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638" r:id="rId2"/>
    <p:sldId id="749" r:id="rId3"/>
    <p:sldId id="825" r:id="rId4"/>
    <p:sldId id="750" r:id="rId5"/>
    <p:sldId id="818" r:id="rId6"/>
    <p:sldId id="820" r:id="rId7"/>
    <p:sldId id="822" r:id="rId8"/>
    <p:sldId id="821" r:id="rId9"/>
    <p:sldId id="823" r:id="rId10"/>
    <p:sldId id="824" r:id="rId11"/>
    <p:sldId id="826" r:id="rId12"/>
    <p:sldId id="828" r:id="rId13"/>
    <p:sldId id="827" r:id="rId14"/>
    <p:sldId id="829" r:id="rId15"/>
    <p:sldId id="833" r:id="rId16"/>
    <p:sldId id="831" r:id="rId17"/>
    <p:sldId id="859" r:id="rId18"/>
    <p:sldId id="860" r:id="rId19"/>
    <p:sldId id="857" r:id="rId20"/>
    <p:sldId id="832" r:id="rId21"/>
    <p:sldId id="854" r:id="rId22"/>
    <p:sldId id="858" r:id="rId23"/>
    <p:sldId id="848" r:id="rId24"/>
    <p:sldId id="834" r:id="rId25"/>
    <p:sldId id="835" r:id="rId26"/>
    <p:sldId id="836" r:id="rId27"/>
    <p:sldId id="837" r:id="rId28"/>
    <p:sldId id="838" r:id="rId29"/>
    <p:sldId id="851" r:id="rId30"/>
    <p:sldId id="839" r:id="rId31"/>
    <p:sldId id="840" r:id="rId32"/>
    <p:sldId id="861" r:id="rId33"/>
    <p:sldId id="850" r:id="rId34"/>
    <p:sldId id="841" r:id="rId35"/>
    <p:sldId id="842" r:id="rId36"/>
    <p:sldId id="852" r:id="rId37"/>
    <p:sldId id="329" r:id="rId3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CC"/>
    <a:srgbClr val="DCFCF6"/>
    <a:srgbClr val="303030"/>
    <a:srgbClr val="343434"/>
    <a:srgbClr val="FFCCFF"/>
    <a:srgbClr val="FF7C80"/>
    <a:srgbClr val="4D4D4D"/>
    <a:srgbClr val="33CCFF"/>
    <a:srgbClr val="33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5932" autoAdjust="0"/>
  </p:normalViewPr>
  <p:slideViewPr>
    <p:cSldViewPr>
      <p:cViewPr varScale="1">
        <p:scale>
          <a:sx n="87" d="100"/>
          <a:sy n="87" d="100"/>
        </p:scale>
        <p:origin x="828" y="78"/>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6.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2E96A-67CD-42BA-90F9-915C8ECF5823}"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C162948C-AE14-4E7C-8461-5C3D08265C87}">
      <dgm:prSet custT="1"/>
      <dgm:spPr/>
      <dgm:t>
        <a:bodyPr/>
        <a:lstStyle/>
        <a:p>
          <a:pPr rtl="1"/>
          <a:r>
            <a:rPr lang="fa-IR" sz="3200" dirty="0" smtClean="0">
              <a:cs typeface="B Zar" pitchFamily="2" charset="-78"/>
            </a:rPr>
            <a:t>بنیاد ارزشیابی (</a:t>
          </a:r>
          <a:r>
            <a:rPr lang="en-US" sz="2400" dirty="0" smtClean="0">
              <a:solidFill>
                <a:srgbClr val="0097CC"/>
              </a:solidFill>
              <a:cs typeface="B Zar" pitchFamily="2" charset="-78"/>
            </a:rPr>
            <a:t>THE APPRAISAL FOUNDATION</a:t>
          </a:r>
          <a:r>
            <a:rPr lang="fa-IR" sz="3200" dirty="0" smtClean="0">
              <a:cs typeface="B Zar" pitchFamily="2" charset="-78"/>
            </a:rPr>
            <a:t>)</a:t>
          </a:r>
          <a:endParaRPr lang="en-US" sz="3200" dirty="0" smtClean="0">
            <a:cs typeface="B Zar" pitchFamily="2" charset="-78"/>
          </a:endParaRPr>
        </a:p>
        <a:p>
          <a:pPr rtl="1"/>
          <a:r>
            <a:rPr lang="fa-IR" sz="3200" dirty="0" smtClean="0">
              <a:cs typeface="B Zar" pitchFamily="2" charset="-78"/>
            </a:rPr>
            <a:t> </a:t>
          </a:r>
          <a:endParaRPr lang="en-US" sz="3200" dirty="0">
            <a:cs typeface="B Zar" pitchFamily="2" charset="-78"/>
          </a:endParaRPr>
        </a:p>
      </dgm:t>
    </dgm:pt>
    <dgm:pt modelId="{218299EC-78AB-44B9-836F-680A76DC4CE4}" type="parTrans" cxnId="{ABDEBA52-0421-4E60-9651-1B33FF428D1B}">
      <dgm:prSet/>
      <dgm:spPr/>
      <dgm:t>
        <a:bodyPr/>
        <a:lstStyle/>
        <a:p>
          <a:endParaRPr lang="en-US">
            <a:cs typeface="B Zar" pitchFamily="2" charset="-78"/>
          </a:endParaRPr>
        </a:p>
      </dgm:t>
    </dgm:pt>
    <dgm:pt modelId="{E51C2AFD-299B-43B9-A7FF-7F49D16A7FA1}" type="sibTrans" cxnId="{ABDEBA52-0421-4E60-9651-1B33FF428D1B}">
      <dgm:prSet/>
      <dgm:spPr/>
      <dgm:t>
        <a:bodyPr/>
        <a:lstStyle/>
        <a:p>
          <a:endParaRPr lang="en-US">
            <a:cs typeface="B Zar" pitchFamily="2" charset="-78"/>
          </a:endParaRPr>
        </a:p>
      </dgm:t>
    </dgm:pt>
    <dgm:pt modelId="{54E67381-BEF4-4733-ABCD-6FE047212DB2}">
      <dgm:prSet/>
      <dgm:spPr/>
      <dgm:t>
        <a:bodyPr/>
        <a:lstStyle/>
        <a:p>
          <a:pPr algn="justLow" rtl="1"/>
          <a:r>
            <a:rPr lang="fa-IR" dirty="0" smtClean="0">
              <a:cs typeface="B Zar" pitchFamily="2" charset="-78"/>
            </a:rPr>
            <a:t>بنیاد ارزشیابی در سال 1987 به‌عنوان یک سازمان غیرانتفاعی و به‌منظور نیل به اهداف آموزشی و علمی در زمینۀ ارزشیابی تأسیس شد.</a:t>
          </a:r>
          <a:endParaRPr lang="en-US" dirty="0">
            <a:cs typeface="B Zar" pitchFamily="2" charset="-78"/>
          </a:endParaRPr>
        </a:p>
      </dgm:t>
    </dgm:pt>
    <dgm:pt modelId="{B42AB6E9-291A-4222-BE2C-CE1428384E52}" type="parTrans" cxnId="{A1523F8D-E7D6-4AC1-955C-C502864FC660}">
      <dgm:prSet/>
      <dgm:spPr/>
      <dgm:t>
        <a:bodyPr/>
        <a:lstStyle/>
        <a:p>
          <a:endParaRPr lang="en-US">
            <a:cs typeface="B Zar" pitchFamily="2" charset="-78"/>
          </a:endParaRPr>
        </a:p>
      </dgm:t>
    </dgm:pt>
    <dgm:pt modelId="{64F9294A-BB24-4953-9C33-EC4C0E980511}" type="sibTrans" cxnId="{A1523F8D-E7D6-4AC1-955C-C502864FC660}">
      <dgm:prSet/>
      <dgm:spPr/>
      <dgm:t>
        <a:bodyPr/>
        <a:lstStyle/>
        <a:p>
          <a:endParaRPr lang="en-US">
            <a:cs typeface="B Zar" pitchFamily="2" charset="-78"/>
          </a:endParaRPr>
        </a:p>
      </dgm:t>
    </dgm:pt>
    <dgm:pt modelId="{3B2D073F-68BD-4811-B5A4-EA039D2BD6E8}" type="pres">
      <dgm:prSet presAssocID="{B072E96A-67CD-42BA-90F9-915C8ECF5823}" presName="linearFlow" presStyleCnt="0">
        <dgm:presLayoutVars>
          <dgm:dir/>
          <dgm:animLvl val="lvl"/>
          <dgm:resizeHandles val="exact"/>
        </dgm:presLayoutVars>
      </dgm:prSet>
      <dgm:spPr/>
      <dgm:t>
        <a:bodyPr/>
        <a:lstStyle/>
        <a:p>
          <a:endParaRPr lang="en-US"/>
        </a:p>
      </dgm:t>
    </dgm:pt>
    <dgm:pt modelId="{418F7CC6-41C1-44E9-9831-5F4F7FF5556A}" type="pres">
      <dgm:prSet presAssocID="{C162948C-AE14-4E7C-8461-5C3D08265C87}" presName="composite" presStyleCnt="0"/>
      <dgm:spPr/>
    </dgm:pt>
    <dgm:pt modelId="{9B55099D-F72C-4421-AF8F-5E8CA98991E9}" type="pres">
      <dgm:prSet presAssocID="{C162948C-AE14-4E7C-8461-5C3D08265C87}" presName="parTx" presStyleLbl="node1" presStyleIdx="0" presStyleCnt="1">
        <dgm:presLayoutVars>
          <dgm:chMax val="0"/>
          <dgm:chPref val="0"/>
          <dgm:bulletEnabled val="1"/>
        </dgm:presLayoutVars>
      </dgm:prSet>
      <dgm:spPr/>
      <dgm:t>
        <a:bodyPr/>
        <a:lstStyle/>
        <a:p>
          <a:endParaRPr lang="en-US"/>
        </a:p>
      </dgm:t>
    </dgm:pt>
    <dgm:pt modelId="{88354B92-D753-46B9-AC1B-EBE0C8F63E4C}" type="pres">
      <dgm:prSet presAssocID="{C162948C-AE14-4E7C-8461-5C3D08265C87}" presName="parSh" presStyleLbl="node1" presStyleIdx="0" presStyleCnt="1"/>
      <dgm:spPr/>
      <dgm:t>
        <a:bodyPr/>
        <a:lstStyle/>
        <a:p>
          <a:endParaRPr lang="en-US"/>
        </a:p>
      </dgm:t>
    </dgm:pt>
    <dgm:pt modelId="{D9E4F257-206E-462B-8EA4-57FD9312CBE6}" type="pres">
      <dgm:prSet presAssocID="{C162948C-AE14-4E7C-8461-5C3D08265C87}" presName="desTx" presStyleLbl="fgAcc1" presStyleIdx="0" presStyleCnt="1">
        <dgm:presLayoutVars>
          <dgm:bulletEnabled val="1"/>
        </dgm:presLayoutVars>
      </dgm:prSet>
      <dgm:spPr/>
      <dgm:t>
        <a:bodyPr/>
        <a:lstStyle/>
        <a:p>
          <a:endParaRPr lang="en-US"/>
        </a:p>
      </dgm:t>
    </dgm:pt>
  </dgm:ptLst>
  <dgm:cxnLst>
    <dgm:cxn modelId="{B2F3F158-D2A7-44D3-8327-1E7113845BAF}" type="presOf" srcId="{C162948C-AE14-4E7C-8461-5C3D08265C87}" destId="{9B55099D-F72C-4421-AF8F-5E8CA98991E9}" srcOrd="0" destOrd="0" presId="urn:microsoft.com/office/officeart/2005/8/layout/process3"/>
    <dgm:cxn modelId="{49D3436B-436D-4FF2-84E0-07220F4485E1}" type="presOf" srcId="{C162948C-AE14-4E7C-8461-5C3D08265C87}" destId="{88354B92-D753-46B9-AC1B-EBE0C8F63E4C}" srcOrd="1" destOrd="0" presId="urn:microsoft.com/office/officeart/2005/8/layout/process3"/>
    <dgm:cxn modelId="{61265C40-1EF8-4AC0-91B5-4934918D23D4}" type="presOf" srcId="{B072E96A-67CD-42BA-90F9-915C8ECF5823}" destId="{3B2D073F-68BD-4811-B5A4-EA039D2BD6E8}" srcOrd="0" destOrd="0" presId="urn:microsoft.com/office/officeart/2005/8/layout/process3"/>
    <dgm:cxn modelId="{A1523F8D-E7D6-4AC1-955C-C502864FC660}" srcId="{C162948C-AE14-4E7C-8461-5C3D08265C87}" destId="{54E67381-BEF4-4733-ABCD-6FE047212DB2}" srcOrd="0" destOrd="0" parTransId="{B42AB6E9-291A-4222-BE2C-CE1428384E52}" sibTransId="{64F9294A-BB24-4953-9C33-EC4C0E980511}"/>
    <dgm:cxn modelId="{814184A3-7EE8-4C13-8503-807DE623D847}" type="presOf" srcId="{54E67381-BEF4-4733-ABCD-6FE047212DB2}" destId="{D9E4F257-206E-462B-8EA4-57FD9312CBE6}" srcOrd="0" destOrd="0" presId="urn:microsoft.com/office/officeart/2005/8/layout/process3"/>
    <dgm:cxn modelId="{ABDEBA52-0421-4E60-9651-1B33FF428D1B}" srcId="{B072E96A-67CD-42BA-90F9-915C8ECF5823}" destId="{C162948C-AE14-4E7C-8461-5C3D08265C87}" srcOrd="0" destOrd="0" parTransId="{218299EC-78AB-44B9-836F-680A76DC4CE4}" sibTransId="{E51C2AFD-299B-43B9-A7FF-7F49D16A7FA1}"/>
    <dgm:cxn modelId="{B1AAB5FC-BBBE-44E9-974C-41F626CBC397}" type="presParOf" srcId="{3B2D073F-68BD-4811-B5A4-EA039D2BD6E8}" destId="{418F7CC6-41C1-44E9-9831-5F4F7FF5556A}" srcOrd="0" destOrd="0" presId="urn:microsoft.com/office/officeart/2005/8/layout/process3"/>
    <dgm:cxn modelId="{1F8A28B3-186C-4EBB-8E47-31E807D6E7A5}" type="presParOf" srcId="{418F7CC6-41C1-44E9-9831-5F4F7FF5556A}" destId="{9B55099D-F72C-4421-AF8F-5E8CA98991E9}" srcOrd="0" destOrd="0" presId="urn:microsoft.com/office/officeart/2005/8/layout/process3"/>
    <dgm:cxn modelId="{7D59A977-5CED-4A09-97D6-614C392F7947}" type="presParOf" srcId="{418F7CC6-41C1-44E9-9831-5F4F7FF5556A}" destId="{88354B92-D753-46B9-AC1B-EBE0C8F63E4C}" srcOrd="1" destOrd="0" presId="urn:microsoft.com/office/officeart/2005/8/layout/process3"/>
    <dgm:cxn modelId="{A73B367B-FDD6-4528-9F9E-A80C2E958D6F}" type="presParOf" srcId="{418F7CC6-41C1-44E9-9831-5F4F7FF5556A}" destId="{D9E4F257-206E-462B-8EA4-57FD9312CBE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EBD6B1-719B-4606-B5D5-6AA5BA2605F5}" type="doc">
      <dgm:prSet loTypeId="urn:microsoft.com/office/officeart/2005/8/layout/pyramid2" loCatId="pyramid" qsTypeId="urn:microsoft.com/office/officeart/2005/8/quickstyle/simple1" qsCatId="simple" csTypeId="urn:microsoft.com/office/officeart/2005/8/colors/accent0_3" csCatId="mainScheme"/>
      <dgm:spPr/>
      <dgm:t>
        <a:bodyPr/>
        <a:lstStyle/>
        <a:p>
          <a:endParaRPr lang="en-US"/>
        </a:p>
      </dgm:t>
    </dgm:pt>
    <dgm:pt modelId="{92D009CA-5884-480F-BFE4-28A25A3A76AC}">
      <dgm:prSet/>
      <dgm:spPr/>
      <dgm:t>
        <a:bodyPr/>
        <a:lstStyle/>
        <a:p>
          <a:pPr rtl="1"/>
          <a:r>
            <a:rPr lang="fa-IR" smtClean="0">
              <a:cs typeface="B Zar" panose="00000400000000000000" pitchFamily="2" charset="-78"/>
            </a:rPr>
            <a:t>کمبود زمین‌های خالی مقایسه‌پذیر (</a:t>
          </a:r>
          <a:r>
            <a:rPr lang="da-DK" smtClean="0">
              <a:cs typeface="B Zar" panose="00000400000000000000" pitchFamily="2" charset="-78"/>
            </a:rPr>
            <a:t>comparables</a:t>
          </a:r>
          <a:r>
            <a:rPr lang="fa-IR" smtClean="0">
              <a:cs typeface="B Zar" panose="00000400000000000000" pitchFamily="2" charset="-78"/>
            </a:rPr>
            <a:t>).</a:t>
          </a:r>
          <a:endParaRPr lang="en-US">
            <a:cs typeface="B Zar" panose="00000400000000000000" pitchFamily="2" charset="-78"/>
          </a:endParaRPr>
        </a:p>
      </dgm:t>
    </dgm:pt>
    <dgm:pt modelId="{BBF06DB8-3A4E-4DDC-B04E-512795DF19D1}" type="parTrans" cxnId="{8FDA01D9-3234-4868-86DC-6D891DCDD47F}">
      <dgm:prSet/>
      <dgm:spPr/>
      <dgm:t>
        <a:bodyPr/>
        <a:lstStyle/>
        <a:p>
          <a:endParaRPr lang="en-US">
            <a:cs typeface="B Zar" panose="00000400000000000000" pitchFamily="2" charset="-78"/>
          </a:endParaRPr>
        </a:p>
      </dgm:t>
    </dgm:pt>
    <dgm:pt modelId="{7FF885B9-3983-411A-AD1D-66DF3C95C141}" type="sibTrans" cxnId="{8FDA01D9-3234-4868-86DC-6D891DCDD47F}">
      <dgm:prSet/>
      <dgm:spPr/>
      <dgm:t>
        <a:bodyPr/>
        <a:lstStyle/>
        <a:p>
          <a:endParaRPr lang="en-US">
            <a:cs typeface="B Zar" panose="00000400000000000000" pitchFamily="2" charset="-78"/>
          </a:endParaRPr>
        </a:p>
      </dgm:t>
    </dgm:pt>
    <dgm:pt modelId="{A054133B-CCA8-4A10-B5E6-EBE1733DC314}">
      <dgm:prSet/>
      <dgm:spPr/>
      <dgm:t>
        <a:bodyPr/>
        <a:lstStyle/>
        <a:p>
          <a:pPr rtl="1"/>
          <a:r>
            <a:rPr lang="fa-IR" smtClean="0">
              <a:cs typeface="B Zar" panose="00000400000000000000" pitchFamily="2" charset="-78"/>
            </a:rPr>
            <a:t>نحوۀ محاسبۀ استهلاک.</a:t>
          </a:r>
          <a:endParaRPr lang="en-US">
            <a:cs typeface="B Zar" panose="00000400000000000000" pitchFamily="2" charset="-78"/>
          </a:endParaRPr>
        </a:p>
      </dgm:t>
    </dgm:pt>
    <dgm:pt modelId="{191F49C2-4AD8-4144-A0EA-E635F19CE09B}" type="parTrans" cxnId="{4AF19C62-10CA-4D62-856C-62A31831CD4A}">
      <dgm:prSet/>
      <dgm:spPr/>
      <dgm:t>
        <a:bodyPr/>
        <a:lstStyle/>
        <a:p>
          <a:endParaRPr lang="en-US">
            <a:cs typeface="B Zar" panose="00000400000000000000" pitchFamily="2" charset="-78"/>
          </a:endParaRPr>
        </a:p>
      </dgm:t>
    </dgm:pt>
    <dgm:pt modelId="{1683D435-EB82-4B98-8B7A-F624FB98CA9D}" type="sibTrans" cxnId="{4AF19C62-10CA-4D62-856C-62A31831CD4A}">
      <dgm:prSet/>
      <dgm:spPr/>
      <dgm:t>
        <a:bodyPr/>
        <a:lstStyle/>
        <a:p>
          <a:endParaRPr lang="en-US">
            <a:cs typeface="B Zar" panose="00000400000000000000" pitchFamily="2" charset="-78"/>
          </a:endParaRPr>
        </a:p>
      </dgm:t>
    </dgm:pt>
    <dgm:pt modelId="{14FA9702-E799-454F-8FD7-582377860F1B}">
      <dgm:prSet/>
      <dgm:spPr/>
      <dgm:t>
        <a:bodyPr/>
        <a:lstStyle/>
        <a:p>
          <a:pPr rtl="1"/>
          <a:r>
            <a:rPr lang="fa-IR" smtClean="0">
              <a:cs typeface="B Zar" panose="00000400000000000000" pitchFamily="2" charset="-78"/>
            </a:rPr>
            <a:t>امکان ساخت مجدد.</a:t>
          </a:r>
          <a:endParaRPr lang="en-US">
            <a:cs typeface="B Zar" panose="00000400000000000000" pitchFamily="2" charset="-78"/>
          </a:endParaRPr>
        </a:p>
      </dgm:t>
    </dgm:pt>
    <dgm:pt modelId="{300041D0-B336-4FB2-969B-DA3F6FBCC54B}" type="parTrans" cxnId="{E5EBF843-01C0-4047-A265-8B3E973E9A34}">
      <dgm:prSet/>
      <dgm:spPr/>
      <dgm:t>
        <a:bodyPr/>
        <a:lstStyle/>
        <a:p>
          <a:endParaRPr lang="en-US">
            <a:cs typeface="B Zar" panose="00000400000000000000" pitchFamily="2" charset="-78"/>
          </a:endParaRPr>
        </a:p>
      </dgm:t>
    </dgm:pt>
    <dgm:pt modelId="{2C788F92-9DC3-4970-BB8E-5A8533706FED}" type="sibTrans" cxnId="{E5EBF843-01C0-4047-A265-8B3E973E9A34}">
      <dgm:prSet/>
      <dgm:spPr/>
      <dgm:t>
        <a:bodyPr/>
        <a:lstStyle/>
        <a:p>
          <a:endParaRPr lang="en-US">
            <a:cs typeface="B Zar" panose="00000400000000000000" pitchFamily="2" charset="-78"/>
          </a:endParaRPr>
        </a:p>
      </dgm:t>
    </dgm:pt>
    <dgm:pt modelId="{1B791E95-8005-43DF-9587-B833F3B7F9EC}">
      <dgm:prSet/>
      <dgm:spPr/>
      <dgm:t>
        <a:bodyPr/>
        <a:lstStyle/>
        <a:p>
          <a:pPr rtl="1"/>
          <a:r>
            <a:rPr lang="fa-IR" smtClean="0">
              <a:cs typeface="B Zar" panose="00000400000000000000" pitchFamily="2" charset="-78"/>
            </a:rPr>
            <a:t>در شهرهایی که بازار مسکن در تنگناست (</a:t>
          </a:r>
          <a:r>
            <a:rPr lang="da-DK" smtClean="0">
              <a:cs typeface="B Zar" panose="00000400000000000000" pitchFamily="2" charset="-78"/>
            </a:rPr>
            <a:t>distressed</a:t>
          </a:r>
          <a:r>
            <a:rPr lang="fa-IR" smtClean="0">
              <a:cs typeface="B Zar" panose="00000400000000000000" pitchFamily="2" charset="-78"/>
            </a:rPr>
            <a:t>)، این روش عملی نیست.</a:t>
          </a:r>
          <a:endParaRPr lang="en-US">
            <a:cs typeface="B Zar" panose="00000400000000000000" pitchFamily="2" charset="-78"/>
          </a:endParaRPr>
        </a:p>
      </dgm:t>
    </dgm:pt>
    <dgm:pt modelId="{B1834E2E-E4CA-4DD4-9229-2F07BD80FE84}" type="parTrans" cxnId="{84BEA8DC-761E-4D51-B40C-C4A58897E943}">
      <dgm:prSet/>
      <dgm:spPr/>
      <dgm:t>
        <a:bodyPr/>
        <a:lstStyle/>
        <a:p>
          <a:endParaRPr lang="en-US">
            <a:cs typeface="B Zar" panose="00000400000000000000" pitchFamily="2" charset="-78"/>
          </a:endParaRPr>
        </a:p>
      </dgm:t>
    </dgm:pt>
    <dgm:pt modelId="{476BAB00-3447-4462-9657-85EDA52AE3AC}" type="sibTrans" cxnId="{84BEA8DC-761E-4D51-B40C-C4A58897E943}">
      <dgm:prSet/>
      <dgm:spPr/>
      <dgm:t>
        <a:bodyPr/>
        <a:lstStyle/>
        <a:p>
          <a:endParaRPr lang="en-US">
            <a:cs typeface="B Zar" panose="00000400000000000000" pitchFamily="2" charset="-78"/>
          </a:endParaRPr>
        </a:p>
      </dgm:t>
    </dgm:pt>
    <dgm:pt modelId="{EF5366CA-1924-4BF9-AC75-5D54AA9D5716}" type="pres">
      <dgm:prSet presAssocID="{38EBD6B1-719B-4606-B5D5-6AA5BA2605F5}" presName="compositeShape" presStyleCnt="0">
        <dgm:presLayoutVars>
          <dgm:dir/>
          <dgm:resizeHandles/>
        </dgm:presLayoutVars>
      </dgm:prSet>
      <dgm:spPr/>
    </dgm:pt>
    <dgm:pt modelId="{49F4DD15-046E-4AA3-923A-4FBA06427542}" type="pres">
      <dgm:prSet presAssocID="{38EBD6B1-719B-4606-B5D5-6AA5BA2605F5}" presName="pyramid" presStyleLbl="node1" presStyleIdx="0" presStyleCnt="1"/>
      <dgm:spPr/>
    </dgm:pt>
    <dgm:pt modelId="{4968A851-2300-4E70-ABD9-568D6E1DC58A}" type="pres">
      <dgm:prSet presAssocID="{38EBD6B1-719B-4606-B5D5-6AA5BA2605F5}" presName="theList" presStyleCnt="0"/>
      <dgm:spPr/>
    </dgm:pt>
    <dgm:pt modelId="{97F775ED-6B39-47F4-BD2A-4B31AF1A2691}" type="pres">
      <dgm:prSet presAssocID="{92D009CA-5884-480F-BFE4-28A25A3A76AC}" presName="aNode" presStyleLbl="fgAcc1" presStyleIdx="0" presStyleCnt="4">
        <dgm:presLayoutVars>
          <dgm:bulletEnabled val="1"/>
        </dgm:presLayoutVars>
      </dgm:prSet>
      <dgm:spPr/>
    </dgm:pt>
    <dgm:pt modelId="{0532B927-14D3-4694-8EAA-68946A7534E0}" type="pres">
      <dgm:prSet presAssocID="{92D009CA-5884-480F-BFE4-28A25A3A76AC}" presName="aSpace" presStyleCnt="0"/>
      <dgm:spPr/>
    </dgm:pt>
    <dgm:pt modelId="{6206DB9C-AFA5-4F38-BA37-D7F686FFBC80}" type="pres">
      <dgm:prSet presAssocID="{A054133B-CCA8-4A10-B5E6-EBE1733DC314}" presName="aNode" presStyleLbl="fgAcc1" presStyleIdx="1" presStyleCnt="4">
        <dgm:presLayoutVars>
          <dgm:bulletEnabled val="1"/>
        </dgm:presLayoutVars>
      </dgm:prSet>
      <dgm:spPr/>
    </dgm:pt>
    <dgm:pt modelId="{54E18E09-13B3-4C8B-B677-79DFB81848A1}" type="pres">
      <dgm:prSet presAssocID="{A054133B-CCA8-4A10-B5E6-EBE1733DC314}" presName="aSpace" presStyleCnt="0"/>
      <dgm:spPr/>
    </dgm:pt>
    <dgm:pt modelId="{BA413AB1-F126-4352-904B-129B9079634B}" type="pres">
      <dgm:prSet presAssocID="{14FA9702-E799-454F-8FD7-582377860F1B}" presName="aNode" presStyleLbl="fgAcc1" presStyleIdx="2" presStyleCnt="4">
        <dgm:presLayoutVars>
          <dgm:bulletEnabled val="1"/>
        </dgm:presLayoutVars>
      </dgm:prSet>
      <dgm:spPr/>
    </dgm:pt>
    <dgm:pt modelId="{5F2C3ED8-C650-4252-9D4D-B3D9AA4BDFD2}" type="pres">
      <dgm:prSet presAssocID="{14FA9702-E799-454F-8FD7-582377860F1B}" presName="aSpace" presStyleCnt="0"/>
      <dgm:spPr/>
    </dgm:pt>
    <dgm:pt modelId="{1A823111-FD60-4543-88AB-3601289E640B}" type="pres">
      <dgm:prSet presAssocID="{1B791E95-8005-43DF-9587-B833F3B7F9EC}" presName="aNode" presStyleLbl="fgAcc1" presStyleIdx="3" presStyleCnt="4">
        <dgm:presLayoutVars>
          <dgm:bulletEnabled val="1"/>
        </dgm:presLayoutVars>
      </dgm:prSet>
      <dgm:spPr/>
    </dgm:pt>
    <dgm:pt modelId="{3866D722-558F-4E02-AE5B-859B939609D8}" type="pres">
      <dgm:prSet presAssocID="{1B791E95-8005-43DF-9587-B833F3B7F9EC}" presName="aSpace" presStyleCnt="0"/>
      <dgm:spPr/>
    </dgm:pt>
  </dgm:ptLst>
  <dgm:cxnLst>
    <dgm:cxn modelId="{D3DAF362-645A-4A62-A4FD-8D7DCC62EE24}" type="presOf" srcId="{38EBD6B1-719B-4606-B5D5-6AA5BA2605F5}" destId="{EF5366CA-1924-4BF9-AC75-5D54AA9D5716}" srcOrd="0" destOrd="0" presId="urn:microsoft.com/office/officeart/2005/8/layout/pyramid2"/>
    <dgm:cxn modelId="{81EE3FFE-B58C-4AC4-8FC2-2365EE230612}" type="presOf" srcId="{A054133B-CCA8-4A10-B5E6-EBE1733DC314}" destId="{6206DB9C-AFA5-4F38-BA37-D7F686FFBC80}" srcOrd="0" destOrd="0" presId="urn:microsoft.com/office/officeart/2005/8/layout/pyramid2"/>
    <dgm:cxn modelId="{ADC2FDDD-4DA2-4E1C-B691-A29BCCC98D98}" type="presOf" srcId="{14FA9702-E799-454F-8FD7-582377860F1B}" destId="{BA413AB1-F126-4352-904B-129B9079634B}" srcOrd="0" destOrd="0" presId="urn:microsoft.com/office/officeart/2005/8/layout/pyramid2"/>
    <dgm:cxn modelId="{E5EBF843-01C0-4047-A265-8B3E973E9A34}" srcId="{38EBD6B1-719B-4606-B5D5-6AA5BA2605F5}" destId="{14FA9702-E799-454F-8FD7-582377860F1B}" srcOrd="2" destOrd="0" parTransId="{300041D0-B336-4FB2-969B-DA3F6FBCC54B}" sibTransId="{2C788F92-9DC3-4970-BB8E-5A8533706FED}"/>
    <dgm:cxn modelId="{84BEA8DC-761E-4D51-B40C-C4A58897E943}" srcId="{38EBD6B1-719B-4606-B5D5-6AA5BA2605F5}" destId="{1B791E95-8005-43DF-9587-B833F3B7F9EC}" srcOrd="3" destOrd="0" parTransId="{B1834E2E-E4CA-4DD4-9229-2F07BD80FE84}" sibTransId="{476BAB00-3447-4462-9657-85EDA52AE3AC}"/>
    <dgm:cxn modelId="{4AF19C62-10CA-4D62-856C-62A31831CD4A}" srcId="{38EBD6B1-719B-4606-B5D5-6AA5BA2605F5}" destId="{A054133B-CCA8-4A10-B5E6-EBE1733DC314}" srcOrd="1" destOrd="0" parTransId="{191F49C2-4AD8-4144-A0EA-E635F19CE09B}" sibTransId="{1683D435-EB82-4B98-8B7A-F624FB98CA9D}"/>
    <dgm:cxn modelId="{8FDA01D9-3234-4868-86DC-6D891DCDD47F}" srcId="{38EBD6B1-719B-4606-B5D5-6AA5BA2605F5}" destId="{92D009CA-5884-480F-BFE4-28A25A3A76AC}" srcOrd="0" destOrd="0" parTransId="{BBF06DB8-3A4E-4DDC-B04E-512795DF19D1}" sibTransId="{7FF885B9-3983-411A-AD1D-66DF3C95C141}"/>
    <dgm:cxn modelId="{3B9595D2-2C62-45DD-99A0-FD1DD1631092}" type="presOf" srcId="{92D009CA-5884-480F-BFE4-28A25A3A76AC}" destId="{97F775ED-6B39-47F4-BD2A-4B31AF1A2691}" srcOrd="0" destOrd="0" presId="urn:microsoft.com/office/officeart/2005/8/layout/pyramid2"/>
    <dgm:cxn modelId="{4E6FB8CA-D4DF-435F-B88D-42921D5103DC}" type="presOf" srcId="{1B791E95-8005-43DF-9587-B833F3B7F9EC}" destId="{1A823111-FD60-4543-88AB-3601289E640B}" srcOrd="0" destOrd="0" presId="urn:microsoft.com/office/officeart/2005/8/layout/pyramid2"/>
    <dgm:cxn modelId="{EEF0AECA-721D-45C8-8735-681F57FFEB9B}" type="presParOf" srcId="{EF5366CA-1924-4BF9-AC75-5D54AA9D5716}" destId="{49F4DD15-046E-4AA3-923A-4FBA06427542}" srcOrd="0" destOrd="0" presId="urn:microsoft.com/office/officeart/2005/8/layout/pyramid2"/>
    <dgm:cxn modelId="{27BCD66F-C54C-405B-99A0-7AFDC4834BFA}" type="presParOf" srcId="{EF5366CA-1924-4BF9-AC75-5D54AA9D5716}" destId="{4968A851-2300-4E70-ABD9-568D6E1DC58A}" srcOrd="1" destOrd="0" presId="urn:microsoft.com/office/officeart/2005/8/layout/pyramid2"/>
    <dgm:cxn modelId="{B87F662B-D2EA-4F01-B0E1-9E6B2812D384}" type="presParOf" srcId="{4968A851-2300-4E70-ABD9-568D6E1DC58A}" destId="{97F775ED-6B39-47F4-BD2A-4B31AF1A2691}" srcOrd="0" destOrd="0" presId="urn:microsoft.com/office/officeart/2005/8/layout/pyramid2"/>
    <dgm:cxn modelId="{4D7DF527-178C-4F72-AA55-88118AB31D0E}" type="presParOf" srcId="{4968A851-2300-4E70-ABD9-568D6E1DC58A}" destId="{0532B927-14D3-4694-8EAA-68946A7534E0}" srcOrd="1" destOrd="0" presId="urn:microsoft.com/office/officeart/2005/8/layout/pyramid2"/>
    <dgm:cxn modelId="{F27E683F-1202-4667-A298-F67237546C11}" type="presParOf" srcId="{4968A851-2300-4E70-ABD9-568D6E1DC58A}" destId="{6206DB9C-AFA5-4F38-BA37-D7F686FFBC80}" srcOrd="2" destOrd="0" presId="urn:microsoft.com/office/officeart/2005/8/layout/pyramid2"/>
    <dgm:cxn modelId="{AE4D18A9-00B0-4369-BE8E-6B227AB93909}" type="presParOf" srcId="{4968A851-2300-4E70-ABD9-568D6E1DC58A}" destId="{54E18E09-13B3-4C8B-B677-79DFB81848A1}" srcOrd="3" destOrd="0" presId="urn:microsoft.com/office/officeart/2005/8/layout/pyramid2"/>
    <dgm:cxn modelId="{B5237268-28B2-4E9C-9248-3EFBB159AC84}" type="presParOf" srcId="{4968A851-2300-4E70-ABD9-568D6E1DC58A}" destId="{BA413AB1-F126-4352-904B-129B9079634B}" srcOrd="4" destOrd="0" presId="urn:microsoft.com/office/officeart/2005/8/layout/pyramid2"/>
    <dgm:cxn modelId="{8CD373D2-988C-4215-AABD-B94D77B46C05}" type="presParOf" srcId="{4968A851-2300-4E70-ABD9-568D6E1DC58A}" destId="{5F2C3ED8-C650-4252-9D4D-B3D9AA4BDFD2}" srcOrd="5" destOrd="0" presId="urn:microsoft.com/office/officeart/2005/8/layout/pyramid2"/>
    <dgm:cxn modelId="{D48E9B46-43C8-4180-8035-4DEB93E26ED8}" type="presParOf" srcId="{4968A851-2300-4E70-ABD9-568D6E1DC58A}" destId="{1A823111-FD60-4543-88AB-3601289E640B}" srcOrd="6" destOrd="0" presId="urn:microsoft.com/office/officeart/2005/8/layout/pyramid2"/>
    <dgm:cxn modelId="{6320E003-CA28-4866-A927-4BE515911E93}" type="presParOf" srcId="{4968A851-2300-4E70-ABD9-568D6E1DC58A}" destId="{3866D722-558F-4E02-AE5B-859B939609D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2D80B9-2F94-41F8-A737-78D1B1BE25A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0F5FE2CC-A8E8-4069-996C-E9BA7C7DAADF}">
      <dgm:prSet/>
      <dgm:spPr/>
      <dgm:t>
        <a:bodyPr/>
        <a:lstStyle/>
        <a:p>
          <a:pPr algn="ctr" rtl="1"/>
          <a:r>
            <a:rPr lang="fa-IR" dirty="0" smtClean="0">
              <a:cs typeface="B Zar" pitchFamily="2" charset="-78"/>
            </a:rPr>
            <a:t>ضریب درآمد ناخالص</a:t>
          </a:r>
          <a:endParaRPr lang="en-US" dirty="0">
            <a:cs typeface="B Zar" pitchFamily="2" charset="-78"/>
          </a:endParaRPr>
        </a:p>
      </dgm:t>
    </dgm:pt>
    <dgm:pt modelId="{87232F7D-A060-422C-8672-BF19C6E1603C}" type="parTrans" cxnId="{18DAA624-5AE9-46A2-BD5B-5440B2120E93}">
      <dgm:prSet/>
      <dgm:spPr/>
      <dgm:t>
        <a:bodyPr/>
        <a:lstStyle/>
        <a:p>
          <a:pPr algn="ctr"/>
          <a:endParaRPr lang="en-US">
            <a:cs typeface="B Zar" pitchFamily="2" charset="-78"/>
          </a:endParaRPr>
        </a:p>
      </dgm:t>
    </dgm:pt>
    <dgm:pt modelId="{9EB593E6-B3B2-4096-882E-97F7B0472B17}" type="sibTrans" cxnId="{18DAA624-5AE9-46A2-BD5B-5440B2120E93}">
      <dgm:prSet/>
      <dgm:spPr/>
      <dgm:t>
        <a:bodyPr/>
        <a:lstStyle/>
        <a:p>
          <a:pPr algn="ctr"/>
          <a:endParaRPr lang="en-US">
            <a:cs typeface="B Zar" pitchFamily="2" charset="-78"/>
          </a:endParaRPr>
        </a:p>
      </dgm:t>
    </dgm:pt>
    <dgm:pt modelId="{39EE7E23-BAD5-4E07-9B56-22C3DF820315}">
      <dgm:prSet/>
      <dgm:spPr/>
      <dgm:t>
        <a:bodyPr/>
        <a:lstStyle/>
        <a:p>
          <a:pPr algn="l" rtl="0"/>
          <a:r>
            <a:rPr lang="en-US" dirty="0" smtClean="0">
              <a:cs typeface="B Zar" pitchFamily="2" charset="-78"/>
            </a:rPr>
            <a:t>gross income multiplier	</a:t>
          </a:r>
        </a:p>
      </dgm:t>
    </dgm:pt>
    <dgm:pt modelId="{39A864D3-8361-46E9-A2F3-E35734F01EC8}" type="parTrans" cxnId="{B0389A2D-A98E-45F8-A0ED-752BA2FC2CAD}">
      <dgm:prSet/>
      <dgm:spPr/>
      <dgm:t>
        <a:bodyPr/>
        <a:lstStyle/>
        <a:p>
          <a:pPr algn="ctr"/>
          <a:endParaRPr lang="en-US">
            <a:cs typeface="B Zar" pitchFamily="2" charset="-78"/>
          </a:endParaRPr>
        </a:p>
      </dgm:t>
    </dgm:pt>
    <dgm:pt modelId="{A9DB6AF2-B405-4090-8DB3-2488D295A63D}" type="sibTrans" cxnId="{B0389A2D-A98E-45F8-A0ED-752BA2FC2CAD}">
      <dgm:prSet/>
      <dgm:spPr/>
      <dgm:t>
        <a:bodyPr/>
        <a:lstStyle/>
        <a:p>
          <a:pPr algn="ctr"/>
          <a:endParaRPr lang="en-US">
            <a:cs typeface="B Zar" pitchFamily="2" charset="-78"/>
          </a:endParaRPr>
        </a:p>
      </dgm:t>
    </dgm:pt>
    <dgm:pt modelId="{2622361C-323B-460C-B1D0-2DE62EC47ADC}">
      <dgm:prSet/>
      <dgm:spPr/>
      <dgm:t>
        <a:bodyPr/>
        <a:lstStyle/>
        <a:p>
          <a:pPr algn="ctr" rtl="1"/>
          <a:r>
            <a:rPr lang="fa-IR" dirty="0" smtClean="0">
              <a:cs typeface="B Zar" pitchFamily="2" charset="-78"/>
            </a:rPr>
            <a:t>تبدیل به سرمایه‌کردن مستقیم</a:t>
          </a:r>
          <a:endParaRPr lang="en-US" dirty="0">
            <a:cs typeface="B Zar" pitchFamily="2" charset="-78"/>
          </a:endParaRPr>
        </a:p>
      </dgm:t>
    </dgm:pt>
    <dgm:pt modelId="{60E0AC15-9B70-480C-B2C5-5B90DE30EA5B}" type="parTrans" cxnId="{3E1EF51B-7C64-45B2-A7A2-D9E1DED99058}">
      <dgm:prSet/>
      <dgm:spPr/>
      <dgm:t>
        <a:bodyPr/>
        <a:lstStyle/>
        <a:p>
          <a:pPr algn="ctr"/>
          <a:endParaRPr lang="en-US">
            <a:cs typeface="B Zar" pitchFamily="2" charset="-78"/>
          </a:endParaRPr>
        </a:p>
      </dgm:t>
    </dgm:pt>
    <dgm:pt modelId="{CD417798-0836-4DC8-9C0E-FB26110DBF37}" type="sibTrans" cxnId="{3E1EF51B-7C64-45B2-A7A2-D9E1DED99058}">
      <dgm:prSet/>
      <dgm:spPr/>
      <dgm:t>
        <a:bodyPr/>
        <a:lstStyle/>
        <a:p>
          <a:pPr algn="ctr"/>
          <a:endParaRPr lang="en-US">
            <a:cs typeface="B Zar" pitchFamily="2" charset="-78"/>
          </a:endParaRPr>
        </a:p>
      </dgm:t>
    </dgm:pt>
    <dgm:pt modelId="{2F63B77A-5D29-41BB-924D-D2420129D3C7}">
      <dgm:prSet/>
      <dgm:spPr/>
      <dgm:t>
        <a:bodyPr/>
        <a:lstStyle/>
        <a:p>
          <a:pPr algn="l" rtl="0"/>
          <a:r>
            <a:rPr lang="en-US" dirty="0" smtClean="0">
              <a:cs typeface="B Zar" pitchFamily="2" charset="-78"/>
            </a:rPr>
            <a:t>direct capitalization</a:t>
          </a:r>
        </a:p>
      </dgm:t>
    </dgm:pt>
    <dgm:pt modelId="{E08A5F2F-F00C-49FA-A620-DA34655D0822}" type="parTrans" cxnId="{F1407A62-EBB3-4C75-8091-0AF28F6A200B}">
      <dgm:prSet/>
      <dgm:spPr/>
      <dgm:t>
        <a:bodyPr/>
        <a:lstStyle/>
        <a:p>
          <a:pPr algn="ctr"/>
          <a:endParaRPr lang="en-US">
            <a:cs typeface="B Zar" pitchFamily="2" charset="-78"/>
          </a:endParaRPr>
        </a:p>
      </dgm:t>
    </dgm:pt>
    <dgm:pt modelId="{145EDDE2-9DBD-4995-95C4-C0916D24D878}" type="sibTrans" cxnId="{F1407A62-EBB3-4C75-8091-0AF28F6A200B}">
      <dgm:prSet/>
      <dgm:spPr/>
      <dgm:t>
        <a:bodyPr/>
        <a:lstStyle/>
        <a:p>
          <a:pPr algn="ctr"/>
          <a:endParaRPr lang="en-US">
            <a:cs typeface="B Zar" pitchFamily="2" charset="-78"/>
          </a:endParaRPr>
        </a:p>
      </dgm:t>
    </dgm:pt>
    <dgm:pt modelId="{D873747F-4B51-4094-92EE-E0C64C409E04}">
      <dgm:prSet/>
      <dgm:spPr/>
      <dgm:t>
        <a:bodyPr/>
        <a:lstStyle/>
        <a:p>
          <a:pPr algn="ctr" rtl="1"/>
          <a:r>
            <a:rPr lang="fa-IR" dirty="0" smtClean="0">
              <a:cs typeface="B Zar" pitchFamily="2" charset="-78"/>
            </a:rPr>
            <a:t>تنزیل جریان‌های نقدی</a:t>
          </a:r>
          <a:endParaRPr lang="en-US" dirty="0">
            <a:cs typeface="B Zar" pitchFamily="2" charset="-78"/>
          </a:endParaRPr>
        </a:p>
      </dgm:t>
    </dgm:pt>
    <dgm:pt modelId="{8E02986E-8B22-4A48-BC7B-E1C5A02719B9}" type="parTrans" cxnId="{6EDC2AC2-9BAE-45BE-A8F2-B6AD3CEB501B}">
      <dgm:prSet/>
      <dgm:spPr/>
      <dgm:t>
        <a:bodyPr/>
        <a:lstStyle/>
        <a:p>
          <a:pPr algn="ctr"/>
          <a:endParaRPr lang="en-US">
            <a:cs typeface="B Zar" pitchFamily="2" charset="-78"/>
          </a:endParaRPr>
        </a:p>
      </dgm:t>
    </dgm:pt>
    <dgm:pt modelId="{2FB32E05-CD7C-4240-90F8-E61ED64B2446}" type="sibTrans" cxnId="{6EDC2AC2-9BAE-45BE-A8F2-B6AD3CEB501B}">
      <dgm:prSet/>
      <dgm:spPr/>
      <dgm:t>
        <a:bodyPr/>
        <a:lstStyle/>
        <a:p>
          <a:pPr algn="ctr"/>
          <a:endParaRPr lang="en-US">
            <a:cs typeface="B Zar" pitchFamily="2" charset="-78"/>
          </a:endParaRPr>
        </a:p>
      </dgm:t>
    </dgm:pt>
    <dgm:pt modelId="{A04DE46A-DE61-4A65-902D-4C0064513C3F}">
      <dgm:prSet/>
      <dgm:spPr/>
      <dgm:t>
        <a:bodyPr/>
        <a:lstStyle/>
        <a:p>
          <a:pPr algn="l" rtl="0"/>
          <a:r>
            <a:rPr lang="en-US" dirty="0" smtClean="0">
              <a:cs typeface="B Zar" pitchFamily="2" charset="-78"/>
            </a:rPr>
            <a:t>discounted cash flows</a:t>
          </a:r>
          <a:endParaRPr lang="en-US" dirty="0">
            <a:cs typeface="B Zar" pitchFamily="2" charset="-78"/>
          </a:endParaRPr>
        </a:p>
      </dgm:t>
    </dgm:pt>
    <dgm:pt modelId="{E1E54402-61B8-441F-8A85-EC35CE4CD9F1}" type="parTrans" cxnId="{129AC594-76F8-49AB-83DD-FE5F2012B0BE}">
      <dgm:prSet/>
      <dgm:spPr/>
      <dgm:t>
        <a:bodyPr/>
        <a:lstStyle/>
        <a:p>
          <a:pPr algn="ctr"/>
          <a:endParaRPr lang="en-US">
            <a:cs typeface="B Zar" pitchFamily="2" charset="-78"/>
          </a:endParaRPr>
        </a:p>
      </dgm:t>
    </dgm:pt>
    <dgm:pt modelId="{0B891BDA-28E7-48FC-BE4A-C4F68E7319C7}" type="sibTrans" cxnId="{129AC594-76F8-49AB-83DD-FE5F2012B0BE}">
      <dgm:prSet/>
      <dgm:spPr/>
      <dgm:t>
        <a:bodyPr/>
        <a:lstStyle/>
        <a:p>
          <a:pPr algn="ctr"/>
          <a:endParaRPr lang="en-US">
            <a:cs typeface="B Zar" pitchFamily="2" charset="-78"/>
          </a:endParaRPr>
        </a:p>
      </dgm:t>
    </dgm:pt>
    <dgm:pt modelId="{7EC1AC5B-B7FD-41C3-8830-37713EC47A0A}" type="pres">
      <dgm:prSet presAssocID="{C82D80B9-2F94-41F8-A737-78D1B1BE25AA}" presName="linear" presStyleCnt="0">
        <dgm:presLayoutVars>
          <dgm:dir/>
          <dgm:animLvl val="lvl"/>
          <dgm:resizeHandles val="exact"/>
        </dgm:presLayoutVars>
      </dgm:prSet>
      <dgm:spPr/>
      <dgm:t>
        <a:bodyPr/>
        <a:lstStyle/>
        <a:p>
          <a:endParaRPr lang="en-US"/>
        </a:p>
      </dgm:t>
    </dgm:pt>
    <dgm:pt modelId="{FCEEDA71-F175-4430-86FF-02E2F00DEF46}" type="pres">
      <dgm:prSet presAssocID="{0F5FE2CC-A8E8-4069-996C-E9BA7C7DAADF}" presName="parentLin" presStyleCnt="0"/>
      <dgm:spPr/>
    </dgm:pt>
    <dgm:pt modelId="{E91B2829-9625-4C9A-B0EE-EA5125C03A58}" type="pres">
      <dgm:prSet presAssocID="{0F5FE2CC-A8E8-4069-996C-E9BA7C7DAADF}" presName="parentLeftMargin" presStyleLbl="node1" presStyleIdx="0" presStyleCnt="3"/>
      <dgm:spPr/>
      <dgm:t>
        <a:bodyPr/>
        <a:lstStyle/>
        <a:p>
          <a:endParaRPr lang="en-US"/>
        </a:p>
      </dgm:t>
    </dgm:pt>
    <dgm:pt modelId="{349181C4-0123-4E2D-9454-20577428DB3E}" type="pres">
      <dgm:prSet presAssocID="{0F5FE2CC-A8E8-4069-996C-E9BA7C7DAADF}" presName="parentText" presStyleLbl="node1" presStyleIdx="0" presStyleCnt="3">
        <dgm:presLayoutVars>
          <dgm:chMax val="0"/>
          <dgm:bulletEnabled val="1"/>
        </dgm:presLayoutVars>
      </dgm:prSet>
      <dgm:spPr/>
      <dgm:t>
        <a:bodyPr/>
        <a:lstStyle/>
        <a:p>
          <a:endParaRPr lang="en-US"/>
        </a:p>
      </dgm:t>
    </dgm:pt>
    <dgm:pt modelId="{2C6FDC49-94BC-48FF-965A-4A7900E582CD}" type="pres">
      <dgm:prSet presAssocID="{0F5FE2CC-A8E8-4069-996C-E9BA7C7DAADF}" presName="negativeSpace" presStyleCnt="0"/>
      <dgm:spPr/>
    </dgm:pt>
    <dgm:pt modelId="{0AB11820-A551-4472-8602-77F7948F0159}" type="pres">
      <dgm:prSet presAssocID="{0F5FE2CC-A8E8-4069-996C-E9BA7C7DAADF}" presName="childText" presStyleLbl="conFgAcc1" presStyleIdx="0" presStyleCnt="3">
        <dgm:presLayoutVars>
          <dgm:bulletEnabled val="1"/>
        </dgm:presLayoutVars>
      </dgm:prSet>
      <dgm:spPr/>
      <dgm:t>
        <a:bodyPr/>
        <a:lstStyle/>
        <a:p>
          <a:endParaRPr lang="en-US"/>
        </a:p>
      </dgm:t>
    </dgm:pt>
    <dgm:pt modelId="{B4EEF8C4-85A7-45D2-8487-ED8A0765ED6F}" type="pres">
      <dgm:prSet presAssocID="{9EB593E6-B3B2-4096-882E-97F7B0472B17}" presName="spaceBetweenRectangles" presStyleCnt="0"/>
      <dgm:spPr/>
    </dgm:pt>
    <dgm:pt modelId="{3B5933C6-A738-4464-8B8F-0C34324BE81C}" type="pres">
      <dgm:prSet presAssocID="{2622361C-323B-460C-B1D0-2DE62EC47ADC}" presName="parentLin" presStyleCnt="0"/>
      <dgm:spPr/>
    </dgm:pt>
    <dgm:pt modelId="{821E45C6-657F-40F9-BF1A-CE094F001B6A}" type="pres">
      <dgm:prSet presAssocID="{2622361C-323B-460C-B1D0-2DE62EC47ADC}" presName="parentLeftMargin" presStyleLbl="node1" presStyleIdx="0" presStyleCnt="3"/>
      <dgm:spPr/>
      <dgm:t>
        <a:bodyPr/>
        <a:lstStyle/>
        <a:p>
          <a:endParaRPr lang="en-US"/>
        </a:p>
      </dgm:t>
    </dgm:pt>
    <dgm:pt modelId="{79513FE9-4685-4BB3-9019-DBEB4A901CE3}" type="pres">
      <dgm:prSet presAssocID="{2622361C-323B-460C-B1D0-2DE62EC47ADC}" presName="parentText" presStyleLbl="node1" presStyleIdx="1" presStyleCnt="3">
        <dgm:presLayoutVars>
          <dgm:chMax val="0"/>
          <dgm:bulletEnabled val="1"/>
        </dgm:presLayoutVars>
      </dgm:prSet>
      <dgm:spPr/>
      <dgm:t>
        <a:bodyPr/>
        <a:lstStyle/>
        <a:p>
          <a:endParaRPr lang="en-US"/>
        </a:p>
      </dgm:t>
    </dgm:pt>
    <dgm:pt modelId="{01152E37-BFEF-40FB-9447-600580BCF38B}" type="pres">
      <dgm:prSet presAssocID="{2622361C-323B-460C-B1D0-2DE62EC47ADC}" presName="negativeSpace" presStyleCnt="0"/>
      <dgm:spPr/>
    </dgm:pt>
    <dgm:pt modelId="{FA343236-9E31-4DD9-9B0F-9C306FFE5778}" type="pres">
      <dgm:prSet presAssocID="{2622361C-323B-460C-B1D0-2DE62EC47ADC}" presName="childText" presStyleLbl="conFgAcc1" presStyleIdx="1" presStyleCnt="3">
        <dgm:presLayoutVars>
          <dgm:bulletEnabled val="1"/>
        </dgm:presLayoutVars>
      </dgm:prSet>
      <dgm:spPr/>
      <dgm:t>
        <a:bodyPr/>
        <a:lstStyle/>
        <a:p>
          <a:endParaRPr lang="en-US"/>
        </a:p>
      </dgm:t>
    </dgm:pt>
    <dgm:pt modelId="{A25ECD7B-ED19-4C39-9783-4C9AD745C68A}" type="pres">
      <dgm:prSet presAssocID="{CD417798-0836-4DC8-9C0E-FB26110DBF37}" presName="spaceBetweenRectangles" presStyleCnt="0"/>
      <dgm:spPr/>
    </dgm:pt>
    <dgm:pt modelId="{7A6F1B1C-EDC2-4CC7-9818-8280D37E101E}" type="pres">
      <dgm:prSet presAssocID="{D873747F-4B51-4094-92EE-E0C64C409E04}" presName="parentLin" presStyleCnt="0"/>
      <dgm:spPr/>
    </dgm:pt>
    <dgm:pt modelId="{9CB5032C-49B3-4F06-B7B1-93AD69CA8FC3}" type="pres">
      <dgm:prSet presAssocID="{D873747F-4B51-4094-92EE-E0C64C409E04}" presName="parentLeftMargin" presStyleLbl="node1" presStyleIdx="1" presStyleCnt="3"/>
      <dgm:spPr/>
      <dgm:t>
        <a:bodyPr/>
        <a:lstStyle/>
        <a:p>
          <a:endParaRPr lang="en-US"/>
        </a:p>
      </dgm:t>
    </dgm:pt>
    <dgm:pt modelId="{9D549F06-4F94-41A0-B798-31A73347A3A6}" type="pres">
      <dgm:prSet presAssocID="{D873747F-4B51-4094-92EE-E0C64C409E04}" presName="parentText" presStyleLbl="node1" presStyleIdx="2" presStyleCnt="3">
        <dgm:presLayoutVars>
          <dgm:chMax val="0"/>
          <dgm:bulletEnabled val="1"/>
        </dgm:presLayoutVars>
      </dgm:prSet>
      <dgm:spPr/>
      <dgm:t>
        <a:bodyPr/>
        <a:lstStyle/>
        <a:p>
          <a:endParaRPr lang="en-US"/>
        </a:p>
      </dgm:t>
    </dgm:pt>
    <dgm:pt modelId="{6AE6F362-546B-4E87-910F-7799AE133502}" type="pres">
      <dgm:prSet presAssocID="{D873747F-4B51-4094-92EE-E0C64C409E04}" presName="negativeSpace" presStyleCnt="0"/>
      <dgm:spPr/>
    </dgm:pt>
    <dgm:pt modelId="{0B61EBB0-B03D-41AE-A6F8-B18F20D827FB}" type="pres">
      <dgm:prSet presAssocID="{D873747F-4B51-4094-92EE-E0C64C409E04}" presName="childText" presStyleLbl="conFgAcc1" presStyleIdx="2" presStyleCnt="3">
        <dgm:presLayoutVars>
          <dgm:bulletEnabled val="1"/>
        </dgm:presLayoutVars>
      </dgm:prSet>
      <dgm:spPr/>
      <dgm:t>
        <a:bodyPr/>
        <a:lstStyle/>
        <a:p>
          <a:endParaRPr lang="en-US"/>
        </a:p>
      </dgm:t>
    </dgm:pt>
  </dgm:ptLst>
  <dgm:cxnLst>
    <dgm:cxn modelId="{AC6A4A1A-C20D-4BED-8D1B-4DBFCAF98A4A}" type="presOf" srcId="{D873747F-4B51-4094-92EE-E0C64C409E04}" destId="{9CB5032C-49B3-4F06-B7B1-93AD69CA8FC3}" srcOrd="0" destOrd="0" presId="urn:microsoft.com/office/officeart/2005/8/layout/list1"/>
    <dgm:cxn modelId="{3D02B94D-85EE-4079-AA1C-C2FCA2C9B432}" type="presOf" srcId="{C82D80B9-2F94-41F8-A737-78D1B1BE25AA}" destId="{7EC1AC5B-B7FD-41C3-8830-37713EC47A0A}" srcOrd="0" destOrd="0" presId="urn:microsoft.com/office/officeart/2005/8/layout/list1"/>
    <dgm:cxn modelId="{DEAB1465-776F-4417-BDA6-9EE6FA254CD7}" type="presOf" srcId="{39EE7E23-BAD5-4E07-9B56-22C3DF820315}" destId="{0AB11820-A551-4472-8602-77F7948F0159}" srcOrd="0" destOrd="0" presId="urn:microsoft.com/office/officeart/2005/8/layout/list1"/>
    <dgm:cxn modelId="{129AC594-76F8-49AB-83DD-FE5F2012B0BE}" srcId="{D873747F-4B51-4094-92EE-E0C64C409E04}" destId="{A04DE46A-DE61-4A65-902D-4C0064513C3F}" srcOrd="0" destOrd="0" parTransId="{E1E54402-61B8-441F-8A85-EC35CE4CD9F1}" sibTransId="{0B891BDA-28E7-48FC-BE4A-C4F68E7319C7}"/>
    <dgm:cxn modelId="{FFD8556F-EB55-4222-9ADD-4FBD919A252B}" type="presOf" srcId="{2F63B77A-5D29-41BB-924D-D2420129D3C7}" destId="{FA343236-9E31-4DD9-9B0F-9C306FFE5778}" srcOrd="0" destOrd="0" presId="urn:microsoft.com/office/officeart/2005/8/layout/list1"/>
    <dgm:cxn modelId="{BC79366D-D61D-4492-89FA-43B94D72166C}" type="presOf" srcId="{A04DE46A-DE61-4A65-902D-4C0064513C3F}" destId="{0B61EBB0-B03D-41AE-A6F8-B18F20D827FB}" srcOrd="0" destOrd="0" presId="urn:microsoft.com/office/officeart/2005/8/layout/list1"/>
    <dgm:cxn modelId="{B0389A2D-A98E-45F8-A0ED-752BA2FC2CAD}" srcId="{0F5FE2CC-A8E8-4069-996C-E9BA7C7DAADF}" destId="{39EE7E23-BAD5-4E07-9B56-22C3DF820315}" srcOrd="0" destOrd="0" parTransId="{39A864D3-8361-46E9-A2F3-E35734F01EC8}" sibTransId="{A9DB6AF2-B405-4090-8DB3-2488D295A63D}"/>
    <dgm:cxn modelId="{7A1FAAB3-B8A0-448D-9034-42F2DFDB7CC3}" type="presOf" srcId="{D873747F-4B51-4094-92EE-E0C64C409E04}" destId="{9D549F06-4F94-41A0-B798-31A73347A3A6}" srcOrd="1" destOrd="0" presId="urn:microsoft.com/office/officeart/2005/8/layout/list1"/>
    <dgm:cxn modelId="{135E9865-41D8-4DB8-9BC4-177BDBAA6CA0}" type="presOf" srcId="{2622361C-323B-460C-B1D0-2DE62EC47ADC}" destId="{79513FE9-4685-4BB3-9019-DBEB4A901CE3}" srcOrd="1" destOrd="0" presId="urn:microsoft.com/office/officeart/2005/8/layout/list1"/>
    <dgm:cxn modelId="{3E1EF51B-7C64-45B2-A7A2-D9E1DED99058}" srcId="{C82D80B9-2F94-41F8-A737-78D1B1BE25AA}" destId="{2622361C-323B-460C-B1D0-2DE62EC47ADC}" srcOrd="1" destOrd="0" parTransId="{60E0AC15-9B70-480C-B2C5-5B90DE30EA5B}" sibTransId="{CD417798-0836-4DC8-9C0E-FB26110DBF37}"/>
    <dgm:cxn modelId="{D68E19E5-CE2F-431B-9EC1-A2B5702769E9}" type="presOf" srcId="{0F5FE2CC-A8E8-4069-996C-E9BA7C7DAADF}" destId="{349181C4-0123-4E2D-9454-20577428DB3E}" srcOrd="1" destOrd="0" presId="urn:microsoft.com/office/officeart/2005/8/layout/list1"/>
    <dgm:cxn modelId="{6EDC2AC2-9BAE-45BE-A8F2-B6AD3CEB501B}" srcId="{C82D80B9-2F94-41F8-A737-78D1B1BE25AA}" destId="{D873747F-4B51-4094-92EE-E0C64C409E04}" srcOrd="2" destOrd="0" parTransId="{8E02986E-8B22-4A48-BC7B-E1C5A02719B9}" sibTransId="{2FB32E05-CD7C-4240-90F8-E61ED64B2446}"/>
    <dgm:cxn modelId="{F1407A62-EBB3-4C75-8091-0AF28F6A200B}" srcId="{2622361C-323B-460C-B1D0-2DE62EC47ADC}" destId="{2F63B77A-5D29-41BB-924D-D2420129D3C7}" srcOrd="0" destOrd="0" parTransId="{E08A5F2F-F00C-49FA-A620-DA34655D0822}" sibTransId="{145EDDE2-9DBD-4995-95C4-C0916D24D878}"/>
    <dgm:cxn modelId="{4DA88D5C-E20B-4E1B-AD4E-B63795F597E6}" type="presOf" srcId="{0F5FE2CC-A8E8-4069-996C-E9BA7C7DAADF}" destId="{E91B2829-9625-4C9A-B0EE-EA5125C03A58}" srcOrd="0" destOrd="0" presId="urn:microsoft.com/office/officeart/2005/8/layout/list1"/>
    <dgm:cxn modelId="{B240A5A2-1001-41B4-812F-6C30FC4C0324}" type="presOf" srcId="{2622361C-323B-460C-B1D0-2DE62EC47ADC}" destId="{821E45C6-657F-40F9-BF1A-CE094F001B6A}" srcOrd="0" destOrd="0" presId="urn:microsoft.com/office/officeart/2005/8/layout/list1"/>
    <dgm:cxn modelId="{18DAA624-5AE9-46A2-BD5B-5440B2120E93}" srcId="{C82D80B9-2F94-41F8-A737-78D1B1BE25AA}" destId="{0F5FE2CC-A8E8-4069-996C-E9BA7C7DAADF}" srcOrd="0" destOrd="0" parTransId="{87232F7D-A060-422C-8672-BF19C6E1603C}" sibTransId="{9EB593E6-B3B2-4096-882E-97F7B0472B17}"/>
    <dgm:cxn modelId="{90B92EF6-C423-4F87-98EE-F520F7EFA28E}" type="presParOf" srcId="{7EC1AC5B-B7FD-41C3-8830-37713EC47A0A}" destId="{FCEEDA71-F175-4430-86FF-02E2F00DEF46}" srcOrd="0" destOrd="0" presId="urn:microsoft.com/office/officeart/2005/8/layout/list1"/>
    <dgm:cxn modelId="{183BEBA5-6E02-466A-920E-D6090EBB490A}" type="presParOf" srcId="{FCEEDA71-F175-4430-86FF-02E2F00DEF46}" destId="{E91B2829-9625-4C9A-B0EE-EA5125C03A58}" srcOrd="0" destOrd="0" presId="urn:microsoft.com/office/officeart/2005/8/layout/list1"/>
    <dgm:cxn modelId="{E25A4887-B53E-4FA2-BAA2-B17BBAD38175}" type="presParOf" srcId="{FCEEDA71-F175-4430-86FF-02E2F00DEF46}" destId="{349181C4-0123-4E2D-9454-20577428DB3E}" srcOrd="1" destOrd="0" presId="urn:microsoft.com/office/officeart/2005/8/layout/list1"/>
    <dgm:cxn modelId="{0537B8A8-567C-48CA-A170-9DBD0436C463}" type="presParOf" srcId="{7EC1AC5B-B7FD-41C3-8830-37713EC47A0A}" destId="{2C6FDC49-94BC-48FF-965A-4A7900E582CD}" srcOrd="1" destOrd="0" presId="urn:microsoft.com/office/officeart/2005/8/layout/list1"/>
    <dgm:cxn modelId="{06F93389-D74F-44C8-884B-022357C6E704}" type="presParOf" srcId="{7EC1AC5B-B7FD-41C3-8830-37713EC47A0A}" destId="{0AB11820-A551-4472-8602-77F7948F0159}" srcOrd="2" destOrd="0" presId="urn:microsoft.com/office/officeart/2005/8/layout/list1"/>
    <dgm:cxn modelId="{C965676A-F578-4DFC-8B49-D1D31273DF59}" type="presParOf" srcId="{7EC1AC5B-B7FD-41C3-8830-37713EC47A0A}" destId="{B4EEF8C4-85A7-45D2-8487-ED8A0765ED6F}" srcOrd="3" destOrd="0" presId="urn:microsoft.com/office/officeart/2005/8/layout/list1"/>
    <dgm:cxn modelId="{DC3BDD2E-2C4A-4EC0-A92B-25739ACECE6E}" type="presParOf" srcId="{7EC1AC5B-B7FD-41C3-8830-37713EC47A0A}" destId="{3B5933C6-A738-4464-8B8F-0C34324BE81C}" srcOrd="4" destOrd="0" presId="urn:microsoft.com/office/officeart/2005/8/layout/list1"/>
    <dgm:cxn modelId="{9FC06B13-D9C1-4CB3-AF5B-2C19A2123F8E}" type="presParOf" srcId="{3B5933C6-A738-4464-8B8F-0C34324BE81C}" destId="{821E45C6-657F-40F9-BF1A-CE094F001B6A}" srcOrd="0" destOrd="0" presId="urn:microsoft.com/office/officeart/2005/8/layout/list1"/>
    <dgm:cxn modelId="{F3AD8D15-1DA6-4ED2-B70D-A195F44E7546}" type="presParOf" srcId="{3B5933C6-A738-4464-8B8F-0C34324BE81C}" destId="{79513FE9-4685-4BB3-9019-DBEB4A901CE3}" srcOrd="1" destOrd="0" presId="urn:microsoft.com/office/officeart/2005/8/layout/list1"/>
    <dgm:cxn modelId="{136DEBBF-FBE7-47E5-A83E-FE0FF13C2BB2}" type="presParOf" srcId="{7EC1AC5B-B7FD-41C3-8830-37713EC47A0A}" destId="{01152E37-BFEF-40FB-9447-600580BCF38B}" srcOrd="5" destOrd="0" presId="urn:microsoft.com/office/officeart/2005/8/layout/list1"/>
    <dgm:cxn modelId="{1515A634-243F-4BCE-BC62-A9AABAEE5594}" type="presParOf" srcId="{7EC1AC5B-B7FD-41C3-8830-37713EC47A0A}" destId="{FA343236-9E31-4DD9-9B0F-9C306FFE5778}" srcOrd="6" destOrd="0" presId="urn:microsoft.com/office/officeart/2005/8/layout/list1"/>
    <dgm:cxn modelId="{9334C008-409B-4778-A48C-063B499F9674}" type="presParOf" srcId="{7EC1AC5B-B7FD-41C3-8830-37713EC47A0A}" destId="{A25ECD7B-ED19-4C39-9783-4C9AD745C68A}" srcOrd="7" destOrd="0" presId="urn:microsoft.com/office/officeart/2005/8/layout/list1"/>
    <dgm:cxn modelId="{12B1BFA5-6F49-4EF5-8E89-2EB54107CA97}" type="presParOf" srcId="{7EC1AC5B-B7FD-41C3-8830-37713EC47A0A}" destId="{7A6F1B1C-EDC2-4CC7-9818-8280D37E101E}" srcOrd="8" destOrd="0" presId="urn:microsoft.com/office/officeart/2005/8/layout/list1"/>
    <dgm:cxn modelId="{D18F4D0C-4A8A-4525-B3D1-6D1A5AF660FF}" type="presParOf" srcId="{7A6F1B1C-EDC2-4CC7-9818-8280D37E101E}" destId="{9CB5032C-49B3-4F06-B7B1-93AD69CA8FC3}" srcOrd="0" destOrd="0" presId="urn:microsoft.com/office/officeart/2005/8/layout/list1"/>
    <dgm:cxn modelId="{48E8AD83-87E4-442B-B090-831A72CB4C32}" type="presParOf" srcId="{7A6F1B1C-EDC2-4CC7-9818-8280D37E101E}" destId="{9D549F06-4F94-41A0-B798-31A73347A3A6}" srcOrd="1" destOrd="0" presId="urn:microsoft.com/office/officeart/2005/8/layout/list1"/>
    <dgm:cxn modelId="{E7B927F2-5865-4BEA-A61B-46DA1C14507E}" type="presParOf" srcId="{7EC1AC5B-B7FD-41C3-8830-37713EC47A0A}" destId="{6AE6F362-546B-4E87-910F-7799AE133502}" srcOrd="9" destOrd="0" presId="urn:microsoft.com/office/officeart/2005/8/layout/list1"/>
    <dgm:cxn modelId="{E3BBF417-53D4-44A4-BA21-7832102ECBA4}" type="presParOf" srcId="{7EC1AC5B-B7FD-41C3-8830-37713EC47A0A}" destId="{0B61EBB0-B03D-41AE-A6F8-B18F20D827F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125AB8-5A1E-44E2-B622-9C21F424084C}" type="doc">
      <dgm:prSet loTypeId="urn:microsoft.com/office/officeart/2005/8/layout/list1" loCatId="list" qsTypeId="urn:microsoft.com/office/officeart/2005/8/quickstyle/3d1" qsCatId="3D" csTypeId="urn:microsoft.com/office/officeart/2005/8/colors/accent1_1" csCatId="accent1" phldr="1"/>
      <dgm:spPr/>
      <dgm:t>
        <a:bodyPr/>
        <a:lstStyle/>
        <a:p>
          <a:endParaRPr lang="en-US"/>
        </a:p>
      </dgm:t>
    </dgm:pt>
    <dgm:pt modelId="{4D48FE26-2F06-4372-B62C-4D958EA9BAC9}">
      <dgm:prSet/>
      <dgm:spPr/>
      <dgm:t>
        <a:bodyPr/>
        <a:lstStyle/>
        <a:p>
          <a:pPr rtl="1"/>
          <a:endParaRPr lang="en-US" dirty="0">
            <a:cs typeface="B Zar" pitchFamily="2" charset="-78"/>
          </a:endParaRPr>
        </a:p>
      </dgm:t>
    </dgm:pt>
    <dgm:pt modelId="{39F47E13-F87B-4B34-ADCD-6D9C8799CB4C}" type="parTrans" cxnId="{DE28842C-32B8-4A8D-BDF1-5201B4303555}">
      <dgm:prSet/>
      <dgm:spPr/>
      <dgm:t>
        <a:bodyPr/>
        <a:lstStyle/>
        <a:p>
          <a:endParaRPr lang="en-US">
            <a:cs typeface="B Zar" pitchFamily="2" charset="-78"/>
          </a:endParaRPr>
        </a:p>
      </dgm:t>
    </dgm:pt>
    <dgm:pt modelId="{6181E309-C656-4FAE-8803-DF2D56981DC0}" type="sibTrans" cxnId="{DE28842C-32B8-4A8D-BDF1-5201B4303555}">
      <dgm:prSet/>
      <dgm:spPr/>
      <dgm:t>
        <a:bodyPr/>
        <a:lstStyle/>
        <a:p>
          <a:endParaRPr lang="en-US">
            <a:cs typeface="B Zar" pitchFamily="2" charset="-78"/>
          </a:endParaRPr>
        </a:p>
      </dgm:t>
    </dgm:pt>
    <dgm:pt modelId="{801A0AE7-1BE7-4D49-9A65-BF6D5DD61327}">
      <dgm:prSet/>
      <dgm:spPr/>
      <dgm:t>
        <a:bodyPr/>
        <a:lstStyle/>
        <a:p>
          <a:pPr rtl="1"/>
          <a:r>
            <a:rPr lang="fa-IR" dirty="0" smtClean="0">
              <a:cs typeface="B Zar" pitchFamily="2" charset="-78"/>
            </a:rPr>
            <a:t>مرحلۀ اول: محاسبۀ ضریب درآمد ناخالص برای املاک و مستغلات مشابه</a:t>
          </a:r>
          <a:endParaRPr lang="en-US" dirty="0">
            <a:cs typeface="B Zar" pitchFamily="2" charset="-78"/>
          </a:endParaRPr>
        </a:p>
      </dgm:t>
    </dgm:pt>
    <dgm:pt modelId="{2DBB3FE9-E5A9-489C-92D5-47C0A1B02CB1}" type="parTrans" cxnId="{BF9A7F0A-0106-4FAF-BCAE-71F17202133F}">
      <dgm:prSet/>
      <dgm:spPr/>
      <dgm:t>
        <a:bodyPr/>
        <a:lstStyle/>
        <a:p>
          <a:endParaRPr lang="en-US">
            <a:cs typeface="B Zar" pitchFamily="2" charset="-78"/>
          </a:endParaRPr>
        </a:p>
      </dgm:t>
    </dgm:pt>
    <dgm:pt modelId="{A2F87C4B-4401-4034-B455-E1FCCD027553}" type="sibTrans" cxnId="{BF9A7F0A-0106-4FAF-BCAE-71F17202133F}">
      <dgm:prSet/>
      <dgm:spPr/>
      <dgm:t>
        <a:bodyPr/>
        <a:lstStyle/>
        <a:p>
          <a:endParaRPr lang="en-US">
            <a:cs typeface="B Zar" pitchFamily="2" charset="-78"/>
          </a:endParaRPr>
        </a:p>
      </dgm:t>
    </dgm:pt>
    <dgm:pt modelId="{206F615B-E72E-4BE6-B30C-878C2874831D}">
      <dgm:prSet/>
      <dgm:spPr/>
      <dgm:t>
        <a:bodyPr/>
        <a:lstStyle/>
        <a:p>
          <a:pPr rtl="1"/>
          <a:endParaRPr lang="en-US" dirty="0">
            <a:cs typeface="B Zar" pitchFamily="2" charset="-78"/>
          </a:endParaRPr>
        </a:p>
      </dgm:t>
    </dgm:pt>
    <dgm:pt modelId="{2B1EE798-E09C-498C-91D3-163B55163967}" type="parTrans" cxnId="{0ED7E8C4-D3DE-4F26-A821-FFEB58C494D5}">
      <dgm:prSet/>
      <dgm:spPr/>
      <dgm:t>
        <a:bodyPr/>
        <a:lstStyle/>
        <a:p>
          <a:endParaRPr lang="en-US">
            <a:cs typeface="B Zar" pitchFamily="2" charset="-78"/>
          </a:endParaRPr>
        </a:p>
      </dgm:t>
    </dgm:pt>
    <dgm:pt modelId="{2C21976D-E8C5-4C29-AD79-D52E40B2E6E5}" type="sibTrans" cxnId="{0ED7E8C4-D3DE-4F26-A821-FFEB58C494D5}">
      <dgm:prSet/>
      <dgm:spPr/>
      <dgm:t>
        <a:bodyPr/>
        <a:lstStyle/>
        <a:p>
          <a:endParaRPr lang="en-US">
            <a:cs typeface="B Zar" pitchFamily="2" charset="-78"/>
          </a:endParaRPr>
        </a:p>
      </dgm:t>
    </dgm:pt>
    <dgm:pt modelId="{27596CBC-F428-40FF-9619-23F9DF90BB47}">
      <dgm:prSet/>
      <dgm:spPr/>
      <dgm:t>
        <a:bodyPr/>
        <a:lstStyle/>
        <a:p>
          <a:pPr rtl="1"/>
          <a:r>
            <a:rPr lang="fa-IR" dirty="0" smtClean="0">
              <a:cs typeface="B Zar" pitchFamily="2" charset="-78"/>
            </a:rPr>
            <a:t>مرحلۀ دوم: محاسبۀ ارزش ملک موردنظر</a:t>
          </a:r>
          <a:endParaRPr lang="en-US" dirty="0">
            <a:cs typeface="B Zar" pitchFamily="2" charset="-78"/>
          </a:endParaRPr>
        </a:p>
      </dgm:t>
    </dgm:pt>
    <dgm:pt modelId="{02EAF4A7-A3DC-4E43-BBE9-6BC8D8A3A71A}" type="parTrans" cxnId="{F8D2FC09-DD2D-46A4-B710-3DF257D4CCCC}">
      <dgm:prSet/>
      <dgm:spPr/>
      <dgm:t>
        <a:bodyPr/>
        <a:lstStyle/>
        <a:p>
          <a:endParaRPr lang="en-US">
            <a:cs typeface="B Zar" pitchFamily="2" charset="-78"/>
          </a:endParaRPr>
        </a:p>
      </dgm:t>
    </dgm:pt>
    <dgm:pt modelId="{D9529D8E-CDE4-4AFE-8160-B024774CF90A}" type="sibTrans" cxnId="{F8D2FC09-DD2D-46A4-B710-3DF257D4CCCC}">
      <dgm:prSet/>
      <dgm:spPr/>
      <dgm:t>
        <a:bodyPr/>
        <a:lstStyle/>
        <a:p>
          <a:endParaRPr lang="en-US">
            <a:cs typeface="B Zar" pitchFamily="2" charset="-78"/>
          </a:endParaRPr>
        </a:p>
      </dgm:t>
    </dgm:pt>
    <dgm:pt modelId="{98CCD8FF-FE3D-4B44-90D8-838A96F6EB73}" type="pres">
      <dgm:prSet presAssocID="{5C125AB8-5A1E-44E2-B622-9C21F424084C}" presName="linear" presStyleCnt="0">
        <dgm:presLayoutVars>
          <dgm:dir/>
          <dgm:animLvl val="lvl"/>
          <dgm:resizeHandles val="exact"/>
        </dgm:presLayoutVars>
      </dgm:prSet>
      <dgm:spPr/>
      <dgm:t>
        <a:bodyPr/>
        <a:lstStyle/>
        <a:p>
          <a:endParaRPr lang="en-US"/>
        </a:p>
      </dgm:t>
    </dgm:pt>
    <dgm:pt modelId="{8B010198-08AE-403F-AE5D-95D081B6A245}" type="pres">
      <dgm:prSet presAssocID="{4D48FE26-2F06-4372-B62C-4D958EA9BAC9}" presName="parentLin" presStyleCnt="0"/>
      <dgm:spPr/>
    </dgm:pt>
    <dgm:pt modelId="{C3412D96-0A1E-4C16-A12A-B9904A0D80BB}" type="pres">
      <dgm:prSet presAssocID="{4D48FE26-2F06-4372-B62C-4D958EA9BAC9}" presName="parentLeftMargin" presStyleLbl="node1" presStyleIdx="0" presStyleCnt="2"/>
      <dgm:spPr/>
      <dgm:t>
        <a:bodyPr/>
        <a:lstStyle/>
        <a:p>
          <a:endParaRPr lang="en-US"/>
        </a:p>
      </dgm:t>
    </dgm:pt>
    <dgm:pt modelId="{EFAB33FD-8926-4860-A930-7589D84C70E5}" type="pres">
      <dgm:prSet presAssocID="{4D48FE26-2F06-4372-B62C-4D958EA9BAC9}" presName="parentText" presStyleLbl="node1" presStyleIdx="0" presStyleCnt="2">
        <dgm:presLayoutVars>
          <dgm:chMax val="0"/>
          <dgm:bulletEnabled val="1"/>
        </dgm:presLayoutVars>
      </dgm:prSet>
      <dgm:spPr/>
      <dgm:t>
        <a:bodyPr/>
        <a:lstStyle/>
        <a:p>
          <a:endParaRPr lang="en-US"/>
        </a:p>
      </dgm:t>
    </dgm:pt>
    <dgm:pt modelId="{6CF51D09-6836-4E49-B42B-C24C4BCDD7C6}" type="pres">
      <dgm:prSet presAssocID="{4D48FE26-2F06-4372-B62C-4D958EA9BAC9}" presName="negativeSpace" presStyleCnt="0"/>
      <dgm:spPr/>
    </dgm:pt>
    <dgm:pt modelId="{389719C6-2062-4011-952D-C021909FCEA7}" type="pres">
      <dgm:prSet presAssocID="{4D48FE26-2F06-4372-B62C-4D958EA9BAC9}" presName="childText" presStyleLbl="conFgAcc1" presStyleIdx="0" presStyleCnt="2">
        <dgm:presLayoutVars>
          <dgm:bulletEnabled val="1"/>
        </dgm:presLayoutVars>
      </dgm:prSet>
      <dgm:spPr/>
      <dgm:t>
        <a:bodyPr/>
        <a:lstStyle/>
        <a:p>
          <a:endParaRPr lang="en-US"/>
        </a:p>
      </dgm:t>
    </dgm:pt>
    <dgm:pt modelId="{655AA757-12CB-4E2B-BA11-D4DBEF60A949}" type="pres">
      <dgm:prSet presAssocID="{6181E309-C656-4FAE-8803-DF2D56981DC0}" presName="spaceBetweenRectangles" presStyleCnt="0"/>
      <dgm:spPr/>
    </dgm:pt>
    <dgm:pt modelId="{B429310F-B552-46D0-8FA1-A57D3484B85D}" type="pres">
      <dgm:prSet presAssocID="{206F615B-E72E-4BE6-B30C-878C2874831D}" presName="parentLin" presStyleCnt="0"/>
      <dgm:spPr/>
    </dgm:pt>
    <dgm:pt modelId="{5F2707BC-EEDF-4BD9-92A0-44126E529BB8}" type="pres">
      <dgm:prSet presAssocID="{206F615B-E72E-4BE6-B30C-878C2874831D}" presName="parentLeftMargin" presStyleLbl="node1" presStyleIdx="0" presStyleCnt="2"/>
      <dgm:spPr/>
      <dgm:t>
        <a:bodyPr/>
        <a:lstStyle/>
        <a:p>
          <a:endParaRPr lang="en-US"/>
        </a:p>
      </dgm:t>
    </dgm:pt>
    <dgm:pt modelId="{976EA770-6A97-4AC0-8BA2-036B4ADB7C24}" type="pres">
      <dgm:prSet presAssocID="{206F615B-E72E-4BE6-B30C-878C2874831D}" presName="parentText" presStyleLbl="node1" presStyleIdx="1" presStyleCnt="2">
        <dgm:presLayoutVars>
          <dgm:chMax val="0"/>
          <dgm:bulletEnabled val="1"/>
        </dgm:presLayoutVars>
      </dgm:prSet>
      <dgm:spPr/>
      <dgm:t>
        <a:bodyPr/>
        <a:lstStyle/>
        <a:p>
          <a:endParaRPr lang="en-US"/>
        </a:p>
      </dgm:t>
    </dgm:pt>
    <dgm:pt modelId="{1F3972F6-49CF-4536-A7D8-438A3DF57237}" type="pres">
      <dgm:prSet presAssocID="{206F615B-E72E-4BE6-B30C-878C2874831D}" presName="negativeSpace" presStyleCnt="0"/>
      <dgm:spPr/>
    </dgm:pt>
    <dgm:pt modelId="{040C7231-8397-4BB2-AD28-85DC524CC29B}" type="pres">
      <dgm:prSet presAssocID="{206F615B-E72E-4BE6-B30C-878C2874831D}" presName="childText" presStyleLbl="conFgAcc1" presStyleIdx="1" presStyleCnt="2">
        <dgm:presLayoutVars>
          <dgm:bulletEnabled val="1"/>
        </dgm:presLayoutVars>
      </dgm:prSet>
      <dgm:spPr/>
      <dgm:t>
        <a:bodyPr/>
        <a:lstStyle/>
        <a:p>
          <a:endParaRPr lang="en-US"/>
        </a:p>
      </dgm:t>
    </dgm:pt>
  </dgm:ptLst>
  <dgm:cxnLst>
    <dgm:cxn modelId="{F30CBFCD-82C5-4E1A-9B10-402A851E6878}" type="presOf" srcId="{801A0AE7-1BE7-4D49-9A65-BF6D5DD61327}" destId="{389719C6-2062-4011-952D-C021909FCEA7}" srcOrd="0" destOrd="0" presId="urn:microsoft.com/office/officeart/2005/8/layout/list1"/>
    <dgm:cxn modelId="{AA263B0D-7C98-40E9-9A9F-6BF9EB374503}" type="presOf" srcId="{4D48FE26-2F06-4372-B62C-4D958EA9BAC9}" destId="{EFAB33FD-8926-4860-A930-7589D84C70E5}" srcOrd="1" destOrd="0" presId="urn:microsoft.com/office/officeart/2005/8/layout/list1"/>
    <dgm:cxn modelId="{DE28842C-32B8-4A8D-BDF1-5201B4303555}" srcId="{5C125AB8-5A1E-44E2-B622-9C21F424084C}" destId="{4D48FE26-2F06-4372-B62C-4D958EA9BAC9}" srcOrd="0" destOrd="0" parTransId="{39F47E13-F87B-4B34-ADCD-6D9C8799CB4C}" sibTransId="{6181E309-C656-4FAE-8803-DF2D56981DC0}"/>
    <dgm:cxn modelId="{47817B82-A70E-4FB0-A4DB-9692C95B9F18}" type="presOf" srcId="{4D48FE26-2F06-4372-B62C-4D958EA9BAC9}" destId="{C3412D96-0A1E-4C16-A12A-B9904A0D80BB}" srcOrd="0" destOrd="0" presId="urn:microsoft.com/office/officeart/2005/8/layout/list1"/>
    <dgm:cxn modelId="{3838A7F6-7477-4E2B-993F-769F3FB52720}" type="presOf" srcId="{206F615B-E72E-4BE6-B30C-878C2874831D}" destId="{5F2707BC-EEDF-4BD9-92A0-44126E529BB8}" srcOrd="0" destOrd="0" presId="urn:microsoft.com/office/officeart/2005/8/layout/list1"/>
    <dgm:cxn modelId="{964D8A69-9AEA-485C-9C93-07F7DC7DF821}" type="presOf" srcId="{5C125AB8-5A1E-44E2-B622-9C21F424084C}" destId="{98CCD8FF-FE3D-4B44-90D8-838A96F6EB73}" srcOrd="0" destOrd="0" presId="urn:microsoft.com/office/officeart/2005/8/layout/list1"/>
    <dgm:cxn modelId="{0ED7E8C4-D3DE-4F26-A821-FFEB58C494D5}" srcId="{5C125AB8-5A1E-44E2-B622-9C21F424084C}" destId="{206F615B-E72E-4BE6-B30C-878C2874831D}" srcOrd="1" destOrd="0" parTransId="{2B1EE798-E09C-498C-91D3-163B55163967}" sibTransId="{2C21976D-E8C5-4C29-AD79-D52E40B2E6E5}"/>
    <dgm:cxn modelId="{BF9A7F0A-0106-4FAF-BCAE-71F17202133F}" srcId="{4D48FE26-2F06-4372-B62C-4D958EA9BAC9}" destId="{801A0AE7-1BE7-4D49-9A65-BF6D5DD61327}" srcOrd="0" destOrd="0" parTransId="{2DBB3FE9-E5A9-489C-92D5-47C0A1B02CB1}" sibTransId="{A2F87C4B-4401-4034-B455-E1FCCD027553}"/>
    <dgm:cxn modelId="{F8D2FC09-DD2D-46A4-B710-3DF257D4CCCC}" srcId="{206F615B-E72E-4BE6-B30C-878C2874831D}" destId="{27596CBC-F428-40FF-9619-23F9DF90BB47}" srcOrd="0" destOrd="0" parTransId="{02EAF4A7-A3DC-4E43-BBE9-6BC8D8A3A71A}" sibTransId="{D9529D8E-CDE4-4AFE-8160-B024774CF90A}"/>
    <dgm:cxn modelId="{CA20FDFB-2481-416F-A92E-BA22797FA787}" type="presOf" srcId="{206F615B-E72E-4BE6-B30C-878C2874831D}" destId="{976EA770-6A97-4AC0-8BA2-036B4ADB7C24}" srcOrd="1" destOrd="0" presId="urn:microsoft.com/office/officeart/2005/8/layout/list1"/>
    <dgm:cxn modelId="{85488A1B-1F4E-478D-B5C0-A88C8BA51AC8}" type="presOf" srcId="{27596CBC-F428-40FF-9619-23F9DF90BB47}" destId="{040C7231-8397-4BB2-AD28-85DC524CC29B}" srcOrd="0" destOrd="0" presId="urn:microsoft.com/office/officeart/2005/8/layout/list1"/>
    <dgm:cxn modelId="{7571FFD7-A163-476F-BBB4-14DE3DB28AA0}" type="presParOf" srcId="{98CCD8FF-FE3D-4B44-90D8-838A96F6EB73}" destId="{8B010198-08AE-403F-AE5D-95D081B6A245}" srcOrd="0" destOrd="0" presId="urn:microsoft.com/office/officeart/2005/8/layout/list1"/>
    <dgm:cxn modelId="{26E04FC7-A56F-40D6-856F-F9AF520E86C7}" type="presParOf" srcId="{8B010198-08AE-403F-AE5D-95D081B6A245}" destId="{C3412D96-0A1E-4C16-A12A-B9904A0D80BB}" srcOrd="0" destOrd="0" presId="urn:microsoft.com/office/officeart/2005/8/layout/list1"/>
    <dgm:cxn modelId="{491CA218-D3EE-49BB-AEE5-5D5A36D78760}" type="presParOf" srcId="{8B010198-08AE-403F-AE5D-95D081B6A245}" destId="{EFAB33FD-8926-4860-A930-7589D84C70E5}" srcOrd="1" destOrd="0" presId="urn:microsoft.com/office/officeart/2005/8/layout/list1"/>
    <dgm:cxn modelId="{165F459A-636E-4E44-9F82-F923F0BC51C8}" type="presParOf" srcId="{98CCD8FF-FE3D-4B44-90D8-838A96F6EB73}" destId="{6CF51D09-6836-4E49-B42B-C24C4BCDD7C6}" srcOrd="1" destOrd="0" presId="urn:microsoft.com/office/officeart/2005/8/layout/list1"/>
    <dgm:cxn modelId="{EA71C74B-9D9E-4440-942F-C4B84A3ED1AF}" type="presParOf" srcId="{98CCD8FF-FE3D-4B44-90D8-838A96F6EB73}" destId="{389719C6-2062-4011-952D-C021909FCEA7}" srcOrd="2" destOrd="0" presId="urn:microsoft.com/office/officeart/2005/8/layout/list1"/>
    <dgm:cxn modelId="{2961775C-467C-4ED3-B28D-8CD90360B6FA}" type="presParOf" srcId="{98CCD8FF-FE3D-4B44-90D8-838A96F6EB73}" destId="{655AA757-12CB-4E2B-BA11-D4DBEF60A949}" srcOrd="3" destOrd="0" presId="urn:microsoft.com/office/officeart/2005/8/layout/list1"/>
    <dgm:cxn modelId="{B6F93A17-A2C9-401F-9113-EA5CD0209ED9}" type="presParOf" srcId="{98CCD8FF-FE3D-4B44-90D8-838A96F6EB73}" destId="{B429310F-B552-46D0-8FA1-A57D3484B85D}" srcOrd="4" destOrd="0" presId="urn:microsoft.com/office/officeart/2005/8/layout/list1"/>
    <dgm:cxn modelId="{B807E57B-43FF-4306-BF98-D2ACEA804B2C}" type="presParOf" srcId="{B429310F-B552-46D0-8FA1-A57D3484B85D}" destId="{5F2707BC-EEDF-4BD9-92A0-44126E529BB8}" srcOrd="0" destOrd="0" presId="urn:microsoft.com/office/officeart/2005/8/layout/list1"/>
    <dgm:cxn modelId="{CCE0C32D-7862-4199-AFC9-532281B55E12}" type="presParOf" srcId="{B429310F-B552-46D0-8FA1-A57D3484B85D}" destId="{976EA770-6A97-4AC0-8BA2-036B4ADB7C24}" srcOrd="1" destOrd="0" presId="urn:microsoft.com/office/officeart/2005/8/layout/list1"/>
    <dgm:cxn modelId="{E429C8C7-14C6-4843-91E5-362831F00DAA}" type="presParOf" srcId="{98CCD8FF-FE3D-4B44-90D8-838A96F6EB73}" destId="{1F3972F6-49CF-4536-A7D8-438A3DF57237}" srcOrd="5" destOrd="0" presId="urn:microsoft.com/office/officeart/2005/8/layout/list1"/>
    <dgm:cxn modelId="{136054AC-4403-4F8A-9423-7BA4F7C38B07}" type="presParOf" srcId="{98CCD8FF-FE3D-4B44-90D8-838A96F6EB73}" destId="{040C7231-8397-4BB2-AD28-85DC524CC2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389309-DC39-4E38-A18E-3640F8727447}" type="doc">
      <dgm:prSet loTypeId="urn:microsoft.com/office/officeart/2005/8/layout/list1" loCatId="list" qsTypeId="urn:microsoft.com/office/officeart/2005/8/quickstyle/3d1" qsCatId="3D" csTypeId="urn:microsoft.com/office/officeart/2005/8/colors/accent1_1" csCatId="accent1" phldr="1"/>
      <dgm:spPr/>
      <dgm:t>
        <a:bodyPr/>
        <a:lstStyle/>
        <a:p>
          <a:endParaRPr lang="en-US"/>
        </a:p>
      </dgm:t>
    </dgm:pt>
    <dgm:pt modelId="{58E82820-91B0-49C3-993A-99BF26D16033}">
      <dgm:prSet/>
      <dgm:spPr/>
      <dgm:t>
        <a:bodyPr/>
        <a:lstStyle/>
        <a:p>
          <a:pPr rtl="1"/>
          <a:endParaRPr lang="en-US" dirty="0">
            <a:cs typeface="B Zar" pitchFamily="2" charset="-78"/>
          </a:endParaRPr>
        </a:p>
      </dgm:t>
    </dgm:pt>
    <dgm:pt modelId="{F131D92B-9FE3-4CF6-8752-5E91364E0636}" type="parTrans" cxnId="{D0A77FFE-E147-47D7-8866-DA745312AF7A}">
      <dgm:prSet/>
      <dgm:spPr/>
      <dgm:t>
        <a:bodyPr/>
        <a:lstStyle/>
        <a:p>
          <a:endParaRPr lang="en-US">
            <a:cs typeface="B Zar" pitchFamily="2" charset="-78"/>
          </a:endParaRPr>
        </a:p>
      </dgm:t>
    </dgm:pt>
    <dgm:pt modelId="{B5FE67C5-EA2E-4864-AEA4-D0DADA2451E4}" type="sibTrans" cxnId="{D0A77FFE-E147-47D7-8866-DA745312AF7A}">
      <dgm:prSet/>
      <dgm:spPr/>
      <dgm:t>
        <a:bodyPr/>
        <a:lstStyle/>
        <a:p>
          <a:endParaRPr lang="en-US">
            <a:cs typeface="B Zar" pitchFamily="2" charset="-78"/>
          </a:endParaRPr>
        </a:p>
      </dgm:t>
    </dgm:pt>
    <dgm:pt modelId="{81A4B815-BDDF-4B35-A0C7-F540B1344788}">
      <dgm:prSet/>
      <dgm:spPr/>
      <dgm:t>
        <a:bodyPr/>
        <a:lstStyle/>
        <a:p>
          <a:pPr rtl="1"/>
          <a:endParaRPr lang="en-US" dirty="0">
            <a:cs typeface="B Zar" pitchFamily="2" charset="-78"/>
          </a:endParaRPr>
        </a:p>
      </dgm:t>
    </dgm:pt>
    <dgm:pt modelId="{32452FE3-AA60-42EB-ADD7-6116A9382AAD}" type="parTrans" cxnId="{0B022F0D-E55F-4160-BAE9-0293E0C0EDA6}">
      <dgm:prSet/>
      <dgm:spPr/>
      <dgm:t>
        <a:bodyPr/>
        <a:lstStyle/>
        <a:p>
          <a:endParaRPr lang="en-US">
            <a:cs typeface="B Zar" pitchFamily="2" charset="-78"/>
          </a:endParaRPr>
        </a:p>
      </dgm:t>
    </dgm:pt>
    <dgm:pt modelId="{275165A5-56BC-45CF-B54E-5BF2281C9AD9}" type="sibTrans" cxnId="{0B022F0D-E55F-4160-BAE9-0293E0C0EDA6}">
      <dgm:prSet/>
      <dgm:spPr/>
      <dgm:t>
        <a:bodyPr/>
        <a:lstStyle/>
        <a:p>
          <a:endParaRPr lang="en-US">
            <a:cs typeface="B Zar" pitchFamily="2" charset="-78"/>
          </a:endParaRPr>
        </a:p>
      </dgm:t>
    </dgm:pt>
    <dgm:pt modelId="{94CE87E0-CEFC-4C6E-A510-CAFFF3D9515A}">
      <dgm:prSet/>
      <dgm:spPr/>
      <dgm:t>
        <a:bodyPr/>
        <a:lstStyle/>
        <a:p>
          <a:pPr rtl="1"/>
          <a:r>
            <a:rPr lang="fa-IR" dirty="0" smtClean="0">
              <a:cs typeface="B Zar" pitchFamily="2" charset="-78"/>
            </a:rPr>
            <a:t>مرحلۀ اول: محاسبۀ نرخ تبدیل به سرمایه کردن املاک و مستغلات مشابه</a:t>
          </a:r>
          <a:endParaRPr lang="en-US" dirty="0">
            <a:cs typeface="B Zar" pitchFamily="2" charset="-78"/>
          </a:endParaRPr>
        </a:p>
      </dgm:t>
    </dgm:pt>
    <dgm:pt modelId="{4D74EADD-31F2-4E96-B2D1-6EC1E299DD41}" type="parTrans" cxnId="{C3266216-E2FF-4E86-8E7D-5C4E64802A00}">
      <dgm:prSet/>
      <dgm:spPr/>
      <dgm:t>
        <a:bodyPr/>
        <a:lstStyle/>
        <a:p>
          <a:endParaRPr lang="en-US">
            <a:cs typeface="B Zar" pitchFamily="2" charset="-78"/>
          </a:endParaRPr>
        </a:p>
      </dgm:t>
    </dgm:pt>
    <dgm:pt modelId="{1FDB89B6-77F0-4CD5-867F-7AA289F99A10}" type="sibTrans" cxnId="{C3266216-E2FF-4E86-8E7D-5C4E64802A00}">
      <dgm:prSet/>
      <dgm:spPr/>
      <dgm:t>
        <a:bodyPr/>
        <a:lstStyle/>
        <a:p>
          <a:endParaRPr lang="en-US">
            <a:cs typeface="B Zar" pitchFamily="2" charset="-78"/>
          </a:endParaRPr>
        </a:p>
      </dgm:t>
    </dgm:pt>
    <dgm:pt modelId="{51A3E76F-4622-4BBD-85A7-8F9AEA98D5D5}">
      <dgm:prSet/>
      <dgm:spPr/>
      <dgm:t>
        <a:bodyPr/>
        <a:lstStyle/>
        <a:p>
          <a:endParaRPr lang="en-US" dirty="0">
            <a:cs typeface="B Zar" pitchFamily="2" charset="-78"/>
          </a:endParaRPr>
        </a:p>
      </dgm:t>
    </dgm:pt>
    <dgm:pt modelId="{6EFB6072-4482-4C0F-981C-D25605C5EEEF}" type="parTrans" cxnId="{668B8C16-B3F3-4DF0-9014-5934CC03F714}">
      <dgm:prSet/>
      <dgm:spPr/>
      <dgm:t>
        <a:bodyPr/>
        <a:lstStyle/>
        <a:p>
          <a:endParaRPr lang="en-US">
            <a:cs typeface="B Zar" pitchFamily="2" charset="-78"/>
          </a:endParaRPr>
        </a:p>
      </dgm:t>
    </dgm:pt>
    <dgm:pt modelId="{7B96E3B1-4495-420B-96E0-6EBF934DB115}" type="sibTrans" cxnId="{668B8C16-B3F3-4DF0-9014-5934CC03F714}">
      <dgm:prSet/>
      <dgm:spPr/>
      <dgm:t>
        <a:bodyPr/>
        <a:lstStyle/>
        <a:p>
          <a:endParaRPr lang="en-US">
            <a:cs typeface="B Zar" pitchFamily="2" charset="-78"/>
          </a:endParaRPr>
        </a:p>
      </dgm:t>
    </dgm:pt>
    <dgm:pt modelId="{B6BC4271-EC3A-41FF-A600-76AFAC9FAAA0}">
      <dgm:prSet/>
      <dgm:spPr/>
      <dgm:t>
        <a:bodyPr/>
        <a:lstStyle/>
        <a:p>
          <a:pPr rtl="1"/>
          <a:r>
            <a:rPr lang="fa-IR" dirty="0" smtClean="0">
              <a:cs typeface="B Zar" pitchFamily="2" charset="-78"/>
            </a:rPr>
            <a:t>مرحلۀ دوم: محاسبۀ ارزش ملک موردنظر</a:t>
          </a:r>
          <a:endParaRPr lang="en-US" dirty="0">
            <a:cs typeface="B Zar" pitchFamily="2" charset="-78"/>
          </a:endParaRPr>
        </a:p>
      </dgm:t>
    </dgm:pt>
    <dgm:pt modelId="{589FF863-E903-476B-ABE2-BDDDB214D848}" type="parTrans" cxnId="{131A5087-DD30-45AA-9B39-7A5E3D9F480E}">
      <dgm:prSet/>
      <dgm:spPr/>
      <dgm:t>
        <a:bodyPr/>
        <a:lstStyle/>
        <a:p>
          <a:endParaRPr lang="en-US">
            <a:cs typeface="B Zar" pitchFamily="2" charset="-78"/>
          </a:endParaRPr>
        </a:p>
      </dgm:t>
    </dgm:pt>
    <dgm:pt modelId="{9F7A42DA-B976-4F29-B3CC-1D7E84048EC3}" type="sibTrans" cxnId="{131A5087-DD30-45AA-9B39-7A5E3D9F480E}">
      <dgm:prSet/>
      <dgm:spPr/>
      <dgm:t>
        <a:bodyPr/>
        <a:lstStyle/>
        <a:p>
          <a:endParaRPr lang="en-US">
            <a:cs typeface="B Zar" pitchFamily="2" charset="-78"/>
          </a:endParaRPr>
        </a:p>
      </dgm:t>
    </dgm:pt>
    <dgm:pt modelId="{A9326F32-E0A8-48EF-85E6-3FA9858DDD51}" type="pres">
      <dgm:prSet presAssocID="{DF389309-DC39-4E38-A18E-3640F8727447}" presName="linear" presStyleCnt="0">
        <dgm:presLayoutVars>
          <dgm:dir/>
          <dgm:animLvl val="lvl"/>
          <dgm:resizeHandles val="exact"/>
        </dgm:presLayoutVars>
      </dgm:prSet>
      <dgm:spPr/>
      <dgm:t>
        <a:bodyPr/>
        <a:lstStyle/>
        <a:p>
          <a:endParaRPr lang="en-US"/>
        </a:p>
      </dgm:t>
    </dgm:pt>
    <dgm:pt modelId="{683C7A43-B277-418F-9937-7C90288933E3}" type="pres">
      <dgm:prSet presAssocID="{58E82820-91B0-49C3-993A-99BF26D16033}" presName="parentLin" presStyleCnt="0"/>
      <dgm:spPr/>
    </dgm:pt>
    <dgm:pt modelId="{9CE52FAA-1D52-4696-BDE1-5F63ECA82305}" type="pres">
      <dgm:prSet presAssocID="{58E82820-91B0-49C3-993A-99BF26D16033}" presName="parentLeftMargin" presStyleLbl="node1" presStyleIdx="0" presStyleCnt="2"/>
      <dgm:spPr/>
      <dgm:t>
        <a:bodyPr/>
        <a:lstStyle/>
        <a:p>
          <a:endParaRPr lang="en-US"/>
        </a:p>
      </dgm:t>
    </dgm:pt>
    <dgm:pt modelId="{68CE7F4F-0569-4A25-9580-478C99331F2D}" type="pres">
      <dgm:prSet presAssocID="{58E82820-91B0-49C3-993A-99BF26D16033}" presName="parentText" presStyleLbl="node1" presStyleIdx="0" presStyleCnt="2">
        <dgm:presLayoutVars>
          <dgm:chMax val="0"/>
          <dgm:bulletEnabled val="1"/>
        </dgm:presLayoutVars>
      </dgm:prSet>
      <dgm:spPr/>
      <dgm:t>
        <a:bodyPr/>
        <a:lstStyle/>
        <a:p>
          <a:endParaRPr lang="en-US"/>
        </a:p>
      </dgm:t>
    </dgm:pt>
    <dgm:pt modelId="{3EED7594-F9C3-4DCD-9094-A17AB64B7C00}" type="pres">
      <dgm:prSet presAssocID="{58E82820-91B0-49C3-993A-99BF26D16033}" presName="negativeSpace" presStyleCnt="0"/>
      <dgm:spPr/>
    </dgm:pt>
    <dgm:pt modelId="{57F4BD40-71E2-4AE5-AEA6-132020882338}" type="pres">
      <dgm:prSet presAssocID="{58E82820-91B0-49C3-993A-99BF26D16033}" presName="childText" presStyleLbl="conFgAcc1" presStyleIdx="0" presStyleCnt="2">
        <dgm:presLayoutVars>
          <dgm:bulletEnabled val="1"/>
        </dgm:presLayoutVars>
      </dgm:prSet>
      <dgm:spPr/>
      <dgm:t>
        <a:bodyPr/>
        <a:lstStyle/>
        <a:p>
          <a:endParaRPr lang="en-US"/>
        </a:p>
      </dgm:t>
    </dgm:pt>
    <dgm:pt modelId="{C7D9BE40-EAB1-4A86-B379-D7639627FCFB}" type="pres">
      <dgm:prSet presAssocID="{B5FE67C5-EA2E-4864-AEA4-D0DADA2451E4}" presName="spaceBetweenRectangles" presStyleCnt="0"/>
      <dgm:spPr/>
    </dgm:pt>
    <dgm:pt modelId="{9EA54F13-0868-45A8-8EF9-4B2F1AD8A226}" type="pres">
      <dgm:prSet presAssocID="{81A4B815-BDDF-4B35-A0C7-F540B1344788}" presName="parentLin" presStyleCnt="0"/>
      <dgm:spPr/>
    </dgm:pt>
    <dgm:pt modelId="{01235B23-ED36-4348-B54C-C88CC29BCD91}" type="pres">
      <dgm:prSet presAssocID="{81A4B815-BDDF-4B35-A0C7-F540B1344788}" presName="parentLeftMargin" presStyleLbl="node1" presStyleIdx="0" presStyleCnt="2"/>
      <dgm:spPr/>
      <dgm:t>
        <a:bodyPr/>
        <a:lstStyle/>
        <a:p>
          <a:endParaRPr lang="en-US"/>
        </a:p>
      </dgm:t>
    </dgm:pt>
    <dgm:pt modelId="{A129BC59-53AA-4C35-866E-F44792C35DCC}" type="pres">
      <dgm:prSet presAssocID="{81A4B815-BDDF-4B35-A0C7-F540B1344788}" presName="parentText" presStyleLbl="node1" presStyleIdx="1" presStyleCnt="2">
        <dgm:presLayoutVars>
          <dgm:chMax val="0"/>
          <dgm:bulletEnabled val="1"/>
        </dgm:presLayoutVars>
      </dgm:prSet>
      <dgm:spPr/>
      <dgm:t>
        <a:bodyPr/>
        <a:lstStyle/>
        <a:p>
          <a:endParaRPr lang="en-US"/>
        </a:p>
      </dgm:t>
    </dgm:pt>
    <dgm:pt modelId="{8A0407C3-45AB-4ED4-8A93-4B0100888CAE}" type="pres">
      <dgm:prSet presAssocID="{81A4B815-BDDF-4B35-A0C7-F540B1344788}" presName="negativeSpace" presStyleCnt="0"/>
      <dgm:spPr/>
    </dgm:pt>
    <dgm:pt modelId="{6BB71872-7A2F-4840-9ED3-D541AB78C81D}" type="pres">
      <dgm:prSet presAssocID="{81A4B815-BDDF-4B35-A0C7-F540B1344788}" presName="childText" presStyleLbl="conFgAcc1" presStyleIdx="1" presStyleCnt="2">
        <dgm:presLayoutVars>
          <dgm:bulletEnabled val="1"/>
        </dgm:presLayoutVars>
      </dgm:prSet>
      <dgm:spPr/>
      <dgm:t>
        <a:bodyPr/>
        <a:lstStyle/>
        <a:p>
          <a:endParaRPr lang="en-US"/>
        </a:p>
      </dgm:t>
    </dgm:pt>
  </dgm:ptLst>
  <dgm:cxnLst>
    <dgm:cxn modelId="{E94087F4-2C17-4AAD-BC98-1A68CDB4B0FE}" type="presOf" srcId="{58E82820-91B0-49C3-993A-99BF26D16033}" destId="{68CE7F4F-0569-4A25-9580-478C99331F2D}" srcOrd="1" destOrd="0" presId="urn:microsoft.com/office/officeart/2005/8/layout/list1"/>
    <dgm:cxn modelId="{8926068F-410C-426F-B23B-B447AC4A68A9}" type="presOf" srcId="{94CE87E0-CEFC-4C6E-A510-CAFFF3D9515A}" destId="{57F4BD40-71E2-4AE5-AEA6-132020882338}" srcOrd="0" destOrd="0" presId="urn:microsoft.com/office/officeart/2005/8/layout/list1"/>
    <dgm:cxn modelId="{C3266216-E2FF-4E86-8E7D-5C4E64802A00}" srcId="{58E82820-91B0-49C3-993A-99BF26D16033}" destId="{94CE87E0-CEFC-4C6E-A510-CAFFF3D9515A}" srcOrd="0" destOrd="0" parTransId="{4D74EADD-31F2-4E96-B2D1-6EC1E299DD41}" sibTransId="{1FDB89B6-77F0-4CD5-867F-7AA289F99A10}"/>
    <dgm:cxn modelId="{0B022F0D-E55F-4160-BAE9-0293E0C0EDA6}" srcId="{DF389309-DC39-4E38-A18E-3640F8727447}" destId="{81A4B815-BDDF-4B35-A0C7-F540B1344788}" srcOrd="1" destOrd="0" parTransId="{32452FE3-AA60-42EB-ADD7-6116A9382AAD}" sibTransId="{275165A5-56BC-45CF-B54E-5BF2281C9AD9}"/>
    <dgm:cxn modelId="{131A5087-DD30-45AA-9B39-7A5E3D9F480E}" srcId="{81A4B815-BDDF-4B35-A0C7-F540B1344788}" destId="{B6BC4271-EC3A-41FF-A600-76AFAC9FAAA0}" srcOrd="0" destOrd="0" parTransId="{589FF863-E903-476B-ABE2-BDDDB214D848}" sibTransId="{9F7A42DA-B976-4F29-B3CC-1D7E84048EC3}"/>
    <dgm:cxn modelId="{B8420701-C870-4E63-A3E9-E4A2E5BDA337}" type="presOf" srcId="{58E82820-91B0-49C3-993A-99BF26D16033}" destId="{9CE52FAA-1D52-4696-BDE1-5F63ECA82305}" srcOrd="0" destOrd="0" presId="urn:microsoft.com/office/officeart/2005/8/layout/list1"/>
    <dgm:cxn modelId="{65F16851-DD2A-4190-AB57-BA913B40B18C}" type="presOf" srcId="{51A3E76F-4622-4BBD-85A7-8F9AEA98D5D5}" destId="{6BB71872-7A2F-4840-9ED3-D541AB78C81D}" srcOrd="0" destOrd="1" presId="urn:microsoft.com/office/officeart/2005/8/layout/list1"/>
    <dgm:cxn modelId="{A112231A-068F-406B-855F-97EC68030667}" type="presOf" srcId="{B6BC4271-EC3A-41FF-A600-76AFAC9FAAA0}" destId="{6BB71872-7A2F-4840-9ED3-D541AB78C81D}" srcOrd="0" destOrd="0" presId="urn:microsoft.com/office/officeart/2005/8/layout/list1"/>
    <dgm:cxn modelId="{D0A77FFE-E147-47D7-8866-DA745312AF7A}" srcId="{DF389309-DC39-4E38-A18E-3640F8727447}" destId="{58E82820-91B0-49C3-993A-99BF26D16033}" srcOrd="0" destOrd="0" parTransId="{F131D92B-9FE3-4CF6-8752-5E91364E0636}" sibTransId="{B5FE67C5-EA2E-4864-AEA4-D0DADA2451E4}"/>
    <dgm:cxn modelId="{C6BEF7C2-C9DB-43E3-B7B9-0AACE476C7F3}" type="presOf" srcId="{DF389309-DC39-4E38-A18E-3640F8727447}" destId="{A9326F32-E0A8-48EF-85E6-3FA9858DDD51}" srcOrd="0" destOrd="0" presId="urn:microsoft.com/office/officeart/2005/8/layout/list1"/>
    <dgm:cxn modelId="{3E544B05-C13C-4AD2-A125-A0288528ED72}" type="presOf" srcId="{81A4B815-BDDF-4B35-A0C7-F540B1344788}" destId="{A129BC59-53AA-4C35-866E-F44792C35DCC}" srcOrd="1" destOrd="0" presId="urn:microsoft.com/office/officeart/2005/8/layout/list1"/>
    <dgm:cxn modelId="{668B8C16-B3F3-4DF0-9014-5934CC03F714}" srcId="{81A4B815-BDDF-4B35-A0C7-F540B1344788}" destId="{51A3E76F-4622-4BBD-85A7-8F9AEA98D5D5}" srcOrd="1" destOrd="0" parTransId="{6EFB6072-4482-4C0F-981C-D25605C5EEEF}" sibTransId="{7B96E3B1-4495-420B-96E0-6EBF934DB115}"/>
    <dgm:cxn modelId="{5CBD8115-F314-4166-8917-CDB35CFCD176}" type="presOf" srcId="{81A4B815-BDDF-4B35-A0C7-F540B1344788}" destId="{01235B23-ED36-4348-B54C-C88CC29BCD91}" srcOrd="0" destOrd="0" presId="urn:microsoft.com/office/officeart/2005/8/layout/list1"/>
    <dgm:cxn modelId="{4BDCD71C-5907-409C-B38B-240E5093EDD7}" type="presParOf" srcId="{A9326F32-E0A8-48EF-85E6-3FA9858DDD51}" destId="{683C7A43-B277-418F-9937-7C90288933E3}" srcOrd="0" destOrd="0" presId="urn:microsoft.com/office/officeart/2005/8/layout/list1"/>
    <dgm:cxn modelId="{E0ADB606-97F3-406D-B690-248BB21A517B}" type="presParOf" srcId="{683C7A43-B277-418F-9937-7C90288933E3}" destId="{9CE52FAA-1D52-4696-BDE1-5F63ECA82305}" srcOrd="0" destOrd="0" presId="urn:microsoft.com/office/officeart/2005/8/layout/list1"/>
    <dgm:cxn modelId="{4F4187C9-86D2-45ED-8601-19B002442D6A}" type="presParOf" srcId="{683C7A43-B277-418F-9937-7C90288933E3}" destId="{68CE7F4F-0569-4A25-9580-478C99331F2D}" srcOrd="1" destOrd="0" presId="urn:microsoft.com/office/officeart/2005/8/layout/list1"/>
    <dgm:cxn modelId="{FA79A795-902D-408D-8BD9-3581B0B1D3F0}" type="presParOf" srcId="{A9326F32-E0A8-48EF-85E6-3FA9858DDD51}" destId="{3EED7594-F9C3-4DCD-9094-A17AB64B7C00}" srcOrd="1" destOrd="0" presId="urn:microsoft.com/office/officeart/2005/8/layout/list1"/>
    <dgm:cxn modelId="{2AF3977A-C471-410F-9EAB-92539B1688DF}" type="presParOf" srcId="{A9326F32-E0A8-48EF-85E6-3FA9858DDD51}" destId="{57F4BD40-71E2-4AE5-AEA6-132020882338}" srcOrd="2" destOrd="0" presId="urn:microsoft.com/office/officeart/2005/8/layout/list1"/>
    <dgm:cxn modelId="{C7A7AAEB-740C-47AC-BFF0-6836BCC5D864}" type="presParOf" srcId="{A9326F32-E0A8-48EF-85E6-3FA9858DDD51}" destId="{C7D9BE40-EAB1-4A86-B379-D7639627FCFB}" srcOrd="3" destOrd="0" presId="urn:microsoft.com/office/officeart/2005/8/layout/list1"/>
    <dgm:cxn modelId="{FF4C1A25-EE23-465C-942E-2864EA0C5256}" type="presParOf" srcId="{A9326F32-E0A8-48EF-85E6-3FA9858DDD51}" destId="{9EA54F13-0868-45A8-8EF9-4B2F1AD8A226}" srcOrd="4" destOrd="0" presId="urn:microsoft.com/office/officeart/2005/8/layout/list1"/>
    <dgm:cxn modelId="{00BB0EF3-0C01-4FCF-89FD-7F9A80D875C7}" type="presParOf" srcId="{9EA54F13-0868-45A8-8EF9-4B2F1AD8A226}" destId="{01235B23-ED36-4348-B54C-C88CC29BCD91}" srcOrd="0" destOrd="0" presId="urn:microsoft.com/office/officeart/2005/8/layout/list1"/>
    <dgm:cxn modelId="{4F3E2CF5-FDB4-4249-91CF-FA1C4D9B3D82}" type="presParOf" srcId="{9EA54F13-0868-45A8-8EF9-4B2F1AD8A226}" destId="{A129BC59-53AA-4C35-866E-F44792C35DCC}" srcOrd="1" destOrd="0" presId="urn:microsoft.com/office/officeart/2005/8/layout/list1"/>
    <dgm:cxn modelId="{C3374B3D-55E4-403A-991B-65D2448FF918}" type="presParOf" srcId="{A9326F32-E0A8-48EF-85E6-3FA9858DDD51}" destId="{8A0407C3-45AB-4ED4-8A93-4B0100888CAE}" srcOrd="5" destOrd="0" presId="urn:microsoft.com/office/officeart/2005/8/layout/list1"/>
    <dgm:cxn modelId="{49A92779-38E4-4F00-A42B-15C47BAEA9EB}" type="presParOf" srcId="{A9326F32-E0A8-48EF-85E6-3FA9858DDD51}" destId="{6BB71872-7A2F-4840-9ED3-D541AB78C8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82C20D-FE4C-4EF2-8AC8-7636816AEEDD}"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US"/>
        </a:p>
      </dgm:t>
    </dgm:pt>
    <dgm:pt modelId="{33E3081C-D274-41AA-84EA-2F6E37BEA3AD}">
      <dgm:prSet/>
      <dgm:spPr/>
      <dgm:t>
        <a:bodyPr/>
        <a:lstStyle/>
        <a:p>
          <a:pPr rtl="1"/>
          <a:r>
            <a:rPr lang="fa-IR" dirty="0" smtClean="0">
              <a:cs typeface="B Zar" pitchFamily="2" charset="-78"/>
            </a:rPr>
            <a:t>در هنگان تعیین </a:t>
          </a:r>
          <a:r>
            <a:rPr lang="en-US" dirty="0" smtClean="0">
              <a:cs typeface="B Zar" pitchFamily="2" charset="-78"/>
            </a:rPr>
            <a:t>R</a:t>
          </a:r>
          <a:r>
            <a:rPr lang="fa-IR" dirty="0" smtClean="0">
              <a:cs typeface="B Zar" pitchFamily="2" charset="-78"/>
            </a:rPr>
            <a:t> دقت داشته باشید که املاک قابل‌مقایسه به لحاظ ویژگی‌های زیر شباهت قابل‌ملاحظه‌ای با ملک موردنظر داشته باشند.</a:t>
          </a:r>
          <a:endParaRPr lang="en-US" dirty="0">
            <a:cs typeface="B Zar" pitchFamily="2" charset="-78"/>
          </a:endParaRPr>
        </a:p>
      </dgm:t>
    </dgm:pt>
    <dgm:pt modelId="{F704243B-6BA1-4417-BB9D-CB9EB33F35E0}" type="parTrans" cxnId="{AB1A2079-CFC1-45F3-8244-FB23C3E814EE}">
      <dgm:prSet/>
      <dgm:spPr/>
      <dgm:t>
        <a:bodyPr/>
        <a:lstStyle/>
        <a:p>
          <a:endParaRPr lang="en-US">
            <a:cs typeface="B Zar" pitchFamily="2" charset="-78"/>
          </a:endParaRPr>
        </a:p>
      </dgm:t>
    </dgm:pt>
    <dgm:pt modelId="{65525EB8-8A9B-4FC2-826A-D2951D5CF615}" type="sibTrans" cxnId="{AB1A2079-CFC1-45F3-8244-FB23C3E814EE}">
      <dgm:prSet/>
      <dgm:spPr/>
      <dgm:t>
        <a:bodyPr/>
        <a:lstStyle/>
        <a:p>
          <a:endParaRPr lang="en-US">
            <a:cs typeface="B Zar" pitchFamily="2" charset="-78"/>
          </a:endParaRPr>
        </a:p>
      </dgm:t>
    </dgm:pt>
    <dgm:pt modelId="{1E90CBF5-15B6-4ADC-9A4B-F055794AA26D}">
      <dgm:prSet/>
      <dgm:spPr/>
      <dgm:t>
        <a:bodyPr/>
        <a:lstStyle/>
        <a:p>
          <a:pPr rtl="1"/>
          <a:r>
            <a:rPr lang="fa-IR" dirty="0" smtClean="0">
              <a:cs typeface="B Zar" pitchFamily="2" charset="-78"/>
            </a:rPr>
            <a:t>کارایی عملیاتی</a:t>
          </a:r>
          <a:endParaRPr lang="en-US" dirty="0">
            <a:cs typeface="B Zar" pitchFamily="2" charset="-78"/>
          </a:endParaRPr>
        </a:p>
      </dgm:t>
    </dgm:pt>
    <dgm:pt modelId="{8D91DC41-0AA0-44ED-AB9F-0DA90EEE1B53}" type="parTrans" cxnId="{55457D5D-2390-4407-9791-DA471798D5C5}">
      <dgm:prSet/>
      <dgm:spPr/>
      <dgm:t>
        <a:bodyPr/>
        <a:lstStyle/>
        <a:p>
          <a:endParaRPr lang="en-US">
            <a:cs typeface="B Zar" pitchFamily="2" charset="-78"/>
          </a:endParaRPr>
        </a:p>
      </dgm:t>
    </dgm:pt>
    <dgm:pt modelId="{78495F0C-993B-4397-9919-BBDEF911B065}" type="sibTrans" cxnId="{55457D5D-2390-4407-9791-DA471798D5C5}">
      <dgm:prSet/>
      <dgm:spPr/>
      <dgm:t>
        <a:bodyPr/>
        <a:lstStyle/>
        <a:p>
          <a:endParaRPr lang="en-US">
            <a:cs typeface="B Zar" pitchFamily="2" charset="-78"/>
          </a:endParaRPr>
        </a:p>
      </dgm:t>
    </dgm:pt>
    <dgm:pt modelId="{FE0ADEF6-1383-4304-A790-8949AF8A4430}">
      <dgm:prSet/>
      <dgm:spPr/>
      <dgm:t>
        <a:bodyPr/>
        <a:lstStyle/>
        <a:p>
          <a:pPr rtl="1"/>
          <a:r>
            <a:rPr lang="fa-IR" dirty="0" smtClean="0">
              <a:cs typeface="B Zar" pitchFamily="2" charset="-78"/>
            </a:rPr>
            <a:t>محل </a:t>
          </a:r>
          <a:endParaRPr lang="en-US" dirty="0">
            <a:cs typeface="B Zar" pitchFamily="2" charset="-78"/>
          </a:endParaRPr>
        </a:p>
      </dgm:t>
    </dgm:pt>
    <dgm:pt modelId="{3A3488AA-DCF8-47E7-AB15-216D13932E2A}" type="parTrans" cxnId="{E53F1120-3E75-49F3-890F-A848BDE7326F}">
      <dgm:prSet/>
      <dgm:spPr/>
      <dgm:t>
        <a:bodyPr/>
        <a:lstStyle/>
        <a:p>
          <a:endParaRPr lang="en-US">
            <a:cs typeface="B Zar" pitchFamily="2" charset="-78"/>
          </a:endParaRPr>
        </a:p>
      </dgm:t>
    </dgm:pt>
    <dgm:pt modelId="{53D91779-9655-455F-9960-114570C543EB}" type="sibTrans" cxnId="{E53F1120-3E75-49F3-890F-A848BDE7326F}">
      <dgm:prSet/>
      <dgm:spPr/>
      <dgm:t>
        <a:bodyPr/>
        <a:lstStyle/>
        <a:p>
          <a:endParaRPr lang="en-US">
            <a:cs typeface="B Zar" pitchFamily="2" charset="-78"/>
          </a:endParaRPr>
        </a:p>
      </dgm:t>
    </dgm:pt>
    <dgm:pt modelId="{3054726B-AD3D-4A25-890C-65A6A4E0CA7E}">
      <dgm:prSet/>
      <dgm:spPr/>
      <dgm:t>
        <a:bodyPr/>
        <a:lstStyle/>
        <a:p>
          <a:pPr rtl="1"/>
          <a:r>
            <a:rPr lang="fa-IR" dirty="0" smtClean="0">
              <a:cs typeface="B Zar" pitchFamily="2" charset="-78"/>
            </a:rPr>
            <a:t>ویژگی‌های فیزیکی</a:t>
          </a:r>
          <a:endParaRPr lang="en-US" dirty="0">
            <a:cs typeface="B Zar" pitchFamily="2" charset="-78"/>
          </a:endParaRPr>
        </a:p>
      </dgm:t>
    </dgm:pt>
    <dgm:pt modelId="{77737874-5201-4DA5-AC50-CF0686DD9340}" type="parTrans" cxnId="{7EF1C627-0C22-4F77-8B5E-F79AE99ABF10}">
      <dgm:prSet/>
      <dgm:spPr/>
      <dgm:t>
        <a:bodyPr/>
        <a:lstStyle/>
        <a:p>
          <a:endParaRPr lang="en-US">
            <a:cs typeface="B Zar" pitchFamily="2" charset="-78"/>
          </a:endParaRPr>
        </a:p>
      </dgm:t>
    </dgm:pt>
    <dgm:pt modelId="{F2FD713E-5246-4FBC-A614-870487B159B9}" type="sibTrans" cxnId="{7EF1C627-0C22-4F77-8B5E-F79AE99ABF10}">
      <dgm:prSet/>
      <dgm:spPr/>
      <dgm:t>
        <a:bodyPr/>
        <a:lstStyle/>
        <a:p>
          <a:endParaRPr lang="en-US">
            <a:cs typeface="B Zar" pitchFamily="2" charset="-78"/>
          </a:endParaRPr>
        </a:p>
      </dgm:t>
    </dgm:pt>
    <dgm:pt modelId="{EDBB6A19-8766-4EE5-B822-E70C716D6EBF}">
      <dgm:prSet/>
      <dgm:spPr/>
      <dgm:t>
        <a:bodyPr/>
        <a:lstStyle/>
        <a:p>
          <a:pPr rtl="1"/>
          <a:endParaRPr lang="en-US" dirty="0">
            <a:cs typeface="B Zar" pitchFamily="2" charset="-78"/>
          </a:endParaRPr>
        </a:p>
      </dgm:t>
    </dgm:pt>
    <dgm:pt modelId="{73A1234A-2A1A-483D-A3CB-C4B0C590F0B7}" type="parTrans" cxnId="{876EE018-231C-4D67-9E3D-77797F9B523D}">
      <dgm:prSet/>
      <dgm:spPr/>
      <dgm:t>
        <a:bodyPr/>
        <a:lstStyle/>
        <a:p>
          <a:endParaRPr lang="en-US">
            <a:cs typeface="B Zar" pitchFamily="2" charset="-78"/>
          </a:endParaRPr>
        </a:p>
      </dgm:t>
    </dgm:pt>
    <dgm:pt modelId="{8D8A8D1C-ACAE-48CC-B777-CA17ACE40DAC}" type="sibTrans" cxnId="{876EE018-231C-4D67-9E3D-77797F9B523D}">
      <dgm:prSet/>
      <dgm:spPr/>
      <dgm:t>
        <a:bodyPr/>
        <a:lstStyle/>
        <a:p>
          <a:endParaRPr lang="en-US">
            <a:cs typeface="B Zar" pitchFamily="2" charset="-78"/>
          </a:endParaRPr>
        </a:p>
      </dgm:t>
    </dgm:pt>
    <dgm:pt modelId="{FB0B2CF2-D21F-4AEA-A330-60BD9159D122}" type="pres">
      <dgm:prSet presAssocID="{4382C20D-FE4C-4EF2-8AC8-7636816AEEDD}" presName="composite" presStyleCnt="0">
        <dgm:presLayoutVars>
          <dgm:chMax val="1"/>
          <dgm:dir/>
          <dgm:resizeHandles val="exact"/>
        </dgm:presLayoutVars>
      </dgm:prSet>
      <dgm:spPr/>
      <dgm:t>
        <a:bodyPr/>
        <a:lstStyle/>
        <a:p>
          <a:endParaRPr lang="en-US"/>
        </a:p>
      </dgm:t>
    </dgm:pt>
    <dgm:pt modelId="{ED13EC27-FDFF-4A83-A736-D69586A27BDE}" type="pres">
      <dgm:prSet presAssocID="{33E3081C-D274-41AA-84EA-2F6E37BEA3AD}" presName="roof" presStyleLbl="dkBgShp" presStyleIdx="0" presStyleCnt="2"/>
      <dgm:spPr/>
      <dgm:t>
        <a:bodyPr/>
        <a:lstStyle/>
        <a:p>
          <a:endParaRPr lang="en-US"/>
        </a:p>
      </dgm:t>
    </dgm:pt>
    <dgm:pt modelId="{B0076ECA-8A74-4D7F-9F4D-2F07B67CB518}" type="pres">
      <dgm:prSet presAssocID="{33E3081C-D274-41AA-84EA-2F6E37BEA3AD}" presName="pillars" presStyleCnt="0"/>
      <dgm:spPr/>
      <dgm:t>
        <a:bodyPr/>
        <a:lstStyle/>
        <a:p>
          <a:endParaRPr lang="en-US"/>
        </a:p>
      </dgm:t>
    </dgm:pt>
    <dgm:pt modelId="{E3D0196B-6985-4948-B372-A6FFFF500A8E}" type="pres">
      <dgm:prSet presAssocID="{33E3081C-D274-41AA-84EA-2F6E37BEA3AD}" presName="pillar1" presStyleLbl="node1" presStyleIdx="0" presStyleCnt="3">
        <dgm:presLayoutVars>
          <dgm:bulletEnabled val="1"/>
        </dgm:presLayoutVars>
      </dgm:prSet>
      <dgm:spPr/>
      <dgm:t>
        <a:bodyPr/>
        <a:lstStyle/>
        <a:p>
          <a:endParaRPr lang="en-US"/>
        </a:p>
      </dgm:t>
    </dgm:pt>
    <dgm:pt modelId="{2341D5A4-E713-4A04-B553-46E08A11690A}" type="pres">
      <dgm:prSet presAssocID="{FE0ADEF6-1383-4304-A790-8949AF8A4430}" presName="pillarX" presStyleLbl="node1" presStyleIdx="1" presStyleCnt="3">
        <dgm:presLayoutVars>
          <dgm:bulletEnabled val="1"/>
        </dgm:presLayoutVars>
      </dgm:prSet>
      <dgm:spPr/>
      <dgm:t>
        <a:bodyPr/>
        <a:lstStyle/>
        <a:p>
          <a:endParaRPr lang="en-US"/>
        </a:p>
      </dgm:t>
    </dgm:pt>
    <dgm:pt modelId="{E40C8758-EFD9-44B5-B7D5-26F739060723}" type="pres">
      <dgm:prSet presAssocID="{3054726B-AD3D-4A25-890C-65A6A4E0CA7E}" presName="pillarX" presStyleLbl="node1" presStyleIdx="2" presStyleCnt="3">
        <dgm:presLayoutVars>
          <dgm:bulletEnabled val="1"/>
        </dgm:presLayoutVars>
      </dgm:prSet>
      <dgm:spPr/>
      <dgm:t>
        <a:bodyPr/>
        <a:lstStyle/>
        <a:p>
          <a:endParaRPr lang="en-US"/>
        </a:p>
      </dgm:t>
    </dgm:pt>
    <dgm:pt modelId="{B1A17E18-3512-463B-B0B9-927B0135BBE0}" type="pres">
      <dgm:prSet presAssocID="{33E3081C-D274-41AA-84EA-2F6E37BEA3AD}" presName="base" presStyleLbl="dkBgShp" presStyleIdx="1" presStyleCnt="2"/>
      <dgm:spPr/>
      <dgm:t>
        <a:bodyPr/>
        <a:lstStyle/>
        <a:p>
          <a:endParaRPr lang="en-US"/>
        </a:p>
      </dgm:t>
    </dgm:pt>
  </dgm:ptLst>
  <dgm:cxnLst>
    <dgm:cxn modelId="{E53F1120-3E75-49F3-890F-A848BDE7326F}" srcId="{33E3081C-D274-41AA-84EA-2F6E37BEA3AD}" destId="{FE0ADEF6-1383-4304-A790-8949AF8A4430}" srcOrd="1" destOrd="0" parTransId="{3A3488AA-DCF8-47E7-AB15-216D13932E2A}" sibTransId="{53D91779-9655-455F-9960-114570C543EB}"/>
    <dgm:cxn modelId="{8547DBC3-B126-467E-A799-CBE037553D03}" type="presOf" srcId="{33E3081C-D274-41AA-84EA-2F6E37BEA3AD}" destId="{ED13EC27-FDFF-4A83-A736-D69586A27BDE}" srcOrd="0" destOrd="0" presId="urn:microsoft.com/office/officeart/2005/8/layout/hList3"/>
    <dgm:cxn modelId="{876EE018-231C-4D67-9E3D-77797F9B523D}" srcId="{4382C20D-FE4C-4EF2-8AC8-7636816AEEDD}" destId="{EDBB6A19-8766-4EE5-B822-E70C716D6EBF}" srcOrd="1" destOrd="0" parTransId="{73A1234A-2A1A-483D-A3CB-C4B0C590F0B7}" sibTransId="{8D8A8D1C-ACAE-48CC-B777-CA17ACE40DAC}"/>
    <dgm:cxn modelId="{30605B74-B674-4FF8-B95B-75FE6148DE62}" type="presOf" srcId="{FE0ADEF6-1383-4304-A790-8949AF8A4430}" destId="{2341D5A4-E713-4A04-B553-46E08A11690A}" srcOrd="0" destOrd="0" presId="urn:microsoft.com/office/officeart/2005/8/layout/hList3"/>
    <dgm:cxn modelId="{21495F8D-1763-4D11-A667-DECD2559E72E}" type="presOf" srcId="{1E90CBF5-15B6-4ADC-9A4B-F055794AA26D}" destId="{E3D0196B-6985-4948-B372-A6FFFF500A8E}" srcOrd="0" destOrd="0" presId="urn:microsoft.com/office/officeart/2005/8/layout/hList3"/>
    <dgm:cxn modelId="{7EF1C627-0C22-4F77-8B5E-F79AE99ABF10}" srcId="{33E3081C-D274-41AA-84EA-2F6E37BEA3AD}" destId="{3054726B-AD3D-4A25-890C-65A6A4E0CA7E}" srcOrd="2" destOrd="0" parTransId="{77737874-5201-4DA5-AC50-CF0686DD9340}" sibTransId="{F2FD713E-5246-4FBC-A614-870487B159B9}"/>
    <dgm:cxn modelId="{C27CDA69-1466-475B-885F-B0818688B38F}" type="presOf" srcId="{3054726B-AD3D-4A25-890C-65A6A4E0CA7E}" destId="{E40C8758-EFD9-44B5-B7D5-26F739060723}" srcOrd="0" destOrd="0" presId="urn:microsoft.com/office/officeart/2005/8/layout/hList3"/>
    <dgm:cxn modelId="{AB1A2079-CFC1-45F3-8244-FB23C3E814EE}" srcId="{4382C20D-FE4C-4EF2-8AC8-7636816AEEDD}" destId="{33E3081C-D274-41AA-84EA-2F6E37BEA3AD}" srcOrd="0" destOrd="0" parTransId="{F704243B-6BA1-4417-BB9D-CB9EB33F35E0}" sibTransId="{65525EB8-8A9B-4FC2-826A-D2951D5CF615}"/>
    <dgm:cxn modelId="{55457D5D-2390-4407-9791-DA471798D5C5}" srcId="{33E3081C-D274-41AA-84EA-2F6E37BEA3AD}" destId="{1E90CBF5-15B6-4ADC-9A4B-F055794AA26D}" srcOrd="0" destOrd="0" parTransId="{8D91DC41-0AA0-44ED-AB9F-0DA90EEE1B53}" sibTransId="{78495F0C-993B-4397-9919-BBDEF911B065}"/>
    <dgm:cxn modelId="{440FE755-6019-4772-A2B9-7DD88ADAE2C6}" type="presOf" srcId="{4382C20D-FE4C-4EF2-8AC8-7636816AEEDD}" destId="{FB0B2CF2-D21F-4AEA-A330-60BD9159D122}" srcOrd="0" destOrd="0" presId="urn:microsoft.com/office/officeart/2005/8/layout/hList3"/>
    <dgm:cxn modelId="{36F4E06F-B516-4150-A863-A43FE01A29D3}" type="presParOf" srcId="{FB0B2CF2-D21F-4AEA-A330-60BD9159D122}" destId="{ED13EC27-FDFF-4A83-A736-D69586A27BDE}" srcOrd="0" destOrd="0" presId="urn:microsoft.com/office/officeart/2005/8/layout/hList3"/>
    <dgm:cxn modelId="{64BC2A38-1F7E-4986-B1CE-CCA1DB9692FE}" type="presParOf" srcId="{FB0B2CF2-D21F-4AEA-A330-60BD9159D122}" destId="{B0076ECA-8A74-4D7F-9F4D-2F07B67CB518}" srcOrd="1" destOrd="0" presId="urn:microsoft.com/office/officeart/2005/8/layout/hList3"/>
    <dgm:cxn modelId="{B25185D3-4E90-4A92-9F02-BE7D05A39883}" type="presParOf" srcId="{B0076ECA-8A74-4D7F-9F4D-2F07B67CB518}" destId="{E3D0196B-6985-4948-B372-A6FFFF500A8E}" srcOrd="0" destOrd="0" presId="urn:microsoft.com/office/officeart/2005/8/layout/hList3"/>
    <dgm:cxn modelId="{DF290892-D351-4E68-A508-E65CF442468D}" type="presParOf" srcId="{B0076ECA-8A74-4D7F-9F4D-2F07B67CB518}" destId="{2341D5A4-E713-4A04-B553-46E08A11690A}" srcOrd="1" destOrd="0" presId="urn:microsoft.com/office/officeart/2005/8/layout/hList3"/>
    <dgm:cxn modelId="{30F4405A-762A-41AF-9E79-B1E8CB7ED1FE}" type="presParOf" srcId="{B0076ECA-8A74-4D7F-9F4D-2F07B67CB518}" destId="{E40C8758-EFD9-44B5-B7D5-26F739060723}" srcOrd="2" destOrd="0" presId="urn:microsoft.com/office/officeart/2005/8/layout/hList3"/>
    <dgm:cxn modelId="{B70664AD-E2EB-4A9A-8529-05A8DC5CF3E5}" type="presParOf" srcId="{FB0B2CF2-D21F-4AEA-A330-60BD9159D122}" destId="{B1A17E18-3512-463B-B0B9-927B0135BBE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16B319-4FDD-42AA-94E8-6AA120444B7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A7A5589-4568-44CC-A2F8-4077BD56F0E5}">
      <dgm:prSet/>
      <dgm:spPr/>
      <dgm:t>
        <a:bodyPr/>
        <a:lstStyle/>
        <a:p>
          <a:pPr rtl="1"/>
          <a:r>
            <a:rPr lang="fa-IR" dirty="0" smtClean="0">
              <a:solidFill>
                <a:schemeClr val="bg1"/>
              </a:solidFill>
              <a:cs typeface="B Zar" pitchFamily="2" charset="-78"/>
            </a:rPr>
            <a:t>مراحل رویکرد تنزیل جریان‌های نقدی</a:t>
          </a:r>
          <a:endParaRPr lang="en-US" dirty="0">
            <a:solidFill>
              <a:schemeClr val="bg1"/>
            </a:solidFill>
            <a:cs typeface="B Zar" pitchFamily="2" charset="-78"/>
          </a:endParaRPr>
        </a:p>
      </dgm:t>
    </dgm:pt>
    <dgm:pt modelId="{0A6BE594-B382-4141-B4A4-133E6322D50F}" type="parTrans" cxnId="{B09E827E-C02B-484B-A5A0-3026BF6FB394}">
      <dgm:prSet/>
      <dgm:spPr/>
      <dgm:t>
        <a:bodyPr/>
        <a:lstStyle/>
        <a:p>
          <a:endParaRPr lang="en-US">
            <a:cs typeface="B Zar" pitchFamily="2" charset="-78"/>
          </a:endParaRPr>
        </a:p>
      </dgm:t>
    </dgm:pt>
    <dgm:pt modelId="{058A62EF-CA04-4CBD-872C-D15091922673}" type="sibTrans" cxnId="{B09E827E-C02B-484B-A5A0-3026BF6FB394}">
      <dgm:prSet/>
      <dgm:spPr/>
      <dgm:t>
        <a:bodyPr/>
        <a:lstStyle/>
        <a:p>
          <a:endParaRPr lang="en-US">
            <a:cs typeface="B Zar" pitchFamily="2" charset="-78"/>
          </a:endParaRPr>
        </a:p>
      </dgm:t>
    </dgm:pt>
    <dgm:pt modelId="{B0D541BD-7155-4839-BAF4-C64A931ECBA6}">
      <dgm:prSet custT="1"/>
      <dgm:spPr/>
      <dgm:t>
        <a:bodyPr/>
        <a:lstStyle/>
        <a:p>
          <a:pPr rtl="1"/>
          <a:r>
            <a:rPr lang="fa-IR" sz="2400" dirty="0" smtClean="0">
              <a:cs typeface="B Zar" pitchFamily="2" charset="-78"/>
            </a:rPr>
            <a:t>برآورد سود خالص عملیاتی (</a:t>
          </a:r>
          <a:r>
            <a:rPr lang="en-US" sz="2400" dirty="0" smtClean="0">
              <a:cs typeface="B Zar" pitchFamily="2" charset="-78"/>
            </a:rPr>
            <a:t>NOI</a:t>
          </a:r>
          <a:r>
            <a:rPr lang="fa-IR" sz="2400" dirty="0" smtClean="0">
              <a:cs typeface="B Zar" pitchFamily="2" charset="-78"/>
            </a:rPr>
            <a:t>)</a:t>
          </a:r>
          <a:endParaRPr lang="en-US" sz="2400" dirty="0" smtClean="0">
            <a:cs typeface="B Zar" pitchFamily="2" charset="-78"/>
          </a:endParaRPr>
        </a:p>
      </dgm:t>
    </dgm:pt>
    <dgm:pt modelId="{74200F73-330F-4672-B733-13BE8D44D8BB}" type="parTrans" cxnId="{14584FA9-CEE4-454B-948E-4151632BEEE3}">
      <dgm:prSet/>
      <dgm:spPr/>
      <dgm:t>
        <a:bodyPr/>
        <a:lstStyle/>
        <a:p>
          <a:endParaRPr lang="en-US">
            <a:cs typeface="B Zar" pitchFamily="2" charset="-78"/>
          </a:endParaRPr>
        </a:p>
      </dgm:t>
    </dgm:pt>
    <dgm:pt modelId="{B6FB415F-49F8-49B9-9DAF-294E0C2AD6ED}" type="sibTrans" cxnId="{14584FA9-CEE4-454B-948E-4151632BEEE3}">
      <dgm:prSet/>
      <dgm:spPr/>
      <dgm:t>
        <a:bodyPr/>
        <a:lstStyle/>
        <a:p>
          <a:endParaRPr lang="en-US">
            <a:cs typeface="B Zar" pitchFamily="2" charset="-78"/>
          </a:endParaRPr>
        </a:p>
      </dgm:t>
    </dgm:pt>
    <dgm:pt modelId="{64CA57E1-2F6B-4E34-8E59-9FA427CA93D5}">
      <dgm:prSet custT="1"/>
      <dgm:spPr/>
      <dgm:t>
        <a:bodyPr/>
        <a:lstStyle/>
        <a:p>
          <a:pPr rtl="1"/>
          <a:r>
            <a:rPr lang="fa-IR" sz="2400" dirty="0" smtClean="0">
              <a:cs typeface="B Zar" pitchFamily="2" charset="-78"/>
            </a:rPr>
            <a:t>انتخاب دورۀ نگهداری (</a:t>
          </a:r>
          <a:r>
            <a:rPr lang="en-US" sz="2400" dirty="0" smtClean="0">
              <a:cs typeface="B Zar" pitchFamily="2" charset="-78"/>
            </a:rPr>
            <a:t>holding period</a:t>
          </a:r>
          <a:r>
            <a:rPr lang="fa-IR" sz="2400" dirty="0" smtClean="0">
              <a:cs typeface="B Zar" pitchFamily="2" charset="-78"/>
            </a:rPr>
            <a:t>)</a:t>
          </a:r>
          <a:endParaRPr lang="en-US" sz="2400" dirty="0">
            <a:cs typeface="B Zar" pitchFamily="2" charset="-78"/>
          </a:endParaRPr>
        </a:p>
      </dgm:t>
    </dgm:pt>
    <dgm:pt modelId="{B6113FBD-8D8F-467C-A2DA-A033E17048D2}" type="parTrans" cxnId="{952C713E-85AC-46A0-B281-D8EB20843C50}">
      <dgm:prSet/>
      <dgm:spPr/>
      <dgm:t>
        <a:bodyPr/>
        <a:lstStyle/>
        <a:p>
          <a:endParaRPr lang="en-US">
            <a:cs typeface="B Zar" pitchFamily="2" charset="-78"/>
          </a:endParaRPr>
        </a:p>
      </dgm:t>
    </dgm:pt>
    <dgm:pt modelId="{71110DB3-49FC-4BA3-A2A6-7FAB4EBC2328}" type="sibTrans" cxnId="{952C713E-85AC-46A0-B281-D8EB20843C50}">
      <dgm:prSet/>
      <dgm:spPr/>
      <dgm:t>
        <a:bodyPr/>
        <a:lstStyle/>
        <a:p>
          <a:endParaRPr lang="en-US">
            <a:cs typeface="B Zar" pitchFamily="2" charset="-78"/>
          </a:endParaRPr>
        </a:p>
      </dgm:t>
    </dgm:pt>
    <dgm:pt modelId="{F357983B-8CE0-4667-9DAD-20560ECEFBCA}">
      <dgm:prSet custT="1"/>
      <dgm:spPr/>
      <dgm:t>
        <a:bodyPr/>
        <a:lstStyle/>
        <a:p>
          <a:pPr rtl="1"/>
          <a:r>
            <a:rPr lang="fa-IR" sz="2400" dirty="0" smtClean="0">
              <a:cs typeface="B Zar" pitchFamily="2" charset="-78"/>
            </a:rPr>
            <a:t>برآورد نرخ تنزیل (</a:t>
          </a:r>
          <a:r>
            <a:rPr lang="en-US" sz="2400" dirty="0" smtClean="0">
              <a:cs typeface="B Zar" pitchFamily="2" charset="-78"/>
            </a:rPr>
            <a:t>r</a:t>
          </a:r>
          <a:r>
            <a:rPr lang="fa-IR" sz="2400" dirty="0" smtClean="0">
              <a:cs typeface="B Zar" pitchFamily="2" charset="-78"/>
            </a:rPr>
            <a:t>)</a:t>
          </a:r>
          <a:endParaRPr lang="en-US" sz="2400" dirty="0" smtClean="0">
            <a:cs typeface="B Zar" pitchFamily="2" charset="-78"/>
          </a:endParaRPr>
        </a:p>
      </dgm:t>
    </dgm:pt>
    <dgm:pt modelId="{4ACD7B50-2B5B-4E4C-80FC-F8259EAA68E1}" type="parTrans" cxnId="{979E12D3-5FEF-4B7D-81F1-618F86512699}">
      <dgm:prSet/>
      <dgm:spPr/>
      <dgm:t>
        <a:bodyPr/>
        <a:lstStyle/>
        <a:p>
          <a:endParaRPr lang="en-US">
            <a:cs typeface="B Zar" pitchFamily="2" charset="-78"/>
          </a:endParaRPr>
        </a:p>
      </dgm:t>
    </dgm:pt>
    <dgm:pt modelId="{7D8B06ED-51C4-48DB-831B-8A72517A9F35}" type="sibTrans" cxnId="{979E12D3-5FEF-4B7D-81F1-618F86512699}">
      <dgm:prSet/>
      <dgm:spPr/>
      <dgm:t>
        <a:bodyPr/>
        <a:lstStyle/>
        <a:p>
          <a:endParaRPr lang="en-US">
            <a:cs typeface="B Zar" pitchFamily="2" charset="-78"/>
          </a:endParaRPr>
        </a:p>
      </dgm:t>
    </dgm:pt>
    <dgm:pt modelId="{98F09869-490F-42CF-AD35-8DA37167C8DC}">
      <dgm:prSet custT="1"/>
      <dgm:spPr/>
      <dgm:t>
        <a:bodyPr/>
        <a:lstStyle/>
        <a:p>
          <a:pPr rtl="1"/>
          <a:r>
            <a:rPr lang="fa-IR" sz="2400" dirty="0" smtClean="0">
              <a:cs typeface="B Zar" pitchFamily="2" charset="-78"/>
            </a:rPr>
            <a:t>برآورد ارزش واگذاری ملک (</a:t>
          </a:r>
          <a:r>
            <a:rPr lang="en-US" sz="2400" dirty="0" smtClean="0">
              <a:cs typeface="B Zar" pitchFamily="2" charset="-78"/>
            </a:rPr>
            <a:t>REV</a:t>
          </a:r>
          <a:r>
            <a:rPr lang="fa-IR" sz="2400" dirty="0" smtClean="0">
              <a:cs typeface="B Zar" pitchFamily="2" charset="-78"/>
            </a:rPr>
            <a:t>)</a:t>
          </a:r>
          <a:endParaRPr lang="en-US" sz="2400" dirty="0" smtClean="0">
            <a:cs typeface="B Zar" pitchFamily="2" charset="-78"/>
          </a:endParaRPr>
        </a:p>
      </dgm:t>
    </dgm:pt>
    <dgm:pt modelId="{7FE071C4-A6DD-4D12-B44C-D7F7007E2D7D}" type="parTrans" cxnId="{C90C656D-26CC-49CD-BAAC-6BFB6B4B8323}">
      <dgm:prSet/>
      <dgm:spPr/>
      <dgm:t>
        <a:bodyPr/>
        <a:lstStyle/>
        <a:p>
          <a:endParaRPr lang="en-US">
            <a:cs typeface="B Zar" pitchFamily="2" charset="-78"/>
          </a:endParaRPr>
        </a:p>
      </dgm:t>
    </dgm:pt>
    <dgm:pt modelId="{298A2E91-CB48-4406-9EAA-43105427AE3C}" type="sibTrans" cxnId="{C90C656D-26CC-49CD-BAAC-6BFB6B4B8323}">
      <dgm:prSet/>
      <dgm:spPr/>
      <dgm:t>
        <a:bodyPr/>
        <a:lstStyle/>
        <a:p>
          <a:endParaRPr lang="en-US">
            <a:cs typeface="B Zar" pitchFamily="2" charset="-78"/>
          </a:endParaRPr>
        </a:p>
      </dgm:t>
    </dgm:pt>
    <dgm:pt modelId="{999E9157-1A5C-4E7C-B744-05228D778581}">
      <dgm:prSet custT="1"/>
      <dgm:spPr/>
      <dgm:t>
        <a:bodyPr/>
        <a:lstStyle/>
        <a:p>
          <a:pPr rtl="1"/>
          <a:r>
            <a:rPr lang="fa-IR" sz="2400" dirty="0" smtClean="0">
              <a:cs typeface="B Zar" pitchFamily="2" charset="-78"/>
            </a:rPr>
            <a:t>محاسبۀ ارزش ملک:</a:t>
          </a:r>
          <a:endParaRPr lang="en-US" sz="2400" dirty="0" smtClean="0">
            <a:cs typeface="B Zar" pitchFamily="2" charset="-78"/>
          </a:endParaRPr>
        </a:p>
      </dgm:t>
    </dgm:pt>
    <dgm:pt modelId="{7E427F7D-EBF0-4D47-B041-B97FBB89B12D}" type="parTrans" cxnId="{4150ED8B-983C-4D6A-A248-B9B5A687F10F}">
      <dgm:prSet/>
      <dgm:spPr/>
      <dgm:t>
        <a:bodyPr/>
        <a:lstStyle/>
        <a:p>
          <a:endParaRPr lang="en-US"/>
        </a:p>
      </dgm:t>
    </dgm:pt>
    <dgm:pt modelId="{3FC0D607-0762-438F-96E0-37A9D01EA120}" type="sibTrans" cxnId="{4150ED8B-983C-4D6A-A248-B9B5A687F10F}">
      <dgm:prSet/>
      <dgm:spPr/>
      <dgm:t>
        <a:bodyPr/>
        <a:lstStyle/>
        <a:p>
          <a:endParaRPr lang="en-US"/>
        </a:p>
      </dgm:t>
    </dgm:pt>
    <dgm:pt modelId="{3273409B-8933-47AE-B406-5EC7CF2594EF}">
      <dgm:prSet custT="1"/>
      <dgm:spPr/>
      <dgm:t>
        <a:bodyPr/>
        <a:lstStyle/>
        <a:p>
          <a:pPr rtl="1"/>
          <a:endParaRPr lang="en-US" sz="2800" dirty="0" smtClean="0">
            <a:cs typeface="B Zar" pitchFamily="2" charset="-78"/>
          </a:endParaRPr>
        </a:p>
      </dgm:t>
    </dgm:pt>
    <dgm:pt modelId="{83E11F29-A5DD-4C2F-B074-568EEDC65F82}" type="parTrans" cxnId="{B1B99FCB-B916-4881-9FAA-FB3D278DB9AC}">
      <dgm:prSet/>
      <dgm:spPr/>
      <dgm:t>
        <a:bodyPr/>
        <a:lstStyle/>
        <a:p>
          <a:endParaRPr lang="en-US"/>
        </a:p>
      </dgm:t>
    </dgm:pt>
    <dgm:pt modelId="{305E0F1C-CB1F-4831-9BE4-28040B320CB5}" type="sibTrans" cxnId="{B1B99FCB-B916-4881-9FAA-FB3D278DB9AC}">
      <dgm:prSet/>
      <dgm:spPr/>
      <dgm:t>
        <a:bodyPr/>
        <a:lstStyle/>
        <a:p>
          <a:endParaRPr lang="en-US"/>
        </a:p>
      </dgm:t>
    </dgm:pt>
    <dgm:pt modelId="{913EBD74-A3D1-4AC2-B370-EE99CA44994E}" type="pres">
      <dgm:prSet presAssocID="{3F16B319-4FDD-42AA-94E8-6AA120444B74}" presName="linearFlow" presStyleCnt="0">
        <dgm:presLayoutVars>
          <dgm:dir/>
          <dgm:animLvl val="lvl"/>
          <dgm:resizeHandles val="exact"/>
        </dgm:presLayoutVars>
      </dgm:prSet>
      <dgm:spPr/>
      <dgm:t>
        <a:bodyPr/>
        <a:lstStyle/>
        <a:p>
          <a:endParaRPr lang="en-US"/>
        </a:p>
      </dgm:t>
    </dgm:pt>
    <dgm:pt modelId="{48B20953-E0C9-4E2C-8FCD-1E2EA0130813}" type="pres">
      <dgm:prSet presAssocID="{5A7A5589-4568-44CC-A2F8-4077BD56F0E5}" presName="composite" presStyleCnt="0"/>
      <dgm:spPr/>
      <dgm:t>
        <a:bodyPr/>
        <a:lstStyle/>
        <a:p>
          <a:endParaRPr lang="en-US"/>
        </a:p>
      </dgm:t>
    </dgm:pt>
    <dgm:pt modelId="{9A7EAB57-86A2-4841-AF98-3AA16FB57C59}" type="pres">
      <dgm:prSet presAssocID="{5A7A5589-4568-44CC-A2F8-4077BD56F0E5}" presName="parTx" presStyleLbl="node1" presStyleIdx="0" presStyleCnt="1">
        <dgm:presLayoutVars>
          <dgm:chMax val="0"/>
          <dgm:chPref val="0"/>
          <dgm:bulletEnabled val="1"/>
        </dgm:presLayoutVars>
      </dgm:prSet>
      <dgm:spPr/>
      <dgm:t>
        <a:bodyPr/>
        <a:lstStyle/>
        <a:p>
          <a:endParaRPr lang="en-US"/>
        </a:p>
      </dgm:t>
    </dgm:pt>
    <dgm:pt modelId="{3ABF940A-609C-4696-94C9-88F84F2708CC}" type="pres">
      <dgm:prSet presAssocID="{5A7A5589-4568-44CC-A2F8-4077BD56F0E5}" presName="parSh" presStyleLbl="node1" presStyleIdx="0" presStyleCnt="1"/>
      <dgm:spPr/>
      <dgm:t>
        <a:bodyPr/>
        <a:lstStyle/>
        <a:p>
          <a:endParaRPr lang="en-US"/>
        </a:p>
      </dgm:t>
    </dgm:pt>
    <dgm:pt modelId="{C0080AF5-23BA-4ECB-B600-58CABAFBA2DD}" type="pres">
      <dgm:prSet presAssocID="{5A7A5589-4568-44CC-A2F8-4077BD56F0E5}" presName="desTx" presStyleLbl="fgAcc1" presStyleIdx="0" presStyleCnt="1">
        <dgm:presLayoutVars>
          <dgm:bulletEnabled val="1"/>
        </dgm:presLayoutVars>
      </dgm:prSet>
      <dgm:spPr/>
      <dgm:t>
        <a:bodyPr/>
        <a:lstStyle/>
        <a:p>
          <a:endParaRPr lang="en-US"/>
        </a:p>
      </dgm:t>
    </dgm:pt>
  </dgm:ptLst>
  <dgm:cxnLst>
    <dgm:cxn modelId="{000DA51A-01AE-4067-AA87-1F7743E49860}" type="presOf" srcId="{999E9157-1A5C-4E7C-B744-05228D778581}" destId="{C0080AF5-23BA-4ECB-B600-58CABAFBA2DD}" srcOrd="0" destOrd="4" presId="urn:microsoft.com/office/officeart/2005/8/layout/process3"/>
    <dgm:cxn modelId="{FCB55A66-5E90-46F2-A162-AF17439E795B}" type="presOf" srcId="{5A7A5589-4568-44CC-A2F8-4077BD56F0E5}" destId="{9A7EAB57-86A2-4841-AF98-3AA16FB57C59}" srcOrd="0" destOrd="0" presId="urn:microsoft.com/office/officeart/2005/8/layout/process3"/>
    <dgm:cxn modelId="{CF0E686F-A64E-405B-BE10-210EBAC7F27B}" type="presOf" srcId="{F357983B-8CE0-4667-9DAD-20560ECEFBCA}" destId="{C0080AF5-23BA-4ECB-B600-58CABAFBA2DD}" srcOrd="0" destOrd="2" presId="urn:microsoft.com/office/officeart/2005/8/layout/process3"/>
    <dgm:cxn modelId="{FC104FC6-07B8-4340-9000-B40AE7815B7D}" type="presOf" srcId="{64CA57E1-2F6B-4E34-8E59-9FA427CA93D5}" destId="{C0080AF5-23BA-4ECB-B600-58CABAFBA2DD}" srcOrd="0" destOrd="1" presId="urn:microsoft.com/office/officeart/2005/8/layout/process3"/>
    <dgm:cxn modelId="{C90C656D-26CC-49CD-BAAC-6BFB6B4B8323}" srcId="{5A7A5589-4568-44CC-A2F8-4077BD56F0E5}" destId="{98F09869-490F-42CF-AD35-8DA37167C8DC}" srcOrd="3" destOrd="0" parTransId="{7FE071C4-A6DD-4D12-B44C-D7F7007E2D7D}" sibTransId="{298A2E91-CB48-4406-9EAA-43105427AE3C}"/>
    <dgm:cxn modelId="{4150ED8B-983C-4D6A-A248-B9B5A687F10F}" srcId="{5A7A5589-4568-44CC-A2F8-4077BD56F0E5}" destId="{999E9157-1A5C-4E7C-B744-05228D778581}" srcOrd="4" destOrd="0" parTransId="{7E427F7D-EBF0-4D47-B041-B97FBB89B12D}" sibTransId="{3FC0D607-0762-438F-96E0-37A9D01EA120}"/>
    <dgm:cxn modelId="{952C713E-85AC-46A0-B281-D8EB20843C50}" srcId="{5A7A5589-4568-44CC-A2F8-4077BD56F0E5}" destId="{64CA57E1-2F6B-4E34-8E59-9FA427CA93D5}" srcOrd="1" destOrd="0" parTransId="{B6113FBD-8D8F-467C-A2DA-A033E17048D2}" sibTransId="{71110DB3-49FC-4BA3-A2A6-7FAB4EBC2328}"/>
    <dgm:cxn modelId="{B1B99FCB-B916-4881-9FAA-FB3D278DB9AC}" srcId="{5A7A5589-4568-44CC-A2F8-4077BD56F0E5}" destId="{3273409B-8933-47AE-B406-5EC7CF2594EF}" srcOrd="5" destOrd="0" parTransId="{83E11F29-A5DD-4C2F-B074-568EEDC65F82}" sibTransId="{305E0F1C-CB1F-4831-9BE4-28040B320CB5}"/>
    <dgm:cxn modelId="{0FB4676B-8D28-4DB3-87D9-BADB47D9AC96}" type="presOf" srcId="{5A7A5589-4568-44CC-A2F8-4077BD56F0E5}" destId="{3ABF940A-609C-4696-94C9-88F84F2708CC}" srcOrd="1" destOrd="0" presId="urn:microsoft.com/office/officeart/2005/8/layout/process3"/>
    <dgm:cxn modelId="{979E12D3-5FEF-4B7D-81F1-618F86512699}" srcId="{5A7A5589-4568-44CC-A2F8-4077BD56F0E5}" destId="{F357983B-8CE0-4667-9DAD-20560ECEFBCA}" srcOrd="2" destOrd="0" parTransId="{4ACD7B50-2B5B-4E4C-80FC-F8259EAA68E1}" sibTransId="{7D8B06ED-51C4-48DB-831B-8A72517A9F35}"/>
    <dgm:cxn modelId="{14584FA9-CEE4-454B-948E-4151632BEEE3}" srcId="{5A7A5589-4568-44CC-A2F8-4077BD56F0E5}" destId="{B0D541BD-7155-4839-BAF4-C64A931ECBA6}" srcOrd="0" destOrd="0" parTransId="{74200F73-330F-4672-B733-13BE8D44D8BB}" sibTransId="{B6FB415F-49F8-49B9-9DAF-294E0C2AD6ED}"/>
    <dgm:cxn modelId="{5F68ACCD-4684-47BB-86A9-A5C7A2DF7898}" type="presOf" srcId="{3273409B-8933-47AE-B406-5EC7CF2594EF}" destId="{C0080AF5-23BA-4ECB-B600-58CABAFBA2DD}" srcOrd="0" destOrd="5" presId="urn:microsoft.com/office/officeart/2005/8/layout/process3"/>
    <dgm:cxn modelId="{B09E827E-C02B-484B-A5A0-3026BF6FB394}" srcId="{3F16B319-4FDD-42AA-94E8-6AA120444B74}" destId="{5A7A5589-4568-44CC-A2F8-4077BD56F0E5}" srcOrd="0" destOrd="0" parTransId="{0A6BE594-B382-4141-B4A4-133E6322D50F}" sibTransId="{058A62EF-CA04-4CBD-872C-D15091922673}"/>
    <dgm:cxn modelId="{8E89D2E5-1027-452C-B85A-76B89EE6342C}" type="presOf" srcId="{98F09869-490F-42CF-AD35-8DA37167C8DC}" destId="{C0080AF5-23BA-4ECB-B600-58CABAFBA2DD}" srcOrd="0" destOrd="3" presId="urn:microsoft.com/office/officeart/2005/8/layout/process3"/>
    <dgm:cxn modelId="{727A322E-CAAF-4DCC-8079-103B8E139617}" type="presOf" srcId="{3F16B319-4FDD-42AA-94E8-6AA120444B74}" destId="{913EBD74-A3D1-4AC2-B370-EE99CA44994E}" srcOrd="0" destOrd="0" presId="urn:microsoft.com/office/officeart/2005/8/layout/process3"/>
    <dgm:cxn modelId="{A159E0AC-640D-4152-8010-31A8D3E5DCA7}" type="presOf" srcId="{B0D541BD-7155-4839-BAF4-C64A931ECBA6}" destId="{C0080AF5-23BA-4ECB-B600-58CABAFBA2DD}" srcOrd="0" destOrd="0" presId="urn:microsoft.com/office/officeart/2005/8/layout/process3"/>
    <dgm:cxn modelId="{453802C6-526F-4A74-BF08-2910ADF9FE58}" type="presParOf" srcId="{913EBD74-A3D1-4AC2-B370-EE99CA44994E}" destId="{48B20953-E0C9-4E2C-8FCD-1E2EA0130813}" srcOrd="0" destOrd="0" presId="urn:microsoft.com/office/officeart/2005/8/layout/process3"/>
    <dgm:cxn modelId="{3F9D67D4-B82D-4B20-991A-C12CB87330C7}" type="presParOf" srcId="{48B20953-E0C9-4E2C-8FCD-1E2EA0130813}" destId="{9A7EAB57-86A2-4841-AF98-3AA16FB57C59}" srcOrd="0" destOrd="0" presId="urn:microsoft.com/office/officeart/2005/8/layout/process3"/>
    <dgm:cxn modelId="{1913990F-64F4-45DD-952A-F949C891641A}" type="presParOf" srcId="{48B20953-E0C9-4E2C-8FCD-1E2EA0130813}" destId="{3ABF940A-609C-4696-94C9-88F84F2708CC}" srcOrd="1" destOrd="0" presId="urn:microsoft.com/office/officeart/2005/8/layout/process3"/>
    <dgm:cxn modelId="{6F64D46F-77CA-4ADD-8CCC-FF9163B8D25F}" type="presParOf" srcId="{48B20953-E0C9-4E2C-8FCD-1E2EA0130813}" destId="{C0080AF5-23BA-4ECB-B600-58CABAFBA2D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8AB250-27F7-44E8-86FE-599D7099A7D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4E50FA9-FC23-42B1-8669-FA94746B575F}">
      <dgm:prSet/>
      <dgm:spPr/>
      <dgm:t>
        <a:bodyPr/>
        <a:lstStyle/>
        <a:p>
          <a:pPr algn="ctr" rtl="1"/>
          <a:r>
            <a:rPr lang="fa-IR" dirty="0" smtClean="0">
              <a:cs typeface="B Titr" panose="00000700000000000000" pitchFamily="2" charset="-78"/>
            </a:rPr>
            <a:t>روش جریان نقدی تنزیل‌شده </a:t>
          </a:r>
          <a:r>
            <a:rPr lang="fa-IR" b="1" dirty="0" smtClean="0">
              <a:cs typeface="B Titr" panose="00000700000000000000" pitchFamily="2" charset="-78"/>
            </a:rPr>
            <a:t>مهم‌ترین</a:t>
          </a:r>
          <a:r>
            <a:rPr lang="fa-IR" dirty="0" smtClean="0">
              <a:cs typeface="B Titr" panose="00000700000000000000" pitchFamily="2" charset="-78"/>
            </a:rPr>
            <a:t> روش کمی‌سازی در تحلیل </a:t>
          </a:r>
          <a:r>
            <a:rPr lang="fa-IR" b="1" dirty="0" smtClean="0">
              <a:solidFill>
                <a:srgbClr val="FFFF00"/>
              </a:solidFill>
              <a:cs typeface="B Titr" panose="00000700000000000000" pitchFamily="2" charset="-78"/>
            </a:rPr>
            <a:t>املاک و مستغلات تجاری </a:t>
          </a:r>
          <a:r>
            <a:rPr lang="fa-IR" dirty="0" smtClean="0">
              <a:cs typeface="B Titr" panose="00000700000000000000" pitchFamily="2" charset="-78"/>
            </a:rPr>
            <a:t>است.</a:t>
          </a:r>
          <a:endParaRPr lang="en-US" dirty="0">
            <a:cs typeface="B Titr" panose="00000700000000000000" pitchFamily="2" charset="-78"/>
          </a:endParaRPr>
        </a:p>
      </dgm:t>
    </dgm:pt>
    <dgm:pt modelId="{B35CBD12-C178-4345-9718-AE2FCDF81372}" type="parTrans" cxnId="{92474284-8BB6-442D-9E53-E7119182A76A}">
      <dgm:prSet/>
      <dgm:spPr/>
      <dgm:t>
        <a:bodyPr/>
        <a:lstStyle/>
        <a:p>
          <a:endParaRPr lang="en-US"/>
        </a:p>
      </dgm:t>
    </dgm:pt>
    <dgm:pt modelId="{32AF405F-83D3-4393-B5D3-DC707B8A64AE}" type="sibTrans" cxnId="{92474284-8BB6-442D-9E53-E7119182A76A}">
      <dgm:prSet/>
      <dgm:spPr/>
      <dgm:t>
        <a:bodyPr/>
        <a:lstStyle/>
        <a:p>
          <a:endParaRPr lang="en-US"/>
        </a:p>
      </dgm:t>
    </dgm:pt>
    <dgm:pt modelId="{4AED3C0B-52B4-419B-A23B-FD817617E534}">
      <dgm:prSet/>
      <dgm:spPr/>
      <dgm:t>
        <a:bodyPr/>
        <a:lstStyle/>
        <a:p>
          <a:pPr algn="r" rtl="1"/>
          <a:r>
            <a:rPr lang="fa-IR" dirty="0" smtClean="0">
              <a:cs typeface="B Zar" panose="00000400000000000000" pitchFamily="2" charset="-78"/>
            </a:rPr>
            <a:t>بر اساس استانداردهای بین‌المللی گزارش‌دهی مالی (</a:t>
          </a:r>
          <a:r>
            <a:rPr lang="da-DK" i="1" dirty="0" smtClean="0">
              <a:cs typeface="B Zar" panose="00000400000000000000" pitchFamily="2" charset="-78"/>
            </a:rPr>
            <a:t>IFRS</a:t>
          </a:r>
          <a:r>
            <a:rPr lang="fa-IR" dirty="0" smtClean="0">
              <a:cs typeface="B Zar" panose="00000400000000000000" pitchFamily="2" charset="-78"/>
            </a:rPr>
            <a:t>)، برای تخمین ارزش بازاری املاک و مستغلات بهترین روش مشاهدۀ عینی قیمت‌ها و </a:t>
          </a:r>
          <a:r>
            <a:rPr lang="fa-IR" b="1" dirty="0" smtClean="0">
              <a:solidFill>
                <a:srgbClr val="00B050"/>
              </a:solidFill>
              <a:cs typeface="B Zar" panose="00000400000000000000" pitchFamily="2" charset="-78"/>
            </a:rPr>
            <a:t>دومین روش مطلوب </a:t>
          </a:r>
          <a:r>
            <a:rPr lang="fa-IR" dirty="0" smtClean="0">
              <a:cs typeface="B Zar" panose="00000400000000000000" pitchFamily="2" charset="-78"/>
            </a:rPr>
            <a:t>استفاده از جریان‌های نقدی تنزیل‌شده است.</a:t>
          </a:r>
          <a:endParaRPr lang="en-US" dirty="0">
            <a:cs typeface="B Zar" panose="00000400000000000000" pitchFamily="2" charset="-78"/>
          </a:endParaRPr>
        </a:p>
      </dgm:t>
    </dgm:pt>
    <dgm:pt modelId="{3D3D8607-A5FB-4855-BE72-E06FDF53D176}" type="parTrans" cxnId="{09BF1595-A328-4221-A322-7FB64C4861C1}">
      <dgm:prSet/>
      <dgm:spPr/>
      <dgm:t>
        <a:bodyPr/>
        <a:lstStyle/>
        <a:p>
          <a:endParaRPr lang="en-US"/>
        </a:p>
      </dgm:t>
    </dgm:pt>
    <dgm:pt modelId="{98EE74B3-1A6E-4327-8928-6FCA1E066270}" type="sibTrans" cxnId="{09BF1595-A328-4221-A322-7FB64C4861C1}">
      <dgm:prSet/>
      <dgm:spPr/>
      <dgm:t>
        <a:bodyPr/>
        <a:lstStyle/>
        <a:p>
          <a:endParaRPr lang="en-US"/>
        </a:p>
      </dgm:t>
    </dgm:pt>
    <dgm:pt modelId="{93F3B348-A340-4952-9F29-995AA96C59D2}">
      <dgm:prSet/>
      <dgm:spPr/>
      <dgm:t>
        <a:bodyPr/>
        <a:lstStyle/>
        <a:p>
          <a:pPr algn="justLow" rtl="1"/>
          <a:r>
            <a:rPr lang="fa-IR" dirty="0" smtClean="0">
              <a:cs typeface="B Zar" panose="00000400000000000000" pitchFamily="2" charset="-78"/>
            </a:rPr>
            <a:t>در این روش، ارزشیابی دارایی به‌طور بنیادین به </a:t>
          </a:r>
          <a:r>
            <a:rPr lang="fa-IR" b="1" dirty="0" smtClean="0">
              <a:solidFill>
                <a:srgbClr val="0097CC"/>
              </a:solidFill>
              <a:cs typeface="B Zar" panose="00000400000000000000" pitchFamily="2" charset="-78"/>
            </a:rPr>
            <a:t>پتانسیل ایجاد جریان‌ نقدی خالص </a:t>
          </a:r>
          <a:r>
            <a:rPr lang="fa-IR" dirty="0" smtClean="0">
              <a:cs typeface="B Zar" panose="00000400000000000000" pitchFamily="2" charset="-78"/>
            </a:rPr>
            <a:t>توسط آن دارایی بستگی دارد.</a:t>
          </a:r>
          <a:endParaRPr lang="en-US" dirty="0">
            <a:cs typeface="B Zar" panose="00000400000000000000" pitchFamily="2" charset="-78"/>
          </a:endParaRPr>
        </a:p>
      </dgm:t>
    </dgm:pt>
    <dgm:pt modelId="{507FE373-46E4-4F72-8BBC-E08BDC9BF759}" type="parTrans" cxnId="{9B234768-F086-4E8D-A59A-D8A9BD4A989D}">
      <dgm:prSet/>
      <dgm:spPr/>
      <dgm:t>
        <a:bodyPr/>
        <a:lstStyle/>
        <a:p>
          <a:endParaRPr lang="en-US"/>
        </a:p>
      </dgm:t>
    </dgm:pt>
    <dgm:pt modelId="{0920DCC5-0F2F-4B5A-9C44-A53169E995D9}" type="sibTrans" cxnId="{9B234768-F086-4E8D-A59A-D8A9BD4A989D}">
      <dgm:prSet/>
      <dgm:spPr/>
      <dgm:t>
        <a:bodyPr/>
        <a:lstStyle/>
        <a:p>
          <a:endParaRPr lang="en-US"/>
        </a:p>
      </dgm:t>
    </dgm:pt>
    <dgm:pt modelId="{3423B8ED-A45F-4957-B50F-50C466938300}">
      <dgm:prSet/>
      <dgm:spPr/>
      <dgm:t>
        <a:bodyPr/>
        <a:lstStyle/>
        <a:p>
          <a:pPr algn="r" rtl="1"/>
          <a:r>
            <a:rPr lang="fa-IR" dirty="0" smtClean="0">
              <a:cs typeface="B Zar" panose="00000400000000000000" pitchFamily="2" charset="-78"/>
            </a:rPr>
            <a:t>در این روش، </a:t>
          </a:r>
          <a:r>
            <a:rPr lang="fa-IR" b="1" dirty="0" smtClean="0">
              <a:solidFill>
                <a:srgbClr val="0097CC"/>
              </a:solidFill>
              <a:cs typeface="B Zar" panose="00000400000000000000" pitchFamily="2" charset="-78"/>
            </a:rPr>
            <a:t>دیدگاه بلندمدت </a:t>
          </a:r>
          <a:r>
            <a:rPr lang="fa-IR" dirty="0" smtClean="0">
              <a:cs typeface="B Zar" panose="00000400000000000000" pitchFamily="2" charset="-78"/>
            </a:rPr>
            <a:t>در نظر گرفته می‌شود که برای </a:t>
          </a:r>
          <a:r>
            <a:rPr lang="fa-IR" b="1" dirty="0" smtClean="0">
              <a:solidFill>
                <a:srgbClr val="0097CC"/>
              </a:solidFill>
              <a:cs typeface="B Zar" panose="00000400000000000000" pitchFamily="2" charset="-78"/>
            </a:rPr>
            <a:t>سرمایه‌گذاری‌های نقدناشو </a:t>
          </a:r>
          <a:r>
            <a:rPr lang="fa-IR" dirty="0" smtClean="0">
              <a:cs typeface="B Zar" panose="00000400000000000000" pitchFamily="2" charset="-78"/>
            </a:rPr>
            <a:t>(</a:t>
          </a:r>
          <a:r>
            <a:rPr lang="da-DK" dirty="0" smtClean="0">
              <a:cs typeface="B Zar" panose="00000400000000000000" pitchFamily="2" charset="-78"/>
            </a:rPr>
            <a:t>illiquid</a:t>
          </a:r>
          <a:r>
            <a:rPr lang="fa-IR" dirty="0" smtClean="0">
              <a:cs typeface="B Zar" panose="00000400000000000000" pitchFamily="2" charset="-78"/>
            </a:rPr>
            <a:t>) مناسب است، مثل املاک و مستغلات که معمولاً دورۀ نگهداری آن‌ها بیش از 10 سال است.</a:t>
          </a:r>
          <a:endParaRPr lang="en-US" dirty="0">
            <a:cs typeface="B Zar" panose="00000400000000000000" pitchFamily="2" charset="-78"/>
          </a:endParaRPr>
        </a:p>
      </dgm:t>
    </dgm:pt>
    <dgm:pt modelId="{86C7C400-85FD-409E-A748-21496EBD2106}" type="parTrans" cxnId="{6CCC1B73-F1DF-43E9-B783-2D234ABA0621}">
      <dgm:prSet/>
      <dgm:spPr/>
      <dgm:t>
        <a:bodyPr/>
        <a:lstStyle/>
        <a:p>
          <a:endParaRPr lang="en-US"/>
        </a:p>
      </dgm:t>
    </dgm:pt>
    <dgm:pt modelId="{3E984914-72CC-48B0-8330-2E1C2D978CF3}" type="sibTrans" cxnId="{6CCC1B73-F1DF-43E9-B783-2D234ABA0621}">
      <dgm:prSet/>
      <dgm:spPr/>
      <dgm:t>
        <a:bodyPr/>
        <a:lstStyle/>
        <a:p>
          <a:endParaRPr lang="en-US"/>
        </a:p>
      </dgm:t>
    </dgm:pt>
    <dgm:pt modelId="{39626B78-253C-4440-B6D0-F94DB13AAFDE}">
      <dgm:prSet/>
      <dgm:spPr/>
      <dgm:t>
        <a:bodyPr/>
        <a:lstStyle/>
        <a:p>
          <a:pPr algn="r" rtl="1"/>
          <a:r>
            <a:rPr lang="fa-IR" dirty="0" smtClean="0">
              <a:cs typeface="B Zar" panose="00000400000000000000" pitchFamily="2" charset="-78"/>
            </a:rPr>
            <a:t>در دوره‌های </a:t>
          </a:r>
          <a:r>
            <a:rPr lang="fa-IR" b="1" dirty="0" smtClean="0">
              <a:solidFill>
                <a:srgbClr val="FF0000"/>
              </a:solidFill>
              <a:cs typeface="B Zar" panose="00000400000000000000" pitchFamily="2" charset="-78"/>
            </a:rPr>
            <a:t>حباب بازار</a:t>
          </a:r>
          <a:r>
            <a:rPr lang="fa-IR" dirty="0" smtClean="0">
              <a:solidFill>
                <a:srgbClr val="FF0000"/>
              </a:solidFill>
              <a:cs typeface="B Zar" panose="00000400000000000000" pitchFamily="2" charset="-78"/>
            </a:rPr>
            <a:t> </a:t>
          </a:r>
          <a:r>
            <a:rPr lang="fa-IR" dirty="0" smtClean="0">
              <a:cs typeface="B Zar" panose="00000400000000000000" pitchFamily="2" charset="-78"/>
            </a:rPr>
            <a:t>که ارزش دارایی ارتباطی با پتانسیل آن برای ایجاد جریان نقدی ندارد، استفاده از این روش سرمایه‌گذار را </a:t>
          </a:r>
          <a:r>
            <a:rPr lang="fa-IR" b="1" dirty="0" smtClean="0">
              <a:solidFill>
                <a:srgbClr val="FF0000"/>
              </a:solidFill>
              <a:cs typeface="B Zar" panose="00000400000000000000" pitchFamily="2" charset="-78"/>
            </a:rPr>
            <a:t>از سوی‌گیری رو به بالا محافظت می‌کند</a:t>
          </a:r>
          <a:r>
            <a:rPr lang="fa-IR" dirty="0" smtClean="0">
              <a:solidFill>
                <a:srgbClr val="FF0000"/>
              </a:solidFill>
              <a:cs typeface="B Zar" panose="00000400000000000000" pitchFamily="2" charset="-78"/>
            </a:rPr>
            <a:t>. </a:t>
          </a:r>
          <a:endParaRPr lang="en-US" dirty="0">
            <a:solidFill>
              <a:srgbClr val="FF0000"/>
            </a:solidFill>
            <a:cs typeface="B Zar" panose="00000400000000000000" pitchFamily="2" charset="-78"/>
          </a:endParaRPr>
        </a:p>
      </dgm:t>
    </dgm:pt>
    <dgm:pt modelId="{2D357458-E8E7-43C3-8D2A-EA2C3FA77562}" type="parTrans" cxnId="{22F894F6-BC70-4667-B630-44E19FB8F032}">
      <dgm:prSet/>
      <dgm:spPr/>
      <dgm:t>
        <a:bodyPr/>
        <a:lstStyle/>
        <a:p>
          <a:endParaRPr lang="en-US"/>
        </a:p>
      </dgm:t>
    </dgm:pt>
    <dgm:pt modelId="{3B2A31C1-EE61-4E92-983D-452AAF2B080E}" type="sibTrans" cxnId="{22F894F6-BC70-4667-B630-44E19FB8F032}">
      <dgm:prSet/>
      <dgm:spPr/>
      <dgm:t>
        <a:bodyPr/>
        <a:lstStyle/>
        <a:p>
          <a:endParaRPr lang="en-US"/>
        </a:p>
      </dgm:t>
    </dgm:pt>
    <dgm:pt modelId="{460FA6B9-B15D-4F97-BBEA-87F1CCB3863E}" type="pres">
      <dgm:prSet presAssocID="{988AB250-27F7-44E8-86FE-599D7099A7D5}" presName="linearFlow" presStyleCnt="0">
        <dgm:presLayoutVars>
          <dgm:dir/>
          <dgm:animLvl val="lvl"/>
          <dgm:resizeHandles val="exact"/>
        </dgm:presLayoutVars>
      </dgm:prSet>
      <dgm:spPr/>
    </dgm:pt>
    <dgm:pt modelId="{FE4C0E3B-F4E1-4E17-9C7E-960A6BBA08BD}" type="pres">
      <dgm:prSet presAssocID="{F4E50FA9-FC23-42B1-8669-FA94746B575F}" presName="composite" presStyleCnt="0"/>
      <dgm:spPr/>
    </dgm:pt>
    <dgm:pt modelId="{6D9E7570-BE01-4334-B2B3-E6CC8A0EC25C}" type="pres">
      <dgm:prSet presAssocID="{F4E50FA9-FC23-42B1-8669-FA94746B575F}" presName="parTx" presStyleLbl="node1" presStyleIdx="0" presStyleCnt="1">
        <dgm:presLayoutVars>
          <dgm:chMax val="0"/>
          <dgm:chPref val="0"/>
          <dgm:bulletEnabled val="1"/>
        </dgm:presLayoutVars>
      </dgm:prSet>
      <dgm:spPr/>
      <dgm:t>
        <a:bodyPr/>
        <a:lstStyle/>
        <a:p>
          <a:endParaRPr lang="en-US"/>
        </a:p>
      </dgm:t>
    </dgm:pt>
    <dgm:pt modelId="{DBDFB2F3-24C4-4C85-98B1-7E8DBAD3378E}" type="pres">
      <dgm:prSet presAssocID="{F4E50FA9-FC23-42B1-8669-FA94746B575F}" presName="parSh" presStyleLbl="node1" presStyleIdx="0" presStyleCnt="1"/>
      <dgm:spPr/>
      <dgm:t>
        <a:bodyPr/>
        <a:lstStyle/>
        <a:p>
          <a:endParaRPr lang="en-US"/>
        </a:p>
      </dgm:t>
    </dgm:pt>
    <dgm:pt modelId="{13CA9460-BE9F-468F-A84B-B88A43B842CB}" type="pres">
      <dgm:prSet presAssocID="{F4E50FA9-FC23-42B1-8669-FA94746B575F}" presName="desTx" presStyleLbl="fgAcc1" presStyleIdx="0" presStyleCnt="1">
        <dgm:presLayoutVars>
          <dgm:bulletEnabled val="1"/>
        </dgm:presLayoutVars>
      </dgm:prSet>
      <dgm:spPr/>
    </dgm:pt>
  </dgm:ptLst>
  <dgm:cxnLst>
    <dgm:cxn modelId="{806113F4-8404-4BBB-AB5B-65D5C9EE30B4}" type="presOf" srcId="{4AED3C0B-52B4-419B-A23B-FD817617E534}" destId="{13CA9460-BE9F-468F-A84B-B88A43B842CB}" srcOrd="0" destOrd="0" presId="urn:microsoft.com/office/officeart/2005/8/layout/process3"/>
    <dgm:cxn modelId="{9686BF36-7C96-48F5-BBF4-75F1EC445D18}" type="presOf" srcId="{F4E50FA9-FC23-42B1-8669-FA94746B575F}" destId="{6D9E7570-BE01-4334-B2B3-E6CC8A0EC25C}" srcOrd="0" destOrd="0" presId="urn:microsoft.com/office/officeart/2005/8/layout/process3"/>
    <dgm:cxn modelId="{09BF1595-A328-4221-A322-7FB64C4861C1}" srcId="{F4E50FA9-FC23-42B1-8669-FA94746B575F}" destId="{4AED3C0B-52B4-419B-A23B-FD817617E534}" srcOrd="0" destOrd="0" parTransId="{3D3D8607-A5FB-4855-BE72-E06FDF53D176}" sibTransId="{98EE74B3-1A6E-4327-8928-6FCA1E066270}"/>
    <dgm:cxn modelId="{92474284-8BB6-442D-9E53-E7119182A76A}" srcId="{988AB250-27F7-44E8-86FE-599D7099A7D5}" destId="{F4E50FA9-FC23-42B1-8669-FA94746B575F}" srcOrd="0" destOrd="0" parTransId="{B35CBD12-C178-4345-9718-AE2FCDF81372}" sibTransId="{32AF405F-83D3-4393-B5D3-DC707B8A64AE}"/>
    <dgm:cxn modelId="{A0CD91BB-D5B6-4B96-B7C9-885A7CB59303}" type="presOf" srcId="{93F3B348-A340-4952-9F29-995AA96C59D2}" destId="{13CA9460-BE9F-468F-A84B-B88A43B842CB}" srcOrd="0" destOrd="1" presId="urn:microsoft.com/office/officeart/2005/8/layout/process3"/>
    <dgm:cxn modelId="{3F7397E7-8D35-4F29-81AB-EB3D1F9B60E2}" type="presOf" srcId="{F4E50FA9-FC23-42B1-8669-FA94746B575F}" destId="{DBDFB2F3-24C4-4C85-98B1-7E8DBAD3378E}" srcOrd="1" destOrd="0" presId="urn:microsoft.com/office/officeart/2005/8/layout/process3"/>
    <dgm:cxn modelId="{AB4A8D1D-31EF-4922-A706-3DCEA5385487}" type="presOf" srcId="{988AB250-27F7-44E8-86FE-599D7099A7D5}" destId="{460FA6B9-B15D-4F97-BBEA-87F1CCB3863E}" srcOrd="0" destOrd="0" presId="urn:microsoft.com/office/officeart/2005/8/layout/process3"/>
    <dgm:cxn modelId="{8ED4618D-12D5-4DF4-A9BB-73CA29D6C118}" type="presOf" srcId="{3423B8ED-A45F-4957-B50F-50C466938300}" destId="{13CA9460-BE9F-468F-A84B-B88A43B842CB}" srcOrd="0" destOrd="2" presId="urn:microsoft.com/office/officeart/2005/8/layout/process3"/>
    <dgm:cxn modelId="{6CCC1B73-F1DF-43E9-B783-2D234ABA0621}" srcId="{F4E50FA9-FC23-42B1-8669-FA94746B575F}" destId="{3423B8ED-A45F-4957-B50F-50C466938300}" srcOrd="2" destOrd="0" parTransId="{86C7C400-85FD-409E-A748-21496EBD2106}" sibTransId="{3E984914-72CC-48B0-8330-2E1C2D978CF3}"/>
    <dgm:cxn modelId="{22F894F6-BC70-4667-B630-44E19FB8F032}" srcId="{F4E50FA9-FC23-42B1-8669-FA94746B575F}" destId="{39626B78-253C-4440-B6D0-F94DB13AAFDE}" srcOrd="3" destOrd="0" parTransId="{2D357458-E8E7-43C3-8D2A-EA2C3FA77562}" sibTransId="{3B2A31C1-EE61-4E92-983D-452AAF2B080E}"/>
    <dgm:cxn modelId="{44E0C50E-7497-4153-B669-B6BA50D6BEE5}" type="presOf" srcId="{39626B78-253C-4440-B6D0-F94DB13AAFDE}" destId="{13CA9460-BE9F-468F-A84B-B88A43B842CB}" srcOrd="0" destOrd="3" presId="urn:microsoft.com/office/officeart/2005/8/layout/process3"/>
    <dgm:cxn modelId="{9B234768-F086-4E8D-A59A-D8A9BD4A989D}" srcId="{F4E50FA9-FC23-42B1-8669-FA94746B575F}" destId="{93F3B348-A340-4952-9F29-995AA96C59D2}" srcOrd="1" destOrd="0" parTransId="{507FE373-46E4-4F72-8BBC-E08BDC9BF759}" sibTransId="{0920DCC5-0F2F-4B5A-9C44-A53169E995D9}"/>
    <dgm:cxn modelId="{07C92847-1849-47A9-948A-CBDD755BCC02}" type="presParOf" srcId="{460FA6B9-B15D-4F97-BBEA-87F1CCB3863E}" destId="{FE4C0E3B-F4E1-4E17-9C7E-960A6BBA08BD}" srcOrd="0" destOrd="0" presId="urn:microsoft.com/office/officeart/2005/8/layout/process3"/>
    <dgm:cxn modelId="{A65E97CA-6E4C-45D9-A6A9-C1434BB3CB7D}" type="presParOf" srcId="{FE4C0E3B-F4E1-4E17-9C7E-960A6BBA08BD}" destId="{6D9E7570-BE01-4334-B2B3-E6CC8A0EC25C}" srcOrd="0" destOrd="0" presId="urn:microsoft.com/office/officeart/2005/8/layout/process3"/>
    <dgm:cxn modelId="{51CBF08F-2BF8-441D-A7FC-20BE96E61588}" type="presParOf" srcId="{FE4C0E3B-F4E1-4E17-9C7E-960A6BBA08BD}" destId="{DBDFB2F3-24C4-4C85-98B1-7E8DBAD3378E}" srcOrd="1" destOrd="0" presId="urn:microsoft.com/office/officeart/2005/8/layout/process3"/>
    <dgm:cxn modelId="{C5942237-F238-477F-A7DE-380FFD088576}" type="presParOf" srcId="{FE4C0E3B-F4E1-4E17-9C7E-960A6BBA08BD}" destId="{13CA9460-BE9F-468F-A84B-B88A43B842C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F670FE-1AC1-4CC1-9A15-1B109B198BE0}"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8F2CD4F5-5F5E-4521-9B0A-E3FD1B25E190}">
      <dgm:prSet/>
      <dgm:spPr/>
      <dgm:t>
        <a:bodyPr/>
        <a:lstStyle/>
        <a:p>
          <a:pPr rtl="1"/>
          <a:r>
            <a:rPr lang="fa-IR" dirty="0" smtClean="0">
              <a:cs typeface="B Zar" pitchFamily="2" charset="-78"/>
            </a:rPr>
            <a:t>رویکرد مقایسۀ قیمت‌های فروش</a:t>
          </a:r>
          <a:endParaRPr lang="en-US" dirty="0">
            <a:cs typeface="B Zar" pitchFamily="2" charset="-78"/>
          </a:endParaRPr>
        </a:p>
      </dgm:t>
    </dgm:pt>
    <dgm:pt modelId="{66EDCEDD-B353-4CE6-9F1B-03F323AD18A1}" type="parTrans" cxnId="{44977480-783B-4DB7-9F0C-CA0189FB8130}">
      <dgm:prSet/>
      <dgm:spPr/>
      <dgm:t>
        <a:bodyPr/>
        <a:lstStyle/>
        <a:p>
          <a:endParaRPr lang="en-US">
            <a:cs typeface="B Zar" pitchFamily="2" charset="-78"/>
          </a:endParaRPr>
        </a:p>
      </dgm:t>
    </dgm:pt>
    <dgm:pt modelId="{3B6B055D-FF44-43C1-8DF6-186D2EFBD7E6}" type="sibTrans" cxnId="{44977480-783B-4DB7-9F0C-CA0189FB8130}">
      <dgm:prSet/>
      <dgm:spPr/>
      <dgm:t>
        <a:bodyPr/>
        <a:lstStyle/>
        <a:p>
          <a:endParaRPr lang="en-US">
            <a:cs typeface="B Zar" pitchFamily="2" charset="-78"/>
          </a:endParaRPr>
        </a:p>
      </dgm:t>
    </dgm:pt>
    <dgm:pt modelId="{6456AD4E-B1BE-4F43-84D5-18EAE355EDBD}">
      <dgm:prSet/>
      <dgm:spPr/>
      <dgm:t>
        <a:bodyPr/>
        <a:lstStyle/>
        <a:p>
          <a:pPr algn="justLow" rtl="1"/>
          <a:r>
            <a:rPr lang="fa-IR" dirty="0" smtClean="0">
              <a:cs typeface="B Zar" pitchFamily="2" charset="-78"/>
            </a:rPr>
            <a:t>برای خانه‌های مسکونی دارای بازار فعال بیشترین استفاده را دارد.</a:t>
          </a:r>
          <a:endParaRPr lang="en-US" dirty="0">
            <a:cs typeface="B Zar" pitchFamily="2" charset="-78"/>
          </a:endParaRPr>
        </a:p>
      </dgm:t>
    </dgm:pt>
    <dgm:pt modelId="{8AD4DA2D-E818-4F2C-BE21-5F99304F9B04}" type="parTrans" cxnId="{0F47A3C5-AF22-4F30-98F9-44C831F69B10}">
      <dgm:prSet/>
      <dgm:spPr/>
      <dgm:t>
        <a:bodyPr/>
        <a:lstStyle/>
        <a:p>
          <a:endParaRPr lang="en-US">
            <a:cs typeface="B Zar" pitchFamily="2" charset="-78"/>
          </a:endParaRPr>
        </a:p>
      </dgm:t>
    </dgm:pt>
    <dgm:pt modelId="{4A1D9477-4056-4AE8-A5C7-1D4EF40B615C}" type="sibTrans" cxnId="{0F47A3C5-AF22-4F30-98F9-44C831F69B10}">
      <dgm:prSet/>
      <dgm:spPr/>
      <dgm:t>
        <a:bodyPr/>
        <a:lstStyle/>
        <a:p>
          <a:endParaRPr lang="en-US">
            <a:cs typeface="B Zar" pitchFamily="2" charset="-78"/>
          </a:endParaRPr>
        </a:p>
      </dgm:t>
    </dgm:pt>
    <dgm:pt modelId="{0F40AEA0-C326-4622-97F7-FF1C05B27021}">
      <dgm:prSet/>
      <dgm:spPr/>
      <dgm:t>
        <a:bodyPr/>
        <a:lstStyle/>
        <a:p>
          <a:pPr rtl="1"/>
          <a:r>
            <a:rPr lang="fa-IR" dirty="0" smtClean="0">
              <a:cs typeface="B Zar" pitchFamily="2" charset="-78"/>
            </a:rPr>
            <a:t>رویکرد هزینه</a:t>
          </a:r>
          <a:endParaRPr lang="en-US" dirty="0">
            <a:cs typeface="B Zar" pitchFamily="2" charset="-78"/>
          </a:endParaRPr>
        </a:p>
      </dgm:t>
    </dgm:pt>
    <dgm:pt modelId="{D56EE572-6973-4654-BA74-9CD46338EE92}" type="parTrans" cxnId="{617ADB66-2CBC-4ABD-B16F-9074BF8D80A0}">
      <dgm:prSet/>
      <dgm:spPr/>
      <dgm:t>
        <a:bodyPr/>
        <a:lstStyle/>
        <a:p>
          <a:endParaRPr lang="en-US">
            <a:cs typeface="B Zar" pitchFamily="2" charset="-78"/>
          </a:endParaRPr>
        </a:p>
      </dgm:t>
    </dgm:pt>
    <dgm:pt modelId="{5DADDBF2-4598-4D9B-B183-86B03C5BDE02}" type="sibTrans" cxnId="{617ADB66-2CBC-4ABD-B16F-9074BF8D80A0}">
      <dgm:prSet/>
      <dgm:spPr/>
      <dgm:t>
        <a:bodyPr/>
        <a:lstStyle/>
        <a:p>
          <a:endParaRPr lang="en-US">
            <a:cs typeface="B Zar" pitchFamily="2" charset="-78"/>
          </a:endParaRPr>
        </a:p>
      </dgm:t>
    </dgm:pt>
    <dgm:pt modelId="{E2C333A6-702D-4833-AF06-391A85293248}">
      <dgm:prSet/>
      <dgm:spPr/>
      <dgm:t>
        <a:bodyPr/>
        <a:lstStyle/>
        <a:p>
          <a:pPr algn="justLow" rtl="1"/>
          <a:r>
            <a:rPr lang="fa-IR" dirty="0" smtClean="0">
              <a:cs typeface="B Zar" pitchFamily="2" charset="-78"/>
            </a:rPr>
            <a:t>برای املاکی که برای مقاصد خاص ایجاد شده‌اند و یا املاک نوساز بیشترین کاربرد را دارد.</a:t>
          </a:r>
          <a:endParaRPr lang="en-US" dirty="0">
            <a:cs typeface="B Zar" pitchFamily="2" charset="-78"/>
          </a:endParaRPr>
        </a:p>
      </dgm:t>
    </dgm:pt>
    <dgm:pt modelId="{EBEE62D2-BDDA-4CA4-B94A-9F0E4358273F}" type="parTrans" cxnId="{48B19FAB-61BA-4A15-A82D-B74ABF1AA05B}">
      <dgm:prSet/>
      <dgm:spPr/>
      <dgm:t>
        <a:bodyPr/>
        <a:lstStyle/>
        <a:p>
          <a:endParaRPr lang="en-US">
            <a:cs typeface="B Zar" pitchFamily="2" charset="-78"/>
          </a:endParaRPr>
        </a:p>
      </dgm:t>
    </dgm:pt>
    <dgm:pt modelId="{35C8570E-B41A-4B98-ACAB-E198E5F0F0C5}" type="sibTrans" cxnId="{48B19FAB-61BA-4A15-A82D-B74ABF1AA05B}">
      <dgm:prSet/>
      <dgm:spPr/>
      <dgm:t>
        <a:bodyPr/>
        <a:lstStyle/>
        <a:p>
          <a:endParaRPr lang="en-US">
            <a:cs typeface="B Zar" pitchFamily="2" charset="-78"/>
          </a:endParaRPr>
        </a:p>
      </dgm:t>
    </dgm:pt>
    <dgm:pt modelId="{9D8B9CDA-8DE7-4D37-888B-3C084CA5F624}">
      <dgm:prSet/>
      <dgm:spPr/>
      <dgm:t>
        <a:bodyPr/>
        <a:lstStyle/>
        <a:p>
          <a:pPr rtl="1"/>
          <a:r>
            <a:rPr lang="fa-IR" dirty="0" smtClean="0">
              <a:cs typeface="B Zar" pitchFamily="2" charset="-78"/>
            </a:rPr>
            <a:t>رویکرد درآمد</a:t>
          </a:r>
          <a:endParaRPr lang="en-US" dirty="0">
            <a:cs typeface="B Zar" pitchFamily="2" charset="-78"/>
          </a:endParaRPr>
        </a:p>
      </dgm:t>
    </dgm:pt>
    <dgm:pt modelId="{9437963B-53FC-4B14-8EB6-F73C178D5338}" type="parTrans" cxnId="{F9F7FAA5-D517-4F93-8EE7-70A4D4ED32FF}">
      <dgm:prSet/>
      <dgm:spPr/>
      <dgm:t>
        <a:bodyPr/>
        <a:lstStyle/>
        <a:p>
          <a:endParaRPr lang="en-US">
            <a:cs typeface="B Zar" pitchFamily="2" charset="-78"/>
          </a:endParaRPr>
        </a:p>
      </dgm:t>
    </dgm:pt>
    <dgm:pt modelId="{E27BBACD-9178-424E-9A4E-14F509414D11}" type="sibTrans" cxnId="{F9F7FAA5-D517-4F93-8EE7-70A4D4ED32FF}">
      <dgm:prSet/>
      <dgm:spPr/>
      <dgm:t>
        <a:bodyPr/>
        <a:lstStyle/>
        <a:p>
          <a:endParaRPr lang="en-US">
            <a:cs typeface="B Zar" pitchFamily="2" charset="-78"/>
          </a:endParaRPr>
        </a:p>
      </dgm:t>
    </dgm:pt>
    <dgm:pt modelId="{333B5961-D728-4002-BB1C-EAFD40C5741E}">
      <dgm:prSet/>
      <dgm:spPr/>
      <dgm:t>
        <a:bodyPr/>
        <a:lstStyle/>
        <a:p>
          <a:pPr algn="justLow" rtl="1"/>
          <a:r>
            <a:rPr lang="fa-IR" dirty="0" smtClean="0">
              <a:cs typeface="B Zar" pitchFamily="2" charset="-78"/>
            </a:rPr>
            <a:t>برای املاک درآمدزا (</a:t>
          </a:r>
          <a:r>
            <a:rPr lang="en-US" dirty="0" smtClean="0">
              <a:cs typeface="B Zar" pitchFamily="2" charset="-78"/>
            </a:rPr>
            <a:t>income-producing property</a:t>
          </a:r>
          <a:r>
            <a:rPr lang="fa-IR" dirty="0" smtClean="0">
              <a:cs typeface="B Zar" pitchFamily="2" charset="-78"/>
            </a:rPr>
            <a:t>) بیشترین کاربرد را دارد.</a:t>
          </a:r>
          <a:endParaRPr lang="en-US" dirty="0">
            <a:cs typeface="B Zar" pitchFamily="2" charset="-78"/>
          </a:endParaRPr>
        </a:p>
      </dgm:t>
    </dgm:pt>
    <dgm:pt modelId="{5B86A4D4-F79E-4108-B0D7-8A05A465963B}" type="parTrans" cxnId="{DA2B4C75-68EA-4602-B115-900B32C30411}">
      <dgm:prSet/>
      <dgm:spPr/>
      <dgm:t>
        <a:bodyPr/>
        <a:lstStyle/>
        <a:p>
          <a:endParaRPr lang="en-US">
            <a:cs typeface="B Zar" pitchFamily="2" charset="-78"/>
          </a:endParaRPr>
        </a:p>
      </dgm:t>
    </dgm:pt>
    <dgm:pt modelId="{4D44732A-524A-4694-BFF5-BF386CC9BD11}" type="sibTrans" cxnId="{DA2B4C75-68EA-4602-B115-900B32C30411}">
      <dgm:prSet/>
      <dgm:spPr/>
      <dgm:t>
        <a:bodyPr/>
        <a:lstStyle/>
        <a:p>
          <a:endParaRPr lang="en-US">
            <a:cs typeface="B Zar" pitchFamily="2" charset="-78"/>
          </a:endParaRPr>
        </a:p>
      </dgm:t>
    </dgm:pt>
    <dgm:pt modelId="{B46EF3EF-FD5B-4B29-9801-56C89D0B80E9}" type="pres">
      <dgm:prSet presAssocID="{ADF670FE-1AC1-4CC1-9A15-1B109B198BE0}" presName="Name0" presStyleCnt="0">
        <dgm:presLayoutVars>
          <dgm:dir/>
          <dgm:animLvl val="lvl"/>
          <dgm:resizeHandles val="exact"/>
        </dgm:presLayoutVars>
      </dgm:prSet>
      <dgm:spPr/>
      <dgm:t>
        <a:bodyPr/>
        <a:lstStyle/>
        <a:p>
          <a:endParaRPr lang="en-US"/>
        </a:p>
      </dgm:t>
    </dgm:pt>
    <dgm:pt modelId="{1D4C187C-183B-40BE-B3F7-C41C6543FC96}" type="pres">
      <dgm:prSet presAssocID="{8F2CD4F5-5F5E-4521-9B0A-E3FD1B25E190}" presName="linNode" presStyleCnt="0"/>
      <dgm:spPr/>
    </dgm:pt>
    <dgm:pt modelId="{9899B304-B7FD-4D8D-AF0B-61CB2E3266EB}" type="pres">
      <dgm:prSet presAssocID="{8F2CD4F5-5F5E-4521-9B0A-E3FD1B25E190}" presName="parentText" presStyleLbl="node1" presStyleIdx="0" presStyleCnt="3">
        <dgm:presLayoutVars>
          <dgm:chMax val="1"/>
          <dgm:bulletEnabled val="1"/>
        </dgm:presLayoutVars>
      </dgm:prSet>
      <dgm:spPr/>
      <dgm:t>
        <a:bodyPr/>
        <a:lstStyle/>
        <a:p>
          <a:endParaRPr lang="en-US"/>
        </a:p>
      </dgm:t>
    </dgm:pt>
    <dgm:pt modelId="{B4421A1E-68AA-4341-92E5-A03DD3B4CD2E}" type="pres">
      <dgm:prSet presAssocID="{8F2CD4F5-5F5E-4521-9B0A-E3FD1B25E190}" presName="descendantText" presStyleLbl="alignAccFollowNode1" presStyleIdx="0" presStyleCnt="3">
        <dgm:presLayoutVars>
          <dgm:bulletEnabled val="1"/>
        </dgm:presLayoutVars>
      </dgm:prSet>
      <dgm:spPr/>
      <dgm:t>
        <a:bodyPr/>
        <a:lstStyle/>
        <a:p>
          <a:endParaRPr lang="en-US"/>
        </a:p>
      </dgm:t>
    </dgm:pt>
    <dgm:pt modelId="{374A07CD-40E7-4567-9CFE-4C70103F8C18}" type="pres">
      <dgm:prSet presAssocID="{3B6B055D-FF44-43C1-8DF6-186D2EFBD7E6}" presName="sp" presStyleCnt="0"/>
      <dgm:spPr/>
    </dgm:pt>
    <dgm:pt modelId="{A8AB1A66-F0B4-4BE8-B36C-5AB1AE2F9183}" type="pres">
      <dgm:prSet presAssocID="{0F40AEA0-C326-4622-97F7-FF1C05B27021}" presName="linNode" presStyleCnt="0"/>
      <dgm:spPr/>
    </dgm:pt>
    <dgm:pt modelId="{B1308A9F-02B3-42B1-B480-4B72B2F1A179}" type="pres">
      <dgm:prSet presAssocID="{0F40AEA0-C326-4622-97F7-FF1C05B27021}" presName="parentText" presStyleLbl="node1" presStyleIdx="1" presStyleCnt="3">
        <dgm:presLayoutVars>
          <dgm:chMax val="1"/>
          <dgm:bulletEnabled val="1"/>
        </dgm:presLayoutVars>
      </dgm:prSet>
      <dgm:spPr/>
      <dgm:t>
        <a:bodyPr/>
        <a:lstStyle/>
        <a:p>
          <a:endParaRPr lang="en-US"/>
        </a:p>
      </dgm:t>
    </dgm:pt>
    <dgm:pt modelId="{479B7BB4-C2F1-4292-97F9-43F87F7768B3}" type="pres">
      <dgm:prSet presAssocID="{0F40AEA0-C326-4622-97F7-FF1C05B27021}" presName="descendantText" presStyleLbl="alignAccFollowNode1" presStyleIdx="1" presStyleCnt="3">
        <dgm:presLayoutVars>
          <dgm:bulletEnabled val="1"/>
        </dgm:presLayoutVars>
      </dgm:prSet>
      <dgm:spPr/>
      <dgm:t>
        <a:bodyPr/>
        <a:lstStyle/>
        <a:p>
          <a:endParaRPr lang="en-US"/>
        </a:p>
      </dgm:t>
    </dgm:pt>
    <dgm:pt modelId="{1A0C1109-A665-40BB-AFD3-38C4C24A1AC1}" type="pres">
      <dgm:prSet presAssocID="{5DADDBF2-4598-4D9B-B183-86B03C5BDE02}" presName="sp" presStyleCnt="0"/>
      <dgm:spPr/>
    </dgm:pt>
    <dgm:pt modelId="{244E4310-80DD-4CD7-861C-A25611E38D0C}" type="pres">
      <dgm:prSet presAssocID="{9D8B9CDA-8DE7-4D37-888B-3C084CA5F624}" presName="linNode" presStyleCnt="0"/>
      <dgm:spPr/>
    </dgm:pt>
    <dgm:pt modelId="{8D66CAC7-BAF3-497E-804E-6CAE6039DCAC}" type="pres">
      <dgm:prSet presAssocID="{9D8B9CDA-8DE7-4D37-888B-3C084CA5F624}" presName="parentText" presStyleLbl="node1" presStyleIdx="2" presStyleCnt="3">
        <dgm:presLayoutVars>
          <dgm:chMax val="1"/>
          <dgm:bulletEnabled val="1"/>
        </dgm:presLayoutVars>
      </dgm:prSet>
      <dgm:spPr/>
      <dgm:t>
        <a:bodyPr/>
        <a:lstStyle/>
        <a:p>
          <a:endParaRPr lang="en-US"/>
        </a:p>
      </dgm:t>
    </dgm:pt>
    <dgm:pt modelId="{43FEC22E-97E0-45C4-9CD9-6D6DD6A2C30A}" type="pres">
      <dgm:prSet presAssocID="{9D8B9CDA-8DE7-4D37-888B-3C084CA5F624}" presName="descendantText" presStyleLbl="alignAccFollowNode1" presStyleIdx="2" presStyleCnt="3">
        <dgm:presLayoutVars>
          <dgm:bulletEnabled val="1"/>
        </dgm:presLayoutVars>
      </dgm:prSet>
      <dgm:spPr/>
      <dgm:t>
        <a:bodyPr/>
        <a:lstStyle/>
        <a:p>
          <a:endParaRPr lang="en-US"/>
        </a:p>
      </dgm:t>
    </dgm:pt>
  </dgm:ptLst>
  <dgm:cxnLst>
    <dgm:cxn modelId="{85B59CDF-9A41-47E2-88FE-739CBB87FF09}" type="presOf" srcId="{6456AD4E-B1BE-4F43-84D5-18EAE355EDBD}" destId="{B4421A1E-68AA-4341-92E5-A03DD3B4CD2E}" srcOrd="0" destOrd="0" presId="urn:microsoft.com/office/officeart/2005/8/layout/vList5"/>
    <dgm:cxn modelId="{4B923D91-931E-4E71-B616-5134BBA4D2C2}" type="presOf" srcId="{0F40AEA0-C326-4622-97F7-FF1C05B27021}" destId="{B1308A9F-02B3-42B1-B480-4B72B2F1A179}" srcOrd="0" destOrd="0" presId="urn:microsoft.com/office/officeart/2005/8/layout/vList5"/>
    <dgm:cxn modelId="{EEB8A3DA-94E0-4BD6-89ED-81814303E8E0}" type="presOf" srcId="{E2C333A6-702D-4833-AF06-391A85293248}" destId="{479B7BB4-C2F1-4292-97F9-43F87F7768B3}" srcOrd="0" destOrd="0" presId="urn:microsoft.com/office/officeart/2005/8/layout/vList5"/>
    <dgm:cxn modelId="{617ADB66-2CBC-4ABD-B16F-9074BF8D80A0}" srcId="{ADF670FE-1AC1-4CC1-9A15-1B109B198BE0}" destId="{0F40AEA0-C326-4622-97F7-FF1C05B27021}" srcOrd="1" destOrd="0" parTransId="{D56EE572-6973-4654-BA74-9CD46338EE92}" sibTransId="{5DADDBF2-4598-4D9B-B183-86B03C5BDE02}"/>
    <dgm:cxn modelId="{94181628-9569-4DEA-9FC9-2F5E42303EAF}" type="presOf" srcId="{333B5961-D728-4002-BB1C-EAFD40C5741E}" destId="{43FEC22E-97E0-45C4-9CD9-6D6DD6A2C30A}" srcOrd="0" destOrd="0" presId="urn:microsoft.com/office/officeart/2005/8/layout/vList5"/>
    <dgm:cxn modelId="{DA2B4C75-68EA-4602-B115-900B32C30411}" srcId="{9D8B9CDA-8DE7-4D37-888B-3C084CA5F624}" destId="{333B5961-D728-4002-BB1C-EAFD40C5741E}" srcOrd="0" destOrd="0" parTransId="{5B86A4D4-F79E-4108-B0D7-8A05A465963B}" sibTransId="{4D44732A-524A-4694-BFF5-BF386CC9BD11}"/>
    <dgm:cxn modelId="{48B19FAB-61BA-4A15-A82D-B74ABF1AA05B}" srcId="{0F40AEA0-C326-4622-97F7-FF1C05B27021}" destId="{E2C333A6-702D-4833-AF06-391A85293248}" srcOrd="0" destOrd="0" parTransId="{EBEE62D2-BDDA-4CA4-B94A-9F0E4358273F}" sibTransId="{35C8570E-B41A-4B98-ACAB-E198E5F0F0C5}"/>
    <dgm:cxn modelId="{D5CBFE8D-01DB-49DF-AE54-E93966DFB223}" type="presOf" srcId="{9D8B9CDA-8DE7-4D37-888B-3C084CA5F624}" destId="{8D66CAC7-BAF3-497E-804E-6CAE6039DCAC}" srcOrd="0" destOrd="0" presId="urn:microsoft.com/office/officeart/2005/8/layout/vList5"/>
    <dgm:cxn modelId="{0F47A3C5-AF22-4F30-98F9-44C831F69B10}" srcId="{8F2CD4F5-5F5E-4521-9B0A-E3FD1B25E190}" destId="{6456AD4E-B1BE-4F43-84D5-18EAE355EDBD}" srcOrd="0" destOrd="0" parTransId="{8AD4DA2D-E818-4F2C-BE21-5F99304F9B04}" sibTransId="{4A1D9477-4056-4AE8-A5C7-1D4EF40B615C}"/>
    <dgm:cxn modelId="{F3C5A76B-2313-4451-BB0B-03122BDFBA17}" type="presOf" srcId="{ADF670FE-1AC1-4CC1-9A15-1B109B198BE0}" destId="{B46EF3EF-FD5B-4B29-9801-56C89D0B80E9}" srcOrd="0" destOrd="0" presId="urn:microsoft.com/office/officeart/2005/8/layout/vList5"/>
    <dgm:cxn modelId="{F9F7FAA5-D517-4F93-8EE7-70A4D4ED32FF}" srcId="{ADF670FE-1AC1-4CC1-9A15-1B109B198BE0}" destId="{9D8B9CDA-8DE7-4D37-888B-3C084CA5F624}" srcOrd="2" destOrd="0" parTransId="{9437963B-53FC-4B14-8EB6-F73C178D5338}" sibTransId="{E27BBACD-9178-424E-9A4E-14F509414D11}"/>
    <dgm:cxn modelId="{80E32231-2CF8-498A-B1B8-940FB7165939}" type="presOf" srcId="{8F2CD4F5-5F5E-4521-9B0A-E3FD1B25E190}" destId="{9899B304-B7FD-4D8D-AF0B-61CB2E3266EB}" srcOrd="0" destOrd="0" presId="urn:microsoft.com/office/officeart/2005/8/layout/vList5"/>
    <dgm:cxn modelId="{44977480-783B-4DB7-9F0C-CA0189FB8130}" srcId="{ADF670FE-1AC1-4CC1-9A15-1B109B198BE0}" destId="{8F2CD4F5-5F5E-4521-9B0A-E3FD1B25E190}" srcOrd="0" destOrd="0" parTransId="{66EDCEDD-B353-4CE6-9F1B-03F323AD18A1}" sibTransId="{3B6B055D-FF44-43C1-8DF6-186D2EFBD7E6}"/>
    <dgm:cxn modelId="{5E866C65-A376-4093-9D74-8CA7CCCB4154}" type="presParOf" srcId="{B46EF3EF-FD5B-4B29-9801-56C89D0B80E9}" destId="{1D4C187C-183B-40BE-B3F7-C41C6543FC96}" srcOrd="0" destOrd="0" presId="urn:microsoft.com/office/officeart/2005/8/layout/vList5"/>
    <dgm:cxn modelId="{A072088B-927C-418F-A31F-8FFD65B83664}" type="presParOf" srcId="{1D4C187C-183B-40BE-B3F7-C41C6543FC96}" destId="{9899B304-B7FD-4D8D-AF0B-61CB2E3266EB}" srcOrd="0" destOrd="0" presId="urn:microsoft.com/office/officeart/2005/8/layout/vList5"/>
    <dgm:cxn modelId="{D1440DA0-101E-4BEE-B0DD-19179C3E21BA}" type="presParOf" srcId="{1D4C187C-183B-40BE-B3F7-C41C6543FC96}" destId="{B4421A1E-68AA-4341-92E5-A03DD3B4CD2E}" srcOrd="1" destOrd="0" presId="urn:microsoft.com/office/officeart/2005/8/layout/vList5"/>
    <dgm:cxn modelId="{AAC0A3B7-2C88-45C3-9F6E-78BA52684807}" type="presParOf" srcId="{B46EF3EF-FD5B-4B29-9801-56C89D0B80E9}" destId="{374A07CD-40E7-4567-9CFE-4C70103F8C18}" srcOrd="1" destOrd="0" presId="urn:microsoft.com/office/officeart/2005/8/layout/vList5"/>
    <dgm:cxn modelId="{40EAF79B-E218-4E35-B094-B0D09B3B70A4}" type="presParOf" srcId="{B46EF3EF-FD5B-4B29-9801-56C89D0B80E9}" destId="{A8AB1A66-F0B4-4BE8-B36C-5AB1AE2F9183}" srcOrd="2" destOrd="0" presId="urn:microsoft.com/office/officeart/2005/8/layout/vList5"/>
    <dgm:cxn modelId="{23CDEF32-C595-4BEB-9EB6-7985B4B24ECB}" type="presParOf" srcId="{A8AB1A66-F0B4-4BE8-B36C-5AB1AE2F9183}" destId="{B1308A9F-02B3-42B1-B480-4B72B2F1A179}" srcOrd="0" destOrd="0" presId="urn:microsoft.com/office/officeart/2005/8/layout/vList5"/>
    <dgm:cxn modelId="{C3CEBAA2-98B6-4990-BEAF-8E68127B5CEB}" type="presParOf" srcId="{A8AB1A66-F0B4-4BE8-B36C-5AB1AE2F9183}" destId="{479B7BB4-C2F1-4292-97F9-43F87F7768B3}" srcOrd="1" destOrd="0" presId="urn:microsoft.com/office/officeart/2005/8/layout/vList5"/>
    <dgm:cxn modelId="{48FA6E3D-306A-45C4-8D94-D95B166D7B45}" type="presParOf" srcId="{B46EF3EF-FD5B-4B29-9801-56C89D0B80E9}" destId="{1A0C1109-A665-40BB-AFD3-38C4C24A1AC1}" srcOrd="3" destOrd="0" presId="urn:microsoft.com/office/officeart/2005/8/layout/vList5"/>
    <dgm:cxn modelId="{5E4B9B89-F522-42E7-8F29-32440703D542}" type="presParOf" srcId="{B46EF3EF-FD5B-4B29-9801-56C89D0B80E9}" destId="{244E4310-80DD-4CD7-861C-A25611E38D0C}" srcOrd="4" destOrd="0" presId="urn:microsoft.com/office/officeart/2005/8/layout/vList5"/>
    <dgm:cxn modelId="{FB15B3FB-F61B-4AA7-9C5B-E726105764CE}" type="presParOf" srcId="{244E4310-80DD-4CD7-861C-A25611E38D0C}" destId="{8D66CAC7-BAF3-497E-804E-6CAE6039DCAC}" srcOrd="0" destOrd="0" presId="urn:microsoft.com/office/officeart/2005/8/layout/vList5"/>
    <dgm:cxn modelId="{87550122-3FFC-47E1-B571-460DCE625276}" type="presParOf" srcId="{244E4310-80DD-4CD7-861C-A25611E38D0C}" destId="{43FEC22E-97E0-45C4-9CD9-6D6DD6A2C3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5D0B64-EAC5-426E-8B04-52E890CBFA5E}" type="doc">
      <dgm:prSet loTypeId="urn:microsoft.com/office/officeart/2005/8/layout/process4" loCatId="list" qsTypeId="urn:microsoft.com/office/officeart/2005/8/quickstyle/3d1" qsCatId="3D" csTypeId="urn:microsoft.com/office/officeart/2005/8/colors/accent0_3" csCatId="mainScheme"/>
      <dgm:spPr/>
      <dgm:t>
        <a:bodyPr/>
        <a:lstStyle/>
        <a:p>
          <a:endParaRPr lang="en-US"/>
        </a:p>
      </dgm:t>
    </dgm:pt>
    <dgm:pt modelId="{2188D219-BA05-465D-8B03-9059354A441E}">
      <dgm:prSet/>
      <dgm:spPr/>
      <dgm:t>
        <a:bodyPr/>
        <a:lstStyle/>
        <a:p>
          <a:pPr rtl="1"/>
          <a:r>
            <a:rPr lang="fa-IR" dirty="0" smtClean="0">
              <a:cs typeface="B Zar" pitchFamily="2" charset="-78"/>
            </a:rPr>
            <a:t>تعریف مسأله</a:t>
          </a:r>
          <a:endParaRPr lang="en-US" dirty="0">
            <a:cs typeface="B Zar" pitchFamily="2" charset="-78"/>
          </a:endParaRPr>
        </a:p>
      </dgm:t>
    </dgm:pt>
    <dgm:pt modelId="{D84FE5C1-4B17-4B50-9F0C-643685CDD4DB}" type="parTrans" cxnId="{9681CD88-A033-48DD-B14C-436F45A4FCFF}">
      <dgm:prSet/>
      <dgm:spPr/>
      <dgm:t>
        <a:bodyPr/>
        <a:lstStyle/>
        <a:p>
          <a:endParaRPr lang="en-US">
            <a:cs typeface="B Zar" pitchFamily="2" charset="-78"/>
          </a:endParaRPr>
        </a:p>
      </dgm:t>
    </dgm:pt>
    <dgm:pt modelId="{2C13A4A5-A033-4C2D-8C84-392F6BB9C972}" type="sibTrans" cxnId="{9681CD88-A033-48DD-B14C-436F45A4FCFF}">
      <dgm:prSet/>
      <dgm:spPr/>
      <dgm:t>
        <a:bodyPr/>
        <a:lstStyle/>
        <a:p>
          <a:endParaRPr lang="en-US">
            <a:cs typeface="B Zar" pitchFamily="2" charset="-78"/>
          </a:endParaRPr>
        </a:p>
      </dgm:t>
    </dgm:pt>
    <dgm:pt modelId="{AEE27219-DD0B-461A-A31F-E2DACCCA9FA8}">
      <dgm:prSet/>
      <dgm:spPr/>
      <dgm:t>
        <a:bodyPr/>
        <a:lstStyle/>
        <a:p>
          <a:pPr rtl="1"/>
          <a:r>
            <a:rPr lang="fa-IR" dirty="0" smtClean="0">
              <a:cs typeface="B Zar" pitchFamily="2" charset="-78"/>
            </a:rPr>
            <a:t>تاریخ ارزشیابی</a:t>
          </a:r>
          <a:endParaRPr lang="en-US" dirty="0">
            <a:cs typeface="B Zar" pitchFamily="2" charset="-78"/>
          </a:endParaRPr>
        </a:p>
      </dgm:t>
    </dgm:pt>
    <dgm:pt modelId="{8E142CC6-02FF-4E95-AB95-158EA68D1331}" type="parTrans" cxnId="{82503D2B-9B55-4338-9C77-BD1A1BE8336D}">
      <dgm:prSet/>
      <dgm:spPr/>
      <dgm:t>
        <a:bodyPr/>
        <a:lstStyle/>
        <a:p>
          <a:endParaRPr lang="en-US">
            <a:cs typeface="B Zar" pitchFamily="2" charset="-78"/>
          </a:endParaRPr>
        </a:p>
      </dgm:t>
    </dgm:pt>
    <dgm:pt modelId="{ACFB2410-2ABE-4F55-8E21-421F79B9C2AA}" type="sibTrans" cxnId="{82503D2B-9B55-4338-9C77-BD1A1BE8336D}">
      <dgm:prSet/>
      <dgm:spPr/>
      <dgm:t>
        <a:bodyPr/>
        <a:lstStyle/>
        <a:p>
          <a:endParaRPr lang="en-US">
            <a:cs typeface="B Zar" pitchFamily="2" charset="-78"/>
          </a:endParaRPr>
        </a:p>
      </dgm:t>
    </dgm:pt>
    <dgm:pt modelId="{9DA73816-AB44-48B2-81F6-BC0852EA140D}">
      <dgm:prSet/>
      <dgm:spPr/>
      <dgm:t>
        <a:bodyPr/>
        <a:lstStyle/>
        <a:p>
          <a:pPr rtl="1"/>
          <a:r>
            <a:rPr lang="fa-IR" dirty="0" smtClean="0">
              <a:cs typeface="B Zar" pitchFamily="2" charset="-78"/>
            </a:rPr>
            <a:t>اظهار اهداف ارزشیابی</a:t>
          </a:r>
          <a:endParaRPr lang="en-US" dirty="0">
            <a:cs typeface="B Zar" pitchFamily="2" charset="-78"/>
          </a:endParaRPr>
        </a:p>
      </dgm:t>
    </dgm:pt>
    <dgm:pt modelId="{E9ADC202-EED5-4CDB-90B1-971EFA2353D8}" type="parTrans" cxnId="{7C429696-86A5-45DA-8FBF-7C070C1A7C96}">
      <dgm:prSet/>
      <dgm:spPr/>
      <dgm:t>
        <a:bodyPr/>
        <a:lstStyle/>
        <a:p>
          <a:endParaRPr lang="en-US">
            <a:cs typeface="B Zar" pitchFamily="2" charset="-78"/>
          </a:endParaRPr>
        </a:p>
      </dgm:t>
    </dgm:pt>
    <dgm:pt modelId="{AB011F28-F211-49E9-9B64-DEA532199B52}" type="sibTrans" cxnId="{7C429696-86A5-45DA-8FBF-7C070C1A7C96}">
      <dgm:prSet/>
      <dgm:spPr/>
      <dgm:t>
        <a:bodyPr/>
        <a:lstStyle/>
        <a:p>
          <a:endParaRPr lang="en-US">
            <a:cs typeface="B Zar" pitchFamily="2" charset="-78"/>
          </a:endParaRPr>
        </a:p>
      </dgm:t>
    </dgm:pt>
    <dgm:pt modelId="{AA59108E-E473-45C0-BC26-19C93EDC6DC0}">
      <dgm:prSet/>
      <dgm:spPr/>
      <dgm:t>
        <a:bodyPr/>
        <a:lstStyle/>
        <a:p>
          <a:pPr rtl="1"/>
          <a:r>
            <a:rPr lang="fa-IR" dirty="0" smtClean="0">
              <a:cs typeface="B Zar" pitchFamily="2" charset="-78"/>
            </a:rPr>
            <a:t>شناسایی حقوق مترتب بر ملک</a:t>
          </a:r>
          <a:endParaRPr lang="en-US" dirty="0">
            <a:cs typeface="B Zar" pitchFamily="2" charset="-78"/>
          </a:endParaRPr>
        </a:p>
      </dgm:t>
    </dgm:pt>
    <dgm:pt modelId="{9064F788-1E7A-40B1-B81C-B3890C53F2A9}" type="parTrans" cxnId="{1958043C-F24C-4919-B6EC-9D502B5C1909}">
      <dgm:prSet/>
      <dgm:spPr/>
      <dgm:t>
        <a:bodyPr/>
        <a:lstStyle/>
        <a:p>
          <a:endParaRPr lang="en-US">
            <a:cs typeface="B Zar" pitchFamily="2" charset="-78"/>
          </a:endParaRPr>
        </a:p>
      </dgm:t>
    </dgm:pt>
    <dgm:pt modelId="{34532584-02D5-4A3C-941D-57AADB82269D}" type="sibTrans" cxnId="{1958043C-F24C-4919-B6EC-9D502B5C1909}">
      <dgm:prSet/>
      <dgm:spPr/>
      <dgm:t>
        <a:bodyPr/>
        <a:lstStyle/>
        <a:p>
          <a:endParaRPr lang="en-US">
            <a:cs typeface="B Zar" pitchFamily="2" charset="-78"/>
          </a:endParaRPr>
        </a:p>
      </dgm:t>
    </dgm:pt>
    <dgm:pt modelId="{289995C0-867C-403E-915C-BF654923E834}">
      <dgm:prSet/>
      <dgm:spPr/>
      <dgm:t>
        <a:bodyPr/>
        <a:lstStyle/>
        <a:p>
          <a:pPr rtl="1"/>
          <a:r>
            <a:rPr lang="fa-IR" dirty="0" smtClean="0">
              <a:cs typeface="B Zar" pitchFamily="2" charset="-78"/>
            </a:rPr>
            <a:t>شناسایی ملک </a:t>
          </a:r>
          <a:endParaRPr lang="en-US" dirty="0">
            <a:cs typeface="B Zar" pitchFamily="2" charset="-78"/>
          </a:endParaRPr>
        </a:p>
      </dgm:t>
    </dgm:pt>
    <dgm:pt modelId="{1E54217E-7F4D-4ABF-A743-4674A67C6D79}" type="parTrans" cxnId="{2B2A8063-C636-48FB-A401-DEE1ACC278B5}">
      <dgm:prSet/>
      <dgm:spPr/>
      <dgm:t>
        <a:bodyPr/>
        <a:lstStyle/>
        <a:p>
          <a:endParaRPr lang="en-US">
            <a:cs typeface="B Zar" pitchFamily="2" charset="-78"/>
          </a:endParaRPr>
        </a:p>
      </dgm:t>
    </dgm:pt>
    <dgm:pt modelId="{23BFAFB2-4CD4-4A17-BD78-88723633343B}" type="sibTrans" cxnId="{2B2A8063-C636-48FB-A401-DEE1ACC278B5}">
      <dgm:prSet/>
      <dgm:spPr/>
      <dgm:t>
        <a:bodyPr/>
        <a:lstStyle/>
        <a:p>
          <a:endParaRPr lang="en-US">
            <a:cs typeface="B Zar" pitchFamily="2" charset="-78"/>
          </a:endParaRPr>
        </a:p>
      </dgm:t>
    </dgm:pt>
    <dgm:pt modelId="{BD0B7549-F1A3-4731-8CEF-E3B070AA2222}">
      <dgm:prSet/>
      <dgm:spPr/>
      <dgm:t>
        <a:bodyPr/>
        <a:lstStyle/>
        <a:p>
          <a:pPr rtl="1"/>
          <a:r>
            <a:rPr lang="fa-IR" dirty="0" smtClean="0">
              <a:cs typeface="B Zar" pitchFamily="2" charset="-78"/>
            </a:rPr>
            <a:t>بررسی مقدماتی و جمع‌آوری داده‌ها</a:t>
          </a:r>
          <a:endParaRPr lang="en-US" dirty="0">
            <a:cs typeface="B Zar" pitchFamily="2" charset="-78"/>
          </a:endParaRPr>
        </a:p>
      </dgm:t>
    </dgm:pt>
    <dgm:pt modelId="{679CED49-3A84-4D88-9A98-898597327925}" type="parTrans" cxnId="{9155AD19-AB11-4020-9D7C-05D9DD4C5979}">
      <dgm:prSet/>
      <dgm:spPr/>
      <dgm:t>
        <a:bodyPr/>
        <a:lstStyle/>
        <a:p>
          <a:endParaRPr lang="en-US">
            <a:cs typeface="B Zar" pitchFamily="2" charset="-78"/>
          </a:endParaRPr>
        </a:p>
      </dgm:t>
    </dgm:pt>
    <dgm:pt modelId="{97A2AB51-2139-435F-BA0C-DD51E3CB9A15}" type="sibTrans" cxnId="{9155AD19-AB11-4020-9D7C-05D9DD4C5979}">
      <dgm:prSet/>
      <dgm:spPr/>
      <dgm:t>
        <a:bodyPr/>
        <a:lstStyle/>
        <a:p>
          <a:endParaRPr lang="en-US">
            <a:cs typeface="B Zar" pitchFamily="2" charset="-78"/>
          </a:endParaRPr>
        </a:p>
      </dgm:t>
    </dgm:pt>
    <dgm:pt modelId="{FCD2EF52-6FC8-4414-ACF0-2A5F507F687D}">
      <dgm:prSet/>
      <dgm:spPr/>
      <dgm:t>
        <a:bodyPr/>
        <a:lstStyle/>
        <a:p>
          <a:pPr rtl="1"/>
          <a:r>
            <a:rPr lang="fa-IR" dirty="0" smtClean="0">
              <a:cs typeface="B Zar" pitchFamily="2" charset="-78"/>
            </a:rPr>
            <a:t>بررسی بازار: تجزیه و تحلیل عرضه و تقاضای بازار برای ملک موردنظر</a:t>
          </a:r>
          <a:endParaRPr lang="en-US" dirty="0">
            <a:cs typeface="B Zar" pitchFamily="2" charset="-78"/>
          </a:endParaRPr>
        </a:p>
      </dgm:t>
    </dgm:pt>
    <dgm:pt modelId="{60F238BD-EA56-4092-B3F0-C25836DF9C91}" type="parTrans" cxnId="{17CDCD4F-707B-4C30-8E51-7D09FFE1CF61}">
      <dgm:prSet/>
      <dgm:spPr/>
      <dgm:t>
        <a:bodyPr/>
        <a:lstStyle/>
        <a:p>
          <a:endParaRPr lang="en-US">
            <a:cs typeface="B Zar" pitchFamily="2" charset="-78"/>
          </a:endParaRPr>
        </a:p>
      </dgm:t>
    </dgm:pt>
    <dgm:pt modelId="{C59612CA-6877-4420-A0D8-65A2292F2C0E}" type="sibTrans" cxnId="{17CDCD4F-707B-4C30-8E51-7D09FFE1CF61}">
      <dgm:prSet/>
      <dgm:spPr/>
      <dgm:t>
        <a:bodyPr/>
        <a:lstStyle/>
        <a:p>
          <a:endParaRPr lang="en-US">
            <a:cs typeface="B Zar" pitchFamily="2" charset="-78"/>
          </a:endParaRPr>
        </a:p>
      </dgm:t>
    </dgm:pt>
    <dgm:pt modelId="{DB0383AC-0394-4471-8B81-B682C31BA841}">
      <dgm:prSet/>
      <dgm:spPr/>
      <dgm:t>
        <a:bodyPr/>
        <a:lstStyle/>
        <a:p>
          <a:pPr rtl="1"/>
          <a:r>
            <a:rPr lang="fa-IR" dirty="0" smtClean="0">
              <a:cs typeface="B Zar" pitchFamily="2" charset="-78"/>
            </a:rPr>
            <a:t>بررسی خاص: ملک موردنظر و املاک قابل قیاس</a:t>
          </a:r>
          <a:endParaRPr lang="en-US" dirty="0">
            <a:cs typeface="B Zar" pitchFamily="2" charset="-78"/>
          </a:endParaRPr>
        </a:p>
      </dgm:t>
    </dgm:pt>
    <dgm:pt modelId="{C2127CD2-39A4-40CE-B59D-A799EF49DFB0}" type="parTrans" cxnId="{6CBC6B79-C977-478B-9A2A-63E809DC91F1}">
      <dgm:prSet/>
      <dgm:spPr/>
      <dgm:t>
        <a:bodyPr/>
        <a:lstStyle/>
        <a:p>
          <a:endParaRPr lang="en-US">
            <a:cs typeface="B Zar" pitchFamily="2" charset="-78"/>
          </a:endParaRPr>
        </a:p>
      </dgm:t>
    </dgm:pt>
    <dgm:pt modelId="{EB984F00-181C-41CD-B09A-4370500B36C3}" type="sibTrans" cxnId="{6CBC6B79-C977-478B-9A2A-63E809DC91F1}">
      <dgm:prSet/>
      <dgm:spPr/>
      <dgm:t>
        <a:bodyPr/>
        <a:lstStyle/>
        <a:p>
          <a:endParaRPr lang="en-US">
            <a:cs typeface="B Zar" pitchFamily="2" charset="-78"/>
          </a:endParaRPr>
        </a:p>
      </dgm:t>
    </dgm:pt>
    <dgm:pt modelId="{B2D8422B-8756-4D8F-A2FA-FF00E68859CA}">
      <dgm:prSet/>
      <dgm:spPr/>
      <dgm:t>
        <a:bodyPr/>
        <a:lstStyle/>
        <a:p>
          <a:pPr rtl="1"/>
          <a:r>
            <a:rPr lang="fa-IR" dirty="0" smtClean="0">
              <a:cs typeface="B Zar" pitchFamily="2" charset="-78"/>
            </a:rPr>
            <a:t>برررسی عام: شهر، منطقه، همسایه‌ها </a:t>
          </a:r>
          <a:endParaRPr lang="en-US" dirty="0">
            <a:cs typeface="B Zar" pitchFamily="2" charset="-78"/>
          </a:endParaRPr>
        </a:p>
      </dgm:t>
    </dgm:pt>
    <dgm:pt modelId="{E5220AF1-0823-41CF-B01B-603F24C6EB38}" type="parTrans" cxnId="{781E8535-FE62-417A-A390-B065A65AC23F}">
      <dgm:prSet/>
      <dgm:spPr/>
      <dgm:t>
        <a:bodyPr/>
        <a:lstStyle/>
        <a:p>
          <a:endParaRPr lang="en-US">
            <a:cs typeface="B Zar" pitchFamily="2" charset="-78"/>
          </a:endParaRPr>
        </a:p>
      </dgm:t>
    </dgm:pt>
    <dgm:pt modelId="{5582FCAE-6F35-4EA7-83D3-E004C0C8C636}" type="sibTrans" cxnId="{781E8535-FE62-417A-A390-B065A65AC23F}">
      <dgm:prSet/>
      <dgm:spPr/>
      <dgm:t>
        <a:bodyPr/>
        <a:lstStyle/>
        <a:p>
          <a:endParaRPr lang="en-US">
            <a:cs typeface="B Zar" pitchFamily="2" charset="-78"/>
          </a:endParaRPr>
        </a:p>
      </dgm:t>
    </dgm:pt>
    <dgm:pt modelId="{D148ABDA-01DA-41C9-8A5A-CBA36A021F1B}" type="pres">
      <dgm:prSet presAssocID="{E45D0B64-EAC5-426E-8B04-52E890CBFA5E}" presName="Name0" presStyleCnt="0">
        <dgm:presLayoutVars>
          <dgm:dir/>
          <dgm:animLvl val="lvl"/>
          <dgm:resizeHandles val="exact"/>
        </dgm:presLayoutVars>
      </dgm:prSet>
      <dgm:spPr/>
      <dgm:t>
        <a:bodyPr/>
        <a:lstStyle/>
        <a:p>
          <a:endParaRPr lang="en-US"/>
        </a:p>
      </dgm:t>
    </dgm:pt>
    <dgm:pt modelId="{F8D8CD5A-712C-4387-B178-0859ADE0A86C}" type="pres">
      <dgm:prSet presAssocID="{BD0B7549-F1A3-4731-8CEF-E3B070AA2222}" presName="boxAndChildren" presStyleCnt="0"/>
      <dgm:spPr/>
    </dgm:pt>
    <dgm:pt modelId="{03789870-2C94-44D3-9F7E-B0E3684F1899}" type="pres">
      <dgm:prSet presAssocID="{BD0B7549-F1A3-4731-8CEF-E3B070AA2222}" presName="parentTextBox" presStyleLbl="node1" presStyleIdx="0" presStyleCnt="2"/>
      <dgm:spPr/>
      <dgm:t>
        <a:bodyPr/>
        <a:lstStyle/>
        <a:p>
          <a:endParaRPr lang="en-US"/>
        </a:p>
      </dgm:t>
    </dgm:pt>
    <dgm:pt modelId="{B34B064A-8A7E-4429-B367-7CDC7DC694FB}" type="pres">
      <dgm:prSet presAssocID="{BD0B7549-F1A3-4731-8CEF-E3B070AA2222}" presName="entireBox" presStyleLbl="node1" presStyleIdx="0" presStyleCnt="2"/>
      <dgm:spPr/>
      <dgm:t>
        <a:bodyPr/>
        <a:lstStyle/>
        <a:p>
          <a:endParaRPr lang="en-US"/>
        </a:p>
      </dgm:t>
    </dgm:pt>
    <dgm:pt modelId="{15F2E611-3E39-47CC-AEAD-87152B5C51AB}" type="pres">
      <dgm:prSet presAssocID="{BD0B7549-F1A3-4731-8CEF-E3B070AA2222}" presName="descendantBox" presStyleCnt="0"/>
      <dgm:spPr/>
    </dgm:pt>
    <dgm:pt modelId="{537A9A77-C2D6-431C-84C0-C76C830963F1}" type="pres">
      <dgm:prSet presAssocID="{FCD2EF52-6FC8-4414-ACF0-2A5F507F687D}" presName="childTextBox" presStyleLbl="fgAccFollowNode1" presStyleIdx="0" presStyleCnt="7">
        <dgm:presLayoutVars>
          <dgm:bulletEnabled val="1"/>
        </dgm:presLayoutVars>
      </dgm:prSet>
      <dgm:spPr/>
      <dgm:t>
        <a:bodyPr/>
        <a:lstStyle/>
        <a:p>
          <a:endParaRPr lang="en-US"/>
        </a:p>
      </dgm:t>
    </dgm:pt>
    <dgm:pt modelId="{16CD0DD8-3800-4A5D-8505-4CBE41A3573B}" type="pres">
      <dgm:prSet presAssocID="{DB0383AC-0394-4471-8B81-B682C31BA841}" presName="childTextBox" presStyleLbl="fgAccFollowNode1" presStyleIdx="1" presStyleCnt="7">
        <dgm:presLayoutVars>
          <dgm:bulletEnabled val="1"/>
        </dgm:presLayoutVars>
      </dgm:prSet>
      <dgm:spPr/>
      <dgm:t>
        <a:bodyPr/>
        <a:lstStyle/>
        <a:p>
          <a:endParaRPr lang="en-US"/>
        </a:p>
      </dgm:t>
    </dgm:pt>
    <dgm:pt modelId="{A57AFCD6-EACD-4A7F-A2DA-146979D74CB8}" type="pres">
      <dgm:prSet presAssocID="{B2D8422B-8756-4D8F-A2FA-FF00E68859CA}" presName="childTextBox" presStyleLbl="fgAccFollowNode1" presStyleIdx="2" presStyleCnt="7">
        <dgm:presLayoutVars>
          <dgm:bulletEnabled val="1"/>
        </dgm:presLayoutVars>
      </dgm:prSet>
      <dgm:spPr/>
      <dgm:t>
        <a:bodyPr/>
        <a:lstStyle/>
        <a:p>
          <a:endParaRPr lang="en-US"/>
        </a:p>
      </dgm:t>
    </dgm:pt>
    <dgm:pt modelId="{0F8E0179-B93E-4AD2-BCC3-AE4834D2E753}" type="pres">
      <dgm:prSet presAssocID="{2C13A4A5-A033-4C2D-8C84-392F6BB9C972}" presName="sp" presStyleCnt="0"/>
      <dgm:spPr/>
    </dgm:pt>
    <dgm:pt modelId="{99489F18-A0D8-495E-BE89-26754E653C70}" type="pres">
      <dgm:prSet presAssocID="{2188D219-BA05-465D-8B03-9059354A441E}" presName="arrowAndChildren" presStyleCnt="0"/>
      <dgm:spPr/>
    </dgm:pt>
    <dgm:pt modelId="{9F9692CE-B0FA-475F-9010-403960E817A6}" type="pres">
      <dgm:prSet presAssocID="{2188D219-BA05-465D-8B03-9059354A441E}" presName="parentTextArrow" presStyleLbl="node1" presStyleIdx="0" presStyleCnt="2"/>
      <dgm:spPr/>
      <dgm:t>
        <a:bodyPr/>
        <a:lstStyle/>
        <a:p>
          <a:endParaRPr lang="en-US"/>
        </a:p>
      </dgm:t>
    </dgm:pt>
    <dgm:pt modelId="{6D704440-E448-46F7-9E32-A08BA2C84EFD}" type="pres">
      <dgm:prSet presAssocID="{2188D219-BA05-465D-8B03-9059354A441E}" presName="arrow" presStyleLbl="node1" presStyleIdx="1" presStyleCnt="2"/>
      <dgm:spPr/>
      <dgm:t>
        <a:bodyPr/>
        <a:lstStyle/>
        <a:p>
          <a:endParaRPr lang="en-US"/>
        </a:p>
      </dgm:t>
    </dgm:pt>
    <dgm:pt modelId="{EE4C2C5B-98EE-4239-B3B9-E1B6ADE5D04D}" type="pres">
      <dgm:prSet presAssocID="{2188D219-BA05-465D-8B03-9059354A441E}" presName="descendantArrow" presStyleCnt="0"/>
      <dgm:spPr/>
    </dgm:pt>
    <dgm:pt modelId="{A739F258-CDA9-40CA-AA06-7851985302AB}" type="pres">
      <dgm:prSet presAssocID="{AEE27219-DD0B-461A-A31F-E2DACCCA9FA8}" presName="childTextArrow" presStyleLbl="fgAccFollowNode1" presStyleIdx="3" presStyleCnt="7">
        <dgm:presLayoutVars>
          <dgm:bulletEnabled val="1"/>
        </dgm:presLayoutVars>
      </dgm:prSet>
      <dgm:spPr/>
      <dgm:t>
        <a:bodyPr/>
        <a:lstStyle/>
        <a:p>
          <a:endParaRPr lang="en-US"/>
        </a:p>
      </dgm:t>
    </dgm:pt>
    <dgm:pt modelId="{5E7357D9-E4E0-4DE2-9B3C-29F70FFBD1D9}" type="pres">
      <dgm:prSet presAssocID="{9DA73816-AB44-48B2-81F6-BC0852EA140D}" presName="childTextArrow" presStyleLbl="fgAccFollowNode1" presStyleIdx="4" presStyleCnt="7">
        <dgm:presLayoutVars>
          <dgm:bulletEnabled val="1"/>
        </dgm:presLayoutVars>
      </dgm:prSet>
      <dgm:spPr/>
      <dgm:t>
        <a:bodyPr/>
        <a:lstStyle/>
        <a:p>
          <a:endParaRPr lang="en-US"/>
        </a:p>
      </dgm:t>
    </dgm:pt>
    <dgm:pt modelId="{320BCC0B-C734-4086-B40E-5615350DE780}" type="pres">
      <dgm:prSet presAssocID="{AA59108E-E473-45C0-BC26-19C93EDC6DC0}" presName="childTextArrow" presStyleLbl="fgAccFollowNode1" presStyleIdx="5" presStyleCnt="7">
        <dgm:presLayoutVars>
          <dgm:bulletEnabled val="1"/>
        </dgm:presLayoutVars>
      </dgm:prSet>
      <dgm:spPr/>
      <dgm:t>
        <a:bodyPr/>
        <a:lstStyle/>
        <a:p>
          <a:endParaRPr lang="en-US"/>
        </a:p>
      </dgm:t>
    </dgm:pt>
    <dgm:pt modelId="{A8AA3A59-90C3-4B9A-8434-DE61FC9A2CED}" type="pres">
      <dgm:prSet presAssocID="{289995C0-867C-403E-915C-BF654923E834}" presName="childTextArrow" presStyleLbl="fgAccFollowNode1" presStyleIdx="6" presStyleCnt="7">
        <dgm:presLayoutVars>
          <dgm:bulletEnabled val="1"/>
        </dgm:presLayoutVars>
      </dgm:prSet>
      <dgm:spPr/>
      <dgm:t>
        <a:bodyPr/>
        <a:lstStyle/>
        <a:p>
          <a:endParaRPr lang="en-US"/>
        </a:p>
      </dgm:t>
    </dgm:pt>
  </dgm:ptLst>
  <dgm:cxnLst>
    <dgm:cxn modelId="{E827581C-F970-4C14-B7F7-0BD47EF09427}" type="presOf" srcId="{9DA73816-AB44-48B2-81F6-BC0852EA140D}" destId="{5E7357D9-E4E0-4DE2-9B3C-29F70FFBD1D9}" srcOrd="0" destOrd="0" presId="urn:microsoft.com/office/officeart/2005/8/layout/process4"/>
    <dgm:cxn modelId="{17CDCD4F-707B-4C30-8E51-7D09FFE1CF61}" srcId="{BD0B7549-F1A3-4731-8CEF-E3B070AA2222}" destId="{FCD2EF52-6FC8-4414-ACF0-2A5F507F687D}" srcOrd="0" destOrd="0" parTransId="{60F238BD-EA56-4092-B3F0-C25836DF9C91}" sibTransId="{C59612CA-6877-4420-A0D8-65A2292F2C0E}"/>
    <dgm:cxn modelId="{30E9BE8A-FC14-450B-A778-A80B0A9B30E5}" type="presOf" srcId="{AA59108E-E473-45C0-BC26-19C93EDC6DC0}" destId="{320BCC0B-C734-4086-B40E-5615350DE780}" srcOrd="0" destOrd="0" presId="urn:microsoft.com/office/officeart/2005/8/layout/process4"/>
    <dgm:cxn modelId="{ED4F2749-E5FD-4DDE-A670-5DD32572E129}" type="presOf" srcId="{BD0B7549-F1A3-4731-8CEF-E3B070AA2222}" destId="{03789870-2C94-44D3-9F7E-B0E3684F1899}" srcOrd="0" destOrd="0" presId="urn:microsoft.com/office/officeart/2005/8/layout/process4"/>
    <dgm:cxn modelId="{7B73E62F-150C-4264-A00B-FAD5DF4F7356}" type="presOf" srcId="{AEE27219-DD0B-461A-A31F-E2DACCCA9FA8}" destId="{A739F258-CDA9-40CA-AA06-7851985302AB}" srcOrd="0" destOrd="0" presId="urn:microsoft.com/office/officeart/2005/8/layout/process4"/>
    <dgm:cxn modelId="{6CBC6B79-C977-478B-9A2A-63E809DC91F1}" srcId="{BD0B7549-F1A3-4731-8CEF-E3B070AA2222}" destId="{DB0383AC-0394-4471-8B81-B682C31BA841}" srcOrd="1" destOrd="0" parTransId="{C2127CD2-39A4-40CE-B59D-A799EF49DFB0}" sibTransId="{EB984F00-181C-41CD-B09A-4370500B36C3}"/>
    <dgm:cxn modelId="{3E45604E-CF11-44BA-959B-9813BEAB4C14}" type="presOf" srcId="{DB0383AC-0394-4471-8B81-B682C31BA841}" destId="{16CD0DD8-3800-4A5D-8505-4CBE41A3573B}" srcOrd="0" destOrd="0" presId="urn:microsoft.com/office/officeart/2005/8/layout/process4"/>
    <dgm:cxn modelId="{0417633F-F8C2-4348-9FFE-8ACF746DA8E9}" type="presOf" srcId="{E45D0B64-EAC5-426E-8B04-52E890CBFA5E}" destId="{D148ABDA-01DA-41C9-8A5A-CBA36A021F1B}" srcOrd="0" destOrd="0" presId="urn:microsoft.com/office/officeart/2005/8/layout/process4"/>
    <dgm:cxn modelId="{2B2A8063-C636-48FB-A401-DEE1ACC278B5}" srcId="{2188D219-BA05-465D-8B03-9059354A441E}" destId="{289995C0-867C-403E-915C-BF654923E834}" srcOrd="3" destOrd="0" parTransId="{1E54217E-7F4D-4ABF-A743-4674A67C6D79}" sibTransId="{23BFAFB2-4CD4-4A17-BD78-88723633343B}"/>
    <dgm:cxn modelId="{A80D51B3-72EB-47D7-B2BB-DBC549330755}" type="presOf" srcId="{2188D219-BA05-465D-8B03-9059354A441E}" destId="{9F9692CE-B0FA-475F-9010-403960E817A6}" srcOrd="0" destOrd="0" presId="urn:microsoft.com/office/officeart/2005/8/layout/process4"/>
    <dgm:cxn modelId="{82503D2B-9B55-4338-9C77-BD1A1BE8336D}" srcId="{2188D219-BA05-465D-8B03-9059354A441E}" destId="{AEE27219-DD0B-461A-A31F-E2DACCCA9FA8}" srcOrd="0" destOrd="0" parTransId="{8E142CC6-02FF-4E95-AB95-158EA68D1331}" sibTransId="{ACFB2410-2ABE-4F55-8E21-421F79B9C2AA}"/>
    <dgm:cxn modelId="{9155AD19-AB11-4020-9D7C-05D9DD4C5979}" srcId="{E45D0B64-EAC5-426E-8B04-52E890CBFA5E}" destId="{BD0B7549-F1A3-4731-8CEF-E3B070AA2222}" srcOrd="1" destOrd="0" parTransId="{679CED49-3A84-4D88-9A98-898597327925}" sibTransId="{97A2AB51-2139-435F-BA0C-DD51E3CB9A15}"/>
    <dgm:cxn modelId="{AAB3F3F8-60F0-47B3-9FF6-FB86770D2946}" type="presOf" srcId="{2188D219-BA05-465D-8B03-9059354A441E}" destId="{6D704440-E448-46F7-9E32-A08BA2C84EFD}" srcOrd="1" destOrd="0" presId="urn:microsoft.com/office/officeart/2005/8/layout/process4"/>
    <dgm:cxn modelId="{781E8535-FE62-417A-A390-B065A65AC23F}" srcId="{BD0B7549-F1A3-4731-8CEF-E3B070AA2222}" destId="{B2D8422B-8756-4D8F-A2FA-FF00E68859CA}" srcOrd="2" destOrd="0" parTransId="{E5220AF1-0823-41CF-B01B-603F24C6EB38}" sibTransId="{5582FCAE-6F35-4EA7-83D3-E004C0C8C636}"/>
    <dgm:cxn modelId="{7C429696-86A5-45DA-8FBF-7C070C1A7C96}" srcId="{2188D219-BA05-465D-8B03-9059354A441E}" destId="{9DA73816-AB44-48B2-81F6-BC0852EA140D}" srcOrd="1" destOrd="0" parTransId="{E9ADC202-EED5-4CDB-90B1-971EFA2353D8}" sibTransId="{AB011F28-F211-49E9-9B64-DEA532199B52}"/>
    <dgm:cxn modelId="{159F2A4A-8A60-4136-ABEF-0F4E57308141}" type="presOf" srcId="{BD0B7549-F1A3-4731-8CEF-E3B070AA2222}" destId="{B34B064A-8A7E-4429-B367-7CDC7DC694FB}" srcOrd="1" destOrd="0" presId="urn:microsoft.com/office/officeart/2005/8/layout/process4"/>
    <dgm:cxn modelId="{9681CD88-A033-48DD-B14C-436F45A4FCFF}" srcId="{E45D0B64-EAC5-426E-8B04-52E890CBFA5E}" destId="{2188D219-BA05-465D-8B03-9059354A441E}" srcOrd="0" destOrd="0" parTransId="{D84FE5C1-4B17-4B50-9F0C-643685CDD4DB}" sibTransId="{2C13A4A5-A033-4C2D-8C84-392F6BB9C972}"/>
    <dgm:cxn modelId="{1958043C-F24C-4919-B6EC-9D502B5C1909}" srcId="{2188D219-BA05-465D-8B03-9059354A441E}" destId="{AA59108E-E473-45C0-BC26-19C93EDC6DC0}" srcOrd="2" destOrd="0" parTransId="{9064F788-1E7A-40B1-B81C-B3890C53F2A9}" sibTransId="{34532584-02D5-4A3C-941D-57AADB82269D}"/>
    <dgm:cxn modelId="{46C43E17-1BB2-492D-924F-5104482D523B}" type="presOf" srcId="{B2D8422B-8756-4D8F-A2FA-FF00E68859CA}" destId="{A57AFCD6-EACD-4A7F-A2DA-146979D74CB8}" srcOrd="0" destOrd="0" presId="urn:microsoft.com/office/officeart/2005/8/layout/process4"/>
    <dgm:cxn modelId="{99D1A772-1567-4464-B928-3F61308E3679}" type="presOf" srcId="{289995C0-867C-403E-915C-BF654923E834}" destId="{A8AA3A59-90C3-4B9A-8434-DE61FC9A2CED}" srcOrd="0" destOrd="0" presId="urn:microsoft.com/office/officeart/2005/8/layout/process4"/>
    <dgm:cxn modelId="{BDCD7613-7976-4CEA-9404-B8B12D808B6C}" type="presOf" srcId="{FCD2EF52-6FC8-4414-ACF0-2A5F507F687D}" destId="{537A9A77-C2D6-431C-84C0-C76C830963F1}" srcOrd="0" destOrd="0" presId="urn:microsoft.com/office/officeart/2005/8/layout/process4"/>
    <dgm:cxn modelId="{549C3856-0433-472F-8C5A-8C1B444474DF}" type="presParOf" srcId="{D148ABDA-01DA-41C9-8A5A-CBA36A021F1B}" destId="{F8D8CD5A-712C-4387-B178-0859ADE0A86C}" srcOrd="0" destOrd="0" presId="urn:microsoft.com/office/officeart/2005/8/layout/process4"/>
    <dgm:cxn modelId="{38B5ACDC-3386-4571-A485-6F58022775C2}" type="presParOf" srcId="{F8D8CD5A-712C-4387-B178-0859ADE0A86C}" destId="{03789870-2C94-44D3-9F7E-B0E3684F1899}" srcOrd="0" destOrd="0" presId="urn:microsoft.com/office/officeart/2005/8/layout/process4"/>
    <dgm:cxn modelId="{1DB7DA93-CF9A-4861-A00D-C00BE8448D22}" type="presParOf" srcId="{F8D8CD5A-712C-4387-B178-0859ADE0A86C}" destId="{B34B064A-8A7E-4429-B367-7CDC7DC694FB}" srcOrd="1" destOrd="0" presId="urn:microsoft.com/office/officeart/2005/8/layout/process4"/>
    <dgm:cxn modelId="{BC1E837C-8119-470B-A3FB-AB4CF2312A19}" type="presParOf" srcId="{F8D8CD5A-712C-4387-B178-0859ADE0A86C}" destId="{15F2E611-3E39-47CC-AEAD-87152B5C51AB}" srcOrd="2" destOrd="0" presId="urn:microsoft.com/office/officeart/2005/8/layout/process4"/>
    <dgm:cxn modelId="{6E4ABB6C-FDC7-4D36-8285-197F41EBA3E7}" type="presParOf" srcId="{15F2E611-3E39-47CC-AEAD-87152B5C51AB}" destId="{537A9A77-C2D6-431C-84C0-C76C830963F1}" srcOrd="0" destOrd="0" presId="urn:microsoft.com/office/officeart/2005/8/layout/process4"/>
    <dgm:cxn modelId="{FDCCF93C-A391-4817-B3DC-2097B4F2C89E}" type="presParOf" srcId="{15F2E611-3E39-47CC-AEAD-87152B5C51AB}" destId="{16CD0DD8-3800-4A5D-8505-4CBE41A3573B}" srcOrd="1" destOrd="0" presId="urn:microsoft.com/office/officeart/2005/8/layout/process4"/>
    <dgm:cxn modelId="{BC53F66E-B6B7-4949-B6DA-26F345AD9F4F}" type="presParOf" srcId="{15F2E611-3E39-47CC-AEAD-87152B5C51AB}" destId="{A57AFCD6-EACD-4A7F-A2DA-146979D74CB8}" srcOrd="2" destOrd="0" presId="urn:microsoft.com/office/officeart/2005/8/layout/process4"/>
    <dgm:cxn modelId="{CC62E4F2-1E75-4ACB-AA9A-3CDDCF902018}" type="presParOf" srcId="{D148ABDA-01DA-41C9-8A5A-CBA36A021F1B}" destId="{0F8E0179-B93E-4AD2-BCC3-AE4834D2E753}" srcOrd="1" destOrd="0" presId="urn:microsoft.com/office/officeart/2005/8/layout/process4"/>
    <dgm:cxn modelId="{9A9634BA-A59D-4540-B31F-CF50252B163B}" type="presParOf" srcId="{D148ABDA-01DA-41C9-8A5A-CBA36A021F1B}" destId="{99489F18-A0D8-495E-BE89-26754E653C70}" srcOrd="2" destOrd="0" presId="urn:microsoft.com/office/officeart/2005/8/layout/process4"/>
    <dgm:cxn modelId="{EB802830-E6DF-4263-96FE-A4DBB3A0B317}" type="presParOf" srcId="{99489F18-A0D8-495E-BE89-26754E653C70}" destId="{9F9692CE-B0FA-475F-9010-403960E817A6}" srcOrd="0" destOrd="0" presId="urn:microsoft.com/office/officeart/2005/8/layout/process4"/>
    <dgm:cxn modelId="{A3886A2E-CC40-43D1-B64C-31981A31307C}" type="presParOf" srcId="{99489F18-A0D8-495E-BE89-26754E653C70}" destId="{6D704440-E448-46F7-9E32-A08BA2C84EFD}" srcOrd="1" destOrd="0" presId="urn:microsoft.com/office/officeart/2005/8/layout/process4"/>
    <dgm:cxn modelId="{C8416A51-96EA-4E1D-A8D2-B05675FDE331}" type="presParOf" srcId="{99489F18-A0D8-495E-BE89-26754E653C70}" destId="{EE4C2C5B-98EE-4239-B3B9-E1B6ADE5D04D}" srcOrd="2" destOrd="0" presId="urn:microsoft.com/office/officeart/2005/8/layout/process4"/>
    <dgm:cxn modelId="{20A03CA3-059D-472D-85AA-6A814328FC94}" type="presParOf" srcId="{EE4C2C5B-98EE-4239-B3B9-E1B6ADE5D04D}" destId="{A739F258-CDA9-40CA-AA06-7851985302AB}" srcOrd="0" destOrd="0" presId="urn:microsoft.com/office/officeart/2005/8/layout/process4"/>
    <dgm:cxn modelId="{85B67BBC-E9B1-4612-9BCF-BFE9D1C2734E}" type="presParOf" srcId="{EE4C2C5B-98EE-4239-B3B9-E1B6ADE5D04D}" destId="{5E7357D9-E4E0-4DE2-9B3C-29F70FFBD1D9}" srcOrd="1" destOrd="0" presId="urn:microsoft.com/office/officeart/2005/8/layout/process4"/>
    <dgm:cxn modelId="{DAF23601-5D12-4AD0-A4A5-3A2BFF2E5F14}" type="presParOf" srcId="{EE4C2C5B-98EE-4239-B3B9-E1B6ADE5D04D}" destId="{320BCC0B-C734-4086-B40E-5615350DE780}" srcOrd="2" destOrd="0" presId="urn:microsoft.com/office/officeart/2005/8/layout/process4"/>
    <dgm:cxn modelId="{EB0CD96E-A9A6-484C-A17D-8268AD859376}" type="presParOf" srcId="{EE4C2C5B-98EE-4239-B3B9-E1B6ADE5D04D}" destId="{A8AA3A59-90C3-4B9A-8434-DE61FC9A2CED}"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FD6B638-9EAC-4CA3-A6F2-2E8071F09993}"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en-US"/>
        </a:p>
      </dgm:t>
    </dgm:pt>
    <dgm:pt modelId="{0D8F284B-ADE2-4237-A1F7-C98DA67E678C}">
      <dgm:prSet/>
      <dgm:spPr/>
      <dgm:t>
        <a:bodyPr/>
        <a:lstStyle/>
        <a:p>
          <a:pPr rtl="1"/>
          <a:r>
            <a:rPr lang="fa-IR" dirty="0" smtClean="0">
              <a:cs typeface="B Zar" pitchFamily="2" charset="-78"/>
            </a:rPr>
            <a:t>تجزیه و تحلیل بهترین کاربری</a:t>
          </a:r>
          <a:endParaRPr lang="en-US" dirty="0">
            <a:cs typeface="B Zar" pitchFamily="2" charset="-78"/>
          </a:endParaRPr>
        </a:p>
      </dgm:t>
    </dgm:pt>
    <dgm:pt modelId="{1F896436-6417-4EEF-BE4E-21AADB3129C0}" type="parTrans" cxnId="{CCB20336-32E9-471A-B9E5-666FDDFAC194}">
      <dgm:prSet/>
      <dgm:spPr/>
      <dgm:t>
        <a:bodyPr/>
        <a:lstStyle/>
        <a:p>
          <a:endParaRPr lang="en-US">
            <a:cs typeface="B Zar" pitchFamily="2" charset="-78"/>
          </a:endParaRPr>
        </a:p>
      </dgm:t>
    </dgm:pt>
    <dgm:pt modelId="{0580511C-E20C-457F-9CA0-5EC0DFD4654E}" type="sibTrans" cxnId="{CCB20336-32E9-471A-B9E5-666FDDFAC194}">
      <dgm:prSet/>
      <dgm:spPr/>
      <dgm:t>
        <a:bodyPr/>
        <a:lstStyle/>
        <a:p>
          <a:endParaRPr lang="en-US">
            <a:cs typeface="B Zar" pitchFamily="2" charset="-78"/>
          </a:endParaRPr>
        </a:p>
      </dgm:t>
    </dgm:pt>
    <dgm:pt modelId="{0073069F-52D7-430C-BDA0-5BBF72115478}">
      <dgm:prSet/>
      <dgm:spPr/>
      <dgm:t>
        <a:bodyPr/>
        <a:lstStyle/>
        <a:p>
          <a:pPr rtl="1"/>
          <a:r>
            <a:rPr lang="fa-IR" dirty="0" smtClean="0">
              <a:cs typeface="B Zar" pitchFamily="2" charset="-78"/>
            </a:rPr>
            <a:t>ملک</a:t>
          </a:r>
          <a:r>
            <a:rPr lang="fa-IR" dirty="0" smtClean="0"/>
            <a:t> </a:t>
          </a:r>
          <a:r>
            <a:rPr lang="fa-IR" dirty="0" smtClean="0">
              <a:cs typeface="B Zar" pitchFamily="2" charset="-78"/>
            </a:rPr>
            <a:t>بهسازی‌شده</a:t>
          </a:r>
          <a:endParaRPr lang="en-US" dirty="0">
            <a:cs typeface="B Zar" pitchFamily="2" charset="-78"/>
          </a:endParaRPr>
        </a:p>
      </dgm:t>
    </dgm:pt>
    <dgm:pt modelId="{410BB931-269E-4D9B-BFF6-21F17EB61D51}" type="parTrans" cxnId="{E2F8AA7B-BC7B-4186-A075-309E7EA27126}">
      <dgm:prSet/>
      <dgm:spPr/>
      <dgm:t>
        <a:bodyPr/>
        <a:lstStyle/>
        <a:p>
          <a:endParaRPr lang="en-US">
            <a:cs typeface="B Zar" pitchFamily="2" charset="-78"/>
          </a:endParaRPr>
        </a:p>
      </dgm:t>
    </dgm:pt>
    <dgm:pt modelId="{5F866C0A-87A3-47B1-A028-FAC6F8012E01}" type="sibTrans" cxnId="{E2F8AA7B-BC7B-4186-A075-309E7EA27126}">
      <dgm:prSet/>
      <dgm:spPr/>
      <dgm:t>
        <a:bodyPr/>
        <a:lstStyle/>
        <a:p>
          <a:endParaRPr lang="en-US">
            <a:cs typeface="B Zar" pitchFamily="2" charset="-78"/>
          </a:endParaRPr>
        </a:p>
      </dgm:t>
    </dgm:pt>
    <dgm:pt modelId="{DCB2FB5E-EE18-4606-B3AB-67B9252ACCD6}">
      <dgm:prSet/>
      <dgm:spPr/>
      <dgm:t>
        <a:bodyPr/>
        <a:lstStyle/>
        <a:p>
          <a:pPr rtl="1"/>
          <a:r>
            <a:rPr lang="fa-IR" dirty="0" smtClean="0">
              <a:cs typeface="B Zar" pitchFamily="2" charset="-78"/>
            </a:rPr>
            <a:t>بهترین کاربری زمین خالی</a:t>
          </a:r>
          <a:endParaRPr lang="en-US" dirty="0">
            <a:cs typeface="B Zar" pitchFamily="2" charset="-78"/>
          </a:endParaRPr>
        </a:p>
      </dgm:t>
    </dgm:pt>
    <dgm:pt modelId="{5CF92650-3EBC-4F2C-9150-C10BBCEF9E0F}" type="parTrans" cxnId="{5829A4AD-A4DA-43B5-8A18-4E301F664441}">
      <dgm:prSet/>
      <dgm:spPr/>
      <dgm:t>
        <a:bodyPr/>
        <a:lstStyle/>
        <a:p>
          <a:endParaRPr lang="en-US">
            <a:cs typeface="B Zar" pitchFamily="2" charset="-78"/>
          </a:endParaRPr>
        </a:p>
      </dgm:t>
    </dgm:pt>
    <dgm:pt modelId="{8B71F2C1-4805-45A7-A563-4CFDCC6FAD6C}" type="sibTrans" cxnId="{5829A4AD-A4DA-43B5-8A18-4E301F664441}">
      <dgm:prSet/>
      <dgm:spPr/>
      <dgm:t>
        <a:bodyPr/>
        <a:lstStyle/>
        <a:p>
          <a:endParaRPr lang="en-US">
            <a:cs typeface="B Zar" pitchFamily="2" charset="-78"/>
          </a:endParaRPr>
        </a:p>
      </dgm:t>
    </dgm:pt>
    <dgm:pt modelId="{3C3FC163-5DCA-4FA3-9057-D39C3BE78483}">
      <dgm:prSet/>
      <dgm:spPr/>
      <dgm:t>
        <a:bodyPr/>
        <a:lstStyle/>
        <a:p>
          <a:pPr rtl="1"/>
          <a:r>
            <a:rPr lang="fa-IR" dirty="0" smtClean="0">
              <a:cs typeface="B Zar" pitchFamily="2" charset="-78"/>
            </a:rPr>
            <a:t>کاربرد رویکردهای ارزشیابی</a:t>
          </a:r>
          <a:endParaRPr lang="en-US" dirty="0">
            <a:cs typeface="B Zar" pitchFamily="2" charset="-78"/>
          </a:endParaRPr>
        </a:p>
      </dgm:t>
    </dgm:pt>
    <dgm:pt modelId="{B0C51C89-D23B-4B3E-888B-4C6863B4C885}" type="parTrans" cxnId="{C83FCFD3-8A9A-470A-9D51-6747DB8583DD}">
      <dgm:prSet/>
      <dgm:spPr/>
      <dgm:t>
        <a:bodyPr/>
        <a:lstStyle/>
        <a:p>
          <a:endParaRPr lang="en-US">
            <a:cs typeface="B Zar" pitchFamily="2" charset="-78"/>
          </a:endParaRPr>
        </a:p>
      </dgm:t>
    </dgm:pt>
    <dgm:pt modelId="{0F01AF81-CF3D-4F9A-B3FA-8E9AA3899A76}" type="sibTrans" cxnId="{C83FCFD3-8A9A-470A-9D51-6747DB8583DD}">
      <dgm:prSet/>
      <dgm:spPr/>
      <dgm:t>
        <a:bodyPr/>
        <a:lstStyle/>
        <a:p>
          <a:endParaRPr lang="en-US">
            <a:cs typeface="B Zar" pitchFamily="2" charset="-78"/>
          </a:endParaRPr>
        </a:p>
      </dgm:t>
    </dgm:pt>
    <dgm:pt modelId="{4F25303B-636C-44C2-9C43-849C20534318}">
      <dgm:prSet/>
      <dgm:spPr/>
      <dgm:t>
        <a:bodyPr/>
        <a:lstStyle/>
        <a:p>
          <a:pPr rtl="1"/>
          <a:r>
            <a:rPr lang="fa-IR" dirty="0" smtClean="0">
              <a:cs typeface="B Zar" pitchFamily="2" charset="-78"/>
            </a:rPr>
            <a:t>رویکرد درآمد</a:t>
          </a:r>
          <a:endParaRPr lang="en-US" dirty="0">
            <a:cs typeface="B Zar" pitchFamily="2" charset="-78"/>
          </a:endParaRPr>
        </a:p>
      </dgm:t>
    </dgm:pt>
    <dgm:pt modelId="{495771C8-299B-439A-A1F9-79418FD7DE4D}" type="parTrans" cxnId="{2B18E53B-A42D-4E4B-9B8D-0859D42D3622}">
      <dgm:prSet/>
      <dgm:spPr/>
      <dgm:t>
        <a:bodyPr/>
        <a:lstStyle/>
        <a:p>
          <a:endParaRPr lang="en-US">
            <a:cs typeface="B Zar" pitchFamily="2" charset="-78"/>
          </a:endParaRPr>
        </a:p>
      </dgm:t>
    </dgm:pt>
    <dgm:pt modelId="{C003ACFF-0A22-4C29-9C77-0BEC76102E49}" type="sibTrans" cxnId="{2B18E53B-A42D-4E4B-9B8D-0859D42D3622}">
      <dgm:prSet/>
      <dgm:spPr/>
      <dgm:t>
        <a:bodyPr/>
        <a:lstStyle/>
        <a:p>
          <a:endParaRPr lang="en-US">
            <a:cs typeface="B Zar" pitchFamily="2" charset="-78"/>
          </a:endParaRPr>
        </a:p>
      </dgm:t>
    </dgm:pt>
    <dgm:pt modelId="{DF22B96A-3706-490D-A91D-DB002734183E}">
      <dgm:prSet/>
      <dgm:spPr/>
      <dgm:t>
        <a:bodyPr/>
        <a:lstStyle/>
        <a:p>
          <a:pPr rtl="1"/>
          <a:r>
            <a:rPr lang="fa-IR" dirty="0" smtClean="0">
              <a:cs typeface="B Zar" pitchFamily="2" charset="-78"/>
            </a:rPr>
            <a:t>رویکرد هزینه </a:t>
          </a:r>
          <a:endParaRPr lang="en-US" dirty="0">
            <a:cs typeface="B Zar" pitchFamily="2" charset="-78"/>
          </a:endParaRPr>
        </a:p>
      </dgm:t>
    </dgm:pt>
    <dgm:pt modelId="{E5F80E7B-A381-4DB9-B2D0-468A236065FD}" type="parTrans" cxnId="{7C1EFF49-F623-446E-93A2-E467EA7C0958}">
      <dgm:prSet/>
      <dgm:spPr/>
      <dgm:t>
        <a:bodyPr/>
        <a:lstStyle/>
        <a:p>
          <a:endParaRPr lang="en-US">
            <a:cs typeface="B Zar" pitchFamily="2" charset="-78"/>
          </a:endParaRPr>
        </a:p>
      </dgm:t>
    </dgm:pt>
    <dgm:pt modelId="{D9D498B9-B509-4EE4-AA65-752799255C3A}" type="sibTrans" cxnId="{7C1EFF49-F623-446E-93A2-E467EA7C0958}">
      <dgm:prSet/>
      <dgm:spPr/>
      <dgm:t>
        <a:bodyPr/>
        <a:lstStyle/>
        <a:p>
          <a:endParaRPr lang="en-US">
            <a:cs typeface="B Zar" pitchFamily="2" charset="-78"/>
          </a:endParaRPr>
        </a:p>
      </dgm:t>
    </dgm:pt>
    <dgm:pt modelId="{F15AC637-D7A9-4638-957D-644BE93C92A2}">
      <dgm:prSet/>
      <dgm:spPr/>
      <dgm:t>
        <a:bodyPr/>
        <a:lstStyle/>
        <a:p>
          <a:pPr rtl="1"/>
          <a:r>
            <a:rPr lang="fa-IR" dirty="0" smtClean="0">
              <a:cs typeface="B Zar" pitchFamily="2" charset="-78"/>
            </a:rPr>
            <a:t>رویکرد مقایسۀ قیمت‌های فروش</a:t>
          </a:r>
          <a:endParaRPr lang="en-US" dirty="0">
            <a:cs typeface="B Zar" pitchFamily="2" charset="-78"/>
          </a:endParaRPr>
        </a:p>
      </dgm:t>
    </dgm:pt>
    <dgm:pt modelId="{FFE7EA5F-2048-4250-90B2-ED3F3B341E2A}" type="parTrans" cxnId="{647836CB-602A-45C8-8FE5-41DD2C983830}">
      <dgm:prSet/>
      <dgm:spPr/>
      <dgm:t>
        <a:bodyPr/>
        <a:lstStyle/>
        <a:p>
          <a:endParaRPr lang="en-US">
            <a:cs typeface="B Zar" pitchFamily="2" charset="-78"/>
          </a:endParaRPr>
        </a:p>
      </dgm:t>
    </dgm:pt>
    <dgm:pt modelId="{7C1FE6C2-A54B-4CEC-8CAE-B4919FB5020B}" type="sibTrans" cxnId="{647836CB-602A-45C8-8FE5-41DD2C983830}">
      <dgm:prSet/>
      <dgm:spPr/>
      <dgm:t>
        <a:bodyPr/>
        <a:lstStyle/>
        <a:p>
          <a:endParaRPr lang="en-US">
            <a:cs typeface="B Zar" pitchFamily="2" charset="-78"/>
          </a:endParaRPr>
        </a:p>
      </dgm:t>
    </dgm:pt>
    <dgm:pt modelId="{D6834B26-0FA8-41B6-B629-180A852BFAF3}">
      <dgm:prSet/>
      <dgm:spPr/>
      <dgm:t>
        <a:bodyPr/>
        <a:lstStyle/>
        <a:p>
          <a:pPr rtl="1"/>
          <a:r>
            <a:rPr lang="fa-IR" dirty="0" smtClean="0">
              <a:cs typeface="B Zar" pitchFamily="2" charset="-78"/>
            </a:rPr>
            <a:t>تلفیق تخمین‌های ارزشیابی و ارائۀ تخمین نهایی</a:t>
          </a:r>
          <a:endParaRPr lang="en-US" dirty="0">
            <a:cs typeface="B Zar" pitchFamily="2" charset="-78"/>
          </a:endParaRPr>
        </a:p>
      </dgm:t>
    </dgm:pt>
    <dgm:pt modelId="{46BA5B9B-C1A2-4AB7-8B51-23895CC52CBE}" type="parTrans" cxnId="{4D335DED-8C29-440C-8F8E-2C61550C8744}">
      <dgm:prSet/>
      <dgm:spPr/>
      <dgm:t>
        <a:bodyPr/>
        <a:lstStyle/>
        <a:p>
          <a:endParaRPr lang="en-US">
            <a:cs typeface="B Zar" pitchFamily="2" charset="-78"/>
          </a:endParaRPr>
        </a:p>
      </dgm:t>
    </dgm:pt>
    <dgm:pt modelId="{905E1620-F511-4B77-A45C-C565E882CFDB}" type="sibTrans" cxnId="{4D335DED-8C29-440C-8F8E-2C61550C8744}">
      <dgm:prSet/>
      <dgm:spPr/>
      <dgm:t>
        <a:bodyPr/>
        <a:lstStyle/>
        <a:p>
          <a:endParaRPr lang="en-US">
            <a:cs typeface="B Zar" pitchFamily="2" charset="-78"/>
          </a:endParaRPr>
        </a:p>
      </dgm:t>
    </dgm:pt>
    <dgm:pt modelId="{53B33537-0F0C-4235-A7A2-A3A00CAD9BB6}" type="pres">
      <dgm:prSet presAssocID="{3FD6B638-9EAC-4CA3-A6F2-2E8071F09993}" presName="Name0" presStyleCnt="0">
        <dgm:presLayoutVars>
          <dgm:dir/>
          <dgm:animLvl val="lvl"/>
          <dgm:resizeHandles val="exact"/>
        </dgm:presLayoutVars>
      </dgm:prSet>
      <dgm:spPr/>
      <dgm:t>
        <a:bodyPr/>
        <a:lstStyle/>
        <a:p>
          <a:endParaRPr lang="en-US"/>
        </a:p>
      </dgm:t>
    </dgm:pt>
    <dgm:pt modelId="{D2BAEB7A-21F0-4F0F-B866-1C258B7D0052}" type="pres">
      <dgm:prSet presAssocID="{D6834B26-0FA8-41B6-B629-180A852BFAF3}" presName="boxAndChildren" presStyleCnt="0"/>
      <dgm:spPr/>
    </dgm:pt>
    <dgm:pt modelId="{8CF0DB87-8292-4E11-B04B-8D0E2F439DC5}" type="pres">
      <dgm:prSet presAssocID="{D6834B26-0FA8-41B6-B629-180A852BFAF3}" presName="parentTextBox" presStyleLbl="node1" presStyleIdx="0" presStyleCnt="3"/>
      <dgm:spPr/>
      <dgm:t>
        <a:bodyPr/>
        <a:lstStyle/>
        <a:p>
          <a:endParaRPr lang="en-US"/>
        </a:p>
      </dgm:t>
    </dgm:pt>
    <dgm:pt modelId="{9E7592E6-DB91-48EB-B363-6399A7E9C7DC}" type="pres">
      <dgm:prSet presAssocID="{0F01AF81-CF3D-4F9A-B3FA-8E9AA3899A76}" presName="sp" presStyleCnt="0"/>
      <dgm:spPr/>
    </dgm:pt>
    <dgm:pt modelId="{6C5E3C6B-06F2-4CD5-91D8-29A0517F4847}" type="pres">
      <dgm:prSet presAssocID="{3C3FC163-5DCA-4FA3-9057-D39C3BE78483}" presName="arrowAndChildren" presStyleCnt="0"/>
      <dgm:spPr/>
    </dgm:pt>
    <dgm:pt modelId="{BF26237C-64E3-49BF-AEEB-4E322E941E80}" type="pres">
      <dgm:prSet presAssocID="{3C3FC163-5DCA-4FA3-9057-D39C3BE78483}" presName="parentTextArrow" presStyleLbl="node1" presStyleIdx="0" presStyleCnt="3"/>
      <dgm:spPr/>
      <dgm:t>
        <a:bodyPr/>
        <a:lstStyle/>
        <a:p>
          <a:endParaRPr lang="en-US"/>
        </a:p>
      </dgm:t>
    </dgm:pt>
    <dgm:pt modelId="{EC61BD6C-6800-47FC-B0B2-434351375E73}" type="pres">
      <dgm:prSet presAssocID="{3C3FC163-5DCA-4FA3-9057-D39C3BE78483}" presName="arrow" presStyleLbl="node1" presStyleIdx="1" presStyleCnt="3"/>
      <dgm:spPr/>
      <dgm:t>
        <a:bodyPr/>
        <a:lstStyle/>
        <a:p>
          <a:endParaRPr lang="en-US"/>
        </a:p>
      </dgm:t>
    </dgm:pt>
    <dgm:pt modelId="{5AEEA4E6-0711-465C-803A-A38E25A07211}" type="pres">
      <dgm:prSet presAssocID="{3C3FC163-5DCA-4FA3-9057-D39C3BE78483}" presName="descendantArrow" presStyleCnt="0"/>
      <dgm:spPr/>
    </dgm:pt>
    <dgm:pt modelId="{E3334D5A-08B2-412E-B1D0-4524334D8C72}" type="pres">
      <dgm:prSet presAssocID="{4F25303B-636C-44C2-9C43-849C20534318}" presName="childTextArrow" presStyleLbl="fgAccFollowNode1" presStyleIdx="0" presStyleCnt="5">
        <dgm:presLayoutVars>
          <dgm:bulletEnabled val="1"/>
        </dgm:presLayoutVars>
      </dgm:prSet>
      <dgm:spPr/>
      <dgm:t>
        <a:bodyPr/>
        <a:lstStyle/>
        <a:p>
          <a:endParaRPr lang="en-US"/>
        </a:p>
      </dgm:t>
    </dgm:pt>
    <dgm:pt modelId="{5F1646F4-CE38-48C2-8D25-4E39B09DD60B}" type="pres">
      <dgm:prSet presAssocID="{DF22B96A-3706-490D-A91D-DB002734183E}" presName="childTextArrow" presStyleLbl="fgAccFollowNode1" presStyleIdx="1" presStyleCnt="5">
        <dgm:presLayoutVars>
          <dgm:bulletEnabled val="1"/>
        </dgm:presLayoutVars>
      </dgm:prSet>
      <dgm:spPr/>
      <dgm:t>
        <a:bodyPr/>
        <a:lstStyle/>
        <a:p>
          <a:endParaRPr lang="en-US"/>
        </a:p>
      </dgm:t>
    </dgm:pt>
    <dgm:pt modelId="{D3A44F11-6C9F-4FB0-BEF0-03C29B83FF95}" type="pres">
      <dgm:prSet presAssocID="{F15AC637-D7A9-4638-957D-644BE93C92A2}" presName="childTextArrow" presStyleLbl="fgAccFollowNode1" presStyleIdx="2" presStyleCnt="5">
        <dgm:presLayoutVars>
          <dgm:bulletEnabled val="1"/>
        </dgm:presLayoutVars>
      </dgm:prSet>
      <dgm:spPr/>
      <dgm:t>
        <a:bodyPr/>
        <a:lstStyle/>
        <a:p>
          <a:endParaRPr lang="en-US"/>
        </a:p>
      </dgm:t>
    </dgm:pt>
    <dgm:pt modelId="{EA58C98B-D19E-4626-870E-97E9646A7268}" type="pres">
      <dgm:prSet presAssocID="{0580511C-E20C-457F-9CA0-5EC0DFD4654E}" presName="sp" presStyleCnt="0"/>
      <dgm:spPr/>
    </dgm:pt>
    <dgm:pt modelId="{139C4C25-2846-4788-A1EC-324EFB416219}" type="pres">
      <dgm:prSet presAssocID="{0D8F284B-ADE2-4237-A1F7-C98DA67E678C}" presName="arrowAndChildren" presStyleCnt="0"/>
      <dgm:spPr/>
    </dgm:pt>
    <dgm:pt modelId="{A5BCF61B-7D04-41B4-8061-149870F2B8CA}" type="pres">
      <dgm:prSet presAssocID="{0D8F284B-ADE2-4237-A1F7-C98DA67E678C}" presName="parentTextArrow" presStyleLbl="node1" presStyleIdx="1" presStyleCnt="3"/>
      <dgm:spPr/>
      <dgm:t>
        <a:bodyPr/>
        <a:lstStyle/>
        <a:p>
          <a:endParaRPr lang="en-US"/>
        </a:p>
      </dgm:t>
    </dgm:pt>
    <dgm:pt modelId="{CB543B17-551E-4EC7-BC49-0B4037820DAC}" type="pres">
      <dgm:prSet presAssocID="{0D8F284B-ADE2-4237-A1F7-C98DA67E678C}" presName="arrow" presStyleLbl="node1" presStyleIdx="2" presStyleCnt="3"/>
      <dgm:spPr/>
      <dgm:t>
        <a:bodyPr/>
        <a:lstStyle/>
        <a:p>
          <a:endParaRPr lang="en-US"/>
        </a:p>
      </dgm:t>
    </dgm:pt>
    <dgm:pt modelId="{E35BA939-04D6-4259-A269-719DA8F48692}" type="pres">
      <dgm:prSet presAssocID="{0D8F284B-ADE2-4237-A1F7-C98DA67E678C}" presName="descendantArrow" presStyleCnt="0"/>
      <dgm:spPr/>
    </dgm:pt>
    <dgm:pt modelId="{FA4FFC9A-9ADA-402D-ABB5-16AAB860593D}" type="pres">
      <dgm:prSet presAssocID="{0073069F-52D7-430C-BDA0-5BBF72115478}" presName="childTextArrow" presStyleLbl="fgAccFollowNode1" presStyleIdx="3" presStyleCnt="5">
        <dgm:presLayoutVars>
          <dgm:bulletEnabled val="1"/>
        </dgm:presLayoutVars>
      </dgm:prSet>
      <dgm:spPr/>
      <dgm:t>
        <a:bodyPr/>
        <a:lstStyle/>
        <a:p>
          <a:endParaRPr lang="en-US"/>
        </a:p>
      </dgm:t>
    </dgm:pt>
    <dgm:pt modelId="{58A2C475-F1DC-43C2-B6FE-935B02507B63}" type="pres">
      <dgm:prSet presAssocID="{DCB2FB5E-EE18-4606-B3AB-67B9252ACCD6}" presName="childTextArrow" presStyleLbl="fgAccFollowNode1" presStyleIdx="4" presStyleCnt="5">
        <dgm:presLayoutVars>
          <dgm:bulletEnabled val="1"/>
        </dgm:presLayoutVars>
      </dgm:prSet>
      <dgm:spPr/>
      <dgm:t>
        <a:bodyPr/>
        <a:lstStyle/>
        <a:p>
          <a:endParaRPr lang="en-US"/>
        </a:p>
      </dgm:t>
    </dgm:pt>
  </dgm:ptLst>
  <dgm:cxnLst>
    <dgm:cxn modelId="{B506E382-F846-45A7-B0CB-035D6F3C8D71}" type="presOf" srcId="{3C3FC163-5DCA-4FA3-9057-D39C3BE78483}" destId="{BF26237C-64E3-49BF-AEEB-4E322E941E80}" srcOrd="0" destOrd="0" presId="urn:microsoft.com/office/officeart/2005/8/layout/process4"/>
    <dgm:cxn modelId="{F684AE84-8C7B-4075-9566-A962D84A5738}" type="presOf" srcId="{DCB2FB5E-EE18-4606-B3AB-67B9252ACCD6}" destId="{58A2C475-F1DC-43C2-B6FE-935B02507B63}" srcOrd="0" destOrd="0" presId="urn:microsoft.com/office/officeart/2005/8/layout/process4"/>
    <dgm:cxn modelId="{992C157A-7A0A-4B50-8F71-7EC5232A9EC4}" type="presOf" srcId="{D6834B26-0FA8-41B6-B629-180A852BFAF3}" destId="{8CF0DB87-8292-4E11-B04B-8D0E2F439DC5}" srcOrd="0" destOrd="0" presId="urn:microsoft.com/office/officeart/2005/8/layout/process4"/>
    <dgm:cxn modelId="{80A0E504-904F-4A5C-A0F0-4F4C3AEE21F0}" type="presOf" srcId="{0D8F284B-ADE2-4237-A1F7-C98DA67E678C}" destId="{A5BCF61B-7D04-41B4-8061-149870F2B8CA}" srcOrd="0" destOrd="0" presId="urn:microsoft.com/office/officeart/2005/8/layout/process4"/>
    <dgm:cxn modelId="{981C2223-BCC7-4A5C-AE14-4877FBEC330D}" type="presOf" srcId="{0073069F-52D7-430C-BDA0-5BBF72115478}" destId="{FA4FFC9A-9ADA-402D-ABB5-16AAB860593D}" srcOrd="0" destOrd="0" presId="urn:microsoft.com/office/officeart/2005/8/layout/process4"/>
    <dgm:cxn modelId="{7C1EFF49-F623-446E-93A2-E467EA7C0958}" srcId="{3C3FC163-5DCA-4FA3-9057-D39C3BE78483}" destId="{DF22B96A-3706-490D-A91D-DB002734183E}" srcOrd="1" destOrd="0" parTransId="{E5F80E7B-A381-4DB9-B2D0-468A236065FD}" sibTransId="{D9D498B9-B509-4EE4-AA65-752799255C3A}"/>
    <dgm:cxn modelId="{132C9CB7-2867-49C0-9E95-5A3D51181CA6}" type="presOf" srcId="{F15AC637-D7A9-4638-957D-644BE93C92A2}" destId="{D3A44F11-6C9F-4FB0-BEF0-03C29B83FF95}" srcOrd="0" destOrd="0" presId="urn:microsoft.com/office/officeart/2005/8/layout/process4"/>
    <dgm:cxn modelId="{4D335DED-8C29-440C-8F8E-2C61550C8744}" srcId="{3FD6B638-9EAC-4CA3-A6F2-2E8071F09993}" destId="{D6834B26-0FA8-41B6-B629-180A852BFAF3}" srcOrd="2" destOrd="0" parTransId="{46BA5B9B-C1A2-4AB7-8B51-23895CC52CBE}" sibTransId="{905E1620-F511-4B77-A45C-C565E882CFDB}"/>
    <dgm:cxn modelId="{554A8952-7528-4E64-9473-34940067DE0E}" type="presOf" srcId="{3C3FC163-5DCA-4FA3-9057-D39C3BE78483}" destId="{EC61BD6C-6800-47FC-B0B2-434351375E73}" srcOrd="1" destOrd="0" presId="urn:microsoft.com/office/officeart/2005/8/layout/process4"/>
    <dgm:cxn modelId="{702EC336-5ADF-423E-A2E3-66D97F32D0BB}" type="presOf" srcId="{3FD6B638-9EAC-4CA3-A6F2-2E8071F09993}" destId="{53B33537-0F0C-4235-A7A2-A3A00CAD9BB6}" srcOrd="0" destOrd="0" presId="urn:microsoft.com/office/officeart/2005/8/layout/process4"/>
    <dgm:cxn modelId="{14F3F8E5-E6F3-43A8-8424-5EB605EE3601}" type="presOf" srcId="{4F25303B-636C-44C2-9C43-849C20534318}" destId="{E3334D5A-08B2-412E-B1D0-4524334D8C72}" srcOrd="0" destOrd="0" presId="urn:microsoft.com/office/officeart/2005/8/layout/process4"/>
    <dgm:cxn modelId="{CCB20336-32E9-471A-B9E5-666FDDFAC194}" srcId="{3FD6B638-9EAC-4CA3-A6F2-2E8071F09993}" destId="{0D8F284B-ADE2-4237-A1F7-C98DA67E678C}" srcOrd="0" destOrd="0" parTransId="{1F896436-6417-4EEF-BE4E-21AADB3129C0}" sibTransId="{0580511C-E20C-457F-9CA0-5EC0DFD4654E}"/>
    <dgm:cxn modelId="{647836CB-602A-45C8-8FE5-41DD2C983830}" srcId="{3C3FC163-5DCA-4FA3-9057-D39C3BE78483}" destId="{F15AC637-D7A9-4638-957D-644BE93C92A2}" srcOrd="2" destOrd="0" parTransId="{FFE7EA5F-2048-4250-90B2-ED3F3B341E2A}" sibTransId="{7C1FE6C2-A54B-4CEC-8CAE-B4919FB5020B}"/>
    <dgm:cxn modelId="{F80E579E-E63B-4E31-AA95-76E3AFB7732C}" type="presOf" srcId="{DF22B96A-3706-490D-A91D-DB002734183E}" destId="{5F1646F4-CE38-48C2-8D25-4E39B09DD60B}" srcOrd="0" destOrd="0" presId="urn:microsoft.com/office/officeart/2005/8/layout/process4"/>
    <dgm:cxn modelId="{4C1F3D7C-923C-45EC-BDC4-7DFE07B5268B}" type="presOf" srcId="{0D8F284B-ADE2-4237-A1F7-C98DA67E678C}" destId="{CB543B17-551E-4EC7-BC49-0B4037820DAC}" srcOrd="1" destOrd="0" presId="urn:microsoft.com/office/officeart/2005/8/layout/process4"/>
    <dgm:cxn modelId="{5829A4AD-A4DA-43B5-8A18-4E301F664441}" srcId="{0D8F284B-ADE2-4237-A1F7-C98DA67E678C}" destId="{DCB2FB5E-EE18-4606-B3AB-67B9252ACCD6}" srcOrd="1" destOrd="0" parTransId="{5CF92650-3EBC-4F2C-9150-C10BBCEF9E0F}" sibTransId="{8B71F2C1-4805-45A7-A563-4CFDCC6FAD6C}"/>
    <dgm:cxn modelId="{C83FCFD3-8A9A-470A-9D51-6747DB8583DD}" srcId="{3FD6B638-9EAC-4CA3-A6F2-2E8071F09993}" destId="{3C3FC163-5DCA-4FA3-9057-D39C3BE78483}" srcOrd="1" destOrd="0" parTransId="{B0C51C89-D23B-4B3E-888B-4C6863B4C885}" sibTransId="{0F01AF81-CF3D-4F9A-B3FA-8E9AA3899A76}"/>
    <dgm:cxn modelId="{2B18E53B-A42D-4E4B-9B8D-0859D42D3622}" srcId="{3C3FC163-5DCA-4FA3-9057-D39C3BE78483}" destId="{4F25303B-636C-44C2-9C43-849C20534318}" srcOrd="0" destOrd="0" parTransId="{495771C8-299B-439A-A1F9-79418FD7DE4D}" sibTransId="{C003ACFF-0A22-4C29-9C77-0BEC76102E49}"/>
    <dgm:cxn modelId="{E2F8AA7B-BC7B-4186-A075-309E7EA27126}" srcId="{0D8F284B-ADE2-4237-A1F7-C98DA67E678C}" destId="{0073069F-52D7-430C-BDA0-5BBF72115478}" srcOrd="0" destOrd="0" parTransId="{410BB931-269E-4D9B-BFF6-21F17EB61D51}" sibTransId="{5F866C0A-87A3-47B1-A028-FAC6F8012E01}"/>
    <dgm:cxn modelId="{FBDD7E62-9D4F-442A-A68D-6B812F5C6406}" type="presParOf" srcId="{53B33537-0F0C-4235-A7A2-A3A00CAD9BB6}" destId="{D2BAEB7A-21F0-4F0F-B866-1C258B7D0052}" srcOrd="0" destOrd="0" presId="urn:microsoft.com/office/officeart/2005/8/layout/process4"/>
    <dgm:cxn modelId="{B1C651CD-7B15-4BF1-A7B3-0833E82B6EB5}" type="presParOf" srcId="{D2BAEB7A-21F0-4F0F-B866-1C258B7D0052}" destId="{8CF0DB87-8292-4E11-B04B-8D0E2F439DC5}" srcOrd="0" destOrd="0" presId="urn:microsoft.com/office/officeart/2005/8/layout/process4"/>
    <dgm:cxn modelId="{B9720664-E64B-4A56-A311-1B8184CE472B}" type="presParOf" srcId="{53B33537-0F0C-4235-A7A2-A3A00CAD9BB6}" destId="{9E7592E6-DB91-48EB-B363-6399A7E9C7DC}" srcOrd="1" destOrd="0" presId="urn:microsoft.com/office/officeart/2005/8/layout/process4"/>
    <dgm:cxn modelId="{EE9EB407-A8E7-459A-B4B4-8A2D6A8B9F7F}" type="presParOf" srcId="{53B33537-0F0C-4235-A7A2-A3A00CAD9BB6}" destId="{6C5E3C6B-06F2-4CD5-91D8-29A0517F4847}" srcOrd="2" destOrd="0" presId="urn:microsoft.com/office/officeart/2005/8/layout/process4"/>
    <dgm:cxn modelId="{1CBEC45C-2ACA-4144-B593-CD68B7DBB4FA}" type="presParOf" srcId="{6C5E3C6B-06F2-4CD5-91D8-29A0517F4847}" destId="{BF26237C-64E3-49BF-AEEB-4E322E941E80}" srcOrd="0" destOrd="0" presId="urn:microsoft.com/office/officeart/2005/8/layout/process4"/>
    <dgm:cxn modelId="{DB7A7968-37EA-4CC9-83F3-8B9F677DE901}" type="presParOf" srcId="{6C5E3C6B-06F2-4CD5-91D8-29A0517F4847}" destId="{EC61BD6C-6800-47FC-B0B2-434351375E73}" srcOrd="1" destOrd="0" presId="urn:microsoft.com/office/officeart/2005/8/layout/process4"/>
    <dgm:cxn modelId="{17C6BCE9-C3F8-46A5-8829-B244230ADD45}" type="presParOf" srcId="{6C5E3C6B-06F2-4CD5-91D8-29A0517F4847}" destId="{5AEEA4E6-0711-465C-803A-A38E25A07211}" srcOrd="2" destOrd="0" presId="urn:microsoft.com/office/officeart/2005/8/layout/process4"/>
    <dgm:cxn modelId="{5B26882B-BAF7-4D1B-98FF-297DC628A9C0}" type="presParOf" srcId="{5AEEA4E6-0711-465C-803A-A38E25A07211}" destId="{E3334D5A-08B2-412E-B1D0-4524334D8C72}" srcOrd="0" destOrd="0" presId="urn:microsoft.com/office/officeart/2005/8/layout/process4"/>
    <dgm:cxn modelId="{D5DC437D-DA5B-475B-82DA-CF7F2F2F881C}" type="presParOf" srcId="{5AEEA4E6-0711-465C-803A-A38E25A07211}" destId="{5F1646F4-CE38-48C2-8D25-4E39B09DD60B}" srcOrd="1" destOrd="0" presId="urn:microsoft.com/office/officeart/2005/8/layout/process4"/>
    <dgm:cxn modelId="{CBA51DD5-59A8-4B2E-97E8-6AA88C21045B}" type="presParOf" srcId="{5AEEA4E6-0711-465C-803A-A38E25A07211}" destId="{D3A44F11-6C9F-4FB0-BEF0-03C29B83FF95}" srcOrd="2" destOrd="0" presId="urn:microsoft.com/office/officeart/2005/8/layout/process4"/>
    <dgm:cxn modelId="{537CDEF6-2650-442E-9BA7-AB8FF9998F04}" type="presParOf" srcId="{53B33537-0F0C-4235-A7A2-A3A00CAD9BB6}" destId="{EA58C98B-D19E-4626-870E-97E9646A7268}" srcOrd="3" destOrd="0" presId="urn:microsoft.com/office/officeart/2005/8/layout/process4"/>
    <dgm:cxn modelId="{1CCF1051-40FB-455D-8E97-D9A0B3FAD4CE}" type="presParOf" srcId="{53B33537-0F0C-4235-A7A2-A3A00CAD9BB6}" destId="{139C4C25-2846-4788-A1EC-324EFB416219}" srcOrd="4" destOrd="0" presId="urn:microsoft.com/office/officeart/2005/8/layout/process4"/>
    <dgm:cxn modelId="{6F8C0E36-9095-4F5A-B6DF-3A5101CE9A41}" type="presParOf" srcId="{139C4C25-2846-4788-A1EC-324EFB416219}" destId="{A5BCF61B-7D04-41B4-8061-149870F2B8CA}" srcOrd="0" destOrd="0" presId="urn:microsoft.com/office/officeart/2005/8/layout/process4"/>
    <dgm:cxn modelId="{EB6DDE6C-A37B-43FA-B0BD-EBAC3F07B535}" type="presParOf" srcId="{139C4C25-2846-4788-A1EC-324EFB416219}" destId="{CB543B17-551E-4EC7-BC49-0B4037820DAC}" srcOrd="1" destOrd="0" presId="urn:microsoft.com/office/officeart/2005/8/layout/process4"/>
    <dgm:cxn modelId="{448C3035-794F-463C-99ED-6F65DD8EF36D}" type="presParOf" srcId="{139C4C25-2846-4788-A1EC-324EFB416219}" destId="{E35BA939-04D6-4259-A269-719DA8F48692}" srcOrd="2" destOrd="0" presId="urn:microsoft.com/office/officeart/2005/8/layout/process4"/>
    <dgm:cxn modelId="{A841AF6B-27BF-4113-A8FC-DC38EF8A9CF6}" type="presParOf" srcId="{E35BA939-04D6-4259-A269-719DA8F48692}" destId="{FA4FFC9A-9ADA-402D-ABB5-16AAB860593D}" srcOrd="0" destOrd="0" presId="urn:microsoft.com/office/officeart/2005/8/layout/process4"/>
    <dgm:cxn modelId="{A32A9240-017A-4854-9BF9-728515390181}" type="presParOf" srcId="{E35BA939-04D6-4259-A269-719DA8F48692}" destId="{58A2C475-F1DC-43C2-B6FE-935B02507B6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2A3A8-72AF-4AAD-B684-DE4F8B02595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66FCEFD-A584-4977-9C1B-EF3F45152617}">
      <dgm:prSet/>
      <dgm:spPr/>
      <dgm:t>
        <a:bodyPr/>
        <a:lstStyle/>
        <a:p>
          <a:pPr algn="ctr" rtl="1"/>
          <a:r>
            <a:rPr lang="fa-IR" dirty="0" smtClean="0">
              <a:cs typeface="B Zar" pitchFamily="2" charset="-78"/>
            </a:rPr>
            <a:t>رسالت بنیاد ارزشیابی </a:t>
          </a:r>
          <a:endParaRPr lang="en-US" dirty="0">
            <a:cs typeface="B Zar" pitchFamily="2" charset="-78"/>
          </a:endParaRPr>
        </a:p>
      </dgm:t>
    </dgm:pt>
    <dgm:pt modelId="{F6CD9EA1-2E2A-4AE4-B06D-D5CBE7CBF4AC}" type="parTrans" cxnId="{E6523131-EFFB-4D4E-BAA1-8B97C9CF96C8}">
      <dgm:prSet/>
      <dgm:spPr/>
      <dgm:t>
        <a:bodyPr/>
        <a:lstStyle/>
        <a:p>
          <a:endParaRPr lang="en-US">
            <a:cs typeface="B Zar" pitchFamily="2" charset="-78"/>
          </a:endParaRPr>
        </a:p>
      </dgm:t>
    </dgm:pt>
    <dgm:pt modelId="{AB9C8A75-47D9-4193-904C-B03A44A9A686}" type="sibTrans" cxnId="{E6523131-EFFB-4D4E-BAA1-8B97C9CF96C8}">
      <dgm:prSet/>
      <dgm:spPr/>
      <dgm:t>
        <a:bodyPr/>
        <a:lstStyle/>
        <a:p>
          <a:endParaRPr lang="en-US">
            <a:cs typeface="B Zar" pitchFamily="2" charset="-78"/>
          </a:endParaRPr>
        </a:p>
      </dgm:t>
    </dgm:pt>
    <dgm:pt modelId="{015C79B3-34F0-42B2-B43D-8B8FCCD3174E}">
      <dgm:prSet/>
      <dgm:spPr/>
      <dgm:t>
        <a:bodyPr/>
        <a:lstStyle/>
        <a:p>
          <a:pPr rtl="1"/>
          <a:r>
            <a:rPr lang="fa-IR" dirty="0" smtClean="0">
              <a:cs typeface="B Zar" pitchFamily="2" charset="-78"/>
            </a:rPr>
            <a:t>بنیاد ارزشیابی تأسیس شده است تا از طریق ارتقاء استانداردهای ارزشیابی و شرایط احراز ارزیابان، دانش حرفه‌ای در زمینۀ ارزشیابی را تقویت کند.</a:t>
          </a:r>
          <a:endParaRPr lang="en-US" dirty="0">
            <a:cs typeface="B Zar" pitchFamily="2" charset="-78"/>
          </a:endParaRPr>
        </a:p>
      </dgm:t>
    </dgm:pt>
    <dgm:pt modelId="{F900CAFC-43E2-4597-B597-3E8C5CD70E38}" type="parTrans" cxnId="{E3FB3C75-478A-405F-A9BD-85836978209A}">
      <dgm:prSet/>
      <dgm:spPr/>
      <dgm:t>
        <a:bodyPr/>
        <a:lstStyle/>
        <a:p>
          <a:endParaRPr lang="en-US">
            <a:cs typeface="B Zar" pitchFamily="2" charset="-78"/>
          </a:endParaRPr>
        </a:p>
      </dgm:t>
    </dgm:pt>
    <dgm:pt modelId="{EF8A9459-5BE7-417C-ACE2-35507B47DA41}" type="sibTrans" cxnId="{E3FB3C75-478A-405F-A9BD-85836978209A}">
      <dgm:prSet/>
      <dgm:spPr/>
      <dgm:t>
        <a:bodyPr/>
        <a:lstStyle/>
        <a:p>
          <a:endParaRPr lang="en-US">
            <a:cs typeface="B Zar" pitchFamily="2" charset="-78"/>
          </a:endParaRPr>
        </a:p>
      </dgm:t>
    </dgm:pt>
    <dgm:pt modelId="{04C96AC3-ECE5-412E-BFEF-7215AC086EF1}" type="pres">
      <dgm:prSet presAssocID="{1492A3A8-72AF-4AAD-B684-DE4F8B025957}" presName="linear" presStyleCnt="0">
        <dgm:presLayoutVars>
          <dgm:dir/>
          <dgm:animLvl val="lvl"/>
          <dgm:resizeHandles val="exact"/>
        </dgm:presLayoutVars>
      </dgm:prSet>
      <dgm:spPr/>
      <dgm:t>
        <a:bodyPr/>
        <a:lstStyle/>
        <a:p>
          <a:endParaRPr lang="en-US"/>
        </a:p>
      </dgm:t>
    </dgm:pt>
    <dgm:pt modelId="{EC604A1A-CF0A-4A86-8E58-384CB9D780C4}" type="pres">
      <dgm:prSet presAssocID="{366FCEFD-A584-4977-9C1B-EF3F45152617}" presName="parentLin" presStyleCnt="0"/>
      <dgm:spPr/>
    </dgm:pt>
    <dgm:pt modelId="{AB2B1D9E-4145-45A2-8C7A-2016BDE897E5}" type="pres">
      <dgm:prSet presAssocID="{366FCEFD-A584-4977-9C1B-EF3F45152617}" presName="parentLeftMargin" presStyleLbl="node1" presStyleIdx="0" presStyleCnt="1"/>
      <dgm:spPr/>
      <dgm:t>
        <a:bodyPr/>
        <a:lstStyle/>
        <a:p>
          <a:endParaRPr lang="en-US"/>
        </a:p>
      </dgm:t>
    </dgm:pt>
    <dgm:pt modelId="{C6AF344E-5C5F-4E2D-A4D8-ECF7578FB540}" type="pres">
      <dgm:prSet presAssocID="{366FCEFD-A584-4977-9C1B-EF3F45152617}" presName="parentText" presStyleLbl="node1" presStyleIdx="0" presStyleCnt="1">
        <dgm:presLayoutVars>
          <dgm:chMax val="0"/>
          <dgm:bulletEnabled val="1"/>
        </dgm:presLayoutVars>
      </dgm:prSet>
      <dgm:spPr/>
      <dgm:t>
        <a:bodyPr/>
        <a:lstStyle/>
        <a:p>
          <a:endParaRPr lang="en-US"/>
        </a:p>
      </dgm:t>
    </dgm:pt>
    <dgm:pt modelId="{B1148AB4-7D96-41F8-94BE-FBB095DC665E}" type="pres">
      <dgm:prSet presAssocID="{366FCEFD-A584-4977-9C1B-EF3F45152617}" presName="negativeSpace" presStyleCnt="0"/>
      <dgm:spPr/>
    </dgm:pt>
    <dgm:pt modelId="{2BF37E3A-A655-456C-AC2E-B673B9FE8C84}" type="pres">
      <dgm:prSet presAssocID="{366FCEFD-A584-4977-9C1B-EF3F45152617}"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938D552B-92C7-4FC5-81AE-25DC07C9036D}" type="presOf" srcId="{1492A3A8-72AF-4AAD-B684-DE4F8B025957}" destId="{04C96AC3-ECE5-412E-BFEF-7215AC086EF1}" srcOrd="0" destOrd="0" presId="urn:microsoft.com/office/officeart/2005/8/layout/list1"/>
    <dgm:cxn modelId="{2B7CB5BD-1A14-4AB8-8268-98529F25C154}" type="presOf" srcId="{366FCEFD-A584-4977-9C1B-EF3F45152617}" destId="{C6AF344E-5C5F-4E2D-A4D8-ECF7578FB540}" srcOrd="1" destOrd="0" presId="urn:microsoft.com/office/officeart/2005/8/layout/list1"/>
    <dgm:cxn modelId="{32ED2D04-D70B-4565-84D5-92E97F956714}" type="presOf" srcId="{015C79B3-34F0-42B2-B43D-8B8FCCD3174E}" destId="{2BF37E3A-A655-456C-AC2E-B673B9FE8C84}" srcOrd="0" destOrd="0" presId="urn:microsoft.com/office/officeart/2005/8/layout/list1"/>
    <dgm:cxn modelId="{E3FB3C75-478A-405F-A9BD-85836978209A}" srcId="{366FCEFD-A584-4977-9C1B-EF3F45152617}" destId="{015C79B3-34F0-42B2-B43D-8B8FCCD3174E}" srcOrd="0" destOrd="0" parTransId="{F900CAFC-43E2-4597-B597-3E8C5CD70E38}" sibTransId="{EF8A9459-5BE7-417C-ACE2-35507B47DA41}"/>
    <dgm:cxn modelId="{E6523131-EFFB-4D4E-BAA1-8B97C9CF96C8}" srcId="{1492A3A8-72AF-4AAD-B684-DE4F8B025957}" destId="{366FCEFD-A584-4977-9C1B-EF3F45152617}" srcOrd="0" destOrd="0" parTransId="{F6CD9EA1-2E2A-4AE4-B06D-D5CBE7CBF4AC}" sibTransId="{AB9C8A75-47D9-4193-904C-B03A44A9A686}"/>
    <dgm:cxn modelId="{D675D12D-72BA-4BDB-A8A1-2CA2FA1C1ADB}" type="presOf" srcId="{366FCEFD-A584-4977-9C1B-EF3F45152617}" destId="{AB2B1D9E-4145-45A2-8C7A-2016BDE897E5}" srcOrd="0" destOrd="0" presId="urn:microsoft.com/office/officeart/2005/8/layout/list1"/>
    <dgm:cxn modelId="{E6F9074D-130C-4EF3-84B3-73C8121222BF}" type="presParOf" srcId="{04C96AC3-ECE5-412E-BFEF-7215AC086EF1}" destId="{EC604A1A-CF0A-4A86-8E58-384CB9D780C4}" srcOrd="0" destOrd="0" presId="urn:microsoft.com/office/officeart/2005/8/layout/list1"/>
    <dgm:cxn modelId="{8B19113A-6433-4D72-8837-BC6A4147FB7F}" type="presParOf" srcId="{EC604A1A-CF0A-4A86-8E58-384CB9D780C4}" destId="{AB2B1D9E-4145-45A2-8C7A-2016BDE897E5}" srcOrd="0" destOrd="0" presId="urn:microsoft.com/office/officeart/2005/8/layout/list1"/>
    <dgm:cxn modelId="{94245A73-B4B4-4C74-99F7-D9164F545CD1}" type="presParOf" srcId="{EC604A1A-CF0A-4A86-8E58-384CB9D780C4}" destId="{C6AF344E-5C5F-4E2D-A4D8-ECF7578FB540}" srcOrd="1" destOrd="0" presId="urn:microsoft.com/office/officeart/2005/8/layout/list1"/>
    <dgm:cxn modelId="{D50D4A80-ED5D-4828-BD95-A07B98744473}" type="presParOf" srcId="{04C96AC3-ECE5-412E-BFEF-7215AC086EF1}" destId="{B1148AB4-7D96-41F8-94BE-FBB095DC665E}" srcOrd="1" destOrd="0" presId="urn:microsoft.com/office/officeart/2005/8/layout/list1"/>
    <dgm:cxn modelId="{E269755E-1CB1-4234-94E6-CD187EEF656E}" type="presParOf" srcId="{04C96AC3-ECE5-412E-BFEF-7215AC086EF1}" destId="{2BF37E3A-A655-456C-AC2E-B673B9FE8C8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6798F07-05F9-4F22-A77E-4AE6648F06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0D667F-5072-4CBF-8DA1-EE403287B5C2}">
      <dgm:prSet/>
      <dgm:spPr/>
      <dgm:t>
        <a:bodyPr/>
        <a:lstStyle/>
        <a:p>
          <a:pPr algn="justLow" rtl="1"/>
          <a:r>
            <a:rPr lang="fa-IR" dirty="0" smtClean="0">
              <a:cs typeface="B Zar" pitchFamily="2" charset="-78"/>
            </a:rPr>
            <a:t>کاربری‌ای که به لحاظ منطقی و قانونی برای زمین خالی یا ملک بهسازی‌شده قابل‌تصور است. این کابری بایستی به لحاظ فیزیکی امکان‌پذیر و به لحاظ اقتصادی توجیه‌پذیر باشد به‌طوری که به بالاترین ارزش ملک بینجامد</a:t>
          </a:r>
          <a:r>
            <a:rPr lang="en-US" dirty="0" smtClean="0">
              <a:cs typeface="B Zar" pitchFamily="2" charset="-78"/>
            </a:rPr>
            <a:t>.</a:t>
          </a:r>
          <a:endParaRPr lang="en-US" dirty="0">
            <a:cs typeface="B Zar" pitchFamily="2" charset="-78"/>
          </a:endParaRPr>
        </a:p>
      </dgm:t>
    </dgm:pt>
    <dgm:pt modelId="{7DDF39FF-306A-496D-8063-E8A07BE6E25A}" type="parTrans" cxnId="{F831FA5A-F012-4004-8751-8EDE96606961}">
      <dgm:prSet/>
      <dgm:spPr/>
      <dgm:t>
        <a:bodyPr/>
        <a:lstStyle/>
        <a:p>
          <a:endParaRPr lang="en-US"/>
        </a:p>
      </dgm:t>
    </dgm:pt>
    <dgm:pt modelId="{4B82340A-4BB1-46F4-8FBA-C9060148D0F7}" type="sibTrans" cxnId="{F831FA5A-F012-4004-8751-8EDE96606961}">
      <dgm:prSet/>
      <dgm:spPr/>
      <dgm:t>
        <a:bodyPr/>
        <a:lstStyle/>
        <a:p>
          <a:endParaRPr lang="en-US"/>
        </a:p>
      </dgm:t>
    </dgm:pt>
    <dgm:pt modelId="{9F874910-27E5-48C5-B867-1474408DECFE}">
      <dgm:prSet/>
      <dgm:spPr/>
      <dgm:t>
        <a:bodyPr/>
        <a:lstStyle/>
        <a:p>
          <a:pPr algn="justLow" rtl="1"/>
          <a:r>
            <a:rPr lang="fa-IR" dirty="0" smtClean="0">
              <a:cs typeface="B Zar" pitchFamily="2" charset="-78"/>
            </a:rPr>
            <a:t>چهار معیار وجود دارد که باید جهت تعیین بهترین کاربری ملک برآورده شوند: مجاز بودن کاربری به‌لحاظ قانونی، امکان‌پذیری فیزیکی، توجیه‌پذیری اقتصادی و حداکثر‌سازی بهره‌وری </a:t>
          </a:r>
          <a:endParaRPr lang="en-US" dirty="0" smtClean="0">
            <a:cs typeface="B Zar" pitchFamily="2" charset="-78"/>
          </a:endParaRPr>
        </a:p>
      </dgm:t>
    </dgm:pt>
    <dgm:pt modelId="{A9B8D32A-6B55-4C79-93B1-A2F53D836116}" type="parTrans" cxnId="{EAF37A76-EFD6-4826-9B80-3133EDA338C6}">
      <dgm:prSet/>
      <dgm:spPr/>
      <dgm:t>
        <a:bodyPr/>
        <a:lstStyle/>
        <a:p>
          <a:endParaRPr lang="en-US"/>
        </a:p>
      </dgm:t>
    </dgm:pt>
    <dgm:pt modelId="{69EF03DB-6AD9-4643-9E9A-CA3CE0D06D81}" type="sibTrans" cxnId="{EAF37A76-EFD6-4826-9B80-3133EDA338C6}">
      <dgm:prSet/>
      <dgm:spPr/>
      <dgm:t>
        <a:bodyPr/>
        <a:lstStyle/>
        <a:p>
          <a:endParaRPr lang="en-US"/>
        </a:p>
      </dgm:t>
    </dgm:pt>
    <dgm:pt modelId="{A9DC365C-0EB6-43B5-A477-F1DA0393F2D6}" type="pres">
      <dgm:prSet presAssocID="{56798F07-05F9-4F22-A77E-4AE6648F06EA}" presName="Name0" presStyleCnt="0">
        <dgm:presLayoutVars>
          <dgm:dir/>
          <dgm:animLvl val="lvl"/>
          <dgm:resizeHandles val="exact"/>
        </dgm:presLayoutVars>
      </dgm:prSet>
      <dgm:spPr/>
      <dgm:t>
        <a:bodyPr/>
        <a:lstStyle/>
        <a:p>
          <a:endParaRPr lang="en-US"/>
        </a:p>
      </dgm:t>
    </dgm:pt>
    <dgm:pt modelId="{12189C3B-D628-432B-888D-8405F458A319}" type="pres">
      <dgm:prSet presAssocID="{FD0D667F-5072-4CBF-8DA1-EE403287B5C2}" presName="composite" presStyleCnt="0"/>
      <dgm:spPr/>
    </dgm:pt>
    <dgm:pt modelId="{F091FBD1-5E09-4CCA-8751-F48A38F6C1A2}" type="pres">
      <dgm:prSet presAssocID="{FD0D667F-5072-4CBF-8DA1-EE403287B5C2}" presName="parTx" presStyleLbl="alignNode1" presStyleIdx="0" presStyleCnt="1">
        <dgm:presLayoutVars>
          <dgm:chMax val="0"/>
          <dgm:chPref val="0"/>
          <dgm:bulletEnabled val="1"/>
        </dgm:presLayoutVars>
      </dgm:prSet>
      <dgm:spPr/>
      <dgm:t>
        <a:bodyPr/>
        <a:lstStyle/>
        <a:p>
          <a:endParaRPr lang="en-US"/>
        </a:p>
      </dgm:t>
    </dgm:pt>
    <dgm:pt modelId="{9927A176-CA6B-4DF1-8E81-2F7AC4C24436}" type="pres">
      <dgm:prSet presAssocID="{FD0D667F-5072-4CBF-8DA1-EE403287B5C2}" presName="desTx" presStyleLbl="alignAccFollowNode1" presStyleIdx="0" presStyleCnt="1">
        <dgm:presLayoutVars>
          <dgm:bulletEnabled val="1"/>
        </dgm:presLayoutVars>
      </dgm:prSet>
      <dgm:spPr/>
      <dgm:t>
        <a:bodyPr/>
        <a:lstStyle/>
        <a:p>
          <a:endParaRPr lang="en-US"/>
        </a:p>
      </dgm:t>
    </dgm:pt>
  </dgm:ptLst>
  <dgm:cxnLst>
    <dgm:cxn modelId="{F831FA5A-F012-4004-8751-8EDE96606961}" srcId="{56798F07-05F9-4F22-A77E-4AE6648F06EA}" destId="{FD0D667F-5072-4CBF-8DA1-EE403287B5C2}" srcOrd="0" destOrd="0" parTransId="{7DDF39FF-306A-496D-8063-E8A07BE6E25A}" sibTransId="{4B82340A-4BB1-46F4-8FBA-C9060148D0F7}"/>
    <dgm:cxn modelId="{CB64A3A4-4AE0-4664-943F-17387AF6E490}" type="presOf" srcId="{56798F07-05F9-4F22-A77E-4AE6648F06EA}" destId="{A9DC365C-0EB6-43B5-A477-F1DA0393F2D6}" srcOrd="0" destOrd="0" presId="urn:microsoft.com/office/officeart/2005/8/layout/hList1"/>
    <dgm:cxn modelId="{A757FA8A-BD25-49E9-8F6A-992F7A6F890A}" type="presOf" srcId="{FD0D667F-5072-4CBF-8DA1-EE403287B5C2}" destId="{F091FBD1-5E09-4CCA-8751-F48A38F6C1A2}" srcOrd="0" destOrd="0" presId="urn:microsoft.com/office/officeart/2005/8/layout/hList1"/>
    <dgm:cxn modelId="{EAF37A76-EFD6-4826-9B80-3133EDA338C6}" srcId="{FD0D667F-5072-4CBF-8DA1-EE403287B5C2}" destId="{9F874910-27E5-48C5-B867-1474408DECFE}" srcOrd="0" destOrd="0" parTransId="{A9B8D32A-6B55-4C79-93B1-A2F53D836116}" sibTransId="{69EF03DB-6AD9-4643-9E9A-CA3CE0D06D81}"/>
    <dgm:cxn modelId="{7E00CCB0-0D78-4A7A-8EEC-657767CDDE77}" type="presOf" srcId="{9F874910-27E5-48C5-B867-1474408DECFE}" destId="{9927A176-CA6B-4DF1-8E81-2F7AC4C24436}" srcOrd="0" destOrd="0" presId="urn:microsoft.com/office/officeart/2005/8/layout/hList1"/>
    <dgm:cxn modelId="{BFEA9964-F1E8-4668-91AC-1D042577BABE}" type="presParOf" srcId="{A9DC365C-0EB6-43B5-A477-F1DA0393F2D6}" destId="{12189C3B-D628-432B-888D-8405F458A319}" srcOrd="0" destOrd="0" presId="urn:microsoft.com/office/officeart/2005/8/layout/hList1"/>
    <dgm:cxn modelId="{D1395740-6167-49A0-99C5-AB0C3BE4107E}" type="presParOf" srcId="{12189C3B-D628-432B-888D-8405F458A319}" destId="{F091FBD1-5E09-4CCA-8751-F48A38F6C1A2}" srcOrd="0" destOrd="0" presId="urn:microsoft.com/office/officeart/2005/8/layout/hList1"/>
    <dgm:cxn modelId="{0FC58AC6-90A5-403E-9B2B-EC0729FD9DD2}" type="presParOf" srcId="{12189C3B-D628-432B-888D-8405F458A319}" destId="{9927A176-CA6B-4DF1-8E81-2F7AC4C244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41DCD-2BA9-4786-AC32-38A0B81E5099}" type="doc">
      <dgm:prSet loTypeId="urn:microsoft.com/office/officeart/2005/8/layout/hList3" loCatId="list" qsTypeId="urn:microsoft.com/office/officeart/2005/8/quickstyle/3d2#1" qsCatId="3D" csTypeId="urn:microsoft.com/office/officeart/2005/8/colors/accent0_1" csCatId="mainScheme" phldr="1"/>
      <dgm:spPr/>
      <dgm:t>
        <a:bodyPr/>
        <a:lstStyle/>
        <a:p>
          <a:endParaRPr lang="en-US"/>
        </a:p>
      </dgm:t>
    </dgm:pt>
    <dgm:pt modelId="{C32FB950-4E24-4259-8A8C-B4C401FE0B82}">
      <dgm:prSet/>
      <dgm:spPr/>
      <dgm:t>
        <a:bodyPr/>
        <a:lstStyle/>
        <a:p>
          <a:pPr rtl="1">
            <a:spcAft>
              <a:spcPts val="1002"/>
            </a:spcAft>
          </a:pPr>
          <a:r>
            <a:rPr lang="fa-IR" dirty="0" smtClean="0">
              <a:cs typeface="B Zar" pitchFamily="2" charset="-78"/>
            </a:rPr>
            <a:t>قانون اصلاح، بهبود و تنظیم مؤسسات مالی امریکا (1989)</a:t>
          </a:r>
        </a:p>
        <a:p>
          <a:pPr rtl="1">
            <a:spcAft>
              <a:spcPts val="1002"/>
            </a:spcAft>
          </a:pPr>
          <a:r>
            <a:rPr lang="en-US" b="1" dirty="0" smtClean="0">
              <a:solidFill>
                <a:srgbClr val="FFFF00"/>
              </a:solidFill>
              <a:latin typeface="Calibri" pitchFamily="34" charset="0"/>
              <a:cs typeface="Calibri" pitchFamily="34" charset="0"/>
            </a:rPr>
            <a:t>FIRREA</a:t>
          </a:r>
          <a:endParaRPr lang="en-US" b="1" dirty="0">
            <a:solidFill>
              <a:srgbClr val="FFFF00"/>
            </a:solidFill>
            <a:cs typeface="B Zar" pitchFamily="2" charset="-78"/>
          </a:endParaRPr>
        </a:p>
      </dgm:t>
    </dgm:pt>
    <dgm:pt modelId="{D2C1DBF8-EDF7-42E1-9112-F078649AD0E1}" type="parTrans" cxnId="{F34E9CAE-C31D-4039-B93F-7EA99738D27A}">
      <dgm:prSet/>
      <dgm:spPr/>
      <dgm:t>
        <a:bodyPr/>
        <a:lstStyle/>
        <a:p>
          <a:endParaRPr lang="en-US">
            <a:cs typeface="B Zar" pitchFamily="2" charset="-78"/>
          </a:endParaRPr>
        </a:p>
      </dgm:t>
    </dgm:pt>
    <dgm:pt modelId="{AC104D2B-FABC-4EDC-AC03-C87FC498DC56}" type="sibTrans" cxnId="{F34E9CAE-C31D-4039-B93F-7EA99738D27A}">
      <dgm:prSet/>
      <dgm:spPr/>
      <dgm:t>
        <a:bodyPr/>
        <a:lstStyle/>
        <a:p>
          <a:endParaRPr lang="en-US">
            <a:cs typeface="B Zar" pitchFamily="2" charset="-78"/>
          </a:endParaRPr>
        </a:p>
      </dgm:t>
    </dgm:pt>
    <dgm:pt modelId="{6313FC6D-6DD5-4EBD-B39B-218CB75F1141}">
      <dgm:prSet/>
      <dgm:spPr/>
      <dgm:t>
        <a:bodyPr/>
        <a:lstStyle/>
        <a:p>
          <a:pPr rtl="1"/>
          <a:r>
            <a:rPr lang="fa-IR" dirty="0" smtClean="0">
              <a:cs typeface="B Zar" pitchFamily="2" charset="-78"/>
            </a:rPr>
            <a:t>بر اساس این قانون نهادهای مالی امریکا ملزم شدند معاملات معینی را از طریق نظر کارشناسی ارزیاب مجاز ( دارای پروانه/گواه‌ی‌نامۀ ارزیابی) انجام دهند.</a:t>
          </a:r>
          <a:endParaRPr lang="en-US" dirty="0">
            <a:cs typeface="B Zar" pitchFamily="2" charset="-78"/>
          </a:endParaRPr>
        </a:p>
      </dgm:t>
    </dgm:pt>
    <dgm:pt modelId="{E0203F25-8757-42BE-B977-68DA7342A8B2}" type="parTrans" cxnId="{16F9F51D-EF50-4C10-BF45-FA0240FCC567}">
      <dgm:prSet/>
      <dgm:spPr/>
      <dgm:t>
        <a:bodyPr/>
        <a:lstStyle/>
        <a:p>
          <a:endParaRPr lang="en-US">
            <a:cs typeface="B Zar" pitchFamily="2" charset="-78"/>
          </a:endParaRPr>
        </a:p>
      </dgm:t>
    </dgm:pt>
    <dgm:pt modelId="{25B6085F-5AEB-4A66-B0A3-77F3BDDB4197}" type="sibTrans" cxnId="{16F9F51D-EF50-4C10-BF45-FA0240FCC567}">
      <dgm:prSet/>
      <dgm:spPr/>
      <dgm:t>
        <a:bodyPr/>
        <a:lstStyle/>
        <a:p>
          <a:endParaRPr lang="en-US">
            <a:cs typeface="B Zar" pitchFamily="2" charset="-78"/>
          </a:endParaRPr>
        </a:p>
      </dgm:t>
    </dgm:pt>
    <dgm:pt modelId="{C40B81DC-9E3F-42EF-9D88-77285BBEB515}" type="pres">
      <dgm:prSet presAssocID="{11041DCD-2BA9-4786-AC32-38A0B81E5099}" presName="composite" presStyleCnt="0">
        <dgm:presLayoutVars>
          <dgm:chMax val="1"/>
          <dgm:dir/>
          <dgm:resizeHandles val="exact"/>
        </dgm:presLayoutVars>
      </dgm:prSet>
      <dgm:spPr/>
      <dgm:t>
        <a:bodyPr/>
        <a:lstStyle/>
        <a:p>
          <a:endParaRPr lang="en-US"/>
        </a:p>
      </dgm:t>
    </dgm:pt>
    <dgm:pt modelId="{55F0A51C-F975-4B8B-86E6-FAD557457600}" type="pres">
      <dgm:prSet presAssocID="{C32FB950-4E24-4259-8A8C-B4C401FE0B82}" presName="roof" presStyleLbl="dkBgShp" presStyleIdx="0" presStyleCnt="2"/>
      <dgm:spPr/>
      <dgm:t>
        <a:bodyPr/>
        <a:lstStyle/>
        <a:p>
          <a:endParaRPr lang="en-US"/>
        </a:p>
      </dgm:t>
    </dgm:pt>
    <dgm:pt modelId="{1A61D188-2C92-444A-9C99-364D0EE415FA}" type="pres">
      <dgm:prSet presAssocID="{C32FB950-4E24-4259-8A8C-B4C401FE0B82}" presName="pillars" presStyleCnt="0"/>
      <dgm:spPr/>
    </dgm:pt>
    <dgm:pt modelId="{C0A9423E-F5DD-449F-B4BF-5677C913558B}" type="pres">
      <dgm:prSet presAssocID="{C32FB950-4E24-4259-8A8C-B4C401FE0B82}" presName="pillar1" presStyleLbl="node1" presStyleIdx="0" presStyleCnt="1">
        <dgm:presLayoutVars>
          <dgm:bulletEnabled val="1"/>
        </dgm:presLayoutVars>
      </dgm:prSet>
      <dgm:spPr/>
      <dgm:t>
        <a:bodyPr/>
        <a:lstStyle/>
        <a:p>
          <a:endParaRPr lang="en-US"/>
        </a:p>
      </dgm:t>
    </dgm:pt>
    <dgm:pt modelId="{4F8AF07B-4736-4B39-9959-A3D191FAE33C}" type="pres">
      <dgm:prSet presAssocID="{C32FB950-4E24-4259-8A8C-B4C401FE0B82}" presName="base" presStyleLbl="dkBgShp" presStyleIdx="1" presStyleCnt="2"/>
      <dgm:spPr/>
    </dgm:pt>
  </dgm:ptLst>
  <dgm:cxnLst>
    <dgm:cxn modelId="{F34E9CAE-C31D-4039-B93F-7EA99738D27A}" srcId="{11041DCD-2BA9-4786-AC32-38A0B81E5099}" destId="{C32FB950-4E24-4259-8A8C-B4C401FE0B82}" srcOrd="0" destOrd="0" parTransId="{D2C1DBF8-EDF7-42E1-9112-F078649AD0E1}" sibTransId="{AC104D2B-FABC-4EDC-AC03-C87FC498DC56}"/>
    <dgm:cxn modelId="{C88A3D79-342E-4439-88BE-B4771758A235}" type="presOf" srcId="{C32FB950-4E24-4259-8A8C-B4C401FE0B82}" destId="{55F0A51C-F975-4B8B-86E6-FAD557457600}" srcOrd="0" destOrd="0" presId="urn:microsoft.com/office/officeart/2005/8/layout/hList3"/>
    <dgm:cxn modelId="{ADE35802-FBCE-46B3-842E-08342AEECB7A}" type="presOf" srcId="{6313FC6D-6DD5-4EBD-B39B-218CB75F1141}" destId="{C0A9423E-F5DD-449F-B4BF-5677C913558B}" srcOrd="0" destOrd="0" presId="urn:microsoft.com/office/officeart/2005/8/layout/hList3"/>
    <dgm:cxn modelId="{4415A4E7-84F4-4664-9713-E2215B349687}" type="presOf" srcId="{11041DCD-2BA9-4786-AC32-38A0B81E5099}" destId="{C40B81DC-9E3F-42EF-9D88-77285BBEB515}" srcOrd="0" destOrd="0" presId="urn:microsoft.com/office/officeart/2005/8/layout/hList3"/>
    <dgm:cxn modelId="{16F9F51D-EF50-4C10-BF45-FA0240FCC567}" srcId="{C32FB950-4E24-4259-8A8C-B4C401FE0B82}" destId="{6313FC6D-6DD5-4EBD-B39B-218CB75F1141}" srcOrd="0" destOrd="0" parTransId="{E0203F25-8757-42BE-B977-68DA7342A8B2}" sibTransId="{25B6085F-5AEB-4A66-B0A3-77F3BDDB4197}"/>
    <dgm:cxn modelId="{A22092E2-5479-49CD-9DDB-F296D73E21FB}" type="presParOf" srcId="{C40B81DC-9E3F-42EF-9D88-77285BBEB515}" destId="{55F0A51C-F975-4B8B-86E6-FAD557457600}" srcOrd="0" destOrd="0" presId="urn:microsoft.com/office/officeart/2005/8/layout/hList3"/>
    <dgm:cxn modelId="{38FB13D7-F846-4D87-A069-4E9DCC34D347}" type="presParOf" srcId="{C40B81DC-9E3F-42EF-9D88-77285BBEB515}" destId="{1A61D188-2C92-444A-9C99-364D0EE415FA}" srcOrd="1" destOrd="0" presId="urn:microsoft.com/office/officeart/2005/8/layout/hList3"/>
    <dgm:cxn modelId="{21FC26DB-F366-42E7-AB50-1753BF54568D}" type="presParOf" srcId="{1A61D188-2C92-444A-9C99-364D0EE415FA}" destId="{C0A9423E-F5DD-449F-B4BF-5677C913558B}" srcOrd="0" destOrd="0" presId="urn:microsoft.com/office/officeart/2005/8/layout/hList3"/>
    <dgm:cxn modelId="{3B2B5935-9A09-4637-84E5-EE379ACBA165}" type="presParOf" srcId="{C40B81DC-9E3F-42EF-9D88-77285BBEB515}" destId="{4F8AF07B-4736-4B39-9959-A3D191FAE33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7E8B3-09D2-411D-A052-D81FC44776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A83AD6B-5456-4A76-B976-D28C3CA5A47A}">
      <dgm:prSet/>
      <dgm:spPr/>
      <dgm:t>
        <a:bodyPr/>
        <a:lstStyle/>
        <a:p>
          <a:pPr algn="ctr" rtl="1"/>
          <a:r>
            <a:rPr lang="fa-IR" dirty="0" smtClean="0">
              <a:cs typeface="B Zar" pitchFamily="2" charset="-78"/>
            </a:rPr>
            <a:t>بنیاد ارزشیابی شامل هیأت امنا و دو هیأت مستقل است:</a:t>
          </a:r>
          <a:endParaRPr lang="en-US" dirty="0">
            <a:cs typeface="B Zar" pitchFamily="2" charset="-78"/>
          </a:endParaRPr>
        </a:p>
      </dgm:t>
    </dgm:pt>
    <dgm:pt modelId="{14439D1B-CB8F-46DB-BA6E-5CB50D66D9CE}" type="parTrans" cxnId="{D16A9611-629C-4383-B791-06E815A177AE}">
      <dgm:prSet/>
      <dgm:spPr/>
      <dgm:t>
        <a:bodyPr/>
        <a:lstStyle/>
        <a:p>
          <a:pPr algn="justLow"/>
          <a:endParaRPr lang="en-US">
            <a:cs typeface="B Zar" pitchFamily="2" charset="-78"/>
          </a:endParaRPr>
        </a:p>
      </dgm:t>
    </dgm:pt>
    <dgm:pt modelId="{4F7A3D89-4E57-4B83-89B5-AEB3F0AAFEC1}" type="sibTrans" cxnId="{D16A9611-629C-4383-B791-06E815A177AE}">
      <dgm:prSet/>
      <dgm:spPr/>
      <dgm:t>
        <a:bodyPr/>
        <a:lstStyle/>
        <a:p>
          <a:pPr algn="justLow"/>
          <a:endParaRPr lang="en-US">
            <a:cs typeface="B Zar" pitchFamily="2" charset="-78"/>
          </a:endParaRPr>
        </a:p>
      </dgm:t>
    </dgm:pt>
    <dgm:pt modelId="{4394AE1B-9CA7-4EEA-99EA-E39DC43CDAD4}">
      <dgm:prSet custT="1"/>
      <dgm:spPr/>
      <dgm:t>
        <a:bodyPr/>
        <a:lstStyle/>
        <a:p>
          <a:pPr algn="justLow" rtl="1"/>
          <a:r>
            <a:rPr lang="fa-IR" sz="3100" dirty="0" smtClean="0">
              <a:cs typeface="B Zar" pitchFamily="2" charset="-78"/>
            </a:rPr>
            <a:t>هیأت شرایط ارزیاب  (</a:t>
          </a:r>
          <a:r>
            <a:rPr lang="en-US" sz="2400" dirty="0" smtClean="0">
              <a:cs typeface="B Zar" pitchFamily="2" charset="-78"/>
            </a:rPr>
            <a:t>Appraiser</a:t>
          </a:r>
          <a:r>
            <a:rPr lang="en-US" sz="3100" dirty="0" smtClean="0">
              <a:cs typeface="B Zar" pitchFamily="2" charset="-78"/>
            </a:rPr>
            <a:t> </a:t>
          </a:r>
          <a:r>
            <a:rPr lang="en-US" sz="2400" dirty="0" smtClean="0">
              <a:cs typeface="B Zar" pitchFamily="2" charset="-78"/>
            </a:rPr>
            <a:t>Qualification Board</a:t>
          </a:r>
          <a:r>
            <a:rPr lang="fa-IR" sz="3100" dirty="0" smtClean="0">
              <a:cs typeface="B Zar" pitchFamily="2" charset="-78"/>
            </a:rPr>
            <a:t>): حداقل شرایط ارزیاب را برای اعطای گواهی تعیین می‌کند.</a:t>
          </a:r>
          <a:endParaRPr lang="en-US" sz="3100" dirty="0">
            <a:cs typeface="B Zar" pitchFamily="2" charset="-78"/>
          </a:endParaRPr>
        </a:p>
      </dgm:t>
    </dgm:pt>
    <dgm:pt modelId="{1BE4F7C7-F69F-4102-AABE-A9464B6C7D95}" type="parTrans" cxnId="{69289D21-185D-4D66-B343-A01799A50781}">
      <dgm:prSet/>
      <dgm:spPr/>
      <dgm:t>
        <a:bodyPr/>
        <a:lstStyle/>
        <a:p>
          <a:pPr algn="justLow"/>
          <a:endParaRPr lang="en-US">
            <a:cs typeface="B Zar" pitchFamily="2" charset="-78"/>
          </a:endParaRPr>
        </a:p>
      </dgm:t>
    </dgm:pt>
    <dgm:pt modelId="{709CEA85-8B56-4F87-88B7-464CB7717A3B}" type="sibTrans" cxnId="{69289D21-185D-4D66-B343-A01799A50781}">
      <dgm:prSet/>
      <dgm:spPr/>
      <dgm:t>
        <a:bodyPr/>
        <a:lstStyle/>
        <a:p>
          <a:pPr algn="justLow"/>
          <a:endParaRPr lang="en-US">
            <a:cs typeface="B Zar" pitchFamily="2" charset="-78"/>
          </a:endParaRPr>
        </a:p>
      </dgm:t>
    </dgm:pt>
    <dgm:pt modelId="{475A045C-1544-4D62-BAFA-7033D2A622DF}">
      <dgm:prSet custT="1"/>
      <dgm:spPr/>
      <dgm:t>
        <a:bodyPr/>
        <a:lstStyle/>
        <a:p>
          <a:pPr algn="justLow" rtl="1"/>
          <a:r>
            <a:rPr lang="fa-IR" sz="3100" dirty="0" smtClean="0">
              <a:cs typeface="B Zar" pitchFamily="2" charset="-78"/>
            </a:rPr>
            <a:t>هیأت استانداردهای ارزشیابی (</a:t>
          </a:r>
          <a:r>
            <a:rPr lang="en-US" sz="2400" dirty="0" smtClean="0">
              <a:cs typeface="B Zar" pitchFamily="2" charset="-78"/>
            </a:rPr>
            <a:t>Appraisal</a:t>
          </a:r>
          <a:r>
            <a:rPr lang="en-US" sz="3100" dirty="0" smtClean="0">
              <a:cs typeface="B Zar" pitchFamily="2" charset="-78"/>
            </a:rPr>
            <a:t> </a:t>
          </a:r>
          <a:r>
            <a:rPr lang="en-US" sz="2400" dirty="0" smtClean="0">
              <a:cs typeface="B Zar" pitchFamily="2" charset="-78"/>
            </a:rPr>
            <a:t>Standards</a:t>
          </a:r>
          <a:r>
            <a:rPr lang="en-US" sz="3100" dirty="0" smtClean="0">
              <a:cs typeface="B Zar" pitchFamily="2" charset="-78"/>
            </a:rPr>
            <a:t> </a:t>
          </a:r>
          <a:r>
            <a:rPr lang="en-US" sz="2400" dirty="0" smtClean="0">
              <a:cs typeface="B Zar" pitchFamily="2" charset="-78"/>
            </a:rPr>
            <a:t>Board</a:t>
          </a:r>
          <a:r>
            <a:rPr lang="fa-IR" sz="3100" dirty="0" smtClean="0">
              <a:cs typeface="B Zar" pitchFamily="2" charset="-78"/>
            </a:rPr>
            <a:t>): اصطلاحات ارزشیابی را تعریف و حداقل استانداردهای گزارش‌های ارزشیابی را تنظیم می‌کند.</a:t>
          </a:r>
          <a:endParaRPr lang="en-US" sz="3100" dirty="0">
            <a:cs typeface="B Zar" pitchFamily="2" charset="-78"/>
          </a:endParaRPr>
        </a:p>
      </dgm:t>
    </dgm:pt>
    <dgm:pt modelId="{6CB5D377-CC71-4185-BCDB-FDA9D5F69E17}" type="parTrans" cxnId="{D64D2057-479C-4933-9225-BE3FD012D522}">
      <dgm:prSet/>
      <dgm:spPr/>
      <dgm:t>
        <a:bodyPr/>
        <a:lstStyle/>
        <a:p>
          <a:pPr algn="justLow"/>
          <a:endParaRPr lang="en-US">
            <a:cs typeface="B Zar" pitchFamily="2" charset="-78"/>
          </a:endParaRPr>
        </a:p>
      </dgm:t>
    </dgm:pt>
    <dgm:pt modelId="{5D9504B9-C1F3-42BC-9876-B482E415E9FD}" type="sibTrans" cxnId="{D64D2057-479C-4933-9225-BE3FD012D522}">
      <dgm:prSet/>
      <dgm:spPr/>
      <dgm:t>
        <a:bodyPr/>
        <a:lstStyle/>
        <a:p>
          <a:pPr algn="justLow"/>
          <a:endParaRPr lang="en-US">
            <a:cs typeface="B Zar" pitchFamily="2" charset="-78"/>
          </a:endParaRPr>
        </a:p>
      </dgm:t>
    </dgm:pt>
    <dgm:pt modelId="{43EB4086-AB58-44BB-9701-87A9D07BCC48}" type="pres">
      <dgm:prSet presAssocID="{9C97E8B3-09D2-411D-A052-D81FC44776F2}" presName="linear" presStyleCnt="0">
        <dgm:presLayoutVars>
          <dgm:animLvl val="lvl"/>
          <dgm:resizeHandles val="exact"/>
        </dgm:presLayoutVars>
      </dgm:prSet>
      <dgm:spPr/>
      <dgm:t>
        <a:bodyPr/>
        <a:lstStyle/>
        <a:p>
          <a:endParaRPr lang="en-US"/>
        </a:p>
      </dgm:t>
    </dgm:pt>
    <dgm:pt modelId="{2F70A12B-6E9A-41F9-89CA-DA6D98CF8A01}" type="pres">
      <dgm:prSet presAssocID="{2A83AD6B-5456-4A76-B976-D28C3CA5A47A}" presName="parentText" presStyleLbl="node1" presStyleIdx="0" presStyleCnt="1">
        <dgm:presLayoutVars>
          <dgm:chMax val="0"/>
          <dgm:bulletEnabled val="1"/>
        </dgm:presLayoutVars>
      </dgm:prSet>
      <dgm:spPr>
        <a:prstGeom prst="ellipseRibbon">
          <a:avLst/>
        </a:prstGeom>
      </dgm:spPr>
      <dgm:t>
        <a:bodyPr/>
        <a:lstStyle/>
        <a:p>
          <a:endParaRPr lang="en-US"/>
        </a:p>
      </dgm:t>
    </dgm:pt>
    <dgm:pt modelId="{77D3A740-DB64-4822-AC94-6B4B7F628BAA}" type="pres">
      <dgm:prSet presAssocID="{2A83AD6B-5456-4A76-B976-D28C3CA5A47A}" presName="childText" presStyleLbl="revTx" presStyleIdx="0" presStyleCnt="1">
        <dgm:presLayoutVars>
          <dgm:bulletEnabled val="1"/>
        </dgm:presLayoutVars>
      </dgm:prSet>
      <dgm:spPr/>
      <dgm:t>
        <a:bodyPr/>
        <a:lstStyle/>
        <a:p>
          <a:endParaRPr lang="en-US"/>
        </a:p>
      </dgm:t>
    </dgm:pt>
  </dgm:ptLst>
  <dgm:cxnLst>
    <dgm:cxn modelId="{89339A9A-C5F8-43C3-B37C-659ACEE4310E}" type="presOf" srcId="{2A83AD6B-5456-4A76-B976-D28C3CA5A47A}" destId="{2F70A12B-6E9A-41F9-89CA-DA6D98CF8A01}" srcOrd="0" destOrd="0" presId="urn:microsoft.com/office/officeart/2005/8/layout/vList2"/>
    <dgm:cxn modelId="{6453787B-22D4-4C2A-BE8F-12F3C5E96C5D}" type="presOf" srcId="{4394AE1B-9CA7-4EEA-99EA-E39DC43CDAD4}" destId="{77D3A740-DB64-4822-AC94-6B4B7F628BAA}" srcOrd="0" destOrd="0" presId="urn:microsoft.com/office/officeart/2005/8/layout/vList2"/>
    <dgm:cxn modelId="{D16A9611-629C-4383-B791-06E815A177AE}" srcId="{9C97E8B3-09D2-411D-A052-D81FC44776F2}" destId="{2A83AD6B-5456-4A76-B976-D28C3CA5A47A}" srcOrd="0" destOrd="0" parTransId="{14439D1B-CB8F-46DB-BA6E-5CB50D66D9CE}" sibTransId="{4F7A3D89-4E57-4B83-89B5-AEB3F0AAFEC1}"/>
    <dgm:cxn modelId="{D64D2057-479C-4933-9225-BE3FD012D522}" srcId="{2A83AD6B-5456-4A76-B976-D28C3CA5A47A}" destId="{475A045C-1544-4D62-BAFA-7033D2A622DF}" srcOrd="1" destOrd="0" parTransId="{6CB5D377-CC71-4185-BCDB-FDA9D5F69E17}" sibTransId="{5D9504B9-C1F3-42BC-9876-B482E415E9FD}"/>
    <dgm:cxn modelId="{3A4CDEBB-5F2A-4932-8457-F9CD25AAAB71}" type="presOf" srcId="{475A045C-1544-4D62-BAFA-7033D2A622DF}" destId="{77D3A740-DB64-4822-AC94-6B4B7F628BAA}" srcOrd="0" destOrd="1" presId="urn:microsoft.com/office/officeart/2005/8/layout/vList2"/>
    <dgm:cxn modelId="{D21EAFB1-8F0A-4BE1-A2ED-5323FCC70347}" type="presOf" srcId="{9C97E8B3-09D2-411D-A052-D81FC44776F2}" destId="{43EB4086-AB58-44BB-9701-87A9D07BCC48}" srcOrd="0" destOrd="0" presId="urn:microsoft.com/office/officeart/2005/8/layout/vList2"/>
    <dgm:cxn modelId="{69289D21-185D-4D66-B343-A01799A50781}" srcId="{2A83AD6B-5456-4A76-B976-D28C3CA5A47A}" destId="{4394AE1B-9CA7-4EEA-99EA-E39DC43CDAD4}" srcOrd="0" destOrd="0" parTransId="{1BE4F7C7-F69F-4102-AABE-A9464B6C7D95}" sibTransId="{709CEA85-8B56-4F87-88B7-464CB7717A3B}"/>
    <dgm:cxn modelId="{CDAF715F-5654-4F55-9380-25404E4992D8}" type="presParOf" srcId="{43EB4086-AB58-44BB-9701-87A9D07BCC48}" destId="{2F70A12B-6E9A-41F9-89CA-DA6D98CF8A01}" srcOrd="0" destOrd="0" presId="urn:microsoft.com/office/officeart/2005/8/layout/vList2"/>
    <dgm:cxn modelId="{8661EFD2-606B-4B9B-851E-05DBE1536C1C}" type="presParOf" srcId="{43EB4086-AB58-44BB-9701-87A9D07BCC48}" destId="{77D3A740-DB64-4822-AC94-6B4B7F628BA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1765D8-91E6-4788-A384-037666B7648B}"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en-US"/>
        </a:p>
      </dgm:t>
    </dgm:pt>
    <dgm:pt modelId="{A3EFCAEE-65D0-489A-AFFB-09F9221E60FF}">
      <dgm:prSet/>
      <dgm:spPr/>
      <dgm:t>
        <a:bodyPr/>
        <a:lstStyle/>
        <a:p>
          <a:pPr rtl="1"/>
          <a:r>
            <a:rPr lang="fa-IR" dirty="0" smtClean="0">
              <a:cs typeface="B Zar" pitchFamily="2" charset="-78"/>
            </a:rPr>
            <a:t>هیأت استانداردهای ارزشیابی دارای امتیاز انحصاری نشر مجموعه استانداردهای ارزیابی حرفه‌ای (</a:t>
          </a:r>
          <a:r>
            <a:rPr lang="en-US" dirty="0" smtClean="0">
              <a:cs typeface="B Zar" pitchFamily="2" charset="-78"/>
            </a:rPr>
            <a:t>USPAP</a:t>
          </a:r>
          <a:r>
            <a:rPr lang="fa-IR" dirty="0" smtClean="0">
              <a:cs typeface="B Zar" pitchFamily="2" charset="-78"/>
            </a:rPr>
            <a:t>) است. هم‌چنین هیأت استانداردهای ارزشیابی، به ایالت‌های امریکا اختیار داده است که بر اساس استانداردهای یادشده به ارزیابان گواهینامه اعطا کنند. </a:t>
          </a:r>
          <a:endParaRPr lang="en-US" dirty="0">
            <a:cs typeface="B Zar" pitchFamily="2" charset="-78"/>
          </a:endParaRPr>
        </a:p>
      </dgm:t>
    </dgm:pt>
    <dgm:pt modelId="{1748B37C-5B3F-45C0-A4DD-EE9750F8E879}" type="parTrans" cxnId="{B12A82D1-75B4-484A-B783-4F5FA7D038D7}">
      <dgm:prSet/>
      <dgm:spPr/>
      <dgm:t>
        <a:bodyPr/>
        <a:lstStyle/>
        <a:p>
          <a:endParaRPr lang="en-US">
            <a:cs typeface="B Zar" pitchFamily="2" charset="-78"/>
          </a:endParaRPr>
        </a:p>
      </dgm:t>
    </dgm:pt>
    <dgm:pt modelId="{720256C4-E123-44C5-A299-8CFF6E5E9DD5}" type="sibTrans" cxnId="{B12A82D1-75B4-484A-B783-4F5FA7D038D7}">
      <dgm:prSet/>
      <dgm:spPr/>
      <dgm:t>
        <a:bodyPr/>
        <a:lstStyle/>
        <a:p>
          <a:endParaRPr lang="en-US">
            <a:cs typeface="B Zar" pitchFamily="2" charset="-78"/>
          </a:endParaRPr>
        </a:p>
      </dgm:t>
    </dgm:pt>
    <dgm:pt modelId="{0394CEA7-7016-4836-92D1-22F01D75940E}" type="pres">
      <dgm:prSet presAssocID="{951765D8-91E6-4788-A384-037666B7648B}" presName="Name0" presStyleCnt="0">
        <dgm:presLayoutVars>
          <dgm:dir/>
          <dgm:resizeHandles val="exact"/>
        </dgm:presLayoutVars>
      </dgm:prSet>
      <dgm:spPr/>
      <dgm:t>
        <a:bodyPr/>
        <a:lstStyle/>
        <a:p>
          <a:endParaRPr lang="en-US"/>
        </a:p>
      </dgm:t>
    </dgm:pt>
    <dgm:pt modelId="{E6CD13A5-9A4E-4443-A1F4-7AEFCC8F4C59}" type="pres">
      <dgm:prSet presAssocID="{A3EFCAEE-65D0-489A-AFFB-09F9221E60FF}" presName="node" presStyleLbl="node1" presStyleIdx="0" presStyleCnt="1">
        <dgm:presLayoutVars>
          <dgm:bulletEnabled val="1"/>
        </dgm:presLayoutVars>
      </dgm:prSet>
      <dgm:spPr/>
      <dgm:t>
        <a:bodyPr/>
        <a:lstStyle/>
        <a:p>
          <a:endParaRPr lang="en-US"/>
        </a:p>
      </dgm:t>
    </dgm:pt>
  </dgm:ptLst>
  <dgm:cxnLst>
    <dgm:cxn modelId="{2269C7C8-3385-4CDC-B0A0-6E9712E8226A}" type="presOf" srcId="{A3EFCAEE-65D0-489A-AFFB-09F9221E60FF}" destId="{E6CD13A5-9A4E-4443-A1F4-7AEFCC8F4C59}" srcOrd="0" destOrd="0" presId="urn:microsoft.com/office/officeart/2005/8/layout/hList6"/>
    <dgm:cxn modelId="{B12A82D1-75B4-484A-B783-4F5FA7D038D7}" srcId="{951765D8-91E6-4788-A384-037666B7648B}" destId="{A3EFCAEE-65D0-489A-AFFB-09F9221E60FF}" srcOrd="0" destOrd="0" parTransId="{1748B37C-5B3F-45C0-A4DD-EE9750F8E879}" sibTransId="{720256C4-E123-44C5-A299-8CFF6E5E9DD5}"/>
    <dgm:cxn modelId="{3E72B101-5A04-4C3E-968C-E259198845AD}" type="presOf" srcId="{951765D8-91E6-4788-A384-037666B7648B}" destId="{0394CEA7-7016-4836-92D1-22F01D75940E}" srcOrd="0" destOrd="0" presId="urn:microsoft.com/office/officeart/2005/8/layout/hList6"/>
    <dgm:cxn modelId="{FEF10B87-6E52-43B3-A14D-EB6AB83EA38A}" type="presParOf" srcId="{0394CEA7-7016-4836-92D1-22F01D75940E}" destId="{E6CD13A5-9A4E-4443-A1F4-7AEFCC8F4C59}"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9AC9C5-31BF-4E89-8C8F-ADDDC0C72AC3}" type="doc">
      <dgm:prSet loTypeId="urn:microsoft.com/office/officeart/2005/8/layout/hList2" loCatId="list" qsTypeId="urn:microsoft.com/office/officeart/2005/8/quickstyle/3d1" qsCatId="3D" csTypeId="urn:microsoft.com/office/officeart/2005/8/colors/accent2_1" csCatId="accent2" phldr="1"/>
      <dgm:spPr/>
      <dgm:t>
        <a:bodyPr/>
        <a:lstStyle/>
        <a:p>
          <a:endParaRPr lang="en-US"/>
        </a:p>
      </dgm:t>
    </dgm:pt>
    <dgm:pt modelId="{CC9B370D-0CAB-436B-A4BC-B52918C3100D}">
      <dgm:prSet/>
      <dgm:spPr/>
      <dgm:t>
        <a:bodyPr/>
        <a:lstStyle/>
        <a:p>
          <a:pPr algn="ctr" rtl="1"/>
          <a:r>
            <a:rPr lang="fa-IR" dirty="0" smtClean="0">
              <a:cs typeface="B Titr" pitchFamily="2" charset="-78"/>
            </a:rPr>
            <a:t>ضمانت اجرا</a:t>
          </a:r>
          <a:endParaRPr lang="en-US" dirty="0">
            <a:cs typeface="B Titr" pitchFamily="2" charset="-78"/>
          </a:endParaRPr>
        </a:p>
      </dgm:t>
    </dgm:pt>
    <dgm:pt modelId="{FA65E417-5B21-4F96-A118-A89D81ED3913}" type="parTrans" cxnId="{1A057A4B-8A86-4837-83A2-BA30F1D0EFF2}">
      <dgm:prSet/>
      <dgm:spPr/>
      <dgm:t>
        <a:bodyPr/>
        <a:lstStyle/>
        <a:p>
          <a:endParaRPr lang="en-US">
            <a:cs typeface="B Zar" pitchFamily="2" charset="-78"/>
          </a:endParaRPr>
        </a:p>
      </dgm:t>
    </dgm:pt>
    <dgm:pt modelId="{EC22350D-86E7-4E9C-96C0-A38F840B7DFF}" type="sibTrans" cxnId="{1A057A4B-8A86-4837-83A2-BA30F1D0EFF2}">
      <dgm:prSet/>
      <dgm:spPr/>
      <dgm:t>
        <a:bodyPr/>
        <a:lstStyle/>
        <a:p>
          <a:endParaRPr lang="en-US">
            <a:cs typeface="B Zar" pitchFamily="2" charset="-78"/>
          </a:endParaRPr>
        </a:p>
      </dgm:t>
    </dgm:pt>
    <dgm:pt modelId="{3B2554F7-C566-4C06-B4B6-E80D4846DB2F}">
      <dgm:prSet/>
      <dgm:spPr/>
      <dgm:t>
        <a:bodyPr/>
        <a:lstStyle/>
        <a:p>
          <a:pPr algn="justLow" rtl="1"/>
          <a:r>
            <a:rPr lang="fa-IR" dirty="0" smtClean="0">
              <a:cs typeface="B Zar" pitchFamily="2" charset="-78"/>
            </a:rPr>
            <a:t>بنیاد ارزشیابی برای ملزم کردن ارزیابان به رعایت </a:t>
          </a:r>
          <a:r>
            <a:rPr lang="en-US" dirty="0" smtClean="0">
              <a:cs typeface="B Zar" pitchFamily="2" charset="-78"/>
            </a:rPr>
            <a:t>USPAP</a:t>
          </a:r>
          <a:r>
            <a:rPr lang="fa-IR" dirty="0" smtClean="0">
              <a:cs typeface="B Zar" pitchFamily="2" charset="-78"/>
            </a:rPr>
            <a:t> صلاحیت قانونی ندارد. </a:t>
          </a:r>
          <a:r>
            <a:rPr lang="fa-IR" dirty="0" smtClean="0">
              <a:cs typeface="B Zar" pitchFamily="2" charset="-78"/>
            </a:rPr>
            <a:t>آژانس‎‌های قانونی ارزشیابی در هر ایالت مسوول بررسی شکایات و رسیدگی به جرائم ارزشیابی اند. اگر </a:t>
          </a:r>
          <a:r>
            <a:rPr lang="fa-IR" dirty="0" smtClean="0">
              <a:cs typeface="B Zar" pitchFamily="2" charset="-78"/>
            </a:rPr>
            <a:t>ارزیاب از استانداردها تخطی کند، می‌توان از ارزیاب به مراجع ذیصلاح در ایالتی که به نام او گواهینامه یا پروانه صادر کرده، شکایت کرد. مراجع یادشده اختیار دارند بسته به صلاحدید خود نسبت به جریمه‌کردن ارزیاب، تعلیق و یا ابطال گواهینامۀ ارزیابی وی اقدام نمایند.</a:t>
          </a:r>
          <a:endParaRPr lang="en-US" dirty="0">
            <a:cs typeface="B Zar" pitchFamily="2" charset="-78"/>
          </a:endParaRPr>
        </a:p>
      </dgm:t>
    </dgm:pt>
    <dgm:pt modelId="{1D1FEA59-7ADC-412F-9CB9-FC028FFE29D5}" type="parTrans" cxnId="{C4264F4E-B391-4BB3-8E70-524DD5A9554E}">
      <dgm:prSet/>
      <dgm:spPr/>
      <dgm:t>
        <a:bodyPr/>
        <a:lstStyle/>
        <a:p>
          <a:endParaRPr lang="en-US">
            <a:cs typeface="B Zar" pitchFamily="2" charset="-78"/>
          </a:endParaRPr>
        </a:p>
      </dgm:t>
    </dgm:pt>
    <dgm:pt modelId="{39361457-A677-4185-A4A8-E600789A19BB}" type="sibTrans" cxnId="{C4264F4E-B391-4BB3-8E70-524DD5A9554E}">
      <dgm:prSet/>
      <dgm:spPr/>
      <dgm:t>
        <a:bodyPr/>
        <a:lstStyle/>
        <a:p>
          <a:endParaRPr lang="en-US">
            <a:cs typeface="B Zar" pitchFamily="2" charset="-78"/>
          </a:endParaRPr>
        </a:p>
      </dgm:t>
    </dgm:pt>
    <dgm:pt modelId="{33FC94A5-1968-4CE2-A5DB-35FE7F53AB70}" type="pres">
      <dgm:prSet presAssocID="{509AC9C5-31BF-4E89-8C8F-ADDDC0C72AC3}" presName="linearFlow" presStyleCnt="0">
        <dgm:presLayoutVars>
          <dgm:dir/>
          <dgm:animLvl val="lvl"/>
          <dgm:resizeHandles/>
        </dgm:presLayoutVars>
      </dgm:prSet>
      <dgm:spPr/>
      <dgm:t>
        <a:bodyPr/>
        <a:lstStyle/>
        <a:p>
          <a:endParaRPr lang="en-US"/>
        </a:p>
      </dgm:t>
    </dgm:pt>
    <dgm:pt modelId="{4C93586D-9F63-4D4B-A7EC-EB9ADF934C5E}" type="pres">
      <dgm:prSet presAssocID="{CC9B370D-0CAB-436B-A4BC-B52918C3100D}" presName="compositeNode" presStyleCnt="0">
        <dgm:presLayoutVars>
          <dgm:bulletEnabled val="1"/>
        </dgm:presLayoutVars>
      </dgm:prSet>
      <dgm:spPr/>
    </dgm:pt>
    <dgm:pt modelId="{4D7ABAA9-1B38-44E5-868B-A21C48C13E81}" type="pres">
      <dgm:prSet presAssocID="{CC9B370D-0CAB-436B-A4BC-B52918C3100D}" presName="image" presStyleLbl="fgImgPlace1" presStyleIdx="0" presStyleCnt="1"/>
      <dgm:spPr>
        <a:blipFill rotWithShape="0">
          <a:blip xmlns:r="http://schemas.openxmlformats.org/officeDocument/2006/relationships" r:embed="rId1"/>
          <a:stretch>
            <a:fillRect/>
          </a:stretch>
        </a:blipFill>
      </dgm:spPr>
    </dgm:pt>
    <dgm:pt modelId="{21E4424D-1851-4052-94C0-4C4A1B7B55F0}" type="pres">
      <dgm:prSet presAssocID="{CC9B370D-0CAB-436B-A4BC-B52918C3100D}" presName="childNode" presStyleLbl="node1" presStyleIdx="0" presStyleCnt="1">
        <dgm:presLayoutVars>
          <dgm:bulletEnabled val="1"/>
        </dgm:presLayoutVars>
      </dgm:prSet>
      <dgm:spPr/>
      <dgm:t>
        <a:bodyPr/>
        <a:lstStyle/>
        <a:p>
          <a:endParaRPr lang="en-US"/>
        </a:p>
      </dgm:t>
    </dgm:pt>
    <dgm:pt modelId="{A06BA2B6-99B5-4532-ACCB-B7A23F166ECC}" type="pres">
      <dgm:prSet presAssocID="{CC9B370D-0CAB-436B-A4BC-B52918C3100D}" presName="parentNode" presStyleLbl="revTx" presStyleIdx="0" presStyleCnt="1">
        <dgm:presLayoutVars>
          <dgm:chMax val="0"/>
          <dgm:bulletEnabled val="1"/>
        </dgm:presLayoutVars>
      </dgm:prSet>
      <dgm:spPr/>
      <dgm:t>
        <a:bodyPr/>
        <a:lstStyle/>
        <a:p>
          <a:endParaRPr lang="en-US"/>
        </a:p>
      </dgm:t>
    </dgm:pt>
  </dgm:ptLst>
  <dgm:cxnLst>
    <dgm:cxn modelId="{C4264F4E-B391-4BB3-8E70-524DD5A9554E}" srcId="{CC9B370D-0CAB-436B-A4BC-B52918C3100D}" destId="{3B2554F7-C566-4C06-B4B6-E80D4846DB2F}" srcOrd="0" destOrd="0" parTransId="{1D1FEA59-7ADC-412F-9CB9-FC028FFE29D5}" sibTransId="{39361457-A677-4185-A4A8-E600789A19BB}"/>
    <dgm:cxn modelId="{866EA2A2-CC52-49FF-BD40-DD8256639275}" type="presOf" srcId="{3B2554F7-C566-4C06-B4B6-E80D4846DB2F}" destId="{21E4424D-1851-4052-94C0-4C4A1B7B55F0}" srcOrd="0" destOrd="0" presId="urn:microsoft.com/office/officeart/2005/8/layout/hList2"/>
    <dgm:cxn modelId="{3E16A07C-1B2C-406F-BCD9-0746640FCF95}" type="presOf" srcId="{CC9B370D-0CAB-436B-A4BC-B52918C3100D}" destId="{A06BA2B6-99B5-4532-ACCB-B7A23F166ECC}" srcOrd="0" destOrd="0" presId="urn:microsoft.com/office/officeart/2005/8/layout/hList2"/>
    <dgm:cxn modelId="{1A057A4B-8A86-4837-83A2-BA30F1D0EFF2}" srcId="{509AC9C5-31BF-4E89-8C8F-ADDDC0C72AC3}" destId="{CC9B370D-0CAB-436B-A4BC-B52918C3100D}" srcOrd="0" destOrd="0" parTransId="{FA65E417-5B21-4F96-A118-A89D81ED3913}" sibTransId="{EC22350D-86E7-4E9C-96C0-A38F840B7DFF}"/>
    <dgm:cxn modelId="{945E5DAC-5DF3-4116-9E51-6588E2586699}" type="presOf" srcId="{509AC9C5-31BF-4E89-8C8F-ADDDC0C72AC3}" destId="{33FC94A5-1968-4CE2-A5DB-35FE7F53AB70}" srcOrd="0" destOrd="0" presId="urn:microsoft.com/office/officeart/2005/8/layout/hList2"/>
    <dgm:cxn modelId="{1C8E479B-3AD6-452E-AB54-A5DC15AFFEF2}" type="presParOf" srcId="{33FC94A5-1968-4CE2-A5DB-35FE7F53AB70}" destId="{4C93586D-9F63-4D4B-A7EC-EB9ADF934C5E}" srcOrd="0" destOrd="0" presId="urn:microsoft.com/office/officeart/2005/8/layout/hList2"/>
    <dgm:cxn modelId="{063617CC-177B-4521-8D46-3C9B38C7A442}" type="presParOf" srcId="{4C93586D-9F63-4D4B-A7EC-EB9ADF934C5E}" destId="{4D7ABAA9-1B38-44E5-868B-A21C48C13E81}" srcOrd="0" destOrd="0" presId="urn:microsoft.com/office/officeart/2005/8/layout/hList2"/>
    <dgm:cxn modelId="{70EB7561-4030-4150-B581-BDB0A996EF23}" type="presParOf" srcId="{4C93586D-9F63-4D4B-A7EC-EB9ADF934C5E}" destId="{21E4424D-1851-4052-94C0-4C4A1B7B55F0}" srcOrd="1" destOrd="0" presId="urn:microsoft.com/office/officeart/2005/8/layout/hList2"/>
    <dgm:cxn modelId="{366C93F2-5C59-4535-818F-1646E2F13B8F}" type="presParOf" srcId="{4C93586D-9F63-4D4B-A7EC-EB9ADF934C5E}" destId="{A06BA2B6-99B5-4532-ACCB-B7A23F166EC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316778-0A9A-4E72-8AD8-2C57E4282381}" type="doc">
      <dgm:prSet loTypeId="urn:microsoft.com/office/officeart/2005/8/layout/list1" loCatId="list" qsTypeId="urn:microsoft.com/office/officeart/2005/8/quickstyle/3d1" qsCatId="3D" csTypeId="urn:microsoft.com/office/officeart/2005/8/colors/accent2_1" csCatId="accent2"/>
      <dgm:spPr/>
      <dgm:t>
        <a:bodyPr/>
        <a:lstStyle/>
        <a:p>
          <a:endParaRPr lang="en-US"/>
        </a:p>
      </dgm:t>
    </dgm:pt>
    <dgm:pt modelId="{5394CBB0-931A-4652-9245-FE34889D5DD8}">
      <dgm:prSet/>
      <dgm:spPr/>
      <dgm:t>
        <a:bodyPr/>
        <a:lstStyle/>
        <a:p>
          <a:pPr algn="ctr" rtl="1"/>
          <a:r>
            <a:rPr lang="fa-IR" dirty="0" smtClean="0">
              <a:latin typeface="ذ فهفق"/>
              <a:cs typeface="B Titr" pitchFamily="2" charset="-78"/>
            </a:rPr>
            <a:t>رویکرد مقایسۀ قیمت‌های فروش</a:t>
          </a:r>
          <a:endParaRPr lang="en-US" dirty="0">
            <a:latin typeface="ذ فهفق"/>
            <a:cs typeface="B Titr" pitchFamily="2" charset="-78"/>
          </a:endParaRPr>
        </a:p>
      </dgm:t>
    </dgm:pt>
    <dgm:pt modelId="{1472A3F6-1A17-4365-8EA4-EF81530F4D57}" type="parTrans" cxnId="{0819FEC4-8BD6-4593-8F0A-A5A36F3894C7}">
      <dgm:prSet/>
      <dgm:spPr/>
      <dgm:t>
        <a:bodyPr/>
        <a:lstStyle/>
        <a:p>
          <a:endParaRPr lang="en-US">
            <a:cs typeface="B Zar" pitchFamily="2" charset="-78"/>
          </a:endParaRPr>
        </a:p>
      </dgm:t>
    </dgm:pt>
    <dgm:pt modelId="{FC1DDC0A-EF35-4047-A599-8260B40CD6A6}" type="sibTrans" cxnId="{0819FEC4-8BD6-4593-8F0A-A5A36F3894C7}">
      <dgm:prSet/>
      <dgm:spPr/>
      <dgm:t>
        <a:bodyPr/>
        <a:lstStyle/>
        <a:p>
          <a:endParaRPr lang="en-US">
            <a:cs typeface="B Zar" pitchFamily="2" charset="-78"/>
          </a:endParaRPr>
        </a:p>
      </dgm:t>
    </dgm:pt>
    <dgm:pt modelId="{B40E89D0-2747-43C3-919B-87BE849A73FD}">
      <dgm:prSet/>
      <dgm:spPr/>
      <dgm:t>
        <a:bodyPr/>
        <a:lstStyle/>
        <a:p>
          <a:pPr algn="l" rtl="0"/>
          <a:r>
            <a:rPr lang="en-US" dirty="0" smtClean="0">
              <a:cs typeface="B Zar" pitchFamily="2" charset="-78"/>
            </a:rPr>
            <a:t>sales comparison (market data) approach</a:t>
          </a:r>
          <a:endParaRPr lang="en-US" dirty="0">
            <a:cs typeface="B Zar" pitchFamily="2" charset="-78"/>
          </a:endParaRPr>
        </a:p>
      </dgm:t>
    </dgm:pt>
    <dgm:pt modelId="{5AAF8BD9-7FC3-4254-ACBB-19553241EB7F}" type="parTrans" cxnId="{D8D1AFC7-297D-47AC-B377-6E4ABF1F0047}">
      <dgm:prSet/>
      <dgm:spPr/>
      <dgm:t>
        <a:bodyPr/>
        <a:lstStyle/>
        <a:p>
          <a:endParaRPr lang="en-US">
            <a:cs typeface="B Zar" pitchFamily="2" charset="-78"/>
          </a:endParaRPr>
        </a:p>
      </dgm:t>
    </dgm:pt>
    <dgm:pt modelId="{90523AA6-AD79-4A6F-A2FB-352FF38F9A80}" type="sibTrans" cxnId="{D8D1AFC7-297D-47AC-B377-6E4ABF1F0047}">
      <dgm:prSet/>
      <dgm:spPr/>
      <dgm:t>
        <a:bodyPr/>
        <a:lstStyle/>
        <a:p>
          <a:endParaRPr lang="en-US">
            <a:cs typeface="B Zar" pitchFamily="2" charset="-78"/>
          </a:endParaRPr>
        </a:p>
      </dgm:t>
    </dgm:pt>
    <dgm:pt modelId="{6B33A51F-8CA2-46AE-88DE-D74EC98AC09A}">
      <dgm:prSet/>
      <dgm:spPr/>
      <dgm:t>
        <a:bodyPr/>
        <a:lstStyle/>
        <a:p>
          <a:pPr algn="ctr" rtl="1"/>
          <a:r>
            <a:rPr lang="fa-IR" dirty="0" smtClean="0">
              <a:latin typeface="ذ فهفق"/>
              <a:cs typeface="B Titr" pitchFamily="2" charset="-78"/>
            </a:rPr>
            <a:t>رویکرد هزینه</a:t>
          </a:r>
          <a:endParaRPr lang="en-US" dirty="0">
            <a:latin typeface="ذ فهفق"/>
            <a:cs typeface="B Titr" pitchFamily="2" charset="-78"/>
          </a:endParaRPr>
        </a:p>
      </dgm:t>
    </dgm:pt>
    <dgm:pt modelId="{7F409B3E-806B-43D7-80C5-219F55384781}" type="parTrans" cxnId="{36F8FB8F-8A4E-4D3D-A379-1C0AEC7A110E}">
      <dgm:prSet/>
      <dgm:spPr/>
      <dgm:t>
        <a:bodyPr/>
        <a:lstStyle/>
        <a:p>
          <a:endParaRPr lang="en-US">
            <a:cs typeface="B Zar" pitchFamily="2" charset="-78"/>
          </a:endParaRPr>
        </a:p>
      </dgm:t>
    </dgm:pt>
    <dgm:pt modelId="{18EABCD4-DE0E-40CB-92D1-51E168287F22}" type="sibTrans" cxnId="{36F8FB8F-8A4E-4D3D-A379-1C0AEC7A110E}">
      <dgm:prSet/>
      <dgm:spPr/>
      <dgm:t>
        <a:bodyPr/>
        <a:lstStyle/>
        <a:p>
          <a:endParaRPr lang="en-US">
            <a:cs typeface="B Zar" pitchFamily="2" charset="-78"/>
          </a:endParaRPr>
        </a:p>
      </dgm:t>
    </dgm:pt>
    <dgm:pt modelId="{1505A603-E372-44A1-8C02-FE89EF707D7D}">
      <dgm:prSet/>
      <dgm:spPr/>
      <dgm:t>
        <a:bodyPr/>
        <a:lstStyle/>
        <a:p>
          <a:pPr algn="l" rtl="0"/>
          <a:r>
            <a:rPr lang="en-US" dirty="0" smtClean="0">
              <a:cs typeface="B Zar" pitchFamily="2" charset="-78"/>
            </a:rPr>
            <a:t>cost approach</a:t>
          </a:r>
          <a:endParaRPr lang="en-US" dirty="0">
            <a:cs typeface="B Zar" pitchFamily="2" charset="-78"/>
          </a:endParaRPr>
        </a:p>
      </dgm:t>
    </dgm:pt>
    <dgm:pt modelId="{DBB2B549-E972-421E-9C0D-0EAE646175DF}" type="parTrans" cxnId="{0F89F362-81DC-49F4-8403-C34A779C5B0C}">
      <dgm:prSet/>
      <dgm:spPr/>
      <dgm:t>
        <a:bodyPr/>
        <a:lstStyle/>
        <a:p>
          <a:endParaRPr lang="en-US">
            <a:cs typeface="B Zar" pitchFamily="2" charset="-78"/>
          </a:endParaRPr>
        </a:p>
      </dgm:t>
    </dgm:pt>
    <dgm:pt modelId="{D5691D85-C3FC-4AE2-AE4B-0C90CFAD1CD2}" type="sibTrans" cxnId="{0F89F362-81DC-49F4-8403-C34A779C5B0C}">
      <dgm:prSet/>
      <dgm:spPr/>
      <dgm:t>
        <a:bodyPr/>
        <a:lstStyle/>
        <a:p>
          <a:endParaRPr lang="en-US">
            <a:cs typeface="B Zar" pitchFamily="2" charset="-78"/>
          </a:endParaRPr>
        </a:p>
      </dgm:t>
    </dgm:pt>
    <dgm:pt modelId="{EA53AEE2-C634-4CF7-9764-E3494D1831A2}">
      <dgm:prSet/>
      <dgm:spPr/>
      <dgm:t>
        <a:bodyPr/>
        <a:lstStyle/>
        <a:p>
          <a:pPr algn="ctr" rtl="1"/>
          <a:r>
            <a:rPr lang="fa-IR" dirty="0" smtClean="0">
              <a:latin typeface="ذ فهفق"/>
              <a:cs typeface="B Titr" pitchFamily="2" charset="-78"/>
            </a:rPr>
            <a:t>رویکرد درآمد</a:t>
          </a:r>
          <a:endParaRPr lang="en-US" dirty="0">
            <a:latin typeface="ذ فهفق"/>
            <a:cs typeface="B Titr" pitchFamily="2" charset="-78"/>
          </a:endParaRPr>
        </a:p>
      </dgm:t>
    </dgm:pt>
    <dgm:pt modelId="{0F6B137B-4068-49D5-993C-3E2711698352}" type="parTrans" cxnId="{E6D5F42A-702F-4A4C-831F-8C8661AE59CF}">
      <dgm:prSet/>
      <dgm:spPr/>
      <dgm:t>
        <a:bodyPr/>
        <a:lstStyle/>
        <a:p>
          <a:endParaRPr lang="en-US">
            <a:cs typeface="B Zar" pitchFamily="2" charset="-78"/>
          </a:endParaRPr>
        </a:p>
      </dgm:t>
    </dgm:pt>
    <dgm:pt modelId="{89D56F1C-9039-4CA8-83E3-8D8317C5DCCC}" type="sibTrans" cxnId="{E6D5F42A-702F-4A4C-831F-8C8661AE59CF}">
      <dgm:prSet/>
      <dgm:spPr/>
      <dgm:t>
        <a:bodyPr/>
        <a:lstStyle/>
        <a:p>
          <a:endParaRPr lang="en-US">
            <a:cs typeface="B Zar" pitchFamily="2" charset="-78"/>
          </a:endParaRPr>
        </a:p>
      </dgm:t>
    </dgm:pt>
    <dgm:pt modelId="{5C0E55A0-2E7E-434A-AC5B-5F6DA16B5FCB}">
      <dgm:prSet/>
      <dgm:spPr/>
      <dgm:t>
        <a:bodyPr/>
        <a:lstStyle/>
        <a:p>
          <a:pPr algn="l" rtl="0"/>
          <a:r>
            <a:rPr lang="en-US" dirty="0" smtClean="0">
              <a:cs typeface="B Zar" pitchFamily="2" charset="-78"/>
            </a:rPr>
            <a:t>Income approach</a:t>
          </a:r>
          <a:endParaRPr lang="en-US" dirty="0">
            <a:cs typeface="B Zar" pitchFamily="2" charset="-78"/>
          </a:endParaRPr>
        </a:p>
      </dgm:t>
    </dgm:pt>
    <dgm:pt modelId="{C634D014-94AD-48FE-9F28-BCD0D298BC8D}" type="parTrans" cxnId="{F0F087CD-8DC1-4803-8FA9-C04DCD51B236}">
      <dgm:prSet/>
      <dgm:spPr/>
      <dgm:t>
        <a:bodyPr/>
        <a:lstStyle/>
        <a:p>
          <a:endParaRPr lang="en-US">
            <a:cs typeface="B Zar" pitchFamily="2" charset="-78"/>
          </a:endParaRPr>
        </a:p>
      </dgm:t>
    </dgm:pt>
    <dgm:pt modelId="{2A3385DF-1C2C-4B02-9B15-2FE02790D301}" type="sibTrans" cxnId="{F0F087CD-8DC1-4803-8FA9-C04DCD51B236}">
      <dgm:prSet/>
      <dgm:spPr/>
      <dgm:t>
        <a:bodyPr/>
        <a:lstStyle/>
        <a:p>
          <a:endParaRPr lang="en-US">
            <a:cs typeface="B Zar" pitchFamily="2" charset="-78"/>
          </a:endParaRPr>
        </a:p>
      </dgm:t>
    </dgm:pt>
    <dgm:pt modelId="{890F2D84-CDC9-4C82-BD05-F136323E5321}" type="pres">
      <dgm:prSet presAssocID="{16316778-0A9A-4E72-8AD8-2C57E4282381}" presName="linear" presStyleCnt="0">
        <dgm:presLayoutVars>
          <dgm:dir/>
          <dgm:animLvl val="lvl"/>
          <dgm:resizeHandles val="exact"/>
        </dgm:presLayoutVars>
      </dgm:prSet>
      <dgm:spPr/>
      <dgm:t>
        <a:bodyPr/>
        <a:lstStyle/>
        <a:p>
          <a:endParaRPr lang="en-US"/>
        </a:p>
      </dgm:t>
    </dgm:pt>
    <dgm:pt modelId="{A0A5FE71-0EBC-40E3-B1EB-E8AB69DFFD61}" type="pres">
      <dgm:prSet presAssocID="{5394CBB0-931A-4652-9245-FE34889D5DD8}" presName="parentLin" presStyleCnt="0"/>
      <dgm:spPr/>
    </dgm:pt>
    <dgm:pt modelId="{37C8F715-A0F2-4F8C-8902-B78245B7AC40}" type="pres">
      <dgm:prSet presAssocID="{5394CBB0-931A-4652-9245-FE34889D5DD8}" presName="parentLeftMargin" presStyleLbl="node1" presStyleIdx="0" presStyleCnt="3"/>
      <dgm:spPr/>
      <dgm:t>
        <a:bodyPr/>
        <a:lstStyle/>
        <a:p>
          <a:endParaRPr lang="en-US"/>
        </a:p>
      </dgm:t>
    </dgm:pt>
    <dgm:pt modelId="{8ECB8E34-A197-4563-8BD6-2DD447F75CDB}" type="pres">
      <dgm:prSet presAssocID="{5394CBB0-931A-4652-9245-FE34889D5DD8}" presName="parentText" presStyleLbl="node1" presStyleIdx="0" presStyleCnt="3">
        <dgm:presLayoutVars>
          <dgm:chMax val="0"/>
          <dgm:bulletEnabled val="1"/>
        </dgm:presLayoutVars>
      </dgm:prSet>
      <dgm:spPr/>
      <dgm:t>
        <a:bodyPr/>
        <a:lstStyle/>
        <a:p>
          <a:endParaRPr lang="en-US"/>
        </a:p>
      </dgm:t>
    </dgm:pt>
    <dgm:pt modelId="{407E7726-3D40-4465-84B9-684F1BD9B962}" type="pres">
      <dgm:prSet presAssocID="{5394CBB0-931A-4652-9245-FE34889D5DD8}" presName="negativeSpace" presStyleCnt="0"/>
      <dgm:spPr/>
    </dgm:pt>
    <dgm:pt modelId="{8762B7BF-52DB-40E0-9775-1B8B5F0B57AE}" type="pres">
      <dgm:prSet presAssocID="{5394CBB0-931A-4652-9245-FE34889D5DD8}" presName="childText" presStyleLbl="conFgAcc1" presStyleIdx="0" presStyleCnt="3">
        <dgm:presLayoutVars>
          <dgm:bulletEnabled val="1"/>
        </dgm:presLayoutVars>
      </dgm:prSet>
      <dgm:spPr>
        <a:prstGeom prst="wedgeRoundRectCallout">
          <a:avLst/>
        </a:prstGeom>
      </dgm:spPr>
      <dgm:t>
        <a:bodyPr/>
        <a:lstStyle/>
        <a:p>
          <a:endParaRPr lang="en-US"/>
        </a:p>
      </dgm:t>
    </dgm:pt>
    <dgm:pt modelId="{661A16CB-4B27-4E85-B27E-1E83C95094B2}" type="pres">
      <dgm:prSet presAssocID="{FC1DDC0A-EF35-4047-A599-8260B40CD6A6}" presName="spaceBetweenRectangles" presStyleCnt="0"/>
      <dgm:spPr/>
    </dgm:pt>
    <dgm:pt modelId="{06FF9FF0-89DE-47FD-AACA-22BC8A5629E9}" type="pres">
      <dgm:prSet presAssocID="{6B33A51F-8CA2-46AE-88DE-D74EC98AC09A}" presName="parentLin" presStyleCnt="0"/>
      <dgm:spPr/>
    </dgm:pt>
    <dgm:pt modelId="{30979209-887A-4FD5-AB5C-ACB94A043BF4}" type="pres">
      <dgm:prSet presAssocID="{6B33A51F-8CA2-46AE-88DE-D74EC98AC09A}" presName="parentLeftMargin" presStyleLbl="node1" presStyleIdx="0" presStyleCnt="3"/>
      <dgm:spPr/>
      <dgm:t>
        <a:bodyPr/>
        <a:lstStyle/>
        <a:p>
          <a:endParaRPr lang="en-US"/>
        </a:p>
      </dgm:t>
    </dgm:pt>
    <dgm:pt modelId="{B9A46C12-73B5-4D6E-A212-3094D577B0E9}" type="pres">
      <dgm:prSet presAssocID="{6B33A51F-8CA2-46AE-88DE-D74EC98AC09A}" presName="parentText" presStyleLbl="node1" presStyleIdx="1" presStyleCnt="3">
        <dgm:presLayoutVars>
          <dgm:chMax val="0"/>
          <dgm:bulletEnabled val="1"/>
        </dgm:presLayoutVars>
      </dgm:prSet>
      <dgm:spPr/>
      <dgm:t>
        <a:bodyPr/>
        <a:lstStyle/>
        <a:p>
          <a:endParaRPr lang="en-US"/>
        </a:p>
      </dgm:t>
    </dgm:pt>
    <dgm:pt modelId="{9B7DD4FB-2902-4FC7-BED0-AA4FC910DDCE}" type="pres">
      <dgm:prSet presAssocID="{6B33A51F-8CA2-46AE-88DE-D74EC98AC09A}" presName="negativeSpace" presStyleCnt="0"/>
      <dgm:spPr/>
    </dgm:pt>
    <dgm:pt modelId="{02178755-AD7E-4F5D-A365-975804939447}" type="pres">
      <dgm:prSet presAssocID="{6B33A51F-8CA2-46AE-88DE-D74EC98AC09A}" presName="childText" presStyleLbl="conFgAcc1" presStyleIdx="1" presStyleCnt="3">
        <dgm:presLayoutVars>
          <dgm:bulletEnabled val="1"/>
        </dgm:presLayoutVars>
      </dgm:prSet>
      <dgm:spPr>
        <a:prstGeom prst="wedgeRoundRectCallout">
          <a:avLst/>
        </a:prstGeom>
      </dgm:spPr>
      <dgm:t>
        <a:bodyPr/>
        <a:lstStyle/>
        <a:p>
          <a:endParaRPr lang="en-US"/>
        </a:p>
      </dgm:t>
    </dgm:pt>
    <dgm:pt modelId="{A7AFAACA-2C66-4705-B811-6363D2C5AB10}" type="pres">
      <dgm:prSet presAssocID="{18EABCD4-DE0E-40CB-92D1-51E168287F22}" presName="spaceBetweenRectangles" presStyleCnt="0"/>
      <dgm:spPr/>
    </dgm:pt>
    <dgm:pt modelId="{6FD2CED8-2C64-48E5-8DDD-FB678D6186DE}" type="pres">
      <dgm:prSet presAssocID="{EA53AEE2-C634-4CF7-9764-E3494D1831A2}" presName="parentLin" presStyleCnt="0"/>
      <dgm:spPr/>
    </dgm:pt>
    <dgm:pt modelId="{113BF881-1C5E-42BB-A454-AEA4307883F4}" type="pres">
      <dgm:prSet presAssocID="{EA53AEE2-C634-4CF7-9764-E3494D1831A2}" presName="parentLeftMargin" presStyleLbl="node1" presStyleIdx="1" presStyleCnt="3"/>
      <dgm:spPr/>
      <dgm:t>
        <a:bodyPr/>
        <a:lstStyle/>
        <a:p>
          <a:endParaRPr lang="en-US"/>
        </a:p>
      </dgm:t>
    </dgm:pt>
    <dgm:pt modelId="{FFF8F352-E2FF-43F8-B2CE-903AAE59E059}" type="pres">
      <dgm:prSet presAssocID="{EA53AEE2-C634-4CF7-9764-E3494D1831A2}" presName="parentText" presStyleLbl="node1" presStyleIdx="2" presStyleCnt="3">
        <dgm:presLayoutVars>
          <dgm:chMax val="0"/>
          <dgm:bulletEnabled val="1"/>
        </dgm:presLayoutVars>
      </dgm:prSet>
      <dgm:spPr/>
      <dgm:t>
        <a:bodyPr/>
        <a:lstStyle/>
        <a:p>
          <a:endParaRPr lang="en-US"/>
        </a:p>
      </dgm:t>
    </dgm:pt>
    <dgm:pt modelId="{993DE0E1-BF31-4CA2-84BE-A77AA974F789}" type="pres">
      <dgm:prSet presAssocID="{EA53AEE2-C634-4CF7-9764-E3494D1831A2}" presName="negativeSpace" presStyleCnt="0"/>
      <dgm:spPr/>
    </dgm:pt>
    <dgm:pt modelId="{FFC0025F-6473-4C38-A079-004A12DE613F}" type="pres">
      <dgm:prSet presAssocID="{EA53AEE2-C634-4CF7-9764-E3494D1831A2}" presName="childText" presStyleLbl="conFgAcc1" presStyleIdx="2" presStyleCnt="3">
        <dgm:presLayoutVars>
          <dgm:bulletEnabled val="1"/>
        </dgm:presLayoutVars>
      </dgm:prSet>
      <dgm:spPr>
        <a:prstGeom prst="wedgeRoundRectCallout">
          <a:avLst/>
        </a:prstGeom>
      </dgm:spPr>
      <dgm:t>
        <a:bodyPr/>
        <a:lstStyle/>
        <a:p>
          <a:endParaRPr lang="en-US"/>
        </a:p>
      </dgm:t>
    </dgm:pt>
  </dgm:ptLst>
  <dgm:cxnLst>
    <dgm:cxn modelId="{F0F087CD-8DC1-4803-8FA9-C04DCD51B236}" srcId="{EA53AEE2-C634-4CF7-9764-E3494D1831A2}" destId="{5C0E55A0-2E7E-434A-AC5B-5F6DA16B5FCB}" srcOrd="0" destOrd="0" parTransId="{C634D014-94AD-48FE-9F28-BCD0D298BC8D}" sibTransId="{2A3385DF-1C2C-4B02-9B15-2FE02790D301}"/>
    <dgm:cxn modelId="{587DCEEE-F8FC-46F7-B372-1D5E77456053}" type="presOf" srcId="{B40E89D0-2747-43C3-919B-87BE849A73FD}" destId="{8762B7BF-52DB-40E0-9775-1B8B5F0B57AE}" srcOrd="0" destOrd="0" presId="urn:microsoft.com/office/officeart/2005/8/layout/list1"/>
    <dgm:cxn modelId="{A547A961-CC19-46CF-9B6B-591D9926967D}" type="presOf" srcId="{EA53AEE2-C634-4CF7-9764-E3494D1831A2}" destId="{113BF881-1C5E-42BB-A454-AEA4307883F4}" srcOrd="0" destOrd="0" presId="urn:microsoft.com/office/officeart/2005/8/layout/list1"/>
    <dgm:cxn modelId="{93901AC5-19DE-4D7F-A68E-15021D4CC8F7}" type="presOf" srcId="{6B33A51F-8CA2-46AE-88DE-D74EC98AC09A}" destId="{B9A46C12-73B5-4D6E-A212-3094D577B0E9}" srcOrd="1" destOrd="0" presId="urn:microsoft.com/office/officeart/2005/8/layout/list1"/>
    <dgm:cxn modelId="{742ACC19-6A67-4001-9102-F046CF265ED9}" type="presOf" srcId="{5394CBB0-931A-4652-9245-FE34889D5DD8}" destId="{8ECB8E34-A197-4563-8BD6-2DD447F75CDB}" srcOrd="1" destOrd="0" presId="urn:microsoft.com/office/officeart/2005/8/layout/list1"/>
    <dgm:cxn modelId="{BC5FB077-8A82-476A-B3F3-95FCA76F4EA5}" type="presOf" srcId="{6B33A51F-8CA2-46AE-88DE-D74EC98AC09A}" destId="{30979209-887A-4FD5-AB5C-ACB94A043BF4}" srcOrd="0" destOrd="0" presId="urn:microsoft.com/office/officeart/2005/8/layout/list1"/>
    <dgm:cxn modelId="{0819FEC4-8BD6-4593-8F0A-A5A36F3894C7}" srcId="{16316778-0A9A-4E72-8AD8-2C57E4282381}" destId="{5394CBB0-931A-4652-9245-FE34889D5DD8}" srcOrd="0" destOrd="0" parTransId="{1472A3F6-1A17-4365-8EA4-EF81530F4D57}" sibTransId="{FC1DDC0A-EF35-4047-A599-8260B40CD6A6}"/>
    <dgm:cxn modelId="{E6D5F42A-702F-4A4C-831F-8C8661AE59CF}" srcId="{16316778-0A9A-4E72-8AD8-2C57E4282381}" destId="{EA53AEE2-C634-4CF7-9764-E3494D1831A2}" srcOrd="2" destOrd="0" parTransId="{0F6B137B-4068-49D5-993C-3E2711698352}" sibTransId="{89D56F1C-9039-4CA8-83E3-8D8317C5DCCC}"/>
    <dgm:cxn modelId="{36F8FB8F-8A4E-4D3D-A379-1C0AEC7A110E}" srcId="{16316778-0A9A-4E72-8AD8-2C57E4282381}" destId="{6B33A51F-8CA2-46AE-88DE-D74EC98AC09A}" srcOrd="1" destOrd="0" parTransId="{7F409B3E-806B-43D7-80C5-219F55384781}" sibTransId="{18EABCD4-DE0E-40CB-92D1-51E168287F22}"/>
    <dgm:cxn modelId="{5176D4C8-FD04-4A6A-9B00-DE1105C1B8D9}" type="presOf" srcId="{5394CBB0-931A-4652-9245-FE34889D5DD8}" destId="{37C8F715-A0F2-4F8C-8902-B78245B7AC40}" srcOrd="0" destOrd="0" presId="urn:microsoft.com/office/officeart/2005/8/layout/list1"/>
    <dgm:cxn modelId="{D8D1AFC7-297D-47AC-B377-6E4ABF1F0047}" srcId="{5394CBB0-931A-4652-9245-FE34889D5DD8}" destId="{B40E89D0-2747-43C3-919B-87BE849A73FD}" srcOrd="0" destOrd="0" parTransId="{5AAF8BD9-7FC3-4254-ACBB-19553241EB7F}" sibTransId="{90523AA6-AD79-4A6F-A2FB-352FF38F9A80}"/>
    <dgm:cxn modelId="{FE116202-6A96-47D8-89D4-83E616359561}" type="presOf" srcId="{1505A603-E372-44A1-8C02-FE89EF707D7D}" destId="{02178755-AD7E-4F5D-A365-975804939447}" srcOrd="0" destOrd="0" presId="urn:microsoft.com/office/officeart/2005/8/layout/list1"/>
    <dgm:cxn modelId="{5D7DCD01-2982-4421-8788-C1BE66AF02B2}" type="presOf" srcId="{16316778-0A9A-4E72-8AD8-2C57E4282381}" destId="{890F2D84-CDC9-4C82-BD05-F136323E5321}" srcOrd="0" destOrd="0" presId="urn:microsoft.com/office/officeart/2005/8/layout/list1"/>
    <dgm:cxn modelId="{E93BF634-30D4-47DD-9671-E8EB7D0933C7}" type="presOf" srcId="{EA53AEE2-C634-4CF7-9764-E3494D1831A2}" destId="{FFF8F352-E2FF-43F8-B2CE-903AAE59E059}" srcOrd="1" destOrd="0" presId="urn:microsoft.com/office/officeart/2005/8/layout/list1"/>
    <dgm:cxn modelId="{0F89F362-81DC-49F4-8403-C34A779C5B0C}" srcId="{6B33A51F-8CA2-46AE-88DE-D74EC98AC09A}" destId="{1505A603-E372-44A1-8C02-FE89EF707D7D}" srcOrd="0" destOrd="0" parTransId="{DBB2B549-E972-421E-9C0D-0EAE646175DF}" sibTransId="{D5691D85-C3FC-4AE2-AE4B-0C90CFAD1CD2}"/>
    <dgm:cxn modelId="{D3D4BB89-86A2-4CD5-AC20-45FFE6E31AD3}" type="presOf" srcId="{5C0E55A0-2E7E-434A-AC5B-5F6DA16B5FCB}" destId="{FFC0025F-6473-4C38-A079-004A12DE613F}" srcOrd="0" destOrd="0" presId="urn:microsoft.com/office/officeart/2005/8/layout/list1"/>
    <dgm:cxn modelId="{FD3066E2-A4CA-419B-A356-AFAD3A4E14A7}" type="presParOf" srcId="{890F2D84-CDC9-4C82-BD05-F136323E5321}" destId="{A0A5FE71-0EBC-40E3-B1EB-E8AB69DFFD61}" srcOrd="0" destOrd="0" presId="urn:microsoft.com/office/officeart/2005/8/layout/list1"/>
    <dgm:cxn modelId="{B44A34B8-1692-49C4-8C04-4D4B58241D15}" type="presParOf" srcId="{A0A5FE71-0EBC-40E3-B1EB-E8AB69DFFD61}" destId="{37C8F715-A0F2-4F8C-8902-B78245B7AC40}" srcOrd="0" destOrd="0" presId="urn:microsoft.com/office/officeart/2005/8/layout/list1"/>
    <dgm:cxn modelId="{8ED1C993-2DBF-453D-AEB0-2A97F1EBAE76}" type="presParOf" srcId="{A0A5FE71-0EBC-40E3-B1EB-E8AB69DFFD61}" destId="{8ECB8E34-A197-4563-8BD6-2DD447F75CDB}" srcOrd="1" destOrd="0" presId="urn:microsoft.com/office/officeart/2005/8/layout/list1"/>
    <dgm:cxn modelId="{93171F33-460B-4E60-8344-F552D8797D65}" type="presParOf" srcId="{890F2D84-CDC9-4C82-BD05-F136323E5321}" destId="{407E7726-3D40-4465-84B9-684F1BD9B962}" srcOrd="1" destOrd="0" presId="urn:microsoft.com/office/officeart/2005/8/layout/list1"/>
    <dgm:cxn modelId="{E209106C-A17D-44C3-A6A2-D179D3C62D53}" type="presParOf" srcId="{890F2D84-CDC9-4C82-BD05-F136323E5321}" destId="{8762B7BF-52DB-40E0-9775-1B8B5F0B57AE}" srcOrd="2" destOrd="0" presId="urn:microsoft.com/office/officeart/2005/8/layout/list1"/>
    <dgm:cxn modelId="{77588892-BC2F-498D-BC20-E76260A78ADF}" type="presParOf" srcId="{890F2D84-CDC9-4C82-BD05-F136323E5321}" destId="{661A16CB-4B27-4E85-B27E-1E83C95094B2}" srcOrd="3" destOrd="0" presId="urn:microsoft.com/office/officeart/2005/8/layout/list1"/>
    <dgm:cxn modelId="{3F75A48B-3124-4F17-9232-169A5722C0EA}" type="presParOf" srcId="{890F2D84-CDC9-4C82-BD05-F136323E5321}" destId="{06FF9FF0-89DE-47FD-AACA-22BC8A5629E9}" srcOrd="4" destOrd="0" presId="urn:microsoft.com/office/officeart/2005/8/layout/list1"/>
    <dgm:cxn modelId="{2A9D201C-1710-4D71-B354-D2560094DEFA}" type="presParOf" srcId="{06FF9FF0-89DE-47FD-AACA-22BC8A5629E9}" destId="{30979209-887A-4FD5-AB5C-ACB94A043BF4}" srcOrd="0" destOrd="0" presId="urn:microsoft.com/office/officeart/2005/8/layout/list1"/>
    <dgm:cxn modelId="{73BCBB02-7BCA-49DD-B373-78E6CF26C320}" type="presParOf" srcId="{06FF9FF0-89DE-47FD-AACA-22BC8A5629E9}" destId="{B9A46C12-73B5-4D6E-A212-3094D577B0E9}" srcOrd="1" destOrd="0" presId="urn:microsoft.com/office/officeart/2005/8/layout/list1"/>
    <dgm:cxn modelId="{EFB47792-3FCF-4974-924C-DCEC9E7D94C7}" type="presParOf" srcId="{890F2D84-CDC9-4C82-BD05-F136323E5321}" destId="{9B7DD4FB-2902-4FC7-BED0-AA4FC910DDCE}" srcOrd="5" destOrd="0" presId="urn:microsoft.com/office/officeart/2005/8/layout/list1"/>
    <dgm:cxn modelId="{E8EB354E-6A40-4DAE-ACC1-76FB6BB9D4B8}" type="presParOf" srcId="{890F2D84-CDC9-4C82-BD05-F136323E5321}" destId="{02178755-AD7E-4F5D-A365-975804939447}" srcOrd="6" destOrd="0" presId="urn:microsoft.com/office/officeart/2005/8/layout/list1"/>
    <dgm:cxn modelId="{B6230A82-84C1-4468-A3E3-645A4FF16B46}" type="presParOf" srcId="{890F2D84-CDC9-4C82-BD05-F136323E5321}" destId="{A7AFAACA-2C66-4705-B811-6363D2C5AB10}" srcOrd="7" destOrd="0" presId="urn:microsoft.com/office/officeart/2005/8/layout/list1"/>
    <dgm:cxn modelId="{7FAE7CB7-8159-494C-934F-71513FDBBB89}" type="presParOf" srcId="{890F2D84-CDC9-4C82-BD05-F136323E5321}" destId="{6FD2CED8-2C64-48E5-8DDD-FB678D6186DE}" srcOrd="8" destOrd="0" presId="urn:microsoft.com/office/officeart/2005/8/layout/list1"/>
    <dgm:cxn modelId="{B19BABE1-ABD6-423C-BCBB-E5B71E992F05}" type="presParOf" srcId="{6FD2CED8-2C64-48E5-8DDD-FB678D6186DE}" destId="{113BF881-1C5E-42BB-A454-AEA4307883F4}" srcOrd="0" destOrd="0" presId="urn:microsoft.com/office/officeart/2005/8/layout/list1"/>
    <dgm:cxn modelId="{E56D9161-C58F-4BB1-9055-B3786B25BD44}" type="presParOf" srcId="{6FD2CED8-2C64-48E5-8DDD-FB678D6186DE}" destId="{FFF8F352-E2FF-43F8-B2CE-903AAE59E059}" srcOrd="1" destOrd="0" presId="urn:microsoft.com/office/officeart/2005/8/layout/list1"/>
    <dgm:cxn modelId="{639626CD-312D-4ECE-A0F4-CFA3774925D1}" type="presParOf" srcId="{890F2D84-CDC9-4C82-BD05-F136323E5321}" destId="{993DE0E1-BF31-4CA2-84BE-A77AA974F789}" srcOrd="9" destOrd="0" presId="urn:microsoft.com/office/officeart/2005/8/layout/list1"/>
    <dgm:cxn modelId="{AEC349D5-A5C7-4103-9254-3BFEB61DECEA}" type="presParOf" srcId="{890F2D84-CDC9-4C82-BD05-F136323E5321}" destId="{FFC0025F-6473-4C38-A079-004A12DE613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E51005-D016-4F76-B49F-DE3A893C5C8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5CD6615-DFFC-4121-AE42-064A27408D4F}">
      <dgm:prSet/>
      <dgm:spPr/>
      <dgm:t>
        <a:bodyPr/>
        <a:lstStyle/>
        <a:p>
          <a:pPr algn="justLow" rtl="1"/>
          <a:r>
            <a:rPr lang="fa-IR" dirty="0" smtClean="0">
              <a:cs typeface="B Zar" panose="00000400000000000000" pitchFamily="2" charset="-78"/>
            </a:rPr>
            <a:t>زمانی که بازار ملک فعال است، این روش برآوردهای کاملاً قابل‌اتکایی ارائه می‌دهد. در بازارهای غیرفعال به‌سختی می‌توان ملک قابل‌مقایسه‌‌ای را پیدا کرد که اخیراً معامله شده باشد.</a:t>
          </a:r>
          <a:endParaRPr lang="en-US" dirty="0">
            <a:cs typeface="B Zar" panose="00000400000000000000" pitchFamily="2" charset="-78"/>
          </a:endParaRPr>
        </a:p>
      </dgm:t>
    </dgm:pt>
    <dgm:pt modelId="{007797CE-EB6D-413B-A3B6-EC3C2D9EBBDA}" type="parTrans" cxnId="{73405739-AD42-40A9-B1C4-A7484A014C08}">
      <dgm:prSet/>
      <dgm:spPr/>
      <dgm:t>
        <a:bodyPr/>
        <a:lstStyle/>
        <a:p>
          <a:endParaRPr lang="en-US">
            <a:cs typeface="B Zar" panose="00000400000000000000" pitchFamily="2" charset="-78"/>
          </a:endParaRPr>
        </a:p>
      </dgm:t>
    </dgm:pt>
    <dgm:pt modelId="{88F42143-7405-4C5C-995B-1E478B853137}" type="sibTrans" cxnId="{73405739-AD42-40A9-B1C4-A7484A014C08}">
      <dgm:prSet/>
      <dgm:spPr/>
      <dgm:t>
        <a:bodyPr/>
        <a:lstStyle/>
        <a:p>
          <a:endParaRPr lang="en-US">
            <a:cs typeface="B Zar" panose="00000400000000000000" pitchFamily="2" charset="-78"/>
          </a:endParaRPr>
        </a:p>
      </dgm:t>
    </dgm:pt>
    <dgm:pt modelId="{33F804F1-9238-4936-852D-39E9F838F8A8}">
      <dgm:prSet/>
      <dgm:spPr/>
      <dgm:t>
        <a:bodyPr/>
        <a:lstStyle/>
        <a:p>
          <a:pPr algn="justLow" rtl="1"/>
          <a:r>
            <a:rPr lang="fa-IR" dirty="0" smtClean="0">
              <a:cs typeface="B Zar" panose="00000400000000000000" pitchFamily="2" charset="-78"/>
            </a:rPr>
            <a:t>در این رویکرد فرض بر این است که بازیگران بازار ملک عقلایی رفتار می‌کنند و قیمت‌های موردمعامله نمایانگر ارزش بازار است. بسیاری مواقع ارزش ملک برای سرمایه‌گذار خاص چیزی بیش از ارزش بازار آن است. هم‌چنین در دورانی که بازار ملک حبابی می‌شود، نمی‌توان انتظار داشت که قیمت‌های معاله‌شده نمایانگر ارزش بازار باشد. </a:t>
          </a:r>
          <a:endParaRPr lang="en-US" dirty="0">
            <a:cs typeface="B Zar" panose="00000400000000000000" pitchFamily="2" charset="-78"/>
          </a:endParaRPr>
        </a:p>
      </dgm:t>
    </dgm:pt>
    <dgm:pt modelId="{72B9FF2F-C0A5-442A-853C-A6CDFF7AE467}" type="parTrans" cxnId="{414011F5-9150-45E3-8243-8FA08336E8BF}">
      <dgm:prSet/>
      <dgm:spPr/>
      <dgm:t>
        <a:bodyPr/>
        <a:lstStyle/>
        <a:p>
          <a:endParaRPr lang="en-US">
            <a:cs typeface="B Zar" panose="00000400000000000000" pitchFamily="2" charset="-78"/>
          </a:endParaRPr>
        </a:p>
      </dgm:t>
    </dgm:pt>
    <dgm:pt modelId="{EC49464E-C9C3-46A7-BB55-374B452FA8BD}" type="sibTrans" cxnId="{414011F5-9150-45E3-8243-8FA08336E8BF}">
      <dgm:prSet/>
      <dgm:spPr/>
      <dgm:t>
        <a:bodyPr/>
        <a:lstStyle/>
        <a:p>
          <a:endParaRPr lang="en-US">
            <a:cs typeface="B Zar" panose="00000400000000000000" pitchFamily="2" charset="-78"/>
          </a:endParaRPr>
        </a:p>
      </dgm:t>
    </dgm:pt>
    <dgm:pt modelId="{C00A1CBA-D8B3-40E5-9A55-002DF59E5B46}" type="pres">
      <dgm:prSet presAssocID="{E6E51005-D016-4F76-B49F-DE3A893C5C86}" presName="vert0" presStyleCnt="0">
        <dgm:presLayoutVars>
          <dgm:dir/>
          <dgm:animOne val="branch"/>
          <dgm:animLvl val="lvl"/>
        </dgm:presLayoutVars>
      </dgm:prSet>
      <dgm:spPr/>
    </dgm:pt>
    <dgm:pt modelId="{6758B257-F949-403A-BEB6-4953644AD6C9}" type="pres">
      <dgm:prSet presAssocID="{45CD6615-DFFC-4121-AE42-064A27408D4F}" presName="thickLine" presStyleLbl="alignNode1" presStyleIdx="0" presStyleCnt="2"/>
      <dgm:spPr/>
    </dgm:pt>
    <dgm:pt modelId="{407EF904-2DDC-40BD-A8E1-DAB47C00E021}" type="pres">
      <dgm:prSet presAssocID="{45CD6615-DFFC-4121-AE42-064A27408D4F}" presName="horz1" presStyleCnt="0"/>
      <dgm:spPr/>
    </dgm:pt>
    <dgm:pt modelId="{C2AA1472-9EBF-4F18-8197-43C4907D6752}" type="pres">
      <dgm:prSet presAssocID="{45CD6615-DFFC-4121-AE42-064A27408D4F}" presName="tx1" presStyleLbl="revTx" presStyleIdx="0" presStyleCnt="2"/>
      <dgm:spPr/>
    </dgm:pt>
    <dgm:pt modelId="{24592A72-7ECE-4F25-AB7F-4A55EE2FE094}" type="pres">
      <dgm:prSet presAssocID="{45CD6615-DFFC-4121-AE42-064A27408D4F}" presName="vert1" presStyleCnt="0"/>
      <dgm:spPr/>
    </dgm:pt>
    <dgm:pt modelId="{92246484-88A6-4820-B2DF-B1C569863D11}" type="pres">
      <dgm:prSet presAssocID="{33F804F1-9238-4936-852D-39E9F838F8A8}" presName="thickLine" presStyleLbl="alignNode1" presStyleIdx="1" presStyleCnt="2"/>
      <dgm:spPr/>
    </dgm:pt>
    <dgm:pt modelId="{B350BC59-2351-448D-A561-E27038CC0F08}" type="pres">
      <dgm:prSet presAssocID="{33F804F1-9238-4936-852D-39E9F838F8A8}" presName="horz1" presStyleCnt="0"/>
      <dgm:spPr/>
    </dgm:pt>
    <dgm:pt modelId="{9825025C-F5B2-4955-8D5B-33F03EC9EABE}" type="pres">
      <dgm:prSet presAssocID="{33F804F1-9238-4936-852D-39E9F838F8A8}" presName="tx1" presStyleLbl="revTx" presStyleIdx="1" presStyleCnt="2"/>
      <dgm:spPr/>
    </dgm:pt>
    <dgm:pt modelId="{7368EF80-FE38-478F-9DF3-BC70B9C7F819}" type="pres">
      <dgm:prSet presAssocID="{33F804F1-9238-4936-852D-39E9F838F8A8}" presName="vert1" presStyleCnt="0"/>
      <dgm:spPr/>
    </dgm:pt>
  </dgm:ptLst>
  <dgm:cxnLst>
    <dgm:cxn modelId="{0AC68132-10DE-46AD-9180-BADB329D9A15}" type="presOf" srcId="{E6E51005-D016-4F76-B49F-DE3A893C5C86}" destId="{C00A1CBA-D8B3-40E5-9A55-002DF59E5B46}" srcOrd="0" destOrd="0" presId="urn:microsoft.com/office/officeart/2008/layout/LinedList"/>
    <dgm:cxn modelId="{59616F44-B8F9-4E7A-BB62-C555ECBB5CFF}" type="presOf" srcId="{33F804F1-9238-4936-852D-39E9F838F8A8}" destId="{9825025C-F5B2-4955-8D5B-33F03EC9EABE}" srcOrd="0" destOrd="0" presId="urn:microsoft.com/office/officeart/2008/layout/LinedList"/>
    <dgm:cxn modelId="{D1325343-F94C-4BC7-84DB-CD11A8576DD9}" type="presOf" srcId="{45CD6615-DFFC-4121-AE42-064A27408D4F}" destId="{C2AA1472-9EBF-4F18-8197-43C4907D6752}" srcOrd="0" destOrd="0" presId="urn:microsoft.com/office/officeart/2008/layout/LinedList"/>
    <dgm:cxn modelId="{73405739-AD42-40A9-B1C4-A7484A014C08}" srcId="{E6E51005-D016-4F76-B49F-DE3A893C5C86}" destId="{45CD6615-DFFC-4121-AE42-064A27408D4F}" srcOrd="0" destOrd="0" parTransId="{007797CE-EB6D-413B-A3B6-EC3C2D9EBBDA}" sibTransId="{88F42143-7405-4C5C-995B-1E478B853137}"/>
    <dgm:cxn modelId="{414011F5-9150-45E3-8243-8FA08336E8BF}" srcId="{E6E51005-D016-4F76-B49F-DE3A893C5C86}" destId="{33F804F1-9238-4936-852D-39E9F838F8A8}" srcOrd="1" destOrd="0" parTransId="{72B9FF2F-C0A5-442A-853C-A6CDFF7AE467}" sibTransId="{EC49464E-C9C3-46A7-BB55-374B452FA8BD}"/>
    <dgm:cxn modelId="{F82D63A6-3E5E-4280-99EB-827342B31DBE}" type="presParOf" srcId="{C00A1CBA-D8B3-40E5-9A55-002DF59E5B46}" destId="{6758B257-F949-403A-BEB6-4953644AD6C9}" srcOrd="0" destOrd="0" presId="urn:microsoft.com/office/officeart/2008/layout/LinedList"/>
    <dgm:cxn modelId="{400B4BBA-2FA7-4AD2-8FD2-F3BB65892399}" type="presParOf" srcId="{C00A1CBA-D8B3-40E5-9A55-002DF59E5B46}" destId="{407EF904-2DDC-40BD-A8E1-DAB47C00E021}" srcOrd="1" destOrd="0" presId="urn:microsoft.com/office/officeart/2008/layout/LinedList"/>
    <dgm:cxn modelId="{75F8AA34-D88D-4E0E-B47F-233DA383C7F6}" type="presParOf" srcId="{407EF904-2DDC-40BD-A8E1-DAB47C00E021}" destId="{C2AA1472-9EBF-4F18-8197-43C4907D6752}" srcOrd="0" destOrd="0" presId="urn:microsoft.com/office/officeart/2008/layout/LinedList"/>
    <dgm:cxn modelId="{E940176B-B4D1-46D1-A2E4-22823BEAA776}" type="presParOf" srcId="{407EF904-2DDC-40BD-A8E1-DAB47C00E021}" destId="{24592A72-7ECE-4F25-AB7F-4A55EE2FE094}" srcOrd="1" destOrd="0" presId="urn:microsoft.com/office/officeart/2008/layout/LinedList"/>
    <dgm:cxn modelId="{62D51409-9C9A-442E-B9D3-B7B98732196A}" type="presParOf" srcId="{C00A1CBA-D8B3-40E5-9A55-002DF59E5B46}" destId="{92246484-88A6-4820-B2DF-B1C569863D11}" srcOrd="2" destOrd="0" presId="urn:microsoft.com/office/officeart/2008/layout/LinedList"/>
    <dgm:cxn modelId="{B97BEE19-8B21-455D-9541-D8FCCCCFD5E0}" type="presParOf" srcId="{C00A1CBA-D8B3-40E5-9A55-002DF59E5B46}" destId="{B350BC59-2351-448D-A561-E27038CC0F08}" srcOrd="3" destOrd="0" presId="urn:microsoft.com/office/officeart/2008/layout/LinedList"/>
    <dgm:cxn modelId="{E70E979C-52DD-493E-8214-858141D6047E}" type="presParOf" srcId="{B350BC59-2351-448D-A561-E27038CC0F08}" destId="{9825025C-F5B2-4955-8D5B-33F03EC9EABE}" srcOrd="0" destOrd="0" presId="urn:microsoft.com/office/officeart/2008/layout/LinedList"/>
    <dgm:cxn modelId="{19DF9C92-2F6D-4A0C-A3AC-7BD36F878D96}" type="presParOf" srcId="{B350BC59-2351-448D-A561-E27038CC0F08}" destId="{7368EF80-FE38-478F-9DF3-BC70B9C7F8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720847-2552-4B37-ADFE-1847A6AF7891}" type="doc">
      <dgm:prSet loTypeId="urn:microsoft.com/office/officeart/2005/8/layout/process3" loCatId="process" qsTypeId="urn:microsoft.com/office/officeart/2005/8/quickstyle/simple1" qsCatId="simple" csTypeId="urn:microsoft.com/office/officeart/2005/8/colors/accent1_2" csCatId="accent1"/>
      <dgm:spPr/>
      <dgm:t>
        <a:bodyPr/>
        <a:lstStyle/>
        <a:p>
          <a:endParaRPr lang="en-US"/>
        </a:p>
      </dgm:t>
    </dgm:pt>
    <dgm:pt modelId="{A18891A7-26B0-448F-851A-E3ABADA04542}">
      <dgm:prSet/>
      <dgm:spPr/>
      <dgm:t>
        <a:bodyPr/>
        <a:lstStyle/>
        <a:p>
          <a:pPr algn="justLow" rtl="1"/>
          <a:r>
            <a:rPr lang="fa-IR" dirty="0" smtClean="0">
              <a:cs typeface="B Titr" panose="00000700000000000000" pitchFamily="2" charset="-78"/>
            </a:rPr>
            <a:t>این روش کاربرد ساده‌ای از نظریۀ باقی‌ماندۀ ارزش زمین (</a:t>
          </a:r>
          <a:r>
            <a:rPr lang="da-DK" dirty="0" smtClean="0">
              <a:cs typeface="B Titr" panose="00000700000000000000" pitchFamily="2" charset="-78"/>
            </a:rPr>
            <a:t>residual land value theory</a:t>
          </a:r>
          <a:r>
            <a:rPr lang="fa-IR" dirty="0" smtClean="0">
              <a:cs typeface="B Titr" panose="00000700000000000000" pitchFamily="2" charset="-78"/>
            </a:rPr>
            <a:t>) است.</a:t>
          </a:r>
          <a:endParaRPr lang="en-US" dirty="0">
            <a:cs typeface="B Titr" panose="00000700000000000000" pitchFamily="2" charset="-78"/>
          </a:endParaRPr>
        </a:p>
      </dgm:t>
    </dgm:pt>
    <dgm:pt modelId="{A1C3A3ED-B3F0-46A0-ADE6-F7ADC5950EA1}" type="parTrans" cxnId="{F0E6D24B-0A96-4F09-B387-EBB6A65A3003}">
      <dgm:prSet/>
      <dgm:spPr/>
      <dgm:t>
        <a:bodyPr/>
        <a:lstStyle/>
        <a:p>
          <a:endParaRPr lang="en-US">
            <a:cs typeface="B Zar" panose="00000400000000000000" pitchFamily="2" charset="-78"/>
          </a:endParaRPr>
        </a:p>
      </dgm:t>
    </dgm:pt>
    <dgm:pt modelId="{EFEFD5CF-B997-4A9A-BBD9-BFAA9BD39016}" type="sibTrans" cxnId="{F0E6D24B-0A96-4F09-B387-EBB6A65A3003}">
      <dgm:prSet/>
      <dgm:spPr/>
      <dgm:t>
        <a:bodyPr/>
        <a:lstStyle/>
        <a:p>
          <a:endParaRPr lang="en-US">
            <a:cs typeface="B Zar" panose="00000400000000000000" pitchFamily="2" charset="-78"/>
          </a:endParaRPr>
        </a:p>
      </dgm:t>
    </dgm:pt>
    <dgm:pt modelId="{AD42C100-20FD-49A7-8466-90C09A02464A}">
      <dgm:prSet/>
      <dgm:spPr/>
      <dgm:t>
        <a:bodyPr/>
        <a:lstStyle/>
        <a:p>
          <a:pPr rtl="1"/>
          <a:r>
            <a:rPr lang="fa-IR" dirty="0" smtClean="0">
              <a:cs typeface="B Zar" panose="00000400000000000000" pitchFamily="2" charset="-78"/>
            </a:rPr>
            <a:t>ابتدا، ارزش قطعه زمین مورد نظر را با استفاده از سایر زمین‌های مقایسه‌پذیر (</a:t>
          </a:r>
          <a:r>
            <a:rPr lang="da-DK" dirty="0" smtClean="0">
              <a:cs typeface="B Zar" panose="00000400000000000000" pitchFamily="2" charset="-78"/>
            </a:rPr>
            <a:t>comparables</a:t>
          </a:r>
          <a:r>
            <a:rPr lang="fa-IR" dirty="0" smtClean="0">
              <a:cs typeface="B Zar" panose="00000400000000000000" pitchFamily="2" charset="-78"/>
            </a:rPr>
            <a:t>) محاسبه کنید.</a:t>
          </a:r>
          <a:endParaRPr lang="en-US" dirty="0">
            <a:cs typeface="B Zar" panose="00000400000000000000" pitchFamily="2" charset="-78"/>
          </a:endParaRPr>
        </a:p>
      </dgm:t>
    </dgm:pt>
    <dgm:pt modelId="{8FAA22E0-9C3C-47A7-B089-FC245AE0A1B8}" type="parTrans" cxnId="{20044C1A-6DDA-4D79-A9CB-80D82D34928E}">
      <dgm:prSet/>
      <dgm:spPr/>
      <dgm:t>
        <a:bodyPr/>
        <a:lstStyle/>
        <a:p>
          <a:endParaRPr lang="en-US">
            <a:cs typeface="B Zar" panose="00000400000000000000" pitchFamily="2" charset="-78"/>
          </a:endParaRPr>
        </a:p>
      </dgm:t>
    </dgm:pt>
    <dgm:pt modelId="{D1D9CEE0-5262-447C-813A-4463A9E00404}" type="sibTrans" cxnId="{20044C1A-6DDA-4D79-A9CB-80D82D34928E}">
      <dgm:prSet/>
      <dgm:spPr/>
      <dgm:t>
        <a:bodyPr/>
        <a:lstStyle/>
        <a:p>
          <a:endParaRPr lang="en-US">
            <a:cs typeface="B Zar" panose="00000400000000000000" pitchFamily="2" charset="-78"/>
          </a:endParaRPr>
        </a:p>
      </dgm:t>
    </dgm:pt>
    <dgm:pt modelId="{14E1FCFB-BE11-42C8-87E7-78EE794D5146}">
      <dgm:prSet/>
      <dgm:spPr/>
      <dgm:t>
        <a:bodyPr/>
        <a:lstStyle/>
        <a:p>
          <a:pPr rtl="1"/>
          <a:r>
            <a:rPr lang="fa-IR" smtClean="0">
              <a:cs typeface="B Zar" panose="00000400000000000000" pitchFamily="2" charset="-78"/>
            </a:rPr>
            <a:t>سپس، قیمت ساختمان را تخمین زده و در صورت نیاز، استهلاک را از آن کم کنید.</a:t>
          </a:r>
          <a:endParaRPr lang="en-US">
            <a:cs typeface="B Zar" panose="00000400000000000000" pitchFamily="2" charset="-78"/>
          </a:endParaRPr>
        </a:p>
      </dgm:t>
    </dgm:pt>
    <dgm:pt modelId="{3343D20C-D744-49E8-91A3-2BB047A962C7}" type="parTrans" cxnId="{9F1E7C9B-09D2-47C2-B2D7-3F54373F40D7}">
      <dgm:prSet/>
      <dgm:spPr/>
      <dgm:t>
        <a:bodyPr/>
        <a:lstStyle/>
        <a:p>
          <a:endParaRPr lang="en-US">
            <a:cs typeface="B Zar" panose="00000400000000000000" pitchFamily="2" charset="-78"/>
          </a:endParaRPr>
        </a:p>
      </dgm:t>
    </dgm:pt>
    <dgm:pt modelId="{827FC028-7EB7-4986-AFB4-20BE59C3BD28}" type="sibTrans" cxnId="{9F1E7C9B-09D2-47C2-B2D7-3F54373F40D7}">
      <dgm:prSet/>
      <dgm:spPr/>
      <dgm:t>
        <a:bodyPr/>
        <a:lstStyle/>
        <a:p>
          <a:endParaRPr lang="en-US">
            <a:cs typeface="B Zar" panose="00000400000000000000" pitchFamily="2" charset="-78"/>
          </a:endParaRPr>
        </a:p>
      </dgm:t>
    </dgm:pt>
    <dgm:pt modelId="{A1B857B9-B4FE-43B9-8EB1-D8D85C6562C7}">
      <dgm:prSet/>
      <dgm:spPr/>
      <dgm:t>
        <a:bodyPr/>
        <a:lstStyle/>
        <a:p>
          <a:pPr rtl="1"/>
          <a:r>
            <a:rPr lang="fa-IR" smtClean="0">
              <a:cs typeface="B Zar" panose="00000400000000000000" pitchFamily="2" charset="-78"/>
            </a:rPr>
            <a:t>حاصل‌جمع ارزش زمین و ارزش ساختمان باید معادل ارزش کل ملک باشد. اگر نبود؟ </a:t>
          </a:r>
          <a:endParaRPr lang="en-US">
            <a:cs typeface="B Zar" panose="00000400000000000000" pitchFamily="2" charset="-78"/>
          </a:endParaRPr>
        </a:p>
      </dgm:t>
    </dgm:pt>
    <dgm:pt modelId="{0056793C-C6E7-42DA-9D32-876FEA86E40D}" type="parTrans" cxnId="{0FBADBCF-9D3F-401B-99F1-3D04BA76F5F6}">
      <dgm:prSet/>
      <dgm:spPr/>
      <dgm:t>
        <a:bodyPr/>
        <a:lstStyle/>
        <a:p>
          <a:endParaRPr lang="en-US">
            <a:cs typeface="B Zar" panose="00000400000000000000" pitchFamily="2" charset="-78"/>
          </a:endParaRPr>
        </a:p>
      </dgm:t>
    </dgm:pt>
    <dgm:pt modelId="{353A1EF5-7017-44E0-8FDD-1D8A2E5B5271}" type="sibTrans" cxnId="{0FBADBCF-9D3F-401B-99F1-3D04BA76F5F6}">
      <dgm:prSet/>
      <dgm:spPr/>
      <dgm:t>
        <a:bodyPr/>
        <a:lstStyle/>
        <a:p>
          <a:endParaRPr lang="en-US">
            <a:cs typeface="B Zar" panose="00000400000000000000" pitchFamily="2" charset="-78"/>
          </a:endParaRPr>
        </a:p>
      </dgm:t>
    </dgm:pt>
    <dgm:pt modelId="{DE8B8FC6-8EA8-42CA-912E-D92BF7704292}" type="pres">
      <dgm:prSet presAssocID="{AD720847-2552-4B37-ADFE-1847A6AF7891}" presName="linearFlow" presStyleCnt="0">
        <dgm:presLayoutVars>
          <dgm:dir/>
          <dgm:animLvl val="lvl"/>
          <dgm:resizeHandles val="exact"/>
        </dgm:presLayoutVars>
      </dgm:prSet>
      <dgm:spPr/>
    </dgm:pt>
    <dgm:pt modelId="{1B8839E0-6C9E-487D-A6D6-4042E23424C1}" type="pres">
      <dgm:prSet presAssocID="{A18891A7-26B0-448F-851A-E3ABADA04542}" presName="composite" presStyleCnt="0"/>
      <dgm:spPr/>
    </dgm:pt>
    <dgm:pt modelId="{9D8B5178-1E96-47A2-9DAF-0E2F1678003E}" type="pres">
      <dgm:prSet presAssocID="{A18891A7-26B0-448F-851A-E3ABADA04542}" presName="parTx" presStyleLbl="node1" presStyleIdx="0" presStyleCnt="1">
        <dgm:presLayoutVars>
          <dgm:chMax val="0"/>
          <dgm:chPref val="0"/>
          <dgm:bulletEnabled val="1"/>
        </dgm:presLayoutVars>
      </dgm:prSet>
      <dgm:spPr/>
    </dgm:pt>
    <dgm:pt modelId="{7D0FC6D6-C58F-4C70-9E0C-1C174211579D}" type="pres">
      <dgm:prSet presAssocID="{A18891A7-26B0-448F-851A-E3ABADA04542}" presName="parSh" presStyleLbl="node1" presStyleIdx="0" presStyleCnt="1"/>
      <dgm:spPr/>
    </dgm:pt>
    <dgm:pt modelId="{4E9570D8-AD87-4056-9EDF-15A9CCEAFFBF}" type="pres">
      <dgm:prSet presAssocID="{A18891A7-26B0-448F-851A-E3ABADA04542}" presName="desTx" presStyleLbl="fgAcc1" presStyleIdx="0" presStyleCnt="1">
        <dgm:presLayoutVars>
          <dgm:bulletEnabled val="1"/>
        </dgm:presLayoutVars>
      </dgm:prSet>
      <dgm:spPr/>
    </dgm:pt>
  </dgm:ptLst>
  <dgm:cxnLst>
    <dgm:cxn modelId="{20044C1A-6DDA-4D79-A9CB-80D82D34928E}" srcId="{A18891A7-26B0-448F-851A-E3ABADA04542}" destId="{AD42C100-20FD-49A7-8466-90C09A02464A}" srcOrd="0" destOrd="0" parTransId="{8FAA22E0-9C3C-47A7-B089-FC245AE0A1B8}" sibTransId="{D1D9CEE0-5262-447C-813A-4463A9E00404}"/>
    <dgm:cxn modelId="{28A03B85-A6A4-485D-BD96-430A11D8B833}" type="presOf" srcId="{A18891A7-26B0-448F-851A-E3ABADA04542}" destId="{7D0FC6D6-C58F-4C70-9E0C-1C174211579D}" srcOrd="1" destOrd="0" presId="urn:microsoft.com/office/officeart/2005/8/layout/process3"/>
    <dgm:cxn modelId="{8D7E546A-5984-4FA3-AD2C-258BD2E93108}" type="presOf" srcId="{14E1FCFB-BE11-42C8-87E7-78EE794D5146}" destId="{4E9570D8-AD87-4056-9EDF-15A9CCEAFFBF}" srcOrd="0" destOrd="1" presId="urn:microsoft.com/office/officeart/2005/8/layout/process3"/>
    <dgm:cxn modelId="{6A0430DC-3C32-4E15-9BDE-30FDEA3BB270}" type="presOf" srcId="{A1B857B9-B4FE-43B9-8EB1-D8D85C6562C7}" destId="{4E9570D8-AD87-4056-9EDF-15A9CCEAFFBF}" srcOrd="0" destOrd="2" presId="urn:microsoft.com/office/officeart/2005/8/layout/process3"/>
    <dgm:cxn modelId="{C4E495A4-5C8F-497E-BA26-F78201821E49}" type="presOf" srcId="{AD720847-2552-4B37-ADFE-1847A6AF7891}" destId="{DE8B8FC6-8EA8-42CA-912E-D92BF7704292}" srcOrd="0" destOrd="0" presId="urn:microsoft.com/office/officeart/2005/8/layout/process3"/>
    <dgm:cxn modelId="{720BB053-9254-4CAE-BE71-5AFA03B38179}" type="presOf" srcId="{AD42C100-20FD-49A7-8466-90C09A02464A}" destId="{4E9570D8-AD87-4056-9EDF-15A9CCEAFFBF}" srcOrd="0" destOrd="0" presId="urn:microsoft.com/office/officeart/2005/8/layout/process3"/>
    <dgm:cxn modelId="{0FBADBCF-9D3F-401B-99F1-3D04BA76F5F6}" srcId="{A18891A7-26B0-448F-851A-E3ABADA04542}" destId="{A1B857B9-B4FE-43B9-8EB1-D8D85C6562C7}" srcOrd="2" destOrd="0" parTransId="{0056793C-C6E7-42DA-9D32-876FEA86E40D}" sibTransId="{353A1EF5-7017-44E0-8FDD-1D8A2E5B5271}"/>
    <dgm:cxn modelId="{F0E6D24B-0A96-4F09-B387-EBB6A65A3003}" srcId="{AD720847-2552-4B37-ADFE-1847A6AF7891}" destId="{A18891A7-26B0-448F-851A-E3ABADA04542}" srcOrd="0" destOrd="0" parTransId="{A1C3A3ED-B3F0-46A0-ADE6-F7ADC5950EA1}" sibTransId="{EFEFD5CF-B997-4A9A-BBD9-BFAA9BD39016}"/>
    <dgm:cxn modelId="{FA127742-9EB0-4F67-A038-25F552B1159A}" type="presOf" srcId="{A18891A7-26B0-448F-851A-E3ABADA04542}" destId="{9D8B5178-1E96-47A2-9DAF-0E2F1678003E}" srcOrd="0" destOrd="0" presId="urn:microsoft.com/office/officeart/2005/8/layout/process3"/>
    <dgm:cxn modelId="{9F1E7C9B-09D2-47C2-B2D7-3F54373F40D7}" srcId="{A18891A7-26B0-448F-851A-E3ABADA04542}" destId="{14E1FCFB-BE11-42C8-87E7-78EE794D5146}" srcOrd="1" destOrd="0" parTransId="{3343D20C-D744-49E8-91A3-2BB047A962C7}" sibTransId="{827FC028-7EB7-4986-AFB4-20BE59C3BD28}"/>
    <dgm:cxn modelId="{A0F71B3A-F74F-459C-A245-394559EC7661}" type="presParOf" srcId="{DE8B8FC6-8EA8-42CA-912E-D92BF7704292}" destId="{1B8839E0-6C9E-487D-A6D6-4042E23424C1}" srcOrd="0" destOrd="0" presId="urn:microsoft.com/office/officeart/2005/8/layout/process3"/>
    <dgm:cxn modelId="{E48A7D98-669D-4658-A971-3118D2EC92D5}" type="presParOf" srcId="{1B8839E0-6C9E-487D-A6D6-4042E23424C1}" destId="{9D8B5178-1E96-47A2-9DAF-0E2F1678003E}" srcOrd="0" destOrd="0" presId="urn:microsoft.com/office/officeart/2005/8/layout/process3"/>
    <dgm:cxn modelId="{E7F8B406-2968-4AB4-8D0F-B1848C825D3B}" type="presParOf" srcId="{1B8839E0-6C9E-487D-A6D6-4042E23424C1}" destId="{7D0FC6D6-C58F-4C70-9E0C-1C174211579D}" srcOrd="1" destOrd="0" presId="urn:microsoft.com/office/officeart/2005/8/layout/process3"/>
    <dgm:cxn modelId="{8CD05755-529D-495B-9D48-00FD0C0B36F7}" type="presParOf" srcId="{1B8839E0-6C9E-487D-A6D6-4042E23424C1}" destId="{4E9570D8-AD87-4056-9EDF-15A9CCEAFFB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54B92-D753-46B9-AC1B-EBE0C8F63E4C}">
      <dsp:nvSpPr>
        <dsp:cNvPr id="0" name=""/>
        <dsp:cNvSpPr/>
      </dsp:nvSpPr>
      <dsp:spPr>
        <a:xfrm>
          <a:off x="0" y="315255"/>
          <a:ext cx="6830568" cy="276197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r" defTabSz="1422400" rtl="1">
            <a:lnSpc>
              <a:spcPct val="90000"/>
            </a:lnSpc>
            <a:spcBef>
              <a:spcPct val="0"/>
            </a:spcBef>
            <a:spcAft>
              <a:spcPct val="35000"/>
            </a:spcAft>
          </a:pPr>
          <a:r>
            <a:rPr lang="fa-IR" sz="3200" kern="1200" dirty="0" smtClean="0">
              <a:cs typeface="B Zar" pitchFamily="2" charset="-78"/>
            </a:rPr>
            <a:t>بنیاد ارزشیابی (</a:t>
          </a:r>
          <a:r>
            <a:rPr lang="en-US" sz="2400" kern="1200" dirty="0" smtClean="0">
              <a:solidFill>
                <a:srgbClr val="0097CC"/>
              </a:solidFill>
              <a:cs typeface="B Zar" pitchFamily="2" charset="-78"/>
            </a:rPr>
            <a:t>THE APPRAISAL FOUNDATION</a:t>
          </a:r>
          <a:r>
            <a:rPr lang="fa-IR" sz="3200" kern="1200" dirty="0" smtClean="0">
              <a:cs typeface="B Zar" pitchFamily="2" charset="-78"/>
            </a:rPr>
            <a:t>)</a:t>
          </a:r>
          <a:endParaRPr lang="en-US" sz="3200" kern="1200" dirty="0" smtClean="0">
            <a:cs typeface="B Zar" pitchFamily="2" charset="-78"/>
          </a:endParaRPr>
        </a:p>
        <a:p>
          <a:pPr lvl="0" algn="r" defTabSz="1422400" rtl="1">
            <a:lnSpc>
              <a:spcPct val="90000"/>
            </a:lnSpc>
            <a:spcBef>
              <a:spcPct val="0"/>
            </a:spcBef>
            <a:spcAft>
              <a:spcPct val="35000"/>
            </a:spcAft>
          </a:pPr>
          <a:r>
            <a:rPr lang="fa-IR" sz="3200" kern="1200" dirty="0" smtClean="0">
              <a:cs typeface="B Zar" pitchFamily="2" charset="-78"/>
            </a:rPr>
            <a:t> </a:t>
          </a:r>
          <a:endParaRPr lang="en-US" sz="3200" kern="1200" dirty="0">
            <a:cs typeface="B Zar" pitchFamily="2" charset="-78"/>
          </a:endParaRPr>
        </a:p>
      </dsp:txBody>
      <dsp:txXfrm>
        <a:off x="0" y="315255"/>
        <a:ext cx="6830568" cy="1841313"/>
      </dsp:txXfrm>
    </dsp:sp>
    <dsp:sp modelId="{D9E4F257-206E-462B-8EA4-57FD9312CBE6}">
      <dsp:nvSpPr>
        <dsp:cNvPr id="0" name=""/>
        <dsp:cNvSpPr/>
      </dsp:nvSpPr>
      <dsp:spPr>
        <a:xfrm>
          <a:off x="1399032" y="2156569"/>
          <a:ext cx="6830568" cy="25542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34696" rIns="234696" bIns="234696" numCol="1" spcCol="1270" anchor="t" anchorCtr="0">
          <a:noAutofit/>
        </a:bodyPr>
        <a:lstStyle/>
        <a:p>
          <a:pPr marL="285750" lvl="1" indent="-285750" algn="justLow" defTabSz="1466850" rtl="1">
            <a:lnSpc>
              <a:spcPct val="90000"/>
            </a:lnSpc>
            <a:spcBef>
              <a:spcPct val="0"/>
            </a:spcBef>
            <a:spcAft>
              <a:spcPct val="15000"/>
            </a:spcAft>
            <a:buChar char="••"/>
          </a:pPr>
          <a:r>
            <a:rPr lang="fa-IR" sz="3300" kern="1200" dirty="0" smtClean="0">
              <a:cs typeface="B Zar" pitchFamily="2" charset="-78"/>
            </a:rPr>
            <a:t>بنیاد ارزشیابی در سال 1987 به‌عنوان یک سازمان غیرانتفاعی و به‌منظور نیل به اهداف آموزشی و علمی در زمینۀ ارزشیابی تأسیس شد.</a:t>
          </a:r>
          <a:endParaRPr lang="en-US" sz="3300" kern="1200" dirty="0">
            <a:cs typeface="B Zar" pitchFamily="2" charset="-78"/>
          </a:endParaRPr>
        </a:p>
      </dsp:txBody>
      <dsp:txXfrm>
        <a:off x="1473842" y="2231379"/>
        <a:ext cx="6680948" cy="24045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DD15-046E-4AA3-923A-4FBA06427542}">
      <dsp:nvSpPr>
        <dsp:cNvPr id="0" name=""/>
        <dsp:cNvSpPr/>
      </dsp:nvSpPr>
      <dsp:spPr>
        <a:xfrm>
          <a:off x="0" y="0"/>
          <a:ext cx="3891165" cy="4569371"/>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775ED-6B39-47F4-BD2A-4B31AF1A2691}">
      <dsp:nvSpPr>
        <dsp:cNvPr id="0" name=""/>
        <dsp:cNvSpPr/>
      </dsp:nvSpPr>
      <dsp:spPr>
        <a:xfrm>
          <a:off x="1945582" y="457383"/>
          <a:ext cx="2529257" cy="81213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smtClean="0">
              <a:cs typeface="B Zar" panose="00000400000000000000" pitchFamily="2" charset="-78"/>
            </a:rPr>
            <a:t>کمبود زمین‌های خالی مقایسه‌پذیر (</a:t>
          </a:r>
          <a:r>
            <a:rPr lang="da-DK" sz="1500" kern="1200" smtClean="0">
              <a:cs typeface="B Zar" panose="00000400000000000000" pitchFamily="2" charset="-78"/>
            </a:rPr>
            <a:t>comparables</a:t>
          </a:r>
          <a:r>
            <a:rPr lang="fa-IR" sz="1500" kern="1200" smtClean="0">
              <a:cs typeface="B Zar" panose="00000400000000000000" pitchFamily="2" charset="-78"/>
            </a:rPr>
            <a:t>).</a:t>
          </a:r>
          <a:endParaRPr lang="en-US" sz="1500" kern="1200">
            <a:cs typeface="B Zar" panose="00000400000000000000" pitchFamily="2" charset="-78"/>
          </a:endParaRPr>
        </a:p>
      </dsp:txBody>
      <dsp:txXfrm>
        <a:off x="1985227" y="497028"/>
        <a:ext cx="2449967" cy="732844"/>
      </dsp:txXfrm>
    </dsp:sp>
    <dsp:sp modelId="{6206DB9C-AFA5-4F38-BA37-D7F686FFBC80}">
      <dsp:nvSpPr>
        <dsp:cNvPr id="0" name=""/>
        <dsp:cNvSpPr/>
      </dsp:nvSpPr>
      <dsp:spPr>
        <a:xfrm>
          <a:off x="1945582" y="1371034"/>
          <a:ext cx="2529257" cy="81213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smtClean="0">
              <a:cs typeface="B Zar" panose="00000400000000000000" pitchFamily="2" charset="-78"/>
            </a:rPr>
            <a:t>نحوۀ محاسبۀ استهلاک.</a:t>
          </a:r>
          <a:endParaRPr lang="en-US" sz="1500" kern="1200">
            <a:cs typeface="B Zar" panose="00000400000000000000" pitchFamily="2" charset="-78"/>
          </a:endParaRPr>
        </a:p>
      </dsp:txBody>
      <dsp:txXfrm>
        <a:off x="1985227" y="1410679"/>
        <a:ext cx="2449967" cy="732844"/>
      </dsp:txXfrm>
    </dsp:sp>
    <dsp:sp modelId="{BA413AB1-F126-4352-904B-129B9079634B}">
      <dsp:nvSpPr>
        <dsp:cNvPr id="0" name=""/>
        <dsp:cNvSpPr/>
      </dsp:nvSpPr>
      <dsp:spPr>
        <a:xfrm>
          <a:off x="1945582" y="2284685"/>
          <a:ext cx="2529257" cy="81213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smtClean="0">
              <a:cs typeface="B Zar" panose="00000400000000000000" pitchFamily="2" charset="-78"/>
            </a:rPr>
            <a:t>امکان ساخت مجدد.</a:t>
          </a:r>
          <a:endParaRPr lang="en-US" sz="1500" kern="1200">
            <a:cs typeface="B Zar" panose="00000400000000000000" pitchFamily="2" charset="-78"/>
          </a:endParaRPr>
        </a:p>
      </dsp:txBody>
      <dsp:txXfrm>
        <a:off x="1985227" y="2324330"/>
        <a:ext cx="2449967" cy="732844"/>
      </dsp:txXfrm>
    </dsp:sp>
    <dsp:sp modelId="{1A823111-FD60-4543-88AB-3601289E640B}">
      <dsp:nvSpPr>
        <dsp:cNvPr id="0" name=""/>
        <dsp:cNvSpPr/>
      </dsp:nvSpPr>
      <dsp:spPr>
        <a:xfrm>
          <a:off x="1945582" y="3198336"/>
          <a:ext cx="2529257" cy="81213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smtClean="0">
              <a:cs typeface="B Zar" panose="00000400000000000000" pitchFamily="2" charset="-78"/>
            </a:rPr>
            <a:t>در شهرهایی که بازار مسکن در تنگناست (</a:t>
          </a:r>
          <a:r>
            <a:rPr lang="da-DK" sz="1500" kern="1200" smtClean="0">
              <a:cs typeface="B Zar" panose="00000400000000000000" pitchFamily="2" charset="-78"/>
            </a:rPr>
            <a:t>distressed</a:t>
          </a:r>
          <a:r>
            <a:rPr lang="fa-IR" sz="1500" kern="1200" smtClean="0">
              <a:cs typeface="B Zar" panose="00000400000000000000" pitchFamily="2" charset="-78"/>
            </a:rPr>
            <a:t>)، این روش عملی نیست.</a:t>
          </a:r>
          <a:endParaRPr lang="en-US" sz="1500" kern="1200">
            <a:cs typeface="B Zar" panose="00000400000000000000" pitchFamily="2" charset="-78"/>
          </a:endParaRPr>
        </a:p>
      </dsp:txBody>
      <dsp:txXfrm>
        <a:off x="1985227" y="3237981"/>
        <a:ext cx="2449967" cy="73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11820-A551-4472-8602-77F7948F0159}">
      <dsp:nvSpPr>
        <dsp:cNvPr id="0" name=""/>
        <dsp:cNvSpPr/>
      </dsp:nvSpPr>
      <dsp:spPr>
        <a:xfrm>
          <a:off x="0" y="477583"/>
          <a:ext cx="8229600" cy="11269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cs typeface="B Zar" pitchFamily="2" charset="-78"/>
            </a:rPr>
            <a:t>gross income multiplier	</a:t>
          </a:r>
        </a:p>
      </dsp:txBody>
      <dsp:txXfrm>
        <a:off x="0" y="477583"/>
        <a:ext cx="8229600" cy="1126912"/>
      </dsp:txXfrm>
    </dsp:sp>
    <dsp:sp modelId="{349181C4-0123-4E2D-9454-20577428DB3E}">
      <dsp:nvSpPr>
        <dsp:cNvPr id="0" name=""/>
        <dsp:cNvSpPr/>
      </dsp:nvSpPr>
      <dsp:spPr>
        <a:xfrm>
          <a:off x="411480" y="79063"/>
          <a:ext cx="5760720" cy="797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rtl="1">
            <a:lnSpc>
              <a:spcPct val="90000"/>
            </a:lnSpc>
            <a:spcBef>
              <a:spcPct val="0"/>
            </a:spcBef>
            <a:spcAft>
              <a:spcPct val="35000"/>
            </a:spcAft>
          </a:pPr>
          <a:r>
            <a:rPr lang="fa-IR" sz="2700" kern="1200" dirty="0" smtClean="0">
              <a:cs typeface="B Zar" pitchFamily="2" charset="-78"/>
            </a:rPr>
            <a:t>ضریب درآمد ناخالص</a:t>
          </a:r>
          <a:endParaRPr lang="en-US" sz="2700" kern="1200" dirty="0">
            <a:cs typeface="B Zar" pitchFamily="2" charset="-78"/>
          </a:endParaRPr>
        </a:p>
      </dsp:txBody>
      <dsp:txXfrm>
        <a:off x="450388" y="117971"/>
        <a:ext cx="5682904" cy="719224"/>
      </dsp:txXfrm>
    </dsp:sp>
    <dsp:sp modelId="{FA343236-9E31-4DD9-9B0F-9C306FFE5778}">
      <dsp:nvSpPr>
        <dsp:cNvPr id="0" name=""/>
        <dsp:cNvSpPr/>
      </dsp:nvSpPr>
      <dsp:spPr>
        <a:xfrm>
          <a:off x="0" y="2148816"/>
          <a:ext cx="8229600" cy="11269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cs typeface="B Zar" pitchFamily="2" charset="-78"/>
            </a:rPr>
            <a:t>direct capitalization</a:t>
          </a:r>
        </a:p>
      </dsp:txBody>
      <dsp:txXfrm>
        <a:off x="0" y="2148816"/>
        <a:ext cx="8229600" cy="1126912"/>
      </dsp:txXfrm>
    </dsp:sp>
    <dsp:sp modelId="{79513FE9-4685-4BB3-9019-DBEB4A901CE3}">
      <dsp:nvSpPr>
        <dsp:cNvPr id="0" name=""/>
        <dsp:cNvSpPr/>
      </dsp:nvSpPr>
      <dsp:spPr>
        <a:xfrm>
          <a:off x="411480" y="1750296"/>
          <a:ext cx="5760720" cy="797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rtl="1">
            <a:lnSpc>
              <a:spcPct val="90000"/>
            </a:lnSpc>
            <a:spcBef>
              <a:spcPct val="0"/>
            </a:spcBef>
            <a:spcAft>
              <a:spcPct val="35000"/>
            </a:spcAft>
          </a:pPr>
          <a:r>
            <a:rPr lang="fa-IR" sz="2700" kern="1200" dirty="0" smtClean="0">
              <a:cs typeface="B Zar" pitchFamily="2" charset="-78"/>
            </a:rPr>
            <a:t>تبدیل به سرمایه‌کردن مستقیم</a:t>
          </a:r>
          <a:endParaRPr lang="en-US" sz="2700" kern="1200" dirty="0">
            <a:cs typeface="B Zar" pitchFamily="2" charset="-78"/>
          </a:endParaRPr>
        </a:p>
      </dsp:txBody>
      <dsp:txXfrm>
        <a:off x="450388" y="1789204"/>
        <a:ext cx="5682904" cy="719224"/>
      </dsp:txXfrm>
    </dsp:sp>
    <dsp:sp modelId="{0B61EBB0-B03D-41AE-A6F8-B18F20D827FB}">
      <dsp:nvSpPr>
        <dsp:cNvPr id="0" name=""/>
        <dsp:cNvSpPr/>
      </dsp:nvSpPr>
      <dsp:spPr>
        <a:xfrm>
          <a:off x="0" y="3820048"/>
          <a:ext cx="8229600" cy="11269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cs typeface="B Zar" pitchFamily="2" charset="-78"/>
            </a:rPr>
            <a:t>discounted cash flows</a:t>
          </a:r>
          <a:endParaRPr lang="en-US" sz="2700" kern="1200" dirty="0">
            <a:cs typeface="B Zar" pitchFamily="2" charset="-78"/>
          </a:endParaRPr>
        </a:p>
      </dsp:txBody>
      <dsp:txXfrm>
        <a:off x="0" y="3820048"/>
        <a:ext cx="8229600" cy="1126912"/>
      </dsp:txXfrm>
    </dsp:sp>
    <dsp:sp modelId="{9D549F06-4F94-41A0-B798-31A73347A3A6}">
      <dsp:nvSpPr>
        <dsp:cNvPr id="0" name=""/>
        <dsp:cNvSpPr/>
      </dsp:nvSpPr>
      <dsp:spPr>
        <a:xfrm>
          <a:off x="411480" y="3421528"/>
          <a:ext cx="5760720" cy="797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rtl="1">
            <a:lnSpc>
              <a:spcPct val="90000"/>
            </a:lnSpc>
            <a:spcBef>
              <a:spcPct val="0"/>
            </a:spcBef>
            <a:spcAft>
              <a:spcPct val="35000"/>
            </a:spcAft>
          </a:pPr>
          <a:r>
            <a:rPr lang="fa-IR" sz="2700" kern="1200" dirty="0" smtClean="0">
              <a:cs typeface="B Zar" pitchFamily="2" charset="-78"/>
            </a:rPr>
            <a:t>تنزیل جریان‌های نقدی</a:t>
          </a:r>
          <a:endParaRPr lang="en-US" sz="2700" kern="1200" dirty="0">
            <a:cs typeface="B Zar" pitchFamily="2" charset="-78"/>
          </a:endParaRPr>
        </a:p>
      </dsp:txBody>
      <dsp:txXfrm>
        <a:off x="450388" y="3460436"/>
        <a:ext cx="5682904" cy="719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719C6-2062-4011-952D-C021909FCEA7}">
      <dsp:nvSpPr>
        <dsp:cNvPr id="0" name=""/>
        <dsp:cNvSpPr/>
      </dsp:nvSpPr>
      <dsp:spPr>
        <a:xfrm>
          <a:off x="0" y="552812"/>
          <a:ext cx="8229600" cy="218295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87324" rIns="638708" bIns="234696" numCol="1" spcCol="1270" anchor="t" anchorCtr="0">
          <a:noAutofit/>
        </a:bodyPr>
        <a:lstStyle/>
        <a:p>
          <a:pPr marL="285750" lvl="1" indent="-285750" algn="r" defTabSz="1466850" rtl="1">
            <a:lnSpc>
              <a:spcPct val="90000"/>
            </a:lnSpc>
            <a:spcBef>
              <a:spcPct val="0"/>
            </a:spcBef>
            <a:spcAft>
              <a:spcPct val="15000"/>
            </a:spcAft>
            <a:buChar char="••"/>
          </a:pPr>
          <a:r>
            <a:rPr lang="fa-IR" sz="3300" kern="1200" dirty="0" smtClean="0">
              <a:cs typeface="B Zar" pitchFamily="2" charset="-78"/>
            </a:rPr>
            <a:t>مرحلۀ اول: محاسبۀ ضریب درآمد ناخالص برای املاک و مستغلات مشابه</a:t>
          </a:r>
          <a:endParaRPr lang="en-US" sz="3300" kern="1200" dirty="0">
            <a:cs typeface="B Zar" pitchFamily="2" charset="-78"/>
          </a:endParaRPr>
        </a:p>
      </dsp:txBody>
      <dsp:txXfrm>
        <a:off x="0" y="552812"/>
        <a:ext cx="8229600" cy="2182950"/>
      </dsp:txXfrm>
    </dsp:sp>
    <dsp:sp modelId="{EFAB33FD-8926-4860-A930-7589D84C70E5}">
      <dsp:nvSpPr>
        <dsp:cNvPr id="0" name=""/>
        <dsp:cNvSpPr/>
      </dsp:nvSpPr>
      <dsp:spPr>
        <a:xfrm>
          <a:off x="411480" y="65732"/>
          <a:ext cx="5760720"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66850" rtl="1">
            <a:lnSpc>
              <a:spcPct val="90000"/>
            </a:lnSpc>
            <a:spcBef>
              <a:spcPct val="0"/>
            </a:spcBef>
            <a:spcAft>
              <a:spcPct val="35000"/>
            </a:spcAft>
          </a:pPr>
          <a:endParaRPr lang="en-US" sz="3300" kern="1200" dirty="0">
            <a:cs typeface="B Zar" pitchFamily="2" charset="-78"/>
          </a:endParaRPr>
        </a:p>
      </dsp:txBody>
      <dsp:txXfrm>
        <a:off x="459035" y="113287"/>
        <a:ext cx="5665610" cy="879050"/>
      </dsp:txXfrm>
    </dsp:sp>
    <dsp:sp modelId="{040C7231-8397-4BB2-AD28-85DC524CC29B}">
      <dsp:nvSpPr>
        <dsp:cNvPr id="0" name=""/>
        <dsp:cNvSpPr/>
      </dsp:nvSpPr>
      <dsp:spPr>
        <a:xfrm>
          <a:off x="0" y="3401042"/>
          <a:ext cx="8229600" cy="155925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87324" rIns="638708" bIns="234696" numCol="1" spcCol="1270" anchor="t" anchorCtr="0">
          <a:noAutofit/>
        </a:bodyPr>
        <a:lstStyle/>
        <a:p>
          <a:pPr marL="285750" lvl="1" indent="-285750" algn="r" defTabSz="1466850" rtl="1">
            <a:lnSpc>
              <a:spcPct val="90000"/>
            </a:lnSpc>
            <a:spcBef>
              <a:spcPct val="0"/>
            </a:spcBef>
            <a:spcAft>
              <a:spcPct val="15000"/>
            </a:spcAft>
            <a:buChar char="••"/>
          </a:pPr>
          <a:r>
            <a:rPr lang="fa-IR" sz="3300" kern="1200" dirty="0" smtClean="0">
              <a:cs typeface="B Zar" pitchFamily="2" charset="-78"/>
            </a:rPr>
            <a:t>مرحلۀ دوم: محاسبۀ ارزش ملک موردنظر</a:t>
          </a:r>
          <a:endParaRPr lang="en-US" sz="3300" kern="1200" dirty="0">
            <a:cs typeface="B Zar" pitchFamily="2" charset="-78"/>
          </a:endParaRPr>
        </a:p>
      </dsp:txBody>
      <dsp:txXfrm>
        <a:off x="0" y="3401042"/>
        <a:ext cx="8229600" cy="1559250"/>
      </dsp:txXfrm>
    </dsp:sp>
    <dsp:sp modelId="{976EA770-6A97-4AC0-8BA2-036B4ADB7C24}">
      <dsp:nvSpPr>
        <dsp:cNvPr id="0" name=""/>
        <dsp:cNvSpPr/>
      </dsp:nvSpPr>
      <dsp:spPr>
        <a:xfrm>
          <a:off x="411480" y="2913962"/>
          <a:ext cx="5760720"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66850" rtl="1">
            <a:lnSpc>
              <a:spcPct val="90000"/>
            </a:lnSpc>
            <a:spcBef>
              <a:spcPct val="0"/>
            </a:spcBef>
            <a:spcAft>
              <a:spcPct val="35000"/>
            </a:spcAft>
          </a:pPr>
          <a:endParaRPr lang="en-US" sz="3300" kern="1200" dirty="0">
            <a:cs typeface="B Zar" pitchFamily="2" charset="-78"/>
          </a:endParaRPr>
        </a:p>
      </dsp:txBody>
      <dsp:txXfrm>
        <a:off x="459035" y="2961517"/>
        <a:ext cx="5665610" cy="8790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BD40-71E2-4AE5-AEA6-132020882338}">
      <dsp:nvSpPr>
        <dsp:cNvPr id="0" name=""/>
        <dsp:cNvSpPr/>
      </dsp:nvSpPr>
      <dsp:spPr>
        <a:xfrm>
          <a:off x="0" y="471137"/>
          <a:ext cx="8229600" cy="19845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24840" rIns="638708" bIns="213360" numCol="1" spcCol="1270" anchor="t" anchorCtr="0">
          <a:noAutofit/>
        </a:bodyPr>
        <a:lstStyle/>
        <a:p>
          <a:pPr marL="285750" lvl="1" indent="-285750" algn="r" defTabSz="1333500" rtl="1">
            <a:lnSpc>
              <a:spcPct val="90000"/>
            </a:lnSpc>
            <a:spcBef>
              <a:spcPct val="0"/>
            </a:spcBef>
            <a:spcAft>
              <a:spcPct val="15000"/>
            </a:spcAft>
            <a:buChar char="••"/>
          </a:pPr>
          <a:r>
            <a:rPr lang="fa-IR" sz="3000" kern="1200" dirty="0" smtClean="0">
              <a:cs typeface="B Zar" pitchFamily="2" charset="-78"/>
            </a:rPr>
            <a:t>مرحلۀ اول: محاسبۀ نرخ تبدیل به سرمایه کردن املاک و مستغلات مشابه</a:t>
          </a:r>
          <a:endParaRPr lang="en-US" sz="3000" kern="1200" dirty="0">
            <a:cs typeface="B Zar" pitchFamily="2" charset="-78"/>
          </a:endParaRPr>
        </a:p>
      </dsp:txBody>
      <dsp:txXfrm>
        <a:off x="0" y="471137"/>
        <a:ext cx="8229600" cy="1984500"/>
      </dsp:txXfrm>
    </dsp:sp>
    <dsp:sp modelId="{68CE7F4F-0569-4A25-9580-478C99331F2D}">
      <dsp:nvSpPr>
        <dsp:cNvPr id="0" name=""/>
        <dsp:cNvSpPr/>
      </dsp:nvSpPr>
      <dsp:spPr>
        <a:xfrm>
          <a:off x="411480" y="28337"/>
          <a:ext cx="5760720" cy="88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333500" rtl="1">
            <a:lnSpc>
              <a:spcPct val="90000"/>
            </a:lnSpc>
            <a:spcBef>
              <a:spcPct val="0"/>
            </a:spcBef>
            <a:spcAft>
              <a:spcPct val="35000"/>
            </a:spcAft>
          </a:pPr>
          <a:endParaRPr lang="en-US" sz="3000" kern="1200" dirty="0">
            <a:cs typeface="B Zar" pitchFamily="2" charset="-78"/>
          </a:endParaRPr>
        </a:p>
      </dsp:txBody>
      <dsp:txXfrm>
        <a:off x="454711" y="71568"/>
        <a:ext cx="5674258" cy="799138"/>
      </dsp:txXfrm>
    </dsp:sp>
    <dsp:sp modelId="{6BB71872-7A2F-4840-9ED3-D541AB78C81D}">
      <dsp:nvSpPr>
        <dsp:cNvPr id="0" name=""/>
        <dsp:cNvSpPr/>
      </dsp:nvSpPr>
      <dsp:spPr>
        <a:xfrm>
          <a:off x="0" y="3060437"/>
          <a:ext cx="8229600" cy="193725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24840" rIns="638708" bIns="213360" numCol="1" spcCol="1270" anchor="t" anchorCtr="0">
          <a:noAutofit/>
        </a:bodyPr>
        <a:lstStyle/>
        <a:p>
          <a:pPr marL="285750" lvl="1" indent="-285750" algn="r" defTabSz="1333500" rtl="1">
            <a:lnSpc>
              <a:spcPct val="90000"/>
            </a:lnSpc>
            <a:spcBef>
              <a:spcPct val="0"/>
            </a:spcBef>
            <a:spcAft>
              <a:spcPct val="15000"/>
            </a:spcAft>
            <a:buChar char="••"/>
          </a:pPr>
          <a:r>
            <a:rPr lang="fa-IR" sz="3000" kern="1200" dirty="0" smtClean="0">
              <a:cs typeface="B Zar" pitchFamily="2" charset="-78"/>
            </a:rPr>
            <a:t>مرحلۀ دوم: محاسبۀ ارزش ملک موردنظر</a:t>
          </a:r>
          <a:endParaRPr lang="en-US" sz="3000" kern="1200" dirty="0">
            <a:cs typeface="B Zar" pitchFamily="2" charset="-78"/>
          </a:endParaRPr>
        </a:p>
        <a:p>
          <a:pPr marL="285750" lvl="1" indent="-285750" algn="l" defTabSz="1333500">
            <a:lnSpc>
              <a:spcPct val="90000"/>
            </a:lnSpc>
            <a:spcBef>
              <a:spcPct val="0"/>
            </a:spcBef>
            <a:spcAft>
              <a:spcPct val="15000"/>
            </a:spcAft>
            <a:buChar char="••"/>
          </a:pPr>
          <a:endParaRPr lang="en-US" sz="3000" kern="1200" dirty="0">
            <a:cs typeface="B Zar" pitchFamily="2" charset="-78"/>
          </a:endParaRPr>
        </a:p>
      </dsp:txBody>
      <dsp:txXfrm>
        <a:off x="0" y="3060437"/>
        <a:ext cx="8229600" cy="1937250"/>
      </dsp:txXfrm>
    </dsp:sp>
    <dsp:sp modelId="{A129BC59-53AA-4C35-866E-F44792C35DCC}">
      <dsp:nvSpPr>
        <dsp:cNvPr id="0" name=""/>
        <dsp:cNvSpPr/>
      </dsp:nvSpPr>
      <dsp:spPr>
        <a:xfrm>
          <a:off x="411480" y="2617637"/>
          <a:ext cx="5760720" cy="88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333500" rtl="1">
            <a:lnSpc>
              <a:spcPct val="90000"/>
            </a:lnSpc>
            <a:spcBef>
              <a:spcPct val="0"/>
            </a:spcBef>
            <a:spcAft>
              <a:spcPct val="35000"/>
            </a:spcAft>
          </a:pPr>
          <a:endParaRPr lang="en-US" sz="3000" kern="1200" dirty="0">
            <a:cs typeface="B Zar" pitchFamily="2" charset="-78"/>
          </a:endParaRPr>
        </a:p>
      </dsp:txBody>
      <dsp:txXfrm>
        <a:off x="454711" y="2660868"/>
        <a:ext cx="5674258" cy="7991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3EC27-FDFF-4A83-A736-D69586A27BDE}">
      <dsp:nvSpPr>
        <dsp:cNvPr id="0" name=""/>
        <dsp:cNvSpPr/>
      </dsp:nvSpPr>
      <dsp:spPr>
        <a:xfrm>
          <a:off x="0" y="0"/>
          <a:ext cx="8229600" cy="150780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در هنگان تعیین </a:t>
          </a:r>
          <a:r>
            <a:rPr lang="en-US" sz="3100" kern="1200" dirty="0" smtClean="0">
              <a:cs typeface="B Zar" pitchFamily="2" charset="-78"/>
            </a:rPr>
            <a:t>R</a:t>
          </a:r>
          <a:r>
            <a:rPr lang="fa-IR" sz="3100" kern="1200" dirty="0" smtClean="0">
              <a:cs typeface="B Zar" pitchFamily="2" charset="-78"/>
            </a:rPr>
            <a:t> دقت داشته باشید که املاک قابل‌مقایسه به لحاظ ویژگی‌های زیر شباهت قابل‌ملاحظه‌ای با ملک موردنظر داشته باشند.</a:t>
          </a:r>
          <a:endParaRPr lang="en-US" sz="3100" kern="1200" dirty="0">
            <a:cs typeface="B Zar" pitchFamily="2" charset="-78"/>
          </a:endParaRPr>
        </a:p>
      </dsp:txBody>
      <dsp:txXfrm>
        <a:off x="0" y="0"/>
        <a:ext cx="8229600" cy="1507807"/>
      </dsp:txXfrm>
    </dsp:sp>
    <dsp:sp modelId="{E3D0196B-6985-4948-B372-A6FFFF500A8E}">
      <dsp:nvSpPr>
        <dsp:cNvPr id="0" name=""/>
        <dsp:cNvSpPr/>
      </dsp:nvSpPr>
      <dsp:spPr>
        <a:xfrm>
          <a:off x="4018" y="1507807"/>
          <a:ext cx="2740521" cy="316639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kern="1200" dirty="0" smtClean="0">
              <a:cs typeface="B Zar" pitchFamily="2" charset="-78"/>
            </a:rPr>
            <a:t>کارایی عملیاتی</a:t>
          </a:r>
          <a:endParaRPr lang="en-US" sz="5400" kern="1200" dirty="0">
            <a:cs typeface="B Zar" pitchFamily="2" charset="-78"/>
          </a:endParaRPr>
        </a:p>
      </dsp:txBody>
      <dsp:txXfrm>
        <a:off x="4018" y="1507807"/>
        <a:ext cx="2740521" cy="3166395"/>
      </dsp:txXfrm>
    </dsp:sp>
    <dsp:sp modelId="{2341D5A4-E713-4A04-B553-46E08A11690A}">
      <dsp:nvSpPr>
        <dsp:cNvPr id="0" name=""/>
        <dsp:cNvSpPr/>
      </dsp:nvSpPr>
      <dsp:spPr>
        <a:xfrm>
          <a:off x="2744539" y="1507807"/>
          <a:ext cx="2740521" cy="316639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kern="1200" dirty="0" smtClean="0">
              <a:cs typeface="B Zar" pitchFamily="2" charset="-78"/>
            </a:rPr>
            <a:t>محل </a:t>
          </a:r>
          <a:endParaRPr lang="en-US" sz="5400" kern="1200" dirty="0">
            <a:cs typeface="B Zar" pitchFamily="2" charset="-78"/>
          </a:endParaRPr>
        </a:p>
      </dsp:txBody>
      <dsp:txXfrm>
        <a:off x="2744539" y="1507807"/>
        <a:ext cx="2740521" cy="3166395"/>
      </dsp:txXfrm>
    </dsp:sp>
    <dsp:sp modelId="{E40C8758-EFD9-44B5-B7D5-26F739060723}">
      <dsp:nvSpPr>
        <dsp:cNvPr id="0" name=""/>
        <dsp:cNvSpPr/>
      </dsp:nvSpPr>
      <dsp:spPr>
        <a:xfrm>
          <a:off x="5485060" y="1507807"/>
          <a:ext cx="2740521" cy="316639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kern="1200" dirty="0" smtClean="0">
              <a:cs typeface="B Zar" pitchFamily="2" charset="-78"/>
            </a:rPr>
            <a:t>ویژگی‌های فیزیکی</a:t>
          </a:r>
          <a:endParaRPr lang="en-US" sz="5400" kern="1200" dirty="0">
            <a:cs typeface="B Zar" pitchFamily="2" charset="-78"/>
          </a:endParaRPr>
        </a:p>
      </dsp:txBody>
      <dsp:txXfrm>
        <a:off x="5485060" y="1507807"/>
        <a:ext cx="2740521" cy="3166395"/>
      </dsp:txXfrm>
    </dsp:sp>
    <dsp:sp modelId="{B1A17E18-3512-463B-B0B9-927B0135BBE0}">
      <dsp:nvSpPr>
        <dsp:cNvPr id="0" name=""/>
        <dsp:cNvSpPr/>
      </dsp:nvSpPr>
      <dsp:spPr>
        <a:xfrm>
          <a:off x="0" y="4674203"/>
          <a:ext cx="8229600" cy="35182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F940A-609C-4696-94C9-88F84F2708CC}">
      <dsp:nvSpPr>
        <dsp:cNvPr id="0" name=""/>
        <dsp:cNvSpPr/>
      </dsp:nvSpPr>
      <dsp:spPr>
        <a:xfrm>
          <a:off x="0" y="28230"/>
          <a:ext cx="6830568" cy="1997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163830" numCol="1" spcCol="1270" anchor="t" anchorCtr="0">
          <a:noAutofit/>
        </a:bodyPr>
        <a:lstStyle/>
        <a:p>
          <a:pPr lvl="0" algn="r" defTabSz="1911350" rtl="1">
            <a:lnSpc>
              <a:spcPct val="90000"/>
            </a:lnSpc>
            <a:spcBef>
              <a:spcPct val="0"/>
            </a:spcBef>
            <a:spcAft>
              <a:spcPct val="35000"/>
            </a:spcAft>
          </a:pPr>
          <a:r>
            <a:rPr lang="fa-IR" sz="4300" kern="1200" dirty="0" smtClean="0">
              <a:solidFill>
                <a:schemeClr val="bg1"/>
              </a:solidFill>
              <a:cs typeface="B Zar" pitchFamily="2" charset="-78"/>
            </a:rPr>
            <a:t>مراحل رویکرد تنزیل جریان‌های نقدی</a:t>
          </a:r>
          <a:endParaRPr lang="en-US" sz="4300" kern="1200" dirty="0">
            <a:solidFill>
              <a:schemeClr val="bg1"/>
            </a:solidFill>
            <a:cs typeface="B Zar" pitchFamily="2" charset="-78"/>
          </a:endParaRPr>
        </a:p>
      </dsp:txBody>
      <dsp:txXfrm>
        <a:off x="0" y="28230"/>
        <a:ext cx="6830568" cy="1331764"/>
      </dsp:txXfrm>
    </dsp:sp>
    <dsp:sp modelId="{C0080AF5-23BA-4ECB-B600-58CABAFBA2DD}">
      <dsp:nvSpPr>
        <dsp:cNvPr id="0" name=""/>
        <dsp:cNvSpPr/>
      </dsp:nvSpPr>
      <dsp:spPr>
        <a:xfrm>
          <a:off x="1399032" y="1359994"/>
          <a:ext cx="6830568" cy="3637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r" defTabSz="1066800" rtl="1">
            <a:lnSpc>
              <a:spcPct val="90000"/>
            </a:lnSpc>
            <a:spcBef>
              <a:spcPct val="0"/>
            </a:spcBef>
            <a:spcAft>
              <a:spcPct val="15000"/>
            </a:spcAft>
            <a:buChar char="••"/>
          </a:pPr>
          <a:r>
            <a:rPr lang="fa-IR" sz="2400" kern="1200" dirty="0" smtClean="0">
              <a:cs typeface="B Zar" pitchFamily="2" charset="-78"/>
            </a:rPr>
            <a:t>برآورد سود خالص عملیاتی (</a:t>
          </a:r>
          <a:r>
            <a:rPr lang="en-US" sz="2400" kern="1200" dirty="0" smtClean="0">
              <a:cs typeface="B Zar" pitchFamily="2" charset="-78"/>
            </a:rPr>
            <a:t>NOI</a:t>
          </a:r>
          <a:r>
            <a:rPr lang="fa-IR" sz="2400" kern="1200" dirty="0" smtClean="0">
              <a:cs typeface="B Zar" pitchFamily="2" charset="-78"/>
            </a:rPr>
            <a:t>)</a:t>
          </a:r>
          <a:endParaRPr lang="en-US" sz="2400" kern="1200" dirty="0" smtClean="0">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cs typeface="B Zar" pitchFamily="2" charset="-78"/>
            </a:rPr>
            <a:t>انتخاب دورۀ نگهداری (</a:t>
          </a:r>
          <a:r>
            <a:rPr lang="en-US" sz="2400" kern="1200" dirty="0" smtClean="0">
              <a:cs typeface="B Zar" pitchFamily="2" charset="-78"/>
            </a:rPr>
            <a:t>holding period</a:t>
          </a:r>
          <a:r>
            <a:rPr lang="fa-IR" sz="2400" kern="1200" dirty="0" smtClean="0">
              <a:cs typeface="B Zar" pitchFamily="2" charset="-78"/>
            </a:rPr>
            <a:t>)</a:t>
          </a:r>
          <a:endParaRPr lang="en-US" sz="2400" kern="1200" dirty="0">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cs typeface="B Zar" pitchFamily="2" charset="-78"/>
            </a:rPr>
            <a:t>برآورد نرخ تنزیل (</a:t>
          </a:r>
          <a:r>
            <a:rPr lang="en-US" sz="2400" kern="1200" dirty="0" smtClean="0">
              <a:cs typeface="B Zar" pitchFamily="2" charset="-78"/>
            </a:rPr>
            <a:t>r</a:t>
          </a:r>
          <a:r>
            <a:rPr lang="fa-IR" sz="2400" kern="1200" dirty="0" smtClean="0">
              <a:cs typeface="B Zar" pitchFamily="2" charset="-78"/>
            </a:rPr>
            <a:t>)</a:t>
          </a:r>
          <a:endParaRPr lang="en-US" sz="2400" kern="1200" dirty="0" smtClean="0">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cs typeface="B Zar" pitchFamily="2" charset="-78"/>
            </a:rPr>
            <a:t>برآورد ارزش واگذاری ملک (</a:t>
          </a:r>
          <a:r>
            <a:rPr lang="en-US" sz="2400" kern="1200" dirty="0" smtClean="0">
              <a:cs typeface="B Zar" pitchFamily="2" charset="-78"/>
            </a:rPr>
            <a:t>REV</a:t>
          </a:r>
          <a:r>
            <a:rPr lang="fa-IR" sz="2400" kern="1200" dirty="0" smtClean="0">
              <a:cs typeface="B Zar" pitchFamily="2" charset="-78"/>
            </a:rPr>
            <a:t>)</a:t>
          </a:r>
          <a:endParaRPr lang="en-US" sz="2400" kern="1200" dirty="0" smtClean="0">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cs typeface="B Zar" pitchFamily="2" charset="-78"/>
            </a:rPr>
            <a:t>محاسبۀ ارزش ملک:</a:t>
          </a:r>
          <a:endParaRPr lang="en-US" sz="2400" kern="1200" dirty="0" smtClean="0">
            <a:cs typeface="B Zar" pitchFamily="2" charset="-78"/>
          </a:endParaRPr>
        </a:p>
        <a:p>
          <a:pPr marL="285750" lvl="1" indent="-285750" algn="r" defTabSz="1244600" rtl="1">
            <a:lnSpc>
              <a:spcPct val="90000"/>
            </a:lnSpc>
            <a:spcBef>
              <a:spcPct val="0"/>
            </a:spcBef>
            <a:spcAft>
              <a:spcPct val="15000"/>
            </a:spcAft>
            <a:buChar char="••"/>
          </a:pPr>
          <a:endParaRPr lang="en-US" sz="2800" kern="1200" dirty="0" smtClean="0">
            <a:cs typeface="B Zar" pitchFamily="2" charset="-78"/>
          </a:endParaRPr>
        </a:p>
      </dsp:txBody>
      <dsp:txXfrm>
        <a:off x="1505579" y="1466541"/>
        <a:ext cx="6617474" cy="34247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B2F3-24C4-4C85-98B1-7E8DBAD3378E}">
      <dsp:nvSpPr>
        <dsp:cNvPr id="0" name=""/>
        <dsp:cNvSpPr/>
      </dsp:nvSpPr>
      <dsp:spPr>
        <a:xfrm>
          <a:off x="0" y="38366"/>
          <a:ext cx="6830568" cy="1365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روش جریان نقدی تنزیل‌شده </a:t>
          </a:r>
          <a:r>
            <a:rPr lang="fa-IR" sz="1700" b="1" kern="1200" dirty="0" smtClean="0">
              <a:cs typeface="B Titr" panose="00000700000000000000" pitchFamily="2" charset="-78"/>
            </a:rPr>
            <a:t>مهم‌ترین</a:t>
          </a:r>
          <a:r>
            <a:rPr lang="fa-IR" sz="1700" kern="1200" dirty="0" smtClean="0">
              <a:cs typeface="B Titr" panose="00000700000000000000" pitchFamily="2" charset="-78"/>
            </a:rPr>
            <a:t> روش کمی‌سازی در تحلیل </a:t>
          </a:r>
          <a:r>
            <a:rPr lang="fa-IR" sz="1700" b="1" kern="1200" dirty="0" smtClean="0">
              <a:solidFill>
                <a:srgbClr val="FFFF00"/>
              </a:solidFill>
              <a:cs typeface="B Titr" panose="00000700000000000000" pitchFamily="2" charset="-78"/>
            </a:rPr>
            <a:t>املاک و مستغلات تجاری </a:t>
          </a:r>
          <a:r>
            <a:rPr lang="fa-IR" sz="1700" kern="1200" dirty="0" smtClean="0">
              <a:cs typeface="B Titr" panose="00000700000000000000" pitchFamily="2" charset="-78"/>
            </a:rPr>
            <a:t>است.</a:t>
          </a:r>
          <a:endParaRPr lang="en-US" sz="1700" kern="1200" dirty="0">
            <a:cs typeface="B Titr" panose="00000700000000000000" pitchFamily="2" charset="-78"/>
          </a:endParaRPr>
        </a:p>
      </dsp:txBody>
      <dsp:txXfrm>
        <a:off x="0" y="38366"/>
        <a:ext cx="6830568" cy="910092"/>
      </dsp:txXfrm>
    </dsp:sp>
    <dsp:sp modelId="{13CA9460-BE9F-468F-A84B-B88A43B842CB}">
      <dsp:nvSpPr>
        <dsp:cNvPr id="0" name=""/>
        <dsp:cNvSpPr/>
      </dsp:nvSpPr>
      <dsp:spPr>
        <a:xfrm>
          <a:off x="1399032" y="948458"/>
          <a:ext cx="6830568" cy="4039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r" defTabSz="755650" rtl="1">
            <a:lnSpc>
              <a:spcPct val="90000"/>
            </a:lnSpc>
            <a:spcBef>
              <a:spcPct val="0"/>
            </a:spcBef>
            <a:spcAft>
              <a:spcPct val="15000"/>
            </a:spcAft>
            <a:buChar char="••"/>
          </a:pPr>
          <a:r>
            <a:rPr lang="fa-IR" sz="1700" kern="1200" dirty="0" smtClean="0">
              <a:cs typeface="B Zar" panose="00000400000000000000" pitchFamily="2" charset="-78"/>
            </a:rPr>
            <a:t>بر اساس استانداردهای بین‌المللی گزارش‌دهی مالی (</a:t>
          </a:r>
          <a:r>
            <a:rPr lang="da-DK" sz="1700" i="1" kern="1200" dirty="0" smtClean="0">
              <a:cs typeface="B Zar" panose="00000400000000000000" pitchFamily="2" charset="-78"/>
            </a:rPr>
            <a:t>IFRS</a:t>
          </a:r>
          <a:r>
            <a:rPr lang="fa-IR" sz="1700" kern="1200" dirty="0" smtClean="0">
              <a:cs typeface="B Zar" panose="00000400000000000000" pitchFamily="2" charset="-78"/>
            </a:rPr>
            <a:t>)، برای تخمین ارزش بازاری املاک و مستغلات بهترین روش مشاهدۀ عینی قیمت‌ها و </a:t>
          </a:r>
          <a:r>
            <a:rPr lang="fa-IR" sz="1700" b="1" kern="1200" dirty="0" smtClean="0">
              <a:solidFill>
                <a:srgbClr val="00B050"/>
              </a:solidFill>
              <a:cs typeface="B Zar" panose="00000400000000000000" pitchFamily="2" charset="-78"/>
            </a:rPr>
            <a:t>دومین روش مطلوب </a:t>
          </a:r>
          <a:r>
            <a:rPr lang="fa-IR" sz="1700" kern="1200" dirty="0" smtClean="0">
              <a:cs typeface="B Zar" panose="00000400000000000000" pitchFamily="2" charset="-78"/>
            </a:rPr>
            <a:t>استفاده از جریان‌های نقدی تنزیل‌شده است.</a:t>
          </a:r>
          <a:endParaRPr lang="en-US" sz="1700" kern="1200" dirty="0">
            <a:cs typeface="B Zar" panose="00000400000000000000" pitchFamily="2" charset="-78"/>
          </a:endParaRPr>
        </a:p>
        <a:p>
          <a:pPr marL="171450" lvl="1" indent="-171450" algn="justLow" defTabSz="755650" rtl="1">
            <a:lnSpc>
              <a:spcPct val="90000"/>
            </a:lnSpc>
            <a:spcBef>
              <a:spcPct val="0"/>
            </a:spcBef>
            <a:spcAft>
              <a:spcPct val="15000"/>
            </a:spcAft>
            <a:buChar char="••"/>
          </a:pPr>
          <a:r>
            <a:rPr lang="fa-IR" sz="1700" kern="1200" dirty="0" smtClean="0">
              <a:cs typeface="B Zar" panose="00000400000000000000" pitchFamily="2" charset="-78"/>
            </a:rPr>
            <a:t>در این روش، ارزشیابی دارایی به‌طور بنیادین به </a:t>
          </a:r>
          <a:r>
            <a:rPr lang="fa-IR" sz="1700" b="1" kern="1200" dirty="0" smtClean="0">
              <a:solidFill>
                <a:srgbClr val="0097CC"/>
              </a:solidFill>
              <a:cs typeface="B Zar" panose="00000400000000000000" pitchFamily="2" charset="-78"/>
            </a:rPr>
            <a:t>پتانسیل ایجاد جریان‌ نقدی خالص </a:t>
          </a:r>
          <a:r>
            <a:rPr lang="fa-IR" sz="1700" kern="1200" dirty="0" smtClean="0">
              <a:cs typeface="B Zar" panose="00000400000000000000" pitchFamily="2" charset="-78"/>
            </a:rPr>
            <a:t>توسط آن دارایی بستگی دارد.</a:t>
          </a:r>
          <a:endParaRPr lang="en-US" sz="1700" kern="1200" dirty="0">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smtClean="0">
              <a:cs typeface="B Zar" panose="00000400000000000000" pitchFamily="2" charset="-78"/>
            </a:rPr>
            <a:t>در این روش، </a:t>
          </a:r>
          <a:r>
            <a:rPr lang="fa-IR" sz="1700" b="1" kern="1200" dirty="0" smtClean="0">
              <a:solidFill>
                <a:srgbClr val="0097CC"/>
              </a:solidFill>
              <a:cs typeface="B Zar" panose="00000400000000000000" pitchFamily="2" charset="-78"/>
            </a:rPr>
            <a:t>دیدگاه بلندمدت </a:t>
          </a:r>
          <a:r>
            <a:rPr lang="fa-IR" sz="1700" kern="1200" dirty="0" smtClean="0">
              <a:cs typeface="B Zar" panose="00000400000000000000" pitchFamily="2" charset="-78"/>
            </a:rPr>
            <a:t>در نظر گرفته می‌شود که برای </a:t>
          </a:r>
          <a:r>
            <a:rPr lang="fa-IR" sz="1700" b="1" kern="1200" dirty="0" smtClean="0">
              <a:solidFill>
                <a:srgbClr val="0097CC"/>
              </a:solidFill>
              <a:cs typeface="B Zar" panose="00000400000000000000" pitchFamily="2" charset="-78"/>
            </a:rPr>
            <a:t>سرمایه‌گذاری‌های نقدناشو </a:t>
          </a:r>
          <a:r>
            <a:rPr lang="fa-IR" sz="1700" kern="1200" dirty="0" smtClean="0">
              <a:cs typeface="B Zar" panose="00000400000000000000" pitchFamily="2" charset="-78"/>
            </a:rPr>
            <a:t>(</a:t>
          </a:r>
          <a:r>
            <a:rPr lang="da-DK" sz="1700" kern="1200" dirty="0" smtClean="0">
              <a:cs typeface="B Zar" panose="00000400000000000000" pitchFamily="2" charset="-78"/>
            </a:rPr>
            <a:t>illiquid</a:t>
          </a:r>
          <a:r>
            <a:rPr lang="fa-IR" sz="1700" kern="1200" dirty="0" smtClean="0">
              <a:cs typeface="B Zar" panose="00000400000000000000" pitchFamily="2" charset="-78"/>
            </a:rPr>
            <a:t>) مناسب است، مثل املاک و مستغلات که معمولاً دورۀ نگهداری آن‌ها بیش از 10 سال است.</a:t>
          </a:r>
          <a:endParaRPr lang="en-US" sz="1700" kern="1200" dirty="0">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smtClean="0">
              <a:cs typeface="B Zar" panose="00000400000000000000" pitchFamily="2" charset="-78"/>
            </a:rPr>
            <a:t>در دوره‌های </a:t>
          </a:r>
          <a:r>
            <a:rPr lang="fa-IR" sz="1700" b="1" kern="1200" dirty="0" smtClean="0">
              <a:solidFill>
                <a:srgbClr val="FF0000"/>
              </a:solidFill>
              <a:cs typeface="B Zar" panose="00000400000000000000" pitchFamily="2" charset="-78"/>
            </a:rPr>
            <a:t>حباب بازار</a:t>
          </a:r>
          <a:r>
            <a:rPr lang="fa-IR" sz="1700" kern="1200" dirty="0" smtClean="0">
              <a:solidFill>
                <a:srgbClr val="FF0000"/>
              </a:solidFill>
              <a:cs typeface="B Zar" panose="00000400000000000000" pitchFamily="2" charset="-78"/>
            </a:rPr>
            <a:t> </a:t>
          </a:r>
          <a:r>
            <a:rPr lang="fa-IR" sz="1700" kern="1200" dirty="0" smtClean="0">
              <a:cs typeface="B Zar" panose="00000400000000000000" pitchFamily="2" charset="-78"/>
            </a:rPr>
            <a:t>که ارزش دارایی ارتباطی با پتانسیل آن برای ایجاد جریان نقدی ندارد، استفاده از این روش سرمایه‌گذار را </a:t>
          </a:r>
          <a:r>
            <a:rPr lang="fa-IR" sz="1700" b="1" kern="1200" dirty="0" smtClean="0">
              <a:solidFill>
                <a:srgbClr val="FF0000"/>
              </a:solidFill>
              <a:cs typeface="B Zar" panose="00000400000000000000" pitchFamily="2" charset="-78"/>
            </a:rPr>
            <a:t>از سوی‌گیری رو به بالا محافظت می‌کند</a:t>
          </a:r>
          <a:r>
            <a:rPr lang="fa-IR" sz="1700" kern="1200" dirty="0" smtClean="0">
              <a:solidFill>
                <a:srgbClr val="FF0000"/>
              </a:solidFill>
              <a:cs typeface="B Zar" panose="00000400000000000000" pitchFamily="2" charset="-78"/>
            </a:rPr>
            <a:t>. </a:t>
          </a:r>
          <a:endParaRPr lang="en-US" sz="1700" kern="1200" dirty="0">
            <a:solidFill>
              <a:srgbClr val="FF0000"/>
            </a:solidFill>
            <a:cs typeface="B Zar" panose="00000400000000000000" pitchFamily="2" charset="-78"/>
          </a:endParaRPr>
        </a:p>
      </dsp:txBody>
      <dsp:txXfrm>
        <a:off x="1517336" y="1066762"/>
        <a:ext cx="6593960" cy="38025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21A1E-68AA-4341-92E5-A03DD3B4CD2E}">
      <dsp:nvSpPr>
        <dsp:cNvPr id="0" name=""/>
        <dsp:cNvSpPr/>
      </dsp:nvSpPr>
      <dsp:spPr>
        <a:xfrm rot="5400000">
          <a:off x="4948241" y="-1821160"/>
          <a:ext cx="129577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justLow" defTabSz="1111250" rtl="1">
            <a:lnSpc>
              <a:spcPct val="90000"/>
            </a:lnSpc>
            <a:spcBef>
              <a:spcPct val="0"/>
            </a:spcBef>
            <a:spcAft>
              <a:spcPct val="15000"/>
            </a:spcAft>
            <a:buChar char="••"/>
          </a:pPr>
          <a:r>
            <a:rPr lang="fa-IR" sz="2500" kern="1200" dirty="0" smtClean="0">
              <a:cs typeface="B Zar" pitchFamily="2" charset="-78"/>
            </a:rPr>
            <a:t>برای خانه‌های مسکونی دارای بازار فعال بیشترین استفاده را دارد.</a:t>
          </a:r>
          <a:endParaRPr lang="en-US" sz="2500" kern="1200" dirty="0">
            <a:cs typeface="B Zar" pitchFamily="2" charset="-78"/>
          </a:endParaRPr>
        </a:p>
      </dsp:txBody>
      <dsp:txXfrm rot="-5400000">
        <a:off x="2962655" y="227680"/>
        <a:ext cx="5203690" cy="1169264"/>
      </dsp:txXfrm>
    </dsp:sp>
    <dsp:sp modelId="{9899B304-B7FD-4D8D-AF0B-61CB2E3266EB}">
      <dsp:nvSpPr>
        <dsp:cNvPr id="0" name=""/>
        <dsp:cNvSpPr/>
      </dsp:nvSpPr>
      <dsp:spPr>
        <a:xfrm>
          <a:off x="0" y="2454"/>
          <a:ext cx="2962656" cy="1619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fa-IR" sz="3400" kern="1200" dirty="0" smtClean="0">
              <a:cs typeface="B Zar" pitchFamily="2" charset="-78"/>
            </a:rPr>
            <a:t>رویکرد مقایسۀ قیمت‌های فروش</a:t>
          </a:r>
          <a:endParaRPr lang="en-US" sz="3400" kern="1200" dirty="0">
            <a:cs typeface="B Zar" pitchFamily="2" charset="-78"/>
          </a:endParaRPr>
        </a:p>
      </dsp:txBody>
      <dsp:txXfrm>
        <a:off x="79068" y="81522"/>
        <a:ext cx="2804520" cy="1461579"/>
      </dsp:txXfrm>
    </dsp:sp>
    <dsp:sp modelId="{479B7BB4-C2F1-4292-97F9-43F87F7768B3}">
      <dsp:nvSpPr>
        <dsp:cNvPr id="0" name=""/>
        <dsp:cNvSpPr/>
      </dsp:nvSpPr>
      <dsp:spPr>
        <a:xfrm rot="5400000">
          <a:off x="4948241" y="-120459"/>
          <a:ext cx="129577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justLow" defTabSz="1111250" rtl="1">
            <a:lnSpc>
              <a:spcPct val="90000"/>
            </a:lnSpc>
            <a:spcBef>
              <a:spcPct val="0"/>
            </a:spcBef>
            <a:spcAft>
              <a:spcPct val="15000"/>
            </a:spcAft>
            <a:buChar char="••"/>
          </a:pPr>
          <a:r>
            <a:rPr lang="fa-IR" sz="2500" kern="1200" dirty="0" smtClean="0">
              <a:cs typeface="B Zar" pitchFamily="2" charset="-78"/>
            </a:rPr>
            <a:t>برای املاکی که برای مقاصد خاص ایجاد شده‌اند و یا املاک نوساز بیشترین کاربرد را دارد.</a:t>
          </a:r>
          <a:endParaRPr lang="en-US" sz="2500" kern="1200" dirty="0">
            <a:cs typeface="B Zar" pitchFamily="2" charset="-78"/>
          </a:endParaRPr>
        </a:p>
      </dsp:txBody>
      <dsp:txXfrm rot="-5400000">
        <a:off x="2962655" y="1928381"/>
        <a:ext cx="5203690" cy="1169264"/>
      </dsp:txXfrm>
    </dsp:sp>
    <dsp:sp modelId="{B1308A9F-02B3-42B1-B480-4B72B2F1A179}">
      <dsp:nvSpPr>
        <dsp:cNvPr id="0" name=""/>
        <dsp:cNvSpPr/>
      </dsp:nvSpPr>
      <dsp:spPr>
        <a:xfrm>
          <a:off x="0" y="1703154"/>
          <a:ext cx="2962656" cy="1619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fa-IR" sz="3400" kern="1200" dirty="0" smtClean="0">
              <a:cs typeface="B Zar" pitchFamily="2" charset="-78"/>
            </a:rPr>
            <a:t>رویکرد هزینه</a:t>
          </a:r>
          <a:endParaRPr lang="en-US" sz="3400" kern="1200" dirty="0">
            <a:cs typeface="B Zar" pitchFamily="2" charset="-78"/>
          </a:endParaRPr>
        </a:p>
      </dsp:txBody>
      <dsp:txXfrm>
        <a:off x="79068" y="1782222"/>
        <a:ext cx="2804520" cy="1461579"/>
      </dsp:txXfrm>
    </dsp:sp>
    <dsp:sp modelId="{43FEC22E-97E0-45C4-9CD9-6D6DD6A2C30A}">
      <dsp:nvSpPr>
        <dsp:cNvPr id="0" name=""/>
        <dsp:cNvSpPr/>
      </dsp:nvSpPr>
      <dsp:spPr>
        <a:xfrm rot="5400000">
          <a:off x="4948241" y="1580241"/>
          <a:ext cx="129577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justLow" defTabSz="1111250" rtl="1">
            <a:lnSpc>
              <a:spcPct val="90000"/>
            </a:lnSpc>
            <a:spcBef>
              <a:spcPct val="0"/>
            </a:spcBef>
            <a:spcAft>
              <a:spcPct val="15000"/>
            </a:spcAft>
            <a:buChar char="••"/>
          </a:pPr>
          <a:r>
            <a:rPr lang="fa-IR" sz="2500" kern="1200" dirty="0" smtClean="0">
              <a:cs typeface="B Zar" pitchFamily="2" charset="-78"/>
            </a:rPr>
            <a:t>برای املاک درآمدزا (</a:t>
          </a:r>
          <a:r>
            <a:rPr lang="en-US" sz="2500" kern="1200" dirty="0" smtClean="0">
              <a:cs typeface="B Zar" pitchFamily="2" charset="-78"/>
            </a:rPr>
            <a:t>income-producing property</a:t>
          </a:r>
          <a:r>
            <a:rPr lang="fa-IR" sz="2500" kern="1200" dirty="0" smtClean="0">
              <a:cs typeface="B Zar" pitchFamily="2" charset="-78"/>
            </a:rPr>
            <a:t>) بیشترین کاربرد را دارد.</a:t>
          </a:r>
          <a:endParaRPr lang="en-US" sz="2500" kern="1200" dirty="0">
            <a:cs typeface="B Zar" pitchFamily="2" charset="-78"/>
          </a:endParaRPr>
        </a:p>
      </dsp:txBody>
      <dsp:txXfrm rot="-5400000">
        <a:off x="2962655" y="3629081"/>
        <a:ext cx="5203690" cy="1169264"/>
      </dsp:txXfrm>
    </dsp:sp>
    <dsp:sp modelId="{8D66CAC7-BAF3-497E-804E-6CAE6039DCAC}">
      <dsp:nvSpPr>
        <dsp:cNvPr id="0" name=""/>
        <dsp:cNvSpPr/>
      </dsp:nvSpPr>
      <dsp:spPr>
        <a:xfrm>
          <a:off x="0" y="3403855"/>
          <a:ext cx="2962656" cy="1619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fa-IR" sz="3400" kern="1200" dirty="0" smtClean="0">
              <a:cs typeface="B Zar" pitchFamily="2" charset="-78"/>
            </a:rPr>
            <a:t>رویکرد درآمد</a:t>
          </a:r>
          <a:endParaRPr lang="en-US" sz="3400" kern="1200" dirty="0">
            <a:cs typeface="B Zar" pitchFamily="2" charset="-78"/>
          </a:endParaRPr>
        </a:p>
      </dsp:txBody>
      <dsp:txXfrm>
        <a:off x="79068" y="3482923"/>
        <a:ext cx="2804520" cy="14615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B064A-8A7E-4429-B367-7CDC7DC694FB}">
      <dsp:nvSpPr>
        <dsp:cNvPr id="0" name=""/>
        <dsp:cNvSpPr/>
      </dsp:nvSpPr>
      <dsp:spPr>
        <a:xfrm>
          <a:off x="0" y="3033472"/>
          <a:ext cx="8229600" cy="199028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بررسی مقدماتی و جمع‌آوری داده‌ها</a:t>
          </a:r>
          <a:endParaRPr lang="en-US" sz="3100" kern="1200" dirty="0">
            <a:cs typeface="B Zar" pitchFamily="2" charset="-78"/>
          </a:endParaRPr>
        </a:p>
      </dsp:txBody>
      <dsp:txXfrm>
        <a:off x="0" y="3033472"/>
        <a:ext cx="8229600" cy="1074754"/>
      </dsp:txXfrm>
    </dsp:sp>
    <dsp:sp modelId="{537A9A77-C2D6-431C-84C0-C76C830963F1}">
      <dsp:nvSpPr>
        <dsp:cNvPr id="0" name=""/>
        <dsp:cNvSpPr/>
      </dsp:nvSpPr>
      <dsp:spPr>
        <a:xfrm>
          <a:off x="4018" y="4068421"/>
          <a:ext cx="2740521" cy="91553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بررسی بازار: تجزیه و تحلیل عرضه و تقاضای بازار برای ملک موردنظر</a:t>
          </a:r>
          <a:endParaRPr lang="en-US" sz="1800" kern="1200" dirty="0">
            <a:cs typeface="B Zar" pitchFamily="2" charset="-78"/>
          </a:endParaRPr>
        </a:p>
      </dsp:txBody>
      <dsp:txXfrm>
        <a:off x="4018" y="4068421"/>
        <a:ext cx="2740521" cy="915531"/>
      </dsp:txXfrm>
    </dsp:sp>
    <dsp:sp modelId="{16CD0DD8-3800-4A5D-8505-4CBE41A3573B}">
      <dsp:nvSpPr>
        <dsp:cNvPr id="0" name=""/>
        <dsp:cNvSpPr/>
      </dsp:nvSpPr>
      <dsp:spPr>
        <a:xfrm>
          <a:off x="2744539" y="4068421"/>
          <a:ext cx="2740521" cy="91553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بررسی خاص: ملک موردنظر و املاک قابل قیاس</a:t>
          </a:r>
          <a:endParaRPr lang="en-US" sz="1800" kern="1200" dirty="0">
            <a:cs typeface="B Zar" pitchFamily="2" charset="-78"/>
          </a:endParaRPr>
        </a:p>
      </dsp:txBody>
      <dsp:txXfrm>
        <a:off x="2744539" y="4068421"/>
        <a:ext cx="2740521" cy="915531"/>
      </dsp:txXfrm>
    </dsp:sp>
    <dsp:sp modelId="{A57AFCD6-EACD-4A7F-A2DA-146979D74CB8}">
      <dsp:nvSpPr>
        <dsp:cNvPr id="0" name=""/>
        <dsp:cNvSpPr/>
      </dsp:nvSpPr>
      <dsp:spPr>
        <a:xfrm>
          <a:off x="5485060" y="4068421"/>
          <a:ext cx="2740521" cy="91553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برررسی عام: شهر، منطقه، همسایه‌ها </a:t>
          </a:r>
          <a:endParaRPr lang="en-US" sz="1800" kern="1200" dirty="0">
            <a:cs typeface="B Zar" pitchFamily="2" charset="-78"/>
          </a:endParaRPr>
        </a:p>
      </dsp:txBody>
      <dsp:txXfrm>
        <a:off x="5485060" y="4068421"/>
        <a:ext cx="2740521" cy="915531"/>
      </dsp:txXfrm>
    </dsp:sp>
    <dsp:sp modelId="{6D704440-E448-46F7-9E32-A08BA2C84EFD}">
      <dsp:nvSpPr>
        <dsp:cNvPr id="0" name=""/>
        <dsp:cNvSpPr/>
      </dsp:nvSpPr>
      <dsp:spPr>
        <a:xfrm rot="10800000">
          <a:off x="0" y="2266"/>
          <a:ext cx="8229600" cy="3061060"/>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تعریف مسأله</a:t>
          </a:r>
          <a:endParaRPr lang="en-US" sz="3100" kern="1200" dirty="0">
            <a:cs typeface="B Zar" pitchFamily="2" charset="-78"/>
          </a:endParaRPr>
        </a:p>
      </dsp:txBody>
      <dsp:txXfrm rot="-10800000">
        <a:off x="0" y="2266"/>
        <a:ext cx="8229600" cy="1074432"/>
      </dsp:txXfrm>
    </dsp:sp>
    <dsp:sp modelId="{A739F258-CDA9-40CA-AA06-7851985302AB}">
      <dsp:nvSpPr>
        <dsp:cNvPr id="0" name=""/>
        <dsp:cNvSpPr/>
      </dsp:nvSpPr>
      <dsp:spPr>
        <a:xfrm>
          <a:off x="0" y="1076698"/>
          <a:ext cx="2057399" cy="91525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تاریخ ارزشیابی</a:t>
          </a:r>
          <a:endParaRPr lang="en-US" sz="1800" kern="1200" dirty="0">
            <a:cs typeface="B Zar" pitchFamily="2" charset="-78"/>
          </a:endParaRPr>
        </a:p>
      </dsp:txBody>
      <dsp:txXfrm>
        <a:off x="0" y="1076698"/>
        <a:ext cx="2057399" cy="915257"/>
      </dsp:txXfrm>
    </dsp:sp>
    <dsp:sp modelId="{5E7357D9-E4E0-4DE2-9B3C-29F70FFBD1D9}">
      <dsp:nvSpPr>
        <dsp:cNvPr id="0" name=""/>
        <dsp:cNvSpPr/>
      </dsp:nvSpPr>
      <dsp:spPr>
        <a:xfrm>
          <a:off x="2057400" y="1076698"/>
          <a:ext cx="2057399" cy="91525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اظهار اهداف ارزشیابی</a:t>
          </a:r>
          <a:endParaRPr lang="en-US" sz="1800" kern="1200" dirty="0">
            <a:cs typeface="B Zar" pitchFamily="2" charset="-78"/>
          </a:endParaRPr>
        </a:p>
      </dsp:txBody>
      <dsp:txXfrm>
        <a:off x="2057400" y="1076698"/>
        <a:ext cx="2057399" cy="915257"/>
      </dsp:txXfrm>
    </dsp:sp>
    <dsp:sp modelId="{320BCC0B-C734-4086-B40E-5615350DE780}">
      <dsp:nvSpPr>
        <dsp:cNvPr id="0" name=""/>
        <dsp:cNvSpPr/>
      </dsp:nvSpPr>
      <dsp:spPr>
        <a:xfrm>
          <a:off x="4114800" y="1076698"/>
          <a:ext cx="2057399" cy="91525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شناسایی حقوق مترتب بر ملک</a:t>
          </a:r>
          <a:endParaRPr lang="en-US" sz="1800" kern="1200" dirty="0">
            <a:cs typeface="B Zar" pitchFamily="2" charset="-78"/>
          </a:endParaRPr>
        </a:p>
      </dsp:txBody>
      <dsp:txXfrm>
        <a:off x="4114800" y="1076698"/>
        <a:ext cx="2057399" cy="915257"/>
      </dsp:txXfrm>
    </dsp:sp>
    <dsp:sp modelId="{A8AA3A59-90C3-4B9A-8434-DE61FC9A2CED}">
      <dsp:nvSpPr>
        <dsp:cNvPr id="0" name=""/>
        <dsp:cNvSpPr/>
      </dsp:nvSpPr>
      <dsp:spPr>
        <a:xfrm>
          <a:off x="6172199" y="1076698"/>
          <a:ext cx="2057399" cy="91525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شناسایی ملک </a:t>
          </a:r>
          <a:endParaRPr lang="en-US" sz="1800" kern="1200" dirty="0">
            <a:cs typeface="B Zar" pitchFamily="2" charset="-78"/>
          </a:endParaRPr>
        </a:p>
      </dsp:txBody>
      <dsp:txXfrm>
        <a:off x="6172199" y="1076698"/>
        <a:ext cx="2057399" cy="9152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0DB87-8292-4E11-B04B-8D0E2F439DC5}">
      <dsp:nvSpPr>
        <dsp:cNvPr id="0" name=""/>
        <dsp:cNvSpPr/>
      </dsp:nvSpPr>
      <dsp:spPr>
        <a:xfrm>
          <a:off x="0" y="3783355"/>
          <a:ext cx="8229600" cy="124178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cs typeface="B Zar" pitchFamily="2" charset="-78"/>
            </a:rPr>
            <a:t>تلفیق تخمین‌های ارزشیابی و ارائۀ تخمین نهایی</a:t>
          </a:r>
          <a:endParaRPr lang="en-US" sz="1900" kern="1200" dirty="0">
            <a:cs typeface="B Zar" pitchFamily="2" charset="-78"/>
          </a:endParaRPr>
        </a:p>
      </dsp:txBody>
      <dsp:txXfrm>
        <a:off x="0" y="3783355"/>
        <a:ext cx="8229600" cy="1241781"/>
      </dsp:txXfrm>
    </dsp:sp>
    <dsp:sp modelId="{EC61BD6C-6800-47FC-B0B2-434351375E73}">
      <dsp:nvSpPr>
        <dsp:cNvPr id="0" name=""/>
        <dsp:cNvSpPr/>
      </dsp:nvSpPr>
      <dsp:spPr>
        <a:xfrm rot="10800000">
          <a:off x="0" y="1892121"/>
          <a:ext cx="8229600" cy="1909860"/>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cs typeface="B Zar" pitchFamily="2" charset="-78"/>
            </a:rPr>
            <a:t>کاربرد رویکردهای ارزشیابی</a:t>
          </a:r>
          <a:endParaRPr lang="en-US" sz="1900" kern="1200" dirty="0">
            <a:cs typeface="B Zar" pitchFamily="2" charset="-78"/>
          </a:endParaRPr>
        </a:p>
      </dsp:txBody>
      <dsp:txXfrm rot="-10800000">
        <a:off x="0" y="1892121"/>
        <a:ext cx="8229600" cy="670360"/>
      </dsp:txXfrm>
    </dsp:sp>
    <dsp:sp modelId="{E3334D5A-08B2-412E-B1D0-4524334D8C72}">
      <dsp:nvSpPr>
        <dsp:cNvPr id="0" name=""/>
        <dsp:cNvSpPr/>
      </dsp:nvSpPr>
      <dsp:spPr>
        <a:xfrm>
          <a:off x="4018" y="2562482"/>
          <a:ext cx="2740521" cy="57104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رویکرد درآمد</a:t>
          </a:r>
          <a:endParaRPr lang="en-US" sz="2000" kern="1200" dirty="0">
            <a:cs typeface="B Zar" pitchFamily="2" charset="-78"/>
          </a:endParaRPr>
        </a:p>
      </dsp:txBody>
      <dsp:txXfrm>
        <a:off x="4018" y="2562482"/>
        <a:ext cx="2740521" cy="571048"/>
      </dsp:txXfrm>
    </dsp:sp>
    <dsp:sp modelId="{5F1646F4-CE38-48C2-8D25-4E39B09DD60B}">
      <dsp:nvSpPr>
        <dsp:cNvPr id="0" name=""/>
        <dsp:cNvSpPr/>
      </dsp:nvSpPr>
      <dsp:spPr>
        <a:xfrm>
          <a:off x="2744539" y="2562482"/>
          <a:ext cx="2740521" cy="57104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رویکرد هزینه </a:t>
          </a:r>
          <a:endParaRPr lang="en-US" sz="2000" kern="1200" dirty="0">
            <a:cs typeface="B Zar" pitchFamily="2" charset="-78"/>
          </a:endParaRPr>
        </a:p>
      </dsp:txBody>
      <dsp:txXfrm>
        <a:off x="2744539" y="2562482"/>
        <a:ext cx="2740521" cy="571048"/>
      </dsp:txXfrm>
    </dsp:sp>
    <dsp:sp modelId="{D3A44F11-6C9F-4FB0-BEF0-03C29B83FF95}">
      <dsp:nvSpPr>
        <dsp:cNvPr id="0" name=""/>
        <dsp:cNvSpPr/>
      </dsp:nvSpPr>
      <dsp:spPr>
        <a:xfrm>
          <a:off x="5485060" y="2562482"/>
          <a:ext cx="2740521" cy="57104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رویکرد مقایسۀ قیمت‌های فروش</a:t>
          </a:r>
          <a:endParaRPr lang="en-US" sz="2000" kern="1200" dirty="0">
            <a:cs typeface="B Zar" pitchFamily="2" charset="-78"/>
          </a:endParaRPr>
        </a:p>
      </dsp:txBody>
      <dsp:txXfrm>
        <a:off x="5485060" y="2562482"/>
        <a:ext cx="2740521" cy="571048"/>
      </dsp:txXfrm>
    </dsp:sp>
    <dsp:sp modelId="{CB543B17-551E-4EC7-BC49-0B4037820DAC}">
      <dsp:nvSpPr>
        <dsp:cNvPr id="0" name=""/>
        <dsp:cNvSpPr/>
      </dsp:nvSpPr>
      <dsp:spPr>
        <a:xfrm rot="10800000">
          <a:off x="0" y="888"/>
          <a:ext cx="8229600" cy="1909860"/>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cs typeface="B Zar" pitchFamily="2" charset="-78"/>
            </a:rPr>
            <a:t>تجزیه و تحلیل بهترین کاربری</a:t>
          </a:r>
          <a:endParaRPr lang="en-US" sz="1900" kern="1200" dirty="0">
            <a:cs typeface="B Zar" pitchFamily="2" charset="-78"/>
          </a:endParaRPr>
        </a:p>
      </dsp:txBody>
      <dsp:txXfrm rot="-10800000">
        <a:off x="0" y="888"/>
        <a:ext cx="8229600" cy="670360"/>
      </dsp:txXfrm>
    </dsp:sp>
    <dsp:sp modelId="{FA4FFC9A-9ADA-402D-ABB5-16AAB860593D}">
      <dsp:nvSpPr>
        <dsp:cNvPr id="0" name=""/>
        <dsp:cNvSpPr/>
      </dsp:nvSpPr>
      <dsp:spPr>
        <a:xfrm>
          <a:off x="0" y="671249"/>
          <a:ext cx="4114799" cy="57104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ملک</a:t>
          </a:r>
          <a:r>
            <a:rPr lang="fa-IR" sz="2000" kern="1200" dirty="0" smtClean="0"/>
            <a:t> </a:t>
          </a:r>
          <a:r>
            <a:rPr lang="fa-IR" sz="2000" kern="1200" dirty="0" smtClean="0">
              <a:cs typeface="B Zar" pitchFamily="2" charset="-78"/>
            </a:rPr>
            <a:t>بهسازی‌شده</a:t>
          </a:r>
          <a:endParaRPr lang="en-US" sz="2000" kern="1200" dirty="0">
            <a:cs typeface="B Zar" pitchFamily="2" charset="-78"/>
          </a:endParaRPr>
        </a:p>
      </dsp:txBody>
      <dsp:txXfrm>
        <a:off x="0" y="671249"/>
        <a:ext cx="4114799" cy="571048"/>
      </dsp:txXfrm>
    </dsp:sp>
    <dsp:sp modelId="{58A2C475-F1DC-43C2-B6FE-935B02507B63}">
      <dsp:nvSpPr>
        <dsp:cNvPr id="0" name=""/>
        <dsp:cNvSpPr/>
      </dsp:nvSpPr>
      <dsp:spPr>
        <a:xfrm>
          <a:off x="4114800" y="671249"/>
          <a:ext cx="4114799" cy="57104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بهترین کاربری زمین خالی</a:t>
          </a:r>
          <a:endParaRPr lang="en-US" sz="2000" kern="1200" dirty="0">
            <a:cs typeface="B Zar" pitchFamily="2" charset="-78"/>
          </a:endParaRPr>
        </a:p>
      </dsp:txBody>
      <dsp:txXfrm>
        <a:off x="4114800" y="671249"/>
        <a:ext cx="4114799" cy="571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37E3A-A655-456C-AC2E-B673B9FE8C84}">
      <dsp:nvSpPr>
        <dsp:cNvPr id="0" name=""/>
        <dsp:cNvSpPr/>
      </dsp:nvSpPr>
      <dsp:spPr>
        <a:xfrm>
          <a:off x="0" y="680792"/>
          <a:ext cx="8229600" cy="4195800"/>
        </a:xfrm>
        <a:prstGeom prst="doubleWav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49808" rIns="638708" bIns="256032" numCol="1" spcCol="1270" anchor="t" anchorCtr="0">
          <a:noAutofit/>
        </a:bodyPr>
        <a:lstStyle/>
        <a:p>
          <a:pPr marL="285750" lvl="1" indent="-285750" algn="r" defTabSz="1600200" rtl="1">
            <a:lnSpc>
              <a:spcPct val="90000"/>
            </a:lnSpc>
            <a:spcBef>
              <a:spcPct val="0"/>
            </a:spcBef>
            <a:spcAft>
              <a:spcPct val="15000"/>
            </a:spcAft>
            <a:buChar char="••"/>
          </a:pPr>
          <a:r>
            <a:rPr lang="fa-IR" sz="3600" kern="1200" dirty="0" smtClean="0">
              <a:cs typeface="B Zar" pitchFamily="2" charset="-78"/>
            </a:rPr>
            <a:t>بنیاد ارزشیابی تأسیس شده است تا از طریق ارتقاء استانداردهای ارزشیابی و شرایط احراز ارزیابان، دانش حرفه‌ای در زمینۀ ارزشیابی را تقویت کند.</a:t>
          </a:r>
          <a:endParaRPr lang="en-US" sz="3600" kern="1200" dirty="0">
            <a:cs typeface="B Zar" pitchFamily="2" charset="-78"/>
          </a:endParaRPr>
        </a:p>
      </dsp:txBody>
      <dsp:txXfrm>
        <a:off x="0" y="1205267"/>
        <a:ext cx="8229600" cy="3146850"/>
      </dsp:txXfrm>
    </dsp:sp>
    <dsp:sp modelId="{C6AF344E-5C5F-4E2D-A4D8-ECF7578FB540}">
      <dsp:nvSpPr>
        <dsp:cNvPr id="0" name=""/>
        <dsp:cNvSpPr/>
      </dsp:nvSpPr>
      <dsp:spPr>
        <a:xfrm>
          <a:off x="411480" y="149432"/>
          <a:ext cx="5760720"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rtl="1">
            <a:lnSpc>
              <a:spcPct val="90000"/>
            </a:lnSpc>
            <a:spcBef>
              <a:spcPct val="0"/>
            </a:spcBef>
            <a:spcAft>
              <a:spcPct val="35000"/>
            </a:spcAft>
          </a:pPr>
          <a:r>
            <a:rPr lang="fa-IR" sz="3600" kern="1200" dirty="0" smtClean="0">
              <a:cs typeface="B Zar" pitchFamily="2" charset="-78"/>
            </a:rPr>
            <a:t>رسالت بنیاد ارزشیابی </a:t>
          </a:r>
          <a:endParaRPr lang="en-US" sz="3600" kern="1200" dirty="0">
            <a:cs typeface="B Zar" pitchFamily="2" charset="-78"/>
          </a:endParaRPr>
        </a:p>
      </dsp:txBody>
      <dsp:txXfrm>
        <a:off x="463358" y="201310"/>
        <a:ext cx="5656964" cy="9589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1FBD1-5E09-4CCA-8751-F48A38F6C1A2}">
      <dsp:nvSpPr>
        <dsp:cNvPr id="0" name=""/>
        <dsp:cNvSpPr/>
      </dsp:nvSpPr>
      <dsp:spPr>
        <a:xfrm>
          <a:off x="0" y="98222"/>
          <a:ext cx="8229600" cy="26171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justLow" defTabSz="1377950" rtl="1">
            <a:lnSpc>
              <a:spcPct val="90000"/>
            </a:lnSpc>
            <a:spcBef>
              <a:spcPct val="0"/>
            </a:spcBef>
            <a:spcAft>
              <a:spcPct val="35000"/>
            </a:spcAft>
          </a:pPr>
          <a:r>
            <a:rPr lang="fa-IR" sz="3100" kern="1200" dirty="0" smtClean="0">
              <a:cs typeface="B Zar" pitchFamily="2" charset="-78"/>
            </a:rPr>
            <a:t>کاربری‌ای که به لحاظ منطقی و قانونی برای زمین خالی یا ملک بهسازی‌شده قابل‌تصور است. این کابری بایستی به لحاظ فیزیکی امکان‌پذیر و به لحاظ اقتصادی توجیه‌پذیر باشد به‌طوری که به بالاترین ارزش ملک بینجامد</a:t>
          </a:r>
          <a:r>
            <a:rPr lang="en-US" sz="3100" kern="1200" dirty="0" smtClean="0">
              <a:cs typeface="B Zar" pitchFamily="2" charset="-78"/>
            </a:rPr>
            <a:t>.</a:t>
          </a:r>
          <a:endParaRPr lang="en-US" sz="3100" kern="1200" dirty="0">
            <a:cs typeface="B Zar" pitchFamily="2" charset="-78"/>
          </a:endParaRPr>
        </a:p>
      </dsp:txBody>
      <dsp:txXfrm>
        <a:off x="0" y="98222"/>
        <a:ext cx="8229600" cy="2617110"/>
      </dsp:txXfrm>
    </dsp:sp>
    <dsp:sp modelId="{9927A176-CA6B-4DF1-8E81-2F7AC4C24436}">
      <dsp:nvSpPr>
        <dsp:cNvPr id="0" name=""/>
        <dsp:cNvSpPr/>
      </dsp:nvSpPr>
      <dsp:spPr>
        <a:xfrm>
          <a:off x="0" y="2715332"/>
          <a:ext cx="8229600" cy="22124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justLow" defTabSz="1377950" rtl="1">
            <a:lnSpc>
              <a:spcPct val="90000"/>
            </a:lnSpc>
            <a:spcBef>
              <a:spcPct val="0"/>
            </a:spcBef>
            <a:spcAft>
              <a:spcPct val="15000"/>
            </a:spcAft>
            <a:buChar char="••"/>
          </a:pPr>
          <a:r>
            <a:rPr lang="fa-IR" sz="3100" kern="1200" dirty="0" smtClean="0">
              <a:cs typeface="B Zar" pitchFamily="2" charset="-78"/>
            </a:rPr>
            <a:t>چهار معیار وجود دارد که باید جهت تعیین بهترین کاربری ملک برآورده شوند: مجاز بودن کاربری به‌لحاظ قانونی، امکان‌پذیری فیزیکی، توجیه‌پذیری اقتصادی و حداکثر‌سازی بهره‌وری </a:t>
          </a:r>
          <a:endParaRPr lang="en-US" sz="3100" kern="1200" dirty="0" smtClean="0">
            <a:cs typeface="B Zar" pitchFamily="2" charset="-78"/>
          </a:endParaRPr>
        </a:p>
      </dsp:txBody>
      <dsp:txXfrm>
        <a:off x="0" y="2715332"/>
        <a:ext cx="8229600" cy="2212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0A51C-F975-4B8B-86E6-FAD557457600}">
      <dsp:nvSpPr>
        <dsp:cNvPr id="0" name=""/>
        <dsp:cNvSpPr/>
      </dsp:nvSpPr>
      <dsp:spPr>
        <a:xfrm>
          <a:off x="0" y="0"/>
          <a:ext cx="8229600" cy="1507807"/>
        </a:xfrm>
        <a:prstGeom prst="rect">
          <a:avLst/>
        </a:prstGeom>
        <a:solidFill>
          <a:schemeClr val="dk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ts val="1002"/>
            </a:spcAft>
          </a:pPr>
          <a:r>
            <a:rPr lang="fa-IR" sz="3400" kern="1200" dirty="0" smtClean="0">
              <a:cs typeface="B Zar" pitchFamily="2" charset="-78"/>
            </a:rPr>
            <a:t>قانون اصلاح، بهبود و تنظیم مؤسسات مالی امریکا (1989)</a:t>
          </a:r>
        </a:p>
        <a:p>
          <a:pPr lvl="0" algn="ctr" defTabSz="1511300" rtl="1">
            <a:lnSpc>
              <a:spcPct val="90000"/>
            </a:lnSpc>
            <a:spcBef>
              <a:spcPct val="0"/>
            </a:spcBef>
            <a:spcAft>
              <a:spcPts val="1002"/>
            </a:spcAft>
          </a:pPr>
          <a:r>
            <a:rPr lang="en-US" sz="3400" b="1" kern="1200" dirty="0" smtClean="0">
              <a:solidFill>
                <a:srgbClr val="FFFF00"/>
              </a:solidFill>
              <a:latin typeface="Calibri" pitchFamily="34" charset="0"/>
              <a:cs typeface="Calibri" pitchFamily="34" charset="0"/>
            </a:rPr>
            <a:t>FIRREA</a:t>
          </a:r>
          <a:endParaRPr lang="en-US" sz="3400" b="1" kern="1200" dirty="0">
            <a:solidFill>
              <a:srgbClr val="FFFF00"/>
            </a:solidFill>
            <a:cs typeface="B Zar" pitchFamily="2" charset="-78"/>
          </a:endParaRPr>
        </a:p>
      </dsp:txBody>
      <dsp:txXfrm>
        <a:off x="0" y="0"/>
        <a:ext cx="8229600" cy="1507807"/>
      </dsp:txXfrm>
    </dsp:sp>
    <dsp:sp modelId="{C0A9423E-F5DD-449F-B4BF-5677C913558B}">
      <dsp:nvSpPr>
        <dsp:cNvPr id="0" name=""/>
        <dsp:cNvSpPr/>
      </dsp:nvSpPr>
      <dsp:spPr>
        <a:xfrm>
          <a:off x="0" y="1507807"/>
          <a:ext cx="8229600" cy="316639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fa-IR" sz="4100" kern="1200" dirty="0" smtClean="0">
              <a:cs typeface="B Zar" pitchFamily="2" charset="-78"/>
            </a:rPr>
            <a:t>بر اساس این قانون نهادهای مالی امریکا ملزم شدند معاملات معینی را از طریق نظر کارشناسی ارزیاب مجاز ( دارای پروانه/گواه‌ی‌نامۀ ارزیابی) انجام دهند.</a:t>
          </a:r>
          <a:endParaRPr lang="en-US" sz="4100" kern="1200" dirty="0">
            <a:cs typeface="B Zar" pitchFamily="2" charset="-78"/>
          </a:endParaRPr>
        </a:p>
      </dsp:txBody>
      <dsp:txXfrm>
        <a:off x="0" y="1507807"/>
        <a:ext cx="8229600" cy="3166395"/>
      </dsp:txXfrm>
    </dsp:sp>
    <dsp:sp modelId="{4F8AF07B-4736-4B39-9959-A3D191FAE33C}">
      <dsp:nvSpPr>
        <dsp:cNvPr id="0" name=""/>
        <dsp:cNvSpPr/>
      </dsp:nvSpPr>
      <dsp:spPr>
        <a:xfrm>
          <a:off x="0" y="4674203"/>
          <a:ext cx="8229600" cy="351821"/>
        </a:xfrm>
        <a:prstGeom prst="rect">
          <a:avLst/>
        </a:prstGeom>
        <a:solidFill>
          <a:schemeClr val="dk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0A12B-6E9A-41F9-89CA-DA6D98CF8A01}">
      <dsp:nvSpPr>
        <dsp:cNvPr id="0" name=""/>
        <dsp:cNvSpPr/>
      </dsp:nvSpPr>
      <dsp:spPr>
        <a:xfrm>
          <a:off x="0" y="18212"/>
          <a:ext cx="8229600" cy="1801800"/>
        </a:xfrm>
        <a:prstGeom prst="ellipse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Zar" pitchFamily="2" charset="-78"/>
            </a:rPr>
            <a:t>بنیاد ارزشیابی شامل هیأت امنا و دو هیأت مستقل است:</a:t>
          </a:r>
          <a:endParaRPr lang="en-US" sz="2800" kern="1200" dirty="0">
            <a:cs typeface="B Zar" pitchFamily="2" charset="-78"/>
          </a:endParaRPr>
        </a:p>
      </dsp:txBody>
      <dsp:txXfrm>
        <a:off x="2057400" y="468662"/>
        <a:ext cx="4114800" cy="1295044"/>
      </dsp:txXfrm>
    </dsp:sp>
    <dsp:sp modelId="{77D3A740-DB64-4822-AC94-6B4B7F628BAA}">
      <dsp:nvSpPr>
        <dsp:cNvPr id="0" name=""/>
        <dsp:cNvSpPr/>
      </dsp:nvSpPr>
      <dsp:spPr>
        <a:xfrm>
          <a:off x="0" y="1820012"/>
          <a:ext cx="8229600"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85750" lvl="1" indent="-285750" algn="justLow" defTabSz="1377950" rtl="1">
            <a:lnSpc>
              <a:spcPct val="90000"/>
            </a:lnSpc>
            <a:spcBef>
              <a:spcPct val="0"/>
            </a:spcBef>
            <a:spcAft>
              <a:spcPct val="20000"/>
            </a:spcAft>
            <a:buChar char="••"/>
          </a:pPr>
          <a:r>
            <a:rPr lang="fa-IR" sz="3100" kern="1200" dirty="0" smtClean="0">
              <a:cs typeface="B Zar" pitchFamily="2" charset="-78"/>
            </a:rPr>
            <a:t>هیأت شرایط ارزیاب  (</a:t>
          </a:r>
          <a:r>
            <a:rPr lang="en-US" sz="2400" kern="1200" dirty="0" smtClean="0">
              <a:cs typeface="B Zar" pitchFamily="2" charset="-78"/>
            </a:rPr>
            <a:t>Appraiser</a:t>
          </a:r>
          <a:r>
            <a:rPr lang="en-US" sz="3100" kern="1200" dirty="0" smtClean="0">
              <a:cs typeface="B Zar" pitchFamily="2" charset="-78"/>
            </a:rPr>
            <a:t> </a:t>
          </a:r>
          <a:r>
            <a:rPr lang="en-US" sz="2400" kern="1200" dirty="0" smtClean="0">
              <a:cs typeface="B Zar" pitchFamily="2" charset="-78"/>
            </a:rPr>
            <a:t>Qualification Board</a:t>
          </a:r>
          <a:r>
            <a:rPr lang="fa-IR" sz="3100" kern="1200" dirty="0" smtClean="0">
              <a:cs typeface="B Zar" pitchFamily="2" charset="-78"/>
            </a:rPr>
            <a:t>): حداقل شرایط ارزیاب را برای اعطای گواهی تعیین می‌کند.</a:t>
          </a:r>
          <a:endParaRPr lang="en-US" sz="3100" kern="1200" dirty="0">
            <a:cs typeface="B Zar" pitchFamily="2" charset="-78"/>
          </a:endParaRPr>
        </a:p>
        <a:p>
          <a:pPr marL="285750" lvl="1" indent="-285750" algn="justLow" defTabSz="1377950" rtl="1">
            <a:lnSpc>
              <a:spcPct val="90000"/>
            </a:lnSpc>
            <a:spcBef>
              <a:spcPct val="0"/>
            </a:spcBef>
            <a:spcAft>
              <a:spcPct val="20000"/>
            </a:spcAft>
            <a:buChar char="••"/>
          </a:pPr>
          <a:r>
            <a:rPr lang="fa-IR" sz="3100" kern="1200" dirty="0" smtClean="0">
              <a:cs typeface="B Zar" pitchFamily="2" charset="-78"/>
            </a:rPr>
            <a:t>هیأت استانداردهای ارزشیابی (</a:t>
          </a:r>
          <a:r>
            <a:rPr lang="en-US" sz="2400" kern="1200" dirty="0" smtClean="0">
              <a:cs typeface="B Zar" pitchFamily="2" charset="-78"/>
            </a:rPr>
            <a:t>Appraisal</a:t>
          </a:r>
          <a:r>
            <a:rPr lang="en-US" sz="3100" kern="1200" dirty="0" smtClean="0">
              <a:cs typeface="B Zar" pitchFamily="2" charset="-78"/>
            </a:rPr>
            <a:t> </a:t>
          </a:r>
          <a:r>
            <a:rPr lang="en-US" sz="2400" kern="1200" dirty="0" smtClean="0">
              <a:cs typeface="B Zar" pitchFamily="2" charset="-78"/>
            </a:rPr>
            <a:t>Standards</a:t>
          </a:r>
          <a:r>
            <a:rPr lang="en-US" sz="3100" kern="1200" dirty="0" smtClean="0">
              <a:cs typeface="B Zar" pitchFamily="2" charset="-78"/>
            </a:rPr>
            <a:t> </a:t>
          </a:r>
          <a:r>
            <a:rPr lang="en-US" sz="2400" kern="1200" dirty="0" smtClean="0">
              <a:cs typeface="B Zar" pitchFamily="2" charset="-78"/>
            </a:rPr>
            <a:t>Board</a:t>
          </a:r>
          <a:r>
            <a:rPr lang="fa-IR" sz="3100" kern="1200" dirty="0" smtClean="0">
              <a:cs typeface="B Zar" pitchFamily="2" charset="-78"/>
            </a:rPr>
            <a:t>): اصطلاحات ارزشیابی را تعریف و حداقل استانداردهای گزارش‌های ارزشیابی را تنظیم می‌کند.</a:t>
          </a:r>
          <a:endParaRPr lang="en-US" sz="3100" kern="1200" dirty="0">
            <a:cs typeface="B Zar" pitchFamily="2" charset="-78"/>
          </a:endParaRPr>
        </a:p>
      </dsp:txBody>
      <dsp:txXfrm>
        <a:off x="0" y="1820012"/>
        <a:ext cx="8229600" cy="3187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D13A5-9A4E-4443-A1F4-7AEFCC8F4C59}">
      <dsp:nvSpPr>
        <dsp:cNvPr id="0" name=""/>
        <dsp:cNvSpPr/>
      </dsp:nvSpPr>
      <dsp:spPr>
        <a:xfrm rot="16200000">
          <a:off x="1601787" y="-1601787"/>
          <a:ext cx="5026025" cy="822960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rtl="1">
            <a:lnSpc>
              <a:spcPct val="90000"/>
            </a:lnSpc>
            <a:spcBef>
              <a:spcPct val="0"/>
            </a:spcBef>
            <a:spcAft>
              <a:spcPct val="35000"/>
            </a:spcAft>
          </a:pPr>
          <a:r>
            <a:rPr lang="fa-IR" sz="3200" kern="1200" dirty="0" smtClean="0">
              <a:cs typeface="B Zar" pitchFamily="2" charset="-78"/>
            </a:rPr>
            <a:t>هیأت استانداردهای ارزشیابی دارای امتیاز انحصاری نشر مجموعه استانداردهای ارزیابی حرفه‌ای (</a:t>
          </a:r>
          <a:r>
            <a:rPr lang="en-US" sz="3200" kern="1200" dirty="0" smtClean="0">
              <a:cs typeface="B Zar" pitchFamily="2" charset="-78"/>
            </a:rPr>
            <a:t>USPAP</a:t>
          </a:r>
          <a:r>
            <a:rPr lang="fa-IR" sz="3200" kern="1200" dirty="0" smtClean="0">
              <a:cs typeface="B Zar" pitchFamily="2" charset="-78"/>
            </a:rPr>
            <a:t>) است. هم‌چنین هیأت استانداردهای ارزشیابی، به ایالت‌های امریکا اختیار داده است که بر اساس استانداردهای یادشده به ارزیابان گواهینامه اعطا کنند. </a:t>
          </a:r>
          <a:endParaRPr lang="en-US" sz="3200" kern="1200" dirty="0">
            <a:cs typeface="B Zar" pitchFamily="2" charset="-78"/>
          </a:endParaRPr>
        </a:p>
      </dsp:txBody>
      <dsp:txXfrm rot="5400000">
        <a:off x="0" y="1005205"/>
        <a:ext cx="8229600" cy="30156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BA2B6-99B5-4532-ACCB-B7A23F166ECC}">
      <dsp:nvSpPr>
        <dsp:cNvPr id="0" name=""/>
        <dsp:cNvSpPr/>
      </dsp:nvSpPr>
      <dsp:spPr>
        <a:xfrm rot="16200000">
          <a:off x="-1342929" y="2645699"/>
          <a:ext cx="3920299" cy="82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31391" bIns="0" numCol="1" spcCol="1270" anchor="t" anchorCtr="0">
          <a:noAutofit/>
        </a:bodyPr>
        <a:lstStyle/>
        <a:p>
          <a:pPr lvl="0" algn="ctr" defTabSz="1778000" rtl="1">
            <a:lnSpc>
              <a:spcPct val="90000"/>
            </a:lnSpc>
            <a:spcBef>
              <a:spcPct val="0"/>
            </a:spcBef>
            <a:spcAft>
              <a:spcPct val="35000"/>
            </a:spcAft>
          </a:pPr>
          <a:r>
            <a:rPr lang="fa-IR" sz="4000" kern="1200" dirty="0" smtClean="0">
              <a:cs typeface="B Titr" pitchFamily="2" charset="-78"/>
            </a:rPr>
            <a:t>ضمانت اجرا</a:t>
          </a:r>
          <a:endParaRPr lang="en-US" sz="4000" kern="1200" dirty="0">
            <a:cs typeface="B Titr" pitchFamily="2" charset="-78"/>
          </a:endParaRPr>
        </a:p>
      </dsp:txBody>
      <dsp:txXfrm>
        <a:off x="-1342929" y="2645699"/>
        <a:ext cx="3920299" cy="829294"/>
      </dsp:txXfrm>
    </dsp:sp>
    <dsp:sp modelId="{21E4424D-1851-4052-94C0-4C4A1B7B55F0}">
      <dsp:nvSpPr>
        <dsp:cNvPr id="0" name=""/>
        <dsp:cNvSpPr/>
      </dsp:nvSpPr>
      <dsp:spPr>
        <a:xfrm>
          <a:off x="1031867" y="1100196"/>
          <a:ext cx="6995160" cy="392029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731391" rIns="199136" bIns="199136" numCol="1" spcCol="1270" anchor="t" anchorCtr="0">
          <a:noAutofit/>
        </a:bodyPr>
        <a:lstStyle/>
        <a:p>
          <a:pPr marL="228600" lvl="1" indent="-228600" algn="justLow" defTabSz="977900" rtl="1">
            <a:lnSpc>
              <a:spcPct val="90000"/>
            </a:lnSpc>
            <a:spcBef>
              <a:spcPct val="0"/>
            </a:spcBef>
            <a:spcAft>
              <a:spcPct val="15000"/>
            </a:spcAft>
            <a:buChar char="••"/>
          </a:pPr>
          <a:r>
            <a:rPr lang="fa-IR" sz="2200" kern="1200" dirty="0" smtClean="0">
              <a:cs typeface="B Zar" pitchFamily="2" charset="-78"/>
            </a:rPr>
            <a:t>بنیاد ارزشیابی برای ملزم کردن ارزیابان به رعایت </a:t>
          </a:r>
          <a:r>
            <a:rPr lang="en-US" sz="2200" kern="1200" dirty="0" smtClean="0">
              <a:cs typeface="B Zar" pitchFamily="2" charset="-78"/>
            </a:rPr>
            <a:t>USPAP</a:t>
          </a:r>
          <a:r>
            <a:rPr lang="fa-IR" sz="2200" kern="1200" dirty="0" smtClean="0">
              <a:cs typeface="B Zar" pitchFamily="2" charset="-78"/>
            </a:rPr>
            <a:t> صلاحیت قانونی ندارد. </a:t>
          </a:r>
          <a:r>
            <a:rPr lang="fa-IR" sz="2200" kern="1200" dirty="0" smtClean="0">
              <a:cs typeface="B Zar" pitchFamily="2" charset="-78"/>
            </a:rPr>
            <a:t>آژانس‎‌های قانونی ارزشیابی در هر ایالت مسوول بررسی شکایات و رسیدگی به جرائم ارزشیابی اند. اگر </a:t>
          </a:r>
          <a:r>
            <a:rPr lang="fa-IR" sz="2200" kern="1200" dirty="0" smtClean="0">
              <a:cs typeface="B Zar" pitchFamily="2" charset="-78"/>
            </a:rPr>
            <a:t>ارزیاب از استانداردها تخطی کند، می‌توان از ارزیاب به مراجع ذیصلاح در ایالتی که به نام او گواهینامه یا پروانه صادر کرده، شکایت کرد. مراجع یادشده اختیار دارند بسته به صلاحدید خود نسبت به جریمه‌کردن ارزیاب، تعلیق و یا ابطال گواهینامۀ ارزیابی وی اقدام نمایند.</a:t>
          </a:r>
          <a:endParaRPr lang="en-US" sz="2200" kern="1200" dirty="0">
            <a:cs typeface="B Zar" pitchFamily="2" charset="-78"/>
          </a:endParaRPr>
        </a:p>
      </dsp:txBody>
      <dsp:txXfrm>
        <a:off x="1031867" y="1100196"/>
        <a:ext cx="6995160" cy="3920299"/>
      </dsp:txXfrm>
    </dsp:sp>
    <dsp:sp modelId="{4D7ABAA9-1B38-44E5-868B-A21C48C13E81}">
      <dsp:nvSpPr>
        <dsp:cNvPr id="0" name=""/>
        <dsp:cNvSpPr/>
      </dsp:nvSpPr>
      <dsp:spPr>
        <a:xfrm>
          <a:off x="202572" y="5528"/>
          <a:ext cx="1658588" cy="1658588"/>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B7BF-52DB-40E0-9775-1B8B5F0B57AE}">
      <dsp:nvSpPr>
        <dsp:cNvPr id="0" name=""/>
        <dsp:cNvSpPr/>
      </dsp:nvSpPr>
      <dsp:spPr>
        <a:xfrm>
          <a:off x="0" y="399407"/>
          <a:ext cx="8229600" cy="1187550"/>
        </a:xfrm>
        <a:prstGeom prst="wedgeRoundRectCallou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41528" rIns="63870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cs typeface="B Zar" pitchFamily="2" charset="-78"/>
            </a:rPr>
            <a:t>sales comparison (market data) approach</a:t>
          </a:r>
          <a:endParaRPr lang="en-US" sz="2600" kern="1200" dirty="0">
            <a:cs typeface="B Zar" pitchFamily="2" charset="-78"/>
          </a:endParaRPr>
        </a:p>
      </dsp:txBody>
      <dsp:txXfrm>
        <a:off x="57971" y="457378"/>
        <a:ext cx="8113658" cy="1071608"/>
      </dsp:txXfrm>
    </dsp:sp>
    <dsp:sp modelId="{8ECB8E34-A197-4563-8BD6-2DD447F75CDB}">
      <dsp:nvSpPr>
        <dsp:cNvPr id="0" name=""/>
        <dsp:cNvSpPr/>
      </dsp:nvSpPr>
      <dsp:spPr>
        <a:xfrm>
          <a:off x="411480" y="15647"/>
          <a:ext cx="5760720" cy="7675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155700" rtl="1">
            <a:lnSpc>
              <a:spcPct val="90000"/>
            </a:lnSpc>
            <a:spcBef>
              <a:spcPct val="0"/>
            </a:spcBef>
            <a:spcAft>
              <a:spcPct val="35000"/>
            </a:spcAft>
          </a:pPr>
          <a:r>
            <a:rPr lang="fa-IR" sz="2600" kern="1200" dirty="0" smtClean="0">
              <a:latin typeface="ذ فهفق"/>
              <a:cs typeface="B Titr" pitchFamily="2" charset="-78"/>
            </a:rPr>
            <a:t>رویکرد مقایسۀ قیمت‌های فروش</a:t>
          </a:r>
          <a:endParaRPr lang="en-US" sz="2600" kern="1200" dirty="0">
            <a:latin typeface="ذ فهفق"/>
            <a:cs typeface="B Titr" pitchFamily="2" charset="-78"/>
          </a:endParaRPr>
        </a:p>
      </dsp:txBody>
      <dsp:txXfrm>
        <a:off x="448947" y="53114"/>
        <a:ext cx="5685786" cy="692586"/>
      </dsp:txXfrm>
    </dsp:sp>
    <dsp:sp modelId="{02178755-AD7E-4F5D-A365-975804939447}">
      <dsp:nvSpPr>
        <dsp:cNvPr id="0" name=""/>
        <dsp:cNvSpPr/>
      </dsp:nvSpPr>
      <dsp:spPr>
        <a:xfrm>
          <a:off x="0" y="2111117"/>
          <a:ext cx="8229600" cy="1187550"/>
        </a:xfrm>
        <a:prstGeom prst="wedgeRoundRectCallou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41528" rIns="63870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cs typeface="B Zar" pitchFamily="2" charset="-78"/>
            </a:rPr>
            <a:t>cost approach</a:t>
          </a:r>
          <a:endParaRPr lang="en-US" sz="2600" kern="1200" dirty="0">
            <a:cs typeface="B Zar" pitchFamily="2" charset="-78"/>
          </a:endParaRPr>
        </a:p>
      </dsp:txBody>
      <dsp:txXfrm>
        <a:off x="57971" y="2169088"/>
        <a:ext cx="8113658" cy="1071608"/>
      </dsp:txXfrm>
    </dsp:sp>
    <dsp:sp modelId="{B9A46C12-73B5-4D6E-A212-3094D577B0E9}">
      <dsp:nvSpPr>
        <dsp:cNvPr id="0" name=""/>
        <dsp:cNvSpPr/>
      </dsp:nvSpPr>
      <dsp:spPr>
        <a:xfrm>
          <a:off x="411480" y="1727357"/>
          <a:ext cx="5760720" cy="7675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155700" rtl="1">
            <a:lnSpc>
              <a:spcPct val="90000"/>
            </a:lnSpc>
            <a:spcBef>
              <a:spcPct val="0"/>
            </a:spcBef>
            <a:spcAft>
              <a:spcPct val="35000"/>
            </a:spcAft>
          </a:pPr>
          <a:r>
            <a:rPr lang="fa-IR" sz="2600" kern="1200" dirty="0" smtClean="0">
              <a:latin typeface="ذ فهفق"/>
              <a:cs typeface="B Titr" pitchFamily="2" charset="-78"/>
            </a:rPr>
            <a:t>رویکرد هزینه</a:t>
          </a:r>
          <a:endParaRPr lang="en-US" sz="2600" kern="1200" dirty="0">
            <a:latin typeface="ذ فهفق"/>
            <a:cs typeface="B Titr" pitchFamily="2" charset="-78"/>
          </a:endParaRPr>
        </a:p>
      </dsp:txBody>
      <dsp:txXfrm>
        <a:off x="448947" y="1764824"/>
        <a:ext cx="5685786" cy="692586"/>
      </dsp:txXfrm>
    </dsp:sp>
    <dsp:sp modelId="{FFC0025F-6473-4C38-A079-004A12DE613F}">
      <dsp:nvSpPr>
        <dsp:cNvPr id="0" name=""/>
        <dsp:cNvSpPr/>
      </dsp:nvSpPr>
      <dsp:spPr>
        <a:xfrm>
          <a:off x="0" y="3822827"/>
          <a:ext cx="8229600" cy="1187550"/>
        </a:xfrm>
        <a:prstGeom prst="wedgeRoundRectCallou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41528" rIns="63870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cs typeface="B Zar" pitchFamily="2" charset="-78"/>
            </a:rPr>
            <a:t>Income approach</a:t>
          </a:r>
          <a:endParaRPr lang="en-US" sz="2600" kern="1200" dirty="0">
            <a:cs typeface="B Zar" pitchFamily="2" charset="-78"/>
          </a:endParaRPr>
        </a:p>
      </dsp:txBody>
      <dsp:txXfrm>
        <a:off x="57971" y="3880798"/>
        <a:ext cx="8113658" cy="1071608"/>
      </dsp:txXfrm>
    </dsp:sp>
    <dsp:sp modelId="{FFF8F352-E2FF-43F8-B2CE-903AAE59E059}">
      <dsp:nvSpPr>
        <dsp:cNvPr id="0" name=""/>
        <dsp:cNvSpPr/>
      </dsp:nvSpPr>
      <dsp:spPr>
        <a:xfrm>
          <a:off x="411480" y="3439067"/>
          <a:ext cx="5760720" cy="7675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155700" rtl="1">
            <a:lnSpc>
              <a:spcPct val="90000"/>
            </a:lnSpc>
            <a:spcBef>
              <a:spcPct val="0"/>
            </a:spcBef>
            <a:spcAft>
              <a:spcPct val="35000"/>
            </a:spcAft>
          </a:pPr>
          <a:r>
            <a:rPr lang="fa-IR" sz="2600" kern="1200" dirty="0" smtClean="0">
              <a:latin typeface="ذ فهفق"/>
              <a:cs typeface="B Titr" pitchFamily="2" charset="-78"/>
            </a:rPr>
            <a:t>رویکرد درآمد</a:t>
          </a:r>
          <a:endParaRPr lang="en-US" sz="2600" kern="1200" dirty="0">
            <a:latin typeface="ذ فهفق"/>
            <a:cs typeface="B Titr" pitchFamily="2" charset="-78"/>
          </a:endParaRPr>
        </a:p>
      </dsp:txBody>
      <dsp:txXfrm>
        <a:off x="448947" y="3476534"/>
        <a:ext cx="568578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8B257-F949-403A-BEB6-4953644AD6C9}">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A1472-9EBF-4F18-8197-43C4907D6752}">
      <dsp:nvSpPr>
        <dsp:cNvPr id="0" name=""/>
        <dsp:cNvSpPr/>
      </dsp:nvSpPr>
      <dsp:spPr>
        <a:xfrm>
          <a:off x="0" y="0"/>
          <a:ext cx="8229600" cy="251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Low" defTabSz="1066800" rtl="1">
            <a:lnSpc>
              <a:spcPct val="90000"/>
            </a:lnSpc>
            <a:spcBef>
              <a:spcPct val="0"/>
            </a:spcBef>
            <a:spcAft>
              <a:spcPct val="35000"/>
            </a:spcAft>
          </a:pPr>
          <a:r>
            <a:rPr lang="fa-IR" sz="2400" kern="1200" dirty="0" smtClean="0">
              <a:cs typeface="B Zar" panose="00000400000000000000" pitchFamily="2" charset="-78"/>
            </a:rPr>
            <a:t>زمانی که بازار ملک فعال است، این روش برآوردهای کاملاً قابل‌اتکایی ارائه می‌دهد. در بازارهای غیرفعال به‌سختی می‌توان ملک قابل‌مقایسه‌‌ای را پیدا کرد که اخیراً معامله شده باشد.</a:t>
          </a:r>
          <a:endParaRPr lang="en-US" sz="2400" kern="1200" dirty="0">
            <a:cs typeface="B Zar" panose="00000400000000000000" pitchFamily="2" charset="-78"/>
          </a:endParaRPr>
        </a:p>
      </dsp:txBody>
      <dsp:txXfrm>
        <a:off x="0" y="0"/>
        <a:ext cx="8229600" cy="2513012"/>
      </dsp:txXfrm>
    </dsp:sp>
    <dsp:sp modelId="{92246484-88A6-4820-B2DF-B1C569863D11}">
      <dsp:nvSpPr>
        <dsp:cNvPr id="0" name=""/>
        <dsp:cNvSpPr/>
      </dsp:nvSpPr>
      <dsp:spPr>
        <a:xfrm>
          <a:off x="0" y="2513012"/>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5025C-F5B2-4955-8D5B-33F03EC9EABE}">
      <dsp:nvSpPr>
        <dsp:cNvPr id="0" name=""/>
        <dsp:cNvSpPr/>
      </dsp:nvSpPr>
      <dsp:spPr>
        <a:xfrm>
          <a:off x="0" y="2513012"/>
          <a:ext cx="8229600" cy="251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Low" defTabSz="1066800" rtl="1">
            <a:lnSpc>
              <a:spcPct val="90000"/>
            </a:lnSpc>
            <a:spcBef>
              <a:spcPct val="0"/>
            </a:spcBef>
            <a:spcAft>
              <a:spcPct val="35000"/>
            </a:spcAft>
          </a:pPr>
          <a:r>
            <a:rPr lang="fa-IR" sz="2400" kern="1200" dirty="0" smtClean="0">
              <a:cs typeface="B Zar" panose="00000400000000000000" pitchFamily="2" charset="-78"/>
            </a:rPr>
            <a:t>در این رویکرد فرض بر این است که بازیگران بازار ملک عقلایی رفتار می‌کنند و قیمت‌های موردمعامله نمایانگر ارزش بازار است. بسیاری مواقع ارزش ملک برای سرمایه‌گذار خاص چیزی بیش از ارزش بازار آن است. هم‌چنین در دورانی که بازار ملک حبابی می‌شود، نمی‌توان انتظار داشت که قیمت‌های معاله‌شده نمایانگر ارزش بازار باشد. </a:t>
          </a:r>
          <a:endParaRPr lang="en-US" sz="2400" kern="1200" dirty="0">
            <a:cs typeface="B Zar" panose="00000400000000000000" pitchFamily="2" charset="-78"/>
          </a:endParaRPr>
        </a:p>
      </dsp:txBody>
      <dsp:txXfrm>
        <a:off x="0" y="2513012"/>
        <a:ext cx="8229600" cy="2513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FC6D6-C58F-4C70-9E0C-1C174211579D}">
      <dsp:nvSpPr>
        <dsp:cNvPr id="0" name=""/>
        <dsp:cNvSpPr/>
      </dsp:nvSpPr>
      <dsp:spPr>
        <a:xfrm>
          <a:off x="0" y="70043"/>
          <a:ext cx="6830568" cy="1928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justLow" defTabSz="1111250" rtl="1">
            <a:lnSpc>
              <a:spcPct val="90000"/>
            </a:lnSpc>
            <a:spcBef>
              <a:spcPct val="0"/>
            </a:spcBef>
            <a:spcAft>
              <a:spcPct val="35000"/>
            </a:spcAft>
          </a:pPr>
          <a:r>
            <a:rPr lang="fa-IR" sz="2500" kern="1200" dirty="0" smtClean="0">
              <a:cs typeface="B Titr" panose="00000700000000000000" pitchFamily="2" charset="-78"/>
            </a:rPr>
            <a:t>این روش کاربرد ساده‌ای از نظریۀ باقی‌ماندۀ ارزش زمین (</a:t>
          </a:r>
          <a:r>
            <a:rPr lang="da-DK" sz="2500" kern="1200" dirty="0" smtClean="0">
              <a:cs typeface="B Titr" panose="00000700000000000000" pitchFamily="2" charset="-78"/>
            </a:rPr>
            <a:t>residual land value theory</a:t>
          </a:r>
          <a:r>
            <a:rPr lang="fa-IR" sz="2500" kern="1200" dirty="0" smtClean="0">
              <a:cs typeface="B Titr" panose="00000700000000000000" pitchFamily="2" charset="-78"/>
            </a:rPr>
            <a:t>) است.</a:t>
          </a:r>
          <a:endParaRPr lang="en-US" sz="2500" kern="1200" dirty="0">
            <a:cs typeface="B Titr" panose="00000700000000000000" pitchFamily="2" charset="-78"/>
          </a:endParaRPr>
        </a:p>
      </dsp:txBody>
      <dsp:txXfrm>
        <a:off x="0" y="70043"/>
        <a:ext cx="6830568" cy="1285938"/>
      </dsp:txXfrm>
    </dsp:sp>
    <dsp:sp modelId="{4E9570D8-AD87-4056-9EDF-15A9CCEAFFBF}">
      <dsp:nvSpPr>
        <dsp:cNvPr id="0" name=""/>
        <dsp:cNvSpPr/>
      </dsp:nvSpPr>
      <dsp:spPr>
        <a:xfrm>
          <a:off x="1399032" y="1355981"/>
          <a:ext cx="6830568" cy="360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r" defTabSz="1111250" rtl="1">
            <a:lnSpc>
              <a:spcPct val="90000"/>
            </a:lnSpc>
            <a:spcBef>
              <a:spcPct val="0"/>
            </a:spcBef>
            <a:spcAft>
              <a:spcPct val="15000"/>
            </a:spcAft>
            <a:buChar char="••"/>
          </a:pPr>
          <a:r>
            <a:rPr lang="fa-IR" sz="2500" kern="1200" dirty="0" smtClean="0">
              <a:cs typeface="B Zar" panose="00000400000000000000" pitchFamily="2" charset="-78"/>
            </a:rPr>
            <a:t>ابتدا، ارزش قطعه زمین مورد نظر را با استفاده از سایر زمین‌های مقایسه‌پذیر (</a:t>
          </a:r>
          <a:r>
            <a:rPr lang="da-DK" sz="2500" kern="1200" dirty="0" smtClean="0">
              <a:cs typeface="B Zar" panose="00000400000000000000" pitchFamily="2" charset="-78"/>
            </a:rPr>
            <a:t>comparables</a:t>
          </a:r>
          <a:r>
            <a:rPr lang="fa-IR" sz="2500" kern="1200" dirty="0" smtClean="0">
              <a:cs typeface="B Zar" panose="00000400000000000000" pitchFamily="2" charset="-78"/>
            </a:rPr>
            <a:t>) محاسبه کنید.</a:t>
          </a:r>
          <a:endParaRPr lang="en-US" sz="2500" kern="1200" dirty="0">
            <a:cs typeface="B Zar" panose="00000400000000000000" pitchFamily="2" charset="-78"/>
          </a:endParaRPr>
        </a:p>
        <a:p>
          <a:pPr marL="228600" lvl="1" indent="-228600" algn="r" defTabSz="1111250" rtl="1">
            <a:lnSpc>
              <a:spcPct val="90000"/>
            </a:lnSpc>
            <a:spcBef>
              <a:spcPct val="0"/>
            </a:spcBef>
            <a:spcAft>
              <a:spcPct val="15000"/>
            </a:spcAft>
            <a:buChar char="••"/>
          </a:pPr>
          <a:r>
            <a:rPr lang="fa-IR" sz="2500" kern="1200" smtClean="0">
              <a:cs typeface="B Zar" panose="00000400000000000000" pitchFamily="2" charset="-78"/>
            </a:rPr>
            <a:t>سپس، قیمت ساختمان را تخمین زده و در صورت نیاز، استهلاک را از آن کم کنید.</a:t>
          </a:r>
          <a:endParaRPr lang="en-US" sz="2500" kern="1200">
            <a:cs typeface="B Zar" panose="00000400000000000000" pitchFamily="2" charset="-78"/>
          </a:endParaRPr>
        </a:p>
        <a:p>
          <a:pPr marL="228600" lvl="1" indent="-228600" algn="r" defTabSz="1111250" rtl="1">
            <a:lnSpc>
              <a:spcPct val="90000"/>
            </a:lnSpc>
            <a:spcBef>
              <a:spcPct val="0"/>
            </a:spcBef>
            <a:spcAft>
              <a:spcPct val="15000"/>
            </a:spcAft>
            <a:buChar char="••"/>
          </a:pPr>
          <a:r>
            <a:rPr lang="fa-IR" sz="2500" kern="1200" smtClean="0">
              <a:cs typeface="B Zar" panose="00000400000000000000" pitchFamily="2" charset="-78"/>
            </a:rPr>
            <a:t>حاصل‌جمع ارزش زمین و ارزش ساختمان باید معادل ارزش کل ملک باشد. اگر نبود؟ </a:t>
          </a:r>
          <a:endParaRPr lang="en-US" sz="2500" kern="1200">
            <a:cs typeface="B Zar" panose="00000400000000000000" pitchFamily="2" charset="-78"/>
          </a:endParaRPr>
        </a:p>
      </dsp:txBody>
      <dsp:txXfrm>
        <a:off x="1504472" y="1461421"/>
        <a:ext cx="6619688" cy="33891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2/28/17</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extLst>
      <p:ext uri="{BB962C8B-B14F-4D97-AF65-F5344CB8AC3E}">
        <p14:creationId xmlns:p14="http://schemas.microsoft.com/office/powerpoint/2010/main" val="189137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extLst>
      <p:ext uri="{BB962C8B-B14F-4D97-AF65-F5344CB8AC3E}">
        <p14:creationId xmlns:p14="http://schemas.microsoft.com/office/powerpoint/2010/main" val="3370523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21</a:t>
            </a:fld>
            <a:endParaRPr lang="en-US" dirty="0"/>
          </a:p>
        </p:txBody>
      </p:sp>
    </p:spTree>
    <p:extLst>
      <p:ext uri="{BB962C8B-B14F-4D97-AF65-F5344CB8AC3E}">
        <p14:creationId xmlns:p14="http://schemas.microsoft.com/office/powerpoint/2010/main" val="274836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a:ln/>
        </p:spPr>
      </p:sp>
      <p:sp>
        <p:nvSpPr>
          <p:cNvPr id="29699" name="عنصر نائب للملاحظات 2"/>
          <p:cNvSpPr>
            <a:spLocks noGrp="1"/>
          </p:cNvSpPr>
          <p:nvPr>
            <p:ph type="body" idx="1"/>
          </p:nvPr>
        </p:nvSpPr>
        <p:spPr>
          <a:noFill/>
          <a:ln/>
        </p:spPr>
        <p:txBody>
          <a:bodyPr/>
          <a:lstStyle/>
          <a:p>
            <a:pPr algn="r" rtl="1"/>
            <a:endParaRPr lang="en-US" dirty="0" smtClean="0"/>
          </a:p>
        </p:txBody>
      </p:sp>
      <p:sp>
        <p:nvSpPr>
          <p:cNvPr id="29700" name="عنصر نائب لرقم الشريحة 3"/>
          <p:cNvSpPr>
            <a:spLocks noGrp="1"/>
          </p:cNvSpPr>
          <p:nvPr>
            <p:ph type="sldNum" sz="quarter" idx="5"/>
          </p:nvPr>
        </p:nvSpPr>
        <p:spPr>
          <a:noFill/>
        </p:spPr>
        <p:txBody>
          <a:bodyPr/>
          <a:lstStyle/>
          <a:p>
            <a:fld id="{DF7222BC-75AA-40D3-A93B-FFF088E3235E}" type="slidenum">
              <a:rPr lang="en-US" smtClean="0">
                <a:latin typeface="Arial" charset="0"/>
                <a:cs typeface="Arial" charset="0"/>
              </a:rPr>
              <a:pPr/>
              <a:t>37</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dirty="0">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dirty="0">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dirty="0">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dirty="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18BA1552-00F1-441A-86D9-38DC48BA3F8C}" type="datetime1">
              <a:rPr lang="en-US"/>
              <a:pPr>
                <a:defRPr/>
              </a:pPr>
              <a:t>2/28/17</a:t>
            </a:fld>
            <a:endParaRPr lang="en-US" dirty="0"/>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A97B97-AA10-4CAA-BC30-7977EBB44987}" type="datetime1">
              <a:rPr lang="en-US"/>
              <a:pPr>
                <a:defRPr/>
              </a:pPr>
              <a:t>2/28/17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573C3D-6058-4D76-AE87-2E1139A29E65}" type="datetime1">
              <a:rPr lang="en-US"/>
              <a:pPr>
                <a:defRPr/>
              </a:pPr>
              <a:t>2/28/17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7316966-5246-4623-98D8-9C0DAB6EE2E2}" type="datetime1">
              <a:rPr lang="en-US"/>
              <a:pPr>
                <a:defRPr/>
              </a:pPr>
              <a:t>2/28/17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0E40B800-EE50-4854-9D50-265FA3FDFA86}" type="datetime1">
              <a:rPr lang="en-US"/>
              <a:pPr>
                <a:defRPr/>
              </a:pPr>
              <a:t>2/28/17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A5685B9-6EBC-4584-8F67-EA4FE0D90285}" type="datetime1">
              <a:rPr lang="en-US"/>
              <a:pPr>
                <a:defRPr/>
              </a:pPr>
              <a:t>2/28/17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582E76A0-34AA-4FAC-AC28-82D7F4589F9E}" type="datetime1">
              <a:rPr lang="en-US"/>
              <a:pPr>
                <a:defRPr/>
              </a:pPr>
              <a:t>2/28/17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A7C9D3-1B22-4D99-A1C6-56E1AE8D601C}" type="datetimeFigureOut">
              <a:rPr lang="en-US" smtClean="0"/>
              <a:pPr/>
              <a:t>2/28/17</a:t>
            </a:fld>
            <a:endParaRPr lang="en-US"/>
          </a:p>
        </p:txBody>
      </p:sp>
      <p:sp>
        <p:nvSpPr>
          <p:cNvPr id="8" name="Slide Number Placeholder 3"/>
          <p:cNvSpPr txBox="1">
            <a:spLocks/>
          </p:cNvSpPr>
          <p:nvPr userDrawn="1"/>
        </p:nvSpPr>
        <p:spPr>
          <a:xfrm>
            <a:off x="864862" y="63530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EBD76D-0903-436A-A629-5B043AEE2559}" type="slidenum">
              <a:rPr lang="en-US" smtClean="0"/>
              <a:pPr/>
              <a:t>‹#›</a:t>
            </a:fld>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51F9B4-2A83-44AB-8A83-AD049EF4D934}" type="datetimeFigureOut">
              <a:rPr lang="en-US" smtClean="0"/>
              <a:pPr/>
              <a:t>2/28/17</a:t>
            </a:fld>
            <a:endParaRPr lang="en-US"/>
          </a:p>
        </p:txBody>
      </p:sp>
      <p:sp>
        <p:nvSpPr>
          <p:cNvPr id="10" name="Slide Number Placeholder 5"/>
          <p:cNvSpPr txBox="1">
            <a:spLocks/>
          </p:cNvSpPr>
          <p:nvPr userDrawn="1"/>
        </p:nvSpPr>
        <p:spPr>
          <a:xfrm>
            <a:off x="864862" y="63530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26F8E-172F-4B09-9FF4-9AE942F6EDE8}" type="slidenum">
              <a:rPr lang="en-US" smtClean="0"/>
              <a:pPr/>
              <a:t>‹#›</a:t>
            </a:fld>
            <a:endParaRPr lang="en-US"/>
          </a:p>
        </p:txBody>
      </p:sp>
      <p:sp>
        <p:nvSpPr>
          <p:cNvPr id="11" name="Rectangle 10"/>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4010326" y="6469855"/>
            <a:ext cx="3240360" cy="461665"/>
          </a:xfrm>
          <a:prstGeom prst="rect">
            <a:avLst/>
          </a:prstGeom>
          <a:noFill/>
        </p:spPr>
        <p:txBody>
          <a:bodyPr wrap="square" rtlCol="0">
            <a:spAutoFit/>
          </a:bodyPr>
          <a:lstStyle/>
          <a:p>
            <a:pPr algn="r" rtl="1"/>
            <a:r>
              <a:rPr lang="en-US" sz="2400" b="0" u="sng" dirty="0" smtClean="0">
                <a:solidFill>
                  <a:schemeClr val="accent1">
                    <a:lumMod val="75000"/>
                  </a:schemeClr>
                </a:solidFill>
                <a:effectLst/>
                <a:latin typeface="Times New Roman" pitchFamily="18" charset="0"/>
                <a:cs typeface="Times New Roman" pitchFamily="18" charset="0"/>
              </a:rPr>
              <a:t>www.Finance.ir</a:t>
            </a:r>
            <a:endParaRPr lang="en-US" sz="2400" b="0" u="sng" dirty="0">
              <a:solidFill>
                <a:schemeClr val="accent1">
                  <a:lumMod val="75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8277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305D4E2-95D5-4516-82E4-1D83F924D3F9}" type="datetime1">
              <a:rPr lang="en-US"/>
              <a:pPr>
                <a:defRPr/>
              </a:pPr>
              <a:t>2/28/17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dirty="0"/>
          </a:p>
        </p:txBody>
      </p:sp>
      <p:sp>
        <p:nvSpPr>
          <p:cNvPr id="7" name="TextBox 6"/>
          <p:cNvSpPr txBox="1"/>
          <p:nvPr userDrawn="1"/>
        </p:nvSpPr>
        <p:spPr>
          <a:xfrm>
            <a:off x="5562600" y="6397625"/>
            <a:ext cx="3240360" cy="461665"/>
          </a:xfrm>
          <a:prstGeom prst="rect">
            <a:avLst/>
          </a:prstGeom>
          <a:noFill/>
        </p:spPr>
        <p:txBody>
          <a:bodyPr wrap="square" rtlCol="0">
            <a:spAutoFit/>
          </a:bodyPr>
          <a:lstStyle/>
          <a:p>
            <a:pPr algn="r" rtl="1"/>
            <a:r>
              <a:rPr lang="en-US" sz="2400" b="0" u="sng" dirty="0" smtClean="0">
                <a:solidFill>
                  <a:srgbClr val="DCFCF6"/>
                </a:solidFill>
                <a:effectLst/>
                <a:latin typeface="Times New Roman" pitchFamily="18" charset="0"/>
                <a:cs typeface="Times New Roman" pitchFamily="18" charset="0"/>
              </a:rPr>
              <a:t>www.Finance.ir</a:t>
            </a:r>
            <a:endParaRPr lang="en-US" sz="2400" b="0" u="sng" dirty="0">
              <a:solidFill>
                <a:srgbClr val="DCFCF6"/>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6F3028F9-7363-4A8C-BF84-701E97A104CA}" type="datetime1">
              <a:rPr lang="en-US"/>
              <a:pPr>
                <a:defRPr/>
              </a:pPr>
              <a:t>2/28/17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814D0F-2834-49E0-81FA-F631C716A9EE}" type="datetime1">
              <a:rPr lang="en-US"/>
              <a:pPr>
                <a:defRPr/>
              </a:pPr>
              <a:t>2/28/17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58FEC8-F19B-49C1-9541-9245FCB554A5}" type="datetime1">
              <a:rPr lang="en-US"/>
              <a:pPr>
                <a:defRPr/>
              </a:pPr>
              <a:t>2/28/17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DD427AE-D398-4E0F-8510-5DC476BA7353}" type="datetime1">
              <a:rPr lang="en-US"/>
              <a:pPr>
                <a:defRPr/>
              </a:pPr>
              <a:t>2/28/17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B684-ED64-41B5-92AE-5CE3FEE3E156}" type="datetime1">
              <a:rPr lang="en-US"/>
              <a:pPr>
                <a:defRPr/>
              </a:pPr>
              <a:t>2/28/17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F00CD3D-633E-4872-82CE-4627022B91FC}" type="datetime1">
              <a:rPr lang="en-US"/>
              <a:pPr>
                <a:defRPr/>
              </a:pPr>
              <a:t>2/28/17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B383E64A-2479-4C7A-A539-083146BD0A32}" type="datetime1">
              <a:rPr lang="en-US"/>
              <a:pPr>
                <a:defRPr/>
              </a:pPr>
              <a:t>2/28/17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dirty="0">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A58E8211-8E95-4283-A9BA-0011682B83E6}" type="datetime1">
              <a:rPr lang="en-US"/>
              <a:pPr>
                <a:defRPr/>
              </a:pPr>
              <a:t>2/28/17</a:t>
            </a:fld>
            <a:endParaRPr lang="en-US" dirty="0"/>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dirty="0"/>
          </a:p>
        </p:txBody>
      </p:sp>
      <p:sp>
        <p:nvSpPr>
          <p:cNvPr id="1043" name="Rectangle 19"/>
          <p:cNvSpPr>
            <a:spLocks noChangeArrowheads="1"/>
          </p:cNvSpPr>
          <p:nvPr userDrawn="1"/>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3" name="Rectangle 20"/>
          <p:cNvSpPr>
            <a:spLocks noChangeArrowheads="1"/>
          </p:cNvSpPr>
          <p:nvPr userDrawn="1"/>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51" name="Line 27"/>
          <p:cNvSpPr>
            <a:spLocks noChangeShapeType="1"/>
          </p:cNvSpPr>
          <p:nvPr userDrawn="1"/>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dirty="0">
              <a:latin typeface="Arial" pitchFamily="34" charset="0"/>
              <a:cs typeface="Arial" pitchFamily="34" charset="0"/>
            </a:endParaRPr>
          </a:p>
        </p:txBody>
      </p:sp>
      <p:sp>
        <p:nvSpPr>
          <p:cNvPr id="1052" name="Rectangle 28"/>
          <p:cNvSpPr>
            <a:spLocks noChangeArrowheads="1"/>
          </p:cNvSpPr>
          <p:nvPr userDrawn="1"/>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7" r:id="rId16"/>
  </p:sldLayoutIdLst>
  <p:transition>
    <p:fade/>
  </p:transition>
  <p:hf hdr="0" ft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jpg"/><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2.xml"/><Relationship Id="rId11" Type="http://schemas.openxmlformats.org/officeDocument/2006/relationships/image" Target="../media/image18.wmf"/><Relationship Id="rId5" Type="http://schemas.openxmlformats.org/officeDocument/2006/relationships/diagramQuickStyle" Target="../diagrams/quickStyle12.xml"/><Relationship Id="rId10" Type="http://schemas.openxmlformats.org/officeDocument/2006/relationships/oleObject" Target="../embeddings/oleObject3.bin"/><Relationship Id="rId4" Type="http://schemas.openxmlformats.org/officeDocument/2006/relationships/diagramLayout" Target="../diagrams/layout12.xml"/><Relationship Id="rId9"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13.xml"/><Relationship Id="rId11" Type="http://schemas.openxmlformats.org/officeDocument/2006/relationships/image" Target="../media/image20.wmf"/><Relationship Id="rId5" Type="http://schemas.openxmlformats.org/officeDocument/2006/relationships/diagramQuickStyle" Target="../diagrams/quickStyle13.xml"/><Relationship Id="rId10" Type="http://schemas.openxmlformats.org/officeDocument/2006/relationships/oleObject" Target="../embeddings/oleObject5.bin"/><Relationship Id="rId4" Type="http://schemas.openxmlformats.org/officeDocument/2006/relationships/diagramLayout" Target="../diagrams/layout13.xml"/><Relationship Id="rId9"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بسم‌الله الرحمن الرحیم</a:t>
            </a:r>
            <a:endParaRPr lang="fa-IR"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sp>
        <p:nvSpPr>
          <p:cNvPr id="3" name="Subtitle 2"/>
          <p:cNvSpPr>
            <a:spLocks noGrp="1"/>
          </p:cNvSpPr>
          <p:nvPr>
            <p:ph type="subTitle" idx="1"/>
          </p:nvPr>
        </p:nvSpPr>
        <p:spPr/>
        <p:txBody>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به نام آنکه جان را فکرت آموخت</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استانداردهای ارزیابی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ضمانت اجرایی</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4364733"/>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B Elham" pitchFamily="2" charset="-78"/>
              </a:rPr>
              <a:t>ارزشیابی ملک</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B Elham" pitchFamily="2" charset="-78"/>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12</a:t>
            </a:fld>
            <a:endParaRPr lang="en-US" dirty="0"/>
          </a:p>
        </p:txBody>
      </p:sp>
      <p:sp>
        <p:nvSpPr>
          <p:cNvPr id="5" name="TextBox 4"/>
          <p:cNvSpPr txBox="1"/>
          <p:nvPr/>
        </p:nvSpPr>
        <p:spPr>
          <a:xfrm>
            <a:off x="685800" y="4724400"/>
            <a:ext cx="7772400" cy="1200329"/>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اهداف و کاربردها						</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رویکردها</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فرآیند</a:t>
            </a:r>
          </a:p>
        </p:txBody>
      </p:sp>
      <p:pic>
        <p:nvPicPr>
          <p:cNvPr id="6" name="Picture 2" descr="C:\temp\Temporary Internet Files\Content.IE5\Z5Q8SKPX\MPj04140710000[1].jpg"/>
          <p:cNvPicPr>
            <a:picLocks noChangeAspect="1" noChangeArrowheads="1"/>
          </p:cNvPicPr>
          <p:nvPr/>
        </p:nvPicPr>
        <p:blipFill>
          <a:blip r:embed="rId2" cstate="print"/>
          <a:srcRect/>
          <a:stretch>
            <a:fillRect/>
          </a:stretch>
        </p:blipFill>
        <p:spPr bwMode="auto">
          <a:xfrm>
            <a:off x="0" y="15240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ارزشیابی به چه منظورهایی؟</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a:t>
            </a:fld>
            <a:endParaRPr lang="en-US" dirty="0"/>
          </a:p>
        </p:txBody>
      </p:sp>
      <p:sp>
        <p:nvSpPr>
          <p:cNvPr id="5" name="Freeform 4"/>
          <p:cNvSpPr/>
          <p:nvPr/>
        </p:nvSpPr>
        <p:spPr>
          <a:xfrm>
            <a:off x="1792224" y="1371600"/>
            <a:ext cx="4913376" cy="5026025"/>
          </a:xfrm>
          <a:custGeom>
            <a:avLst/>
            <a:gdLst>
              <a:gd name="connsiteX0" fmla="*/ 0 w 4608576"/>
              <a:gd name="connsiteY0" fmla="*/ 0 h 5026025"/>
              <a:gd name="connsiteX1" fmla="*/ 4608576 w 4608576"/>
              <a:gd name="connsiteY1" fmla="*/ 0 h 5026025"/>
              <a:gd name="connsiteX2" fmla="*/ 4608576 w 4608576"/>
              <a:gd name="connsiteY2" fmla="*/ 5026025 h 5026025"/>
              <a:gd name="connsiteX3" fmla="*/ 0 w 4608576"/>
              <a:gd name="connsiteY3" fmla="*/ 5026025 h 5026025"/>
              <a:gd name="connsiteX4" fmla="*/ 0 w 4608576"/>
              <a:gd name="connsiteY4" fmla="*/ 0 h 502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6" h="5026025">
                <a:moveTo>
                  <a:pt x="0" y="0"/>
                </a:moveTo>
                <a:lnTo>
                  <a:pt x="4608576" y="0"/>
                </a:lnTo>
                <a:lnTo>
                  <a:pt x="4608576" y="5026025"/>
                </a:lnTo>
                <a:lnTo>
                  <a:pt x="0" y="50260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0" rIns="199136" bIns="199136" numCol="1" spcCol="1270" anchor="ctr" anchorCtr="0">
            <a:noAutofit/>
          </a:bodyPr>
          <a:lstStyle/>
          <a:p>
            <a:pPr lvl="0" algn="ctr" defTabSz="1244600" rtl="1">
              <a:lnSpc>
                <a:spcPct val="90000"/>
              </a:lnSpc>
              <a:spcBef>
                <a:spcPct val="0"/>
              </a:spcBef>
              <a:spcAft>
                <a:spcPct val="35000"/>
              </a:spcAft>
            </a:pPr>
            <a:r>
              <a:rPr lang="fa-IR" sz="2800" kern="1200" dirty="0" smtClean="0">
                <a:cs typeface="B Titr" pitchFamily="2" charset="-78"/>
              </a:rPr>
              <a:t>اهداف و کاربردها</a:t>
            </a:r>
            <a:endParaRPr lang="en-US" sz="2800" kern="1200" dirty="0">
              <a:cs typeface="B Titr" pitchFamily="2" charset="-78"/>
            </a:endParaRPr>
          </a:p>
          <a:p>
            <a:pPr algn="justLow" rtl="1">
              <a:lnSpc>
                <a:spcPct val="150000"/>
              </a:lnSpc>
              <a:buFont typeface="Wingdings" pitchFamily="2" charset="2"/>
              <a:buChar char="ü"/>
            </a:pPr>
            <a:r>
              <a:rPr lang="fa-IR" sz="2400" dirty="0" smtClean="0">
                <a:cs typeface="B Zar" pitchFamily="2" charset="-78"/>
              </a:rPr>
              <a:t>خرید و فروش و انتقال مالکیت</a:t>
            </a:r>
            <a:endParaRPr lang="en-US" sz="2400" dirty="0" smtClean="0">
              <a:cs typeface="B Zar" pitchFamily="2" charset="-78"/>
            </a:endParaRPr>
          </a:p>
          <a:p>
            <a:pPr algn="justLow" rtl="1">
              <a:lnSpc>
                <a:spcPct val="150000"/>
              </a:lnSpc>
              <a:buFont typeface="Wingdings" pitchFamily="2" charset="2"/>
              <a:buChar char="ü"/>
            </a:pPr>
            <a:r>
              <a:rPr lang="fa-IR" sz="2400" dirty="0" smtClean="0">
                <a:cs typeface="B Zar" pitchFamily="2" charset="-78"/>
              </a:rPr>
              <a:t>تأمین مالی، اعطای اعتبار، واسپاری و ...</a:t>
            </a:r>
            <a:endParaRPr lang="en-US" sz="2400" dirty="0" smtClean="0">
              <a:cs typeface="B Zar" pitchFamily="2" charset="-78"/>
            </a:endParaRPr>
          </a:p>
          <a:p>
            <a:pPr algn="justLow" rtl="1">
              <a:lnSpc>
                <a:spcPct val="150000"/>
              </a:lnSpc>
              <a:buFont typeface="Wingdings" pitchFamily="2" charset="2"/>
              <a:buChar char="ü"/>
            </a:pPr>
            <a:r>
              <a:rPr lang="fa-IR" sz="2400" dirty="0" smtClean="0">
                <a:cs typeface="B Zar" pitchFamily="2" charset="-78"/>
              </a:rPr>
              <a:t>مصادره‌کردن، صدور حکم تخریب و ...</a:t>
            </a:r>
            <a:endParaRPr lang="en-US" sz="2400" dirty="0" smtClean="0">
              <a:cs typeface="B Zar" pitchFamily="2" charset="-78"/>
            </a:endParaRPr>
          </a:p>
          <a:p>
            <a:pPr algn="justLow" rtl="1">
              <a:lnSpc>
                <a:spcPct val="150000"/>
              </a:lnSpc>
              <a:buFont typeface="Wingdings" pitchFamily="2" charset="2"/>
              <a:buChar char="ü"/>
            </a:pPr>
            <a:r>
              <a:rPr lang="fa-IR" sz="2400" dirty="0" smtClean="0">
                <a:cs typeface="B Zar" pitchFamily="2" charset="-78"/>
              </a:rPr>
              <a:t>اهداف مالیاتی مانند تعیین مالیات ملک</a:t>
            </a:r>
            <a:endParaRPr lang="en-US" sz="2400" dirty="0" smtClean="0">
              <a:cs typeface="B Zar" pitchFamily="2" charset="-78"/>
            </a:endParaRPr>
          </a:p>
          <a:p>
            <a:pPr algn="justLow" rtl="1">
              <a:lnSpc>
                <a:spcPct val="150000"/>
              </a:lnSpc>
              <a:buFont typeface="Wingdings" pitchFamily="2" charset="2"/>
              <a:buChar char="ü"/>
            </a:pPr>
            <a:r>
              <a:rPr lang="fa-IR" sz="2400" dirty="0" smtClean="0">
                <a:cs typeface="B Zar" pitchFamily="2" charset="-78"/>
              </a:rPr>
              <a:t>اهداف بیمه‌ای مانند تعیین حق بیمه‌ها</a:t>
            </a:r>
            <a:endParaRPr lang="en-US" sz="2400" dirty="0" smtClean="0">
              <a:cs typeface="B Zar" pitchFamily="2" charset="-78"/>
            </a:endParaRPr>
          </a:p>
          <a:p>
            <a:pPr algn="justLow" rtl="1">
              <a:lnSpc>
                <a:spcPct val="150000"/>
              </a:lnSpc>
              <a:buFont typeface="Wingdings" pitchFamily="2" charset="2"/>
              <a:buChar char="ü"/>
            </a:pPr>
            <a:r>
              <a:rPr lang="fa-IR" sz="2400" dirty="0" smtClean="0">
                <a:cs typeface="B Zar" pitchFamily="2" charset="-78"/>
              </a:rPr>
              <a:t>سایر اهداف مانند توثیق ملک نزد مراجع قضایی</a:t>
            </a:r>
            <a:endParaRPr lang="en-US" sz="2400" dirty="0" smtClean="0">
              <a:cs typeface="B Zar" pitchFamily="2" charset="-78"/>
            </a:endParaRPr>
          </a:p>
          <a:p>
            <a:pPr marL="228600" lvl="1" indent="-228600" algn="r" defTabSz="977900" rtl="1">
              <a:spcBef>
                <a:spcPct val="0"/>
              </a:spcBef>
              <a:spcAft>
                <a:spcPct val="15000"/>
              </a:spcAft>
            </a:pPr>
            <a:endParaRPr lang="en-US" sz="2200" kern="1200" dirty="0">
              <a:cs typeface="B 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رویکردهای ارزشیابی</a:t>
            </a:r>
            <a:endParaRPr lang="en-US" dirty="0"/>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مقایسۀ قیمت‌های فروش</a:t>
            </a:r>
            <a:endParaRPr lang="en-US" dirty="0"/>
          </a:p>
        </p:txBody>
      </p:sp>
      <p:sp>
        <p:nvSpPr>
          <p:cNvPr id="7" name="Freeform 6"/>
          <p:cNvSpPr/>
          <p:nvPr/>
        </p:nvSpPr>
        <p:spPr>
          <a:xfrm>
            <a:off x="1273730" y="1372064"/>
            <a:ext cx="1832371" cy="1832371"/>
          </a:xfrm>
          <a:custGeom>
            <a:avLst/>
            <a:gdLst>
              <a:gd name="connsiteX0" fmla="*/ 0 w 1832371"/>
              <a:gd name="connsiteY0" fmla="*/ 305395 h 1832371"/>
              <a:gd name="connsiteX1" fmla="*/ 89448 w 1832371"/>
              <a:gd name="connsiteY1" fmla="*/ 89448 h 1832371"/>
              <a:gd name="connsiteX2" fmla="*/ 305395 w 1832371"/>
              <a:gd name="connsiteY2" fmla="*/ 0 h 1832371"/>
              <a:gd name="connsiteX3" fmla="*/ 1526976 w 1832371"/>
              <a:gd name="connsiteY3" fmla="*/ 0 h 1832371"/>
              <a:gd name="connsiteX4" fmla="*/ 1742923 w 1832371"/>
              <a:gd name="connsiteY4" fmla="*/ 89448 h 1832371"/>
              <a:gd name="connsiteX5" fmla="*/ 1832371 w 1832371"/>
              <a:gd name="connsiteY5" fmla="*/ 305395 h 1832371"/>
              <a:gd name="connsiteX6" fmla="*/ 1832371 w 1832371"/>
              <a:gd name="connsiteY6" fmla="*/ 1526976 h 1832371"/>
              <a:gd name="connsiteX7" fmla="*/ 1742923 w 1832371"/>
              <a:gd name="connsiteY7" fmla="*/ 1742923 h 1832371"/>
              <a:gd name="connsiteX8" fmla="*/ 1526976 w 1832371"/>
              <a:gd name="connsiteY8" fmla="*/ 1832371 h 1832371"/>
              <a:gd name="connsiteX9" fmla="*/ 305395 w 1832371"/>
              <a:gd name="connsiteY9" fmla="*/ 1832371 h 1832371"/>
              <a:gd name="connsiteX10" fmla="*/ 89448 w 1832371"/>
              <a:gd name="connsiteY10" fmla="*/ 1742923 h 1832371"/>
              <a:gd name="connsiteX11" fmla="*/ 0 w 1832371"/>
              <a:gd name="connsiteY11" fmla="*/ 1526976 h 1832371"/>
              <a:gd name="connsiteX12" fmla="*/ 0 w 1832371"/>
              <a:gd name="connsiteY12" fmla="*/ 305395 h 18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2371" h="1832371">
                <a:moveTo>
                  <a:pt x="0" y="305395"/>
                </a:moveTo>
                <a:cubicBezTo>
                  <a:pt x="0" y="224399"/>
                  <a:pt x="32176" y="146721"/>
                  <a:pt x="89448" y="89448"/>
                </a:cubicBezTo>
                <a:cubicBezTo>
                  <a:pt x="146721" y="32175"/>
                  <a:pt x="224399" y="0"/>
                  <a:pt x="305395" y="0"/>
                </a:cubicBezTo>
                <a:lnTo>
                  <a:pt x="1526976" y="0"/>
                </a:lnTo>
                <a:cubicBezTo>
                  <a:pt x="1607972" y="0"/>
                  <a:pt x="1685650" y="32176"/>
                  <a:pt x="1742923" y="89448"/>
                </a:cubicBezTo>
                <a:cubicBezTo>
                  <a:pt x="1800196" y="146721"/>
                  <a:pt x="1832371" y="224399"/>
                  <a:pt x="1832371" y="305395"/>
                </a:cubicBezTo>
                <a:lnTo>
                  <a:pt x="1832371" y="1526976"/>
                </a:lnTo>
                <a:cubicBezTo>
                  <a:pt x="1832371" y="1607972"/>
                  <a:pt x="1800196" y="1685650"/>
                  <a:pt x="1742923" y="1742923"/>
                </a:cubicBezTo>
                <a:cubicBezTo>
                  <a:pt x="1685650" y="1800196"/>
                  <a:pt x="1607972" y="1832371"/>
                  <a:pt x="1526976" y="1832371"/>
                </a:cubicBezTo>
                <a:lnTo>
                  <a:pt x="305395" y="1832371"/>
                </a:lnTo>
                <a:cubicBezTo>
                  <a:pt x="224399" y="1832371"/>
                  <a:pt x="146721" y="1800195"/>
                  <a:pt x="89448" y="1742923"/>
                </a:cubicBezTo>
                <a:cubicBezTo>
                  <a:pt x="32175" y="1685650"/>
                  <a:pt x="0" y="1607972"/>
                  <a:pt x="0" y="1526976"/>
                </a:cubicBezTo>
                <a:lnTo>
                  <a:pt x="0" y="305395"/>
                </a:lnTo>
                <a:close/>
              </a:path>
            </a:pathLst>
          </a:custGeom>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3737" tIns="123737" rIns="123737" bIns="123737" numCol="1" spcCol="1270" anchor="ctr" anchorCtr="0">
            <a:noAutofit/>
          </a:bodyPr>
          <a:lstStyle/>
          <a:p>
            <a:pPr lvl="0" algn="ctr" defTabSz="1200150" rtl="1">
              <a:lnSpc>
                <a:spcPct val="90000"/>
              </a:lnSpc>
              <a:spcBef>
                <a:spcPct val="0"/>
              </a:spcBef>
              <a:spcAft>
                <a:spcPct val="35000"/>
              </a:spcAft>
            </a:pPr>
            <a:r>
              <a:rPr lang="fa-IR" sz="2700" kern="1200" dirty="0" smtClean="0">
                <a:cs typeface="B Zar" pitchFamily="2" charset="-78"/>
              </a:rPr>
              <a:t>قیمت‌های فروش املاک قابل‌مقایسه</a:t>
            </a:r>
            <a:endParaRPr lang="en-US" sz="2700" kern="1200" dirty="0">
              <a:cs typeface="B Zar" pitchFamily="2" charset="-78"/>
            </a:endParaRPr>
          </a:p>
        </p:txBody>
      </p:sp>
      <p:sp>
        <p:nvSpPr>
          <p:cNvPr id="9" name="Freeform 8"/>
          <p:cNvSpPr/>
          <p:nvPr/>
        </p:nvSpPr>
        <p:spPr>
          <a:xfrm>
            <a:off x="1273730" y="4564788"/>
            <a:ext cx="1832371" cy="1832371"/>
          </a:xfrm>
          <a:custGeom>
            <a:avLst/>
            <a:gdLst>
              <a:gd name="connsiteX0" fmla="*/ 0 w 1832371"/>
              <a:gd name="connsiteY0" fmla="*/ 305395 h 1832371"/>
              <a:gd name="connsiteX1" fmla="*/ 89448 w 1832371"/>
              <a:gd name="connsiteY1" fmla="*/ 89448 h 1832371"/>
              <a:gd name="connsiteX2" fmla="*/ 305395 w 1832371"/>
              <a:gd name="connsiteY2" fmla="*/ 0 h 1832371"/>
              <a:gd name="connsiteX3" fmla="*/ 1526976 w 1832371"/>
              <a:gd name="connsiteY3" fmla="*/ 0 h 1832371"/>
              <a:gd name="connsiteX4" fmla="*/ 1742923 w 1832371"/>
              <a:gd name="connsiteY4" fmla="*/ 89448 h 1832371"/>
              <a:gd name="connsiteX5" fmla="*/ 1832371 w 1832371"/>
              <a:gd name="connsiteY5" fmla="*/ 305395 h 1832371"/>
              <a:gd name="connsiteX6" fmla="*/ 1832371 w 1832371"/>
              <a:gd name="connsiteY6" fmla="*/ 1526976 h 1832371"/>
              <a:gd name="connsiteX7" fmla="*/ 1742923 w 1832371"/>
              <a:gd name="connsiteY7" fmla="*/ 1742923 h 1832371"/>
              <a:gd name="connsiteX8" fmla="*/ 1526976 w 1832371"/>
              <a:gd name="connsiteY8" fmla="*/ 1832371 h 1832371"/>
              <a:gd name="connsiteX9" fmla="*/ 305395 w 1832371"/>
              <a:gd name="connsiteY9" fmla="*/ 1832371 h 1832371"/>
              <a:gd name="connsiteX10" fmla="*/ 89448 w 1832371"/>
              <a:gd name="connsiteY10" fmla="*/ 1742923 h 1832371"/>
              <a:gd name="connsiteX11" fmla="*/ 0 w 1832371"/>
              <a:gd name="connsiteY11" fmla="*/ 1526976 h 1832371"/>
              <a:gd name="connsiteX12" fmla="*/ 0 w 1832371"/>
              <a:gd name="connsiteY12" fmla="*/ 305395 h 18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2371" h="1832371">
                <a:moveTo>
                  <a:pt x="0" y="305395"/>
                </a:moveTo>
                <a:cubicBezTo>
                  <a:pt x="0" y="224399"/>
                  <a:pt x="32176" y="146721"/>
                  <a:pt x="89448" y="89448"/>
                </a:cubicBezTo>
                <a:cubicBezTo>
                  <a:pt x="146721" y="32175"/>
                  <a:pt x="224399" y="0"/>
                  <a:pt x="305395" y="0"/>
                </a:cubicBezTo>
                <a:lnTo>
                  <a:pt x="1526976" y="0"/>
                </a:lnTo>
                <a:cubicBezTo>
                  <a:pt x="1607972" y="0"/>
                  <a:pt x="1685650" y="32176"/>
                  <a:pt x="1742923" y="89448"/>
                </a:cubicBezTo>
                <a:cubicBezTo>
                  <a:pt x="1800196" y="146721"/>
                  <a:pt x="1832371" y="224399"/>
                  <a:pt x="1832371" y="305395"/>
                </a:cubicBezTo>
                <a:lnTo>
                  <a:pt x="1832371" y="1526976"/>
                </a:lnTo>
                <a:cubicBezTo>
                  <a:pt x="1832371" y="1607972"/>
                  <a:pt x="1800196" y="1685650"/>
                  <a:pt x="1742923" y="1742923"/>
                </a:cubicBezTo>
                <a:cubicBezTo>
                  <a:pt x="1685650" y="1800196"/>
                  <a:pt x="1607972" y="1832371"/>
                  <a:pt x="1526976" y="1832371"/>
                </a:cubicBezTo>
                <a:lnTo>
                  <a:pt x="305395" y="1832371"/>
                </a:lnTo>
                <a:cubicBezTo>
                  <a:pt x="224399" y="1832371"/>
                  <a:pt x="146721" y="1800195"/>
                  <a:pt x="89448" y="1742923"/>
                </a:cubicBezTo>
                <a:cubicBezTo>
                  <a:pt x="32175" y="1685650"/>
                  <a:pt x="0" y="1607972"/>
                  <a:pt x="0" y="1526976"/>
                </a:cubicBezTo>
                <a:lnTo>
                  <a:pt x="0" y="305395"/>
                </a:lnTo>
                <a:close/>
              </a:path>
            </a:pathLst>
          </a:custGeom>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3737" tIns="123737" rIns="123737" bIns="123737" numCol="1" spcCol="1270" anchor="ctr" anchorCtr="0">
            <a:noAutofit/>
          </a:bodyPr>
          <a:lstStyle/>
          <a:p>
            <a:pPr lvl="0" algn="ctr" defTabSz="1200150" rtl="1">
              <a:lnSpc>
                <a:spcPct val="90000"/>
              </a:lnSpc>
              <a:spcBef>
                <a:spcPct val="0"/>
              </a:spcBef>
              <a:spcAft>
                <a:spcPct val="35000"/>
              </a:spcAft>
            </a:pPr>
            <a:r>
              <a:rPr lang="fa-IR" sz="2700" kern="1200" dirty="0" smtClean="0">
                <a:cs typeface="B Zar" pitchFamily="2" charset="-78"/>
              </a:rPr>
              <a:t>تعدیلات</a:t>
            </a:r>
            <a:endParaRPr lang="en-US" sz="2700" kern="1200" dirty="0">
              <a:cs typeface="B Zar" pitchFamily="2" charset="-78"/>
            </a:endParaRPr>
          </a:p>
        </p:txBody>
      </p:sp>
      <p:sp>
        <p:nvSpPr>
          <p:cNvPr id="10" name="Freeform 9"/>
          <p:cNvSpPr/>
          <p:nvPr/>
        </p:nvSpPr>
        <p:spPr>
          <a:xfrm>
            <a:off x="3380958" y="3543791"/>
            <a:ext cx="582694" cy="681642"/>
          </a:xfrm>
          <a:custGeom>
            <a:avLst/>
            <a:gdLst>
              <a:gd name="connsiteX0" fmla="*/ 0 w 582694"/>
              <a:gd name="connsiteY0" fmla="*/ 136328 h 681642"/>
              <a:gd name="connsiteX1" fmla="*/ 291347 w 582694"/>
              <a:gd name="connsiteY1" fmla="*/ 136328 h 681642"/>
              <a:gd name="connsiteX2" fmla="*/ 291347 w 582694"/>
              <a:gd name="connsiteY2" fmla="*/ 0 h 681642"/>
              <a:gd name="connsiteX3" fmla="*/ 582694 w 582694"/>
              <a:gd name="connsiteY3" fmla="*/ 340821 h 681642"/>
              <a:gd name="connsiteX4" fmla="*/ 291347 w 582694"/>
              <a:gd name="connsiteY4" fmla="*/ 681642 h 681642"/>
              <a:gd name="connsiteX5" fmla="*/ 291347 w 582694"/>
              <a:gd name="connsiteY5" fmla="*/ 545314 h 681642"/>
              <a:gd name="connsiteX6" fmla="*/ 0 w 582694"/>
              <a:gd name="connsiteY6" fmla="*/ 545314 h 681642"/>
              <a:gd name="connsiteX7" fmla="*/ 0 w 582694"/>
              <a:gd name="connsiteY7" fmla="*/ 136328 h 68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694" h="681642">
                <a:moveTo>
                  <a:pt x="0" y="136328"/>
                </a:moveTo>
                <a:lnTo>
                  <a:pt x="291347" y="136328"/>
                </a:lnTo>
                <a:lnTo>
                  <a:pt x="291347" y="0"/>
                </a:lnTo>
                <a:lnTo>
                  <a:pt x="582694" y="340821"/>
                </a:lnTo>
                <a:lnTo>
                  <a:pt x="291347" y="681642"/>
                </a:lnTo>
                <a:lnTo>
                  <a:pt x="291347" y="545314"/>
                </a:lnTo>
                <a:lnTo>
                  <a:pt x="0" y="545314"/>
                </a:lnTo>
                <a:lnTo>
                  <a:pt x="0" y="136328"/>
                </a:lnTo>
                <a:close/>
              </a:path>
            </a:pathLst>
          </a:custGeom>
          <a:scene3d>
            <a:camera prst="orthographicFront"/>
            <a:lightRig rig="flat" dir="t"/>
          </a:scene3d>
          <a:sp3d z="-80000" prstMaterial="plastic">
            <a:bevelT w="50800" h="50800"/>
            <a:bevelB w="25400" h="25400" prst="angle"/>
          </a:sp3d>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136328" rIns="174808" bIns="136328" numCol="1" spcCol="1270" anchor="ctr" anchorCtr="0">
            <a:noAutofit/>
          </a:bodyPr>
          <a:lstStyle/>
          <a:p>
            <a:pPr lvl="0" algn="ctr" defTabSz="977900">
              <a:lnSpc>
                <a:spcPct val="90000"/>
              </a:lnSpc>
              <a:spcBef>
                <a:spcPct val="0"/>
              </a:spcBef>
              <a:spcAft>
                <a:spcPct val="35000"/>
              </a:spcAft>
            </a:pPr>
            <a:endParaRPr lang="en-US" sz="2200" kern="1200">
              <a:cs typeface="B Zar" pitchFamily="2" charset="-78"/>
            </a:endParaRPr>
          </a:p>
        </p:txBody>
      </p:sp>
      <p:sp>
        <p:nvSpPr>
          <p:cNvPr id="11" name="Freeform 10"/>
          <p:cNvSpPr/>
          <p:nvPr/>
        </p:nvSpPr>
        <p:spPr>
          <a:xfrm>
            <a:off x="4205525" y="2052240"/>
            <a:ext cx="3664743" cy="3664743"/>
          </a:xfrm>
          <a:custGeom>
            <a:avLst/>
            <a:gdLst>
              <a:gd name="connsiteX0" fmla="*/ 0 w 3664743"/>
              <a:gd name="connsiteY0" fmla="*/ 0 h 3664743"/>
              <a:gd name="connsiteX1" fmla="*/ 3664743 w 3664743"/>
              <a:gd name="connsiteY1" fmla="*/ 0 h 3664743"/>
              <a:gd name="connsiteX2" fmla="*/ 3664743 w 3664743"/>
              <a:gd name="connsiteY2" fmla="*/ 3664743 h 3664743"/>
              <a:gd name="connsiteX3" fmla="*/ 0 w 3664743"/>
              <a:gd name="connsiteY3" fmla="*/ 3664743 h 3664743"/>
              <a:gd name="connsiteX4" fmla="*/ 0 w 3664743"/>
              <a:gd name="connsiteY4" fmla="*/ 0 h 3664743"/>
              <a:gd name="connsiteX5" fmla="*/ 1832372 w 3664743"/>
              <a:gd name="connsiteY5" fmla="*/ 458093 h 3664743"/>
              <a:gd name="connsiteX6" fmla="*/ 458093 w 3664743"/>
              <a:gd name="connsiteY6" fmla="*/ 1832372 h 3664743"/>
              <a:gd name="connsiteX7" fmla="*/ 801663 w 3664743"/>
              <a:gd name="connsiteY7" fmla="*/ 1832372 h 3664743"/>
              <a:gd name="connsiteX8" fmla="*/ 801663 w 3664743"/>
              <a:gd name="connsiteY8" fmla="*/ 3206650 h 3664743"/>
              <a:gd name="connsiteX9" fmla="*/ 2863080 w 3664743"/>
              <a:gd name="connsiteY9" fmla="*/ 3206650 h 3664743"/>
              <a:gd name="connsiteX10" fmla="*/ 2863080 w 3664743"/>
              <a:gd name="connsiteY10" fmla="*/ 1832372 h 3664743"/>
              <a:gd name="connsiteX11" fmla="*/ 3206650 w 3664743"/>
              <a:gd name="connsiteY11" fmla="*/ 1832372 h 3664743"/>
              <a:gd name="connsiteX12" fmla="*/ 2691295 w 3664743"/>
              <a:gd name="connsiteY12" fmla="*/ 1317017 h 3664743"/>
              <a:gd name="connsiteX13" fmla="*/ 2691295 w 3664743"/>
              <a:gd name="connsiteY13" fmla="*/ 629878 h 3664743"/>
              <a:gd name="connsiteX14" fmla="*/ 2347726 w 3664743"/>
              <a:gd name="connsiteY14" fmla="*/ 629878 h 3664743"/>
              <a:gd name="connsiteX15" fmla="*/ 2347726 w 3664743"/>
              <a:gd name="connsiteY15" fmla="*/ 973447 h 3664743"/>
              <a:gd name="connsiteX16" fmla="*/ 1832372 w 3664743"/>
              <a:gd name="connsiteY16" fmla="*/ 458093 h 3664743"/>
              <a:gd name="connsiteX0" fmla="*/ 2691295 w 3664743"/>
              <a:gd name="connsiteY0" fmla="*/ 1317017 h 3664743"/>
              <a:gd name="connsiteX1" fmla="*/ 2691295 w 3664743"/>
              <a:gd name="connsiteY1" fmla="*/ 629878 h 3664743"/>
              <a:gd name="connsiteX2" fmla="*/ 2347726 w 3664743"/>
              <a:gd name="connsiteY2" fmla="*/ 629878 h 3664743"/>
              <a:gd name="connsiteX3" fmla="*/ 2347726 w 3664743"/>
              <a:gd name="connsiteY3" fmla="*/ 973447 h 3664743"/>
              <a:gd name="connsiteX4" fmla="*/ 2691295 w 3664743"/>
              <a:gd name="connsiteY4" fmla="*/ 1317017 h 3664743"/>
              <a:gd name="connsiteX5" fmla="*/ 801663 w 3664743"/>
              <a:gd name="connsiteY5" fmla="*/ 1832372 h 3664743"/>
              <a:gd name="connsiteX6" fmla="*/ 801663 w 3664743"/>
              <a:gd name="connsiteY6" fmla="*/ 3206650 h 3664743"/>
              <a:gd name="connsiteX7" fmla="*/ 1660586 w 3664743"/>
              <a:gd name="connsiteY7" fmla="*/ 3206650 h 3664743"/>
              <a:gd name="connsiteX8" fmla="*/ 1660586 w 3664743"/>
              <a:gd name="connsiteY8" fmla="*/ 2519510 h 3664743"/>
              <a:gd name="connsiteX9" fmla="*/ 2004156 w 3664743"/>
              <a:gd name="connsiteY9" fmla="*/ 2519510 h 3664743"/>
              <a:gd name="connsiteX10" fmla="*/ 2004156 w 3664743"/>
              <a:gd name="connsiteY10" fmla="*/ 3206650 h 3664743"/>
              <a:gd name="connsiteX11" fmla="*/ 2863080 w 3664743"/>
              <a:gd name="connsiteY11" fmla="*/ 3206650 h 3664743"/>
              <a:gd name="connsiteX12" fmla="*/ 2863080 w 3664743"/>
              <a:gd name="connsiteY12" fmla="*/ 1832372 h 3664743"/>
              <a:gd name="connsiteX13" fmla="*/ 801663 w 3664743"/>
              <a:gd name="connsiteY13" fmla="*/ 1832372 h 3664743"/>
              <a:gd name="connsiteX0" fmla="*/ 1832372 w 3664743"/>
              <a:gd name="connsiteY0" fmla="*/ 458093 h 3664743"/>
              <a:gd name="connsiteX1" fmla="*/ 458093 w 3664743"/>
              <a:gd name="connsiteY1" fmla="*/ 1832372 h 3664743"/>
              <a:gd name="connsiteX2" fmla="*/ 3206650 w 3664743"/>
              <a:gd name="connsiteY2" fmla="*/ 1832372 h 3664743"/>
              <a:gd name="connsiteX3" fmla="*/ 1832372 w 3664743"/>
              <a:gd name="connsiteY3" fmla="*/ 458093 h 3664743"/>
              <a:gd name="connsiteX4" fmla="*/ 1660586 w 3664743"/>
              <a:gd name="connsiteY4" fmla="*/ 2519510 h 3664743"/>
              <a:gd name="connsiteX5" fmla="*/ 2004156 w 3664743"/>
              <a:gd name="connsiteY5" fmla="*/ 2519510 h 3664743"/>
              <a:gd name="connsiteX6" fmla="*/ 2004156 w 3664743"/>
              <a:gd name="connsiteY6" fmla="*/ 3206650 h 3664743"/>
              <a:gd name="connsiteX7" fmla="*/ 1660586 w 3664743"/>
              <a:gd name="connsiteY7" fmla="*/ 3206650 h 3664743"/>
              <a:gd name="connsiteX8" fmla="*/ 1660586 w 3664743"/>
              <a:gd name="connsiteY8" fmla="*/ 2519510 h 3664743"/>
              <a:gd name="connsiteX0" fmla="*/ 1832372 w 3664743"/>
              <a:gd name="connsiteY0" fmla="*/ 458093 h 3664743"/>
              <a:gd name="connsiteX1" fmla="*/ 2347726 w 3664743"/>
              <a:gd name="connsiteY1" fmla="*/ 973447 h 3664743"/>
              <a:gd name="connsiteX2" fmla="*/ 2347726 w 3664743"/>
              <a:gd name="connsiteY2" fmla="*/ 629878 h 3664743"/>
              <a:gd name="connsiteX3" fmla="*/ 2691295 w 3664743"/>
              <a:gd name="connsiteY3" fmla="*/ 629878 h 3664743"/>
              <a:gd name="connsiteX4" fmla="*/ 2691295 w 3664743"/>
              <a:gd name="connsiteY4" fmla="*/ 1317017 h 3664743"/>
              <a:gd name="connsiteX5" fmla="*/ 3206650 w 3664743"/>
              <a:gd name="connsiteY5" fmla="*/ 1832372 h 3664743"/>
              <a:gd name="connsiteX6" fmla="*/ 2863080 w 3664743"/>
              <a:gd name="connsiteY6" fmla="*/ 1832372 h 3664743"/>
              <a:gd name="connsiteX7" fmla="*/ 2863080 w 3664743"/>
              <a:gd name="connsiteY7" fmla="*/ 3206650 h 3664743"/>
              <a:gd name="connsiteX8" fmla="*/ 801663 w 3664743"/>
              <a:gd name="connsiteY8" fmla="*/ 3206650 h 3664743"/>
              <a:gd name="connsiteX9" fmla="*/ 801663 w 3664743"/>
              <a:gd name="connsiteY9" fmla="*/ 1832372 h 3664743"/>
              <a:gd name="connsiteX10" fmla="*/ 458093 w 3664743"/>
              <a:gd name="connsiteY10" fmla="*/ 1832372 h 3664743"/>
              <a:gd name="connsiteX11" fmla="*/ 1832372 w 3664743"/>
              <a:gd name="connsiteY11" fmla="*/ 458093 h 3664743"/>
              <a:gd name="connsiteX12" fmla="*/ 2347726 w 3664743"/>
              <a:gd name="connsiteY12" fmla="*/ 973447 h 3664743"/>
              <a:gd name="connsiteX13" fmla="*/ 2691295 w 3664743"/>
              <a:gd name="connsiteY13" fmla="*/ 1317017 h 3664743"/>
              <a:gd name="connsiteX14" fmla="*/ 2863080 w 3664743"/>
              <a:gd name="connsiteY14" fmla="*/ 1832372 h 3664743"/>
              <a:gd name="connsiteX15" fmla="*/ 801663 w 3664743"/>
              <a:gd name="connsiteY15" fmla="*/ 1832372 h 3664743"/>
              <a:gd name="connsiteX16" fmla="*/ 1660586 w 3664743"/>
              <a:gd name="connsiteY16" fmla="*/ 3206650 h 3664743"/>
              <a:gd name="connsiteX17" fmla="*/ 1660586 w 3664743"/>
              <a:gd name="connsiteY17" fmla="*/ 2519510 h 3664743"/>
              <a:gd name="connsiteX18" fmla="*/ 2004156 w 3664743"/>
              <a:gd name="connsiteY18" fmla="*/ 2519510 h 3664743"/>
              <a:gd name="connsiteX19" fmla="*/ 2004156 w 3664743"/>
              <a:gd name="connsiteY19" fmla="*/ 3206650 h 3664743"/>
              <a:gd name="connsiteX0" fmla="*/ 0 w 3664743"/>
              <a:gd name="connsiteY0" fmla="*/ 0 h 3664743"/>
              <a:gd name="connsiteX1" fmla="*/ 3664743 w 3664743"/>
              <a:gd name="connsiteY1" fmla="*/ 0 h 3664743"/>
              <a:gd name="connsiteX2" fmla="*/ 3664743 w 3664743"/>
              <a:gd name="connsiteY2" fmla="*/ 3664743 h 3664743"/>
              <a:gd name="connsiteX3" fmla="*/ 0 w 3664743"/>
              <a:gd name="connsiteY3" fmla="*/ 3664743 h 3664743"/>
              <a:gd name="connsiteX4" fmla="*/ 0 w 3664743"/>
              <a:gd name="connsiteY4" fmla="*/ 0 h 366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743" h="3664743" stroke="0" extrusionOk="0">
                <a:moveTo>
                  <a:pt x="0" y="0"/>
                </a:moveTo>
                <a:lnTo>
                  <a:pt x="3664743" y="0"/>
                </a:lnTo>
                <a:lnTo>
                  <a:pt x="3664743" y="3664743"/>
                </a:lnTo>
                <a:lnTo>
                  <a:pt x="0" y="3664743"/>
                </a:lnTo>
                <a:lnTo>
                  <a:pt x="0" y="0"/>
                </a:lnTo>
                <a:close/>
                <a:moveTo>
                  <a:pt x="1832372" y="458093"/>
                </a:moveTo>
                <a:lnTo>
                  <a:pt x="458093" y="1832372"/>
                </a:lnTo>
                <a:lnTo>
                  <a:pt x="801663" y="1832372"/>
                </a:lnTo>
                <a:lnTo>
                  <a:pt x="801663" y="3206650"/>
                </a:lnTo>
                <a:lnTo>
                  <a:pt x="2863080" y="3206650"/>
                </a:lnTo>
                <a:lnTo>
                  <a:pt x="2863080" y="1832372"/>
                </a:lnTo>
                <a:lnTo>
                  <a:pt x="3206650" y="1832372"/>
                </a:lnTo>
                <a:lnTo>
                  <a:pt x="2691295" y="1317017"/>
                </a:lnTo>
                <a:lnTo>
                  <a:pt x="2691295" y="629878"/>
                </a:lnTo>
                <a:lnTo>
                  <a:pt x="2347726" y="629878"/>
                </a:lnTo>
                <a:lnTo>
                  <a:pt x="2347726" y="973447"/>
                </a:lnTo>
                <a:lnTo>
                  <a:pt x="1832372" y="458093"/>
                </a:lnTo>
                <a:close/>
              </a:path>
              <a:path w="3664743" h="3664743" fill="darkenLess" stroke="0" extrusionOk="0">
                <a:moveTo>
                  <a:pt x="2691295" y="1317017"/>
                </a:moveTo>
                <a:lnTo>
                  <a:pt x="2691295" y="629878"/>
                </a:lnTo>
                <a:lnTo>
                  <a:pt x="2347726" y="629878"/>
                </a:lnTo>
                <a:lnTo>
                  <a:pt x="2347726" y="973447"/>
                </a:lnTo>
                <a:lnTo>
                  <a:pt x="2691295" y="1317017"/>
                </a:lnTo>
                <a:close/>
                <a:moveTo>
                  <a:pt x="801663" y="1832372"/>
                </a:moveTo>
                <a:lnTo>
                  <a:pt x="801663" y="3206650"/>
                </a:lnTo>
                <a:lnTo>
                  <a:pt x="1660586" y="3206650"/>
                </a:lnTo>
                <a:lnTo>
                  <a:pt x="1660586" y="2519510"/>
                </a:lnTo>
                <a:lnTo>
                  <a:pt x="2004156" y="2519510"/>
                </a:lnTo>
                <a:lnTo>
                  <a:pt x="2004156" y="3206650"/>
                </a:lnTo>
                <a:lnTo>
                  <a:pt x="2863080" y="3206650"/>
                </a:lnTo>
                <a:lnTo>
                  <a:pt x="2863080" y="1832372"/>
                </a:lnTo>
                <a:lnTo>
                  <a:pt x="801663" y="1832372"/>
                </a:lnTo>
                <a:close/>
              </a:path>
              <a:path w="3664743" h="3664743" fill="darken" stroke="0" extrusionOk="0">
                <a:moveTo>
                  <a:pt x="1832372" y="458093"/>
                </a:moveTo>
                <a:lnTo>
                  <a:pt x="458093" y="1832372"/>
                </a:lnTo>
                <a:lnTo>
                  <a:pt x="3206650" y="1832372"/>
                </a:lnTo>
                <a:lnTo>
                  <a:pt x="1832372" y="458093"/>
                </a:lnTo>
                <a:close/>
                <a:moveTo>
                  <a:pt x="1660586" y="2519510"/>
                </a:moveTo>
                <a:lnTo>
                  <a:pt x="2004156" y="2519510"/>
                </a:lnTo>
                <a:lnTo>
                  <a:pt x="2004156" y="3206650"/>
                </a:lnTo>
                <a:lnTo>
                  <a:pt x="1660586" y="3206650"/>
                </a:lnTo>
                <a:lnTo>
                  <a:pt x="1660586" y="2519510"/>
                </a:lnTo>
                <a:close/>
              </a:path>
              <a:path w="3664743" h="3664743" fill="none" extrusionOk="0">
                <a:moveTo>
                  <a:pt x="1832372" y="458093"/>
                </a:moveTo>
                <a:lnTo>
                  <a:pt x="2347726" y="973447"/>
                </a:lnTo>
                <a:lnTo>
                  <a:pt x="2347726" y="629878"/>
                </a:lnTo>
                <a:lnTo>
                  <a:pt x="2691295" y="629878"/>
                </a:lnTo>
                <a:lnTo>
                  <a:pt x="2691295" y="1317017"/>
                </a:lnTo>
                <a:lnTo>
                  <a:pt x="3206650" y="1832372"/>
                </a:lnTo>
                <a:lnTo>
                  <a:pt x="2863080" y="1832372"/>
                </a:lnTo>
                <a:lnTo>
                  <a:pt x="2863080" y="3206650"/>
                </a:lnTo>
                <a:lnTo>
                  <a:pt x="801663" y="3206650"/>
                </a:lnTo>
                <a:lnTo>
                  <a:pt x="801663" y="1832372"/>
                </a:lnTo>
                <a:lnTo>
                  <a:pt x="458093" y="1832372"/>
                </a:lnTo>
                <a:lnTo>
                  <a:pt x="1832372" y="458093"/>
                </a:lnTo>
                <a:close/>
                <a:moveTo>
                  <a:pt x="2347726" y="973447"/>
                </a:moveTo>
                <a:lnTo>
                  <a:pt x="2691295" y="1317017"/>
                </a:lnTo>
                <a:moveTo>
                  <a:pt x="2863080" y="1832372"/>
                </a:moveTo>
                <a:lnTo>
                  <a:pt x="801663" y="1832372"/>
                </a:lnTo>
                <a:moveTo>
                  <a:pt x="1660586" y="3206650"/>
                </a:moveTo>
                <a:lnTo>
                  <a:pt x="1660586" y="2519510"/>
                </a:lnTo>
                <a:lnTo>
                  <a:pt x="2004156" y="2519510"/>
                </a:lnTo>
                <a:lnTo>
                  <a:pt x="2004156" y="3206650"/>
                </a:lnTo>
              </a:path>
              <a:path w="3664743" h="3664743" fill="none">
                <a:moveTo>
                  <a:pt x="0" y="0"/>
                </a:moveTo>
                <a:lnTo>
                  <a:pt x="3664743" y="0"/>
                </a:lnTo>
                <a:lnTo>
                  <a:pt x="3664743" y="3664743"/>
                </a:lnTo>
                <a:lnTo>
                  <a:pt x="0" y="3664743"/>
                </a:lnTo>
                <a:lnTo>
                  <a:pt x="0" y="0"/>
                </a:lnTo>
                <a:close/>
              </a:path>
            </a:pathLst>
          </a:custGeom>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fa-IR" sz="6500" kern="1200" dirty="0" smtClean="0">
                <a:cs typeface="B Zar" pitchFamily="2" charset="-78"/>
              </a:rPr>
              <a:t>ارزش ملک</a:t>
            </a:r>
            <a:endParaRPr lang="en-US" sz="6500" kern="12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15</a:t>
            </a:fld>
            <a:endParaRPr lang="en-US" dirty="0"/>
          </a:p>
        </p:txBody>
      </p:sp>
      <p:sp>
        <p:nvSpPr>
          <p:cNvPr id="12" name="TextBox 11"/>
          <p:cNvSpPr txBox="1"/>
          <p:nvPr/>
        </p:nvSpPr>
        <p:spPr>
          <a:xfrm>
            <a:off x="1828800" y="3124200"/>
            <a:ext cx="609600"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dirty="0" smtClean="0"/>
              <a:t>رویکرد مقایسۀ قیمت‌های فروش</a:t>
            </a:r>
            <a:endParaRPr lang="en-US" dirty="0"/>
          </a:p>
        </p:txBody>
      </p:sp>
      <p:sp>
        <p:nvSpPr>
          <p:cNvPr id="23" name="Content Placeholder 22"/>
          <p:cNvSpPr>
            <a:spLocks noGrp="1"/>
          </p:cNvSpPr>
          <p:nvPr>
            <p:ph idx="1"/>
          </p:nvPr>
        </p:nvSpPr>
        <p:spPr/>
        <p:txBody>
          <a:bodyPr rtlCol="0">
            <a:normAutofit/>
          </a:bodyPr>
          <a:lstStyle/>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fa-IR" sz="900" dirty="0" smtClean="0">
              <a:cs typeface="B Zar" pitchFamily="2" charset="-78"/>
            </a:endParaRPr>
          </a:p>
          <a:p>
            <a:pPr algn="l" eaLnBrk="1" fontAlgn="auto" hangingPunct="1">
              <a:spcAft>
                <a:spcPts val="0"/>
              </a:spcAft>
              <a:buFont typeface="Arial" pitchFamily="34" charset="0"/>
              <a:buNone/>
              <a:defRPr/>
            </a:pPr>
            <a:r>
              <a:rPr lang="en-US" sz="900" dirty="0" smtClean="0">
                <a:cs typeface="B Zar" pitchFamily="2" charset="-78"/>
              </a:rPr>
              <a:t>                                                                                          </a:t>
            </a:r>
          </a:p>
          <a:p>
            <a:pPr algn="l" eaLnBrk="1" fontAlgn="auto" hangingPunct="1">
              <a:spcAft>
                <a:spcPts val="0"/>
              </a:spcAft>
              <a:buFont typeface="Arial" pitchFamily="34" charset="0"/>
              <a:buNone/>
              <a:defRPr/>
            </a:pPr>
            <a:r>
              <a:rPr lang="en-US" sz="900" dirty="0" smtClean="0">
                <a:cs typeface="B Zar" pitchFamily="2" charset="-78"/>
              </a:rPr>
              <a:t>                                                                                                                                                                                                                                                                                          </a:t>
            </a:r>
            <a:endParaRPr lang="fa-IR" sz="900" dirty="0" smtClean="0">
              <a:cs typeface="B Zar" pitchFamily="2" charset="-78"/>
            </a:endParaRPr>
          </a:p>
          <a:p>
            <a:pPr algn="l" eaLnBrk="1" fontAlgn="auto" hangingPunct="1">
              <a:spcAft>
                <a:spcPts val="0"/>
              </a:spcAft>
              <a:buFont typeface="Arial" pitchFamily="34" charset="0"/>
              <a:buNone/>
              <a:defRPr/>
            </a:pPr>
            <a:endParaRPr lang="en-US" sz="900" b="1" u="sng" dirty="0" smtClean="0">
              <a:cs typeface="B Zar" pitchFamily="2" charset="-78"/>
            </a:endParaRPr>
          </a:p>
          <a:p>
            <a:pPr algn="l" eaLnBrk="1" fontAlgn="auto" hangingPunct="1">
              <a:spcAft>
                <a:spcPts val="0"/>
              </a:spcAft>
              <a:buFont typeface="Arial" pitchFamily="34" charset="0"/>
              <a:buNone/>
              <a:defRPr/>
            </a:pPr>
            <a:r>
              <a:rPr lang="en-US" sz="900" dirty="0" smtClean="0">
                <a:cs typeface="B Zar" pitchFamily="2" charset="-78"/>
              </a:rPr>
              <a:t>                                                                                           </a:t>
            </a:r>
            <a:r>
              <a:rPr lang="en-US" sz="1800" dirty="0" smtClean="0">
                <a:cs typeface="B Zar" pitchFamily="2" charset="-78"/>
              </a:rPr>
              <a:t> </a:t>
            </a: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fa-IR"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900" dirty="0" smtClean="0">
              <a:cs typeface="B Zar" pitchFamily="2" charset="-78"/>
            </a:endParaRPr>
          </a:p>
          <a:p>
            <a:pPr algn="l" eaLnBrk="1" fontAlgn="auto" hangingPunct="1">
              <a:spcAft>
                <a:spcPts val="0"/>
              </a:spcAft>
              <a:buFont typeface="Arial" pitchFamily="34" charset="0"/>
              <a:buNone/>
              <a:defRPr/>
            </a:pPr>
            <a:endParaRPr lang="en-US" sz="1600" b="1" u="sng" dirty="0" smtClean="0">
              <a:cs typeface="B Zar" pitchFamily="2" charset="-78"/>
            </a:endParaRPr>
          </a:p>
          <a:p>
            <a:pPr algn="l" eaLnBrk="1" fontAlgn="auto" hangingPunct="1">
              <a:spcAft>
                <a:spcPts val="0"/>
              </a:spcAft>
              <a:buFont typeface="Arial" pitchFamily="34" charset="0"/>
              <a:buNone/>
              <a:defRPr/>
            </a:pPr>
            <a:endParaRPr lang="en-US" sz="1600" b="1" dirty="0" smtClean="0">
              <a:cs typeface="B Zar" pitchFamily="2" charset="-78"/>
            </a:endParaRPr>
          </a:p>
          <a:p>
            <a:pPr algn="l" eaLnBrk="1" fontAlgn="auto" hangingPunct="1">
              <a:spcAft>
                <a:spcPts val="0"/>
              </a:spcAft>
              <a:buFont typeface="Arial" pitchFamily="34" charset="0"/>
              <a:buNone/>
              <a:defRPr/>
            </a:pPr>
            <a:endParaRPr lang="en-US" sz="1600" b="1" dirty="0" smtClean="0">
              <a:cs typeface="B Zar" pitchFamily="2" charset="-78"/>
            </a:endParaRPr>
          </a:p>
        </p:txBody>
      </p:sp>
      <p:pic>
        <p:nvPicPr>
          <p:cNvPr id="12292" name="Picture 3" descr="C:\TEMP\Temporary Internet Files\Content.IE5\ER4EEE07\MCj03985890000[1].wmf"/>
          <p:cNvPicPr>
            <a:picLocks noChangeAspect="1" noChangeArrowheads="1"/>
          </p:cNvPicPr>
          <p:nvPr/>
        </p:nvPicPr>
        <p:blipFill>
          <a:blip r:embed="rId2" cstate="print"/>
          <a:srcRect/>
          <a:stretch>
            <a:fillRect/>
          </a:stretch>
        </p:blipFill>
        <p:spPr bwMode="auto">
          <a:xfrm>
            <a:off x="6019800" y="1600200"/>
            <a:ext cx="1897063" cy="1787525"/>
          </a:xfrm>
          <a:prstGeom prst="rect">
            <a:avLst/>
          </a:prstGeom>
          <a:noFill/>
          <a:ln w="9525">
            <a:noFill/>
            <a:miter lim="800000"/>
            <a:headEnd/>
            <a:tailEnd/>
          </a:ln>
        </p:spPr>
      </p:pic>
      <p:pic>
        <p:nvPicPr>
          <p:cNvPr id="12293" name="Picture 4" descr="C:\TEMP\Temporary Internet Files\Content.IE5\55W2WRIB\MCj03986610000[1].wmf"/>
          <p:cNvPicPr>
            <a:picLocks noChangeAspect="1" noChangeArrowheads="1"/>
          </p:cNvPicPr>
          <p:nvPr/>
        </p:nvPicPr>
        <p:blipFill>
          <a:blip r:embed="rId3" cstate="print"/>
          <a:srcRect/>
          <a:stretch>
            <a:fillRect/>
          </a:stretch>
        </p:blipFill>
        <p:spPr bwMode="auto">
          <a:xfrm>
            <a:off x="4800600" y="4876800"/>
            <a:ext cx="1827213" cy="1785938"/>
          </a:xfrm>
          <a:prstGeom prst="rect">
            <a:avLst/>
          </a:prstGeom>
          <a:noFill/>
          <a:ln w="9525">
            <a:noFill/>
            <a:miter lim="800000"/>
            <a:headEnd/>
            <a:tailEnd/>
          </a:ln>
        </p:spPr>
      </p:pic>
      <p:pic>
        <p:nvPicPr>
          <p:cNvPr id="12294" name="Picture 5" descr="C:\TEMP\Temporary Internet Files\Content.IE5\Q3NO7RY0\MCj03618920000[1].wmf"/>
          <p:cNvPicPr>
            <a:picLocks noChangeAspect="1" noChangeArrowheads="1"/>
          </p:cNvPicPr>
          <p:nvPr/>
        </p:nvPicPr>
        <p:blipFill>
          <a:blip r:embed="rId4" cstate="print"/>
          <a:srcRect/>
          <a:stretch>
            <a:fillRect/>
          </a:stretch>
        </p:blipFill>
        <p:spPr bwMode="auto">
          <a:xfrm>
            <a:off x="3810000" y="1143000"/>
            <a:ext cx="1911350" cy="1760538"/>
          </a:xfrm>
          <a:prstGeom prst="rect">
            <a:avLst/>
          </a:prstGeom>
          <a:noFill/>
          <a:ln w="9525">
            <a:noFill/>
            <a:miter lim="800000"/>
            <a:headEnd/>
            <a:tailEnd/>
          </a:ln>
        </p:spPr>
      </p:pic>
      <p:pic>
        <p:nvPicPr>
          <p:cNvPr id="12295" name="Picture 6" descr="C:\TEMP\Temporary Internet Files\Content.IE5\55W2WRIB\MCj04247600000[1].wmf"/>
          <p:cNvPicPr>
            <a:picLocks noChangeAspect="1" noChangeArrowheads="1"/>
          </p:cNvPicPr>
          <p:nvPr/>
        </p:nvPicPr>
        <p:blipFill>
          <a:blip r:embed="rId5" cstate="print"/>
          <a:srcRect/>
          <a:stretch>
            <a:fillRect/>
          </a:stretch>
        </p:blipFill>
        <p:spPr bwMode="auto">
          <a:xfrm>
            <a:off x="228600" y="2667000"/>
            <a:ext cx="1698625" cy="1860550"/>
          </a:xfrm>
          <a:prstGeom prst="rect">
            <a:avLst/>
          </a:prstGeom>
          <a:noFill/>
          <a:ln w="9525">
            <a:noFill/>
            <a:miter lim="800000"/>
            <a:headEnd/>
            <a:tailEnd/>
          </a:ln>
        </p:spPr>
      </p:pic>
      <p:pic>
        <p:nvPicPr>
          <p:cNvPr id="12296" name="Picture 7" descr="C:\TEMP\Temporary Internet Files\Content.IE5\55W2WRIB\MCj02790040000[1].wmf"/>
          <p:cNvPicPr>
            <a:picLocks noChangeAspect="1" noChangeArrowheads="1"/>
          </p:cNvPicPr>
          <p:nvPr/>
        </p:nvPicPr>
        <p:blipFill>
          <a:blip r:embed="rId6" cstate="print"/>
          <a:srcRect/>
          <a:stretch>
            <a:fillRect/>
          </a:stretch>
        </p:blipFill>
        <p:spPr bwMode="auto">
          <a:xfrm>
            <a:off x="2133600" y="2895600"/>
            <a:ext cx="1541463" cy="3581400"/>
          </a:xfrm>
          <a:prstGeom prst="rect">
            <a:avLst/>
          </a:prstGeom>
          <a:noFill/>
          <a:ln w="9525">
            <a:noFill/>
            <a:miter lim="800000"/>
            <a:headEnd/>
            <a:tailEnd/>
          </a:ln>
        </p:spPr>
      </p:pic>
      <p:cxnSp>
        <p:nvCxnSpPr>
          <p:cNvPr id="13" name="Straight Arrow Connector 12"/>
          <p:cNvCxnSpPr/>
          <p:nvPr/>
        </p:nvCxnSpPr>
        <p:spPr>
          <a:xfrm>
            <a:off x="1828800" y="3962400"/>
            <a:ext cx="624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495800" y="2743200"/>
            <a:ext cx="484188" cy="1206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B Zar" pitchFamily="2" charset="-78"/>
            </a:endParaRPr>
          </a:p>
        </p:txBody>
      </p:sp>
      <p:sp>
        <p:nvSpPr>
          <p:cNvPr id="21" name="Up Arrow 20"/>
          <p:cNvSpPr/>
          <p:nvPr/>
        </p:nvSpPr>
        <p:spPr>
          <a:xfrm>
            <a:off x="5410200" y="3962400"/>
            <a:ext cx="5334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B Zar" pitchFamily="2" charset="-78"/>
            </a:endParaRPr>
          </a:p>
        </p:txBody>
      </p:sp>
      <p:sp>
        <p:nvSpPr>
          <p:cNvPr id="22" name="Down Arrow 21"/>
          <p:cNvSpPr/>
          <p:nvPr/>
        </p:nvSpPr>
        <p:spPr>
          <a:xfrm>
            <a:off x="6934200" y="3276600"/>
            <a:ext cx="484188" cy="67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B Zar" pitchFamily="2" charset="-78"/>
            </a:endParaRPr>
          </a:p>
        </p:txBody>
      </p:sp>
      <p:pic>
        <p:nvPicPr>
          <p:cNvPr id="12301" name="Picture 10" descr="C:\TEMP\Temporary Internet Files\Content.IE5\55W2WRIB\MCj04315160000[1].png"/>
          <p:cNvPicPr>
            <a:picLocks noChangeAspect="1" noChangeArrowheads="1"/>
          </p:cNvPicPr>
          <p:nvPr/>
        </p:nvPicPr>
        <p:blipFill>
          <a:blip r:embed="rId7" cstate="print"/>
          <a:srcRect/>
          <a:stretch>
            <a:fillRect/>
          </a:stretch>
        </p:blipFill>
        <p:spPr bwMode="auto">
          <a:xfrm>
            <a:off x="2514600" y="5715000"/>
            <a:ext cx="838200" cy="838200"/>
          </a:xfrm>
          <a:prstGeom prst="rect">
            <a:avLst/>
          </a:prstGeom>
          <a:noFill/>
          <a:ln w="9525">
            <a:noFill/>
            <a:miter lim="800000"/>
            <a:headEnd/>
            <a:tailEnd/>
          </a:ln>
        </p:spPr>
      </p:pic>
      <p:sp>
        <p:nvSpPr>
          <p:cNvPr id="14" name="TextBox 13"/>
          <p:cNvSpPr txBox="1"/>
          <p:nvPr/>
        </p:nvSpPr>
        <p:spPr>
          <a:xfrm>
            <a:off x="2514600" y="1981200"/>
            <a:ext cx="1689886" cy="646331"/>
          </a:xfrm>
          <a:prstGeom prst="rect">
            <a:avLst/>
          </a:prstGeom>
          <a:noFill/>
        </p:spPr>
        <p:txBody>
          <a:bodyPr wrap="square" rtlCol="0">
            <a:spAutoFit/>
          </a:bodyPr>
          <a:lstStyle/>
          <a:p>
            <a:r>
              <a:rPr lang="fa-IR" dirty="0" smtClean="0">
                <a:cs typeface="B Zar" pitchFamily="2" charset="-78"/>
              </a:rPr>
              <a:t>ملک قابل‌مقایسۀ اول</a:t>
            </a:r>
            <a:endParaRPr lang="en-US" dirty="0" smtClean="0">
              <a:cs typeface="B Zar" pitchFamily="2" charset="-78"/>
            </a:endParaRPr>
          </a:p>
          <a:p>
            <a:endParaRPr lang="en-US" dirty="0">
              <a:cs typeface="B Zar" pitchFamily="2" charset="-78"/>
            </a:endParaRPr>
          </a:p>
        </p:txBody>
      </p:sp>
      <p:sp>
        <p:nvSpPr>
          <p:cNvPr id="15" name="TextBox 14"/>
          <p:cNvSpPr txBox="1"/>
          <p:nvPr/>
        </p:nvSpPr>
        <p:spPr>
          <a:xfrm>
            <a:off x="6553200" y="5638800"/>
            <a:ext cx="1689886" cy="646331"/>
          </a:xfrm>
          <a:prstGeom prst="rect">
            <a:avLst/>
          </a:prstGeom>
          <a:noFill/>
        </p:spPr>
        <p:txBody>
          <a:bodyPr wrap="square" rtlCol="0">
            <a:spAutoFit/>
          </a:bodyPr>
          <a:lstStyle/>
          <a:p>
            <a:r>
              <a:rPr lang="fa-IR" dirty="0" smtClean="0">
                <a:cs typeface="B Zar" pitchFamily="2" charset="-78"/>
              </a:rPr>
              <a:t>ملک قابل‌مقایسۀ دوم</a:t>
            </a:r>
            <a:endParaRPr lang="en-US" dirty="0" smtClean="0">
              <a:cs typeface="B Zar" pitchFamily="2" charset="-78"/>
            </a:endParaRPr>
          </a:p>
          <a:p>
            <a:endParaRPr lang="en-US" dirty="0">
              <a:cs typeface="B Zar" pitchFamily="2" charset="-78"/>
            </a:endParaRPr>
          </a:p>
        </p:txBody>
      </p:sp>
      <p:sp>
        <p:nvSpPr>
          <p:cNvPr id="16" name="TextBox 15"/>
          <p:cNvSpPr txBox="1"/>
          <p:nvPr/>
        </p:nvSpPr>
        <p:spPr>
          <a:xfrm>
            <a:off x="6172200" y="1219200"/>
            <a:ext cx="1842286" cy="646331"/>
          </a:xfrm>
          <a:prstGeom prst="rect">
            <a:avLst/>
          </a:prstGeom>
          <a:noFill/>
        </p:spPr>
        <p:txBody>
          <a:bodyPr wrap="square" rtlCol="0">
            <a:spAutoFit/>
          </a:bodyPr>
          <a:lstStyle/>
          <a:p>
            <a:r>
              <a:rPr lang="fa-IR" dirty="0" smtClean="0">
                <a:cs typeface="B Zar" pitchFamily="2" charset="-78"/>
              </a:rPr>
              <a:t>ملک قابل‌مقایسۀ سوم</a:t>
            </a:r>
            <a:endParaRPr lang="en-US" dirty="0" smtClean="0">
              <a:cs typeface="B Zar" pitchFamily="2" charset="-78"/>
            </a:endParaRPr>
          </a:p>
          <a:p>
            <a:endParaRPr lang="en-US" dirty="0">
              <a:cs typeface="B Zar" pitchFamily="2" charset="-78"/>
            </a:endParaRPr>
          </a:p>
        </p:txBody>
      </p:sp>
      <p:sp>
        <p:nvSpPr>
          <p:cNvPr id="17" name="TextBox 16"/>
          <p:cNvSpPr txBox="1"/>
          <p:nvPr/>
        </p:nvSpPr>
        <p:spPr>
          <a:xfrm>
            <a:off x="5105400" y="3239869"/>
            <a:ext cx="1689886" cy="646331"/>
          </a:xfrm>
          <a:prstGeom prst="rect">
            <a:avLst/>
          </a:prstGeom>
          <a:noFill/>
        </p:spPr>
        <p:txBody>
          <a:bodyPr wrap="square" rtlCol="0">
            <a:spAutoFit/>
          </a:bodyPr>
          <a:lstStyle/>
          <a:p>
            <a:pPr algn="ctr"/>
            <a:r>
              <a:rPr lang="fa-IR" dirty="0" smtClean="0">
                <a:cs typeface="B Zar" pitchFamily="2" charset="-78"/>
              </a:rPr>
              <a:t>تعدیل منفی</a:t>
            </a:r>
            <a:endParaRPr lang="en-US" dirty="0" smtClean="0">
              <a:cs typeface="B Zar" pitchFamily="2" charset="-78"/>
            </a:endParaRPr>
          </a:p>
          <a:p>
            <a:endParaRPr lang="en-US" dirty="0">
              <a:cs typeface="B Zar" pitchFamily="2" charset="-78"/>
            </a:endParaRPr>
          </a:p>
        </p:txBody>
      </p:sp>
      <p:sp>
        <p:nvSpPr>
          <p:cNvPr id="18" name="TextBox 17"/>
          <p:cNvSpPr txBox="1"/>
          <p:nvPr/>
        </p:nvSpPr>
        <p:spPr>
          <a:xfrm>
            <a:off x="6019800" y="4267200"/>
            <a:ext cx="1689886" cy="646331"/>
          </a:xfrm>
          <a:prstGeom prst="rect">
            <a:avLst/>
          </a:prstGeom>
          <a:noFill/>
        </p:spPr>
        <p:txBody>
          <a:bodyPr wrap="square" rtlCol="0">
            <a:spAutoFit/>
          </a:bodyPr>
          <a:lstStyle/>
          <a:p>
            <a:r>
              <a:rPr lang="fa-IR" dirty="0" smtClean="0">
                <a:cs typeface="B Zar" pitchFamily="2" charset="-78"/>
              </a:rPr>
              <a:t>تعدیل مثلت</a:t>
            </a:r>
            <a:endParaRPr lang="en-US" dirty="0" smtClean="0">
              <a:cs typeface="B Zar" pitchFamily="2" charset="-78"/>
            </a:endParaRPr>
          </a:p>
          <a:p>
            <a:endParaRPr lang="en-US" dirty="0">
              <a:cs typeface="B Zar" pitchFamily="2" charset="-78"/>
            </a:endParaRPr>
          </a:p>
        </p:txBody>
      </p:sp>
      <p:sp>
        <p:nvSpPr>
          <p:cNvPr id="19" name="TextBox 18"/>
          <p:cNvSpPr txBox="1"/>
          <p:nvPr/>
        </p:nvSpPr>
        <p:spPr>
          <a:xfrm>
            <a:off x="304800" y="4572000"/>
            <a:ext cx="1689886" cy="646331"/>
          </a:xfrm>
          <a:prstGeom prst="rect">
            <a:avLst/>
          </a:prstGeom>
          <a:noFill/>
        </p:spPr>
        <p:txBody>
          <a:bodyPr wrap="square" rtlCol="0">
            <a:spAutoFit/>
          </a:bodyPr>
          <a:lstStyle/>
          <a:p>
            <a:pPr fontAlgn="auto">
              <a:spcAft>
                <a:spcPts val="0"/>
              </a:spcAft>
              <a:defRPr/>
            </a:pPr>
            <a:r>
              <a:rPr lang="fa-IR" b="1" dirty="0" smtClean="0">
                <a:cs typeface="B Zar" pitchFamily="2" charset="-78"/>
              </a:rPr>
              <a:t>ملک موردنظر</a:t>
            </a:r>
            <a:endParaRPr lang="en-US" b="1" dirty="0" smtClean="0">
              <a:cs typeface="B Zar" pitchFamily="2" charset="-78"/>
            </a:endParaRPr>
          </a:p>
          <a:p>
            <a:endParaRPr lang="en-US" b="1" dirty="0">
              <a:cs typeface="B Za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رویکرد مقایسۀ قیمت‌های </a:t>
            </a:r>
            <a:r>
              <a:rPr lang="fa-IR" dirty="0" smtClean="0"/>
              <a:t>فروش: مثال</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28241"/>
            <a:ext cx="8229600" cy="4424218"/>
          </a:xfrm>
        </p:spPr>
      </p:pic>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17</a:t>
            </a:fld>
            <a:endParaRPr lang="en-US" dirty="0"/>
          </a:p>
        </p:txBody>
      </p:sp>
      <p:sp>
        <p:nvSpPr>
          <p:cNvPr id="6" name="TextBox 5"/>
          <p:cNvSpPr txBox="1"/>
          <p:nvPr/>
        </p:nvSpPr>
        <p:spPr>
          <a:xfrm>
            <a:off x="-304800" y="5352871"/>
            <a:ext cx="9525000" cy="1200329"/>
          </a:xfrm>
          <a:prstGeom prst="rect">
            <a:avLst/>
          </a:prstGeom>
          <a:noFill/>
        </p:spPr>
        <p:txBody>
          <a:bodyPr wrap="square" rtlCol="0">
            <a:spAutoFit/>
          </a:bodyPr>
          <a:lstStyle/>
          <a:p>
            <a:pPr marL="342900" indent="-342900" algn="r" rtl="1">
              <a:buFont typeface="Wingdings" panose="05000000000000000000" pitchFamily="2" charset="2"/>
              <a:buChar char="§"/>
            </a:pPr>
            <a:r>
              <a:rPr lang="fa-IR" dirty="0" smtClean="0">
                <a:cs typeface="B Zar" panose="00000400000000000000" pitchFamily="2" charset="-78"/>
              </a:rPr>
              <a:t>استهلاک سالانه 2.5 درصد</a:t>
            </a:r>
          </a:p>
          <a:p>
            <a:pPr marL="342900" indent="-342900" algn="r" rtl="1">
              <a:buFont typeface="Wingdings" panose="05000000000000000000" pitchFamily="2" charset="2"/>
              <a:buChar char="§"/>
            </a:pPr>
            <a:r>
              <a:rPr lang="fa-IR" dirty="0" smtClean="0">
                <a:cs typeface="B Zar" panose="00000400000000000000" pitchFamily="2" charset="-78"/>
              </a:rPr>
              <a:t>شرایط ملک بعد از احتساب متوسط استهلاک: شرایط خوب، بدون تعدیل؛ شرایط متوسط، 10 درصد؛ شرایط بد، 20 درصد.</a:t>
            </a:r>
          </a:p>
          <a:p>
            <a:pPr marL="342900" indent="-342900" algn="r" rtl="1">
              <a:buFont typeface="Wingdings" panose="05000000000000000000" pitchFamily="2" charset="2"/>
              <a:buChar char="§"/>
            </a:pPr>
            <a:r>
              <a:rPr lang="fa-IR" dirty="0" smtClean="0">
                <a:cs typeface="B Zar" panose="00000400000000000000" pitchFamily="2" charset="-78"/>
              </a:rPr>
              <a:t>تعدیل محل: اولیه، بدون تعدیل؛ ثانویه، 20 درصد.</a:t>
            </a:r>
          </a:p>
          <a:p>
            <a:pPr marL="342900" indent="-342900" algn="r" rtl="1">
              <a:buFont typeface="Wingdings" panose="05000000000000000000" pitchFamily="2" charset="2"/>
              <a:buChar char="§"/>
            </a:pPr>
            <a:r>
              <a:rPr lang="fa-IR" dirty="0" smtClean="0">
                <a:cs typeface="B Zar" panose="00000400000000000000" pitchFamily="2" charset="-78"/>
              </a:rPr>
              <a:t>قیمت بازار ماهانه نیم درصد افزایش داشته است.</a:t>
            </a:r>
            <a:endParaRPr lang="en-US" dirty="0">
              <a:cs typeface="B Zar" panose="00000400000000000000" pitchFamily="2" charset="-78"/>
            </a:endParaRPr>
          </a:p>
        </p:txBody>
      </p:sp>
    </p:spTree>
    <p:extLst>
      <p:ext uri="{BB962C8B-B14F-4D97-AF65-F5344CB8AC3E}">
        <p14:creationId xmlns:p14="http://schemas.microsoft.com/office/powerpoint/2010/main" val="239342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رویکرد مقایسۀ قیمت‌های </a:t>
            </a:r>
            <a:r>
              <a:rPr lang="fa-IR" sz="3600" dirty="0" smtClean="0"/>
              <a:t>فروش: ملاحظات</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7595664"/>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18</a:t>
            </a:fld>
            <a:endParaRPr lang="en-US" dirty="0"/>
          </a:p>
        </p:txBody>
      </p:sp>
    </p:spTree>
    <p:extLst>
      <p:ext uri="{BB962C8B-B14F-4D97-AF65-F5344CB8AC3E}">
        <p14:creationId xmlns:p14="http://schemas.microsoft.com/office/powerpoint/2010/main" val="225459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هزینه: نظریه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657776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19</a:t>
            </a:fld>
            <a:endParaRPr lang="en-US" dirty="0"/>
          </a:p>
        </p:txBody>
      </p:sp>
    </p:spTree>
    <p:extLst>
      <p:ext uri="{BB962C8B-B14F-4D97-AF65-F5344CB8AC3E}">
        <p14:creationId xmlns:p14="http://schemas.microsoft.com/office/powerpoint/2010/main" val="396249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209800" y="2667000"/>
            <a:ext cx="5407025" cy="1905000"/>
          </a:xfrm>
        </p:spPr>
        <p:txBody>
          <a:bodyPr/>
          <a:lstStyle/>
          <a:p>
            <a:pPr eaLnBrk="1" hangingPunct="1"/>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
            </a:r>
            <a:b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br>
            <a:r>
              <a:rPr lang="fa-IR" sz="32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مقدمه‌ای بر </a:t>
            </a:r>
            <a:r>
              <a:rPr lang="fa-IR"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ارزشیابی</a:t>
            </a:r>
            <a:r>
              <a:rPr lang="fa-IR" sz="32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املاک و مستغلات</a:t>
            </a:r>
            <a:r>
              <a:rPr lang="en-US" sz="3200" dirty="0" smtClean="0"/>
              <a:t/>
            </a:r>
            <a:br>
              <a:rPr lang="en-US" sz="3200" dirty="0" smtClean="0"/>
            </a:b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
            </a:r>
            <a:b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br>
            <a:endPar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sp>
        <p:nvSpPr>
          <p:cNvPr id="3075" name="Rectangle 3"/>
          <p:cNvSpPr>
            <a:spLocks noGrp="1" noChangeArrowheads="1"/>
          </p:cNvSpPr>
          <p:nvPr>
            <p:ph type="subTitle" idx="1"/>
          </p:nvPr>
        </p:nvSpPr>
        <p:spPr>
          <a:xfrm>
            <a:off x="1905000" y="4343400"/>
            <a:ext cx="6400800" cy="457200"/>
          </a:xfrm>
        </p:spPr>
        <p:txBody>
          <a:bodyPr/>
          <a:lstStyle/>
          <a:p>
            <a:pPr eaLnBrk="1" hangingPunct="1"/>
            <a:r>
              <a:rPr lang="fa-IR" sz="1800" dirty="0" smtClean="0">
                <a:solidFill>
                  <a:schemeClr val="tx1"/>
                </a:solidFill>
                <a:cs typeface="B Zar" pitchFamily="2" charset="-78"/>
              </a:rPr>
              <a:t>حسین عبده تبریزی</a:t>
            </a:r>
            <a:endParaRPr lang="en-US" sz="1800" dirty="0" smtClean="0">
              <a:solidFill>
                <a:schemeClr val="tx1"/>
              </a:solidFill>
              <a:cs typeface="B Zar" pitchFamily="2" charset="-78"/>
            </a:endParaRPr>
          </a:p>
          <a:p>
            <a:pPr eaLnBrk="1" hangingPunct="1"/>
            <a:r>
              <a:rPr lang="fa-IR" sz="1800" dirty="0" smtClean="0">
                <a:solidFill>
                  <a:schemeClr val="tx1"/>
                </a:solidFill>
                <a:cs typeface="B Zar" pitchFamily="2" charset="-78"/>
              </a:rPr>
              <a:t>میثم رادپور</a:t>
            </a:r>
            <a:endParaRPr lang="en-US" sz="1800" dirty="0" smtClean="0">
              <a:solidFill>
                <a:schemeClr val="tx1"/>
              </a:solidFill>
              <a:cs typeface="B Zar" pitchFamily="2" charset="-78"/>
            </a:endParaRPr>
          </a:p>
        </p:txBody>
      </p:sp>
      <p:sp>
        <p:nvSpPr>
          <p:cNvPr id="3076" name="Rectangle 3"/>
          <p:cNvSpPr txBox="1">
            <a:spLocks noChangeArrowheads="1"/>
          </p:cNvSpPr>
          <p:nvPr/>
        </p:nvSpPr>
        <p:spPr bwMode="auto">
          <a:xfrm>
            <a:off x="2743200" y="4953000"/>
            <a:ext cx="6248401" cy="1822450"/>
          </a:xfrm>
          <a:prstGeom prst="rect">
            <a:avLst/>
          </a:prstGeom>
          <a:noFill/>
          <a:ln w="9525">
            <a:noFill/>
            <a:miter lim="800000"/>
            <a:headEnd/>
            <a:tailEnd/>
          </a:ln>
        </p:spPr>
        <p:txBody>
          <a:bodyPr anchor="b"/>
          <a:lstStyle/>
          <a:p>
            <a:pPr algn="r" rtl="1"/>
            <a:r>
              <a:rPr lang="fa-IR" sz="1700" dirty="0" smtClean="0">
                <a:cs typeface="B Zar" pitchFamily="2" charset="-78"/>
              </a:rPr>
              <a:t>9 مهر‌ماه </a:t>
            </a:r>
            <a:r>
              <a:rPr lang="fa-IR" sz="1700" dirty="0">
                <a:cs typeface="B Zar" pitchFamily="2" charset="-78"/>
              </a:rPr>
              <a:t>سال </a:t>
            </a:r>
            <a:r>
              <a:rPr lang="fa-IR" sz="1700" dirty="0" smtClean="0">
                <a:cs typeface="B Zar" pitchFamily="2" charset="-78"/>
              </a:rPr>
              <a:t>نود و یک </a:t>
            </a:r>
            <a:r>
              <a:rPr lang="fa-IR" sz="1700" dirty="0">
                <a:cs typeface="B Zar" pitchFamily="2" charset="-78"/>
              </a:rPr>
              <a:t>– </a:t>
            </a:r>
            <a:r>
              <a:rPr lang="fa-IR" sz="1700" dirty="0" smtClean="0">
                <a:cs typeface="B Zar" pitchFamily="2" charset="-78"/>
              </a:rPr>
              <a:t>تهران</a:t>
            </a:r>
          </a:p>
          <a:p>
            <a:pPr algn="r" rtl="1"/>
            <a:endParaRPr lang="en-US" sz="1700" dirty="0">
              <a:cs typeface="B Zar" pitchFamily="2" charset="-78"/>
            </a:endParaRPr>
          </a:p>
          <a:p>
            <a:pPr algn="r" rtl="1"/>
            <a:r>
              <a:rPr lang="fa-IR" sz="1700" dirty="0">
                <a:cs typeface="B Zar" pitchFamily="2" charset="-78"/>
              </a:rPr>
              <a:t> اول بار ارائه در دانشگاه صنعتی </a:t>
            </a:r>
            <a:r>
              <a:rPr lang="fa-IR" sz="1700" dirty="0" smtClean="0">
                <a:cs typeface="B Zar" pitchFamily="2" charset="-78"/>
              </a:rPr>
              <a:t>شریف </a:t>
            </a:r>
            <a:r>
              <a:rPr lang="fa-IR" sz="1700" dirty="0">
                <a:cs typeface="B Zar" pitchFamily="2" charset="-78"/>
              </a:rPr>
              <a:t>کلاس تأمین مالی و سرمایه‌گذاری </a:t>
            </a:r>
            <a:r>
              <a:rPr lang="fa-IR" sz="1700" dirty="0" smtClean="0">
                <a:cs typeface="B Zar" pitchFamily="2" charset="-78"/>
              </a:rPr>
              <a:t>املاک و مستغلات</a:t>
            </a:r>
            <a:endParaRPr lang="fa-IR" sz="1700" dirty="0">
              <a:cs typeface="B Zar" pitchFamily="2" charset="-78"/>
            </a:endParaRPr>
          </a:p>
          <a:p>
            <a:pPr algn="r" rtl="1"/>
            <a:r>
              <a:rPr lang="fa-IR" sz="1700" dirty="0">
                <a:cs typeface="B Zar" pitchFamily="2" charset="-78"/>
              </a:rPr>
              <a:t> </a:t>
            </a:r>
            <a:endParaRPr lang="en-US" sz="1700" dirty="0">
              <a:cs typeface="B Za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a:t>
            </a:r>
            <a:r>
              <a:rPr lang="fa-IR" dirty="0" smtClean="0"/>
              <a:t>هزینه: محاسبه</a:t>
            </a:r>
            <a:endParaRPr lang="en-US" dirty="0"/>
          </a:p>
        </p:txBody>
      </p:sp>
      <p:sp>
        <p:nvSpPr>
          <p:cNvPr id="7" name="Freeform 6"/>
          <p:cNvSpPr/>
          <p:nvPr/>
        </p:nvSpPr>
        <p:spPr>
          <a:xfrm>
            <a:off x="2133603" y="1375113"/>
            <a:ext cx="1967098" cy="1119113"/>
          </a:xfrm>
          <a:custGeom>
            <a:avLst/>
            <a:gdLst>
              <a:gd name="connsiteX0" fmla="*/ 0 w 1967098"/>
              <a:gd name="connsiteY0" fmla="*/ 186519 h 1119113"/>
              <a:gd name="connsiteX1" fmla="*/ 54630 w 1967098"/>
              <a:gd name="connsiteY1" fmla="*/ 54630 h 1119113"/>
              <a:gd name="connsiteX2" fmla="*/ 186519 w 1967098"/>
              <a:gd name="connsiteY2" fmla="*/ 0 h 1119113"/>
              <a:gd name="connsiteX3" fmla="*/ 1780579 w 1967098"/>
              <a:gd name="connsiteY3" fmla="*/ 0 h 1119113"/>
              <a:gd name="connsiteX4" fmla="*/ 1912468 w 1967098"/>
              <a:gd name="connsiteY4" fmla="*/ 54630 h 1119113"/>
              <a:gd name="connsiteX5" fmla="*/ 1967098 w 1967098"/>
              <a:gd name="connsiteY5" fmla="*/ 186519 h 1119113"/>
              <a:gd name="connsiteX6" fmla="*/ 1967098 w 1967098"/>
              <a:gd name="connsiteY6" fmla="*/ 932594 h 1119113"/>
              <a:gd name="connsiteX7" fmla="*/ 1912468 w 1967098"/>
              <a:gd name="connsiteY7" fmla="*/ 1064483 h 1119113"/>
              <a:gd name="connsiteX8" fmla="*/ 1780579 w 1967098"/>
              <a:gd name="connsiteY8" fmla="*/ 1119113 h 1119113"/>
              <a:gd name="connsiteX9" fmla="*/ 186519 w 1967098"/>
              <a:gd name="connsiteY9" fmla="*/ 1119113 h 1119113"/>
              <a:gd name="connsiteX10" fmla="*/ 54630 w 1967098"/>
              <a:gd name="connsiteY10" fmla="*/ 1064483 h 1119113"/>
              <a:gd name="connsiteX11" fmla="*/ 0 w 1967098"/>
              <a:gd name="connsiteY11" fmla="*/ 932594 h 1119113"/>
              <a:gd name="connsiteX12" fmla="*/ 0 w 1967098"/>
              <a:gd name="connsiteY12" fmla="*/ 186519 h 11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098" h="1119113">
                <a:moveTo>
                  <a:pt x="0" y="186519"/>
                </a:moveTo>
                <a:cubicBezTo>
                  <a:pt x="0" y="137051"/>
                  <a:pt x="19651" y="89609"/>
                  <a:pt x="54630" y="54630"/>
                </a:cubicBezTo>
                <a:cubicBezTo>
                  <a:pt x="89609" y="19651"/>
                  <a:pt x="137051" y="0"/>
                  <a:pt x="186519" y="0"/>
                </a:cubicBezTo>
                <a:lnTo>
                  <a:pt x="1780579" y="0"/>
                </a:lnTo>
                <a:cubicBezTo>
                  <a:pt x="1830047" y="0"/>
                  <a:pt x="1877489" y="19651"/>
                  <a:pt x="1912468" y="54630"/>
                </a:cubicBezTo>
                <a:cubicBezTo>
                  <a:pt x="1947447" y="89609"/>
                  <a:pt x="1967098" y="137051"/>
                  <a:pt x="1967098" y="186519"/>
                </a:cubicBezTo>
                <a:lnTo>
                  <a:pt x="1967098" y="932594"/>
                </a:lnTo>
                <a:cubicBezTo>
                  <a:pt x="1967098" y="982062"/>
                  <a:pt x="1947447" y="1029504"/>
                  <a:pt x="1912468" y="1064483"/>
                </a:cubicBezTo>
                <a:cubicBezTo>
                  <a:pt x="1877489" y="1099462"/>
                  <a:pt x="1830047" y="1119113"/>
                  <a:pt x="1780579" y="1119113"/>
                </a:cubicBezTo>
                <a:lnTo>
                  <a:pt x="186519" y="1119113"/>
                </a:lnTo>
                <a:cubicBezTo>
                  <a:pt x="137051" y="1119113"/>
                  <a:pt x="89609" y="1099462"/>
                  <a:pt x="54630" y="1064483"/>
                </a:cubicBezTo>
                <a:cubicBezTo>
                  <a:pt x="19651" y="1029504"/>
                  <a:pt x="0" y="982062"/>
                  <a:pt x="0" y="932594"/>
                </a:cubicBezTo>
                <a:lnTo>
                  <a:pt x="0" y="186519"/>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85110" tIns="85110" rIns="85110" bIns="85110" numCol="1" spcCol="1270" anchor="ctr" anchorCtr="0">
            <a:noAutofit/>
          </a:bodyPr>
          <a:lstStyle/>
          <a:p>
            <a:pPr lvl="0" algn="ctr" defTabSz="1066800" rtl="1">
              <a:lnSpc>
                <a:spcPct val="90000"/>
              </a:lnSpc>
              <a:spcBef>
                <a:spcPct val="0"/>
              </a:spcBef>
              <a:spcAft>
                <a:spcPct val="35000"/>
              </a:spcAft>
            </a:pPr>
            <a:r>
              <a:rPr lang="fa-IR" sz="2400" kern="1200" dirty="0" smtClean="0">
                <a:cs typeface="B Zar" pitchFamily="2" charset="-78"/>
              </a:rPr>
              <a:t>هزینۀ بازتولید یا جایگزینی</a:t>
            </a:r>
            <a:endParaRPr lang="en-US" sz="2400" kern="1200" dirty="0">
              <a:cs typeface="B Zar" pitchFamily="2" charset="-78"/>
            </a:endParaRPr>
          </a:p>
        </p:txBody>
      </p:sp>
      <p:sp>
        <p:nvSpPr>
          <p:cNvPr id="9" name="Freeform 8"/>
          <p:cNvSpPr/>
          <p:nvPr/>
        </p:nvSpPr>
        <p:spPr>
          <a:xfrm>
            <a:off x="2133603" y="3325055"/>
            <a:ext cx="1967098" cy="1119113"/>
          </a:xfrm>
          <a:custGeom>
            <a:avLst/>
            <a:gdLst>
              <a:gd name="connsiteX0" fmla="*/ 0 w 1967098"/>
              <a:gd name="connsiteY0" fmla="*/ 186519 h 1119113"/>
              <a:gd name="connsiteX1" fmla="*/ 54630 w 1967098"/>
              <a:gd name="connsiteY1" fmla="*/ 54630 h 1119113"/>
              <a:gd name="connsiteX2" fmla="*/ 186519 w 1967098"/>
              <a:gd name="connsiteY2" fmla="*/ 0 h 1119113"/>
              <a:gd name="connsiteX3" fmla="*/ 1780579 w 1967098"/>
              <a:gd name="connsiteY3" fmla="*/ 0 h 1119113"/>
              <a:gd name="connsiteX4" fmla="*/ 1912468 w 1967098"/>
              <a:gd name="connsiteY4" fmla="*/ 54630 h 1119113"/>
              <a:gd name="connsiteX5" fmla="*/ 1967098 w 1967098"/>
              <a:gd name="connsiteY5" fmla="*/ 186519 h 1119113"/>
              <a:gd name="connsiteX6" fmla="*/ 1967098 w 1967098"/>
              <a:gd name="connsiteY6" fmla="*/ 932594 h 1119113"/>
              <a:gd name="connsiteX7" fmla="*/ 1912468 w 1967098"/>
              <a:gd name="connsiteY7" fmla="*/ 1064483 h 1119113"/>
              <a:gd name="connsiteX8" fmla="*/ 1780579 w 1967098"/>
              <a:gd name="connsiteY8" fmla="*/ 1119113 h 1119113"/>
              <a:gd name="connsiteX9" fmla="*/ 186519 w 1967098"/>
              <a:gd name="connsiteY9" fmla="*/ 1119113 h 1119113"/>
              <a:gd name="connsiteX10" fmla="*/ 54630 w 1967098"/>
              <a:gd name="connsiteY10" fmla="*/ 1064483 h 1119113"/>
              <a:gd name="connsiteX11" fmla="*/ 0 w 1967098"/>
              <a:gd name="connsiteY11" fmla="*/ 932594 h 1119113"/>
              <a:gd name="connsiteX12" fmla="*/ 0 w 1967098"/>
              <a:gd name="connsiteY12" fmla="*/ 186519 h 11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098" h="1119113">
                <a:moveTo>
                  <a:pt x="0" y="186519"/>
                </a:moveTo>
                <a:cubicBezTo>
                  <a:pt x="0" y="137051"/>
                  <a:pt x="19651" y="89609"/>
                  <a:pt x="54630" y="54630"/>
                </a:cubicBezTo>
                <a:cubicBezTo>
                  <a:pt x="89609" y="19651"/>
                  <a:pt x="137051" y="0"/>
                  <a:pt x="186519" y="0"/>
                </a:cubicBezTo>
                <a:lnTo>
                  <a:pt x="1780579" y="0"/>
                </a:lnTo>
                <a:cubicBezTo>
                  <a:pt x="1830047" y="0"/>
                  <a:pt x="1877489" y="19651"/>
                  <a:pt x="1912468" y="54630"/>
                </a:cubicBezTo>
                <a:cubicBezTo>
                  <a:pt x="1947447" y="89609"/>
                  <a:pt x="1967098" y="137051"/>
                  <a:pt x="1967098" y="186519"/>
                </a:cubicBezTo>
                <a:lnTo>
                  <a:pt x="1967098" y="932594"/>
                </a:lnTo>
                <a:cubicBezTo>
                  <a:pt x="1967098" y="982062"/>
                  <a:pt x="1947447" y="1029504"/>
                  <a:pt x="1912468" y="1064483"/>
                </a:cubicBezTo>
                <a:cubicBezTo>
                  <a:pt x="1877489" y="1099462"/>
                  <a:pt x="1830047" y="1119113"/>
                  <a:pt x="1780579" y="1119113"/>
                </a:cubicBezTo>
                <a:lnTo>
                  <a:pt x="186519" y="1119113"/>
                </a:lnTo>
                <a:cubicBezTo>
                  <a:pt x="137051" y="1119113"/>
                  <a:pt x="89609" y="1099462"/>
                  <a:pt x="54630" y="1064483"/>
                </a:cubicBezTo>
                <a:cubicBezTo>
                  <a:pt x="19651" y="1029504"/>
                  <a:pt x="0" y="982062"/>
                  <a:pt x="0" y="932594"/>
                </a:cubicBezTo>
                <a:lnTo>
                  <a:pt x="0" y="186519"/>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85110" tIns="85110" rIns="85110" bIns="85110" numCol="1" spcCol="1270" anchor="ctr" anchorCtr="0">
            <a:noAutofit/>
          </a:bodyPr>
          <a:lstStyle/>
          <a:p>
            <a:pPr lvl="0" algn="ctr" defTabSz="1066800" rtl="1">
              <a:lnSpc>
                <a:spcPct val="90000"/>
              </a:lnSpc>
              <a:spcBef>
                <a:spcPct val="0"/>
              </a:spcBef>
              <a:spcAft>
                <a:spcPct val="35000"/>
              </a:spcAft>
            </a:pPr>
            <a:r>
              <a:rPr lang="fa-IR" sz="2400" kern="1200" dirty="0" smtClean="0">
                <a:cs typeface="B Zar" pitchFamily="2" charset="-78"/>
              </a:rPr>
              <a:t>استهلاک انباشته</a:t>
            </a:r>
            <a:endParaRPr lang="en-US" sz="2400" kern="1200" dirty="0">
              <a:cs typeface="B Zar" pitchFamily="2" charset="-78"/>
            </a:endParaRPr>
          </a:p>
        </p:txBody>
      </p:sp>
      <p:sp>
        <p:nvSpPr>
          <p:cNvPr id="10" name="Freeform 9"/>
          <p:cNvSpPr/>
          <p:nvPr/>
        </p:nvSpPr>
        <p:spPr>
          <a:xfrm>
            <a:off x="2792610" y="4535041"/>
            <a:ext cx="649085" cy="649085"/>
          </a:xfrm>
          <a:custGeom>
            <a:avLst/>
            <a:gdLst>
              <a:gd name="connsiteX0" fmla="*/ 86036 w 649085"/>
              <a:gd name="connsiteY0" fmla="*/ 248210 h 649085"/>
              <a:gd name="connsiteX1" fmla="*/ 248210 w 649085"/>
              <a:gd name="connsiteY1" fmla="*/ 248210 h 649085"/>
              <a:gd name="connsiteX2" fmla="*/ 248210 w 649085"/>
              <a:gd name="connsiteY2" fmla="*/ 86036 h 649085"/>
              <a:gd name="connsiteX3" fmla="*/ 400875 w 649085"/>
              <a:gd name="connsiteY3" fmla="*/ 86036 h 649085"/>
              <a:gd name="connsiteX4" fmla="*/ 400875 w 649085"/>
              <a:gd name="connsiteY4" fmla="*/ 248210 h 649085"/>
              <a:gd name="connsiteX5" fmla="*/ 563049 w 649085"/>
              <a:gd name="connsiteY5" fmla="*/ 248210 h 649085"/>
              <a:gd name="connsiteX6" fmla="*/ 563049 w 649085"/>
              <a:gd name="connsiteY6" fmla="*/ 400875 h 649085"/>
              <a:gd name="connsiteX7" fmla="*/ 400875 w 649085"/>
              <a:gd name="connsiteY7" fmla="*/ 400875 h 649085"/>
              <a:gd name="connsiteX8" fmla="*/ 400875 w 649085"/>
              <a:gd name="connsiteY8" fmla="*/ 563049 h 649085"/>
              <a:gd name="connsiteX9" fmla="*/ 248210 w 649085"/>
              <a:gd name="connsiteY9" fmla="*/ 563049 h 649085"/>
              <a:gd name="connsiteX10" fmla="*/ 248210 w 649085"/>
              <a:gd name="connsiteY10" fmla="*/ 400875 h 649085"/>
              <a:gd name="connsiteX11" fmla="*/ 86036 w 649085"/>
              <a:gd name="connsiteY11" fmla="*/ 400875 h 649085"/>
              <a:gd name="connsiteX12" fmla="*/ 86036 w 649085"/>
              <a:gd name="connsiteY12" fmla="*/ 248210 h 64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085" h="649085">
                <a:moveTo>
                  <a:pt x="86036" y="248210"/>
                </a:moveTo>
                <a:lnTo>
                  <a:pt x="248210" y="248210"/>
                </a:lnTo>
                <a:lnTo>
                  <a:pt x="248210" y="86036"/>
                </a:lnTo>
                <a:lnTo>
                  <a:pt x="400875" y="86036"/>
                </a:lnTo>
                <a:lnTo>
                  <a:pt x="400875" y="248210"/>
                </a:lnTo>
                <a:lnTo>
                  <a:pt x="563049" y="248210"/>
                </a:lnTo>
                <a:lnTo>
                  <a:pt x="563049" y="400875"/>
                </a:lnTo>
                <a:lnTo>
                  <a:pt x="400875" y="400875"/>
                </a:lnTo>
                <a:lnTo>
                  <a:pt x="400875" y="563049"/>
                </a:lnTo>
                <a:lnTo>
                  <a:pt x="248210" y="563049"/>
                </a:lnTo>
                <a:lnTo>
                  <a:pt x="248210" y="400875"/>
                </a:lnTo>
                <a:lnTo>
                  <a:pt x="86036" y="400875"/>
                </a:lnTo>
                <a:lnTo>
                  <a:pt x="86036" y="248210"/>
                </a:lnTo>
                <a:close/>
              </a:path>
            </a:pathLst>
          </a:cu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86036" tIns="248210" rIns="86036" bIns="248210" numCol="1" spcCol="1270" anchor="ctr" anchorCtr="0">
            <a:noAutofit/>
          </a:bodyPr>
          <a:lstStyle/>
          <a:p>
            <a:pPr lvl="0" algn="ctr" defTabSz="488950">
              <a:lnSpc>
                <a:spcPct val="90000"/>
              </a:lnSpc>
              <a:spcBef>
                <a:spcPct val="0"/>
              </a:spcBef>
              <a:spcAft>
                <a:spcPct val="35000"/>
              </a:spcAft>
            </a:pPr>
            <a:endParaRPr lang="en-US" sz="1100" kern="1200">
              <a:cs typeface="B Zar" pitchFamily="2" charset="-78"/>
            </a:endParaRPr>
          </a:p>
        </p:txBody>
      </p:sp>
      <p:sp>
        <p:nvSpPr>
          <p:cNvPr id="11" name="Freeform 10"/>
          <p:cNvSpPr/>
          <p:nvPr/>
        </p:nvSpPr>
        <p:spPr>
          <a:xfrm>
            <a:off x="2133603" y="5274998"/>
            <a:ext cx="1967098" cy="1119113"/>
          </a:xfrm>
          <a:custGeom>
            <a:avLst/>
            <a:gdLst>
              <a:gd name="connsiteX0" fmla="*/ 0 w 1967098"/>
              <a:gd name="connsiteY0" fmla="*/ 186519 h 1119113"/>
              <a:gd name="connsiteX1" fmla="*/ 54630 w 1967098"/>
              <a:gd name="connsiteY1" fmla="*/ 54630 h 1119113"/>
              <a:gd name="connsiteX2" fmla="*/ 186519 w 1967098"/>
              <a:gd name="connsiteY2" fmla="*/ 0 h 1119113"/>
              <a:gd name="connsiteX3" fmla="*/ 1780579 w 1967098"/>
              <a:gd name="connsiteY3" fmla="*/ 0 h 1119113"/>
              <a:gd name="connsiteX4" fmla="*/ 1912468 w 1967098"/>
              <a:gd name="connsiteY4" fmla="*/ 54630 h 1119113"/>
              <a:gd name="connsiteX5" fmla="*/ 1967098 w 1967098"/>
              <a:gd name="connsiteY5" fmla="*/ 186519 h 1119113"/>
              <a:gd name="connsiteX6" fmla="*/ 1967098 w 1967098"/>
              <a:gd name="connsiteY6" fmla="*/ 932594 h 1119113"/>
              <a:gd name="connsiteX7" fmla="*/ 1912468 w 1967098"/>
              <a:gd name="connsiteY7" fmla="*/ 1064483 h 1119113"/>
              <a:gd name="connsiteX8" fmla="*/ 1780579 w 1967098"/>
              <a:gd name="connsiteY8" fmla="*/ 1119113 h 1119113"/>
              <a:gd name="connsiteX9" fmla="*/ 186519 w 1967098"/>
              <a:gd name="connsiteY9" fmla="*/ 1119113 h 1119113"/>
              <a:gd name="connsiteX10" fmla="*/ 54630 w 1967098"/>
              <a:gd name="connsiteY10" fmla="*/ 1064483 h 1119113"/>
              <a:gd name="connsiteX11" fmla="*/ 0 w 1967098"/>
              <a:gd name="connsiteY11" fmla="*/ 932594 h 1119113"/>
              <a:gd name="connsiteX12" fmla="*/ 0 w 1967098"/>
              <a:gd name="connsiteY12" fmla="*/ 186519 h 11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098" h="1119113">
                <a:moveTo>
                  <a:pt x="0" y="186519"/>
                </a:moveTo>
                <a:cubicBezTo>
                  <a:pt x="0" y="137051"/>
                  <a:pt x="19651" y="89609"/>
                  <a:pt x="54630" y="54630"/>
                </a:cubicBezTo>
                <a:cubicBezTo>
                  <a:pt x="89609" y="19651"/>
                  <a:pt x="137051" y="0"/>
                  <a:pt x="186519" y="0"/>
                </a:cubicBezTo>
                <a:lnTo>
                  <a:pt x="1780579" y="0"/>
                </a:lnTo>
                <a:cubicBezTo>
                  <a:pt x="1830047" y="0"/>
                  <a:pt x="1877489" y="19651"/>
                  <a:pt x="1912468" y="54630"/>
                </a:cubicBezTo>
                <a:cubicBezTo>
                  <a:pt x="1947447" y="89609"/>
                  <a:pt x="1967098" y="137051"/>
                  <a:pt x="1967098" y="186519"/>
                </a:cubicBezTo>
                <a:lnTo>
                  <a:pt x="1967098" y="932594"/>
                </a:lnTo>
                <a:cubicBezTo>
                  <a:pt x="1967098" y="982062"/>
                  <a:pt x="1947447" y="1029504"/>
                  <a:pt x="1912468" y="1064483"/>
                </a:cubicBezTo>
                <a:cubicBezTo>
                  <a:pt x="1877489" y="1099462"/>
                  <a:pt x="1830047" y="1119113"/>
                  <a:pt x="1780579" y="1119113"/>
                </a:cubicBezTo>
                <a:lnTo>
                  <a:pt x="186519" y="1119113"/>
                </a:lnTo>
                <a:cubicBezTo>
                  <a:pt x="137051" y="1119113"/>
                  <a:pt x="89609" y="1099462"/>
                  <a:pt x="54630" y="1064483"/>
                </a:cubicBezTo>
                <a:cubicBezTo>
                  <a:pt x="19651" y="1029504"/>
                  <a:pt x="0" y="982062"/>
                  <a:pt x="0" y="932594"/>
                </a:cubicBezTo>
                <a:lnTo>
                  <a:pt x="0" y="186519"/>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85110" tIns="85110" rIns="85110" bIns="85110" numCol="1" spcCol="1270" anchor="ctr" anchorCtr="0">
            <a:noAutofit/>
          </a:bodyPr>
          <a:lstStyle/>
          <a:p>
            <a:pPr lvl="0" algn="ctr" defTabSz="1066800" rtl="1">
              <a:lnSpc>
                <a:spcPct val="90000"/>
              </a:lnSpc>
              <a:spcBef>
                <a:spcPct val="0"/>
              </a:spcBef>
              <a:spcAft>
                <a:spcPct val="35000"/>
              </a:spcAft>
            </a:pPr>
            <a:r>
              <a:rPr lang="fa-IR" sz="2400" kern="1200" dirty="0" smtClean="0">
                <a:cs typeface="B Zar" pitchFamily="2" charset="-78"/>
              </a:rPr>
              <a:t>ارزش زمین</a:t>
            </a:r>
            <a:endParaRPr lang="en-US" sz="2400" kern="1200" dirty="0">
              <a:cs typeface="B Zar" pitchFamily="2" charset="-78"/>
            </a:endParaRPr>
          </a:p>
        </p:txBody>
      </p:sp>
      <p:sp>
        <p:nvSpPr>
          <p:cNvPr id="12" name="Freeform 11"/>
          <p:cNvSpPr/>
          <p:nvPr/>
        </p:nvSpPr>
        <p:spPr>
          <a:xfrm>
            <a:off x="4268569" y="3676457"/>
            <a:ext cx="355877" cy="416310"/>
          </a:xfrm>
          <a:custGeom>
            <a:avLst/>
            <a:gdLst>
              <a:gd name="connsiteX0" fmla="*/ 0 w 355877"/>
              <a:gd name="connsiteY0" fmla="*/ 83262 h 416310"/>
              <a:gd name="connsiteX1" fmla="*/ 177939 w 355877"/>
              <a:gd name="connsiteY1" fmla="*/ 83262 h 416310"/>
              <a:gd name="connsiteX2" fmla="*/ 177939 w 355877"/>
              <a:gd name="connsiteY2" fmla="*/ 0 h 416310"/>
              <a:gd name="connsiteX3" fmla="*/ 355877 w 355877"/>
              <a:gd name="connsiteY3" fmla="*/ 208155 h 416310"/>
              <a:gd name="connsiteX4" fmla="*/ 177939 w 355877"/>
              <a:gd name="connsiteY4" fmla="*/ 416310 h 416310"/>
              <a:gd name="connsiteX5" fmla="*/ 177939 w 355877"/>
              <a:gd name="connsiteY5" fmla="*/ 333048 h 416310"/>
              <a:gd name="connsiteX6" fmla="*/ 0 w 355877"/>
              <a:gd name="connsiteY6" fmla="*/ 333048 h 416310"/>
              <a:gd name="connsiteX7" fmla="*/ 0 w 355877"/>
              <a:gd name="connsiteY7" fmla="*/ 83262 h 41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877" h="416310">
                <a:moveTo>
                  <a:pt x="0" y="83262"/>
                </a:moveTo>
                <a:lnTo>
                  <a:pt x="177939" y="83262"/>
                </a:lnTo>
                <a:lnTo>
                  <a:pt x="177939" y="0"/>
                </a:lnTo>
                <a:lnTo>
                  <a:pt x="355877" y="208155"/>
                </a:lnTo>
                <a:lnTo>
                  <a:pt x="177939" y="416310"/>
                </a:lnTo>
                <a:lnTo>
                  <a:pt x="177939" y="333048"/>
                </a:lnTo>
                <a:lnTo>
                  <a:pt x="0" y="333048"/>
                </a:lnTo>
                <a:lnTo>
                  <a:pt x="0" y="83262"/>
                </a:lnTo>
                <a:close/>
              </a:path>
            </a:pathLst>
          </a:cu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83262" rIns="106763" bIns="83262" numCol="1" spcCol="1270" anchor="ctr" anchorCtr="0">
            <a:noAutofit/>
          </a:bodyPr>
          <a:lstStyle/>
          <a:p>
            <a:pPr lvl="0" algn="ctr" defTabSz="844550">
              <a:lnSpc>
                <a:spcPct val="90000"/>
              </a:lnSpc>
              <a:spcBef>
                <a:spcPct val="0"/>
              </a:spcBef>
              <a:spcAft>
                <a:spcPct val="35000"/>
              </a:spcAft>
            </a:pPr>
            <a:endParaRPr lang="en-US" sz="1900" kern="1200">
              <a:cs typeface="B Zar" pitchFamily="2" charset="-78"/>
            </a:endParaRPr>
          </a:p>
        </p:txBody>
      </p:sp>
      <p:sp>
        <p:nvSpPr>
          <p:cNvPr id="13" name="Freeform 12"/>
          <p:cNvSpPr/>
          <p:nvPr/>
        </p:nvSpPr>
        <p:spPr>
          <a:xfrm>
            <a:off x="4772170" y="2765499"/>
            <a:ext cx="2238226" cy="2238226"/>
          </a:xfrm>
          <a:custGeom>
            <a:avLst/>
            <a:gdLst>
              <a:gd name="connsiteX0" fmla="*/ 0 w 2238226"/>
              <a:gd name="connsiteY0" fmla="*/ 0 h 2238226"/>
              <a:gd name="connsiteX1" fmla="*/ 2238226 w 2238226"/>
              <a:gd name="connsiteY1" fmla="*/ 0 h 2238226"/>
              <a:gd name="connsiteX2" fmla="*/ 2238226 w 2238226"/>
              <a:gd name="connsiteY2" fmla="*/ 2238226 h 2238226"/>
              <a:gd name="connsiteX3" fmla="*/ 0 w 2238226"/>
              <a:gd name="connsiteY3" fmla="*/ 2238226 h 2238226"/>
              <a:gd name="connsiteX4" fmla="*/ 0 w 2238226"/>
              <a:gd name="connsiteY4" fmla="*/ 0 h 2238226"/>
              <a:gd name="connsiteX5" fmla="*/ 1119113 w 2238226"/>
              <a:gd name="connsiteY5" fmla="*/ 279778 h 2238226"/>
              <a:gd name="connsiteX6" fmla="*/ 279778 w 2238226"/>
              <a:gd name="connsiteY6" fmla="*/ 1119113 h 2238226"/>
              <a:gd name="connsiteX7" fmla="*/ 489612 w 2238226"/>
              <a:gd name="connsiteY7" fmla="*/ 1119113 h 2238226"/>
              <a:gd name="connsiteX8" fmla="*/ 489612 w 2238226"/>
              <a:gd name="connsiteY8" fmla="*/ 1958448 h 2238226"/>
              <a:gd name="connsiteX9" fmla="*/ 1748614 w 2238226"/>
              <a:gd name="connsiteY9" fmla="*/ 1958448 h 2238226"/>
              <a:gd name="connsiteX10" fmla="*/ 1748614 w 2238226"/>
              <a:gd name="connsiteY10" fmla="*/ 1119113 h 2238226"/>
              <a:gd name="connsiteX11" fmla="*/ 1958448 w 2238226"/>
              <a:gd name="connsiteY11" fmla="*/ 1119113 h 2238226"/>
              <a:gd name="connsiteX12" fmla="*/ 1643697 w 2238226"/>
              <a:gd name="connsiteY12" fmla="*/ 804362 h 2238226"/>
              <a:gd name="connsiteX13" fmla="*/ 1643697 w 2238226"/>
              <a:gd name="connsiteY13" fmla="*/ 384695 h 2238226"/>
              <a:gd name="connsiteX14" fmla="*/ 1433863 w 2238226"/>
              <a:gd name="connsiteY14" fmla="*/ 384695 h 2238226"/>
              <a:gd name="connsiteX15" fmla="*/ 1433863 w 2238226"/>
              <a:gd name="connsiteY15" fmla="*/ 594529 h 2238226"/>
              <a:gd name="connsiteX16" fmla="*/ 1119113 w 2238226"/>
              <a:gd name="connsiteY16" fmla="*/ 279778 h 2238226"/>
              <a:gd name="connsiteX0" fmla="*/ 1643697 w 2238226"/>
              <a:gd name="connsiteY0" fmla="*/ 804362 h 2238226"/>
              <a:gd name="connsiteX1" fmla="*/ 1643697 w 2238226"/>
              <a:gd name="connsiteY1" fmla="*/ 384695 h 2238226"/>
              <a:gd name="connsiteX2" fmla="*/ 1433863 w 2238226"/>
              <a:gd name="connsiteY2" fmla="*/ 384695 h 2238226"/>
              <a:gd name="connsiteX3" fmla="*/ 1433863 w 2238226"/>
              <a:gd name="connsiteY3" fmla="*/ 594529 h 2238226"/>
              <a:gd name="connsiteX4" fmla="*/ 1643697 w 2238226"/>
              <a:gd name="connsiteY4" fmla="*/ 804362 h 2238226"/>
              <a:gd name="connsiteX5" fmla="*/ 489612 w 2238226"/>
              <a:gd name="connsiteY5" fmla="*/ 1119113 h 2238226"/>
              <a:gd name="connsiteX6" fmla="*/ 489612 w 2238226"/>
              <a:gd name="connsiteY6" fmla="*/ 1958448 h 2238226"/>
              <a:gd name="connsiteX7" fmla="*/ 1014196 w 2238226"/>
              <a:gd name="connsiteY7" fmla="*/ 1958448 h 2238226"/>
              <a:gd name="connsiteX8" fmla="*/ 1014196 w 2238226"/>
              <a:gd name="connsiteY8" fmla="*/ 1538780 h 2238226"/>
              <a:gd name="connsiteX9" fmla="*/ 1224030 w 2238226"/>
              <a:gd name="connsiteY9" fmla="*/ 1538780 h 2238226"/>
              <a:gd name="connsiteX10" fmla="*/ 1224030 w 2238226"/>
              <a:gd name="connsiteY10" fmla="*/ 1958448 h 2238226"/>
              <a:gd name="connsiteX11" fmla="*/ 1748614 w 2238226"/>
              <a:gd name="connsiteY11" fmla="*/ 1958448 h 2238226"/>
              <a:gd name="connsiteX12" fmla="*/ 1748614 w 2238226"/>
              <a:gd name="connsiteY12" fmla="*/ 1119113 h 2238226"/>
              <a:gd name="connsiteX13" fmla="*/ 489612 w 2238226"/>
              <a:gd name="connsiteY13" fmla="*/ 1119113 h 2238226"/>
              <a:gd name="connsiteX0" fmla="*/ 1119113 w 2238226"/>
              <a:gd name="connsiteY0" fmla="*/ 279778 h 2238226"/>
              <a:gd name="connsiteX1" fmla="*/ 279778 w 2238226"/>
              <a:gd name="connsiteY1" fmla="*/ 1119113 h 2238226"/>
              <a:gd name="connsiteX2" fmla="*/ 1958448 w 2238226"/>
              <a:gd name="connsiteY2" fmla="*/ 1119113 h 2238226"/>
              <a:gd name="connsiteX3" fmla="*/ 1119113 w 2238226"/>
              <a:gd name="connsiteY3" fmla="*/ 279778 h 2238226"/>
              <a:gd name="connsiteX4" fmla="*/ 1014196 w 2238226"/>
              <a:gd name="connsiteY4" fmla="*/ 1538780 h 2238226"/>
              <a:gd name="connsiteX5" fmla="*/ 1224030 w 2238226"/>
              <a:gd name="connsiteY5" fmla="*/ 1538780 h 2238226"/>
              <a:gd name="connsiteX6" fmla="*/ 1224030 w 2238226"/>
              <a:gd name="connsiteY6" fmla="*/ 1958448 h 2238226"/>
              <a:gd name="connsiteX7" fmla="*/ 1014196 w 2238226"/>
              <a:gd name="connsiteY7" fmla="*/ 1958448 h 2238226"/>
              <a:gd name="connsiteX8" fmla="*/ 1014196 w 2238226"/>
              <a:gd name="connsiteY8" fmla="*/ 1538780 h 2238226"/>
              <a:gd name="connsiteX0" fmla="*/ 1119113 w 2238226"/>
              <a:gd name="connsiteY0" fmla="*/ 279778 h 2238226"/>
              <a:gd name="connsiteX1" fmla="*/ 1433863 w 2238226"/>
              <a:gd name="connsiteY1" fmla="*/ 594529 h 2238226"/>
              <a:gd name="connsiteX2" fmla="*/ 1433863 w 2238226"/>
              <a:gd name="connsiteY2" fmla="*/ 384695 h 2238226"/>
              <a:gd name="connsiteX3" fmla="*/ 1643697 w 2238226"/>
              <a:gd name="connsiteY3" fmla="*/ 384695 h 2238226"/>
              <a:gd name="connsiteX4" fmla="*/ 1643697 w 2238226"/>
              <a:gd name="connsiteY4" fmla="*/ 804362 h 2238226"/>
              <a:gd name="connsiteX5" fmla="*/ 1958448 w 2238226"/>
              <a:gd name="connsiteY5" fmla="*/ 1119113 h 2238226"/>
              <a:gd name="connsiteX6" fmla="*/ 1748614 w 2238226"/>
              <a:gd name="connsiteY6" fmla="*/ 1119113 h 2238226"/>
              <a:gd name="connsiteX7" fmla="*/ 1748614 w 2238226"/>
              <a:gd name="connsiteY7" fmla="*/ 1958448 h 2238226"/>
              <a:gd name="connsiteX8" fmla="*/ 489612 w 2238226"/>
              <a:gd name="connsiteY8" fmla="*/ 1958448 h 2238226"/>
              <a:gd name="connsiteX9" fmla="*/ 489612 w 2238226"/>
              <a:gd name="connsiteY9" fmla="*/ 1119113 h 2238226"/>
              <a:gd name="connsiteX10" fmla="*/ 279778 w 2238226"/>
              <a:gd name="connsiteY10" fmla="*/ 1119113 h 2238226"/>
              <a:gd name="connsiteX11" fmla="*/ 1119113 w 2238226"/>
              <a:gd name="connsiteY11" fmla="*/ 279778 h 2238226"/>
              <a:gd name="connsiteX12" fmla="*/ 1433863 w 2238226"/>
              <a:gd name="connsiteY12" fmla="*/ 594529 h 2238226"/>
              <a:gd name="connsiteX13" fmla="*/ 1643697 w 2238226"/>
              <a:gd name="connsiteY13" fmla="*/ 804362 h 2238226"/>
              <a:gd name="connsiteX14" fmla="*/ 1748614 w 2238226"/>
              <a:gd name="connsiteY14" fmla="*/ 1119113 h 2238226"/>
              <a:gd name="connsiteX15" fmla="*/ 489612 w 2238226"/>
              <a:gd name="connsiteY15" fmla="*/ 1119113 h 2238226"/>
              <a:gd name="connsiteX16" fmla="*/ 1014196 w 2238226"/>
              <a:gd name="connsiteY16" fmla="*/ 1958448 h 2238226"/>
              <a:gd name="connsiteX17" fmla="*/ 1014196 w 2238226"/>
              <a:gd name="connsiteY17" fmla="*/ 1538780 h 2238226"/>
              <a:gd name="connsiteX18" fmla="*/ 1224030 w 2238226"/>
              <a:gd name="connsiteY18" fmla="*/ 1538780 h 2238226"/>
              <a:gd name="connsiteX19" fmla="*/ 1224030 w 2238226"/>
              <a:gd name="connsiteY19" fmla="*/ 1958448 h 2238226"/>
              <a:gd name="connsiteX0" fmla="*/ 0 w 2238226"/>
              <a:gd name="connsiteY0" fmla="*/ 0 h 2238226"/>
              <a:gd name="connsiteX1" fmla="*/ 2238226 w 2238226"/>
              <a:gd name="connsiteY1" fmla="*/ 0 h 2238226"/>
              <a:gd name="connsiteX2" fmla="*/ 2238226 w 2238226"/>
              <a:gd name="connsiteY2" fmla="*/ 2238226 h 2238226"/>
              <a:gd name="connsiteX3" fmla="*/ 0 w 2238226"/>
              <a:gd name="connsiteY3" fmla="*/ 2238226 h 2238226"/>
              <a:gd name="connsiteX4" fmla="*/ 0 w 2238226"/>
              <a:gd name="connsiteY4" fmla="*/ 0 h 223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226" h="2238226" stroke="0" extrusionOk="0">
                <a:moveTo>
                  <a:pt x="0" y="0"/>
                </a:moveTo>
                <a:lnTo>
                  <a:pt x="2238226" y="0"/>
                </a:lnTo>
                <a:lnTo>
                  <a:pt x="2238226" y="2238226"/>
                </a:lnTo>
                <a:lnTo>
                  <a:pt x="0" y="2238226"/>
                </a:lnTo>
                <a:lnTo>
                  <a:pt x="0" y="0"/>
                </a:lnTo>
                <a:close/>
                <a:moveTo>
                  <a:pt x="1119113" y="279778"/>
                </a:moveTo>
                <a:lnTo>
                  <a:pt x="279778" y="1119113"/>
                </a:lnTo>
                <a:lnTo>
                  <a:pt x="489612" y="1119113"/>
                </a:lnTo>
                <a:lnTo>
                  <a:pt x="489612" y="1958448"/>
                </a:lnTo>
                <a:lnTo>
                  <a:pt x="1748614" y="1958448"/>
                </a:lnTo>
                <a:lnTo>
                  <a:pt x="1748614" y="1119113"/>
                </a:lnTo>
                <a:lnTo>
                  <a:pt x="1958448" y="1119113"/>
                </a:lnTo>
                <a:lnTo>
                  <a:pt x="1643697" y="804362"/>
                </a:lnTo>
                <a:lnTo>
                  <a:pt x="1643697" y="384695"/>
                </a:lnTo>
                <a:lnTo>
                  <a:pt x="1433863" y="384695"/>
                </a:lnTo>
                <a:lnTo>
                  <a:pt x="1433863" y="594529"/>
                </a:lnTo>
                <a:lnTo>
                  <a:pt x="1119113" y="279778"/>
                </a:lnTo>
                <a:close/>
              </a:path>
              <a:path w="2238226" h="2238226" fill="darkenLess" stroke="0" extrusionOk="0">
                <a:moveTo>
                  <a:pt x="1643697" y="804362"/>
                </a:moveTo>
                <a:lnTo>
                  <a:pt x="1643697" y="384695"/>
                </a:lnTo>
                <a:lnTo>
                  <a:pt x="1433863" y="384695"/>
                </a:lnTo>
                <a:lnTo>
                  <a:pt x="1433863" y="594529"/>
                </a:lnTo>
                <a:lnTo>
                  <a:pt x="1643697" y="804362"/>
                </a:lnTo>
                <a:close/>
                <a:moveTo>
                  <a:pt x="489612" y="1119113"/>
                </a:moveTo>
                <a:lnTo>
                  <a:pt x="489612" y="1958448"/>
                </a:lnTo>
                <a:lnTo>
                  <a:pt x="1014196" y="1958448"/>
                </a:lnTo>
                <a:lnTo>
                  <a:pt x="1014196" y="1538780"/>
                </a:lnTo>
                <a:lnTo>
                  <a:pt x="1224030" y="1538780"/>
                </a:lnTo>
                <a:lnTo>
                  <a:pt x="1224030" y="1958448"/>
                </a:lnTo>
                <a:lnTo>
                  <a:pt x="1748614" y="1958448"/>
                </a:lnTo>
                <a:lnTo>
                  <a:pt x="1748614" y="1119113"/>
                </a:lnTo>
                <a:lnTo>
                  <a:pt x="489612" y="1119113"/>
                </a:lnTo>
                <a:close/>
              </a:path>
              <a:path w="2238226" h="2238226" fill="darken" stroke="0" extrusionOk="0">
                <a:moveTo>
                  <a:pt x="1119113" y="279778"/>
                </a:moveTo>
                <a:lnTo>
                  <a:pt x="279778" y="1119113"/>
                </a:lnTo>
                <a:lnTo>
                  <a:pt x="1958448" y="1119113"/>
                </a:lnTo>
                <a:lnTo>
                  <a:pt x="1119113" y="279778"/>
                </a:lnTo>
                <a:close/>
                <a:moveTo>
                  <a:pt x="1014196" y="1538780"/>
                </a:moveTo>
                <a:lnTo>
                  <a:pt x="1224030" y="1538780"/>
                </a:lnTo>
                <a:lnTo>
                  <a:pt x="1224030" y="1958448"/>
                </a:lnTo>
                <a:lnTo>
                  <a:pt x="1014196" y="1958448"/>
                </a:lnTo>
                <a:lnTo>
                  <a:pt x="1014196" y="1538780"/>
                </a:lnTo>
                <a:close/>
              </a:path>
              <a:path w="2238226" h="2238226" fill="none" extrusionOk="0">
                <a:moveTo>
                  <a:pt x="1119113" y="279778"/>
                </a:moveTo>
                <a:lnTo>
                  <a:pt x="1433863" y="594529"/>
                </a:lnTo>
                <a:lnTo>
                  <a:pt x="1433863" y="384695"/>
                </a:lnTo>
                <a:lnTo>
                  <a:pt x="1643697" y="384695"/>
                </a:lnTo>
                <a:lnTo>
                  <a:pt x="1643697" y="804362"/>
                </a:lnTo>
                <a:lnTo>
                  <a:pt x="1958448" y="1119113"/>
                </a:lnTo>
                <a:lnTo>
                  <a:pt x="1748614" y="1119113"/>
                </a:lnTo>
                <a:lnTo>
                  <a:pt x="1748614" y="1958448"/>
                </a:lnTo>
                <a:lnTo>
                  <a:pt x="489612" y="1958448"/>
                </a:lnTo>
                <a:lnTo>
                  <a:pt x="489612" y="1119113"/>
                </a:lnTo>
                <a:lnTo>
                  <a:pt x="279778" y="1119113"/>
                </a:lnTo>
                <a:lnTo>
                  <a:pt x="1119113" y="279778"/>
                </a:lnTo>
                <a:close/>
                <a:moveTo>
                  <a:pt x="1433863" y="594529"/>
                </a:moveTo>
                <a:lnTo>
                  <a:pt x="1643697" y="804362"/>
                </a:lnTo>
                <a:moveTo>
                  <a:pt x="1748614" y="1119113"/>
                </a:moveTo>
                <a:lnTo>
                  <a:pt x="489612" y="1119113"/>
                </a:lnTo>
                <a:moveTo>
                  <a:pt x="1014196" y="1958448"/>
                </a:moveTo>
                <a:lnTo>
                  <a:pt x="1014196" y="1538780"/>
                </a:lnTo>
                <a:lnTo>
                  <a:pt x="1224030" y="1538780"/>
                </a:lnTo>
                <a:lnTo>
                  <a:pt x="1224030" y="1958448"/>
                </a:lnTo>
              </a:path>
              <a:path w="2238226" h="2238226" fill="none">
                <a:moveTo>
                  <a:pt x="0" y="0"/>
                </a:moveTo>
                <a:lnTo>
                  <a:pt x="2238226" y="0"/>
                </a:lnTo>
                <a:lnTo>
                  <a:pt x="2238226" y="2238226"/>
                </a:lnTo>
                <a:lnTo>
                  <a:pt x="0" y="2238226"/>
                </a:lnTo>
                <a:lnTo>
                  <a:pt x="0" y="0"/>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2400300" rtl="1">
              <a:lnSpc>
                <a:spcPct val="90000"/>
              </a:lnSpc>
              <a:spcBef>
                <a:spcPct val="0"/>
              </a:spcBef>
              <a:spcAft>
                <a:spcPct val="35000"/>
              </a:spcAft>
            </a:pPr>
            <a:r>
              <a:rPr lang="fa-IR" sz="5400" kern="1200" dirty="0" smtClean="0">
                <a:cs typeface="B Zar" pitchFamily="2" charset="-78"/>
              </a:rPr>
              <a:t>ارزش ملک</a:t>
            </a:r>
            <a:endParaRPr lang="en-US" sz="5400" kern="12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20</a:t>
            </a:fld>
            <a:endParaRPr lang="en-US" dirty="0"/>
          </a:p>
        </p:txBody>
      </p:sp>
      <p:sp>
        <p:nvSpPr>
          <p:cNvPr id="14" name="TextBox 13"/>
          <p:cNvSpPr txBox="1"/>
          <p:nvPr/>
        </p:nvSpPr>
        <p:spPr>
          <a:xfrm>
            <a:off x="2438400" y="1981200"/>
            <a:ext cx="1371600"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92162"/>
          </a:xfrm>
        </p:spPr>
        <p:txBody>
          <a:bodyPr vert="horz" lIns="91440" tIns="45720" rIns="91440" bIns="45720" rtlCol="0" anchor="ctr">
            <a:normAutofit/>
          </a:bodyPr>
          <a:lstStyle/>
          <a:p>
            <a:pPr rtl="1"/>
            <a:r>
              <a:rPr lang="fa-IR" dirty="0" smtClean="0">
                <a:cs typeface="B Elham" pitchFamily="2" charset="-78"/>
              </a:rPr>
              <a:t>رویکرد هزینه: محاسبه</a:t>
            </a:r>
            <a:endParaRPr lang="en-US" dirty="0">
              <a:cs typeface="B Elham"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935" y="1484784"/>
            <a:ext cx="2292905" cy="185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us 4"/>
          <p:cNvSpPr/>
          <p:nvPr/>
        </p:nvSpPr>
        <p:spPr>
          <a:xfrm>
            <a:off x="1071071" y="3501008"/>
            <a:ext cx="620609" cy="688160"/>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935" y="4221088"/>
            <a:ext cx="2169287" cy="165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3200400" y="3548461"/>
            <a:ext cx="1020841" cy="4012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565694"/>
            <a:ext cx="3495849" cy="26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0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44725626"/>
              </p:ext>
            </p:extLst>
          </p:nvPr>
        </p:nvGraphicFramePr>
        <p:xfrm>
          <a:off x="4211960" y="1556792"/>
          <a:ext cx="4474840"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1556792"/>
            <a:ext cx="3384376" cy="4536504"/>
          </a:xfrm>
          <a:prstGeom prst="rect">
            <a:avLst/>
          </a:prstGeom>
        </p:spPr>
      </p:pic>
      <p:sp>
        <p:nvSpPr>
          <p:cNvPr id="7" name="Title 1"/>
          <p:cNvSpPr txBox="1">
            <a:spLocks/>
          </p:cNvSpPr>
          <p:nvPr/>
        </p:nvSpPr>
        <p:spPr>
          <a:xfrm>
            <a:off x="0" y="457200"/>
            <a:ext cx="6858000" cy="533400"/>
          </a:xfrm>
          <a:prstGeom prst="rect">
            <a:avLst/>
          </a:prstGeom>
        </p:spPr>
        <p:txBody>
          <a:bodyPr/>
          <a:lst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a:lstStyle>
          <a:p>
            <a:r>
              <a:rPr lang="fa-IR" dirty="0">
                <a:cs typeface="B Elham" pitchFamily="2" charset="-78"/>
              </a:rPr>
              <a:t>رویکرد </a:t>
            </a:r>
            <a:r>
              <a:rPr lang="fa-IR" dirty="0">
                <a:cs typeface="B Elham" pitchFamily="2" charset="-78"/>
              </a:rPr>
              <a:t>هزینه</a:t>
            </a:r>
            <a:r>
              <a:rPr lang="fa-IR" dirty="0">
                <a:cs typeface="B Elham" pitchFamily="2" charset="-78"/>
              </a:rPr>
              <a:t>: </a:t>
            </a:r>
            <a:r>
              <a:rPr lang="fa-IR" dirty="0" smtClean="0">
                <a:cs typeface="B Elham" pitchFamily="2" charset="-78"/>
              </a:rPr>
              <a:t>مسائل</a:t>
            </a:r>
            <a:endParaRPr lang="en-US" dirty="0">
              <a:cs typeface="B Elham" pitchFamily="2" charset="-78"/>
            </a:endParaRPr>
          </a:p>
        </p:txBody>
      </p:sp>
    </p:spTree>
    <p:extLst>
      <p:ext uri="{BB962C8B-B14F-4D97-AF65-F5344CB8AC3E}">
        <p14:creationId xmlns:p14="http://schemas.microsoft.com/office/powerpoint/2010/main" val="156474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a:t>
            </a:r>
            <a:r>
              <a:rPr lang="fa-IR" dirty="0" smtClean="0"/>
              <a:t>هزینه: مثال</a:t>
            </a:r>
            <a:endParaRPr lang="en-US" dirty="0"/>
          </a:p>
        </p:txBody>
      </p:sp>
      <p:sp>
        <p:nvSpPr>
          <p:cNvPr id="3" name="Content Placeholder 2"/>
          <p:cNvSpPr>
            <a:spLocks noGrp="1"/>
          </p:cNvSpPr>
          <p:nvPr>
            <p:ph idx="1"/>
          </p:nvPr>
        </p:nvSpPr>
        <p:spPr/>
        <p:txBody>
          <a:bodyPr/>
          <a:lstStyle/>
          <a:p>
            <a:r>
              <a:rPr lang="fa-IR" sz="2400" dirty="0" smtClean="0">
                <a:cs typeface="B Zar" pitchFamily="2" charset="-78"/>
              </a:rPr>
              <a:t>ملک زیر را در نظر بگیرید:</a:t>
            </a:r>
            <a:endParaRPr lang="en-US" sz="2400" dirty="0" smtClean="0">
              <a:cs typeface="B Zar" pitchFamily="2" charset="-78"/>
            </a:endParaRPr>
          </a:p>
          <a:p>
            <a:endParaRPr lang="fa-IR" sz="2400" dirty="0" smtClean="0">
              <a:cs typeface="B Zar" pitchFamily="2" charset="-78"/>
            </a:endParaRPr>
          </a:p>
          <a:p>
            <a:pPr lvl="1"/>
            <a:r>
              <a:rPr lang="fa-IR" sz="2000" dirty="0" smtClean="0">
                <a:cs typeface="B Zar" pitchFamily="2" charset="-78"/>
              </a:rPr>
              <a:t>متراژ ملک 2000 متر مربع و هزینۀ ساخت هر مترمربع جدید 400 دلار است</a:t>
            </a:r>
            <a:endParaRPr lang="en-US" sz="2000" dirty="0" smtClean="0">
              <a:cs typeface="B Zar" pitchFamily="2" charset="-78"/>
            </a:endParaRPr>
          </a:p>
          <a:p>
            <a:pPr lvl="1"/>
            <a:r>
              <a:rPr lang="fa-IR" sz="2000" dirty="0" smtClean="0">
                <a:cs typeface="B Zar" pitchFamily="2" charset="-78"/>
              </a:rPr>
              <a:t>استهلاک معادل دلاری 10  درصد از 100 سال عمر مفید ساختمان  است.</a:t>
            </a:r>
            <a:endParaRPr lang="en-US" sz="2000" dirty="0" smtClean="0">
              <a:cs typeface="B Zar" pitchFamily="2" charset="-78"/>
            </a:endParaRPr>
          </a:p>
          <a:p>
            <a:pPr lvl="1"/>
            <a:r>
              <a:rPr lang="fa-IR" sz="2000" dirty="0" smtClean="0">
                <a:cs typeface="B Zar" pitchFamily="2" charset="-78"/>
              </a:rPr>
              <a:t>ارزش زمین 000ر300 دلار برآورد می‌شود.</a:t>
            </a:r>
          </a:p>
          <a:p>
            <a:pPr lvl="1"/>
            <a:endParaRPr lang="fa-IR" sz="2000" dirty="0" smtClean="0">
              <a:cs typeface="B Zar" pitchFamily="2" charset="-78"/>
            </a:endParaRPr>
          </a:p>
          <a:p>
            <a:r>
              <a:rPr lang="fa-IR" sz="2400" dirty="0" smtClean="0">
                <a:cs typeface="B Zar" pitchFamily="2" charset="-78"/>
              </a:rPr>
              <a:t>بر اساس رویکرد هزینه، ارزش تخمینی ملک به شرح زیر محاسبه می شود.</a:t>
            </a:r>
            <a:endParaRPr lang="en-US" sz="2400" dirty="0" smtClean="0">
              <a:cs typeface="B Zar" pitchFamily="2" charset="-78"/>
            </a:endParaRPr>
          </a:p>
          <a:p>
            <a:pPr>
              <a:buNone/>
            </a:pPr>
            <a:endParaRPr lang="en-US" sz="2400" dirty="0" smtClean="0">
              <a:cs typeface="B Zar" pitchFamily="2" charset="-78"/>
            </a:endParaRPr>
          </a:p>
          <a:p>
            <a:pPr lvl="1"/>
            <a:r>
              <a:rPr lang="fa-IR" sz="2000" dirty="0" smtClean="0">
                <a:cs typeface="B Zar" pitchFamily="2" charset="-78"/>
              </a:rPr>
              <a:t>هزینۀ ساخت: 000ر800 =400 × 000ر2</a:t>
            </a:r>
            <a:endParaRPr lang="en-US" sz="2000" dirty="0" smtClean="0">
              <a:cs typeface="B Zar" pitchFamily="2" charset="-78"/>
            </a:endParaRPr>
          </a:p>
          <a:p>
            <a:pPr lvl="1"/>
            <a:r>
              <a:rPr lang="fa-IR" sz="2000" dirty="0" smtClean="0">
                <a:cs typeface="B Zar" pitchFamily="2" charset="-78"/>
              </a:rPr>
              <a:t>استهلاک :000ر80 = 000ر800 × 10%</a:t>
            </a:r>
            <a:endParaRPr lang="en-US" sz="2000" dirty="0" smtClean="0">
              <a:cs typeface="B Zar" pitchFamily="2" charset="-78"/>
            </a:endParaRPr>
          </a:p>
          <a:p>
            <a:pPr lvl="1"/>
            <a:r>
              <a:rPr lang="fa-IR" sz="2000" dirty="0" smtClean="0">
                <a:cs typeface="B Zar" pitchFamily="2" charset="-78"/>
              </a:rPr>
              <a:t>ارزش زمین: 000ر300</a:t>
            </a:r>
            <a:endParaRPr lang="en-US" sz="2000" dirty="0" smtClean="0">
              <a:cs typeface="B Zar" pitchFamily="2" charset="-78"/>
            </a:endParaRPr>
          </a:p>
          <a:p>
            <a:pPr lvl="1"/>
            <a:r>
              <a:rPr lang="fa-IR" sz="2000" dirty="0" smtClean="0">
                <a:cs typeface="B Zar" pitchFamily="2" charset="-78"/>
              </a:rPr>
              <a:t>ارزش تخمینی ملک موردنظر  000ر020ر1=000ر300+000ر80 -000ر800</a:t>
            </a:r>
            <a:endParaRPr lang="en-US" sz="2000" dirty="0" smtClean="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smtClean="0"/>
              <a:t> روش‌های</a:t>
            </a:r>
            <a:r>
              <a:rPr lang="fa-IR" dirty="0" smtClean="0">
                <a:cs typeface="B Zar" pitchFamily="2" charset="-78"/>
              </a:rPr>
              <a:t> </a:t>
            </a:r>
            <a:r>
              <a:rPr lang="fa-IR" dirty="0" smtClean="0"/>
              <a:t>رویکرد درآمد</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smtClean="0"/>
              <a:t>ضریب درآمد ناخالص</a:t>
            </a:r>
            <a:endParaRPr lang="en-US" dirty="0" smtClean="0"/>
          </a:p>
        </p:txBody>
      </p:sp>
      <p:graphicFrame>
        <p:nvGraphicFramePr>
          <p:cNvPr id="8" name="Content Placeholder 7"/>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25</a:t>
            </a:fld>
            <a:endParaRPr lang="en-US" dirty="0"/>
          </a:p>
        </p:txBody>
      </p:sp>
      <p:graphicFrame>
        <p:nvGraphicFramePr>
          <p:cNvPr id="98306" name="Object 4"/>
          <p:cNvGraphicFramePr>
            <a:graphicFrameLocks noChangeAspect="1"/>
          </p:cNvGraphicFramePr>
          <p:nvPr/>
        </p:nvGraphicFramePr>
        <p:xfrm>
          <a:off x="2057400" y="1524000"/>
          <a:ext cx="2851150" cy="825500"/>
        </p:xfrm>
        <a:graphic>
          <a:graphicData uri="http://schemas.openxmlformats.org/presentationml/2006/ole">
            <mc:AlternateContent xmlns:mc="http://schemas.openxmlformats.org/markup-compatibility/2006">
              <mc:Choice xmlns:v="urn:schemas-microsoft-com:vml" Requires="v">
                <p:oleObj spid="_x0000_s98331" name="Equation" r:id="rId8" imgW="1358640" imgH="393480" progId="Equation.3">
                  <p:embed/>
                </p:oleObj>
              </mc:Choice>
              <mc:Fallback>
                <p:oleObj name="Equation" r:id="rId8" imgW="1358640" imgH="393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524000"/>
                        <a:ext cx="285115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8" name="Object 4"/>
          <p:cNvGraphicFramePr>
            <a:graphicFrameLocks noChangeAspect="1"/>
          </p:cNvGraphicFramePr>
          <p:nvPr/>
        </p:nvGraphicFramePr>
        <p:xfrm>
          <a:off x="1600200" y="4619625"/>
          <a:ext cx="4143375" cy="514350"/>
        </p:xfrm>
        <a:graphic>
          <a:graphicData uri="http://schemas.openxmlformats.org/presentationml/2006/ole">
            <mc:AlternateContent xmlns:mc="http://schemas.openxmlformats.org/markup-compatibility/2006">
              <mc:Choice xmlns:v="urn:schemas-microsoft-com:vml" Requires="v">
                <p:oleObj spid="_x0000_s98332" name="Equation" r:id="rId10" imgW="1841400" imgH="228600" progId="Equation.3">
                  <p:embed/>
                </p:oleObj>
              </mc:Choice>
              <mc:Fallback>
                <p:oleObj name="Equation" r:id="rId10" imgW="1841400" imgH="2286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619625"/>
                        <a:ext cx="414337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ضریب درآمد ناخالص</a:t>
            </a:r>
            <a:endParaRPr lang="en-US" dirty="0"/>
          </a:p>
        </p:txBody>
      </p:sp>
      <p:sp>
        <p:nvSpPr>
          <p:cNvPr id="3" name="Content Placeholder 2"/>
          <p:cNvSpPr>
            <a:spLocks noGrp="1"/>
          </p:cNvSpPr>
          <p:nvPr>
            <p:ph idx="1"/>
          </p:nvPr>
        </p:nvSpPr>
        <p:spPr/>
        <p:txBody>
          <a:bodyPr/>
          <a:lstStyle/>
          <a:p>
            <a:r>
              <a:rPr lang="fa-IR" dirty="0" smtClean="0">
                <a:cs typeface="B Zar" pitchFamily="2" charset="-78"/>
              </a:rPr>
              <a:t>مثال: قیمت‌های فروش و درآمدهای ناخالص سه ملک مشابه ملک موردنظر به شرح جدول زیر است:</a:t>
            </a:r>
          </a:p>
          <a:p>
            <a:endParaRPr lang="fa-IR" dirty="0" smtClean="0">
              <a:cs typeface="B Zar" pitchFamily="2" charset="-78"/>
            </a:endParaRPr>
          </a:p>
          <a:p>
            <a:endParaRPr lang="fa-IR" dirty="0" smtClean="0">
              <a:cs typeface="B Zar" pitchFamily="2" charset="-78"/>
            </a:endParaRPr>
          </a:p>
          <a:p>
            <a:endParaRPr lang="fa-IR" dirty="0" smtClean="0">
              <a:cs typeface="B Zar" pitchFamily="2" charset="-78"/>
            </a:endParaRPr>
          </a:p>
          <a:p>
            <a:endParaRPr lang="fa-IR" dirty="0" smtClean="0">
              <a:cs typeface="B Zar" pitchFamily="2" charset="-78"/>
            </a:endParaRPr>
          </a:p>
          <a:p>
            <a:r>
              <a:rPr lang="fa-IR" dirty="0" smtClean="0">
                <a:cs typeface="B Zar" pitchFamily="2" charset="-78"/>
              </a:rPr>
              <a:t>اگر درآمد ناخالص (درآمد اجاره) ملک موردنظر 000ر90 دلار باشد، ارزش تخمینی ملک موردنظر چقدر است؟</a:t>
            </a:r>
            <a:endParaRPr lang="en-US" dirty="0" smtClean="0">
              <a:cs typeface="B Zar" pitchFamily="2" charset="-78"/>
            </a:endParaRPr>
          </a:p>
          <a:p>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26</a:t>
            </a:fld>
            <a:endParaRPr lang="en-US" dirty="0"/>
          </a:p>
        </p:txBody>
      </p:sp>
      <p:graphicFrame>
        <p:nvGraphicFramePr>
          <p:cNvPr id="7" name="Group 23"/>
          <p:cNvGraphicFramePr>
            <a:graphicFrameLocks/>
          </p:cNvGraphicFramePr>
          <p:nvPr/>
        </p:nvGraphicFramePr>
        <p:xfrm>
          <a:off x="1066800" y="2667000"/>
          <a:ext cx="6588125" cy="1828800"/>
        </p:xfrm>
        <a:graphic>
          <a:graphicData uri="http://schemas.openxmlformats.org/drawingml/2006/table">
            <a:tbl>
              <a:tblPr/>
              <a:tblGrid>
                <a:gridCol w="2216150">
                  <a:extLst>
                    <a:ext uri="{9D8B030D-6E8A-4147-A177-3AD203B41FA5}">
                      <a16:colId xmlns:a16="http://schemas.microsoft.com/office/drawing/2014/main" val="20000"/>
                    </a:ext>
                  </a:extLst>
                </a:gridCol>
                <a:gridCol w="1457325">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3</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tx1"/>
                          </a:solidFill>
                          <a:effectLst/>
                          <a:latin typeface="Arial" pitchFamily="34" charset="0"/>
                        </a:rPr>
                        <a:t>Sales Price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$600,000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$750,000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$450,000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tx1"/>
                          </a:solidFill>
                          <a:effectLst/>
                          <a:latin typeface="Arial" pitchFamily="34" charset="0"/>
                        </a:rPr>
                        <a:t>Gross Income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$100,000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$128,000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$74,000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62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smtClean="0">
                          <a:ln>
                            <a:noFill/>
                          </a:ln>
                          <a:solidFill>
                            <a:schemeClr val="tx1"/>
                          </a:solidFill>
                          <a:effectLst/>
                          <a:latin typeface="Arial" pitchFamily="34" charset="0"/>
                        </a:rPr>
                        <a:t>GIM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6x</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5.86x</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6.08x</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a:t>
            </a:r>
            <a:r>
              <a:rPr lang="fa-IR" dirty="0" smtClean="0"/>
              <a:t>تبدیل به سرمایه‌کردن</a:t>
            </a:r>
            <a:endParaRPr lang="en-US" dirty="0"/>
          </a:p>
        </p:txBody>
      </p:sp>
      <p:graphicFrame>
        <p:nvGraphicFramePr>
          <p:cNvPr id="8" name="Content Placeholder 7"/>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27</a:t>
            </a:fld>
            <a:endParaRPr lang="en-US" dirty="0"/>
          </a:p>
        </p:txBody>
      </p:sp>
      <p:graphicFrame>
        <p:nvGraphicFramePr>
          <p:cNvPr id="99331" name="Object 4"/>
          <p:cNvGraphicFramePr>
            <a:graphicFrameLocks noChangeAspect="1"/>
          </p:cNvGraphicFramePr>
          <p:nvPr/>
        </p:nvGraphicFramePr>
        <p:xfrm>
          <a:off x="2819400" y="1371600"/>
          <a:ext cx="1700213" cy="957263"/>
        </p:xfrm>
        <a:graphic>
          <a:graphicData uri="http://schemas.openxmlformats.org/presentationml/2006/ole">
            <mc:AlternateContent xmlns:mc="http://schemas.openxmlformats.org/markup-compatibility/2006">
              <mc:Choice xmlns:v="urn:schemas-microsoft-com:vml" Requires="v">
                <p:oleObj spid="_x0000_s99357" name="Equation" r:id="rId8" imgW="698400" imgH="393480" progId="Equation.3">
                  <p:embed/>
                </p:oleObj>
              </mc:Choice>
              <mc:Fallback>
                <p:oleObj name="Equation" r:id="rId8" imgW="698400" imgH="393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371600"/>
                        <a:ext cx="1700213"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2" name="Object 4"/>
          <p:cNvGraphicFramePr>
            <a:graphicFrameLocks noChangeAspect="1"/>
          </p:cNvGraphicFramePr>
          <p:nvPr/>
        </p:nvGraphicFramePr>
        <p:xfrm>
          <a:off x="2381250" y="3929063"/>
          <a:ext cx="2379663" cy="1017587"/>
        </p:xfrm>
        <a:graphic>
          <a:graphicData uri="http://schemas.openxmlformats.org/presentationml/2006/ole">
            <mc:AlternateContent xmlns:mc="http://schemas.openxmlformats.org/markup-compatibility/2006">
              <mc:Choice xmlns:v="urn:schemas-microsoft-com:vml" Requires="v">
                <p:oleObj spid="_x0000_s99358" name="Equation" r:id="rId10" imgW="977760" imgH="419040" progId="Equation.3">
                  <p:embed/>
                </p:oleObj>
              </mc:Choice>
              <mc:Fallback>
                <p:oleObj name="Equation" r:id="rId10" imgW="977760" imgH="41904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1250" y="3929063"/>
                        <a:ext cx="2379663"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a:t>
            </a:r>
            <a:r>
              <a:rPr lang="fa-IR" dirty="0" smtClean="0"/>
              <a:t>تبدیل به سرمایه‌کردن</a:t>
            </a:r>
            <a:endParaRPr lang="en-US" dirty="0"/>
          </a:p>
        </p:txBody>
      </p:sp>
      <p:sp>
        <p:nvSpPr>
          <p:cNvPr id="3" name="Content Placeholder 2"/>
          <p:cNvSpPr>
            <a:spLocks noGrp="1"/>
          </p:cNvSpPr>
          <p:nvPr>
            <p:ph idx="1"/>
          </p:nvPr>
        </p:nvSpPr>
        <p:spPr/>
        <p:txBody>
          <a:bodyPr/>
          <a:lstStyle/>
          <a:p>
            <a:r>
              <a:rPr lang="fa-IR" dirty="0" smtClean="0">
                <a:cs typeface="B Zar" pitchFamily="2" charset="-78"/>
              </a:rPr>
              <a:t>مثال: قیمت‌های فروش و سود خالص عملیاتی سه ملک مشابه ملک موردنظر به شرح جدول زیر است:</a:t>
            </a:r>
          </a:p>
          <a:p>
            <a:endParaRPr lang="fa-IR" dirty="0" smtClean="0">
              <a:cs typeface="B Zar" pitchFamily="2" charset="-78"/>
            </a:endParaRPr>
          </a:p>
          <a:p>
            <a:endParaRPr lang="fa-IR" dirty="0" smtClean="0">
              <a:cs typeface="B Zar" pitchFamily="2" charset="-78"/>
            </a:endParaRPr>
          </a:p>
          <a:p>
            <a:endParaRPr lang="fa-IR" dirty="0" smtClean="0">
              <a:cs typeface="B Zar" pitchFamily="2" charset="-78"/>
            </a:endParaRPr>
          </a:p>
          <a:p>
            <a:endParaRPr lang="fa-IR" dirty="0" smtClean="0">
              <a:cs typeface="B Zar" pitchFamily="2" charset="-78"/>
            </a:endParaRPr>
          </a:p>
          <a:p>
            <a:r>
              <a:rPr lang="fa-IR" dirty="0" smtClean="0">
                <a:cs typeface="B Zar" pitchFamily="2" charset="-78"/>
              </a:rPr>
              <a:t>اگر درآمد خالص عملیاتی ملک موردنظر 000ر60 دلار باشد، ارزش تخمینی ملک موردنظر چقدر است؟</a:t>
            </a:r>
            <a:endParaRPr lang="en-US" dirty="0" smtClean="0">
              <a:cs typeface="B Zar" pitchFamily="2" charset="-78"/>
            </a:endParaRPr>
          </a:p>
          <a:p>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28</a:t>
            </a:fld>
            <a:endParaRPr lang="en-US" dirty="0"/>
          </a:p>
        </p:txBody>
      </p:sp>
      <p:graphicFrame>
        <p:nvGraphicFramePr>
          <p:cNvPr id="6" name="Group 27"/>
          <p:cNvGraphicFramePr>
            <a:graphicFrameLocks/>
          </p:cNvGraphicFramePr>
          <p:nvPr/>
        </p:nvGraphicFramePr>
        <p:xfrm>
          <a:off x="609600" y="2743200"/>
          <a:ext cx="7640637" cy="1868488"/>
        </p:xfrm>
        <a:graphic>
          <a:graphicData uri="http://schemas.openxmlformats.org/drawingml/2006/table">
            <a:tbl>
              <a:tblPr/>
              <a:tblGrid>
                <a:gridCol w="1811337">
                  <a:extLst>
                    <a:ext uri="{9D8B030D-6E8A-4147-A177-3AD203B41FA5}">
                      <a16:colId xmlns:a16="http://schemas.microsoft.com/office/drawing/2014/main" val="20000"/>
                    </a:ext>
                  </a:extLst>
                </a:gridCol>
                <a:gridCol w="1457325">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gridCol w="1457325">
                  <a:extLst>
                    <a:ext uri="{9D8B030D-6E8A-4147-A177-3AD203B41FA5}">
                      <a16:colId xmlns:a16="http://schemas.microsoft.com/office/drawing/2014/main" val="20004"/>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sng" strike="noStrike" cap="none" normalizeH="0" baseline="0" smtClean="0">
                          <a:ln>
                            <a:noFill/>
                          </a:ln>
                          <a:solidFill>
                            <a:schemeClr val="tx1"/>
                          </a:solidFill>
                          <a:effectLst/>
                          <a:latin typeface="Arial" pitchFamily="34" charset="0"/>
                        </a:rPr>
                        <a:t>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968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tx1"/>
                          </a:solidFill>
                          <a:effectLst/>
                          <a:latin typeface="Arial" pitchFamily="34" charset="0"/>
                        </a:rPr>
                        <a:t>Sales Price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$368,500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$425,000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$310,000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$500,000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smtClean="0">
                          <a:ln>
                            <a:noFill/>
                          </a:ln>
                          <a:solidFill>
                            <a:schemeClr val="tx1"/>
                          </a:solidFill>
                          <a:effectLst/>
                          <a:latin typeface="Arial" pitchFamily="34" charset="0"/>
                        </a:rPr>
                        <a:t>NOI</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$50,000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$56,100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$42,700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$68,600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62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smtClean="0">
                          <a:ln>
                            <a:noFill/>
                          </a:ln>
                          <a:solidFill>
                            <a:schemeClr val="tx1"/>
                          </a:solidFill>
                          <a:effectLst/>
                          <a:latin typeface="Arial" pitchFamily="34" charset="0"/>
                        </a:rPr>
                        <a:t>R</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13.57%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13.20%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13.77%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13.72%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ملاحظات تعیین </a:t>
            </a:r>
            <a:r>
              <a:rPr lang="en-US" dirty="0" smtClean="0"/>
              <a:t>R</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ارزشیابی </a:t>
            </a:r>
            <a:r>
              <a:rPr lang="fa-IR" dirty="0" smtClean="0">
                <a:latin typeface="Calibri" pitchFamily="34" charset="0"/>
              </a:rPr>
              <a:t>(</a:t>
            </a:r>
            <a:r>
              <a:rPr lang="en-US" dirty="0" smtClean="0">
                <a:latin typeface="Calibri" pitchFamily="34" charset="0"/>
                <a:cs typeface="Calibri" pitchFamily="34" charset="0"/>
              </a:rPr>
              <a:t>appraisal</a:t>
            </a:r>
            <a:r>
              <a:rPr lang="fa-IR" dirty="0" smtClean="0">
                <a:latin typeface="Calibri" pitchFamily="34" charset="0"/>
              </a:rPr>
              <a:t>)</a:t>
            </a:r>
            <a:endParaRPr lang="en-US" dirty="0">
              <a:latin typeface="Calibri" pitchFamily="34" charset="0"/>
              <a:cs typeface="Calibri" pitchFamily="34" charset="0"/>
            </a:endParaRPr>
          </a:p>
        </p:txBody>
      </p:sp>
      <p:sp>
        <p:nvSpPr>
          <p:cNvPr id="13" name="Rounded Rectangle 12"/>
          <p:cNvSpPr/>
          <p:nvPr/>
        </p:nvSpPr>
        <p:spPr>
          <a:xfrm>
            <a:off x="461218" y="1371600"/>
            <a:ext cx="7070544" cy="3141265"/>
          </a:xfrm>
          <a:prstGeom prst="roundRect">
            <a:avLst>
              <a:gd name="adj" fmla="val 10000"/>
            </a:avLst>
          </a:prstGeom>
          <a:blipFill rotWithShape="0">
            <a:blip r:embed="rId2" cstate="print"/>
            <a:stretch>
              <a:fillRect/>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1612237" y="3256359"/>
            <a:ext cx="7070544" cy="3141265"/>
          </a:xfrm>
          <a:custGeom>
            <a:avLst/>
            <a:gdLst>
              <a:gd name="connsiteX0" fmla="*/ 0 w 7070544"/>
              <a:gd name="connsiteY0" fmla="*/ 314127 h 3141265"/>
              <a:gd name="connsiteX1" fmla="*/ 92006 w 7070544"/>
              <a:gd name="connsiteY1" fmla="*/ 92006 h 3141265"/>
              <a:gd name="connsiteX2" fmla="*/ 314128 w 7070544"/>
              <a:gd name="connsiteY2" fmla="*/ 1 h 3141265"/>
              <a:gd name="connsiteX3" fmla="*/ 6756417 w 7070544"/>
              <a:gd name="connsiteY3" fmla="*/ 0 h 3141265"/>
              <a:gd name="connsiteX4" fmla="*/ 6978538 w 7070544"/>
              <a:gd name="connsiteY4" fmla="*/ 92006 h 3141265"/>
              <a:gd name="connsiteX5" fmla="*/ 7070543 w 7070544"/>
              <a:gd name="connsiteY5" fmla="*/ 314128 h 3141265"/>
              <a:gd name="connsiteX6" fmla="*/ 7070544 w 7070544"/>
              <a:gd name="connsiteY6" fmla="*/ 2827138 h 3141265"/>
              <a:gd name="connsiteX7" fmla="*/ 6978538 w 7070544"/>
              <a:gd name="connsiteY7" fmla="*/ 3049259 h 3141265"/>
              <a:gd name="connsiteX8" fmla="*/ 6756417 w 7070544"/>
              <a:gd name="connsiteY8" fmla="*/ 3141265 h 3141265"/>
              <a:gd name="connsiteX9" fmla="*/ 314127 w 7070544"/>
              <a:gd name="connsiteY9" fmla="*/ 3141265 h 3141265"/>
              <a:gd name="connsiteX10" fmla="*/ 92006 w 7070544"/>
              <a:gd name="connsiteY10" fmla="*/ 3049259 h 3141265"/>
              <a:gd name="connsiteX11" fmla="*/ 1 w 7070544"/>
              <a:gd name="connsiteY11" fmla="*/ 2827137 h 3141265"/>
              <a:gd name="connsiteX12" fmla="*/ 0 w 7070544"/>
              <a:gd name="connsiteY12" fmla="*/ 314127 h 314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0544" h="3141265">
                <a:moveTo>
                  <a:pt x="0" y="314127"/>
                </a:moveTo>
                <a:cubicBezTo>
                  <a:pt x="0" y="230815"/>
                  <a:pt x="33096" y="150916"/>
                  <a:pt x="92006" y="92006"/>
                </a:cubicBezTo>
                <a:cubicBezTo>
                  <a:pt x="150916" y="33096"/>
                  <a:pt x="230816" y="1"/>
                  <a:pt x="314128" y="1"/>
                </a:cubicBezTo>
                <a:lnTo>
                  <a:pt x="6756417" y="0"/>
                </a:lnTo>
                <a:cubicBezTo>
                  <a:pt x="6839729" y="0"/>
                  <a:pt x="6919628" y="33096"/>
                  <a:pt x="6978538" y="92006"/>
                </a:cubicBezTo>
                <a:cubicBezTo>
                  <a:pt x="7037448" y="150916"/>
                  <a:pt x="7070543" y="230816"/>
                  <a:pt x="7070543" y="314128"/>
                </a:cubicBezTo>
                <a:cubicBezTo>
                  <a:pt x="7070543" y="1151798"/>
                  <a:pt x="7070544" y="1989468"/>
                  <a:pt x="7070544" y="2827138"/>
                </a:cubicBezTo>
                <a:cubicBezTo>
                  <a:pt x="7070544" y="2910450"/>
                  <a:pt x="7037449" y="2990349"/>
                  <a:pt x="6978538" y="3049259"/>
                </a:cubicBezTo>
                <a:cubicBezTo>
                  <a:pt x="6919628" y="3108169"/>
                  <a:pt x="6839728" y="3141265"/>
                  <a:pt x="6756417" y="3141265"/>
                </a:cubicBezTo>
                <a:lnTo>
                  <a:pt x="314127" y="3141265"/>
                </a:lnTo>
                <a:cubicBezTo>
                  <a:pt x="230815" y="3141265"/>
                  <a:pt x="150916" y="3108169"/>
                  <a:pt x="92006" y="3049259"/>
                </a:cubicBezTo>
                <a:cubicBezTo>
                  <a:pt x="33096" y="2990349"/>
                  <a:pt x="0" y="2910449"/>
                  <a:pt x="1" y="2827137"/>
                </a:cubicBezTo>
                <a:cubicBezTo>
                  <a:pt x="1" y="1989467"/>
                  <a:pt x="0" y="1151797"/>
                  <a:pt x="0" y="31412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339655" tIns="339655" rIns="339655" bIns="339655" numCol="1" spcCol="1270" anchor="t" anchorCtr="0">
            <a:noAutofit/>
          </a:bodyPr>
          <a:lstStyle/>
          <a:p>
            <a:pPr lvl="0" algn="r" defTabSz="2889250" rtl="1">
              <a:lnSpc>
                <a:spcPct val="90000"/>
              </a:lnSpc>
              <a:spcBef>
                <a:spcPct val="0"/>
              </a:spcBef>
              <a:spcAft>
                <a:spcPct val="35000"/>
              </a:spcAft>
            </a:pPr>
            <a:endParaRPr lang="en-US" sz="6500" kern="1200" dirty="0" smtClean="0">
              <a:cs typeface="B Zar" pitchFamily="2" charset="-78"/>
            </a:endParaRPr>
          </a:p>
          <a:p>
            <a:pPr marL="285750" lvl="1" indent="-285750" algn="ctr" defTabSz="2266950" rtl="1">
              <a:lnSpc>
                <a:spcPct val="90000"/>
              </a:lnSpc>
              <a:spcBef>
                <a:spcPct val="0"/>
              </a:spcBef>
              <a:spcAft>
                <a:spcPct val="15000"/>
              </a:spcAft>
            </a:pPr>
            <a:r>
              <a:rPr lang="fa-IR" sz="4400" kern="1200" dirty="0" smtClean="0">
                <a:cs typeface="B Titr" pitchFamily="2" charset="-78"/>
              </a:rPr>
              <a:t>عمل یا فرآیند تخمین ارزش </a:t>
            </a:r>
            <a:endParaRPr lang="fa-IR" sz="4400" kern="1200" dirty="0">
              <a:cs typeface="B Tit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تنزیل جریان‌های نقدی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30</a:t>
            </a:fld>
            <a:endParaRPr lang="en-US" dirty="0"/>
          </a:p>
        </p:txBody>
      </p:sp>
      <p:graphicFrame>
        <p:nvGraphicFramePr>
          <p:cNvPr id="101377" name="Object 4"/>
          <p:cNvGraphicFramePr>
            <a:graphicFrameLocks noChangeAspect="1"/>
          </p:cNvGraphicFramePr>
          <p:nvPr/>
        </p:nvGraphicFramePr>
        <p:xfrm>
          <a:off x="3228975" y="5334000"/>
          <a:ext cx="3279775" cy="814388"/>
        </p:xfrm>
        <a:graphic>
          <a:graphicData uri="http://schemas.openxmlformats.org/presentationml/2006/ole">
            <mc:AlternateContent xmlns:mc="http://schemas.openxmlformats.org/markup-compatibility/2006">
              <mc:Choice xmlns:v="urn:schemas-microsoft-com:vml" Requires="v">
                <p:oleObj spid="_x0000_s101390" name="Equation" r:id="rId8" imgW="1739880" imgH="431640" progId="Equation.3">
                  <p:embed/>
                </p:oleObj>
              </mc:Choice>
              <mc:Fallback>
                <p:oleObj name="Equation" r:id="rId8" imgW="173988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8975" y="5334000"/>
                        <a:ext cx="3279775"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تنزیل جریان‌های نقدی</a:t>
            </a:r>
            <a:endParaRPr lang="en-US" dirty="0"/>
          </a:p>
        </p:txBody>
      </p:sp>
      <p:sp>
        <p:nvSpPr>
          <p:cNvPr id="3" name="Content Placeholder 2"/>
          <p:cNvSpPr>
            <a:spLocks noGrp="1"/>
          </p:cNvSpPr>
          <p:nvPr>
            <p:ph idx="1"/>
          </p:nvPr>
        </p:nvSpPr>
        <p:spPr/>
        <p:txBody>
          <a:bodyPr/>
          <a:lstStyle/>
          <a:p>
            <a:r>
              <a:rPr lang="fa-IR" dirty="0" smtClean="0">
                <a:cs typeface="B Zar" pitchFamily="2" charset="-78"/>
              </a:rPr>
              <a:t>مثال: سود خالص عملیاتی ملکی برای سال اول 200 هزار دلار است. انتظار می‌رود سود خالص عملیاتی برای دو سال آتی سالانه با نرخ 4 درصد رشد کند و برای دو سال بعدی با نرخ سالانه 2 درصد و پس از آن با نرخ ثابت 1 درصد رشد کند.  اگر نرخ بازدۀ موردنظر 13 درصد باشد، ارزش ملک چقدر است؟</a:t>
            </a:r>
            <a:endParaRPr lang="en-US" dirty="0" smtClean="0">
              <a:cs typeface="B Zar" pitchFamily="2" charset="-78"/>
            </a:endParaRPr>
          </a:p>
          <a:p>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31</a:t>
            </a:fld>
            <a:endParaRPr lang="en-US" dirty="0"/>
          </a:p>
        </p:txBody>
      </p:sp>
      <p:graphicFrame>
        <p:nvGraphicFramePr>
          <p:cNvPr id="100354" name="Object 4"/>
          <p:cNvGraphicFramePr>
            <a:graphicFrameLocks noChangeAspect="1"/>
          </p:cNvGraphicFramePr>
          <p:nvPr/>
        </p:nvGraphicFramePr>
        <p:xfrm>
          <a:off x="609600" y="4343400"/>
          <a:ext cx="7912100" cy="704337"/>
        </p:xfrm>
        <a:graphic>
          <a:graphicData uri="http://schemas.openxmlformats.org/presentationml/2006/ole">
            <mc:AlternateContent xmlns:mc="http://schemas.openxmlformats.org/markup-compatibility/2006">
              <mc:Choice xmlns:v="urn:schemas-microsoft-com:vml" Requires="v">
                <p:oleObj spid="_x0000_s100366" name="Equation" r:id="rId3" imgW="4698720" imgH="419040" progId="Equation.3">
                  <p:embed/>
                </p:oleObj>
              </mc:Choice>
              <mc:Fallback>
                <p:oleObj name="Equation" r:id="rId3" imgW="469872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3400"/>
                        <a:ext cx="7912100" cy="70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9820546"/>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32</a:t>
            </a:fld>
            <a:endParaRPr lang="en-US" dirty="0"/>
          </a:p>
        </p:txBody>
      </p:sp>
    </p:spTree>
    <p:extLst>
      <p:ext uri="{BB962C8B-B14F-4D97-AF65-F5344CB8AC3E}">
        <p14:creationId xmlns:p14="http://schemas.microsoft.com/office/powerpoint/2010/main" val="284276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املاک- کاربرد رویکردها</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فرآیند ارزشیابی</a:t>
            </a:r>
            <a:endParaRPr lang="en-US" dirty="0"/>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ادامۀ فرآیند ارزشیابی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بهترین کاربری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ACD263F-EACE-439E-8E58-6F62B750036D}" type="slidenum">
              <a:rPr lang="en-US"/>
              <a:pPr>
                <a:defRPr/>
              </a:pPr>
              <a:t>37</a:t>
            </a:fld>
            <a:endParaRPr lang="en-US" dirty="0"/>
          </a:p>
        </p:txBody>
      </p:sp>
      <p:sp>
        <p:nvSpPr>
          <p:cNvPr id="23555" name="Rectangle 2"/>
          <p:cNvSpPr>
            <a:spLocks noGrp="1" noChangeArrowheads="1"/>
          </p:cNvSpPr>
          <p:nvPr>
            <p:ph type="title"/>
          </p:nvPr>
        </p:nvSpPr>
        <p:spPr/>
        <p:txBody>
          <a:bodyPr/>
          <a:lstStyle/>
          <a:p>
            <a:endParaRPr lang="en-US" dirty="0" smtClean="0"/>
          </a:p>
        </p:txBody>
      </p:sp>
      <p:sp>
        <p:nvSpPr>
          <p:cNvPr id="37892" name="Text Box 7"/>
          <p:cNvSpPr txBox="1">
            <a:spLocks noChangeArrowheads="1"/>
          </p:cNvSpPr>
          <p:nvPr/>
        </p:nvSpPr>
        <p:spPr bwMode="auto">
          <a:xfrm>
            <a:off x="685800" y="2559050"/>
            <a:ext cx="7620000" cy="1098550"/>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defRPr/>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rPr>
              <a:t>با تشکر</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B Elham" pitchFamily="2" charset="-78"/>
              </a:rPr>
              <a:t>نهاد ارزشیابی در ایالات متحدۀ امریکا</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B Elham" pitchFamily="2" charset="-78"/>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بنیاد ارزشیابی</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رسالت بنیاد ارزشیابی </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وابستگی‌های سازمانی</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تشکیلات سازمانی</a:t>
            </a:r>
            <a:endParaRPr lang="en-U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نهاد ارزشیابی در ایالات متحدۀ امریکا</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a:t>
            </a:fld>
            <a:endParaRPr lang="en-US" dirty="0"/>
          </a:p>
        </p:txBody>
      </p:sp>
      <p:graphicFrame>
        <p:nvGraphicFramePr>
          <p:cNvPr id="11" name="Content Placeholder 10"/>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5" descr="Tafclear"/>
          <p:cNvPicPr>
            <a:picLocks noChangeAspect="1" noChangeArrowheads="1"/>
          </p:cNvPicPr>
          <p:nvPr/>
        </p:nvPicPr>
        <p:blipFill>
          <a:blip r:embed="rId7" cstate="print"/>
          <a:srcRect/>
          <a:stretch>
            <a:fillRect/>
          </a:stretch>
        </p:blipFill>
        <p:spPr bwMode="auto">
          <a:xfrm>
            <a:off x="1371600" y="2438400"/>
            <a:ext cx="4534215" cy="91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بنیاد ارزشیابی- رسالت</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smtClean="0"/>
              <a:t>ارزشیابی و الزام قانونی</a:t>
            </a:r>
            <a:endParaRPr lang="en-US" dirty="0" smtClean="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atin typeface="Calibri" pitchFamily="34" charset="0"/>
                <a:cs typeface="B Zar" pitchFamily="2" charset="-78"/>
              </a:rPr>
              <a:t> </a:t>
            </a:r>
            <a:r>
              <a:rPr lang="en-US" dirty="0" smtClean="0">
                <a:latin typeface="Calibri" pitchFamily="34" charset="0"/>
                <a:cs typeface="B Zar" pitchFamily="2" charset="-78"/>
              </a:rPr>
              <a:t>FIRREA</a:t>
            </a:r>
            <a:r>
              <a:rPr lang="fa-IR" dirty="0" smtClean="0">
                <a:latin typeface="Calibri" pitchFamily="34" charset="0"/>
                <a:cs typeface="B Zar" pitchFamily="2" charset="-78"/>
              </a:rPr>
              <a:t> </a:t>
            </a:r>
            <a:r>
              <a:rPr lang="fa-IR" dirty="0" smtClean="0"/>
              <a:t>و بنیاد ارزشیابی</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a:t>
            </a:fld>
            <a:endParaRPr lang="en-US" dirty="0"/>
          </a:p>
        </p:txBody>
      </p:sp>
      <p:graphicFrame>
        <p:nvGraphicFramePr>
          <p:cNvPr id="73730" name="Object 9"/>
          <p:cNvGraphicFramePr>
            <a:graphicFrameLocks noChangeAspect="1"/>
          </p:cNvGraphicFramePr>
          <p:nvPr>
            <p:extLst>
              <p:ext uri="{D42A27DB-BD31-4B8C-83A1-F6EECF244321}">
                <p14:modId xmlns:p14="http://schemas.microsoft.com/office/powerpoint/2010/main" val="417915077"/>
              </p:ext>
            </p:extLst>
          </p:nvPr>
        </p:nvGraphicFramePr>
        <p:xfrm>
          <a:off x="1447800" y="1492250"/>
          <a:ext cx="5410200" cy="5365750"/>
        </p:xfrm>
        <a:graphic>
          <a:graphicData uri="http://schemas.openxmlformats.org/presentationml/2006/ole">
            <mc:AlternateContent xmlns:mc="http://schemas.openxmlformats.org/markup-compatibility/2006">
              <mc:Choice xmlns:v="urn:schemas-microsoft-com:vml" Requires="v">
                <p:oleObj spid="_x0000_s73743" name="Picture" r:id="rId3" imgW="5484960" imgH="5440680" progId="Word.Picture.8">
                  <p:embed/>
                </p:oleObj>
              </mc:Choice>
              <mc:Fallback>
                <p:oleObj name="Picture" r:id="rId3" imgW="5484960" imgH="5440680" progId="Word.Picture.8">
                  <p:embed/>
                  <p:pic>
                    <p:nvPicPr>
                      <p:cNvPr id="0" name="Object 9"/>
                      <p:cNvPicPr>
                        <a:picLocks noChangeAspect="1" noChangeArrowheads="1"/>
                      </p:cNvPicPr>
                      <p:nvPr/>
                    </p:nvPicPr>
                    <p:blipFill>
                      <a:blip r:embed="rId4"/>
                      <a:srcRect/>
                      <a:stretch>
                        <a:fillRect/>
                      </a:stretch>
                    </p:blipFill>
                    <p:spPr bwMode="auto">
                      <a:xfrm>
                        <a:off x="1447800" y="1492250"/>
                        <a:ext cx="5410200" cy="536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تشکیلات بنیاد ارزشیابی</a:t>
            </a:r>
            <a:endParaRPr lang="en-US" dirty="0"/>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40274</TotalTime>
  <Words>1552</Words>
  <Application>Microsoft Office PowerPoint</Application>
  <PresentationFormat>On-screen Show (4:3)</PresentationFormat>
  <Paragraphs>273</Paragraphs>
  <Slides>37</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9" baseType="lpstr">
      <vt:lpstr>Arial</vt:lpstr>
      <vt:lpstr>B Elham</vt:lpstr>
      <vt:lpstr>B Titr</vt:lpstr>
      <vt:lpstr>B Zar</vt:lpstr>
      <vt:lpstr>Calibri</vt:lpstr>
      <vt:lpstr>Times New Roman</vt:lpstr>
      <vt:lpstr>Wingdings</vt:lpstr>
      <vt:lpstr>Wingdings 2</vt:lpstr>
      <vt:lpstr>ذ فهفق</vt:lpstr>
      <vt:lpstr>Sample presentation slides</vt:lpstr>
      <vt:lpstr>Microsoft Word Picture</vt:lpstr>
      <vt:lpstr>Equation</vt:lpstr>
      <vt:lpstr>بسم‌الله الرحمن الرحیم</vt:lpstr>
      <vt:lpstr> مقدمه‌ای بر ارزشیابی املاک و مستغلات  </vt:lpstr>
      <vt:lpstr>ارزشیابی (appraisal)</vt:lpstr>
      <vt:lpstr>    </vt:lpstr>
      <vt:lpstr>نهاد ارزشیابی در ایالات متحدۀ امریکا</vt:lpstr>
      <vt:lpstr>بنیاد ارزشیابی- رسالت</vt:lpstr>
      <vt:lpstr>ارزشیابی و الزام قانونی</vt:lpstr>
      <vt:lpstr> FIRREA و بنیاد ارزشیابی</vt:lpstr>
      <vt:lpstr>تشکیلات بنیاد ارزشیابی</vt:lpstr>
      <vt:lpstr>استانداردهای ارزیابی</vt:lpstr>
      <vt:lpstr>ضمانت اجرایی</vt:lpstr>
      <vt:lpstr>    </vt:lpstr>
      <vt:lpstr>ارزشیابی به چه منظورهایی؟</vt:lpstr>
      <vt:lpstr>رویکردهای ارزشیابی</vt:lpstr>
      <vt:lpstr>رویکرد مقایسۀ قیمت‌های فروش</vt:lpstr>
      <vt:lpstr>رویکرد مقایسۀ قیمت‌های فروش</vt:lpstr>
      <vt:lpstr>رویکرد مقایسۀ قیمت‌های فروش: مثال</vt:lpstr>
      <vt:lpstr>رویکرد مقایسۀ قیمت‌های فروش: ملاحظات</vt:lpstr>
      <vt:lpstr>رویکرد هزینه: نظریه</vt:lpstr>
      <vt:lpstr>رویکرد هزینه: محاسبه</vt:lpstr>
      <vt:lpstr>رویکرد هزینه: محاسبه</vt:lpstr>
      <vt:lpstr>PowerPoint Presentation</vt:lpstr>
      <vt:lpstr>رویکرد هزینه: مثال</vt:lpstr>
      <vt:lpstr> روش‌های رویکرد درآمد</vt:lpstr>
      <vt:lpstr>ضریب درآمد ناخالص</vt:lpstr>
      <vt:lpstr>ضریب درآمد ناخالص</vt:lpstr>
      <vt:lpstr>روش تبدیل به سرمایه‌کردن</vt:lpstr>
      <vt:lpstr>روش تبدیل به سرمایه‌کردن</vt:lpstr>
      <vt:lpstr>ملاحظات تعیین R</vt:lpstr>
      <vt:lpstr>رویکرد تنزیل جریان‌های نقدی</vt:lpstr>
      <vt:lpstr>رویکرد تنزیل جریان‌های نقدی</vt:lpstr>
      <vt:lpstr>PowerPoint Presentation</vt:lpstr>
      <vt:lpstr>ویژگی املاک- کاربرد رویکردها</vt:lpstr>
      <vt:lpstr>فرآیند ارزشیابی</vt:lpstr>
      <vt:lpstr>ادامۀ فرآیند ارزشیابی</vt:lpstr>
      <vt:lpstr>بهترین کاربری</vt:lpstr>
      <vt:lpstr>PowerPoint Presentation</vt:lpstr>
    </vt:vector>
  </TitlesOfParts>
  <Company>Saudi Aramco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Meisam</cp:lastModifiedBy>
  <cp:revision>1544</cp:revision>
  <dcterms:created xsi:type="dcterms:W3CDTF">2007-09-07T17:57:35Z</dcterms:created>
  <dcterms:modified xsi:type="dcterms:W3CDTF">2017-02-28T10:28:39Z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