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2" r:id="rId2"/>
  </p:sldMasterIdLst>
  <p:notesMasterIdLst>
    <p:notesMasterId r:id="rId29"/>
  </p:notesMasterIdLst>
  <p:handoutMasterIdLst>
    <p:handoutMasterId r:id="rId30"/>
  </p:handoutMasterIdLst>
  <p:sldIdLst>
    <p:sldId id="444" r:id="rId3"/>
    <p:sldId id="257" r:id="rId4"/>
    <p:sldId id="482" r:id="rId5"/>
    <p:sldId id="483" r:id="rId6"/>
    <p:sldId id="472" r:id="rId7"/>
    <p:sldId id="489" r:id="rId8"/>
    <p:sldId id="485" r:id="rId9"/>
    <p:sldId id="484" r:id="rId10"/>
    <p:sldId id="498" r:id="rId11"/>
    <p:sldId id="488" r:id="rId12"/>
    <p:sldId id="481" r:id="rId13"/>
    <p:sldId id="475" r:id="rId14"/>
    <p:sldId id="480" r:id="rId15"/>
    <p:sldId id="502" r:id="rId16"/>
    <p:sldId id="503" r:id="rId17"/>
    <p:sldId id="490" r:id="rId18"/>
    <p:sldId id="491" r:id="rId19"/>
    <p:sldId id="492" r:id="rId20"/>
    <p:sldId id="493" r:id="rId21"/>
    <p:sldId id="495" r:id="rId22"/>
    <p:sldId id="496" r:id="rId23"/>
    <p:sldId id="499" r:id="rId24"/>
    <p:sldId id="477" r:id="rId25"/>
    <p:sldId id="473" r:id="rId26"/>
    <p:sldId id="501" r:id="rId27"/>
    <p:sldId id="445" r:id="rId2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>
        <p:scale>
          <a:sx n="72" d="100"/>
          <a:sy n="72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CF68C-0B6A-4323-9DC2-0E09C3FED5A7}" type="doc">
      <dgm:prSet loTypeId="urn:microsoft.com/office/officeart/2005/8/layout/venn2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888D9DA0-787B-4C37-9838-A2FE4E5CA52F}">
      <dgm:prSet custT="1"/>
      <dgm:spPr/>
      <dgm:t>
        <a:bodyPr/>
        <a:lstStyle/>
        <a:p>
          <a:pPr rtl="1"/>
          <a:r>
            <a:rPr lang="fa-IR" sz="4400" dirty="0" smtClean="0">
              <a:cs typeface="B Bardiya" pitchFamily="2" charset="-78"/>
            </a:rPr>
            <a:t>بهره‌وری دارایی فیزیکی</a:t>
          </a:r>
          <a:endParaRPr lang="en-US" sz="4400" b="0" dirty="0">
            <a:cs typeface="B Bardiya" pitchFamily="2" charset="-78"/>
          </a:endParaRPr>
        </a:p>
      </dgm:t>
    </dgm:pt>
    <dgm:pt modelId="{847394F3-F513-4CC3-A37D-6086F02DDA90}" type="sibTrans" cxnId="{7EEEA1E4-393F-4505-9928-4DCAF49C6A6C}">
      <dgm:prSet/>
      <dgm:spPr/>
      <dgm:t>
        <a:bodyPr/>
        <a:lstStyle/>
        <a:p>
          <a:pPr rtl="1"/>
          <a:endParaRPr lang="fa-IR" sz="4400">
            <a:cs typeface="B Bardiya" pitchFamily="2" charset="-78"/>
          </a:endParaRPr>
        </a:p>
      </dgm:t>
    </dgm:pt>
    <dgm:pt modelId="{132C3A2D-7913-4A48-ABC0-5BCB12CF9E19}" type="parTrans" cxnId="{7EEEA1E4-393F-4505-9928-4DCAF49C6A6C}">
      <dgm:prSet/>
      <dgm:spPr/>
      <dgm:t>
        <a:bodyPr/>
        <a:lstStyle/>
        <a:p>
          <a:pPr rtl="1"/>
          <a:endParaRPr lang="fa-IR" sz="4400">
            <a:cs typeface="B Bardiya" pitchFamily="2" charset="-78"/>
          </a:endParaRPr>
        </a:p>
      </dgm:t>
    </dgm:pt>
    <dgm:pt modelId="{BFB75C9C-61BE-464D-9902-F8FB81C811C7}" type="pres">
      <dgm:prSet presAssocID="{E69CF68C-0B6A-4323-9DC2-0E09C3FED5A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A437F8A-7E55-4CA2-9C1C-04A0F655EF83}" type="pres">
      <dgm:prSet presAssocID="{E69CF68C-0B6A-4323-9DC2-0E09C3FED5A7}" presName="comp1" presStyleCnt="0"/>
      <dgm:spPr/>
      <dgm:t>
        <a:bodyPr/>
        <a:lstStyle/>
        <a:p>
          <a:pPr rtl="1"/>
          <a:endParaRPr lang="fa-IR"/>
        </a:p>
      </dgm:t>
    </dgm:pt>
    <dgm:pt modelId="{C45298AB-5D06-44B1-A2E5-D77209BB0CF6}" type="pres">
      <dgm:prSet presAssocID="{E69CF68C-0B6A-4323-9DC2-0E09C3FED5A7}" presName="circle1" presStyleLbl="node1" presStyleIdx="0" presStyleCnt="1" custLinFactNeighborX="3967" custLinFactNeighborY="-73"/>
      <dgm:spPr/>
      <dgm:t>
        <a:bodyPr/>
        <a:lstStyle/>
        <a:p>
          <a:pPr rtl="1"/>
          <a:endParaRPr lang="fa-IR"/>
        </a:p>
      </dgm:t>
    </dgm:pt>
    <dgm:pt modelId="{8BEBAE69-70BB-4E8B-8DE6-195C13DEFF6A}" type="pres">
      <dgm:prSet presAssocID="{E69CF68C-0B6A-4323-9DC2-0E09C3FED5A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D83BEF0-2877-408E-BF8B-4D15C0D9C31A}" type="presOf" srcId="{888D9DA0-787B-4C37-9838-A2FE4E5CA52F}" destId="{8BEBAE69-70BB-4E8B-8DE6-195C13DEFF6A}" srcOrd="1" destOrd="0" presId="urn:microsoft.com/office/officeart/2005/8/layout/venn2"/>
    <dgm:cxn modelId="{C45862E8-EE12-44A2-87F9-EB8C41382C97}" type="presOf" srcId="{888D9DA0-787B-4C37-9838-A2FE4E5CA52F}" destId="{C45298AB-5D06-44B1-A2E5-D77209BB0CF6}" srcOrd="0" destOrd="0" presId="urn:microsoft.com/office/officeart/2005/8/layout/venn2"/>
    <dgm:cxn modelId="{BE98A2CD-622F-4629-8EBE-952189D16E21}" type="presOf" srcId="{E69CF68C-0B6A-4323-9DC2-0E09C3FED5A7}" destId="{BFB75C9C-61BE-464D-9902-F8FB81C811C7}" srcOrd="0" destOrd="0" presId="urn:microsoft.com/office/officeart/2005/8/layout/venn2"/>
    <dgm:cxn modelId="{7EEEA1E4-393F-4505-9928-4DCAF49C6A6C}" srcId="{E69CF68C-0B6A-4323-9DC2-0E09C3FED5A7}" destId="{888D9DA0-787B-4C37-9838-A2FE4E5CA52F}" srcOrd="0" destOrd="0" parTransId="{132C3A2D-7913-4A48-ABC0-5BCB12CF9E19}" sibTransId="{847394F3-F513-4CC3-A37D-6086F02DDA90}"/>
    <dgm:cxn modelId="{93F7D804-CBBC-4F7B-9B06-D66EF71D5421}" type="presParOf" srcId="{BFB75C9C-61BE-464D-9902-F8FB81C811C7}" destId="{5A437F8A-7E55-4CA2-9C1C-04A0F655EF83}" srcOrd="0" destOrd="0" presId="urn:microsoft.com/office/officeart/2005/8/layout/venn2"/>
    <dgm:cxn modelId="{6208E977-E275-4137-86F6-B3FD07AA516B}" type="presParOf" srcId="{5A437F8A-7E55-4CA2-9C1C-04A0F655EF83}" destId="{C45298AB-5D06-44B1-A2E5-D77209BB0CF6}" srcOrd="0" destOrd="0" presId="urn:microsoft.com/office/officeart/2005/8/layout/venn2"/>
    <dgm:cxn modelId="{C22460CF-5CBA-40A6-9290-7D951C4D8FEA}" type="presParOf" srcId="{5A437F8A-7E55-4CA2-9C1C-04A0F655EF83}" destId="{8BEBAE69-70BB-4E8B-8DE6-195C13DEFF6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CF68C-0B6A-4323-9DC2-0E09C3FED5A7}" type="doc">
      <dgm:prSet loTypeId="urn:microsoft.com/office/officeart/2005/8/layout/venn2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888D9DA0-787B-4C37-9838-A2FE4E5CA52F}">
      <dgm:prSet custT="1"/>
      <dgm:spPr/>
      <dgm:t>
        <a:bodyPr/>
        <a:lstStyle/>
        <a:p>
          <a:pPr rtl="1"/>
          <a:r>
            <a:rPr lang="fa-IR" sz="4400" dirty="0" smtClean="0">
              <a:cs typeface="B Bardiya" pitchFamily="2" charset="-78"/>
            </a:rPr>
            <a:t>بهره‌وری سرمایه</a:t>
          </a:r>
          <a:endParaRPr lang="en-US" sz="4400" b="0" dirty="0">
            <a:cs typeface="B Bardiya" pitchFamily="2" charset="-78"/>
          </a:endParaRPr>
        </a:p>
      </dgm:t>
    </dgm:pt>
    <dgm:pt modelId="{132C3A2D-7913-4A48-ABC0-5BCB12CF9E19}" type="par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847394F3-F513-4CC3-A37D-6086F02DDA90}" type="sib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BFB75C9C-61BE-464D-9902-F8FB81C811C7}" type="pres">
      <dgm:prSet presAssocID="{E69CF68C-0B6A-4323-9DC2-0E09C3FED5A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A437F8A-7E55-4CA2-9C1C-04A0F655EF83}" type="pres">
      <dgm:prSet presAssocID="{E69CF68C-0B6A-4323-9DC2-0E09C3FED5A7}" presName="comp1" presStyleCnt="0"/>
      <dgm:spPr/>
      <dgm:t>
        <a:bodyPr/>
        <a:lstStyle/>
        <a:p>
          <a:pPr rtl="1"/>
          <a:endParaRPr lang="fa-IR"/>
        </a:p>
      </dgm:t>
    </dgm:pt>
    <dgm:pt modelId="{C45298AB-5D06-44B1-A2E5-D77209BB0CF6}" type="pres">
      <dgm:prSet presAssocID="{E69CF68C-0B6A-4323-9DC2-0E09C3FED5A7}" presName="circle1" presStyleLbl="node1" presStyleIdx="0" presStyleCnt="1"/>
      <dgm:spPr/>
      <dgm:t>
        <a:bodyPr/>
        <a:lstStyle/>
        <a:p>
          <a:pPr rtl="1"/>
          <a:endParaRPr lang="fa-IR"/>
        </a:p>
      </dgm:t>
    </dgm:pt>
    <dgm:pt modelId="{8BEBAE69-70BB-4E8B-8DE6-195C13DEFF6A}" type="pres">
      <dgm:prSet presAssocID="{E69CF68C-0B6A-4323-9DC2-0E09C3FED5A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34C03D7-21F7-431A-B170-A3FE93AB8166}" type="presOf" srcId="{E69CF68C-0B6A-4323-9DC2-0E09C3FED5A7}" destId="{BFB75C9C-61BE-464D-9902-F8FB81C811C7}" srcOrd="0" destOrd="0" presId="urn:microsoft.com/office/officeart/2005/8/layout/venn2"/>
    <dgm:cxn modelId="{B19DCD00-EBF6-460B-8BB4-97D14EF3F53C}" type="presOf" srcId="{888D9DA0-787B-4C37-9838-A2FE4E5CA52F}" destId="{8BEBAE69-70BB-4E8B-8DE6-195C13DEFF6A}" srcOrd="1" destOrd="0" presId="urn:microsoft.com/office/officeart/2005/8/layout/venn2"/>
    <dgm:cxn modelId="{7EEEA1E4-393F-4505-9928-4DCAF49C6A6C}" srcId="{E69CF68C-0B6A-4323-9DC2-0E09C3FED5A7}" destId="{888D9DA0-787B-4C37-9838-A2FE4E5CA52F}" srcOrd="0" destOrd="0" parTransId="{132C3A2D-7913-4A48-ABC0-5BCB12CF9E19}" sibTransId="{847394F3-F513-4CC3-A37D-6086F02DDA90}"/>
    <dgm:cxn modelId="{CBEE1AEE-C9AD-4D24-B2DD-1B89F456E879}" type="presOf" srcId="{888D9DA0-787B-4C37-9838-A2FE4E5CA52F}" destId="{C45298AB-5D06-44B1-A2E5-D77209BB0CF6}" srcOrd="0" destOrd="0" presId="urn:microsoft.com/office/officeart/2005/8/layout/venn2"/>
    <dgm:cxn modelId="{51264D76-AA9F-43F7-AFF9-A6C0094A284E}" type="presParOf" srcId="{BFB75C9C-61BE-464D-9902-F8FB81C811C7}" destId="{5A437F8A-7E55-4CA2-9C1C-04A0F655EF83}" srcOrd="0" destOrd="0" presId="urn:microsoft.com/office/officeart/2005/8/layout/venn2"/>
    <dgm:cxn modelId="{198F40BF-2DBB-4A64-9A83-6AF2355706B4}" type="presParOf" srcId="{5A437F8A-7E55-4CA2-9C1C-04A0F655EF83}" destId="{C45298AB-5D06-44B1-A2E5-D77209BB0CF6}" srcOrd="0" destOrd="0" presId="urn:microsoft.com/office/officeart/2005/8/layout/venn2"/>
    <dgm:cxn modelId="{D56D0F8E-A671-4E3D-88F0-58CA4430C7D8}" type="presParOf" srcId="{5A437F8A-7E55-4CA2-9C1C-04A0F655EF83}" destId="{8BEBAE69-70BB-4E8B-8DE6-195C13DEFF6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 anchorCtr="0">
            <a:normAutofit/>
          </a:bodyPr>
          <a:lstStyle>
            <a:lvl1pPr>
              <a:defRPr kumimoji="0" lang="en-US" sz="3600" b="1" kern="1200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B Bardiya" pitchFamily="2" charset="-78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6019800"/>
            <a:ext cx="3124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عبده تبریزی-میثم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1000" y="6019800"/>
            <a:ext cx="3124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</a:t>
            </a:r>
            <a:r>
              <a:rPr lang="fa-IR" sz="14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عبده تبریزی-میثم رادپور</a:t>
            </a:r>
            <a:endParaRPr lang="fa-IR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 anchorCtr="0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9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10/2/2011</a:t>
            </a:fld>
            <a:endParaRPr lang="en-US" sz="105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B Bardiya" pitchFamily="2" charset="-78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بسم‌الله الرحمن الرحیم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1968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fa-IR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روی دیگر سکه</a:t>
            </a:r>
            <a:endParaRPr lang="en-US" b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B Tir" pitchFamily="2" charset="-78"/>
            </a:endParaRP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438400" y="0"/>
          <a:ext cx="77266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-1295400" y="1066800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مرز نامشخص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3492" y="987951"/>
            <a:ext cx="3272752" cy="3272752"/>
          </a:xfrm>
          <a:custGeom>
            <a:avLst/>
            <a:gdLst>
              <a:gd name="connsiteX0" fmla="*/ 0 w 3272752"/>
              <a:gd name="connsiteY0" fmla="*/ 1636376 h 3272752"/>
              <a:gd name="connsiteX1" fmla="*/ 479285 w 3272752"/>
              <a:gd name="connsiteY1" fmla="*/ 479284 h 3272752"/>
              <a:gd name="connsiteX2" fmla="*/ 1636379 w 3272752"/>
              <a:gd name="connsiteY2" fmla="*/ 2 h 3272752"/>
              <a:gd name="connsiteX3" fmla="*/ 2793471 w 3272752"/>
              <a:gd name="connsiteY3" fmla="*/ 479287 h 3272752"/>
              <a:gd name="connsiteX4" fmla="*/ 3272753 w 3272752"/>
              <a:gd name="connsiteY4" fmla="*/ 1636381 h 3272752"/>
              <a:gd name="connsiteX5" fmla="*/ 2793469 w 3272752"/>
              <a:gd name="connsiteY5" fmla="*/ 2793474 h 3272752"/>
              <a:gd name="connsiteX6" fmla="*/ 1636376 w 3272752"/>
              <a:gd name="connsiteY6" fmla="*/ 3272757 h 3272752"/>
              <a:gd name="connsiteX7" fmla="*/ 479283 w 3272752"/>
              <a:gd name="connsiteY7" fmla="*/ 2793473 h 3272752"/>
              <a:gd name="connsiteX8" fmla="*/ 1 w 3272752"/>
              <a:gd name="connsiteY8" fmla="*/ 1636380 h 3272752"/>
              <a:gd name="connsiteX9" fmla="*/ 0 w 3272752"/>
              <a:gd name="connsiteY9" fmla="*/ 1636376 h 32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2752" h="3272752">
                <a:moveTo>
                  <a:pt x="0" y="1636376"/>
                </a:moveTo>
                <a:cubicBezTo>
                  <a:pt x="1" y="1202382"/>
                  <a:pt x="172405" y="786163"/>
                  <a:pt x="479285" y="479284"/>
                </a:cubicBezTo>
                <a:cubicBezTo>
                  <a:pt x="786166" y="172404"/>
                  <a:pt x="1202385" y="1"/>
                  <a:pt x="1636379" y="2"/>
                </a:cubicBezTo>
                <a:cubicBezTo>
                  <a:pt x="2070373" y="3"/>
                  <a:pt x="2486592" y="172407"/>
                  <a:pt x="2793471" y="479287"/>
                </a:cubicBezTo>
                <a:cubicBezTo>
                  <a:pt x="3100351" y="786168"/>
                  <a:pt x="3272754" y="1202387"/>
                  <a:pt x="3272753" y="1636381"/>
                </a:cubicBezTo>
                <a:cubicBezTo>
                  <a:pt x="3272753" y="2070375"/>
                  <a:pt x="3100349" y="2486594"/>
                  <a:pt x="2793469" y="2793474"/>
                </a:cubicBezTo>
                <a:cubicBezTo>
                  <a:pt x="2486589" y="3100354"/>
                  <a:pt x="2070370" y="3272757"/>
                  <a:pt x="1636376" y="3272757"/>
                </a:cubicBezTo>
                <a:cubicBezTo>
                  <a:pt x="1202382" y="3272757"/>
                  <a:pt x="786163" y="3100353"/>
                  <a:pt x="479283" y="2793473"/>
                </a:cubicBezTo>
                <a:cubicBezTo>
                  <a:pt x="172403" y="2486593"/>
                  <a:pt x="0" y="2070374"/>
                  <a:pt x="1" y="1636380"/>
                </a:cubicBezTo>
                <a:cubicBezTo>
                  <a:pt x="1" y="1636379"/>
                  <a:pt x="0" y="1636377"/>
                  <a:pt x="0" y="1636376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5164" tIns="535163" rIns="535164" bIns="535163" numCol="1" spcCol="1270" anchor="ctr" anchorCtr="0">
            <a:noAutofit/>
          </a:bodyPr>
          <a:lstStyle/>
          <a:p>
            <a:pPr lvl="0" algn="ctr" defTabSz="19558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400" kern="1200" dirty="0" smtClean="0"/>
              <a:t>بهره‌وری نیروی کار</a:t>
            </a:r>
            <a:endParaRPr lang="en-US" sz="4400" kern="1200" dirty="0"/>
          </a:p>
        </p:txBody>
      </p:sp>
      <p:sp>
        <p:nvSpPr>
          <p:cNvPr id="7" name="Freeform 6"/>
          <p:cNvSpPr/>
          <p:nvPr/>
        </p:nvSpPr>
        <p:spPr>
          <a:xfrm>
            <a:off x="3519846" y="525715"/>
            <a:ext cx="2034847" cy="1104554"/>
          </a:xfrm>
          <a:custGeom>
            <a:avLst/>
            <a:gdLst>
              <a:gd name="connsiteX0" fmla="*/ 0 w 2034847"/>
              <a:gd name="connsiteY0" fmla="*/ 220911 h 1104554"/>
              <a:gd name="connsiteX1" fmla="*/ 1482570 w 2034847"/>
              <a:gd name="connsiteY1" fmla="*/ 220911 h 1104554"/>
              <a:gd name="connsiteX2" fmla="*/ 1482570 w 2034847"/>
              <a:gd name="connsiteY2" fmla="*/ 0 h 1104554"/>
              <a:gd name="connsiteX3" fmla="*/ 2034847 w 2034847"/>
              <a:gd name="connsiteY3" fmla="*/ 552277 h 1104554"/>
              <a:gd name="connsiteX4" fmla="*/ 1482570 w 2034847"/>
              <a:gd name="connsiteY4" fmla="*/ 1104554 h 1104554"/>
              <a:gd name="connsiteX5" fmla="*/ 1482570 w 2034847"/>
              <a:gd name="connsiteY5" fmla="*/ 883643 h 1104554"/>
              <a:gd name="connsiteX6" fmla="*/ 0 w 2034847"/>
              <a:gd name="connsiteY6" fmla="*/ 883643 h 1104554"/>
              <a:gd name="connsiteX7" fmla="*/ 0 w 2034847"/>
              <a:gd name="connsiteY7" fmla="*/ 220911 h 110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4847" h="1104554">
                <a:moveTo>
                  <a:pt x="0" y="220911"/>
                </a:moveTo>
                <a:lnTo>
                  <a:pt x="1482570" y="220911"/>
                </a:lnTo>
                <a:lnTo>
                  <a:pt x="1482570" y="0"/>
                </a:lnTo>
                <a:lnTo>
                  <a:pt x="2034847" y="552277"/>
                </a:lnTo>
                <a:lnTo>
                  <a:pt x="1482570" y="1104554"/>
                </a:lnTo>
                <a:lnTo>
                  <a:pt x="1482570" y="883643"/>
                </a:lnTo>
                <a:lnTo>
                  <a:pt x="0" y="883643"/>
                </a:lnTo>
                <a:lnTo>
                  <a:pt x="0" y="22091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220911" rIns="331366" bIns="220911" numCol="1" spcCol="1270" anchor="ctr" anchorCtr="0">
            <a:noAutofit/>
          </a:bodyPr>
          <a:lstStyle/>
          <a:p>
            <a:pPr lvl="0" algn="ctr" defTabSz="21336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endParaRPr lang="fa-IR" sz="4800" kern="1200"/>
          </a:p>
        </p:txBody>
      </p:sp>
      <p:sp>
        <p:nvSpPr>
          <p:cNvPr id="8" name="Freeform 7"/>
          <p:cNvSpPr/>
          <p:nvPr/>
        </p:nvSpPr>
        <p:spPr>
          <a:xfrm>
            <a:off x="5413475" y="987951"/>
            <a:ext cx="3272752" cy="3272752"/>
          </a:xfrm>
          <a:custGeom>
            <a:avLst/>
            <a:gdLst>
              <a:gd name="connsiteX0" fmla="*/ 0 w 3272752"/>
              <a:gd name="connsiteY0" fmla="*/ 1636376 h 3272752"/>
              <a:gd name="connsiteX1" fmla="*/ 479285 w 3272752"/>
              <a:gd name="connsiteY1" fmla="*/ 479284 h 3272752"/>
              <a:gd name="connsiteX2" fmla="*/ 1636379 w 3272752"/>
              <a:gd name="connsiteY2" fmla="*/ 2 h 3272752"/>
              <a:gd name="connsiteX3" fmla="*/ 2793471 w 3272752"/>
              <a:gd name="connsiteY3" fmla="*/ 479287 h 3272752"/>
              <a:gd name="connsiteX4" fmla="*/ 3272753 w 3272752"/>
              <a:gd name="connsiteY4" fmla="*/ 1636381 h 3272752"/>
              <a:gd name="connsiteX5" fmla="*/ 2793469 w 3272752"/>
              <a:gd name="connsiteY5" fmla="*/ 2793474 h 3272752"/>
              <a:gd name="connsiteX6" fmla="*/ 1636376 w 3272752"/>
              <a:gd name="connsiteY6" fmla="*/ 3272757 h 3272752"/>
              <a:gd name="connsiteX7" fmla="*/ 479283 w 3272752"/>
              <a:gd name="connsiteY7" fmla="*/ 2793473 h 3272752"/>
              <a:gd name="connsiteX8" fmla="*/ 1 w 3272752"/>
              <a:gd name="connsiteY8" fmla="*/ 1636380 h 3272752"/>
              <a:gd name="connsiteX9" fmla="*/ 0 w 3272752"/>
              <a:gd name="connsiteY9" fmla="*/ 1636376 h 32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2752" h="3272752">
                <a:moveTo>
                  <a:pt x="0" y="1636376"/>
                </a:moveTo>
                <a:cubicBezTo>
                  <a:pt x="1" y="1202382"/>
                  <a:pt x="172405" y="786163"/>
                  <a:pt x="479285" y="479284"/>
                </a:cubicBezTo>
                <a:cubicBezTo>
                  <a:pt x="786166" y="172404"/>
                  <a:pt x="1202385" y="1"/>
                  <a:pt x="1636379" y="2"/>
                </a:cubicBezTo>
                <a:cubicBezTo>
                  <a:pt x="2070373" y="3"/>
                  <a:pt x="2486592" y="172407"/>
                  <a:pt x="2793471" y="479287"/>
                </a:cubicBezTo>
                <a:cubicBezTo>
                  <a:pt x="3100351" y="786168"/>
                  <a:pt x="3272754" y="1202387"/>
                  <a:pt x="3272753" y="1636381"/>
                </a:cubicBezTo>
                <a:cubicBezTo>
                  <a:pt x="3272753" y="2070375"/>
                  <a:pt x="3100349" y="2486594"/>
                  <a:pt x="2793469" y="2793474"/>
                </a:cubicBezTo>
                <a:cubicBezTo>
                  <a:pt x="2486589" y="3100354"/>
                  <a:pt x="2070370" y="3272757"/>
                  <a:pt x="1636376" y="3272757"/>
                </a:cubicBezTo>
                <a:cubicBezTo>
                  <a:pt x="1202382" y="3272757"/>
                  <a:pt x="786163" y="3100353"/>
                  <a:pt x="479283" y="2793473"/>
                </a:cubicBezTo>
                <a:cubicBezTo>
                  <a:pt x="172403" y="2486593"/>
                  <a:pt x="0" y="2070374"/>
                  <a:pt x="1" y="1636380"/>
                </a:cubicBezTo>
                <a:cubicBezTo>
                  <a:pt x="1" y="1636379"/>
                  <a:pt x="0" y="1636377"/>
                  <a:pt x="0" y="1636376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5164" tIns="535163" rIns="535164" bIns="535163" numCol="1" spcCol="1270" anchor="ctr" anchorCtr="0">
            <a:noAutofit/>
          </a:bodyPr>
          <a:lstStyle/>
          <a:p>
            <a:pPr lvl="0" algn="ctr" defTabSz="19558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400" kern="1200" dirty="0" smtClean="0"/>
              <a:t>بهره‌وری سرمایه</a:t>
            </a:r>
            <a:endParaRPr lang="en-US" sz="4400" kern="1200" dirty="0"/>
          </a:p>
        </p:txBody>
      </p:sp>
      <p:sp>
        <p:nvSpPr>
          <p:cNvPr id="9" name="Freeform 8"/>
          <p:cNvSpPr/>
          <p:nvPr/>
        </p:nvSpPr>
        <p:spPr>
          <a:xfrm rot="21600000">
            <a:off x="3635026" y="3618386"/>
            <a:ext cx="2034847" cy="1104555"/>
          </a:xfrm>
          <a:custGeom>
            <a:avLst/>
            <a:gdLst>
              <a:gd name="connsiteX0" fmla="*/ 0 w 2034847"/>
              <a:gd name="connsiteY0" fmla="*/ 220911 h 1104554"/>
              <a:gd name="connsiteX1" fmla="*/ 1482570 w 2034847"/>
              <a:gd name="connsiteY1" fmla="*/ 220911 h 1104554"/>
              <a:gd name="connsiteX2" fmla="*/ 1482570 w 2034847"/>
              <a:gd name="connsiteY2" fmla="*/ 0 h 1104554"/>
              <a:gd name="connsiteX3" fmla="*/ 2034847 w 2034847"/>
              <a:gd name="connsiteY3" fmla="*/ 552277 h 1104554"/>
              <a:gd name="connsiteX4" fmla="*/ 1482570 w 2034847"/>
              <a:gd name="connsiteY4" fmla="*/ 1104554 h 1104554"/>
              <a:gd name="connsiteX5" fmla="*/ 1482570 w 2034847"/>
              <a:gd name="connsiteY5" fmla="*/ 883643 h 1104554"/>
              <a:gd name="connsiteX6" fmla="*/ 0 w 2034847"/>
              <a:gd name="connsiteY6" fmla="*/ 883643 h 1104554"/>
              <a:gd name="connsiteX7" fmla="*/ 0 w 2034847"/>
              <a:gd name="connsiteY7" fmla="*/ 220911 h 110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4847" h="1104554">
                <a:moveTo>
                  <a:pt x="2034847" y="883643"/>
                </a:moveTo>
                <a:lnTo>
                  <a:pt x="552277" y="883643"/>
                </a:lnTo>
                <a:lnTo>
                  <a:pt x="552277" y="1104554"/>
                </a:lnTo>
                <a:lnTo>
                  <a:pt x="0" y="552277"/>
                </a:lnTo>
                <a:lnTo>
                  <a:pt x="552277" y="0"/>
                </a:lnTo>
                <a:lnTo>
                  <a:pt x="552277" y="220911"/>
                </a:lnTo>
                <a:lnTo>
                  <a:pt x="2034847" y="220911"/>
                </a:lnTo>
                <a:lnTo>
                  <a:pt x="2034847" y="88364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1366" tIns="220912" rIns="0" bIns="220911" numCol="1" spcCol="1270" anchor="ctr" anchorCtr="0">
            <a:noAutofit/>
          </a:bodyPr>
          <a:lstStyle/>
          <a:p>
            <a:pPr lvl="0" algn="ctr" defTabSz="21336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endParaRPr lang="fa-IR" sz="4800" kern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عوامل مؤثر بر بهره‌وری</a:t>
            </a:r>
            <a:endParaRPr lang="fa-IR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" y="530352"/>
            <a:ext cx="8183880" cy="4187952"/>
            <a:chOff x="502920" y="530352"/>
            <a:chExt cx="8183880" cy="4187952"/>
          </a:xfrm>
        </p:grpSpPr>
        <p:sp>
          <p:nvSpPr>
            <p:cNvPr id="6" name="Pie 5"/>
            <p:cNvSpPr/>
            <p:nvPr/>
          </p:nvSpPr>
          <p:spPr>
            <a:xfrm>
              <a:off x="502920" y="530352"/>
              <a:ext cx="4187952" cy="4187952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596896" y="530352"/>
              <a:ext cx="6089904" cy="4187952"/>
            </a:xfrm>
            <a:custGeom>
              <a:avLst/>
              <a:gdLst>
                <a:gd name="connsiteX0" fmla="*/ 0 w 6089904"/>
                <a:gd name="connsiteY0" fmla="*/ 0 h 4187952"/>
                <a:gd name="connsiteX1" fmla="*/ 6089904 w 6089904"/>
                <a:gd name="connsiteY1" fmla="*/ 0 h 4187952"/>
                <a:gd name="connsiteX2" fmla="*/ 6089904 w 6089904"/>
                <a:gd name="connsiteY2" fmla="*/ 4187952 h 4187952"/>
                <a:gd name="connsiteX3" fmla="*/ 0 w 6089904"/>
                <a:gd name="connsiteY3" fmla="*/ 4187952 h 4187952"/>
                <a:gd name="connsiteX4" fmla="*/ 0 w 6089904"/>
                <a:gd name="connsiteY4" fmla="*/ 0 h 418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187952">
                  <a:moveTo>
                    <a:pt x="0" y="0"/>
                  </a:moveTo>
                  <a:lnTo>
                    <a:pt x="6089904" y="0"/>
                  </a:lnTo>
                  <a:lnTo>
                    <a:pt x="6089904" y="4187952"/>
                  </a:lnTo>
                  <a:lnTo>
                    <a:pt x="0" y="41879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3841548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ساعات کار</a:t>
              </a:r>
              <a:endParaRPr lang="fa-IR" sz="1900" kern="1200" dirty="0"/>
            </a:p>
          </p:txBody>
        </p:sp>
        <p:sp>
          <p:nvSpPr>
            <p:cNvPr id="8" name="Pie 7"/>
            <p:cNvSpPr/>
            <p:nvPr/>
          </p:nvSpPr>
          <p:spPr>
            <a:xfrm>
              <a:off x="817016" y="949146"/>
              <a:ext cx="3559759" cy="3559759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596896" y="949146"/>
              <a:ext cx="6089904" cy="3559759"/>
            </a:xfrm>
            <a:custGeom>
              <a:avLst/>
              <a:gdLst>
                <a:gd name="connsiteX0" fmla="*/ 0 w 6089904"/>
                <a:gd name="connsiteY0" fmla="*/ 0 h 3559759"/>
                <a:gd name="connsiteX1" fmla="*/ 6089904 w 6089904"/>
                <a:gd name="connsiteY1" fmla="*/ 0 h 3559759"/>
                <a:gd name="connsiteX2" fmla="*/ 6089904 w 6089904"/>
                <a:gd name="connsiteY2" fmla="*/ 3559759 h 3559759"/>
                <a:gd name="connsiteX3" fmla="*/ 0 w 6089904"/>
                <a:gd name="connsiteY3" fmla="*/ 3559759 h 3559759"/>
                <a:gd name="connsiteX4" fmla="*/ 0 w 6089904"/>
                <a:gd name="connsiteY4" fmla="*/ 0 h 355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3559759">
                  <a:moveTo>
                    <a:pt x="0" y="0"/>
                  </a:moveTo>
                  <a:lnTo>
                    <a:pt x="6089904" y="0"/>
                  </a:lnTo>
                  <a:lnTo>
                    <a:pt x="6089904" y="3559759"/>
                  </a:lnTo>
                  <a:lnTo>
                    <a:pt x="0" y="35597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3213355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آموزش نیروی کار</a:t>
              </a:r>
              <a:endParaRPr lang="fa-IR" sz="1900" kern="1200" dirty="0"/>
            </a:p>
          </p:txBody>
        </p:sp>
        <p:sp>
          <p:nvSpPr>
            <p:cNvPr id="10" name="Pie 9"/>
            <p:cNvSpPr/>
            <p:nvPr/>
          </p:nvSpPr>
          <p:spPr>
            <a:xfrm>
              <a:off x="1131112" y="1367941"/>
              <a:ext cx="2931567" cy="2931567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596896" y="1367941"/>
              <a:ext cx="6089904" cy="2931567"/>
            </a:xfrm>
            <a:custGeom>
              <a:avLst/>
              <a:gdLst>
                <a:gd name="connsiteX0" fmla="*/ 0 w 6089904"/>
                <a:gd name="connsiteY0" fmla="*/ 0 h 2931567"/>
                <a:gd name="connsiteX1" fmla="*/ 6089904 w 6089904"/>
                <a:gd name="connsiteY1" fmla="*/ 0 h 2931567"/>
                <a:gd name="connsiteX2" fmla="*/ 6089904 w 6089904"/>
                <a:gd name="connsiteY2" fmla="*/ 2931567 h 2931567"/>
                <a:gd name="connsiteX3" fmla="*/ 0 w 6089904"/>
                <a:gd name="connsiteY3" fmla="*/ 2931567 h 2931567"/>
                <a:gd name="connsiteX4" fmla="*/ 0 w 6089904"/>
                <a:gd name="connsiteY4" fmla="*/ 0 h 293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2931567">
                  <a:moveTo>
                    <a:pt x="0" y="0"/>
                  </a:moveTo>
                  <a:lnTo>
                    <a:pt x="6089904" y="0"/>
                  </a:lnTo>
                  <a:lnTo>
                    <a:pt x="6089904" y="2931567"/>
                  </a:lnTo>
                  <a:lnTo>
                    <a:pt x="0" y="29315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2585163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سن و جنس</a:t>
              </a:r>
              <a:endParaRPr lang="fa-IR" sz="1900" kern="1200" dirty="0"/>
            </a:p>
          </p:txBody>
        </p:sp>
        <p:sp>
          <p:nvSpPr>
            <p:cNvPr id="12" name="Pie 11"/>
            <p:cNvSpPr/>
            <p:nvPr/>
          </p:nvSpPr>
          <p:spPr>
            <a:xfrm>
              <a:off x="1445208" y="1786735"/>
              <a:ext cx="2303375" cy="2303375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2596896" y="1786735"/>
              <a:ext cx="6089904" cy="2303375"/>
            </a:xfrm>
            <a:custGeom>
              <a:avLst/>
              <a:gdLst>
                <a:gd name="connsiteX0" fmla="*/ 0 w 6089904"/>
                <a:gd name="connsiteY0" fmla="*/ 0 h 2303375"/>
                <a:gd name="connsiteX1" fmla="*/ 6089904 w 6089904"/>
                <a:gd name="connsiteY1" fmla="*/ 0 h 2303375"/>
                <a:gd name="connsiteX2" fmla="*/ 6089904 w 6089904"/>
                <a:gd name="connsiteY2" fmla="*/ 2303375 h 2303375"/>
                <a:gd name="connsiteX3" fmla="*/ 0 w 6089904"/>
                <a:gd name="connsiteY3" fmla="*/ 2303375 h 2303375"/>
                <a:gd name="connsiteX4" fmla="*/ 0 w 6089904"/>
                <a:gd name="connsiteY4" fmla="*/ 0 h 230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2303375">
                  <a:moveTo>
                    <a:pt x="0" y="0"/>
                  </a:moveTo>
                  <a:lnTo>
                    <a:pt x="6089904" y="0"/>
                  </a:lnTo>
                  <a:lnTo>
                    <a:pt x="6089904" y="2303375"/>
                  </a:lnTo>
                  <a:lnTo>
                    <a:pt x="0" y="23033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1956967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ترکیب نیروی کار</a:t>
              </a:r>
              <a:endParaRPr lang="fa-IR" sz="1900" kern="1200" dirty="0"/>
            </a:p>
          </p:txBody>
        </p:sp>
        <p:sp>
          <p:nvSpPr>
            <p:cNvPr id="14" name="Pie 13"/>
            <p:cNvSpPr/>
            <p:nvPr/>
          </p:nvSpPr>
          <p:spPr>
            <a:xfrm>
              <a:off x="1759306" y="2205534"/>
              <a:ext cx="1675178" cy="1675178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2596896" y="2205534"/>
              <a:ext cx="6089904" cy="1675178"/>
            </a:xfrm>
            <a:custGeom>
              <a:avLst/>
              <a:gdLst>
                <a:gd name="connsiteX0" fmla="*/ 0 w 6089904"/>
                <a:gd name="connsiteY0" fmla="*/ 0 h 1675178"/>
                <a:gd name="connsiteX1" fmla="*/ 6089904 w 6089904"/>
                <a:gd name="connsiteY1" fmla="*/ 0 h 1675178"/>
                <a:gd name="connsiteX2" fmla="*/ 6089904 w 6089904"/>
                <a:gd name="connsiteY2" fmla="*/ 1675178 h 1675178"/>
                <a:gd name="connsiteX3" fmla="*/ 0 w 6089904"/>
                <a:gd name="connsiteY3" fmla="*/ 1675178 h 1675178"/>
                <a:gd name="connsiteX4" fmla="*/ 0 w 6089904"/>
                <a:gd name="connsiteY4" fmla="*/ 0 h 1675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1675178">
                  <a:moveTo>
                    <a:pt x="0" y="0"/>
                  </a:moveTo>
                  <a:lnTo>
                    <a:pt x="6089904" y="0"/>
                  </a:lnTo>
                  <a:lnTo>
                    <a:pt x="6089904" y="1675178"/>
                  </a:lnTo>
                  <a:lnTo>
                    <a:pt x="0" y="16751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1328774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سطح سرمایه‌گذاری و پس‌انداز</a:t>
              </a:r>
              <a:endParaRPr lang="fa-IR" sz="1900" kern="1200" dirty="0"/>
            </a:p>
          </p:txBody>
        </p:sp>
        <p:sp>
          <p:nvSpPr>
            <p:cNvPr id="16" name="Pie 15"/>
            <p:cNvSpPr/>
            <p:nvPr/>
          </p:nvSpPr>
          <p:spPr>
            <a:xfrm>
              <a:off x="2073402" y="2624329"/>
              <a:ext cx="1046986" cy="1046986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2596896" y="2624329"/>
              <a:ext cx="6089904" cy="1046986"/>
            </a:xfrm>
            <a:custGeom>
              <a:avLst/>
              <a:gdLst>
                <a:gd name="connsiteX0" fmla="*/ 0 w 6089904"/>
                <a:gd name="connsiteY0" fmla="*/ 0 h 1046986"/>
                <a:gd name="connsiteX1" fmla="*/ 6089904 w 6089904"/>
                <a:gd name="connsiteY1" fmla="*/ 0 h 1046986"/>
                <a:gd name="connsiteX2" fmla="*/ 6089904 w 6089904"/>
                <a:gd name="connsiteY2" fmla="*/ 1046986 h 1046986"/>
                <a:gd name="connsiteX3" fmla="*/ 0 w 6089904"/>
                <a:gd name="connsiteY3" fmla="*/ 1046986 h 1046986"/>
                <a:gd name="connsiteX4" fmla="*/ 0 w 6089904"/>
                <a:gd name="connsiteY4" fmla="*/ 0 h 104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1046986">
                  <a:moveTo>
                    <a:pt x="0" y="0"/>
                  </a:moveTo>
                  <a:lnTo>
                    <a:pt x="6089904" y="0"/>
                  </a:lnTo>
                  <a:lnTo>
                    <a:pt x="6089904" y="1046986"/>
                  </a:lnTo>
                  <a:lnTo>
                    <a:pt x="0" y="10469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00582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مقررات دولتی</a:t>
              </a:r>
              <a:endParaRPr lang="fa-IR" sz="1900" kern="1200" dirty="0"/>
            </a:p>
          </p:txBody>
        </p:sp>
        <p:sp>
          <p:nvSpPr>
            <p:cNvPr id="18" name="Pie 17"/>
            <p:cNvSpPr/>
            <p:nvPr/>
          </p:nvSpPr>
          <p:spPr>
            <a:xfrm>
              <a:off x="2387498" y="3043123"/>
              <a:ext cx="418794" cy="418794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2596896" y="3043123"/>
              <a:ext cx="6089904" cy="418794"/>
            </a:xfrm>
            <a:custGeom>
              <a:avLst/>
              <a:gdLst>
                <a:gd name="connsiteX0" fmla="*/ 0 w 6089904"/>
                <a:gd name="connsiteY0" fmla="*/ 0 h 418794"/>
                <a:gd name="connsiteX1" fmla="*/ 6089904 w 6089904"/>
                <a:gd name="connsiteY1" fmla="*/ 0 h 418794"/>
                <a:gd name="connsiteX2" fmla="*/ 6089904 w 6089904"/>
                <a:gd name="connsiteY2" fmla="*/ 418794 h 418794"/>
                <a:gd name="connsiteX3" fmla="*/ 0 w 6089904"/>
                <a:gd name="connsiteY3" fmla="*/ 418794 h 418794"/>
                <a:gd name="connsiteX4" fmla="*/ 0 w 6089904"/>
                <a:gd name="connsiteY4" fmla="*/ 0 h 41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18794">
                  <a:moveTo>
                    <a:pt x="0" y="0"/>
                  </a:moveTo>
                  <a:lnTo>
                    <a:pt x="6089904" y="0"/>
                  </a:lnTo>
                  <a:lnTo>
                    <a:pt x="6089904" y="418794"/>
                  </a:lnTo>
                  <a:lnTo>
                    <a:pt x="0" y="4187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استفاده از ظرفیت</a:t>
              </a:r>
              <a:endParaRPr lang="fa-IR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سایر عوامل مؤثر بر بهره‌وری</a:t>
            </a:r>
            <a:endParaRPr lang="fa-IR" dirty="0"/>
          </a:p>
        </p:txBody>
      </p:sp>
      <p:sp>
        <p:nvSpPr>
          <p:cNvPr id="6" name="Isosceles Triangle 5"/>
          <p:cNvSpPr/>
          <p:nvPr/>
        </p:nvSpPr>
        <p:spPr>
          <a:xfrm>
            <a:off x="2186787" y="530352"/>
            <a:ext cx="4187952" cy="4187952"/>
          </a:xfrm>
          <a:prstGeom prst="triangl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280763" y="949556"/>
            <a:ext cx="2722168" cy="425338"/>
          </a:xfrm>
          <a:custGeom>
            <a:avLst/>
            <a:gdLst>
              <a:gd name="connsiteX0" fmla="*/ 0 w 2722168"/>
              <a:gd name="connsiteY0" fmla="*/ 70891 h 425338"/>
              <a:gd name="connsiteX1" fmla="*/ 20764 w 2722168"/>
              <a:gd name="connsiteY1" fmla="*/ 20764 h 425338"/>
              <a:gd name="connsiteX2" fmla="*/ 70892 w 2722168"/>
              <a:gd name="connsiteY2" fmla="*/ 1 h 425338"/>
              <a:gd name="connsiteX3" fmla="*/ 2651277 w 2722168"/>
              <a:gd name="connsiteY3" fmla="*/ 0 h 425338"/>
              <a:gd name="connsiteX4" fmla="*/ 2701404 w 2722168"/>
              <a:gd name="connsiteY4" fmla="*/ 20764 h 425338"/>
              <a:gd name="connsiteX5" fmla="*/ 2722167 w 2722168"/>
              <a:gd name="connsiteY5" fmla="*/ 70892 h 425338"/>
              <a:gd name="connsiteX6" fmla="*/ 2722168 w 2722168"/>
              <a:gd name="connsiteY6" fmla="*/ 354447 h 425338"/>
              <a:gd name="connsiteX7" fmla="*/ 2701404 w 2722168"/>
              <a:gd name="connsiteY7" fmla="*/ 404575 h 425338"/>
              <a:gd name="connsiteX8" fmla="*/ 2651276 w 2722168"/>
              <a:gd name="connsiteY8" fmla="*/ 425338 h 425338"/>
              <a:gd name="connsiteX9" fmla="*/ 70891 w 2722168"/>
              <a:gd name="connsiteY9" fmla="*/ 425338 h 425338"/>
              <a:gd name="connsiteX10" fmla="*/ 20763 w 2722168"/>
              <a:gd name="connsiteY10" fmla="*/ 404574 h 425338"/>
              <a:gd name="connsiteX11" fmla="*/ 0 w 2722168"/>
              <a:gd name="connsiteY11" fmla="*/ 354446 h 425338"/>
              <a:gd name="connsiteX12" fmla="*/ 0 w 2722168"/>
              <a:gd name="connsiteY12" fmla="*/ 70891 h 4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25338">
                <a:moveTo>
                  <a:pt x="0" y="70891"/>
                </a:moveTo>
                <a:cubicBezTo>
                  <a:pt x="0" y="52090"/>
                  <a:pt x="7469" y="34058"/>
                  <a:pt x="20764" y="20764"/>
                </a:cubicBezTo>
                <a:cubicBezTo>
                  <a:pt x="34059" y="7469"/>
                  <a:pt x="52090" y="1"/>
                  <a:pt x="70892" y="1"/>
                </a:cubicBezTo>
                <a:lnTo>
                  <a:pt x="2651277" y="0"/>
                </a:lnTo>
                <a:cubicBezTo>
                  <a:pt x="2670078" y="0"/>
                  <a:pt x="2688110" y="7469"/>
                  <a:pt x="2701404" y="20764"/>
                </a:cubicBezTo>
                <a:cubicBezTo>
                  <a:pt x="2714699" y="34059"/>
                  <a:pt x="2722167" y="52090"/>
                  <a:pt x="2722167" y="70892"/>
                </a:cubicBezTo>
                <a:cubicBezTo>
                  <a:pt x="2722167" y="165410"/>
                  <a:pt x="2722168" y="259929"/>
                  <a:pt x="2722168" y="354447"/>
                </a:cubicBezTo>
                <a:cubicBezTo>
                  <a:pt x="2722168" y="373248"/>
                  <a:pt x="2714699" y="391280"/>
                  <a:pt x="2701404" y="404575"/>
                </a:cubicBezTo>
                <a:cubicBezTo>
                  <a:pt x="2688109" y="417870"/>
                  <a:pt x="2670078" y="425338"/>
                  <a:pt x="2651276" y="425338"/>
                </a:cubicBezTo>
                <a:lnTo>
                  <a:pt x="70891" y="425338"/>
                </a:lnTo>
                <a:cubicBezTo>
                  <a:pt x="52090" y="425338"/>
                  <a:pt x="34058" y="417869"/>
                  <a:pt x="20763" y="404574"/>
                </a:cubicBezTo>
                <a:cubicBezTo>
                  <a:pt x="7468" y="391279"/>
                  <a:pt x="0" y="373248"/>
                  <a:pt x="0" y="354446"/>
                </a:cubicBezTo>
                <a:lnTo>
                  <a:pt x="0" y="70891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533" tIns="85533" rIns="85533" bIns="855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نرخ تورم</a:t>
            </a:r>
            <a:endParaRPr lang="fa-IR" sz="1700" kern="1200" dirty="0"/>
          </a:p>
        </p:txBody>
      </p:sp>
      <p:sp>
        <p:nvSpPr>
          <p:cNvPr id="8" name="Freeform 7"/>
          <p:cNvSpPr/>
          <p:nvPr/>
        </p:nvSpPr>
        <p:spPr>
          <a:xfrm>
            <a:off x="4280763" y="1428062"/>
            <a:ext cx="2722168" cy="425338"/>
          </a:xfrm>
          <a:custGeom>
            <a:avLst/>
            <a:gdLst>
              <a:gd name="connsiteX0" fmla="*/ 0 w 2722168"/>
              <a:gd name="connsiteY0" fmla="*/ 70891 h 425338"/>
              <a:gd name="connsiteX1" fmla="*/ 20764 w 2722168"/>
              <a:gd name="connsiteY1" fmla="*/ 20764 h 425338"/>
              <a:gd name="connsiteX2" fmla="*/ 70892 w 2722168"/>
              <a:gd name="connsiteY2" fmla="*/ 1 h 425338"/>
              <a:gd name="connsiteX3" fmla="*/ 2651277 w 2722168"/>
              <a:gd name="connsiteY3" fmla="*/ 0 h 425338"/>
              <a:gd name="connsiteX4" fmla="*/ 2701404 w 2722168"/>
              <a:gd name="connsiteY4" fmla="*/ 20764 h 425338"/>
              <a:gd name="connsiteX5" fmla="*/ 2722167 w 2722168"/>
              <a:gd name="connsiteY5" fmla="*/ 70892 h 425338"/>
              <a:gd name="connsiteX6" fmla="*/ 2722168 w 2722168"/>
              <a:gd name="connsiteY6" fmla="*/ 354447 h 425338"/>
              <a:gd name="connsiteX7" fmla="*/ 2701404 w 2722168"/>
              <a:gd name="connsiteY7" fmla="*/ 404575 h 425338"/>
              <a:gd name="connsiteX8" fmla="*/ 2651276 w 2722168"/>
              <a:gd name="connsiteY8" fmla="*/ 425338 h 425338"/>
              <a:gd name="connsiteX9" fmla="*/ 70891 w 2722168"/>
              <a:gd name="connsiteY9" fmla="*/ 425338 h 425338"/>
              <a:gd name="connsiteX10" fmla="*/ 20763 w 2722168"/>
              <a:gd name="connsiteY10" fmla="*/ 404574 h 425338"/>
              <a:gd name="connsiteX11" fmla="*/ 0 w 2722168"/>
              <a:gd name="connsiteY11" fmla="*/ 354446 h 425338"/>
              <a:gd name="connsiteX12" fmla="*/ 0 w 2722168"/>
              <a:gd name="connsiteY12" fmla="*/ 70891 h 4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25338">
                <a:moveTo>
                  <a:pt x="0" y="70891"/>
                </a:moveTo>
                <a:cubicBezTo>
                  <a:pt x="0" y="52090"/>
                  <a:pt x="7469" y="34058"/>
                  <a:pt x="20764" y="20764"/>
                </a:cubicBezTo>
                <a:cubicBezTo>
                  <a:pt x="34059" y="7469"/>
                  <a:pt x="52090" y="1"/>
                  <a:pt x="70892" y="1"/>
                </a:cubicBezTo>
                <a:lnTo>
                  <a:pt x="2651277" y="0"/>
                </a:lnTo>
                <a:cubicBezTo>
                  <a:pt x="2670078" y="0"/>
                  <a:pt x="2688110" y="7469"/>
                  <a:pt x="2701404" y="20764"/>
                </a:cubicBezTo>
                <a:cubicBezTo>
                  <a:pt x="2714699" y="34059"/>
                  <a:pt x="2722167" y="52090"/>
                  <a:pt x="2722167" y="70892"/>
                </a:cubicBezTo>
                <a:cubicBezTo>
                  <a:pt x="2722167" y="165410"/>
                  <a:pt x="2722168" y="259929"/>
                  <a:pt x="2722168" y="354447"/>
                </a:cubicBezTo>
                <a:cubicBezTo>
                  <a:pt x="2722168" y="373248"/>
                  <a:pt x="2714699" y="391280"/>
                  <a:pt x="2701404" y="404575"/>
                </a:cubicBezTo>
                <a:cubicBezTo>
                  <a:pt x="2688109" y="417870"/>
                  <a:pt x="2670078" y="425338"/>
                  <a:pt x="2651276" y="425338"/>
                </a:cubicBezTo>
                <a:lnTo>
                  <a:pt x="70891" y="425338"/>
                </a:lnTo>
                <a:cubicBezTo>
                  <a:pt x="52090" y="425338"/>
                  <a:pt x="34058" y="417869"/>
                  <a:pt x="20763" y="404574"/>
                </a:cubicBezTo>
                <a:cubicBezTo>
                  <a:pt x="7468" y="391279"/>
                  <a:pt x="0" y="373248"/>
                  <a:pt x="0" y="354446"/>
                </a:cubicBezTo>
                <a:lnTo>
                  <a:pt x="0" y="70891"/>
                </a:lnTo>
                <a:close/>
              </a:path>
            </a:pathLst>
          </a:custGeom>
        </p:spPr>
        <p:style>
          <a:lnRef idx="1">
            <a:schemeClr val="accent2">
              <a:hueOff val="-1511200"/>
              <a:satOff val="873"/>
              <a:lumOff val="-1601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533" tIns="85533" rIns="85533" bIns="855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استفاده از دانش</a:t>
            </a:r>
            <a:endParaRPr lang="fa-IR" sz="1700" kern="1200" dirty="0"/>
          </a:p>
        </p:txBody>
      </p:sp>
      <p:sp>
        <p:nvSpPr>
          <p:cNvPr id="9" name="Freeform 8"/>
          <p:cNvSpPr/>
          <p:nvPr/>
        </p:nvSpPr>
        <p:spPr>
          <a:xfrm>
            <a:off x="4280763" y="1906568"/>
            <a:ext cx="2722168" cy="425338"/>
          </a:xfrm>
          <a:custGeom>
            <a:avLst/>
            <a:gdLst>
              <a:gd name="connsiteX0" fmla="*/ 0 w 2722168"/>
              <a:gd name="connsiteY0" fmla="*/ 70891 h 425338"/>
              <a:gd name="connsiteX1" fmla="*/ 20764 w 2722168"/>
              <a:gd name="connsiteY1" fmla="*/ 20764 h 425338"/>
              <a:gd name="connsiteX2" fmla="*/ 70892 w 2722168"/>
              <a:gd name="connsiteY2" fmla="*/ 1 h 425338"/>
              <a:gd name="connsiteX3" fmla="*/ 2651277 w 2722168"/>
              <a:gd name="connsiteY3" fmla="*/ 0 h 425338"/>
              <a:gd name="connsiteX4" fmla="*/ 2701404 w 2722168"/>
              <a:gd name="connsiteY4" fmla="*/ 20764 h 425338"/>
              <a:gd name="connsiteX5" fmla="*/ 2722167 w 2722168"/>
              <a:gd name="connsiteY5" fmla="*/ 70892 h 425338"/>
              <a:gd name="connsiteX6" fmla="*/ 2722168 w 2722168"/>
              <a:gd name="connsiteY6" fmla="*/ 354447 h 425338"/>
              <a:gd name="connsiteX7" fmla="*/ 2701404 w 2722168"/>
              <a:gd name="connsiteY7" fmla="*/ 404575 h 425338"/>
              <a:gd name="connsiteX8" fmla="*/ 2651276 w 2722168"/>
              <a:gd name="connsiteY8" fmla="*/ 425338 h 425338"/>
              <a:gd name="connsiteX9" fmla="*/ 70891 w 2722168"/>
              <a:gd name="connsiteY9" fmla="*/ 425338 h 425338"/>
              <a:gd name="connsiteX10" fmla="*/ 20763 w 2722168"/>
              <a:gd name="connsiteY10" fmla="*/ 404574 h 425338"/>
              <a:gd name="connsiteX11" fmla="*/ 0 w 2722168"/>
              <a:gd name="connsiteY11" fmla="*/ 354446 h 425338"/>
              <a:gd name="connsiteX12" fmla="*/ 0 w 2722168"/>
              <a:gd name="connsiteY12" fmla="*/ 70891 h 4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25338">
                <a:moveTo>
                  <a:pt x="0" y="70891"/>
                </a:moveTo>
                <a:cubicBezTo>
                  <a:pt x="0" y="52090"/>
                  <a:pt x="7469" y="34058"/>
                  <a:pt x="20764" y="20764"/>
                </a:cubicBezTo>
                <a:cubicBezTo>
                  <a:pt x="34059" y="7469"/>
                  <a:pt x="52090" y="1"/>
                  <a:pt x="70892" y="1"/>
                </a:cubicBezTo>
                <a:lnTo>
                  <a:pt x="2651277" y="0"/>
                </a:lnTo>
                <a:cubicBezTo>
                  <a:pt x="2670078" y="0"/>
                  <a:pt x="2688110" y="7469"/>
                  <a:pt x="2701404" y="20764"/>
                </a:cubicBezTo>
                <a:cubicBezTo>
                  <a:pt x="2714699" y="34059"/>
                  <a:pt x="2722167" y="52090"/>
                  <a:pt x="2722167" y="70892"/>
                </a:cubicBezTo>
                <a:cubicBezTo>
                  <a:pt x="2722167" y="165410"/>
                  <a:pt x="2722168" y="259929"/>
                  <a:pt x="2722168" y="354447"/>
                </a:cubicBezTo>
                <a:cubicBezTo>
                  <a:pt x="2722168" y="373248"/>
                  <a:pt x="2714699" y="391280"/>
                  <a:pt x="2701404" y="404575"/>
                </a:cubicBezTo>
                <a:cubicBezTo>
                  <a:pt x="2688109" y="417870"/>
                  <a:pt x="2670078" y="425338"/>
                  <a:pt x="2651276" y="425338"/>
                </a:cubicBezTo>
                <a:lnTo>
                  <a:pt x="70891" y="425338"/>
                </a:lnTo>
                <a:cubicBezTo>
                  <a:pt x="52090" y="425338"/>
                  <a:pt x="34058" y="417869"/>
                  <a:pt x="20763" y="404574"/>
                </a:cubicBezTo>
                <a:cubicBezTo>
                  <a:pt x="7468" y="391279"/>
                  <a:pt x="0" y="373248"/>
                  <a:pt x="0" y="354446"/>
                </a:cubicBezTo>
                <a:lnTo>
                  <a:pt x="0" y="70891"/>
                </a:lnTo>
                <a:close/>
              </a:path>
            </a:pathLst>
          </a:custGeom>
        </p:spPr>
        <p:style>
          <a:lnRef idx="1">
            <a:schemeClr val="accent2">
              <a:hueOff val="-3022401"/>
              <a:satOff val="1745"/>
              <a:lumOff val="-320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533" tIns="85533" rIns="85533" bIns="855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مقیاس تولید</a:t>
            </a:r>
            <a:endParaRPr lang="fa-IR" sz="17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280763" y="2385074"/>
            <a:ext cx="2722168" cy="425338"/>
          </a:xfrm>
          <a:custGeom>
            <a:avLst/>
            <a:gdLst>
              <a:gd name="connsiteX0" fmla="*/ 0 w 2722168"/>
              <a:gd name="connsiteY0" fmla="*/ 70891 h 425338"/>
              <a:gd name="connsiteX1" fmla="*/ 20764 w 2722168"/>
              <a:gd name="connsiteY1" fmla="*/ 20764 h 425338"/>
              <a:gd name="connsiteX2" fmla="*/ 70892 w 2722168"/>
              <a:gd name="connsiteY2" fmla="*/ 1 h 425338"/>
              <a:gd name="connsiteX3" fmla="*/ 2651277 w 2722168"/>
              <a:gd name="connsiteY3" fmla="*/ 0 h 425338"/>
              <a:gd name="connsiteX4" fmla="*/ 2701404 w 2722168"/>
              <a:gd name="connsiteY4" fmla="*/ 20764 h 425338"/>
              <a:gd name="connsiteX5" fmla="*/ 2722167 w 2722168"/>
              <a:gd name="connsiteY5" fmla="*/ 70892 h 425338"/>
              <a:gd name="connsiteX6" fmla="*/ 2722168 w 2722168"/>
              <a:gd name="connsiteY6" fmla="*/ 354447 h 425338"/>
              <a:gd name="connsiteX7" fmla="*/ 2701404 w 2722168"/>
              <a:gd name="connsiteY7" fmla="*/ 404575 h 425338"/>
              <a:gd name="connsiteX8" fmla="*/ 2651276 w 2722168"/>
              <a:gd name="connsiteY8" fmla="*/ 425338 h 425338"/>
              <a:gd name="connsiteX9" fmla="*/ 70891 w 2722168"/>
              <a:gd name="connsiteY9" fmla="*/ 425338 h 425338"/>
              <a:gd name="connsiteX10" fmla="*/ 20763 w 2722168"/>
              <a:gd name="connsiteY10" fmla="*/ 404574 h 425338"/>
              <a:gd name="connsiteX11" fmla="*/ 0 w 2722168"/>
              <a:gd name="connsiteY11" fmla="*/ 354446 h 425338"/>
              <a:gd name="connsiteX12" fmla="*/ 0 w 2722168"/>
              <a:gd name="connsiteY12" fmla="*/ 70891 h 4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25338">
                <a:moveTo>
                  <a:pt x="0" y="70891"/>
                </a:moveTo>
                <a:cubicBezTo>
                  <a:pt x="0" y="52090"/>
                  <a:pt x="7469" y="34058"/>
                  <a:pt x="20764" y="20764"/>
                </a:cubicBezTo>
                <a:cubicBezTo>
                  <a:pt x="34059" y="7469"/>
                  <a:pt x="52090" y="1"/>
                  <a:pt x="70892" y="1"/>
                </a:cubicBezTo>
                <a:lnTo>
                  <a:pt x="2651277" y="0"/>
                </a:lnTo>
                <a:cubicBezTo>
                  <a:pt x="2670078" y="0"/>
                  <a:pt x="2688110" y="7469"/>
                  <a:pt x="2701404" y="20764"/>
                </a:cubicBezTo>
                <a:cubicBezTo>
                  <a:pt x="2714699" y="34059"/>
                  <a:pt x="2722167" y="52090"/>
                  <a:pt x="2722167" y="70892"/>
                </a:cubicBezTo>
                <a:cubicBezTo>
                  <a:pt x="2722167" y="165410"/>
                  <a:pt x="2722168" y="259929"/>
                  <a:pt x="2722168" y="354447"/>
                </a:cubicBezTo>
                <a:cubicBezTo>
                  <a:pt x="2722168" y="373248"/>
                  <a:pt x="2714699" y="391280"/>
                  <a:pt x="2701404" y="404575"/>
                </a:cubicBezTo>
                <a:cubicBezTo>
                  <a:pt x="2688109" y="417870"/>
                  <a:pt x="2670078" y="425338"/>
                  <a:pt x="2651276" y="425338"/>
                </a:cubicBezTo>
                <a:lnTo>
                  <a:pt x="70891" y="425338"/>
                </a:lnTo>
                <a:cubicBezTo>
                  <a:pt x="52090" y="425338"/>
                  <a:pt x="34058" y="417869"/>
                  <a:pt x="20763" y="404574"/>
                </a:cubicBezTo>
                <a:cubicBezTo>
                  <a:pt x="7468" y="391279"/>
                  <a:pt x="0" y="373248"/>
                  <a:pt x="0" y="354446"/>
                </a:cubicBezTo>
                <a:lnTo>
                  <a:pt x="0" y="70891"/>
                </a:lnTo>
                <a:close/>
              </a:path>
            </a:pathLst>
          </a:custGeom>
        </p:spPr>
        <p:style>
          <a:lnRef idx="1">
            <a:schemeClr val="accent2">
              <a:hueOff val="-4533601"/>
              <a:satOff val="2618"/>
              <a:lumOff val="-480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533" tIns="85533" rIns="85533" bIns="855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انگیزه‌های کارکنان</a:t>
            </a:r>
            <a:endParaRPr lang="fa-IR" sz="17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280763" y="2863581"/>
            <a:ext cx="2722168" cy="425338"/>
          </a:xfrm>
          <a:custGeom>
            <a:avLst/>
            <a:gdLst>
              <a:gd name="connsiteX0" fmla="*/ 0 w 2722168"/>
              <a:gd name="connsiteY0" fmla="*/ 70891 h 425338"/>
              <a:gd name="connsiteX1" fmla="*/ 20764 w 2722168"/>
              <a:gd name="connsiteY1" fmla="*/ 20764 h 425338"/>
              <a:gd name="connsiteX2" fmla="*/ 70892 w 2722168"/>
              <a:gd name="connsiteY2" fmla="*/ 1 h 425338"/>
              <a:gd name="connsiteX3" fmla="*/ 2651277 w 2722168"/>
              <a:gd name="connsiteY3" fmla="*/ 0 h 425338"/>
              <a:gd name="connsiteX4" fmla="*/ 2701404 w 2722168"/>
              <a:gd name="connsiteY4" fmla="*/ 20764 h 425338"/>
              <a:gd name="connsiteX5" fmla="*/ 2722167 w 2722168"/>
              <a:gd name="connsiteY5" fmla="*/ 70892 h 425338"/>
              <a:gd name="connsiteX6" fmla="*/ 2722168 w 2722168"/>
              <a:gd name="connsiteY6" fmla="*/ 354447 h 425338"/>
              <a:gd name="connsiteX7" fmla="*/ 2701404 w 2722168"/>
              <a:gd name="connsiteY7" fmla="*/ 404575 h 425338"/>
              <a:gd name="connsiteX8" fmla="*/ 2651276 w 2722168"/>
              <a:gd name="connsiteY8" fmla="*/ 425338 h 425338"/>
              <a:gd name="connsiteX9" fmla="*/ 70891 w 2722168"/>
              <a:gd name="connsiteY9" fmla="*/ 425338 h 425338"/>
              <a:gd name="connsiteX10" fmla="*/ 20763 w 2722168"/>
              <a:gd name="connsiteY10" fmla="*/ 404574 h 425338"/>
              <a:gd name="connsiteX11" fmla="*/ 0 w 2722168"/>
              <a:gd name="connsiteY11" fmla="*/ 354446 h 425338"/>
              <a:gd name="connsiteX12" fmla="*/ 0 w 2722168"/>
              <a:gd name="connsiteY12" fmla="*/ 70891 h 4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25338">
                <a:moveTo>
                  <a:pt x="0" y="70891"/>
                </a:moveTo>
                <a:cubicBezTo>
                  <a:pt x="0" y="52090"/>
                  <a:pt x="7469" y="34058"/>
                  <a:pt x="20764" y="20764"/>
                </a:cubicBezTo>
                <a:cubicBezTo>
                  <a:pt x="34059" y="7469"/>
                  <a:pt x="52090" y="1"/>
                  <a:pt x="70892" y="1"/>
                </a:cubicBezTo>
                <a:lnTo>
                  <a:pt x="2651277" y="0"/>
                </a:lnTo>
                <a:cubicBezTo>
                  <a:pt x="2670078" y="0"/>
                  <a:pt x="2688110" y="7469"/>
                  <a:pt x="2701404" y="20764"/>
                </a:cubicBezTo>
                <a:cubicBezTo>
                  <a:pt x="2714699" y="34059"/>
                  <a:pt x="2722167" y="52090"/>
                  <a:pt x="2722167" y="70892"/>
                </a:cubicBezTo>
                <a:cubicBezTo>
                  <a:pt x="2722167" y="165410"/>
                  <a:pt x="2722168" y="259929"/>
                  <a:pt x="2722168" y="354447"/>
                </a:cubicBezTo>
                <a:cubicBezTo>
                  <a:pt x="2722168" y="373248"/>
                  <a:pt x="2714699" y="391280"/>
                  <a:pt x="2701404" y="404575"/>
                </a:cubicBezTo>
                <a:cubicBezTo>
                  <a:pt x="2688109" y="417870"/>
                  <a:pt x="2670078" y="425338"/>
                  <a:pt x="2651276" y="425338"/>
                </a:cubicBezTo>
                <a:lnTo>
                  <a:pt x="70891" y="425338"/>
                </a:lnTo>
                <a:cubicBezTo>
                  <a:pt x="52090" y="425338"/>
                  <a:pt x="34058" y="417869"/>
                  <a:pt x="20763" y="404574"/>
                </a:cubicBezTo>
                <a:cubicBezTo>
                  <a:pt x="7468" y="391279"/>
                  <a:pt x="0" y="373248"/>
                  <a:pt x="0" y="354446"/>
                </a:cubicBezTo>
                <a:lnTo>
                  <a:pt x="0" y="70891"/>
                </a:lnTo>
                <a:close/>
              </a:path>
            </a:pathLst>
          </a:custGeom>
        </p:spPr>
        <p:style>
          <a:lnRef idx="1">
            <a:schemeClr val="accent2">
              <a:hueOff val="-6044802"/>
              <a:satOff val="3491"/>
              <a:lumOff val="-640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533" tIns="85533" rIns="85533" bIns="855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فضای کارگری</a:t>
            </a:r>
            <a:endParaRPr lang="fa-IR" sz="17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280763" y="3342087"/>
            <a:ext cx="2722168" cy="425338"/>
          </a:xfrm>
          <a:custGeom>
            <a:avLst/>
            <a:gdLst>
              <a:gd name="connsiteX0" fmla="*/ 0 w 2722168"/>
              <a:gd name="connsiteY0" fmla="*/ 70891 h 425338"/>
              <a:gd name="connsiteX1" fmla="*/ 20764 w 2722168"/>
              <a:gd name="connsiteY1" fmla="*/ 20764 h 425338"/>
              <a:gd name="connsiteX2" fmla="*/ 70892 w 2722168"/>
              <a:gd name="connsiteY2" fmla="*/ 1 h 425338"/>
              <a:gd name="connsiteX3" fmla="*/ 2651277 w 2722168"/>
              <a:gd name="connsiteY3" fmla="*/ 0 h 425338"/>
              <a:gd name="connsiteX4" fmla="*/ 2701404 w 2722168"/>
              <a:gd name="connsiteY4" fmla="*/ 20764 h 425338"/>
              <a:gd name="connsiteX5" fmla="*/ 2722167 w 2722168"/>
              <a:gd name="connsiteY5" fmla="*/ 70892 h 425338"/>
              <a:gd name="connsiteX6" fmla="*/ 2722168 w 2722168"/>
              <a:gd name="connsiteY6" fmla="*/ 354447 h 425338"/>
              <a:gd name="connsiteX7" fmla="*/ 2701404 w 2722168"/>
              <a:gd name="connsiteY7" fmla="*/ 404575 h 425338"/>
              <a:gd name="connsiteX8" fmla="*/ 2651276 w 2722168"/>
              <a:gd name="connsiteY8" fmla="*/ 425338 h 425338"/>
              <a:gd name="connsiteX9" fmla="*/ 70891 w 2722168"/>
              <a:gd name="connsiteY9" fmla="*/ 425338 h 425338"/>
              <a:gd name="connsiteX10" fmla="*/ 20763 w 2722168"/>
              <a:gd name="connsiteY10" fmla="*/ 404574 h 425338"/>
              <a:gd name="connsiteX11" fmla="*/ 0 w 2722168"/>
              <a:gd name="connsiteY11" fmla="*/ 354446 h 425338"/>
              <a:gd name="connsiteX12" fmla="*/ 0 w 2722168"/>
              <a:gd name="connsiteY12" fmla="*/ 70891 h 4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25338">
                <a:moveTo>
                  <a:pt x="0" y="70891"/>
                </a:moveTo>
                <a:cubicBezTo>
                  <a:pt x="0" y="52090"/>
                  <a:pt x="7469" y="34058"/>
                  <a:pt x="20764" y="20764"/>
                </a:cubicBezTo>
                <a:cubicBezTo>
                  <a:pt x="34059" y="7469"/>
                  <a:pt x="52090" y="1"/>
                  <a:pt x="70892" y="1"/>
                </a:cubicBezTo>
                <a:lnTo>
                  <a:pt x="2651277" y="0"/>
                </a:lnTo>
                <a:cubicBezTo>
                  <a:pt x="2670078" y="0"/>
                  <a:pt x="2688110" y="7469"/>
                  <a:pt x="2701404" y="20764"/>
                </a:cubicBezTo>
                <a:cubicBezTo>
                  <a:pt x="2714699" y="34059"/>
                  <a:pt x="2722167" y="52090"/>
                  <a:pt x="2722167" y="70892"/>
                </a:cubicBezTo>
                <a:cubicBezTo>
                  <a:pt x="2722167" y="165410"/>
                  <a:pt x="2722168" y="259929"/>
                  <a:pt x="2722168" y="354447"/>
                </a:cubicBezTo>
                <a:cubicBezTo>
                  <a:pt x="2722168" y="373248"/>
                  <a:pt x="2714699" y="391280"/>
                  <a:pt x="2701404" y="404575"/>
                </a:cubicBezTo>
                <a:cubicBezTo>
                  <a:pt x="2688109" y="417870"/>
                  <a:pt x="2670078" y="425338"/>
                  <a:pt x="2651276" y="425338"/>
                </a:cubicBezTo>
                <a:lnTo>
                  <a:pt x="70891" y="425338"/>
                </a:lnTo>
                <a:cubicBezTo>
                  <a:pt x="52090" y="425338"/>
                  <a:pt x="34058" y="417869"/>
                  <a:pt x="20763" y="404574"/>
                </a:cubicBezTo>
                <a:cubicBezTo>
                  <a:pt x="7468" y="391279"/>
                  <a:pt x="0" y="373248"/>
                  <a:pt x="0" y="354446"/>
                </a:cubicBezTo>
                <a:lnTo>
                  <a:pt x="0" y="70891"/>
                </a:lnTo>
                <a:close/>
              </a:path>
            </a:pathLst>
          </a:custGeom>
        </p:spPr>
        <p:style>
          <a:lnRef idx="1">
            <a:schemeClr val="accent2">
              <a:hueOff val="-7556002"/>
              <a:satOff val="4363"/>
              <a:lumOff val="-800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533" tIns="85533" rIns="85533" bIns="855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تخصیص منابع</a:t>
            </a:r>
            <a:endParaRPr lang="fa-IR" sz="17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4280763" y="3820593"/>
            <a:ext cx="2722168" cy="425338"/>
          </a:xfrm>
          <a:custGeom>
            <a:avLst/>
            <a:gdLst>
              <a:gd name="connsiteX0" fmla="*/ 0 w 2722168"/>
              <a:gd name="connsiteY0" fmla="*/ 70891 h 425338"/>
              <a:gd name="connsiteX1" fmla="*/ 20764 w 2722168"/>
              <a:gd name="connsiteY1" fmla="*/ 20764 h 425338"/>
              <a:gd name="connsiteX2" fmla="*/ 70892 w 2722168"/>
              <a:gd name="connsiteY2" fmla="*/ 1 h 425338"/>
              <a:gd name="connsiteX3" fmla="*/ 2651277 w 2722168"/>
              <a:gd name="connsiteY3" fmla="*/ 0 h 425338"/>
              <a:gd name="connsiteX4" fmla="*/ 2701404 w 2722168"/>
              <a:gd name="connsiteY4" fmla="*/ 20764 h 425338"/>
              <a:gd name="connsiteX5" fmla="*/ 2722167 w 2722168"/>
              <a:gd name="connsiteY5" fmla="*/ 70892 h 425338"/>
              <a:gd name="connsiteX6" fmla="*/ 2722168 w 2722168"/>
              <a:gd name="connsiteY6" fmla="*/ 354447 h 425338"/>
              <a:gd name="connsiteX7" fmla="*/ 2701404 w 2722168"/>
              <a:gd name="connsiteY7" fmla="*/ 404575 h 425338"/>
              <a:gd name="connsiteX8" fmla="*/ 2651276 w 2722168"/>
              <a:gd name="connsiteY8" fmla="*/ 425338 h 425338"/>
              <a:gd name="connsiteX9" fmla="*/ 70891 w 2722168"/>
              <a:gd name="connsiteY9" fmla="*/ 425338 h 425338"/>
              <a:gd name="connsiteX10" fmla="*/ 20763 w 2722168"/>
              <a:gd name="connsiteY10" fmla="*/ 404574 h 425338"/>
              <a:gd name="connsiteX11" fmla="*/ 0 w 2722168"/>
              <a:gd name="connsiteY11" fmla="*/ 354446 h 425338"/>
              <a:gd name="connsiteX12" fmla="*/ 0 w 2722168"/>
              <a:gd name="connsiteY12" fmla="*/ 70891 h 4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425338">
                <a:moveTo>
                  <a:pt x="0" y="70891"/>
                </a:moveTo>
                <a:cubicBezTo>
                  <a:pt x="0" y="52090"/>
                  <a:pt x="7469" y="34058"/>
                  <a:pt x="20764" y="20764"/>
                </a:cubicBezTo>
                <a:cubicBezTo>
                  <a:pt x="34059" y="7469"/>
                  <a:pt x="52090" y="1"/>
                  <a:pt x="70892" y="1"/>
                </a:cubicBezTo>
                <a:lnTo>
                  <a:pt x="2651277" y="0"/>
                </a:lnTo>
                <a:cubicBezTo>
                  <a:pt x="2670078" y="0"/>
                  <a:pt x="2688110" y="7469"/>
                  <a:pt x="2701404" y="20764"/>
                </a:cubicBezTo>
                <a:cubicBezTo>
                  <a:pt x="2714699" y="34059"/>
                  <a:pt x="2722167" y="52090"/>
                  <a:pt x="2722167" y="70892"/>
                </a:cubicBezTo>
                <a:cubicBezTo>
                  <a:pt x="2722167" y="165410"/>
                  <a:pt x="2722168" y="259929"/>
                  <a:pt x="2722168" y="354447"/>
                </a:cubicBezTo>
                <a:cubicBezTo>
                  <a:pt x="2722168" y="373248"/>
                  <a:pt x="2714699" y="391280"/>
                  <a:pt x="2701404" y="404575"/>
                </a:cubicBezTo>
                <a:cubicBezTo>
                  <a:pt x="2688109" y="417870"/>
                  <a:pt x="2670078" y="425338"/>
                  <a:pt x="2651276" y="425338"/>
                </a:cubicBezTo>
                <a:lnTo>
                  <a:pt x="70891" y="425338"/>
                </a:lnTo>
                <a:cubicBezTo>
                  <a:pt x="52090" y="425338"/>
                  <a:pt x="34058" y="417869"/>
                  <a:pt x="20763" y="404574"/>
                </a:cubicBezTo>
                <a:cubicBezTo>
                  <a:pt x="7468" y="391279"/>
                  <a:pt x="0" y="373248"/>
                  <a:pt x="0" y="354446"/>
                </a:cubicBezTo>
                <a:lnTo>
                  <a:pt x="0" y="70891"/>
                </a:lnTo>
                <a:close/>
              </a:path>
            </a:pathLst>
          </a:custGeom>
        </p:spPr>
        <p:style>
          <a:lnRef idx="1">
            <a:schemeClr val="accent2">
              <a:hueOff val="-9067202"/>
              <a:satOff val="5236"/>
              <a:lumOff val="-960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533" tIns="85533" rIns="85533" bIns="8553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کیفیت مدیریت</a:t>
            </a:r>
            <a:endParaRPr lang="en-US" sz="17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بهره‌وری عامل کل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TFP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 smtClean="0"/>
              <a:t>)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566027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/>
              <a:t>Total Factor Productivity</a:t>
            </a:r>
            <a:endParaRPr lang="fa-IR" sz="40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20" y="1718028"/>
            <a:ext cx="8183880" cy="2964599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بخشی از ستاده‌هاست که توسط نهاده‌های به‌کار رفته در تولید توضیح داده نمی‌شود.</a:t>
            </a:r>
            <a:endParaRPr lang="en-US" sz="4000" kern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عوامل توضیح‌دهندۀ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TFP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774557"/>
            <a:ext cx="8183880" cy="3699540"/>
          </a:xfrm>
          <a:custGeom>
            <a:avLst/>
            <a:gdLst>
              <a:gd name="connsiteX0" fmla="*/ 0 w 8183880"/>
              <a:gd name="connsiteY0" fmla="*/ 616602 h 3699540"/>
              <a:gd name="connsiteX1" fmla="*/ 180599 w 8183880"/>
              <a:gd name="connsiteY1" fmla="*/ 180599 h 3699540"/>
              <a:gd name="connsiteX2" fmla="*/ 616603 w 8183880"/>
              <a:gd name="connsiteY2" fmla="*/ 1 h 3699540"/>
              <a:gd name="connsiteX3" fmla="*/ 7567278 w 8183880"/>
              <a:gd name="connsiteY3" fmla="*/ 0 h 3699540"/>
              <a:gd name="connsiteX4" fmla="*/ 8003281 w 8183880"/>
              <a:gd name="connsiteY4" fmla="*/ 180599 h 3699540"/>
              <a:gd name="connsiteX5" fmla="*/ 8183879 w 8183880"/>
              <a:gd name="connsiteY5" fmla="*/ 616603 h 3699540"/>
              <a:gd name="connsiteX6" fmla="*/ 8183880 w 8183880"/>
              <a:gd name="connsiteY6" fmla="*/ 3082938 h 3699540"/>
              <a:gd name="connsiteX7" fmla="*/ 8003281 w 8183880"/>
              <a:gd name="connsiteY7" fmla="*/ 3518942 h 3699540"/>
              <a:gd name="connsiteX8" fmla="*/ 7567277 w 8183880"/>
              <a:gd name="connsiteY8" fmla="*/ 3699540 h 3699540"/>
              <a:gd name="connsiteX9" fmla="*/ 616602 w 8183880"/>
              <a:gd name="connsiteY9" fmla="*/ 3699540 h 3699540"/>
              <a:gd name="connsiteX10" fmla="*/ 180599 w 8183880"/>
              <a:gd name="connsiteY10" fmla="*/ 3518941 h 3699540"/>
              <a:gd name="connsiteX11" fmla="*/ 1 w 8183880"/>
              <a:gd name="connsiteY11" fmla="*/ 3082937 h 3699540"/>
              <a:gd name="connsiteX12" fmla="*/ 0 w 8183880"/>
              <a:gd name="connsiteY12" fmla="*/ 616602 h 369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3699540">
                <a:moveTo>
                  <a:pt x="0" y="616602"/>
                </a:moveTo>
                <a:cubicBezTo>
                  <a:pt x="0" y="453069"/>
                  <a:pt x="64964" y="296234"/>
                  <a:pt x="180599" y="180599"/>
                </a:cubicBezTo>
                <a:cubicBezTo>
                  <a:pt x="296235" y="64964"/>
                  <a:pt x="453070" y="1"/>
                  <a:pt x="616603" y="1"/>
                </a:cubicBezTo>
                <a:lnTo>
                  <a:pt x="7567278" y="0"/>
                </a:lnTo>
                <a:cubicBezTo>
                  <a:pt x="7730811" y="0"/>
                  <a:pt x="7887646" y="64964"/>
                  <a:pt x="8003281" y="180599"/>
                </a:cubicBezTo>
                <a:cubicBezTo>
                  <a:pt x="8118916" y="296235"/>
                  <a:pt x="8183879" y="453070"/>
                  <a:pt x="8183879" y="616603"/>
                </a:cubicBezTo>
                <a:cubicBezTo>
                  <a:pt x="8183879" y="1438715"/>
                  <a:pt x="8183880" y="2260826"/>
                  <a:pt x="8183880" y="3082938"/>
                </a:cubicBezTo>
                <a:cubicBezTo>
                  <a:pt x="8183880" y="3246471"/>
                  <a:pt x="8118917" y="3403306"/>
                  <a:pt x="8003281" y="3518942"/>
                </a:cubicBezTo>
                <a:cubicBezTo>
                  <a:pt x="7887646" y="3634577"/>
                  <a:pt x="7730810" y="3699541"/>
                  <a:pt x="7567277" y="3699540"/>
                </a:cubicBezTo>
                <a:lnTo>
                  <a:pt x="616602" y="3699540"/>
                </a:lnTo>
                <a:cubicBezTo>
                  <a:pt x="453069" y="3699540"/>
                  <a:pt x="296234" y="3634577"/>
                  <a:pt x="180599" y="3518941"/>
                </a:cubicBezTo>
                <a:cubicBezTo>
                  <a:pt x="64964" y="3403306"/>
                  <a:pt x="1" y="3246470"/>
                  <a:pt x="1" y="3082937"/>
                </a:cubicBezTo>
                <a:cubicBezTo>
                  <a:pt x="1" y="2260825"/>
                  <a:pt x="0" y="1438714"/>
                  <a:pt x="0" y="616602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707" tIns="298707" rIns="298707" bIns="298707" numCol="1" spcCol="1270" anchor="ctr" anchorCtr="0">
            <a:noAutofit/>
          </a:bodyPr>
          <a:lstStyle/>
          <a:p>
            <a:pPr lvl="0" algn="ctr" defTabSz="137795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در حالی‌که  نهاده‌های تولید ( نیروی کار و سرمایه) ملموس‌ترند، عوامل توضیح‌دهندۀ بهره‌وری عامل کل  ناملمو‌س‌ترند. این عوامل، عوامل واقعی رشد اقتصادی به‌شمار می‌روند. برخی تحقیقات </a:t>
            </a:r>
            <a:r>
              <a:rPr lang="en-US" sz="3100" kern="1200" dirty="0" smtClean="0">
                <a:latin typeface="Arial Unicode MS" pitchFamily="34" charset="-128"/>
                <a:ea typeface="Arial Unicode MS" pitchFamily="34" charset="-128"/>
                <a:cs typeface="B Mitra" pitchFamily="2" charset="-78"/>
              </a:rPr>
              <a:t>60</a:t>
            </a:r>
            <a:r>
              <a:rPr lang="fa-IR" sz="31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 از رشد اقتصادی را به این عوامل نسبت می‌دهد.</a:t>
            </a:r>
            <a:endParaRPr lang="en-US" sz="3100" kern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برخی عوامل توضیح‌دهندۀ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TFP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" y="800435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912114" y="608555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رقابت</a:t>
            </a:r>
            <a:endParaRPr lang="fa-IR" sz="1800" kern="1200" dirty="0"/>
          </a:p>
        </p:txBody>
      </p:sp>
      <p:sp>
        <p:nvSpPr>
          <p:cNvPr id="8" name="Rectangle 7"/>
          <p:cNvSpPr/>
          <p:nvPr/>
        </p:nvSpPr>
        <p:spPr>
          <a:xfrm>
            <a:off x="502920" y="1390115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912114" y="1198235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ساختار بازار کالا</a:t>
            </a:r>
            <a:endParaRPr lang="en-US" sz="1800" kern="1200" dirty="0"/>
          </a:p>
        </p:txBody>
      </p:sp>
      <p:sp>
        <p:nvSpPr>
          <p:cNvPr id="10" name="Rectangle 9"/>
          <p:cNvSpPr/>
          <p:nvPr/>
        </p:nvSpPr>
        <p:spPr>
          <a:xfrm>
            <a:off x="502920" y="1979795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912114" y="178791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ساختار بازار مالی</a:t>
            </a:r>
            <a:endParaRPr lang="fa-IR" sz="18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502920" y="256947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912114" y="237759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رشد تکنولوژی</a:t>
            </a:r>
            <a:endParaRPr lang="en-US" sz="1800" kern="1200" dirty="0"/>
          </a:p>
        </p:txBody>
      </p:sp>
      <p:sp>
        <p:nvSpPr>
          <p:cNvPr id="14" name="Rectangle 13"/>
          <p:cNvSpPr/>
          <p:nvPr/>
        </p:nvSpPr>
        <p:spPr>
          <a:xfrm>
            <a:off x="502920" y="315915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912114" y="296727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اندازۀ بنگاه</a:t>
            </a:r>
            <a:endParaRPr lang="en-US" sz="1800" kern="1200" dirty="0"/>
          </a:p>
        </p:txBody>
      </p:sp>
      <p:sp>
        <p:nvSpPr>
          <p:cNvPr id="16" name="Rectangle 15"/>
          <p:cNvSpPr/>
          <p:nvPr/>
        </p:nvSpPr>
        <p:spPr>
          <a:xfrm>
            <a:off x="502920" y="374883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912114" y="355695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اندازۀ بازار</a:t>
            </a:r>
            <a:endParaRPr lang="en-US" sz="1800" kern="1200" dirty="0"/>
          </a:p>
        </p:txBody>
      </p:sp>
      <p:sp>
        <p:nvSpPr>
          <p:cNvPr id="18" name="Rectangle 17"/>
          <p:cNvSpPr/>
          <p:nvPr/>
        </p:nvSpPr>
        <p:spPr>
          <a:xfrm>
            <a:off x="502920" y="433851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912114" y="414663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درجۀ مالکیت</a:t>
            </a:r>
            <a:endParaRPr lang="en-US" sz="1800" kern="1200" dirty="0"/>
          </a:p>
        </p:txBody>
      </p:sp>
      <p:sp>
        <p:nvSpPr>
          <p:cNvPr id="20" name="Rectangle 19"/>
          <p:cNvSpPr/>
          <p:nvPr/>
        </p:nvSpPr>
        <p:spPr>
          <a:xfrm>
            <a:off x="502920" y="4928196"/>
            <a:ext cx="8183880" cy="3276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912114" y="4736316"/>
            <a:ext cx="5728716" cy="383760"/>
          </a:xfrm>
          <a:custGeom>
            <a:avLst/>
            <a:gdLst>
              <a:gd name="connsiteX0" fmla="*/ 0 w 5728716"/>
              <a:gd name="connsiteY0" fmla="*/ 63961 h 383760"/>
              <a:gd name="connsiteX1" fmla="*/ 18734 w 5728716"/>
              <a:gd name="connsiteY1" fmla="*/ 18734 h 383760"/>
              <a:gd name="connsiteX2" fmla="*/ 63961 w 5728716"/>
              <a:gd name="connsiteY2" fmla="*/ 0 h 383760"/>
              <a:gd name="connsiteX3" fmla="*/ 5664755 w 5728716"/>
              <a:gd name="connsiteY3" fmla="*/ 0 h 383760"/>
              <a:gd name="connsiteX4" fmla="*/ 5709982 w 5728716"/>
              <a:gd name="connsiteY4" fmla="*/ 18734 h 383760"/>
              <a:gd name="connsiteX5" fmla="*/ 5728716 w 5728716"/>
              <a:gd name="connsiteY5" fmla="*/ 63961 h 383760"/>
              <a:gd name="connsiteX6" fmla="*/ 5728716 w 5728716"/>
              <a:gd name="connsiteY6" fmla="*/ 319799 h 383760"/>
              <a:gd name="connsiteX7" fmla="*/ 5709982 w 5728716"/>
              <a:gd name="connsiteY7" fmla="*/ 365026 h 383760"/>
              <a:gd name="connsiteX8" fmla="*/ 5664755 w 5728716"/>
              <a:gd name="connsiteY8" fmla="*/ 383760 h 383760"/>
              <a:gd name="connsiteX9" fmla="*/ 63961 w 5728716"/>
              <a:gd name="connsiteY9" fmla="*/ 383760 h 383760"/>
              <a:gd name="connsiteX10" fmla="*/ 18734 w 5728716"/>
              <a:gd name="connsiteY10" fmla="*/ 365026 h 383760"/>
              <a:gd name="connsiteX11" fmla="*/ 0 w 5728716"/>
              <a:gd name="connsiteY11" fmla="*/ 319799 h 383760"/>
              <a:gd name="connsiteX12" fmla="*/ 0 w 5728716"/>
              <a:gd name="connsiteY12" fmla="*/ 63961 h 38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383760">
                <a:moveTo>
                  <a:pt x="0" y="63961"/>
                </a:moveTo>
                <a:cubicBezTo>
                  <a:pt x="0" y="46997"/>
                  <a:pt x="6739" y="30729"/>
                  <a:pt x="18734" y="18734"/>
                </a:cubicBezTo>
                <a:cubicBezTo>
                  <a:pt x="30729" y="6739"/>
                  <a:pt x="46998" y="0"/>
                  <a:pt x="63961" y="0"/>
                </a:cubicBezTo>
                <a:lnTo>
                  <a:pt x="5664755" y="0"/>
                </a:lnTo>
                <a:cubicBezTo>
                  <a:pt x="5681719" y="0"/>
                  <a:pt x="5697987" y="6739"/>
                  <a:pt x="5709982" y="18734"/>
                </a:cubicBezTo>
                <a:cubicBezTo>
                  <a:pt x="5721977" y="30729"/>
                  <a:pt x="5728716" y="46998"/>
                  <a:pt x="5728716" y="63961"/>
                </a:cubicBezTo>
                <a:lnTo>
                  <a:pt x="5728716" y="319799"/>
                </a:lnTo>
                <a:cubicBezTo>
                  <a:pt x="5728716" y="336763"/>
                  <a:pt x="5721977" y="353031"/>
                  <a:pt x="5709982" y="365026"/>
                </a:cubicBezTo>
                <a:cubicBezTo>
                  <a:pt x="5697987" y="377021"/>
                  <a:pt x="5681718" y="383760"/>
                  <a:pt x="5664755" y="383760"/>
                </a:cubicBezTo>
                <a:lnTo>
                  <a:pt x="63961" y="383760"/>
                </a:lnTo>
                <a:cubicBezTo>
                  <a:pt x="46997" y="383760"/>
                  <a:pt x="30729" y="377021"/>
                  <a:pt x="18734" y="365026"/>
                </a:cubicBezTo>
                <a:cubicBezTo>
                  <a:pt x="6739" y="353031"/>
                  <a:pt x="0" y="336762"/>
                  <a:pt x="0" y="319799"/>
                </a:cubicBezTo>
                <a:lnTo>
                  <a:pt x="0" y="6396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66" tIns="18734" rIns="235266" bIns="1873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آب و هوا</a:t>
            </a:r>
            <a:endParaRPr lang="fa-IR" sz="18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نتایج یک مطالعه در ایران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2920" y="550420"/>
            <a:ext cx="6792620" cy="1307723"/>
          </a:xfrm>
          <a:custGeom>
            <a:avLst/>
            <a:gdLst>
              <a:gd name="connsiteX0" fmla="*/ 0 w 6792620"/>
              <a:gd name="connsiteY0" fmla="*/ 130772 h 1307723"/>
              <a:gd name="connsiteX1" fmla="*/ 38302 w 6792620"/>
              <a:gd name="connsiteY1" fmla="*/ 38302 h 1307723"/>
              <a:gd name="connsiteX2" fmla="*/ 130772 w 6792620"/>
              <a:gd name="connsiteY2" fmla="*/ 0 h 1307723"/>
              <a:gd name="connsiteX3" fmla="*/ 6661848 w 6792620"/>
              <a:gd name="connsiteY3" fmla="*/ 0 h 1307723"/>
              <a:gd name="connsiteX4" fmla="*/ 6754318 w 6792620"/>
              <a:gd name="connsiteY4" fmla="*/ 38302 h 1307723"/>
              <a:gd name="connsiteX5" fmla="*/ 6792620 w 6792620"/>
              <a:gd name="connsiteY5" fmla="*/ 130772 h 1307723"/>
              <a:gd name="connsiteX6" fmla="*/ 6792620 w 6792620"/>
              <a:gd name="connsiteY6" fmla="*/ 1176951 h 1307723"/>
              <a:gd name="connsiteX7" fmla="*/ 6754318 w 6792620"/>
              <a:gd name="connsiteY7" fmla="*/ 1269421 h 1307723"/>
              <a:gd name="connsiteX8" fmla="*/ 6661848 w 6792620"/>
              <a:gd name="connsiteY8" fmla="*/ 1307723 h 1307723"/>
              <a:gd name="connsiteX9" fmla="*/ 130772 w 6792620"/>
              <a:gd name="connsiteY9" fmla="*/ 1307723 h 1307723"/>
              <a:gd name="connsiteX10" fmla="*/ 38302 w 6792620"/>
              <a:gd name="connsiteY10" fmla="*/ 1269421 h 1307723"/>
              <a:gd name="connsiteX11" fmla="*/ 0 w 6792620"/>
              <a:gd name="connsiteY11" fmla="*/ 1176951 h 1307723"/>
              <a:gd name="connsiteX12" fmla="*/ 0 w 6792620"/>
              <a:gd name="connsiteY12" fmla="*/ 130772 h 130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620" h="1307723">
                <a:moveTo>
                  <a:pt x="0" y="130772"/>
                </a:moveTo>
                <a:cubicBezTo>
                  <a:pt x="0" y="96089"/>
                  <a:pt x="13778" y="62827"/>
                  <a:pt x="38302" y="38302"/>
                </a:cubicBezTo>
                <a:cubicBezTo>
                  <a:pt x="62827" y="13778"/>
                  <a:pt x="96089" y="0"/>
                  <a:pt x="130772" y="0"/>
                </a:cubicBezTo>
                <a:lnTo>
                  <a:pt x="6661848" y="0"/>
                </a:lnTo>
                <a:cubicBezTo>
                  <a:pt x="6696531" y="0"/>
                  <a:pt x="6729793" y="13778"/>
                  <a:pt x="6754318" y="38302"/>
                </a:cubicBezTo>
                <a:cubicBezTo>
                  <a:pt x="6778842" y="62827"/>
                  <a:pt x="6792620" y="96089"/>
                  <a:pt x="6792620" y="130772"/>
                </a:cubicBezTo>
                <a:lnTo>
                  <a:pt x="6792620" y="1176951"/>
                </a:lnTo>
                <a:cubicBezTo>
                  <a:pt x="6792620" y="1211634"/>
                  <a:pt x="6778842" y="1244896"/>
                  <a:pt x="6754318" y="1269421"/>
                </a:cubicBezTo>
                <a:cubicBezTo>
                  <a:pt x="6729793" y="1293946"/>
                  <a:pt x="6696531" y="1307723"/>
                  <a:pt x="6661848" y="1307723"/>
                </a:cubicBezTo>
                <a:lnTo>
                  <a:pt x="130772" y="1307723"/>
                </a:lnTo>
                <a:cubicBezTo>
                  <a:pt x="96089" y="1307723"/>
                  <a:pt x="62827" y="1293945"/>
                  <a:pt x="38302" y="1269421"/>
                </a:cubicBezTo>
                <a:cubicBezTo>
                  <a:pt x="13778" y="1244896"/>
                  <a:pt x="0" y="1211634"/>
                  <a:pt x="0" y="1176951"/>
                </a:cubicBezTo>
                <a:lnTo>
                  <a:pt x="0" y="1307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4" rIns="227584" bIns="557828" numCol="1" spcCol="1270" anchor="t" anchorCtr="0">
            <a:noAutofit/>
          </a:bodyPr>
          <a:lstStyle/>
          <a:p>
            <a:pPr lvl="0" algn="ctr" defTabSz="14224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kern="1200" dirty="0" smtClean="0">
                <a:cs typeface="B Mitra" pitchFamily="2" charset="-78"/>
              </a:rPr>
              <a:t>نیلی و تمسکی (1386)</a:t>
            </a:r>
            <a:endParaRPr lang="fa-IR" sz="32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894179" y="1422235"/>
            <a:ext cx="6792620" cy="3276000"/>
          </a:xfrm>
          <a:custGeom>
            <a:avLst/>
            <a:gdLst>
              <a:gd name="connsiteX0" fmla="*/ 0 w 6792620"/>
              <a:gd name="connsiteY0" fmla="*/ 327600 h 3276000"/>
              <a:gd name="connsiteX1" fmla="*/ 95952 w 6792620"/>
              <a:gd name="connsiteY1" fmla="*/ 95952 h 3276000"/>
              <a:gd name="connsiteX2" fmla="*/ 327600 w 6792620"/>
              <a:gd name="connsiteY2" fmla="*/ 1 h 3276000"/>
              <a:gd name="connsiteX3" fmla="*/ 6465020 w 6792620"/>
              <a:gd name="connsiteY3" fmla="*/ 0 h 3276000"/>
              <a:gd name="connsiteX4" fmla="*/ 6696668 w 6792620"/>
              <a:gd name="connsiteY4" fmla="*/ 95952 h 3276000"/>
              <a:gd name="connsiteX5" fmla="*/ 6792619 w 6792620"/>
              <a:gd name="connsiteY5" fmla="*/ 327600 h 3276000"/>
              <a:gd name="connsiteX6" fmla="*/ 6792620 w 6792620"/>
              <a:gd name="connsiteY6" fmla="*/ 2948400 h 3276000"/>
              <a:gd name="connsiteX7" fmla="*/ 6696668 w 6792620"/>
              <a:gd name="connsiteY7" fmla="*/ 3180048 h 3276000"/>
              <a:gd name="connsiteX8" fmla="*/ 6465020 w 6792620"/>
              <a:gd name="connsiteY8" fmla="*/ 3276000 h 3276000"/>
              <a:gd name="connsiteX9" fmla="*/ 327600 w 6792620"/>
              <a:gd name="connsiteY9" fmla="*/ 3276000 h 3276000"/>
              <a:gd name="connsiteX10" fmla="*/ 95952 w 6792620"/>
              <a:gd name="connsiteY10" fmla="*/ 3180048 h 3276000"/>
              <a:gd name="connsiteX11" fmla="*/ 0 w 6792620"/>
              <a:gd name="connsiteY11" fmla="*/ 2948400 h 3276000"/>
              <a:gd name="connsiteX12" fmla="*/ 0 w 6792620"/>
              <a:gd name="connsiteY12" fmla="*/ 327600 h 32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620" h="3276000">
                <a:moveTo>
                  <a:pt x="0" y="327600"/>
                </a:moveTo>
                <a:cubicBezTo>
                  <a:pt x="0" y="240715"/>
                  <a:pt x="34515" y="157389"/>
                  <a:pt x="95952" y="95952"/>
                </a:cubicBezTo>
                <a:cubicBezTo>
                  <a:pt x="157389" y="34515"/>
                  <a:pt x="240715" y="0"/>
                  <a:pt x="327600" y="1"/>
                </a:cubicBezTo>
                <a:lnTo>
                  <a:pt x="6465020" y="0"/>
                </a:lnTo>
                <a:cubicBezTo>
                  <a:pt x="6551905" y="0"/>
                  <a:pt x="6635231" y="34515"/>
                  <a:pt x="6696668" y="95952"/>
                </a:cubicBezTo>
                <a:cubicBezTo>
                  <a:pt x="6758105" y="157389"/>
                  <a:pt x="6792620" y="240715"/>
                  <a:pt x="6792619" y="327600"/>
                </a:cubicBezTo>
                <a:cubicBezTo>
                  <a:pt x="6792619" y="1201200"/>
                  <a:pt x="6792620" y="2074800"/>
                  <a:pt x="6792620" y="2948400"/>
                </a:cubicBezTo>
                <a:cubicBezTo>
                  <a:pt x="6792620" y="3035285"/>
                  <a:pt x="6758105" y="3118611"/>
                  <a:pt x="6696668" y="3180048"/>
                </a:cubicBezTo>
                <a:cubicBezTo>
                  <a:pt x="6635231" y="3241485"/>
                  <a:pt x="6551905" y="3276000"/>
                  <a:pt x="6465020" y="3276000"/>
                </a:cubicBezTo>
                <a:lnTo>
                  <a:pt x="327600" y="3276000"/>
                </a:lnTo>
                <a:cubicBezTo>
                  <a:pt x="240715" y="3276000"/>
                  <a:pt x="157389" y="3241485"/>
                  <a:pt x="95952" y="3180048"/>
                </a:cubicBezTo>
                <a:cubicBezTo>
                  <a:pt x="34515" y="3118611"/>
                  <a:pt x="0" y="3035285"/>
                  <a:pt x="0" y="2948400"/>
                </a:cubicBezTo>
                <a:lnTo>
                  <a:pt x="0" y="3276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863" tIns="280863" rIns="280863" bIns="280863" numCol="1" spcCol="1270" anchor="t" anchorCtr="0">
            <a:noAutofit/>
          </a:bodyPr>
          <a:lstStyle/>
          <a:p>
            <a:pPr marL="228600" lvl="1" indent="-228600" algn="justLow" defTabSz="11557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600" kern="1200" dirty="0" smtClean="0">
                <a:cs typeface="B Mitra" pitchFamily="2" charset="-78"/>
              </a:rPr>
              <a:t>بنگاه‌های دولتی ( نسبت به خصوصی) کاهش بهره‌وری عامل کل را به دنبال دارند.</a:t>
            </a:r>
            <a:endParaRPr lang="en-US" sz="2600" kern="1200" dirty="0">
              <a:cs typeface="B Mitra" pitchFamily="2" charset="-78"/>
            </a:endParaRPr>
          </a:p>
          <a:p>
            <a:pPr marL="228600" lvl="1" indent="-228600" algn="justLow" defTabSz="11557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600" kern="1200" dirty="0" smtClean="0">
                <a:cs typeface="B Mitra" pitchFamily="2" charset="-78"/>
              </a:rPr>
              <a:t>در برخی صنایع ( مانند صنایع غذایی)، اندازۀ بنگاه، موجب افزایش بهره‌وری عامل کل می‌گردد.</a:t>
            </a:r>
            <a:endParaRPr lang="en-US" sz="2600" kern="1200" dirty="0">
              <a:cs typeface="B Mitra" pitchFamily="2" charset="-78"/>
            </a:endParaRPr>
          </a:p>
          <a:p>
            <a:pPr marL="228600" lvl="1" indent="-228600" algn="justLow" defTabSz="11557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600" kern="1200" dirty="0" smtClean="0">
                <a:cs typeface="B Mitra" pitchFamily="2" charset="-78"/>
              </a:rPr>
              <a:t>به‌طور کلی افزایش درآمد نفت موجب کاهش بهره‌وری عامل کل می‌شود.  </a:t>
            </a:r>
            <a:endParaRPr lang="en-US" sz="260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اثر ساختار بازار کالا</a:t>
            </a:r>
            <a:endParaRPr lang="fa-IR" dirty="0"/>
          </a:p>
        </p:txBody>
      </p:sp>
      <p:sp>
        <p:nvSpPr>
          <p:cNvPr id="11" name="Right Arrow 10"/>
          <p:cNvSpPr/>
          <p:nvPr/>
        </p:nvSpPr>
        <p:spPr>
          <a:xfrm>
            <a:off x="1116710" y="530352"/>
            <a:ext cx="6956298" cy="4187952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753271" y="1786737"/>
            <a:ext cx="2455164" cy="1675180"/>
          </a:xfrm>
          <a:custGeom>
            <a:avLst/>
            <a:gdLst>
              <a:gd name="connsiteX0" fmla="*/ 0 w 2455164"/>
              <a:gd name="connsiteY0" fmla="*/ 279202 h 1675180"/>
              <a:gd name="connsiteX1" fmla="*/ 81777 w 2455164"/>
              <a:gd name="connsiteY1" fmla="*/ 81776 h 1675180"/>
              <a:gd name="connsiteX2" fmla="*/ 279203 w 2455164"/>
              <a:gd name="connsiteY2" fmla="*/ 0 h 1675180"/>
              <a:gd name="connsiteX3" fmla="*/ 2175962 w 2455164"/>
              <a:gd name="connsiteY3" fmla="*/ 0 h 1675180"/>
              <a:gd name="connsiteX4" fmla="*/ 2373388 w 2455164"/>
              <a:gd name="connsiteY4" fmla="*/ 81777 h 1675180"/>
              <a:gd name="connsiteX5" fmla="*/ 2455164 w 2455164"/>
              <a:gd name="connsiteY5" fmla="*/ 279203 h 1675180"/>
              <a:gd name="connsiteX6" fmla="*/ 2455164 w 2455164"/>
              <a:gd name="connsiteY6" fmla="*/ 1395978 h 1675180"/>
              <a:gd name="connsiteX7" fmla="*/ 2373388 w 2455164"/>
              <a:gd name="connsiteY7" fmla="*/ 1593404 h 1675180"/>
              <a:gd name="connsiteX8" fmla="*/ 2175962 w 2455164"/>
              <a:gd name="connsiteY8" fmla="*/ 1675180 h 1675180"/>
              <a:gd name="connsiteX9" fmla="*/ 279202 w 2455164"/>
              <a:gd name="connsiteY9" fmla="*/ 1675180 h 1675180"/>
              <a:gd name="connsiteX10" fmla="*/ 81776 w 2455164"/>
              <a:gd name="connsiteY10" fmla="*/ 1593403 h 1675180"/>
              <a:gd name="connsiteX11" fmla="*/ 0 w 2455164"/>
              <a:gd name="connsiteY11" fmla="*/ 1395977 h 1675180"/>
              <a:gd name="connsiteX12" fmla="*/ 0 w 2455164"/>
              <a:gd name="connsiteY12" fmla="*/ 279202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164" h="1675180">
                <a:moveTo>
                  <a:pt x="0" y="279202"/>
                </a:moveTo>
                <a:cubicBezTo>
                  <a:pt x="0" y="205153"/>
                  <a:pt x="29416" y="134137"/>
                  <a:pt x="81777" y="81776"/>
                </a:cubicBezTo>
                <a:cubicBezTo>
                  <a:pt x="134138" y="29416"/>
                  <a:pt x="205154" y="0"/>
                  <a:pt x="279203" y="0"/>
                </a:cubicBezTo>
                <a:lnTo>
                  <a:pt x="2175962" y="0"/>
                </a:lnTo>
                <a:cubicBezTo>
                  <a:pt x="2250011" y="0"/>
                  <a:pt x="2321027" y="29416"/>
                  <a:pt x="2373388" y="81777"/>
                </a:cubicBezTo>
                <a:cubicBezTo>
                  <a:pt x="2425748" y="134138"/>
                  <a:pt x="2455164" y="205154"/>
                  <a:pt x="2455164" y="279203"/>
                </a:cubicBezTo>
                <a:lnTo>
                  <a:pt x="2455164" y="1395978"/>
                </a:lnTo>
                <a:cubicBezTo>
                  <a:pt x="2455164" y="1470027"/>
                  <a:pt x="2425748" y="1541043"/>
                  <a:pt x="2373388" y="1593404"/>
                </a:cubicBezTo>
                <a:cubicBezTo>
                  <a:pt x="2321027" y="1645765"/>
                  <a:pt x="2250011" y="1675180"/>
                  <a:pt x="2175962" y="1675180"/>
                </a:cubicBezTo>
                <a:lnTo>
                  <a:pt x="279202" y="1675180"/>
                </a:lnTo>
                <a:cubicBezTo>
                  <a:pt x="205153" y="1675180"/>
                  <a:pt x="134137" y="1645764"/>
                  <a:pt x="81776" y="1593403"/>
                </a:cubicBezTo>
                <a:cubicBezTo>
                  <a:pt x="29415" y="1541042"/>
                  <a:pt x="0" y="1470026"/>
                  <a:pt x="0" y="1395977"/>
                </a:cubicBezTo>
                <a:lnTo>
                  <a:pt x="0" y="27920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36" tIns="218936" rIns="218936" bIns="218936" numCol="1" spcCol="1270" anchor="ctr" anchorCtr="0">
            <a:noAutofit/>
          </a:bodyPr>
          <a:lstStyle/>
          <a:p>
            <a:pPr lvl="0" algn="ctr" defTabSz="1600200" rtl="1"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>
                <a:cs typeface="B Mitra" pitchFamily="2" charset="-78"/>
              </a:rPr>
              <a:t>فاصله‌گرفتن از بازار رقابتی</a:t>
            </a:r>
            <a:endParaRPr lang="en-US" sz="3600" kern="1200" dirty="0">
              <a:cs typeface="B Mitra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367278" y="1786737"/>
            <a:ext cx="2455164" cy="1675180"/>
          </a:xfrm>
          <a:custGeom>
            <a:avLst/>
            <a:gdLst>
              <a:gd name="connsiteX0" fmla="*/ 0 w 2455164"/>
              <a:gd name="connsiteY0" fmla="*/ 279202 h 1675180"/>
              <a:gd name="connsiteX1" fmla="*/ 81777 w 2455164"/>
              <a:gd name="connsiteY1" fmla="*/ 81776 h 1675180"/>
              <a:gd name="connsiteX2" fmla="*/ 279203 w 2455164"/>
              <a:gd name="connsiteY2" fmla="*/ 0 h 1675180"/>
              <a:gd name="connsiteX3" fmla="*/ 2175962 w 2455164"/>
              <a:gd name="connsiteY3" fmla="*/ 0 h 1675180"/>
              <a:gd name="connsiteX4" fmla="*/ 2373388 w 2455164"/>
              <a:gd name="connsiteY4" fmla="*/ 81777 h 1675180"/>
              <a:gd name="connsiteX5" fmla="*/ 2455164 w 2455164"/>
              <a:gd name="connsiteY5" fmla="*/ 279203 h 1675180"/>
              <a:gd name="connsiteX6" fmla="*/ 2455164 w 2455164"/>
              <a:gd name="connsiteY6" fmla="*/ 1395978 h 1675180"/>
              <a:gd name="connsiteX7" fmla="*/ 2373388 w 2455164"/>
              <a:gd name="connsiteY7" fmla="*/ 1593404 h 1675180"/>
              <a:gd name="connsiteX8" fmla="*/ 2175962 w 2455164"/>
              <a:gd name="connsiteY8" fmla="*/ 1675180 h 1675180"/>
              <a:gd name="connsiteX9" fmla="*/ 279202 w 2455164"/>
              <a:gd name="connsiteY9" fmla="*/ 1675180 h 1675180"/>
              <a:gd name="connsiteX10" fmla="*/ 81776 w 2455164"/>
              <a:gd name="connsiteY10" fmla="*/ 1593403 h 1675180"/>
              <a:gd name="connsiteX11" fmla="*/ 0 w 2455164"/>
              <a:gd name="connsiteY11" fmla="*/ 1395977 h 1675180"/>
              <a:gd name="connsiteX12" fmla="*/ 0 w 2455164"/>
              <a:gd name="connsiteY12" fmla="*/ 279202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164" h="1675180">
                <a:moveTo>
                  <a:pt x="0" y="279202"/>
                </a:moveTo>
                <a:cubicBezTo>
                  <a:pt x="0" y="205153"/>
                  <a:pt x="29416" y="134137"/>
                  <a:pt x="81777" y="81776"/>
                </a:cubicBezTo>
                <a:cubicBezTo>
                  <a:pt x="134138" y="29416"/>
                  <a:pt x="205154" y="0"/>
                  <a:pt x="279203" y="0"/>
                </a:cubicBezTo>
                <a:lnTo>
                  <a:pt x="2175962" y="0"/>
                </a:lnTo>
                <a:cubicBezTo>
                  <a:pt x="2250011" y="0"/>
                  <a:pt x="2321027" y="29416"/>
                  <a:pt x="2373388" y="81777"/>
                </a:cubicBezTo>
                <a:cubicBezTo>
                  <a:pt x="2425748" y="134138"/>
                  <a:pt x="2455164" y="205154"/>
                  <a:pt x="2455164" y="279203"/>
                </a:cubicBezTo>
                <a:lnTo>
                  <a:pt x="2455164" y="1395978"/>
                </a:lnTo>
                <a:cubicBezTo>
                  <a:pt x="2455164" y="1470027"/>
                  <a:pt x="2425748" y="1541043"/>
                  <a:pt x="2373388" y="1593404"/>
                </a:cubicBezTo>
                <a:cubicBezTo>
                  <a:pt x="2321027" y="1645765"/>
                  <a:pt x="2250011" y="1675180"/>
                  <a:pt x="2175962" y="1675180"/>
                </a:cubicBezTo>
                <a:lnTo>
                  <a:pt x="279202" y="1675180"/>
                </a:lnTo>
                <a:cubicBezTo>
                  <a:pt x="205153" y="1675180"/>
                  <a:pt x="134137" y="1645764"/>
                  <a:pt x="81776" y="1593403"/>
                </a:cubicBezTo>
                <a:cubicBezTo>
                  <a:pt x="29415" y="1541042"/>
                  <a:pt x="0" y="1470026"/>
                  <a:pt x="0" y="1395977"/>
                </a:cubicBezTo>
                <a:lnTo>
                  <a:pt x="0" y="27920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36" tIns="218936" rIns="218936" bIns="218936" numCol="1" spcCol="1270" anchor="ctr" anchorCtr="0">
            <a:noAutofit/>
          </a:bodyPr>
          <a:lstStyle/>
          <a:p>
            <a:pPr lvl="0" algn="ctr" defTabSz="1600200" rtl="1"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>
                <a:cs typeface="B Mitra" pitchFamily="2" charset="-78"/>
              </a:rPr>
              <a:t>فاصله‌گرفتن از قیمت رقابتی</a:t>
            </a:r>
            <a:endParaRPr lang="en-US" sz="3600" kern="1200" dirty="0">
              <a:cs typeface="B Mitra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981284" y="1786737"/>
            <a:ext cx="2455164" cy="1675180"/>
          </a:xfrm>
          <a:custGeom>
            <a:avLst/>
            <a:gdLst>
              <a:gd name="connsiteX0" fmla="*/ 0 w 2455164"/>
              <a:gd name="connsiteY0" fmla="*/ 279202 h 1675180"/>
              <a:gd name="connsiteX1" fmla="*/ 81777 w 2455164"/>
              <a:gd name="connsiteY1" fmla="*/ 81776 h 1675180"/>
              <a:gd name="connsiteX2" fmla="*/ 279203 w 2455164"/>
              <a:gd name="connsiteY2" fmla="*/ 0 h 1675180"/>
              <a:gd name="connsiteX3" fmla="*/ 2175962 w 2455164"/>
              <a:gd name="connsiteY3" fmla="*/ 0 h 1675180"/>
              <a:gd name="connsiteX4" fmla="*/ 2373388 w 2455164"/>
              <a:gd name="connsiteY4" fmla="*/ 81777 h 1675180"/>
              <a:gd name="connsiteX5" fmla="*/ 2455164 w 2455164"/>
              <a:gd name="connsiteY5" fmla="*/ 279203 h 1675180"/>
              <a:gd name="connsiteX6" fmla="*/ 2455164 w 2455164"/>
              <a:gd name="connsiteY6" fmla="*/ 1395978 h 1675180"/>
              <a:gd name="connsiteX7" fmla="*/ 2373388 w 2455164"/>
              <a:gd name="connsiteY7" fmla="*/ 1593404 h 1675180"/>
              <a:gd name="connsiteX8" fmla="*/ 2175962 w 2455164"/>
              <a:gd name="connsiteY8" fmla="*/ 1675180 h 1675180"/>
              <a:gd name="connsiteX9" fmla="*/ 279202 w 2455164"/>
              <a:gd name="connsiteY9" fmla="*/ 1675180 h 1675180"/>
              <a:gd name="connsiteX10" fmla="*/ 81776 w 2455164"/>
              <a:gd name="connsiteY10" fmla="*/ 1593403 h 1675180"/>
              <a:gd name="connsiteX11" fmla="*/ 0 w 2455164"/>
              <a:gd name="connsiteY11" fmla="*/ 1395977 h 1675180"/>
              <a:gd name="connsiteX12" fmla="*/ 0 w 2455164"/>
              <a:gd name="connsiteY12" fmla="*/ 279202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164" h="1675180">
                <a:moveTo>
                  <a:pt x="0" y="279202"/>
                </a:moveTo>
                <a:cubicBezTo>
                  <a:pt x="0" y="205153"/>
                  <a:pt x="29416" y="134137"/>
                  <a:pt x="81777" y="81776"/>
                </a:cubicBezTo>
                <a:cubicBezTo>
                  <a:pt x="134138" y="29416"/>
                  <a:pt x="205154" y="0"/>
                  <a:pt x="279203" y="0"/>
                </a:cubicBezTo>
                <a:lnTo>
                  <a:pt x="2175962" y="0"/>
                </a:lnTo>
                <a:cubicBezTo>
                  <a:pt x="2250011" y="0"/>
                  <a:pt x="2321027" y="29416"/>
                  <a:pt x="2373388" y="81777"/>
                </a:cubicBezTo>
                <a:cubicBezTo>
                  <a:pt x="2425748" y="134138"/>
                  <a:pt x="2455164" y="205154"/>
                  <a:pt x="2455164" y="279203"/>
                </a:cubicBezTo>
                <a:lnTo>
                  <a:pt x="2455164" y="1395978"/>
                </a:lnTo>
                <a:cubicBezTo>
                  <a:pt x="2455164" y="1470027"/>
                  <a:pt x="2425748" y="1541043"/>
                  <a:pt x="2373388" y="1593404"/>
                </a:cubicBezTo>
                <a:cubicBezTo>
                  <a:pt x="2321027" y="1645765"/>
                  <a:pt x="2250011" y="1675180"/>
                  <a:pt x="2175962" y="1675180"/>
                </a:cubicBezTo>
                <a:lnTo>
                  <a:pt x="279202" y="1675180"/>
                </a:lnTo>
                <a:cubicBezTo>
                  <a:pt x="205153" y="1675180"/>
                  <a:pt x="134137" y="1645764"/>
                  <a:pt x="81776" y="1593403"/>
                </a:cubicBezTo>
                <a:cubicBezTo>
                  <a:pt x="29415" y="1541042"/>
                  <a:pt x="0" y="1470026"/>
                  <a:pt x="0" y="1395977"/>
                </a:cubicBezTo>
                <a:lnTo>
                  <a:pt x="0" y="27920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36" tIns="218936" rIns="218936" bIns="218936" numCol="1" spcCol="1270" anchor="ctr" anchorCtr="0">
            <a:noAutofit/>
          </a:bodyPr>
          <a:lstStyle/>
          <a:p>
            <a:pPr lvl="0" algn="ctr" defTabSz="1600200" rtl="1"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>
                <a:cs typeface="B Mitra" pitchFamily="2" charset="-78"/>
              </a:rPr>
              <a:t>اثر‌گذاری بر بهره‌وری</a:t>
            </a:r>
            <a:endParaRPr lang="fa-IR" sz="360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پیام‌دهی قیمت‌ها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02920" y="3965380"/>
            <a:ext cx="8183880" cy="751500"/>
          </a:xfrm>
          <a:custGeom>
            <a:avLst/>
            <a:gdLst>
              <a:gd name="connsiteX0" fmla="*/ 0 w 8183880"/>
              <a:gd name="connsiteY0" fmla="*/ 0 h 751500"/>
              <a:gd name="connsiteX1" fmla="*/ 8183880 w 8183880"/>
              <a:gd name="connsiteY1" fmla="*/ 0 h 751500"/>
              <a:gd name="connsiteX2" fmla="*/ 8183880 w 8183880"/>
              <a:gd name="connsiteY2" fmla="*/ 751500 h 751500"/>
              <a:gd name="connsiteX3" fmla="*/ 0 w 8183880"/>
              <a:gd name="connsiteY3" fmla="*/ 751500 h 751500"/>
              <a:gd name="connsiteX4" fmla="*/ 0 w 8183880"/>
              <a:gd name="connsiteY4" fmla="*/ 0 h 75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751500">
                <a:moveTo>
                  <a:pt x="0" y="0"/>
                </a:moveTo>
                <a:lnTo>
                  <a:pt x="8183880" y="0"/>
                </a:lnTo>
                <a:lnTo>
                  <a:pt x="8183880" y="751500"/>
                </a:lnTo>
                <a:lnTo>
                  <a:pt x="0" y="7515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473706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کم‌اثر‌شدن برنامه‌های بهبود بهره‌وری </a:t>
            </a:r>
            <a:endParaRPr lang="en-US" sz="18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4356160"/>
            <a:ext cx="8183880" cy="345690"/>
          </a:xfrm>
          <a:custGeom>
            <a:avLst/>
            <a:gdLst>
              <a:gd name="connsiteX0" fmla="*/ 0 w 8183880"/>
              <a:gd name="connsiteY0" fmla="*/ 0 h 345690"/>
              <a:gd name="connsiteX1" fmla="*/ 8183880 w 8183880"/>
              <a:gd name="connsiteY1" fmla="*/ 0 h 345690"/>
              <a:gd name="connsiteX2" fmla="*/ 8183880 w 8183880"/>
              <a:gd name="connsiteY2" fmla="*/ 345690 h 345690"/>
              <a:gd name="connsiteX3" fmla="*/ 0 w 8183880"/>
              <a:gd name="connsiteY3" fmla="*/ 345690 h 345690"/>
              <a:gd name="connsiteX4" fmla="*/ 0 w 8183880"/>
              <a:gd name="connsiteY4" fmla="*/ 0 h 34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690">
                <a:moveTo>
                  <a:pt x="0" y="0"/>
                </a:moveTo>
                <a:lnTo>
                  <a:pt x="8183880" y="0"/>
                </a:lnTo>
                <a:lnTo>
                  <a:pt x="8183880" y="345690"/>
                </a:lnTo>
                <a:lnTo>
                  <a:pt x="0" y="3456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22860" rIns="128016" bIns="2286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مانند برنامه‌های آموزشی، تشویق کار گروهی و ...</a:t>
            </a:r>
            <a:endParaRPr lang="en-US" sz="18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2820845"/>
            <a:ext cx="8183880" cy="1155808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878136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کاهش بهره‌وری</a:t>
            </a:r>
            <a:endParaRPr lang="en-US" sz="1800" kern="1200" dirty="0"/>
          </a:p>
        </p:txBody>
      </p:sp>
      <p:sp>
        <p:nvSpPr>
          <p:cNvPr id="9" name="Freeform 8"/>
          <p:cNvSpPr/>
          <p:nvPr/>
        </p:nvSpPr>
        <p:spPr>
          <a:xfrm>
            <a:off x="502920" y="3226533"/>
            <a:ext cx="8183880" cy="345586"/>
          </a:xfrm>
          <a:custGeom>
            <a:avLst/>
            <a:gdLst>
              <a:gd name="connsiteX0" fmla="*/ 0 w 8183880"/>
              <a:gd name="connsiteY0" fmla="*/ 0 h 345586"/>
              <a:gd name="connsiteX1" fmla="*/ 8183880 w 8183880"/>
              <a:gd name="connsiteY1" fmla="*/ 0 h 345586"/>
              <a:gd name="connsiteX2" fmla="*/ 8183880 w 8183880"/>
              <a:gd name="connsiteY2" fmla="*/ 345586 h 345586"/>
              <a:gd name="connsiteX3" fmla="*/ 0 w 8183880"/>
              <a:gd name="connsiteY3" fmla="*/ 345586 h 345586"/>
              <a:gd name="connsiteX4" fmla="*/ 0 w 8183880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586">
                <a:moveTo>
                  <a:pt x="0" y="0"/>
                </a:moveTo>
                <a:lnTo>
                  <a:pt x="8183880" y="0"/>
                </a:lnTo>
                <a:lnTo>
                  <a:pt x="8183880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22860" rIns="128016" bIns="2286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به‌علت کاهش فشارها در جهت بهبود بهره‌وری</a:t>
            </a:r>
            <a:endParaRPr lang="en-US" sz="18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2920" y="1676309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7" rIns="128016" bIns="878136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اختلال در سازوکار پیام‌دهی قیمت‌ها</a:t>
            </a:r>
            <a:endParaRPr lang="en-US" sz="18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2081998"/>
            <a:ext cx="8183880" cy="345586"/>
          </a:xfrm>
          <a:custGeom>
            <a:avLst/>
            <a:gdLst>
              <a:gd name="connsiteX0" fmla="*/ 0 w 8183880"/>
              <a:gd name="connsiteY0" fmla="*/ 0 h 345586"/>
              <a:gd name="connsiteX1" fmla="*/ 8183880 w 8183880"/>
              <a:gd name="connsiteY1" fmla="*/ 0 h 345586"/>
              <a:gd name="connsiteX2" fmla="*/ 8183880 w 8183880"/>
              <a:gd name="connsiteY2" fmla="*/ 345586 h 345586"/>
              <a:gd name="connsiteX3" fmla="*/ 0 w 8183880"/>
              <a:gd name="connsiteY3" fmla="*/ 345586 h 345586"/>
              <a:gd name="connsiteX4" fmla="*/ 0 w 8183880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586">
                <a:moveTo>
                  <a:pt x="0" y="0"/>
                </a:moveTo>
                <a:lnTo>
                  <a:pt x="8183880" y="0"/>
                </a:lnTo>
                <a:lnTo>
                  <a:pt x="8183880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22860" rIns="128016" bIns="2286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به‌علت قیمت‌های موهومی</a:t>
            </a:r>
            <a:endParaRPr lang="en-US" sz="18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2920" y="531774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7" rIns="128016" bIns="878136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پایین نگه‌داشتن قیمت نهاده‌های تولید</a:t>
            </a:r>
            <a:endParaRPr lang="en-US" sz="1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02920" y="937464"/>
            <a:ext cx="8183880" cy="345586"/>
          </a:xfrm>
          <a:custGeom>
            <a:avLst/>
            <a:gdLst>
              <a:gd name="connsiteX0" fmla="*/ 0 w 8183880"/>
              <a:gd name="connsiteY0" fmla="*/ 0 h 345586"/>
              <a:gd name="connsiteX1" fmla="*/ 8183880 w 8183880"/>
              <a:gd name="connsiteY1" fmla="*/ 0 h 345586"/>
              <a:gd name="connsiteX2" fmla="*/ 8183880 w 8183880"/>
              <a:gd name="connsiteY2" fmla="*/ 345586 h 345586"/>
              <a:gd name="connsiteX3" fmla="*/ 0 w 8183880"/>
              <a:gd name="connsiteY3" fmla="*/ 345586 h 345586"/>
              <a:gd name="connsiteX4" fmla="*/ 0 w 8183880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586">
                <a:moveTo>
                  <a:pt x="0" y="0"/>
                </a:moveTo>
                <a:lnTo>
                  <a:pt x="8183880" y="0"/>
                </a:lnTo>
                <a:lnTo>
                  <a:pt x="8183880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22860" rIns="128016" bIns="2286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kern="1200" dirty="0" smtClean="0"/>
              <a:t>مثلاً از طریق یارانه‌ها</a:t>
            </a:r>
            <a:endParaRPr lang="en-US" sz="18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722376" y="3886200"/>
            <a:ext cx="7772400" cy="1828800"/>
          </a:xfrm>
        </p:spPr>
        <p:txBody>
          <a:bodyPr>
            <a:prstTxWarp prst="textArchUp">
              <a:avLst/>
            </a:prstTxWarp>
            <a:noAutofit/>
          </a:bodyPr>
          <a:lstStyle>
            <a:extLst/>
          </a:lstStyle>
          <a:p>
            <a:pPr algn="ctr"/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بهره‌وری سرمایه</a:t>
            </a:r>
            <a:r>
              <a:rPr lang="en-US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fa-IR" sz="8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22376" y="4142232"/>
            <a:ext cx="7772400" cy="1344168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تهران- </a:t>
            </a:r>
            <a:r>
              <a:rPr lang="fa-IR" sz="2000" b="1" dirty="0" smtClean="0">
                <a:solidFill>
                  <a:srgbClr val="0070C0"/>
                </a:solidFill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دی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 ماه 88 </a:t>
            </a: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419600"/>
            <a:ext cx="3352800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حسین عبده تبریزی</a:t>
            </a:r>
          </a:p>
          <a:p>
            <a:pPr algn="ctr"/>
            <a:endParaRPr lang="fa-IR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pPr algn="ctr"/>
            <a:r>
              <a:rPr lang="fa-IR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میثم رادپور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200400"/>
            <a:ext cx="4114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آثار متقابل آن در رابطه با بازارهای مالی</a:t>
            </a:r>
            <a:endParaRPr lang="fa-I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بازارهای مالی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2908581" y="802433"/>
            <a:ext cx="3517773" cy="3517773"/>
          </a:xfrm>
          <a:custGeom>
            <a:avLst/>
            <a:gdLst>
              <a:gd name="connsiteX0" fmla="*/ 1758889 w 3517773"/>
              <a:gd name="connsiteY0" fmla="*/ 0 h 3517773"/>
              <a:gd name="connsiteX1" fmla="*/ 3282129 w 3517773"/>
              <a:gd name="connsiteY1" fmla="*/ 879446 h 3517773"/>
              <a:gd name="connsiteX2" fmla="*/ 3282125 w 3517773"/>
              <a:gd name="connsiteY2" fmla="*/ 2638334 h 3517773"/>
              <a:gd name="connsiteX3" fmla="*/ 1758887 w 3517773"/>
              <a:gd name="connsiteY3" fmla="*/ 1758887 h 3517773"/>
              <a:gd name="connsiteX4" fmla="*/ 1758889 w 3517773"/>
              <a:gd name="connsiteY4" fmla="*/ 0 h 3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7773" h="3517773">
                <a:moveTo>
                  <a:pt x="1758889" y="0"/>
                </a:moveTo>
                <a:cubicBezTo>
                  <a:pt x="2387279" y="1"/>
                  <a:pt x="2967935" y="335244"/>
                  <a:pt x="3282129" y="879446"/>
                </a:cubicBezTo>
                <a:cubicBezTo>
                  <a:pt x="3596323" y="1423648"/>
                  <a:pt x="3596322" y="2094133"/>
                  <a:pt x="3282125" y="2638334"/>
                </a:cubicBezTo>
                <a:lnTo>
                  <a:pt x="1758887" y="1758887"/>
                </a:lnTo>
                <a:cubicBezTo>
                  <a:pt x="1758888" y="1172591"/>
                  <a:pt x="1758888" y="586296"/>
                  <a:pt x="1758889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8241" tIns="779723" rIns="441765" bIns="1759674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Bardiya" pitchFamily="2" charset="-78"/>
              </a:rPr>
              <a:t>بازار پول</a:t>
            </a:r>
            <a:endParaRPr lang="fa-IR" sz="2700" kern="1200" dirty="0">
              <a:cs typeface="B Bardiy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836132" y="928068"/>
            <a:ext cx="3517773" cy="3517773"/>
          </a:xfrm>
          <a:custGeom>
            <a:avLst/>
            <a:gdLst>
              <a:gd name="connsiteX0" fmla="*/ 3282127 w 3517773"/>
              <a:gd name="connsiteY0" fmla="*/ 2638330 h 3517773"/>
              <a:gd name="connsiteX1" fmla="*/ 1758885 w 3517773"/>
              <a:gd name="connsiteY1" fmla="*/ 3517773 h 3517773"/>
              <a:gd name="connsiteX2" fmla="*/ 235644 w 3517773"/>
              <a:gd name="connsiteY2" fmla="*/ 2638328 h 3517773"/>
              <a:gd name="connsiteX3" fmla="*/ 1758887 w 3517773"/>
              <a:gd name="connsiteY3" fmla="*/ 1758887 h 3517773"/>
              <a:gd name="connsiteX4" fmla="*/ 3282127 w 3517773"/>
              <a:gd name="connsiteY4" fmla="*/ 2638330 h 3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7773" h="3517773">
                <a:moveTo>
                  <a:pt x="3282127" y="2638330"/>
                </a:moveTo>
                <a:cubicBezTo>
                  <a:pt x="2967932" y="3182532"/>
                  <a:pt x="2387275" y="3517774"/>
                  <a:pt x="1758885" y="3517773"/>
                </a:cubicBezTo>
                <a:cubicBezTo>
                  <a:pt x="1130495" y="3517773"/>
                  <a:pt x="549839" y="3182530"/>
                  <a:pt x="235644" y="2638328"/>
                </a:cubicBezTo>
                <a:lnTo>
                  <a:pt x="1758887" y="1758887"/>
                </a:lnTo>
                <a:lnTo>
                  <a:pt x="3282127" y="26383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1855" tIns="2316655" rIns="829977" bIns="348377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Bardiya" pitchFamily="2" charset="-78"/>
              </a:rPr>
              <a:t>بازار ارز</a:t>
            </a:r>
            <a:endParaRPr lang="fa-IR" sz="2700" kern="1200" dirty="0">
              <a:cs typeface="B Bardiy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63683" y="802433"/>
            <a:ext cx="3517773" cy="3517773"/>
          </a:xfrm>
          <a:custGeom>
            <a:avLst/>
            <a:gdLst>
              <a:gd name="connsiteX0" fmla="*/ 235645 w 3517773"/>
              <a:gd name="connsiteY0" fmla="*/ 2638328 h 3517773"/>
              <a:gd name="connsiteX1" fmla="*/ 235647 w 3517773"/>
              <a:gd name="connsiteY1" fmla="*/ 879441 h 3517773"/>
              <a:gd name="connsiteX2" fmla="*/ 1758889 w 3517773"/>
              <a:gd name="connsiteY2" fmla="*/ -1 h 3517773"/>
              <a:gd name="connsiteX3" fmla="*/ 1758887 w 3517773"/>
              <a:gd name="connsiteY3" fmla="*/ 1758887 h 3517773"/>
              <a:gd name="connsiteX4" fmla="*/ 235645 w 3517773"/>
              <a:gd name="connsiteY4" fmla="*/ 2638328 h 3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7773" h="3517773">
                <a:moveTo>
                  <a:pt x="235645" y="2638328"/>
                </a:moveTo>
                <a:cubicBezTo>
                  <a:pt x="-78549" y="2094126"/>
                  <a:pt x="-78548" y="1423642"/>
                  <a:pt x="235647" y="879441"/>
                </a:cubicBezTo>
                <a:cubicBezTo>
                  <a:pt x="549843" y="335240"/>
                  <a:pt x="1130499" y="-1"/>
                  <a:pt x="1758889" y="-1"/>
                </a:cubicBezTo>
                <a:cubicBezTo>
                  <a:pt x="1758888" y="586295"/>
                  <a:pt x="1758888" y="1172591"/>
                  <a:pt x="1758887" y="1758887"/>
                </a:cubicBezTo>
                <a:lnTo>
                  <a:pt x="235645" y="263832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1765" tIns="779723" rIns="1888241" bIns="1759674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Bardiya" pitchFamily="2" charset="-78"/>
              </a:rPr>
              <a:t>بازار سرمایه</a:t>
            </a:r>
            <a:endParaRPr lang="fa-IR" sz="2700" kern="1200" dirty="0">
              <a:cs typeface="B Bardiya" pitchFamily="2" charset="-78"/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2691105" y="584666"/>
            <a:ext cx="3953306" cy="3953306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6199432"/>
              <a:gd name="adj5" fmla="val 5932"/>
            </a:avLst>
          </a:prstGeom>
          <a:scene3d>
            <a:camera prst="orthographicFront"/>
            <a:lightRig rig="flat" dir="t"/>
          </a:scene3d>
          <a:sp3d z="127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ircular Arrow 9"/>
          <p:cNvSpPr/>
          <p:nvPr/>
        </p:nvSpPr>
        <p:spPr>
          <a:xfrm>
            <a:off x="2618365" y="710079"/>
            <a:ext cx="3953306" cy="3953306"/>
          </a:xfrm>
          <a:prstGeom prst="circularArrow">
            <a:avLst>
              <a:gd name="adj1" fmla="val 5085"/>
              <a:gd name="adj2" fmla="val 327528"/>
              <a:gd name="adj3" fmla="val 8671970"/>
              <a:gd name="adj4" fmla="val 1800502"/>
              <a:gd name="adj5" fmla="val 5932"/>
            </a:avLst>
          </a:prstGeom>
          <a:scene3d>
            <a:camera prst="orthographicFront"/>
            <a:lightRig rig="flat" dir="t"/>
          </a:scene3d>
          <a:sp3d z="127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ircular Arrow 10"/>
          <p:cNvSpPr/>
          <p:nvPr/>
        </p:nvSpPr>
        <p:spPr>
          <a:xfrm>
            <a:off x="2545625" y="584666"/>
            <a:ext cx="3953306" cy="3953306"/>
          </a:xfrm>
          <a:prstGeom prst="circularArrow">
            <a:avLst>
              <a:gd name="adj1" fmla="val 5085"/>
              <a:gd name="adj2" fmla="val 327528"/>
              <a:gd name="adj3" fmla="val 15873039"/>
              <a:gd name="adj4" fmla="val 9000000"/>
              <a:gd name="adj5" fmla="val 5932"/>
            </a:avLst>
          </a:prstGeom>
          <a:scene3d>
            <a:camera prst="orthographicFront"/>
            <a:lightRig rig="flat" dir="t"/>
          </a:scene3d>
          <a:sp3d z="127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ناکارآمدی سازوکار قیمت‌گذاری ارز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2920" y="530352"/>
            <a:ext cx="6956298" cy="1256385"/>
          </a:xfrm>
          <a:custGeom>
            <a:avLst/>
            <a:gdLst>
              <a:gd name="connsiteX0" fmla="*/ 0 w 6956298"/>
              <a:gd name="connsiteY0" fmla="*/ 125639 h 1256385"/>
              <a:gd name="connsiteX1" fmla="*/ 36799 w 6956298"/>
              <a:gd name="connsiteY1" fmla="*/ 36799 h 1256385"/>
              <a:gd name="connsiteX2" fmla="*/ 125639 w 6956298"/>
              <a:gd name="connsiteY2" fmla="*/ 0 h 1256385"/>
              <a:gd name="connsiteX3" fmla="*/ 6830659 w 6956298"/>
              <a:gd name="connsiteY3" fmla="*/ 0 h 1256385"/>
              <a:gd name="connsiteX4" fmla="*/ 6919499 w 6956298"/>
              <a:gd name="connsiteY4" fmla="*/ 36799 h 1256385"/>
              <a:gd name="connsiteX5" fmla="*/ 6956298 w 6956298"/>
              <a:gd name="connsiteY5" fmla="*/ 125639 h 1256385"/>
              <a:gd name="connsiteX6" fmla="*/ 6956298 w 6956298"/>
              <a:gd name="connsiteY6" fmla="*/ 1130746 h 1256385"/>
              <a:gd name="connsiteX7" fmla="*/ 6919499 w 6956298"/>
              <a:gd name="connsiteY7" fmla="*/ 1219586 h 1256385"/>
              <a:gd name="connsiteX8" fmla="*/ 6830659 w 6956298"/>
              <a:gd name="connsiteY8" fmla="*/ 1256385 h 1256385"/>
              <a:gd name="connsiteX9" fmla="*/ 125639 w 6956298"/>
              <a:gd name="connsiteY9" fmla="*/ 1256385 h 1256385"/>
              <a:gd name="connsiteX10" fmla="*/ 36799 w 6956298"/>
              <a:gd name="connsiteY10" fmla="*/ 1219586 h 1256385"/>
              <a:gd name="connsiteX11" fmla="*/ 0 w 6956298"/>
              <a:gd name="connsiteY11" fmla="*/ 1130746 h 1256385"/>
              <a:gd name="connsiteX12" fmla="*/ 0 w 6956298"/>
              <a:gd name="connsiteY12" fmla="*/ 125639 h 125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6298" h="1256385">
                <a:moveTo>
                  <a:pt x="0" y="125639"/>
                </a:moveTo>
                <a:cubicBezTo>
                  <a:pt x="0" y="92317"/>
                  <a:pt x="13237" y="60361"/>
                  <a:pt x="36799" y="36799"/>
                </a:cubicBezTo>
                <a:cubicBezTo>
                  <a:pt x="60361" y="13237"/>
                  <a:pt x="92318" y="0"/>
                  <a:pt x="125639" y="0"/>
                </a:cubicBezTo>
                <a:lnTo>
                  <a:pt x="6830659" y="0"/>
                </a:lnTo>
                <a:cubicBezTo>
                  <a:pt x="6863981" y="0"/>
                  <a:pt x="6895937" y="13237"/>
                  <a:pt x="6919499" y="36799"/>
                </a:cubicBezTo>
                <a:cubicBezTo>
                  <a:pt x="6943061" y="60361"/>
                  <a:pt x="6956298" y="92318"/>
                  <a:pt x="6956298" y="125639"/>
                </a:cubicBezTo>
                <a:lnTo>
                  <a:pt x="6956298" y="1130746"/>
                </a:lnTo>
                <a:cubicBezTo>
                  <a:pt x="6956298" y="1164068"/>
                  <a:pt x="6943061" y="1196024"/>
                  <a:pt x="6919499" y="1219586"/>
                </a:cubicBezTo>
                <a:cubicBezTo>
                  <a:pt x="6895937" y="1243148"/>
                  <a:pt x="6863980" y="1256385"/>
                  <a:pt x="6830659" y="1256385"/>
                </a:cubicBezTo>
                <a:lnTo>
                  <a:pt x="125639" y="1256385"/>
                </a:lnTo>
                <a:cubicBezTo>
                  <a:pt x="92317" y="1256385"/>
                  <a:pt x="60361" y="1243148"/>
                  <a:pt x="36799" y="1219586"/>
                </a:cubicBezTo>
                <a:cubicBezTo>
                  <a:pt x="13237" y="1196024"/>
                  <a:pt x="0" y="1164067"/>
                  <a:pt x="0" y="1130746"/>
                </a:cubicBezTo>
                <a:lnTo>
                  <a:pt x="0" y="12563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528" tIns="162528" rIns="1444670" bIns="162528" numCol="1" spcCol="1270" anchor="ctr" anchorCtr="0">
            <a:noAutofit/>
          </a:bodyPr>
          <a:lstStyle/>
          <a:p>
            <a:pPr lvl="0" algn="ctr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300" kern="1200" dirty="0" smtClean="0"/>
              <a:t>زیرقیمت‌بودن قیمت نهاده‌های وارداتی</a:t>
            </a:r>
            <a:endParaRPr lang="en-US" sz="3300" kern="1200" dirty="0"/>
          </a:p>
        </p:txBody>
      </p:sp>
      <p:sp>
        <p:nvSpPr>
          <p:cNvPr id="7" name="Freeform 6"/>
          <p:cNvSpPr/>
          <p:nvPr/>
        </p:nvSpPr>
        <p:spPr>
          <a:xfrm>
            <a:off x="1116710" y="1996135"/>
            <a:ext cx="6956298" cy="1256385"/>
          </a:xfrm>
          <a:custGeom>
            <a:avLst/>
            <a:gdLst>
              <a:gd name="connsiteX0" fmla="*/ 0 w 6956298"/>
              <a:gd name="connsiteY0" fmla="*/ 125639 h 1256385"/>
              <a:gd name="connsiteX1" fmla="*/ 36799 w 6956298"/>
              <a:gd name="connsiteY1" fmla="*/ 36799 h 1256385"/>
              <a:gd name="connsiteX2" fmla="*/ 125639 w 6956298"/>
              <a:gd name="connsiteY2" fmla="*/ 0 h 1256385"/>
              <a:gd name="connsiteX3" fmla="*/ 6830659 w 6956298"/>
              <a:gd name="connsiteY3" fmla="*/ 0 h 1256385"/>
              <a:gd name="connsiteX4" fmla="*/ 6919499 w 6956298"/>
              <a:gd name="connsiteY4" fmla="*/ 36799 h 1256385"/>
              <a:gd name="connsiteX5" fmla="*/ 6956298 w 6956298"/>
              <a:gd name="connsiteY5" fmla="*/ 125639 h 1256385"/>
              <a:gd name="connsiteX6" fmla="*/ 6956298 w 6956298"/>
              <a:gd name="connsiteY6" fmla="*/ 1130746 h 1256385"/>
              <a:gd name="connsiteX7" fmla="*/ 6919499 w 6956298"/>
              <a:gd name="connsiteY7" fmla="*/ 1219586 h 1256385"/>
              <a:gd name="connsiteX8" fmla="*/ 6830659 w 6956298"/>
              <a:gd name="connsiteY8" fmla="*/ 1256385 h 1256385"/>
              <a:gd name="connsiteX9" fmla="*/ 125639 w 6956298"/>
              <a:gd name="connsiteY9" fmla="*/ 1256385 h 1256385"/>
              <a:gd name="connsiteX10" fmla="*/ 36799 w 6956298"/>
              <a:gd name="connsiteY10" fmla="*/ 1219586 h 1256385"/>
              <a:gd name="connsiteX11" fmla="*/ 0 w 6956298"/>
              <a:gd name="connsiteY11" fmla="*/ 1130746 h 1256385"/>
              <a:gd name="connsiteX12" fmla="*/ 0 w 6956298"/>
              <a:gd name="connsiteY12" fmla="*/ 125639 h 125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6298" h="1256385">
                <a:moveTo>
                  <a:pt x="0" y="125639"/>
                </a:moveTo>
                <a:cubicBezTo>
                  <a:pt x="0" y="92317"/>
                  <a:pt x="13237" y="60361"/>
                  <a:pt x="36799" y="36799"/>
                </a:cubicBezTo>
                <a:cubicBezTo>
                  <a:pt x="60361" y="13237"/>
                  <a:pt x="92318" y="0"/>
                  <a:pt x="125639" y="0"/>
                </a:cubicBezTo>
                <a:lnTo>
                  <a:pt x="6830659" y="0"/>
                </a:lnTo>
                <a:cubicBezTo>
                  <a:pt x="6863981" y="0"/>
                  <a:pt x="6895937" y="13237"/>
                  <a:pt x="6919499" y="36799"/>
                </a:cubicBezTo>
                <a:cubicBezTo>
                  <a:pt x="6943061" y="60361"/>
                  <a:pt x="6956298" y="92318"/>
                  <a:pt x="6956298" y="125639"/>
                </a:cubicBezTo>
                <a:lnTo>
                  <a:pt x="6956298" y="1130746"/>
                </a:lnTo>
                <a:cubicBezTo>
                  <a:pt x="6956298" y="1164068"/>
                  <a:pt x="6943061" y="1196024"/>
                  <a:pt x="6919499" y="1219586"/>
                </a:cubicBezTo>
                <a:cubicBezTo>
                  <a:pt x="6895937" y="1243148"/>
                  <a:pt x="6863980" y="1256385"/>
                  <a:pt x="6830659" y="1256385"/>
                </a:cubicBezTo>
                <a:lnTo>
                  <a:pt x="125639" y="1256385"/>
                </a:lnTo>
                <a:cubicBezTo>
                  <a:pt x="92317" y="1256385"/>
                  <a:pt x="60361" y="1243148"/>
                  <a:pt x="36799" y="1219586"/>
                </a:cubicBezTo>
                <a:cubicBezTo>
                  <a:pt x="13237" y="1196024"/>
                  <a:pt x="0" y="1164067"/>
                  <a:pt x="0" y="1130746"/>
                </a:cubicBezTo>
                <a:lnTo>
                  <a:pt x="0" y="12563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528" tIns="162528" rIns="1592970" bIns="162528" numCol="1" spcCol="1270" anchor="ctr" anchorCtr="0">
            <a:noAutofit/>
          </a:bodyPr>
          <a:lstStyle/>
          <a:p>
            <a:pPr lvl="0" algn="ctr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300" kern="1200" dirty="0" smtClean="0"/>
              <a:t>کاهش فشارها در جهت بهبود بهره‌وری</a:t>
            </a:r>
            <a:endParaRPr lang="en-US" sz="3300" kern="1200" dirty="0"/>
          </a:p>
        </p:txBody>
      </p:sp>
      <p:sp>
        <p:nvSpPr>
          <p:cNvPr id="8" name="Freeform 7"/>
          <p:cNvSpPr/>
          <p:nvPr/>
        </p:nvSpPr>
        <p:spPr>
          <a:xfrm>
            <a:off x="1730501" y="3461918"/>
            <a:ext cx="6956298" cy="1256385"/>
          </a:xfrm>
          <a:custGeom>
            <a:avLst/>
            <a:gdLst>
              <a:gd name="connsiteX0" fmla="*/ 0 w 6956298"/>
              <a:gd name="connsiteY0" fmla="*/ 125639 h 1256385"/>
              <a:gd name="connsiteX1" fmla="*/ 36799 w 6956298"/>
              <a:gd name="connsiteY1" fmla="*/ 36799 h 1256385"/>
              <a:gd name="connsiteX2" fmla="*/ 125639 w 6956298"/>
              <a:gd name="connsiteY2" fmla="*/ 0 h 1256385"/>
              <a:gd name="connsiteX3" fmla="*/ 6830659 w 6956298"/>
              <a:gd name="connsiteY3" fmla="*/ 0 h 1256385"/>
              <a:gd name="connsiteX4" fmla="*/ 6919499 w 6956298"/>
              <a:gd name="connsiteY4" fmla="*/ 36799 h 1256385"/>
              <a:gd name="connsiteX5" fmla="*/ 6956298 w 6956298"/>
              <a:gd name="connsiteY5" fmla="*/ 125639 h 1256385"/>
              <a:gd name="connsiteX6" fmla="*/ 6956298 w 6956298"/>
              <a:gd name="connsiteY6" fmla="*/ 1130746 h 1256385"/>
              <a:gd name="connsiteX7" fmla="*/ 6919499 w 6956298"/>
              <a:gd name="connsiteY7" fmla="*/ 1219586 h 1256385"/>
              <a:gd name="connsiteX8" fmla="*/ 6830659 w 6956298"/>
              <a:gd name="connsiteY8" fmla="*/ 1256385 h 1256385"/>
              <a:gd name="connsiteX9" fmla="*/ 125639 w 6956298"/>
              <a:gd name="connsiteY9" fmla="*/ 1256385 h 1256385"/>
              <a:gd name="connsiteX10" fmla="*/ 36799 w 6956298"/>
              <a:gd name="connsiteY10" fmla="*/ 1219586 h 1256385"/>
              <a:gd name="connsiteX11" fmla="*/ 0 w 6956298"/>
              <a:gd name="connsiteY11" fmla="*/ 1130746 h 1256385"/>
              <a:gd name="connsiteX12" fmla="*/ 0 w 6956298"/>
              <a:gd name="connsiteY12" fmla="*/ 125639 h 125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6298" h="1256385">
                <a:moveTo>
                  <a:pt x="0" y="125639"/>
                </a:moveTo>
                <a:cubicBezTo>
                  <a:pt x="0" y="92317"/>
                  <a:pt x="13237" y="60361"/>
                  <a:pt x="36799" y="36799"/>
                </a:cubicBezTo>
                <a:cubicBezTo>
                  <a:pt x="60361" y="13237"/>
                  <a:pt x="92318" y="0"/>
                  <a:pt x="125639" y="0"/>
                </a:cubicBezTo>
                <a:lnTo>
                  <a:pt x="6830659" y="0"/>
                </a:lnTo>
                <a:cubicBezTo>
                  <a:pt x="6863981" y="0"/>
                  <a:pt x="6895937" y="13237"/>
                  <a:pt x="6919499" y="36799"/>
                </a:cubicBezTo>
                <a:cubicBezTo>
                  <a:pt x="6943061" y="60361"/>
                  <a:pt x="6956298" y="92318"/>
                  <a:pt x="6956298" y="125639"/>
                </a:cubicBezTo>
                <a:lnTo>
                  <a:pt x="6956298" y="1130746"/>
                </a:lnTo>
                <a:cubicBezTo>
                  <a:pt x="6956298" y="1164068"/>
                  <a:pt x="6943061" y="1196024"/>
                  <a:pt x="6919499" y="1219586"/>
                </a:cubicBezTo>
                <a:cubicBezTo>
                  <a:pt x="6895937" y="1243148"/>
                  <a:pt x="6863980" y="1256385"/>
                  <a:pt x="6830659" y="1256385"/>
                </a:cubicBezTo>
                <a:lnTo>
                  <a:pt x="125639" y="1256385"/>
                </a:lnTo>
                <a:cubicBezTo>
                  <a:pt x="92317" y="1256385"/>
                  <a:pt x="60361" y="1243148"/>
                  <a:pt x="36799" y="1219586"/>
                </a:cubicBezTo>
                <a:cubicBezTo>
                  <a:pt x="13237" y="1196024"/>
                  <a:pt x="0" y="1164067"/>
                  <a:pt x="0" y="1130746"/>
                </a:cubicBezTo>
                <a:lnTo>
                  <a:pt x="0" y="12563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528" tIns="162528" rIns="1592970" bIns="162528" numCol="1" spcCol="1270" anchor="ctr" anchorCtr="0">
            <a:noAutofit/>
          </a:bodyPr>
          <a:lstStyle/>
          <a:p>
            <a:pPr lvl="0" algn="ctr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300" kern="1200" dirty="0" smtClean="0"/>
              <a:t>افت بهره‌وری سرمایه نسبت به رقبای خارجی</a:t>
            </a:r>
            <a:endParaRPr lang="en-US" sz="3300" kern="1200" dirty="0"/>
          </a:p>
        </p:txBody>
      </p:sp>
      <p:sp>
        <p:nvSpPr>
          <p:cNvPr id="9" name="Freeform 8"/>
          <p:cNvSpPr/>
          <p:nvPr/>
        </p:nvSpPr>
        <p:spPr>
          <a:xfrm>
            <a:off x="6642567" y="1483111"/>
            <a:ext cx="816650" cy="816650"/>
          </a:xfrm>
          <a:custGeom>
            <a:avLst/>
            <a:gdLst>
              <a:gd name="connsiteX0" fmla="*/ 0 w 816650"/>
              <a:gd name="connsiteY0" fmla="*/ 449157 h 816650"/>
              <a:gd name="connsiteX1" fmla="*/ 183746 w 816650"/>
              <a:gd name="connsiteY1" fmla="*/ 449157 h 816650"/>
              <a:gd name="connsiteX2" fmla="*/ 183746 w 816650"/>
              <a:gd name="connsiteY2" fmla="*/ 0 h 816650"/>
              <a:gd name="connsiteX3" fmla="*/ 632904 w 816650"/>
              <a:gd name="connsiteY3" fmla="*/ 0 h 816650"/>
              <a:gd name="connsiteX4" fmla="*/ 632904 w 816650"/>
              <a:gd name="connsiteY4" fmla="*/ 449157 h 816650"/>
              <a:gd name="connsiteX5" fmla="*/ 816650 w 816650"/>
              <a:gd name="connsiteY5" fmla="*/ 449157 h 816650"/>
              <a:gd name="connsiteX6" fmla="*/ 408325 w 816650"/>
              <a:gd name="connsiteY6" fmla="*/ 816650 h 816650"/>
              <a:gd name="connsiteX7" fmla="*/ 0 w 816650"/>
              <a:gd name="connsiteY7" fmla="*/ 449157 h 81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650" h="816650">
                <a:moveTo>
                  <a:pt x="0" y="449157"/>
                </a:moveTo>
                <a:lnTo>
                  <a:pt x="183746" y="449157"/>
                </a:lnTo>
                <a:lnTo>
                  <a:pt x="183746" y="0"/>
                </a:lnTo>
                <a:lnTo>
                  <a:pt x="632904" y="0"/>
                </a:lnTo>
                <a:lnTo>
                  <a:pt x="632904" y="449157"/>
                </a:lnTo>
                <a:lnTo>
                  <a:pt x="816650" y="449157"/>
                </a:lnTo>
                <a:lnTo>
                  <a:pt x="408325" y="816650"/>
                </a:lnTo>
                <a:lnTo>
                  <a:pt x="0" y="4491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9466" tIns="45720" rIns="229466" bIns="247841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3600" kern="1200"/>
          </a:p>
        </p:txBody>
      </p:sp>
      <p:sp>
        <p:nvSpPr>
          <p:cNvPr id="10" name="Freeform 9"/>
          <p:cNvSpPr/>
          <p:nvPr/>
        </p:nvSpPr>
        <p:spPr>
          <a:xfrm>
            <a:off x="7256358" y="2940518"/>
            <a:ext cx="816650" cy="816650"/>
          </a:xfrm>
          <a:custGeom>
            <a:avLst/>
            <a:gdLst>
              <a:gd name="connsiteX0" fmla="*/ 0 w 816650"/>
              <a:gd name="connsiteY0" fmla="*/ 449157 h 816650"/>
              <a:gd name="connsiteX1" fmla="*/ 183746 w 816650"/>
              <a:gd name="connsiteY1" fmla="*/ 449157 h 816650"/>
              <a:gd name="connsiteX2" fmla="*/ 183746 w 816650"/>
              <a:gd name="connsiteY2" fmla="*/ 0 h 816650"/>
              <a:gd name="connsiteX3" fmla="*/ 632904 w 816650"/>
              <a:gd name="connsiteY3" fmla="*/ 0 h 816650"/>
              <a:gd name="connsiteX4" fmla="*/ 632904 w 816650"/>
              <a:gd name="connsiteY4" fmla="*/ 449157 h 816650"/>
              <a:gd name="connsiteX5" fmla="*/ 816650 w 816650"/>
              <a:gd name="connsiteY5" fmla="*/ 449157 h 816650"/>
              <a:gd name="connsiteX6" fmla="*/ 408325 w 816650"/>
              <a:gd name="connsiteY6" fmla="*/ 816650 h 816650"/>
              <a:gd name="connsiteX7" fmla="*/ 0 w 816650"/>
              <a:gd name="connsiteY7" fmla="*/ 449157 h 81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650" h="816650">
                <a:moveTo>
                  <a:pt x="0" y="449157"/>
                </a:moveTo>
                <a:lnTo>
                  <a:pt x="183746" y="449157"/>
                </a:lnTo>
                <a:lnTo>
                  <a:pt x="183746" y="0"/>
                </a:lnTo>
                <a:lnTo>
                  <a:pt x="632904" y="0"/>
                </a:lnTo>
                <a:lnTo>
                  <a:pt x="632904" y="449157"/>
                </a:lnTo>
                <a:lnTo>
                  <a:pt x="816650" y="449157"/>
                </a:lnTo>
                <a:lnTo>
                  <a:pt x="408325" y="816650"/>
                </a:lnTo>
                <a:lnTo>
                  <a:pt x="0" y="4491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9466" tIns="45720" rIns="229466" bIns="247841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3600" kern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ابعاد کارایی بازار سرمایه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1847186" y="531211"/>
            <a:ext cx="1526485" cy="1526485"/>
          </a:xfrm>
          <a:custGeom>
            <a:avLst/>
            <a:gdLst>
              <a:gd name="connsiteX0" fmla="*/ 0 w 1526485"/>
              <a:gd name="connsiteY0" fmla="*/ 763243 h 1526485"/>
              <a:gd name="connsiteX1" fmla="*/ 223549 w 1526485"/>
              <a:gd name="connsiteY1" fmla="*/ 223549 h 1526485"/>
              <a:gd name="connsiteX2" fmla="*/ 763244 w 1526485"/>
              <a:gd name="connsiteY2" fmla="*/ 1 h 1526485"/>
              <a:gd name="connsiteX3" fmla="*/ 1302938 w 1526485"/>
              <a:gd name="connsiteY3" fmla="*/ 223550 h 1526485"/>
              <a:gd name="connsiteX4" fmla="*/ 1526486 w 1526485"/>
              <a:gd name="connsiteY4" fmla="*/ 763245 h 1526485"/>
              <a:gd name="connsiteX5" fmla="*/ 1302937 w 1526485"/>
              <a:gd name="connsiteY5" fmla="*/ 1302939 h 1526485"/>
              <a:gd name="connsiteX6" fmla="*/ 763242 w 1526485"/>
              <a:gd name="connsiteY6" fmla="*/ 1526488 h 1526485"/>
              <a:gd name="connsiteX7" fmla="*/ 223548 w 1526485"/>
              <a:gd name="connsiteY7" fmla="*/ 1302939 h 1526485"/>
              <a:gd name="connsiteX8" fmla="*/ 0 w 1526485"/>
              <a:gd name="connsiteY8" fmla="*/ 763244 h 1526485"/>
              <a:gd name="connsiteX9" fmla="*/ 0 w 1526485"/>
              <a:gd name="connsiteY9" fmla="*/ 763243 h 152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85" h="1526485">
                <a:moveTo>
                  <a:pt x="0" y="763243"/>
                </a:moveTo>
                <a:cubicBezTo>
                  <a:pt x="0" y="560818"/>
                  <a:pt x="80413" y="366684"/>
                  <a:pt x="223549" y="223549"/>
                </a:cubicBezTo>
                <a:cubicBezTo>
                  <a:pt x="366685" y="80413"/>
                  <a:pt x="560819" y="1"/>
                  <a:pt x="763244" y="1"/>
                </a:cubicBezTo>
                <a:cubicBezTo>
                  <a:pt x="965669" y="1"/>
                  <a:pt x="1159803" y="80414"/>
                  <a:pt x="1302938" y="223550"/>
                </a:cubicBezTo>
                <a:cubicBezTo>
                  <a:pt x="1446074" y="366686"/>
                  <a:pt x="1526486" y="560820"/>
                  <a:pt x="1526486" y="763245"/>
                </a:cubicBezTo>
                <a:cubicBezTo>
                  <a:pt x="1526486" y="965670"/>
                  <a:pt x="1446073" y="1159804"/>
                  <a:pt x="1302937" y="1302939"/>
                </a:cubicBezTo>
                <a:cubicBezTo>
                  <a:pt x="1159801" y="1446075"/>
                  <a:pt x="965667" y="1526488"/>
                  <a:pt x="763242" y="1526488"/>
                </a:cubicBezTo>
                <a:cubicBezTo>
                  <a:pt x="560817" y="1526488"/>
                  <a:pt x="366683" y="1446075"/>
                  <a:pt x="223548" y="1302939"/>
                </a:cubicBezTo>
                <a:cubicBezTo>
                  <a:pt x="80412" y="1159803"/>
                  <a:pt x="0" y="965669"/>
                  <a:pt x="0" y="763244"/>
                </a:cubicBezTo>
                <a:lnTo>
                  <a:pt x="0" y="7632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0219" tIns="250218" rIns="250219" bIns="250218" numCol="1" spcCol="1270" anchor="ctr" anchorCtr="0">
            <a:noAutofit/>
          </a:bodyPr>
          <a:lstStyle/>
          <a:p>
            <a:pPr lvl="0" algn="ctr" defTabSz="933450" rtl="1">
              <a:spcBef>
                <a:spcPct val="0"/>
              </a:spcBef>
              <a:spcAft>
                <a:spcPct val="35000"/>
              </a:spcAft>
            </a:pPr>
            <a:r>
              <a:rPr lang="fa-IR" sz="2100" kern="1200" dirty="0" smtClean="0"/>
              <a:t>کارایی اطلاعاتی</a:t>
            </a:r>
            <a:endParaRPr lang="fa-IR" sz="2100" kern="1200" dirty="0"/>
          </a:p>
        </p:txBody>
      </p:sp>
      <p:sp>
        <p:nvSpPr>
          <p:cNvPr id="7" name="Freeform 6"/>
          <p:cNvSpPr/>
          <p:nvPr/>
        </p:nvSpPr>
        <p:spPr>
          <a:xfrm>
            <a:off x="2167748" y="2181647"/>
            <a:ext cx="885361" cy="885361"/>
          </a:xfrm>
          <a:custGeom>
            <a:avLst/>
            <a:gdLst>
              <a:gd name="connsiteX0" fmla="*/ 117355 w 885361"/>
              <a:gd name="connsiteY0" fmla="*/ 338562 h 885361"/>
              <a:gd name="connsiteX1" fmla="*/ 338562 w 885361"/>
              <a:gd name="connsiteY1" fmla="*/ 338562 h 885361"/>
              <a:gd name="connsiteX2" fmla="*/ 338562 w 885361"/>
              <a:gd name="connsiteY2" fmla="*/ 117355 h 885361"/>
              <a:gd name="connsiteX3" fmla="*/ 546799 w 885361"/>
              <a:gd name="connsiteY3" fmla="*/ 117355 h 885361"/>
              <a:gd name="connsiteX4" fmla="*/ 546799 w 885361"/>
              <a:gd name="connsiteY4" fmla="*/ 338562 h 885361"/>
              <a:gd name="connsiteX5" fmla="*/ 768006 w 885361"/>
              <a:gd name="connsiteY5" fmla="*/ 338562 h 885361"/>
              <a:gd name="connsiteX6" fmla="*/ 768006 w 885361"/>
              <a:gd name="connsiteY6" fmla="*/ 546799 h 885361"/>
              <a:gd name="connsiteX7" fmla="*/ 546799 w 885361"/>
              <a:gd name="connsiteY7" fmla="*/ 546799 h 885361"/>
              <a:gd name="connsiteX8" fmla="*/ 546799 w 885361"/>
              <a:gd name="connsiteY8" fmla="*/ 768006 h 885361"/>
              <a:gd name="connsiteX9" fmla="*/ 338562 w 885361"/>
              <a:gd name="connsiteY9" fmla="*/ 768006 h 885361"/>
              <a:gd name="connsiteX10" fmla="*/ 338562 w 885361"/>
              <a:gd name="connsiteY10" fmla="*/ 546799 h 885361"/>
              <a:gd name="connsiteX11" fmla="*/ 117355 w 885361"/>
              <a:gd name="connsiteY11" fmla="*/ 546799 h 885361"/>
              <a:gd name="connsiteX12" fmla="*/ 117355 w 885361"/>
              <a:gd name="connsiteY12" fmla="*/ 338562 h 88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5361" h="885361">
                <a:moveTo>
                  <a:pt x="117355" y="338562"/>
                </a:moveTo>
                <a:lnTo>
                  <a:pt x="338562" y="338562"/>
                </a:lnTo>
                <a:lnTo>
                  <a:pt x="338562" y="117355"/>
                </a:lnTo>
                <a:lnTo>
                  <a:pt x="546799" y="117355"/>
                </a:lnTo>
                <a:lnTo>
                  <a:pt x="546799" y="338562"/>
                </a:lnTo>
                <a:lnTo>
                  <a:pt x="768006" y="338562"/>
                </a:lnTo>
                <a:lnTo>
                  <a:pt x="768006" y="546799"/>
                </a:lnTo>
                <a:lnTo>
                  <a:pt x="546799" y="546799"/>
                </a:lnTo>
                <a:lnTo>
                  <a:pt x="546799" y="768006"/>
                </a:lnTo>
                <a:lnTo>
                  <a:pt x="338562" y="768006"/>
                </a:lnTo>
                <a:lnTo>
                  <a:pt x="338562" y="546799"/>
                </a:lnTo>
                <a:lnTo>
                  <a:pt x="117355" y="546799"/>
                </a:lnTo>
                <a:lnTo>
                  <a:pt x="117355" y="3385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355" tIns="338562" rIns="117355" bIns="338562" numCol="1" spcCol="1270" anchor="ctr" anchorCtr="0">
            <a:noAutofit/>
          </a:bodyPr>
          <a:lstStyle/>
          <a:p>
            <a:pPr lvl="0" algn="ctr" defTabSz="666750" rtl="1">
              <a:spcBef>
                <a:spcPct val="0"/>
              </a:spcBef>
              <a:spcAft>
                <a:spcPct val="35000"/>
              </a:spcAft>
            </a:pPr>
            <a:endParaRPr lang="fa-IR" sz="1500" kern="1200"/>
          </a:p>
        </p:txBody>
      </p:sp>
      <p:sp>
        <p:nvSpPr>
          <p:cNvPr id="8" name="Freeform 7"/>
          <p:cNvSpPr/>
          <p:nvPr/>
        </p:nvSpPr>
        <p:spPr>
          <a:xfrm>
            <a:off x="1847186" y="3190959"/>
            <a:ext cx="1526485" cy="1526485"/>
          </a:xfrm>
          <a:custGeom>
            <a:avLst/>
            <a:gdLst>
              <a:gd name="connsiteX0" fmla="*/ 0 w 1526485"/>
              <a:gd name="connsiteY0" fmla="*/ 763243 h 1526485"/>
              <a:gd name="connsiteX1" fmla="*/ 223549 w 1526485"/>
              <a:gd name="connsiteY1" fmla="*/ 223549 h 1526485"/>
              <a:gd name="connsiteX2" fmla="*/ 763244 w 1526485"/>
              <a:gd name="connsiteY2" fmla="*/ 1 h 1526485"/>
              <a:gd name="connsiteX3" fmla="*/ 1302938 w 1526485"/>
              <a:gd name="connsiteY3" fmla="*/ 223550 h 1526485"/>
              <a:gd name="connsiteX4" fmla="*/ 1526486 w 1526485"/>
              <a:gd name="connsiteY4" fmla="*/ 763245 h 1526485"/>
              <a:gd name="connsiteX5" fmla="*/ 1302937 w 1526485"/>
              <a:gd name="connsiteY5" fmla="*/ 1302939 h 1526485"/>
              <a:gd name="connsiteX6" fmla="*/ 763242 w 1526485"/>
              <a:gd name="connsiteY6" fmla="*/ 1526488 h 1526485"/>
              <a:gd name="connsiteX7" fmla="*/ 223548 w 1526485"/>
              <a:gd name="connsiteY7" fmla="*/ 1302939 h 1526485"/>
              <a:gd name="connsiteX8" fmla="*/ 0 w 1526485"/>
              <a:gd name="connsiteY8" fmla="*/ 763244 h 1526485"/>
              <a:gd name="connsiteX9" fmla="*/ 0 w 1526485"/>
              <a:gd name="connsiteY9" fmla="*/ 763243 h 152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85" h="1526485">
                <a:moveTo>
                  <a:pt x="0" y="763243"/>
                </a:moveTo>
                <a:cubicBezTo>
                  <a:pt x="0" y="560818"/>
                  <a:pt x="80413" y="366684"/>
                  <a:pt x="223549" y="223549"/>
                </a:cubicBezTo>
                <a:cubicBezTo>
                  <a:pt x="366685" y="80413"/>
                  <a:pt x="560819" y="1"/>
                  <a:pt x="763244" y="1"/>
                </a:cubicBezTo>
                <a:cubicBezTo>
                  <a:pt x="965669" y="1"/>
                  <a:pt x="1159803" y="80414"/>
                  <a:pt x="1302938" y="223550"/>
                </a:cubicBezTo>
                <a:cubicBezTo>
                  <a:pt x="1446074" y="366686"/>
                  <a:pt x="1526486" y="560820"/>
                  <a:pt x="1526486" y="763245"/>
                </a:cubicBezTo>
                <a:cubicBezTo>
                  <a:pt x="1526486" y="965670"/>
                  <a:pt x="1446073" y="1159804"/>
                  <a:pt x="1302937" y="1302939"/>
                </a:cubicBezTo>
                <a:cubicBezTo>
                  <a:pt x="1159801" y="1446075"/>
                  <a:pt x="965667" y="1526488"/>
                  <a:pt x="763242" y="1526488"/>
                </a:cubicBezTo>
                <a:cubicBezTo>
                  <a:pt x="560817" y="1526488"/>
                  <a:pt x="366683" y="1446075"/>
                  <a:pt x="223548" y="1302939"/>
                </a:cubicBezTo>
                <a:cubicBezTo>
                  <a:pt x="80412" y="1159803"/>
                  <a:pt x="0" y="965669"/>
                  <a:pt x="0" y="763244"/>
                </a:cubicBezTo>
                <a:lnTo>
                  <a:pt x="0" y="7632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0219" tIns="250218" rIns="250219" bIns="250218" numCol="1" spcCol="1270" anchor="ctr" anchorCtr="0">
            <a:noAutofit/>
          </a:bodyPr>
          <a:lstStyle/>
          <a:p>
            <a:pPr lvl="0" algn="ctr" defTabSz="933450" rtl="1">
              <a:spcBef>
                <a:spcPct val="0"/>
              </a:spcBef>
              <a:spcAft>
                <a:spcPct val="35000"/>
              </a:spcAft>
            </a:pPr>
            <a:r>
              <a:rPr lang="fa-IR" sz="2100" kern="1200" dirty="0" smtClean="0"/>
              <a:t>کارایی عملیاتی</a:t>
            </a:r>
            <a:endParaRPr lang="fa-IR" sz="2100" kern="1200" dirty="0"/>
          </a:p>
        </p:txBody>
      </p:sp>
      <p:sp>
        <p:nvSpPr>
          <p:cNvPr id="9" name="Freeform 8"/>
          <p:cNvSpPr/>
          <p:nvPr/>
        </p:nvSpPr>
        <p:spPr>
          <a:xfrm>
            <a:off x="3602644" y="2340401"/>
            <a:ext cx="485422" cy="567852"/>
          </a:xfrm>
          <a:custGeom>
            <a:avLst/>
            <a:gdLst>
              <a:gd name="connsiteX0" fmla="*/ 0 w 485422"/>
              <a:gd name="connsiteY0" fmla="*/ 113570 h 567852"/>
              <a:gd name="connsiteX1" fmla="*/ 242711 w 485422"/>
              <a:gd name="connsiteY1" fmla="*/ 113570 h 567852"/>
              <a:gd name="connsiteX2" fmla="*/ 242711 w 485422"/>
              <a:gd name="connsiteY2" fmla="*/ 0 h 567852"/>
              <a:gd name="connsiteX3" fmla="*/ 485422 w 485422"/>
              <a:gd name="connsiteY3" fmla="*/ 283926 h 567852"/>
              <a:gd name="connsiteX4" fmla="*/ 242711 w 485422"/>
              <a:gd name="connsiteY4" fmla="*/ 567852 h 567852"/>
              <a:gd name="connsiteX5" fmla="*/ 242711 w 485422"/>
              <a:gd name="connsiteY5" fmla="*/ 454282 h 567852"/>
              <a:gd name="connsiteX6" fmla="*/ 0 w 485422"/>
              <a:gd name="connsiteY6" fmla="*/ 454282 h 567852"/>
              <a:gd name="connsiteX7" fmla="*/ 0 w 485422"/>
              <a:gd name="connsiteY7" fmla="*/ 113570 h 56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422" h="567852">
                <a:moveTo>
                  <a:pt x="0" y="113570"/>
                </a:moveTo>
                <a:lnTo>
                  <a:pt x="242711" y="113570"/>
                </a:lnTo>
                <a:lnTo>
                  <a:pt x="242711" y="0"/>
                </a:lnTo>
                <a:lnTo>
                  <a:pt x="485422" y="283926"/>
                </a:lnTo>
                <a:lnTo>
                  <a:pt x="242711" y="567852"/>
                </a:lnTo>
                <a:lnTo>
                  <a:pt x="242711" y="454282"/>
                </a:lnTo>
                <a:lnTo>
                  <a:pt x="0" y="454282"/>
                </a:lnTo>
                <a:lnTo>
                  <a:pt x="0" y="11357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570" rIns="145627" bIns="113570" numCol="1" spcCol="1270" anchor="ctr" anchorCtr="0">
            <a:noAutofit/>
          </a:bodyPr>
          <a:lstStyle/>
          <a:p>
            <a:pPr lvl="0" algn="ctr" defTabSz="755650" rtl="1">
              <a:spcBef>
                <a:spcPct val="0"/>
              </a:spcBef>
              <a:spcAft>
                <a:spcPct val="35000"/>
              </a:spcAft>
            </a:pPr>
            <a:endParaRPr lang="fa-IR" sz="1700" kern="1200"/>
          </a:p>
        </p:txBody>
      </p:sp>
      <p:sp>
        <p:nvSpPr>
          <p:cNvPr id="10" name="Freeform 9"/>
          <p:cNvSpPr/>
          <p:nvPr/>
        </p:nvSpPr>
        <p:spPr>
          <a:xfrm>
            <a:off x="4289562" y="1097842"/>
            <a:ext cx="3052970" cy="3052970"/>
          </a:xfrm>
          <a:custGeom>
            <a:avLst/>
            <a:gdLst>
              <a:gd name="connsiteX0" fmla="*/ 0 w 3052970"/>
              <a:gd name="connsiteY0" fmla="*/ 1526485 h 3052970"/>
              <a:gd name="connsiteX1" fmla="*/ 447099 w 3052970"/>
              <a:gd name="connsiteY1" fmla="*/ 447097 h 3052970"/>
              <a:gd name="connsiteX2" fmla="*/ 1526488 w 3052970"/>
              <a:gd name="connsiteY2" fmla="*/ 1 h 3052970"/>
              <a:gd name="connsiteX3" fmla="*/ 2605876 w 3052970"/>
              <a:gd name="connsiteY3" fmla="*/ 447100 h 3052970"/>
              <a:gd name="connsiteX4" fmla="*/ 3052972 w 3052970"/>
              <a:gd name="connsiteY4" fmla="*/ 1526489 h 3052970"/>
              <a:gd name="connsiteX5" fmla="*/ 2605875 w 3052970"/>
              <a:gd name="connsiteY5" fmla="*/ 2605877 h 3052970"/>
              <a:gd name="connsiteX6" fmla="*/ 1526487 w 3052970"/>
              <a:gd name="connsiteY6" fmla="*/ 3052974 h 3052970"/>
              <a:gd name="connsiteX7" fmla="*/ 447099 w 3052970"/>
              <a:gd name="connsiteY7" fmla="*/ 2605876 h 3052970"/>
              <a:gd name="connsiteX8" fmla="*/ 3 w 3052970"/>
              <a:gd name="connsiteY8" fmla="*/ 1526487 h 3052970"/>
              <a:gd name="connsiteX9" fmla="*/ 0 w 3052970"/>
              <a:gd name="connsiteY9" fmla="*/ 1526485 h 305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2970" h="3052970">
                <a:moveTo>
                  <a:pt x="0" y="1526485"/>
                </a:moveTo>
                <a:cubicBezTo>
                  <a:pt x="0" y="1121636"/>
                  <a:pt x="160827" y="733368"/>
                  <a:pt x="447099" y="447097"/>
                </a:cubicBezTo>
                <a:cubicBezTo>
                  <a:pt x="733371" y="160826"/>
                  <a:pt x="1121639" y="1"/>
                  <a:pt x="1526488" y="1"/>
                </a:cubicBezTo>
                <a:cubicBezTo>
                  <a:pt x="1931337" y="1"/>
                  <a:pt x="2319605" y="160828"/>
                  <a:pt x="2605876" y="447100"/>
                </a:cubicBezTo>
                <a:cubicBezTo>
                  <a:pt x="2892147" y="733372"/>
                  <a:pt x="3052972" y="1121640"/>
                  <a:pt x="3052972" y="1526489"/>
                </a:cubicBezTo>
                <a:cubicBezTo>
                  <a:pt x="3052972" y="1931338"/>
                  <a:pt x="2892146" y="2319606"/>
                  <a:pt x="2605875" y="2605877"/>
                </a:cubicBezTo>
                <a:cubicBezTo>
                  <a:pt x="2319603" y="2892148"/>
                  <a:pt x="1931336" y="3052974"/>
                  <a:pt x="1526487" y="3052974"/>
                </a:cubicBezTo>
                <a:cubicBezTo>
                  <a:pt x="1121638" y="3052974"/>
                  <a:pt x="733370" y="2892148"/>
                  <a:pt x="447099" y="2605876"/>
                </a:cubicBezTo>
                <a:cubicBezTo>
                  <a:pt x="160828" y="2319604"/>
                  <a:pt x="2" y="1931336"/>
                  <a:pt x="3" y="1526487"/>
                </a:cubicBezTo>
                <a:cubicBezTo>
                  <a:pt x="2" y="1526486"/>
                  <a:pt x="1" y="1526486"/>
                  <a:pt x="0" y="1526485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0437" tIns="500437" rIns="500437" bIns="500437" numCol="1" spcCol="1270" anchor="ctr" anchorCtr="0">
            <a:noAutofit/>
          </a:bodyPr>
          <a:lstStyle/>
          <a:p>
            <a:pPr lvl="0" algn="ctr" defTabSz="1866900" rtl="1">
              <a:spcBef>
                <a:spcPct val="0"/>
              </a:spcBef>
              <a:spcAft>
                <a:spcPct val="35000"/>
              </a:spcAft>
            </a:pPr>
            <a:r>
              <a:rPr lang="fa-IR" sz="4200" kern="1200" dirty="0" smtClean="0"/>
              <a:t>کارایی تخصیصی</a:t>
            </a:r>
            <a:endParaRPr lang="fa-IR" sz="42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کارایی تخصیصی بازار سرمایه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5063" y="579429"/>
            <a:ext cx="8179593" cy="4089796"/>
          </a:xfrm>
          <a:custGeom>
            <a:avLst/>
            <a:gdLst>
              <a:gd name="connsiteX0" fmla="*/ 0 w 8179593"/>
              <a:gd name="connsiteY0" fmla="*/ 408980 h 4089796"/>
              <a:gd name="connsiteX1" fmla="*/ 119788 w 8179593"/>
              <a:gd name="connsiteY1" fmla="*/ 119788 h 4089796"/>
              <a:gd name="connsiteX2" fmla="*/ 408981 w 8179593"/>
              <a:gd name="connsiteY2" fmla="*/ 1 h 4089796"/>
              <a:gd name="connsiteX3" fmla="*/ 7770613 w 8179593"/>
              <a:gd name="connsiteY3" fmla="*/ 0 h 4089796"/>
              <a:gd name="connsiteX4" fmla="*/ 8059805 w 8179593"/>
              <a:gd name="connsiteY4" fmla="*/ 119788 h 4089796"/>
              <a:gd name="connsiteX5" fmla="*/ 8179592 w 8179593"/>
              <a:gd name="connsiteY5" fmla="*/ 408981 h 4089796"/>
              <a:gd name="connsiteX6" fmla="*/ 8179593 w 8179593"/>
              <a:gd name="connsiteY6" fmla="*/ 3680816 h 4089796"/>
              <a:gd name="connsiteX7" fmla="*/ 8059805 w 8179593"/>
              <a:gd name="connsiteY7" fmla="*/ 3970009 h 4089796"/>
              <a:gd name="connsiteX8" fmla="*/ 7770612 w 8179593"/>
              <a:gd name="connsiteY8" fmla="*/ 4089796 h 4089796"/>
              <a:gd name="connsiteX9" fmla="*/ 408980 w 8179593"/>
              <a:gd name="connsiteY9" fmla="*/ 4089796 h 4089796"/>
              <a:gd name="connsiteX10" fmla="*/ 119787 w 8179593"/>
              <a:gd name="connsiteY10" fmla="*/ 3970008 h 4089796"/>
              <a:gd name="connsiteX11" fmla="*/ 0 w 8179593"/>
              <a:gd name="connsiteY11" fmla="*/ 3680815 h 4089796"/>
              <a:gd name="connsiteX12" fmla="*/ 0 w 8179593"/>
              <a:gd name="connsiteY12" fmla="*/ 408980 h 408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79593" h="4089796">
                <a:moveTo>
                  <a:pt x="0" y="408980"/>
                </a:moveTo>
                <a:cubicBezTo>
                  <a:pt x="0" y="300512"/>
                  <a:pt x="43089" y="196486"/>
                  <a:pt x="119788" y="119788"/>
                </a:cubicBezTo>
                <a:cubicBezTo>
                  <a:pt x="196487" y="43089"/>
                  <a:pt x="300513" y="1"/>
                  <a:pt x="408981" y="1"/>
                </a:cubicBezTo>
                <a:lnTo>
                  <a:pt x="7770613" y="0"/>
                </a:lnTo>
                <a:cubicBezTo>
                  <a:pt x="7879081" y="0"/>
                  <a:pt x="7983107" y="43089"/>
                  <a:pt x="8059805" y="119788"/>
                </a:cubicBezTo>
                <a:cubicBezTo>
                  <a:pt x="8136504" y="196487"/>
                  <a:pt x="8179592" y="300513"/>
                  <a:pt x="8179592" y="408981"/>
                </a:cubicBezTo>
                <a:cubicBezTo>
                  <a:pt x="8179592" y="1499593"/>
                  <a:pt x="8179593" y="2590204"/>
                  <a:pt x="8179593" y="3680816"/>
                </a:cubicBezTo>
                <a:cubicBezTo>
                  <a:pt x="8179593" y="3789284"/>
                  <a:pt x="8136504" y="3893310"/>
                  <a:pt x="8059805" y="3970009"/>
                </a:cubicBezTo>
                <a:cubicBezTo>
                  <a:pt x="7983106" y="4046708"/>
                  <a:pt x="7879081" y="4089796"/>
                  <a:pt x="7770612" y="4089796"/>
                </a:cubicBezTo>
                <a:lnTo>
                  <a:pt x="408980" y="4089796"/>
                </a:lnTo>
                <a:cubicBezTo>
                  <a:pt x="300512" y="4089796"/>
                  <a:pt x="196486" y="4046707"/>
                  <a:pt x="119787" y="3970008"/>
                </a:cubicBezTo>
                <a:cubicBezTo>
                  <a:pt x="43088" y="3893309"/>
                  <a:pt x="0" y="3789284"/>
                  <a:pt x="0" y="3680815"/>
                </a:cubicBezTo>
                <a:lnTo>
                  <a:pt x="0" y="40898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646" tIns="142646" rIns="142646" bIns="142646" numCol="1" spcCol="1270" anchor="ctr" anchorCtr="0">
            <a:noAutofit/>
          </a:bodyPr>
          <a:lstStyle/>
          <a:p>
            <a:pPr lvl="0" algn="ctr" defTabSz="16002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>
                <a:latin typeface=" b nazanin"/>
                <a:ea typeface="Arial Unicode MS" pitchFamily="34" charset="-128"/>
                <a:cs typeface="B Nazanin" pitchFamily="2" charset="-78"/>
              </a:rPr>
              <a:t>اگر بازار به لحاظ تخصیصی کارا باشد، سرمایه را به سمت شرکت‌هایی روانه می‌کند که از آن بهترین استفاده را  می‌کنند. بنابراین، </a:t>
            </a:r>
            <a:r>
              <a:rPr lang="fa-IR" sz="3600" kern="1200" dirty="0" smtClean="0">
                <a:latin typeface=" b nazanin"/>
                <a:cs typeface="B Nazanin" pitchFamily="2" charset="-78"/>
              </a:rPr>
              <a:t>بازاری دارای کارایی تخصیصی است که در آن پروژه‌های سرمایه‌گذاری با بهره‌وری نهایی سرمایه تأمین مالی می‌شوند.</a:t>
            </a:r>
            <a:r>
              <a:rPr lang="fa-IR" sz="3600" kern="1200" dirty="0" smtClean="0">
                <a:latin typeface=" b nazanin"/>
                <a:ea typeface="Arial Unicode MS" pitchFamily="34" charset="-128"/>
                <a:cs typeface="B Nazanin" pitchFamily="2" charset="-78"/>
              </a:rPr>
              <a:t>  </a:t>
            </a:r>
            <a:endParaRPr lang="fa-IR" sz="3600" kern="1200" dirty="0">
              <a:latin typeface=" b nazanin"/>
              <a:ea typeface="Arial Unicode MS" pitchFamily="34" charset="-128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اثر کارایی تخصیصی بازار سرمایه بر بهره‌وری سرمایه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3965380"/>
            <a:ext cx="8183880" cy="751500"/>
          </a:xfrm>
          <a:custGeom>
            <a:avLst/>
            <a:gdLst>
              <a:gd name="connsiteX0" fmla="*/ 0 w 8183880"/>
              <a:gd name="connsiteY0" fmla="*/ 0 h 751500"/>
              <a:gd name="connsiteX1" fmla="*/ 8183880 w 8183880"/>
              <a:gd name="connsiteY1" fmla="*/ 0 h 751500"/>
              <a:gd name="connsiteX2" fmla="*/ 8183880 w 8183880"/>
              <a:gd name="connsiteY2" fmla="*/ 751500 h 751500"/>
              <a:gd name="connsiteX3" fmla="*/ 0 w 8183880"/>
              <a:gd name="connsiteY3" fmla="*/ 751500 h 751500"/>
              <a:gd name="connsiteX4" fmla="*/ 0 w 8183880"/>
              <a:gd name="connsiteY4" fmla="*/ 0 h 75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751500">
                <a:moveTo>
                  <a:pt x="0" y="0"/>
                </a:moveTo>
                <a:lnTo>
                  <a:pt x="8183880" y="0"/>
                </a:lnTo>
                <a:lnTo>
                  <a:pt x="8183880" y="751500"/>
                </a:lnTo>
                <a:lnTo>
                  <a:pt x="0" y="7515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بهبود بهره‌وری سرمایۀ</a:t>
            </a:r>
            <a:endParaRPr lang="en-US" sz="20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2820845"/>
            <a:ext cx="8183880" cy="1155808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89236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انسداد جریان وجوه از بازار به شرکت</a:t>
            </a:r>
            <a:endParaRPr lang="en-US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3226533"/>
            <a:ext cx="4091939" cy="345586"/>
          </a:xfrm>
          <a:custGeom>
            <a:avLst/>
            <a:gdLst>
              <a:gd name="connsiteX0" fmla="*/ 0 w 4091939"/>
              <a:gd name="connsiteY0" fmla="*/ 0 h 345586"/>
              <a:gd name="connsiteX1" fmla="*/ 4091939 w 4091939"/>
              <a:gd name="connsiteY1" fmla="*/ 0 h 345586"/>
              <a:gd name="connsiteX2" fmla="*/ 4091939 w 4091939"/>
              <a:gd name="connsiteY2" fmla="*/ 345586 h 345586"/>
              <a:gd name="connsiteX3" fmla="*/ 0 w 4091939"/>
              <a:gd name="connsiteY3" fmla="*/ 345586 h 345586"/>
              <a:gd name="connsiteX4" fmla="*/ 0 w 4091939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939" h="345586">
                <a:moveTo>
                  <a:pt x="0" y="0"/>
                </a:moveTo>
                <a:lnTo>
                  <a:pt x="4091939" y="0"/>
                </a:lnTo>
                <a:lnTo>
                  <a:pt x="4091939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تجدید ساختار</a:t>
            </a:r>
            <a:endParaRPr lang="en-US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4594860" y="3226533"/>
            <a:ext cx="4091939" cy="345586"/>
          </a:xfrm>
          <a:custGeom>
            <a:avLst/>
            <a:gdLst>
              <a:gd name="connsiteX0" fmla="*/ 0 w 4091939"/>
              <a:gd name="connsiteY0" fmla="*/ 0 h 345586"/>
              <a:gd name="connsiteX1" fmla="*/ 4091939 w 4091939"/>
              <a:gd name="connsiteY1" fmla="*/ 0 h 345586"/>
              <a:gd name="connsiteX2" fmla="*/ 4091939 w 4091939"/>
              <a:gd name="connsiteY2" fmla="*/ 345586 h 345586"/>
              <a:gd name="connsiteX3" fmla="*/ 0 w 4091939"/>
              <a:gd name="connsiteY3" fmla="*/ 345586 h 345586"/>
              <a:gd name="connsiteX4" fmla="*/ 0 w 4091939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939" h="345586">
                <a:moveTo>
                  <a:pt x="0" y="0"/>
                </a:moveTo>
                <a:lnTo>
                  <a:pt x="4091939" y="0"/>
                </a:lnTo>
                <a:lnTo>
                  <a:pt x="4091939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خروج از بازار</a:t>
            </a:r>
            <a:endParaRPr lang="en-US" sz="2000" kern="1200" dirty="0"/>
          </a:p>
        </p:txBody>
      </p:sp>
      <p:sp>
        <p:nvSpPr>
          <p:cNvPr id="10" name="Freeform 9"/>
          <p:cNvSpPr/>
          <p:nvPr/>
        </p:nvSpPr>
        <p:spPr>
          <a:xfrm rot="21600000">
            <a:off x="502920" y="1676309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39" tIns="142241" rIns="142240" bIns="54703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عملکرد مالی ضعیف</a:t>
            </a:r>
            <a:endParaRPr lang="en-US" sz="2000" kern="1200" dirty="0"/>
          </a:p>
        </p:txBody>
      </p:sp>
      <p:sp>
        <p:nvSpPr>
          <p:cNvPr id="11" name="Freeform 10"/>
          <p:cNvSpPr/>
          <p:nvPr/>
        </p:nvSpPr>
        <p:spPr>
          <a:xfrm rot="21600000">
            <a:off x="502920" y="531774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39" tIns="142240" rIns="142240" bIns="54703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بهره‌وری سرمایۀ پایین</a:t>
            </a:r>
            <a:endParaRPr lang="en-US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بهبود بهره‌وری سرمایه - توسعۀ بازارهای مالی</a:t>
            </a:r>
            <a:endParaRPr lang="fa-IR" dirty="0"/>
          </a:p>
        </p:txBody>
      </p:sp>
      <p:grpSp>
        <p:nvGrpSpPr>
          <p:cNvPr id="13" name="Group 12"/>
          <p:cNvGrpSpPr/>
          <p:nvPr/>
        </p:nvGrpSpPr>
        <p:grpSpPr>
          <a:xfrm>
            <a:off x="514352" y="532449"/>
            <a:ext cx="3931921" cy="4384924"/>
            <a:chOff x="514352" y="532449"/>
            <a:chExt cx="3931921" cy="4384924"/>
          </a:xfrm>
        </p:grpSpPr>
        <p:sp>
          <p:nvSpPr>
            <p:cNvPr id="14" name="Freeform 13"/>
            <p:cNvSpPr/>
            <p:nvPr/>
          </p:nvSpPr>
          <p:spPr>
            <a:xfrm>
              <a:off x="514352" y="4299082"/>
              <a:ext cx="3931920" cy="618291"/>
            </a:xfrm>
            <a:custGeom>
              <a:avLst/>
              <a:gdLst>
                <a:gd name="connsiteX0" fmla="*/ 0 w 3931920"/>
                <a:gd name="connsiteY0" fmla="*/ 0 h 618291"/>
                <a:gd name="connsiteX1" fmla="*/ 3931920 w 3931920"/>
                <a:gd name="connsiteY1" fmla="*/ 0 h 618291"/>
                <a:gd name="connsiteX2" fmla="*/ 3931920 w 3931920"/>
                <a:gd name="connsiteY2" fmla="*/ 618291 h 618291"/>
                <a:gd name="connsiteX3" fmla="*/ 0 w 3931920"/>
                <a:gd name="connsiteY3" fmla="*/ 618291 h 618291"/>
                <a:gd name="connsiteX4" fmla="*/ 0 w 3931920"/>
                <a:gd name="connsiteY4" fmla="*/ 0 h 6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920" h="618291">
                  <a:moveTo>
                    <a:pt x="0" y="0"/>
                  </a:moveTo>
                  <a:lnTo>
                    <a:pt x="3931920" y="0"/>
                  </a:lnTo>
                  <a:lnTo>
                    <a:pt x="3931920" y="618291"/>
                  </a:lnTo>
                  <a:lnTo>
                    <a:pt x="0" y="61829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عرضه‌کنندگان وجوه</a:t>
              </a:r>
              <a:endParaRPr lang="en-US" sz="2100" kern="1200" dirty="0"/>
            </a:p>
          </p:txBody>
        </p:sp>
        <p:sp>
          <p:nvSpPr>
            <p:cNvPr id="15" name="Freeform 14"/>
            <p:cNvSpPr/>
            <p:nvPr/>
          </p:nvSpPr>
          <p:spPr>
            <a:xfrm rot="21600000">
              <a:off x="514352" y="3357423"/>
              <a:ext cx="3931920" cy="950933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1" tIns="149353" rIns="149352" bIns="482397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نرخ عایدی پس‌انداز</a:t>
              </a:r>
              <a:endParaRPr lang="en-US" sz="2100" kern="1200" dirty="0"/>
            </a:p>
          </p:txBody>
        </p:sp>
        <p:sp>
          <p:nvSpPr>
            <p:cNvPr id="16" name="Freeform 15"/>
            <p:cNvSpPr/>
            <p:nvPr/>
          </p:nvSpPr>
          <p:spPr>
            <a:xfrm rot="21600000">
              <a:off x="514352" y="2415765"/>
              <a:ext cx="3931921" cy="950933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1" tIns="149353" rIns="149353" bIns="482397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نرخ بهرۀ واقعی</a:t>
              </a:r>
              <a:endParaRPr lang="en-US" sz="2100" kern="1200" dirty="0"/>
            </a:p>
          </p:txBody>
        </p:sp>
        <p:sp>
          <p:nvSpPr>
            <p:cNvPr id="17" name="Freeform 16"/>
            <p:cNvSpPr/>
            <p:nvPr/>
          </p:nvSpPr>
          <p:spPr>
            <a:xfrm rot="21600000">
              <a:off x="514352" y="1474107"/>
              <a:ext cx="3931920" cy="950933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1" tIns="149353" rIns="149352" bIns="482397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بازده دارایی‌های فیزیکی</a:t>
              </a:r>
              <a:endParaRPr lang="en-US" sz="2100" kern="1200" dirty="0"/>
            </a:p>
          </p:txBody>
        </p:sp>
        <p:sp>
          <p:nvSpPr>
            <p:cNvPr id="18" name="Freeform 17"/>
            <p:cNvSpPr/>
            <p:nvPr/>
          </p:nvSpPr>
          <p:spPr>
            <a:xfrm rot="21600000">
              <a:off x="514352" y="532449"/>
              <a:ext cx="3931920" cy="950934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3" rIns="149352" bIns="482398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بهره‌وری سرمایه</a:t>
              </a:r>
              <a:endParaRPr lang="en-US" sz="21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55360" y="532449"/>
            <a:ext cx="3931921" cy="4384924"/>
            <a:chOff x="4755360" y="532449"/>
            <a:chExt cx="3931921" cy="4384924"/>
          </a:xfrm>
        </p:grpSpPr>
        <p:sp>
          <p:nvSpPr>
            <p:cNvPr id="6" name="Freeform 5"/>
            <p:cNvSpPr/>
            <p:nvPr/>
          </p:nvSpPr>
          <p:spPr>
            <a:xfrm>
              <a:off x="4755360" y="4299082"/>
              <a:ext cx="3931920" cy="618291"/>
            </a:xfrm>
            <a:custGeom>
              <a:avLst/>
              <a:gdLst>
                <a:gd name="connsiteX0" fmla="*/ 0 w 3931920"/>
                <a:gd name="connsiteY0" fmla="*/ 0 h 618291"/>
                <a:gd name="connsiteX1" fmla="*/ 3931920 w 3931920"/>
                <a:gd name="connsiteY1" fmla="*/ 0 h 618291"/>
                <a:gd name="connsiteX2" fmla="*/ 3931920 w 3931920"/>
                <a:gd name="connsiteY2" fmla="*/ 618291 h 618291"/>
                <a:gd name="connsiteX3" fmla="*/ 0 w 3931920"/>
                <a:gd name="connsiteY3" fmla="*/ 618291 h 618291"/>
                <a:gd name="connsiteX4" fmla="*/ 0 w 3931920"/>
                <a:gd name="connsiteY4" fmla="*/ 0 h 61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920" h="618291">
                  <a:moveTo>
                    <a:pt x="0" y="0"/>
                  </a:moveTo>
                  <a:lnTo>
                    <a:pt x="3931920" y="0"/>
                  </a:lnTo>
                  <a:lnTo>
                    <a:pt x="3931920" y="618291"/>
                  </a:lnTo>
                  <a:lnTo>
                    <a:pt x="0" y="61829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متقاضیان وجوه</a:t>
              </a:r>
              <a:endParaRPr lang="en-US" sz="2100" kern="1200" dirty="0"/>
            </a:p>
          </p:txBody>
        </p:sp>
        <p:sp>
          <p:nvSpPr>
            <p:cNvPr id="9" name="Freeform 8"/>
            <p:cNvSpPr/>
            <p:nvPr/>
          </p:nvSpPr>
          <p:spPr>
            <a:xfrm rot="21600000">
              <a:off x="4755360" y="3357423"/>
              <a:ext cx="3931920" cy="950933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1" tIns="149353" rIns="149352" bIns="482397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کاهش نرخ بهرۀ اسمی</a:t>
              </a:r>
              <a:endParaRPr lang="fa-IR" sz="2100" kern="1200" dirty="0"/>
            </a:p>
          </p:txBody>
        </p:sp>
        <p:sp>
          <p:nvSpPr>
            <p:cNvPr id="10" name="Freeform 9"/>
            <p:cNvSpPr/>
            <p:nvPr/>
          </p:nvSpPr>
          <p:spPr>
            <a:xfrm rot="21600000">
              <a:off x="4755360" y="2415765"/>
              <a:ext cx="3931921" cy="950933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1" tIns="149353" rIns="149353" bIns="482397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کاهش نرخ تورم</a:t>
              </a:r>
              <a:endParaRPr lang="fa-IR" sz="2100" kern="1200" dirty="0"/>
            </a:p>
          </p:txBody>
        </p:sp>
        <p:sp>
          <p:nvSpPr>
            <p:cNvPr id="11" name="Freeform 10"/>
            <p:cNvSpPr/>
            <p:nvPr/>
          </p:nvSpPr>
          <p:spPr>
            <a:xfrm rot="21600000">
              <a:off x="4755360" y="1474107"/>
              <a:ext cx="3931920" cy="950933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1" tIns="149353" rIns="149352" bIns="482397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تولید</a:t>
              </a:r>
              <a:endParaRPr lang="fa-IR" sz="210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21600000">
              <a:off x="4755360" y="532449"/>
              <a:ext cx="3931920" cy="950934"/>
            </a:xfrm>
            <a:custGeom>
              <a:avLst/>
              <a:gdLst>
                <a:gd name="connsiteX0" fmla="*/ 0 w 3931920"/>
                <a:gd name="connsiteY0" fmla="*/ 333045 h 950932"/>
                <a:gd name="connsiteX1" fmla="*/ 1847094 w 3931920"/>
                <a:gd name="connsiteY1" fmla="*/ 333045 h 950932"/>
                <a:gd name="connsiteX2" fmla="*/ 1847094 w 3931920"/>
                <a:gd name="connsiteY2" fmla="*/ 237733 h 950932"/>
                <a:gd name="connsiteX3" fmla="*/ 1728227 w 3931920"/>
                <a:gd name="connsiteY3" fmla="*/ 237733 h 950932"/>
                <a:gd name="connsiteX4" fmla="*/ 1965960 w 3931920"/>
                <a:gd name="connsiteY4" fmla="*/ 0 h 950932"/>
                <a:gd name="connsiteX5" fmla="*/ 2203693 w 3931920"/>
                <a:gd name="connsiteY5" fmla="*/ 237733 h 950932"/>
                <a:gd name="connsiteX6" fmla="*/ 2084827 w 3931920"/>
                <a:gd name="connsiteY6" fmla="*/ 237733 h 950932"/>
                <a:gd name="connsiteX7" fmla="*/ 2084827 w 3931920"/>
                <a:gd name="connsiteY7" fmla="*/ 333045 h 950932"/>
                <a:gd name="connsiteX8" fmla="*/ 3931920 w 3931920"/>
                <a:gd name="connsiteY8" fmla="*/ 333045 h 950932"/>
                <a:gd name="connsiteX9" fmla="*/ 3931920 w 3931920"/>
                <a:gd name="connsiteY9" fmla="*/ 950932 h 950932"/>
                <a:gd name="connsiteX10" fmla="*/ 0 w 3931920"/>
                <a:gd name="connsiteY10" fmla="*/ 950932 h 950932"/>
                <a:gd name="connsiteX11" fmla="*/ 0 w 3931920"/>
                <a:gd name="connsiteY11" fmla="*/ 333045 h 95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31920" h="950932">
                  <a:moveTo>
                    <a:pt x="3931920" y="617887"/>
                  </a:moveTo>
                  <a:lnTo>
                    <a:pt x="2084826" y="617887"/>
                  </a:lnTo>
                  <a:lnTo>
                    <a:pt x="2084826" y="713199"/>
                  </a:lnTo>
                  <a:lnTo>
                    <a:pt x="2203693" y="713199"/>
                  </a:lnTo>
                  <a:lnTo>
                    <a:pt x="1965960" y="950931"/>
                  </a:lnTo>
                  <a:lnTo>
                    <a:pt x="1728227" y="713199"/>
                  </a:lnTo>
                  <a:lnTo>
                    <a:pt x="1847093" y="713199"/>
                  </a:lnTo>
                  <a:lnTo>
                    <a:pt x="1847093" y="617887"/>
                  </a:lnTo>
                  <a:lnTo>
                    <a:pt x="0" y="617887"/>
                  </a:lnTo>
                  <a:lnTo>
                    <a:pt x="0" y="1"/>
                  </a:lnTo>
                  <a:lnTo>
                    <a:pt x="3931920" y="1"/>
                  </a:lnTo>
                  <a:lnTo>
                    <a:pt x="3931920" y="617887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3" rIns="149352" bIns="482398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kern="1200" dirty="0" smtClean="0"/>
                <a:t>افزایش بهره‌وری سرمایه</a:t>
              </a:r>
              <a:endParaRPr lang="fa-IR" sz="21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 تشکر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تعریف بهره‌وری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2577327" y="914643"/>
            <a:ext cx="4035064" cy="4035064"/>
          </a:xfrm>
          <a:custGeom>
            <a:avLst/>
            <a:gdLst>
              <a:gd name="connsiteX0" fmla="*/ 0 w 4035064"/>
              <a:gd name="connsiteY0" fmla="*/ 2017532 h 4035064"/>
              <a:gd name="connsiteX1" fmla="*/ 590924 w 4035064"/>
              <a:gd name="connsiteY1" fmla="*/ 590922 h 4035064"/>
              <a:gd name="connsiteX2" fmla="*/ 2017536 w 4035064"/>
              <a:gd name="connsiteY2" fmla="*/ 3 h 4035064"/>
              <a:gd name="connsiteX3" fmla="*/ 3444146 w 4035064"/>
              <a:gd name="connsiteY3" fmla="*/ 590927 h 4035064"/>
              <a:gd name="connsiteX4" fmla="*/ 4035065 w 4035064"/>
              <a:gd name="connsiteY4" fmla="*/ 2017539 h 4035064"/>
              <a:gd name="connsiteX5" fmla="*/ 3444143 w 4035064"/>
              <a:gd name="connsiteY5" fmla="*/ 3444150 h 4035064"/>
              <a:gd name="connsiteX6" fmla="*/ 2017532 w 4035064"/>
              <a:gd name="connsiteY6" fmla="*/ 4035071 h 4035064"/>
              <a:gd name="connsiteX7" fmla="*/ 590921 w 4035064"/>
              <a:gd name="connsiteY7" fmla="*/ 3444148 h 4035064"/>
              <a:gd name="connsiteX8" fmla="*/ 1 w 4035064"/>
              <a:gd name="connsiteY8" fmla="*/ 2017536 h 4035064"/>
              <a:gd name="connsiteX9" fmla="*/ 0 w 4035064"/>
              <a:gd name="connsiteY9" fmla="*/ 2017532 h 403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5064" h="4035064">
                <a:moveTo>
                  <a:pt x="0" y="2017532"/>
                </a:moveTo>
                <a:cubicBezTo>
                  <a:pt x="1" y="1482449"/>
                  <a:pt x="212562" y="969282"/>
                  <a:pt x="590924" y="590922"/>
                </a:cubicBezTo>
                <a:cubicBezTo>
                  <a:pt x="969285" y="212562"/>
                  <a:pt x="1482453" y="2"/>
                  <a:pt x="2017536" y="3"/>
                </a:cubicBezTo>
                <a:cubicBezTo>
                  <a:pt x="2552619" y="4"/>
                  <a:pt x="3065786" y="212565"/>
                  <a:pt x="3444146" y="590927"/>
                </a:cubicBezTo>
                <a:cubicBezTo>
                  <a:pt x="3822506" y="969288"/>
                  <a:pt x="4035066" y="1482456"/>
                  <a:pt x="4035065" y="2017539"/>
                </a:cubicBezTo>
                <a:cubicBezTo>
                  <a:pt x="4035065" y="2552622"/>
                  <a:pt x="3822504" y="3065789"/>
                  <a:pt x="3444143" y="3444150"/>
                </a:cubicBezTo>
                <a:cubicBezTo>
                  <a:pt x="3065782" y="3822511"/>
                  <a:pt x="2552615" y="4035071"/>
                  <a:pt x="2017532" y="4035071"/>
                </a:cubicBezTo>
                <a:cubicBezTo>
                  <a:pt x="1482449" y="4035071"/>
                  <a:pt x="969282" y="3822509"/>
                  <a:pt x="590921" y="3444148"/>
                </a:cubicBezTo>
                <a:cubicBezTo>
                  <a:pt x="212561" y="3065787"/>
                  <a:pt x="0" y="2552619"/>
                  <a:pt x="1" y="2017536"/>
                </a:cubicBezTo>
                <a:cubicBezTo>
                  <a:pt x="1" y="2017535"/>
                  <a:pt x="0" y="2017533"/>
                  <a:pt x="0" y="2017532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9826" tIns="639826" rIns="639826" bIns="639826" numCol="1" spcCol="1270" anchor="ctr" anchorCtr="0">
            <a:noAutofit/>
          </a:bodyPr>
          <a:lstStyle/>
          <a:p>
            <a:pPr lvl="0" algn="ctr" defTabSz="1377950" rtl="1">
              <a:lnSpc>
                <a:spcPct val="14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Bardiya" pitchFamily="2" charset="-78"/>
              </a:rPr>
              <a:t>سنجه‌ای برای اندازه‌گیری خروجی‌های حاصل از یک فرآیند به‌ازای یک واحد ورودی است.</a:t>
            </a:r>
            <a:endParaRPr lang="en-US" sz="3100" kern="1200" dirty="0">
              <a:cs typeface="B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بهره‌وری</a:t>
            </a:r>
            <a:endParaRPr lang="fa-IR" dirty="0"/>
          </a:p>
        </p:txBody>
      </p:sp>
      <p:sp>
        <p:nvSpPr>
          <p:cNvPr id="9" name="Rectangle 8"/>
          <p:cNvSpPr/>
          <p:nvPr/>
        </p:nvSpPr>
        <p:spPr>
          <a:xfrm>
            <a:off x="3548697" y="1726870"/>
            <a:ext cx="4483551" cy="2990528"/>
          </a:xfrm>
          <a:prstGeom prst="rect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1157470" y="531256"/>
            <a:ext cx="2989034" cy="2989034"/>
          </a:xfrm>
          <a:custGeom>
            <a:avLst/>
            <a:gdLst>
              <a:gd name="connsiteX0" fmla="*/ 0 w 2989034"/>
              <a:gd name="connsiteY0" fmla="*/ 1494517 h 2989034"/>
              <a:gd name="connsiteX1" fmla="*/ 437735 w 2989034"/>
              <a:gd name="connsiteY1" fmla="*/ 437734 h 2989034"/>
              <a:gd name="connsiteX2" fmla="*/ 1494519 w 2989034"/>
              <a:gd name="connsiteY2" fmla="*/ 2 h 2989034"/>
              <a:gd name="connsiteX3" fmla="*/ 2551302 w 2989034"/>
              <a:gd name="connsiteY3" fmla="*/ 437737 h 2989034"/>
              <a:gd name="connsiteX4" fmla="*/ 2989034 w 2989034"/>
              <a:gd name="connsiteY4" fmla="*/ 1494521 h 2989034"/>
              <a:gd name="connsiteX5" fmla="*/ 2551300 w 2989034"/>
              <a:gd name="connsiteY5" fmla="*/ 2551304 h 2989034"/>
              <a:gd name="connsiteX6" fmla="*/ 1494516 w 2989034"/>
              <a:gd name="connsiteY6" fmla="*/ 2989038 h 2989034"/>
              <a:gd name="connsiteX7" fmla="*/ 437733 w 2989034"/>
              <a:gd name="connsiteY7" fmla="*/ 2551303 h 2989034"/>
              <a:gd name="connsiteX8" fmla="*/ 0 w 2989034"/>
              <a:gd name="connsiteY8" fmla="*/ 1494519 h 2989034"/>
              <a:gd name="connsiteX9" fmla="*/ 0 w 2989034"/>
              <a:gd name="connsiteY9" fmla="*/ 1494517 h 298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9034" h="2989034">
                <a:moveTo>
                  <a:pt x="0" y="1494517"/>
                </a:moveTo>
                <a:cubicBezTo>
                  <a:pt x="0" y="1098146"/>
                  <a:pt x="157459" y="718010"/>
                  <a:pt x="437735" y="437734"/>
                </a:cubicBezTo>
                <a:cubicBezTo>
                  <a:pt x="718012" y="157458"/>
                  <a:pt x="1098148" y="1"/>
                  <a:pt x="1494519" y="2"/>
                </a:cubicBezTo>
                <a:cubicBezTo>
                  <a:pt x="1890890" y="2"/>
                  <a:pt x="2271026" y="157461"/>
                  <a:pt x="2551302" y="437737"/>
                </a:cubicBezTo>
                <a:cubicBezTo>
                  <a:pt x="2831578" y="718014"/>
                  <a:pt x="2989035" y="1098150"/>
                  <a:pt x="2989034" y="1494521"/>
                </a:cubicBezTo>
                <a:cubicBezTo>
                  <a:pt x="2989034" y="1890892"/>
                  <a:pt x="2831576" y="2271028"/>
                  <a:pt x="2551300" y="2551304"/>
                </a:cubicBezTo>
                <a:cubicBezTo>
                  <a:pt x="2271024" y="2831580"/>
                  <a:pt x="1890887" y="2989038"/>
                  <a:pt x="1494516" y="2989038"/>
                </a:cubicBezTo>
                <a:cubicBezTo>
                  <a:pt x="1098145" y="2989038"/>
                  <a:pt x="718009" y="2831580"/>
                  <a:pt x="437733" y="2551303"/>
                </a:cubicBezTo>
                <a:cubicBezTo>
                  <a:pt x="157457" y="2271026"/>
                  <a:pt x="0" y="1890890"/>
                  <a:pt x="0" y="1494519"/>
                </a:cubicBezTo>
                <a:lnTo>
                  <a:pt x="0" y="149451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7734" tIns="437734" rIns="437734" bIns="437734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Getting more juice from orange.</a:t>
            </a:r>
            <a:endParaRPr lang="fa-IR" sz="2900" kern="12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29200"/>
            <a:ext cx="8183880" cy="1051560"/>
          </a:xfrm>
        </p:spPr>
        <p:txBody>
          <a:bodyPr/>
          <a:lstStyle/>
          <a:p>
            <a:pPr algn="ctr"/>
            <a:r>
              <a:rPr lang="fa-IR" dirty="0" smtClean="0"/>
              <a:t>عوامل تولید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990601" y="608827"/>
            <a:ext cx="4031000" cy="4031000"/>
          </a:xfrm>
          <a:custGeom>
            <a:avLst/>
            <a:gdLst>
              <a:gd name="connsiteX0" fmla="*/ 0 w 4031000"/>
              <a:gd name="connsiteY0" fmla="*/ 2015500 h 4031000"/>
              <a:gd name="connsiteX1" fmla="*/ 590328 w 4031000"/>
              <a:gd name="connsiteY1" fmla="*/ 590327 h 4031000"/>
              <a:gd name="connsiteX2" fmla="*/ 2015503 w 4031000"/>
              <a:gd name="connsiteY2" fmla="*/ 3 h 4031000"/>
              <a:gd name="connsiteX3" fmla="*/ 3440676 w 4031000"/>
              <a:gd name="connsiteY3" fmla="*/ 590331 h 4031000"/>
              <a:gd name="connsiteX4" fmla="*/ 4031000 w 4031000"/>
              <a:gd name="connsiteY4" fmla="*/ 2015506 h 4031000"/>
              <a:gd name="connsiteX5" fmla="*/ 3440673 w 4031000"/>
              <a:gd name="connsiteY5" fmla="*/ 3440680 h 4031000"/>
              <a:gd name="connsiteX6" fmla="*/ 2015499 w 4031000"/>
              <a:gd name="connsiteY6" fmla="*/ 4031006 h 4031000"/>
              <a:gd name="connsiteX7" fmla="*/ 590325 w 4031000"/>
              <a:gd name="connsiteY7" fmla="*/ 3440678 h 4031000"/>
              <a:gd name="connsiteX8" fmla="*/ 0 w 4031000"/>
              <a:gd name="connsiteY8" fmla="*/ 2015503 h 4031000"/>
              <a:gd name="connsiteX9" fmla="*/ 0 w 4031000"/>
              <a:gd name="connsiteY9" fmla="*/ 2015500 h 403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1000" h="4031000">
                <a:moveTo>
                  <a:pt x="0" y="2015500"/>
                </a:moveTo>
                <a:cubicBezTo>
                  <a:pt x="1" y="1480956"/>
                  <a:pt x="212348" y="968306"/>
                  <a:pt x="590328" y="590327"/>
                </a:cubicBezTo>
                <a:cubicBezTo>
                  <a:pt x="968308" y="212348"/>
                  <a:pt x="1480959" y="2"/>
                  <a:pt x="2015503" y="3"/>
                </a:cubicBezTo>
                <a:cubicBezTo>
                  <a:pt x="2550047" y="4"/>
                  <a:pt x="3062697" y="212351"/>
                  <a:pt x="3440676" y="590331"/>
                </a:cubicBezTo>
                <a:cubicBezTo>
                  <a:pt x="3818655" y="968311"/>
                  <a:pt x="4031001" y="1480962"/>
                  <a:pt x="4031000" y="2015506"/>
                </a:cubicBezTo>
                <a:cubicBezTo>
                  <a:pt x="4031000" y="2550050"/>
                  <a:pt x="3818653" y="3062701"/>
                  <a:pt x="3440673" y="3440680"/>
                </a:cubicBezTo>
                <a:cubicBezTo>
                  <a:pt x="3062693" y="3818660"/>
                  <a:pt x="2550043" y="4031006"/>
                  <a:pt x="2015499" y="4031006"/>
                </a:cubicBezTo>
                <a:cubicBezTo>
                  <a:pt x="1480955" y="4031006"/>
                  <a:pt x="968305" y="3818659"/>
                  <a:pt x="590325" y="3440678"/>
                </a:cubicBezTo>
                <a:cubicBezTo>
                  <a:pt x="212346" y="3062698"/>
                  <a:pt x="-1" y="2550047"/>
                  <a:pt x="0" y="2015503"/>
                </a:cubicBezTo>
                <a:lnTo>
                  <a:pt x="0" y="201550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0177" tIns="660176" rIns="660177" bIns="660176" numCol="1" spcCol="1270" anchor="ctr" anchorCtr="0">
            <a:noAutofit/>
          </a:bodyPr>
          <a:lstStyle/>
          <a:p>
            <a:pPr lvl="0" algn="ctr" defTabSz="2444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500" kern="1200" dirty="0" smtClean="0"/>
              <a:t>سرمایه</a:t>
            </a:r>
            <a:endParaRPr lang="fa-IR" sz="5500" kern="1200" dirty="0"/>
          </a:p>
        </p:txBody>
      </p:sp>
      <p:sp>
        <p:nvSpPr>
          <p:cNvPr id="7" name="Freeform 6"/>
          <p:cNvSpPr/>
          <p:nvPr/>
        </p:nvSpPr>
        <p:spPr>
          <a:xfrm rot="21600000">
            <a:off x="4552040" y="2586839"/>
            <a:ext cx="319060" cy="74976"/>
          </a:xfrm>
          <a:custGeom>
            <a:avLst/>
            <a:gdLst>
              <a:gd name="connsiteX0" fmla="*/ 0 w 319060"/>
              <a:gd name="connsiteY0" fmla="*/ 14995 h 74976"/>
              <a:gd name="connsiteX1" fmla="*/ 281572 w 319060"/>
              <a:gd name="connsiteY1" fmla="*/ 14995 h 74976"/>
              <a:gd name="connsiteX2" fmla="*/ 281572 w 319060"/>
              <a:gd name="connsiteY2" fmla="*/ 0 h 74976"/>
              <a:gd name="connsiteX3" fmla="*/ 319060 w 319060"/>
              <a:gd name="connsiteY3" fmla="*/ 37488 h 74976"/>
              <a:gd name="connsiteX4" fmla="*/ 281572 w 319060"/>
              <a:gd name="connsiteY4" fmla="*/ 74976 h 74976"/>
              <a:gd name="connsiteX5" fmla="*/ 281572 w 319060"/>
              <a:gd name="connsiteY5" fmla="*/ 59981 h 74976"/>
              <a:gd name="connsiteX6" fmla="*/ 0 w 319060"/>
              <a:gd name="connsiteY6" fmla="*/ 59981 h 74976"/>
              <a:gd name="connsiteX7" fmla="*/ 0 w 319060"/>
              <a:gd name="connsiteY7" fmla="*/ 14995 h 7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060" h="74976">
                <a:moveTo>
                  <a:pt x="319060" y="59980"/>
                </a:moveTo>
                <a:lnTo>
                  <a:pt x="37488" y="59980"/>
                </a:lnTo>
                <a:lnTo>
                  <a:pt x="37488" y="74975"/>
                </a:lnTo>
                <a:lnTo>
                  <a:pt x="0" y="37488"/>
                </a:lnTo>
                <a:lnTo>
                  <a:pt x="37488" y="1"/>
                </a:lnTo>
                <a:lnTo>
                  <a:pt x="37488" y="14996"/>
                </a:lnTo>
                <a:lnTo>
                  <a:pt x="319060" y="14996"/>
                </a:lnTo>
                <a:lnTo>
                  <a:pt x="319060" y="5998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z="-25400" prstMaterial="plastic">
            <a:bevelT w="25400" h="25400"/>
            <a:bevelB w="25400" h="254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93" tIns="14995" rIns="0" bIns="14995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8" name="Freeform 7"/>
          <p:cNvSpPr/>
          <p:nvPr/>
        </p:nvSpPr>
        <p:spPr>
          <a:xfrm>
            <a:off x="4343400" y="608827"/>
            <a:ext cx="4031000" cy="4031000"/>
          </a:xfrm>
          <a:custGeom>
            <a:avLst/>
            <a:gdLst>
              <a:gd name="connsiteX0" fmla="*/ 0 w 4031000"/>
              <a:gd name="connsiteY0" fmla="*/ 2015500 h 4031000"/>
              <a:gd name="connsiteX1" fmla="*/ 590328 w 4031000"/>
              <a:gd name="connsiteY1" fmla="*/ 590327 h 4031000"/>
              <a:gd name="connsiteX2" fmla="*/ 2015503 w 4031000"/>
              <a:gd name="connsiteY2" fmla="*/ 3 h 4031000"/>
              <a:gd name="connsiteX3" fmla="*/ 3440676 w 4031000"/>
              <a:gd name="connsiteY3" fmla="*/ 590331 h 4031000"/>
              <a:gd name="connsiteX4" fmla="*/ 4031000 w 4031000"/>
              <a:gd name="connsiteY4" fmla="*/ 2015506 h 4031000"/>
              <a:gd name="connsiteX5" fmla="*/ 3440673 w 4031000"/>
              <a:gd name="connsiteY5" fmla="*/ 3440680 h 4031000"/>
              <a:gd name="connsiteX6" fmla="*/ 2015499 w 4031000"/>
              <a:gd name="connsiteY6" fmla="*/ 4031006 h 4031000"/>
              <a:gd name="connsiteX7" fmla="*/ 590325 w 4031000"/>
              <a:gd name="connsiteY7" fmla="*/ 3440678 h 4031000"/>
              <a:gd name="connsiteX8" fmla="*/ 0 w 4031000"/>
              <a:gd name="connsiteY8" fmla="*/ 2015503 h 4031000"/>
              <a:gd name="connsiteX9" fmla="*/ 0 w 4031000"/>
              <a:gd name="connsiteY9" fmla="*/ 2015500 h 403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1000" h="4031000">
                <a:moveTo>
                  <a:pt x="0" y="2015500"/>
                </a:moveTo>
                <a:cubicBezTo>
                  <a:pt x="1" y="1480956"/>
                  <a:pt x="212348" y="968306"/>
                  <a:pt x="590328" y="590327"/>
                </a:cubicBezTo>
                <a:cubicBezTo>
                  <a:pt x="968308" y="212348"/>
                  <a:pt x="1480959" y="2"/>
                  <a:pt x="2015503" y="3"/>
                </a:cubicBezTo>
                <a:cubicBezTo>
                  <a:pt x="2550047" y="4"/>
                  <a:pt x="3062697" y="212351"/>
                  <a:pt x="3440676" y="590331"/>
                </a:cubicBezTo>
                <a:cubicBezTo>
                  <a:pt x="3818655" y="968311"/>
                  <a:pt x="4031001" y="1480962"/>
                  <a:pt x="4031000" y="2015506"/>
                </a:cubicBezTo>
                <a:cubicBezTo>
                  <a:pt x="4031000" y="2550050"/>
                  <a:pt x="3818653" y="3062701"/>
                  <a:pt x="3440673" y="3440680"/>
                </a:cubicBezTo>
                <a:cubicBezTo>
                  <a:pt x="3062693" y="3818660"/>
                  <a:pt x="2550043" y="4031006"/>
                  <a:pt x="2015499" y="4031006"/>
                </a:cubicBezTo>
                <a:cubicBezTo>
                  <a:pt x="1480955" y="4031006"/>
                  <a:pt x="968305" y="3818659"/>
                  <a:pt x="590325" y="3440678"/>
                </a:cubicBezTo>
                <a:cubicBezTo>
                  <a:pt x="212346" y="3062698"/>
                  <a:pt x="-1" y="2550047"/>
                  <a:pt x="0" y="2015503"/>
                </a:cubicBezTo>
                <a:lnTo>
                  <a:pt x="0" y="201550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0177" tIns="660176" rIns="660177" bIns="660176" numCol="1" spcCol="1270" anchor="ctr" anchorCtr="0">
            <a:noAutofit/>
          </a:bodyPr>
          <a:lstStyle/>
          <a:p>
            <a:pPr lvl="0" algn="ctr" defTabSz="2444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500" kern="1200" dirty="0" smtClean="0"/>
              <a:t>نیروی کار</a:t>
            </a:r>
            <a:endParaRPr lang="fa-IR" sz="5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سرمایه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59" y="541886"/>
            <a:ext cx="3824205" cy="1529682"/>
          </a:xfrm>
          <a:custGeom>
            <a:avLst/>
            <a:gdLst>
              <a:gd name="connsiteX0" fmla="*/ 0 w 3824205"/>
              <a:gd name="connsiteY0" fmla="*/ 0 h 1529682"/>
              <a:gd name="connsiteX1" fmla="*/ 3824205 w 3824205"/>
              <a:gd name="connsiteY1" fmla="*/ 0 h 1529682"/>
              <a:gd name="connsiteX2" fmla="*/ 3824205 w 3824205"/>
              <a:gd name="connsiteY2" fmla="*/ 1529682 h 1529682"/>
              <a:gd name="connsiteX3" fmla="*/ 0 w 3824205"/>
              <a:gd name="connsiteY3" fmla="*/ 1529682 h 1529682"/>
              <a:gd name="connsiteX4" fmla="*/ 0 w 3824205"/>
              <a:gd name="connsiteY4" fmla="*/ 0 h 152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1529682">
                <a:moveTo>
                  <a:pt x="0" y="0"/>
                </a:moveTo>
                <a:lnTo>
                  <a:pt x="3824205" y="0"/>
                </a:lnTo>
                <a:lnTo>
                  <a:pt x="3824205" y="1529682"/>
                </a:lnTo>
                <a:lnTo>
                  <a:pt x="0" y="15296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kern="1200" dirty="0" smtClean="0"/>
              <a:t>سرمایۀ مالی</a:t>
            </a:r>
            <a:endParaRPr lang="fa-IR" sz="40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59" y="2071569"/>
            <a:ext cx="3824205" cy="2635200"/>
          </a:xfrm>
          <a:custGeom>
            <a:avLst/>
            <a:gdLst>
              <a:gd name="connsiteX0" fmla="*/ 0 w 3824205"/>
              <a:gd name="connsiteY0" fmla="*/ 0 h 2635200"/>
              <a:gd name="connsiteX1" fmla="*/ 3824205 w 3824205"/>
              <a:gd name="connsiteY1" fmla="*/ 0 h 2635200"/>
              <a:gd name="connsiteX2" fmla="*/ 3824205 w 3824205"/>
              <a:gd name="connsiteY2" fmla="*/ 2635200 h 2635200"/>
              <a:gd name="connsiteX3" fmla="*/ 0 w 3824205"/>
              <a:gd name="connsiteY3" fmla="*/ 2635200 h 2635200"/>
              <a:gd name="connsiteX4" fmla="*/ 0 w 3824205"/>
              <a:gd name="connsiteY4" fmla="*/ 0 h 26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2635200">
                <a:moveTo>
                  <a:pt x="0" y="0"/>
                </a:moveTo>
                <a:lnTo>
                  <a:pt x="3824205" y="0"/>
                </a:lnTo>
                <a:lnTo>
                  <a:pt x="3824205" y="2635200"/>
                </a:lnTo>
                <a:lnTo>
                  <a:pt x="0" y="2635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سمت چپ ترازنامه</a:t>
            </a:r>
            <a:endParaRPr lang="fa-IR" sz="4000" kern="1200" dirty="0">
              <a:cs typeface="B Mitra" pitchFamily="2" charset="-78"/>
            </a:endParaRPr>
          </a:p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بدهی، حقوق صاحبان سهام</a:t>
            </a:r>
            <a:endParaRPr lang="fa-IR" sz="40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862554" y="541886"/>
            <a:ext cx="3824205" cy="1529682"/>
          </a:xfrm>
          <a:custGeom>
            <a:avLst/>
            <a:gdLst>
              <a:gd name="connsiteX0" fmla="*/ 0 w 3824205"/>
              <a:gd name="connsiteY0" fmla="*/ 0 h 1529682"/>
              <a:gd name="connsiteX1" fmla="*/ 3824205 w 3824205"/>
              <a:gd name="connsiteY1" fmla="*/ 0 h 1529682"/>
              <a:gd name="connsiteX2" fmla="*/ 3824205 w 3824205"/>
              <a:gd name="connsiteY2" fmla="*/ 1529682 h 1529682"/>
              <a:gd name="connsiteX3" fmla="*/ 0 w 3824205"/>
              <a:gd name="connsiteY3" fmla="*/ 1529682 h 1529682"/>
              <a:gd name="connsiteX4" fmla="*/ 0 w 3824205"/>
              <a:gd name="connsiteY4" fmla="*/ 0 h 152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1529682">
                <a:moveTo>
                  <a:pt x="0" y="0"/>
                </a:moveTo>
                <a:lnTo>
                  <a:pt x="3824205" y="0"/>
                </a:lnTo>
                <a:lnTo>
                  <a:pt x="3824205" y="1529682"/>
                </a:lnTo>
                <a:lnTo>
                  <a:pt x="0" y="152968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kern="1200" dirty="0" smtClean="0"/>
              <a:t>سرمایۀ فیزیکی</a:t>
            </a:r>
            <a:endParaRPr lang="fa-IR" sz="4000" kern="1200" dirty="0"/>
          </a:p>
        </p:txBody>
      </p:sp>
      <p:sp>
        <p:nvSpPr>
          <p:cNvPr id="8" name="Freeform 7"/>
          <p:cNvSpPr/>
          <p:nvPr/>
        </p:nvSpPr>
        <p:spPr>
          <a:xfrm>
            <a:off x="4862554" y="2071569"/>
            <a:ext cx="3824205" cy="2635200"/>
          </a:xfrm>
          <a:custGeom>
            <a:avLst/>
            <a:gdLst>
              <a:gd name="connsiteX0" fmla="*/ 0 w 3824205"/>
              <a:gd name="connsiteY0" fmla="*/ 0 h 2635200"/>
              <a:gd name="connsiteX1" fmla="*/ 3824205 w 3824205"/>
              <a:gd name="connsiteY1" fmla="*/ 0 h 2635200"/>
              <a:gd name="connsiteX2" fmla="*/ 3824205 w 3824205"/>
              <a:gd name="connsiteY2" fmla="*/ 2635200 h 2635200"/>
              <a:gd name="connsiteX3" fmla="*/ 0 w 3824205"/>
              <a:gd name="connsiteY3" fmla="*/ 2635200 h 2635200"/>
              <a:gd name="connsiteX4" fmla="*/ 0 w 3824205"/>
              <a:gd name="connsiteY4" fmla="*/ 0 h 26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4205" h="2635200">
                <a:moveTo>
                  <a:pt x="0" y="0"/>
                </a:moveTo>
                <a:lnTo>
                  <a:pt x="3824205" y="0"/>
                </a:lnTo>
                <a:lnTo>
                  <a:pt x="3824205" y="2635200"/>
                </a:lnTo>
                <a:lnTo>
                  <a:pt x="0" y="2635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سمت راست ترازنامه</a:t>
            </a:r>
            <a:endParaRPr lang="fa-IR" sz="4000" kern="1200" dirty="0">
              <a:cs typeface="B Mitra" pitchFamily="2" charset="-78"/>
            </a:endParaRPr>
          </a:p>
          <a:p>
            <a:pPr marL="285750" lvl="1" indent="-285750" algn="r" defTabSz="1778000" rtl="1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cs typeface="B Mitra" pitchFamily="2" charset="-78"/>
              </a:rPr>
              <a:t>تجهیزات، ماشین‌الات و ...</a:t>
            </a:r>
            <a:endParaRPr lang="fa-IR" sz="400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بهره‌وری سرمایه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4" name="Oval Callout 3"/>
          <p:cNvSpPr/>
          <p:nvPr/>
        </p:nvSpPr>
        <p:spPr>
          <a:xfrm>
            <a:off x="1828800" y="609600"/>
            <a:ext cx="5867400" cy="4267200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سنجه‌ای که نشان می‌دهد سرمایۀ فیزیکی تا چه حد به‌طور مناسبی برای تولید کالاها و خدمات استفاده شده است.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Mitra" pitchFamily="2" charset="-78"/>
            </a:endParaRPr>
          </a:p>
          <a:p>
            <a:pPr algn="ctr"/>
            <a:endParaRPr lang="fa-I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بهره‌وری سرمایه</a:t>
            </a:r>
            <a:endParaRPr lang="fa-IR" dirty="0"/>
          </a:p>
        </p:txBody>
      </p:sp>
      <p:grpSp>
        <p:nvGrpSpPr>
          <p:cNvPr id="4" name="Group 3"/>
          <p:cNvGrpSpPr/>
          <p:nvPr/>
        </p:nvGrpSpPr>
        <p:grpSpPr>
          <a:xfrm>
            <a:off x="2493264" y="642937"/>
            <a:ext cx="4203192" cy="4578477"/>
            <a:chOff x="2493264" y="642937"/>
            <a:chExt cx="4203192" cy="4578477"/>
          </a:xfrm>
        </p:grpSpPr>
        <p:sp>
          <p:nvSpPr>
            <p:cNvPr id="6" name="Oval 5"/>
            <p:cNvSpPr/>
            <p:nvPr/>
          </p:nvSpPr>
          <p:spPr>
            <a:xfrm>
              <a:off x="2652384" y="642937"/>
              <a:ext cx="3872941" cy="1345021"/>
            </a:xfrm>
            <a:prstGeom prst="ellipse">
              <a:avLst/>
            </a:prstGeom>
            <a:sp3d z="-152400" prstMaterial="matte"/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own Arrow 6"/>
            <p:cNvSpPr/>
            <p:nvPr/>
          </p:nvSpPr>
          <p:spPr>
            <a:xfrm>
              <a:off x="4219575" y="3733801"/>
              <a:ext cx="750569" cy="480364"/>
            </a:xfrm>
            <a:prstGeom prst="downArrow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3505194" y="4320730"/>
              <a:ext cx="2179331" cy="900684"/>
            </a:xfrm>
            <a:custGeom>
              <a:avLst/>
              <a:gdLst>
                <a:gd name="connsiteX0" fmla="*/ 0 w 2179331"/>
                <a:gd name="connsiteY0" fmla="*/ 0 h 900684"/>
                <a:gd name="connsiteX1" fmla="*/ 2179331 w 2179331"/>
                <a:gd name="connsiteY1" fmla="*/ 0 h 900684"/>
                <a:gd name="connsiteX2" fmla="*/ 2179331 w 2179331"/>
                <a:gd name="connsiteY2" fmla="*/ 900684 h 900684"/>
                <a:gd name="connsiteX3" fmla="*/ 0 w 2179331"/>
                <a:gd name="connsiteY3" fmla="*/ 900684 h 900684"/>
                <a:gd name="connsiteX4" fmla="*/ 0 w 2179331"/>
                <a:gd name="connsiteY4" fmla="*/ 0 h 900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9331" h="900684">
                  <a:moveTo>
                    <a:pt x="0" y="0"/>
                  </a:moveTo>
                  <a:lnTo>
                    <a:pt x="2179331" y="0"/>
                  </a:lnTo>
                  <a:lnTo>
                    <a:pt x="2179331" y="900684"/>
                  </a:lnTo>
                  <a:lnTo>
                    <a:pt x="0" y="9006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912" tIns="184912" rIns="184912" bIns="18491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>
                  <a:solidFill>
                    <a:schemeClr val="bg1"/>
                  </a:solidFill>
                </a:rPr>
                <a:t>کالا یا خدمت</a:t>
              </a:r>
              <a:endParaRPr lang="fa-IR" sz="2600" kern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3243834" y="717994"/>
              <a:ext cx="2101596" cy="2101596"/>
            </a:xfrm>
            <a:custGeom>
              <a:avLst/>
              <a:gdLst>
                <a:gd name="connsiteX0" fmla="*/ 0 w 2101596"/>
                <a:gd name="connsiteY0" fmla="*/ 1050798 h 2101596"/>
                <a:gd name="connsiteX1" fmla="*/ 307773 w 2101596"/>
                <a:gd name="connsiteY1" fmla="*/ 307772 h 2101596"/>
                <a:gd name="connsiteX2" fmla="*/ 1050800 w 2101596"/>
                <a:gd name="connsiteY2" fmla="*/ 1 h 2101596"/>
                <a:gd name="connsiteX3" fmla="*/ 1793826 w 2101596"/>
                <a:gd name="connsiteY3" fmla="*/ 307774 h 2101596"/>
                <a:gd name="connsiteX4" fmla="*/ 2101597 w 2101596"/>
                <a:gd name="connsiteY4" fmla="*/ 1050801 h 2101596"/>
                <a:gd name="connsiteX5" fmla="*/ 1793825 w 2101596"/>
                <a:gd name="connsiteY5" fmla="*/ 1793828 h 2101596"/>
                <a:gd name="connsiteX6" fmla="*/ 1050798 w 2101596"/>
                <a:gd name="connsiteY6" fmla="*/ 2101599 h 2101596"/>
                <a:gd name="connsiteX7" fmla="*/ 307772 w 2101596"/>
                <a:gd name="connsiteY7" fmla="*/ 1793827 h 2101596"/>
                <a:gd name="connsiteX8" fmla="*/ 1 w 2101596"/>
                <a:gd name="connsiteY8" fmla="*/ 1050800 h 2101596"/>
                <a:gd name="connsiteX9" fmla="*/ 0 w 2101596"/>
                <a:gd name="connsiteY9" fmla="*/ 1050798 h 2101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1596" h="2101596">
                  <a:moveTo>
                    <a:pt x="0" y="1050798"/>
                  </a:moveTo>
                  <a:cubicBezTo>
                    <a:pt x="0" y="772109"/>
                    <a:pt x="110709" y="504834"/>
                    <a:pt x="307773" y="307772"/>
                  </a:cubicBezTo>
                  <a:cubicBezTo>
                    <a:pt x="504836" y="110709"/>
                    <a:pt x="772111" y="1"/>
                    <a:pt x="1050800" y="1"/>
                  </a:cubicBezTo>
                  <a:cubicBezTo>
                    <a:pt x="1329489" y="1"/>
                    <a:pt x="1596764" y="110710"/>
                    <a:pt x="1793826" y="307774"/>
                  </a:cubicBezTo>
                  <a:cubicBezTo>
                    <a:pt x="1990889" y="504837"/>
                    <a:pt x="2101597" y="772112"/>
                    <a:pt x="2101597" y="1050801"/>
                  </a:cubicBezTo>
                  <a:cubicBezTo>
                    <a:pt x="2101597" y="1329490"/>
                    <a:pt x="1990888" y="1596765"/>
                    <a:pt x="1793825" y="1793828"/>
                  </a:cubicBezTo>
                  <a:cubicBezTo>
                    <a:pt x="1596762" y="1990891"/>
                    <a:pt x="1329487" y="2101600"/>
                    <a:pt x="1050798" y="2101599"/>
                  </a:cubicBezTo>
                  <a:cubicBezTo>
                    <a:pt x="772109" y="2101599"/>
                    <a:pt x="504834" y="1990890"/>
                    <a:pt x="307772" y="1793827"/>
                  </a:cubicBezTo>
                  <a:cubicBezTo>
                    <a:pt x="110709" y="1596764"/>
                    <a:pt x="1" y="1329489"/>
                    <a:pt x="1" y="1050800"/>
                  </a:cubicBezTo>
                  <a:cubicBezTo>
                    <a:pt x="1" y="1050799"/>
                    <a:pt x="0" y="1050799"/>
                    <a:pt x="0" y="1050798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2222" tIns="352221" rIns="352222" bIns="352221" numCol="1" spcCol="1270" anchor="ctr" anchorCtr="0">
              <a:noAutofit/>
            </a:bodyPr>
            <a:lstStyle/>
            <a:p>
              <a:pPr lvl="0" algn="ctr" defTabSz="1555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500" kern="1200" dirty="0" smtClean="0"/>
                <a:t>سرمایۀ فیزیکی</a:t>
              </a:r>
              <a:endParaRPr lang="fa-IR" sz="3500" kern="1200" dirty="0"/>
            </a:p>
          </p:txBody>
        </p:sp>
        <p:sp>
          <p:nvSpPr>
            <p:cNvPr id="10" name="Shape 9"/>
            <p:cNvSpPr/>
            <p:nvPr/>
          </p:nvSpPr>
          <p:spPr>
            <a:xfrm>
              <a:off x="2493264" y="666938"/>
              <a:ext cx="4203192" cy="2984299"/>
            </a:xfrm>
            <a:prstGeom prst="funnel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35400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مارکسیسم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550727"/>
            <a:ext cx="6792620" cy="1382400"/>
          </a:xfrm>
          <a:custGeom>
            <a:avLst/>
            <a:gdLst>
              <a:gd name="connsiteX0" fmla="*/ 0 w 6792620"/>
              <a:gd name="connsiteY0" fmla="*/ 138240 h 1382400"/>
              <a:gd name="connsiteX1" fmla="*/ 40490 w 6792620"/>
              <a:gd name="connsiteY1" fmla="*/ 40490 h 1382400"/>
              <a:gd name="connsiteX2" fmla="*/ 138241 w 6792620"/>
              <a:gd name="connsiteY2" fmla="*/ 1 h 1382400"/>
              <a:gd name="connsiteX3" fmla="*/ 6654380 w 6792620"/>
              <a:gd name="connsiteY3" fmla="*/ 0 h 1382400"/>
              <a:gd name="connsiteX4" fmla="*/ 6752130 w 6792620"/>
              <a:gd name="connsiteY4" fmla="*/ 40490 h 1382400"/>
              <a:gd name="connsiteX5" fmla="*/ 6792619 w 6792620"/>
              <a:gd name="connsiteY5" fmla="*/ 138241 h 1382400"/>
              <a:gd name="connsiteX6" fmla="*/ 6792620 w 6792620"/>
              <a:gd name="connsiteY6" fmla="*/ 1244160 h 1382400"/>
              <a:gd name="connsiteX7" fmla="*/ 6752130 w 6792620"/>
              <a:gd name="connsiteY7" fmla="*/ 1341910 h 1382400"/>
              <a:gd name="connsiteX8" fmla="*/ 6654380 w 6792620"/>
              <a:gd name="connsiteY8" fmla="*/ 1382400 h 1382400"/>
              <a:gd name="connsiteX9" fmla="*/ 138240 w 6792620"/>
              <a:gd name="connsiteY9" fmla="*/ 1382400 h 1382400"/>
              <a:gd name="connsiteX10" fmla="*/ 40490 w 6792620"/>
              <a:gd name="connsiteY10" fmla="*/ 1341910 h 1382400"/>
              <a:gd name="connsiteX11" fmla="*/ 1 w 6792620"/>
              <a:gd name="connsiteY11" fmla="*/ 1244159 h 1382400"/>
              <a:gd name="connsiteX12" fmla="*/ 0 w 6792620"/>
              <a:gd name="connsiteY12" fmla="*/ 138240 h 13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620" h="1382400">
                <a:moveTo>
                  <a:pt x="0" y="138240"/>
                </a:moveTo>
                <a:cubicBezTo>
                  <a:pt x="0" y="101576"/>
                  <a:pt x="14565" y="66415"/>
                  <a:pt x="40490" y="40490"/>
                </a:cubicBezTo>
                <a:cubicBezTo>
                  <a:pt x="66415" y="14565"/>
                  <a:pt x="101577" y="1"/>
                  <a:pt x="138241" y="1"/>
                </a:cubicBezTo>
                <a:lnTo>
                  <a:pt x="6654380" y="0"/>
                </a:lnTo>
                <a:cubicBezTo>
                  <a:pt x="6691044" y="0"/>
                  <a:pt x="6726205" y="14565"/>
                  <a:pt x="6752130" y="40490"/>
                </a:cubicBezTo>
                <a:cubicBezTo>
                  <a:pt x="6778055" y="66415"/>
                  <a:pt x="6792619" y="101577"/>
                  <a:pt x="6792619" y="138241"/>
                </a:cubicBezTo>
                <a:cubicBezTo>
                  <a:pt x="6792619" y="506881"/>
                  <a:pt x="6792620" y="875520"/>
                  <a:pt x="6792620" y="1244160"/>
                </a:cubicBezTo>
                <a:cubicBezTo>
                  <a:pt x="6792620" y="1280824"/>
                  <a:pt x="6778055" y="1315985"/>
                  <a:pt x="6752130" y="1341910"/>
                </a:cubicBezTo>
                <a:cubicBezTo>
                  <a:pt x="6726205" y="1367835"/>
                  <a:pt x="6691043" y="1382400"/>
                  <a:pt x="6654380" y="1382400"/>
                </a:cubicBezTo>
                <a:lnTo>
                  <a:pt x="138240" y="1382400"/>
                </a:lnTo>
                <a:cubicBezTo>
                  <a:pt x="101576" y="1382400"/>
                  <a:pt x="66415" y="1367835"/>
                  <a:pt x="40490" y="1341910"/>
                </a:cubicBezTo>
                <a:cubicBezTo>
                  <a:pt x="14565" y="1315985"/>
                  <a:pt x="0" y="1280823"/>
                  <a:pt x="1" y="1244159"/>
                </a:cubicBezTo>
                <a:cubicBezTo>
                  <a:pt x="1" y="875519"/>
                  <a:pt x="0" y="506880"/>
                  <a:pt x="0" y="138240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4" rIns="227584" bIns="582720" numCol="1" spcCol="1270" anchor="t" anchorCtr="0">
            <a:noAutofit/>
          </a:bodyPr>
          <a:lstStyle/>
          <a:p>
            <a:pPr lvl="0" algn="r" defTabSz="142240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kern="1200" dirty="0" smtClean="0"/>
              <a:t>کارل ماکس در نظریۀ ارزش نیروی کار</a:t>
            </a:r>
            <a:endParaRPr lang="fa-IR" sz="3200" kern="1200" dirty="0"/>
          </a:p>
        </p:txBody>
      </p:sp>
      <p:sp>
        <p:nvSpPr>
          <p:cNvPr id="6" name="Freeform 5"/>
          <p:cNvSpPr/>
          <p:nvPr/>
        </p:nvSpPr>
        <p:spPr>
          <a:xfrm>
            <a:off x="1894179" y="1472328"/>
            <a:ext cx="6792620" cy="3225600"/>
          </a:xfrm>
          <a:custGeom>
            <a:avLst/>
            <a:gdLst>
              <a:gd name="connsiteX0" fmla="*/ 0 w 6792620"/>
              <a:gd name="connsiteY0" fmla="*/ 322560 h 3225600"/>
              <a:gd name="connsiteX1" fmla="*/ 94476 w 6792620"/>
              <a:gd name="connsiteY1" fmla="*/ 94476 h 3225600"/>
              <a:gd name="connsiteX2" fmla="*/ 322561 w 6792620"/>
              <a:gd name="connsiteY2" fmla="*/ 1 h 3225600"/>
              <a:gd name="connsiteX3" fmla="*/ 6470060 w 6792620"/>
              <a:gd name="connsiteY3" fmla="*/ 0 h 3225600"/>
              <a:gd name="connsiteX4" fmla="*/ 6698144 w 6792620"/>
              <a:gd name="connsiteY4" fmla="*/ 94476 h 3225600"/>
              <a:gd name="connsiteX5" fmla="*/ 6792619 w 6792620"/>
              <a:gd name="connsiteY5" fmla="*/ 322561 h 3225600"/>
              <a:gd name="connsiteX6" fmla="*/ 6792620 w 6792620"/>
              <a:gd name="connsiteY6" fmla="*/ 2903040 h 3225600"/>
              <a:gd name="connsiteX7" fmla="*/ 6698144 w 6792620"/>
              <a:gd name="connsiteY7" fmla="*/ 3131124 h 3225600"/>
              <a:gd name="connsiteX8" fmla="*/ 6470060 w 6792620"/>
              <a:gd name="connsiteY8" fmla="*/ 3225600 h 3225600"/>
              <a:gd name="connsiteX9" fmla="*/ 322560 w 6792620"/>
              <a:gd name="connsiteY9" fmla="*/ 3225600 h 3225600"/>
              <a:gd name="connsiteX10" fmla="*/ 94476 w 6792620"/>
              <a:gd name="connsiteY10" fmla="*/ 3131124 h 3225600"/>
              <a:gd name="connsiteX11" fmla="*/ 1 w 6792620"/>
              <a:gd name="connsiteY11" fmla="*/ 2903039 h 3225600"/>
              <a:gd name="connsiteX12" fmla="*/ 0 w 6792620"/>
              <a:gd name="connsiteY12" fmla="*/ 322560 h 32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620" h="3225600">
                <a:moveTo>
                  <a:pt x="0" y="322560"/>
                </a:moveTo>
                <a:cubicBezTo>
                  <a:pt x="0" y="237012"/>
                  <a:pt x="33984" y="154967"/>
                  <a:pt x="94476" y="94476"/>
                </a:cubicBezTo>
                <a:cubicBezTo>
                  <a:pt x="154968" y="33984"/>
                  <a:pt x="237012" y="1"/>
                  <a:pt x="322561" y="1"/>
                </a:cubicBezTo>
                <a:lnTo>
                  <a:pt x="6470060" y="0"/>
                </a:lnTo>
                <a:cubicBezTo>
                  <a:pt x="6555608" y="0"/>
                  <a:pt x="6637653" y="33984"/>
                  <a:pt x="6698144" y="94476"/>
                </a:cubicBezTo>
                <a:cubicBezTo>
                  <a:pt x="6758636" y="154968"/>
                  <a:pt x="6792619" y="237012"/>
                  <a:pt x="6792619" y="322561"/>
                </a:cubicBezTo>
                <a:cubicBezTo>
                  <a:pt x="6792619" y="1182721"/>
                  <a:pt x="6792620" y="2042880"/>
                  <a:pt x="6792620" y="2903040"/>
                </a:cubicBezTo>
                <a:cubicBezTo>
                  <a:pt x="6792620" y="2988588"/>
                  <a:pt x="6758636" y="3070633"/>
                  <a:pt x="6698144" y="3131124"/>
                </a:cubicBezTo>
                <a:cubicBezTo>
                  <a:pt x="6637652" y="3191616"/>
                  <a:pt x="6555608" y="3225600"/>
                  <a:pt x="6470060" y="3225600"/>
                </a:cubicBezTo>
                <a:lnTo>
                  <a:pt x="322560" y="3225600"/>
                </a:lnTo>
                <a:cubicBezTo>
                  <a:pt x="237012" y="3225600"/>
                  <a:pt x="154967" y="3191616"/>
                  <a:pt x="94476" y="3131124"/>
                </a:cubicBezTo>
                <a:cubicBezTo>
                  <a:pt x="33984" y="3070632"/>
                  <a:pt x="0" y="2988588"/>
                  <a:pt x="1" y="2903039"/>
                </a:cubicBezTo>
                <a:cubicBezTo>
                  <a:pt x="1" y="2042879"/>
                  <a:pt x="0" y="1182720"/>
                  <a:pt x="0" y="322560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2059" tIns="322059" rIns="322059" bIns="322059" numCol="1" spcCol="1270" anchor="t" anchorCtr="0">
            <a:noAutofit/>
          </a:bodyPr>
          <a:lstStyle/>
          <a:p>
            <a:pPr marL="285750" lvl="1" indent="-285750" algn="ctr" defTabSz="14224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32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مفهوم بهره‌وری سرمایه را به‌عنوان یک واقعیت خارجی رد می‌کند و در عوض اجزای ارگانیک سرمایه و ارزش تولیدی نیروی کار را جایگزین می‌نماید.</a:t>
            </a:r>
            <a:endParaRPr lang="fa-IR" sz="3200" kern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580</Words>
  <Application>Microsoft Office PowerPoint</Application>
  <PresentationFormat>On-screen Show (4:3)</PresentationFormat>
  <Paragraphs>143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QuizShow</vt:lpstr>
      <vt:lpstr>Aspect</vt:lpstr>
      <vt:lpstr>بسم‌الله الرحمن الرحیم</vt:lpstr>
      <vt:lpstr>               بهره‌وری سرمایه  </vt:lpstr>
      <vt:lpstr>تعریف بهره‌وری</vt:lpstr>
      <vt:lpstr>بهره‌وری</vt:lpstr>
      <vt:lpstr>عوامل تولید</vt:lpstr>
      <vt:lpstr>انواع سرمایه</vt:lpstr>
      <vt:lpstr>بهره‌وری سرمایه</vt:lpstr>
      <vt:lpstr>بهره‌وری سرمایه</vt:lpstr>
      <vt:lpstr>مارکسیسم</vt:lpstr>
      <vt:lpstr>روی دیگر سکه</vt:lpstr>
      <vt:lpstr>مرز نامشخص</vt:lpstr>
      <vt:lpstr>عوامل مؤثر بر بهره‌وری</vt:lpstr>
      <vt:lpstr>سایر عوامل مؤثر بر بهره‌وری</vt:lpstr>
      <vt:lpstr>بهره‌وری عامل کل (TFP )</vt:lpstr>
      <vt:lpstr>عوامل توضیح‌دهندۀ TFP</vt:lpstr>
      <vt:lpstr>برخی عوامل توضیح‌دهندۀ TFP</vt:lpstr>
      <vt:lpstr>نتایج یک مطالعه در ایران</vt:lpstr>
      <vt:lpstr>اثر ساختار بازار کالا</vt:lpstr>
      <vt:lpstr>پیام‌دهی قیمت‌ها</vt:lpstr>
      <vt:lpstr>بازارهای مالی</vt:lpstr>
      <vt:lpstr>ناکارآمدی سازوکار قیمت‌گذاری ارز</vt:lpstr>
      <vt:lpstr>ابعاد کارایی بازار سرمایه</vt:lpstr>
      <vt:lpstr>کارایی تخصیصی بازار سرمایه</vt:lpstr>
      <vt:lpstr>اثر کارایی تخصیصی بازار سرمایه بر بهره‌وری سرمایه</vt:lpstr>
      <vt:lpstr>بهبود بهره‌وری سرمایه - توسعۀ بازارهای مالی</vt:lpstr>
      <vt:lpstr>با تشکر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2009-07-03T18:31:28Z</dcterms:created>
  <dcterms:modified xsi:type="dcterms:W3CDTF">2011-10-02T02:56:48Z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