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638" r:id="rId2"/>
    <p:sldId id="639" r:id="rId3"/>
    <p:sldId id="772" r:id="rId4"/>
    <p:sldId id="823" r:id="rId5"/>
    <p:sldId id="824" r:id="rId6"/>
    <p:sldId id="853" r:id="rId7"/>
    <p:sldId id="825" r:id="rId8"/>
    <p:sldId id="826" r:id="rId9"/>
    <p:sldId id="827" r:id="rId10"/>
    <p:sldId id="828" r:id="rId11"/>
    <p:sldId id="829" r:id="rId12"/>
    <p:sldId id="830" r:id="rId13"/>
    <p:sldId id="831" r:id="rId14"/>
    <p:sldId id="832" r:id="rId15"/>
    <p:sldId id="833" r:id="rId16"/>
    <p:sldId id="834" r:id="rId17"/>
    <p:sldId id="836" r:id="rId18"/>
    <p:sldId id="835" r:id="rId19"/>
    <p:sldId id="837" r:id="rId20"/>
    <p:sldId id="864" r:id="rId21"/>
    <p:sldId id="838" r:id="rId22"/>
    <p:sldId id="840" r:id="rId23"/>
    <p:sldId id="842" r:id="rId24"/>
    <p:sldId id="844" r:id="rId25"/>
    <p:sldId id="847" r:id="rId26"/>
    <p:sldId id="845" r:id="rId27"/>
    <p:sldId id="854" r:id="rId28"/>
    <p:sldId id="822" r:id="rId29"/>
    <p:sldId id="848" r:id="rId30"/>
    <p:sldId id="846" r:id="rId31"/>
    <p:sldId id="851" r:id="rId32"/>
    <p:sldId id="849" r:id="rId33"/>
    <p:sldId id="852" r:id="rId34"/>
    <p:sldId id="856" r:id="rId35"/>
    <p:sldId id="857" r:id="rId36"/>
    <p:sldId id="868" r:id="rId37"/>
    <p:sldId id="858" r:id="rId38"/>
    <p:sldId id="855" r:id="rId39"/>
    <p:sldId id="859" r:id="rId40"/>
    <p:sldId id="860" r:id="rId41"/>
    <p:sldId id="866" r:id="rId42"/>
    <p:sldId id="863" r:id="rId43"/>
    <p:sldId id="867" r:id="rId44"/>
    <p:sldId id="869" r:id="rId45"/>
    <p:sldId id="870" r:id="rId46"/>
    <p:sldId id="871" r:id="rId47"/>
    <p:sldId id="872" r:id="rId48"/>
    <p:sldId id="873" r:id="rId49"/>
    <p:sldId id="874" r:id="rId50"/>
    <p:sldId id="875" r:id="rId51"/>
    <p:sldId id="876" r:id="rId52"/>
    <p:sldId id="877" r:id="rId53"/>
    <p:sldId id="329" r:id="rId54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3399FF"/>
    <a:srgbClr val="FF7C80"/>
    <a:srgbClr val="0097CC"/>
    <a:srgbClr val="FFCCFF"/>
    <a:srgbClr val="DCFCF6"/>
    <a:srgbClr val="4D4D4D"/>
    <a:srgbClr val="99CCFF"/>
    <a:srgbClr val="00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43" autoAdjust="0"/>
    <p:restoredTop sz="95932" autoAdjust="0"/>
  </p:normalViewPr>
  <p:slideViewPr>
    <p:cSldViewPr>
      <p:cViewPr>
        <p:scale>
          <a:sx n="66" d="100"/>
          <a:sy n="66" d="100"/>
        </p:scale>
        <p:origin x="-1494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5214CE-5D84-4D6E-9348-653BE3FFAF7F}" type="doc">
      <dgm:prSet loTypeId="urn:microsoft.com/office/officeart/2005/8/layout/vList5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7403D99-A2D7-482A-9998-6802002A380F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کارایی عملیاتی</a:t>
          </a:r>
          <a:endParaRPr lang="en-US">
            <a:cs typeface="B Zar" pitchFamily="2" charset="-78"/>
          </a:endParaRPr>
        </a:p>
      </dgm:t>
    </dgm:pt>
    <dgm:pt modelId="{BFE9E269-EDD5-4859-8D3C-F5C82B90A3AB}" type="parTrans" cxnId="{68A0F174-9402-401B-ABEF-8D79DBAE43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AE7AFF3-A71C-465F-BADB-8BED52E4C67C}" type="sibTrans" cxnId="{68A0F174-9402-401B-ABEF-8D79DBAE43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2239510-2969-4E6A-8224-6941699A1A83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بازاری که در آن هزینۀ انجام معاملات و </a:t>
          </a:r>
          <a:r>
            <a:rPr lang="fa-IR" dirty="0" smtClean="0">
              <a:cs typeface="B Zar" pitchFamily="2" charset="-78"/>
            </a:rPr>
            <a:t>فراتر از آن هزینۀ </a:t>
          </a:r>
          <a:r>
            <a:rPr lang="fa-IR" dirty="0" smtClean="0">
              <a:cs typeface="B Zar" pitchFamily="2" charset="-78"/>
            </a:rPr>
            <a:t>دریافت خدمات </a:t>
          </a:r>
          <a:r>
            <a:rPr lang="fa-IR" dirty="0" smtClean="0">
              <a:cs typeface="B Zar" pitchFamily="2" charset="-78"/>
            </a:rPr>
            <a:t>مالی، </a:t>
          </a:r>
          <a:r>
            <a:rPr lang="fa-IR" dirty="0" smtClean="0">
              <a:cs typeface="B Zar" pitchFamily="2" charset="-78"/>
            </a:rPr>
            <a:t>منصفانه و معادل هزینۀ واقعی آن خدمات باشد. </a:t>
          </a:r>
          <a:endParaRPr lang="en-US" dirty="0">
            <a:cs typeface="B Zar" pitchFamily="2" charset="-78"/>
          </a:endParaRPr>
        </a:p>
      </dgm:t>
    </dgm:pt>
    <dgm:pt modelId="{E230F0D7-09E1-4FF2-AA2A-CFE6E07E868C}" type="parTrans" cxnId="{AC10B706-95B3-44AA-8B31-A41FC3CC63D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83173F2-D8BC-4A2E-AF4D-EE660F3A75B8}" type="sibTrans" cxnId="{AC10B706-95B3-44AA-8B31-A41FC3CC63D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817F0D7-5D3D-41A2-B284-85E3E7D7CED6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کارایی اطلاعاتی</a:t>
          </a:r>
          <a:endParaRPr lang="en-US">
            <a:cs typeface="B Zar" pitchFamily="2" charset="-78"/>
          </a:endParaRPr>
        </a:p>
      </dgm:t>
    </dgm:pt>
    <dgm:pt modelId="{1E749B6A-ABF4-417A-9434-304B45081098}" type="parTrans" cxnId="{E68358EF-38CC-48B4-89CB-6EBDB177A4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7DFAC53-EED7-4FB2-A800-537DEA2D9AEF}" type="sibTrans" cxnId="{E68358EF-38CC-48B4-89CB-6EBDB177A4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FED1983-CE93-4C6D-8B55-61878BCA127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بازاری که در آن قیمت اوراق بهادار </a:t>
          </a:r>
          <a:r>
            <a:rPr lang="fa-IR" dirty="0" smtClean="0">
              <a:cs typeface="B Zar" pitchFamily="2" charset="-78"/>
            </a:rPr>
            <a:t>منعکس‌کنندۀ </a:t>
          </a:r>
          <a:r>
            <a:rPr lang="fa-IR" dirty="0" smtClean="0">
              <a:cs typeface="B Zar" pitchFamily="2" charset="-78"/>
            </a:rPr>
            <a:t>اطلاعات </a:t>
          </a:r>
          <a:r>
            <a:rPr lang="fa-IR" dirty="0" smtClean="0">
              <a:cs typeface="B Zar" pitchFamily="2" charset="-78"/>
            </a:rPr>
            <a:t>مربوط </a:t>
          </a:r>
          <a:r>
            <a:rPr lang="fa-IR" dirty="0" smtClean="0">
              <a:cs typeface="B Zar" pitchFamily="2" charset="-78"/>
            </a:rPr>
            <a:t>می‌باشد.</a:t>
          </a:r>
          <a:endParaRPr lang="en-US" dirty="0">
            <a:cs typeface="B Zar" pitchFamily="2" charset="-78"/>
          </a:endParaRPr>
        </a:p>
      </dgm:t>
    </dgm:pt>
    <dgm:pt modelId="{5134D01D-7B83-483D-8958-FE3BEF23B00A}" type="parTrans" cxnId="{5A6357E4-B52B-428D-BCA9-9836AF95B52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8E816DE-D65B-4A69-8F6B-7D44D3C799C2}" type="sibTrans" cxnId="{5A6357E4-B52B-428D-BCA9-9836AF95B52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8E91641-F0F9-4477-BF68-AE78821183BD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کارایی تخصیصی</a:t>
          </a:r>
          <a:endParaRPr lang="en-US">
            <a:cs typeface="B Zar" pitchFamily="2" charset="-78"/>
          </a:endParaRPr>
        </a:p>
      </dgm:t>
    </dgm:pt>
    <dgm:pt modelId="{9B1401D2-75A1-4B1E-8F2B-48C0881BC016}" type="parTrans" cxnId="{86D07806-89AD-483D-874B-F2C1B6BAC0E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D01A45F-8152-48EB-86F8-CA57BE7AD626}" type="sibTrans" cxnId="{86D07806-89AD-483D-874B-F2C1B6BAC0E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B3EC487-1E8A-46D1-BF8A-8F560143FB0F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بازاری که در آن </a:t>
          </a:r>
          <a:r>
            <a:rPr lang="fa-IR" dirty="0" smtClean="0">
              <a:cs typeface="B Zar" pitchFamily="2" charset="-78"/>
            </a:rPr>
            <a:t>پروژه‌ها متناسب </a:t>
          </a:r>
          <a:r>
            <a:rPr lang="fa-IR" dirty="0" smtClean="0">
              <a:cs typeface="B Zar" pitchFamily="2" charset="-78"/>
            </a:rPr>
            <a:t>با بهره‌وری نهایی سرمایه تأمین مالی می‌شوند. کارایی تخصیصی الزاماً با کارایی عملیاتی و اطلاعاتی همراه است.</a:t>
          </a:r>
          <a:endParaRPr lang="en-US" dirty="0">
            <a:cs typeface="B Zar" pitchFamily="2" charset="-78"/>
          </a:endParaRPr>
        </a:p>
      </dgm:t>
    </dgm:pt>
    <dgm:pt modelId="{EDE01155-8F19-4FD5-9994-1DCE996512AE}" type="parTrans" cxnId="{8B971AF4-339A-417A-950B-37CE42DE0F2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9B5F112-684E-475E-8EF7-9A79D6AEC30B}" type="sibTrans" cxnId="{8B971AF4-339A-417A-950B-37CE42DE0F2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ADE9E08-B8E4-48A2-B19E-1D384687D99B}" type="pres">
      <dgm:prSet presAssocID="{3D5214CE-5D84-4D6E-9348-653BE3FFAF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097E65-85B5-48F3-A067-5AA0CB0DCF8E}" type="pres">
      <dgm:prSet presAssocID="{47403D99-A2D7-482A-9998-6802002A380F}" presName="linNode" presStyleCnt="0"/>
      <dgm:spPr/>
    </dgm:pt>
    <dgm:pt modelId="{800956C6-0519-4E4B-8C32-8C7C4F5C0151}" type="pres">
      <dgm:prSet presAssocID="{47403D99-A2D7-482A-9998-6802002A380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90A5E-1912-47BB-9FB4-356121ECE78B}" type="pres">
      <dgm:prSet presAssocID="{47403D99-A2D7-482A-9998-6802002A380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1C149-0502-4A2A-8888-7762754408ED}" type="pres">
      <dgm:prSet presAssocID="{EAE7AFF3-A71C-465F-BADB-8BED52E4C67C}" presName="sp" presStyleCnt="0"/>
      <dgm:spPr/>
    </dgm:pt>
    <dgm:pt modelId="{FECE96C2-E7ED-4E5C-B049-4BDB49ACC882}" type="pres">
      <dgm:prSet presAssocID="{9817F0D7-5D3D-41A2-B284-85E3E7D7CED6}" presName="linNode" presStyleCnt="0"/>
      <dgm:spPr/>
    </dgm:pt>
    <dgm:pt modelId="{BE5D632D-70AB-4D19-B70A-71EA13B9314E}" type="pres">
      <dgm:prSet presAssocID="{9817F0D7-5D3D-41A2-B284-85E3E7D7CED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DF8BB-E5D3-49C2-A250-AC66C1C1961B}" type="pres">
      <dgm:prSet presAssocID="{9817F0D7-5D3D-41A2-B284-85E3E7D7CED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71F2D-B2CF-404F-AF9B-C1ABE632DD9F}" type="pres">
      <dgm:prSet presAssocID="{17DFAC53-EED7-4FB2-A800-537DEA2D9AEF}" presName="sp" presStyleCnt="0"/>
      <dgm:spPr/>
    </dgm:pt>
    <dgm:pt modelId="{54AEAD92-CC60-45D6-B6ED-8E629F53FE47}" type="pres">
      <dgm:prSet presAssocID="{A8E91641-F0F9-4477-BF68-AE78821183BD}" presName="linNode" presStyleCnt="0"/>
      <dgm:spPr/>
    </dgm:pt>
    <dgm:pt modelId="{70173F04-CBE3-49B9-AD6F-E4CF6DB6EDD3}" type="pres">
      <dgm:prSet presAssocID="{A8E91641-F0F9-4477-BF68-AE78821183B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49AFF-9DCD-4632-93A9-33558FE778A7}" type="pres">
      <dgm:prSet presAssocID="{A8E91641-F0F9-4477-BF68-AE78821183B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A0F174-9402-401B-ABEF-8D79DBAE434E}" srcId="{3D5214CE-5D84-4D6E-9348-653BE3FFAF7F}" destId="{47403D99-A2D7-482A-9998-6802002A380F}" srcOrd="0" destOrd="0" parTransId="{BFE9E269-EDD5-4859-8D3C-F5C82B90A3AB}" sibTransId="{EAE7AFF3-A71C-465F-BADB-8BED52E4C67C}"/>
    <dgm:cxn modelId="{14ECDEDC-FBB1-475B-904D-D7E6B196403E}" type="presOf" srcId="{A8E91641-F0F9-4477-BF68-AE78821183BD}" destId="{70173F04-CBE3-49B9-AD6F-E4CF6DB6EDD3}" srcOrd="0" destOrd="0" presId="urn:microsoft.com/office/officeart/2005/8/layout/vList5"/>
    <dgm:cxn modelId="{AC10B706-95B3-44AA-8B31-A41FC3CC63DA}" srcId="{47403D99-A2D7-482A-9998-6802002A380F}" destId="{62239510-2969-4E6A-8224-6941699A1A83}" srcOrd="0" destOrd="0" parTransId="{E230F0D7-09E1-4FF2-AA2A-CFE6E07E868C}" sibTransId="{C83173F2-D8BC-4A2E-AF4D-EE660F3A75B8}"/>
    <dgm:cxn modelId="{D19537D3-F92E-4CBA-9761-86CC76A6775A}" type="presOf" srcId="{EFED1983-CE93-4C6D-8B55-61878BCA127B}" destId="{3B0DF8BB-E5D3-49C2-A250-AC66C1C1961B}" srcOrd="0" destOrd="0" presId="urn:microsoft.com/office/officeart/2005/8/layout/vList5"/>
    <dgm:cxn modelId="{AE2D7257-9D1E-4DE2-A907-A243B28BA3AD}" type="presOf" srcId="{3D5214CE-5D84-4D6E-9348-653BE3FFAF7F}" destId="{DADE9E08-B8E4-48A2-B19E-1D384687D99B}" srcOrd="0" destOrd="0" presId="urn:microsoft.com/office/officeart/2005/8/layout/vList5"/>
    <dgm:cxn modelId="{DA514B84-C64E-439D-994A-4FBE09118FDF}" type="presOf" srcId="{62239510-2969-4E6A-8224-6941699A1A83}" destId="{5A290A5E-1912-47BB-9FB4-356121ECE78B}" srcOrd="0" destOrd="0" presId="urn:microsoft.com/office/officeart/2005/8/layout/vList5"/>
    <dgm:cxn modelId="{2F44FB9E-5178-4FF7-9066-2ADB4172FA63}" type="presOf" srcId="{9817F0D7-5D3D-41A2-B284-85E3E7D7CED6}" destId="{BE5D632D-70AB-4D19-B70A-71EA13B9314E}" srcOrd="0" destOrd="0" presId="urn:microsoft.com/office/officeart/2005/8/layout/vList5"/>
    <dgm:cxn modelId="{66A67F58-638E-4A84-8B38-31975E3F950D}" type="presOf" srcId="{EB3EC487-1E8A-46D1-BF8A-8F560143FB0F}" destId="{80249AFF-9DCD-4632-93A9-33558FE778A7}" srcOrd="0" destOrd="0" presId="urn:microsoft.com/office/officeart/2005/8/layout/vList5"/>
    <dgm:cxn modelId="{8B971AF4-339A-417A-950B-37CE42DE0F21}" srcId="{A8E91641-F0F9-4477-BF68-AE78821183BD}" destId="{EB3EC487-1E8A-46D1-BF8A-8F560143FB0F}" srcOrd="0" destOrd="0" parTransId="{EDE01155-8F19-4FD5-9994-1DCE996512AE}" sibTransId="{29B5F112-684E-475E-8EF7-9A79D6AEC30B}"/>
    <dgm:cxn modelId="{5A6357E4-B52B-428D-BCA9-9836AF95B521}" srcId="{9817F0D7-5D3D-41A2-B284-85E3E7D7CED6}" destId="{EFED1983-CE93-4C6D-8B55-61878BCA127B}" srcOrd="0" destOrd="0" parTransId="{5134D01D-7B83-483D-8958-FE3BEF23B00A}" sibTransId="{38E816DE-D65B-4A69-8F6B-7D44D3C799C2}"/>
    <dgm:cxn modelId="{E68358EF-38CC-48B4-89CB-6EBDB177A446}" srcId="{3D5214CE-5D84-4D6E-9348-653BE3FFAF7F}" destId="{9817F0D7-5D3D-41A2-B284-85E3E7D7CED6}" srcOrd="1" destOrd="0" parTransId="{1E749B6A-ABF4-417A-9434-304B45081098}" sibTransId="{17DFAC53-EED7-4FB2-A800-537DEA2D9AEF}"/>
    <dgm:cxn modelId="{86D07806-89AD-483D-874B-F2C1B6BAC0E9}" srcId="{3D5214CE-5D84-4D6E-9348-653BE3FFAF7F}" destId="{A8E91641-F0F9-4477-BF68-AE78821183BD}" srcOrd="2" destOrd="0" parTransId="{9B1401D2-75A1-4B1E-8F2B-48C0881BC016}" sibTransId="{FD01A45F-8152-48EB-86F8-CA57BE7AD626}"/>
    <dgm:cxn modelId="{938C0F56-5B6E-42F0-94F8-0821CAD55CCB}" type="presOf" srcId="{47403D99-A2D7-482A-9998-6802002A380F}" destId="{800956C6-0519-4E4B-8C32-8C7C4F5C0151}" srcOrd="0" destOrd="0" presId="urn:microsoft.com/office/officeart/2005/8/layout/vList5"/>
    <dgm:cxn modelId="{D1475710-B982-494C-96E3-A0E6BC821B14}" type="presParOf" srcId="{DADE9E08-B8E4-48A2-B19E-1D384687D99B}" destId="{B2097E65-85B5-48F3-A067-5AA0CB0DCF8E}" srcOrd="0" destOrd="0" presId="urn:microsoft.com/office/officeart/2005/8/layout/vList5"/>
    <dgm:cxn modelId="{394A611B-2485-455E-829E-E561FB9F2E6C}" type="presParOf" srcId="{B2097E65-85B5-48F3-A067-5AA0CB0DCF8E}" destId="{800956C6-0519-4E4B-8C32-8C7C4F5C0151}" srcOrd="0" destOrd="0" presId="urn:microsoft.com/office/officeart/2005/8/layout/vList5"/>
    <dgm:cxn modelId="{1CE9B74D-0442-4BB5-890F-8EF7FE54D167}" type="presParOf" srcId="{B2097E65-85B5-48F3-A067-5AA0CB0DCF8E}" destId="{5A290A5E-1912-47BB-9FB4-356121ECE78B}" srcOrd="1" destOrd="0" presId="urn:microsoft.com/office/officeart/2005/8/layout/vList5"/>
    <dgm:cxn modelId="{DFBF8520-8191-46BB-BDA6-B4242072745C}" type="presParOf" srcId="{DADE9E08-B8E4-48A2-B19E-1D384687D99B}" destId="{4511C149-0502-4A2A-8888-7762754408ED}" srcOrd="1" destOrd="0" presId="urn:microsoft.com/office/officeart/2005/8/layout/vList5"/>
    <dgm:cxn modelId="{35B847CD-D9E0-4FD1-9616-1B1D52C7CB4E}" type="presParOf" srcId="{DADE9E08-B8E4-48A2-B19E-1D384687D99B}" destId="{FECE96C2-E7ED-4E5C-B049-4BDB49ACC882}" srcOrd="2" destOrd="0" presId="urn:microsoft.com/office/officeart/2005/8/layout/vList5"/>
    <dgm:cxn modelId="{740C23F1-0A50-4CD1-9A85-FBAFDD4F4007}" type="presParOf" srcId="{FECE96C2-E7ED-4E5C-B049-4BDB49ACC882}" destId="{BE5D632D-70AB-4D19-B70A-71EA13B9314E}" srcOrd="0" destOrd="0" presId="urn:microsoft.com/office/officeart/2005/8/layout/vList5"/>
    <dgm:cxn modelId="{F50A8046-39AB-4D33-8E89-B90D5862F9DE}" type="presParOf" srcId="{FECE96C2-E7ED-4E5C-B049-4BDB49ACC882}" destId="{3B0DF8BB-E5D3-49C2-A250-AC66C1C1961B}" srcOrd="1" destOrd="0" presId="urn:microsoft.com/office/officeart/2005/8/layout/vList5"/>
    <dgm:cxn modelId="{8D5734F6-FE67-413C-B92E-2815BE181B23}" type="presParOf" srcId="{DADE9E08-B8E4-48A2-B19E-1D384687D99B}" destId="{58271F2D-B2CF-404F-AF9B-C1ABE632DD9F}" srcOrd="3" destOrd="0" presId="urn:microsoft.com/office/officeart/2005/8/layout/vList5"/>
    <dgm:cxn modelId="{DB0962DA-3955-43BC-A2C2-6F7A59AB3C55}" type="presParOf" srcId="{DADE9E08-B8E4-48A2-B19E-1D384687D99B}" destId="{54AEAD92-CC60-45D6-B6ED-8E629F53FE47}" srcOrd="4" destOrd="0" presId="urn:microsoft.com/office/officeart/2005/8/layout/vList5"/>
    <dgm:cxn modelId="{E0D46A2C-1AC9-45F2-B777-34C061B8092F}" type="presParOf" srcId="{54AEAD92-CC60-45D6-B6ED-8E629F53FE47}" destId="{70173F04-CBE3-49B9-AD6F-E4CF6DB6EDD3}" srcOrd="0" destOrd="0" presId="urn:microsoft.com/office/officeart/2005/8/layout/vList5"/>
    <dgm:cxn modelId="{906AF900-4340-4F2F-81BD-2AF95B2BE21C}" type="presParOf" srcId="{54AEAD92-CC60-45D6-B6ED-8E629F53FE47}" destId="{80249AFF-9DCD-4632-93A9-33558FE778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D3E39E-F47A-4F51-A1E2-E5581A60107D}" type="doc">
      <dgm:prSet loTypeId="urn:microsoft.com/office/officeart/2005/8/layout/process4" loCatId="list" qsTypeId="urn:microsoft.com/office/officeart/2005/8/quickstyle/3d4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142BF64A-05B7-4395-B511-7A5C5572A588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شکل قوی</a:t>
          </a:r>
          <a:endParaRPr lang="en-US">
            <a:cs typeface="B Zar" pitchFamily="2" charset="-78"/>
          </a:endParaRPr>
        </a:p>
      </dgm:t>
    </dgm:pt>
    <dgm:pt modelId="{200049EC-EF34-48C5-A8B5-FE1C6DB0E36C}" type="parTrans" cxnId="{BF7D2114-B8E4-4A0B-AE83-6E891967891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7719C6A-D67A-4EC5-94D8-2B8A0C6BF4DE}" type="sibTrans" cxnId="{BF7D2114-B8E4-4A0B-AE83-6E891967891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2A3EBD7-F0C0-4D51-9FA7-BB2AA788177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اطلاعات مربوط تمامی اطلاعات عمومی و خصوصی یا محرمانه را شامل می‌شود. </a:t>
          </a:r>
          <a:endParaRPr lang="en-US" dirty="0">
            <a:cs typeface="B Zar" pitchFamily="2" charset="-78"/>
          </a:endParaRPr>
        </a:p>
      </dgm:t>
    </dgm:pt>
    <dgm:pt modelId="{83EBFF7E-B542-44F9-BAEE-88D2AA85918E}" type="parTrans" cxnId="{E6FFF867-76D4-4BD1-B6E7-A716C22BFD7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AE4D62F-FBCF-4372-9204-500A83C3A88D}" type="sibTrans" cxnId="{E6FFF867-76D4-4BD1-B6E7-A716C22BFD7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4E52642-0772-4660-953B-67B2B948DDCF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اگر بازار در شکل قوی کارا باشد، استفاده از هیچ نوع اطلاعات (عمومی یا محرمانه) مزیتی برای سرمایه‌گذاران ایجاد نمی‌کند. </a:t>
          </a:r>
          <a:endParaRPr lang="en-US">
            <a:cs typeface="B Zar" pitchFamily="2" charset="-78"/>
          </a:endParaRPr>
        </a:p>
      </dgm:t>
    </dgm:pt>
    <dgm:pt modelId="{42332787-EF53-440F-B5A9-1422512F0CAC}" type="parTrans" cxnId="{E54D0028-B996-403D-9F9F-9885687F6DF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711FDF1-70DD-4D14-898D-B9BDEFEDD12B}" type="sibTrans" cxnId="{E54D0028-B996-403D-9F9F-9885687F6DF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782FCFF-53A3-4BC5-B5F2-CE639863265E}" type="pres">
      <dgm:prSet presAssocID="{43D3E39E-F47A-4F51-A1E2-E5581A6010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24BD06-13E8-41D0-AE37-AAF61F435B05}" type="pres">
      <dgm:prSet presAssocID="{F4E52642-0772-4660-953B-67B2B948DDCF}" presName="boxAndChildren" presStyleCnt="0"/>
      <dgm:spPr/>
      <dgm:t>
        <a:bodyPr/>
        <a:lstStyle/>
        <a:p>
          <a:endParaRPr lang="en-US"/>
        </a:p>
      </dgm:t>
    </dgm:pt>
    <dgm:pt modelId="{DE4C2791-C553-4643-9066-FDB943EE8C92}" type="pres">
      <dgm:prSet presAssocID="{F4E52642-0772-4660-953B-67B2B948DDCF}" presName="parentTextBox" presStyleLbl="node1" presStyleIdx="0" presStyleCnt="2"/>
      <dgm:spPr/>
      <dgm:t>
        <a:bodyPr/>
        <a:lstStyle/>
        <a:p>
          <a:endParaRPr lang="en-US"/>
        </a:p>
      </dgm:t>
    </dgm:pt>
    <dgm:pt modelId="{3383DF1D-3168-4388-A68C-BC87EC952B36}" type="pres">
      <dgm:prSet presAssocID="{17719C6A-D67A-4EC5-94D8-2B8A0C6BF4DE}" presName="sp" presStyleCnt="0"/>
      <dgm:spPr/>
      <dgm:t>
        <a:bodyPr/>
        <a:lstStyle/>
        <a:p>
          <a:endParaRPr lang="en-US"/>
        </a:p>
      </dgm:t>
    </dgm:pt>
    <dgm:pt modelId="{2C424717-3300-470A-8399-CB1D76D1DA3C}" type="pres">
      <dgm:prSet presAssocID="{142BF64A-05B7-4395-B511-7A5C5572A588}" presName="arrowAndChildren" presStyleCnt="0"/>
      <dgm:spPr/>
      <dgm:t>
        <a:bodyPr/>
        <a:lstStyle/>
        <a:p>
          <a:endParaRPr lang="en-US"/>
        </a:p>
      </dgm:t>
    </dgm:pt>
    <dgm:pt modelId="{3976A4E8-2CBC-47BD-BF76-0B1075CF11FB}" type="pres">
      <dgm:prSet presAssocID="{142BF64A-05B7-4395-B511-7A5C5572A588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11C534FE-3D59-4567-884D-CA0D52463FE8}" type="pres">
      <dgm:prSet presAssocID="{142BF64A-05B7-4395-B511-7A5C5572A588}" presName="arrow" presStyleLbl="node1" presStyleIdx="1" presStyleCnt="2" custLinFactNeighborY="-74"/>
      <dgm:spPr/>
      <dgm:t>
        <a:bodyPr/>
        <a:lstStyle/>
        <a:p>
          <a:endParaRPr lang="en-US"/>
        </a:p>
      </dgm:t>
    </dgm:pt>
    <dgm:pt modelId="{5225BB68-930F-4059-AC27-06FE7EFDF02B}" type="pres">
      <dgm:prSet presAssocID="{142BF64A-05B7-4395-B511-7A5C5572A588}" presName="descendantArrow" presStyleCnt="0"/>
      <dgm:spPr/>
      <dgm:t>
        <a:bodyPr/>
        <a:lstStyle/>
        <a:p>
          <a:endParaRPr lang="en-US"/>
        </a:p>
      </dgm:t>
    </dgm:pt>
    <dgm:pt modelId="{DAAE80F5-8189-44B6-B9FD-14B580B228F4}" type="pres">
      <dgm:prSet presAssocID="{42A3EBD7-F0C0-4D51-9FA7-BB2AA7881773}" presName="childTextArrow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FFF867-76D4-4BD1-B6E7-A716C22BFD76}" srcId="{142BF64A-05B7-4395-B511-7A5C5572A588}" destId="{42A3EBD7-F0C0-4D51-9FA7-BB2AA7881773}" srcOrd="0" destOrd="0" parTransId="{83EBFF7E-B542-44F9-BAEE-88D2AA85918E}" sibTransId="{AAE4D62F-FBCF-4372-9204-500A83C3A88D}"/>
    <dgm:cxn modelId="{C5A0FEF6-6CEE-4CE5-AADE-49408710E6F4}" type="presOf" srcId="{142BF64A-05B7-4395-B511-7A5C5572A588}" destId="{3976A4E8-2CBC-47BD-BF76-0B1075CF11FB}" srcOrd="0" destOrd="0" presId="urn:microsoft.com/office/officeart/2005/8/layout/process4"/>
    <dgm:cxn modelId="{BF7D2114-B8E4-4A0B-AE83-6E8919678913}" srcId="{43D3E39E-F47A-4F51-A1E2-E5581A60107D}" destId="{142BF64A-05B7-4395-B511-7A5C5572A588}" srcOrd="0" destOrd="0" parTransId="{200049EC-EF34-48C5-A8B5-FE1C6DB0E36C}" sibTransId="{17719C6A-D67A-4EC5-94D8-2B8A0C6BF4DE}"/>
    <dgm:cxn modelId="{E54D0028-B996-403D-9F9F-9885687F6DF9}" srcId="{43D3E39E-F47A-4F51-A1E2-E5581A60107D}" destId="{F4E52642-0772-4660-953B-67B2B948DDCF}" srcOrd="1" destOrd="0" parTransId="{42332787-EF53-440F-B5A9-1422512F0CAC}" sibTransId="{5711FDF1-70DD-4D14-898D-B9BDEFEDD12B}"/>
    <dgm:cxn modelId="{CA269B47-02C7-435F-96AF-B28355052755}" type="presOf" srcId="{F4E52642-0772-4660-953B-67B2B948DDCF}" destId="{DE4C2791-C553-4643-9066-FDB943EE8C92}" srcOrd="0" destOrd="0" presId="urn:microsoft.com/office/officeart/2005/8/layout/process4"/>
    <dgm:cxn modelId="{ECA20526-CDA6-4E51-9076-AF83A8DAAB91}" type="presOf" srcId="{42A3EBD7-F0C0-4D51-9FA7-BB2AA7881773}" destId="{DAAE80F5-8189-44B6-B9FD-14B580B228F4}" srcOrd="0" destOrd="0" presId="urn:microsoft.com/office/officeart/2005/8/layout/process4"/>
    <dgm:cxn modelId="{62F893C7-FBC0-4E74-93C4-2B51A1AAE1FA}" type="presOf" srcId="{43D3E39E-F47A-4F51-A1E2-E5581A60107D}" destId="{A782FCFF-53A3-4BC5-B5F2-CE639863265E}" srcOrd="0" destOrd="0" presId="urn:microsoft.com/office/officeart/2005/8/layout/process4"/>
    <dgm:cxn modelId="{7CDB8F42-34C0-4C30-8C32-8C6A54397DAB}" type="presOf" srcId="{142BF64A-05B7-4395-B511-7A5C5572A588}" destId="{11C534FE-3D59-4567-884D-CA0D52463FE8}" srcOrd="1" destOrd="0" presId="urn:microsoft.com/office/officeart/2005/8/layout/process4"/>
    <dgm:cxn modelId="{8E809FAF-3B4C-4883-9E0D-2C66FCD45284}" type="presParOf" srcId="{A782FCFF-53A3-4BC5-B5F2-CE639863265E}" destId="{0724BD06-13E8-41D0-AE37-AAF61F435B05}" srcOrd="0" destOrd="0" presId="urn:microsoft.com/office/officeart/2005/8/layout/process4"/>
    <dgm:cxn modelId="{C42F353E-73FF-4A67-A02F-1B671BB9A04E}" type="presParOf" srcId="{0724BD06-13E8-41D0-AE37-AAF61F435B05}" destId="{DE4C2791-C553-4643-9066-FDB943EE8C92}" srcOrd="0" destOrd="0" presId="urn:microsoft.com/office/officeart/2005/8/layout/process4"/>
    <dgm:cxn modelId="{D6924B23-4F01-4D6B-97C1-D63817DFEE43}" type="presParOf" srcId="{A782FCFF-53A3-4BC5-B5F2-CE639863265E}" destId="{3383DF1D-3168-4388-A68C-BC87EC952B36}" srcOrd="1" destOrd="0" presId="urn:microsoft.com/office/officeart/2005/8/layout/process4"/>
    <dgm:cxn modelId="{01EC6D7A-5817-4AA0-8C51-26884DBCF488}" type="presParOf" srcId="{A782FCFF-53A3-4BC5-B5F2-CE639863265E}" destId="{2C424717-3300-470A-8399-CB1D76D1DA3C}" srcOrd="2" destOrd="0" presId="urn:microsoft.com/office/officeart/2005/8/layout/process4"/>
    <dgm:cxn modelId="{5A78C91A-5A7A-488F-96F2-6D7833F783BB}" type="presParOf" srcId="{2C424717-3300-470A-8399-CB1D76D1DA3C}" destId="{3976A4E8-2CBC-47BD-BF76-0B1075CF11FB}" srcOrd="0" destOrd="0" presId="urn:microsoft.com/office/officeart/2005/8/layout/process4"/>
    <dgm:cxn modelId="{E096A086-9199-4C68-83E0-F532FC3049EA}" type="presParOf" srcId="{2C424717-3300-470A-8399-CB1D76D1DA3C}" destId="{11C534FE-3D59-4567-884D-CA0D52463FE8}" srcOrd="1" destOrd="0" presId="urn:microsoft.com/office/officeart/2005/8/layout/process4"/>
    <dgm:cxn modelId="{7BAAE9C3-D2D3-4F98-BBF8-95ACC0AFFB72}" type="presParOf" srcId="{2C424717-3300-470A-8399-CB1D76D1DA3C}" destId="{5225BB68-930F-4059-AC27-06FE7EFDF02B}" srcOrd="2" destOrd="0" presId="urn:microsoft.com/office/officeart/2005/8/layout/process4"/>
    <dgm:cxn modelId="{EC596F94-D214-48B4-A4F4-5AB8059F8916}" type="presParOf" srcId="{5225BB68-930F-4059-AC27-06FE7EFDF02B}" destId="{DAAE80F5-8189-44B6-B9FD-14B580B228F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8D79284-F35A-4D10-BEFF-93D73BA41BE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065A37-5168-480B-BA42-D012859A4B9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شکل نیمه‌قوی </a:t>
          </a:r>
          <a:r>
            <a:rPr lang="fa-IR" dirty="0" smtClean="0">
              <a:cs typeface="B Zar" pitchFamily="2" charset="-78"/>
            </a:rPr>
            <a:t>کارایی بازار، شکل ضعیف را نیز شامل می‌شود، اما عکس این گزاره صحیح نیست.</a:t>
          </a:r>
          <a:endParaRPr lang="en-US" dirty="0">
            <a:cs typeface="B Zar" pitchFamily="2" charset="-78"/>
          </a:endParaRPr>
        </a:p>
      </dgm:t>
    </dgm:pt>
    <dgm:pt modelId="{78E4FD90-822B-4110-8B99-2B74A0BFFDFA}" type="parTrans" cxnId="{79EEA982-82B7-4AD3-B56F-F02488491B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8A82C35-3728-45C0-9A01-4FFE64BCAF3C}" type="sibTrans" cxnId="{79EEA982-82B7-4AD3-B56F-F02488491B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442DB85-53E8-410E-BDDF-69516BF0C33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شکل قوی کارایی بازار، شکل ضعیف و نیمه قوی را نیز شامل می‌شود. </a:t>
          </a:r>
          <a:endParaRPr lang="en-US" dirty="0">
            <a:cs typeface="B Zar" pitchFamily="2" charset="-78"/>
          </a:endParaRPr>
        </a:p>
      </dgm:t>
    </dgm:pt>
    <dgm:pt modelId="{B2E4B1C2-2D42-478D-B729-0BEB38A88B9A}" type="parTrans" cxnId="{DE9B630B-5871-412F-A21C-F2E462B28CB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AB9702B-4D88-4BEE-9434-BA651DE8513B}" type="sibTrans" cxnId="{DE9B630B-5871-412F-A21C-F2E462B28CB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73E69CA-70BE-45DC-9193-9F26623460D3}" type="pres">
      <dgm:prSet presAssocID="{68D79284-F35A-4D10-BEFF-93D73BA41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D96D57C-D026-443E-9E28-9213A55333D3}" type="pres">
      <dgm:prSet presAssocID="{66065A37-5168-480B-BA42-D012859A4B97}" presName="thickLine" presStyleLbl="alignNode1" presStyleIdx="0" presStyleCnt="2"/>
      <dgm:spPr/>
    </dgm:pt>
    <dgm:pt modelId="{9FA9F7C6-FBDE-4447-835A-768540895DB0}" type="pres">
      <dgm:prSet presAssocID="{66065A37-5168-480B-BA42-D012859A4B97}" presName="horz1" presStyleCnt="0"/>
      <dgm:spPr/>
    </dgm:pt>
    <dgm:pt modelId="{31D947CE-04C7-42A3-B05C-AE259EF2E35F}" type="pres">
      <dgm:prSet presAssocID="{66065A37-5168-480B-BA42-D012859A4B97}" presName="tx1" presStyleLbl="revTx" presStyleIdx="0" presStyleCnt="2"/>
      <dgm:spPr/>
      <dgm:t>
        <a:bodyPr/>
        <a:lstStyle/>
        <a:p>
          <a:endParaRPr lang="en-US"/>
        </a:p>
      </dgm:t>
    </dgm:pt>
    <dgm:pt modelId="{D675BAA9-493C-4062-9315-3437A8DCA522}" type="pres">
      <dgm:prSet presAssocID="{66065A37-5168-480B-BA42-D012859A4B97}" presName="vert1" presStyleCnt="0"/>
      <dgm:spPr/>
    </dgm:pt>
    <dgm:pt modelId="{6AB22109-0C03-4B45-974E-E02ABD549D32}" type="pres">
      <dgm:prSet presAssocID="{C442DB85-53E8-410E-BDDF-69516BF0C33B}" presName="thickLine" presStyleLbl="alignNode1" presStyleIdx="1" presStyleCnt="2"/>
      <dgm:spPr/>
    </dgm:pt>
    <dgm:pt modelId="{466E1A11-A269-4BAD-9D06-AF2B48A74466}" type="pres">
      <dgm:prSet presAssocID="{C442DB85-53E8-410E-BDDF-69516BF0C33B}" presName="horz1" presStyleCnt="0"/>
      <dgm:spPr/>
    </dgm:pt>
    <dgm:pt modelId="{A8235361-42FD-44AA-9D97-5921FDD00841}" type="pres">
      <dgm:prSet presAssocID="{C442DB85-53E8-410E-BDDF-69516BF0C33B}" presName="tx1" presStyleLbl="revTx" presStyleIdx="1" presStyleCnt="2"/>
      <dgm:spPr/>
      <dgm:t>
        <a:bodyPr/>
        <a:lstStyle/>
        <a:p>
          <a:endParaRPr lang="en-US"/>
        </a:p>
      </dgm:t>
    </dgm:pt>
    <dgm:pt modelId="{AAAC9FDF-8002-49E8-9416-4D899C7519FC}" type="pres">
      <dgm:prSet presAssocID="{C442DB85-53E8-410E-BDDF-69516BF0C33B}" presName="vert1" presStyleCnt="0"/>
      <dgm:spPr/>
    </dgm:pt>
  </dgm:ptLst>
  <dgm:cxnLst>
    <dgm:cxn modelId="{DE9B630B-5871-412F-A21C-F2E462B28CBB}" srcId="{68D79284-F35A-4D10-BEFF-93D73BA41BE0}" destId="{C442DB85-53E8-410E-BDDF-69516BF0C33B}" srcOrd="1" destOrd="0" parTransId="{B2E4B1C2-2D42-478D-B729-0BEB38A88B9A}" sibTransId="{5AB9702B-4D88-4BEE-9434-BA651DE8513B}"/>
    <dgm:cxn modelId="{C1146EA9-F035-4225-B02E-63265DB982E5}" type="presOf" srcId="{66065A37-5168-480B-BA42-D012859A4B97}" destId="{31D947CE-04C7-42A3-B05C-AE259EF2E35F}" srcOrd="0" destOrd="0" presId="urn:microsoft.com/office/officeart/2008/layout/LinedList"/>
    <dgm:cxn modelId="{E12B8146-7254-465F-93D5-E1487366FAA0}" type="presOf" srcId="{68D79284-F35A-4D10-BEFF-93D73BA41BE0}" destId="{C73E69CA-70BE-45DC-9193-9F26623460D3}" srcOrd="0" destOrd="0" presId="urn:microsoft.com/office/officeart/2008/layout/LinedList"/>
    <dgm:cxn modelId="{95A2D724-19E1-4058-A8B9-4E8035D33319}" type="presOf" srcId="{C442DB85-53E8-410E-BDDF-69516BF0C33B}" destId="{A8235361-42FD-44AA-9D97-5921FDD00841}" srcOrd="0" destOrd="0" presId="urn:microsoft.com/office/officeart/2008/layout/LinedList"/>
    <dgm:cxn modelId="{79EEA982-82B7-4AD3-B56F-F02488491B4E}" srcId="{68D79284-F35A-4D10-BEFF-93D73BA41BE0}" destId="{66065A37-5168-480B-BA42-D012859A4B97}" srcOrd="0" destOrd="0" parTransId="{78E4FD90-822B-4110-8B99-2B74A0BFFDFA}" sibTransId="{88A82C35-3728-45C0-9A01-4FFE64BCAF3C}"/>
    <dgm:cxn modelId="{5C9F61DC-C06A-43E9-B260-28D20499CFE6}" type="presParOf" srcId="{C73E69CA-70BE-45DC-9193-9F26623460D3}" destId="{1D96D57C-D026-443E-9E28-9213A55333D3}" srcOrd="0" destOrd="0" presId="urn:microsoft.com/office/officeart/2008/layout/LinedList"/>
    <dgm:cxn modelId="{912F18BC-93F2-4873-893E-DC62845FB188}" type="presParOf" srcId="{C73E69CA-70BE-45DC-9193-9F26623460D3}" destId="{9FA9F7C6-FBDE-4447-835A-768540895DB0}" srcOrd="1" destOrd="0" presId="urn:microsoft.com/office/officeart/2008/layout/LinedList"/>
    <dgm:cxn modelId="{DF32E3F5-AAFE-4D38-8D37-5918093D6222}" type="presParOf" srcId="{9FA9F7C6-FBDE-4447-835A-768540895DB0}" destId="{31D947CE-04C7-42A3-B05C-AE259EF2E35F}" srcOrd="0" destOrd="0" presId="urn:microsoft.com/office/officeart/2008/layout/LinedList"/>
    <dgm:cxn modelId="{1C1A34AB-B77C-443B-BF92-B0B2E173A613}" type="presParOf" srcId="{9FA9F7C6-FBDE-4447-835A-768540895DB0}" destId="{D675BAA9-493C-4062-9315-3437A8DCA522}" srcOrd="1" destOrd="0" presId="urn:microsoft.com/office/officeart/2008/layout/LinedList"/>
    <dgm:cxn modelId="{5A5BCC02-62CC-439B-9990-067F0D5EFDC9}" type="presParOf" srcId="{C73E69CA-70BE-45DC-9193-9F26623460D3}" destId="{6AB22109-0C03-4B45-974E-E02ABD549D32}" srcOrd="2" destOrd="0" presId="urn:microsoft.com/office/officeart/2008/layout/LinedList"/>
    <dgm:cxn modelId="{7CA57341-6857-49F1-B4D0-E3DF06831EFD}" type="presParOf" srcId="{C73E69CA-70BE-45DC-9193-9F26623460D3}" destId="{466E1A11-A269-4BAD-9D06-AF2B48A74466}" srcOrd="3" destOrd="0" presId="urn:microsoft.com/office/officeart/2008/layout/LinedList"/>
    <dgm:cxn modelId="{21EDD424-FE4B-4B04-BEF4-798EF3F8C0D7}" type="presParOf" srcId="{466E1A11-A269-4BAD-9D06-AF2B48A74466}" destId="{A8235361-42FD-44AA-9D97-5921FDD00841}" srcOrd="0" destOrd="0" presId="urn:microsoft.com/office/officeart/2008/layout/LinedList"/>
    <dgm:cxn modelId="{6A969A70-7A2C-4F08-8011-135C2FDC9996}" type="presParOf" srcId="{466E1A11-A269-4BAD-9D06-AF2B48A74466}" destId="{AAAC9FDF-8002-49E8-9416-4D899C7519F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600CB89-5B4E-4833-970E-3FFE68EC4379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E840B8B-1523-4A27-94BB-DAA29FF9DD0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بدون تحلیل بنیادی بدون شک بازار ناکاراست.</a:t>
          </a:r>
          <a:endParaRPr lang="en-US" dirty="0">
            <a:cs typeface="B Zar" pitchFamily="2" charset="-78"/>
          </a:endParaRPr>
        </a:p>
      </dgm:t>
    </dgm:pt>
    <dgm:pt modelId="{974BF361-36FF-40F7-ABB1-826F405F6ADC}" type="parTrans" cxnId="{1559B697-9301-4392-8FE1-597FBFF53D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320B660-0B0F-4822-BC0D-9824FBCD7D23}" type="sibTrans" cxnId="{1559B697-9301-4392-8FE1-597FBFF53D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3583CD0-267B-4D66-B680-60809B80D10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 این حالت فرصت‌های کسب سود غیرعادی وجود دارد.</a:t>
          </a:r>
          <a:endParaRPr lang="en-US" dirty="0">
            <a:cs typeface="B Zar" pitchFamily="2" charset="-78"/>
          </a:endParaRPr>
        </a:p>
      </dgm:t>
    </dgm:pt>
    <dgm:pt modelId="{AF6E392C-293A-427B-9D94-A1D65577F440}" type="parTrans" cxnId="{20277BE2-E0DF-4DE6-B593-86B162A2EC6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E29378F-A702-4688-A585-F42EEB79133B}" type="sibTrans" cxnId="{20277BE2-E0DF-4DE6-B593-86B162A2EC6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0348165-B923-47DB-81A0-A08F77F04C7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که این خود باعث می‌شود تحلیل بنیادی ارزشمند شود. </a:t>
          </a:r>
          <a:endParaRPr lang="en-US" dirty="0">
            <a:cs typeface="B Zar" pitchFamily="2" charset="-78"/>
          </a:endParaRPr>
        </a:p>
      </dgm:t>
    </dgm:pt>
    <dgm:pt modelId="{568C143D-695E-4938-A4CF-F86A18090461}" type="parTrans" cxnId="{C73EF54F-2046-431E-BB75-9F38F7E71C6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90272DE-BE96-462B-85AC-970954804F06}" type="sibTrans" cxnId="{C73EF54F-2046-431E-BB75-9F38F7E71C6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A1AB6A7-C2A7-4846-B27A-2EA414A7A3C4}" type="pres">
      <dgm:prSet presAssocID="{6600CB89-5B4E-4833-970E-3FFE68EC4379}" presName="outerComposite" presStyleCnt="0">
        <dgm:presLayoutVars>
          <dgm:chMax val="5"/>
          <dgm:dir/>
          <dgm:resizeHandles val="exact"/>
        </dgm:presLayoutVars>
      </dgm:prSet>
      <dgm:spPr/>
    </dgm:pt>
    <dgm:pt modelId="{4F96812A-448D-4680-BAB1-93CE1293FE85}" type="pres">
      <dgm:prSet presAssocID="{6600CB89-5B4E-4833-970E-3FFE68EC4379}" presName="dummyMaxCanvas" presStyleCnt="0">
        <dgm:presLayoutVars/>
      </dgm:prSet>
      <dgm:spPr/>
    </dgm:pt>
    <dgm:pt modelId="{E7D5042F-FFB8-4E6E-80C6-46ADD4FF6820}" type="pres">
      <dgm:prSet presAssocID="{6600CB89-5B4E-4833-970E-3FFE68EC4379}" presName="ThreeNodes_1" presStyleLbl="node1" presStyleIdx="0" presStyleCnt="3">
        <dgm:presLayoutVars>
          <dgm:bulletEnabled val="1"/>
        </dgm:presLayoutVars>
      </dgm:prSet>
      <dgm:spPr/>
    </dgm:pt>
    <dgm:pt modelId="{6DE329D3-2EB4-4723-9746-358778C0ABAA}" type="pres">
      <dgm:prSet presAssocID="{6600CB89-5B4E-4833-970E-3FFE68EC437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0BDFA-6304-4E0B-AAD2-CA24BBC2B536}" type="pres">
      <dgm:prSet presAssocID="{6600CB89-5B4E-4833-970E-3FFE68EC4379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D3E77-C488-4A60-8A2C-75ECF4747997}" type="pres">
      <dgm:prSet presAssocID="{6600CB89-5B4E-4833-970E-3FFE68EC4379}" presName="ThreeConn_1-2" presStyleLbl="fgAccFollowNode1" presStyleIdx="0" presStyleCnt="2">
        <dgm:presLayoutVars>
          <dgm:bulletEnabled val="1"/>
        </dgm:presLayoutVars>
      </dgm:prSet>
      <dgm:spPr/>
    </dgm:pt>
    <dgm:pt modelId="{0F19CC2B-75FA-4B6C-BB70-A1F88725EE01}" type="pres">
      <dgm:prSet presAssocID="{6600CB89-5B4E-4833-970E-3FFE68EC4379}" presName="ThreeConn_2-3" presStyleLbl="fgAccFollowNode1" presStyleIdx="1" presStyleCnt="2">
        <dgm:presLayoutVars>
          <dgm:bulletEnabled val="1"/>
        </dgm:presLayoutVars>
      </dgm:prSet>
      <dgm:spPr/>
    </dgm:pt>
    <dgm:pt modelId="{DB1B6BC6-2F39-4055-8FE9-B8751FB7489D}" type="pres">
      <dgm:prSet presAssocID="{6600CB89-5B4E-4833-970E-3FFE68EC4379}" presName="ThreeNodes_1_text" presStyleLbl="node1" presStyleIdx="2" presStyleCnt="3">
        <dgm:presLayoutVars>
          <dgm:bulletEnabled val="1"/>
        </dgm:presLayoutVars>
      </dgm:prSet>
      <dgm:spPr/>
    </dgm:pt>
    <dgm:pt modelId="{17D041C3-FAE2-4671-9AAE-14C3401F32D4}" type="pres">
      <dgm:prSet presAssocID="{6600CB89-5B4E-4833-970E-3FFE68EC437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072FA-8AD1-4200-AB1A-3175C1CD4D9D}" type="pres">
      <dgm:prSet presAssocID="{6600CB89-5B4E-4833-970E-3FFE68EC437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960612-7277-4F39-AED9-A986CD6E8592}" type="presOf" srcId="{8E29378F-A702-4688-A585-F42EEB79133B}" destId="{0F19CC2B-75FA-4B6C-BB70-A1F88725EE01}" srcOrd="0" destOrd="0" presId="urn:microsoft.com/office/officeart/2005/8/layout/vProcess5"/>
    <dgm:cxn modelId="{46FB2F56-FA09-410D-B364-FA4892C73757}" type="presOf" srcId="{B320B660-0B0F-4822-BC0D-9824FBCD7D23}" destId="{2A5D3E77-C488-4A60-8A2C-75ECF4747997}" srcOrd="0" destOrd="0" presId="urn:microsoft.com/office/officeart/2005/8/layout/vProcess5"/>
    <dgm:cxn modelId="{C73EF54F-2046-431E-BB75-9F38F7E71C69}" srcId="{6600CB89-5B4E-4833-970E-3FFE68EC4379}" destId="{E0348165-B923-47DB-81A0-A08F77F04C79}" srcOrd="2" destOrd="0" parTransId="{568C143D-695E-4938-A4CF-F86A18090461}" sibTransId="{090272DE-BE96-462B-85AC-970954804F06}"/>
    <dgm:cxn modelId="{6F4EE25A-57CB-484E-9573-4338655B1F7A}" type="presOf" srcId="{73583CD0-267B-4D66-B680-60809B80D10A}" destId="{17D041C3-FAE2-4671-9AAE-14C3401F32D4}" srcOrd="1" destOrd="0" presId="urn:microsoft.com/office/officeart/2005/8/layout/vProcess5"/>
    <dgm:cxn modelId="{20277BE2-E0DF-4DE6-B593-86B162A2EC66}" srcId="{6600CB89-5B4E-4833-970E-3FFE68EC4379}" destId="{73583CD0-267B-4D66-B680-60809B80D10A}" srcOrd="1" destOrd="0" parTransId="{AF6E392C-293A-427B-9D94-A1D65577F440}" sibTransId="{8E29378F-A702-4688-A585-F42EEB79133B}"/>
    <dgm:cxn modelId="{E4D1B7A4-5EF6-4FF5-BBF2-75724458DEDA}" type="presOf" srcId="{73583CD0-267B-4D66-B680-60809B80D10A}" destId="{6DE329D3-2EB4-4723-9746-358778C0ABAA}" srcOrd="0" destOrd="0" presId="urn:microsoft.com/office/officeart/2005/8/layout/vProcess5"/>
    <dgm:cxn modelId="{1ABF894C-4938-4DB2-BBAC-FE42EED9D7F3}" type="presOf" srcId="{6E840B8B-1523-4A27-94BB-DAA29FF9DD0A}" destId="{DB1B6BC6-2F39-4055-8FE9-B8751FB7489D}" srcOrd="1" destOrd="0" presId="urn:microsoft.com/office/officeart/2005/8/layout/vProcess5"/>
    <dgm:cxn modelId="{1559B697-9301-4392-8FE1-597FBFF53DF8}" srcId="{6600CB89-5B4E-4833-970E-3FFE68EC4379}" destId="{6E840B8B-1523-4A27-94BB-DAA29FF9DD0A}" srcOrd="0" destOrd="0" parTransId="{974BF361-36FF-40F7-ABB1-826F405F6ADC}" sibTransId="{B320B660-0B0F-4822-BC0D-9824FBCD7D23}"/>
    <dgm:cxn modelId="{77FD1400-E329-4678-9D05-079E60ADA3B7}" type="presOf" srcId="{E0348165-B923-47DB-81A0-A08F77F04C79}" destId="{CA40BDFA-6304-4E0B-AAD2-CA24BBC2B536}" srcOrd="0" destOrd="0" presId="urn:microsoft.com/office/officeart/2005/8/layout/vProcess5"/>
    <dgm:cxn modelId="{A9414228-4C9B-4025-873D-347E8EFDFC2A}" type="presOf" srcId="{6600CB89-5B4E-4833-970E-3FFE68EC4379}" destId="{4A1AB6A7-C2A7-4846-B27A-2EA414A7A3C4}" srcOrd="0" destOrd="0" presId="urn:microsoft.com/office/officeart/2005/8/layout/vProcess5"/>
    <dgm:cxn modelId="{DE36735C-AE84-4A94-AC3F-4608FA409922}" type="presOf" srcId="{6E840B8B-1523-4A27-94BB-DAA29FF9DD0A}" destId="{E7D5042F-FFB8-4E6E-80C6-46ADD4FF6820}" srcOrd="0" destOrd="0" presId="urn:microsoft.com/office/officeart/2005/8/layout/vProcess5"/>
    <dgm:cxn modelId="{0EE98F5E-6131-4096-8B0C-17FA8A47EEED}" type="presOf" srcId="{E0348165-B923-47DB-81A0-A08F77F04C79}" destId="{093072FA-8AD1-4200-AB1A-3175C1CD4D9D}" srcOrd="1" destOrd="0" presId="urn:microsoft.com/office/officeart/2005/8/layout/vProcess5"/>
    <dgm:cxn modelId="{D7AF5F72-DDBB-4997-A21B-1BBB0CEB8E81}" type="presParOf" srcId="{4A1AB6A7-C2A7-4846-B27A-2EA414A7A3C4}" destId="{4F96812A-448D-4680-BAB1-93CE1293FE85}" srcOrd="0" destOrd="0" presId="urn:microsoft.com/office/officeart/2005/8/layout/vProcess5"/>
    <dgm:cxn modelId="{2BADDB21-45E0-4145-9839-CFAF797F0E7A}" type="presParOf" srcId="{4A1AB6A7-C2A7-4846-B27A-2EA414A7A3C4}" destId="{E7D5042F-FFB8-4E6E-80C6-46ADD4FF6820}" srcOrd="1" destOrd="0" presId="urn:microsoft.com/office/officeart/2005/8/layout/vProcess5"/>
    <dgm:cxn modelId="{5F7BED80-23C4-4163-9915-5CA0087010B0}" type="presParOf" srcId="{4A1AB6A7-C2A7-4846-B27A-2EA414A7A3C4}" destId="{6DE329D3-2EB4-4723-9746-358778C0ABAA}" srcOrd="2" destOrd="0" presId="urn:microsoft.com/office/officeart/2005/8/layout/vProcess5"/>
    <dgm:cxn modelId="{5D80F343-B952-47EE-9DE6-29337E1D6A48}" type="presParOf" srcId="{4A1AB6A7-C2A7-4846-B27A-2EA414A7A3C4}" destId="{CA40BDFA-6304-4E0B-AAD2-CA24BBC2B536}" srcOrd="3" destOrd="0" presId="urn:microsoft.com/office/officeart/2005/8/layout/vProcess5"/>
    <dgm:cxn modelId="{72ED9001-4500-4A0C-9341-10A158CD2CC5}" type="presParOf" srcId="{4A1AB6A7-C2A7-4846-B27A-2EA414A7A3C4}" destId="{2A5D3E77-C488-4A60-8A2C-75ECF4747997}" srcOrd="4" destOrd="0" presId="urn:microsoft.com/office/officeart/2005/8/layout/vProcess5"/>
    <dgm:cxn modelId="{5984625C-B93B-4E6D-8133-A68B15CAD0DA}" type="presParOf" srcId="{4A1AB6A7-C2A7-4846-B27A-2EA414A7A3C4}" destId="{0F19CC2B-75FA-4B6C-BB70-A1F88725EE01}" srcOrd="5" destOrd="0" presId="urn:microsoft.com/office/officeart/2005/8/layout/vProcess5"/>
    <dgm:cxn modelId="{33F699AB-6EB6-408B-A550-7CDBE835AEB0}" type="presParOf" srcId="{4A1AB6A7-C2A7-4846-B27A-2EA414A7A3C4}" destId="{DB1B6BC6-2F39-4055-8FE9-B8751FB7489D}" srcOrd="6" destOrd="0" presId="urn:microsoft.com/office/officeart/2005/8/layout/vProcess5"/>
    <dgm:cxn modelId="{29F7955D-F5DF-494B-81D6-14BB42AD5761}" type="presParOf" srcId="{4A1AB6A7-C2A7-4846-B27A-2EA414A7A3C4}" destId="{17D041C3-FAE2-4671-9AAE-14C3401F32D4}" srcOrd="7" destOrd="0" presId="urn:microsoft.com/office/officeart/2005/8/layout/vProcess5"/>
    <dgm:cxn modelId="{40FBC55D-A995-4E58-A208-5249EBDF6438}" type="presParOf" srcId="{4A1AB6A7-C2A7-4846-B27A-2EA414A7A3C4}" destId="{093072FA-8AD1-4200-AB1A-3175C1CD4D9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7EBD492-F670-4AB4-8E23-41957C7C4FDC}" type="doc">
      <dgm:prSet loTypeId="urn:microsoft.com/office/officeart/2005/8/layout/process3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BBC16DA-E15D-4F4C-AE68-CCB0A1E56586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اگر بازار کارا باشد، </a:t>
          </a:r>
          <a:r>
            <a:rPr lang="fa-IR" dirty="0" smtClean="0">
              <a:cs typeface="B Zar" pitchFamily="2" charset="-78"/>
            </a:rPr>
            <a:t>مدیر سبد هنوز </a:t>
          </a:r>
          <a:r>
            <a:rPr lang="fa-IR" dirty="0" smtClean="0">
              <a:cs typeface="B Zar" pitchFamily="2" charset="-78"/>
            </a:rPr>
            <a:t>نقش‌هایی ایفا می‌کند:</a:t>
          </a:r>
          <a:endParaRPr lang="en-US" dirty="0">
            <a:cs typeface="B Zar" pitchFamily="2" charset="-78"/>
          </a:endParaRPr>
        </a:p>
      </dgm:t>
    </dgm:pt>
    <dgm:pt modelId="{2E0AD95B-0922-4929-B75C-175DC11EE530}" type="parTrans" cxnId="{6AFD0356-1331-4BF9-B920-6D32FC8802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7FFA4D2-02B2-4CBF-BFE6-4B6218141214}" type="sibTrans" cxnId="{6AFD0356-1331-4BF9-B920-6D32FC8802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373030-7981-4EE4-A289-5437C2FD766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اندازه‌گیری ریسک و تعییین سطح ریسک مناسب سبد سرمایه‌گذاری</a:t>
          </a:r>
          <a:endParaRPr lang="en-US" dirty="0">
            <a:cs typeface="B Zar" pitchFamily="2" charset="-78"/>
          </a:endParaRPr>
        </a:p>
      </dgm:t>
    </dgm:pt>
    <dgm:pt modelId="{88214F44-7860-4359-A498-D9F8E331014F}" type="parTrans" cxnId="{1829EC47-E0A1-4764-8E41-C2F3BF884A3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0FD0D00-369E-488A-84B5-41FA09F4B976}" type="sibTrans" cxnId="{1829EC47-E0A1-4764-8E41-C2F3BF884A3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0C436A7-E00A-4014-8707-507FA8CE2DE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لحاظ افق سرمایه‌گذاری و نیازهای نقدینگی</a:t>
          </a:r>
          <a:endParaRPr lang="en-US" dirty="0">
            <a:cs typeface="B Zar" pitchFamily="2" charset="-78"/>
          </a:endParaRPr>
        </a:p>
      </dgm:t>
    </dgm:pt>
    <dgm:pt modelId="{2205A54A-A7C7-4502-87ED-8A0E57993E5D}" type="parTrans" cxnId="{46D272DF-34C3-44AE-AD53-2C71D365110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320EE31-2C74-4C46-BD81-2EBBBAB60138}" type="sibTrans" cxnId="{46D272DF-34C3-44AE-AD53-2C71D365110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3EF98D5-03F5-4754-A8FF-FC20C326A88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ملاحظات مالیاتی</a:t>
          </a:r>
          <a:endParaRPr lang="en-US" dirty="0">
            <a:cs typeface="B Zar" pitchFamily="2" charset="-78"/>
          </a:endParaRPr>
        </a:p>
      </dgm:t>
    </dgm:pt>
    <dgm:pt modelId="{A08BAF99-7C05-43D6-9BCA-EADFA96C0538}" type="parTrans" cxnId="{7215A0B2-FC2C-449A-93F1-15F140F175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D6178DE-49D8-4A41-9885-F44CB3511D5A}" type="sibTrans" cxnId="{7215A0B2-FC2C-449A-93F1-15F140F175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71D5AD5-CEC7-4034-824E-A4CADCB4D333}" type="pres">
      <dgm:prSet presAssocID="{47EBD492-F670-4AB4-8E23-41957C7C4F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A05CD-5381-40B3-AEEC-D6612A4850EA}" type="pres">
      <dgm:prSet presAssocID="{5BBC16DA-E15D-4F4C-AE68-CCB0A1E56586}" presName="composite" presStyleCnt="0"/>
      <dgm:spPr/>
    </dgm:pt>
    <dgm:pt modelId="{60E39F74-DB25-4534-A4A6-324609D7255D}" type="pres">
      <dgm:prSet presAssocID="{5BBC16DA-E15D-4F4C-AE68-CCB0A1E56586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A94E3-B81B-4E29-9F10-280981FAF7FE}" type="pres">
      <dgm:prSet presAssocID="{5BBC16DA-E15D-4F4C-AE68-CCB0A1E56586}" presName="parSh" presStyleLbl="node1" presStyleIdx="0" presStyleCnt="1"/>
      <dgm:spPr/>
      <dgm:t>
        <a:bodyPr/>
        <a:lstStyle/>
        <a:p>
          <a:endParaRPr lang="en-US"/>
        </a:p>
      </dgm:t>
    </dgm:pt>
    <dgm:pt modelId="{70A8A89E-6A0D-4A28-84B8-FAD0E813A2C1}" type="pres">
      <dgm:prSet presAssocID="{5BBC16DA-E15D-4F4C-AE68-CCB0A1E56586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15A0B2-FC2C-449A-93F1-15F140F175DF}" srcId="{5BBC16DA-E15D-4F4C-AE68-CCB0A1E56586}" destId="{43EF98D5-03F5-4754-A8FF-FC20C326A886}" srcOrd="2" destOrd="0" parTransId="{A08BAF99-7C05-43D6-9BCA-EADFA96C0538}" sibTransId="{ED6178DE-49D8-4A41-9885-F44CB3511D5A}"/>
    <dgm:cxn modelId="{320C1698-0916-41B5-91CD-AA749C283976}" type="presOf" srcId="{5BBC16DA-E15D-4F4C-AE68-CCB0A1E56586}" destId="{084A94E3-B81B-4E29-9F10-280981FAF7FE}" srcOrd="1" destOrd="0" presId="urn:microsoft.com/office/officeart/2005/8/layout/process3"/>
    <dgm:cxn modelId="{0231897C-F541-4B3D-B27F-2B1937527F7E}" type="presOf" srcId="{F8373030-7981-4EE4-A289-5437C2FD766C}" destId="{70A8A89E-6A0D-4A28-84B8-FAD0E813A2C1}" srcOrd="0" destOrd="0" presId="urn:microsoft.com/office/officeart/2005/8/layout/process3"/>
    <dgm:cxn modelId="{46D272DF-34C3-44AE-AD53-2C71D3651100}" srcId="{5BBC16DA-E15D-4F4C-AE68-CCB0A1E56586}" destId="{F0C436A7-E00A-4014-8707-507FA8CE2DEC}" srcOrd="1" destOrd="0" parTransId="{2205A54A-A7C7-4502-87ED-8A0E57993E5D}" sibTransId="{D320EE31-2C74-4C46-BD81-2EBBBAB60138}"/>
    <dgm:cxn modelId="{382F0699-362C-449E-B4F3-A27173A10127}" type="presOf" srcId="{43EF98D5-03F5-4754-A8FF-FC20C326A886}" destId="{70A8A89E-6A0D-4A28-84B8-FAD0E813A2C1}" srcOrd="0" destOrd="2" presId="urn:microsoft.com/office/officeart/2005/8/layout/process3"/>
    <dgm:cxn modelId="{93B3EDFB-CED8-4251-B802-D486523914F2}" type="presOf" srcId="{F0C436A7-E00A-4014-8707-507FA8CE2DEC}" destId="{70A8A89E-6A0D-4A28-84B8-FAD0E813A2C1}" srcOrd="0" destOrd="1" presId="urn:microsoft.com/office/officeart/2005/8/layout/process3"/>
    <dgm:cxn modelId="{2359DE75-969B-48C9-953F-5DF151D272E8}" type="presOf" srcId="{5BBC16DA-E15D-4F4C-AE68-CCB0A1E56586}" destId="{60E39F74-DB25-4534-A4A6-324609D7255D}" srcOrd="0" destOrd="0" presId="urn:microsoft.com/office/officeart/2005/8/layout/process3"/>
    <dgm:cxn modelId="{1829EC47-E0A1-4764-8E41-C2F3BF884A3D}" srcId="{5BBC16DA-E15D-4F4C-AE68-CCB0A1E56586}" destId="{F8373030-7981-4EE4-A289-5437C2FD766C}" srcOrd="0" destOrd="0" parTransId="{88214F44-7860-4359-A498-D9F8E331014F}" sibTransId="{80FD0D00-369E-488A-84B5-41FA09F4B976}"/>
    <dgm:cxn modelId="{6AFD0356-1331-4BF9-B920-6D32FC8802DF}" srcId="{47EBD492-F670-4AB4-8E23-41957C7C4FDC}" destId="{5BBC16DA-E15D-4F4C-AE68-CCB0A1E56586}" srcOrd="0" destOrd="0" parTransId="{2E0AD95B-0922-4929-B75C-175DC11EE530}" sibTransId="{B7FFA4D2-02B2-4CBF-BFE6-4B6218141214}"/>
    <dgm:cxn modelId="{EB9EB367-A623-4AEE-8399-8E552D63ED59}" type="presOf" srcId="{47EBD492-F670-4AB4-8E23-41957C7C4FDC}" destId="{071D5AD5-CEC7-4034-824E-A4CADCB4D333}" srcOrd="0" destOrd="0" presId="urn:microsoft.com/office/officeart/2005/8/layout/process3"/>
    <dgm:cxn modelId="{0B4B224D-2AC0-4C87-A451-1B5AFD988075}" type="presParOf" srcId="{071D5AD5-CEC7-4034-824E-A4CADCB4D333}" destId="{77AA05CD-5381-40B3-AEEC-D6612A4850EA}" srcOrd="0" destOrd="0" presId="urn:microsoft.com/office/officeart/2005/8/layout/process3"/>
    <dgm:cxn modelId="{3B188EFF-7609-4393-A0CF-86A3AD0CA9B7}" type="presParOf" srcId="{77AA05CD-5381-40B3-AEEC-D6612A4850EA}" destId="{60E39F74-DB25-4534-A4A6-324609D7255D}" srcOrd="0" destOrd="0" presId="urn:microsoft.com/office/officeart/2005/8/layout/process3"/>
    <dgm:cxn modelId="{6294193F-5211-47E9-A436-81610BBE03D7}" type="presParOf" srcId="{77AA05CD-5381-40B3-AEEC-D6612A4850EA}" destId="{084A94E3-B81B-4E29-9F10-280981FAF7FE}" srcOrd="1" destOrd="0" presId="urn:microsoft.com/office/officeart/2005/8/layout/process3"/>
    <dgm:cxn modelId="{885892D1-A356-46DF-99A5-0FBC3E642B66}" type="presParOf" srcId="{77AA05CD-5381-40B3-AEEC-D6612A4850EA}" destId="{70A8A89E-6A0D-4A28-84B8-FAD0E813A2C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7A1D156-AF78-4074-807D-8F19437D87D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10CD40-6879-46CF-AD14-96BB670F538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رویداد پژوهشی</a:t>
          </a:r>
        </a:p>
        <a:p>
          <a:pPr rtl="1"/>
          <a:r>
            <a:rPr lang="fa-IR" dirty="0" smtClean="0">
              <a:cs typeface="B Zar" pitchFamily="2" charset="-78"/>
            </a:rPr>
            <a:t>(</a:t>
          </a:r>
          <a:r>
            <a:rPr lang="en-US" dirty="0" smtClean="0">
              <a:cs typeface="B Zar" pitchFamily="2" charset="-78"/>
            </a:rPr>
            <a:t>event study</a:t>
          </a:r>
          <a:r>
            <a:rPr lang="fa-IR" dirty="0" smtClean="0">
              <a:cs typeface="B Zar" pitchFamily="2" charset="-78"/>
            </a:rPr>
            <a:t>)</a:t>
          </a:r>
          <a:endParaRPr lang="en-US" dirty="0">
            <a:cs typeface="B Zar" pitchFamily="2" charset="-78"/>
          </a:endParaRPr>
        </a:p>
      </dgm:t>
    </dgm:pt>
    <dgm:pt modelId="{4A72B261-6B65-4CAC-9270-B9973DB193A9}" type="parTrans" cxnId="{55FBC7A9-85FB-4DC9-BDB5-3443D99FF0B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DC55656-F1F7-41CC-8C8D-437D7F23D865}" type="sibTrans" cxnId="{55FBC7A9-85FB-4DC9-BDB5-3443D99FF0B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47FD48C-6556-4785-97B6-3AA44DDC6E3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به این مسأله می‌پردازد که بازار پس از </a:t>
          </a:r>
          <a:r>
            <a:rPr lang="fa-IR" dirty="0" smtClean="0">
              <a:cs typeface="B Zar" pitchFamily="2" charset="-78"/>
            </a:rPr>
            <a:t>وقوع رویدادی مشخص، </a:t>
          </a:r>
          <a:r>
            <a:rPr lang="fa-IR" dirty="0" smtClean="0">
              <a:cs typeface="B Zar" pitchFamily="2" charset="-78"/>
            </a:rPr>
            <a:t>با چه سرعتی اثر آن </a:t>
          </a:r>
          <a:r>
            <a:rPr lang="fa-IR" dirty="0" smtClean="0">
              <a:cs typeface="B Zar" pitchFamily="2" charset="-78"/>
            </a:rPr>
            <a:t>را بر </a:t>
          </a:r>
          <a:r>
            <a:rPr lang="fa-IR" dirty="0" smtClean="0">
              <a:cs typeface="B Zar" pitchFamily="2" charset="-78"/>
            </a:rPr>
            <a:t>قیمت‌ها منعکس می‌کند.</a:t>
          </a:r>
          <a:endParaRPr lang="en-US" dirty="0">
            <a:cs typeface="B Zar" pitchFamily="2" charset="-78"/>
          </a:endParaRPr>
        </a:p>
      </dgm:t>
    </dgm:pt>
    <dgm:pt modelId="{D6004FFE-EF7F-4AB5-9B60-1F78575F260A}" type="parTrans" cxnId="{C840648D-4803-4D22-B28B-663E68E2C9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DE6B008-ED95-4900-8CEF-AD643BBBF65A}" type="sibTrans" cxnId="{C840648D-4803-4D22-B28B-663E68E2C9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4969253-D3CB-4424-942C-3987EB005A1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آزمون قواعد </a:t>
          </a:r>
          <a:r>
            <a:rPr lang="fa-IR" dirty="0" smtClean="0">
              <a:cs typeface="B Zar" pitchFamily="2" charset="-78"/>
            </a:rPr>
            <a:t>معامله</a:t>
          </a:r>
        </a:p>
      </dgm:t>
    </dgm:pt>
    <dgm:pt modelId="{B6C3ACEB-E3A9-4545-A64F-7A6D7FDEEC92}" type="parTrans" cxnId="{BF4B578A-E6CE-4578-89C4-87E5C61F09D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92D6047-D99A-40D9-A87D-C14EA8B29DC2}" type="sibTrans" cxnId="{BF4B578A-E6CE-4578-89C4-87E5C61F09D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40513C0-D1E4-4F87-9149-5720B74669C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آیا می‌توان با استفاده از  قاعده‌ای که از اطلاعات </a:t>
          </a:r>
          <a:r>
            <a:rPr lang="fa-IR" dirty="0" smtClean="0">
              <a:cs typeface="B Zar" pitchFamily="2" charset="-78"/>
            </a:rPr>
            <a:t>گذشته و جاری </a:t>
          </a:r>
          <a:r>
            <a:rPr lang="fa-IR" dirty="0" smtClean="0">
              <a:cs typeface="B Zar" pitchFamily="2" charset="-78"/>
            </a:rPr>
            <a:t>بازار بهره می‌گیرد، بازده غیرعادی کسب کرد؟</a:t>
          </a:r>
          <a:endParaRPr lang="en-US" dirty="0">
            <a:cs typeface="B Zar" pitchFamily="2" charset="-78"/>
          </a:endParaRPr>
        </a:p>
      </dgm:t>
    </dgm:pt>
    <dgm:pt modelId="{A8892A55-4E61-4ACB-82A7-46C2E6879A87}" type="parTrans" cxnId="{F3F40D16-1200-40F3-BB86-7B502961C31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68F5474-3FCB-42CF-A08E-72E862F6E66B}" type="sibTrans" cxnId="{F3F40D16-1200-40F3-BB86-7B502961C31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44D1B36-3CD4-484B-9DD8-99998BC0FD2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ارزیابی عملکرد مدیران حرفه‌ای</a:t>
          </a:r>
          <a:endParaRPr lang="en-US" dirty="0">
            <a:cs typeface="B Zar" pitchFamily="2" charset="-78"/>
          </a:endParaRPr>
        </a:p>
      </dgm:t>
    </dgm:pt>
    <dgm:pt modelId="{F5E4D9B1-BC6E-48EE-BBE4-0A5AE92DF63A}" type="parTrans" cxnId="{E6135E39-A8FA-4B7B-A571-7A09F2A8CB2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1809FFC-D624-49E7-A460-D714C7FD5116}" type="sibTrans" cxnId="{E6135E39-A8FA-4B7B-A571-7A09F2A8CB2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7D5B7E-79D3-4AFA-8E56-24BC054D4F9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آیا مدیران حرفه‌ای بازار با منابع و ابزاری که در اختیار دارند، می‌توانند بر بازار فائق آیند؟</a:t>
          </a:r>
          <a:endParaRPr lang="en-US" dirty="0">
            <a:cs typeface="B Zar" pitchFamily="2" charset="-78"/>
          </a:endParaRPr>
        </a:p>
      </dgm:t>
    </dgm:pt>
    <dgm:pt modelId="{7026B553-C0CE-46B8-BFD5-3BAE11F0AC90}" type="parTrans" cxnId="{4562D978-818C-45FF-9E0E-3CEC27F0C03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B369480-47B1-4017-AABD-420CD777BE0F}" type="sibTrans" cxnId="{4562D978-818C-45FF-9E0E-3CEC27F0C03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715DCD2-54FF-42E6-82D1-B2F43E04E984}" type="pres">
      <dgm:prSet presAssocID="{67A1D156-AF78-4074-807D-8F19437D87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B79781-A7DC-4893-8D62-B7A3367CEFF8}" type="pres">
      <dgm:prSet presAssocID="{1210CD40-6879-46CF-AD14-96BB670F538F}" presName="linNode" presStyleCnt="0"/>
      <dgm:spPr/>
    </dgm:pt>
    <dgm:pt modelId="{B02CBE99-0796-4804-9AB9-DB954F660A3F}" type="pres">
      <dgm:prSet presAssocID="{1210CD40-6879-46CF-AD14-96BB670F538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603E7-A32A-4CFF-BA63-2E8212FF136A}" type="pres">
      <dgm:prSet presAssocID="{1210CD40-6879-46CF-AD14-96BB670F538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15F8C-8FC8-439B-8A7F-6ECD43A5B4E1}" type="pres">
      <dgm:prSet presAssocID="{9DC55656-F1F7-41CC-8C8D-437D7F23D865}" presName="sp" presStyleCnt="0"/>
      <dgm:spPr/>
    </dgm:pt>
    <dgm:pt modelId="{8E92EB86-42D5-4609-A7E4-AC54D72DB4F3}" type="pres">
      <dgm:prSet presAssocID="{D4969253-D3CB-4424-942C-3987EB005A1D}" presName="linNode" presStyleCnt="0"/>
      <dgm:spPr/>
    </dgm:pt>
    <dgm:pt modelId="{61F3B049-630A-4337-B8AC-E535C4C82BDF}" type="pres">
      <dgm:prSet presAssocID="{D4969253-D3CB-4424-942C-3987EB005A1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4BDD9-432E-45E7-8160-D78C8561C062}" type="pres">
      <dgm:prSet presAssocID="{D4969253-D3CB-4424-942C-3987EB005A1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4E1E2-03F9-4C74-A1E9-AB0B66CF6EEE}" type="pres">
      <dgm:prSet presAssocID="{C92D6047-D99A-40D9-A87D-C14EA8B29DC2}" presName="sp" presStyleCnt="0"/>
      <dgm:spPr/>
    </dgm:pt>
    <dgm:pt modelId="{ECCD7CBA-EC3A-4438-864A-C2420F12DDFC}" type="pres">
      <dgm:prSet presAssocID="{244D1B36-3CD4-484B-9DD8-99998BC0FD27}" presName="linNode" presStyleCnt="0"/>
      <dgm:spPr/>
    </dgm:pt>
    <dgm:pt modelId="{A069D9CF-FF05-4E92-B8FD-3893147EDC03}" type="pres">
      <dgm:prSet presAssocID="{244D1B36-3CD4-484B-9DD8-99998BC0FD2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F8BCB-E6B2-41A8-8402-800A815949F0}" type="pres">
      <dgm:prSet presAssocID="{244D1B36-3CD4-484B-9DD8-99998BC0FD2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BE432D-9711-43FB-AA25-C0B644620C0D}" type="presOf" srcId="{D4969253-D3CB-4424-942C-3987EB005A1D}" destId="{61F3B049-630A-4337-B8AC-E535C4C82BDF}" srcOrd="0" destOrd="0" presId="urn:microsoft.com/office/officeart/2005/8/layout/vList5"/>
    <dgm:cxn modelId="{9E09E70E-BF2E-44A2-A58A-038F0A66E3FE}" type="presOf" srcId="{F87D5B7E-79D3-4AFA-8E56-24BC054D4F90}" destId="{121F8BCB-E6B2-41A8-8402-800A815949F0}" srcOrd="0" destOrd="0" presId="urn:microsoft.com/office/officeart/2005/8/layout/vList5"/>
    <dgm:cxn modelId="{55FBC7A9-85FB-4DC9-BDB5-3443D99FF0B6}" srcId="{67A1D156-AF78-4074-807D-8F19437D87DD}" destId="{1210CD40-6879-46CF-AD14-96BB670F538F}" srcOrd="0" destOrd="0" parTransId="{4A72B261-6B65-4CAC-9270-B9973DB193A9}" sibTransId="{9DC55656-F1F7-41CC-8C8D-437D7F23D865}"/>
    <dgm:cxn modelId="{C840648D-4803-4D22-B28B-663E68E2C96D}" srcId="{1210CD40-6879-46CF-AD14-96BB670F538F}" destId="{547FD48C-6556-4785-97B6-3AA44DDC6E3D}" srcOrd="0" destOrd="0" parTransId="{D6004FFE-EF7F-4AB5-9B60-1F78575F260A}" sibTransId="{CDE6B008-ED95-4900-8CEF-AD643BBBF65A}"/>
    <dgm:cxn modelId="{F3F40D16-1200-40F3-BB86-7B502961C31B}" srcId="{D4969253-D3CB-4424-942C-3987EB005A1D}" destId="{140513C0-D1E4-4F87-9149-5720B74669CD}" srcOrd="0" destOrd="0" parTransId="{A8892A55-4E61-4ACB-82A7-46C2E6879A87}" sibTransId="{668F5474-3FCB-42CF-A08E-72E862F6E66B}"/>
    <dgm:cxn modelId="{726EF726-3550-4E78-8583-DA0913ABEABF}" type="presOf" srcId="{140513C0-D1E4-4F87-9149-5720B74669CD}" destId="{7674BDD9-432E-45E7-8160-D78C8561C062}" srcOrd="0" destOrd="0" presId="urn:microsoft.com/office/officeart/2005/8/layout/vList5"/>
    <dgm:cxn modelId="{84DC1CFA-4138-42DF-ACAE-3F5A526B9FD4}" type="presOf" srcId="{547FD48C-6556-4785-97B6-3AA44DDC6E3D}" destId="{FC8603E7-A32A-4CFF-BA63-2E8212FF136A}" srcOrd="0" destOrd="0" presId="urn:microsoft.com/office/officeart/2005/8/layout/vList5"/>
    <dgm:cxn modelId="{BF4B578A-E6CE-4578-89C4-87E5C61F09D7}" srcId="{67A1D156-AF78-4074-807D-8F19437D87DD}" destId="{D4969253-D3CB-4424-942C-3987EB005A1D}" srcOrd="1" destOrd="0" parTransId="{B6C3ACEB-E3A9-4545-A64F-7A6D7FDEEC92}" sibTransId="{C92D6047-D99A-40D9-A87D-C14EA8B29DC2}"/>
    <dgm:cxn modelId="{DA2B5281-5393-4F28-848A-F8E5D29C4C11}" type="presOf" srcId="{1210CD40-6879-46CF-AD14-96BB670F538F}" destId="{B02CBE99-0796-4804-9AB9-DB954F660A3F}" srcOrd="0" destOrd="0" presId="urn:microsoft.com/office/officeart/2005/8/layout/vList5"/>
    <dgm:cxn modelId="{074FBCE6-5E16-4839-8FD4-04DDCEC1F185}" type="presOf" srcId="{67A1D156-AF78-4074-807D-8F19437D87DD}" destId="{7715DCD2-54FF-42E6-82D1-B2F43E04E984}" srcOrd="0" destOrd="0" presId="urn:microsoft.com/office/officeart/2005/8/layout/vList5"/>
    <dgm:cxn modelId="{EA9E1F2A-D97A-42CD-A26D-652E3969446C}" type="presOf" srcId="{244D1B36-3CD4-484B-9DD8-99998BC0FD27}" destId="{A069D9CF-FF05-4E92-B8FD-3893147EDC03}" srcOrd="0" destOrd="0" presId="urn:microsoft.com/office/officeart/2005/8/layout/vList5"/>
    <dgm:cxn modelId="{E6135E39-A8FA-4B7B-A571-7A09F2A8CB2D}" srcId="{67A1D156-AF78-4074-807D-8F19437D87DD}" destId="{244D1B36-3CD4-484B-9DD8-99998BC0FD27}" srcOrd="2" destOrd="0" parTransId="{F5E4D9B1-BC6E-48EE-BBE4-0A5AE92DF63A}" sibTransId="{91809FFC-D624-49E7-A460-D714C7FD5116}"/>
    <dgm:cxn modelId="{4562D978-818C-45FF-9E0E-3CEC27F0C030}" srcId="{244D1B36-3CD4-484B-9DD8-99998BC0FD27}" destId="{F87D5B7E-79D3-4AFA-8E56-24BC054D4F90}" srcOrd="0" destOrd="0" parTransId="{7026B553-C0CE-46B8-BFD5-3BAE11F0AC90}" sibTransId="{EB369480-47B1-4017-AABD-420CD777BE0F}"/>
    <dgm:cxn modelId="{03609F57-711A-4FA0-910C-B6292FCDD0A5}" type="presParOf" srcId="{7715DCD2-54FF-42E6-82D1-B2F43E04E984}" destId="{1BB79781-A7DC-4893-8D62-B7A3367CEFF8}" srcOrd="0" destOrd="0" presId="urn:microsoft.com/office/officeart/2005/8/layout/vList5"/>
    <dgm:cxn modelId="{326EA5AC-DC9E-49EF-9D84-BF3F9B277DFB}" type="presParOf" srcId="{1BB79781-A7DC-4893-8D62-B7A3367CEFF8}" destId="{B02CBE99-0796-4804-9AB9-DB954F660A3F}" srcOrd="0" destOrd="0" presId="urn:microsoft.com/office/officeart/2005/8/layout/vList5"/>
    <dgm:cxn modelId="{1F25D328-AAF8-45E9-9177-54DD2D799CAB}" type="presParOf" srcId="{1BB79781-A7DC-4893-8D62-B7A3367CEFF8}" destId="{FC8603E7-A32A-4CFF-BA63-2E8212FF136A}" srcOrd="1" destOrd="0" presId="urn:microsoft.com/office/officeart/2005/8/layout/vList5"/>
    <dgm:cxn modelId="{347BEFAE-E255-4E57-A8B6-3B6E7EDD9309}" type="presParOf" srcId="{7715DCD2-54FF-42E6-82D1-B2F43E04E984}" destId="{E6415F8C-8FC8-439B-8A7F-6ECD43A5B4E1}" srcOrd="1" destOrd="0" presId="urn:microsoft.com/office/officeart/2005/8/layout/vList5"/>
    <dgm:cxn modelId="{3A3EA4F9-3FAB-4616-912C-CDEC454CE455}" type="presParOf" srcId="{7715DCD2-54FF-42E6-82D1-B2F43E04E984}" destId="{8E92EB86-42D5-4609-A7E4-AC54D72DB4F3}" srcOrd="2" destOrd="0" presId="urn:microsoft.com/office/officeart/2005/8/layout/vList5"/>
    <dgm:cxn modelId="{0CBA832A-E557-44A7-B383-792E565ACAAB}" type="presParOf" srcId="{8E92EB86-42D5-4609-A7E4-AC54D72DB4F3}" destId="{61F3B049-630A-4337-B8AC-E535C4C82BDF}" srcOrd="0" destOrd="0" presId="urn:microsoft.com/office/officeart/2005/8/layout/vList5"/>
    <dgm:cxn modelId="{7196C17E-3821-4871-9CF6-0C3E46DF8E63}" type="presParOf" srcId="{8E92EB86-42D5-4609-A7E4-AC54D72DB4F3}" destId="{7674BDD9-432E-45E7-8160-D78C8561C062}" srcOrd="1" destOrd="0" presId="urn:microsoft.com/office/officeart/2005/8/layout/vList5"/>
    <dgm:cxn modelId="{6077C872-843D-4C2E-A47F-950BA0BCC33F}" type="presParOf" srcId="{7715DCD2-54FF-42E6-82D1-B2F43E04E984}" destId="{0A34E1E2-03F9-4C74-A1E9-AB0B66CF6EEE}" srcOrd="3" destOrd="0" presId="urn:microsoft.com/office/officeart/2005/8/layout/vList5"/>
    <dgm:cxn modelId="{C6A5FB3C-D4FE-45FB-84BC-369B7D333756}" type="presParOf" srcId="{7715DCD2-54FF-42E6-82D1-B2F43E04E984}" destId="{ECCD7CBA-EC3A-4438-864A-C2420F12DDFC}" srcOrd="4" destOrd="0" presId="urn:microsoft.com/office/officeart/2005/8/layout/vList5"/>
    <dgm:cxn modelId="{F1247642-93C5-4AB9-944A-CD305C7C8559}" type="presParOf" srcId="{ECCD7CBA-EC3A-4438-864A-C2420F12DDFC}" destId="{A069D9CF-FF05-4E92-B8FD-3893147EDC03}" srcOrd="0" destOrd="0" presId="urn:microsoft.com/office/officeart/2005/8/layout/vList5"/>
    <dgm:cxn modelId="{D1AE208D-91D2-454E-A0C4-8187C431B401}" type="presParOf" srcId="{ECCD7CBA-EC3A-4438-864A-C2420F12DDFC}" destId="{121F8BCB-E6B2-41A8-8402-800A815949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701C237-3334-4165-A1E3-977AE2B051CF}" type="doc">
      <dgm:prSet loTypeId="urn:microsoft.com/office/officeart/2005/8/layout/vList5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FA86497-DF0A-4E99-B992-94CC3EA8B10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محاسبۀ بازده واقعی سهام در حوالی رویداد</a:t>
          </a:r>
          <a:endParaRPr lang="en-US" dirty="0">
            <a:cs typeface="B Zar" pitchFamily="2" charset="-78"/>
          </a:endParaRPr>
        </a:p>
      </dgm:t>
    </dgm:pt>
    <dgm:pt modelId="{25A721CD-5CDD-40E8-B27B-72019A5DC16D}" type="parTrans" cxnId="{A0411CD4-C704-443A-8B78-D05B07FBF5A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B2258ED-D49F-493E-A9D9-E2EF18D5952A}" type="sibTrans" cxnId="{A0411CD4-C704-443A-8B78-D05B07FBF5A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133A9A2-BB0E-4981-82FE-37F36E06AA31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46DA1173-0663-4261-8C87-DCE0E5B2693F}" type="parTrans" cxnId="{0599D4BD-E05D-45E2-A9F2-AEDF586E2E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FC75734-849C-466C-A7A8-DC2396114FF1}" type="sibTrans" cxnId="{0599D4BD-E05D-45E2-A9F2-AEDF586E2E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20BE4E8-70A2-40D9-A7F5-AF77235F14C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برآورد بازده موردانتظار بر اساس مدل بازار</a:t>
          </a:r>
          <a:endParaRPr lang="en-US" dirty="0">
            <a:cs typeface="B Zar" pitchFamily="2" charset="-78"/>
          </a:endParaRPr>
        </a:p>
      </dgm:t>
    </dgm:pt>
    <dgm:pt modelId="{A4CAFD52-CDC7-4CC3-8021-BBA2CDD18559}" type="parTrans" cxnId="{CD810538-5620-4FAE-813E-6892DE720A7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EE0C65D-1B7D-4C7D-B85B-B9007D017E53}" type="sibTrans" cxnId="{CD810538-5620-4FAE-813E-6892DE720A7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B41168A-F922-4CBA-A8F5-33680367930B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C9F1571E-5717-481E-BDB1-63F841D56035}" type="parTrans" cxnId="{3CF645FC-BC96-4D24-AE33-49C07800C2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5062630-5016-441E-8B6D-268930EB5363}" type="sibTrans" cxnId="{3CF645FC-BC96-4D24-AE33-49C07800C2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E7D234A-4B4F-4B95-82E6-35E7DF1787D3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محاسبۀ بازده غیرعادی</a:t>
          </a:r>
          <a:endParaRPr lang="en-US">
            <a:cs typeface="B Zar" pitchFamily="2" charset="-78"/>
          </a:endParaRPr>
        </a:p>
      </dgm:t>
    </dgm:pt>
    <dgm:pt modelId="{86BA09A2-2333-4A88-9881-1C6E47F2BB5F}" type="parTrans" cxnId="{B1B885CF-2504-407B-9200-2329579B468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F4B137D-C2A0-46E2-9384-2220A1D384D5}" type="sibTrans" cxnId="{B1B885CF-2504-407B-9200-2329579B468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5A196DA-7CBE-4BAE-93E7-A86722FAA8F0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40BDBBE3-C755-4155-9B5E-997FD218163C}" type="parTrans" cxnId="{6E07BF4A-F2ED-4642-B8CB-A618555F7B4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98D0633-EB8A-4DEE-8510-08D78332E517}" type="sibTrans" cxnId="{6E07BF4A-F2ED-4642-B8CB-A618555F7B4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9D1CD12-646C-4BDF-8EC2-01AF49FC5F5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محاسبۀ متوسط بازده غیرعادی تجمعی</a:t>
          </a:r>
          <a:endParaRPr lang="en-US" dirty="0">
            <a:cs typeface="B Zar" pitchFamily="2" charset="-78"/>
          </a:endParaRPr>
        </a:p>
      </dgm:t>
    </dgm:pt>
    <dgm:pt modelId="{2232212D-6C52-48D9-A711-5A4C655223BA}" type="parTrans" cxnId="{7167CC6B-08E6-4C0D-8F2B-BDFEB7EEC71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AB18AE2-46DF-4FFF-BD24-42493A91B1B3}" type="sibTrans" cxnId="{7167CC6B-08E6-4C0D-8F2B-BDFEB7EEC71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0C5E2FB-C366-42BA-A7D5-51FF799B6E67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18D5E4C4-878E-4B8E-9834-EF057FEBA861}" type="parTrans" cxnId="{4B040311-D0BD-4043-86D1-2A6830F5B1A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19CE425-2458-4BB9-9F6F-19F4C76A0FF9}" type="sibTrans" cxnId="{4B040311-D0BD-4043-86D1-2A6830F5B1A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2D217CC-7CD4-4E9F-82BE-809CD4B1EDD3}" type="pres">
      <dgm:prSet presAssocID="{3701C237-3334-4165-A1E3-977AE2B051CF}" presName="Name0" presStyleCnt="0">
        <dgm:presLayoutVars>
          <dgm:dir/>
          <dgm:animLvl val="lvl"/>
          <dgm:resizeHandles val="exact"/>
        </dgm:presLayoutVars>
      </dgm:prSet>
      <dgm:spPr/>
    </dgm:pt>
    <dgm:pt modelId="{817884B4-9A22-4FD5-A81F-6F825737FECC}" type="pres">
      <dgm:prSet presAssocID="{CFA86497-DF0A-4E99-B992-94CC3EA8B10A}" presName="linNode" presStyleCnt="0"/>
      <dgm:spPr/>
    </dgm:pt>
    <dgm:pt modelId="{92FE4A33-5C35-4CF2-8307-3E020B72C9D8}" type="pres">
      <dgm:prSet presAssocID="{CFA86497-DF0A-4E99-B992-94CC3EA8B10A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0249BF5F-552C-44BC-AC56-26E4DDEAEEC1}" type="pres">
      <dgm:prSet presAssocID="{CFA86497-DF0A-4E99-B992-94CC3EA8B10A}" presName="descendantText" presStyleLbl="alignAccFollowNode1" presStyleIdx="0" presStyleCnt="4">
        <dgm:presLayoutVars>
          <dgm:bulletEnabled val="1"/>
        </dgm:presLayoutVars>
      </dgm:prSet>
      <dgm:spPr/>
    </dgm:pt>
    <dgm:pt modelId="{7D45C1E2-1AF4-4097-91ED-BA38D3F827C2}" type="pres">
      <dgm:prSet presAssocID="{6B2258ED-D49F-493E-A9D9-E2EF18D5952A}" presName="sp" presStyleCnt="0"/>
      <dgm:spPr/>
    </dgm:pt>
    <dgm:pt modelId="{36A9A9BF-5CB8-4E08-9B74-74B0DDFCB89C}" type="pres">
      <dgm:prSet presAssocID="{A20BE4E8-70A2-40D9-A7F5-AF77235F14C3}" presName="linNode" presStyleCnt="0"/>
      <dgm:spPr/>
    </dgm:pt>
    <dgm:pt modelId="{5670B8A0-A210-4213-A9BD-4631B984754D}" type="pres">
      <dgm:prSet presAssocID="{A20BE4E8-70A2-40D9-A7F5-AF77235F14C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D6F95-DAEC-489F-8D93-2CB93528ECD5}" type="pres">
      <dgm:prSet presAssocID="{A20BE4E8-70A2-40D9-A7F5-AF77235F14C3}" presName="descendantText" presStyleLbl="alignAccFollowNode1" presStyleIdx="1" presStyleCnt="4">
        <dgm:presLayoutVars>
          <dgm:bulletEnabled val="1"/>
        </dgm:presLayoutVars>
      </dgm:prSet>
      <dgm:spPr/>
    </dgm:pt>
    <dgm:pt modelId="{557CBA62-39F2-4FA6-85C7-4D7AB0083869}" type="pres">
      <dgm:prSet presAssocID="{3EE0C65D-1B7D-4C7D-B85B-B9007D017E53}" presName="sp" presStyleCnt="0"/>
      <dgm:spPr/>
    </dgm:pt>
    <dgm:pt modelId="{D55562B4-0D52-4C58-90E5-D91D79ADCC3A}" type="pres">
      <dgm:prSet presAssocID="{7E7D234A-4B4F-4B95-82E6-35E7DF1787D3}" presName="linNode" presStyleCnt="0"/>
      <dgm:spPr/>
    </dgm:pt>
    <dgm:pt modelId="{4F759D7B-BC1E-42AD-A7ED-E82BC3136794}" type="pres">
      <dgm:prSet presAssocID="{7E7D234A-4B4F-4B95-82E6-35E7DF1787D3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3219423-CA5F-4EE4-ACEB-DFEE00F04909}" type="pres">
      <dgm:prSet presAssocID="{7E7D234A-4B4F-4B95-82E6-35E7DF1787D3}" presName="descendantText" presStyleLbl="alignAccFollowNode1" presStyleIdx="2" presStyleCnt="4">
        <dgm:presLayoutVars>
          <dgm:bulletEnabled val="1"/>
        </dgm:presLayoutVars>
      </dgm:prSet>
      <dgm:spPr/>
    </dgm:pt>
    <dgm:pt modelId="{006DD3E1-A6E9-42E0-8609-84C764818D46}" type="pres">
      <dgm:prSet presAssocID="{0F4B137D-C2A0-46E2-9384-2220A1D384D5}" presName="sp" presStyleCnt="0"/>
      <dgm:spPr/>
    </dgm:pt>
    <dgm:pt modelId="{2BB7301A-9A2E-401A-A5F6-E6C39973B49B}" type="pres">
      <dgm:prSet presAssocID="{C9D1CD12-646C-4BDF-8EC2-01AF49FC5F5B}" presName="linNode" presStyleCnt="0"/>
      <dgm:spPr/>
    </dgm:pt>
    <dgm:pt modelId="{6C12C156-118A-4C17-A481-89A0261D5BF7}" type="pres">
      <dgm:prSet presAssocID="{C9D1CD12-646C-4BDF-8EC2-01AF49FC5F5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4DDA6-0CF9-4F06-85D0-483BB86E9B9A}" type="pres">
      <dgm:prSet presAssocID="{C9D1CD12-646C-4BDF-8EC2-01AF49FC5F5B}" presName="descendantText" presStyleLbl="alignAccFollowNode1" presStyleIdx="3" presStyleCnt="4" custLinFactNeighborX="2881" custLinFactNeighborY="2870">
        <dgm:presLayoutVars>
          <dgm:bulletEnabled val="1"/>
        </dgm:presLayoutVars>
      </dgm:prSet>
      <dgm:spPr/>
    </dgm:pt>
  </dgm:ptLst>
  <dgm:cxnLst>
    <dgm:cxn modelId="{6E07BF4A-F2ED-4642-B8CB-A618555F7B44}" srcId="{7E7D234A-4B4F-4B95-82E6-35E7DF1787D3}" destId="{85A196DA-7CBE-4BAE-93E7-A86722FAA8F0}" srcOrd="0" destOrd="0" parTransId="{40BDBBE3-C755-4155-9B5E-997FD218163C}" sibTransId="{198D0633-EB8A-4DEE-8510-08D78332E517}"/>
    <dgm:cxn modelId="{5D619C99-7C56-4AFA-8273-D5DF9ADDEB42}" type="presOf" srcId="{1B41168A-F922-4CBA-A8F5-33680367930B}" destId="{8D4D6F95-DAEC-489F-8D93-2CB93528ECD5}" srcOrd="0" destOrd="0" presId="urn:microsoft.com/office/officeart/2005/8/layout/vList5"/>
    <dgm:cxn modelId="{31CFBD4B-4768-41A7-B699-277BB616762B}" type="presOf" srcId="{85A196DA-7CBE-4BAE-93E7-A86722FAA8F0}" destId="{E3219423-CA5F-4EE4-ACEB-DFEE00F04909}" srcOrd="0" destOrd="0" presId="urn:microsoft.com/office/officeart/2005/8/layout/vList5"/>
    <dgm:cxn modelId="{B6DD5235-9AE7-439F-8CAE-C92C9023F375}" type="presOf" srcId="{3701C237-3334-4165-A1E3-977AE2B051CF}" destId="{12D217CC-7CD4-4E9F-82BE-809CD4B1EDD3}" srcOrd="0" destOrd="0" presId="urn:microsoft.com/office/officeart/2005/8/layout/vList5"/>
    <dgm:cxn modelId="{2F833F9B-382C-4804-B746-48E1F67AC54E}" type="presOf" srcId="{CFA86497-DF0A-4E99-B992-94CC3EA8B10A}" destId="{92FE4A33-5C35-4CF2-8307-3E020B72C9D8}" srcOrd="0" destOrd="0" presId="urn:microsoft.com/office/officeart/2005/8/layout/vList5"/>
    <dgm:cxn modelId="{3CF645FC-BC96-4D24-AE33-49C07800C22A}" srcId="{A20BE4E8-70A2-40D9-A7F5-AF77235F14C3}" destId="{1B41168A-F922-4CBA-A8F5-33680367930B}" srcOrd="0" destOrd="0" parTransId="{C9F1571E-5717-481E-BDB1-63F841D56035}" sibTransId="{B5062630-5016-441E-8B6D-268930EB5363}"/>
    <dgm:cxn modelId="{43F31EF3-2819-4E81-B8F7-83AD65808ADE}" type="presOf" srcId="{A20BE4E8-70A2-40D9-A7F5-AF77235F14C3}" destId="{5670B8A0-A210-4213-A9BD-4631B984754D}" srcOrd="0" destOrd="0" presId="urn:microsoft.com/office/officeart/2005/8/layout/vList5"/>
    <dgm:cxn modelId="{4CDB98E4-E661-4257-8E66-C7FD6BC06BF8}" type="presOf" srcId="{C9D1CD12-646C-4BDF-8EC2-01AF49FC5F5B}" destId="{6C12C156-118A-4C17-A481-89A0261D5BF7}" srcOrd="0" destOrd="0" presId="urn:microsoft.com/office/officeart/2005/8/layout/vList5"/>
    <dgm:cxn modelId="{A076EBB5-6F37-424C-96D1-613FF2587BE7}" type="presOf" srcId="{C133A9A2-BB0E-4981-82FE-37F36E06AA31}" destId="{0249BF5F-552C-44BC-AC56-26E4DDEAEEC1}" srcOrd="0" destOrd="0" presId="urn:microsoft.com/office/officeart/2005/8/layout/vList5"/>
    <dgm:cxn modelId="{7167CC6B-08E6-4C0D-8F2B-BDFEB7EEC71F}" srcId="{3701C237-3334-4165-A1E3-977AE2B051CF}" destId="{C9D1CD12-646C-4BDF-8EC2-01AF49FC5F5B}" srcOrd="3" destOrd="0" parTransId="{2232212D-6C52-48D9-A711-5A4C655223BA}" sibTransId="{FAB18AE2-46DF-4FFF-BD24-42493A91B1B3}"/>
    <dgm:cxn modelId="{4B040311-D0BD-4043-86D1-2A6830F5B1A1}" srcId="{C9D1CD12-646C-4BDF-8EC2-01AF49FC5F5B}" destId="{10C5E2FB-C366-42BA-A7D5-51FF799B6E67}" srcOrd="0" destOrd="0" parTransId="{18D5E4C4-878E-4B8E-9834-EF057FEBA861}" sibTransId="{F19CE425-2458-4BB9-9F6F-19F4C76A0FF9}"/>
    <dgm:cxn modelId="{B1B885CF-2504-407B-9200-2329579B468C}" srcId="{3701C237-3334-4165-A1E3-977AE2B051CF}" destId="{7E7D234A-4B4F-4B95-82E6-35E7DF1787D3}" srcOrd="2" destOrd="0" parTransId="{86BA09A2-2333-4A88-9881-1C6E47F2BB5F}" sibTransId="{0F4B137D-C2A0-46E2-9384-2220A1D384D5}"/>
    <dgm:cxn modelId="{4B15DC58-F5F9-4E1D-842A-EB514EC3CB1E}" type="presOf" srcId="{7E7D234A-4B4F-4B95-82E6-35E7DF1787D3}" destId="{4F759D7B-BC1E-42AD-A7ED-E82BC3136794}" srcOrd="0" destOrd="0" presId="urn:microsoft.com/office/officeart/2005/8/layout/vList5"/>
    <dgm:cxn modelId="{0599D4BD-E05D-45E2-A9F2-AEDF586E2E51}" srcId="{CFA86497-DF0A-4E99-B992-94CC3EA8B10A}" destId="{C133A9A2-BB0E-4981-82FE-37F36E06AA31}" srcOrd="0" destOrd="0" parTransId="{46DA1173-0663-4261-8C87-DCE0E5B2693F}" sibTransId="{0FC75734-849C-466C-A7A8-DC2396114FF1}"/>
    <dgm:cxn modelId="{F68377D7-6130-4834-918D-EF9A238D5E26}" type="presOf" srcId="{10C5E2FB-C366-42BA-A7D5-51FF799B6E67}" destId="{C644DDA6-0CF9-4F06-85D0-483BB86E9B9A}" srcOrd="0" destOrd="0" presId="urn:microsoft.com/office/officeart/2005/8/layout/vList5"/>
    <dgm:cxn modelId="{A0411CD4-C704-443A-8B78-D05B07FBF5A8}" srcId="{3701C237-3334-4165-A1E3-977AE2B051CF}" destId="{CFA86497-DF0A-4E99-B992-94CC3EA8B10A}" srcOrd="0" destOrd="0" parTransId="{25A721CD-5CDD-40E8-B27B-72019A5DC16D}" sibTransId="{6B2258ED-D49F-493E-A9D9-E2EF18D5952A}"/>
    <dgm:cxn modelId="{CD810538-5620-4FAE-813E-6892DE720A75}" srcId="{3701C237-3334-4165-A1E3-977AE2B051CF}" destId="{A20BE4E8-70A2-40D9-A7F5-AF77235F14C3}" srcOrd="1" destOrd="0" parTransId="{A4CAFD52-CDC7-4CC3-8021-BBA2CDD18559}" sibTransId="{3EE0C65D-1B7D-4C7D-B85B-B9007D017E53}"/>
    <dgm:cxn modelId="{2DFEFD71-B961-44F9-9207-BE804FDBECFB}" type="presParOf" srcId="{12D217CC-7CD4-4E9F-82BE-809CD4B1EDD3}" destId="{817884B4-9A22-4FD5-A81F-6F825737FECC}" srcOrd="0" destOrd="0" presId="urn:microsoft.com/office/officeart/2005/8/layout/vList5"/>
    <dgm:cxn modelId="{2CE29A89-AA69-4E6D-9603-3693FE2939DD}" type="presParOf" srcId="{817884B4-9A22-4FD5-A81F-6F825737FECC}" destId="{92FE4A33-5C35-4CF2-8307-3E020B72C9D8}" srcOrd="0" destOrd="0" presId="urn:microsoft.com/office/officeart/2005/8/layout/vList5"/>
    <dgm:cxn modelId="{E6918EC8-1F54-4403-AFA5-3228A0CCD56D}" type="presParOf" srcId="{817884B4-9A22-4FD5-A81F-6F825737FECC}" destId="{0249BF5F-552C-44BC-AC56-26E4DDEAEEC1}" srcOrd="1" destOrd="0" presId="urn:microsoft.com/office/officeart/2005/8/layout/vList5"/>
    <dgm:cxn modelId="{8D3BAB37-CA09-47A9-9C5E-5DB95583DDF8}" type="presParOf" srcId="{12D217CC-7CD4-4E9F-82BE-809CD4B1EDD3}" destId="{7D45C1E2-1AF4-4097-91ED-BA38D3F827C2}" srcOrd="1" destOrd="0" presId="urn:microsoft.com/office/officeart/2005/8/layout/vList5"/>
    <dgm:cxn modelId="{CB4336F6-59E9-4146-A03D-7238444F810D}" type="presParOf" srcId="{12D217CC-7CD4-4E9F-82BE-809CD4B1EDD3}" destId="{36A9A9BF-5CB8-4E08-9B74-74B0DDFCB89C}" srcOrd="2" destOrd="0" presId="urn:microsoft.com/office/officeart/2005/8/layout/vList5"/>
    <dgm:cxn modelId="{5708A0B3-ED6A-4858-8F5C-03F4BECC2726}" type="presParOf" srcId="{36A9A9BF-5CB8-4E08-9B74-74B0DDFCB89C}" destId="{5670B8A0-A210-4213-A9BD-4631B984754D}" srcOrd="0" destOrd="0" presId="urn:microsoft.com/office/officeart/2005/8/layout/vList5"/>
    <dgm:cxn modelId="{DB09F89F-104B-49C2-9A31-B3AE0289BFF6}" type="presParOf" srcId="{36A9A9BF-5CB8-4E08-9B74-74B0DDFCB89C}" destId="{8D4D6F95-DAEC-489F-8D93-2CB93528ECD5}" srcOrd="1" destOrd="0" presId="urn:microsoft.com/office/officeart/2005/8/layout/vList5"/>
    <dgm:cxn modelId="{1CF8DE4F-8328-4602-B600-F1B6641D0CC3}" type="presParOf" srcId="{12D217CC-7CD4-4E9F-82BE-809CD4B1EDD3}" destId="{557CBA62-39F2-4FA6-85C7-4D7AB0083869}" srcOrd="3" destOrd="0" presId="urn:microsoft.com/office/officeart/2005/8/layout/vList5"/>
    <dgm:cxn modelId="{19F72410-F17B-4734-BF23-121406E64D95}" type="presParOf" srcId="{12D217CC-7CD4-4E9F-82BE-809CD4B1EDD3}" destId="{D55562B4-0D52-4C58-90E5-D91D79ADCC3A}" srcOrd="4" destOrd="0" presId="urn:microsoft.com/office/officeart/2005/8/layout/vList5"/>
    <dgm:cxn modelId="{3E0E41EA-4D8A-4C87-B1B0-9DFA76718F79}" type="presParOf" srcId="{D55562B4-0D52-4C58-90E5-D91D79ADCC3A}" destId="{4F759D7B-BC1E-42AD-A7ED-E82BC3136794}" srcOrd="0" destOrd="0" presId="urn:microsoft.com/office/officeart/2005/8/layout/vList5"/>
    <dgm:cxn modelId="{28C6204C-BC69-4A4E-BAAD-B2F0FAABEEA2}" type="presParOf" srcId="{D55562B4-0D52-4C58-90E5-D91D79ADCC3A}" destId="{E3219423-CA5F-4EE4-ACEB-DFEE00F04909}" srcOrd="1" destOrd="0" presId="urn:microsoft.com/office/officeart/2005/8/layout/vList5"/>
    <dgm:cxn modelId="{6FB329F5-A08B-451F-BFBF-4F852BF5C354}" type="presParOf" srcId="{12D217CC-7CD4-4E9F-82BE-809CD4B1EDD3}" destId="{006DD3E1-A6E9-42E0-8609-84C764818D46}" srcOrd="5" destOrd="0" presId="urn:microsoft.com/office/officeart/2005/8/layout/vList5"/>
    <dgm:cxn modelId="{122D1B67-75FF-4E3A-8254-5ABDC114CAA8}" type="presParOf" srcId="{12D217CC-7CD4-4E9F-82BE-809CD4B1EDD3}" destId="{2BB7301A-9A2E-401A-A5F6-E6C39973B49B}" srcOrd="6" destOrd="0" presId="urn:microsoft.com/office/officeart/2005/8/layout/vList5"/>
    <dgm:cxn modelId="{CF4B124A-B523-4CEA-9A06-DC5C0060E753}" type="presParOf" srcId="{2BB7301A-9A2E-401A-A5F6-E6C39973B49B}" destId="{6C12C156-118A-4C17-A481-89A0261D5BF7}" srcOrd="0" destOrd="0" presId="urn:microsoft.com/office/officeart/2005/8/layout/vList5"/>
    <dgm:cxn modelId="{7D2799B3-E813-4B44-B7EB-8AA55859CA80}" type="presParOf" srcId="{2BB7301A-9A2E-401A-A5F6-E6C39973B49B}" destId="{C644DDA6-0CF9-4F06-85D0-483BB86E9B9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DC78C13-C3FF-44E2-8FF0-A511BE665731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199AF52-54B0-4E7B-9FD0-C62E85B4B447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کاستی‌های احتمالی مدل‌ها</a:t>
          </a:r>
          <a:endParaRPr lang="en-US" dirty="0">
            <a:cs typeface="B Titr" pitchFamily="2" charset="-78"/>
          </a:endParaRPr>
        </a:p>
      </dgm:t>
    </dgm:pt>
    <dgm:pt modelId="{CB9C421D-E703-4472-91A9-0C1F1EA44F4A}" type="parTrans" cxnId="{D4843311-17B8-4ACA-A8FB-502C6794DF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755EB51-DC07-498B-85C4-88863458AF96}" type="sibTrans" cxnId="{D4843311-17B8-4ACA-A8FB-502C6794DF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D6F5DE2-EF10-4F4D-A9E6-A0BDBC07882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نتایج باید بر اساس ریسک سهم یا استراتژی مشخصی تعدیل شوند.</a:t>
          </a:r>
          <a:endParaRPr lang="en-US" dirty="0">
            <a:cs typeface="B Zar" pitchFamily="2" charset="-78"/>
          </a:endParaRPr>
        </a:p>
      </dgm:t>
    </dgm:pt>
    <dgm:pt modelId="{40FE8BF3-EF52-463E-B16F-C2E08A142E6C}" type="parTrans" cxnId="{F54DB5EC-D924-4129-AAAF-B09238EF86E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05879AA-69DB-4E2C-B856-399E18C3D35B}" type="sibTrans" cxnId="{F54DB5EC-D924-4129-AAAF-B09238EF86E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174029D-D987-439C-A7D3-5130A0065E7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این بدان معنی است که آزمون کارایی الزاماً آزمون همزمان مدل اندازه‌گیری ریسک و کارایی بازار است.</a:t>
          </a:r>
          <a:endParaRPr lang="en-US" dirty="0">
            <a:cs typeface="B Zar" pitchFamily="2" charset="-78"/>
          </a:endParaRPr>
        </a:p>
      </dgm:t>
    </dgm:pt>
    <dgm:pt modelId="{BA8D31E8-7B5D-4CDC-AED0-662043FFF891}" type="parTrans" cxnId="{314B7224-FD0D-4272-BC68-B5B11716ACD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DA237BE-CA58-4521-9A24-1BB1E67F4A68}" type="sibTrans" cxnId="{314B7224-FD0D-4272-BC68-B5B11716ACD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A503CC1-EB83-402B-AE24-91975F5A4E0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نتایج سازگار یا ناسازگار با کارایی بازار ممکن است از این حقیقت ناشی شود که مدل اندازه‌گیری ریسک و در نتیجه بازده مورد انتظار دقیق نیست.</a:t>
          </a:r>
          <a:endParaRPr lang="en-US" dirty="0">
            <a:cs typeface="B Zar" pitchFamily="2" charset="-78"/>
          </a:endParaRPr>
        </a:p>
      </dgm:t>
    </dgm:pt>
    <dgm:pt modelId="{51E3F84E-F350-4FB1-A86E-7FDF140EC142}" type="parTrans" cxnId="{EC8762C7-A3D6-4F00-B078-80A6C23E9E8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EE6971D-96D9-4913-B023-8FF48A37FF8A}" type="sibTrans" cxnId="{EC8762C7-A3D6-4F00-B078-80A6C23E9E8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38B5518-CA4A-409E-BFAA-1B0D98DFCEAE}" type="pres">
      <dgm:prSet presAssocID="{3DC78C13-C3FF-44E2-8FF0-A511BE66573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9514AF-A6AC-4DCF-A377-0F851F9B5437}" type="pres">
      <dgm:prSet presAssocID="{9199AF52-54B0-4E7B-9FD0-C62E85B4B447}" presName="composite" presStyleCnt="0"/>
      <dgm:spPr/>
    </dgm:pt>
    <dgm:pt modelId="{5C8A99F6-6AD7-492C-B907-8FDB42C659DB}" type="pres">
      <dgm:prSet presAssocID="{9199AF52-54B0-4E7B-9FD0-C62E85B4B447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D2E51-2E8D-487E-A4E9-3E0329692C81}" type="pres">
      <dgm:prSet presAssocID="{9199AF52-54B0-4E7B-9FD0-C62E85B4B447}" presName="parSh" presStyleLbl="node1" presStyleIdx="0" presStyleCnt="1"/>
      <dgm:spPr/>
      <dgm:t>
        <a:bodyPr/>
        <a:lstStyle/>
        <a:p>
          <a:endParaRPr lang="en-US"/>
        </a:p>
      </dgm:t>
    </dgm:pt>
    <dgm:pt modelId="{4E4BDD55-4358-4AB3-9E97-C946E2DCC117}" type="pres">
      <dgm:prSet presAssocID="{9199AF52-54B0-4E7B-9FD0-C62E85B4B447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4B7224-FD0D-4272-BC68-B5B11716ACD2}" srcId="{9199AF52-54B0-4E7B-9FD0-C62E85B4B447}" destId="{7174029D-D987-439C-A7D3-5130A0065E76}" srcOrd="1" destOrd="0" parTransId="{BA8D31E8-7B5D-4CDC-AED0-662043FFF891}" sibTransId="{1DA237BE-CA58-4521-9A24-1BB1E67F4A68}"/>
    <dgm:cxn modelId="{EC8762C7-A3D6-4F00-B078-80A6C23E9E87}" srcId="{9199AF52-54B0-4E7B-9FD0-C62E85B4B447}" destId="{CA503CC1-EB83-402B-AE24-91975F5A4E0B}" srcOrd="2" destOrd="0" parTransId="{51E3F84E-F350-4FB1-A86E-7FDF140EC142}" sibTransId="{9EE6971D-96D9-4913-B023-8FF48A37FF8A}"/>
    <dgm:cxn modelId="{DC6A9054-76A0-484D-9FC4-F84460A9FFAF}" type="presOf" srcId="{3DC78C13-C3FF-44E2-8FF0-A511BE665731}" destId="{638B5518-CA4A-409E-BFAA-1B0D98DFCEAE}" srcOrd="0" destOrd="0" presId="urn:microsoft.com/office/officeart/2005/8/layout/process3"/>
    <dgm:cxn modelId="{F54DB5EC-D924-4129-AAAF-B09238EF86ED}" srcId="{9199AF52-54B0-4E7B-9FD0-C62E85B4B447}" destId="{CD6F5DE2-EF10-4F4D-A9E6-A0BDBC078826}" srcOrd="0" destOrd="0" parTransId="{40FE8BF3-EF52-463E-B16F-C2E08A142E6C}" sibTransId="{005879AA-69DB-4E2C-B856-399E18C3D35B}"/>
    <dgm:cxn modelId="{32C5A1A6-847F-4FA7-8C0C-B5BB9738D602}" type="presOf" srcId="{9199AF52-54B0-4E7B-9FD0-C62E85B4B447}" destId="{2BBD2E51-2E8D-487E-A4E9-3E0329692C81}" srcOrd="1" destOrd="0" presId="urn:microsoft.com/office/officeart/2005/8/layout/process3"/>
    <dgm:cxn modelId="{C014B69B-DC06-44E5-9832-69113D05F3E4}" type="presOf" srcId="{7174029D-D987-439C-A7D3-5130A0065E76}" destId="{4E4BDD55-4358-4AB3-9E97-C946E2DCC117}" srcOrd="0" destOrd="1" presId="urn:microsoft.com/office/officeart/2005/8/layout/process3"/>
    <dgm:cxn modelId="{82BA1D4F-9940-4385-9EC5-C13D05D586E9}" type="presOf" srcId="{9199AF52-54B0-4E7B-9FD0-C62E85B4B447}" destId="{5C8A99F6-6AD7-492C-B907-8FDB42C659DB}" srcOrd="0" destOrd="0" presId="urn:microsoft.com/office/officeart/2005/8/layout/process3"/>
    <dgm:cxn modelId="{0775B69E-2C4D-4DC3-8884-546FBCF40223}" type="presOf" srcId="{CD6F5DE2-EF10-4F4D-A9E6-A0BDBC078826}" destId="{4E4BDD55-4358-4AB3-9E97-C946E2DCC117}" srcOrd="0" destOrd="0" presId="urn:microsoft.com/office/officeart/2005/8/layout/process3"/>
    <dgm:cxn modelId="{D4843311-17B8-4ACA-A8FB-502C6794DF2C}" srcId="{3DC78C13-C3FF-44E2-8FF0-A511BE665731}" destId="{9199AF52-54B0-4E7B-9FD0-C62E85B4B447}" srcOrd="0" destOrd="0" parTransId="{CB9C421D-E703-4472-91A9-0C1F1EA44F4A}" sibTransId="{F755EB51-DC07-498B-85C4-88863458AF96}"/>
    <dgm:cxn modelId="{868C34FE-C28C-463A-B85E-6B2045C9643E}" type="presOf" srcId="{CA503CC1-EB83-402B-AE24-91975F5A4E0B}" destId="{4E4BDD55-4358-4AB3-9E97-C946E2DCC117}" srcOrd="0" destOrd="2" presId="urn:microsoft.com/office/officeart/2005/8/layout/process3"/>
    <dgm:cxn modelId="{45E2195E-1C3E-48AE-8130-170BEADA69F1}" type="presParOf" srcId="{638B5518-CA4A-409E-BFAA-1B0D98DFCEAE}" destId="{A79514AF-A6AC-4DCF-A377-0F851F9B5437}" srcOrd="0" destOrd="0" presId="urn:microsoft.com/office/officeart/2005/8/layout/process3"/>
    <dgm:cxn modelId="{5D6B9754-AD4D-44CE-B1F7-1D8BD6D95541}" type="presParOf" srcId="{A79514AF-A6AC-4DCF-A377-0F851F9B5437}" destId="{5C8A99F6-6AD7-492C-B907-8FDB42C659DB}" srcOrd="0" destOrd="0" presId="urn:microsoft.com/office/officeart/2005/8/layout/process3"/>
    <dgm:cxn modelId="{F27CA331-EA74-4D11-8058-D9B99CCB2970}" type="presParOf" srcId="{A79514AF-A6AC-4DCF-A377-0F851F9B5437}" destId="{2BBD2E51-2E8D-487E-A4E9-3E0329692C81}" srcOrd="1" destOrd="0" presId="urn:microsoft.com/office/officeart/2005/8/layout/process3"/>
    <dgm:cxn modelId="{E6E6F690-5DF6-4209-BADB-DA799BFF88AB}" type="presParOf" srcId="{A79514AF-A6AC-4DCF-A377-0F851F9B5437}" destId="{4E4BDD55-4358-4AB3-9E97-C946E2DCC11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DC78C13-C3FF-44E2-8FF0-A511BE665731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99AF52-54B0-4E7B-9FD0-C62E85B4B447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کاستی‌های </a:t>
          </a:r>
          <a:r>
            <a:rPr lang="fa-IR" dirty="0" smtClean="0">
              <a:cs typeface="B Titr" pitchFamily="2" charset="-78"/>
            </a:rPr>
            <a:t>احتمالی متدولوژی‌ها</a:t>
          </a:r>
          <a:endParaRPr lang="en-US" dirty="0">
            <a:cs typeface="B Titr" pitchFamily="2" charset="-78"/>
          </a:endParaRPr>
        </a:p>
      </dgm:t>
    </dgm:pt>
    <dgm:pt modelId="{CB9C421D-E703-4472-91A9-0C1F1EA44F4A}" type="parTrans" cxnId="{D4843311-17B8-4ACA-A8FB-502C6794DF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755EB51-DC07-498B-85C4-88863458AF96}" type="sibTrans" cxnId="{D4843311-17B8-4ACA-A8FB-502C6794DF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D6F5DE2-EF10-4F4D-A9E6-A0BDBC07882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نتایج باید بر اساس ریسک سهم یا استراتژی مشخصی تعدیل شوند.</a:t>
          </a:r>
          <a:endParaRPr lang="en-US" dirty="0">
            <a:cs typeface="B Zar" pitchFamily="2" charset="-78"/>
          </a:endParaRPr>
        </a:p>
      </dgm:t>
    </dgm:pt>
    <dgm:pt modelId="{40FE8BF3-EF52-463E-B16F-C2E08A142E6C}" type="parTrans" cxnId="{F54DB5EC-D924-4129-AAAF-B09238EF86E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05879AA-69DB-4E2C-B856-399E18C3D35B}" type="sibTrans" cxnId="{F54DB5EC-D924-4129-AAAF-B09238EF86E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174029D-D987-439C-A7D3-5130A0065E7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به‌عنوان مثال بازده بالاتر شرکت‌های کوچک‌تر ممکن است به خاطر ریسک بالاتر آن شرکت‌ها باشد. هم‌چنین کسب چنین بازده‌هایی اغلب به‌خاطر وجود نقدشوندگی پایین آن شرکت‌ها و هزینۀ بالای معاملات سخت است.</a:t>
          </a:r>
          <a:endParaRPr lang="en-US" dirty="0">
            <a:cs typeface="B Zar" pitchFamily="2" charset="-78"/>
          </a:endParaRPr>
        </a:p>
      </dgm:t>
    </dgm:pt>
    <dgm:pt modelId="{BA8D31E8-7B5D-4CDC-AED0-662043FFF891}" type="parTrans" cxnId="{314B7224-FD0D-4272-BC68-B5B11716ACD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DA237BE-CA58-4521-9A24-1BB1E67F4A68}" type="sibTrans" cxnId="{314B7224-FD0D-4272-BC68-B5B11716ACD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38B5518-CA4A-409E-BFAA-1B0D98DFCEAE}" type="pres">
      <dgm:prSet presAssocID="{3DC78C13-C3FF-44E2-8FF0-A511BE66573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9514AF-A6AC-4DCF-A377-0F851F9B5437}" type="pres">
      <dgm:prSet presAssocID="{9199AF52-54B0-4E7B-9FD0-C62E85B4B447}" presName="composite" presStyleCnt="0"/>
      <dgm:spPr/>
    </dgm:pt>
    <dgm:pt modelId="{5C8A99F6-6AD7-492C-B907-8FDB42C659DB}" type="pres">
      <dgm:prSet presAssocID="{9199AF52-54B0-4E7B-9FD0-C62E85B4B447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D2E51-2E8D-487E-A4E9-3E0329692C81}" type="pres">
      <dgm:prSet presAssocID="{9199AF52-54B0-4E7B-9FD0-C62E85B4B447}" presName="parSh" presStyleLbl="node1" presStyleIdx="0" presStyleCnt="1"/>
      <dgm:spPr/>
      <dgm:t>
        <a:bodyPr/>
        <a:lstStyle/>
        <a:p>
          <a:endParaRPr lang="en-US"/>
        </a:p>
      </dgm:t>
    </dgm:pt>
    <dgm:pt modelId="{4E4BDD55-4358-4AB3-9E97-C946E2DCC117}" type="pres">
      <dgm:prSet presAssocID="{9199AF52-54B0-4E7B-9FD0-C62E85B4B447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ABEB10-D317-4A12-854A-1A38FC0490EE}" type="presOf" srcId="{7174029D-D987-439C-A7D3-5130A0065E76}" destId="{4E4BDD55-4358-4AB3-9E97-C946E2DCC117}" srcOrd="0" destOrd="1" presId="urn:microsoft.com/office/officeart/2005/8/layout/process3"/>
    <dgm:cxn modelId="{314B7224-FD0D-4272-BC68-B5B11716ACD2}" srcId="{9199AF52-54B0-4E7B-9FD0-C62E85B4B447}" destId="{7174029D-D987-439C-A7D3-5130A0065E76}" srcOrd="1" destOrd="0" parTransId="{BA8D31E8-7B5D-4CDC-AED0-662043FFF891}" sibTransId="{1DA237BE-CA58-4521-9A24-1BB1E67F4A68}"/>
    <dgm:cxn modelId="{E266B0D5-8515-423D-8D82-9F66FD387E60}" type="presOf" srcId="{9199AF52-54B0-4E7B-9FD0-C62E85B4B447}" destId="{2BBD2E51-2E8D-487E-A4E9-3E0329692C81}" srcOrd="1" destOrd="0" presId="urn:microsoft.com/office/officeart/2005/8/layout/process3"/>
    <dgm:cxn modelId="{3DF02B33-F0F5-48F7-B754-36566B1530E2}" type="presOf" srcId="{CD6F5DE2-EF10-4F4D-A9E6-A0BDBC078826}" destId="{4E4BDD55-4358-4AB3-9E97-C946E2DCC117}" srcOrd="0" destOrd="0" presId="urn:microsoft.com/office/officeart/2005/8/layout/process3"/>
    <dgm:cxn modelId="{D4843311-17B8-4ACA-A8FB-502C6794DF2C}" srcId="{3DC78C13-C3FF-44E2-8FF0-A511BE665731}" destId="{9199AF52-54B0-4E7B-9FD0-C62E85B4B447}" srcOrd="0" destOrd="0" parTransId="{CB9C421D-E703-4472-91A9-0C1F1EA44F4A}" sibTransId="{F755EB51-DC07-498B-85C4-88863458AF96}"/>
    <dgm:cxn modelId="{1AD5B938-846F-4D75-8FDF-CCA114B08314}" type="presOf" srcId="{9199AF52-54B0-4E7B-9FD0-C62E85B4B447}" destId="{5C8A99F6-6AD7-492C-B907-8FDB42C659DB}" srcOrd="0" destOrd="0" presId="urn:microsoft.com/office/officeart/2005/8/layout/process3"/>
    <dgm:cxn modelId="{1CD7F41E-A680-4F7D-A7FE-5F283CF9FAD7}" type="presOf" srcId="{3DC78C13-C3FF-44E2-8FF0-A511BE665731}" destId="{638B5518-CA4A-409E-BFAA-1B0D98DFCEAE}" srcOrd="0" destOrd="0" presId="urn:microsoft.com/office/officeart/2005/8/layout/process3"/>
    <dgm:cxn modelId="{F54DB5EC-D924-4129-AAAF-B09238EF86ED}" srcId="{9199AF52-54B0-4E7B-9FD0-C62E85B4B447}" destId="{CD6F5DE2-EF10-4F4D-A9E6-A0BDBC078826}" srcOrd="0" destOrd="0" parTransId="{40FE8BF3-EF52-463E-B16F-C2E08A142E6C}" sibTransId="{005879AA-69DB-4E2C-B856-399E18C3D35B}"/>
    <dgm:cxn modelId="{0FCE84F2-D914-49D4-A0FA-01EFBB62C00F}" type="presParOf" srcId="{638B5518-CA4A-409E-BFAA-1B0D98DFCEAE}" destId="{A79514AF-A6AC-4DCF-A377-0F851F9B5437}" srcOrd="0" destOrd="0" presId="urn:microsoft.com/office/officeart/2005/8/layout/process3"/>
    <dgm:cxn modelId="{B5761972-2334-4BFE-937B-A1DA05E8C045}" type="presParOf" srcId="{A79514AF-A6AC-4DCF-A377-0F851F9B5437}" destId="{5C8A99F6-6AD7-492C-B907-8FDB42C659DB}" srcOrd="0" destOrd="0" presId="urn:microsoft.com/office/officeart/2005/8/layout/process3"/>
    <dgm:cxn modelId="{05674833-964D-425D-932D-3724C6F04136}" type="presParOf" srcId="{A79514AF-A6AC-4DCF-A377-0F851F9B5437}" destId="{2BBD2E51-2E8D-487E-A4E9-3E0329692C81}" srcOrd="1" destOrd="0" presId="urn:microsoft.com/office/officeart/2005/8/layout/process3"/>
    <dgm:cxn modelId="{D6D244C9-0BF6-4891-8660-4FA16FDAA671}" type="presParOf" srcId="{A79514AF-A6AC-4DCF-A377-0F851F9B5437}" destId="{4E4BDD55-4358-4AB3-9E97-C946E2DCC11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15D5A9A-C259-42BB-A40B-5DFEB4EAD94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53E5D8-A20D-46C8-898B-35856D2FD2AD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آیا تحلیل فنی مفید است؟</a:t>
          </a:r>
          <a:endParaRPr lang="en-US" dirty="0">
            <a:cs typeface="B Titr" pitchFamily="2" charset="-78"/>
          </a:endParaRPr>
        </a:p>
      </dgm:t>
    </dgm:pt>
    <dgm:pt modelId="{F0C985B8-8C8E-476B-9FEB-A39C50AE0D21}" type="parTrans" cxnId="{51B42F41-1DC2-47FD-B3C7-4167FCAF325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9389F84-7E8B-49F3-89FE-C1491F9F3C40}" type="sibTrans" cxnId="{51B42F41-1DC2-47FD-B3C7-4167FCAF325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0B8A4E7-6844-4680-AA8B-D98B948C87E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سهام از فرایند گشت تصادفی خالص(</a:t>
          </a:r>
          <a:r>
            <a:rPr lang="en-US" dirty="0" smtClean="0">
              <a:cs typeface="B Zar" pitchFamily="2" charset="-78"/>
            </a:rPr>
            <a:t>pure random walk</a:t>
          </a:r>
          <a:r>
            <a:rPr lang="fa-IR" dirty="0" smtClean="0">
              <a:cs typeface="B Zar" pitchFamily="2" charset="-78"/>
            </a:rPr>
            <a:t>) تبعیت نمی‌کنند. بنابراین، برای استرتژی‌های معاملاتی فنی جای امیدواری وجود دارد.</a:t>
          </a:r>
          <a:endParaRPr lang="en-US" dirty="0">
            <a:cs typeface="B Zar" pitchFamily="2" charset="-78"/>
          </a:endParaRPr>
        </a:p>
      </dgm:t>
    </dgm:pt>
    <dgm:pt modelId="{B52BC30F-FCC9-40A2-BF2D-0FF50B9D2C90}" type="parTrans" cxnId="{5EAABED8-FD63-49DE-BAEE-C98EF32F4A0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F17B00B-1FDD-4B5E-920A-19FCD4C632CC}" type="sibTrans" cxnId="{5EAABED8-FD63-49DE-BAEE-C98EF32F4A0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3B323CE-ABE3-4874-8586-4388271F5964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اغلب قواعد تحلیل فنی مبتنی براستراتژی‌هایی است که هزینه‌های معاملات فزاینده‌ای ایجاد می‌کنند و بنابراین سودآور نیست.</a:t>
          </a:r>
          <a:endParaRPr lang="en-US" dirty="0">
            <a:cs typeface="B Zar" pitchFamily="2" charset="-78"/>
          </a:endParaRPr>
        </a:p>
      </dgm:t>
    </dgm:pt>
    <dgm:pt modelId="{29F1ED4C-D4FC-491B-8AAB-0D1E271F0CB1}" type="parTrans" cxnId="{6A37E5DD-0043-4A7F-802B-80369740C52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6663615-3E35-4FA6-A0AA-3B80C89AF366}" type="sibTrans" cxnId="{6A37E5DD-0043-4A7F-802B-80369740C52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3153268-999D-4B00-9B08-4F8D9F0A6ED6}" type="pres">
      <dgm:prSet presAssocID="{415D5A9A-C259-42BB-A40B-5DFEB4EAD949}" presName="linear" presStyleCnt="0">
        <dgm:presLayoutVars>
          <dgm:dir/>
          <dgm:animLvl val="lvl"/>
          <dgm:resizeHandles val="exact"/>
        </dgm:presLayoutVars>
      </dgm:prSet>
      <dgm:spPr/>
    </dgm:pt>
    <dgm:pt modelId="{86135F34-69CA-48DB-96D0-046E8BE8D9F4}" type="pres">
      <dgm:prSet presAssocID="{8753E5D8-A20D-46C8-898B-35856D2FD2AD}" presName="parentLin" presStyleCnt="0"/>
      <dgm:spPr/>
    </dgm:pt>
    <dgm:pt modelId="{C4DCF30E-83A0-43E8-8A40-C096D666E63A}" type="pres">
      <dgm:prSet presAssocID="{8753E5D8-A20D-46C8-898B-35856D2FD2AD}" presName="parentLeftMargin" presStyleLbl="node1" presStyleIdx="0" presStyleCnt="1"/>
      <dgm:spPr/>
    </dgm:pt>
    <dgm:pt modelId="{9BE87DA4-8979-4B1C-A56F-1EFB43532F0F}" type="pres">
      <dgm:prSet presAssocID="{8753E5D8-A20D-46C8-898B-35856D2FD2A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70225-8F8E-494B-9740-79C2A6EB8058}" type="pres">
      <dgm:prSet presAssocID="{8753E5D8-A20D-46C8-898B-35856D2FD2AD}" presName="negativeSpace" presStyleCnt="0"/>
      <dgm:spPr/>
    </dgm:pt>
    <dgm:pt modelId="{F7D2BC3E-4563-4E4D-8246-5D12BAF09F3D}" type="pres">
      <dgm:prSet presAssocID="{8753E5D8-A20D-46C8-898B-35856D2FD2AD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246534B-C4AC-4484-865E-E5B0387BED39}" type="presOf" srcId="{8753E5D8-A20D-46C8-898B-35856D2FD2AD}" destId="{9BE87DA4-8979-4B1C-A56F-1EFB43532F0F}" srcOrd="1" destOrd="0" presId="urn:microsoft.com/office/officeart/2005/8/layout/list1"/>
    <dgm:cxn modelId="{D29F48AF-85D3-4315-8AC5-3354DE7C4BE9}" type="presOf" srcId="{23B323CE-ABE3-4874-8586-4388271F5964}" destId="{F7D2BC3E-4563-4E4D-8246-5D12BAF09F3D}" srcOrd="0" destOrd="1" presId="urn:microsoft.com/office/officeart/2005/8/layout/list1"/>
    <dgm:cxn modelId="{51B42F41-1DC2-47FD-B3C7-4167FCAF325A}" srcId="{415D5A9A-C259-42BB-A40B-5DFEB4EAD949}" destId="{8753E5D8-A20D-46C8-898B-35856D2FD2AD}" srcOrd="0" destOrd="0" parTransId="{F0C985B8-8C8E-476B-9FEB-A39C50AE0D21}" sibTransId="{E9389F84-7E8B-49F3-89FE-C1491F9F3C40}"/>
    <dgm:cxn modelId="{6A37E5DD-0043-4A7F-802B-80369740C529}" srcId="{8753E5D8-A20D-46C8-898B-35856D2FD2AD}" destId="{23B323CE-ABE3-4874-8586-4388271F5964}" srcOrd="1" destOrd="0" parTransId="{29F1ED4C-D4FC-491B-8AAB-0D1E271F0CB1}" sibTransId="{16663615-3E35-4FA6-A0AA-3B80C89AF366}"/>
    <dgm:cxn modelId="{5EAABED8-FD63-49DE-BAEE-C98EF32F4A02}" srcId="{8753E5D8-A20D-46C8-898B-35856D2FD2AD}" destId="{F0B8A4E7-6844-4680-AA8B-D98B948C87E5}" srcOrd="0" destOrd="0" parTransId="{B52BC30F-FCC9-40A2-BF2D-0FF50B9D2C90}" sibTransId="{AF17B00B-1FDD-4B5E-920A-19FCD4C632CC}"/>
    <dgm:cxn modelId="{C6EA4A36-00BF-45F8-9B96-18D2E77F6410}" type="presOf" srcId="{F0B8A4E7-6844-4680-AA8B-D98B948C87E5}" destId="{F7D2BC3E-4563-4E4D-8246-5D12BAF09F3D}" srcOrd="0" destOrd="0" presId="urn:microsoft.com/office/officeart/2005/8/layout/list1"/>
    <dgm:cxn modelId="{85E2F153-F8A7-45FE-B84C-923AF6218AAA}" type="presOf" srcId="{8753E5D8-A20D-46C8-898B-35856D2FD2AD}" destId="{C4DCF30E-83A0-43E8-8A40-C096D666E63A}" srcOrd="0" destOrd="0" presId="urn:microsoft.com/office/officeart/2005/8/layout/list1"/>
    <dgm:cxn modelId="{885C7182-EF4E-4F3E-9F3C-AF5C178A1382}" type="presOf" srcId="{415D5A9A-C259-42BB-A40B-5DFEB4EAD949}" destId="{43153268-999D-4B00-9B08-4F8D9F0A6ED6}" srcOrd="0" destOrd="0" presId="urn:microsoft.com/office/officeart/2005/8/layout/list1"/>
    <dgm:cxn modelId="{7C31137E-0811-4061-9964-E117652BA455}" type="presParOf" srcId="{43153268-999D-4B00-9B08-4F8D9F0A6ED6}" destId="{86135F34-69CA-48DB-96D0-046E8BE8D9F4}" srcOrd="0" destOrd="0" presId="urn:microsoft.com/office/officeart/2005/8/layout/list1"/>
    <dgm:cxn modelId="{DA081D9C-D6B8-47C4-9622-889E1EA7BE9D}" type="presParOf" srcId="{86135F34-69CA-48DB-96D0-046E8BE8D9F4}" destId="{C4DCF30E-83A0-43E8-8A40-C096D666E63A}" srcOrd="0" destOrd="0" presId="urn:microsoft.com/office/officeart/2005/8/layout/list1"/>
    <dgm:cxn modelId="{49D5A641-1FB0-41BF-8D62-EAD3C76BCB57}" type="presParOf" srcId="{86135F34-69CA-48DB-96D0-046E8BE8D9F4}" destId="{9BE87DA4-8979-4B1C-A56F-1EFB43532F0F}" srcOrd="1" destOrd="0" presId="urn:microsoft.com/office/officeart/2005/8/layout/list1"/>
    <dgm:cxn modelId="{3D9EC91A-BFB2-4AA7-B85A-096502CA21AB}" type="presParOf" srcId="{43153268-999D-4B00-9B08-4F8D9F0A6ED6}" destId="{22A70225-8F8E-494B-9740-79C2A6EB8058}" srcOrd="1" destOrd="0" presId="urn:microsoft.com/office/officeart/2005/8/layout/list1"/>
    <dgm:cxn modelId="{1FAFD636-C279-4350-937F-A91334EA93E8}" type="presParOf" srcId="{43153268-999D-4B00-9B08-4F8D9F0A6ED6}" destId="{F7D2BC3E-4563-4E4D-8246-5D12BAF09F3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C982C54-7335-4900-90F1-9D6DBCFF2F34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81FED94-566C-41FD-A578-2D4EE353EDF5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آیا تحلیل اساسی مفید است؟</a:t>
          </a:r>
          <a:endParaRPr lang="en-US" dirty="0">
            <a:cs typeface="B Titr" pitchFamily="2" charset="-78"/>
          </a:endParaRPr>
        </a:p>
      </dgm:t>
    </dgm:pt>
    <dgm:pt modelId="{068696D0-ED10-439D-993E-AFD23D57E327}" type="parTrans" cxnId="{35817A68-AEA8-41EA-A838-35A5EF70FB3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712E0DD-6A17-434E-8585-84733AA1B0D3}" type="sibTrans" cxnId="{35817A68-AEA8-41EA-A838-35A5EF70FB3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F89EF31-ADEE-4CA3-9199-F1EDDFBAF3A9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به‌نظر می‌رسد ایجاد سود غیرعادی مستمر با استفاده از تحلیل بنیادی دشوار است.</a:t>
          </a:r>
          <a:endParaRPr lang="en-US" dirty="0">
            <a:cs typeface="B Zar" pitchFamily="2" charset="-78"/>
          </a:endParaRPr>
        </a:p>
      </dgm:t>
    </dgm:pt>
    <dgm:pt modelId="{1D7A1DAE-7CBC-49FA-B5FA-8ACC40F0E866}" type="parTrans" cxnId="{240D7373-E319-4B09-8D44-9E55C34BD4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D68C923-E621-4679-B437-1BE67400EE4F}" type="sibTrans" cxnId="{240D7373-E319-4B09-8D44-9E55C34BD4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ADAA3EE-C126-4A35-8785-95ECE3B6B91F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تحلیل بنیادی به شما کمک می‌کند از سرمایه‌گذاری‌های بیش ارزشیابی‌شده پرهیز کنید.</a:t>
          </a:r>
          <a:endParaRPr lang="en-US" dirty="0">
            <a:cs typeface="B Zar" pitchFamily="2" charset="-78"/>
          </a:endParaRPr>
        </a:p>
      </dgm:t>
    </dgm:pt>
    <dgm:pt modelId="{984B7C4D-2D40-41EA-828E-E7D20A040DBD}" type="parTrans" cxnId="{105625E8-3FF3-42B2-9539-6C1CB3112F9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18B0DB2-EA50-4A42-8DB1-6F1494C17152}" type="sibTrans" cxnId="{105625E8-3FF3-42B2-9539-6C1CB3112F9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576A0A6-DB59-4141-819B-93808A15672C}" type="pres">
      <dgm:prSet presAssocID="{EC982C54-7335-4900-90F1-9D6DBCFF2F34}" presName="linear" presStyleCnt="0">
        <dgm:presLayoutVars>
          <dgm:dir/>
          <dgm:animLvl val="lvl"/>
          <dgm:resizeHandles val="exact"/>
        </dgm:presLayoutVars>
      </dgm:prSet>
      <dgm:spPr/>
    </dgm:pt>
    <dgm:pt modelId="{2CFC085D-6C4E-4B0C-B5F5-B71C10F72ACE}" type="pres">
      <dgm:prSet presAssocID="{581FED94-566C-41FD-A578-2D4EE353EDF5}" presName="parentLin" presStyleCnt="0"/>
      <dgm:spPr/>
    </dgm:pt>
    <dgm:pt modelId="{BD8B603D-03C2-4DD6-9776-FC36433EC057}" type="pres">
      <dgm:prSet presAssocID="{581FED94-566C-41FD-A578-2D4EE353EDF5}" presName="parentLeftMargin" presStyleLbl="node1" presStyleIdx="0" presStyleCnt="1"/>
      <dgm:spPr/>
    </dgm:pt>
    <dgm:pt modelId="{D69B8565-77E1-454F-B3D5-7B57D1F52F19}" type="pres">
      <dgm:prSet presAssocID="{581FED94-566C-41FD-A578-2D4EE353EDF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97BE368-4F1F-4E5C-8110-8D734EAA69DB}" type="pres">
      <dgm:prSet presAssocID="{581FED94-566C-41FD-A578-2D4EE353EDF5}" presName="negativeSpace" presStyleCnt="0"/>
      <dgm:spPr/>
    </dgm:pt>
    <dgm:pt modelId="{9A10A40C-7D9D-4A8E-856C-EEE1D8F31C83}" type="pres">
      <dgm:prSet presAssocID="{581FED94-566C-41FD-A578-2D4EE353EDF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0D7373-E319-4B09-8D44-9E55C34BD4FC}" srcId="{581FED94-566C-41FD-A578-2D4EE353EDF5}" destId="{FF89EF31-ADEE-4CA3-9199-F1EDDFBAF3A9}" srcOrd="0" destOrd="0" parTransId="{1D7A1DAE-7CBC-49FA-B5FA-8ACC40F0E866}" sibTransId="{AD68C923-E621-4679-B437-1BE67400EE4F}"/>
    <dgm:cxn modelId="{35817A68-AEA8-41EA-A838-35A5EF70FB3B}" srcId="{EC982C54-7335-4900-90F1-9D6DBCFF2F34}" destId="{581FED94-566C-41FD-A578-2D4EE353EDF5}" srcOrd="0" destOrd="0" parTransId="{068696D0-ED10-439D-993E-AFD23D57E327}" sibTransId="{7712E0DD-6A17-434E-8585-84733AA1B0D3}"/>
    <dgm:cxn modelId="{05862176-9ED4-4E82-84B7-076BC8AA8F8C}" type="presOf" srcId="{FF89EF31-ADEE-4CA3-9199-F1EDDFBAF3A9}" destId="{9A10A40C-7D9D-4A8E-856C-EEE1D8F31C83}" srcOrd="0" destOrd="0" presId="urn:microsoft.com/office/officeart/2005/8/layout/list1"/>
    <dgm:cxn modelId="{D20C89E3-5ACE-4986-80AF-F22D4B537AB7}" type="presOf" srcId="{EC982C54-7335-4900-90F1-9D6DBCFF2F34}" destId="{7576A0A6-DB59-4141-819B-93808A15672C}" srcOrd="0" destOrd="0" presId="urn:microsoft.com/office/officeart/2005/8/layout/list1"/>
    <dgm:cxn modelId="{4C5AE34B-BAC0-48AE-B4FA-7557BF025B65}" type="presOf" srcId="{7ADAA3EE-C126-4A35-8785-95ECE3B6B91F}" destId="{9A10A40C-7D9D-4A8E-856C-EEE1D8F31C83}" srcOrd="0" destOrd="1" presId="urn:microsoft.com/office/officeart/2005/8/layout/list1"/>
    <dgm:cxn modelId="{6A9284BB-EFBC-4D0D-8292-35E3F376935A}" type="presOf" srcId="{581FED94-566C-41FD-A578-2D4EE353EDF5}" destId="{D69B8565-77E1-454F-B3D5-7B57D1F52F19}" srcOrd="1" destOrd="0" presId="urn:microsoft.com/office/officeart/2005/8/layout/list1"/>
    <dgm:cxn modelId="{3D8B226B-342D-4537-B405-5A5318575635}" type="presOf" srcId="{581FED94-566C-41FD-A578-2D4EE353EDF5}" destId="{BD8B603D-03C2-4DD6-9776-FC36433EC057}" srcOrd="0" destOrd="0" presId="urn:microsoft.com/office/officeart/2005/8/layout/list1"/>
    <dgm:cxn modelId="{105625E8-3FF3-42B2-9539-6C1CB3112F92}" srcId="{581FED94-566C-41FD-A578-2D4EE353EDF5}" destId="{7ADAA3EE-C126-4A35-8785-95ECE3B6B91F}" srcOrd="1" destOrd="0" parTransId="{984B7C4D-2D40-41EA-828E-E7D20A040DBD}" sibTransId="{018B0DB2-EA50-4A42-8DB1-6F1494C17152}"/>
    <dgm:cxn modelId="{618F1CD0-C308-42D7-9B11-F555032DEEF4}" type="presParOf" srcId="{7576A0A6-DB59-4141-819B-93808A15672C}" destId="{2CFC085D-6C4E-4B0C-B5F5-B71C10F72ACE}" srcOrd="0" destOrd="0" presId="urn:microsoft.com/office/officeart/2005/8/layout/list1"/>
    <dgm:cxn modelId="{1915B150-3F7E-498F-9834-437BF08B63CD}" type="presParOf" srcId="{2CFC085D-6C4E-4B0C-B5F5-B71C10F72ACE}" destId="{BD8B603D-03C2-4DD6-9776-FC36433EC057}" srcOrd="0" destOrd="0" presId="urn:microsoft.com/office/officeart/2005/8/layout/list1"/>
    <dgm:cxn modelId="{E29E4E5C-71F7-4273-BD30-07C2B90A00CF}" type="presParOf" srcId="{2CFC085D-6C4E-4B0C-B5F5-B71C10F72ACE}" destId="{D69B8565-77E1-454F-B3D5-7B57D1F52F19}" srcOrd="1" destOrd="0" presId="urn:microsoft.com/office/officeart/2005/8/layout/list1"/>
    <dgm:cxn modelId="{E10F56F1-A5E2-4E9D-9A2C-199BE63F6AC1}" type="presParOf" srcId="{7576A0A6-DB59-4141-819B-93808A15672C}" destId="{897BE368-4F1F-4E5C-8110-8D734EAA69DB}" srcOrd="1" destOrd="0" presId="urn:microsoft.com/office/officeart/2005/8/layout/list1"/>
    <dgm:cxn modelId="{A7E6192D-905E-4666-81C3-5BEF78A00F64}" type="presParOf" srcId="{7576A0A6-DB59-4141-819B-93808A15672C}" destId="{9A10A40C-7D9D-4A8E-856C-EEE1D8F31C8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1064BA-4896-4873-9E48-28339FEECCA4}" type="doc">
      <dgm:prSet loTypeId="urn:microsoft.com/office/officeart/2005/8/layout/chevron2" loCatId="process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D405DC28-3E6A-4348-AAE8-B0DDD4F45095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کارایی اطلاعاتی</a:t>
          </a:r>
          <a:endParaRPr lang="en-US">
            <a:cs typeface="B Zar" pitchFamily="2" charset="-78"/>
          </a:endParaRPr>
        </a:p>
      </dgm:t>
    </dgm:pt>
    <dgm:pt modelId="{B82AB35D-2213-48C0-BEBE-4E3E48264771}" type="parTrans" cxnId="{7974A5EC-0AD0-4B24-AB7E-3509636A474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DB330CC-EB40-4DC1-B8A1-4850CD96B4CF}" type="sibTrans" cxnId="{7974A5EC-0AD0-4B24-AB7E-3509636A474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A136A86-DC57-491A-B408-354C1B94FE2F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آیا تغییرات قیمت اوراق بهادار قابل‌ پیش‌بینی است؟</a:t>
          </a:r>
          <a:endParaRPr lang="en-US" dirty="0">
            <a:cs typeface="B Zar" pitchFamily="2" charset="-78"/>
          </a:endParaRPr>
        </a:p>
      </dgm:t>
    </dgm:pt>
    <dgm:pt modelId="{2ACC831E-AC08-462D-8C96-2BB2DA473FF3}" type="parTrans" cxnId="{B1309789-61FA-4AAD-A8AF-7FF446F156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D117F3E-74E3-421F-A488-3D3E8E84CBCD}" type="sibTrans" cxnId="{B1309789-61FA-4AAD-A8AF-7FF446F156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F9B2877-F1FD-4C13-898D-9BAFC33BCE38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کارایی تخصیصی</a:t>
          </a:r>
          <a:endParaRPr lang="en-US">
            <a:cs typeface="B Zar" pitchFamily="2" charset="-78"/>
          </a:endParaRPr>
        </a:p>
      </dgm:t>
    </dgm:pt>
    <dgm:pt modelId="{DCC5C609-004D-454D-BD3B-A817A3B86F0C}" type="parTrans" cxnId="{62896D66-1FC9-4E90-8083-FD55CF09822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7CEB858-BF09-4577-9EBC-BA7983BF3273}" type="sibTrans" cxnId="{62896D66-1FC9-4E90-8083-FD55CF09822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5DC6665-2784-47E5-8035-903B4A475961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آیا قیمت‌ها به‌درستی منعکس‌کنندۀ ارزش‌های نسبی اوراق بهاداراند؟</a:t>
          </a:r>
          <a:endParaRPr lang="en-US" dirty="0">
            <a:cs typeface="B Zar" pitchFamily="2" charset="-78"/>
          </a:endParaRPr>
        </a:p>
      </dgm:t>
    </dgm:pt>
    <dgm:pt modelId="{64FF64EE-781C-47F8-844F-E9F5F6173032}" type="parTrans" cxnId="{5E3D1ED6-37DA-4A85-BF4F-4DF063DCFDD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04B9EE3-CAE8-4DC9-9AC9-B4DCC8CBBB5D}" type="sibTrans" cxnId="{5E3D1ED6-37DA-4A85-BF4F-4DF063DCFDD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B48D636-78C7-4214-9B8B-7CDB4FAB9518}" type="pres">
      <dgm:prSet presAssocID="{D41064BA-4896-4873-9E48-28339FEECC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8CCC81-21DA-4EE9-8BF5-429EEAF66FAD}" type="pres">
      <dgm:prSet presAssocID="{D405DC28-3E6A-4348-AAE8-B0DDD4F45095}" presName="composite" presStyleCnt="0"/>
      <dgm:spPr/>
    </dgm:pt>
    <dgm:pt modelId="{831B471C-CA85-487F-B68D-07FDF184CCA8}" type="pres">
      <dgm:prSet presAssocID="{D405DC28-3E6A-4348-AAE8-B0DDD4F45095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D5CB4-ECF4-499B-BD17-64BC96DE461F}" type="pres">
      <dgm:prSet presAssocID="{D405DC28-3E6A-4348-AAE8-B0DDD4F45095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6D007-CC48-4155-894B-ACDACAFF32D2}" type="pres">
      <dgm:prSet presAssocID="{8DB330CC-EB40-4DC1-B8A1-4850CD96B4CF}" presName="sp" presStyleCnt="0"/>
      <dgm:spPr/>
    </dgm:pt>
    <dgm:pt modelId="{7319A170-7257-488E-A566-956920EB399B}" type="pres">
      <dgm:prSet presAssocID="{5F9B2877-F1FD-4C13-898D-9BAFC33BCE38}" presName="composite" presStyleCnt="0"/>
      <dgm:spPr/>
    </dgm:pt>
    <dgm:pt modelId="{10B66F3F-2664-4075-AA0C-8AADAFCE3104}" type="pres">
      <dgm:prSet presAssocID="{5F9B2877-F1FD-4C13-898D-9BAFC33BCE3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BF831-AFAC-4862-A7B3-944694B74CBF}" type="pres">
      <dgm:prSet presAssocID="{5F9B2877-F1FD-4C13-898D-9BAFC33BCE3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6BC757-B16D-4283-B18D-60350A5DBC64}" type="presOf" srcId="{D405DC28-3E6A-4348-AAE8-B0DDD4F45095}" destId="{831B471C-CA85-487F-B68D-07FDF184CCA8}" srcOrd="0" destOrd="0" presId="urn:microsoft.com/office/officeart/2005/8/layout/chevron2"/>
    <dgm:cxn modelId="{B1309789-61FA-4AAD-A8AF-7FF446F156F8}" srcId="{D405DC28-3E6A-4348-AAE8-B0DDD4F45095}" destId="{BA136A86-DC57-491A-B408-354C1B94FE2F}" srcOrd="0" destOrd="0" parTransId="{2ACC831E-AC08-462D-8C96-2BB2DA473FF3}" sibTransId="{FD117F3E-74E3-421F-A488-3D3E8E84CBCD}"/>
    <dgm:cxn modelId="{7974A5EC-0AD0-4B24-AB7E-3509636A4743}" srcId="{D41064BA-4896-4873-9E48-28339FEECCA4}" destId="{D405DC28-3E6A-4348-AAE8-B0DDD4F45095}" srcOrd="0" destOrd="0" parTransId="{B82AB35D-2213-48C0-BEBE-4E3E48264771}" sibTransId="{8DB330CC-EB40-4DC1-B8A1-4850CD96B4CF}"/>
    <dgm:cxn modelId="{82722634-4A5D-4D0C-903C-0BAB6C6DEDA8}" type="presOf" srcId="{75DC6665-2784-47E5-8035-903B4A475961}" destId="{70DBF831-AFAC-4862-A7B3-944694B74CBF}" srcOrd="0" destOrd="0" presId="urn:microsoft.com/office/officeart/2005/8/layout/chevron2"/>
    <dgm:cxn modelId="{62896D66-1FC9-4E90-8083-FD55CF098229}" srcId="{D41064BA-4896-4873-9E48-28339FEECCA4}" destId="{5F9B2877-F1FD-4C13-898D-9BAFC33BCE38}" srcOrd="1" destOrd="0" parTransId="{DCC5C609-004D-454D-BD3B-A817A3B86F0C}" sibTransId="{87CEB858-BF09-4577-9EBC-BA7983BF3273}"/>
    <dgm:cxn modelId="{D4053ACA-B2C7-413D-BFB8-7677C5677458}" type="presOf" srcId="{D41064BA-4896-4873-9E48-28339FEECCA4}" destId="{1B48D636-78C7-4214-9B8B-7CDB4FAB9518}" srcOrd="0" destOrd="0" presId="urn:microsoft.com/office/officeart/2005/8/layout/chevron2"/>
    <dgm:cxn modelId="{5E3D1ED6-37DA-4A85-BF4F-4DF063DCFDDC}" srcId="{5F9B2877-F1FD-4C13-898D-9BAFC33BCE38}" destId="{75DC6665-2784-47E5-8035-903B4A475961}" srcOrd="0" destOrd="0" parTransId="{64FF64EE-781C-47F8-844F-E9F5F6173032}" sibTransId="{304B9EE3-CAE8-4DC9-9AC9-B4DCC8CBBB5D}"/>
    <dgm:cxn modelId="{617FF2EA-ACE3-4594-8E0A-74ECA246C679}" type="presOf" srcId="{5F9B2877-F1FD-4C13-898D-9BAFC33BCE38}" destId="{10B66F3F-2664-4075-AA0C-8AADAFCE3104}" srcOrd="0" destOrd="0" presId="urn:microsoft.com/office/officeart/2005/8/layout/chevron2"/>
    <dgm:cxn modelId="{99DF40ED-3989-497F-811A-501ACFE3632F}" type="presOf" srcId="{BA136A86-DC57-491A-B408-354C1B94FE2F}" destId="{D2BD5CB4-ECF4-499B-BD17-64BC96DE461F}" srcOrd="0" destOrd="0" presId="urn:microsoft.com/office/officeart/2005/8/layout/chevron2"/>
    <dgm:cxn modelId="{E353FB60-B39E-42C8-89FA-98D8B4C94060}" type="presParOf" srcId="{1B48D636-78C7-4214-9B8B-7CDB4FAB9518}" destId="{C58CCC81-21DA-4EE9-8BF5-429EEAF66FAD}" srcOrd="0" destOrd="0" presId="urn:microsoft.com/office/officeart/2005/8/layout/chevron2"/>
    <dgm:cxn modelId="{2F5D9416-6EDB-4655-B259-9DC7A47FA908}" type="presParOf" srcId="{C58CCC81-21DA-4EE9-8BF5-429EEAF66FAD}" destId="{831B471C-CA85-487F-B68D-07FDF184CCA8}" srcOrd="0" destOrd="0" presId="urn:microsoft.com/office/officeart/2005/8/layout/chevron2"/>
    <dgm:cxn modelId="{975A21A3-06FF-4717-AE8B-2929FF117A10}" type="presParOf" srcId="{C58CCC81-21DA-4EE9-8BF5-429EEAF66FAD}" destId="{D2BD5CB4-ECF4-499B-BD17-64BC96DE461F}" srcOrd="1" destOrd="0" presId="urn:microsoft.com/office/officeart/2005/8/layout/chevron2"/>
    <dgm:cxn modelId="{C6454A67-BF4D-46F0-AE26-9150E9D83449}" type="presParOf" srcId="{1B48D636-78C7-4214-9B8B-7CDB4FAB9518}" destId="{BF06D007-CC48-4155-894B-ACDACAFF32D2}" srcOrd="1" destOrd="0" presId="urn:microsoft.com/office/officeart/2005/8/layout/chevron2"/>
    <dgm:cxn modelId="{94380C2C-8E8F-42C8-857E-4995505FCA97}" type="presParOf" srcId="{1B48D636-78C7-4214-9B8B-7CDB4FAB9518}" destId="{7319A170-7257-488E-A566-956920EB399B}" srcOrd="2" destOrd="0" presId="urn:microsoft.com/office/officeart/2005/8/layout/chevron2"/>
    <dgm:cxn modelId="{C25EE579-B1AE-4E59-867F-43AEEAF59489}" type="presParOf" srcId="{7319A170-7257-488E-A566-956920EB399B}" destId="{10B66F3F-2664-4075-AA0C-8AADAFCE3104}" srcOrd="0" destOrd="0" presId="urn:microsoft.com/office/officeart/2005/8/layout/chevron2"/>
    <dgm:cxn modelId="{34C19857-AF1C-4A2E-8BF7-B03811C6C6D6}" type="presParOf" srcId="{7319A170-7257-488E-A566-956920EB399B}" destId="{70DBF831-AFAC-4862-A7B3-944694B74CB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914CCBC-E24F-4036-8E59-0225150FFCC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2F91FF-AD11-4DCA-8C1C-8572CAD2E04A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پاره‌ای از بی‌قاعدگی‌ها</a:t>
          </a:r>
          <a:endParaRPr lang="en-US" dirty="0">
            <a:cs typeface="B Titr" pitchFamily="2" charset="-78"/>
          </a:endParaRPr>
        </a:p>
      </dgm:t>
    </dgm:pt>
    <dgm:pt modelId="{D1FFEE63-9BDB-494D-ABCA-E12607030B54}" type="parTrans" cxnId="{95FC6DFC-601C-4E1D-8C55-DAC821D7E4F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B0B9D85-A0A0-4489-91E2-1FD3A099986E}" type="sibTrans" cxnId="{95FC6DFC-601C-4E1D-8C55-DAC821D7E4F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15589E5-0E16-4DDB-9FF1-32439194760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اثر شرکت‌های کوچک در ماه ژانویه</a:t>
          </a:r>
          <a:endParaRPr lang="en-US" dirty="0">
            <a:cs typeface="B Zar" pitchFamily="2" charset="-78"/>
          </a:endParaRPr>
        </a:p>
      </dgm:t>
    </dgm:pt>
    <dgm:pt modelId="{95F7C83A-ECB2-4FF7-8070-DA2CC98495C5}" type="parTrans" cxnId="{8E0856EF-34F6-47EE-AF14-85C9773EB00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ADF1E7C-DBF5-474A-B44F-796AF6294747}" type="sibTrans" cxnId="{8E0856EF-34F6-47EE-AF14-85C9773EB00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7A083E6-CA8B-449F-A2DF-3F48BBC2510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نسبت ارزش دفتری به ارزش بازار</a:t>
          </a:r>
          <a:endParaRPr lang="en-US" dirty="0">
            <a:cs typeface="B Zar" pitchFamily="2" charset="-78"/>
          </a:endParaRPr>
        </a:p>
      </dgm:t>
    </dgm:pt>
    <dgm:pt modelId="{EEAB8081-B5A0-43F6-95C1-A206B1F7D484}" type="parTrans" cxnId="{CF4C6544-749A-45F6-9BAE-E444DD14258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FF5BA24-D296-4FF4-9B10-7821B7CB650B}" type="sibTrans" cxnId="{CF4C6544-749A-45F6-9BAE-E444DD14258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1C74353-ACD8-4186-A59E-94B6C593334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تغییر روندهای بلندمدت (</a:t>
          </a:r>
          <a:r>
            <a:rPr lang="en-US" dirty="0" smtClean="0">
              <a:cs typeface="B Zar" pitchFamily="2" charset="-78"/>
            </a:rPr>
            <a:t>long term reversals</a:t>
          </a:r>
          <a:r>
            <a:rPr lang="fa-IR" dirty="0" smtClean="0">
              <a:cs typeface="B Zar" pitchFamily="2" charset="-78"/>
            </a:rPr>
            <a:t>)</a:t>
          </a:r>
          <a:endParaRPr lang="en-US" dirty="0">
            <a:cs typeface="B Zar" pitchFamily="2" charset="-78"/>
          </a:endParaRPr>
        </a:p>
      </dgm:t>
    </dgm:pt>
    <dgm:pt modelId="{43F3AA39-E64E-4436-968C-A173339DE8D5}" type="parTrans" cxnId="{D349F56E-0868-40DB-9200-E9C04FFD4F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A9422EA-FEFF-415E-88F6-A548B82A2EEE}" type="sibTrans" cxnId="{D349F56E-0868-40DB-9200-E9C04FFD4F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00E94A6-FD63-4CAC-AF9D-33135FD53E9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تغییرات پس از اعلام سود (تکانۀ قیمتی)</a:t>
          </a:r>
          <a:endParaRPr lang="en-US" dirty="0">
            <a:cs typeface="B Zar" pitchFamily="2" charset="-78"/>
          </a:endParaRPr>
        </a:p>
      </dgm:t>
    </dgm:pt>
    <dgm:pt modelId="{8047DF34-9DFB-4C46-A69C-DF68649D00AE}" type="parTrans" cxnId="{CEF97B5E-D9C5-489B-92B5-0D169B1816C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A21F9C5-F9BF-4B5A-AE9D-7E9895398A6E}" type="sibTrans" cxnId="{CEF97B5E-D9C5-489B-92B5-0D169B1816C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C5A907B-A2A1-4531-9898-27D9531858F8}" type="pres">
      <dgm:prSet presAssocID="{C914CCBC-E24F-4036-8E59-0225150FFCCA}" presName="linear" presStyleCnt="0">
        <dgm:presLayoutVars>
          <dgm:dir/>
          <dgm:animLvl val="lvl"/>
          <dgm:resizeHandles val="exact"/>
        </dgm:presLayoutVars>
      </dgm:prSet>
      <dgm:spPr/>
    </dgm:pt>
    <dgm:pt modelId="{AF30D7A2-E6B9-4F7A-81C0-C04D974E3D88}" type="pres">
      <dgm:prSet presAssocID="{F12F91FF-AD11-4DCA-8C1C-8572CAD2E04A}" presName="parentLin" presStyleCnt="0"/>
      <dgm:spPr/>
    </dgm:pt>
    <dgm:pt modelId="{55FC603C-CC60-4963-B2C9-AAFB47DDB1A5}" type="pres">
      <dgm:prSet presAssocID="{F12F91FF-AD11-4DCA-8C1C-8572CAD2E04A}" presName="parentLeftMargin" presStyleLbl="node1" presStyleIdx="0" presStyleCnt="1"/>
      <dgm:spPr/>
    </dgm:pt>
    <dgm:pt modelId="{F689C570-3ADF-4C20-A25D-BDB83D97C1D8}" type="pres">
      <dgm:prSet presAssocID="{F12F91FF-AD11-4DCA-8C1C-8572CAD2E04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573C8-A409-44C1-B9C7-2DE02D9ADAF3}" type="pres">
      <dgm:prSet presAssocID="{F12F91FF-AD11-4DCA-8C1C-8572CAD2E04A}" presName="negativeSpace" presStyleCnt="0"/>
      <dgm:spPr/>
    </dgm:pt>
    <dgm:pt modelId="{79372EBD-B200-44E4-AE63-8622975C0CA2}" type="pres">
      <dgm:prSet presAssocID="{F12F91FF-AD11-4DCA-8C1C-8572CAD2E04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49F56E-0868-40DB-9200-E9C04FFD4F51}" srcId="{F12F91FF-AD11-4DCA-8C1C-8572CAD2E04A}" destId="{F1C74353-ACD8-4186-A59E-94B6C5933341}" srcOrd="2" destOrd="0" parTransId="{43F3AA39-E64E-4436-968C-A173339DE8D5}" sibTransId="{6A9422EA-FEFF-415E-88F6-A548B82A2EEE}"/>
    <dgm:cxn modelId="{0DBE3A5E-4A68-4CAE-B164-144257606FAF}" type="presOf" srcId="{F1C74353-ACD8-4186-A59E-94B6C5933341}" destId="{79372EBD-B200-44E4-AE63-8622975C0CA2}" srcOrd="0" destOrd="2" presId="urn:microsoft.com/office/officeart/2005/8/layout/list1"/>
    <dgm:cxn modelId="{E51E4C2A-3EDB-4D79-9D86-26FBE4AB1EF7}" type="presOf" srcId="{17A083E6-CA8B-449F-A2DF-3F48BBC25100}" destId="{79372EBD-B200-44E4-AE63-8622975C0CA2}" srcOrd="0" destOrd="1" presId="urn:microsoft.com/office/officeart/2005/8/layout/list1"/>
    <dgm:cxn modelId="{CF4C6544-749A-45F6-9BAE-E444DD142583}" srcId="{F12F91FF-AD11-4DCA-8C1C-8572CAD2E04A}" destId="{17A083E6-CA8B-449F-A2DF-3F48BBC25100}" srcOrd="1" destOrd="0" parTransId="{EEAB8081-B5A0-43F6-95C1-A206B1F7D484}" sibTransId="{3FF5BA24-D296-4FF4-9B10-7821B7CB650B}"/>
    <dgm:cxn modelId="{8E0856EF-34F6-47EE-AF14-85C9773EB000}" srcId="{F12F91FF-AD11-4DCA-8C1C-8572CAD2E04A}" destId="{915589E5-0E16-4DDB-9FF1-324391947602}" srcOrd="0" destOrd="0" parTransId="{95F7C83A-ECB2-4FF7-8070-DA2CC98495C5}" sibTransId="{3ADF1E7C-DBF5-474A-B44F-796AF6294747}"/>
    <dgm:cxn modelId="{997C25B7-DB52-44D9-B389-7FC1DE24177B}" type="presOf" srcId="{F12F91FF-AD11-4DCA-8C1C-8572CAD2E04A}" destId="{F689C570-3ADF-4C20-A25D-BDB83D97C1D8}" srcOrd="1" destOrd="0" presId="urn:microsoft.com/office/officeart/2005/8/layout/list1"/>
    <dgm:cxn modelId="{AD3C7C8B-49CD-4F52-A499-0AEAC297D23A}" type="presOf" srcId="{F12F91FF-AD11-4DCA-8C1C-8572CAD2E04A}" destId="{55FC603C-CC60-4963-B2C9-AAFB47DDB1A5}" srcOrd="0" destOrd="0" presId="urn:microsoft.com/office/officeart/2005/8/layout/list1"/>
    <dgm:cxn modelId="{7992C732-FE65-43F7-AEAF-2901F32CDE93}" type="presOf" srcId="{C00E94A6-FD63-4CAC-AF9D-33135FD53E93}" destId="{79372EBD-B200-44E4-AE63-8622975C0CA2}" srcOrd="0" destOrd="3" presId="urn:microsoft.com/office/officeart/2005/8/layout/list1"/>
    <dgm:cxn modelId="{CEF97B5E-D9C5-489B-92B5-0D169B1816CA}" srcId="{F12F91FF-AD11-4DCA-8C1C-8572CAD2E04A}" destId="{C00E94A6-FD63-4CAC-AF9D-33135FD53E93}" srcOrd="3" destOrd="0" parTransId="{8047DF34-9DFB-4C46-A69C-DF68649D00AE}" sibTransId="{7A21F9C5-F9BF-4B5A-AE9D-7E9895398A6E}"/>
    <dgm:cxn modelId="{25F83D00-6B05-46F7-9A2D-E63536585755}" type="presOf" srcId="{915589E5-0E16-4DDB-9FF1-324391947602}" destId="{79372EBD-B200-44E4-AE63-8622975C0CA2}" srcOrd="0" destOrd="0" presId="urn:microsoft.com/office/officeart/2005/8/layout/list1"/>
    <dgm:cxn modelId="{4A964580-EDCE-43F6-A15C-9B8BABFD61BF}" type="presOf" srcId="{C914CCBC-E24F-4036-8E59-0225150FFCCA}" destId="{9C5A907B-A2A1-4531-9898-27D9531858F8}" srcOrd="0" destOrd="0" presId="urn:microsoft.com/office/officeart/2005/8/layout/list1"/>
    <dgm:cxn modelId="{95FC6DFC-601C-4E1D-8C55-DAC821D7E4F4}" srcId="{C914CCBC-E24F-4036-8E59-0225150FFCCA}" destId="{F12F91FF-AD11-4DCA-8C1C-8572CAD2E04A}" srcOrd="0" destOrd="0" parTransId="{D1FFEE63-9BDB-494D-ABCA-E12607030B54}" sibTransId="{EB0B9D85-A0A0-4489-91E2-1FD3A099986E}"/>
    <dgm:cxn modelId="{C20D45BC-4291-4555-949A-F0664EC788B6}" type="presParOf" srcId="{9C5A907B-A2A1-4531-9898-27D9531858F8}" destId="{AF30D7A2-E6B9-4F7A-81C0-C04D974E3D88}" srcOrd="0" destOrd="0" presId="urn:microsoft.com/office/officeart/2005/8/layout/list1"/>
    <dgm:cxn modelId="{BA4A4BC2-903B-4901-91AD-856485565087}" type="presParOf" srcId="{AF30D7A2-E6B9-4F7A-81C0-C04D974E3D88}" destId="{55FC603C-CC60-4963-B2C9-AAFB47DDB1A5}" srcOrd="0" destOrd="0" presId="urn:microsoft.com/office/officeart/2005/8/layout/list1"/>
    <dgm:cxn modelId="{7A959DA0-ED14-4021-8267-C62E51A69E66}" type="presParOf" srcId="{AF30D7A2-E6B9-4F7A-81C0-C04D974E3D88}" destId="{F689C570-3ADF-4C20-A25D-BDB83D97C1D8}" srcOrd="1" destOrd="0" presId="urn:microsoft.com/office/officeart/2005/8/layout/list1"/>
    <dgm:cxn modelId="{7BFA581F-EA7B-492B-88E3-C262C2A79C81}" type="presParOf" srcId="{9C5A907B-A2A1-4531-9898-27D9531858F8}" destId="{584573C8-A409-44C1-B9C7-2DE02D9ADAF3}" srcOrd="1" destOrd="0" presId="urn:microsoft.com/office/officeart/2005/8/layout/list1"/>
    <dgm:cxn modelId="{F493F97B-FC02-4F8B-A27F-02AF9F32051C}" type="presParOf" srcId="{9C5A907B-A2A1-4531-9898-27D9531858F8}" destId="{79372EBD-B200-44E4-AE63-8622975C0CA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3D9F61-8802-424B-826D-706FB4CE56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65D1FC-FF88-4831-A012-FB4D500BA0BF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کارایی تخصیصی چیزی بیش از کارایی اطلاعاتی </a:t>
          </a:r>
          <a:r>
            <a:rPr lang="fa-IR" dirty="0" smtClean="0">
              <a:cs typeface="B Zar" pitchFamily="2" charset="-78"/>
            </a:rPr>
            <a:t>است؛ </a:t>
          </a:r>
          <a:r>
            <a:rPr lang="fa-IR" dirty="0" smtClean="0">
              <a:cs typeface="B Zar" pitchFamily="2" charset="-78"/>
            </a:rPr>
            <a:t>قیمت‌ها ممکن است </a:t>
          </a:r>
          <a:r>
            <a:rPr lang="fa-IR" dirty="0" smtClean="0">
              <a:cs typeface="B Zar" pitchFamily="2" charset="-78"/>
            </a:rPr>
            <a:t>منعکس‌کنندۀ </a:t>
          </a:r>
          <a:r>
            <a:rPr lang="fa-IR" dirty="0" smtClean="0">
              <a:cs typeface="B Zar" pitchFamily="2" charset="-78"/>
            </a:rPr>
            <a:t>اطلاعات </a:t>
          </a:r>
          <a:r>
            <a:rPr lang="fa-IR" dirty="0" smtClean="0">
              <a:cs typeface="B Zar" pitchFamily="2" charset="-78"/>
            </a:rPr>
            <a:t>باشند. این </a:t>
          </a:r>
          <a:r>
            <a:rPr lang="fa-IR" dirty="0" smtClean="0">
              <a:cs typeface="B Zar" pitchFamily="2" charset="-78"/>
            </a:rPr>
            <a:t>اطلاعات نه تنها دربردارندۀ انتظارات </a:t>
          </a:r>
          <a:r>
            <a:rPr lang="fa-IR" dirty="0" smtClean="0">
              <a:cs typeface="B Zar" pitchFamily="2" charset="-78"/>
            </a:rPr>
            <a:t>عقلایی است </a:t>
          </a:r>
          <a:r>
            <a:rPr lang="fa-IR" dirty="0" smtClean="0">
              <a:cs typeface="B Zar" pitchFamily="2" charset="-78"/>
            </a:rPr>
            <a:t>بلکه انتظارات غیرعقلایی را نیز شامل </a:t>
          </a:r>
          <a:r>
            <a:rPr lang="fa-IR" dirty="0" smtClean="0">
              <a:cs typeface="B Zar" pitchFamily="2" charset="-78"/>
            </a:rPr>
            <a:t>می‌شود. بنابراین، </a:t>
          </a:r>
          <a:r>
            <a:rPr lang="fa-IR" dirty="0" smtClean="0">
              <a:cs typeface="B Zar" pitchFamily="2" charset="-78"/>
            </a:rPr>
            <a:t>ممکن است با وجود انعکاس اخبار در قیمت‌ها هنوز هم انحرافات جدی میان قیمت و ارزش ذاتی سهام موجود </a:t>
          </a:r>
          <a:r>
            <a:rPr lang="fa-IR" dirty="0" smtClean="0">
              <a:cs typeface="B Zar" pitchFamily="2" charset="-78"/>
            </a:rPr>
            <a:t>باشد؛ </a:t>
          </a:r>
          <a:r>
            <a:rPr lang="fa-IR" dirty="0" smtClean="0">
              <a:cs typeface="B Zar" pitchFamily="2" charset="-78"/>
            </a:rPr>
            <a:t>نتیجه‌ای که تخصیص بهینۀ منابع را </a:t>
          </a:r>
          <a:r>
            <a:rPr lang="fa-IR" dirty="0" smtClean="0">
              <a:cs typeface="B Zar" pitchFamily="2" charset="-78"/>
            </a:rPr>
            <a:t>پرابهام می‌سازد</a:t>
          </a:r>
          <a:r>
            <a:rPr lang="fa-IR" dirty="0" smtClean="0">
              <a:cs typeface="B Zar" pitchFamily="2" charset="-78"/>
            </a:rPr>
            <a:t>. </a:t>
          </a:r>
          <a:endParaRPr lang="en-US" dirty="0">
            <a:cs typeface="B Zar" pitchFamily="2" charset="-78"/>
          </a:endParaRPr>
        </a:p>
      </dgm:t>
    </dgm:pt>
    <dgm:pt modelId="{83B592B9-46F1-42C7-AE07-97DA8FF842AC}" type="parTrans" cxnId="{F462E350-ADF5-4F45-846B-8D1489E03A9B}">
      <dgm:prSet/>
      <dgm:spPr/>
      <dgm:t>
        <a:bodyPr/>
        <a:lstStyle/>
        <a:p>
          <a:endParaRPr lang="en-US"/>
        </a:p>
      </dgm:t>
    </dgm:pt>
    <dgm:pt modelId="{38541D8B-5502-43F6-A221-1E16F6EA81F2}" type="sibTrans" cxnId="{F462E350-ADF5-4F45-846B-8D1489E03A9B}">
      <dgm:prSet/>
      <dgm:spPr/>
      <dgm:t>
        <a:bodyPr/>
        <a:lstStyle/>
        <a:p>
          <a:endParaRPr lang="en-US"/>
        </a:p>
      </dgm:t>
    </dgm:pt>
    <dgm:pt modelId="{BE63346A-1ED6-47E0-B7E4-B26CDB3D27A2}" type="pres">
      <dgm:prSet presAssocID="{C23D9F61-8802-424B-826D-706FB4CE56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0B520F-889A-4DC7-BEF3-B0A51FD305D7}" type="pres">
      <dgm:prSet presAssocID="{5F65D1FC-FF88-4831-A012-FB4D500BA0BF}" presName="parentText" presStyleLbl="node1" presStyleIdx="0" presStyleCnt="1">
        <dgm:presLayoutVars>
          <dgm:chMax val="0"/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en-US"/>
        </a:p>
      </dgm:t>
    </dgm:pt>
  </dgm:ptLst>
  <dgm:cxnLst>
    <dgm:cxn modelId="{F462E350-ADF5-4F45-846B-8D1489E03A9B}" srcId="{C23D9F61-8802-424B-826D-706FB4CE564C}" destId="{5F65D1FC-FF88-4831-A012-FB4D500BA0BF}" srcOrd="0" destOrd="0" parTransId="{83B592B9-46F1-42C7-AE07-97DA8FF842AC}" sibTransId="{38541D8B-5502-43F6-A221-1E16F6EA81F2}"/>
    <dgm:cxn modelId="{A509B1D3-C09A-4E1D-90A8-699A3264C975}" type="presOf" srcId="{C23D9F61-8802-424B-826D-706FB4CE564C}" destId="{BE63346A-1ED6-47E0-B7E4-B26CDB3D27A2}" srcOrd="0" destOrd="0" presId="urn:microsoft.com/office/officeart/2005/8/layout/vList2"/>
    <dgm:cxn modelId="{2CC34922-736F-4926-9471-2EA3732D99EC}" type="presOf" srcId="{5F65D1FC-FF88-4831-A012-FB4D500BA0BF}" destId="{F20B520F-889A-4DC7-BEF3-B0A51FD305D7}" srcOrd="0" destOrd="0" presId="urn:microsoft.com/office/officeart/2005/8/layout/vList2"/>
    <dgm:cxn modelId="{3A7CC47D-85A6-4428-9171-6AF4A71EC882}" type="presParOf" srcId="{BE63346A-1ED6-47E0-B7E4-B26CDB3D27A2}" destId="{F20B520F-889A-4DC7-BEF3-B0A51FD305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7D2C9C-9CB2-49C2-B425-259B922C52EF}" type="doc">
      <dgm:prSet loTypeId="urn:microsoft.com/office/officeart/2005/8/layout/process4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75D772F-31F3-4BCC-9FBC-D7E9262DE49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رقابت میان سرمایه‌گذاران ما را به این نتیجه می‌رساند که قیمت سهام </a:t>
          </a:r>
          <a:r>
            <a:rPr lang="fa-IR" dirty="0" smtClean="0">
              <a:cs typeface="B Zar" pitchFamily="2" charset="-78"/>
            </a:rPr>
            <a:t>باید به‌طور </a:t>
          </a:r>
          <a:r>
            <a:rPr lang="fa-IR" dirty="0" smtClean="0">
              <a:cs typeface="B Zar" pitchFamily="2" charset="-78"/>
            </a:rPr>
            <a:t>کامل و به‌درستی اطلاعات در دسترس عموم را منعکس </a:t>
          </a:r>
          <a:r>
            <a:rPr lang="fa-IR" dirty="0" smtClean="0">
              <a:cs typeface="B Zar" pitchFamily="2" charset="-78"/>
            </a:rPr>
            <a:t>سازد</a:t>
          </a:r>
          <a:r>
            <a:rPr lang="fa-IR" dirty="0" smtClean="0">
              <a:cs typeface="B Zar" pitchFamily="2" charset="-78"/>
            </a:rPr>
            <a:t>. چرا؟</a:t>
          </a:r>
          <a:endParaRPr lang="en-US" dirty="0">
            <a:cs typeface="B Zar" pitchFamily="2" charset="-78"/>
          </a:endParaRPr>
        </a:p>
      </dgm:t>
    </dgm:pt>
    <dgm:pt modelId="{0A4F3F81-3262-4054-BFA8-C05D32D814F8}" type="parTrans" cxnId="{D0FA60C9-B0E1-48ED-8DEA-848F59DCEE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FEC4321-BA5F-4F0C-A9C3-2E1E6E78E7DB}" type="sibTrans" cxnId="{D0FA60C9-B0E1-48ED-8DEA-848F59DCEE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F6759F7-E925-4165-9289-EC2864EE27A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 غیر </a:t>
          </a:r>
          <a:r>
            <a:rPr lang="fa-IR" dirty="0" smtClean="0">
              <a:cs typeface="B Zar" pitchFamily="2" charset="-78"/>
            </a:rPr>
            <a:t>این‌صورت، </a:t>
          </a:r>
          <a:r>
            <a:rPr lang="fa-IR" dirty="0" smtClean="0">
              <a:cs typeface="B Zar" pitchFamily="2" charset="-78"/>
            </a:rPr>
            <a:t>فرصت‌های کسب سود استفاده‌نشده در بازار ایجاد می‌شود. </a:t>
          </a:r>
          <a:endParaRPr lang="en-US" dirty="0">
            <a:cs typeface="B Zar" pitchFamily="2" charset="-78"/>
          </a:endParaRPr>
        </a:p>
      </dgm:t>
    </dgm:pt>
    <dgm:pt modelId="{D94B46BF-C741-45F4-BDB6-4E77674A0DE0}" type="parTrans" cxnId="{C9DA7379-6A7D-4A50-801A-6A4EAD6E9E2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61ED565-3751-4666-9FDD-DFCD40D103CA}" type="sibTrans" cxnId="{C9DA7379-6A7D-4A50-801A-6A4EAD6E9E2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7A42B15-BE58-4494-8BFD-B99C02FD953A}" type="pres">
      <dgm:prSet presAssocID="{1D7D2C9C-9CB2-49C2-B425-259B922C52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956B0D-D2EB-4FA0-90AC-784BB19C7814}" type="pres">
      <dgm:prSet presAssocID="{5F6759F7-E925-4165-9289-EC2864EE27A8}" presName="boxAndChildren" presStyleCnt="0"/>
      <dgm:spPr/>
    </dgm:pt>
    <dgm:pt modelId="{EC685D36-81AC-4B8C-8FB6-934EBD291162}" type="pres">
      <dgm:prSet presAssocID="{5F6759F7-E925-4165-9289-EC2864EE27A8}" presName="parentTextBox" presStyleLbl="node1" presStyleIdx="0" presStyleCnt="2"/>
      <dgm:spPr/>
      <dgm:t>
        <a:bodyPr/>
        <a:lstStyle/>
        <a:p>
          <a:endParaRPr lang="en-US"/>
        </a:p>
      </dgm:t>
    </dgm:pt>
    <dgm:pt modelId="{FFCC0550-EB12-4767-BB46-EF31FDA3F828}" type="pres">
      <dgm:prSet presAssocID="{DFEC4321-BA5F-4F0C-A9C3-2E1E6E78E7DB}" presName="sp" presStyleCnt="0"/>
      <dgm:spPr/>
    </dgm:pt>
    <dgm:pt modelId="{3165589B-A95C-4401-99BB-47DFF6572645}" type="pres">
      <dgm:prSet presAssocID="{475D772F-31F3-4BCC-9FBC-D7E9262DE492}" presName="arrowAndChildren" presStyleCnt="0"/>
      <dgm:spPr/>
    </dgm:pt>
    <dgm:pt modelId="{461C903A-FD2C-4BFD-8A8A-FD49FB2A184B}" type="pres">
      <dgm:prSet presAssocID="{475D772F-31F3-4BCC-9FBC-D7E9262DE492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C9DA7379-6A7D-4A50-801A-6A4EAD6E9E28}" srcId="{1D7D2C9C-9CB2-49C2-B425-259B922C52EF}" destId="{5F6759F7-E925-4165-9289-EC2864EE27A8}" srcOrd="1" destOrd="0" parTransId="{D94B46BF-C741-45F4-BDB6-4E77674A0DE0}" sibTransId="{361ED565-3751-4666-9FDD-DFCD40D103CA}"/>
    <dgm:cxn modelId="{14900916-93DA-4FF7-BAD3-EC0B457B3A83}" type="presOf" srcId="{5F6759F7-E925-4165-9289-EC2864EE27A8}" destId="{EC685D36-81AC-4B8C-8FB6-934EBD291162}" srcOrd="0" destOrd="0" presId="urn:microsoft.com/office/officeart/2005/8/layout/process4"/>
    <dgm:cxn modelId="{822AC319-0ADD-4E02-8EB4-C9A6D7A3C27F}" type="presOf" srcId="{475D772F-31F3-4BCC-9FBC-D7E9262DE492}" destId="{461C903A-FD2C-4BFD-8A8A-FD49FB2A184B}" srcOrd="0" destOrd="0" presId="urn:microsoft.com/office/officeart/2005/8/layout/process4"/>
    <dgm:cxn modelId="{D0FA60C9-B0E1-48ED-8DEA-848F59DCEEF8}" srcId="{1D7D2C9C-9CB2-49C2-B425-259B922C52EF}" destId="{475D772F-31F3-4BCC-9FBC-D7E9262DE492}" srcOrd="0" destOrd="0" parTransId="{0A4F3F81-3262-4054-BFA8-C05D32D814F8}" sibTransId="{DFEC4321-BA5F-4F0C-A9C3-2E1E6E78E7DB}"/>
    <dgm:cxn modelId="{69134610-B965-46C2-8056-CFF5978C3EC1}" type="presOf" srcId="{1D7D2C9C-9CB2-49C2-B425-259B922C52EF}" destId="{C7A42B15-BE58-4494-8BFD-B99C02FD953A}" srcOrd="0" destOrd="0" presId="urn:microsoft.com/office/officeart/2005/8/layout/process4"/>
    <dgm:cxn modelId="{11B89445-87D7-4F9F-AB1A-5929E1A34A3B}" type="presParOf" srcId="{C7A42B15-BE58-4494-8BFD-B99C02FD953A}" destId="{6E956B0D-D2EB-4FA0-90AC-784BB19C7814}" srcOrd="0" destOrd="0" presId="urn:microsoft.com/office/officeart/2005/8/layout/process4"/>
    <dgm:cxn modelId="{C1FADBAC-6EC4-4C16-9720-02F6E6F9227F}" type="presParOf" srcId="{6E956B0D-D2EB-4FA0-90AC-784BB19C7814}" destId="{EC685D36-81AC-4B8C-8FB6-934EBD291162}" srcOrd="0" destOrd="0" presId="urn:microsoft.com/office/officeart/2005/8/layout/process4"/>
    <dgm:cxn modelId="{EEAA5BB6-22C8-465E-830E-90B003B4CACF}" type="presParOf" srcId="{C7A42B15-BE58-4494-8BFD-B99C02FD953A}" destId="{FFCC0550-EB12-4767-BB46-EF31FDA3F828}" srcOrd="1" destOrd="0" presId="urn:microsoft.com/office/officeart/2005/8/layout/process4"/>
    <dgm:cxn modelId="{81C6F535-FB79-4093-A25A-A8D6E7916EF3}" type="presParOf" srcId="{C7A42B15-BE58-4494-8BFD-B99C02FD953A}" destId="{3165589B-A95C-4401-99BB-47DFF6572645}" srcOrd="2" destOrd="0" presId="urn:microsoft.com/office/officeart/2005/8/layout/process4"/>
    <dgm:cxn modelId="{3E2E91C4-6BEE-4D12-AC19-DCF97C5EB303}" type="presParOf" srcId="{3165589B-A95C-4401-99BB-47DFF6572645}" destId="{461C903A-FD2C-4BFD-8A8A-FD49FB2A184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385D2D-AF08-4AAB-8CE2-07E741AAE21D}" type="doc">
      <dgm:prSet loTypeId="urn:microsoft.com/office/officeart/2005/8/layout/process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34D7BDC-1585-4FD7-87A9-BC32252BCEF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فرضیه‌ی </a:t>
          </a:r>
          <a:r>
            <a:rPr lang="fa-IR" dirty="0" smtClean="0">
              <a:cs typeface="B Zar" pitchFamily="2" charset="-78"/>
            </a:rPr>
            <a:t>کارایی بازار ادعا می‌کند تغییرات قیمت سهام تصادفی است؛ چرا؟</a:t>
          </a:r>
          <a:endParaRPr lang="en-US" dirty="0">
            <a:cs typeface="B Zar" pitchFamily="2" charset="-78"/>
          </a:endParaRPr>
        </a:p>
      </dgm:t>
    </dgm:pt>
    <dgm:pt modelId="{4D2DBF83-D765-4888-845F-2804F229A35A}" type="parTrans" cxnId="{19B604D0-8590-421A-BC52-FB3E8B6067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14471BF-91C4-498B-A156-3C4CFF46BE5E}" type="sibTrans" cxnId="{19B604D0-8590-421A-BC52-FB3E8B6067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C7BDF4A-EDD8-4AAE-80C3-EDDC8F6E351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در بازار رقابتی قیمت‌ها تنها در واکنش به اخبار جدید تغییر </a:t>
          </a:r>
          <a:r>
            <a:rPr lang="fa-IR" dirty="0" smtClean="0">
              <a:cs typeface="B Zar" pitchFamily="2" charset="-78"/>
            </a:rPr>
            <a:t>می‌کند</a:t>
          </a:r>
          <a:r>
            <a:rPr lang="fa-IR" dirty="0" smtClean="0">
              <a:cs typeface="B Zar" pitchFamily="2" charset="-78"/>
            </a:rPr>
            <a:t>.</a:t>
          </a:r>
          <a:endParaRPr lang="en-US" dirty="0">
            <a:cs typeface="B Zar" pitchFamily="2" charset="-78"/>
          </a:endParaRPr>
        </a:p>
      </dgm:t>
    </dgm:pt>
    <dgm:pt modelId="{074B6992-346B-456C-BE83-D91F40E9CE32}" type="parTrans" cxnId="{774676FA-4C07-486D-A335-D05911705B4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ACB5098-9A44-4B11-96F5-DDE08B26BFE4}" type="sibTrans" cxnId="{774676FA-4C07-486D-A335-D05911705B4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7F01175-A7E6-4FE4-816B-63B9F50FD66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ورود اطلاعات جدید به بازار تصادفی </a:t>
          </a:r>
          <a:r>
            <a:rPr lang="fa-IR" dirty="0" smtClean="0">
              <a:cs typeface="B Zar" pitchFamily="2" charset="-78"/>
            </a:rPr>
            <a:t>است.</a:t>
          </a:r>
          <a:endParaRPr lang="en-US" dirty="0">
            <a:cs typeface="B Zar" pitchFamily="2" charset="-78"/>
          </a:endParaRPr>
        </a:p>
      </dgm:t>
    </dgm:pt>
    <dgm:pt modelId="{B3C62883-94BA-4D6E-94BA-964E2040D385}" type="parTrans" cxnId="{F5DE2F8F-FCB7-456E-A9A8-BE4B863DA42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B29A416-2B96-4DE4-8BF9-7731C491C5D0}" type="sibTrans" cxnId="{F5DE2F8F-FCB7-456E-A9A8-BE4B863DA42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C29E9AD-065C-4CFB-AE72-61BB2230EEF4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بنابراین، </a:t>
          </a:r>
          <a:r>
            <a:rPr lang="fa-IR" dirty="0" smtClean="0">
              <a:cs typeface="B Zar" pitchFamily="2" charset="-78"/>
            </a:rPr>
            <a:t>قیمت‌ها به‌طور تصادفی تغییر می‌کنند.</a:t>
          </a:r>
          <a:endParaRPr lang="en-US" dirty="0">
            <a:cs typeface="B Zar" pitchFamily="2" charset="-78"/>
          </a:endParaRPr>
        </a:p>
      </dgm:t>
    </dgm:pt>
    <dgm:pt modelId="{EA0CE7EB-D083-44C3-989C-2033A1EE75A5}" type="parTrans" cxnId="{4CB91993-3588-4245-A8F5-755C32796A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650B5D0-89C2-422D-AF38-A6A8E4B00FBE}" type="sibTrans" cxnId="{4CB91993-3588-4245-A8F5-755C32796A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31721A2-C20D-41DA-AB23-ED9887BD90C6}" type="pres">
      <dgm:prSet presAssocID="{6E385D2D-AF08-4AAB-8CE2-07E741AAE21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80DCB9-1F7F-4F59-92B7-2C5B9B44AD34}" type="pres">
      <dgm:prSet presAssocID="{D34D7BDC-1585-4FD7-87A9-BC32252BCEF5}" presName="composite" presStyleCnt="0"/>
      <dgm:spPr/>
    </dgm:pt>
    <dgm:pt modelId="{56433DC9-AFA8-4323-9E22-8E773AAE9BBC}" type="pres">
      <dgm:prSet presAssocID="{D34D7BDC-1585-4FD7-87A9-BC32252BCEF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9EF94-B7EC-4B24-A2FC-F84901A65484}" type="pres">
      <dgm:prSet presAssocID="{D34D7BDC-1585-4FD7-87A9-BC32252BCEF5}" presName="parSh" presStyleLbl="node1" presStyleIdx="0" presStyleCnt="1"/>
      <dgm:spPr/>
      <dgm:t>
        <a:bodyPr/>
        <a:lstStyle/>
        <a:p>
          <a:endParaRPr lang="en-US"/>
        </a:p>
      </dgm:t>
    </dgm:pt>
    <dgm:pt modelId="{EF2965CA-6C49-4078-A8A9-30EF60320BE0}" type="pres">
      <dgm:prSet presAssocID="{D34D7BDC-1585-4FD7-87A9-BC32252BCEF5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29A1C9-63DB-49FF-A0AF-0D5B586065A2}" type="presOf" srcId="{07F01175-A7E6-4FE4-816B-63B9F50FD66B}" destId="{EF2965CA-6C49-4078-A8A9-30EF60320BE0}" srcOrd="0" destOrd="1" presId="urn:microsoft.com/office/officeart/2005/8/layout/process3"/>
    <dgm:cxn modelId="{F5DE2F8F-FCB7-456E-A9A8-BE4B863DA42D}" srcId="{D34D7BDC-1585-4FD7-87A9-BC32252BCEF5}" destId="{07F01175-A7E6-4FE4-816B-63B9F50FD66B}" srcOrd="1" destOrd="0" parTransId="{B3C62883-94BA-4D6E-94BA-964E2040D385}" sibTransId="{EB29A416-2B96-4DE4-8BF9-7731C491C5D0}"/>
    <dgm:cxn modelId="{9FABB9E9-D23B-4C54-92FF-0C407E8C9542}" type="presOf" srcId="{FC7BDF4A-EDD8-4AAE-80C3-EDDC8F6E3515}" destId="{EF2965CA-6C49-4078-A8A9-30EF60320BE0}" srcOrd="0" destOrd="0" presId="urn:microsoft.com/office/officeart/2005/8/layout/process3"/>
    <dgm:cxn modelId="{6030E22F-5942-4141-84CB-9B39CFE0FAA8}" type="presOf" srcId="{EC29E9AD-065C-4CFB-AE72-61BB2230EEF4}" destId="{EF2965CA-6C49-4078-A8A9-30EF60320BE0}" srcOrd="0" destOrd="2" presId="urn:microsoft.com/office/officeart/2005/8/layout/process3"/>
    <dgm:cxn modelId="{19B604D0-8590-421A-BC52-FB3E8B606751}" srcId="{6E385D2D-AF08-4AAB-8CE2-07E741AAE21D}" destId="{D34D7BDC-1585-4FD7-87A9-BC32252BCEF5}" srcOrd="0" destOrd="0" parTransId="{4D2DBF83-D765-4888-845F-2804F229A35A}" sibTransId="{C14471BF-91C4-498B-A156-3C4CFF46BE5E}"/>
    <dgm:cxn modelId="{4CB91993-3588-4245-A8F5-755C32796A6D}" srcId="{D34D7BDC-1585-4FD7-87A9-BC32252BCEF5}" destId="{EC29E9AD-065C-4CFB-AE72-61BB2230EEF4}" srcOrd="2" destOrd="0" parTransId="{EA0CE7EB-D083-44C3-989C-2033A1EE75A5}" sibTransId="{4650B5D0-89C2-422D-AF38-A6A8E4B00FBE}"/>
    <dgm:cxn modelId="{774676FA-4C07-486D-A335-D05911705B42}" srcId="{D34D7BDC-1585-4FD7-87A9-BC32252BCEF5}" destId="{FC7BDF4A-EDD8-4AAE-80C3-EDDC8F6E3515}" srcOrd="0" destOrd="0" parTransId="{074B6992-346B-456C-BE83-D91F40E9CE32}" sibTransId="{5ACB5098-9A44-4B11-96F5-DDE08B26BFE4}"/>
    <dgm:cxn modelId="{61F28B05-9BA5-4855-A213-F42292ACD766}" type="presOf" srcId="{6E385D2D-AF08-4AAB-8CE2-07E741AAE21D}" destId="{831721A2-C20D-41DA-AB23-ED9887BD90C6}" srcOrd="0" destOrd="0" presId="urn:microsoft.com/office/officeart/2005/8/layout/process3"/>
    <dgm:cxn modelId="{22B5B6C2-74F3-444A-8D5A-EE1E60976CC8}" type="presOf" srcId="{D34D7BDC-1585-4FD7-87A9-BC32252BCEF5}" destId="{1919EF94-B7EC-4B24-A2FC-F84901A65484}" srcOrd="1" destOrd="0" presId="urn:microsoft.com/office/officeart/2005/8/layout/process3"/>
    <dgm:cxn modelId="{92171D61-88C7-4F77-A066-B5CA013B20CF}" type="presOf" srcId="{D34D7BDC-1585-4FD7-87A9-BC32252BCEF5}" destId="{56433DC9-AFA8-4323-9E22-8E773AAE9BBC}" srcOrd="0" destOrd="0" presId="urn:microsoft.com/office/officeart/2005/8/layout/process3"/>
    <dgm:cxn modelId="{10431705-CF17-48B0-B827-C1EF0D8AD41F}" type="presParOf" srcId="{831721A2-C20D-41DA-AB23-ED9887BD90C6}" destId="{5480DCB9-1F7F-4F59-92B7-2C5B9B44AD34}" srcOrd="0" destOrd="0" presId="urn:microsoft.com/office/officeart/2005/8/layout/process3"/>
    <dgm:cxn modelId="{27D84D05-3922-40BF-B0D3-6A5E75B13F35}" type="presParOf" srcId="{5480DCB9-1F7F-4F59-92B7-2C5B9B44AD34}" destId="{56433DC9-AFA8-4323-9E22-8E773AAE9BBC}" srcOrd="0" destOrd="0" presId="urn:microsoft.com/office/officeart/2005/8/layout/process3"/>
    <dgm:cxn modelId="{DE29EED0-9AD9-4243-97C6-A64CBBDB2AB3}" type="presParOf" srcId="{5480DCB9-1F7F-4F59-92B7-2C5B9B44AD34}" destId="{1919EF94-B7EC-4B24-A2FC-F84901A65484}" srcOrd="1" destOrd="0" presId="urn:microsoft.com/office/officeart/2005/8/layout/process3"/>
    <dgm:cxn modelId="{35B6D3FC-0868-42E8-83B3-F843DE588B8A}" type="presParOf" srcId="{5480DCB9-1F7F-4F59-92B7-2C5B9B44AD34}" destId="{EF2965CA-6C49-4078-A8A9-30EF60320BE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60B98E-F998-4BBB-8C19-074F6023D3D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91B9EE-E504-43A6-84E0-F79AE616FF9C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نظریۀ گشت تصادفی</a:t>
          </a:r>
          <a:endParaRPr lang="en-US" dirty="0">
            <a:cs typeface="B Titr" pitchFamily="2" charset="-78"/>
          </a:endParaRPr>
        </a:p>
      </dgm:t>
    </dgm:pt>
    <dgm:pt modelId="{0D0B0573-B2A5-4662-9CD5-06824154B37D}" type="parTrans" cxnId="{2D686D67-DB34-47D1-9D41-8B04E5FD46AA}">
      <dgm:prSet/>
      <dgm:spPr/>
      <dgm:t>
        <a:bodyPr/>
        <a:lstStyle/>
        <a:p>
          <a:endParaRPr lang="en-US"/>
        </a:p>
      </dgm:t>
    </dgm:pt>
    <dgm:pt modelId="{A52A7F56-4532-4D1B-89C6-43E423854A5F}" type="sibTrans" cxnId="{2D686D67-DB34-47D1-9D41-8B04E5FD46AA}">
      <dgm:prSet/>
      <dgm:spPr/>
      <dgm:t>
        <a:bodyPr/>
        <a:lstStyle/>
        <a:p>
          <a:endParaRPr lang="en-US"/>
        </a:p>
      </dgm:t>
    </dgm:pt>
    <dgm:pt modelId="{B085BD88-174E-471B-A556-983564BDB3A4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این نظریه ادعا می‌کند </a:t>
          </a:r>
          <a:r>
            <a:rPr lang="fa-IR" dirty="0" smtClean="0">
              <a:cs typeface="B Zar" pitchFamily="2" charset="-78"/>
            </a:rPr>
            <a:t>فرآیند </a:t>
          </a:r>
          <a:r>
            <a:rPr lang="fa-IR" dirty="0" smtClean="0">
              <a:cs typeface="B Zar" pitchFamily="2" charset="-78"/>
            </a:rPr>
            <a:t>تغییرات قیمت سهام تصادفی وغیرقابل پیش‌بینی است. این ادعا با نتایج حاصل از </a:t>
          </a:r>
          <a:r>
            <a:rPr lang="fa-IR" dirty="0" smtClean="0">
              <a:cs typeface="B Zar" pitchFamily="2" charset="-78"/>
            </a:rPr>
            <a:t>فرضیه‌ی بازار </a:t>
          </a:r>
          <a:r>
            <a:rPr lang="fa-IR" dirty="0" smtClean="0">
              <a:cs typeface="B Zar" pitchFamily="2" charset="-78"/>
            </a:rPr>
            <a:t>کارا همخوانی دارد.</a:t>
          </a:r>
          <a:endParaRPr lang="en-US" dirty="0">
            <a:cs typeface="B Zar" pitchFamily="2" charset="-78"/>
          </a:endParaRPr>
        </a:p>
      </dgm:t>
    </dgm:pt>
    <dgm:pt modelId="{67DF9F26-B935-4DDA-B654-2C1554D752E4}" type="parTrans" cxnId="{12E242D4-7261-4077-B6ED-988739274A7D}">
      <dgm:prSet/>
      <dgm:spPr/>
      <dgm:t>
        <a:bodyPr/>
        <a:lstStyle/>
        <a:p>
          <a:endParaRPr lang="en-US"/>
        </a:p>
      </dgm:t>
    </dgm:pt>
    <dgm:pt modelId="{4F104739-FDC9-412F-AA5A-8E6E3CD0FC14}" type="sibTrans" cxnId="{12E242D4-7261-4077-B6ED-988739274A7D}">
      <dgm:prSet/>
      <dgm:spPr/>
      <dgm:t>
        <a:bodyPr/>
        <a:lstStyle/>
        <a:p>
          <a:endParaRPr lang="en-US"/>
        </a:p>
      </dgm:t>
    </dgm:pt>
    <dgm:pt modelId="{4F1AC9ED-CA5B-4A9C-B8DD-B8C6FBD8D9CA}" type="pres">
      <dgm:prSet presAssocID="{A760B98E-F998-4BBB-8C19-074F6023D3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DB7EBE-701C-49FE-ADF9-5849C72047C9}" type="pres">
      <dgm:prSet presAssocID="{5B91B9EE-E504-43A6-84E0-F79AE616FF9C}" presName="composite" presStyleCnt="0"/>
      <dgm:spPr/>
    </dgm:pt>
    <dgm:pt modelId="{B6E46027-C457-45EB-AFD6-AA6DF4C1034B}" type="pres">
      <dgm:prSet presAssocID="{5B91B9EE-E504-43A6-84E0-F79AE616FF9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5C5E7-60E8-4741-99CD-7D80B318F9AF}" type="pres">
      <dgm:prSet presAssocID="{5B91B9EE-E504-43A6-84E0-F79AE616FF9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686D67-DB34-47D1-9D41-8B04E5FD46AA}" srcId="{A760B98E-F998-4BBB-8C19-074F6023D3D2}" destId="{5B91B9EE-E504-43A6-84E0-F79AE616FF9C}" srcOrd="0" destOrd="0" parTransId="{0D0B0573-B2A5-4662-9CD5-06824154B37D}" sibTransId="{A52A7F56-4532-4D1B-89C6-43E423854A5F}"/>
    <dgm:cxn modelId="{12E242D4-7261-4077-B6ED-988739274A7D}" srcId="{5B91B9EE-E504-43A6-84E0-F79AE616FF9C}" destId="{B085BD88-174E-471B-A556-983564BDB3A4}" srcOrd="0" destOrd="0" parTransId="{67DF9F26-B935-4DDA-B654-2C1554D752E4}" sibTransId="{4F104739-FDC9-412F-AA5A-8E6E3CD0FC14}"/>
    <dgm:cxn modelId="{1446858A-A608-408E-A228-C458C81C109F}" type="presOf" srcId="{B085BD88-174E-471B-A556-983564BDB3A4}" destId="{ABD5C5E7-60E8-4741-99CD-7D80B318F9AF}" srcOrd="0" destOrd="0" presId="urn:microsoft.com/office/officeart/2005/8/layout/hList1"/>
    <dgm:cxn modelId="{041C422D-54F1-4C86-A1A4-C4DA6D339011}" type="presOf" srcId="{A760B98E-F998-4BBB-8C19-074F6023D3D2}" destId="{4F1AC9ED-CA5B-4A9C-B8DD-B8C6FBD8D9CA}" srcOrd="0" destOrd="0" presId="urn:microsoft.com/office/officeart/2005/8/layout/hList1"/>
    <dgm:cxn modelId="{C8D6ED43-A2B2-4137-B374-CEEA84F0F6E4}" type="presOf" srcId="{5B91B9EE-E504-43A6-84E0-F79AE616FF9C}" destId="{B6E46027-C457-45EB-AFD6-AA6DF4C1034B}" srcOrd="0" destOrd="0" presId="urn:microsoft.com/office/officeart/2005/8/layout/hList1"/>
    <dgm:cxn modelId="{5B9561D0-0D56-410B-B512-E4E17F5CB89E}" type="presParOf" srcId="{4F1AC9ED-CA5B-4A9C-B8DD-B8C6FBD8D9CA}" destId="{1DDB7EBE-701C-49FE-ADF9-5849C72047C9}" srcOrd="0" destOrd="0" presId="urn:microsoft.com/office/officeart/2005/8/layout/hList1"/>
    <dgm:cxn modelId="{C9F9B11D-A4C8-42AD-AA2F-1EE9FA1BBB85}" type="presParOf" srcId="{1DDB7EBE-701C-49FE-ADF9-5849C72047C9}" destId="{B6E46027-C457-45EB-AFD6-AA6DF4C1034B}" srcOrd="0" destOrd="0" presId="urn:microsoft.com/office/officeart/2005/8/layout/hList1"/>
    <dgm:cxn modelId="{DCA618FA-681E-4B93-B7A0-0B258D09A377}" type="presParOf" srcId="{1DDB7EBE-701C-49FE-ADF9-5849C72047C9}" destId="{ABD5C5E7-60E8-4741-99CD-7D80B318F9A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4221D9-BE3C-4A14-8BF0-70761D8130F0}" type="doc">
      <dgm:prSet loTypeId="urn:microsoft.com/office/officeart/2005/8/layout/venn2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6468262-132E-4FE3-9F3F-16E109A5C833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قوی</a:t>
          </a:r>
          <a:endParaRPr lang="en-US" dirty="0">
            <a:cs typeface="B Titr" pitchFamily="2" charset="-78"/>
          </a:endParaRPr>
        </a:p>
      </dgm:t>
    </dgm:pt>
    <dgm:pt modelId="{39E4DC26-F17C-41A2-97D4-C30406D60165}" type="parTrans" cxnId="{6DC016BA-04D0-4FA3-953A-F72F87C4BE8D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790C310D-D118-41C5-B560-D39C2176E0D4}" type="sibTrans" cxnId="{6DC016BA-04D0-4FA3-953A-F72F87C4BE8D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179E7290-8891-460B-9CD7-157070C2FDED}">
      <dgm:prSet/>
      <dgm:spPr/>
      <dgm:t>
        <a:bodyPr/>
        <a:lstStyle/>
        <a:p>
          <a:pPr rtl="1"/>
          <a:r>
            <a:rPr lang="fa-IR" smtClean="0">
              <a:cs typeface="B Titr" pitchFamily="2" charset="-78"/>
            </a:rPr>
            <a:t>نیمه قوی</a:t>
          </a:r>
          <a:endParaRPr lang="en-US">
            <a:cs typeface="B Titr" pitchFamily="2" charset="-78"/>
          </a:endParaRPr>
        </a:p>
      </dgm:t>
    </dgm:pt>
    <dgm:pt modelId="{A85C3487-4A11-48A2-BF08-CEBA5C29985B}" type="parTrans" cxnId="{7E75DE66-D008-4D1D-94E6-FD02FAD209B8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8747533B-6726-4AFD-B99A-F4A443C9415D}" type="sibTrans" cxnId="{7E75DE66-D008-4D1D-94E6-FD02FAD209B8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DA41927B-F54A-4199-A3C1-15E30E3CC350}">
      <dgm:prSet/>
      <dgm:spPr/>
      <dgm:t>
        <a:bodyPr/>
        <a:lstStyle/>
        <a:p>
          <a:pPr rtl="1"/>
          <a:r>
            <a:rPr lang="fa-IR" smtClean="0">
              <a:cs typeface="B Titr" pitchFamily="2" charset="-78"/>
            </a:rPr>
            <a:t>ضعیف</a:t>
          </a:r>
          <a:endParaRPr lang="en-US">
            <a:cs typeface="B Titr" pitchFamily="2" charset="-78"/>
          </a:endParaRPr>
        </a:p>
      </dgm:t>
    </dgm:pt>
    <dgm:pt modelId="{C8FB635E-7535-4A6A-B0E6-889D4C555669}" type="parTrans" cxnId="{3175C501-F7AB-4C9F-AA13-D3C4CC18FD98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539D5E55-9C14-40D3-BE71-0E32C2919299}" type="sibTrans" cxnId="{3175C501-F7AB-4C9F-AA13-D3C4CC18FD98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AE2AA677-A0F7-40C9-81CF-7C8B70CACF2F}" type="pres">
      <dgm:prSet presAssocID="{974221D9-BE3C-4A14-8BF0-70761D8130F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6EC15D-B846-48F8-B1AE-F663A5EF2C1B}" type="pres">
      <dgm:prSet presAssocID="{974221D9-BE3C-4A14-8BF0-70761D8130F0}" presName="comp1" presStyleCnt="0"/>
      <dgm:spPr/>
      <dgm:t>
        <a:bodyPr/>
        <a:lstStyle/>
        <a:p>
          <a:endParaRPr lang="en-US"/>
        </a:p>
      </dgm:t>
    </dgm:pt>
    <dgm:pt modelId="{EBDEE153-218C-404A-8DB3-7EB53A18B4D0}" type="pres">
      <dgm:prSet presAssocID="{974221D9-BE3C-4A14-8BF0-70761D8130F0}" presName="circle1" presStyleLbl="node1" presStyleIdx="0" presStyleCnt="3"/>
      <dgm:spPr/>
      <dgm:t>
        <a:bodyPr/>
        <a:lstStyle/>
        <a:p>
          <a:endParaRPr lang="en-US"/>
        </a:p>
      </dgm:t>
    </dgm:pt>
    <dgm:pt modelId="{7442EBF2-72F4-4928-82B4-EB35712B2ACE}" type="pres">
      <dgm:prSet presAssocID="{974221D9-BE3C-4A14-8BF0-70761D8130F0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AA5C7-20AA-459C-8939-B58CB65F5594}" type="pres">
      <dgm:prSet presAssocID="{974221D9-BE3C-4A14-8BF0-70761D8130F0}" presName="comp2" presStyleCnt="0"/>
      <dgm:spPr/>
      <dgm:t>
        <a:bodyPr/>
        <a:lstStyle/>
        <a:p>
          <a:endParaRPr lang="en-US"/>
        </a:p>
      </dgm:t>
    </dgm:pt>
    <dgm:pt modelId="{1C28FD0C-E257-4CE2-B965-63D974C3FA04}" type="pres">
      <dgm:prSet presAssocID="{974221D9-BE3C-4A14-8BF0-70761D8130F0}" presName="circle2" presStyleLbl="node1" presStyleIdx="1" presStyleCnt="3" custLinFactNeighborY="-12130"/>
      <dgm:spPr/>
      <dgm:t>
        <a:bodyPr/>
        <a:lstStyle/>
        <a:p>
          <a:endParaRPr lang="en-US"/>
        </a:p>
      </dgm:t>
    </dgm:pt>
    <dgm:pt modelId="{EDC6F99D-3F05-4E3D-969E-6503CA8BF6D4}" type="pres">
      <dgm:prSet presAssocID="{974221D9-BE3C-4A14-8BF0-70761D8130F0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9D00A-730A-4949-A069-6799A999FA73}" type="pres">
      <dgm:prSet presAssocID="{974221D9-BE3C-4A14-8BF0-70761D8130F0}" presName="comp3" presStyleCnt="0"/>
      <dgm:spPr/>
      <dgm:t>
        <a:bodyPr/>
        <a:lstStyle/>
        <a:p>
          <a:endParaRPr lang="en-US"/>
        </a:p>
      </dgm:t>
    </dgm:pt>
    <dgm:pt modelId="{FC80B555-A60B-45EB-9AD2-4C0B0118C783}" type="pres">
      <dgm:prSet presAssocID="{974221D9-BE3C-4A14-8BF0-70761D8130F0}" presName="circle3" presStyleLbl="node1" presStyleIdx="2" presStyleCnt="3" custLinFactNeighborY="-38733"/>
      <dgm:spPr/>
      <dgm:t>
        <a:bodyPr/>
        <a:lstStyle/>
        <a:p>
          <a:endParaRPr lang="en-US"/>
        </a:p>
      </dgm:t>
    </dgm:pt>
    <dgm:pt modelId="{D0F6F2A4-77A4-4882-8E79-9C51EDD6D17C}" type="pres">
      <dgm:prSet presAssocID="{974221D9-BE3C-4A14-8BF0-70761D8130F0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249DAB-9731-48CE-8B41-3219B2D73FB1}" type="presOf" srcId="{DA41927B-F54A-4199-A3C1-15E30E3CC350}" destId="{FC80B555-A60B-45EB-9AD2-4C0B0118C783}" srcOrd="0" destOrd="0" presId="urn:microsoft.com/office/officeart/2005/8/layout/venn2"/>
    <dgm:cxn modelId="{0D6844AD-BCFA-4C24-AFDD-1CDF611C3456}" type="presOf" srcId="{D6468262-132E-4FE3-9F3F-16E109A5C833}" destId="{7442EBF2-72F4-4928-82B4-EB35712B2ACE}" srcOrd="1" destOrd="0" presId="urn:microsoft.com/office/officeart/2005/8/layout/venn2"/>
    <dgm:cxn modelId="{9324A050-DFA5-4477-9B18-77DE04B7013E}" type="presOf" srcId="{179E7290-8891-460B-9CD7-157070C2FDED}" destId="{1C28FD0C-E257-4CE2-B965-63D974C3FA04}" srcOrd="0" destOrd="0" presId="urn:microsoft.com/office/officeart/2005/8/layout/venn2"/>
    <dgm:cxn modelId="{7E75DE66-D008-4D1D-94E6-FD02FAD209B8}" srcId="{974221D9-BE3C-4A14-8BF0-70761D8130F0}" destId="{179E7290-8891-460B-9CD7-157070C2FDED}" srcOrd="1" destOrd="0" parTransId="{A85C3487-4A11-48A2-BF08-CEBA5C29985B}" sibTransId="{8747533B-6726-4AFD-B99A-F4A443C9415D}"/>
    <dgm:cxn modelId="{5394E82C-9D10-4DBD-9C5F-8AB98BA2C7AE}" type="presOf" srcId="{D6468262-132E-4FE3-9F3F-16E109A5C833}" destId="{EBDEE153-218C-404A-8DB3-7EB53A18B4D0}" srcOrd="0" destOrd="0" presId="urn:microsoft.com/office/officeart/2005/8/layout/venn2"/>
    <dgm:cxn modelId="{3175C501-F7AB-4C9F-AA13-D3C4CC18FD98}" srcId="{974221D9-BE3C-4A14-8BF0-70761D8130F0}" destId="{DA41927B-F54A-4199-A3C1-15E30E3CC350}" srcOrd="2" destOrd="0" parTransId="{C8FB635E-7535-4A6A-B0E6-889D4C555669}" sibTransId="{539D5E55-9C14-40D3-BE71-0E32C2919299}"/>
    <dgm:cxn modelId="{25E482EA-D76E-4135-8D81-72C02CC91B3A}" type="presOf" srcId="{974221D9-BE3C-4A14-8BF0-70761D8130F0}" destId="{AE2AA677-A0F7-40C9-81CF-7C8B70CACF2F}" srcOrd="0" destOrd="0" presId="urn:microsoft.com/office/officeart/2005/8/layout/venn2"/>
    <dgm:cxn modelId="{638C62CD-B2FF-43FB-98CF-1FBE3A0AF75A}" type="presOf" srcId="{DA41927B-F54A-4199-A3C1-15E30E3CC350}" destId="{D0F6F2A4-77A4-4882-8E79-9C51EDD6D17C}" srcOrd="1" destOrd="0" presId="urn:microsoft.com/office/officeart/2005/8/layout/venn2"/>
    <dgm:cxn modelId="{6DC016BA-04D0-4FA3-953A-F72F87C4BE8D}" srcId="{974221D9-BE3C-4A14-8BF0-70761D8130F0}" destId="{D6468262-132E-4FE3-9F3F-16E109A5C833}" srcOrd="0" destOrd="0" parTransId="{39E4DC26-F17C-41A2-97D4-C30406D60165}" sibTransId="{790C310D-D118-41C5-B560-D39C2176E0D4}"/>
    <dgm:cxn modelId="{2B15F088-E76B-4CB4-B8D0-A1612066377C}" type="presOf" srcId="{179E7290-8891-460B-9CD7-157070C2FDED}" destId="{EDC6F99D-3F05-4E3D-969E-6503CA8BF6D4}" srcOrd="1" destOrd="0" presId="urn:microsoft.com/office/officeart/2005/8/layout/venn2"/>
    <dgm:cxn modelId="{029D6041-6567-4EEE-A90C-4F97F219D52A}" type="presParOf" srcId="{AE2AA677-A0F7-40C9-81CF-7C8B70CACF2F}" destId="{056EC15D-B846-48F8-B1AE-F663A5EF2C1B}" srcOrd="0" destOrd="0" presId="urn:microsoft.com/office/officeart/2005/8/layout/venn2"/>
    <dgm:cxn modelId="{190458BB-7799-472B-8AD7-8BFC2AA8E298}" type="presParOf" srcId="{056EC15D-B846-48F8-B1AE-F663A5EF2C1B}" destId="{EBDEE153-218C-404A-8DB3-7EB53A18B4D0}" srcOrd="0" destOrd="0" presId="urn:microsoft.com/office/officeart/2005/8/layout/venn2"/>
    <dgm:cxn modelId="{A67AAD48-066F-4599-B35C-FE75F68548D0}" type="presParOf" srcId="{056EC15D-B846-48F8-B1AE-F663A5EF2C1B}" destId="{7442EBF2-72F4-4928-82B4-EB35712B2ACE}" srcOrd="1" destOrd="0" presId="urn:microsoft.com/office/officeart/2005/8/layout/venn2"/>
    <dgm:cxn modelId="{B548E4CB-1ED3-4989-B9ED-368BF0E55C97}" type="presParOf" srcId="{AE2AA677-A0F7-40C9-81CF-7C8B70CACF2F}" destId="{784AA5C7-20AA-459C-8939-B58CB65F5594}" srcOrd="1" destOrd="0" presId="urn:microsoft.com/office/officeart/2005/8/layout/venn2"/>
    <dgm:cxn modelId="{23C231C4-7FEE-4859-A7B8-4E406306DC22}" type="presParOf" srcId="{784AA5C7-20AA-459C-8939-B58CB65F5594}" destId="{1C28FD0C-E257-4CE2-B965-63D974C3FA04}" srcOrd="0" destOrd="0" presId="urn:microsoft.com/office/officeart/2005/8/layout/venn2"/>
    <dgm:cxn modelId="{A0A1F59E-259D-49C6-83F3-A8FB8B8D33C8}" type="presParOf" srcId="{784AA5C7-20AA-459C-8939-B58CB65F5594}" destId="{EDC6F99D-3F05-4E3D-969E-6503CA8BF6D4}" srcOrd="1" destOrd="0" presId="urn:microsoft.com/office/officeart/2005/8/layout/venn2"/>
    <dgm:cxn modelId="{1D11B31F-1E4A-4AF8-9BF9-6F4B7FF16276}" type="presParOf" srcId="{AE2AA677-A0F7-40C9-81CF-7C8B70CACF2F}" destId="{B059D00A-730A-4949-A069-6799A999FA73}" srcOrd="2" destOrd="0" presId="urn:microsoft.com/office/officeart/2005/8/layout/venn2"/>
    <dgm:cxn modelId="{ED1FAFE7-0959-43AA-9885-C1ED2D4C8C34}" type="presParOf" srcId="{B059D00A-730A-4949-A069-6799A999FA73}" destId="{FC80B555-A60B-45EB-9AD2-4C0B0118C783}" srcOrd="0" destOrd="0" presId="urn:microsoft.com/office/officeart/2005/8/layout/venn2"/>
    <dgm:cxn modelId="{F8B14985-A485-4B9F-862B-1DFD09587DA5}" type="presParOf" srcId="{B059D00A-730A-4949-A069-6799A999FA73}" destId="{D0F6F2A4-77A4-4882-8E79-9C51EDD6D17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DF909E-0FFB-4088-ADDE-B1DEED6945A2}" type="doc">
      <dgm:prSet loTypeId="urn:microsoft.com/office/officeart/2005/8/layout/process4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B03F67D-8ACD-40D5-9794-9353BF904843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شکل ضعیف</a:t>
          </a:r>
          <a:endParaRPr lang="en-US">
            <a:cs typeface="B Zar" pitchFamily="2" charset="-78"/>
          </a:endParaRPr>
        </a:p>
      </dgm:t>
    </dgm:pt>
    <dgm:pt modelId="{42945EBF-ED53-459C-BF68-4EF3D4497995}" type="parTrans" cxnId="{62E90A35-CA6F-4926-8FA1-E461B20E98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878D3CE-2EC1-4BE4-80CD-D4C7D0B9C845}" type="sibTrans" cxnId="{62E90A35-CA6F-4926-8FA1-E461B20E98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3CCE269-1206-4103-8DD6-09557C43F6B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اطلاعات مربوط، اطلاعات </a:t>
          </a:r>
          <a:r>
            <a:rPr lang="fa-IR" dirty="0" smtClean="0">
              <a:cs typeface="B Zar" pitchFamily="2" charset="-78"/>
            </a:rPr>
            <a:t>تاریخی‌اند</a:t>
          </a:r>
          <a:r>
            <a:rPr lang="fa-IR" dirty="0" smtClean="0">
              <a:cs typeface="B Zar" pitchFamily="2" charset="-78"/>
            </a:rPr>
            <a:t>، مثلاً قیمت‌های تاریخی و حجم معاملات تاریخی</a:t>
          </a:r>
          <a:endParaRPr lang="en-US" dirty="0">
            <a:cs typeface="B Zar" pitchFamily="2" charset="-78"/>
          </a:endParaRPr>
        </a:p>
      </dgm:t>
    </dgm:pt>
    <dgm:pt modelId="{AB9F5E65-7C6C-4273-AEAD-2F342A165392}" type="parTrans" cxnId="{3F3A4A6E-1025-4787-BFA1-66535BA911E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1002745-CD21-4DFA-B31C-68988384B02E}" type="sibTrans" cxnId="{3F3A4A6E-1025-4787-BFA1-66535BA911E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E8EAA59-14B9-47B1-A1E2-41C81579E1E2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اگر بازار در شکل ضعیف کارا باشد، استفاده از اطلاعات تاریخی مزیتی برای سرمایه‌گذاران ایجاد نمی‌کند.</a:t>
          </a:r>
          <a:endParaRPr lang="en-US">
            <a:cs typeface="B Zar" pitchFamily="2" charset="-78"/>
          </a:endParaRPr>
        </a:p>
      </dgm:t>
    </dgm:pt>
    <dgm:pt modelId="{D0D2150A-DC6B-4E03-B9B6-9B3CC8790823}" type="parTrans" cxnId="{179138F6-CE92-48F7-854C-568E00C7CE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BE9E05C-2D66-4490-AB4A-2CA1C579737F}" type="sibTrans" cxnId="{179138F6-CE92-48F7-854C-568E00C7CE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F61C75F-AA78-4644-AC35-8557A27B677A}" type="pres">
      <dgm:prSet presAssocID="{3FDF909E-0FFB-4088-ADDE-B1DEED6945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C929E8-B9DF-4BA3-98CF-8DA027A98815}" type="pres">
      <dgm:prSet presAssocID="{BE8EAA59-14B9-47B1-A1E2-41C81579E1E2}" presName="boxAndChildren" presStyleCnt="0"/>
      <dgm:spPr/>
      <dgm:t>
        <a:bodyPr/>
        <a:lstStyle/>
        <a:p>
          <a:endParaRPr lang="en-US"/>
        </a:p>
      </dgm:t>
    </dgm:pt>
    <dgm:pt modelId="{E32CAE29-0C3B-4330-A286-9331CCCF384D}" type="pres">
      <dgm:prSet presAssocID="{BE8EAA59-14B9-47B1-A1E2-41C81579E1E2}" presName="parentTextBox" presStyleLbl="node1" presStyleIdx="0" presStyleCnt="2"/>
      <dgm:spPr/>
      <dgm:t>
        <a:bodyPr/>
        <a:lstStyle/>
        <a:p>
          <a:endParaRPr lang="en-US"/>
        </a:p>
      </dgm:t>
    </dgm:pt>
    <dgm:pt modelId="{29046415-D802-45DC-8F1E-94104D911632}" type="pres">
      <dgm:prSet presAssocID="{C878D3CE-2EC1-4BE4-80CD-D4C7D0B9C845}" presName="sp" presStyleCnt="0"/>
      <dgm:spPr/>
      <dgm:t>
        <a:bodyPr/>
        <a:lstStyle/>
        <a:p>
          <a:endParaRPr lang="en-US"/>
        </a:p>
      </dgm:t>
    </dgm:pt>
    <dgm:pt modelId="{821DAC2D-0F53-47DD-9938-063D57992947}" type="pres">
      <dgm:prSet presAssocID="{6B03F67D-8ACD-40D5-9794-9353BF904843}" presName="arrowAndChildren" presStyleCnt="0"/>
      <dgm:spPr/>
      <dgm:t>
        <a:bodyPr/>
        <a:lstStyle/>
        <a:p>
          <a:endParaRPr lang="en-US"/>
        </a:p>
      </dgm:t>
    </dgm:pt>
    <dgm:pt modelId="{71242A6E-9F92-488B-B9EE-63EF31716551}" type="pres">
      <dgm:prSet presAssocID="{6B03F67D-8ACD-40D5-9794-9353BF904843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8B07CFAF-C0C7-4216-BEE5-C8DCF52B908C}" type="pres">
      <dgm:prSet presAssocID="{6B03F67D-8ACD-40D5-9794-9353BF904843}" presName="arrow" presStyleLbl="node1" presStyleIdx="1" presStyleCnt="2"/>
      <dgm:spPr/>
      <dgm:t>
        <a:bodyPr/>
        <a:lstStyle/>
        <a:p>
          <a:endParaRPr lang="en-US"/>
        </a:p>
      </dgm:t>
    </dgm:pt>
    <dgm:pt modelId="{BD2D3B28-88CB-4DF1-B9BB-E67A7EBC7826}" type="pres">
      <dgm:prSet presAssocID="{6B03F67D-8ACD-40D5-9794-9353BF904843}" presName="descendantArrow" presStyleCnt="0"/>
      <dgm:spPr/>
      <dgm:t>
        <a:bodyPr/>
        <a:lstStyle/>
        <a:p>
          <a:endParaRPr lang="en-US"/>
        </a:p>
      </dgm:t>
    </dgm:pt>
    <dgm:pt modelId="{9BE213AE-1248-44DD-9813-9D336449B91E}" type="pres">
      <dgm:prSet presAssocID="{43CCE269-1206-4103-8DD6-09557C43F6B3}" presName="childTextArrow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5D1DE5-04ED-4B49-9C69-E29E884E8CBC}" type="presOf" srcId="{3FDF909E-0FFB-4088-ADDE-B1DEED6945A2}" destId="{CF61C75F-AA78-4644-AC35-8557A27B677A}" srcOrd="0" destOrd="0" presId="urn:microsoft.com/office/officeart/2005/8/layout/process4"/>
    <dgm:cxn modelId="{3F3A4A6E-1025-4787-BFA1-66535BA911E3}" srcId="{6B03F67D-8ACD-40D5-9794-9353BF904843}" destId="{43CCE269-1206-4103-8DD6-09557C43F6B3}" srcOrd="0" destOrd="0" parTransId="{AB9F5E65-7C6C-4273-AEAD-2F342A165392}" sibTransId="{21002745-CD21-4DFA-B31C-68988384B02E}"/>
    <dgm:cxn modelId="{62E90A35-CA6F-4926-8FA1-E461B20E98E6}" srcId="{3FDF909E-0FFB-4088-ADDE-B1DEED6945A2}" destId="{6B03F67D-8ACD-40D5-9794-9353BF904843}" srcOrd="0" destOrd="0" parTransId="{42945EBF-ED53-459C-BF68-4EF3D4497995}" sibTransId="{C878D3CE-2EC1-4BE4-80CD-D4C7D0B9C845}"/>
    <dgm:cxn modelId="{0767EDA9-E632-4970-9BF9-76631A594AC8}" type="presOf" srcId="{BE8EAA59-14B9-47B1-A1E2-41C81579E1E2}" destId="{E32CAE29-0C3B-4330-A286-9331CCCF384D}" srcOrd="0" destOrd="0" presId="urn:microsoft.com/office/officeart/2005/8/layout/process4"/>
    <dgm:cxn modelId="{179138F6-CE92-48F7-854C-568E00C7CE2A}" srcId="{3FDF909E-0FFB-4088-ADDE-B1DEED6945A2}" destId="{BE8EAA59-14B9-47B1-A1E2-41C81579E1E2}" srcOrd="1" destOrd="0" parTransId="{D0D2150A-DC6B-4E03-B9B6-9B3CC8790823}" sibTransId="{9BE9E05C-2D66-4490-AB4A-2CA1C579737F}"/>
    <dgm:cxn modelId="{31EBC7FE-F247-4899-8A4D-47A372DC0F7A}" type="presOf" srcId="{6B03F67D-8ACD-40D5-9794-9353BF904843}" destId="{8B07CFAF-C0C7-4216-BEE5-C8DCF52B908C}" srcOrd="1" destOrd="0" presId="urn:microsoft.com/office/officeart/2005/8/layout/process4"/>
    <dgm:cxn modelId="{ED9988E6-8681-4808-91EA-E16E7DF11B4E}" type="presOf" srcId="{43CCE269-1206-4103-8DD6-09557C43F6B3}" destId="{9BE213AE-1248-44DD-9813-9D336449B91E}" srcOrd="0" destOrd="0" presId="urn:microsoft.com/office/officeart/2005/8/layout/process4"/>
    <dgm:cxn modelId="{C7EDED40-2268-44DC-8D8B-41893942B042}" type="presOf" srcId="{6B03F67D-8ACD-40D5-9794-9353BF904843}" destId="{71242A6E-9F92-488B-B9EE-63EF31716551}" srcOrd="0" destOrd="0" presId="urn:microsoft.com/office/officeart/2005/8/layout/process4"/>
    <dgm:cxn modelId="{70C7393E-251D-4ADD-AA7F-DF4D61889B75}" type="presParOf" srcId="{CF61C75F-AA78-4644-AC35-8557A27B677A}" destId="{48C929E8-B9DF-4BA3-98CF-8DA027A98815}" srcOrd="0" destOrd="0" presId="urn:microsoft.com/office/officeart/2005/8/layout/process4"/>
    <dgm:cxn modelId="{D927418A-EDA9-4948-8093-935CFD0C4854}" type="presParOf" srcId="{48C929E8-B9DF-4BA3-98CF-8DA027A98815}" destId="{E32CAE29-0C3B-4330-A286-9331CCCF384D}" srcOrd="0" destOrd="0" presId="urn:microsoft.com/office/officeart/2005/8/layout/process4"/>
    <dgm:cxn modelId="{66EBA056-032E-473B-8C61-B0FECAD1BF35}" type="presParOf" srcId="{CF61C75F-AA78-4644-AC35-8557A27B677A}" destId="{29046415-D802-45DC-8F1E-94104D911632}" srcOrd="1" destOrd="0" presId="urn:microsoft.com/office/officeart/2005/8/layout/process4"/>
    <dgm:cxn modelId="{7D072A7E-BEFE-449C-9663-2B023088DA8D}" type="presParOf" srcId="{CF61C75F-AA78-4644-AC35-8557A27B677A}" destId="{821DAC2D-0F53-47DD-9938-063D57992947}" srcOrd="2" destOrd="0" presId="urn:microsoft.com/office/officeart/2005/8/layout/process4"/>
    <dgm:cxn modelId="{2B259B88-DC23-4778-8AD2-2244403233DA}" type="presParOf" srcId="{821DAC2D-0F53-47DD-9938-063D57992947}" destId="{71242A6E-9F92-488B-B9EE-63EF31716551}" srcOrd="0" destOrd="0" presId="urn:microsoft.com/office/officeart/2005/8/layout/process4"/>
    <dgm:cxn modelId="{F5BFA3C2-53F2-48C8-A6BA-0D7A76039599}" type="presParOf" srcId="{821DAC2D-0F53-47DD-9938-063D57992947}" destId="{8B07CFAF-C0C7-4216-BEE5-C8DCF52B908C}" srcOrd="1" destOrd="0" presId="urn:microsoft.com/office/officeart/2005/8/layout/process4"/>
    <dgm:cxn modelId="{8CC2B217-4D4F-41ED-9F77-4F705EA9C3E4}" type="presParOf" srcId="{821DAC2D-0F53-47DD-9938-063D57992947}" destId="{BD2D3B28-88CB-4DF1-B9BB-E67A7EBC7826}" srcOrd="2" destOrd="0" presId="urn:microsoft.com/office/officeart/2005/8/layout/process4"/>
    <dgm:cxn modelId="{9EAE58FF-8025-493E-93A2-82E44BCFC19C}" type="presParOf" srcId="{BD2D3B28-88CB-4DF1-B9BB-E67A7EBC7826}" destId="{9BE213AE-1248-44DD-9813-9D336449B91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25942B-5BA1-4610-82B7-D983A520503F}" type="doc">
      <dgm:prSet loTypeId="urn:microsoft.com/office/officeart/2005/8/layout/process4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858842B-6A13-4F33-BAA9-B6204CD87BB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شکل </a:t>
          </a:r>
          <a:r>
            <a:rPr lang="fa-IR" dirty="0" smtClean="0">
              <a:cs typeface="B Zar" pitchFamily="2" charset="-78"/>
            </a:rPr>
            <a:t>نیمه‌قوی </a:t>
          </a:r>
          <a:endParaRPr lang="en-US" dirty="0">
            <a:cs typeface="B Zar" pitchFamily="2" charset="-78"/>
          </a:endParaRPr>
        </a:p>
      </dgm:t>
    </dgm:pt>
    <dgm:pt modelId="{38CBA743-7BC4-493A-8A76-EF2C2EC4687B}" type="parTrans" cxnId="{73B805A4-57B5-44D0-A4FC-CFF29C64B83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924CBC6-5DF3-4C9A-B3A9-5D5D99F994E4}" type="sibTrans" cxnId="{73B805A4-57B5-44D0-A4FC-CFF29C64B83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9209FFA-D372-44E8-8E0A-36F548BB8EB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اطلاعات مربوط تمامی اطلاعات عمومی در دسترس سرمایه‌گذاران </a:t>
          </a:r>
          <a:r>
            <a:rPr lang="fa-IR" dirty="0" smtClean="0">
              <a:cs typeface="B Zar" pitchFamily="2" charset="-78"/>
            </a:rPr>
            <a:t>می‌باشد،  </a:t>
          </a:r>
          <a:r>
            <a:rPr lang="fa-IR" dirty="0" smtClean="0">
              <a:cs typeface="B Zar" pitchFamily="2" charset="-78"/>
            </a:rPr>
            <a:t>مانند اطلاعات گذشته و اطلاعاتی که در حال حاضر افشا شده و در اختیار عموم قرار </a:t>
          </a:r>
          <a:r>
            <a:rPr lang="fa-IR" dirty="0" smtClean="0">
              <a:cs typeface="B Zar" pitchFamily="2" charset="-78"/>
            </a:rPr>
            <a:t>دارد</a:t>
          </a:r>
          <a:r>
            <a:rPr lang="fa-IR" dirty="0" smtClean="0">
              <a:cs typeface="B Zar" pitchFamily="2" charset="-78"/>
            </a:rPr>
            <a:t>.</a:t>
          </a:r>
          <a:endParaRPr lang="en-US" dirty="0">
            <a:cs typeface="B Zar" pitchFamily="2" charset="-78"/>
          </a:endParaRPr>
        </a:p>
      </dgm:t>
    </dgm:pt>
    <dgm:pt modelId="{DB62E9A7-10AB-4183-AEA3-CC094656942D}" type="parTrans" cxnId="{2DB94F19-3CD5-47CE-9569-746BEBEBBD2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B8DFEBC-952A-4867-B482-D5F884C2A94A}" type="sibTrans" cxnId="{2DB94F19-3CD5-47CE-9569-746BEBEBBD2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3FACE2F-BCCB-4F3F-8ACC-0F54C8F2F52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اگر بازار در شکل </a:t>
          </a:r>
          <a:r>
            <a:rPr lang="fa-IR" dirty="0" smtClean="0">
              <a:cs typeface="B Zar" pitchFamily="2" charset="-78"/>
            </a:rPr>
            <a:t>نیمه‌قوی </a:t>
          </a:r>
          <a:r>
            <a:rPr lang="fa-IR" dirty="0" smtClean="0">
              <a:cs typeface="B Zar" pitchFamily="2" charset="-78"/>
            </a:rPr>
            <a:t>کارا باشد، سرمایه‌گذاران با مطالعۀ پیش‌بینی‌های سود و رشد شرکت </a:t>
          </a:r>
          <a:r>
            <a:rPr lang="fa-IR" dirty="0" smtClean="0">
              <a:cs typeface="B Zar" pitchFamily="2" charset="-78"/>
            </a:rPr>
            <a:t>نمی‌توانند </a:t>
          </a:r>
          <a:r>
            <a:rPr lang="fa-IR" dirty="0" smtClean="0">
              <a:cs typeface="B Zar" pitchFamily="2" charset="-78"/>
            </a:rPr>
            <a:t>تغییرات قیمت سهام را پیش‌بینی کنند و نیز سرمایه‌گذاران با واکنش </a:t>
          </a:r>
          <a:r>
            <a:rPr lang="fa-IR" dirty="0" smtClean="0">
              <a:cs typeface="B Zar" pitchFamily="2" charset="-78"/>
            </a:rPr>
            <a:t>نسبت به </a:t>
          </a:r>
          <a:r>
            <a:rPr lang="fa-IR" dirty="0" smtClean="0">
              <a:cs typeface="B Zar" pitchFamily="2" charset="-78"/>
            </a:rPr>
            <a:t>اطلاعات جاری </a:t>
          </a:r>
          <a:r>
            <a:rPr lang="fa-IR" dirty="0" smtClean="0">
              <a:cs typeface="B Zar" pitchFamily="2" charset="-78"/>
            </a:rPr>
            <a:t>بازار، بازدۀ غیرعادی کسب نمی‌کنند.</a:t>
          </a:r>
          <a:endParaRPr lang="en-US" dirty="0">
            <a:cs typeface="B Zar" pitchFamily="2" charset="-78"/>
          </a:endParaRPr>
        </a:p>
      </dgm:t>
    </dgm:pt>
    <dgm:pt modelId="{301B0589-2B34-478F-BF54-181A8E13CA88}" type="parTrans" cxnId="{00CFA958-A710-4F53-8EA1-D00C8C74CDC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4B6DAF0-70C9-442C-BA2A-5E02159CC640}" type="sibTrans" cxnId="{00CFA958-A710-4F53-8EA1-D00C8C74CDC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BDB68D8-BA3B-40DE-8380-50EE8BAE488A}" type="pres">
      <dgm:prSet presAssocID="{B125942B-5BA1-4610-82B7-D983A52050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83466B-BBF8-4E05-9A79-E31C9E5F2812}" type="pres">
      <dgm:prSet presAssocID="{F3FACE2F-BCCB-4F3F-8ACC-0F54C8F2F52B}" presName="boxAndChildren" presStyleCnt="0"/>
      <dgm:spPr/>
      <dgm:t>
        <a:bodyPr/>
        <a:lstStyle/>
        <a:p>
          <a:endParaRPr lang="en-US"/>
        </a:p>
      </dgm:t>
    </dgm:pt>
    <dgm:pt modelId="{667D0C97-48B2-4902-BE5F-0BCDD97785DB}" type="pres">
      <dgm:prSet presAssocID="{F3FACE2F-BCCB-4F3F-8ACC-0F54C8F2F52B}" presName="parentTextBox" presStyleLbl="node1" presStyleIdx="0" presStyleCnt="2"/>
      <dgm:spPr/>
      <dgm:t>
        <a:bodyPr/>
        <a:lstStyle/>
        <a:p>
          <a:endParaRPr lang="en-US"/>
        </a:p>
      </dgm:t>
    </dgm:pt>
    <dgm:pt modelId="{52CC5612-9182-44EF-A40F-61B017512209}" type="pres">
      <dgm:prSet presAssocID="{A924CBC6-5DF3-4C9A-B3A9-5D5D99F994E4}" presName="sp" presStyleCnt="0"/>
      <dgm:spPr/>
      <dgm:t>
        <a:bodyPr/>
        <a:lstStyle/>
        <a:p>
          <a:endParaRPr lang="en-US"/>
        </a:p>
      </dgm:t>
    </dgm:pt>
    <dgm:pt modelId="{39AEFE66-FFD8-43A1-AA67-B56332E33DB4}" type="pres">
      <dgm:prSet presAssocID="{D858842B-6A13-4F33-BAA9-B6204CD87BBF}" presName="arrowAndChildren" presStyleCnt="0"/>
      <dgm:spPr/>
      <dgm:t>
        <a:bodyPr/>
        <a:lstStyle/>
        <a:p>
          <a:endParaRPr lang="en-US"/>
        </a:p>
      </dgm:t>
    </dgm:pt>
    <dgm:pt modelId="{90762308-02DC-409E-9473-EB92CB151864}" type="pres">
      <dgm:prSet presAssocID="{D858842B-6A13-4F33-BAA9-B6204CD87BBF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A39F26D6-14FF-4545-9AAD-FF013F9DB1A4}" type="pres">
      <dgm:prSet presAssocID="{D858842B-6A13-4F33-BAA9-B6204CD87BBF}" presName="arrow" presStyleLbl="node1" presStyleIdx="1" presStyleCnt="2"/>
      <dgm:spPr/>
      <dgm:t>
        <a:bodyPr/>
        <a:lstStyle/>
        <a:p>
          <a:endParaRPr lang="en-US"/>
        </a:p>
      </dgm:t>
    </dgm:pt>
    <dgm:pt modelId="{303FA7E2-62CB-4CED-B2BE-E7575DC565CB}" type="pres">
      <dgm:prSet presAssocID="{D858842B-6A13-4F33-BAA9-B6204CD87BBF}" presName="descendantArrow" presStyleCnt="0"/>
      <dgm:spPr/>
      <dgm:t>
        <a:bodyPr/>
        <a:lstStyle/>
        <a:p>
          <a:endParaRPr lang="en-US"/>
        </a:p>
      </dgm:t>
    </dgm:pt>
    <dgm:pt modelId="{9E6C3598-7664-4294-8996-C3258FE86FD3}" type="pres">
      <dgm:prSet presAssocID="{B9209FFA-D372-44E8-8E0A-36F548BB8EB7}" presName="childTextArrow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324B2F-5D82-40E7-BE5F-C916AA389B4D}" type="presOf" srcId="{B125942B-5BA1-4610-82B7-D983A520503F}" destId="{4BDB68D8-BA3B-40DE-8380-50EE8BAE488A}" srcOrd="0" destOrd="0" presId="urn:microsoft.com/office/officeart/2005/8/layout/process4"/>
    <dgm:cxn modelId="{D76BCE78-56FF-4E45-A185-D2456968DE30}" type="presOf" srcId="{B9209FFA-D372-44E8-8E0A-36F548BB8EB7}" destId="{9E6C3598-7664-4294-8996-C3258FE86FD3}" srcOrd="0" destOrd="0" presId="urn:microsoft.com/office/officeart/2005/8/layout/process4"/>
    <dgm:cxn modelId="{00CFA958-A710-4F53-8EA1-D00C8C74CDC4}" srcId="{B125942B-5BA1-4610-82B7-D983A520503F}" destId="{F3FACE2F-BCCB-4F3F-8ACC-0F54C8F2F52B}" srcOrd="1" destOrd="0" parTransId="{301B0589-2B34-478F-BF54-181A8E13CA88}" sibTransId="{64B6DAF0-70C9-442C-BA2A-5E02159CC640}"/>
    <dgm:cxn modelId="{9317180B-CB00-4F99-A0AF-BD08F0FA4F05}" type="presOf" srcId="{D858842B-6A13-4F33-BAA9-B6204CD87BBF}" destId="{A39F26D6-14FF-4545-9AAD-FF013F9DB1A4}" srcOrd="1" destOrd="0" presId="urn:microsoft.com/office/officeart/2005/8/layout/process4"/>
    <dgm:cxn modelId="{0D791724-DB4D-4D01-A680-6273274BFFE1}" type="presOf" srcId="{F3FACE2F-BCCB-4F3F-8ACC-0F54C8F2F52B}" destId="{667D0C97-48B2-4902-BE5F-0BCDD97785DB}" srcOrd="0" destOrd="0" presId="urn:microsoft.com/office/officeart/2005/8/layout/process4"/>
    <dgm:cxn modelId="{73B805A4-57B5-44D0-A4FC-CFF29C64B835}" srcId="{B125942B-5BA1-4610-82B7-D983A520503F}" destId="{D858842B-6A13-4F33-BAA9-B6204CD87BBF}" srcOrd="0" destOrd="0" parTransId="{38CBA743-7BC4-493A-8A76-EF2C2EC4687B}" sibTransId="{A924CBC6-5DF3-4C9A-B3A9-5D5D99F994E4}"/>
    <dgm:cxn modelId="{2DB94F19-3CD5-47CE-9569-746BEBEBBD27}" srcId="{D858842B-6A13-4F33-BAA9-B6204CD87BBF}" destId="{B9209FFA-D372-44E8-8E0A-36F548BB8EB7}" srcOrd="0" destOrd="0" parTransId="{DB62E9A7-10AB-4183-AEA3-CC094656942D}" sibTransId="{EB8DFEBC-952A-4867-B482-D5F884C2A94A}"/>
    <dgm:cxn modelId="{E471C646-E4C1-4BFE-82E1-0643B04BD92D}" type="presOf" srcId="{D858842B-6A13-4F33-BAA9-B6204CD87BBF}" destId="{90762308-02DC-409E-9473-EB92CB151864}" srcOrd="0" destOrd="0" presId="urn:microsoft.com/office/officeart/2005/8/layout/process4"/>
    <dgm:cxn modelId="{788EF9D8-2B6A-492E-B440-584041BB4B7F}" type="presParOf" srcId="{4BDB68D8-BA3B-40DE-8380-50EE8BAE488A}" destId="{DF83466B-BBF8-4E05-9A79-E31C9E5F2812}" srcOrd="0" destOrd="0" presId="urn:microsoft.com/office/officeart/2005/8/layout/process4"/>
    <dgm:cxn modelId="{D911F45C-94F4-49AD-9D40-853FFCD989F1}" type="presParOf" srcId="{DF83466B-BBF8-4E05-9A79-E31C9E5F2812}" destId="{667D0C97-48B2-4902-BE5F-0BCDD97785DB}" srcOrd="0" destOrd="0" presId="urn:microsoft.com/office/officeart/2005/8/layout/process4"/>
    <dgm:cxn modelId="{A1175C79-D9FD-4EEC-845C-E947096B5B45}" type="presParOf" srcId="{4BDB68D8-BA3B-40DE-8380-50EE8BAE488A}" destId="{52CC5612-9182-44EF-A40F-61B017512209}" srcOrd="1" destOrd="0" presId="urn:microsoft.com/office/officeart/2005/8/layout/process4"/>
    <dgm:cxn modelId="{655977D9-100F-4324-B88C-CCFB1A52A9A0}" type="presParOf" srcId="{4BDB68D8-BA3B-40DE-8380-50EE8BAE488A}" destId="{39AEFE66-FFD8-43A1-AA67-B56332E33DB4}" srcOrd="2" destOrd="0" presId="urn:microsoft.com/office/officeart/2005/8/layout/process4"/>
    <dgm:cxn modelId="{E0CEDDDA-B152-4D56-AF8D-5FB99DF76BF3}" type="presParOf" srcId="{39AEFE66-FFD8-43A1-AA67-B56332E33DB4}" destId="{90762308-02DC-409E-9473-EB92CB151864}" srcOrd="0" destOrd="0" presId="urn:microsoft.com/office/officeart/2005/8/layout/process4"/>
    <dgm:cxn modelId="{915A9357-8EAF-432F-8C04-A05BAC8BF1B3}" type="presParOf" srcId="{39AEFE66-FFD8-43A1-AA67-B56332E33DB4}" destId="{A39F26D6-14FF-4545-9AAD-FF013F9DB1A4}" srcOrd="1" destOrd="0" presId="urn:microsoft.com/office/officeart/2005/8/layout/process4"/>
    <dgm:cxn modelId="{13F532E5-6C3F-465D-9A3F-7A13E30819F2}" type="presParOf" srcId="{39AEFE66-FFD8-43A1-AA67-B56332E33DB4}" destId="{303FA7E2-62CB-4CED-B2BE-E7575DC565CB}" srcOrd="2" destOrd="0" presId="urn:microsoft.com/office/officeart/2005/8/layout/process4"/>
    <dgm:cxn modelId="{ADC1BC33-D9BC-4AB3-A2BF-5C68C69F7428}" type="presParOf" srcId="{303FA7E2-62CB-4CED-B2BE-E7575DC565CB}" destId="{9E6C3598-7664-4294-8996-C3258FE86FD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90A5E-1912-47BB-9FB4-356121ECE78B}">
      <dsp:nvSpPr>
        <dsp:cNvPr id="0" name=""/>
        <dsp:cNvSpPr/>
      </dsp:nvSpPr>
      <dsp:spPr>
        <a:xfrm rot="5400000">
          <a:off x="4948241" y="-1821160"/>
          <a:ext cx="1295772" cy="526694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justLow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cs typeface="B Zar" pitchFamily="2" charset="-78"/>
            </a:rPr>
            <a:t>بازاری که در آن هزینۀ انجام معاملات و </a:t>
          </a:r>
          <a:r>
            <a:rPr lang="fa-IR" sz="1900" kern="1200" dirty="0" smtClean="0">
              <a:cs typeface="B Zar" pitchFamily="2" charset="-78"/>
            </a:rPr>
            <a:t>فراتر از آن هزینۀ </a:t>
          </a:r>
          <a:r>
            <a:rPr lang="fa-IR" sz="1900" kern="1200" dirty="0" smtClean="0">
              <a:cs typeface="B Zar" pitchFamily="2" charset="-78"/>
            </a:rPr>
            <a:t>دریافت خدمات </a:t>
          </a:r>
          <a:r>
            <a:rPr lang="fa-IR" sz="1900" kern="1200" dirty="0" smtClean="0">
              <a:cs typeface="B Zar" pitchFamily="2" charset="-78"/>
            </a:rPr>
            <a:t>مالی، </a:t>
          </a:r>
          <a:r>
            <a:rPr lang="fa-IR" sz="1900" kern="1200" dirty="0" smtClean="0">
              <a:cs typeface="B Zar" pitchFamily="2" charset="-78"/>
            </a:rPr>
            <a:t>منصفانه و معادل هزینۀ واقعی آن خدمات باشد. </a:t>
          </a:r>
          <a:endParaRPr lang="en-US" sz="1900" kern="1200" dirty="0">
            <a:cs typeface="B Zar" pitchFamily="2" charset="-78"/>
          </a:endParaRPr>
        </a:p>
      </dsp:txBody>
      <dsp:txXfrm rot="-5400000">
        <a:off x="2962655" y="227680"/>
        <a:ext cx="5203690" cy="1169264"/>
      </dsp:txXfrm>
    </dsp:sp>
    <dsp:sp modelId="{800956C6-0519-4E4B-8C32-8C7C4F5C0151}">
      <dsp:nvSpPr>
        <dsp:cNvPr id="0" name=""/>
        <dsp:cNvSpPr/>
      </dsp:nvSpPr>
      <dsp:spPr>
        <a:xfrm>
          <a:off x="0" y="2454"/>
          <a:ext cx="2962656" cy="161971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smtClean="0">
              <a:cs typeface="B Zar" pitchFamily="2" charset="-78"/>
            </a:rPr>
            <a:t>کارایی عملیاتی</a:t>
          </a:r>
          <a:endParaRPr lang="en-US" sz="3800" kern="1200">
            <a:cs typeface="B Zar" pitchFamily="2" charset="-78"/>
          </a:endParaRPr>
        </a:p>
      </dsp:txBody>
      <dsp:txXfrm>
        <a:off x="79068" y="81522"/>
        <a:ext cx="2804520" cy="1461579"/>
      </dsp:txXfrm>
    </dsp:sp>
    <dsp:sp modelId="{3B0DF8BB-E5D3-49C2-A250-AC66C1C1961B}">
      <dsp:nvSpPr>
        <dsp:cNvPr id="0" name=""/>
        <dsp:cNvSpPr/>
      </dsp:nvSpPr>
      <dsp:spPr>
        <a:xfrm rot="5400000">
          <a:off x="4948241" y="-120459"/>
          <a:ext cx="1295772" cy="526694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cs typeface="B Zar" pitchFamily="2" charset="-78"/>
            </a:rPr>
            <a:t>بازاری که در آن قیمت اوراق بهادار </a:t>
          </a:r>
          <a:r>
            <a:rPr lang="fa-IR" sz="1900" kern="1200" dirty="0" smtClean="0">
              <a:cs typeface="B Zar" pitchFamily="2" charset="-78"/>
            </a:rPr>
            <a:t>منعکس‌کنندۀ </a:t>
          </a:r>
          <a:r>
            <a:rPr lang="fa-IR" sz="1900" kern="1200" dirty="0" smtClean="0">
              <a:cs typeface="B Zar" pitchFamily="2" charset="-78"/>
            </a:rPr>
            <a:t>اطلاعات </a:t>
          </a:r>
          <a:r>
            <a:rPr lang="fa-IR" sz="1900" kern="1200" dirty="0" smtClean="0">
              <a:cs typeface="B Zar" pitchFamily="2" charset="-78"/>
            </a:rPr>
            <a:t>مربوط </a:t>
          </a:r>
          <a:r>
            <a:rPr lang="fa-IR" sz="1900" kern="1200" dirty="0" smtClean="0">
              <a:cs typeface="B Zar" pitchFamily="2" charset="-78"/>
            </a:rPr>
            <a:t>می‌باشد.</a:t>
          </a:r>
          <a:endParaRPr lang="en-US" sz="1900" kern="1200" dirty="0">
            <a:cs typeface="B Zar" pitchFamily="2" charset="-78"/>
          </a:endParaRPr>
        </a:p>
      </dsp:txBody>
      <dsp:txXfrm rot="-5400000">
        <a:off x="2962655" y="1928381"/>
        <a:ext cx="5203690" cy="1169264"/>
      </dsp:txXfrm>
    </dsp:sp>
    <dsp:sp modelId="{BE5D632D-70AB-4D19-B70A-71EA13B9314E}">
      <dsp:nvSpPr>
        <dsp:cNvPr id="0" name=""/>
        <dsp:cNvSpPr/>
      </dsp:nvSpPr>
      <dsp:spPr>
        <a:xfrm>
          <a:off x="0" y="1703154"/>
          <a:ext cx="2962656" cy="161971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smtClean="0">
              <a:cs typeface="B Zar" pitchFamily="2" charset="-78"/>
            </a:rPr>
            <a:t>کارایی اطلاعاتی</a:t>
          </a:r>
          <a:endParaRPr lang="en-US" sz="3800" kern="1200">
            <a:cs typeface="B Zar" pitchFamily="2" charset="-78"/>
          </a:endParaRPr>
        </a:p>
      </dsp:txBody>
      <dsp:txXfrm>
        <a:off x="79068" y="1782222"/>
        <a:ext cx="2804520" cy="1461579"/>
      </dsp:txXfrm>
    </dsp:sp>
    <dsp:sp modelId="{80249AFF-9DCD-4632-93A9-33558FE778A7}">
      <dsp:nvSpPr>
        <dsp:cNvPr id="0" name=""/>
        <dsp:cNvSpPr/>
      </dsp:nvSpPr>
      <dsp:spPr>
        <a:xfrm rot="5400000">
          <a:off x="4948241" y="1580241"/>
          <a:ext cx="1295772" cy="526694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justLow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cs typeface="B Zar" pitchFamily="2" charset="-78"/>
            </a:rPr>
            <a:t>بازاری که در آن </a:t>
          </a:r>
          <a:r>
            <a:rPr lang="fa-IR" sz="1900" kern="1200" dirty="0" smtClean="0">
              <a:cs typeface="B Zar" pitchFamily="2" charset="-78"/>
            </a:rPr>
            <a:t>پروژه‌ها متناسب </a:t>
          </a:r>
          <a:r>
            <a:rPr lang="fa-IR" sz="1900" kern="1200" dirty="0" smtClean="0">
              <a:cs typeface="B Zar" pitchFamily="2" charset="-78"/>
            </a:rPr>
            <a:t>با بهره‌وری نهایی سرمایه تأمین مالی می‌شوند. کارایی تخصیصی الزاماً با کارایی عملیاتی و اطلاعاتی همراه است.</a:t>
          </a:r>
          <a:endParaRPr lang="en-US" sz="1900" kern="1200" dirty="0">
            <a:cs typeface="B Zar" pitchFamily="2" charset="-78"/>
          </a:endParaRPr>
        </a:p>
      </dsp:txBody>
      <dsp:txXfrm rot="-5400000">
        <a:off x="2962655" y="3629081"/>
        <a:ext cx="5203690" cy="1169264"/>
      </dsp:txXfrm>
    </dsp:sp>
    <dsp:sp modelId="{70173F04-CBE3-49B9-AD6F-E4CF6DB6EDD3}">
      <dsp:nvSpPr>
        <dsp:cNvPr id="0" name=""/>
        <dsp:cNvSpPr/>
      </dsp:nvSpPr>
      <dsp:spPr>
        <a:xfrm>
          <a:off x="0" y="3403855"/>
          <a:ext cx="2962656" cy="161971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smtClean="0">
              <a:cs typeface="B Zar" pitchFamily="2" charset="-78"/>
            </a:rPr>
            <a:t>کارایی تخصیصی</a:t>
          </a:r>
          <a:endParaRPr lang="en-US" sz="3800" kern="1200">
            <a:cs typeface="B Zar" pitchFamily="2" charset="-78"/>
          </a:endParaRPr>
        </a:p>
      </dsp:txBody>
      <dsp:txXfrm>
        <a:off x="79068" y="3482923"/>
        <a:ext cx="2804520" cy="14615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C2791-C553-4643-9066-FDB943EE8C92}">
      <dsp:nvSpPr>
        <dsp:cNvPr id="0" name=""/>
        <dsp:cNvSpPr/>
      </dsp:nvSpPr>
      <dsp:spPr>
        <a:xfrm>
          <a:off x="0" y="3033472"/>
          <a:ext cx="8229600" cy="19902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smtClean="0">
              <a:cs typeface="B Zar" pitchFamily="2" charset="-78"/>
            </a:rPr>
            <a:t>اگر بازار در شکل قوی کارا باشد، استفاده از هیچ نوع اطلاعات (عمومی یا محرمانه) مزیتی برای سرمایه‌گذاران ایجاد نمی‌کند. </a:t>
          </a:r>
          <a:endParaRPr lang="en-US" sz="3100" kern="1200">
            <a:cs typeface="B Zar" pitchFamily="2" charset="-78"/>
          </a:endParaRPr>
        </a:p>
      </dsp:txBody>
      <dsp:txXfrm>
        <a:off x="0" y="3033472"/>
        <a:ext cx="8229600" cy="1990286"/>
      </dsp:txXfrm>
    </dsp:sp>
    <dsp:sp modelId="{11C534FE-3D59-4567-884D-CA0D52463FE8}">
      <dsp:nvSpPr>
        <dsp:cNvPr id="0" name=""/>
        <dsp:cNvSpPr/>
      </dsp:nvSpPr>
      <dsp:spPr>
        <a:xfrm rot="10800000">
          <a:off x="0" y="1"/>
          <a:ext cx="8229600" cy="3061060"/>
        </a:xfrm>
        <a:prstGeom prst="upArrowCallou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smtClean="0">
              <a:cs typeface="B Zar" pitchFamily="2" charset="-78"/>
            </a:rPr>
            <a:t>شکل قوی</a:t>
          </a:r>
          <a:endParaRPr lang="en-US" sz="3100" kern="1200">
            <a:cs typeface="B Zar" pitchFamily="2" charset="-78"/>
          </a:endParaRPr>
        </a:p>
      </dsp:txBody>
      <dsp:txXfrm rot="-10800000">
        <a:off x="0" y="1"/>
        <a:ext cx="8229600" cy="1074432"/>
      </dsp:txXfrm>
    </dsp:sp>
    <dsp:sp modelId="{DAAE80F5-8189-44B6-B9FD-14B580B228F4}">
      <dsp:nvSpPr>
        <dsp:cNvPr id="0" name=""/>
        <dsp:cNvSpPr/>
      </dsp:nvSpPr>
      <dsp:spPr>
        <a:xfrm>
          <a:off x="0" y="1076698"/>
          <a:ext cx="8229600" cy="91525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184912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Zar" pitchFamily="2" charset="-78"/>
            </a:rPr>
            <a:t>اطلاعات مربوط تمامی اطلاعات عمومی و خصوصی یا محرمانه را شامل می‌شود. </a:t>
          </a:r>
          <a:endParaRPr lang="en-US" sz="2600" kern="1200" dirty="0">
            <a:cs typeface="B Zar" pitchFamily="2" charset="-78"/>
          </a:endParaRPr>
        </a:p>
      </dsp:txBody>
      <dsp:txXfrm>
        <a:off x="0" y="1076698"/>
        <a:ext cx="8229600" cy="91525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6D57C-D026-443E-9E28-9213A55333D3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947CE-04C7-42A3-B05C-AE259EF2E35F}">
      <dsp:nvSpPr>
        <dsp:cNvPr id="0" name=""/>
        <dsp:cNvSpPr/>
      </dsp:nvSpPr>
      <dsp:spPr>
        <a:xfrm>
          <a:off x="0" y="0"/>
          <a:ext cx="8229600" cy="2513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Zar" pitchFamily="2" charset="-78"/>
            </a:rPr>
            <a:t>شکل نیمه‌قوی </a:t>
          </a:r>
          <a:r>
            <a:rPr lang="fa-IR" sz="4300" kern="1200" dirty="0" smtClean="0">
              <a:cs typeface="B Zar" pitchFamily="2" charset="-78"/>
            </a:rPr>
            <a:t>کارایی بازار، شکل ضعیف را نیز شامل می‌شود، اما عکس این گزاره صحیح نیست.</a:t>
          </a:r>
          <a:endParaRPr lang="en-US" sz="4300" kern="1200" dirty="0">
            <a:cs typeface="B Zar" pitchFamily="2" charset="-78"/>
          </a:endParaRPr>
        </a:p>
      </dsp:txBody>
      <dsp:txXfrm>
        <a:off x="0" y="0"/>
        <a:ext cx="8229600" cy="2513012"/>
      </dsp:txXfrm>
    </dsp:sp>
    <dsp:sp modelId="{6AB22109-0C03-4B45-974E-E02ABD549D32}">
      <dsp:nvSpPr>
        <dsp:cNvPr id="0" name=""/>
        <dsp:cNvSpPr/>
      </dsp:nvSpPr>
      <dsp:spPr>
        <a:xfrm>
          <a:off x="0" y="251301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35361-42FD-44AA-9D97-5921FDD00841}">
      <dsp:nvSpPr>
        <dsp:cNvPr id="0" name=""/>
        <dsp:cNvSpPr/>
      </dsp:nvSpPr>
      <dsp:spPr>
        <a:xfrm>
          <a:off x="0" y="2513012"/>
          <a:ext cx="8229600" cy="2513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justLow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Zar" pitchFamily="2" charset="-78"/>
            </a:rPr>
            <a:t>شکل قوی کارایی بازار، شکل ضعیف و نیمه قوی را نیز شامل می‌شود. </a:t>
          </a:r>
          <a:endParaRPr lang="en-US" sz="4300" kern="1200" dirty="0">
            <a:cs typeface="B Zar" pitchFamily="2" charset="-78"/>
          </a:endParaRPr>
        </a:p>
      </dsp:txBody>
      <dsp:txXfrm>
        <a:off x="0" y="2513012"/>
        <a:ext cx="8229600" cy="25130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5042F-FFB8-4E6E-80C6-46ADD4FF6820}">
      <dsp:nvSpPr>
        <dsp:cNvPr id="0" name=""/>
        <dsp:cNvSpPr/>
      </dsp:nvSpPr>
      <dsp:spPr>
        <a:xfrm>
          <a:off x="0" y="0"/>
          <a:ext cx="6995160" cy="15078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بدون تحلیل بنیادی بدون شک بازار ناکاراست.</a:t>
          </a:r>
          <a:endParaRPr lang="en-US" sz="3000" kern="1200" dirty="0">
            <a:cs typeface="B Zar" pitchFamily="2" charset="-78"/>
          </a:endParaRPr>
        </a:p>
      </dsp:txBody>
      <dsp:txXfrm>
        <a:off x="44162" y="44162"/>
        <a:ext cx="5368118" cy="1419483"/>
      </dsp:txXfrm>
    </dsp:sp>
    <dsp:sp modelId="{6DE329D3-2EB4-4723-9746-358778C0ABAA}">
      <dsp:nvSpPr>
        <dsp:cNvPr id="0" name=""/>
        <dsp:cNvSpPr/>
      </dsp:nvSpPr>
      <dsp:spPr>
        <a:xfrm>
          <a:off x="617219" y="1759108"/>
          <a:ext cx="6995160" cy="15078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در این حالت فرصت‌های کسب سود غیرعادی وجود دارد.</a:t>
          </a:r>
          <a:endParaRPr lang="en-US" sz="3000" kern="1200" dirty="0">
            <a:cs typeface="B Zar" pitchFamily="2" charset="-78"/>
          </a:endParaRPr>
        </a:p>
      </dsp:txBody>
      <dsp:txXfrm>
        <a:off x="661381" y="1803270"/>
        <a:ext cx="5309541" cy="1419483"/>
      </dsp:txXfrm>
    </dsp:sp>
    <dsp:sp modelId="{CA40BDFA-6304-4E0B-AAD2-CA24BBC2B536}">
      <dsp:nvSpPr>
        <dsp:cNvPr id="0" name=""/>
        <dsp:cNvSpPr/>
      </dsp:nvSpPr>
      <dsp:spPr>
        <a:xfrm>
          <a:off x="1234439" y="3518217"/>
          <a:ext cx="6995160" cy="15078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که این خود باعث می‌شود تحلیل بنیادی ارزشمند شود. </a:t>
          </a:r>
          <a:endParaRPr lang="en-US" sz="3000" kern="1200" dirty="0">
            <a:cs typeface="B Zar" pitchFamily="2" charset="-78"/>
          </a:endParaRPr>
        </a:p>
      </dsp:txBody>
      <dsp:txXfrm>
        <a:off x="1278601" y="3562379"/>
        <a:ext cx="5309541" cy="1419483"/>
      </dsp:txXfrm>
    </dsp:sp>
    <dsp:sp modelId="{2A5D3E77-C488-4A60-8A2C-75ECF4747997}">
      <dsp:nvSpPr>
        <dsp:cNvPr id="0" name=""/>
        <dsp:cNvSpPr/>
      </dsp:nvSpPr>
      <dsp:spPr>
        <a:xfrm>
          <a:off x="6015085" y="1143420"/>
          <a:ext cx="980074" cy="98007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cs typeface="B Zar" pitchFamily="2" charset="-78"/>
          </a:endParaRPr>
        </a:p>
      </dsp:txBody>
      <dsp:txXfrm>
        <a:off x="6235602" y="1143420"/>
        <a:ext cx="539040" cy="737506"/>
      </dsp:txXfrm>
    </dsp:sp>
    <dsp:sp modelId="{0F19CC2B-75FA-4B6C-BB70-A1F88725EE01}">
      <dsp:nvSpPr>
        <dsp:cNvPr id="0" name=""/>
        <dsp:cNvSpPr/>
      </dsp:nvSpPr>
      <dsp:spPr>
        <a:xfrm>
          <a:off x="6632305" y="2892477"/>
          <a:ext cx="980074" cy="98007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cs typeface="B Zar" pitchFamily="2" charset="-78"/>
          </a:endParaRPr>
        </a:p>
      </dsp:txBody>
      <dsp:txXfrm>
        <a:off x="6852822" y="2892477"/>
        <a:ext cx="539040" cy="7375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A94E3-B81B-4E29-9F10-280981FAF7FE}">
      <dsp:nvSpPr>
        <dsp:cNvPr id="0" name=""/>
        <dsp:cNvSpPr/>
      </dsp:nvSpPr>
      <dsp:spPr>
        <a:xfrm>
          <a:off x="0" y="42319"/>
          <a:ext cx="6830568" cy="2400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Zar" pitchFamily="2" charset="-78"/>
            </a:rPr>
            <a:t>اگر بازار کارا باشد، </a:t>
          </a:r>
          <a:r>
            <a:rPr lang="fa-IR" sz="3200" kern="1200" dirty="0" smtClean="0">
              <a:cs typeface="B Zar" pitchFamily="2" charset="-78"/>
            </a:rPr>
            <a:t>مدیر سبد هنوز </a:t>
          </a:r>
          <a:r>
            <a:rPr lang="fa-IR" sz="3200" kern="1200" dirty="0" smtClean="0">
              <a:cs typeface="B Zar" pitchFamily="2" charset="-78"/>
            </a:rPr>
            <a:t>نقش‌هایی ایفا می‌کند:</a:t>
          </a:r>
          <a:endParaRPr lang="en-US" sz="3200" kern="1200" dirty="0">
            <a:cs typeface="B Zar" pitchFamily="2" charset="-78"/>
          </a:endParaRPr>
        </a:p>
      </dsp:txBody>
      <dsp:txXfrm>
        <a:off x="0" y="42319"/>
        <a:ext cx="6830568" cy="1600585"/>
      </dsp:txXfrm>
    </dsp:sp>
    <dsp:sp modelId="{70A8A89E-6A0D-4A28-84B8-FAD0E813A2C1}">
      <dsp:nvSpPr>
        <dsp:cNvPr id="0" name=""/>
        <dsp:cNvSpPr/>
      </dsp:nvSpPr>
      <dsp:spPr>
        <a:xfrm>
          <a:off x="1399032" y="1642905"/>
          <a:ext cx="6830568" cy="3340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cs typeface="B Zar" pitchFamily="2" charset="-78"/>
            </a:rPr>
            <a:t>اندازه‌گیری ریسک و تعییین سطح ریسک مناسب سبد سرمایه‌گذاری</a:t>
          </a:r>
          <a:endParaRPr lang="en-US" sz="3200" kern="1200" dirty="0">
            <a:cs typeface="B Zar" pitchFamily="2" charset="-78"/>
          </a:endParaRPr>
        </a:p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cs typeface="B Zar" pitchFamily="2" charset="-78"/>
            </a:rPr>
            <a:t>لحاظ افق سرمایه‌گذاری و نیازهای نقدینگی</a:t>
          </a:r>
          <a:endParaRPr lang="en-US" sz="3200" kern="1200" dirty="0">
            <a:cs typeface="B Zar" pitchFamily="2" charset="-78"/>
          </a:endParaRPr>
        </a:p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cs typeface="B Zar" pitchFamily="2" charset="-78"/>
            </a:rPr>
            <a:t>ملاحظات مالیاتی</a:t>
          </a:r>
          <a:endParaRPr lang="en-US" sz="3200" kern="1200" dirty="0">
            <a:cs typeface="B Zar" pitchFamily="2" charset="-78"/>
          </a:endParaRPr>
        </a:p>
      </dsp:txBody>
      <dsp:txXfrm>
        <a:off x="1496881" y="1740754"/>
        <a:ext cx="6634870" cy="314510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603E7-A32A-4CFF-BA63-2E8212FF136A}">
      <dsp:nvSpPr>
        <dsp:cNvPr id="0" name=""/>
        <dsp:cNvSpPr/>
      </dsp:nvSpPr>
      <dsp:spPr>
        <a:xfrm rot="5400000">
          <a:off x="4948241" y="-1821160"/>
          <a:ext cx="129577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justLow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100" kern="1200" dirty="0" smtClean="0">
              <a:cs typeface="B Zar" pitchFamily="2" charset="-78"/>
            </a:rPr>
            <a:t>به این مسأله می‌پردازد که بازار پس از </a:t>
          </a:r>
          <a:r>
            <a:rPr lang="fa-IR" sz="2100" kern="1200" dirty="0" smtClean="0">
              <a:cs typeface="B Zar" pitchFamily="2" charset="-78"/>
            </a:rPr>
            <a:t>وقوع رویدادی مشخص، </a:t>
          </a:r>
          <a:r>
            <a:rPr lang="fa-IR" sz="2100" kern="1200" dirty="0" smtClean="0">
              <a:cs typeface="B Zar" pitchFamily="2" charset="-78"/>
            </a:rPr>
            <a:t>با چه سرعتی اثر آن </a:t>
          </a:r>
          <a:r>
            <a:rPr lang="fa-IR" sz="2100" kern="1200" dirty="0" smtClean="0">
              <a:cs typeface="B Zar" pitchFamily="2" charset="-78"/>
            </a:rPr>
            <a:t>را بر </a:t>
          </a:r>
          <a:r>
            <a:rPr lang="fa-IR" sz="2100" kern="1200" dirty="0" smtClean="0">
              <a:cs typeface="B Zar" pitchFamily="2" charset="-78"/>
            </a:rPr>
            <a:t>قیمت‌ها منعکس می‌کند.</a:t>
          </a:r>
          <a:endParaRPr lang="en-US" sz="2100" kern="1200" dirty="0">
            <a:cs typeface="B Zar" pitchFamily="2" charset="-78"/>
          </a:endParaRPr>
        </a:p>
      </dsp:txBody>
      <dsp:txXfrm rot="-5400000">
        <a:off x="2962655" y="227680"/>
        <a:ext cx="5203690" cy="1169264"/>
      </dsp:txXfrm>
    </dsp:sp>
    <dsp:sp modelId="{B02CBE99-0796-4804-9AB9-DB954F660A3F}">
      <dsp:nvSpPr>
        <dsp:cNvPr id="0" name=""/>
        <dsp:cNvSpPr/>
      </dsp:nvSpPr>
      <dsp:spPr>
        <a:xfrm>
          <a:off x="0" y="2454"/>
          <a:ext cx="2962656" cy="1619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رویداد پژوهشی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(</a:t>
          </a:r>
          <a:r>
            <a:rPr lang="en-US" sz="2900" kern="1200" dirty="0" smtClean="0">
              <a:cs typeface="B Zar" pitchFamily="2" charset="-78"/>
            </a:rPr>
            <a:t>event study</a:t>
          </a:r>
          <a:r>
            <a:rPr lang="fa-IR" sz="2900" kern="1200" dirty="0" smtClean="0">
              <a:cs typeface="B Zar" pitchFamily="2" charset="-78"/>
            </a:rPr>
            <a:t>)</a:t>
          </a:r>
          <a:endParaRPr lang="en-US" sz="2900" kern="1200" dirty="0">
            <a:cs typeface="B Zar" pitchFamily="2" charset="-78"/>
          </a:endParaRPr>
        </a:p>
      </dsp:txBody>
      <dsp:txXfrm>
        <a:off x="79068" y="81522"/>
        <a:ext cx="2804520" cy="1461579"/>
      </dsp:txXfrm>
    </dsp:sp>
    <dsp:sp modelId="{7674BDD9-432E-45E7-8160-D78C8561C062}">
      <dsp:nvSpPr>
        <dsp:cNvPr id="0" name=""/>
        <dsp:cNvSpPr/>
      </dsp:nvSpPr>
      <dsp:spPr>
        <a:xfrm rot="5400000">
          <a:off x="4948241" y="-120459"/>
          <a:ext cx="129577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justLow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100" kern="1200" dirty="0" smtClean="0">
              <a:cs typeface="B Zar" pitchFamily="2" charset="-78"/>
            </a:rPr>
            <a:t>آیا می‌توان با استفاده از  قاعده‌ای که از اطلاعات </a:t>
          </a:r>
          <a:r>
            <a:rPr lang="fa-IR" sz="2100" kern="1200" dirty="0" smtClean="0">
              <a:cs typeface="B Zar" pitchFamily="2" charset="-78"/>
            </a:rPr>
            <a:t>گذشته و جاری </a:t>
          </a:r>
          <a:r>
            <a:rPr lang="fa-IR" sz="2100" kern="1200" dirty="0" smtClean="0">
              <a:cs typeface="B Zar" pitchFamily="2" charset="-78"/>
            </a:rPr>
            <a:t>بازار بهره می‌گیرد، بازده غیرعادی کسب کرد؟</a:t>
          </a:r>
          <a:endParaRPr lang="en-US" sz="2100" kern="1200" dirty="0">
            <a:cs typeface="B Zar" pitchFamily="2" charset="-78"/>
          </a:endParaRPr>
        </a:p>
      </dsp:txBody>
      <dsp:txXfrm rot="-5400000">
        <a:off x="2962655" y="1928381"/>
        <a:ext cx="5203690" cy="1169264"/>
      </dsp:txXfrm>
    </dsp:sp>
    <dsp:sp modelId="{61F3B049-630A-4337-B8AC-E535C4C82BDF}">
      <dsp:nvSpPr>
        <dsp:cNvPr id="0" name=""/>
        <dsp:cNvSpPr/>
      </dsp:nvSpPr>
      <dsp:spPr>
        <a:xfrm>
          <a:off x="0" y="1703154"/>
          <a:ext cx="2962656" cy="1619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آزمون قواعد </a:t>
          </a:r>
          <a:r>
            <a:rPr lang="fa-IR" sz="2900" kern="1200" dirty="0" smtClean="0">
              <a:cs typeface="B Zar" pitchFamily="2" charset="-78"/>
            </a:rPr>
            <a:t>معامله</a:t>
          </a:r>
        </a:p>
      </dsp:txBody>
      <dsp:txXfrm>
        <a:off x="79068" y="1782222"/>
        <a:ext cx="2804520" cy="1461579"/>
      </dsp:txXfrm>
    </dsp:sp>
    <dsp:sp modelId="{121F8BCB-E6B2-41A8-8402-800A815949F0}">
      <dsp:nvSpPr>
        <dsp:cNvPr id="0" name=""/>
        <dsp:cNvSpPr/>
      </dsp:nvSpPr>
      <dsp:spPr>
        <a:xfrm rot="5400000">
          <a:off x="4948241" y="1580241"/>
          <a:ext cx="129577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justLow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100" kern="1200" dirty="0" smtClean="0">
              <a:cs typeface="B Zar" pitchFamily="2" charset="-78"/>
            </a:rPr>
            <a:t>آیا مدیران حرفه‌ای بازار با منابع و ابزاری که در اختیار دارند، می‌توانند بر بازار فائق آیند؟</a:t>
          </a:r>
          <a:endParaRPr lang="en-US" sz="2100" kern="1200" dirty="0">
            <a:cs typeface="B Zar" pitchFamily="2" charset="-78"/>
          </a:endParaRPr>
        </a:p>
      </dsp:txBody>
      <dsp:txXfrm rot="-5400000">
        <a:off x="2962655" y="3629081"/>
        <a:ext cx="5203690" cy="1169264"/>
      </dsp:txXfrm>
    </dsp:sp>
    <dsp:sp modelId="{A069D9CF-FF05-4E92-B8FD-3893147EDC03}">
      <dsp:nvSpPr>
        <dsp:cNvPr id="0" name=""/>
        <dsp:cNvSpPr/>
      </dsp:nvSpPr>
      <dsp:spPr>
        <a:xfrm>
          <a:off x="0" y="3403855"/>
          <a:ext cx="2962656" cy="1619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ارزیابی عملکرد مدیران حرفه‌ای</a:t>
          </a:r>
          <a:endParaRPr lang="en-US" sz="2900" kern="1200" dirty="0">
            <a:cs typeface="B Zar" pitchFamily="2" charset="-78"/>
          </a:endParaRPr>
        </a:p>
      </dsp:txBody>
      <dsp:txXfrm>
        <a:off x="79068" y="3482923"/>
        <a:ext cx="2804520" cy="146157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9BF5F-552C-44BC-AC56-26E4DDEAEEC1}">
      <dsp:nvSpPr>
        <dsp:cNvPr id="0" name=""/>
        <dsp:cNvSpPr/>
      </dsp:nvSpPr>
      <dsp:spPr>
        <a:xfrm rot="5400000">
          <a:off x="5112176" y="-2026017"/>
          <a:ext cx="967902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285750" lvl="1" indent="-285750" algn="r" defTabSz="2266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100" kern="1200" dirty="0">
            <a:cs typeface="B Zar" pitchFamily="2" charset="-78"/>
          </a:endParaRPr>
        </a:p>
      </dsp:txBody>
      <dsp:txXfrm rot="-5400000">
        <a:off x="2962656" y="170752"/>
        <a:ext cx="5219695" cy="873404"/>
      </dsp:txXfrm>
    </dsp:sp>
    <dsp:sp modelId="{92FE4A33-5C35-4CF2-8307-3E020B72C9D8}">
      <dsp:nvSpPr>
        <dsp:cNvPr id="0" name=""/>
        <dsp:cNvSpPr/>
      </dsp:nvSpPr>
      <dsp:spPr>
        <a:xfrm>
          <a:off x="0" y="2515"/>
          <a:ext cx="2962656" cy="120987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محاسبۀ بازده واقعی سهام در حوالی رویداد</a:t>
          </a:r>
          <a:endParaRPr lang="en-US" sz="2500" kern="1200" dirty="0">
            <a:cs typeface="B Zar" pitchFamily="2" charset="-78"/>
          </a:endParaRPr>
        </a:p>
      </dsp:txBody>
      <dsp:txXfrm>
        <a:off x="59061" y="61576"/>
        <a:ext cx="2844534" cy="1091756"/>
      </dsp:txXfrm>
    </dsp:sp>
    <dsp:sp modelId="{8D4D6F95-DAEC-489F-8D93-2CB93528ECD5}">
      <dsp:nvSpPr>
        <dsp:cNvPr id="0" name=""/>
        <dsp:cNvSpPr/>
      </dsp:nvSpPr>
      <dsp:spPr>
        <a:xfrm rot="5400000">
          <a:off x="5112176" y="-755645"/>
          <a:ext cx="967902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285750" lvl="1" indent="-285750" algn="r" defTabSz="2266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100" kern="1200" dirty="0">
            <a:cs typeface="B Zar" pitchFamily="2" charset="-78"/>
          </a:endParaRPr>
        </a:p>
      </dsp:txBody>
      <dsp:txXfrm rot="-5400000">
        <a:off x="2962656" y="1441124"/>
        <a:ext cx="5219695" cy="873404"/>
      </dsp:txXfrm>
    </dsp:sp>
    <dsp:sp modelId="{5670B8A0-A210-4213-A9BD-4631B984754D}">
      <dsp:nvSpPr>
        <dsp:cNvPr id="0" name=""/>
        <dsp:cNvSpPr/>
      </dsp:nvSpPr>
      <dsp:spPr>
        <a:xfrm>
          <a:off x="0" y="1272887"/>
          <a:ext cx="2962656" cy="120987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برآورد بازده موردانتظار بر اساس مدل بازار</a:t>
          </a:r>
          <a:endParaRPr lang="en-US" sz="2500" kern="1200" dirty="0">
            <a:cs typeface="B Zar" pitchFamily="2" charset="-78"/>
          </a:endParaRPr>
        </a:p>
      </dsp:txBody>
      <dsp:txXfrm>
        <a:off x="59061" y="1331948"/>
        <a:ext cx="2844534" cy="1091756"/>
      </dsp:txXfrm>
    </dsp:sp>
    <dsp:sp modelId="{E3219423-CA5F-4EE4-ACEB-DFEE00F04909}">
      <dsp:nvSpPr>
        <dsp:cNvPr id="0" name=""/>
        <dsp:cNvSpPr/>
      </dsp:nvSpPr>
      <dsp:spPr>
        <a:xfrm rot="5400000">
          <a:off x="5112176" y="514726"/>
          <a:ext cx="967902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285750" lvl="1" indent="-285750" algn="r" defTabSz="2266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100" kern="1200" dirty="0">
            <a:cs typeface="B Zar" pitchFamily="2" charset="-78"/>
          </a:endParaRPr>
        </a:p>
      </dsp:txBody>
      <dsp:txXfrm rot="-5400000">
        <a:off x="2962656" y="2711496"/>
        <a:ext cx="5219695" cy="873404"/>
      </dsp:txXfrm>
    </dsp:sp>
    <dsp:sp modelId="{4F759D7B-BC1E-42AD-A7ED-E82BC3136794}">
      <dsp:nvSpPr>
        <dsp:cNvPr id="0" name=""/>
        <dsp:cNvSpPr/>
      </dsp:nvSpPr>
      <dsp:spPr>
        <a:xfrm>
          <a:off x="0" y="2543259"/>
          <a:ext cx="2962656" cy="120987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smtClean="0">
              <a:cs typeface="B Zar" pitchFamily="2" charset="-78"/>
            </a:rPr>
            <a:t>محاسبۀ بازده غیرعادی</a:t>
          </a:r>
          <a:endParaRPr lang="en-US" sz="2500" kern="1200">
            <a:cs typeface="B Zar" pitchFamily="2" charset="-78"/>
          </a:endParaRPr>
        </a:p>
      </dsp:txBody>
      <dsp:txXfrm>
        <a:off x="59061" y="2602320"/>
        <a:ext cx="2844534" cy="1091756"/>
      </dsp:txXfrm>
    </dsp:sp>
    <dsp:sp modelId="{C644DDA6-0CF9-4F06-85D0-483BB86E9B9A}">
      <dsp:nvSpPr>
        <dsp:cNvPr id="0" name=""/>
        <dsp:cNvSpPr/>
      </dsp:nvSpPr>
      <dsp:spPr>
        <a:xfrm rot="5400000">
          <a:off x="5112176" y="1812877"/>
          <a:ext cx="967902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285750" lvl="1" indent="-285750" algn="r" defTabSz="2266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100" kern="1200" dirty="0">
            <a:cs typeface="B Zar" pitchFamily="2" charset="-78"/>
          </a:endParaRPr>
        </a:p>
      </dsp:txBody>
      <dsp:txXfrm rot="-5400000">
        <a:off x="2962656" y="4009647"/>
        <a:ext cx="5219695" cy="873404"/>
      </dsp:txXfrm>
    </dsp:sp>
    <dsp:sp modelId="{6C12C156-118A-4C17-A481-89A0261D5BF7}">
      <dsp:nvSpPr>
        <dsp:cNvPr id="0" name=""/>
        <dsp:cNvSpPr/>
      </dsp:nvSpPr>
      <dsp:spPr>
        <a:xfrm>
          <a:off x="0" y="3813631"/>
          <a:ext cx="2962656" cy="120987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محاسبۀ متوسط بازده غیرعادی تجمعی</a:t>
          </a:r>
          <a:endParaRPr lang="en-US" sz="2500" kern="1200" dirty="0">
            <a:cs typeface="B Zar" pitchFamily="2" charset="-78"/>
          </a:endParaRPr>
        </a:p>
      </dsp:txBody>
      <dsp:txXfrm>
        <a:off x="59061" y="3872692"/>
        <a:ext cx="2844534" cy="109175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D2E51-2E8D-487E-A4E9-3E0329692C81}">
      <dsp:nvSpPr>
        <dsp:cNvPr id="0" name=""/>
        <dsp:cNvSpPr/>
      </dsp:nvSpPr>
      <dsp:spPr>
        <a:xfrm>
          <a:off x="0" y="51571"/>
          <a:ext cx="6830568" cy="1174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Titr" pitchFamily="2" charset="-78"/>
            </a:rPr>
            <a:t>کاستی‌های احتمالی مدل‌ها</a:t>
          </a:r>
          <a:endParaRPr lang="en-US" sz="2500" kern="1200" dirty="0">
            <a:cs typeface="B Titr" pitchFamily="2" charset="-78"/>
          </a:endParaRPr>
        </a:p>
      </dsp:txBody>
      <dsp:txXfrm>
        <a:off x="0" y="51571"/>
        <a:ext cx="6830568" cy="782882"/>
      </dsp:txXfrm>
    </dsp:sp>
    <dsp:sp modelId="{4E4BDD55-4358-4AB3-9E97-C946E2DCC117}">
      <dsp:nvSpPr>
        <dsp:cNvPr id="0" name=""/>
        <dsp:cNvSpPr/>
      </dsp:nvSpPr>
      <dsp:spPr>
        <a:xfrm>
          <a:off x="1399032" y="834453"/>
          <a:ext cx="6830568" cy="414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228600" lvl="1" indent="-228600" algn="justLow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نتایج باید بر اساس ریسک سهم یا استراتژی مشخصی تعدیل شوند.</a:t>
          </a:r>
          <a:endParaRPr lang="en-US" sz="2500" kern="1200" dirty="0">
            <a:cs typeface="B Zar" pitchFamily="2" charset="-78"/>
          </a:endParaRPr>
        </a:p>
        <a:p>
          <a:pPr marL="228600" lvl="1" indent="-228600" algn="justLow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این بدان معنی است که آزمون کارایی الزاماً آزمون همزمان مدل اندازه‌گیری ریسک و کارایی بازار است.</a:t>
          </a:r>
          <a:endParaRPr lang="en-US" sz="2500" kern="1200" dirty="0">
            <a:cs typeface="B Zar" pitchFamily="2" charset="-78"/>
          </a:endParaRPr>
        </a:p>
        <a:p>
          <a:pPr marL="228600" lvl="1" indent="-228600" algn="justLow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نتایج سازگار یا ناسازگار با کارایی بازار ممکن است از این حقیقت ناشی شود که مدل اندازه‌گیری ریسک و در نتیجه بازده مورد انتظار دقیق نیست.</a:t>
          </a:r>
          <a:endParaRPr lang="en-US" sz="2500" kern="1200" dirty="0">
            <a:cs typeface="B Zar" pitchFamily="2" charset="-78"/>
          </a:endParaRPr>
        </a:p>
      </dsp:txBody>
      <dsp:txXfrm>
        <a:off x="1520288" y="955709"/>
        <a:ext cx="6588056" cy="389748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D2E51-2E8D-487E-A4E9-3E0329692C81}">
      <dsp:nvSpPr>
        <dsp:cNvPr id="0" name=""/>
        <dsp:cNvSpPr/>
      </dsp:nvSpPr>
      <dsp:spPr>
        <a:xfrm>
          <a:off x="0" y="84030"/>
          <a:ext cx="6830568" cy="1390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itchFamily="2" charset="-78"/>
            </a:rPr>
            <a:t>کاستی‌های </a:t>
          </a:r>
          <a:r>
            <a:rPr lang="fa-IR" sz="2800" kern="1200" dirty="0" smtClean="0">
              <a:cs typeface="B Titr" pitchFamily="2" charset="-78"/>
            </a:rPr>
            <a:t>احتمالی متدولوژی‌ها</a:t>
          </a:r>
          <a:endParaRPr lang="en-US" sz="2800" kern="1200" dirty="0">
            <a:cs typeface="B Titr" pitchFamily="2" charset="-78"/>
          </a:endParaRPr>
        </a:p>
      </dsp:txBody>
      <dsp:txXfrm>
        <a:off x="0" y="84030"/>
        <a:ext cx="6830568" cy="926764"/>
      </dsp:txXfrm>
    </dsp:sp>
    <dsp:sp modelId="{4E4BDD55-4358-4AB3-9E97-C946E2DCC117}">
      <dsp:nvSpPr>
        <dsp:cNvPr id="0" name=""/>
        <dsp:cNvSpPr/>
      </dsp:nvSpPr>
      <dsp:spPr>
        <a:xfrm>
          <a:off x="1399032" y="1010794"/>
          <a:ext cx="6830568" cy="3931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justLow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cs typeface="B Zar" pitchFamily="2" charset="-78"/>
            </a:rPr>
            <a:t>نتایج باید بر اساس ریسک سهم یا استراتژی مشخصی تعدیل شوند.</a:t>
          </a:r>
          <a:endParaRPr lang="en-US" sz="2800" kern="1200" dirty="0">
            <a:cs typeface="B Zar" pitchFamily="2" charset="-78"/>
          </a:endParaRPr>
        </a:p>
        <a:p>
          <a:pPr marL="285750" lvl="1" indent="-285750" algn="justLow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cs typeface="B Zar" pitchFamily="2" charset="-78"/>
            </a:rPr>
            <a:t>به‌عنوان مثال بازده بالاتر شرکت‌های کوچک‌تر ممکن است به خاطر ریسک بالاتر آن شرکت‌ها باشد. هم‌چنین کسب چنین بازده‌هایی اغلب به‌خاطر وجود نقدشوندگی پایین آن شرکت‌ها و هزینۀ بالای معاملات سخت است.</a:t>
          </a:r>
          <a:endParaRPr lang="en-US" sz="2800" kern="1200" dirty="0">
            <a:cs typeface="B Zar" pitchFamily="2" charset="-78"/>
          </a:endParaRPr>
        </a:p>
      </dsp:txBody>
      <dsp:txXfrm>
        <a:off x="1514173" y="1125935"/>
        <a:ext cx="6600286" cy="370091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2BC3E-4563-4E4D-8246-5D12BAF09F3D}">
      <dsp:nvSpPr>
        <dsp:cNvPr id="0" name=""/>
        <dsp:cNvSpPr/>
      </dsp:nvSpPr>
      <dsp:spPr>
        <a:xfrm>
          <a:off x="0" y="513662"/>
          <a:ext cx="8229600" cy="444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24840" rIns="638708" bIns="213360" numCol="1" spcCol="1270" anchor="t" anchorCtr="0">
          <a:noAutofit/>
        </a:bodyPr>
        <a:lstStyle/>
        <a:p>
          <a:pPr marL="285750" lvl="1" indent="-285750" algn="justLow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000" kern="1200" dirty="0" smtClean="0">
              <a:cs typeface="B Zar" pitchFamily="2" charset="-78"/>
            </a:rPr>
            <a:t>سهام از فرایند گشت تصادفی خالص(</a:t>
          </a:r>
          <a:r>
            <a:rPr lang="en-US" sz="3000" kern="1200" dirty="0" smtClean="0">
              <a:cs typeface="B Zar" pitchFamily="2" charset="-78"/>
            </a:rPr>
            <a:t>pure random walk</a:t>
          </a:r>
          <a:r>
            <a:rPr lang="fa-IR" sz="3000" kern="1200" dirty="0" smtClean="0">
              <a:cs typeface="B Zar" pitchFamily="2" charset="-78"/>
            </a:rPr>
            <a:t>) تبعیت نمی‌کنند. بنابراین، برای استرتژی‌های معاملاتی فنی جای امیدواری وجود دارد.</a:t>
          </a:r>
          <a:endParaRPr lang="en-US" sz="3000" kern="1200" dirty="0">
            <a:cs typeface="B Zar" pitchFamily="2" charset="-78"/>
          </a:endParaRPr>
        </a:p>
        <a:p>
          <a:pPr marL="285750" lvl="1" indent="-285750" algn="justLow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000" kern="1200" dirty="0" smtClean="0">
              <a:cs typeface="B Zar" pitchFamily="2" charset="-78"/>
            </a:rPr>
            <a:t>اغلب قواعد تحلیل فنی مبتنی براستراتژی‌هایی است که هزینه‌های معاملات فزاینده‌ای ایجاد می‌کنند و بنابراین سودآور نیست.</a:t>
          </a:r>
          <a:endParaRPr lang="en-US" sz="3000" kern="1200" dirty="0">
            <a:cs typeface="B Zar" pitchFamily="2" charset="-78"/>
          </a:endParaRPr>
        </a:p>
      </dsp:txBody>
      <dsp:txXfrm>
        <a:off x="0" y="513662"/>
        <a:ext cx="8229600" cy="4441500"/>
      </dsp:txXfrm>
    </dsp:sp>
    <dsp:sp modelId="{9BE87DA4-8979-4B1C-A56F-1EFB43532F0F}">
      <dsp:nvSpPr>
        <dsp:cNvPr id="0" name=""/>
        <dsp:cNvSpPr/>
      </dsp:nvSpPr>
      <dsp:spPr>
        <a:xfrm>
          <a:off x="411480" y="70862"/>
          <a:ext cx="5760720" cy="88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itr" pitchFamily="2" charset="-78"/>
            </a:rPr>
            <a:t>آیا تحلیل فنی مفید است؟</a:t>
          </a:r>
          <a:endParaRPr lang="en-US" sz="3000" kern="1200" dirty="0">
            <a:cs typeface="B Titr" pitchFamily="2" charset="-78"/>
          </a:endParaRPr>
        </a:p>
      </dsp:txBody>
      <dsp:txXfrm>
        <a:off x="454711" y="114093"/>
        <a:ext cx="5674258" cy="79913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0A40C-7D9D-4A8E-856C-EEE1D8F31C83}">
      <dsp:nvSpPr>
        <dsp:cNvPr id="0" name=""/>
        <dsp:cNvSpPr/>
      </dsp:nvSpPr>
      <dsp:spPr>
        <a:xfrm>
          <a:off x="0" y="794192"/>
          <a:ext cx="8229600" cy="396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749808" rIns="638708" bIns="256032" numCol="1" spcCol="1270" anchor="t" anchorCtr="0">
          <a:noAutofit/>
        </a:bodyPr>
        <a:lstStyle/>
        <a:p>
          <a:pPr marL="285750" lvl="1" indent="-285750" algn="justLow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600" kern="1200" dirty="0" smtClean="0">
              <a:cs typeface="B Zar" pitchFamily="2" charset="-78"/>
            </a:rPr>
            <a:t>به‌نظر می‌رسد ایجاد سود غیرعادی مستمر با استفاده از تحلیل بنیادی دشوار است.</a:t>
          </a:r>
          <a:endParaRPr lang="en-US" sz="3600" kern="1200" dirty="0">
            <a:cs typeface="B Zar" pitchFamily="2" charset="-78"/>
          </a:endParaRPr>
        </a:p>
        <a:p>
          <a:pPr marL="285750" lvl="1" indent="-285750" algn="justLow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600" kern="1200" dirty="0" smtClean="0">
              <a:cs typeface="B Zar" pitchFamily="2" charset="-78"/>
            </a:rPr>
            <a:t>تحلیل بنیادی به شما کمک می‌کند از سرمایه‌گذاری‌های بیش ارزشیابی‌شده پرهیز کنید.</a:t>
          </a:r>
          <a:endParaRPr lang="en-US" sz="3600" kern="1200" dirty="0">
            <a:cs typeface="B Zar" pitchFamily="2" charset="-78"/>
          </a:endParaRPr>
        </a:p>
      </dsp:txBody>
      <dsp:txXfrm>
        <a:off x="0" y="794192"/>
        <a:ext cx="8229600" cy="3969000"/>
      </dsp:txXfrm>
    </dsp:sp>
    <dsp:sp modelId="{D69B8565-77E1-454F-B3D5-7B57D1F52F19}">
      <dsp:nvSpPr>
        <dsp:cNvPr id="0" name=""/>
        <dsp:cNvSpPr/>
      </dsp:nvSpPr>
      <dsp:spPr>
        <a:xfrm>
          <a:off x="411480" y="262832"/>
          <a:ext cx="5760720" cy="1062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آیا تحلیل اساسی مفید است؟</a:t>
          </a:r>
          <a:endParaRPr lang="en-US" sz="3600" kern="1200" dirty="0">
            <a:cs typeface="B Titr" pitchFamily="2" charset="-78"/>
          </a:endParaRPr>
        </a:p>
      </dsp:txBody>
      <dsp:txXfrm>
        <a:off x="463358" y="314710"/>
        <a:ext cx="5656964" cy="958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B471C-CA85-487F-B68D-07FDF184CCA8}">
      <dsp:nvSpPr>
        <dsp:cNvPr id="0" name=""/>
        <dsp:cNvSpPr/>
      </dsp:nvSpPr>
      <dsp:spPr>
        <a:xfrm rot="5400000">
          <a:off x="-397566" y="401379"/>
          <a:ext cx="2650442" cy="185531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smtClean="0">
              <a:cs typeface="B Zar" pitchFamily="2" charset="-78"/>
            </a:rPr>
            <a:t>کارایی اطلاعاتی</a:t>
          </a:r>
          <a:endParaRPr lang="en-US" sz="2700" kern="1200">
            <a:cs typeface="B Zar" pitchFamily="2" charset="-78"/>
          </a:endParaRPr>
        </a:p>
      </dsp:txBody>
      <dsp:txXfrm rot="-5400000">
        <a:off x="0" y="931468"/>
        <a:ext cx="1855310" cy="795132"/>
      </dsp:txXfrm>
    </dsp:sp>
    <dsp:sp modelId="{D2BD5CB4-ECF4-499B-BD17-64BC96DE461F}">
      <dsp:nvSpPr>
        <dsp:cNvPr id="0" name=""/>
        <dsp:cNvSpPr/>
      </dsp:nvSpPr>
      <dsp:spPr>
        <a:xfrm rot="5400000">
          <a:off x="4181061" y="-2321937"/>
          <a:ext cx="1722787" cy="637428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justLow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800" kern="1200" dirty="0" smtClean="0">
              <a:cs typeface="B Zar" pitchFamily="2" charset="-78"/>
            </a:rPr>
            <a:t>آیا تغییرات قیمت اوراق بهادار قابل‌ پیش‌بینی است؟</a:t>
          </a:r>
          <a:endParaRPr lang="en-US" sz="3800" kern="1200" dirty="0">
            <a:cs typeface="B Zar" pitchFamily="2" charset="-78"/>
          </a:endParaRPr>
        </a:p>
      </dsp:txBody>
      <dsp:txXfrm rot="-5400000">
        <a:off x="1855310" y="87914"/>
        <a:ext cx="6290189" cy="1554587"/>
      </dsp:txXfrm>
    </dsp:sp>
    <dsp:sp modelId="{10B66F3F-2664-4075-AA0C-8AADAFCE3104}">
      <dsp:nvSpPr>
        <dsp:cNvPr id="0" name=""/>
        <dsp:cNvSpPr/>
      </dsp:nvSpPr>
      <dsp:spPr>
        <a:xfrm rot="5400000">
          <a:off x="-397566" y="2769335"/>
          <a:ext cx="2650442" cy="185531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smtClean="0">
              <a:cs typeface="B Zar" pitchFamily="2" charset="-78"/>
            </a:rPr>
            <a:t>کارایی تخصیصی</a:t>
          </a:r>
          <a:endParaRPr lang="en-US" sz="2700" kern="1200">
            <a:cs typeface="B Zar" pitchFamily="2" charset="-78"/>
          </a:endParaRPr>
        </a:p>
      </dsp:txBody>
      <dsp:txXfrm rot="-5400000">
        <a:off x="0" y="3299424"/>
        <a:ext cx="1855310" cy="795132"/>
      </dsp:txXfrm>
    </dsp:sp>
    <dsp:sp modelId="{70DBF831-AFAC-4862-A7B3-944694B74CBF}">
      <dsp:nvSpPr>
        <dsp:cNvPr id="0" name=""/>
        <dsp:cNvSpPr/>
      </dsp:nvSpPr>
      <dsp:spPr>
        <a:xfrm rot="5400000">
          <a:off x="4181061" y="46017"/>
          <a:ext cx="1722787" cy="637428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justLow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800" kern="1200" dirty="0" smtClean="0">
              <a:cs typeface="B Zar" pitchFamily="2" charset="-78"/>
            </a:rPr>
            <a:t>آیا قیمت‌ها به‌درستی منعکس‌کنندۀ ارزش‌های نسبی اوراق بهاداراند؟</a:t>
          </a:r>
          <a:endParaRPr lang="en-US" sz="3800" kern="1200" dirty="0">
            <a:cs typeface="B Zar" pitchFamily="2" charset="-78"/>
          </a:endParaRPr>
        </a:p>
      </dsp:txBody>
      <dsp:txXfrm rot="-5400000">
        <a:off x="1855310" y="2455868"/>
        <a:ext cx="6290189" cy="155458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72EBD-B200-44E4-AE63-8622975C0CA2}">
      <dsp:nvSpPr>
        <dsp:cNvPr id="0" name=""/>
        <dsp:cNvSpPr/>
      </dsp:nvSpPr>
      <dsp:spPr>
        <a:xfrm>
          <a:off x="0" y="521627"/>
          <a:ext cx="8229600" cy="4469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87324" rIns="638708" bIns="234696" numCol="1" spcCol="1270" anchor="t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300" kern="1200" dirty="0" smtClean="0">
              <a:cs typeface="B Zar" pitchFamily="2" charset="-78"/>
            </a:rPr>
            <a:t>اثر شرکت‌های کوچک در ماه ژانویه</a:t>
          </a:r>
          <a:endParaRPr lang="en-US" sz="3300" kern="1200" dirty="0">
            <a:cs typeface="B Zar" pitchFamily="2" charset="-78"/>
          </a:endParaRPr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300" kern="1200" dirty="0" smtClean="0">
              <a:cs typeface="B Zar" pitchFamily="2" charset="-78"/>
            </a:rPr>
            <a:t>نسبت ارزش دفتری به ارزش بازار</a:t>
          </a:r>
          <a:endParaRPr lang="en-US" sz="3300" kern="1200" dirty="0">
            <a:cs typeface="B Zar" pitchFamily="2" charset="-78"/>
          </a:endParaRPr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300" kern="1200" dirty="0" smtClean="0">
              <a:cs typeface="B Zar" pitchFamily="2" charset="-78"/>
            </a:rPr>
            <a:t>تغییر روندهای بلندمدت (</a:t>
          </a:r>
          <a:r>
            <a:rPr lang="en-US" sz="3300" kern="1200" dirty="0" smtClean="0">
              <a:cs typeface="B Zar" pitchFamily="2" charset="-78"/>
            </a:rPr>
            <a:t>long term reversals</a:t>
          </a:r>
          <a:r>
            <a:rPr lang="fa-IR" sz="3300" kern="1200" dirty="0" smtClean="0">
              <a:cs typeface="B Zar" pitchFamily="2" charset="-78"/>
            </a:rPr>
            <a:t>)</a:t>
          </a:r>
          <a:endParaRPr lang="en-US" sz="3300" kern="1200" dirty="0">
            <a:cs typeface="B Zar" pitchFamily="2" charset="-78"/>
          </a:endParaRPr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300" kern="1200" dirty="0" smtClean="0">
              <a:cs typeface="B Zar" pitchFamily="2" charset="-78"/>
            </a:rPr>
            <a:t>تغییرات پس از اعلام سود (تکانۀ قیمتی)</a:t>
          </a:r>
          <a:endParaRPr lang="en-US" sz="3300" kern="1200" dirty="0">
            <a:cs typeface="B Zar" pitchFamily="2" charset="-78"/>
          </a:endParaRPr>
        </a:p>
      </dsp:txBody>
      <dsp:txXfrm>
        <a:off x="0" y="521627"/>
        <a:ext cx="8229600" cy="4469850"/>
      </dsp:txXfrm>
    </dsp:sp>
    <dsp:sp modelId="{F689C570-3ADF-4C20-A25D-BDB83D97C1D8}">
      <dsp:nvSpPr>
        <dsp:cNvPr id="0" name=""/>
        <dsp:cNvSpPr/>
      </dsp:nvSpPr>
      <dsp:spPr>
        <a:xfrm>
          <a:off x="411480" y="34547"/>
          <a:ext cx="5760720" cy="974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>
              <a:cs typeface="B Titr" pitchFamily="2" charset="-78"/>
            </a:rPr>
            <a:t>پاره‌ای از بی‌قاعدگی‌ها</a:t>
          </a:r>
          <a:endParaRPr lang="en-US" sz="3300" kern="1200" dirty="0">
            <a:cs typeface="B Titr" pitchFamily="2" charset="-78"/>
          </a:endParaRPr>
        </a:p>
      </dsp:txBody>
      <dsp:txXfrm>
        <a:off x="459035" y="82102"/>
        <a:ext cx="5665610" cy="879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B520F-889A-4DC7-BEF3-B0A51FD305D7}">
      <dsp:nvSpPr>
        <dsp:cNvPr id="0" name=""/>
        <dsp:cNvSpPr/>
      </dsp:nvSpPr>
      <dsp:spPr>
        <a:xfrm>
          <a:off x="0" y="350852"/>
          <a:ext cx="8229600" cy="4324320"/>
        </a:xfrm>
        <a:prstGeom prst="verticalScroll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Low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کارایی تخصیصی چیزی بیش از کارایی اطلاعاتی </a:t>
          </a:r>
          <a:r>
            <a:rPr lang="fa-IR" sz="2800" kern="1200" dirty="0" smtClean="0">
              <a:cs typeface="B Zar" pitchFamily="2" charset="-78"/>
            </a:rPr>
            <a:t>است؛ </a:t>
          </a:r>
          <a:r>
            <a:rPr lang="fa-IR" sz="2800" kern="1200" dirty="0" smtClean="0">
              <a:cs typeface="B Zar" pitchFamily="2" charset="-78"/>
            </a:rPr>
            <a:t>قیمت‌ها ممکن است </a:t>
          </a:r>
          <a:r>
            <a:rPr lang="fa-IR" sz="2800" kern="1200" dirty="0" smtClean="0">
              <a:cs typeface="B Zar" pitchFamily="2" charset="-78"/>
            </a:rPr>
            <a:t>منعکس‌کنندۀ </a:t>
          </a:r>
          <a:r>
            <a:rPr lang="fa-IR" sz="2800" kern="1200" dirty="0" smtClean="0">
              <a:cs typeface="B Zar" pitchFamily="2" charset="-78"/>
            </a:rPr>
            <a:t>اطلاعات </a:t>
          </a:r>
          <a:r>
            <a:rPr lang="fa-IR" sz="2800" kern="1200" dirty="0" smtClean="0">
              <a:cs typeface="B Zar" pitchFamily="2" charset="-78"/>
            </a:rPr>
            <a:t>باشند. این </a:t>
          </a:r>
          <a:r>
            <a:rPr lang="fa-IR" sz="2800" kern="1200" dirty="0" smtClean="0">
              <a:cs typeface="B Zar" pitchFamily="2" charset="-78"/>
            </a:rPr>
            <a:t>اطلاعات نه تنها دربردارندۀ انتظارات </a:t>
          </a:r>
          <a:r>
            <a:rPr lang="fa-IR" sz="2800" kern="1200" dirty="0" smtClean="0">
              <a:cs typeface="B Zar" pitchFamily="2" charset="-78"/>
            </a:rPr>
            <a:t>عقلایی است </a:t>
          </a:r>
          <a:r>
            <a:rPr lang="fa-IR" sz="2800" kern="1200" dirty="0" smtClean="0">
              <a:cs typeface="B Zar" pitchFamily="2" charset="-78"/>
            </a:rPr>
            <a:t>بلکه انتظارات غیرعقلایی را نیز شامل </a:t>
          </a:r>
          <a:r>
            <a:rPr lang="fa-IR" sz="2800" kern="1200" dirty="0" smtClean="0">
              <a:cs typeface="B Zar" pitchFamily="2" charset="-78"/>
            </a:rPr>
            <a:t>می‌شود. بنابراین، </a:t>
          </a:r>
          <a:r>
            <a:rPr lang="fa-IR" sz="2800" kern="1200" dirty="0" smtClean="0">
              <a:cs typeface="B Zar" pitchFamily="2" charset="-78"/>
            </a:rPr>
            <a:t>ممکن است با وجود انعکاس اخبار در قیمت‌ها هنوز هم انحرافات جدی میان قیمت و ارزش ذاتی سهام موجود </a:t>
          </a:r>
          <a:r>
            <a:rPr lang="fa-IR" sz="2800" kern="1200" dirty="0" smtClean="0">
              <a:cs typeface="B Zar" pitchFamily="2" charset="-78"/>
            </a:rPr>
            <a:t>باشد؛ </a:t>
          </a:r>
          <a:r>
            <a:rPr lang="fa-IR" sz="2800" kern="1200" dirty="0" smtClean="0">
              <a:cs typeface="B Zar" pitchFamily="2" charset="-78"/>
            </a:rPr>
            <a:t>نتیجه‌ای که تخصیص بهینۀ منابع را </a:t>
          </a:r>
          <a:r>
            <a:rPr lang="fa-IR" sz="2800" kern="1200" dirty="0" smtClean="0">
              <a:cs typeface="B Zar" pitchFamily="2" charset="-78"/>
            </a:rPr>
            <a:t>پرابهام می‌سازد</a:t>
          </a:r>
          <a:r>
            <a:rPr lang="fa-IR" sz="2800" kern="1200" dirty="0" smtClean="0">
              <a:cs typeface="B Zar" pitchFamily="2" charset="-78"/>
            </a:rPr>
            <a:t>. </a:t>
          </a:r>
          <a:endParaRPr lang="en-US" sz="2800" kern="1200" dirty="0">
            <a:cs typeface="B Zar" pitchFamily="2" charset="-78"/>
          </a:endParaRPr>
        </a:p>
      </dsp:txBody>
      <dsp:txXfrm>
        <a:off x="540540" y="891392"/>
        <a:ext cx="7148520" cy="35135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85D36-81AC-4B8C-8FB6-934EBD291162}">
      <dsp:nvSpPr>
        <dsp:cNvPr id="0" name=""/>
        <dsp:cNvSpPr/>
      </dsp:nvSpPr>
      <dsp:spPr>
        <a:xfrm>
          <a:off x="0" y="3033472"/>
          <a:ext cx="8229600" cy="19902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در غیر </a:t>
          </a:r>
          <a:r>
            <a:rPr lang="fa-IR" sz="2800" kern="1200" dirty="0" smtClean="0">
              <a:cs typeface="B Zar" pitchFamily="2" charset="-78"/>
            </a:rPr>
            <a:t>این‌صورت، </a:t>
          </a:r>
          <a:r>
            <a:rPr lang="fa-IR" sz="2800" kern="1200" dirty="0" smtClean="0">
              <a:cs typeface="B Zar" pitchFamily="2" charset="-78"/>
            </a:rPr>
            <a:t>فرصت‌های کسب سود استفاده‌نشده در بازار ایجاد می‌شود. </a:t>
          </a:r>
          <a:endParaRPr lang="en-US" sz="2800" kern="1200" dirty="0">
            <a:cs typeface="B Zar" pitchFamily="2" charset="-78"/>
          </a:endParaRPr>
        </a:p>
      </dsp:txBody>
      <dsp:txXfrm>
        <a:off x="0" y="3033472"/>
        <a:ext cx="8229600" cy="1990286"/>
      </dsp:txXfrm>
    </dsp:sp>
    <dsp:sp modelId="{461C903A-FD2C-4BFD-8A8A-FD49FB2A184B}">
      <dsp:nvSpPr>
        <dsp:cNvPr id="0" name=""/>
        <dsp:cNvSpPr/>
      </dsp:nvSpPr>
      <dsp:spPr>
        <a:xfrm rot="10800000">
          <a:off x="0" y="2266"/>
          <a:ext cx="8229600" cy="3061060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رقابت میان سرمایه‌گذاران ما را به این نتیجه می‌رساند که قیمت سهام </a:t>
          </a:r>
          <a:r>
            <a:rPr lang="fa-IR" sz="2800" kern="1200" dirty="0" smtClean="0">
              <a:cs typeface="B Zar" pitchFamily="2" charset="-78"/>
            </a:rPr>
            <a:t>باید به‌طور </a:t>
          </a:r>
          <a:r>
            <a:rPr lang="fa-IR" sz="2800" kern="1200" dirty="0" smtClean="0">
              <a:cs typeface="B Zar" pitchFamily="2" charset="-78"/>
            </a:rPr>
            <a:t>کامل و به‌درستی اطلاعات در دسترس عموم را منعکس </a:t>
          </a:r>
          <a:r>
            <a:rPr lang="fa-IR" sz="2800" kern="1200" dirty="0" smtClean="0">
              <a:cs typeface="B Zar" pitchFamily="2" charset="-78"/>
            </a:rPr>
            <a:t>سازد</a:t>
          </a:r>
          <a:r>
            <a:rPr lang="fa-IR" sz="2800" kern="1200" dirty="0" smtClean="0">
              <a:cs typeface="B Zar" pitchFamily="2" charset="-78"/>
            </a:rPr>
            <a:t>. چرا؟</a:t>
          </a:r>
          <a:endParaRPr lang="en-US" sz="2800" kern="1200" dirty="0">
            <a:cs typeface="B Zar" pitchFamily="2" charset="-78"/>
          </a:endParaRPr>
        </a:p>
      </dsp:txBody>
      <dsp:txXfrm rot="10800000">
        <a:off x="0" y="2266"/>
        <a:ext cx="8229600" cy="19889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9EF94-B7EC-4B24-A2FC-F84901A65484}">
      <dsp:nvSpPr>
        <dsp:cNvPr id="0" name=""/>
        <dsp:cNvSpPr/>
      </dsp:nvSpPr>
      <dsp:spPr>
        <a:xfrm>
          <a:off x="0" y="42319"/>
          <a:ext cx="6830568" cy="24008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Zar" pitchFamily="2" charset="-78"/>
            </a:rPr>
            <a:t>فرضیه‌ی </a:t>
          </a:r>
          <a:r>
            <a:rPr lang="fa-IR" sz="3200" kern="1200" dirty="0" smtClean="0">
              <a:cs typeface="B Zar" pitchFamily="2" charset="-78"/>
            </a:rPr>
            <a:t>کارایی بازار ادعا می‌کند تغییرات قیمت سهام تصادفی است؛ چرا؟</a:t>
          </a:r>
          <a:endParaRPr lang="en-US" sz="3200" kern="1200" dirty="0">
            <a:cs typeface="B Zar" pitchFamily="2" charset="-78"/>
          </a:endParaRPr>
        </a:p>
      </dsp:txBody>
      <dsp:txXfrm>
        <a:off x="0" y="42319"/>
        <a:ext cx="6830568" cy="1600585"/>
      </dsp:txXfrm>
    </dsp:sp>
    <dsp:sp modelId="{EF2965CA-6C49-4078-A8A9-30EF60320BE0}">
      <dsp:nvSpPr>
        <dsp:cNvPr id="0" name=""/>
        <dsp:cNvSpPr/>
      </dsp:nvSpPr>
      <dsp:spPr>
        <a:xfrm>
          <a:off x="1399032" y="1642905"/>
          <a:ext cx="6830568" cy="3340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285750" lvl="1" indent="-285750" algn="justLow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cs typeface="B Zar" pitchFamily="2" charset="-78"/>
            </a:rPr>
            <a:t>در بازار رقابتی قیمت‌ها تنها در واکنش به اخبار جدید تغییر </a:t>
          </a:r>
          <a:r>
            <a:rPr lang="fa-IR" sz="3200" kern="1200" dirty="0" smtClean="0">
              <a:cs typeface="B Zar" pitchFamily="2" charset="-78"/>
            </a:rPr>
            <a:t>می‌کند</a:t>
          </a:r>
          <a:r>
            <a:rPr lang="fa-IR" sz="3200" kern="1200" dirty="0" smtClean="0">
              <a:cs typeface="B Zar" pitchFamily="2" charset="-78"/>
            </a:rPr>
            <a:t>.</a:t>
          </a:r>
          <a:endParaRPr lang="en-US" sz="3200" kern="1200" dirty="0">
            <a:cs typeface="B Zar" pitchFamily="2" charset="-78"/>
          </a:endParaRPr>
        </a:p>
        <a:p>
          <a:pPr marL="285750" lvl="1" indent="-285750" algn="justLow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cs typeface="B Zar" pitchFamily="2" charset="-78"/>
            </a:rPr>
            <a:t>ورود اطلاعات جدید به بازار تصادفی </a:t>
          </a:r>
          <a:r>
            <a:rPr lang="fa-IR" sz="3200" kern="1200" dirty="0" smtClean="0">
              <a:cs typeface="B Zar" pitchFamily="2" charset="-78"/>
            </a:rPr>
            <a:t>است.</a:t>
          </a:r>
          <a:endParaRPr lang="en-US" sz="3200" kern="1200" dirty="0">
            <a:cs typeface="B Zar" pitchFamily="2" charset="-78"/>
          </a:endParaRPr>
        </a:p>
        <a:p>
          <a:pPr marL="285750" lvl="1" indent="-285750" algn="justLow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cs typeface="B Zar" pitchFamily="2" charset="-78"/>
            </a:rPr>
            <a:t>بنابراین، </a:t>
          </a:r>
          <a:r>
            <a:rPr lang="fa-IR" sz="3200" kern="1200" dirty="0" smtClean="0">
              <a:cs typeface="B Zar" pitchFamily="2" charset="-78"/>
            </a:rPr>
            <a:t>قیمت‌ها به‌طور تصادفی تغییر می‌کنند.</a:t>
          </a:r>
          <a:endParaRPr lang="en-US" sz="3200" kern="1200" dirty="0">
            <a:cs typeface="B Zar" pitchFamily="2" charset="-78"/>
          </a:endParaRPr>
        </a:p>
      </dsp:txBody>
      <dsp:txXfrm>
        <a:off x="1496881" y="1740754"/>
        <a:ext cx="6634870" cy="31451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46027-C457-45EB-AFD6-AA6DF4C1034B}">
      <dsp:nvSpPr>
        <dsp:cNvPr id="0" name=""/>
        <dsp:cNvSpPr/>
      </dsp:nvSpPr>
      <dsp:spPr>
        <a:xfrm>
          <a:off x="0" y="32634"/>
          <a:ext cx="8229600" cy="1246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100" kern="1200" dirty="0" smtClean="0">
              <a:cs typeface="B Titr" pitchFamily="2" charset="-78"/>
            </a:rPr>
            <a:t>نظریۀ گشت تصادفی</a:t>
          </a:r>
          <a:endParaRPr lang="en-US" sz="4100" kern="1200" dirty="0">
            <a:cs typeface="B Titr" pitchFamily="2" charset="-78"/>
          </a:endParaRPr>
        </a:p>
      </dsp:txBody>
      <dsp:txXfrm>
        <a:off x="0" y="32634"/>
        <a:ext cx="8229600" cy="1246770"/>
      </dsp:txXfrm>
    </dsp:sp>
    <dsp:sp modelId="{ABD5C5E7-60E8-4741-99CD-7D80B318F9AF}">
      <dsp:nvSpPr>
        <dsp:cNvPr id="0" name=""/>
        <dsp:cNvSpPr/>
      </dsp:nvSpPr>
      <dsp:spPr>
        <a:xfrm>
          <a:off x="0" y="1279404"/>
          <a:ext cx="8229600" cy="3713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justLow" defTabSz="1822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100" kern="1200" dirty="0" smtClean="0">
              <a:cs typeface="B Zar" pitchFamily="2" charset="-78"/>
            </a:rPr>
            <a:t>این نظریه ادعا می‌کند </a:t>
          </a:r>
          <a:r>
            <a:rPr lang="fa-IR" sz="4100" kern="1200" dirty="0" smtClean="0">
              <a:cs typeface="B Zar" pitchFamily="2" charset="-78"/>
            </a:rPr>
            <a:t>فرآیند </a:t>
          </a:r>
          <a:r>
            <a:rPr lang="fa-IR" sz="4100" kern="1200" dirty="0" smtClean="0">
              <a:cs typeface="B Zar" pitchFamily="2" charset="-78"/>
            </a:rPr>
            <a:t>تغییرات قیمت سهام تصادفی وغیرقابل پیش‌بینی است. این ادعا با نتایج حاصل از </a:t>
          </a:r>
          <a:r>
            <a:rPr lang="fa-IR" sz="4100" kern="1200" dirty="0" smtClean="0">
              <a:cs typeface="B Zar" pitchFamily="2" charset="-78"/>
            </a:rPr>
            <a:t>فرضیه‌ی بازار </a:t>
          </a:r>
          <a:r>
            <a:rPr lang="fa-IR" sz="4100" kern="1200" dirty="0" smtClean="0">
              <a:cs typeface="B Zar" pitchFamily="2" charset="-78"/>
            </a:rPr>
            <a:t>کارا همخوانی دارد.</a:t>
          </a:r>
          <a:endParaRPr lang="en-US" sz="4100" kern="1200" dirty="0">
            <a:cs typeface="B Zar" pitchFamily="2" charset="-78"/>
          </a:endParaRPr>
        </a:p>
      </dsp:txBody>
      <dsp:txXfrm>
        <a:off x="0" y="1279404"/>
        <a:ext cx="8229600" cy="37139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DEE153-218C-404A-8DB3-7EB53A18B4D0}">
      <dsp:nvSpPr>
        <dsp:cNvPr id="0" name=""/>
        <dsp:cNvSpPr/>
      </dsp:nvSpPr>
      <dsp:spPr>
        <a:xfrm>
          <a:off x="331787" y="0"/>
          <a:ext cx="3756025" cy="375602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قوی</a:t>
          </a:r>
          <a:endParaRPr lang="en-US" sz="1500" kern="1200" dirty="0">
            <a:cs typeface="B Titr" pitchFamily="2" charset="-78"/>
          </a:endParaRPr>
        </a:p>
      </dsp:txBody>
      <dsp:txXfrm>
        <a:off x="1553434" y="187801"/>
        <a:ext cx="1312730" cy="563403"/>
      </dsp:txXfrm>
    </dsp:sp>
    <dsp:sp modelId="{1C28FD0C-E257-4CE2-B965-63D974C3FA04}">
      <dsp:nvSpPr>
        <dsp:cNvPr id="0" name=""/>
        <dsp:cNvSpPr/>
      </dsp:nvSpPr>
      <dsp:spPr>
        <a:xfrm>
          <a:off x="801290" y="597301"/>
          <a:ext cx="2817018" cy="2817018"/>
        </a:xfrm>
        <a:prstGeom prst="ellipse">
          <a:avLst/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shade val="51000"/>
                <a:satMod val="130000"/>
              </a:schemeClr>
            </a:gs>
            <a:gs pos="80000">
              <a:schemeClr val="accent3">
                <a:hueOff val="5812304"/>
                <a:satOff val="-18573"/>
                <a:lumOff val="-4706"/>
                <a:alphaOff val="0"/>
                <a:shade val="93000"/>
                <a:satMod val="130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smtClean="0">
              <a:cs typeface="B Titr" pitchFamily="2" charset="-78"/>
            </a:rPr>
            <a:t>نیمه قوی</a:t>
          </a:r>
          <a:endParaRPr lang="en-US" sz="1500" kern="1200">
            <a:cs typeface="B Titr" pitchFamily="2" charset="-78"/>
          </a:endParaRPr>
        </a:p>
      </dsp:txBody>
      <dsp:txXfrm>
        <a:off x="1553434" y="773365"/>
        <a:ext cx="1312730" cy="528191"/>
      </dsp:txXfrm>
    </dsp:sp>
    <dsp:sp modelId="{FC80B555-A60B-45EB-9AD2-4C0B0118C783}">
      <dsp:nvSpPr>
        <dsp:cNvPr id="0" name=""/>
        <dsp:cNvSpPr/>
      </dsp:nvSpPr>
      <dsp:spPr>
        <a:xfrm>
          <a:off x="1270793" y="1150601"/>
          <a:ext cx="1878012" cy="1878012"/>
        </a:xfrm>
        <a:prstGeom prst="ellipse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51000"/>
                <a:satMod val="130000"/>
              </a:schemeClr>
            </a:gs>
            <a:gs pos="80000">
              <a:schemeClr val="accent3">
                <a:hueOff val="11624607"/>
                <a:satOff val="-37145"/>
                <a:lumOff val="-9412"/>
                <a:alphaOff val="0"/>
                <a:shade val="93000"/>
                <a:satMod val="13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smtClean="0">
              <a:cs typeface="B Titr" pitchFamily="2" charset="-78"/>
            </a:rPr>
            <a:t>ضعیف</a:t>
          </a:r>
          <a:endParaRPr lang="en-US" sz="1500" kern="1200">
            <a:cs typeface="B Titr" pitchFamily="2" charset="-78"/>
          </a:endParaRPr>
        </a:p>
      </dsp:txBody>
      <dsp:txXfrm>
        <a:off x="1545822" y="1620105"/>
        <a:ext cx="1327955" cy="9390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CAE29-0C3B-4330-A286-9331CCCF384D}">
      <dsp:nvSpPr>
        <dsp:cNvPr id="0" name=""/>
        <dsp:cNvSpPr/>
      </dsp:nvSpPr>
      <dsp:spPr>
        <a:xfrm>
          <a:off x="0" y="3033472"/>
          <a:ext cx="8229600" cy="19902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smtClean="0">
              <a:cs typeface="B Zar" pitchFamily="2" charset="-78"/>
            </a:rPr>
            <a:t>اگر بازار در شکل ضعیف کارا باشد، استفاده از اطلاعات تاریخی مزیتی برای سرمایه‌گذاران ایجاد نمی‌کند.</a:t>
          </a:r>
          <a:endParaRPr lang="en-US" sz="3100" kern="1200">
            <a:cs typeface="B Zar" pitchFamily="2" charset="-78"/>
          </a:endParaRPr>
        </a:p>
      </dsp:txBody>
      <dsp:txXfrm>
        <a:off x="0" y="3033472"/>
        <a:ext cx="8229600" cy="1990286"/>
      </dsp:txXfrm>
    </dsp:sp>
    <dsp:sp modelId="{8B07CFAF-C0C7-4216-BEE5-C8DCF52B908C}">
      <dsp:nvSpPr>
        <dsp:cNvPr id="0" name=""/>
        <dsp:cNvSpPr/>
      </dsp:nvSpPr>
      <dsp:spPr>
        <a:xfrm rot="10800000">
          <a:off x="0" y="2266"/>
          <a:ext cx="8229600" cy="3061060"/>
        </a:xfrm>
        <a:prstGeom prst="upArrowCallou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smtClean="0">
              <a:cs typeface="B Zar" pitchFamily="2" charset="-78"/>
            </a:rPr>
            <a:t>شکل ضعیف</a:t>
          </a:r>
          <a:endParaRPr lang="en-US" sz="3100" kern="1200">
            <a:cs typeface="B Zar" pitchFamily="2" charset="-78"/>
          </a:endParaRPr>
        </a:p>
      </dsp:txBody>
      <dsp:txXfrm rot="-10800000">
        <a:off x="0" y="2266"/>
        <a:ext cx="8229600" cy="1074432"/>
      </dsp:txXfrm>
    </dsp:sp>
    <dsp:sp modelId="{9BE213AE-1248-44DD-9813-9D336449B91E}">
      <dsp:nvSpPr>
        <dsp:cNvPr id="0" name=""/>
        <dsp:cNvSpPr/>
      </dsp:nvSpPr>
      <dsp:spPr>
        <a:xfrm>
          <a:off x="0" y="1076698"/>
          <a:ext cx="8229600" cy="91525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Zar" pitchFamily="2" charset="-78"/>
            </a:rPr>
            <a:t>اطلاعات مربوط، اطلاعات </a:t>
          </a:r>
          <a:r>
            <a:rPr lang="fa-IR" sz="2400" kern="1200" dirty="0" smtClean="0">
              <a:cs typeface="B Zar" pitchFamily="2" charset="-78"/>
            </a:rPr>
            <a:t>تاریخی‌اند</a:t>
          </a:r>
          <a:r>
            <a:rPr lang="fa-IR" sz="2400" kern="1200" dirty="0" smtClean="0">
              <a:cs typeface="B Zar" pitchFamily="2" charset="-78"/>
            </a:rPr>
            <a:t>، مثلاً قیمت‌های تاریخی و حجم معاملات تاریخی</a:t>
          </a:r>
          <a:endParaRPr lang="en-US" sz="2400" kern="1200" dirty="0">
            <a:cs typeface="B Zar" pitchFamily="2" charset="-78"/>
          </a:endParaRPr>
        </a:p>
      </dsp:txBody>
      <dsp:txXfrm>
        <a:off x="0" y="1076698"/>
        <a:ext cx="8229600" cy="9152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D0C97-48B2-4902-BE5F-0BCDD97785DB}">
      <dsp:nvSpPr>
        <dsp:cNvPr id="0" name=""/>
        <dsp:cNvSpPr/>
      </dsp:nvSpPr>
      <dsp:spPr>
        <a:xfrm>
          <a:off x="0" y="3033472"/>
          <a:ext cx="8229600" cy="19902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justLow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اگر بازار در شکل </a:t>
          </a:r>
          <a:r>
            <a:rPr lang="fa-IR" sz="2500" kern="1200" dirty="0" smtClean="0">
              <a:cs typeface="B Zar" pitchFamily="2" charset="-78"/>
            </a:rPr>
            <a:t>نیمه‌قوی </a:t>
          </a:r>
          <a:r>
            <a:rPr lang="fa-IR" sz="2500" kern="1200" dirty="0" smtClean="0">
              <a:cs typeface="B Zar" pitchFamily="2" charset="-78"/>
            </a:rPr>
            <a:t>کارا باشد، سرمایه‌گذاران با مطالعۀ پیش‌بینی‌های سود و رشد شرکت </a:t>
          </a:r>
          <a:r>
            <a:rPr lang="fa-IR" sz="2500" kern="1200" dirty="0" smtClean="0">
              <a:cs typeface="B Zar" pitchFamily="2" charset="-78"/>
            </a:rPr>
            <a:t>نمی‌توانند </a:t>
          </a:r>
          <a:r>
            <a:rPr lang="fa-IR" sz="2500" kern="1200" dirty="0" smtClean="0">
              <a:cs typeface="B Zar" pitchFamily="2" charset="-78"/>
            </a:rPr>
            <a:t>تغییرات قیمت سهام را پیش‌بینی کنند و نیز سرمایه‌گذاران با واکنش </a:t>
          </a:r>
          <a:r>
            <a:rPr lang="fa-IR" sz="2500" kern="1200" dirty="0" smtClean="0">
              <a:cs typeface="B Zar" pitchFamily="2" charset="-78"/>
            </a:rPr>
            <a:t>نسبت به </a:t>
          </a:r>
          <a:r>
            <a:rPr lang="fa-IR" sz="2500" kern="1200" dirty="0" smtClean="0">
              <a:cs typeface="B Zar" pitchFamily="2" charset="-78"/>
            </a:rPr>
            <a:t>اطلاعات جاری </a:t>
          </a:r>
          <a:r>
            <a:rPr lang="fa-IR" sz="2500" kern="1200" dirty="0" smtClean="0">
              <a:cs typeface="B Zar" pitchFamily="2" charset="-78"/>
            </a:rPr>
            <a:t>بازار، بازدۀ غیرعادی کسب نمی‌کنند.</a:t>
          </a:r>
          <a:endParaRPr lang="en-US" sz="2500" kern="1200" dirty="0">
            <a:cs typeface="B Zar" pitchFamily="2" charset="-78"/>
          </a:endParaRPr>
        </a:p>
      </dsp:txBody>
      <dsp:txXfrm>
        <a:off x="0" y="3033472"/>
        <a:ext cx="8229600" cy="1990286"/>
      </dsp:txXfrm>
    </dsp:sp>
    <dsp:sp modelId="{A39F26D6-14FF-4545-9AAD-FF013F9DB1A4}">
      <dsp:nvSpPr>
        <dsp:cNvPr id="0" name=""/>
        <dsp:cNvSpPr/>
      </dsp:nvSpPr>
      <dsp:spPr>
        <a:xfrm rot="10800000">
          <a:off x="0" y="2266"/>
          <a:ext cx="8229600" cy="3061060"/>
        </a:xfrm>
        <a:prstGeom prst="upArrowCallou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شکل </a:t>
          </a:r>
          <a:r>
            <a:rPr lang="fa-IR" sz="2500" kern="1200" dirty="0" smtClean="0">
              <a:cs typeface="B Zar" pitchFamily="2" charset="-78"/>
            </a:rPr>
            <a:t>نیمه‌قوی </a:t>
          </a:r>
          <a:endParaRPr lang="en-US" sz="2500" kern="1200" dirty="0">
            <a:cs typeface="B Zar" pitchFamily="2" charset="-78"/>
          </a:endParaRPr>
        </a:p>
      </dsp:txBody>
      <dsp:txXfrm rot="-10800000">
        <a:off x="0" y="2266"/>
        <a:ext cx="8229600" cy="1074432"/>
      </dsp:txXfrm>
    </dsp:sp>
    <dsp:sp modelId="{9E6C3598-7664-4294-8996-C3258FE86FD3}">
      <dsp:nvSpPr>
        <dsp:cNvPr id="0" name=""/>
        <dsp:cNvSpPr/>
      </dsp:nvSpPr>
      <dsp:spPr>
        <a:xfrm>
          <a:off x="0" y="1076698"/>
          <a:ext cx="8229600" cy="91525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اطلاعات مربوط تمامی اطلاعات عمومی در دسترس سرمایه‌گذاران </a:t>
          </a:r>
          <a:r>
            <a:rPr lang="fa-IR" sz="2200" kern="1200" dirty="0" smtClean="0">
              <a:cs typeface="B Zar" pitchFamily="2" charset="-78"/>
            </a:rPr>
            <a:t>می‌باشد،  </a:t>
          </a:r>
          <a:r>
            <a:rPr lang="fa-IR" sz="2200" kern="1200" dirty="0" smtClean="0">
              <a:cs typeface="B Zar" pitchFamily="2" charset="-78"/>
            </a:rPr>
            <a:t>مانند اطلاعات گذشته و اطلاعاتی که در حال حاضر افشا شده و در اختیار عموم قرار </a:t>
          </a:r>
          <a:r>
            <a:rPr lang="fa-IR" sz="2200" kern="1200" dirty="0" smtClean="0">
              <a:cs typeface="B Zar" pitchFamily="2" charset="-78"/>
            </a:rPr>
            <a:t>دارد</a:t>
          </a:r>
          <a:r>
            <a:rPr lang="fa-IR" sz="2200" kern="1200" dirty="0" smtClean="0">
              <a:cs typeface="B Zar" pitchFamily="2" charset="-78"/>
            </a:rPr>
            <a:t>.</a:t>
          </a:r>
          <a:endParaRPr lang="en-US" sz="2200" kern="1200" dirty="0">
            <a:cs typeface="B Zar" pitchFamily="2" charset="-78"/>
          </a:endParaRPr>
        </a:p>
      </dsp:txBody>
      <dsp:txXfrm>
        <a:off x="0" y="1076698"/>
        <a:ext cx="8229600" cy="915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72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1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dirty="0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53</a:t>
            </a:fld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2/23/2014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3.wmf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5.xml"/><Relationship Id="rId11" Type="http://schemas.openxmlformats.org/officeDocument/2006/relationships/image" Target="../media/image2.wmf"/><Relationship Id="rId5" Type="http://schemas.openxmlformats.org/officeDocument/2006/relationships/diagramQuickStyle" Target="../diagrams/quickStyle15.xml"/><Relationship Id="rId15" Type="http://schemas.openxmlformats.org/officeDocument/2006/relationships/image" Target="../media/image4.wmf"/><Relationship Id="rId10" Type="http://schemas.openxmlformats.org/officeDocument/2006/relationships/oleObject" Target="../embeddings/oleObject2.bin"/><Relationship Id="rId4" Type="http://schemas.openxmlformats.org/officeDocument/2006/relationships/diagramLayout" Target="../diagrams/layout15.xml"/><Relationship Id="rId9" Type="http://schemas.openxmlformats.org/officeDocument/2006/relationships/image" Target="../media/image1.wmf"/><Relationship Id="rId1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B Elham" pitchFamily="2" charset="-78"/>
              </a:rPr>
              <a:t>بسم‌الله الرحمن الرحیم</a:t>
            </a:r>
            <a:endParaRPr lang="fa-IR" sz="5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به نام آنکه جان را فکرت آموخت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تغییرات تصادفی قیمت‌ها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182208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5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فرضیۀ بازار </a:t>
            </a:r>
            <a:r>
              <a:rPr lang="fa-IR" dirty="0" smtClean="0"/>
              <a:t>کارا </a:t>
            </a:r>
            <a:r>
              <a:rPr lang="fa-IR" dirty="0" smtClean="0"/>
              <a:t>و نظریۀ </a:t>
            </a:r>
            <a:r>
              <a:rPr lang="fa-IR" dirty="0" smtClean="0"/>
              <a:t>گشت تصادفی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778310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اشکال کارایی بازار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بر اساس </a:t>
            </a:r>
            <a:r>
              <a:rPr lang="fa-IR" dirty="0" smtClean="0">
                <a:cs typeface="B Zar" pitchFamily="2" charset="-78"/>
              </a:rPr>
              <a:t>فرضیه‌ی بازار </a:t>
            </a:r>
            <a:r>
              <a:rPr lang="fa-IR" dirty="0" smtClean="0">
                <a:cs typeface="B Zar" pitchFamily="2" charset="-78"/>
              </a:rPr>
              <a:t>کارا، قیمت‌ها تمامی اطلاعات مربوط را منعکس می‌کنند. اشکال کارایی بازار بر اساس مجموعۀ اطلاعاتی که در قیمت‌ها منعکس </a:t>
            </a:r>
            <a:r>
              <a:rPr lang="fa-IR" dirty="0" smtClean="0">
                <a:cs typeface="B Zar" pitchFamily="2" charset="-78"/>
              </a:rPr>
              <a:t>می‌شود، عبارت است </a:t>
            </a:r>
            <a:r>
              <a:rPr lang="fa-IR" dirty="0" smtClean="0">
                <a:cs typeface="B Zar" pitchFamily="2" charset="-78"/>
              </a:rPr>
              <a:t>از: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807560"/>
              </p:ext>
            </p:extLst>
          </p:nvPr>
        </p:nvGraphicFramePr>
        <p:xfrm>
          <a:off x="2362200" y="3116489"/>
          <a:ext cx="4419600" cy="375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93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اشکال کارایی بازار: شکل ضعیف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233390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اشکال کارایی بازار: شکل </a:t>
            </a:r>
            <a:r>
              <a:rPr lang="fa-IR" dirty="0" smtClean="0"/>
              <a:t>نیمه‌قوی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457911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4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اشکال کارایی بازار: شکل </a:t>
            </a:r>
            <a:r>
              <a:rPr lang="fa-IR" dirty="0" smtClean="0"/>
              <a:t>قوی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919074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8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ارتباط بین اشکال کارایی بازار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003624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en-US" sz="2400" b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/>
          <a:lstStyle/>
          <a:p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کاربردهای </a:t>
            </a:r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فرضیه‌ی کارایی </a:t>
            </a:r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بازار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484687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رویکردهای تجزیه و تحلیل اوراق بهادار</a:t>
            </a:r>
            <a:endParaRPr lang="en-US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رویکرد </a:t>
            </a: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تحلیل </a:t>
            </a: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فنی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رویکرد </a:t>
            </a: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تحلیل بنیادی</a:t>
            </a:r>
            <a:endParaRPr lang="fa-I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806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کارایی بازار و تحلیل فنی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775"/>
            <a:ext cx="8229600" cy="5026025"/>
          </a:xfrm>
        </p:spPr>
        <p:txBody>
          <a:bodyPr/>
          <a:lstStyle/>
          <a:p>
            <a:r>
              <a:rPr lang="fa-IR" dirty="0" smtClean="0">
                <a:solidFill>
                  <a:srgbClr val="3399FF"/>
                </a:solidFill>
                <a:cs typeface="B Titr" pitchFamily="2" charset="-78"/>
              </a:rPr>
              <a:t>تحلیل فنی</a:t>
            </a:r>
          </a:p>
          <a:p>
            <a:pPr lvl="1"/>
            <a:r>
              <a:rPr lang="fa-IR" dirty="0" smtClean="0">
                <a:cs typeface="B Zar" pitchFamily="2" charset="-78"/>
              </a:rPr>
              <a:t>تحلیل‌گران فنی از اطلاعات مربوط به قیمت‌ها و حجم معاملات برای پیش‌بینی تغییرات آتی قیمت سهام استفاده می‌کنند.</a:t>
            </a:r>
          </a:p>
          <a:p>
            <a:pPr lvl="1"/>
            <a:r>
              <a:rPr lang="fa-IR" dirty="0" smtClean="0">
                <a:cs typeface="B Zar" pitchFamily="2" charset="-78"/>
              </a:rPr>
              <a:t>تحلیل فنی بر این فرض استوار است که قیمت‌ها از روندهای قابل‌ پیش‌بینی تبعیت می‌کنند.</a:t>
            </a:r>
          </a:p>
          <a:p>
            <a:pPr lvl="1"/>
            <a:endParaRPr lang="en-US" dirty="0" smtClean="0">
              <a:cs typeface="B Zar" pitchFamily="2" charset="-78"/>
            </a:endParaRPr>
          </a:p>
          <a:p>
            <a:r>
              <a:rPr lang="fa-IR" dirty="0">
                <a:solidFill>
                  <a:srgbClr val="3399FF"/>
                </a:solidFill>
                <a:cs typeface="B Titr" pitchFamily="2" charset="-78"/>
              </a:rPr>
              <a:t>سؤال</a:t>
            </a:r>
          </a:p>
          <a:p>
            <a:r>
              <a:rPr lang="fa-IR" dirty="0" smtClean="0">
                <a:cs typeface="B Zar" pitchFamily="2" charset="-78"/>
              </a:rPr>
              <a:t>اگر بازار کارا باشد، آیا تحلیل فنی می‌تواند به‌طور مستمر تغییرات قیمت‌ها را پیش‌بینی کند؟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کارایی بازار و تجزیه و تحلیل </a:t>
            </a:r>
            <a:r>
              <a:rPr lang="fa-IR" dirty="0" smtClean="0"/>
              <a:t>بنیادی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>
                <a:solidFill>
                  <a:srgbClr val="3399FF"/>
                </a:solidFill>
                <a:cs typeface="B Titr" pitchFamily="2" charset="-78"/>
              </a:rPr>
              <a:t>تحلیل </a:t>
            </a:r>
            <a:r>
              <a:rPr lang="fa-IR" dirty="0" smtClean="0">
                <a:solidFill>
                  <a:srgbClr val="3399FF"/>
                </a:solidFill>
                <a:cs typeface="B Titr" pitchFamily="2" charset="-78"/>
              </a:rPr>
              <a:t>بنیادی</a:t>
            </a:r>
            <a:endParaRPr lang="fa-IR" dirty="0">
              <a:solidFill>
                <a:srgbClr val="3399FF"/>
              </a:solidFill>
              <a:cs typeface="B Titr" pitchFamily="2" charset="-78"/>
            </a:endParaRPr>
          </a:p>
          <a:p>
            <a:r>
              <a:rPr lang="fa-IR" dirty="0" smtClean="0">
                <a:cs typeface="B Zar" pitchFamily="2" charset="-78"/>
              </a:rPr>
              <a:t>تحلیل‌گران </a:t>
            </a:r>
            <a:r>
              <a:rPr lang="fa-IR" dirty="0" smtClean="0">
                <a:cs typeface="B Zar" pitchFamily="2" charset="-78"/>
              </a:rPr>
              <a:t>بنیادی از گزارش‌های حسابداری </a:t>
            </a:r>
            <a:r>
              <a:rPr lang="fa-IR" dirty="0" smtClean="0">
                <a:cs typeface="B Zar" pitchFamily="2" charset="-78"/>
              </a:rPr>
              <a:t>و </a:t>
            </a:r>
            <a:r>
              <a:rPr lang="fa-IR" dirty="0" smtClean="0">
                <a:cs typeface="B Zar" pitchFamily="2" charset="-78"/>
              </a:rPr>
              <a:t>اطلاعات اقتصادی </a:t>
            </a:r>
            <a:r>
              <a:rPr lang="fa-IR" dirty="0" smtClean="0">
                <a:cs typeface="B Zar" pitchFamily="2" charset="-78"/>
              </a:rPr>
              <a:t>برای پیش‌بینی تغییرات قیمت‌ها استفاده می‌کنند.</a:t>
            </a:r>
          </a:p>
          <a:p>
            <a:pPr marL="0" indent="0">
              <a:buNone/>
            </a:pPr>
            <a:endParaRPr lang="fa-IR" dirty="0" smtClean="0"/>
          </a:p>
          <a:p>
            <a:r>
              <a:rPr lang="fa-IR" dirty="0">
                <a:solidFill>
                  <a:srgbClr val="3399FF"/>
                </a:solidFill>
                <a:cs typeface="B Titr" pitchFamily="2" charset="-78"/>
              </a:rPr>
              <a:t>سؤال</a:t>
            </a:r>
            <a:endParaRPr lang="fa-IR" dirty="0" smtClean="0"/>
          </a:p>
          <a:p>
            <a:r>
              <a:rPr lang="fa-IR" dirty="0" smtClean="0">
                <a:cs typeface="B Zar" pitchFamily="2" charset="-78"/>
              </a:rPr>
              <a:t>آیا </a:t>
            </a:r>
            <a:r>
              <a:rPr lang="fa-IR" dirty="0" smtClean="0">
                <a:cs typeface="B Zar" pitchFamily="2" charset="-78"/>
              </a:rPr>
              <a:t>تحلیل بنیادی می‌تواند </a:t>
            </a:r>
            <a:r>
              <a:rPr lang="fa-IR" dirty="0">
                <a:cs typeface="B Zar" pitchFamily="2" charset="-78"/>
              </a:rPr>
              <a:t>به‌طور مستمر تغییرات قیمت‌ها را پیش‌بینی کند</a:t>
            </a:r>
            <a:r>
              <a:rPr lang="fa-IR" dirty="0" smtClean="0">
                <a:cs typeface="B Zar" pitchFamily="2" charset="-78"/>
              </a:rPr>
              <a:t>؟</a:t>
            </a:r>
          </a:p>
          <a:p>
            <a:pPr lvl="1"/>
            <a:r>
              <a:rPr lang="fa-IR" dirty="0" smtClean="0">
                <a:cs typeface="B Zar" pitchFamily="2" charset="-78"/>
              </a:rPr>
              <a:t>اگر بازار در شکل ضعیف کارا باشد: بله</a:t>
            </a:r>
          </a:p>
          <a:p>
            <a:pPr lvl="1"/>
            <a:r>
              <a:rPr lang="fa-IR" dirty="0" smtClean="0">
                <a:cs typeface="B Zar" pitchFamily="2" charset="-78"/>
              </a:rPr>
              <a:t>اگر بازار در شکل نیمه‌قوی کارا باشد: خیر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743200"/>
            <a:ext cx="7772400" cy="1981200"/>
          </a:xfrm>
        </p:spPr>
        <p:txBody>
          <a:bodyPr>
            <a:noAutofit/>
          </a:bodyPr>
          <a:lstStyle/>
          <a:p>
            <a:pPr rtl="0">
              <a:lnSpc>
                <a:spcPct val="200000"/>
              </a:lnSpc>
            </a:pPr>
            <a: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فرضیۀ بازار </a:t>
            </a:r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کارا و مطالعات </a:t>
            </a:r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تجربی آن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Efficient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Market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Hypothesis 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&amp; Its Empirical 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fa-IR" sz="4800" b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7391400" cy="8382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30000"/>
              </a:lnSpc>
            </a:pPr>
            <a:endParaRPr lang="fa-IR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endParaRPr lang="fa-IR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حسین عبده تبریزی</a:t>
            </a:r>
          </a:p>
          <a:p>
            <a:pPr algn="ct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میثم رادپور</a:t>
            </a:r>
          </a:p>
          <a:p>
            <a:pPr algn="ct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endParaRPr lang="fa-IR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endParaRPr lang="en-US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867401"/>
            <a:ext cx="7261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دانشکده‌ی </a:t>
            </a:r>
            <a:r>
              <a:rPr lang="fa-IR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اقتصاد دانشگاه </a:t>
            </a:r>
            <a:r>
              <a:rPr lang="fa-IR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‌ علامه‌ی طباطلبائی</a:t>
            </a:r>
            <a:r>
              <a:rPr lang="fa-IR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، درس اقتصاد مالی، اسفندماه سال </a:t>
            </a:r>
            <a:r>
              <a:rPr lang="fa-IR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92، تهران</a:t>
            </a:r>
            <a:endParaRPr lang="en-US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پیامدهای نبود تحلیل بنیادی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109133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کاربردهای </a:t>
            </a:r>
            <a:r>
              <a:rPr lang="en-US" sz="3200" dirty="0" smtClean="0"/>
              <a:t>EMH</a:t>
            </a:r>
            <a:r>
              <a:rPr lang="fa-IR" sz="3200" dirty="0" smtClean="0"/>
              <a:t>: مدیریت فعال یا </a:t>
            </a:r>
            <a:r>
              <a:rPr lang="fa-IR" sz="3200" dirty="0" smtClean="0"/>
              <a:t>منفعل؟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z="2000" smtClean="0">
                <a:cs typeface="B Zar" pitchFamily="2" charset="-78"/>
              </a:rPr>
              <a:pPr>
                <a:defRPr/>
              </a:pPr>
              <a:t>21</a:t>
            </a:fld>
            <a:endParaRPr lang="en-US" sz="2000" dirty="0">
              <a:cs typeface="B Zar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2190750"/>
            <a:ext cx="80772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justLow" rtl="1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Low" rtl="1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 2" pitchFamily="18" charset="2"/>
              <a:buChar char="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justLow" rtl="1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justLow" rtl="1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 2" pitchFamily="18" charset="2"/>
              <a:buChar char="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justLow" rtl="1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r" eaLnBrk="1" hangingPunct="1"/>
            <a:r>
              <a:rPr lang="fa-IR" sz="2000" b="1" dirty="0" smtClean="0">
                <a:cs typeface="B Zar" pitchFamily="2" charset="-78"/>
              </a:rPr>
              <a:t>مدیریت فعال</a:t>
            </a:r>
            <a:endParaRPr lang="en-US" sz="2000" b="1" dirty="0" smtClean="0">
              <a:cs typeface="B Zar" pitchFamily="2" charset="-78"/>
            </a:endParaRPr>
          </a:p>
          <a:p>
            <a:pPr marL="457200" lvl="1" indent="0" rtl="0" eaLnBrk="1" hangingPunct="1">
              <a:buNone/>
            </a:pPr>
            <a:endParaRPr lang="fa-IR" sz="2000" b="1" dirty="0" smtClean="0">
              <a:cs typeface="B Zar" pitchFamily="2" charset="-78"/>
            </a:endParaRPr>
          </a:p>
          <a:p>
            <a:pPr marL="457200" lvl="1" indent="0" rtl="0" eaLnBrk="1" hangingPunct="1">
              <a:buNone/>
            </a:pPr>
            <a:endParaRPr lang="fa-IR" sz="2000" b="1" dirty="0">
              <a:cs typeface="B Zar" pitchFamily="2" charset="-78"/>
            </a:endParaRPr>
          </a:p>
          <a:p>
            <a:pPr marL="457200" lvl="1" indent="0" rtl="0" eaLnBrk="1" hangingPunct="1">
              <a:buNone/>
            </a:pPr>
            <a:r>
              <a:rPr lang="en-US" sz="2000" b="1" dirty="0" smtClean="0">
                <a:cs typeface="B Zar" pitchFamily="2" charset="-78"/>
              </a:rPr>
              <a:t> </a:t>
            </a:r>
          </a:p>
          <a:p>
            <a:pPr lvl="1" rtl="0" eaLnBrk="1" hangingPunct="1"/>
            <a:endParaRPr lang="en-US" sz="2000" b="1" dirty="0" smtClean="0">
              <a:cs typeface="B Zar" pitchFamily="2" charset="-78"/>
            </a:endParaRPr>
          </a:p>
          <a:p>
            <a:pPr algn="r" eaLnBrk="1" hangingPunct="1"/>
            <a:endParaRPr lang="fa-IR" sz="2000" b="1" dirty="0" smtClean="0">
              <a:cs typeface="B Zar" pitchFamily="2" charset="-78"/>
            </a:endParaRPr>
          </a:p>
          <a:p>
            <a:pPr algn="r" eaLnBrk="1" hangingPunct="1"/>
            <a:endParaRPr lang="fa-IR" sz="2000" b="1" dirty="0" smtClean="0">
              <a:cs typeface="B Zar" pitchFamily="2" charset="-78"/>
            </a:endParaRPr>
          </a:p>
          <a:p>
            <a:pPr algn="r" eaLnBrk="1" hangingPunct="1"/>
            <a:r>
              <a:rPr lang="fa-IR" sz="2000" b="1" dirty="0" smtClean="0">
                <a:cs typeface="B Zar" pitchFamily="2" charset="-78"/>
              </a:rPr>
              <a:t>مدیریت منفعل</a:t>
            </a:r>
            <a:endParaRPr lang="en-US" sz="2000" b="1" dirty="0" smtClean="0">
              <a:cs typeface="B Zar" pitchFamily="2" charset="-78"/>
            </a:endParaRPr>
          </a:p>
          <a:p>
            <a:pPr marL="457200" lvl="1" indent="0" rtl="0" eaLnBrk="1" hangingPunct="1">
              <a:buNone/>
            </a:pPr>
            <a:r>
              <a:rPr lang="en-US" sz="2000" b="1" dirty="0" smtClean="0">
                <a:cs typeface="B Zar" pitchFamily="2" charset="-78"/>
              </a:rPr>
              <a:t>  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flipH="1">
            <a:off x="1066800" y="1780721"/>
            <a:ext cx="4114800" cy="1015663"/>
          </a:xfrm>
          <a:prstGeom prst="leftArrowCallout">
            <a:avLst>
              <a:gd name="adj1" fmla="val 25000"/>
              <a:gd name="adj2" fmla="val 25000"/>
              <a:gd name="adj3" fmla="val 53933"/>
              <a:gd name="adj4" fmla="val 66667"/>
            </a:avLst>
          </a:prstGeom>
          <a:noFill/>
          <a:ln w="28575" algn="ctr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Low" rtl="1">
              <a:spcBef>
                <a:spcPct val="50000"/>
              </a:spcBef>
              <a:tabLst>
                <a:tab pos="-457200" algn="l"/>
                <a:tab pos="0" algn="l"/>
              </a:tabLst>
            </a:pPr>
            <a:r>
              <a:rPr lang="fa-IR" sz="2000" dirty="0" smtClean="0">
                <a:cs typeface="B Zar" pitchFamily="2" charset="-78"/>
              </a:rPr>
              <a:t>با فرض ناکارایی بازار، برای مدیریت سرمایه‌گذاری از </a:t>
            </a:r>
            <a:r>
              <a:rPr lang="fa-IR" sz="2000" dirty="0" smtClean="0">
                <a:cs typeface="B Zar" pitchFamily="2" charset="-78"/>
              </a:rPr>
              <a:t>تحلیل </a:t>
            </a:r>
            <a:r>
              <a:rPr lang="fa-IR" sz="2000" dirty="0" smtClean="0">
                <a:cs typeface="B Zar" pitchFamily="2" charset="-78"/>
              </a:rPr>
              <a:t>فنی یا </a:t>
            </a:r>
            <a:r>
              <a:rPr lang="fa-IR" sz="2000" dirty="0" smtClean="0">
                <a:cs typeface="B Zar" pitchFamily="2" charset="-78"/>
              </a:rPr>
              <a:t>بنیادی استفاده </a:t>
            </a:r>
            <a:r>
              <a:rPr lang="fa-IR" sz="2000" dirty="0" smtClean="0">
                <a:cs typeface="B Zar" pitchFamily="2" charset="-78"/>
              </a:rPr>
              <a:t>کنید.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86200" y="2663825"/>
            <a:ext cx="457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  <a:tabLst>
                <a:tab pos="-457200" algn="l"/>
                <a:tab pos="0" algn="l"/>
              </a:tabLst>
            </a:pPr>
            <a:r>
              <a:rPr lang="fa-IR" sz="2000" dirty="0" smtClean="0">
                <a:cs typeface="B Zar" pitchFamily="2" charset="-78"/>
              </a:rPr>
              <a:t>تحلیل </a:t>
            </a:r>
            <a:r>
              <a:rPr lang="fa-IR" sz="2000" dirty="0" smtClean="0">
                <a:cs typeface="B Zar" pitchFamily="2" charset="-78"/>
              </a:rPr>
              <a:t>اوراق بهادار</a:t>
            </a:r>
            <a:endParaRPr lang="en-US" sz="2000" dirty="0">
              <a:cs typeface="B Zar" pitchFamily="2" charset="-78"/>
            </a:endParaRPr>
          </a:p>
          <a:p>
            <a:pPr marL="285750" indent="-285750" algn="r" rtl="1">
              <a:buFont typeface="Arial" pitchFamily="34" charset="0"/>
              <a:buChar char="•"/>
              <a:tabLst>
                <a:tab pos="-457200" algn="l"/>
                <a:tab pos="0" algn="l"/>
              </a:tabLst>
            </a:pPr>
            <a:r>
              <a:rPr lang="fa-IR" sz="2000" dirty="0" smtClean="0">
                <a:cs typeface="B Zar" pitchFamily="2" charset="-78"/>
              </a:rPr>
              <a:t>کاربرد استراتژی‌های </a:t>
            </a:r>
            <a:r>
              <a:rPr lang="fa-IR" sz="2000" dirty="0" smtClean="0">
                <a:cs typeface="B Zar" pitchFamily="2" charset="-78"/>
              </a:rPr>
              <a:t>زمان‌بندی ( ورود و خروج) 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114800" y="5311914"/>
            <a:ext cx="457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  <a:tabLst>
                <a:tab pos="-457200" algn="l"/>
                <a:tab pos="0" algn="l"/>
              </a:tabLst>
            </a:pPr>
            <a:r>
              <a:rPr lang="fa-IR" sz="2000" dirty="0" smtClean="0">
                <a:cs typeface="B Zar" pitchFamily="2" charset="-78"/>
              </a:rPr>
              <a:t>خرید و نگهداری سبد اوراق </a:t>
            </a:r>
            <a:r>
              <a:rPr lang="fa-IR" sz="2000" dirty="0" smtClean="0">
                <a:cs typeface="B Zar" pitchFamily="2" charset="-78"/>
              </a:rPr>
              <a:t>بهادار (کاهش هزینۀ معاملات)</a:t>
            </a:r>
            <a:endParaRPr lang="en-US" sz="2000" dirty="0">
              <a:cs typeface="B Zar" pitchFamily="2" charset="-78"/>
            </a:endParaRPr>
          </a:p>
          <a:p>
            <a:pPr marL="285750" indent="-285750" algn="r" rtl="1">
              <a:buFont typeface="Arial" pitchFamily="34" charset="0"/>
              <a:buChar char="•"/>
              <a:tabLst>
                <a:tab pos="-457200" algn="l"/>
                <a:tab pos="0" algn="l"/>
              </a:tabLst>
            </a:pPr>
            <a:r>
              <a:rPr lang="fa-IR" sz="2000" dirty="0" smtClean="0">
                <a:cs typeface="B Zar" pitchFamily="2" charset="-78"/>
              </a:rPr>
              <a:t>سرمایه‌گذاری در </a:t>
            </a:r>
            <a:r>
              <a:rPr lang="fa-IR" sz="2000" dirty="0" smtClean="0">
                <a:cs typeface="B Zar" pitchFamily="2" charset="-78"/>
              </a:rPr>
              <a:t>صندوق‌های </a:t>
            </a:r>
            <a:r>
              <a:rPr lang="fa-IR" sz="2000" dirty="0" smtClean="0">
                <a:cs typeface="B Zar" pitchFamily="2" charset="-78"/>
              </a:rPr>
              <a:t>شاخص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flipH="1">
            <a:off x="1066800" y="4318337"/>
            <a:ext cx="4191000" cy="1323439"/>
          </a:xfrm>
          <a:prstGeom prst="leftArrowCallout">
            <a:avLst>
              <a:gd name="adj1" fmla="val 25000"/>
              <a:gd name="adj2" fmla="val 25000"/>
              <a:gd name="adj3" fmla="val 53933"/>
              <a:gd name="adj4" fmla="val 66667"/>
            </a:avLst>
          </a:prstGeom>
          <a:noFill/>
          <a:ln w="28575" algn="ctr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Low" rtl="1">
              <a:spcBef>
                <a:spcPct val="50000"/>
              </a:spcBef>
              <a:tabLst>
                <a:tab pos="-457200" algn="l"/>
                <a:tab pos="0" algn="l"/>
              </a:tabLst>
            </a:pPr>
            <a:r>
              <a:rPr lang="fa-IR" sz="2000" dirty="0">
                <a:cs typeface="B Zar" pitchFamily="2" charset="-78"/>
              </a:rPr>
              <a:t>با فرض کارایی بازار در </a:t>
            </a:r>
            <a:r>
              <a:rPr lang="fa-IR" sz="2000" dirty="0" smtClean="0">
                <a:cs typeface="B Zar" pitchFamily="2" charset="-78"/>
              </a:rPr>
              <a:t>شکل </a:t>
            </a:r>
            <a:r>
              <a:rPr lang="fa-IR" sz="2000" dirty="0" smtClean="0">
                <a:cs typeface="B Zar" pitchFamily="2" charset="-78"/>
              </a:rPr>
              <a:t>نیمه‌قوی</a:t>
            </a:r>
            <a:r>
              <a:rPr lang="fa-IR" sz="2000" dirty="0" smtClean="0">
                <a:cs typeface="B Zar" pitchFamily="2" charset="-78"/>
              </a:rPr>
              <a:t>، مدیریت منفعلانه سبد سرمایه‌گذاری بهترین استراتژی است.</a:t>
            </a:r>
            <a:endParaRPr lang="fa-IR" sz="20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925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کارایی بازار و مدیریت سبد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571319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en-US" sz="2400" b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/>
          <a:lstStyle/>
          <a:p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آیا بازارها </a:t>
            </a:r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کاراست؟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484687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رویکردهای آزمون‌های کارایی بازار</a:t>
            </a:r>
            <a:endParaRPr lang="en-US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شواهد تجربی</a:t>
            </a:r>
          </a:p>
          <a:p>
            <a:pPr algn="r" rtl="1">
              <a:buFont typeface="Wingdings" pitchFamily="2" charset="2"/>
              <a:buChar char="ü"/>
            </a:pPr>
            <a:endParaRPr lang="fa-I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38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رویکردهای </a:t>
            </a:r>
            <a:r>
              <a:rPr lang="fa-IR" dirty="0" smtClean="0"/>
              <a:t>آزمون‌ </a:t>
            </a:r>
            <a:r>
              <a:rPr lang="fa-IR" dirty="0" smtClean="0"/>
              <a:t>تجربی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878110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8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رویداد پژوهی: متدولوژی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963112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594A-FFBB-4D4C-9102-B83135140D26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836932"/>
              </p:ext>
            </p:extLst>
          </p:nvPr>
        </p:nvGraphicFramePr>
        <p:xfrm>
          <a:off x="4724400" y="1600200"/>
          <a:ext cx="1386541" cy="841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Equation" r:id="rId8" imgW="711000" imgH="431640" progId="Equation.3">
                  <p:embed/>
                </p:oleObj>
              </mc:Choice>
              <mc:Fallback>
                <p:oleObj name="Equation" r:id="rId8" imgW="7110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24400" y="1600200"/>
                        <a:ext cx="1386541" cy="8418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233932"/>
              </p:ext>
            </p:extLst>
          </p:nvPr>
        </p:nvGraphicFramePr>
        <p:xfrm>
          <a:off x="4044949" y="2900190"/>
          <a:ext cx="2965451" cy="643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Equation" r:id="rId10" imgW="1054080" imgH="228600" progId="Equation.3">
                  <p:embed/>
                </p:oleObj>
              </mc:Choice>
              <mc:Fallback>
                <p:oleObj name="Equation" r:id="rId10" imgW="1054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44949" y="2900190"/>
                        <a:ext cx="2965451" cy="643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664157"/>
              </p:ext>
            </p:extLst>
          </p:nvPr>
        </p:nvGraphicFramePr>
        <p:xfrm>
          <a:off x="3836988" y="4075113"/>
          <a:ext cx="3678237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Equation" r:id="rId12" imgW="1663560" imgH="431640" progId="Equation.3">
                  <p:embed/>
                </p:oleObj>
              </mc:Choice>
              <mc:Fallback>
                <p:oleObj name="Equation" r:id="rId12" imgW="16635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836988" y="4075113"/>
                        <a:ext cx="3678237" cy="954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112122"/>
              </p:ext>
            </p:extLst>
          </p:nvPr>
        </p:nvGraphicFramePr>
        <p:xfrm>
          <a:off x="4349750" y="5006975"/>
          <a:ext cx="1820863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Equation" r:id="rId14" imgW="736560" imgH="634680" progId="Equation.3">
                  <p:embed/>
                </p:oleObj>
              </mc:Choice>
              <mc:Fallback>
                <p:oleObj name="Equation" r:id="rId14" imgW="73656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349750" y="5006975"/>
                        <a:ext cx="1820863" cy="156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9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رویداد پژوهی: </a:t>
            </a:r>
            <a:r>
              <a:rPr lang="fa-IR" dirty="0" smtClean="0"/>
              <a:t>تفسیر نتایج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درشکل نیمه‌قوی بازارکارا انتظار می‌رود بازده غیرعادی سهام در حوالی یک رویداد خاص به‌صورت زیر باشد: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28625" y="4848225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4543425" y="4467225"/>
            <a:ext cx="0" cy="685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325938" y="5229225"/>
            <a:ext cx="434975" cy="638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205788" y="5229225"/>
            <a:ext cx="600075" cy="638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+t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38138" y="5229225"/>
            <a:ext cx="485775" cy="638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-t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419600" y="3395663"/>
            <a:ext cx="274638" cy="274637"/>
            <a:chOff x="2776" y="811"/>
            <a:chExt cx="173" cy="173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776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776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5334000" y="4367213"/>
            <a:ext cx="274638" cy="274637"/>
            <a:chOff x="3352" y="811"/>
            <a:chExt cx="173" cy="173"/>
          </a:xfrm>
        </p:grpSpPr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352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3352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4876800" y="4348163"/>
            <a:ext cx="274638" cy="274637"/>
            <a:chOff x="3064" y="811"/>
            <a:chExt cx="173" cy="173"/>
          </a:xfrm>
        </p:grpSpPr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3064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3064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6248400" y="4100513"/>
            <a:ext cx="274638" cy="274637"/>
            <a:chOff x="3928" y="1483"/>
            <a:chExt cx="173" cy="173"/>
          </a:xfrm>
        </p:grpSpPr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928" y="148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3928" y="148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5791200" y="4976813"/>
            <a:ext cx="274638" cy="274637"/>
            <a:chOff x="3640" y="1195"/>
            <a:chExt cx="173" cy="173"/>
          </a:xfrm>
        </p:grpSpPr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3640" y="1195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3640" y="1195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6705600" y="4481513"/>
            <a:ext cx="274638" cy="274637"/>
            <a:chOff x="4216" y="1723"/>
            <a:chExt cx="173" cy="173"/>
          </a:xfrm>
        </p:grpSpPr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216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4216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7696200" y="4481513"/>
            <a:ext cx="274638" cy="274637"/>
            <a:chOff x="4840" y="1723"/>
            <a:chExt cx="173" cy="173"/>
          </a:xfrm>
        </p:grpSpPr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4840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>
              <a:off x="4840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7239000" y="4938713"/>
            <a:ext cx="274638" cy="274637"/>
            <a:chOff x="4552" y="2011"/>
            <a:chExt cx="173" cy="173"/>
          </a:xfrm>
        </p:grpSpPr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552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H="1">
              <a:off x="4552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34" name="Group 31"/>
          <p:cNvGrpSpPr>
            <a:grpSpLocks/>
          </p:cNvGrpSpPr>
          <p:nvPr/>
        </p:nvGrpSpPr>
        <p:grpSpPr bwMode="auto">
          <a:xfrm>
            <a:off x="1143000" y="4481513"/>
            <a:ext cx="274638" cy="274637"/>
            <a:chOff x="712" y="1723"/>
            <a:chExt cx="173" cy="173"/>
          </a:xfrm>
        </p:grpSpPr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712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>
              <a:off x="712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37" name="Group 34"/>
          <p:cNvGrpSpPr>
            <a:grpSpLocks/>
          </p:cNvGrpSpPr>
          <p:nvPr/>
        </p:nvGrpSpPr>
        <p:grpSpPr bwMode="auto">
          <a:xfrm>
            <a:off x="1600200" y="4481513"/>
            <a:ext cx="274638" cy="274637"/>
            <a:chOff x="1000" y="1723"/>
            <a:chExt cx="173" cy="173"/>
          </a:xfrm>
        </p:grpSpPr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1000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 flipH="1">
              <a:off x="1000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0" name="Group 37"/>
          <p:cNvGrpSpPr>
            <a:grpSpLocks/>
          </p:cNvGrpSpPr>
          <p:nvPr/>
        </p:nvGrpSpPr>
        <p:grpSpPr bwMode="auto">
          <a:xfrm>
            <a:off x="2057400" y="4938713"/>
            <a:ext cx="274638" cy="274637"/>
            <a:chOff x="1288" y="2011"/>
            <a:chExt cx="173" cy="173"/>
          </a:xfrm>
        </p:grpSpPr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1288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 flipH="1">
              <a:off x="1288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3" name="Group 40"/>
          <p:cNvGrpSpPr>
            <a:grpSpLocks/>
          </p:cNvGrpSpPr>
          <p:nvPr/>
        </p:nvGrpSpPr>
        <p:grpSpPr bwMode="auto">
          <a:xfrm>
            <a:off x="2514600" y="4481513"/>
            <a:ext cx="274638" cy="274637"/>
            <a:chOff x="1576" y="1723"/>
            <a:chExt cx="173" cy="173"/>
          </a:xfrm>
        </p:grpSpPr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1576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 flipH="1">
              <a:off x="1576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6" name="Group 43"/>
          <p:cNvGrpSpPr>
            <a:grpSpLocks/>
          </p:cNvGrpSpPr>
          <p:nvPr/>
        </p:nvGrpSpPr>
        <p:grpSpPr bwMode="auto">
          <a:xfrm>
            <a:off x="2971800" y="4481513"/>
            <a:ext cx="274638" cy="274637"/>
            <a:chOff x="1864" y="1723"/>
            <a:chExt cx="173" cy="173"/>
          </a:xfrm>
        </p:grpSpPr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1864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 flipH="1">
              <a:off x="1864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9" name="Group 46"/>
          <p:cNvGrpSpPr>
            <a:grpSpLocks/>
          </p:cNvGrpSpPr>
          <p:nvPr/>
        </p:nvGrpSpPr>
        <p:grpSpPr bwMode="auto">
          <a:xfrm>
            <a:off x="3429000" y="4481513"/>
            <a:ext cx="274638" cy="274637"/>
            <a:chOff x="2152" y="1723"/>
            <a:chExt cx="173" cy="173"/>
          </a:xfrm>
        </p:grpSpPr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2152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 flipH="1">
              <a:off x="2152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52" name="Group 49"/>
          <p:cNvGrpSpPr>
            <a:grpSpLocks/>
          </p:cNvGrpSpPr>
          <p:nvPr/>
        </p:nvGrpSpPr>
        <p:grpSpPr bwMode="auto">
          <a:xfrm>
            <a:off x="3886200" y="4938713"/>
            <a:ext cx="274638" cy="274637"/>
            <a:chOff x="2440" y="2011"/>
            <a:chExt cx="173" cy="173"/>
          </a:xfrm>
        </p:grpSpPr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2440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" name="Line 51"/>
            <p:cNvSpPr>
              <a:spLocks noChangeShapeType="1"/>
            </p:cNvSpPr>
            <p:nvPr/>
          </p:nvSpPr>
          <p:spPr bwMode="auto">
            <a:xfrm flipH="1">
              <a:off x="2440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55" name="Group 52"/>
          <p:cNvGrpSpPr>
            <a:grpSpLocks/>
          </p:cNvGrpSpPr>
          <p:nvPr/>
        </p:nvGrpSpPr>
        <p:grpSpPr bwMode="auto">
          <a:xfrm>
            <a:off x="8153400" y="4489450"/>
            <a:ext cx="274638" cy="274638"/>
            <a:chOff x="5128" y="1723"/>
            <a:chExt cx="173" cy="173"/>
          </a:xfrm>
        </p:grpSpPr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5128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 flipH="1">
              <a:off x="5128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58" name="Group 55"/>
          <p:cNvGrpSpPr>
            <a:grpSpLocks/>
          </p:cNvGrpSpPr>
          <p:nvPr/>
        </p:nvGrpSpPr>
        <p:grpSpPr bwMode="auto">
          <a:xfrm>
            <a:off x="685800" y="4938713"/>
            <a:ext cx="274638" cy="274637"/>
            <a:chOff x="424" y="2011"/>
            <a:chExt cx="173" cy="173"/>
          </a:xfrm>
        </p:grpSpPr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424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 flipH="1">
              <a:off x="424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61" name="Group 72"/>
          <p:cNvGrpSpPr>
            <a:grpSpLocks/>
          </p:cNvGrpSpPr>
          <p:nvPr/>
        </p:nvGrpSpPr>
        <p:grpSpPr bwMode="auto">
          <a:xfrm>
            <a:off x="342900" y="3270252"/>
            <a:ext cx="2309813" cy="461963"/>
            <a:chOff x="216" y="960"/>
            <a:chExt cx="1455" cy="291"/>
          </a:xfrm>
        </p:grpSpPr>
        <p:sp>
          <p:nvSpPr>
            <p:cNvPr id="62" name="Text Box 65"/>
            <p:cNvSpPr txBox="1">
              <a:spLocks noChangeArrowheads="1"/>
            </p:cNvSpPr>
            <p:nvPr/>
          </p:nvSpPr>
          <p:spPr bwMode="auto">
            <a:xfrm>
              <a:off x="216" y="960"/>
              <a:ext cx="145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   = </a:t>
              </a:r>
              <a:r>
                <a:rPr lang="fa-IR" dirty="0" smtClean="0"/>
                <a:t>بازده غیرعادی</a:t>
              </a:r>
              <a:endParaRPr lang="en-US" dirty="0"/>
            </a:p>
          </p:txBody>
        </p:sp>
        <p:grpSp>
          <p:nvGrpSpPr>
            <p:cNvPr id="63" name="Group 69"/>
            <p:cNvGrpSpPr>
              <a:grpSpLocks/>
            </p:cNvGrpSpPr>
            <p:nvPr/>
          </p:nvGrpSpPr>
          <p:grpSpPr bwMode="auto">
            <a:xfrm>
              <a:off x="228" y="1051"/>
              <a:ext cx="173" cy="173"/>
              <a:chOff x="2776" y="811"/>
              <a:chExt cx="173" cy="173"/>
            </a:xfrm>
          </p:grpSpPr>
          <p:sp>
            <p:nvSpPr>
              <p:cNvPr id="64" name="Line 70"/>
              <p:cNvSpPr>
                <a:spLocks noChangeShapeType="1"/>
              </p:cNvSpPr>
              <p:nvPr/>
            </p:nvSpPr>
            <p:spPr bwMode="auto">
              <a:xfrm>
                <a:off x="2776" y="811"/>
                <a:ext cx="173" cy="173"/>
              </a:xfrm>
              <a:prstGeom prst="line">
                <a:avLst/>
              </a:prstGeom>
              <a:noFill/>
              <a:ln w="50800">
                <a:solidFill>
                  <a:srgbClr val="FF66CC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5" name="Line 71"/>
              <p:cNvSpPr>
                <a:spLocks noChangeShapeType="1"/>
              </p:cNvSpPr>
              <p:nvPr/>
            </p:nvSpPr>
            <p:spPr bwMode="auto">
              <a:xfrm flipH="1">
                <a:off x="2776" y="811"/>
                <a:ext cx="173" cy="173"/>
              </a:xfrm>
              <a:prstGeom prst="line">
                <a:avLst/>
              </a:prstGeom>
              <a:noFill/>
              <a:ln w="50800">
                <a:solidFill>
                  <a:srgbClr val="FF66CC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53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رویداد پژوهی: </a:t>
            </a:r>
            <a:r>
              <a:rPr lang="fa-IR" dirty="0"/>
              <a:t>تفسیر نتایج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>
                <a:cs typeface="B Zar" pitchFamily="2" charset="-78"/>
              </a:rPr>
              <a:t>درشکل </a:t>
            </a:r>
            <a:r>
              <a:rPr lang="fa-IR" dirty="0" smtClean="0">
                <a:cs typeface="B Zar" pitchFamily="2" charset="-78"/>
              </a:rPr>
              <a:t>‌قوی </a:t>
            </a:r>
            <a:r>
              <a:rPr lang="fa-IR" dirty="0">
                <a:cs typeface="B Zar" pitchFamily="2" charset="-78"/>
              </a:rPr>
              <a:t>بازارکارا انتظار می‌رود بازده غیرعادی سهام در حوالی یک رویداد خاص به‌صورت زیر باشد: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28625" y="4848225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4543425" y="4467225"/>
            <a:ext cx="0" cy="685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325938" y="5229225"/>
            <a:ext cx="434975" cy="638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205788" y="5229225"/>
            <a:ext cx="600075" cy="638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+t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38138" y="5229225"/>
            <a:ext cx="485775" cy="638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-t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419600" y="3048000"/>
            <a:ext cx="274638" cy="274637"/>
            <a:chOff x="2776" y="811"/>
            <a:chExt cx="173" cy="173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776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776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5334000" y="4367213"/>
            <a:ext cx="274638" cy="274637"/>
            <a:chOff x="3352" y="811"/>
            <a:chExt cx="173" cy="173"/>
          </a:xfrm>
        </p:grpSpPr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352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3352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4876800" y="4348163"/>
            <a:ext cx="274638" cy="274637"/>
            <a:chOff x="3064" y="811"/>
            <a:chExt cx="173" cy="173"/>
          </a:xfrm>
        </p:grpSpPr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3064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3064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6248400" y="4100513"/>
            <a:ext cx="274638" cy="274637"/>
            <a:chOff x="3928" y="1483"/>
            <a:chExt cx="173" cy="173"/>
          </a:xfrm>
        </p:grpSpPr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928" y="148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3928" y="148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5791200" y="4976813"/>
            <a:ext cx="274638" cy="274637"/>
            <a:chOff x="3640" y="1195"/>
            <a:chExt cx="173" cy="173"/>
          </a:xfrm>
        </p:grpSpPr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3640" y="1195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3640" y="1195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6705600" y="4481513"/>
            <a:ext cx="274638" cy="274637"/>
            <a:chOff x="4216" y="1723"/>
            <a:chExt cx="173" cy="173"/>
          </a:xfrm>
        </p:grpSpPr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216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4216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7696200" y="4481513"/>
            <a:ext cx="274638" cy="274637"/>
            <a:chOff x="4840" y="1723"/>
            <a:chExt cx="173" cy="173"/>
          </a:xfrm>
        </p:grpSpPr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4840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>
              <a:off x="4840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7239000" y="4938713"/>
            <a:ext cx="274638" cy="274637"/>
            <a:chOff x="4552" y="2011"/>
            <a:chExt cx="173" cy="173"/>
          </a:xfrm>
        </p:grpSpPr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552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H="1">
              <a:off x="4552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34" name="Group 31"/>
          <p:cNvGrpSpPr>
            <a:grpSpLocks/>
          </p:cNvGrpSpPr>
          <p:nvPr/>
        </p:nvGrpSpPr>
        <p:grpSpPr bwMode="auto">
          <a:xfrm>
            <a:off x="1143000" y="4481513"/>
            <a:ext cx="274638" cy="274637"/>
            <a:chOff x="712" y="1723"/>
            <a:chExt cx="173" cy="173"/>
          </a:xfrm>
        </p:grpSpPr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712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>
              <a:off x="712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37" name="Group 34"/>
          <p:cNvGrpSpPr>
            <a:grpSpLocks/>
          </p:cNvGrpSpPr>
          <p:nvPr/>
        </p:nvGrpSpPr>
        <p:grpSpPr bwMode="auto">
          <a:xfrm>
            <a:off x="1600200" y="4481513"/>
            <a:ext cx="274638" cy="274637"/>
            <a:chOff x="1000" y="1723"/>
            <a:chExt cx="173" cy="173"/>
          </a:xfrm>
        </p:grpSpPr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1000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 flipH="1">
              <a:off x="1000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0" name="Group 37"/>
          <p:cNvGrpSpPr>
            <a:grpSpLocks/>
          </p:cNvGrpSpPr>
          <p:nvPr/>
        </p:nvGrpSpPr>
        <p:grpSpPr bwMode="auto">
          <a:xfrm>
            <a:off x="2057400" y="4938713"/>
            <a:ext cx="274638" cy="274637"/>
            <a:chOff x="1288" y="2011"/>
            <a:chExt cx="173" cy="173"/>
          </a:xfrm>
        </p:grpSpPr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1288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 flipH="1">
              <a:off x="1288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3" name="Group 40"/>
          <p:cNvGrpSpPr>
            <a:grpSpLocks/>
          </p:cNvGrpSpPr>
          <p:nvPr/>
        </p:nvGrpSpPr>
        <p:grpSpPr bwMode="auto">
          <a:xfrm>
            <a:off x="2514600" y="4481513"/>
            <a:ext cx="274638" cy="274637"/>
            <a:chOff x="1576" y="1723"/>
            <a:chExt cx="173" cy="173"/>
          </a:xfrm>
        </p:grpSpPr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1576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 flipH="1">
              <a:off x="1576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6" name="Group 43"/>
          <p:cNvGrpSpPr>
            <a:grpSpLocks/>
          </p:cNvGrpSpPr>
          <p:nvPr/>
        </p:nvGrpSpPr>
        <p:grpSpPr bwMode="auto">
          <a:xfrm>
            <a:off x="2971800" y="4267200"/>
            <a:ext cx="274638" cy="274637"/>
            <a:chOff x="1864" y="1723"/>
            <a:chExt cx="173" cy="173"/>
          </a:xfrm>
        </p:grpSpPr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1864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 flipH="1">
              <a:off x="1864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9" name="Group 46"/>
          <p:cNvGrpSpPr>
            <a:grpSpLocks/>
          </p:cNvGrpSpPr>
          <p:nvPr/>
        </p:nvGrpSpPr>
        <p:grpSpPr bwMode="auto">
          <a:xfrm>
            <a:off x="3429000" y="3886200"/>
            <a:ext cx="274638" cy="274637"/>
            <a:chOff x="2152" y="1723"/>
            <a:chExt cx="173" cy="173"/>
          </a:xfrm>
        </p:grpSpPr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2152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 flipH="1">
              <a:off x="2152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52" name="Group 49"/>
          <p:cNvGrpSpPr>
            <a:grpSpLocks/>
          </p:cNvGrpSpPr>
          <p:nvPr/>
        </p:nvGrpSpPr>
        <p:grpSpPr bwMode="auto">
          <a:xfrm>
            <a:off x="3886200" y="3657600"/>
            <a:ext cx="274638" cy="274637"/>
            <a:chOff x="2440" y="2011"/>
            <a:chExt cx="173" cy="173"/>
          </a:xfrm>
        </p:grpSpPr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2440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" name="Line 51"/>
            <p:cNvSpPr>
              <a:spLocks noChangeShapeType="1"/>
            </p:cNvSpPr>
            <p:nvPr/>
          </p:nvSpPr>
          <p:spPr bwMode="auto">
            <a:xfrm flipH="1">
              <a:off x="2440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55" name="Group 52"/>
          <p:cNvGrpSpPr>
            <a:grpSpLocks/>
          </p:cNvGrpSpPr>
          <p:nvPr/>
        </p:nvGrpSpPr>
        <p:grpSpPr bwMode="auto">
          <a:xfrm>
            <a:off x="8153400" y="4489450"/>
            <a:ext cx="274638" cy="274638"/>
            <a:chOff x="5128" y="1723"/>
            <a:chExt cx="173" cy="173"/>
          </a:xfrm>
        </p:grpSpPr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5128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 flipH="1">
              <a:off x="5128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58" name="Group 55"/>
          <p:cNvGrpSpPr>
            <a:grpSpLocks/>
          </p:cNvGrpSpPr>
          <p:nvPr/>
        </p:nvGrpSpPr>
        <p:grpSpPr bwMode="auto">
          <a:xfrm>
            <a:off x="685800" y="4938713"/>
            <a:ext cx="274638" cy="274637"/>
            <a:chOff x="424" y="2011"/>
            <a:chExt cx="173" cy="173"/>
          </a:xfrm>
        </p:grpSpPr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424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 flipH="1">
              <a:off x="424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61" name="Group 72"/>
          <p:cNvGrpSpPr>
            <a:grpSpLocks/>
          </p:cNvGrpSpPr>
          <p:nvPr/>
        </p:nvGrpSpPr>
        <p:grpSpPr bwMode="auto">
          <a:xfrm>
            <a:off x="342900" y="3270252"/>
            <a:ext cx="2309813" cy="461963"/>
            <a:chOff x="216" y="960"/>
            <a:chExt cx="1455" cy="291"/>
          </a:xfrm>
        </p:grpSpPr>
        <p:sp>
          <p:nvSpPr>
            <p:cNvPr id="62" name="Text Box 65"/>
            <p:cNvSpPr txBox="1">
              <a:spLocks noChangeArrowheads="1"/>
            </p:cNvSpPr>
            <p:nvPr/>
          </p:nvSpPr>
          <p:spPr bwMode="auto">
            <a:xfrm>
              <a:off x="216" y="960"/>
              <a:ext cx="145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   = </a:t>
              </a:r>
              <a:r>
                <a:rPr lang="fa-IR" dirty="0" smtClean="0"/>
                <a:t>بازده غیرعادی</a:t>
              </a:r>
              <a:endParaRPr lang="en-US" dirty="0"/>
            </a:p>
          </p:txBody>
        </p:sp>
        <p:grpSp>
          <p:nvGrpSpPr>
            <p:cNvPr id="63" name="Group 69"/>
            <p:cNvGrpSpPr>
              <a:grpSpLocks/>
            </p:cNvGrpSpPr>
            <p:nvPr/>
          </p:nvGrpSpPr>
          <p:grpSpPr bwMode="auto">
            <a:xfrm>
              <a:off x="228" y="1051"/>
              <a:ext cx="173" cy="173"/>
              <a:chOff x="2776" y="811"/>
              <a:chExt cx="173" cy="173"/>
            </a:xfrm>
          </p:grpSpPr>
          <p:sp>
            <p:nvSpPr>
              <p:cNvPr id="64" name="Line 70"/>
              <p:cNvSpPr>
                <a:spLocks noChangeShapeType="1"/>
              </p:cNvSpPr>
              <p:nvPr/>
            </p:nvSpPr>
            <p:spPr bwMode="auto">
              <a:xfrm>
                <a:off x="2776" y="811"/>
                <a:ext cx="173" cy="173"/>
              </a:xfrm>
              <a:prstGeom prst="line">
                <a:avLst/>
              </a:prstGeom>
              <a:noFill/>
              <a:ln w="50800">
                <a:solidFill>
                  <a:srgbClr val="FF66CC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5" name="Line 71"/>
              <p:cNvSpPr>
                <a:spLocks noChangeShapeType="1"/>
              </p:cNvSpPr>
              <p:nvPr/>
            </p:nvSpPr>
            <p:spPr bwMode="auto">
              <a:xfrm flipH="1">
                <a:off x="2776" y="811"/>
                <a:ext cx="173" cy="173"/>
              </a:xfrm>
              <a:prstGeom prst="line">
                <a:avLst/>
              </a:prstGeom>
              <a:noFill/>
              <a:ln w="50800">
                <a:solidFill>
                  <a:srgbClr val="FF66CC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15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رویداد پژوهی: </a:t>
            </a:r>
            <a:r>
              <a:rPr lang="fa-IR" dirty="0" smtClean="0"/>
              <a:t>تفسیر نتایج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>
                <a:cs typeface="B Zar" pitchFamily="2" charset="-78"/>
              </a:rPr>
              <a:t>در بازار </a:t>
            </a:r>
            <a:r>
              <a:rPr lang="fa-IR" dirty="0" smtClean="0">
                <a:cs typeface="B Zar" pitchFamily="2" charset="-78"/>
              </a:rPr>
              <a:t>ناکارا </a:t>
            </a:r>
            <a:r>
              <a:rPr lang="fa-IR" dirty="0">
                <a:cs typeface="B Zar" pitchFamily="2" charset="-78"/>
              </a:rPr>
              <a:t>انتظار می‌رود بازده غیرعادی سهام در حوالی یک رویداد خاص به‌صورت زیر باشد: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28625" y="4924425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4543425" y="4543425"/>
            <a:ext cx="0" cy="685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325938" y="5305425"/>
            <a:ext cx="434975" cy="638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205788" y="5305425"/>
            <a:ext cx="600075" cy="638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+t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38138" y="5305425"/>
            <a:ext cx="485775" cy="638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-t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419600" y="3414713"/>
            <a:ext cx="274638" cy="274637"/>
            <a:chOff x="2776" y="811"/>
            <a:chExt cx="173" cy="173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776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776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5334000" y="3414713"/>
            <a:ext cx="274638" cy="274637"/>
            <a:chOff x="3352" y="811"/>
            <a:chExt cx="173" cy="173"/>
          </a:xfrm>
        </p:grpSpPr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352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3352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4876800" y="3414713"/>
            <a:ext cx="274638" cy="274637"/>
            <a:chOff x="3064" y="811"/>
            <a:chExt cx="173" cy="173"/>
          </a:xfrm>
        </p:grpSpPr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3064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3064" y="8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6248400" y="3910013"/>
            <a:ext cx="274638" cy="274637"/>
            <a:chOff x="3928" y="1483"/>
            <a:chExt cx="173" cy="173"/>
          </a:xfrm>
        </p:grpSpPr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928" y="148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3928" y="148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5791200" y="3643313"/>
            <a:ext cx="274638" cy="274637"/>
            <a:chOff x="3640" y="1195"/>
            <a:chExt cx="173" cy="173"/>
          </a:xfrm>
        </p:grpSpPr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3640" y="1195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3640" y="1195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6705600" y="4291013"/>
            <a:ext cx="274638" cy="274637"/>
            <a:chOff x="4216" y="1723"/>
            <a:chExt cx="173" cy="173"/>
          </a:xfrm>
        </p:grpSpPr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216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4216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7696200" y="4557713"/>
            <a:ext cx="274638" cy="274637"/>
            <a:chOff x="4840" y="1723"/>
            <a:chExt cx="173" cy="173"/>
          </a:xfrm>
        </p:grpSpPr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4840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>
              <a:off x="4840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7239000" y="5014913"/>
            <a:ext cx="274638" cy="274637"/>
            <a:chOff x="4552" y="2011"/>
            <a:chExt cx="173" cy="173"/>
          </a:xfrm>
        </p:grpSpPr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552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H="1">
              <a:off x="4552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34" name="Group 31"/>
          <p:cNvGrpSpPr>
            <a:grpSpLocks/>
          </p:cNvGrpSpPr>
          <p:nvPr/>
        </p:nvGrpSpPr>
        <p:grpSpPr bwMode="auto">
          <a:xfrm>
            <a:off x="1143000" y="4557713"/>
            <a:ext cx="274638" cy="274637"/>
            <a:chOff x="712" y="1723"/>
            <a:chExt cx="173" cy="173"/>
          </a:xfrm>
        </p:grpSpPr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712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>
              <a:off x="712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37" name="Group 34"/>
          <p:cNvGrpSpPr>
            <a:grpSpLocks/>
          </p:cNvGrpSpPr>
          <p:nvPr/>
        </p:nvGrpSpPr>
        <p:grpSpPr bwMode="auto">
          <a:xfrm>
            <a:off x="1600200" y="4557713"/>
            <a:ext cx="274638" cy="274637"/>
            <a:chOff x="1000" y="1723"/>
            <a:chExt cx="173" cy="173"/>
          </a:xfrm>
        </p:grpSpPr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1000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 flipH="1">
              <a:off x="1000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0" name="Group 37"/>
          <p:cNvGrpSpPr>
            <a:grpSpLocks/>
          </p:cNvGrpSpPr>
          <p:nvPr/>
        </p:nvGrpSpPr>
        <p:grpSpPr bwMode="auto">
          <a:xfrm>
            <a:off x="2057400" y="5014913"/>
            <a:ext cx="274638" cy="274637"/>
            <a:chOff x="1288" y="2011"/>
            <a:chExt cx="173" cy="173"/>
          </a:xfrm>
        </p:grpSpPr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1288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 flipH="1">
              <a:off x="1288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3" name="Group 40"/>
          <p:cNvGrpSpPr>
            <a:grpSpLocks/>
          </p:cNvGrpSpPr>
          <p:nvPr/>
        </p:nvGrpSpPr>
        <p:grpSpPr bwMode="auto">
          <a:xfrm>
            <a:off x="2514600" y="4557713"/>
            <a:ext cx="274638" cy="274637"/>
            <a:chOff x="1576" y="1723"/>
            <a:chExt cx="173" cy="173"/>
          </a:xfrm>
        </p:grpSpPr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1576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 flipH="1">
              <a:off x="1576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6" name="Group 43"/>
          <p:cNvGrpSpPr>
            <a:grpSpLocks/>
          </p:cNvGrpSpPr>
          <p:nvPr/>
        </p:nvGrpSpPr>
        <p:grpSpPr bwMode="auto">
          <a:xfrm>
            <a:off x="2971800" y="4557713"/>
            <a:ext cx="274638" cy="274637"/>
            <a:chOff x="1864" y="1723"/>
            <a:chExt cx="173" cy="173"/>
          </a:xfrm>
        </p:grpSpPr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1864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 flipH="1">
              <a:off x="1864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9" name="Group 46"/>
          <p:cNvGrpSpPr>
            <a:grpSpLocks/>
          </p:cNvGrpSpPr>
          <p:nvPr/>
        </p:nvGrpSpPr>
        <p:grpSpPr bwMode="auto">
          <a:xfrm>
            <a:off x="3429000" y="4557713"/>
            <a:ext cx="274638" cy="274637"/>
            <a:chOff x="2152" y="1723"/>
            <a:chExt cx="173" cy="173"/>
          </a:xfrm>
        </p:grpSpPr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2152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 flipH="1">
              <a:off x="2152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52" name="Group 49"/>
          <p:cNvGrpSpPr>
            <a:grpSpLocks/>
          </p:cNvGrpSpPr>
          <p:nvPr/>
        </p:nvGrpSpPr>
        <p:grpSpPr bwMode="auto">
          <a:xfrm>
            <a:off x="3886200" y="5014913"/>
            <a:ext cx="274638" cy="274637"/>
            <a:chOff x="2440" y="2011"/>
            <a:chExt cx="173" cy="173"/>
          </a:xfrm>
        </p:grpSpPr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2440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" name="Line 51"/>
            <p:cNvSpPr>
              <a:spLocks noChangeShapeType="1"/>
            </p:cNvSpPr>
            <p:nvPr/>
          </p:nvSpPr>
          <p:spPr bwMode="auto">
            <a:xfrm flipH="1">
              <a:off x="2440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55" name="Group 52"/>
          <p:cNvGrpSpPr>
            <a:grpSpLocks/>
          </p:cNvGrpSpPr>
          <p:nvPr/>
        </p:nvGrpSpPr>
        <p:grpSpPr bwMode="auto">
          <a:xfrm>
            <a:off x="8153400" y="4565650"/>
            <a:ext cx="274638" cy="274638"/>
            <a:chOff x="5128" y="1723"/>
            <a:chExt cx="173" cy="173"/>
          </a:xfrm>
        </p:grpSpPr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5128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 flipH="1">
              <a:off x="5128" y="1723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58" name="Group 55"/>
          <p:cNvGrpSpPr>
            <a:grpSpLocks/>
          </p:cNvGrpSpPr>
          <p:nvPr/>
        </p:nvGrpSpPr>
        <p:grpSpPr bwMode="auto">
          <a:xfrm>
            <a:off x="685800" y="5014913"/>
            <a:ext cx="274638" cy="274637"/>
            <a:chOff x="424" y="2011"/>
            <a:chExt cx="173" cy="173"/>
          </a:xfrm>
        </p:grpSpPr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424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 flipH="1">
              <a:off x="424" y="2011"/>
              <a:ext cx="173" cy="173"/>
            </a:xfrm>
            <a:prstGeom prst="line">
              <a:avLst/>
            </a:prstGeom>
            <a:noFill/>
            <a:ln w="50800">
              <a:solidFill>
                <a:srgbClr val="FF66CC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66" name="Group 72"/>
          <p:cNvGrpSpPr>
            <a:grpSpLocks/>
          </p:cNvGrpSpPr>
          <p:nvPr/>
        </p:nvGrpSpPr>
        <p:grpSpPr bwMode="auto">
          <a:xfrm>
            <a:off x="342900" y="3200400"/>
            <a:ext cx="2309813" cy="461963"/>
            <a:chOff x="216" y="960"/>
            <a:chExt cx="1455" cy="291"/>
          </a:xfrm>
        </p:grpSpPr>
        <p:sp>
          <p:nvSpPr>
            <p:cNvPr id="67" name="Text Box 65"/>
            <p:cNvSpPr txBox="1">
              <a:spLocks noChangeArrowheads="1"/>
            </p:cNvSpPr>
            <p:nvPr/>
          </p:nvSpPr>
          <p:spPr bwMode="auto">
            <a:xfrm>
              <a:off x="216" y="960"/>
              <a:ext cx="145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-457200" algn="l"/>
                  <a:tab pos="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   = </a:t>
              </a:r>
              <a:r>
                <a:rPr lang="fa-IR" dirty="0" smtClean="0"/>
                <a:t>بازده غیرعادی</a:t>
              </a:r>
              <a:endParaRPr lang="en-US" dirty="0"/>
            </a:p>
          </p:txBody>
        </p:sp>
        <p:grpSp>
          <p:nvGrpSpPr>
            <p:cNvPr id="68" name="Group 69"/>
            <p:cNvGrpSpPr>
              <a:grpSpLocks/>
            </p:cNvGrpSpPr>
            <p:nvPr/>
          </p:nvGrpSpPr>
          <p:grpSpPr bwMode="auto">
            <a:xfrm>
              <a:off x="228" y="1051"/>
              <a:ext cx="173" cy="173"/>
              <a:chOff x="2776" y="811"/>
              <a:chExt cx="173" cy="173"/>
            </a:xfrm>
          </p:grpSpPr>
          <p:sp>
            <p:nvSpPr>
              <p:cNvPr id="69" name="Line 70"/>
              <p:cNvSpPr>
                <a:spLocks noChangeShapeType="1"/>
              </p:cNvSpPr>
              <p:nvPr/>
            </p:nvSpPr>
            <p:spPr bwMode="auto">
              <a:xfrm>
                <a:off x="2776" y="811"/>
                <a:ext cx="173" cy="173"/>
              </a:xfrm>
              <a:prstGeom prst="line">
                <a:avLst/>
              </a:prstGeom>
              <a:noFill/>
              <a:ln w="50800">
                <a:solidFill>
                  <a:srgbClr val="FF66CC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0" name="Line 71"/>
              <p:cNvSpPr>
                <a:spLocks noChangeShapeType="1"/>
              </p:cNvSpPr>
              <p:nvPr/>
            </p:nvSpPr>
            <p:spPr bwMode="auto">
              <a:xfrm flipH="1">
                <a:off x="2776" y="811"/>
                <a:ext cx="173" cy="173"/>
              </a:xfrm>
              <a:prstGeom prst="line">
                <a:avLst/>
              </a:prstGeom>
              <a:noFill/>
              <a:ln w="50800">
                <a:solidFill>
                  <a:srgbClr val="FF66CC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07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رویداد پژوهی: </a:t>
            </a:r>
            <a:r>
              <a:rPr lang="fa-IR" dirty="0" smtClean="0"/>
              <a:t>قبضۀ مالکیت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/>
              <a:t>Keown</a:t>
            </a:r>
            <a:r>
              <a:rPr lang="en-US" dirty="0"/>
              <a:t> &amp; </a:t>
            </a:r>
            <a:r>
              <a:rPr lang="en-US" dirty="0" smtClean="0"/>
              <a:t>Pinkerton (1981)</a:t>
            </a:r>
          </a:p>
          <a:p>
            <a:pPr lvl="1"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5" name="Picture 3" descr="bod30611_11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2550"/>
            <a:ext cx="5867400" cy="422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72200" y="1676400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800" dirty="0">
                <a:solidFill>
                  <a:srgbClr val="0097CC"/>
                </a:solidFill>
                <a:cs typeface="B Zar" pitchFamily="2" charset="-78"/>
              </a:rPr>
              <a:t>تفسیر نتیجه: </a:t>
            </a:r>
            <a:endParaRPr lang="en-US" sz="2800" dirty="0" smtClean="0">
              <a:solidFill>
                <a:srgbClr val="0097CC"/>
              </a:solidFill>
              <a:cs typeface="B Zar" pitchFamily="2" charset="-78"/>
            </a:endParaRPr>
          </a:p>
          <a:p>
            <a:pPr algn="justLow" rtl="1"/>
            <a:r>
              <a:rPr lang="fa-IR" sz="2800" dirty="0" smtClean="0">
                <a:cs typeface="B Zar" pitchFamily="2" charset="-78"/>
              </a:rPr>
              <a:t>جهش </a:t>
            </a:r>
            <a:r>
              <a:rPr lang="fa-IR" sz="2800" dirty="0">
                <a:cs typeface="B Zar" pitchFamily="2" charset="-78"/>
              </a:rPr>
              <a:t>بزرگ در زمان </a:t>
            </a:r>
            <a:r>
              <a:rPr lang="fa-IR" sz="2800" dirty="0" smtClean="0">
                <a:cs typeface="B Zar" pitchFamily="2" charset="-78"/>
              </a:rPr>
              <a:t>صفر </a:t>
            </a:r>
            <a:r>
              <a:rPr lang="fa-IR" sz="2800" dirty="0">
                <a:cs typeface="B Zar" pitchFamily="2" charset="-78"/>
              </a:rPr>
              <a:t>و پس از آن </a:t>
            </a:r>
            <a:r>
              <a:rPr lang="fa-IR" sz="2800" dirty="0" smtClean="0">
                <a:cs typeface="B Zar" pitchFamily="2" charset="-78"/>
              </a:rPr>
              <a:t>بدون تغییر؛ سازگار با نظریۀ بازار کارا</a:t>
            </a:r>
            <a:endParaRPr lang="en-US" sz="28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100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en-US" sz="2400" b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/>
          <a:lstStyle/>
          <a:p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مفاهیم و مقدمات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484687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انواع کارایی بازار</a:t>
            </a:r>
            <a:endParaRPr lang="en-US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نتایج کارایی و ناکارایی بازار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کارایی و رقابت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کارایی و نظریۀ گشت تصادفی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انواع کارایی اطلاعاتی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dirty="0" smtClean="0"/>
              <a:t>رویداد پژوهی: </a:t>
            </a:r>
            <a:r>
              <a:rPr lang="fa-IR" sz="2800" dirty="0" smtClean="0"/>
              <a:t>واکنش نسبت به گزارش‌های نیمروزی </a:t>
            </a:r>
            <a:r>
              <a:rPr lang="en-US" sz="2800" dirty="0" smtClean="0"/>
              <a:t>CNBC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Patell</a:t>
            </a:r>
            <a:r>
              <a:rPr lang="en-US" dirty="0" smtClean="0"/>
              <a:t> &amp; </a:t>
            </a:r>
            <a:r>
              <a:rPr lang="en-US" dirty="0" err="1" smtClean="0"/>
              <a:t>Wolfson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1984)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5" name="Picture 3" descr="bod30611_11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" y="2019301"/>
            <a:ext cx="5914571" cy="453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72200" y="1944231"/>
            <a:ext cx="259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800" dirty="0">
                <a:solidFill>
                  <a:srgbClr val="0097CC"/>
                </a:solidFill>
                <a:cs typeface="B Zar" pitchFamily="2" charset="-78"/>
              </a:rPr>
              <a:t>تفسیر نتیجه: </a:t>
            </a:r>
            <a:endParaRPr lang="en-US" sz="2800" dirty="0" smtClean="0">
              <a:solidFill>
                <a:srgbClr val="0097CC"/>
              </a:solidFill>
              <a:cs typeface="B Zar" pitchFamily="2" charset="-78"/>
            </a:endParaRPr>
          </a:p>
          <a:p>
            <a:pPr algn="justLow" rtl="1"/>
            <a:r>
              <a:rPr lang="fa-IR" sz="2800" dirty="0" smtClean="0">
                <a:cs typeface="B Zar" pitchFamily="2" charset="-78"/>
              </a:rPr>
              <a:t>برای اخبار مثبت حدود پنج دقیقه طول می‌کشد تا در قیمت‌ها منعکس شود. برای اخبار منفی کمی </a:t>
            </a:r>
            <a:r>
              <a:rPr lang="fa-IR" sz="2800" dirty="0" smtClean="0">
                <a:cs typeface="B Zar" pitchFamily="2" charset="-78"/>
              </a:rPr>
              <a:t>بیش‌تر </a:t>
            </a:r>
            <a:r>
              <a:rPr lang="fa-IR" sz="2800" dirty="0" smtClean="0">
                <a:cs typeface="B Zar" pitchFamily="2" charset="-78"/>
              </a:rPr>
              <a:t>طول </a:t>
            </a:r>
            <a:r>
              <a:rPr lang="fa-IR" sz="2800" dirty="0" smtClean="0">
                <a:cs typeface="B Zar" pitchFamily="2" charset="-78"/>
              </a:rPr>
              <a:t>می‌کشد: </a:t>
            </a:r>
            <a:r>
              <a:rPr lang="fa-IR" sz="2800" dirty="0" smtClean="0">
                <a:cs typeface="B Zar" pitchFamily="2" charset="-78"/>
              </a:rPr>
              <a:t>حدود 12 دقیقه. آیا بازار کاراست؟</a:t>
            </a:r>
            <a:endParaRPr lang="en-US" sz="28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97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رویداد پژوهی: اعلام </a:t>
            </a:r>
            <a:r>
              <a:rPr lang="fa-IR" dirty="0" smtClean="0"/>
              <a:t>سود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spcBef>
                <a:spcPct val="50000"/>
              </a:spcBef>
            </a:pPr>
            <a:r>
              <a:rPr lang="en-US" dirty="0" err="1"/>
              <a:t>Rendleman</a:t>
            </a:r>
            <a:r>
              <a:rPr lang="en-US" dirty="0"/>
              <a:t>, Jones &amp; </a:t>
            </a:r>
            <a:r>
              <a:rPr lang="en-US" dirty="0" err="1" smtClean="0"/>
              <a:t>Latane</a:t>
            </a:r>
            <a:r>
              <a:rPr lang="en-US" dirty="0" smtClean="0"/>
              <a:t> (1982)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5" name="Picture 3" descr="bod30611_1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3412"/>
            <a:ext cx="5410200" cy="472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72200" y="1905000"/>
            <a:ext cx="259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400" dirty="0">
                <a:solidFill>
                  <a:srgbClr val="0097CC"/>
                </a:solidFill>
                <a:cs typeface="B Zar" pitchFamily="2" charset="-78"/>
              </a:rPr>
              <a:t>تفسیر نتیجه: </a:t>
            </a:r>
            <a:endParaRPr lang="en-US" sz="2400" dirty="0" smtClean="0">
              <a:solidFill>
                <a:srgbClr val="0097CC"/>
              </a:solidFill>
              <a:cs typeface="B Zar" pitchFamily="2" charset="-78"/>
            </a:endParaRPr>
          </a:p>
          <a:p>
            <a:pPr algn="justLow" rtl="1"/>
            <a:r>
              <a:rPr lang="fa-IR" sz="2400" dirty="0" smtClean="0">
                <a:cs typeface="B Zar" pitchFamily="2" charset="-78"/>
              </a:rPr>
              <a:t>بعد از افشای خبر اعلان سود، شرکت‌هایی که شوک خبری نسبتاً بالاتر و پایین‌تری دارند، تغییرات بیشتری در متوسط بازده غیرعادی تجمعی دارند. این پدیده اثر تکانۀ کوتاه‌مدت نام دارد که ناسازگار با نظریۀ بازار کاراست. </a:t>
            </a:r>
            <a:endParaRPr lang="en-US" sz="24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806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مسائل مربوط به تفسیر نتایج آزمون مطالعۀ رویداد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930750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آزمون قواعد معامله: شواهد تجربی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بازده متوسط سالیانه برای 10 سبد منتخب بر اساس اندازه شرکت‌ها (2007-1926)</a:t>
            </a:r>
            <a:endParaRPr lang="en-US" dirty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5" name="Picture 7" descr="bod8240x_08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46482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72200" y="2706231"/>
            <a:ext cx="259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800" dirty="0">
                <a:solidFill>
                  <a:srgbClr val="0097CC"/>
                </a:solidFill>
                <a:cs typeface="B Zar" pitchFamily="2" charset="-78"/>
              </a:rPr>
              <a:t>تفسیر نتیجه: </a:t>
            </a:r>
            <a:endParaRPr lang="en-US" sz="2800" dirty="0" smtClean="0">
              <a:solidFill>
                <a:srgbClr val="0097CC"/>
              </a:solidFill>
              <a:cs typeface="B Zar" pitchFamily="2" charset="-78"/>
            </a:endParaRPr>
          </a:p>
          <a:p>
            <a:pPr algn="justLow" rtl="1"/>
            <a:r>
              <a:rPr lang="fa-IR" sz="2800" dirty="0" smtClean="0">
                <a:cs typeface="B Zar" pitchFamily="2" charset="-78"/>
              </a:rPr>
              <a:t>بازده متوسط سالانۀ سبدهای شامل شرکت‌های کوچک‌تر بیش‌تر است: ناسازگار با فرضیه‌ی بازار کارا</a:t>
            </a:r>
            <a:endParaRPr lang="en-US" sz="28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70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آزمون قواعد معامله: شواهد تجربی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بازده‌ی متوسط سالیانه برای 10 سبد منتخب بر اساس نسبت ارزش دفتری به ارزش بازار (2007-1926)</a:t>
            </a:r>
            <a:endParaRPr lang="en-US" dirty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706231"/>
            <a:ext cx="259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800" dirty="0">
                <a:solidFill>
                  <a:srgbClr val="0097CC"/>
                </a:solidFill>
                <a:cs typeface="B Zar" pitchFamily="2" charset="-78"/>
              </a:rPr>
              <a:t>تفسیر نتیجه: </a:t>
            </a:r>
            <a:endParaRPr lang="en-US" sz="2800" dirty="0" smtClean="0">
              <a:solidFill>
                <a:srgbClr val="0097CC"/>
              </a:solidFill>
              <a:cs typeface="B Zar" pitchFamily="2" charset="-78"/>
            </a:endParaRPr>
          </a:p>
          <a:p>
            <a:pPr algn="justLow" rtl="1"/>
            <a:r>
              <a:rPr lang="fa-IR" sz="2800" dirty="0" smtClean="0">
                <a:cs typeface="B Zar" pitchFamily="2" charset="-78"/>
              </a:rPr>
              <a:t>بازدۀ متوسط سالانۀ سبدهای با نسبت ارزش بازار به ارزش دفتری بالاتر بیش‌تر است: ناسازگار با فرضیه‌ی بازار کارا</a:t>
            </a:r>
            <a:endParaRPr lang="en-US" sz="2800" dirty="0">
              <a:cs typeface="B Zar" pitchFamily="2" charset="-78"/>
            </a:endParaRPr>
          </a:p>
        </p:txBody>
      </p:sp>
      <p:pic>
        <p:nvPicPr>
          <p:cNvPr id="7" name="Picture 7" descr="bod8240x_0804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2438400"/>
            <a:ext cx="4927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78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آزمون قواعد معامله: سایر شواهد تجربی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775"/>
            <a:ext cx="8229600" cy="5026025"/>
          </a:xfrm>
        </p:spPr>
        <p:txBody>
          <a:bodyPr/>
          <a:lstStyle/>
          <a:p>
            <a:pPr algn="l" rtl="0" eaLnBrk="1" hangingPunct="1"/>
            <a:r>
              <a:rPr lang="en-US" b="1" dirty="0" err="1"/>
              <a:t>Fama</a:t>
            </a:r>
            <a:r>
              <a:rPr lang="en-US" b="1" dirty="0"/>
              <a:t> </a:t>
            </a:r>
            <a:r>
              <a:rPr lang="en-US" b="1" dirty="0" smtClean="0"/>
              <a:t>and French(1992)</a:t>
            </a:r>
          </a:p>
          <a:p>
            <a:pPr algn="r" eaLnBrk="1" hangingPunct="1"/>
            <a:r>
              <a:rPr lang="fa-IR" dirty="0">
                <a:cs typeface="B Zar" pitchFamily="2" charset="-78"/>
              </a:rPr>
              <a:t>بازده کل شرکت‌هایی که بازده سود تقسیمی بیشتری دارند، بالاتر است</a:t>
            </a:r>
            <a:r>
              <a:rPr lang="fa-IR" dirty="0" smtClean="0">
                <a:cs typeface="B Zar" pitchFamily="2" charset="-78"/>
              </a:rPr>
              <a:t>. (ناسازگار با فرضیه‌ی بازار کارا)</a:t>
            </a:r>
            <a:endParaRPr lang="en-US" dirty="0">
              <a:cs typeface="B Zar" pitchFamily="2" charset="-78"/>
            </a:endParaRPr>
          </a:p>
          <a:p>
            <a:pPr algn="l" rtl="0" eaLnBrk="1" hangingPunct="1"/>
            <a:r>
              <a:rPr lang="en-US" b="1" dirty="0">
                <a:cs typeface="B Zar" pitchFamily="2" charset="-78"/>
              </a:rPr>
              <a:t>Campbell and </a:t>
            </a:r>
            <a:r>
              <a:rPr lang="en-US" b="1" dirty="0" err="1">
                <a:cs typeface="B Zar" pitchFamily="2" charset="-78"/>
              </a:rPr>
              <a:t>Shiller</a:t>
            </a:r>
            <a:r>
              <a:rPr lang="en-US" b="1" dirty="0">
                <a:cs typeface="B Zar" pitchFamily="2" charset="-78"/>
              </a:rPr>
              <a:t> (1988</a:t>
            </a:r>
            <a:r>
              <a:rPr lang="en-US" b="1" dirty="0" smtClean="0">
                <a:cs typeface="B Zar" pitchFamily="2" charset="-78"/>
              </a:rPr>
              <a:t>)</a:t>
            </a:r>
            <a:endParaRPr lang="fa-IR" b="1" dirty="0" smtClean="0">
              <a:cs typeface="B Zar" pitchFamily="2" charset="-78"/>
            </a:endParaRPr>
          </a:p>
          <a:p>
            <a:pPr algn="r" eaLnBrk="1" hangingPunct="1"/>
            <a:r>
              <a:rPr lang="fa-IR" dirty="0">
                <a:cs typeface="B Zar" pitchFamily="2" charset="-78"/>
              </a:rPr>
              <a:t>بازده کل شرکت‌هایی که بازده عایدی بیشتری دارند، بالاتر است</a:t>
            </a:r>
            <a:r>
              <a:rPr lang="fa-IR" dirty="0">
                <a:cs typeface="B Zar" pitchFamily="2" charset="-78"/>
              </a:rPr>
              <a:t>. (ناسازگار با </a:t>
            </a:r>
            <a:r>
              <a:rPr lang="fa-IR" dirty="0" smtClean="0">
                <a:cs typeface="B Zar" pitchFamily="2" charset="-78"/>
              </a:rPr>
              <a:t>فرضیۀ‌ی بازار </a:t>
            </a:r>
            <a:r>
              <a:rPr lang="fa-IR" dirty="0">
                <a:cs typeface="B Zar" pitchFamily="2" charset="-78"/>
              </a:rPr>
              <a:t>کارا</a:t>
            </a:r>
            <a:r>
              <a:rPr lang="fa-IR" dirty="0" smtClean="0">
                <a:cs typeface="B Zar" pitchFamily="2" charset="-78"/>
              </a:rPr>
              <a:t>)</a:t>
            </a:r>
            <a:endParaRPr lang="en-US" dirty="0">
              <a:cs typeface="B Zar" pitchFamily="2" charset="-78"/>
            </a:endParaRPr>
          </a:p>
          <a:p>
            <a:pPr algn="l" rtl="0" eaLnBrk="1" hangingPunct="1"/>
            <a:r>
              <a:rPr lang="en-US" b="1" dirty="0" err="1">
                <a:cs typeface="B Zar" pitchFamily="2" charset="-78"/>
              </a:rPr>
              <a:t>Keim</a:t>
            </a:r>
            <a:r>
              <a:rPr lang="en-US" b="1" dirty="0">
                <a:cs typeface="B Zar" pitchFamily="2" charset="-78"/>
              </a:rPr>
              <a:t> and </a:t>
            </a:r>
            <a:r>
              <a:rPr lang="en-US" b="1" dirty="0" err="1">
                <a:cs typeface="B Zar" pitchFamily="2" charset="-78"/>
              </a:rPr>
              <a:t>Stambaugh</a:t>
            </a:r>
            <a:r>
              <a:rPr lang="en-US" b="1" dirty="0">
                <a:cs typeface="B Zar" pitchFamily="2" charset="-78"/>
              </a:rPr>
              <a:t> (1986</a:t>
            </a:r>
            <a:r>
              <a:rPr lang="en-US" b="1" dirty="0" smtClean="0">
                <a:cs typeface="B Zar" pitchFamily="2" charset="-78"/>
              </a:rPr>
              <a:t>)</a:t>
            </a:r>
          </a:p>
          <a:p>
            <a:pPr algn="r" eaLnBrk="1" hangingPunct="1"/>
            <a:r>
              <a:rPr lang="fa-IR" dirty="0">
                <a:cs typeface="B Zar" pitchFamily="2" charset="-78"/>
              </a:rPr>
              <a:t>تغییر در دامنک اعتباری اوراق قرضه می‌تواند شاخصی برای پیش‌بینی بازده‌های بازار </a:t>
            </a:r>
            <a:r>
              <a:rPr lang="fa-IR" dirty="0">
                <a:cs typeface="B Zar" pitchFamily="2" charset="-78"/>
              </a:rPr>
              <a:t>باشد</a:t>
            </a:r>
            <a:r>
              <a:rPr lang="fa-IR" dirty="0">
                <a:cs typeface="B Zar" pitchFamily="2" charset="-78"/>
              </a:rPr>
              <a:t>. </a:t>
            </a:r>
            <a:r>
              <a:rPr lang="fa-IR" dirty="0">
                <a:cs typeface="B Zar" pitchFamily="2" charset="-78"/>
              </a:rPr>
              <a:t>(ناسازگار با </a:t>
            </a:r>
            <a:r>
              <a:rPr lang="fa-IR" dirty="0" smtClean="0">
                <a:cs typeface="B Zar" pitchFamily="2" charset="-78"/>
              </a:rPr>
              <a:t>فرضیه‌ی بازار </a:t>
            </a:r>
            <a:r>
              <a:rPr lang="fa-IR" dirty="0">
                <a:cs typeface="B Zar" pitchFamily="2" charset="-78"/>
              </a:rPr>
              <a:t>کارا)</a:t>
            </a:r>
            <a:endParaRPr lang="en-US" dirty="0">
              <a:cs typeface="B Zar" pitchFamily="2" charset="-78"/>
            </a:endParaRPr>
          </a:p>
          <a:p>
            <a:pPr algn="r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3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مسائل مربوط به تفسیر نتایج آزمون </a:t>
            </a:r>
            <a:r>
              <a:rPr lang="fa-IR" sz="3200" dirty="0" smtClean="0"/>
              <a:t>قواعد معامله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451367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/>
              <a:t>ارزیابی عملکرد مدیران حرفه‌ای: شواهد تجربی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ارزیابی عملکرد صندوق‌های سرمایه‌گذاری مشترک بر اساس شاخص آلفا (1991-1972)</a:t>
            </a:r>
            <a:endParaRPr lang="en-US" dirty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706231"/>
            <a:ext cx="259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800" dirty="0">
                <a:solidFill>
                  <a:srgbClr val="0097CC"/>
                </a:solidFill>
                <a:cs typeface="B Zar" pitchFamily="2" charset="-78"/>
              </a:rPr>
              <a:t>تفسیر نتیجه: </a:t>
            </a:r>
            <a:endParaRPr lang="en-US" sz="2800" dirty="0" smtClean="0">
              <a:solidFill>
                <a:srgbClr val="0097CC"/>
              </a:solidFill>
              <a:cs typeface="B Zar" pitchFamily="2" charset="-78"/>
            </a:endParaRPr>
          </a:p>
          <a:p>
            <a:pPr algn="justLow" rtl="1"/>
            <a:r>
              <a:rPr lang="fa-IR" sz="2800" dirty="0" smtClean="0">
                <a:cs typeface="B Zar" pitchFamily="2" charset="-78"/>
              </a:rPr>
              <a:t>آلفای شاخص </a:t>
            </a:r>
            <a:r>
              <a:rPr lang="en-US" sz="2800" dirty="0" smtClean="0">
                <a:cs typeface="B Zar" pitchFamily="2" charset="-78"/>
              </a:rPr>
              <a:t>S&amp;P500</a:t>
            </a:r>
            <a:r>
              <a:rPr lang="fa-IR" sz="2800" dirty="0" smtClean="0">
                <a:cs typeface="B Zar" pitchFamily="2" charset="-78"/>
              </a:rPr>
              <a:t> برابر صفر است. بنابراین بسیاری از صندوق‌ها عملکردی بهتر از بازار داشته‌اند: ناسازگار با نظریۀ بازار کارا</a:t>
            </a:r>
            <a:endParaRPr lang="en-US" sz="2800" dirty="0">
              <a:cs typeface="B Zar" pitchFamily="2" charset="-78"/>
            </a:endParaRPr>
          </a:p>
        </p:txBody>
      </p:sp>
      <p:pic>
        <p:nvPicPr>
          <p:cNvPr id="8" name="Picture 3" descr="bod30611_11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706231"/>
            <a:ext cx="63246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6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sz="3600" dirty="0"/>
              <a:t>ارزیابی عملکرد مدیران حرفه‌ای: شواهد تجربی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>
                <a:cs typeface="B Zar" pitchFamily="2" charset="-78"/>
              </a:rPr>
              <a:t>پدیده‌های </a:t>
            </a:r>
            <a:r>
              <a:rPr lang="fa-IR" dirty="0">
                <a:cs typeface="B Zar" pitchFamily="2" charset="-78"/>
              </a:rPr>
              <a:t>فوق</a:t>
            </a:r>
            <a:r>
              <a:rPr lang="fa-IR" dirty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ستاره: ناسازگار با فرضیۀی بازار کارا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6934200" cy="323165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-457200" algn="l"/>
                <a:tab pos="0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-457200" algn="l"/>
                <a:tab pos="0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-457200" algn="l"/>
                <a:tab pos="0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-457200" algn="l"/>
                <a:tab pos="0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-457200" algn="l"/>
                <a:tab pos="0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-457200" algn="l"/>
                <a:tab pos="0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-457200" algn="l"/>
                <a:tab pos="0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-457200" algn="l"/>
                <a:tab pos="0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-457200" algn="l"/>
                <a:tab pos="0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3CCFF"/>
                </a:solidFill>
              </a:rPr>
              <a:t>Manager                  Company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John Templeton</a:t>
            </a:r>
            <a:r>
              <a:rPr lang="en-US" dirty="0"/>
              <a:t>	(Templeton Funds)</a:t>
            </a:r>
          </a:p>
          <a:p>
            <a:pPr>
              <a:spcBef>
                <a:spcPct val="50000"/>
              </a:spcBef>
            </a:pPr>
            <a:r>
              <a:rPr lang="en-US" dirty="0"/>
              <a:t>Warren Buffet	</a:t>
            </a:r>
            <a:r>
              <a:rPr lang="en-US" dirty="0" smtClean="0"/>
              <a:t>(</a:t>
            </a:r>
            <a:r>
              <a:rPr lang="en-US" dirty="0"/>
              <a:t>Berkshire Hathaway)</a:t>
            </a:r>
          </a:p>
          <a:p>
            <a:pPr>
              <a:spcBef>
                <a:spcPct val="50000"/>
              </a:spcBef>
            </a:pPr>
            <a:r>
              <a:rPr lang="en-US" dirty="0"/>
              <a:t>Peter Lynch		</a:t>
            </a:r>
            <a:r>
              <a:rPr lang="en-US" dirty="0" smtClean="0"/>
              <a:t>(</a:t>
            </a:r>
            <a:r>
              <a:rPr lang="en-US" dirty="0"/>
              <a:t>Fidelity Magellan)</a:t>
            </a:r>
          </a:p>
          <a:p>
            <a:pPr>
              <a:spcBef>
                <a:spcPct val="50000"/>
              </a:spcBef>
            </a:pPr>
            <a:r>
              <a:rPr lang="en-US" dirty="0"/>
              <a:t>Bill Miller		</a:t>
            </a:r>
            <a:r>
              <a:rPr lang="en-US" dirty="0" smtClean="0"/>
              <a:t>(</a:t>
            </a:r>
            <a:r>
              <a:rPr lang="en-US" dirty="0"/>
              <a:t>Legg Mason)</a:t>
            </a:r>
          </a:p>
          <a:p>
            <a:pPr>
              <a:spcBef>
                <a:spcPct val="50000"/>
              </a:spcBef>
            </a:pPr>
            <a:r>
              <a:rPr lang="en-US" dirty="0"/>
              <a:t>Jon Neff		</a:t>
            </a:r>
            <a:r>
              <a:rPr lang="en-US" dirty="0" smtClean="0"/>
              <a:t>(</a:t>
            </a:r>
            <a:r>
              <a:rPr lang="en-US" dirty="0"/>
              <a:t>Vanguard’s Windsor Fund)</a:t>
            </a:r>
          </a:p>
        </p:txBody>
      </p:sp>
    </p:spTree>
    <p:extLst>
      <p:ext uri="{BB962C8B-B14F-4D97-AF65-F5344CB8AC3E}">
        <p14:creationId xmlns:p14="http://schemas.microsoft.com/office/powerpoint/2010/main" val="230794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en-US" sz="2400" b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/>
          <a:lstStyle/>
          <a:p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جمع‌بندی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484687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تحلیل فنی و اساسی</a:t>
            </a:r>
            <a:endParaRPr lang="en-US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بی‌قاعده‌گی‌های بازار</a:t>
            </a:r>
            <a:endParaRPr lang="fa-I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fa-I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558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کارایی بازار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118237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راجع به تحلیل فنی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144215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راجع به </a:t>
            </a:r>
            <a:r>
              <a:rPr lang="fa-IR" dirty="0" smtClean="0"/>
              <a:t>تحلیل بنیادی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858516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8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در مورد بی‌قاعده‌گی‌های </a:t>
            </a:r>
            <a:r>
              <a:rPr lang="fa-IR" dirty="0" smtClean="0"/>
              <a:t>بازار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942336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en-US" sz="2400" b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/>
          <a:lstStyle/>
          <a:p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سؤالات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89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سؤال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اگر بازار کارا باشد ضریب خودهمبستگی بازده سهام طی زمان چگونه خواهد بود؟</a:t>
            </a:r>
          </a:p>
          <a:p>
            <a:endParaRPr lang="fa-IR" dirty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صفر، در غیر این‌صورت می‌توان از بازده دوره‌های قبلی برای پیش‌بینی بازده‌های دوره‌های بعدی استفاده کرد.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1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سؤال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شرکت موفقی مانند اینتل به‌طور باثباتی برای سال‌ها سودهای بزرگی ایجاد کرده است. آیا این با فرضیه‌ی بازار کارا در تناقص است؟</a:t>
            </a:r>
          </a:p>
          <a:p>
            <a:pPr lvl="1"/>
            <a:r>
              <a:rPr lang="fa-IR" dirty="0" smtClean="0">
                <a:cs typeface="B Zar" pitchFamily="2" charset="-78"/>
              </a:rPr>
              <a:t>نه</a:t>
            </a:r>
          </a:p>
          <a:p>
            <a:pPr lvl="1"/>
            <a:r>
              <a:rPr lang="fa-IR" dirty="0" smtClean="0">
                <a:cs typeface="B Zar" pitchFamily="2" charset="-78"/>
              </a:rPr>
              <a:t>شاید به‌خاطر تحمل ریسک بیش‌تر </a:t>
            </a:r>
          </a:p>
          <a:p>
            <a:pPr lvl="1"/>
            <a:r>
              <a:rPr lang="fa-IR" dirty="0" smtClean="0">
                <a:cs typeface="B Zar" pitchFamily="2" charset="-78"/>
              </a:rPr>
              <a:t>شاید به‌خاطر ایجاد سودهای فراتر از انتظار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سؤال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عموماً قبل از تجزیۀ سهام، به‌طور متوسط بازده غیرعادی مثبت ایجاد می‌شود. آیا این با فرضیه‌ی بازار کارا ناسازگار است؟</a:t>
            </a:r>
            <a:endParaRPr lang="en-US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نه لزوماً، چرا؟</a:t>
            </a:r>
          </a:p>
          <a:p>
            <a:pPr lvl="1"/>
            <a:r>
              <a:rPr lang="fa-IR" dirty="0" smtClean="0">
                <a:cs typeface="B Zar" pitchFamily="2" charset="-78"/>
              </a:rPr>
              <a:t>ممکن است خبر تجزیه حاوی اطلاعاتی در مورد سودآوری شرکت باشد.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61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سؤال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چرخه‌های تجاری قابل پیش‌بینی اند، سهام بتای مثبت دارند، و بازده سهام نیز قابل پیش‌بینی است. آیا این شرایط با فرضیه‌ی بازار کارا در تناقص است؟</a:t>
            </a:r>
            <a:endParaRPr lang="en-US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خیر، چرا؟</a:t>
            </a:r>
          </a:p>
          <a:p>
            <a:pPr lvl="1"/>
            <a:r>
              <a:rPr lang="fa-IR" dirty="0" smtClean="0">
                <a:cs typeface="B Zar" pitchFamily="2" charset="-78"/>
              </a:rPr>
              <a:t>اگر چرخه‌های تجاری قابل پیش‌بینی باشند، نمی‌توان بازده غیرعادی مثبت کسب کرد، چراکه تمامی اخبار در قیمت‌ها لحاظ شده‌ است.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6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سؤال </a:t>
            </a:r>
            <a:r>
              <a:rPr lang="fa-IR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می‌دانید شرکت الف بسیار بد اداره می‌شود. نمرۀ مدیریت آن شرکت را (در مقیاس 1 تا 10) 3 برآورد می‌کنید. بازار به شرکت نمره‌ی 2 می‌دهد. آیا این سهم را باید خرید یا فروخت؟</a:t>
            </a:r>
            <a:endParaRPr lang="en-US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بخرید</a:t>
            </a:r>
          </a:p>
          <a:p>
            <a:pPr lvl="1"/>
            <a:r>
              <a:rPr lang="fa-IR" dirty="0" smtClean="0">
                <a:cs typeface="B Zar" pitchFamily="2" charset="-78"/>
              </a:rPr>
              <a:t>این سرمایه‌گذاری ارزشمندی است. اگر آنچه شما برآورد کرده‌اید درست از آب درآید، سود غیرعادی مثبت کسب می‌کنید.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1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سؤال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کدام‌یک از پدیده‌های زیر با نظریۀ بازار کارا سازگار است، کدام‌یک ناسازگار است؟ </a:t>
            </a:r>
          </a:p>
          <a:p>
            <a:r>
              <a:rPr lang="fa-IR" dirty="0" smtClean="0">
                <a:cs typeface="B Zar" pitchFamily="2" charset="-78"/>
              </a:rPr>
              <a:t>الف. تقریباً 50 درصد مدیران صندوق‌های سرمایه‌گذاری مشترک در یک سال فرضی بهتر از بازار عمل می‌کنند.</a:t>
            </a:r>
          </a:p>
          <a:p>
            <a:r>
              <a:rPr lang="fa-IR" dirty="0" smtClean="0">
                <a:cs typeface="B Zar" pitchFamily="2" charset="-78"/>
              </a:rPr>
              <a:t>ب. مدیرانی که در یک سال عملکرد تعدیل‌شده با ریسک بهتری نسبت به بازار دارند ،در سال بعد هم بهتر از بازار عمل می‌کنند.</a:t>
            </a:r>
          </a:p>
          <a:p>
            <a:r>
              <a:rPr lang="fa-IR" dirty="0" smtClean="0">
                <a:cs typeface="B Zar" pitchFamily="2" charset="-78"/>
              </a:rPr>
              <a:t>ج. قابل پیش‌بینی است که قیمت سهام در ماه ژانویه پرتلاطم‌تر از سایر ماه‌هاست.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1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سؤالات اساسی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766888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4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سؤال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د. سهامی که در ژانویه سودهای بالاتری اعلام کرده‌اند، در ماه فوریه عملکرد بهتری نسبت به بازار دارند.</a:t>
            </a:r>
          </a:p>
          <a:p>
            <a:r>
              <a:rPr lang="fa-IR" dirty="0" smtClean="0">
                <a:cs typeface="B Zar" pitchFamily="2" charset="-78"/>
              </a:rPr>
              <a:t>و. سهامی که در یک هفته عملکرد نسبتاً خوبی دارند، در هفتۀ بعد عملکرد نسبتاً بدی دارند.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پاسخ سؤال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6025"/>
          </a:xfrm>
        </p:spPr>
        <p:txBody>
          <a:bodyPr/>
          <a:lstStyle/>
          <a:p>
            <a:r>
              <a:rPr lang="fa-IR" dirty="0" smtClean="0">
                <a:cs typeface="B Zar" pitchFamily="2" charset="-78"/>
              </a:rPr>
              <a:t>الف. سازگار. انتظار می‌رود به‌طور تصادفی 50 درصد مدیران صندوق‌ها بهتر از بازار عمل کنند.</a:t>
            </a:r>
          </a:p>
          <a:p>
            <a:r>
              <a:rPr lang="fa-IR" dirty="0" smtClean="0">
                <a:cs typeface="B Zar" pitchFamily="2" charset="-78"/>
              </a:rPr>
              <a:t>ب. ناسازگار. سرمایه‌گذاری بر اساس عملکرد خوب دورۀ قبل سهام باعث ایجاد بازده غیرعادی مثبت می‌شود.</a:t>
            </a:r>
          </a:p>
          <a:p>
            <a:r>
              <a:rPr lang="fa-IR" dirty="0" smtClean="0">
                <a:cs typeface="B Zar" pitchFamily="2" charset="-78"/>
              </a:rPr>
              <a:t>ج. احتمالاً سازگار، ولی بستگی دارد. ممکن است بتوانید با استفاده از استراتژی‌های اختیارمعامله، سود غیرعادی کسب کنید.</a:t>
            </a:r>
          </a:p>
          <a:p>
            <a:r>
              <a:rPr lang="fa-IR" dirty="0" smtClean="0">
                <a:cs typeface="B Zar" pitchFamily="2" charset="-78"/>
              </a:rPr>
              <a:t>د. ناسازگار. تکانۀ قیمتی سهام به ماه بعد تسری می‌یابد و شما می‌توانید از این فرصت استفاده کنید.</a:t>
            </a:r>
          </a:p>
          <a:p>
            <a:r>
              <a:rPr lang="fa-IR" dirty="0" smtClean="0">
                <a:cs typeface="B Zar" pitchFamily="2" charset="-78"/>
              </a:rPr>
              <a:t>و. ناسازگار. روند معکوس قیمت سهام فرصت کسب سود غیرعادی را برای شما فراهم می‌کند.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سؤال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خبر خوبی از راه رسیده است. شرکت خلیج فارس پیش‌بینی سود خود را افزایش داده است. با این وجود قیمت سهم کاهش می‌یابد. آیا در این واکنش منطقی مشاهده می‌شود؟</a:t>
            </a:r>
          </a:p>
          <a:p>
            <a:pPr lvl="1"/>
            <a:endParaRPr lang="fa-IR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بازار انتظار داشته است که پیش‌بینی سود بسی بیش از مقدار اعلام شده باشد.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2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Elha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مقایسۀ کارایی تخصیصی و اطلاعاتی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565463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کارایی تخصیصی: نتایج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3399FF"/>
                </a:solidFill>
                <a:cs typeface="B Titr" pitchFamily="2" charset="-78"/>
              </a:rPr>
              <a:t>کارایی تخصیصی</a:t>
            </a:r>
            <a:endParaRPr lang="en-US" dirty="0">
              <a:solidFill>
                <a:srgbClr val="3399FF"/>
              </a:solidFill>
              <a:cs typeface="B Titr" pitchFamily="2" charset="-78"/>
            </a:endParaRPr>
          </a:p>
          <a:p>
            <a:endParaRPr lang="fa-IR" dirty="0" smtClean="0">
              <a:solidFill>
                <a:srgbClr val="3399FF"/>
              </a:solidFill>
              <a:cs typeface="B Tit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اگر بازار به‌لحاظ تخصیصی کارا نباشد، جریان سرمایه لزوماً به نفع </a:t>
            </a:r>
            <a:r>
              <a:rPr lang="fa-IR" dirty="0" smtClean="0">
                <a:cs typeface="B Zar" pitchFamily="2" charset="-78"/>
              </a:rPr>
              <a:t>آن فعالیت‌های اقتصادی نخواهد بود که بهره‌وری </a:t>
            </a:r>
            <a:r>
              <a:rPr lang="fa-IR" dirty="0" smtClean="0">
                <a:cs typeface="B Zar" pitchFamily="2" charset="-78"/>
              </a:rPr>
              <a:t>نسبتاً بالاتر </a:t>
            </a:r>
            <a:r>
              <a:rPr lang="fa-IR" dirty="0" smtClean="0">
                <a:cs typeface="B Zar" pitchFamily="2" charset="-78"/>
              </a:rPr>
              <a:t>دارند. </a:t>
            </a:r>
            <a:r>
              <a:rPr lang="fa-IR" dirty="0" smtClean="0">
                <a:cs typeface="B Zar" pitchFamily="2" charset="-78"/>
              </a:rPr>
              <a:t>در </a:t>
            </a:r>
            <a:r>
              <a:rPr lang="fa-IR" dirty="0" smtClean="0">
                <a:cs typeface="B Zar" pitchFamily="2" charset="-78"/>
              </a:rPr>
              <a:t>نتیجه، </a:t>
            </a:r>
            <a:r>
              <a:rPr lang="fa-IR" dirty="0" smtClean="0">
                <a:cs typeface="B Zar" pitchFamily="2" charset="-78"/>
              </a:rPr>
              <a:t>عدم وجود کارایی تخصیصی به کاهش رشد اقتصادی می‌انجامد. در چنین شرایطی دولت می‌تواند به‌عنوان تنظیم‌کنندۀ بازار در جهت نیل به کارایی تخصیصی نقش‌آفرینی کند. به‌عنوان مثال از طریق</a:t>
            </a:r>
            <a:r>
              <a:rPr lang="fa-IR" dirty="0" smtClean="0">
                <a:cs typeface="B Zar" pitchFamily="2" charset="-78"/>
              </a:rPr>
              <a:t>:</a:t>
            </a:r>
            <a:endParaRPr lang="fa-IR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اخذ مالیات </a:t>
            </a:r>
            <a:r>
              <a:rPr lang="fa-IR" dirty="0" smtClean="0">
                <a:cs typeface="B Zar" pitchFamily="2" charset="-78"/>
              </a:rPr>
              <a:t>بیش‌تر </a:t>
            </a:r>
            <a:r>
              <a:rPr lang="fa-IR" dirty="0" smtClean="0">
                <a:cs typeface="B Zar" pitchFamily="2" charset="-78"/>
              </a:rPr>
              <a:t>از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بازده‌های کوتاه‌مدت</a:t>
            </a:r>
          </a:p>
          <a:p>
            <a:pPr lvl="2"/>
            <a:r>
              <a:rPr lang="fa-IR" dirty="0" smtClean="0">
                <a:cs typeface="B Zar" pitchFamily="2" charset="-78"/>
              </a:rPr>
              <a:t>قانون‌زدایی </a:t>
            </a:r>
            <a:r>
              <a:rPr lang="fa-IR" dirty="0" smtClean="0">
                <a:cs typeface="B Zar" pitchFamily="2" charset="-78"/>
              </a:rPr>
              <a:t>از بازارهای سرمایه</a:t>
            </a:r>
          </a:p>
          <a:p>
            <a:pPr lvl="2"/>
            <a:endParaRPr lang="fa-IR" dirty="0" smtClean="0">
              <a:cs typeface="B Zar" pitchFamily="2" charset="-78"/>
            </a:endParaRPr>
          </a:p>
          <a:p>
            <a:pPr lvl="2"/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کارایی اطلاعاتی: نتایج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>
                <a:solidFill>
                  <a:srgbClr val="3399FF"/>
                </a:solidFill>
                <a:cs typeface="B Titr" pitchFamily="2" charset="-78"/>
              </a:rPr>
              <a:t>کارایی </a:t>
            </a:r>
            <a:r>
              <a:rPr lang="fa-IR" dirty="0" smtClean="0">
                <a:solidFill>
                  <a:srgbClr val="3399FF"/>
                </a:solidFill>
                <a:cs typeface="B Titr" pitchFamily="2" charset="-78"/>
              </a:rPr>
              <a:t>اطلاعاتی</a:t>
            </a:r>
            <a:endParaRPr lang="en-US" dirty="0" smtClean="0">
              <a:solidFill>
                <a:srgbClr val="3399FF"/>
              </a:solidFill>
              <a:cs typeface="B Titr" pitchFamily="2" charset="-78"/>
            </a:endParaRPr>
          </a:p>
          <a:p>
            <a:pPr marL="0" indent="0">
              <a:buNone/>
            </a:pPr>
            <a:endParaRPr lang="fa-IR" dirty="0">
              <a:solidFill>
                <a:srgbClr val="3399FF"/>
              </a:solidFill>
              <a:cs typeface="B Tit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اگر بازار به‌لحاظ اطلاعاتی کارا نباشد، سرمایه‌گذاران نمی‌توانند اطمینان حاصل کنند که قیمت‌های سهام بر اساس آخرین اخبار به‌روز شده </a:t>
            </a:r>
            <a:r>
              <a:rPr lang="fa-IR" dirty="0" smtClean="0">
                <a:cs typeface="B Zar" pitchFamily="2" charset="-78"/>
              </a:rPr>
              <a:t>است. </a:t>
            </a:r>
            <a:r>
              <a:rPr lang="fa-IR" dirty="0" smtClean="0">
                <a:cs typeface="B Zar" pitchFamily="2" charset="-78"/>
              </a:rPr>
              <a:t>در </a:t>
            </a:r>
            <a:r>
              <a:rPr lang="fa-IR" dirty="0" smtClean="0">
                <a:cs typeface="B Zar" pitchFamily="2" charset="-78"/>
              </a:rPr>
              <a:t>نتیجه، </a:t>
            </a:r>
            <a:r>
              <a:rPr lang="fa-IR" dirty="0" smtClean="0">
                <a:cs typeface="B Zar" pitchFamily="2" charset="-78"/>
              </a:rPr>
              <a:t>سرمایه‌گذاران برای ارزشیابی سهام باید به </a:t>
            </a:r>
            <a:r>
              <a:rPr lang="fa-IR" dirty="0" smtClean="0">
                <a:cs typeface="B Zar" pitchFamily="2" charset="-78"/>
              </a:rPr>
              <a:t>تتحلیل روی </a:t>
            </a:r>
            <a:r>
              <a:rPr lang="fa-IR" dirty="0" smtClean="0">
                <a:cs typeface="B Zar" pitchFamily="2" charset="-78"/>
              </a:rPr>
              <a:t>آورند. در چنین بازاری:</a:t>
            </a:r>
          </a:p>
          <a:p>
            <a:pPr lvl="2"/>
            <a:r>
              <a:rPr lang="fa-IR" dirty="0" smtClean="0">
                <a:cs typeface="B Zar" pitchFamily="2" charset="-78"/>
              </a:rPr>
              <a:t>سرمایه‌گذاران حرفه‌ای </a:t>
            </a:r>
            <a:r>
              <a:rPr lang="fa-IR" dirty="0" smtClean="0">
                <a:cs typeface="B Zar" pitchFamily="2" charset="-78"/>
              </a:rPr>
              <a:t>نسبت به سرمایه‌گذاران </a:t>
            </a:r>
            <a:r>
              <a:rPr lang="fa-IR" dirty="0" smtClean="0">
                <a:cs typeface="B Zar" pitchFamily="2" charset="-78"/>
              </a:rPr>
              <a:t>عادی به‌طور </a:t>
            </a:r>
            <a:r>
              <a:rPr lang="fa-IR" dirty="0" smtClean="0">
                <a:cs typeface="B Zar" pitchFamily="2" charset="-78"/>
              </a:rPr>
              <a:t>مداوم </a:t>
            </a:r>
            <a:r>
              <a:rPr lang="fa-IR" dirty="0" smtClean="0">
                <a:cs typeface="B Zar" pitchFamily="2" charset="-78"/>
              </a:rPr>
              <a:t>بازده‌های بالاتری کسب می‌کنند.</a:t>
            </a:r>
          </a:p>
          <a:p>
            <a:pPr lvl="2"/>
            <a:r>
              <a:rPr lang="fa-IR" dirty="0" smtClean="0">
                <a:cs typeface="B Zar" pitchFamily="2" charset="-78"/>
              </a:rPr>
              <a:t>استراتژی‌های فعال نسبت </a:t>
            </a:r>
            <a:r>
              <a:rPr lang="fa-IR" dirty="0" smtClean="0">
                <a:cs typeface="B Zar" pitchFamily="2" charset="-78"/>
              </a:rPr>
              <a:t>به استراتژی‌های </a:t>
            </a:r>
            <a:r>
              <a:rPr lang="fa-IR" dirty="0" smtClean="0">
                <a:cs typeface="B Zar" pitchFamily="2" charset="-78"/>
              </a:rPr>
              <a:t>منفعل </a:t>
            </a:r>
            <a:r>
              <a:rPr lang="fa-IR" dirty="0" smtClean="0">
                <a:cs typeface="B Zar" pitchFamily="2" charset="-78"/>
              </a:rPr>
              <a:t>عملکرد </a:t>
            </a:r>
            <a:r>
              <a:rPr lang="fa-IR" dirty="0" smtClean="0">
                <a:cs typeface="B Zar" pitchFamily="2" charset="-78"/>
              </a:rPr>
              <a:t>بهتری </a:t>
            </a:r>
            <a:r>
              <a:rPr lang="fa-IR" dirty="0" smtClean="0">
                <a:cs typeface="B Zar" pitchFamily="2" charset="-78"/>
              </a:rPr>
              <a:t>دارند.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3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فرضیه‌ی بازار </a:t>
            </a:r>
            <a:r>
              <a:rPr lang="fa-IR" dirty="0" smtClean="0"/>
              <a:t>کارا و رقابت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797139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43263</TotalTime>
  <Words>2392</Words>
  <Application>Microsoft Office PowerPoint</Application>
  <PresentationFormat>On-screen Show (4:3)</PresentationFormat>
  <Paragraphs>321</Paragraphs>
  <Slides>53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Sample presentation slides</vt:lpstr>
      <vt:lpstr>Microsoft Equation 3.0</vt:lpstr>
      <vt:lpstr>بسم‌الله الرحمن الرحیم</vt:lpstr>
      <vt:lpstr>  فرضیۀ بازار کارا و مطالعات تجربی آن Efficient Market Hypothesis &amp; Its Empirical Research  </vt:lpstr>
      <vt:lpstr>    </vt:lpstr>
      <vt:lpstr>انواع کارایی بازار</vt:lpstr>
      <vt:lpstr>سؤالات اساسی</vt:lpstr>
      <vt:lpstr>مقایسۀ کارایی تخصیصی و اطلاعاتی</vt:lpstr>
      <vt:lpstr>کارایی تخصیصی: نتایج</vt:lpstr>
      <vt:lpstr>کارایی اطلاعاتی: نتایج</vt:lpstr>
      <vt:lpstr>فرضیه‌ی بازار کارا و رقابت</vt:lpstr>
      <vt:lpstr>تغییرات تصادفی قیمت‌ها</vt:lpstr>
      <vt:lpstr>فرضیۀ بازار کارا و نظریۀ گشت تصادفی</vt:lpstr>
      <vt:lpstr>اشکال کارایی بازار</vt:lpstr>
      <vt:lpstr>اشکال کارایی بازار: شکل ضعیف</vt:lpstr>
      <vt:lpstr>اشکال کارایی بازار: شکل نیمه‌قوی</vt:lpstr>
      <vt:lpstr>اشکال کارایی بازار: شکل قوی</vt:lpstr>
      <vt:lpstr>ارتباط بین اشکال کارایی بازار</vt:lpstr>
      <vt:lpstr>    </vt:lpstr>
      <vt:lpstr>کارایی بازار و تحلیل فنی</vt:lpstr>
      <vt:lpstr>کارایی بازار و تجزیه و تحلیل بنیادی</vt:lpstr>
      <vt:lpstr>پیامدهای نبود تحلیل بنیادی</vt:lpstr>
      <vt:lpstr>کاربردهای EMH: مدیریت فعال یا منفعل؟</vt:lpstr>
      <vt:lpstr>کارایی بازار و مدیریت سبد</vt:lpstr>
      <vt:lpstr>    </vt:lpstr>
      <vt:lpstr>رویکردهای آزمون‌ تجربی</vt:lpstr>
      <vt:lpstr>رویداد پژوهی: متدولوژی</vt:lpstr>
      <vt:lpstr>رویداد پژوهی: تفسیر نتایج</vt:lpstr>
      <vt:lpstr>رویداد پژوهی: تفسیر نتایج</vt:lpstr>
      <vt:lpstr>رویداد پژوهی: تفسیر نتایج</vt:lpstr>
      <vt:lpstr>رویداد پژوهی: قبضۀ مالکیت</vt:lpstr>
      <vt:lpstr>رویداد پژوهی: واکنش نسبت به گزارش‌های نیمروزی CNBC</vt:lpstr>
      <vt:lpstr>رویداد پژوهی: اعلام سود</vt:lpstr>
      <vt:lpstr>مسائل مربوط به تفسیر نتایج آزمون مطالعۀ رویداد</vt:lpstr>
      <vt:lpstr>آزمون قواعد معامله: شواهد تجربی </vt:lpstr>
      <vt:lpstr>آزمون قواعد معامله: شواهد تجربی </vt:lpstr>
      <vt:lpstr>آزمون قواعد معامله: سایر شواهد تجربی</vt:lpstr>
      <vt:lpstr>مسائل مربوط به تفسیر نتایج آزمون قواعد معامله</vt:lpstr>
      <vt:lpstr>ارزیابی عملکرد مدیران حرفه‌ای: شواهد تجربی</vt:lpstr>
      <vt:lpstr>ارزیابی عملکرد مدیران حرفه‌ای: شواهد تجربی</vt:lpstr>
      <vt:lpstr>    </vt:lpstr>
      <vt:lpstr>راجع به تحلیل فنی</vt:lpstr>
      <vt:lpstr>راجع به تحلیل بنیادی</vt:lpstr>
      <vt:lpstr>در مورد بی‌قاعده‌گی‌های بازار</vt:lpstr>
      <vt:lpstr>    </vt:lpstr>
      <vt:lpstr>سؤال 1</vt:lpstr>
      <vt:lpstr>سؤال 2</vt:lpstr>
      <vt:lpstr>سؤال 3</vt:lpstr>
      <vt:lpstr>سؤال 4</vt:lpstr>
      <vt:lpstr>سؤال 5</vt:lpstr>
      <vt:lpstr>سؤال 6</vt:lpstr>
      <vt:lpstr>سؤال 6</vt:lpstr>
      <vt:lpstr>پاسخ سؤال 6</vt:lpstr>
      <vt:lpstr>سؤال 7</vt:lpstr>
      <vt:lpstr>PowerPoint Presentation</vt:lpstr>
    </vt:vector>
  </TitlesOfParts>
  <Company>Saudi Aramco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maysam</cp:lastModifiedBy>
  <cp:revision>1491</cp:revision>
  <dcterms:created xsi:type="dcterms:W3CDTF">2007-09-07T17:57:35Z</dcterms:created>
  <dcterms:modified xsi:type="dcterms:W3CDTF">2014-02-25T14:16:48Z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