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638" r:id="rId2"/>
    <p:sldId id="639" r:id="rId3"/>
    <p:sldId id="890" r:id="rId4"/>
    <p:sldId id="885" r:id="rId5"/>
    <p:sldId id="763" r:id="rId6"/>
    <p:sldId id="764" r:id="rId7"/>
    <p:sldId id="886" r:id="rId8"/>
    <p:sldId id="873" r:id="rId9"/>
    <p:sldId id="874" r:id="rId10"/>
    <p:sldId id="878" r:id="rId11"/>
    <p:sldId id="882" r:id="rId12"/>
    <p:sldId id="880" r:id="rId13"/>
    <p:sldId id="884" r:id="rId14"/>
    <p:sldId id="883" r:id="rId15"/>
    <p:sldId id="887" r:id="rId16"/>
    <p:sldId id="769" r:id="rId17"/>
    <p:sldId id="888" r:id="rId18"/>
    <p:sldId id="889" r:id="rId19"/>
    <p:sldId id="877" r:id="rId20"/>
    <p:sldId id="876" r:id="rId21"/>
    <p:sldId id="771" r:id="rId22"/>
    <p:sldId id="329" r:id="rId23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7C80"/>
    <a:srgbClr val="DCFCF6"/>
    <a:srgbClr val="0097CC"/>
    <a:srgbClr val="4D4D4D"/>
    <a:srgbClr val="33CCFF"/>
    <a:srgbClr val="3399FF"/>
    <a:srgbClr val="99CCFF"/>
    <a:srgbClr val="000066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29" autoAdjust="0"/>
    <p:restoredTop sz="95932" autoAdjust="0"/>
  </p:normalViewPr>
  <p:slideViewPr>
    <p:cSldViewPr>
      <p:cViewPr>
        <p:scale>
          <a:sx n="66" d="100"/>
          <a:sy n="66" d="100"/>
        </p:scale>
        <p:origin x="-1062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42" y="-72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dpour\AppData\Local\Microsoft\Windows\Temporary%20Internet%20Files\Content.Outlook\UL15EYCP\Revised%20version%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dpour\AppData\Local\Microsoft\Windows\Temporary%20Internet%20Files\Content.Outlook\UL15EYCP\Revised%20version%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dpour\Desktop\Copy%20of%20Coin%20-%20Gold%20archiv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dpour\Desktop\Copy%20of%20Coin%20-%20Gold%20archiv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dpour\Desktop\Copy%20of%20Coin%20-%20Gold%20archiv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dpour\Desktop\Copy%20of%20Coin%20-%20Gold%20archiv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dpour\AppData\Local\Microsoft\Windows\Temporary%20Internet%20Files\Content.Outlook\UL15EYCP\Revised%20version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plotArea>
      <c:layout/>
      <c:barChart>
        <c:barDir val="col"/>
        <c:grouping val="clustered"/>
        <c:ser>
          <c:idx val="0"/>
          <c:order val="0"/>
          <c:cat>
            <c:numRef>
              <c:f>'انس جهانی'!$B$5:$B$24</c:f>
              <c:numCache>
                <c:formatCode>0</c:formatCode>
                <c:ptCount val="20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  <c:pt idx="13">
                  <c:v>1999</c:v>
                </c:pt>
                <c:pt idx="14">
                  <c:v>1998</c:v>
                </c:pt>
                <c:pt idx="15">
                  <c:v>1997</c:v>
                </c:pt>
                <c:pt idx="16">
                  <c:v>1996</c:v>
                </c:pt>
                <c:pt idx="17">
                  <c:v>1995</c:v>
                </c:pt>
                <c:pt idx="18">
                  <c:v>1994</c:v>
                </c:pt>
                <c:pt idx="19">
                  <c:v>1993</c:v>
                </c:pt>
              </c:numCache>
            </c:numRef>
          </c:cat>
          <c:val>
            <c:numRef>
              <c:f>'انس جهانی'!$D$5:$D$23</c:f>
              <c:numCache>
                <c:formatCode>0%</c:formatCode>
                <c:ptCount val="19"/>
                <c:pt idx="0">
                  <c:v>8.4258654474199918E-2</c:v>
                </c:pt>
                <c:pt idx="1">
                  <c:v>7.7979229008977302E-2</c:v>
                </c:pt>
                <c:pt idx="2">
                  <c:v>0.30597701149425316</c:v>
                </c:pt>
                <c:pt idx="3">
                  <c:v>0.25035929864903705</c:v>
                </c:pt>
                <c:pt idx="4">
                  <c:v>3.9748953974895404E-2</c:v>
                </c:pt>
                <c:pt idx="5">
                  <c:v>0.31587226679251251</c:v>
                </c:pt>
                <c:pt idx="6">
                  <c:v>0.23918128654970774</c:v>
                </c:pt>
                <c:pt idx="7">
                  <c:v>0.17768595041322316</c:v>
                </c:pt>
                <c:pt idx="8">
                  <c:v>4.3978430197723281E-2</c:v>
                </c:pt>
                <c:pt idx="9">
                  <c:v>0.21735959153902276</c:v>
                </c:pt>
                <c:pt idx="10">
                  <c:v>0.23960216998191683</c:v>
                </c:pt>
                <c:pt idx="11">
                  <c:v>1.4120667522464778E-2</c:v>
                </c:pt>
                <c:pt idx="12">
                  <c:v>-6.063738156761421E-2</c:v>
                </c:pt>
                <c:pt idx="13">
                  <c:v>5.3688950467613815E-3</c:v>
                </c:pt>
                <c:pt idx="14">
                  <c:v>5.7481275039191022E-3</c:v>
                </c:pt>
                <c:pt idx="15">
                  <c:v>-0.22208672086720871</c:v>
                </c:pt>
                <c:pt idx="16">
                  <c:v>-4.6511627906976799E-2</c:v>
                </c:pt>
                <c:pt idx="17">
                  <c:v>9.7847358121330788E-3</c:v>
                </c:pt>
                <c:pt idx="18">
                  <c:v>-2.1697511167836636E-2</c:v>
                </c:pt>
              </c:numCache>
            </c:numRef>
          </c:val>
        </c:ser>
        <c:axId val="95785728"/>
        <c:axId val="95787264"/>
      </c:barChart>
      <c:catAx>
        <c:axId val="95785728"/>
        <c:scaling>
          <c:orientation val="maxMin"/>
        </c:scaling>
        <c:axPos val="b"/>
        <c:numFmt formatCode="0" sourceLinked="1"/>
        <c:tickLblPos val="nextTo"/>
        <c:crossAx val="95787264"/>
        <c:crosses val="autoZero"/>
        <c:auto val="1"/>
        <c:lblAlgn val="ctr"/>
        <c:lblOffset val="100"/>
      </c:catAx>
      <c:valAx>
        <c:axId val="95787264"/>
        <c:scaling>
          <c:orientation val="minMax"/>
        </c:scaling>
        <c:axPos val="r"/>
        <c:majorGridlines/>
        <c:numFmt formatCode="0%" sourceLinked="1"/>
        <c:tickLblPos val="nextTo"/>
        <c:crossAx val="95785728"/>
        <c:crosses val="autoZero"/>
        <c:crossBetween val="between"/>
      </c:valAx>
    </c:plotArea>
    <c:plotVisOnly val="1"/>
  </c:chart>
  <c:txPr>
    <a:bodyPr/>
    <a:lstStyle/>
    <a:p>
      <a:pPr>
        <a:defRPr sz="1800">
          <a:latin typeface="IPT Lotus" pitchFamily="2" charset="2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plotArea>
      <c:layout/>
      <c:barChart>
        <c:barDir val="col"/>
        <c:grouping val="clustered"/>
        <c:ser>
          <c:idx val="0"/>
          <c:order val="0"/>
          <c:cat>
            <c:numRef>
              <c:f>دلار!$B$5:$B$24</c:f>
              <c:numCache>
                <c:formatCode>0</c:formatCode>
                <c:ptCount val="20"/>
                <c:pt idx="0">
                  <c:v>1391</c:v>
                </c:pt>
                <c:pt idx="1">
                  <c:v>1390</c:v>
                </c:pt>
                <c:pt idx="2">
                  <c:v>1389</c:v>
                </c:pt>
                <c:pt idx="3">
                  <c:v>1388</c:v>
                </c:pt>
                <c:pt idx="4">
                  <c:v>1387</c:v>
                </c:pt>
                <c:pt idx="5">
                  <c:v>1386</c:v>
                </c:pt>
                <c:pt idx="6">
                  <c:v>1385</c:v>
                </c:pt>
                <c:pt idx="7">
                  <c:v>1384</c:v>
                </c:pt>
                <c:pt idx="8">
                  <c:v>1383</c:v>
                </c:pt>
                <c:pt idx="9">
                  <c:v>1382</c:v>
                </c:pt>
                <c:pt idx="10">
                  <c:v>1381</c:v>
                </c:pt>
                <c:pt idx="11">
                  <c:v>1380</c:v>
                </c:pt>
                <c:pt idx="12">
                  <c:v>1379</c:v>
                </c:pt>
                <c:pt idx="13">
                  <c:v>1378</c:v>
                </c:pt>
                <c:pt idx="14">
                  <c:v>1377</c:v>
                </c:pt>
                <c:pt idx="15">
                  <c:v>1376</c:v>
                </c:pt>
                <c:pt idx="16">
                  <c:v>1375</c:v>
                </c:pt>
                <c:pt idx="17">
                  <c:v>1374</c:v>
                </c:pt>
                <c:pt idx="18">
                  <c:v>1373</c:v>
                </c:pt>
                <c:pt idx="19">
                  <c:v>1372</c:v>
                </c:pt>
              </c:numCache>
            </c:numRef>
          </c:cat>
          <c:val>
            <c:numRef>
              <c:f>دلار!$D$5:$D$24</c:f>
              <c:numCache>
                <c:formatCode>0%</c:formatCode>
                <c:ptCount val="20"/>
                <c:pt idx="0">
                  <c:v>-0.10526315789473686</c:v>
                </c:pt>
                <c:pt idx="1">
                  <c:v>0.72727272727272729</c:v>
                </c:pt>
                <c:pt idx="2">
                  <c:v>0.1</c:v>
                </c:pt>
                <c:pt idx="3">
                  <c:v>3.5196687370600409E-2</c:v>
                </c:pt>
                <c:pt idx="4">
                  <c:v>3.3155080213903745E-2</c:v>
                </c:pt>
                <c:pt idx="5">
                  <c:v>1.40997830802603E-2</c:v>
                </c:pt>
                <c:pt idx="6">
                  <c:v>1.9911504424778771E-2</c:v>
                </c:pt>
                <c:pt idx="7">
                  <c:v>3.4324942791762014E-2</c:v>
                </c:pt>
                <c:pt idx="8">
                  <c:v>5.0480769230769232E-2</c:v>
                </c:pt>
                <c:pt idx="9">
                  <c:v>4.1301627033792296E-2</c:v>
                </c:pt>
                <c:pt idx="10">
                  <c:v>8.8383838383838398E-3</c:v>
                </c:pt>
                <c:pt idx="11">
                  <c:v>-2.583025830258304E-2</c:v>
                </c:pt>
                <c:pt idx="12">
                  <c:v>-5.7937427578215565E-2</c:v>
                </c:pt>
                <c:pt idx="13">
                  <c:v>0.33591331269349861</c:v>
                </c:pt>
                <c:pt idx="14">
                  <c:v>0.35146443514644382</c:v>
                </c:pt>
                <c:pt idx="15">
                  <c:v>7.6576576576576572E-2</c:v>
                </c:pt>
                <c:pt idx="16">
                  <c:v>0.10173697270471468</c:v>
                </c:pt>
                <c:pt idx="17">
                  <c:v>0.53231939163498099</c:v>
                </c:pt>
                <c:pt idx="18">
                  <c:v>0.46111111111111114</c:v>
                </c:pt>
                <c:pt idx="19">
                  <c:v>0.20805369127516779</c:v>
                </c:pt>
              </c:numCache>
            </c:numRef>
          </c:val>
        </c:ser>
        <c:axId val="95917568"/>
        <c:axId val="95919104"/>
      </c:barChart>
      <c:catAx>
        <c:axId val="95917568"/>
        <c:scaling>
          <c:orientation val="maxMin"/>
        </c:scaling>
        <c:axPos val="b"/>
        <c:numFmt formatCode="0" sourceLinked="1"/>
        <c:tickLblPos val="nextTo"/>
        <c:crossAx val="95919104"/>
        <c:crosses val="autoZero"/>
        <c:auto val="1"/>
        <c:lblAlgn val="ctr"/>
        <c:lblOffset val="100"/>
      </c:catAx>
      <c:valAx>
        <c:axId val="95919104"/>
        <c:scaling>
          <c:orientation val="minMax"/>
        </c:scaling>
        <c:axPos val="r"/>
        <c:majorGridlines/>
        <c:numFmt formatCode="0%" sourceLinked="1"/>
        <c:tickLblPos val="nextTo"/>
        <c:crossAx val="95917568"/>
        <c:crosses val="autoZero"/>
        <c:crossBetween val="between"/>
      </c:valAx>
    </c:plotArea>
    <c:plotVisOnly val="1"/>
  </c:chart>
  <c:txPr>
    <a:bodyPr/>
    <a:lstStyle/>
    <a:p>
      <a:pPr>
        <a:defRPr sz="1800">
          <a:latin typeface="IPT Lotus" pitchFamily="2" charset="2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1"/>
  <c:chart>
    <c:autoTitleDeleted val="1"/>
    <c:plotArea>
      <c:layout/>
      <c:lineChart>
        <c:grouping val="standard"/>
        <c:ser>
          <c:idx val="0"/>
          <c:order val="0"/>
          <c:marker>
            <c:symbol val="none"/>
          </c:marker>
          <c:cat>
            <c:strRef>
              <c:f>'سکه تمام بهار آزادی'!$K$39:$K$97</c:f>
              <c:strCache>
                <c:ptCount val="59"/>
                <c:pt idx="0">
                  <c:v>تیر86</c:v>
                </c:pt>
                <c:pt idx="1">
                  <c:v>مرداد 86</c:v>
                </c:pt>
                <c:pt idx="2">
                  <c:v>شهریور86</c:v>
                </c:pt>
                <c:pt idx="3">
                  <c:v>مهر86</c:v>
                </c:pt>
                <c:pt idx="4">
                  <c:v>آبان86</c:v>
                </c:pt>
                <c:pt idx="5">
                  <c:v>آذر86</c:v>
                </c:pt>
                <c:pt idx="6">
                  <c:v>دی 86</c:v>
                </c:pt>
                <c:pt idx="7">
                  <c:v>بهمن86</c:v>
                </c:pt>
                <c:pt idx="8">
                  <c:v>اسفند86</c:v>
                </c:pt>
                <c:pt idx="9">
                  <c:v>فروردین 87</c:v>
                </c:pt>
                <c:pt idx="10">
                  <c:v>اردیبهشت 87</c:v>
                </c:pt>
                <c:pt idx="11">
                  <c:v>خرداد 87</c:v>
                </c:pt>
                <c:pt idx="12">
                  <c:v>تیر87 </c:v>
                </c:pt>
                <c:pt idx="13">
                  <c:v>مرداد 87</c:v>
                </c:pt>
                <c:pt idx="14">
                  <c:v>شهریور87</c:v>
                </c:pt>
                <c:pt idx="15">
                  <c:v>مهر87</c:v>
                </c:pt>
                <c:pt idx="16">
                  <c:v>آبان87</c:v>
                </c:pt>
                <c:pt idx="17">
                  <c:v>آذر87</c:v>
                </c:pt>
                <c:pt idx="18">
                  <c:v>دی 87</c:v>
                </c:pt>
                <c:pt idx="19">
                  <c:v>بهمن87</c:v>
                </c:pt>
                <c:pt idx="20">
                  <c:v>اسفند87</c:v>
                </c:pt>
                <c:pt idx="21">
                  <c:v>فروردین 88</c:v>
                </c:pt>
                <c:pt idx="22">
                  <c:v>اردیبهشت88</c:v>
                </c:pt>
                <c:pt idx="23">
                  <c:v>خرداد88</c:v>
                </c:pt>
                <c:pt idx="24">
                  <c:v>تیر88</c:v>
                </c:pt>
                <c:pt idx="25">
                  <c:v>مرداد88</c:v>
                </c:pt>
                <c:pt idx="26">
                  <c:v>شهریور88</c:v>
                </c:pt>
                <c:pt idx="27">
                  <c:v>مهر88</c:v>
                </c:pt>
                <c:pt idx="28">
                  <c:v>آبان88</c:v>
                </c:pt>
                <c:pt idx="29">
                  <c:v>آذر88</c:v>
                </c:pt>
                <c:pt idx="30">
                  <c:v>دی 88</c:v>
                </c:pt>
                <c:pt idx="31">
                  <c:v>بهمن88</c:v>
                </c:pt>
                <c:pt idx="32">
                  <c:v>اسفند88</c:v>
                </c:pt>
                <c:pt idx="33">
                  <c:v>فروردین 89</c:v>
                </c:pt>
                <c:pt idx="34">
                  <c:v>اردیبهشت89</c:v>
                </c:pt>
                <c:pt idx="35">
                  <c:v>خرداد89</c:v>
                </c:pt>
                <c:pt idx="36">
                  <c:v>تیر89</c:v>
                </c:pt>
                <c:pt idx="37">
                  <c:v>مرداد89</c:v>
                </c:pt>
                <c:pt idx="38">
                  <c:v>شهریور89</c:v>
                </c:pt>
                <c:pt idx="39">
                  <c:v>مهر89</c:v>
                </c:pt>
                <c:pt idx="40">
                  <c:v>آبان89</c:v>
                </c:pt>
                <c:pt idx="41">
                  <c:v>آذر89</c:v>
                </c:pt>
                <c:pt idx="42">
                  <c:v>دی 89</c:v>
                </c:pt>
                <c:pt idx="43">
                  <c:v>بهمن89</c:v>
                </c:pt>
                <c:pt idx="44">
                  <c:v>اسفند89</c:v>
                </c:pt>
                <c:pt idx="45">
                  <c:v>فروردین 90</c:v>
                </c:pt>
                <c:pt idx="46">
                  <c:v>اردیبهشت90</c:v>
                </c:pt>
                <c:pt idx="47">
                  <c:v>خرداد90</c:v>
                </c:pt>
                <c:pt idx="48">
                  <c:v>تیر90</c:v>
                </c:pt>
                <c:pt idx="49">
                  <c:v>مرداد90</c:v>
                </c:pt>
                <c:pt idx="50">
                  <c:v>شهریور90</c:v>
                </c:pt>
                <c:pt idx="51">
                  <c:v>مهر90</c:v>
                </c:pt>
                <c:pt idx="52">
                  <c:v>آبان90</c:v>
                </c:pt>
                <c:pt idx="53">
                  <c:v>آذر90</c:v>
                </c:pt>
                <c:pt idx="54">
                  <c:v>دی 90</c:v>
                </c:pt>
                <c:pt idx="55">
                  <c:v>بهمن90</c:v>
                </c:pt>
                <c:pt idx="56">
                  <c:v>اسفند90</c:v>
                </c:pt>
                <c:pt idx="57">
                  <c:v>فروردین 91</c:v>
                </c:pt>
                <c:pt idx="58">
                  <c:v>اردبیهشت 91</c:v>
                </c:pt>
              </c:strCache>
            </c:strRef>
          </c:cat>
          <c:val>
            <c:numRef>
              <c:f>'سکه تمام بهار آزادی'!$L$39:$L$97</c:f>
              <c:numCache>
                <c:formatCode>#,##0</c:formatCode>
                <c:ptCount val="59"/>
                <c:pt idx="0">
                  <c:v>1505000</c:v>
                </c:pt>
                <c:pt idx="1">
                  <c:v>1521755.56</c:v>
                </c:pt>
                <c:pt idx="2">
                  <c:v>1562777.78</c:v>
                </c:pt>
                <c:pt idx="3">
                  <c:v>1668648.8900000001</c:v>
                </c:pt>
                <c:pt idx="4">
                  <c:v>1860592.07</c:v>
                </c:pt>
                <c:pt idx="5">
                  <c:v>1826820.72</c:v>
                </c:pt>
                <c:pt idx="6">
                  <c:v>1934639.92</c:v>
                </c:pt>
                <c:pt idx="7">
                  <c:v>2094797.79</c:v>
                </c:pt>
                <c:pt idx="8">
                  <c:v>2239782.23</c:v>
                </c:pt>
                <c:pt idx="9">
                  <c:v>2154173.34</c:v>
                </c:pt>
                <c:pt idx="10">
                  <c:v>2047583.96</c:v>
                </c:pt>
                <c:pt idx="11">
                  <c:v>2077516.1800000006</c:v>
                </c:pt>
                <c:pt idx="12">
                  <c:v>2132705.8699999987</c:v>
                </c:pt>
                <c:pt idx="13">
                  <c:v>2070772.43</c:v>
                </c:pt>
                <c:pt idx="14">
                  <c:v>1968357.5</c:v>
                </c:pt>
                <c:pt idx="15">
                  <c:v>2075541.55</c:v>
                </c:pt>
                <c:pt idx="16">
                  <c:v>1894530.96</c:v>
                </c:pt>
                <c:pt idx="17">
                  <c:v>1978763.83</c:v>
                </c:pt>
                <c:pt idx="18">
                  <c:v>1989654.75</c:v>
                </c:pt>
                <c:pt idx="19">
                  <c:v>2041009.73</c:v>
                </c:pt>
                <c:pt idx="20">
                  <c:v>2133451.92</c:v>
                </c:pt>
                <c:pt idx="21">
                  <c:v>2138181.8199999984</c:v>
                </c:pt>
                <c:pt idx="22">
                  <c:v>2132199.0699999998</c:v>
                </c:pt>
                <c:pt idx="23">
                  <c:v>2170328.9499999997</c:v>
                </c:pt>
                <c:pt idx="24">
                  <c:v>2219264.71</c:v>
                </c:pt>
                <c:pt idx="25">
                  <c:v>2246627.19</c:v>
                </c:pt>
                <c:pt idx="26">
                  <c:v>2269500</c:v>
                </c:pt>
                <c:pt idx="27">
                  <c:v>2370000</c:v>
                </c:pt>
                <c:pt idx="28">
                  <c:v>2537500</c:v>
                </c:pt>
                <c:pt idx="29">
                  <c:v>2736666.67</c:v>
                </c:pt>
                <c:pt idx="30">
                  <c:v>2680297.62</c:v>
                </c:pt>
                <c:pt idx="31">
                  <c:v>2628160.4899999998</c:v>
                </c:pt>
                <c:pt idx="32">
                  <c:v>2675814.3899999997</c:v>
                </c:pt>
                <c:pt idx="33">
                  <c:v>2710178.57</c:v>
                </c:pt>
                <c:pt idx="34">
                  <c:v>2840394.74</c:v>
                </c:pt>
                <c:pt idx="35">
                  <c:v>3010416.67</c:v>
                </c:pt>
                <c:pt idx="36">
                  <c:v>3018181.82</c:v>
                </c:pt>
                <c:pt idx="37">
                  <c:v>2983235.29</c:v>
                </c:pt>
                <c:pt idx="38">
                  <c:v>3117500</c:v>
                </c:pt>
                <c:pt idx="39">
                  <c:v>3414782.61</c:v>
                </c:pt>
                <c:pt idx="40">
                  <c:v>3407453.7</c:v>
                </c:pt>
                <c:pt idx="41">
                  <c:v>3404166.67</c:v>
                </c:pt>
                <c:pt idx="42">
                  <c:v>3535703.24</c:v>
                </c:pt>
                <c:pt idx="43">
                  <c:v>3575867.8299999987</c:v>
                </c:pt>
                <c:pt idx="44">
                  <c:v>3840705.69</c:v>
                </c:pt>
                <c:pt idx="45">
                  <c:v>4036474.25</c:v>
                </c:pt>
                <c:pt idx="46">
                  <c:v>4211453.34</c:v>
                </c:pt>
                <c:pt idx="47">
                  <c:v>4465706.49</c:v>
                </c:pt>
                <c:pt idx="48">
                  <c:v>4310053.74</c:v>
                </c:pt>
                <c:pt idx="49">
                  <c:v>4592198.4000000004</c:v>
                </c:pt>
                <c:pt idx="50">
                  <c:v>5796827.7700000014</c:v>
                </c:pt>
                <c:pt idx="51">
                  <c:v>5687747.1899999995</c:v>
                </c:pt>
                <c:pt idx="52">
                  <c:v>5765744.0500000007</c:v>
                </c:pt>
                <c:pt idx="53">
                  <c:v>6025567.6299999999</c:v>
                </c:pt>
                <c:pt idx="54">
                  <c:v>6411307</c:v>
                </c:pt>
                <c:pt idx="55">
                  <c:v>8320081.1499999994</c:v>
                </c:pt>
                <c:pt idx="56">
                  <c:v>8054422.6199999992</c:v>
                </c:pt>
                <c:pt idx="57">
                  <c:v>7725000</c:v>
                </c:pt>
                <c:pt idx="58">
                  <c:v>6453500</c:v>
                </c:pt>
              </c:numCache>
            </c:numRef>
          </c:val>
        </c:ser>
        <c:marker val="1"/>
        <c:axId val="96508160"/>
        <c:axId val="96514048"/>
      </c:lineChart>
      <c:catAx>
        <c:axId val="9650816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cs typeface="B Zar" pitchFamily="2" charset="-78"/>
              </a:defRPr>
            </a:pPr>
            <a:endParaRPr lang="en-US"/>
          </a:p>
        </c:txPr>
        <c:crossAx val="96514048"/>
        <c:crosses val="autoZero"/>
        <c:auto val="1"/>
        <c:lblAlgn val="ctr"/>
        <c:lblOffset val="100"/>
      </c:catAx>
      <c:valAx>
        <c:axId val="96514048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>
                <a:latin typeface="IPT Lotus" pitchFamily="2" charset="2"/>
              </a:defRPr>
            </a:pPr>
            <a:endParaRPr lang="en-US"/>
          </a:p>
        </c:txPr>
        <c:crossAx val="96508160"/>
        <c:crosses val="autoZero"/>
        <c:crossBetween val="between"/>
      </c:valAx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autoTitleDeleted val="1"/>
    <c:plotArea>
      <c:layout/>
      <c:lineChart>
        <c:grouping val="standard"/>
        <c:ser>
          <c:idx val="0"/>
          <c:order val="0"/>
          <c:marker>
            <c:symbol val="none"/>
          </c:marker>
          <c:cat>
            <c:strRef>
              <c:f>'سکه تمام بهار آزادی'!$K$40:$K$97</c:f>
              <c:strCache>
                <c:ptCount val="58"/>
                <c:pt idx="0">
                  <c:v>مرداد 86</c:v>
                </c:pt>
                <c:pt idx="1">
                  <c:v>شهریور86</c:v>
                </c:pt>
                <c:pt idx="2">
                  <c:v>مهر86</c:v>
                </c:pt>
                <c:pt idx="3">
                  <c:v>آبان86</c:v>
                </c:pt>
                <c:pt idx="4">
                  <c:v>آذر86</c:v>
                </c:pt>
                <c:pt idx="5">
                  <c:v>دی 86</c:v>
                </c:pt>
                <c:pt idx="6">
                  <c:v>بهمن86</c:v>
                </c:pt>
                <c:pt idx="7">
                  <c:v>اسفند86</c:v>
                </c:pt>
                <c:pt idx="8">
                  <c:v>فروردین 87</c:v>
                </c:pt>
                <c:pt idx="9">
                  <c:v>اردیبهشت 87</c:v>
                </c:pt>
                <c:pt idx="10">
                  <c:v>خرداد 87</c:v>
                </c:pt>
                <c:pt idx="11">
                  <c:v>تیر87 </c:v>
                </c:pt>
                <c:pt idx="12">
                  <c:v>مرداد 87</c:v>
                </c:pt>
                <c:pt idx="13">
                  <c:v>شهریور87</c:v>
                </c:pt>
                <c:pt idx="14">
                  <c:v>مهر87</c:v>
                </c:pt>
                <c:pt idx="15">
                  <c:v>آبان87</c:v>
                </c:pt>
                <c:pt idx="16">
                  <c:v>آذر87</c:v>
                </c:pt>
                <c:pt idx="17">
                  <c:v>دی 87</c:v>
                </c:pt>
                <c:pt idx="18">
                  <c:v>بهمن87</c:v>
                </c:pt>
                <c:pt idx="19">
                  <c:v>اسفند87</c:v>
                </c:pt>
                <c:pt idx="20">
                  <c:v>فروردین 88</c:v>
                </c:pt>
                <c:pt idx="21">
                  <c:v>اردیبهشت88</c:v>
                </c:pt>
                <c:pt idx="22">
                  <c:v>خرداد88</c:v>
                </c:pt>
                <c:pt idx="23">
                  <c:v>تیر88</c:v>
                </c:pt>
                <c:pt idx="24">
                  <c:v>مرداد88</c:v>
                </c:pt>
                <c:pt idx="25">
                  <c:v>شهریور88</c:v>
                </c:pt>
                <c:pt idx="26">
                  <c:v>مهر88</c:v>
                </c:pt>
                <c:pt idx="27">
                  <c:v>آبان88</c:v>
                </c:pt>
                <c:pt idx="28">
                  <c:v>آذر88</c:v>
                </c:pt>
                <c:pt idx="29">
                  <c:v>دی 88</c:v>
                </c:pt>
                <c:pt idx="30">
                  <c:v>بهمن88</c:v>
                </c:pt>
                <c:pt idx="31">
                  <c:v>اسفند88</c:v>
                </c:pt>
                <c:pt idx="32">
                  <c:v>فروردین 89</c:v>
                </c:pt>
                <c:pt idx="33">
                  <c:v>اردیبهشت89</c:v>
                </c:pt>
                <c:pt idx="34">
                  <c:v>خرداد89</c:v>
                </c:pt>
                <c:pt idx="35">
                  <c:v>تیر89</c:v>
                </c:pt>
                <c:pt idx="36">
                  <c:v>مرداد89</c:v>
                </c:pt>
                <c:pt idx="37">
                  <c:v>شهریور89</c:v>
                </c:pt>
                <c:pt idx="38">
                  <c:v>مهر89</c:v>
                </c:pt>
                <c:pt idx="39">
                  <c:v>آبان89</c:v>
                </c:pt>
                <c:pt idx="40">
                  <c:v>آذر89</c:v>
                </c:pt>
                <c:pt idx="41">
                  <c:v>دی 89</c:v>
                </c:pt>
                <c:pt idx="42">
                  <c:v>بهمن89</c:v>
                </c:pt>
                <c:pt idx="43">
                  <c:v>اسفند89</c:v>
                </c:pt>
                <c:pt idx="44">
                  <c:v>فروردین 90</c:v>
                </c:pt>
                <c:pt idx="45">
                  <c:v>اردیبهشت90</c:v>
                </c:pt>
                <c:pt idx="46">
                  <c:v>خرداد90</c:v>
                </c:pt>
                <c:pt idx="47">
                  <c:v>تیر90</c:v>
                </c:pt>
                <c:pt idx="48">
                  <c:v>مرداد90</c:v>
                </c:pt>
                <c:pt idx="49">
                  <c:v>شهریور90</c:v>
                </c:pt>
                <c:pt idx="50">
                  <c:v>مهر90</c:v>
                </c:pt>
                <c:pt idx="51">
                  <c:v>آبان90</c:v>
                </c:pt>
                <c:pt idx="52">
                  <c:v>آذر90</c:v>
                </c:pt>
                <c:pt idx="53">
                  <c:v>دی 90</c:v>
                </c:pt>
                <c:pt idx="54">
                  <c:v>بهمن90</c:v>
                </c:pt>
                <c:pt idx="55">
                  <c:v>اسفند90</c:v>
                </c:pt>
                <c:pt idx="56">
                  <c:v>فروردین 91</c:v>
                </c:pt>
                <c:pt idx="57">
                  <c:v>اردبیهشت 91</c:v>
                </c:pt>
              </c:strCache>
            </c:strRef>
          </c:cat>
          <c:val>
            <c:numRef>
              <c:f>'سکه تمام بهار آزادی'!$N$40:$N$97</c:f>
              <c:numCache>
                <c:formatCode>General</c:formatCode>
                <c:ptCount val="58"/>
                <c:pt idx="0">
                  <c:v>1.1133262458471791E-2</c:v>
                </c:pt>
                <c:pt idx="1">
                  <c:v>2.6957167812155056E-2</c:v>
                </c:pt>
                <c:pt idx="2">
                  <c:v>6.7745466665132564E-2</c:v>
                </c:pt>
                <c:pt idx="3">
                  <c:v>0.11502909998040402</c:v>
                </c:pt>
                <c:pt idx="4">
                  <c:v>-1.8150862053281831E-2</c:v>
                </c:pt>
                <c:pt idx="5">
                  <c:v>5.9020131980986101E-2</c:v>
                </c:pt>
                <c:pt idx="6">
                  <c:v>8.2784330223063016E-2</c:v>
                </c:pt>
                <c:pt idx="7">
                  <c:v>6.9211663623150926E-2</c:v>
                </c:pt>
                <c:pt idx="8">
                  <c:v>-3.8221970356466385E-2</c:v>
                </c:pt>
                <c:pt idx="9">
                  <c:v>-4.9480409965522998E-2</c:v>
                </c:pt>
                <c:pt idx="10">
                  <c:v>1.4618311426897465E-2</c:v>
                </c:pt>
                <c:pt idx="11">
                  <c:v>2.6565227520875555E-2</c:v>
                </c:pt>
                <c:pt idx="12">
                  <c:v>-2.9039841297947091E-2</c:v>
                </c:pt>
                <c:pt idx="13">
                  <c:v>-4.9457356354700922E-2</c:v>
                </c:pt>
                <c:pt idx="14">
                  <c:v>5.4453548199450565E-2</c:v>
                </c:pt>
                <c:pt idx="15">
                  <c:v>-8.7211258189459115E-2</c:v>
                </c:pt>
                <c:pt idx="16">
                  <c:v>4.4461068084102516E-2</c:v>
                </c:pt>
                <c:pt idx="17">
                  <c:v>5.5039008874545325E-3</c:v>
                </c:pt>
                <c:pt idx="18">
                  <c:v>2.5811000627118861E-2</c:v>
                </c:pt>
                <c:pt idx="19">
                  <c:v>4.5292380845239809E-2</c:v>
                </c:pt>
                <c:pt idx="20">
                  <c:v>2.2170173865459848E-3</c:v>
                </c:pt>
                <c:pt idx="21">
                  <c:v>-2.7980548445594795E-3</c:v>
                </c:pt>
                <c:pt idx="22">
                  <c:v>1.7882889330779226E-2</c:v>
                </c:pt>
                <c:pt idx="23">
                  <c:v>2.254762348352761E-2</c:v>
                </c:pt>
                <c:pt idx="24">
                  <c:v>1.2329525124562543E-2</c:v>
                </c:pt>
                <c:pt idx="25">
                  <c:v>1.018095485615486E-2</c:v>
                </c:pt>
                <c:pt idx="26">
                  <c:v>4.428288169200268E-2</c:v>
                </c:pt>
                <c:pt idx="27">
                  <c:v>7.0675105485232065E-2</c:v>
                </c:pt>
                <c:pt idx="28">
                  <c:v>7.8489328078817699E-2</c:v>
                </c:pt>
                <c:pt idx="29">
                  <c:v>-2.0597703994399807E-2</c:v>
                </c:pt>
                <c:pt idx="30">
                  <c:v>-1.9451992797725165E-2</c:v>
                </c:pt>
                <c:pt idx="31">
                  <c:v>1.8132035764680386E-2</c:v>
                </c:pt>
                <c:pt idx="32">
                  <c:v>1.2842512592960421E-2</c:v>
                </c:pt>
                <c:pt idx="33">
                  <c:v>4.8047081266678462E-2</c:v>
                </c:pt>
                <c:pt idx="34">
                  <c:v>5.9858556842701326E-2</c:v>
                </c:pt>
                <c:pt idx="35">
                  <c:v>2.5794269867632342E-3</c:v>
                </c:pt>
                <c:pt idx="36">
                  <c:v>-1.1578669571338084E-2</c:v>
                </c:pt>
                <c:pt idx="37">
                  <c:v>4.5006409802828572E-2</c:v>
                </c:pt>
                <c:pt idx="38">
                  <c:v>9.5359297514033645E-2</c:v>
                </c:pt>
                <c:pt idx="39">
                  <c:v>-2.1462303276751442E-3</c:v>
                </c:pt>
                <c:pt idx="40">
                  <c:v>-9.6465874209831863E-4</c:v>
                </c:pt>
                <c:pt idx="41">
                  <c:v>3.8639873646374785E-2</c:v>
                </c:pt>
                <c:pt idx="42">
                  <c:v>1.1359717508418453E-2</c:v>
                </c:pt>
                <c:pt idx="43">
                  <c:v>7.4062541623637138E-2</c:v>
                </c:pt>
                <c:pt idx="44">
                  <c:v>5.0972028528434334E-2</c:v>
                </c:pt>
                <c:pt idx="45">
                  <c:v>4.3349487488988675E-2</c:v>
                </c:pt>
                <c:pt idx="46">
                  <c:v>6.0371831164583313E-2</c:v>
                </c:pt>
                <c:pt idx="47">
                  <c:v>-3.4855123225978071E-2</c:v>
                </c:pt>
                <c:pt idx="48">
                  <c:v>6.5461981919510928E-2</c:v>
                </c:pt>
                <c:pt idx="49">
                  <c:v>0.262320846155079</c:v>
                </c:pt>
                <c:pt idx="50">
                  <c:v>-1.8817288408069982E-2</c:v>
                </c:pt>
                <c:pt idx="51">
                  <c:v>1.3713137626287406E-2</c:v>
                </c:pt>
                <c:pt idx="52">
                  <c:v>4.5063321879506686E-2</c:v>
                </c:pt>
                <c:pt idx="53">
                  <c:v>6.4017100742424199E-2</c:v>
                </c:pt>
                <c:pt idx="54">
                  <c:v>0.2977199734781068</c:v>
                </c:pt>
                <c:pt idx="55">
                  <c:v>-3.19298003481613E-2</c:v>
                </c:pt>
                <c:pt idx="56">
                  <c:v>-4.0899594613027695E-2</c:v>
                </c:pt>
                <c:pt idx="57">
                  <c:v>-0.16459546925566343</c:v>
                </c:pt>
              </c:numCache>
            </c:numRef>
          </c:val>
        </c:ser>
        <c:marker val="1"/>
        <c:axId val="96623616"/>
        <c:axId val="96711424"/>
      </c:lineChart>
      <c:catAx>
        <c:axId val="966236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cs typeface="B Zar" pitchFamily="2" charset="-78"/>
              </a:defRPr>
            </a:pPr>
            <a:endParaRPr lang="en-US"/>
          </a:p>
        </c:txPr>
        <c:crossAx val="96711424"/>
        <c:crosses val="autoZero"/>
        <c:auto val="1"/>
        <c:lblAlgn val="ctr"/>
        <c:lblOffset val="100"/>
      </c:catAx>
      <c:valAx>
        <c:axId val="9671142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IPT Lotus" pitchFamily="2" charset="2"/>
              </a:defRPr>
            </a:pPr>
            <a:endParaRPr lang="en-US"/>
          </a:p>
        </c:txPr>
        <c:crossAx val="966236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3"/>
  <c:chart>
    <c:plotArea>
      <c:layout>
        <c:manualLayout>
          <c:layoutTarget val="inner"/>
          <c:xMode val="edge"/>
          <c:yMode val="edge"/>
          <c:x val="3.4682829120044202E-2"/>
          <c:y val="3.902535620547435E-2"/>
          <c:w val="0.82459939218124045"/>
          <c:h val="0.82029504124484465"/>
        </c:manualLayout>
      </c:layout>
      <c:barChart>
        <c:barDir val="col"/>
        <c:grouping val="clustered"/>
        <c:ser>
          <c:idx val="0"/>
          <c:order val="0"/>
          <c:cat>
            <c:numRef>
              <c:f>'سکه تمام بهار آزادی'!$I$114:$I$134</c:f>
              <c:numCache>
                <c:formatCode>0</c:formatCode>
                <c:ptCount val="21"/>
                <c:pt idx="0">
                  <c:v>1391</c:v>
                </c:pt>
                <c:pt idx="1">
                  <c:v>1390</c:v>
                </c:pt>
                <c:pt idx="2">
                  <c:v>1389</c:v>
                </c:pt>
                <c:pt idx="3">
                  <c:v>1388</c:v>
                </c:pt>
                <c:pt idx="4">
                  <c:v>1387</c:v>
                </c:pt>
                <c:pt idx="5">
                  <c:v>1386</c:v>
                </c:pt>
                <c:pt idx="6">
                  <c:v>1385</c:v>
                </c:pt>
                <c:pt idx="7">
                  <c:v>1384</c:v>
                </c:pt>
                <c:pt idx="8">
                  <c:v>1383</c:v>
                </c:pt>
                <c:pt idx="9">
                  <c:v>1382</c:v>
                </c:pt>
                <c:pt idx="10">
                  <c:v>1381</c:v>
                </c:pt>
                <c:pt idx="11">
                  <c:v>1380</c:v>
                </c:pt>
                <c:pt idx="12">
                  <c:v>1379</c:v>
                </c:pt>
                <c:pt idx="13">
                  <c:v>1378</c:v>
                </c:pt>
                <c:pt idx="14">
                  <c:v>1377</c:v>
                </c:pt>
                <c:pt idx="15">
                  <c:v>1376</c:v>
                </c:pt>
                <c:pt idx="16">
                  <c:v>1375</c:v>
                </c:pt>
                <c:pt idx="17">
                  <c:v>1374</c:v>
                </c:pt>
                <c:pt idx="18">
                  <c:v>1373</c:v>
                </c:pt>
                <c:pt idx="19">
                  <c:v>1372</c:v>
                </c:pt>
                <c:pt idx="20">
                  <c:v>1371</c:v>
                </c:pt>
              </c:numCache>
            </c:numRef>
          </c:cat>
          <c:val>
            <c:numRef>
              <c:f>'سکه تمام بهار آزادی'!$I$114:$I$134</c:f>
              <c:numCache>
                <c:formatCode>0</c:formatCode>
                <c:ptCount val="21"/>
                <c:pt idx="0">
                  <c:v>1391</c:v>
                </c:pt>
                <c:pt idx="1">
                  <c:v>1390</c:v>
                </c:pt>
                <c:pt idx="2">
                  <c:v>1389</c:v>
                </c:pt>
                <c:pt idx="3">
                  <c:v>1388</c:v>
                </c:pt>
                <c:pt idx="4">
                  <c:v>1387</c:v>
                </c:pt>
                <c:pt idx="5">
                  <c:v>1386</c:v>
                </c:pt>
                <c:pt idx="6">
                  <c:v>1385</c:v>
                </c:pt>
                <c:pt idx="7">
                  <c:v>1384</c:v>
                </c:pt>
                <c:pt idx="8">
                  <c:v>1383</c:v>
                </c:pt>
                <c:pt idx="9">
                  <c:v>1382</c:v>
                </c:pt>
                <c:pt idx="10">
                  <c:v>1381</c:v>
                </c:pt>
                <c:pt idx="11">
                  <c:v>1380</c:v>
                </c:pt>
                <c:pt idx="12">
                  <c:v>1379</c:v>
                </c:pt>
                <c:pt idx="13">
                  <c:v>1378</c:v>
                </c:pt>
                <c:pt idx="14">
                  <c:v>1377</c:v>
                </c:pt>
                <c:pt idx="15">
                  <c:v>1376</c:v>
                </c:pt>
                <c:pt idx="16">
                  <c:v>1375</c:v>
                </c:pt>
                <c:pt idx="17">
                  <c:v>1374</c:v>
                </c:pt>
                <c:pt idx="18">
                  <c:v>1373</c:v>
                </c:pt>
                <c:pt idx="19">
                  <c:v>1372</c:v>
                </c:pt>
                <c:pt idx="20">
                  <c:v>1371</c:v>
                </c:pt>
              </c:numCache>
            </c:numRef>
          </c:val>
        </c:ser>
        <c:ser>
          <c:idx val="1"/>
          <c:order val="1"/>
          <c:cat>
            <c:numRef>
              <c:f>'سکه تمام بهار آزادی'!$I$114:$I$134</c:f>
              <c:numCache>
                <c:formatCode>0</c:formatCode>
                <c:ptCount val="21"/>
                <c:pt idx="0">
                  <c:v>1391</c:v>
                </c:pt>
                <c:pt idx="1">
                  <c:v>1390</c:v>
                </c:pt>
                <c:pt idx="2">
                  <c:v>1389</c:v>
                </c:pt>
                <c:pt idx="3">
                  <c:v>1388</c:v>
                </c:pt>
                <c:pt idx="4">
                  <c:v>1387</c:v>
                </c:pt>
                <c:pt idx="5">
                  <c:v>1386</c:v>
                </c:pt>
                <c:pt idx="6">
                  <c:v>1385</c:v>
                </c:pt>
                <c:pt idx="7">
                  <c:v>1384</c:v>
                </c:pt>
                <c:pt idx="8">
                  <c:v>1383</c:v>
                </c:pt>
                <c:pt idx="9">
                  <c:v>1382</c:v>
                </c:pt>
                <c:pt idx="10">
                  <c:v>1381</c:v>
                </c:pt>
                <c:pt idx="11">
                  <c:v>1380</c:v>
                </c:pt>
                <c:pt idx="12">
                  <c:v>1379</c:v>
                </c:pt>
                <c:pt idx="13">
                  <c:v>1378</c:v>
                </c:pt>
                <c:pt idx="14">
                  <c:v>1377</c:v>
                </c:pt>
                <c:pt idx="15">
                  <c:v>1376</c:v>
                </c:pt>
                <c:pt idx="16">
                  <c:v>1375</c:v>
                </c:pt>
                <c:pt idx="17">
                  <c:v>1374</c:v>
                </c:pt>
                <c:pt idx="18">
                  <c:v>1373</c:v>
                </c:pt>
                <c:pt idx="19">
                  <c:v>1372</c:v>
                </c:pt>
                <c:pt idx="20">
                  <c:v>1371</c:v>
                </c:pt>
              </c:numCache>
            </c:numRef>
          </c:cat>
          <c:val>
            <c:numRef>
              <c:f>'سکه تمام بهار آزادی'!$J$114:$J$134</c:f>
              <c:numCache>
                <c:formatCode>#,##0</c:formatCode>
                <c:ptCount val="21"/>
                <c:pt idx="0">
                  <c:v>7000000</c:v>
                </c:pt>
                <c:pt idx="1">
                  <c:v>5630000</c:v>
                </c:pt>
                <c:pt idx="2">
                  <c:v>3280000</c:v>
                </c:pt>
                <c:pt idx="3">
                  <c:v>2500000</c:v>
                </c:pt>
                <c:pt idx="4">
                  <c:v>2350000</c:v>
                </c:pt>
                <c:pt idx="5">
                  <c:v>2300000</c:v>
                </c:pt>
                <c:pt idx="6">
                  <c:v>1700000</c:v>
                </c:pt>
                <c:pt idx="7">
                  <c:v>1220000</c:v>
                </c:pt>
                <c:pt idx="8">
                  <c:v>1040000</c:v>
                </c:pt>
                <c:pt idx="9">
                  <c:v>860000</c:v>
                </c:pt>
                <c:pt idx="10">
                  <c:v>700000</c:v>
                </c:pt>
                <c:pt idx="11">
                  <c:v>600000</c:v>
                </c:pt>
                <c:pt idx="12">
                  <c:v>600000</c:v>
                </c:pt>
                <c:pt idx="13">
                  <c:v>580000</c:v>
                </c:pt>
                <c:pt idx="14">
                  <c:v>450000</c:v>
                </c:pt>
                <c:pt idx="15">
                  <c:v>380000</c:v>
                </c:pt>
                <c:pt idx="16">
                  <c:v>400000</c:v>
                </c:pt>
                <c:pt idx="17">
                  <c:v>440000</c:v>
                </c:pt>
                <c:pt idx="18">
                  <c:v>300000</c:v>
                </c:pt>
                <c:pt idx="19">
                  <c:v>164000</c:v>
                </c:pt>
                <c:pt idx="20">
                  <c:v>125000</c:v>
                </c:pt>
              </c:numCache>
            </c:numRef>
          </c:val>
        </c:ser>
        <c:axId val="101656832"/>
        <c:axId val="101675008"/>
      </c:barChart>
      <c:catAx>
        <c:axId val="101656832"/>
        <c:scaling>
          <c:orientation val="maxMin"/>
        </c:scaling>
        <c:axPos val="b"/>
        <c:numFmt formatCode="0" sourceLinked="1"/>
        <c:tickLblPos val="nextTo"/>
        <c:crossAx val="101675008"/>
        <c:crosses val="autoZero"/>
        <c:auto val="1"/>
        <c:lblAlgn val="ctr"/>
        <c:lblOffset val="100"/>
      </c:catAx>
      <c:valAx>
        <c:axId val="101675008"/>
        <c:scaling>
          <c:orientation val="minMax"/>
        </c:scaling>
        <c:axPos val="r"/>
        <c:majorGridlines/>
        <c:numFmt formatCode="0" sourceLinked="1"/>
        <c:tickLblPos val="nextTo"/>
        <c:crossAx val="101656832"/>
        <c:crosses val="autoZero"/>
        <c:crossBetween val="between"/>
      </c:valAx>
    </c:plotArea>
    <c:plotVisOnly val="1"/>
  </c:chart>
  <c:txPr>
    <a:bodyPr/>
    <a:lstStyle/>
    <a:p>
      <a:pPr>
        <a:defRPr sz="1800">
          <a:latin typeface="IPT Lotus" pitchFamily="2" charset="2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3"/>
  <c:chart>
    <c:plotArea>
      <c:layout/>
      <c:barChart>
        <c:barDir val="col"/>
        <c:grouping val="clustered"/>
        <c:ser>
          <c:idx val="0"/>
          <c:order val="0"/>
          <c:cat>
            <c:numRef>
              <c:f>'سکه تمام بهار آزادی'!$I$114:$I$133</c:f>
              <c:numCache>
                <c:formatCode>0</c:formatCode>
                <c:ptCount val="20"/>
                <c:pt idx="0">
                  <c:v>1391</c:v>
                </c:pt>
                <c:pt idx="1">
                  <c:v>1390</c:v>
                </c:pt>
                <c:pt idx="2">
                  <c:v>1389</c:v>
                </c:pt>
                <c:pt idx="3">
                  <c:v>1388</c:v>
                </c:pt>
                <c:pt idx="4">
                  <c:v>1387</c:v>
                </c:pt>
                <c:pt idx="5">
                  <c:v>1386</c:v>
                </c:pt>
                <c:pt idx="6">
                  <c:v>1385</c:v>
                </c:pt>
                <c:pt idx="7">
                  <c:v>1384</c:v>
                </c:pt>
                <c:pt idx="8">
                  <c:v>1383</c:v>
                </c:pt>
                <c:pt idx="9">
                  <c:v>1382</c:v>
                </c:pt>
                <c:pt idx="10">
                  <c:v>1381</c:v>
                </c:pt>
                <c:pt idx="11">
                  <c:v>1380</c:v>
                </c:pt>
                <c:pt idx="12">
                  <c:v>1379</c:v>
                </c:pt>
                <c:pt idx="13">
                  <c:v>1378</c:v>
                </c:pt>
                <c:pt idx="14">
                  <c:v>1377</c:v>
                </c:pt>
                <c:pt idx="15">
                  <c:v>1376</c:v>
                </c:pt>
                <c:pt idx="16">
                  <c:v>1375</c:v>
                </c:pt>
                <c:pt idx="17">
                  <c:v>1374</c:v>
                </c:pt>
                <c:pt idx="18">
                  <c:v>1373</c:v>
                </c:pt>
                <c:pt idx="19">
                  <c:v>1372</c:v>
                </c:pt>
              </c:numCache>
            </c:numRef>
          </c:cat>
          <c:val>
            <c:numRef>
              <c:f>'سکه تمام بهار آزادی'!$L$114:$L$133</c:f>
              <c:numCache>
                <c:formatCode>General</c:formatCode>
                <c:ptCount val="20"/>
                <c:pt idx="0">
                  <c:v>0.24333925399644774</c:v>
                </c:pt>
                <c:pt idx="1">
                  <c:v>0.71646341463414664</c:v>
                </c:pt>
                <c:pt idx="2">
                  <c:v>0.31200000000000017</c:v>
                </c:pt>
                <c:pt idx="3">
                  <c:v>6.3829787234042562E-2</c:v>
                </c:pt>
                <c:pt idx="4">
                  <c:v>2.1739130434782612E-2</c:v>
                </c:pt>
                <c:pt idx="5">
                  <c:v>0.35294117647058826</c:v>
                </c:pt>
                <c:pt idx="6">
                  <c:v>0.39344262295082</c:v>
                </c:pt>
                <c:pt idx="7">
                  <c:v>0.17307692307692316</c:v>
                </c:pt>
                <c:pt idx="8">
                  <c:v>0.20930232558139553</c:v>
                </c:pt>
                <c:pt idx="9">
                  <c:v>0.22857142857142868</c:v>
                </c:pt>
                <c:pt idx="10">
                  <c:v>0.16666666666666666</c:v>
                </c:pt>
                <c:pt idx="11">
                  <c:v>0</c:v>
                </c:pt>
                <c:pt idx="12">
                  <c:v>3.4482758620689655E-2</c:v>
                </c:pt>
                <c:pt idx="13">
                  <c:v>0.28888888888888919</c:v>
                </c:pt>
                <c:pt idx="14">
                  <c:v>0.18421052631578938</c:v>
                </c:pt>
                <c:pt idx="15">
                  <c:v>-0.05</c:v>
                </c:pt>
                <c:pt idx="16">
                  <c:v>-9.0909090909091023E-2</c:v>
                </c:pt>
                <c:pt idx="17">
                  <c:v>0.4666666666666669</c:v>
                </c:pt>
                <c:pt idx="18">
                  <c:v>0.82926829268292679</c:v>
                </c:pt>
                <c:pt idx="19">
                  <c:v>0.31200000000000017</c:v>
                </c:pt>
              </c:numCache>
            </c:numRef>
          </c:val>
        </c:ser>
        <c:axId val="101697024"/>
        <c:axId val="101698560"/>
      </c:barChart>
      <c:catAx>
        <c:axId val="101697024"/>
        <c:scaling>
          <c:orientation val="maxMin"/>
        </c:scaling>
        <c:axPos val="b"/>
        <c:numFmt formatCode="0" sourceLinked="1"/>
        <c:tickLblPos val="nextTo"/>
        <c:crossAx val="101698560"/>
        <c:crosses val="autoZero"/>
        <c:auto val="1"/>
        <c:lblAlgn val="ctr"/>
        <c:lblOffset val="100"/>
      </c:catAx>
      <c:valAx>
        <c:axId val="101698560"/>
        <c:scaling>
          <c:orientation val="minMax"/>
        </c:scaling>
        <c:axPos val="r"/>
        <c:majorGridlines/>
        <c:numFmt formatCode="General" sourceLinked="1"/>
        <c:tickLblPos val="nextTo"/>
        <c:crossAx val="101697024"/>
        <c:crosses val="autoZero"/>
        <c:crossBetween val="between"/>
      </c:valAx>
    </c:plotArea>
    <c:plotVisOnly val="1"/>
  </c:chart>
  <c:txPr>
    <a:bodyPr/>
    <a:lstStyle/>
    <a:p>
      <a:pPr>
        <a:defRPr sz="1800">
          <a:latin typeface="IPT Lotus" pitchFamily="2" charset="2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4"/>
  <c:chart>
    <c:autoTitleDeleted val="1"/>
    <c:plotArea>
      <c:layout/>
      <c:scatterChart>
        <c:scatterStyle val="lineMarker"/>
        <c:ser>
          <c:idx val="0"/>
          <c:order val="0"/>
          <c:tx>
            <c:v>قیمت سالانۀ واقعی سکه</c:v>
          </c:tx>
          <c:marker>
            <c:symbol val="none"/>
          </c:marker>
          <c:xVal>
            <c:numRef>
              <c:f>'مقایسه سکه - دلار - انس'!$B$6:$B$25</c:f>
              <c:numCache>
                <c:formatCode>#,##0</c:formatCode>
                <c:ptCount val="20"/>
                <c:pt idx="0">
                  <c:v>1390</c:v>
                </c:pt>
                <c:pt idx="1">
                  <c:v>1389</c:v>
                </c:pt>
                <c:pt idx="2">
                  <c:v>1388</c:v>
                </c:pt>
                <c:pt idx="3">
                  <c:v>1387</c:v>
                </c:pt>
                <c:pt idx="4">
                  <c:v>1386</c:v>
                </c:pt>
                <c:pt idx="5">
                  <c:v>1385</c:v>
                </c:pt>
                <c:pt idx="6">
                  <c:v>1384</c:v>
                </c:pt>
                <c:pt idx="7">
                  <c:v>1383</c:v>
                </c:pt>
                <c:pt idx="8">
                  <c:v>1382</c:v>
                </c:pt>
                <c:pt idx="9">
                  <c:v>1381</c:v>
                </c:pt>
                <c:pt idx="10">
                  <c:v>1380</c:v>
                </c:pt>
                <c:pt idx="11">
                  <c:v>1379</c:v>
                </c:pt>
                <c:pt idx="12">
                  <c:v>1378</c:v>
                </c:pt>
                <c:pt idx="13">
                  <c:v>1377</c:v>
                </c:pt>
                <c:pt idx="14">
                  <c:v>1376</c:v>
                </c:pt>
                <c:pt idx="15">
                  <c:v>1375</c:v>
                </c:pt>
                <c:pt idx="16">
                  <c:v>1374</c:v>
                </c:pt>
                <c:pt idx="17">
                  <c:v>1373</c:v>
                </c:pt>
                <c:pt idx="18">
                  <c:v>1372</c:v>
                </c:pt>
                <c:pt idx="19">
                  <c:v>1371</c:v>
                </c:pt>
              </c:numCache>
            </c:numRef>
          </c:xVal>
          <c:yVal>
            <c:numRef>
              <c:f>'مقایسه سکه - دلار - انس'!$C$5:$C$25</c:f>
              <c:numCache>
                <c:formatCode>#,##0</c:formatCode>
                <c:ptCount val="21"/>
                <c:pt idx="0">
                  <c:v>7000000</c:v>
                </c:pt>
                <c:pt idx="1">
                  <c:v>5630000</c:v>
                </c:pt>
                <c:pt idx="2">
                  <c:v>3280000</c:v>
                </c:pt>
                <c:pt idx="3">
                  <c:v>2500000</c:v>
                </c:pt>
                <c:pt idx="4">
                  <c:v>2350000</c:v>
                </c:pt>
                <c:pt idx="5">
                  <c:v>2300000</c:v>
                </c:pt>
                <c:pt idx="6">
                  <c:v>1700000</c:v>
                </c:pt>
                <c:pt idx="7">
                  <c:v>1220000</c:v>
                </c:pt>
                <c:pt idx="8">
                  <c:v>1040000</c:v>
                </c:pt>
                <c:pt idx="9">
                  <c:v>860000</c:v>
                </c:pt>
                <c:pt idx="10">
                  <c:v>700000</c:v>
                </c:pt>
                <c:pt idx="11">
                  <c:v>600000</c:v>
                </c:pt>
                <c:pt idx="12">
                  <c:v>600000</c:v>
                </c:pt>
                <c:pt idx="13">
                  <c:v>580000</c:v>
                </c:pt>
                <c:pt idx="14">
                  <c:v>450000</c:v>
                </c:pt>
                <c:pt idx="15">
                  <c:v>380000</c:v>
                </c:pt>
                <c:pt idx="16">
                  <c:v>400000</c:v>
                </c:pt>
                <c:pt idx="17">
                  <c:v>440000</c:v>
                </c:pt>
                <c:pt idx="18">
                  <c:v>300000</c:v>
                </c:pt>
                <c:pt idx="19">
                  <c:v>164000</c:v>
                </c:pt>
                <c:pt idx="20">
                  <c:v>125000</c:v>
                </c:pt>
              </c:numCache>
            </c:numRef>
          </c:yVal>
        </c:ser>
        <c:ser>
          <c:idx val="3"/>
          <c:order val="1"/>
          <c:tx>
            <c:v>قیمت سالانۀ ذاتی سکه</c:v>
          </c:tx>
          <c:marker>
            <c:symbol val="none"/>
          </c:marker>
          <c:xVal>
            <c:numRef>
              <c:f>'مقایسه سکه - دلار - انس'!$B$6:$B$25</c:f>
              <c:numCache>
                <c:formatCode>#,##0</c:formatCode>
                <c:ptCount val="20"/>
                <c:pt idx="0">
                  <c:v>1390</c:v>
                </c:pt>
                <c:pt idx="1">
                  <c:v>1389</c:v>
                </c:pt>
                <c:pt idx="2">
                  <c:v>1388</c:v>
                </c:pt>
                <c:pt idx="3">
                  <c:v>1387</c:v>
                </c:pt>
                <c:pt idx="4">
                  <c:v>1386</c:v>
                </c:pt>
                <c:pt idx="5">
                  <c:v>1385</c:v>
                </c:pt>
                <c:pt idx="6">
                  <c:v>1384</c:v>
                </c:pt>
                <c:pt idx="7">
                  <c:v>1383</c:v>
                </c:pt>
                <c:pt idx="8">
                  <c:v>1382</c:v>
                </c:pt>
                <c:pt idx="9">
                  <c:v>1381</c:v>
                </c:pt>
                <c:pt idx="10">
                  <c:v>1380</c:v>
                </c:pt>
                <c:pt idx="11">
                  <c:v>1379</c:v>
                </c:pt>
                <c:pt idx="12">
                  <c:v>1378</c:v>
                </c:pt>
                <c:pt idx="13">
                  <c:v>1377</c:v>
                </c:pt>
                <c:pt idx="14">
                  <c:v>1376</c:v>
                </c:pt>
                <c:pt idx="15">
                  <c:v>1375</c:v>
                </c:pt>
                <c:pt idx="16">
                  <c:v>1374</c:v>
                </c:pt>
                <c:pt idx="17">
                  <c:v>1373</c:v>
                </c:pt>
                <c:pt idx="18">
                  <c:v>1372</c:v>
                </c:pt>
                <c:pt idx="19">
                  <c:v>1371</c:v>
                </c:pt>
              </c:numCache>
            </c:numRef>
          </c:xVal>
          <c:yVal>
            <c:numRef>
              <c:f>'مقایسه سکه - دلار - انس'!$A$5:$A$25</c:f>
              <c:numCache>
                <c:formatCode>General</c:formatCode>
                <c:ptCount val="21"/>
                <c:pt idx="0">
                  <c:v>6640000</c:v>
                </c:pt>
                <c:pt idx="1">
                  <c:v>6844470.5882352944</c:v>
                </c:pt>
                <c:pt idx="2">
                  <c:v>3675941.1764705884</c:v>
                </c:pt>
                <c:pt idx="3">
                  <c:v>2558823.5294117648</c:v>
                </c:pt>
                <c:pt idx="4">
                  <c:v>1976890.5882352942</c:v>
                </c:pt>
                <c:pt idx="5">
                  <c:v>1840300</c:v>
                </c:pt>
                <c:pt idx="6">
                  <c:v>1379095.0588235294</c:v>
                </c:pt>
                <c:pt idx="7">
                  <c:v>1091181.1764705889</c:v>
                </c:pt>
                <c:pt idx="8">
                  <c:v>895798.5882352941</c:v>
                </c:pt>
                <c:pt idx="9">
                  <c:v>816828.23529411759</c:v>
                </c:pt>
                <c:pt idx="10">
                  <c:v>644370</c:v>
                </c:pt>
                <c:pt idx="11">
                  <c:v>515265.88235294115</c:v>
                </c:pt>
                <c:pt idx="12">
                  <c:v>521563.41176470584</c:v>
                </c:pt>
                <c:pt idx="13">
                  <c:v>589378.23529411759</c:v>
                </c:pt>
                <c:pt idx="14">
                  <c:v>438824</c:v>
                </c:pt>
                <c:pt idx="15">
                  <c:v>322846.82352941192</c:v>
                </c:pt>
                <c:pt idx="16">
                  <c:v>385496.47058823548</c:v>
                </c:pt>
                <c:pt idx="17">
                  <c:v>366967.0588235294</c:v>
                </c:pt>
                <c:pt idx="18">
                  <c:v>237164.11764705891</c:v>
                </c:pt>
                <c:pt idx="19">
                  <c:v>165917.64705882361</c:v>
                </c:pt>
                <c:pt idx="20">
                  <c:v>0</c:v>
                </c:pt>
              </c:numCache>
            </c:numRef>
          </c:yVal>
        </c:ser>
        <c:axId val="101756928"/>
        <c:axId val="101758464"/>
      </c:scatterChart>
      <c:valAx>
        <c:axId val="101756928"/>
        <c:scaling>
          <c:orientation val="minMax"/>
          <c:max val="1390"/>
          <c:min val="1372"/>
        </c:scaling>
        <c:axPos val="b"/>
        <c:numFmt formatCode="#,##0" sourceLinked="1"/>
        <c:tickLblPos val="nextTo"/>
        <c:crossAx val="101758464"/>
        <c:crosses val="autoZero"/>
        <c:crossBetween val="midCat"/>
      </c:valAx>
      <c:valAx>
        <c:axId val="10175846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>
                <a:latin typeface="IPT Lotus" pitchFamily="2" charset="2"/>
              </a:defRPr>
            </a:pPr>
            <a:endParaRPr lang="en-US"/>
          </a:p>
        </c:txPr>
        <c:crossAx val="101756928"/>
        <c:crosses val="autoZero"/>
        <c:crossBetween val="midCat"/>
      </c:valAx>
    </c:plotArea>
    <c:legend>
      <c:legendPos val="b"/>
      <c:layout/>
      <c:txPr>
        <a:bodyPr/>
        <a:lstStyle/>
        <a:p>
          <a:pPr>
            <a:defRPr>
              <a:latin typeface="IPT Lotus" pitchFamily="2" charset="2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EB82C2-CBAE-4EB2-95D4-209ED8BEED56}" type="doc">
      <dgm:prSet loTypeId="urn:microsoft.com/office/officeart/2005/8/layout/list1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E9CED99E-4352-4981-8040-746DCDAB7C94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 </a:t>
          </a:r>
          <a:endParaRPr lang="fa-IR" dirty="0">
            <a:cs typeface="B Nazanin" pitchFamily="2" charset="-78"/>
          </a:endParaRPr>
        </a:p>
      </dgm:t>
    </dgm:pt>
    <dgm:pt modelId="{E0E9AA23-CBDA-49CA-AF91-99A73B741FE6}" type="parTrans" cxnId="{A669B1A7-E4A3-4C73-92AD-0415A240A27C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27768F1D-4914-4BD3-9842-4F8793858B77}" type="sibTrans" cxnId="{A669B1A7-E4A3-4C73-92AD-0415A240A27C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51346BE4-86F1-4008-970A-1EEBF1D43E8B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قیمت بازار اونس طلای 9</a:t>
          </a:r>
          <a:r>
            <a:rPr lang="en-US" dirty="0" smtClean="0">
              <a:cs typeface="B Nazanin" pitchFamily="2" charset="-78"/>
            </a:rPr>
            <a:t>/</a:t>
          </a:r>
          <a:r>
            <a:rPr lang="fa-IR" dirty="0" smtClean="0">
              <a:cs typeface="B Nazanin" pitchFamily="2" charset="-78"/>
            </a:rPr>
            <a:t>999 به ریال</a:t>
          </a:r>
          <a:endParaRPr lang="en-US" dirty="0">
            <a:cs typeface="B Nazanin" pitchFamily="2" charset="-78"/>
          </a:endParaRPr>
        </a:p>
      </dgm:t>
    </dgm:pt>
    <dgm:pt modelId="{6875FD97-2CDE-468F-9F2A-E3992B43CE3C}" type="parTrans" cxnId="{AD770C77-D3EE-442E-A9C9-B3B9EC59994F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C836660B-6C5A-4CE4-944C-E2CF46FF105C}" type="sibTrans" cxnId="{AD770C77-D3EE-442E-A9C9-B3B9EC59994F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A930A65D-6E40-4271-BAFD-170C6DE822AA}">
      <dgm:prSet/>
      <dgm:spPr/>
      <dgm:t>
        <a:bodyPr/>
        <a:lstStyle/>
        <a:p>
          <a:pPr rtl="1"/>
          <a:endParaRPr lang="fa-IR" dirty="0">
            <a:cs typeface="B Nazanin" pitchFamily="2" charset="-78"/>
          </a:endParaRPr>
        </a:p>
      </dgm:t>
    </dgm:pt>
    <dgm:pt modelId="{D87929B0-F819-41F6-9A14-344ECA614205}" type="parTrans" cxnId="{F61E9C9B-2E7F-4058-A5C2-E898B7EAB0B7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B356BF28-62F8-4E7B-B620-EEA823C21D80}" type="sibTrans" cxnId="{F61E9C9B-2E7F-4058-A5C2-E898B7EAB0B7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F8362EEE-6163-4B2F-9781-4A628D271F04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قیمت جهانی اونس طلای 9</a:t>
          </a:r>
          <a:r>
            <a:rPr lang="en-US" dirty="0" smtClean="0">
              <a:cs typeface="B Nazanin" pitchFamily="2" charset="-78"/>
            </a:rPr>
            <a:t>/</a:t>
          </a:r>
          <a:r>
            <a:rPr lang="fa-IR" dirty="0" smtClean="0">
              <a:cs typeface="B Nazanin" pitchFamily="2" charset="-78"/>
            </a:rPr>
            <a:t>999 به دلار</a:t>
          </a:r>
          <a:endParaRPr lang="en-US" dirty="0">
            <a:cs typeface="B Nazanin" pitchFamily="2" charset="-78"/>
          </a:endParaRPr>
        </a:p>
      </dgm:t>
    </dgm:pt>
    <dgm:pt modelId="{2DEED616-B703-4D76-8D99-08974C77F351}" type="parTrans" cxnId="{136C0C09-DD39-4A0A-88E3-09CA4916C55F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18CCF7B0-B6F2-4F85-B85E-6491EAE623B1}" type="sibTrans" cxnId="{136C0C09-DD39-4A0A-88E3-09CA4916C55F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7F99AD81-7699-49B0-A7B1-1460D46C0C9B}">
      <dgm:prSet/>
      <dgm:spPr/>
      <dgm:t>
        <a:bodyPr/>
        <a:lstStyle/>
        <a:p>
          <a:pPr rtl="1"/>
          <a:endParaRPr lang="fa-IR" dirty="0">
            <a:cs typeface="B Nazanin" pitchFamily="2" charset="-78"/>
          </a:endParaRPr>
        </a:p>
      </dgm:t>
    </dgm:pt>
    <dgm:pt modelId="{ACD4607C-9BAC-449F-8848-24E62346FC7F}" type="parTrans" cxnId="{74875F9B-06BB-4063-8046-19F697B4897C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4BA6BF28-A9AD-436D-9583-D7543F919864}" type="sibTrans" cxnId="{74875F9B-06BB-4063-8046-19F697B4897C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49314A56-0750-4C48-9EDE-3D2B8BF2CDB8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قیمت دلار به ریال در بازار آزاد</a:t>
          </a:r>
          <a:endParaRPr lang="en-US" dirty="0">
            <a:cs typeface="B Nazanin" pitchFamily="2" charset="-78"/>
          </a:endParaRPr>
        </a:p>
      </dgm:t>
    </dgm:pt>
    <dgm:pt modelId="{1FCC9FA6-91B0-41E9-A032-5F3AB28EE717}" type="parTrans" cxnId="{01320070-A8D8-4839-B73A-CC930792DD17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D0CA9EF5-D7F9-4C1B-B42B-1D622A72211B}" type="sibTrans" cxnId="{01320070-A8D8-4839-B73A-CC930792DD17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F47955BD-AA84-4033-A66A-B73C97373CDC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 </a:t>
          </a:r>
          <a:endParaRPr lang="fa-IR" dirty="0">
            <a:cs typeface="B Nazanin" pitchFamily="2" charset="-78"/>
          </a:endParaRPr>
        </a:p>
      </dgm:t>
    </dgm:pt>
    <dgm:pt modelId="{C20AB603-2EF6-4A0F-AC38-AE4445BCC5C3}" type="parTrans" cxnId="{9EB8F250-BC97-4242-9DF9-966275273794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9F438C44-8F60-470D-AE9C-A70F6C94F4F2}" type="sibTrans" cxnId="{9EB8F250-BC97-4242-9DF9-966275273794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40FAA710-4373-4A6C-94EE-7A76C9E83F2B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متغیر انحراف قیمت بازار از قیمت ذاتی اونس طلا </a:t>
          </a:r>
          <a:endParaRPr lang="en-US" dirty="0">
            <a:cs typeface="B Nazanin" pitchFamily="2" charset="-78"/>
          </a:endParaRPr>
        </a:p>
      </dgm:t>
    </dgm:pt>
    <dgm:pt modelId="{A9E4D50B-FBCF-49E1-844A-FBDA338BB4A4}" type="parTrans" cxnId="{D9180DC2-5650-4DE5-B33B-C381A87CCF76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5FCA6F78-EC32-49A7-AE91-8D868390FAF7}" type="sibTrans" cxnId="{D9180DC2-5650-4DE5-B33B-C381A87CCF76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EB9F015A-5494-4353-AB0F-9DCFD01F5EC8}" type="pres">
      <dgm:prSet presAssocID="{0EEB82C2-CBAE-4EB2-95D4-209ED8BEED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A0E09D-A1E2-4ACD-A9BF-9FE8A695352E}" type="pres">
      <dgm:prSet presAssocID="{E9CED99E-4352-4981-8040-746DCDAB7C94}" presName="parentLin" presStyleCnt="0"/>
      <dgm:spPr/>
    </dgm:pt>
    <dgm:pt modelId="{BD6ECA07-F209-4936-B73C-97FB1DF6BDD3}" type="pres">
      <dgm:prSet presAssocID="{E9CED99E-4352-4981-8040-746DCDAB7C94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37A80618-0275-4177-81C8-EF439504AFD6}" type="pres">
      <dgm:prSet presAssocID="{E9CED99E-4352-4981-8040-746DCDAB7C94}" presName="parentText" presStyleLbl="node1" presStyleIdx="0" presStyleCnt="4" custScaleX="395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6C52-A79C-444E-B01D-CB2F9DACB33D}" type="pres">
      <dgm:prSet presAssocID="{E9CED99E-4352-4981-8040-746DCDAB7C94}" presName="negativeSpace" presStyleCnt="0"/>
      <dgm:spPr/>
    </dgm:pt>
    <dgm:pt modelId="{E3B612F5-2270-425F-82B6-F8FABEC6D5B4}" type="pres">
      <dgm:prSet presAssocID="{E9CED99E-4352-4981-8040-746DCDAB7C94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A1FDB9-1BD7-47EF-BFCA-DF5E2ED71C60}" type="pres">
      <dgm:prSet presAssocID="{27768F1D-4914-4BD3-9842-4F8793858B77}" presName="spaceBetweenRectangles" presStyleCnt="0"/>
      <dgm:spPr/>
    </dgm:pt>
    <dgm:pt modelId="{3C55E34B-1B14-4BC2-9AD0-138B9E9368E4}" type="pres">
      <dgm:prSet presAssocID="{A930A65D-6E40-4271-BAFD-170C6DE822AA}" presName="parentLin" presStyleCnt="0"/>
      <dgm:spPr/>
    </dgm:pt>
    <dgm:pt modelId="{488D6D74-AE6F-4CA1-BD9A-8E5E6D0ED635}" type="pres">
      <dgm:prSet presAssocID="{A930A65D-6E40-4271-BAFD-170C6DE822A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5F4C8BD1-A677-4964-929E-EE57EA91F222}" type="pres">
      <dgm:prSet presAssocID="{A930A65D-6E40-4271-BAFD-170C6DE822AA}" presName="parentText" presStyleLbl="node1" presStyleIdx="1" presStyleCnt="4" custScaleX="395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2B55EE-81B6-49E8-855D-01A6CD236DAE}" type="pres">
      <dgm:prSet presAssocID="{A930A65D-6E40-4271-BAFD-170C6DE822AA}" presName="negativeSpace" presStyleCnt="0"/>
      <dgm:spPr/>
    </dgm:pt>
    <dgm:pt modelId="{DCAB3D64-8C38-40C2-865E-87494B737873}" type="pres">
      <dgm:prSet presAssocID="{A930A65D-6E40-4271-BAFD-170C6DE822AA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54F03-4028-4FD9-A976-48B2063EE164}" type="pres">
      <dgm:prSet presAssocID="{B356BF28-62F8-4E7B-B620-EEA823C21D80}" presName="spaceBetweenRectangles" presStyleCnt="0"/>
      <dgm:spPr/>
    </dgm:pt>
    <dgm:pt modelId="{AC575367-9161-4484-B9FB-76E0A1E9BEBD}" type="pres">
      <dgm:prSet presAssocID="{7F99AD81-7699-49B0-A7B1-1460D46C0C9B}" presName="parentLin" presStyleCnt="0"/>
      <dgm:spPr/>
    </dgm:pt>
    <dgm:pt modelId="{8B778244-322C-4E09-B648-541D8A1FB075}" type="pres">
      <dgm:prSet presAssocID="{7F99AD81-7699-49B0-A7B1-1460D46C0C9B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AACFCCBA-40CB-42D3-9FCD-9E6C4CC9336B}" type="pres">
      <dgm:prSet presAssocID="{7F99AD81-7699-49B0-A7B1-1460D46C0C9B}" presName="parentText" presStyleLbl="node1" presStyleIdx="2" presStyleCnt="4" custScaleX="395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DFF7E-4E5B-4E44-BD86-559C05313B6F}" type="pres">
      <dgm:prSet presAssocID="{7F99AD81-7699-49B0-A7B1-1460D46C0C9B}" presName="negativeSpace" presStyleCnt="0"/>
      <dgm:spPr/>
    </dgm:pt>
    <dgm:pt modelId="{F5FD9A57-4808-4950-8F5D-204D17690304}" type="pres">
      <dgm:prSet presAssocID="{7F99AD81-7699-49B0-A7B1-1460D46C0C9B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D4793-7F3C-4B84-8E2B-EB8EB1F42A3F}" type="pres">
      <dgm:prSet presAssocID="{4BA6BF28-A9AD-436D-9583-D7543F919864}" presName="spaceBetweenRectangles" presStyleCnt="0"/>
      <dgm:spPr/>
    </dgm:pt>
    <dgm:pt modelId="{98EAD002-C3C3-44AE-9A8F-6B6038423C88}" type="pres">
      <dgm:prSet presAssocID="{F47955BD-AA84-4033-A66A-B73C97373CDC}" presName="parentLin" presStyleCnt="0"/>
      <dgm:spPr/>
    </dgm:pt>
    <dgm:pt modelId="{6B1AE741-B580-450F-A956-B9BDA5F47ED1}" type="pres">
      <dgm:prSet presAssocID="{F47955BD-AA84-4033-A66A-B73C97373CDC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C22E76DB-ADB3-459D-BDD3-F76CD66BCA78}" type="pres">
      <dgm:prSet presAssocID="{F47955BD-AA84-4033-A66A-B73C97373CDC}" presName="parentText" presStyleLbl="node1" presStyleIdx="3" presStyleCnt="4" custScaleX="395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07E786-26E7-4CCA-92EF-72E7261B2EC4}" type="pres">
      <dgm:prSet presAssocID="{F47955BD-AA84-4033-A66A-B73C97373CDC}" presName="negativeSpace" presStyleCnt="0"/>
      <dgm:spPr/>
    </dgm:pt>
    <dgm:pt modelId="{B7CD4F85-0832-4A55-958B-C35A72C8DAE3}" type="pres">
      <dgm:prSet presAssocID="{F47955BD-AA84-4033-A66A-B73C97373CDC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1E9C9B-2E7F-4058-A5C2-E898B7EAB0B7}" srcId="{0EEB82C2-CBAE-4EB2-95D4-209ED8BEED56}" destId="{A930A65D-6E40-4271-BAFD-170C6DE822AA}" srcOrd="1" destOrd="0" parTransId="{D87929B0-F819-41F6-9A14-344ECA614205}" sibTransId="{B356BF28-62F8-4E7B-B620-EEA823C21D80}"/>
    <dgm:cxn modelId="{24319839-A10C-48A6-8271-7D5C9FBAF4BF}" type="presOf" srcId="{A930A65D-6E40-4271-BAFD-170C6DE822AA}" destId="{5F4C8BD1-A677-4964-929E-EE57EA91F222}" srcOrd="1" destOrd="0" presId="urn:microsoft.com/office/officeart/2005/8/layout/list1"/>
    <dgm:cxn modelId="{C41EF824-E7AF-4E51-B84C-8659FF3CE760}" type="presOf" srcId="{A930A65D-6E40-4271-BAFD-170C6DE822AA}" destId="{488D6D74-AE6F-4CA1-BD9A-8E5E6D0ED635}" srcOrd="0" destOrd="0" presId="urn:microsoft.com/office/officeart/2005/8/layout/list1"/>
    <dgm:cxn modelId="{01320070-A8D8-4839-B73A-CC930792DD17}" srcId="{7F99AD81-7699-49B0-A7B1-1460D46C0C9B}" destId="{49314A56-0750-4C48-9EDE-3D2B8BF2CDB8}" srcOrd="0" destOrd="0" parTransId="{1FCC9FA6-91B0-41E9-A032-5F3AB28EE717}" sibTransId="{D0CA9EF5-D7F9-4C1B-B42B-1D622A72211B}"/>
    <dgm:cxn modelId="{D364CA18-27F9-44CB-8811-B8B33628D3F3}" type="presOf" srcId="{F47955BD-AA84-4033-A66A-B73C97373CDC}" destId="{C22E76DB-ADB3-459D-BDD3-F76CD66BCA78}" srcOrd="1" destOrd="0" presId="urn:microsoft.com/office/officeart/2005/8/layout/list1"/>
    <dgm:cxn modelId="{D9180DC2-5650-4DE5-B33B-C381A87CCF76}" srcId="{F47955BD-AA84-4033-A66A-B73C97373CDC}" destId="{40FAA710-4373-4A6C-94EE-7A76C9E83F2B}" srcOrd="0" destOrd="0" parTransId="{A9E4D50B-FBCF-49E1-844A-FBDA338BB4A4}" sibTransId="{5FCA6F78-EC32-49A7-AE91-8D868390FAF7}"/>
    <dgm:cxn modelId="{A669B1A7-E4A3-4C73-92AD-0415A240A27C}" srcId="{0EEB82C2-CBAE-4EB2-95D4-209ED8BEED56}" destId="{E9CED99E-4352-4981-8040-746DCDAB7C94}" srcOrd="0" destOrd="0" parTransId="{E0E9AA23-CBDA-49CA-AF91-99A73B741FE6}" sibTransId="{27768F1D-4914-4BD3-9842-4F8793858B77}"/>
    <dgm:cxn modelId="{52179E46-9788-4877-BCF9-B73797EFC57A}" type="presOf" srcId="{7F99AD81-7699-49B0-A7B1-1460D46C0C9B}" destId="{8B778244-322C-4E09-B648-541D8A1FB075}" srcOrd="0" destOrd="0" presId="urn:microsoft.com/office/officeart/2005/8/layout/list1"/>
    <dgm:cxn modelId="{9EB8F250-BC97-4242-9DF9-966275273794}" srcId="{0EEB82C2-CBAE-4EB2-95D4-209ED8BEED56}" destId="{F47955BD-AA84-4033-A66A-B73C97373CDC}" srcOrd="3" destOrd="0" parTransId="{C20AB603-2EF6-4A0F-AC38-AE4445BCC5C3}" sibTransId="{9F438C44-8F60-470D-AE9C-A70F6C94F4F2}"/>
    <dgm:cxn modelId="{5B54E8E0-0582-42F3-B21C-210264CFAA21}" type="presOf" srcId="{49314A56-0750-4C48-9EDE-3D2B8BF2CDB8}" destId="{F5FD9A57-4808-4950-8F5D-204D17690304}" srcOrd="0" destOrd="0" presId="urn:microsoft.com/office/officeart/2005/8/layout/list1"/>
    <dgm:cxn modelId="{74875F9B-06BB-4063-8046-19F697B4897C}" srcId="{0EEB82C2-CBAE-4EB2-95D4-209ED8BEED56}" destId="{7F99AD81-7699-49B0-A7B1-1460D46C0C9B}" srcOrd="2" destOrd="0" parTransId="{ACD4607C-9BAC-449F-8848-24E62346FC7F}" sibTransId="{4BA6BF28-A9AD-436D-9583-D7543F919864}"/>
    <dgm:cxn modelId="{5D7044B9-F29E-47C5-B8FA-1F0256781F67}" type="presOf" srcId="{F8362EEE-6163-4B2F-9781-4A628D271F04}" destId="{DCAB3D64-8C38-40C2-865E-87494B737873}" srcOrd="0" destOrd="0" presId="urn:microsoft.com/office/officeart/2005/8/layout/list1"/>
    <dgm:cxn modelId="{AD770C77-D3EE-442E-A9C9-B3B9EC59994F}" srcId="{E9CED99E-4352-4981-8040-746DCDAB7C94}" destId="{51346BE4-86F1-4008-970A-1EEBF1D43E8B}" srcOrd="0" destOrd="0" parTransId="{6875FD97-2CDE-468F-9F2A-E3992B43CE3C}" sibTransId="{C836660B-6C5A-4CE4-944C-E2CF46FF105C}"/>
    <dgm:cxn modelId="{F62FE5AB-0C77-466A-AE00-6EE726B94B6A}" type="presOf" srcId="{0EEB82C2-CBAE-4EB2-95D4-209ED8BEED56}" destId="{EB9F015A-5494-4353-AB0F-9DCFD01F5EC8}" srcOrd="0" destOrd="0" presId="urn:microsoft.com/office/officeart/2005/8/layout/list1"/>
    <dgm:cxn modelId="{D61F8813-25C4-4CED-99C4-FF6DA7D67228}" type="presOf" srcId="{E9CED99E-4352-4981-8040-746DCDAB7C94}" destId="{BD6ECA07-F209-4936-B73C-97FB1DF6BDD3}" srcOrd="0" destOrd="0" presId="urn:microsoft.com/office/officeart/2005/8/layout/list1"/>
    <dgm:cxn modelId="{6ADA3F60-D20C-42B4-833E-10C9068B4D80}" type="presOf" srcId="{E9CED99E-4352-4981-8040-746DCDAB7C94}" destId="{37A80618-0275-4177-81C8-EF439504AFD6}" srcOrd="1" destOrd="0" presId="urn:microsoft.com/office/officeart/2005/8/layout/list1"/>
    <dgm:cxn modelId="{1EE0F73E-2E3A-4A34-8FFA-CC283F6AEF84}" type="presOf" srcId="{F47955BD-AA84-4033-A66A-B73C97373CDC}" destId="{6B1AE741-B580-450F-A956-B9BDA5F47ED1}" srcOrd="0" destOrd="0" presId="urn:microsoft.com/office/officeart/2005/8/layout/list1"/>
    <dgm:cxn modelId="{9D5791FB-DE28-4416-9608-DA569578BC20}" type="presOf" srcId="{7F99AD81-7699-49B0-A7B1-1460D46C0C9B}" destId="{AACFCCBA-40CB-42D3-9FCD-9E6C4CC9336B}" srcOrd="1" destOrd="0" presId="urn:microsoft.com/office/officeart/2005/8/layout/list1"/>
    <dgm:cxn modelId="{136C0C09-DD39-4A0A-88E3-09CA4916C55F}" srcId="{A930A65D-6E40-4271-BAFD-170C6DE822AA}" destId="{F8362EEE-6163-4B2F-9781-4A628D271F04}" srcOrd="0" destOrd="0" parTransId="{2DEED616-B703-4D76-8D99-08974C77F351}" sibTransId="{18CCF7B0-B6F2-4F85-B85E-6491EAE623B1}"/>
    <dgm:cxn modelId="{4A43A4C0-B8DE-4425-B806-9CF7C04440C4}" type="presOf" srcId="{40FAA710-4373-4A6C-94EE-7A76C9E83F2B}" destId="{B7CD4F85-0832-4A55-958B-C35A72C8DAE3}" srcOrd="0" destOrd="0" presId="urn:microsoft.com/office/officeart/2005/8/layout/list1"/>
    <dgm:cxn modelId="{B99109F3-C729-437F-8159-B3ACA21686F8}" type="presOf" srcId="{51346BE4-86F1-4008-970A-1EEBF1D43E8B}" destId="{E3B612F5-2270-425F-82B6-F8FABEC6D5B4}" srcOrd="0" destOrd="0" presId="urn:microsoft.com/office/officeart/2005/8/layout/list1"/>
    <dgm:cxn modelId="{FE1A11F9-7B26-4733-A288-C855C66098BC}" type="presParOf" srcId="{EB9F015A-5494-4353-AB0F-9DCFD01F5EC8}" destId="{B5A0E09D-A1E2-4ACD-A9BF-9FE8A695352E}" srcOrd="0" destOrd="0" presId="urn:microsoft.com/office/officeart/2005/8/layout/list1"/>
    <dgm:cxn modelId="{AA2F3685-9BA1-4308-A5F4-9842DE3499A3}" type="presParOf" srcId="{B5A0E09D-A1E2-4ACD-A9BF-9FE8A695352E}" destId="{BD6ECA07-F209-4936-B73C-97FB1DF6BDD3}" srcOrd="0" destOrd="0" presId="urn:microsoft.com/office/officeart/2005/8/layout/list1"/>
    <dgm:cxn modelId="{EB529D78-B5DE-4584-8652-55AE3FC70253}" type="presParOf" srcId="{B5A0E09D-A1E2-4ACD-A9BF-9FE8A695352E}" destId="{37A80618-0275-4177-81C8-EF439504AFD6}" srcOrd="1" destOrd="0" presId="urn:microsoft.com/office/officeart/2005/8/layout/list1"/>
    <dgm:cxn modelId="{121A5FF8-4546-4DEE-87EB-B9A860B14166}" type="presParOf" srcId="{EB9F015A-5494-4353-AB0F-9DCFD01F5EC8}" destId="{6D8C6C52-A79C-444E-B01D-CB2F9DACB33D}" srcOrd="1" destOrd="0" presId="urn:microsoft.com/office/officeart/2005/8/layout/list1"/>
    <dgm:cxn modelId="{BF48F6F6-7D63-46EA-88F2-F429E365C5DC}" type="presParOf" srcId="{EB9F015A-5494-4353-AB0F-9DCFD01F5EC8}" destId="{E3B612F5-2270-425F-82B6-F8FABEC6D5B4}" srcOrd="2" destOrd="0" presId="urn:microsoft.com/office/officeart/2005/8/layout/list1"/>
    <dgm:cxn modelId="{1DE1382F-D61C-460E-A6D5-6FC68E12F4E8}" type="presParOf" srcId="{EB9F015A-5494-4353-AB0F-9DCFD01F5EC8}" destId="{A1A1FDB9-1BD7-47EF-BFCA-DF5E2ED71C60}" srcOrd="3" destOrd="0" presId="urn:microsoft.com/office/officeart/2005/8/layout/list1"/>
    <dgm:cxn modelId="{628D694B-5C94-4475-B7CE-783B2250C567}" type="presParOf" srcId="{EB9F015A-5494-4353-AB0F-9DCFD01F5EC8}" destId="{3C55E34B-1B14-4BC2-9AD0-138B9E9368E4}" srcOrd="4" destOrd="0" presId="urn:microsoft.com/office/officeart/2005/8/layout/list1"/>
    <dgm:cxn modelId="{E72E21DC-EC93-4B36-8FC2-E44444DF3575}" type="presParOf" srcId="{3C55E34B-1B14-4BC2-9AD0-138B9E9368E4}" destId="{488D6D74-AE6F-4CA1-BD9A-8E5E6D0ED635}" srcOrd="0" destOrd="0" presId="urn:microsoft.com/office/officeart/2005/8/layout/list1"/>
    <dgm:cxn modelId="{7A04F0F3-77C9-4DC2-92FA-6932D0846CA0}" type="presParOf" srcId="{3C55E34B-1B14-4BC2-9AD0-138B9E9368E4}" destId="{5F4C8BD1-A677-4964-929E-EE57EA91F222}" srcOrd="1" destOrd="0" presId="urn:microsoft.com/office/officeart/2005/8/layout/list1"/>
    <dgm:cxn modelId="{59E43436-789E-4A15-9E74-CB2859F5D5E2}" type="presParOf" srcId="{EB9F015A-5494-4353-AB0F-9DCFD01F5EC8}" destId="{042B55EE-81B6-49E8-855D-01A6CD236DAE}" srcOrd="5" destOrd="0" presId="urn:microsoft.com/office/officeart/2005/8/layout/list1"/>
    <dgm:cxn modelId="{8BFDCFF1-5DB3-46FD-B6C1-AC51691A1463}" type="presParOf" srcId="{EB9F015A-5494-4353-AB0F-9DCFD01F5EC8}" destId="{DCAB3D64-8C38-40C2-865E-87494B737873}" srcOrd="6" destOrd="0" presId="urn:microsoft.com/office/officeart/2005/8/layout/list1"/>
    <dgm:cxn modelId="{81D26DD7-0AB2-4893-96E6-2BA7638431F9}" type="presParOf" srcId="{EB9F015A-5494-4353-AB0F-9DCFD01F5EC8}" destId="{07754F03-4028-4FD9-A976-48B2063EE164}" srcOrd="7" destOrd="0" presId="urn:microsoft.com/office/officeart/2005/8/layout/list1"/>
    <dgm:cxn modelId="{64509E10-53FC-48F9-94E6-D2F06574ADB0}" type="presParOf" srcId="{EB9F015A-5494-4353-AB0F-9DCFD01F5EC8}" destId="{AC575367-9161-4484-B9FB-76E0A1E9BEBD}" srcOrd="8" destOrd="0" presId="urn:microsoft.com/office/officeart/2005/8/layout/list1"/>
    <dgm:cxn modelId="{83945773-4C29-4FBE-9423-1F8A705A33E7}" type="presParOf" srcId="{AC575367-9161-4484-B9FB-76E0A1E9BEBD}" destId="{8B778244-322C-4E09-B648-541D8A1FB075}" srcOrd="0" destOrd="0" presId="urn:microsoft.com/office/officeart/2005/8/layout/list1"/>
    <dgm:cxn modelId="{C34CC19E-E0C9-47BB-8CA9-31711B55E7B8}" type="presParOf" srcId="{AC575367-9161-4484-B9FB-76E0A1E9BEBD}" destId="{AACFCCBA-40CB-42D3-9FCD-9E6C4CC9336B}" srcOrd="1" destOrd="0" presId="urn:microsoft.com/office/officeart/2005/8/layout/list1"/>
    <dgm:cxn modelId="{CDB19EBD-4C73-4EBA-9105-6BA4A4266494}" type="presParOf" srcId="{EB9F015A-5494-4353-AB0F-9DCFD01F5EC8}" destId="{C99DFF7E-4E5B-4E44-BD86-559C05313B6F}" srcOrd="9" destOrd="0" presId="urn:microsoft.com/office/officeart/2005/8/layout/list1"/>
    <dgm:cxn modelId="{A14F958E-8926-42E7-94F1-07EC0BCB7699}" type="presParOf" srcId="{EB9F015A-5494-4353-AB0F-9DCFD01F5EC8}" destId="{F5FD9A57-4808-4950-8F5D-204D17690304}" srcOrd="10" destOrd="0" presId="urn:microsoft.com/office/officeart/2005/8/layout/list1"/>
    <dgm:cxn modelId="{47C17763-3877-47CE-A702-7C4A06E96132}" type="presParOf" srcId="{EB9F015A-5494-4353-AB0F-9DCFD01F5EC8}" destId="{F94D4793-7F3C-4B84-8E2B-EB8EB1F42A3F}" srcOrd="11" destOrd="0" presId="urn:microsoft.com/office/officeart/2005/8/layout/list1"/>
    <dgm:cxn modelId="{48B230EA-736F-48E9-B056-BBABE701F1EE}" type="presParOf" srcId="{EB9F015A-5494-4353-AB0F-9DCFD01F5EC8}" destId="{98EAD002-C3C3-44AE-9A8F-6B6038423C88}" srcOrd="12" destOrd="0" presId="urn:microsoft.com/office/officeart/2005/8/layout/list1"/>
    <dgm:cxn modelId="{F13AC0ED-D8C5-421D-92FB-70032BF30734}" type="presParOf" srcId="{98EAD002-C3C3-44AE-9A8F-6B6038423C88}" destId="{6B1AE741-B580-450F-A956-B9BDA5F47ED1}" srcOrd="0" destOrd="0" presId="urn:microsoft.com/office/officeart/2005/8/layout/list1"/>
    <dgm:cxn modelId="{78558D81-0782-42C5-AED7-223AE116B61E}" type="presParOf" srcId="{98EAD002-C3C3-44AE-9A8F-6B6038423C88}" destId="{C22E76DB-ADB3-459D-BDD3-F76CD66BCA78}" srcOrd="1" destOrd="0" presId="urn:microsoft.com/office/officeart/2005/8/layout/list1"/>
    <dgm:cxn modelId="{13C1B890-D909-405C-8FA7-373723DBEB6A}" type="presParOf" srcId="{EB9F015A-5494-4353-AB0F-9DCFD01F5EC8}" destId="{F207E786-26E7-4CCA-92EF-72E7261B2EC4}" srcOrd="13" destOrd="0" presId="urn:microsoft.com/office/officeart/2005/8/layout/list1"/>
    <dgm:cxn modelId="{BABB80D7-C6A1-4F50-8D2B-8E03E50A233C}" type="presParOf" srcId="{EB9F015A-5494-4353-AB0F-9DCFD01F5EC8}" destId="{B7CD4F85-0832-4A55-958B-C35A72C8DAE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797818-56B5-47BE-8853-5184C1880AE1}" type="doc">
      <dgm:prSet loTypeId="urn:microsoft.com/office/officeart/2005/8/layout/hierarchy3" loCatId="hierarchy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52A5721-4CBE-477E-8840-AE289E648EF6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عامل خارجی </a:t>
          </a:r>
          <a:endParaRPr lang="en-US" dirty="0">
            <a:cs typeface="B Titr" pitchFamily="2" charset="-78"/>
          </a:endParaRPr>
        </a:p>
      </dgm:t>
    </dgm:pt>
    <dgm:pt modelId="{8DF3B6EA-BF29-4C43-AB0F-1A3C5FC9C5D1}" type="parTrans" cxnId="{457E1DE0-DF97-4DC5-90B6-10FED6AB279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E93F504-7077-4A7F-85BE-DC58570967FE}" type="sibTrans" cxnId="{457E1DE0-DF97-4DC5-90B6-10FED6AB279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10CD104-E92D-4BBC-BA4E-51F55998931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قیمت اونس طلای جهانی به دلار</a:t>
          </a:r>
          <a:endParaRPr lang="en-US" dirty="0">
            <a:cs typeface="B Zar" pitchFamily="2" charset="-78"/>
          </a:endParaRPr>
        </a:p>
      </dgm:t>
    </dgm:pt>
    <dgm:pt modelId="{EEEE317C-9915-47ED-850E-D5956301A09D}" type="parTrans" cxnId="{DEE1862F-5360-438B-9AFE-DB24F29463B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6146132-9A42-44A9-A246-B6E1F092BE64}" type="sibTrans" cxnId="{DEE1862F-5360-438B-9AFE-DB24F29463B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B0DF1C3-0EC0-4F78-94E8-7E43BF0F9125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عامل داخلی</a:t>
          </a:r>
          <a:endParaRPr lang="en-US" dirty="0">
            <a:cs typeface="B Titr" pitchFamily="2" charset="-78"/>
          </a:endParaRPr>
        </a:p>
      </dgm:t>
    </dgm:pt>
    <dgm:pt modelId="{819B785F-9AAE-4CB1-8FB4-09AED8099E12}" type="parTrans" cxnId="{C4FA0A2F-AD56-4B5B-8D38-43787F1B708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C0A2F3A-DAF8-406A-AF47-85EF9C9A4415}" type="sibTrans" cxnId="{C4FA0A2F-AD56-4B5B-8D38-43787F1B708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C11CFA5-9FDD-4E92-B27F-2C928BED907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قیمت دلار به ریال در بازار آزاد </a:t>
          </a:r>
          <a:endParaRPr lang="en-US" dirty="0">
            <a:cs typeface="B Zar" pitchFamily="2" charset="-78"/>
          </a:endParaRPr>
        </a:p>
      </dgm:t>
    </dgm:pt>
    <dgm:pt modelId="{2A90E536-E56D-48AD-A27B-D68CEB43B7FF}" type="parTrans" cxnId="{923A0197-454D-4DF7-A47C-236D2092E0D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C9649BC-7DA5-467A-8D15-21F7A80CEE4A}" type="sibTrans" cxnId="{923A0197-454D-4DF7-A47C-236D2092E0D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A621664-7B74-40C0-A28B-44E7E9E3E7EA}" type="pres">
      <dgm:prSet presAssocID="{67797818-56B5-47BE-8853-5184C1880AE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3579124-F9DD-4E9B-BE3F-1CF25D7BEB10}" type="pres">
      <dgm:prSet presAssocID="{552A5721-4CBE-477E-8840-AE289E648EF6}" presName="root" presStyleCnt="0"/>
      <dgm:spPr/>
      <dgm:t>
        <a:bodyPr/>
        <a:lstStyle/>
        <a:p>
          <a:endParaRPr lang="en-US"/>
        </a:p>
      </dgm:t>
    </dgm:pt>
    <dgm:pt modelId="{49298934-D629-4EEB-9AA7-26CE2ACCDF14}" type="pres">
      <dgm:prSet presAssocID="{552A5721-4CBE-477E-8840-AE289E648EF6}" presName="rootComposite" presStyleCnt="0"/>
      <dgm:spPr/>
      <dgm:t>
        <a:bodyPr/>
        <a:lstStyle/>
        <a:p>
          <a:endParaRPr lang="en-US"/>
        </a:p>
      </dgm:t>
    </dgm:pt>
    <dgm:pt modelId="{0DE62B5A-7AC3-4A90-B3B7-5B04F4630882}" type="pres">
      <dgm:prSet presAssocID="{552A5721-4CBE-477E-8840-AE289E648EF6}" presName="rootText" presStyleLbl="node1" presStyleIdx="0" presStyleCnt="2"/>
      <dgm:spPr/>
      <dgm:t>
        <a:bodyPr/>
        <a:lstStyle/>
        <a:p>
          <a:endParaRPr lang="en-US"/>
        </a:p>
      </dgm:t>
    </dgm:pt>
    <dgm:pt modelId="{8CCB2083-BFC8-49C5-BC74-74B5E96BC456}" type="pres">
      <dgm:prSet presAssocID="{552A5721-4CBE-477E-8840-AE289E648EF6}" presName="rootConnector" presStyleLbl="node1" presStyleIdx="0" presStyleCnt="2"/>
      <dgm:spPr/>
      <dgm:t>
        <a:bodyPr/>
        <a:lstStyle/>
        <a:p>
          <a:endParaRPr lang="en-US"/>
        </a:p>
      </dgm:t>
    </dgm:pt>
    <dgm:pt modelId="{74715C6D-457C-490C-90D4-06711E758E25}" type="pres">
      <dgm:prSet presAssocID="{552A5721-4CBE-477E-8840-AE289E648EF6}" presName="childShape" presStyleCnt="0"/>
      <dgm:spPr/>
      <dgm:t>
        <a:bodyPr/>
        <a:lstStyle/>
        <a:p>
          <a:endParaRPr lang="en-US"/>
        </a:p>
      </dgm:t>
    </dgm:pt>
    <dgm:pt modelId="{BD3A63AE-3D4A-4E93-9B5D-AA3175228DFF}" type="pres">
      <dgm:prSet presAssocID="{EEEE317C-9915-47ED-850E-D5956301A09D}" presName="Name13" presStyleLbl="parChTrans1D2" presStyleIdx="0" presStyleCnt="2"/>
      <dgm:spPr/>
      <dgm:t>
        <a:bodyPr/>
        <a:lstStyle/>
        <a:p>
          <a:endParaRPr lang="en-US"/>
        </a:p>
      </dgm:t>
    </dgm:pt>
    <dgm:pt modelId="{74B0320C-D170-47CD-A0EE-69A927A88D43}" type="pres">
      <dgm:prSet presAssocID="{810CD104-E92D-4BBC-BA4E-51F55998931B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F936A-A678-4E60-9280-044C4A5CF6B0}" type="pres">
      <dgm:prSet presAssocID="{3B0DF1C3-0EC0-4F78-94E8-7E43BF0F9125}" presName="root" presStyleCnt="0"/>
      <dgm:spPr/>
      <dgm:t>
        <a:bodyPr/>
        <a:lstStyle/>
        <a:p>
          <a:endParaRPr lang="en-US"/>
        </a:p>
      </dgm:t>
    </dgm:pt>
    <dgm:pt modelId="{67CAD0FB-052E-420E-AD07-BA07EFE87D5F}" type="pres">
      <dgm:prSet presAssocID="{3B0DF1C3-0EC0-4F78-94E8-7E43BF0F9125}" presName="rootComposite" presStyleCnt="0"/>
      <dgm:spPr/>
      <dgm:t>
        <a:bodyPr/>
        <a:lstStyle/>
        <a:p>
          <a:endParaRPr lang="en-US"/>
        </a:p>
      </dgm:t>
    </dgm:pt>
    <dgm:pt modelId="{BF879FD9-B012-4BA5-9809-808074EDDACA}" type="pres">
      <dgm:prSet presAssocID="{3B0DF1C3-0EC0-4F78-94E8-7E43BF0F9125}" presName="rootText" presStyleLbl="node1" presStyleIdx="1" presStyleCnt="2"/>
      <dgm:spPr/>
      <dgm:t>
        <a:bodyPr/>
        <a:lstStyle/>
        <a:p>
          <a:endParaRPr lang="en-US"/>
        </a:p>
      </dgm:t>
    </dgm:pt>
    <dgm:pt modelId="{144FD23D-0E59-45B2-A8B7-0E2913CF7F96}" type="pres">
      <dgm:prSet presAssocID="{3B0DF1C3-0EC0-4F78-94E8-7E43BF0F9125}" presName="rootConnector" presStyleLbl="node1" presStyleIdx="1" presStyleCnt="2"/>
      <dgm:spPr/>
      <dgm:t>
        <a:bodyPr/>
        <a:lstStyle/>
        <a:p>
          <a:endParaRPr lang="en-US"/>
        </a:p>
      </dgm:t>
    </dgm:pt>
    <dgm:pt modelId="{F387625C-AE03-49AF-837C-A2C5F0A230C5}" type="pres">
      <dgm:prSet presAssocID="{3B0DF1C3-0EC0-4F78-94E8-7E43BF0F9125}" presName="childShape" presStyleCnt="0"/>
      <dgm:spPr/>
      <dgm:t>
        <a:bodyPr/>
        <a:lstStyle/>
        <a:p>
          <a:endParaRPr lang="en-US"/>
        </a:p>
      </dgm:t>
    </dgm:pt>
    <dgm:pt modelId="{92B318D8-0FA9-4CEE-B9E8-40271754BFB7}" type="pres">
      <dgm:prSet presAssocID="{2A90E536-E56D-48AD-A27B-D68CEB43B7FF}" presName="Name13" presStyleLbl="parChTrans1D2" presStyleIdx="1" presStyleCnt="2"/>
      <dgm:spPr/>
      <dgm:t>
        <a:bodyPr/>
        <a:lstStyle/>
        <a:p>
          <a:endParaRPr lang="en-US"/>
        </a:p>
      </dgm:t>
    </dgm:pt>
    <dgm:pt modelId="{A1F28DA3-FAFB-4B86-A361-C71EE84A152E}" type="pres">
      <dgm:prSet presAssocID="{0C11CFA5-9FDD-4E92-B27F-2C928BED9072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999203-829D-4635-A055-28255917F0F7}" type="presOf" srcId="{2A90E536-E56D-48AD-A27B-D68CEB43B7FF}" destId="{92B318D8-0FA9-4CEE-B9E8-40271754BFB7}" srcOrd="0" destOrd="0" presId="urn:microsoft.com/office/officeart/2005/8/layout/hierarchy3"/>
    <dgm:cxn modelId="{690F7B90-74B4-4A4C-92F4-D96035F09693}" type="presOf" srcId="{0C11CFA5-9FDD-4E92-B27F-2C928BED9072}" destId="{A1F28DA3-FAFB-4B86-A361-C71EE84A152E}" srcOrd="0" destOrd="0" presId="urn:microsoft.com/office/officeart/2005/8/layout/hierarchy3"/>
    <dgm:cxn modelId="{1BD27EBE-7428-44FC-9FD9-599A529A591E}" type="presOf" srcId="{3B0DF1C3-0EC0-4F78-94E8-7E43BF0F9125}" destId="{144FD23D-0E59-45B2-A8B7-0E2913CF7F96}" srcOrd="1" destOrd="0" presId="urn:microsoft.com/office/officeart/2005/8/layout/hierarchy3"/>
    <dgm:cxn modelId="{5C527C51-48EF-4A85-AAD6-641294BD097F}" type="presOf" srcId="{810CD104-E92D-4BBC-BA4E-51F55998931B}" destId="{74B0320C-D170-47CD-A0EE-69A927A88D43}" srcOrd="0" destOrd="0" presId="urn:microsoft.com/office/officeart/2005/8/layout/hierarchy3"/>
    <dgm:cxn modelId="{6DABD169-7D84-41AF-8F77-5BB653475589}" type="presOf" srcId="{552A5721-4CBE-477E-8840-AE289E648EF6}" destId="{0DE62B5A-7AC3-4A90-B3B7-5B04F4630882}" srcOrd="0" destOrd="0" presId="urn:microsoft.com/office/officeart/2005/8/layout/hierarchy3"/>
    <dgm:cxn modelId="{54324289-7EF4-4F55-893E-0D1BEEFAB782}" type="presOf" srcId="{EEEE317C-9915-47ED-850E-D5956301A09D}" destId="{BD3A63AE-3D4A-4E93-9B5D-AA3175228DFF}" srcOrd="0" destOrd="0" presId="urn:microsoft.com/office/officeart/2005/8/layout/hierarchy3"/>
    <dgm:cxn modelId="{DEE1862F-5360-438B-9AFE-DB24F29463BD}" srcId="{552A5721-4CBE-477E-8840-AE289E648EF6}" destId="{810CD104-E92D-4BBC-BA4E-51F55998931B}" srcOrd="0" destOrd="0" parTransId="{EEEE317C-9915-47ED-850E-D5956301A09D}" sibTransId="{46146132-9A42-44A9-A246-B6E1F092BE64}"/>
    <dgm:cxn modelId="{8B7470F1-5C64-4A58-8E62-775FC7F6963C}" type="presOf" srcId="{552A5721-4CBE-477E-8840-AE289E648EF6}" destId="{8CCB2083-BFC8-49C5-BC74-74B5E96BC456}" srcOrd="1" destOrd="0" presId="urn:microsoft.com/office/officeart/2005/8/layout/hierarchy3"/>
    <dgm:cxn modelId="{923A0197-454D-4DF7-A47C-236D2092E0DF}" srcId="{3B0DF1C3-0EC0-4F78-94E8-7E43BF0F9125}" destId="{0C11CFA5-9FDD-4E92-B27F-2C928BED9072}" srcOrd="0" destOrd="0" parTransId="{2A90E536-E56D-48AD-A27B-D68CEB43B7FF}" sibTransId="{BC9649BC-7DA5-467A-8D15-21F7A80CEE4A}"/>
    <dgm:cxn modelId="{8A1EE11C-4020-44FD-A543-463B09271D50}" type="presOf" srcId="{3B0DF1C3-0EC0-4F78-94E8-7E43BF0F9125}" destId="{BF879FD9-B012-4BA5-9809-808074EDDACA}" srcOrd="0" destOrd="0" presId="urn:microsoft.com/office/officeart/2005/8/layout/hierarchy3"/>
    <dgm:cxn modelId="{457E1DE0-DF97-4DC5-90B6-10FED6AB2797}" srcId="{67797818-56B5-47BE-8853-5184C1880AE1}" destId="{552A5721-4CBE-477E-8840-AE289E648EF6}" srcOrd="0" destOrd="0" parTransId="{8DF3B6EA-BF29-4C43-AB0F-1A3C5FC9C5D1}" sibTransId="{DE93F504-7077-4A7F-85BE-DC58570967FE}"/>
    <dgm:cxn modelId="{C4FA0A2F-AD56-4B5B-8D38-43787F1B7085}" srcId="{67797818-56B5-47BE-8853-5184C1880AE1}" destId="{3B0DF1C3-0EC0-4F78-94E8-7E43BF0F9125}" srcOrd="1" destOrd="0" parTransId="{819B785F-9AAE-4CB1-8FB4-09AED8099E12}" sibTransId="{4C0A2F3A-DAF8-406A-AF47-85EF9C9A4415}"/>
    <dgm:cxn modelId="{94D4114E-A513-4CA9-B74C-F5315D4A0369}" type="presOf" srcId="{67797818-56B5-47BE-8853-5184C1880AE1}" destId="{5A621664-7B74-40C0-A28B-44E7E9E3E7EA}" srcOrd="0" destOrd="0" presId="urn:microsoft.com/office/officeart/2005/8/layout/hierarchy3"/>
    <dgm:cxn modelId="{C169216F-1459-4D40-B095-01C02973D87A}" type="presParOf" srcId="{5A621664-7B74-40C0-A28B-44E7E9E3E7EA}" destId="{63579124-F9DD-4E9B-BE3F-1CF25D7BEB10}" srcOrd="0" destOrd="0" presId="urn:microsoft.com/office/officeart/2005/8/layout/hierarchy3"/>
    <dgm:cxn modelId="{45071697-873A-4CA6-AAAC-1A28F04DDB73}" type="presParOf" srcId="{63579124-F9DD-4E9B-BE3F-1CF25D7BEB10}" destId="{49298934-D629-4EEB-9AA7-26CE2ACCDF14}" srcOrd="0" destOrd="0" presId="urn:microsoft.com/office/officeart/2005/8/layout/hierarchy3"/>
    <dgm:cxn modelId="{A92BF2FC-8F5E-458B-B6D2-DDA6C07FEAE9}" type="presParOf" srcId="{49298934-D629-4EEB-9AA7-26CE2ACCDF14}" destId="{0DE62B5A-7AC3-4A90-B3B7-5B04F4630882}" srcOrd="0" destOrd="0" presId="urn:microsoft.com/office/officeart/2005/8/layout/hierarchy3"/>
    <dgm:cxn modelId="{D8215285-25C8-4460-B4FC-B2AEE933BF2D}" type="presParOf" srcId="{49298934-D629-4EEB-9AA7-26CE2ACCDF14}" destId="{8CCB2083-BFC8-49C5-BC74-74B5E96BC456}" srcOrd="1" destOrd="0" presId="urn:microsoft.com/office/officeart/2005/8/layout/hierarchy3"/>
    <dgm:cxn modelId="{60309F43-90DB-4162-B638-BF6E85B014FD}" type="presParOf" srcId="{63579124-F9DD-4E9B-BE3F-1CF25D7BEB10}" destId="{74715C6D-457C-490C-90D4-06711E758E25}" srcOrd="1" destOrd="0" presId="urn:microsoft.com/office/officeart/2005/8/layout/hierarchy3"/>
    <dgm:cxn modelId="{B10D2F0F-8C7D-4935-A5FC-2C50FC9C8438}" type="presParOf" srcId="{74715C6D-457C-490C-90D4-06711E758E25}" destId="{BD3A63AE-3D4A-4E93-9B5D-AA3175228DFF}" srcOrd="0" destOrd="0" presId="urn:microsoft.com/office/officeart/2005/8/layout/hierarchy3"/>
    <dgm:cxn modelId="{E672D5C5-5F47-417D-B65A-12BB031E6A7D}" type="presParOf" srcId="{74715C6D-457C-490C-90D4-06711E758E25}" destId="{74B0320C-D170-47CD-A0EE-69A927A88D43}" srcOrd="1" destOrd="0" presId="urn:microsoft.com/office/officeart/2005/8/layout/hierarchy3"/>
    <dgm:cxn modelId="{1D239D74-8254-43DC-A3E9-359603BCCFA7}" type="presParOf" srcId="{5A621664-7B74-40C0-A28B-44E7E9E3E7EA}" destId="{244F936A-A678-4E60-9280-044C4A5CF6B0}" srcOrd="1" destOrd="0" presId="urn:microsoft.com/office/officeart/2005/8/layout/hierarchy3"/>
    <dgm:cxn modelId="{3C7E7FC5-0062-4DEE-B1FE-438F16B36B2D}" type="presParOf" srcId="{244F936A-A678-4E60-9280-044C4A5CF6B0}" destId="{67CAD0FB-052E-420E-AD07-BA07EFE87D5F}" srcOrd="0" destOrd="0" presId="urn:microsoft.com/office/officeart/2005/8/layout/hierarchy3"/>
    <dgm:cxn modelId="{303D1CC0-4521-4731-8439-BEA39C4D1638}" type="presParOf" srcId="{67CAD0FB-052E-420E-AD07-BA07EFE87D5F}" destId="{BF879FD9-B012-4BA5-9809-808074EDDACA}" srcOrd="0" destOrd="0" presId="urn:microsoft.com/office/officeart/2005/8/layout/hierarchy3"/>
    <dgm:cxn modelId="{0301AC76-51D2-4116-B00A-E1409C3AE45C}" type="presParOf" srcId="{67CAD0FB-052E-420E-AD07-BA07EFE87D5F}" destId="{144FD23D-0E59-45B2-A8B7-0E2913CF7F96}" srcOrd="1" destOrd="0" presId="urn:microsoft.com/office/officeart/2005/8/layout/hierarchy3"/>
    <dgm:cxn modelId="{BE34CCCF-810A-4F79-A2AB-543D8F673B86}" type="presParOf" srcId="{244F936A-A678-4E60-9280-044C4A5CF6B0}" destId="{F387625C-AE03-49AF-837C-A2C5F0A230C5}" srcOrd="1" destOrd="0" presId="urn:microsoft.com/office/officeart/2005/8/layout/hierarchy3"/>
    <dgm:cxn modelId="{DE1142F6-1872-4B08-9FF5-39377B299AB2}" type="presParOf" srcId="{F387625C-AE03-49AF-837C-A2C5F0A230C5}" destId="{92B318D8-0FA9-4CEE-B9E8-40271754BFB7}" srcOrd="0" destOrd="0" presId="urn:microsoft.com/office/officeart/2005/8/layout/hierarchy3"/>
    <dgm:cxn modelId="{AB2B99EE-67C6-4ED1-901E-6F66EA4B03B5}" type="presParOf" srcId="{F387625C-AE03-49AF-837C-A2C5F0A230C5}" destId="{A1F28DA3-FAFB-4B86-A361-C71EE84A152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929A95-201A-49D7-B074-29BFE7325AFB}" type="doc">
      <dgm:prSet loTypeId="urn:microsoft.com/office/officeart/2005/8/layout/vList2" loCatId="list" qsTypeId="urn:microsoft.com/office/officeart/2005/8/quickstyle/3d7" qsCatId="3D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1169CBE-D725-478B-86FC-E8B113541ED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طلا یک دارایی نقدشو است. می‌توان بدون افت قیمت مقادیر زیادی طلا در بازار فروخت.</a:t>
          </a:r>
          <a:endParaRPr lang="en-US" dirty="0">
            <a:cs typeface="B Zar" pitchFamily="2" charset="-78"/>
          </a:endParaRPr>
        </a:p>
      </dgm:t>
    </dgm:pt>
    <dgm:pt modelId="{9D497A4C-AFF7-471B-B964-B2625C29FE1B}" type="parTrans" cxnId="{585192FD-30E8-4EAA-9CAA-010996574BC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AD9562D-7263-4B76-8C1B-A23A9152D376}" type="sibTrans" cxnId="{585192FD-30E8-4EAA-9CAA-010996574BC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700FBA8-B597-4A25-B53A-471DF719339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قیمت طلا نمی‌تواند برای مدت طولانی به میزان قابل‌توجهی بالاتر یا پایین‌تر از ارزش ذاتی باشد.</a:t>
          </a:r>
          <a:endParaRPr lang="en-US" dirty="0">
            <a:cs typeface="B Zar" pitchFamily="2" charset="-78"/>
          </a:endParaRPr>
        </a:p>
      </dgm:t>
    </dgm:pt>
    <dgm:pt modelId="{6E098BFB-02DF-42D8-B64D-B7D73B11A93B}" type="parTrans" cxnId="{A8410565-EEF6-4E6E-ABD7-5499860AB70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8C01A71-33D3-44EE-9FE8-0C081048181F}" type="sibTrans" cxnId="{A8410565-EEF6-4E6E-ABD7-5499860AB70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E49C09B-CBE2-486F-9784-BCDA91E24DC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بازار دوره‌هایی را که قیمت طلا در آن موقتاً بالاتر یا پایین‌تر از قیمت ذاتی بوده، تجربه کرده است.</a:t>
          </a:r>
          <a:endParaRPr lang="en-US" dirty="0">
            <a:cs typeface="B Zar" pitchFamily="2" charset="-78"/>
          </a:endParaRPr>
        </a:p>
      </dgm:t>
    </dgm:pt>
    <dgm:pt modelId="{CA51A939-CD6B-4AE1-A863-4FA80F3B7089}" type="parTrans" cxnId="{3944E750-89EE-47CC-9BFE-CA6B0A3FC64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C862411-F8E1-4436-8A3E-2625AF4F543A}" type="sibTrans" cxnId="{3944E750-89EE-47CC-9BFE-CA6B0A3FC64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1E2D5C7-C936-4B5F-BD9F-F92522E88505}" type="pres">
      <dgm:prSet presAssocID="{BD929A95-201A-49D7-B074-29BFE7325A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340582-8146-4921-8AF1-2FBD8F0B2A84}" type="pres">
      <dgm:prSet presAssocID="{C1169CBE-D725-478B-86FC-E8B113541ED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FAA85-CE07-4E25-BFB8-37DE3B0D3046}" type="pres">
      <dgm:prSet presAssocID="{DAD9562D-7263-4B76-8C1B-A23A9152D376}" presName="spacer" presStyleCnt="0"/>
      <dgm:spPr/>
      <dgm:t>
        <a:bodyPr/>
        <a:lstStyle/>
        <a:p>
          <a:endParaRPr lang="en-US"/>
        </a:p>
      </dgm:t>
    </dgm:pt>
    <dgm:pt modelId="{1101FA66-7E1F-4570-B5E4-F4DFE9473417}" type="pres">
      <dgm:prSet presAssocID="{5700FBA8-B597-4A25-B53A-471DF71933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02CF7-D877-4D29-B1CE-FE687C4E0899}" type="pres">
      <dgm:prSet presAssocID="{48C01A71-33D3-44EE-9FE8-0C081048181F}" presName="spacer" presStyleCnt="0"/>
      <dgm:spPr/>
      <dgm:t>
        <a:bodyPr/>
        <a:lstStyle/>
        <a:p>
          <a:endParaRPr lang="en-US"/>
        </a:p>
      </dgm:t>
    </dgm:pt>
    <dgm:pt modelId="{A9383AAD-554A-469B-8007-A687F76E6E4B}" type="pres">
      <dgm:prSet presAssocID="{8E49C09B-CBE2-486F-9784-BCDA91E24DC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5192FD-30E8-4EAA-9CAA-010996574BCF}" srcId="{BD929A95-201A-49D7-B074-29BFE7325AFB}" destId="{C1169CBE-D725-478B-86FC-E8B113541EDB}" srcOrd="0" destOrd="0" parTransId="{9D497A4C-AFF7-471B-B964-B2625C29FE1B}" sibTransId="{DAD9562D-7263-4B76-8C1B-A23A9152D376}"/>
    <dgm:cxn modelId="{3944E750-89EE-47CC-9BFE-CA6B0A3FC641}" srcId="{BD929A95-201A-49D7-B074-29BFE7325AFB}" destId="{8E49C09B-CBE2-486F-9784-BCDA91E24DCF}" srcOrd="2" destOrd="0" parTransId="{CA51A939-CD6B-4AE1-A863-4FA80F3B7089}" sibTransId="{7C862411-F8E1-4436-8A3E-2625AF4F543A}"/>
    <dgm:cxn modelId="{010967B9-DA01-4595-A757-B288C9A3CADB}" type="presOf" srcId="{C1169CBE-D725-478B-86FC-E8B113541EDB}" destId="{A9340582-8146-4921-8AF1-2FBD8F0B2A84}" srcOrd="0" destOrd="0" presId="urn:microsoft.com/office/officeart/2005/8/layout/vList2"/>
    <dgm:cxn modelId="{E34219E6-F6B9-4354-9C9A-5D28464B30D8}" type="presOf" srcId="{8E49C09B-CBE2-486F-9784-BCDA91E24DCF}" destId="{A9383AAD-554A-469B-8007-A687F76E6E4B}" srcOrd="0" destOrd="0" presId="urn:microsoft.com/office/officeart/2005/8/layout/vList2"/>
    <dgm:cxn modelId="{A8410565-EEF6-4E6E-ABD7-5499860AB700}" srcId="{BD929A95-201A-49D7-B074-29BFE7325AFB}" destId="{5700FBA8-B597-4A25-B53A-471DF719339F}" srcOrd="1" destOrd="0" parTransId="{6E098BFB-02DF-42D8-B64D-B7D73B11A93B}" sibTransId="{48C01A71-33D3-44EE-9FE8-0C081048181F}"/>
    <dgm:cxn modelId="{CACB5FB5-3907-425F-A650-88E39EF6949E}" type="presOf" srcId="{BD929A95-201A-49D7-B074-29BFE7325AFB}" destId="{C1E2D5C7-C936-4B5F-BD9F-F92522E88505}" srcOrd="0" destOrd="0" presId="urn:microsoft.com/office/officeart/2005/8/layout/vList2"/>
    <dgm:cxn modelId="{2308A856-321B-43AC-9A89-07B2302E027F}" type="presOf" srcId="{5700FBA8-B597-4A25-B53A-471DF719339F}" destId="{1101FA66-7E1F-4570-B5E4-F4DFE9473417}" srcOrd="0" destOrd="0" presId="urn:microsoft.com/office/officeart/2005/8/layout/vList2"/>
    <dgm:cxn modelId="{58F6BAB2-7D68-4F2C-9EF3-8131ACFF932F}" type="presParOf" srcId="{C1E2D5C7-C936-4B5F-BD9F-F92522E88505}" destId="{A9340582-8146-4921-8AF1-2FBD8F0B2A84}" srcOrd="0" destOrd="0" presId="urn:microsoft.com/office/officeart/2005/8/layout/vList2"/>
    <dgm:cxn modelId="{22C90772-7B88-421D-A58B-02DA289D6EFB}" type="presParOf" srcId="{C1E2D5C7-C936-4B5F-BD9F-F92522E88505}" destId="{01DFAA85-CE07-4E25-BFB8-37DE3B0D3046}" srcOrd="1" destOrd="0" presId="urn:microsoft.com/office/officeart/2005/8/layout/vList2"/>
    <dgm:cxn modelId="{DB8A3182-D0E0-460E-8C94-4029249F5F77}" type="presParOf" srcId="{C1E2D5C7-C936-4B5F-BD9F-F92522E88505}" destId="{1101FA66-7E1F-4570-B5E4-F4DFE9473417}" srcOrd="2" destOrd="0" presId="urn:microsoft.com/office/officeart/2005/8/layout/vList2"/>
    <dgm:cxn modelId="{405ACB7A-1495-448D-A98A-C34B4745EAAA}" type="presParOf" srcId="{C1E2D5C7-C936-4B5F-BD9F-F92522E88505}" destId="{C7302CF7-D877-4D29-B1CE-FE687C4E0899}" srcOrd="3" destOrd="0" presId="urn:microsoft.com/office/officeart/2005/8/layout/vList2"/>
    <dgm:cxn modelId="{D0FF3205-B9C4-4914-821C-741688129236}" type="presParOf" srcId="{C1E2D5C7-C936-4B5F-BD9F-F92522E88505}" destId="{A9383AAD-554A-469B-8007-A687F76E6E4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75739B-E673-4774-96D0-E1287D946E9E}" type="doc">
      <dgm:prSet loTypeId="urn:microsoft.com/office/officeart/2005/8/layout/vList2" loCatId="list" qsTypeId="urn:microsoft.com/office/officeart/2005/8/quickstyle/3d7" qsCatId="3D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3FB441B-530C-45B5-A00C-61EE74F41FE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طلا کالایی شبیه دلار است. قسمت عمدۀ تلاطم طلا به ریال با تلاطم دلار به ریال توجیه می‌شود.</a:t>
          </a:r>
          <a:endParaRPr lang="en-US" dirty="0">
            <a:cs typeface="B Zar" pitchFamily="2" charset="-78"/>
          </a:endParaRPr>
        </a:p>
      </dgm:t>
    </dgm:pt>
    <dgm:pt modelId="{3CA72230-356D-483D-9FD3-3D38716E46CD}" type="parTrans" cxnId="{89578AA1-2C2D-4886-A367-4D0E2726FAE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204EB45-691A-4AF1-B4E2-3BA2849F18FB}" type="sibTrans" cxnId="{89578AA1-2C2D-4886-A367-4D0E2726FAE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4E0B23F-26D7-4DE1-8722-25E80FB9025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به‌راحتی می‌توان با ایجاد سبدی اثر تلاطم قیمت اونس طلای جهانی را بر تلاطم قیمت طلا به ریال حذف کرد. </a:t>
          </a:r>
          <a:endParaRPr lang="en-US" dirty="0">
            <a:cs typeface="B Zar" pitchFamily="2" charset="-78"/>
          </a:endParaRPr>
        </a:p>
      </dgm:t>
    </dgm:pt>
    <dgm:pt modelId="{2BE0D3A3-9D47-4361-BB32-EC7374977111}" type="parTrans" cxnId="{E2E8D0EF-5E30-496D-93FF-936B1C0354F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EB4E102-7B00-45CC-B402-C72C06113104}" type="sibTrans" cxnId="{E2E8D0EF-5E30-496D-93FF-936B1C0354F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5C46D0C-0C9F-42CB-A5C5-092EF0CFEA7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هر زمان که بازار به دلار دسترسی نداشته باشد، طلا را جایگزین می‌کند و برعکس.</a:t>
          </a:r>
          <a:endParaRPr lang="en-US" dirty="0">
            <a:cs typeface="B Zar" pitchFamily="2" charset="-78"/>
          </a:endParaRPr>
        </a:p>
      </dgm:t>
    </dgm:pt>
    <dgm:pt modelId="{67D3848B-A763-400E-A037-3F022A210508}" type="parTrans" cxnId="{ED3617EC-52A7-4AE5-806B-9F774CCCA30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69C5CA2-ABB0-4894-A818-F56E65F996D7}" type="sibTrans" cxnId="{ED3617EC-52A7-4AE5-806B-9F774CCCA30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8BF1A9E-E079-408C-B549-AC3B5B8FCC18}" type="pres">
      <dgm:prSet presAssocID="{5E75739B-E673-4774-96D0-E1287D946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B99207-F302-4ED6-8405-20F5B3FB4EA9}" type="pres">
      <dgm:prSet presAssocID="{03FB441B-530C-45B5-A00C-61EE74F41FE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7B2B5F-E470-4410-A9DF-9E2D1DE59CD6}" type="pres">
      <dgm:prSet presAssocID="{1204EB45-691A-4AF1-B4E2-3BA2849F18FB}" presName="spacer" presStyleCnt="0"/>
      <dgm:spPr/>
    </dgm:pt>
    <dgm:pt modelId="{BE77A5D2-C368-4E41-9319-E8BBDD3C0A15}" type="pres">
      <dgm:prSet presAssocID="{44E0B23F-26D7-4DE1-8722-25E80FB9025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211713-C1D5-4867-BD36-A4C34653408D}" type="pres">
      <dgm:prSet presAssocID="{EEB4E102-7B00-45CC-B402-C72C06113104}" presName="spacer" presStyleCnt="0"/>
      <dgm:spPr/>
    </dgm:pt>
    <dgm:pt modelId="{E5221A0F-8030-44F9-86B1-E009775220EE}" type="pres">
      <dgm:prSet presAssocID="{C5C46D0C-0C9F-42CB-A5C5-092EF0CFEA7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5CC78E-B1FB-436B-93F4-AA80FFDD0B13}" type="presOf" srcId="{44E0B23F-26D7-4DE1-8722-25E80FB90254}" destId="{BE77A5D2-C368-4E41-9319-E8BBDD3C0A15}" srcOrd="0" destOrd="0" presId="urn:microsoft.com/office/officeart/2005/8/layout/vList2"/>
    <dgm:cxn modelId="{93B87032-8E15-4C2E-B5E0-082DA46CC9FB}" type="presOf" srcId="{5E75739B-E673-4774-96D0-E1287D946E9E}" destId="{98BF1A9E-E079-408C-B549-AC3B5B8FCC18}" srcOrd="0" destOrd="0" presId="urn:microsoft.com/office/officeart/2005/8/layout/vList2"/>
    <dgm:cxn modelId="{ED3617EC-52A7-4AE5-806B-9F774CCCA30C}" srcId="{5E75739B-E673-4774-96D0-E1287D946E9E}" destId="{C5C46D0C-0C9F-42CB-A5C5-092EF0CFEA7F}" srcOrd="2" destOrd="0" parTransId="{67D3848B-A763-400E-A037-3F022A210508}" sibTransId="{569C5CA2-ABB0-4894-A818-F56E65F996D7}"/>
    <dgm:cxn modelId="{E2E8D0EF-5E30-496D-93FF-936B1C0354F5}" srcId="{5E75739B-E673-4774-96D0-E1287D946E9E}" destId="{44E0B23F-26D7-4DE1-8722-25E80FB90254}" srcOrd="1" destOrd="0" parTransId="{2BE0D3A3-9D47-4361-BB32-EC7374977111}" sibTransId="{EEB4E102-7B00-45CC-B402-C72C06113104}"/>
    <dgm:cxn modelId="{3754BEF0-2854-44C3-978D-7D111C5BC6AB}" type="presOf" srcId="{03FB441B-530C-45B5-A00C-61EE74F41FEE}" destId="{5DB99207-F302-4ED6-8405-20F5B3FB4EA9}" srcOrd="0" destOrd="0" presId="urn:microsoft.com/office/officeart/2005/8/layout/vList2"/>
    <dgm:cxn modelId="{64D64F34-DCD5-442D-96CE-930F6943B818}" type="presOf" srcId="{C5C46D0C-0C9F-42CB-A5C5-092EF0CFEA7F}" destId="{E5221A0F-8030-44F9-86B1-E009775220EE}" srcOrd="0" destOrd="0" presId="urn:microsoft.com/office/officeart/2005/8/layout/vList2"/>
    <dgm:cxn modelId="{89578AA1-2C2D-4886-A367-4D0E2726FAEB}" srcId="{5E75739B-E673-4774-96D0-E1287D946E9E}" destId="{03FB441B-530C-45B5-A00C-61EE74F41FEE}" srcOrd="0" destOrd="0" parTransId="{3CA72230-356D-483D-9FD3-3D38716E46CD}" sibTransId="{1204EB45-691A-4AF1-B4E2-3BA2849F18FB}"/>
    <dgm:cxn modelId="{89041178-6194-49BB-A3E4-02180FE3CFF7}" type="presParOf" srcId="{98BF1A9E-E079-408C-B549-AC3B5B8FCC18}" destId="{5DB99207-F302-4ED6-8405-20F5B3FB4EA9}" srcOrd="0" destOrd="0" presId="urn:microsoft.com/office/officeart/2005/8/layout/vList2"/>
    <dgm:cxn modelId="{234218DB-C8AC-4416-A24B-64195E8F6BB2}" type="presParOf" srcId="{98BF1A9E-E079-408C-B549-AC3B5B8FCC18}" destId="{787B2B5F-E470-4410-A9DF-9E2D1DE59CD6}" srcOrd="1" destOrd="0" presId="urn:microsoft.com/office/officeart/2005/8/layout/vList2"/>
    <dgm:cxn modelId="{86B8844D-D2FB-41A5-925F-A33CFDFA3050}" type="presParOf" srcId="{98BF1A9E-E079-408C-B549-AC3B5B8FCC18}" destId="{BE77A5D2-C368-4E41-9319-E8BBDD3C0A15}" srcOrd="2" destOrd="0" presId="urn:microsoft.com/office/officeart/2005/8/layout/vList2"/>
    <dgm:cxn modelId="{C008CB19-4C4C-4927-A521-9A116C78F3AF}" type="presParOf" srcId="{98BF1A9E-E079-408C-B549-AC3B5B8FCC18}" destId="{96211713-C1D5-4867-BD36-A4C34653408D}" srcOrd="3" destOrd="0" presId="urn:microsoft.com/office/officeart/2005/8/layout/vList2"/>
    <dgm:cxn modelId="{2393D97D-F794-4E58-94EF-DDC5DF2A09F9}" type="presParOf" srcId="{98BF1A9E-E079-408C-B549-AC3B5B8FCC18}" destId="{E5221A0F-8030-44F9-86B1-E009775220E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55D3C1-A521-45C0-A30B-1E57D2A5D8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611EE8-988B-481F-8708-7FBE4B43F9C1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با استفاده از ابزار مالی مبتنی بر فارکس ریسک تلاطم نرخ برابری جفت‌های معتبر ارزی  به‌راحتی پوشش داداه می‌شود.</a:t>
          </a:r>
          <a:endParaRPr lang="en-US" dirty="0">
            <a:cs typeface="B Zar" pitchFamily="2" charset="-78"/>
          </a:endParaRPr>
        </a:p>
      </dgm:t>
    </dgm:pt>
    <dgm:pt modelId="{1EE310E7-458F-40C1-8691-1A20F962CF68}" type="parTrans" cxnId="{96581BDC-4FFE-4037-BA89-B7740982E483}">
      <dgm:prSet/>
      <dgm:spPr/>
      <dgm:t>
        <a:bodyPr/>
        <a:lstStyle/>
        <a:p>
          <a:endParaRPr lang="en-US"/>
        </a:p>
      </dgm:t>
    </dgm:pt>
    <dgm:pt modelId="{5EE3EB7D-EEC2-4BA4-B87E-D99C6392FFBA}" type="sibTrans" cxnId="{96581BDC-4FFE-4037-BA89-B7740982E483}">
      <dgm:prSet/>
      <dgm:spPr/>
      <dgm:t>
        <a:bodyPr/>
        <a:lstStyle/>
        <a:p>
          <a:endParaRPr lang="en-US"/>
        </a:p>
      </dgm:t>
    </dgm:pt>
    <dgm:pt modelId="{13D9751A-1298-4158-AECD-D219EFD68B20}" type="pres">
      <dgm:prSet presAssocID="{FB55D3C1-A521-45C0-A30B-1E57D2A5D8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A92CD5-6DC3-4D0B-87CB-1E471C8CBC2B}" type="pres">
      <dgm:prSet presAssocID="{45611EE8-988B-481F-8708-7FBE4B43F9C1}" presName="parentText" presStyleLbl="node1" presStyleIdx="0" presStyleCnt="1">
        <dgm:presLayoutVars>
          <dgm:chMax val="0"/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en-US"/>
        </a:p>
      </dgm:t>
    </dgm:pt>
  </dgm:ptLst>
  <dgm:cxnLst>
    <dgm:cxn modelId="{BEE19B46-CA7E-4739-85CF-9D2766D3C66C}" type="presOf" srcId="{FB55D3C1-A521-45C0-A30B-1E57D2A5D8FB}" destId="{13D9751A-1298-4158-AECD-D219EFD68B20}" srcOrd="0" destOrd="0" presId="urn:microsoft.com/office/officeart/2005/8/layout/vList2"/>
    <dgm:cxn modelId="{96581BDC-4FFE-4037-BA89-B7740982E483}" srcId="{FB55D3C1-A521-45C0-A30B-1E57D2A5D8FB}" destId="{45611EE8-988B-481F-8708-7FBE4B43F9C1}" srcOrd="0" destOrd="0" parTransId="{1EE310E7-458F-40C1-8691-1A20F962CF68}" sibTransId="{5EE3EB7D-EEC2-4BA4-B87E-D99C6392FFBA}"/>
    <dgm:cxn modelId="{14D07C56-6905-4FBE-99A8-EB9C2B18ACFC}" type="presOf" srcId="{45611EE8-988B-481F-8708-7FBE4B43F9C1}" destId="{4EA92CD5-6DC3-4D0B-87CB-1E471C8CBC2B}" srcOrd="0" destOrd="0" presId="urn:microsoft.com/office/officeart/2005/8/layout/vList2"/>
    <dgm:cxn modelId="{83383D5F-8A28-469A-8D97-A8C657FE1BD7}" type="presParOf" srcId="{13D9751A-1298-4158-AECD-D219EFD68B20}" destId="{4EA92CD5-6DC3-4D0B-87CB-1E471C8CBC2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FE4F176-85C7-4A5E-B84F-82332EF53CB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217AB7A-95B6-4CD5-92E4-1B36F30B1A93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اهمیت ریسک نوسانات دلار</a:t>
          </a:r>
          <a:endParaRPr lang="en-US" dirty="0">
            <a:cs typeface="B Titr" pitchFamily="2" charset="-78"/>
          </a:endParaRPr>
        </a:p>
      </dgm:t>
    </dgm:pt>
    <dgm:pt modelId="{4A6E5E8F-990F-4C2C-9453-8B28AE8CC1D7}" type="parTrans" cxnId="{048AFD2B-4358-40D6-A6E6-EAEC583B964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0A29C97-13FA-4AC4-ACE3-2CE566AD8881}" type="sibTrans" cxnId="{048AFD2B-4358-40D6-A6E6-EAEC583B964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211E201-9928-40A2-92F3-F17F6067091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ریسک نوسان نرخ دلار ریسک، برای صاحبان کسب‌وکار بسیار حائز اهمیت است.</a:t>
          </a:r>
          <a:endParaRPr lang="en-US" dirty="0">
            <a:cs typeface="B Zar" pitchFamily="2" charset="-78"/>
          </a:endParaRPr>
        </a:p>
      </dgm:t>
    </dgm:pt>
    <dgm:pt modelId="{115F2F3F-48B4-431C-ADDD-178136CBBFFE}" type="parTrans" cxnId="{B77FC586-BB4A-421D-B6F6-CCFC94FDB61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AFE3170-C14B-447A-97F0-73BCFB10A50A}" type="sibTrans" cxnId="{B77FC586-BB4A-421D-B6F6-CCFC94FDB61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9FEAC60-9D18-4161-BE83-269F84B324B4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هزینۀ پوشش ریسک</a:t>
          </a:r>
          <a:endParaRPr lang="en-US" dirty="0">
            <a:cs typeface="B Titr" pitchFamily="2" charset="-78"/>
          </a:endParaRPr>
        </a:p>
      </dgm:t>
    </dgm:pt>
    <dgm:pt modelId="{2E69DB58-1E65-4EA9-8DEA-BE84B4A062ED}" type="parTrans" cxnId="{411FFE0B-B11D-4DEC-9977-68C577AAF72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962BA39-BB73-4C77-BAD0-2495440FB349}" type="sibTrans" cxnId="{411FFE0B-B11D-4DEC-9977-68C577AAF72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67A56B8-EFDD-4C45-8D7A-892B389DEF2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هزینۀ پوشش ریسک نوسانات نرخ دلار به ریال بسیار گران است.</a:t>
          </a:r>
          <a:endParaRPr lang="en-US" dirty="0">
            <a:cs typeface="B Zar" pitchFamily="2" charset="-78"/>
          </a:endParaRPr>
        </a:p>
      </dgm:t>
    </dgm:pt>
    <dgm:pt modelId="{FD2645DB-66B2-4E0A-80C7-C3107391B3E5}" type="parTrans" cxnId="{961CEBAA-6AD4-4642-BE86-2ED83A1D604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0DF0BFE-E23C-4CA5-B2EB-ADF84DCD9DDA}" type="sibTrans" cxnId="{961CEBAA-6AD4-4642-BE86-2ED83A1D604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E76E87E-A77B-49B7-BB5F-0B20CBD991B5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عدم‌وجود راه ارزان قیمت</a:t>
          </a:r>
          <a:endParaRPr lang="en-US" dirty="0">
            <a:cs typeface="B Titr" pitchFamily="2" charset="-78"/>
          </a:endParaRPr>
        </a:p>
      </dgm:t>
    </dgm:pt>
    <dgm:pt modelId="{813A69FB-E648-4D3A-975C-BCAC7B4B699C}" type="parTrans" cxnId="{47B2E0E4-F09C-4B8A-AD9B-EC879CD8EC1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3938ABF-A107-49BF-9E9A-8919C4E1B17F}" type="sibTrans" cxnId="{47B2E0E4-F09C-4B8A-AD9B-EC879CD8EC1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3D1ADCF-4BD5-4954-B21F-186246B7B96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هیچ مسیری برای پوشش ارزان‌قیمت ریسک نوسانات نرخ دلار موجود نیست.</a:t>
          </a:r>
          <a:endParaRPr lang="en-US" dirty="0">
            <a:cs typeface="B Zar" pitchFamily="2" charset="-78"/>
          </a:endParaRPr>
        </a:p>
      </dgm:t>
    </dgm:pt>
    <dgm:pt modelId="{92C1F4F0-0FCF-46E9-85BD-2144355149E6}" type="parTrans" cxnId="{801CBDE7-F4FA-4AEC-9271-D7613112BF5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F6BCC13-DF21-4969-89EB-91AA12648C21}" type="sibTrans" cxnId="{801CBDE7-F4FA-4AEC-9271-D7613112BF5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13FED65-FA5A-4B2C-BD71-805C04497DFD}" type="pres">
      <dgm:prSet presAssocID="{BFE4F176-85C7-4A5E-B84F-82332EF53CB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87499E-A883-4467-9169-631AED7284E3}" type="pres">
      <dgm:prSet presAssocID="{6217AB7A-95B6-4CD5-92E4-1B36F30B1A93}" presName="parentLin" presStyleCnt="0"/>
      <dgm:spPr/>
    </dgm:pt>
    <dgm:pt modelId="{675099ED-8518-4154-8711-56C76C30B4F4}" type="pres">
      <dgm:prSet presAssocID="{6217AB7A-95B6-4CD5-92E4-1B36F30B1A9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CA6DE67-B888-4524-9A41-8B3DA1A7DBEE}" type="pres">
      <dgm:prSet presAssocID="{6217AB7A-95B6-4CD5-92E4-1B36F30B1A9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1DDBE7-6866-4C0B-A398-8EB320B1C042}" type="pres">
      <dgm:prSet presAssocID="{6217AB7A-95B6-4CD5-92E4-1B36F30B1A93}" presName="negativeSpace" presStyleCnt="0"/>
      <dgm:spPr/>
    </dgm:pt>
    <dgm:pt modelId="{2FABFF54-27D3-4B79-9D9C-88DAABBB9A3C}" type="pres">
      <dgm:prSet presAssocID="{6217AB7A-95B6-4CD5-92E4-1B36F30B1A9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831A67-D56A-4B33-88C7-D1E7E922A6B5}" type="pres">
      <dgm:prSet presAssocID="{50A29C97-13FA-4AC4-ACE3-2CE566AD8881}" presName="spaceBetweenRectangles" presStyleCnt="0"/>
      <dgm:spPr/>
    </dgm:pt>
    <dgm:pt modelId="{8F9DCEEE-ACD5-4007-9EB5-E89777F2CEF5}" type="pres">
      <dgm:prSet presAssocID="{39FEAC60-9D18-4161-BE83-269F84B324B4}" presName="parentLin" presStyleCnt="0"/>
      <dgm:spPr/>
    </dgm:pt>
    <dgm:pt modelId="{992D0C31-8FA6-4D18-9BFE-9F9B0A5BDD6E}" type="pres">
      <dgm:prSet presAssocID="{39FEAC60-9D18-4161-BE83-269F84B324B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CAB0BBD-F95D-43CA-8C9E-68B97A2620D9}" type="pres">
      <dgm:prSet presAssocID="{39FEAC60-9D18-4161-BE83-269F84B324B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B6E9D-CF69-4BFC-8E04-0EE4672C6D26}" type="pres">
      <dgm:prSet presAssocID="{39FEAC60-9D18-4161-BE83-269F84B324B4}" presName="negativeSpace" presStyleCnt="0"/>
      <dgm:spPr/>
    </dgm:pt>
    <dgm:pt modelId="{4242CB29-F871-452A-B713-E66D346C5362}" type="pres">
      <dgm:prSet presAssocID="{39FEAC60-9D18-4161-BE83-269F84B324B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C07DD9-2AC1-4855-ADF0-DDD09D3035B2}" type="pres">
      <dgm:prSet presAssocID="{3962BA39-BB73-4C77-BAD0-2495440FB349}" presName="spaceBetweenRectangles" presStyleCnt="0"/>
      <dgm:spPr/>
    </dgm:pt>
    <dgm:pt modelId="{9CBAA0BD-F752-4CC4-9640-E481B09C5D6F}" type="pres">
      <dgm:prSet presAssocID="{DE76E87E-A77B-49B7-BB5F-0B20CBD991B5}" presName="parentLin" presStyleCnt="0"/>
      <dgm:spPr/>
    </dgm:pt>
    <dgm:pt modelId="{58E37E11-4078-442A-BC97-67FAA68DDDCF}" type="pres">
      <dgm:prSet presAssocID="{DE76E87E-A77B-49B7-BB5F-0B20CBD991B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26167EF-FE08-407E-8FF9-516E249EC62C}" type="pres">
      <dgm:prSet presAssocID="{DE76E87E-A77B-49B7-BB5F-0B20CBD991B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122763-8B07-4CDF-923D-DE2046059576}" type="pres">
      <dgm:prSet presAssocID="{DE76E87E-A77B-49B7-BB5F-0B20CBD991B5}" presName="negativeSpace" presStyleCnt="0"/>
      <dgm:spPr/>
    </dgm:pt>
    <dgm:pt modelId="{6701C0BD-ECE7-4ABF-91A9-ED53B1E81664}" type="pres">
      <dgm:prSet presAssocID="{DE76E87E-A77B-49B7-BB5F-0B20CBD991B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047E83-9E10-43DD-82C0-9458FFAB88F4}" type="presOf" srcId="{167A56B8-EFDD-4C45-8D7A-892B389DEF29}" destId="{4242CB29-F871-452A-B713-E66D346C5362}" srcOrd="0" destOrd="0" presId="urn:microsoft.com/office/officeart/2005/8/layout/list1"/>
    <dgm:cxn modelId="{47B2E0E4-F09C-4B8A-AD9B-EC879CD8EC1A}" srcId="{BFE4F176-85C7-4A5E-B84F-82332EF53CB2}" destId="{DE76E87E-A77B-49B7-BB5F-0B20CBD991B5}" srcOrd="2" destOrd="0" parTransId="{813A69FB-E648-4D3A-975C-BCAC7B4B699C}" sibTransId="{43938ABF-A107-49BF-9E9A-8919C4E1B17F}"/>
    <dgm:cxn modelId="{BC4AAAC6-C0E0-4077-8A70-DB03202BF6C0}" type="presOf" srcId="{23D1ADCF-4BD5-4954-B21F-186246B7B964}" destId="{6701C0BD-ECE7-4ABF-91A9-ED53B1E81664}" srcOrd="0" destOrd="0" presId="urn:microsoft.com/office/officeart/2005/8/layout/list1"/>
    <dgm:cxn modelId="{411FFE0B-B11D-4DEC-9977-68C577AAF72C}" srcId="{BFE4F176-85C7-4A5E-B84F-82332EF53CB2}" destId="{39FEAC60-9D18-4161-BE83-269F84B324B4}" srcOrd="1" destOrd="0" parTransId="{2E69DB58-1E65-4EA9-8DEA-BE84B4A062ED}" sibTransId="{3962BA39-BB73-4C77-BAD0-2495440FB349}"/>
    <dgm:cxn modelId="{F5B3DB6E-9C80-44F7-B28B-91EF159545C2}" type="presOf" srcId="{6217AB7A-95B6-4CD5-92E4-1B36F30B1A93}" destId="{675099ED-8518-4154-8711-56C76C30B4F4}" srcOrd="0" destOrd="0" presId="urn:microsoft.com/office/officeart/2005/8/layout/list1"/>
    <dgm:cxn modelId="{961CEBAA-6AD4-4642-BE86-2ED83A1D604B}" srcId="{39FEAC60-9D18-4161-BE83-269F84B324B4}" destId="{167A56B8-EFDD-4C45-8D7A-892B389DEF29}" srcOrd="0" destOrd="0" parTransId="{FD2645DB-66B2-4E0A-80C7-C3107391B3E5}" sibTransId="{30DF0BFE-E23C-4CA5-B2EB-ADF84DCD9DDA}"/>
    <dgm:cxn modelId="{B77FC586-BB4A-421D-B6F6-CCFC94FDB613}" srcId="{6217AB7A-95B6-4CD5-92E4-1B36F30B1A93}" destId="{6211E201-9928-40A2-92F3-F17F60670912}" srcOrd="0" destOrd="0" parTransId="{115F2F3F-48B4-431C-ADDD-178136CBBFFE}" sibTransId="{5AFE3170-C14B-447A-97F0-73BCFB10A50A}"/>
    <dgm:cxn modelId="{34CD0250-63F0-4F7E-B383-64E3D8AC1D23}" type="presOf" srcId="{6217AB7A-95B6-4CD5-92E4-1B36F30B1A93}" destId="{2CA6DE67-B888-4524-9A41-8B3DA1A7DBEE}" srcOrd="1" destOrd="0" presId="urn:microsoft.com/office/officeart/2005/8/layout/list1"/>
    <dgm:cxn modelId="{C492FA5C-E05A-48BE-A044-D3A211DF2B20}" type="presOf" srcId="{6211E201-9928-40A2-92F3-F17F60670912}" destId="{2FABFF54-27D3-4B79-9D9C-88DAABBB9A3C}" srcOrd="0" destOrd="0" presId="urn:microsoft.com/office/officeart/2005/8/layout/list1"/>
    <dgm:cxn modelId="{1A9509A9-79E6-416F-B60A-E626C48F9E77}" type="presOf" srcId="{DE76E87E-A77B-49B7-BB5F-0B20CBD991B5}" destId="{58E37E11-4078-442A-BC97-67FAA68DDDCF}" srcOrd="0" destOrd="0" presId="urn:microsoft.com/office/officeart/2005/8/layout/list1"/>
    <dgm:cxn modelId="{048AFD2B-4358-40D6-A6E6-EAEC583B9648}" srcId="{BFE4F176-85C7-4A5E-B84F-82332EF53CB2}" destId="{6217AB7A-95B6-4CD5-92E4-1B36F30B1A93}" srcOrd="0" destOrd="0" parTransId="{4A6E5E8F-990F-4C2C-9453-8B28AE8CC1D7}" sibTransId="{50A29C97-13FA-4AC4-ACE3-2CE566AD8881}"/>
    <dgm:cxn modelId="{A3569131-CA01-4E66-85EC-B8AE3461751D}" type="presOf" srcId="{DE76E87E-A77B-49B7-BB5F-0B20CBD991B5}" destId="{C26167EF-FE08-407E-8FF9-516E249EC62C}" srcOrd="1" destOrd="0" presId="urn:microsoft.com/office/officeart/2005/8/layout/list1"/>
    <dgm:cxn modelId="{07AE2CA7-4988-469E-B444-554D5EC56BD9}" type="presOf" srcId="{39FEAC60-9D18-4161-BE83-269F84B324B4}" destId="{5CAB0BBD-F95D-43CA-8C9E-68B97A2620D9}" srcOrd="1" destOrd="0" presId="urn:microsoft.com/office/officeart/2005/8/layout/list1"/>
    <dgm:cxn modelId="{68247247-3F88-4AD7-8D55-DAACE22D3D34}" type="presOf" srcId="{39FEAC60-9D18-4161-BE83-269F84B324B4}" destId="{992D0C31-8FA6-4D18-9BFE-9F9B0A5BDD6E}" srcOrd="0" destOrd="0" presId="urn:microsoft.com/office/officeart/2005/8/layout/list1"/>
    <dgm:cxn modelId="{9CC8E897-2E7F-403E-B521-46477CC746B8}" type="presOf" srcId="{BFE4F176-85C7-4A5E-B84F-82332EF53CB2}" destId="{013FED65-FA5A-4B2C-BD71-805C04497DFD}" srcOrd="0" destOrd="0" presId="urn:microsoft.com/office/officeart/2005/8/layout/list1"/>
    <dgm:cxn modelId="{801CBDE7-F4FA-4AEC-9271-D7613112BF5E}" srcId="{DE76E87E-A77B-49B7-BB5F-0B20CBD991B5}" destId="{23D1ADCF-4BD5-4954-B21F-186246B7B964}" srcOrd="0" destOrd="0" parTransId="{92C1F4F0-0FCF-46E9-85BD-2144355149E6}" sibTransId="{8F6BCC13-DF21-4969-89EB-91AA12648C21}"/>
    <dgm:cxn modelId="{2D2A5EDA-8B38-4704-8056-B2504D8A2ACD}" type="presParOf" srcId="{013FED65-FA5A-4B2C-BD71-805C04497DFD}" destId="{D587499E-A883-4467-9169-631AED7284E3}" srcOrd="0" destOrd="0" presId="urn:microsoft.com/office/officeart/2005/8/layout/list1"/>
    <dgm:cxn modelId="{EB391745-BA21-42B7-A1CB-C0081B885D43}" type="presParOf" srcId="{D587499E-A883-4467-9169-631AED7284E3}" destId="{675099ED-8518-4154-8711-56C76C30B4F4}" srcOrd="0" destOrd="0" presId="urn:microsoft.com/office/officeart/2005/8/layout/list1"/>
    <dgm:cxn modelId="{9B194BB9-5126-4E26-9052-402D8A5794EF}" type="presParOf" srcId="{D587499E-A883-4467-9169-631AED7284E3}" destId="{2CA6DE67-B888-4524-9A41-8B3DA1A7DBEE}" srcOrd="1" destOrd="0" presId="urn:microsoft.com/office/officeart/2005/8/layout/list1"/>
    <dgm:cxn modelId="{3E23DDD7-518B-4A5F-B579-E747BA5C91BE}" type="presParOf" srcId="{013FED65-FA5A-4B2C-BD71-805C04497DFD}" destId="{0C1DDBE7-6866-4C0B-A398-8EB320B1C042}" srcOrd="1" destOrd="0" presId="urn:microsoft.com/office/officeart/2005/8/layout/list1"/>
    <dgm:cxn modelId="{706807A1-133C-4A99-8AA4-6D379483D177}" type="presParOf" srcId="{013FED65-FA5A-4B2C-BD71-805C04497DFD}" destId="{2FABFF54-27D3-4B79-9D9C-88DAABBB9A3C}" srcOrd="2" destOrd="0" presId="urn:microsoft.com/office/officeart/2005/8/layout/list1"/>
    <dgm:cxn modelId="{A82E8CE2-87AF-4B7B-A883-9843AB70A91F}" type="presParOf" srcId="{013FED65-FA5A-4B2C-BD71-805C04497DFD}" destId="{3E831A67-D56A-4B33-88C7-D1E7E922A6B5}" srcOrd="3" destOrd="0" presId="urn:microsoft.com/office/officeart/2005/8/layout/list1"/>
    <dgm:cxn modelId="{E8D3CC18-0A4E-461E-8946-540FB3C81A1D}" type="presParOf" srcId="{013FED65-FA5A-4B2C-BD71-805C04497DFD}" destId="{8F9DCEEE-ACD5-4007-9EB5-E89777F2CEF5}" srcOrd="4" destOrd="0" presId="urn:microsoft.com/office/officeart/2005/8/layout/list1"/>
    <dgm:cxn modelId="{FCA937E2-EB7E-4B52-AB69-B8D689069F2C}" type="presParOf" srcId="{8F9DCEEE-ACD5-4007-9EB5-E89777F2CEF5}" destId="{992D0C31-8FA6-4D18-9BFE-9F9B0A5BDD6E}" srcOrd="0" destOrd="0" presId="urn:microsoft.com/office/officeart/2005/8/layout/list1"/>
    <dgm:cxn modelId="{EF1D55E8-4D79-440E-931E-F87B6F60A72F}" type="presParOf" srcId="{8F9DCEEE-ACD5-4007-9EB5-E89777F2CEF5}" destId="{5CAB0BBD-F95D-43CA-8C9E-68B97A2620D9}" srcOrd="1" destOrd="0" presId="urn:microsoft.com/office/officeart/2005/8/layout/list1"/>
    <dgm:cxn modelId="{87C43DE4-2996-4B6D-BEC6-F88131E7A98D}" type="presParOf" srcId="{013FED65-FA5A-4B2C-BD71-805C04497DFD}" destId="{312B6E9D-CF69-4BFC-8E04-0EE4672C6D26}" srcOrd="5" destOrd="0" presId="urn:microsoft.com/office/officeart/2005/8/layout/list1"/>
    <dgm:cxn modelId="{0C9DDE01-5D8A-44C5-9CCA-EDEACBF3C103}" type="presParOf" srcId="{013FED65-FA5A-4B2C-BD71-805C04497DFD}" destId="{4242CB29-F871-452A-B713-E66D346C5362}" srcOrd="6" destOrd="0" presId="urn:microsoft.com/office/officeart/2005/8/layout/list1"/>
    <dgm:cxn modelId="{72ACD88B-ECD4-4293-8227-5550C19FD48C}" type="presParOf" srcId="{013FED65-FA5A-4B2C-BD71-805C04497DFD}" destId="{25C07DD9-2AC1-4855-ADF0-DDD09D3035B2}" srcOrd="7" destOrd="0" presId="urn:microsoft.com/office/officeart/2005/8/layout/list1"/>
    <dgm:cxn modelId="{4B3C07FF-0B4E-4A83-851B-1601F0652CE5}" type="presParOf" srcId="{013FED65-FA5A-4B2C-BD71-805C04497DFD}" destId="{9CBAA0BD-F752-4CC4-9640-E481B09C5D6F}" srcOrd="8" destOrd="0" presId="urn:microsoft.com/office/officeart/2005/8/layout/list1"/>
    <dgm:cxn modelId="{5A3931AB-BB2F-4012-B8CE-42762CE5DB81}" type="presParOf" srcId="{9CBAA0BD-F752-4CC4-9640-E481B09C5D6F}" destId="{58E37E11-4078-442A-BC97-67FAA68DDDCF}" srcOrd="0" destOrd="0" presId="urn:microsoft.com/office/officeart/2005/8/layout/list1"/>
    <dgm:cxn modelId="{14C8789F-9C19-46EE-B943-8ACF8B19E84A}" type="presParOf" srcId="{9CBAA0BD-F752-4CC4-9640-E481B09C5D6F}" destId="{C26167EF-FE08-407E-8FF9-516E249EC62C}" srcOrd="1" destOrd="0" presId="urn:microsoft.com/office/officeart/2005/8/layout/list1"/>
    <dgm:cxn modelId="{6292AC67-D168-49C3-A293-2EA700458933}" type="presParOf" srcId="{013FED65-FA5A-4B2C-BD71-805C04497DFD}" destId="{6C122763-8B07-4CDF-923D-DE2046059576}" srcOrd="9" destOrd="0" presId="urn:microsoft.com/office/officeart/2005/8/layout/list1"/>
    <dgm:cxn modelId="{EED913F6-AB4D-4C45-9BBF-7CD47789B7E1}" type="presParOf" srcId="{013FED65-FA5A-4B2C-BD71-805C04497DFD}" destId="{6701C0BD-ECE7-4ABF-91A9-ED53B1E8166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5E598C8-8539-4180-B8CC-F3C9F0103E20}" type="doc">
      <dgm:prSet loTypeId="urn:microsoft.com/office/officeart/2005/8/layout/lProcess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C9A7E22-1275-4FDC-885F-B08F4D80D7E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امکان راه‌اندازی بازار آتی ارز به لحاظ فنی موجود نیست:</a:t>
          </a:r>
          <a:endParaRPr lang="en-US" dirty="0">
            <a:cs typeface="B Zar" pitchFamily="2" charset="-78"/>
          </a:endParaRPr>
        </a:p>
      </dgm:t>
    </dgm:pt>
    <dgm:pt modelId="{0E2F092C-9F3D-416F-92EB-949BB46B5DB1}" type="parTrans" cxnId="{8F76185C-940E-4E62-9BE6-A4B2B38C1B2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855021E-88A8-4F77-9D2C-2130AAD7BFFF}" type="sibTrans" cxnId="{8F76185C-940E-4E62-9BE6-A4B2B38C1B2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FD61BEA-7752-48F9-89F5-BD24F2B7D11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انحصار عرضۀ ارز در دست بانک مرکزی است.</a:t>
          </a:r>
          <a:endParaRPr lang="en-US" dirty="0">
            <a:cs typeface="B Zar" pitchFamily="2" charset="-78"/>
          </a:endParaRPr>
        </a:p>
      </dgm:t>
    </dgm:pt>
    <dgm:pt modelId="{657F640B-E782-478A-BB3B-FFB584446CEF}" type="parTrans" cxnId="{F1ABDA25-4DB4-473C-B2D1-0AC8F3C62CD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295698C-9CAB-4214-B7EE-B1E794A4CFF2}" type="sibTrans" cxnId="{F1ABDA25-4DB4-473C-B2D1-0AC8F3C62CD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AB2AB71-696A-45B6-BC25-9D6031AAD76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بازار آتی ارز بازاری انحصاری خواهد بود.</a:t>
          </a:r>
          <a:endParaRPr lang="en-US" dirty="0">
            <a:cs typeface="B Zar" pitchFamily="2" charset="-78"/>
          </a:endParaRPr>
        </a:p>
      </dgm:t>
    </dgm:pt>
    <dgm:pt modelId="{6667C7FD-4DBF-442F-97E0-ADC3ED85667C}" type="parTrans" cxnId="{9BB6F278-5B9B-43AB-8E20-BE7F399B53E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156D9A9-4000-48CA-A6F3-E691DA85B007}" type="sibTrans" cxnId="{9BB6F278-5B9B-43AB-8E20-BE7F399B53E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2A91F6A-730E-495F-AB84-E3DADBF5682E}" type="pres">
      <dgm:prSet presAssocID="{05E598C8-8539-4180-B8CC-F3C9F0103E2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3B80BE-F039-409D-9073-9729062D5C5D}" type="pres">
      <dgm:prSet presAssocID="{3C9A7E22-1275-4FDC-885F-B08F4D80D7EA}" presName="compNode" presStyleCnt="0"/>
      <dgm:spPr/>
      <dgm:t>
        <a:bodyPr/>
        <a:lstStyle/>
        <a:p>
          <a:endParaRPr lang="en-US"/>
        </a:p>
      </dgm:t>
    </dgm:pt>
    <dgm:pt modelId="{626CE24A-EF6A-4781-BCFE-958F01B99915}" type="pres">
      <dgm:prSet presAssocID="{3C9A7E22-1275-4FDC-885F-B08F4D80D7EA}" presName="aNode" presStyleLbl="bgShp" presStyleIdx="0" presStyleCnt="1"/>
      <dgm:spPr/>
      <dgm:t>
        <a:bodyPr/>
        <a:lstStyle/>
        <a:p>
          <a:endParaRPr lang="en-US"/>
        </a:p>
      </dgm:t>
    </dgm:pt>
    <dgm:pt modelId="{545F0906-04F7-4159-A890-90FD926A296F}" type="pres">
      <dgm:prSet presAssocID="{3C9A7E22-1275-4FDC-885F-B08F4D80D7EA}" presName="textNode" presStyleLbl="bgShp" presStyleIdx="0" presStyleCnt="1"/>
      <dgm:spPr/>
      <dgm:t>
        <a:bodyPr/>
        <a:lstStyle/>
        <a:p>
          <a:endParaRPr lang="en-US"/>
        </a:p>
      </dgm:t>
    </dgm:pt>
    <dgm:pt modelId="{2F0FF81C-A419-4BA5-BCFB-397CC07E062B}" type="pres">
      <dgm:prSet presAssocID="{3C9A7E22-1275-4FDC-885F-B08F4D80D7EA}" presName="compChildNode" presStyleCnt="0"/>
      <dgm:spPr/>
      <dgm:t>
        <a:bodyPr/>
        <a:lstStyle/>
        <a:p>
          <a:endParaRPr lang="en-US"/>
        </a:p>
      </dgm:t>
    </dgm:pt>
    <dgm:pt modelId="{AA7A9F63-DDFA-4CD8-9A60-9CA7921F99C9}" type="pres">
      <dgm:prSet presAssocID="{3C9A7E22-1275-4FDC-885F-B08F4D80D7EA}" presName="theInnerList" presStyleCnt="0"/>
      <dgm:spPr/>
      <dgm:t>
        <a:bodyPr/>
        <a:lstStyle/>
        <a:p>
          <a:endParaRPr lang="en-US"/>
        </a:p>
      </dgm:t>
    </dgm:pt>
    <dgm:pt modelId="{201D0F75-1769-4F2C-94A2-E84BD0AC3ECA}" type="pres">
      <dgm:prSet presAssocID="{7FD61BEA-7752-48F9-89F5-BD24F2B7D11B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398C6-4C18-43F4-ADBF-4D8B8D99F212}" type="pres">
      <dgm:prSet presAssocID="{7FD61BEA-7752-48F9-89F5-BD24F2B7D11B}" presName="aSpace2" presStyleCnt="0"/>
      <dgm:spPr/>
      <dgm:t>
        <a:bodyPr/>
        <a:lstStyle/>
        <a:p>
          <a:endParaRPr lang="en-US"/>
        </a:p>
      </dgm:t>
    </dgm:pt>
    <dgm:pt modelId="{F1D5BFA6-A6A3-4941-ADCD-176CEFC91C9D}" type="pres">
      <dgm:prSet presAssocID="{FAB2AB71-696A-45B6-BC25-9D6031AAD76B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EF0958-3C5E-4209-B8F3-3CDC94A5967C}" type="presOf" srcId="{7FD61BEA-7752-48F9-89F5-BD24F2B7D11B}" destId="{201D0F75-1769-4F2C-94A2-E84BD0AC3ECA}" srcOrd="0" destOrd="0" presId="urn:microsoft.com/office/officeart/2005/8/layout/lProcess2"/>
    <dgm:cxn modelId="{8F76185C-940E-4E62-9BE6-A4B2B38C1B2F}" srcId="{05E598C8-8539-4180-B8CC-F3C9F0103E20}" destId="{3C9A7E22-1275-4FDC-885F-B08F4D80D7EA}" srcOrd="0" destOrd="0" parTransId="{0E2F092C-9F3D-416F-92EB-949BB46B5DB1}" sibTransId="{3855021E-88A8-4F77-9D2C-2130AAD7BFFF}"/>
    <dgm:cxn modelId="{659EAB85-33E5-4045-A0F5-C9956C6E26B1}" type="presOf" srcId="{3C9A7E22-1275-4FDC-885F-B08F4D80D7EA}" destId="{545F0906-04F7-4159-A890-90FD926A296F}" srcOrd="1" destOrd="0" presId="urn:microsoft.com/office/officeart/2005/8/layout/lProcess2"/>
    <dgm:cxn modelId="{1EC30046-87CB-4601-91B7-EAA5D9A68FC8}" type="presOf" srcId="{05E598C8-8539-4180-B8CC-F3C9F0103E20}" destId="{42A91F6A-730E-495F-AB84-E3DADBF5682E}" srcOrd="0" destOrd="0" presId="urn:microsoft.com/office/officeart/2005/8/layout/lProcess2"/>
    <dgm:cxn modelId="{0A0E8647-21FA-48AE-A728-5158D79709EF}" type="presOf" srcId="{3C9A7E22-1275-4FDC-885F-B08F4D80D7EA}" destId="{626CE24A-EF6A-4781-BCFE-958F01B99915}" srcOrd="0" destOrd="0" presId="urn:microsoft.com/office/officeart/2005/8/layout/lProcess2"/>
    <dgm:cxn modelId="{F1ABDA25-4DB4-473C-B2D1-0AC8F3C62CD5}" srcId="{3C9A7E22-1275-4FDC-885F-B08F4D80D7EA}" destId="{7FD61BEA-7752-48F9-89F5-BD24F2B7D11B}" srcOrd="0" destOrd="0" parTransId="{657F640B-E782-478A-BB3B-FFB584446CEF}" sibTransId="{C295698C-9CAB-4214-B7EE-B1E794A4CFF2}"/>
    <dgm:cxn modelId="{6E2C906F-371B-4A01-BAB2-47F842F5D0F8}" type="presOf" srcId="{FAB2AB71-696A-45B6-BC25-9D6031AAD76B}" destId="{F1D5BFA6-A6A3-4941-ADCD-176CEFC91C9D}" srcOrd="0" destOrd="0" presId="urn:microsoft.com/office/officeart/2005/8/layout/lProcess2"/>
    <dgm:cxn modelId="{9BB6F278-5B9B-43AB-8E20-BE7F399B53EC}" srcId="{3C9A7E22-1275-4FDC-885F-B08F4D80D7EA}" destId="{FAB2AB71-696A-45B6-BC25-9D6031AAD76B}" srcOrd="1" destOrd="0" parTransId="{6667C7FD-4DBF-442F-97E0-ADC3ED85667C}" sibTransId="{C156D9A9-4000-48CA-A6F3-E691DA85B007}"/>
    <dgm:cxn modelId="{E543F721-4430-4F12-A83D-99B1ED670FBB}" type="presParOf" srcId="{42A91F6A-730E-495F-AB84-E3DADBF5682E}" destId="{953B80BE-F039-409D-9073-9729062D5C5D}" srcOrd="0" destOrd="0" presId="urn:microsoft.com/office/officeart/2005/8/layout/lProcess2"/>
    <dgm:cxn modelId="{D13B4497-8942-40F2-830D-DA823A0BA21A}" type="presParOf" srcId="{953B80BE-F039-409D-9073-9729062D5C5D}" destId="{626CE24A-EF6A-4781-BCFE-958F01B99915}" srcOrd="0" destOrd="0" presId="urn:microsoft.com/office/officeart/2005/8/layout/lProcess2"/>
    <dgm:cxn modelId="{ACA62122-03C0-4DE2-8CDB-BEC424B26958}" type="presParOf" srcId="{953B80BE-F039-409D-9073-9729062D5C5D}" destId="{545F0906-04F7-4159-A890-90FD926A296F}" srcOrd="1" destOrd="0" presId="urn:microsoft.com/office/officeart/2005/8/layout/lProcess2"/>
    <dgm:cxn modelId="{8E58C3E2-7248-4844-B4E1-8AE197ABD04E}" type="presParOf" srcId="{953B80BE-F039-409D-9073-9729062D5C5D}" destId="{2F0FF81C-A419-4BA5-BCFB-397CC07E062B}" srcOrd="2" destOrd="0" presId="urn:microsoft.com/office/officeart/2005/8/layout/lProcess2"/>
    <dgm:cxn modelId="{1A966F76-E246-474B-B7BA-1861D56064B7}" type="presParOf" srcId="{2F0FF81C-A419-4BA5-BCFB-397CC07E062B}" destId="{AA7A9F63-DDFA-4CD8-9A60-9CA7921F99C9}" srcOrd="0" destOrd="0" presId="urn:microsoft.com/office/officeart/2005/8/layout/lProcess2"/>
    <dgm:cxn modelId="{59CD3F40-79AB-46B3-9D3E-4E6CB5AA0876}" type="presParOf" srcId="{AA7A9F63-DDFA-4CD8-9A60-9CA7921F99C9}" destId="{201D0F75-1769-4F2C-94A2-E84BD0AC3ECA}" srcOrd="0" destOrd="0" presId="urn:microsoft.com/office/officeart/2005/8/layout/lProcess2"/>
    <dgm:cxn modelId="{27D1CE68-4813-4006-BA90-6D237BA7D0CE}" type="presParOf" srcId="{AA7A9F63-DDFA-4CD8-9A60-9CA7921F99C9}" destId="{FA1398C6-4C18-43F4-ADBF-4D8B8D99F212}" srcOrd="1" destOrd="0" presId="urn:microsoft.com/office/officeart/2005/8/layout/lProcess2"/>
    <dgm:cxn modelId="{12CFC813-95F6-43D5-AB32-BEEC271A9C38}" type="presParOf" srcId="{AA7A9F63-DDFA-4CD8-9A60-9CA7921F99C9}" destId="{F1D5BFA6-A6A3-4941-ADCD-176CEFC91C9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B612F5-2270-425F-82B6-F8FABEC6D5B4}">
      <dsp:nvSpPr>
        <dsp:cNvPr id="0" name=""/>
        <dsp:cNvSpPr/>
      </dsp:nvSpPr>
      <dsp:spPr>
        <a:xfrm>
          <a:off x="0" y="269497"/>
          <a:ext cx="6019800" cy="71819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67203" tIns="333248" rIns="467203" bIns="113792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 smtClean="0">
              <a:cs typeface="B Nazanin" pitchFamily="2" charset="-78"/>
            </a:rPr>
            <a:t>قیمت بازار اونس طلای 9</a:t>
          </a:r>
          <a:r>
            <a:rPr lang="en-US" sz="1600" kern="1200" dirty="0" smtClean="0">
              <a:cs typeface="B Nazanin" pitchFamily="2" charset="-78"/>
            </a:rPr>
            <a:t>/</a:t>
          </a:r>
          <a:r>
            <a:rPr lang="fa-IR" sz="1600" kern="1200" dirty="0" smtClean="0">
              <a:cs typeface="B Nazanin" pitchFamily="2" charset="-78"/>
            </a:rPr>
            <a:t>999 به ریال</a:t>
          </a:r>
          <a:endParaRPr lang="en-US" sz="1600" kern="1200" dirty="0">
            <a:cs typeface="B Nazanin" pitchFamily="2" charset="-78"/>
          </a:endParaRPr>
        </a:p>
      </dsp:txBody>
      <dsp:txXfrm>
        <a:off x="0" y="269497"/>
        <a:ext cx="6019800" cy="718199"/>
      </dsp:txXfrm>
    </dsp:sp>
    <dsp:sp modelId="{37A80618-0275-4177-81C8-EF439504AFD6}">
      <dsp:nvSpPr>
        <dsp:cNvPr id="0" name=""/>
        <dsp:cNvSpPr/>
      </dsp:nvSpPr>
      <dsp:spPr>
        <a:xfrm>
          <a:off x="300990" y="33337"/>
          <a:ext cx="1667003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9274" tIns="0" rIns="159274" bIns="0" numCol="1" spcCol="1270" anchor="ctr" anchorCtr="0">
          <a:noAutofit/>
        </a:bodyPr>
        <a:lstStyle/>
        <a:p>
          <a:pPr lvl="0" algn="l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Nazanin" pitchFamily="2" charset="-78"/>
            </a:rPr>
            <a:t> </a:t>
          </a:r>
          <a:endParaRPr lang="fa-IR" sz="1600" kern="1200" dirty="0">
            <a:cs typeface="B Nazanin" pitchFamily="2" charset="-78"/>
          </a:endParaRPr>
        </a:p>
      </dsp:txBody>
      <dsp:txXfrm>
        <a:off x="300990" y="33337"/>
        <a:ext cx="1667003" cy="472320"/>
      </dsp:txXfrm>
    </dsp:sp>
    <dsp:sp modelId="{DCAB3D64-8C38-40C2-865E-87494B737873}">
      <dsp:nvSpPr>
        <dsp:cNvPr id="0" name=""/>
        <dsp:cNvSpPr/>
      </dsp:nvSpPr>
      <dsp:spPr>
        <a:xfrm>
          <a:off x="0" y="1310257"/>
          <a:ext cx="6019800" cy="71819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67203" tIns="333248" rIns="467203" bIns="113792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 smtClean="0">
              <a:cs typeface="B Nazanin" pitchFamily="2" charset="-78"/>
            </a:rPr>
            <a:t>قیمت جهانی اونس طلای 9</a:t>
          </a:r>
          <a:r>
            <a:rPr lang="en-US" sz="1600" kern="1200" dirty="0" smtClean="0">
              <a:cs typeface="B Nazanin" pitchFamily="2" charset="-78"/>
            </a:rPr>
            <a:t>/</a:t>
          </a:r>
          <a:r>
            <a:rPr lang="fa-IR" sz="1600" kern="1200" dirty="0" smtClean="0">
              <a:cs typeface="B Nazanin" pitchFamily="2" charset="-78"/>
            </a:rPr>
            <a:t>999 به دلار</a:t>
          </a:r>
          <a:endParaRPr lang="en-US" sz="1600" kern="1200" dirty="0">
            <a:cs typeface="B Nazanin" pitchFamily="2" charset="-78"/>
          </a:endParaRPr>
        </a:p>
      </dsp:txBody>
      <dsp:txXfrm>
        <a:off x="0" y="1310257"/>
        <a:ext cx="6019800" cy="718199"/>
      </dsp:txXfrm>
    </dsp:sp>
    <dsp:sp modelId="{5F4C8BD1-A677-4964-929E-EE57EA91F222}">
      <dsp:nvSpPr>
        <dsp:cNvPr id="0" name=""/>
        <dsp:cNvSpPr/>
      </dsp:nvSpPr>
      <dsp:spPr>
        <a:xfrm>
          <a:off x="300990" y="1074097"/>
          <a:ext cx="1667003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9274" tIns="0" rIns="159274" bIns="0" numCol="1" spcCol="1270" anchor="ctr" anchorCtr="0">
          <a:noAutofit/>
        </a:bodyPr>
        <a:lstStyle/>
        <a:p>
          <a:pPr lvl="0" algn="l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 dirty="0">
            <a:cs typeface="B Nazanin" pitchFamily="2" charset="-78"/>
          </a:endParaRPr>
        </a:p>
      </dsp:txBody>
      <dsp:txXfrm>
        <a:off x="300990" y="1074097"/>
        <a:ext cx="1667003" cy="472320"/>
      </dsp:txXfrm>
    </dsp:sp>
    <dsp:sp modelId="{F5FD9A57-4808-4950-8F5D-204D17690304}">
      <dsp:nvSpPr>
        <dsp:cNvPr id="0" name=""/>
        <dsp:cNvSpPr/>
      </dsp:nvSpPr>
      <dsp:spPr>
        <a:xfrm>
          <a:off x="0" y="2351017"/>
          <a:ext cx="6019800" cy="71819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67203" tIns="333248" rIns="467203" bIns="113792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 smtClean="0">
              <a:cs typeface="B Nazanin" pitchFamily="2" charset="-78"/>
            </a:rPr>
            <a:t>قیمت دلار به ریال در بازار آزاد</a:t>
          </a:r>
          <a:endParaRPr lang="en-US" sz="1600" kern="1200" dirty="0">
            <a:cs typeface="B Nazanin" pitchFamily="2" charset="-78"/>
          </a:endParaRPr>
        </a:p>
      </dsp:txBody>
      <dsp:txXfrm>
        <a:off x="0" y="2351017"/>
        <a:ext cx="6019800" cy="718199"/>
      </dsp:txXfrm>
    </dsp:sp>
    <dsp:sp modelId="{AACFCCBA-40CB-42D3-9FCD-9E6C4CC9336B}">
      <dsp:nvSpPr>
        <dsp:cNvPr id="0" name=""/>
        <dsp:cNvSpPr/>
      </dsp:nvSpPr>
      <dsp:spPr>
        <a:xfrm>
          <a:off x="300990" y="2114857"/>
          <a:ext cx="1667003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9274" tIns="0" rIns="159274" bIns="0" numCol="1" spcCol="1270" anchor="ctr" anchorCtr="0">
          <a:noAutofit/>
        </a:bodyPr>
        <a:lstStyle/>
        <a:p>
          <a:pPr lvl="0" algn="l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 dirty="0">
            <a:cs typeface="B Nazanin" pitchFamily="2" charset="-78"/>
          </a:endParaRPr>
        </a:p>
      </dsp:txBody>
      <dsp:txXfrm>
        <a:off x="300990" y="2114857"/>
        <a:ext cx="1667003" cy="472320"/>
      </dsp:txXfrm>
    </dsp:sp>
    <dsp:sp modelId="{B7CD4F85-0832-4A55-958B-C35A72C8DAE3}">
      <dsp:nvSpPr>
        <dsp:cNvPr id="0" name=""/>
        <dsp:cNvSpPr/>
      </dsp:nvSpPr>
      <dsp:spPr>
        <a:xfrm>
          <a:off x="0" y="3391777"/>
          <a:ext cx="6019800" cy="71819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67203" tIns="333248" rIns="467203" bIns="113792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 smtClean="0">
              <a:cs typeface="B Nazanin" pitchFamily="2" charset="-78"/>
            </a:rPr>
            <a:t>متغیر انحراف قیمت بازار از قیمت ذاتی اونس طلا </a:t>
          </a:r>
          <a:endParaRPr lang="en-US" sz="1600" kern="1200" dirty="0">
            <a:cs typeface="B Nazanin" pitchFamily="2" charset="-78"/>
          </a:endParaRPr>
        </a:p>
      </dsp:txBody>
      <dsp:txXfrm>
        <a:off x="0" y="3391777"/>
        <a:ext cx="6019800" cy="718199"/>
      </dsp:txXfrm>
    </dsp:sp>
    <dsp:sp modelId="{C22E76DB-ADB3-459D-BDD3-F76CD66BCA78}">
      <dsp:nvSpPr>
        <dsp:cNvPr id="0" name=""/>
        <dsp:cNvSpPr/>
      </dsp:nvSpPr>
      <dsp:spPr>
        <a:xfrm>
          <a:off x="300990" y="3155617"/>
          <a:ext cx="1667003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9274" tIns="0" rIns="159274" bIns="0" numCol="1" spcCol="1270" anchor="ctr" anchorCtr="0">
          <a:noAutofit/>
        </a:bodyPr>
        <a:lstStyle/>
        <a:p>
          <a:pPr lvl="0" algn="l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Nazanin" pitchFamily="2" charset="-78"/>
            </a:rPr>
            <a:t> </a:t>
          </a:r>
          <a:endParaRPr lang="fa-IR" sz="1600" kern="1200" dirty="0">
            <a:cs typeface="B Nazanin" pitchFamily="2" charset="-78"/>
          </a:endParaRPr>
        </a:p>
      </dsp:txBody>
      <dsp:txXfrm>
        <a:off x="300990" y="3155617"/>
        <a:ext cx="1667003" cy="4723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E62B5A-7AC3-4A90-B3B7-5B04F4630882}">
      <dsp:nvSpPr>
        <dsp:cNvPr id="0" name=""/>
        <dsp:cNvSpPr/>
      </dsp:nvSpPr>
      <dsp:spPr>
        <a:xfrm>
          <a:off x="1004" y="456114"/>
          <a:ext cx="3656707" cy="182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71120" rIns="106680" bIns="71120" numCol="1" spcCol="1270" anchor="ctr" anchorCtr="0">
          <a:noAutofit/>
        </a:bodyPr>
        <a:lstStyle/>
        <a:p>
          <a:pPr lvl="0" algn="ct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600" kern="1200" dirty="0" smtClean="0">
              <a:cs typeface="B Titr" pitchFamily="2" charset="-78"/>
            </a:rPr>
            <a:t>عامل خارجی </a:t>
          </a:r>
          <a:endParaRPr lang="en-US" sz="5600" kern="1200" dirty="0">
            <a:cs typeface="B Titr" pitchFamily="2" charset="-78"/>
          </a:endParaRPr>
        </a:p>
      </dsp:txBody>
      <dsp:txXfrm>
        <a:off x="1004" y="456114"/>
        <a:ext cx="3656707" cy="1828353"/>
      </dsp:txXfrm>
    </dsp:sp>
    <dsp:sp modelId="{BD3A63AE-3D4A-4E93-9B5D-AA3175228DFF}">
      <dsp:nvSpPr>
        <dsp:cNvPr id="0" name=""/>
        <dsp:cNvSpPr/>
      </dsp:nvSpPr>
      <dsp:spPr>
        <a:xfrm>
          <a:off x="366675" y="2284468"/>
          <a:ext cx="365670" cy="1371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265"/>
              </a:lnTo>
              <a:lnTo>
                <a:pt x="365670" y="137126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B0320C-D170-47CD-A0EE-69A927A88D43}">
      <dsp:nvSpPr>
        <dsp:cNvPr id="0" name=""/>
        <dsp:cNvSpPr/>
      </dsp:nvSpPr>
      <dsp:spPr>
        <a:xfrm>
          <a:off x="732345" y="2741556"/>
          <a:ext cx="2925365" cy="182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kern="1200" dirty="0" smtClean="0">
              <a:cs typeface="B Zar" pitchFamily="2" charset="-78"/>
            </a:rPr>
            <a:t>قیمت اونس طلای جهانی به دلار</a:t>
          </a:r>
          <a:endParaRPr lang="en-US" sz="3900" kern="1200" dirty="0">
            <a:cs typeface="B Zar" pitchFamily="2" charset="-78"/>
          </a:endParaRPr>
        </a:p>
      </dsp:txBody>
      <dsp:txXfrm>
        <a:off x="732345" y="2741556"/>
        <a:ext cx="2925365" cy="1828353"/>
      </dsp:txXfrm>
    </dsp:sp>
    <dsp:sp modelId="{BF879FD9-B012-4BA5-9809-808074EDDACA}">
      <dsp:nvSpPr>
        <dsp:cNvPr id="0" name=""/>
        <dsp:cNvSpPr/>
      </dsp:nvSpPr>
      <dsp:spPr>
        <a:xfrm>
          <a:off x="4571888" y="456114"/>
          <a:ext cx="3656707" cy="182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71120" rIns="106680" bIns="71120" numCol="1" spcCol="1270" anchor="ctr" anchorCtr="0">
          <a:noAutofit/>
        </a:bodyPr>
        <a:lstStyle/>
        <a:p>
          <a:pPr lvl="0" algn="ct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600" kern="1200" dirty="0" smtClean="0">
              <a:cs typeface="B Titr" pitchFamily="2" charset="-78"/>
            </a:rPr>
            <a:t>عامل داخلی</a:t>
          </a:r>
          <a:endParaRPr lang="en-US" sz="5600" kern="1200" dirty="0">
            <a:cs typeface="B Titr" pitchFamily="2" charset="-78"/>
          </a:endParaRPr>
        </a:p>
      </dsp:txBody>
      <dsp:txXfrm>
        <a:off x="4571888" y="456114"/>
        <a:ext cx="3656707" cy="1828353"/>
      </dsp:txXfrm>
    </dsp:sp>
    <dsp:sp modelId="{92B318D8-0FA9-4CEE-B9E8-40271754BFB7}">
      <dsp:nvSpPr>
        <dsp:cNvPr id="0" name=""/>
        <dsp:cNvSpPr/>
      </dsp:nvSpPr>
      <dsp:spPr>
        <a:xfrm>
          <a:off x="4937559" y="2284468"/>
          <a:ext cx="365670" cy="1371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265"/>
              </a:lnTo>
              <a:lnTo>
                <a:pt x="365670" y="137126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28DA3-FAFB-4B86-A361-C71EE84A152E}">
      <dsp:nvSpPr>
        <dsp:cNvPr id="0" name=""/>
        <dsp:cNvSpPr/>
      </dsp:nvSpPr>
      <dsp:spPr>
        <a:xfrm>
          <a:off x="5303229" y="2741556"/>
          <a:ext cx="2925365" cy="182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kern="1200" dirty="0" smtClean="0">
              <a:cs typeface="B Zar" pitchFamily="2" charset="-78"/>
            </a:rPr>
            <a:t>قیمت دلار به ریال در بازار آزاد </a:t>
          </a:r>
          <a:endParaRPr lang="en-US" sz="3900" kern="1200" dirty="0">
            <a:cs typeface="B Zar" pitchFamily="2" charset="-78"/>
          </a:endParaRPr>
        </a:p>
      </dsp:txBody>
      <dsp:txXfrm>
        <a:off x="5303229" y="2741556"/>
        <a:ext cx="2925365" cy="182835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340582-8146-4921-8AF1-2FBD8F0B2A84}">
      <dsp:nvSpPr>
        <dsp:cNvPr id="0" name=""/>
        <dsp:cNvSpPr/>
      </dsp:nvSpPr>
      <dsp:spPr>
        <a:xfrm>
          <a:off x="0" y="29912"/>
          <a:ext cx="8229599" cy="15958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Zar" pitchFamily="2" charset="-78"/>
            </a:rPr>
            <a:t>طلا یک دارایی نقدشو است. می‌توان بدون افت قیمت مقادیر زیادی طلا در بازار فروخت.</a:t>
          </a:r>
          <a:endParaRPr lang="en-US" sz="3100" kern="1200" dirty="0">
            <a:cs typeface="B Zar" pitchFamily="2" charset="-78"/>
          </a:endParaRPr>
        </a:p>
      </dsp:txBody>
      <dsp:txXfrm>
        <a:off x="0" y="29912"/>
        <a:ext cx="8229599" cy="1595879"/>
      </dsp:txXfrm>
    </dsp:sp>
    <dsp:sp modelId="{1101FA66-7E1F-4570-B5E4-F4DFE9473417}">
      <dsp:nvSpPr>
        <dsp:cNvPr id="0" name=""/>
        <dsp:cNvSpPr/>
      </dsp:nvSpPr>
      <dsp:spPr>
        <a:xfrm>
          <a:off x="0" y="1715072"/>
          <a:ext cx="8229599" cy="15958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Zar" pitchFamily="2" charset="-78"/>
            </a:rPr>
            <a:t>قیمت طلا نمی‌تواند برای مدت طولانی به میزان قابل‌توجهی بالاتر یا پایین‌تر از ارزش ذاتی باشد.</a:t>
          </a:r>
          <a:endParaRPr lang="en-US" sz="3100" kern="1200" dirty="0">
            <a:cs typeface="B Zar" pitchFamily="2" charset="-78"/>
          </a:endParaRPr>
        </a:p>
      </dsp:txBody>
      <dsp:txXfrm>
        <a:off x="0" y="1715072"/>
        <a:ext cx="8229599" cy="1595879"/>
      </dsp:txXfrm>
    </dsp:sp>
    <dsp:sp modelId="{A9383AAD-554A-469B-8007-A687F76E6E4B}">
      <dsp:nvSpPr>
        <dsp:cNvPr id="0" name=""/>
        <dsp:cNvSpPr/>
      </dsp:nvSpPr>
      <dsp:spPr>
        <a:xfrm>
          <a:off x="0" y="3400232"/>
          <a:ext cx="8229599" cy="159587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Zar" pitchFamily="2" charset="-78"/>
            </a:rPr>
            <a:t>بازار دوره‌هایی را که قیمت طلا در آن موقتاً بالاتر یا پایین‌تر از قیمت ذاتی بوده، تجربه کرده است.</a:t>
          </a:r>
          <a:endParaRPr lang="en-US" sz="3100" kern="1200" dirty="0">
            <a:cs typeface="B Zar" pitchFamily="2" charset="-78"/>
          </a:endParaRPr>
        </a:p>
      </dsp:txBody>
      <dsp:txXfrm>
        <a:off x="0" y="3400232"/>
        <a:ext cx="8229599" cy="159587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B99207-F302-4ED6-8405-20F5B3FB4EA9}">
      <dsp:nvSpPr>
        <dsp:cNvPr id="0" name=""/>
        <dsp:cNvSpPr/>
      </dsp:nvSpPr>
      <dsp:spPr>
        <a:xfrm>
          <a:off x="0" y="29912"/>
          <a:ext cx="8229599" cy="15958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Zar" pitchFamily="2" charset="-78"/>
            </a:rPr>
            <a:t>طلا کالایی شبیه دلار است. قسمت عمدۀ تلاطم طلا به ریال با تلاطم دلار به ریال توجیه می‌شود.</a:t>
          </a:r>
          <a:endParaRPr lang="en-US" sz="3100" kern="1200" dirty="0">
            <a:cs typeface="B Zar" pitchFamily="2" charset="-78"/>
          </a:endParaRPr>
        </a:p>
      </dsp:txBody>
      <dsp:txXfrm>
        <a:off x="0" y="29912"/>
        <a:ext cx="8229599" cy="1595879"/>
      </dsp:txXfrm>
    </dsp:sp>
    <dsp:sp modelId="{BE77A5D2-C368-4E41-9319-E8BBDD3C0A15}">
      <dsp:nvSpPr>
        <dsp:cNvPr id="0" name=""/>
        <dsp:cNvSpPr/>
      </dsp:nvSpPr>
      <dsp:spPr>
        <a:xfrm>
          <a:off x="0" y="1715072"/>
          <a:ext cx="8229599" cy="15958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Zar" pitchFamily="2" charset="-78"/>
            </a:rPr>
            <a:t>به‌راحتی می‌توان با ایجاد سبدی اثر تلاطم قیمت اونس طلای جهانی را بر تلاطم قیمت طلا به ریال حذف کرد. </a:t>
          </a:r>
          <a:endParaRPr lang="en-US" sz="3100" kern="1200" dirty="0">
            <a:cs typeface="B Zar" pitchFamily="2" charset="-78"/>
          </a:endParaRPr>
        </a:p>
      </dsp:txBody>
      <dsp:txXfrm>
        <a:off x="0" y="1715072"/>
        <a:ext cx="8229599" cy="1595879"/>
      </dsp:txXfrm>
    </dsp:sp>
    <dsp:sp modelId="{E5221A0F-8030-44F9-86B1-E009775220EE}">
      <dsp:nvSpPr>
        <dsp:cNvPr id="0" name=""/>
        <dsp:cNvSpPr/>
      </dsp:nvSpPr>
      <dsp:spPr>
        <a:xfrm>
          <a:off x="0" y="3400232"/>
          <a:ext cx="8229599" cy="159587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Zar" pitchFamily="2" charset="-78"/>
            </a:rPr>
            <a:t>هر زمان که بازار به دلار دسترسی نداشته باشد، طلا را جایگزین می‌کند و برعکس.</a:t>
          </a:r>
          <a:endParaRPr lang="en-US" sz="3100" kern="1200" dirty="0">
            <a:cs typeface="B Zar" pitchFamily="2" charset="-78"/>
          </a:endParaRPr>
        </a:p>
      </dsp:txBody>
      <dsp:txXfrm>
        <a:off x="0" y="3400232"/>
        <a:ext cx="8229599" cy="159587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A92CD5-6DC3-4D0B-87CB-1E471C8CBC2B}">
      <dsp:nvSpPr>
        <dsp:cNvPr id="0" name=""/>
        <dsp:cNvSpPr/>
      </dsp:nvSpPr>
      <dsp:spPr>
        <a:xfrm>
          <a:off x="0" y="38462"/>
          <a:ext cx="8229599" cy="4949100"/>
        </a:xfrm>
        <a:prstGeom prst="verticalScroll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justLow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700" kern="1200" dirty="0" smtClean="0">
              <a:cs typeface="B Zar" pitchFamily="2" charset="-78"/>
            </a:rPr>
            <a:t>با استفاده از ابزار مالی مبتنی بر فارکس ریسک تلاطم نرخ برابری جفت‌های معتبر ارزی  به‌راحتی پوشش داداه می‌شود.</a:t>
          </a:r>
          <a:endParaRPr lang="en-US" sz="4700" kern="1200" dirty="0">
            <a:cs typeface="B Zar" pitchFamily="2" charset="-78"/>
          </a:endParaRPr>
        </a:p>
      </dsp:txBody>
      <dsp:txXfrm>
        <a:off x="0" y="38462"/>
        <a:ext cx="8229599" cy="49491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ABFF54-27D3-4B79-9D9C-88DAABBB9A3C}">
      <dsp:nvSpPr>
        <dsp:cNvPr id="0" name=""/>
        <dsp:cNvSpPr/>
      </dsp:nvSpPr>
      <dsp:spPr>
        <a:xfrm>
          <a:off x="0" y="371597"/>
          <a:ext cx="8229599" cy="1521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79044" rIns="638708" bIns="163576" numCol="1" spcCol="1270" anchor="t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300" kern="1200" dirty="0" smtClean="0">
              <a:cs typeface="B Zar" pitchFamily="2" charset="-78"/>
            </a:rPr>
            <a:t>ریسک نوسان نرخ دلار ریسک، برای صاحبان کسب‌وکار بسیار حائز اهمیت است.</a:t>
          </a:r>
          <a:endParaRPr lang="en-US" sz="2300" kern="1200" dirty="0">
            <a:cs typeface="B Zar" pitchFamily="2" charset="-78"/>
          </a:endParaRPr>
        </a:p>
      </dsp:txBody>
      <dsp:txXfrm>
        <a:off x="0" y="371597"/>
        <a:ext cx="8229599" cy="1521449"/>
      </dsp:txXfrm>
    </dsp:sp>
    <dsp:sp modelId="{2CA6DE67-B888-4524-9A41-8B3DA1A7DBEE}">
      <dsp:nvSpPr>
        <dsp:cNvPr id="0" name=""/>
        <dsp:cNvSpPr/>
      </dsp:nvSpPr>
      <dsp:spPr>
        <a:xfrm>
          <a:off x="411479" y="32117"/>
          <a:ext cx="57607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Titr" pitchFamily="2" charset="-78"/>
            </a:rPr>
            <a:t>اهمیت ریسک نوسانات دلار</a:t>
          </a:r>
          <a:endParaRPr lang="en-US" sz="2300" kern="1200" dirty="0">
            <a:cs typeface="B Titr" pitchFamily="2" charset="-78"/>
          </a:endParaRPr>
        </a:p>
      </dsp:txBody>
      <dsp:txXfrm>
        <a:off x="411479" y="32117"/>
        <a:ext cx="5760720" cy="678960"/>
      </dsp:txXfrm>
    </dsp:sp>
    <dsp:sp modelId="{4242CB29-F871-452A-B713-E66D346C5362}">
      <dsp:nvSpPr>
        <dsp:cNvPr id="0" name=""/>
        <dsp:cNvSpPr/>
      </dsp:nvSpPr>
      <dsp:spPr>
        <a:xfrm>
          <a:off x="0" y="2356727"/>
          <a:ext cx="8229599" cy="1086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79044" rIns="638708" bIns="163576" numCol="1" spcCol="1270" anchor="t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300" kern="1200" dirty="0" smtClean="0">
              <a:cs typeface="B Zar" pitchFamily="2" charset="-78"/>
            </a:rPr>
            <a:t>هزینۀ پوشش ریسک نوسانات نرخ دلار به ریال بسیار گران است.</a:t>
          </a:r>
          <a:endParaRPr lang="en-US" sz="2300" kern="1200" dirty="0">
            <a:cs typeface="B Zar" pitchFamily="2" charset="-78"/>
          </a:endParaRPr>
        </a:p>
      </dsp:txBody>
      <dsp:txXfrm>
        <a:off x="0" y="2356727"/>
        <a:ext cx="8229599" cy="1086750"/>
      </dsp:txXfrm>
    </dsp:sp>
    <dsp:sp modelId="{5CAB0BBD-F95D-43CA-8C9E-68B97A2620D9}">
      <dsp:nvSpPr>
        <dsp:cNvPr id="0" name=""/>
        <dsp:cNvSpPr/>
      </dsp:nvSpPr>
      <dsp:spPr>
        <a:xfrm>
          <a:off x="411479" y="2017247"/>
          <a:ext cx="57607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Titr" pitchFamily="2" charset="-78"/>
            </a:rPr>
            <a:t>هزینۀ پوشش ریسک</a:t>
          </a:r>
          <a:endParaRPr lang="en-US" sz="2300" kern="1200" dirty="0">
            <a:cs typeface="B Titr" pitchFamily="2" charset="-78"/>
          </a:endParaRPr>
        </a:p>
      </dsp:txBody>
      <dsp:txXfrm>
        <a:off x="411479" y="2017247"/>
        <a:ext cx="5760720" cy="678960"/>
      </dsp:txXfrm>
    </dsp:sp>
    <dsp:sp modelId="{6701C0BD-ECE7-4ABF-91A9-ED53B1E81664}">
      <dsp:nvSpPr>
        <dsp:cNvPr id="0" name=""/>
        <dsp:cNvSpPr/>
      </dsp:nvSpPr>
      <dsp:spPr>
        <a:xfrm>
          <a:off x="0" y="3907157"/>
          <a:ext cx="8229599" cy="1086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79044" rIns="638708" bIns="163576" numCol="1" spcCol="1270" anchor="t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300" kern="1200" dirty="0" smtClean="0">
              <a:cs typeface="B Zar" pitchFamily="2" charset="-78"/>
            </a:rPr>
            <a:t>هیچ مسیری برای پوشش ارزان‌قیمت ریسک نوسانات نرخ دلار موجود نیست.</a:t>
          </a:r>
          <a:endParaRPr lang="en-US" sz="2300" kern="1200" dirty="0">
            <a:cs typeface="B Zar" pitchFamily="2" charset="-78"/>
          </a:endParaRPr>
        </a:p>
      </dsp:txBody>
      <dsp:txXfrm>
        <a:off x="0" y="3907157"/>
        <a:ext cx="8229599" cy="1086750"/>
      </dsp:txXfrm>
    </dsp:sp>
    <dsp:sp modelId="{C26167EF-FE08-407E-8FF9-516E249EC62C}">
      <dsp:nvSpPr>
        <dsp:cNvPr id="0" name=""/>
        <dsp:cNvSpPr/>
      </dsp:nvSpPr>
      <dsp:spPr>
        <a:xfrm>
          <a:off x="411479" y="3567677"/>
          <a:ext cx="57607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Titr" pitchFamily="2" charset="-78"/>
            </a:rPr>
            <a:t>عدم‌وجود راه ارزان قیمت</a:t>
          </a:r>
          <a:endParaRPr lang="en-US" sz="2300" kern="1200" dirty="0">
            <a:cs typeface="B Titr" pitchFamily="2" charset="-78"/>
          </a:endParaRPr>
        </a:p>
      </dsp:txBody>
      <dsp:txXfrm>
        <a:off x="411479" y="3567677"/>
        <a:ext cx="5760720" cy="67896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6CE24A-EF6A-4781-BCFE-958F01B99915}">
      <dsp:nvSpPr>
        <dsp:cNvPr id="0" name=""/>
        <dsp:cNvSpPr/>
      </dsp:nvSpPr>
      <dsp:spPr>
        <a:xfrm>
          <a:off x="0" y="0"/>
          <a:ext cx="8229599" cy="5026024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kern="1200" dirty="0" smtClean="0">
              <a:cs typeface="B Zar" pitchFamily="2" charset="-78"/>
            </a:rPr>
            <a:t>امکان راه‌اندازی بازار آتی ارز به لحاظ فنی موجود نیست:</a:t>
          </a:r>
          <a:endParaRPr lang="en-US" sz="3700" kern="1200" dirty="0">
            <a:cs typeface="B Zar" pitchFamily="2" charset="-78"/>
          </a:endParaRPr>
        </a:p>
      </dsp:txBody>
      <dsp:txXfrm>
        <a:off x="0" y="0"/>
        <a:ext cx="8229599" cy="1507807"/>
      </dsp:txXfrm>
    </dsp:sp>
    <dsp:sp modelId="{201D0F75-1769-4F2C-94A2-E84BD0AC3ECA}">
      <dsp:nvSpPr>
        <dsp:cNvPr id="0" name=""/>
        <dsp:cNvSpPr/>
      </dsp:nvSpPr>
      <dsp:spPr>
        <a:xfrm>
          <a:off x="822959" y="1509279"/>
          <a:ext cx="6583679" cy="15154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0" tIns="66675" rIns="88900" bIns="6667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>
              <a:cs typeface="B Zar" pitchFamily="2" charset="-78"/>
            </a:rPr>
            <a:t>انحصار عرضۀ ارز در دست بانک مرکزی است.</a:t>
          </a:r>
          <a:endParaRPr lang="en-US" sz="3500" kern="1200" dirty="0">
            <a:cs typeface="B Zar" pitchFamily="2" charset="-78"/>
          </a:endParaRPr>
        </a:p>
      </dsp:txBody>
      <dsp:txXfrm>
        <a:off x="822959" y="1509279"/>
        <a:ext cx="6583679" cy="1515415"/>
      </dsp:txXfrm>
    </dsp:sp>
    <dsp:sp modelId="{F1D5BFA6-A6A3-4941-ADCD-176CEFC91C9D}">
      <dsp:nvSpPr>
        <dsp:cNvPr id="0" name=""/>
        <dsp:cNvSpPr/>
      </dsp:nvSpPr>
      <dsp:spPr>
        <a:xfrm>
          <a:off x="822959" y="3257836"/>
          <a:ext cx="6583679" cy="15154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6718553"/>
                <a:satOff val="9479"/>
                <a:lumOff val="-1176"/>
                <a:alphaOff val="0"/>
                <a:shade val="51000"/>
                <a:satMod val="130000"/>
              </a:schemeClr>
            </a:gs>
            <a:gs pos="80000">
              <a:schemeClr val="accent5">
                <a:hueOff val="6718553"/>
                <a:satOff val="9479"/>
                <a:lumOff val="-1176"/>
                <a:alphaOff val="0"/>
                <a:shade val="93000"/>
                <a:satMod val="130000"/>
              </a:schemeClr>
            </a:gs>
            <a:gs pos="100000">
              <a:schemeClr val="accent5">
                <a:hueOff val="6718553"/>
                <a:satOff val="9479"/>
                <a:lumOff val="-11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0" tIns="66675" rIns="88900" bIns="6667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>
              <a:cs typeface="B Zar" pitchFamily="2" charset="-78"/>
            </a:rPr>
            <a:t>بازار آتی ارز بازاری انحصاری خواهد بود.</a:t>
          </a:r>
          <a:endParaRPr lang="en-US" sz="3500" kern="1200" dirty="0">
            <a:cs typeface="B Zar" pitchFamily="2" charset="-78"/>
          </a:endParaRPr>
        </a:p>
      </dsp:txBody>
      <dsp:txXfrm>
        <a:off x="822959" y="3257836"/>
        <a:ext cx="6583679" cy="1515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EDED47-B701-4340-8C97-F97172D9E6D8}" type="datetimeFigureOut">
              <a:rPr lang="en-US"/>
              <a:pPr>
                <a:defRPr/>
              </a:pPr>
              <a:t>5/29/2012</a:t>
            </a:fld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9C1766-2E12-478C-9CA8-85C400EE8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E99620-120D-4961-A14D-0DD188F02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6E9D-8DDD-4F7B-AC98-5D185A215068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en-US" smtClean="0"/>
          </a:p>
        </p:txBody>
      </p:sp>
      <p:sp>
        <p:nvSpPr>
          <p:cNvPr id="2970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222BC-75AA-40D3-A93B-FFF088E3235E}" type="slidenum">
              <a:rPr lang="en-US" smtClean="0">
                <a:latin typeface="Arial" charset="0"/>
                <a:cs typeface="Arial" charset="0"/>
              </a:rPr>
              <a:pPr/>
              <a:t>22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/>
        </p:nvSpPr>
        <p:spPr bwMode="ltGray">
          <a:xfrm>
            <a:off x="0" y="476250"/>
            <a:ext cx="9147175" cy="6381750"/>
          </a:xfrm>
          <a:prstGeom prst="rect">
            <a:avLst/>
          </a:prstGeom>
          <a:gradFill rotWithShape="1">
            <a:gsLst>
              <a:gs pos="0">
                <a:srgbClr val="437CD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ltGray">
          <a:xfrm flipV="1">
            <a:off x="304800" y="685800"/>
            <a:ext cx="5257800" cy="6019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1143000" y="2132013"/>
            <a:ext cx="8001000" cy="4725987"/>
            <a:chOff x="720" y="1343"/>
            <a:chExt cx="5040" cy="2977"/>
          </a:xfrm>
        </p:grpSpPr>
        <p:sp>
          <p:nvSpPr>
            <p:cNvPr id="9" name="Rectangle 39"/>
            <p:cNvSpPr>
              <a:spLocks noChangeArrowheads="1"/>
            </p:cNvSpPr>
            <p:nvPr userDrawn="1"/>
          </p:nvSpPr>
          <p:spPr bwMode="gray">
            <a:xfrm>
              <a:off x="1032" y="1344"/>
              <a:ext cx="4728" cy="29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" name="Group 40"/>
            <p:cNvGrpSpPr>
              <a:grpSpLocks/>
            </p:cNvGrpSpPr>
            <p:nvPr userDrawn="1"/>
          </p:nvGrpSpPr>
          <p:grpSpPr bwMode="auto">
            <a:xfrm>
              <a:off x="720" y="1343"/>
              <a:ext cx="624" cy="2974"/>
              <a:chOff x="768" y="1104"/>
              <a:chExt cx="624" cy="3216"/>
            </a:xfrm>
          </p:grpSpPr>
          <p:sp>
            <p:nvSpPr>
              <p:cNvPr id="11" name="Oval 41"/>
              <p:cNvSpPr>
                <a:spLocks noChangeArrowheads="1"/>
              </p:cNvSpPr>
              <p:nvPr userDrawn="1"/>
            </p:nvSpPr>
            <p:spPr bwMode="gray">
              <a:xfrm>
                <a:off x="768" y="1104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Rectangle 42"/>
              <p:cNvSpPr>
                <a:spLocks noChangeArrowheads="1"/>
              </p:cNvSpPr>
              <p:nvPr userDrawn="1"/>
            </p:nvSpPr>
            <p:spPr bwMode="gray">
              <a:xfrm>
                <a:off x="768" y="1440"/>
                <a:ext cx="576" cy="28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3" name="Rectangle 43"/>
          <p:cNvSpPr>
            <a:spLocks noChangeArrowheads="1"/>
          </p:cNvSpPr>
          <p:nvPr/>
        </p:nvSpPr>
        <p:spPr bwMode="ltGray">
          <a:xfrm>
            <a:off x="533400" y="6553200"/>
            <a:ext cx="8610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ltGray">
          <a:xfrm>
            <a:off x="2352675" y="1860550"/>
            <a:ext cx="6791325" cy="5016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ko-KR" sz="2800">
              <a:solidFill>
                <a:schemeClr val="bg1"/>
              </a:solidFill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200400"/>
            <a:ext cx="6858000" cy="685800"/>
          </a:xfrm>
        </p:spPr>
        <p:txBody>
          <a:bodyPr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871663"/>
            <a:ext cx="64008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8BA1552-00F1-441A-86D9-38DC48BA3F8C}" type="datetime1">
              <a:rPr lang="en-US"/>
              <a:pPr>
                <a:defRPr/>
              </a:pPr>
              <a:t>5/29/2012</a:t>
            </a:fld>
            <a:endParaRPr lang="en-US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37325"/>
            <a:ext cx="2895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97B97-AA10-4CAA-BC30-7977EBB44987}" type="datetime1">
              <a:rPr lang="en-US"/>
              <a:pPr>
                <a:defRPr/>
              </a:pPr>
              <a:t>5/29/2012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C00E6-9770-4F68-A34A-B3145ACEB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9404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9404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73C3D-6058-4D76-AE87-2E1139A29E65}" type="datetime1">
              <a:rPr lang="en-US"/>
              <a:pPr>
                <a:defRPr/>
              </a:pPr>
              <a:t>5/29/2012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12CEA-8A74-415E-B619-EF9715D9F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6966-5246-4623-98D8-9C0DAB6EE2E2}" type="datetime1">
              <a:rPr lang="en-US"/>
              <a:pPr>
                <a:defRPr/>
              </a:pPr>
              <a:t>5/29/2012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0FE9A-7B9B-49B0-A538-33EE85337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457200"/>
            <a:ext cx="8305800" cy="5940425"/>
          </a:xfrm>
        </p:spPr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0B800-EE50-4854-9D50-265FA3FDFA86}" type="datetime1">
              <a:rPr lang="en-US"/>
              <a:pPr>
                <a:defRPr/>
              </a:pPr>
              <a:t>5/29/2012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6033-C03D-4652-8FEF-4BBE57ABF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685B9-6EBC-4584-8F67-EA4FE0D90285}" type="datetime1">
              <a:rPr lang="en-US"/>
              <a:pPr>
                <a:defRPr/>
              </a:pPr>
              <a:t>5/29/2012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232A9-362D-4782-B5EB-C263B4622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6858000" cy="533400"/>
          </a:xfrm>
        </p:spPr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fa-IR" dirty="0" smtClean="0"/>
              <a:t>ساس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E76A0-34AA-4FAC-AC28-82D7F4589F9E}" type="datetime1">
              <a:rPr lang="en-US"/>
              <a:pPr>
                <a:defRPr/>
              </a:pPr>
              <a:t>5/29/2012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9386-61F8-42D7-9E47-0CBE9B412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D4E2-95D5-4516-82E4-1D83F924D3F9}" type="datetime1">
              <a:rPr lang="en-US"/>
              <a:pPr>
                <a:defRPr/>
              </a:pPr>
              <a:t>5/29/2012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594A-FFBB-4D4C-9102-B8313514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buFont typeface="Wingdings" pitchFamily="2" charset="2"/>
              <a:buChar char="§"/>
              <a:defRPr sz="24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4400" b="0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dirty="0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028F9-7363-4A8C-BF84-701E97A104CA}" type="datetime1">
              <a:rPr lang="en-US"/>
              <a:pPr>
                <a:defRPr/>
              </a:pPr>
              <a:t>5/29/2012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5F3BF-D623-4509-BE0C-830B860F1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14D0F-2834-49E0-81FA-F631C716A9EE}" type="datetime1">
              <a:rPr lang="en-US"/>
              <a:pPr>
                <a:defRPr/>
              </a:pPr>
              <a:t>5/29/2012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7BE41-1A7C-46C0-B731-96511F9FF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8FEC8-F19B-49C1-9541-9245FCB554A5}" type="datetime1">
              <a:rPr lang="en-US"/>
              <a:pPr>
                <a:defRPr/>
              </a:pPr>
              <a:t>5/29/2012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BA05F-AF24-4442-869C-1AEF264E3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427AE-D398-4E0F-8510-5DC476BA7353}" type="datetime1">
              <a:rPr lang="en-US"/>
              <a:pPr>
                <a:defRPr/>
              </a:pPr>
              <a:t>5/29/2012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0D8B-55E3-4FB1-AA9F-BFD265DED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7B684-ED64-41B5-92AE-5CE3FEE3E156}" type="datetime1">
              <a:rPr lang="en-US"/>
              <a:pPr>
                <a:defRPr/>
              </a:pPr>
              <a:t>5/29/2012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E3D9-BF8F-44B0-BF47-C87551A10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CD3D-633E-4872-82CE-4627022B91FC}" type="datetime1">
              <a:rPr lang="en-US"/>
              <a:pPr>
                <a:defRPr/>
              </a:pPr>
              <a:t>5/29/2012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E92E-50CB-4FC0-ABBB-BD076BA5B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3E64A-2479-4C7A-A539-083146BD0A32}" type="datetime1">
              <a:rPr lang="en-US"/>
              <a:pPr>
                <a:defRPr/>
              </a:pPr>
              <a:t>5/29/2012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E7B1-382F-4B7F-862E-CEF735823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16335E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gray">
          <a:xfrm>
            <a:off x="8839200" y="228600"/>
            <a:ext cx="304800" cy="6629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0" y="0"/>
            <a:ext cx="7620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5720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8E8211-8E95-4283-A9BA-0011682B83E6}" type="datetime1">
              <a:rPr lang="en-US"/>
              <a:pPr>
                <a:defRPr/>
              </a:pPr>
              <a:t>5/29/2012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0E44DC0-5066-40CF-9A31-DF9B11815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0" y="6400800"/>
            <a:ext cx="8839200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 userDrawn="1"/>
        </p:nvSpPr>
        <p:spPr bwMode="auto">
          <a:xfrm>
            <a:off x="7391400" y="0"/>
            <a:ext cx="1752600" cy="990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Line 27"/>
          <p:cNvSpPr>
            <a:spLocks noChangeShapeType="1"/>
          </p:cNvSpPr>
          <p:nvPr userDrawn="1"/>
        </p:nvSpPr>
        <p:spPr bwMode="gray">
          <a:xfrm rot="10800000">
            <a:off x="0" y="1143000"/>
            <a:ext cx="91440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 userDrawn="1"/>
        </p:nvSpPr>
        <p:spPr bwMode="gray">
          <a:xfrm rot="10800000">
            <a:off x="7162800" y="989013"/>
            <a:ext cx="1981200" cy="1539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</p:sldLayoutIdLst>
  <p:transition>
    <p:fade/>
  </p:transition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342900" indent="-3429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Low" rtl="1" eaLnBrk="0" fontAlgn="base" hangingPunct="0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justLow" rtl="1" eaLnBrk="0" fontAlgn="base" hangingPunct="0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oleObject" Target="../embeddings/oleObject1.bin"/><Relationship Id="rId7" Type="http://schemas.openxmlformats.org/officeDocument/2006/relationships/diagramColors" Target="../diagrams/colors1.xml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QuickStyle" Target="../diagrams/quickStyle1.xml"/><Relationship Id="rId11" Type="http://schemas.openxmlformats.org/officeDocument/2006/relationships/oleObject" Target="../embeddings/oleObject4.bin"/><Relationship Id="rId5" Type="http://schemas.openxmlformats.org/officeDocument/2006/relationships/diagramLayout" Target="../diagrams/layout1.xml"/><Relationship Id="rId10" Type="http://schemas.openxmlformats.org/officeDocument/2006/relationships/oleObject" Target="../embeddings/oleObject3.bin"/><Relationship Id="rId4" Type="http://schemas.openxmlformats.org/officeDocument/2006/relationships/diagramData" Target="../diagrams/data1.xml"/><Relationship Id="rId9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B Elham" pitchFamily="2" charset="-78"/>
              </a:rPr>
              <a:t>بسم‌الله الرحمن الرحیم</a:t>
            </a:r>
            <a:endParaRPr lang="fa-IR" sz="5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Unicode MS" pitchFamily="34" charset="-128"/>
              <a:ea typeface="Arial Unicode MS" pitchFamily="34" charset="-128"/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به نام آنکه جان را فکرت آموخت</a:t>
            </a:r>
            <a:endParaRPr lang="fa-I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400" dirty="0" smtClean="0"/>
              <a:t>بازدۀ میانگین ماهانۀ سکۀ تمام‌بهار طی پنج سال گذشته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457200" y="1524000"/>
          <a:ext cx="7848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400" dirty="0" smtClean="0"/>
              <a:t>بازدۀ میانگین ماهانۀ سکۀ تمام‌بهار طی پنج سال گذشته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447800"/>
          <a:ext cx="7772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33600" y="22098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میانگین نرخ بازدۀ ماهانه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=</a:t>
            </a:r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2.7% </a:t>
            </a:r>
          </a:p>
          <a:p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انحراف معیار سالانه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=</a:t>
            </a:r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   6.8%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dirty="0" smtClean="0"/>
              <a:t>میانگین قیمت سالانۀ سکۀ تمام‌بهار طی 20 سال گذشته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381000" y="1676400"/>
          <a:ext cx="7620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dirty="0" smtClean="0"/>
              <a:t>بازدۀ میانگین سالانۀ سکۀ تمام‌بهار طی 20 سال گذشته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762000" y="1524000"/>
          <a:ext cx="7543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4600" y="19812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میانگین نرخ بازدۀ سالانه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=</a:t>
            </a:r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25%</a:t>
            </a:r>
          </a:p>
          <a:p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انحراف معیار سالانه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=</a:t>
            </a:r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24%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400" dirty="0" smtClean="0"/>
              <a:t>مقایسه قیمت میانگین سالانۀ واقعی و ذاتی سکه در 20 سال اخیر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723900" y="1676399"/>
          <a:ext cx="7696200" cy="4626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fa-IR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رابطۀ قیمت بازار(واقعی) و ذاتی</a:t>
            </a: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a-IR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شباهت طلا به دلار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cap="none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algn="ctr">
              <a:buSzTx/>
            </a:pPr>
            <a:endParaRPr lang="fa-IR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pPr marL="0" lvl="1" algn="ctr">
              <a:buSzTx/>
            </a:pPr>
            <a:endParaRPr lang="fa-IR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pPr marL="0" lvl="1" algn="ctr">
              <a:buSzTx/>
            </a:pPr>
            <a:endParaRPr lang="fa-IR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pPr marL="0" lvl="1" algn="ctr">
              <a:buSzTx/>
            </a:pPr>
            <a:endParaRPr lang="fa-IR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pPr marL="0" lvl="1" algn="ctr">
              <a:buSzTx/>
            </a:pPr>
            <a:endParaRPr lang="fa-IR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pPr marL="0" lvl="1" algn="ctr">
              <a:buSzTx/>
            </a:pPr>
            <a:endParaRPr lang="fa-IR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pPr marL="0" lvl="1" algn="ctr">
              <a:buSzTx/>
            </a:pPr>
            <a:r>
              <a:rPr lang="fa-IR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نتیجه‌گیری از روندها</a:t>
            </a:r>
            <a:endParaRPr lang="en-US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/>
              <a:t>طلای زیرقیمت و بالای قیمت در بازار تهران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طلا کالای جانشین دلار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جفت‌های معتبر ارزی</a:t>
            </a: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a-IR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ارز به ریال</a:t>
            </a: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a-IR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بازار آتی ارز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cap="none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algn="ctr">
              <a:buSzTx/>
            </a:pPr>
            <a:endParaRPr lang="fa-IR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pPr marL="0" lvl="1" algn="ctr">
              <a:buSzTx/>
            </a:pPr>
            <a:endParaRPr lang="fa-IR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pPr marL="0" lvl="1" algn="ctr">
              <a:buSzTx/>
            </a:pPr>
            <a:endParaRPr lang="fa-IR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pPr marL="0" lvl="1" algn="ctr">
              <a:buSzTx/>
            </a:pPr>
            <a:endParaRPr lang="fa-IR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pPr marL="0" lvl="1" algn="ctr">
              <a:buSzTx/>
            </a:pPr>
            <a:endParaRPr lang="fa-IR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pPr marL="0" lvl="1" algn="ctr">
              <a:buSzTx/>
            </a:pPr>
            <a:endParaRPr lang="fa-IR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pPr marL="0" lvl="1" algn="ctr">
              <a:buSzTx/>
            </a:pPr>
            <a:r>
              <a:rPr lang="fa-IR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پوشش ریسک ارز</a:t>
            </a:r>
            <a:endParaRPr lang="en-US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پوشش ریسک جفت‌های معتبر ارزی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743200"/>
            <a:ext cx="7772400" cy="19812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سرمایه‌گذاری در بازار طلا و ارز در سال 1391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en-US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fa-IR" sz="3600" b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7391400" cy="838200"/>
          </a:xfrm>
        </p:spPr>
        <p:txBody>
          <a:bodyPr>
            <a:normAutofit/>
          </a:bodyPr>
          <a:lstStyle/>
          <a:p>
            <a:pPr algn="ctr">
              <a:lnSpc>
                <a:spcPct val="30000"/>
              </a:lnSpc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  <a:p>
            <a:pPr algn="ctr">
              <a:lnSpc>
                <a:spcPct val="30000"/>
              </a:lnSpc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ctr">
              <a:lnSpc>
                <a:spcPct val="30000"/>
              </a:lnSpc>
            </a:pPr>
            <a:r>
              <a:rPr lang="fa-IR" sz="20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Elham" pitchFamily="2" charset="-78"/>
              </a:rPr>
              <a:t>میثم رادپور</a:t>
            </a:r>
          </a:p>
          <a:p>
            <a:pPr algn="ctr">
              <a:lnSpc>
                <a:spcPct val="30000"/>
              </a:lnSpc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ctr">
              <a:lnSpc>
                <a:spcPct val="30000"/>
              </a:lnSpc>
            </a:pPr>
            <a:endParaRPr lang="fa-IR" sz="2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ctr">
              <a:lnSpc>
                <a:spcPct val="30000"/>
              </a:lnSpc>
            </a:pPr>
            <a:endParaRPr lang="en-US" sz="2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867401"/>
            <a:ext cx="72616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دومین همایش استراتژی‌های سرمایه‌گذاری در سال 91</a:t>
            </a:r>
            <a:endParaRPr lang="en-US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  <a:p>
            <a:pPr algn="r"/>
            <a:r>
              <a:rPr lang="fa-I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پنجشنبه، 4 خرداد 1391، دانشگاه صنعتی شریف</a:t>
            </a:r>
            <a:endParaRPr lang="en-US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  <a:p>
            <a:pPr algn="ctr" rtl="1"/>
            <a:endParaRPr lang="fa-IR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  <a:p>
            <a:pPr algn="ctr" rtl="1"/>
            <a:r>
              <a:rPr lang="fa-I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 </a:t>
            </a:r>
            <a:endParaRPr lang="en-US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پوشش ریسک دلار به ریال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پوشش ریسک-بازار آتی ارز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263F-EACE-439E-8E58-6F62B750036D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685800" y="2559050"/>
            <a:ext cx="7620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Elham" pitchFamily="2" charset="-78"/>
              </a:rPr>
              <a:t>با تشکر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B Elham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sz="2400" dirty="0" smtClean="0">
              <a:cs typeface="B Zar" pitchFamily="2" charset="-78"/>
            </a:endParaRPr>
          </a:p>
          <a:p>
            <a:endParaRPr lang="fa-IR" sz="2400" dirty="0" smtClean="0">
              <a:cs typeface="B Zar" pitchFamily="2" charset="-78"/>
            </a:endParaRPr>
          </a:p>
          <a:p>
            <a:endParaRPr lang="fa-IR" sz="2400" dirty="0" smtClean="0">
              <a:cs typeface="B Zar" pitchFamily="2" charset="-78"/>
            </a:endParaRPr>
          </a:p>
          <a:p>
            <a:r>
              <a:rPr lang="fa-IR" sz="2400" dirty="0" smtClean="0">
                <a:cs typeface="B Zar" pitchFamily="2" charset="-78"/>
              </a:rPr>
              <a:t>برای </a:t>
            </a:r>
            <a:r>
              <a:rPr lang="fa-IR" sz="2400" dirty="0" smtClean="0">
                <a:cs typeface="B Zar" pitchFamily="2" charset="-78"/>
              </a:rPr>
              <a:t>مشاهده نمودارهای این ارائه از فونت </a:t>
            </a:r>
            <a:r>
              <a:rPr lang="en-US" sz="2400" dirty="0" smtClean="0">
                <a:cs typeface="B Zar" pitchFamily="2" charset="-78"/>
              </a:rPr>
              <a:t>IPT lotus</a:t>
            </a:r>
            <a:r>
              <a:rPr lang="fa-IR" sz="2400" dirty="0" smtClean="0">
                <a:cs typeface="B Zar" pitchFamily="2" charset="-78"/>
              </a:rPr>
              <a:t> </a:t>
            </a:r>
            <a:r>
              <a:rPr lang="fa-IR" sz="2400" dirty="0" smtClean="0">
                <a:cs typeface="B Zar" pitchFamily="2" charset="-78"/>
              </a:rPr>
              <a:t>استفاده فرمایید. در صورتی‌که به این فونت دسترسی ندارید روی محورهای نمودارها کلیک کرده و از فونت </a:t>
            </a:r>
            <a:r>
              <a:rPr lang="en-US" sz="2400" dirty="0" smtClean="0">
                <a:cs typeface="B Zar" pitchFamily="2" charset="-78"/>
              </a:rPr>
              <a:t>Arial </a:t>
            </a:r>
            <a:r>
              <a:rPr lang="fa-IR" sz="2400" dirty="0" smtClean="0">
                <a:cs typeface="B Zar" pitchFamily="2" charset="-78"/>
              </a:rPr>
              <a:t> استفاده کنید. با این کار اعداد محورهای نمودارها خوانا خواهند شد.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fa-IR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رابطۀ قیمت‌گذاری طلا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a-IR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محرک‌های قیمت طلا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algn="ctr">
              <a:buSzTx/>
            </a:pPr>
            <a:r>
              <a:rPr lang="fa-IR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قیمت‌گذاری طلا به ریال</a:t>
            </a:r>
            <a:endParaRPr lang="en-US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قیمت طلا به ریال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ph idx="1"/>
          </p:nvPr>
        </p:nvGraphicFramePr>
        <p:xfrm>
          <a:off x="914400" y="1371600"/>
          <a:ext cx="6507648" cy="457200"/>
        </p:xfrm>
        <a:graphic>
          <a:graphicData uri="http://schemas.openxmlformats.org/presentationml/2006/ole">
            <p:oleObj spid="_x0000_s1026" name="Equation" r:id="rId3" imgW="3073400" imgH="215900" progId="Equation.3">
              <p:embed/>
            </p:oleObj>
          </a:graphicData>
        </a:graphic>
      </p:graphicFrame>
      <p:graphicFrame>
        <p:nvGraphicFramePr>
          <p:cNvPr id="34" name="Diagram 33"/>
          <p:cNvGraphicFramePr/>
          <p:nvPr/>
        </p:nvGraphicFramePr>
        <p:xfrm>
          <a:off x="1219200" y="2057400"/>
          <a:ext cx="6019800" cy="4143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46" name="Object 22"/>
          <p:cNvGraphicFramePr>
            <a:graphicFrameLocks noChangeAspect="1"/>
          </p:cNvGraphicFramePr>
          <p:nvPr/>
        </p:nvGraphicFramePr>
        <p:xfrm>
          <a:off x="1614487" y="2209800"/>
          <a:ext cx="1433513" cy="304800"/>
        </p:xfrm>
        <a:graphic>
          <a:graphicData uri="http://schemas.openxmlformats.org/presentationml/2006/ole">
            <p:oleObj spid="_x0000_s1046" name="Equation" r:id="rId9" imgW="736280" imgH="177723" progId="Equation.3">
              <p:embed/>
            </p:oleObj>
          </a:graphicData>
        </a:graphic>
      </p:graphicFrame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48" name="Object 24"/>
          <p:cNvGraphicFramePr>
            <a:graphicFrameLocks noChangeAspect="1"/>
          </p:cNvGraphicFramePr>
          <p:nvPr/>
        </p:nvGraphicFramePr>
        <p:xfrm>
          <a:off x="1622658" y="3264568"/>
          <a:ext cx="1501542" cy="304800"/>
        </p:xfrm>
        <a:graphic>
          <a:graphicData uri="http://schemas.openxmlformats.org/presentationml/2006/ole">
            <p:oleObj spid="_x0000_s1048" name="Equation" r:id="rId10" imgW="774028" imgH="177646" progId="Equation.3">
              <p:embed/>
            </p:oleObj>
          </a:graphicData>
        </a:graphic>
      </p:graphicFrame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50" name="Object 26"/>
          <p:cNvGraphicFramePr>
            <a:graphicFrameLocks noChangeAspect="1"/>
          </p:cNvGraphicFramePr>
          <p:nvPr/>
        </p:nvGraphicFramePr>
        <p:xfrm>
          <a:off x="1676400" y="4255168"/>
          <a:ext cx="1390316" cy="304800"/>
        </p:xfrm>
        <a:graphic>
          <a:graphicData uri="http://schemas.openxmlformats.org/presentationml/2006/ole">
            <p:oleObj spid="_x0000_s1050" name="Equation" r:id="rId11" imgW="710891" imgH="177723" progId="Equation.3">
              <p:embed/>
            </p:oleObj>
          </a:graphicData>
        </a:graphic>
      </p:graphicFrame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52" name="Object 28"/>
          <p:cNvGraphicFramePr>
            <a:graphicFrameLocks noChangeAspect="1"/>
          </p:cNvGraphicFramePr>
          <p:nvPr/>
        </p:nvGraphicFramePr>
        <p:xfrm>
          <a:off x="2222500" y="5271046"/>
          <a:ext cx="368300" cy="367754"/>
        </p:xfrm>
        <a:graphic>
          <a:graphicData uri="http://schemas.openxmlformats.org/presentationml/2006/ole">
            <p:oleObj spid="_x0000_s1052" name="Equation" r:id="rId12" imgW="126835" imgH="13951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محرک‌های قیمت طلا به ریال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fa-IR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اونس طلای جهانی</a:t>
            </a: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a-IR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نرخ برابری دلار به ریال</a:t>
            </a:r>
            <a:br>
              <a:rPr lang="fa-IR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a-IR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سکۀ تمام‌بهار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cap="none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algn="ctr">
              <a:buSzTx/>
            </a:pPr>
            <a:endParaRPr lang="fa-IR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pPr marL="0" lvl="1" algn="ctr">
              <a:buSzTx/>
            </a:pPr>
            <a:endParaRPr lang="fa-IR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pPr marL="0" lvl="1" algn="ctr">
              <a:buSzTx/>
            </a:pPr>
            <a:endParaRPr lang="fa-IR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pPr marL="0" lvl="1" algn="ctr">
              <a:buSzTx/>
            </a:pPr>
            <a:endParaRPr lang="fa-IR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pPr marL="0" lvl="1" algn="ctr">
              <a:buSzTx/>
            </a:pPr>
            <a:endParaRPr lang="fa-IR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pPr marL="0" lvl="1" algn="ctr">
              <a:buSzTx/>
            </a:pPr>
            <a:endParaRPr lang="fa-IR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pPr marL="0" lvl="1" algn="ctr">
              <a:buSzTx/>
            </a:pPr>
            <a:r>
              <a:rPr lang="fa-IR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روندهای تاریخی</a:t>
            </a:r>
            <a:endParaRPr lang="en-US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400" dirty="0" smtClean="0"/>
              <a:t>بازدۀ میانگین سالانۀ اونس طلای جهانی طی 20 سال گذشته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914400" y="1752600"/>
          <a:ext cx="7239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2133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میانگین نرخ بازدۀ سالانه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=</a:t>
            </a:r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9%  </a:t>
            </a:r>
          </a:p>
          <a:p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انحراف معیار سالانه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=</a:t>
            </a:r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14% 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dirty="0" smtClean="0"/>
              <a:t>بازدۀ میانگین سالانۀ دلار آزاد طی 20 سال گذشته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838200" y="1752600"/>
          <a:ext cx="7467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2133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میانگین نرخ بازدۀ سالانه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=</a:t>
            </a:r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15% </a:t>
            </a:r>
          </a:p>
          <a:p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انحراف معیار سالانه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=</a:t>
            </a:r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Zar" pitchFamily="2" charset="-78"/>
              </a:rPr>
              <a:t>22%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1D528D"/>
        </a:dk1>
        <a:lt1>
          <a:srgbClr val="FFFFFF"/>
        </a:lt1>
        <a:dk2>
          <a:srgbClr val="FFFFFF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0E3F96"/>
        </a:dk1>
        <a:lt1>
          <a:srgbClr val="FFFFFF"/>
        </a:lt1>
        <a:dk2>
          <a:srgbClr val="FFFFFF"/>
        </a:dk2>
        <a:lt2>
          <a:srgbClr val="B2B2B2"/>
        </a:lt2>
        <a:accent1>
          <a:srgbClr val="306FCC"/>
        </a:accent1>
        <a:accent2>
          <a:srgbClr val="99CCFF"/>
        </a:accent2>
        <a:accent3>
          <a:srgbClr val="FFFFFF"/>
        </a:accent3>
        <a:accent4>
          <a:srgbClr val="0A347F"/>
        </a:accent4>
        <a:accent5>
          <a:srgbClr val="ADBBE2"/>
        </a:accent5>
        <a:accent6>
          <a:srgbClr val="8AB9E7"/>
        </a:accent6>
        <a:hlink>
          <a:srgbClr val="25A2A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37267</TotalTime>
  <Words>539</Words>
  <Application>Microsoft Office PowerPoint</Application>
  <PresentationFormat>On-screen Show (4:3)</PresentationFormat>
  <Paragraphs>113</Paragraphs>
  <Slides>22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Sample presentation slides</vt:lpstr>
      <vt:lpstr>Equation</vt:lpstr>
      <vt:lpstr>بسم‌الله الرحمن الرحیم</vt:lpstr>
      <vt:lpstr> سرمایه‌گذاری در بازار طلا و ارز در سال 1391  </vt:lpstr>
      <vt:lpstr>Slide 3</vt:lpstr>
      <vt:lpstr>رابطۀ قیمت‌گذاری طلا  محرک‌های قیمت طلا      </vt:lpstr>
      <vt:lpstr>قیمت طلا به ریال</vt:lpstr>
      <vt:lpstr>محرک‌های قیمت طلا به ریال</vt:lpstr>
      <vt:lpstr>اونس طلای جهانی نرخ برابری دلار به ریال سکۀ تمام‌بهار        </vt:lpstr>
      <vt:lpstr>بازدۀ میانگین سالانۀ اونس طلای جهانی طی 20 سال گذشته</vt:lpstr>
      <vt:lpstr>بازدۀ میانگین سالانۀ دلار آزاد طی 20 سال گذشته</vt:lpstr>
      <vt:lpstr>بازدۀ میانگین ماهانۀ سکۀ تمام‌بهار طی پنج سال گذشته</vt:lpstr>
      <vt:lpstr>بازدۀ میانگین ماهانۀ سکۀ تمام‌بهار طی پنج سال گذشته</vt:lpstr>
      <vt:lpstr>میانگین قیمت سالانۀ سکۀ تمام‌بهار طی 20 سال گذشته</vt:lpstr>
      <vt:lpstr>بازدۀ میانگین سالانۀ سکۀ تمام‌بهار طی 20 سال گذشته</vt:lpstr>
      <vt:lpstr>مقایسه قیمت میانگین سالانۀ واقعی و ذاتی سکه در 20 سال اخیر</vt:lpstr>
      <vt:lpstr>رابطۀ قیمت بازار(واقعی) و ذاتی شباهت طلا به دلار         </vt:lpstr>
      <vt:lpstr>طلای زیرقیمت و بالای قیمت در بازار تهران</vt:lpstr>
      <vt:lpstr>طلا کالای جانشین دلار</vt:lpstr>
      <vt:lpstr>جفت‌های معتبر ارزی ارز به ریال بازار آتی ارز           </vt:lpstr>
      <vt:lpstr>پوشش ریسک جفت‌های معتبر ارزی</vt:lpstr>
      <vt:lpstr>پوشش ریسک دلار به ریال</vt:lpstr>
      <vt:lpstr>پوشش ریسک-بازار آتی ارز</vt:lpstr>
      <vt:lpstr>Slide 22</vt:lpstr>
    </vt:vector>
  </TitlesOfParts>
  <Company>Saudi Aramco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Administrator</dc:creator>
  <cp:lastModifiedBy>radpour</cp:lastModifiedBy>
  <cp:revision>1317</cp:revision>
  <dcterms:created xsi:type="dcterms:W3CDTF">2007-09-07T17:57:35Z</dcterms:created>
  <dcterms:modified xsi:type="dcterms:W3CDTF">2012-05-29T15:50:37Z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TC011367981033</vt:lpwstr>
  </property>
</Properties>
</file>