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638" r:id="rId2"/>
    <p:sldId id="749" r:id="rId3"/>
    <p:sldId id="750" r:id="rId4"/>
    <p:sldId id="798" r:id="rId5"/>
    <p:sldId id="799" r:id="rId6"/>
    <p:sldId id="806" r:id="rId7"/>
    <p:sldId id="800" r:id="rId8"/>
    <p:sldId id="805" r:id="rId9"/>
    <p:sldId id="801" r:id="rId10"/>
    <p:sldId id="807" r:id="rId11"/>
    <p:sldId id="803" r:id="rId12"/>
    <p:sldId id="804" r:id="rId13"/>
    <p:sldId id="790" r:id="rId14"/>
    <p:sldId id="791" r:id="rId15"/>
    <p:sldId id="792" r:id="rId16"/>
    <p:sldId id="793" r:id="rId17"/>
    <p:sldId id="794" r:id="rId18"/>
    <p:sldId id="796" r:id="rId19"/>
    <p:sldId id="795" r:id="rId20"/>
    <p:sldId id="797" r:id="rId21"/>
    <p:sldId id="808" r:id="rId22"/>
    <p:sldId id="809" r:id="rId23"/>
    <p:sldId id="810" r:id="rId24"/>
    <p:sldId id="329" r:id="rId2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303030"/>
    <a:srgbClr val="343434"/>
    <a:srgbClr val="FFCCFF"/>
    <a:srgbClr val="FF7C80"/>
    <a:srgbClr val="DCFCF6"/>
    <a:srgbClr val="0097CC"/>
    <a:srgbClr val="4D4D4D"/>
    <a:srgbClr val="3399FF"/>
    <a:srgbClr val="99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86" autoAdjust="0"/>
    <p:restoredTop sz="95932" autoAdjust="0"/>
  </p:normalViewPr>
  <p:slideViewPr>
    <p:cSldViewPr>
      <p:cViewPr>
        <p:scale>
          <a:sx n="66" d="100"/>
          <a:sy n="66" d="100"/>
        </p:scale>
        <p:origin x="-105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42" y="-72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strRef>
              <c:f>Sheet1!$E$6:$E$55</c:f>
              <c:strCache>
                <c:ptCount val="50"/>
                <c:pt idx="0">
                  <c:v>31-Mar-09</c:v>
                </c:pt>
                <c:pt idx="1">
                  <c:v>30-Apr-09</c:v>
                </c:pt>
                <c:pt idx="2">
                  <c:v>31-May-09</c:v>
                </c:pt>
                <c:pt idx="3">
                  <c:v>30-Jun-09</c:v>
                </c:pt>
                <c:pt idx="4">
                  <c:v>31-Jul-09</c:v>
                </c:pt>
                <c:pt idx="5">
                  <c:v>Aug. 31, 2009</c:v>
                </c:pt>
                <c:pt idx="6">
                  <c:v>Sept. 30, 2009</c:v>
                </c:pt>
                <c:pt idx="7">
                  <c:v>Oct. 31, 2009</c:v>
                </c:pt>
                <c:pt idx="8">
                  <c:v>Nov. 30, 2009</c:v>
                </c:pt>
                <c:pt idx="9">
                  <c:v>Dec. 31, 2009</c:v>
                </c:pt>
                <c:pt idx="10">
                  <c:v>Jan. 31, 2010</c:v>
                </c:pt>
                <c:pt idx="11">
                  <c:v>Feb. 28, 2010</c:v>
                </c:pt>
                <c:pt idx="12">
                  <c:v>31-Mar-10</c:v>
                </c:pt>
                <c:pt idx="13">
                  <c:v>30-Apr-10</c:v>
                </c:pt>
                <c:pt idx="14">
                  <c:v>31-May-10</c:v>
                </c:pt>
                <c:pt idx="15">
                  <c:v>30-Jun-10</c:v>
                </c:pt>
                <c:pt idx="16">
                  <c:v>31-Jul-10</c:v>
                </c:pt>
                <c:pt idx="17">
                  <c:v>Aug. 31, 2010</c:v>
                </c:pt>
                <c:pt idx="18">
                  <c:v>Sept. 30, 2010</c:v>
                </c:pt>
                <c:pt idx="19">
                  <c:v>Oct. 31, 2010</c:v>
                </c:pt>
                <c:pt idx="20">
                  <c:v>Nov. 30, 2010</c:v>
                </c:pt>
                <c:pt idx="21">
                  <c:v>Dec. 31, 2010</c:v>
                </c:pt>
                <c:pt idx="22">
                  <c:v>Jan. 31, 2011</c:v>
                </c:pt>
                <c:pt idx="23">
                  <c:v>Feb. 28, 2011</c:v>
                </c:pt>
                <c:pt idx="24">
                  <c:v>31-Mar-11</c:v>
                </c:pt>
                <c:pt idx="25">
                  <c:v>30-Apr-11</c:v>
                </c:pt>
                <c:pt idx="26">
                  <c:v>31-May-11</c:v>
                </c:pt>
                <c:pt idx="27">
                  <c:v>30-Jun-11</c:v>
                </c:pt>
                <c:pt idx="28">
                  <c:v>31-Jul-11</c:v>
                </c:pt>
                <c:pt idx="29">
                  <c:v>Aug. 31, 2011</c:v>
                </c:pt>
                <c:pt idx="30">
                  <c:v>Sept. 30, 2011</c:v>
                </c:pt>
                <c:pt idx="31">
                  <c:v>Oct. 31, 2011</c:v>
                </c:pt>
                <c:pt idx="32">
                  <c:v>Nov. 30, 2011</c:v>
                </c:pt>
                <c:pt idx="33">
                  <c:v>Dec. 31, 2011</c:v>
                </c:pt>
                <c:pt idx="34">
                  <c:v>Jan. 31, 2012</c:v>
                </c:pt>
                <c:pt idx="35">
                  <c:v>Feb. 29, 2012</c:v>
                </c:pt>
                <c:pt idx="36">
                  <c:v>31-Mar-12</c:v>
                </c:pt>
                <c:pt idx="37">
                  <c:v>30-Apr-12</c:v>
                </c:pt>
                <c:pt idx="38">
                  <c:v>31-May-12</c:v>
                </c:pt>
                <c:pt idx="39">
                  <c:v>30-Jun-12</c:v>
                </c:pt>
                <c:pt idx="40">
                  <c:v>31-Jul-12</c:v>
                </c:pt>
                <c:pt idx="41">
                  <c:v>Aug. 31, 2012</c:v>
                </c:pt>
                <c:pt idx="42">
                  <c:v>Sept. 30, 2012</c:v>
                </c:pt>
                <c:pt idx="43">
                  <c:v>Oct. 31, 2012</c:v>
                </c:pt>
                <c:pt idx="44">
                  <c:v>Nov. 30, 2012</c:v>
                </c:pt>
                <c:pt idx="45">
                  <c:v>Dec. 31, 2012</c:v>
                </c:pt>
                <c:pt idx="46">
                  <c:v>Jan. 31, 2013</c:v>
                </c:pt>
                <c:pt idx="47">
                  <c:v>Feb. 28, 2013</c:v>
                </c:pt>
                <c:pt idx="48">
                  <c:v>31-Mar-13</c:v>
                </c:pt>
                <c:pt idx="49">
                  <c:v>30-Apr-13</c:v>
                </c:pt>
              </c:strCache>
            </c:strRef>
          </c:cat>
          <c:val>
            <c:numRef>
              <c:f>Sheet1!$F$6:$F$55</c:f>
              <c:numCache>
                <c:formatCode>0.00%</c:formatCode>
                <c:ptCount val="50"/>
                <c:pt idx="0">
                  <c:v>8.6000000000000035E-2</c:v>
                </c:pt>
                <c:pt idx="1">
                  <c:v>8.9000000000000037E-2</c:v>
                </c:pt>
                <c:pt idx="2">
                  <c:v>9.4000000000000028E-2</c:v>
                </c:pt>
                <c:pt idx="3">
                  <c:v>9.5000000000000015E-2</c:v>
                </c:pt>
                <c:pt idx="4">
                  <c:v>9.5000000000000015E-2</c:v>
                </c:pt>
                <c:pt idx="5">
                  <c:v>9.7000000000000017E-2</c:v>
                </c:pt>
                <c:pt idx="6">
                  <c:v>9.8000000000000032E-2</c:v>
                </c:pt>
                <c:pt idx="7">
                  <c:v>0.10100000000000002</c:v>
                </c:pt>
                <c:pt idx="8">
                  <c:v>9.9000000000000019E-2</c:v>
                </c:pt>
                <c:pt idx="9">
                  <c:v>9.9000000000000019E-2</c:v>
                </c:pt>
                <c:pt idx="10">
                  <c:v>9.7000000000000017E-2</c:v>
                </c:pt>
                <c:pt idx="11">
                  <c:v>9.8000000000000032E-2</c:v>
                </c:pt>
                <c:pt idx="12">
                  <c:v>9.8000000000000032E-2</c:v>
                </c:pt>
                <c:pt idx="13">
                  <c:v>9.9000000000000019E-2</c:v>
                </c:pt>
                <c:pt idx="14">
                  <c:v>9.6000000000000016E-2</c:v>
                </c:pt>
                <c:pt idx="15">
                  <c:v>9.4000000000000028E-2</c:v>
                </c:pt>
                <c:pt idx="16">
                  <c:v>9.5000000000000015E-2</c:v>
                </c:pt>
                <c:pt idx="17">
                  <c:v>9.6000000000000016E-2</c:v>
                </c:pt>
                <c:pt idx="18">
                  <c:v>9.5000000000000015E-2</c:v>
                </c:pt>
                <c:pt idx="19">
                  <c:v>9.5000000000000015E-2</c:v>
                </c:pt>
                <c:pt idx="20">
                  <c:v>9.8000000000000032E-2</c:v>
                </c:pt>
                <c:pt idx="21">
                  <c:v>9.3000000000000041E-2</c:v>
                </c:pt>
                <c:pt idx="22">
                  <c:v>9.1000000000000025E-2</c:v>
                </c:pt>
                <c:pt idx="23">
                  <c:v>9.0000000000000024E-2</c:v>
                </c:pt>
                <c:pt idx="24">
                  <c:v>8.9000000000000037E-2</c:v>
                </c:pt>
                <c:pt idx="25">
                  <c:v>9.0000000000000024E-2</c:v>
                </c:pt>
                <c:pt idx="26">
                  <c:v>9.0000000000000024E-2</c:v>
                </c:pt>
                <c:pt idx="27">
                  <c:v>9.1000000000000025E-2</c:v>
                </c:pt>
                <c:pt idx="28">
                  <c:v>9.0000000000000024E-2</c:v>
                </c:pt>
                <c:pt idx="29">
                  <c:v>9.0000000000000024E-2</c:v>
                </c:pt>
                <c:pt idx="30">
                  <c:v>9.0000000000000024E-2</c:v>
                </c:pt>
                <c:pt idx="31">
                  <c:v>8.9000000000000037E-2</c:v>
                </c:pt>
                <c:pt idx="32">
                  <c:v>8.6000000000000035E-2</c:v>
                </c:pt>
                <c:pt idx="33">
                  <c:v>8.500000000000002E-2</c:v>
                </c:pt>
                <c:pt idx="34">
                  <c:v>8.3000000000000018E-2</c:v>
                </c:pt>
                <c:pt idx="35">
                  <c:v>8.3000000000000018E-2</c:v>
                </c:pt>
                <c:pt idx="36">
                  <c:v>8.2000000000000003E-2</c:v>
                </c:pt>
                <c:pt idx="37">
                  <c:v>8.1000000000000016E-2</c:v>
                </c:pt>
                <c:pt idx="38">
                  <c:v>8.2000000000000003E-2</c:v>
                </c:pt>
                <c:pt idx="39">
                  <c:v>8.2000000000000003E-2</c:v>
                </c:pt>
                <c:pt idx="40">
                  <c:v>8.2000000000000003E-2</c:v>
                </c:pt>
                <c:pt idx="41">
                  <c:v>8.1000000000000016E-2</c:v>
                </c:pt>
                <c:pt idx="42">
                  <c:v>7.8000000000000014E-2</c:v>
                </c:pt>
                <c:pt idx="43">
                  <c:v>7.9000000000000015E-2</c:v>
                </c:pt>
                <c:pt idx="44">
                  <c:v>7.8000000000000014E-2</c:v>
                </c:pt>
                <c:pt idx="45">
                  <c:v>7.8000000000000014E-2</c:v>
                </c:pt>
                <c:pt idx="46">
                  <c:v>7.9000000000000015E-2</c:v>
                </c:pt>
                <c:pt idx="47">
                  <c:v>7.7000000000000013E-2</c:v>
                </c:pt>
                <c:pt idx="48">
                  <c:v>7.6000000000000012E-2</c:v>
                </c:pt>
                <c:pt idx="49">
                  <c:v>7.5000000000000011E-2</c:v>
                </c:pt>
              </c:numCache>
            </c:numRef>
          </c:val>
        </c:ser>
        <c:marker val="1"/>
        <c:axId val="48903296"/>
        <c:axId val="48904832"/>
      </c:lineChart>
      <c:catAx>
        <c:axId val="48903296"/>
        <c:scaling>
          <c:orientation val="minMax"/>
        </c:scaling>
        <c:axPos val="b"/>
        <c:tickLblPos val="nextTo"/>
        <c:crossAx val="48904832"/>
        <c:crosses val="autoZero"/>
        <c:auto val="1"/>
        <c:lblAlgn val="ctr"/>
        <c:lblOffset val="100"/>
      </c:catAx>
      <c:valAx>
        <c:axId val="48904832"/>
        <c:scaling>
          <c:orientation val="minMax"/>
          <c:min val="7.0000000000000034E-2"/>
        </c:scaling>
        <c:axPos val="l"/>
        <c:numFmt formatCode="0.00%" sourceLinked="1"/>
        <c:tickLblPos val="nextTo"/>
        <c:crossAx val="48903296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strRef>
              <c:f>Sheet1!$K$69:$K$118</c:f>
              <c:strCache>
                <c:ptCount val="50"/>
                <c:pt idx="0">
                  <c:v>Jan. 31, 2009</c:v>
                </c:pt>
                <c:pt idx="1">
                  <c:v>Feb. 28, 2009</c:v>
                </c:pt>
                <c:pt idx="2">
                  <c:v>31-Mar-09</c:v>
                </c:pt>
                <c:pt idx="3">
                  <c:v>30-Apr-09</c:v>
                </c:pt>
                <c:pt idx="4">
                  <c:v>31-May-09</c:v>
                </c:pt>
                <c:pt idx="5">
                  <c:v>30-Jun-09</c:v>
                </c:pt>
                <c:pt idx="6">
                  <c:v>31-Jul-09</c:v>
                </c:pt>
                <c:pt idx="7">
                  <c:v>Aug. 31, 2009</c:v>
                </c:pt>
                <c:pt idx="8">
                  <c:v>Sept. 30, 2009</c:v>
                </c:pt>
                <c:pt idx="9">
                  <c:v>Oct. 31, 2009</c:v>
                </c:pt>
                <c:pt idx="10">
                  <c:v>Nov. 30, 2009</c:v>
                </c:pt>
                <c:pt idx="11">
                  <c:v>Dec. 31, 2009</c:v>
                </c:pt>
                <c:pt idx="12">
                  <c:v>Jan. 31, 2010</c:v>
                </c:pt>
                <c:pt idx="13">
                  <c:v>Feb. 28, 2010</c:v>
                </c:pt>
                <c:pt idx="14">
                  <c:v>31-Mar-10</c:v>
                </c:pt>
                <c:pt idx="15">
                  <c:v>30-Apr-10</c:v>
                </c:pt>
                <c:pt idx="16">
                  <c:v>31-May-10</c:v>
                </c:pt>
                <c:pt idx="17">
                  <c:v>30-Jun-10</c:v>
                </c:pt>
                <c:pt idx="18">
                  <c:v>31-Jul-10</c:v>
                </c:pt>
                <c:pt idx="19">
                  <c:v>Aug. 31, 2010</c:v>
                </c:pt>
                <c:pt idx="20">
                  <c:v>Sept. 30, 2010</c:v>
                </c:pt>
                <c:pt idx="21">
                  <c:v>Oct. 31, 2010</c:v>
                </c:pt>
                <c:pt idx="22">
                  <c:v>Nov. 30, 2010</c:v>
                </c:pt>
                <c:pt idx="23">
                  <c:v>Dec. 31, 2010</c:v>
                </c:pt>
                <c:pt idx="24">
                  <c:v>Jan. 31, 2011</c:v>
                </c:pt>
                <c:pt idx="25">
                  <c:v>Feb. 28, 2011</c:v>
                </c:pt>
                <c:pt idx="26">
                  <c:v>31-Mar-11</c:v>
                </c:pt>
                <c:pt idx="27">
                  <c:v>30-Apr-11</c:v>
                </c:pt>
                <c:pt idx="28">
                  <c:v>31-May-11</c:v>
                </c:pt>
                <c:pt idx="29">
                  <c:v>30-Jun-11</c:v>
                </c:pt>
                <c:pt idx="30">
                  <c:v>31-Jul-11</c:v>
                </c:pt>
                <c:pt idx="31">
                  <c:v>Aug. 31, 2011</c:v>
                </c:pt>
                <c:pt idx="32">
                  <c:v>Sept. 30, 2011</c:v>
                </c:pt>
                <c:pt idx="33">
                  <c:v>Oct. 31, 2011</c:v>
                </c:pt>
                <c:pt idx="34">
                  <c:v>Nov. 30, 2011</c:v>
                </c:pt>
                <c:pt idx="35">
                  <c:v>Dec. 31, 2011</c:v>
                </c:pt>
                <c:pt idx="36">
                  <c:v>Jan. 31, 2012</c:v>
                </c:pt>
                <c:pt idx="37">
                  <c:v>Feb. 29, 2012</c:v>
                </c:pt>
                <c:pt idx="38">
                  <c:v>31-Mar-12</c:v>
                </c:pt>
                <c:pt idx="39">
                  <c:v>30-Apr-12</c:v>
                </c:pt>
                <c:pt idx="40">
                  <c:v>31-May-12</c:v>
                </c:pt>
                <c:pt idx="41">
                  <c:v>30-Jun-12</c:v>
                </c:pt>
                <c:pt idx="42">
                  <c:v>31-Jul-12</c:v>
                </c:pt>
                <c:pt idx="43">
                  <c:v>Aug. 31, 2012</c:v>
                </c:pt>
                <c:pt idx="44">
                  <c:v>Sept. 30, 2012</c:v>
                </c:pt>
                <c:pt idx="45">
                  <c:v>Oct. 31, 2012</c:v>
                </c:pt>
                <c:pt idx="46">
                  <c:v>Nov. 30, 2012</c:v>
                </c:pt>
                <c:pt idx="47">
                  <c:v>Dec. 31, 2012</c:v>
                </c:pt>
                <c:pt idx="48">
                  <c:v>Jan. 31, 2013</c:v>
                </c:pt>
                <c:pt idx="49">
                  <c:v>Feb. 28, 2013</c:v>
                </c:pt>
              </c:strCache>
            </c:strRef>
          </c:cat>
          <c:val>
            <c:numRef>
              <c:f>Sheet1!$L$69:$L$118</c:f>
              <c:numCache>
                <c:formatCode>0.00%</c:formatCode>
                <c:ptCount val="50"/>
                <c:pt idx="0">
                  <c:v>4.3000000000000003E-2</c:v>
                </c:pt>
                <c:pt idx="1">
                  <c:v>4.5999999999999999E-2</c:v>
                </c:pt>
                <c:pt idx="2">
                  <c:v>4.9000000000000009E-2</c:v>
                </c:pt>
                <c:pt idx="3">
                  <c:v>0.05</c:v>
                </c:pt>
                <c:pt idx="4">
                  <c:v>5.1000000000000004E-2</c:v>
                </c:pt>
                <c:pt idx="5">
                  <c:v>5.1999999999999998E-2</c:v>
                </c:pt>
                <c:pt idx="6">
                  <c:v>5.3999999999999999E-2</c:v>
                </c:pt>
                <c:pt idx="7">
                  <c:v>5.3999999999999999E-2</c:v>
                </c:pt>
                <c:pt idx="8">
                  <c:v>5.3999999999999999E-2</c:v>
                </c:pt>
                <c:pt idx="9">
                  <c:v>5.1999999999999998E-2</c:v>
                </c:pt>
                <c:pt idx="10">
                  <c:v>5.3000000000000005E-2</c:v>
                </c:pt>
                <c:pt idx="11">
                  <c:v>5.1999999999999998E-2</c:v>
                </c:pt>
                <c:pt idx="12">
                  <c:v>5.1000000000000004E-2</c:v>
                </c:pt>
                <c:pt idx="13">
                  <c:v>0.05</c:v>
                </c:pt>
                <c:pt idx="14">
                  <c:v>5.1000000000000004E-2</c:v>
                </c:pt>
                <c:pt idx="15">
                  <c:v>5.1000000000000004E-2</c:v>
                </c:pt>
                <c:pt idx="16">
                  <c:v>5.1000000000000004E-2</c:v>
                </c:pt>
                <c:pt idx="17">
                  <c:v>5.1000000000000004E-2</c:v>
                </c:pt>
                <c:pt idx="18">
                  <c:v>0.05</c:v>
                </c:pt>
                <c:pt idx="19">
                  <c:v>0.05</c:v>
                </c:pt>
                <c:pt idx="20">
                  <c:v>5.1000000000000004E-2</c:v>
                </c:pt>
                <c:pt idx="21">
                  <c:v>5.1000000000000004E-2</c:v>
                </c:pt>
                <c:pt idx="22">
                  <c:v>0.05</c:v>
                </c:pt>
                <c:pt idx="23">
                  <c:v>4.9000000000000009E-2</c:v>
                </c:pt>
                <c:pt idx="24">
                  <c:v>4.8000000000000001E-2</c:v>
                </c:pt>
                <c:pt idx="25">
                  <c:v>4.7000000000000007E-2</c:v>
                </c:pt>
                <c:pt idx="26">
                  <c:v>4.7000000000000007E-2</c:v>
                </c:pt>
                <c:pt idx="27">
                  <c:v>4.7000000000000007E-2</c:v>
                </c:pt>
                <c:pt idx="28">
                  <c:v>4.5999999999999999E-2</c:v>
                </c:pt>
                <c:pt idx="29">
                  <c:v>4.7000000000000007E-2</c:v>
                </c:pt>
                <c:pt idx="30">
                  <c:v>4.7000000000000007E-2</c:v>
                </c:pt>
                <c:pt idx="31">
                  <c:v>4.5000000000000005E-2</c:v>
                </c:pt>
                <c:pt idx="32">
                  <c:v>4.200000000000001E-2</c:v>
                </c:pt>
                <c:pt idx="33">
                  <c:v>4.5000000000000005E-2</c:v>
                </c:pt>
                <c:pt idx="34">
                  <c:v>4.5000000000000005E-2</c:v>
                </c:pt>
                <c:pt idx="35">
                  <c:v>4.5000000000000005E-2</c:v>
                </c:pt>
                <c:pt idx="36">
                  <c:v>4.5000000000000005E-2</c:v>
                </c:pt>
                <c:pt idx="37">
                  <c:v>4.5000000000000005E-2</c:v>
                </c:pt>
                <c:pt idx="38">
                  <c:v>4.5000000000000005E-2</c:v>
                </c:pt>
                <c:pt idx="39">
                  <c:v>4.5000000000000005E-2</c:v>
                </c:pt>
                <c:pt idx="40">
                  <c:v>4.3999999999999997E-2</c:v>
                </c:pt>
                <c:pt idx="41">
                  <c:v>4.3000000000000003E-2</c:v>
                </c:pt>
                <c:pt idx="42">
                  <c:v>4.3000000000000003E-2</c:v>
                </c:pt>
                <c:pt idx="43">
                  <c:v>4.200000000000001E-2</c:v>
                </c:pt>
                <c:pt idx="44">
                  <c:v>4.3000000000000003E-2</c:v>
                </c:pt>
                <c:pt idx="45">
                  <c:v>4.200000000000001E-2</c:v>
                </c:pt>
                <c:pt idx="46">
                  <c:v>4.200000000000001E-2</c:v>
                </c:pt>
                <c:pt idx="47">
                  <c:v>4.3000000000000003E-2</c:v>
                </c:pt>
                <c:pt idx="48">
                  <c:v>4.200000000000001E-2</c:v>
                </c:pt>
                <c:pt idx="49">
                  <c:v>4.3000000000000003E-2</c:v>
                </c:pt>
              </c:numCache>
            </c:numRef>
          </c:val>
        </c:ser>
        <c:marker val="1"/>
        <c:axId val="48994176"/>
        <c:axId val="48995712"/>
      </c:lineChart>
      <c:catAx>
        <c:axId val="48994176"/>
        <c:scaling>
          <c:orientation val="minMax"/>
        </c:scaling>
        <c:axPos val="b"/>
        <c:tickLblPos val="nextTo"/>
        <c:crossAx val="48995712"/>
        <c:crosses val="autoZero"/>
        <c:auto val="1"/>
        <c:lblAlgn val="ctr"/>
        <c:lblOffset val="100"/>
      </c:catAx>
      <c:valAx>
        <c:axId val="48995712"/>
        <c:scaling>
          <c:orientation val="minMax"/>
          <c:min val="4.0000000000000022E-2"/>
        </c:scaling>
        <c:axPos val="l"/>
        <c:numFmt formatCode="0.00%" sourceLinked="1"/>
        <c:tickLblPos val="nextTo"/>
        <c:crossAx val="4899417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strRef>
              <c:f>Sheet1!$N$152:$N$201</c:f>
              <c:strCache>
                <c:ptCount val="50"/>
                <c:pt idx="0">
                  <c:v>Feb. 28, 2009</c:v>
                </c:pt>
                <c:pt idx="1">
                  <c:v>31-Mar-09</c:v>
                </c:pt>
                <c:pt idx="2">
                  <c:v>30-Apr-09</c:v>
                </c:pt>
                <c:pt idx="3">
                  <c:v>31-May-09</c:v>
                </c:pt>
                <c:pt idx="4">
                  <c:v>30-Jun-09</c:v>
                </c:pt>
                <c:pt idx="5">
                  <c:v>31-Jul-09</c:v>
                </c:pt>
                <c:pt idx="6">
                  <c:v>Aug. 31, 2009</c:v>
                </c:pt>
                <c:pt idx="7">
                  <c:v>Sept. 30, 2009</c:v>
                </c:pt>
                <c:pt idx="8">
                  <c:v>Oct. 31, 2009</c:v>
                </c:pt>
                <c:pt idx="9">
                  <c:v>Nov. 30, 2009</c:v>
                </c:pt>
                <c:pt idx="10">
                  <c:v>Dec. 31, 2009</c:v>
                </c:pt>
                <c:pt idx="11">
                  <c:v>Jan. 31, 2010</c:v>
                </c:pt>
                <c:pt idx="12">
                  <c:v>Feb. 28, 2010</c:v>
                </c:pt>
                <c:pt idx="13">
                  <c:v>31-Mar-10</c:v>
                </c:pt>
                <c:pt idx="14">
                  <c:v>30-Apr-10</c:v>
                </c:pt>
                <c:pt idx="15">
                  <c:v>31-May-10</c:v>
                </c:pt>
                <c:pt idx="16">
                  <c:v>30-Jun-10</c:v>
                </c:pt>
                <c:pt idx="17">
                  <c:v>31-Jul-10</c:v>
                </c:pt>
                <c:pt idx="18">
                  <c:v>Aug. 31, 2010</c:v>
                </c:pt>
                <c:pt idx="19">
                  <c:v>Sept. 30, 2010</c:v>
                </c:pt>
                <c:pt idx="20">
                  <c:v>Oct. 31, 2010</c:v>
                </c:pt>
                <c:pt idx="21">
                  <c:v>Nov. 30, 2010</c:v>
                </c:pt>
                <c:pt idx="22">
                  <c:v>Dec. 31, 2010</c:v>
                </c:pt>
                <c:pt idx="23">
                  <c:v>Jan. 31, 2011</c:v>
                </c:pt>
                <c:pt idx="24">
                  <c:v>Feb. 28, 2011</c:v>
                </c:pt>
                <c:pt idx="25">
                  <c:v>31-Mar-11</c:v>
                </c:pt>
                <c:pt idx="26">
                  <c:v>30-Apr-11</c:v>
                </c:pt>
                <c:pt idx="27">
                  <c:v>31-May-11</c:v>
                </c:pt>
                <c:pt idx="28">
                  <c:v>30-Jun-11</c:v>
                </c:pt>
                <c:pt idx="29">
                  <c:v>31-Jul-11</c:v>
                </c:pt>
                <c:pt idx="30">
                  <c:v>Aug. 31, 2011</c:v>
                </c:pt>
                <c:pt idx="31">
                  <c:v>Sept. 30, 2011</c:v>
                </c:pt>
                <c:pt idx="32">
                  <c:v>Oct. 31, 2011</c:v>
                </c:pt>
                <c:pt idx="33">
                  <c:v>Nov. 30, 2011</c:v>
                </c:pt>
                <c:pt idx="34">
                  <c:v>Dec. 31, 2011</c:v>
                </c:pt>
                <c:pt idx="35">
                  <c:v>Jan. 31, 2012</c:v>
                </c:pt>
                <c:pt idx="36">
                  <c:v>Feb. 29, 2012</c:v>
                </c:pt>
                <c:pt idx="37">
                  <c:v>31-Mar-12</c:v>
                </c:pt>
                <c:pt idx="38">
                  <c:v>30-Apr-12</c:v>
                </c:pt>
                <c:pt idx="39">
                  <c:v>31-May-12</c:v>
                </c:pt>
                <c:pt idx="40">
                  <c:v>30-Jun-12</c:v>
                </c:pt>
                <c:pt idx="41">
                  <c:v>31-Jul-12</c:v>
                </c:pt>
                <c:pt idx="42">
                  <c:v>Aug. 31, 2012</c:v>
                </c:pt>
                <c:pt idx="43">
                  <c:v>Sept. 30, 2012</c:v>
                </c:pt>
                <c:pt idx="44">
                  <c:v>Oct. 31, 2012</c:v>
                </c:pt>
                <c:pt idx="45">
                  <c:v>Nov. 30, 2012</c:v>
                </c:pt>
                <c:pt idx="46">
                  <c:v>Dec. 31, 2012</c:v>
                </c:pt>
                <c:pt idx="47">
                  <c:v>Jan. 31, 2013</c:v>
                </c:pt>
                <c:pt idx="48">
                  <c:v>Feb. 28, 2013</c:v>
                </c:pt>
                <c:pt idx="49">
                  <c:v>31-Mar-13</c:v>
                </c:pt>
              </c:strCache>
            </c:strRef>
          </c:cat>
          <c:val>
            <c:numRef>
              <c:f>Sheet1!$O$152:$O$201</c:f>
              <c:numCache>
                <c:formatCode>0.00%</c:formatCode>
                <c:ptCount val="50"/>
                <c:pt idx="0">
                  <c:v>8.4000000000000019E-2</c:v>
                </c:pt>
                <c:pt idx="1">
                  <c:v>8.6000000000000021E-2</c:v>
                </c:pt>
                <c:pt idx="2">
                  <c:v>8.8000000000000023E-2</c:v>
                </c:pt>
                <c:pt idx="3">
                  <c:v>8.9000000000000037E-2</c:v>
                </c:pt>
                <c:pt idx="4">
                  <c:v>9.1000000000000025E-2</c:v>
                </c:pt>
                <c:pt idx="5">
                  <c:v>9.2000000000000026E-2</c:v>
                </c:pt>
                <c:pt idx="6">
                  <c:v>9.3000000000000041E-2</c:v>
                </c:pt>
                <c:pt idx="7">
                  <c:v>9.4000000000000014E-2</c:v>
                </c:pt>
                <c:pt idx="8">
                  <c:v>9.4000000000000014E-2</c:v>
                </c:pt>
                <c:pt idx="9">
                  <c:v>9.5000000000000015E-2</c:v>
                </c:pt>
                <c:pt idx="10">
                  <c:v>9.5000000000000015E-2</c:v>
                </c:pt>
                <c:pt idx="11">
                  <c:v>9.6000000000000002E-2</c:v>
                </c:pt>
                <c:pt idx="12">
                  <c:v>9.7000000000000003E-2</c:v>
                </c:pt>
                <c:pt idx="13">
                  <c:v>9.7000000000000003E-2</c:v>
                </c:pt>
                <c:pt idx="14">
                  <c:v>9.7000000000000003E-2</c:v>
                </c:pt>
                <c:pt idx="15">
                  <c:v>9.7000000000000003E-2</c:v>
                </c:pt>
                <c:pt idx="16">
                  <c:v>9.6000000000000002E-2</c:v>
                </c:pt>
                <c:pt idx="17">
                  <c:v>9.6000000000000002E-2</c:v>
                </c:pt>
                <c:pt idx="18">
                  <c:v>9.6000000000000002E-2</c:v>
                </c:pt>
                <c:pt idx="19">
                  <c:v>9.6000000000000002E-2</c:v>
                </c:pt>
                <c:pt idx="20">
                  <c:v>9.6000000000000002E-2</c:v>
                </c:pt>
                <c:pt idx="21">
                  <c:v>9.6000000000000002E-2</c:v>
                </c:pt>
                <c:pt idx="22">
                  <c:v>9.6000000000000002E-2</c:v>
                </c:pt>
                <c:pt idx="23">
                  <c:v>9.5000000000000015E-2</c:v>
                </c:pt>
                <c:pt idx="24">
                  <c:v>9.5000000000000015E-2</c:v>
                </c:pt>
                <c:pt idx="25">
                  <c:v>9.4000000000000014E-2</c:v>
                </c:pt>
                <c:pt idx="26">
                  <c:v>9.4000000000000014E-2</c:v>
                </c:pt>
                <c:pt idx="27">
                  <c:v>9.5000000000000015E-2</c:v>
                </c:pt>
                <c:pt idx="28">
                  <c:v>9.5000000000000015E-2</c:v>
                </c:pt>
                <c:pt idx="29">
                  <c:v>9.6000000000000002E-2</c:v>
                </c:pt>
                <c:pt idx="30">
                  <c:v>9.7000000000000003E-2</c:v>
                </c:pt>
                <c:pt idx="31">
                  <c:v>9.8000000000000018E-2</c:v>
                </c:pt>
                <c:pt idx="32">
                  <c:v>9.9000000000000019E-2</c:v>
                </c:pt>
                <c:pt idx="33">
                  <c:v>0.1</c:v>
                </c:pt>
                <c:pt idx="34">
                  <c:v>0.10100000000000002</c:v>
                </c:pt>
                <c:pt idx="35">
                  <c:v>0.10100000000000002</c:v>
                </c:pt>
                <c:pt idx="36">
                  <c:v>0.10199999999999998</c:v>
                </c:pt>
                <c:pt idx="37">
                  <c:v>0.10299999999999998</c:v>
                </c:pt>
                <c:pt idx="38">
                  <c:v>0.10299999999999998</c:v>
                </c:pt>
                <c:pt idx="39">
                  <c:v>0.10400000000000001</c:v>
                </c:pt>
                <c:pt idx="40">
                  <c:v>0.10500000000000001</c:v>
                </c:pt>
                <c:pt idx="41">
                  <c:v>0.10500000000000001</c:v>
                </c:pt>
                <c:pt idx="42">
                  <c:v>0.10500000000000001</c:v>
                </c:pt>
                <c:pt idx="43">
                  <c:v>0.10600000000000001</c:v>
                </c:pt>
                <c:pt idx="44">
                  <c:v>0.10700000000000001</c:v>
                </c:pt>
                <c:pt idx="45">
                  <c:v>0.10700000000000001</c:v>
                </c:pt>
                <c:pt idx="46">
                  <c:v>0.10700000000000001</c:v>
                </c:pt>
                <c:pt idx="47">
                  <c:v>0.10900000000000001</c:v>
                </c:pt>
                <c:pt idx="48">
                  <c:v>0.10900000000000001</c:v>
                </c:pt>
                <c:pt idx="49">
                  <c:v>0.10900000000000001</c:v>
                </c:pt>
              </c:numCache>
            </c:numRef>
          </c:val>
        </c:ser>
        <c:marker val="1"/>
        <c:axId val="49015424"/>
        <c:axId val="49049984"/>
      </c:lineChart>
      <c:catAx>
        <c:axId val="49015424"/>
        <c:scaling>
          <c:orientation val="minMax"/>
        </c:scaling>
        <c:axPos val="b"/>
        <c:tickLblPos val="nextTo"/>
        <c:crossAx val="49049984"/>
        <c:crosses val="autoZero"/>
        <c:auto val="1"/>
        <c:lblAlgn val="ctr"/>
        <c:lblOffset val="100"/>
      </c:catAx>
      <c:valAx>
        <c:axId val="49049984"/>
        <c:scaling>
          <c:orientation val="minMax"/>
          <c:min val="8.0000000000000043E-2"/>
        </c:scaling>
        <c:axPos val="l"/>
        <c:numFmt formatCode="0.00%" sourceLinked="1"/>
        <c:tickLblPos val="nextTo"/>
        <c:crossAx val="49015424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0E4A55-5CFB-45C2-82B8-E108B69C0CDA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473D828-0845-45F7-96AF-48275BC7C81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طبقات اصلی دارایی</a:t>
          </a:r>
          <a:endParaRPr lang="en-US" dirty="0">
            <a:cs typeface="B Zar" pitchFamily="2" charset="-78"/>
          </a:endParaRPr>
        </a:p>
      </dgm:t>
    </dgm:pt>
    <dgm:pt modelId="{E04FBEDE-650B-45F5-8417-7A58644F247A}" type="parTrans" cxnId="{7283C4EC-1583-4630-8853-F278E2E87DC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847E919-D291-400A-BE4A-462FBD6479B3}" type="sibTrans" cxnId="{7283C4EC-1583-4630-8853-F278E2E87DC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6DA44EC-947D-41C3-AFB5-5E733E44BA4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حق مالی مانند سهام </a:t>
          </a:r>
          <a:endParaRPr lang="en-US" dirty="0">
            <a:cs typeface="B Zar" pitchFamily="2" charset="-78"/>
          </a:endParaRPr>
        </a:p>
      </dgm:t>
    </dgm:pt>
    <dgm:pt modelId="{73C34C29-C620-4586-8581-2453A5C555C3}" type="parTrans" cxnId="{A5EDE5DC-8193-4E8F-B042-F76AC85FB3D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020C09E-E9B3-4E81-823B-C0073FAE560E}" type="sibTrans" cxnId="{A5EDE5DC-8193-4E8F-B042-F76AC85FB3D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C4DA3D6-C216-49DF-879F-BF2857D6F4F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اوراق بهادار با درآمد ثابت مانند اوراق قرضه </a:t>
          </a:r>
          <a:endParaRPr lang="en-US" dirty="0">
            <a:cs typeface="B Zar" pitchFamily="2" charset="-78"/>
          </a:endParaRPr>
        </a:p>
      </dgm:t>
    </dgm:pt>
    <dgm:pt modelId="{F96D64AE-3251-4801-8EB0-37A469424976}" type="parTrans" cxnId="{7D5655C3-E931-421F-8187-E85AC2BDF98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F45F8E4-DCFB-4977-AC66-BC14C02905AC}" type="sibTrans" cxnId="{7D5655C3-E931-421F-8187-E85AC2BDF98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A5387D7-FF5E-47FB-A863-D8E4E91D0B9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وجه نقد و ابزار بازار پول مانند گواهی سپرده </a:t>
          </a:r>
          <a:endParaRPr lang="en-US" dirty="0">
            <a:cs typeface="B Zar" pitchFamily="2" charset="-78"/>
          </a:endParaRPr>
        </a:p>
      </dgm:t>
    </dgm:pt>
    <dgm:pt modelId="{E8CC62D8-A7F9-4F8A-B636-03228B06DC88}" type="parTrans" cxnId="{F9212370-174B-40CE-9500-9C57ED5BCF6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5207895-2EFC-4EC6-9CCF-8102474EA4F4}" type="sibTrans" cxnId="{F9212370-174B-40CE-9500-9C57ED5BCF6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865BE12-C70E-4E1F-BB5D-4E6EBCF6CC3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طبقات بدیل دارایی</a:t>
          </a:r>
          <a:endParaRPr lang="en-US" dirty="0">
            <a:cs typeface="B Zar" pitchFamily="2" charset="-78"/>
          </a:endParaRPr>
        </a:p>
      </dgm:t>
    </dgm:pt>
    <dgm:pt modelId="{BB95DE7C-7541-43F7-B0B2-2E645D1FD3C5}" type="parTrans" cxnId="{D6F934C0-4C4B-4BD6-9546-E751F12E1D6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A7C6F94-5842-4E86-82FC-D673EA9C6142}" type="sibTrans" cxnId="{D6F934C0-4C4B-4BD6-9546-E751F12E1D6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FADBE67-DBF2-4D0C-8AF2-FED73DC6F94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کالاهای اساسی مانند فلزات گران‌بها </a:t>
          </a:r>
          <a:endParaRPr lang="en-US" dirty="0">
            <a:cs typeface="B Zar" pitchFamily="2" charset="-78"/>
          </a:endParaRPr>
        </a:p>
      </dgm:t>
    </dgm:pt>
    <dgm:pt modelId="{C9B9F293-49E4-419D-9262-1B97BD5760CF}" type="parTrans" cxnId="{0BD440FF-EF05-45CE-AA6F-80547A9AF9A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DB16DE5-2F59-4B1B-A805-D8A45E4E0D38}" type="sibTrans" cxnId="{0BD440FF-EF05-45CE-AA6F-80547A9AF9A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0118094-7241-4F09-AE50-9CD9407CD8C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املاک و مستغلات </a:t>
          </a:r>
          <a:endParaRPr lang="en-US" dirty="0">
            <a:cs typeface="B Zar" pitchFamily="2" charset="-78"/>
          </a:endParaRPr>
        </a:p>
      </dgm:t>
    </dgm:pt>
    <dgm:pt modelId="{ACF2CBB2-18F7-4FB3-9653-A075BD7330BC}" type="parTrans" cxnId="{26697780-3CA9-452B-B142-23762323B97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E1B546A-0011-482E-97AC-9612B3D2625A}" type="sibTrans" cxnId="{26697780-3CA9-452B-B142-23762323B97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2A32268-B719-4A2C-88A1-9575B2DA1AA4}" type="pres">
      <dgm:prSet presAssocID="{BE0E4A55-5CFB-45C2-82B8-E108B69C0CD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81BFE8-5D9A-4B4F-88AC-4744132DD1E7}" type="pres">
      <dgm:prSet presAssocID="{9473D828-0845-45F7-96AF-48275BC7C81C}" presName="composite" presStyleCnt="0"/>
      <dgm:spPr/>
    </dgm:pt>
    <dgm:pt modelId="{442E81D3-E2BE-4FEB-8A77-63D81A79BFBD}" type="pres">
      <dgm:prSet presAssocID="{9473D828-0845-45F7-96AF-48275BC7C81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CF907F-0C78-4C71-BEDA-F95E49FA7FD7}" type="pres">
      <dgm:prSet presAssocID="{9473D828-0845-45F7-96AF-48275BC7C81C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5BB333-8D24-4241-BF60-82A49E25E373}" type="pres">
      <dgm:prSet presAssocID="{F847E919-D291-400A-BE4A-462FBD6479B3}" presName="sp" presStyleCnt="0"/>
      <dgm:spPr/>
    </dgm:pt>
    <dgm:pt modelId="{185A7714-CB66-4C76-929C-2BD9DE8D929D}" type="pres">
      <dgm:prSet presAssocID="{E865BE12-C70E-4E1F-BB5D-4E6EBCF6CC37}" presName="composite" presStyleCnt="0"/>
      <dgm:spPr/>
    </dgm:pt>
    <dgm:pt modelId="{36941BE4-1BF4-4F27-A987-1532022B75AA}" type="pres">
      <dgm:prSet presAssocID="{E865BE12-C70E-4E1F-BB5D-4E6EBCF6CC3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5E35EE-891E-43C6-8E12-EE62FA26036A}" type="pres">
      <dgm:prSet presAssocID="{E865BE12-C70E-4E1F-BB5D-4E6EBCF6CC3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FA42A9-72B9-487E-AB52-2F87E2F0B77B}" type="presOf" srcId="{3FADBE67-DBF2-4D0C-8AF2-FED73DC6F947}" destId="{AA5E35EE-891E-43C6-8E12-EE62FA26036A}" srcOrd="0" destOrd="0" presId="urn:microsoft.com/office/officeart/2005/8/layout/chevron2"/>
    <dgm:cxn modelId="{0BD440FF-EF05-45CE-AA6F-80547A9AF9A7}" srcId="{E865BE12-C70E-4E1F-BB5D-4E6EBCF6CC37}" destId="{3FADBE67-DBF2-4D0C-8AF2-FED73DC6F947}" srcOrd="0" destOrd="0" parTransId="{C9B9F293-49E4-419D-9262-1B97BD5760CF}" sibTransId="{DDB16DE5-2F59-4B1B-A805-D8A45E4E0D38}"/>
    <dgm:cxn modelId="{443C16EA-DEFB-4082-9B89-1B0DE8559EC4}" type="presOf" srcId="{6C4DA3D6-C216-49DF-879F-BF2857D6F4FC}" destId="{A9CF907F-0C78-4C71-BEDA-F95E49FA7FD7}" srcOrd="0" destOrd="1" presId="urn:microsoft.com/office/officeart/2005/8/layout/chevron2"/>
    <dgm:cxn modelId="{84A332EA-800C-4587-B34E-7611DDCF4EBB}" type="presOf" srcId="{66DA44EC-947D-41C3-AFB5-5E733E44BA4A}" destId="{A9CF907F-0C78-4C71-BEDA-F95E49FA7FD7}" srcOrd="0" destOrd="0" presId="urn:microsoft.com/office/officeart/2005/8/layout/chevron2"/>
    <dgm:cxn modelId="{D77B4BEA-31F7-4225-9AB9-AE9D85F2DD99}" type="presOf" srcId="{BE0E4A55-5CFB-45C2-82B8-E108B69C0CDA}" destId="{72A32268-B719-4A2C-88A1-9575B2DA1AA4}" srcOrd="0" destOrd="0" presId="urn:microsoft.com/office/officeart/2005/8/layout/chevron2"/>
    <dgm:cxn modelId="{3EC76B72-DEC6-4B2C-939B-EE89EDB47A67}" type="presOf" srcId="{AA5387D7-FF5E-47FB-A863-D8E4E91D0B9C}" destId="{A9CF907F-0C78-4C71-BEDA-F95E49FA7FD7}" srcOrd="0" destOrd="2" presId="urn:microsoft.com/office/officeart/2005/8/layout/chevron2"/>
    <dgm:cxn modelId="{F9212370-174B-40CE-9500-9C57ED5BCF62}" srcId="{9473D828-0845-45F7-96AF-48275BC7C81C}" destId="{AA5387D7-FF5E-47FB-A863-D8E4E91D0B9C}" srcOrd="2" destOrd="0" parTransId="{E8CC62D8-A7F9-4F8A-B636-03228B06DC88}" sibTransId="{E5207895-2EFC-4EC6-9CCF-8102474EA4F4}"/>
    <dgm:cxn modelId="{D6F934C0-4C4B-4BD6-9546-E751F12E1D6F}" srcId="{BE0E4A55-5CFB-45C2-82B8-E108B69C0CDA}" destId="{E865BE12-C70E-4E1F-BB5D-4E6EBCF6CC37}" srcOrd="1" destOrd="0" parTransId="{BB95DE7C-7541-43F7-B0B2-2E645D1FD3C5}" sibTransId="{5A7C6F94-5842-4E86-82FC-D673EA9C6142}"/>
    <dgm:cxn modelId="{26697780-3CA9-452B-B142-23762323B978}" srcId="{E865BE12-C70E-4E1F-BB5D-4E6EBCF6CC37}" destId="{00118094-7241-4F09-AE50-9CD9407CD8C0}" srcOrd="1" destOrd="0" parTransId="{ACF2CBB2-18F7-4FB3-9653-A075BD7330BC}" sibTransId="{0E1B546A-0011-482E-97AC-9612B3D2625A}"/>
    <dgm:cxn modelId="{5B59EFE6-011E-47B9-BC7D-182564642431}" type="presOf" srcId="{00118094-7241-4F09-AE50-9CD9407CD8C0}" destId="{AA5E35EE-891E-43C6-8E12-EE62FA26036A}" srcOrd="0" destOrd="1" presId="urn:microsoft.com/office/officeart/2005/8/layout/chevron2"/>
    <dgm:cxn modelId="{01F09089-C918-435A-AD45-A6951F2F02B3}" type="presOf" srcId="{9473D828-0845-45F7-96AF-48275BC7C81C}" destId="{442E81D3-E2BE-4FEB-8A77-63D81A79BFBD}" srcOrd="0" destOrd="0" presId="urn:microsoft.com/office/officeart/2005/8/layout/chevron2"/>
    <dgm:cxn modelId="{A5EDE5DC-8193-4E8F-B042-F76AC85FB3D6}" srcId="{9473D828-0845-45F7-96AF-48275BC7C81C}" destId="{66DA44EC-947D-41C3-AFB5-5E733E44BA4A}" srcOrd="0" destOrd="0" parTransId="{73C34C29-C620-4586-8581-2453A5C555C3}" sibTransId="{B020C09E-E9B3-4E81-823B-C0073FAE560E}"/>
    <dgm:cxn modelId="{150553C2-574A-4F7E-B58E-E3B3E38993EB}" type="presOf" srcId="{E865BE12-C70E-4E1F-BB5D-4E6EBCF6CC37}" destId="{36941BE4-1BF4-4F27-A987-1532022B75AA}" srcOrd="0" destOrd="0" presId="urn:microsoft.com/office/officeart/2005/8/layout/chevron2"/>
    <dgm:cxn modelId="{7283C4EC-1583-4630-8853-F278E2E87DC7}" srcId="{BE0E4A55-5CFB-45C2-82B8-E108B69C0CDA}" destId="{9473D828-0845-45F7-96AF-48275BC7C81C}" srcOrd="0" destOrd="0" parTransId="{E04FBEDE-650B-45F5-8417-7A58644F247A}" sibTransId="{F847E919-D291-400A-BE4A-462FBD6479B3}"/>
    <dgm:cxn modelId="{7D5655C3-E931-421F-8187-E85AC2BDF98A}" srcId="{9473D828-0845-45F7-96AF-48275BC7C81C}" destId="{6C4DA3D6-C216-49DF-879F-BF2857D6F4FC}" srcOrd="1" destOrd="0" parTransId="{F96D64AE-3251-4801-8EB0-37A469424976}" sibTransId="{BF45F8E4-DCFB-4977-AC66-BC14C02905AC}"/>
    <dgm:cxn modelId="{E622087D-39C0-4BED-86FA-AF13344EBACC}" type="presParOf" srcId="{72A32268-B719-4A2C-88A1-9575B2DA1AA4}" destId="{9281BFE8-5D9A-4B4F-88AC-4744132DD1E7}" srcOrd="0" destOrd="0" presId="urn:microsoft.com/office/officeart/2005/8/layout/chevron2"/>
    <dgm:cxn modelId="{93A521C1-C913-404E-B472-376AF37A2833}" type="presParOf" srcId="{9281BFE8-5D9A-4B4F-88AC-4744132DD1E7}" destId="{442E81D3-E2BE-4FEB-8A77-63D81A79BFBD}" srcOrd="0" destOrd="0" presId="urn:microsoft.com/office/officeart/2005/8/layout/chevron2"/>
    <dgm:cxn modelId="{EF9CD61A-B095-4533-AD14-7A6CC224D72C}" type="presParOf" srcId="{9281BFE8-5D9A-4B4F-88AC-4744132DD1E7}" destId="{A9CF907F-0C78-4C71-BEDA-F95E49FA7FD7}" srcOrd="1" destOrd="0" presId="urn:microsoft.com/office/officeart/2005/8/layout/chevron2"/>
    <dgm:cxn modelId="{F1579A6B-349C-4E50-ABEA-92B860EEAC07}" type="presParOf" srcId="{72A32268-B719-4A2C-88A1-9575B2DA1AA4}" destId="{A05BB333-8D24-4241-BF60-82A49E25E373}" srcOrd="1" destOrd="0" presId="urn:microsoft.com/office/officeart/2005/8/layout/chevron2"/>
    <dgm:cxn modelId="{083DDD46-76C5-47AA-8740-917C3ADB5D27}" type="presParOf" srcId="{72A32268-B719-4A2C-88A1-9575B2DA1AA4}" destId="{185A7714-CB66-4C76-929C-2BD9DE8D929D}" srcOrd="2" destOrd="0" presId="urn:microsoft.com/office/officeart/2005/8/layout/chevron2"/>
    <dgm:cxn modelId="{FBDA29D0-CBFF-48A1-8E33-5847C8C552C2}" type="presParOf" srcId="{185A7714-CB66-4C76-929C-2BD9DE8D929D}" destId="{36941BE4-1BF4-4F27-A987-1532022B75AA}" srcOrd="0" destOrd="0" presId="urn:microsoft.com/office/officeart/2005/8/layout/chevron2"/>
    <dgm:cxn modelId="{29A4C817-00DE-47E2-91EC-38ECB9CE4F58}" type="presParOf" srcId="{185A7714-CB66-4C76-929C-2BD9DE8D929D}" destId="{AA5E35EE-891E-43C6-8E12-EE62FA2603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D94FF2-225B-44F5-8D10-7261A0B03937}" type="doc">
      <dgm:prSet loTypeId="urn:microsoft.com/office/officeart/2005/8/layout/hList3" loCatId="list" qsTypeId="urn:microsoft.com/office/officeart/2005/8/quickstyle/3d7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DE60562-430C-4C3E-ABE3-19CAC57B68AC}">
      <dgm:prSet/>
      <dgm:spPr/>
      <dgm:t>
        <a:bodyPr/>
        <a:lstStyle/>
        <a:p>
          <a:pPr rtl="1"/>
          <a:r>
            <a:rPr lang="ar-SA" dirty="0" smtClean="0">
              <a:latin typeface="ذ ظشق"/>
              <a:cs typeface="B Zar" pitchFamily="2" charset="-78"/>
            </a:rPr>
            <a:t>طلا دارایی‌ای است که همبستگی ناچیزی با سایر طبقات دارایی دارد:</a:t>
          </a:r>
          <a:endParaRPr lang="en-US" dirty="0">
            <a:latin typeface="ذ ظشق"/>
            <a:cs typeface="B Zar" pitchFamily="2" charset="-78"/>
          </a:endParaRPr>
        </a:p>
      </dgm:t>
    </dgm:pt>
    <dgm:pt modelId="{34198B95-C604-4C95-A606-3D3E902C91D7}" type="parTrans" cxnId="{31AED162-4403-41A8-8B01-554B8A6FAB92}">
      <dgm:prSet/>
      <dgm:spPr/>
      <dgm:t>
        <a:bodyPr/>
        <a:lstStyle/>
        <a:p>
          <a:endParaRPr lang="en-US">
            <a:latin typeface="ذ ظشق"/>
            <a:cs typeface="B Zar" pitchFamily="2" charset="-78"/>
          </a:endParaRPr>
        </a:p>
      </dgm:t>
    </dgm:pt>
    <dgm:pt modelId="{F657C5BF-7BF2-4744-8377-E4CE70EFEACE}" type="sibTrans" cxnId="{31AED162-4403-41A8-8B01-554B8A6FAB92}">
      <dgm:prSet/>
      <dgm:spPr/>
      <dgm:t>
        <a:bodyPr/>
        <a:lstStyle/>
        <a:p>
          <a:endParaRPr lang="en-US">
            <a:latin typeface="ذ ظشق"/>
            <a:cs typeface="B Zar" pitchFamily="2" charset="-78"/>
          </a:endParaRPr>
        </a:p>
      </dgm:t>
    </dgm:pt>
    <dgm:pt modelId="{154D559F-C1FA-4EF9-A396-62492E643C72}">
      <dgm:prSet/>
      <dgm:spPr/>
      <dgm:t>
        <a:bodyPr/>
        <a:lstStyle/>
        <a:p>
          <a:pPr rtl="1"/>
          <a:r>
            <a:rPr lang="ar-SA" dirty="0" smtClean="0">
              <a:latin typeface="ذ ظشق"/>
              <a:cs typeface="B Zar" pitchFamily="2" charset="-78"/>
            </a:rPr>
            <a:t>طلا عموماً با شاخص سهام، اوراق بهادار با درآمد ثابت و شاخص دلار همبستگی</a:t>
          </a:r>
          <a:r>
            <a:rPr lang="fa-IR" dirty="0" smtClean="0">
              <a:latin typeface="ذ ظشق"/>
              <a:cs typeface="B Zar" pitchFamily="2" charset="-78"/>
            </a:rPr>
            <a:t> ناچیز و حتی</a:t>
          </a:r>
          <a:r>
            <a:rPr lang="ar-SA" dirty="0" smtClean="0">
              <a:latin typeface="ذ ظشق"/>
              <a:cs typeface="B Zar" pitchFamily="2" charset="-78"/>
            </a:rPr>
            <a:t> منفی دارد</a:t>
          </a:r>
          <a:r>
            <a:rPr lang="fa-IR" dirty="0" smtClean="0">
              <a:latin typeface="ذ ظشق"/>
              <a:cs typeface="B Zar" pitchFamily="2" charset="-78"/>
            </a:rPr>
            <a:t>.</a:t>
          </a:r>
          <a:endParaRPr lang="en-US" dirty="0">
            <a:latin typeface="ذ ظشق"/>
            <a:cs typeface="B Zar" pitchFamily="2" charset="-78"/>
          </a:endParaRPr>
        </a:p>
      </dgm:t>
    </dgm:pt>
    <dgm:pt modelId="{3B6C0EF1-C6AF-4344-96E0-23FBA0CBB6F8}" type="parTrans" cxnId="{309C95A7-818B-4408-80B0-8A56ED6F9F41}">
      <dgm:prSet/>
      <dgm:spPr/>
      <dgm:t>
        <a:bodyPr/>
        <a:lstStyle/>
        <a:p>
          <a:endParaRPr lang="en-US">
            <a:latin typeface="ذ ظشق"/>
            <a:cs typeface="B Zar" pitchFamily="2" charset="-78"/>
          </a:endParaRPr>
        </a:p>
      </dgm:t>
    </dgm:pt>
    <dgm:pt modelId="{04588514-232A-42C3-B60D-B78D0E47A2CB}" type="sibTrans" cxnId="{309C95A7-818B-4408-80B0-8A56ED6F9F41}">
      <dgm:prSet/>
      <dgm:spPr/>
      <dgm:t>
        <a:bodyPr/>
        <a:lstStyle/>
        <a:p>
          <a:endParaRPr lang="en-US">
            <a:latin typeface="ذ ظشق"/>
            <a:cs typeface="B Zar" pitchFamily="2" charset="-78"/>
          </a:endParaRPr>
        </a:p>
      </dgm:t>
    </dgm:pt>
    <dgm:pt modelId="{044DB749-CE7E-4195-829C-8D9E71198DBA}">
      <dgm:prSet/>
      <dgm:spPr/>
      <dgm:t>
        <a:bodyPr/>
        <a:lstStyle/>
        <a:p>
          <a:pPr rtl="1"/>
          <a:r>
            <a:rPr lang="ar-SA" dirty="0" smtClean="0">
              <a:latin typeface="ذ ظشق"/>
              <a:cs typeface="B Zar" pitchFamily="2" charset="-78"/>
            </a:rPr>
            <a:t>طلا عموماً به‌عنوان دارایی‌ای تلق می‌شود که نقش بیمه‌کنندۀ سبد سرمایه‌گذاری‌ها را بر عهده دارد.</a:t>
          </a:r>
          <a:endParaRPr lang="en-US" dirty="0">
            <a:latin typeface="ذ ظشق"/>
            <a:cs typeface="B Zar" pitchFamily="2" charset="-78"/>
          </a:endParaRPr>
        </a:p>
      </dgm:t>
    </dgm:pt>
    <dgm:pt modelId="{5FE0F2D6-A115-4C0C-8D4A-C91046E23989}" type="parTrans" cxnId="{7DBC3A1E-6FA7-4A1B-B541-2B2D26328BD2}">
      <dgm:prSet/>
      <dgm:spPr/>
      <dgm:t>
        <a:bodyPr/>
        <a:lstStyle/>
        <a:p>
          <a:endParaRPr lang="en-US">
            <a:latin typeface="ذ ظشق"/>
            <a:cs typeface="B Zar" pitchFamily="2" charset="-78"/>
          </a:endParaRPr>
        </a:p>
      </dgm:t>
    </dgm:pt>
    <dgm:pt modelId="{8E568B2D-EDC0-4F1B-BC9A-DD5FE763CFC0}" type="sibTrans" cxnId="{7DBC3A1E-6FA7-4A1B-B541-2B2D26328BD2}">
      <dgm:prSet/>
      <dgm:spPr/>
      <dgm:t>
        <a:bodyPr/>
        <a:lstStyle/>
        <a:p>
          <a:endParaRPr lang="en-US">
            <a:latin typeface="ذ ظشق"/>
            <a:cs typeface="B Zar" pitchFamily="2" charset="-78"/>
          </a:endParaRPr>
        </a:p>
      </dgm:t>
    </dgm:pt>
    <dgm:pt modelId="{62103CFA-B784-4977-8674-F281F59132E4}" type="pres">
      <dgm:prSet presAssocID="{E3D94FF2-225B-44F5-8D10-7261A0B0393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0A91CB-B49C-4AFD-812D-33CC94399387}" type="pres">
      <dgm:prSet presAssocID="{2DE60562-430C-4C3E-ABE3-19CAC57B68AC}" presName="roof" presStyleLbl="dkBgShp" presStyleIdx="0" presStyleCnt="2"/>
      <dgm:spPr/>
      <dgm:t>
        <a:bodyPr/>
        <a:lstStyle/>
        <a:p>
          <a:endParaRPr lang="en-US"/>
        </a:p>
      </dgm:t>
    </dgm:pt>
    <dgm:pt modelId="{49872BB1-D83C-4AB5-AC98-95C828F71B9C}" type="pres">
      <dgm:prSet presAssocID="{2DE60562-430C-4C3E-ABE3-19CAC57B68AC}" presName="pillars" presStyleCnt="0"/>
      <dgm:spPr/>
    </dgm:pt>
    <dgm:pt modelId="{F2233BBF-30C1-4E1C-B199-906155C2F9A1}" type="pres">
      <dgm:prSet presAssocID="{2DE60562-430C-4C3E-ABE3-19CAC57B68AC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260F2-5D1C-47E5-9749-09B3153B184F}" type="pres">
      <dgm:prSet presAssocID="{044DB749-CE7E-4195-829C-8D9E71198DBA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5EDAF5-2085-4156-AA98-4DF59B0C2132}" type="pres">
      <dgm:prSet presAssocID="{2DE60562-430C-4C3E-ABE3-19CAC57B68AC}" presName="base" presStyleLbl="dkBgShp" presStyleIdx="1" presStyleCnt="2"/>
      <dgm:spPr/>
    </dgm:pt>
  </dgm:ptLst>
  <dgm:cxnLst>
    <dgm:cxn modelId="{309C95A7-818B-4408-80B0-8A56ED6F9F41}" srcId="{2DE60562-430C-4C3E-ABE3-19CAC57B68AC}" destId="{154D559F-C1FA-4EF9-A396-62492E643C72}" srcOrd="0" destOrd="0" parTransId="{3B6C0EF1-C6AF-4344-96E0-23FBA0CBB6F8}" sibTransId="{04588514-232A-42C3-B60D-B78D0E47A2CB}"/>
    <dgm:cxn modelId="{DD6DA7EB-65A0-422F-9FEC-D141AA4E9098}" type="presOf" srcId="{E3D94FF2-225B-44F5-8D10-7261A0B03937}" destId="{62103CFA-B784-4977-8674-F281F59132E4}" srcOrd="0" destOrd="0" presId="urn:microsoft.com/office/officeart/2005/8/layout/hList3"/>
    <dgm:cxn modelId="{31AED162-4403-41A8-8B01-554B8A6FAB92}" srcId="{E3D94FF2-225B-44F5-8D10-7261A0B03937}" destId="{2DE60562-430C-4C3E-ABE3-19CAC57B68AC}" srcOrd="0" destOrd="0" parTransId="{34198B95-C604-4C95-A606-3D3E902C91D7}" sibTransId="{F657C5BF-7BF2-4744-8377-E4CE70EFEACE}"/>
    <dgm:cxn modelId="{C1C832E1-B72F-4A90-97CF-CD611D2F8FFA}" type="presOf" srcId="{044DB749-CE7E-4195-829C-8D9E71198DBA}" destId="{7CB260F2-5D1C-47E5-9749-09B3153B184F}" srcOrd="0" destOrd="0" presId="urn:microsoft.com/office/officeart/2005/8/layout/hList3"/>
    <dgm:cxn modelId="{7DBC3A1E-6FA7-4A1B-B541-2B2D26328BD2}" srcId="{2DE60562-430C-4C3E-ABE3-19CAC57B68AC}" destId="{044DB749-CE7E-4195-829C-8D9E71198DBA}" srcOrd="1" destOrd="0" parTransId="{5FE0F2D6-A115-4C0C-8D4A-C91046E23989}" sibTransId="{8E568B2D-EDC0-4F1B-BC9A-DD5FE763CFC0}"/>
    <dgm:cxn modelId="{AA487593-E3C8-474E-979F-F21FFD637FE7}" type="presOf" srcId="{2DE60562-430C-4C3E-ABE3-19CAC57B68AC}" destId="{3E0A91CB-B49C-4AFD-812D-33CC94399387}" srcOrd="0" destOrd="0" presId="urn:microsoft.com/office/officeart/2005/8/layout/hList3"/>
    <dgm:cxn modelId="{A4E5FEDF-30BE-4F7B-A7B6-78B6DC5F2542}" type="presOf" srcId="{154D559F-C1FA-4EF9-A396-62492E643C72}" destId="{F2233BBF-30C1-4E1C-B199-906155C2F9A1}" srcOrd="0" destOrd="0" presId="urn:microsoft.com/office/officeart/2005/8/layout/hList3"/>
    <dgm:cxn modelId="{605BDAC1-079D-4798-840D-62F7CFE1178C}" type="presParOf" srcId="{62103CFA-B784-4977-8674-F281F59132E4}" destId="{3E0A91CB-B49C-4AFD-812D-33CC94399387}" srcOrd="0" destOrd="0" presId="urn:microsoft.com/office/officeart/2005/8/layout/hList3"/>
    <dgm:cxn modelId="{E1D09EE7-8C85-456C-8D7E-1D5445FBDCDD}" type="presParOf" srcId="{62103CFA-B784-4977-8674-F281F59132E4}" destId="{49872BB1-D83C-4AB5-AC98-95C828F71B9C}" srcOrd="1" destOrd="0" presId="urn:microsoft.com/office/officeart/2005/8/layout/hList3"/>
    <dgm:cxn modelId="{C364D3EB-DBDF-47DC-80F3-8A1DAE36945A}" type="presParOf" srcId="{49872BB1-D83C-4AB5-AC98-95C828F71B9C}" destId="{F2233BBF-30C1-4E1C-B199-906155C2F9A1}" srcOrd="0" destOrd="0" presId="urn:microsoft.com/office/officeart/2005/8/layout/hList3"/>
    <dgm:cxn modelId="{DE062EB5-3D08-4B50-A40C-659D75F71503}" type="presParOf" srcId="{49872BB1-D83C-4AB5-AC98-95C828F71B9C}" destId="{7CB260F2-5D1C-47E5-9749-09B3153B184F}" srcOrd="1" destOrd="0" presId="urn:microsoft.com/office/officeart/2005/8/layout/hList3"/>
    <dgm:cxn modelId="{CDF733EF-2E60-4C7D-8F23-11F0007A468A}" type="presParOf" srcId="{62103CFA-B784-4977-8674-F281F59132E4}" destId="{2E5EDAF5-2085-4156-AA98-4DF59B0C213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23BF29-88E0-4E6C-9833-2520D5B84317}" type="doc">
      <dgm:prSet loTypeId="urn:microsoft.com/office/officeart/2005/8/layout/hierarchy3" loCatId="hierarchy" qsTypeId="urn:microsoft.com/office/officeart/2005/8/quickstyle/simple5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CA9E7AA0-5B35-435D-B251-A88FFE7A8B66}">
      <dgm:prSet/>
      <dgm:spPr/>
      <dgm:t>
        <a:bodyPr/>
        <a:lstStyle/>
        <a:p>
          <a:pPr rtl="1"/>
          <a:r>
            <a:rPr lang="ar-SA" dirty="0" smtClean="0">
              <a:cs typeface="B Zar" pitchFamily="2" charset="-78"/>
            </a:rPr>
            <a:t>به‌عنوان کالای لوکس</a:t>
          </a:r>
          <a:endParaRPr lang="fa-IR" dirty="0">
            <a:cs typeface="B Zar" pitchFamily="2" charset="-78"/>
          </a:endParaRPr>
        </a:p>
      </dgm:t>
    </dgm:pt>
    <dgm:pt modelId="{16F8D04D-20DB-49A0-A21E-869168C78C31}" type="parTrans" cxnId="{5F32C355-A44E-4F20-8600-FB131C13D7B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7B95E0B-959F-4D8B-AAB7-49DBB90B528B}" type="sibTrans" cxnId="{5F32C355-A44E-4F20-8600-FB131C13D7B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16B26DD-0948-4061-ABC8-8CCF577DC017}">
      <dgm:prSet/>
      <dgm:spPr/>
      <dgm:t>
        <a:bodyPr/>
        <a:lstStyle/>
        <a:p>
          <a:pPr rtl="1"/>
          <a:r>
            <a:rPr lang="ar-SA" dirty="0" smtClean="0">
              <a:cs typeface="B Zar" pitchFamily="2" charset="-78"/>
            </a:rPr>
            <a:t>68%</a:t>
          </a:r>
          <a:endParaRPr lang="en-US" dirty="0">
            <a:cs typeface="B Zar" pitchFamily="2" charset="-78"/>
          </a:endParaRPr>
        </a:p>
      </dgm:t>
    </dgm:pt>
    <dgm:pt modelId="{408A384D-5D74-4AB9-B789-8EABD7A101D9}" type="parTrans" cxnId="{62499CBF-745C-428E-99DB-D94CA24F3C9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5D2B1DE-30CF-42A9-9E46-81D96F62A32A}" type="sibTrans" cxnId="{62499CBF-745C-428E-99DB-D94CA24F3C9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10BB659-E2E6-4BCE-A5A5-03DD7FF09F62}">
      <dgm:prSet/>
      <dgm:spPr/>
      <dgm:t>
        <a:bodyPr/>
        <a:lstStyle/>
        <a:p>
          <a:pPr rtl="1"/>
          <a:r>
            <a:rPr lang="ar-SA" dirty="0" smtClean="0">
              <a:cs typeface="B Zar" pitchFamily="2" charset="-78"/>
            </a:rPr>
            <a:t>به‌عنوان طبقۀ دارایی</a:t>
          </a:r>
          <a:endParaRPr lang="fa-IR" dirty="0">
            <a:cs typeface="B Zar" pitchFamily="2" charset="-78"/>
          </a:endParaRPr>
        </a:p>
      </dgm:t>
    </dgm:pt>
    <dgm:pt modelId="{01B22968-3747-47D4-80A7-4DEF333A6506}" type="parTrans" cxnId="{85A7D4FB-D084-4701-B232-EE8054E8150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03FAC43-4EB9-4986-9DF7-D87D5F56A8F1}" type="sibTrans" cxnId="{85A7D4FB-D084-4701-B232-EE8054E8150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724F7BA-40CB-4846-8C56-87BAAABA44BE}">
      <dgm:prSet/>
      <dgm:spPr/>
      <dgm:t>
        <a:bodyPr/>
        <a:lstStyle/>
        <a:p>
          <a:pPr rtl="1"/>
          <a:r>
            <a:rPr lang="ar-SA" dirty="0" smtClean="0">
              <a:cs typeface="B Zar" pitchFamily="2" charset="-78"/>
            </a:rPr>
            <a:t>20%</a:t>
          </a:r>
          <a:endParaRPr lang="en-US" dirty="0">
            <a:cs typeface="B Zar" pitchFamily="2" charset="-78"/>
          </a:endParaRPr>
        </a:p>
      </dgm:t>
    </dgm:pt>
    <dgm:pt modelId="{5E24EE7E-0482-44B3-B463-79479BF1EAB8}" type="parTrans" cxnId="{248989A0-017B-4139-A282-487E3D840AB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86C1BD5-969C-4751-ABE1-74E3269983CF}" type="sibTrans" cxnId="{248989A0-017B-4139-A282-487E3D840AB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70F605A-7B5B-4705-97AF-D7EB4E847FCF}">
      <dgm:prSet/>
      <dgm:spPr/>
      <dgm:t>
        <a:bodyPr/>
        <a:lstStyle/>
        <a:p>
          <a:pPr rtl="1"/>
          <a:r>
            <a:rPr lang="ar-SA" dirty="0" smtClean="0">
              <a:cs typeface="B Zar" pitchFamily="2" charset="-78"/>
            </a:rPr>
            <a:t>به‌عنوان نهادۀ تولید</a:t>
          </a:r>
          <a:endParaRPr lang="fa-IR" dirty="0">
            <a:cs typeface="B Zar" pitchFamily="2" charset="-78"/>
          </a:endParaRPr>
        </a:p>
      </dgm:t>
    </dgm:pt>
    <dgm:pt modelId="{BD2A42CF-480F-462A-BAFA-ADC4FEF36869}" type="parTrans" cxnId="{950BECE5-7CE1-4DA7-8D2C-79258C603C6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0AB783E-AFA8-45EB-B66D-A21FBC6F15D4}" type="sibTrans" cxnId="{950BECE5-7CE1-4DA7-8D2C-79258C603C6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37BD43F-FA61-4230-88EE-0C3AB3C2D2B4}">
      <dgm:prSet/>
      <dgm:spPr/>
      <dgm:t>
        <a:bodyPr/>
        <a:lstStyle/>
        <a:p>
          <a:pPr rtl="1"/>
          <a:r>
            <a:rPr lang="ar-SA" dirty="0" smtClean="0">
              <a:cs typeface="B Zar" pitchFamily="2" charset="-78"/>
            </a:rPr>
            <a:t>12% </a:t>
          </a:r>
          <a:endParaRPr lang="en-US" dirty="0">
            <a:cs typeface="B Zar" pitchFamily="2" charset="-78"/>
          </a:endParaRPr>
        </a:p>
      </dgm:t>
    </dgm:pt>
    <dgm:pt modelId="{8D188D32-EB4B-42CB-96C5-29D9BAEA2211}" type="parTrans" cxnId="{DAEC5B1A-87CF-44DC-88FC-CCFD8C910F3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8767B1F-0AD5-494E-94BC-32E645279077}" type="sibTrans" cxnId="{DAEC5B1A-87CF-44DC-88FC-CCFD8C910F3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6D14915-0839-4BEA-98C2-4D8ED1B0DB94}" type="pres">
      <dgm:prSet presAssocID="{2923BF29-88E0-4E6C-9833-2520D5B8431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CD11B02-3336-466B-B766-980BECF061BD}" type="pres">
      <dgm:prSet presAssocID="{CA9E7AA0-5B35-435D-B251-A88FFE7A8B66}" presName="root" presStyleCnt="0"/>
      <dgm:spPr/>
    </dgm:pt>
    <dgm:pt modelId="{EDD6738E-404A-4ADE-983D-DD4B05F5A111}" type="pres">
      <dgm:prSet presAssocID="{CA9E7AA0-5B35-435D-B251-A88FFE7A8B66}" presName="rootComposite" presStyleCnt="0"/>
      <dgm:spPr/>
    </dgm:pt>
    <dgm:pt modelId="{16EB6A6B-DDF6-4088-9CE7-7E1D7A017AB4}" type="pres">
      <dgm:prSet presAssocID="{CA9E7AA0-5B35-435D-B251-A88FFE7A8B66}" presName="rootText" presStyleLbl="node1" presStyleIdx="0" presStyleCnt="3"/>
      <dgm:spPr/>
      <dgm:t>
        <a:bodyPr/>
        <a:lstStyle/>
        <a:p>
          <a:endParaRPr lang="en-US"/>
        </a:p>
      </dgm:t>
    </dgm:pt>
    <dgm:pt modelId="{298385D7-D4BB-4E4B-82B9-BF35A1FA0169}" type="pres">
      <dgm:prSet presAssocID="{CA9E7AA0-5B35-435D-B251-A88FFE7A8B66}" presName="rootConnector" presStyleLbl="node1" presStyleIdx="0" presStyleCnt="3"/>
      <dgm:spPr/>
      <dgm:t>
        <a:bodyPr/>
        <a:lstStyle/>
        <a:p>
          <a:endParaRPr lang="en-US"/>
        </a:p>
      </dgm:t>
    </dgm:pt>
    <dgm:pt modelId="{C29781DB-3F38-4FF1-B7B0-F9D558B277B3}" type="pres">
      <dgm:prSet presAssocID="{CA9E7AA0-5B35-435D-B251-A88FFE7A8B66}" presName="childShape" presStyleCnt="0"/>
      <dgm:spPr/>
    </dgm:pt>
    <dgm:pt modelId="{F901E117-742A-4C23-BB6E-BF4AAF3B8F9A}" type="pres">
      <dgm:prSet presAssocID="{408A384D-5D74-4AB9-B789-8EABD7A101D9}" presName="Name13" presStyleLbl="parChTrans1D2" presStyleIdx="0" presStyleCnt="3"/>
      <dgm:spPr/>
      <dgm:t>
        <a:bodyPr/>
        <a:lstStyle/>
        <a:p>
          <a:endParaRPr lang="en-US"/>
        </a:p>
      </dgm:t>
    </dgm:pt>
    <dgm:pt modelId="{4E219D5D-AD52-4AEE-9ACA-A363C759937B}" type="pres">
      <dgm:prSet presAssocID="{B16B26DD-0948-4061-ABC8-8CCF577DC017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3439CC-27A1-43CF-BD1E-8CBA986CDDF9}" type="pres">
      <dgm:prSet presAssocID="{710BB659-E2E6-4BCE-A5A5-03DD7FF09F62}" presName="root" presStyleCnt="0"/>
      <dgm:spPr/>
    </dgm:pt>
    <dgm:pt modelId="{218338F1-58D7-494C-950A-2F30210865A2}" type="pres">
      <dgm:prSet presAssocID="{710BB659-E2E6-4BCE-A5A5-03DD7FF09F62}" presName="rootComposite" presStyleCnt="0"/>
      <dgm:spPr/>
    </dgm:pt>
    <dgm:pt modelId="{ABB64CB3-4DCB-4843-B35C-45B02468E8AD}" type="pres">
      <dgm:prSet presAssocID="{710BB659-E2E6-4BCE-A5A5-03DD7FF09F62}" presName="rootText" presStyleLbl="node1" presStyleIdx="1" presStyleCnt="3"/>
      <dgm:spPr/>
      <dgm:t>
        <a:bodyPr/>
        <a:lstStyle/>
        <a:p>
          <a:endParaRPr lang="en-US"/>
        </a:p>
      </dgm:t>
    </dgm:pt>
    <dgm:pt modelId="{0C02F740-91DD-43EE-83EA-8FF706EAFFFF}" type="pres">
      <dgm:prSet presAssocID="{710BB659-E2E6-4BCE-A5A5-03DD7FF09F62}" presName="rootConnector" presStyleLbl="node1" presStyleIdx="1" presStyleCnt="3"/>
      <dgm:spPr/>
      <dgm:t>
        <a:bodyPr/>
        <a:lstStyle/>
        <a:p>
          <a:endParaRPr lang="en-US"/>
        </a:p>
      </dgm:t>
    </dgm:pt>
    <dgm:pt modelId="{25C791D1-7038-47F6-BF7E-7AB663EBFD47}" type="pres">
      <dgm:prSet presAssocID="{710BB659-E2E6-4BCE-A5A5-03DD7FF09F62}" presName="childShape" presStyleCnt="0"/>
      <dgm:spPr/>
    </dgm:pt>
    <dgm:pt modelId="{E2CDD57A-5739-4BB3-B7E1-EDA5C094FD18}" type="pres">
      <dgm:prSet presAssocID="{5E24EE7E-0482-44B3-B463-79479BF1EAB8}" presName="Name13" presStyleLbl="parChTrans1D2" presStyleIdx="1" presStyleCnt="3"/>
      <dgm:spPr/>
      <dgm:t>
        <a:bodyPr/>
        <a:lstStyle/>
        <a:p>
          <a:endParaRPr lang="en-US"/>
        </a:p>
      </dgm:t>
    </dgm:pt>
    <dgm:pt modelId="{78D8F57E-3EBF-4D57-8928-2B3060267B5E}" type="pres">
      <dgm:prSet presAssocID="{F724F7BA-40CB-4846-8C56-87BAAABA44BE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0F318-36E6-4473-B4B2-CBD945D9700F}" type="pres">
      <dgm:prSet presAssocID="{670F605A-7B5B-4705-97AF-D7EB4E847FCF}" presName="root" presStyleCnt="0"/>
      <dgm:spPr/>
    </dgm:pt>
    <dgm:pt modelId="{BCE6919D-0C51-4831-8EA3-2E8E01C921DA}" type="pres">
      <dgm:prSet presAssocID="{670F605A-7B5B-4705-97AF-D7EB4E847FCF}" presName="rootComposite" presStyleCnt="0"/>
      <dgm:spPr/>
    </dgm:pt>
    <dgm:pt modelId="{17B0B3D8-E43E-4875-BC02-658E7EAFA381}" type="pres">
      <dgm:prSet presAssocID="{670F605A-7B5B-4705-97AF-D7EB4E847FCF}" presName="rootText" presStyleLbl="node1" presStyleIdx="2" presStyleCnt="3"/>
      <dgm:spPr/>
      <dgm:t>
        <a:bodyPr/>
        <a:lstStyle/>
        <a:p>
          <a:endParaRPr lang="en-US"/>
        </a:p>
      </dgm:t>
    </dgm:pt>
    <dgm:pt modelId="{B2793D88-3FC7-49E9-B461-06737B840B1D}" type="pres">
      <dgm:prSet presAssocID="{670F605A-7B5B-4705-97AF-D7EB4E847FCF}" presName="rootConnector" presStyleLbl="node1" presStyleIdx="2" presStyleCnt="3"/>
      <dgm:spPr/>
      <dgm:t>
        <a:bodyPr/>
        <a:lstStyle/>
        <a:p>
          <a:endParaRPr lang="en-US"/>
        </a:p>
      </dgm:t>
    </dgm:pt>
    <dgm:pt modelId="{3F32D9A8-E246-48E4-A632-0020927B68AF}" type="pres">
      <dgm:prSet presAssocID="{670F605A-7B5B-4705-97AF-D7EB4E847FCF}" presName="childShape" presStyleCnt="0"/>
      <dgm:spPr/>
    </dgm:pt>
    <dgm:pt modelId="{9C68521D-F80D-4164-9B53-1FE37DA86FB4}" type="pres">
      <dgm:prSet presAssocID="{8D188D32-EB4B-42CB-96C5-29D9BAEA2211}" presName="Name13" presStyleLbl="parChTrans1D2" presStyleIdx="2" presStyleCnt="3"/>
      <dgm:spPr/>
      <dgm:t>
        <a:bodyPr/>
        <a:lstStyle/>
        <a:p>
          <a:endParaRPr lang="en-US"/>
        </a:p>
      </dgm:t>
    </dgm:pt>
    <dgm:pt modelId="{64C6C993-69F4-4412-84D4-7A1155C6EF0F}" type="pres">
      <dgm:prSet presAssocID="{E37BD43F-FA61-4230-88EE-0C3AB3C2D2B4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499CBF-745C-428E-99DB-D94CA24F3C9E}" srcId="{CA9E7AA0-5B35-435D-B251-A88FFE7A8B66}" destId="{B16B26DD-0948-4061-ABC8-8CCF577DC017}" srcOrd="0" destOrd="0" parTransId="{408A384D-5D74-4AB9-B789-8EABD7A101D9}" sibTransId="{D5D2B1DE-30CF-42A9-9E46-81D96F62A32A}"/>
    <dgm:cxn modelId="{A4A771FC-B5AC-4645-AF73-7525374AC2E0}" type="presOf" srcId="{670F605A-7B5B-4705-97AF-D7EB4E847FCF}" destId="{B2793D88-3FC7-49E9-B461-06737B840B1D}" srcOrd="1" destOrd="0" presId="urn:microsoft.com/office/officeart/2005/8/layout/hierarchy3"/>
    <dgm:cxn modelId="{85A7D4FB-D084-4701-B232-EE8054E81509}" srcId="{2923BF29-88E0-4E6C-9833-2520D5B84317}" destId="{710BB659-E2E6-4BCE-A5A5-03DD7FF09F62}" srcOrd="1" destOrd="0" parTransId="{01B22968-3747-47D4-80A7-4DEF333A6506}" sibTransId="{703FAC43-4EB9-4986-9DF7-D87D5F56A8F1}"/>
    <dgm:cxn modelId="{58526A9F-10E0-4B15-A21F-CE7983F71D75}" type="presOf" srcId="{CA9E7AA0-5B35-435D-B251-A88FFE7A8B66}" destId="{298385D7-D4BB-4E4B-82B9-BF35A1FA0169}" srcOrd="1" destOrd="0" presId="urn:microsoft.com/office/officeart/2005/8/layout/hierarchy3"/>
    <dgm:cxn modelId="{950BECE5-7CE1-4DA7-8D2C-79258C603C61}" srcId="{2923BF29-88E0-4E6C-9833-2520D5B84317}" destId="{670F605A-7B5B-4705-97AF-D7EB4E847FCF}" srcOrd="2" destOrd="0" parTransId="{BD2A42CF-480F-462A-BAFA-ADC4FEF36869}" sibTransId="{40AB783E-AFA8-45EB-B66D-A21FBC6F15D4}"/>
    <dgm:cxn modelId="{0E422E8F-7344-44AA-BA5C-2B7F2A42DC36}" type="presOf" srcId="{408A384D-5D74-4AB9-B789-8EABD7A101D9}" destId="{F901E117-742A-4C23-BB6E-BF4AAF3B8F9A}" srcOrd="0" destOrd="0" presId="urn:microsoft.com/office/officeart/2005/8/layout/hierarchy3"/>
    <dgm:cxn modelId="{C42FFAF8-AF38-4F33-B56F-005E24A1B30E}" type="presOf" srcId="{5E24EE7E-0482-44B3-B463-79479BF1EAB8}" destId="{E2CDD57A-5739-4BB3-B7E1-EDA5C094FD18}" srcOrd="0" destOrd="0" presId="urn:microsoft.com/office/officeart/2005/8/layout/hierarchy3"/>
    <dgm:cxn modelId="{A10A3F6B-4617-40BD-908F-1249304CCD27}" type="presOf" srcId="{710BB659-E2E6-4BCE-A5A5-03DD7FF09F62}" destId="{ABB64CB3-4DCB-4843-B35C-45B02468E8AD}" srcOrd="0" destOrd="0" presId="urn:microsoft.com/office/officeart/2005/8/layout/hierarchy3"/>
    <dgm:cxn modelId="{BDAD2BF9-CE72-4A5D-A7AD-48F3809DF185}" type="presOf" srcId="{E37BD43F-FA61-4230-88EE-0C3AB3C2D2B4}" destId="{64C6C993-69F4-4412-84D4-7A1155C6EF0F}" srcOrd="0" destOrd="0" presId="urn:microsoft.com/office/officeart/2005/8/layout/hierarchy3"/>
    <dgm:cxn modelId="{29E46D6F-17BD-4E72-B12D-82A4560A5FCF}" type="presOf" srcId="{670F605A-7B5B-4705-97AF-D7EB4E847FCF}" destId="{17B0B3D8-E43E-4875-BC02-658E7EAFA381}" srcOrd="0" destOrd="0" presId="urn:microsoft.com/office/officeart/2005/8/layout/hierarchy3"/>
    <dgm:cxn modelId="{F6519B05-9BFA-4671-870D-C6AAD68BBB27}" type="presOf" srcId="{CA9E7AA0-5B35-435D-B251-A88FFE7A8B66}" destId="{16EB6A6B-DDF6-4088-9CE7-7E1D7A017AB4}" srcOrd="0" destOrd="0" presId="urn:microsoft.com/office/officeart/2005/8/layout/hierarchy3"/>
    <dgm:cxn modelId="{DAEC5B1A-87CF-44DC-88FC-CCFD8C910F37}" srcId="{670F605A-7B5B-4705-97AF-D7EB4E847FCF}" destId="{E37BD43F-FA61-4230-88EE-0C3AB3C2D2B4}" srcOrd="0" destOrd="0" parTransId="{8D188D32-EB4B-42CB-96C5-29D9BAEA2211}" sibTransId="{C8767B1F-0AD5-494E-94BC-32E645279077}"/>
    <dgm:cxn modelId="{248989A0-017B-4139-A282-487E3D840ABC}" srcId="{710BB659-E2E6-4BCE-A5A5-03DD7FF09F62}" destId="{F724F7BA-40CB-4846-8C56-87BAAABA44BE}" srcOrd="0" destOrd="0" parTransId="{5E24EE7E-0482-44B3-B463-79479BF1EAB8}" sibTransId="{C86C1BD5-969C-4751-ABE1-74E3269983CF}"/>
    <dgm:cxn modelId="{C1F08CC1-E8F7-455E-B31F-8C0CBD93A9EB}" type="presOf" srcId="{2923BF29-88E0-4E6C-9833-2520D5B84317}" destId="{16D14915-0839-4BEA-98C2-4D8ED1B0DB94}" srcOrd="0" destOrd="0" presId="urn:microsoft.com/office/officeart/2005/8/layout/hierarchy3"/>
    <dgm:cxn modelId="{B2B12777-27DA-4E1A-A17B-EF08DB2114C9}" type="presOf" srcId="{B16B26DD-0948-4061-ABC8-8CCF577DC017}" destId="{4E219D5D-AD52-4AEE-9ACA-A363C759937B}" srcOrd="0" destOrd="0" presId="urn:microsoft.com/office/officeart/2005/8/layout/hierarchy3"/>
    <dgm:cxn modelId="{4366A9E0-5047-4D1E-A721-10BE4B0F824D}" type="presOf" srcId="{710BB659-E2E6-4BCE-A5A5-03DD7FF09F62}" destId="{0C02F740-91DD-43EE-83EA-8FF706EAFFFF}" srcOrd="1" destOrd="0" presId="urn:microsoft.com/office/officeart/2005/8/layout/hierarchy3"/>
    <dgm:cxn modelId="{5F32C355-A44E-4F20-8600-FB131C13D7B5}" srcId="{2923BF29-88E0-4E6C-9833-2520D5B84317}" destId="{CA9E7AA0-5B35-435D-B251-A88FFE7A8B66}" srcOrd="0" destOrd="0" parTransId="{16F8D04D-20DB-49A0-A21E-869168C78C31}" sibTransId="{57B95E0B-959F-4D8B-AAB7-49DBB90B528B}"/>
    <dgm:cxn modelId="{512A71CF-B8DA-4757-931A-6858C03E406A}" type="presOf" srcId="{8D188D32-EB4B-42CB-96C5-29D9BAEA2211}" destId="{9C68521D-F80D-4164-9B53-1FE37DA86FB4}" srcOrd="0" destOrd="0" presId="urn:microsoft.com/office/officeart/2005/8/layout/hierarchy3"/>
    <dgm:cxn modelId="{884ADBED-FE46-4DB7-B587-30790A33B15B}" type="presOf" srcId="{F724F7BA-40CB-4846-8C56-87BAAABA44BE}" destId="{78D8F57E-3EBF-4D57-8928-2B3060267B5E}" srcOrd="0" destOrd="0" presId="urn:microsoft.com/office/officeart/2005/8/layout/hierarchy3"/>
    <dgm:cxn modelId="{EAE7261B-11D3-4DA4-8A51-16B19E35AD44}" type="presParOf" srcId="{16D14915-0839-4BEA-98C2-4D8ED1B0DB94}" destId="{8CD11B02-3336-466B-B766-980BECF061BD}" srcOrd="0" destOrd="0" presId="urn:microsoft.com/office/officeart/2005/8/layout/hierarchy3"/>
    <dgm:cxn modelId="{853C6F53-8D80-4A96-957E-62754DE0AC4A}" type="presParOf" srcId="{8CD11B02-3336-466B-B766-980BECF061BD}" destId="{EDD6738E-404A-4ADE-983D-DD4B05F5A111}" srcOrd="0" destOrd="0" presId="urn:microsoft.com/office/officeart/2005/8/layout/hierarchy3"/>
    <dgm:cxn modelId="{3BA5CDA8-3598-45E7-B233-4A7EB8D294BF}" type="presParOf" srcId="{EDD6738E-404A-4ADE-983D-DD4B05F5A111}" destId="{16EB6A6B-DDF6-4088-9CE7-7E1D7A017AB4}" srcOrd="0" destOrd="0" presId="urn:microsoft.com/office/officeart/2005/8/layout/hierarchy3"/>
    <dgm:cxn modelId="{0F4A7048-2E3B-4263-ACBC-1D1654991F3D}" type="presParOf" srcId="{EDD6738E-404A-4ADE-983D-DD4B05F5A111}" destId="{298385D7-D4BB-4E4B-82B9-BF35A1FA0169}" srcOrd="1" destOrd="0" presId="urn:microsoft.com/office/officeart/2005/8/layout/hierarchy3"/>
    <dgm:cxn modelId="{926BBD5F-A396-4CCB-9EA1-208E42A5E47E}" type="presParOf" srcId="{8CD11B02-3336-466B-B766-980BECF061BD}" destId="{C29781DB-3F38-4FF1-B7B0-F9D558B277B3}" srcOrd="1" destOrd="0" presId="urn:microsoft.com/office/officeart/2005/8/layout/hierarchy3"/>
    <dgm:cxn modelId="{B16FE7FE-B9FE-421C-8466-45AABD3521D2}" type="presParOf" srcId="{C29781DB-3F38-4FF1-B7B0-F9D558B277B3}" destId="{F901E117-742A-4C23-BB6E-BF4AAF3B8F9A}" srcOrd="0" destOrd="0" presId="urn:microsoft.com/office/officeart/2005/8/layout/hierarchy3"/>
    <dgm:cxn modelId="{046309C0-EBB7-468C-A893-1032F0237336}" type="presParOf" srcId="{C29781DB-3F38-4FF1-B7B0-F9D558B277B3}" destId="{4E219D5D-AD52-4AEE-9ACA-A363C759937B}" srcOrd="1" destOrd="0" presId="urn:microsoft.com/office/officeart/2005/8/layout/hierarchy3"/>
    <dgm:cxn modelId="{76228C1E-653D-42D6-B6E4-3C739BBDCAC6}" type="presParOf" srcId="{16D14915-0839-4BEA-98C2-4D8ED1B0DB94}" destId="{DE3439CC-27A1-43CF-BD1E-8CBA986CDDF9}" srcOrd="1" destOrd="0" presId="urn:microsoft.com/office/officeart/2005/8/layout/hierarchy3"/>
    <dgm:cxn modelId="{C61002A9-652B-4A3B-A2E1-6C519B6C8C81}" type="presParOf" srcId="{DE3439CC-27A1-43CF-BD1E-8CBA986CDDF9}" destId="{218338F1-58D7-494C-950A-2F30210865A2}" srcOrd="0" destOrd="0" presId="urn:microsoft.com/office/officeart/2005/8/layout/hierarchy3"/>
    <dgm:cxn modelId="{0B985522-3BC7-4909-80B2-49C2B7F38F94}" type="presParOf" srcId="{218338F1-58D7-494C-950A-2F30210865A2}" destId="{ABB64CB3-4DCB-4843-B35C-45B02468E8AD}" srcOrd="0" destOrd="0" presId="urn:microsoft.com/office/officeart/2005/8/layout/hierarchy3"/>
    <dgm:cxn modelId="{A1F65DF6-613F-4736-BDC7-810A35AF2DC8}" type="presParOf" srcId="{218338F1-58D7-494C-950A-2F30210865A2}" destId="{0C02F740-91DD-43EE-83EA-8FF706EAFFFF}" srcOrd="1" destOrd="0" presId="urn:microsoft.com/office/officeart/2005/8/layout/hierarchy3"/>
    <dgm:cxn modelId="{677D110D-2973-42F9-B51E-3C6C4CF45CBA}" type="presParOf" srcId="{DE3439CC-27A1-43CF-BD1E-8CBA986CDDF9}" destId="{25C791D1-7038-47F6-BF7E-7AB663EBFD47}" srcOrd="1" destOrd="0" presId="urn:microsoft.com/office/officeart/2005/8/layout/hierarchy3"/>
    <dgm:cxn modelId="{650A2B79-6D59-4134-A6E1-FA7EACB80231}" type="presParOf" srcId="{25C791D1-7038-47F6-BF7E-7AB663EBFD47}" destId="{E2CDD57A-5739-4BB3-B7E1-EDA5C094FD18}" srcOrd="0" destOrd="0" presId="urn:microsoft.com/office/officeart/2005/8/layout/hierarchy3"/>
    <dgm:cxn modelId="{CB5D32D7-8BF0-47FB-B483-89ECE355AC59}" type="presParOf" srcId="{25C791D1-7038-47F6-BF7E-7AB663EBFD47}" destId="{78D8F57E-3EBF-4D57-8928-2B3060267B5E}" srcOrd="1" destOrd="0" presId="urn:microsoft.com/office/officeart/2005/8/layout/hierarchy3"/>
    <dgm:cxn modelId="{7CCD6D98-92CF-4EE7-B1EB-C62E437AA822}" type="presParOf" srcId="{16D14915-0839-4BEA-98C2-4D8ED1B0DB94}" destId="{80B0F318-36E6-4473-B4B2-CBD945D9700F}" srcOrd="2" destOrd="0" presId="urn:microsoft.com/office/officeart/2005/8/layout/hierarchy3"/>
    <dgm:cxn modelId="{941E753A-999B-4F4A-88A3-7BCA0DBB065F}" type="presParOf" srcId="{80B0F318-36E6-4473-B4B2-CBD945D9700F}" destId="{BCE6919D-0C51-4831-8EA3-2E8E01C921DA}" srcOrd="0" destOrd="0" presId="urn:microsoft.com/office/officeart/2005/8/layout/hierarchy3"/>
    <dgm:cxn modelId="{9DA2464D-834A-42DA-AA80-4B8F4B8A9663}" type="presParOf" srcId="{BCE6919D-0C51-4831-8EA3-2E8E01C921DA}" destId="{17B0B3D8-E43E-4875-BC02-658E7EAFA381}" srcOrd="0" destOrd="0" presId="urn:microsoft.com/office/officeart/2005/8/layout/hierarchy3"/>
    <dgm:cxn modelId="{01CF396F-11D8-4C39-B42D-4872DB301B0A}" type="presParOf" srcId="{BCE6919D-0C51-4831-8EA3-2E8E01C921DA}" destId="{B2793D88-3FC7-49E9-B461-06737B840B1D}" srcOrd="1" destOrd="0" presId="urn:microsoft.com/office/officeart/2005/8/layout/hierarchy3"/>
    <dgm:cxn modelId="{6957D56B-3C08-42C8-8145-1B336A2A8E45}" type="presParOf" srcId="{80B0F318-36E6-4473-B4B2-CBD945D9700F}" destId="{3F32D9A8-E246-48E4-A632-0020927B68AF}" srcOrd="1" destOrd="0" presId="urn:microsoft.com/office/officeart/2005/8/layout/hierarchy3"/>
    <dgm:cxn modelId="{E9827770-2C67-4829-B55C-0FEEA4F5CBB1}" type="presParOf" srcId="{3F32D9A8-E246-48E4-A632-0020927B68AF}" destId="{9C68521D-F80D-4164-9B53-1FE37DA86FB4}" srcOrd="0" destOrd="0" presId="urn:microsoft.com/office/officeart/2005/8/layout/hierarchy3"/>
    <dgm:cxn modelId="{3D717CF6-BE0A-4D54-A1BE-D761665BB0D1}" type="presParOf" srcId="{3F32D9A8-E246-48E4-A632-0020927B68AF}" destId="{64C6C993-69F4-4412-84D4-7A1155C6EF0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DFCD94-CE81-4460-8F29-F087B4429973}" type="doc">
      <dgm:prSet loTypeId="urn:microsoft.com/office/officeart/2005/8/layout/hList6" loCatId="list" qsTypeId="urn:microsoft.com/office/officeart/2005/8/quickstyle/simple1" qsCatId="simple" csTypeId="urn:microsoft.com/office/officeart/2005/8/colors/accent2_3" csCatId="accent2"/>
      <dgm:spPr/>
      <dgm:t>
        <a:bodyPr/>
        <a:lstStyle/>
        <a:p>
          <a:endParaRPr lang="en-US"/>
        </a:p>
      </dgm:t>
    </dgm:pt>
    <dgm:pt modelId="{A693D3B3-613E-44D6-BB24-48B92133F4CA}">
      <dgm:prSet/>
      <dgm:spPr/>
      <dgm:t>
        <a:bodyPr/>
        <a:lstStyle/>
        <a:p>
          <a:pPr rtl="1"/>
          <a:r>
            <a:rPr lang="ar-SA" dirty="0" smtClean="0">
              <a:cs typeface="B Zar" pitchFamily="2" charset="-78"/>
            </a:rPr>
            <a:t>هرچه درجۀ ریسک‌گریزی سرمایه‌گذاران کاهش یابد، تمایل به سرمایه‌گذاری در طلا کاهش می‌یابد.</a:t>
          </a:r>
          <a:endParaRPr lang="en-US" dirty="0">
            <a:cs typeface="B Zar" pitchFamily="2" charset="-78"/>
          </a:endParaRPr>
        </a:p>
      </dgm:t>
    </dgm:pt>
    <dgm:pt modelId="{7B0829FF-6FF5-4904-9DFE-0DC1135542E0}" type="parTrans" cxnId="{1C5761C5-590D-418A-A06B-05FD662A46E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CB111A7-1088-4190-BD7B-19BB3A2E8791}" type="sibTrans" cxnId="{1C5761C5-590D-418A-A06B-05FD662A46E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F909A33-D37E-4207-AC99-16AC60FDC30E}">
      <dgm:prSet/>
      <dgm:spPr/>
      <dgm:t>
        <a:bodyPr/>
        <a:lstStyle/>
        <a:p>
          <a:pPr rtl="1"/>
          <a:r>
            <a:rPr lang="ar-SA" dirty="0" smtClean="0">
              <a:cs typeface="B Zar" pitchFamily="2" charset="-78"/>
            </a:rPr>
            <a:t>هرچه هزینۀ فرصت سرمایه‌گذاری افزایش یاید، تمایل به سرمایه‌گذاری در طلا کاهش می‌یابد</a:t>
          </a:r>
          <a:endParaRPr lang="en-US" dirty="0">
            <a:cs typeface="B Zar" pitchFamily="2" charset="-78"/>
          </a:endParaRPr>
        </a:p>
      </dgm:t>
    </dgm:pt>
    <dgm:pt modelId="{6906BF8F-169A-42B8-9257-16A0EF3E472E}" type="parTrans" cxnId="{7C1FB83A-6D2C-40D9-88DA-E904F5A179F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1B71FBC-B246-45FF-A5FA-5B71E6189B32}" type="sibTrans" cxnId="{7C1FB83A-6D2C-40D9-88DA-E904F5A179F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01E8350-4D93-4A65-9614-56AD53A9DE84}" type="pres">
      <dgm:prSet presAssocID="{ACDFCD94-CE81-4460-8F29-F087B442997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1D154C-0B73-41C3-AA40-8A2302E28408}" type="pres">
      <dgm:prSet presAssocID="{A693D3B3-613E-44D6-BB24-48B92133F4C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E65EB2-9363-4787-A952-AF1FEDAA5067}" type="pres">
      <dgm:prSet presAssocID="{ACB111A7-1088-4190-BD7B-19BB3A2E8791}" presName="sibTrans" presStyleCnt="0"/>
      <dgm:spPr/>
    </dgm:pt>
    <dgm:pt modelId="{57EB005A-3435-4E25-81F9-67E11D1BC7D0}" type="pres">
      <dgm:prSet presAssocID="{4F909A33-D37E-4207-AC99-16AC60FDC30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1FB83A-6D2C-40D9-88DA-E904F5A179FF}" srcId="{ACDFCD94-CE81-4460-8F29-F087B4429973}" destId="{4F909A33-D37E-4207-AC99-16AC60FDC30E}" srcOrd="1" destOrd="0" parTransId="{6906BF8F-169A-42B8-9257-16A0EF3E472E}" sibTransId="{81B71FBC-B246-45FF-A5FA-5B71E6189B32}"/>
    <dgm:cxn modelId="{4457FB6B-E36B-4CEC-8794-27B80FA9A2C4}" type="presOf" srcId="{ACDFCD94-CE81-4460-8F29-F087B4429973}" destId="{801E8350-4D93-4A65-9614-56AD53A9DE84}" srcOrd="0" destOrd="0" presId="urn:microsoft.com/office/officeart/2005/8/layout/hList6"/>
    <dgm:cxn modelId="{1C5761C5-590D-418A-A06B-05FD662A46E3}" srcId="{ACDFCD94-CE81-4460-8F29-F087B4429973}" destId="{A693D3B3-613E-44D6-BB24-48B92133F4CA}" srcOrd="0" destOrd="0" parTransId="{7B0829FF-6FF5-4904-9DFE-0DC1135542E0}" sibTransId="{ACB111A7-1088-4190-BD7B-19BB3A2E8791}"/>
    <dgm:cxn modelId="{FAC3F099-E4F8-4244-8E53-E4F34C17B6E3}" type="presOf" srcId="{A693D3B3-613E-44D6-BB24-48B92133F4CA}" destId="{451D154C-0B73-41C3-AA40-8A2302E28408}" srcOrd="0" destOrd="0" presId="urn:microsoft.com/office/officeart/2005/8/layout/hList6"/>
    <dgm:cxn modelId="{60C7B098-08FC-46AA-890A-DBCFB6A0914C}" type="presOf" srcId="{4F909A33-D37E-4207-AC99-16AC60FDC30E}" destId="{57EB005A-3435-4E25-81F9-67E11D1BC7D0}" srcOrd="0" destOrd="0" presId="urn:microsoft.com/office/officeart/2005/8/layout/hList6"/>
    <dgm:cxn modelId="{15C505FC-36FB-4080-BABE-49470EE85751}" type="presParOf" srcId="{801E8350-4D93-4A65-9614-56AD53A9DE84}" destId="{451D154C-0B73-41C3-AA40-8A2302E28408}" srcOrd="0" destOrd="0" presId="urn:microsoft.com/office/officeart/2005/8/layout/hList6"/>
    <dgm:cxn modelId="{57B028F8-2B56-4DAB-9132-3FA5D076058C}" type="presParOf" srcId="{801E8350-4D93-4A65-9614-56AD53A9DE84}" destId="{71E65EB2-9363-4787-A952-AF1FEDAA5067}" srcOrd="1" destOrd="0" presId="urn:microsoft.com/office/officeart/2005/8/layout/hList6"/>
    <dgm:cxn modelId="{48ECD1DF-D5FC-4516-BDD5-127317528D58}" type="presParOf" srcId="{801E8350-4D93-4A65-9614-56AD53A9DE84}" destId="{57EB005A-3435-4E25-81F9-67E11D1BC7D0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FE68CB-E5AE-4761-B675-AD610E2D8F6E}" type="doc">
      <dgm:prSet loTypeId="urn:microsoft.com/office/officeart/2005/8/layout/list1" loCatId="list" qsTypeId="urn:microsoft.com/office/officeart/2005/8/quickstyle/3d2" qsCatId="3D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1D06717-39C0-443E-9A0A-83646BC71C08}">
      <dgm:prSet/>
      <dgm:spPr/>
      <dgm:t>
        <a:bodyPr/>
        <a:lstStyle/>
        <a:p>
          <a:pPr algn="ctr" rtl="1"/>
          <a:r>
            <a:rPr lang="ar-SA" dirty="0" smtClean="0">
              <a:cs typeface="B Zar" pitchFamily="2" charset="-78"/>
            </a:rPr>
            <a:t>طبقۀ سهام</a:t>
          </a:r>
          <a:endParaRPr lang="en-US" dirty="0">
            <a:cs typeface="B Zar" pitchFamily="2" charset="-78"/>
          </a:endParaRPr>
        </a:p>
      </dgm:t>
    </dgm:pt>
    <dgm:pt modelId="{145E1697-BA33-485D-A76A-D40ECC62F543}" type="parTrans" cxnId="{DF894F8C-7BE3-4437-A5AA-3A532FE201C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99A3D93-C49D-4FCB-BC0C-72B06D9EA595}" type="sibTrans" cxnId="{DF894F8C-7BE3-4437-A5AA-3A532FE201C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980CB6B-42DD-4210-8929-98D060F934BB}">
      <dgm:prSet custT="1"/>
      <dgm:spPr/>
      <dgm:t>
        <a:bodyPr/>
        <a:lstStyle/>
        <a:p>
          <a:pPr rtl="1"/>
          <a:r>
            <a:rPr lang="ar-SA" sz="4800" dirty="0" smtClean="0">
              <a:cs typeface="B Zar" pitchFamily="2" charset="-78"/>
            </a:rPr>
            <a:t>نرخ بازدۀ سهام در</a:t>
          </a:r>
          <a:r>
            <a:rPr lang="fa-IR" sz="4800" dirty="0" smtClean="0">
              <a:cs typeface="B Zar" pitchFamily="2" charset="-78"/>
            </a:rPr>
            <a:t> بازارهای </a:t>
          </a:r>
          <a:r>
            <a:rPr lang="ar-SA" sz="4800" dirty="0" smtClean="0">
              <a:cs typeface="B Zar" pitchFamily="2" charset="-78"/>
            </a:rPr>
            <a:t>بین‌المللی </a:t>
          </a:r>
          <a:r>
            <a:rPr lang="fa-IR" sz="4800" dirty="0" smtClean="0">
              <a:cs typeface="B Zar" pitchFamily="2" charset="-78"/>
            </a:rPr>
            <a:t>در</a:t>
          </a:r>
          <a:r>
            <a:rPr lang="ar-SA" sz="4800" dirty="0" smtClean="0">
              <a:cs typeface="B Zar" pitchFamily="2" charset="-78"/>
            </a:rPr>
            <a:t>ماه‌های</a:t>
          </a:r>
          <a:r>
            <a:rPr lang="fa-IR" sz="4800" dirty="0" smtClean="0">
              <a:cs typeface="B Zar" pitchFamily="2" charset="-78"/>
            </a:rPr>
            <a:t> اخیر</a:t>
          </a:r>
          <a:r>
            <a:rPr lang="ar-SA" sz="4800" dirty="0" smtClean="0">
              <a:cs typeface="B Zar" pitchFamily="2" charset="-78"/>
            </a:rPr>
            <a:t> </a:t>
          </a:r>
          <a:r>
            <a:rPr lang="fa-IR" sz="4800" dirty="0" smtClean="0">
              <a:cs typeface="B Zar" pitchFamily="2" charset="-78"/>
            </a:rPr>
            <a:t>خیره‌کننده </a:t>
          </a:r>
          <a:r>
            <a:rPr lang="ar-SA" sz="4800" dirty="0" smtClean="0">
              <a:cs typeface="B Zar" pitchFamily="2" charset="-78"/>
            </a:rPr>
            <a:t>است.</a:t>
          </a:r>
          <a:endParaRPr lang="en-US" sz="4800" dirty="0">
            <a:cs typeface="B Zar" pitchFamily="2" charset="-78"/>
          </a:endParaRPr>
        </a:p>
      </dgm:t>
    </dgm:pt>
    <dgm:pt modelId="{0CF3E034-B3D8-4C2F-8FD3-E959184C7F03}" type="parTrans" cxnId="{C3F7258E-E7D2-4973-91B6-4EC88F04ECE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5F8BBA9-93D0-408C-8742-14202F15EECB}" type="sibTrans" cxnId="{C3F7258E-E7D2-4973-91B6-4EC88F04ECE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095D620-378D-414C-BEAE-3D93E525C2B4}" type="pres">
      <dgm:prSet presAssocID="{BBFE68CB-E5AE-4761-B675-AD610E2D8F6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F9A832-7C2C-498E-8749-64EE68216ACF}" type="pres">
      <dgm:prSet presAssocID="{61D06717-39C0-443E-9A0A-83646BC71C08}" presName="parentLin" presStyleCnt="0"/>
      <dgm:spPr/>
    </dgm:pt>
    <dgm:pt modelId="{E1932BF6-A77D-4573-9B47-78B05637CBDB}" type="pres">
      <dgm:prSet presAssocID="{61D06717-39C0-443E-9A0A-83646BC71C08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1BA9E7B2-02DD-46A6-9CD2-4CABD597A3D1}" type="pres">
      <dgm:prSet presAssocID="{61D06717-39C0-443E-9A0A-83646BC71C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8CFF0C-64C7-4B2E-9A6F-8EEC5141885D}" type="pres">
      <dgm:prSet presAssocID="{61D06717-39C0-443E-9A0A-83646BC71C08}" presName="negativeSpace" presStyleCnt="0"/>
      <dgm:spPr/>
    </dgm:pt>
    <dgm:pt modelId="{00B6FE84-8D90-4FAD-AD83-B5A80799A6CD}" type="pres">
      <dgm:prSet presAssocID="{61D06717-39C0-443E-9A0A-83646BC71C0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CB243C-D446-4E0A-9800-A3DAF0A83CA4}" type="presOf" srcId="{BBFE68CB-E5AE-4761-B675-AD610E2D8F6E}" destId="{7095D620-378D-414C-BEAE-3D93E525C2B4}" srcOrd="0" destOrd="0" presId="urn:microsoft.com/office/officeart/2005/8/layout/list1"/>
    <dgm:cxn modelId="{48FCDB7F-8E53-457E-AB26-52833ADAE014}" type="presOf" srcId="{61D06717-39C0-443E-9A0A-83646BC71C08}" destId="{1BA9E7B2-02DD-46A6-9CD2-4CABD597A3D1}" srcOrd="1" destOrd="0" presId="urn:microsoft.com/office/officeart/2005/8/layout/list1"/>
    <dgm:cxn modelId="{4A96D6FF-FC06-4F8E-A53A-BF2EFEE524DF}" type="presOf" srcId="{61D06717-39C0-443E-9A0A-83646BC71C08}" destId="{E1932BF6-A77D-4573-9B47-78B05637CBDB}" srcOrd="0" destOrd="0" presId="urn:microsoft.com/office/officeart/2005/8/layout/list1"/>
    <dgm:cxn modelId="{C3F7258E-E7D2-4973-91B6-4EC88F04ECEA}" srcId="{61D06717-39C0-443E-9A0A-83646BC71C08}" destId="{9980CB6B-42DD-4210-8929-98D060F934BB}" srcOrd="0" destOrd="0" parTransId="{0CF3E034-B3D8-4C2F-8FD3-E959184C7F03}" sibTransId="{35F8BBA9-93D0-408C-8742-14202F15EECB}"/>
    <dgm:cxn modelId="{DF894F8C-7BE3-4437-A5AA-3A532FE201CB}" srcId="{BBFE68CB-E5AE-4761-B675-AD610E2D8F6E}" destId="{61D06717-39C0-443E-9A0A-83646BC71C08}" srcOrd="0" destOrd="0" parTransId="{145E1697-BA33-485D-A76A-D40ECC62F543}" sibTransId="{499A3D93-C49D-4FCB-BC0C-72B06D9EA595}"/>
    <dgm:cxn modelId="{559D85C0-5504-4EA6-AB2A-20AB32718720}" type="presOf" srcId="{9980CB6B-42DD-4210-8929-98D060F934BB}" destId="{00B6FE84-8D90-4FAD-AD83-B5A80799A6CD}" srcOrd="0" destOrd="0" presId="urn:microsoft.com/office/officeart/2005/8/layout/list1"/>
    <dgm:cxn modelId="{F4BFAF5A-AA92-4347-B91D-681F88867C86}" type="presParOf" srcId="{7095D620-378D-414C-BEAE-3D93E525C2B4}" destId="{89F9A832-7C2C-498E-8749-64EE68216ACF}" srcOrd="0" destOrd="0" presId="urn:microsoft.com/office/officeart/2005/8/layout/list1"/>
    <dgm:cxn modelId="{793847FF-4359-44B7-84E1-8ECA4F1AC2EE}" type="presParOf" srcId="{89F9A832-7C2C-498E-8749-64EE68216ACF}" destId="{E1932BF6-A77D-4573-9B47-78B05637CBDB}" srcOrd="0" destOrd="0" presId="urn:microsoft.com/office/officeart/2005/8/layout/list1"/>
    <dgm:cxn modelId="{76BEA9BA-0688-4580-8E26-6A7751ACFCE5}" type="presParOf" srcId="{89F9A832-7C2C-498E-8749-64EE68216ACF}" destId="{1BA9E7B2-02DD-46A6-9CD2-4CABD597A3D1}" srcOrd="1" destOrd="0" presId="urn:microsoft.com/office/officeart/2005/8/layout/list1"/>
    <dgm:cxn modelId="{A19AC222-9AE0-4769-AF71-788A96BD9FF4}" type="presParOf" srcId="{7095D620-378D-414C-BEAE-3D93E525C2B4}" destId="{CB8CFF0C-64C7-4B2E-9A6F-8EEC5141885D}" srcOrd="1" destOrd="0" presId="urn:microsoft.com/office/officeart/2005/8/layout/list1"/>
    <dgm:cxn modelId="{88BF96F6-A8B1-4BD6-85A2-A1DED8F9DB1B}" type="presParOf" srcId="{7095D620-378D-414C-BEAE-3D93E525C2B4}" destId="{00B6FE84-8D90-4FAD-AD83-B5A80799A6C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B5F253-E87B-4E3A-B177-9CD68B83706A}" type="doc">
      <dgm:prSet loTypeId="urn:microsoft.com/office/officeart/2005/8/layout/chevron2" loCatId="process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69739E16-4CC5-4092-8B41-8AFE218932E3}">
      <dgm:prSet/>
      <dgm:spPr/>
      <dgm:t>
        <a:bodyPr/>
        <a:lstStyle/>
        <a:p>
          <a:pPr rtl="1"/>
          <a:r>
            <a:rPr lang="ar-SA" dirty="0" smtClean="0">
              <a:cs typeface="B Zar" pitchFamily="2" charset="-78"/>
            </a:rPr>
            <a:t>طبقۀ اوراق بهادار با درآمد ثابت</a:t>
          </a:r>
          <a:endParaRPr lang="en-US" dirty="0">
            <a:cs typeface="B Zar" pitchFamily="2" charset="-78"/>
          </a:endParaRPr>
        </a:p>
      </dgm:t>
    </dgm:pt>
    <dgm:pt modelId="{E6CF1E63-FF7F-4960-8D4E-F388BF3722EA}" type="parTrans" cxnId="{CEBB9AB9-2616-4546-B989-F396A898399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4072FFE-D342-4893-A348-9598B39AAD2A}" type="sibTrans" cxnId="{CEBB9AB9-2616-4546-B989-F396A898399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C0B7949-5C69-418A-B735-F3DA89C2753F}">
      <dgm:prSet/>
      <dgm:spPr/>
      <dgm:t>
        <a:bodyPr/>
        <a:lstStyle/>
        <a:p>
          <a:pPr algn="justLow" rtl="1"/>
          <a:r>
            <a:rPr lang="ar-SA" dirty="0" smtClean="0">
              <a:cs typeface="B Zar" pitchFamily="2" charset="-78"/>
            </a:rPr>
            <a:t>انتظار می‌رود نرخ بازدۀ اوراق بهادار با درآمد ثابت</a:t>
          </a:r>
          <a:r>
            <a:rPr lang="fa-IR" dirty="0" smtClean="0">
              <a:cs typeface="B Zar" pitchFamily="2" charset="-78"/>
            </a:rPr>
            <a:t> با تجدید نظر در </a:t>
          </a:r>
          <a:r>
            <a:rPr lang="ar-SA" dirty="0" smtClean="0">
              <a:cs typeface="B Zar" pitchFamily="2" charset="-78"/>
            </a:rPr>
            <a:t>سیاست‌های</a:t>
          </a:r>
          <a:r>
            <a:rPr lang="fa-IR" dirty="0" smtClean="0">
              <a:cs typeface="B Zar" pitchFamily="2" charset="-78"/>
            </a:rPr>
            <a:t> </a:t>
          </a:r>
          <a:r>
            <a:rPr lang="ar-SA" dirty="0" smtClean="0">
              <a:cs typeface="B Zar" pitchFamily="2" charset="-78"/>
            </a:rPr>
            <a:t>پولی انبساطی اقتصادهای بزرگ جهان افزایش یابد.</a:t>
          </a:r>
          <a:endParaRPr lang="en-US" dirty="0" smtClean="0">
            <a:cs typeface="B Zar" pitchFamily="2" charset="-78"/>
          </a:endParaRPr>
        </a:p>
      </dgm:t>
    </dgm:pt>
    <dgm:pt modelId="{3EA8BC59-86D9-45B0-8D7D-4BDCA3E39FEB}" type="parTrans" cxnId="{DDE609A4-2A19-4FA1-9FBB-BABCC65A01C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F06B743-ACE6-4CF6-A22E-1672A53B8CCA}" type="sibTrans" cxnId="{DDE609A4-2A19-4FA1-9FBB-BABCC65A01C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AE70291-A29D-4D0D-902E-B5868D6ECA49}" type="pres">
      <dgm:prSet presAssocID="{20B5F253-E87B-4E3A-B177-9CD68B83706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1CFA0F-7034-485C-928F-2C19181E07B5}" type="pres">
      <dgm:prSet presAssocID="{69739E16-4CC5-4092-8B41-8AFE218932E3}" presName="composite" presStyleCnt="0"/>
      <dgm:spPr/>
    </dgm:pt>
    <dgm:pt modelId="{8FDF1263-451F-4120-B891-7B6E13545041}" type="pres">
      <dgm:prSet presAssocID="{69739E16-4CC5-4092-8B41-8AFE218932E3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F2AEC4-81C6-495B-92FB-66C4C39AB573}" type="pres">
      <dgm:prSet presAssocID="{69739E16-4CC5-4092-8B41-8AFE218932E3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BB9AB9-2616-4546-B989-F396A8983997}" srcId="{20B5F253-E87B-4E3A-B177-9CD68B83706A}" destId="{69739E16-4CC5-4092-8B41-8AFE218932E3}" srcOrd="0" destOrd="0" parTransId="{E6CF1E63-FF7F-4960-8D4E-F388BF3722EA}" sibTransId="{74072FFE-D342-4893-A348-9598B39AAD2A}"/>
    <dgm:cxn modelId="{27CE4542-9998-49BC-BE9B-99ADEA019605}" type="presOf" srcId="{20B5F253-E87B-4E3A-B177-9CD68B83706A}" destId="{6AE70291-A29D-4D0D-902E-B5868D6ECA49}" srcOrd="0" destOrd="0" presId="urn:microsoft.com/office/officeart/2005/8/layout/chevron2"/>
    <dgm:cxn modelId="{65573C61-4E91-419C-9410-2684DB139FA3}" type="presOf" srcId="{9C0B7949-5C69-418A-B735-F3DA89C2753F}" destId="{74F2AEC4-81C6-495B-92FB-66C4C39AB573}" srcOrd="0" destOrd="0" presId="urn:microsoft.com/office/officeart/2005/8/layout/chevron2"/>
    <dgm:cxn modelId="{B7218984-0B81-4D3B-85DB-E4CFC732E094}" type="presOf" srcId="{69739E16-4CC5-4092-8B41-8AFE218932E3}" destId="{8FDF1263-451F-4120-B891-7B6E13545041}" srcOrd="0" destOrd="0" presId="urn:microsoft.com/office/officeart/2005/8/layout/chevron2"/>
    <dgm:cxn modelId="{DDE609A4-2A19-4FA1-9FBB-BABCC65A01CF}" srcId="{69739E16-4CC5-4092-8B41-8AFE218932E3}" destId="{9C0B7949-5C69-418A-B735-F3DA89C2753F}" srcOrd="0" destOrd="0" parTransId="{3EA8BC59-86D9-45B0-8D7D-4BDCA3E39FEB}" sibTransId="{2F06B743-ACE6-4CF6-A22E-1672A53B8CCA}"/>
    <dgm:cxn modelId="{CECBB11C-9806-44BC-82AD-0B8CB55D6001}" type="presParOf" srcId="{6AE70291-A29D-4D0D-902E-B5868D6ECA49}" destId="{791CFA0F-7034-485C-928F-2C19181E07B5}" srcOrd="0" destOrd="0" presId="urn:microsoft.com/office/officeart/2005/8/layout/chevron2"/>
    <dgm:cxn modelId="{33FD05D8-C5B5-4327-A2C9-35C146BABC27}" type="presParOf" srcId="{791CFA0F-7034-485C-928F-2C19181E07B5}" destId="{8FDF1263-451F-4120-B891-7B6E13545041}" srcOrd="0" destOrd="0" presId="urn:microsoft.com/office/officeart/2005/8/layout/chevron2"/>
    <dgm:cxn modelId="{79903D6D-97D1-4749-B6A0-359C17937797}" type="presParOf" srcId="{791CFA0F-7034-485C-928F-2C19181E07B5}" destId="{74F2AEC4-81C6-495B-92FB-66C4C39AB57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6F4545-FB71-4CAD-BA9A-9B48AE8FEFE2}" type="doc">
      <dgm:prSet loTypeId="urn:microsoft.com/office/officeart/2005/8/layout/arrow6" loCatId="process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201214B-D4A5-4108-BC95-7407D7D48E2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هرینۀ نهایی تولید طلا</a:t>
          </a:r>
          <a:endParaRPr lang="en-US" dirty="0">
            <a:cs typeface="B Zar" pitchFamily="2" charset="-78"/>
          </a:endParaRPr>
        </a:p>
      </dgm:t>
    </dgm:pt>
    <dgm:pt modelId="{13490222-76E7-45CF-A374-6E47B3074551}" type="parTrans" cxnId="{7A195E8A-273C-49A8-91F4-7C93F012F30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711C3C8-431C-4093-AAC2-3F7B6CFB42E8}" type="sibTrans" cxnId="{7A195E8A-273C-49A8-91F4-7C93F012F30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A051B31-938B-40F2-851E-939236FA8B4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1200 تا 1300 دلار هر اونس</a:t>
          </a:r>
          <a:endParaRPr lang="en-US" dirty="0">
            <a:cs typeface="B Zar" pitchFamily="2" charset="-78"/>
          </a:endParaRPr>
        </a:p>
      </dgm:t>
    </dgm:pt>
    <dgm:pt modelId="{F83CFFD9-568B-4D8D-8E48-E5CE26E6E545}" type="parTrans" cxnId="{B8EB30A1-1640-4BAD-A8AB-8D7053766BB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D3BC62F-BF0E-4C25-B5B7-2A9CAF5896D7}" type="sibTrans" cxnId="{B8EB30A1-1640-4BAD-A8AB-8D7053766BB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904FFD3-528F-4A54-89C1-967506EAE429}" type="pres">
      <dgm:prSet presAssocID="{E66F4545-FB71-4CAD-BA9A-9B48AE8FEFE2}" presName="compositeShape" presStyleCnt="0">
        <dgm:presLayoutVars>
          <dgm:chMax val="2"/>
          <dgm:dir/>
          <dgm:resizeHandles val="exact"/>
        </dgm:presLayoutVars>
      </dgm:prSet>
      <dgm:spPr/>
    </dgm:pt>
    <dgm:pt modelId="{8894750E-7BBA-4CB0-8BCF-9223784BEBFB}" type="pres">
      <dgm:prSet presAssocID="{E66F4545-FB71-4CAD-BA9A-9B48AE8FEFE2}" presName="ribbon" presStyleLbl="node1" presStyleIdx="0" presStyleCnt="1"/>
      <dgm:spPr/>
    </dgm:pt>
    <dgm:pt modelId="{5BC8C5B4-79D6-43F5-BD80-DC530522C313}" type="pres">
      <dgm:prSet presAssocID="{E66F4545-FB71-4CAD-BA9A-9B48AE8FEFE2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90FFAB49-6639-4BB2-8521-FEFB5E8FBC41}" type="pres">
      <dgm:prSet presAssocID="{E66F4545-FB71-4CAD-BA9A-9B48AE8FEFE2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A195E8A-273C-49A8-91F4-7C93F012F307}" srcId="{E66F4545-FB71-4CAD-BA9A-9B48AE8FEFE2}" destId="{E201214B-D4A5-4108-BC95-7407D7D48E21}" srcOrd="0" destOrd="0" parTransId="{13490222-76E7-45CF-A374-6E47B3074551}" sibTransId="{B711C3C8-431C-4093-AAC2-3F7B6CFB42E8}"/>
    <dgm:cxn modelId="{D0B5BFB3-4AD1-4BF2-943A-8E6128060531}" type="presOf" srcId="{8A051B31-938B-40F2-851E-939236FA8B44}" destId="{90FFAB49-6639-4BB2-8521-FEFB5E8FBC41}" srcOrd="0" destOrd="0" presId="urn:microsoft.com/office/officeart/2005/8/layout/arrow6"/>
    <dgm:cxn modelId="{EAA4EB7C-58B7-4BDB-A772-1FA1BDA62B7C}" type="presOf" srcId="{E201214B-D4A5-4108-BC95-7407D7D48E21}" destId="{5BC8C5B4-79D6-43F5-BD80-DC530522C313}" srcOrd="0" destOrd="0" presId="urn:microsoft.com/office/officeart/2005/8/layout/arrow6"/>
    <dgm:cxn modelId="{E3E86579-4406-430D-B110-AF5B57B0FCC7}" type="presOf" srcId="{E66F4545-FB71-4CAD-BA9A-9B48AE8FEFE2}" destId="{6904FFD3-528F-4A54-89C1-967506EAE429}" srcOrd="0" destOrd="0" presId="urn:microsoft.com/office/officeart/2005/8/layout/arrow6"/>
    <dgm:cxn modelId="{B8EB30A1-1640-4BAD-A8AB-8D7053766BB2}" srcId="{E66F4545-FB71-4CAD-BA9A-9B48AE8FEFE2}" destId="{8A051B31-938B-40F2-851E-939236FA8B44}" srcOrd="1" destOrd="0" parTransId="{F83CFFD9-568B-4D8D-8E48-E5CE26E6E545}" sibTransId="{2D3BC62F-BF0E-4C25-B5B7-2A9CAF5896D7}"/>
    <dgm:cxn modelId="{537C87B7-6158-4CC7-A20E-8D91FEB80CEA}" type="presParOf" srcId="{6904FFD3-528F-4A54-89C1-967506EAE429}" destId="{8894750E-7BBA-4CB0-8BCF-9223784BEBFB}" srcOrd="0" destOrd="0" presId="urn:microsoft.com/office/officeart/2005/8/layout/arrow6"/>
    <dgm:cxn modelId="{65EB1F6A-C466-4073-A94F-79ACA46F512B}" type="presParOf" srcId="{6904FFD3-528F-4A54-89C1-967506EAE429}" destId="{5BC8C5B4-79D6-43F5-BD80-DC530522C313}" srcOrd="1" destOrd="0" presId="urn:microsoft.com/office/officeart/2005/8/layout/arrow6"/>
    <dgm:cxn modelId="{B4965B69-A362-4A1B-8415-FBB5C9884B7E}" type="presParOf" srcId="{6904FFD3-528F-4A54-89C1-967506EAE429}" destId="{90FFAB49-6639-4BB2-8521-FEFB5E8FBC41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2E81D3-E2BE-4FEB-8A77-63D81A79BFBD}">
      <dsp:nvSpPr>
        <dsp:cNvPr id="0" name=""/>
        <dsp:cNvSpPr/>
      </dsp:nvSpPr>
      <dsp:spPr>
        <a:xfrm rot="5400000">
          <a:off x="-397566" y="401379"/>
          <a:ext cx="2650442" cy="185531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Zar" pitchFamily="2" charset="-78"/>
            </a:rPr>
            <a:t>طبقات اصلی دارایی</a:t>
          </a:r>
          <a:endParaRPr lang="en-US" sz="2400" kern="1200" dirty="0">
            <a:cs typeface="B Zar" pitchFamily="2" charset="-78"/>
          </a:endParaRPr>
        </a:p>
      </dsp:txBody>
      <dsp:txXfrm rot="5400000">
        <a:off x="-397566" y="401379"/>
        <a:ext cx="2650442" cy="1855310"/>
      </dsp:txXfrm>
    </dsp:sp>
    <dsp:sp modelId="{A9CF907F-0C78-4C71-BEDA-F95E49FA7FD7}">
      <dsp:nvSpPr>
        <dsp:cNvPr id="0" name=""/>
        <dsp:cNvSpPr/>
      </dsp:nvSpPr>
      <dsp:spPr>
        <a:xfrm rot="5400000">
          <a:off x="4181061" y="-2321937"/>
          <a:ext cx="1722787" cy="63742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cs typeface="B Zar" pitchFamily="2" charset="-78"/>
            </a:rPr>
            <a:t>حق مالی مانند سهام </a:t>
          </a:r>
          <a:endParaRPr lang="en-US" sz="2300" kern="1200" dirty="0">
            <a:cs typeface="B Zar" pitchFamily="2" charset="-78"/>
          </a:endParaRPr>
        </a:p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cs typeface="B Zar" pitchFamily="2" charset="-78"/>
            </a:rPr>
            <a:t>اوراق بهادار با درآمد ثابت مانند اوراق قرضه </a:t>
          </a:r>
          <a:endParaRPr lang="en-US" sz="2300" kern="1200" dirty="0">
            <a:cs typeface="B Zar" pitchFamily="2" charset="-78"/>
          </a:endParaRPr>
        </a:p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cs typeface="B Zar" pitchFamily="2" charset="-78"/>
            </a:rPr>
            <a:t>وجه نقد و ابزار بازار پول مانند گواهی سپرده </a:t>
          </a:r>
          <a:endParaRPr lang="en-US" sz="2300" kern="1200" dirty="0">
            <a:cs typeface="B Zar" pitchFamily="2" charset="-78"/>
          </a:endParaRPr>
        </a:p>
      </dsp:txBody>
      <dsp:txXfrm rot="5400000">
        <a:off x="4181061" y="-2321937"/>
        <a:ext cx="1722787" cy="6374289"/>
      </dsp:txXfrm>
    </dsp:sp>
    <dsp:sp modelId="{36941BE4-1BF4-4F27-A987-1532022B75AA}">
      <dsp:nvSpPr>
        <dsp:cNvPr id="0" name=""/>
        <dsp:cNvSpPr/>
      </dsp:nvSpPr>
      <dsp:spPr>
        <a:xfrm rot="5400000">
          <a:off x="-397566" y="2769335"/>
          <a:ext cx="2650442" cy="185531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Zar" pitchFamily="2" charset="-78"/>
            </a:rPr>
            <a:t>طبقات بدیل دارایی</a:t>
          </a:r>
          <a:endParaRPr lang="en-US" sz="2400" kern="1200" dirty="0">
            <a:cs typeface="B Zar" pitchFamily="2" charset="-78"/>
          </a:endParaRPr>
        </a:p>
      </dsp:txBody>
      <dsp:txXfrm rot="5400000">
        <a:off x="-397566" y="2769335"/>
        <a:ext cx="2650442" cy="1855310"/>
      </dsp:txXfrm>
    </dsp:sp>
    <dsp:sp modelId="{AA5E35EE-891E-43C6-8E12-EE62FA26036A}">
      <dsp:nvSpPr>
        <dsp:cNvPr id="0" name=""/>
        <dsp:cNvSpPr/>
      </dsp:nvSpPr>
      <dsp:spPr>
        <a:xfrm rot="5400000">
          <a:off x="4181061" y="46017"/>
          <a:ext cx="1722787" cy="63742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cs typeface="B Zar" pitchFamily="2" charset="-78"/>
            </a:rPr>
            <a:t>کالاهای اساسی مانند فلزات گران‌بها </a:t>
          </a:r>
          <a:endParaRPr lang="en-US" sz="2300" kern="1200" dirty="0">
            <a:cs typeface="B Zar" pitchFamily="2" charset="-78"/>
          </a:endParaRPr>
        </a:p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cs typeface="B Zar" pitchFamily="2" charset="-78"/>
            </a:rPr>
            <a:t>املاک و مستغلات </a:t>
          </a:r>
          <a:endParaRPr lang="en-US" sz="2300" kern="1200" dirty="0">
            <a:cs typeface="B Zar" pitchFamily="2" charset="-78"/>
          </a:endParaRPr>
        </a:p>
      </dsp:txBody>
      <dsp:txXfrm rot="5400000">
        <a:off x="4181061" y="46017"/>
        <a:ext cx="1722787" cy="63742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0A91CB-B49C-4AFD-812D-33CC94399387}">
      <dsp:nvSpPr>
        <dsp:cNvPr id="0" name=""/>
        <dsp:cNvSpPr/>
      </dsp:nvSpPr>
      <dsp:spPr>
        <a:xfrm>
          <a:off x="0" y="0"/>
          <a:ext cx="8229600" cy="1507807"/>
        </a:xfrm>
        <a:prstGeom prst="rect">
          <a:avLst/>
        </a:prstGeom>
        <a:solidFill>
          <a:schemeClr val="dk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>
              <a:latin typeface="ذ ظشق"/>
              <a:cs typeface="B Zar" pitchFamily="2" charset="-78"/>
            </a:rPr>
            <a:t>طلا دارایی‌ای است که همبستگی ناچیزی با سایر طبقات دارایی دارد:</a:t>
          </a:r>
          <a:endParaRPr lang="en-US" sz="3100" kern="1200" dirty="0">
            <a:latin typeface="ذ ظشق"/>
            <a:cs typeface="B Zar" pitchFamily="2" charset="-78"/>
          </a:endParaRPr>
        </a:p>
      </dsp:txBody>
      <dsp:txXfrm>
        <a:off x="0" y="0"/>
        <a:ext cx="8229600" cy="1507807"/>
      </dsp:txXfrm>
    </dsp:sp>
    <dsp:sp modelId="{F2233BBF-30C1-4E1C-B199-906155C2F9A1}">
      <dsp:nvSpPr>
        <dsp:cNvPr id="0" name=""/>
        <dsp:cNvSpPr/>
      </dsp:nvSpPr>
      <dsp:spPr>
        <a:xfrm>
          <a:off x="0" y="1507807"/>
          <a:ext cx="4114799" cy="31663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>
              <a:latin typeface="ذ ظشق"/>
              <a:cs typeface="B Zar" pitchFamily="2" charset="-78"/>
            </a:rPr>
            <a:t>طلا عموماً با شاخص سهام، اوراق بهادار با درآمد ثابت و شاخص دلار همبستگی</a:t>
          </a:r>
          <a:r>
            <a:rPr lang="fa-IR" sz="3300" kern="1200" dirty="0" smtClean="0">
              <a:latin typeface="ذ ظشق"/>
              <a:cs typeface="B Zar" pitchFamily="2" charset="-78"/>
            </a:rPr>
            <a:t> ناچیز و حتی</a:t>
          </a:r>
          <a:r>
            <a:rPr lang="ar-SA" sz="3300" kern="1200" dirty="0" smtClean="0">
              <a:latin typeface="ذ ظشق"/>
              <a:cs typeface="B Zar" pitchFamily="2" charset="-78"/>
            </a:rPr>
            <a:t> منفی دارد</a:t>
          </a:r>
          <a:r>
            <a:rPr lang="fa-IR" sz="3300" kern="1200" dirty="0" smtClean="0">
              <a:latin typeface="ذ ظشق"/>
              <a:cs typeface="B Zar" pitchFamily="2" charset="-78"/>
            </a:rPr>
            <a:t>.</a:t>
          </a:r>
          <a:endParaRPr lang="en-US" sz="3300" kern="1200" dirty="0">
            <a:latin typeface="ذ ظشق"/>
            <a:cs typeface="B Zar" pitchFamily="2" charset="-78"/>
          </a:endParaRPr>
        </a:p>
      </dsp:txBody>
      <dsp:txXfrm>
        <a:off x="0" y="1507807"/>
        <a:ext cx="4114799" cy="3166395"/>
      </dsp:txXfrm>
    </dsp:sp>
    <dsp:sp modelId="{7CB260F2-5D1C-47E5-9749-09B3153B184F}">
      <dsp:nvSpPr>
        <dsp:cNvPr id="0" name=""/>
        <dsp:cNvSpPr/>
      </dsp:nvSpPr>
      <dsp:spPr>
        <a:xfrm>
          <a:off x="4114800" y="1507807"/>
          <a:ext cx="4114799" cy="31663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>
              <a:latin typeface="ذ ظشق"/>
              <a:cs typeface="B Zar" pitchFamily="2" charset="-78"/>
            </a:rPr>
            <a:t>طلا عموماً به‌عنوان دارایی‌ای تلق می‌شود که نقش بیمه‌کنندۀ سبد سرمایه‌گذاری‌ها را بر عهده دارد.</a:t>
          </a:r>
          <a:endParaRPr lang="en-US" sz="3300" kern="1200" dirty="0">
            <a:latin typeface="ذ ظشق"/>
            <a:cs typeface="B Zar" pitchFamily="2" charset="-78"/>
          </a:endParaRPr>
        </a:p>
      </dsp:txBody>
      <dsp:txXfrm>
        <a:off x="4114800" y="1507807"/>
        <a:ext cx="4114799" cy="3166395"/>
      </dsp:txXfrm>
    </dsp:sp>
    <dsp:sp modelId="{2E5EDAF5-2085-4156-AA98-4DF59B0C2132}">
      <dsp:nvSpPr>
        <dsp:cNvPr id="0" name=""/>
        <dsp:cNvSpPr/>
      </dsp:nvSpPr>
      <dsp:spPr>
        <a:xfrm>
          <a:off x="0" y="4674203"/>
          <a:ext cx="8229600" cy="351821"/>
        </a:xfrm>
        <a:prstGeom prst="rect">
          <a:avLst/>
        </a:prstGeom>
        <a:solidFill>
          <a:schemeClr val="dk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EB6A6B-DDF6-4088-9CE7-7E1D7A017AB4}">
      <dsp:nvSpPr>
        <dsp:cNvPr id="0" name=""/>
        <dsp:cNvSpPr/>
      </dsp:nvSpPr>
      <dsp:spPr>
        <a:xfrm>
          <a:off x="1004" y="1190721"/>
          <a:ext cx="2350740" cy="1175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cs typeface="B Zar" pitchFamily="2" charset="-78"/>
            </a:rPr>
            <a:t>به‌عنوان کالای لوکس</a:t>
          </a:r>
          <a:endParaRPr lang="fa-IR" sz="2600" kern="1200" dirty="0">
            <a:cs typeface="B Zar" pitchFamily="2" charset="-78"/>
          </a:endParaRPr>
        </a:p>
      </dsp:txBody>
      <dsp:txXfrm>
        <a:off x="1004" y="1190721"/>
        <a:ext cx="2350740" cy="1175370"/>
      </dsp:txXfrm>
    </dsp:sp>
    <dsp:sp modelId="{F901E117-742A-4C23-BB6E-BF4AAF3B8F9A}">
      <dsp:nvSpPr>
        <dsp:cNvPr id="0" name=""/>
        <dsp:cNvSpPr/>
      </dsp:nvSpPr>
      <dsp:spPr>
        <a:xfrm>
          <a:off x="236078" y="2366091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19D5D-AD52-4AEE-9ACA-A363C759937B}">
      <dsp:nvSpPr>
        <dsp:cNvPr id="0" name=""/>
        <dsp:cNvSpPr/>
      </dsp:nvSpPr>
      <dsp:spPr>
        <a:xfrm>
          <a:off x="471152" y="2659933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0" kern="1200" dirty="0" smtClean="0">
              <a:cs typeface="B Zar" pitchFamily="2" charset="-78"/>
            </a:rPr>
            <a:t>68%</a:t>
          </a:r>
          <a:endParaRPr lang="en-US" sz="5000" kern="1200" dirty="0">
            <a:cs typeface="B Zar" pitchFamily="2" charset="-78"/>
          </a:endParaRPr>
        </a:p>
      </dsp:txBody>
      <dsp:txXfrm>
        <a:off x="471152" y="2659933"/>
        <a:ext cx="1880592" cy="1175370"/>
      </dsp:txXfrm>
    </dsp:sp>
    <dsp:sp modelId="{ABB64CB3-4DCB-4843-B35C-45B02468E8AD}">
      <dsp:nvSpPr>
        <dsp:cNvPr id="0" name=""/>
        <dsp:cNvSpPr/>
      </dsp:nvSpPr>
      <dsp:spPr>
        <a:xfrm>
          <a:off x="2939429" y="1190721"/>
          <a:ext cx="2350740" cy="1175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812304"/>
                <a:satOff val="-18573"/>
                <a:lumOff val="-4706"/>
                <a:alphaOff val="0"/>
                <a:shade val="51000"/>
                <a:satMod val="130000"/>
              </a:schemeClr>
            </a:gs>
            <a:gs pos="80000">
              <a:schemeClr val="accent3">
                <a:hueOff val="5812304"/>
                <a:satOff val="-18573"/>
                <a:lumOff val="-4706"/>
                <a:alphaOff val="0"/>
                <a:shade val="93000"/>
                <a:satMod val="130000"/>
              </a:schemeClr>
            </a:gs>
            <a:gs pos="100000">
              <a:schemeClr val="accent3">
                <a:hueOff val="5812304"/>
                <a:satOff val="-18573"/>
                <a:lumOff val="-470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cs typeface="B Zar" pitchFamily="2" charset="-78"/>
            </a:rPr>
            <a:t>به‌عنوان طبقۀ دارایی</a:t>
          </a:r>
          <a:endParaRPr lang="fa-IR" sz="2600" kern="1200" dirty="0">
            <a:cs typeface="B Zar" pitchFamily="2" charset="-78"/>
          </a:endParaRPr>
        </a:p>
      </dsp:txBody>
      <dsp:txXfrm>
        <a:off x="2939429" y="1190721"/>
        <a:ext cx="2350740" cy="1175370"/>
      </dsp:txXfrm>
    </dsp:sp>
    <dsp:sp modelId="{E2CDD57A-5739-4BB3-B7E1-EDA5C094FD18}">
      <dsp:nvSpPr>
        <dsp:cNvPr id="0" name=""/>
        <dsp:cNvSpPr/>
      </dsp:nvSpPr>
      <dsp:spPr>
        <a:xfrm>
          <a:off x="3174503" y="2366091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D8F57E-3EBF-4D57-8928-2B3060267B5E}">
      <dsp:nvSpPr>
        <dsp:cNvPr id="0" name=""/>
        <dsp:cNvSpPr/>
      </dsp:nvSpPr>
      <dsp:spPr>
        <a:xfrm>
          <a:off x="3409577" y="2659933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812304"/>
              <a:satOff val="-18573"/>
              <a:lumOff val="-470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0" kern="1200" dirty="0" smtClean="0">
              <a:cs typeface="B Zar" pitchFamily="2" charset="-78"/>
            </a:rPr>
            <a:t>20%</a:t>
          </a:r>
          <a:endParaRPr lang="en-US" sz="5000" kern="1200" dirty="0">
            <a:cs typeface="B Zar" pitchFamily="2" charset="-78"/>
          </a:endParaRPr>
        </a:p>
      </dsp:txBody>
      <dsp:txXfrm>
        <a:off x="3409577" y="2659933"/>
        <a:ext cx="1880592" cy="1175370"/>
      </dsp:txXfrm>
    </dsp:sp>
    <dsp:sp modelId="{17B0B3D8-E43E-4875-BC02-658E7EAFA381}">
      <dsp:nvSpPr>
        <dsp:cNvPr id="0" name=""/>
        <dsp:cNvSpPr/>
      </dsp:nvSpPr>
      <dsp:spPr>
        <a:xfrm>
          <a:off x="5877855" y="1190721"/>
          <a:ext cx="2350740" cy="1175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51000"/>
                <a:satMod val="130000"/>
              </a:schemeClr>
            </a:gs>
            <a:gs pos="80000">
              <a:schemeClr val="accent3">
                <a:hueOff val="11624607"/>
                <a:satOff val="-37145"/>
                <a:lumOff val="-9412"/>
                <a:alphaOff val="0"/>
                <a:shade val="93000"/>
                <a:satMod val="130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cs typeface="B Zar" pitchFamily="2" charset="-78"/>
            </a:rPr>
            <a:t>به‌عنوان نهادۀ تولید</a:t>
          </a:r>
          <a:endParaRPr lang="fa-IR" sz="2600" kern="1200" dirty="0">
            <a:cs typeface="B Zar" pitchFamily="2" charset="-78"/>
          </a:endParaRPr>
        </a:p>
      </dsp:txBody>
      <dsp:txXfrm>
        <a:off x="5877855" y="1190721"/>
        <a:ext cx="2350740" cy="1175370"/>
      </dsp:txXfrm>
    </dsp:sp>
    <dsp:sp modelId="{9C68521D-F80D-4164-9B53-1FE37DA86FB4}">
      <dsp:nvSpPr>
        <dsp:cNvPr id="0" name=""/>
        <dsp:cNvSpPr/>
      </dsp:nvSpPr>
      <dsp:spPr>
        <a:xfrm>
          <a:off x="6112929" y="2366091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C6C993-69F4-4412-84D4-7A1155C6EF0F}">
      <dsp:nvSpPr>
        <dsp:cNvPr id="0" name=""/>
        <dsp:cNvSpPr/>
      </dsp:nvSpPr>
      <dsp:spPr>
        <a:xfrm>
          <a:off x="6348003" y="2659933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0" kern="1200" dirty="0" smtClean="0">
              <a:cs typeface="B Zar" pitchFamily="2" charset="-78"/>
            </a:rPr>
            <a:t>12% </a:t>
          </a:r>
          <a:endParaRPr lang="en-US" sz="5000" kern="1200" dirty="0">
            <a:cs typeface="B Zar" pitchFamily="2" charset="-78"/>
          </a:endParaRPr>
        </a:p>
      </dsp:txBody>
      <dsp:txXfrm>
        <a:off x="6348003" y="2659933"/>
        <a:ext cx="1880592" cy="11753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1D154C-0B73-41C3-AA40-8A2302E28408}">
      <dsp:nvSpPr>
        <dsp:cNvPr id="0" name=""/>
        <dsp:cNvSpPr/>
      </dsp:nvSpPr>
      <dsp:spPr>
        <a:xfrm rot="16200000">
          <a:off x="-527842" y="531961"/>
          <a:ext cx="5026025" cy="3962102"/>
        </a:xfrm>
        <a:prstGeom prst="flowChartManualOperati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0" tIns="0" rIns="216477" bIns="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>
              <a:cs typeface="B Zar" pitchFamily="2" charset="-78"/>
            </a:rPr>
            <a:t>هرچه درجۀ ریسک‌گریزی سرمایه‌گذاران کاهش یابد، تمایل به سرمایه‌گذاری در طلا کاهش می‌یابد.</a:t>
          </a:r>
          <a:endParaRPr lang="en-US" sz="3400" kern="1200" dirty="0">
            <a:cs typeface="B Zar" pitchFamily="2" charset="-78"/>
          </a:endParaRPr>
        </a:p>
      </dsp:txBody>
      <dsp:txXfrm rot="16200000">
        <a:off x="-527842" y="531961"/>
        <a:ext cx="5026025" cy="3962102"/>
      </dsp:txXfrm>
    </dsp:sp>
    <dsp:sp modelId="{57EB005A-3435-4E25-81F9-67E11D1BC7D0}">
      <dsp:nvSpPr>
        <dsp:cNvPr id="0" name=""/>
        <dsp:cNvSpPr/>
      </dsp:nvSpPr>
      <dsp:spPr>
        <a:xfrm rot="16200000">
          <a:off x="3731417" y="531961"/>
          <a:ext cx="5026025" cy="3962102"/>
        </a:xfrm>
        <a:prstGeom prst="flowChartManualOperation">
          <a:avLst/>
        </a:prstGeom>
        <a:solidFill>
          <a:schemeClr val="accent2">
            <a:shade val="80000"/>
            <a:hueOff val="120386"/>
            <a:satOff val="-14789"/>
            <a:lumOff val="306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0" tIns="0" rIns="216477" bIns="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>
              <a:cs typeface="B Zar" pitchFamily="2" charset="-78"/>
            </a:rPr>
            <a:t>هرچه هزینۀ فرصت سرمایه‌گذاری افزایش یاید، تمایل به سرمایه‌گذاری در طلا کاهش می‌یابد</a:t>
          </a:r>
          <a:endParaRPr lang="en-US" sz="3400" kern="1200" dirty="0">
            <a:cs typeface="B Zar" pitchFamily="2" charset="-78"/>
          </a:endParaRPr>
        </a:p>
      </dsp:txBody>
      <dsp:txXfrm rot="16200000">
        <a:off x="3731417" y="531961"/>
        <a:ext cx="5026025" cy="396210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B6FE84-8D90-4FAD-AD83-B5A80799A6CD}">
      <dsp:nvSpPr>
        <dsp:cNvPr id="0" name=""/>
        <dsp:cNvSpPr/>
      </dsp:nvSpPr>
      <dsp:spPr>
        <a:xfrm>
          <a:off x="0" y="808322"/>
          <a:ext cx="8229600" cy="4176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083056" rIns="638708" bIns="341376" numCol="1" spcCol="1270" anchor="t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4800" kern="1200" dirty="0" smtClean="0">
              <a:cs typeface="B Zar" pitchFamily="2" charset="-78"/>
            </a:rPr>
            <a:t>نرخ بازدۀ سهام در</a:t>
          </a:r>
          <a:r>
            <a:rPr lang="fa-IR" sz="4800" kern="1200" dirty="0" smtClean="0">
              <a:cs typeface="B Zar" pitchFamily="2" charset="-78"/>
            </a:rPr>
            <a:t> بازارهای </a:t>
          </a:r>
          <a:r>
            <a:rPr lang="ar-SA" sz="4800" kern="1200" dirty="0" smtClean="0">
              <a:cs typeface="B Zar" pitchFamily="2" charset="-78"/>
            </a:rPr>
            <a:t>بین‌المللی </a:t>
          </a:r>
          <a:r>
            <a:rPr lang="fa-IR" sz="4800" kern="1200" dirty="0" smtClean="0">
              <a:cs typeface="B Zar" pitchFamily="2" charset="-78"/>
            </a:rPr>
            <a:t>در</a:t>
          </a:r>
          <a:r>
            <a:rPr lang="ar-SA" sz="4800" kern="1200" dirty="0" smtClean="0">
              <a:cs typeface="B Zar" pitchFamily="2" charset="-78"/>
            </a:rPr>
            <a:t>ماه‌های</a:t>
          </a:r>
          <a:r>
            <a:rPr lang="fa-IR" sz="4800" kern="1200" dirty="0" smtClean="0">
              <a:cs typeface="B Zar" pitchFamily="2" charset="-78"/>
            </a:rPr>
            <a:t> اخیر</a:t>
          </a:r>
          <a:r>
            <a:rPr lang="ar-SA" sz="4800" kern="1200" dirty="0" smtClean="0">
              <a:cs typeface="B Zar" pitchFamily="2" charset="-78"/>
            </a:rPr>
            <a:t> </a:t>
          </a:r>
          <a:r>
            <a:rPr lang="fa-IR" sz="4800" kern="1200" dirty="0" smtClean="0">
              <a:cs typeface="B Zar" pitchFamily="2" charset="-78"/>
            </a:rPr>
            <a:t>خیره‌کننده </a:t>
          </a:r>
          <a:r>
            <a:rPr lang="ar-SA" sz="4800" kern="1200" dirty="0" smtClean="0">
              <a:cs typeface="B Zar" pitchFamily="2" charset="-78"/>
            </a:rPr>
            <a:t>است.</a:t>
          </a:r>
          <a:endParaRPr lang="en-US" sz="4800" kern="1200" dirty="0">
            <a:cs typeface="B Zar" pitchFamily="2" charset="-78"/>
          </a:endParaRPr>
        </a:p>
      </dsp:txBody>
      <dsp:txXfrm>
        <a:off x="0" y="808322"/>
        <a:ext cx="8229600" cy="4176900"/>
      </dsp:txXfrm>
    </dsp:sp>
    <dsp:sp modelId="{1BA9E7B2-02DD-46A6-9CD2-4CABD597A3D1}">
      <dsp:nvSpPr>
        <dsp:cNvPr id="0" name=""/>
        <dsp:cNvSpPr/>
      </dsp:nvSpPr>
      <dsp:spPr>
        <a:xfrm>
          <a:off x="411480" y="40802"/>
          <a:ext cx="5760720" cy="15350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200" kern="1200" dirty="0" smtClean="0">
              <a:cs typeface="B Zar" pitchFamily="2" charset="-78"/>
            </a:rPr>
            <a:t>طبقۀ سهام</a:t>
          </a:r>
          <a:endParaRPr lang="en-US" sz="5200" kern="1200" dirty="0">
            <a:cs typeface="B Zar" pitchFamily="2" charset="-78"/>
          </a:endParaRPr>
        </a:p>
      </dsp:txBody>
      <dsp:txXfrm>
        <a:off x="411480" y="40802"/>
        <a:ext cx="5760720" cy="15350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DF1263-451F-4120-B891-7B6E13545041}">
      <dsp:nvSpPr>
        <dsp:cNvPr id="0" name=""/>
        <dsp:cNvSpPr/>
      </dsp:nvSpPr>
      <dsp:spPr>
        <a:xfrm rot="5400000">
          <a:off x="-867092" y="867092"/>
          <a:ext cx="5026024" cy="329183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>
              <a:cs typeface="B Zar" pitchFamily="2" charset="-78"/>
            </a:rPr>
            <a:t>طبقۀ اوراق بهادار با درآمد ثابت</a:t>
          </a:r>
          <a:endParaRPr lang="en-US" sz="4300" kern="1200" dirty="0">
            <a:cs typeface="B Zar" pitchFamily="2" charset="-78"/>
          </a:endParaRPr>
        </a:p>
      </dsp:txBody>
      <dsp:txXfrm rot="5400000">
        <a:off x="-867092" y="867092"/>
        <a:ext cx="5026024" cy="3291839"/>
      </dsp:txXfrm>
    </dsp:sp>
    <dsp:sp modelId="{74F2AEC4-81C6-495B-92FB-66C4C39AB573}">
      <dsp:nvSpPr>
        <dsp:cNvPr id="0" name=""/>
        <dsp:cNvSpPr/>
      </dsp:nvSpPr>
      <dsp:spPr>
        <a:xfrm rot="5400000">
          <a:off x="4070667" y="-778827"/>
          <a:ext cx="3380104" cy="4937759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justLow" defTabSz="1377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100" kern="1200" dirty="0" smtClean="0">
              <a:cs typeface="B Zar" pitchFamily="2" charset="-78"/>
            </a:rPr>
            <a:t>انتظار می‌رود نرخ بازدۀ اوراق بهادار با درآمد ثابت</a:t>
          </a:r>
          <a:r>
            <a:rPr lang="fa-IR" sz="3100" kern="1200" dirty="0" smtClean="0">
              <a:cs typeface="B Zar" pitchFamily="2" charset="-78"/>
            </a:rPr>
            <a:t> با تجدید نظر در </a:t>
          </a:r>
          <a:r>
            <a:rPr lang="ar-SA" sz="3100" kern="1200" dirty="0" smtClean="0">
              <a:cs typeface="B Zar" pitchFamily="2" charset="-78"/>
            </a:rPr>
            <a:t>سیاست‌های</a:t>
          </a:r>
          <a:r>
            <a:rPr lang="fa-IR" sz="3100" kern="1200" dirty="0" smtClean="0">
              <a:cs typeface="B Zar" pitchFamily="2" charset="-78"/>
            </a:rPr>
            <a:t> </a:t>
          </a:r>
          <a:r>
            <a:rPr lang="ar-SA" sz="3100" kern="1200" dirty="0" smtClean="0">
              <a:cs typeface="B Zar" pitchFamily="2" charset="-78"/>
            </a:rPr>
            <a:t>پولی انبساطی اقتصادهای بزرگ جهان افزایش یابد.</a:t>
          </a:r>
          <a:endParaRPr lang="en-US" sz="3100" kern="1200" dirty="0" smtClean="0">
            <a:cs typeface="B Zar" pitchFamily="2" charset="-78"/>
          </a:endParaRPr>
        </a:p>
      </dsp:txBody>
      <dsp:txXfrm rot="5400000">
        <a:off x="4070667" y="-778827"/>
        <a:ext cx="3380104" cy="493775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94750E-7BBA-4CB0-8BCF-9223784BEBFB}">
      <dsp:nvSpPr>
        <dsp:cNvPr id="0" name=""/>
        <dsp:cNvSpPr/>
      </dsp:nvSpPr>
      <dsp:spPr>
        <a:xfrm>
          <a:off x="0" y="867092"/>
          <a:ext cx="8229599" cy="3291839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C8C5B4-79D6-43F5-BD80-DC530522C313}">
      <dsp:nvSpPr>
        <dsp:cNvPr id="0" name=""/>
        <dsp:cNvSpPr/>
      </dsp:nvSpPr>
      <dsp:spPr>
        <a:xfrm>
          <a:off x="987552" y="1443164"/>
          <a:ext cx="2715768" cy="1613001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24460" rIns="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>
              <a:cs typeface="B Zar" pitchFamily="2" charset="-78"/>
            </a:rPr>
            <a:t>هرینۀ نهایی تولید طلا</a:t>
          </a:r>
          <a:endParaRPr lang="en-US" sz="3500" kern="1200" dirty="0">
            <a:cs typeface="B Zar" pitchFamily="2" charset="-78"/>
          </a:endParaRPr>
        </a:p>
      </dsp:txBody>
      <dsp:txXfrm>
        <a:off x="987552" y="1443164"/>
        <a:ext cx="2715768" cy="1613001"/>
      </dsp:txXfrm>
    </dsp:sp>
    <dsp:sp modelId="{90FFAB49-6639-4BB2-8521-FEFB5E8FBC41}">
      <dsp:nvSpPr>
        <dsp:cNvPr id="0" name=""/>
        <dsp:cNvSpPr/>
      </dsp:nvSpPr>
      <dsp:spPr>
        <a:xfrm>
          <a:off x="4114799" y="1969858"/>
          <a:ext cx="3209544" cy="1613001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24460" rIns="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>
              <a:cs typeface="B Zar" pitchFamily="2" charset="-78"/>
            </a:rPr>
            <a:t>1200 تا 1300 دلار هر اونس</a:t>
          </a:r>
          <a:endParaRPr lang="en-US" sz="3500" kern="1200" dirty="0">
            <a:cs typeface="B Zar" pitchFamily="2" charset="-78"/>
          </a:endParaRPr>
        </a:p>
      </dsp:txBody>
      <dsp:txXfrm>
        <a:off x="4114799" y="1969858"/>
        <a:ext cx="3209544" cy="1613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EDED47-B701-4340-8C97-F97172D9E6D8}" type="datetimeFigureOut">
              <a:rPr lang="en-US"/>
              <a:pPr>
                <a:defRPr/>
              </a:pPr>
              <a:t>5/18/2013</a:t>
            </a:fld>
            <a:endParaRPr lang="en-US" dirty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9C1766-2E12-478C-9CA8-85C400EE84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1376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E99620-120D-4961-A14D-0DD188F02D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0523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US" dirty="0" smtClean="0"/>
          </a:p>
        </p:txBody>
      </p:sp>
      <p:sp>
        <p:nvSpPr>
          <p:cNvPr id="29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222BC-75AA-40D3-A93B-FFF088E3235E}" type="slidenum">
              <a:rPr lang="en-US" smtClean="0">
                <a:latin typeface="Arial" charset="0"/>
                <a:cs typeface="Arial" charset="0"/>
              </a:rPr>
              <a:pPr/>
              <a:t>24</a:t>
            </a:fld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rgbClr val="437CD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143000" y="2132013"/>
            <a:ext cx="8001000" cy="4725987"/>
            <a:chOff x="720" y="1343"/>
            <a:chExt cx="5040" cy="2977"/>
          </a:xfrm>
        </p:grpSpPr>
        <p:sp>
          <p:nvSpPr>
            <p:cNvPr id="9" name="Rectangle 39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0" name="Group 40"/>
            <p:cNvGrpSpPr>
              <a:grpSpLocks/>
            </p:cNvGrpSpPr>
            <p:nvPr userDrawn="1"/>
          </p:nvGrpSpPr>
          <p:grpSpPr bwMode="auto">
            <a:xfrm>
              <a:off x="720" y="1343"/>
              <a:ext cx="624" cy="2974"/>
              <a:chOff x="768" y="1104"/>
              <a:chExt cx="624" cy="3216"/>
            </a:xfrm>
          </p:grpSpPr>
          <p:sp>
            <p:nvSpPr>
              <p:cNvPr id="11" name="Oval 41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" name="Rectangle 42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sp>
        <p:nvSpPr>
          <p:cNvPr id="13" name="Rectangle 43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ltGray">
          <a:xfrm>
            <a:off x="23526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28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BA1552-00F1-441A-86D9-38DC48BA3F8C}" type="datetime1">
              <a:rPr lang="en-US"/>
              <a:pPr>
                <a:defRPr/>
              </a:pPr>
              <a:t>5/18/2013</a:t>
            </a:fld>
            <a:endParaRPr lang="en-US" dirty="0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7325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7B97-AA10-4CAA-BC30-7977EBB44987}" type="datetime1">
              <a:rPr lang="en-US"/>
              <a:pPr>
                <a:defRPr/>
              </a:pPr>
              <a:t>5/18/2013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00E6-9770-4F68-A34A-B3145ACEBC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73C3D-6058-4D76-AE87-2E1139A29E65}" type="datetime1">
              <a:rPr lang="en-US"/>
              <a:pPr>
                <a:defRPr/>
              </a:pPr>
              <a:t>5/18/2013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12CEA-8A74-415E-B619-EF9715D9FB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6966-5246-4623-98D8-9C0DAB6EE2E2}" type="datetime1">
              <a:rPr lang="en-US"/>
              <a:pPr>
                <a:defRPr/>
              </a:pPr>
              <a:t>5/18/2013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FE9A-7B9B-49B0-A538-33EE85337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457200"/>
            <a:ext cx="8305800" cy="5940425"/>
          </a:xfrm>
        </p:spPr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0B800-EE50-4854-9D50-265FA3FDFA86}" type="datetime1">
              <a:rPr lang="en-US"/>
              <a:pPr>
                <a:defRPr/>
              </a:pPr>
              <a:t>5/18/2013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6033-C03D-4652-8FEF-4BBE57ABF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685B9-6EBC-4584-8F67-EA4FE0D90285}" type="datetime1">
              <a:rPr lang="en-US"/>
              <a:pPr>
                <a:defRPr/>
              </a:pPr>
              <a:t>5/18/2013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32A9-362D-4782-B5EB-C263B4622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6858000" cy="533400"/>
          </a:xfrm>
        </p:spPr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fa-IR" dirty="0" smtClean="0"/>
              <a:t>ساس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76A0-34AA-4FAC-AC28-82D7F4589F9E}" type="datetime1">
              <a:rPr lang="en-US"/>
              <a:pPr>
                <a:defRPr/>
              </a:pPr>
              <a:t>5/18/2013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9386-61F8-42D7-9E47-0CBE9B4126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D4E2-95D5-4516-82E4-1D83F924D3F9}" type="datetime1">
              <a:rPr lang="en-US"/>
              <a:pPr>
                <a:defRPr/>
              </a:pPr>
              <a:t>5/18/2013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594A-FFBB-4D4C-9102-B83135140D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28F9-7363-4A8C-BF84-701E97A104CA}" type="datetime1">
              <a:rPr lang="en-US"/>
              <a:pPr>
                <a:defRPr/>
              </a:pPr>
              <a:t>5/18/2013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5F3BF-D623-4509-BE0C-830B860F1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14D0F-2834-49E0-81FA-F631C716A9EE}" type="datetime1">
              <a:rPr lang="en-US"/>
              <a:pPr>
                <a:defRPr/>
              </a:pPr>
              <a:t>5/18/2013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7BE41-1A7C-46C0-B731-96511F9FF9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FEC8-F19B-49C1-9541-9245FCB554A5}" type="datetime1">
              <a:rPr lang="en-US"/>
              <a:pPr>
                <a:defRPr/>
              </a:pPr>
              <a:t>5/18/2013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A05F-AF24-4442-869C-1AEF264E3A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27AE-D398-4E0F-8510-5DC476BA7353}" type="datetime1">
              <a:rPr lang="en-US"/>
              <a:pPr>
                <a:defRPr/>
              </a:pPr>
              <a:t>5/18/2013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0D8B-55E3-4FB1-AA9F-BFD265DEDD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7B684-ED64-41B5-92AE-5CE3FEE3E156}" type="datetime1">
              <a:rPr lang="en-US"/>
              <a:pPr>
                <a:defRPr/>
              </a:pPr>
              <a:t>5/18/2013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E3D9-BF8F-44B0-BF47-C87551A10B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CD3D-633E-4872-82CE-4627022B91FC}" type="datetime1">
              <a:rPr lang="en-US"/>
              <a:pPr>
                <a:defRPr/>
              </a:pPr>
              <a:t>5/18/2013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E92E-50CB-4FC0-ABBB-BD076BA5B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E64A-2479-4C7A-A539-083146BD0A32}" type="datetime1">
              <a:rPr lang="en-US"/>
              <a:pPr>
                <a:defRPr/>
              </a:pPr>
              <a:t>5/18/2013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E7B1-382F-4B7F-862E-CEF735823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6335E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8839200" y="228600"/>
            <a:ext cx="304800" cy="662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0" y="0"/>
            <a:ext cx="7620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8E8211-8E95-4283-A9BA-0011682B83E6}" type="datetime1">
              <a:rPr lang="en-US"/>
              <a:pPr>
                <a:defRPr/>
              </a:pPr>
              <a:t>5/18/2013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E44DC0-5066-40CF-9A31-DF9B11815A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0" y="6400800"/>
            <a:ext cx="88392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7391400" y="0"/>
            <a:ext cx="1752600" cy="990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gray">
          <a:xfrm rot="10800000"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gray">
          <a:xfrm rot="10800000">
            <a:off x="7162800" y="989013"/>
            <a:ext cx="1981200" cy="1539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</p:sldLayoutIdLst>
  <p:transition>
    <p:fade/>
  </p:transition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Low" rtl="1" eaLnBrk="0" fontAlgn="base" hangingPunct="0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justLow" rtl="1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oomberg.com/quot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oomberg.com/quot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oomberg.com/quote/CAC:IND/char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tco.com/" TargetMode="External"/><Relationship Id="rId2" Type="http://schemas.openxmlformats.org/officeDocument/2006/relationships/hyperlink" Target="http://www.google.com/finance?q=NYSEARCA:GLD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بسم‌الله الرحمن الرحیم</a:t>
            </a:r>
            <a:endParaRPr lang="fa-IR" sz="4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به نام آنکه جان را فکرت آموخت</a:t>
            </a:r>
            <a:endParaRPr lang="fa-I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ملاحظات تصمیمات سرمایه گذاری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7010400" cy="533400"/>
          </a:xfrm>
        </p:spPr>
        <p:txBody>
          <a:bodyPr/>
          <a:lstStyle/>
          <a:p>
            <a:r>
              <a:rPr lang="ar-SA" sz="3600" dirty="0" smtClean="0"/>
              <a:t>بحران‌های سیاسی- اقتصادی</a:t>
            </a:r>
            <a:r>
              <a:rPr lang="fa-IR" sz="3600" dirty="0" smtClean="0"/>
              <a:t> اخیر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>
                <a:cs typeface="B Zar" pitchFamily="2" charset="-78"/>
              </a:rPr>
              <a:pPr>
                <a:defRPr/>
              </a:pPr>
              <a:t>11</a:t>
            </a:fld>
            <a:endParaRPr lang="en-US" dirty="0">
              <a:cs typeface="B Zar" pitchFamily="2" charset="-78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 rot="20861228">
            <a:off x="29451" y="1880397"/>
            <a:ext cx="3390813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1"/>
            <a:r>
              <a:rPr lang="ar-SA" sz="2000" dirty="0" smtClean="0">
                <a:cs typeface="B Zar" pitchFamily="2" charset="-78"/>
              </a:rPr>
              <a:t>بحران ناحیۀ یورو</a:t>
            </a:r>
            <a:endParaRPr lang="en-US" sz="2000" dirty="0" smtClean="0">
              <a:cs typeface="B Zar" pitchFamily="2" charset="-7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1512910">
            <a:off x="4495800" y="2819401"/>
            <a:ext cx="2286000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1"/>
            <a:r>
              <a:rPr lang="ar-SA" sz="2000" dirty="0" smtClean="0">
                <a:cs typeface="B Zar" pitchFamily="2" charset="-78"/>
              </a:rPr>
              <a:t>ورشکستگی بانک‌ها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 rot="1786865">
            <a:off x="6528516" y="2843580"/>
            <a:ext cx="2057400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1"/>
            <a:r>
              <a:rPr lang="ar-SA" sz="2000" dirty="0" smtClean="0">
                <a:cs typeface="B Zar" pitchFamily="2" charset="-78"/>
              </a:rPr>
              <a:t>بحران سوریه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248400" y="1904999"/>
            <a:ext cx="2362200" cy="4270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1"/>
            <a:r>
              <a:rPr lang="ar-SA" sz="2000" dirty="0" smtClean="0">
                <a:cs typeface="B Zar" pitchFamily="2" charset="-78"/>
              </a:rPr>
              <a:t>بحران بدهی امریکا</a:t>
            </a:r>
            <a:endParaRPr lang="en-US" sz="2000" dirty="0" smtClean="0">
              <a:cs typeface="B Zar" pitchFamily="2" charset="-78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 rot="609117">
            <a:off x="2311276" y="3067684"/>
            <a:ext cx="2865354" cy="541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SA" sz="2000" dirty="0" smtClean="0">
                <a:cs typeface="B Zar" pitchFamily="2" charset="-78"/>
              </a:rPr>
              <a:t>جنگ ارزها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219200" y="3733800"/>
            <a:ext cx="25146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1"/>
            <a:r>
              <a:rPr lang="ar-SA" sz="2000" dirty="0" smtClean="0">
                <a:cs typeface="B Zar" pitchFamily="2" charset="-78"/>
              </a:rPr>
              <a:t>بحران وام‌های دون‌اعتبار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 rot="20713238">
            <a:off x="6275866" y="3727934"/>
            <a:ext cx="1219052" cy="541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1"/>
            <a:r>
              <a:rPr lang="ar-SA" sz="2000" dirty="0" smtClean="0">
                <a:cs typeface="B Zar" pitchFamily="2" charset="-78"/>
              </a:rPr>
              <a:t>بهار عربی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 rot="917040">
            <a:off x="5121428" y="5584332"/>
            <a:ext cx="3128218" cy="541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000"/>
              </a:spcAft>
            </a:pPr>
            <a:r>
              <a:rPr lang="fa-IR" sz="2000" dirty="0" smtClean="0">
                <a:latin typeface="Arial" pitchFamily="34" charset="0"/>
                <a:ea typeface="Arial" pitchFamily="34" charset="0"/>
                <a:cs typeface="B Zar" pitchFamily="2" charset="-78"/>
              </a:rPr>
              <a:t>بحران یونان</a:t>
            </a:r>
            <a:endParaRPr lang="en-US" sz="2000" dirty="0" smtClean="0">
              <a:cs typeface="B Zar" pitchFamily="2" charset="-78"/>
            </a:endParaRPr>
          </a:p>
          <a:p>
            <a:pPr lvl="0" algn="r">
              <a:spcAft>
                <a:spcPts val="1000"/>
              </a:spcAft>
            </a:pPr>
            <a:endParaRPr lang="en-US" sz="2000" dirty="0" smtClean="0">
              <a:latin typeface="Arial" pitchFamily="34" charset="0"/>
              <a:ea typeface="Arial" pitchFamily="34" charset="0"/>
              <a:cs typeface="B Zar" pitchFamily="2" charset="-78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 rot="1204541">
            <a:off x="3505306" y="4763279"/>
            <a:ext cx="2525651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1"/>
            <a:r>
              <a:rPr lang="ar-SA" sz="2000" dirty="0" smtClean="0">
                <a:cs typeface="B Zar" pitchFamily="2" charset="-78"/>
              </a:rPr>
              <a:t>کاهش رتبۀ اعتباری امریکا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100388" y="1524000"/>
            <a:ext cx="2514600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1"/>
            <a:r>
              <a:rPr lang="ar-SA" sz="2000" dirty="0" smtClean="0">
                <a:latin typeface="Arial" pitchFamily="34" charset="0"/>
                <a:ea typeface="Arial" pitchFamily="34" charset="0"/>
                <a:cs typeface="B Zar" pitchFamily="2" charset="-78"/>
              </a:rPr>
              <a:t>بحران مسکن</a:t>
            </a:r>
            <a:endParaRPr lang="en-US" sz="2000" dirty="0" smtClean="0">
              <a:latin typeface="Arial" pitchFamily="34" charset="0"/>
              <a:ea typeface="Arial" pitchFamily="34" charset="0"/>
              <a:cs typeface="B Zar" pitchFamily="2" charset="-78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 rot="974970">
            <a:off x="843349" y="4762050"/>
            <a:ext cx="2878045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SA" sz="2000" dirty="0" smtClean="0">
                <a:cs typeface="B Zar" pitchFamily="2" charset="-78"/>
              </a:rPr>
              <a:t>ایران و 1+5</a:t>
            </a:r>
            <a:endParaRPr lang="en-US" sz="2000" dirty="0" smtClean="0">
              <a:cs typeface="B Zar" pitchFamily="2" charset="-78"/>
            </a:endParaRPr>
          </a:p>
          <a:p>
            <a:pPr lvl="0" algn="ctr">
              <a:spcAft>
                <a:spcPts val="1000"/>
              </a:spcAft>
            </a:pPr>
            <a:endParaRPr lang="en-US" sz="2000" dirty="0" smtClean="0">
              <a:latin typeface="Arial" pitchFamily="34" charset="0"/>
              <a:ea typeface="Arial" pitchFamily="34" charset="0"/>
              <a:cs typeface="B Zar" pitchFamily="2" charset="-78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 rot="21238835">
            <a:off x="1353924" y="5804297"/>
            <a:ext cx="2002239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2000" dirty="0" smtClean="0">
                <a:cs typeface="B Zar" pitchFamily="2" charset="-78"/>
              </a:rPr>
              <a:t>تنگنای اعتباری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 rot="21415377">
            <a:off x="5169919" y="4235973"/>
            <a:ext cx="3390813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1"/>
            <a:r>
              <a:rPr lang="ar-SA" sz="2000" dirty="0" smtClean="0">
                <a:cs typeface="B Zar" pitchFamily="2" charset="-78"/>
              </a:rPr>
              <a:t>بحران بانک‌های قبرس</a:t>
            </a:r>
            <a:endParaRPr lang="en-US" sz="2000" dirty="0" smtClean="0">
              <a:cs typeface="B Zar" pitchFamily="2" charset="-7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2" grpId="0" animBg="1"/>
      <p:bldP spid="13" grpId="0" animBg="1"/>
      <p:bldP spid="15" grpId="0" animBg="1"/>
      <p:bldP spid="16" grpId="0" animBg="1"/>
      <p:bldP spid="18" grpId="0" animBg="1"/>
      <p:bldP spid="20" grpId="0" animBg="1"/>
      <p:bldP spid="21" grpId="0" animBg="1"/>
      <p:bldP spid="22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هزینۀ فرصت سرمایه‌گذاری در طلا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عملکرد شاخص‌های سهام امریکا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0" y="2362200"/>
          <a:ext cx="8305800" cy="236977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285812"/>
                <a:gridCol w="2971006"/>
                <a:gridCol w="2048982"/>
              </a:tblGrid>
              <a:tr h="6858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>
                          <a:cs typeface="B Zar" pitchFamily="2" charset="-78"/>
                        </a:rPr>
                        <a:t>بازده از اول سال تا </a:t>
                      </a:r>
                      <a:r>
                        <a:rPr lang="ar-SA" sz="2400" b="0" dirty="0" smtClean="0">
                          <a:cs typeface="B Zar" pitchFamily="2" charset="-78"/>
                        </a:rPr>
                        <a:t>کنون</a:t>
                      </a:r>
                      <a:r>
                        <a:rPr lang="en-US" sz="2400" b="0" dirty="0" smtClean="0">
                          <a:cs typeface="B Zar" pitchFamily="2" charset="-78"/>
                        </a:rPr>
                        <a:t>*</a:t>
                      </a:r>
                      <a:endParaRPr lang="en-US" sz="2400" b="0" dirty="0">
                        <a:latin typeface="IPT zar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0" dirty="0">
                          <a:cs typeface="B Zar" pitchFamily="2" charset="-78"/>
                        </a:rPr>
                        <a:t>بازدۀ یک‌سال </a:t>
                      </a:r>
                      <a:r>
                        <a:rPr lang="fa-IR" sz="2400" b="0" dirty="0" smtClean="0">
                          <a:cs typeface="B Zar" pitchFamily="2" charset="-78"/>
                        </a:rPr>
                        <a:t>گذشته</a:t>
                      </a:r>
                      <a:r>
                        <a:rPr lang="en-US" sz="2400" b="0" dirty="0" smtClean="0">
                          <a:cs typeface="B Zar" pitchFamily="2" charset="-78"/>
                        </a:rPr>
                        <a:t>*</a:t>
                      </a:r>
                      <a:endParaRPr lang="en-US" sz="2400" b="0" dirty="0">
                        <a:latin typeface="IPT zar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0" dirty="0">
                          <a:cs typeface="B Zar" pitchFamily="2" charset="-78"/>
                        </a:rPr>
                        <a:t>شاخص</a:t>
                      </a:r>
                      <a:endParaRPr lang="en-US" sz="2400" b="0" dirty="0">
                        <a:latin typeface="IPT zar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6132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cs typeface="B Zar" pitchFamily="2" charset="-78"/>
                        </a:rPr>
                        <a:t>16</a:t>
                      </a:r>
                      <a:r>
                        <a:rPr lang="fa-IR" sz="2400" dirty="0" smtClean="0">
                          <a:cs typeface="B Zar" pitchFamily="2" charset="-78"/>
                        </a:rPr>
                        <a:t>/</a:t>
                      </a:r>
                      <a:r>
                        <a:rPr lang="ar-SA" sz="2400" dirty="0" smtClean="0">
                          <a:cs typeface="B Zar" pitchFamily="2" charset="-78"/>
                        </a:rPr>
                        <a:t>87</a:t>
                      </a:r>
                      <a:endParaRPr lang="en-US" sz="2400" dirty="0">
                        <a:latin typeface="IPT Lotus" pitchFamily="2" charset="2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cs typeface="B Zar" pitchFamily="2" charset="-78"/>
                        </a:rPr>
                        <a:t>22</a:t>
                      </a:r>
                      <a:r>
                        <a:rPr lang="fa-IR" sz="2400" dirty="0" smtClean="0">
                          <a:cs typeface="B Zar" pitchFamily="2" charset="-78"/>
                        </a:rPr>
                        <a:t>/</a:t>
                      </a:r>
                      <a:r>
                        <a:rPr lang="ar-SA" sz="2400" dirty="0" smtClean="0">
                          <a:cs typeface="B Zar" pitchFamily="2" charset="-78"/>
                        </a:rPr>
                        <a:t>78</a:t>
                      </a:r>
                      <a:endParaRPr lang="en-US" sz="2400" dirty="0">
                        <a:latin typeface="IPT Lotus" pitchFamily="2" charset="2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Dow Jones</a:t>
                      </a:r>
                      <a:endParaRPr lang="en-US" sz="1800" dirty="0">
                        <a:latin typeface="IPT zar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6132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cs typeface="B Zar" pitchFamily="2" charset="-78"/>
                        </a:rPr>
                        <a:t>16</a:t>
                      </a:r>
                      <a:r>
                        <a:rPr lang="fa-IR" sz="2400" dirty="0" smtClean="0">
                          <a:cs typeface="B Zar" pitchFamily="2" charset="-78"/>
                        </a:rPr>
                        <a:t>/</a:t>
                      </a:r>
                      <a:r>
                        <a:rPr lang="ar-SA" sz="2400" dirty="0" smtClean="0">
                          <a:cs typeface="B Zar" pitchFamily="2" charset="-78"/>
                        </a:rPr>
                        <a:t>37</a:t>
                      </a:r>
                      <a:endParaRPr lang="en-US" sz="2400" dirty="0">
                        <a:latin typeface="IPT Lotus" pitchFamily="2" charset="2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cs typeface="B Zar" pitchFamily="2" charset="-78"/>
                        </a:rPr>
                        <a:t>25</a:t>
                      </a:r>
                      <a:r>
                        <a:rPr lang="fa-IR" sz="2400" dirty="0" smtClean="0">
                          <a:cs typeface="B Zar" pitchFamily="2" charset="-78"/>
                        </a:rPr>
                        <a:t>/</a:t>
                      </a:r>
                      <a:r>
                        <a:rPr lang="ar-SA" sz="2400" dirty="0" smtClean="0">
                          <a:cs typeface="B Zar" pitchFamily="2" charset="-78"/>
                        </a:rPr>
                        <a:t>87</a:t>
                      </a:r>
                      <a:endParaRPr lang="en-US" sz="2400" dirty="0">
                        <a:latin typeface="IPT Lotus" pitchFamily="2" charset="2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S &amp; P 500</a:t>
                      </a:r>
                      <a:endParaRPr lang="en-US" sz="1800" dirty="0">
                        <a:latin typeface="IPT zar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6132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cs typeface="B Zar" pitchFamily="2" charset="-78"/>
                        </a:rPr>
                        <a:t>15</a:t>
                      </a:r>
                      <a:r>
                        <a:rPr lang="fa-IR" sz="2400" dirty="0" smtClean="0">
                          <a:cs typeface="B Zar" pitchFamily="2" charset="-78"/>
                        </a:rPr>
                        <a:t>/</a:t>
                      </a:r>
                      <a:r>
                        <a:rPr lang="ar-SA" sz="2400" dirty="0" smtClean="0">
                          <a:cs typeface="B Zar" pitchFamily="2" charset="-78"/>
                        </a:rPr>
                        <a:t>00</a:t>
                      </a:r>
                      <a:endParaRPr lang="en-US" sz="2400" dirty="0">
                        <a:latin typeface="IPT Lotus" pitchFamily="2" charset="2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cs typeface="B Zar" pitchFamily="2" charset="-78"/>
                        </a:rPr>
                        <a:t>21</a:t>
                      </a:r>
                      <a:r>
                        <a:rPr lang="fa-IR" sz="2400" dirty="0" smtClean="0">
                          <a:cs typeface="B Zar" pitchFamily="2" charset="-78"/>
                        </a:rPr>
                        <a:t>/</a:t>
                      </a:r>
                      <a:r>
                        <a:rPr lang="ar-SA" sz="2400" dirty="0" smtClean="0">
                          <a:cs typeface="B Zar" pitchFamily="2" charset="-78"/>
                        </a:rPr>
                        <a:t>06</a:t>
                      </a:r>
                      <a:endParaRPr lang="en-US" sz="2400" dirty="0">
                        <a:latin typeface="IPT Lotus" pitchFamily="2" charset="2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NASDAQ</a:t>
                      </a:r>
                      <a:endParaRPr lang="en-US" sz="1800" dirty="0">
                        <a:latin typeface="IPT zar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64770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*Source: </a:t>
            </a:r>
            <a:r>
              <a:rPr lang="en-US" dirty="0" smtClean="0">
                <a:hlinkClick r:id="rId2"/>
              </a:rPr>
              <a:t>http://www.bloomberg.com/quote/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عملکرد شاخص‌های سهام </a:t>
            </a:r>
            <a:r>
              <a:rPr lang="fa-IR" dirty="0" smtClean="0"/>
              <a:t>اروپا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2286000"/>
          <a:ext cx="8305800" cy="240773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50787"/>
                <a:gridCol w="2562427"/>
                <a:gridCol w="3092586"/>
              </a:tblGrid>
              <a:tr h="762000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kern="1200" dirty="0">
                          <a:cs typeface="B Zar" pitchFamily="2" charset="-78"/>
                        </a:rPr>
                        <a:t>بازده از اول سال تا </a:t>
                      </a:r>
                      <a:r>
                        <a:rPr lang="ar-SA" sz="2400" b="0" kern="1200" dirty="0" smtClean="0">
                          <a:cs typeface="B Zar" pitchFamily="2" charset="-78"/>
                        </a:rPr>
                        <a:t>کنون</a:t>
                      </a:r>
                      <a:r>
                        <a:rPr lang="en-US" sz="2400" b="0" kern="1200" dirty="0" smtClean="0">
                          <a:cs typeface="B Zar" pitchFamily="2" charset="-78"/>
                        </a:rPr>
                        <a:t>*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IPT Lotus" pitchFamily="2" charset="2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0" kern="1200" dirty="0">
                          <a:cs typeface="B Zar" pitchFamily="2" charset="-78"/>
                        </a:rPr>
                        <a:t>بازدۀ یک‌سال </a:t>
                      </a:r>
                      <a:r>
                        <a:rPr lang="fa-IR" sz="2400" b="0" kern="1200" dirty="0" smtClean="0">
                          <a:cs typeface="B Zar" pitchFamily="2" charset="-78"/>
                        </a:rPr>
                        <a:t>گذشته</a:t>
                      </a:r>
                      <a:r>
                        <a:rPr lang="en-US" sz="2400" b="0" kern="1200" dirty="0" smtClean="0">
                          <a:cs typeface="B Zar" pitchFamily="2" charset="-78"/>
                        </a:rPr>
                        <a:t>*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IPT Lotus" pitchFamily="2" charset="2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0" kern="1200" dirty="0">
                          <a:cs typeface="B Zar" pitchFamily="2" charset="-78"/>
                        </a:rPr>
                        <a:t>شاخص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IPT Lotus" pitchFamily="2" charset="2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48577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kern="1200" dirty="0" smtClean="0">
                          <a:cs typeface="B Zar" pitchFamily="2" charset="-78"/>
                        </a:rPr>
                        <a:t>8.49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IPT Lotus" pitchFamily="2" charset="2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kern="1200" dirty="0" smtClean="0">
                          <a:cs typeface="B Zar" pitchFamily="2" charset="-78"/>
                        </a:rPr>
                        <a:t>32.95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IPT Lotus" pitchFamily="2" charset="2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EURO STOXX 50 Price EUR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48577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kern="1200" dirty="0" smtClean="0">
                          <a:cs typeface="B Zar" pitchFamily="2" charset="-78"/>
                        </a:rPr>
                        <a:t>15.31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IPT Lotus" pitchFamily="2" charset="2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kern="1200" dirty="0" smtClean="0">
                          <a:cs typeface="B Zar" pitchFamily="2" charset="-78"/>
                        </a:rPr>
                        <a:t>27.54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IPT Lotus" pitchFamily="2" charset="2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FTSE 100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IPT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48577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kern="1200" dirty="0" smtClean="0">
                          <a:cs typeface="B Zar" pitchFamily="2" charset="-78"/>
                        </a:rPr>
                        <a:t>10.96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IPT Lotus" pitchFamily="2" charset="2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kern="1200" dirty="0" smtClean="0">
                          <a:cs typeface="B Zar" pitchFamily="2" charset="-78"/>
                        </a:rPr>
                        <a:t>35.14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IPT Lotus" pitchFamily="2" charset="2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CAC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4770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*Source: </a:t>
            </a:r>
            <a:r>
              <a:rPr lang="en-US" dirty="0" smtClean="0">
                <a:hlinkClick r:id="rId2"/>
              </a:rPr>
              <a:t>http://www.bloomberg.com/quote/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عملکرد شاخص‌های سهام </a:t>
            </a:r>
            <a:r>
              <a:rPr lang="fa-IR" dirty="0" smtClean="0"/>
              <a:t>آسیا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2514600"/>
          <a:ext cx="8305800" cy="240773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50787"/>
                <a:gridCol w="2378413"/>
                <a:gridCol w="3276600"/>
              </a:tblGrid>
              <a:tr h="762000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kern="1200" dirty="0">
                          <a:cs typeface="B Zar" pitchFamily="2" charset="-78"/>
                        </a:rPr>
                        <a:t>بازده از اول سال تا </a:t>
                      </a:r>
                      <a:r>
                        <a:rPr lang="ar-SA" sz="2400" b="0" kern="1200" dirty="0" smtClean="0">
                          <a:cs typeface="B Zar" pitchFamily="2" charset="-78"/>
                        </a:rPr>
                        <a:t>کنون</a:t>
                      </a:r>
                      <a:r>
                        <a:rPr lang="en-US" sz="2400" b="0" kern="1200" dirty="0" smtClean="0">
                          <a:cs typeface="B Zar" pitchFamily="2" charset="-78"/>
                        </a:rPr>
                        <a:t>*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IPT Lotus" pitchFamily="2" charset="2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0" kern="1200" dirty="0">
                          <a:cs typeface="B Zar" pitchFamily="2" charset="-78"/>
                        </a:rPr>
                        <a:t>بازدۀ یک‌سال </a:t>
                      </a:r>
                      <a:r>
                        <a:rPr lang="fa-IR" sz="2400" b="0" kern="1200" dirty="0" smtClean="0">
                          <a:cs typeface="B Zar" pitchFamily="2" charset="-78"/>
                        </a:rPr>
                        <a:t>گذشته</a:t>
                      </a:r>
                      <a:r>
                        <a:rPr lang="en-US" sz="2400" b="0" kern="1200" dirty="0" smtClean="0">
                          <a:cs typeface="B Zar" pitchFamily="2" charset="-78"/>
                        </a:rPr>
                        <a:t>*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IPT Lotus" pitchFamily="2" charset="2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0" kern="1200" dirty="0">
                          <a:cs typeface="B Zar" pitchFamily="2" charset="-78"/>
                        </a:rPr>
                        <a:t>شاخص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IPT Lotus" pitchFamily="2" charset="2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48577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43.03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68.92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Nikkei 225</a:t>
                      </a:r>
                    </a:p>
                  </a:txBody>
                  <a:tcPr marL="68580" marR="68580" marT="0" marB="0" anchor="ctr"/>
                </a:tc>
              </a:tr>
              <a:tr h="548577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1.74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19.56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Hong Kong Hang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Index</a:t>
                      </a:r>
                    </a:p>
                  </a:txBody>
                  <a:tcPr marL="68580" marR="68580" marT="0" marB="0" anchor="ctr"/>
                </a:tc>
              </a:tr>
              <a:tr h="548577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14.88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30.12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S&amp;P/ASX 200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4770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*Source: </a:t>
            </a:r>
            <a:r>
              <a:rPr lang="en-US" dirty="0" smtClean="0">
                <a:hlinkClick r:id="rId2"/>
              </a:rPr>
              <a:t>http://www.bloomberg.com/quote/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عملکرد شاخص‌های </a:t>
            </a:r>
            <a:r>
              <a:rPr lang="fa-IR" dirty="0" smtClean="0"/>
              <a:t>طلا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381000" y="2514600"/>
          <a:ext cx="8305800" cy="185915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50787"/>
                <a:gridCol w="2378413"/>
                <a:gridCol w="3276600"/>
              </a:tblGrid>
              <a:tr h="762000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kern="1200" dirty="0">
                          <a:cs typeface="B Zar" pitchFamily="2" charset="-78"/>
                        </a:rPr>
                        <a:t>بازده از اول سال تا </a:t>
                      </a:r>
                      <a:r>
                        <a:rPr lang="ar-SA" sz="2400" b="0" kern="1200" dirty="0" smtClean="0">
                          <a:cs typeface="B Zar" pitchFamily="2" charset="-78"/>
                        </a:rPr>
                        <a:t>کنون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IPT Lotus" pitchFamily="2" charset="2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0" kern="1200" dirty="0">
                          <a:cs typeface="B Zar" pitchFamily="2" charset="-78"/>
                        </a:rPr>
                        <a:t>بازدۀ یک‌سال </a:t>
                      </a:r>
                      <a:r>
                        <a:rPr lang="fa-IR" sz="2400" b="0" kern="1200" dirty="0" smtClean="0">
                          <a:cs typeface="B Zar" pitchFamily="2" charset="-78"/>
                        </a:rPr>
                        <a:t>گذشته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IPT Lotus" pitchFamily="2" charset="2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0" kern="1200" dirty="0">
                          <a:cs typeface="B Zar" pitchFamily="2" charset="-78"/>
                        </a:rPr>
                        <a:t>شاخص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IPT Lotus" pitchFamily="2" charset="2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48577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14/94-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10/26-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SPDR Gold Trust (ETF)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48577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14/00-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9/83-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Gold/USD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6410980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*Source: </a:t>
            </a:r>
            <a:r>
              <a:rPr lang="en-US" sz="1400" dirty="0" smtClean="0">
                <a:hlinkClick r:id="rId2"/>
              </a:rPr>
              <a:t>http://www.google.com/finance?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6410980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*</a:t>
            </a:r>
            <a:r>
              <a:rPr lang="fa-IR" sz="1400" dirty="0" smtClean="0">
                <a:solidFill>
                  <a:schemeClr val="bg1"/>
                </a:solidFill>
              </a:rPr>
              <a:t>*</a:t>
            </a:r>
            <a:r>
              <a:rPr lang="en-US" sz="1400" dirty="0" smtClean="0">
                <a:solidFill>
                  <a:schemeClr val="bg1"/>
                </a:solidFill>
              </a:rPr>
              <a:t>Source: </a:t>
            </a:r>
            <a:r>
              <a:rPr lang="en-US" sz="1400" dirty="0" smtClean="0">
                <a:hlinkClick r:id="rId2"/>
              </a:rPr>
              <a:t>http://www.</a:t>
            </a:r>
            <a:r>
              <a:rPr lang="en-US" sz="1400" dirty="0" smtClean="0">
                <a:hlinkClick r:id="rId3"/>
              </a:rPr>
              <a:t> http://www.kitco.com</a:t>
            </a:r>
            <a:endParaRPr lang="en-US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نرخ بیکاری امریکا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914400" y="1447800"/>
          <a:ext cx="6858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نرخ بیکاری ژاپن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38200" y="1828800"/>
          <a:ext cx="6934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نرخ بیکاری ناحیۀ یورو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066800" y="1676400"/>
          <a:ext cx="6400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2209800" y="2667000"/>
            <a:ext cx="5407025" cy="1905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/>
            </a:r>
            <a:br>
              <a:rPr lang="en-US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</a:br>
            <a:r>
              <a:rPr lang="fa-IR" sz="3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بازار طلا: </a:t>
            </a:r>
            <a:r>
              <a:rPr lang="fa-IR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جهانی</a:t>
            </a:r>
            <a:r>
              <a:rPr lang="fa-IR" sz="3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 و </a:t>
            </a:r>
            <a:r>
              <a:rPr lang="fa-IR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داخلی</a:t>
            </a:r>
            <a:r>
              <a:rPr lang="fa-IR" sz="3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 </a:t>
            </a:r>
            <a:r>
              <a:rPr lang="en-US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/>
            </a:r>
            <a:br>
              <a:rPr lang="en-US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</a:br>
            <a:endParaRPr lang="en-US" sz="32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4343400"/>
            <a:ext cx="6400800" cy="457200"/>
          </a:xfrm>
        </p:spPr>
        <p:txBody>
          <a:bodyPr/>
          <a:lstStyle/>
          <a:p>
            <a:pPr eaLnBrk="1" hangingPunct="1"/>
            <a:r>
              <a:rPr lang="fa-IR" sz="1800" dirty="0" smtClean="0">
                <a:solidFill>
                  <a:schemeClr val="tx1"/>
                </a:solidFill>
                <a:cs typeface="B Zar" pitchFamily="2" charset="-78"/>
              </a:rPr>
              <a:t>میثم رادپور</a:t>
            </a:r>
            <a:endParaRPr lang="en-US" sz="1800" dirty="0" smtClean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3200400" y="4953000"/>
            <a:ext cx="5943601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rtl="1"/>
            <a:r>
              <a:rPr lang="fa-IR" sz="1700" dirty="0" smtClean="0">
                <a:cs typeface="B Zar" pitchFamily="2" charset="-78"/>
              </a:rPr>
              <a:t>26 اردیبهشت‌ماه سال نود و دو– تهران</a:t>
            </a:r>
          </a:p>
          <a:p>
            <a:pPr algn="r" rtl="1"/>
            <a:endParaRPr lang="en-US" sz="1700" dirty="0">
              <a:cs typeface="B Zar" pitchFamily="2" charset="-78"/>
            </a:endParaRPr>
          </a:p>
          <a:p>
            <a:pPr algn="r" rtl="1"/>
            <a:r>
              <a:rPr lang="fa-IR" sz="1700" dirty="0" smtClean="0">
                <a:cs typeface="B Zar" pitchFamily="2" charset="-78"/>
              </a:rPr>
              <a:t>همایش استراتژی‌های سرمایه‌گذاری در سال 92</a:t>
            </a:r>
            <a:endParaRPr lang="fa-IR" sz="1700" dirty="0">
              <a:cs typeface="B Zar" pitchFamily="2" charset="-78"/>
            </a:endParaRPr>
          </a:p>
          <a:p>
            <a:pPr algn="r" rtl="1"/>
            <a:r>
              <a:rPr lang="fa-IR" sz="1700" dirty="0">
                <a:cs typeface="B Zar" pitchFamily="2" charset="-78"/>
              </a:rPr>
              <a:t> </a:t>
            </a:r>
            <a:endParaRPr lang="en-US" sz="17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هزینۀ فرصت سرمایه‌گذاری در طلا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اثر اقتصادهای نوظهور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cs typeface="B Zar" pitchFamily="2" charset="-78"/>
              </a:rPr>
              <a:t>اقتصادهای نوظهور خصوصاٌ در کشورهای آسیایی خریدهای خود را افزایش داده‌اند. این عامل حداقل در کوتاه‌مدت ممکن است باعث توازن عرضه و تقاضای طلا شود.</a:t>
            </a:r>
            <a:endParaRPr lang="en-US" dirty="0" smtClean="0">
              <a:cs typeface="B Zar" pitchFamily="2" charset="-78"/>
            </a:endParaRPr>
          </a:p>
          <a:p>
            <a:endParaRPr lang="en-US" dirty="0" smtClean="0">
              <a:cs typeface="B Zar" pitchFamily="2" charset="-78"/>
            </a:endParaRPr>
          </a:p>
          <a:p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کف قیمت طلا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حباب طلا در بازار تهران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2000" y="1905000"/>
          <a:ext cx="6705601" cy="3331910"/>
        </p:xfrm>
        <a:graphic>
          <a:graphicData uri="http://schemas.openxmlformats.org/drawingml/2006/table">
            <a:tbl>
              <a:tblPr/>
              <a:tblGrid>
                <a:gridCol w="1342087"/>
                <a:gridCol w="1358525"/>
                <a:gridCol w="1238627"/>
                <a:gridCol w="1238627"/>
                <a:gridCol w="1527735"/>
              </a:tblGrid>
              <a:tr h="547030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درصد حباب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مطلق حباب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قیمت ذاتی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قیمت بازار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نوع سکه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962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12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1,600,000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11,510,000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13,110,000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امامی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2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14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940,000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5,760,000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6,700,000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نیم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2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31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1,270,000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2,880,000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4,150,000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ربع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2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51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1,510,000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1,440,000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2,950,000</a:t>
                      </a: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گرمی</a:t>
                      </a:r>
                      <a:endParaRPr lang="en-US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263F-EACE-439E-8E58-6F62B750036D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685800" y="255905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Elham" pitchFamily="2" charset="-78"/>
              </a:rPr>
              <a:t>با تشکر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B Elham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B Elham" pitchFamily="2" charset="-78"/>
              </a:rPr>
              <a:t>طبقات دارایی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B Elh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44958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eaLnBrk="0" hangingPunct="0">
              <a:buFont typeface="Wingdings" pitchFamily="2" charset="2"/>
              <a:buChar char="q"/>
            </a:pPr>
            <a:r>
              <a:rPr lang="ar-SA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فلزات گران‌بها</a:t>
            </a:r>
            <a:endParaRPr lang="fa-IR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B Elham" pitchFamily="2" charset="-78"/>
            </a:endParaRPr>
          </a:p>
          <a:p>
            <a:pPr lvl="1" algn="r" rtl="1" eaLnBrk="0" hangingPunct="0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طلا</a:t>
            </a:r>
          </a:p>
          <a:p>
            <a:pPr lvl="1" algn="r" rtl="1" eaLnBrk="0" hangingPunct="0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نقره</a:t>
            </a:r>
            <a:endParaRPr lang="en-US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B Elham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طبقات دارایی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315200" y="1371600"/>
            <a:ext cx="838200" cy="5078313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en-US" dirty="0" smtClean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ویژگی‌های ریسک و بازده</a:t>
            </a:r>
            <a:endParaRPr lang="en-US" dirty="0"/>
          </a:p>
        </p:txBody>
      </p:sp>
      <p:pic>
        <p:nvPicPr>
          <p:cNvPr id="5" name="Content Placeholder 4" descr="76.-A-quick-guide-to-asset-class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08580" y="1371600"/>
            <a:ext cx="5526840" cy="5029200"/>
          </a:xfrm>
          <a:solidFill>
            <a:schemeClr val="accent1"/>
          </a:solidFill>
        </p:spPr>
      </p:pic>
      <p:sp>
        <p:nvSpPr>
          <p:cNvPr id="6" name="TextBox 5"/>
          <p:cNvSpPr txBox="1"/>
          <p:nvPr/>
        </p:nvSpPr>
        <p:spPr>
          <a:xfrm>
            <a:off x="5334000" y="4267200"/>
            <a:ext cx="1219200" cy="1200329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 smtClean="0">
              <a:cs typeface="B Zar" pitchFamily="2" charset="-78"/>
            </a:endParaRPr>
          </a:p>
          <a:p>
            <a:endParaRPr lang="en-US" dirty="0" smtClean="0">
              <a:cs typeface="B Zar" pitchFamily="2" charset="-78"/>
            </a:endParaRPr>
          </a:p>
          <a:p>
            <a:endParaRPr lang="en-US" dirty="0" smtClean="0">
              <a:cs typeface="B Zar" pitchFamily="2" charset="-78"/>
            </a:endParaRPr>
          </a:p>
          <a:p>
            <a:endParaRPr lang="en-US" dirty="0">
              <a:cs typeface="B Zar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5410200"/>
            <a:ext cx="762000" cy="323165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a-IR" sz="1500" dirty="0" smtClean="0">
                <a:solidFill>
                  <a:schemeClr val="bg1"/>
                </a:solidFill>
                <a:cs typeface="B Zar" pitchFamily="2" charset="-78"/>
              </a:rPr>
              <a:t>وجه نقد</a:t>
            </a:r>
            <a:endParaRPr lang="en-US" sz="1500" dirty="0" smtClean="0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4495800"/>
            <a:ext cx="1219200" cy="323165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a-IR" sz="1500" dirty="0" smtClean="0">
                <a:solidFill>
                  <a:schemeClr val="bg1"/>
                </a:solidFill>
                <a:cs typeface="B Zar" pitchFamily="2" charset="-78"/>
              </a:rPr>
              <a:t>قرضۀ دولتی</a:t>
            </a:r>
            <a:endParaRPr lang="en-US" sz="1500" dirty="0" smtClean="0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3886200"/>
            <a:ext cx="685800" cy="323165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a-IR" sz="1500" dirty="0" smtClean="0">
                <a:solidFill>
                  <a:schemeClr val="bg1"/>
                </a:solidFill>
                <a:cs typeface="B Zar" pitchFamily="2" charset="-78"/>
              </a:rPr>
              <a:t>ملک</a:t>
            </a:r>
            <a:endParaRPr lang="en-US" sz="1500" dirty="0" smtClean="0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3048000"/>
            <a:ext cx="685800" cy="323165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a-IR" sz="1500" dirty="0" smtClean="0">
                <a:solidFill>
                  <a:schemeClr val="bg1"/>
                </a:solidFill>
                <a:cs typeface="B Zar" pitchFamily="2" charset="-78"/>
              </a:rPr>
              <a:t>سهام</a:t>
            </a:r>
            <a:endParaRPr lang="en-US" sz="1500" dirty="0" smtClean="0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1447800"/>
            <a:ext cx="4267200" cy="646331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a-IR" dirty="0" smtClean="0">
              <a:solidFill>
                <a:schemeClr val="bg1"/>
              </a:solidFill>
              <a:cs typeface="B Zar" pitchFamily="2" charset="-78"/>
            </a:endParaRPr>
          </a:p>
          <a:p>
            <a:endParaRPr lang="en-US" dirty="0" smtClean="0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1752600"/>
            <a:ext cx="762000" cy="369332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بازده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4600" y="5867400"/>
            <a:ext cx="762000" cy="369332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ریسک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9109" y="1371600"/>
            <a:ext cx="83949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6629400" y="1828800"/>
            <a:ext cx="1143000" cy="323165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a-IR" sz="1500" dirty="0" smtClean="0">
                <a:solidFill>
                  <a:schemeClr val="bg1"/>
                </a:solidFill>
                <a:cs typeface="B Zar" pitchFamily="2" charset="-78"/>
              </a:rPr>
              <a:t>کالاهای اساسی</a:t>
            </a:r>
            <a:endParaRPr lang="en-US" sz="1500" dirty="0" smtClean="0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244475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fld id="{83A1594A-FFBB-4D4C-9102-B83135140D26}" type="slidenum">
              <a:rPr lang="en-US" smtClean="0">
                <a:cs typeface="B Zar" pitchFamily="2" charset="-78"/>
              </a:rPr>
              <a:pPr>
                <a:defRPr/>
              </a:pPr>
              <a:t>5</a:t>
            </a:fld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طلا و سایر طبقات دارایی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تقاضا برای طلا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64770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Juan Carlos Artigas, World Gold Council, 03.30.10, 12:45 PM EDT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B Elham" pitchFamily="2" charset="-78"/>
              </a:rPr>
              <a:t>تصمیمات سرمایه‌گذاری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B Elh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44958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ar-SA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درجۀ ریسک‌گریزی</a:t>
            </a:r>
            <a:endParaRPr lang="en-US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B Elham" pitchFamily="2" charset="-78"/>
            </a:endParaRPr>
          </a:p>
          <a:p>
            <a:pPr algn="r" rtl="1" eaLnBrk="0" hangingPunct="0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هزینۀ فرصت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dirty="0" smtClean="0"/>
              <a:t>پویایی‌های سرمایه‌گذاری: رویکرد اقتصاد خرد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150824" y="1981270"/>
            <a:ext cx="8231174" cy="4000429"/>
            <a:chOff x="1788" y="4974"/>
            <a:chExt cx="9462" cy="4206"/>
          </a:xfrm>
        </p:grpSpPr>
        <p:sp>
          <p:nvSpPr>
            <p:cNvPr id="1083" name="AutoShape 59"/>
            <p:cNvSpPr>
              <a:spLocks noChangeArrowheads="1"/>
            </p:cNvSpPr>
            <p:nvPr/>
          </p:nvSpPr>
          <p:spPr bwMode="auto">
            <a:xfrm>
              <a:off x="5670" y="6256"/>
              <a:ext cx="2160" cy="106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Zar" pitchFamily="2" charset="-78"/>
                </a:rPr>
                <a:t>تصمیمات سرمایه‌گذاری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4" name="AutoShape 60"/>
            <p:cNvSpPr>
              <a:spLocks noChangeArrowheads="1"/>
            </p:cNvSpPr>
            <p:nvPr/>
          </p:nvSpPr>
          <p:spPr bwMode="auto">
            <a:xfrm>
              <a:off x="3105" y="6354"/>
              <a:ext cx="1710" cy="855"/>
            </a:xfrm>
            <a:prstGeom prst="flowChartDocumen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a-I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Zar" pitchFamily="2" charset="-78"/>
                </a:rPr>
                <a:t>هزینۀ فرصت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AutoShape 61"/>
            <p:cNvSpPr>
              <a:spLocks noChangeArrowheads="1"/>
            </p:cNvSpPr>
            <p:nvPr/>
          </p:nvSpPr>
          <p:spPr bwMode="auto">
            <a:xfrm>
              <a:off x="8655" y="6384"/>
              <a:ext cx="1710" cy="855"/>
            </a:xfrm>
            <a:prstGeom prst="flowChartDocumen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a-I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Zar" pitchFamily="2" charset="-78"/>
                </a:rPr>
                <a:t>درجۀ ریسک‌گریزی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6" name="AutoShape 62"/>
            <p:cNvSpPr>
              <a:spLocks noChangeArrowheads="1"/>
            </p:cNvSpPr>
            <p:nvPr/>
          </p:nvSpPr>
          <p:spPr bwMode="auto">
            <a:xfrm>
              <a:off x="8885" y="5034"/>
              <a:ext cx="2365" cy="1260"/>
            </a:xfrm>
            <a:prstGeom prst="wedgeRectCallout">
              <a:avLst>
                <a:gd name="adj1" fmla="val -37463"/>
                <a:gd name="adj2" fmla="val 700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1001">
              <a:schemeClr val="lt2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r" rtl="1">
                <a:spcAft>
                  <a:spcPts val="1000"/>
                </a:spcAft>
                <a:buFont typeface="Wingdings" pitchFamily="2" charset="2"/>
                <a:buChar char="ü"/>
              </a:pPr>
              <a:r>
                <a:rPr lang="ar-SA" sz="1400" dirty="0" smtClean="0">
                  <a:solidFill>
                    <a:schemeClr val="tx1"/>
                  </a:solidFill>
                  <a:latin typeface="Calibri" pitchFamily="34" charset="0"/>
                  <a:ea typeface="Arial" pitchFamily="34" charset="0"/>
                  <a:cs typeface="B Zar" pitchFamily="2" charset="-78"/>
                </a:rPr>
                <a:t>بحران‌های سیاسی</a:t>
              </a:r>
              <a:endParaRPr lang="en-US" sz="1400" dirty="0" smtClean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B Zar" pitchFamily="2" charset="-78"/>
              </a:endParaRPr>
            </a:p>
            <a:p>
              <a:pPr algn="r" rtl="1">
                <a:spcAft>
                  <a:spcPts val="1000"/>
                </a:spcAft>
                <a:buFont typeface="Wingdings" pitchFamily="2" charset="2"/>
                <a:buChar char="ü"/>
              </a:pPr>
              <a:r>
                <a:rPr lang="ar-SA" sz="1400" dirty="0" smtClean="0">
                  <a:solidFill>
                    <a:schemeClr val="tx1"/>
                  </a:solidFill>
                  <a:latin typeface="Calibri" pitchFamily="34" charset="0"/>
                  <a:ea typeface="Arial" pitchFamily="34" charset="0"/>
                  <a:cs typeface="B Zar" pitchFamily="2" charset="-78"/>
                </a:rPr>
                <a:t>بحران‌های اقتصادی</a:t>
              </a:r>
              <a:endParaRPr lang="en-US" sz="1400" dirty="0" smtClean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B Zar" pitchFamily="2" charset="-78"/>
              </a:endParaRPr>
            </a:p>
          </p:txBody>
        </p:sp>
        <p:sp>
          <p:nvSpPr>
            <p:cNvPr id="1087" name="Oval 63"/>
            <p:cNvSpPr>
              <a:spLocks noChangeArrowheads="1"/>
            </p:cNvSpPr>
            <p:nvPr/>
          </p:nvSpPr>
          <p:spPr bwMode="auto">
            <a:xfrm>
              <a:off x="5775" y="8284"/>
              <a:ext cx="1935" cy="89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fa-I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Zar" pitchFamily="2" charset="-78"/>
                </a:rPr>
                <a:t>طبقات  دارایی</a:t>
              </a:r>
            </a:p>
          </p:txBody>
        </p:sp>
        <p:sp>
          <p:nvSpPr>
            <p:cNvPr id="1088" name="AutoShape 64"/>
            <p:cNvSpPr>
              <a:spLocks noChangeArrowheads="1"/>
            </p:cNvSpPr>
            <p:nvPr/>
          </p:nvSpPr>
          <p:spPr bwMode="auto">
            <a:xfrm flipH="1">
              <a:off x="1788" y="4974"/>
              <a:ext cx="2367" cy="1260"/>
            </a:xfrm>
            <a:prstGeom prst="wedgeRectCallout">
              <a:avLst>
                <a:gd name="adj1" fmla="val -36366"/>
                <a:gd name="adj2" fmla="val 6944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1001">
              <a:schemeClr val="lt2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r" rtl="1">
                <a:spcAft>
                  <a:spcPts val="1000"/>
                </a:spcAft>
                <a:buFont typeface="Wingdings" pitchFamily="2" charset="2"/>
                <a:buChar char="ü"/>
              </a:pPr>
              <a:r>
                <a:rPr lang="ar-SA" sz="1400" dirty="0" smtClean="0">
                  <a:solidFill>
                    <a:schemeClr val="tx1"/>
                  </a:solidFill>
                  <a:latin typeface="Calibri" pitchFamily="34" charset="0"/>
                  <a:ea typeface="Arial" pitchFamily="34" charset="0"/>
                  <a:cs typeface="B Zar" pitchFamily="2" charset="-78"/>
                </a:rPr>
                <a:t>نرخ بازدۀ بدون ریسک</a:t>
              </a:r>
              <a:endParaRPr lang="en-US" sz="1400" dirty="0" smtClean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B Zar" pitchFamily="2" charset="-78"/>
              </a:endParaRPr>
            </a:p>
            <a:p>
              <a:pPr algn="r" rtl="1">
                <a:spcAft>
                  <a:spcPts val="1000"/>
                </a:spcAft>
                <a:buFont typeface="Wingdings" pitchFamily="2" charset="2"/>
                <a:buChar char="ü"/>
              </a:pPr>
              <a:r>
                <a:rPr lang="ar-SA" sz="1400" dirty="0" smtClean="0">
                  <a:solidFill>
                    <a:schemeClr val="tx1"/>
                  </a:solidFill>
                  <a:latin typeface="Calibri" pitchFamily="34" charset="0"/>
                  <a:ea typeface="Arial" pitchFamily="34" charset="0"/>
                  <a:cs typeface="B Zar" pitchFamily="2" charset="-78"/>
                </a:rPr>
                <a:t>نرخ بازدۀ سایر طبقات دارایی</a:t>
              </a:r>
              <a:endParaRPr lang="en-US" sz="1400" dirty="0" smtClean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B Zar" pitchFamily="2" charset="-78"/>
              </a:endParaRPr>
            </a:p>
          </p:txBody>
        </p:sp>
        <p:cxnSp>
          <p:nvCxnSpPr>
            <p:cNvPr id="1090" name="AutoShape 66"/>
            <p:cNvCxnSpPr>
              <a:cxnSpLocks noChangeShapeType="1"/>
            </p:cNvCxnSpPr>
            <p:nvPr/>
          </p:nvCxnSpPr>
          <p:spPr bwMode="auto">
            <a:xfrm flipH="1">
              <a:off x="7815" y="6781"/>
              <a:ext cx="8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91" name="AutoShape 67"/>
            <p:cNvCxnSpPr>
              <a:cxnSpLocks noChangeShapeType="1"/>
            </p:cNvCxnSpPr>
            <p:nvPr/>
          </p:nvCxnSpPr>
          <p:spPr bwMode="auto">
            <a:xfrm>
              <a:off x="4830" y="6783"/>
              <a:ext cx="8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92" name="AutoShape 68"/>
            <p:cNvCxnSpPr>
              <a:cxnSpLocks noChangeShapeType="1"/>
            </p:cNvCxnSpPr>
            <p:nvPr/>
          </p:nvCxnSpPr>
          <p:spPr bwMode="auto">
            <a:xfrm>
              <a:off x="6751" y="7359"/>
              <a:ext cx="0" cy="9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41056</TotalTime>
  <Words>600</Words>
  <Application>Microsoft Office PowerPoint</Application>
  <PresentationFormat>On-screen Show (4:3)</PresentationFormat>
  <Paragraphs>206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Sample presentation slides</vt:lpstr>
      <vt:lpstr>بسم‌الله الرحمن الرحیم</vt:lpstr>
      <vt:lpstr> بازار طلا: جهانی و داخلی  </vt:lpstr>
      <vt:lpstr>Slide 3</vt:lpstr>
      <vt:lpstr>طبقات دارایی</vt:lpstr>
      <vt:lpstr>ویژگی‌های ریسک و بازده</vt:lpstr>
      <vt:lpstr>طلا و سایر طبقات دارایی</vt:lpstr>
      <vt:lpstr>تقاضا برای طلا</vt:lpstr>
      <vt:lpstr>Slide 8</vt:lpstr>
      <vt:lpstr>پویایی‌های سرمایه‌گذاری: رویکرد اقتصاد خرد</vt:lpstr>
      <vt:lpstr>ملاحظات تصمیمات سرمایه گذاری</vt:lpstr>
      <vt:lpstr>بحران‌های سیاسی- اقتصادی اخیر</vt:lpstr>
      <vt:lpstr>هزینۀ فرصت سرمایه‌گذاری در طلا </vt:lpstr>
      <vt:lpstr>عملکرد شاخص‌های سهام امریکا</vt:lpstr>
      <vt:lpstr>عملکرد شاخص‌های سهام اروپا</vt:lpstr>
      <vt:lpstr>عملکرد شاخص‌های سهام آسیا</vt:lpstr>
      <vt:lpstr>عملکرد شاخص‌های طلا</vt:lpstr>
      <vt:lpstr>نرخ بیکاری امریکا</vt:lpstr>
      <vt:lpstr>نرخ بیکاری ژاپن</vt:lpstr>
      <vt:lpstr>نرخ بیکاری ناحیۀ یورو</vt:lpstr>
      <vt:lpstr>هزینۀ فرصت سرمایه‌گذاری در طلا </vt:lpstr>
      <vt:lpstr>اثر اقتصادهای نوظهور</vt:lpstr>
      <vt:lpstr>کف قیمت طلا</vt:lpstr>
      <vt:lpstr>حباب طلا در بازار تهران</vt:lpstr>
      <vt:lpstr>Slide 24</vt:lpstr>
    </vt:vector>
  </TitlesOfParts>
  <Company>Saudi Aramco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Administrator</dc:creator>
  <cp:lastModifiedBy>1</cp:lastModifiedBy>
  <cp:revision>1410</cp:revision>
  <dcterms:created xsi:type="dcterms:W3CDTF">2007-09-07T17:57:35Z</dcterms:created>
  <dcterms:modified xsi:type="dcterms:W3CDTF">2013-05-18T07:36:03Z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TC011367981033</vt:lpwstr>
  </property>
</Properties>
</file>