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diagrams/layout28.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notesSlides/notesSlide59.xml" ContentType="application/vnd.openxmlformats-officedocument.presentationml.notesSlide+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data30.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notesSlides/notesSlide44.xml" ContentType="application/vnd.openxmlformats-officedocument.presentationml.notesSlide+xml"/>
  <Override PartName="/ppt/diagrams/drawing28.xml" ContentType="application/vnd.ms-office.drawingml.diagramDrawing+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quickStyle34.xml" ContentType="application/vnd.openxmlformats-officedocument.drawingml.diagramStyl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40.xml" ContentType="application/vnd.openxmlformats-officedocument.presentationml.notesSlide+xml"/>
  <Override PartName="/ppt/diagrams/layout34.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diagrams/data31.xml" ContentType="application/vnd.openxmlformats-officedocument.drawingml.diagramData+xml"/>
  <Override PartName="/ppt/notesSlides/notesSlide56.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notesSlides/notesSlide64.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6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notesSlides/notesSlide50.xml" ContentType="application/vnd.openxmlformats-officedocument.presentationml.notesSlide+xml"/>
  <Override PartName="/ppt/diagrams/quickStyle9.xml" ContentType="application/vnd.openxmlformats-officedocument.drawingml.diagramStyle+xml"/>
  <Override PartName="/ppt/diagrams/drawing30.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sldIdLst>
    <p:sldId id="256" r:id="rId2"/>
    <p:sldId id="423" r:id="rId3"/>
    <p:sldId id="330" r:id="rId4"/>
    <p:sldId id="331" r:id="rId5"/>
    <p:sldId id="421" r:id="rId6"/>
    <p:sldId id="422" r:id="rId7"/>
    <p:sldId id="440" r:id="rId8"/>
    <p:sldId id="438" r:id="rId9"/>
    <p:sldId id="439" r:id="rId10"/>
    <p:sldId id="395" r:id="rId11"/>
    <p:sldId id="388" r:id="rId12"/>
    <p:sldId id="389" r:id="rId13"/>
    <p:sldId id="390" r:id="rId14"/>
    <p:sldId id="424" r:id="rId15"/>
    <p:sldId id="425" r:id="rId16"/>
    <p:sldId id="426" r:id="rId17"/>
    <p:sldId id="429" r:id="rId18"/>
    <p:sldId id="392" r:id="rId19"/>
    <p:sldId id="393" r:id="rId20"/>
    <p:sldId id="430" r:id="rId21"/>
    <p:sldId id="397" r:id="rId22"/>
    <p:sldId id="399" r:id="rId23"/>
    <p:sldId id="396" r:id="rId24"/>
    <p:sldId id="401" r:id="rId25"/>
    <p:sldId id="427" r:id="rId26"/>
    <p:sldId id="402" r:id="rId27"/>
    <p:sldId id="403" r:id="rId28"/>
    <p:sldId id="404" r:id="rId29"/>
    <p:sldId id="398" r:id="rId30"/>
    <p:sldId id="428" r:id="rId31"/>
    <p:sldId id="406" r:id="rId32"/>
    <p:sldId id="408" r:id="rId33"/>
    <p:sldId id="409" r:id="rId34"/>
    <p:sldId id="412" r:id="rId35"/>
    <p:sldId id="415" r:id="rId36"/>
    <p:sldId id="410" r:id="rId37"/>
    <p:sldId id="432" r:id="rId38"/>
    <p:sldId id="416" r:id="rId39"/>
    <p:sldId id="434" r:id="rId40"/>
    <p:sldId id="364" r:id="rId41"/>
    <p:sldId id="344" r:id="rId42"/>
    <p:sldId id="365" r:id="rId43"/>
    <p:sldId id="366" r:id="rId44"/>
    <p:sldId id="346" r:id="rId45"/>
    <p:sldId id="435" r:id="rId46"/>
    <p:sldId id="379" r:id="rId47"/>
    <p:sldId id="380" r:id="rId48"/>
    <p:sldId id="372" r:id="rId49"/>
    <p:sldId id="433" r:id="rId50"/>
    <p:sldId id="352" r:id="rId51"/>
    <p:sldId id="374" r:id="rId52"/>
    <p:sldId id="351" r:id="rId53"/>
    <p:sldId id="377" r:id="rId54"/>
    <p:sldId id="436" r:id="rId55"/>
    <p:sldId id="385" r:id="rId56"/>
    <p:sldId id="411" r:id="rId57"/>
    <p:sldId id="431" r:id="rId58"/>
    <p:sldId id="356" r:id="rId59"/>
    <p:sldId id="437" r:id="rId60"/>
    <p:sldId id="332" r:id="rId61"/>
    <p:sldId id="338" r:id="rId62"/>
    <p:sldId id="383" r:id="rId63"/>
    <p:sldId id="441" r:id="rId64"/>
    <p:sldId id="382" r:id="rId65"/>
    <p:sldId id="384" r:id="rId66"/>
    <p:sldId id="327" r:id="rId67"/>
    <p:sldId id="378" r:id="rId68"/>
    <p:sldId id="328" r:id="rId69"/>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E4E7"/>
    <a:srgbClr val="F5F4FE"/>
    <a:srgbClr val="FFFF00"/>
    <a:srgbClr val="B94768"/>
    <a:srgbClr val="000000"/>
    <a:srgbClr val="DDDDDD"/>
    <a:srgbClr val="EEEDFD"/>
    <a:srgbClr val="E6E4FC"/>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4576" autoAdjust="0"/>
  </p:normalViewPr>
  <p:slideViewPr>
    <p:cSldViewPr>
      <p:cViewPr>
        <p:scale>
          <a:sx n="66" d="100"/>
          <a:sy n="66" d="100"/>
        </p:scale>
        <p:origin x="-125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p\Desktop\US%20Median%20House%20Pric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sp\Desktop\UK_house_prices_adjusted_for_infl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1" i="0" u="none" strike="noStrike" baseline="0">
                <a:solidFill>
                  <a:srgbClr val="000000"/>
                </a:solidFill>
                <a:latin typeface="Arial"/>
                <a:ea typeface="Arial"/>
                <a:cs typeface="Arial"/>
              </a:defRPr>
            </a:pPr>
            <a:r>
              <a:rPr lang="en-US"/>
              <a:t>United States House Prices</a:t>
            </a:r>
          </a:p>
        </c:rich>
      </c:tx>
      <c:layout>
        <c:manualLayout>
          <c:xMode val="edge"/>
          <c:yMode val="edge"/>
          <c:x val="0.31759701023366282"/>
          <c:y val="2.8625954198473292E-2"/>
        </c:manualLayout>
      </c:layout>
      <c:spPr>
        <a:noFill/>
        <a:ln w="25400">
          <a:noFill/>
        </a:ln>
      </c:spPr>
    </c:title>
    <c:plotArea>
      <c:layout>
        <c:manualLayout>
          <c:layoutTarget val="inner"/>
          <c:xMode val="edge"/>
          <c:yMode val="edge"/>
          <c:x val="0.16452097376969024"/>
          <c:y val="0.14528448056896312"/>
          <c:w val="0.82797462817148304"/>
          <c:h val="0.6905935145203651"/>
        </c:manualLayout>
      </c:layout>
      <c:lineChart>
        <c:grouping val="standard"/>
        <c:ser>
          <c:idx val="1"/>
          <c:order val="0"/>
          <c:spPr>
            <a:ln w="38100">
              <a:solidFill>
                <a:srgbClr val="FF0000"/>
              </a:solidFill>
              <a:prstDash val="solid"/>
            </a:ln>
          </c:spPr>
          <c:marker>
            <c:symbol val="none"/>
          </c:marker>
          <c:cat>
            <c:numRef>
              <c:f>Data!$A$22:$A$161</c:f>
              <c:numCache>
                <c:formatCode>General</c:formatCode>
                <c:ptCount val="140"/>
                <c:pt idx="0">
                  <c:v>1975</c:v>
                </c:pt>
                <c:pt idx="1">
                  <c:v>1975</c:v>
                </c:pt>
                <c:pt idx="2">
                  <c:v>1975</c:v>
                </c:pt>
                <c:pt idx="3">
                  <c:v>1975</c:v>
                </c:pt>
                <c:pt idx="4">
                  <c:v>1976</c:v>
                </c:pt>
                <c:pt idx="5">
                  <c:v>1976</c:v>
                </c:pt>
                <c:pt idx="6">
                  <c:v>1976</c:v>
                </c:pt>
                <c:pt idx="7">
                  <c:v>1976</c:v>
                </c:pt>
                <c:pt idx="8">
                  <c:v>1977</c:v>
                </c:pt>
                <c:pt idx="9">
                  <c:v>1977</c:v>
                </c:pt>
                <c:pt idx="10">
                  <c:v>1977</c:v>
                </c:pt>
                <c:pt idx="11">
                  <c:v>1977</c:v>
                </c:pt>
                <c:pt idx="12">
                  <c:v>1978</c:v>
                </c:pt>
                <c:pt idx="13">
                  <c:v>1978</c:v>
                </c:pt>
                <c:pt idx="14">
                  <c:v>1978</c:v>
                </c:pt>
                <c:pt idx="15">
                  <c:v>1978</c:v>
                </c:pt>
                <c:pt idx="16">
                  <c:v>1979</c:v>
                </c:pt>
                <c:pt idx="17">
                  <c:v>1979</c:v>
                </c:pt>
                <c:pt idx="18">
                  <c:v>1979</c:v>
                </c:pt>
                <c:pt idx="19">
                  <c:v>1979</c:v>
                </c:pt>
                <c:pt idx="20">
                  <c:v>1980</c:v>
                </c:pt>
                <c:pt idx="21">
                  <c:v>1980</c:v>
                </c:pt>
                <c:pt idx="22">
                  <c:v>1980</c:v>
                </c:pt>
                <c:pt idx="23">
                  <c:v>1980</c:v>
                </c:pt>
                <c:pt idx="24">
                  <c:v>1981</c:v>
                </c:pt>
                <c:pt idx="25">
                  <c:v>1981</c:v>
                </c:pt>
                <c:pt idx="26">
                  <c:v>1981</c:v>
                </c:pt>
                <c:pt idx="27">
                  <c:v>1981</c:v>
                </c:pt>
                <c:pt idx="28">
                  <c:v>1982</c:v>
                </c:pt>
                <c:pt idx="29">
                  <c:v>1982</c:v>
                </c:pt>
                <c:pt idx="30">
                  <c:v>1982</c:v>
                </c:pt>
                <c:pt idx="31">
                  <c:v>1982</c:v>
                </c:pt>
                <c:pt idx="32">
                  <c:v>1983</c:v>
                </c:pt>
                <c:pt idx="33">
                  <c:v>1983</c:v>
                </c:pt>
                <c:pt idx="34">
                  <c:v>1983</c:v>
                </c:pt>
                <c:pt idx="35">
                  <c:v>1983</c:v>
                </c:pt>
                <c:pt idx="36">
                  <c:v>1984</c:v>
                </c:pt>
                <c:pt idx="37">
                  <c:v>1984</c:v>
                </c:pt>
                <c:pt idx="38">
                  <c:v>1984</c:v>
                </c:pt>
                <c:pt idx="39">
                  <c:v>1984</c:v>
                </c:pt>
                <c:pt idx="40">
                  <c:v>1985</c:v>
                </c:pt>
                <c:pt idx="41">
                  <c:v>1985</c:v>
                </c:pt>
                <c:pt idx="42">
                  <c:v>1985</c:v>
                </c:pt>
                <c:pt idx="43">
                  <c:v>1985</c:v>
                </c:pt>
                <c:pt idx="44">
                  <c:v>1986</c:v>
                </c:pt>
                <c:pt idx="45">
                  <c:v>1986</c:v>
                </c:pt>
                <c:pt idx="46">
                  <c:v>1986</c:v>
                </c:pt>
                <c:pt idx="47">
                  <c:v>1986</c:v>
                </c:pt>
                <c:pt idx="48">
                  <c:v>1987</c:v>
                </c:pt>
                <c:pt idx="49">
                  <c:v>1987</c:v>
                </c:pt>
                <c:pt idx="50">
                  <c:v>1987</c:v>
                </c:pt>
                <c:pt idx="51">
                  <c:v>1987</c:v>
                </c:pt>
                <c:pt idx="52">
                  <c:v>1988</c:v>
                </c:pt>
                <c:pt idx="53">
                  <c:v>1988</c:v>
                </c:pt>
                <c:pt idx="54">
                  <c:v>1988</c:v>
                </c:pt>
                <c:pt idx="55">
                  <c:v>1988</c:v>
                </c:pt>
                <c:pt idx="56">
                  <c:v>1989</c:v>
                </c:pt>
                <c:pt idx="57">
                  <c:v>1989</c:v>
                </c:pt>
                <c:pt idx="58">
                  <c:v>1989</c:v>
                </c:pt>
                <c:pt idx="59">
                  <c:v>1989</c:v>
                </c:pt>
                <c:pt idx="60">
                  <c:v>1990</c:v>
                </c:pt>
                <c:pt idx="61">
                  <c:v>1990</c:v>
                </c:pt>
                <c:pt idx="62">
                  <c:v>1990</c:v>
                </c:pt>
                <c:pt idx="63">
                  <c:v>1990</c:v>
                </c:pt>
                <c:pt idx="64">
                  <c:v>1991</c:v>
                </c:pt>
                <c:pt idx="65">
                  <c:v>1991</c:v>
                </c:pt>
                <c:pt idx="66">
                  <c:v>1991</c:v>
                </c:pt>
                <c:pt idx="67">
                  <c:v>1991</c:v>
                </c:pt>
                <c:pt idx="68">
                  <c:v>1992</c:v>
                </c:pt>
                <c:pt idx="69">
                  <c:v>1992</c:v>
                </c:pt>
                <c:pt idx="70">
                  <c:v>1992</c:v>
                </c:pt>
                <c:pt idx="71">
                  <c:v>1992</c:v>
                </c:pt>
                <c:pt idx="72">
                  <c:v>1993</c:v>
                </c:pt>
                <c:pt idx="73">
                  <c:v>1993</c:v>
                </c:pt>
                <c:pt idx="74">
                  <c:v>1993</c:v>
                </c:pt>
                <c:pt idx="75">
                  <c:v>1993</c:v>
                </c:pt>
                <c:pt idx="76">
                  <c:v>1994</c:v>
                </c:pt>
                <c:pt idx="77">
                  <c:v>1994</c:v>
                </c:pt>
                <c:pt idx="78">
                  <c:v>1994</c:v>
                </c:pt>
                <c:pt idx="79">
                  <c:v>1994</c:v>
                </c:pt>
                <c:pt idx="80">
                  <c:v>1995</c:v>
                </c:pt>
                <c:pt idx="81">
                  <c:v>1995</c:v>
                </c:pt>
                <c:pt idx="82">
                  <c:v>1995</c:v>
                </c:pt>
                <c:pt idx="83">
                  <c:v>1995</c:v>
                </c:pt>
                <c:pt idx="84">
                  <c:v>1996</c:v>
                </c:pt>
                <c:pt idx="85">
                  <c:v>1996</c:v>
                </c:pt>
                <c:pt idx="86">
                  <c:v>1996</c:v>
                </c:pt>
                <c:pt idx="87">
                  <c:v>1996</c:v>
                </c:pt>
                <c:pt idx="88">
                  <c:v>1997</c:v>
                </c:pt>
                <c:pt idx="89">
                  <c:v>1997</c:v>
                </c:pt>
                <c:pt idx="90">
                  <c:v>1997</c:v>
                </c:pt>
                <c:pt idx="91">
                  <c:v>1997</c:v>
                </c:pt>
                <c:pt idx="92">
                  <c:v>1998</c:v>
                </c:pt>
                <c:pt idx="93">
                  <c:v>1998</c:v>
                </c:pt>
                <c:pt idx="94">
                  <c:v>1998</c:v>
                </c:pt>
                <c:pt idx="95">
                  <c:v>1998</c:v>
                </c:pt>
                <c:pt idx="96">
                  <c:v>1999</c:v>
                </c:pt>
                <c:pt idx="97">
                  <c:v>1999</c:v>
                </c:pt>
                <c:pt idx="98">
                  <c:v>1999</c:v>
                </c:pt>
                <c:pt idx="99">
                  <c:v>1999</c:v>
                </c:pt>
                <c:pt idx="100">
                  <c:v>2000</c:v>
                </c:pt>
                <c:pt idx="101">
                  <c:v>2000</c:v>
                </c:pt>
                <c:pt idx="102">
                  <c:v>2000</c:v>
                </c:pt>
                <c:pt idx="103">
                  <c:v>2000</c:v>
                </c:pt>
                <c:pt idx="104">
                  <c:v>2001</c:v>
                </c:pt>
                <c:pt idx="105">
                  <c:v>2001</c:v>
                </c:pt>
                <c:pt idx="106">
                  <c:v>2001</c:v>
                </c:pt>
                <c:pt idx="107">
                  <c:v>2001</c:v>
                </c:pt>
                <c:pt idx="108">
                  <c:v>2002</c:v>
                </c:pt>
                <c:pt idx="109">
                  <c:v>2002</c:v>
                </c:pt>
                <c:pt idx="110">
                  <c:v>2002</c:v>
                </c:pt>
                <c:pt idx="111">
                  <c:v>2002</c:v>
                </c:pt>
                <c:pt idx="112">
                  <c:v>2003</c:v>
                </c:pt>
                <c:pt idx="113">
                  <c:v>2003</c:v>
                </c:pt>
                <c:pt idx="114">
                  <c:v>2003</c:v>
                </c:pt>
                <c:pt idx="115">
                  <c:v>2003</c:v>
                </c:pt>
                <c:pt idx="116">
                  <c:v>2004</c:v>
                </c:pt>
                <c:pt idx="117">
                  <c:v>2004</c:v>
                </c:pt>
                <c:pt idx="118">
                  <c:v>2004</c:v>
                </c:pt>
                <c:pt idx="119">
                  <c:v>2004</c:v>
                </c:pt>
                <c:pt idx="120">
                  <c:v>2005</c:v>
                </c:pt>
                <c:pt idx="121">
                  <c:v>2005</c:v>
                </c:pt>
                <c:pt idx="122">
                  <c:v>2005</c:v>
                </c:pt>
                <c:pt idx="123">
                  <c:v>2005</c:v>
                </c:pt>
                <c:pt idx="124">
                  <c:v>2006</c:v>
                </c:pt>
                <c:pt idx="125">
                  <c:v>2006</c:v>
                </c:pt>
                <c:pt idx="126">
                  <c:v>2006</c:v>
                </c:pt>
                <c:pt idx="127">
                  <c:v>2006</c:v>
                </c:pt>
                <c:pt idx="128">
                  <c:v>2007</c:v>
                </c:pt>
                <c:pt idx="129">
                  <c:v>2007</c:v>
                </c:pt>
                <c:pt idx="130">
                  <c:v>2007</c:v>
                </c:pt>
                <c:pt idx="131">
                  <c:v>2007</c:v>
                </c:pt>
                <c:pt idx="132">
                  <c:v>2008</c:v>
                </c:pt>
                <c:pt idx="133">
                  <c:v>2008</c:v>
                </c:pt>
                <c:pt idx="134">
                  <c:v>2008</c:v>
                </c:pt>
                <c:pt idx="135">
                  <c:v>2008</c:v>
                </c:pt>
                <c:pt idx="136">
                  <c:v>2009</c:v>
                </c:pt>
                <c:pt idx="137">
                  <c:v>2009</c:v>
                </c:pt>
                <c:pt idx="138">
                  <c:v>2009</c:v>
                </c:pt>
                <c:pt idx="139">
                  <c:v>2009</c:v>
                </c:pt>
              </c:numCache>
            </c:numRef>
          </c:cat>
          <c:val>
            <c:numRef>
              <c:f>Data!$I$22:$I$161</c:f>
              <c:numCache>
                <c:formatCode>"$"#,##0</c:formatCode>
                <c:ptCount val="140"/>
                <c:pt idx="0">
                  <c:v>128526.9740098621</c:v>
                </c:pt>
                <c:pt idx="1">
                  <c:v>129134.65571640396</c:v>
                </c:pt>
                <c:pt idx="2">
                  <c:v>125786.47301592201</c:v>
                </c:pt>
                <c:pt idx="3">
                  <c:v>125656.00255965001</c:v>
                </c:pt>
                <c:pt idx="4">
                  <c:v>126765.40072816795</c:v>
                </c:pt>
                <c:pt idx="5">
                  <c:v>129099.16546412608</c:v>
                </c:pt>
                <c:pt idx="6">
                  <c:v>128097.16572563942</c:v>
                </c:pt>
                <c:pt idx="7">
                  <c:v>129160.41620476708</c:v>
                </c:pt>
                <c:pt idx="8">
                  <c:v>130861.34411874603</c:v>
                </c:pt>
                <c:pt idx="9">
                  <c:v>133207.04084632781</c:v>
                </c:pt>
                <c:pt idx="10">
                  <c:v>134982.78498385102</c:v>
                </c:pt>
                <c:pt idx="11">
                  <c:v>137995.56616859298</c:v>
                </c:pt>
                <c:pt idx="12">
                  <c:v>141008.22627172281</c:v>
                </c:pt>
                <c:pt idx="13">
                  <c:v>142990.58260443853</c:v>
                </c:pt>
                <c:pt idx="14">
                  <c:v>144851.05208341207</c:v>
                </c:pt>
                <c:pt idx="15">
                  <c:v>146468.84533743531</c:v>
                </c:pt>
                <c:pt idx="16">
                  <c:v>149733.45689294618</c:v>
                </c:pt>
                <c:pt idx="17">
                  <c:v>150005.99862309895</c:v>
                </c:pt>
                <c:pt idx="18">
                  <c:v>149274.20654750083</c:v>
                </c:pt>
                <c:pt idx="19">
                  <c:v>148258.87480464368</c:v>
                </c:pt>
                <c:pt idx="20">
                  <c:v>146749.07540989193</c:v>
                </c:pt>
                <c:pt idx="21">
                  <c:v>144770.43798506935</c:v>
                </c:pt>
                <c:pt idx="22">
                  <c:v>146007.51448917398</c:v>
                </c:pt>
                <c:pt idx="23">
                  <c:v>142849.75761182632</c:v>
                </c:pt>
                <c:pt idx="24">
                  <c:v>140308.84883933581</c:v>
                </c:pt>
                <c:pt idx="25">
                  <c:v>140334.22859216388</c:v>
                </c:pt>
                <c:pt idx="26">
                  <c:v>139249.96940504792</c:v>
                </c:pt>
                <c:pt idx="27">
                  <c:v>137322.2856220644</c:v>
                </c:pt>
                <c:pt idx="28">
                  <c:v>137276.16589706478</c:v>
                </c:pt>
                <c:pt idx="29">
                  <c:v>136306.29347793781</c:v>
                </c:pt>
                <c:pt idx="30">
                  <c:v>133457.22413419368</c:v>
                </c:pt>
                <c:pt idx="31">
                  <c:v>132836.68742342212</c:v>
                </c:pt>
                <c:pt idx="32">
                  <c:v>134583.24769983187</c:v>
                </c:pt>
                <c:pt idx="33">
                  <c:v>134524.19472792608</c:v>
                </c:pt>
                <c:pt idx="34">
                  <c:v>134149.97634730881</c:v>
                </c:pt>
                <c:pt idx="35">
                  <c:v>133376.63422817097</c:v>
                </c:pt>
                <c:pt idx="36">
                  <c:v>133571.65633191311</c:v>
                </c:pt>
                <c:pt idx="37">
                  <c:v>134527.69240128444</c:v>
                </c:pt>
                <c:pt idx="38">
                  <c:v>134724.91800318006</c:v>
                </c:pt>
                <c:pt idx="39">
                  <c:v>134969.19050764345</c:v>
                </c:pt>
                <c:pt idx="40">
                  <c:v>135656.95653386545</c:v>
                </c:pt>
                <c:pt idx="41">
                  <c:v>136584.83517155511</c:v>
                </c:pt>
                <c:pt idx="42">
                  <c:v>138071.51743079771</c:v>
                </c:pt>
                <c:pt idx="43">
                  <c:v>138427.03601541606</c:v>
                </c:pt>
                <c:pt idx="44">
                  <c:v>140268.10165268515</c:v>
                </c:pt>
                <c:pt idx="45">
                  <c:v>143952.70989586806</c:v>
                </c:pt>
                <c:pt idx="46">
                  <c:v>145508.54005997011</c:v>
                </c:pt>
                <c:pt idx="47">
                  <c:v>146899.85746539288</c:v>
                </c:pt>
                <c:pt idx="48">
                  <c:v>148210.75305697098</c:v>
                </c:pt>
                <c:pt idx="49">
                  <c:v>151580.54716369035</c:v>
                </c:pt>
                <c:pt idx="50">
                  <c:v>153064.03129474766</c:v>
                </c:pt>
                <c:pt idx="51">
                  <c:v>153798.63802245108</c:v>
                </c:pt>
                <c:pt idx="52">
                  <c:v>153864.28956058965</c:v>
                </c:pt>
                <c:pt idx="53">
                  <c:v>158222.32520294772</c:v>
                </c:pt>
                <c:pt idx="54">
                  <c:v>159331.44684510311</c:v>
                </c:pt>
                <c:pt idx="55">
                  <c:v>159469.03672879646</c:v>
                </c:pt>
                <c:pt idx="56">
                  <c:v>160614.36358945098</c:v>
                </c:pt>
                <c:pt idx="57">
                  <c:v>162527.42598280366</c:v>
                </c:pt>
                <c:pt idx="58">
                  <c:v>163109.48428309077</c:v>
                </c:pt>
                <c:pt idx="59">
                  <c:v>162029.37465077508</c:v>
                </c:pt>
                <c:pt idx="60">
                  <c:v>159910.28001928673</c:v>
                </c:pt>
                <c:pt idx="61">
                  <c:v>160233.05281691876</c:v>
                </c:pt>
                <c:pt idx="62">
                  <c:v>156373.64187465381</c:v>
                </c:pt>
                <c:pt idx="63">
                  <c:v>151363.16254946747</c:v>
                </c:pt>
                <c:pt idx="64">
                  <c:v>148186.31376874098</c:v>
                </c:pt>
                <c:pt idx="65">
                  <c:v>150194.57177194994</c:v>
                </c:pt>
                <c:pt idx="66">
                  <c:v>150111.82368862868</c:v>
                </c:pt>
                <c:pt idx="67">
                  <c:v>148022.22601956577</c:v>
                </c:pt>
                <c:pt idx="68">
                  <c:v>146494.08748874065</c:v>
                </c:pt>
                <c:pt idx="69">
                  <c:v>147859.02566141498</c:v>
                </c:pt>
                <c:pt idx="70">
                  <c:v>146785.10189832567</c:v>
                </c:pt>
                <c:pt idx="71">
                  <c:v>144340.07245901081</c:v>
                </c:pt>
                <c:pt idx="72">
                  <c:v>143074.91134933382</c:v>
                </c:pt>
                <c:pt idx="73">
                  <c:v>144030.10209579676</c:v>
                </c:pt>
                <c:pt idx="74">
                  <c:v>144511.89541067352</c:v>
                </c:pt>
                <c:pt idx="75">
                  <c:v>143268.09513200622</c:v>
                </c:pt>
                <c:pt idx="76">
                  <c:v>143910.85005937898</c:v>
                </c:pt>
                <c:pt idx="77">
                  <c:v>146152.39517189146</c:v>
                </c:pt>
                <c:pt idx="78">
                  <c:v>145315.15703415516</c:v>
                </c:pt>
                <c:pt idx="79">
                  <c:v>144025.96045323272</c:v>
                </c:pt>
                <c:pt idx="80">
                  <c:v>142883.44561199218</c:v>
                </c:pt>
                <c:pt idx="81">
                  <c:v>144604.80094948484</c:v>
                </c:pt>
                <c:pt idx="82">
                  <c:v>144995.5143421001</c:v>
                </c:pt>
                <c:pt idx="83">
                  <c:v>143722.05951644422</c:v>
                </c:pt>
                <c:pt idx="84">
                  <c:v>142763.5075568757</c:v>
                </c:pt>
                <c:pt idx="85">
                  <c:v>144226.66030197611</c:v>
                </c:pt>
                <c:pt idx="86">
                  <c:v>144540.7413553643</c:v>
                </c:pt>
                <c:pt idx="87">
                  <c:v>142443.75031560601</c:v>
                </c:pt>
                <c:pt idx="88">
                  <c:v>142795.34358413078</c:v>
                </c:pt>
                <c:pt idx="89">
                  <c:v>145490.75983755835</c:v>
                </c:pt>
                <c:pt idx="90">
                  <c:v>146239.67830083924</c:v>
                </c:pt>
                <c:pt idx="91">
                  <c:v>146243.92374828667</c:v>
                </c:pt>
                <c:pt idx="92">
                  <c:v>147608.46318685292</c:v>
                </c:pt>
                <c:pt idx="93">
                  <c:v>151635.38659266161</c:v>
                </c:pt>
                <c:pt idx="94">
                  <c:v>154028.67554618497</c:v>
                </c:pt>
                <c:pt idx="95">
                  <c:v>154601.01222563119</c:v>
                </c:pt>
                <c:pt idx="96">
                  <c:v>156186.11615426868</c:v>
                </c:pt>
                <c:pt idx="97">
                  <c:v>159574.92609499165</c:v>
                </c:pt>
                <c:pt idx="98">
                  <c:v>162171.21833889023</c:v>
                </c:pt>
                <c:pt idx="99">
                  <c:v>163089.05346534369</c:v>
                </c:pt>
                <c:pt idx="100">
                  <c:v>164388.85491893961</c:v>
                </c:pt>
                <c:pt idx="101">
                  <c:v>169314.19285630953</c:v>
                </c:pt>
                <c:pt idx="102">
                  <c:v>171921.98741813799</c:v>
                </c:pt>
                <c:pt idx="103">
                  <c:v>173265.16401893648</c:v>
                </c:pt>
                <c:pt idx="104">
                  <c:v>173794.74966628346</c:v>
                </c:pt>
                <c:pt idx="105">
                  <c:v>178023.32819879291</c:v>
                </c:pt>
                <c:pt idx="106">
                  <c:v>181960.59841654575</c:v>
                </c:pt>
                <c:pt idx="107">
                  <c:v>183319.90942845392</c:v>
                </c:pt>
                <c:pt idx="108">
                  <c:v>185454.94284577083</c:v>
                </c:pt>
                <c:pt idx="109">
                  <c:v>190653.07434571348</c:v>
                </c:pt>
                <c:pt idx="110">
                  <c:v>195707.45796128534</c:v>
                </c:pt>
                <c:pt idx="111">
                  <c:v>198302.55959858568</c:v>
                </c:pt>
                <c:pt idx="112">
                  <c:v>199422.87205845251</c:v>
                </c:pt>
                <c:pt idx="113">
                  <c:v>204960.18994952959</c:v>
                </c:pt>
                <c:pt idx="114">
                  <c:v>210146.60077943411</c:v>
                </c:pt>
                <c:pt idx="115">
                  <c:v>215494.48697810771</c:v>
                </c:pt>
                <c:pt idx="116">
                  <c:v>219628.94301707525</c:v>
                </c:pt>
                <c:pt idx="117">
                  <c:v>227384.89379963675</c:v>
                </c:pt>
                <c:pt idx="118">
                  <c:v>234466.79978995136</c:v>
                </c:pt>
                <c:pt idx="119">
                  <c:v>239088.28917380585</c:v>
                </c:pt>
                <c:pt idx="120">
                  <c:v>246912.53031055455</c:v>
                </c:pt>
                <c:pt idx="121">
                  <c:v>255480.08170560168</c:v>
                </c:pt>
                <c:pt idx="122">
                  <c:v>261236.3557613325</c:v>
                </c:pt>
                <c:pt idx="123">
                  <c:v>264554.97024600522</c:v>
                </c:pt>
                <c:pt idx="124">
                  <c:v>265643.920454968</c:v>
                </c:pt>
                <c:pt idx="125">
                  <c:v>264194.06829514483</c:v>
                </c:pt>
                <c:pt idx="126">
                  <c:v>259580.99559566315</c:v>
                </c:pt>
                <c:pt idx="127">
                  <c:v>258638.89316704846</c:v>
                </c:pt>
                <c:pt idx="128">
                  <c:v>253705.21665849714</c:v>
                </c:pt>
                <c:pt idx="129">
                  <c:v>248579.81276524733</c:v>
                </c:pt>
                <c:pt idx="130">
                  <c:v>242679.55749241894</c:v>
                </c:pt>
                <c:pt idx="131">
                  <c:v>226911.42709091018</c:v>
                </c:pt>
                <c:pt idx="132">
                  <c:v>209458.59767838812</c:v>
                </c:pt>
                <c:pt idx="133">
                  <c:v>202515.25805950601</c:v>
                </c:pt>
                <c:pt idx="134">
                  <c:v>192344.13259007249</c:v>
                </c:pt>
                <c:pt idx="135">
                  <c:v>182220.97355928837</c:v>
                </c:pt>
                <c:pt idx="136">
                  <c:v>169807.45367800028</c:v>
                </c:pt>
                <c:pt idx="137">
                  <c:v>174100</c:v>
                </c:pt>
              </c:numCache>
            </c:numRef>
          </c:val>
        </c:ser>
        <c:marker val="1"/>
        <c:axId val="77571584"/>
        <c:axId val="77573504"/>
      </c:lineChart>
      <c:catAx>
        <c:axId val="77571584"/>
        <c:scaling>
          <c:orientation val="minMax"/>
        </c:scaling>
        <c:axPos val="b"/>
        <c:title>
          <c:tx>
            <c:rich>
              <a:bodyPr/>
              <a:lstStyle/>
              <a:p>
                <a:pPr>
                  <a:defRPr sz="1200" b="1" i="0" u="none" strike="noStrike" baseline="0">
                    <a:solidFill>
                      <a:srgbClr val="000000"/>
                    </a:solidFill>
                    <a:latin typeface="Arial"/>
                    <a:ea typeface="Arial"/>
                    <a:cs typeface="Arial"/>
                  </a:defRPr>
                </a:pPr>
                <a:r>
                  <a:rPr lang="en-US" sz="1200"/>
                  <a:t>Year</a:t>
                </a:r>
              </a:p>
            </c:rich>
          </c:tx>
          <c:layout>
            <c:manualLayout>
              <c:xMode val="edge"/>
              <c:yMode val="edge"/>
              <c:x val="0.54649575634802006"/>
              <c:y val="0.91984732824427484"/>
            </c:manualLayout>
          </c:layout>
          <c:spPr>
            <a:noFill/>
            <a:ln w="25400">
              <a:noFill/>
            </a:ln>
          </c:spPr>
        </c:title>
        <c:numFmt formatCode="General" sourceLinked="1"/>
        <c:tickLblPos val="nextTo"/>
        <c:spPr>
          <a:ln w="3175">
            <a:solidFill>
              <a:srgbClr val="000000"/>
            </a:solidFill>
            <a:prstDash val="solid"/>
          </a:ln>
        </c:spPr>
        <c:txPr>
          <a:bodyPr rot="-5400000" vert="horz"/>
          <a:lstStyle/>
          <a:p>
            <a:pPr>
              <a:defRPr sz="1050" b="0" i="0" u="none" strike="noStrike" baseline="0">
                <a:solidFill>
                  <a:srgbClr val="000000"/>
                </a:solidFill>
                <a:latin typeface="Arial"/>
                <a:ea typeface="Arial"/>
                <a:cs typeface="Arial"/>
              </a:defRPr>
            </a:pPr>
            <a:endParaRPr lang="en-US"/>
          </a:p>
        </c:txPr>
        <c:crossAx val="77573504"/>
        <c:crossesAt val="0"/>
        <c:auto val="1"/>
        <c:lblAlgn val="ctr"/>
        <c:lblOffset val="100"/>
        <c:tickLblSkip val="8"/>
        <c:tickMarkSkip val="8"/>
      </c:catAx>
      <c:valAx>
        <c:axId val="77573504"/>
        <c:scaling>
          <c:orientation val="minMax"/>
          <c:max val="275000"/>
          <c:min val="100000"/>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sz="1200"/>
                  <a:t>Price</a:t>
                </a:r>
              </a:p>
            </c:rich>
          </c:tx>
          <c:layout>
            <c:manualLayout>
              <c:xMode val="edge"/>
              <c:yMode val="edge"/>
              <c:x val="2.7181726101079495E-2"/>
              <c:y val="0.43129770992366634"/>
            </c:manualLayout>
          </c:layout>
          <c:spPr>
            <a:noFill/>
            <a:ln w="25400">
              <a:noFill/>
            </a:ln>
          </c:spPr>
        </c:title>
        <c:numFmt formatCode="\$#,##0" sourceLinked="0"/>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en-US"/>
          </a:p>
        </c:txPr>
        <c:crossAx val="77571584"/>
        <c:crossesAt val="1"/>
        <c:crossBetween val="between"/>
        <c:majorUnit val="25000"/>
        <c:minorUnit val="5000"/>
      </c:valAx>
      <c:spPr>
        <a:gradFill>
          <a:gsLst>
            <a:gs pos="0">
              <a:srgbClr val="F07F09">
                <a:tint val="66000"/>
                <a:satMod val="160000"/>
              </a:srgbClr>
            </a:gs>
            <a:gs pos="50000">
              <a:srgbClr val="F07F09">
                <a:tint val="44500"/>
                <a:satMod val="160000"/>
              </a:srgbClr>
            </a:gs>
            <a:gs pos="100000">
              <a:srgbClr val="F07F09">
                <a:tint val="23500"/>
                <a:satMod val="160000"/>
              </a:srgbClr>
            </a:gs>
          </a:gsLst>
          <a:lin ang="5400000" scaled="0"/>
        </a:gradFill>
        <a:ln w="12700">
          <a:solidFill>
            <a:srgbClr val="000000"/>
          </a:solidFill>
          <a:prstDash val="solid"/>
        </a:ln>
      </c:spPr>
    </c:plotArea>
    <c:legend>
      <c:legendPos val="r"/>
      <c:layout>
        <c:manualLayout>
          <c:xMode val="edge"/>
          <c:yMode val="edge"/>
          <c:x val="0.22031504313506509"/>
          <c:y val="0.19274809160305428"/>
          <c:w val="0.34191750200831411"/>
          <c:h val="9.3511450381680947E-2"/>
        </c:manualLayout>
      </c:layou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legend>
    <c:plotVisOnly val="1"/>
    <c:dispBlanksAs val="gap"/>
  </c:chart>
  <c:spPr>
    <a:solidFill>
      <a:schemeClr val="accent3">
        <a:lumMod val="20000"/>
        <a:lumOff val="80000"/>
      </a:schemeClr>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200" b="1"/>
          </a:pPr>
          <a:endParaRPr lang="en-US"/>
        </a:p>
      </c:txPr>
    </c:title>
    <c:plotArea>
      <c:layout>
        <c:manualLayout>
          <c:layoutTarget val="inner"/>
          <c:xMode val="edge"/>
          <c:yMode val="edge"/>
          <c:x val="0.15758651696315737"/>
          <c:y val="0.16128557459729409"/>
          <c:w val="0.83251251579662933"/>
          <c:h val="0.67693513800971494"/>
        </c:manualLayout>
      </c:layout>
      <c:lineChart>
        <c:grouping val="standard"/>
        <c:ser>
          <c:idx val="1"/>
          <c:order val="0"/>
          <c:tx>
            <c:v>Real House Price</c:v>
          </c:tx>
          <c:spPr>
            <a:ln w="25400">
              <a:solidFill>
                <a:srgbClr val="000080"/>
              </a:solidFill>
              <a:prstDash val="solid"/>
            </a:ln>
          </c:spPr>
          <c:marker>
            <c:symbol val="none"/>
          </c:marker>
          <c:cat>
            <c:numRef>
              <c:f>RealHP!$O$4:$O$143</c:f>
              <c:numCache>
                <c:formatCode>General</c:formatCode>
                <c:ptCount val="140"/>
                <c:pt idx="0">
                  <c:v>1975</c:v>
                </c:pt>
                <c:pt idx="1">
                  <c:v>1975</c:v>
                </c:pt>
                <c:pt idx="2">
                  <c:v>1975</c:v>
                </c:pt>
                <c:pt idx="3">
                  <c:v>1975</c:v>
                </c:pt>
                <c:pt idx="4">
                  <c:v>1976</c:v>
                </c:pt>
                <c:pt idx="5">
                  <c:v>1976</c:v>
                </c:pt>
                <c:pt idx="6">
                  <c:v>1976</c:v>
                </c:pt>
                <c:pt idx="7">
                  <c:v>1976</c:v>
                </c:pt>
                <c:pt idx="8">
                  <c:v>1977</c:v>
                </c:pt>
                <c:pt idx="9">
                  <c:v>1977</c:v>
                </c:pt>
                <c:pt idx="10">
                  <c:v>1977</c:v>
                </c:pt>
                <c:pt idx="11">
                  <c:v>1977</c:v>
                </c:pt>
                <c:pt idx="12">
                  <c:v>1978</c:v>
                </c:pt>
                <c:pt idx="13">
                  <c:v>1978</c:v>
                </c:pt>
                <c:pt idx="14">
                  <c:v>1978</c:v>
                </c:pt>
                <c:pt idx="15">
                  <c:v>1978</c:v>
                </c:pt>
                <c:pt idx="16">
                  <c:v>1979</c:v>
                </c:pt>
                <c:pt idx="17">
                  <c:v>1979</c:v>
                </c:pt>
                <c:pt idx="18">
                  <c:v>1979</c:v>
                </c:pt>
                <c:pt idx="19">
                  <c:v>1979</c:v>
                </c:pt>
                <c:pt idx="20">
                  <c:v>1980</c:v>
                </c:pt>
                <c:pt idx="21">
                  <c:v>1980</c:v>
                </c:pt>
                <c:pt idx="22">
                  <c:v>1980</c:v>
                </c:pt>
                <c:pt idx="23">
                  <c:v>1980</c:v>
                </c:pt>
                <c:pt idx="24">
                  <c:v>1981</c:v>
                </c:pt>
                <c:pt idx="25">
                  <c:v>1981</c:v>
                </c:pt>
                <c:pt idx="26">
                  <c:v>1981</c:v>
                </c:pt>
                <c:pt idx="27">
                  <c:v>1981</c:v>
                </c:pt>
                <c:pt idx="28">
                  <c:v>1982</c:v>
                </c:pt>
                <c:pt idx="29">
                  <c:v>1982</c:v>
                </c:pt>
                <c:pt idx="30">
                  <c:v>1982</c:v>
                </c:pt>
                <c:pt idx="31">
                  <c:v>1982</c:v>
                </c:pt>
                <c:pt idx="32">
                  <c:v>1983</c:v>
                </c:pt>
                <c:pt idx="33">
                  <c:v>1983</c:v>
                </c:pt>
                <c:pt idx="34">
                  <c:v>1983</c:v>
                </c:pt>
                <c:pt idx="35">
                  <c:v>1983</c:v>
                </c:pt>
                <c:pt idx="36">
                  <c:v>1984</c:v>
                </c:pt>
                <c:pt idx="37">
                  <c:v>1984</c:v>
                </c:pt>
                <c:pt idx="38">
                  <c:v>1984</c:v>
                </c:pt>
                <c:pt idx="39">
                  <c:v>1984</c:v>
                </c:pt>
                <c:pt idx="40">
                  <c:v>1985</c:v>
                </c:pt>
                <c:pt idx="41">
                  <c:v>1985</c:v>
                </c:pt>
                <c:pt idx="42">
                  <c:v>1985</c:v>
                </c:pt>
                <c:pt idx="43">
                  <c:v>1985</c:v>
                </c:pt>
                <c:pt idx="44">
                  <c:v>1986</c:v>
                </c:pt>
                <c:pt idx="45">
                  <c:v>1986</c:v>
                </c:pt>
                <c:pt idx="46">
                  <c:v>1986</c:v>
                </c:pt>
                <c:pt idx="47">
                  <c:v>1986</c:v>
                </c:pt>
                <c:pt idx="48">
                  <c:v>1987</c:v>
                </c:pt>
                <c:pt idx="49">
                  <c:v>1987</c:v>
                </c:pt>
                <c:pt idx="50">
                  <c:v>1987</c:v>
                </c:pt>
                <c:pt idx="51">
                  <c:v>1987</c:v>
                </c:pt>
                <c:pt idx="52">
                  <c:v>1988</c:v>
                </c:pt>
                <c:pt idx="53">
                  <c:v>1988</c:v>
                </c:pt>
                <c:pt idx="54">
                  <c:v>1988</c:v>
                </c:pt>
                <c:pt idx="55">
                  <c:v>1988</c:v>
                </c:pt>
                <c:pt idx="56">
                  <c:v>1989</c:v>
                </c:pt>
                <c:pt idx="57">
                  <c:v>1989</c:v>
                </c:pt>
                <c:pt idx="58">
                  <c:v>1989</c:v>
                </c:pt>
                <c:pt idx="59">
                  <c:v>1989</c:v>
                </c:pt>
                <c:pt idx="60">
                  <c:v>1990</c:v>
                </c:pt>
                <c:pt idx="61">
                  <c:v>1990</c:v>
                </c:pt>
                <c:pt idx="62">
                  <c:v>1990</c:v>
                </c:pt>
                <c:pt idx="63">
                  <c:v>1990</c:v>
                </c:pt>
                <c:pt idx="64">
                  <c:v>1991</c:v>
                </c:pt>
                <c:pt idx="65">
                  <c:v>1991</c:v>
                </c:pt>
                <c:pt idx="66">
                  <c:v>1991</c:v>
                </c:pt>
                <c:pt idx="67">
                  <c:v>1991</c:v>
                </c:pt>
                <c:pt idx="68">
                  <c:v>1992</c:v>
                </c:pt>
                <c:pt idx="69">
                  <c:v>1992</c:v>
                </c:pt>
                <c:pt idx="70">
                  <c:v>1992</c:v>
                </c:pt>
                <c:pt idx="71">
                  <c:v>1992</c:v>
                </c:pt>
                <c:pt idx="72">
                  <c:v>1993</c:v>
                </c:pt>
                <c:pt idx="73">
                  <c:v>1993</c:v>
                </c:pt>
                <c:pt idx="74">
                  <c:v>1993</c:v>
                </c:pt>
                <c:pt idx="75">
                  <c:v>1993</c:v>
                </c:pt>
                <c:pt idx="76">
                  <c:v>1994</c:v>
                </c:pt>
                <c:pt idx="77">
                  <c:v>1994</c:v>
                </c:pt>
                <c:pt idx="78">
                  <c:v>1994</c:v>
                </c:pt>
                <c:pt idx="79">
                  <c:v>1994</c:v>
                </c:pt>
                <c:pt idx="80">
                  <c:v>1995</c:v>
                </c:pt>
                <c:pt idx="81">
                  <c:v>1995</c:v>
                </c:pt>
                <c:pt idx="82">
                  <c:v>1995</c:v>
                </c:pt>
                <c:pt idx="83">
                  <c:v>1995</c:v>
                </c:pt>
                <c:pt idx="84">
                  <c:v>1996</c:v>
                </c:pt>
                <c:pt idx="85">
                  <c:v>1996</c:v>
                </c:pt>
                <c:pt idx="86">
                  <c:v>1996</c:v>
                </c:pt>
                <c:pt idx="87">
                  <c:v>1996</c:v>
                </c:pt>
                <c:pt idx="88">
                  <c:v>1997</c:v>
                </c:pt>
                <c:pt idx="89">
                  <c:v>1997</c:v>
                </c:pt>
                <c:pt idx="90">
                  <c:v>1997</c:v>
                </c:pt>
                <c:pt idx="91">
                  <c:v>1997</c:v>
                </c:pt>
                <c:pt idx="92">
                  <c:v>1998</c:v>
                </c:pt>
                <c:pt idx="93">
                  <c:v>1998</c:v>
                </c:pt>
                <c:pt idx="94">
                  <c:v>1998</c:v>
                </c:pt>
                <c:pt idx="95">
                  <c:v>1998</c:v>
                </c:pt>
                <c:pt idx="96">
                  <c:v>1999</c:v>
                </c:pt>
                <c:pt idx="97">
                  <c:v>1999</c:v>
                </c:pt>
                <c:pt idx="98">
                  <c:v>1999</c:v>
                </c:pt>
                <c:pt idx="99">
                  <c:v>1999</c:v>
                </c:pt>
                <c:pt idx="100">
                  <c:v>2000</c:v>
                </c:pt>
                <c:pt idx="101">
                  <c:v>2000</c:v>
                </c:pt>
                <c:pt idx="102">
                  <c:v>2000</c:v>
                </c:pt>
                <c:pt idx="103">
                  <c:v>2000</c:v>
                </c:pt>
                <c:pt idx="104">
                  <c:v>2001</c:v>
                </c:pt>
                <c:pt idx="105">
                  <c:v>2001</c:v>
                </c:pt>
                <c:pt idx="106">
                  <c:v>2001</c:v>
                </c:pt>
                <c:pt idx="107">
                  <c:v>2001</c:v>
                </c:pt>
                <c:pt idx="108">
                  <c:v>2002</c:v>
                </c:pt>
                <c:pt idx="109">
                  <c:v>2002</c:v>
                </c:pt>
                <c:pt idx="110">
                  <c:v>2002</c:v>
                </c:pt>
                <c:pt idx="111">
                  <c:v>2002</c:v>
                </c:pt>
                <c:pt idx="112">
                  <c:v>2003</c:v>
                </c:pt>
                <c:pt idx="113">
                  <c:v>2003</c:v>
                </c:pt>
                <c:pt idx="114">
                  <c:v>2003</c:v>
                </c:pt>
                <c:pt idx="115">
                  <c:v>2003</c:v>
                </c:pt>
                <c:pt idx="116">
                  <c:v>2004</c:v>
                </c:pt>
                <c:pt idx="117">
                  <c:v>2004</c:v>
                </c:pt>
                <c:pt idx="118">
                  <c:v>2004</c:v>
                </c:pt>
                <c:pt idx="119">
                  <c:v>2004</c:v>
                </c:pt>
                <c:pt idx="120">
                  <c:v>2005</c:v>
                </c:pt>
                <c:pt idx="121">
                  <c:v>2005</c:v>
                </c:pt>
                <c:pt idx="122">
                  <c:v>2005</c:v>
                </c:pt>
                <c:pt idx="123">
                  <c:v>2005</c:v>
                </c:pt>
                <c:pt idx="124">
                  <c:v>2006</c:v>
                </c:pt>
                <c:pt idx="125">
                  <c:v>2006</c:v>
                </c:pt>
                <c:pt idx="126">
                  <c:v>2006</c:v>
                </c:pt>
                <c:pt idx="127">
                  <c:v>2006</c:v>
                </c:pt>
                <c:pt idx="128">
                  <c:v>2007</c:v>
                </c:pt>
                <c:pt idx="129">
                  <c:v>2007</c:v>
                </c:pt>
                <c:pt idx="130">
                  <c:v>2007</c:v>
                </c:pt>
                <c:pt idx="131">
                  <c:v>2007</c:v>
                </c:pt>
                <c:pt idx="132">
                  <c:v>2008</c:v>
                </c:pt>
                <c:pt idx="133">
                  <c:v>2008</c:v>
                </c:pt>
                <c:pt idx="134">
                  <c:v>2008</c:v>
                </c:pt>
                <c:pt idx="135">
                  <c:v>2008</c:v>
                </c:pt>
                <c:pt idx="136">
                  <c:v>2009</c:v>
                </c:pt>
                <c:pt idx="137">
                  <c:v>2009</c:v>
                </c:pt>
                <c:pt idx="138">
                  <c:v>2009</c:v>
                </c:pt>
                <c:pt idx="139">
                  <c:v>2009</c:v>
                </c:pt>
              </c:numCache>
            </c:numRef>
          </c:cat>
          <c:val>
            <c:numRef>
              <c:f>RealHP!$C$6:$C$142</c:f>
              <c:numCache>
                <c:formatCode>"£"#,##0</c:formatCode>
                <c:ptCount val="137"/>
                <c:pt idx="0">
                  <c:v>66595.082715351673</c:v>
                </c:pt>
                <c:pt idx="1">
                  <c:v>66225.621575503261</c:v>
                </c:pt>
                <c:pt idx="2">
                  <c:v>65081.785872554559</c:v>
                </c:pt>
                <c:pt idx="3">
                  <c:v>63962.584599765636</c:v>
                </c:pt>
                <c:pt idx="4">
                  <c:v>63915.213936984204</c:v>
                </c:pt>
                <c:pt idx="5">
                  <c:v>62249.762611504986</c:v>
                </c:pt>
                <c:pt idx="6">
                  <c:v>60121.127878657957</c:v>
                </c:pt>
                <c:pt idx="7">
                  <c:v>58943.209227335326</c:v>
                </c:pt>
                <c:pt idx="8">
                  <c:v>59346.435568420697</c:v>
                </c:pt>
                <c:pt idx="9">
                  <c:v>59284.440831748885</c:v>
                </c:pt>
                <c:pt idx="10">
                  <c:v>61271.88552578666</c:v>
                </c:pt>
                <c:pt idx="11">
                  <c:v>62561.619926640888</c:v>
                </c:pt>
                <c:pt idx="12">
                  <c:v>67472.656908577803</c:v>
                </c:pt>
                <c:pt idx="13">
                  <c:v>70085.397066100093</c:v>
                </c:pt>
                <c:pt idx="14">
                  <c:v>72026.613373428918</c:v>
                </c:pt>
                <c:pt idx="15">
                  <c:v>74401.78869660644</c:v>
                </c:pt>
                <c:pt idx="16">
                  <c:v>74858.983244069284</c:v>
                </c:pt>
                <c:pt idx="17">
                  <c:v>78137.00077353495</c:v>
                </c:pt>
                <c:pt idx="18">
                  <c:v>76957.271938632402</c:v>
                </c:pt>
                <c:pt idx="19">
                  <c:v>74956.943580112842</c:v>
                </c:pt>
                <c:pt idx="20">
                  <c:v>74298.962937085278</c:v>
                </c:pt>
                <c:pt idx="21">
                  <c:v>72503.245204453618</c:v>
                </c:pt>
                <c:pt idx="22">
                  <c:v>71469.704731504011</c:v>
                </c:pt>
                <c:pt idx="23">
                  <c:v>69173.145909510611</c:v>
                </c:pt>
                <c:pt idx="24">
                  <c:v>68332.659133278023</c:v>
                </c:pt>
                <c:pt idx="25">
                  <c:v>65587.162471795513</c:v>
                </c:pt>
                <c:pt idx="26">
                  <c:v>65533.896321025888</c:v>
                </c:pt>
                <c:pt idx="27">
                  <c:v>64842.234170090778</c:v>
                </c:pt>
                <c:pt idx="28">
                  <c:v>65284.551707800376</c:v>
                </c:pt>
                <c:pt idx="29">
                  <c:v>66395.525568391415</c:v>
                </c:pt>
                <c:pt idx="30">
                  <c:v>67954.691213091428</c:v>
                </c:pt>
                <c:pt idx="31">
                  <c:v>69319.397077608999</c:v>
                </c:pt>
                <c:pt idx="32">
                  <c:v>70401.849825416342</c:v>
                </c:pt>
                <c:pt idx="33">
                  <c:v>70695.772538266378</c:v>
                </c:pt>
                <c:pt idx="34">
                  <c:v>72873.996331094808</c:v>
                </c:pt>
                <c:pt idx="35">
                  <c:v>74184.839278466578</c:v>
                </c:pt>
                <c:pt idx="36">
                  <c:v>74528.369205082709</c:v>
                </c:pt>
                <c:pt idx="37">
                  <c:v>76748.051489353791</c:v>
                </c:pt>
                <c:pt idx="38">
                  <c:v>77277.209865226978</c:v>
                </c:pt>
                <c:pt idx="39">
                  <c:v>76949.854722325457</c:v>
                </c:pt>
                <c:pt idx="40">
                  <c:v>77889.698717339925</c:v>
                </c:pt>
                <c:pt idx="41">
                  <c:v>79210.006414544405</c:v>
                </c:pt>
                <c:pt idx="42">
                  <c:v>79102.767294609148</c:v>
                </c:pt>
                <c:pt idx="43">
                  <c:v>81046.561237814312</c:v>
                </c:pt>
                <c:pt idx="44">
                  <c:v>83667.548817995921</c:v>
                </c:pt>
                <c:pt idx="45">
                  <c:v>85555.042687103574</c:v>
                </c:pt>
                <c:pt idx="46">
                  <c:v>87281.92527248738</c:v>
                </c:pt>
                <c:pt idx="47">
                  <c:v>90335.213473173877</c:v>
                </c:pt>
                <c:pt idx="48">
                  <c:v>93192.517360984406</c:v>
                </c:pt>
                <c:pt idx="49">
                  <c:v>92035.803275628918</c:v>
                </c:pt>
                <c:pt idx="50">
                  <c:v>93112.210751437393</c:v>
                </c:pt>
                <c:pt idx="51">
                  <c:v>98665.487067590322</c:v>
                </c:pt>
                <c:pt idx="52">
                  <c:v>108067.30058288785</c:v>
                </c:pt>
                <c:pt idx="53">
                  <c:v>111541.79992772553</c:v>
                </c:pt>
                <c:pt idx="54">
                  <c:v>114132.8137812245</c:v>
                </c:pt>
                <c:pt idx="55">
                  <c:v>116003.65969906935</c:v>
                </c:pt>
                <c:pt idx="56">
                  <c:v>115896.58901642772</c:v>
                </c:pt>
                <c:pt idx="57">
                  <c:v>111314.77805176735</c:v>
                </c:pt>
                <c:pt idx="58">
                  <c:v>105978.47453220694</c:v>
                </c:pt>
                <c:pt idx="59">
                  <c:v>100241.30382304364</c:v>
                </c:pt>
                <c:pt idx="60">
                  <c:v>95694.331085535057</c:v>
                </c:pt>
                <c:pt idx="61">
                  <c:v>90394.539797783407</c:v>
                </c:pt>
                <c:pt idx="62">
                  <c:v>89301.939896188705</c:v>
                </c:pt>
                <c:pt idx="63">
                  <c:v>88826.753703648297</c:v>
                </c:pt>
                <c:pt idx="64">
                  <c:v>87607.510438521858</c:v>
                </c:pt>
                <c:pt idx="65">
                  <c:v>84762.902680164378</c:v>
                </c:pt>
                <c:pt idx="66">
                  <c:v>82049.856754391425</c:v>
                </c:pt>
                <c:pt idx="67">
                  <c:v>81072.67012070246</c:v>
                </c:pt>
                <c:pt idx="68">
                  <c:v>80483.983340413048</c:v>
                </c:pt>
                <c:pt idx="69">
                  <c:v>76955.176396342024</c:v>
                </c:pt>
                <c:pt idx="70">
                  <c:v>77393.236708771816</c:v>
                </c:pt>
                <c:pt idx="71">
                  <c:v>78904.885451125403</c:v>
                </c:pt>
                <c:pt idx="72">
                  <c:v>78421.037382091934</c:v>
                </c:pt>
                <c:pt idx="73">
                  <c:v>77092.869728426886</c:v>
                </c:pt>
                <c:pt idx="74">
                  <c:v>77401.756023660928</c:v>
                </c:pt>
                <c:pt idx="75">
                  <c:v>76114.784564114976</c:v>
                </c:pt>
                <c:pt idx="76">
                  <c:v>76608.871535319398</c:v>
                </c:pt>
                <c:pt idx="77">
                  <c:v>76697.861615635426</c:v>
                </c:pt>
                <c:pt idx="78">
                  <c:v>74516.943953295398</c:v>
                </c:pt>
                <c:pt idx="79">
                  <c:v>73957.451418060227</c:v>
                </c:pt>
                <c:pt idx="80">
                  <c:v>73332.964816544365</c:v>
                </c:pt>
                <c:pt idx="81">
                  <c:v>72658.889207195287</c:v>
                </c:pt>
                <c:pt idx="82">
                  <c:v>72893.823810470509</c:v>
                </c:pt>
                <c:pt idx="83">
                  <c:v>74320.807905759168</c:v>
                </c:pt>
                <c:pt idx="84">
                  <c:v>75540.294657086808</c:v>
                </c:pt>
                <c:pt idx="85">
                  <c:v>76713.210980519318</c:v>
                </c:pt>
                <c:pt idx="86">
                  <c:v>77141.297980546398</c:v>
                </c:pt>
                <c:pt idx="87">
                  <c:v>79709.11419375398</c:v>
                </c:pt>
                <c:pt idx="88">
                  <c:v>82115.300690090473</c:v>
                </c:pt>
                <c:pt idx="89">
                  <c:v>82906.790043832138</c:v>
                </c:pt>
                <c:pt idx="90">
                  <c:v>84083.146379739119</c:v>
                </c:pt>
                <c:pt idx="91">
                  <c:v>85595.667327886025</c:v>
                </c:pt>
                <c:pt idx="92">
                  <c:v>86814.592999389119</c:v>
                </c:pt>
                <c:pt idx="93">
                  <c:v>86358.211844912323</c:v>
                </c:pt>
                <c:pt idx="94">
                  <c:v>88250.679767932263</c:v>
                </c:pt>
                <c:pt idx="95">
                  <c:v>90603.422866128341</c:v>
                </c:pt>
                <c:pt idx="96">
                  <c:v>93572.250636787387</c:v>
                </c:pt>
                <c:pt idx="97">
                  <c:v>95801.128599348725</c:v>
                </c:pt>
                <c:pt idx="98">
                  <c:v>99331.966340492378</c:v>
                </c:pt>
                <c:pt idx="99">
                  <c:v>101925.23528663556</c:v>
                </c:pt>
                <c:pt idx="100">
                  <c:v>101412.71062475644</c:v>
                </c:pt>
                <c:pt idx="101">
                  <c:v>101626.46913734774</c:v>
                </c:pt>
                <c:pt idx="102">
                  <c:v>104671.68387522902</c:v>
                </c:pt>
                <c:pt idx="103">
                  <c:v>107916.47103476644</c:v>
                </c:pt>
                <c:pt idx="104">
                  <c:v>112052.28776246712</c:v>
                </c:pt>
                <c:pt idx="105">
                  <c:v>114009.91994821631</c:v>
                </c:pt>
                <c:pt idx="106">
                  <c:v>117420.57782633742</c:v>
                </c:pt>
                <c:pt idx="107">
                  <c:v>125929.54908522721</c:v>
                </c:pt>
                <c:pt idx="108">
                  <c:v>134388.59212910611</c:v>
                </c:pt>
                <c:pt idx="109">
                  <c:v>139322.53456790026</c:v>
                </c:pt>
                <c:pt idx="110">
                  <c:v>143322.52876497593</c:v>
                </c:pt>
                <c:pt idx="111">
                  <c:v>148092.40413134868</c:v>
                </c:pt>
                <c:pt idx="112">
                  <c:v>152842.96292522937</c:v>
                </c:pt>
                <c:pt idx="113">
                  <c:v>156773.07535510385</c:v>
                </c:pt>
                <c:pt idx="114">
                  <c:v>161975.08126993524</c:v>
                </c:pt>
                <c:pt idx="115">
                  <c:v>170647.02375008079</c:v>
                </c:pt>
                <c:pt idx="116">
                  <c:v>175381.32302428168</c:v>
                </c:pt>
                <c:pt idx="117">
                  <c:v>172561.22406119568</c:v>
                </c:pt>
                <c:pt idx="118">
                  <c:v>172474.12755305739</c:v>
                </c:pt>
                <c:pt idx="119">
                  <c:v>175745.73493848511</c:v>
                </c:pt>
                <c:pt idx="120">
                  <c:v>175255.07166169299</c:v>
                </c:pt>
                <c:pt idx="121">
                  <c:v>173994.47900815622</c:v>
                </c:pt>
                <c:pt idx="122">
                  <c:v>176779.26297642011</c:v>
                </c:pt>
                <c:pt idx="123">
                  <c:v>178848.26174064612</c:v>
                </c:pt>
                <c:pt idx="124">
                  <c:v>181002.67548859512</c:v>
                </c:pt>
                <c:pt idx="125">
                  <c:v>182948.02362975286</c:v>
                </c:pt>
                <c:pt idx="126">
                  <c:v>185187.03522354606</c:v>
                </c:pt>
                <c:pt idx="127">
                  <c:v>188718.85871891098</c:v>
                </c:pt>
                <c:pt idx="128">
                  <c:v>190389.19808057544</c:v>
                </c:pt>
                <c:pt idx="129">
                  <c:v>187763.47269083405</c:v>
                </c:pt>
                <c:pt idx="130">
                  <c:v>181945.20352462461</c:v>
                </c:pt>
                <c:pt idx="131">
                  <c:v>173573.42401446335</c:v>
                </c:pt>
                <c:pt idx="132">
                  <c:v>162710.62626022368</c:v>
                </c:pt>
                <c:pt idx="133">
                  <c:v>155837.13002468811</c:v>
                </c:pt>
                <c:pt idx="134">
                  <c:v>152008.36602143323</c:v>
                </c:pt>
                <c:pt idx="135">
                  <c:v>155181.31609968346</c:v>
                </c:pt>
                <c:pt idx="136">
                  <c:v>160158.67185069327</c:v>
                </c:pt>
              </c:numCache>
            </c:numRef>
          </c:val>
          <c:smooth val="1"/>
        </c:ser>
        <c:marker val="1"/>
        <c:axId val="80683008"/>
        <c:axId val="80684928"/>
      </c:lineChart>
      <c:catAx>
        <c:axId val="80683008"/>
        <c:scaling>
          <c:orientation val="minMax"/>
        </c:scaling>
        <c:axPos val="b"/>
        <c:title>
          <c:tx>
            <c:rich>
              <a:bodyPr/>
              <a:lstStyle/>
              <a:p>
                <a:pPr>
                  <a:defRPr sz="1200" b="1"/>
                </a:pPr>
                <a:r>
                  <a:rPr lang="en-US" sz="1200" b="1"/>
                  <a:t>Year</a:t>
                </a:r>
              </a:p>
            </c:rich>
          </c:tx>
        </c:title>
        <c:numFmt formatCode="General" sourceLinked="1"/>
        <c:majorTickMark val="none"/>
        <c:tickLblPos val="nextTo"/>
        <c:spPr>
          <a:ln w="3175">
            <a:solidFill>
              <a:srgbClr val="000000"/>
            </a:solidFill>
            <a:prstDash val="solid"/>
          </a:ln>
        </c:spPr>
        <c:txPr>
          <a:bodyPr rot="-5400000" vert="horz"/>
          <a:lstStyle/>
          <a:p>
            <a:pPr>
              <a:defRPr sz="1050" b="0" i="0" u="none" strike="noStrike" baseline="0">
                <a:solidFill>
                  <a:srgbClr val="000000"/>
                </a:solidFill>
                <a:latin typeface="Tahoma"/>
                <a:ea typeface="Tahoma"/>
                <a:cs typeface="Tahoma"/>
              </a:defRPr>
            </a:pPr>
            <a:endParaRPr lang="en-US"/>
          </a:p>
        </c:txPr>
        <c:crossAx val="80684928"/>
        <c:crosses val="autoZero"/>
        <c:auto val="1"/>
        <c:lblAlgn val="ctr"/>
        <c:lblOffset val="100"/>
        <c:tickLblSkip val="8"/>
        <c:tickMarkSkip val="8"/>
      </c:catAx>
      <c:valAx>
        <c:axId val="80684928"/>
        <c:scaling>
          <c:orientation val="minMax"/>
          <c:min val="30000"/>
        </c:scaling>
        <c:axPos val="l"/>
        <c:majorGridlines/>
        <c:title>
          <c:tx>
            <c:rich>
              <a:bodyPr/>
              <a:lstStyle/>
              <a:p>
                <a:pPr>
                  <a:defRPr sz="1050" b="1"/>
                </a:pPr>
                <a:r>
                  <a:rPr lang="en-US" sz="1200" b="1" dirty="0"/>
                  <a:t>Price</a:t>
                </a:r>
              </a:p>
            </c:rich>
          </c:tx>
          <c:layout>
            <c:manualLayout>
              <c:xMode val="edge"/>
              <c:yMode val="edge"/>
              <c:x val="2.3922669388548527E-2"/>
              <c:y val="0.44485072178477936"/>
            </c:manualLayout>
          </c:layout>
        </c:title>
        <c:numFmt formatCode="&quot;£&quot;#,##0" sourceLinked="1"/>
        <c:majorTickMark val="none"/>
        <c:tickLblPos val="nextTo"/>
        <c:txPr>
          <a:bodyPr rot="0" vert="horz"/>
          <a:lstStyle/>
          <a:p>
            <a:pPr>
              <a:defRPr sz="1050" b="0" i="0" u="none" strike="noStrike" baseline="0">
                <a:solidFill>
                  <a:srgbClr val="000000"/>
                </a:solidFill>
                <a:latin typeface="Tahoma"/>
                <a:ea typeface="Tahoma"/>
                <a:cs typeface="Tahoma"/>
              </a:defRPr>
            </a:pPr>
            <a:endParaRPr lang="en-US"/>
          </a:p>
        </c:txPr>
        <c:crossAx val="80683008"/>
        <c:crosses val="autoZero"/>
        <c:crossBetween val="midCat"/>
        <c:majorUnit val="25000"/>
      </c:valAx>
      <c:spPr>
        <a:gradFill>
          <a:gsLst>
            <a:gs pos="0">
              <a:srgbClr val="F07F09">
                <a:tint val="66000"/>
                <a:satMod val="160000"/>
              </a:srgbClr>
            </a:gs>
            <a:gs pos="50000">
              <a:srgbClr val="F07F09">
                <a:tint val="44500"/>
                <a:satMod val="160000"/>
              </a:srgbClr>
            </a:gs>
            <a:gs pos="100000">
              <a:srgbClr val="F07F09">
                <a:tint val="23500"/>
                <a:satMod val="160000"/>
              </a:srgbClr>
            </a:gs>
          </a:gsLst>
          <a:lin ang="5400000" scaled="0"/>
        </a:gradFill>
        <a:ln w="25400" cmpd="dbl">
          <a:solidFill>
            <a:schemeClr val="tx1"/>
          </a:solidFill>
        </a:ln>
      </c:spPr>
    </c:plotArea>
    <c:legend>
      <c:legendPos val="r"/>
      <c:layout>
        <c:manualLayout>
          <c:xMode val="edge"/>
          <c:yMode val="edge"/>
          <c:x val="0.22498092889750002"/>
          <c:y val="0.26481299212598663"/>
          <c:w val="0.21074916197273263"/>
          <c:h val="6.4427975914775434E-2"/>
        </c:manualLayout>
      </c:layout>
      <c:spPr>
        <a:solidFill>
          <a:srgbClr val="FFFFFF"/>
        </a:solidFill>
        <a:ln w="25400">
          <a:noFill/>
        </a:ln>
      </c:spPr>
      <c:txPr>
        <a:bodyPr/>
        <a:lstStyle/>
        <a:p>
          <a:pPr>
            <a:defRPr sz="1050" b="0" i="0" u="none" strike="noStrike" baseline="0">
              <a:solidFill>
                <a:srgbClr val="000000"/>
              </a:solidFill>
              <a:latin typeface="Arial" pitchFamily="34" charset="0"/>
              <a:ea typeface="Tahoma"/>
              <a:cs typeface="Arial" pitchFamily="34" charset="0"/>
            </a:defRPr>
          </a:pPr>
          <a:endParaRPr lang="en-US"/>
        </a:p>
      </c:txPr>
    </c:legend>
    <c:plotVisOnly val="1"/>
    <c:dispBlanksAs val="gap"/>
  </c:chart>
  <c:spPr>
    <a:solidFill>
      <a:schemeClr val="accent3">
        <a:lumMod val="20000"/>
        <a:lumOff val="80000"/>
      </a:schemeClr>
    </a:solidFill>
    <a:ln w="3175">
      <a:solidFill>
        <a:srgbClr val="000000"/>
      </a:solidFill>
      <a:prstDash val="solid"/>
    </a:ln>
  </c:spPr>
  <c:txPr>
    <a:bodyPr/>
    <a:lstStyle/>
    <a:p>
      <a:pPr>
        <a:defRPr sz="1175" b="0" i="0" u="none" strike="noStrike" baseline="0">
          <a:solidFill>
            <a:srgbClr val="000000"/>
          </a:solidFill>
          <a:latin typeface="Tahoma"/>
          <a:ea typeface="Tahoma"/>
          <a:cs typeface="Tahoma"/>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81BDB-3AF1-45FF-AA7C-DAA6D880DF89}" type="doc">
      <dgm:prSet loTypeId="urn:microsoft.com/office/officeart/2005/8/layout/pyramid2" loCatId="pyramid" qsTypeId="urn:microsoft.com/office/officeart/2005/8/quickstyle/3d1" qsCatId="3D" csTypeId="urn:microsoft.com/office/officeart/2005/8/colors/colorful4" csCatId="colorful" phldr="1"/>
      <dgm:spPr/>
      <dgm:t>
        <a:bodyPr/>
        <a:lstStyle/>
        <a:p>
          <a:pPr rtl="1"/>
          <a:endParaRPr lang="fa-IR"/>
        </a:p>
      </dgm:t>
    </dgm:pt>
    <dgm:pt modelId="{DFCADCD1-37C8-4AEE-97C5-0C59137309F0}">
      <dgm:prSet/>
      <dgm:spPr/>
      <dgm:t>
        <a:bodyPr/>
        <a:lstStyle/>
        <a:p>
          <a:pPr rtl="1"/>
          <a:r>
            <a:rPr lang="fa-IR" dirty="0" smtClean="0"/>
            <a:t>تعریف بحران‌ مالی</a:t>
          </a:r>
          <a:endParaRPr lang="fa-IR" dirty="0"/>
        </a:p>
      </dgm:t>
    </dgm:pt>
    <dgm:pt modelId="{EDD5A536-C133-43C5-9466-D186CAC82DED}" type="parTrans" cxnId="{25D60BEC-4BFB-4F77-A87A-A1450780793B}">
      <dgm:prSet/>
      <dgm:spPr/>
      <dgm:t>
        <a:bodyPr/>
        <a:lstStyle/>
        <a:p>
          <a:pPr rtl="1"/>
          <a:endParaRPr lang="fa-IR"/>
        </a:p>
      </dgm:t>
    </dgm:pt>
    <dgm:pt modelId="{742BDC83-FA73-44FA-9506-04852A006B67}" type="sibTrans" cxnId="{25D60BEC-4BFB-4F77-A87A-A1450780793B}">
      <dgm:prSet/>
      <dgm:spPr/>
      <dgm:t>
        <a:bodyPr/>
        <a:lstStyle/>
        <a:p>
          <a:pPr rtl="1"/>
          <a:endParaRPr lang="fa-IR"/>
        </a:p>
      </dgm:t>
    </dgm:pt>
    <dgm:pt modelId="{29B411D1-BD49-4751-A65A-AC5E44C90165}">
      <dgm:prSet/>
      <dgm:spPr/>
      <dgm:t>
        <a:bodyPr/>
        <a:lstStyle/>
        <a:p>
          <a:pPr rtl="1"/>
          <a:r>
            <a:rPr lang="fa-IR" dirty="0" smtClean="0"/>
            <a:t>چرایی بروز بحران</a:t>
          </a:r>
          <a:endParaRPr lang="fa-IR" dirty="0"/>
        </a:p>
      </dgm:t>
    </dgm:pt>
    <dgm:pt modelId="{12245E48-B6EA-4BF9-8281-86EAF51B123E}" type="parTrans" cxnId="{F0F0E154-290B-4B92-AA4F-2645E5A6F013}">
      <dgm:prSet/>
      <dgm:spPr/>
      <dgm:t>
        <a:bodyPr/>
        <a:lstStyle/>
        <a:p>
          <a:pPr rtl="1"/>
          <a:endParaRPr lang="fa-IR"/>
        </a:p>
      </dgm:t>
    </dgm:pt>
    <dgm:pt modelId="{E3DBAAA1-45BD-44B1-8066-7989236F0469}" type="sibTrans" cxnId="{F0F0E154-290B-4B92-AA4F-2645E5A6F013}">
      <dgm:prSet/>
      <dgm:spPr/>
      <dgm:t>
        <a:bodyPr/>
        <a:lstStyle/>
        <a:p>
          <a:pPr rtl="1"/>
          <a:endParaRPr lang="fa-IR"/>
        </a:p>
      </dgm:t>
    </dgm:pt>
    <dgm:pt modelId="{6543A55F-5243-4157-A06D-2C2275B4EDE1}">
      <dgm:prSet/>
      <dgm:spPr/>
      <dgm:t>
        <a:bodyPr/>
        <a:lstStyle/>
        <a:p>
          <a:pPr rtl="1"/>
          <a:r>
            <a:rPr lang="fa-IR" dirty="0" smtClean="0"/>
            <a:t>بحران‌های مشابه</a:t>
          </a:r>
          <a:endParaRPr lang="en-US" dirty="0"/>
        </a:p>
      </dgm:t>
    </dgm:pt>
    <dgm:pt modelId="{1B291E41-EEF6-4F92-8AC8-B0C15C760EDC}" type="parTrans" cxnId="{41F552E6-6CA8-4231-94C9-91FF0CBAAA15}">
      <dgm:prSet/>
      <dgm:spPr/>
      <dgm:t>
        <a:bodyPr/>
        <a:lstStyle/>
        <a:p>
          <a:pPr rtl="1"/>
          <a:endParaRPr lang="fa-IR"/>
        </a:p>
      </dgm:t>
    </dgm:pt>
    <dgm:pt modelId="{643DD80C-EF77-4885-9562-7C6E8DE1A222}" type="sibTrans" cxnId="{41F552E6-6CA8-4231-94C9-91FF0CBAAA15}">
      <dgm:prSet/>
      <dgm:spPr/>
      <dgm:t>
        <a:bodyPr/>
        <a:lstStyle/>
        <a:p>
          <a:pPr rtl="1"/>
          <a:endParaRPr lang="fa-IR"/>
        </a:p>
      </dgm:t>
    </dgm:pt>
    <dgm:pt modelId="{F7C9CA7E-E881-49E8-B352-E2A975A49288}">
      <dgm:prSet/>
      <dgm:spPr/>
      <dgm:t>
        <a:bodyPr/>
        <a:lstStyle/>
        <a:p>
          <a:pPr rtl="1"/>
          <a:r>
            <a:rPr lang="fa-IR" dirty="0" smtClean="0"/>
            <a:t>گاه‌شمار بحران اخیر</a:t>
          </a:r>
          <a:endParaRPr lang="fa-IR" dirty="0"/>
        </a:p>
      </dgm:t>
    </dgm:pt>
    <dgm:pt modelId="{3EA1D735-70F4-477B-AED3-692F97BA8836}" type="parTrans" cxnId="{7B4616ED-02D4-4C3B-AE92-83BDFA259CA0}">
      <dgm:prSet/>
      <dgm:spPr/>
      <dgm:t>
        <a:bodyPr/>
        <a:lstStyle/>
        <a:p>
          <a:pPr rtl="1"/>
          <a:endParaRPr lang="fa-IR"/>
        </a:p>
      </dgm:t>
    </dgm:pt>
    <dgm:pt modelId="{7FCC65D1-2621-4662-8057-E4A2C690B131}" type="sibTrans" cxnId="{7B4616ED-02D4-4C3B-AE92-83BDFA259CA0}">
      <dgm:prSet/>
      <dgm:spPr/>
      <dgm:t>
        <a:bodyPr/>
        <a:lstStyle/>
        <a:p>
          <a:pPr rtl="1"/>
          <a:endParaRPr lang="fa-IR"/>
        </a:p>
      </dgm:t>
    </dgm:pt>
    <dgm:pt modelId="{551346FD-9608-4AB2-9D34-AFDB99D0971A}">
      <dgm:prSet/>
      <dgm:spPr/>
      <dgm:t>
        <a:bodyPr/>
        <a:lstStyle/>
        <a:p>
          <a:pPr rtl="1"/>
          <a:r>
            <a:rPr lang="fa-IR" dirty="0" smtClean="0"/>
            <a:t>اقدامات دولت‌ها</a:t>
          </a:r>
          <a:endParaRPr lang="en-US" dirty="0"/>
        </a:p>
      </dgm:t>
    </dgm:pt>
    <dgm:pt modelId="{19451F9F-A914-4B74-813F-366EA388BC8A}" type="parTrans" cxnId="{3BDB9945-ED47-484C-A13B-B6437448CA2B}">
      <dgm:prSet/>
      <dgm:spPr/>
      <dgm:t>
        <a:bodyPr/>
        <a:lstStyle/>
        <a:p>
          <a:pPr rtl="1"/>
          <a:endParaRPr lang="fa-IR"/>
        </a:p>
      </dgm:t>
    </dgm:pt>
    <dgm:pt modelId="{4E762B7F-109C-403B-A7C6-FC40D1A9A702}" type="sibTrans" cxnId="{3BDB9945-ED47-484C-A13B-B6437448CA2B}">
      <dgm:prSet/>
      <dgm:spPr/>
      <dgm:t>
        <a:bodyPr/>
        <a:lstStyle/>
        <a:p>
          <a:pPr rtl="1"/>
          <a:endParaRPr lang="fa-IR"/>
        </a:p>
      </dgm:t>
    </dgm:pt>
    <dgm:pt modelId="{B23E5090-020D-4269-AB1A-B5F87A3F5EF3}">
      <dgm:prSet/>
      <dgm:spPr/>
      <dgm:t>
        <a:bodyPr/>
        <a:lstStyle/>
        <a:p>
          <a:pPr rtl="1"/>
          <a:r>
            <a:rPr lang="fa-IR" dirty="0" smtClean="0"/>
            <a:t>آثار بحران بر اقتصاد ایران</a:t>
          </a:r>
          <a:endParaRPr lang="fa-IR" dirty="0"/>
        </a:p>
      </dgm:t>
    </dgm:pt>
    <dgm:pt modelId="{B252FF16-9CEC-4D42-889C-5E6DA2196FA5}" type="parTrans" cxnId="{85C47A17-B84A-4971-91F6-BD1DD142522C}">
      <dgm:prSet/>
      <dgm:spPr/>
      <dgm:t>
        <a:bodyPr/>
        <a:lstStyle/>
        <a:p>
          <a:pPr rtl="1"/>
          <a:endParaRPr lang="fa-IR"/>
        </a:p>
      </dgm:t>
    </dgm:pt>
    <dgm:pt modelId="{8EBF34A7-22EC-4FCE-8C40-16676F2FA771}" type="sibTrans" cxnId="{85C47A17-B84A-4971-91F6-BD1DD142522C}">
      <dgm:prSet/>
      <dgm:spPr/>
      <dgm:t>
        <a:bodyPr/>
        <a:lstStyle/>
        <a:p>
          <a:pPr rtl="1"/>
          <a:endParaRPr lang="fa-IR"/>
        </a:p>
      </dgm:t>
    </dgm:pt>
    <dgm:pt modelId="{438130D9-C488-47CA-BF37-ABCC59A554BD}">
      <dgm:prSet/>
      <dgm:spPr/>
      <dgm:t>
        <a:bodyPr/>
        <a:lstStyle/>
        <a:p>
          <a:pPr rtl="1"/>
          <a:r>
            <a:rPr lang="fa-IR" dirty="0" smtClean="0"/>
            <a:t>دلایل: از سطح تا عمق</a:t>
          </a:r>
          <a:endParaRPr lang="en-US" dirty="0"/>
        </a:p>
      </dgm:t>
    </dgm:pt>
    <dgm:pt modelId="{40E45E3D-2300-4C37-AB55-3521F22B366C}" type="parTrans" cxnId="{6B5753AB-546D-4028-815D-456BD35DA6A0}">
      <dgm:prSet/>
      <dgm:spPr/>
      <dgm:t>
        <a:bodyPr/>
        <a:lstStyle/>
        <a:p>
          <a:pPr rtl="1"/>
          <a:endParaRPr lang="fa-IR"/>
        </a:p>
      </dgm:t>
    </dgm:pt>
    <dgm:pt modelId="{B265A97F-9530-4233-98B4-901D361D5C91}" type="sibTrans" cxnId="{6B5753AB-546D-4028-815D-456BD35DA6A0}">
      <dgm:prSet/>
      <dgm:spPr/>
      <dgm:t>
        <a:bodyPr/>
        <a:lstStyle/>
        <a:p>
          <a:pPr rtl="1"/>
          <a:endParaRPr lang="fa-IR"/>
        </a:p>
      </dgm:t>
    </dgm:pt>
    <dgm:pt modelId="{3F2E21D7-CEA3-4351-A61C-AE9481AE2A94}">
      <dgm:prSet/>
      <dgm:spPr/>
      <dgm:t>
        <a:bodyPr/>
        <a:lstStyle/>
        <a:p>
          <a:pPr rtl="1"/>
          <a:r>
            <a:rPr lang="fa-IR" smtClean="0"/>
            <a:t>تعامل ریسک‌ها در بروز بحران</a:t>
          </a:r>
          <a:endParaRPr lang="fa-IR" dirty="0"/>
        </a:p>
      </dgm:t>
    </dgm:pt>
    <dgm:pt modelId="{CEC12781-E623-44D5-B82C-BBEA19C7A476}" type="parTrans" cxnId="{2D57F219-4330-4FDC-8033-F9BD49BA199E}">
      <dgm:prSet/>
      <dgm:spPr/>
      <dgm:t>
        <a:bodyPr/>
        <a:lstStyle/>
        <a:p>
          <a:pPr rtl="1"/>
          <a:endParaRPr lang="fa-IR"/>
        </a:p>
      </dgm:t>
    </dgm:pt>
    <dgm:pt modelId="{20C57D6F-DECE-473B-AA84-788ADE4DAD62}" type="sibTrans" cxnId="{2D57F219-4330-4FDC-8033-F9BD49BA199E}">
      <dgm:prSet/>
      <dgm:spPr/>
      <dgm:t>
        <a:bodyPr/>
        <a:lstStyle/>
        <a:p>
          <a:pPr rtl="1"/>
          <a:endParaRPr lang="fa-IR"/>
        </a:p>
      </dgm:t>
    </dgm:pt>
    <dgm:pt modelId="{CC393A5B-213F-4C3D-A6D0-9DE3D75036B4}" type="pres">
      <dgm:prSet presAssocID="{31381BDB-3AF1-45FF-AA7C-DAA6D880DF89}" presName="compositeShape" presStyleCnt="0">
        <dgm:presLayoutVars>
          <dgm:dir/>
          <dgm:resizeHandles/>
        </dgm:presLayoutVars>
      </dgm:prSet>
      <dgm:spPr/>
      <dgm:t>
        <a:bodyPr/>
        <a:lstStyle/>
        <a:p>
          <a:pPr rtl="1"/>
          <a:endParaRPr lang="fa-IR"/>
        </a:p>
      </dgm:t>
    </dgm:pt>
    <dgm:pt modelId="{31B017AF-615D-4C11-B490-BD190B3727D3}" type="pres">
      <dgm:prSet presAssocID="{31381BDB-3AF1-45FF-AA7C-DAA6D880DF89}" presName="pyramid" presStyleLbl="node1" presStyleIdx="0" presStyleCnt="1"/>
      <dgm:spPr/>
    </dgm:pt>
    <dgm:pt modelId="{1F2B800A-4F42-4D3F-BDA6-5C8D94DE723A}" type="pres">
      <dgm:prSet presAssocID="{31381BDB-3AF1-45FF-AA7C-DAA6D880DF89}" presName="theList" presStyleCnt="0"/>
      <dgm:spPr/>
    </dgm:pt>
    <dgm:pt modelId="{8E15F066-EE9C-46DF-A5C8-B14A2FFA75DA}" type="pres">
      <dgm:prSet presAssocID="{DFCADCD1-37C8-4AEE-97C5-0C59137309F0}" presName="aNode" presStyleLbl="fgAcc1" presStyleIdx="0" presStyleCnt="8">
        <dgm:presLayoutVars>
          <dgm:bulletEnabled val="1"/>
        </dgm:presLayoutVars>
      </dgm:prSet>
      <dgm:spPr/>
      <dgm:t>
        <a:bodyPr/>
        <a:lstStyle/>
        <a:p>
          <a:pPr rtl="1"/>
          <a:endParaRPr lang="fa-IR"/>
        </a:p>
      </dgm:t>
    </dgm:pt>
    <dgm:pt modelId="{5CA2CD37-6D3A-4D32-B669-6FC24CE37B55}" type="pres">
      <dgm:prSet presAssocID="{DFCADCD1-37C8-4AEE-97C5-0C59137309F0}" presName="aSpace" presStyleCnt="0"/>
      <dgm:spPr/>
    </dgm:pt>
    <dgm:pt modelId="{EC33EC0C-149B-49AA-8C9E-7038AF69176B}" type="pres">
      <dgm:prSet presAssocID="{29B411D1-BD49-4751-A65A-AC5E44C90165}" presName="aNode" presStyleLbl="fgAcc1" presStyleIdx="1" presStyleCnt="8">
        <dgm:presLayoutVars>
          <dgm:bulletEnabled val="1"/>
        </dgm:presLayoutVars>
      </dgm:prSet>
      <dgm:spPr/>
      <dgm:t>
        <a:bodyPr/>
        <a:lstStyle/>
        <a:p>
          <a:pPr rtl="1"/>
          <a:endParaRPr lang="fa-IR"/>
        </a:p>
      </dgm:t>
    </dgm:pt>
    <dgm:pt modelId="{72870A48-1D96-43C7-849F-DEB90F8A44D9}" type="pres">
      <dgm:prSet presAssocID="{29B411D1-BD49-4751-A65A-AC5E44C90165}" presName="aSpace" presStyleCnt="0"/>
      <dgm:spPr/>
    </dgm:pt>
    <dgm:pt modelId="{43FAC435-DF7D-4568-B894-BE175751F055}" type="pres">
      <dgm:prSet presAssocID="{6543A55F-5243-4157-A06D-2C2275B4EDE1}" presName="aNode" presStyleLbl="fgAcc1" presStyleIdx="2" presStyleCnt="8">
        <dgm:presLayoutVars>
          <dgm:bulletEnabled val="1"/>
        </dgm:presLayoutVars>
      </dgm:prSet>
      <dgm:spPr/>
      <dgm:t>
        <a:bodyPr/>
        <a:lstStyle/>
        <a:p>
          <a:pPr rtl="1"/>
          <a:endParaRPr lang="fa-IR"/>
        </a:p>
      </dgm:t>
    </dgm:pt>
    <dgm:pt modelId="{B4E85702-E506-424E-B4AE-C8E70E2F42FA}" type="pres">
      <dgm:prSet presAssocID="{6543A55F-5243-4157-A06D-2C2275B4EDE1}" presName="aSpace" presStyleCnt="0"/>
      <dgm:spPr/>
    </dgm:pt>
    <dgm:pt modelId="{BF34FDBC-9BA8-4939-8CB3-78B39E3EB58F}" type="pres">
      <dgm:prSet presAssocID="{F7C9CA7E-E881-49E8-B352-E2A975A49288}" presName="aNode" presStyleLbl="fgAcc1" presStyleIdx="3" presStyleCnt="8">
        <dgm:presLayoutVars>
          <dgm:bulletEnabled val="1"/>
        </dgm:presLayoutVars>
      </dgm:prSet>
      <dgm:spPr/>
      <dgm:t>
        <a:bodyPr/>
        <a:lstStyle/>
        <a:p>
          <a:pPr rtl="1"/>
          <a:endParaRPr lang="fa-IR"/>
        </a:p>
      </dgm:t>
    </dgm:pt>
    <dgm:pt modelId="{4E24F01B-04AD-4D77-8FAB-2F7E86EE2ED6}" type="pres">
      <dgm:prSet presAssocID="{F7C9CA7E-E881-49E8-B352-E2A975A49288}" presName="aSpace" presStyleCnt="0"/>
      <dgm:spPr/>
    </dgm:pt>
    <dgm:pt modelId="{29991AAA-11FA-4585-A2D5-EF4B6DF6C981}" type="pres">
      <dgm:prSet presAssocID="{3F2E21D7-CEA3-4351-A61C-AE9481AE2A94}" presName="aNode" presStyleLbl="fgAcc1" presStyleIdx="4" presStyleCnt="8">
        <dgm:presLayoutVars>
          <dgm:bulletEnabled val="1"/>
        </dgm:presLayoutVars>
      </dgm:prSet>
      <dgm:spPr/>
      <dgm:t>
        <a:bodyPr/>
        <a:lstStyle/>
        <a:p>
          <a:pPr rtl="1"/>
          <a:endParaRPr lang="fa-IR"/>
        </a:p>
      </dgm:t>
    </dgm:pt>
    <dgm:pt modelId="{67DED253-6CDD-4F69-9444-7CE44946DA9E}" type="pres">
      <dgm:prSet presAssocID="{3F2E21D7-CEA3-4351-A61C-AE9481AE2A94}" presName="aSpace" presStyleCnt="0"/>
      <dgm:spPr/>
    </dgm:pt>
    <dgm:pt modelId="{D578D182-E95D-442D-ABC5-42F6898D1BD9}" type="pres">
      <dgm:prSet presAssocID="{551346FD-9608-4AB2-9D34-AFDB99D0971A}" presName="aNode" presStyleLbl="fgAcc1" presStyleIdx="5" presStyleCnt="8">
        <dgm:presLayoutVars>
          <dgm:bulletEnabled val="1"/>
        </dgm:presLayoutVars>
      </dgm:prSet>
      <dgm:spPr/>
      <dgm:t>
        <a:bodyPr/>
        <a:lstStyle/>
        <a:p>
          <a:pPr rtl="1"/>
          <a:endParaRPr lang="fa-IR"/>
        </a:p>
      </dgm:t>
    </dgm:pt>
    <dgm:pt modelId="{21A1D6DE-7E9B-4126-90E9-82CA66CB6BF5}" type="pres">
      <dgm:prSet presAssocID="{551346FD-9608-4AB2-9D34-AFDB99D0971A}" presName="aSpace" presStyleCnt="0"/>
      <dgm:spPr/>
    </dgm:pt>
    <dgm:pt modelId="{EBB7F261-AF31-493E-B843-AE2153581B85}" type="pres">
      <dgm:prSet presAssocID="{B23E5090-020D-4269-AB1A-B5F87A3F5EF3}" presName="aNode" presStyleLbl="fgAcc1" presStyleIdx="6" presStyleCnt="8">
        <dgm:presLayoutVars>
          <dgm:bulletEnabled val="1"/>
        </dgm:presLayoutVars>
      </dgm:prSet>
      <dgm:spPr/>
      <dgm:t>
        <a:bodyPr/>
        <a:lstStyle/>
        <a:p>
          <a:pPr rtl="1"/>
          <a:endParaRPr lang="fa-IR"/>
        </a:p>
      </dgm:t>
    </dgm:pt>
    <dgm:pt modelId="{D045999E-AD26-44EB-98A6-83CA2FC28718}" type="pres">
      <dgm:prSet presAssocID="{B23E5090-020D-4269-AB1A-B5F87A3F5EF3}" presName="aSpace" presStyleCnt="0"/>
      <dgm:spPr/>
    </dgm:pt>
    <dgm:pt modelId="{BDB457CE-3C89-4987-A816-365085BC5C8D}" type="pres">
      <dgm:prSet presAssocID="{438130D9-C488-47CA-BF37-ABCC59A554BD}" presName="aNode" presStyleLbl="fgAcc1" presStyleIdx="7" presStyleCnt="8">
        <dgm:presLayoutVars>
          <dgm:bulletEnabled val="1"/>
        </dgm:presLayoutVars>
      </dgm:prSet>
      <dgm:spPr/>
      <dgm:t>
        <a:bodyPr/>
        <a:lstStyle/>
        <a:p>
          <a:pPr rtl="1"/>
          <a:endParaRPr lang="fa-IR"/>
        </a:p>
      </dgm:t>
    </dgm:pt>
    <dgm:pt modelId="{86842F09-A9F5-4FEF-8F2F-2430CD7FDAC4}" type="pres">
      <dgm:prSet presAssocID="{438130D9-C488-47CA-BF37-ABCC59A554BD}" presName="aSpace" presStyleCnt="0"/>
      <dgm:spPr/>
    </dgm:pt>
  </dgm:ptLst>
  <dgm:cxnLst>
    <dgm:cxn modelId="{9488BF27-A43B-407F-A9D8-28F670B9FE32}" type="presOf" srcId="{438130D9-C488-47CA-BF37-ABCC59A554BD}" destId="{BDB457CE-3C89-4987-A816-365085BC5C8D}" srcOrd="0" destOrd="0" presId="urn:microsoft.com/office/officeart/2005/8/layout/pyramid2"/>
    <dgm:cxn modelId="{3BDB9945-ED47-484C-A13B-B6437448CA2B}" srcId="{31381BDB-3AF1-45FF-AA7C-DAA6D880DF89}" destId="{551346FD-9608-4AB2-9D34-AFDB99D0971A}" srcOrd="5" destOrd="0" parTransId="{19451F9F-A914-4B74-813F-366EA388BC8A}" sibTransId="{4E762B7F-109C-403B-A7C6-FC40D1A9A702}"/>
    <dgm:cxn modelId="{85C47A17-B84A-4971-91F6-BD1DD142522C}" srcId="{31381BDB-3AF1-45FF-AA7C-DAA6D880DF89}" destId="{B23E5090-020D-4269-AB1A-B5F87A3F5EF3}" srcOrd="6" destOrd="0" parTransId="{B252FF16-9CEC-4D42-889C-5E6DA2196FA5}" sibTransId="{8EBF34A7-22EC-4FCE-8C40-16676F2FA771}"/>
    <dgm:cxn modelId="{7608E056-1676-43B7-93AF-1666C06559EA}" type="presOf" srcId="{29B411D1-BD49-4751-A65A-AC5E44C90165}" destId="{EC33EC0C-149B-49AA-8C9E-7038AF69176B}" srcOrd="0" destOrd="0" presId="urn:microsoft.com/office/officeart/2005/8/layout/pyramid2"/>
    <dgm:cxn modelId="{971CC717-EF9E-4606-AA4D-A3BF9CC62EB7}" type="presOf" srcId="{3F2E21D7-CEA3-4351-A61C-AE9481AE2A94}" destId="{29991AAA-11FA-4585-A2D5-EF4B6DF6C981}" srcOrd="0" destOrd="0" presId="urn:microsoft.com/office/officeart/2005/8/layout/pyramid2"/>
    <dgm:cxn modelId="{6B5753AB-546D-4028-815D-456BD35DA6A0}" srcId="{31381BDB-3AF1-45FF-AA7C-DAA6D880DF89}" destId="{438130D9-C488-47CA-BF37-ABCC59A554BD}" srcOrd="7" destOrd="0" parTransId="{40E45E3D-2300-4C37-AB55-3521F22B366C}" sibTransId="{B265A97F-9530-4233-98B4-901D361D5C91}"/>
    <dgm:cxn modelId="{2D57F219-4330-4FDC-8033-F9BD49BA199E}" srcId="{31381BDB-3AF1-45FF-AA7C-DAA6D880DF89}" destId="{3F2E21D7-CEA3-4351-A61C-AE9481AE2A94}" srcOrd="4" destOrd="0" parTransId="{CEC12781-E623-44D5-B82C-BBEA19C7A476}" sibTransId="{20C57D6F-DECE-473B-AA84-788ADE4DAD62}"/>
    <dgm:cxn modelId="{1983DDD8-7515-4673-8301-8029D0E076C3}" type="presOf" srcId="{551346FD-9608-4AB2-9D34-AFDB99D0971A}" destId="{D578D182-E95D-442D-ABC5-42F6898D1BD9}" srcOrd="0" destOrd="0" presId="urn:microsoft.com/office/officeart/2005/8/layout/pyramid2"/>
    <dgm:cxn modelId="{41F552E6-6CA8-4231-94C9-91FF0CBAAA15}" srcId="{31381BDB-3AF1-45FF-AA7C-DAA6D880DF89}" destId="{6543A55F-5243-4157-A06D-2C2275B4EDE1}" srcOrd="2" destOrd="0" parTransId="{1B291E41-EEF6-4F92-8AC8-B0C15C760EDC}" sibTransId="{643DD80C-EF77-4885-9562-7C6E8DE1A222}"/>
    <dgm:cxn modelId="{99694F14-4C9C-446C-A819-C3D3318054AA}" type="presOf" srcId="{B23E5090-020D-4269-AB1A-B5F87A3F5EF3}" destId="{EBB7F261-AF31-493E-B843-AE2153581B85}" srcOrd="0" destOrd="0" presId="urn:microsoft.com/office/officeart/2005/8/layout/pyramid2"/>
    <dgm:cxn modelId="{5EAFC2F2-BD35-4014-BE96-CC115D4E72D4}" type="presOf" srcId="{F7C9CA7E-E881-49E8-B352-E2A975A49288}" destId="{BF34FDBC-9BA8-4939-8CB3-78B39E3EB58F}" srcOrd="0" destOrd="0" presId="urn:microsoft.com/office/officeart/2005/8/layout/pyramid2"/>
    <dgm:cxn modelId="{A293240B-167A-456E-B816-C95D839FA2EF}" type="presOf" srcId="{31381BDB-3AF1-45FF-AA7C-DAA6D880DF89}" destId="{CC393A5B-213F-4C3D-A6D0-9DE3D75036B4}" srcOrd="0" destOrd="0" presId="urn:microsoft.com/office/officeart/2005/8/layout/pyramid2"/>
    <dgm:cxn modelId="{25D60BEC-4BFB-4F77-A87A-A1450780793B}" srcId="{31381BDB-3AF1-45FF-AA7C-DAA6D880DF89}" destId="{DFCADCD1-37C8-4AEE-97C5-0C59137309F0}" srcOrd="0" destOrd="0" parTransId="{EDD5A536-C133-43C5-9466-D186CAC82DED}" sibTransId="{742BDC83-FA73-44FA-9506-04852A006B67}"/>
    <dgm:cxn modelId="{033D536C-3F40-4FA2-97C7-7A6BF93C423C}" type="presOf" srcId="{DFCADCD1-37C8-4AEE-97C5-0C59137309F0}" destId="{8E15F066-EE9C-46DF-A5C8-B14A2FFA75DA}" srcOrd="0" destOrd="0" presId="urn:microsoft.com/office/officeart/2005/8/layout/pyramid2"/>
    <dgm:cxn modelId="{7B4616ED-02D4-4C3B-AE92-83BDFA259CA0}" srcId="{31381BDB-3AF1-45FF-AA7C-DAA6D880DF89}" destId="{F7C9CA7E-E881-49E8-B352-E2A975A49288}" srcOrd="3" destOrd="0" parTransId="{3EA1D735-70F4-477B-AED3-692F97BA8836}" sibTransId="{7FCC65D1-2621-4662-8057-E4A2C690B131}"/>
    <dgm:cxn modelId="{97AE769D-CA32-404E-BA3F-3A71A8822972}" type="presOf" srcId="{6543A55F-5243-4157-A06D-2C2275B4EDE1}" destId="{43FAC435-DF7D-4568-B894-BE175751F055}" srcOrd="0" destOrd="0" presId="urn:microsoft.com/office/officeart/2005/8/layout/pyramid2"/>
    <dgm:cxn modelId="{F0F0E154-290B-4B92-AA4F-2645E5A6F013}" srcId="{31381BDB-3AF1-45FF-AA7C-DAA6D880DF89}" destId="{29B411D1-BD49-4751-A65A-AC5E44C90165}" srcOrd="1" destOrd="0" parTransId="{12245E48-B6EA-4BF9-8281-86EAF51B123E}" sibTransId="{E3DBAAA1-45BD-44B1-8066-7989236F0469}"/>
    <dgm:cxn modelId="{7EB18AD2-BC3D-473D-B686-35A8AF932F2B}" type="presParOf" srcId="{CC393A5B-213F-4C3D-A6D0-9DE3D75036B4}" destId="{31B017AF-615D-4C11-B490-BD190B3727D3}" srcOrd="0" destOrd="0" presId="urn:microsoft.com/office/officeart/2005/8/layout/pyramid2"/>
    <dgm:cxn modelId="{0B976EBD-199F-4D86-AA2B-D3F426E25FEF}" type="presParOf" srcId="{CC393A5B-213F-4C3D-A6D0-9DE3D75036B4}" destId="{1F2B800A-4F42-4D3F-BDA6-5C8D94DE723A}" srcOrd="1" destOrd="0" presId="urn:microsoft.com/office/officeart/2005/8/layout/pyramid2"/>
    <dgm:cxn modelId="{EF0BBD8B-04A4-4A70-81B8-B1FC2E81F21A}" type="presParOf" srcId="{1F2B800A-4F42-4D3F-BDA6-5C8D94DE723A}" destId="{8E15F066-EE9C-46DF-A5C8-B14A2FFA75DA}" srcOrd="0" destOrd="0" presId="urn:microsoft.com/office/officeart/2005/8/layout/pyramid2"/>
    <dgm:cxn modelId="{F8ED2A95-F8B3-42ED-B48B-D770E3EEB497}" type="presParOf" srcId="{1F2B800A-4F42-4D3F-BDA6-5C8D94DE723A}" destId="{5CA2CD37-6D3A-4D32-B669-6FC24CE37B55}" srcOrd="1" destOrd="0" presId="urn:microsoft.com/office/officeart/2005/8/layout/pyramid2"/>
    <dgm:cxn modelId="{18CBAEC9-E6D5-40AC-B4D4-BB86A87C321E}" type="presParOf" srcId="{1F2B800A-4F42-4D3F-BDA6-5C8D94DE723A}" destId="{EC33EC0C-149B-49AA-8C9E-7038AF69176B}" srcOrd="2" destOrd="0" presId="urn:microsoft.com/office/officeart/2005/8/layout/pyramid2"/>
    <dgm:cxn modelId="{16DCCF54-4684-44B3-85F6-835BA999D596}" type="presParOf" srcId="{1F2B800A-4F42-4D3F-BDA6-5C8D94DE723A}" destId="{72870A48-1D96-43C7-849F-DEB90F8A44D9}" srcOrd="3" destOrd="0" presId="urn:microsoft.com/office/officeart/2005/8/layout/pyramid2"/>
    <dgm:cxn modelId="{8F9B01C9-BB69-447A-9285-A863479896DB}" type="presParOf" srcId="{1F2B800A-4F42-4D3F-BDA6-5C8D94DE723A}" destId="{43FAC435-DF7D-4568-B894-BE175751F055}" srcOrd="4" destOrd="0" presId="urn:microsoft.com/office/officeart/2005/8/layout/pyramid2"/>
    <dgm:cxn modelId="{A2D3C7B6-6037-4CE8-A72A-F9081ECF3798}" type="presParOf" srcId="{1F2B800A-4F42-4D3F-BDA6-5C8D94DE723A}" destId="{B4E85702-E506-424E-B4AE-C8E70E2F42FA}" srcOrd="5" destOrd="0" presId="urn:microsoft.com/office/officeart/2005/8/layout/pyramid2"/>
    <dgm:cxn modelId="{0E876E48-A0C7-4983-9371-509E14210427}" type="presParOf" srcId="{1F2B800A-4F42-4D3F-BDA6-5C8D94DE723A}" destId="{BF34FDBC-9BA8-4939-8CB3-78B39E3EB58F}" srcOrd="6" destOrd="0" presId="urn:microsoft.com/office/officeart/2005/8/layout/pyramid2"/>
    <dgm:cxn modelId="{2005DF3D-D8D5-472E-B203-67B865B3818D}" type="presParOf" srcId="{1F2B800A-4F42-4D3F-BDA6-5C8D94DE723A}" destId="{4E24F01B-04AD-4D77-8FAB-2F7E86EE2ED6}" srcOrd="7" destOrd="0" presId="urn:microsoft.com/office/officeart/2005/8/layout/pyramid2"/>
    <dgm:cxn modelId="{B3604222-842F-4562-ACEE-D84537A3C8FE}" type="presParOf" srcId="{1F2B800A-4F42-4D3F-BDA6-5C8D94DE723A}" destId="{29991AAA-11FA-4585-A2D5-EF4B6DF6C981}" srcOrd="8" destOrd="0" presId="urn:microsoft.com/office/officeart/2005/8/layout/pyramid2"/>
    <dgm:cxn modelId="{D6C739CB-1CB4-44B3-8777-A3A2FE2CE839}" type="presParOf" srcId="{1F2B800A-4F42-4D3F-BDA6-5C8D94DE723A}" destId="{67DED253-6CDD-4F69-9444-7CE44946DA9E}" srcOrd="9" destOrd="0" presId="urn:microsoft.com/office/officeart/2005/8/layout/pyramid2"/>
    <dgm:cxn modelId="{BCBA4697-B671-4F48-A86F-97D17EAFE7A2}" type="presParOf" srcId="{1F2B800A-4F42-4D3F-BDA6-5C8D94DE723A}" destId="{D578D182-E95D-442D-ABC5-42F6898D1BD9}" srcOrd="10" destOrd="0" presId="urn:microsoft.com/office/officeart/2005/8/layout/pyramid2"/>
    <dgm:cxn modelId="{0BB79A8F-2626-4425-9D20-FE9FAEAD293F}" type="presParOf" srcId="{1F2B800A-4F42-4D3F-BDA6-5C8D94DE723A}" destId="{21A1D6DE-7E9B-4126-90E9-82CA66CB6BF5}" srcOrd="11" destOrd="0" presId="urn:microsoft.com/office/officeart/2005/8/layout/pyramid2"/>
    <dgm:cxn modelId="{CBAE1CA6-265B-446C-A508-40DDD91D717D}" type="presParOf" srcId="{1F2B800A-4F42-4D3F-BDA6-5C8D94DE723A}" destId="{EBB7F261-AF31-493E-B843-AE2153581B85}" srcOrd="12" destOrd="0" presId="urn:microsoft.com/office/officeart/2005/8/layout/pyramid2"/>
    <dgm:cxn modelId="{66D1B64B-9151-4E8F-BA57-BBF2F85B6CA7}" type="presParOf" srcId="{1F2B800A-4F42-4D3F-BDA6-5C8D94DE723A}" destId="{D045999E-AD26-44EB-98A6-83CA2FC28718}" srcOrd="13" destOrd="0" presId="urn:microsoft.com/office/officeart/2005/8/layout/pyramid2"/>
    <dgm:cxn modelId="{A611069E-1591-4DC9-BFD2-4408DFBD4D2C}" type="presParOf" srcId="{1F2B800A-4F42-4D3F-BDA6-5C8D94DE723A}" destId="{BDB457CE-3C89-4987-A816-365085BC5C8D}" srcOrd="14" destOrd="0" presId="urn:microsoft.com/office/officeart/2005/8/layout/pyramid2"/>
    <dgm:cxn modelId="{1B75DDE9-F7BC-440A-AA30-B6D11E821132}" type="presParOf" srcId="{1F2B800A-4F42-4D3F-BDA6-5C8D94DE723A}" destId="{86842F09-A9F5-4FEF-8F2F-2430CD7FDAC4}" srcOrd="1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F633B8-2C22-4FED-AAE8-0C51A54A2688}" type="doc">
      <dgm:prSet loTypeId="urn:microsoft.com/office/officeart/2005/8/layout/hierarchy1" loCatId="hierarchy" qsTypeId="urn:microsoft.com/office/officeart/2005/8/quickstyle/3d2" qsCatId="3D" csTypeId="urn:microsoft.com/office/officeart/2005/8/colors/accent1_2" csCatId="accent1"/>
      <dgm:spPr/>
      <dgm:t>
        <a:bodyPr/>
        <a:lstStyle/>
        <a:p>
          <a:pPr rtl="1"/>
          <a:endParaRPr lang="fa-IR"/>
        </a:p>
      </dgm:t>
    </dgm:pt>
    <dgm:pt modelId="{02D8B562-6B72-4268-AEEB-261AEBC4C39D}">
      <dgm:prSet/>
      <dgm:spPr/>
      <dgm:t>
        <a:bodyPr/>
        <a:lstStyle/>
        <a:p>
          <a:pPr rtl="1">
            <a:lnSpc>
              <a:spcPct val="100000"/>
            </a:lnSpc>
          </a:pPr>
          <a:r>
            <a:rPr lang="fa-IR" dirty="0" smtClean="0">
              <a:latin typeface="Arial Unicode MS" pitchFamily="34" charset="-128"/>
              <a:ea typeface="Arial Unicode MS" pitchFamily="34" charset="-128"/>
              <a:cs typeface="Arial Unicode MS" pitchFamily="34" charset="-128"/>
            </a:rPr>
            <a:t>تنوع گستردۀ محصولات رهنی از </a:t>
          </a:r>
          <a:r>
            <a:rPr lang="en-US" dirty="0" smtClean="0">
              <a:latin typeface="Arial Unicode MS" pitchFamily="34" charset="-128"/>
              <a:ea typeface="Arial Unicode MS" pitchFamily="34" charset="-128"/>
              <a:cs typeface="Arial Unicode MS" pitchFamily="34" charset="-128"/>
            </a:rPr>
            <a:t>ARM</a:t>
          </a:r>
          <a:r>
            <a:rPr lang="fa-IR" dirty="0" smtClean="0">
              <a:latin typeface="Arial Unicode MS" pitchFamily="34" charset="-128"/>
              <a:ea typeface="Arial Unicode MS" pitchFamily="34" charset="-128"/>
              <a:cs typeface="Arial Unicode MS" pitchFamily="34" charset="-128"/>
            </a:rPr>
            <a:t> تا </a:t>
          </a:r>
          <a:r>
            <a:rPr lang="en-US" dirty="0" smtClean="0">
              <a:latin typeface="Arial Unicode MS" pitchFamily="34" charset="-128"/>
              <a:ea typeface="Arial Unicode MS" pitchFamily="34" charset="-128"/>
              <a:cs typeface="Arial Unicode MS" pitchFamily="34" charset="-128"/>
            </a:rPr>
            <a:t>OI</a:t>
          </a:r>
          <a:r>
            <a:rPr lang="fa-IR" dirty="0" smtClean="0">
              <a:latin typeface="Arial Unicode MS" pitchFamily="34" charset="-128"/>
              <a:ea typeface="Arial Unicode MS" pitchFamily="34" charset="-128"/>
              <a:cs typeface="Arial Unicode MS" pitchFamily="34" charset="-128"/>
            </a:rPr>
            <a:t> و دیگر محصولات</a:t>
          </a:r>
          <a:endParaRPr lang="fa-IR" dirty="0">
            <a:latin typeface="Arial Unicode MS" pitchFamily="34" charset="-128"/>
            <a:ea typeface="Arial Unicode MS" pitchFamily="34" charset="-128"/>
            <a:cs typeface="Arial Unicode MS" pitchFamily="34" charset="-128"/>
          </a:endParaRPr>
        </a:p>
      </dgm:t>
    </dgm:pt>
    <dgm:pt modelId="{D6B270B2-643A-4571-A940-84D123454225}" type="parTrans" cxnId="{37AF64F1-CE66-42CD-A165-FFE7CD51291B}">
      <dgm:prSet/>
      <dgm:spPr/>
      <dgm:t>
        <a:bodyPr/>
        <a:lstStyle/>
        <a:p>
          <a:pPr rtl="1">
            <a:lnSpc>
              <a:spcPct val="100000"/>
            </a:lnSpc>
          </a:pPr>
          <a:endParaRPr lang="fa-IR"/>
        </a:p>
      </dgm:t>
    </dgm:pt>
    <dgm:pt modelId="{1E088D93-6652-4E54-AC18-5BEFF60838D5}" type="sibTrans" cxnId="{37AF64F1-CE66-42CD-A165-FFE7CD51291B}">
      <dgm:prSet/>
      <dgm:spPr/>
      <dgm:t>
        <a:bodyPr/>
        <a:lstStyle/>
        <a:p>
          <a:pPr rtl="1">
            <a:lnSpc>
              <a:spcPct val="100000"/>
            </a:lnSpc>
          </a:pPr>
          <a:endParaRPr lang="fa-IR"/>
        </a:p>
      </dgm:t>
    </dgm:pt>
    <dgm:pt modelId="{A7045B5A-DE24-41E7-843C-ED09F9A424F7}" type="pres">
      <dgm:prSet presAssocID="{0FF633B8-2C22-4FED-AAE8-0C51A54A2688}" presName="hierChild1" presStyleCnt="0">
        <dgm:presLayoutVars>
          <dgm:chPref val="1"/>
          <dgm:dir/>
          <dgm:animOne val="branch"/>
          <dgm:animLvl val="lvl"/>
          <dgm:resizeHandles/>
        </dgm:presLayoutVars>
      </dgm:prSet>
      <dgm:spPr/>
      <dgm:t>
        <a:bodyPr/>
        <a:lstStyle/>
        <a:p>
          <a:pPr rtl="1"/>
          <a:endParaRPr lang="fa-IR"/>
        </a:p>
      </dgm:t>
    </dgm:pt>
    <dgm:pt modelId="{08505D54-C44A-441A-AF48-CB17CCC4ED2F}" type="pres">
      <dgm:prSet presAssocID="{02D8B562-6B72-4268-AEEB-261AEBC4C39D}" presName="hierRoot1" presStyleCnt="0"/>
      <dgm:spPr/>
    </dgm:pt>
    <dgm:pt modelId="{44AF5665-0D3D-47DB-949F-CA2B0986A87E}" type="pres">
      <dgm:prSet presAssocID="{02D8B562-6B72-4268-AEEB-261AEBC4C39D}" presName="composite" presStyleCnt="0"/>
      <dgm:spPr/>
    </dgm:pt>
    <dgm:pt modelId="{052DD810-72D5-40FA-AA33-74A3920FF591}" type="pres">
      <dgm:prSet presAssocID="{02D8B562-6B72-4268-AEEB-261AEBC4C39D}" presName="background" presStyleLbl="node0" presStyleIdx="0" presStyleCnt="1"/>
      <dgm:spPr/>
    </dgm:pt>
    <dgm:pt modelId="{706214BB-B002-4166-B6B7-DAB4EE047389}" type="pres">
      <dgm:prSet presAssocID="{02D8B562-6B72-4268-AEEB-261AEBC4C39D}" presName="text" presStyleLbl="fgAcc0" presStyleIdx="0" presStyleCnt="1">
        <dgm:presLayoutVars>
          <dgm:chPref val="3"/>
        </dgm:presLayoutVars>
      </dgm:prSet>
      <dgm:spPr/>
      <dgm:t>
        <a:bodyPr/>
        <a:lstStyle/>
        <a:p>
          <a:pPr rtl="1"/>
          <a:endParaRPr lang="fa-IR"/>
        </a:p>
      </dgm:t>
    </dgm:pt>
    <dgm:pt modelId="{698E7CEE-3875-41F9-BA92-02881C358AA7}" type="pres">
      <dgm:prSet presAssocID="{02D8B562-6B72-4268-AEEB-261AEBC4C39D}" presName="hierChild2" presStyleCnt="0"/>
      <dgm:spPr/>
    </dgm:pt>
  </dgm:ptLst>
  <dgm:cxnLst>
    <dgm:cxn modelId="{37AF64F1-CE66-42CD-A165-FFE7CD51291B}" srcId="{0FF633B8-2C22-4FED-AAE8-0C51A54A2688}" destId="{02D8B562-6B72-4268-AEEB-261AEBC4C39D}" srcOrd="0" destOrd="0" parTransId="{D6B270B2-643A-4571-A940-84D123454225}" sibTransId="{1E088D93-6652-4E54-AC18-5BEFF60838D5}"/>
    <dgm:cxn modelId="{973D2B9C-811E-4F4B-B79F-A5E8D1B8D314}" type="presOf" srcId="{02D8B562-6B72-4268-AEEB-261AEBC4C39D}" destId="{706214BB-B002-4166-B6B7-DAB4EE047389}" srcOrd="0" destOrd="0" presId="urn:microsoft.com/office/officeart/2005/8/layout/hierarchy1"/>
    <dgm:cxn modelId="{C0B3AD18-2325-4923-893A-A5E3205F2B8A}" type="presOf" srcId="{0FF633B8-2C22-4FED-AAE8-0C51A54A2688}" destId="{A7045B5A-DE24-41E7-843C-ED09F9A424F7}" srcOrd="0" destOrd="0" presId="urn:microsoft.com/office/officeart/2005/8/layout/hierarchy1"/>
    <dgm:cxn modelId="{703795B4-AE55-43F6-922C-5C1C51C45F68}" type="presParOf" srcId="{A7045B5A-DE24-41E7-843C-ED09F9A424F7}" destId="{08505D54-C44A-441A-AF48-CB17CCC4ED2F}" srcOrd="0" destOrd="0" presId="urn:microsoft.com/office/officeart/2005/8/layout/hierarchy1"/>
    <dgm:cxn modelId="{A3B7BFD6-6BBB-466D-B595-D6F7465E893C}" type="presParOf" srcId="{08505D54-C44A-441A-AF48-CB17CCC4ED2F}" destId="{44AF5665-0D3D-47DB-949F-CA2B0986A87E}" srcOrd="0" destOrd="0" presId="urn:microsoft.com/office/officeart/2005/8/layout/hierarchy1"/>
    <dgm:cxn modelId="{24DD2F11-993A-4579-A79C-411AC36415C8}" type="presParOf" srcId="{44AF5665-0D3D-47DB-949F-CA2B0986A87E}" destId="{052DD810-72D5-40FA-AA33-74A3920FF591}" srcOrd="0" destOrd="0" presId="urn:microsoft.com/office/officeart/2005/8/layout/hierarchy1"/>
    <dgm:cxn modelId="{3710B81D-2829-41C0-9AF4-23E0414B6CF1}" type="presParOf" srcId="{44AF5665-0D3D-47DB-949F-CA2B0986A87E}" destId="{706214BB-B002-4166-B6B7-DAB4EE047389}" srcOrd="1" destOrd="0" presId="urn:microsoft.com/office/officeart/2005/8/layout/hierarchy1"/>
    <dgm:cxn modelId="{7654B611-0367-47CF-AE96-CA0A5ABEEA58}" type="presParOf" srcId="{08505D54-C44A-441A-AF48-CB17CCC4ED2F}" destId="{698E7CEE-3875-41F9-BA92-02881C358AA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C19902-5581-4736-BAE5-B49B320F7DCA}" type="doc">
      <dgm:prSet loTypeId="urn:microsoft.com/office/officeart/2005/8/layout/lProcess2" loCatId="list" qsTypeId="urn:microsoft.com/office/officeart/2005/8/quickstyle/3d2" qsCatId="3D" csTypeId="urn:microsoft.com/office/officeart/2005/8/colors/accent2_4" csCatId="accent2" phldr="1"/>
      <dgm:spPr/>
      <dgm:t>
        <a:bodyPr/>
        <a:lstStyle/>
        <a:p>
          <a:pPr rtl="1"/>
          <a:endParaRPr lang="fa-IR"/>
        </a:p>
      </dgm:t>
    </dgm:pt>
    <dgm:pt modelId="{8CD26827-FC1A-4D40-96A1-0D08C15A16C7}">
      <dgm:prSet/>
      <dgm:spPr/>
      <dgm:t>
        <a:bodyPr/>
        <a:lstStyle/>
        <a:p>
          <a:pPr rtl="1"/>
          <a:r>
            <a:rPr lang="fa-IR" dirty="0" smtClean="0">
              <a:latin typeface="Arial Unicode MS" pitchFamily="34" charset="-128"/>
              <a:ea typeface="Arial Unicode MS" pitchFamily="34" charset="-128"/>
              <a:cs typeface="Arial Unicode MS" pitchFamily="34" charset="-128"/>
            </a:rPr>
            <a:t>برخی از اقتصاددانان معتقدند:</a:t>
          </a:r>
          <a:endParaRPr lang="fa-IR" dirty="0">
            <a:latin typeface="Arial Unicode MS" pitchFamily="34" charset="-128"/>
            <a:ea typeface="Arial Unicode MS" pitchFamily="34" charset="-128"/>
            <a:cs typeface="Arial Unicode MS" pitchFamily="34" charset="-128"/>
          </a:endParaRPr>
        </a:p>
      </dgm:t>
    </dgm:pt>
    <dgm:pt modelId="{F6362383-CF46-4FDE-A53D-6802D787D9AD}" type="parTrans" cxnId="{C30AFCCA-F319-403D-8A21-51F8288EFB7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573C326-7BDA-4470-A747-6DB853FC26D3}" type="sibTrans" cxnId="{C30AFCCA-F319-403D-8A21-51F8288EFB7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5512315-76EF-4555-B4EC-7DB5213A7EDE}">
      <dgm:prSet/>
      <dgm:spPr/>
      <dgm:t>
        <a:bodyPr/>
        <a:lstStyle/>
        <a:p>
          <a:pPr rtl="1"/>
          <a:r>
            <a:rPr lang="fa-IR" dirty="0" smtClean="0">
              <a:latin typeface="Arial Unicode MS" pitchFamily="34" charset="-128"/>
              <a:ea typeface="Arial Unicode MS" pitchFamily="34" charset="-128"/>
              <a:cs typeface="Arial Unicode MS" pitchFamily="34" charset="-128"/>
            </a:rPr>
            <a:t>لغو این قانون به بحران اخیر دامن زده است چراکه فرهنگ ریسک‌پذیر بانک‌های سرمایه‌گذاری بر فرهنگ محافظه‌کار بانک‌های تجاری مسلط شده و تقبل سطوح ریسک و اهرم بالاتر بانک‌های تجاری را به‌همراه داشته است.</a:t>
          </a:r>
          <a:endParaRPr lang="en-US" dirty="0">
            <a:latin typeface="Arial Unicode MS" pitchFamily="34" charset="-128"/>
            <a:ea typeface="Arial Unicode MS" pitchFamily="34" charset="-128"/>
            <a:cs typeface="Arial Unicode MS" pitchFamily="34" charset="-128"/>
          </a:endParaRPr>
        </a:p>
      </dgm:t>
    </dgm:pt>
    <dgm:pt modelId="{CA336DFA-FA90-4136-9235-75144D957732}" type="parTrans" cxnId="{56ADCD2A-730A-4563-BEA5-F82144A62FF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4371F20-25EB-4B28-A20A-FC34310567D7}" type="sibTrans" cxnId="{56ADCD2A-730A-4563-BEA5-F82144A62FF8}">
      <dgm:prSet/>
      <dgm:spPr/>
      <dgm:t>
        <a:bodyPr/>
        <a:lstStyle/>
        <a:p>
          <a:pPr rtl="1"/>
          <a:endParaRPr lang="fa-IR">
            <a:latin typeface="Arial Unicode MS" pitchFamily="34" charset="-128"/>
            <a:ea typeface="Arial Unicode MS" pitchFamily="34" charset="-128"/>
            <a:cs typeface="Arial Unicode MS" pitchFamily="34" charset="-128"/>
          </a:endParaRPr>
        </a:p>
      </dgm:t>
    </dgm:pt>
    <dgm:pt modelId="{FA838E36-E168-4C00-8840-A1D2DBEC76FC}" type="pres">
      <dgm:prSet presAssocID="{64C19902-5581-4736-BAE5-B49B320F7DCA}" presName="theList" presStyleCnt="0">
        <dgm:presLayoutVars>
          <dgm:dir/>
          <dgm:animLvl val="lvl"/>
          <dgm:resizeHandles val="exact"/>
        </dgm:presLayoutVars>
      </dgm:prSet>
      <dgm:spPr/>
      <dgm:t>
        <a:bodyPr/>
        <a:lstStyle/>
        <a:p>
          <a:pPr rtl="1"/>
          <a:endParaRPr lang="fa-IR"/>
        </a:p>
      </dgm:t>
    </dgm:pt>
    <dgm:pt modelId="{07DD014C-242E-4644-810A-EC0C55B878F4}" type="pres">
      <dgm:prSet presAssocID="{8CD26827-FC1A-4D40-96A1-0D08C15A16C7}" presName="compNode" presStyleCnt="0"/>
      <dgm:spPr/>
    </dgm:pt>
    <dgm:pt modelId="{EE4FBF45-3A18-48BB-8C9B-23501488F924}" type="pres">
      <dgm:prSet presAssocID="{8CD26827-FC1A-4D40-96A1-0D08C15A16C7}" presName="aNode" presStyleLbl="bgShp" presStyleIdx="0" presStyleCnt="1"/>
      <dgm:spPr/>
      <dgm:t>
        <a:bodyPr/>
        <a:lstStyle/>
        <a:p>
          <a:pPr rtl="1"/>
          <a:endParaRPr lang="fa-IR"/>
        </a:p>
      </dgm:t>
    </dgm:pt>
    <dgm:pt modelId="{128363E3-033D-4F38-8C2A-E5491E7C0734}" type="pres">
      <dgm:prSet presAssocID="{8CD26827-FC1A-4D40-96A1-0D08C15A16C7}" presName="textNode" presStyleLbl="bgShp" presStyleIdx="0" presStyleCnt="1"/>
      <dgm:spPr/>
      <dgm:t>
        <a:bodyPr/>
        <a:lstStyle/>
        <a:p>
          <a:pPr rtl="1"/>
          <a:endParaRPr lang="fa-IR"/>
        </a:p>
      </dgm:t>
    </dgm:pt>
    <dgm:pt modelId="{B9F9E1FB-28C4-4423-92CB-5D7E45B4E977}" type="pres">
      <dgm:prSet presAssocID="{8CD26827-FC1A-4D40-96A1-0D08C15A16C7}" presName="compChildNode" presStyleCnt="0"/>
      <dgm:spPr/>
    </dgm:pt>
    <dgm:pt modelId="{D832C3C4-9899-4EAE-8B05-8F03695C0A3A}" type="pres">
      <dgm:prSet presAssocID="{8CD26827-FC1A-4D40-96A1-0D08C15A16C7}" presName="theInnerList" presStyleCnt="0"/>
      <dgm:spPr/>
    </dgm:pt>
    <dgm:pt modelId="{177B6631-1B2B-43AE-8DCD-4292AE4E0B3F}" type="pres">
      <dgm:prSet presAssocID="{C5512315-76EF-4555-B4EC-7DB5213A7EDE}" presName="childNode" presStyleLbl="node1" presStyleIdx="0" presStyleCnt="1">
        <dgm:presLayoutVars>
          <dgm:bulletEnabled val="1"/>
        </dgm:presLayoutVars>
      </dgm:prSet>
      <dgm:spPr/>
      <dgm:t>
        <a:bodyPr/>
        <a:lstStyle/>
        <a:p>
          <a:pPr rtl="1"/>
          <a:endParaRPr lang="fa-IR"/>
        </a:p>
      </dgm:t>
    </dgm:pt>
  </dgm:ptLst>
  <dgm:cxnLst>
    <dgm:cxn modelId="{9E9BFA64-7C9F-4EC2-BEEC-6C594A3A7053}" type="presOf" srcId="{8CD26827-FC1A-4D40-96A1-0D08C15A16C7}" destId="{128363E3-033D-4F38-8C2A-E5491E7C0734}" srcOrd="1" destOrd="0" presId="urn:microsoft.com/office/officeart/2005/8/layout/lProcess2"/>
    <dgm:cxn modelId="{56ADCD2A-730A-4563-BEA5-F82144A62FF8}" srcId="{8CD26827-FC1A-4D40-96A1-0D08C15A16C7}" destId="{C5512315-76EF-4555-B4EC-7DB5213A7EDE}" srcOrd="0" destOrd="0" parTransId="{CA336DFA-FA90-4136-9235-75144D957732}" sibTransId="{24371F20-25EB-4B28-A20A-FC34310567D7}"/>
    <dgm:cxn modelId="{F0F34620-79CE-4E0D-AD2C-B451E3103F85}" type="presOf" srcId="{8CD26827-FC1A-4D40-96A1-0D08C15A16C7}" destId="{EE4FBF45-3A18-48BB-8C9B-23501488F924}" srcOrd="0" destOrd="0" presId="urn:microsoft.com/office/officeart/2005/8/layout/lProcess2"/>
    <dgm:cxn modelId="{06099FD1-48C2-48A9-8AA7-CD49E8247ED0}" type="presOf" srcId="{C5512315-76EF-4555-B4EC-7DB5213A7EDE}" destId="{177B6631-1B2B-43AE-8DCD-4292AE4E0B3F}" srcOrd="0" destOrd="0" presId="urn:microsoft.com/office/officeart/2005/8/layout/lProcess2"/>
    <dgm:cxn modelId="{C30AFCCA-F319-403D-8A21-51F8288EFB7B}" srcId="{64C19902-5581-4736-BAE5-B49B320F7DCA}" destId="{8CD26827-FC1A-4D40-96A1-0D08C15A16C7}" srcOrd="0" destOrd="0" parTransId="{F6362383-CF46-4FDE-A53D-6802D787D9AD}" sibTransId="{8573C326-7BDA-4470-A747-6DB853FC26D3}"/>
    <dgm:cxn modelId="{163CB15F-D478-4A0A-9D19-07BB9A6727CA}" type="presOf" srcId="{64C19902-5581-4736-BAE5-B49B320F7DCA}" destId="{FA838E36-E168-4C00-8840-A1D2DBEC76FC}" srcOrd="0" destOrd="0" presId="urn:microsoft.com/office/officeart/2005/8/layout/lProcess2"/>
    <dgm:cxn modelId="{B9CD04F2-65A3-4587-BAB3-874235FECDE9}" type="presParOf" srcId="{FA838E36-E168-4C00-8840-A1D2DBEC76FC}" destId="{07DD014C-242E-4644-810A-EC0C55B878F4}" srcOrd="0" destOrd="0" presId="urn:microsoft.com/office/officeart/2005/8/layout/lProcess2"/>
    <dgm:cxn modelId="{D3469904-603A-47FB-81BD-805EC27BABD8}" type="presParOf" srcId="{07DD014C-242E-4644-810A-EC0C55B878F4}" destId="{EE4FBF45-3A18-48BB-8C9B-23501488F924}" srcOrd="0" destOrd="0" presId="urn:microsoft.com/office/officeart/2005/8/layout/lProcess2"/>
    <dgm:cxn modelId="{9F517FC1-8034-49AC-9DEE-45E9D2DF9056}" type="presParOf" srcId="{07DD014C-242E-4644-810A-EC0C55B878F4}" destId="{128363E3-033D-4F38-8C2A-E5491E7C0734}" srcOrd="1" destOrd="0" presId="urn:microsoft.com/office/officeart/2005/8/layout/lProcess2"/>
    <dgm:cxn modelId="{094592CC-23AF-477F-A4A0-11AF925E08AC}" type="presParOf" srcId="{07DD014C-242E-4644-810A-EC0C55B878F4}" destId="{B9F9E1FB-28C4-4423-92CB-5D7E45B4E977}" srcOrd="2" destOrd="0" presId="urn:microsoft.com/office/officeart/2005/8/layout/lProcess2"/>
    <dgm:cxn modelId="{2BA31EEC-EB64-4B76-8811-3CEB1F0B0EED}" type="presParOf" srcId="{B9F9E1FB-28C4-4423-92CB-5D7E45B4E977}" destId="{D832C3C4-9899-4EAE-8B05-8F03695C0A3A}" srcOrd="0" destOrd="0" presId="urn:microsoft.com/office/officeart/2005/8/layout/lProcess2"/>
    <dgm:cxn modelId="{3269EE7E-AEF3-4F0C-BE6B-1168ACCCA924}" type="presParOf" srcId="{D832C3C4-9899-4EAE-8B05-8F03695C0A3A}" destId="{177B6631-1B2B-43AE-8DCD-4292AE4E0B3F}"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907B64-3352-4B7C-B84D-D786B544B513}" type="doc">
      <dgm:prSet loTypeId="urn:microsoft.com/office/officeart/2005/8/layout/arrow3" loCatId="relationship" qsTypeId="urn:microsoft.com/office/officeart/2005/8/quickstyle/3d2" qsCatId="3D" csTypeId="urn:microsoft.com/office/officeart/2005/8/colors/colorful1" csCatId="colorful" phldr="1"/>
      <dgm:spPr/>
      <dgm:t>
        <a:bodyPr/>
        <a:lstStyle/>
        <a:p>
          <a:pPr rtl="1"/>
          <a:endParaRPr lang="fa-IR"/>
        </a:p>
      </dgm:t>
    </dgm:pt>
    <dgm:pt modelId="{8B78248D-DE27-484F-AB8A-67C01588254A}">
      <dgm:prSet/>
      <dgm:spPr/>
      <dgm:t>
        <a:bodyPr/>
        <a:lstStyle/>
        <a:p>
          <a:pPr algn="justLow" rtl="1"/>
          <a:r>
            <a:rPr lang="fa-IR" dirty="0" smtClean="0">
              <a:latin typeface="Arial Unicode MS" pitchFamily="34" charset="-128"/>
              <a:ea typeface="Arial Unicode MS" pitchFamily="34" charset="-128"/>
              <a:cs typeface="Arial Unicode MS" pitchFamily="34" charset="-128"/>
            </a:rPr>
            <a:t>طبق این قانون معاملات اوراق مشتقه در بازارهای فرابورس برای بازیگران عمدۀ بازار معاف از نظارت‌های دقیق و نیز معاف از الزامات سخت‌گیرانۀ کفایت سرمایه‌ است.</a:t>
          </a:r>
          <a:endParaRPr lang="fa-IR" dirty="0">
            <a:latin typeface="Arial Unicode MS" pitchFamily="34" charset="-128"/>
            <a:ea typeface="Arial Unicode MS" pitchFamily="34" charset="-128"/>
            <a:cs typeface="Arial Unicode MS" pitchFamily="34" charset="-128"/>
          </a:endParaRPr>
        </a:p>
      </dgm:t>
    </dgm:pt>
    <dgm:pt modelId="{46292172-252C-4C4E-A060-431D375717D0}" type="parTrans" cxnId="{DFBEE508-141F-4C1D-9FC5-F1857F97A7AC}">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48389C89-0EBA-4D32-A61A-34F8AA9ACC9A}" type="sibTrans" cxnId="{DFBEE508-141F-4C1D-9FC5-F1857F97A7AC}">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4C9385D3-9791-4432-82C8-1BA83BC363A4}">
      <dgm:prSet/>
      <dgm:spPr/>
      <dgm:t>
        <a:bodyPr/>
        <a:lstStyle/>
        <a:p>
          <a:pPr algn="justLow" rtl="1"/>
          <a:r>
            <a:rPr lang="fa-IR" dirty="0" smtClean="0">
              <a:latin typeface="Arial Unicode MS" pitchFamily="34" charset="-128"/>
              <a:ea typeface="Arial Unicode MS" pitchFamily="34" charset="-128"/>
              <a:cs typeface="Arial Unicode MS" pitchFamily="34" charset="-128"/>
            </a:rPr>
            <a:t>این قانون نگرانی نسبت به عدم‌ایفای تعهدات طرف‌مقابل اوراق مشتقه را طی بحران تشدید می‌کرد و در نتیجه گرایش به ایجاد تعادل در بازار را با مسألۀ مواجه می‌ساخت.</a:t>
          </a:r>
          <a:endParaRPr lang="en-US" dirty="0">
            <a:latin typeface="Arial Unicode MS" pitchFamily="34" charset="-128"/>
            <a:ea typeface="Arial Unicode MS" pitchFamily="34" charset="-128"/>
            <a:cs typeface="Arial Unicode MS" pitchFamily="34" charset="-128"/>
          </a:endParaRPr>
        </a:p>
      </dgm:t>
    </dgm:pt>
    <dgm:pt modelId="{7EB407BF-2F16-4742-AC6A-27A0CFB24BA0}" type="parTrans" cxnId="{F79359AD-1404-4580-91D5-A3FFE657892E}">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627E1247-E3EC-4280-AE50-4976D38A586B}" type="sibTrans" cxnId="{F79359AD-1404-4580-91D5-A3FFE657892E}">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EEB1D81D-38A3-4869-B0E4-5FA20D897B30}" type="pres">
      <dgm:prSet presAssocID="{59907B64-3352-4B7C-B84D-D786B544B513}" presName="compositeShape" presStyleCnt="0">
        <dgm:presLayoutVars>
          <dgm:chMax val="2"/>
          <dgm:dir/>
          <dgm:resizeHandles val="exact"/>
        </dgm:presLayoutVars>
      </dgm:prSet>
      <dgm:spPr/>
      <dgm:t>
        <a:bodyPr/>
        <a:lstStyle/>
        <a:p>
          <a:pPr rtl="1"/>
          <a:endParaRPr lang="fa-IR"/>
        </a:p>
      </dgm:t>
    </dgm:pt>
    <dgm:pt modelId="{981280F9-81A0-44F5-B68F-3F0DD224CB4B}" type="pres">
      <dgm:prSet presAssocID="{59907B64-3352-4B7C-B84D-D786B544B513}" presName="divider" presStyleLbl="fgShp" presStyleIdx="0" presStyleCnt="1"/>
      <dgm:spPr/>
    </dgm:pt>
    <dgm:pt modelId="{ED054768-5F37-4462-8672-569B281DBE97}" type="pres">
      <dgm:prSet presAssocID="{8B78248D-DE27-484F-AB8A-67C01588254A}" presName="downArrow" presStyleLbl="node1" presStyleIdx="0" presStyleCnt="2"/>
      <dgm:spPr/>
    </dgm:pt>
    <dgm:pt modelId="{A055ADF3-BC5B-4409-88EC-64581A8F279A}" type="pres">
      <dgm:prSet presAssocID="{8B78248D-DE27-484F-AB8A-67C01588254A}" presName="downArrowText" presStyleLbl="revTx" presStyleIdx="0" presStyleCnt="2" custScaleX="161231">
        <dgm:presLayoutVars>
          <dgm:bulletEnabled val="1"/>
        </dgm:presLayoutVars>
      </dgm:prSet>
      <dgm:spPr/>
      <dgm:t>
        <a:bodyPr/>
        <a:lstStyle/>
        <a:p>
          <a:pPr rtl="1"/>
          <a:endParaRPr lang="fa-IR"/>
        </a:p>
      </dgm:t>
    </dgm:pt>
    <dgm:pt modelId="{6CFD509D-E201-4A67-A382-47E6D0069AE8}" type="pres">
      <dgm:prSet presAssocID="{4C9385D3-9791-4432-82C8-1BA83BC363A4}" presName="upArrow" presStyleLbl="node1" presStyleIdx="1" presStyleCnt="2"/>
      <dgm:spPr/>
    </dgm:pt>
    <dgm:pt modelId="{1AAC764B-02F9-45B6-ADB8-FFD9FB7ED2E0}" type="pres">
      <dgm:prSet presAssocID="{4C9385D3-9791-4432-82C8-1BA83BC363A4}" presName="upArrowText" presStyleLbl="revTx" presStyleIdx="1" presStyleCnt="2" custScaleX="157740">
        <dgm:presLayoutVars>
          <dgm:bulletEnabled val="1"/>
        </dgm:presLayoutVars>
      </dgm:prSet>
      <dgm:spPr/>
      <dgm:t>
        <a:bodyPr/>
        <a:lstStyle/>
        <a:p>
          <a:pPr rtl="1"/>
          <a:endParaRPr lang="fa-IR"/>
        </a:p>
      </dgm:t>
    </dgm:pt>
  </dgm:ptLst>
  <dgm:cxnLst>
    <dgm:cxn modelId="{DFBEE508-141F-4C1D-9FC5-F1857F97A7AC}" srcId="{59907B64-3352-4B7C-B84D-D786B544B513}" destId="{8B78248D-DE27-484F-AB8A-67C01588254A}" srcOrd="0" destOrd="0" parTransId="{46292172-252C-4C4E-A060-431D375717D0}" sibTransId="{48389C89-0EBA-4D32-A61A-34F8AA9ACC9A}"/>
    <dgm:cxn modelId="{D10CD1D5-E3C2-4521-9CF1-3CBFC3508651}" type="presOf" srcId="{4C9385D3-9791-4432-82C8-1BA83BC363A4}" destId="{1AAC764B-02F9-45B6-ADB8-FFD9FB7ED2E0}" srcOrd="0" destOrd="0" presId="urn:microsoft.com/office/officeart/2005/8/layout/arrow3"/>
    <dgm:cxn modelId="{F79359AD-1404-4580-91D5-A3FFE657892E}" srcId="{59907B64-3352-4B7C-B84D-D786B544B513}" destId="{4C9385D3-9791-4432-82C8-1BA83BC363A4}" srcOrd="1" destOrd="0" parTransId="{7EB407BF-2F16-4742-AC6A-27A0CFB24BA0}" sibTransId="{627E1247-E3EC-4280-AE50-4976D38A586B}"/>
    <dgm:cxn modelId="{6D70CADB-FE6A-47C5-ACE5-A1460452328F}" type="presOf" srcId="{59907B64-3352-4B7C-B84D-D786B544B513}" destId="{EEB1D81D-38A3-4869-B0E4-5FA20D897B30}" srcOrd="0" destOrd="0" presId="urn:microsoft.com/office/officeart/2005/8/layout/arrow3"/>
    <dgm:cxn modelId="{F5D9C189-7563-416A-BFB8-814DC54B6905}" type="presOf" srcId="{8B78248D-DE27-484F-AB8A-67C01588254A}" destId="{A055ADF3-BC5B-4409-88EC-64581A8F279A}" srcOrd="0" destOrd="0" presId="urn:microsoft.com/office/officeart/2005/8/layout/arrow3"/>
    <dgm:cxn modelId="{E28FF059-EC8C-4BB1-BC3F-1286C654DF83}" type="presParOf" srcId="{EEB1D81D-38A3-4869-B0E4-5FA20D897B30}" destId="{981280F9-81A0-44F5-B68F-3F0DD224CB4B}" srcOrd="0" destOrd="0" presId="urn:microsoft.com/office/officeart/2005/8/layout/arrow3"/>
    <dgm:cxn modelId="{BB3B4306-D8BF-4DA3-A528-C2C871D9732E}" type="presParOf" srcId="{EEB1D81D-38A3-4869-B0E4-5FA20D897B30}" destId="{ED054768-5F37-4462-8672-569B281DBE97}" srcOrd="1" destOrd="0" presId="urn:microsoft.com/office/officeart/2005/8/layout/arrow3"/>
    <dgm:cxn modelId="{01D4210A-CC45-4776-B9A8-395B337D34A7}" type="presParOf" srcId="{EEB1D81D-38A3-4869-B0E4-5FA20D897B30}" destId="{A055ADF3-BC5B-4409-88EC-64581A8F279A}" srcOrd="2" destOrd="0" presId="urn:microsoft.com/office/officeart/2005/8/layout/arrow3"/>
    <dgm:cxn modelId="{6C4B137E-5015-47FD-AE1F-CA3D906898C9}" type="presParOf" srcId="{EEB1D81D-38A3-4869-B0E4-5FA20D897B30}" destId="{6CFD509D-E201-4A67-A382-47E6D0069AE8}" srcOrd="3" destOrd="0" presId="urn:microsoft.com/office/officeart/2005/8/layout/arrow3"/>
    <dgm:cxn modelId="{9CF1B385-AD56-448C-B767-082B43BFE82F}" type="presParOf" srcId="{EEB1D81D-38A3-4869-B0E4-5FA20D897B30}" destId="{1AAC764B-02F9-45B6-ADB8-FFD9FB7ED2E0}"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4B5769-0FEF-4F62-BCD9-FD7D8C01C7A4}" type="doc">
      <dgm:prSet loTypeId="urn:microsoft.com/office/officeart/2005/8/layout/chevron2" loCatId="process" qsTypeId="urn:microsoft.com/office/officeart/2005/8/quickstyle/3d2" qsCatId="3D" csTypeId="urn:microsoft.com/office/officeart/2005/8/colors/colorful1" csCatId="colorful" phldr="1"/>
      <dgm:spPr/>
      <dgm:t>
        <a:bodyPr/>
        <a:lstStyle/>
        <a:p>
          <a:pPr rtl="1"/>
          <a:endParaRPr lang="fa-IR"/>
        </a:p>
      </dgm:t>
    </dgm:pt>
    <dgm:pt modelId="{4B10BD88-CA37-46CD-9FC5-7F0D7512F832}">
      <dgm:prSet custT="1"/>
      <dgm:spPr/>
      <dgm:t>
        <a:bodyPr/>
        <a:lstStyle/>
        <a:p>
          <a:pPr algn="ctr" rtl="1"/>
          <a:r>
            <a:rPr lang="fa-IR" sz="2400" dirty="0" smtClean="0">
              <a:latin typeface="Arial Unicode MS" pitchFamily="34" charset="-128"/>
              <a:ea typeface="Arial Unicode MS" pitchFamily="34" charset="-128"/>
              <a:cs typeface="Arial Unicode MS" pitchFamily="34" charset="-128"/>
            </a:rPr>
            <a:t>اندازۀ بازار</a:t>
          </a:r>
          <a:endParaRPr lang="fa-IR" sz="2400" dirty="0">
            <a:latin typeface="Arial Unicode MS" pitchFamily="34" charset="-128"/>
            <a:ea typeface="Arial Unicode MS" pitchFamily="34" charset="-128"/>
            <a:cs typeface="Arial Unicode MS" pitchFamily="34" charset="-128"/>
          </a:endParaRPr>
        </a:p>
      </dgm:t>
    </dgm:pt>
    <dgm:pt modelId="{660D7232-D77B-42FE-B6AD-2BF495E669E5}" type="parTrans" cxnId="{8A710DF4-7D1F-4AA4-9B5D-32D6CC68BBC1}">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D1A265B1-A226-4476-8567-C144CDD13E0A}" type="sibTrans" cxnId="{8A710DF4-7D1F-4AA4-9B5D-32D6CC68BBC1}">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B9FA7999-6B15-4A58-9D2F-99AFA73D0E03}">
      <dgm:prSet/>
      <dgm:spPr/>
      <dgm:t>
        <a:bodyPr/>
        <a:lstStyle/>
        <a:p>
          <a:pPr algn="justLow" rtl="1"/>
          <a:r>
            <a:rPr lang="fa-IR" dirty="0" smtClean="0">
              <a:latin typeface="Arial Unicode MS" pitchFamily="34" charset="-128"/>
              <a:ea typeface="Arial Unicode MS" pitchFamily="34" charset="-128"/>
              <a:cs typeface="Arial Unicode MS" pitchFamily="34" charset="-128"/>
            </a:rPr>
            <a:t>در ژوئن </a:t>
          </a:r>
          <a:r>
            <a:rPr lang="fa-IR" dirty="0" smtClean="0">
              <a:latin typeface="Arial Unicode MS" pitchFamily="34" charset="-128"/>
              <a:ea typeface="Arial Unicode MS" pitchFamily="34" charset="-128"/>
              <a:cs typeface="B Mitra" pitchFamily="2" charset="-78"/>
            </a:rPr>
            <a:t>2008 </a:t>
          </a:r>
          <a:r>
            <a:rPr lang="fa-IR" dirty="0" smtClean="0">
              <a:latin typeface="Arial Unicode MS" pitchFamily="34" charset="-128"/>
              <a:ea typeface="Arial Unicode MS" pitchFamily="34" charset="-128"/>
              <a:cs typeface="Arial Unicode MS" pitchFamily="34" charset="-128"/>
            </a:rPr>
            <a:t>، کل حجم اوراق مشتقۀ فرابورس به </a:t>
          </a:r>
          <a:r>
            <a:rPr lang="fa-IR" dirty="0" smtClean="0">
              <a:latin typeface="Arial Unicode MS" pitchFamily="34" charset="-128"/>
              <a:ea typeface="Arial Unicode MS" pitchFamily="34" charset="-128"/>
              <a:cs typeface="B Mitra" pitchFamily="2" charset="-78"/>
            </a:rPr>
            <a:t>683</a:t>
          </a:r>
          <a:r>
            <a:rPr lang="fa-IR" dirty="0" smtClean="0">
              <a:latin typeface="Arial Unicode MS" pitchFamily="34" charset="-128"/>
              <a:ea typeface="Arial Unicode MS" pitchFamily="34" charset="-128"/>
              <a:cs typeface="Arial Unicode MS" pitchFamily="34" charset="-128"/>
            </a:rPr>
            <a:t> تریلیون دلار می‌رسید. سهم تاخت نکول اعتباری </a:t>
          </a:r>
          <a:r>
            <a:rPr lang="fa-IR" dirty="0" smtClean="0">
              <a:latin typeface="Arial Unicode MS" pitchFamily="34" charset="-128"/>
              <a:ea typeface="Arial Unicode MS" pitchFamily="34" charset="-128"/>
              <a:cs typeface="B Mitra" pitchFamily="2" charset="-78"/>
            </a:rPr>
            <a:t>8%</a:t>
          </a:r>
          <a:r>
            <a:rPr lang="fa-IR" dirty="0" smtClean="0">
              <a:latin typeface="Arial Unicode MS" pitchFamily="34" charset="-128"/>
              <a:ea typeface="Arial Unicode MS" pitchFamily="34" charset="-128"/>
              <a:cs typeface="Arial Unicode MS" pitchFamily="34" charset="-128"/>
            </a:rPr>
            <a:t> از این مبلغ بود.حجم این قراردادها از </a:t>
          </a:r>
          <a:r>
            <a:rPr lang="fa-IR" dirty="0" smtClean="0">
              <a:latin typeface="Arial Unicode MS" pitchFamily="34" charset="-128"/>
              <a:ea typeface="Arial Unicode MS" pitchFamily="34" charset="-128"/>
              <a:cs typeface="B Mitra" pitchFamily="2" charset="-78"/>
            </a:rPr>
            <a:t>1998</a:t>
          </a:r>
          <a:r>
            <a:rPr lang="fa-IR" dirty="0" smtClean="0">
              <a:latin typeface="Arial Unicode MS" pitchFamily="34" charset="-128"/>
              <a:ea typeface="Arial Unicode MS" pitchFamily="34" charset="-128"/>
              <a:cs typeface="Arial Unicode MS" pitchFamily="34" charset="-128"/>
            </a:rPr>
            <a:t> تا </a:t>
          </a:r>
          <a:r>
            <a:rPr lang="fa-IR" dirty="0" smtClean="0">
              <a:latin typeface="Arial Unicode MS" pitchFamily="34" charset="-128"/>
              <a:ea typeface="Arial Unicode MS" pitchFamily="34" charset="-128"/>
              <a:cs typeface="B Mitra" pitchFamily="2" charset="-78"/>
            </a:rPr>
            <a:t>2008</a:t>
          </a:r>
          <a:r>
            <a:rPr lang="fa-IR" dirty="0" smtClean="0">
              <a:latin typeface="Arial Unicode MS" pitchFamily="34" charset="-128"/>
              <a:ea typeface="Arial Unicode MS" pitchFamily="34" charset="-128"/>
              <a:cs typeface="Arial Unicode MS" pitchFamily="34" charset="-128"/>
            </a:rPr>
            <a:t> ، حدود </a:t>
          </a:r>
          <a:r>
            <a:rPr lang="fa-IR" dirty="0" smtClean="0">
              <a:latin typeface="Arial Unicode MS" pitchFamily="34" charset="-128"/>
              <a:ea typeface="Arial Unicode MS" pitchFamily="34" charset="-128"/>
              <a:cs typeface="B Mitra" pitchFamily="2" charset="-78"/>
            </a:rPr>
            <a:t>100</a:t>
          </a:r>
          <a:r>
            <a:rPr lang="fa-IR" dirty="0" smtClean="0">
              <a:latin typeface="Arial Unicode MS" pitchFamily="34" charset="-128"/>
              <a:ea typeface="Arial Unicode MS" pitchFamily="34" charset="-128"/>
              <a:cs typeface="Arial Unicode MS" pitchFamily="34" charset="-128"/>
            </a:rPr>
            <a:t> برابر شده بود.</a:t>
          </a:r>
          <a:endParaRPr lang="en-US" dirty="0">
            <a:latin typeface="Arial Unicode MS" pitchFamily="34" charset="-128"/>
            <a:ea typeface="Arial Unicode MS" pitchFamily="34" charset="-128"/>
            <a:cs typeface="Arial Unicode MS" pitchFamily="34" charset="-128"/>
          </a:endParaRPr>
        </a:p>
      </dgm:t>
    </dgm:pt>
    <dgm:pt modelId="{3D99AB08-1CF8-42BF-A2C7-35AF1756BAE3}" type="parTrans" cxnId="{27F8D8CB-82C8-4500-8DEA-3744B6BEE5EA}">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8750DF75-F24C-4069-A0C6-2B5A902519E5}" type="sibTrans" cxnId="{27F8D8CB-82C8-4500-8DEA-3744B6BEE5EA}">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39DBFE98-1924-4D05-A1B1-26E419374F6C}">
      <dgm:prSet custT="1"/>
      <dgm:spPr/>
      <dgm:t>
        <a:bodyPr/>
        <a:lstStyle/>
        <a:p>
          <a:pPr algn="ctr" rtl="1"/>
          <a:r>
            <a:rPr lang="fa-IR" sz="2400" dirty="0" smtClean="0">
              <a:latin typeface="Arial Unicode MS" pitchFamily="34" charset="-128"/>
              <a:ea typeface="Arial Unicode MS" pitchFamily="34" charset="-128"/>
              <a:cs typeface="Arial Unicode MS" pitchFamily="34" charset="-128"/>
            </a:rPr>
            <a:t>نظارت محدود</a:t>
          </a:r>
          <a:endParaRPr lang="fa-IR" sz="2400" dirty="0">
            <a:latin typeface="Arial Unicode MS" pitchFamily="34" charset="-128"/>
            <a:ea typeface="Arial Unicode MS" pitchFamily="34" charset="-128"/>
            <a:cs typeface="Arial Unicode MS" pitchFamily="34" charset="-128"/>
          </a:endParaRPr>
        </a:p>
      </dgm:t>
    </dgm:pt>
    <dgm:pt modelId="{7095CAF5-9AC8-4AC6-A2B0-F885E0A9AEBF}" type="parTrans" cxnId="{2131788D-F8B2-4288-9CDC-49E4B8020C87}">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9057A47B-0571-4878-880C-E16EE7F06149}" type="sibTrans" cxnId="{2131788D-F8B2-4288-9CDC-49E4B8020C87}">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99D648DA-2456-4774-9167-9517FAC72CBE}">
      <dgm:prSet/>
      <dgm:spPr/>
      <dgm:t>
        <a:bodyPr/>
        <a:lstStyle/>
        <a:p>
          <a:pPr algn="justLow" rtl="1"/>
          <a:r>
            <a:rPr lang="fa-IR" dirty="0" smtClean="0">
              <a:latin typeface="Arial Unicode MS" pitchFamily="34" charset="-128"/>
              <a:ea typeface="Arial Unicode MS" pitchFamily="34" charset="-128"/>
              <a:cs typeface="Arial Unicode MS" pitchFamily="34" charset="-128"/>
            </a:rPr>
            <a:t>نظارت محدودی بر </a:t>
          </a:r>
          <a:r>
            <a:rPr lang="en-US" dirty="0" smtClean="0">
              <a:latin typeface="Arial Unicode MS" pitchFamily="34" charset="-128"/>
              <a:ea typeface="Arial Unicode MS" pitchFamily="34" charset="-128"/>
              <a:cs typeface="Arial Unicode MS" pitchFamily="34" charset="-128"/>
            </a:rPr>
            <a:t>CDS</a:t>
          </a:r>
          <a:r>
            <a:rPr lang="fa-IR" dirty="0" smtClean="0">
              <a:latin typeface="Arial Unicode MS" pitchFamily="34" charset="-128"/>
              <a:ea typeface="Arial Unicode MS" pitchFamily="34" charset="-128"/>
              <a:cs typeface="Arial Unicode MS" pitchFamily="34" charset="-128"/>
            </a:rPr>
            <a:t> حاکم بود و اتاق پایاپای مرکزی برای عمل به تعهدات قصورکنندگان </a:t>
          </a:r>
          <a:r>
            <a:rPr lang="fa-IR" dirty="0" smtClean="0">
              <a:latin typeface="Arial Unicode MS" pitchFamily="34" charset="-128"/>
              <a:ea typeface="Arial Unicode MS" pitchFamily="34" charset="-128"/>
              <a:cs typeface="B Mitra" pitchFamily="2" charset="-78"/>
            </a:rPr>
            <a:t>وجود</a:t>
          </a:r>
          <a:r>
            <a:rPr lang="fa-IR" dirty="0" smtClean="0">
              <a:latin typeface="Arial Unicode MS" pitchFamily="34" charset="-128"/>
              <a:ea typeface="Arial Unicode MS" pitchFamily="34" charset="-128"/>
              <a:cs typeface="Arial Unicode MS" pitchFamily="34" charset="-128"/>
            </a:rPr>
            <a:t> نداشت. همچنین عدم‌کفایت میزان افشای اطلاعات مربوط به تعهدات </a:t>
          </a:r>
          <a:r>
            <a:rPr lang="en-US" dirty="0" smtClean="0">
              <a:latin typeface="Arial Unicode MS" pitchFamily="34" charset="-128"/>
              <a:ea typeface="Arial Unicode MS" pitchFamily="34" charset="-128"/>
              <a:cs typeface="Arial Unicode MS" pitchFamily="34" charset="-128"/>
            </a:rPr>
            <a:t>CDS</a:t>
          </a:r>
          <a:r>
            <a:rPr lang="fa-IR" dirty="0" smtClean="0">
              <a:latin typeface="Arial Unicode MS" pitchFamily="34" charset="-128"/>
              <a:ea typeface="Arial Unicode MS" pitchFamily="34" charset="-128"/>
              <a:cs typeface="Arial Unicode MS" pitchFamily="34" charset="-128"/>
            </a:rPr>
            <a:t> همیشه موردانتقاد بود.</a:t>
          </a:r>
          <a:endParaRPr lang="fa-IR" dirty="0">
            <a:latin typeface="Arial Unicode MS" pitchFamily="34" charset="-128"/>
            <a:ea typeface="Arial Unicode MS" pitchFamily="34" charset="-128"/>
            <a:cs typeface="Arial Unicode MS" pitchFamily="34" charset="-128"/>
          </a:endParaRPr>
        </a:p>
      </dgm:t>
    </dgm:pt>
    <dgm:pt modelId="{8C136E05-4351-4E98-A329-51BD7DACF303}" type="parTrans" cxnId="{ED0F3556-44F5-40EB-BFBA-38E5025086E9}">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D890D87F-2820-4C26-9A2D-186CE12F88EA}" type="sibTrans" cxnId="{ED0F3556-44F5-40EB-BFBA-38E5025086E9}">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519BCF1D-AE63-4139-B04D-FEDA88362989}" type="pres">
      <dgm:prSet presAssocID="{7E4B5769-0FEF-4F62-BCD9-FD7D8C01C7A4}" presName="linearFlow" presStyleCnt="0">
        <dgm:presLayoutVars>
          <dgm:dir/>
          <dgm:animLvl val="lvl"/>
          <dgm:resizeHandles val="exact"/>
        </dgm:presLayoutVars>
      </dgm:prSet>
      <dgm:spPr/>
      <dgm:t>
        <a:bodyPr/>
        <a:lstStyle/>
        <a:p>
          <a:pPr rtl="1"/>
          <a:endParaRPr lang="fa-IR"/>
        </a:p>
      </dgm:t>
    </dgm:pt>
    <dgm:pt modelId="{6623D881-E138-4D8C-9E3E-F64BA3D721D5}" type="pres">
      <dgm:prSet presAssocID="{4B10BD88-CA37-46CD-9FC5-7F0D7512F832}" presName="composite" presStyleCnt="0"/>
      <dgm:spPr/>
    </dgm:pt>
    <dgm:pt modelId="{613850D6-CF1F-4D7A-9503-FC3995639FFE}" type="pres">
      <dgm:prSet presAssocID="{4B10BD88-CA37-46CD-9FC5-7F0D7512F832}" presName="parentText" presStyleLbl="alignNode1" presStyleIdx="0" presStyleCnt="2">
        <dgm:presLayoutVars>
          <dgm:chMax val="1"/>
          <dgm:bulletEnabled val="1"/>
        </dgm:presLayoutVars>
      </dgm:prSet>
      <dgm:spPr/>
      <dgm:t>
        <a:bodyPr/>
        <a:lstStyle/>
        <a:p>
          <a:pPr rtl="1"/>
          <a:endParaRPr lang="fa-IR"/>
        </a:p>
      </dgm:t>
    </dgm:pt>
    <dgm:pt modelId="{EB72AE90-8A31-421A-8E7C-05F874736A14}" type="pres">
      <dgm:prSet presAssocID="{4B10BD88-CA37-46CD-9FC5-7F0D7512F832}" presName="descendantText" presStyleLbl="alignAcc1" presStyleIdx="0" presStyleCnt="2">
        <dgm:presLayoutVars>
          <dgm:bulletEnabled val="1"/>
        </dgm:presLayoutVars>
      </dgm:prSet>
      <dgm:spPr/>
      <dgm:t>
        <a:bodyPr/>
        <a:lstStyle/>
        <a:p>
          <a:pPr rtl="1"/>
          <a:endParaRPr lang="fa-IR"/>
        </a:p>
      </dgm:t>
    </dgm:pt>
    <dgm:pt modelId="{34DF1A6E-26D5-41EF-872A-05BCA480F952}" type="pres">
      <dgm:prSet presAssocID="{D1A265B1-A226-4476-8567-C144CDD13E0A}" presName="sp" presStyleCnt="0"/>
      <dgm:spPr/>
    </dgm:pt>
    <dgm:pt modelId="{20EA12FF-E3C5-4BB1-93B5-8D59D17EDCAF}" type="pres">
      <dgm:prSet presAssocID="{39DBFE98-1924-4D05-A1B1-26E419374F6C}" presName="composite" presStyleCnt="0"/>
      <dgm:spPr/>
    </dgm:pt>
    <dgm:pt modelId="{5BA92C5B-148A-4129-8E47-F5C162FBAE74}" type="pres">
      <dgm:prSet presAssocID="{39DBFE98-1924-4D05-A1B1-26E419374F6C}" presName="parentText" presStyleLbl="alignNode1" presStyleIdx="1" presStyleCnt="2">
        <dgm:presLayoutVars>
          <dgm:chMax val="1"/>
          <dgm:bulletEnabled val="1"/>
        </dgm:presLayoutVars>
      </dgm:prSet>
      <dgm:spPr/>
      <dgm:t>
        <a:bodyPr/>
        <a:lstStyle/>
        <a:p>
          <a:pPr rtl="1"/>
          <a:endParaRPr lang="fa-IR"/>
        </a:p>
      </dgm:t>
    </dgm:pt>
    <dgm:pt modelId="{3F221AD0-BFDC-4F75-B90F-8C377A7D2FC6}" type="pres">
      <dgm:prSet presAssocID="{39DBFE98-1924-4D05-A1B1-26E419374F6C}" presName="descendantText" presStyleLbl="alignAcc1" presStyleIdx="1" presStyleCnt="2">
        <dgm:presLayoutVars>
          <dgm:bulletEnabled val="1"/>
        </dgm:presLayoutVars>
      </dgm:prSet>
      <dgm:spPr/>
      <dgm:t>
        <a:bodyPr/>
        <a:lstStyle/>
        <a:p>
          <a:pPr rtl="1"/>
          <a:endParaRPr lang="fa-IR"/>
        </a:p>
      </dgm:t>
    </dgm:pt>
  </dgm:ptLst>
  <dgm:cxnLst>
    <dgm:cxn modelId="{DD5EB397-179E-489B-91EF-D0214FC01E16}" type="presOf" srcId="{7E4B5769-0FEF-4F62-BCD9-FD7D8C01C7A4}" destId="{519BCF1D-AE63-4139-B04D-FEDA88362989}" srcOrd="0" destOrd="0" presId="urn:microsoft.com/office/officeart/2005/8/layout/chevron2"/>
    <dgm:cxn modelId="{8A710DF4-7D1F-4AA4-9B5D-32D6CC68BBC1}" srcId="{7E4B5769-0FEF-4F62-BCD9-FD7D8C01C7A4}" destId="{4B10BD88-CA37-46CD-9FC5-7F0D7512F832}" srcOrd="0" destOrd="0" parTransId="{660D7232-D77B-42FE-B6AD-2BF495E669E5}" sibTransId="{D1A265B1-A226-4476-8567-C144CDD13E0A}"/>
    <dgm:cxn modelId="{7BEE8B59-4133-47BA-AAB3-B345A4557F00}" type="presOf" srcId="{39DBFE98-1924-4D05-A1B1-26E419374F6C}" destId="{5BA92C5B-148A-4129-8E47-F5C162FBAE74}" srcOrd="0" destOrd="0" presId="urn:microsoft.com/office/officeart/2005/8/layout/chevron2"/>
    <dgm:cxn modelId="{2131788D-F8B2-4288-9CDC-49E4B8020C87}" srcId="{7E4B5769-0FEF-4F62-BCD9-FD7D8C01C7A4}" destId="{39DBFE98-1924-4D05-A1B1-26E419374F6C}" srcOrd="1" destOrd="0" parTransId="{7095CAF5-9AC8-4AC6-A2B0-F885E0A9AEBF}" sibTransId="{9057A47B-0571-4878-880C-E16EE7F06149}"/>
    <dgm:cxn modelId="{ED0F3556-44F5-40EB-BFBA-38E5025086E9}" srcId="{39DBFE98-1924-4D05-A1B1-26E419374F6C}" destId="{99D648DA-2456-4774-9167-9517FAC72CBE}" srcOrd="0" destOrd="0" parTransId="{8C136E05-4351-4E98-A329-51BD7DACF303}" sibTransId="{D890D87F-2820-4C26-9A2D-186CE12F88EA}"/>
    <dgm:cxn modelId="{0CC94CD3-EB21-43B4-879A-BA7EDAD69C23}" type="presOf" srcId="{4B10BD88-CA37-46CD-9FC5-7F0D7512F832}" destId="{613850D6-CF1F-4D7A-9503-FC3995639FFE}" srcOrd="0" destOrd="0" presId="urn:microsoft.com/office/officeart/2005/8/layout/chevron2"/>
    <dgm:cxn modelId="{27F8D8CB-82C8-4500-8DEA-3744B6BEE5EA}" srcId="{4B10BD88-CA37-46CD-9FC5-7F0D7512F832}" destId="{B9FA7999-6B15-4A58-9D2F-99AFA73D0E03}" srcOrd="0" destOrd="0" parTransId="{3D99AB08-1CF8-42BF-A2C7-35AF1756BAE3}" sibTransId="{8750DF75-F24C-4069-A0C6-2B5A902519E5}"/>
    <dgm:cxn modelId="{5186EF60-7241-425A-913A-0FE0E5459DCD}" type="presOf" srcId="{B9FA7999-6B15-4A58-9D2F-99AFA73D0E03}" destId="{EB72AE90-8A31-421A-8E7C-05F874736A14}" srcOrd="0" destOrd="0" presId="urn:microsoft.com/office/officeart/2005/8/layout/chevron2"/>
    <dgm:cxn modelId="{FB435A08-072E-4695-977F-9319AB252F30}" type="presOf" srcId="{99D648DA-2456-4774-9167-9517FAC72CBE}" destId="{3F221AD0-BFDC-4F75-B90F-8C377A7D2FC6}" srcOrd="0" destOrd="0" presId="urn:microsoft.com/office/officeart/2005/8/layout/chevron2"/>
    <dgm:cxn modelId="{4378C87D-3D60-48F7-A9B1-40B6A822019E}" type="presParOf" srcId="{519BCF1D-AE63-4139-B04D-FEDA88362989}" destId="{6623D881-E138-4D8C-9E3E-F64BA3D721D5}" srcOrd="0" destOrd="0" presId="urn:microsoft.com/office/officeart/2005/8/layout/chevron2"/>
    <dgm:cxn modelId="{C02E54E0-3E3A-411D-A2F1-379C8F323286}" type="presParOf" srcId="{6623D881-E138-4D8C-9E3E-F64BA3D721D5}" destId="{613850D6-CF1F-4D7A-9503-FC3995639FFE}" srcOrd="0" destOrd="0" presId="urn:microsoft.com/office/officeart/2005/8/layout/chevron2"/>
    <dgm:cxn modelId="{0D69F30B-B11A-49B4-BDA0-269EAF7558B8}" type="presParOf" srcId="{6623D881-E138-4D8C-9E3E-F64BA3D721D5}" destId="{EB72AE90-8A31-421A-8E7C-05F874736A14}" srcOrd="1" destOrd="0" presId="urn:microsoft.com/office/officeart/2005/8/layout/chevron2"/>
    <dgm:cxn modelId="{973D481C-ADCF-4673-B3D5-AA0D69EA44D1}" type="presParOf" srcId="{519BCF1D-AE63-4139-B04D-FEDA88362989}" destId="{34DF1A6E-26D5-41EF-872A-05BCA480F952}" srcOrd="1" destOrd="0" presId="urn:microsoft.com/office/officeart/2005/8/layout/chevron2"/>
    <dgm:cxn modelId="{D21674E5-E3BC-41D5-B1F5-E41C2E66FFAE}" type="presParOf" srcId="{519BCF1D-AE63-4139-B04D-FEDA88362989}" destId="{20EA12FF-E3C5-4BB1-93B5-8D59D17EDCAF}" srcOrd="2" destOrd="0" presId="urn:microsoft.com/office/officeart/2005/8/layout/chevron2"/>
    <dgm:cxn modelId="{9ACD7380-18AF-46F1-8452-2B8811412A0C}" type="presParOf" srcId="{20EA12FF-E3C5-4BB1-93B5-8D59D17EDCAF}" destId="{5BA92C5B-148A-4129-8E47-F5C162FBAE74}" srcOrd="0" destOrd="0" presId="urn:microsoft.com/office/officeart/2005/8/layout/chevron2"/>
    <dgm:cxn modelId="{88B3FED8-021E-447F-8EEC-F3D7156127BF}" type="presParOf" srcId="{20EA12FF-E3C5-4BB1-93B5-8D59D17EDCAF}" destId="{3F221AD0-BFDC-4F75-B90F-8C377A7D2FC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91B416-5443-4506-8B82-142BF997FB6C}" type="doc">
      <dgm:prSet loTypeId="urn:microsoft.com/office/officeart/2005/8/layout/lProcess2" loCatId="list" qsTypeId="urn:microsoft.com/office/officeart/2005/8/quickstyle/3d1" qsCatId="3D" csTypeId="urn:microsoft.com/office/officeart/2005/8/colors/colorful1" csCatId="colorful" phldr="1"/>
      <dgm:spPr/>
      <dgm:t>
        <a:bodyPr/>
        <a:lstStyle/>
        <a:p>
          <a:pPr rtl="1"/>
          <a:endParaRPr lang="fa-IR"/>
        </a:p>
      </dgm:t>
    </dgm:pt>
    <dgm:pt modelId="{3727B94C-2FF0-47EE-83C2-DEC77222624D}">
      <dgm:prSet/>
      <dgm:spPr/>
      <dgm:t>
        <a:bodyPr/>
        <a:lstStyle/>
        <a:p>
          <a:pPr rtl="0"/>
          <a:r>
            <a:rPr lang="en-US" dirty="0" smtClean="0">
              <a:latin typeface="Arial Unicode MS" pitchFamily="34" charset="-128"/>
              <a:ea typeface="Arial Unicode MS" pitchFamily="34" charset="-128"/>
              <a:cs typeface="Arial Unicode MS" pitchFamily="34" charset="-128"/>
            </a:rPr>
            <a:t>American Int. Group</a:t>
          </a:r>
          <a:endParaRPr lang="fa-IR" dirty="0">
            <a:latin typeface="Arial Unicode MS" pitchFamily="34" charset="-128"/>
            <a:ea typeface="Arial Unicode MS" pitchFamily="34" charset="-128"/>
            <a:cs typeface="Arial Unicode MS" pitchFamily="34" charset="-128"/>
          </a:endParaRPr>
        </a:p>
      </dgm:t>
    </dgm:pt>
    <dgm:pt modelId="{2EB4BCEC-E474-429A-AA37-6F744BD96FF6}" type="parTrans" cxnId="{EA379CAD-0DE8-4A1F-94FC-825D8B2D39B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5187251-CBBE-478C-AE7D-3D7FA0DB70F1}" type="sibTrans" cxnId="{EA379CAD-0DE8-4A1F-94FC-825D8B2D39B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0B76D03C-9EB5-4200-9642-6B67955D386A}">
      <dgm:prSet/>
      <dgm:spPr/>
      <dgm:t>
        <a:bodyPr/>
        <a:lstStyle/>
        <a:p>
          <a:pPr rtl="1"/>
          <a:r>
            <a:rPr lang="fa-IR" dirty="0" smtClean="0">
              <a:latin typeface="Arial Unicode MS" pitchFamily="34" charset="-128"/>
              <a:ea typeface="Arial Unicode MS" pitchFamily="34" charset="-128"/>
              <a:cs typeface="Arial Unicode MS" pitchFamily="34" charset="-128"/>
            </a:rPr>
            <a:t>وقتی نکول‌های پی‌درپی بر روی  </a:t>
          </a:r>
          <a:r>
            <a:rPr lang="en-US" dirty="0" smtClean="0">
              <a:latin typeface="Arial Unicode MS" pitchFamily="34" charset="-128"/>
              <a:ea typeface="Arial Unicode MS" pitchFamily="34" charset="-128"/>
              <a:cs typeface="Arial Unicode MS" pitchFamily="34" charset="-128"/>
            </a:rPr>
            <a:t>MBS</a:t>
          </a:r>
          <a:r>
            <a:rPr lang="fa-IR" dirty="0" smtClean="0">
              <a:latin typeface="Arial Unicode MS" pitchFamily="34" charset="-128"/>
              <a:ea typeface="Arial Unicode MS" pitchFamily="34" charset="-128"/>
              <a:cs typeface="Arial Unicode MS" pitchFamily="34" charset="-128"/>
            </a:rPr>
            <a:t>صورت گرفت، به‌علت افزایش احتمال تقبل زیان های ناشی از فروش </a:t>
          </a:r>
          <a:r>
            <a:rPr lang="fa-IR" dirty="0" smtClean="0">
              <a:latin typeface="Arial Unicode MS" pitchFamily="34" charset="-128"/>
              <a:ea typeface="Arial Unicode MS" pitchFamily="34" charset="-128"/>
              <a:cs typeface="B Mitra" pitchFamily="2" charset="-78"/>
            </a:rPr>
            <a:t>440</a:t>
          </a:r>
          <a:r>
            <a:rPr lang="fa-IR" dirty="0" smtClean="0">
              <a:latin typeface="Arial Unicode MS" pitchFamily="34" charset="-128"/>
              <a:ea typeface="Arial Unicode MS" pitchFamily="34" charset="-128"/>
              <a:cs typeface="Arial Unicode MS" pitchFamily="34" charset="-128"/>
            </a:rPr>
            <a:t> میلیارد دلار  </a:t>
          </a:r>
          <a:r>
            <a:rPr lang="en-US" dirty="0" smtClean="0">
              <a:latin typeface="Arial Unicode MS" pitchFamily="34" charset="-128"/>
              <a:ea typeface="Arial Unicode MS" pitchFamily="34" charset="-128"/>
              <a:cs typeface="Arial Unicode MS" pitchFamily="34" charset="-128"/>
            </a:rPr>
            <a:t>CDS</a:t>
          </a:r>
          <a:r>
            <a:rPr lang="fa-IR" dirty="0" smtClean="0">
              <a:latin typeface="Arial Unicode MS" pitchFamily="34" charset="-128"/>
              <a:ea typeface="Arial Unicode MS" pitchFamily="34" charset="-128"/>
              <a:cs typeface="Arial Unicode MS" pitchFamily="34" charset="-128"/>
            </a:rPr>
            <a:t> دچار افول رتبۀ اعتباری شد. و به همین دلیل تحت لوای دولت قرار گرفت.</a:t>
          </a:r>
          <a:endParaRPr lang="en-US" dirty="0">
            <a:latin typeface="Arial Unicode MS" pitchFamily="34" charset="-128"/>
            <a:ea typeface="Arial Unicode MS" pitchFamily="34" charset="-128"/>
            <a:cs typeface="Arial Unicode MS" pitchFamily="34" charset="-128"/>
          </a:endParaRPr>
        </a:p>
      </dgm:t>
    </dgm:pt>
    <dgm:pt modelId="{5882BA31-157F-42E2-B3AE-D0235AB4560A}" type="parTrans" cxnId="{3703A1F7-B851-40FB-8E38-824013C8699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06DF4A11-3300-4D3F-96FA-7BAEE5A5E7A0}" type="sibTrans" cxnId="{3703A1F7-B851-40FB-8E38-824013C8699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06530C30-6F4C-4071-827F-922EFC3C6C2F}">
      <dgm:prSet/>
      <dgm:spPr/>
      <dgm:t>
        <a:bodyPr/>
        <a:lstStyle/>
        <a:p>
          <a:pPr rtl="0"/>
          <a:r>
            <a:rPr lang="en-US" dirty="0" smtClean="0">
              <a:latin typeface="Arial Unicode MS" pitchFamily="34" charset="-128"/>
              <a:ea typeface="Arial Unicode MS" pitchFamily="34" charset="-128"/>
              <a:cs typeface="Arial Unicode MS" pitchFamily="34" charset="-128"/>
            </a:rPr>
            <a:t>Lehman Brothers</a:t>
          </a:r>
          <a:endParaRPr lang="fa-IR" dirty="0">
            <a:latin typeface="Arial Unicode MS" pitchFamily="34" charset="-128"/>
            <a:ea typeface="Arial Unicode MS" pitchFamily="34" charset="-128"/>
            <a:cs typeface="Arial Unicode MS" pitchFamily="34" charset="-128"/>
          </a:endParaRPr>
        </a:p>
      </dgm:t>
    </dgm:pt>
    <dgm:pt modelId="{8B681E75-D5DB-4B36-966D-248E3BDB8038}" type="parTrans" cxnId="{4623ABEE-3DF8-4E78-AACA-D2EE2C055B09}">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17CA656-32CA-4A5D-8AB7-F34809608F81}" type="sibTrans" cxnId="{4623ABEE-3DF8-4E78-AACA-D2EE2C055B09}">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5691F62-C43E-4F1E-9B6E-ED7F6FCEB1FA}">
      <dgm:prSet/>
      <dgm:spPr/>
      <dgm:t>
        <a:bodyPr/>
        <a:lstStyle/>
        <a:p>
          <a:pPr rtl="1"/>
          <a:r>
            <a:rPr lang="fa-IR" dirty="0" smtClean="0">
              <a:latin typeface="Arial Unicode MS" pitchFamily="34" charset="-128"/>
              <a:ea typeface="Arial Unicode MS" pitchFamily="34" charset="-128"/>
              <a:cs typeface="Arial Unicode MS" pitchFamily="34" charset="-128"/>
            </a:rPr>
            <a:t>وقتی بانک سرمایه‌گذاری ورشکست شد، نگرانی عمومی راجع به </a:t>
          </a:r>
          <a:r>
            <a:rPr lang="en-US" dirty="0" smtClean="0">
              <a:latin typeface="Arial Unicode MS" pitchFamily="34" charset="-128"/>
              <a:ea typeface="Arial Unicode MS" pitchFamily="34" charset="-128"/>
              <a:cs typeface="Arial Unicode MS" pitchFamily="34" charset="-128"/>
            </a:rPr>
            <a:t>CDS</a:t>
          </a:r>
          <a:r>
            <a:rPr lang="fa-IR" dirty="0" smtClean="0">
              <a:latin typeface="Arial Unicode MS" pitchFamily="34" charset="-128"/>
              <a:ea typeface="Arial Unicode MS" pitchFamily="34" charset="-128"/>
              <a:cs typeface="Arial Unicode MS" pitchFamily="34" charset="-128"/>
            </a:rPr>
            <a:t> های منتشره بر روی </a:t>
          </a:r>
          <a:r>
            <a:rPr lang="fa-IR" dirty="0" smtClean="0">
              <a:latin typeface="Arial Unicode MS" pitchFamily="34" charset="-128"/>
              <a:ea typeface="Arial Unicode MS" pitchFamily="34" charset="-128"/>
              <a:cs typeface="B Mitra" pitchFamily="2" charset="-78"/>
            </a:rPr>
            <a:t>600</a:t>
          </a:r>
          <a:r>
            <a:rPr lang="fa-IR" dirty="0" smtClean="0">
              <a:latin typeface="Arial Unicode MS" pitchFamily="34" charset="-128"/>
              <a:ea typeface="Arial Unicode MS" pitchFamily="34" charset="-128"/>
              <a:cs typeface="Arial Unicode MS" pitchFamily="34" charset="-128"/>
            </a:rPr>
            <a:t> میلیون دلار اوراق قرضۀ این شرکت وجود داشت. همه می‌پرسیدند: "چه‌کسی به تعهدات خود عمل خواهد کرد."</a:t>
          </a:r>
          <a:endParaRPr lang="en-US" dirty="0">
            <a:latin typeface="Arial Unicode MS" pitchFamily="34" charset="-128"/>
            <a:ea typeface="Arial Unicode MS" pitchFamily="34" charset="-128"/>
            <a:cs typeface="Arial Unicode MS" pitchFamily="34" charset="-128"/>
          </a:endParaRPr>
        </a:p>
      </dgm:t>
    </dgm:pt>
    <dgm:pt modelId="{9B7F8CF8-1724-421D-BED0-729E96ECE033}" type="parTrans" cxnId="{1991FA8C-15C2-4ADB-861E-E922DEEDFC7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C4EE365-8430-4418-B258-46E6D7AD3180}" type="sibTrans" cxnId="{1991FA8C-15C2-4ADB-861E-E922DEEDFC7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6E68F7AC-247B-40C3-AB29-59EDEDDF0D06}" type="pres">
      <dgm:prSet presAssocID="{4E91B416-5443-4506-8B82-142BF997FB6C}" presName="theList" presStyleCnt="0">
        <dgm:presLayoutVars>
          <dgm:dir/>
          <dgm:animLvl val="lvl"/>
          <dgm:resizeHandles val="exact"/>
        </dgm:presLayoutVars>
      </dgm:prSet>
      <dgm:spPr/>
      <dgm:t>
        <a:bodyPr/>
        <a:lstStyle/>
        <a:p>
          <a:pPr rtl="1"/>
          <a:endParaRPr lang="fa-IR"/>
        </a:p>
      </dgm:t>
    </dgm:pt>
    <dgm:pt modelId="{20BD2851-E7FE-47CE-B134-3D729861B6AB}" type="pres">
      <dgm:prSet presAssocID="{3727B94C-2FF0-47EE-83C2-DEC77222624D}" presName="compNode" presStyleCnt="0"/>
      <dgm:spPr/>
    </dgm:pt>
    <dgm:pt modelId="{9B1AE474-ECEC-4593-9ED7-C3DBCEE53610}" type="pres">
      <dgm:prSet presAssocID="{3727B94C-2FF0-47EE-83C2-DEC77222624D}" presName="aNode" presStyleLbl="bgShp" presStyleIdx="0" presStyleCnt="2" custLinFactX="7604" custLinFactNeighborX="100000"/>
      <dgm:spPr/>
      <dgm:t>
        <a:bodyPr/>
        <a:lstStyle/>
        <a:p>
          <a:pPr rtl="1"/>
          <a:endParaRPr lang="fa-IR"/>
        </a:p>
      </dgm:t>
    </dgm:pt>
    <dgm:pt modelId="{4D9AC830-0074-431E-A766-36B2D09A459C}" type="pres">
      <dgm:prSet presAssocID="{3727B94C-2FF0-47EE-83C2-DEC77222624D}" presName="textNode" presStyleLbl="bgShp" presStyleIdx="0" presStyleCnt="2"/>
      <dgm:spPr/>
      <dgm:t>
        <a:bodyPr/>
        <a:lstStyle/>
        <a:p>
          <a:pPr rtl="1"/>
          <a:endParaRPr lang="fa-IR"/>
        </a:p>
      </dgm:t>
    </dgm:pt>
    <dgm:pt modelId="{F8F2A3E7-54EE-44E5-9DB0-E971EB6FC16C}" type="pres">
      <dgm:prSet presAssocID="{3727B94C-2FF0-47EE-83C2-DEC77222624D}" presName="compChildNode" presStyleCnt="0"/>
      <dgm:spPr/>
    </dgm:pt>
    <dgm:pt modelId="{E9EBECBD-62E9-47C0-8CCD-09ED97218DB6}" type="pres">
      <dgm:prSet presAssocID="{3727B94C-2FF0-47EE-83C2-DEC77222624D}" presName="theInnerList" presStyleCnt="0"/>
      <dgm:spPr/>
    </dgm:pt>
    <dgm:pt modelId="{B6BF45F0-895A-41F4-8D29-7566C10F3AD3}" type="pres">
      <dgm:prSet presAssocID="{0B76D03C-9EB5-4200-9642-6B67955D386A}" presName="childNode" presStyleLbl="node1" presStyleIdx="0" presStyleCnt="2" custLinFactX="34506" custLinFactNeighborX="100000">
        <dgm:presLayoutVars>
          <dgm:bulletEnabled val="1"/>
        </dgm:presLayoutVars>
      </dgm:prSet>
      <dgm:spPr/>
      <dgm:t>
        <a:bodyPr/>
        <a:lstStyle/>
        <a:p>
          <a:pPr rtl="1"/>
          <a:endParaRPr lang="fa-IR"/>
        </a:p>
      </dgm:t>
    </dgm:pt>
    <dgm:pt modelId="{AAA1ECBA-0E19-4C85-86B9-070EE740170F}" type="pres">
      <dgm:prSet presAssocID="{3727B94C-2FF0-47EE-83C2-DEC77222624D}" presName="aSpace" presStyleCnt="0"/>
      <dgm:spPr/>
    </dgm:pt>
    <dgm:pt modelId="{8EF9ECB2-0281-4665-A064-00F4D9EF0492}" type="pres">
      <dgm:prSet presAssocID="{06530C30-6F4C-4071-827F-922EFC3C6C2F}" presName="compNode" presStyleCnt="0"/>
      <dgm:spPr/>
    </dgm:pt>
    <dgm:pt modelId="{61478CA1-49E3-4A0C-B655-EED8C28F2C35}" type="pres">
      <dgm:prSet presAssocID="{06530C30-6F4C-4071-827F-922EFC3C6C2F}" presName="aNode" presStyleLbl="bgShp" presStyleIdx="1" presStyleCnt="2" custLinFactX="-6830" custLinFactNeighborX="-100000"/>
      <dgm:spPr/>
      <dgm:t>
        <a:bodyPr/>
        <a:lstStyle/>
        <a:p>
          <a:pPr rtl="1"/>
          <a:endParaRPr lang="fa-IR"/>
        </a:p>
      </dgm:t>
    </dgm:pt>
    <dgm:pt modelId="{2569ACA7-3FBE-41E6-83E5-6438A7B7D7A8}" type="pres">
      <dgm:prSet presAssocID="{06530C30-6F4C-4071-827F-922EFC3C6C2F}" presName="textNode" presStyleLbl="bgShp" presStyleIdx="1" presStyleCnt="2"/>
      <dgm:spPr/>
      <dgm:t>
        <a:bodyPr/>
        <a:lstStyle/>
        <a:p>
          <a:pPr rtl="1"/>
          <a:endParaRPr lang="fa-IR"/>
        </a:p>
      </dgm:t>
    </dgm:pt>
    <dgm:pt modelId="{9895AFE8-AC42-4ED9-9882-EE455EEB6E26}" type="pres">
      <dgm:prSet presAssocID="{06530C30-6F4C-4071-827F-922EFC3C6C2F}" presName="compChildNode" presStyleCnt="0"/>
      <dgm:spPr/>
    </dgm:pt>
    <dgm:pt modelId="{64274FF9-8079-48D5-881A-B376E2248C0F}" type="pres">
      <dgm:prSet presAssocID="{06530C30-6F4C-4071-827F-922EFC3C6C2F}" presName="theInnerList" presStyleCnt="0"/>
      <dgm:spPr/>
    </dgm:pt>
    <dgm:pt modelId="{0F16116F-EA5D-42D7-86FC-CBBF642F693B}" type="pres">
      <dgm:prSet presAssocID="{E5691F62-C43E-4F1E-9B6E-ED7F6FCEB1FA}" presName="childNode" presStyleLbl="node1" presStyleIdx="1" presStyleCnt="2" custLinFactX="-33538" custLinFactNeighborX="-100000">
        <dgm:presLayoutVars>
          <dgm:bulletEnabled val="1"/>
        </dgm:presLayoutVars>
      </dgm:prSet>
      <dgm:spPr/>
      <dgm:t>
        <a:bodyPr/>
        <a:lstStyle/>
        <a:p>
          <a:pPr rtl="1"/>
          <a:endParaRPr lang="fa-IR"/>
        </a:p>
      </dgm:t>
    </dgm:pt>
  </dgm:ptLst>
  <dgm:cxnLst>
    <dgm:cxn modelId="{EA379CAD-0DE8-4A1F-94FC-825D8B2D39BE}" srcId="{4E91B416-5443-4506-8B82-142BF997FB6C}" destId="{3727B94C-2FF0-47EE-83C2-DEC77222624D}" srcOrd="0" destOrd="0" parTransId="{2EB4BCEC-E474-429A-AA37-6F744BD96FF6}" sibTransId="{95187251-CBBE-478C-AE7D-3D7FA0DB70F1}"/>
    <dgm:cxn modelId="{803E6E50-2157-4C9C-950F-B3993871C3DF}" type="presOf" srcId="{0B76D03C-9EB5-4200-9642-6B67955D386A}" destId="{B6BF45F0-895A-41F4-8D29-7566C10F3AD3}" srcOrd="0" destOrd="0" presId="urn:microsoft.com/office/officeart/2005/8/layout/lProcess2"/>
    <dgm:cxn modelId="{3FC34E43-FCD3-458A-9320-75D86409C0AC}" type="presOf" srcId="{3727B94C-2FF0-47EE-83C2-DEC77222624D}" destId="{4D9AC830-0074-431E-A766-36B2D09A459C}" srcOrd="1" destOrd="0" presId="urn:microsoft.com/office/officeart/2005/8/layout/lProcess2"/>
    <dgm:cxn modelId="{3703A1F7-B851-40FB-8E38-824013C86993}" srcId="{3727B94C-2FF0-47EE-83C2-DEC77222624D}" destId="{0B76D03C-9EB5-4200-9642-6B67955D386A}" srcOrd="0" destOrd="0" parTransId="{5882BA31-157F-42E2-B3AE-D0235AB4560A}" sibTransId="{06DF4A11-3300-4D3F-96FA-7BAEE5A5E7A0}"/>
    <dgm:cxn modelId="{4623ABEE-3DF8-4E78-AACA-D2EE2C055B09}" srcId="{4E91B416-5443-4506-8B82-142BF997FB6C}" destId="{06530C30-6F4C-4071-827F-922EFC3C6C2F}" srcOrd="1" destOrd="0" parTransId="{8B681E75-D5DB-4B36-966D-248E3BDB8038}" sibTransId="{C17CA656-32CA-4A5D-8AB7-F34809608F81}"/>
    <dgm:cxn modelId="{26C30A1F-174A-47F9-AD5F-D30460F9B5F6}" type="presOf" srcId="{3727B94C-2FF0-47EE-83C2-DEC77222624D}" destId="{9B1AE474-ECEC-4593-9ED7-C3DBCEE53610}" srcOrd="0" destOrd="0" presId="urn:microsoft.com/office/officeart/2005/8/layout/lProcess2"/>
    <dgm:cxn modelId="{33164040-FB09-45F2-848F-F8845902183E}" type="presOf" srcId="{E5691F62-C43E-4F1E-9B6E-ED7F6FCEB1FA}" destId="{0F16116F-EA5D-42D7-86FC-CBBF642F693B}" srcOrd="0" destOrd="0" presId="urn:microsoft.com/office/officeart/2005/8/layout/lProcess2"/>
    <dgm:cxn modelId="{02DEF313-3B5A-4595-920C-9D6E677D38B8}" type="presOf" srcId="{06530C30-6F4C-4071-827F-922EFC3C6C2F}" destId="{61478CA1-49E3-4A0C-B655-EED8C28F2C35}" srcOrd="0" destOrd="0" presId="urn:microsoft.com/office/officeart/2005/8/layout/lProcess2"/>
    <dgm:cxn modelId="{1991FA8C-15C2-4ADB-861E-E922DEEDFC7B}" srcId="{06530C30-6F4C-4071-827F-922EFC3C6C2F}" destId="{E5691F62-C43E-4F1E-9B6E-ED7F6FCEB1FA}" srcOrd="0" destOrd="0" parTransId="{9B7F8CF8-1724-421D-BED0-729E96ECE033}" sibTransId="{CC4EE365-8430-4418-B258-46E6D7AD3180}"/>
    <dgm:cxn modelId="{4EAC6515-6536-450E-81CA-EE990AF9A5CB}" type="presOf" srcId="{06530C30-6F4C-4071-827F-922EFC3C6C2F}" destId="{2569ACA7-3FBE-41E6-83E5-6438A7B7D7A8}" srcOrd="1" destOrd="0" presId="urn:microsoft.com/office/officeart/2005/8/layout/lProcess2"/>
    <dgm:cxn modelId="{612CCCD5-8294-4237-8537-CB0D14292F01}" type="presOf" srcId="{4E91B416-5443-4506-8B82-142BF997FB6C}" destId="{6E68F7AC-247B-40C3-AB29-59EDEDDF0D06}" srcOrd="0" destOrd="0" presId="urn:microsoft.com/office/officeart/2005/8/layout/lProcess2"/>
    <dgm:cxn modelId="{084F94AE-3982-437B-9CDC-8EA4DE1B9F48}" type="presParOf" srcId="{6E68F7AC-247B-40C3-AB29-59EDEDDF0D06}" destId="{20BD2851-E7FE-47CE-B134-3D729861B6AB}" srcOrd="0" destOrd="0" presId="urn:microsoft.com/office/officeart/2005/8/layout/lProcess2"/>
    <dgm:cxn modelId="{711289E7-238A-4979-9A41-62C12D6C1E11}" type="presParOf" srcId="{20BD2851-E7FE-47CE-B134-3D729861B6AB}" destId="{9B1AE474-ECEC-4593-9ED7-C3DBCEE53610}" srcOrd="0" destOrd="0" presId="urn:microsoft.com/office/officeart/2005/8/layout/lProcess2"/>
    <dgm:cxn modelId="{28B00D20-FB73-48B2-9F1E-DA8E6BD0E879}" type="presParOf" srcId="{20BD2851-E7FE-47CE-B134-3D729861B6AB}" destId="{4D9AC830-0074-431E-A766-36B2D09A459C}" srcOrd="1" destOrd="0" presId="urn:microsoft.com/office/officeart/2005/8/layout/lProcess2"/>
    <dgm:cxn modelId="{B7F1DB56-F555-466B-9E7C-FDE23381ABCD}" type="presParOf" srcId="{20BD2851-E7FE-47CE-B134-3D729861B6AB}" destId="{F8F2A3E7-54EE-44E5-9DB0-E971EB6FC16C}" srcOrd="2" destOrd="0" presId="urn:microsoft.com/office/officeart/2005/8/layout/lProcess2"/>
    <dgm:cxn modelId="{B053FE00-09D7-49E5-851A-E59A7FC030EC}" type="presParOf" srcId="{F8F2A3E7-54EE-44E5-9DB0-E971EB6FC16C}" destId="{E9EBECBD-62E9-47C0-8CCD-09ED97218DB6}" srcOrd="0" destOrd="0" presId="urn:microsoft.com/office/officeart/2005/8/layout/lProcess2"/>
    <dgm:cxn modelId="{35C2AF34-0340-4272-8F80-F6D77B989710}" type="presParOf" srcId="{E9EBECBD-62E9-47C0-8CCD-09ED97218DB6}" destId="{B6BF45F0-895A-41F4-8D29-7566C10F3AD3}" srcOrd="0" destOrd="0" presId="urn:microsoft.com/office/officeart/2005/8/layout/lProcess2"/>
    <dgm:cxn modelId="{69FC138E-9418-4FC4-AAF1-71985434B01E}" type="presParOf" srcId="{6E68F7AC-247B-40C3-AB29-59EDEDDF0D06}" destId="{AAA1ECBA-0E19-4C85-86B9-070EE740170F}" srcOrd="1" destOrd="0" presId="urn:microsoft.com/office/officeart/2005/8/layout/lProcess2"/>
    <dgm:cxn modelId="{C03D9F7A-AE74-4C07-8E7E-F979E8CB0D44}" type="presParOf" srcId="{6E68F7AC-247B-40C3-AB29-59EDEDDF0D06}" destId="{8EF9ECB2-0281-4665-A064-00F4D9EF0492}" srcOrd="2" destOrd="0" presId="urn:microsoft.com/office/officeart/2005/8/layout/lProcess2"/>
    <dgm:cxn modelId="{1B15486E-A265-414B-B013-ABADF210E362}" type="presParOf" srcId="{8EF9ECB2-0281-4665-A064-00F4D9EF0492}" destId="{61478CA1-49E3-4A0C-B655-EED8C28F2C35}" srcOrd="0" destOrd="0" presId="urn:microsoft.com/office/officeart/2005/8/layout/lProcess2"/>
    <dgm:cxn modelId="{16B8CBA6-3C20-4C58-BEA9-6154CA10CE02}" type="presParOf" srcId="{8EF9ECB2-0281-4665-A064-00F4D9EF0492}" destId="{2569ACA7-3FBE-41E6-83E5-6438A7B7D7A8}" srcOrd="1" destOrd="0" presId="urn:microsoft.com/office/officeart/2005/8/layout/lProcess2"/>
    <dgm:cxn modelId="{6D2EC562-558E-495D-B88C-4DE1E7E7446C}" type="presParOf" srcId="{8EF9ECB2-0281-4665-A064-00F4D9EF0492}" destId="{9895AFE8-AC42-4ED9-9882-EE455EEB6E26}" srcOrd="2" destOrd="0" presId="urn:microsoft.com/office/officeart/2005/8/layout/lProcess2"/>
    <dgm:cxn modelId="{41793B6C-7E8C-4619-BBD1-BFABAB624380}" type="presParOf" srcId="{9895AFE8-AC42-4ED9-9882-EE455EEB6E26}" destId="{64274FF9-8079-48D5-881A-B376E2248C0F}" srcOrd="0" destOrd="0" presId="urn:microsoft.com/office/officeart/2005/8/layout/lProcess2"/>
    <dgm:cxn modelId="{17AD594F-F4DE-4C07-AEEE-0D5C8451A4B9}" type="presParOf" srcId="{64274FF9-8079-48D5-881A-B376E2248C0F}" destId="{0F16116F-EA5D-42D7-86FC-CBBF642F693B}" srcOrd="0"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800DF2-B484-4680-8D72-546B54C5E021}" type="doc">
      <dgm:prSet loTypeId="urn:microsoft.com/office/officeart/2005/8/layout/hList1" loCatId="list" qsTypeId="urn:microsoft.com/office/officeart/2005/8/quickstyle/3d2" qsCatId="3D" csTypeId="urn:microsoft.com/office/officeart/2005/8/colors/colorful2" csCatId="colorful" phldr="1"/>
      <dgm:spPr/>
      <dgm:t>
        <a:bodyPr/>
        <a:lstStyle/>
        <a:p>
          <a:pPr rtl="1"/>
          <a:endParaRPr lang="fa-IR"/>
        </a:p>
      </dgm:t>
    </dgm:pt>
    <dgm:pt modelId="{B7D8FD00-9C4C-45DB-A218-A0773BF8B5B6}">
      <dgm:prSet/>
      <dgm:spPr/>
      <dgm:t>
        <a:bodyPr/>
        <a:lstStyle/>
        <a:p>
          <a:pPr rtl="1"/>
          <a:r>
            <a:rPr lang="fa-IR" dirty="0" smtClean="0">
              <a:latin typeface="Arial Unicode MS" pitchFamily="34" charset="-128"/>
              <a:ea typeface="Arial Unicode MS" pitchFamily="34" charset="-128"/>
              <a:cs typeface="B Mitra" pitchFamily="2" charset="-78"/>
            </a:rPr>
            <a:t>2004</a:t>
          </a:r>
          <a:endParaRPr lang="fa-IR" dirty="0">
            <a:latin typeface="Arial Unicode MS" pitchFamily="34" charset="-128"/>
            <a:ea typeface="Arial Unicode MS" pitchFamily="34" charset="-128"/>
            <a:cs typeface="B Mitra" pitchFamily="2" charset="-78"/>
          </a:endParaRPr>
        </a:p>
      </dgm:t>
    </dgm:pt>
    <dgm:pt modelId="{0184EFB6-8C14-43EF-A450-1CA9C8D214A7}" type="parTrans" cxnId="{CC5365D7-3B67-4FBD-96F7-8E8B565224A6}">
      <dgm:prSet/>
      <dgm:spPr/>
      <dgm:t>
        <a:bodyPr/>
        <a:lstStyle/>
        <a:p>
          <a:pPr rtl="1"/>
          <a:endParaRPr lang="fa-IR"/>
        </a:p>
      </dgm:t>
    </dgm:pt>
    <dgm:pt modelId="{EACDF815-27B9-4D61-ABB5-5470BE1595EA}" type="sibTrans" cxnId="{CC5365D7-3B67-4FBD-96F7-8E8B565224A6}">
      <dgm:prSet/>
      <dgm:spPr/>
      <dgm:t>
        <a:bodyPr/>
        <a:lstStyle/>
        <a:p>
          <a:pPr rtl="1"/>
          <a:endParaRPr lang="fa-IR"/>
        </a:p>
      </dgm:t>
    </dgm:pt>
    <dgm:pt modelId="{1F506372-4803-412B-96AF-F22DA3700AC0}">
      <dgm:prSet/>
      <dgm:spPr/>
      <dgm:t>
        <a:bodyPr/>
        <a:lstStyle/>
        <a:p>
          <a:pPr algn="justLow" rtl="1"/>
          <a:r>
            <a:rPr lang="fa-IR" dirty="0" smtClean="0">
              <a:latin typeface="Arial Unicode MS" pitchFamily="34" charset="-128"/>
              <a:ea typeface="Arial Unicode MS" pitchFamily="34" charset="-128"/>
              <a:cs typeface="Arial Unicode MS" pitchFamily="34" charset="-128"/>
            </a:rPr>
            <a:t>کمیسیون بورس و اوراق بهادار ایالات متحده، دست بانک‌های سرمایه‌گذاری را در شکل‌دهی به ساختارسرمایه باز گذاشت و این باعث افزایش اهرم این مؤسسات و تقویت رشد اوراق بهادار با </a:t>
          </a:r>
          <a:r>
            <a:rPr lang="fa-IR" dirty="0" smtClean="0"/>
            <a:t>پشتوانۀ وام‌های رهنی شک‌دار شد. </a:t>
          </a:r>
          <a:endParaRPr lang="fa-IR" dirty="0">
            <a:latin typeface="Arial Unicode MS" pitchFamily="34" charset="-128"/>
            <a:ea typeface="Arial Unicode MS" pitchFamily="34" charset="-128"/>
            <a:cs typeface="Arial Unicode MS" pitchFamily="34" charset="-128"/>
          </a:endParaRPr>
        </a:p>
      </dgm:t>
    </dgm:pt>
    <dgm:pt modelId="{340AB270-BDB6-4150-B74F-1EB568965DC3}" type="parTrans" cxnId="{5DA9FC28-4805-41B9-8B80-FA08ED58ACD3}">
      <dgm:prSet/>
      <dgm:spPr/>
      <dgm:t>
        <a:bodyPr/>
        <a:lstStyle/>
        <a:p>
          <a:pPr rtl="1"/>
          <a:endParaRPr lang="fa-IR"/>
        </a:p>
      </dgm:t>
    </dgm:pt>
    <dgm:pt modelId="{B6505A63-D1A3-43E3-9890-DE222F46BF39}" type="sibTrans" cxnId="{5DA9FC28-4805-41B9-8B80-FA08ED58ACD3}">
      <dgm:prSet/>
      <dgm:spPr/>
      <dgm:t>
        <a:bodyPr/>
        <a:lstStyle/>
        <a:p>
          <a:pPr rtl="1"/>
          <a:endParaRPr lang="fa-IR"/>
        </a:p>
      </dgm:t>
    </dgm:pt>
    <dgm:pt modelId="{DC0426C2-F8B2-4F0D-9FB4-5B636C9920AB}" type="pres">
      <dgm:prSet presAssocID="{F0800DF2-B484-4680-8D72-546B54C5E021}" presName="Name0" presStyleCnt="0">
        <dgm:presLayoutVars>
          <dgm:dir/>
          <dgm:animLvl val="lvl"/>
          <dgm:resizeHandles val="exact"/>
        </dgm:presLayoutVars>
      </dgm:prSet>
      <dgm:spPr/>
      <dgm:t>
        <a:bodyPr/>
        <a:lstStyle/>
        <a:p>
          <a:pPr rtl="1"/>
          <a:endParaRPr lang="fa-IR"/>
        </a:p>
      </dgm:t>
    </dgm:pt>
    <dgm:pt modelId="{40645729-A498-4177-B7B8-14111824D070}" type="pres">
      <dgm:prSet presAssocID="{B7D8FD00-9C4C-45DB-A218-A0773BF8B5B6}" presName="composite" presStyleCnt="0"/>
      <dgm:spPr/>
    </dgm:pt>
    <dgm:pt modelId="{08692250-633E-40CF-91A8-19A7E79A8849}" type="pres">
      <dgm:prSet presAssocID="{B7D8FD00-9C4C-45DB-A218-A0773BF8B5B6}" presName="parTx" presStyleLbl="alignNode1" presStyleIdx="0" presStyleCnt="1">
        <dgm:presLayoutVars>
          <dgm:chMax val="0"/>
          <dgm:chPref val="0"/>
          <dgm:bulletEnabled val="1"/>
        </dgm:presLayoutVars>
      </dgm:prSet>
      <dgm:spPr/>
      <dgm:t>
        <a:bodyPr/>
        <a:lstStyle/>
        <a:p>
          <a:pPr rtl="1"/>
          <a:endParaRPr lang="fa-IR"/>
        </a:p>
      </dgm:t>
    </dgm:pt>
    <dgm:pt modelId="{46899E34-B0AA-4A2A-BC25-F12D647FB0F0}" type="pres">
      <dgm:prSet presAssocID="{B7D8FD00-9C4C-45DB-A218-A0773BF8B5B6}" presName="desTx" presStyleLbl="alignAccFollowNode1" presStyleIdx="0" presStyleCnt="1">
        <dgm:presLayoutVars>
          <dgm:bulletEnabled val="1"/>
        </dgm:presLayoutVars>
      </dgm:prSet>
      <dgm:spPr/>
      <dgm:t>
        <a:bodyPr/>
        <a:lstStyle/>
        <a:p>
          <a:pPr rtl="1"/>
          <a:endParaRPr lang="fa-IR"/>
        </a:p>
      </dgm:t>
    </dgm:pt>
  </dgm:ptLst>
  <dgm:cxnLst>
    <dgm:cxn modelId="{CC5365D7-3B67-4FBD-96F7-8E8B565224A6}" srcId="{F0800DF2-B484-4680-8D72-546B54C5E021}" destId="{B7D8FD00-9C4C-45DB-A218-A0773BF8B5B6}" srcOrd="0" destOrd="0" parTransId="{0184EFB6-8C14-43EF-A450-1CA9C8D214A7}" sibTransId="{EACDF815-27B9-4D61-ABB5-5470BE1595EA}"/>
    <dgm:cxn modelId="{5DA9FC28-4805-41B9-8B80-FA08ED58ACD3}" srcId="{B7D8FD00-9C4C-45DB-A218-A0773BF8B5B6}" destId="{1F506372-4803-412B-96AF-F22DA3700AC0}" srcOrd="0" destOrd="0" parTransId="{340AB270-BDB6-4150-B74F-1EB568965DC3}" sibTransId="{B6505A63-D1A3-43E3-9890-DE222F46BF39}"/>
    <dgm:cxn modelId="{A71DFA6C-EE05-4574-9718-3981236DF879}" type="presOf" srcId="{F0800DF2-B484-4680-8D72-546B54C5E021}" destId="{DC0426C2-F8B2-4F0D-9FB4-5B636C9920AB}" srcOrd="0" destOrd="0" presId="urn:microsoft.com/office/officeart/2005/8/layout/hList1"/>
    <dgm:cxn modelId="{AB279147-5666-424A-BD93-684AE08D3B41}" type="presOf" srcId="{B7D8FD00-9C4C-45DB-A218-A0773BF8B5B6}" destId="{08692250-633E-40CF-91A8-19A7E79A8849}" srcOrd="0" destOrd="0" presId="urn:microsoft.com/office/officeart/2005/8/layout/hList1"/>
    <dgm:cxn modelId="{C182166D-5BA5-4720-8C13-ABB8549A4590}" type="presOf" srcId="{1F506372-4803-412B-96AF-F22DA3700AC0}" destId="{46899E34-B0AA-4A2A-BC25-F12D647FB0F0}" srcOrd="0" destOrd="0" presId="urn:microsoft.com/office/officeart/2005/8/layout/hList1"/>
    <dgm:cxn modelId="{3CCD026E-6CCF-43EA-800B-A4B007FB28FE}" type="presParOf" srcId="{DC0426C2-F8B2-4F0D-9FB4-5B636C9920AB}" destId="{40645729-A498-4177-B7B8-14111824D070}" srcOrd="0" destOrd="0" presId="urn:microsoft.com/office/officeart/2005/8/layout/hList1"/>
    <dgm:cxn modelId="{65A97AD7-7977-43C3-9FF0-F027A410D898}" type="presParOf" srcId="{40645729-A498-4177-B7B8-14111824D070}" destId="{08692250-633E-40CF-91A8-19A7E79A8849}" srcOrd="0" destOrd="0" presId="urn:microsoft.com/office/officeart/2005/8/layout/hList1"/>
    <dgm:cxn modelId="{68999D20-C839-43F0-9FD9-833BC8BF4889}" type="presParOf" srcId="{40645729-A498-4177-B7B8-14111824D070}" destId="{46899E34-B0AA-4A2A-BC25-F12D647FB0F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158B0B-EEDF-4C7C-93CA-AF6BFDBBC571}" type="doc">
      <dgm:prSet loTypeId="urn:microsoft.com/office/officeart/2005/8/layout/hList1" loCatId="list" qsTypeId="urn:microsoft.com/office/officeart/2005/8/quickstyle/3d2" qsCatId="3D" csTypeId="urn:microsoft.com/office/officeart/2005/8/colors/accent6_5" csCatId="accent6" phldr="1"/>
      <dgm:spPr/>
      <dgm:t>
        <a:bodyPr/>
        <a:lstStyle/>
        <a:p>
          <a:pPr rtl="1"/>
          <a:endParaRPr lang="fa-IR"/>
        </a:p>
      </dgm:t>
    </dgm:pt>
    <dgm:pt modelId="{DCF71B40-BFEE-42E9-9AD5-B848EE57D636}">
      <dgm:prSet/>
      <dgm:spPr/>
      <dgm:t>
        <a:bodyPr/>
        <a:lstStyle/>
        <a:p>
          <a:pPr algn="ctr" rtl="1"/>
          <a:r>
            <a:rPr lang="fa-IR" dirty="0" smtClean="0">
              <a:latin typeface="Arial Unicode MS" pitchFamily="34" charset="-128"/>
              <a:ea typeface="Arial Unicode MS" pitchFamily="34" charset="-128"/>
              <a:cs typeface="Arial Unicode MS" pitchFamily="34" charset="-128"/>
            </a:rPr>
            <a:t>در سال مالی </a:t>
          </a:r>
          <a:r>
            <a:rPr lang="fa-IR" dirty="0" smtClean="0">
              <a:latin typeface="Arial Unicode MS" pitchFamily="34" charset="-128"/>
              <a:ea typeface="Arial Unicode MS" pitchFamily="34" charset="-128"/>
              <a:cs typeface="B Mitra" pitchFamily="2" charset="-78"/>
            </a:rPr>
            <a:t>2007 </a:t>
          </a:r>
          <a:endParaRPr lang="en-US" dirty="0">
            <a:latin typeface="Arial Unicode MS" pitchFamily="34" charset="-128"/>
            <a:ea typeface="Arial Unicode MS" pitchFamily="34" charset="-128"/>
            <a:cs typeface="Arial Unicode MS" pitchFamily="34" charset="-128"/>
          </a:endParaRPr>
        </a:p>
      </dgm:t>
    </dgm:pt>
    <dgm:pt modelId="{8ED8550E-FAC6-4EB3-B5BA-ACC60CB5CBFC}" type="parTrans" cxnId="{72E85995-4886-492F-B86A-DE0AD257BC51}">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50DA8B9F-4053-4BC2-925B-994827026893}" type="sibTrans" cxnId="{72E85995-4886-492F-B86A-DE0AD257BC51}">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B5DC26B5-CC8B-4EC2-863A-ACA3470B5E9A}">
      <dgm:prSet/>
      <dgm:spPr/>
      <dgm:t>
        <a:bodyPr/>
        <a:lstStyle/>
        <a:p>
          <a:pPr algn="justLow" rtl="1"/>
          <a:r>
            <a:rPr lang="fa-IR" dirty="0" smtClean="0">
              <a:latin typeface="Arial Unicode MS" pitchFamily="34" charset="-128"/>
              <a:ea typeface="Arial Unicode MS" pitchFamily="34" charset="-128"/>
              <a:cs typeface="B Mitra" pitchFamily="2" charset="-78"/>
            </a:rPr>
            <a:t>5 </a:t>
          </a:r>
          <a:r>
            <a:rPr lang="fa-IR" dirty="0" smtClean="0">
              <a:latin typeface="Arial Unicode MS" pitchFamily="34" charset="-128"/>
              <a:ea typeface="Arial Unicode MS" pitchFamily="34" charset="-128"/>
              <a:cs typeface="Arial Unicode MS" pitchFamily="34" charset="-128"/>
            </a:rPr>
            <a:t>مورد از بزرگ‌ترین </a:t>
          </a:r>
          <a:r>
            <a:rPr lang="fa-IR" dirty="0" smtClean="0"/>
            <a:t>بانک‌های </a:t>
          </a:r>
          <a:r>
            <a:rPr lang="fa-IR" dirty="0" smtClean="0">
              <a:latin typeface="Arial Unicode MS" pitchFamily="34" charset="-128"/>
              <a:ea typeface="Arial Unicode MS" pitchFamily="34" charset="-128"/>
              <a:cs typeface="Arial Unicode MS" pitchFamily="34" charset="-128"/>
            </a:rPr>
            <a:t>سرمایه‌گذاری  ایالات متحده روی هم </a:t>
          </a:r>
          <a:r>
            <a:rPr lang="fa-IR" dirty="0" smtClean="0">
              <a:latin typeface="Arial Unicode MS" pitchFamily="34" charset="-128"/>
              <a:ea typeface="Arial Unicode MS" pitchFamily="34" charset="-128"/>
              <a:cs typeface="B Mitra" pitchFamily="2" charset="-78"/>
            </a:rPr>
            <a:t>4/1</a:t>
          </a:r>
          <a:r>
            <a:rPr lang="fa-IR" dirty="0" smtClean="0">
              <a:latin typeface="Arial Unicode MS" pitchFamily="34" charset="-128"/>
              <a:ea typeface="Arial Unicode MS" pitchFamily="34" charset="-128"/>
              <a:cs typeface="Arial Unicode MS" pitchFamily="34" charset="-128"/>
            </a:rPr>
            <a:t> تریلیون دلار بدهی گزارش کردند. این رقم تقریبا معادل </a:t>
          </a:r>
          <a:r>
            <a:rPr lang="fa-IR" dirty="0" smtClean="0">
              <a:latin typeface="Arial Unicode MS" pitchFamily="34" charset="-128"/>
              <a:ea typeface="Arial Unicode MS" pitchFamily="34" charset="-128"/>
              <a:cs typeface="B Mitra" pitchFamily="2" charset="-78"/>
            </a:rPr>
            <a:t>30 </a:t>
          </a:r>
          <a:r>
            <a:rPr lang="fa-IR" dirty="0" smtClean="0">
              <a:latin typeface="Arial Unicode MS" pitchFamily="34" charset="-128"/>
              <a:ea typeface="Arial Unicode MS" pitchFamily="34" charset="-128"/>
              <a:cs typeface="Arial Unicode MS" pitchFamily="34" charset="-128"/>
            </a:rPr>
            <a:t>درصد</a:t>
          </a:r>
          <a:r>
            <a:rPr lang="fa-IR" dirty="0" smtClean="0">
              <a:latin typeface="Arial Unicode MS" pitchFamily="34" charset="-128"/>
              <a:ea typeface="Arial Unicode MS" pitchFamily="34" charset="-128"/>
              <a:cs typeface="B Mitra" pitchFamily="2" charset="-78"/>
            </a:rPr>
            <a:t> </a:t>
          </a:r>
          <a:r>
            <a:rPr lang="fa-IR" dirty="0" smtClean="0">
              <a:latin typeface="Arial Unicode MS" pitchFamily="34" charset="-128"/>
              <a:ea typeface="Arial Unicode MS" pitchFamily="34" charset="-128"/>
              <a:cs typeface="Arial Unicode MS" pitchFamily="34" charset="-128"/>
            </a:rPr>
            <a:t>از اندازۀ اقتصاد آمریکاست.</a:t>
          </a:r>
          <a:endParaRPr lang="fa-IR" dirty="0"/>
        </a:p>
      </dgm:t>
    </dgm:pt>
    <dgm:pt modelId="{20AAE9A8-33F6-4B97-A171-5F2E0C2795E1}" type="parTrans" cxnId="{358A4A36-51C1-4F18-ADE9-CF9C87242F3D}">
      <dgm:prSet/>
      <dgm:spPr/>
      <dgm:t>
        <a:bodyPr/>
        <a:lstStyle/>
        <a:p>
          <a:pPr rtl="1"/>
          <a:endParaRPr lang="fa-IR"/>
        </a:p>
      </dgm:t>
    </dgm:pt>
    <dgm:pt modelId="{9BF9A859-A456-46B3-ACFA-783F953C5C20}" type="sibTrans" cxnId="{358A4A36-51C1-4F18-ADE9-CF9C87242F3D}">
      <dgm:prSet/>
      <dgm:spPr/>
      <dgm:t>
        <a:bodyPr/>
        <a:lstStyle/>
        <a:p>
          <a:pPr rtl="1"/>
          <a:endParaRPr lang="fa-IR"/>
        </a:p>
      </dgm:t>
    </dgm:pt>
    <dgm:pt modelId="{B94ED020-D31D-4D40-8C71-09A92D956EAA}" type="pres">
      <dgm:prSet presAssocID="{77158B0B-EEDF-4C7C-93CA-AF6BFDBBC571}" presName="Name0" presStyleCnt="0">
        <dgm:presLayoutVars>
          <dgm:dir/>
          <dgm:animLvl val="lvl"/>
          <dgm:resizeHandles val="exact"/>
        </dgm:presLayoutVars>
      </dgm:prSet>
      <dgm:spPr/>
      <dgm:t>
        <a:bodyPr/>
        <a:lstStyle/>
        <a:p>
          <a:pPr rtl="1"/>
          <a:endParaRPr lang="fa-IR"/>
        </a:p>
      </dgm:t>
    </dgm:pt>
    <dgm:pt modelId="{08C69DCA-A54F-4BD7-81FB-EF1609F93BAC}" type="pres">
      <dgm:prSet presAssocID="{DCF71B40-BFEE-42E9-9AD5-B848EE57D636}" presName="composite" presStyleCnt="0"/>
      <dgm:spPr/>
    </dgm:pt>
    <dgm:pt modelId="{61AADBCD-A848-4348-835E-DCC4922F8E85}" type="pres">
      <dgm:prSet presAssocID="{DCF71B40-BFEE-42E9-9AD5-B848EE57D636}" presName="parTx" presStyleLbl="alignNode1" presStyleIdx="0" presStyleCnt="1">
        <dgm:presLayoutVars>
          <dgm:chMax val="0"/>
          <dgm:chPref val="0"/>
          <dgm:bulletEnabled val="1"/>
        </dgm:presLayoutVars>
      </dgm:prSet>
      <dgm:spPr/>
      <dgm:t>
        <a:bodyPr/>
        <a:lstStyle/>
        <a:p>
          <a:pPr rtl="1"/>
          <a:endParaRPr lang="fa-IR"/>
        </a:p>
      </dgm:t>
    </dgm:pt>
    <dgm:pt modelId="{3F496C3A-84B0-4612-AE84-E0699B1341C7}" type="pres">
      <dgm:prSet presAssocID="{DCF71B40-BFEE-42E9-9AD5-B848EE57D636}" presName="desTx" presStyleLbl="alignAccFollowNode1" presStyleIdx="0" presStyleCnt="1" custLinFactNeighborY="5133">
        <dgm:presLayoutVars>
          <dgm:bulletEnabled val="1"/>
        </dgm:presLayoutVars>
      </dgm:prSet>
      <dgm:spPr/>
      <dgm:t>
        <a:bodyPr/>
        <a:lstStyle/>
        <a:p>
          <a:pPr rtl="1"/>
          <a:endParaRPr lang="fa-IR"/>
        </a:p>
      </dgm:t>
    </dgm:pt>
  </dgm:ptLst>
  <dgm:cxnLst>
    <dgm:cxn modelId="{358A4A36-51C1-4F18-ADE9-CF9C87242F3D}" srcId="{DCF71B40-BFEE-42E9-9AD5-B848EE57D636}" destId="{B5DC26B5-CC8B-4EC2-863A-ACA3470B5E9A}" srcOrd="0" destOrd="0" parTransId="{20AAE9A8-33F6-4B97-A171-5F2E0C2795E1}" sibTransId="{9BF9A859-A456-46B3-ACFA-783F953C5C20}"/>
    <dgm:cxn modelId="{5AA93BAA-D590-4D8E-8749-CF069FC4E2F9}" type="presOf" srcId="{77158B0B-EEDF-4C7C-93CA-AF6BFDBBC571}" destId="{B94ED020-D31D-4D40-8C71-09A92D956EAA}" srcOrd="0" destOrd="0" presId="urn:microsoft.com/office/officeart/2005/8/layout/hList1"/>
    <dgm:cxn modelId="{582732BF-159A-49E3-94C7-5F966B110686}" type="presOf" srcId="{B5DC26B5-CC8B-4EC2-863A-ACA3470B5E9A}" destId="{3F496C3A-84B0-4612-AE84-E0699B1341C7}" srcOrd="0" destOrd="0" presId="urn:microsoft.com/office/officeart/2005/8/layout/hList1"/>
    <dgm:cxn modelId="{72E85995-4886-492F-B86A-DE0AD257BC51}" srcId="{77158B0B-EEDF-4C7C-93CA-AF6BFDBBC571}" destId="{DCF71B40-BFEE-42E9-9AD5-B848EE57D636}" srcOrd="0" destOrd="0" parTransId="{8ED8550E-FAC6-4EB3-B5BA-ACC60CB5CBFC}" sibTransId="{50DA8B9F-4053-4BC2-925B-994827026893}"/>
    <dgm:cxn modelId="{D1CFAB16-3DA0-40E5-ACFE-B83FB0BBA396}" type="presOf" srcId="{DCF71B40-BFEE-42E9-9AD5-B848EE57D636}" destId="{61AADBCD-A848-4348-835E-DCC4922F8E85}" srcOrd="0" destOrd="0" presId="urn:microsoft.com/office/officeart/2005/8/layout/hList1"/>
    <dgm:cxn modelId="{759363CD-536C-437C-8703-6C2E87FB83E4}" type="presParOf" srcId="{B94ED020-D31D-4D40-8C71-09A92D956EAA}" destId="{08C69DCA-A54F-4BD7-81FB-EF1609F93BAC}" srcOrd="0" destOrd="0" presId="urn:microsoft.com/office/officeart/2005/8/layout/hList1"/>
    <dgm:cxn modelId="{EF066352-A778-42AE-BDD3-519A87176393}" type="presParOf" srcId="{08C69DCA-A54F-4BD7-81FB-EF1609F93BAC}" destId="{61AADBCD-A848-4348-835E-DCC4922F8E85}" srcOrd="0" destOrd="0" presId="urn:microsoft.com/office/officeart/2005/8/layout/hList1"/>
    <dgm:cxn modelId="{3B98988A-E9F4-4E75-A04B-2D02EF11F4E8}" type="presParOf" srcId="{08C69DCA-A54F-4BD7-81FB-EF1609F93BAC}" destId="{3F496C3A-84B0-4612-AE84-E0699B1341C7}"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612659-34D7-491B-A56D-7D7F122445FC}" type="doc">
      <dgm:prSet loTypeId="urn:microsoft.com/office/officeart/2005/8/layout/list1" loCatId="list" qsTypeId="urn:microsoft.com/office/officeart/2005/8/quickstyle/3d2" qsCatId="3D" csTypeId="urn:microsoft.com/office/officeart/2005/8/colors/colorful1" csCatId="colorful" phldr="1"/>
      <dgm:spPr/>
      <dgm:t>
        <a:bodyPr/>
        <a:lstStyle/>
        <a:p>
          <a:pPr rtl="1"/>
          <a:endParaRPr lang="fa-IR"/>
        </a:p>
      </dgm:t>
    </dgm:pt>
    <dgm:pt modelId="{017DF1A5-273C-47D3-B0A0-76332C7E1D6A}">
      <dgm:prSet/>
      <dgm:spPr/>
      <dgm:t>
        <a:bodyPr/>
        <a:lstStyle/>
        <a:p>
          <a:pPr rtl="0"/>
          <a:r>
            <a:rPr lang="en-US" dirty="0" smtClean="0"/>
            <a:t>Lehman Brothers</a:t>
          </a:r>
          <a:endParaRPr lang="fa-IR" dirty="0"/>
        </a:p>
      </dgm:t>
    </dgm:pt>
    <dgm:pt modelId="{FAD3C132-229A-4795-8DEB-7150A0CAE98C}" type="parTrans" cxnId="{7F5EA21D-EC6B-4D76-83D1-359BF9F4DAB8}">
      <dgm:prSet/>
      <dgm:spPr/>
      <dgm:t>
        <a:bodyPr/>
        <a:lstStyle/>
        <a:p>
          <a:pPr rtl="1"/>
          <a:endParaRPr lang="fa-IR"/>
        </a:p>
      </dgm:t>
    </dgm:pt>
    <dgm:pt modelId="{0EC9C3AB-7AF0-4DBC-B897-9B0A72F603E3}" type="sibTrans" cxnId="{7F5EA21D-EC6B-4D76-83D1-359BF9F4DAB8}">
      <dgm:prSet/>
      <dgm:spPr/>
      <dgm:t>
        <a:bodyPr/>
        <a:lstStyle/>
        <a:p>
          <a:pPr rtl="1"/>
          <a:endParaRPr lang="fa-IR"/>
        </a:p>
      </dgm:t>
    </dgm:pt>
    <dgm:pt modelId="{CC2F181A-A72C-4936-8830-04D1A7404CC8}">
      <dgm:prSet/>
      <dgm:spPr/>
      <dgm:t>
        <a:bodyPr/>
        <a:lstStyle/>
        <a:p>
          <a:pPr rtl="1"/>
          <a:r>
            <a:rPr lang="fa-IR" dirty="0" smtClean="0"/>
            <a:t>ورشکستگی</a:t>
          </a:r>
          <a:endParaRPr lang="fa-IR" dirty="0"/>
        </a:p>
      </dgm:t>
    </dgm:pt>
    <dgm:pt modelId="{93A2A840-5DC4-4ED5-A06A-218542B335A7}" type="parTrans" cxnId="{C2119477-AE53-4E6C-B382-E818556E7183}">
      <dgm:prSet/>
      <dgm:spPr/>
      <dgm:t>
        <a:bodyPr/>
        <a:lstStyle/>
        <a:p>
          <a:pPr rtl="1"/>
          <a:endParaRPr lang="fa-IR"/>
        </a:p>
      </dgm:t>
    </dgm:pt>
    <dgm:pt modelId="{67F5F9F3-4F4B-4721-B946-0A50031342B1}" type="sibTrans" cxnId="{C2119477-AE53-4E6C-B382-E818556E7183}">
      <dgm:prSet/>
      <dgm:spPr/>
      <dgm:t>
        <a:bodyPr/>
        <a:lstStyle/>
        <a:p>
          <a:pPr rtl="1"/>
          <a:endParaRPr lang="fa-IR"/>
        </a:p>
      </dgm:t>
    </dgm:pt>
    <dgm:pt modelId="{89F582B8-3C25-498C-8721-85F8E78E2E5F}">
      <dgm:prSet/>
      <dgm:spPr/>
      <dgm:t>
        <a:bodyPr/>
        <a:lstStyle/>
        <a:p>
          <a:pPr rtl="0"/>
          <a:r>
            <a:rPr lang="en-US" dirty="0" smtClean="0"/>
            <a:t>Bear Stearns, Merrill Lynch</a:t>
          </a:r>
          <a:endParaRPr lang="fa-IR" dirty="0"/>
        </a:p>
      </dgm:t>
    </dgm:pt>
    <dgm:pt modelId="{A80702D8-F27B-40EC-8E2E-BEF2A0E45750}" type="parTrans" cxnId="{F144B979-1151-47E7-AE2D-010713E66F9A}">
      <dgm:prSet/>
      <dgm:spPr/>
      <dgm:t>
        <a:bodyPr/>
        <a:lstStyle/>
        <a:p>
          <a:pPr rtl="1"/>
          <a:endParaRPr lang="fa-IR"/>
        </a:p>
      </dgm:t>
    </dgm:pt>
    <dgm:pt modelId="{1097FB9B-91E2-43CC-9F1C-D1C26190C0F4}" type="sibTrans" cxnId="{F144B979-1151-47E7-AE2D-010713E66F9A}">
      <dgm:prSet/>
      <dgm:spPr/>
      <dgm:t>
        <a:bodyPr/>
        <a:lstStyle/>
        <a:p>
          <a:pPr rtl="1"/>
          <a:endParaRPr lang="fa-IR"/>
        </a:p>
      </dgm:t>
    </dgm:pt>
    <dgm:pt modelId="{CA1AAC84-795A-4903-8D6A-140AB6567066}">
      <dgm:prSet/>
      <dgm:spPr/>
      <dgm:t>
        <a:bodyPr/>
        <a:lstStyle/>
        <a:p>
          <a:pPr rtl="1"/>
          <a:r>
            <a:rPr lang="fa-IR" dirty="0" smtClean="0"/>
            <a:t>فروش در قیمت‌ بسیار پایین</a:t>
          </a:r>
          <a:endParaRPr lang="fa-IR" dirty="0"/>
        </a:p>
      </dgm:t>
    </dgm:pt>
    <dgm:pt modelId="{014D4EF9-61F7-4405-9E63-68FB0FB84CAC}" type="parTrans" cxnId="{FE298802-0BE7-4844-890A-F274F70796E3}">
      <dgm:prSet/>
      <dgm:spPr/>
      <dgm:t>
        <a:bodyPr/>
        <a:lstStyle/>
        <a:p>
          <a:pPr rtl="1"/>
          <a:endParaRPr lang="fa-IR"/>
        </a:p>
      </dgm:t>
    </dgm:pt>
    <dgm:pt modelId="{DE6FC38B-36E8-407D-AC70-10BE45B008FE}" type="sibTrans" cxnId="{FE298802-0BE7-4844-890A-F274F70796E3}">
      <dgm:prSet/>
      <dgm:spPr/>
      <dgm:t>
        <a:bodyPr/>
        <a:lstStyle/>
        <a:p>
          <a:pPr rtl="1"/>
          <a:endParaRPr lang="fa-IR"/>
        </a:p>
      </dgm:t>
    </dgm:pt>
    <dgm:pt modelId="{94D19331-64F4-4966-9919-022E63ABC1B7}">
      <dgm:prSet/>
      <dgm:spPr/>
      <dgm:t>
        <a:bodyPr/>
        <a:lstStyle/>
        <a:p>
          <a:pPr rtl="0"/>
          <a:r>
            <a:rPr lang="en-US" dirty="0" smtClean="0"/>
            <a:t>Goldman Sachs, Morgan Stanley</a:t>
          </a:r>
          <a:endParaRPr lang="fa-IR" dirty="0"/>
        </a:p>
      </dgm:t>
    </dgm:pt>
    <dgm:pt modelId="{E8605CB4-EE3C-4E70-9FEF-F8E250916C07}" type="parTrans" cxnId="{CDD6FF43-D123-4958-96FD-750FC038C930}">
      <dgm:prSet/>
      <dgm:spPr/>
      <dgm:t>
        <a:bodyPr/>
        <a:lstStyle/>
        <a:p>
          <a:pPr rtl="1"/>
          <a:endParaRPr lang="fa-IR"/>
        </a:p>
      </dgm:t>
    </dgm:pt>
    <dgm:pt modelId="{4B9296B0-23A5-42C2-9449-1395365A94A5}" type="sibTrans" cxnId="{CDD6FF43-D123-4958-96FD-750FC038C930}">
      <dgm:prSet/>
      <dgm:spPr/>
      <dgm:t>
        <a:bodyPr/>
        <a:lstStyle/>
        <a:p>
          <a:pPr rtl="1"/>
          <a:endParaRPr lang="fa-IR"/>
        </a:p>
      </dgm:t>
    </dgm:pt>
    <dgm:pt modelId="{11E1814E-CF6C-46C9-83DB-B92FDFE8CB6E}">
      <dgm:prSet/>
      <dgm:spPr/>
      <dgm:t>
        <a:bodyPr/>
        <a:lstStyle/>
        <a:p>
          <a:pPr rtl="1"/>
          <a:r>
            <a:rPr lang="fa-IR" dirty="0" smtClean="0"/>
            <a:t>تبدیل </a:t>
          </a:r>
          <a:r>
            <a:rPr lang="fa-IR" smtClean="0"/>
            <a:t>به بانک‌ </a:t>
          </a:r>
          <a:r>
            <a:rPr lang="fa-IR" dirty="0" smtClean="0"/>
            <a:t>تجاری</a:t>
          </a:r>
          <a:endParaRPr lang="en-US" dirty="0"/>
        </a:p>
      </dgm:t>
    </dgm:pt>
    <dgm:pt modelId="{40D0A528-2753-43B4-B1A3-17E68079CB2E}" type="parTrans" cxnId="{AD193DBB-22F8-4EBF-8D12-32093F09ABEB}">
      <dgm:prSet/>
      <dgm:spPr/>
      <dgm:t>
        <a:bodyPr/>
        <a:lstStyle/>
        <a:p>
          <a:pPr rtl="1"/>
          <a:endParaRPr lang="fa-IR"/>
        </a:p>
      </dgm:t>
    </dgm:pt>
    <dgm:pt modelId="{DB8BB112-A098-47E0-8B6B-A31DA581D5CD}" type="sibTrans" cxnId="{AD193DBB-22F8-4EBF-8D12-32093F09ABEB}">
      <dgm:prSet/>
      <dgm:spPr/>
      <dgm:t>
        <a:bodyPr/>
        <a:lstStyle/>
        <a:p>
          <a:pPr rtl="1"/>
          <a:endParaRPr lang="fa-IR"/>
        </a:p>
      </dgm:t>
    </dgm:pt>
    <dgm:pt modelId="{7A680AC2-FCC6-40EC-88B8-96DECDF7E401}" type="pres">
      <dgm:prSet presAssocID="{D6612659-34D7-491B-A56D-7D7F122445FC}" presName="linear" presStyleCnt="0">
        <dgm:presLayoutVars>
          <dgm:dir/>
          <dgm:animLvl val="lvl"/>
          <dgm:resizeHandles val="exact"/>
        </dgm:presLayoutVars>
      </dgm:prSet>
      <dgm:spPr/>
      <dgm:t>
        <a:bodyPr/>
        <a:lstStyle/>
        <a:p>
          <a:pPr rtl="1"/>
          <a:endParaRPr lang="fa-IR"/>
        </a:p>
      </dgm:t>
    </dgm:pt>
    <dgm:pt modelId="{34F07919-9814-45D5-A764-CE4BB04BB531}" type="pres">
      <dgm:prSet presAssocID="{017DF1A5-273C-47D3-B0A0-76332C7E1D6A}" presName="parentLin" presStyleCnt="0"/>
      <dgm:spPr/>
    </dgm:pt>
    <dgm:pt modelId="{563110E7-8802-414D-AA71-B6D5B868E428}" type="pres">
      <dgm:prSet presAssocID="{017DF1A5-273C-47D3-B0A0-76332C7E1D6A}" presName="parentLeftMargin" presStyleLbl="node1" presStyleIdx="0" presStyleCnt="3"/>
      <dgm:spPr/>
      <dgm:t>
        <a:bodyPr/>
        <a:lstStyle/>
        <a:p>
          <a:pPr rtl="1"/>
          <a:endParaRPr lang="fa-IR"/>
        </a:p>
      </dgm:t>
    </dgm:pt>
    <dgm:pt modelId="{E4064F56-A34F-4B30-A994-9C71CE9A1483}" type="pres">
      <dgm:prSet presAssocID="{017DF1A5-273C-47D3-B0A0-76332C7E1D6A}" presName="parentText" presStyleLbl="node1" presStyleIdx="0" presStyleCnt="3">
        <dgm:presLayoutVars>
          <dgm:chMax val="0"/>
          <dgm:bulletEnabled val="1"/>
        </dgm:presLayoutVars>
      </dgm:prSet>
      <dgm:spPr/>
      <dgm:t>
        <a:bodyPr/>
        <a:lstStyle/>
        <a:p>
          <a:pPr rtl="1"/>
          <a:endParaRPr lang="fa-IR"/>
        </a:p>
      </dgm:t>
    </dgm:pt>
    <dgm:pt modelId="{BA04BB81-ED7B-4AF7-B108-945E342656EE}" type="pres">
      <dgm:prSet presAssocID="{017DF1A5-273C-47D3-B0A0-76332C7E1D6A}" presName="negativeSpace" presStyleCnt="0"/>
      <dgm:spPr/>
    </dgm:pt>
    <dgm:pt modelId="{D3656CC6-9267-4B3A-8BB9-468EFA31AE51}" type="pres">
      <dgm:prSet presAssocID="{017DF1A5-273C-47D3-B0A0-76332C7E1D6A}" presName="childText" presStyleLbl="conFgAcc1" presStyleIdx="0" presStyleCnt="3">
        <dgm:presLayoutVars>
          <dgm:bulletEnabled val="1"/>
        </dgm:presLayoutVars>
      </dgm:prSet>
      <dgm:spPr/>
      <dgm:t>
        <a:bodyPr/>
        <a:lstStyle/>
        <a:p>
          <a:pPr rtl="1"/>
          <a:endParaRPr lang="fa-IR"/>
        </a:p>
      </dgm:t>
    </dgm:pt>
    <dgm:pt modelId="{16897A43-71F1-4C0D-9230-C3E9F2E87657}" type="pres">
      <dgm:prSet presAssocID="{0EC9C3AB-7AF0-4DBC-B897-9B0A72F603E3}" presName="spaceBetweenRectangles" presStyleCnt="0"/>
      <dgm:spPr/>
    </dgm:pt>
    <dgm:pt modelId="{0F488221-B828-4DD0-B44A-1989DFA84CD4}" type="pres">
      <dgm:prSet presAssocID="{89F582B8-3C25-498C-8721-85F8E78E2E5F}" presName="parentLin" presStyleCnt="0"/>
      <dgm:spPr/>
    </dgm:pt>
    <dgm:pt modelId="{EE54818E-43BE-461F-A98E-EEEF46A3E1D9}" type="pres">
      <dgm:prSet presAssocID="{89F582B8-3C25-498C-8721-85F8E78E2E5F}" presName="parentLeftMargin" presStyleLbl="node1" presStyleIdx="0" presStyleCnt="3"/>
      <dgm:spPr/>
      <dgm:t>
        <a:bodyPr/>
        <a:lstStyle/>
        <a:p>
          <a:pPr rtl="1"/>
          <a:endParaRPr lang="fa-IR"/>
        </a:p>
      </dgm:t>
    </dgm:pt>
    <dgm:pt modelId="{0AE9B738-D5FA-4013-B5B9-2E4753746432}" type="pres">
      <dgm:prSet presAssocID="{89F582B8-3C25-498C-8721-85F8E78E2E5F}" presName="parentText" presStyleLbl="node1" presStyleIdx="1" presStyleCnt="3">
        <dgm:presLayoutVars>
          <dgm:chMax val="0"/>
          <dgm:bulletEnabled val="1"/>
        </dgm:presLayoutVars>
      </dgm:prSet>
      <dgm:spPr/>
      <dgm:t>
        <a:bodyPr/>
        <a:lstStyle/>
        <a:p>
          <a:pPr rtl="1"/>
          <a:endParaRPr lang="fa-IR"/>
        </a:p>
      </dgm:t>
    </dgm:pt>
    <dgm:pt modelId="{168C0F2D-FC80-4434-9670-02096C84C541}" type="pres">
      <dgm:prSet presAssocID="{89F582B8-3C25-498C-8721-85F8E78E2E5F}" presName="negativeSpace" presStyleCnt="0"/>
      <dgm:spPr/>
    </dgm:pt>
    <dgm:pt modelId="{4CD207B2-8876-4EB5-A166-8272D1820BE0}" type="pres">
      <dgm:prSet presAssocID="{89F582B8-3C25-498C-8721-85F8E78E2E5F}" presName="childText" presStyleLbl="conFgAcc1" presStyleIdx="1" presStyleCnt="3">
        <dgm:presLayoutVars>
          <dgm:bulletEnabled val="1"/>
        </dgm:presLayoutVars>
      </dgm:prSet>
      <dgm:spPr/>
      <dgm:t>
        <a:bodyPr/>
        <a:lstStyle/>
        <a:p>
          <a:pPr rtl="1"/>
          <a:endParaRPr lang="fa-IR"/>
        </a:p>
      </dgm:t>
    </dgm:pt>
    <dgm:pt modelId="{95D1A93C-3B22-4273-BB8B-178FC4E35789}" type="pres">
      <dgm:prSet presAssocID="{1097FB9B-91E2-43CC-9F1C-D1C26190C0F4}" presName="spaceBetweenRectangles" presStyleCnt="0"/>
      <dgm:spPr/>
    </dgm:pt>
    <dgm:pt modelId="{0CE929EC-D541-4266-A4D7-AC3D6F05E606}" type="pres">
      <dgm:prSet presAssocID="{94D19331-64F4-4966-9919-022E63ABC1B7}" presName="parentLin" presStyleCnt="0"/>
      <dgm:spPr/>
    </dgm:pt>
    <dgm:pt modelId="{4CC565B4-3232-41E6-A073-9A617C4EB149}" type="pres">
      <dgm:prSet presAssocID="{94D19331-64F4-4966-9919-022E63ABC1B7}" presName="parentLeftMargin" presStyleLbl="node1" presStyleIdx="1" presStyleCnt="3"/>
      <dgm:spPr/>
      <dgm:t>
        <a:bodyPr/>
        <a:lstStyle/>
        <a:p>
          <a:pPr rtl="1"/>
          <a:endParaRPr lang="fa-IR"/>
        </a:p>
      </dgm:t>
    </dgm:pt>
    <dgm:pt modelId="{7D85B945-788E-42CC-AA9D-A89FDB48D3E2}" type="pres">
      <dgm:prSet presAssocID="{94D19331-64F4-4966-9919-022E63ABC1B7}" presName="parentText" presStyleLbl="node1" presStyleIdx="2" presStyleCnt="3">
        <dgm:presLayoutVars>
          <dgm:chMax val="0"/>
          <dgm:bulletEnabled val="1"/>
        </dgm:presLayoutVars>
      </dgm:prSet>
      <dgm:spPr/>
      <dgm:t>
        <a:bodyPr/>
        <a:lstStyle/>
        <a:p>
          <a:pPr rtl="1"/>
          <a:endParaRPr lang="fa-IR"/>
        </a:p>
      </dgm:t>
    </dgm:pt>
    <dgm:pt modelId="{92A44DA7-86ED-4335-BDD2-2CBEA587263B}" type="pres">
      <dgm:prSet presAssocID="{94D19331-64F4-4966-9919-022E63ABC1B7}" presName="negativeSpace" presStyleCnt="0"/>
      <dgm:spPr/>
    </dgm:pt>
    <dgm:pt modelId="{9CD63766-F3F6-4D87-ACC1-48CE5F4645A8}" type="pres">
      <dgm:prSet presAssocID="{94D19331-64F4-4966-9919-022E63ABC1B7}" presName="childText" presStyleLbl="conFgAcc1" presStyleIdx="2" presStyleCnt="3">
        <dgm:presLayoutVars>
          <dgm:bulletEnabled val="1"/>
        </dgm:presLayoutVars>
      </dgm:prSet>
      <dgm:spPr/>
      <dgm:t>
        <a:bodyPr/>
        <a:lstStyle/>
        <a:p>
          <a:pPr rtl="1"/>
          <a:endParaRPr lang="fa-IR"/>
        </a:p>
      </dgm:t>
    </dgm:pt>
  </dgm:ptLst>
  <dgm:cxnLst>
    <dgm:cxn modelId="{7F5EA21D-EC6B-4D76-83D1-359BF9F4DAB8}" srcId="{D6612659-34D7-491B-A56D-7D7F122445FC}" destId="{017DF1A5-273C-47D3-B0A0-76332C7E1D6A}" srcOrd="0" destOrd="0" parTransId="{FAD3C132-229A-4795-8DEB-7150A0CAE98C}" sibTransId="{0EC9C3AB-7AF0-4DBC-B897-9B0A72F603E3}"/>
    <dgm:cxn modelId="{878775E6-CE17-49C9-84A4-2C7D99A629B8}" type="presOf" srcId="{11E1814E-CF6C-46C9-83DB-B92FDFE8CB6E}" destId="{9CD63766-F3F6-4D87-ACC1-48CE5F4645A8}" srcOrd="0" destOrd="0" presId="urn:microsoft.com/office/officeart/2005/8/layout/list1"/>
    <dgm:cxn modelId="{C2119477-AE53-4E6C-B382-E818556E7183}" srcId="{017DF1A5-273C-47D3-B0A0-76332C7E1D6A}" destId="{CC2F181A-A72C-4936-8830-04D1A7404CC8}" srcOrd="0" destOrd="0" parTransId="{93A2A840-5DC4-4ED5-A06A-218542B335A7}" sibTransId="{67F5F9F3-4F4B-4721-B946-0A50031342B1}"/>
    <dgm:cxn modelId="{5A50285F-D22D-457C-99DA-06DCCC868E05}" type="presOf" srcId="{017DF1A5-273C-47D3-B0A0-76332C7E1D6A}" destId="{E4064F56-A34F-4B30-A994-9C71CE9A1483}" srcOrd="1" destOrd="0" presId="urn:microsoft.com/office/officeart/2005/8/layout/list1"/>
    <dgm:cxn modelId="{FE298802-0BE7-4844-890A-F274F70796E3}" srcId="{89F582B8-3C25-498C-8721-85F8E78E2E5F}" destId="{CA1AAC84-795A-4903-8D6A-140AB6567066}" srcOrd="0" destOrd="0" parTransId="{014D4EF9-61F7-4405-9E63-68FB0FB84CAC}" sibTransId="{DE6FC38B-36E8-407D-AC70-10BE45B008FE}"/>
    <dgm:cxn modelId="{909A9DAF-0017-4460-9060-DB6CE68F9D71}" type="presOf" srcId="{94D19331-64F4-4966-9919-022E63ABC1B7}" destId="{7D85B945-788E-42CC-AA9D-A89FDB48D3E2}" srcOrd="1" destOrd="0" presId="urn:microsoft.com/office/officeart/2005/8/layout/list1"/>
    <dgm:cxn modelId="{9520887C-2A17-49E0-B761-96CBF16FF0AB}" type="presOf" srcId="{CA1AAC84-795A-4903-8D6A-140AB6567066}" destId="{4CD207B2-8876-4EB5-A166-8272D1820BE0}" srcOrd="0" destOrd="0" presId="urn:microsoft.com/office/officeart/2005/8/layout/list1"/>
    <dgm:cxn modelId="{CF36F1AA-4523-4002-ADE1-67610CACFC0D}" type="presOf" srcId="{D6612659-34D7-491B-A56D-7D7F122445FC}" destId="{7A680AC2-FCC6-40EC-88B8-96DECDF7E401}" srcOrd="0" destOrd="0" presId="urn:microsoft.com/office/officeart/2005/8/layout/list1"/>
    <dgm:cxn modelId="{1565704A-868D-4DB7-B30F-DAB5C703740A}" type="presOf" srcId="{89F582B8-3C25-498C-8721-85F8E78E2E5F}" destId="{0AE9B738-D5FA-4013-B5B9-2E4753746432}" srcOrd="1" destOrd="0" presId="urn:microsoft.com/office/officeart/2005/8/layout/list1"/>
    <dgm:cxn modelId="{4B0245C0-B439-44E5-9F57-9271F4D89F1E}" type="presOf" srcId="{94D19331-64F4-4966-9919-022E63ABC1B7}" destId="{4CC565B4-3232-41E6-A073-9A617C4EB149}" srcOrd="0" destOrd="0" presId="urn:microsoft.com/office/officeart/2005/8/layout/list1"/>
    <dgm:cxn modelId="{D57D209F-5862-4EA6-8173-C7A214FAA096}" type="presOf" srcId="{89F582B8-3C25-498C-8721-85F8E78E2E5F}" destId="{EE54818E-43BE-461F-A98E-EEEF46A3E1D9}" srcOrd="0" destOrd="0" presId="urn:microsoft.com/office/officeart/2005/8/layout/list1"/>
    <dgm:cxn modelId="{162FBE57-E6F6-4D5C-AA5B-22C41A01D1E9}" type="presOf" srcId="{CC2F181A-A72C-4936-8830-04D1A7404CC8}" destId="{D3656CC6-9267-4B3A-8BB9-468EFA31AE51}" srcOrd="0" destOrd="0" presId="urn:microsoft.com/office/officeart/2005/8/layout/list1"/>
    <dgm:cxn modelId="{B709F424-7969-4D4B-90E0-45E1317EAAE2}" type="presOf" srcId="{017DF1A5-273C-47D3-B0A0-76332C7E1D6A}" destId="{563110E7-8802-414D-AA71-B6D5B868E428}" srcOrd="0" destOrd="0" presId="urn:microsoft.com/office/officeart/2005/8/layout/list1"/>
    <dgm:cxn modelId="{CDD6FF43-D123-4958-96FD-750FC038C930}" srcId="{D6612659-34D7-491B-A56D-7D7F122445FC}" destId="{94D19331-64F4-4966-9919-022E63ABC1B7}" srcOrd="2" destOrd="0" parTransId="{E8605CB4-EE3C-4E70-9FEF-F8E250916C07}" sibTransId="{4B9296B0-23A5-42C2-9449-1395365A94A5}"/>
    <dgm:cxn modelId="{AD193DBB-22F8-4EBF-8D12-32093F09ABEB}" srcId="{94D19331-64F4-4966-9919-022E63ABC1B7}" destId="{11E1814E-CF6C-46C9-83DB-B92FDFE8CB6E}" srcOrd="0" destOrd="0" parTransId="{40D0A528-2753-43B4-B1A3-17E68079CB2E}" sibTransId="{DB8BB112-A098-47E0-8B6B-A31DA581D5CD}"/>
    <dgm:cxn modelId="{F144B979-1151-47E7-AE2D-010713E66F9A}" srcId="{D6612659-34D7-491B-A56D-7D7F122445FC}" destId="{89F582B8-3C25-498C-8721-85F8E78E2E5F}" srcOrd="1" destOrd="0" parTransId="{A80702D8-F27B-40EC-8E2E-BEF2A0E45750}" sibTransId="{1097FB9B-91E2-43CC-9F1C-D1C26190C0F4}"/>
    <dgm:cxn modelId="{6BE8D9DB-1265-4DC9-B54B-0E5508C7B006}" type="presParOf" srcId="{7A680AC2-FCC6-40EC-88B8-96DECDF7E401}" destId="{34F07919-9814-45D5-A764-CE4BB04BB531}" srcOrd="0" destOrd="0" presId="urn:microsoft.com/office/officeart/2005/8/layout/list1"/>
    <dgm:cxn modelId="{9994AC7A-2FAB-4DBB-972A-85BDE6500374}" type="presParOf" srcId="{34F07919-9814-45D5-A764-CE4BB04BB531}" destId="{563110E7-8802-414D-AA71-B6D5B868E428}" srcOrd="0" destOrd="0" presId="urn:microsoft.com/office/officeart/2005/8/layout/list1"/>
    <dgm:cxn modelId="{80CB6C9C-7A5B-4F16-8F41-41F03594C55F}" type="presParOf" srcId="{34F07919-9814-45D5-A764-CE4BB04BB531}" destId="{E4064F56-A34F-4B30-A994-9C71CE9A1483}" srcOrd="1" destOrd="0" presId="urn:microsoft.com/office/officeart/2005/8/layout/list1"/>
    <dgm:cxn modelId="{D78B27F8-AF2C-4189-B956-F61625AC3E2F}" type="presParOf" srcId="{7A680AC2-FCC6-40EC-88B8-96DECDF7E401}" destId="{BA04BB81-ED7B-4AF7-B108-945E342656EE}" srcOrd="1" destOrd="0" presId="urn:microsoft.com/office/officeart/2005/8/layout/list1"/>
    <dgm:cxn modelId="{58A16571-53B6-47F0-A2D5-EB46E8618C36}" type="presParOf" srcId="{7A680AC2-FCC6-40EC-88B8-96DECDF7E401}" destId="{D3656CC6-9267-4B3A-8BB9-468EFA31AE51}" srcOrd="2" destOrd="0" presId="urn:microsoft.com/office/officeart/2005/8/layout/list1"/>
    <dgm:cxn modelId="{395DCE6F-BA8F-41F5-80C2-F2A06AA134DF}" type="presParOf" srcId="{7A680AC2-FCC6-40EC-88B8-96DECDF7E401}" destId="{16897A43-71F1-4C0D-9230-C3E9F2E87657}" srcOrd="3" destOrd="0" presId="urn:microsoft.com/office/officeart/2005/8/layout/list1"/>
    <dgm:cxn modelId="{49FCEA80-750B-4B48-AAD0-B0C7701D0F50}" type="presParOf" srcId="{7A680AC2-FCC6-40EC-88B8-96DECDF7E401}" destId="{0F488221-B828-4DD0-B44A-1989DFA84CD4}" srcOrd="4" destOrd="0" presId="urn:microsoft.com/office/officeart/2005/8/layout/list1"/>
    <dgm:cxn modelId="{E31DF743-7AAE-4AF9-9E54-103EED3D0460}" type="presParOf" srcId="{0F488221-B828-4DD0-B44A-1989DFA84CD4}" destId="{EE54818E-43BE-461F-A98E-EEEF46A3E1D9}" srcOrd="0" destOrd="0" presId="urn:microsoft.com/office/officeart/2005/8/layout/list1"/>
    <dgm:cxn modelId="{9BE5285E-AAFB-42D2-9E30-4C0E0EB3DEB7}" type="presParOf" srcId="{0F488221-B828-4DD0-B44A-1989DFA84CD4}" destId="{0AE9B738-D5FA-4013-B5B9-2E4753746432}" srcOrd="1" destOrd="0" presId="urn:microsoft.com/office/officeart/2005/8/layout/list1"/>
    <dgm:cxn modelId="{DC7571CA-2AB1-495A-A8AB-7A701169E7B3}" type="presParOf" srcId="{7A680AC2-FCC6-40EC-88B8-96DECDF7E401}" destId="{168C0F2D-FC80-4434-9670-02096C84C541}" srcOrd="5" destOrd="0" presId="urn:microsoft.com/office/officeart/2005/8/layout/list1"/>
    <dgm:cxn modelId="{08667960-42F3-47C3-9DDD-B82997B9A8A4}" type="presParOf" srcId="{7A680AC2-FCC6-40EC-88B8-96DECDF7E401}" destId="{4CD207B2-8876-4EB5-A166-8272D1820BE0}" srcOrd="6" destOrd="0" presId="urn:microsoft.com/office/officeart/2005/8/layout/list1"/>
    <dgm:cxn modelId="{CC679AA9-DAF7-4182-AE53-420ABD751D80}" type="presParOf" srcId="{7A680AC2-FCC6-40EC-88B8-96DECDF7E401}" destId="{95D1A93C-3B22-4273-BB8B-178FC4E35789}" srcOrd="7" destOrd="0" presId="urn:microsoft.com/office/officeart/2005/8/layout/list1"/>
    <dgm:cxn modelId="{56BD1CD0-D404-43C4-A848-1934F0B61CAC}" type="presParOf" srcId="{7A680AC2-FCC6-40EC-88B8-96DECDF7E401}" destId="{0CE929EC-D541-4266-A4D7-AC3D6F05E606}" srcOrd="8" destOrd="0" presId="urn:microsoft.com/office/officeart/2005/8/layout/list1"/>
    <dgm:cxn modelId="{27DD74A3-38FC-4031-B25B-E29F7C14A5E5}" type="presParOf" srcId="{0CE929EC-D541-4266-A4D7-AC3D6F05E606}" destId="{4CC565B4-3232-41E6-A073-9A617C4EB149}" srcOrd="0" destOrd="0" presId="urn:microsoft.com/office/officeart/2005/8/layout/list1"/>
    <dgm:cxn modelId="{73A2EE6F-F9C0-41D2-B570-810DAC92DD81}" type="presParOf" srcId="{0CE929EC-D541-4266-A4D7-AC3D6F05E606}" destId="{7D85B945-788E-42CC-AA9D-A89FDB48D3E2}" srcOrd="1" destOrd="0" presId="urn:microsoft.com/office/officeart/2005/8/layout/list1"/>
    <dgm:cxn modelId="{CFC86F59-4B8A-47F9-918D-5B67C1F7B243}" type="presParOf" srcId="{7A680AC2-FCC6-40EC-88B8-96DECDF7E401}" destId="{92A44DA7-86ED-4335-BDD2-2CBEA587263B}" srcOrd="9" destOrd="0" presId="urn:microsoft.com/office/officeart/2005/8/layout/list1"/>
    <dgm:cxn modelId="{CB26A30C-D74D-4E8E-8AAB-CEA945654E60}" type="presParOf" srcId="{7A680AC2-FCC6-40EC-88B8-96DECDF7E401}" destId="{9CD63766-F3F6-4D87-ACC1-48CE5F4645A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BC15E6-6EE9-42C8-83E3-A7583C69F42C}" type="doc">
      <dgm:prSet loTypeId="urn:microsoft.com/office/officeart/2005/8/layout/vList2" loCatId="list" qsTypeId="urn:microsoft.com/office/officeart/2005/8/quickstyle/3d2" qsCatId="3D" csTypeId="urn:microsoft.com/office/officeart/2005/8/colors/colorful1" csCatId="colorful" phldr="1"/>
      <dgm:spPr/>
      <dgm:t>
        <a:bodyPr/>
        <a:lstStyle/>
        <a:p>
          <a:pPr rtl="1"/>
          <a:endParaRPr lang="fa-IR"/>
        </a:p>
      </dgm:t>
    </dgm:pt>
    <dgm:pt modelId="{89007D63-6D57-4D72-8138-45D11E967833}">
      <dgm:prSet/>
      <dgm:spPr/>
      <dgm:t>
        <a:bodyPr/>
        <a:lstStyle/>
        <a:p>
          <a:pPr algn="justLow" rtl="1"/>
          <a:r>
            <a:rPr lang="en-US" dirty="0" smtClean="0">
              <a:latin typeface="Arial Unicode MS" pitchFamily="34" charset="-128"/>
              <a:ea typeface="Arial Unicode MS" pitchFamily="34" charset="-128"/>
              <a:cs typeface="Arial Unicode MS" pitchFamily="34" charset="-128"/>
            </a:rPr>
            <a:t>HUD</a:t>
          </a:r>
          <a:r>
            <a:rPr lang="fa-IR" dirty="0" smtClean="0">
              <a:latin typeface="Arial Unicode MS" pitchFamily="34" charset="-128"/>
              <a:ea typeface="Arial Unicode MS" pitchFamily="34" charset="-128"/>
              <a:cs typeface="Arial Unicode MS" pitchFamily="34" charset="-128"/>
            </a:rPr>
            <a:t> در اواسط دهۀ 90 شرایط سهلی برای وام‌های رهنی تعیین کرد به‌طوری که برای اولین‌بار وام به افرادی تعلق گرفت که قبلاً هرگز جزء واجدین‌شرایط حساب نمی‌شدند.</a:t>
          </a:r>
          <a:endParaRPr lang="en-US" dirty="0">
            <a:latin typeface="Arial Unicode MS" pitchFamily="34" charset="-128"/>
            <a:ea typeface="Arial Unicode MS" pitchFamily="34" charset="-128"/>
            <a:cs typeface="Arial Unicode MS" pitchFamily="34" charset="-128"/>
          </a:endParaRPr>
        </a:p>
      </dgm:t>
    </dgm:pt>
    <dgm:pt modelId="{F2D3887D-006F-45C2-9EAD-6778433AA9B1}" type="parTrans" cxnId="{ABD8A2C2-1856-42C1-8FC8-38E5D26FACD4}">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8A2058BD-E290-42C0-98DA-FA46B15196E9}" type="sibTrans" cxnId="{ABD8A2C2-1856-42C1-8FC8-38E5D26FACD4}">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77489BD6-B186-499C-B6FA-3592901DD440}">
      <dgm:prSet/>
      <dgm:spPr/>
      <dgm:t>
        <a:bodyPr/>
        <a:lstStyle/>
        <a:p>
          <a:pPr algn="justLow" rtl="1"/>
          <a:r>
            <a:rPr lang="fa-IR" dirty="0" smtClean="0">
              <a:latin typeface="Arial Unicode MS" pitchFamily="34" charset="-128"/>
              <a:ea typeface="Arial Unicode MS" pitchFamily="34" charset="-128"/>
              <a:cs typeface="Arial Unicode MS" pitchFamily="34" charset="-128"/>
            </a:rPr>
            <a:t>در سال 1995 این مؤسسات برای خرید اوراق بهادار با پشتوانۀ وام‌های رهنی و ازجمله وام‌های اعطایی به وام‌گیرندگان کم‌درآمد اعتبار قابل توجهی دریافت کردند.</a:t>
          </a:r>
          <a:endParaRPr lang="en-US" dirty="0">
            <a:latin typeface="Arial Unicode MS" pitchFamily="34" charset="-128"/>
            <a:ea typeface="Arial Unicode MS" pitchFamily="34" charset="-128"/>
            <a:cs typeface="Arial Unicode MS" pitchFamily="34" charset="-128"/>
          </a:endParaRPr>
        </a:p>
      </dgm:t>
    </dgm:pt>
    <dgm:pt modelId="{987A8315-E559-4787-88D0-34EE0E7DDF80}" type="parTrans" cxnId="{7DC7E8DD-46C9-49E0-8D01-71FE8098A9E6}">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01A3231A-6565-4651-95A6-2AFB015C8641}" type="sibTrans" cxnId="{7DC7E8DD-46C9-49E0-8D01-71FE8098A9E6}">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745C28FF-F0EA-4C0A-A91A-4CDDC1570697}" type="pres">
      <dgm:prSet presAssocID="{93BC15E6-6EE9-42C8-83E3-A7583C69F42C}" presName="linear" presStyleCnt="0">
        <dgm:presLayoutVars>
          <dgm:animLvl val="lvl"/>
          <dgm:resizeHandles val="exact"/>
        </dgm:presLayoutVars>
      </dgm:prSet>
      <dgm:spPr/>
      <dgm:t>
        <a:bodyPr/>
        <a:lstStyle/>
        <a:p>
          <a:pPr rtl="1"/>
          <a:endParaRPr lang="fa-IR"/>
        </a:p>
      </dgm:t>
    </dgm:pt>
    <dgm:pt modelId="{9B9096FA-A22B-4A8D-9587-211C24193AF4}" type="pres">
      <dgm:prSet presAssocID="{89007D63-6D57-4D72-8138-45D11E967833}" presName="parentText" presStyleLbl="node1" presStyleIdx="0" presStyleCnt="2">
        <dgm:presLayoutVars>
          <dgm:chMax val="0"/>
          <dgm:bulletEnabled val="1"/>
        </dgm:presLayoutVars>
      </dgm:prSet>
      <dgm:spPr/>
      <dgm:t>
        <a:bodyPr/>
        <a:lstStyle/>
        <a:p>
          <a:pPr rtl="1"/>
          <a:endParaRPr lang="fa-IR"/>
        </a:p>
      </dgm:t>
    </dgm:pt>
    <dgm:pt modelId="{C8CCF69E-BEA3-47DD-9488-931C00CD2B24}" type="pres">
      <dgm:prSet presAssocID="{8A2058BD-E290-42C0-98DA-FA46B15196E9}" presName="spacer" presStyleCnt="0"/>
      <dgm:spPr/>
    </dgm:pt>
    <dgm:pt modelId="{E1157904-5193-4E4D-8275-6DE90EDA3F1D}" type="pres">
      <dgm:prSet presAssocID="{77489BD6-B186-499C-B6FA-3592901DD440}" presName="parentText" presStyleLbl="node1" presStyleIdx="1" presStyleCnt="2">
        <dgm:presLayoutVars>
          <dgm:chMax val="0"/>
          <dgm:bulletEnabled val="1"/>
        </dgm:presLayoutVars>
      </dgm:prSet>
      <dgm:spPr/>
      <dgm:t>
        <a:bodyPr/>
        <a:lstStyle/>
        <a:p>
          <a:pPr rtl="1"/>
          <a:endParaRPr lang="fa-IR"/>
        </a:p>
      </dgm:t>
    </dgm:pt>
  </dgm:ptLst>
  <dgm:cxnLst>
    <dgm:cxn modelId="{0F68A817-984B-460B-9B5F-29FCAE82C74C}" type="presOf" srcId="{89007D63-6D57-4D72-8138-45D11E967833}" destId="{9B9096FA-A22B-4A8D-9587-211C24193AF4}" srcOrd="0" destOrd="0" presId="urn:microsoft.com/office/officeart/2005/8/layout/vList2"/>
    <dgm:cxn modelId="{ABD8A2C2-1856-42C1-8FC8-38E5D26FACD4}" srcId="{93BC15E6-6EE9-42C8-83E3-A7583C69F42C}" destId="{89007D63-6D57-4D72-8138-45D11E967833}" srcOrd="0" destOrd="0" parTransId="{F2D3887D-006F-45C2-9EAD-6778433AA9B1}" sibTransId="{8A2058BD-E290-42C0-98DA-FA46B15196E9}"/>
    <dgm:cxn modelId="{74D8FD30-DE5D-43BD-9EC0-3F626BE7D384}" type="presOf" srcId="{93BC15E6-6EE9-42C8-83E3-A7583C69F42C}" destId="{745C28FF-F0EA-4C0A-A91A-4CDDC1570697}" srcOrd="0" destOrd="0" presId="urn:microsoft.com/office/officeart/2005/8/layout/vList2"/>
    <dgm:cxn modelId="{0AD8BE2A-7422-4D09-AF68-4B1D9DEBD79C}" type="presOf" srcId="{77489BD6-B186-499C-B6FA-3592901DD440}" destId="{E1157904-5193-4E4D-8275-6DE90EDA3F1D}" srcOrd="0" destOrd="0" presId="urn:microsoft.com/office/officeart/2005/8/layout/vList2"/>
    <dgm:cxn modelId="{7DC7E8DD-46C9-49E0-8D01-71FE8098A9E6}" srcId="{93BC15E6-6EE9-42C8-83E3-A7583C69F42C}" destId="{77489BD6-B186-499C-B6FA-3592901DD440}" srcOrd="1" destOrd="0" parTransId="{987A8315-E559-4787-88D0-34EE0E7DDF80}" sibTransId="{01A3231A-6565-4651-95A6-2AFB015C8641}"/>
    <dgm:cxn modelId="{60B5A25F-F0BA-472C-9E6D-95EE87519F65}" type="presParOf" srcId="{745C28FF-F0EA-4C0A-A91A-4CDDC1570697}" destId="{9B9096FA-A22B-4A8D-9587-211C24193AF4}" srcOrd="0" destOrd="0" presId="urn:microsoft.com/office/officeart/2005/8/layout/vList2"/>
    <dgm:cxn modelId="{4722F3CB-B235-48D5-879D-D0010C10D9AE}" type="presParOf" srcId="{745C28FF-F0EA-4C0A-A91A-4CDDC1570697}" destId="{C8CCF69E-BEA3-47DD-9488-931C00CD2B24}" srcOrd="1" destOrd="0" presId="urn:microsoft.com/office/officeart/2005/8/layout/vList2"/>
    <dgm:cxn modelId="{6BBC756F-03C9-4D20-8CA7-663843C6E6F1}" type="presParOf" srcId="{745C28FF-F0EA-4C0A-A91A-4CDDC1570697}" destId="{E1157904-5193-4E4D-8275-6DE90EDA3F1D}"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867AB0-91C9-4977-AB61-6B9494FAFC25}" type="doc">
      <dgm:prSet loTypeId="urn:microsoft.com/office/officeart/2005/8/layout/target2" loCatId="relationship" qsTypeId="urn:microsoft.com/office/officeart/2005/8/quickstyle/3d1" qsCatId="3D" csTypeId="urn:microsoft.com/office/officeart/2005/8/colors/colorful1" csCatId="colorful" phldr="1"/>
      <dgm:spPr/>
      <dgm:t>
        <a:bodyPr/>
        <a:lstStyle/>
        <a:p>
          <a:pPr rtl="1"/>
          <a:endParaRPr lang="fa-IR"/>
        </a:p>
      </dgm:t>
    </dgm:pt>
    <dgm:pt modelId="{1CB54D58-248D-47E3-8432-C1799709CFC0}">
      <dgm:prSet custT="1"/>
      <dgm:spPr/>
      <dgm:t>
        <a:bodyPr/>
        <a:lstStyle/>
        <a:p>
          <a:pPr algn="justLow" rtl="1"/>
          <a:r>
            <a:rPr lang="fa-IR" sz="1800" dirty="0" smtClean="0">
              <a:latin typeface="Arial Unicode MS" pitchFamily="34" charset="-128"/>
              <a:ea typeface="Arial Unicode MS" pitchFamily="34" charset="-128"/>
              <a:cs typeface="Arial Unicode MS" pitchFamily="34" charset="-128"/>
            </a:rPr>
            <a:t>در سال </a:t>
          </a:r>
          <a:r>
            <a:rPr lang="fa-IR" sz="1800" dirty="0" smtClean="0">
              <a:latin typeface="Arial Unicode MS" pitchFamily="34" charset="-128"/>
              <a:ea typeface="Arial Unicode MS" pitchFamily="34" charset="-128"/>
              <a:cs typeface="B Mitra" pitchFamily="2" charset="-78"/>
            </a:rPr>
            <a:t>1996</a:t>
          </a:r>
          <a:r>
            <a:rPr lang="fa-IR" sz="1800" dirty="0" smtClean="0">
              <a:latin typeface="Arial Unicode MS" pitchFamily="34" charset="-128"/>
              <a:ea typeface="Arial Unicode MS" pitchFamily="34" charset="-128"/>
              <a:cs typeface="Arial Unicode MS" pitchFamily="34" charset="-128"/>
            </a:rPr>
            <a:t> </a:t>
          </a:r>
          <a:r>
            <a:rPr lang="en-US" sz="1800" dirty="0" smtClean="0">
              <a:latin typeface="Arial Unicode MS" pitchFamily="34" charset="-128"/>
              <a:ea typeface="Arial Unicode MS" pitchFamily="34" charset="-128"/>
              <a:cs typeface="Arial Unicode MS" pitchFamily="34" charset="-128"/>
            </a:rPr>
            <a:t>HUD </a:t>
          </a:r>
          <a:r>
            <a:rPr lang="fa-IR" sz="1800" dirty="0" smtClean="0">
              <a:latin typeface="Arial Unicode MS" pitchFamily="34" charset="-128"/>
              <a:ea typeface="Arial Unicode MS" pitchFamily="34" charset="-128"/>
              <a:cs typeface="Arial Unicode MS" pitchFamily="34" charset="-128"/>
            </a:rPr>
            <a:t>به </a:t>
          </a:r>
          <a:r>
            <a:rPr lang="en-US" sz="1800" dirty="0" smtClean="0">
              <a:latin typeface="Arial Unicode MS" pitchFamily="34" charset="-128"/>
              <a:ea typeface="Arial Unicode MS" pitchFamily="34" charset="-128"/>
              <a:cs typeface="Arial Unicode MS" pitchFamily="34" charset="-128"/>
            </a:rPr>
            <a:t>Fannie Mae</a:t>
          </a:r>
          <a:r>
            <a:rPr lang="fa-IR" sz="1800" dirty="0" smtClean="0">
              <a:latin typeface="Arial Unicode MS" pitchFamily="34" charset="-128"/>
              <a:ea typeface="Arial Unicode MS" pitchFamily="34" charset="-128"/>
              <a:cs typeface="Arial Unicode MS" pitchFamily="34" charset="-128"/>
            </a:rPr>
            <a:t> و </a:t>
          </a:r>
          <a:r>
            <a:rPr lang="en-US" sz="1800" dirty="0" smtClean="0">
              <a:latin typeface="Arial Unicode MS" pitchFamily="34" charset="-128"/>
              <a:ea typeface="Arial Unicode MS" pitchFamily="34" charset="-128"/>
              <a:cs typeface="Arial Unicode MS" pitchFamily="34" charset="-128"/>
            </a:rPr>
            <a:t>Freddie Mac</a:t>
          </a:r>
          <a:r>
            <a:rPr lang="fa-IR" sz="1800" dirty="0" smtClean="0">
              <a:latin typeface="Arial Unicode MS" pitchFamily="34" charset="-128"/>
              <a:ea typeface="Arial Unicode MS" pitchFamily="34" charset="-128"/>
              <a:cs typeface="Arial Unicode MS" pitchFamily="34" charset="-128"/>
            </a:rPr>
            <a:t> ابلاغ کرد که حداقل </a:t>
          </a:r>
          <a:r>
            <a:rPr lang="fa-IR" sz="1800" dirty="0" smtClean="0">
              <a:latin typeface="Arial Unicode MS" pitchFamily="34" charset="-128"/>
              <a:ea typeface="Arial Unicode MS" pitchFamily="34" charset="-128"/>
              <a:cs typeface="B Mitra" pitchFamily="2" charset="-78"/>
            </a:rPr>
            <a:t>42% </a:t>
          </a:r>
          <a:r>
            <a:rPr lang="fa-IR" sz="1800" dirty="0" smtClean="0">
              <a:latin typeface="Arial Unicode MS" pitchFamily="34" charset="-128"/>
              <a:ea typeface="Arial Unicode MS" pitchFamily="34" charset="-128"/>
              <a:cs typeface="Arial Unicode MS" pitchFamily="34" charset="-128"/>
            </a:rPr>
            <a:t>از منابع وام‌های رهنی خود را به وام‌دهندگانی با درآمد پایین‌تر از میانه اختصاص دهد.</a:t>
          </a:r>
          <a:endParaRPr lang="en-US" sz="1800" dirty="0">
            <a:latin typeface="Arial Unicode MS" pitchFamily="34" charset="-128"/>
            <a:ea typeface="Arial Unicode MS" pitchFamily="34" charset="-128"/>
            <a:cs typeface="Arial Unicode MS" pitchFamily="34" charset="-128"/>
          </a:endParaRPr>
        </a:p>
      </dgm:t>
    </dgm:pt>
    <dgm:pt modelId="{212E81F3-AA25-44C5-941D-D936A72032A3}" type="parTrans" cxnId="{A2A27680-3182-44C1-8B81-DA6CF4B4B21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C95B3004-A1B7-4A5E-906F-3C6E496A9B48}" type="sibTrans" cxnId="{A2A27680-3182-44C1-8B81-DA6CF4B4B21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51637039-9EE6-4B88-BDA2-D13D3E181BDA}">
      <dgm:prSet custT="1"/>
      <dgm:spPr/>
      <dgm:t>
        <a:bodyPr/>
        <a:lstStyle/>
        <a:p>
          <a:pPr algn="justLow" rtl="1"/>
          <a:r>
            <a:rPr lang="fa-IR" sz="1800" dirty="0" smtClean="0">
              <a:latin typeface="Arial Unicode MS" pitchFamily="34" charset="-128"/>
              <a:ea typeface="Arial Unicode MS" pitchFamily="34" charset="-128"/>
              <a:cs typeface="Arial Unicode MS" pitchFamily="34" charset="-128"/>
            </a:rPr>
            <a:t>این هدف در سال </a:t>
          </a:r>
          <a:r>
            <a:rPr lang="fa-IR" sz="1800" dirty="0" smtClean="0">
              <a:latin typeface="Arial Unicode MS" pitchFamily="34" charset="-128"/>
              <a:ea typeface="Arial Unicode MS" pitchFamily="34" charset="-128"/>
              <a:cs typeface="B Mitra" pitchFamily="2" charset="-78"/>
            </a:rPr>
            <a:t>2000</a:t>
          </a:r>
          <a:r>
            <a:rPr lang="fa-IR" sz="1800" dirty="0" smtClean="0">
              <a:latin typeface="Arial Unicode MS" pitchFamily="34" charset="-128"/>
              <a:ea typeface="Arial Unicode MS" pitchFamily="34" charset="-128"/>
              <a:cs typeface="Arial Unicode MS" pitchFamily="34" charset="-128"/>
            </a:rPr>
            <a:t> به </a:t>
          </a:r>
          <a:r>
            <a:rPr lang="fa-IR" sz="1800" dirty="0" smtClean="0">
              <a:latin typeface="Arial Unicode MS" pitchFamily="34" charset="-128"/>
              <a:ea typeface="Arial Unicode MS" pitchFamily="34" charset="-128"/>
              <a:cs typeface="B Mitra" pitchFamily="2" charset="-78"/>
            </a:rPr>
            <a:t>50% </a:t>
          </a:r>
          <a:r>
            <a:rPr lang="fa-IR" sz="1800" dirty="0" smtClean="0">
              <a:latin typeface="Arial Unicode MS" pitchFamily="34" charset="-128"/>
              <a:ea typeface="Arial Unicode MS" pitchFamily="34" charset="-128"/>
              <a:cs typeface="Arial Unicode MS" pitchFamily="34" charset="-128"/>
            </a:rPr>
            <a:t>و در سال </a:t>
          </a:r>
          <a:r>
            <a:rPr lang="fa-IR" sz="1800" dirty="0" smtClean="0">
              <a:latin typeface="Arial Unicode MS" pitchFamily="34" charset="-128"/>
              <a:ea typeface="Arial Unicode MS" pitchFamily="34" charset="-128"/>
              <a:cs typeface="B Mitra" pitchFamily="2" charset="-78"/>
            </a:rPr>
            <a:t>2005</a:t>
          </a:r>
          <a:r>
            <a:rPr lang="fa-IR" sz="1800" dirty="0" smtClean="0">
              <a:latin typeface="Arial Unicode MS" pitchFamily="34" charset="-128"/>
              <a:ea typeface="Arial Unicode MS" pitchFamily="34" charset="-128"/>
              <a:cs typeface="Arial Unicode MS" pitchFamily="34" charset="-128"/>
            </a:rPr>
            <a:t> به </a:t>
          </a:r>
          <a:r>
            <a:rPr lang="fa-IR" sz="1800" dirty="0" smtClean="0">
              <a:latin typeface="Arial Unicode MS" pitchFamily="34" charset="-128"/>
              <a:ea typeface="Arial Unicode MS" pitchFamily="34" charset="-128"/>
              <a:cs typeface="B Mitra" pitchFamily="2" charset="-78"/>
            </a:rPr>
            <a:t>52% </a:t>
          </a:r>
          <a:r>
            <a:rPr lang="fa-IR" sz="1800" dirty="0" smtClean="0">
              <a:latin typeface="Arial Unicode MS" pitchFamily="34" charset="-128"/>
              <a:ea typeface="Arial Unicode MS" pitchFamily="34" charset="-128"/>
              <a:cs typeface="Arial Unicode MS" pitchFamily="34" charset="-128"/>
            </a:rPr>
            <a:t>رسید.</a:t>
          </a:r>
          <a:endParaRPr lang="en-US" sz="1800" dirty="0">
            <a:latin typeface="Arial Unicode MS" pitchFamily="34" charset="-128"/>
            <a:ea typeface="Arial Unicode MS" pitchFamily="34" charset="-128"/>
            <a:cs typeface="Arial Unicode MS" pitchFamily="34" charset="-128"/>
          </a:endParaRPr>
        </a:p>
      </dgm:t>
    </dgm:pt>
    <dgm:pt modelId="{7916F13E-C87A-494F-A6CE-B4C8D38FE89A}" type="parTrans" cxnId="{31113897-B035-4870-9ABE-927D2BB7A77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7BF49387-DD2C-43CE-AED6-F3601FE520B5}" type="sibTrans" cxnId="{31113897-B035-4870-9ABE-927D2BB7A77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87C199AE-6A7A-4DCB-B4C2-7EFAF9D13E87}">
      <dgm:prSet custT="1"/>
      <dgm:spPr/>
      <dgm:t>
        <a:bodyPr/>
        <a:lstStyle/>
        <a:p>
          <a:pPr algn="justLow" rtl="1"/>
          <a:r>
            <a:rPr lang="fa-IR" sz="1800" dirty="0" smtClean="0">
              <a:latin typeface="Arial Unicode MS" pitchFamily="34" charset="-128"/>
              <a:ea typeface="Arial Unicode MS" pitchFamily="34" charset="-128"/>
              <a:cs typeface="Arial Unicode MS" pitchFamily="34" charset="-128"/>
            </a:rPr>
            <a:t>همچنین </a:t>
          </a:r>
          <a:r>
            <a:rPr lang="en-US" sz="1800" dirty="0" smtClean="0">
              <a:latin typeface="Arial Unicode MS" pitchFamily="34" charset="-128"/>
              <a:ea typeface="Arial Unicode MS" pitchFamily="34" charset="-128"/>
              <a:cs typeface="Arial Unicode MS" pitchFamily="34" charset="-128"/>
            </a:rPr>
            <a:t>HUD</a:t>
          </a:r>
          <a:r>
            <a:rPr lang="fa-IR" sz="1800" dirty="0" smtClean="0">
              <a:latin typeface="Arial Unicode MS" pitchFamily="34" charset="-128"/>
              <a:ea typeface="Arial Unicode MS" pitchFamily="34" charset="-128"/>
              <a:cs typeface="Arial Unicode MS" pitchFamily="34" charset="-128"/>
            </a:rPr>
            <a:t> این دو مؤسسه را ملزم نمود تا حداقل </a:t>
          </a:r>
          <a:r>
            <a:rPr lang="fa-IR" sz="1800" dirty="0" smtClean="0">
              <a:latin typeface="Arial Unicode MS" pitchFamily="34" charset="-128"/>
              <a:ea typeface="Arial Unicode MS" pitchFamily="34" charset="-128"/>
              <a:cs typeface="B Mitra" pitchFamily="2" charset="-78"/>
            </a:rPr>
            <a:t>12% </a:t>
          </a:r>
          <a:r>
            <a:rPr lang="fa-IR" sz="1800" dirty="0" smtClean="0">
              <a:latin typeface="Arial Unicode MS" pitchFamily="34" charset="-128"/>
              <a:ea typeface="Arial Unicode MS" pitchFamily="34" charset="-128"/>
              <a:cs typeface="Arial Unicode MS" pitchFamily="34" charset="-128"/>
            </a:rPr>
            <a:t>از پرتفوی خود را به وام‌گیرندگانی با درآمد پایین‌تر از </a:t>
          </a:r>
          <a:r>
            <a:rPr lang="fa-IR" sz="1800" dirty="0" smtClean="0">
              <a:latin typeface="Arial Unicode MS" pitchFamily="34" charset="-128"/>
              <a:ea typeface="Arial Unicode MS" pitchFamily="34" charset="-128"/>
              <a:cs typeface="B Mitra" pitchFamily="2" charset="-78"/>
            </a:rPr>
            <a:t>60% </a:t>
          </a:r>
          <a:r>
            <a:rPr lang="fa-IR" sz="1800" dirty="0" smtClean="0">
              <a:latin typeface="Arial Unicode MS" pitchFamily="34" charset="-128"/>
              <a:ea typeface="Arial Unicode MS" pitchFamily="34" charset="-128"/>
              <a:cs typeface="Arial Unicode MS" pitchFamily="34" charset="-128"/>
            </a:rPr>
            <a:t>میانه اختصاص دهد. این هدف طی سال‌ها افزایش یافت تا اینکه در سال </a:t>
          </a:r>
          <a:r>
            <a:rPr lang="fa-IR" sz="1800" dirty="0" smtClean="0">
              <a:latin typeface="Arial Unicode MS" pitchFamily="34" charset="-128"/>
              <a:ea typeface="Arial Unicode MS" pitchFamily="34" charset="-128"/>
              <a:cs typeface="B Mitra" pitchFamily="2" charset="-78"/>
            </a:rPr>
            <a:t>2008 </a:t>
          </a:r>
          <a:r>
            <a:rPr lang="fa-IR" sz="1800" dirty="0" smtClean="0">
              <a:latin typeface="Arial Unicode MS" pitchFamily="34" charset="-128"/>
              <a:ea typeface="Arial Unicode MS" pitchFamily="34" charset="-128"/>
              <a:cs typeface="Arial Unicode MS" pitchFamily="34" charset="-128"/>
            </a:rPr>
            <a:t>به </a:t>
          </a:r>
          <a:r>
            <a:rPr lang="fa-IR" sz="1800" dirty="0" smtClean="0">
              <a:latin typeface="Arial Unicode MS" pitchFamily="34" charset="-128"/>
              <a:ea typeface="Arial Unicode MS" pitchFamily="34" charset="-128"/>
              <a:cs typeface="B Mitra" pitchFamily="2" charset="-78"/>
            </a:rPr>
            <a:t>28%</a:t>
          </a:r>
          <a:r>
            <a:rPr lang="fa-IR" sz="1800" dirty="0" smtClean="0">
              <a:latin typeface="Arial Unicode MS" pitchFamily="34" charset="-128"/>
              <a:ea typeface="Arial Unicode MS" pitchFamily="34" charset="-128"/>
              <a:cs typeface="Arial Unicode MS" pitchFamily="34" charset="-128"/>
            </a:rPr>
            <a:t> رسید.</a:t>
          </a:r>
          <a:endParaRPr lang="en-US" sz="1800" dirty="0">
            <a:latin typeface="Arial Unicode MS" pitchFamily="34" charset="-128"/>
            <a:ea typeface="Arial Unicode MS" pitchFamily="34" charset="-128"/>
            <a:cs typeface="Arial Unicode MS" pitchFamily="34" charset="-128"/>
          </a:endParaRPr>
        </a:p>
      </dgm:t>
    </dgm:pt>
    <dgm:pt modelId="{34F55FA1-9761-4B26-9CC0-1D29681A65ED}" type="parTrans" cxnId="{D693C062-8D9F-42E0-8FDB-1D483A2967B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B0EDD239-619A-483D-9C7A-FFE6070AF0C7}" type="sibTrans" cxnId="{D693C062-8D9F-42E0-8FDB-1D483A2967BF}">
      <dgm:prSet/>
      <dgm:spPr/>
      <dgm:t>
        <a:bodyPr/>
        <a:lstStyle/>
        <a:p>
          <a:pPr algn="justLow" rtl="1"/>
          <a:endParaRPr lang="fa-IR" sz="1800">
            <a:latin typeface="Arial Unicode MS" pitchFamily="34" charset="-128"/>
            <a:ea typeface="Arial Unicode MS" pitchFamily="34" charset="-128"/>
            <a:cs typeface="Arial Unicode MS" pitchFamily="34" charset="-128"/>
          </a:endParaRPr>
        </a:p>
      </dgm:t>
    </dgm:pt>
    <dgm:pt modelId="{49EC2989-852C-4B2C-ACCD-8B772FC14BFC}" type="pres">
      <dgm:prSet presAssocID="{60867AB0-91C9-4977-AB61-6B9494FAFC25}" presName="Name0" presStyleCnt="0">
        <dgm:presLayoutVars>
          <dgm:chMax val="3"/>
          <dgm:chPref val="1"/>
          <dgm:dir/>
          <dgm:animLvl val="lvl"/>
          <dgm:resizeHandles/>
        </dgm:presLayoutVars>
      </dgm:prSet>
      <dgm:spPr/>
      <dgm:t>
        <a:bodyPr/>
        <a:lstStyle/>
        <a:p>
          <a:pPr rtl="1"/>
          <a:endParaRPr lang="fa-IR"/>
        </a:p>
      </dgm:t>
    </dgm:pt>
    <dgm:pt modelId="{74F30ED2-A06A-4BC3-A36E-9E414FB5A7D8}" type="pres">
      <dgm:prSet presAssocID="{60867AB0-91C9-4977-AB61-6B9494FAFC25}" presName="outerBox" presStyleCnt="0"/>
      <dgm:spPr/>
    </dgm:pt>
    <dgm:pt modelId="{9A91B1C6-3074-4782-AF9F-206943ACCB44}" type="pres">
      <dgm:prSet presAssocID="{60867AB0-91C9-4977-AB61-6B9494FAFC25}" presName="outerBoxParent" presStyleLbl="node1" presStyleIdx="0" presStyleCnt="3"/>
      <dgm:spPr/>
      <dgm:t>
        <a:bodyPr/>
        <a:lstStyle/>
        <a:p>
          <a:pPr rtl="1"/>
          <a:endParaRPr lang="fa-IR"/>
        </a:p>
      </dgm:t>
    </dgm:pt>
    <dgm:pt modelId="{D18FE821-E2DA-4417-83B8-0053E964D4DB}" type="pres">
      <dgm:prSet presAssocID="{60867AB0-91C9-4977-AB61-6B9494FAFC25}" presName="outerBoxChildren" presStyleCnt="0"/>
      <dgm:spPr/>
    </dgm:pt>
    <dgm:pt modelId="{2F545113-DFF7-48B1-9D86-51E0A0647EB3}" type="pres">
      <dgm:prSet presAssocID="{60867AB0-91C9-4977-AB61-6B9494FAFC25}" presName="middleBox" presStyleCnt="0"/>
      <dgm:spPr/>
    </dgm:pt>
    <dgm:pt modelId="{9CC2E9E4-D247-407E-B3D2-085ED4565FAF}" type="pres">
      <dgm:prSet presAssocID="{60867AB0-91C9-4977-AB61-6B9494FAFC25}" presName="middleBoxParent" presStyleLbl="node1" presStyleIdx="1" presStyleCnt="3"/>
      <dgm:spPr/>
      <dgm:t>
        <a:bodyPr/>
        <a:lstStyle/>
        <a:p>
          <a:pPr rtl="1"/>
          <a:endParaRPr lang="fa-IR"/>
        </a:p>
      </dgm:t>
    </dgm:pt>
    <dgm:pt modelId="{F16B7133-E297-491A-9F4A-EDEDC486B775}" type="pres">
      <dgm:prSet presAssocID="{60867AB0-91C9-4977-AB61-6B9494FAFC25}" presName="middleBoxChildren" presStyleCnt="0"/>
      <dgm:spPr/>
    </dgm:pt>
    <dgm:pt modelId="{DE4EFF89-2C73-4E46-AC1F-0C34F207C245}" type="pres">
      <dgm:prSet presAssocID="{60867AB0-91C9-4977-AB61-6B9494FAFC25}" presName="centerBox" presStyleCnt="0"/>
      <dgm:spPr/>
    </dgm:pt>
    <dgm:pt modelId="{1435756C-E20D-4D95-82E0-B61A4CA154D9}" type="pres">
      <dgm:prSet presAssocID="{60867AB0-91C9-4977-AB61-6B9494FAFC25}" presName="centerBoxParent" presStyleLbl="node1" presStyleIdx="2" presStyleCnt="3"/>
      <dgm:spPr/>
      <dgm:t>
        <a:bodyPr/>
        <a:lstStyle/>
        <a:p>
          <a:pPr rtl="1"/>
          <a:endParaRPr lang="fa-IR"/>
        </a:p>
      </dgm:t>
    </dgm:pt>
  </dgm:ptLst>
  <dgm:cxnLst>
    <dgm:cxn modelId="{D693C062-8D9F-42E0-8FDB-1D483A2967BF}" srcId="{60867AB0-91C9-4977-AB61-6B9494FAFC25}" destId="{87C199AE-6A7A-4DCB-B4C2-7EFAF9D13E87}" srcOrd="2" destOrd="0" parTransId="{34F55FA1-9761-4B26-9CC0-1D29681A65ED}" sibTransId="{B0EDD239-619A-483D-9C7A-FFE6070AF0C7}"/>
    <dgm:cxn modelId="{31113897-B035-4870-9ABE-927D2BB7A77F}" srcId="{60867AB0-91C9-4977-AB61-6B9494FAFC25}" destId="{51637039-9EE6-4B88-BDA2-D13D3E181BDA}" srcOrd="1" destOrd="0" parTransId="{7916F13E-C87A-494F-A6CE-B4C8D38FE89A}" sibTransId="{7BF49387-DD2C-43CE-AED6-F3601FE520B5}"/>
    <dgm:cxn modelId="{61B205CE-9808-4727-9253-EEB0011BBA56}" type="presOf" srcId="{51637039-9EE6-4B88-BDA2-D13D3E181BDA}" destId="{9CC2E9E4-D247-407E-B3D2-085ED4565FAF}" srcOrd="0" destOrd="0" presId="urn:microsoft.com/office/officeart/2005/8/layout/target2"/>
    <dgm:cxn modelId="{8EFEDAC8-7207-4961-9FA2-A69E7E6E3DD2}" type="presOf" srcId="{1CB54D58-248D-47E3-8432-C1799709CFC0}" destId="{9A91B1C6-3074-4782-AF9F-206943ACCB44}" srcOrd="0" destOrd="0" presId="urn:microsoft.com/office/officeart/2005/8/layout/target2"/>
    <dgm:cxn modelId="{D700379E-C0CE-4801-A806-E8486440DA05}" type="presOf" srcId="{60867AB0-91C9-4977-AB61-6B9494FAFC25}" destId="{49EC2989-852C-4B2C-ACCD-8B772FC14BFC}" srcOrd="0" destOrd="0" presId="urn:microsoft.com/office/officeart/2005/8/layout/target2"/>
    <dgm:cxn modelId="{A2A27680-3182-44C1-8B81-DA6CF4B4B21F}" srcId="{60867AB0-91C9-4977-AB61-6B9494FAFC25}" destId="{1CB54D58-248D-47E3-8432-C1799709CFC0}" srcOrd="0" destOrd="0" parTransId="{212E81F3-AA25-44C5-941D-D936A72032A3}" sibTransId="{C95B3004-A1B7-4A5E-906F-3C6E496A9B48}"/>
    <dgm:cxn modelId="{F420736E-4CA2-4C40-916C-515A892301EA}" type="presOf" srcId="{87C199AE-6A7A-4DCB-B4C2-7EFAF9D13E87}" destId="{1435756C-E20D-4D95-82E0-B61A4CA154D9}" srcOrd="0" destOrd="0" presId="urn:microsoft.com/office/officeart/2005/8/layout/target2"/>
    <dgm:cxn modelId="{DE3B9A99-6E15-4ACE-9AA4-775E61A561F0}" type="presParOf" srcId="{49EC2989-852C-4B2C-ACCD-8B772FC14BFC}" destId="{74F30ED2-A06A-4BC3-A36E-9E414FB5A7D8}" srcOrd="0" destOrd="0" presId="urn:microsoft.com/office/officeart/2005/8/layout/target2"/>
    <dgm:cxn modelId="{F480BB25-44EA-43B2-9D27-F94312746BD8}" type="presParOf" srcId="{74F30ED2-A06A-4BC3-A36E-9E414FB5A7D8}" destId="{9A91B1C6-3074-4782-AF9F-206943ACCB44}" srcOrd="0" destOrd="0" presId="urn:microsoft.com/office/officeart/2005/8/layout/target2"/>
    <dgm:cxn modelId="{6185A491-0100-4690-AFC8-6C90A6284892}" type="presParOf" srcId="{74F30ED2-A06A-4BC3-A36E-9E414FB5A7D8}" destId="{D18FE821-E2DA-4417-83B8-0053E964D4DB}" srcOrd="1" destOrd="0" presId="urn:microsoft.com/office/officeart/2005/8/layout/target2"/>
    <dgm:cxn modelId="{3C43FD49-E405-425C-85E1-BA28D1C65A2B}" type="presParOf" srcId="{49EC2989-852C-4B2C-ACCD-8B772FC14BFC}" destId="{2F545113-DFF7-48B1-9D86-51E0A0647EB3}" srcOrd="1" destOrd="0" presId="urn:microsoft.com/office/officeart/2005/8/layout/target2"/>
    <dgm:cxn modelId="{450AA4E6-A8E0-4F06-89E5-FE967A795B2D}" type="presParOf" srcId="{2F545113-DFF7-48B1-9D86-51E0A0647EB3}" destId="{9CC2E9E4-D247-407E-B3D2-085ED4565FAF}" srcOrd="0" destOrd="0" presId="urn:microsoft.com/office/officeart/2005/8/layout/target2"/>
    <dgm:cxn modelId="{DEAA3654-19BA-4C0A-8432-0EC01A7E74E2}" type="presParOf" srcId="{2F545113-DFF7-48B1-9D86-51E0A0647EB3}" destId="{F16B7133-E297-491A-9F4A-EDEDC486B775}" srcOrd="1" destOrd="0" presId="urn:microsoft.com/office/officeart/2005/8/layout/target2"/>
    <dgm:cxn modelId="{74C15F0B-8B2B-49A3-AF16-8786C34B86E9}" type="presParOf" srcId="{49EC2989-852C-4B2C-ACCD-8B772FC14BFC}" destId="{DE4EFF89-2C73-4E46-AC1F-0C34F207C245}" srcOrd="2" destOrd="0" presId="urn:microsoft.com/office/officeart/2005/8/layout/target2"/>
    <dgm:cxn modelId="{69B45E5A-67E8-4228-A21B-32E225B731B4}" type="presParOf" srcId="{DE4EFF89-2C73-4E46-AC1F-0C34F207C245}" destId="{1435756C-E20D-4D95-82E0-B61A4CA154D9}" srcOrd="0" destOrd="0" presId="urn:microsoft.com/office/officeart/2005/8/layout/targe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F0530-363F-420F-B83B-E2EDB241B3EE}" type="doc">
      <dgm:prSet loTypeId="urn:microsoft.com/office/officeart/2005/8/layout/list1" loCatId="list" qsTypeId="urn:microsoft.com/office/officeart/2005/8/quickstyle/3d2" qsCatId="3D" csTypeId="urn:microsoft.com/office/officeart/2005/8/colors/colorful1" csCatId="colorful" phldr="1"/>
      <dgm:spPr/>
      <dgm:t>
        <a:bodyPr/>
        <a:lstStyle/>
        <a:p>
          <a:pPr rtl="1"/>
          <a:endParaRPr lang="fa-IR"/>
        </a:p>
      </dgm:t>
    </dgm:pt>
    <dgm:pt modelId="{6E7506EF-A5E0-40D2-B075-4536D7AC3863}">
      <dgm:prSet/>
      <dgm:spPr/>
      <dgm:t>
        <a:bodyPr/>
        <a:lstStyle/>
        <a:p>
          <a:pPr algn="ctr" rtl="1"/>
          <a:r>
            <a:rPr lang="fa-IR" dirty="0" smtClean="0"/>
            <a:t>منشأ آمریکایی</a:t>
          </a:r>
          <a:endParaRPr lang="fa-IR" dirty="0"/>
        </a:p>
      </dgm:t>
    </dgm:pt>
    <dgm:pt modelId="{C8876D45-B170-443F-BF22-493B977EFEE7}" type="parTrans" cxnId="{C389749E-7BD3-48E6-B7AF-0A391A157886}">
      <dgm:prSet/>
      <dgm:spPr/>
      <dgm:t>
        <a:bodyPr/>
        <a:lstStyle/>
        <a:p>
          <a:pPr algn="ctr" rtl="1"/>
          <a:endParaRPr lang="fa-IR"/>
        </a:p>
      </dgm:t>
    </dgm:pt>
    <dgm:pt modelId="{C7A8F418-A9A2-4816-B256-3665A9259AF0}" type="sibTrans" cxnId="{C389749E-7BD3-48E6-B7AF-0A391A157886}">
      <dgm:prSet/>
      <dgm:spPr/>
      <dgm:t>
        <a:bodyPr/>
        <a:lstStyle/>
        <a:p>
          <a:pPr algn="ctr" rtl="1"/>
          <a:endParaRPr lang="fa-IR"/>
        </a:p>
      </dgm:t>
    </dgm:pt>
    <dgm:pt modelId="{905A8FF7-C480-42ED-92E6-3FCB8F727E21}">
      <dgm:prSet/>
      <dgm:spPr/>
      <dgm:t>
        <a:bodyPr/>
        <a:lstStyle/>
        <a:p>
          <a:pPr algn="ctr" rtl="1"/>
          <a:r>
            <a:rPr lang="fa-IR" dirty="0" smtClean="0"/>
            <a:t>نقش بخش ساختمان</a:t>
          </a:r>
          <a:endParaRPr lang="fa-IR" dirty="0"/>
        </a:p>
      </dgm:t>
    </dgm:pt>
    <dgm:pt modelId="{D132D5B4-3D4B-43C3-B00A-1DFD61C6D0DB}" type="parTrans" cxnId="{7E202156-CE94-4E25-B920-1126F3375921}">
      <dgm:prSet/>
      <dgm:spPr/>
      <dgm:t>
        <a:bodyPr/>
        <a:lstStyle/>
        <a:p>
          <a:pPr algn="ctr" rtl="1"/>
          <a:endParaRPr lang="fa-IR"/>
        </a:p>
      </dgm:t>
    </dgm:pt>
    <dgm:pt modelId="{C2A614AD-242E-4C8C-8BC2-DE39CAD2E266}" type="sibTrans" cxnId="{7E202156-CE94-4E25-B920-1126F3375921}">
      <dgm:prSet/>
      <dgm:spPr/>
      <dgm:t>
        <a:bodyPr/>
        <a:lstStyle/>
        <a:p>
          <a:pPr algn="ctr" rtl="1"/>
          <a:endParaRPr lang="fa-IR"/>
        </a:p>
      </dgm:t>
    </dgm:pt>
    <dgm:pt modelId="{DC37824D-768A-483D-AF15-9DFCD1E9E8E6}" type="pres">
      <dgm:prSet presAssocID="{1DAF0530-363F-420F-B83B-E2EDB241B3EE}" presName="linear" presStyleCnt="0">
        <dgm:presLayoutVars>
          <dgm:dir/>
          <dgm:animLvl val="lvl"/>
          <dgm:resizeHandles val="exact"/>
        </dgm:presLayoutVars>
      </dgm:prSet>
      <dgm:spPr/>
      <dgm:t>
        <a:bodyPr/>
        <a:lstStyle/>
        <a:p>
          <a:pPr rtl="1"/>
          <a:endParaRPr lang="fa-IR"/>
        </a:p>
      </dgm:t>
    </dgm:pt>
    <dgm:pt modelId="{E8D29B2C-C8FE-4A71-80FB-864D0E371045}" type="pres">
      <dgm:prSet presAssocID="{6E7506EF-A5E0-40D2-B075-4536D7AC3863}" presName="parentLin" presStyleCnt="0"/>
      <dgm:spPr/>
    </dgm:pt>
    <dgm:pt modelId="{A5C48E76-4C5C-47C2-AB26-84635D78F7DE}" type="pres">
      <dgm:prSet presAssocID="{6E7506EF-A5E0-40D2-B075-4536D7AC3863}" presName="parentLeftMargin" presStyleLbl="node1" presStyleIdx="0" presStyleCnt="2"/>
      <dgm:spPr/>
      <dgm:t>
        <a:bodyPr/>
        <a:lstStyle/>
        <a:p>
          <a:pPr rtl="1"/>
          <a:endParaRPr lang="fa-IR"/>
        </a:p>
      </dgm:t>
    </dgm:pt>
    <dgm:pt modelId="{FF9C3FBA-2A2D-43C0-9775-94963AB9BAE0}" type="pres">
      <dgm:prSet presAssocID="{6E7506EF-A5E0-40D2-B075-4536D7AC3863}" presName="parentText" presStyleLbl="node1" presStyleIdx="0" presStyleCnt="2">
        <dgm:presLayoutVars>
          <dgm:chMax val="0"/>
          <dgm:bulletEnabled val="1"/>
        </dgm:presLayoutVars>
      </dgm:prSet>
      <dgm:spPr/>
      <dgm:t>
        <a:bodyPr/>
        <a:lstStyle/>
        <a:p>
          <a:pPr rtl="1"/>
          <a:endParaRPr lang="fa-IR"/>
        </a:p>
      </dgm:t>
    </dgm:pt>
    <dgm:pt modelId="{18746201-A213-4DE2-B2FB-F084F0FE0349}" type="pres">
      <dgm:prSet presAssocID="{6E7506EF-A5E0-40D2-B075-4536D7AC3863}" presName="negativeSpace" presStyleCnt="0"/>
      <dgm:spPr/>
    </dgm:pt>
    <dgm:pt modelId="{E18E59EB-A2FD-4961-8500-592DF0C31CBE}" type="pres">
      <dgm:prSet presAssocID="{6E7506EF-A5E0-40D2-B075-4536D7AC3863}" presName="childText" presStyleLbl="conFgAcc1" presStyleIdx="0" presStyleCnt="2">
        <dgm:presLayoutVars>
          <dgm:bulletEnabled val="1"/>
        </dgm:presLayoutVars>
      </dgm:prSet>
      <dgm:spPr/>
    </dgm:pt>
    <dgm:pt modelId="{19AC31C3-726C-461A-86D8-42AABE73C3A5}" type="pres">
      <dgm:prSet presAssocID="{C7A8F418-A9A2-4816-B256-3665A9259AF0}" presName="spaceBetweenRectangles" presStyleCnt="0"/>
      <dgm:spPr/>
    </dgm:pt>
    <dgm:pt modelId="{0C691B3E-AFEC-4CA5-B9F9-4D4E912FA1BD}" type="pres">
      <dgm:prSet presAssocID="{905A8FF7-C480-42ED-92E6-3FCB8F727E21}" presName="parentLin" presStyleCnt="0"/>
      <dgm:spPr/>
    </dgm:pt>
    <dgm:pt modelId="{BBEF7011-C593-4D88-A559-025A57292323}" type="pres">
      <dgm:prSet presAssocID="{905A8FF7-C480-42ED-92E6-3FCB8F727E21}" presName="parentLeftMargin" presStyleLbl="node1" presStyleIdx="0" presStyleCnt="2"/>
      <dgm:spPr/>
      <dgm:t>
        <a:bodyPr/>
        <a:lstStyle/>
        <a:p>
          <a:pPr rtl="1"/>
          <a:endParaRPr lang="fa-IR"/>
        </a:p>
      </dgm:t>
    </dgm:pt>
    <dgm:pt modelId="{B2B94FD0-F475-4A07-B5D8-7083D7061E23}" type="pres">
      <dgm:prSet presAssocID="{905A8FF7-C480-42ED-92E6-3FCB8F727E21}" presName="parentText" presStyleLbl="node1" presStyleIdx="1" presStyleCnt="2">
        <dgm:presLayoutVars>
          <dgm:chMax val="0"/>
          <dgm:bulletEnabled val="1"/>
        </dgm:presLayoutVars>
      </dgm:prSet>
      <dgm:spPr/>
      <dgm:t>
        <a:bodyPr/>
        <a:lstStyle/>
        <a:p>
          <a:pPr rtl="1"/>
          <a:endParaRPr lang="fa-IR"/>
        </a:p>
      </dgm:t>
    </dgm:pt>
    <dgm:pt modelId="{FEE8B64E-A2C3-4583-8244-6ADC012C7F6D}" type="pres">
      <dgm:prSet presAssocID="{905A8FF7-C480-42ED-92E6-3FCB8F727E21}" presName="negativeSpace" presStyleCnt="0"/>
      <dgm:spPr/>
    </dgm:pt>
    <dgm:pt modelId="{EDDCD871-049F-4667-8EB0-0F48C2E1CBA9}" type="pres">
      <dgm:prSet presAssocID="{905A8FF7-C480-42ED-92E6-3FCB8F727E21}" presName="childText" presStyleLbl="conFgAcc1" presStyleIdx="1" presStyleCnt="2">
        <dgm:presLayoutVars>
          <dgm:bulletEnabled val="1"/>
        </dgm:presLayoutVars>
      </dgm:prSet>
      <dgm:spPr/>
    </dgm:pt>
  </dgm:ptLst>
  <dgm:cxnLst>
    <dgm:cxn modelId="{A10D6934-4D95-40F3-B4DD-E77B16A24B63}" type="presOf" srcId="{1DAF0530-363F-420F-B83B-E2EDB241B3EE}" destId="{DC37824D-768A-483D-AF15-9DFCD1E9E8E6}" srcOrd="0" destOrd="0" presId="urn:microsoft.com/office/officeart/2005/8/layout/list1"/>
    <dgm:cxn modelId="{ACD2A8E8-EC7E-4053-BAB9-F179F7D64A15}" type="presOf" srcId="{905A8FF7-C480-42ED-92E6-3FCB8F727E21}" destId="{B2B94FD0-F475-4A07-B5D8-7083D7061E23}" srcOrd="1" destOrd="0" presId="urn:microsoft.com/office/officeart/2005/8/layout/list1"/>
    <dgm:cxn modelId="{B4F8CAAE-FDEB-4AFA-B389-86A12D02B6D9}" type="presOf" srcId="{905A8FF7-C480-42ED-92E6-3FCB8F727E21}" destId="{BBEF7011-C593-4D88-A559-025A57292323}" srcOrd="0" destOrd="0" presId="urn:microsoft.com/office/officeart/2005/8/layout/list1"/>
    <dgm:cxn modelId="{655C27F8-8880-4652-8AA4-FDCB492537C6}" type="presOf" srcId="{6E7506EF-A5E0-40D2-B075-4536D7AC3863}" destId="{A5C48E76-4C5C-47C2-AB26-84635D78F7DE}" srcOrd="0" destOrd="0" presId="urn:microsoft.com/office/officeart/2005/8/layout/list1"/>
    <dgm:cxn modelId="{7E202156-CE94-4E25-B920-1126F3375921}" srcId="{1DAF0530-363F-420F-B83B-E2EDB241B3EE}" destId="{905A8FF7-C480-42ED-92E6-3FCB8F727E21}" srcOrd="1" destOrd="0" parTransId="{D132D5B4-3D4B-43C3-B00A-1DFD61C6D0DB}" sibTransId="{C2A614AD-242E-4C8C-8BC2-DE39CAD2E266}"/>
    <dgm:cxn modelId="{C389749E-7BD3-48E6-B7AF-0A391A157886}" srcId="{1DAF0530-363F-420F-B83B-E2EDB241B3EE}" destId="{6E7506EF-A5E0-40D2-B075-4536D7AC3863}" srcOrd="0" destOrd="0" parTransId="{C8876D45-B170-443F-BF22-493B977EFEE7}" sibTransId="{C7A8F418-A9A2-4816-B256-3665A9259AF0}"/>
    <dgm:cxn modelId="{9134B54F-22F4-4F76-BC85-DF58CA089FD8}" type="presOf" srcId="{6E7506EF-A5E0-40D2-B075-4536D7AC3863}" destId="{FF9C3FBA-2A2D-43C0-9775-94963AB9BAE0}" srcOrd="1" destOrd="0" presId="urn:microsoft.com/office/officeart/2005/8/layout/list1"/>
    <dgm:cxn modelId="{902FCAAD-37F9-4851-B4B4-584606940F06}" type="presParOf" srcId="{DC37824D-768A-483D-AF15-9DFCD1E9E8E6}" destId="{E8D29B2C-C8FE-4A71-80FB-864D0E371045}" srcOrd="0" destOrd="0" presId="urn:microsoft.com/office/officeart/2005/8/layout/list1"/>
    <dgm:cxn modelId="{4B3F2075-AE53-42CC-9BE0-7F33C5FD24AA}" type="presParOf" srcId="{E8D29B2C-C8FE-4A71-80FB-864D0E371045}" destId="{A5C48E76-4C5C-47C2-AB26-84635D78F7DE}" srcOrd="0" destOrd="0" presId="urn:microsoft.com/office/officeart/2005/8/layout/list1"/>
    <dgm:cxn modelId="{1E6AEA83-1D59-4772-A0A8-DBD5184565B0}" type="presParOf" srcId="{E8D29B2C-C8FE-4A71-80FB-864D0E371045}" destId="{FF9C3FBA-2A2D-43C0-9775-94963AB9BAE0}" srcOrd="1" destOrd="0" presId="urn:microsoft.com/office/officeart/2005/8/layout/list1"/>
    <dgm:cxn modelId="{45DFA06C-C754-4685-B09B-8ED2AA46FCEF}" type="presParOf" srcId="{DC37824D-768A-483D-AF15-9DFCD1E9E8E6}" destId="{18746201-A213-4DE2-B2FB-F084F0FE0349}" srcOrd="1" destOrd="0" presId="urn:microsoft.com/office/officeart/2005/8/layout/list1"/>
    <dgm:cxn modelId="{E04A873E-FBDA-4CF1-9C5F-0E648B4E3EA5}" type="presParOf" srcId="{DC37824D-768A-483D-AF15-9DFCD1E9E8E6}" destId="{E18E59EB-A2FD-4961-8500-592DF0C31CBE}" srcOrd="2" destOrd="0" presId="urn:microsoft.com/office/officeart/2005/8/layout/list1"/>
    <dgm:cxn modelId="{A1C32E75-0462-4372-B0E6-28530F73D287}" type="presParOf" srcId="{DC37824D-768A-483D-AF15-9DFCD1E9E8E6}" destId="{19AC31C3-726C-461A-86D8-42AABE73C3A5}" srcOrd="3" destOrd="0" presId="urn:microsoft.com/office/officeart/2005/8/layout/list1"/>
    <dgm:cxn modelId="{54151114-8881-4B18-A0D1-58879E31B7DA}" type="presParOf" srcId="{DC37824D-768A-483D-AF15-9DFCD1E9E8E6}" destId="{0C691B3E-AFEC-4CA5-B9F9-4D4E912FA1BD}" srcOrd="4" destOrd="0" presId="urn:microsoft.com/office/officeart/2005/8/layout/list1"/>
    <dgm:cxn modelId="{1178DC57-7CE4-4F15-A4B2-83773DCBE733}" type="presParOf" srcId="{0C691B3E-AFEC-4CA5-B9F9-4D4E912FA1BD}" destId="{BBEF7011-C593-4D88-A559-025A57292323}" srcOrd="0" destOrd="0" presId="urn:microsoft.com/office/officeart/2005/8/layout/list1"/>
    <dgm:cxn modelId="{96D1A41A-A0D2-4817-B7B2-CDE10DEEDE18}" type="presParOf" srcId="{0C691B3E-AFEC-4CA5-B9F9-4D4E912FA1BD}" destId="{B2B94FD0-F475-4A07-B5D8-7083D7061E23}" srcOrd="1" destOrd="0" presId="urn:microsoft.com/office/officeart/2005/8/layout/list1"/>
    <dgm:cxn modelId="{3AE5A08D-3A9A-4774-AED4-BA8BBD593FA8}" type="presParOf" srcId="{DC37824D-768A-483D-AF15-9DFCD1E9E8E6}" destId="{FEE8B64E-A2C3-4583-8244-6ADC012C7F6D}" srcOrd="5" destOrd="0" presId="urn:microsoft.com/office/officeart/2005/8/layout/list1"/>
    <dgm:cxn modelId="{C6D843EF-6DF3-44E3-A7CC-2E58AAAD238F}" type="presParOf" srcId="{DC37824D-768A-483D-AF15-9DFCD1E9E8E6}" destId="{EDDCD871-049F-4667-8EB0-0F48C2E1CBA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841F44-A5DF-468D-BAFD-8B3773C3B71D}" type="doc">
      <dgm:prSet loTypeId="urn:microsoft.com/office/officeart/2005/8/layout/vList2" loCatId="list" qsTypeId="urn:microsoft.com/office/officeart/2005/8/quickstyle/3d1" qsCatId="3D" csTypeId="urn:microsoft.com/office/officeart/2005/8/colors/colorful5" csCatId="colorful"/>
      <dgm:spPr/>
      <dgm:t>
        <a:bodyPr/>
        <a:lstStyle/>
        <a:p>
          <a:pPr rtl="1"/>
          <a:endParaRPr lang="fa-IR"/>
        </a:p>
      </dgm:t>
    </dgm:pt>
    <dgm:pt modelId="{6B8F7185-1760-481F-8485-F2F50293F505}">
      <dgm:prSet/>
      <dgm:spPr/>
      <dgm:t>
        <a:bodyPr/>
        <a:lstStyle/>
        <a:p>
          <a:pPr algn="justLow" rtl="1"/>
          <a:r>
            <a:rPr lang="fa-IR" dirty="0" smtClean="0"/>
            <a:t>در سال </a:t>
          </a:r>
          <a:r>
            <a:rPr lang="fa-IR" dirty="0" smtClean="0">
              <a:cs typeface="B Mitra" pitchFamily="2" charset="-78"/>
            </a:rPr>
            <a:t>2008 </a:t>
          </a:r>
          <a:r>
            <a:rPr lang="fa-IR" dirty="0" smtClean="0"/>
            <a:t>ارزش مجموعۀ وام‌های رهنی تحت مالکیت و تحت حمایت این دو مؤسسه به </a:t>
          </a:r>
          <a:r>
            <a:rPr lang="fa-IR" dirty="0" smtClean="0">
              <a:cs typeface="B Mitra" pitchFamily="2" charset="-78"/>
            </a:rPr>
            <a:t>1/5</a:t>
          </a:r>
          <a:r>
            <a:rPr lang="fa-IR" dirty="0" smtClean="0"/>
            <a:t> تریلیون دلار یعنی نیمی از ارزش وام‌های رهنی موجود رسید. </a:t>
          </a:r>
          <a:endParaRPr lang="en-US" dirty="0"/>
        </a:p>
      </dgm:t>
    </dgm:pt>
    <dgm:pt modelId="{00E2F3E4-492C-425B-AAE5-3F3634FDE915}" type="parTrans" cxnId="{18D97086-7DB6-49C3-87A8-35DC762DD148}">
      <dgm:prSet/>
      <dgm:spPr/>
      <dgm:t>
        <a:bodyPr/>
        <a:lstStyle/>
        <a:p>
          <a:pPr algn="justLow" rtl="1"/>
          <a:endParaRPr lang="fa-IR"/>
        </a:p>
      </dgm:t>
    </dgm:pt>
    <dgm:pt modelId="{672E1D30-7B37-48D1-95BC-05F50DD8A967}" type="sibTrans" cxnId="{18D97086-7DB6-49C3-87A8-35DC762DD148}">
      <dgm:prSet/>
      <dgm:spPr/>
      <dgm:t>
        <a:bodyPr/>
        <a:lstStyle/>
        <a:p>
          <a:pPr algn="justLow" rtl="1"/>
          <a:endParaRPr lang="fa-IR"/>
        </a:p>
      </dgm:t>
    </dgm:pt>
    <dgm:pt modelId="{DBA4EA59-E96A-474B-B9F7-0F222BBDC751}">
      <dgm:prSet/>
      <dgm:spPr/>
      <dgm:t>
        <a:bodyPr/>
        <a:lstStyle/>
        <a:p>
          <a:pPr algn="justLow" rtl="1"/>
          <a:r>
            <a:rPr lang="fa-IR" dirty="0" smtClean="0"/>
            <a:t>در سپتامبر </a:t>
          </a:r>
          <a:r>
            <a:rPr lang="fa-IR" dirty="0" smtClean="0">
              <a:cs typeface="B Mitra" pitchFamily="2" charset="-78"/>
            </a:rPr>
            <a:t>2008</a:t>
          </a:r>
          <a:r>
            <a:rPr lang="fa-IR" dirty="0" smtClean="0"/>
            <a:t> این دو مؤسسه به هزینۀ مالیات‌‌دهندگان ملی شد.</a:t>
          </a:r>
          <a:endParaRPr lang="en-US" dirty="0"/>
        </a:p>
      </dgm:t>
    </dgm:pt>
    <dgm:pt modelId="{B85C9D52-671C-49A8-ADE8-244DE5066C58}" type="parTrans" cxnId="{FD8115EB-03C2-4978-962F-555DA36466C0}">
      <dgm:prSet/>
      <dgm:spPr/>
      <dgm:t>
        <a:bodyPr/>
        <a:lstStyle/>
        <a:p>
          <a:pPr algn="justLow" rtl="1"/>
          <a:endParaRPr lang="fa-IR"/>
        </a:p>
      </dgm:t>
    </dgm:pt>
    <dgm:pt modelId="{99873C7F-6242-4C0D-BAE5-9C6A31387D62}" type="sibTrans" cxnId="{FD8115EB-03C2-4978-962F-555DA36466C0}">
      <dgm:prSet/>
      <dgm:spPr/>
      <dgm:t>
        <a:bodyPr/>
        <a:lstStyle/>
        <a:p>
          <a:pPr algn="justLow" rtl="1"/>
          <a:endParaRPr lang="fa-IR"/>
        </a:p>
      </dgm:t>
    </dgm:pt>
    <dgm:pt modelId="{7B7C379A-3B36-4033-85FA-50347E4F9CAF}" type="pres">
      <dgm:prSet presAssocID="{DF841F44-A5DF-468D-BAFD-8B3773C3B71D}" presName="linear" presStyleCnt="0">
        <dgm:presLayoutVars>
          <dgm:animLvl val="lvl"/>
          <dgm:resizeHandles val="exact"/>
        </dgm:presLayoutVars>
      </dgm:prSet>
      <dgm:spPr/>
      <dgm:t>
        <a:bodyPr/>
        <a:lstStyle/>
        <a:p>
          <a:pPr rtl="1"/>
          <a:endParaRPr lang="fa-IR"/>
        </a:p>
      </dgm:t>
    </dgm:pt>
    <dgm:pt modelId="{008DA866-E894-4F5B-80F7-CFA7CB99C87E}" type="pres">
      <dgm:prSet presAssocID="{6B8F7185-1760-481F-8485-F2F50293F505}" presName="parentText" presStyleLbl="node1" presStyleIdx="0" presStyleCnt="2">
        <dgm:presLayoutVars>
          <dgm:chMax val="0"/>
          <dgm:bulletEnabled val="1"/>
        </dgm:presLayoutVars>
      </dgm:prSet>
      <dgm:spPr/>
      <dgm:t>
        <a:bodyPr/>
        <a:lstStyle/>
        <a:p>
          <a:pPr rtl="1"/>
          <a:endParaRPr lang="fa-IR"/>
        </a:p>
      </dgm:t>
    </dgm:pt>
    <dgm:pt modelId="{50C00A17-11FC-4CFE-A947-765FD5EA8DF6}" type="pres">
      <dgm:prSet presAssocID="{672E1D30-7B37-48D1-95BC-05F50DD8A967}" presName="spacer" presStyleCnt="0"/>
      <dgm:spPr/>
    </dgm:pt>
    <dgm:pt modelId="{BEA10437-33AC-44E2-85DE-2868670A2994}" type="pres">
      <dgm:prSet presAssocID="{DBA4EA59-E96A-474B-B9F7-0F222BBDC751}" presName="parentText" presStyleLbl="node1" presStyleIdx="1" presStyleCnt="2">
        <dgm:presLayoutVars>
          <dgm:chMax val="0"/>
          <dgm:bulletEnabled val="1"/>
        </dgm:presLayoutVars>
      </dgm:prSet>
      <dgm:spPr/>
      <dgm:t>
        <a:bodyPr/>
        <a:lstStyle/>
        <a:p>
          <a:pPr rtl="1"/>
          <a:endParaRPr lang="fa-IR"/>
        </a:p>
      </dgm:t>
    </dgm:pt>
  </dgm:ptLst>
  <dgm:cxnLst>
    <dgm:cxn modelId="{6B55834F-0247-4CC2-8F33-4CC1B5E77ED6}" type="presOf" srcId="{DF841F44-A5DF-468D-BAFD-8B3773C3B71D}" destId="{7B7C379A-3B36-4033-85FA-50347E4F9CAF}" srcOrd="0" destOrd="0" presId="urn:microsoft.com/office/officeart/2005/8/layout/vList2"/>
    <dgm:cxn modelId="{FD8115EB-03C2-4978-962F-555DA36466C0}" srcId="{DF841F44-A5DF-468D-BAFD-8B3773C3B71D}" destId="{DBA4EA59-E96A-474B-B9F7-0F222BBDC751}" srcOrd="1" destOrd="0" parTransId="{B85C9D52-671C-49A8-ADE8-244DE5066C58}" sibTransId="{99873C7F-6242-4C0D-BAE5-9C6A31387D62}"/>
    <dgm:cxn modelId="{18D97086-7DB6-49C3-87A8-35DC762DD148}" srcId="{DF841F44-A5DF-468D-BAFD-8B3773C3B71D}" destId="{6B8F7185-1760-481F-8485-F2F50293F505}" srcOrd="0" destOrd="0" parTransId="{00E2F3E4-492C-425B-AAE5-3F3634FDE915}" sibTransId="{672E1D30-7B37-48D1-95BC-05F50DD8A967}"/>
    <dgm:cxn modelId="{1247B431-032A-4E50-A9B2-22EE1AC751E1}" type="presOf" srcId="{6B8F7185-1760-481F-8485-F2F50293F505}" destId="{008DA866-E894-4F5B-80F7-CFA7CB99C87E}" srcOrd="0" destOrd="0" presId="urn:microsoft.com/office/officeart/2005/8/layout/vList2"/>
    <dgm:cxn modelId="{C558CDC4-D43F-40C6-8581-2E24E1E39BFC}" type="presOf" srcId="{DBA4EA59-E96A-474B-B9F7-0F222BBDC751}" destId="{BEA10437-33AC-44E2-85DE-2868670A2994}" srcOrd="0" destOrd="0" presId="urn:microsoft.com/office/officeart/2005/8/layout/vList2"/>
    <dgm:cxn modelId="{D66D9F6F-F45F-4614-A70B-14C6F61AD49D}" type="presParOf" srcId="{7B7C379A-3B36-4033-85FA-50347E4F9CAF}" destId="{008DA866-E894-4F5B-80F7-CFA7CB99C87E}" srcOrd="0" destOrd="0" presId="urn:microsoft.com/office/officeart/2005/8/layout/vList2"/>
    <dgm:cxn modelId="{800624A8-D243-4BD8-AD13-DA39095D523C}" type="presParOf" srcId="{7B7C379A-3B36-4033-85FA-50347E4F9CAF}" destId="{50C00A17-11FC-4CFE-A947-765FD5EA8DF6}" srcOrd="1" destOrd="0" presId="urn:microsoft.com/office/officeart/2005/8/layout/vList2"/>
    <dgm:cxn modelId="{5E516049-9021-4575-BFA0-F319FD2EFEA3}" type="presParOf" srcId="{7B7C379A-3B36-4033-85FA-50347E4F9CAF}" destId="{BEA10437-33AC-44E2-85DE-2868670A2994}" srcOrd="2"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25FE47-59A1-4659-809D-A5A3C2785AF4}" type="doc">
      <dgm:prSet loTypeId="urn:microsoft.com/office/officeart/2005/8/layout/process2" loCatId="process" qsTypeId="urn:microsoft.com/office/officeart/2005/8/quickstyle/3d7" qsCatId="3D" csTypeId="urn:microsoft.com/office/officeart/2005/8/colors/accent1_2" csCatId="accent1"/>
      <dgm:spPr/>
      <dgm:t>
        <a:bodyPr/>
        <a:lstStyle/>
        <a:p>
          <a:pPr rtl="1"/>
          <a:endParaRPr lang="fa-IR"/>
        </a:p>
      </dgm:t>
    </dgm:pt>
    <dgm:pt modelId="{A5A6D1A1-43B7-48DE-8F1A-C3FC6A7D3D1E}">
      <dgm:prSet/>
      <dgm:spPr/>
      <dgm:t>
        <a:bodyPr/>
        <a:lstStyle/>
        <a:p>
          <a:pPr rtl="1"/>
          <a:r>
            <a:rPr lang="fa-IR" dirty="0" smtClean="0">
              <a:latin typeface="Arial Unicode MS" pitchFamily="34" charset="-128"/>
              <a:ea typeface="Arial Unicode MS" pitchFamily="34" charset="-128"/>
              <a:cs typeface="Arial Unicode MS" pitchFamily="34" charset="-128"/>
            </a:rPr>
            <a:t>مؤسسات رتبه‌بندی اعتباری با ارایۀ برآورهای جذاب از رتبۀ اوراق رهنی، به بازار اطمینان دادند که همه چیز درست است!</a:t>
          </a:r>
          <a:endParaRPr lang="fa-IR" dirty="0">
            <a:latin typeface="Arial Unicode MS" pitchFamily="34" charset="-128"/>
            <a:ea typeface="Arial Unicode MS" pitchFamily="34" charset="-128"/>
            <a:cs typeface="Arial Unicode MS" pitchFamily="34" charset="-128"/>
          </a:endParaRPr>
        </a:p>
      </dgm:t>
    </dgm:pt>
    <dgm:pt modelId="{888C0689-A6AF-4A73-B33E-AA1B494D5A57}" type="parTrans" cxnId="{EC9AE26E-C727-41D1-80AB-4F256C4A9895}">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00045F3-3A8B-419F-954D-3F3EE0DBDFFA}" type="sibTrans" cxnId="{EC9AE26E-C727-41D1-80AB-4F256C4A9895}">
      <dgm:prSet/>
      <dgm:spPr/>
      <dgm:t>
        <a:bodyPr/>
        <a:lstStyle/>
        <a:p>
          <a:pPr rtl="1"/>
          <a:endParaRPr lang="fa-IR">
            <a:latin typeface="Arial Unicode MS" pitchFamily="34" charset="-128"/>
            <a:ea typeface="Arial Unicode MS" pitchFamily="34" charset="-128"/>
            <a:cs typeface="Arial Unicode MS" pitchFamily="34" charset="-128"/>
          </a:endParaRPr>
        </a:p>
      </dgm:t>
    </dgm:pt>
    <dgm:pt modelId="{FFFB51F6-DEE5-4652-9960-8C6C9098CAF3}" type="pres">
      <dgm:prSet presAssocID="{FC25FE47-59A1-4659-809D-A5A3C2785AF4}" presName="linearFlow" presStyleCnt="0">
        <dgm:presLayoutVars>
          <dgm:resizeHandles val="exact"/>
        </dgm:presLayoutVars>
      </dgm:prSet>
      <dgm:spPr/>
      <dgm:t>
        <a:bodyPr/>
        <a:lstStyle/>
        <a:p>
          <a:pPr rtl="1"/>
          <a:endParaRPr lang="fa-IR"/>
        </a:p>
      </dgm:t>
    </dgm:pt>
    <dgm:pt modelId="{C2F9BCC0-F997-498E-A2DE-304092D00CD4}" type="pres">
      <dgm:prSet presAssocID="{A5A6D1A1-43B7-48DE-8F1A-C3FC6A7D3D1E}" presName="node" presStyleLbl="node1" presStyleIdx="0" presStyleCnt="1">
        <dgm:presLayoutVars>
          <dgm:bulletEnabled val="1"/>
        </dgm:presLayoutVars>
      </dgm:prSet>
      <dgm:spPr/>
      <dgm:t>
        <a:bodyPr/>
        <a:lstStyle/>
        <a:p>
          <a:pPr rtl="1"/>
          <a:endParaRPr lang="fa-IR"/>
        </a:p>
      </dgm:t>
    </dgm:pt>
  </dgm:ptLst>
  <dgm:cxnLst>
    <dgm:cxn modelId="{F9C2ADA9-50D6-4C95-B329-73E0F4F238C3}" type="presOf" srcId="{A5A6D1A1-43B7-48DE-8F1A-C3FC6A7D3D1E}" destId="{C2F9BCC0-F997-498E-A2DE-304092D00CD4}" srcOrd="0" destOrd="0" presId="urn:microsoft.com/office/officeart/2005/8/layout/process2"/>
    <dgm:cxn modelId="{EC9AE26E-C727-41D1-80AB-4F256C4A9895}" srcId="{FC25FE47-59A1-4659-809D-A5A3C2785AF4}" destId="{A5A6D1A1-43B7-48DE-8F1A-C3FC6A7D3D1E}" srcOrd="0" destOrd="0" parTransId="{888C0689-A6AF-4A73-B33E-AA1B494D5A57}" sibTransId="{C00045F3-3A8B-419F-954D-3F3EE0DBDFFA}"/>
    <dgm:cxn modelId="{9B1EE02B-D0AE-4B0D-98D1-3AD5C11DDA34}" type="presOf" srcId="{FC25FE47-59A1-4659-809D-A5A3C2785AF4}" destId="{FFFB51F6-DEE5-4652-9960-8C6C9098CAF3}" srcOrd="0" destOrd="0" presId="urn:microsoft.com/office/officeart/2005/8/layout/process2"/>
    <dgm:cxn modelId="{EF9D029A-A198-4491-AC2C-55C457D7233E}" type="presParOf" srcId="{FFFB51F6-DEE5-4652-9960-8C6C9098CAF3}" destId="{C2F9BCC0-F997-498E-A2DE-304092D00CD4}"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B3A5F10-ACD8-4536-B044-6A3B50FB161A}" type="doc">
      <dgm:prSet loTypeId="urn:microsoft.com/office/officeart/2005/8/layout/process2" loCatId="process" qsTypeId="urn:microsoft.com/office/officeart/2005/8/quickstyle/3d7" qsCatId="3D" csTypeId="urn:microsoft.com/office/officeart/2005/8/colors/accent1_2" csCatId="accent1"/>
      <dgm:spPr/>
      <dgm:t>
        <a:bodyPr/>
        <a:lstStyle/>
        <a:p>
          <a:pPr rtl="1"/>
          <a:endParaRPr lang="fa-IR"/>
        </a:p>
      </dgm:t>
    </dgm:pt>
    <dgm:pt modelId="{22F74A75-0D5F-47E8-8C93-4C652B55735F}">
      <dgm:prSet/>
      <dgm:spPr/>
      <dgm:t>
        <a:bodyPr/>
        <a:lstStyle/>
        <a:p>
          <a:pPr rtl="1"/>
          <a:r>
            <a:rPr lang="fa-IR" dirty="0" smtClean="0">
              <a:latin typeface="Arial Unicode MS" pitchFamily="34" charset="-128"/>
              <a:ea typeface="Arial Unicode MS" pitchFamily="34" charset="-128"/>
              <a:cs typeface="Arial Unicode MS" pitchFamily="34" charset="-128"/>
            </a:rPr>
            <a:t>بازار با اطمینان به برآوردهای نادرست از ریسک به کار خود ادامه می‌دهد و زمانی متوجه اشتباه خود می‌شود که در لبۀ پرتگاه قرار گرفته است.</a:t>
          </a:r>
          <a:endParaRPr lang="en-US" dirty="0">
            <a:latin typeface="Arial Unicode MS" pitchFamily="34" charset="-128"/>
            <a:ea typeface="Arial Unicode MS" pitchFamily="34" charset="-128"/>
            <a:cs typeface="Arial Unicode MS" pitchFamily="34" charset="-128"/>
          </a:endParaRPr>
        </a:p>
      </dgm:t>
    </dgm:pt>
    <dgm:pt modelId="{DAB4FAFF-8DAD-4E87-8FB3-C9E41C7EF3B2}" type="parTrans" cxnId="{CB038DD3-0921-4F65-87C1-73D33CA3B582}">
      <dgm:prSet/>
      <dgm:spPr/>
      <dgm:t>
        <a:bodyPr/>
        <a:lstStyle/>
        <a:p>
          <a:pPr rtl="1"/>
          <a:endParaRPr lang="fa-IR">
            <a:latin typeface="Arial Unicode MS" pitchFamily="34" charset="-128"/>
            <a:ea typeface="Arial Unicode MS" pitchFamily="34" charset="-128"/>
            <a:cs typeface="Arial Unicode MS" pitchFamily="34" charset="-128"/>
          </a:endParaRPr>
        </a:p>
      </dgm:t>
    </dgm:pt>
    <dgm:pt modelId="{7F85C3DB-A767-48E0-A205-562CF537A127}" type="sibTrans" cxnId="{CB038DD3-0921-4F65-87C1-73D33CA3B582}">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AC14A6C-DA9F-47E1-A9A2-30DC1B5BA61C}" type="pres">
      <dgm:prSet presAssocID="{EB3A5F10-ACD8-4536-B044-6A3B50FB161A}" presName="linearFlow" presStyleCnt="0">
        <dgm:presLayoutVars>
          <dgm:resizeHandles val="exact"/>
        </dgm:presLayoutVars>
      </dgm:prSet>
      <dgm:spPr/>
      <dgm:t>
        <a:bodyPr/>
        <a:lstStyle/>
        <a:p>
          <a:pPr rtl="1"/>
          <a:endParaRPr lang="fa-IR"/>
        </a:p>
      </dgm:t>
    </dgm:pt>
    <dgm:pt modelId="{04271266-7EEF-4AF7-90F0-07C1CA52BD89}" type="pres">
      <dgm:prSet presAssocID="{22F74A75-0D5F-47E8-8C93-4C652B55735F}" presName="node" presStyleLbl="node1" presStyleIdx="0" presStyleCnt="1">
        <dgm:presLayoutVars>
          <dgm:bulletEnabled val="1"/>
        </dgm:presLayoutVars>
      </dgm:prSet>
      <dgm:spPr/>
      <dgm:t>
        <a:bodyPr/>
        <a:lstStyle/>
        <a:p>
          <a:pPr rtl="1"/>
          <a:endParaRPr lang="fa-IR"/>
        </a:p>
      </dgm:t>
    </dgm:pt>
  </dgm:ptLst>
  <dgm:cxnLst>
    <dgm:cxn modelId="{CB038DD3-0921-4F65-87C1-73D33CA3B582}" srcId="{EB3A5F10-ACD8-4536-B044-6A3B50FB161A}" destId="{22F74A75-0D5F-47E8-8C93-4C652B55735F}" srcOrd="0" destOrd="0" parTransId="{DAB4FAFF-8DAD-4E87-8FB3-C9E41C7EF3B2}" sibTransId="{7F85C3DB-A767-48E0-A205-562CF537A127}"/>
    <dgm:cxn modelId="{67EC9280-AD18-42A7-92B6-C297C699C1F7}" type="presOf" srcId="{22F74A75-0D5F-47E8-8C93-4C652B55735F}" destId="{04271266-7EEF-4AF7-90F0-07C1CA52BD89}" srcOrd="0" destOrd="0" presId="urn:microsoft.com/office/officeart/2005/8/layout/process2"/>
    <dgm:cxn modelId="{1B9C3B9F-04A1-4320-868C-69D6CA0F58F3}" type="presOf" srcId="{EB3A5F10-ACD8-4536-B044-6A3B50FB161A}" destId="{3AC14A6C-DA9F-47E1-A9A2-30DC1B5BA61C}" srcOrd="0" destOrd="0" presId="urn:microsoft.com/office/officeart/2005/8/layout/process2"/>
    <dgm:cxn modelId="{BD8F480E-6D49-4523-9F6D-6E0E14CCB5DD}" type="presParOf" srcId="{3AC14A6C-DA9F-47E1-A9A2-30DC1B5BA61C}" destId="{04271266-7EEF-4AF7-90F0-07C1CA52BD89}" srcOrd="0"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84D91-D490-4264-960E-C5AF8A06F59A}" type="doc">
      <dgm:prSet loTypeId="urn:microsoft.com/office/officeart/2005/8/layout/vList2" loCatId="list" qsTypeId="urn:microsoft.com/office/officeart/2005/8/quickstyle/3d6" qsCatId="3D" csTypeId="urn:microsoft.com/office/officeart/2005/8/colors/colorful1" csCatId="colorful" phldr="1"/>
      <dgm:spPr/>
      <dgm:t>
        <a:bodyPr/>
        <a:lstStyle/>
        <a:p>
          <a:pPr rtl="1"/>
          <a:endParaRPr lang="fa-IR"/>
        </a:p>
      </dgm:t>
    </dgm:pt>
    <dgm:pt modelId="{C74B5140-0C79-405B-B418-0264C40523D8}">
      <dgm:prSet custT="1"/>
      <dgm:spPr/>
      <dgm:t>
        <a:bodyPr/>
        <a:lstStyle/>
        <a:p>
          <a:pPr algn="justLow" rtl="1"/>
          <a:r>
            <a:rPr lang="fa-IR" sz="3600" dirty="0" smtClean="0">
              <a:latin typeface="Arial Unicode MS" pitchFamily="34" charset="-128"/>
              <a:ea typeface="Arial Unicode MS" pitchFamily="34" charset="-128"/>
              <a:cs typeface="Arial Unicode MS" pitchFamily="34" charset="-128"/>
            </a:rPr>
            <a:t>استانداردهای کمیتۀ بال بسیار منعطفند و به‌طور‌کلی الزامات کفایت سرمایه را کاهش می‌دهد. بنا به دلایل مشخصی وقتی بانک‌ها به اختیار خود گذاشته می‌شوند، ذخیره کمتری درنظر می‌گیرند.</a:t>
          </a:r>
          <a:endParaRPr lang="fa-IR" sz="3600" dirty="0">
            <a:latin typeface="Arial Unicode MS" pitchFamily="34" charset="-128"/>
            <a:ea typeface="Arial Unicode MS" pitchFamily="34" charset="-128"/>
            <a:cs typeface="Arial Unicode MS" pitchFamily="34" charset="-128"/>
          </a:endParaRPr>
        </a:p>
      </dgm:t>
    </dgm:pt>
    <dgm:pt modelId="{E23EA708-2E16-4ED7-B428-B801DB48AB09}" type="parTrans" cxnId="{ADB3757C-5ABA-4A84-A355-25C032615AD3}">
      <dgm:prSet/>
      <dgm:spPr/>
      <dgm:t>
        <a:bodyPr/>
        <a:lstStyle/>
        <a:p>
          <a:pPr rtl="1"/>
          <a:endParaRPr lang="fa-IR"/>
        </a:p>
      </dgm:t>
    </dgm:pt>
    <dgm:pt modelId="{1E286121-2E94-41FA-A599-0BA4A32C7694}" type="sibTrans" cxnId="{ADB3757C-5ABA-4A84-A355-25C032615AD3}">
      <dgm:prSet/>
      <dgm:spPr/>
      <dgm:t>
        <a:bodyPr/>
        <a:lstStyle/>
        <a:p>
          <a:pPr rtl="1"/>
          <a:endParaRPr lang="fa-IR"/>
        </a:p>
      </dgm:t>
    </dgm:pt>
    <dgm:pt modelId="{26338B01-785E-41EB-8FEB-A0B03D7E2C27}">
      <dgm:prSet custT="1"/>
      <dgm:spPr/>
      <dgm:t>
        <a:bodyPr/>
        <a:lstStyle/>
        <a:p>
          <a:pPr rtl="0"/>
          <a:r>
            <a:rPr lang="en-US" sz="2000" dirty="0" smtClean="0"/>
            <a:t>Sheila Bair, FIDC Chairman-2007 	</a:t>
          </a:r>
          <a:endParaRPr lang="en-US" sz="2000" dirty="0"/>
        </a:p>
      </dgm:t>
    </dgm:pt>
    <dgm:pt modelId="{56C74D5D-4EEC-4AD6-B1C7-201FF92BEDD7}" type="parTrans" cxnId="{9741D244-E6FC-4572-833F-00513D7D3AA0}">
      <dgm:prSet/>
      <dgm:spPr/>
      <dgm:t>
        <a:bodyPr/>
        <a:lstStyle/>
        <a:p>
          <a:pPr rtl="1"/>
          <a:endParaRPr lang="fa-IR"/>
        </a:p>
      </dgm:t>
    </dgm:pt>
    <dgm:pt modelId="{B2906D35-84D3-4760-A037-1A886C37E994}" type="sibTrans" cxnId="{9741D244-E6FC-4572-833F-00513D7D3AA0}">
      <dgm:prSet/>
      <dgm:spPr/>
      <dgm:t>
        <a:bodyPr/>
        <a:lstStyle/>
        <a:p>
          <a:pPr rtl="1"/>
          <a:endParaRPr lang="fa-IR"/>
        </a:p>
      </dgm:t>
    </dgm:pt>
    <dgm:pt modelId="{DB50E04F-E7B1-4900-9B31-ED109D17CC28}" type="pres">
      <dgm:prSet presAssocID="{25A84D91-D490-4264-960E-C5AF8A06F59A}" presName="linear" presStyleCnt="0">
        <dgm:presLayoutVars>
          <dgm:animLvl val="lvl"/>
          <dgm:resizeHandles val="exact"/>
        </dgm:presLayoutVars>
      </dgm:prSet>
      <dgm:spPr/>
      <dgm:t>
        <a:bodyPr/>
        <a:lstStyle/>
        <a:p>
          <a:pPr rtl="1"/>
          <a:endParaRPr lang="fa-IR"/>
        </a:p>
      </dgm:t>
    </dgm:pt>
    <dgm:pt modelId="{BD437D2C-2B0D-48C4-A719-D3884756C260}" type="pres">
      <dgm:prSet presAssocID="{C74B5140-0C79-405B-B418-0264C40523D8}" presName="parentText" presStyleLbl="node1" presStyleIdx="0" presStyleCnt="1">
        <dgm:presLayoutVars>
          <dgm:chMax val="0"/>
          <dgm:bulletEnabled val="1"/>
        </dgm:presLayoutVars>
      </dgm:prSet>
      <dgm:spPr/>
      <dgm:t>
        <a:bodyPr/>
        <a:lstStyle/>
        <a:p>
          <a:pPr rtl="1"/>
          <a:endParaRPr lang="fa-IR"/>
        </a:p>
      </dgm:t>
    </dgm:pt>
    <dgm:pt modelId="{1B1EEDAB-35BE-4D5D-B557-B0E444BF6274}" type="pres">
      <dgm:prSet presAssocID="{C74B5140-0C79-405B-B418-0264C40523D8}" presName="childText" presStyleLbl="revTx" presStyleIdx="0" presStyleCnt="1">
        <dgm:presLayoutVars>
          <dgm:bulletEnabled val="1"/>
        </dgm:presLayoutVars>
      </dgm:prSet>
      <dgm:spPr/>
      <dgm:t>
        <a:bodyPr/>
        <a:lstStyle/>
        <a:p>
          <a:pPr rtl="1"/>
          <a:endParaRPr lang="fa-IR"/>
        </a:p>
      </dgm:t>
    </dgm:pt>
  </dgm:ptLst>
  <dgm:cxnLst>
    <dgm:cxn modelId="{9741D244-E6FC-4572-833F-00513D7D3AA0}" srcId="{C74B5140-0C79-405B-B418-0264C40523D8}" destId="{26338B01-785E-41EB-8FEB-A0B03D7E2C27}" srcOrd="0" destOrd="0" parTransId="{56C74D5D-4EEC-4AD6-B1C7-201FF92BEDD7}" sibTransId="{B2906D35-84D3-4760-A037-1A886C37E994}"/>
    <dgm:cxn modelId="{6EE710CB-0BF7-4A99-A115-6058068D3D3E}" type="presOf" srcId="{26338B01-785E-41EB-8FEB-A0B03D7E2C27}" destId="{1B1EEDAB-35BE-4D5D-B557-B0E444BF6274}" srcOrd="0" destOrd="0" presId="urn:microsoft.com/office/officeart/2005/8/layout/vList2"/>
    <dgm:cxn modelId="{D226F5F0-1683-432D-B1F5-744020C72CFD}" type="presOf" srcId="{25A84D91-D490-4264-960E-C5AF8A06F59A}" destId="{DB50E04F-E7B1-4900-9B31-ED109D17CC28}" srcOrd="0" destOrd="0" presId="urn:microsoft.com/office/officeart/2005/8/layout/vList2"/>
    <dgm:cxn modelId="{ADB3757C-5ABA-4A84-A355-25C032615AD3}" srcId="{25A84D91-D490-4264-960E-C5AF8A06F59A}" destId="{C74B5140-0C79-405B-B418-0264C40523D8}" srcOrd="0" destOrd="0" parTransId="{E23EA708-2E16-4ED7-B428-B801DB48AB09}" sibTransId="{1E286121-2E94-41FA-A599-0BA4A32C7694}"/>
    <dgm:cxn modelId="{EB2160C6-AB42-4BFD-9340-C67E2FF35D50}" type="presOf" srcId="{C74B5140-0C79-405B-B418-0264C40523D8}" destId="{BD437D2C-2B0D-48C4-A719-D3884756C260}" srcOrd="0" destOrd="0" presId="urn:microsoft.com/office/officeart/2005/8/layout/vList2"/>
    <dgm:cxn modelId="{B82B489B-9B30-4CE0-8A0A-F3C5D05E42D5}" type="presParOf" srcId="{DB50E04F-E7B1-4900-9B31-ED109D17CC28}" destId="{BD437D2C-2B0D-48C4-A719-D3884756C260}" srcOrd="0" destOrd="0" presId="urn:microsoft.com/office/officeart/2005/8/layout/vList2"/>
    <dgm:cxn modelId="{5DEB08ED-7C90-47EE-8904-D504991777E2}" type="presParOf" srcId="{DB50E04F-E7B1-4900-9B31-ED109D17CC28}" destId="{1B1EEDAB-35BE-4D5D-B557-B0E444BF627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52F0A7-3A0A-4B30-8368-018AC0FB3D00}" type="doc">
      <dgm:prSet loTypeId="urn:microsoft.com/office/officeart/2005/8/layout/vList2" loCatId="list" qsTypeId="urn:microsoft.com/office/officeart/2005/8/quickstyle/3d2" qsCatId="3D" csTypeId="urn:microsoft.com/office/officeart/2005/8/colors/accent1_1" csCatId="accent1"/>
      <dgm:spPr/>
      <dgm:t>
        <a:bodyPr/>
        <a:lstStyle/>
        <a:p>
          <a:pPr rtl="1"/>
          <a:endParaRPr lang="fa-IR"/>
        </a:p>
      </dgm:t>
    </dgm:pt>
    <dgm:pt modelId="{50C5CB87-BA46-42EE-9F3E-CE95AE972982}">
      <dgm:prSet/>
      <dgm:spPr/>
      <dgm:t>
        <a:bodyPr/>
        <a:lstStyle/>
        <a:p>
          <a:pPr algn="justLow" rtl="1"/>
          <a:r>
            <a:rPr lang="fa-IR" dirty="0" smtClean="0">
              <a:latin typeface="Arial Unicode MS" pitchFamily="34" charset="-128"/>
              <a:ea typeface="Arial Unicode MS" pitchFamily="34" charset="-128"/>
              <a:cs typeface="Arial Unicode MS" pitchFamily="34" charset="-128"/>
            </a:rPr>
            <a:t>یکی از داستان‌های سرمایه‌داری، دربارۀ مشوق‌هاست. هیچ کس نمی‌تواند از افتخار فتح قله بهره‌مند شود مگر اینکه خود را در معرض خطر سقوط قرار داده باشد. با این وجود بسیاری از سیستم‌های پرداخت به‌طور طبیعی به ریسک شرکت‌ها می‌افزایند. اگر شما به شخصی جایزه‌ای بدهید بدون اینکه تمهیداتی برای بازستاندن آن قایل شوید، او برای مخفی‌کردن ریسک دارای انگیزه می‌شود و به فعالیت‌هایی روی می‌آورد که احتمال بالایی برای کسب سود‌های کوچک و احتمال پایینی برای مواجهه با زیان‌های بسیار بزرگ دارد.</a:t>
          </a:r>
          <a:endParaRPr lang="fa-IR" dirty="0">
            <a:latin typeface="Arial Unicode MS" pitchFamily="34" charset="-128"/>
            <a:ea typeface="Arial Unicode MS" pitchFamily="34" charset="-128"/>
            <a:cs typeface="Arial Unicode MS" pitchFamily="34" charset="-128"/>
          </a:endParaRPr>
        </a:p>
      </dgm:t>
    </dgm:pt>
    <dgm:pt modelId="{38B1083D-4DB3-43FD-9FA6-DAB46BCDBAF7}" type="parTrans" cxnId="{45DDF33E-1818-468A-94E2-CF780E5951A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496C1AEB-75E9-4948-809A-8575C26F814A}" type="sibTrans" cxnId="{45DDF33E-1818-468A-94E2-CF780E5951A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220ACED-C04E-49C0-B3BD-00BBDC406BD5}">
      <dgm:prSet/>
      <dgm:spPr/>
      <dgm:t>
        <a:bodyPr/>
        <a:lstStyle/>
        <a:p>
          <a:pPr rtl="0"/>
          <a:r>
            <a:rPr lang="en-US" i="1" dirty="0" smtClean="0">
              <a:latin typeface="Arial Unicode MS" pitchFamily="34" charset="-128"/>
              <a:ea typeface="Arial Unicode MS" pitchFamily="34" charset="-128"/>
              <a:cs typeface="Arial Unicode MS" pitchFamily="34" charset="-128"/>
            </a:rPr>
            <a:t>Harvard Business Review, </a:t>
          </a:r>
          <a:r>
            <a:rPr lang="en-US" dirty="0" smtClean="0">
              <a:latin typeface="Arial Unicode MS" pitchFamily="34" charset="-128"/>
              <a:ea typeface="Arial Unicode MS" pitchFamily="34" charset="-128"/>
              <a:cs typeface="Arial Unicode MS" pitchFamily="34" charset="-128"/>
            </a:rPr>
            <a:t>October 2009</a:t>
          </a:r>
          <a:endParaRPr lang="fa-IR" dirty="0">
            <a:latin typeface="Arial Unicode MS" pitchFamily="34" charset="-128"/>
            <a:ea typeface="Arial Unicode MS" pitchFamily="34" charset="-128"/>
            <a:cs typeface="Arial Unicode MS" pitchFamily="34" charset="-128"/>
          </a:endParaRPr>
        </a:p>
      </dgm:t>
    </dgm:pt>
    <dgm:pt modelId="{ED88E3EF-B84C-4F70-BCC8-85B9BD1EBBCE}" type="parTrans" cxnId="{AD650B5D-2F90-457C-85EA-968778AA33B9}">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C9151D1-25A3-40F0-B438-07CCAED4D373}" type="sibTrans" cxnId="{AD650B5D-2F90-457C-85EA-968778AA33B9}">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E33ABCC-C3BD-45BA-BB10-D2B1E2FEA362}" type="pres">
      <dgm:prSet presAssocID="{4652F0A7-3A0A-4B30-8368-018AC0FB3D00}" presName="linear" presStyleCnt="0">
        <dgm:presLayoutVars>
          <dgm:animLvl val="lvl"/>
          <dgm:resizeHandles val="exact"/>
        </dgm:presLayoutVars>
      </dgm:prSet>
      <dgm:spPr/>
      <dgm:t>
        <a:bodyPr/>
        <a:lstStyle/>
        <a:p>
          <a:pPr rtl="1"/>
          <a:endParaRPr lang="fa-IR"/>
        </a:p>
      </dgm:t>
    </dgm:pt>
    <dgm:pt modelId="{B82AB623-1D46-4B02-ABC6-253A08F51BA9}" type="pres">
      <dgm:prSet presAssocID="{50C5CB87-BA46-42EE-9F3E-CE95AE972982}" presName="parentText" presStyleLbl="node1" presStyleIdx="0" presStyleCnt="1">
        <dgm:presLayoutVars>
          <dgm:chMax val="0"/>
          <dgm:bulletEnabled val="1"/>
        </dgm:presLayoutVars>
      </dgm:prSet>
      <dgm:spPr/>
      <dgm:t>
        <a:bodyPr/>
        <a:lstStyle/>
        <a:p>
          <a:pPr rtl="1"/>
          <a:endParaRPr lang="fa-IR"/>
        </a:p>
      </dgm:t>
    </dgm:pt>
    <dgm:pt modelId="{6BF969DB-5552-410E-AE29-B31011B5A6E4}" type="pres">
      <dgm:prSet presAssocID="{50C5CB87-BA46-42EE-9F3E-CE95AE972982}" presName="childText" presStyleLbl="revTx" presStyleIdx="0" presStyleCnt="1">
        <dgm:presLayoutVars>
          <dgm:bulletEnabled val="1"/>
        </dgm:presLayoutVars>
      </dgm:prSet>
      <dgm:spPr/>
      <dgm:t>
        <a:bodyPr/>
        <a:lstStyle/>
        <a:p>
          <a:pPr rtl="1"/>
          <a:endParaRPr lang="fa-IR"/>
        </a:p>
      </dgm:t>
    </dgm:pt>
  </dgm:ptLst>
  <dgm:cxnLst>
    <dgm:cxn modelId="{2E5B08D8-6261-458E-974F-A0620730EFB9}" type="presOf" srcId="{C220ACED-C04E-49C0-B3BD-00BBDC406BD5}" destId="{6BF969DB-5552-410E-AE29-B31011B5A6E4}" srcOrd="0" destOrd="0" presId="urn:microsoft.com/office/officeart/2005/8/layout/vList2"/>
    <dgm:cxn modelId="{E3F624EC-EA5F-466B-856E-D30C981837A2}" type="presOf" srcId="{50C5CB87-BA46-42EE-9F3E-CE95AE972982}" destId="{B82AB623-1D46-4B02-ABC6-253A08F51BA9}" srcOrd="0" destOrd="0" presId="urn:microsoft.com/office/officeart/2005/8/layout/vList2"/>
    <dgm:cxn modelId="{AD650B5D-2F90-457C-85EA-968778AA33B9}" srcId="{50C5CB87-BA46-42EE-9F3E-CE95AE972982}" destId="{C220ACED-C04E-49C0-B3BD-00BBDC406BD5}" srcOrd="0" destOrd="0" parTransId="{ED88E3EF-B84C-4F70-BCC8-85B9BD1EBBCE}" sibTransId="{8C9151D1-25A3-40F0-B438-07CCAED4D373}"/>
    <dgm:cxn modelId="{1C0B639D-E17C-4723-AD87-BFC5886FDEE8}" type="presOf" srcId="{4652F0A7-3A0A-4B30-8368-018AC0FB3D00}" destId="{3E33ABCC-C3BD-45BA-BB10-D2B1E2FEA362}" srcOrd="0" destOrd="0" presId="urn:microsoft.com/office/officeart/2005/8/layout/vList2"/>
    <dgm:cxn modelId="{45DDF33E-1818-468A-94E2-CF780E5951AE}" srcId="{4652F0A7-3A0A-4B30-8368-018AC0FB3D00}" destId="{50C5CB87-BA46-42EE-9F3E-CE95AE972982}" srcOrd="0" destOrd="0" parTransId="{38B1083D-4DB3-43FD-9FA6-DAB46BCDBAF7}" sibTransId="{496C1AEB-75E9-4948-809A-8575C26F814A}"/>
    <dgm:cxn modelId="{BB2939F2-F144-44E2-BCEC-2D252B3D1F6A}" type="presParOf" srcId="{3E33ABCC-C3BD-45BA-BB10-D2B1E2FEA362}" destId="{B82AB623-1D46-4B02-ABC6-253A08F51BA9}" srcOrd="0" destOrd="0" presId="urn:microsoft.com/office/officeart/2005/8/layout/vList2"/>
    <dgm:cxn modelId="{055CD54F-657B-4F59-8FBC-397B3E708623}" type="presParOf" srcId="{3E33ABCC-C3BD-45BA-BB10-D2B1E2FEA362}" destId="{6BF969DB-5552-410E-AE29-B31011B5A6E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7BE006-FA7B-461C-9F8C-0B4954461E5C}" type="doc">
      <dgm:prSet loTypeId="urn:microsoft.com/office/officeart/2005/8/layout/equation2" loCatId="process" qsTypeId="urn:microsoft.com/office/officeart/2005/8/quickstyle/3d2" qsCatId="3D" csTypeId="urn:microsoft.com/office/officeart/2005/8/colors/colorful1" csCatId="colorful"/>
      <dgm:spPr/>
      <dgm:t>
        <a:bodyPr/>
        <a:lstStyle/>
        <a:p>
          <a:pPr rtl="1"/>
          <a:endParaRPr lang="fa-IR"/>
        </a:p>
      </dgm:t>
    </dgm:pt>
    <dgm:pt modelId="{8436416A-11AE-4527-A126-25B612B3B36D}">
      <dgm:prSet/>
      <dgm:spPr/>
      <dgm:t>
        <a:bodyPr/>
        <a:lstStyle/>
        <a:p>
          <a:pPr rtl="1"/>
          <a:r>
            <a:rPr lang="fa-IR" dirty="0" smtClean="0">
              <a:cs typeface="B Bardiya" pitchFamily="2" charset="-78"/>
            </a:rPr>
            <a:t>مدل ارزیابی کن و وام بده</a:t>
          </a:r>
          <a:endParaRPr lang="fa-IR" dirty="0">
            <a:cs typeface="B Bardiya" pitchFamily="2" charset="-78"/>
          </a:endParaRPr>
        </a:p>
      </dgm:t>
    </dgm:pt>
    <dgm:pt modelId="{D91EC365-6B8C-4F97-8F4E-6D7A206B14FB}" type="parTrans" cxnId="{87AA53B4-677B-4401-9CF8-9E6340DF47FB}">
      <dgm:prSet/>
      <dgm:spPr/>
      <dgm:t>
        <a:bodyPr/>
        <a:lstStyle/>
        <a:p>
          <a:pPr rtl="1"/>
          <a:endParaRPr lang="fa-IR">
            <a:cs typeface="B Bardiya" pitchFamily="2" charset="-78"/>
          </a:endParaRPr>
        </a:p>
      </dgm:t>
    </dgm:pt>
    <dgm:pt modelId="{0947D86F-252F-4407-8AEA-9EEC2FB009A1}" type="sibTrans" cxnId="{87AA53B4-677B-4401-9CF8-9E6340DF47FB}">
      <dgm:prSet/>
      <dgm:spPr/>
      <dgm:t>
        <a:bodyPr/>
        <a:lstStyle/>
        <a:p>
          <a:pPr rtl="1"/>
          <a:endParaRPr lang="fa-IR">
            <a:cs typeface="B Bardiya" pitchFamily="2" charset="-78"/>
          </a:endParaRPr>
        </a:p>
      </dgm:t>
    </dgm:pt>
    <dgm:pt modelId="{3BFA9079-1800-43F2-8B11-ECCE9B606780}">
      <dgm:prSet/>
      <dgm:spPr/>
      <dgm:t>
        <a:bodyPr/>
        <a:lstStyle/>
        <a:p>
          <a:pPr rtl="1"/>
          <a:r>
            <a:rPr lang="fa-IR" dirty="0" smtClean="0">
              <a:cs typeface="B Bardiya" pitchFamily="2" charset="-78"/>
            </a:rPr>
            <a:t>مدل وام بده و واگذار کن</a:t>
          </a:r>
          <a:endParaRPr lang="fa-IR" dirty="0">
            <a:cs typeface="B Bardiya" pitchFamily="2" charset="-78"/>
          </a:endParaRPr>
        </a:p>
      </dgm:t>
    </dgm:pt>
    <dgm:pt modelId="{7E7C1A57-D49E-4C55-A7E6-26BFF6BBD7FD}" type="parTrans" cxnId="{D27752C2-9CDD-4BFF-8558-FBC5895CE09A}">
      <dgm:prSet/>
      <dgm:spPr/>
      <dgm:t>
        <a:bodyPr/>
        <a:lstStyle/>
        <a:p>
          <a:pPr rtl="1"/>
          <a:endParaRPr lang="fa-IR">
            <a:cs typeface="B Bardiya" pitchFamily="2" charset="-78"/>
          </a:endParaRPr>
        </a:p>
      </dgm:t>
    </dgm:pt>
    <dgm:pt modelId="{D12738E9-FC94-455C-A9E7-F679688E84AE}" type="sibTrans" cxnId="{D27752C2-9CDD-4BFF-8558-FBC5895CE09A}">
      <dgm:prSet/>
      <dgm:spPr/>
      <dgm:t>
        <a:bodyPr/>
        <a:lstStyle/>
        <a:p>
          <a:pPr rtl="1"/>
          <a:endParaRPr lang="fa-IR">
            <a:cs typeface="B Bardiya" pitchFamily="2" charset="-78"/>
          </a:endParaRPr>
        </a:p>
      </dgm:t>
    </dgm:pt>
    <dgm:pt modelId="{FB28A362-3548-4EFF-9DAD-2835FE784BD9}" type="pres">
      <dgm:prSet presAssocID="{3E7BE006-FA7B-461C-9F8C-0B4954461E5C}" presName="Name0" presStyleCnt="0">
        <dgm:presLayoutVars>
          <dgm:dir/>
          <dgm:resizeHandles val="exact"/>
        </dgm:presLayoutVars>
      </dgm:prSet>
      <dgm:spPr/>
      <dgm:t>
        <a:bodyPr/>
        <a:lstStyle/>
        <a:p>
          <a:pPr rtl="1"/>
          <a:endParaRPr lang="fa-IR"/>
        </a:p>
      </dgm:t>
    </dgm:pt>
    <dgm:pt modelId="{2E48DF3F-B529-4C6D-AA55-C05828623477}" type="pres">
      <dgm:prSet presAssocID="{3E7BE006-FA7B-461C-9F8C-0B4954461E5C}" presName="vNodes" presStyleCnt="0"/>
      <dgm:spPr/>
    </dgm:pt>
    <dgm:pt modelId="{9BC54CCC-F659-4282-BA7A-A687337C3C6A}" type="pres">
      <dgm:prSet presAssocID="{8436416A-11AE-4527-A126-25B612B3B36D}" presName="node" presStyleLbl="node1" presStyleIdx="0" presStyleCnt="2">
        <dgm:presLayoutVars>
          <dgm:bulletEnabled val="1"/>
        </dgm:presLayoutVars>
      </dgm:prSet>
      <dgm:spPr/>
      <dgm:t>
        <a:bodyPr/>
        <a:lstStyle/>
        <a:p>
          <a:pPr rtl="1"/>
          <a:endParaRPr lang="fa-IR"/>
        </a:p>
      </dgm:t>
    </dgm:pt>
    <dgm:pt modelId="{88295171-915C-4E9F-B2D9-6B91B8730AE1}" type="pres">
      <dgm:prSet presAssocID="{3E7BE006-FA7B-461C-9F8C-0B4954461E5C}" presName="sibTransLast" presStyleLbl="sibTrans2D1" presStyleIdx="0" presStyleCnt="1"/>
      <dgm:spPr/>
      <dgm:t>
        <a:bodyPr/>
        <a:lstStyle/>
        <a:p>
          <a:pPr rtl="1"/>
          <a:endParaRPr lang="fa-IR"/>
        </a:p>
      </dgm:t>
    </dgm:pt>
    <dgm:pt modelId="{758A3BA6-F80E-4C34-A85A-47F4AC1015E7}" type="pres">
      <dgm:prSet presAssocID="{3E7BE006-FA7B-461C-9F8C-0B4954461E5C}" presName="connectorText" presStyleLbl="sibTrans2D1" presStyleIdx="0" presStyleCnt="1"/>
      <dgm:spPr/>
      <dgm:t>
        <a:bodyPr/>
        <a:lstStyle/>
        <a:p>
          <a:pPr rtl="1"/>
          <a:endParaRPr lang="fa-IR"/>
        </a:p>
      </dgm:t>
    </dgm:pt>
    <dgm:pt modelId="{42693E58-3555-4B22-9CFD-4E0C67378883}" type="pres">
      <dgm:prSet presAssocID="{3E7BE006-FA7B-461C-9F8C-0B4954461E5C}" presName="lastNode" presStyleLbl="node1" presStyleIdx="1" presStyleCnt="2">
        <dgm:presLayoutVars>
          <dgm:bulletEnabled val="1"/>
        </dgm:presLayoutVars>
      </dgm:prSet>
      <dgm:spPr/>
      <dgm:t>
        <a:bodyPr/>
        <a:lstStyle/>
        <a:p>
          <a:pPr rtl="1"/>
          <a:endParaRPr lang="fa-IR"/>
        </a:p>
      </dgm:t>
    </dgm:pt>
  </dgm:ptLst>
  <dgm:cxnLst>
    <dgm:cxn modelId="{00FF3912-D926-4DE8-8A31-E82E2972B509}" type="presOf" srcId="{0947D86F-252F-4407-8AEA-9EEC2FB009A1}" destId="{758A3BA6-F80E-4C34-A85A-47F4AC1015E7}" srcOrd="1" destOrd="0" presId="urn:microsoft.com/office/officeart/2005/8/layout/equation2"/>
    <dgm:cxn modelId="{D27752C2-9CDD-4BFF-8558-FBC5895CE09A}" srcId="{3E7BE006-FA7B-461C-9F8C-0B4954461E5C}" destId="{3BFA9079-1800-43F2-8B11-ECCE9B606780}" srcOrd="1" destOrd="0" parTransId="{7E7C1A57-D49E-4C55-A7E6-26BFF6BBD7FD}" sibTransId="{D12738E9-FC94-455C-A9E7-F679688E84AE}"/>
    <dgm:cxn modelId="{A31F8E39-4ADF-4820-B01A-469A47E8AD31}" type="presOf" srcId="{3E7BE006-FA7B-461C-9F8C-0B4954461E5C}" destId="{FB28A362-3548-4EFF-9DAD-2835FE784BD9}" srcOrd="0" destOrd="0" presId="urn:microsoft.com/office/officeart/2005/8/layout/equation2"/>
    <dgm:cxn modelId="{87AA53B4-677B-4401-9CF8-9E6340DF47FB}" srcId="{3E7BE006-FA7B-461C-9F8C-0B4954461E5C}" destId="{8436416A-11AE-4527-A126-25B612B3B36D}" srcOrd="0" destOrd="0" parTransId="{D91EC365-6B8C-4F97-8F4E-6D7A206B14FB}" sibTransId="{0947D86F-252F-4407-8AEA-9EEC2FB009A1}"/>
    <dgm:cxn modelId="{4B09BA15-6612-4BCD-913C-25C3811B8F0C}" type="presOf" srcId="{8436416A-11AE-4527-A126-25B612B3B36D}" destId="{9BC54CCC-F659-4282-BA7A-A687337C3C6A}" srcOrd="0" destOrd="0" presId="urn:microsoft.com/office/officeart/2005/8/layout/equation2"/>
    <dgm:cxn modelId="{74E3F6F6-A4EE-48F2-8478-1ECD1F6223BA}" type="presOf" srcId="{3BFA9079-1800-43F2-8B11-ECCE9B606780}" destId="{42693E58-3555-4B22-9CFD-4E0C67378883}" srcOrd="0" destOrd="0" presId="urn:microsoft.com/office/officeart/2005/8/layout/equation2"/>
    <dgm:cxn modelId="{E114A46A-294B-4106-8DBE-6559C20AC06E}" type="presOf" srcId="{0947D86F-252F-4407-8AEA-9EEC2FB009A1}" destId="{88295171-915C-4E9F-B2D9-6B91B8730AE1}" srcOrd="0" destOrd="0" presId="urn:microsoft.com/office/officeart/2005/8/layout/equation2"/>
    <dgm:cxn modelId="{7FDF909C-0C52-4F40-8046-645E0EC645A0}" type="presParOf" srcId="{FB28A362-3548-4EFF-9DAD-2835FE784BD9}" destId="{2E48DF3F-B529-4C6D-AA55-C05828623477}" srcOrd="0" destOrd="0" presId="urn:microsoft.com/office/officeart/2005/8/layout/equation2"/>
    <dgm:cxn modelId="{9D2D6CFD-EC92-44A8-8D39-F627361E85F2}" type="presParOf" srcId="{2E48DF3F-B529-4C6D-AA55-C05828623477}" destId="{9BC54CCC-F659-4282-BA7A-A687337C3C6A}" srcOrd="0" destOrd="0" presId="urn:microsoft.com/office/officeart/2005/8/layout/equation2"/>
    <dgm:cxn modelId="{4D9BE313-6DD3-4F86-8204-B2DE21EC83DB}" type="presParOf" srcId="{FB28A362-3548-4EFF-9DAD-2835FE784BD9}" destId="{88295171-915C-4E9F-B2D9-6B91B8730AE1}" srcOrd="1" destOrd="0" presId="urn:microsoft.com/office/officeart/2005/8/layout/equation2"/>
    <dgm:cxn modelId="{FF9E2AD1-458C-431A-8704-9FED8C461C70}" type="presParOf" srcId="{88295171-915C-4E9F-B2D9-6B91B8730AE1}" destId="{758A3BA6-F80E-4C34-A85A-47F4AC1015E7}" srcOrd="0" destOrd="0" presId="urn:microsoft.com/office/officeart/2005/8/layout/equation2"/>
    <dgm:cxn modelId="{B1EE3948-4CE7-4F95-B0C2-CDE65B0E8937}" type="presParOf" srcId="{FB28A362-3548-4EFF-9DAD-2835FE784BD9}" destId="{42693E58-3555-4B22-9CFD-4E0C67378883}"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98488F-754D-4D59-BA7F-03913BD09DD0}" type="doc">
      <dgm:prSet loTypeId="urn:microsoft.com/office/officeart/2005/8/layout/venn1" loCatId="relationship" qsTypeId="urn:microsoft.com/office/officeart/2005/8/quickstyle/3d1" qsCatId="3D" csTypeId="urn:microsoft.com/office/officeart/2005/8/colors/accent1_2" csCatId="accent1"/>
      <dgm:spPr/>
      <dgm:t>
        <a:bodyPr/>
        <a:lstStyle/>
        <a:p>
          <a:pPr rtl="1"/>
          <a:endParaRPr lang="fa-IR"/>
        </a:p>
      </dgm:t>
    </dgm:pt>
    <dgm:pt modelId="{244D2959-3F4F-4378-8FF0-1D07D8CEAA15}">
      <dgm:prSet/>
      <dgm:spPr/>
      <dgm:t>
        <a:bodyPr/>
        <a:lstStyle/>
        <a:p>
          <a:pPr rtl="1"/>
          <a:r>
            <a:rPr lang="fa-IR" dirty="0" smtClean="0"/>
            <a:t>اهرم مالی بالا</a:t>
          </a:r>
          <a:endParaRPr lang="fa-IR" dirty="0"/>
        </a:p>
      </dgm:t>
    </dgm:pt>
    <dgm:pt modelId="{08556C3E-0E1C-4D4E-A138-AE542FFE8644}" type="parTrans" cxnId="{D9330FEC-D70F-4548-B0A1-5D4B9EFF1A98}">
      <dgm:prSet/>
      <dgm:spPr/>
      <dgm:t>
        <a:bodyPr/>
        <a:lstStyle/>
        <a:p>
          <a:pPr rtl="1"/>
          <a:endParaRPr lang="fa-IR"/>
        </a:p>
      </dgm:t>
    </dgm:pt>
    <dgm:pt modelId="{D761ACC8-1863-48F8-847E-FFBD1CF1E6A9}" type="sibTrans" cxnId="{D9330FEC-D70F-4548-B0A1-5D4B9EFF1A98}">
      <dgm:prSet/>
      <dgm:spPr/>
      <dgm:t>
        <a:bodyPr/>
        <a:lstStyle/>
        <a:p>
          <a:pPr rtl="1"/>
          <a:endParaRPr lang="fa-IR"/>
        </a:p>
      </dgm:t>
    </dgm:pt>
    <dgm:pt modelId="{402DEEA4-A40A-49AE-BD05-1462CCFA88E0}">
      <dgm:prSet/>
      <dgm:spPr/>
      <dgm:t>
        <a:bodyPr/>
        <a:lstStyle/>
        <a:p>
          <a:pPr rtl="1"/>
          <a:r>
            <a:rPr lang="fa-IR" dirty="0" smtClean="0"/>
            <a:t>فروش استقراضی</a:t>
          </a:r>
          <a:endParaRPr lang="fa-IR" dirty="0"/>
        </a:p>
      </dgm:t>
    </dgm:pt>
    <dgm:pt modelId="{983A090E-D31F-4E7E-BF56-DFDD7E29F0F5}" type="parTrans" cxnId="{34DF0D84-DE8A-4471-84E2-E33056D4F9D6}">
      <dgm:prSet/>
      <dgm:spPr/>
      <dgm:t>
        <a:bodyPr/>
        <a:lstStyle/>
        <a:p>
          <a:pPr rtl="1"/>
          <a:endParaRPr lang="fa-IR"/>
        </a:p>
      </dgm:t>
    </dgm:pt>
    <dgm:pt modelId="{CF2B5118-677D-4614-8085-916A011630D8}" type="sibTrans" cxnId="{34DF0D84-DE8A-4471-84E2-E33056D4F9D6}">
      <dgm:prSet/>
      <dgm:spPr/>
      <dgm:t>
        <a:bodyPr/>
        <a:lstStyle/>
        <a:p>
          <a:pPr rtl="1"/>
          <a:endParaRPr lang="fa-IR"/>
        </a:p>
      </dgm:t>
    </dgm:pt>
    <dgm:pt modelId="{8FB72CEE-9E37-48DF-B183-B99376231472}" type="pres">
      <dgm:prSet presAssocID="{F698488F-754D-4D59-BA7F-03913BD09DD0}" presName="compositeShape" presStyleCnt="0">
        <dgm:presLayoutVars>
          <dgm:chMax val="7"/>
          <dgm:dir/>
          <dgm:resizeHandles val="exact"/>
        </dgm:presLayoutVars>
      </dgm:prSet>
      <dgm:spPr/>
      <dgm:t>
        <a:bodyPr/>
        <a:lstStyle/>
        <a:p>
          <a:pPr rtl="1"/>
          <a:endParaRPr lang="fa-IR"/>
        </a:p>
      </dgm:t>
    </dgm:pt>
    <dgm:pt modelId="{0E9740F9-2642-4DE9-AF4F-361CC66B2E48}" type="pres">
      <dgm:prSet presAssocID="{244D2959-3F4F-4378-8FF0-1D07D8CEAA15}" presName="circ1" presStyleLbl="vennNode1" presStyleIdx="0" presStyleCnt="2"/>
      <dgm:spPr/>
      <dgm:t>
        <a:bodyPr/>
        <a:lstStyle/>
        <a:p>
          <a:pPr rtl="1"/>
          <a:endParaRPr lang="fa-IR"/>
        </a:p>
      </dgm:t>
    </dgm:pt>
    <dgm:pt modelId="{529346BA-6FA3-44E8-8718-63E9D268AD38}" type="pres">
      <dgm:prSet presAssocID="{244D2959-3F4F-4378-8FF0-1D07D8CEAA15}" presName="circ1Tx" presStyleLbl="revTx" presStyleIdx="0" presStyleCnt="0">
        <dgm:presLayoutVars>
          <dgm:chMax val="0"/>
          <dgm:chPref val="0"/>
          <dgm:bulletEnabled val="1"/>
        </dgm:presLayoutVars>
      </dgm:prSet>
      <dgm:spPr/>
      <dgm:t>
        <a:bodyPr/>
        <a:lstStyle/>
        <a:p>
          <a:pPr rtl="1"/>
          <a:endParaRPr lang="fa-IR"/>
        </a:p>
      </dgm:t>
    </dgm:pt>
    <dgm:pt modelId="{5BBC3A16-86C1-40DF-BA19-32524A294170}" type="pres">
      <dgm:prSet presAssocID="{402DEEA4-A40A-49AE-BD05-1462CCFA88E0}" presName="circ2" presStyleLbl="vennNode1" presStyleIdx="1" presStyleCnt="2"/>
      <dgm:spPr/>
      <dgm:t>
        <a:bodyPr/>
        <a:lstStyle/>
        <a:p>
          <a:pPr rtl="1"/>
          <a:endParaRPr lang="fa-IR"/>
        </a:p>
      </dgm:t>
    </dgm:pt>
    <dgm:pt modelId="{80FC5351-C10B-4743-9FB8-B28CBDB11B48}" type="pres">
      <dgm:prSet presAssocID="{402DEEA4-A40A-49AE-BD05-1462CCFA88E0}" presName="circ2Tx" presStyleLbl="revTx" presStyleIdx="0" presStyleCnt="0">
        <dgm:presLayoutVars>
          <dgm:chMax val="0"/>
          <dgm:chPref val="0"/>
          <dgm:bulletEnabled val="1"/>
        </dgm:presLayoutVars>
      </dgm:prSet>
      <dgm:spPr/>
      <dgm:t>
        <a:bodyPr/>
        <a:lstStyle/>
        <a:p>
          <a:pPr rtl="1"/>
          <a:endParaRPr lang="fa-IR"/>
        </a:p>
      </dgm:t>
    </dgm:pt>
  </dgm:ptLst>
  <dgm:cxnLst>
    <dgm:cxn modelId="{53198455-3EB5-472F-A0F8-D66F4DA525BA}" type="presOf" srcId="{244D2959-3F4F-4378-8FF0-1D07D8CEAA15}" destId="{529346BA-6FA3-44E8-8718-63E9D268AD38}" srcOrd="1" destOrd="0" presId="urn:microsoft.com/office/officeart/2005/8/layout/venn1"/>
    <dgm:cxn modelId="{2DCA1D23-CDAC-4655-AA2B-238527725C0F}" type="presOf" srcId="{244D2959-3F4F-4378-8FF0-1D07D8CEAA15}" destId="{0E9740F9-2642-4DE9-AF4F-361CC66B2E48}" srcOrd="0" destOrd="0" presId="urn:microsoft.com/office/officeart/2005/8/layout/venn1"/>
    <dgm:cxn modelId="{F7C222BA-E21C-40F1-8590-B2C767D42E59}" type="presOf" srcId="{F698488F-754D-4D59-BA7F-03913BD09DD0}" destId="{8FB72CEE-9E37-48DF-B183-B99376231472}" srcOrd="0" destOrd="0" presId="urn:microsoft.com/office/officeart/2005/8/layout/venn1"/>
    <dgm:cxn modelId="{9A041BDB-41D6-4047-B216-CAF20B7FD0FE}" type="presOf" srcId="{402DEEA4-A40A-49AE-BD05-1462CCFA88E0}" destId="{80FC5351-C10B-4743-9FB8-B28CBDB11B48}" srcOrd="1" destOrd="0" presId="urn:microsoft.com/office/officeart/2005/8/layout/venn1"/>
    <dgm:cxn modelId="{100A29B0-65B2-422E-8B72-5C7D43F9F9C9}" type="presOf" srcId="{402DEEA4-A40A-49AE-BD05-1462CCFA88E0}" destId="{5BBC3A16-86C1-40DF-BA19-32524A294170}" srcOrd="0" destOrd="0" presId="urn:microsoft.com/office/officeart/2005/8/layout/venn1"/>
    <dgm:cxn modelId="{34DF0D84-DE8A-4471-84E2-E33056D4F9D6}" srcId="{F698488F-754D-4D59-BA7F-03913BD09DD0}" destId="{402DEEA4-A40A-49AE-BD05-1462CCFA88E0}" srcOrd="1" destOrd="0" parTransId="{983A090E-D31F-4E7E-BF56-DFDD7E29F0F5}" sibTransId="{CF2B5118-677D-4614-8085-916A011630D8}"/>
    <dgm:cxn modelId="{D9330FEC-D70F-4548-B0A1-5D4B9EFF1A98}" srcId="{F698488F-754D-4D59-BA7F-03913BD09DD0}" destId="{244D2959-3F4F-4378-8FF0-1D07D8CEAA15}" srcOrd="0" destOrd="0" parTransId="{08556C3E-0E1C-4D4E-A138-AE542FFE8644}" sibTransId="{D761ACC8-1863-48F8-847E-FFBD1CF1E6A9}"/>
    <dgm:cxn modelId="{0320D8D6-F2F7-4FE3-B7CA-49116FEBAE5C}" type="presParOf" srcId="{8FB72CEE-9E37-48DF-B183-B99376231472}" destId="{0E9740F9-2642-4DE9-AF4F-361CC66B2E48}" srcOrd="0" destOrd="0" presId="urn:microsoft.com/office/officeart/2005/8/layout/venn1"/>
    <dgm:cxn modelId="{73CD96BE-F199-44DF-B58B-57A7D5FCB40A}" type="presParOf" srcId="{8FB72CEE-9E37-48DF-B183-B99376231472}" destId="{529346BA-6FA3-44E8-8718-63E9D268AD38}" srcOrd="1" destOrd="0" presId="urn:microsoft.com/office/officeart/2005/8/layout/venn1"/>
    <dgm:cxn modelId="{50AAE440-D0B9-492D-8B44-891502BAF745}" type="presParOf" srcId="{8FB72CEE-9E37-48DF-B183-B99376231472}" destId="{5BBC3A16-86C1-40DF-BA19-32524A294170}" srcOrd="2" destOrd="0" presId="urn:microsoft.com/office/officeart/2005/8/layout/venn1"/>
    <dgm:cxn modelId="{6B54DD5B-4E49-4323-8453-B4E80C5CE62A}" type="presParOf" srcId="{8FB72CEE-9E37-48DF-B183-B99376231472}" destId="{80FC5351-C10B-4743-9FB8-B28CBDB11B48}"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1A68E86-3056-461F-BF0D-B710C17B7634}" type="doc">
      <dgm:prSet loTypeId="urn:microsoft.com/office/officeart/2005/8/layout/vList2" loCatId="list" qsTypeId="urn:microsoft.com/office/officeart/2005/8/quickstyle/simple3" qsCatId="simple" csTypeId="urn:microsoft.com/office/officeart/2005/8/colors/accent2_2" csCatId="accent2" phldr="1"/>
      <dgm:spPr/>
      <dgm:t>
        <a:bodyPr/>
        <a:lstStyle/>
        <a:p>
          <a:pPr rtl="1"/>
          <a:endParaRPr lang="fa-IR"/>
        </a:p>
      </dgm:t>
    </dgm:pt>
    <dgm:pt modelId="{3D1CDBBF-C7B9-48A4-B549-1F908AFEB2BA}">
      <dgm:prSet/>
      <dgm:spPr/>
      <dgm:t>
        <a:bodyPr/>
        <a:lstStyle/>
        <a:p>
          <a:pPr algn="r" rtl="1"/>
          <a:r>
            <a:rPr lang="fa-IR" b="1" dirty="0" smtClean="0"/>
            <a:t>“هفت بحران عمده ظرف مدت بیست سال ... تجربه‌ای که چندان جالب نیست</a:t>
          </a:r>
          <a:r>
            <a:rPr lang="fa-IR" b="1" i="1" dirty="0" smtClean="0"/>
            <a:t> ”</a:t>
          </a:r>
        </a:p>
        <a:p>
          <a:pPr algn="ctr" rtl="1"/>
          <a:r>
            <a:rPr lang="fa-IR" dirty="0" smtClean="0">
              <a:cs typeface="B Mitra" pitchFamily="2" charset="-78"/>
            </a:rPr>
            <a:t>لاری سامرز، وزیر خزانه‌داری پیشین آمریکا</a:t>
          </a:r>
          <a:endParaRPr lang="en-GB" b="1" dirty="0"/>
        </a:p>
      </dgm:t>
    </dgm:pt>
    <dgm:pt modelId="{DBE8D0EE-6FF5-4CB2-A726-511E5FFE4357}" type="parTrans" cxnId="{7731F58B-4F26-4092-90E8-D913D877B9E3}">
      <dgm:prSet/>
      <dgm:spPr/>
      <dgm:t>
        <a:bodyPr/>
        <a:lstStyle/>
        <a:p>
          <a:pPr rtl="1"/>
          <a:endParaRPr lang="fa-IR"/>
        </a:p>
      </dgm:t>
    </dgm:pt>
    <dgm:pt modelId="{39D9E530-0DA9-4849-9598-1E816712DAA0}" type="sibTrans" cxnId="{7731F58B-4F26-4092-90E8-D913D877B9E3}">
      <dgm:prSet/>
      <dgm:spPr/>
      <dgm:t>
        <a:bodyPr/>
        <a:lstStyle/>
        <a:p>
          <a:pPr rtl="1"/>
          <a:endParaRPr lang="fa-IR"/>
        </a:p>
      </dgm:t>
    </dgm:pt>
    <dgm:pt modelId="{EB6581E0-0CAD-43FD-97C7-C7AB689D6C3E}">
      <dgm:prSet/>
      <dgm:spPr/>
      <dgm:t>
        <a:bodyPr/>
        <a:lstStyle/>
        <a:p>
          <a:pPr rtl="1"/>
          <a:endParaRPr lang="en-US" dirty="0"/>
        </a:p>
      </dgm:t>
    </dgm:pt>
    <dgm:pt modelId="{D4416080-5D4F-4FE1-8E48-DD1D38D222B5}" type="parTrans" cxnId="{999D1316-679C-4CF9-AA1B-F8E37DF728BE}">
      <dgm:prSet/>
      <dgm:spPr/>
      <dgm:t>
        <a:bodyPr/>
        <a:lstStyle/>
        <a:p>
          <a:pPr rtl="1"/>
          <a:endParaRPr lang="fa-IR"/>
        </a:p>
      </dgm:t>
    </dgm:pt>
    <dgm:pt modelId="{52F641B3-8CEE-4C2C-933F-5389883B7A90}" type="sibTrans" cxnId="{999D1316-679C-4CF9-AA1B-F8E37DF728BE}">
      <dgm:prSet/>
      <dgm:spPr/>
      <dgm:t>
        <a:bodyPr/>
        <a:lstStyle/>
        <a:p>
          <a:pPr rtl="1"/>
          <a:endParaRPr lang="fa-IR"/>
        </a:p>
      </dgm:t>
    </dgm:pt>
    <dgm:pt modelId="{BE77155C-4530-445F-94CD-573466AAB4F4}" type="pres">
      <dgm:prSet presAssocID="{61A68E86-3056-461F-BF0D-B710C17B7634}" presName="linear" presStyleCnt="0">
        <dgm:presLayoutVars>
          <dgm:animLvl val="lvl"/>
          <dgm:resizeHandles val="exact"/>
        </dgm:presLayoutVars>
      </dgm:prSet>
      <dgm:spPr/>
      <dgm:t>
        <a:bodyPr/>
        <a:lstStyle/>
        <a:p>
          <a:pPr rtl="1"/>
          <a:endParaRPr lang="fa-IR"/>
        </a:p>
      </dgm:t>
    </dgm:pt>
    <dgm:pt modelId="{76C0525B-CEDA-4D49-BEBF-24B90556128E}" type="pres">
      <dgm:prSet presAssocID="{3D1CDBBF-C7B9-48A4-B549-1F908AFEB2BA}" presName="parentText" presStyleLbl="node1" presStyleIdx="0" presStyleCnt="1">
        <dgm:presLayoutVars>
          <dgm:chMax val="0"/>
          <dgm:bulletEnabled val="1"/>
        </dgm:presLayoutVars>
      </dgm:prSet>
      <dgm:spPr/>
      <dgm:t>
        <a:bodyPr/>
        <a:lstStyle/>
        <a:p>
          <a:pPr rtl="1"/>
          <a:endParaRPr lang="fa-IR"/>
        </a:p>
      </dgm:t>
    </dgm:pt>
    <dgm:pt modelId="{E5EEB427-B483-4983-9AAE-56CFBA146CCF}" type="pres">
      <dgm:prSet presAssocID="{3D1CDBBF-C7B9-48A4-B549-1F908AFEB2BA}" presName="childText" presStyleLbl="revTx" presStyleIdx="0" presStyleCnt="1">
        <dgm:presLayoutVars>
          <dgm:bulletEnabled val="1"/>
        </dgm:presLayoutVars>
      </dgm:prSet>
      <dgm:spPr/>
      <dgm:t>
        <a:bodyPr/>
        <a:lstStyle/>
        <a:p>
          <a:pPr rtl="1"/>
          <a:endParaRPr lang="fa-IR"/>
        </a:p>
      </dgm:t>
    </dgm:pt>
  </dgm:ptLst>
  <dgm:cxnLst>
    <dgm:cxn modelId="{A763D121-BF0A-4ED7-B7CC-DCB1E65CAAD2}" type="presOf" srcId="{3D1CDBBF-C7B9-48A4-B549-1F908AFEB2BA}" destId="{76C0525B-CEDA-4D49-BEBF-24B90556128E}" srcOrd="0" destOrd="0" presId="urn:microsoft.com/office/officeart/2005/8/layout/vList2"/>
    <dgm:cxn modelId="{46347B7F-42AD-43A5-B2D5-78192017E555}" type="presOf" srcId="{61A68E86-3056-461F-BF0D-B710C17B7634}" destId="{BE77155C-4530-445F-94CD-573466AAB4F4}" srcOrd="0" destOrd="0" presId="urn:microsoft.com/office/officeart/2005/8/layout/vList2"/>
    <dgm:cxn modelId="{999D1316-679C-4CF9-AA1B-F8E37DF728BE}" srcId="{3D1CDBBF-C7B9-48A4-B549-1F908AFEB2BA}" destId="{EB6581E0-0CAD-43FD-97C7-C7AB689D6C3E}" srcOrd="0" destOrd="0" parTransId="{D4416080-5D4F-4FE1-8E48-DD1D38D222B5}" sibTransId="{52F641B3-8CEE-4C2C-933F-5389883B7A90}"/>
    <dgm:cxn modelId="{7731F58B-4F26-4092-90E8-D913D877B9E3}" srcId="{61A68E86-3056-461F-BF0D-B710C17B7634}" destId="{3D1CDBBF-C7B9-48A4-B549-1F908AFEB2BA}" srcOrd="0" destOrd="0" parTransId="{DBE8D0EE-6FF5-4CB2-A726-511E5FFE4357}" sibTransId="{39D9E530-0DA9-4849-9598-1E816712DAA0}"/>
    <dgm:cxn modelId="{23CCB3E9-42A8-406A-9C54-38C412F63023}" type="presOf" srcId="{EB6581E0-0CAD-43FD-97C7-C7AB689D6C3E}" destId="{E5EEB427-B483-4983-9AAE-56CFBA146CCF}" srcOrd="0" destOrd="0" presId="urn:microsoft.com/office/officeart/2005/8/layout/vList2"/>
    <dgm:cxn modelId="{A684C109-50D0-42E3-9230-8BBF9C51D1D0}" type="presParOf" srcId="{BE77155C-4530-445F-94CD-573466AAB4F4}" destId="{76C0525B-CEDA-4D49-BEBF-24B90556128E}" srcOrd="0" destOrd="0" presId="urn:microsoft.com/office/officeart/2005/8/layout/vList2"/>
    <dgm:cxn modelId="{D9C726C8-5EE9-42A3-AB10-8C0689C49A52}" type="presParOf" srcId="{BE77155C-4530-445F-94CD-573466AAB4F4}" destId="{E5EEB427-B483-4983-9AAE-56CFBA146CCF}"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EA02AF2-0A54-4772-BF89-F4EA1C4A53DB}" type="doc">
      <dgm:prSet loTypeId="urn:microsoft.com/office/officeart/2005/8/layout/vList2" loCatId="list" qsTypeId="urn:microsoft.com/office/officeart/2005/8/quickstyle/3d4" qsCatId="3D" csTypeId="urn:microsoft.com/office/officeart/2005/8/colors/accent1_5" csCatId="accent1" phldr="1"/>
      <dgm:spPr/>
      <dgm:t>
        <a:bodyPr/>
        <a:lstStyle/>
        <a:p>
          <a:pPr rtl="1"/>
          <a:endParaRPr lang="fa-IR"/>
        </a:p>
      </dgm:t>
    </dgm:pt>
    <dgm:pt modelId="{156C78FF-5EEF-4F3E-9A9B-E5F54364EEBA}">
      <dgm:prSet/>
      <dgm:spPr/>
      <dgm:t>
        <a:bodyPr/>
        <a:lstStyle/>
        <a:p>
          <a:pPr algn="ctr" rtl="0"/>
          <a:r>
            <a:rPr lang="fa-IR" dirty="0" smtClean="0">
              <a:cs typeface="B Mitra" pitchFamily="2" charset="-78"/>
            </a:rPr>
            <a:t>بحران مالی خاور دور (1997)</a:t>
          </a:r>
          <a:endParaRPr lang="fa-IR" dirty="0">
            <a:cs typeface="B Mitra" pitchFamily="2" charset="-78"/>
          </a:endParaRPr>
        </a:p>
      </dgm:t>
    </dgm:pt>
    <dgm:pt modelId="{7779221A-9A6D-4D3C-B975-DDBCFA871074}" type="parTrans" cxnId="{C9E05588-38D0-40A9-90E0-80D088DBE26E}">
      <dgm:prSet/>
      <dgm:spPr/>
      <dgm:t>
        <a:bodyPr/>
        <a:lstStyle/>
        <a:p>
          <a:pPr rtl="1"/>
          <a:endParaRPr lang="fa-IR"/>
        </a:p>
      </dgm:t>
    </dgm:pt>
    <dgm:pt modelId="{095F5E6D-08F9-4F37-AC11-EE49780256C5}" type="sibTrans" cxnId="{C9E05588-38D0-40A9-90E0-80D088DBE26E}">
      <dgm:prSet/>
      <dgm:spPr/>
      <dgm:t>
        <a:bodyPr/>
        <a:lstStyle/>
        <a:p>
          <a:pPr rtl="1"/>
          <a:endParaRPr lang="fa-IR"/>
        </a:p>
      </dgm:t>
    </dgm:pt>
    <dgm:pt modelId="{2493C2AE-FD44-4308-A2F1-BCF52F042A8B}" type="pres">
      <dgm:prSet presAssocID="{3EA02AF2-0A54-4772-BF89-F4EA1C4A53DB}" presName="linear" presStyleCnt="0">
        <dgm:presLayoutVars>
          <dgm:animLvl val="lvl"/>
          <dgm:resizeHandles val="exact"/>
        </dgm:presLayoutVars>
      </dgm:prSet>
      <dgm:spPr/>
      <dgm:t>
        <a:bodyPr/>
        <a:lstStyle/>
        <a:p>
          <a:pPr rtl="1"/>
          <a:endParaRPr lang="fa-IR"/>
        </a:p>
      </dgm:t>
    </dgm:pt>
    <dgm:pt modelId="{ACDCAE90-3025-4427-A538-1FD1C7A48F22}" type="pres">
      <dgm:prSet presAssocID="{156C78FF-5EEF-4F3E-9A9B-E5F54364EEBA}" presName="parentText" presStyleLbl="node1" presStyleIdx="0" presStyleCnt="1" custLinFactNeighborY="-10252">
        <dgm:presLayoutVars>
          <dgm:chMax val="0"/>
          <dgm:bulletEnabled val="1"/>
        </dgm:presLayoutVars>
      </dgm:prSet>
      <dgm:spPr/>
      <dgm:t>
        <a:bodyPr/>
        <a:lstStyle/>
        <a:p>
          <a:pPr rtl="1"/>
          <a:endParaRPr lang="fa-IR"/>
        </a:p>
      </dgm:t>
    </dgm:pt>
  </dgm:ptLst>
  <dgm:cxnLst>
    <dgm:cxn modelId="{28B552D7-A80C-4FCE-9CBD-0DBAB7C6F0D2}" type="presOf" srcId="{156C78FF-5EEF-4F3E-9A9B-E5F54364EEBA}" destId="{ACDCAE90-3025-4427-A538-1FD1C7A48F22}" srcOrd="0" destOrd="0" presId="urn:microsoft.com/office/officeart/2005/8/layout/vList2"/>
    <dgm:cxn modelId="{C9E05588-38D0-40A9-90E0-80D088DBE26E}" srcId="{3EA02AF2-0A54-4772-BF89-F4EA1C4A53DB}" destId="{156C78FF-5EEF-4F3E-9A9B-E5F54364EEBA}" srcOrd="0" destOrd="0" parTransId="{7779221A-9A6D-4D3C-B975-DDBCFA871074}" sibTransId="{095F5E6D-08F9-4F37-AC11-EE49780256C5}"/>
    <dgm:cxn modelId="{B17185F6-83D8-4CE4-94A6-4788624D65BC}" type="presOf" srcId="{3EA02AF2-0A54-4772-BF89-F4EA1C4A53DB}" destId="{2493C2AE-FD44-4308-A2F1-BCF52F042A8B}" srcOrd="0" destOrd="0" presId="urn:microsoft.com/office/officeart/2005/8/layout/vList2"/>
    <dgm:cxn modelId="{163FF034-3510-470B-A981-0377746A29ED}" type="presParOf" srcId="{2493C2AE-FD44-4308-A2F1-BCF52F042A8B}" destId="{ACDCAE90-3025-4427-A538-1FD1C7A48F2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EA02AF2-0A54-4772-BF89-F4EA1C4A53DB}" type="doc">
      <dgm:prSet loTypeId="urn:microsoft.com/office/officeart/2005/8/layout/vList2" loCatId="list" qsTypeId="urn:microsoft.com/office/officeart/2005/8/quickstyle/3d4" qsCatId="3D" csTypeId="urn:microsoft.com/office/officeart/2005/8/colors/accent1_5" csCatId="accent1" phldr="1"/>
      <dgm:spPr/>
      <dgm:t>
        <a:bodyPr/>
        <a:lstStyle/>
        <a:p>
          <a:pPr rtl="1"/>
          <a:endParaRPr lang="fa-IR"/>
        </a:p>
      </dgm:t>
    </dgm:pt>
    <dgm:pt modelId="{156C78FF-5EEF-4F3E-9A9B-E5F54364EEBA}">
      <dgm:prSet/>
      <dgm:spPr/>
      <dgm:t>
        <a:bodyPr/>
        <a:lstStyle/>
        <a:p>
          <a:pPr algn="ctr" rtl="0"/>
          <a:r>
            <a:rPr lang="fa-IR" dirty="0" smtClean="0">
              <a:cs typeface="B Mitra" pitchFamily="2" charset="-78"/>
            </a:rPr>
            <a:t>بحران به اصلاح قوانین حاکمیت شرکتی انجامید.</a:t>
          </a:r>
          <a:endParaRPr lang="fa-IR" dirty="0">
            <a:cs typeface="B Mitra" pitchFamily="2" charset="-78"/>
          </a:endParaRPr>
        </a:p>
      </dgm:t>
    </dgm:pt>
    <dgm:pt modelId="{7779221A-9A6D-4D3C-B975-DDBCFA871074}" type="parTrans" cxnId="{C9E05588-38D0-40A9-90E0-80D088DBE26E}">
      <dgm:prSet/>
      <dgm:spPr/>
      <dgm:t>
        <a:bodyPr/>
        <a:lstStyle/>
        <a:p>
          <a:pPr rtl="1"/>
          <a:endParaRPr lang="fa-IR"/>
        </a:p>
      </dgm:t>
    </dgm:pt>
    <dgm:pt modelId="{095F5E6D-08F9-4F37-AC11-EE49780256C5}" type="sibTrans" cxnId="{C9E05588-38D0-40A9-90E0-80D088DBE26E}">
      <dgm:prSet/>
      <dgm:spPr/>
      <dgm:t>
        <a:bodyPr/>
        <a:lstStyle/>
        <a:p>
          <a:pPr rtl="1"/>
          <a:endParaRPr lang="fa-IR"/>
        </a:p>
      </dgm:t>
    </dgm:pt>
    <dgm:pt modelId="{2493C2AE-FD44-4308-A2F1-BCF52F042A8B}" type="pres">
      <dgm:prSet presAssocID="{3EA02AF2-0A54-4772-BF89-F4EA1C4A53DB}" presName="linear" presStyleCnt="0">
        <dgm:presLayoutVars>
          <dgm:animLvl val="lvl"/>
          <dgm:resizeHandles val="exact"/>
        </dgm:presLayoutVars>
      </dgm:prSet>
      <dgm:spPr/>
      <dgm:t>
        <a:bodyPr/>
        <a:lstStyle/>
        <a:p>
          <a:pPr rtl="1"/>
          <a:endParaRPr lang="fa-IR"/>
        </a:p>
      </dgm:t>
    </dgm:pt>
    <dgm:pt modelId="{ACDCAE90-3025-4427-A538-1FD1C7A48F22}" type="pres">
      <dgm:prSet presAssocID="{156C78FF-5EEF-4F3E-9A9B-E5F54364EEBA}" presName="parentText" presStyleLbl="node1" presStyleIdx="0" presStyleCnt="1" custLinFactNeighborY="-38198">
        <dgm:presLayoutVars>
          <dgm:chMax val="0"/>
          <dgm:bulletEnabled val="1"/>
        </dgm:presLayoutVars>
      </dgm:prSet>
      <dgm:spPr/>
      <dgm:t>
        <a:bodyPr/>
        <a:lstStyle/>
        <a:p>
          <a:pPr rtl="1"/>
          <a:endParaRPr lang="fa-IR"/>
        </a:p>
      </dgm:t>
    </dgm:pt>
  </dgm:ptLst>
  <dgm:cxnLst>
    <dgm:cxn modelId="{E67BFCC1-8995-4934-A1AD-5E0AEB99E289}" type="presOf" srcId="{3EA02AF2-0A54-4772-BF89-F4EA1C4A53DB}" destId="{2493C2AE-FD44-4308-A2F1-BCF52F042A8B}" srcOrd="0" destOrd="0" presId="urn:microsoft.com/office/officeart/2005/8/layout/vList2"/>
    <dgm:cxn modelId="{C9E05588-38D0-40A9-90E0-80D088DBE26E}" srcId="{3EA02AF2-0A54-4772-BF89-F4EA1C4A53DB}" destId="{156C78FF-5EEF-4F3E-9A9B-E5F54364EEBA}" srcOrd="0" destOrd="0" parTransId="{7779221A-9A6D-4D3C-B975-DDBCFA871074}" sibTransId="{095F5E6D-08F9-4F37-AC11-EE49780256C5}"/>
    <dgm:cxn modelId="{733E47EF-90EE-442A-BA49-6B345EF42F22}" type="presOf" srcId="{156C78FF-5EEF-4F3E-9A9B-E5F54364EEBA}" destId="{ACDCAE90-3025-4427-A538-1FD1C7A48F22}" srcOrd="0" destOrd="0" presId="urn:microsoft.com/office/officeart/2005/8/layout/vList2"/>
    <dgm:cxn modelId="{EC5F7B6B-DA05-4364-8DDB-08FC9C7D8718}" type="presParOf" srcId="{2493C2AE-FD44-4308-A2F1-BCF52F042A8B}" destId="{ACDCAE90-3025-4427-A538-1FD1C7A48F22}"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D6D28-7BBD-411E-8DAD-4CD23C4432CB}" type="doc">
      <dgm:prSet loTypeId="urn:microsoft.com/office/officeart/2005/8/layout/venn1" loCatId="relationship" qsTypeId="urn:microsoft.com/office/officeart/2005/8/quickstyle/3d2" qsCatId="3D" csTypeId="urn:microsoft.com/office/officeart/2005/8/colors/colorful1" csCatId="colorful"/>
      <dgm:spPr/>
      <dgm:t>
        <a:bodyPr/>
        <a:lstStyle/>
        <a:p>
          <a:pPr rtl="1"/>
          <a:endParaRPr lang="fa-IR"/>
        </a:p>
      </dgm:t>
    </dgm:pt>
    <dgm:pt modelId="{DFA91BFD-AF4A-4CE6-8846-0F8A69B800FA}">
      <dgm:prSet/>
      <dgm:spPr/>
      <dgm:t>
        <a:bodyPr/>
        <a:lstStyle/>
        <a:p>
          <a:pPr rtl="1"/>
          <a:r>
            <a:rPr lang="fa-IR" dirty="0" smtClean="0">
              <a:latin typeface="Arial Unicode MS" pitchFamily="34" charset="-128"/>
              <a:ea typeface="Arial Unicode MS" pitchFamily="34" charset="-128"/>
              <a:cs typeface="Arial Unicode MS" pitchFamily="34" charset="-128"/>
            </a:rPr>
            <a:t>نقش فدرال رزرو</a:t>
          </a:r>
          <a:endParaRPr lang="fa-IR" dirty="0">
            <a:latin typeface="Arial Unicode MS" pitchFamily="34" charset="-128"/>
            <a:ea typeface="Arial Unicode MS" pitchFamily="34" charset="-128"/>
            <a:cs typeface="Arial Unicode MS" pitchFamily="34" charset="-128"/>
          </a:endParaRPr>
        </a:p>
      </dgm:t>
    </dgm:pt>
    <dgm:pt modelId="{8EE301BF-631B-4F4A-8E1C-9DE63F1A718A}" type="parTrans" cxnId="{10057DB3-86C1-454E-BB08-7D1731B04C0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F674C494-6C70-44D1-AF41-C737EE4F04AE}" type="sibTrans" cxnId="{10057DB3-86C1-454E-BB08-7D1731B04C0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F5DF27E-03A5-4F58-8593-6E3324A3399F}">
      <dgm:prSet/>
      <dgm:spPr/>
      <dgm:t>
        <a:bodyPr/>
        <a:lstStyle/>
        <a:p>
          <a:pPr rtl="1"/>
          <a:r>
            <a:rPr lang="fa-IR" dirty="0" smtClean="0">
              <a:latin typeface="Arial Unicode MS" pitchFamily="34" charset="-128"/>
              <a:ea typeface="Arial Unicode MS" pitchFamily="34" charset="-128"/>
              <a:cs typeface="Arial Unicode MS" pitchFamily="34" charset="-128"/>
            </a:rPr>
            <a:t>سیاست‌های دولت و مجلس</a:t>
          </a:r>
          <a:endParaRPr lang="en-US" dirty="0">
            <a:latin typeface="Arial Unicode MS" pitchFamily="34" charset="-128"/>
            <a:ea typeface="Arial Unicode MS" pitchFamily="34" charset="-128"/>
            <a:cs typeface="Arial Unicode MS" pitchFamily="34" charset="-128"/>
          </a:endParaRPr>
        </a:p>
      </dgm:t>
    </dgm:pt>
    <dgm:pt modelId="{BEEBF6F7-B6AB-4D4F-83B5-810EC8E82C5B}" type="parTrans" cxnId="{49C95D02-5C3E-4FDB-B8E0-253468582F3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7011218F-84A1-4DFA-87A3-59BB3AA4B89D}" type="sibTrans" cxnId="{49C95D02-5C3E-4FDB-B8E0-253468582F3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C7C0ADA-BA4E-482D-A46D-55BA2B5B7834}">
      <dgm:prSet/>
      <dgm:spPr/>
      <dgm:t>
        <a:bodyPr/>
        <a:lstStyle/>
        <a:p>
          <a:pPr rtl="1"/>
          <a:r>
            <a:rPr lang="fa-IR" dirty="0" smtClean="0">
              <a:latin typeface="Arial Unicode MS" pitchFamily="34" charset="-128"/>
              <a:ea typeface="Arial Unicode MS" pitchFamily="34" charset="-128"/>
              <a:cs typeface="Arial Unicode MS" pitchFamily="34" charset="-128"/>
            </a:rPr>
            <a:t>نقش سازوکارهای مالی</a:t>
          </a:r>
          <a:endParaRPr lang="fa-IR" dirty="0">
            <a:latin typeface="Arial Unicode MS" pitchFamily="34" charset="-128"/>
            <a:ea typeface="Arial Unicode MS" pitchFamily="34" charset="-128"/>
            <a:cs typeface="Arial Unicode MS" pitchFamily="34" charset="-128"/>
          </a:endParaRPr>
        </a:p>
      </dgm:t>
    </dgm:pt>
    <dgm:pt modelId="{FF26C8D0-280D-4A83-A01B-84BD02CC815A}" type="parTrans" cxnId="{73F44814-965C-47F2-BD34-666B80F3E71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AEC561C-385E-48E8-A8FF-66C14B7C1E6A}" type="sibTrans" cxnId="{73F44814-965C-47F2-BD34-666B80F3E71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D2EBBF39-E91E-4B14-9B5E-8ED04C2C865B}" type="pres">
      <dgm:prSet presAssocID="{8D6D6D28-7BBD-411E-8DAD-4CD23C4432CB}" presName="compositeShape" presStyleCnt="0">
        <dgm:presLayoutVars>
          <dgm:chMax val="7"/>
          <dgm:dir/>
          <dgm:resizeHandles val="exact"/>
        </dgm:presLayoutVars>
      </dgm:prSet>
      <dgm:spPr/>
      <dgm:t>
        <a:bodyPr/>
        <a:lstStyle/>
        <a:p>
          <a:pPr rtl="1"/>
          <a:endParaRPr lang="fa-IR"/>
        </a:p>
      </dgm:t>
    </dgm:pt>
    <dgm:pt modelId="{85744C61-DF47-4557-B546-E4D268F01072}" type="pres">
      <dgm:prSet presAssocID="{DFA91BFD-AF4A-4CE6-8846-0F8A69B800FA}" presName="circ1" presStyleLbl="vennNode1" presStyleIdx="0" presStyleCnt="3"/>
      <dgm:spPr/>
      <dgm:t>
        <a:bodyPr/>
        <a:lstStyle/>
        <a:p>
          <a:pPr rtl="1"/>
          <a:endParaRPr lang="fa-IR"/>
        </a:p>
      </dgm:t>
    </dgm:pt>
    <dgm:pt modelId="{6921740A-9FD3-43A5-BF51-C6DE787DBCAE}" type="pres">
      <dgm:prSet presAssocID="{DFA91BFD-AF4A-4CE6-8846-0F8A69B800FA}" presName="circ1Tx" presStyleLbl="revTx" presStyleIdx="0" presStyleCnt="0">
        <dgm:presLayoutVars>
          <dgm:chMax val="0"/>
          <dgm:chPref val="0"/>
          <dgm:bulletEnabled val="1"/>
        </dgm:presLayoutVars>
      </dgm:prSet>
      <dgm:spPr/>
      <dgm:t>
        <a:bodyPr/>
        <a:lstStyle/>
        <a:p>
          <a:pPr rtl="1"/>
          <a:endParaRPr lang="fa-IR"/>
        </a:p>
      </dgm:t>
    </dgm:pt>
    <dgm:pt modelId="{333C5D8E-5E60-4564-AEFB-8CA91CD5B027}" type="pres">
      <dgm:prSet presAssocID="{9F5DF27E-03A5-4F58-8593-6E3324A3399F}" presName="circ2" presStyleLbl="vennNode1" presStyleIdx="1" presStyleCnt="3"/>
      <dgm:spPr/>
      <dgm:t>
        <a:bodyPr/>
        <a:lstStyle/>
        <a:p>
          <a:pPr rtl="1"/>
          <a:endParaRPr lang="fa-IR"/>
        </a:p>
      </dgm:t>
    </dgm:pt>
    <dgm:pt modelId="{52500995-D6F7-4712-9323-8EA9839373EA}" type="pres">
      <dgm:prSet presAssocID="{9F5DF27E-03A5-4F58-8593-6E3324A3399F}" presName="circ2Tx" presStyleLbl="revTx" presStyleIdx="0" presStyleCnt="0">
        <dgm:presLayoutVars>
          <dgm:chMax val="0"/>
          <dgm:chPref val="0"/>
          <dgm:bulletEnabled val="1"/>
        </dgm:presLayoutVars>
      </dgm:prSet>
      <dgm:spPr/>
      <dgm:t>
        <a:bodyPr/>
        <a:lstStyle/>
        <a:p>
          <a:pPr rtl="1"/>
          <a:endParaRPr lang="fa-IR"/>
        </a:p>
      </dgm:t>
    </dgm:pt>
    <dgm:pt modelId="{7C11DAA1-364C-4227-8002-3B85075808E0}" type="pres">
      <dgm:prSet presAssocID="{BC7C0ADA-BA4E-482D-A46D-55BA2B5B7834}" presName="circ3" presStyleLbl="vennNode1" presStyleIdx="2" presStyleCnt="3"/>
      <dgm:spPr/>
      <dgm:t>
        <a:bodyPr/>
        <a:lstStyle/>
        <a:p>
          <a:pPr rtl="1"/>
          <a:endParaRPr lang="fa-IR"/>
        </a:p>
      </dgm:t>
    </dgm:pt>
    <dgm:pt modelId="{66E59B2B-DCF0-4D71-9CB0-1DC87BAC2015}" type="pres">
      <dgm:prSet presAssocID="{BC7C0ADA-BA4E-482D-A46D-55BA2B5B7834}" presName="circ3Tx" presStyleLbl="revTx" presStyleIdx="0" presStyleCnt="0">
        <dgm:presLayoutVars>
          <dgm:chMax val="0"/>
          <dgm:chPref val="0"/>
          <dgm:bulletEnabled val="1"/>
        </dgm:presLayoutVars>
      </dgm:prSet>
      <dgm:spPr/>
      <dgm:t>
        <a:bodyPr/>
        <a:lstStyle/>
        <a:p>
          <a:pPr rtl="1"/>
          <a:endParaRPr lang="fa-IR"/>
        </a:p>
      </dgm:t>
    </dgm:pt>
  </dgm:ptLst>
  <dgm:cxnLst>
    <dgm:cxn modelId="{16BFCB16-0B61-4682-BB65-79880C033399}" type="presOf" srcId="{DFA91BFD-AF4A-4CE6-8846-0F8A69B800FA}" destId="{85744C61-DF47-4557-B546-E4D268F01072}" srcOrd="0" destOrd="0" presId="urn:microsoft.com/office/officeart/2005/8/layout/venn1"/>
    <dgm:cxn modelId="{E1924E55-1EE7-4448-B433-21AFCFACC027}" type="presOf" srcId="{9F5DF27E-03A5-4F58-8593-6E3324A3399F}" destId="{333C5D8E-5E60-4564-AEFB-8CA91CD5B027}" srcOrd="0" destOrd="0" presId="urn:microsoft.com/office/officeart/2005/8/layout/venn1"/>
    <dgm:cxn modelId="{DCDCD703-DCD0-4850-8CA5-1F4198ED8DD6}" type="presOf" srcId="{9F5DF27E-03A5-4F58-8593-6E3324A3399F}" destId="{52500995-D6F7-4712-9323-8EA9839373EA}" srcOrd="1" destOrd="0" presId="urn:microsoft.com/office/officeart/2005/8/layout/venn1"/>
    <dgm:cxn modelId="{49C95D02-5C3E-4FDB-B8E0-253468582F3E}" srcId="{8D6D6D28-7BBD-411E-8DAD-4CD23C4432CB}" destId="{9F5DF27E-03A5-4F58-8593-6E3324A3399F}" srcOrd="1" destOrd="0" parTransId="{BEEBF6F7-B6AB-4D4F-83B5-810EC8E82C5B}" sibTransId="{7011218F-84A1-4DFA-87A3-59BB3AA4B89D}"/>
    <dgm:cxn modelId="{15035A5C-C3F4-40E0-9A65-1C2A4E2117E4}" type="presOf" srcId="{BC7C0ADA-BA4E-482D-A46D-55BA2B5B7834}" destId="{7C11DAA1-364C-4227-8002-3B85075808E0}" srcOrd="0" destOrd="0" presId="urn:microsoft.com/office/officeart/2005/8/layout/venn1"/>
    <dgm:cxn modelId="{09A57409-5F23-47D0-A538-0D15A1ADDDA1}" type="presOf" srcId="{BC7C0ADA-BA4E-482D-A46D-55BA2B5B7834}" destId="{66E59B2B-DCF0-4D71-9CB0-1DC87BAC2015}" srcOrd="1" destOrd="0" presId="urn:microsoft.com/office/officeart/2005/8/layout/venn1"/>
    <dgm:cxn modelId="{FE89C3DA-70CE-49BC-BDDE-762E9E8824AB}" type="presOf" srcId="{DFA91BFD-AF4A-4CE6-8846-0F8A69B800FA}" destId="{6921740A-9FD3-43A5-BF51-C6DE787DBCAE}" srcOrd="1" destOrd="0" presId="urn:microsoft.com/office/officeart/2005/8/layout/venn1"/>
    <dgm:cxn modelId="{73F44814-965C-47F2-BD34-666B80F3E71A}" srcId="{8D6D6D28-7BBD-411E-8DAD-4CD23C4432CB}" destId="{BC7C0ADA-BA4E-482D-A46D-55BA2B5B7834}" srcOrd="2" destOrd="0" parTransId="{FF26C8D0-280D-4A83-A01B-84BD02CC815A}" sibTransId="{8AEC561C-385E-48E8-A8FF-66C14B7C1E6A}"/>
    <dgm:cxn modelId="{A2AA5E2B-4C00-427D-A0EB-60D46960A68B}" type="presOf" srcId="{8D6D6D28-7BBD-411E-8DAD-4CD23C4432CB}" destId="{D2EBBF39-E91E-4B14-9B5E-8ED04C2C865B}" srcOrd="0" destOrd="0" presId="urn:microsoft.com/office/officeart/2005/8/layout/venn1"/>
    <dgm:cxn modelId="{10057DB3-86C1-454E-BB08-7D1731B04C06}" srcId="{8D6D6D28-7BBD-411E-8DAD-4CD23C4432CB}" destId="{DFA91BFD-AF4A-4CE6-8846-0F8A69B800FA}" srcOrd="0" destOrd="0" parTransId="{8EE301BF-631B-4F4A-8E1C-9DE63F1A718A}" sibTransId="{F674C494-6C70-44D1-AF41-C737EE4F04AE}"/>
    <dgm:cxn modelId="{80604495-7F3E-4228-91DC-CC00C52338C0}" type="presParOf" srcId="{D2EBBF39-E91E-4B14-9B5E-8ED04C2C865B}" destId="{85744C61-DF47-4557-B546-E4D268F01072}" srcOrd="0" destOrd="0" presId="urn:microsoft.com/office/officeart/2005/8/layout/venn1"/>
    <dgm:cxn modelId="{974749AE-7FE7-42A3-BE16-BB81521E35E2}" type="presParOf" srcId="{D2EBBF39-E91E-4B14-9B5E-8ED04C2C865B}" destId="{6921740A-9FD3-43A5-BF51-C6DE787DBCAE}" srcOrd="1" destOrd="0" presId="urn:microsoft.com/office/officeart/2005/8/layout/venn1"/>
    <dgm:cxn modelId="{A8343198-E428-4FFB-9749-B4127FAF4440}" type="presParOf" srcId="{D2EBBF39-E91E-4B14-9B5E-8ED04C2C865B}" destId="{333C5D8E-5E60-4564-AEFB-8CA91CD5B027}" srcOrd="2" destOrd="0" presId="urn:microsoft.com/office/officeart/2005/8/layout/venn1"/>
    <dgm:cxn modelId="{9E8AC550-0F62-4BCF-84C3-B160378F8514}" type="presParOf" srcId="{D2EBBF39-E91E-4B14-9B5E-8ED04C2C865B}" destId="{52500995-D6F7-4712-9323-8EA9839373EA}" srcOrd="3" destOrd="0" presId="urn:microsoft.com/office/officeart/2005/8/layout/venn1"/>
    <dgm:cxn modelId="{47EB688B-23B9-4A08-988C-C5A843A81BB8}" type="presParOf" srcId="{D2EBBF39-E91E-4B14-9B5E-8ED04C2C865B}" destId="{7C11DAA1-364C-4227-8002-3B85075808E0}" srcOrd="4" destOrd="0" presId="urn:microsoft.com/office/officeart/2005/8/layout/venn1"/>
    <dgm:cxn modelId="{EC91ADE9-3E19-4BC6-97DE-1BE6AECF7EC7}" type="presParOf" srcId="{D2EBBF39-E91E-4B14-9B5E-8ED04C2C865B}" destId="{66E59B2B-DCF0-4D71-9CB0-1DC87BAC2015}"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838A8D3-838E-4D7C-8C66-F69B49BE8DF5}" type="doc">
      <dgm:prSet loTypeId="urn:microsoft.com/office/officeart/2005/8/layout/process4" loCatId="process" qsTypeId="urn:microsoft.com/office/officeart/2005/8/quickstyle/3d4" qsCatId="3D" csTypeId="urn:microsoft.com/office/officeart/2005/8/colors/colorful1" csCatId="colorful" phldr="1"/>
      <dgm:spPr/>
      <dgm:t>
        <a:bodyPr/>
        <a:lstStyle/>
        <a:p>
          <a:pPr rtl="1"/>
          <a:endParaRPr lang="fa-IR"/>
        </a:p>
      </dgm:t>
    </dgm:pt>
    <dgm:pt modelId="{E37686CB-1563-4588-B235-26F6EBA3C6A8}">
      <dgm:prSet custT="1"/>
      <dgm:spPr/>
      <dgm:t>
        <a:bodyPr/>
        <a:lstStyle/>
        <a:p>
          <a:pPr algn="ctr" rtl="1"/>
          <a:r>
            <a:rPr lang="fa-IR" sz="1600" dirty="0" smtClean="0"/>
            <a:t>در اواخر </a:t>
          </a:r>
          <a:r>
            <a:rPr lang="fa-IR" sz="1600" dirty="0" smtClean="0">
              <a:cs typeface="B Mitra" pitchFamily="2" charset="-78"/>
            </a:rPr>
            <a:t>2005</a:t>
          </a:r>
          <a:r>
            <a:rPr lang="fa-IR" sz="1600" dirty="0" smtClean="0"/>
            <a:t>حباب قیمت مسکن در ایالات متحده ترکید. </a:t>
          </a:r>
          <a:endParaRPr lang="fa-IR" sz="1600" dirty="0"/>
        </a:p>
      </dgm:t>
    </dgm:pt>
    <dgm:pt modelId="{45DAE41E-B7E2-4051-9ABB-CF7E86B51999}" type="parTrans" cxnId="{57DC58AB-4DF4-44C5-A9F9-B7C6D07B5FD3}">
      <dgm:prSet/>
      <dgm:spPr/>
      <dgm:t>
        <a:bodyPr/>
        <a:lstStyle/>
        <a:p>
          <a:pPr algn="ctr" rtl="1"/>
          <a:endParaRPr lang="fa-IR" sz="1600"/>
        </a:p>
      </dgm:t>
    </dgm:pt>
    <dgm:pt modelId="{9302ABEC-EA04-44A8-9E5E-36D3C7B4D7AC}" type="sibTrans" cxnId="{57DC58AB-4DF4-44C5-A9F9-B7C6D07B5FD3}">
      <dgm:prSet/>
      <dgm:spPr/>
      <dgm:t>
        <a:bodyPr/>
        <a:lstStyle/>
        <a:p>
          <a:pPr algn="ctr" rtl="1"/>
          <a:endParaRPr lang="fa-IR" sz="1600"/>
        </a:p>
      </dgm:t>
    </dgm:pt>
    <dgm:pt modelId="{DEF41D1B-3AF0-41B7-BBF5-E0E5CB876DCA}">
      <dgm:prSet custT="1"/>
      <dgm:spPr/>
      <dgm:t>
        <a:bodyPr/>
        <a:lstStyle/>
        <a:p>
          <a:pPr algn="ctr" rtl="1"/>
          <a:r>
            <a:rPr lang="fa-IR" sz="1600" dirty="0" smtClean="0"/>
            <a:t>با افزایش مطالبات معوق و عدم‌پرداخت اقساط وام‎های زیر استاندارد (</a:t>
          </a:r>
          <a:r>
            <a:rPr lang="en-US" sz="1600" dirty="0" smtClean="0"/>
            <a:t>suboptimal mortgages</a:t>
          </a:r>
          <a:r>
            <a:rPr lang="fa-IR" sz="1600" dirty="0" smtClean="0"/>
            <a:t>) و وام‎های رهنی با نرخ شناور (</a:t>
          </a:r>
          <a:r>
            <a:rPr lang="en-US" sz="1600" dirty="0" smtClean="0"/>
            <a:t>ARM</a:t>
          </a:r>
          <a:r>
            <a:rPr lang="fa-IR" sz="1600" dirty="0" smtClean="0"/>
            <a:t>)، بازتأمین مالی ناممکن شد.</a:t>
          </a:r>
          <a:endParaRPr lang="en-US" sz="1600" dirty="0"/>
        </a:p>
      </dgm:t>
    </dgm:pt>
    <dgm:pt modelId="{C59BAD1F-20EE-4AFE-878E-2D8EF5D5A08F}" type="parTrans" cxnId="{818C7B22-65B0-4BC4-9DF3-0379555FF17D}">
      <dgm:prSet/>
      <dgm:spPr/>
      <dgm:t>
        <a:bodyPr/>
        <a:lstStyle/>
        <a:p>
          <a:pPr algn="ctr" rtl="1"/>
          <a:endParaRPr lang="fa-IR" sz="1600"/>
        </a:p>
      </dgm:t>
    </dgm:pt>
    <dgm:pt modelId="{C011C084-12B3-4E4A-BDDE-55FB776EB7A3}" type="sibTrans" cxnId="{818C7B22-65B0-4BC4-9DF3-0379555FF17D}">
      <dgm:prSet/>
      <dgm:spPr/>
      <dgm:t>
        <a:bodyPr/>
        <a:lstStyle/>
        <a:p>
          <a:pPr algn="ctr" rtl="1"/>
          <a:endParaRPr lang="fa-IR" sz="1600"/>
        </a:p>
      </dgm:t>
    </dgm:pt>
    <dgm:pt modelId="{0333AC6E-0372-4FB4-B5D3-B9C5A728F011}">
      <dgm:prSet custT="1"/>
      <dgm:spPr/>
      <dgm:t>
        <a:bodyPr/>
        <a:lstStyle/>
        <a:p>
          <a:pPr algn="ctr" rtl="1"/>
          <a:r>
            <a:rPr lang="fa-IR" sz="1600" dirty="0" smtClean="0"/>
            <a:t>عدم‌پرداخت اقساط و مصادرۀ خانه‎ها افزایش یافت. (فقط در </a:t>
          </a:r>
          <a:r>
            <a:rPr lang="fa-IR" sz="1600" dirty="0" smtClean="0">
              <a:cs typeface="B Mitra" pitchFamily="2" charset="-78"/>
            </a:rPr>
            <a:t>2007</a:t>
          </a:r>
          <a:r>
            <a:rPr lang="fa-IR" sz="1600" dirty="0" smtClean="0"/>
            <a:t>، تملک قانونی خانه‎ها </a:t>
          </a:r>
          <a:r>
            <a:rPr lang="fa-IR" sz="1600" dirty="0" smtClean="0">
              <a:cs typeface="B Mitra" pitchFamily="2" charset="-78"/>
            </a:rPr>
            <a:t>80%</a:t>
          </a:r>
          <a:r>
            <a:rPr lang="fa-IR" sz="1600" dirty="0" smtClean="0"/>
            <a:t> بالاتر از </a:t>
          </a:r>
          <a:r>
            <a:rPr lang="fa-IR" sz="1600" dirty="0" smtClean="0">
              <a:cs typeface="B Mitra" pitchFamily="2" charset="-78"/>
            </a:rPr>
            <a:t>2006</a:t>
          </a:r>
          <a:r>
            <a:rPr lang="fa-IR" sz="1600" dirty="0" smtClean="0"/>
            <a:t>)</a:t>
          </a:r>
          <a:endParaRPr lang="en-US" sz="1600" dirty="0"/>
        </a:p>
      </dgm:t>
    </dgm:pt>
    <dgm:pt modelId="{A8C5AEAC-AE71-4B97-9B1F-5BE04CE44F8B}" type="parTrans" cxnId="{6A5E8C3A-12FE-40CE-A243-2532C91BCDE8}">
      <dgm:prSet/>
      <dgm:spPr/>
      <dgm:t>
        <a:bodyPr/>
        <a:lstStyle/>
        <a:p>
          <a:pPr algn="ctr" rtl="1"/>
          <a:endParaRPr lang="fa-IR" sz="1600"/>
        </a:p>
      </dgm:t>
    </dgm:pt>
    <dgm:pt modelId="{1FCB43A0-1AE1-44D0-B92F-F703F0569DD7}" type="sibTrans" cxnId="{6A5E8C3A-12FE-40CE-A243-2532C91BCDE8}">
      <dgm:prSet/>
      <dgm:spPr/>
      <dgm:t>
        <a:bodyPr/>
        <a:lstStyle/>
        <a:p>
          <a:pPr algn="ctr" rtl="1"/>
          <a:endParaRPr lang="fa-IR" sz="1600"/>
        </a:p>
      </dgm:t>
    </dgm:pt>
    <dgm:pt modelId="{822F57C6-5264-49C6-A7DD-6213CA1FE574}">
      <dgm:prSet custT="1"/>
      <dgm:spPr/>
      <dgm:t>
        <a:bodyPr/>
        <a:lstStyle/>
        <a:p>
          <a:pPr algn="ctr" rtl="1"/>
          <a:r>
            <a:rPr lang="en-US" sz="1600" dirty="0" smtClean="0"/>
            <a:t>ARM</a:t>
          </a:r>
          <a:r>
            <a:rPr lang="fa-IR" sz="1600" dirty="0" smtClean="0"/>
            <a:t> با نرخ‌های بهرۀ بالاتر اعمال شد.</a:t>
          </a:r>
          <a:endParaRPr lang="en-US" sz="1600" dirty="0"/>
        </a:p>
      </dgm:t>
    </dgm:pt>
    <dgm:pt modelId="{453063F7-B8BF-4C60-A030-8550955BEE15}" type="parTrans" cxnId="{FFD59DDE-5C7C-4390-8D14-03A3888752E9}">
      <dgm:prSet/>
      <dgm:spPr/>
      <dgm:t>
        <a:bodyPr/>
        <a:lstStyle/>
        <a:p>
          <a:pPr algn="ctr" rtl="1"/>
          <a:endParaRPr lang="fa-IR" sz="1600"/>
        </a:p>
      </dgm:t>
    </dgm:pt>
    <dgm:pt modelId="{45798191-816C-4FB7-BE8E-E1A08C761B66}" type="sibTrans" cxnId="{FFD59DDE-5C7C-4390-8D14-03A3888752E9}">
      <dgm:prSet/>
      <dgm:spPr/>
      <dgm:t>
        <a:bodyPr/>
        <a:lstStyle/>
        <a:p>
          <a:pPr algn="ctr" rtl="1"/>
          <a:endParaRPr lang="fa-IR" sz="1600"/>
        </a:p>
      </dgm:t>
    </dgm:pt>
    <dgm:pt modelId="{4FB7E70F-CC8E-40FB-8102-A9E3028B8ADB}">
      <dgm:prSet custT="1"/>
      <dgm:spPr/>
      <dgm:t>
        <a:bodyPr/>
        <a:lstStyle/>
        <a:p>
          <a:pPr algn="ctr" rtl="1"/>
          <a:r>
            <a:rPr lang="fa-IR" sz="1600" dirty="0" smtClean="0"/>
            <a:t>به اعطاکنندگان تسهیلات رهنی صدمات زیادی وارد آمد. (مثل بانک مسکن ایران)</a:t>
          </a:r>
          <a:endParaRPr lang="fa-IR" sz="1600" dirty="0"/>
        </a:p>
      </dgm:t>
    </dgm:pt>
    <dgm:pt modelId="{185AD7B3-B5EA-4640-8579-2858F0471C71}" type="parTrans" cxnId="{8E2DC547-60F8-4F46-A9CE-6533133C0019}">
      <dgm:prSet/>
      <dgm:spPr/>
      <dgm:t>
        <a:bodyPr/>
        <a:lstStyle/>
        <a:p>
          <a:pPr algn="ctr" rtl="1"/>
          <a:endParaRPr lang="fa-IR" sz="1600"/>
        </a:p>
      </dgm:t>
    </dgm:pt>
    <dgm:pt modelId="{2C70E23F-D0EF-47EE-839B-B1FF879FDCC9}" type="sibTrans" cxnId="{8E2DC547-60F8-4F46-A9CE-6533133C0019}">
      <dgm:prSet/>
      <dgm:spPr/>
      <dgm:t>
        <a:bodyPr/>
        <a:lstStyle/>
        <a:p>
          <a:pPr algn="ctr" rtl="1"/>
          <a:endParaRPr lang="fa-IR" sz="1600"/>
        </a:p>
      </dgm:t>
    </dgm:pt>
    <dgm:pt modelId="{5FBDBDB5-9976-43F5-9B10-6EA51630D669}" type="pres">
      <dgm:prSet presAssocID="{5838A8D3-838E-4D7C-8C66-F69B49BE8DF5}" presName="Name0" presStyleCnt="0">
        <dgm:presLayoutVars>
          <dgm:dir/>
          <dgm:animLvl val="lvl"/>
          <dgm:resizeHandles val="exact"/>
        </dgm:presLayoutVars>
      </dgm:prSet>
      <dgm:spPr/>
      <dgm:t>
        <a:bodyPr/>
        <a:lstStyle/>
        <a:p>
          <a:pPr rtl="1"/>
          <a:endParaRPr lang="fa-IR"/>
        </a:p>
      </dgm:t>
    </dgm:pt>
    <dgm:pt modelId="{1E1DC7DA-5CD0-4984-85D8-A31BB5E0017A}" type="pres">
      <dgm:prSet presAssocID="{4FB7E70F-CC8E-40FB-8102-A9E3028B8ADB}" presName="boxAndChildren" presStyleCnt="0"/>
      <dgm:spPr/>
      <dgm:t>
        <a:bodyPr/>
        <a:lstStyle/>
        <a:p>
          <a:pPr rtl="1"/>
          <a:endParaRPr lang="fa-IR"/>
        </a:p>
      </dgm:t>
    </dgm:pt>
    <dgm:pt modelId="{5EF3F6F1-A89D-4628-8E97-45D8AAE83081}" type="pres">
      <dgm:prSet presAssocID="{4FB7E70F-CC8E-40FB-8102-A9E3028B8ADB}" presName="parentTextBox" presStyleLbl="node1" presStyleIdx="0" presStyleCnt="5"/>
      <dgm:spPr/>
      <dgm:t>
        <a:bodyPr/>
        <a:lstStyle/>
        <a:p>
          <a:pPr rtl="1"/>
          <a:endParaRPr lang="fa-IR"/>
        </a:p>
      </dgm:t>
    </dgm:pt>
    <dgm:pt modelId="{6BC13142-F860-41F3-8B16-4BA76EA8F6D4}" type="pres">
      <dgm:prSet presAssocID="{45798191-816C-4FB7-BE8E-E1A08C761B66}" presName="sp" presStyleCnt="0"/>
      <dgm:spPr/>
      <dgm:t>
        <a:bodyPr/>
        <a:lstStyle/>
        <a:p>
          <a:pPr rtl="1"/>
          <a:endParaRPr lang="fa-IR"/>
        </a:p>
      </dgm:t>
    </dgm:pt>
    <dgm:pt modelId="{625FA863-BCB3-44A9-9235-6E31C59C1E1C}" type="pres">
      <dgm:prSet presAssocID="{822F57C6-5264-49C6-A7DD-6213CA1FE574}" presName="arrowAndChildren" presStyleCnt="0"/>
      <dgm:spPr/>
      <dgm:t>
        <a:bodyPr/>
        <a:lstStyle/>
        <a:p>
          <a:pPr rtl="1"/>
          <a:endParaRPr lang="fa-IR"/>
        </a:p>
      </dgm:t>
    </dgm:pt>
    <dgm:pt modelId="{2F3017B1-C0D7-453A-B2E2-38B4FC40884C}" type="pres">
      <dgm:prSet presAssocID="{822F57C6-5264-49C6-A7DD-6213CA1FE574}" presName="parentTextArrow" presStyleLbl="node1" presStyleIdx="1" presStyleCnt="5"/>
      <dgm:spPr/>
      <dgm:t>
        <a:bodyPr/>
        <a:lstStyle/>
        <a:p>
          <a:pPr rtl="1"/>
          <a:endParaRPr lang="fa-IR"/>
        </a:p>
      </dgm:t>
    </dgm:pt>
    <dgm:pt modelId="{1B78B06B-29DF-466E-A63F-E12E9C5F7C43}" type="pres">
      <dgm:prSet presAssocID="{1FCB43A0-1AE1-44D0-B92F-F703F0569DD7}" presName="sp" presStyleCnt="0"/>
      <dgm:spPr/>
      <dgm:t>
        <a:bodyPr/>
        <a:lstStyle/>
        <a:p>
          <a:pPr rtl="1"/>
          <a:endParaRPr lang="fa-IR"/>
        </a:p>
      </dgm:t>
    </dgm:pt>
    <dgm:pt modelId="{143BD383-8651-4677-AE08-3A8D542FF79F}" type="pres">
      <dgm:prSet presAssocID="{0333AC6E-0372-4FB4-B5D3-B9C5A728F011}" presName="arrowAndChildren" presStyleCnt="0"/>
      <dgm:spPr/>
      <dgm:t>
        <a:bodyPr/>
        <a:lstStyle/>
        <a:p>
          <a:pPr rtl="1"/>
          <a:endParaRPr lang="fa-IR"/>
        </a:p>
      </dgm:t>
    </dgm:pt>
    <dgm:pt modelId="{7EE44A6E-77DD-4B6C-90A9-E533110C04E8}" type="pres">
      <dgm:prSet presAssocID="{0333AC6E-0372-4FB4-B5D3-B9C5A728F011}" presName="parentTextArrow" presStyleLbl="node1" presStyleIdx="2" presStyleCnt="5"/>
      <dgm:spPr/>
      <dgm:t>
        <a:bodyPr/>
        <a:lstStyle/>
        <a:p>
          <a:pPr rtl="1"/>
          <a:endParaRPr lang="fa-IR"/>
        </a:p>
      </dgm:t>
    </dgm:pt>
    <dgm:pt modelId="{11C4862D-55C6-4CAA-A2BF-60357B90E1B0}" type="pres">
      <dgm:prSet presAssocID="{C011C084-12B3-4E4A-BDDE-55FB776EB7A3}" presName="sp" presStyleCnt="0"/>
      <dgm:spPr/>
      <dgm:t>
        <a:bodyPr/>
        <a:lstStyle/>
        <a:p>
          <a:pPr rtl="1"/>
          <a:endParaRPr lang="fa-IR"/>
        </a:p>
      </dgm:t>
    </dgm:pt>
    <dgm:pt modelId="{2088E458-0566-4677-AC19-BE2F75DAD35E}" type="pres">
      <dgm:prSet presAssocID="{DEF41D1B-3AF0-41B7-BBF5-E0E5CB876DCA}" presName="arrowAndChildren" presStyleCnt="0"/>
      <dgm:spPr/>
      <dgm:t>
        <a:bodyPr/>
        <a:lstStyle/>
        <a:p>
          <a:pPr rtl="1"/>
          <a:endParaRPr lang="fa-IR"/>
        </a:p>
      </dgm:t>
    </dgm:pt>
    <dgm:pt modelId="{729DB25D-DDC1-4FFB-98D4-62AC31E9BD1C}" type="pres">
      <dgm:prSet presAssocID="{DEF41D1B-3AF0-41B7-BBF5-E0E5CB876DCA}" presName="parentTextArrow" presStyleLbl="node1" presStyleIdx="3" presStyleCnt="5"/>
      <dgm:spPr/>
      <dgm:t>
        <a:bodyPr/>
        <a:lstStyle/>
        <a:p>
          <a:pPr rtl="1"/>
          <a:endParaRPr lang="fa-IR"/>
        </a:p>
      </dgm:t>
    </dgm:pt>
    <dgm:pt modelId="{4FD09382-D071-4752-82BB-8EB0D1965956}" type="pres">
      <dgm:prSet presAssocID="{9302ABEC-EA04-44A8-9E5E-36D3C7B4D7AC}" presName="sp" presStyleCnt="0"/>
      <dgm:spPr/>
      <dgm:t>
        <a:bodyPr/>
        <a:lstStyle/>
        <a:p>
          <a:pPr rtl="1"/>
          <a:endParaRPr lang="fa-IR"/>
        </a:p>
      </dgm:t>
    </dgm:pt>
    <dgm:pt modelId="{3491DAA1-0727-4C67-B17B-BD81BD88D780}" type="pres">
      <dgm:prSet presAssocID="{E37686CB-1563-4588-B235-26F6EBA3C6A8}" presName="arrowAndChildren" presStyleCnt="0"/>
      <dgm:spPr/>
      <dgm:t>
        <a:bodyPr/>
        <a:lstStyle/>
        <a:p>
          <a:pPr rtl="1"/>
          <a:endParaRPr lang="fa-IR"/>
        </a:p>
      </dgm:t>
    </dgm:pt>
    <dgm:pt modelId="{591887A4-9B52-4F8A-B8AC-104A6C640CDC}" type="pres">
      <dgm:prSet presAssocID="{E37686CB-1563-4588-B235-26F6EBA3C6A8}" presName="parentTextArrow" presStyleLbl="node1" presStyleIdx="4" presStyleCnt="5"/>
      <dgm:spPr/>
      <dgm:t>
        <a:bodyPr/>
        <a:lstStyle/>
        <a:p>
          <a:pPr rtl="1"/>
          <a:endParaRPr lang="fa-IR"/>
        </a:p>
      </dgm:t>
    </dgm:pt>
  </dgm:ptLst>
  <dgm:cxnLst>
    <dgm:cxn modelId="{6A5E8C3A-12FE-40CE-A243-2532C91BCDE8}" srcId="{5838A8D3-838E-4D7C-8C66-F69B49BE8DF5}" destId="{0333AC6E-0372-4FB4-B5D3-B9C5A728F011}" srcOrd="2" destOrd="0" parTransId="{A8C5AEAC-AE71-4B97-9B1F-5BE04CE44F8B}" sibTransId="{1FCB43A0-1AE1-44D0-B92F-F703F0569DD7}"/>
    <dgm:cxn modelId="{77745108-1795-4EC9-B8FE-B957D71C0DF3}" type="presOf" srcId="{DEF41D1B-3AF0-41B7-BBF5-E0E5CB876DCA}" destId="{729DB25D-DDC1-4FFB-98D4-62AC31E9BD1C}" srcOrd="0" destOrd="0" presId="urn:microsoft.com/office/officeart/2005/8/layout/process4"/>
    <dgm:cxn modelId="{68F5AF91-0D43-4E3A-9BB7-4065D726D342}" type="presOf" srcId="{E37686CB-1563-4588-B235-26F6EBA3C6A8}" destId="{591887A4-9B52-4F8A-B8AC-104A6C640CDC}" srcOrd="0" destOrd="0" presId="urn:microsoft.com/office/officeart/2005/8/layout/process4"/>
    <dgm:cxn modelId="{8E2DC547-60F8-4F46-A9CE-6533133C0019}" srcId="{5838A8D3-838E-4D7C-8C66-F69B49BE8DF5}" destId="{4FB7E70F-CC8E-40FB-8102-A9E3028B8ADB}" srcOrd="4" destOrd="0" parTransId="{185AD7B3-B5EA-4640-8579-2858F0471C71}" sibTransId="{2C70E23F-D0EF-47EE-839B-B1FF879FDCC9}"/>
    <dgm:cxn modelId="{57DC58AB-4DF4-44C5-A9F9-B7C6D07B5FD3}" srcId="{5838A8D3-838E-4D7C-8C66-F69B49BE8DF5}" destId="{E37686CB-1563-4588-B235-26F6EBA3C6A8}" srcOrd="0" destOrd="0" parTransId="{45DAE41E-B7E2-4051-9ABB-CF7E86B51999}" sibTransId="{9302ABEC-EA04-44A8-9E5E-36D3C7B4D7AC}"/>
    <dgm:cxn modelId="{6BAE1629-2DA4-45D7-981F-A40E74A9A584}" type="presOf" srcId="{4FB7E70F-CC8E-40FB-8102-A9E3028B8ADB}" destId="{5EF3F6F1-A89D-4628-8E97-45D8AAE83081}" srcOrd="0" destOrd="0" presId="urn:microsoft.com/office/officeart/2005/8/layout/process4"/>
    <dgm:cxn modelId="{43CF3375-AA5D-4FC3-8680-4386B7137A08}" type="presOf" srcId="{822F57C6-5264-49C6-A7DD-6213CA1FE574}" destId="{2F3017B1-C0D7-453A-B2E2-38B4FC40884C}" srcOrd="0" destOrd="0" presId="urn:microsoft.com/office/officeart/2005/8/layout/process4"/>
    <dgm:cxn modelId="{39488DBA-4B52-4AA9-A119-554DA6BB8E33}" type="presOf" srcId="{5838A8D3-838E-4D7C-8C66-F69B49BE8DF5}" destId="{5FBDBDB5-9976-43F5-9B10-6EA51630D669}" srcOrd="0" destOrd="0" presId="urn:microsoft.com/office/officeart/2005/8/layout/process4"/>
    <dgm:cxn modelId="{818C7B22-65B0-4BC4-9DF3-0379555FF17D}" srcId="{5838A8D3-838E-4D7C-8C66-F69B49BE8DF5}" destId="{DEF41D1B-3AF0-41B7-BBF5-E0E5CB876DCA}" srcOrd="1" destOrd="0" parTransId="{C59BAD1F-20EE-4AFE-878E-2D8EF5D5A08F}" sibTransId="{C011C084-12B3-4E4A-BDDE-55FB776EB7A3}"/>
    <dgm:cxn modelId="{FFD59DDE-5C7C-4390-8D14-03A3888752E9}" srcId="{5838A8D3-838E-4D7C-8C66-F69B49BE8DF5}" destId="{822F57C6-5264-49C6-A7DD-6213CA1FE574}" srcOrd="3" destOrd="0" parTransId="{453063F7-B8BF-4C60-A030-8550955BEE15}" sibTransId="{45798191-816C-4FB7-BE8E-E1A08C761B66}"/>
    <dgm:cxn modelId="{D0E2BEAB-D7AB-48BD-8D51-C64A26E8F8D2}" type="presOf" srcId="{0333AC6E-0372-4FB4-B5D3-B9C5A728F011}" destId="{7EE44A6E-77DD-4B6C-90A9-E533110C04E8}" srcOrd="0" destOrd="0" presId="urn:microsoft.com/office/officeart/2005/8/layout/process4"/>
    <dgm:cxn modelId="{5E0435EE-F60D-4375-803B-29FB9FDAA531}" type="presParOf" srcId="{5FBDBDB5-9976-43F5-9B10-6EA51630D669}" destId="{1E1DC7DA-5CD0-4984-85D8-A31BB5E0017A}" srcOrd="0" destOrd="0" presId="urn:microsoft.com/office/officeart/2005/8/layout/process4"/>
    <dgm:cxn modelId="{7E3E35D1-BF1E-42C3-9219-91E842E2C794}" type="presParOf" srcId="{1E1DC7DA-5CD0-4984-85D8-A31BB5E0017A}" destId="{5EF3F6F1-A89D-4628-8E97-45D8AAE83081}" srcOrd="0" destOrd="0" presId="urn:microsoft.com/office/officeart/2005/8/layout/process4"/>
    <dgm:cxn modelId="{3B33FC61-EB30-4A33-8434-56C55DD867F9}" type="presParOf" srcId="{5FBDBDB5-9976-43F5-9B10-6EA51630D669}" destId="{6BC13142-F860-41F3-8B16-4BA76EA8F6D4}" srcOrd="1" destOrd="0" presId="urn:microsoft.com/office/officeart/2005/8/layout/process4"/>
    <dgm:cxn modelId="{EFDBA005-4CAE-456D-A2D5-2DA90F3179CA}" type="presParOf" srcId="{5FBDBDB5-9976-43F5-9B10-6EA51630D669}" destId="{625FA863-BCB3-44A9-9235-6E31C59C1E1C}" srcOrd="2" destOrd="0" presId="urn:microsoft.com/office/officeart/2005/8/layout/process4"/>
    <dgm:cxn modelId="{4B944253-DD33-407F-9325-18C30D5CA57C}" type="presParOf" srcId="{625FA863-BCB3-44A9-9235-6E31C59C1E1C}" destId="{2F3017B1-C0D7-453A-B2E2-38B4FC40884C}" srcOrd="0" destOrd="0" presId="urn:microsoft.com/office/officeart/2005/8/layout/process4"/>
    <dgm:cxn modelId="{752F5865-9E39-4293-A5F7-251346A1F958}" type="presParOf" srcId="{5FBDBDB5-9976-43F5-9B10-6EA51630D669}" destId="{1B78B06B-29DF-466E-A63F-E12E9C5F7C43}" srcOrd="3" destOrd="0" presId="urn:microsoft.com/office/officeart/2005/8/layout/process4"/>
    <dgm:cxn modelId="{ACB275C8-7543-4D39-981C-262E1D2DE563}" type="presParOf" srcId="{5FBDBDB5-9976-43F5-9B10-6EA51630D669}" destId="{143BD383-8651-4677-AE08-3A8D542FF79F}" srcOrd="4" destOrd="0" presId="urn:microsoft.com/office/officeart/2005/8/layout/process4"/>
    <dgm:cxn modelId="{8CBD5CFB-4E0C-43F0-904F-9061B81E3E68}" type="presParOf" srcId="{143BD383-8651-4677-AE08-3A8D542FF79F}" destId="{7EE44A6E-77DD-4B6C-90A9-E533110C04E8}" srcOrd="0" destOrd="0" presId="urn:microsoft.com/office/officeart/2005/8/layout/process4"/>
    <dgm:cxn modelId="{C0FB6C50-F439-4540-999E-69DDEB1CDD6A}" type="presParOf" srcId="{5FBDBDB5-9976-43F5-9B10-6EA51630D669}" destId="{11C4862D-55C6-4CAA-A2BF-60357B90E1B0}" srcOrd="5" destOrd="0" presId="urn:microsoft.com/office/officeart/2005/8/layout/process4"/>
    <dgm:cxn modelId="{7AEA1698-FCB3-4028-BFA5-67733C623398}" type="presParOf" srcId="{5FBDBDB5-9976-43F5-9B10-6EA51630D669}" destId="{2088E458-0566-4677-AC19-BE2F75DAD35E}" srcOrd="6" destOrd="0" presId="urn:microsoft.com/office/officeart/2005/8/layout/process4"/>
    <dgm:cxn modelId="{464484A1-ED40-469B-98EB-EE4D1D880129}" type="presParOf" srcId="{2088E458-0566-4677-AC19-BE2F75DAD35E}" destId="{729DB25D-DDC1-4FFB-98D4-62AC31E9BD1C}" srcOrd="0" destOrd="0" presId="urn:microsoft.com/office/officeart/2005/8/layout/process4"/>
    <dgm:cxn modelId="{93DCA430-9EE8-4AAA-A109-217B4C9DA23B}" type="presParOf" srcId="{5FBDBDB5-9976-43F5-9B10-6EA51630D669}" destId="{4FD09382-D071-4752-82BB-8EB0D1965956}" srcOrd="7" destOrd="0" presId="urn:microsoft.com/office/officeart/2005/8/layout/process4"/>
    <dgm:cxn modelId="{8F316B2B-E5F7-498A-BAA9-3906B6663D63}" type="presParOf" srcId="{5FBDBDB5-9976-43F5-9B10-6EA51630D669}" destId="{3491DAA1-0727-4C67-B17B-BD81BD88D780}" srcOrd="8" destOrd="0" presId="urn:microsoft.com/office/officeart/2005/8/layout/process4"/>
    <dgm:cxn modelId="{D72A3919-0FDE-4EE0-A327-2163A162FA81}" type="presParOf" srcId="{3491DAA1-0727-4C67-B17B-BD81BD88D780}" destId="{591887A4-9B52-4F8A-B8AC-104A6C640CD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213F692-1577-412E-9E9E-1EEB27EB0976}" type="doc">
      <dgm:prSet loTypeId="urn:microsoft.com/office/officeart/2005/8/layout/hProcess4" loCatId="process" qsTypeId="urn:microsoft.com/office/officeart/2005/8/quickstyle/3d2" qsCatId="3D" csTypeId="urn:microsoft.com/office/officeart/2005/8/colors/colorful1" csCatId="colorful" phldr="1"/>
      <dgm:spPr/>
      <dgm:t>
        <a:bodyPr/>
        <a:lstStyle/>
        <a:p>
          <a:pPr rtl="1"/>
          <a:endParaRPr lang="fa-IR"/>
        </a:p>
      </dgm:t>
    </dgm:pt>
    <dgm:pt modelId="{83107D52-5EDA-4DB6-9A9B-800E45277FD7}">
      <dgm:prSet/>
      <dgm:spPr/>
      <dgm:t>
        <a:bodyPr/>
        <a:lstStyle/>
        <a:p>
          <a:pPr rtl="1"/>
          <a:r>
            <a:rPr lang="fa-IR" dirty="0" smtClean="0"/>
            <a:t>ریسک عملیاتی</a:t>
          </a:r>
          <a:endParaRPr lang="fa-IR" dirty="0"/>
        </a:p>
      </dgm:t>
    </dgm:pt>
    <dgm:pt modelId="{CB52879E-EFF3-46F4-8417-697B93FD4F8A}" type="parTrans" cxnId="{3A00B3EA-F5E7-48F9-9B1B-0EB1FFAB6A0B}">
      <dgm:prSet/>
      <dgm:spPr/>
      <dgm:t>
        <a:bodyPr/>
        <a:lstStyle/>
        <a:p>
          <a:pPr rtl="1"/>
          <a:endParaRPr lang="fa-IR"/>
        </a:p>
      </dgm:t>
    </dgm:pt>
    <dgm:pt modelId="{B1841BCA-0194-4334-9272-0BB8ECEC83ED}" type="sibTrans" cxnId="{3A00B3EA-F5E7-48F9-9B1B-0EB1FFAB6A0B}">
      <dgm:prSet/>
      <dgm:spPr/>
      <dgm:t>
        <a:bodyPr/>
        <a:lstStyle/>
        <a:p>
          <a:pPr rtl="1"/>
          <a:endParaRPr lang="fa-IR"/>
        </a:p>
      </dgm:t>
    </dgm:pt>
    <dgm:pt modelId="{7C5FA5A7-11B4-4DD1-9BEA-664F9B5E1D1C}">
      <dgm:prSet/>
      <dgm:spPr/>
      <dgm:t>
        <a:bodyPr/>
        <a:lstStyle/>
        <a:p>
          <a:pPr rtl="1"/>
          <a:r>
            <a:rPr lang="fa-IR" dirty="0" smtClean="0"/>
            <a:t>کاستی </a:t>
          </a:r>
          <a:r>
            <a:rPr lang="fa-IR" smtClean="0"/>
            <a:t>در فرآیندها و رویه‌ها </a:t>
          </a:r>
          <a:endParaRPr lang="fa-IR" dirty="0"/>
        </a:p>
      </dgm:t>
    </dgm:pt>
    <dgm:pt modelId="{4E6AC8AC-9D92-49E1-BEA3-6C096E573775}" type="parTrans" cxnId="{931A8C6B-FD7D-44CB-A793-F4946602E442}">
      <dgm:prSet/>
      <dgm:spPr/>
      <dgm:t>
        <a:bodyPr/>
        <a:lstStyle/>
        <a:p>
          <a:pPr rtl="1"/>
          <a:endParaRPr lang="fa-IR"/>
        </a:p>
      </dgm:t>
    </dgm:pt>
    <dgm:pt modelId="{34E127D1-C410-40D3-8571-EE79CBDDC828}" type="sibTrans" cxnId="{931A8C6B-FD7D-44CB-A793-F4946602E442}">
      <dgm:prSet/>
      <dgm:spPr/>
      <dgm:t>
        <a:bodyPr/>
        <a:lstStyle/>
        <a:p>
          <a:pPr rtl="1"/>
          <a:endParaRPr lang="fa-IR"/>
        </a:p>
      </dgm:t>
    </dgm:pt>
    <dgm:pt modelId="{07DC5FBC-73D0-4831-9DC1-36AA20BD8908}">
      <dgm:prSet/>
      <dgm:spPr/>
      <dgm:t>
        <a:bodyPr/>
        <a:lstStyle/>
        <a:p>
          <a:pPr rtl="1"/>
          <a:r>
            <a:rPr lang="fa-IR" dirty="0" smtClean="0"/>
            <a:t>ریسک اعتباری</a:t>
          </a:r>
          <a:endParaRPr lang="fa-IR" dirty="0"/>
        </a:p>
      </dgm:t>
    </dgm:pt>
    <dgm:pt modelId="{B4BAC14D-86DA-446A-982E-0878D54B7FA8}" type="parTrans" cxnId="{EBF897A2-61EE-489A-80C8-EC92396EE5A6}">
      <dgm:prSet/>
      <dgm:spPr/>
      <dgm:t>
        <a:bodyPr/>
        <a:lstStyle/>
        <a:p>
          <a:pPr rtl="1"/>
          <a:endParaRPr lang="fa-IR"/>
        </a:p>
      </dgm:t>
    </dgm:pt>
    <dgm:pt modelId="{53922B2C-1554-4378-BE7F-298D490E223D}" type="sibTrans" cxnId="{EBF897A2-61EE-489A-80C8-EC92396EE5A6}">
      <dgm:prSet/>
      <dgm:spPr/>
      <dgm:t>
        <a:bodyPr/>
        <a:lstStyle/>
        <a:p>
          <a:pPr rtl="1"/>
          <a:endParaRPr lang="fa-IR"/>
        </a:p>
      </dgm:t>
    </dgm:pt>
    <dgm:pt modelId="{81A04BE1-180B-49B7-BD07-5F0F5E53A08F}">
      <dgm:prSet/>
      <dgm:spPr/>
      <dgm:t>
        <a:bodyPr/>
        <a:lstStyle/>
        <a:p>
          <a:pPr rtl="1"/>
          <a:r>
            <a:rPr lang="fa-IR" dirty="0" smtClean="0"/>
            <a:t>قصور در بازپرداخت وام‌ها</a:t>
          </a:r>
          <a:endParaRPr lang="fa-IR" dirty="0"/>
        </a:p>
      </dgm:t>
    </dgm:pt>
    <dgm:pt modelId="{765D43BF-D2C2-4EFC-9874-3563B0A1463B}" type="parTrans" cxnId="{8F92D127-52EB-4A64-BD60-FA91CEAFD7A9}">
      <dgm:prSet/>
      <dgm:spPr/>
      <dgm:t>
        <a:bodyPr/>
        <a:lstStyle/>
        <a:p>
          <a:pPr rtl="1"/>
          <a:endParaRPr lang="fa-IR"/>
        </a:p>
      </dgm:t>
    </dgm:pt>
    <dgm:pt modelId="{212349C6-50BD-4F5A-A306-76FD172B7701}" type="sibTrans" cxnId="{8F92D127-52EB-4A64-BD60-FA91CEAFD7A9}">
      <dgm:prSet/>
      <dgm:spPr/>
      <dgm:t>
        <a:bodyPr/>
        <a:lstStyle/>
        <a:p>
          <a:pPr rtl="1"/>
          <a:endParaRPr lang="fa-IR"/>
        </a:p>
      </dgm:t>
    </dgm:pt>
    <dgm:pt modelId="{7413D840-7E03-4C31-A51F-26D30E48A347}">
      <dgm:prSet/>
      <dgm:spPr/>
      <dgm:t>
        <a:bodyPr/>
        <a:lstStyle/>
        <a:p>
          <a:pPr rtl="1"/>
          <a:r>
            <a:rPr lang="fa-IR" dirty="0" smtClean="0"/>
            <a:t>ریسک نقدینگی</a:t>
          </a:r>
          <a:endParaRPr lang="fa-IR" dirty="0"/>
        </a:p>
      </dgm:t>
    </dgm:pt>
    <dgm:pt modelId="{D79C14F6-2B53-4B63-92F0-1FF705793501}" type="parTrans" cxnId="{9D089BD2-1A91-48FB-9FF2-364D6706DF3E}">
      <dgm:prSet/>
      <dgm:spPr/>
      <dgm:t>
        <a:bodyPr/>
        <a:lstStyle/>
        <a:p>
          <a:pPr rtl="1"/>
          <a:endParaRPr lang="fa-IR"/>
        </a:p>
      </dgm:t>
    </dgm:pt>
    <dgm:pt modelId="{63B57565-6FD0-47ED-BFD3-9597AD1DFB36}" type="sibTrans" cxnId="{9D089BD2-1A91-48FB-9FF2-364D6706DF3E}">
      <dgm:prSet/>
      <dgm:spPr/>
      <dgm:t>
        <a:bodyPr/>
        <a:lstStyle/>
        <a:p>
          <a:pPr rtl="1"/>
          <a:endParaRPr lang="fa-IR"/>
        </a:p>
      </dgm:t>
    </dgm:pt>
    <dgm:pt modelId="{BC967FD3-2EF1-400A-A191-A0F463754E35}">
      <dgm:prSet/>
      <dgm:spPr/>
      <dgm:t>
        <a:bodyPr/>
        <a:lstStyle/>
        <a:p>
          <a:pPr rtl="1"/>
          <a:r>
            <a:rPr lang="fa-IR" dirty="0" smtClean="0"/>
            <a:t>هجوم برای بیرون‌کشیدن سپرده‌ها</a:t>
          </a:r>
          <a:endParaRPr lang="fa-IR" dirty="0"/>
        </a:p>
      </dgm:t>
    </dgm:pt>
    <dgm:pt modelId="{7F3521A5-1BC3-4648-AAB6-F8E29F2BF48F}" type="parTrans" cxnId="{FA71B76D-E927-4BF4-A1D3-A68712CB18B2}">
      <dgm:prSet/>
      <dgm:spPr/>
      <dgm:t>
        <a:bodyPr/>
        <a:lstStyle/>
        <a:p>
          <a:pPr rtl="1"/>
          <a:endParaRPr lang="fa-IR"/>
        </a:p>
      </dgm:t>
    </dgm:pt>
    <dgm:pt modelId="{282A9564-48CF-4F77-AE85-152E804AD510}" type="sibTrans" cxnId="{FA71B76D-E927-4BF4-A1D3-A68712CB18B2}">
      <dgm:prSet/>
      <dgm:spPr/>
      <dgm:t>
        <a:bodyPr/>
        <a:lstStyle/>
        <a:p>
          <a:pPr rtl="1"/>
          <a:endParaRPr lang="fa-IR"/>
        </a:p>
      </dgm:t>
    </dgm:pt>
    <dgm:pt modelId="{AF756B96-C8FF-44E9-9638-61F70CDD3DA9}">
      <dgm:prSet/>
      <dgm:spPr/>
      <dgm:t>
        <a:bodyPr/>
        <a:lstStyle/>
        <a:p>
          <a:pPr rtl="1"/>
          <a:r>
            <a:rPr lang="fa-IR" dirty="0" smtClean="0"/>
            <a:t>ریسک بازار</a:t>
          </a:r>
          <a:endParaRPr lang="fa-IR" dirty="0"/>
        </a:p>
      </dgm:t>
    </dgm:pt>
    <dgm:pt modelId="{E7B20CAC-7EEB-41D4-90A3-DD6029873D7A}" type="parTrans" cxnId="{5B49E0A9-8C99-420C-AF30-E4671880183B}">
      <dgm:prSet/>
      <dgm:spPr/>
      <dgm:t>
        <a:bodyPr/>
        <a:lstStyle/>
        <a:p>
          <a:pPr rtl="1"/>
          <a:endParaRPr lang="fa-IR"/>
        </a:p>
      </dgm:t>
    </dgm:pt>
    <dgm:pt modelId="{5B61FEF4-D0F3-4B72-B792-0681800C6B3B}" type="sibTrans" cxnId="{5B49E0A9-8C99-420C-AF30-E4671880183B}">
      <dgm:prSet/>
      <dgm:spPr/>
      <dgm:t>
        <a:bodyPr/>
        <a:lstStyle/>
        <a:p>
          <a:pPr rtl="1"/>
          <a:endParaRPr lang="fa-IR"/>
        </a:p>
      </dgm:t>
    </dgm:pt>
    <dgm:pt modelId="{123745F7-B67F-486A-8213-8B3235F5D08A}">
      <dgm:prSet/>
      <dgm:spPr/>
      <dgm:t>
        <a:bodyPr/>
        <a:lstStyle/>
        <a:p>
          <a:pPr rtl="1"/>
          <a:r>
            <a:rPr lang="fa-IR" dirty="0" smtClean="0"/>
            <a:t>کاهش قیمت سهام</a:t>
          </a:r>
          <a:endParaRPr lang="en-US" dirty="0"/>
        </a:p>
      </dgm:t>
    </dgm:pt>
    <dgm:pt modelId="{FF41BCF9-C4EB-45FA-9A4D-F20AF031C7AB}" type="parTrans" cxnId="{43CEEB4A-26F2-4365-B253-20733BEDCAB1}">
      <dgm:prSet/>
      <dgm:spPr/>
      <dgm:t>
        <a:bodyPr/>
        <a:lstStyle/>
        <a:p>
          <a:pPr rtl="1"/>
          <a:endParaRPr lang="fa-IR"/>
        </a:p>
      </dgm:t>
    </dgm:pt>
    <dgm:pt modelId="{2AF78858-77FB-4B14-934B-5E5777B4278D}" type="sibTrans" cxnId="{43CEEB4A-26F2-4365-B253-20733BEDCAB1}">
      <dgm:prSet/>
      <dgm:spPr/>
      <dgm:t>
        <a:bodyPr/>
        <a:lstStyle/>
        <a:p>
          <a:pPr rtl="1"/>
          <a:endParaRPr lang="fa-IR"/>
        </a:p>
      </dgm:t>
    </dgm:pt>
    <dgm:pt modelId="{004E3996-0F7F-4CE5-9740-EBAEFED32548}" type="pres">
      <dgm:prSet presAssocID="{5213F692-1577-412E-9E9E-1EEB27EB0976}" presName="Name0" presStyleCnt="0">
        <dgm:presLayoutVars>
          <dgm:dir/>
          <dgm:animLvl val="lvl"/>
          <dgm:resizeHandles val="exact"/>
        </dgm:presLayoutVars>
      </dgm:prSet>
      <dgm:spPr/>
      <dgm:t>
        <a:bodyPr/>
        <a:lstStyle/>
        <a:p>
          <a:pPr rtl="1"/>
          <a:endParaRPr lang="fa-IR"/>
        </a:p>
      </dgm:t>
    </dgm:pt>
    <dgm:pt modelId="{A540FB12-2F44-46E8-A94A-0D8A615322F2}" type="pres">
      <dgm:prSet presAssocID="{5213F692-1577-412E-9E9E-1EEB27EB0976}" presName="tSp" presStyleCnt="0"/>
      <dgm:spPr/>
    </dgm:pt>
    <dgm:pt modelId="{F9D5CCD1-5FF3-4A65-B951-743BEC3FFB81}" type="pres">
      <dgm:prSet presAssocID="{5213F692-1577-412E-9E9E-1EEB27EB0976}" presName="bSp" presStyleCnt="0"/>
      <dgm:spPr/>
    </dgm:pt>
    <dgm:pt modelId="{4354575D-7A7A-4376-BC98-CD7F15F508BF}" type="pres">
      <dgm:prSet presAssocID="{5213F692-1577-412E-9E9E-1EEB27EB0976}" presName="process" presStyleCnt="0"/>
      <dgm:spPr/>
    </dgm:pt>
    <dgm:pt modelId="{260A6054-B417-4ED6-9BDD-419BB092D7FF}" type="pres">
      <dgm:prSet presAssocID="{83107D52-5EDA-4DB6-9A9B-800E45277FD7}" presName="composite1" presStyleCnt="0"/>
      <dgm:spPr/>
    </dgm:pt>
    <dgm:pt modelId="{384D2509-37B9-443A-BD4F-1346CB37CA5C}" type="pres">
      <dgm:prSet presAssocID="{83107D52-5EDA-4DB6-9A9B-800E45277FD7}" presName="dummyNode1" presStyleLbl="node1" presStyleIdx="0" presStyleCnt="4"/>
      <dgm:spPr/>
    </dgm:pt>
    <dgm:pt modelId="{D8E25C91-362B-445B-B636-D7DCCCB05C5F}" type="pres">
      <dgm:prSet presAssocID="{83107D52-5EDA-4DB6-9A9B-800E45277FD7}" presName="childNode1" presStyleLbl="bgAcc1" presStyleIdx="0" presStyleCnt="4">
        <dgm:presLayoutVars>
          <dgm:bulletEnabled val="1"/>
        </dgm:presLayoutVars>
      </dgm:prSet>
      <dgm:spPr/>
      <dgm:t>
        <a:bodyPr/>
        <a:lstStyle/>
        <a:p>
          <a:pPr rtl="1"/>
          <a:endParaRPr lang="fa-IR"/>
        </a:p>
      </dgm:t>
    </dgm:pt>
    <dgm:pt modelId="{F286EA23-B613-4729-83ED-1B696548EC37}" type="pres">
      <dgm:prSet presAssocID="{83107D52-5EDA-4DB6-9A9B-800E45277FD7}" presName="childNode1tx" presStyleLbl="bgAcc1" presStyleIdx="0" presStyleCnt="4">
        <dgm:presLayoutVars>
          <dgm:bulletEnabled val="1"/>
        </dgm:presLayoutVars>
      </dgm:prSet>
      <dgm:spPr/>
      <dgm:t>
        <a:bodyPr/>
        <a:lstStyle/>
        <a:p>
          <a:pPr rtl="1"/>
          <a:endParaRPr lang="fa-IR"/>
        </a:p>
      </dgm:t>
    </dgm:pt>
    <dgm:pt modelId="{A8C65AB7-DF1B-40A7-8CB5-EB46D157E737}" type="pres">
      <dgm:prSet presAssocID="{83107D52-5EDA-4DB6-9A9B-800E45277FD7}" presName="parentNode1" presStyleLbl="node1" presStyleIdx="0" presStyleCnt="4">
        <dgm:presLayoutVars>
          <dgm:chMax val="1"/>
          <dgm:bulletEnabled val="1"/>
        </dgm:presLayoutVars>
      </dgm:prSet>
      <dgm:spPr/>
      <dgm:t>
        <a:bodyPr/>
        <a:lstStyle/>
        <a:p>
          <a:pPr rtl="1"/>
          <a:endParaRPr lang="fa-IR"/>
        </a:p>
      </dgm:t>
    </dgm:pt>
    <dgm:pt modelId="{A7A27621-8C97-4505-BF84-1BF5338F1D3E}" type="pres">
      <dgm:prSet presAssocID="{83107D52-5EDA-4DB6-9A9B-800E45277FD7}" presName="connSite1" presStyleCnt="0"/>
      <dgm:spPr/>
    </dgm:pt>
    <dgm:pt modelId="{5815113F-C9F1-4E68-8DDD-361CE8C7583C}" type="pres">
      <dgm:prSet presAssocID="{B1841BCA-0194-4334-9272-0BB8ECEC83ED}" presName="Name9" presStyleLbl="sibTrans2D1" presStyleIdx="0" presStyleCnt="3"/>
      <dgm:spPr/>
      <dgm:t>
        <a:bodyPr/>
        <a:lstStyle/>
        <a:p>
          <a:pPr rtl="1"/>
          <a:endParaRPr lang="fa-IR"/>
        </a:p>
      </dgm:t>
    </dgm:pt>
    <dgm:pt modelId="{5B518A0A-6339-4D7B-9AAD-51D22812E40B}" type="pres">
      <dgm:prSet presAssocID="{07DC5FBC-73D0-4831-9DC1-36AA20BD8908}" presName="composite2" presStyleCnt="0"/>
      <dgm:spPr/>
    </dgm:pt>
    <dgm:pt modelId="{49E66F0D-154E-4E3F-9ABE-AC264306D7C0}" type="pres">
      <dgm:prSet presAssocID="{07DC5FBC-73D0-4831-9DC1-36AA20BD8908}" presName="dummyNode2" presStyleLbl="node1" presStyleIdx="0" presStyleCnt="4"/>
      <dgm:spPr/>
    </dgm:pt>
    <dgm:pt modelId="{E9037B5C-7697-4C91-BD2B-B9C9AB5291E2}" type="pres">
      <dgm:prSet presAssocID="{07DC5FBC-73D0-4831-9DC1-36AA20BD8908}" presName="childNode2" presStyleLbl="bgAcc1" presStyleIdx="1" presStyleCnt="4">
        <dgm:presLayoutVars>
          <dgm:bulletEnabled val="1"/>
        </dgm:presLayoutVars>
      </dgm:prSet>
      <dgm:spPr/>
      <dgm:t>
        <a:bodyPr/>
        <a:lstStyle/>
        <a:p>
          <a:pPr rtl="1"/>
          <a:endParaRPr lang="fa-IR"/>
        </a:p>
      </dgm:t>
    </dgm:pt>
    <dgm:pt modelId="{C24CBABD-E57F-46FF-9CC9-393FBA4150F3}" type="pres">
      <dgm:prSet presAssocID="{07DC5FBC-73D0-4831-9DC1-36AA20BD8908}" presName="childNode2tx" presStyleLbl="bgAcc1" presStyleIdx="1" presStyleCnt="4">
        <dgm:presLayoutVars>
          <dgm:bulletEnabled val="1"/>
        </dgm:presLayoutVars>
      </dgm:prSet>
      <dgm:spPr/>
      <dgm:t>
        <a:bodyPr/>
        <a:lstStyle/>
        <a:p>
          <a:pPr rtl="1"/>
          <a:endParaRPr lang="fa-IR"/>
        </a:p>
      </dgm:t>
    </dgm:pt>
    <dgm:pt modelId="{E4089911-B656-4C55-8560-12D235606E9F}" type="pres">
      <dgm:prSet presAssocID="{07DC5FBC-73D0-4831-9DC1-36AA20BD8908}" presName="parentNode2" presStyleLbl="node1" presStyleIdx="1" presStyleCnt="4">
        <dgm:presLayoutVars>
          <dgm:chMax val="0"/>
          <dgm:bulletEnabled val="1"/>
        </dgm:presLayoutVars>
      </dgm:prSet>
      <dgm:spPr/>
      <dgm:t>
        <a:bodyPr/>
        <a:lstStyle/>
        <a:p>
          <a:pPr rtl="1"/>
          <a:endParaRPr lang="fa-IR"/>
        </a:p>
      </dgm:t>
    </dgm:pt>
    <dgm:pt modelId="{F6FE5D4D-978D-4F8A-922A-F7857B3206BB}" type="pres">
      <dgm:prSet presAssocID="{07DC5FBC-73D0-4831-9DC1-36AA20BD8908}" presName="connSite2" presStyleCnt="0"/>
      <dgm:spPr/>
    </dgm:pt>
    <dgm:pt modelId="{C0E59280-6002-4585-842D-855C03782DA2}" type="pres">
      <dgm:prSet presAssocID="{53922B2C-1554-4378-BE7F-298D490E223D}" presName="Name18" presStyleLbl="sibTrans2D1" presStyleIdx="1" presStyleCnt="3"/>
      <dgm:spPr/>
      <dgm:t>
        <a:bodyPr/>
        <a:lstStyle/>
        <a:p>
          <a:pPr rtl="1"/>
          <a:endParaRPr lang="fa-IR"/>
        </a:p>
      </dgm:t>
    </dgm:pt>
    <dgm:pt modelId="{F86A1A2B-45D6-4153-AEFA-CC10170272A0}" type="pres">
      <dgm:prSet presAssocID="{7413D840-7E03-4C31-A51F-26D30E48A347}" presName="composite1" presStyleCnt="0"/>
      <dgm:spPr/>
    </dgm:pt>
    <dgm:pt modelId="{7CE69E9A-62D2-4765-8C1D-05E30F37044C}" type="pres">
      <dgm:prSet presAssocID="{7413D840-7E03-4C31-A51F-26D30E48A347}" presName="dummyNode1" presStyleLbl="node1" presStyleIdx="1" presStyleCnt="4"/>
      <dgm:spPr/>
    </dgm:pt>
    <dgm:pt modelId="{F9B9DEA3-5F09-4F9C-933B-3799E1E66A0E}" type="pres">
      <dgm:prSet presAssocID="{7413D840-7E03-4C31-A51F-26D30E48A347}" presName="childNode1" presStyleLbl="bgAcc1" presStyleIdx="2" presStyleCnt="4">
        <dgm:presLayoutVars>
          <dgm:bulletEnabled val="1"/>
        </dgm:presLayoutVars>
      </dgm:prSet>
      <dgm:spPr/>
      <dgm:t>
        <a:bodyPr/>
        <a:lstStyle/>
        <a:p>
          <a:pPr rtl="1"/>
          <a:endParaRPr lang="fa-IR"/>
        </a:p>
      </dgm:t>
    </dgm:pt>
    <dgm:pt modelId="{22B054E3-77A1-434E-8810-7884ADEBB042}" type="pres">
      <dgm:prSet presAssocID="{7413D840-7E03-4C31-A51F-26D30E48A347}" presName="childNode1tx" presStyleLbl="bgAcc1" presStyleIdx="2" presStyleCnt="4">
        <dgm:presLayoutVars>
          <dgm:bulletEnabled val="1"/>
        </dgm:presLayoutVars>
      </dgm:prSet>
      <dgm:spPr/>
      <dgm:t>
        <a:bodyPr/>
        <a:lstStyle/>
        <a:p>
          <a:pPr rtl="1"/>
          <a:endParaRPr lang="fa-IR"/>
        </a:p>
      </dgm:t>
    </dgm:pt>
    <dgm:pt modelId="{7D29A005-E11E-424B-BDBD-73C25440267B}" type="pres">
      <dgm:prSet presAssocID="{7413D840-7E03-4C31-A51F-26D30E48A347}" presName="parentNode1" presStyleLbl="node1" presStyleIdx="2" presStyleCnt="4">
        <dgm:presLayoutVars>
          <dgm:chMax val="1"/>
          <dgm:bulletEnabled val="1"/>
        </dgm:presLayoutVars>
      </dgm:prSet>
      <dgm:spPr/>
      <dgm:t>
        <a:bodyPr/>
        <a:lstStyle/>
        <a:p>
          <a:pPr rtl="1"/>
          <a:endParaRPr lang="fa-IR"/>
        </a:p>
      </dgm:t>
    </dgm:pt>
    <dgm:pt modelId="{632AE817-D141-441D-BBB4-63E532EDC7D3}" type="pres">
      <dgm:prSet presAssocID="{7413D840-7E03-4C31-A51F-26D30E48A347}" presName="connSite1" presStyleCnt="0"/>
      <dgm:spPr/>
    </dgm:pt>
    <dgm:pt modelId="{C454D00A-84BE-4B8B-B8F1-D7A43DC9FF6E}" type="pres">
      <dgm:prSet presAssocID="{63B57565-6FD0-47ED-BFD3-9597AD1DFB36}" presName="Name9" presStyleLbl="sibTrans2D1" presStyleIdx="2" presStyleCnt="3"/>
      <dgm:spPr/>
      <dgm:t>
        <a:bodyPr/>
        <a:lstStyle/>
        <a:p>
          <a:pPr rtl="1"/>
          <a:endParaRPr lang="fa-IR"/>
        </a:p>
      </dgm:t>
    </dgm:pt>
    <dgm:pt modelId="{39E7D1EA-AABA-4A4B-A5E5-E28E53A4EC3E}" type="pres">
      <dgm:prSet presAssocID="{AF756B96-C8FF-44E9-9638-61F70CDD3DA9}" presName="composite2" presStyleCnt="0"/>
      <dgm:spPr/>
    </dgm:pt>
    <dgm:pt modelId="{19DF5341-EAAE-411A-8C16-D5F4FA4AE66C}" type="pres">
      <dgm:prSet presAssocID="{AF756B96-C8FF-44E9-9638-61F70CDD3DA9}" presName="dummyNode2" presStyleLbl="node1" presStyleIdx="2" presStyleCnt="4"/>
      <dgm:spPr/>
    </dgm:pt>
    <dgm:pt modelId="{3498A026-CFED-4283-930F-86779D035D67}" type="pres">
      <dgm:prSet presAssocID="{AF756B96-C8FF-44E9-9638-61F70CDD3DA9}" presName="childNode2" presStyleLbl="bgAcc1" presStyleIdx="3" presStyleCnt="4">
        <dgm:presLayoutVars>
          <dgm:bulletEnabled val="1"/>
        </dgm:presLayoutVars>
      </dgm:prSet>
      <dgm:spPr/>
      <dgm:t>
        <a:bodyPr/>
        <a:lstStyle/>
        <a:p>
          <a:pPr rtl="1"/>
          <a:endParaRPr lang="fa-IR"/>
        </a:p>
      </dgm:t>
    </dgm:pt>
    <dgm:pt modelId="{EEE161FD-E2DE-49C3-A7C3-7994854B4DA7}" type="pres">
      <dgm:prSet presAssocID="{AF756B96-C8FF-44E9-9638-61F70CDD3DA9}" presName="childNode2tx" presStyleLbl="bgAcc1" presStyleIdx="3" presStyleCnt="4">
        <dgm:presLayoutVars>
          <dgm:bulletEnabled val="1"/>
        </dgm:presLayoutVars>
      </dgm:prSet>
      <dgm:spPr/>
      <dgm:t>
        <a:bodyPr/>
        <a:lstStyle/>
        <a:p>
          <a:pPr rtl="1"/>
          <a:endParaRPr lang="fa-IR"/>
        </a:p>
      </dgm:t>
    </dgm:pt>
    <dgm:pt modelId="{AA1D052F-72C0-4C4B-9916-3BC24091D93A}" type="pres">
      <dgm:prSet presAssocID="{AF756B96-C8FF-44E9-9638-61F70CDD3DA9}" presName="parentNode2" presStyleLbl="node1" presStyleIdx="3" presStyleCnt="4">
        <dgm:presLayoutVars>
          <dgm:chMax val="0"/>
          <dgm:bulletEnabled val="1"/>
        </dgm:presLayoutVars>
      </dgm:prSet>
      <dgm:spPr/>
      <dgm:t>
        <a:bodyPr/>
        <a:lstStyle/>
        <a:p>
          <a:pPr rtl="1"/>
          <a:endParaRPr lang="fa-IR"/>
        </a:p>
      </dgm:t>
    </dgm:pt>
    <dgm:pt modelId="{5AB35354-FFB2-403B-BEF6-6D208A8C4D33}" type="pres">
      <dgm:prSet presAssocID="{AF756B96-C8FF-44E9-9638-61F70CDD3DA9}" presName="connSite2" presStyleCnt="0"/>
      <dgm:spPr/>
    </dgm:pt>
  </dgm:ptLst>
  <dgm:cxnLst>
    <dgm:cxn modelId="{AB124A1C-AAA3-47F8-8C3B-DD370623D99A}" type="presOf" srcId="{07DC5FBC-73D0-4831-9DC1-36AA20BD8908}" destId="{E4089911-B656-4C55-8560-12D235606E9F}" srcOrd="0" destOrd="0" presId="urn:microsoft.com/office/officeart/2005/8/layout/hProcess4"/>
    <dgm:cxn modelId="{3A00B3EA-F5E7-48F9-9B1B-0EB1FFAB6A0B}" srcId="{5213F692-1577-412E-9E9E-1EEB27EB0976}" destId="{83107D52-5EDA-4DB6-9A9B-800E45277FD7}" srcOrd="0" destOrd="0" parTransId="{CB52879E-EFF3-46F4-8417-697B93FD4F8A}" sibTransId="{B1841BCA-0194-4334-9272-0BB8ECEC83ED}"/>
    <dgm:cxn modelId="{0EEA92E1-560C-419E-AEF7-D44606FF90C2}" type="presOf" srcId="{53922B2C-1554-4378-BE7F-298D490E223D}" destId="{C0E59280-6002-4585-842D-855C03782DA2}" srcOrd="0" destOrd="0" presId="urn:microsoft.com/office/officeart/2005/8/layout/hProcess4"/>
    <dgm:cxn modelId="{A1699549-9CF7-4471-8296-AACD33976C0D}" type="presOf" srcId="{7C5FA5A7-11B4-4DD1-9BEA-664F9B5E1D1C}" destId="{F286EA23-B613-4729-83ED-1B696548EC37}" srcOrd="1" destOrd="0" presId="urn:microsoft.com/office/officeart/2005/8/layout/hProcess4"/>
    <dgm:cxn modelId="{8F92D127-52EB-4A64-BD60-FA91CEAFD7A9}" srcId="{07DC5FBC-73D0-4831-9DC1-36AA20BD8908}" destId="{81A04BE1-180B-49B7-BD07-5F0F5E53A08F}" srcOrd="0" destOrd="0" parTransId="{765D43BF-D2C2-4EFC-9874-3563B0A1463B}" sibTransId="{212349C6-50BD-4F5A-A306-76FD172B7701}"/>
    <dgm:cxn modelId="{43CEEB4A-26F2-4365-B253-20733BEDCAB1}" srcId="{AF756B96-C8FF-44E9-9638-61F70CDD3DA9}" destId="{123745F7-B67F-486A-8213-8B3235F5D08A}" srcOrd="0" destOrd="0" parTransId="{FF41BCF9-C4EB-45FA-9A4D-F20AF031C7AB}" sibTransId="{2AF78858-77FB-4B14-934B-5E5777B4278D}"/>
    <dgm:cxn modelId="{3E86707A-6E85-4321-931D-EBEB5BD13BA9}" type="presOf" srcId="{5213F692-1577-412E-9E9E-1EEB27EB0976}" destId="{004E3996-0F7F-4CE5-9740-EBAEFED32548}" srcOrd="0" destOrd="0" presId="urn:microsoft.com/office/officeart/2005/8/layout/hProcess4"/>
    <dgm:cxn modelId="{FA71B76D-E927-4BF4-A1D3-A68712CB18B2}" srcId="{7413D840-7E03-4C31-A51F-26D30E48A347}" destId="{BC967FD3-2EF1-400A-A191-A0F463754E35}" srcOrd="0" destOrd="0" parTransId="{7F3521A5-1BC3-4648-AAB6-F8E29F2BF48F}" sibTransId="{282A9564-48CF-4F77-AE85-152E804AD510}"/>
    <dgm:cxn modelId="{49D9A360-8C0C-41D5-9E8A-15E4701BA187}" type="presOf" srcId="{AF756B96-C8FF-44E9-9638-61F70CDD3DA9}" destId="{AA1D052F-72C0-4C4B-9916-3BC24091D93A}" srcOrd="0" destOrd="0" presId="urn:microsoft.com/office/officeart/2005/8/layout/hProcess4"/>
    <dgm:cxn modelId="{AA93A064-6591-4C5A-A6F4-C8712619DA7D}" type="presOf" srcId="{BC967FD3-2EF1-400A-A191-A0F463754E35}" destId="{F9B9DEA3-5F09-4F9C-933B-3799E1E66A0E}" srcOrd="0" destOrd="0" presId="urn:microsoft.com/office/officeart/2005/8/layout/hProcess4"/>
    <dgm:cxn modelId="{9D089BD2-1A91-48FB-9FF2-364D6706DF3E}" srcId="{5213F692-1577-412E-9E9E-1EEB27EB0976}" destId="{7413D840-7E03-4C31-A51F-26D30E48A347}" srcOrd="2" destOrd="0" parTransId="{D79C14F6-2B53-4B63-92F0-1FF705793501}" sibTransId="{63B57565-6FD0-47ED-BFD3-9597AD1DFB36}"/>
    <dgm:cxn modelId="{B48CEFD5-2C58-435F-8970-33CDFF946403}" type="presOf" srcId="{B1841BCA-0194-4334-9272-0BB8ECEC83ED}" destId="{5815113F-C9F1-4E68-8DDD-361CE8C7583C}" srcOrd="0" destOrd="0" presId="urn:microsoft.com/office/officeart/2005/8/layout/hProcess4"/>
    <dgm:cxn modelId="{9B86F87A-D03C-4C87-982A-2B66DE60FBE8}" type="presOf" srcId="{123745F7-B67F-486A-8213-8B3235F5D08A}" destId="{EEE161FD-E2DE-49C3-A7C3-7994854B4DA7}" srcOrd="1" destOrd="0" presId="urn:microsoft.com/office/officeart/2005/8/layout/hProcess4"/>
    <dgm:cxn modelId="{7A527BD7-82A1-423A-91C3-1F415D02F0F3}" type="presOf" srcId="{63B57565-6FD0-47ED-BFD3-9597AD1DFB36}" destId="{C454D00A-84BE-4B8B-B8F1-D7A43DC9FF6E}" srcOrd="0" destOrd="0" presId="urn:microsoft.com/office/officeart/2005/8/layout/hProcess4"/>
    <dgm:cxn modelId="{A5B25A1F-4EBC-4623-A858-591E4B2CA023}" type="presOf" srcId="{123745F7-B67F-486A-8213-8B3235F5D08A}" destId="{3498A026-CFED-4283-930F-86779D035D67}" srcOrd="0" destOrd="0" presId="urn:microsoft.com/office/officeart/2005/8/layout/hProcess4"/>
    <dgm:cxn modelId="{EBF897A2-61EE-489A-80C8-EC92396EE5A6}" srcId="{5213F692-1577-412E-9E9E-1EEB27EB0976}" destId="{07DC5FBC-73D0-4831-9DC1-36AA20BD8908}" srcOrd="1" destOrd="0" parTransId="{B4BAC14D-86DA-446A-982E-0878D54B7FA8}" sibTransId="{53922B2C-1554-4378-BE7F-298D490E223D}"/>
    <dgm:cxn modelId="{5B49E0A9-8C99-420C-AF30-E4671880183B}" srcId="{5213F692-1577-412E-9E9E-1EEB27EB0976}" destId="{AF756B96-C8FF-44E9-9638-61F70CDD3DA9}" srcOrd="3" destOrd="0" parTransId="{E7B20CAC-7EEB-41D4-90A3-DD6029873D7A}" sibTransId="{5B61FEF4-D0F3-4B72-B792-0681800C6B3B}"/>
    <dgm:cxn modelId="{EA71E1D1-5381-4F48-BD16-0B291E534629}" type="presOf" srcId="{81A04BE1-180B-49B7-BD07-5F0F5E53A08F}" destId="{C24CBABD-E57F-46FF-9CC9-393FBA4150F3}" srcOrd="1" destOrd="0" presId="urn:microsoft.com/office/officeart/2005/8/layout/hProcess4"/>
    <dgm:cxn modelId="{931A8C6B-FD7D-44CB-A793-F4946602E442}" srcId="{83107D52-5EDA-4DB6-9A9B-800E45277FD7}" destId="{7C5FA5A7-11B4-4DD1-9BEA-664F9B5E1D1C}" srcOrd="0" destOrd="0" parTransId="{4E6AC8AC-9D92-49E1-BEA3-6C096E573775}" sibTransId="{34E127D1-C410-40D3-8571-EE79CBDDC828}"/>
    <dgm:cxn modelId="{55F476F1-6C2D-401C-875C-2916FC1A8F78}" type="presOf" srcId="{BC967FD3-2EF1-400A-A191-A0F463754E35}" destId="{22B054E3-77A1-434E-8810-7884ADEBB042}" srcOrd="1" destOrd="0" presId="urn:microsoft.com/office/officeart/2005/8/layout/hProcess4"/>
    <dgm:cxn modelId="{9D7FCEA4-71DA-4498-850D-7023796396E0}" type="presOf" srcId="{7C5FA5A7-11B4-4DD1-9BEA-664F9B5E1D1C}" destId="{D8E25C91-362B-445B-B636-D7DCCCB05C5F}" srcOrd="0" destOrd="0" presId="urn:microsoft.com/office/officeart/2005/8/layout/hProcess4"/>
    <dgm:cxn modelId="{6679339D-033B-43EA-BCE4-A65B8793574B}" type="presOf" srcId="{7413D840-7E03-4C31-A51F-26D30E48A347}" destId="{7D29A005-E11E-424B-BDBD-73C25440267B}" srcOrd="0" destOrd="0" presId="urn:microsoft.com/office/officeart/2005/8/layout/hProcess4"/>
    <dgm:cxn modelId="{ABA3F1D7-D65D-496F-9721-0CCF4711D585}" type="presOf" srcId="{81A04BE1-180B-49B7-BD07-5F0F5E53A08F}" destId="{E9037B5C-7697-4C91-BD2B-B9C9AB5291E2}" srcOrd="0" destOrd="0" presId="urn:microsoft.com/office/officeart/2005/8/layout/hProcess4"/>
    <dgm:cxn modelId="{E194B776-AAEB-42A8-877C-07563800EB20}" type="presOf" srcId="{83107D52-5EDA-4DB6-9A9B-800E45277FD7}" destId="{A8C65AB7-DF1B-40A7-8CB5-EB46D157E737}" srcOrd="0" destOrd="0" presId="urn:microsoft.com/office/officeart/2005/8/layout/hProcess4"/>
    <dgm:cxn modelId="{8D8F24B1-B576-4946-A2A4-ED8A6C0B01B7}" type="presParOf" srcId="{004E3996-0F7F-4CE5-9740-EBAEFED32548}" destId="{A540FB12-2F44-46E8-A94A-0D8A615322F2}" srcOrd="0" destOrd="0" presId="urn:microsoft.com/office/officeart/2005/8/layout/hProcess4"/>
    <dgm:cxn modelId="{0DFEBF8C-3ACA-461D-9167-5E3A60E53891}" type="presParOf" srcId="{004E3996-0F7F-4CE5-9740-EBAEFED32548}" destId="{F9D5CCD1-5FF3-4A65-B951-743BEC3FFB81}" srcOrd="1" destOrd="0" presId="urn:microsoft.com/office/officeart/2005/8/layout/hProcess4"/>
    <dgm:cxn modelId="{9234075A-F6C5-4E95-A0BF-1969253C2FFF}" type="presParOf" srcId="{004E3996-0F7F-4CE5-9740-EBAEFED32548}" destId="{4354575D-7A7A-4376-BC98-CD7F15F508BF}" srcOrd="2" destOrd="0" presId="urn:microsoft.com/office/officeart/2005/8/layout/hProcess4"/>
    <dgm:cxn modelId="{5B50487C-2AFF-4A9E-AED0-1E2553EA03F7}" type="presParOf" srcId="{4354575D-7A7A-4376-BC98-CD7F15F508BF}" destId="{260A6054-B417-4ED6-9BDD-419BB092D7FF}" srcOrd="0" destOrd="0" presId="urn:microsoft.com/office/officeart/2005/8/layout/hProcess4"/>
    <dgm:cxn modelId="{09FF98B2-D4EE-43B0-893B-1564669089AF}" type="presParOf" srcId="{260A6054-B417-4ED6-9BDD-419BB092D7FF}" destId="{384D2509-37B9-443A-BD4F-1346CB37CA5C}" srcOrd="0" destOrd="0" presId="urn:microsoft.com/office/officeart/2005/8/layout/hProcess4"/>
    <dgm:cxn modelId="{CD2171C1-1F11-4D34-A827-E74B079C0D8A}" type="presParOf" srcId="{260A6054-B417-4ED6-9BDD-419BB092D7FF}" destId="{D8E25C91-362B-445B-B636-D7DCCCB05C5F}" srcOrd="1" destOrd="0" presId="urn:microsoft.com/office/officeart/2005/8/layout/hProcess4"/>
    <dgm:cxn modelId="{8BC048EE-7FAD-4E21-A43D-A2C69D7D3243}" type="presParOf" srcId="{260A6054-B417-4ED6-9BDD-419BB092D7FF}" destId="{F286EA23-B613-4729-83ED-1B696548EC37}" srcOrd="2" destOrd="0" presId="urn:microsoft.com/office/officeart/2005/8/layout/hProcess4"/>
    <dgm:cxn modelId="{20850E99-D19D-487D-9AAE-7DFF78C1AA21}" type="presParOf" srcId="{260A6054-B417-4ED6-9BDD-419BB092D7FF}" destId="{A8C65AB7-DF1B-40A7-8CB5-EB46D157E737}" srcOrd="3" destOrd="0" presId="urn:microsoft.com/office/officeart/2005/8/layout/hProcess4"/>
    <dgm:cxn modelId="{1D7B9CF2-A4C0-43E0-8DCD-FE131A82D5F5}" type="presParOf" srcId="{260A6054-B417-4ED6-9BDD-419BB092D7FF}" destId="{A7A27621-8C97-4505-BF84-1BF5338F1D3E}" srcOrd="4" destOrd="0" presId="urn:microsoft.com/office/officeart/2005/8/layout/hProcess4"/>
    <dgm:cxn modelId="{CADA7389-152C-487E-844E-537324E82D9B}" type="presParOf" srcId="{4354575D-7A7A-4376-BC98-CD7F15F508BF}" destId="{5815113F-C9F1-4E68-8DDD-361CE8C7583C}" srcOrd="1" destOrd="0" presId="urn:microsoft.com/office/officeart/2005/8/layout/hProcess4"/>
    <dgm:cxn modelId="{AD5B91A0-A69C-4030-A7CE-298985C35217}" type="presParOf" srcId="{4354575D-7A7A-4376-BC98-CD7F15F508BF}" destId="{5B518A0A-6339-4D7B-9AAD-51D22812E40B}" srcOrd="2" destOrd="0" presId="urn:microsoft.com/office/officeart/2005/8/layout/hProcess4"/>
    <dgm:cxn modelId="{C0A58793-B132-441B-9C86-28DDA4FC2ED7}" type="presParOf" srcId="{5B518A0A-6339-4D7B-9AAD-51D22812E40B}" destId="{49E66F0D-154E-4E3F-9ABE-AC264306D7C0}" srcOrd="0" destOrd="0" presId="urn:microsoft.com/office/officeart/2005/8/layout/hProcess4"/>
    <dgm:cxn modelId="{80B11428-131F-4D02-9227-688501B204CA}" type="presParOf" srcId="{5B518A0A-6339-4D7B-9AAD-51D22812E40B}" destId="{E9037B5C-7697-4C91-BD2B-B9C9AB5291E2}" srcOrd="1" destOrd="0" presId="urn:microsoft.com/office/officeart/2005/8/layout/hProcess4"/>
    <dgm:cxn modelId="{4793F331-043C-4777-B7A2-04C7C83FA679}" type="presParOf" srcId="{5B518A0A-6339-4D7B-9AAD-51D22812E40B}" destId="{C24CBABD-E57F-46FF-9CC9-393FBA4150F3}" srcOrd="2" destOrd="0" presId="urn:microsoft.com/office/officeart/2005/8/layout/hProcess4"/>
    <dgm:cxn modelId="{53E6DBD2-E798-4C32-A018-2B22C2F1D4E7}" type="presParOf" srcId="{5B518A0A-6339-4D7B-9AAD-51D22812E40B}" destId="{E4089911-B656-4C55-8560-12D235606E9F}" srcOrd="3" destOrd="0" presId="urn:microsoft.com/office/officeart/2005/8/layout/hProcess4"/>
    <dgm:cxn modelId="{50E757EE-8DA8-47D9-85A1-5C44203EDDCE}" type="presParOf" srcId="{5B518A0A-6339-4D7B-9AAD-51D22812E40B}" destId="{F6FE5D4D-978D-4F8A-922A-F7857B3206BB}" srcOrd="4" destOrd="0" presId="urn:microsoft.com/office/officeart/2005/8/layout/hProcess4"/>
    <dgm:cxn modelId="{321C25CB-B388-44BA-83AE-BD24D99522B0}" type="presParOf" srcId="{4354575D-7A7A-4376-BC98-CD7F15F508BF}" destId="{C0E59280-6002-4585-842D-855C03782DA2}" srcOrd="3" destOrd="0" presId="urn:microsoft.com/office/officeart/2005/8/layout/hProcess4"/>
    <dgm:cxn modelId="{AC42C74D-D7D8-419A-9812-0B104DACF8B5}" type="presParOf" srcId="{4354575D-7A7A-4376-BC98-CD7F15F508BF}" destId="{F86A1A2B-45D6-4153-AEFA-CC10170272A0}" srcOrd="4" destOrd="0" presId="urn:microsoft.com/office/officeart/2005/8/layout/hProcess4"/>
    <dgm:cxn modelId="{E83884B5-F62A-4D3E-BFC0-11DB71ACD207}" type="presParOf" srcId="{F86A1A2B-45D6-4153-AEFA-CC10170272A0}" destId="{7CE69E9A-62D2-4765-8C1D-05E30F37044C}" srcOrd="0" destOrd="0" presId="urn:microsoft.com/office/officeart/2005/8/layout/hProcess4"/>
    <dgm:cxn modelId="{383F6C1A-45EA-46E5-A64C-44B7E4E7A6CA}" type="presParOf" srcId="{F86A1A2B-45D6-4153-AEFA-CC10170272A0}" destId="{F9B9DEA3-5F09-4F9C-933B-3799E1E66A0E}" srcOrd="1" destOrd="0" presId="urn:microsoft.com/office/officeart/2005/8/layout/hProcess4"/>
    <dgm:cxn modelId="{C765F592-3655-4CC2-B417-79375A06412B}" type="presParOf" srcId="{F86A1A2B-45D6-4153-AEFA-CC10170272A0}" destId="{22B054E3-77A1-434E-8810-7884ADEBB042}" srcOrd="2" destOrd="0" presId="urn:microsoft.com/office/officeart/2005/8/layout/hProcess4"/>
    <dgm:cxn modelId="{4A420808-4D9B-41D7-9B71-98287BD66D1B}" type="presParOf" srcId="{F86A1A2B-45D6-4153-AEFA-CC10170272A0}" destId="{7D29A005-E11E-424B-BDBD-73C25440267B}" srcOrd="3" destOrd="0" presId="urn:microsoft.com/office/officeart/2005/8/layout/hProcess4"/>
    <dgm:cxn modelId="{E5FACF6D-68A1-44FC-A124-AF551D18DC57}" type="presParOf" srcId="{F86A1A2B-45D6-4153-AEFA-CC10170272A0}" destId="{632AE817-D141-441D-BBB4-63E532EDC7D3}" srcOrd="4" destOrd="0" presId="urn:microsoft.com/office/officeart/2005/8/layout/hProcess4"/>
    <dgm:cxn modelId="{D17FC8B3-8BE0-4F26-8700-BF6BB7617750}" type="presParOf" srcId="{4354575D-7A7A-4376-BC98-CD7F15F508BF}" destId="{C454D00A-84BE-4B8B-B8F1-D7A43DC9FF6E}" srcOrd="5" destOrd="0" presId="urn:microsoft.com/office/officeart/2005/8/layout/hProcess4"/>
    <dgm:cxn modelId="{02C785C4-176F-4474-B43E-64D936950B9B}" type="presParOf" srcId="{4354575D-7A7A-4376-BC98-CD7F15F508BF}" destId="{39E7D1EA-AABA-4A4B-A5E5-E28E53A4EC3E}" srcOrd="6" destOrd="0" presId="urn:microsoft.com/office/officeart/2005/8/layout/hProcess4"/>
    <dgm:cxn modelId="{4CBB240C-4522-45FF-9F9F-4A772A90E4FD}" type="presParOf" srcId="{39E7D1EA-AABA-4A4B-A5E5-E28E53A4EC3E}" destId="{19DF5341-EAAE-411A-8C16-D5F4FA4AE66C}" srcOrd="0" destOrd="0" presId="urn:microsoft.com/office/officeart/2005/8/layout/hProcess4"/>
    <dgm:cxn modelId="{3CDD8905-E6E5-4B2D-9A14-1A4189AF2D91}" type="presParOf" srcId="{39E7D1EA-AABA-4A4B-A5E5-E28E53A4EC3E}" destId="{3498A026-CFED-4283-930F-86779D035D67}" srcOrd="1" destOrd="0" presId="urn:microsoft.com/office/officeart/2005/8/layout/hProcess4"/>
    <dgm:cxn modelId="{341E1CA0-F108-4DA8-90AA-997751F5D84E}" type="presParOf" srcId="{39E7D1EA-AABA-4A4B-A5E5-E28E53A4EC3E}" destId="{EEE161FD-E2DE-49C3-A7C3-7994854B4DA7}" srcOrd="2" destOrd="0" presId="urn:microsoft.com/office/officeart/2005/8/layout/hProcess4"/>
    <dgm:cxn modelId="{71A82738-8DC4-4EE7-932F-41FDCFA6E4F7}" type="presParOf" srcId="{39E7D1EA-AABA-4A4B-A5E5-E28E53A4EC3E}" destId="{AA1D052F-72C0-4C4B-9916-3BC24091D93A}" srcOrd="3" destOrd="0" presId="urn:microsoft.com/office/officeart/2005/8/layout/hProcess4"/>
    <dgm:cxn modelId="{188654F3-8372-4C34-BA4C-0C5C4598C454}" type="presParOf" srcId="{39E7D1EA-AABA-4A4B-A5E5-E28E53A4EC3E}" destId="{5AB35354-FFB2-403B-BEF6-6D208A8C4D33}"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CE91178-A545-4097-873F-51A686BA9507}" type="doc">
      <dgm:prSet loTypeId="urn:microsoft.com/office/officeart/2005/8/layout/list1" loCatId="list" qsTypeId="urn:microsoft.com/office/officeart/2005/8/quickstyle/3d7" qsCatId="3D" csTypeId="urn:microsoft.com/office/officeart/2005/8/colors/colorful1" csCatId="colorful" phldr="1"/>
      <dgm:spPr/>
      <dgm:t>
        <a:bodyPr/>
        <a:lstStyle/>
        <a:p>
          <a:pPr rtl="1"/>
          <a:endParaRPr lang="fa-IR"/>
        </a:p>
      </dgm:t>
    </dgm:pt>
    <dgm:pt modelId="{BB366C89-295C-45D1-B17A-4A5D3187BDE3}">
      <dgm:prSet/>
      <dgm:spPr/>
      <dgm:t>
        <a:bodyPr/>
        <a:lstStyle/>
        <a:p>
          <a:pPr algn="ctr" rtl="1"/>
          <a:r>
            <a:rPr lang="fa-IR" dirty="0" smtClean="0"/>
            <a:t>توماس فریدمن</a:t>
          </a:r>
          <a:endParaRPr lang="fa-IR" dirty="0"/>
        </a:p>
      </dgm:t>
    </dgm:pt>
    <dgm:pt modelId="{B4280C2B-84E0-4344-AD29-6EAAEEC91501}" type="parTrans" cxnId="{CA9FF2C3-6027-4B37-BDC2-2B8DF5AF54DD}">
      <dgm:prSet/>
      <dgm:spPr/>
      <dgm:t>
        <a:bodyPr/>
        <a:lstStyle/>
        <a:p>
          <a:pPr rtl="1"/>
          <a:endParaRPr lang="fa-IR"/>
        </a:p>
      </dgm:t>
    </dgm:pt>
    <dgm:pt modelId="{01AF237E-878A-4088-8B3F-9FC867739D09}" type="sibTrans" cxnId="{CA9FF2C3-6027-4B37-BDC2-2B8DF5AF54DD}">
      <dgm:prSet/>
      <dgm:spPr/>
      <dgm:t>
        <a:bodyPr/>
        <a:lstStyle/>
        <a:p>
          <a:pPr rtl="1"/>
          <a:endParaRPr lang="fa-IR"/>
        </a:p>
      </dgm:t>
    </dgm:pt>
    <dgm:pt modelId="{A64977DC-3C51-411C-A076-46160D0D3DF4}">
      <dgm:prSet/>
      <dgm:spPr/>
      <dgm:t>
        <a:bodyPr/>
        <a:lstStyle/>
        <a:p>
          <a:pPr algn="justLow" rtl="1"/>
          <a:r>
            <a:rPr lang="fa-IR" dirty="0" smtClean="0">
              <a:latin typeface="Arial Unicode MS" pitchFamily="34" charset="-128"/>
              <a:ea typeface="Arial Unicode MS" pitchFamily="34" charset="-128"/>
              <a:cs typeface="Arial Unicode MS" pitchFamily="34" charset="-128"/>
            </a:rPr>
            <a:t>وقتی رهن‌های خطرناک متورم شد، بحران اعتباری پدید آمد و نگرانی در بازار توسعه یافت. وقتی سرمایه‌گذاران نگران سبد سهام خود را نقد کردند، این بحران، به بحران سهام تبدیل شد. بحران سهام باعث شد که مردم احساس تنگدستی کنند و در نتیجه بحران مصرف پدید آمد. این خود باعث قصور شرکت‌های بیشتری در ایفای تعهدات شد و زمانی که شرکت‌ها با عجله اخراج کارگران را شروع کردند، به بحران بیکاری مبدل شد.</a:t>
          </a:r>
          <a:endParaRPr lang="en-US" dirty="0">
            <a:latin typeface="Arial Unicode MS" pitchFamily="34" charset="-128"/>
            <a:ea typeface="Arial Unicode MS" pitchFamily="34" charset="-128"/>
            <a:cs typeface="Arial Unicode MS" pitchFamily="34" charset="-128"/>
          </a:endParaRPr>
        </a:p>
      </dgm:t>
    </dgm:pt>
    <dgm:pt modelId="{52BF7A75-CA20-4669-9B2D-B78B5DC89E06}" type="parTrans" cxnId="{8C944ECC-7B29-4B56-AEC5-2DC0AF248A79}">
      <dgm:prSet/>
      <dgm:spPr/>
      <dgm:t>
        <a:bodyPr/>
        <a:lstStyle/>
        <a:p>
          <a:pPr rtl="1"/>
          <a:endParaRPr lang="fa-IR"/>
        </a:p>
      </dgm:t>
    </dgm:pt>
    <dgm:pt modelId="{49AEB79E-2127-4239-B92E-2F58B7C031D9}" type="sibTrans" cxnId="{8C944ECC-7B29-4B56-AEC5-2DC0AF248A79}">
      <dgm:prSet/>
      <dgm:spPr/>
      <dgm:t>
        <a:bodyPr/>
        <a:lstStyle/>
        <a:p>
          <a:pPr rtl="1"/>
          <a:endParaRPr lang="fa-IR"/>
        </a:p>
      </dgm:t>
    </dgm:pt>
    <dgm:pt modelId="{E345971E-2271-4922-80D1-93D873B5F297}" type="pres">
      <dgm:prSet presAssocID="{4CE91178-A545-4097-873F-51A686BA9507}" presName="linear" presStyleCnt="0">
        <dgm:presLayoutVars>
          <dgm:dir/>
          <dgm:animLvl val="lvl"/>
          <dgm:resizeHandles val="exact"/>
        </dgm:presLayoutVars>
      </dgm:prSet>
      <dgm:spPr/>
      <dgm:t>
        <a:bodyPr/>
        <a:lstStyle/>
        <a:p>
          <a:pPr rtl="1"/>
          <a:endParaRPr lang="fa-IR"/>
        </a:p>
      </dgm:t>
    </dgm:pt>
    <dgm:pt modelId="{3AA7B468-102B-4661-B09A-A15FED28BFB2}" type="pres">
      <dgm:prSet presAssocID="{BB366C89-295C-45D1-B17A-4A5D3187BDE3}" presName="parentLin" presStyleCnt="0"/>
      <dgm:spPr/>
    </dgm:pt>
    <dgm:pt modelId="{485E16F1-2675-4DE0-B481-03AF70701C8A}" type="pres">
      <dgm:prSet presAssocID="{BB366C89-295C-45D1-B17A-4A5D3187BDE3}" presName="parentLeftMargin" presStyleLbl="node1" presStyleIdx="0" presStyleCnt="1"/>
      <dgm:spPr/>
      <dgm:t>
        <a:bodyPr/>
        <a:lstStyle/>
        <a:p>
          <a:pPr rtl="1"/>
          <a:endParaRPr lang="fa-IR"/>
        </a:p>
      </dgm:t>
    </dgm:pt>
    <dgm:pt modelId="{A31454E3-F7BC-434C-88D8-CB8A013F04C6}" type="pres">
      <dgm:prSet presAssocID="{BB366C89-295C-45D1-B17A-4A5D3187BDE3}" presName="parentText" presStyleLbl="node1" presStyleIdx="0" presStyleCnt="1">
        <dgm:presLayoutVars>
          <dgm:chMax val="0"/>
          <dgm:bulletEnabled val="1"/>
        </dgm:presLayoutVars>
      </dgm:prSet>
      <dgm:spPr/>
      <dgm:t>
        <a:bodyPr/>
        <a:lstStyle/>
        <a:p>
          <a:pPr rtl="1"/>
          <a:endParaRPr lang="fa-IR"/>
        </a:p>
      </dgm:t>
    </dgm:pt>
    <dgm:pt modelId="{63D2C6C7-743D-4E81-AA91-C05D6B5354CE}" type="pres">
      <dgm:prSet presAssocID="{BB366C89-295C-45D1-B17A-4A5D3187BDE3}" presName="negativeSpace" presStyleCnt="0"/>
      <dgm:spPr/>
    </dgm:pt>
    <dgm:pt modelId="{02F9A71D-885E-4479-9F5C-3A52714FB25E}" type="pres">
      <dgm:prSet presAssocID="{BB366C89-295C-45D1-B17A-4A5D3187BDE3}" presName="childText" presStyleLbl="conFgAcc1" presStyleIdx="0" presStyleCnt="1">
        <dgm:presLayoutVars>
          <dgm:bulletEnabled val="1"/>
        </dgm:presLayoutVars>
      </dgm:prSet>
      <dgm:spPr/>
      <dgm:t>
        <a:bodyPr/>
        <a:lstStyle/>
        <a:p>
          <a:pPr rtl="1"/>
          <a:endParaRPr lang="fa-IR"/>
        </a:p>
      </dgm:t>
    </dgm:pt>
  </dgm:ptLst>
  <dgm:cxnLst>
    <dgm:cxn modelId="{9BCDDAF3-20F6-435A-9AA2-B96213C97284}" type="presOf" srcId="{A64977DC-3C51-411C-A076-46160D0D3DF4}" destId="{02F9A71D-885E-4479-9F5C-3A52714FB25E}" srcOrd="0" destOrd="0" presId="urn:microsoft.com/office/officeart/2005/8/layout/list1"/>
    <dgm:cxn modelId="{8C944ECC-7B29-4B56-AEC5-2DC0AF248A79}" srcId="{BB366C89-295C-45D1-B17A-4A5D3187BDE3}" destId="{A64977DC-3C51-411C-A076-46160D0D3DF4}" srcOrd="0" destOrd="0" parTransId="{52BF7A75-CA20-4669-9B2D-B78B5DC89E06}" sibTransId="{49AEB79E-2127-4239-B92E-2F58B7C031D9}"/>
    <dgm:cxn modelId="{CA9FF2C3-6027-4B37-BDC2-2B8DF5AF54DD}" srcId="{4CE91178-A545-4097-873F-51A686BA9507}" destId="{BB366C89-295C-45D1-B17A-4A5D3187BDE3}" srcOrd="0" destOrd="0" parTransId="{B4280C2B-84E0-4344-AD29-6EAAEEC91501}" sibTransId="{01AF237E-878A-4088-8B3F-9FC867739D09}"/>
    <dgm:cxn modelId="{A18473BD-EFE6-434E-897A-94EA10F94F6A}" type="presOf" srcId="{4CE91178-A545-4097-873F-51A686BA9507}" destId="{E345971E-2271-4922-80D1-93D873B5F297}" srcOrd="0" destOrd="0" presId="urn:microsoft.com/office/officeart/2005/8/layout/list1"/>
    <dgm:cxn modelId="{F6076BC1-6DB4-4935-9D02-36548EAB41E2}" type="presOf" srcId="{BB366C89-295C-45D1-B17A-4A5D3187BDE3}" destId="{485E16F1-2675-4DE0-B481-03AF70701C8A}" srcOrd="0" destOrd="0" presId="urn:microsoft.com/office/officeart/2005/8/layout/list1"/>
    <dgm:cxn modelId="{0F12E47F-0266-47FB-BF49-976512E5006A}" type="presOf" srcId="{BB366C89-295C-45D1-B17A-4A5D3187BDE3}" destId="{A31454E3-F7BC-434C-88D8-CB8A013F04C6}" srcOrd="1" destOrd="0" presId="urn:microsoft.com/office/officeart/2005/8/layout/list1"/>
    <dgm:cxn modelId="{55FCFF3A-2076-43B2-A900-631BA2ED8823}" type="presParOf" srcId="{E345971E-2271-4922-80D1-93D873B5F297}" destId="{3AA7B468-102B-4661-B09A-A15FED28BFB2}" srcOrd="0" destOrd="0" presId="urn:microsoft.com/office/officeart/2005/8/layout/list1"/>
    <dgm:cxn modelId="{93509F96-F8A6-42E0-9431-A647E83215C3}" type="presParOf" srcId="{3AA7B468-102B-4661-B09A-A15FED28BFB2}" destId="{485E16F1-2675-4DE0-B481-03AF70701C8A}" srcOrd="0" destOrd="0" presId="urn:microsoft.com/office/officeart/2005/8/layout/list1"/>
    <dgm:cxn modelId="{BED8BCBA-5C69-43FC-A784-F991BB404711}" type="presParOf" srcId="{3AA7B468-102B-4661-B09A-A15FED28BFB2}" destId="{A31454E3-F7BC-434C-88D8-CB8A013F04C6}" srcOrd="1" destOrd="0" presId="urn:microsoft.com/office/officeart/2005/8/layout/list1"/>
    <dgm:cxn modelId="{8933BD2C-4B52-44F3-AC92-69C727CA4BEA}" type="presParOf" srcId="{E345971E-2271-4922-80D1-93D873B5F297}" destId="{63D2C6C7-743D-4E81-AA91-C05D6B5354CE}" srcOrd="1" destOrd="0" presId="urn:microsoft.com/office/officeart/2005/8/layout/list1"/>
    <dgm:cxn modelId="{F4C2C9B4-C669-4AB9-8508-A9020518DB6B}" type="presParOf" srcId="{E345971E-2271-4922-80D1-93D873B5F297}" destId="{02F9A71D-885E-4479-9F5C-3A52714FB25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9210EC6-F437-4728-A27B-CF577D7A5062}" type="doc">
      <dgm:prSet loTypeId="urn:microsoft.com/office/officeart/2005/8/layout/hList6" loCatId="list" qsTypeId="urn:microsoft.com/office/officeart/2005/8/quickstyle/3d2" qsCatId="3D" csTypeId="urn:microsoft.com/office/officeart/2005/8/colors/colorful1" csCatId="colorful" phldr="1"/>
      <dgm:spPr/>
      <dgm:t>
        <a:bodyPr/>
        <a:lstStyle/>
        <a:p>
          <a:pPr rtl="1"/>
          <a:endParaRPr lang="fa-IR"/>
        </a:p>
      </dgm:t>
    </dgm:pt>
    <dgm:pt modelId="{E164D740-D30C-4A3C-A023-8ECD37134B95}">
      <dgm:prSet custT="1"/>
      <dgm:spPr/>
      <dgm:t>
        <a:bodyPr/>
        <a:lstStyle/>
        <a:p>
          <a:pPr rtl="1"/>
          <a:r>
            <a:rPr lang="fa-IR" sz="4000" dirty="0" smtClean="0">
              <a:cs typeface="B Mitra" pitchFamily="2" charset="-78"/>
            </a:rPr>
            <a:t>درخواست از بانک</a:t>
          </a:r>
          <a:r>
            <a:rPr lang="en-US" sz="4000" dirty="0" smtClean="0">
              <a:cs typeface="B Mitra" pitchFamily="2" charset="-78"/>
            </a:rPr>
            <a:t>‎</a:t>
          </a:r>
          <a:r>
            <a:rPr lang="fa-IR" sz="4000" dirty="0" smtClean="0">
              <a:cs typeface="B Mitra" pitchFamily="2" charset="-78"/>
            </a:rPr>
            <a:t>ها برای تأخیر در تعیین نرخ</a:t>
          </a:r>
          <a:r>
            <a:rPr lang="en-US" sz="4000" dirty="0" smtClean="0">
              <a:cs typeface="B Mitra" pitchFamily="2" charset="-78"/>
            </a:rPr>
            <a:t>‎</a:t>
          </a:r>
          <a:r>
            <a:rPr lang="fa-IR" sz="4000" dirty="0" smtClean="0">
              <a:cs typeface="B Mitra" pitchFamily="2" charset="-78"/>
            </a:rPr>
            <a:t>های جدید بالاتر </a:t>
          </a:r>
          <a:r>
            <a:rPr lang="en-US" sz="4000" dirty="0" smtClean="0">
              <a:latin typeface="Times New Roman" pitchFamily="18" charset="0"/>
              <a:cs typeface="Times New Roman" pitchFamily="18" charset="0"/>
            </a:rPr>
            <a:t>ARM</a:t>
          </a:r>
          <a:endParaRPr lang="fa-IR" sz="4000" dirty="0">
            <a:latin typeface="Times New Roman" pitchFamily="18" charset="0"/>
            <a:cs typeface="Times New Roman" pitchFamily="18" charset="0"/>
          </a:endParaRPr>
        </a:p>
      </dgm:t>
    </dgm:pt>
    <dgm:pt modelId="{83BB9F40-2C37-4B88-89DC-C5B3BEE6AF37}" type="parTrans" cxnId="{3C1DA7C3-C8C5-466E-88FB-477F5EA702F6}">
      <dgm:prSet/>
      <dgm:spPr/>
      <dgm:t>
        <a:bodyPr/>
        <a:lstStyle/>
        <a:p>
          <a:pPr rtl="1"/>
          <a:endParaRPr lang="fa-IR">
            <a:cs typeface="B Mitra" pitchFamily="2" charset="-78"/>
          </a:endParaRPr>
        </a:p>
      </dgm:t>
    </dgm:pt>
    <dgm:pt modelId="{FC3BA8C2-178A-4905-9276-68B8E5C8291A}" type="sibTrans" cxnId="{3C1DA7C3-C8C5-466E-88FB-477F5EA702F6}">
      <dgm:prSet/>
      <dgm:spPr/>
      <dgm:t>
        <a:bodyPr/>
        <a:lstStyle/>
        <a:p>
          <a:pPr rtl="1"/>
          <a:endParaRPr lang="fa-IR">
            <a:cs typeface="B Mitra" pitchFamily="2" charset="-78"/>
          </a:endParaRPr>
        </a:p>
      </dgm:t>
    </dgm:pt>
    <dgm:pt modelId="{A12AC43A-1111-4C96-827D-5486A6962361}">
      <dgm:prSet/>
      <dgm:spPr/>
      <dgm:t>
        <a:bodyPr/>
        <a:lstStyle/>
        <a:p>
          <a:pPr rtl="1"/>
          <a:r>
            <a:rPr lang="fa-IR" dirty="0" smtClean="0">
              <a:cs typeface="B Mitra" pitchFamily="2" charset="-78"/>
            </a:rPr>
            <a:t>درخواست افزایش همکاری بین بانک و پرداخت</a:t>
          </a:r>
          <a:r>
            <a:rPr lang="en-US" dirty="0" smtClean="0">
              <a:cs typeface="B Mitra" pitchFamily="2" charset="-78"/>
            </a:rPr>
            <a:t>‎</a:t>
          </a:r>
          <a:r>
            <a:rPr lang="fa-IR" dirty="0" smtClean="0">
              <a:cs typeface="B Mitra" pitchFamily="2" charset="-78"/>
            </a:rPr>
            <a:t>کنندگان اقساط</a:t>
          </a:r>
          <a:endParaRPr lang="fa-IR" dirty="0">
            <a:cs typeface="B Mitra" pitchFamily="2" charset="-78"/>
          </a:endParaRPr>
        </a:p>
      </dgm:t>
    </dgm:pt>
    <dgm:pt modelId="{12309FB1-684A-4278-87A3-0E1A044639E2}" type="parTrans" cxnId="{A70CE218-70E2-40D7-AC65-BFCC2EFDB46C}">
      <dgm:prSet/>
      <dgm:spPr/>
      <dgm:t>
        <a:bodyPr/>
        <a:lstStyle/>
        <a:p>
          <a:pPr rtl="1"/>
          <a:endParaRPr lang="fa-IR">
            <a:cs typeface="B Mitra" pitchFamily="2" charset="-78"/>
          </a:endParaRPr>
        </a:p>
      </dgm:t>
    </dgm:pt>
    <dgm:pt modelId="{04DC8342-5488-46E6-A52E-B944A1EAF6D6}" type="sibTrans" cxnId="{A70CE218-70E2-40D7-AC65-BFCC2EFDB46C}">
      <dgm:prSet/>
      <dgm:spPr/>
      <dgm:t>
        <a:bodyPr/>
        <a:lstStyle/>
        <a:p>
          <a:pPr rtl="1"/>
          <a:endParaRPr lang="fa-IR">
            <a:cs typeface="B Mitra" pitchFamily="2" charset="-78"/>
          </a:endParaRPr>
        </a:p>
      </dgm:t>
    </dgm:pt>
    <dgm:pt modelId="{01F8FD39-6C97-42EB-BCA5-1881BFA38CB9}" type="pres">
      <dgm:prSet presAssocID="{59210EC6-F437-4728-A27B-CF577D7A5062}" presName="Name0" presStyleCnt="0">
        <dgm:presLayoutVars>
          <dgm:dir/>
          <dgm:resizeHandles val="exact"/>
        </dgm:presLayoutVars>
      </dgm:prSet>
      <dgm:spPr/>
      <dgm:t>
        <a:bodyPr/>
        <a:lstStyle/>
        <a:p>
          <a:pPr rtl="1"/>
          <a:endParaRPr lang="fa-IR"/>
        </a:p>
      </dgm:t>
    </dgm:pt>
    <dgm:pt modelId="{885C64D7-439F-4708-B793-C031C11BFEC3}" type="pres">
      <dgm:prSet presAssocID="{E164D740-D30C-4A3C-A023-8ECD37134B95}" presName="node" presStyleLbl="node1" presStyleIdx="0" presStyleCnt="2">
        <dgm:presLayoutVars>
          <dgm:bulletEnabled val="1"/>
        </dgm:presLayoutVars>
      </dgm:prSet>
      <dgm:spPr/>
      <dgm:t>
        <a:bodyPr/>
        <a:lstStyle/>
        <a:p>
          <a:pPr rtl="1"/>
          <a:endParaRPr lang="fa-IR"/>
        </a:p>
      </dgm:t>
    </dgm:pt>
    <dgm:pt modelId="{DC3431E8-FC60-4027-B085-2EB726F22755}" type="pres">
      <dgm:prSet presAssocID="{FC3BA8C2-178A-4905-9276-68B8E5C8291A}" presName="sibTrans" presStyleCnt="0"/>
      <dgm:spPr/>
      <dgm:t>
        <a:bodyPr/>
        <a:lstStyle/>
        <a:p>
          <a:pPr rtl="1"/>
          <a:endParaRPr lang="fa-IR"/>
        </a:p>
      </dgm:t>
    </dgm:pt>
    <dgm:pt modelId="{C36107C4-101F-4AA1-9766-AD3679C42827}" type="pres">
      <dgm:prSet presAssocID="{A12AC43A-1111-4C96-827D-5486A6962361}" presName="node" presStyleLbl="node1" presStyleIdx="1" presStyleCnt="2">
        <dgm:presLayoutVars>
          <dgm:bulletEnabled val="1"/>
        </dgm:presLayoutVars>
      </dgm:prSet>
      <dgm:spPr/>
      <dgm:t>
        <a:bodyPr/>
        <a:lstStyle/>
        <a:p>
          <a:pPr rtl="1"/>
          <a:endParaRPr lang="fa-IR"/>
        </a:p>
      </dgm:t>
    </dgm:pt>
  </dgm:ptLst>
  <dgm:cxnLst>
    <dgm:cxn modelId="{3C1DA7C3-C8C5-466E-88FB-477F5EA702F6}" srcId="{59210EC6-F437-4728-A27B-CF577D7A5062}" destId="{E164D740-D30C-4A3C-A023-8ECD37134B95}" srcOrd="0" destOrd="0" parTransId="{83BB9F40-2C37-4B88-89DC-C5B3BEE6AF37}" sibTransId="{FC3BA8C2-178A-4905-9276-68B8E5C8291A}"/>
    <dgm:cxn modelId="{DB06B88E-BE1C-4F8A-9730-6480A5E38D14}" type="presOf" srcId="{A12AC43A-1111-4C96-827D-5486A6962361}" destId="{C36107C4-101F-4AA1-9766-AD3679C42827}" srcOrd="0" destOrd="0" presId="urn:microsoft.com/office/officeart/2005/8/layout/hList6"/>
    <dgm:cxn modelId="{2EB894CB-A1E0-46EB-ADF5-2AADA9976039}" type="presOf" srcId="{59210EC6-F437-4728-A27B-CF577D7A5062}" destId="{01F8FD39-6C97-42EB-BCA5-1881BFA38CB9}" srcOrd="0" destOrd="0" presId="urn:microsoft.com/office/officeart/2005/8/layout/hList6"/>
    <dgm:cxn modelId="{F5EEE8B7-11B4-4BC4-A408-D2ECA0F8F7EE}" type="presOf" srcId="{E164D740-D30C-4A3C-A023-8ECD37134B95}" destId="{885C64D7-439F-4708-B793-C031C11BFEC3}" srcOrd="0" destOrd="0" presId="urn:microsoft.com/office/officeart/2005/8/layout/hList6"/>
    <dgm:cxn modelId="{A70CE218-70E2-40D7-AC65-BFCC2EFDB46C}" srcId="{59210EC6-F437-4728-A27B-CF577D7A5062}" destId="{A12AC43A-1111-4C96-827D-5486A6962361}" srcOrd="1" destOrd="0" parTransId="{12309FB1-684A-4278-87A3-0E1A044639E2}" sibTransId="{04DC8342-5488-46E6-A52E-B944A1EAF6D6}"/>
    <dgm:cxn modelId="{91B807B7-8F59-4083-81B4-812F2D9D76A6}" type="presParOf" srcId="{01F8FD39-6C97-42EB-BCA5-1881BFA38CB9}" destId="{885C64D7-439F-4708-B793-C031C11BFEC3}" srcOrd="0" destOrd="0" presId="urn:microsoft.com/office/officeart/2005/8/layout/hList6"/>
    <dgm:cxn modelId="{08F57412-D8CB-4F7A-87E2-03543F1BDA4E}" type="presParOf" srcId="{01F8FD39-6C97-42EB-BCA5-1881BFA38CB9}" destId="{DC3431E8-FC60-4027-B085-2EB726F22755}" srcOrd="1" destOrd="0" presId="urn:microsoft.com/office/officeart/2005/8/layout/hList6"/>
    <dgm:cxn modelId="{66F46400-03E6-4096-81C4-5A8113F8AAE6}" type="presParOf" srcId="{01F8FD39-6C97-42EB-BCA5-1881BFA38CB9}" destId="{C36107C4-101F-4AA1-9766-AD3679C42827}"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271CA55-8464-49CE-B0C8-4E6397267187}" type="doc">
      <dgm:prSet loTypeId="urn:microsoft.com/office/officeart/2005/8/layout/vList2" loCatId="list" qsTypeId="urn:microsoft.com/office/officeart/2005/8/quickstyle/3d1" qsCatId="3D" csTypeId="urn:microsoft.com/office/officeart/2005/8/colors/accent1_1" csCatId="accent1" phldr="1"/>
      <dgm:spPr/>
      <dgm:t>
        <a:bodyPr/>
        <a:lstStyle/>
        <a:p>
          <a:pPr rtl="1"/>
          <a:endParaRPr lang="fa-IR"/>
        </a:p>
      </dgm:t>
    </dgm:pt>
    <dgm:pt modelId="{67864FC2-89E2-41AF-ADCB-F9F686B0DE7C}">
      <dgm:prSet/>
      <dgm:spPr/>
      <dgm:t>
        <a:bodyPr/>
        <a:lstStyle/>
        <a:p>
          <a:pPr algn="ctr" rtl="1"/>
          <a:r>
            <a:rPr lang="fa-IR" dirty="0" smtClean="0"/>
            <a:t>کاهش نرخ بهره</a:t>
          </a:r>
          <a:r>
            <a:rPr lang="en-US" dirty="0" smtClean="0"/>
            <a:t> </a:t>
          </a:r>
          <a:endParaRPr lang="fa-IR" dirty="0"/>
        </a:p>
      </dgm:t>
    </dgm:pt>
    <dgm:pt modelId="{FC2B8D11-E372-4084-92A7-994331B60E50}" type="parTrans" cxnId="{50836120-B6B4-453C-A92F-65775420A160}">
      <dgm:prSet/>
      <dgm:spPr/>
      <dgm:t>
        <a:bodyPr/>
        <a:lstStyle/>
        <a:p>
          <a:pPr algn="ctr" rtl="1"/>
          <a:endParaRPr lang="fa-IR"/>
        </a:p>
      </dgm:t>
    </dgm:pt>
    <dgm:pt modelId="{1F99E625-9DD2-4B98-A29F-8B78E12FE792}" type="sibTrans" cxnId="{50836120-B6B4-453C-A92F-65775420A160}">
      <dgm:prSet/>
      <dgm:spPr/>
      <dgm:t>
        <a:bodyPr/>
        <a:lstStyle/>
        <a:p>
          <a:pPr algn="ctr" rtl="1"/>
          <a:endParaRPr lang="fa-IR"/>
        </a:p>
      </dgm:t>
    </dgm:pt>
    <dgm:pt modelId="{CF67D8AF-5647-4DC8-8A7B-75E9CDAB0818}">
      <dgm:prSet/>
      <dgm:spPr/>
      <dgm:t>
        <a:bodyPr/>
        <a:lstStyle/>
        <a:p>
          <a:pPr algn="ctr" rtl="1"/>
          <a:r>
            <a:rPr lang="fa-IR" dirty="0" smtClean="0"/>
            <a:t>کمک به دریافت</a:t>
          </a:r>
          <a:r>
            <a:rPr lang="en-US" dirty="0" smtClean="0"/>
            <a:t>‎</a:t>
          </a:r>
          <a:r>
            <a:rPr lang="fa-IR" dirty="0" smtClean="0"/>
            <a:t>کنندگان وام</a:t>
          </a:r>
          <a:r>
            <a:rPr lang="en-US" dirty="0" smtClean="0"/>
            <a:t>‎</a:t>
          </a:r>
          <a:r>
            <a:rPr lang="fa-IR" dirty="0" smtClean="0"/>
            <a:t>ها</a:t>
          </a:r>
          <a:r>
            <a:rPr lang="en-US" dirty="0" smtClean="0"/>
            <a:t> </a:t>
          </a:r>
          <a:endParaRPr lang="fa-IR" dirty="0"/>
        </a:p>
      </dgm:t>
    </dgm:pt>
    <dgm:pt modelId="{62FB0507-0FF1-4068-959B-558E22D9167E}" type="parTrans" cxnId="{1FDC4A7B-59C7-4FC2-924D-0D87DD0F293B}">
      <dgm:prSet/>
      <dgm:spPr/>
      <dgm:t>
        <a:bodyPr/>
        <a:lstStyle/>
        <a:p>
          <a:pPr algn="ctr" rtl="1"/>
          <a:endParaRPr lang="fa-IR"/>
        </a:p>
      </dgm:t>
    </dgm:pt>
    <dgm:pt modelId="{89F098D2-678A-48F4-AFFC-29B75D5E8C49}" type="sibTrans" cxnId="{1FDC4A7B-59C7-4FC2-924D-0D87DD0F293B}">
      <dgm:prSet/>
      <dgm:spPr/>
      <dgm:t>
        <a:bodyPr/>
        <a:lstStyle/>
        <a:p>
          <a:pPr algn="ctr" rtl="1"/>
          <a:endParaRPr lang="fa-IR"/>
        </a:p>
      </dgm:t>
    </dgm:pt>
    <dgm:pt modelId="{FF3EFC18-E7CD-4E24-88C6-451170CF76C6}">
      <dgm:prSet/>
      <dgm:spPr/>
      <dgm:t>
        <a:bodyPr/>
        <a:lstStyle/>
        <a:p>
          <a:pPr algn="ctr" rtl="1"/>
          <a:r>
            <a:rPr lang="fa-IR" dirty="0" smtClean="0"/>
            <a:t>تصویب ارقام بزرگ برای کمک به بازار</a:t>
          </a:r>
          <a:r>
            <a:rPr lang="en-US" dirty="0" smtClean="0"/>
            <a:t> </a:t>
          </a:r>
          <a:endParaRPr lang="fa-IR" dirty="0"/>
        </a:p>
      </dgm:t>
    </dgm:pt>
    <dgm:pt modelId="{52E31B19-802F-4336-BB74-11F20ED7F1E1}" type="parTrans" cxnId="{87BA2B7C-D077-4863-80D7-E23C8B0A29F0}">
      <dgm:prSet/>
      <dgm:spPr/>
      <dgm:t>
        <a:bodyPr/>
        <a:lstStyle/>
        <a:p>
          <a:pPr algn="ctr" rtl="1"/>
          <a:endParaRPr lang="fa-IR"/>
        </a:p>
      </dgm:t>
    </dgm:pt>
    <dgm:pt modelId="{087089EF-B203-4663-9E5A-7CF92944FCA8}" type="sibTrans" cxnId="{87BA2B7C-D077-4863-80D7-E23C8B0A29F0}">
      <dgm:prSet/>
      <dgm:spPr/>
      <dgm:t>
        <a:bodyPr/>
        <a:lstStyle/>
        <a:p>
          <a:pPr algn="ctr" rtl="1"/>
          <a:endParaRPr lang="fa-IR"/>
        </a:p>
      </dgm:t>
    </dgm:pt>
    <dgm:pt modelId="{3E34942A-D7F8-4C48-91B4-622DB25B22A1}">
      <dgm:prSet/>
      <dgm:spPr/>
      <dgm:t>
        <a:bodyPr/>
        <a:lstStyle/>
        <a:p>
          <a:pPr algn="ctr" rtl="1"/>
          <a:r>
            <a:rPr lang="fa-IR" dirty="0" smtClean="0"/>
            <a:t>ملی</a:t>
          </a:r>
          <a:r>
            <a:rPr lang="en-US" dirty="0" smtClean="0"/>
            <a:t>‎</a:t>
          </a:r>
          <a:r>
            <a:rPr lang="fa-IR" dirty="0" smtClean="0"/>
            <a:t>کردن نهادهای مالی </a:t>
          </a:r>
          <a:endParaRPr lang="fa-IR" dirty="0"/>
        </a:p>
      </dgm:t>
    </dgm:pt>
    <dgm:pt modelId="{C80D1A2A-FD31-46C9-BCCF-EBBD5981BBBB}" type="parTrans" cxnId="{833C5F24-1739-49A0-A8BA-B0E0E36DE3A5}">
      <dgm:prSet/>
      <dgm:spPr/>
      <dgm:t>
        <a:bodyPr/>
        <a:lstStyle/>
        <a:p>
          <a:pPr algn="ctr" rtl="1"/>
          <a:endParaRPr lang="fa-IR"/>
        </a:p>
      </dgm:t>
    </dgm:pt>
    <dgm:pt modelId="{B250BB5B-6885-4BA9-8ABF-C2C741CF11EE}" type="sibTrans" cxnId="{833C5F24-1739-49A0-A8BA-B0E0E36DE3A5}">
      <dgm:prSet/>
      <dgm:spPr/>
      <dgm:t>
        <a:bodyPr/>
        <a:lstStyle/>
        <a:p>
          <a:pPr algn="ctr" rtl="1"/>
          <a:endParaRPr lang="fa-IR"/>
        </a:p>
      </dgm:t>
    </dgm:pt>
    <dgm:pt modelId="{7B6B4051-4C3E-4A5E-BB80-71482945CE78}">
      <dgm:prSet/>
      <dgm:spPr/>
      <dgm:t>
        <a:bodyPr/>
        <a:lstStyle/>
        <a:p>
          <a:pPr algn="ctr" rtl="1"/>
          <a:r>
            <a:rPr lang="fa-IR" dirty="0" smtClean="0"/>
            <a:t>اعطای تسهیلات به نهادهای مالی</a:t>
          </a:r>
          <a:endParaRPr lang="fa-IR" dirty="0"/>
        </a:p>
      </dgm:t>
    </dgm:pt>
    <dgm:pt modelId="{7FBD2C3B-B5BD-43C6-A1BC-465CFEBCAF82}" type="parTrans" cxnId="{AA82E90B-9E18-4590-A76F-D82A8BDE7769}">
      <dgm:prSet/>
      <dgm:spPr/>
      <dgm:t>
        <a:bodyPr/>
        <a:lstStyle/>
        <a:p>
          <a:pPr algn="ctr" rtl="1"/>
          <a:endParaRPr lang="fa-IR"/>
        </a:p>
      </dgm:t>
    </dgm:pt>
    <dgm:pt modelId="{2A13EEB9-ECAF-4097-9117-CFC1369D0586}" type="sibTrans" cxnId="{AA82E90B-9E18-4590-A76F-D82A8BDE7769}">
      <dgm:prSet/>
      <dgm:spPr/>
      <dgm:t>
        <a:bodyPr/>
        <a:lstStyle/>
        <a:p>
          <a:pPr algn="ctr" rtl="1"/>
          <a:endParaRPr lang="fa-IR"/>
        </a:p>
      </dgm:t>
    </dgm:pt>
    <dgm:pt modelId="{EEE5E75A-DA68-4D51-B0C6-210E4A858549}">
      <dgm:prSet/>
      <dgm:spPr/>
      <dgm:t>
        <a:bodyPr/>
        <a:lstStyle/>
        <a:p>
          <a:pPr algn="ctr" rtl="1"/>
          <a:r>
            <a:rPr lang="fa-IR" dirty="0" smtClean="0"/>
            <a:t>تغییر مدیران نظارتی و زمینه‌سازی استعفای مدیران</a:t>
          </a:r>
          <a:endParaRPr lang="fa-IR" dirty="0"/>
        </a:p>
      </dgm:t>
    </dgm:pt>
    <dgm:pt modelId="{19BFB1C0-DDAB-4F54-98FB-4DE4EB61DA53}" type="parTrans" cxnId="{101E85B6-0A4F-4D33-AEB3-4F1EEB0E6828}">
      <dgm:prSet/>
      <dgm:spPr/>
      <dgm:t>
        <a:bodyPr/>
        <a:lstStyle/>
        <a:p>
          <a:pPr algn="ctr" rtl="1"/>
          <a:endParaRPr lang="fa-IR"/>
        </a:p>
      </dgm:t>
    </dgm:pt>
    <dgm:pt modelId="{125BC10E-B953-49CE-8511-6A9A4B9C0CB0}" type="sibTrans" cxnId="{101E85B6-0A4F-4D33-AEB3-4F1EEB0E6828}">
      <dgm:prSet/>
      <dgm:spPr/>
      <dgm:t>
        <a:bodyPr/>
        <a:lstStyle/>
        <a:p>
          <a:pPr algn="ctr" rtl="1"/>
          <a:endParaRPr lang="fa-IR"/>
        </a:p>
      </dgm:t>
    </dgm:pt>
    <dgm:pt modelId="{355039B7-B1DC-483C-A5CB-990ECF990889}">
      <dgm:prSet/>
      <dgm:spPr/>
      <dgm:t>
        <a:bodyPr/>
        <a:lstStyle/>
        <a:p>
          <a:pPr algn="ctr" rtl="1"/>
          <a:r>
            <a:rPr lang="fa-IR" dirty="0" smtClean="0"/>
            <a:t>گسترش حوزه</a:t>
          </a:r>
          <a:r>
            <a:rPr lang="en-US" dirty="0" smtClean="0"/>
            <a:t>‎</a:t>
          </a:r>
          <a:r>
            <a:rPr lang="fa-IR" dirty="0" smtClean="0"/>
            <a:t>های کنترلی</a:t>
          </a:r>
          <a:endParaRPr lang="fa-IR" dirty="0"/>
        </a:p>
      </dgm:t>
    </dgm:pt>
    <dgm:pt modelId="{BAA3777E-94FE-4E26-9BC3-E8FF718DDACE}" type="parTrans" cxnId="{6140F662-11F0-4400-B2FA-B7DADBC0D9E3}">
      <dgm:prSet/>
      <dgm:spPr/>
      <dgm:t>
        <a:bodyPr/>
        <a:lstStyle/>
        <a:p>
          <a:pPr algn="ctr" rtl="1"/>
          <a:endParaRPr lang="fa-IR"/>
        </a:p>
      </dgm:t>
    </dgm:pt>
    <dgm:pt modelId="{9B9EDB10-D708-4459-9DCA-C20CC7CDF67E}" type="sibTrans" cxnId="{6140F662-11F0-4400-B2FA-B7DADBC0D9E3}">
      <dgm:prSet/>
      <dgm:spPr/>
      <dgm:t>
        <a:bodyPr/>
        <a:lstStyle/>
        <a:p>
          <a:pPr algn="ctr" rtl="1"/>
          <a:endParaRPr lang="fa-IR"/>
        </a:p>
      </dgm:t>
    </dgm:pt>
    <dgm:pt modelId="{708C464E-DF47-495D-AED4-3FC0410A4669}">
      <dgm:prSet/>
      <dgm:spPr/>
      <dgm:t>
        <a:bodyPr/>
        <a:lstStyle/>
        <a:p>
          <a:pPr algn="ctr" rtl="1"/>
          <a:r>
            <a:rPr lang="fa-IR" dirty="0" smtClean="0"/>
            <a:t>هماهنگی</a:t>
          </a:r>
          <a:r>
            <a:rPr lang="en-US" dirty="0" smtClean="0"/>
            <a:t>‎</a:t>
          </a:r>
          <a:r>
            <a:rPr lang="fa-IR" dirty="0" smtClean="0"/>
            <a:t>های سیاسیون و آرامش</a:t>
          </a:r>
          <a:r>
            <a:rPr lang="en-US" dirty="0" smtClean="0"/>
            <a:t>‎</a:t>
          </a:r>
          <a:r>
            <a:rPr lang="fa-IR" dirty="0" smtClean="0"/>
            <a:t>بخشی به بازارها</a:t>
          </a:r>
          <a:endParaRPr lang="fa-IR" dirty="0"/>
        </a:p>
      </dgm:t>
    </dgm:pt>
    <dgm:pt modelId="{13413F61-B22C-42FA-9CF9-5F1C090C799A}" type="parTrans" cxnId="{4D4551E8-04AD-4378-8671-028592F83E9C}">
      <dgm:prSet/>
      <dgm:spPr/>
      <dgm:t>
        <a:bodyPr/>
        <a:lstStyle/>
        <a:p>
          <a:pPr algn="ctr" rtl="1"/>
          <a:endParaRPr lang="fa-IR"/>
        </a:p>
      </dgm:t>
    </dgm:pt>
    <dgm:pt modelId="{FECDE9F7-46DD-4347-90AD-FDD3C4DADC74}" type="sibTrans" cxnId="{4D4551E8-04AD-4378-8671-028592F83E9C}">
      <dgm:prSet/>
      <dgm:spPr/>
      <dgm:t>
        <a:bodyPr/>
        <a:lstStyle/>
        <a:p>
          <a:pPr algn="ctr" rtl="1"/>
          <a:endParaRPr lang="fa-IR"/>
        </a:p>
      </dgm:t>
    </dgm:pt>
    <dgm:pt modelId="{E9A8023A-B61C-4949-90B1-82890C514F0E}" type="pres">
      <dgm:prSet presAssocID="{D271CA55-8464-49CE-B0C8-4E6397267187}" presName="linear" presStyleCnt="0">
        <dgm:presLayoutVars>
          <dgm:animLvl val="lvl"/>
          <dgm:resizeHandles val="exact"/>
        </dgm:presLayoutVars>
      </dgm:prSet>
      <dgm:spPr/>
      <dgm:t>
        <a:bodyPr/>
        <a:lstStyle/>
        <a:p>
          <a:pPr rtl="1"/>
          <a:endParaRPr lang="fa-IR"/>
        </a:p>
      </dgm:t>
    </dgm:pt>
    <dgm:pt modelId="{75BB0A41-DD08-47EA-98E1-0E8F091CC57E}" type="pres">
      <dgm:prSet presAssocID="{67864FC2-89E2-41AF-ADCB-F9F686B0DE7C}" presName="parentText" presStyleLbl="node1" presStyleIdx="0" presStyleCnt="8">
        <dgm:presLayoutVars>
          <dgm:chMax val="0"/>
          <dgm:bulletEnabled val="1"/>
        </dgm:presLayoutVars>
      </dgm:prSet>
      <dgm:spPr/>
      <dgm:t>
        <a:bodyPr/>
        <a:lstStyle/>
        <a:p>
          <a:pPr rtl="1"/>
          <a:endParaRPr lang="fa-IR"/>
        </a:p>
      </dgm:t>
    </dgm:pt>
    <dgm:pt modelId="{661CD6BF-FA44-4DC1-ABDF-53AEFF371516}" type="pres">
      <dgm:prSet presAssocID="{1F99E625-9DD2-4B98-A29F-8B78E12FE792}" presName="spacer" presStyleCnt="0"/>
      <dgm:spPr/>
      <dgm:t>
        <a:bodyPr/>
        <a:lstStyle/>
        <a:p>
          <a:pPr rtl="1"/>
          <a:endParaRPr lang="fa-IR"/>
        </a:p>
      </dgm:t>
    </dgm:pt>
    <dgm:pt modelId="{D8BCBB75-CA00-4952-8058-8A70A765C163}" type="pres">
      <dgm:prSet presAssocID="{CF67D8AF-5647-4DC8-8A7B-75E9CDAB0818}" presName="parentText" presStyleLbl="node1" presStyleIdx="1" presStyleCnt="8">
        <dgm:presLayoutVars>
          <dgm:chMax val="0"/>
          <dgm:bulletEnabled val="1"/>
        </dgm:presLayoutVars>
      </dgm:prSet>
      <dgm:spPr/>
      <dgm:t>
        <a:bodyPr/>
        <a:lstStyle/>
        <a:p>
          <a:pPr rtl="1"/>
          <a:endParaRPr lang="fa-IR"/>
        </a:p>
      </dgm:t>
    </dgm:pt>
    <dgm:pt modelId="{664CDC02-20CB-4E57-9B7B-C08F70F53E8D}" type="pres">
      <dgm:prSet presAssocID="{89F098D2-678A-48F4-AFFC-29B75D5E8C49}" presName="spacer" presStyleCnt="0"/>
      <dgm:spPr/>
      <dgm:t>
        <a:bodyPr/>
        <a:lstStyle/>
        <a:p>
          <a:pPr rtl="1"/>
          <a:endParaRPr lang="fa-IR"/>
        </a:p>
      </dgm:t>
    </dgm:pt>
    <dgm:pt modelId="{10A25DA1-B3DA-446E-A83B-16183BFBA7D6}" type="pres">
      <dgm:prSet presAssocID="{FF3EFC18-E7CD-4E24-88C6-451170CF76C6}" presName="parentText" presStyleLbl="node1" presStyleIdx="2" presStyleCnt="8">
        <dgm:presLayoutVars>
          <dgm:chMax val="0"/>
          <dgm:bulletEnabled val="1"/>
        </dgm:presLayoutVars>
      </dgm:prSet>
      <dgm:spPr/>
      <dgm:t>
        <a:bodyPr/>
        <a:lstStyle/>
        <a:p>
          <a:pPr rtl="1"/>
          <a:endParaRPr lang="fa-IR"/>
        </a:p>
      </dgm:t>
    </dgm:pt>
    <dgm:pt modelId="{4C1F903B-3E01-4410-9BFE-A3E84B27548E}" type="pres">
      <dgm:prSet presAssocID="{087089EF-B203-4663-9E5A-7CF92944FCA8}" presName="spacer" presStyleCnt="0"/>
      <dgm:spPr/>
      <dgm:t>
        <a:bodyPr/>
        <a:lstStyle/>
        <a:p>
          <a:pPr rtl="1"/>
          <a:endParaRPr lang="fa-IR"/>
        </a:p>
      </dgm:t>
    </dgm:pt>
    <dgm:pt modelId="{CBB13F85-4F77-4A33-AAFB-31C08B54E1B5}" type="pres">
      <dgm:prSet presAssocID="{3E34942A-D7F8-4C48-91B4-622DB25B22A1}" presName="parentText" presStyleLbl="node1" presStyleIdx="3" presStyleCnt="8">
        <dgm:presLayoutVars>
          <dgm:chMax val="0"/>
          <dgm:bulletEnabled val="1"/>
        </dgm:presLayoutVars>
      </dgm:prSet>
      <dgm:spPr/>
      <dgm:t>
        <a:bodyPr/>
        <a:lstStyle/>
        <a:p>
          <a:pPr rtl="1"/>
          <a:endParaRPr lang="fa-IR"/>
        </a:p>
      </dgm:t>
    </dgm:pt>
    <dgm:pt modelId="{768EC428-1B7C-4F21-9838-B1F087F56014}" type="pres">
      <dgm:prSet presAssocID="{B250BB5B-6885-4BA9-8ABF-C2C741CF11EE}" presName="spacer" presStyleCnt="0"/>
      <dgm:spPr/>
      <dgm:t>
        <a:bodyPr/>
        <a:lstStyle/>
        <a:p>
          <a:pPr rtl="1"/>
          <a:endParaRPr lang="fa-IR"/>
        </a:p>
      </dgm:t>
    </dgm:pt>
    <dgm:pt modelId="{54327D15-7FEB-4078-9D3A-9D8B35FCA080}" type="pres">
      <dgm:prSet presAssocID="{7B6B4051-4C3E-4A5E-BB80-71482945CE78}" presName="parentText" presStyleLbl="node1" presStyleIdx="4" presStyleCnt="8">
        <dgm:presLayoutVars>
          <dgm:chMax val="0"/>
          <dgm:bulletEnabled val="1"/>
        </dgm:presLayoutVars>
      </dgm:prSet>
      <dgm:spPr/>
      <dgm:t>
        <a:bodyPr/>
        <a:lstStyle/>
        <a:p>
          <a:pPr rtl="1"/>
          <a:endParaRPr lang="fa-IR"/>
        </a:p>
      </dgm:t>
    </dgm:pt>
    <dgm:pt modelId="{201E149A-DC8C-4902-9428-EE20AD0BCD3E}" type="pres">
      <dgm:prSet presAssocID="{2A13EEB9-ECAF-4097-9117-CFC1369D0586}" presName="spacer" presStyleCnt="0"/>
      <dgm:spPr/>
      <dgm:t>
        <a:bodyPr/>
        <a:lstStyle/>
        <a:p>
          <a:pPr rtl="1"/>
          <a:endParaRPr lang="fa-IR"/>
        </a:p>
      </dgm:t>
    </dgm:pt>
    <dgm:pt modelId="{775683DE-A3D8-4499-ACAE-D31B5A172CF6}" type="pres">
      <dgm:prSet presAssocID="{EEE5E75A-DA68-4D51-B0C6-210E4A858549}" presName="parentText" presStyleLbl="node1" presStyleIdx="5" presStyleCnt="8">
        <dgm:presLayoutVars>
          <dgm:chMax val="0"/>
          <dgm:bulletEnabled val="1"/>
        </dgm:presLayoutVars>
      </dgm:prSet>
      <dgm:spPr/>
      <dgm:t>
        <a:bodyPr/>
        <a:lstStyle/>
        <a:p>
          <a:pPr rtl="1"/>
          <a:endParaRPr lang="fa-IR"/>
        </a:p>
      </dgm:t>
    </dgm:pt>
    <dgm:pt modelId="{174C0CD3-21BE-411D-BFB7-EB3C24E5B3EF}" type="pres">
      <dgm:prSet presAssocID="{125BC10E-B953-49CE-8511-6A9A4B9C0CB0}" presName="spacer" presStyleCnt="0"/>
      <dgm:spPr/>
      <dgm:t>
        <a:bodyPr/>
        <a:lstStyle/>
        <a:p>
          <a:pPr rtl="1"/>
          <a:endParaRPr lang="fa-IR"/>
        </a:p>
      </dgm:t>
    </dgm:pt>
    <dgm:pt modelId="{F6D4278C-ACBA-43D2-8A17-8FD682770104}" type="pres">
      <dgm:prSet presAssocID="{355039B7-B1DC-483C-A5CB-990ECF990889}" presName="parentText" presStyleLbl="node1" presStyleIdx="6" presStyleCnt="8">
        <dgm:presLayoutVars>
          <dgm:chMax val="0"/>
          <dgm:bulletEnabled val="1"/>
        </dgm:presLayoutVars>
      </dgm:prSet>
      <dgm:spPr/>
      <dgm:t>
        <a:bodyPr/>
        <a:lstStyle/>
        <a:p>
          <a:pPr rtl="1"/>
          <a:endParaRPr lang="fa-IR"/>
        </a:p>
      </dgm:t>
    </dgm:pt>
    <dgm:pt modelId="{E192AEB5-2F4B-48F4-A925-9EA8B9824D88}" type="pres">
      <dgm:prSet presAssocID="{9B9EDB10-D708-4459-9DCA-C20CC7CDF67E}" presName="spacer" presStyleCnt="0"/>
      <dgm:spPr/>
      <dgm:t>
        <a:bodyPr/>
        <a:lstStyle/>
        <a:p>
          <a:pPr rtl="1"/>
          <a:endParaRPr lang="fa-IR"/>
        </a:p>
      </dgm:t>
    </dgm:pt>
    <dgm:pt modelId="{07BE7E71-042D-4E0E-AA9C-01CFC86C5747}" type="pres">
      <dgm:prSet presAssocID="{708C464E-DF47-495D-AED4-3FC0410A4669}" presName="parentText" presStyleLbl="node1" presStyleIdx="7" presStyleCnt="8">
        <dgm:presLayoutVars>
          <dgm:chMax val="0"/>
          <dgm:bulletEnabled val="1"/>
        </dgm:presLayoutVars>
      </dgm:prSet>
      <dgm:spPr/>
      <dgm:t>
        <a:bodyPr/>
        <a:lstStyle/>
        <a:p>
          <a:pPr rtl="1"/>
          <a:endParaRPr lang="fa-IR"/>
        </a:p>
      </dgm:t>
    </dgm:pt>
  </dgm:ptLst>
  <dgm:cxnLst>
    <dgm:cxn modelId="{A2DE0506-71F8-4180-AC56-FC6122B169C8}" type="presOf" srcId="{67864FC2-89E2-41AF-ADCB-F9F686B0DE7C}" destId="{75BB0A41-DD08-47EA-98E1-0E8F091CC57E}" srcOrd="0" destOrd="0" presId="urn:microsoft.com/office/officeart/2005/8/layout/vList2"/>
    <dgm:cxn modelId="{50836120-B6B4-453C-A92F-65775420A160}" srcId="{D271CA55-8464-49CE-B0C8-4E6397267187}" destId="{67864FC2-89E2-41AF-ADCB-F9F686B0DE7C}" srcOrd="0" destOrd="0" parTransId="{FC2B8D11-E372-4084-92A7-994331B60E50}" sibTransId="{1F99E625-9DD2-4B98-A29F-8B78E12FE792}"/>
    <dgm:cxn modelId="{1443DC8A-3590-40E4-94C4-0ADF915CA04D}" type="presOf" srcId="{D271CA55-8464-49CE-B0C8-4E6397267187}" destId="{E9A8023A-B61C-4949-90B1-82890C514F0E}" srcOrd="0" destOrd="0" presId="urn:microsoft.com/office/officeart/2005/8/layout/vList2"/>
    <dgm:cxn modelId="{5AE034FB-639A-442E-A15C-16944B13D05E}" type="presOf" srcId="{7B6B4051-4C3E-4A5E-BB80-71482945CE78}" destId="{54327D15-7FEB-4078-9D3A-9D8B35FCA080}" srcOrd="0" destOrd="0" presId="urn:microsoft.com/office/officeart/2005/8/layout/vList2"/>
    <dgm:cxn modelId="{748E9254-AB9E-487A-AADC-2A9EB988490B}" type="presOf" srcId="{FF3EFC18-E7CD-4E24-88C6-451170CF76C6}" destId="{10A25DA1-B3DA-446E-A83B-16183BFBA7D6}" srcOrd="0" destOrd="0" presId="urn:microsoft.com/office/officeart/2005/8/layout/vList2"/>
    <dgm:cxn modelId="{101E85B6-0A4F-4D33-AEB3-4F1EEB0E6828}" srcId="{D271CA55-8464-49CE-B0C8-4E6397267187}" destId="{EEE5E75A-DA68-4D51-B0C6-210E4A858549}" srcOrd="5" destOrd="0" parTransId="{19BFB1C0-DDAB-4F54-98FB-4DE4EB61DA53}" sibTransId="{125BC10E-B953-49CE-8511-6A9A4B9C0CB0}"/>
    <dgm:cxn modelId="{2A52FAF4-918C-4515-818C-B2C5EBCD835A}" type="presOf" srcId="{708C464E-DF47-495D-AED4-3FC0410A4669}" destId="{07BE7E71-042D-4E0E-AA9C-01CFC86C5747}" srcOrd="0" destOrd="0" presId="urn:microsoft.com/office/officeart/2005/8/layout/vList2"/>
    <dgm:cxn modelId="{6140F662-11F0-4400-B2FA-B7DADBC0D9E3}" srcId="{D271CA55-8464-49CE-B0C8-4E6397267187}" destId="{355039B7-B1DC-483C-A5CB-990ECF990889}" srcOrd="6" destOrd="0" parTransId="{BAA3777E-94FE-4E26-9BC3-E8FF718DDACE}" sibTransId="{9B9EDB10-D708-4459-9DCA-C20CC7CDF67E}"/>
    <dgm:cxn modelId="{833C5F24-1739-49A0-A8BA-B0E0E36DE3A5}" srcId="{D271CA55-8464-49CE-B0C8-4E6397267187}" destId="{3E34942A-D7F8-4C48-91B4-622DB25B22A1}" srcOrd="3" destOrd="0" parTransId="{C80D1A2A-FD31-46C9-BCCF-EBBD5981BBBB}" sibTransId="{B250BB5B-6885-4BA9-8ABF-C2C741CF11EE}"/>
    <dgm:cxn modelId="{AA82E90B-9E18-4590-A76F-D82A8BDE7769}" srcId="{D271CA55-8464-49CE-B0C8-4E6397267187}" destId="{7B6B4051-4C3E-4A5E-BB80-71482945CE78}" srcOrd="4" destOrd="0" parTransId="{7FBD2C3B-B5BD-43C6-A1BC-465CFEBCAF82}" sibTransId="{2A13EEB9-ECAF-4097-9117-CFC1369D0586}"/>
    <dgm:cxn modelId="{1FDC4A7B-59C7-4FC2-924D-0D87DD0F293B}" srcId="{D271CA55-8464-49CE-B0C8-4E6397267187}" destId="{CF67D8AF-5647-4DC8-8A7B-75E9CDAB0818}" srcOrd="1" destOrd="0" parTransId="{62FB0507-0FF1-4068-959B-558E22D9167E}" sibTransId="{89F098D2-678A-48F4-AFFC-29B75D5E8C49}"/>
    <dgm:cxn modelId="{4D4551E8-04AD-4378-8671-028592F83E9C}" srcId="{D271CA55-8464-49CE-B0C8-4E6397267187}" destId="{708C464E-DF47-495D-AED4-3FC0410A4669}" srcOrd="7" destOrd="0" parTransId="{13413F61-B22C-42FA-9CF9-5F1C090C799A}" sibTransId="{FECDE9F7-46DD-4347-90AD-FDD3C4DADC74}"/>
    <dgm:cxn modelId="{43F25612-FC2F-4EEF-91BA-675D9ECF37AB}" type="presOf" srcId="{EEE5E75A-DA68-4D51-B0C6-210E4A858549}" destId="{775683DE-A3D8-4499-ACAE-D31B5A172CF6}" srcOrd="0" destOrd="0" presId="urn:microsoft.com/office/officeart/2005/8/layout/vList2"/>
    <dgm:cxn modelId="{87BA2B7C-D077-4863-80D7-E23C8B0A29F0}" srcId="{D271CA55-8464-49CE-B0C8-4E6397267187}" destId="{FF3EFC18-E7CD-4E24-88C6-451170CF76C6}" srcOrd="2" destOrd="0" parTransId="{52E31B19-802F-4336-BB74-11F20ED7F1E1}" sibTransId="{087089EF-B203-4663-9E5A-7CF92944FCA8}"/>
    <dgm:cxn modelId="{3895A069-2BAB-4A39-A495-20FFF8C36EBD}" type="presOf" srcId="{3E34942A-D7F8-4C48-91B4-622DB25B22A1}" destId="{CBB13F85-4F77-4A33-AAFB-31C08B54E1B5}" srcOrd="0" destOrd="0" presId="urn:microsoft.com/office/officeart/2005/8/layout/vList2"/>
    <dgm:cxn modelId="{BD38B0E7-6CD2-4C9C-9F03-D0E6324CADC1}" type="presOf" srcId="{355039B7-B1DC-483C-A5CB-990ECF990889}" destId="{F6D4278C-ACBA-43D2-8A17-8FD682770104}" srcOrd="0" destOrd="0" presId="urn:microsoft.com/office/officeart/2005/8/layout/vList2"/>
    <dgm:cxn modelId="{D40F9721-1016-4068-92F0-14EE31289FA1}" type="presOf" srcId="{CF67D8AF-5647-4DC8-8A7B-75E9CDAB0818}" destId="{D8BCBB75-CA00-4952-8058-8A70A765C163}" srcOrd="0" destOrd="0" presId="urn:microsoft.com/office/officeart/2005/8/layout/vList2"/>
    <dgm:cxn modelId="{768A4F09-C9B4-444A-8F43-72A8593D750B}" type="presParOf" srcId="{E9A8023A-B61C-4949-90B1-82890C514F0E}" destId="{75BB0A41-DD08-47EA-98E1-0E8F091CC57E}" srcOrd="0" destOrd="0" presId="urn:microsoft.com/office/officeart/2005/8/layout/vList2"/>
    <dgm:cxn modelId="{4921AA0F-63D2-4A39-98A7-6F9AB38EF19B}" type="presParOf" srcId="{E9A8023A-B61C-4949-90B1-82890C514F0E}" destId="{661CD6BF-FA44-4DC1-ABDF-53AEFF371516}" srcOrd="1" destOrd="0" presId="urn:microsoft.com/office/officeart/2005/8/layout/vList2"/>
    <dgm:cxn modelId="{8AD3EC09-1606-4F3F-A67C-F088DCD02BEE}" type="presParOf" srcId="{E9A8023A-B61C-4949-90B1-82890C514F0E}" destId="{D8BCBB75-CA00-4952-8058-8A70A765C163}" srcOrd="2" destOrd="0" presId="urn:microsoft.com/office/officeart/2005/8/layout/vList2"/>
    <dgm:cxn modelId="{A2220724-00A2-44E0-957B-00F5E1E77B30}" type="presParOf" srcId="{E9A8023A-B61C-4949-90B1-82890C514F0E}" destId="{664CDC02-20CB-4E57-9B7B-C08F70F53E8D}" srcOrd="3" destOrd="0" presId="urn:microsoft.com/office/officeart/2005/8/layout/vList2"/>
    <dgm:cxn modelId="{EE28CD8B-403A-4CEC-A612-B3FE8E22E522}" type="presParOf" srcId="{E9A8023A-B61C-4949-90B1-82890C514F0E}" destId="{10A25DA1-B3DA-446E-A83B-16183BFBA7D6}" srcOrd="4" destOrd="0" presId="urn:microsoft.com/office/officeart/2005/8/layout/vList2"/>
    <dgm:cxn modelId="{62943A22-1D66-4488-9F6F-407855F304FD}" type="presParOf" srcId="{E9A8023A-B61C-4949-90B1-82890C514F0E}" destId="{4C1F903B-3E01-4410-9BFE-A3E84B27548E}" srcOrd="5" destOrd="0" presId="urn:microsoft.com/office/officeart/2005/8/layout/vList2"/>
    <dgm:cxn modelId="{CC106352-3925-44CF-AB42-3CCF6DD9A807}" type="presParOf" srcId="{E9A8023A-B61C-4949-90B1-82890C514F0E}" destId="{CBB13F85-4F77-4A33-AAFB-31C08B54E1B5}" srcOrd="6" destOrd="0" presId="urn:microsoft.com/office/officeart/2005/8/layout/vList2"/>
    <dgm:cxn modelId="{283883A9-0782-4099-9593-B7138D1A304D}" type="presParOf" srcId="{E9A8023A-B61C-4949-90B1-82890C514F0E}" destId="{768EC428-1B7C-4F21-9838-B1F087F56014}" srcOrd="7" destOrd="0" presId="urn:microsoft.com/office/officeart/2005/8/layout/vList2"/>
    <dgm:cxn modelId="{3BE2C5CB-B377-4BC5-B01A-66BF188785B5}" type="presParOf" srcId="{E9A8023A-B61C-4949-90B1-82890C514F0E}" destId="{54327D15-7FEB-4078-9D3A-9D8B35FCA080}" srcOrd="8" destOrd="0" presId="urn:microsoft.com/office/officeart/2005/8/layout/vList2"/>
    <dgm:cxn modelId="{B11FBF7A-2D28-4313-9147-B397D802B972}" type="presParOf" srcId="{E9A8023A-B61C-4949-90B1-82890C514F0E}" destId="{201E149A-DC8C-4902-9428-EE20AD0BCD3E}" srcOrd="9" destOrd="0" presId="urn:microsoft.com/office/officeart/2005/8/layout/vList2"/>
    <dgm:cxn modelId="{3D2247B1-529D-467A-8696-A3AF5EAC9146}" type="presParOf" srcId="{E9A8023A-B61C-4949-90B1-82890C514F0E}" destId="{775683DE-A3D8-4499-ACAE-D31B5A172CF6}" srcOrd="10" destOrd="0" presId="urn:microsoft.com/office/officeart/2005/8/layout/vList2"/>
    <dgm:cxn modelId="{AD1ACFFC-F295-43CC-89D6-1C08C62B1672}" type="presParOf" srcId="{E9A8023A-B61C-4949-90B1-82890C514F0E}" destId="{174C0CD3-21BE-411D-BFB7-EB3C24E5B3EF}" srcOrd="11" destOrd="0" presId="urn:microsoft.com/office/officeart/2005/8/layout/vList2"/>
    <dgm:cxn modelId="{064AF4F3-92C8-4DFA-82AD-B7837EDC1A94}" type="presParOf" srcId="{E9A8023A-B61C-4949-90B1-82890C514F0E}" destId="{F6D4278C-ACBA-43D2-8A17-8FD682770104}" srcOrd="12" destOrd="0" presId="urn:microsoft.com/office/officeart/2005/8/layout/vList2"/>
    <dgm:cxn modelId="{44EBFE94-B32F-49B8-8567-C3D47F0C7312}" type="presParOf" srcId="{E9A8023A-B61C-4949-90B1-82890C514F0E}" destId="{E192AEB5-2F4B-48F4-A925-9EA8B9824D88}" srcOrd="13" destOrd="0" presId="urn:microsoft.com/office/officeart/2005/8/layout/vList2"/>
    <dgm:cxn modelId="{BC9FE245-50DD-4B25-BD0D-C24A6E880B2C}" type="presParOf" srcId="{E9A8023A-B61C-4949-90B1-82890C514F0E}" destId="{07BE7E71-042D-4E0E-AA9C-01CFC86C5747}"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47414-3A0B-4C1B-A1FC-F79E6CF7BD16}" type="doc">
      <dgm:prSet loTypeId="urn:microsoft.com/office/officeart/2005/8/layout/radial4" loCatId="relationship" qsTypeId="urn:microsoft.com/office/officeart/2005/8/quickstyle/3d2" qsCatId="3D" csTypeId="urn:microsoft.com/office/officeart/2005/8/colors/colorful2" csCatId="colorful" phldr="1"/>
      <dgm:spPr/>
      <dgm:t>
        <a:bodyPr/>
        <a:lstStyle/>
        <a:p>
          <a:pPr rtl="1"/>
          <a:endParaRPr lang="fa-IR"/>
        </a:p>
      </dgm:t>
    </dgm:pt>
    <dgm:pt modelId="{EDB9EC97-46E4-4011-A595-9B572486F87D}">
      <dgm:prSet/>
      <dgm:spPr/>
      <dgm:t>
        <a:bodyPr/>
        <a:lstStyle/>
        <a:p>
          <a:pPr rtl="1"/>
          <a:r>
            <a:rPr lang="fa-IR" dirty="0" smtClean="0">
              <a:latin typeface="Arial Unicode MS" pitchFamily="34" charset="-128"/>
              <a:ea typeface="Arial Unicode MS" pitchFamily="34" charset="-128"/>
              <a:cs typeface="B Nazanin" pitchFamily="2" charset="-78"/>
            </a:rPr>
            <a:t>فدرال رزرو نرخ بهرۀ وجوه فدرال را از 6/5% تا 1% کاهش </a:t>
          </a:r>
          <a:r>
            <a:rPr lang="fa-IR" dirty="0" smtClean="0">
              <a:cs typeface="B Nazanin" pitchFamily="2" charset="-78"/>
            </a:rPr>
            <a:t>می‌دهد.</a:t>
          </a:r>
          <a:endParaRPr lang="fa-IR" dirty="0">
            <a:latin typeface="Arial Unicode MS" pitchFamily="34" charset="-128"/>
            <a:ea typeface="Arial Unicode MS" pitchFamily="34" charset="-128"/>
            <a:cs typeface="B Nazanin" pitchFamily="2" charset="-78"/>
          </a:endParaRPr>
        </a:p>
      </dgm:t>
    </dgm:pt>
    <dgm:pt modelId="{C4D10820-7FA0-43D6-A628-468075DDA0C2}" type="parTrans" cxnId="{C6993940-136F-4A46-9B25-EBF472B4111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08542EB-D971-4992-B349-EED0FC60301B}" type="sibTrans" cxnId="{C6993940-136F-4A46-9B25-EBF472B4111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83ED7C4-C8AC-41A3-846E-3F07E1E2AA92}">
      <dgm:prSet/>
      <dgm:spPr/>
      <dgm:t>
        <a:bodyPr/>
        <a:lstStyle/>
        <a:p>
          <a:pPr rtl="1"/>
          <a:r>
            <a:rPr lang="fa-IR" dirty="0" smtClean="0">
              <a:latin typeface="Arial Unicode MS" pitchFamily="34" charset="-128"/>
              <a:ea typeface="Arial Unicode MS" pitchFamily="34" charset="-128"/>
              <a:cs typeface="Arial Unicode MS" pitchFamily="34" charset="-128"/>
            </a:rPr>
            <a:t>کاستن اثرات </a:t>
          </a:r>
          <a:r>
            <a:rPr lang="en-US" dirty="0" smtClean="0">
              <a:latin typeface="Arial Unicode MS" pitchFamily="34" charset="-128"/>
              <a:ea typeface="Arial Unicode MS" pitchFamily="34" charset="-128"/>
              <a:cs typeface="Arial Unicode MS" pitchFamily="34" charset="-128"/>
            </a:rPr>
            <a:t>dot-com bubble</a:t>
          </a:r>
          <a:endParaRPr lang="fa-IR" dirty="0">
            <a:latin typeface="Arial Unicode MS" pitchFamily="34" charset="-128"/>
            <a:ea typeface="Arial Unicode MS" pitchFamily="34" charset="-128"/>
            <a:cs typeface="Arial Unicode MS" pitchFamily="34" charset="-128"/>
          </a:endParaRPr>
        </a:p>
      </dgm:t>
    </dgm:pt>
    <dgm:pt modelId="{83930DD0-224D-419F-A8E2-3147853A20A4}" type="parTrans" cxnId="{B226B134-B27A-47D0-BDFC-01FBEBB8818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10770F9C-AF51-453E-8CB7-AF4C5823773D}" type="sibTrans" cxnId="{B226B134-B27A-47D0-BDFC-01FBEBB8818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A6DCD97-DEDC-4B64-8990-DEABAE2B437E}">
      <dgm:prSet/>
      <dgm:spPr/>
      <dgm:t>
        <a:bodyPr/>
        <a:lstStyle/>
        <a:p>
          <a:pPr rtl="1"/>
          <a:r>
            <a:rPr lang="fa-IR" dirty="0" smtClean="0">
              <a:latin typeface="Arial Unicode MS" pitchFamily="34" charset="-128"/>
              <a:ea typeface="Arial Unicode MS" pitchFamily="34" charset="-128"/>
              <a:cs typeface="Arial Unicode MS" pitchFamily="34" charset="-128"/>
            </a:rPr>
            <a:t>کاستن اثرات حملۀ تروریستی 11 سپتامبر</a:t>
          </a:r>
          <a:endParaRPr lang="fa-IR" dirty="0">
            <a:latin typeface="Arial Unicode MS" pitchFamily="34" charset="-128"/>
            <a:ea typeface="Arial Unicode MS" pitchFamily="34" charset="-128"/>
            <a:cs typeface="Arial Unicode MS" pitchFamily="34" charset="-128"/>
          </a:endParaRPr>
        </a:p>
      </dgm:t>
    </dgm:pt>
    <dgm:pt modelId="{D8CB226B-162E-40C7-B67F-C5B144C368B8}" type="parTrans" cxnId="{24BBBBBB-E7B9-4AF6-903F-614DC295A6E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CB9B7B9-1963-4852-8238-7CBA33578516}" type="sibTrans" cxnId="{24BBBBBB-E7B9-4AF6-903F-614DC295A6E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1D4A837-FA36-476E-92A9-B8A833BC706C}">
      <dgm:prSet/>
      <dgm:spPr/>
      <dgm:t>
        <a:bodyPr/>
        <a:lstStyle/>
        <a:p>
          <a:pPr rtl="1"/>
          <a:r>
            <a:rPr lang="fa-IR" dirty="0" smtClean="0">
              <a:latin typeface="Arial Unicode MS" pitchFamily="34" charset="-128"/>
              <a:ea typeface="Arial Unicode MS" pitchFamily="34" charset="-128"/>
              <a:cs typeface="Arial Unicode MS" pitchFamily="34" charset="-128"/>
            </a:rPr>
            <a:t>مقابله با ریسک کاهش تورم </a:t>
          </a:r>
          <a:r>
            <a:rPr lang="fa-IR" dirty="0" smtClean="0"/>
            <a:t>پیش‌بینی‌شده</a:t>
          </a:r>
          <a:endParaRPr lang="fa-IR" dirty="0">
            <a:latin typeface="Arial Unicode MS" pitchFamily="34" charset="-128"/>
            <a:ea typeface="Arial Unicode MS" pitchFamily="34" charset="-128"/>
            <a:cs typeface="Arial Unicode MS" pitchFamily="34" charset="-128"/>
          </a:endParaRPr>
        </a:p>
      </dgm:t>
    </dgm:pt>
    <dgm:pt modelId="{71111815-61E4-4690-A712-DC5057DA7452}" type="parTrans" cxnId="{0031CA87-095F-455A-99C4-756DF2284ED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A5B8B872-62EB-4E94-A309-AA1BCBBC6002}" type="sibTrans" cxnId="{0031CA87-095F-455A-99C4-756DF2284ED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D77CD76-8A64-42A8-909E-C3EEB9800B18}" type="pres">
      <dgm:prSet presAssocID="{E1847414-3A0B-4C1B-A1FC-F79E6CF7BD16}" presName="cycle" presStyleCnt="0">
        <dgm:presLayoutVars>
          <dgm:chMax val="1"/>
          <dgm:dir/>
          <dgm:animLvl val="ctr"/>
          <dgm:resizeHandles val="exact"/>
        </dgm:presLayoutVars>
      </dgm:prSet>
      <dgm:spPr/>
      <dgm:t>
        <a:bodyPr/>
        <a:lstStyle/>
        <a:p>
          <a:pPr rtl="1"/>
          <a:endParaRPr lang="fa-IR"/>
        </a:p>
      </dgm:t>
    </dgm:pt>
    <dgm:pt modelId="{14EE4916-C375-4B22-A0D5-8DC43488869C}" type="pres">
      <dgm:prSet presAssocID="{EDB9EC97-46E4-4011-A595-9B572486F87D}" presName="centerShape" presStyleLbl="node0" presStyleIdx="0" presStyleCnt="1" custScaleX="122077" custScaleY="120654"/>
      <dgm:spPr/>
      <dgm:t>
        <a:bodyPr/>
        <a:lstStyle/>
        <a:p>
          <a:pPr rtl="1"/>
          <a:endParaRPr lang="fa-IR"/>
        </a:p>
      </dgm:t>
    </dgm:pt>
    <dgm:pt modelId="{491007C9-E623-4790-8093-112589A782D8}" type="pres">
      <dgm:prSet presAssocID="{83930DD0-224D-419F-A8E2-3147853A20A4}" presName="parTrans" presStyleLbl="bgSibTrans2D1" presStyleIdx="0" presStyleCnt="3"/>
      <dgm:spPr/>
      <dgm:t>
        <a:bodyPr/>
        <a:lstStyle/>
        <a:p>
          <a:pPr rtl="1"/>
          <a:endParaRPr lang="fa-IR"/>
        </a:p>
      </dgm:t>
    </dgm:pt>
    <dgm:pt modelId="{33D4B742-2601-442B-A8FA-EB6C7DA7B661}" type="pres">
      <dgm:prSet presAssocID="{983ED7C4-C8AC-41A3-846E-3F07E1E2AA92}" presName="node" presStyleLbl="node1" presStyleIdx="0" presStyleCnt="3">
        <dgm:presLayoutVars>
          <dgm:bulletEnabled val="1"/>
        </dgm:presLayoutVars>
      </dgm:prSet>
      <dgm:spPr/>
      <dgm:t>
        <a:bodyPr/>
        <a:lstStyle/>
        <a:p>
          <a:pPr rtl="1"/>
          <a:endParaRPr lang="fa-IR"/>
        </a:p>
      </dgm:t>
    </dgm:pt>
    <dgm:pt modelId="{F0B7BCB0-9834-43A4-ACE2-958EF6BDAC58}" type="pres">
      <dgm:prSet presAssocID="{D8CB226B-162E-40C7-B67F-C5B144C368B8}" presName="parTrans" presStyleLbl="bgSibTrans2D1" presStyleIdx="1" presStyleCnt="3"/>
      <dgm:spPr/>
      <dgm:t>
        <a:bodyPr/>
        <a:lstStyle/>
        <a:p>
          <a:pPr rtl="1"/>
          <a:endParaRPr lang="fa-IR"/>
        </a:p>
      </dgm:t>
    </dgm:pt>
    <dgm:pt modelId="{62202E4E-8DE2-43DD-8777-1D022BA0682A}" type="pres">
      <dgm:prSet presAssocID="{9A6DCD97-DEDC-4B64-8990-DEABAE2B437E}" presName="node" presStyleLbl="node1" presStyleIdx="1" presStyleCnt="3">
        <dgm:presLayoutVars>
          <dgm:bulletEnabled val="1"/>
        </dgm:presLayoutVars>
      </dgm:prSet>
      <dgm:spPr/>
      <dgm:t>
        <a:bodyPr/>
        <a:lstStyle/>
        <a:p>
          <a:pPr rtl="1"/>
          <a:endParaRPr lang="fa-IR"/>
        </a:p>
      </dgm:t>
    </dgm:pt>
    <dgm:pt modelId="{F3C0ACB0-B854-4152-A055-645256C05632}" type="pres">
      <dgm:prSet presAssocID="{71111815-61E4-4690-A712-DC5057DA7452}" presName="parTrans" presStyleLbl="bgSibTrans2D1" presStyleIdx="2" presStyleCnt="3"/>
      <dgm:spPr/>
      <dgm:t>
        <a:bodyPr/>
        <a:lstStyle/>
        <a:p>
          <a:pPr rtl="1"/>
          <a:endParaRPr lang="fa-IR"/>
        </a:p>
      </dgm:t>
    </dgm:pt>
    <dgm:pt modelId="{4E1B2757-9CAE-4B3A-8200-BD8F90B6EB66}" type="pres">
      <dgm:prSet presAssocID="{E1D4A837-FA36-476E-92A9-B8A833BC706C}" presName="node" presStyleLbl="node1" presStyleIdx="2" presStyleCnt="3">
        <dgm:presLayoutVars>
          <dgm:bulletEnabled val="1"/>
        </dgm:presLayoutVars>
      </dgm:prSet>
      <dgm:spPr/>
      <dgm:t>
        <a:bodyPr/>
        <a:lstStyle/>
        <a:p>
          <a:pPr rtl="1"/>
          <a:endParaRPr lang="fa-IR"/>
        </a:p>
      </dgm:t>
    </dgm:pt>
  </dgm:ptLst>
  <dgm:cxnLst>
    <dgm:cxn modelId="{B226B134-B27A-47D0-BDFC-01FBEBB88187}" srcId="{EDB9EC97-46E4-4011-A595-9B572486F87D}" destId="{983ED7C4-C8AC-41A3-846E-3F07E1E2AA92}" srcOrd="0" destOrd="0" parTransId="{83930DD0-224D-419F-A8E2-3147853A20A4}" sibTransId="{10770F9C-AF51-453E-8CB7-AF4C5823773D}"/>
    <dgm:cxn modelId="{0E2A35AF-D2EA-46DB-9B83-71DD7D7559C6}" type="presOf" srcId="{E1D4A837-FA36-476E-92A9-B8A833BC706C}" destId="{4E1B2757-9CAE-4B3A-8200-BD8F90B6EB66}" srcOrd="0" destOrd="0" presId="urn:microsoft.com/office/officeart/2005/8/layout/radial4"/>
    <dgm:cxn modelId="{45E1A780-F2D8-4AF9-98C6-3C96BFE547DA}" type="presOf" srcId="{EDB9EC97-46E4-4011-A595-9B572486F87D}" destId="{14EE4916-C375-4B22-A0D5-8DC43488869C}" srcOrd="0" destOrd="0" presId="urn:microsoft.com/office/officeart/2005/8/layout/radial4"/>
    <dgm:cxn modelId="{4FA71877-1735-4F0A-8DA3-761096A282B5}" type="presOf" srcId="{9A6DCD97-DEDC-4B64-8990-DEABAE2B437E}" destId="{62202E4E-8DE2-43DD-8777-1D022BA0682A}" srcOrd="0" destOrd="0" presId="urn:microsoft.com/office/officeart/2005/8/layout/radial4"/>
    <dgm:cxn modelId="{0031CA87-095F-455A-99C4-756DF2284EDB}" srcId="{EDB9EC97-46E4-4011-A595-9B572486F87D}" destId="{E1D4A837-FA36-476E-92A9-B8A833BC706C}" srcOrd="2" destOrd="0" parTransId="{71111815-61E4-4690-A712-DC5057DA7452}" sibTransId="{A5B8B872-62EB-4E94-A309-AA1BCBBC6002}"/>
    <dgm:cxn modelId="{044160E2-AAEA-4E32-8B73-CD9AE6DC01C0}" type="presOf" srcId="{983ED7C4-C8AC-41A3-846E-3F07E1E2AA92}" destId="{33D4B742-2601-442B-A8FA-EB6C7DA7B661}" srcOrd="0" destOrd="0" presId="urn:microsoft.com/office/officeart/2005/8/layout/radial4"/>
    <dgm:cxn modelId="{C6993940-136F-4A46-9B25-EBF472B41113}" srcId="{E1847414-3A0B-4C1B-A1FC-F79E6CF7BD16}" destId="{EDB9EC97-46E4-4011-A595-9B572486F87D}" srcOrd="0" destOrd="0" parTransId="{C4D10820-7FA0-43D6-A628-468075DDA0C2}" sibTransId="{908542EB-D971-4992-B349-EED0FC60301B}"/>
    <dgm:cxn modelId="{397647BC-A0ED-459E-92ED-806585BAC9F8}" type="presOf" srcId="{D8CB226B-162E-40C7-B67F-C5B144C368B8}" destId="{F0B7BCB0-9834-43A4-ACE2-958EF6BDAC58}" srcOrd="0" destOrd="0" presId="urn:microsoft.com/office/officeart/2005/8/layout/radial4"/>
    <dgm:cxn modelId="{89168920-30EF-44E2-B4BD-9EBA4E0E42DD}" type="presOf" srcId="{E1847414-3A0B-4C1B-A1FC-F79E6CF7BD16}" destId="{3D77CD76-8A64-42A8-909E-C3EEB9800B18}" srcOrd="0" destOrd="0" presId="urn:microsoft.com/office/officeart/2005/8/layout/radial4"/>
    <dgm:cxn modelId="{758245DE-90F2-4FAE-AB7E-C2607C539B9F}" type="presOf" srcId="{71111815-61E4-4690-A712-DC5057DA7452}" destId="{F3C0ACB0-B854-4152-A055-645256C05632}" srcOrd="0" destOrd="0" presId="urn:microsoft.com/office/officeart/2005/8/layout/radial4"/>
    <dgm:cxn modelId="{24BBBBBB-E7B9-4AF6-903F-614DC295A6EA}" srcId="{EDB9EC97-46E4-4011-A595-9B572486F87D}" destId="{9A6DCD97-DEDC-4B64-8990-DEABAE2B437E}" srcOrd="1" destOrd="0" parTransId="{D8CB226B-162E-40C7-B67F-C5B144C368B8}" sibTransId="{8CB9B7B9-1963-4852-8238-7CBA33578516}"/>
    <dgm:cxn modelId="{590D7787-8386-4911-B218-3B06FFA0BE33}" type="presOf" srcId="{83930DD0-224D-419F-A8E2-3147853A20A4}" destId="{491007C9-E623-4790-8093-112589A782D8}" srcOrd="0" destOrd="0" presId="urn:microsoft.com/office/officeart/2005/8/layout/radial4"/>
    <dgm:cxn modelId="{B34CCD72-22C3-4049-9AC7-0B1DC2569BEC}" type="presParOf" srcId="{3D77CD76-8A64-42A8-909E-C3EEB9800B18}" destId="{14EE4916-C375-4B22-A0D5-8DC43488869C}" srcOrd="0" destOrd="0" presId="urn:microsoft.com/office/officeart/2005/8/layout/radial4"/>
    <dgm:cxn modelId="{DFA73761-7A39-4B4B-A82B-0CB90B759D9B}" type="presParOf" srcId="{3D77CD76-8A64-42A8-909E-C3EEB9800B18}" destId="{491007C9-E623-4790-8093-112589A782D8}" srcOrd="1" destOrd="0" presId="urn:microsoft.com/office/officeart/2005/8/layout/radial4"/>
    <dgm:cxn modelId="{EE84D84F-4FF3-4F33-8E69-CB9D62BC79D1}" type="presParOf" srcId="{3D77CD76-8A64-42A8-909E-C3EEB9800B18}" destId="{33D4B742-2601-442B-A8FA-EB6C7DA7B661}" srcOrd="2" destOrd="0" presId="urn:microsoft.com/office/officeart/2005/8/layout/radial4"/>
    <dgm:cxn modelId="{0C7FF157-9BEC-4FDE-B854-534B5EB0950E}" type="presParOf" srcId="{3D77CD76-8A64-42A8-909E-C3EEB9800B18}" destId="{F0B7BCB0-9834-43A4-ACE2-958EF6BDAC58}" srcOrd="3" destOrd="0" presId="urn:microsoft.com/office/officeart/2005/8/layout/radial4"/>
    <dgm:cxn modelId="{98A688EF-B37E-43AF-8886-547C67A66C55}" type="presParOf" srcId="{3D77CD76-8A64-42A8-909E-C3EEB9800B18}" destId="{62202E4E-8DE2-43DD-8777-1D022BA0682A}" srcOrd="4" destOrd="0" presId="urn:microsoft.com/office/officeart/2005/8/layout/radial4"/>
    <dgm:cxn modelId="{108BF114-4AF5-40EF-92BC-374452ADA408}" type="presParOf" srcId="{3D77CD76-8A64-42A8-909E-C3EEB9800B18}" destId="{F3C0ACB0-B854-4152-A055-645256C05632}" srcOrd="5" destOrd="0" presId="urn:microsoft.com/office/officeart/2005/8/layout/radial4"/>
    <dgm:cxn modelId="{E799F55E-B04D-4F8C-B3F2-0FF659F07A1C}" type="presParOf" srcId="{3D77CD76-8A64-42A8-909E-C3EEB9800B18}" destId="{4E1B2757-9CAE-4B3A-8200-BD8F90B6EB6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623BD-FEC7-47F7-9174-5822594200F2}" type="doc">
      <dgm:prSet loTypeId="urn:microsoft.com/office/officeart/2005/8/layout/venn2" loCatId="relationship" qsTypeId="urn:microsoft.com/office/officeart/2005/8/quickstyle/3d1" qsCatId="3D" csTypeId="urn:microsoft.com/office/officeart/2005/8/colors/colorful1" csCatId="colorful" phldr="1"/>
      <dgm:spPr/>
      <dgm:t>
        <a:bodyPr/>
        <a:lstStyle/>
        <a:p>
          <a:pPr rtl="1"/>
          <a:endParaRPr lang="fa-IR"/>
        </a:p>
      </dgm:t>
    </dgm:pt>
    <dgm:pt modelId="{3C71EF2E-4FC3-4573-81BF-AC7C20D5F0F4}">
      <dgm:prSet custT="1"/>
      <dgm:spPr/>
      <dgm:t>
        <a:bodyPr/>
        <a:lstStyle/>
        <a:p>
          <a:pPr rtl="0">
            <a:lnSpc>
              <a:spcPct val="100000"/>
            </a:lnSpc>
          </a:pPr>
          <a:r>
            <a:rPr lang="fa-IR" sz="1600" dirty="0" smtClean="0">
              <a:latin typeface="Arial Unicode MS" pitchFamily="34" charset="-128"/>
              <a:ea typeface="Arial Unicode MS" pitchFamily="34" charset="-128"/>
              <a:cs typeface="Arial Unicode MS" pitchFamily="34" charset="-128"/>
            </a:rPr>
            <a:t>این تأمین مالی، افزایش قیمت اوراق قرضۀ آمریکا و کاهش نرخ بهره را </a:t>
          </a:r>
          <a:r>
            <a:rPr lang="en-US" sz="1600" dirty="0" smtClean="0">
              <a:latin typeface="Arial Unicode MS" pitchFamily="34" charset="-128"/>
              <a:ea typeface="Arial Unicode MS" pitchFamily="34" charset="-128"/>
              <a:cs typeface="Arial Unicode MS" pitchFamily="34" charset="-128"/>
            </a:rPr>
            <a:t>.</a:t>
          </a:r>
          <a:r>
            <a:rPr lang="fa-IR" sz="1600" dirty="0" smtClean="0">
              <a:latin typeface="Arial Unicode MS" pitchFamily="34" charset="-128"/>
              <a:ea typeface="Arial Unicode MS" pitchFamily="34" charset="-128"/>
              <a:cs typeface="Arial Unicode MS" pitchFamily="34" charset="-128"/>
            </a:rPr>
            <a:t>همراه داشت</a:t>
          </a:r>
          <a:endParaRPr lang="fa-IR" sz="1600" dirty="0">
            <a:latin typeface="Arial Unicode MS" pitchFamily="34" charset="-128"/>
            <a:ea typeface="Arial Unicode MS" pitchFamily="34" charset="-128"/>
            <a:cs typeface="Arial Unicode MS" pitchFamily="34" charset="-128"/>
          </a:endParaRPr>
        </a:p>
      </dgm:t>
    </dgm:pt>
    <dgm:pt modelId="{6DC02791-65AC-4EC4-8103-0E700322B62C}" type="parTrans" cxnId="{8B3E3F82-CF1D-4AD0-9533-7F5B1189087F}">
      <dgm:prSet/>
      <dgm:spPr/>
      <dgm:t>
        <a:bodyPr/>
        <a:lstStyle/>
        <a:p>
          <a:pPr rtl="1">
            <a:lnSpc>
              <a:spcPct val="100000"/>
            </a:lnSpc>
          </a:pPr>
          <a:endParaRPr lang="fa-IR" sz="1600">
            <a:latin typeface="Arial Unicode MS" pitchFamily="34" charset="-128"/>
            <a:ea typeface="Arial Unicode MS" pitchFamily="34" charset="-128"/>
            <a:cs typeface="Arial Unicode MS" pitchFamily="34" charset="-128"/>
          </a:endParaRPr>
        </a:p>
      </dgm:t>
    </dgm:pt>
    <dgm:pt modelId="{FAEC6355-16C2-4F61-956B-16F941E69359}" type="sibTrans" cxnId="{8B3E3F82-CF1D-4AD0-9533-7F5B1189087F}">
      <dgm:prSet/>
      <dgm:spPr/>
      <dgm:t>
        <a:bodyPr/>
        <a:lstStyle/>
        <a:p>
          <a:pPr rtl="1">
            <a:lnSpc>
              <a:spcPct val="100000"/>
            </a:lnSpc>
          </a:pPr>
          <a:endParaRPr lang="fa-IR" sz="1600">
            <a:latin typeface="Arial Unicode MS" pitchFamily="34" charset="-128"/>
            <a:ea typeface="Arial Unicode MS" pitchFamily="34" charset="-128"/>
            <a:cs typeface="Arial Unicode MS" pitchFamily="34" charset="-128"/>
          </a:endParaRPr>
        </a:p>
      </dgm:t>
    </dgm:pt>
    <dgm:pt modelId="{3D9A20C9-A334-4273-B05E-139EB0893F86}" type="pres">
      <dgm:prSet presAssocID="{429623BD-FEC7-47F7-9174-5822594200F2}" presName="Name0" presStyleCnt="0">
        <dgm:presLayoutVars>
          <dgm:chMax val="7"/>
          <dgm:resizeHandles val="exact"/>
        </dgm:presLayoutVars>
      </dgm:prSet>
      <dgm:spPr/>
      <dgm:t>
        <a:bodyPr/>
        <a:lstStyle/>
        <a:p>
          <a:pPr rtl="1"/>
          <a:endParaRPr lang="fa-IR"/>
        </a:p>
      </dgm:t>
    </dgm:pt>
    <dgm:pt modelId="{89EF8B07-EC74-4E53-BDFF-92176930E0DF}" type="pres">
      <dgm:prSet presAssocID="{429623BD-FEC7-47F7-9174-5822594200F2}" presName="comp1" presStyleCnt="0"/>
      <dgm:spPr/>
    </dgm:pt>
    <dgm:pt modelId="{70455565-9E07-44C3-B29D-F943B1F12950}" type="pres">
      <dgm:prSet presAssocID="{429623BD-FEC7-47F7-9174-5822594200F2}" presName="circle1" presStyleLbl="node1" presStyleIdx="0" presStyleCnt="1"/>
      <dgm:spPr/>
      <dgm:t>
        <a:bodyPr/>
        <a:lstStyle/>
        <a:p>
          <a:pPr rtl="1"/>
          <a:endParaRPr lang="fa-IR"/>
        </a:p>
      </dgm:t>
    </dgm:pt>
    <dgm:pt modelId="{081A89FA-699C-470B-B149-6A84CA3C69BA}" type="pres">
      <dgm:prSet presAssocID="{429623BD-FEC7-47F7-9174-5822594200F2}" presName="c1text" presStyleLbl="node1" presStyleIdx="0" presStyleCnt="1">
        <dgm:presLayoutVars>
          <dgm:bulletEnabled val="1"/>
        </dgm:presLayoutVars>
      </dgm:prSet>
      <dgm:spPr/>
      <dgm:t>
        <a:bodyPr/>
        <a:lstStyle/>
        <a:p>
          <a:pPr rtl="1"/>
          <a:endParaRPr lang="fa-IR"/>
        </a:p>
      </dgm:t>
    </dgm:pt>
  </dgm:ptLst>
  <dgm:cxnLst>
    <dgm:cxn modelId="{8B3E3F82-CF1D-4AD0-9533-7F5B1189087F}" srcId="{429623BD-FEC7-47F7-9174-5822594200F2}" destId="{3C71EF2E-4FC3-4573-81BF-AC7C20D5F0F4}" srcOrd="0" destOrd="0" parTransId="{6DC02791-65AC-4EC4-8103-0E700322B62C}" sibTransId="{FAEC6355-16C2-4F61-956B-16F941E69359}"/>
    <dgm:cxn modelId="{7A95FA18-F806-45D2-8CE1-2AC2E10F7B47}" type="presOf" srcId="{429623BD-FEC7-47F7-9174-5822594200F2}" destId="{3D9A20C9-A334-4273-B05E-139EB0893F86}" srcOrd="0" destOrd="0" presId="urn:microsoft.com/office/officeart/2005/8/layout/venn2"/>
    <dgm:cxn modelId="{F0633631-F6FE-4D32-8849-27B23FED1B6B}" type="presOf" srcId="{3C71EF2E-4FC3-4573-81BF-AC7C20D5F0F4}" destId="{70455565-9E07-44C3-B29D-F943B1F12950}" srcOrd="0" destOrd="0" presId="urn:microsoft.com/office/officeart/2005/8/layout/venn2"/>
    <dgm:cxn modelId="{AEE26AF9-6E2F-40FB-91C5-BFE93370564C}" type="presOf" srcId="{3C71EF2E-4FC3-4573-81BF-AC7C20D5F0F4}" destId="{081A89FA-699C-470B-B149-6A84CA3C69BA}" srcOrd="1" destOrd="0" presId="urn:microsoft.com/office/officeart/2005/8/layout/venn2"/>
    <dgm:cxn modelId="{56485FC3-08FD-48AA-BC76-B294797CE876}" type="presParOf" srcId="{3D9A20C9-A334-4273-B05E-139EB0893F86}" destId="{89EF8B07-EC74-4E53-BDFF-92176930E0DF}" srcOrd="0" destOrd="0" presId="urn:microsoft.com/office/officeart/2005/8/layout/venn2"/>
    <dgm:cxn modelId="{01BFF8EA-8408-4A6C-9BBA-298507D50ED2}" type="presParOf" srcId="{89EF8B07-EC74-4E53-BDFF-92176930E0DF}" destId="{70455565-9E07-44C3-B29D-F943B1F12950}" srcOrd="0" destOrd="0" presId="urn:microsoft.com/office/officeart/2005/8/layout/venn2"/>
    <dgm:cxn modelId="{A54F71F2-1F11-499E-B6CF-5C66889EC113}" type="presParOf" srcId="{89EF8B07-EC74-4E53-BDFF-92176930E0DF}" destId="{081A89FA-699C-470B-B149-6A84CA3C69BA}"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76430B-608A-41F6-B1D2-801E595865EF}" type="doc">
      <dgm:prSet loTypeId="urn:microsoft.com/office/officeart/2005/8/layout/hierarchy1" loCatId="hierarchy" qsTypeId="urn:microsoft.com/office/officeart/2005/8/quickstyle/3d1" qsCatId="3D" csTypeId="urn:microsoft.com/office/officeart/2005/8/colors/colorful3" csCatId="colorful" phldr="1"/>
      <dgm:spPr/>
      <dgm:t>
        <a:bodyPr/>
        <a:lstStyle/>
        <a:p>
          <a:pPr rtl="1"/>
          <a:endParaRPr lang="fa-IR"/>
        </a:p>
      </dgm:t>
    </dgm:pt>
    <dgm:pt modelId="{DA3C6CF7-0A76-478A-8399-F9A16879DE9B}">
      <dgm:prSet/>
      <dgm:spPr/>
      <dgm:t>
        <a:bodyPr/>
        <a:lstStyle/>
        <a:p>
          <a:pPr algn="justLow" rtl="1"/>
          <a:r>
            <a:rPr lang="fa-IR" dirty="0" smtClean="0">
              <a:latin typeface="Arial Unicode MS" pitchFamily="34" charset="-128"/>
              <a:ea typeface="Arial Unicode MS" pitchFamily="34" charset="-128"/>
              <a:cs typeface="Arial Unicode MS" pitchFamily="34" charset="-128"/>
            </a:rPr>
            <a:t>حباب مسکن ایالات متحده می‌ترکد و قیمت مسکن و دارایی‌های مالی به‌طرز فاجعه‌آمیزی کاهش می‌یابد.</a:t>
          </a:r>
          <a:endParaRPr lang="en-US" dirty="0">
            <a:latin typeface="Arial Unicode MS" pitchFamily="34" charset="-128"/>
            <a:ea typeface="Arial Unicode MS" pitchFamily="34" charset="-128"/>
            <a:cs typeface="Arial Unicode MS" pitchFamily="34" charset="-128"/>
          </a:endParaRPr>
        </a:p>
      </dgm:t>
    </dgm:pt>
    <dgm:pt modelId="{BA8CBA5C-8C25-4665-A6B1-509A53389527}" type="parTrans" cxnId="{4834A2F6-1B04-4B0D-9E55-F992EEC9074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DD563747-7C8C-4299-B25A-F635449DAEB2}" type="sibTrans" cxnId="{4834A2F6-1B04-4B0D-9E55-F992EEC9074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8A448620-D106-41BA-98FD-5C7B585822C1}" type="pres">
      <dgm:prSet presAssocID="{8F76430B-608A-41F6-B1D2-801E595865EF}" presName="hierChild1" presStyleCnt="0">
        <dgm:presLayoutVars>
          <dgm:chPref val="1"/>
          <dgm:dir/>
          <dgm:animOne val="branch"/>
          <dgm:animLvl val="lvl"/>
          <dgm:resizeHandles/>
        </dgm:presLayoutVars>
      </dgm:prSet>
      <dgm:spPr/>
      <dgm:t>
        <a:bodyPr/>
        <a:lstStyle/>
        <a:p>
          <a:pPr rtl="1"/>
          <a:endParaRPr lang="fa-IR"/>
        </a:p>
      </dgm:t>
    </dgm:pt>
    <dgm:pt modelId="{DBE79093-1F24-4772-A2F3-70E3C77E6CC4}" type="pres">
      <dgm:prSet presAssocID="{DA3C6CF7-0A76-478A-8399-F9A16879DE9B}" presName="hierRoot1" presStyleCnt="0"/>
      <dgm:spPr/>
    </dgm:pt>
    <dgm:pt modelId="{6C90B79B-061E-4BA4-BF5C-1F464C0286CD}" type="pres">
      <dgm:prSet presAssocID="{DA3C6CF7-0A76-478A-8399-F9A16879DE9B}" presName="composite" presStyleCnt="0"/>
      <dgm:spPr/>
    </dgm:pt>
    <dgm:pt modelId="{1DA93600-BE0C-4F90-8A38-C90F38B10720}" type="pres">
      <dgm:prSet presAssocID="{DA3C6CF7-0A76-478A-8399-F9A16879DE9B}" presName="background" presStyleLbl="node0" presStyleIdx="0" presStyleCnt="1"/>
      <dgm:spPr/>
    </dgm:pt>
    <dgm:pt modelId="{2F880FE0-FDBE-4428-AE88-285EE938E57E}" type="pres">
      <dgm:prSet presAssocID="{DA3C6CF7-0A76-478A-8399-F9A16879DE9B}" presName="text" presStyleLbl="fgAcc0" presStyleIdx="0" presStyleCnt="1">
        <dgm:presLayoutVars>
          <dgm:chPref val="3"/>
        </dgm:presLayoutVars>
      </dgm:prSet>
      <dgm:spPr/>
      <dgm:t>
        <a:bodyPr/>
        <a:lstStyle/>
        <a:p>
          <a:pPr rtl="1"/>
          <a:endParaRPr lang="fa-IR"/>
        </a:p>
      </dgm:t>
    </dgm:pt>
    <dgm:pt modelId="{A7F4B91F-047A-4C64-9336-99C28696105B}" type="pres">
      <dgm:prSet presAssocID="{DA3C6CF7-0A76-478A-8399-F9A16879DE9B}" presName="hierChild2" presStyleCnt="0"/>
      <dgm:spPr/>
    </dgm:pt>
  </dgm:ptLst>
  <dgm:cxnLst>
    <dgm:cxn modelId="{E8EC1D9A-1643-4AD6-B149-22357C143E9E}" type="presOf" srcId="{8F76430B-608A-41F6-B1D2-801E595865EF}" destId="{8A448620-D106-41BA-98FD-5C7B585822C1}" srcOrd="0" destOrd="0" presId="urn:microsoft.com/office/officeart/2005/8/layout/hierarchy1"/>
    <dgm:cxn modelId="{B32FF3B8-F904-46EB-A937-27546060192A}" type="presOf" srcId="{DA3C6CF7-0A76-478A-8399-F9A16879DE9B}" destId="{2F880FE0-FDBE-4428-AE88-285EE938E57E}" srcOrd="0" destOrd="0" presId="urn:microsoft.com/office/officeart/2005/8/layout/hierarchy1"/>
    <dgm:cxn modelId="{4834A2F6-1B04-4B0D-9E55-F992EEC90746}" srcId="{8F76430B-608A-41F6-B1D2-801E595865EF}" destId="{DA3C6CF7-0A76-478A-8399-F9A16879DE9B}" srcOrd="0" destOrd="0" parTransId="{BA8CBA5C-8C25-4665-A6B1-509A53389527}" sibTransId="{DD563747-7C8C-4299-B25A-F635449DAEB2}"/>
    <dgm:cxn modelId="{F6855DF1-3720-4701-8C2B-46515E2BD01F}" type="presParOf" srcId="{8A448620-D106-41BA-98FD-5C7B585822C1}" destId="{DBE79093-1F24-4772-A2F3-70E3C77E6CC4}" srcOrd="0" destOrd="0" presId="urn:microsoft.com/office/officeart/2005/8/layout/hierarchy1"/>
    <dgm:cxn modelId="{F3541ACF-B375-4463-8BB5-60DBDB75C23C}" type="presParOf" srcId="{DBE79093-1F24-4772-A2F3-70E3C77E6CC4}" destId="{6C90B79B-061E-4BA4-BF5C-1F464C0286CD}" srcOrd="0" destOrd="0" presId="urn:microsoft.com/office/officeart/2005/8/layout/hierarchy1"/>
    <dgm:cxn modelId="{6968435C-AA60-4005-BA77-C68086A255EC}" type="presParOf" srcId="{6C90B79B-061E-4BA4-BF5C-1F464C0286CD}" destId="{1DA93600-BE0C-4F90-8A38-C90F38B10720}" srcOrd="0" destOrd="0" presId="urn:microsoft.com/office/officeart/2005/8/layout/hierarchy1"/>
    <dgm:cxn modelId="{D53B327B-5E66-44D3-8BEE-7F27D0FFD102}" type="presParOf" srcId="{6C90B79B-061E-4BA4-BF5C-1F464C0286CD}" destId="{2F880FE0-FDBE-4428-AE88-285EE938E57E}" srcOrd="1" destOrd="0" presId="urn:microsoft.com/office/officeart/2005/8/layout/hierarchy1"/>
    <dgm:cxn modelId="{B8DCCF88-15BE-4A08-8DE1-91E6A6779573}" type="presParOf" srcId="{DBE79093-1F24-4772-A2F3-70E3C77E6CC4}" destId="{A7F4B91F-047A-4C64-9336-99C28696105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9AAE9F-2E5C-4D13-86D9-B76909502453}" type="doc">
      <dgm:prSet loTypeId="urn:microsoft.com/office/officeart/2005/8/layout/list1" loCatId="list" qsTypeId="urn:microsoft.com/office/officeart/2005/8/quickstyle/3d2" qsCatId="3D" csTypeId="urn:microsoft.com/office/officeart/2005/8/colors/accent3_2" csCatId="accent3" phldr="1"/>
      <dgm:spPr/>
      <dgm:t>
        <a:bodyPr/>
        <a:lstStyle/>
        <a:p>
          <a:pPr rtl="1"/>
          <a:endParaRPr lang="fa-IR"/>
        </a:p>
      </dgm:t>
    </dgm:pt>
    <dgm:pt modelId="{4DEBC315-1780-4970-9D90-E81B03E9D510}">
      <dgm:prSet/>
      <dgm:spPr/>
      <dgm:t>
        <a:bodyPr/>
        <a:lstStyle/>
        <a:p>
          <a:pPr algn="ctr" rtl="1"/>
          <a:r>
            <a:rPr lang="fa-IR" dirty="0" smtClean="0"/>
            <a:t>قوانین مصوب مجلس</a:t>
          </a:r>
          <a:endParaRPr lang="fa-IR" dirty="0"/>
        </a:p>
      </dgm:t>
    </dgm:pt>
    <dgm:pt modelId="{871D1E03-D46E-4EB8-B995-DC6B19089202}" type="parTrans" cxnId="{CC505DA1-4A91-43F1-A560-F5E0F45E6D47}">
      <dgm:prSet/>
      <dgm:spPr/>
      <dgm:t>
        <a:bodyPr/>
        <a:lstStyle/>
        <a:p>
          <a:pPr algn="ctr" rtl="1"/>
          <a:endParaRPr lang="fa-IR"/>
        </a:p>
      </dgm:t>
    </dgm:pt>
    <dgm:pt modelId="{BC4CC587-2712-4E74-9736-DA1EC25F8084}" type="sibTrans" cxnId="{CC505DA1-4A91-43F1-A560-F5E0F45E6D47}">
      <dgm:prSet/>
      <dgm:spPr/>
      <dgm:t>
        <a:bodyPr/>
        <a:lstStyle/>
        <a:p>
          <a:pPr algn="ctr" rtl="1"/>
          <a:endParaRPr lang="fa-IR"/>
        </a:p>
      </dgm:t>
    </dgm:pt>
    <dgm:pt modelId="{CBD24410-F879-4911-A960-E3E9B5DA4E28}">
      <dgm:prSet/>
      <dgm:spPr/>
      <dgm:t>
        <a:bodyPr/>
        <a:lstStyle/>
        <a:p>
          <a:pPr algn="ctr" rtl="1"/>
          <a:r>
            <a:rPr lang="fa-IR" dirty="0" smtClean="0"/>
            <a:t>مقررات </a:t>
          </a:r>
          <a:r>
            <a:rPr lang="en-US" dirty="0" smtClean="0"/>
            <a:t>SEC</a:t>
          </a:r>
          <a:r>
            <a:rPr lang="fa-IR" dirty="0" smtClean="0"/>
            <a:t> </a:t>
          </a:r>
          <a:endParaRPr lang="fa-IR" dirty="0"/>
        </a:p>
      </dgm:t>
    </dgm:pt>
    <dgm:pt modelId="{E30E848C-8E5C-455F-AF9D-FAF3B50381F7}" type="parTrans" cxnId="{7BFF4EB8-9C6C-4A6E-9DC4-BB0D49A23229}">
      <dgm:prSet/>
      <dgm:spPr/>
      <dgm:t>
        <a:bodyPr/>
        <a:lstStyle/>
        <a:p>
          <a:pPr algn="ctr" rtl="1"/>
          <a:endParaRPr lang="fa-IR"/>
        </a:p>
      </dgm:t>
    </dgm:pt>
    <dgm:pt modelId="{CC45E0F9-64D3-434A-B0AC-071E7759070D}" type="sibTrans" cxnId="{7BFF4EB8-9C6C-4A6E-9DC4-BB0D49A23229}">
      <dgm:prSet/>
      <dgm:spPr/>
      <dgm:t>
        <a:bodyPr/>
        <a:lstStyle/>
        <a:p>
          <a:pPr algn="ctr" rtl="1"/>
          <a:endParaRPr lang="fa-IR"/>
        </a:p>
      </dgm:t>
    </dgm:pt>
    <dgm:pt modelId="{EF724C87-42B9-4003-B735-98107D6B2F9F}">
      <dgm:prSet/>
      <dgm:spPr/>
      <dgm:t>
        <a:bodyPr/>
        <a:lstStyle/>
        <a:p>
          <a:pPr algn="ctr" rtl="1"/>
          <a:r>
            <a:rPr lang="fa-IR" dirty="0" smtClean="0"/>
            <a:t>نقش </a:t>
          </a:r>
          <a:r>
            <a:rPr lang="en-US" dirty="0" smtClean="0"/>
            <a:t>Fannie Mae</a:t>
          </a:r>
          <a:r>
            <a:rPr lang="fa-IR" dirty="0" smtClean="0"/>
            <a:t> و </a:t>
          </a:r>
          <a:r>
            <a:rPr lang="en-US" dirty="0" smtClean="0"/>
            <a:t>Freddie Mac</a:t>
          </a:r>
          <a:r>
            <a:rPr lang="fa-IR" dirty="0" smtClean="0"/>
            <a:t> </a:t>
          </a:r>
          <a:endParaRPr lang="fa-IR" dirty="0"/>
        </a:p>
      </dgm:t>
    </dgm:pt>
    <dgm:pt modelId="{999FFD7C-E602-4D5F-BA97-5239EA2EA293}" type="parTrans" cxnId="{073F5E18-8195-4B41-85A5-800A32142991}">
      <dgm:prSet/>
      <dgm:spPr/>
      <dgm:t>
        <a:bodyPr/>
        <a:lstStyle/>
        <a:p>
          <a:pPr algn="ctr" rtl="1"/>
          <a:endParaRPr lang="fa-IR"/>
        </a:p>
      </dgm:t>
    </dgm:pt>
    <dgm:pt modelId="{2B6D1EFF-8EAF-4DC5-84DD-D1D14062D3DB}" type="sibTrans" cxnId="{073F5E18-8195-4B41-85A5-800A32142991}">
      <dgm:prSet/>
      <dgm:spPr/>
      <dgm:t>
        <a:bodyPr/>
        <a:lstStyle/>
        <a:p>
          <a:pPr algn="ctr" rtl="1"/>
          <a:endParaRPr lang="fa-IR"/>
        </a:p>
      </dgm:t>
    </dgm:pt>
    <dgm:pt modelId="{5DBF3568-C845-4DAE-AA49-1150B9108086}" type="pres">
      <dgm:prSet presAssocID="{089AAE9F-2E5C-4D13-86D9-B76909502453}" presName="linear" presStyleCnt="0">
        <dgm:presLayoutVars>
          <dgm:dir/>
          <dgm:animLvl val="lvl"/>
          <dgm:resizeHandles val="exact"/>
        </dgm:presLayoutVars>
      </dgm:prSet>
      <dgm:spPr/>
      <dgm:t>
        <a:bodyPr/>
        <a:lstStyle/>
        <a:p>
          <a:pPr rtl="1"/>
          <a:endParaRPr lang="fa-IR"/>
        </a:p>
      </dgm:t>
    </dgm:pt>
    <dgm:pt modelId="{5A77782D-0B6D-475F-AD98-82E7471B60B6}" type="pres">
      <dgm:prSet presAssocID="{4DEBC315-1780-4970-9D90-E81B03E9D510}" presName="parentLin" presStyleCnt="0"/>
      <dgm:spPr/>
    </dgm:pt>
    <dgm:pt modelId="{1376F070-90E8-4E5C-8D6F-9B9D6B7839A9}" type="pres">
      <dgm:prSet presAssocID="{4DEBC315-1780-4970-9D90-E81B03E9D510}" presName="parentLeftMargin" presStyleLbl="node1" presStyleIdx="0" presStyleCnt="3"/>
      <dgm:spPr/>
      <dgm:t>
        <a:bodyPr/>
        <a:lstStyle/>
        <a:p>
          <a:pPr rtl="1"/>
          <a:endParaRPr lang="fa-IR"/>
        </a:p>
      </dgm:t>
    </dgm:pt>
    <dgm:pt modelId="{8028E367-4903-4A68-AC5A-9242080E1061}" type="pres">
      <dgm:prSet presAssocID="{4DEBC315-1780-4970-9D90-E81B03E9D510}" presName="parentText" presStyleLbl="node1" presStyleIdx="0" presStyleCnt="3">
        <dgm:presLayoutVars>
          <dgm:chMax val="0"/>
          <dgm:bulletEnabled val="1"/>
        </dgm:presLayoutVars>
      </dgm:prSet>
      <dgm:spPr/>
      <dgm:t>
        <a:bodyPr/>
        <a:lstStyle/>
        <a:p>
          <a:pPr rtl="1"/>
          <a:endParaRPr lang="fa-IR"/>
        </a:p>
      </dgm:t>
    </dgm:pt>
    <dgm:pt modelId="{FFBB084D-7001-47A3-B4D2-A79735EE71FF}" type="pres">
      <dgm:prSet presAssocID="{4DEBC315-1780-4970-9D90-E81B03E9D510}" presName="negativeSpace" presStyleCnt="0"/>
      <dgm:spPr/>
    </dgm:pt>
    <dgm:pt modelId="{BAC69A4C-716A-4B98-A2FE-7BFC515C08F4}" type="pres">
      <dgm:prSet presAssocID="{4DEBC315-1780-4970-9D90-E81B03E9D510}" presName="childText" presStyleLbl="conFgAcc1" presStyleIdx="0" presStyleCnt="3">
        <dgm:presLayoutVars>
          <dgm:bulletEnabled val="1"/>
        </dgm:presLayoutVars>
      </dgm:prSet>
      <dgm:spPr/>
    </dgm:pt>
    <dgm:pt modelId="{E9BD6E83-B196-443D-A01D-AEC4778EEFA3}" type="pres">
      <dgm:prSet presAssocID="{BC4CC587-2712-4E74-9736-DA1EC25F8084}" presName="spaceBetweenRectangles" presStyleCnt="0"/>
      <dgm:spPr/>
    </dgm:pt>
    <dgm:pt modelId="{CED42DAF-5477-44F0-BB06-598FF240ED45}" type="pres">
      <dgm:prSet presAssocID="{CBD24410-F879-4911-A960-E3E9B5DA4E28}" presName="parentLin" presStyleCnt="0"/>
      <dgm:spPr/>
    </dgm:pt>
    <dgm:pt modelId="{A26801C8-53D7-4D18-A046-E0402C148D20}" type="pres">
      <dgm:prSet presAssocID="{CBD24410-F879-4911-A960-E3E9B5DA4E28}" presName="parentLeftMargin" presStyleLbl="node1" presStyleIdx="0" presStyleCnt="3"/>
      <dgm:spPr/>
      <dgm:t>
        <a:bodyPr/>
        <a:lstStyle/>
        <a:p>
          <a:pPr rtl="1"/>
          <a:endParaRPr lang="fa-IR"/>
        </a:p>
      </dgm:t>
    </dgm:pt>
    <dgm:pt modelId="{6A053CFB-70CE-49BB-B457-F1AA716B3FCE}" type="pres">
      <dgm:prSet presAssocID="{CBD24410-F879-4911-A960-E3E9B5DA4E28}" presName="parentText" presStyleLbl="node1" presStyleIdx="1" presStyleCnt="3">
        <dgm:presLayoutVars>
          <dgm:chMax val="0"/>
          <dgm:bulletEnabled val="1"/>
        </dgm:presLayoutVars>
      </dgm:prSet>
      <dgm:spPr/>
      <dgm:t>
        <a:bodyPr/>
        <a:lstStyle/>
        <a:p>
          <a:pPr rtl="1"/>
          <a:endParaRPr lang="fa-IR"/>
        </a:p>
      </dgm:t>
    </dgm:pt>
    <dgm:pt modelId="{71FFFE7E-3447-40E8-A5E3-683CF4129EBA}" type="pres">
      <dgm:prSet presAssocID="{CBD24410-F879-4911-A960-E3E9B5DA4E28}" presName="negativeSpace" presStyleCnt="0"/>
      <dgm:spPr/>
    </dgm:pt>
    <dgm:pt modelId="{DFC04EFD-6522-404A-9A0D-9AE63E2CE4EF}" type="pres">
      <dgm:prSet presAssocID="{CBD24410-F879-4911-A960-E3E9B5DA4E28}" presName="childText" presStyleLbl="conFgAcc1" presStyleIdx="1" presStyleCnt="3">
        <dgm:presLayoutVars>
          <dgm:bulletEnabled val="1"/>
        </dgm:presLayoutVars>
      </dgm:prSet>
      <dgm:spPr/>
    </dgm:pt>
    <dgm:pt modelId="{84732D5C-E598-4ECA-9078-86B9204FEE2D}" type="pres">
      <dgm:prSet presAssocID="{CC45E0F9-64D3-434A-B0AC-071E7759070D}" presName="spaceBetweenRectangles" presStyleCnt="0"/>
      <dgm:spPr/>
    </dgm:pt>
    <dgm:pt modelId="{FD790418-33BE-44F5-B2EB-724A87BEF89E}" type="pres">
      <dgm:prSet presAssocID="{EF724C87-42B9-4003-B735-98107D6B2F9F}" presName="parentLin" presStyleCnt="0"/>
      <dgm:spPr/>
    </dgm:pt>
    <dgm:pt modelId="{3835F87D-A4B9-4A2B-9629-D91F116AFBB7}" type="pres">
      <dgm:prSet presAssocID="{EF724C87-42B9-4003-B735-98107D6B2F9F}" presName="parentLeftMargin" presStyleLbl="node1" presStyleIdx="1" presStyleCnt="3"/>
      <dgm:spPr/>
      <dgm:t>
        <a:bodyPr/>
        <a:lstStyle/>
        <a:p>
          <a:pPr rtl="1"/>
          <a:endParaRPr lang="fa-IR"/>
        </a:p>
      </dgm:t>
    </dgm:pt>
    <dgm:pt modelId="{580F9D41-CD30-4EFC-90C3-B47CDF3DE9F1}" type="pres">
      <dgm:prSet presAssocID="{EF724C87-42B9-4003-B735-98107D6B2F9F}" presName="parentText" presStyleLbl="node1" presStyleIdx="2" presStyleCnt="3">
        <dgm:presLayoutVars>
          <dgm:chMax val="0"/>
          <dgm:bulletEnabled val="1"/>
        </dgm:presLayoutVars>
      </dgm:prSet>
      <dgm:spPr/>
      <dgm:t>
        <a:bodyPr/>
        <a:lstStyle/>
        <a:p>
          <a:pPr rtl="1"/>
          <a:endParaRPr lang="fa-IR"/>
        </a:p>
      </dgm:t>
    </dgm:pt>
    <dgm:pt modelId="{75FF5DE6-0B09-401B-9686-C210EBD707EE}" type="pres">
      <dgm:prSet presAssocID="{EF724C87-42B9-4003-B735-98107D6B2F9F}" presName="negativeSpace" presStyleCnt="0"/>
      <dgm:spPr/>
    </dgm:pt>
    <dgm:pt modelId="{0AFAD772-25BA-4ABA-A206-A30B5D59DF4D}" type="pres">
      <dgm:prSet presAssocID="{EF724C87-42B9-4003-B735-98107D6B2F9F}" presName="childText" presStyleLbl="conFgAcc1" presStyleIdx="2" presStyleCnt="3">
        <dgm:presLayoutVars>
          <dgm:bulletEnabled val="1"/>
        </dgm:presLayoutVars>
      </dgm:prSet>
      <dgm:spPr/>
    </dgm:pt>
  </dgm:ptLst>
  <dgm:cxnLst>
    <dgm:cxn modelId="{A312456F-4C5F-429E-A879-2C07F49FB9B1}" type="presOf" srcId="{4DEBC315-1780-4970-9D90-E81B03E9D510}" destId="{1376F070-90E8-4E5C-8D6F-9B9D6B7839A9}" srcOrd="0" destOrd="0" presId="urn:microsoft.com/office/officeart/2005/8/layout/list1"/>
    <dgm:cxn modelId="{CC505DA1-4A91-43F1-A560-F5E0F45E6D47}" srcId="{089AAE9F-2E5C-4D13-86D9-B76909502453}" destId="{4DEBC315-1780-4970-9D90-E81B03E9D510}" srcOrd="0" destOrd="0" parTransId="{871D1E03-D46E-4EB8-B995-DC6B19089202}" sibTransId="{BC4CC587-2712-4E74-9736-DA1EC25F8084}"/>
    <dgm:cxn modelId="{3B5909AA-22EC-45F8-BA1E-068A832AB098}" type="presOf" srcId="{4DEBC315-1780-4970-9D90-E81B03E9D510}" destId="{8028E367-4903-4A68-AC5A-9242080E1061}" srcOrd="1" destOrd="0" presId="urn:microsoft.com/office/officeart/2005/8/layout/list1"/>
    <dgm:cxn modelId="{7BFF4EB8-9C6C-4A6E-9DC4-BB0D49A23229}" srcId="{089AAE9F-2E5C-4D13-86D9-B76909502453}" destId="{CBD24410-F879-4911-A960-E3E9B5DA4E28}" srcOrd="1" destOrd="0" parTransId="{E30E848C-8E5C-455F-AF9D-FAF3B50381F7}" sibTransId="{CC45E0F9-64D3-434A-B0AC-071E7759070D}"/>
    <dgm:cxn modelId="{159055DD-9E43-4F77-8ED6-2A30F07FC051}" type="presOf" srcId="{CBD24410-F879-4911-A960-E3E9B5DA4E28}" destId="{A26801C8-53D7-4D18-A046-E0402C148D20}" srcOrd="0" destOrd="0" presId="urn:microsoft.com/office/officeart/2005/8/layout/list1"/>
    <dgm:cxn modelId="{E7C331F0-4540-4BDF-A606-1B1647A8EB86}" type="presOf" srcId="{EF724C87-42B9-4003-B735-98107D6B2F9F}" destId="{580F9D41-CD30-4EFC-90C3-B47CDF3DE9F1}" srcOrd="1" destOrd="0" presId="urn:microsoft.com/office/officeart/2005/8/layout/list1"/>
    <dgm:cxn modelId="{24E61CF5-EFD8-43F7-BB97-F4444AA92216}" type="presOf" srcId="{CBD24410-F879-4911-A960-E3E9B5DA4E28}" destId="{6A053CFB-70CE-49BB-B457-F1AA716B3FCE}" srcOrd="1" destOrd="0" presId="urn:microsoft.com/office/officeart/2005/8/layout/list1"/>
    <dgm:cxn modelId="{1583FBF3-20B3-423F-BCA7-3564BBCD0C52}" type="presOf" srcId="{089AAE9F-2E5C-4D13-86D9-B76909502453}" destId="{5DBF3568-C845-4DAE-AA49-1150B9108086}" srcOrd="0" destOrd="0" presId="urn:microsoft.com/office/officeart/2005/8/layout/list1"/>
    <dgm:cxn modelId="{9402EAD4-D650-46AB-AFB0-8380DD7067C2}" type="presOf" srcId="{EF724C87-42B9-4003-B735-98107D6B2F9F}" destId="{3835F87D-A4B9-4A2B-9629-D91F116AFBB7}" srcOrd="0" destOrd="0" presId="urn:microsoft.com/office/officeart/2005/8/layout/list1"/>
    <dgm:cxn modelId="{073F5E18-8195-4B41-85A5-800A32142991}" srcId="{089AAE9F-2E5C-4D13-86D9-B76909502453}" destId="{EF724C87-42B9-4003-B735-98107D6B2F9F}" srcOrd="2" destOrd="0" parTransId="{999FFD7C-E602-4D5F-BA97-5239EA2EA293}" sibTransId="{2B6D1EFF-8EAF-4DC5-84DD-D1D14062D3DB}"/>
    <dgm:cxn modelId="{2BC00E8F-766D-4AE8-A012-A81B4DAAFC47}" type="presParOf" srcId="{5DBF3568-C845-4DAE-AA49-1150B9108086}" destId="{5A77782D-0B6D-475F-AD98-82E7471B60B6}" srcOrd="0" destOrd="0" presId="urn:microsoft.com/office/officeart/2005/8/layout/list1"/>
    <dgm:cxn modelId="{C1440CF7-3FD4-4E06-89A3-1C1F216A74F7}" type="presParOf" srcId="{5A77782D-0B6D-475F-AD98-82E7471B60B6}" destId="{1376F070-90E8-4E5C-8D6F-9B9D6B7839A9}" srcOrd="0" destOrd="0" presId="urn:microsoft.com/office/officeart/2005/8/layout/list1"/>
    <dgm:cxn modelId="{6AB356F9-CCAF-4D07-8EDC-5E29A638D61D}" type="presParOf" srcId="{5A77782D-0B6D-475F-AD98-82E7471B60B6}" destId="{8028E367-4903-4A68-AC5A-9242080E1061}" srcOrd="1" destOrd="0" presId="urn:microsoft.com/office/officeart/2005/8/layout/list1"/>
    <dgm:cxn modelId="{3DA7CAD5-61D0-439E-BC9B-9062146A1A59}" type="presParOf" srcId="{5DBF3568-C845-4DAE-AA49-1150B9108086}" destId="{FFBB084D-7001-47A3-B4D2-A79735EE71FF}" srcOrd="1" destOrd="0" presId="urn:microsoft.com/office/officeart/2005/8/layout/list1"/>
    <dgm:cxn modelId="{8C3A6E76-C684-4D86-AFC3-4D5C75E56DFD}" type="presParOf" srcId="{5DBF3568-C845-4DAE-AA49-1150B9108086}" destId="{BAC69A4C-716A-4B98-A2FE-7BFC515C08F4}" srcOrd="2" destOrd="0" presId="urn:microsoft.com/office/officeart/2005/8/layout/list1"/>
    <dgm:cxn modelId="{C1460327-DE14-4370-A58B-8114F50B6FE8}" type="presParOf" srcId="{5DBF3568-C845-4DAE-AA49-1150B9108086}" destId="{E9BD6E83-B196-443D-A01D-AEC4778EEFA3}" srcOrd="3" destOrd="0" presId="urn:microsoft.com/office/officeart/2005/8/layout/list1"/>
    <dgm:cxn modelId="{D871AA33-60F8-4D80-ADEC-5D58DAEC91D0}" type="presParOf" srcId="{5DBF3568-C845-4DAE-AA49-1150B9108086}" destId="{CED42DAF-5477-44F0-BB06-598FF240ED45}" srcOrd="4" destOrd="0" presId="urn:microsoft.com/office/officeart/2005/8/layout/list1"/>
    <dgm:cxn modelId="{4387209D-D2CE-4265-B673-1F9BB1108DD9}" type="presParOf" srcId="{CED42DAF-5477-44F0-BB06-598FF240ED45}" destId="{A26801C8-53D7-4D18-A046-E0402C148D20}" srcOrd="0" destOrd="0" presId="urn:microsoft.com/office/officeart/2005/8/layout/list1"/>
    <dgm:cxn modelId="{7E5F873B-B01F-4BF9-8865-C7C85F0457DC}" type="presParOf" srcId="{CED42DAF-5477-44F0-BB06-598FF240ED45}" destId="{6A053CFB-70CE-49BB-B457-F1AA716B3FCE}" srcOrd="1" destOrd="0" presId="urn:microsoft.com/office/officeart/2005/8/layout/list1"/>
    <dgm:cxn modelId="{3AFE4AB3-EE09-4C72-B98B-8F89441B5A3B}" type="presParOf" srcId="{5DBF3568-C845-4DAE-AA49-1150B9108086}" destId="{71FFFE7E-3447-40E8-A5E3-683CF4129EBA}" srcOrd="5" destOrd="0" presId="urn:microsoft.com/office/officeart/2005/8/layout/list1"/>
    <dgm:cxn modelId="{CAF98A0B-C1B0-4BC6-BD67-80E25D8EEBBC}" type="presParOf" srcId="{5DBF3568-C845-4DAE-AA49-1150B9108086}" destId="{DFC04EFD-6522-404A-9A0D-9AE63E2CE4EF}" srcOrd="6" destOrd="0" presId="urn:microsoft.com/office/officeart/2005/8/layout/list1"/>
    <dgm:cxn modelId="{CA1DF45C-858F-4E7C-B292-F42A6650917E}" type="presParOf" srcId="{5DBF3568-C845-4DAE-AA49-1150B9108086}" destId="{84732D5C-E598-4ECA-9078-86B9204FEE2D}" srcOrd="7" destOrd="0" presId="urn:microsoft.com/office/officeart/2005/8/layout/list1"/>
    <dgm:cxn modelId="{96028839-BC89-48FC-8B14-40599B8CE463}" type="presParOf" srcId="{5DBF3568-C845-4DAE-AA49-1150B9108086}" destId="{FD790418-33BE-44F5-B2EB-724A87BEF89E}" srcOrd="8" destOrd="0" presId="urn:microsoft.com/office/officeart/2005/8/layout/list1"/>
    <dgm:cxn modelId="{287E89CB-FC70-492A-92DA-FFA1EA9DAF0A}" type="presParOf" srcId="{FD790418-33BE-44F5-B2EB-724A87BEF89E}" destId="{3835F87D-A4B9-4A2B-9629-D91F116AFBB7}" srcOrd="0" destOrd="0" presId="urn:microsoft.com/office/officeart/2005/8/layout/list1"/>
    <dgm:cxn modelId="{756A9622-D101-42A7-BA62-097DE5AF8333}" type="presParOf" srcId="{FD790418-33BE-44F5-B2EB-724A87BEF89E}" destId="{580F9D41-CD30-4EFC-90C3-B47CDF3DE9F1}" srcOrd="1" destOrd="0" presId="urn:microsoft.com/office/officeart/2005/8/layout/list1"/>
    <dgm:cxn modelId="{D34C9825-EFB7-42DD-BD97-27EE43E8E02C}" type="presParOf" srcId="{5DBF3568-C845-4DAE-AA49-1150B9108086}" destId="{75FF5DE6-0B09-401B-9686-C210EBD707EE}" srcOrd="9" destOrd="0" presId="urn:microsoft.com/office/officeart/2005/8/layout/list1"/>
    <dgm:cxn modelId="{01560644-F573-4526-A20D-CECFC4C42640}" type="presParOf" srcId="{5DBF3568-C845-4DAE-AA49-1150B9108086}" destId="{0AFAD772-25BA-4ABA-A206-A30B5D59DF4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215B44-BF63-4ABB-857A-7CD8A89EF848}"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pPr rtl="1"/>
          <a:endParaRPr lang="fa-IR"/>
        </a:p>
      </dgm:t>
    </dgm:pt>
    <dgm:pt modelId="{3F6A3C94-9FBE-408B-B202-7A334E9927C4}">
      <dgm:prSet/>
      <dgm:spPr/>
      <dgm:t>
        <a:bodyPr/>
        <a:lstStyle/>
        <a:p>
          <a:pPr rtl="1"/>
          <a:r>
            <a:rPr lang="fa-IR" dirty="0" smtClean="0">
              <a:cs typeface="B Nazanin" pitchFamily="2" charset="-78"/>
            </a:rPr>
            <a:t>بانک‌ها را برای توقف تبعیض‌های وام‌دهی تشویق می‌کند.</a:t>
          </a:r>
          <a:endParaRPr lang="en-US" dirty="0">
            <a:cs typeface="B Nazanin" pitchFamily="2" charset="-78"/>
          </a:endParaRPr>
        </a:p>
      </dgm:t>
    </dgm:pt>
    <dgm:pt modelId="{74CAFBAE-7E6F-4453-8B32-25147A7C2E06}" type="parTrans" cxnId="{BB8608A5-FCEE-4068-A9C6-0C8CB5B65A5B}">
      <dgm:prSet/>
      <dgm:spPr/>
      <dgm:t>
        <a:bodyPr/>
        <a:lstStyle/>
        <a:p>
          <a:pPr rtl="1"/>
          <a:endParaRPr lang="fa-IR">
            <a:cs typeface="B Nazanin" pitchFamily="2" charset="-78"/>
          </a:endParaRPr>
        </a:p>
      </dgm:t>
    </dgm:pt>
    <dgm:pt modelId="{B92A02C2-2F59-4535-9180-F745D46B4C63}" type="sibTrans" cxnId="{BB8608A5-FCEE-4068-A9C6-0C8CB5B65A5B}">
      <dgm:prSet/>
      <dgm:spPr/>
      <dgm:t>
        <a:bodyPr/>
        <a:lstStyle/>
        <a:p>
          <a:pPr rtl="1"/>
          <a:endParaRPr lang="fa-IR">
            <a:cs typeface="B Nazanin" pitchFamily="2" charset="-78"/>
          </a:endParaRPr>
        </a:p>
      </dgm:t>
    </dgm:pt>
    <dgm:pt modelId="{338361A1-837B-41C9-BEF9-4625F03835DE}">
      <dgm:prSet/>
      <dgm:spPr/>
      <dgm:t>
        <a:bodyPr/>
        <a:lstStyle/>
        <a:p>
          <a:pPr rtl="1"/>
          <a:r>
            <a:rPr lang="fa-IR" dirty="0" smtClean="0">
              <a:cs typeface="B Nazanin" pitchFamily="2" charset="-78"/>
            </a:rPr>
            <a:t>منتقدان این قانون را مسبب وام‌دهی به مشتریان بی‌اعتبار می‌دانند.</a:t>
          </a:r>
          <a:endParaRPr lang="en-US" dirty="0">
            <a:cs typeface="B Nazanin" pitchFamily="2" charset="-78"/>
          </a:endParaRPr>
        </a:p>
      </dgm:t>
    </dgm:pt>
    <dgm:pt modelId="{98BB7CB6-F451-4970-9998-7BC391ECFCFB}" type="parTrans" cxnId="{3A3C3AAE-8465-4983-96F8-2E0B185BC1D2}">
      <dgm:prSet/>
      <dgm:spPr/>
      <dgm:t>
        <a:bodyPr/>
        <a:lstStyle/>
        <a:p>
          <a:pPr rtl="1"/>
          <a:endParaRPr lang="fa-IR">
            <a:cs typeface="B Nazanin" pitchFamily="2" charset="-78"/>
          </a:endParaRPr>
        </a:p>
      </dgm:t>
    </dgm:pt>
    <dgm:pt modelId="{9927A721-DE0B-4783-A1AD-A66223746DD8}" type="sibTrans" cxnId="{3A3C3AAE-8465-4983-96F8-2E0B185BC1D2}">
      <dgm:prSet/>
      <dgm:spPr/>
      <dgm:t>
        <a:bodyPr/>
        <a:lstStyle/>
        <a:p>
          <a:pPr rtl="1"/>
          <a:endParaRPr lang="fa-IR">
            <a:cs typeface="B Nazanin" pitchFamily="2" charset="-78"/>
          </a:endParaRPr>
        </a:p>
      </dgm:t>
    </dgm:pt>
    <dgm:pt modelId="{52298339-E632-4C1D-AEA1-9B7AA71FC6D6}">
      <dgm:prSet/>
      <dgm:spPr/>
      <dgm:t>
        <a:bodyPr/>
        <a:lstStyle/>
        <a:p>
          <a:pPr rtl="1"/>
          <a:r>
            <a:rPr lang="fa-IR" dirty="0" smtClean="0">
              <a:cs typeface="B Nazanin" pitchFamily="2" charset="-78"/>
            </a:rPr>
            <a:t>این قانون و اصلاحیه‌های آن (1995) عامل افزایش اعطای وام مسکن به وام‌گیرندگان کم‌درآمد و بی‌اعتبار است.</a:t>
          </a:r>
          <a:endParaRPr lang="en-US" dirty="0">
            <a:cs typeface="B Nazanin" pitchFamily="2" charset="-78"/>
          </a:endParaRPr>
        </a:p>
      </dgm:t>
    </dgm:pt>
    <dgm:pt modelId="{A3C1237C-79F0-4F85-9F18-78A329223184}" type="parTrans" cxnId="{31A78589-936F-4128-984F-FC7B951E31E8}">
      <dgm:prSet/>
      <dgm:spPr/>
      <dgm:t>
        <a:bodyPr/>
        <a:lstStyle/>
        <a:p>
          <a:pPr rtl="1"/>
          <a:endParaRPr lang="fa-IR">
            <a:cs typeface="B Nazanin" pitchFamily="2" charset="-78"/>
          </a:endParaRPr>
        </a:p>
      </dgm:t>
    </dgm:pt>
    <dgm:pt modelId="{7DC8ED32-7D7D-452A-BA47-85D65FB3F198}" type="sibTrans" cxnId="{31A78589-936F-4128-984F-FC7B951E31E8}">
      <dgm:prSet/>
      <dgm:spPr/>
      <dgm:t>
        <a:bodyPr/>
        <a:lstStyle/>
        <a:p>
          <a:pPr rtl="1"/>
          <a:endParaRPr lang="fa-IR">
            <a:cs typeface="B Nazanin" pitchFamily="2" charset="-78"/>
          </a:endParaRPr>
        </a:p>
      </dgm:t>
    </dgm:pt>
    <dgm:pt modelId="{1A1B3101-2AF4-416D-874B-502DFC3C736A}">
      <dgm:prSet/>
      <dgm:spPr/>
      <dgm:t>
        <a:bodyPr/>
        <a:lstStyle/>
        <a:p>
          <a:pPr rtl="1"/>
          <a:r>
            <a:rPr lang="fa-IR" dirty="0" smtClean="0">
              <a:cs typeface="B Nazanin" pitchFamily="2" charset="-78"/>
            </a:rPr>
            <a:t>این قانون باعث شد برای اولین بار مجموعۀ وام‌های شک‌‌دار تبدیل به اوراق بهادار گردد.</a:t>
          </a:r>
          <a:endParaRPr lang="en-US" dirty="0">
            <a:cs typeface="B Nazanin" pitchFamily="2" charset="-78"/>
          </a:endParaRPr>
        </a:p>
      </dgm:t>
    </dgm:pt>
    <dgm:pt modelId="{A5EAC9C0-86AF-4C8A-9FA6-555F9174A092}" type="parTrans" cxnId="{98E728C0-F1C0-49CC-B98D-DCB4C81AFDC9}">
      <dgm:prSet/>
      <dgm:spPr/>
      <dgm:t>
        <a:bodyPr/>
        <a:lstStyle/>
        <a:p>
          <a:pPr rtl="1"/>
          <a:endParaRPr lang="fa-IR">
            <a:cs typeface="B Nazanin" pitchFamily="2" charset="-78"/>
          </a:endParaRPr>
        </a:p>
      </dgm:t>
    </dgm:pt>
    <dgm:pt modelId="{3F6D02E9-A2F2-4051-BFC3-7CD0AF64D507}" type="sibTrans" cxnId="{98E728C0-F1C0-49CC-B98D-DCB4C81AFDC9}">
      <dgm:prSet/>
      <dgm:spPr/>
      <dgm:t>
        <a:bodyPr/>
        <a:lstStyle/>
        <a:p>
          <a:pPr rtl="1"/>
          <a:endParaRPr lang="fa-IR">
            <a:cs typeface="B Nazanin" pitchFamily="2" charset="-78"/>
          </a:endParaRPr>
        </a:p>
      </dgm:t>
    </dgm:pt>
    <dgm:pt modelId="{79228510-D5DB-4902-A4BA-022D8FC08D88}" type="pres">
      <dgm:prSet presAssocID="{46215B44-BF63-4ABB-857A-7CD8A89EF848}" presName="Name0" presStyleCnt="0">
        <dgm:presLayoutVars>
          <dgm:chMax val="7"/>
          <dgm:dir/>
          <dgm:animLvl val="lvl"/>
          <dgm:resizeHandles val="exact"/>
        </dgm:presLayoutVars>
      </dgm:prSet>
      <dgm:spPr/>
      <dgm:t>
        <a:bodyPr/>
        <a:lstStyle/>
        <a:p>
          <a:pPr rtl="1"/>
          <a:endParaRPr lang="fa-IR"/>
        </a:p>
      </dgm:t>
    </dgm:pt>
    <dgm:pt modelId="{FEDAC6A4-C67B-4038-8DC3-790B6EEF97F1}" type="pres">
      <dgm:prSet presAssocID="{3F6A3C94-9FBE-408B-B202-7A334E9927C4}" presName="circle1" presStyleLbl="node1" presStyleIdx="0" presStyleCnt="4"/>
      <dgm:spPr/>
    </dgm:pt>
    <dgm:pt modelId="{8FA00F72-E151-407E-AD93-EE1C569C6729}" type="pres">
      <dgm:prSet presAssocID="{3F6A3C94-9FBE-408B-B202-7A334E9927C4}" presName="space" presStyleCnt="0"/>
      <dgm:spPr/>
    </dgm:pt>
    <dgm:pt modelId="{CACE4DA8-94EC-4D30-A073-E1390F7ECBA2}" type="pres">
      <dgm:prSet presAssocID="{3F6A3C94-9FBE-408B-B202-7A334E9927C4}" presName="rect1" presStyleLbl="alignAcc1" presStyleIdx="0" presStyleCnt="4"/>
      <dgm:spPr/>
      <dgm:t>
        <a:bodyPr/>
        <a:lstStyle/>
        <a:p>
          <a:pPr rtl="1"/>
          <a:endParaRPr lang="fa-IR"/>
        </a:p>
      </dgm:t>
    </dgm:pt>
    <dgm:pt modelId="{B6862297-06BE-4986-9499-BEFA0124DEB0}" type="pres">
      <dgm:prSet presAssocID="{338361A1-837B-41C9-BEF9-4625F03835DE}" presName="vertSpace2" presStyleLbl="node1" presStyleIdx="0" presStyleCnt="4"/>
      <dgm:spPr/>
    </dgm:pt>
    <dgm:pt modelId="{4457CFBA-1916-4649-8798-300C83F5EEDA}" type="pres">
      <dgm:prSet presAssocID="{338361A1-837B-41C9-BEF9-4625F03835DE}" presName="circle2" presStyleLbl="node1" presStyleIdx="1" presStyleCnt="4"/>
      <dgm:spPr/>
    </dgm:pt>
    <dgm:pt modelId="{A869A70C-D600-4703-B89C-E988D3F785F6}" type="pres">
      <dgm:prSet presAssocID="{338361A1-837B-41C9-BEF9-4625F03835DE}" presName="rect2" presStyleLbl="alignAcc1" presStyleIdx="1" presStyleCnt="4"/>
      <dgm:spPr/>
      <dgm:t>
        <a:bodyPr/>
        <a:lstStyle/>
        <a:p>
          <a:pPr rtl="1"/>
          <a:endParaRPr lang="fa-IR"/>
        </a:p>
      </dgm:t>
    </dgm:pt>
    <dgm:pt modelId="{1E7F54C8-5750-4C7E-95F7-1DA6B3587E89}" type="pres">
      <dgm:prSet presAssocID="{52298339-E632-4C1D-AEA1-9B7AA71FC6D6}" presName="vertSpace3" presStyleLbl="node1" presStyleIdx="1" presStyleCnt="4"/>
      <dgm:spPr/>
    </dgm:pt>
    <dgm:pt modelId="{1E97D857-51AF-400E-B3EE-ADFE424B29BA}" type="pres">
      <dgm:prSet presAssocID="{52298339-E632-4C1D-AEA1-9B7AA71FC6D6}" presName="circle3" presStyleLbl="node1" presStyleIdx="2" presStyleCnt="4"/>
      <dgm:spPr/>
    </dgm:pt>
    <dgm:pt modelId="{2C5169FF-A24C-4079-9979-8618057A68B8}" type="pres">
      <dgm:prSet presAssocID="{52298339-E632-4C1D-AEA1-9B7AA71FC6D6}" presName="rect3" presStyleLbl="alignAcc1" presStyleIdx="2" presStyleCnt="4"/>
      <dgm:spPr/>
      <dgm:t>
        <a:bodyPr/>
        <a:lstStyle/>
        <a:p>
          <a:pPr rtl="1"/>
          <a:endParaRPr lang="fa-IR"/>
        </a:p>
      </dgm:t>
    </dgm:pt>
    <dgm:pt modelId="{2AAE26A4-6E5C-4B62-80EC-4BB5407DC4CE}" type="pres">
      <dgm:prSet presAssocID="{1A1B3101-2AF4-416D-874B-502DFC3C736A}" presName="vertSpace4" presStyleLbl="node1" presStyleIdx="2" presStyleCnt="4"/>
      <dgm:spPr/>
    </dgm:pt>
    <dgm:pt modelId="{8C7D7DFD-0169-4B90-924B-6BCB8EF367A9}" type="pres">
      <dgm:prSet presAssocID="{1A1B3101-2AF4-416D-874B-502DFC3C736A}" presName="circle4" presStyleLbl="node1" presStyleIdx="3" presStyleCnt="4"/>
      <dgm:spPr/>
    </dgm:pt>
    <dgm:pt modelId="{7FD40AFE-4805-4B1E-9CCE-E76599FEDA7B}" type="pres">
      <dgm:prSet presAssocID="{1A1B3101-2AF4-416D-874B-502DFC3C736A}" presName="rect4" presStyleLbl="alignAcc1" presStyleIdx="3" presStyleCnt="4"/>
      <dgm:spPr/>
      <dgm:t>
        <a:bodyPr/>
        <a:lstStyle/>
        <a:p>
          <a:pPr rtl="1"/>
          <a:endParaRPr lang="fa-IR"/>
        </a:p>
      </dgm:t>
    </dgm:pt>
    <dgm:pt modelId="{619D23A0-8957-4E3A-9580-9FFA349346BC}" type="pres">
      <dgm:prSet presAssocID="{3F6A3C94-9FBE-408B-B202-7A334E9927C4}" presName="rect1ParTxNoCh" presStyleLbl="alignAcc1" presStyleIdx="3" presStyleCnt="4">
        <dgm:presLayoutVars>
          <dgm:chMax val="1"/>
          <dgm:bulletEnabled val="1"/>
        </dgm:presLayoutVars>
      </dgm:prSet>
      <dgm:spPr/>
      <dgm:t>
        <a:bodyPr/>
        <a:lstStyle/>
        <a:p>
          <a:pPr rtl="1"/>
          <a:endParaRPr lang="fa-IR"/>
        </a:p>
      </dgm:t>
    </dgm:pt>
    <dgm:pt modelId="{D5A15382-784F-4F5B-A251-29A41A583620}" type="pres">
      <dgm:prSet presAssocID="{338361A1-837B-41C9-BEF9-4625F03835DE}" presName="rect2ParTxNoCh" presStyleLbl="alignAcc1" presStyleIdx="3" presStyleCnt="4">
        <dgm:presLayoutVars>
          <dgm:chMax val="1"/>
          <dgm:bulletEnabled val="1"/>
        </dgm:presLayoutVars>
      </dgm:prSet>
      <dgm:spPr/>
      <dgm:t>
        <a:bodyPr/>
        <a:lstStyle/>
        <a:p>
          <a:pPr rtl="1"/>
          <a:endParaRPr lang="fa-IR"/>
        </a:p>
      </dgm:t>
    </dgm:pt>
    <dgm:pt modelId="{98776674-AB9A-44C9-AE11-8BED8191BEFB}" type="pres">
      <dgm:prSet presAssocID="{52298339-E632-4C1D-AEA1-9B7AA71FC6D6}" presName="rect3ParTxNoCh" presStyleLbl="alignAcc1" presStyleIdx="3" presStyleCnt="4">
        <dgm:presLayoutVars>
          <dgm:chMax val="1"/>
          <dgm:bulletEnabled val="1"/>
        </dgm:presLayoutVars>
      </dgm:prSet>
      <dgm:spPr/>
      <dgm:t>
        <a:bodyPr/>
        <a:lstStyle/>
        <a:p>
          <a:pPr rtl="1"/>
          <a:endParaRPr lang="fa-IR"/>
        </a:p>
      </dgm:t>
    </dgm:pt>
    <dgm:pt modelId="{92C0ECD1-2B10-4040-B215-7E89B5314DCF}" type="pres">
      <dgm:prSet presAssocID="{1A1B3101-2AF4-416D-874B-502DFC3C736A}" presName="rect4ParTxNoCh" presStyleLbl="alignAcc1" presStyleIdx="3" presStyleCnt="4">
        <dgm:presLayoutVars>
          <dgm:chMax val="1"/>
          <dgm:bulletEnabled val="1"/>
        </dgm:presLayoutVars>
      </dgm:prSet>
      <dgm:spPr/>
      <dgm:t>
        <a:bodyPr/>
        <a:lstStyle/>
        <a:p>
          <a:pPr rtl="1"/>
          <a:endParaRPr lang="fa-IR"/>
        </a:p>
      </dgm:t>
    </dgm:pt>
  </dgm:ptLst>
  <dgm:cxnLst>
    <dgm:cxn modelId="{A4CAC4E3-4B90-4FCB-8EF6-04667092E452}" type="presOf" srcId="{1A1B3101-2AF4-416D-874B-502DFC3C736A}" destId="{7FD40AFE-4805-4B1E-9CCE-E76599FEDA7B}" srcOrd="0" destOrd="0" presId="urn:microsoft.com/office/officeart/2005/8/layout/target3"/>
    <dgm:cxn modelId="{C18CBFE9-04E6-4987-B392-47963363112E}" type="presOf" srcId="{1A1B3101-2AF4-416D-874B-502DFC3C736A}" destId="{92C0ECD1-2B10-4040-B215-7E89B5314DCF}" srcOrd="1" destOrd="0" presId="urn:microsoft.com/office/officeart/2005/8/layout/target3"/>
    <dgm:cxn modelId="{CA56805F-A77C-438E-9D93-4525946B71BD}" type="presOf" srcId="{3F6A3C94-9FBE-408B-B202-7A334E9927C4}" destId="{CACE4DA8-94EC-4D30-A073-E1390F7ECBA2}" srcOrd="0" destOrd="0" presId="urn:microsoft.com/office/officeart/2005/8/layout/target3"/>
    <dgm:cxn modelId="{9260BFB5-112E-4A78-A7F6-BB026FA67602}" type="presOf" srcId="{52298339-E632-4C1D-AEA1-9B7AA71FC6D6}" destId="{2C5169FF-A24C-4079-9979-8618057A68B8}" srcOrd="0" destOrd="0" presId="urn:microsoft.com/office/officeart/2005/8/layout/target3"/>
    <dgm:cxn modelId="{98E728C0-F1C0-49CC-B98D-DCB4C81AFDC9}" srcId="{46215B44-BF63-4ABB-857A-7CD8A89EF848}" destId="{1A1B3101-2AF4-416D-874B-502DFC3C736A}" srcOrd="3" destOrd="0" parTransId="{A5EAC9C0-86AF-4C8A-9FA6-555F9174A092}" sibTransId="{3F6D02E9-A2F2-4051-BFC3-7CD0AF64D507}"/>
    <dgm:cxn modelId="{236D6D2C-BE72-4B9A-BABF-C23E7F951913}" type="presOf" srcId="{52298339-E632-4C1D-AEA1-9B7AA71FC6D6}" destId="{98776674-AB9A-44C9-AE11-8BED8191BEFB}" srcOrd="1" destOrd="0" presId="urn:microsoft.com/office/officeart/2005/8/layout/target3"/>
    <dgm:cxn modelId="{31A78589-936F-4128-984F-FC7B951E31E8}" srcId="{46215B44-BF63-4ABB-857A-7CD8A89EF848}" destId="{52298339-E632-4C1D-AEA1-9B7AA71FC6D6}" srcOrd="2" destOrd="0" parTransId="{A3C1237C-79F0-4F85-9F18-78A329223184}" sibTransId="{7DC8ED32-7D7D-452A-BA47-85D65FB3F198}"/>
    <dgm:cxn modelId="{290B0C3F-6452-4C16-8692-AA2059D2EE5A}" type="presOf" srcId="{338361A1-837B-41C9-BEF9-4625F03835DE}" destId="{D5A15382-784F-4F5B-A251-29A41A583620}" srcOrd="1" destOrd="0" presId="urn:microsoft.com/office/officeart/2005/8/layout/target3"/>
    <dgm:cxn modelId="{7C941858-DE0B-4FD0-BD4D-1F5FC4DDEEAD}" type="presOf" srcId="{3F6A3C94-9FBE-408B-B202-7A334E9927C4}" destId="{619D23A0-8957-4E3A-9580-9FFA349346BC}" srcOrd="1" destOrd="0" presId="urn:microsoft.com/office/officeart/2005/8/layout/target3"/>
    <dgm:cxn modelId="{3A3C3AAE-8465-4983-96F8-2E0B185BC1D2}" srcId="{46215B44-BF63-4ABB-857A-7CD8A89EF848}" destId="{338361A1-837B-41C9-BEF9-4625F03835DE}" srcOrd="1" destOrd="0" parTransId="{98BB7CB6-F451-4970-9998-7BC391ECFCFB}" sibTransId="{9927A721-DE0B-4783-A1AD-A66223746DD8}"/>
    <dgm:cxn modelId="{694B48CB-DF71-47A4-985B-348FA5F0123A}" type="presOf" srcId="{338361A1-837B-41C9-BEF9-4625F03835DE}" destId="{A869A70C-D600-4703-B89C-E988D3F785F6}" srcOrd="0" destOrd="0" presId="urn:microsoft.com/office/officeart/2005/8/layout/target3"/>
    <dgm:cxn modelId="{9414E67F-9E9F-470C-9E6F-59C787526140}" type="presOf" srcId="{46215B44-BF63-4ABB-857A-7CD8A89EF848}" destId="{79228510-D5DB-4902-A4BA-022D8FC08D88}" srcOrd="0" destOrd="0" presId="urn:microsoft.com/office/officeart/2005/8/layout/target3"/>
    <dgm:cxn modelId="{BB8608A5-FCEE-4068-A9C6-0C8CB5B65A5B}" srcId="{46215B44-BF63-4ABB-857A-7CD8A89EF848}" destId="{3F6A3C94-9FBE-408B-B202-7A334E9927C4}" srcOrd="0" destOrd="0" parTransId="{74CAFBAE-7E6F-4453-8B32-25147A7C2E06}" sibTransId="{B92A02C2-2F59-4535-9180-F745D46B4C63}"/>
    <dgm:cxn modelId="{ED0EB9B9-5451-4C4A-BB3D-A186F68B5A2B}" type="presParOf" srcId="{79228510-D5DB-4902-A4BA-022D8FC08D88}" destId="{FEDAC6A4-C67B-4038-8DC3-790B6EEF97F1}" srcOrd="0" destOrd="0" presId="urn:microsoft.com/office/officeart/2005/8/layout/target3"/>
    <dgm:cxn modelId="{045B6616-40A5-4D3E-B4DF-1C4EFF30882E}" type="presParOf" srcId="{79228510-D5DB-4902-A4BA-022D8FC08D88}" destId="{8FA00F72-E151-407E-AD93-EE1C569C6729}" srcOrd="1" destOrd="0" presId="urn:microsoft.com/office/officeart/2005/8/layout/target3"/>
    <dgm:cxn modelId="{83CCD5AF-E019-4A39-B11D-43F10E1DFF18}" type="presParOf" srcId="{79228510-D5DB-4902-A4BA-022D8FC08D88}" destId="{CACE4DA8-94EC-4D30-A073-E1390F7ECBA2}" srcOrd="2" destOrd="0" presId="urn:microsoft.com/office/officeart/2005/8/layout/target3"/>
    <dgm:cxn modelId="{A9E491BB-E36C-482B-B477-76837F646603}" type="presParOf" srcId="{79228510-D5DB-4902-A4BA-022D8FC08D88}" destId="{B6862297-06BE-4986-9499-BEFA0124DEB0}" srcOrd="3" destOrd="0" presId="urn:microsoft.com/office/officeart/2005/8/layout/target3"/>
    <dgm:cxn modelId="{FBBCFC24-BF5B-4236-82C4-1F24DAA3C652}" type="presParOf" srcId="{79228510-D5DB-4902-A4BA-022D8FC08D88}" destId="{4457CFBA-1916-4649-8798-300C83F5EEDA}" srcOrd="4" destOrd="0" presId="urn:microsoft.com/office/officeart/2005/8/layout/target3"/>
    <dgm:cxn modelId="{ACC60730-27A2-4EF8-ACD8-96E2A2D641EF}" type="presParOf" srcId="{79228510-D5DB-4902-A4BA-022D8FC08D88}" destId="{A869A70C-D600-4703-B89C-E988D3F785F6}" srcOrd="5" destOrd="0" presId="urn:microsoft.com/office/officeart/2005/8/layout/target3"/>
    <dgm:cxn modelId="{1EB79BB1-30AF-4996-B438-D322F48708FE}" type="presParOf" srcId="{79228510-D5DB-4902-A4BA-022D8FC08D88}" destId="{1E7F54C8-5750-4C7E-95F7-1DA6B3587E89}" srcOrd="6" destOrd="0" presId="urn:microsoft.com/office/officeart/2005/8/layout/target3"/>
    <dgm:cxn modelId="{8E8D18AF-4BCE-40F4-A302-66098A80F650}" type="presParOf" srcId="{79228510-D5DB-4902-A4BA-022D8FC08D88}" destId="{1E97D857-51AF-400E-B3EE-ADFE424B29BA}" srcOrd="7" destOrd="0" presId="urn:microsoft.com/office/officeart/2005/8/layout/target3"/>
    <dgm:cxn modelId="{BD9374B9-BF68-44E4-BCBA-81DEC6EB9748}" type="presParOf" srcId="{79228510-D5DB-4902-A4BA-022D8FC08D88}" destId="{2C5169FF-A24C-4079-9979-8618057A68B8}" srcOrd="8" destOrd="0" presId="urn:microsoft.com/office/officeart/2005/8/layout/target3"/>
    <dgm:cxn modelId="{F60C971A-1387-4655-AC02-74182AACA2DE}" type="presParOf" srcId="{79228510-D5DB-4902-A4BA-022D8FC08D88}" destId="{2AAE26A4-6E5C-4B62-80EC-4BB5407DC4CE}" srcOrd="9" destOrd="0" presId="urn:microsoft.com/office/officeart/2005/8/layout/target3"/>
    <dgm:cxn modelId="{0853610D-9198-42B9-8347-3E0DA5685C5B}" type="presParOf" srcId="{79228510-D5DB-4902-A4BA-022D8FC08D88}" destId="{8C7D7DFD-0169-4B90-924B-6BCB8EF367A9}" srcOrd="10" destOrd="0" presId="urn:microsoft.com/office/officeart/2005/8/layout/target3"/>
    <dgm:cxn modelId="{F4490907-CF0A-4A8D-85C6-EAA86EB2C3A2}" type="presParOf" srcId="{79228510-D5DB-4902-A4BA-022D8FC08D88}" destId="{7FD40AFE-4805-4B1E-9CCE-E76599FEDA7B}" srcOrd="11" destOrd="0" presId="urn:microsoft.com/office/officeart/2005/8/layout/target3"/>
    <dgm:cxn modelId="{49D7E017-1AA7-4170-BF7C-40C306DD7A8B}" type="presParOf" srcId="{79228510-D5DB-4902-A4BA-022D8FC08D88}" destId="{619D23A0-8957-4E3A-9580-9FFA349346BC}" srcOrd="12" destOrd="0" presId="urn:microsoft.com/office/officeart/2005/8/layout/target3"/>
    <dgm:cxn modelId="{07BFEBFA-D04F-4A55-A95D-BEC3BEA22B1B}" type="presParOf" srcId="{79228510-D5DB-4902-A4BA-022D8FC08D88}" destId="{D5A15382-784F-4F5B-A251-29A41A583620}" srcOrd="13" destOrd="0" presId="urn:microsoft.com/office/officeart/2005/8/layout/target3"/>
    <dgm:cxn modelId="{50165BB9-62C0-4148-94F5-CF1BD31DF60F}" type="presParOf" srcId="{79228510-D5DB-4902-A4BA-022D8FC08D88}" destId="{98776674-AB9A-44C9-AE11-8BED8191BEFB}" srcOrd="14" destOrd="0" presId="urn:microsoft.com/office/officeart/2005/8/layout/target3"/>
    <dgm:cxn modelId="{5DE572E6-3A3E-424D-9460-142056D12B71}" type="presParOf" srcId="{79228510-D5DB-4902-A4BA-022D8FC08D88}" destId="{92C0ECD1-2B10-4040-B215-7E89B5314DCF}"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6D139E-6F5A-40D8-9DC7-F7794645DBCB}" type="doc">
      <dgm:prSet loTypeId="urn:microsoft.com/office/officeart/2005/8/layout/process3" loCatId="process" qsTypeId="urn:microsoft.com/office/officeart/2005/8/quickstyle/3d2" qsCatId="3D" csTypeId="urn:microsoft.com/office/officeart/2005/8/colors/accent2_3" csCatId="accent2" phldr="1"/>
      <dgm:spPr/>
      <dgm:t>
        <a:bodyPr/>
        <a:lstStyle/>
        <a:p>
          <a:pPr rtl="1"/>
          <a:endParaRPr lang="fa-IR"/>
        </a:p>
      </dgm:t>
    </dgm:pt>
    <dgm:pt modelId="{11F313AE-BB28-4E65-8486-089542DFE39C}">
      <dgm:prSet custT="1"/>
      <dgm:spPr/>
      <dgm:t>
        <a:bodyPr/>
        <a:lstStyle/>
        <a:p>
          <a:pPr algn="l" rtl="1"/>
          <a:r>
            <a:rPr lang="en-US" sz="2800" dirty="0" smtClean="0">
              <a:latin typeface="Arial Unicode MS" pitchFamily="34" charset="-128"/>
              <a:ea typeface="Arial Unicode MS" pitchFamily="34" charset="-128"/>
              <a:cs typeface="B Nazanin" pitchFamily="2" charset="-78"/>
            </a:rPr>
            <a:t>Sheila Bair, FIDC Chairman</a:t>
          </a:r>
          <a:endParaRPr lang="fa-IR" sz="2800" dirty="0">
            <a:latin typeface="Arial Unicode MS" pitchFamily="34" charset="-128"/>
            <a:ea typeface="Arial Unicode MS" pitchFamily="34" charset="-128"/>
            <a:cs typeface="B Nazanin" pitchFamily="2" charset="-78"/>
          </a:endParaRPr>
        </a:p>
      </dgm:t>
    </dgm:pt>
    <dgm:pt modelId="{093A42BE-2001-40BA-9193-453B31A19A18}" type="parTrans" cxnId="{CA35390D-CF78-4F12-9CB5-FE9B94771E92}">
      <dgm:prSet/>
      <dgm:spPr/>
      <dgm:t>
        <a:bodyPr/>
        <a:lstStyle/>
        <a:p>
          <a:pPr rtl="1"/>
          <a:endParaRPr lang="fa-IR">
            <a:latin typeface="Arial Unicode MS" pitchFamily="34" charset="-128"/>
            <a:ea typeface="Arial Unicode MS" pitchFamily="34" charset="-128"/>
            <a:cs typeface="B Nazanin" pitchFamily="2" charset="-78"/>
          </a:endParaRPr>
        </a:p>
      </dgm:t>
    </dgm:pt>
    <dgm:pt modelId="{26916842-A58B-4A07-B693-3E3BEEA5B44F}" type="sibTrans" cxnId="{CA35390D-CF78-4F12-9CB5-FE9B94771E92}">
      <dgm:prSet/>
      <dgm:spPr/>
      <dgm:t>
        <a:bodyPr/>
        <a:lstStyle/>
        <a:p>
          <a:pPr rtl="1"/>
          <a:endParaRPr lang="fa-IR">
            <a:latin typeface="Arial Unicode MS" pitchFamily="34" charset="-128"/>
            <a:ea typeface="Arial Unicode MS" pitchFamily="34" charset="-128"/>
            <a:cs typeface="B Nazanin" pitchFamily="2" charset="-78"/>
          </a:endParaRPr>
        </a:p>
      </dgm:t>
    </dgm:pt>
    <dgm:pt modelId="{C6765266-AD64-4728-A62A-D1D056C8D5C4}">
      <dgm:prSet/>
      <dgm:spPr/>
      <dgm:t>
        <a:bodyPr/>
        <a:lstStyle/>
        <a:p>
          <a:pPr algn="justLow" rtl="1"/>
          <a:r>
            <a:rPr lang="en-US" dirty="0" smtClean="0">
              <a:latin typeface="Arial Unicode MS" pitchFamily="34" charset="-128"/>
              <a:ea typeface="Arial Unicode MS" pitchFamily="34" charset="-128"/>
              <a:cs typeface="B Nazanin" pitchFamily="2" charset="-78"/>
            </a:rPr>
            <a:t>CRA</a:t>
          </a:r>
          <a:r>
            <a:rPr lang="fa-IR" dirty="0" smtClean="0">
              <a:latin typeface="Arial Unicode MS" pitchFamily="34" charset="-128"/>
              <a:ea typeface="Arial Unicode MS" pitchFamily="34" charset="-128"/>
              <a:cs typeface="B Nazanin" pitchFamily="2" charset="-78"/>
            </a:rPr>
            <a:t> می‌گوید</a:t>
          </a:r>
          <a:r>
            <a:rPr lang="fa-IR" dirty="0" smtClean="0"/>
            <a:t> </a:t>
          </a:r>
          <a:r>
            <a:rPr lang="fa-IR" dirty="0" smtClean="0">
              <a:latin typeface="Arial Unicode MS" pitchFamily="34" charset="-128"/>
              <a:ea typeface="Arial Unicode MS" pitchFamily="34" charset="-128"/>
              <a:cs typeface="B Nazanin" pitchFamily="2" charset="-78"/>
            </a:rPr>
            <a:t>به افرادی وام بدهید که استطاعت بازپرداخت ندارند. وام‌های بی‌کیفیت که امروز مشکلات زیادی ایجاد کرده، به‌خاطر تمایل به افزایش سهم بازار و رشد درآمد ایجاد شده است.</a:t>
          </a:r>
          <a:endParaRPr lang="fa-IR" dirty="0">
            <a:latin typeface="Arial Unicode MS" pitchFamily="34" charset="-128"/>
            <a:ea typeface="Arial Unicode MS" pitchFamily="34" charset="-128"/>
            <a:cs typeface="B Nazanin" pitchFamily="2" charset="-78"/>
          </a:endParaRPr>
        </a:p>
      </dgm:t>
    </dgm:pt>
    <dgm:pt modelId="{0DABC9A3-294E-4177-871B-C77C9E29D879}" type="parTrans" cxnId="{C4D8DE12-94CA-4865-B9BC-56BCB7FF44BE}">
      <dgm:prSet/>
      <dgm:spPr/>
      <dgm:t>
        <a:bodyPr/>
        <a:lstStyle/>
        <a:p>
          <a:pPr rtl="1"/>
          <a:endParaRPr lang="fa-IR">
            <a:latin typeface="Arial Unicode MS" pitchFamily="34" charset="-128"/>
            <a:ea typeface="Arial Unicode MS" pitchFamily="34" charset="-128"/>
            <a:cs typeface="B Nazanin" pitchFamily="2" charset="-78"/>
          </a:endParaRPr>
        </a:p>
      </dgm:t>
    </dgm:pt>
    <dgm:pt modelId="{5E20403B-A6BB-4EF1-A867-C60D6077EB7E}" type="sibTrans" cxnId="{C4D8DE12-94CA-4865-B9BC-56BCB7FF44BE}">
      <dgm:prSet/>
      <dgm:spPr/>
      <dgm:t>
        <a:bodyPr/>
        <a:lstStyle/>
        <a:p>
          <a:pPr rtl="1"/>
          <a:endParaRPr lang="fa-IR">
            <a:latin typeface="Arial Unicode MS" pitchFamily="34" charset="-128"/>
            <a:ea typeface="Arial Unicode MS" pitchFamily="34" charset="-128"/>
            <a:cs typeface="B Nazanin" pitchFamily="2" charset="-78"/>
          </a:endParaRPr>
        </a:p>
      </dgm:t>
    </dgm:pt>
    <dgm:pt modelId="{C92AE70C-5489-4CDA-8294-CA8DE9C6F4AE}" type="pres">
      <dgm:prSet presAssocID="{EC6D139E-6F5A-40D8-9DC7-F7794645DBCB}" presName="linearFlow" presStyleCnt="0">
        <dgm:presLayoutVars>
          <dgm:dir/>
          <dgm:animLvl val="lvl"/>
          <dgm:resizeHandles val="exact"/>
        </dgm:presLayoutVars>
      </dgm:prSet>
      <dgm:spPr/>
      <dgm:t>
        <a:bodyPr/>
        <a:lstStyle/>
        <a:p>
          <a:pPr rtl="1"/>
          <a:endParaRPr lang="fa-IR"/>
        </a:p>
      </dgm:t>
    </dgm:pt>
    <dgm:pt modelId="{884BA57D-F9E5-4DA7-8DC6-BD2694FE85CF}" type="pres">
      <dgm:prSet presAssocID="{11F313AE-BB28-4E65-8486-089542DFE39C}" presName="composite" presStyleCnt="0"/>
      <dgm:spPr/>
    </dgm:pt>
    <dgm:pt modelId="{C05EC130-338F-4280-9D96-934A862E14EF}" type="pres">
      <dgm:prSet presAssocID="{11F313AE-BB28-4E65-8486-089542DFE39C}" presName="parTx" presStyleLbl="node1" presStyleIdx="0" presStyleCnt="1">
        <dgm:presLayoutVars>
          <dgm:chMax val="0"/>
          <dgm:chPref val="0"/>
          <dgm:bulletEnabled val="1"/>
        </dgm:presLayoutVars>
      </dgm:prSet>
      <dgm:spPr/>
      <dgm:t>
        <a:bodyPr/>
        <a:lstStyle/>
        <a:p>
          <a:pPr rtl="1"/>
          <a:endParaRPr lang="fa-IR"/>
        </a:p>
      </dgm:t>
    </dgm:pt>
    <dgm:pt modelId="{545AD2D6-F825-49BE-8D61-F16C45909DA1}" type="pres">
      <dgm:prSet presAssocID="{11F313AE-BB28-4E65-8486-089542DFE39C}" presName="parSh" presStyleLbl="node1" presStyleIdx="0" presStyleCnt="1"/>
      <dgm:spPr/>
      <dgm:t>
        <a:bodyPr/>
        <a:lstStyle/>
        <a:p>
          <a:pPr rtl="1"/>
          <a:endParaRPr lang="fa-IR"/>
        </a:p>
      </dgm:t>
    </dgm:pt>
    <dgm:pt modelId="{C5B35C5E-7C13-4E91-BE8B-960D6C347670}" type="pres">
      <dgm:prSet presAssocID="{11F313AE-BB28-4E65-8486-089542DFE39C}" presName="desTx" presStyleLbl="fgAcc1" presStyleIdx="0" presStyleCnt="1">
        <dgm:presLayoutVars>
          <dgm:bulletEnabled val="1"/>
        </dgm:presLayoutVars>
      </dgm:prSet>
      <dgm:spPr/>
      <dgm:t>
        <a:bodyPr/>
        <a:lstStyle/>
        <a:p>
          <a:pPr rtl="1"/>
          <a:endParaRPr lang="fa-IR"/>
        </a:p>
      </dgm:t>
    </dgm:pt>
  </dgm:ptLst>
  <dgm:cxnLst>
    <dgm:cxn modelId="{FDE0E413-9682-4BA4-834D-6251F12B2384}" type="presOf" srcId="{11F313AE-BB28-4E65-8486-089542DFE39C}" destId="{545AD2D6-F825-49BE-8D61-F16C45909DA1}" srcOrd="1" destOrd="0" presId="urn:microsoft.com/office/officeart/2005/8/layout/process3"/>
    <dgm:cxn modelId="{BC732B5B-4607-4804-BB30-50C761DBF275}" type="presOf" srcId="{C6765266-AD64-4728-A62A-D1D056C8D5C4}" destId="{C5B35C5E-7C13-4E91-BE8B-960D6C347670}" srcOrd="0" destOrd="0" presId="urn:microsoft.com/office/officeart/2005/8/layout/process3"/>
    <dgm:cxn modelId="{C4D8DE12-94CA-4865-B9BC-56BCB7FF44BE}" srcId="{11F313AE-BB28-4E65-8486-089542DFE39C}" destId="{C6765266-AD64-4728-A62A-D1D056C8D5C4}" srcOrd="0" destOrd="0" parTransId="{0DABC9A3-294E-4177-871B-C77C9E29D879}" sibTransId="{5E20403B-A6BB-4EF1-A867-C60D6077EB7E}"/>
    <dgm:cxn modelId="{DAEB16C8-C5E0-4D6E-93F1-6A9212C11F80}" type="presOf" srcId="{EC6D139E-6F5A-40D8-9DC7-F7794645DBCB}" destId="{C92AE70C-5489-4CDA-8294-CA8DE9C6F4AE}" srcOrd="0" destOrd="0" presId="urn:microsoft.com/office/officeart/2005/8/layout/process3"/>
    <dgm:cxn modelId="{666EC7FE-3552-4E51-B10F-72A14FC5D13A}" type="presOf" srcId="{11F313AE-BB28-4E65-8486-089542DFE39C}" destId="{C05EC130-338F-4280-9D96-934A862E14EF}" srcOrd="0" destOrd="0" presId="urn:microsoft.com/office/officeart/2005/8/layout/process3"/>
    <dgm:cxn modelId="{CA35390D-CF78-4F12-9CB5-FE9B94771E92}" srcId="{EC6D139E-6F5A-40D8-9DC7-F7794645DBCB}" destId="{11F313AE-BB28-4E65-8486-089542DFE39C}" srcOrd="0" destOrd="0" parTransId="{093A42BE-2001-40BA-9193-453B31A19A18}" sibTransId="{26916842-A58B-4A07-B693-3E3BEEA5B44F}"/>
    <dgm:cxn modelId="{4CA8DB0E-A21C-40F5-A4F7-28B1A3FD731F}" type="presParOf" srcId="{C92AE70C-5489-4CDA-8294-CA8DE9C6F4AE}" destId="{884BA57D-F9E5-4DA7-8DC6-BD2694FE85CF}" srcOrd="0" destOrd="0" presId="urn:microsoft.com/office/officeart/2005/8/layout/process3"/>
    <dgm:cxn modelId="{0A235B49-E9AD-48FF-85D0-2023C7BE2FAB}" type="presParOf" srcId="{884BA57D-F9E5-4DA7-8DC6-BD2694FE85CF}" destId="{C05EC130-338F-4280-9D96-934A862E14EF}" srcOrd="0" destOrd="0" presId="urn:microsoft.com/office/officeart/2005/8/layout/process3"/>
    <dgm:cxn modelId="{FF30D048-5D00-40B5-B2A2-3B3DE734DD7D}" type="presParOf" srcId="{884BA57D-F9E5-4DA7-8DC6-BD2694FE85CF}" destId="{545AD2D6-F825-49BE-8D61-F16C45909DA1}" srcOrd="1" destOrd="0" presId="urn:microsoft.com/office/officeart/2005/8/layout/process3"/>
    <dgm:cxn modelId="{75A38D18-119E-4D5C-8F97-669393C392B5}" type="presParOf" srcId="{884BA57D-F9E5-4DA7-8DC6-BD2694FE85CF}" destId="{C5B35C5E-7C13-4E91-BE8B-960D6C347670}" srcOrd="2" destOrd="0" presId="urn:microsoft.com/office/officeart/2005/8/layout/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B017AF-615D-4C11-B490-BD190B3727D3}">
      <dsp:nvSpPr>
        <dsp:cNvPr id="0" name=""/>
        <dsp:cNvSpPr/>
      </dsp:nvSpPr>
      <dsp:spPr>
        <a:xfrm>
          <a:off x="1683782" y="0"/>
          <a:ext cx="4187825" cy="4187825"/>
        </a:xfrm>
        <a:prstGeom prst="triangle">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E15F066-EE9C-46DF-A5C8-B14A2FFA75DA}">
      <dsp:nvSpPr>
        <dsp:cNvPr id="0" name=""/>
        <dsp:cNvSpPr/>
      </dsp:nvSpPr>
      <dsp:spPr>
        <a:xfrm>
          <a:off x="3777694" y="419191"/>
          <a:ext cx="2722086" cy="37216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تعریف بحران‌ مالی</a:t>
          </a:r>
          <a:endParaRPr lang="fa-IR" sz="1500" kern="1200" dirty="0"/>
        </a:p>
      </dsp:txBody>
      <dsp:txXfrm>
        <a:off x="3777694" y="419191"/>
        <a:ext cx="2722086" cy="372160"/>
      </dsp:txXfrm>
    </dsp:sp>
    <dsp:sp modelId="{EC33EC0C-149B-49AA-8C9E-7038AF69176B}">
      <dsp:nvSpPr>
        <dsp:cNvPr id="0" name=""/>
        <dsp:cNvSpPr/>
      </dsp:nvSpPr>
      <dsp:spPr>
        <a:xfrm>
          <a:off x="3777694" y="837871"/>
          <a:ext cx="2722086" cy="372160"/>
        </a:xfrm>
        <a:prstGeom prst="roundRect">
          <a:avLst/>
        </a:prstGeom>
        <a:solidFill>
          <a:schemeClr val="lt1">
            <a:alpha val="90000"/>
            <a:hueOff val="0"/>
            <a:satOff val="0"/>
            <a:lumOff val="0"/>
            <a:alphaOff val="0"/>
          </a:schemeClr>
        </a:solidFill>
        <a:ln w="9525" cap="flat" cmpd="sng" algn="ctr">
          <a:solidFill>
            <a:schemeClr val="accent4">
              <a:hueOff val="1377853"/>
              <a:satOff val="-1238"/>
              <a:lumOff val="-196"/>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چرایی بروز بحران</a:t>
          </a:r>
          <a:endParaRPr lang="fa-IR" sz="1500" kern="1200" dirty="0"/>
        </a:p>
      </dsp:txBody>
      <dsp:txXfrm>
        <a:off x="3777694" y="837871"/>
        <a:ext cx="2722086" cy="372160"/>
      </dsp:txXfrm>
    </dsp:sp>
    <dsp:sp modelId="{43FAC435-DF7D-4568-B894-BE175751F055}">
      <dsp:nvSpPr>
        <dsp:cNvPr id="0" name=""/>
        <dsp:cNvSpPr/>
      </dsp:nvSpPr>
      <dsp:spPr>
        <a:xfrm>
          <a:off x="3777694" y="1256551"/>
          <a:ext cx="2722086" cy="372160"/>
        </a:xfrm>
        <a:prstGeom prst="roundRect">
          <a:avLst/>
        </a:prstGeom>
        <a:solidFill>
          <a:schemeClr val="lt1">
            <a:alpha val="90000"/>
            <a:hueOff val="0"/>
            <a:satOff val="0"/>
            <a:lumOff val="0"/>
            <a:alphaOff val="0"/>
          </a:schemeClr>
        </a:solidFill>
        <a:ln w="9525" cap="flat" cmpd="sng" algn="ctr">
          <a:solidFill>
            <a:schemeClr val="accent4">
              <a:hueOff val="2755705"/>
              <a:satOff val="-2476"/>
              <a:lumOff val="-392"/>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بحران‌های مشابه</a:t>
          </a:r>
          <a:endParaRPr lang="en-US" sz="1500" kern="1200" dirty="0"/>
        </a:p>
      </dsp:txBody>
      <dsp:txXfrm>
        <a:off x="3777694" y="1256551"/>
        <a:ext cx="2722086" cy="372160"/>
      </dsp:txXfrm>
    </dsp:sp>
    <dsp:sp modelId="{BF34FDBC-9BA8-4939-8CB3-78B39E3EB58F}">
      <dsp:nvSpPr>
        <dsp:cNvPr id="0" name=""/>
        <dsp:cNvSpPr/>
      </dsp:nvSpPr>
      <dsp:spPr>
        <a:xfrm>
          <a:off x="3777694" y="1675232"/>
          <a:ext cx="2722086" cy="372160"/>
        </a:xfrm>
        <a:prstGeom prst="roundRect">
          <a:avLst/>
        </a:prstGeom>
        <a:solidFill>
          <a:schemeClr val="lt1">
            <a:alpha val="90000"/>
            <a:hueOff val="0"/>
            <a:satOff val="0"/>
            <a:lumOff val="0"/>
            <a:alphaOff val="0"/>
          </a:schemeClr>
        </a:solidFill>
        <a:ln w="9525" cap="flat" cmpd="sng" algn="ctr">
          <a:solidFill>
            <a:schemeClr val="accent4">
              <a:hueOff val="4133557"/>
              <a:satOff val="-3714"/>
              <a:lumOff val="-588"/>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گاه‌شمار بحران اخیر</a:t>
          </a:r>
          <a:endParaRPr lang="fa-IR" sz="1500" kern="1200" dirty="0"/>
        </a:p>
      </dsp:txBody>
      <dsp:txXfrm>
        <a:off x="3777694" y="1675232"/>
        <a:ext cx="2722086" cy="372160"/>
      </dsp:txXfrm>
    </dsp:sp>
    <dsp:sp modelId="{29991AAA-11FA-4585-A2D5-EF4B6DF6C981}">
      <dsp:nvSpPr>
        <dsp:cNvPr id="0" name=""/>
        <dsp:cNvSpPr/>
      </dsp:nvSpPr>
      <dsp:spPr>
        <a:xfrm>
          <a:off x="3777694" y="2093912"/>
          <a:ext cx="2722086" cy="372160"/>
        </a:xfrm>
        <a:prstGeom prst="roundRect">
          <a:avLst/>
        </a:prstGeom>
        <a:solidFill>
          <a:schemeClr val="lt1">
            <a:alpha val="90000"/>
            <a:hueOff val="0"/>
            <a:satOff val="0"/>
            <a:lumOff val="0"/>
            <a:alphaOff val="0"/>
          </a:schemeClr>
        </a:solidFill>
        <a:ln w="9525" cap="flat" cmpd="sng" algn="ctr">
          <a:solidFill>
            <a:schemeClr val="accent4">
              <a:hueOff val="5511410"/>
              <a:satOff val="-4953"/>
              <a:lumOff val="-785"/>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smtClean="0"/>
            <a:t>تعامل ریسک‌ها در بروز بحران</a:t>
          </a:r>
          <a:endParaRPr lang="fa-IR" sz="1500" kern="1200" dirty="0"/>
        </a:p>
      </dsp:txBody>
      <dsp:txXfrm>
        <a:off x="3777694" y="2093912"/>
        <a:ext cx="2722086" cy="372160"/>
      </dsp:txXfrm>
    </dsp:sp>
    <dsp:sp modelId="{D578D182-E95D-442D-ABC5-42F6898D1BD9}">
      <dsp:nvSpPr>
        <dsp:cNvPr id="0" name=""/>
        <dsp:cNvSpPr/>
      </dsp:nvSpPr>
      <dsp:spPr>
        <a:xfrm>
          <a:off x="3777694" y="2512592"/>
          <a:ext cx="2722086" cy="372160"/>
        </a:xfrm>
        <a:prstGeom prst="roundRect">
          <a:avLst/>
        </a:prstGeom>
        <a:solidFill>
          <a:schemeClr val="lt1">
            <a:alpha val="90000"/>
            <a:hueOff val="0"/>
            <a:satOff val="0"/>
            <a:lumOff val="0"/>
            <a:alphaOff val="0"/>
          </a:schemeClr>
        </a:solidFill>
        <a:ln w="9525" cap="flat" cmpd="sng" algn="ctr">
          <a:solidFill>
            <a:schemeClr val="accent4">
              <a:hueOff val="6889262"/>
              <a:satOff val="-6191"/>
              <a:lumOff val="-981"/>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اقدامات دولت‌ها</a:t>
          </a:r>
          <a:endParaRPr lang="en-US" sz="1500" kern="1200" dirty="0"/>
        </a:p>
      </dsp:txBody>
      <dsp:txXfrm>
        <a:off x="3777694" y="2512592"/>
        <a:ext cx="2722086" cy="372160"/>
      </dsp:txXfrm>
    </dsp:sp>
    <dsp:sp modelId="{EBB7F261-AF31-493E-B843-AE2153581B85}">
      <dsp:nvSpPr>
        <dsp:cNvPr id="0" name=""/>
        <dsp:cNvSpPr/>
      </dsp:nvSpPr>
      <dsp:spPr>
        <a:xfrm>
          <a:off x="3777694" y="2931273"/>
          <a:ext cx="2722086" cy="372160"/>
        </a:xfrm>
        <a:prstGeom prst="roundRect">
          <a:avLst/>
        </a:prstGeom>
        <a:solidFill>
          <a:schemeClr val="lt1">
            <a:alpha val="90000"/>
            <a:hueOff val="0"/>
            <a:satOff val="0"/>
            <a:lumOff val="0"/>
            <a:alphaOff val="0"/>
          </a:schemeClr>
        </a:solidFill>
        <a:ln w="9525" cap="flat" cmpd="sng" algn="ctr">
          <a:solidFill>
            <a:schemeClr val="accent4">
              <a:hueOff val="8267115"/>
              <a:satOff val="-7429"/>
              <a:lumOff val="-1177"/>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آثار بحران بر اقتصاد ایران</a:t>
          </a:r>
          <a:endParaRPr lang="fa-IR" sz="1500" kern="1200" dirty="0"/>
        </a:p>
      </dsp:txBody>
      <dsp:txXfrm>
        <a:off x="3777694" y="2931273"/>
        <a:ext cx="2722086" cy="372160"/>
      </dsp:txXfrm>
    </dsp:sp>
    <dsp:sp modelId="{BDB457CE-3C89-4987-A816-365085BC5C8D}">
      <dsp:nvSpPr>
        <dsp:cNvPr id="0" name=""/>
        <dsp:cNvSpPr/>
      </dsp:nvSpPr>
      <dsp:spPr>
        <a:xfrm>
          <a:off x="3777694" y="3349953"/>
          <a:ext cx="2722086" cy="372160"/>
        </a:xfrm>
        <a:prstGeom prst="roundRect">
          <a:avLst/>
        </a:prstGeom>
        <a:solidFill>
          <a:schemeClr val="lt1">
            <a:alpha val="90000"/>
            <a:hueOff val="0"/>
            <a:satOff val="0"/>
            <a:lumOff val="0"/>
            <a:alphaOff val="0"/>
          </a:schemeClr>
        </a:solidFill>
        <a:ln w="9525" cap="flat" cmpd="sng" algn="ctr">
          <a:solidFill>
            <a:schemeClr val="accent4">
              <a:hueOff val="9644967"/>
              <a:satOff val="-8667"/>
              <a:lumOff val="-1373"/>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t>دلایل: از سطح تا عمق</a:t>
          </a:r>
          <a:endParaRPr lang="en-US" sz="1500" kern="1200" dirty="0"/>
        </a:p>
      </dsp:txBody>
      <dsp:txXfrm>
        <a:off x="3777694" y="3349953"/>
        <a:ext cx="2722086" cy="3721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E59EB-A2FD-4961-8500-592DF0C31CBE}">
      <dsp:nvSpPr>
        <dsp:cNvPr id="0" name=""/>
        <dsp:cNvSpPr/>
      </dsp:nvSpPr>
      <dsp:spPr>
        <a:xfrm>
          <a:off x="0" y="810575"/>
          <a:ext cx="8183880" cy="115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F9C3FBA-2A2D-43C0-9775-94963AB9BAE0}">
      <dsp:nvSpPr>
        <dsp:cNvPr id="0" name=""/>
        <dsp:cNvSpPr/>
      </dsp:nvSpPr>
      <dsp:spPr>
        <a:xfrm>
          <a:off x="409194" y="131615"/>
          <a:ext cx="5728716" cy="1357920"/>
        </a:xfrm>
        <a:prstGeom prst="round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532" tIns="0" rIns="216532" bIns="0" numCol="1" spcCol="1270" anchor="ctr" anchorCtr="0">
          <a:noAutofit/>
        </a:bodyPr>
        <a:lstStyle/>
        <a:p>
          <a:pPr lvl="0" algn="ctr" defTabSz="2044700" rtl="1">
            <a:lnSpc>
              <a:spcPct val="90000"/>
            </a:lnSpc>
            <a:spcBef>
              <a:spcPct val="0"/>
            </a:spcBef>
            <a:spcAft>
              <a:spcPct val="35000"/>
            </a:spcAft>
          </a:pPr>
          <a:r>
            <a:rPr lang="fa-IR" sz="4600" kern="1200" dirty="0" smtClean="0"/>
            <a:t>منشأ آمریکایی</a:t>
          </a:r>
          <a:endParaRPr lang="fa-IR" sz="4600" kern="1200" dirty="0"/>
        </a:p>
      </dsp:txBody>
      <dsp:txXfrm>
        <a:off x="409194" y="131615"/>
        <a:ext cx="5728716" cy="1357920"/>
      </dsp:txXfrm>
    </dsp:sp>
    <dsp:sp modelId="{EDDCD871-049F-4667-8EB0-0F48C2E1CBA9}">
      <dsp:nvSpPr>
        <dsp:cNvPr id="0" name=""/>
        <dsp:cNvSpPr/>
      </dsp:nvSpPr>
      <dsp:spPr>
        <a:xfrm>
          <a:off x="0" y="2897136"/>
          <a:ext cx="8183880" cy="115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2B94FD0-F475-4A07-B5D8-7083D7061E23}">
      <dsp:nvSpPr>
        <dsp:cNvPr id="0" name=""/>
        <dsp:cNvSpPr/>
      </dsp:nvSpPr>
      <dsp:spPr>
        <a:xfrm>
          <a:off x="409194" y="2218175"/>
          <a:ext cx="5728716" cy="1357920"/>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532" tIns="0" rIns="216532" bIns="0" numCol="1" spcCol="1270" anchor="ctr" anchorCtr="0">
          <a:noAutofit/>
        </a:bodyPr>
        <a:lstStyle/>
        <a:p>
          <a:pPr lvl="0" algn="ctr" defTabSz="2044700" rtl="1">
            <a:lnSpc>
              <a:spcPct val="90000"/>
            </a:lnSpc>
            <a:spcBef>
              <a:spcPct val="0"/>
            </a:spcBef>
            <a:spcAft>
              <a:spcPct val="35000"/>
            </a:spcAft>
          </a:pPr>
          <a:r>
            <a:rPr lang="fa-IR" sz="4600" kern="1200" dirty="0" smtClean="0"/>
            <a:t>نقش بخش ساختمان</a:t>
          </a:r>
          <a:endParaRPr lang="fa-IR" sz="4600" kern="1200" dirty="0"/>
        </a:p>
      </dsp:txBody>
      <dsp:txXfrm>
        <a:off x="409194" y="2218175"/>
        <a:ext cx="5728716" cy="135792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033FC7-5DCC-452D-9833-3AFBDE85DB37}" type="datetimeFigureOut">
              <a:rPr lang="fa-IR" smtClean="0"/>
              <a:pPr/>
              <a:t>1432/08/06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922B02-F601-459D-A92D-908F6C4C0CC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31</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36</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37</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6F0CE279-1ABC-404B-8BF8-B0A2B26AE0E9}" type="slidenum">
              <a:rPr lang="fa-IR"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43</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44</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45</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46</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47</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48</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49</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50</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51</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52</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53</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54</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55</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56</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57</a:t>
            </a:fld>
            <a:endParaRPr lang="fa-I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58</a:t>
            </a:fld>
            <a:endParaRPr lang="fa-I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59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a:t>
            </a:fld>
            <a:endParaRPr lang="fa-I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60</a:t>
            </a:fld>
            <a:endParaRPr lang="fa-I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61</a:t>
            </a:fld>
            <a:endParaRPr 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3000" y="685800"/>
            <a:ext cx="45720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63</a:t>
            </a:fld>
            <a:endParaRPr lang="fa-I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64</a:t>
            </a:fld>
            <a:endParaRPr lang="fa-I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3000" y="685800"/>
            <a:ext cx="45720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66</a:t>
            </a:fld>
            <a:endParaRPr lang="fa-I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67</a:t>
            </a:fld>
            <a:endParaRPr lang="fa-I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68</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B922B02-F601-459D-A92D-908F6C4C0CCA}"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userDrawn="1"/>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9"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776328" y="6111878"/>
            <a:ext cx="2286000" cy="365125"/>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6062328" y="6111878"/>
            <a:ext cx="2286000" cy="365125"/>
          </a:xfrm>
          <a:prstGeom prst="rect">
            <a:avLst/>
          </a:prstGeom>
        </p:spPr>
        <p:txBody>
          <a:bodyPr/>
          <a:lstStyle>
            <a:extLst/>
          </a:lstStyle>
          <a:p>
            <a:pPr algn="ctr"/>
            <a:endParaRPr lang="en-US" dirty="0"/>
          </a:p>
        </p:txBody>
      </p:sp>
      <p:sp>
        <p:nvSpPr>
          <p:cNvPr id="6" name="Slide Number Placeholder 5"/>
          <p:cNvSpPr>
            <a:spLocks noGrp="1"/>
          </p:cNvSpPr>
          <p:nvPr>
            <p:ph type="sldNum" sz="quarter" idx="12"/>
          </p:nvPr>
        </p:nvSpPr>
        <p:spPr>
          <a:xfrm>
            <a:off x="8348328" y="6111878"/>
            <a:ext cx="457200" cy="365125"/>
          </a:xfrm>
          <a:prstGeom prst="rect">
            <a:avLst/>
          </a:prstGeom>
        </p:spPr>
        <p:txBody>
          <a:bodyPr/>
          <a:lstStyle>
            <a:extLst/>
          </a:lstStyle>
          <a:p>
            <a:fld id="{6F42FDE4-A7DD-41A7-A0A6-9B649FB43336}"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7"/>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5"/>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776328" y="6111878"/>
            <a:ext cx="2286000" cy="365125"/>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6062328" y="6111878"/>
            <a:ext cx="2286000"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a:xfrm>
            <a:off x="8348328" y="6111878"/>
            <a:ext cx="457200" cy="365125"/>
          </a:xfrm>
          <a:prstGeom prst="rect">
            <a:avLst/>
          </a:prstGeom>
        </p:spPr>
        <p:txBody>
          <a:bodyPr/>
          <a:lstStyle>
            <a:extLst/>
          </a:lstStyle>
          <a:p>
            <a:fld id="{6F42FDE4-A7DD-41A7-A0A6-9B649FB4333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a:cs typeface="B Bardiya" pitchFamily="2" charset="-78"/>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extBox 3"/>
          <p:cNvSpPr txBox="1"/>
          <p:nvPr userDrawn="1"/>
        </p:nvSpPr>
        <p:spPr>
          <a:xfrm>
            <a:off x="685800" y="6096000"/>
            <a:ext cx="1371600" cy="381000"/>
          </a:xfrm>
          <a:prstGeom prst="rect">
            <a:avLst/>
          </a:prstGeom>
          <a:noFill/>
        </p:spPr>
        <p:txBody>
          <a:bodyPr wrap="square" rtlCol="1">
            <a:spAutoFit/>
          </a:bodyPr>
          <a:lstStyle/>
          <a:p>
            <a:endParaRPr lang="fa-IR" dirty="0"/>
          </a:p>
        </p:txBody>
      </p:sp>
      <p:sp>
        <p:nvSpPr>
          <p:cNvPr id="5" name="TextBox 4"/>
          <p:cNvSpPr txBox="1"/>
          <p:nvPr userDrawn="1"/>
        </p:nvSpPr>
        <p:spPr>
          <a:xfrm>
            <a:off x="0" y="0"/>
            <a:ext cx="274320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fa-IR"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حسین عبده</a:t>
            </a:r>
            <a:r>
              <a:rPr lang="fa-IR" sz="1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تبریزی – میثم رادپور</a:t>
            </a:r>
            <a:endParaRPr lang="fa-I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9" y="434165"/>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776328" y="6111878"/>
            <a:ext cx="2286000" cy="365125"/>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6062328" y="6111878"/>
            <a:ext cx="2286000"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a:xfrm>
            <a:off x="8348328" y="6111878"/>
            <a:ext cx="457200" cy="365125"/>
          </a:xfrm>
          <a:prstGeom prst="rect">
            <a:avLst/>
          </a:prstGeom>
        </p:spPr>
        <p:txBody>
          <a:bodyPr/>
          <a:lstStyle>
            <a:extLst/>
          </a:lstStyle>
          <a:p>
            <a:fld id="{6F42FDE4-A7DD-41A7-A0A6-9B649FB43336}"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userDrawn="1"/>
        </p:nvSpPr>
        <p:spPr>
          <a:xfrm>
            <a:off x="0" y="0"/>
            <a:ext cx="274320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fa-IR"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حسین عبده</a:t>
            </a:r>
            <a:r>
              <a:rPr lang="fa-IR" sz="1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تبریزی – میثم رادپور</a:t>
            </a:r>
            <a:endParaRPr lang="fa-I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extBox 7"/>
          <p:cNvSpPr txBox="1"/>
          <p:nvPr userDrawn="1"/>
        </p:nvSpPr>
        <p:spPr>
          <a:xfrm>
            <a:off x="0" y="0"/>
            <a:ext cx="274320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fa-IR"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حسین عبده</a:t>
            </a:r>
            <a:r>
              <a:rPr lang="fa-IR" sz="1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تبریزی – میثم رادپور</a:t>
            </a:r>
            <a:endParaRPr lang="fa-I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userDrawn="1"/>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extBox 2"/>
          <p:cNvSpPr txBox="1"/>
          <p:nvPr userDrawn="1"/>
        </p:nvSpPr>
        <p:spPr>
          <a:xfrm>
            <a:off x="0" y="0"/>
            <a:ext cx="274320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fa-IR"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حسین عبده</a:t>
            </a:r>
            <a:r>
              <a:rPr lang="fa-IR" sz="1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تبریزی – میثم رادپور</a:t>
            </a:r>
            <a:endParaRPr lang="fa-I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6"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776328" y="6111878"/>
            <a:ext cx="22860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6062328" y="6111878"/>
            <a:ext cx="2286000" cy="365125"/>
          </a:xfrm>
          <a:prstGeom prst="rect">
            <a:avLst/>
          </a:prstGeom>
        </p:spPr>
        <p:txBody>
          <a:bodyPr/>
          <a:lstStyle>
            <a:extLst/>
          </a:lstStyle>
          <a:p>
            <a:endParaRPr kumimoji="0" lang="en-US"/>
          </a:p>
        </p:txBody>
      </p:sp>
      <p:sp>
        <p:nvSpPr>
          <p:cNvPr id="7" name="Slide Number Placeholder 6"/>
          <p:cNvSpPr>
            <a:spLocks noGrp="1"/>
          </p:cNvSpPr>
          <p:nvPr>
            <p:ph type="sldNum" sz="quarter" idx="12"/>
          </p:nvPr>
        </p:nvSpPr>
        <p:spPr>
          <a:xfrm>
            <a:off x="8348328" y="6111878"/>
            <a:ext cx="457200" cy="365125"/>
          </a:xfrm>
          <a:prstGeom prst="rect">
            <a:avLst/>
          </a:prstGeom>
        </p:spPr>
        <p:txBody>
          <a:bodyPr/>
          <a:lstStyle>
            <a:extLst/>
          </a:lstStyle>
          <a:p>
            <a:fld id="{6F42FDE4-A7DD-41A7-A0A6-9B649FB4333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776328" y="6111878"/>
            <a:ext cx="22860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6062328" y="6111878"/>
            <a:ext cx="2286000" cy="365125"/>
          </a:xfrm>
          <a:prstGeom prst="rect">
            <a:avLst/>
          </a:prstGeom>
        </p:spPr>
        <p:txBody>
          <a:bodyPr/>
          <a:lstStyle>
            <a:extLst/>
          </a:lstStyle>
          <a:p>
            <a:endParaRPr kumimoji="0" lang="en-US" dirty="0"/>
          </a:p>
        </p:txBody>
      </p:sp>
      <p:sp>
        <p:nvSpPr>
          <p:cNvPr id="7" name="Slide Number Placeholder 6"/>
          <p:cNvSpPr>
            <a:spLocks noGrp="1"/>
          </p:cNvSpPr>
          <p:nvPr>
            <p:ph type="sldNum" sz="quarter" idx="12"/>
          </p:nvPr>
        </p:nvSpPr>
        <p:spPr>
          <a:xfrm>
            <a:off x="8348328" y="6111878"/>
            <a:ext cx="457200" cy="365125"/>
          </a:xfrm>
          <a:prstGeom prst="rect">
            <a:avLst/>
          </a:prstGeom>
        </p:spPr>
        <p:txBody>
          <a:bodyPr/>
          <a:lstStyle>
            <a:extLst/>
          </a:lstStyle>
          <a:p>
            <a:fld id="{6F42FDE4-A7DD-41A7-A0A6-9B649FB43336}" type="slidenum">
              <a:rPr kumimoji="0" lang="en-US" smtClean="0"/>
              <a:pPr/>
              <a:t>‹#›</a:t>
            </a:fld>
            <a:endParaRPr kumimoji="0"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userDrawn="1"/>
        </p:nvSpPr>
        <p:spPr>
          <a:xfrm>
            <a:off x="304805" y="329187"/>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9"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dirty="0" smtClean="0"/>
              <a:t>Click to edit Master title style</a:t>
            </a:r>
            <a:endParaRPr kumimoji="0"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6" name="TextBox 5"/>
          <p:cNvSpPr txBox="1"/>
          <p:nvPr userDrawn="1"/>
        </p:nvSpPr>
        <p:spPr>
          <a:xfrm>
            <a:off x="0" y="0"/>
            <a:ext cx="274320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fa-IR"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حسین عبده</a:t>
            </a:r>
            <a:r>
              <a:rPr lang="fa-IR" sz="1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تبریزی – میثم رادپور</a:t>
            </a:r>
            <a:endParaRPr lang="fa-I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32.xml"/><Relationship Id="rId16" Type="http://schemas.openxmlformats.org/officeDocument/2006/relationships/diagramColors" Target="../diagrams/colors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6.emf"/><Relationship Id="rId7" Type="http://schemas.openxmlformats.org/officeDocument/2006/relationships/diagramColors" Target="../diagrams/colors2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81000" y="1676400"/>
            <a:ext cx="8113776" cy="18288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4800" dirty="0" smtClean="0">
                <a:ln/>
                <a:solidFill>
                  <a:srgbClr val="00B0F0"/>
                </a:solidFill>
                <a:effectLst/>
                <a:latin typeface="B Bardia"/>
                <a:cs typeface="B Bardiya" pitchFamily="2" charset="-78"/>
              </a:rPr>
              <a:t>بحران مالی بین المللی</a:t>
            </a:r>
            <a:br>
              <a:rPr lang="fa-IR" sz="4800" dirty="0" smtClean="0">
                <a:ln/>
                <a:solidFill>
                  <a:srgbClr val="00B0F0"/>
                </a:solidFill>
                <a:effectLst/>
                <a:latin typeface="B Bardia"/>
                <a:cs typeface="B Bardiya" pitchFamily="2" charset="-78"/>
              </a:rPr>
            </a:br>
            <a:r>
              <a:rPr lang="fa-IR" sz="4800" dirty="0" smtClean="0">
                <a:ln/>
                <a:solidFill>
                  <a:srgbClr val="00B0F0"/>
                </a:solidFill>
                <a:effectLst/>
                <a:latin typeface="B Bardia"/>
                <a:cs typeface="B Bardiya" pitchFamily="2" charset="-78"/>
              </a:rPr>
              <a:t> و </a:t>
            </a:r>
            <a:br>
              <a:rPr lang="fa-IR" sz="4800" dirty="0" smtClean="0">
                <a:ln/>
                <a:solidFill>
                  <a:srgbClr val="00B0F0"/>
                </a:solidFill>
                <a:effectLst/>
                <a:latin typeface="B Bardia"/>
                <a:cs typeface="B Bardiya" pitchFamily="2" charset="-78"/>
              </a:rPr>
            </a:br>
            <a:r>
              <a:rPr lang="fa-IR" sz="4800" dirty="0" smtClean="0">
                <a:ln/>
                <a:solidFill>
                  <a:srgbClr val="00B0F0"/>
                </a:solidFill>
                <a:effectLst/>
                <a:latin typeface="B Bardia"/>
                <a:cs typeface="B Bardiya" pitchFamily="2" charset="-78"/>
              </a:rPr>
              <a:t>ریشه‌های آن</a:t>
            </a:r>
            <a:endParaRPr lang="en-US" sz="4800" dirty="0" smtClean="0">
              <a:ln/>
              <a:solidFill>
                <a:srgbClr val="00B0F0"/>
              </a:solidFill>
              <a:effectLst/>
              <a:latin typeface="B Bardia"/>
              <a:cs typeface="B Bardiya" pitchFamily="2" charset="-78"/>
            </a:endParaRPr>
          </a:p>
        </p:txBody>
      </p:sp>
      <p:sp>
        <p:nvSpPr>
          <p:cNvPr id="14338" name="Subtitle 3"/>
          <p:cNvSpPr>
            <a:spLocks noGrp="1"/>
          </p:cNvSpPr>
          <p:nvPr>
            <p:ph type="subTitle" idx="1"/>
          </p:nvPr>
        </p:nvSpPr>
        <p:spPr/>
        <p:txBody>
          <a:bodyPr>
            <a:no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itchFamily="2" charset="-78"/>
              </a:rPr>
              <a:t>حسین عبده تبریزی</a:t>
            </a:r>
          </a:p>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itchFamily="2" charset="-78"/>
              </a:rPr>
              <a:t>میثم رادپور</a:t>
            </a:r>
          </a:p>
          <a:p>
            <a:endPar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itchFamily="2" charset="-78"/>
            </a:endParaRPr>
          </a:p>
          <a:p>
            <a:endPar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itchFamily="2" charset="-78"/>
            </a:endParaRPr>
          </a:p>
          <a:p>
            <a:endPar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itchFamily="2" charset="-78"/>
            </a:endParaRPr>
          </a:p>
          <a:p>
            <a:pPr algn="ctr"/>
            <a:r>
              <a:rPr lang="fa-IR" sz="2400" b="1" dirty="0" smtClean="0">
                <a:ln w="1905"/>
                <a:solidFill>
                  <a:srgbClr val="FF0000"/>
                </a:solidFill>
                <a:effectLst>
                  <a:innerShdw blurRad="69850" dist="43180" dir="5400000">
                    <a:srgbClr val="000000">
                      <a:alpha val="65000"/>
                    </a:srgbClr>
                  </a:innerShdw>
                </a:effectLst>
                <a:cs typeface="B Homa" pitchFamily="2" charset="-78"/>
              </a:rPr>
              <a:t>ویرایش دوم: تهران بهمن ماه 88</a:t>
            </a:r>
            <a:endParaRPr lang="en-US" sz="2400" b="1" dirty="0" smtClean="0">
              <a:ln w="1905"/>
              <a:solidFill>
                <a:srgbClr val="FF0000"/>
              </a:solidFill>
              <a:effectLst>
                <a:innerShdw blurRad="69850" dist="43180" dir="5400000">
                  <a:srgbClr val="000000">
                    <a:alpha val="65000"/>
                  </a:srgbClr>
                </a:innerShdw>
              </a:effectLst>
              <a:cs typeface="B Hom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8800" dirty="0" smtClean="0">
                <a:solidFill>
                  <a:srgbClr val="57E4E7"/>
                </a:solidFill>
                <a:cs typeface="B Bardiya" pitchFamily="2" charset="-78"/>
              </a:rPr>
              <a:t>نقش فدرال رزرو</a:t>
            </a:r>
            <a:endParaRPr lang="fa-IR" sz="8800" dirty="0">
              <a:solidFill>
                <a:srgbClr val="57E4E7"/>
              </a:solidFill>
              <a:cs typeface="B Bardiya" pitchFamily="2" charset="-78"/>
            </a:endParaRP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کاهش نرخ بهره در ایالات متحده</a:t>
            </a:r>
            <a:endParaRPr lang="fa-IR" dirty="0"/>
          </a:p>
        </p:txBody>
      </p:sp>
      <p:graphicFrame>
        <p:nvGraphicFramePr>
          <p:cNvPr id="4" name="Content Placeholder 3"/>
          <p:cNvGraphicFramePr>
            <a:graphicFrameLocks noGrp="1"/>
          </p:cNvGraphicFramePr>
          <p:nvPr>
            <p:ph idx="1"/>
          </p:nvPr>
        </p:nvGraphicFramePr>
        <p:xfrm>
          <a:off x="502920" y="530352"/>
          <a:ext cx="8183880" cy="487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rot="1111722">
            <a:off x="6867425" y="372031"/>
            <a:ext cx="2495748" cy="946002"/>
          </a:xfrm>
          <a:prstGeom prst="bevel">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800" dirty="0" smtClean="0"/>
              <a:t>2003-2000</a:t>
            </a:r>
            <a:endParaRPr lang="fa-I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4">
                                            <p:graphicEl>
                                              <a:dgm id="{14EE4916-C375-4B22-A0D5-8DC43488869C}"/>
                                            </p:graphicEl>
                                          </p:spTgt>
                                        </p:tgtEl>
                                        <p:attrNameLst>
                                          <p:attrName>style.visibility</p:attrName>
                                        </p:attrNameLst>
                                      </p:cBhvr>
                                      <p:to>
                                        <p:strVal val="visible"/>
                                      </p:to>
                                    </p:set>
                                    <p:anim calcmode="lin" valueType="num">
                                      <p:cBhvr>
                                        <p:cTn id="13" dur="500" decel="50000" fill="hold">
                                          <p:stCondLst>
                                            <p:cond delay="0"/>
                                          </p:stCondLst>
                                        </p:cTn>
                                        <p:tgtEl>
                                          <p:spTgt spid="4">
                                            <p:graphicEl>
                                              <a:dgm id="{14EE4916-C375-4B22-A0D5-8DC43488869C}"/>
                                            </p:graphic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graphicEl>
                                              <a:dgm id="{14EE4916-C375-4B22-A0D5-8DC43488869C}"/>
                                            </p:graphic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graphicEl>
                                              <a:dgm id="{14EE4916-C375-4B22-A0D5-8DC43488869C}"/>
                                            </p:graphicEl>
                                          </p:spTgt>
                                        </p:tgtEl>
                                        <p:attrNameLst>
                                          <p:attrName>ppt_w</p:attrName>
                                        </p:attrNameLst>
                                      </p:cBhvr>
                                      <p:tavLst>
                                        <p:tav tm="0">
                                          <p:val>
                                            <p:strVal val="#ppt_w*.05"/>
                                          </p:val>
                                        </p:tav>
                                        <p:tav tm="100000">
                                          <p:val>
                                            <p:strVal val="#ppt_w"/>
                                          </p:val>
                                        </p:tav>
                                      </p:tavLst>
                                    </p:anim>
                                    <p:anim calcmode="lin" valueType="num">
                                      <p:cBhvr>
                                        <p:cTn id="16" dur="1000" fill="hold"/>
                                        <p:tgtEl>
                                          <p:spTgt spid="4">
                                            <p:graphicEl>
                                              <a:dgm id="{14EE4916-C375-4B22-A0D5-8DC43488869C}"/>
                                            </p:graphic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graphicEl>
                                              <a:dgm id="{14EE4916-C375-4B22-A0D5-8DC43488869C}"/>
                                            </p:graphic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graphicEl>
                                              <a:dgm id="{14EE4916-C375-4B22-A0D5-8DC43488869C}"/>
                                            </p:graphic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graphicEl>
                                              <a:dgm id="{14EE4916-C375-4B22-A0D5-8DC43488869C}"/>
                                            </p:graphic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graphicEl>
                                              <a:dgm id="{14EE4916-C375-4B22-A0D5-8DC43488869C}"/>
                                            </p:graphicEl>
                                          </p:spTgt>
                                        </p:tgtEl>
                                      </p:cBhvr>
                                    </p:animEffect>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4">
                                            <p:graphicEl>
                                              <a:dgm id="{491007C9-E623-4790-8093-112589A782D8}"/>
                                            </p:graphicEl>
                                          </p:spTgt>
                                        </p:tgtEl>
                                        <p:attrNameLst>
                                          <p:attrName>style.visibility</p:attrName>
                                        </p:attrNameLst>
                                      </p:cBhvr>
                                      <p:to>
                                        <p:strVal val="visible"/>
                                      </p:to>
                                    </p:set>
                                    <p:anim calcmode="lin" valueType="num">
                                      <p:cBhvr>
                                        <p:cTn id="24" dur="500" decel="50000" fill="hold">
                                          <p:stCondLst>
                                            <p:cond delay="0"/>
                                          </p:stCondLst>
                                        </p:cTn>
                                        <p:tgtEl>
                                          <p:spTgt spid="4">
                                            <p:graphicEl>
                                              <a:dgm id="{491007C9-E623-4790-8093-112589A782D8}"/>
                                            </p:graphic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graphicEl>
                                              <a:dgm id="{491007C9-E623-4790-8093-112589A782D8}"/>
                                            </p:graphic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graphicEl>
                                              <a:dgm id="{491007C9-E623-4790-8093-112589A782D8}"/>
                                            </p:graphicEl>
                                          </p:spTgt>
                                        </p:tgtEl>
                                        <p:attrNameLst>
                                          <p:attrName>ppt_w</p:attrName>
                                        </p:attrNameLst>
                                      </p:cBhvr>
                                      <p:tavLst>
                                        <p:tav tm="0">
                                          <p:val>
                                            <p:strVal val="#ppt_w*.05"/>
                                          </p:val>
                                        </p:tav>
                                        <p:tav tm="100000">
                                          <p:val>
                                            <p:strVal val="#ppt_w"/>
                                          </p:val>
                                        </p:tav>
                                      </p:tavLst>
                                    </p:anim>
                                    <p:anim calcmode="lin" valueType="num">
                                      <p:cBhvr>
                                        <p:cTn id="27" dur="1000" fill="hold"/>
                                        <p:tgtEl>
                                          <p:spTgt spid="4">
                                            <p:graphicEl>
                                              <a:dgm id="{491007C9-E623-4790-8093-112589A782D8}"/>
                                            </p:graphic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graphicEl>
                                              <a:dgm id="{491007C9-E623-4790-8093-112589A782D8}"/>
                                            </p:graphic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graphicEl>
                                              <a:dgm id="{491007C9-E623-4790-8093-112589A782D8}"/>
                                            </p:graphic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graphicEl>
                                              <a:dgm id="{491007C9-E623-4790-8093-112589A782D8}"/>
                                            </p:graphic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graphicEl>
                                              <a:dgm id="{491007C9-E623-4790-8093-112589A782D8}"/>
                                            </p:graphicEl>
                                          </p:spTgt>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4">
                                            <p:graphicEl>
                                              <a:dgm id="{33D4B742-2601-442B-A8FA-EB6C7DA7B661}"/>
                                            </p:graphicEl>
                                          </p:spTgt>
                                        </p:tgtEl>
                                        <p:attrNameLst>
                                          <p:attrName>style.visibility</p:attrName>
                                        </p:attrNameLst>
                                      </p:cBhvr>
                                      <p:to>
                                        <p:strVal val="visible"/>
                                      </p:to>
                                    </p:set>
                                    <p:anim calcmode="lin" valueType="num">
                                      <p:cBhvr>
                                        <p:cTn id="35" dur="500" decel="50000" fill="hold">
                                          <p:stCondLst>
                                            <p:cond delay="0"/>
                                          </p:stCondLst>
                                        </p:cTn>
                                        <p:tgtEl>
                                          <p:spTgt spid="4">
                                            <p:graphicEl>
                                              <a:dgm id="{33D4B742-2601-442B-A8FA-EB6C7DA7B661}"/>
                                            </p:graphic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graphicEl>
                                              <a:dgm id="{33D4B742-2601-442B-A8FA-EB6C7DA7B661}"/>
                                            </p:graphic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graphicEl>
                                              <a:dgm id="{33D4B742-2601-442B-A8FA-EB6C7DA7B661}"/>
                                            </p:graphicEl>
                                          </p:spTgt>
                                        </p:tgtEl>
                                        <p:attrNameLst>
                                          <p:attrName>ppt_w</p:attrName>
                                        </p:attrNameLst>
                                      </p:cBhvr>
                                      <p:tavLst>
                                        <p:tav tm="0">
                                          <p:val>
                                            <p:strVal val="#ppt_w*.05"/>
                                          </p:val>
                                        </p:tav>
                                        <p:tav tm="100000">
                                          <p:val>
                                            <p:strVal val="#ppt_w"/>
                                          </p:val>
                                        </p:tav>
                                      </p:tavLst>
                                    </p:anim>
                                    <p:anim calcmode="lin" valueType="num">
                                      <p:cBhvr>
                                        <p:cTn id="38" dur="1000" fill="hold"/>
                                        <p:tgtEl>
                                          <p:spTgt spid="4">
                                            <p:graphicEl>
                                              <a:dgm id="{33D4B742-2601-442B-A8FA-EB6C7DA7B661}"/>
                                            </p:graphic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graphicEl>
                                              <a:dgm id="{33D4B742-2601-442B-A8FA-EB6C7DA7B661}"/>
                                            </p:graphic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graphicEl>
                                              <a:dgm id="{33D4B742-2601-442B-A8FA-EB6C7DA7B661}"/>
                                            </p:graphic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graphicEl>
                                              <a:dgm id="{33D4B742-2601-442B-A8FA-EB6C7DA7B661}"/>
                                            </p:graphic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graphicEl>
                                              <a:dgm id="{33D4B742-2601-442B-A8FA-EB6C7DA7B661}"/>
                                            </p:graphicEl>
                                          </p:spTgt>
                                        </p:tgtEl>
                                      </p:cBhvr>
                                    </p:animEffect>
                                  </p:childTnLst>
                                </p:cTn>
                              </p:par>
                            </p:childTnLst>
                          </p:cTn>
                        </p:par>
                        <p:par>
                          <p:cTn id="43" fill="hold">
                            <p:stCondLst>
                              <p:cond delay="4000"/>
                            </p:stCondLst>
                            <p:childTnLst>
                              <p:par>
                                <p:cTn id="44" presetID="25" presetClass="entr" presetSubtype="0" fill="hold" grpId="0" nodeType="afterEffect">
                                  <p:stCondLst>
                                    <p:cond delay="0"/>
                                  </p:stCondLst>
                                  <p:childTnLst>
                                    <p:set>
                                      <p:cBhvr>
                                        <p:cTn id="45" dur="1" fill="hold">
                                          <p:stCondLst>
                                            <p:cond delay="0"/>
                                          </p:stCondLst>
                                        </p:cTn>
                                        <p:tgtEl>
                                          <p:spTgt spid="4">
                                            <p:graphicEl>
                                              <a:dgm id="{F0B7BCB0-9834-43A4-ACE2-958EF6BDAC58}"/>
                                            </p:graphicEl>
                                          </p:spTgt>
                                        </p:tgtEl>
                                        <p:attrNameLst>
                                          <p:attrName>style.visibility</p:attrName>
                                        </p:attrNameLst>
                                      </p:cBhvr>
                                      <p:to>
                                        <p:strVal val="visible"/>
                                      </p:to>
                                    </p:set>
                                    <p:anim calcmode="lin" valueType="num">
                                      <p:cBhvr>
                                        <p:cTn id="46" dur="500" decel="50000" fill="hold">
                                          <p:stCondLst>
                                            <p:cond delay="0"/>
                                          </p:stCondLst>
                                        </p:cTn>
                                        <p:tgtEl>
                                          <p:spTgt spid="4">
                                            <p:graphicEl>
                                              <a:dgm id="{F0B7BCB0-9834-43A4-ACE2-958EF6BDAC58}"/>
                                            </p:graphic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4">
                                            <p:graphicEl>
                                              <a:dgm id="{F0B7BCB0-9834-43A4-ACE2-958EF6BDAC58}"/>
                                            </p:graphic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4">
                                            <p:graphicEl>
                                              <a:dgm id="{F0B7BCB0-9834-43A4-ACE2-958EF6BDAC58}"/>
                                            </p:graphicEl>
                                          </p:spTgt>
                                        </p:tgtEl>
                                        <p:attrNameLst>
                                          <p:attrName>ppt_w</p:attrName>
                                        </p:attrNameLst>
                                      </p:cBhvr>
                                      <p:tavLst>
                                        <p:tav tm="0">
                                          <p:val>
                                            <p:strVal val="#ppt_w*.05"/>
                                          </p:val>
                                        </p:tav>
                                        <p:tav tm="100000">
                                          <p:val>
                                            <p:strVal val="#ppt_w"/>
                                          </p:val>
                                        </p:tav>
                                      </p:tavLst>
                                    </p:anim>
                                    <p:anim calcmode="lin" valueType="num">
                                      <p:cBhvr>
                                        <p:cTn id="49" dur="1000" fill="hold"/>
                                        <p:tgtEl>
                                          <p:spTgt spid="4">
                                            <p:graphicEl>
                                              <a:dgm id="{F0B7BCB0-9834-43A4-ACE2-958EF6BDAC58}"/>
                                            </p:graphic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4">
                                            <p:graphicEl>
                                              <a:dgm id="{F0B7BCB0-9834-43A4-ACE2-958EF6BDAC58}"/>
                                            </p:graphic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4">
                                            <p:graphicEl>
                                              <a:dgm id="{F0B7BCB0-9834-43A4-ACE2-958EF6BDAC58}"/>
                                            </p:graphic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4">
                                            <p:graphicEl>
                                              <a:dgm id="{F0B7BCB0-9834-43A4-ACE2-958EF6BDAC58}"/>
                                            </p:graphic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4">
                                            <p:graphicEl>
                                              <a:dgm id="{F0B7BCB0-9834-43A4-ACE2-958EF6BDAC58}"/>
                                            </p:graphicEl>
                                          </p:spTgt>
                                        </p:tgtEl>
                                      </p:cBhvr>
                                    </p:animEffect>
                                  </p:childTnLst>
                                </p:cTn>
                              </p:par>
                            </p:childTnLst>
                          </p:cTn>
                        </p:par>
                        <p:par>
                          <p:cTn id="54" fill="hold">
                            <p:stCondLst>
                              <p:cond delay="5000"/>
                            </p:stCondLst>
                            <p:childTnLst>
                              <p:par>
                                <p:cTn id="55" presetID="25" presetClass="entr" presetSubtype="0" fill="hold" grpId="0" nodeType="afterEffect">
                                  <p:stCondLst>
                                    <p:cond delay="0"/>
                                  </p:stCondLst>
                                  <p:childTnLst>
                                    <p:set>
                                      <p:cBhvr>
                                        <p:cTn id="56" dur="1" fill="hold">
                                          <p:stCondLst>
                                            <p:cond delay="0"/>
                                          </p:stCondLst>
                                        </p:cTn>
                                        <p:tgtEl>
                                          <p:spTgt spid="4">
                                            <p:graphicEl>
                                              <a:dgm id="{62202E4E-8DE2-43DD-8777-1D022BA0682A}"/>
                                            </p:graphicEl>
                                          </p:spTgt>
                                        </p:tgtEl>
                                        <p:attrNameLst>
                                          <p:attrName>style.visibility</p:attrName>
                                        </p:attrNameLst>
                                      </p:cBhvr>
                                      <p:to>
                                        <p:strVal val="visible"/>
                                      </p:to>
                                    </p:set>
                                    <p:anim calcmode="lin" valueType="num">
                                      <p:cBhvr>
                                        <p:cTn id="57" dur="500" decel="50000" fill="hold">
                                          <p:stCondLst>
                                            <p:cond delay="0"/>
                                          </p:stCondLst>
                                        </p:cTn>
                                        <p:tgtEl>
                                          <p:spTgt spid="4">
                                            <p:graphicEl>
                                              <a:dgm id="{62202E4E-8DE2-43DD-8777-1D022BA0682A}"/>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
                                            <p:graphicEl>
                                              <a:dgm id="{62202E4E-8DE2-43DD-8777-1D022BA0682A}"/>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
                                            <p:graphicEl>
                                              <a:dgm id="{62202E4E-8DE2-43DD-8777-1D022BA0682A}"/>
                                            </p:graphicEl>
                                          </p:spTgt>
                                        </p:tgtEl>
                                        <p:attrNameLst>
                                          <p:attrName>ppt_w</p:attrName>
                                        </p:attrNameLst>
                                      </p:cBhvr>
                                      <p:tavLst>
                                        <p:tav tm="0">
                                          <p:val>
                                            <p:strVal val="#ppt_w*.05"/>
                                          </p:val>
                                        </p:tav>
                                        <p:tav tm="100000">
                                          <p:val>
                                            <p:strVal val="#ppt_w"/>
                                          </p:val>
                                        </p:tav>
                                      </p:tavLst>
                                    </p:anim>
                                    <p:anim calcmode="lin" valueType="num">
                                      <p:cBhvr>
                                        <p:cTn id="60" dur="1000" fill="hold"/>
                                        <p:tgtEl>
                                          <p:spTgt spid="4">
                                            <p:graphicEl>
                                              <a:dgm id="{62202E4E-8DE2-43DD-8777-1D022BA0682A}"/>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
                                            <p:graphicEl>
                                              <a:dgm id="{62202E4E-8DE2-43DD-8777-1D022BA0682A}"/>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
                                            <p:graphicEl>
                                              <a:dgm id="{62202E4E-8DE2-43DD-8777-1D022BA0682A}"/>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
                                            <p:graphicEl>
                                              <a:dgm id="{62202E4E-8DE2-43DD-8777-1D022BA0682A}"/>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
                                            <p:graphicEl>
                                              <a:dgm id="{62202E4E-8DE2-43DD-8777-1D022BA0682A}"/>
                                            </p:graphicEl>
                                          </p:spTgt>
                                        </p:tgtEl>
                                      </p:cBhvr>
                                    </p:animEffect>
                                  </p:childTnLst>
                                </p:cTn>
                              </p:par>
                            </p:childTnLst>
                          </p:cTn>
                        </p:par>
                        <p:par>
                          <p:cTn id="65" fill="hold">
                            <p:stCondLst>
                              <p:cond delay="6000"/>
                            </p:stCondLst>
                            <p:childTnLst>
                              <p:par>
                                <p:cTn id="66" presetID="25" presetClass="entr" presetSubtype="0" fill="hold" grpId="0" nodeType="afterEffect">
                                  <p:stCondLst>
                                    <p:cond delay="0"/>
                                  </p:stCondLst>
                                  <p:childTnLst>
                                    <p:set>
                                      <p:cBhvr>
                                        <p:cTn id="67" dur="1" fill="hold">
                                          <p:stCondLst>
                                            <p:cond delay="0"/>
                                          </p:stCondLst>
                                        </p:cTn>
                                        <p:tgtEl>
                                          <p:spTgt spid="4">
                                            <p:graphicEl>
                                              <a:dgm id="{F3C0ACB0-B854-4152-A055-645256C05632}"/>
                                            </p:graphicEl>
                                          </p:spTgt>
                                        </p:tgtEl>
                                        <p:attrNameLst>
                                          <p:attrName>style.visibility</p:attrName>
                                        </p:attrNameLst>
                                      </p:cBhvr>
                                      <p:to>
                                        <p:strVal val="visible"/>
                                      </p:to>
                                    </p:set>
                                    <p:anim calcmode="lin" valueType="num">
                                      <p:cBhvr>
                                        <p:cTn id="68" dur="500" decel="50000" fill="hold">
                                          <p:stCondLst>
                                            <p:cond delay="0"/>
                                          </p:stCondLst>
                                        </p:cTn>
                                        <p:tgtEl>
                                          <p:spTgt spid="4">
                                            <p:graphicEl>
                                              <a:dgm id="{F3C0ACB0-B854-4152-A055-645256C05632}"/>
                                            </p:graphic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4">
                                            <p:graphicEl>
                                              <a:dgm id="{F3C0ACB0-B854-4152-A055-645256C05632}"/>
                                            </p:graphic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4">
                                            <p:graphicEl>
                                              <a:dgm id="{F3C0ACB0-B854-4152-A055-645256C05632}"/>
                                            </p:graphicEl>
                                          </p:spTgt>
                                        </p:tgtEl>
                                        <p:attrNameLst>
                                          <p:attrName>ppt_w</p:attrName>
                                        </p:attrNameLst>
                                      </p:cBhvr>
                                      <p:tavLst>
                                        <p:tav tm="0">
                                          <p:val>
                                            <p:strVal val="#ppt_w*.05"/>
                                          </p:val>
                                        </p:tav>
                                        <p:tav tm="100000">
                                          <p:val>
                                            <p:strVal val="#ppt_w"/>
                                          </p:val>
                                        </p:tav>
                                      </p:tavLst>
                                    </p:anim>
                                    <p:anim calcmode="lin" valueType="num">
                                      <p:cBhvr>
                                        <p:cTn id="71" dur="1000" fill="hold"/>
                                        <p:tgtEl>
                                          <p:spTgt spid="4">
                                            <p:graphicEl>
                                              <a:dgm id="{F3C0ACB0-B854-4152-A055-645256C05632}"/>
                                            </p:graphic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4">
                                            <p:graphicEl>
                                              <a:dgm id="{F3C0ACB0-B854-4152-A055-645256C05632}"/>
                                            </p:graphic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4">
                                            <p:graphicEl>
                                              <a:dgm id="{F3C0ACB0-B854-4152-A055-645256C05632}"/>
                                            </p:graphic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4">
                                            <p:graphicEl>
                                              <a:dgm id="{F3C0ACB0-B854-4152-A055-645256C05632}"/>
                                            </p:graphic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4">
                                            <p:graphicEl>
                                              <a:dgm id="{F3C0ACB0-B854-4152-A055-645256C05632}"/>
                                            </p:graphicEl>
                                          </p:spTgt>
                                        </p:tgtEl>
                                      </p:cBhvr>
                                    </p:animEffect>
                                  </p:childTnLst>
                                </p:cTn>
                              </p:par>
                            </p:childTnLst>
                          </p:cTn>
                        </p:par>
                        <p:par>
                          <p:cTn id="76" fill="hold">
                            <p:stCondLst>
                              <p:cond delay="7000"/>
                            </p:stCondLst>
                            <p:childTnLst>
                              <p:par>
                                <p:cTn id="77" presetID="25" presetClass="entr" presetSubtype="0" fill="hold" grpId="0" nodeType="afterEffect">
                                  <p:stCondLst>
                                    <p:cond delay="0"/>
                                  </p:stCondLst>
                                  <p:childTnLst>
                                    <p:set>
                                      <p:cBhvr>
                                        <p:cTn id="78" dur="1" fill="hold">
                                          <p:stCondLst>
                                            <p:cond delay="0"/>
                                          </p:stCondLst>
                                        </p:cTn>
                                        <p:tgtEl>
                                          <p:spTgt spid="4">
                                            <p:graphicEl>
                                              <a:dgm id="{4E1B2757-9CAE-4B3A-8200-BD8F90B6EB66}"/>
                                            </p:graphicEl>
                                          </p:spTgt>
                                        </p:tgtEl>
                                        <p:attrNameLst>
                                          <p:attrName>style.visibility</p:attrName>
                                        </p:attrNameLst>
                                      </p:cBhvr>
                                      <p:to>
                                        <p:strVal val="visible"/>
                                      </p:to>
                                    </p:set>
                                    <p:anim calcmode="lin" valueType="num">
                                      <p:cBhvr>
                                        <p:cTn id="79" dur="500" decel="50000" fill="hold">
                                          <p:stCondLst>
                                            <p:cond delay="0"/>
                                          </p:stCondLst>
                                        </p:cTn>
                                        <p:tgtEl>
                                          <p:spTgt spid="4">
                                            <p:graphicEl>
                                              <a:dgm id="{4E1B2757-9CAE-4B3A-8200-BD8F90B6EB66}"/>
                                            </p:graphic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
                                            <p:graphicEl>
                                              <a:dgm id="{4E1B2757-9CAE-4B3A-8200-BD8F90B6EB66}"/>
                                            </p:graphic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
                                            <p:graphicEl>
                                              <a:dgm id="{4E1B2757-9CAE-4B3A-8200-BD8F90B6EB66}"/>
                                            </p:graphicEl>
                                          </p:spTgt>
                                        </p:tgtEl>
                                        <p:attrNameLst>
                                          <p:attrName>ppt_w</p:attrName>
                                        </p:attrNameLst>
                                      </p:cBhvr>
                                      <p:tavLst>
                                        <p:tav tm="0">
                                          <p:val>
                                            <p:strVal val="#ppt_w*.05"/>
                                          </p:val>
                                        </p:tav>
                                        <p:tav tm="100000">
                                          <p:val>
                                            <p:strVal val="#ppt_w"/>
                                          </p:val>
                                        </p:tav>
                                      </p:tavLst>
                                    </p:anim>
                                    <p:anim calcmode="lin" valueType="num">
                                      <p:cBhvr>
                                        <p:cTn id="82" dur="1000" fill="hold"/>
                                        <p:tgtEl>
                                          <p:spTgt spid="4">
                                            <p:graphicEl>
                                              <a:dgm id="{4E1B2757-9CAE-4B3A-8200-BD8F90B6EB66}"/>
                                            </p:graphic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
                                            <p:graphicEl>
                                              <a:dgm id="{4E1B2757-9CAE-4B3A-8200-BD8F90B6EB66}"/>
                                            </p:graphic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
                                            <p:graphicEl>
                                              <a:dgm id="{4E1B2757-9CAE-4B3A-8200-BD8F90B6EB66}"/>
                                            </p:graphic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
                                            <p:graphicEl>
                                              <a:dgm id="{4E1B2757-9CAE-4B3A-8200-BD8F90B6EB66}"/>
                                            </p:graphic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
                                            <p:graphicEl>
                                              <a:dgm id="{4E1B2757-9CAE-4B3A-8200-BD8F90B6EB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فشار مضاعف کسری تجاری ایالات متحده</a:t>
            </a:r>
            <a:endParaRPr lang="fa-IR" dirty="0"/>
          </a:p>
        </p:txBody>
      </p:sp>
      <p:sp>
        <p:nvSpPr>
          <p:cNvPr id="7" name="Freeform 6"/>
          <p:cNvSpPr/>
          <p:nvPr/>
        </p:nvSpPr>
        <p:spPr>
          <a:xfrm>
            <a:off x="1654948" y="993648"/>
            <a:ext cx="4791017" cy="4187952"/>
          </a:xfrm>
          <a:custGeom>
            <a:avLst/>
            <a:gdLst>
              <a:gd name="connsiteX0" fmla="*/ 0 w 4791017"/>
              <a:gd name="connsiteY0" fmla="*/ 628193 h 4187952"/>
              <a:gd name="connsiteX1" fmla="*/ 2697041 w 4791017"/>
              <a:gd name="connsiteY1" fmla="*/ 628193 h 4187952"/>
              <a:gd name="connsiteX2" fmla="*/ 2697041 w 4791017"/>
              <a:gd name="connsiteY2" fmla="*/ 0 h 4187952"/>
              <a:gd name="connsiteX3" fmla="*/ 4791017 w 4791017"/>
              <a:gd name="connsiteY3" fmla="*/ 2093976 h 4187952"/>
              <a:gd name="connsiteX4" fmla="*/ 2697041 w 4791017"/>
              <a:gd name="connsiteY4" fmla="*/ 4187952 h 4187952"/>
              <a:gd name="connsiteX5" fmla="*/ 2697041 w 4791017"/>
              <a:gd name="connsiteY5" fmla="*/ 3559759 h 4187952"/>
              <a:gd name="connsiteX6" fmla="*/ 0 w 4791017"/>
              <a:gd name="connsiteY6" fmla="*/ 3559759 h 4187952"/>
              <a:gd name="connsiteX7" fmla="*/ 0 w 4791017"/>
              <a:gd name="connsiteY7" fmla="*/ 628193 h 41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17" h="4187952">
                <a:moveTo>
                  <a:pt x="0" y="628193"/>
                </a:moveTo>
                <a:lnTo>
                  <a:pt x="2697041" y="628193"/>
                </a:lnTo>
                <a:lnTo>
                  <a:pt x="2697041" y="0"/>
                </a:lnTo>
                <a:lnTo>
                  <a:pt x="4791017" y="2093976"/>
                </a:lnTo>
                <a:lnTo>
                  <a:pt x="2697041" y="4187952"/>
                </a:lnTo>
                <a:lnTo>
                  <a:pt x="2697041" y="3559759"/>
                </a:lnTo>
                <a:lnTo>
                  <a:pt x="0" y="3559759"/>
                </a:lnTo>
                <a:lnTo>
                  <a:pt x="0" y="628193"/>
                </a:lnTo>
                <a:close/>
              </a:path>
            </a:pathLst>
          </a:custGeom>
          <a:scene3d>
            <a:camera prst="perspectiveRelaxedModerately" zoom="92000"/>
            <a:lightRig rig="balanced" dir="t">
              <a:rot lat="0" lon="0" rev="12700000"/>
            </a:lightRig>
          </a:scene3d>
          <a:sp3d z="-152400" prstMaterial="plastic">
            <a:bevelT w="25400" h="25400"/>
            <a:bevelB w="25400" h="254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1254" tIns="644068" rIns="1289393" bIns="644068" numCol="1" spcCol="1270" anchor="ctr" anchorCtr="0">
            <a:noAutofit/>
          </a:bodyPr>
          <a:lstStyle/>
          <a:p>
            <a:pPr lvl="0" algn="justLow" defTabSz="1111250" rtl="1">
              <a:lnSpc>
                <a:spcPct val="130000"/>
              </a:lnSpc>
              <a:spcBef>
                <a:spcPct val="0"/>
              </a:spcBef>
              <a:spcAft>
                <a:spcPct val="35000"/>
              </a:spcAft>
            </a:pPr>
            <a:r>
              <a:rPr lang="fa-IR" sz="2500" kern="1200" dirty="0" smtClean="0">
                <a:latin typeface="Arial Unicode MS" pitchFamily="34" charset="-128"/>
                <a:ea typeface="Arial Unicode MS" pitchFamily="34" charset="-128"/>
                <a:cs typeface="Arial Unicode MS" pitchFamily="34" charset="-128"/>
              </a:rPr>
              <a:t>تأمین مالی این کسری تجاری ایالات متحده را به استقراض از سایر کشورها وادار کرد.</a:t>
            </a:r>
            <a:endParaRPr lang="en-US" sz="2500" kern="1200" dirty="0">
              <a:latin typeface="Arial Unicode MS" pitchFamily="34" charset="-128"/>
              <a:ea typeface="Arial Unicode MS" pitchFamily="34" charset="-128"/>
              <a:cs typeface="Arial Unicode MS" pitchFamily="34" charset="-128"/>
            </a:endParaRPr>
          </a:p>
        </p:txBody>
      </p:sp>
      <p:sp>
        <p:nvSpPr>
          <p:cNvPr id="9" name="Freeform 8"/>
          <p:cNvSpPr/>
          <p:nvPr/>
        </p:nvSpPr>
        <p:spPr>
          <a:xfrm>
            <a:off x="652492" y="1889869"/>
            <a:ext cx="2395508" cy="2395508"/>
          </a:xfrm>
          <a:custGeom>
            <a:avLst/>
            <a:gdLst>
              <a:gd name="connsiteX0" fmla="*/ 0 w 2395508"/>
              <a:gd name="connsiteY0" fmla="*/ 1197754 h 2395508"/>
              <a:gd name="connsiteX1" fmla="*/ 350815 w 2395508"/>
              <a:gd name="connsiteY1" fmla="*/ 350814 h 2395508"/>
              <a:gd name="connsiteX2" fmla="*/ 1197756 w 2395508"/>
              <a:gd name="connsiteY2" fmla="*/ 1 h 2395508"/>
              <a:gd name="connsiteX3" fmla="*/ 2044696 w 2395508"/>
              <a:gd name="connsiteY3" fmla="*/ 350816 h 2395508"/>
              <a:gd name="connsiteX4" fmla="*/ 2395509 w 2395508"/>
              <a:gd name="connsiteY4" fmla="*/ 1197757 h 2395508"/>
              <a:gd name="connsiteX5" fmla="*/ 2044695 w 2395508"/>
              <a:gd name="connsiteY5" fmla="*/ 2044697 h 2395508"/>
              <a:gd name="connsiteX6" fmla="*/ 1197755 w 2395508"/>
              <a:gd name="connsiteY6" fmla="*/ 2395511 h 2395508"/>
              <a:gd name="connsiteX7" fmla="*/ 350815 w 2395508"/>
              <a:gd name="connsiteY7" fmla="*/ 2044696 h 2395508"/>
              <a:gd name="connsiteX8" fmla="*/ 2 w 2395508"/>
              <a:gd name="connsiteY8" fmla="*/ 1197755 h 2395508"/>
              <a:gd name="connsiteX9" fmla="*/ 0 w 2395508"/>
              <a:gd name="connsiteY9" fmla="*/ 1197754 h 239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5508" h="2395508">
                <a:moveTo>
                  <a:pt x="0" y="1197754"/>
                </a:moveTo>
                <a:cubicBezTo>
                  <a:pt x="0" y="880090"/>
                  <a:pt x="126192" y="575436"/>
                  <a:pt x="350815" y="350814"/>
                </a:cubicBezTo>
                <a:cubicBezTo>
                  <a:pt x="575438" y="126192"/>
                  <a:pt x="880092" y="1"/>
                  <a:pt x="1197756" y="1"/>
                </a:cubicBezTo>
                <a:cubicBezTo>
                  <a:pt x="1515420" y="1"/>
                  <a:pt x="1820074" y="126193"/>
                  <a:pt x="2044696" y="350816"/>
                </a:cubicBezTo>
                <a:cubicBezTo>
                  <a:pt x="2269318" y="575439"/>
                  <a:pt x="2395509" y="880093"/>
                  <a:pt x="2395509" y="1197757"/>
                </a:cubicBezTo>
                <a:cubicBezTo>
                  <a:pt x="2395509" y="1515421"/>
                  <a:pt x="2269317" y="1820075"/>
                  <a:pt x="2044695" y="2044697"/>
                </a:cubicBezTo>
                <a:cubicBezTo>
                  <a:pt x="1820072" y="2269319"/>
                  <a:pt x="1515419" y="2395511"/>
                  <a:pt x="1197755" y="2395511"/>
                </a:cubicBezTo>
                <a:cubicBezTo>
                  <a:pt x="880091" y="2395511"/>
                  <a:pt x="575437" y="2269319"/>
                  <a:pt x="350815" y="2044696"/>
                </a:cubicBezTo>
                <a:cubicBezTo>
                  <a:pt x="126193" y="1820073"/>
                  <a:pt x="1" y="1515420"/>
                  <a:pt x="2" y="1197755"/>
                </a:cubicBezTo>
                <a:cubicBezTo>
                  <a:pt x="1" y="1197755"/>
                  <a:pt x="1" y="1197754"/>
                  <a:pt x="0" y="1197754"/>
                </a:cubicBez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61609" tIns="361609" rIns="361609" bIns="361609" numCol="1" spcCol="1270" anchor="ctr" anchorCtr="0">
            <a:noAutofit/>
          </a:bodyPr>
          <a:lstStyle/>
          <a:p>
            <a:pPr lvl="0" algn="ctr" defTabSz="755650" rtl="1">
              <a:lnSpc>
                <a:spcPct val="13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طی </a:t>
            </a:r>
            <a:r>
              <a:rPr lang="fa-IR" sz="1700" kern="1200" dirty="0" smtClean="0">
                <a:latin typeface="Arial Unicode MS" pitchFamily="34" charset="-128"/>
                <a:ea typeface="Arial Unicode MS" pitchFamily="34" charset="-128"/>
                <a:cs typeface="B Mitra" pitchFamily="2" charset="-78"/>
              </a:rPr>
              <a:t>1996</a:t>
            </a:r>
            <a:r>
              <a:rPr lang="fa-IR" sz="1700" kern="1200" dirty="0" smtClean="0">
                <a:latin typeface="Arial Unicode MS" pitchFamily="34" charset="-128"/>
                <a:ea typeface="Arial Unicode MS" pitchFamily="34" charset="-128"/>
                <a:cs typeface="Arial Unicode MS" pitchFamily="34" charset="-128"/>
              </a:rPr>
              <a:t> تا </a:t>
            </a:r>
            <a:r>
              <a:rPr lang="fa-IR" sz="1700" kern="1200" dirty="0" smtClean="0">
                <a:latin typeface="Arial Unicode MS" pitchFamily="34" charset="-128"/>
                <a:ea typeface="Arial Unicode MS" pitchFamily="34" charset="-128"/>
                <a:cs typeface="B Mitra" pitchFamily="2" charset="-78"/>
              </a:rPr>
              <a:t>2004</a:t>
            </a:r>
            <a:r>
              <a:rPr lang="fa-IR" sz="1700" kern="1200" dirty="0" smtClean="0">
                <a:latin typeface="Arial Unicode MS" pitchFamily="34" charset="-128"/>
                <a:ea typeface="Arial Unicode MS" pitchFamily="34" charset="-128"/>
                <a:cs typeface="Arial Unicode MS" pitchFamily="34" charset="-128"/>
              </a:rPr>
              <a:t> کسری تجاری آمریکا </a:t>
            </a:r>
            <a:r>
              <a:rPr lang="fa-IR" sz="1700" kern="1200" dirty="0" smtClean="0">
                <a:latin typeface="Arial Unicode MS" pitchFamily="34" charset="-128"/>
                <a:ea typeface="Arial Unicode MS" pitchFamily="34" charset="-128"/>
                <a:cs typeface="B Mitra" pitchFamily="2" charset="-78"/>
              </a:rPr>
              <a:t>650</a:t>
            </a:r>
            <a:r>
              <a:rPr lang="fa-IR" sz="1700" kern="1200" dirty="0" smtClean="0">
                <a:latin typeface="Arial Unicode MS" pitchFamily="34" charset="-128"/>
                <a:ea typeface="Arial Unicode MS" pitchFamily="34" charset="-128"/>
                <a:cs typeface="Arial Unicode MS" pitchFamily="34" charset="-128"/>
              </a:rPr>
              <a:t> میلیارد دلار افزایش می‌یابد. </a:t>
            </a:r>
            <a:endParaRPr lang="en-US" sz="1700" kern="1200" dirty="0">
              <a:latin typeface="Arial Unicode MS" pitchFamily="34" charset="-128"/>
              <a:ea typeface="Arial Unicode MS" pitchFamily="34" charset="-128"/>
              <a:cs typeface="Arial Unicode MS" pitchFamily="34" charset="-128"/>
            </a:endParaRPr>
          </a:p>
        </p:txBody>
      </p:sp>
      <p:graphicFrame>
        <p:nvGraphicFramePr>
          <p:cNvPr id="12" name="Diagram 11"/>
          <p:cNvGraphicFramePr/>
          <p:nvPr/>
        </p:nvGraphicFramePr>
        <p:xfrm>
          <a:off x="4648200" y="1911096"/>
          <a:ext cx="3962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loud Callout 16"/>
          <p:cNvSpPr/>
          <p:nvPr/>
        </p:nvSpPr>
        <p:spPr>
          <a:xfrm>
            <a:off x="685800" y="533400"/>
            <a:ext cx="2971800" cy="1828800"/>
          </a:xfrm>
          <a:prstGeom prst="cloudCallou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cs typeface="B Mitra" pitchFamily="2" charset="-78"/>
              </a:rPr>
              <a:t>افزایش از 1/5 درصد تولید ناخالص داخلی به 5/8 درصد تولید ناخالص داخلی</a:t>
            </a:r>
            <a:endParaRPr lang="fa-IR"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par>
                          <p:cTn id="26" fill="hold">
                            <p:stCondLst>
                              <p:cond delay="400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Graphic spid="12" grpId="0">
        <p:bldAsOne/>
      </p:bldGraphic>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183880" cy="1051560"/>
          </a:xfrm>
        </p:spPr>
        <p:txBody>
          <a:bodyPr>
            <a:normAutofit/>
          </a:bodyPr>
          <a:lstStyle/>
          <a:p>
            <a:pPr algn="ctr"/>
            <a:r>
              <a:rPr lang="fa-IR" dirty="0" smtClean="0"/>
              <a:t>افزایش قیمت‌ها</a:t>
            </a:r>
            <a:endParaRPr lang="fa-IR" dirty="0"/>
          </a:p>
        </p:txBody>
      </p:sp>
      <p:sp>
        <p:nvSpPr>
          <p:cNvPr id="6" name="Freeform 5"/>
          <p:cNvSpPr/>
          <p:nvPr/>
        </p:nvSpPr>
        <p:spPr>
          <a:xfrm>
            <a:off x="502920" y="530352"/>
            <a:ext cx="6956298" cy="1884578"/>
          </a:xfrm>
          <a:custGeom>
            <a:avLst/>
            <a:gdLst>
              <a:gd name="connsiteX0" fmla="*/ 0 w 6956298"/>
              <a:gd name="connsiteY0" fmla="*/ 188458 h 1884578"/>
              <a:gd name="connsiteX1" fmla="*/ 55198 w 6956298"/>
              <a:gd name="connsiteY1" fmla="*/ 55198 h 1884578"/>
              <a:gd name="connsiteX2" fmla="*/ 188458 w 6956298"/>
              <a:gd name="connsiteY2" fmla="*/ 0 h 1884578"/>
              <a:gd name="connsiteX3" fmla="*/ 6767840 w 6956298"/>
              <a:gd name="connsiteY3" fmla="*/ 0 h 1884578"/>
              <a:gd name="connsiteX4" fmla="*/ 6901100 w 6956298"/>
              <a:gd name="connsiteY4" fmla="*/ 55198 h 1884578"/>
              <a:gd name="connsiteX5" fmla="*/ 6956298 w 6956298"/>
              <a:gd name="connsiteY5" fmla="*/ 188458 h 1884578"/>
              <a:gd name="connsiteX6" fmla="*/ 6956298 w 6956298"/>
              <a:gd name="connsiteY6" fmla="*/ 1696120 h 1884578"/>
              <a:gd name="connsiteX7" fmla="*/ 6901100 w 6956298"/>
              <a:gd name="connsiteY7" fmla="*/ 1829380 h 1884578"/>
              <a:gd name="connsiteX8" fmla="*/ 6767840 w 6956298"/>
              <a:gd name="connsiteY8" fmla="*/ 1884578 h 1884578"/>
              <a:gd name="connsiteX9" fmla="*/ 188458 w 6956298"/>
              <a:gd name="connsiteY9" fmla="*/ 1884578 h 1884578"/>
              <a:gd name="connsiteX10" fmla="*/ 55198 w 6956298"/>
              <a:gd name="connsiteY10" fmla="*/ 1829380 h 1884578"/>
              <a:gd name="connsiteX11" fmla="*/ 0 w 6956298"/>
              <a:gd name="connsiteY11" fmla="*/ 1696120 h 1884578"/>
              <a:gd name="connsiteX12" fmla="*/ 0 w 6956298"/>
              <a:gd name="connsiteY12" fmla="*/ 188458 h 188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6298" h="1884578">
                <a:moveTo>
                  <a:pt x="0" y="188458"/>
                </a:moveTo>
                <a:cubicBezTo>
                  <a:pt x="0" y="138476"/>
                  <a:pt x="19855" y="90541"/>
                  <a:pt x="55198" y="55198"/>
                </a:cubicBezTo>
                <a:cubicBezTo>
                  <a:pt x="90541" y="19855"/>
                  <a:pt x="138476" y="0"/>
                  <a:pt x="188458" y="0"/>
                </a:cubicBezTo>
                <a:lnTo>
                  <a:pt x="6767840" y="0"/>
                </a:lnTo>
                <a:cubicBezTo>
                  <a:pt x="6817822" y="0"/>
                  <a:pt x="6865757" y="19855"/>
                  <a:pt x="6901100" y="55198"/>
                </a:cubicBezTo>
                <a:cubicBezTo>
                  <a:pt x="6936443" y="90541"/>
                  <a:pt x="6956298" y="138476"/>
                  <a:pt x="6956298" y="188458"/>
                </a:cubicBezTo>
                <a:lnTo>
                  <a:pt x="6956298" y="1696120"/>
                </a:lnTo>
                <a:cubicBezTo>
                  <a:pt x="6956298" y="1746102"/>
                  <a:pt x="6936443" y="1794037"/>
                  <a:pt x="6901100" y="1829380"/>
                </a:cubicBezTo>
                <a:cubicBezTo>
                  <a:pt x="6865757" y="1864723"/>
                  <a:pt x="6817822" y="1884578"/>
                  <a:pt x="6767840" y="1884578"/>
                </a:cubicBezTo>
                <a:lnTo>
                  <a:pt x="188458" y="1884578"/>
                </a:lnTo>
                <a:cubicBezTo>
                  <a:pt x="138476" y="1884578"/>
                  <a:pt x="90541" y="1864723"/>
                  <a:pt x="55198" y="1829380"/>
                </a:cubicBezTo>
                <a:cubicBezTo>
                  <a:pt x="19855" y="1794037"/>
                  <a:pt x="0" y="1746102"/>
                  <a:pt x="0" y="1696120"/>
                </a:cubicBezTo>
                <a:lnTo>
                  <a:pt x="0" y="18845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9017" tIns="139017" rIns="1976481" bIns="139017" numCol="1" spcCol="1270" anchor="ctr" anchorCtr="0">
            <a:noAutofit/>
          </a:bodyPr>
          <a:lstStyle/>
          <a:p>
            <a:pPr lvl="0" algn="ctr" defTabSz="977900" rtl="1">
              <a:lnSpc>
                <a:spcPct val="130000"/>
              </a:lnSpc>
              <a:spcBef>
                <a:spcPct val="0"/>
              </a:spcBef>
              <a:spcAft>
                <a:spcPct val="35000"/>
              </a:spcAft>
            </a:pPr>
            <a:r>
              <a:rPr lang="fa-IR" sz="2200" kern="1200" dirty="0" smtClean="0">
                <a:latin typeface="Arial Unicode MS" pitchFamily="34" charset="-128"/>
                <a:ea typeface="Arial Unicode MS" pitchFamily="34" charset="-128"/>
                <a:cs typeface="Arial Unicode MS" pitchFamily="34" charset="-128"/>
              </a:rPr>
              <a:t>وجوه استقراضی باعث افزایش قیمت مسکن و نیز دارایی‌های مالی در ایالات متحده شد.</a:t>
            </a:r>
            <a:endParaRPr lang="fa-IR" sz="2200" kern="1200" dirty="0">
              <a:latin typeface="Arial Unicode MS" pitchFamily="34" charset="-128"/>
              <a:ea typeface="Arial Unicode MS" pitchFamily="34" charset="-128"/>
              <a:cs typeface="Arial Unicode MS" pitchFamily="34" charset="-128"/>
            </a:endParaRPr>
          </a:p>
        </p:txBody>
      </p:sp>
      <p:sp>
        <p:nvSpPr>
          <p:cNvPr id="7" name="Freeform 6"/>
          <p:cNvSpPr/>
          <p:nvPr/>
        </p:nvSpPr>
        <p:spPr>
          <a:xfrm>
            <a:off x="1730501" y="2833725"/>
            <a:ext cx="6956298" cy="1884578"/>
          </a:xfrm>
          <a:custGeom>
            <a:avLst/>
            <a:gdLst>
              <a:gd name="connsiteX0" fmla="*/ 0 w 6956298"/>
              <a:gd name="connsiteY0" fmla="*/ 188458 h 1884578"/>
              <a:gd name="connsiteX1" fmla="*/ 55198 w 6956298"/>
              <a:gd name="connsiteY1" fmla="*/ 55198 h 1884578"/>
              <a:gd name="connsiteX2" fmla="*/ 188458 w 6956298"/>
              <a:gd name="connsiteY2" fmla="*/ 0 h 1884578"/>
              <a:gd name="connsiteX3" fmla="*/ 6767840 w 6956298"/>
              <a:gd name="connsiteY3" fmla="*/ 0 h 1884578"/>
              <a:gd name="connsiteX4" fmla="*/ 6901100 w 6956298"/>
              <a:gd name="connsiteY4" fmla="*/ 55198 h 1884578"/>
              <a:gd name="connsiteX5" fmla="*/ 6956298 w 6956298"/>
              <a:gd name="connsiteY5" fmla="*/ 188458 h 1884578"/>
              <a:gd name="connsiteX6" fmla="*/ 6956298 w 6956298"/>
              <a:gd name="connsiteY6" fmla="*/ 1696120 h 1884578"/>
              <a:gd name="connsiteX7" fmla="*/ 6901100 w 6956298"/>
              <a:gd name="connsiteY7" fmla="*/ 1829380 h 1884578"/>
              <a:gd name="connsiteX8" fmla="*/ 6767840 w 6956298"/>
              <a:gd name="connsiteY8" fmla="*/ 1884578 h 1884578"/>
              <a:gd name="connsiteX9" fmla="*/ 188458 w 6956298"/>
              <a:gd name="connsiteY9" fmla="*/ 1884578 h 1884578"/>
              <a:gd name="connsiteX10" fmla="*/ 55198 w 6956298"/>
              <a:gd name="connsiteY10" fmla="*/ 1829380 h 1884578"/>
              <a:gd name="connsiteX11" fmla="*/ 0 w 6956298"/>
              <a:gd name="connsiteY11" fmla="*/ 1696120 h 1884578"/>
              <a:gd name="connsiteX12" fmla="*/ 0 w 6956298"/>
              <a:gd name="connsiteY12" fmla="*/ 188458 h 188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6298" h="1884578">
                <a:moveTo>
                  <a:pt x="0" y="188458"/>
                </a:moveTo>
                <a:cubicBezTo>
                  <a:pt x="0" y="138476"/>
                  <a:pt x="19855" y="90541"/>
                  <a:pt x="55198" y="55198"/>
                </a:cubicBezTo>
                <a:cubicBezTo>
                  <a:pt x="90541" y="19855"/>
                  <a:pt x="138476" y="0"/>
                  <a:pt x="188458" y="0"/>
                </a:cubicBezTo>
                <a:lnTo>
                  <a:pt x="6767840" y="0"/>
                </a:lnTo>
                <a:cubicBezTo>
                  <a:pt x="6817822" y="0"/>
                  <a:pt x="6865757" y="19855"/>
                  <a:pt x="6901100" y="55198"/>
                </a:cubicBezTo>
                <a:cubicBezTo>
                  <a:pt x="6936443" y="90541"/>
                  <a:pt x="6956298" y="138476"/>
                  <a:pt x="6956298" y="188458"/>
                </a:cubicBezTo>
                <a:lnTo>
                  <a:pt x="6956298" y="1696120"/>
                </a:lnTo>
                <a:cubicBezTo>
                  <a:pt x="6956298" y="1746102"/>
                  <a:pt x="6936443" y="1794037"/>
                  <a:pt x="6901100" y="1829380"/>
                </a:cubicBezTo>
                <a:cubicBezTo>
                  <a:pt x="6865757" y="1864723"/>
                  <a:pt x="6817822" y="1884578"/>
                  <a:pt x="6767840" y="1884578"/>
                </a:cubicBezTo>
                <a:lnTo>
                  <a:pt x="188458" y="1884578"/>
                </a:lnTo>
                <a:cubicBezTo>
                  <a:pt x="138476" y="1884578"/>
                  <a:pt x="90541" y="1864723"/>
                  <a:pt x="55198" y="1829380"/>
                </a:cubicBezTo>
                <a:cubicBezTo>
                  <a:pt x="19855" y="1794037"/>
                  <a:pt x="0" y="1746102"/>
                  <a:pt x="0" y="1696120"/>
                </a:cubicBezTo>
                <a:lnTo>
                  <a:pt x="0" y="18845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9017" tIns="139017" rIns="2591575" bIns="139017" numCol="1" spcCol="1270" anchor="ctr" anchorCtr="0">
            <a:noAutofit/>
          </a:bodyPr>
          <a:lstStyle/>
          <a:p>
            <a:pPr lvl="0" algn="ctr" defTabSz="977900" rtl="1">
              <a:lnSpc>
                <a:spcPct val="130000"/>
              </a:lnSpc>
              <a:spcBef>
                <a:spcPct val="0"/>
              </a:spcBef>
              <a:spcAft>
                <a:spcPct val="35000"/>
              </a:spcAft>
            </a:pPr>
            <a:r>
              <a:rPr lang="fa-IR" sz="2200" kern="1200" dirty="0" smtClean="0">
                <a:latin typeface="Arial Unicode MS" pitchFamily="34" charset="-128"/>
                <a:ea typeface="Arial Unicode MS" pitchFamily="34" charset="-128"/>
                <a:cs typeface="Arial Unicode MS" pitchFamily="34" charset="-128"/>
              </a:rPr>
              <a:t>مؤسسات مالی ایالات متحده در مقیاس وسیعی شروع به خریدن اوراق بهادار با پشتوانۀ وام‌های رهنی کردند.</a:t>
            </a:r>
            <a:endParaRPr lang="en-US" sz="2200" kern="1200" dirty="0">
              <a:latin typeface="Arial Unicode MS" pitchFamily="34" charset="-128"/>
              <a:ea typeface="Arial Unicode MS" pitchFamily="34" charset="-128"/>
              <a:cs typeface="Arial Unicode MS" pitchFamily="34" charset="-128"/>
            </a:endParaRPr>
          </a:p>
        </p:txBody>
      </p:sp>
      <p:sp>
        <p:nvSpPr>
          <p:cNvPr id="8" name="Freeform 7"/>
          <p:cNvSpPr/>
          <p:nvPr/>
        </p:nvSpPr>
        <p:spPr>
          <a:xfrm>
            <a:off x="6234242" y="2011840"/>
            <a:ext cx="1224975" cy="1224975"/>
          </a:xfrm>
          <a:custGeom>
            <a:avLst/>
            <a:gdLst>
              <a:gd name="connsiteX0" fmla="*/ 0 w 1224975"/>
              <a:gd name="connsiteY0" fmla="*/ 673736 h 1224975"/>
              <a:gd name="connsiteX1" fmla="*/ 275619 w 1224975"/>
              <a:gd name="connsiteY1" fmla="*/ 673736 h 1224975"/>
              <a:gd name="connsiteX2" fmla="*/ 275619 w 1224975"/>
              <a:gd name="connsiteY2" fmla="*/ 0 h 1224975"/>
              <a:gd name="connsiteX3" fmla="*/ 949356 w 1224975"/>
              <a:gd name="connsiteY3" fmla="*/ 0 h 1224975"/>
              <a:gd name="connsiteX4" fmla="*/ 949356 w 1224975"/>
              <a:gd name="connsiteY4" fmla="*/ 673736 h 1224975"/>
              <a:gd name="connsiteX5" fmla="*/ 1224975 w 1224975"/>
              <a:gd name="connsiteY5" fmla="*/ 673736 h 1224975"/>
              <a:gd name="connsiteX6" fmla="*/ 612488 w 1224975"/>
              <a:gd name="connsiteY6" fmla="*/ 1224975 h 1224975"/>
              <a:gd name="connsiteX7" fmla="*/ 0 w 1224975"/>
              <a:gd name="connsiteY7" fmla="*/ 673736 h 122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975" h="1224975">
                <a:moveTo>
                  <a:pt x="0" y="673736"/>
                </a:moveTo>
                <a:lnTo>
                  <a:pt x="275619" y="673736"/>
                </a:lnTo>
                <a:lnTo>
                  <a:pt x="275619" y="0"/>
                </a:lnTo>
                <a:lnTo>
                  <a:pt x="949356" y="0"/>
                </a:lnTo>
                <a:lnTo>
                  <a:pt x="949356" y="673736"/>
                </a:lnTo>
                <a:lnTo>
                  <a:pt x="1224975" y="673736"/>
                </a:lnTo>
                <a:lnTo>
                  <a:pt x="612488" y="1224975"/>
                </a:lnTo>
                <a:lnTo>
                  <a:pt x="0" y="673736"/>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21339" tIns="45720" rIns="321339" bIns="348901" numCol="1" spcCol="1270" anchor="ctr" anchorCtr="0">
            <a:noAutofit/>
          </a:bodyPr>
          <a:lstStyle/>
          <a:p>
            <a:pPr lvl="0" algn="ctr" defTabSz="1600200" rtl="1">
              <a:lnSpc>
                <a:spcPct val="130000"/>
              </a:lnSpc>
              <a:spcBef>
                <a:spcPct val="0"/>
              </a:spcBef>
              <a:spcAft>
                <a:spcPct val="35000"/>
              </a:spcAft>
            </a:pPr>
            <a:endParaRPr lang="fa-IR" sz="3600" kern="12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rmAutofit/>
          </a:bodyPr>
          <a:lstStyle/>
          <a:p>
            <a:pPr algn="ctr"/>
            <a:r>
              <a:rPr lang="fa-IR" dirty="0" smtClean="0">
                <a:cs typeface="B Bardiya" pitchFamily="2" charset="-78"/>
              </a:rPr>
              <a:t>روند قیمت مسکن به نرخ واقعی در آمریکا</a:t>
            </a:r>
            <a:endParaRPr lang="en-US" dirty="0" smtClean="0">
              <a:cs typeface="B Bardiya" pitchFamily="2" charset="-78"/>
            </a:endParaRPr>
          </a:p>
        </p:txBody>
      </p:sp>
      <p:graphicFrame>
        <p:nvGraphicFramePr>
          <p:cNvPr id="7" name="Chart 6"/>
          <p:cNvGraphicFramePr>
            <a:graphicFrameLocks/>
          </p:cNvGraphicFramePr>
          <p:nvPr/>
        </p:nvGraphicFramePr>
        <p:xfrm>
          <a:off x="609600" y="533400"/>
          <a:ext cx="80010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02920" y="4953000"/>
            <a:ext cx="8183880" cy="990600"/>
          </a:xfrm>
        </p:spPr>
        <p:txBody>
          <a:bodyPr>
            <a:normAutofit/>
          </a:bodyPr>
          <a:lstStyle/>
          <a:p>
            <a:pPr algn="ctr"/>
            <a:r>
              <a:rPr lang="fa-IR" dirty="0" smtClean="0">
                <a:cs typeface="B Bardiya" pitchFamily="2" charset="-78"/>
              </a:rPr>
              <a:t>روند قیمت مسکن به نرخ واقعی در انگلستان</a:t>
            </a:r>
            <a:endParaRPr lang="en-US" dirty="0" smtClean="0">
              <a:cs typeface="B Bardiya" pitchFamily="2" charset="-78"/>
            </a:endParaRPr>
          </a:p>
        </p:txBody>
      </p:sp>
      <p:sp>
        <p:nvSpPr>
          <p:cNvPr id="9" name="Content Placeholder 8"/>
          <p:cNvSpPr>
            <a:spLocks noGrp="1"/>
          </p:cNvSpPr>
          <p:nvPr>
            <p:ph idx="1"/>
          </p:nvPr>
        </p:nvSpPr>
        <p:spPr/>
        <p:txBody>
          <a:bodyPr/>
          <a:lstStyle/>
          <a:p>
            <a:endParaRPr lang="fa-IR" dirty="0"/>
          </a:p>
        </p:txBody>
      </p:sp>
      <p:graphicFrame>
        <p:nvGraphicFramePr>
          <p:cNvPr id="7" name="Chart 6"/>
          <p:cNvGraphicFramePr>
            <a:graphicFrameLocks/>
          </p:cNvGraphicFramePr>
          <p:nvPr/>
        </p:nvGraphicFramePr>
        <p:xfrm>
          <a:off x="609600" y="533400"/>
          <a:ext cx="80772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685800" y="685800"/>
            <a:ext cx="7777164" cy="5062538"/>
          </a:xfrm>
          <a:prstGeom prst="rect">
            <a:avLst/>
          </a:prstGeom>
          <a:ln w="228600" cap="sq" cmpd="thickThin">
            <a:solidFill>
              <a:srgbClr val="000000"/>
            </a:solidFill>
            <a:prstDash val="solid"/>
            <a:miter lim="800000"/>
          </a:ln>
          <a:effectLst>
            <a:innerShdw blurRad="76200">
              <a:srgbClr val="000000"/>
            </a:innerShdw>
          </a:effectLst>
        </p:spPr>
      </p:pic>
      <p:sp>
        <p:nvSpPr>
          <p:cNvPr id="5" name="Title 1"/>
          <p:cNvSpPr txBox="1">
            <a:spLocks/>
          </p:cNvSpPr>
          <p:nvPr/>
        </p:nvSpPr>
        <p:spPr>
          <a:xfrm>
            <a:off x="1066800" y="1143000"/>
            <a:ext cx="7392988" cy="563563"/>
          </a:xfrm>
          <a:prstGeom prst="rect">
            <a:avLst/>
          </a:prstGeom>
        </p:spPr>
        <p:txBody>
          <a:bodyPr/>
          <a:lstStyle/>
          <a:p>
            <a:pPr algn="ctr" defTabSz="957263">
              <a:defRPr/>
            </a:pPr>
            <a:r>
              <a:rPr lang="fa-IR"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rPr>
              <a:t>روند افزایشی قیمت مسکن در انگلیس و</a:t>
            </a:r>
            <a:r>
              <a:rPr lang="fa-IR" sz="3200" b="1" kern="0" dirty="0" smtClean="0">
                <a:solidFill>
                  <a:schemeClr val="bg1"/>
                </a:solidFill>
                <a:latin typeface="+mj-lt"/>
                <a:ea typeface="+mj-ea"/>
                <a:cs typeface="B Bardiya" pitchFamily="2" charset="-78"/>
              </a:rPr>
              <a:t> </a:t>
            </a:r>
            <a:r>
              <a:rPr lang="fa-IR"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rPr>
              <a:t>آمریکا</a:t>
            </a:r>
            <a:endParaRPr lang="en-US"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afterEffect">
                                  <p:stCondLst>
                                    <p:cond delay="0"/>
                                  </p:stCondLst>
                                  <p:childTnLst>
                                    <p:animClr clrSpc="rgb">
                                      <p:cBhvr override="childStyle">
                                        <p:cTn id="6" dur="1900" fill="hold">
                                          <p:stCondLst>
                                            <p:cond delay="100"/>
                                          </p:stCondLst>
                                        </p:cTn>
                                        <p:tgtEl>
                                          <p:spTgt spid="39937"/>
                                        </p:tgtEl>
                                        <p:attrNameLst>
                                          <p:attrName>style.color</p:attrName>
                                        </p:attrNameLst>
                                      </p:cBhvr>
                                      <p:to>
                                        <a:schemeClr val="hlink"/>
                                      </p:to>
                                    </p:animClr>
                                    <p:animClr clrSpc="rgb">
                                      <p:cBhvr>
                                        <p:cTn id="7" dur="1900" fill="hold">
                                          <p:stCondLst>
                                            <p:cond delay="100"/>
                                          </p:stCondLst>
                                        </p:cTn>
                                        <p:tgtEl>
                                          <p:spTgt spid="39937"/>
                                        </p:tgtEl>
                                        <p:attrNameLst>
                                          <p:attrName>fillColor</p:attrName>
                                        </p:attrNameLst>
                                      </p:cBhvr>
                                      <p:to>
                                        <a:schemeClr val="hlink"/>
                                      </p:to>
                                    </p:animClr>
                                    <p:set>
                                      <p:cBhvr>
                                        <p:cTn id="8" dur="1900" fill="hold">
                                          <p:stCondLst>
                                            <p:cond delay="100"/>
                                          </p:stCondLst>
                                        </p:cTn>
                                        <p:tgtEl>
                                          <p:spTgt spid="39937"/>
                                        </p:tgtEl>
                                        <p:attrNameLst>
                                          <p:attrName>fill.type</p:attrName>
                                        </p:attrNameLst>
                                      </p:cBhvr>
                                      <p:to>
                                        <p:strVal val="solid"/>
                                      </p:to>
                                    </p:set>
                                    <p:set>
                                      <p:cBhvr>
                                        <p:cTn id="9" dur="1900" fill="hold">
                                          <p:stCondLst>
                                            <p:cond delay="100"/>
                                          </p:stCondLst>
                                        </p:cTn>
                                        <p:tgtEl>
                                          <p:spTgt spid="39937"/>
                                        </p:tgtEl>
                                        <p:attrNameLst>
                                          <p:attrName>fill.on</p:attrName>
                                        </p:attrNameLst>
                                      </p:cBhvr>
                                      <p:to>
                                        <p:strVal val="true"/>
                                      </p:to>
                                    </p:set>
                                    <p:animScale>
                                      <p:cBhvr>
                                        <p:cTn id="10" dur="200" fill="hold">
                                          <p:stCondLst>
                                            <p:cond delay="0"/>
                                          </p:stCondLst>
                                        </p:cTn>
                                        <p:tgtEl>
                                          <p:spTgt spid="39937"/>
                                        </p:tgtEl>
                                      </p:cBhvr>
                                      <p:from x="100000" y="100000"/>
                                      <p:to x="100000" y="5000"/>
                                    </p:animScale>
                                    <p:animScale>
                                      <p:cBhvr>
                                        <p:cTn id="11" dur="200" fill="hold">
                                          <p:stCondLst>
                                            <p:cond delay="200"/>
                                          </p:stCondLst>
                                        </p:cTn>
                                        <p:tgtEl>
                                          <p:spTgt spid="39937"/>
                                        </p:tgtEl>
                                      </p:cBhvr>
                                      <p:from x="100000" y="5000"/>
                                      <p:to x="120000" y="150000"/>
                                    </p:animScale>
                                    <p:animScale>
                                      <p:cBhvr>
                                        <p:cTn id="12" dur="600" fill="hold">
                                          <p:stCondLst>
                                            <p:cond delay="1400"/>
                                          </p:stCondLst>
                                        </p:cTn>
                                        <p:tgtEl>
                                          <p:spTgt spid="39937"/>
                                        </p:tgtEl>
                                      </p:cBhvr>
                                      <p:to x="120000" y="150000"/>
                                    </p:animScale>
                                  </p:childTnLst>
                                </p:cTn>
                              </p:par>
                            </p:childTnLst>
                          </p:cTn>
                        </p:par>
                        <p:par>
                          <p:cTn id="13" fill="hold">
                            <p:stCondLst>
                              <p:cond delay="2000"/>
                            </p:stCondLst>
                            <p:childTnLst>
                              <p:par>
                                <p:cTn id="14" presetID="42"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4" presetClass="emph" presetSubtype="0" fill="hold" grpId="0" nodeType="afterEffect">
                                  <p:stCondLst>
                                    <p:cond delay="0"/>
                                  </p:stCondLst>
                                  <p:childTnLst>
                                    <p:animClr clrSpc="rgb">
                                      <p:cBhvr override="childStyle">
                                        <p:cTn id="21" dur="1900" fill="hold">
                                          <p:stCondLst>
                                            <p:cond delay="100"/>
                                          </p:stCondLst>
                                        </p:cTn>
                                        <p:tgtEl>
                                          <p:spTgt spid="5"/>
                                        </p:tgtEl>
                                        <p:attrNameLst>
                                          <p:attrName>style.color</p:attrName>
                                        </p:attrNameLst>
                                      </p:cBhvr>
                                      <p:to>
                                        <a:schemeClr val="accent2"/>
                                      </p:to>
                                    </p:animClr>
                                    <p:animClr clrSpc="rgb">
                                      <p:cBhvr>
                                        <p:cTn id="22" dur="1900" fill="hold">
                                          <p:stCondLst>
                                            <p:cond delay="100"/>
                                          </p:stCondLst>
                                        </p:cTn>
                                        <p:tgtEl>
                                          <p:spTgt spid="5"/>
                                        </p:tgtEl>
                                        <p:attrNameLst>
                                          <p:attrName>fillColor</p:attrName>
                                        </p:attrNameLst>
                                      </p:cBhvr>
                                      <p:to>
                                        <a:schemeClr val="accent2"/>
                                      </p:to>
                                    </p:animClr>
                                    <p:set>
                                      <p:cBhvr>
                                        <p:cTn id="23" dur="1900" fill="hold">
                                          <p:stCondLst>
                                            <p:cond delay="100"/>
                                          </p:stCondLst>
                                        </p:cTn>
                                        <p:tgtEl>
                                          <p:spTgt spid="5"/>
                                        </p:tgtEl>
                                        <p:attrNameLst>
                                          <p:attrName>fill.type</p:attrName>
                                        </p:attrNameLst>
                                      </p:cBhvr>
                                      <p:to>
                                        <p:strVal val="solid"/>
                                      </p:to>
                                    </p:set>
                                    <p:set>
                                      <p:cBhvr>
                                        <p:cTn id="24" dur="1900" fill="hold">
                                          <p:stCondLst>
                                            <p:cond delay="100"/>
                                          </p:stCondLst>
                                        </p:cTn>
                                        <p:tgtEl>
                                          <p:spTgt spid="5"/>
                                        </p:tgtEl>
                                        <p:attrNameLst>
                                          <p:attrName>fill.on</p:attrName>
                                        </p:attrNameLst>
                                      </p:cBhvr>
                                      <p:to>
                                        <p:strVal val="true"/>
                                      </p:to>
                                    </p:set>
                                    <p:animScale>
                                      <p:cBhvr>
                                        <p:cTn id="25" dur="200" fill="hold">
                                          <p:stCondLst>
                                            <p:cond delay="0"/>
                                          </p:stCondLst>
                                        </p:cTn>
                                        <p:tgtEl>
                                          <p:spTgt spid="5"/>
                                        </p:tgtEl>
                                      </p:cBhvr>
                                      <p:from x="100000" y="100000"/>
                                      <p:to x="100000" y="5000"/>
                                    </p:animScale>
                                    <p:animScale>
                                      <p:cBhvr>
                                        <p:cTn id="26" dur="200" fill="hold">
                                          <p:stCondLst>
                                            <p:cond delay="200"/>
                                          </p:stCondLst>
                                        </p:cTn>
                                        <p:tgtEl>
                                          <p:spTgt spid="5"/>
                                        </p:tgtEl>
                                      </p:cBhvr>
                                      <p:from x="100000" y="5000"/>
                                      <p:to x="120000" y="150000"/>
                                    </p:animScale>
                                    <p:animScale>
                                      <p:cBhvr>
                                        <p:cTn id="27" dur="600" fill="hold">
                                          <p:stCondLst>
                                            <p:cond delay="1400"/>
                                          </p:stCondLst>
                                        </p:cTn>
                                        <p:tgtEl>
                                          <p:spTgt spid="5"/>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914400" y="931551"/>
            <a:ext cx="7239000" cy="428289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3793" name="Title 1"/>
          <p:cNvSpPr>
            <a:spLocks noGrp="1"/>
          </p:cNvSpPr>
          <p:nvPr>
            <p:ph type="title"/>
          </p:nvPr>
        </p:nvSpPr>
        <p:spPr>
          <a:xfrm>
            <a:off x="457200" y="4206240"/>
            <a:ext cx="8183880" cy="1051560"/>
          </a:xfrm>
        </p:spPr>
        <p:txBody>
          <a:bodyPr>
            <a:normAutofit/>
          </a:bodyPr>
          <a:lstStyle/>
          <a:p>
            <a:pPr algn="ct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سهم اوراق قرضۀ رهنی از بدهی‌های</a:t>
            </a:r>
            <a:r>
              <a:rPr lang="fa-IR" sz="4000" dirty="0" smtClean="0"/>
              <a:t> </a:t>
            </a: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رهنی</a:t>
            </a:r>
            <a:endParaRPr lang="en-US"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afterEffect">
                                  <p:stCondLst>
                                    <p:cond delay="0"/>
                                  </p:stCondLst>
                                  <p:childTnLst>
                                    <p:animClr clrSpc="rgb">
                                      <p:cBhvr override="childStyle">
                                        <p:cTn id="6" dur="1900" fill="hold">
                                          <p:stCondLst>
                                            <p:cond delay="100"/>
                                          </p:stCondLst>
                                        </p:cTn>
                                        <p:tgtEl>
                                          <p:spTgt spid="33794"/>
                                        </p:tgtEl>
                                        <p:attrNameLst>
                                          <p:attrName>style.color</p:attrName>
                                        </p:attrNameLst>
                                      </p:cBhvr>
                                      <p:to>
                                        <a:schemeClr val="accent2"/>
                                      </p:to>
                                    </p:animClr>
                                    <p:animClr clrSpc="rgb">
                                      <p:cBhvr>
                                        <p:cTn id="7" dur="1900" fill="hold">
                                          <p:stCondLst>
                                            <p:cond delay="100"/>
                                          </p:stCondLst>
                                        </p:cTn>
                                        <p:tgtEl>
                                          <p:spTgt spid="33794"/>
                                        </p:tgtEl>
                                        <p:attrNameLst>
                                          <p:attrName>fillColor</p:attrName>
                                        </p:attrNameLst>
                                      </p:cBhvr>
                                      <p:to>
                                        <a:schemeClr val="accent2"/>
                                      </p:to>
                                    </p:animClr>
                                    <p:set>
                                      <p:cBhvr>
                                        <p:cTn id="8" dur="1900" fill="hold">
                                          <p:stCondLst>
                                            <p:cond delay="100"/>
                                          </p:stCondLst>
                                        </p:cTn>
                                        <p:tgtEl>
                                          <p:spTgt spid="33794"/>
                                        </p:tgtEl>
                                        <p:attrNameLst>
                                          <p:attrName>fill.type</p:attrName>
                                        </p:attrNameLst>
                                      </p:cBhvr>
                                      <p:to>
                                        <p:strVal val="solid"/>
                                      </p:to>
                                    </p:set>
                                    <p:set>
                                      <p:cBhvr>
                                        <p:cTn id="9" dur="1900" fill="hold">
                                          <p:stCondLst>
                                            <p:cond delay="100"/>
                                          </p:stCondLst>
                                        </p:cTn>
                                        <p:tgtEl>
                                          <p:spTgt spid="33794"/>
                                        </p:tgtEl>
                                        <p:attrNameLst>
                                          <p:attrName>fill.on</p:attrName>
                                        </p:attrNameLst>
                                      </p:cBhvr>
                                      <p:to>
                                        <p:strVal val="true"/>
                                      </p:to>
                                    </p:set>
                                    <p:animScale>
                                      <p:cBhvr>
                                        <p:cTn id="10" dur="200" fill="hold">
                                          <p:stCondLst>
                                            <p:cond delay="0"/>
                                          </p:stCondLst>
                                        </p:cTn>
                                        <p:tgtEl>
                                          <p:spTgt spid="33794"/>
                                        </p:tgtEl>
                                      </p:cBhvr>
                                      <p:from x="100000" y="100000"/>
                                      <p:to x="100000" y="5000"/>
                                    </p:animScale>
                                    <p:animScale>
                                      <p:cBhvr>
                                        <p:cTn id="11" dur="200" fill="hold">
                                          <p:stCondLst>
                                            <p:cond delay="200"/>
                                          </p:stCondLst>
                                        </p:cTn>
                                        <p:tgtEl>
                                          <p:spTgt spid="33794"/>
                                        </p:tgtEl>
                                      </p:cBhvr>
                                      <p:from x="100000" y="5000"/>
                                      <p:to x="120000" y="150000"/>
                                    </p:animScale>
                                    <p:animScale>
                                      <p:cBhvr>
                                        <p:cTn id="12" dur="600" fill="hold">
                                          <p:stCondLst>
                                            <p:cond delay="1400"/>
                                          </p:stCondLst>
                                        </p:cTn>
                                        <p:tgtEl>
                                          <p:spTgt spid="33794"/>
                                        </p:tgtEl>
                                      </p:cBhvr>
                                      <p:to x="120000" y="150000"/>
                                    </p:animScale>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3793"/>
                                        </p:tgtEl>
                                        <p:attrNameLst>
                                          <p:attrName>style.visibility</p:attrName>
                                        </p:attrNameLst>
                                      </p:cBhvr>
                                      <p:to>
                                        <p:strVal val="visible"/>
                                      </p:to>
                                    </p:set>
                                    <p:animEffect transition="in" filter="fade">
                                      <p:cBhvr>
                                        <p:cTn id="16" dur="1000"/>
                                        <p:tgtEl>
                                          <p:spTgt spid="33793"/>
                                        </p:tgtEl>
                                      </p:cBhvr>
                                    </p:animEffect>
                                    <p:anim calcmode="lin" valueType="num">
                                      <p:cBhvr>
                                        <p:cTn id="17" dur="1000" fill="hold"/>
                                        <p:tgtEl>
                                          <p:spTgt spid="33793"/>
                                        </p:tgtEl>
                                        <p:attrNameLst>
                                          <p:attrName>ppt_x</p:attrName>
                                        </p:attrNameLst>
                                      </p:cBhvr>
                                      <p:tavLst>
                                        <p:tav tm="0">
                                          <p:val>
                                            <p:strVal val="#ppt_x"/>
                                          </p:val>
                                        </p:tav>
                                        <p:tav tm="100000">
                                          <p:val>
                                            <p:strVal val="#ppt_x"/>
                                          </p:val>
                                        </p:tav>
                                      </p:tavLst>
                                    </p:anim>
                                    <p:anim calcmode="lin" valueType="num">
                                      <p:cBhvr>
                                        <p:cTn id="18" dur="1000" fill="hold"/>
                                        <p:tgtEl>
                                          <p:spTgt spid="3379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4" presetClass="emph" presetSubtype="0" fill="hold" grpId="1" nodeType="afterEffect">
                                  <p:stCondLst>
                                    <p:cond delay="0"/>
                                  </p:stCondLst>
                                  <p:childTnLst>
                                    <p:animClr clrSpc="rgb">
                                      <p:cBhvr override="childStyle">
                                        <p:cTn id="21" dur="1900" fill="hold">
                                          <p:stCondLst>
                                            <p:cond delay="100"/>
                                          </p:stCondLst>
                                        </p:cTn>
                                        <p:tgtEl>
                                          <p:spTgt spid="33793"/>
                                        </p:tgtEl>
                                        <p:attrNameLst>
                                          <p:attrName>style.color</p:attrName>
                                        </p:attrNameLst>
                                      </p:cBhvr>
                                      <p:to>
                                        <a:schemeClr val="accent2"/>
                                      </p:to>
                                    </p:animClr>
                                    <p:animClr clrSpc="rgb">
                                      <p:cBhvr>
                                        <p:cTn id="22" dur="1900" fill="hold">
                                          <p:stCondLst>
                                            <p:cond delay="100"/>
                                          </p:stCondLst>
                                        </p:cTn>
                                        <p:tgtEl>
                                          <p:spTgt spid="33793"/>
                                        </p:tgtEl>
                                        <p:attrNameLst>
                                          <p:attrName>fillColor</p:attrName>
                                        </p:attrNameLst>
                                      </p:cBhvr>
                                      <p:to>
                                        <a:schemeClr val="accent2"/>
                                      </p:to>
                                    </p:animClr>
                                    <p:set>
                                      <p:cBhvr>
                                        <p:cTn id="23" dur="1900" fill="hold">
                                          <p:stCondLst>
                                            <p:cond delay="100"/>
                                          </p:stCondLst>
                                        </p:cTn>
                                        <p:tgtEl>
                                          <p:spTgt spid="33793"/>
                                        </p:tgtEl>
                                        <p:attrNameLst>
                                          <p:attrName>fill.type</p:attrName>
                                        </p:attrNameLst>
                                      </p:cBhvr>
                                      <p:to>
                                        <p:strVal val="solid"/>
                                      </p:to>
                                    </p:set>
                                    <p:set>
                                      <p:cBhvr>
                                        <p:cTn id="24" dur="1900" fill="hold">
                                          <p:stCondLst>
                                            <p:cond delay="100"/>
                                          </p:stCondLst>
                                        </p:cTn>
                                        <p:tgtEl>
                                          <p:spTgt spid="33793"/>
                                        </p:tgtEl>
                                        <p:attrNameLst>
                                          <p:attrName>fill.on</p:attrName>
                                        </p:attrNameLst>
                                      </p:cBhvr>
                                      <p:to>
                                        <p:strVal val="true"/>
                                      </p:to>
                                    </p:set>
                                    <p:animScale>
                                      <p:cBhvr>
                                        <p:cTn id="25" dur="200" fill="hold">
                                          <p:stCondLst>
                                            <p:cond delay="0"/>
                                          </p:stCondLst>
                                        </p:cTn>
                                        <p:tgtEl>
                                          <p:spTgt spid="33793"/>
                                        </p:tgtEl>
                                      </p:cBhvr>
                                      <p:from x="100000" y="100000"/>
                                      <p:to x="100000" y="5000"/>
                                    </p:animScale>
                                    <p:animScale>
                                      <p:cBhvr>
                                        <p:cTn id="26" dur="200" fill="hold">
                                          <p:stCondLst>
                                            <p:cond delay="200"/>
                                          </p:stCondLst>
                                        </p:cTn>
                                        <p:tgtEl>
                                          <p:spTgt spid="33793"/>
                                        </p:tgtEl>
                                      </p:cBhvr>
                                      <p:from x="100000" y="5000"/>
                                      <p:to x="120000" y="150000"/>
                                    </p:animScale>
                                    <p:animScale>
                                      <p:cBhvr>
                                        <p:cTn id="27" dur="600" fill="hold">
                                          <p:stCondLst>
                                            <p:cond delay="1400"/>
                                          </p:stCondLst>
                                        </p:cTn>
                                        <p:tgtEl>
                                          <p:spTgt spid="3379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ظهور اولین نشانه‌های بحران</a:t>
            </a:r>
            <a:endParaRPr lang="fa-IR" dirty="0"/>
          </a:p>
        </p:txBody>
      </p:sp>
      <p:sp>
        <p:nvSpPr>
          <p:cNvPr id="12" name="Freeform 11"/>
          <p:cNvSpPr/>
          <p:nvPr/>
        </p:nvSpPr>
        <p:spPr>
          <a:xfrm>
            <a:off x="502920" y="530352"/>
            <a:ext cx="6956298" cy="1256385"/>
          </a:xfrm>
          <a:custGeom>
            <a:avLst/>
            <a:gdLst>
              <a:gd name="connsiteX0" fmla="*/ 0 w 6956298"/>
              <a:gd name="connsiteY0" fmla="*/ 125639 h 1256385"/>
              <a:gd name="connsiteX1" fmla="*/ 36799 w 6956298"/>
              <a:gd name="connsiteY1" fmla="*/ 36799 h 1256385"/>
              <a:gd name="connsiteX2" fmla="*/ 125639 w 6956298"/>
              <a:gd name="connsiteY2" fmla="*/ 0 h 1256385"/>
              <a:gd name="connsiteX3" fmla="*/ 6830659 w 6956298"/>
              <a:gd name="connsiteY3" fmla="*/ 0 h 1256385"/>
              <a:gd name="connsiteX4" fmla="*/ 6919499 w 6956298"/>
              <a:gd name="connsiteY4" fmla="*/ 36799 h 1256385"/>
              <a:gd name="connsiteX5" fmla="*/ 6956298 w 6956298"/>
              <a:gd name="connsiteY5" fmla="*/ 125639 h 1256385"/>
              <a:gd name="connsiteX6" fmla="*/ 6956298 w 6956298"/>
              <a:gd name="connsiteY6" fmla="*/ 1130746 h 1256385"/>
              <a:gd name="connsiteX7" fmla="*/ 6919499 w 6956298"/>
              <a:gd name="connsiteY7" fmla="*/ 1219586 h 1256385"/>
              <a:gd name="connsiteX8" fmla="*/ 6830659 w 6956298"/>
              <a:gd name="connsiteY8" fmla="*/ 1256385 h 1256385"/>
              <a:gd name="connsiteX9" fmla="*/ 125639 w 6956298"/>
              <a:gd name="connsiteY9" fmla="*/ 1256385 h 1256385"/>
              <a:gd name="connsiteX10" fmla="*/ 36799 w 6956298"/>
              <a:gd name="connsiteY10" fmla="*/ 1219586 h 1256385"/>
              <a:gd name="connsiteX11" fmla="*/ 0 w 6956298"/>
              <a:gd name="connsiteY11" fmla="*/ 1130746 h 1256385"/>
              <a:gd name="connsiteX12" fmla="*/ 0 w 6956298"/>
              <a:gd name="connsiteY12" fmla="*/ 125639 h 12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6298" h="1256385">
                <a:moveTo>
                  <a:pt x="0" y="125639"/>
                </a:moveTo>
                <a:cubicBezTo>
                  <a:pt x="0" y="92317"/>
                  <a:pt x="13237" y="60361"/>
                  <a:pt x="36799" y="36799"/>
                </a:cubicBezTo>
                <a:cubicBezTo>
                  <a:pt x="60361" y="13237"/>
                  <a:pt x="92318" y="0"/>
                  <a:pt x="125639" y="0"/>
                </a:cubicBezTo>
                <a:lnTo>
                  <a:pt x="6830659" y="0"/>
                </a:lnTo>
                <a:cubicBezTo>
                  <a:pt x="6863981" y="0"/>
                  <a:pt x="6895937" y="13237"/>
                  <a:pt x="6919499" y="36799"/>
                </a:cubicBezTo>
                <a:cubicBezTo>
                  <a:pt x="6943061" y="60361"/>
                  <a:pt x="6956298" y="92318"/>
                  <a:pt x="6956298" y="125639"/>
                </a:cubicBezTo>
                <a:lnTo>
                  <a:pt x="6956298" y="1130746"/>
                </a:lnTo>
                <a:cubicBezTo>
                  <a:pt x="6956298" y="1164068"/>
                  <a:pt x="6943061" y="1196024"/>
                  <a:pt x="6919499" y="1219586"/>
                </a:cubicBezTo>
                <a:cubicBezTo>
                  <a:pt x="6895937" y="1243148"/>
                  <a:pt x="6863980" y="1256385"/>
                  <a:pt x="6830659" y="1256385"/>
                </a:cubicBezTo>
                <a:lnTo>
                  <a:pt x="125639" y="1256385"/>
                </a:lnTo>
                <a:cubicBezTo>
                  <a:pt x="92317" y="1256385"/>
                  <a:pt x="60361" y="1243148"/>
                  <a:pt x="36799" y="1219586"/>
                </a:cubicBezTo>
                <a:cubicBezTo>
                  <a:pt x="13237" y="1196024"/>
                  <a:pt x="0" y="1164067"/>
                  <a:pt x="0" y="1130746"/>
                </a:cubicBezTo>
                <a:lnTo>
                  <a:pt x="0" y="1256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6808" tIns="116808" rIns="1398950" bIns="116808" numCol="1" spcCol="1270" anchor="ctr" anchorCtr="0">
            <a:noAutofit/>
          </a:bodyPr>
          <a:lstStyle/>
          <a:p>
            <a:pPr lvl="0" algn="ctr" defTabSz="933450" rtl="1">
              <a:lnSpc>
                <a:spcPct val="130000"/>
              </a:lnSpc>
              <a:spcBef>
                <a:spcPct val="0"/>
              </a:spcBef>
              <a:spcAft>
                <a:spcPct val="35000"/>
              </a:spcAft>
            </a:pPr>
            <a:r>
              <a:rPr lang="fa-IR" sz="2100" kern="1200" dirty="0" smtClean="0">
                <a:cs typeface="B Mitra" pitchFamily="2" charset="-78"/>
              </a:rPr>
              <a:t>فدرال رزرو طی ژوئن 2004 تا ژوئن 2006 نرخ بهرۀ وجوه فدرال از 1% به 5% افزایش می‌دهد.</a:t>
            </a:r>
            <a:endParaRPr lang="fa-IR" sz="2100" kern="1200" dirty="0">
              <a:cs typeface="B Mitra" pitchFamily="2" charset="-78"/>
            </a:endParaRPr>
          </a:p>
        </p:txBody>
      </p:sp>
      <p:sp>
        <p:nvSpPr>
          <p:cNvPr id="13" name="Freeform 12"/>
          <p:cNvSpPr/>
          <p:nvPr/>
        </p:nvSpPr>
        <p:spPr>
          <a:xfrm>
            <a:off x="1116710" y="1996135"/>
            <a:ext cx="6956298" cy="1256385"/>
          </a:xfrm>
          <a:custGeom>
            <a:avLst/>
            <a:gdLst>
              <a:gd name="connsiteX0" fmla="*/ 0 w 6956298"/>
              <a:gd name="connsiteY0" fmla="*/ 125639 h 1256385"/>
              <a:gd name="connsiteX1" fmla="*/ 36799 w 6956298"/>
              <a:gd name="connsiteY1" fmla="*/ 36799 h 1256385"/>
              <a:gd name="connsiteX2" fmla="*/ 125639 w 6956298"/>
              <a:gd name="connsiteY2" fmla="*/ 0 h 1256385"/>
              <a:gd name="connsiteX3" fmla="*/ 6830659 w 6956298"/>
              <a:gd name="connsiteY3" fmla="*/ 0 h 1256385"/>
              <a:gd name="connsiteX4" fmla="*/ 6919499 w 6956298"/>
              <a:gd name="connsiteY4" fmla="*/ 36799 h 1256385"/>
              <a:gd name="connsiteX5" fmla="*/ 6956298 w 6956298"/>
              <a:gd name="connsiteY5" fmla="*/ 125639 h 1256385"/>
              <a:gd name="connsiteX6" fmla="*/ 6956298 w 6956298"/>
              <a:gd name="connsiteY6" fmla="*/ 1130746 h 1256385"/>
              <a:gd name="connsiteX7" fmla="*/ 6919499 w 6956298"/>
              <a:gd name="connsiteY7" fmla="*/ 1219586 h 1256385"/>
              <a:gd name="connsiteX8" fmla="*/ 6830659 w 6956298"/>
              <a:gd name="connsiteY8" fmla="*/ 1256385 h 1256385"/>
              <a:gd name="connsiteX9" fmla="*/ 125639 w 6956298"/>
              <a:gd name="connsiteY9" fmla="*/ 1256385 h 1256385"/>
              <a:gd name="connsiteX10" fmla="*/ 36799 w 6956298"/>
              <a:gd name="connsiteY10" fmla="*/ 1219586 h 1256385"/>
              <a:gd name="connsiteX11" fmla="*/ 0 w 6956298"/>
              <a:gd name="connsiteY11" fmla="*/ 1130746 h 1256385"/>
              <a:gd name="connsiteX12" fmla="*/ 0 w 6956298"/>
              <a:gd name="connsiteY12" fmla="*/ 125639 h 12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6298" h="1256385">
                <a:moveTo>
                  <a:pt x="0" y="125639"/>
                </a:moveTo>
                <a:cubicBezTo>
                  <a:pt x="0" y="92317"/>
                  <a:pt x="13237" y="60361"/>
                  <a:pt x="36799" y="36799"/>
                </a:cubicBezTo>
                <a:cubicBezTo>
                  <a:pt x="60361" y="13237"/>
                  <a:pt x="92318" y="0"/>
                  <a:pt x="125639" y="0"/>
                </a:cubicBezTo>
                <a:lnTo>
                  <a:pt x="6830659" y="0"/>
                </a:lnTo>
                <a:cubicBezTo>
                  <a:pt x="6863981" y="0"/>
                  <a:pt x="6895937" y="13237"/>
                  <a:pt x="6919499" y="36799"/>
                </a:cubicBezTo>
                <a:cubicBezTo>
                  <a:pt x="6943061" y="60361"/>
                  <a:pt x="6956298" y="92318"/>
                  <a:pt x="6956298" y="125639"/>
                </a:cubicBezTo>
                <a:lnTo>
                  <a:pt x="6956298" y="1130746"/>
                </a:lnTo>
                <a:cubicBezTo>
                  <a:pt x="6956298" y="1164068"/>
                  <a:pt x="6943061" y="1196024"/>
                  <a:pt x="6919499" y="1219586"/>
                </a:cubicBezTo>
                <a:cubicBezTo>
                  <a:pt x="6895937" y="1243148"/>
                  <a:pt x="6863980" y="1256385"/>
                  <a:pt x="6830659" y="1256385"/>
                </a:cubicBezTo>
                <a:lnTo>
                  <a:pt x="125639" y="1256385"/>
                </a:lnTo>
                <a:cubicBezTo>
                  <a:pt x="92317" y="1256385"/>
                  <a:pt x="60361" y="1243148"/>
                  <a:pt x="36799" y="1219586"/>
                </a:cubicBezTo>
                <a:cubicBezTo>
                  <a:pt x="13237" y="1196024"/>
                  <a:pt x="0" y="1164067"/>
                  <a:pt x="0" y="1130746"/>
                </a:cubicBezTo>
                <a:lnTo>
                  <a:pt x="0" y="1256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6808" tIns="116808" rIns="1547250" bIns="116808" numCol="1" spcCol="1270" anchor="ctr" anchorCtr="0">
            <a:noAutofit/>
          </a:bodyPr>
          <a:lstStyle/>
          <a:p>
            <a:pPr algn="ctr" defTabSz="933450" rtl="1">
              <a:lnSpc>
                <a:spcPct val="130000"/>
              </a:lnSpc>
              <a:spcAft>
                <a:spcPct val="35000"/>
              </a:spcAft>
            </a:pPr>
            <a:r>
              <a:rPr lang="fa-IR" sz="2100" kern="1200" dirty="0" smtClean="0">
                <a:cs typeface="B Mitra" pitchFamily="2" charset="-78"/>
              </a:rPr>
              <a:t>این امر به افزایش نرخ </a:t>
            </a:r>
            <a:r>
              <a:rPr lang="fa-IR" sz="2100" dirty="0" smtClean="0">
                <a:cs typeface="B Mitra" pitchFamily="2" charset="-78"/>
              </a:rPr>
              <a:t>بهرۀ وام‌های</a:t>
            </a:r>
            <a:r>
              <a:rPr lang="fa-IR" sz="2100" kern="1200" dirty="0" smtClean="0">
                <a:cs typeface="B Mitra" pitchFamily="2" charset="-78"/>
              </a:rPr>
              <a:t> رهنی با نرخ قابل‌تعدیل (</a:t>
            </a:r>
            <a:r>
              <a:rPr lang="en-US" sz="2100" kern="1200" dirty="0" smtClean="0">
                <a:latin typeface="Times New Roman" pitchFamily="18" charset="0"/>
                <a:cs typeface="Times New Roman" pitchFamily="18" charset="0"/>
              </a:rPr>
              <a:t>ARM</a:t>
            </a:r>
            <a:r>
              <a:rPr lang="fa-IR" sz="2100" kern="1200" dirty="0" smtClean="0">
                <a:cs typeface="B Mitra" pitchFamily="2" charset="-78"/>
              </a:rPr>
              <a:t> )  و متعاقباً گران‌شدن این اوراق برای صاحبان خانه منجر گردید.</a:t>
            </a:r>
            <a:endParaRPr lang="fa-IR" sz="2100" kern="1200" dirty="0">
              <a:cs typeface="B Mitra" pitchFamily="2" charset="-78"/>
            </a:endParaRPr>
          </a:p>
        </p:txBody>
      </p:sp>
      <p:sp>
        <p:nvSpPr>
          <p:cNvPr id="14" name="Freeform 13"/>
          <p:cNvSpPr/>
          <p:nvPr/>
        </p:nvSpPr>
        <p:spPr>
          <a:xfrm>
            <a:off x="1730501" y="3461918"/>
            <a:ext cx="6956298" cy="1256385"/>
          </a:xfrm>
          <a:custGeom>
            <a:avLst/>
            <a:gdLst>
              <a:gd name="connsiteX0" fmla="*/ 0 w 6956298"/>
              <a:gd name="connsiteY0" fmla="*/ 125639 h 1256385"/>
              <a:gd name="connsiteX1" fmla="*/ 36799 w 6956298"/>
              <a:gd name="connsiteY1" fmla="*/ 36799 h 1256385"/>
              <a:gd name="connsiteX2" fmla="*/ 125639 w 6956298"/>
              <a:gd name="connsiteY2" fmla="*/ 0 h 1256385"/>
              <a:gd name="connsiteX3" fmla="*/ 6830659 w 6956298"/>
              <a:gd name="connsiteY3" fmla="*/ 0 h 1256385"/>
              <a:gd name="connsiteX4" fmla="*/ 6919499 w 6956298"/>
              <a:gd name="connsiteY4" fmla="*/ 36799 h 1256385"/>
              <a:gd name="connsiteX5" fmla="*/ 6956298 w 6956298"/>
              <a:gd name="connsiteY5" fmla="*/ 125639 h 1256385"/>
              <a:gd name="connsiteX6" fmla="*/ 6956298 w 6956298"/>
              <a:gd name="connsiteY6" fmla="*/ 1130746 h 1256385"/>
              <a:gd name="connsiteX7" fmla="*/ 6919499 w 6956298"/>
              <a:gd name="connsiteY7" fmla="*/ 1219586 h 1256385"/>
              <a:gd name="connsiteX8" fmla="*/ 6830659 w 6956298"/>
              <a:gd name="connsiteY8" fmla="*/ 1256385 h 1256385"/>
              <a:gd name="connsiteX9" fmla="*/ 125639 w 6956298"/>
              <a:gd name="connsiteY9" fmla="*/ 1256385 h 1256385"/>
              <a:gd name="connsiteX10" fmla="*/ 36799 w 6956298"/>
              <a:gd name="connsiteY10" fmla="*/ 1219586 h 1256385"/>
              <a:gd name="connsiteX11" fmla="*/ 0 w 6956298"/>
              <a:gd name="connsiteY11" fmla="*/ 1130746 h 1256385"/>
              <a:gd name="connsiteX12" fmla="*/ 0 w 6956298"/>
              <a:gd name="connsiteY12" fmla="*/ 125639 h 12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6298" h="1256385">
                <a:moveTo>
                  <a:pt x="0" y="125639"/>
                </a:moveTo>
                <a:cubicBezTo>
                  <a:pt x="0" y="92317"/>
                  <a:pt x="13237" y="60361"/>
                  <a:pt x="36799" y="36799"/>
                </a:cubicBezTo>
                <a:cubicBezTo>
                  <a:pt x="60361" y="13237"/>
                  <a:pt x="92318" y="0"/>
                  <a:pt x="125639" y="0"/>
                </a:cubicBezTo>
                <a:lnTo>
                  <a:pt x="6830659" y="0"/>
                </a:lnTo>
                <a:cubicBezTo>
                  <a:pt x="6863981" y="0"/>
                  <a:pt x="6895937" y="13237"/>
                  <a:pt x="6919499" y="36799"/>
                </a:cubicBezTo>
                <a:cubicBezTo>
                  <a:pt x="6943061" y="60361"/>
                  <a:pt x="6956298" y="92318"/>
                  <a:pt x="6956298" y="125639"/>
                </a:cubicBezTo>
                <a:lnTo>
                  <a:pt x="6956298" y="1130746"/>
                </a:lnTo>
                <a:cubicBezTo>
                  <a:pt x="6956298" y="1164068"/>
                  <a:pt x="6943061" y="1196024"/>
                  <a:pt x="6919499" y="1219586"/>
                </a:cubicBezTo>
                <a:cubicBezTo>
                  <a:pt x="6895937" y="1243148"/>
                  <a:pt x="6863980" y="1256385"/>
                  <a:pt x="6830659" y="1256385"/>
                </a:cubicBezTo>
                <a:lnTo>
                  <a:pt x="125639" y="1256385"/>
                </a:lnTo>
                <a:cubicBezTo>
                  <a:pt x="92317" y="1256385"/>
                  <a:pt x="60361" y="1243148"/>
                  <a:pt x="36799" y="1219586"/>
                </a:cubicBezTo>
                <a:cubicBezTo>
                  <a:pt x="13237" y="1196024"/>
                  <a:pt x="0" y="1164067"/>
                  <a:pt x="0" y="1130746"/>
                </a:cubicBezTo>
                <a:lnTo>
                  <a:pt x="0" y="1256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6808" tIns="116808" rIns="1547250" bIns="116808" numCol="1" spcCol="1270" anchor="ctr" anchorCtr="0">
            <a:noAutofit/>
          </a:bodyPr>
          <a:lstStyle/>
          <a:p>
            <a:pPr lvl="0" algn="ctr" defTabSz="933450" rtl="1">
              <a:lnSpc>
                <a:spcPct val="130000"/>
              </a:lnSpc>
              <a:spcBef>
                <a:spcPct val="0"/>
              </a:spcBef>
              <a:spcAft>
                <a:spcPct val="35000"/>
              </a:spcAft>
            </a:pPr>
            <a:r>
              <a:rPr lang="fa-IR" sz="2100" kern="1200" dirty="0" smtClean="0">
                <a:cs typeface="B Mitra" pitchFamily="2" charset="-78"/>
              </a:rPr>
              <a:t>همچنین این امر به ترکیدن حباب مسکن در آمریکا کمک کرد، چراکه قیمت دارایی‌ها عموماً در خلاف جهت نرخ بهره حرکت می‌کند.</a:t>
            </a:r>
            <a:endParaRPr lang="fa-IR" sz="2100" kern="1200" dirty="0">
              <a:cs typeface="B Mitra" pitchFamily="2" charset="-78"/>
            </a:endParaRPr>
          </a:p>
        </p:txBody>
      </p:sp>
      <p:sp>
        <p:nvSpPr>
          <p:cNvPr id="15" name="Freeform 14"/>
          <p:cNvSpPr/>
          <p:nvPr/>
        </p:nvSpPr>
        <p:spPr>
          <a:xfrm>
            <a:off x="6642567" y="1483111"/>
            <a:ext cx="816650" cy="816650"/>
          </a:xfrm>
          <a:custGeom>
            <a:avLst/>
            <a:gdLst>
              <a:gd name="connsiteX0" fmla="*/ 0 w 816650"/>
              <a:gd name="connsiteY0" fmla="*/ 449157 h 816650"/>
              <a:gd name="connsiteX1" fmla="*/ 183746 w 816650"/>
              <a:gd name="connsiteY1" fmla="*/ 449157 h 816650"/>
              <a:gd name="connsiteX2" fmla="*/ 183746 w 816650"/>
              <a:gd name="connsiteY2" fmla="*/ 0 h 816650"/>
              <a:gd name="connsiteX3" fmla="*/ 632904 w 816650"/>
              <a:gd name="connsiteY3" fmla="*/ 0 h 816650"/>
              <a:gd name="connsiteX4" fmla="*/ 632904 w 816650"/>
              <a:gd name="connsiteY4" fmla="*/ 449157 h 816650"/>
              <a:gd name="connsiteX5" fmla="*/ 816650 w 816650"/>
              <a:gd name="connsiteY5" fmla="*/ 449157 h 816650"/>
              <a:gd name="connsiteX6" fmla="*/ 408325 w 816650"/>
              <a:gd name="connsiteY6" fmla="*/ 816650 h 816650"/>
              <a:gd name="connsiteX7" fmla="*/ 0 w 816650"/>
              <a:gd name="connsiteY7" fmla="*/ 449157 h 8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650" h="816650">
                <a:moveTo>
                  <a:pt x="0" y="449157"/>
                </a:moveTo>
                <a:lnTo>
                  <a:pt x="183746" y="449157"/>
                </a:lnTo>
                <a:lnTo>
                  <a:pt x="183746" y="0"/>
                </a:lnTo>
                <a:lnTo>
                  <a:pt x="632904" y="0"/>
                </a:lnTo>
                <a:lnTo>
                  <a:pt x="632904" y="449157"/>
                </a:lnTo>
                <a:lnTo>
                  <a:pt x="816650" y="449157"/>
                </a:lnTo>
                <a:lnTo>
                  <a:pt x="408325" y="816650"/>
                </a:lnTo>
                <a:lnTo>
                  <a:pt x="0" y="449157"/>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4386" tIns="40640" rIns="224386" bIns="242761" numCol="1" spcCol="1270" anchor="ctr" anchorCtr="0">
            <a:noAutofit/>
          </a:bodyPr>
          <a:lstStyle/>
          <a:p>
            <a:pPr lvl="0" algn="ctr" defTabSz="1422400" rtl="1">
              <a:lnSpc>
                <a:spcPct val="130000"/>
              </a:lnSpc>
              <a:spcBef>
                <a:spcPct val="0"/>
              </a:spcBef>
              <a:spcAft>
                <a:spcPct val="35000"/>
              </a:spcAft>
            </a:pPr>
            <a:endParaRPr lang="fa-IR" sz="3200" kern="1200">
              <a:cs typeface="B Mitra" pitchFamily="2" charset="-78"/>
            </a:endParaRPr>
          </a:p>
        </p:txBody>
      </p:sp>
      <p:sp>
        <p:nvSpPr>
          <p:cNvPr id="16" name="Freeform 15"/>
          <p:cNvSpPr/>
          <p:nvPr/>
        </p:nvSpPr>
        <p:spPr>
          <a:xfrm>
            <a:off x="7256358" y="2940518"/>
            <a:ext cx="816650" cy="816650"/>
          </a:xfrm>
          <a:custGeom>
            <a:avLst/>
            <a:gdLst>
              <a:gd name="connsiteX0" fmla="*/ 0 w 816650"/>
              <a:gd name="connsiteY0" fmla="*/ 449157 h 816650"/>
              <a:gd name="connsiteX1" fmla="*/ 183746 w 816650"/>
              <a:gd name="connsiteY1" fmla="*/ 449157 h 816650"/>
              <a:gd name="connsiteX2" fmla="*/ 183746 w 816650"/>
              <a:gd name="connsiteY2" fmla="*/ 0 h 816650"/>
              <a:gd name="connsiteX3" fmla="*/ 632904 w 816650"/>
              <a:gd name="connsiteY3" fmla="*/ 0 h 816650"/>
              <a:gd name="connsiteX4" fmla="*/ 632904 w 816650"/>
              <a:gd name="connsiteY4" fmla="*/ 449157 h 816650"/>
              <a:gd name="connsiteX5" fmla="*/ 816650 w 816650"/>
              <a:gd name="connsiteY5" fmla="*/ 449157 h 816650"/>
              <a:gd name="connsiteX6" fmla="*/ 408325 w 816650"/>
              <a:gd name="connsiteY6" fmla="*/ 816650 h 816650"/>
              <a:gd name="connsiteX7" fmla="*/ 0 w 816650"/>
              <a:gd name="connsiteY7" fmla="*/ 449157 h 8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650" h="816650">
                <a:moveTo>
                  <a:pt x="0" y="449157"/>
                </a:moveTo>
                <a:lnTo>
                  <a:pt x="183746" y="449157"/>
                </a:lnTo>
                <a:lnTo>
                  <a:pt x="183746" y="0"/>
                </a:lnTo>
                <a:lnTo>
                  <a:pt x="632904" y="0"/>
                </a:lnTo>
                <a:lnTo>
                  <a:pt x="632904" y="449157"/>
                </a:lnTo>
                <a:lnTo>
                  <a:pt x="816650" y="449157"/>
                </a:lnTo>
                <a:lnTo>
                  <a:pt x="408325" y="816650"/>
                </a:lnTo>
                <a:lnTo>
                  <a:pt x="0" y="449157"/>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4386" tIns="40640" rIns="224386" bIns="242761" numCol="1" spcCol="1270" anchor="ctr" anchorCtr="0">
            <a:noAutofit/>
          </a:bodyPr>
          <a:lstStyle/>
          <a:p>
            <a:pPr lvl="0" algn="ctr" defTabSz="1422400" rtl="1">
              <a:lnSpc>
                <a:spcPct val="130000"/>
              </a:lnSpc>
              <a:spcBef>
                <a:spcPct val="0"/>
              </a:spcBef>
              <a:spcAft>
                <a:spcPct val="35000"/>
              </a:spcAft>
            </a:pPr>
            <a:endParaRPr lang="fa-IR" sz="3200" kern="120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3"/>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50" presetClass="entr" presetSubtype="0"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3"/>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شروع فاجعه</a:t>
            </a:r>
            <a:endParaRPr lang="fa-IR" dirty="0"/>
          </a:p>
        </p:txBody>
      </p:sp>
      <p:graphicFrame>
        <p:nvGraphicFramePr>
          <p:cNvPr id="5" name="Content Placeholder 4"/>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itchFamily="2" charset="-78"/>
              </a:rPr>
              <a:t>مباحث</a:t>
            </a:r>
            <a:endParaRPr lang="fa-IR" dirty="0">
              <a:cs typeface="B Bardiya" pitchFamily="2" charset="-78"/>
            </a:endParaRPr>
          </a:p>
        </p:txBody>
      </p:sp>
      <p:graphicFrame>
        <p:nvGraphicFramePr>
          <p:cNvPr id="40" name="Content Placeholder 39"/>
          <p:cNvGraphicFramePr>
            <a:graphicFrameLocks noGrp="1"/>
          </p:cNvGraphicFramePr>
          <p:nvPr>
            <p:ph idx="1"/>
          </p:nvPr>
        </p:nvGraphicFramePr>
        <p:xfrm>
          <a:off x="503237" y="530228"/>
          <a:ext cx="818356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02920" y="5349240"/>
            <a:ext cx="8183880" cy="1051560"/>
          </a:xfrm>
        </p:spPr>
        <p:txBody>
          <a:bodyPr>
            <a:normAutofit/>
          </a:bodyPr>
          <a:lstStyle/>
          <a:p>
            <a:pPr algn="ctr"/>
            <a:r>
              <a:rPr lang="fa-IR" sz="3200" dirty="0" smtClean="0">
                <a:cs typeface="B Bardiya" pitchFamily="2" charset="-78"/>
              </a:rPr>
              <a:t>ضرر ناشی از کاهش ارزش یا  سوخت وام‌های رهنی</a:t>
            </a:r>
            <a:endParaRPr lang="en-US" sz="3200" dirty="0" smtClean="0">
              <a:cs typeface="B Bardiya" pitchFamily="2" charset="-78"/>
            </a:endParaRPr>
          </a:p>
        </p:txBody>
      </p:sp>
      <p:sp>
        <p:nvSpPr>
          <p:cNvPr id="5" name="Content Placeholder 4"/>
          <p:cNvSpPr>
            <a:spLocks noGrp="1"/>
          </p:cNvSpPr>
          <p:nvPr>
            <p:ph idx="1"/>
          </p:nvPr>
        </p:nvSpPr>
        <p:spPr>
          <a:xfrm>
            <a:off x="502920" y="530352"/>
            <a:ext cx="8183880" cy="5260848"/>
          </a:xfrm>
        </p:spPr>
        <p:style>
          <a:lnRef idx="1">
            <a:schemeClr val="accent6"/>
          </a:lnRef>
          <a:fillRef idx="2">
            <a:schemeClr val="accent6"/>
          </a:fillRef>
          <a:effectRef idx="1">
            <a:schemeClr val="accent6"/>
          </a:effectRef>
          <a:fontRef idx="minor">
            <a:schemeClr val="dk1"/>
          </a:fontRef>
        </p:style>
        <p:txBody>
          <a:bodyPr/>
          <a:lstStyle/>
          <a:p>
            <a:endParaRPr lang="fa-IR" dirty="0"/>
          </a:p>
        </p:txBody>
      </p:sp>
      <p:pic>
        <p:nvPicPr>
          <p:cNvPr id="40962" name="Picture 1"/>
          <p:cNvPicPr>
            <a:picLocks noChangeAspect="1" noChangeArrowheads="1"/>
          </p:cNvPicPr>
          <p:nvPr/>
        </p:nvPicPr>
        <p:blipFill>
          <a:blip r:embed="rId3" cstate="print"/>
          <a:srcRect l="26379" t="24380" r="11819" b="12500"/>
          <a:stretch>
            <a:fillRect/>
          </a:stretch>
        </p:blipFill>
        <p:spPr bwMode="auto">
          <a:xfrm>
            <a:off x="1371600" y="609600"/>
            <a:ext cx="6248400" cy="510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a-IR" sz="7900" dirty="0" smtClean="0">
                <a:solidFill>
                  <a:srgbClr val="57E4E7"/>
                </a:solidFill>
                <a:cs typeface="B Bardiya" pitchFamily="2" charset="-78"/>
              </a:rPr>
              <a:t>سیاست‌های دولت و مجلس</a:t>
            </a:r>
            <a:endParaRPr lang="fa-IR" sz="7900" dirty="0">
              <a:solidFill>
                <a:srgbClr val="57E4E7"/>
              </a:solidFill>
              <a:cs typeface="B Bardiya" pitchFamily="2" charset="-78"/>
            </a:endParaRPr>
          </a:p>
        </p:txBody>
      </p:sp>
      <p:sp>
        <p:nvSpPr>
          <p:cNvPr id="3" name="Subtitle 2"/>
          <p:cNvSpPr>
            <a:spLocks noGrp="1"/>
          </p:cNvSpPr>
          <p:nvPr>
            <p:ph type="subTitle" idx="1"/>
          </p:nvPr>
        </p:nvSpPr>
        <p:spPr/>
        <p:txBody>
          <a:bodyPr/>
          <a:lstStyle/>
          <a:p>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اتهامات</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graphicEl>
                                              <a:dgm id="{8028E367-4903-4A68-AC5A-9242080E1061}"/>
                                            </p:graphicEl>
                                          </p:spTgt>
                                        </p:tgtEl>
                                        <p:attrNameLst>
                                          <p:attrName>style.visibility</p:attrName>
                                        </p:attrNameLst>
                                      </p:cBhvr>
                                      <p:to>
                                        <p:strVal val="visible"/>
                                      </p:to>
                                    </p:set>
                                    <p:anim calcmode="lin" valueType="num">
                                      <p:cBhvr>
                                        <p:cTn id="7" dur="500" decel="50000" fill="hold">
                                          <p:stCondLst>
                                            <p:cond delay="0"/>
                                          </p:stCondLst>
                                        </p:cTn>
                                        <p:tgtEl>
                                          <p:spTgt spid="4">
                                            <p:graphicEl>
                                              <a:dgm id="{8028E367-4903-4A68-AC5A-9242080E1061}"/>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8028E367-4903-4A68-AC5A-9242080E1061}"/>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8028E367-4903-4A68-AC5A-9242080E1061}"/>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8028E367-4903-4A68-AC5A-9242080E1061}"/>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8028E367-4903-4A68-AC5A-9242080E1061}"/>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8028E367-4903-4A68-AC5A-9242080E1061}"/>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8028E367-4903-4A68-AC5A-9242080E1061}"/>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8028E367-4903-4A68-AC5A-9242080E1061}"/>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graphicEl>
                                              <a:dgm id="{6A053CFB-70CE-49BB-B457-F1AA716B3FCE}"/>
                                            </p:graphicEl>
                                          </p:spTgt>
                                        </p:tgtEl>
                                        <p:attrNameLst>
                                          <p:attrName>style.visibility</p:attrName>
                                        </p:attrNameLst>
                                      </p:cBhvr>
                                      <p:to>
                                        <p:strVal val="visible"/>
                                      </p:to>
                                    </p:set>
                                    <p:anim calcmode="lin" valueType="num">
                                      <p:cBhvr>
                                        <p:cTn id="18" dur="500" decel="50000" fill="hold">
                                          <p:stCondLst>
                                            <p:cond delay="0"/>
                                          </p:stCondLst>
                                        </p:cTn>
                                        <p:tgtEl>
                                          <p:spTgt spid="4">
                                            <p:graphicEl>
                                              <a:dgm id="{6A053CFB-70CE-49BB-B457-F1AA716B3FCE}"/>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graphicEl>
                                              <a:dgm id="{6A053CFB-70CE-49BB-B457-F1AA716B3FCE}"/>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graphicEl>
                                              <a:dgm id="{6A053CFB-70CE-49BB-B457-F1AA716B3FCE}"/>
                                            </p:graphicEl>
                                          </p:spTgt>
                                        </p:tgtEl>
                                        <p:attrNameLst>
                                          <p:attrName>ppt_w</p:attrName>
                                        </p:attrNameLst>
                                      </p:cBhvr>
                                      <p:tavLst>
                                        <p:tav tm="0">
                                          <p:val>
                                            <p:strVal val="#ppt_w*.05"/>
                                          </p:val>
                                        </p:tav>
                                        <p:tav tm="100000">
                                          <p:val>
                                            <p:strVal val="#ppt_w"/>
                                          </p:val>
                                        </p:tav>
                                      </p:tavLst>
                                    </p:anim>
                                    <p:anim calcmode="lin" valueType="num">
                                      <p:cBhvr>
                                        <p:cTn id="21" dur="1000" fill="hold"/>
                                        <p:tgtEl>
                                          <p:spTgt spid="4">
                                            <p:graphicEl>
                                              <a:dgm id="{6A053CFB-70CE-49BB-B457-F1AA716B3FCE}"/>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graphicEl>
                                              <a:dgm id="{6A053CFB-70CE-49BB-B457-F1AA716B3FCE}"/>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graphicEl>
                                              <a:dgm id="{6A053CFB-70CE-49BB-B457-F1AA716B3FCE}"/>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graphicEl>
                                              <a:dgm id="{6A053CFB-70CE-49BB-B457-F1AA716B3FCE}"/>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graphicEl>
                                              <a:dgm id="{6A053CFB-70CE-49BB-B457-F1AA716B3FCE}"/>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graphicEl>
                                              <a:dgm id="{580F9D41-CD30-4EFC-90C3-B47CDF3DE9F1}"/>
                                            </p:graphicEl>
                                          </p:spTgt>
                                        </p:tgtEl>
                                        <p:attrNameLst>
                                          <p:attrName>style.visibility</p:attrName>
                                        </p:attrNameLst>
                                      </p:cBhvr>
                                      <p:to>
                                        <p:strVal val="visible"/>
                                      </p:to>
                                    </p:set>
                                    <p:anim calcmode="lin" valueType="num">
                                      <p:cBhvr>
                                        <p:cTn id="29" dur="500" decel="50000" fill="hold">
                                          <p:stCondLst>
                                            <p:cond delay="0"/>
                                          </p:stCondLst>
                                        </p:cTn>
                                        <p:tgtEl>
                                          <p:spTgt spid="4">
                                            <p:graphicEl>
                                              <a:dgm id="{580F9D41-CD30-4EFC-90C3-B47CDF3DE9F1}"/>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graphicEl>
                                              <a:dgm id="{580F9D41-CD30-4EFC-90C3-B47CDF3DE9F1}"/>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graphicEl>
                                              <a:dgm id="{580F9D41-CD30-4EFC-90C3-B47CDF3DE9F1}"/>
                                            </p:graphicEl>
                                          </p:spTgt>
                                        </p:tgtEl>
                                        <p:attrNameLst>
                                          <p:attrName>ppt_w</p:attrName>
                                        </p:attrNameLst>
                                      </p:cBhvr>
                                      <p:tavLst>
                                        <p:tav tm="0">
                                          <p:val>
                                            <p:strVal val="#ppt_w*.05"/>
                                          </p:val>
                                        </p:tav>
                                        <p:tav tm="100000">
                                          <p:val>
                                            <p:strVal val="#ppt_w"/>
                                          </p:val>
                                        </p:tav>
                                      </p:tavLst>
                                    </p:anim>
                                    <p:anim calcmode="lin" valueType="num">
                                      <p:cBhvr>
                                        <p:cTn id="32" dur="1000" fill="hold"/>
                                        <p:tgtEl>
                                          <p:spTgt spid="4">
                                            <p:graphicEl>
                                              <a:dgm id="{580F9D41-CD30-4EFC-90C3-B47CDF3DE9F1}"/>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graphicEl>
                                              <a:dgm id="{580F9D41-CD30-4EFC-90C3-B47CDF3DE9F1}"/>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graphicEl>
                                              <a:dgm id="{580F9D41-CD30-4EFC-90C3-B47CDF3DE9F1}"/>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graphicEl>
                                              <a:dgm id="{580F9D41-CD30-4EFC-90C3-B47CDF3DE9F1}"/>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graphicEl>
                                              <a:dgm id="{580F9D41-CD30-4EFC-90C3-B47CDF3DE9F1}"/>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
                                            <p:graphicEl>
                                              <a:dgm id="{BAC69A4C-716A-4B98-A2FE-7BFC515C08F4}"/>
                                            </p:graphicEl>
                                          </p:spTgt>
                                        </p:tgtEl>
                                        <p:attrNameLst>
                                          <p:attrName>style.visibility</p:attrName>
                                        </p:attrNameLst>
                                      </p:cBhvr>
                                      <p:to>
                                        <p:strVal val="visible"/>
                                      </p:to>
                                    </p:set>
                                    <p:anim calcmode="lin" valueType="num">
                                      <p:cBhvr>
                                        <p:cTn id="40" dur="500" decel="50000" fill="hold">
                                          <p:stCondLst>
                                            <p:cond delay="0"/>
                                          </p:stCondLst>
                                        </p:cTn>
                                        <p:tgtEl>
                                          <p:spTgt spid="4">
                                            <p:graphicEl>
                                              <a:dgm id="{BAC69A4C-716A-4B98-A2FE-7BFC515C08F4}"/>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graphicEl>
                                              <a:dgm id="{BAC69A4C-716A-4B98-A2FE-7BFC515C08F4}"/>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graphicEl>
                                              <a:dgm id="{BAC69A4C-716A-4B98-A2FE-7BFC515C08F4}"/>
                                            </p:graphicEl>
                                          </p:spTgt>
                                        </p:tgtEl>
                                        <p:attrNameLst>
                                          <p:attrName>ppt_w</p:attrName>
                                        </p:attrNameLst>
                                      </p:cBhvr>
                                      <p:tavLst>
                                        <p:tav tm="0">
                                          <p:val>
                                            <p:strVal val="#ppt_w*.05"/>
                                          </p:val>
                                        </p:tav>
                                        <p:tav tm="100000">
                                          <p:val>
                                            <p:strVal val="#ppt_w"/>
                                          </p:val>
                                        </p:tav>
                                      </p:tavLst>
                                    </p:anim>
                                    <p:anim calcmode="lin" valueType="num">
                                      <p:cBhvr>
                                        <p:cTn id="43" dur="1000" fill="hold"/>
                                        <p:tgtEl>
                                          <p:spTgt spid="4">
                                            <p:graphicEl>
                                              <a:dgm id="{BAC69A4C-716A-4B98-A2FE-7BFC515C08F4}"/>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graphicEl>
                                              <a:dgm id="{BAC69A4C-716A-4B98-A2FE-7BFC515C08F4}"/>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graphicEl>
                                              <a:dgm id="{BAC69A4C-716A-4B98-A2FE-7BFC515C08F4}"/>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graphicEl>
                                              <a:dgm id="{BAC69A4C-716A-4B98-A2FE-7BFC515C08F4}"/>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graphicEl>
                                              <a:dgm id="{BAC69A4C-716A-4B98-A2FE-7BFC515C08F4}"/>
                                            </p:graphic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4">
                                            <p:graphicEl>
                                              <a:dgm id="{DFC04EFD-6522-404A-9A0D-9AE63E2CE4EF}"/>
                                            </p:graphicEl>
                                          </p:spTgt>
                                        </p:tgtEl>
                                        <p:attrNameLst>
                                          <p:attrName>style.visibility</p:attrName>
                                        </p:attrNameLst>
                                      </p:cBhvr>
                                      <p:to>
                                        <p:strVal val="visible"/>
                                      </p:to>
                                    </p:set>
                                    <p:anim calcmode="lin" valueType="num">
                                      <p:cBhvr>
                                        <p:cTn id="51" dur="500" decel="50000" fill="hold">
                                          <p:stCondLst>
                                            <p:cond delay="0"/>
                                          </p:stCondLst>
                                        </p:cTn>
                                        <p:tgtEl>
                                          <p:spTgt spid="4">
                                            <p:graphicEl>
                                              <a:dgm id="{DFC04EFD-6522-404A-9A0D-9AE63E2CE4EF}"/>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
                                            <p:graphicEl>
                                              <a:dgm id="{DFC04EFD-6522-404A-9A0D-9AE63E2CE4EF}"/>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
                                            <p:graphicEl>
                                              <a:dgm id="{DFC04EFD-6522-404A-9A0D-9AE63E2CE4EF}"/>
                                            </p:graphicEl>
                                          </p:spTgt>
                                        </p:tgtEl>
                                        <p:attrNameLst>
                                          <p:attrName>ppt_w</p:attrName>
                                        </p:attrNameLst>
                                      </p:cBhvr>
                                      <p:tavLst>
                                        <p:tav tm="0">
                                          <p:val>
                                            <p:strVal val="#ppt_w*.05"/>
                                          </p:val>
                                        </p:tav>
                                        <p:tav tm="100000">
                                          <p:val>
                                            <p:strVal val="#ppt_w"/>
                                          </p:val>
                                        </p:tav>
                                      </p:tavLst>
                                    </p:anim>
                                    <p:anim calcmode="lin" valueType="num">
                                      <p:cBhvr>
                                        <p:cTn id="54" dur="1000" fill="hold"/>
                                        <p:tgtEl>
                                          <p:spTgt spid="4">
                                            <p:graphicEl>
                                              <a:dgm id="{DFC04EFD-6522-404A-9A0D-9AE63E2CE4EF}"/>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
                                            <p:graphicEl>
                                              <a:dgm id="{DFC04EFD-6522-404A-9A0D-9AE63E2CE4EF}"/>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
                                            <p:graphicEl>
                                              <a:dgm id="{DFC04EFD-6522-404A-9A0D-9AE63E2CE4EF}"/>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
                                            <p:graphicEl>
                                              <a:dgm id="{DFC04EFD-6522-404A-9A0D-9AE63E2CE4EF}"/>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
                                            <p:graphicEl>
                                              <a:dgm id="{DFC04EFD-6522-404A-9A0D-9AE63E2CE4EF}"/>
                                            </p:graphicEl>
                                          </p:spTgt>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4">
                                            <p:graphicEl>
                                              <a:dgm id="{0AFAD772-25BA-4ABA-A206-A30B5D59DF4D}"/>
                                            </p:graphicEl>
                                          </p:spTgt>
                                        </p:tgtEl>
                                        <p:attrNameLst>
                                          <p:attrName>style.visibility</p:attrName>
                                        </p:attrNameLst>
                                      </p:cBhvr>
                                      <p:to>
                                        <p:strVal val="visible"/>
                                      </p:to>
                                    </p:set>
                                    <p:anim calcmode="lin" valueType="num">
                                      <p:cBhvr>
                                        <p:cTn id="62" dur="500" decel="50000" fill="hold">
                                          <p:stCondLst>
                                            <p:cond delay="0"/>
                                          </p:stCondLst>
                                        </p:cTn>
                                        <p:tgtEl>
                                          <p:spTgt spid="4">
                                            <p:graphicEl>
                                              <a:dgm id="{0AFAD772-25BA-4ABA-A206-A30B5D59DF4D}"/>
                                            </p:graphic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
                                            <p:graphicEl>
                                              <a:dgm id="{0AFAD772-25BA-4ABA-A206-A30B5D59DF4D}"/>
                                            </p:graphic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
                                            <p:graphicEl>
                                              <a:dgm id="{0AFAD772-25BA-4ABA-A206-A30B5D59DF4D}"/>
                                            </p:graphicEl>
                                          </p:spTgt>
                                        </p:tgtEl>
                                        <p:attrNameLst>
                                          <p:attrName>ppt_w</p:attrName>
                                        </p:attrNameLst>
                                      </p:cBhvr>
                                      <p:tavLst>
                                        <p:tav tm="0">
                                          <p:val>
                                            <p:strVal val="#ppt_w*.05"/>
                                          </p:val>
                                        </p:tav>
                                        <p:tav tm="100000">
                                          <p:val>
                                            <p:strVal val="#ppt_w"/>
                                          </p:val>
                                        </p:tav>
                                      </p:tavLst>
                                    </p:anim>
                                    <p:anim calcmode="lin" valueType="num">
                                      <p:cBhvr>
                                        <p:cTn id="65" dur="1000" fill="hold"/>
                                        <p:tgtEl>
                                          <p:spTgt spid="4">
                                            <p:graphicEl>
                                              <a:dgm id="{0AFAD772-25BA-4ABA-A206-A30B5D59DF4D}"/>
                                            </p:graphic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
                                            <p:graphicEl>
                                              <a:dgm id="{0AFAD772-25BA-4ABA-A206-A30B5D59DF4D}"/>
                                            </p:graphic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
                                            <p:graphicEl>
                                              <a:dgm id="{0AFAD772-25BA-4ABA-A206-A30B5D59DF4D}"/>
                                            </p:graphic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
                                            <p:graphicEl>
                                              <a:dgm id="{0AFAD772-25BA-4ABA-A206-A30B5D59DF4D}"/>
                                            </p:graphic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
                                            <p:graphicEl>
                                              <a:dgm id="{0AFAD772-25BA-4ABA-A206-A30B5D59DF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قوانین مصوب مجلس</a:t>
            </a:r>
            <a:endParaRPr lang="fa-IR" dirty="0"/>
          </a:p>
        </p:txBody>
      </p:sp>
      <p:sp>
        <p:nvSpPr>
          <p:cNvPr id="6" name="Freeform 5"/>
          <p:cNvSpPr/>
          <p:nvPr/>
        </p:nvSpPr>
        <p:spPr>
          <a:xfrm>
            <a:off x="502920" y="3965380"/>
            <a:ext cx="8183880" cy="751500"/>
          </a:xfrm>
          <a:custGeom>
            <a:avLst/>
            <a:gdLst>
              <a:gd name="connsiteX0" fmla="*/ 0 w 8183880"/>
              <a:gd name="connsiteY0" fmla="*/ 0 h 751500"/>
              <a:gd name="connsiteX1" fmla="*/ 8183880 w 8183880"/>
              <a:gd name="connsiteY1" fmla="*/ 0 h 751500"/>
              <a:gd name="connsiteX2" fmla="*/ 8183880 w 8183880"/>
              <a:gd name="connsiteY2" fmla="*/ 751500 h 751500"/>
              <a:gd name="connsiteX3" fmla="*/ 0 w 8183880"/>
              <a:gd name="connsiteY3" fmla="*/ 751500 h 751500"/>
              <a:gd name="connsiteX4" fmla="*/ 0 w 8183880"/>
              <a:gd name="connsiteY4" fmla="*/ 0 h 75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751500">
                <a:moveTo>
                  <a:pt x="0" y="0"/>
                </a:moveTo>
                <a:lnTo>
                  <a:pt x="8183880" y="0"/>
                </a:lnTo>
                <a:lnTo>
                  <a:pt x="8183880" y="751500"/>
                </a:lnTo>
                <a:lnTo>
                  <a:pt x="0" y="7515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0688" tIns="170688" rIns="170688" bIns="516378" numCol="1" spcCol="1270" anchor="ctr" anchorCtr="0">
            <a:noAutofit/>
          </a:bodyPr>
          <a:lstStyle/>
          <a:p>
            <a:pPr lvl="0" algn="ctr" defTabSz="1066800" rtl="0">
              <a:lnSpc>
                <a:spcPct val="90000"/>
              </a:lnSpc>
              <a:spcBef>
                <a:spcPct val="0"/>
              </a:spcBef>
              <a:spcAft>
                <a:spcPct val="35000"/>
              </a:spcAft>
            </a:pPr>
            <a:r>
              <a:rPr lang="en-US" sz="2400" kern="1200" dirty="0" smtClean="0"/>
              <a:t>2000</a:t>
            </a:r>
            <a:endParaRPr lang="fa-IR" sz="2400" kern="1200" dirty="0"/>
          </a:p>
        </p:txBody>
      </p:sp>
      <p:sp>
        <p:nvSpPr>
          <p:cNvPr id="7" name="Freeform 6"/>
          <p:cNvSpPr/>
          <p:nvPr/>
        </p:nvSpPr>
        <p:spPr>
          <a:xfrm>
            <a:off x="502920" y="4356160"/>
            <a:ext cx="8183880" cy="345690"/>
          </a:xfrm>
          <a:custGeom>
            <a:avLst/>
            <a:gdLst>
              <a:gd name="connsiteX0" fmla="*/ 0 w 8183880"/>
              <a:gd name="connsiteY0" fmla="*/ 0 h 345690"/>
              <a:gd name="connsiteX1" fmla="*/ 8183880 w 8183880"/>
              <a:gd name="connsiteY1" fmla="*/ 0 h 345690"/>
              <a:gd name="connsiteX2" fmla="*/ 8183880 w 8183880"/>
              <a:gd name="connsiteY2" fmla="*/ 345690 h 345690"/>
              <a:gd name="connsiteX3" fmla="*/ 0 w 8183880"/>
              <a:gd name="connsiteY3" fmla="*/ 345690 h 345690"/>
              <a:gd name="connsiteX4" fmla="*/ 0 w 8183880"/>
              <a:gd name="connsiteY4" fmla="*/ 0 h 345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345690">
                <a:moveTo>
                  <a:pt x="0" y="0"/>
                </a:moveTo>
                <a:lnTo>
                  <a:pt x="8183880" y="0"/>
                </a:lnTo>
                <a:lnTo>
                  <a:pt x="8183880" y="345690"/>
                </a:lnTo>
                <a:lnTo>
                  <a:pt x="0" y="345690"/>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Commodity Futures Modernization Act</a:t>
            </a:r>
            <a:endParaRPr lang="fa-IR" sz="2100" kern="1200" dirty="0"/>
          </a:p>
        </p:txBody>
      </p:sp>
      <p:sp>
        <p:nvSpPr>
          <p:cNvPr id="8" name="Freeform 7"/>
          <p:cNvSpPr/>
          <p:nvPr/>
        </p:nvSpPr>
        <p:spPr>
          <a:xfrm>
            <a:off x="502920" y="2820845"/>
            <a:ext cx="8183880" cy="1155808"/>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0688" tIns="170688" rIns="170688" bIns="920808" numCol="1" spcCol="1270" anchor="ctr" anchorCtr="0">
            <a:noAutofit/>
          </a:bodyPr>
          <a:lstStyle/>
          <a:p>
            <a:pPr lvl="0" algn="ctr" defTabSz="1066800" rtl="0">
              <a:lnSpc>
                <a:spcPct val="90000"/>
              </a:lnSpc>
              <a:spcBef>
                <a:spcPct val="0"/>
              </a:spcBef>
              <a:spcAft>
                <a:spcPct val="35000"/>
              </a:spcAft>
            </a:pPr>
            <a:r>
              <a:rPr lang="fa-IR" sz="2400" kern="1200" dirty="0" smtClean="0"/>
              <a:t>1999</a:t>
            </a:r>
            <a:endParaRPr lang="en-US" sz="2400" kern="1200" dirty="0"/>
          </a:p>
        </p:txBody>
      </p:sp>
      <p:sp>
        <p:nvSpPr>
          <p:cNvPr id="9" name="Freeform 8"/>
          <p:cNvSpPr/>
          <p:nvPr/>
        </p:nvSpPr>
        <p:spPr>
          <a:xfrm>
            <a:off x="502920" y="3226533"/>
            <a:ext cx="8183880" cy="345586"/>
          </a:xfrm>
          <a:custGeom>
            <a:avLst/>
            <a:gdLst>
              <a:gd name="connsiteX0" fmla="*/ 0 w 8183880"/>
              <a:gd name="connsiteY0" fmla="*/ 0 h 345586"/>
              <a:gd name="connsiteX1" fmla="*/ 8183880 w 8183880"/>
              <a:gd name="connsiteY1" fmla="*/ 0 h 345586"/>
              <a:gd name="connsiteX2" fmla="*/ 8183880 w 8183880"/>
              <a:gd name="connsiteY2" fmla="*/ 345586 h 345586"/>
              <a:gd name="connsiteX3" fmla="*/ 0 w 8183880"/>
              <a:gd name="connsiteY3" fmla="*/ 345586 h 345586"/>
              <a:gd name="connsiteX4" fmla="*/ 0 w 8183880"/>
              <a:gd name="connsiteY4" fmla="*/ 0 h 34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345586">
                <a:moveTo>
                  <a:pt x="0" y="0"/>
                </a:moveTo>
                <a:lnTo>
                  <a:pt x="8183880" y="0"/>
                </a:lnTo>
                <a:lnTo>
                  <a:pt x="8183880" y="345586"/>
                </a:lnTo>
                <a:lnTo>
                  <a:pt x="0" y="345586"/>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Repeal of the</a:t>
            </a:r>
            <a:r>
              <a:rPr lang="fa-IR" sz="2100" kern="1200" dirty="0" smtClean="0"/>
              <a:t> </a:t>
            </a:r>
            <a:r>
              <a:rPr lang="en-US" sz="2100" kern="1200" dirty="0" smtClean="0"/>
              <a:t>Glass-</a:t>
            </a:r>
            <a:r>
              <a:rPr lang="en-US" sz="2100" kern="1200" dirty="0" err="1" smtClean="0"/>
              <a:t>Steagall</a:t>
            </a:r>
            <a:r>
              <a:rPr lang="en-US" sz="2100" kern="1200" dirty="0" smtClean="0"/>
              <a:t> Act</a:t>
            </a:r>
            <a:endParaRPr lang="fa-IR" sz="2100" kern="1200" dirty="0"/>
          </a:p>
        </p:txBody>
      </p:sp>
      <p:sp>
        <p:nvSpPr>
          <p:cNvPr id="10" name="Freeform 9"/>
          <p:cNvSpPr/>
          <p:nvPr/>
        </p:nvSpPr>
        <p:spPr>
          <a:xfrm>
            <a:off x="502920" y="1676309"/>
            <a:ext cx="8183880" cy="1155809"/>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688" tIns="170689" rIns="170688" bIns="920808" numCol="1" spcCol="1270" anchor="ctr" anchorCtr="0">
            <a:noAutofit/>
          </a:bodyPr>
          <a:lstStyle/>
          <a:p>
            <a:pPr lvl="0" algn="ctr" defTabSz="1066800" rtl="0">
              <a:lnSpc>
                <a:spcPct val="90000"/>
              </a:lnSpc>
              <a:spcBef>
                <a:spcPct val="0"/>
              </a:spcBef>
              <a:spcAft>
                <a:spcPct val="35000"/>
              </a:spcAft>
            </a:pPr>
            <a:r>
              <a:rPr lang="en-US" sz="2400" kern="1200" dirty="0" smtClean="0"/>
              <a:t>1982</a:t>
            </a:r>
            <a:endParaRPr lang="fa-IR" sz="2400" kern="1200" dirty="0"/>
          </a:p>
        </p:txBody>
      </p:sp>
      <p:sp>
        <p:nvSpPr>
          <p:cNvPr id="11" name="Freeform 10"/>
          <p:cNvSpPr/>
          <p:nvPr/>
        </p:nvSpPr>
        <p:spPr>
          <a:xfrm>
            <a:off x="502920" y="2081998"/>
            <a:ext cx="8183880" cy="345586"/>
          </a:xfrm>
          <a:custGeom>
            <a:avLst/>
            <a:gdLst>
              <a:gd name="connsiteX0" fmla="*/ 0 w 8183880"/>
              <a:gd name="connsiteY0" fmla="*/ 0 h 345586"/>
              <a:gd name="connsiteX1" fmla="*/ 8183880 w 8183880"/>
              <a:gd name="connsiteY1" fmla="*/ 0 h 345586"/>
              <a:gd name="connsiteX2" fmla="*/ 8183880 w 8183880"/>
              <a:gd name="connsiteY2" fmla="*/ 345586 h 345586"/>
              <a:gd name="connsiteX3" fmla="*/ 0 w 8183880"/>
              <a:gd name="connsiteY3" fmla="*/ 345586 h 345586"/>
              <a:gd name="connsiteX4" fmla="*/ 0 w 8183880"/>
              <a:gd name="connsiteY4" fmla="*/ 0 h 34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345586">
                <a:moveTo>
                  <a:pt x="0" y="0"/>
                </a:moveTo>
                <a:lnTo>
                  <a:pt x="8183880" y="0"/>
                </a:lnTo>
                <a:lnTo>
                  <a:pt x="8183880" y="345586"/>
                </a:lnTo>
                <a:lnTo>
                  <a:pt x="0" y="345586"/>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Alternative Mortgage Transaction Parity Act</a:t>
            </a:r>
            <a:endParaRPr lang="fa-IR" sz="2100" kern="1200" dirty="0"/>
          </a:p>
        </p:txBody>
      </p:sp>
      <p:sp>
        <p:nvSpPr>
          <p:cNvPr id="12" name="Freeform 11"/>
          <p:cNvSpPr/>
          <p:nvPr/>
        </p:nvSpPr>
        <p:spPr>
          <a:xfrm>
            <a:off x="502920" y="531774"/>
            <a:ext cx="8183880" cy="1155809"/>
          </a:xfrm>
          <a:custGeom>
            <a:avLst/>
            <a:gdLst>
              <a:gd name="connsiteX0" fmla="*/ 0 w 8183880"/>
              <a:gd name="connsiteY0" fmla="*/ 404798 h 1155807"/>
              <a:gd name="connsiteX1" fmla="*/ 3947464 w 8183880"/>
              <a:gd name="connsiteY1" fmla="*/ 404798 h 1155807"/>
              <a:gd name="connsiteX2" fmla="*/ 3947464 w 8183880"/>
              <a:gd name="connsiteY2" fmla="*/ 288952 h 1155807"/>
              <a:gd name="connsiteX3" fmla="*/ 3802988 w 8183880"/>
              <a:gd name="connsiteY3" fmla="*/ 288952 h 1155807"/>
              <a:gd name="connsiteX4" fmla="*/ 4091940 w 8183880"/>
              <a:gd name="connsiteY4" fmla="*/ 0 h 1155807"/>
              <a:gd name="connsiteX5" fmla="*/ 4380892 w 8183880"/>
              <a:gd name="connsiteY5" fmla="*/ 288952 h 1155807"/>
              <a:gd name="connsiteX6" fmla="*/ 4236416 w 8183880"/>
              <a:gd name="connsiteY6" fmla="*/ 288952 h 1155807"/>
              <a:gd name="connsiteX7" fmla="*/ 4236416 w 8183880"/>
              <a:gd name="connsiteY7" fmla="*/ 404798 h 1155807"/>
              <a:gd name="connsiteX8" fmla="*/ 8183880 w 8183880"/>
              <a:gd name="connsiteY8" fmla="*/ 404798 h 1155807"/>
              <a:gd name="connsiteX9" fmla="*/ 8183880 w 8183880"/>
              <a:gd name="connsiteY9" fmla="*/ 1155807 h 1155807"/>
              <a:gd name="connsiteX10" fmla="*/ 0 w 8183880"/>
              <a:gd name="connsiteY10" fmla="*/ 1155807 h 1155807"/>
              <a:gd name="connsiteX11" fmla="*/ 0 w 8183880"/>
              <a:gd name="connsiteY11" fmla="*/ 404798 h 115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3880" h="1155807">
                <a:moveTo>
                  <a:pt x="8183880" y="751009"/>
                </a:moveTo>
                <a:lnTo>
                  <a:pt x="4236416" y="751009"/>
                </a:lnTo>
                <a:lnTo>
                  <a:pt x="4236416" y="866855"/>
                </a:lnTo>
                <a:lnTo>
                  <a:pt x="4380892" y="866855"/>
                </a:lnTo>
                <a:lnTo>
                  <a:pt x="4091940" y="1155806"/>
                </a:lnTo>
                <a:lnTo>
                  <a:pt x="3802988" y="866855"/>
                </a:lnTo>
                <a:lnTo>
                  <a:pt x="3947464" y="866855"/>
                </a:lnTo>
                <a:lnTo>
                  <a:pt x="3947464" y="751009"/>
                </a:lnTo>
                <a:lnTo>
                  <a:pt x="0" y="751009"/>
                </a:lnTo>
                <a:lnTo>
                  <a:pt x="0" y="1"/>
                </a:lnTo>
                <a:lnTo>
                  <a:pt x="8183880" y="1"/>
                </a:lnTo>
                <a:lnTo>
                  <a:pt x="8183880" y="75100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0688" tIns="170689" rIns="170688" bIns="920808" numCol="1" spcCol="1270" anchor="ctr" anchorCtr="0">
            <a:noAutofit/>
          </a:bodyPr>
          <a:lstStyle/>
          <a:p>
            <a:pPr lvl="0" algn="ctr" defTabSz="1066800" rtl="0">
              <a:lnSpc>
                <a:spcPct val="90000"/>
              </a:lnSpc>
              <a:spcBef>
                <a:spcPct val="0"/>
              </a:spcBef>
              <a:spcAft>
                <a:spcPct val="35000"/>
              </a:spcAft>
            </a:pPr>
            <a:r>
              <a:rPr lang="fa-IR" sz="2400" kern="1200" dirty="0" smtClean="0"/>
              <a:t>1977</a:t>
            </a:r>
            <a:endParaRPr lang="fa-IR" sz="2400" kern="1200" dirty="0"/>
          </a:p>
        </p:txBody>
      </p:sp>
      <p:sp>
        <p:nvSpPr>
          <p:cNvPr id="13" name="Freeform 12"/>
          <p:cNvSpPr/>
          <p:nvPr/>
        </p:nvSpPr>
        <p:spPr>
          <a:xfrm>
            <a:off x="502920" y="937464"/>
            <a:ext cx="8183880" cy="345586"/>
          </a:xfrm>
          <a:custGeom>
            <a:avLst/>
            <a:gdLst>
              <a:gd name="connsiteX0" fmla="*/ 0 w 8183880"/>
              <a:gd name="connsiteY0" fmla="*/ 0 h 345586"/>
              <a:gd name="connsiteX1" fmla="*/ 8183880 w 8183880"/>
              <a:gd name="connsiteY1" fmla="*/ 0 h 345586"/>
              <a:gd name="connsiteX2" fmla="*/ 8183880 w 8183880"/>
              <a:gd name="connsiteY2" fmla="*/ 345586 h 345586"/>
              <a:gd name="connsiteX3" fmla="*/ 0 w 8183880"/>
              <a:gd name="connsiteY3" fmla="*/ 345586 h 345586"/>
              <a:gd name="connsiteX4" fmla="*/ 0 w 8183880"/>
              <a:gd name="connsiteY4" fmla="*/ 0 h 34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345586">
                <a:moveTo>
                  <a:pt x="0" y="0"/>
                </a:moveTo>
                <a:lnTo>
                  <a:pt x="8183880" y="0"/>
                </a:lnTo>
                <a:lnTo>
                  <a:pt x="8183880" y="345586"/>
                </a:lnTo>
                <a:lnTo>
                  <a:pt x="0" y="345586"/>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Community Reinvestment Act</a:t>
            </a:r>
            <a:endParaRPr lang="fa-IR" sz="21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ppt_w*0.05"/>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anim calcmode="lin" valueType="num">
                                      <p:cBhvr>
                                        <p:cTn id="15" dur="500" fill="hold"/>
                                        <p:tgtEl>
                                          <p:spTgt spid="13"/>
                                        </p:tgtEl>
                                        <p:attrNameLst>
                                          <p:attrName>ppt_x</p:attrName>
                                        </p:attrNameLst>
                                      </p:cBhvr>
                                      <p:tavLst>
                                        <p:tav tm="0">
                                          <p:val>
                                            <p:strVal val="#ppt_x-.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Effect transition="in" filter="fade">
                                      <p:cBhvr>
                                        <p:cTn id="17" dur="500"/>
                                        <p:tgtEl>
                                          <p:spTgt spid="13"/>
                                        </p:tgtEl>
                                      </p:cBhvr>
                                    </p:animEffect>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2500"/>
                            </p:stCondLst>
                            <p:childTnLst>
                              <p:par>
                                <p:cTn id="25" presetID="54" presetClass="entr" presetSubtype="0" ac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ppt_w*0.05"/>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anim calcmode="lin" valueType="num">
                                      <p:cBhvr>
                                        <p:cTn id="29" dur="500" fill="hold"/>
                                        <p:tgtEl>
                                          <p:spTgt spid="11"/>
                                        </p:tgtEl>
                                        <p:attrNameLst>
                                          <p:attrName>ppt_x</p:attrName>
                                        </p:attrNameLst>
                                      </p:cBhvr>
                                      <p:tavLst>
                                        <p:tav tm="0">
                                          <p:val>
                                            <p:strVal val="#ppt_x-.2"/>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Effect transition="in" filter="fade">
                                      <p:cBhvr>
                                        <p:cTn id="31" dur="500"/>
                                        <p:tgtEl>
                                          <p:spTgt spid="11"/>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par>
                          <p:cTn id="38" fill="hold">
                            <p:stCondLst>
                              <p:cond delay="4000"/>
                            </p:stCondLst>
                            <p:childTnLst>
                              <p:par>
                                <p:cTn id="39" presetID="54" presetClass="entr" presetSubtype="0" ac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ppt_w*0.05"/>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anim calcmode="lin" valueType="num">
                                      <p:cBhvr>
                                        <p:cTn id="43" dur="500" fill="hold"/>
                                        <p:tgtEl>
                                          <p:spTgt spid="9"/>
                                        </p:tgtEl>
                                        <p:attrNameLst>
                                          <p:attrName>ppt_x</p:attrName>
                                        </p:attrNameLst>
                                      </p:cBhvr>
                                      <p:tavLst>
                                        <p:tav tm="0">
                                          <p:val>
                                            <p:strVal val="#ppt_x-.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Effect transition="in" filter="fade">
                                      <p:cBhvr>
                                        <p:cTn id="45" dur="500"/>
                                        <p:tgtEl>
                                          <p:spTgt spid="9"/>
                                        </p:tgtEl>
                                      </p:cBhvr>
                                    </p:animEffect>
                                  </p:childTnLst>
                                </p:cTn>
                              </p:par>
                            </p:childTnLst>
                          </p:cTn>
                        </p:par>
                        <p:par>
                          <p:cTn id="46" fill="hold">
                            <p:stCondLst>
                              <p:cond delay="4500"/>
                            </p:stCondLst>
                            <p:childTnLst>
                              <p:par>
                                <p:cTn id="47" presetID="55"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par>
                          <p:cTn id="52" fill="hold">
                            <p:stCondLst>
                              <p:cond delay="5500"/>
                            </p:stCondLst>
                            <p:childTnLst>
                              <p:par>
                                <p:cTn id="53" presetID="54" presetClass="entr" presetSubtype="0" accel="10000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strVal val="#ppt_w*0.05"/>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anim calcmode="lin" valueType="num">
                                      <p:cBhvr>
                                        <p:cTn id="57" dur="500" fill="hold"/>
                                        <p:tgtEl>
                                          <p:spTgt spid="7"/>
                                        </p:tgtEl>
                                        <p:attrNameLst>
                                          <p:attrName>ppt_x</p:attrName>
                                        </p:attrNameLst>
                                      </p:cBhvr>
                                      <p:tavLst>
                                        <p:tav tm="0">
                                          <p:val>
                                            <p:strVal val="#ppt_x-.2"/>
                                          </p:val>
                                        </p:tav>
                                        <p:tav tm="100000">
                                          <p:val>
                                            <p:strVal val="#ppt_x"/>
                                          </p:val>
                                        </p:tav>
                                      </p:tavLst>
                                    </p:anim>
                                    <p:anim calcmode="lin" valueType="num">
                                      <p:cBhvr>
                                        <p:cTn id="58" dur="500" fill="hold"/>
                                        <p:tgtEl>
                                          <p:spTgt spid="7"/>
                                        </p:tgtEl>
                                        <p:attrNameLst>
                                          <p:attrName>ppt_y</p:attrName>
                                        </p:attrNameLst>
                                      </p:cBhvr>
                                      <p:tavLst>
                                        <p:tav tm="0">
                                          <p:val>
                                            <p:strVal val="#ppt_y"/>
                                          </p:val>
                                        </p:tav>
                                        <p:tav tm="100000">
                                          <p:val>
                                            <p:strVal val="#ppt_y"/>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Reinvestment Act</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p:cNvGraphicFramePr>
          <p:nvPr/>
        </p:nvGraphicFramePr>
        <p:xfrm>
          <a:off x="533400" y="533400"/>
          <a:ext cx="8183880" cy="4187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graphicEl>
                                              <a:dgm id="{FEDAC6A4-C67B-4038-8DC3-790B6EEF97F1}"/>
                                            </p:graphicEl>
                                          </p:spTgt>
                                        </p:tgtEl>
                                        <p:attrNameLst>
                                          <p:attrName>style.visibility</p:attrName>
                                        </p:attrNameLst>
                                      </p:cBhvr>
                                      <p:to>
                                        <p:strVal val="visible"/>
                                      </p:to>
                                    </p:set>
                                    <p:anim calcmode="lin" valueType="num">
                                      <p:cBhvr>
                                        <p:cTn id="7" dur="1000" fill="hold"/>
                                        <p:tgtEl>
                                          <p:spTgt spid="4">
                                            <p:graphicEl>
                                              <a:dgm id="{FEDAC6A4-C67B-4038-8DC3-790B6EEF97F1}"/>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FEDAC6A4-C67B-4038-8DC3-790B6EEF97F1}"/>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FEDAC6A4-C67B-4038-8DC3-790B6EEF97F1}"/>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graphicEl>
                                              <a:dgm id="{CACE4DA8-94EC-4D30-A073-E1390F7ECBA2}"/>
                                            </p:graphicEl>
                                          </p:spTgt>
                                        </p:tgtEl>
                                        <p:attrNameLst>
                                          <p:attrName>style.visibility</p:attrName>
                                        </p:attrNameLst>
                                      </p:cBhvr>
                                      <p:to>
                                        <p:strVal val="visible"/>
                                      </p:to>
                                    </p:set>
                                    <p:anim calcmode="lin" valueType="num">
                                      <p:cBhvr>
                                        <p:cTn id="12" dur="1000" fill="hold"/>
                                        <p:tgtEl>
                                          <p:spTgt spid="4">
                                            <p:graphicEl>
                                              <a:dgm id="{CACE4DA8-94EC-4D30-A073-E1390F7ECBA2}"/>
                                            </p:graphicEl>
                                          </p:spTgt>
                                        </p:tgtEl>
                                        <p:attrNameLst>
                                          <p:attrName>ppt_w</p:attrName>
                                        </p:attrNameLst>
                                      </p:cBhvr>
                                      <p:tavLst>
                                        <p:tav tm="0">
                                          <p:val>
                                            <p:strVal val="#ppt_w*0.70"/>
                                          </p:val>
                                        </p:tav>
                                        <p:tav tm="100000">
                                          <p:val>
                                            <p:strVal val="#ppt_w"/>
                                          </p:val>
                                        </p:tav>
                                      </p:tavLst>
                                    </p:anim>
                                    <p:anim calcmode="lin" valueType="num">
                                      <p:cBhvr>
                                        <p:cTn id="13" dur="1000" fill="hold"/>
                                        <p:tgtEl>
                                          <p:spTgt spid="4">
                                            <p:graphicEl>
                                              <a:dgm id="{CACE4DA8-94EC-4D30-A073-E1390F7ECBA2}"/>
                                            </p:graphicEl>
                                          </p:spTgt>
                                        </p:tgtEl>
                                        <p:attrNameLst>
                                          <p:attrName>ppt_h</p:attrName>
                                        </p:attrNameLst>
                                      </p:cBhvr>
                                      <p:tavLst>
                                        <p:tav tm="0">
                                          <p:val>
                                            <p:strVal val="#ppt_h"/>
                                          </p:val>
                                        </p:tav>
                                        <p:tav tm="100000">
                                          <p:val>
                                            <p:strVal val="#ppt_h"/>
                                          </p:val>
                                        </p:tav>
                                      </p:tavLst>
                                    </p:anim>
                                    <p:animEffect transition="in" filter="fade">
                                      <p:cBhvr>
                                        <p:cTn id="14" dur="1000"/>
                                        <p:tgtEl>
                                          <p:spTgt spid="4">
                                            <p:graphicEl>
                                              <a:dgm id="{CACE4DA8-94EC-4D30-A073-E1390F7ECBA2}"/>
                                            </p:graphic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4">
                                            <p:graphicEl>
                                              <a:dgm id="{4457CFBA-1916-4649-8798-300C83F5EEDA}"/>
                                            </p:graphicEl>
                                          </p:spTgt>
                                        </p:tgtEl>
                                        <p:attrNameLst>
                                          <p:attrName>style.visibility</p:attrName>
                                        </p:attrNameLst>
                                      </p:cBhvr>
                                      <p:to>
                                        <p:strVal val="visible"/>
                                      </p:to>
                                    </p:set>
                                    <p:anim calcmode="lin" valueType="num">
                                      <p:cBhvr>
                                        <p:cTn id="18" dur="1000" fill="hold"/>
                                        <p:tgtEl>
                                          <p:spTgt spid="4">
                                            <p:graphicEl>
                                              <a:dgm id="{4457CFBA-1916-4649-8798-300C83F5EEDA}"/>
                                            </p:graphicEl>
                                          </p:spTgt>
                                        </p:tgtEl>
                                        <p:attrNameLst>
                                          <p:attrName>ppt_w</p:attrName>
                                        </p:attrNameLst>
                                      </p:cBhvr>
                                      <p:tavLst>
                                        <p:tav tm="0">
                                          <p:val>
                                            <p:strVal val="#ppt_w*0.70"/>
                                          </p:val>
                                        </p:tav>
                                        <p:tav tm="100000">
                                          <p:val>
                                            <p:strVal val="#ppt_w"/>
                                          </p:val>
                                        </p:tav>
                                      </p:tavLst>
                                    </p:anim>
                                    <p:anim calcmode="lin" valueType="num">
                                      <p:cBhvr>
                                        <p:cTn id="19" dur="1000" fill="hold"/>
                                        <p:tgtEl>
                                          <p:spTgt spid="4">
                                            <p:graphicEl>
                                              <a:dgm id="{4457CFBA-1916-4649-8798-300C83F5EEDA}"/>
                                            </p:graphicEl>
                                          </p:spTgt>
                                        </p:tgtEl>
                                        <p:attrNameLst>
                                          <p:attrName>ppt_h</p:attrName>
                                        </p:attrNameLst>
                                      </p:cBhvr>
                                      <p:tavLst>
                                        <p:tav tm="0">
                                          <p:val>
                                            <p:strVal val="#ppt_h"/>
                                          </p:val>
                                        </p:tav>
                                        <p:tav tm="100000">
                                          <p:val>
                                            <p:strVal val="#ppt_h"/>
                                          </p:val>
                                        </p:tav>
                                      </p:tavLst>
                                    </p:anim>
                                    <p:animEffect transition="in" filter="fade">
                                      <p:cBhvr>
                                        <p:cTn id="20" dur="1000"/>
                                        <p:tgtEl>
                                          <p:spTgt spid="4">
                                            <p:graphicEl>
                                              <a:dgm id="{4457CFBA-1916-4649-8798-300C83F5EEDA}"/>
                                            </p:graphic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4">
                                            <p:graphicEl>
                                              <a:dgm id="{A869A70C-D600-4703-B89C-E988D3F785F6}"/>
                                            </p:graphicEl>
                                          </p:spTgt>
                                        </p:tgtEl>
                                        <p:attrNameLst>
                                          <p:attrName>style.visibility</p:attrName>
                                        </p:attrNameLst>
                                      </p:cBhvr>
                                      <p:to>
                                        <p:strVal val="visible"/>
                                      </p:to>
                                    </p:set>
                                    <p:anim calcmode="lin" valueType="num">
                                      <p:cBhvr>
                                        <p:cTn id="23" dur="1000" fill="hold"/>
                                        <p:tgtEl>
                                          <p:spTgt spid="4">
                                            <p:graphicEl>
                                              <a:dgm id="{A869A70C-D600-4703-B89C-E988D3F785F6}"/>
                                            </p:graphicEl>
                                          </p:spTgt>
                                        </p:tgtEl>
                                        <p:attrNameLst>
                                          <p:attrName>ppt_w</p:attrName>
                                        </p:attrNameLst>
                                      </p:cBhvr>
                                      <p:tavLst>
                                        <p:tav tm="0">
                                          <p:val>
                                            <p:strVal val="#ppt_w*0.70"/>
                                          </p:val>
                                        </p:tav>
                                        <p:tav tm="100000">
                                          <p:val>
                                            <p:strVal val="#ppt_w"/>
                                          </p:val>
                                        </p:tav>
                                      </p:tavLst>
                                    </p:anim>
                                    <p:anim calcmode="lin" valueType="num">
                                      <p:cBhvr>
                                        <p:cTn id="24" dur="1000" fill="hold"/>
                                        <p:tgtEl>
                                          <p:spTgt spid="4">
                                            <p:graphicEl>
                                              <a:dgm id="{A869A70C-D600-4703-B89C-E988D3F785F6}"/>
                                            </p:graphicEl>
                                          </p:spTgt>
                                        </p:tgtEl>
                                        <p:attrNameLst>
                                          <p:attrName>ppt_h</p:attrName>
                                        </p:attrNameLst>
                                      </p:cBhvr>
                                      <p:tavLst>
                                        <p:tav tm="0">
                                          <p:val>
                                            <p:strVal val="#ppt_h"/>
                                          </p:val>
                                        </p:tav>
                                        <p:tav tm="100000">
                                          <p:val>
                                            <p:strVal val="#ppt_h"/>
                                          </p:val>
                                        </p:tav>
                                      </p:tavLst>
                                    </p:anim>
                                    <p:animEffect transition="in" filter="fade">
                                      <p:cBhvr>
                                        <p:cTn id="25" dur="1000"/>
                                        <p:tgtEl>
                                          <p:spTgt spid="4">
                                            <p:graphicEl>
                                              <a:dgm id="{A869A70C-D600-4703-B89C-E988D3F785F6}"/>
                                            </p:graphicEl>
                                          </p:spTgt>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4">
                                            <p:graphicEl>
                                              <a:dgm id="{1E97D857-51AF-400E-B3EE-ADFE424B29BA}"/>
                                            </p:graphicEl>
                                          </p:spTgt>
                                        </p:tgtEl>
                                        <p:attrNameLst>
                                          <p:attrName>style.visibility</p:attrName>
                                        </p:attrNameLst>
                                      </p:cBhvr>
                                      <p:to>
                                        <p:strVal val="visible"/>
                                      </p:to>
                                    </p:set>
                                    <p:anim calcmode="lin" valueType="num">
                                      <p:cBhvr>
                                        <p:cTn id="29" dur="1000" fill="hold"/>
                                        <p:tgtEl>
                                          <p:spTgt spid="4">
                                            <p:graphicEl>
                                              <a:dgm id="{1E97D857-51AF-400E-B3EE-ADFE424B29BA}"/>
                                            </p:graphicEl>
                                          </p:spTgt>
                                        </p:tgtEl>
                                        <p:attrNameLst>
                                          <p:attrName>ppt_w</p:attrName>
                                        </p:attrNameLst>
                                      </p:cBhvr>
                                      <p:tavLst>
                                        <p:tav tm="0">
                                          <p:val>
                                            <p:strVal val="#ppt_w*0.70"/>
                                          </p:val>
                                        </p:tav>
                                        <p:tav tm="100000">
                                          <p:val>
                                            <p:strVal val="#ppt_w"/>
                                          </p:val>
                                        </p:tav>
                                      </p:tavLst>
                                    </p:anim>
                                    <p:anim calcmode="lin" valueType="num">
                                      <p:cBhvr>
                                        <p:cTn id="30" dur="1000" fill="hold"/>
                                        <p:tgtEl>
                                          <p:spTgt spid="4">
                                            <p:graphicEl>
                                              <a:dgm id="{1E97D857-51AF-400E-B3EE-ADFE424B29BA}"/>
                                            </p:graphicEl>
                                          </p:spTgt>
                                        </p:tgtEl>
                                        <p:attrNameLst>
                                          <p:attrName>ppt_h</p:attrName>
                                        </p:attrNameLst>
                                      </p:cBhvr>
                                      <p:tavLst>
                                        <p:tav tm="0">
                                          <p:val>
                                            <p:strVal val="#ppt_h"/>
                                          </p:val>
                                        </p:tav>
                                        <p:tav tm="100000">
                                          <p:val>
                                            <p:strVal val="#ppt_h"/>
                                          </p:val>
                                        </p:tav>
                                      </p:tavLst>
                                    </p:anim>
                                    <p:animEffect transition="in" filter="fade">
                                      <p:cBhvr>
                                        <p:cTn id="31" dur="1000"/>
                                        <p:tgtEl>
                                          <p:spTgt spid="4">
                                            <p:graphicEl>
                                              <a:dgm id="{1E97D857-51AF-400E-B3EE-ADFE424B29BA}"/>
                                            </p:graphic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
                                            <p:graphicEl>
                                              <a:dgm id="{2C5169FF-A24C-4079-9979-8618057A68B8}"/>
                                            </p:graphicEl>
                                          </p:spTgt>
                                        </p:tgtEl>
                                        <p:attrNameLst>
                                          <p:attrName>style.visibility</p:attrName>
                                        </p:attrNameLst>
                                      </p:cBhvr>
                                      <p:to>
                                        <p:strVal val="visible"/>
                                      </p:to>
                                    </p:set>
                                    <p:anim calcmode="lin" valueType="num">
                                      <p:cBhvr>
                                        <p:cTn id="34" dur="1000" fill="hold"/>
                                        <p:tgtEl>
                                          <p:spTgt spid="4">
                                            <p:graphicEl>
                                              <a:dgm id="{2C5169FF-A24C-4079-9979-8618057A68B8}"/>
                                            </p:graphicEl>
                                          </p:spTgt>
                                        </p:tgtEl>
                                        <p:attrNameLst>
                                          <p:attrName>ppt_w</p:attrName>
                                        </p:attrNameLst>
                                      </p:cBhvr>
                                      <p:tavLst>
                                        <p:tav tm="0">
                                          <p:val>
                                            <p:strVal val="#ppt_w*0.70"/>
                                          </p:val>
                                        </p:tav>
                                        <p:tav tm="100000">
                                          <p:val>
                                            <p:strVal val="#ppt_w"/>
                                          </p:val>
                                        </p:tav>
                                      </p:tavLst>
                                    </p:anim>
                                    <p:anim calcmode="lin" valueType="num">
                                      <p:cBhvr>
                                        <p:cTn id="35" dur="1000" fill="hold"/>
                                        <p:tgtEl>
                                          <p:spTgt spid="4">
                                            <p:graphicEl>
                                              <a:dgm id="{2C5169FF-A24C-4079-9979-8618057A68B8}"/>
                                            </p:graphicEl>
                                          </p:spTgt>
                                        </p:tgtEl>
                                        <p:attrNameLst>
                                          <p:attrName>ppt_h</p:attrName>
                                        </p:attrNameLst>
                                      </p:cBhvr>
                                      <p:tavLst>
                                        <p:tav tm="0">
                                          <p:val>
                                            <p:strVal val="#ppt_h"/>
                                          </p:val>
                                        </p:tav>
                                        <p:tav tm="100000">
                                          <p:val>
                                            <p:strVal val="#ppt_h"/>
                                          </p:val>
                                        </p:tav>
                                      </p:tavLst>
                                    </p:anim>
                                    <p:animEffect transition="in" filter="fade">
                                      <p:cBhvr>
                                        <p:cTn id="36" dur="1000"/>
                                        <p:tgtEl>
                                          <p:spTgt spid="4">
                                            <p:graphicEl>
                                              <a:dgm id="{2C5169FF-A24C-4079-9979-8618057A68B8}"/>
                                            </p:graphicEl>
                                          </p:spTgt>
                                        </p:tgtEl>
                                      </p:cBhvr>
                                    </p:animEffect>
                                  </p:childTnLst>
                                </p:cTn>
                              </p:par>
                            </p:childTnLst>
                          </p:cTn>
                        </p:par>
                        <p:par>
                          <p:cTn id="37" fill="hold">
                            <p:stCondLst>
                              <p:cond delay="3000"/>
                            </p:stCondLst>
                            <p:childTnLst>
                              <p:par>
                                <p:cTn id="38" presetID="55" presetClass="entr" presetSubtype="0" fill="hold" grpId="0" nodeType="afterEffect">
                                  <p:stCondLst>
                                    <p:cond delay="0"/>
                                  </p:stCondLst>
                                  <p:childTnLst>
                                    <p:set>
                                      <p:cBhvr>
                                        <p:cTn id="39" dur="1" fill="hold">
                                          <p:stCondLst>
                                            <p:cond delay="0"/>
                                          </p:stCondLst>
                                        </p:cTn>
                                        <p:tgtEl>
                                          <p:spTgt spid="4">
                                            <p:graphicEl>
                                              <a:dgm id="{8C7D7DFD-0169-4B90-924B-6BCB8EF367A9}"/>
                                            </p:graphicEl>
                                          </p:spTgt>
                                        </p:tgtEl>
                                        <p:attrNameLst>
                                          <p:attrName>style.visibility</p:attrName>
                                        </p:attrNameLst>
                                      </p:cBhvr>
                                      <p:to>
                                        <p:strVal val="visible"/>
                                      </p:to>
                                    </p:set>
                                    <p:anim calcmode="lin" valueType="num">
                                      <p:cBhvr>
                                        <p:cTn id="40" dur="1000" fill="hold"/>
                                        <p:tgtEl>
                                          <p:spTgt spid="4">
                                            <p:graphicEl>
                                              <a:dgm id="{8C7D7DFD-0169-4B90-924B-6BCB8EF367A9}"/>
                                            </p:graphicEl>
                                          </p:spTgt>
                                        </p:tgtEl>
                                        <p:attrNameLst>
                                          <p:attrName>ppt_w</p:attrName>
                                        </p:attrNameLst>
                                      </p:cBhvr>
                                      <p:tavLst>
                                        <p:tav tm="0">
                                          <p:val>
                                            <p:strVal val="#ppt_w*0.70"/>
                                          </p:val>
                                        </p:tav>
                                        <p:tav tm="100000">
                                          <p:val>
                                            <p:strVal val="#ppt_w"/>
                                          </p:val>
                                        </p:tav>
                                      </p:tavLst>
                                    </p:anim>
                                    <p:anim calcmode="lin" valueType="num">
                                      <p:cBhvr>
                                        <p:cTn id="41" dur="1000" fill="hold"/>
                                        <p:tgtEl>
                                          <p:spTgt spid="4">
                                            <p:graphicEl>
                                              <a:dgm id="{8C7D7DFD-0169-4B90-924B-6BCB8EF367A9}"/>
                                            </p:graphicEl>
                                          </p:spTgt>
                                        </p:tgtEl>
                                        <p:attrNameLst>
                                          <p:attrName>ppt_h</p:attrName>
                                        </p:attrNameLst>
                                      </p:cBhvr>
                                      <p:tavLst>
                                        <p:tav tm="0">
                                          <p:val>
                                            <p:strVal val="#ppt_h"/>
                                          </p:val>
                                        </p:tav>
                                        <p:tav tm="100000">
                                          <p:val>
                                            <p:strVal val="#ppt_h"/>
                                          </p:val>
                                        </p:tav>
                                      </p:tavLst>
                                    </p:anim>
                                    <p:animEffect transition="in" filter="fade">
                                      <p:cBhvr>
                                        <p:cTn id="42" dur="1000"/>
                                        <p:tgtEl>
                                          <p:spTgt spid="4">
                                            <p:graphicEl>
                                              <a:dgm id="{8C7D7DFD-0169-4B90-924B-6BCB8EF367A9}"/>
                                            </p:graphic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4">
                                            <p:graphicEl>
                                              <a:dgm id="{7FD40AFE-4805-4B1E-9CCE-E76599FEDA7B}"/>
                                            </p:graphicEl>
                                          </p:spTgt>
                                        </p:tgtEl>
                                        <p:attrNameLst>
                                          <p:attrName>style.visibility</p:attrName>
                                        </p:attrNameLst>
                                      </p:cBhvr>
                                      <p:to>
                                        <p:strVal val="visible"/>
                                      </p:to>
                                    </p:set>
                                    <p:anim calcmode="lin" valueType="num">
                                      <p:cBhvr>
                                        <p:cTn id="45" dur="1000" fill="hold"/>
                                        <p:tgtEl>
                                          <p:spTgt spid="4">
                                            <p:graphicEl>
                                              <a:dgm id="{7FD40AFE-4805-4B1E-9CCE-E76599FEDA7B}"/>
                                            </p:graphicEl>
                                          </p:spTgt>
                                        </p:tgtEl>
                                        <p:attrNameLst>
                                          <p:attrName>ppt_w</p:attrName>
                                        </p:attrNameLst>
                                      </p:cBhvr>
                                      <p:tavLst>
                                        <p:tav tm="0">
                                          <p:val>
                                            <p:strVal val="#ppt_w*0.70"/>
                                          </p:val>
                                        </p:tav>
                                        <p:tav tm="100000">
                                          <p:val>
                                            <p:strVal val="#ppt_w"/>
                                          </p:val>
                                        </p:tav>
                                      </p:tavLst>
                                    </p:anim>
                                    <p:anim calcmode="lin" valueType="num">
                                      <p:cBhvr>
                                        <p:cTn id="46" dur="1000" fill="hold"/>
                                        <p:tgtEl>
                                          <p:spTgt spid="4">
                                            <p:graphicEl>
                                              <a:dgm id="{7FD40AFE-4805-4B1E-9CCE-E76599FEDA7B}"/>
                                            </p:graphicEl>
                                          </p:spTgt>
                                        </p:tgtEl>
                                        <p:attrNameLst>
                                          <p:attrName>ppt_h</p:attrName>
                                        </p:attrNameLst>
                                      </p:cBhvr>
                                      <p:tavLst>
                                        <p:tav tm="0">
                                          <p:val>
                                            <p:strVal val="#ppt_h"/>
                                          </p:val>
                                        </p:tav>
                                        <p:tav tm="100000">
                                          <p:val>
                                            <p:strVal val="#ppt_h"/>
                                          </p:val>
                                        </p:tav>
                                      </p:tavLst>
                                    </p:anim>
                                    <p:animEffect transition="in" filter="fade">
                                      <p:cBhvr>
                                        <p:cTn id="47" dur="1000"/>
                                        <p:tgtEl>
                                          <p:spTgt spid="4">
                                            <p:graphicEl>
                                              <a:dgm id="{7FD40AFE-4805-4B1E-9CCE-E76599FEDA7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grpId="1" nodeType="clickEffect">
                                  <p:stCondLst>
                                    <p:cond delay="0"/>
                                  </p:stCondLst>
                                  <p:childTnLst>
                                    <p:anim calcmode="lin" valueType="num">
                                      <p:cBhvr>
                                        <p:cTn id="51" dur="500"/>
                                        <p:tgtEl>
                                          <p:spTgt spid="4">
                                            <p:graphicEl>
                                              <a:dgm id="{FEDAC6A4-C67B-4038-8DC3-790B6EEF97F1}"/>
                                            </p:graphicEl>
                                          </p:spTgt>
                                        </p:tgtEl>
                                        <p:attrNameLst>
                                          <p:attrName>ppt_w</p:attrName>
                                        </p:attrNameLst>
                                      </p:cBhvr>
                                      <p:tavLst>
                                        <p:tav tm="0">
                                          <p:val>
                                            <p:strVal val="ppt_w"/>
                                          </p:val>
                                        </p:tav>
                                        <p:tav tm="100000">
                                          <p:val>
                                            <p:fltVal val="0"/>
                                          </p:val>
                                        </p:tav>
                                      </p:tavLst>
                                    </p:anim>
                                    <p:anim calcmode="lin" valueType="num">
                                      <p:cBhvr>
                                        <p:cTn id="52" dur="500"/>
                                        <p:tgtEl>
                                          <p:spTgt spid="4">
                                            <p:graphicEl>
                                              <a:dgm id="{FEDAC6A4-C67B-4038-8DC3-790B6EEF97F1}"/>
                                            </p:graphicEl>
                                          </p:spTgt>
                                        </p:tgtEl>
                                        <p:attrNameLst>
                                          <p:attrName>ppt_h</p:attrName>
                                        </p:attrNameLst>
                                      </p:cBhvr>
                                      <p:tavLst>
                                        <p:tav tm="0">
                                          <p:val>
                                            <p:strVal val="ppt_h"/>
                                          </p:val>
                                        </p:tav>
                                        <p:tav tm="100000">
                                          <p:val>
                                            <p:fltVal val="0"/>
                                          </p:val>
                                        </p:tav>
                                      </p:tavLst>
                                    </p:anim>
                                    <p:set>
                                      <p:cBhvr>
                                        <p:cTn id="53" dur="1" fill="hold">
                                          <p:stCondLst>
                                            <p:cond delay="499"/>
                                          </p:stCondLst>
                                        </p:cTn>
                                        <p:tgtEl>
                                          <p:spTgt spid="4">
                                            <p:graphicEl>
                                              <a:dgm id="{FEDAC6A4-C67B-4038-8DC3-790B6EEF97F1}"/>
                                            </p:graphicEl>
                                          </p:spTgt>
                                        </p:tgtEl>
                                        <p:attrNameLst>
                                          <p:attrName>style.visibility</p:attrName>
                                        </p:attrNameLst>
                                      </p:cBhvr>
                                      <p:to>
                                        <p:strVal val="hidden"/>
                                      </p:to>
                                    </p:set>
                                  </p:childTnLst>
                                </p:cTn>
                              </p:par>
                              <p:par>
                                <p:cTn id="54" presetID="23" presetClass="exit" presetSubtype="32" fill="hold" grpId="1" nodeType="withEffect">
                                  <p:stCondLst>
                                    <p:cond delay="0"/>
                                  </p:stCondLst>
                                  <p:childTnLst>
                                    <p:anim calcmode="lin" valueType="num">
                                      <p:cBhvr>
                                        <p:cTn id="55" dur="500"/>
                                        <p:tgtEl>
                                          <p:spTgt spid="4">
                                            <p:graphicEl>
                                              <a:dgm id="{CACE4DA8-94EC-4D30-A073-E1390F7ECBA2}"/>
                                            </p:graphicEl>
                                          </p:spTgt>
                                        </p:tgtEl>
                                        <p:attrNameLst>
                                          <p:attrName>ppt_w</p:attrName>
                                        </p:attrNameLst>
                                      </p:cBhvr>
                                      <p:tavLst>
                                        <p:tav tm="0">
                                          <p:val>
                                            <p:strVal val="ppt_w"/>
                                          </p:val>
                                        </p:tav>
                                        <p:tav tm="100000">
                                          <p:val>
                                            <p:fltVal val="0"/>
                                          </p:val>
                                        </p:tav>
                                      </p:tavLst>
                                    </p:anim>
                                    <p:anim calcmode="lin" valueType="num">
                                      <p:cBhvr>
                                        <p:cTn id="56" dur="500"/>
                                        <p:tgtEl>
                                          <p:spTgt spid="4">
                                            <p:graphicEl>
                                              <a:dgm id="{CACE4DA8-94EC-4D30-A073-E1390F7ECBA2}"/>
                                            </p:graphicEl>
                                          </p:spTgt>
                                        </p:tgtEl>
                                        <p:attrNameLst>
                                          <p:attrName>ppt_h</p:attrName>
                                        </p:attrNameLst>
                                      </p:cBhvr>
                                      <p:tavLst>
                                        <p:tav tm="0">
                                          <p:val>
                                            <p:strVal val="ppt_h"/>
                                          </p:val>
                                        </p:tav>
                                        <p:tav tm="100000">
                                          <p:val>
                                            <p:fltVal val="0"/>
                                          </p:val>
                                        </p:tav>
                                      </p:tavLst>
                                    </p:anim>
                                    <p:set>
                                      <p:cBhvr>
                                        <p:cTn id="57" dur="1" fill="hold">
                                          <p:stCondLst>
                                            <p:cond delay="499"/>
                                          </p:stCondLst>
                                        </p:cTn>
                                        <p:tgtEl>
                                          <p:spTgt spid="4">
                                            <p:graphicEl>
                                              <a:dgm id="{CACE4DA8-94EC-4D30-A073-E1390F7ECBA2}"/>
                                            </p:graphicEl>
                                          </p:spTgt>
                                        </p:tgtEl>
                                        <p:attrNameLst>
                                          <p:attrName>style.visibility</p:attrName>
                                        </p:attrNameLst>
                                      </p:cBhvr>
                                      <p:to>
                                        <p:strVal val="hidden"/>
                                      </p:to>
                                    </p:set>
                                  </p:childTnLst>
                                </p:cTn>
                              </p:par>
                            </p:childTnLst>
                          </p:cTn>
                        </p:par>
                        <p:par>
                          <p:cTn id="58" fill="hold">
                            <p:stCondLst>
                              <p:cond delay="500"/>
                            </p:stCondLst>
                            <p:childTnLst>
                              <p:par>
                                <p:cTn id="59" presetID="23" presetClass="exit" presetSubtype="32" fill="hold" grpId="1" nodeType="afterEffect">
                                  <p:stCondLst>
                                    <p:cond delay="0"/>
                                  </p:stCondLst>
                                  <p:childTnLst>
                                    <p:anim calcmode="lin" valueType="num">
                                      <p:cBhvr>
                                        <p:cTn id="60" dur="500"/>
                                        <p:tgtEl>
                                          <p:spTgt spid="4">
                                            <p:graphicEl>
                                              <a:dgm id="{4457CFBA-1916-4649-8798-300C83F5EEDA}"/>
                                            </p:graphicEl>
                                          </p:spTgt>
                                        </p:tgtEl>
                                        <p:attrNameLst>
                                          <p:attrName>ppt_w</p:attrName>
                                        </p:attrNameLst>
                                      </p:cBhvr>
                                      <p:tavLst>
                                        <p:tav tm="0">
                                          <p:val>
                                            <p:strVal val="ppt_w"/>
                                          </p:val>
                                        </p:tav>
                                        <p:tav tm="100000">
                                          <p:val>
                                            <p:fltVal val="0"/>
                                          </p:val>
                                        </p:tav>
                                      </p:tavLst>
                                    </p:anim>
                                    <p:anim calcmode="lin" valueType="num">
                                      <p:cBhvr>
                                        <p:cTn id="61" dur="500"/>
                                        <p:tgtEl>
                                          <p:spTgt spid="4">
                                            <p:graphicEl>
                                              <a:dgm id="{4457CFBA-1916-4649-8798-300C83F5EEDA}"/>
                                            </p:graphicEl>
                                          </p:spTgt>
                                        </p:tgtEl>
                                        <p:attrNameLst>
                                          <p:attrName>ppt_h</p:attrName>
                                        </p:attrNameLst>
                                      </p:cBhvr>
                                      <p:tavLst>
                                        <p:tav tm="0">
                                          <p:val>
                                            <p:strVal val="ppt_h"/>
                                          </p:val>
                                        </p:tav>
                                        <p:tav tm="100000">
                                          <p:val>
                                            <p:fltVal val="0"/>
                                          </p:val>
                                        </p:tav>
                                      </p:tavLst>
                                    </p:anim>
                                    <p:set>
                                      <p:cBhvr>
                                        <p:cTn id="62" dur="1" fill="hold">
                                          <p:stCondLst>
                                            <p:cond delay="499"/>
                                          </p:stCondLst>
                                        </p:cTn>
                                        <p:tgtEl>
                                          <p:spTgt spid="4">
                                            <p:graphicEl>
                                              <a:dgm id="{4457CFBA-1916-4649-8798-300C83F5EEDA}"/>
                                            </p:graphicEl>
                                          </p:spTgt>
                                        </p:tgtEl>
                                        <p:attrNameLst>
                                          <p:attrName>style.visibility</p:attrName>
                                        </p:attrNameLst>
                                      </p:cBhvr>
                                      <p:to>
                                        <p:strVal val="hidden"/>
                                      </p:to>
                                    </p:set>
                                  </p:childTnLst>
                                </p:cTn>
                              </p:par>
                              <p:par>
                                <p:cTn id="63" presetID="23" presetClass="exit" presetSubtype="32" fill="hold" grpId="1" nodeType="withEffect">
                                  <p:stCondLst>
                                    <p:cond delay="0"/>
                                  </p:stCondLst>
                                  <p:childTnLst>
                                    <p:anim calcmode="lin" valueType="num">
                                      <p:cBhvr>
                                        <p:cTn id="64" dur="500"/>
                                        <p:tgtEl>
                                          <p:spTgt spid="4">
                                            <p:graphicEl>
                                              <a:dgm id="{A869A70C-D600-4703-B89C-E988D3F785F6}"/>
                                            </p:graphicEl>
                                          </p:spTgt>
                                        </p:tgtEl>
                                        <p:attrNameLst>
                                          <p:attrName>ppt_w</p:attrName>
                                        </p:attrNameLst>
                                      </p:cBhvr>
                                      <p:tavLst>
                                        <p:tav tm="0">
                                          <p:val>
                                            <p:strVal val="ppt_w"/>
                                          </p:val>
                                        </p:tav>
                                        <p:tav tm="100000">
                                          <p:val>
                                            <p:fltVal val="0"/>
                                          </p:val>
                                        </p:tav>
                                      </p:tavLst>
                                    </p:anim>
                                    <p:anim calcmode="lin" valueType="num">
                                      <p:cBhvr>
                                        <p:cTn id="65" dur="500"/>
                                        <p:tgtEl>
                                          <p:spTgt spid="4">
                                            <p:graphicEl>
                                              <a:dgm id="{A869A70C-D600-4703-B89C-E988D3F785F6}"/>
                                            </p:graphicEl>
                                          </p:spTgt>
                                        </p:tgtEl>
                                        <p:attrNameLst>
                                          <p:attrName>ppt_h</p:attrName>
                                        </p:attrNameLst>
                                      </p:cBhvr>
                                      <p:tavLst>
                                        <p:tav tm="0">
                                          <p:val>
                                            <p:strVal val="ppt_h"/>
                                          </p:val>
                                        </p:tav>
                                        <p:tav tm="100000">
                                          <p:val>
                                            <p:fltVal val="0"/>
                                          </p:val>
                                        </p:tav>
                                      </p:tavLst>
                                    </p:anim>
                                    <p:set>
                                      <p:cBhvr>
                                        <p:cTn id="66" dur="1" fill="hold">
                                          <p:stCondLst>
                                            <p:cond delay="499"/>
                                          </p:stCondLst>
                                        </p:cTn>
                                        <p:tgtEl>
                                          <p:spTgt spid="4">
                                            <p:graphicEl>
                                              <a:dgm id="{A869A70C-D600-4703-B89C-E988D3F785F6}"/>
                                            </p:graphicEl>
                                          </p:spTgt>
                                        </p:tgtEl>
                                        <p:attrNameLst>
                                          <p:attrName>style.visibility</p:attrName>
                                        </p:attrNameLst>
                                      </p:cBhvr>
                                      <p:to>
                                        <p:strVal val="hidden"/>
                                      </p:to>
                                    </p:set>
                                  </p:childTnLst>
                                </p:cTn>
                              </p:par>
                            </p:childTnLst>
                          </p:cTn>
                        </p:par>
                        <p:par>
                          <p:cTn id="67" fill="hold">
                            <p:stCondLst>
                              <p:cond delay="1000"/>
                            </p:stCondLst>
                            <p:childTnLst>
                              <p:par>
                                <p:cTn id="68" presetID="23" presetClass="exit" presetSubtype="32" fill="hold" grpId="1" nodeType="afterEffect">
                                  <p:stCondLst>
                                    <p:cond delay="0"/>
                                  </p:stCondLst>
                                  <p:childTnLst>
                                    <p:anim calcmode="lin" valueType="num">
                                      <p:cBhvr>
                                        <p:cTn id="69" dur="500"/>
                                        <p:tgtEl>
                                          <p:spTgt spid="4">
                                            <p:graphicEl>
                                              <a:dgm id="{1E97D857-51AF-400E-B3EE-ADFE424B29BA}"/>
                                            </p:graphicEl>
                                          </p:spTgt>
                                        </p:tgtEl>
                                        <p:attrNameLst>
                                          <p:attrName>ppt_w</p:attrName>
                                        </p:attrNameLst>
                                      </p:cBhvr>
                                      <p:tavLst>
                                        <p:tav tm="0">
                                          <p:val>
                                            <p:strVal val="ppt_w"/>
                                          </p:val>
                                        </p:tav>
                                        <p:tav tm="100000">
                                          <p:val>
                                            <p:fltVal val="0"/>
                                          </p:val>
                                        </p:tav>
                                      </p:tavLst>
                                    </p:anim>
                                    <p:anim calcmode="lin" valueType="num">
                                      <p:cBhvr>
                                        <p:cTn id="70" dur="500"/>
                                        <p:tgtEl>
                                          <p:spTgt spid="4">
                                            <p:graphicEl>
                                              <a:dgm id="{1E97D857-51AF-400E-B3EE-ADFE424B29BA}"/>
                                            </p:graphicEl>
                                          </p:spTgt>
                                        </p:tgtEl>
                                        <p:attrNameLst>
                                          <p:attrName>ppt_h</p:attrName>
                                        </p:attrNameLst>
                                      </p:cBhvr>
                                      <p:tavLst>
                                        <p:tav tm="0">
                                          <p:val>
                                            <p:strVal val="ppt_h"/>
                                          </p:val>
                                        </p:tav>
                                        <p:tav tm="100000">
                                          <p:val>
                                            <p:fltVal val="0"/>
                                          </p:val>
                                        </p:tav>
                                      </p:tavLst>
                                    </p:anim>
                                    <p:set>
                                      <p:cBhvr>
                                        <p:cTn id="71" dur="1" fill="hold">
                                          <p:stCondLst>
                                            <p:cond delay="499"/>
                                          </p:stCondLst>
                                        </p:cTn>
                                        <p:tgtEl>
                                          <p:spTgt spid="4">
                                            <p:graphicEl>
                                              <a:dgm id="{1E97D857-51AF-400E-B3EE-ADFE424B29BA}"/>
                                            </p:graphicEl>
                                          </p:spTgt>
                                        </p:tgtEl>
                                        <p:attrNameLst>
                                          <p:attrName>style.visibility</p:attrName>
                                        </p:attrNameLst>
                                      </p:cBhvr>
                                      <p:to>
                                        <p:strVal val="hidden"/>
                                      </p:to>
                                    </p:set>
                                  </p:childTnLst>
                                </p:cTn>
                              </p:par>
                              <p:par>
                                <p:cTn id="72" presetID="23" presetClass="exit" presetSubtype="32" fill="hold" grpId="1" nodeType="withEffect">
                                  <p:stCondLst>
                                    <p:cond delay="0"/>
                                  </p:stCondLst>
                                  <p:childTnLst>
                                    <p:anim calcmode="lin" valueType="num">
                                      <p:cBhvr>
                                        <p:cTn id="73" dur="500"/>
                                        <p:tgtEl>
                                          <p:spTgt spid="4">
                                            <p:graphicEl>
                                              <a:dgm id="{2C5169FF-A24C-4079-9979-8618057A68B8}"/>
                                            </p:graphicEl>
                                          </p:spTgt>
                                        </p:tgtEl>
                                        <p:attrNameLst>
                                          <p:attrName>ppt_w</p:attrName>
                                        </p:attrNameLst>
                                      </p:cBhvr>
                                      <p:tavLst>
                                        <p:tav tm="0">
                                          <p:val>
                                            <p:strVal val="ppt_w"/>
                                          </p:val>
                                        </p:tav>
                                        <p:tav tm="100000">
                                          <p:val>
                                            <p:fltVal val="0"/>
                                          </p:val>
                                        </p:tav>
                                      </p:tavLst>
                                    </p:anim>
                                    <p:anim calcmode="lin" valueType="num">
                                      <p:cBhvr>
                                        <p:cTn id="74" dur="500"/>
                                        <p:tgtEl>
                                          <p:spTgt spid="4">
                                            <p:graphicEl>
                                              <a:dgm id="{2C5169FF-A24C-4079-9979-8618057A68B8}"/>
                                            </p:graphicEl>
                                          </p:spTgt>
                                        </p:tgtEl>
                                        <p:attrNameLst>
                                          <p:attrName>ppt_h</p:attrName>
                                        </p:attrNameLst>
                                      </p:cBhvr>
                                      <p:tavLst>
                                        <p:tav tm="0">
                                          <p:val>
                                            <p:strVal val="ppt_h"/>
                                          </p:val>
                                        </p:tav>
                                        <p:tav tm="100000">
                                          <p:val>
                                            <p:fltVal val="0"/>
                                          </p:val>
                                        </p:tav>
                                      </p:tavLst>
                                    </p:anim>
                                    <p:set>
                                      <p:cBhvr>
                                        <p:cTn id="75" dur="1" fill="hold">
                                          <p:stCondLst>
                                            <p:cond delay="499"/>
                                          </p:stCondLst>
                                        </p:cTn>
                                        <p:tgtEl>
                                          <p:spTgt spid="4">
                                            <p:graphicEl>
                                              <a:dgm id="{2C5169FF-A24C-4079-9979-8618057A68B8}"/>
                                            </p:graphicEl>
                                          </p:spTgt>
                                        </p:tgtEl>
                                        <p:attrNameLst>
                                          <p:attrName>style.visibility</p:attrName>
                                        </p:attrNameLst>
                                      </p:cBhvr>
                                      <p:to>
                                        <p:strVal val="hidden"/>
                                      </p:to>
                                    </p:set>
                                  </p:childTnLst>
                                </p:cTn>
                              </p:par>
                            </p:childTnLst>
                          </p:cTn>
                        </p:par>
                        <p:par>
                          <p:cTn id="76" fill="hold">
                            <p:stCondLst>
                              <p:cond delay="1500"/>
                            </p:stCondLst>
                            <p:childTnLst>
                              <p:par>
                                <p:cTn id="77" presetID="23" presetClass="exit" presetSubtype="32" fill="hold" grpId="1" nodeType="afterEffect">
                                  <p:stCondLst>
                                    <p:cond delay="0"/>
                                  </p:stCondLst>
                                  <p:childTnLst>
                                    <p:anim calcmode="lin" valueType="num">
                                      <p:cBhvr>
                                        <p:cTn id="78" dur="500"/>
                                        <p:tgtEl>
                                          <p:spTgt spid="4">
                                            <p:graphicEl>
                                              <a:dgm id="{8C7D7DFD-0169-4B90-924B-6BCB8EF367A9}"/>
                                            </p:graphicEl>
                                          </p:spTgt>
                                        </p:tgtEl>
                                        <p:attrNameLst>
                                          <p:attrName>ppt_w</p:attrName>
                                        </p:attrNameLst>
                                      </p:cBhvr>
                                      <p:tavLst>
                                        <p:tav tm="0">
                                          <p:val>
                                            <p:strVal val="ppt_w"/>
                                          </p:val>
                                        </p:tav>
                                        <p:tav tm="100000">
                                          <p:val>
                                            <p:fltVal val="0"/>
                                          </p:val>
                                        </p:tav>
                                      </p:tavLst>
                                    </p:anim>
                                    <p:anim calcmode="lin" valueType="num">
                                      <p:cBhvr>
                                        <p:cTn id="79" dur="500"/>
                                        <p:tgtEl>
                                          <p:spTgt spid="4">
                                            <p:graphicEl>
                                              <a:dgm id="{8C7D7DFD-0169-4B90-924B-6BCB8EF367A9}"/>
                                            </p:graphicEl>
                                          </p:spTgt>
                                        </p:tgtEl>
                                        <p:attrNameLst>
                                          <p:attrName>ppt_h</p:attrName>
                                        </p:attrNameLst>
                                      </p:cBhvr>
                                      <p:tavLst>
                                        <p:tav tm="0">
                                          <p:val>
                                            <p:strVal val="ppt_h"/>
                                          </p:val>
                                        </p:tav>
                                        <p:tav tm="100000">
                                          <p:val>
                                            <p:fltVal val="0"/>
                                          </p:val>
                                        </p:tav>
                                      </p:tavLst>
                                    </p:anim>
                                    <p:set>
                                      <p:cBhvr>
                                        <p:cTn id="80" dur="1" fill="hold">
                                          <p:stCondLst>
                                            <p:cond delay="499"/>
                                          </p:stCondLst>
                                        </p:cTn>
                                        <p:tgtEl>
                                          <p:spTgt spid="4">
                                            <p:graphicEl>
                                              <a:dgm id="{8C7D7DFD-0169-4B90-924B-6BCB8EF367A9}"/>
                                            </p:graphicEl>
                                          </p:spTgt>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p:tgtEl>
                                          <p:spTgt spid="4">
                                            <p:graphicEl>
                                              <a:dgm id="{7FD40AFE-4805-4B1E-9CCE-E76599FEDA7B}"/>
                                            </p:graphicEl>
                                          </p:spTgt>
                                        </p:tgtEl>
                                        <p:attrNameLst>
                                          <p:attrName>ppt_w</p:attrName>
                                        </p:attrNameLst>
                                      </p:cBhvr>
                                      <p:tavLst>
                                        <p:tav tm="0">
                                          <p:val>
                                            <p:strVal val="ppt_w"/>
                                          </p:val>
                                        </p:tav>
                                        <p:tav tm="100000">
                                          <p:val>
                                            <p:fltVal val="0"/>
                                          </p:val>
                                        </p:tav>
                                      </p:tavLst>
                                    </p:anim>
                                    <p:anim calcmode="lin" valueType="num">
                                      <p:cBhvr>
                                        <p:cTn id="83" dur="500"/>
                                        <p:tgtEl>
                                          <p:spTgt spid="4">
                                            <p:graphicEl>
                                              <a:dgm id="{7FD40AFE-4805-4B1E-9CCE-E76599FEDA7B}"/>
                                            </p:graphicEl>
                                          </p:spTgt>
                                        </p:tgtEl>
                                        <p:attrNameLst>
                                          <p:attrName>ppt_h</p:attrName>
                                        </p:attrNameLst>
                                      </p:cBhvr>
                                      <p:tavLst>
                                        <p:tav tm="0">
                                          <p:val>
                                            <p:strVal val="ppt_h"/>
                                          </p:val>
                                        </p:tav>
                                        <p:tav tm="100000">
                                          <p:val>
                                            <p:fltVal val="0"/>
                                          </p:val>
                                        </p:tav>
                                      </p:tavLst>
                                    </p:anim>
                                    <p:set>
                                      <p:cBhvr>
                                        <p:cTn id="84" dur="1" fill="hold">
                                          <p:stCondLst>
                                            <p:cond delay="499"/>
                                          </p:stCondLst>
                                        </p:cTn>
                                        <p:tgtEl>
                                          <p:spTgt spid="4">
                                            <p:graphicEl>
                                              <a:dgm id="{7FD40AFE-4805-4B1E-9CCE-E76599FEDA7B}"/>
                                            </p:graphicEl>
                                          </p:spTgt>
                                        </p:tgtEl>
                                        <p:attrNameLst>
                                          <p:attrName>style.visibility</p:attrName>
                                        </p:attrNameLst>
                                      </p:cBhvr>
                                      <p:to>
                                        <p:strVal val="hidden"/>
                                      </p:to>
                                    </p:set>
                                  </p:childTnLst>
                                </p:cTn>
                              </p:par>
                              <p:par>
                                <p:cTn id="85" presetID="51" presetClass="entr" presetSubtype="0" fill="hold" grpId="0" nodeType="withEffect">
                                  <p:stCondLst>
                                    <p:cond delay="0"/>
                                  </p:stCondLst>
                                  <p:childTnLst>
                                    <p:set>
                                      <p:cBhvr>
                                        <p:cTn id="86" dur="1" fill="hold">
                                          <p:stCondLst>
                                            <p:cond delay="0"/>
                                          </p:stCondLst>
                                        </p:cTn>
                                        <p:tgtEl>
                                          <p:spTgt spid="6">
                                            <p:graphicEl>
                                              <a:dgm id="{545AD2D6-F825-49BE-8D61-F16C45909DA1}"/>
                                            </p:graphicEl>
                                          </p:spTgt>
                                        </p:tgtEl>
                                        <p:attrNameLst>
                                          <p:attrName>style.visibility</p:attrName>
                                        </p:attrNameLst>
                                      </p:cBhvr>
                                      <p:to>
                                        <p:strVal val="visible"/>
                                      </p:to>
                                    </p:set>
                                    <p:animEffect transition="in" filter="fade">
                                      <p:cBhvr>
                                        <p:cTn id="87" dur="770" decel="100000"/>
                                        <p:tgtEl>
                                          <p:spTgt spid="6">
                                            <p:graphicEl>
                                              <a:dgm id="{545AD2D6-F825-49BE-8D61-F16C45909DA1}"/>
                                            </p:graphicEl>
                                          </p:spTgt>
                                        </p:tgtEl>
                                      </p:cBhvr>
                                    </p:animEffect>
                                    <p:animScale>
                                      <p:cBhvr>
                                        <p:cTn id="88" dur="770" decel="100000"/>
                                        <p:tgtEl>
                                          <p:spTgt spid="6">
                                            <p:graphicEl>
                                              <a:dgm id="{545AD2D6-F825-49BE-8D61-F16C45909DA1}"/>
                                            </p:graphicEl>
                                          </p:spTgt>
                                        </p:tgtEl>
                                      </p:cBhvr>
                                      <p:from x="10000" y="10000"/>
                                      <p:to x="200000" y="450000"/>
                                    </p:animScale>
                                    <p:animScale>
                                      <p:cBhvr>
                                        <p:cTn id="89" dur="1230" accel="100000" fill="hold">
                                          <p:stCondLst>
                                            <p:cond delay="770"/>
                                          </p:stCondLst>
                                        </p:cTn>
                                        <p:tgtEl>
                                          <p:spTgt spid="6">
                                            <p:graphicEl>
                                              <a:dgm id="{545AD2D6-F825-49BE-8D61-F16C45909DA1}"/>
                                            </p:graphicEl>
                                          </p:spTgt>
                                        </p:tgtEl>
                                      </p:cBhvr>
                                      <p:from x="200000" y="450000"/>
                                      <p:to x="100000" y="100000"/>
                                    </p:animScale>
                                    <p:set>
                                      <p:cBhvr>
                                        <p:cTn id="90" dur="770" fill="hold"/>
                                        <p:tgtEl>
                                          <p:spTgt spid="6">
                                            <p:graphicEl>
                                              <a:dgm id="{545AD2D6-F825-49BE-8D61-F16C45909DA1}"/>
                                            </p:graphicEl>
                                          </p:spTgt>
                                        </p:tgtEl>
                                        <p:attrNameLst>
                                          <p:attrName>ppt_x</p:attrName>
                                        </p:attrNameLst>
                                      </p:cBhvr>
                                      <p:to>
                                        <p:strVal val="(0.5)"/>
                                      </p:to>
                                    </p:set>
                                    <p:anim from="(0.5)" to="(#ppt_x)" calcmode="lin" valueType="num">
                                      <p:cBhvr>
                                        <p:cTn id="91" dur="1230" accel="100000" fill="hold">
                                          <p:stCondLst>
                                            <p:cond delay="770"/>
                                          </p:stCondLst>
                                        </p:cTn>
                                        <p:tgtEl>
                                          <p:spTgt spid="6">
                                            <p:graphicEl>
                                              <a:dgm id="{545AD2D6-F825-49BE-8D61-F16C45909DA1}"/>
                                            </p:graphicEl>
                                          </p:spTgt>
                                        </p:tgtEl>
                                        <p:attrNameLst>
                                          <p:attrName>ppt_x</p:attrName>
                                        </p:attrNameLst>
                                      </p:cBhvr>
                                    </p:anim>
                                    <p:set>
                                      <p:cBhvr>
                                        <p:cTn id="92" dur="770" fill="hold"/>
                                        <p:tgtEl>
                                          <p:spTgt spid="6">
                                            <p:graphicEl>
                                              <a:dgm id="{545AD2D6-F825-49BE-8D61-F16C45909DA1}"/>
                                            </p:graphicEl>
                                          </p:spTgt>
                                        </p:tgtEl>
                                        <p:attrNameLst>
                                          <p:attrName>ppt_y</p:attrName>
                                        </p:attrNameLst>
                                      </p:cBhvr>
                                      <p:to>
                                        <p:strVal val="(#ppt_y+0.4)"/>
                                      </p:to>
                                    </p:set>
                                    <p:anim from="(#ppt_y+0.4)" to="(#ppt_y)" calcmode="lin" valueType="num">
                                      <p:cBhvr>
                                        <p:cTn id="93" dur="1230" accel="100000" fill="hold">
                                          <p:stCondLst>
                                            <p:cond delay="770"/>
                                          </p:stCondLst>
                                        </p:cTn>
                                        <p:tgtEl>
                                          <p:spTgt spid="6">
                                            <p:graphicEl>
                                              <a:dgm id="{545AD2D6-F825-49BE-8D61-F16C45909DA1}"/>
                                            </p:graphicEl>
                                          </p:spTgt>
                                        </p:tgtEl>
                                        <p:attrNameLst>
                                          <p:attrName>ppt_y</p:attrName>
                                        </p:attrNameLst>
                                      </p:cBhvr>
                                    </p:anim>
                                  </p:childTnLst>
                                </p:cTn>
                              </p:par>
                              <p:par>
                                <p:cTn id="94" presetID="51" presetClass="entr" presetSubtype="0" fill="hold" grpId="0" nodeType="withEffect">
                                  <p:stCondLst>
                                    <p:cond delay="0"/>
                                  </p:stCondLst>
                                  <p:childTnLst>
                                    <p:set>
                                      <p:cBhvr>
                                        <p:cTn id="95" dur="1" fill="hold">
                                          <p:stCondLst>
                                            <p:cond delay="0"/>
                                          </p:stCondLst>
                                        </p:cTn>
                                        <p:tgtEl>
                                          <p:spTgt spid="6">
                                            <p:graphicEl>
                                              <a:dgm id="{C5B35C5E-7C13-4E91-BE8B-960D6C347670}"/>
                                            </p:graphicEl>
                                          </p:spTgt>
                                        </p:tgtEl>
                                        <p:attrNameLst>
                                          <p:attrName>style.visibility</p:attrName>
                                        </p:attrNameLst>
                                      </p:cBhvr>
                                      <p:to>
                                        <p:strVal val="visible"/>
                                      </p:to>
                                    </p:set>
                                    <p:animEffect transition="in" filter="fade">
                                      <p:cBhvr>
                                        <p:cTn id="96" dur="770" decel="100000"/>
                                        <p:tgtEl>
                                          <p:spTgt spid="6">
                                            <p:graphicEl>
                                              <a:dgm id="{C5B35C5E-7C13-4E91-BE8B-960D6C347670}"/>
                                            </p:graphicEl>
                                          </p:spTgt>
                                        </p:tgtEl>
                                      </p:cBhvr>
                                    </p:animEffect>
                                    <p:animScale>
                                      <p:cBhvr>
                                        <p:cTn id="97" dur="770" decel="100000"/>
                                        <p:tgtEl>
                                          <p:spTgt spid="6">
                                            <p:graphicEl>
                                              <a:dgm id="{C5B35C5E-7C13-4E91-BE8B-960D6C347670}"/>
                                            </p:graphicEl>
                                          </p:spTgt>
                                        </p:tgtEl>
                                      </p:cBhvr>
                                      <p:from x="10000" y="10000"/>
                                      <p:to x="200000" y="450000"/>
                                    </p:animScale>
                                    <p:animScale>
                                      <p:cBhvr>
                                        <p:cTn id="98" dur="1230" accel="100000" fill="hold">
                                          <p:stCondLst>
                                            <p:cond delay="770"/>
                                          </p:stCondLst>
                                        </p:cTn>
                                        <p:tgtEl>
                                          <p:spTgt spid="6">
                                            <p:graphicEl>
                                              <a:dgm id="{C5B35C5E-7C13-4E91-BE8B-960D6C347670}"/>
                                            </p:graphicEl>
                                          </p:spTgt>
                                        </p:tgtEl>
                                      </p:cBhvr>
                                      <p:from x="200000" y="450000"/>
                                      <p:to x="100000" y="100000"/>
                                    </p:animScale>
                                    <p:set>
                                      <p:cBhvr>
                                        <p:cTn id="99" dur="770" fill="hold"/>
                                        <p:tgtEl>
                                          <p:spTgt spid="6">
                                            <p:graphicEl>
                                              <a:dgm id="{C5B35C5E-7C13-4E91-BE8B-960D6C347670}"/>
                                            </p:graphicEl>
                                          </p:spTgt>
                                        </p:tgtEl>
                                        <p:attrNameLst>
                                          <p:attrName>ppt_x</p:attrName>
                                        </p:attrNameLst>
                                      </p:cBhvr>
                                      <p:to>
                                        <p:strVal val="(0.5)"/>
                                      </p:to>
                                    </p:set>
                                    <p:anim from="(0.5)" to="(#ppt_x)" calcmode="lin" valueType="num">
                                      <p:cBhvr>
                                        <p:cTn id="100" dur="1230" accel="100000" fill="hold">
                                          <p:stCondLst>
                                            <p:cond delay="770"/>
                                          </p:stCondLst>
                                        </p:cTn>
                                        <p:tgtEl>
                                          <p:spTgt spid="6">
                                            <p:graphicEl>
                                              <a:dgm id="{C5B35C5E-7C13-4E91-BE8B-960D6C347670}"/>
                                            </p:graphicEl>
                                          </p:spTgt>
                                        </p:tgtEl>
                                        <p:attrNameLst>
                                          <p:attrName>ppt_x</p:attrName>
                                        </p:attrNameLst>
                                      </p:cBhvr>
                                    </p:anim>
                                    <p:set>
                                      <p:cBhvr>
                                        <p:cTn id="101" dur="770" fill="hold"/>
                                        <p:tgtEl>
                                          <p:spTgt spid="6">
                                            <p:graphicEl>
                                              <a:dgm id="{C5B35C5E-7C13-4E91-BE8B-960D6C347670}"/>
                                            </p:graphicEl>
                                          </p:spTgt>
                                        </p:tgtEl>
                                        <p:attrNameLst>
                                          <p:attrName>ppt_y</p:attrName>
                                        </p:attrNameLst>
                                      </p:cBhvr>
                                      <p:to>
                                        <p:strVal val="(#ppt_y+0.4)"/>
                                      </p:to>
                                    </p:set>
                                    <p:anim from="(#ppt_y+0.4)" to="(#ppt_y)" calcmode="lin" valueType="num">
                                      <p:cBhvr>
                                        <p:cTn id="102" dur="1230" accel="100000" fill="hold">
                                          <p:stCondLst>
                                            <p:cond delay="770"/>
                                          </p:stCondLst>
                                        </p:cTn>
                                        <p:tgtEl>
                                          <p:spTgt spid="6">
                                            <p:graphicEl>
                                              <a:dgm id="{C5B35C5E-7C13-4E91-BE8B-960D6C347670}"/>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bld="one"/>
        </p:bldSub>
      </p:bldGraphic>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قانون محصولات رهنی بدیل</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لغو قانون </a:t>
            </a:r>
            <a:r>
              <a:rPr lang="en-US" dirty="0" smtClean="0"/>
              <a:t>Glass-</a:t>
            </a:r>
            <a:r>
              <a:rPr lang="en-US" dirty="0" err="1" smtClean="0"/>
              <a:t>Steagall</a:t>
            </a:r>
            <a:r>
              <a:rPr lang="en-US" dirty="0" smtClean="0"/>
              <a:t> </a:t>
            </a:r>
            <a:endParaRPr lang="fa-IR" dirty="0"/>
          </a:p>
        </p:txBody>
      </p:sp>
      <p:graphicFrame>
        <p:nvGraphicFramePr>
          <p:cNvPr id="10" name="Content Placeholder 9"/>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graphicEl>
                                              <a:dgm id="{EE4FBF45-3A18-48BB-8C9B-23501488F924}"/>
                                            </p:graphicEl>
                                          </p:spTgt>
                                        </p:tgtEl>
                                      </p:cBhvr>
                                    </p:animEffect>
                                    <p:animScale>
                                      <p:cBhvr>
                                        <p:cTn id="7" dur="250" autoRev="1" fill="hold"/>
                                        <p:tgtEl>
                                          <p:spTgt spid="10">
                                            <p:graphicEl>
                                              <a:dgm id="{EE4FBF45-3A18-48BB-8C9B-23501488F924}"/>
                                            </p:graphic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0">
                                            <p:graphicEl>
                                              <a:dgm id="{177B6631-1B2B-43AE-8DCD-4292AE4E0B3F}"/>
                                            </p:graphicEl>
                                          </p:spTgt>
                                        </p:tgtEl>
                                      </p:cBhvr>
                                    </p:animEffect>
                                    <p:animScale>
                                      <p:cBhvr>
                                        <p:cTn id="11" dur="250" autoRev="1" fill="hold"/>
                                        <p:tgtEl>
                                          <p:spTgt spid="10">
                                            <p:graphicEl>
                                              <a:dgm id="{177B6631-1B2B-43AE-8DCD-4292AE4E0B3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2900" dirty="0" smtClean="0"/>
              <a:t>Commodity Futures Modernization Act</a:t>
            </a:r>
            <a:endParaRPr lang="fa-IR" sz="2900" dirty="0"/>
          </a:p>
        </p:txBody>
      </p:sp>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تاخت نکول اعتباری</a:t>
            </a:r>
            <a:endParaRPr lang="fa-IR" dirty="0"/>
          </a:p>
        </p:txBody>
      </p:sp>
      <p:graphicFrame>
        <p:nvGraphicFramePr>
          <p:cNvPr id="8" name="Content Placeholder 7"/>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7"/>
          <p:cNvGraphicFramePr>
            <a:graphicFrameLocks/>
          </p:cNvGraphicFramePr>
          <p:nvPr/>
        </p:nvGraphicFramePr>
        <p:xfrm>
          <a:off x="457200" y="533400"/>
          <a:ext cx="8183880" cy="4187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graphicEl>
                                              <a:dgm id="{613850D6-CF1F-4D7A-9503-FC3995639FFE}"/>
                                            </p:graphicEl>
                                          </p:spTgt>
                                        </p:tgtEl>
                                        <p:attrNameLst>
                                          <p:attrName>style.visibility</p:attrName>
                                        </p:attrNameLst>
                                      </p:cBhvr>
                                      <p:to>
                                        <p:strVal val="visible"/>
                                      </p:to>
                                    </p:set>
                                    <p:anim calcmode="lin" valueType="num">
                                      <p:cBhvr>
                                        <p:cTn id="7" dur="1000" fill="hold"/>
                                        <p:tgtEl>
                                          <p:spTgt spid="8">
                                            <p:graphicEl>
                                              <a:dgm id="{613850D6-CF1F-4D7A-9503-FC3995639FFE}"/>
                                            </p:graphicEl>
                                          </p:spTgt>
                                        </p:tgtEl>
                                        <p:attrNameLst>
                                          <p:attrName>ppt_w</p:attrName>
                                        </p:attrNameLst>
                                      </p:cBhvr>
                                      <p:tavLst>
                                        <p:tav tm="0">
                                          <p:val>
                                            <p:strVal val="#ppt_w*0.70"/>
                                          </p:val>
                                        </p:tav>
                                        <p:tav tm="100000">
                                          <p:val>
                                            <p:strVal val="#ppt_w"/>
                                          </p:val>
                                        </p:tav>
                                      </p:tavLst>
                                    </p:anim>
                                    <p:anim calcmode="lin" valueType="num">
                                      <p:cBhvr>
                                        <p:cTn id="8" dur="1000" fill="hold"/>
                                        <p:tgtEl>
                                          <p:spTgt spid="8">
                                            <p:graphicEl>
                                              <a:dgm id="{613850D6-CF1F-4D7A-9503-FC3995639FFE}"/>
                                            </p:graphicEl>
                                          </p:spTgt>
                                        </p:tgtEl>
                                        <p:attrNameLst>
                                          <p:attrName>ppt_h</p:attrName>
                                        </p:attrNameLst>
                                      </p:cBhvr>
                                      <p:tavLst>
                                        <p:tav tm="0">
                                          <p:val>
                                            <p:strVal val="#ppt_h"/>
                                          </p:val>
                                        </p:tav>
                                        <p:tav tm="100000">
                                          <p:val>
                                            <p:strVal val="#ppt_h"/>
                                          </p:val>
                                        </p:tav>
                                      </p:tavLst>
                                    </p:anim>
                                    <p:animEffect transition="in" filter="fade">
                                      <p:cBhvr>
                                        <p:cTn id="9" dur="1000"/>
                                        <p:tgtEl>
                                          <p:spTgt spid="8">
                                            <p:graphicEl>
                                              <a:dgm id="{613850D6-CF1F-4D7A-9503-FC3995639FFE}"/>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graphicEl>
                                              <a:dgm id="{EB72AE90-8A31-421A-8E7C-05F874736A14}"/>
                                            </p:graphicEl>
                                          </p:spTgt>
                                        </p:tgtEl>
                                        <p:attrNameLst>
                                          <p:attrName>style.visibility</p:attrName>
                                        </p:attrNameLst>
                                      </p:cBhvr>
                                      <p:to>
                                        <p:strVal val="visible"/>
                                      </p:to>
                                    </p:set>
                                    <p:anim calcmode="lin" valueType="num">
                                      <p:cBhvr>
                                        <p:cTn id="12" dur="1000" fill="hold"/>
                                        <p:tgtEl>
                                          <p:spTgt spid="8">
                                            <p:graphicEl>
                                              <a:dgm id="{EB72AE90-8A31-421A-8E7C-05F874736A14}"/>
                                            </p:graphicEl>
                                          </p:spTgt>
                                        </p:tgtEl>
                                        <p:attrNameLst>
                                          <p:attrName>ppt_w</p:attrName>
                                        </p:attrNameLst>
                                      </p:cBhvr>
                                      <p:tavLst>
                                        <p:tav tm="0">
                                          <p:val>
                                            <p:strVal val="#ppt_w*0.70"/>
                                          </p:val>
                                        </p:tav>
                                        <p:tav tm="100000">
                                          <p:val>
                                            <p:strVal val="#ppt_w"/>
                                          </p:val>
                                        </p:tav>
                                      </p:tavLst>
                                    </p:anim>
                                    <p:anim calcmode="lin" valueType="num">
                                      <p:cBhvr>
                                        <p:cTn id="13" dur="1000" fill="hold"/>
                                        <p:tgtEl>
                                          <p:spTgt spid="8">
                                            <p:graphicEl>
                                              <a:dgm id="{EB72AE90-8A31-421A-8E7C-05F874736A14}"/>
                                            </p:graphicEl>
                                          </p:spTgt>
                                        </p:tgtEl>
                                        <p:attrNameLst>
                                          <p:attrName>ppt_h</p:attrName>
                                        </p:attrNameLst>
                                      </p:cBhvr>
                                      <p:tavLst>
                                        <p:tav tm="0">
                                          <p:val>
                                            <p:strVal val="#ppt_h"/>
                                          </p:val>
                                        </p:tav>
                                        <p:tav tm="100000">
                                          <p:val>
                                            <p:strVal val="#ppt_h"/>
                                          </p:val>
                                        </p:tav>
                                      </p:tavLst>
                                    </p:anim>
                                    <p:animEffect transition="in" filter="fade">
                                      <p:cBhvr>
                                        <p:cTn id="14" dur="1000"/>
                                        <p:tgtEl>
                                          <p:spTgt spid="8">
                                            <p:graphicEl>
                                              <a:dgm id="{EB72AE90-8A31-421A-8E7C-05F874736A14}"/>
                                            </p:graphic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8">
                                            <p:graphicEl>
                                              <a:dgm id="{5BA92C5B-148A-4129-8E47-F5C162FBAE74}"/>
                                            </p:graphicEl>
                                          </p:spTgt>
                                        </p:tgtEl>
                                        <p:attrNameLst>
                                          <p:attrName>style.visibility</p:attrName>
                                        </p:attrNameLst>
                                      </p:cBhvr>
                                      <p:to>
                                        <p:strVal val="visible"/>
                                      </p:to>
                                    </p:set>
                                    <p:anim calcmode="lin" valueType="num">
                                      <p:cBhvr>
                                        <p:cTn id="18" dur="1000" fill="hold"/>
                                        <p:tgtEl>
                                          <p:spTgt spid="8">
                                            <p:graphicEl>
                                              <a:dgm id="{5BA92C5B-148A-4129-8E47-F5C162FBAE74}"/>
                                            </p:graphicEl>
                                          </p:spTgt>
                                        </p:tgtEl>
                                        <p:attrNameLst>
                                          <p:attrName>ppt_w</p:attrName>
                                        </p:attrNameLst>
                                      </p:cBhvr>
                                      <p:tavLst>
                                        <p:tav tm="0">
                                          <p:val>
                                            <p:strVal val="#ppt_w*0.70"/>
                                          </p:val>
                                        </p:tav>
                                        <p:tav tm="100000">
                                          <p:val>
                                            <p:strVal val="#ppt_w"/>
                                          </p:val>
                                        </p:tav>
                                      </p:tavLst>
                                    </p:anim>
                                    <p:anim calcmode="lin" valueType="num">
                                      <p:cBhvr>
                                        <p:cTn id="19" dur="1000" fill="hold"/>
                                        <p:tgtEl>
                                          <p:spTgt spid="8">
                                            <p:graphicEl>
                                              <a:dgm id="{5BA92C5B-148A-4129-8E47-F5C162FBAE74}"/>
                                            </p:graphicEl>
                                          </p:spTgt>
                                        </p:tgtEl>
                                        <p:attrNameLst>
                                          <p:attrName>ppt_h</p:attrName>
                                        </p:attrNameLst>
                                      </p:cBhvr>
                                      <p:tavLst>
                                        <p:tav tm="0">
                                          <p:val>
                                            <p:strVal val="#ppt_h"/>
                                          </p:val>
                                        </p:tav>
                                        <p:tav tm="100000">
                                          <p:val>
                                            <p:strVal val="#ppt_h"/>
                                          </p:val>
                                        </p:tav>
                                      </p:tavLst>
                                    </p:anim>
                                    <p:animEffect transition="in" filter="fade">
                                      <p:cBhvr>
                                        <p:cTn id="20" dur="1000"/>
                                        <p:tgtEl>
                                          <p:spTgt spid="8">
                                            <p:graphicEl>
                                              <a:dgm id="{5BA92C5B-148A-4129-8E47-F5C162FBAE74}"/>
                                            </p:graphic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graphicEl>
                                              <a:dgm id="{3F221AD0-BFDC-4F75-B90F-8C377A7D2FC6}"/>
                                            </p:graphicEl>
                                          </p:spTgt>
                                        </p:tgtEl>
                                        <p:attrNameLst>
                                          <p:attrName>style.visibility</p:attrName>
                                        </p:attrNameLst>
                                      </p:cBhvr>
                                      <p:to>
                                        <p:strVal val="visible"/>
                                      </p:to>
                                    </p:set>
                                    <p:anim calcmode="lin" valueType="num">
                                      <p:cBhvr>
                                        <p:cTn id="23" dur="1000" fill="hold"/>
                                        <p:tgtEl>
                                          <p:spTgt spid="8">
                                            <p:graphicEl>
                                              <a:dgm id="{3F221AD0-BFDC-4F75-B90F-8C377A7D2FC6}"/>
                                            </p:graphicEl>
                                          </p:spTgt>
                                        </p:tgtEl>
                                        <p:attrNameLst>
                                          <p:attrName>ppt_w</p:attrName>
                                        </p:attrNameLst>
                                      </p:cBhvr>
                                      <p:tavLst>
                                        <p:tav tm="0">
                                          <p:val>
                                            <p:strVal val="#ppt_w*0.70"/>
                                          </p:val>
                                        </p:tav>
                                        <p:tav tm="100000">
                                          <p:val>
                                            <p:strVal val="#ppt_w"/>
                                          </p:val>
                                        </p:tav>
                                      </p:tavLst>
                                    </p:anim>
                                    <p:anim calcmode="lin" valueType="num">
                                      <p:cBhvr>
                                        <p:cTn id="24" dur="1000" fill="hold"/>
                                        <p:tgtEl>
                                          <p:spTgt spid="8">
                                            <p:graphicEl>
                                              <a:dgm id="{3F221AD0-BFDC-4F75-B90F-8C377A7D2FC6}"/>
                                            </p:graphicEl>
                                          </p:spTgt>
                                        </p:tgtEl>
                                        <p:attrNameLst>
                                          <p:attrName>ppt_h</p:attrName>
                                        </p:attrNameLst>
                                      </p:cBhvr>
                                      <p:tavLst>
                                        <p:tav tm="0">
                                          <p:val>
                                            <p:strVal val="#ppt_h"/>
                                          </p:val>
                                        </p:tav>
                                        <p:tav tm="100000">
                                          <p:val>
                                            <p:strVal val="#ppt_h"/>
                                          </p:val>
                                        </p:tav>
                                      </p:tavLst>
                                    </p:anim>
                                    <p:animEffect transition="in" filter="fade">
                                      <p:cBhvr>
                                        <p:cTn id="25" dur="1000"/>
                                        <p:tgtEl>
                                          <p:spTgt spid="8">
                                            <p:graphicEl>
                                              <a:dgm id="{3F221AD0-BFDC-4F75-B90F-8C377A7D2FC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grpId="1" nodeType="clickEffect">
                                  <p:stCondLst>
                                    <p:cond delay="0"/>
                                  </p:stCondLst>
                                  <p:childTnLst>
                                    <p:anim calcmode="lin" valueType="num">
                                      <p:cBhvr>
                                        <p:cTn id="29" dur="500"/>
                                        <p:tgtEl>
                                          <p:spTgt spid="8">
                                            <p:graphicEl>
                                              <a:dgm id="{613850D6-CF1F-4D7A-9503-FC3995639FFE}"/>
                                            </p:graphicEl>
                                          </p:spTgt>
                                        </p:tgtEl>
                                        <p:attrNameLst>
                                          <p:attrName>ppt_w</p:attrName>
                                        </p:attrNameLst>
                                      </p:cBhvr>
                                      <p:tavLst>
                                        <p:tav tm="0">
                                          <p:val>
                                            <p:strVal val="ppt_w"/>
                                          </p:val>
                                        </p:tav>
                                        <p:tav tm="100000">
                                          <p:val>
                                            <p:fltVal val="0"/>
                                          </p:val>
                                        </p:tav>
                                      </p:tavLst>
                                    </p:anim>
                                    <p:anim calcmode="lin" valueType="num">
                                      <p:cBhvr>
                                        <p:cTn id="30" dur="500"/>
                                        <p:tgtEl>
                                          <p:spTgt spid="8">
                                            <p:graphicEl>
                                              <a:dgm id="{613850D6-CF1F-4D7A-9503-FC3995639FFE}"/>
                                            </p:graphicEl>
                                          </p:spTgt>
                                        </p:tgtEl>
                                        <p:attrNameLst>
                                          <p:attrName>ppt_h</p:attrName>
                                        </p:attrNameLst>
                                      </p:cBhvr>
                                      <p:tavLst>
                                        <p:tav tm="0">
                                          <p:val>
                                            <p:strVal val="ppt_h"/>
                                          </p:val>
                                        </p:tav>
                                        <p:tav tm="100000">
                                          <p:val>
                                            <p:fltVal val="0"/>
                                          </p:val>
                                        </p:tav>
                                      </p:tavLst>
                                    </p:anim>
                                    <p:set>
                                      <p:cBhvr>
                                        <p:cTn id="31" dur="1" fill="hold">
                                          <p:stCondLst>
                                            <p:cond delay="499"/>
                                          </p:stCondLst>
                                        </p:cTn>
                                        <p:tgtEl>
                                          <p:spTgt spid="8">
                                            <p:graphicEl>
                                              <a:dgm id="{613850D6-CF1F-4D7A-9503-FC3995639FFE}"/>
                                            </p:graphicEl>
                                          </p:spTgt>
                                        </p:tgtEl>
                                        <p:attrNameLst>
                                          <p:attrName>style.visibility</p:attrName>
                                        </p:attrNameLst>
                                      </p:cBhvr>
                                      <p:to>
                                        <p:strVal val="hidden"/>
                                      </p:to>
                                    </p:set>
                                  </p:childTnLst>
                                </p:cTn>
                              </p:par>
                              <p:par>
                                <p:cTn id="32" presetID="23" presetClass="exit" presetSubtype="32" fill="hold" grpId="1" nodeType="withEffect">
                                  <p:stCondLst>
                                    <p:cond delay="0"/>
                                  </p:stCondLst>
                                  <p:childTnLst>
                                    <p:anim calcmode="lin" valueType="num">
                                      <p:cBhvr>
                                        <p:cTn id="33" dur="500"/>
                                        <p:tgtEl>
                                          <p:spTgt spid="8">
                                            <p:graphicEl>
                                              <a:dgm id="{EB72AE90-8A31-421A-8E7C-05F874736A14}"/>
                                            </p:graphicEl>
                                          </p:spTgt>
                                        </p:tgtEl>
                                        <p:attrNameLst>
                                          <p:attrName>ppt_w</p:attrName>
                                        </p:attrNameLst>
                                      </p:cBhvr>
                                      <p:tavLst>
                                        <p:tav tm="0">
                                          <p:val>
                                            <p:strVal val="ppt_w"/>
                                          </p:val>
                                        </p:tav>
                                        <p:tav tm="100000">
                                          <p:val>
                                            <p:fltVal val="0"/>
                                          </p:val>
                                        </p:tav>
                                      </p:tavLst>
                                    </p:anim>
                                    <p:anim calcmode="lin" valueType="num">
                                      <p:cBhvr>
                                        <p:cTn id="34" dur="500"/>
                                        <p:tgtEl>
                                          <p:spTgt spid="8">
                                            <p:graphicEl>
                                              <a:dgm id="{EB72AE90-8A31-421A-8E7C-05F874736A14}"/>
                                            </p:graphicEl>
                                          </p:spTgt>
                                        </p:tgtEl>
                                        <p:attrNameLst>
                                          <p:attrName>ppt_h</p:attrName>
                                        </p:attrNameLst>
                                      </p:cBhvr>
                                      <p:tavLst>
                                        <p:tav tm="0">
                                          <p:val>
                                            <p:strVal val="ppt_h"/>
                                          </p:val>
                                        </p:tav>
                                        <p:tav tm="100000">
                                          <p:val>
                                            <p:fltVal val="0"/>
                                          </p:val>
                                        </p:tav>
                                      </p:tavLst>
                                    </p:anim>
                                    <p:set>
                                      <p:cBhvr>
                                        <p:cTn id="35" dur="1" fill="hold">
                                          <p:stCondLst>
                                            <p:cond delay="499"/>
                                          </p:stCondLst>
                                        </p:cTn>
                                        <p:tgtEl>
                                          <p:spTgt spid="8">
                                            <p:graphicEl>
                                              <a:dgm id="{EB72AE90-8A31-421A-8E7C-05F874736A14}"/>
                                            </p:graphicEl>
                                          </p:spTgt>
                                        </p:tgtEl>
                                        <p:attrNameLst>
                                          <p:attrName>style.visibility</p:attrName>
                                        </p:attrNameLst>
                                      </p:cBhvr>
                                      <p:to>
                                        <p:strVal val="hidden"/>
                                      </p:to>
                                    </p:set>
                                  </p:childTnLst>
                                </p:cTn>
                              </p:par>
                              <p:par>
                                <p:cTn id="36" presetID="23" presetClass="exit" presetSubtype="32" fill="hold" grpId="1" nodeType="withEffect">
                                  <p:stCondLst>
                                    <p:cond delay="0"/>
                                  </p:stCondLst>
                                  <p:childTnLst>
                                    <p:anim calcmode="lin" valueType="num">
                                      <p:cBhvr>
                                        <p:cTn id="37" dur="500"/>
                                        <p:tgtEl>
                                          <p:spTgt spid="8">
                                            <p:graphicEl>
                                              <a:dgm id="{5BA92C5B-148A-4129-8E47-F5C162FBAE74}"/>
                                            </p:graphicEl>
                                          </p:spTgt>
                                        </p:tgtEl>
                                        <p:attrNameLst>
                                          <p:attrName>ppt_w</p:attrName>
                                        </p:attrNameLst>
                                      </p:cBhvr>
                                      <p:tavLst>
                                        <p:tav tm="0">
                                          <p:val>
                                            <p:strVal val="ppt_w"/>
                                          </p:val>
                                        </p:tav>
                                        <p:tav tm="100000">
                                          <p:val>
                                            <p:fltVal val="0"/>
                                          </p:val>
                                        </p:tav>
                                      </p:tavLst>
                                    </p:anim>
                                    <p:anim calcmode="lin" valueType="num">
                                      <p:cBhvr>
                                        <p:cTn id="38" dur="500"/>
                                        <p:tgtEl>
                                          <p:spTgt spid="8">
                                            <p:graphicEl>
                                              <a:dgm id="{5BA92C5B-148A-4129-8E47-F5C162FBAE74}"/>
                                            </p:graphicEl>
                                          </p:spTgt>
                                        </p:tgtEl>
                                        <p:attrNameLst>
                                          <p:attrName>ppt_h</p:attrName>
                                        </p:attrNameLst>
                                      </p:cBhvr>
                                      <p:tavLst>
                                        <p:tav tm="0">
                                          <p:val>
                                            <p:strVal val="ppt_h"/>
                                          </p:val>
                                        </p:tav>
                                        <p:tav tm="100000">
                                          <p:val>
                                            <p:fltVal val="0"/>
                                          </p:val>
                                        </p:tav>
                                      </p:tavLst>
                                    </p:anim>
                                    <p:set>
                                      <p:cBhvr>
                                        <p:cTn id="39" dur="1" fill="hold">
                                          <p:stCondLst>
                                            <p:cond delay="499"/>
                                          </p:stCondLst>
                                        </p:cTn>
                                        <p:tgtEl>
                                          <p:spTgt spid="8">
                                            <p:graphicEl>
                                              <a:dgm id="{5BA92C5B-148A-4129-8E47-F5C162FBAE74}"/>
                                            </p:graphicEl>
                                          </p:spTgt>
                                        </p:tgtEl>
                                        <p:attrNameLst>
                                          <p:attrName>style.visibility</p:attrName>
                                        </p:attrNameLst>
                                      </p:cBhvr>
                                      <p:to>
                                        <p:strVal val="hidden"/>
                                      </p:to>
                                    </p:set>
                                  </p:childTnLst>
                                </p:cTn>
                              </p:par>
                              <p:par>
                                <p:cTn id="40" presetID="23" presetClass="exit" presetSubtype="32" fill="hold" grpId="1" nodeType="withEffect">
                                  <p:stCondLst>
                                    <p:cond delay="0"/>
                                  </p:stCondLst>
                                  <p:childTnLst>
                                    <p:anim calcmode="lin" valueType="num">
                                      <p:cBhvr>
                                        <p:cTn id="41" dur="500"/>
                                        <p:tgtEl>
                                          <p:spTgt spid="8">
                                            <p:graphicEl>
                                              <a:dgm id="{3F221AD0-BFDC-4F75-B90F-8C377A7D2FC6}"/>
                                            </p:graphicEl>
                                          </p:spTgt>
                                        </p:tgtEl>
                                        <p:attrNameLst>
                                          <p:attrName>ppt_w</p:attrName>
                                        </p:attrNameLst>
                                      </p:cBhvr>
                                      <p:tavLst>
                                        <p:tav tm="0">
                                          <p:val>
                                            <p:strVal val="ppt_w"/>
                                          </p:val>
                                        </p:tav>
                                        <p:tav tm="100000">
                                          <p:val>
                                            <p:fltVal val="0"/>
                                          </p:val>
                                        </p:tav>
                                      </p:tavLst>
                                    </p:anim>
                                    <p:anim calcmode="lin" valueType="num">
                                      <p:cBhvr>
                                        <p:cTn id="42" dur="500"/>
                                        <p:tgtEl>
                                          <p:spTgt spid="8">
                                            <p:graphicEl>
                                              <a:dgm id="{3F221AD0-BFDC-4F75-B90F-8C377A7D2FC6}"/>
                                            </p:graphicEl>
                                          </p:spTgt>
                                        </p:tgtEl>
                                        <p:attrNameLst>
                                          <p:attrName>ppt_h</p:attrName>
                                        </p:attrNameLst>
                                      </p:cBhvr>
                                      <p:tavLst>
                                        <p:tav tm="0">
                                          <p:val>
                                            <p:strVal val="ppt_h"/>
                                          </p:val>
                                        </p:tav>
                                        <p:tav tm="100000">
                                          <p:val>
                                            <p:fltVal val="0"/>
                                          </p:val>
                                        </p:tav>
                                      </p:tavLst>
                                    </p:anim>
                                    <p:set>
                                      <p:cBhvr>
                                        <p:cTn id="43" dur="1" fill="hold">
                                          <p:stCondLst>
                                            <p:cond delay="499"/>
                                          </p:stCondLst>
                                        </p:cTn>
                                        <p:tgtEl>
                                          <p:spTgt spid="8">
                                            <p:graphicEl>
                                              <a:dgm id="{3F221AD0-BFDC-4F75-B90F-8C377A7D2FC6}"/>
                                            </p:graphicEl>
                                          </p:spTgt>
                                        </p:tgtEl>
                                        <p:attrNameLst>
                                          <p:attrName>style.visibility</p:attrName>
                                        </p:attrNameLst>
                                      </p:cBhvr>
                                      <p:to>
                                        <p:strVal val="hidden"/>
                                      </p:to>
                                    </p:set>
                                  </p:childTnLst>
                                </p:cTn>
                              </p:par>
                              <p:par>
                                <p:cTn id="44" presetID="30" presetClass="entr" presetSubtype="0" fill="hold" grpId="0" nodeType="withEffect">
                                  <p:stCondLst>
                                    <p:cond delay="0"/>
                                  </p:stCondLst>
                                  <p:childTnLst>
                                    <p:set>
                                      <p:cBhvr>
                                        <p:cTn id="45" dur="1" fill="hold">
                                          <p:stCondLst>
                                            <p:cond delay="0"/>
                                          </p:stCondLst>
                                        </p:cTn>
                                        <p:tgtEl>
                                          <p:spTgt spid="9">
                                            <p:graphicEl>
                                              <a:dgm id="{9B1AE474-ECEC-4593-9ED7-C3DBCEE53610}"/>
                                            </p:graphicEl>
                                          </p:spTgt>
                                        </p:tgtEl>
                                        <p:attrNameLst>
                                          <p:attrName>style.visibility</p:attrName>
                                        </p:attrNameLst>
                                      </p:cBhvr>
                                      <p:to>
                                        <p:strVal val="visible"/>
                                      </p:to>
                                    </p:set>
                                    <p:animEffect transition="in" filter="fade">
                                      <p:cBhvr>
                                        <p:cTn id="46" dur="800" decel="100000"/>
                                        <p:tgtEl>
                                          <p:spTgt spid="9">
                                            <p:graphicEl>
                                              <a:dgm id="{9B1AE474-ECEC-4593-9ED7-C3DBCEE53610}"/>
                                            </p:graphicEl>
                                          </p:spTgt>
                                        </p:tgtEl>
                                      </p:cBhvr>
                                    </p:animEffect>
                                    <p:anim calcmode="lin" valueType="num">
                                      <p:cBhvr>
                                        <p:cTn id="47" dur="800" decel="100000" fill="hold"/>
                                        <p:tgtEl>
                                          <p:spTgt spid="9">
                                            <p:graphicEl>
                                              <a:dgm id="{9B1AE474-ECEC-4593-9ED7-C3DBCEE53610}"/>
                                            </p:graphicEl>
                                          </p:spTgt>
                                        </p:tgtEl>
                                        <p:attrNameLst>
                                          <p:attrName>style.rotation</p:attrName>
                                        </p:attrNameLst>
                                      </p:cBhvr>
                                      <p:tavLst>
                                        <p:tav tm="0">
                                          <p:val>
                                            <p:fltVal val="-90"/>
                                          </p:val>
                                        </p:tav>
                                        <p:tav tm="100000">
                                          <p:val>
                                            <p:fltVal val="0"/>
                                          </p:val>
                                        </p:tav>
                                      </p:tavLst>
                                    </p:anim>
                                    <p:anim calcmode="lin" valueType="num">
                                      <p:cBhvr>
                                        <p:cTn id="48" dur="800" decel="100000" fill="hold"/>
                                        <p:tgtEl>
                                          <p:spTgt spid="9">
                                            <p:graphicEl>
                                              <a:dgm id="{9B1AE474-ECEC-4593-9ED7-C3DBCEE53610}"/>
                                            </p:graphic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9">
                                            <p:graphicEl>
                                              <a:dgm id="{9B1AE474-ECEC-4593-9ED7-C3DBCEE53610}"/>
                                            </p:graphic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9">
                                            <p:graphicEl>
                                              <a:dgm id="{9B1AE474-ECEC-4593-9ED7-C3DBCEE53610}"/>
                                            </p:graphic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9">
                                            <p:graphicEl>
                                              <a:dgm id="{9B1AE474-ECEC-4593-9ED7-C3DBCEE53610}"/>
                                            </p:graphicEl>
                                          </p:spTgt>
                                        </p:tgtEl>
                                        <p:attrNameLst>
                                          <p:attrName>ppt_y</p:attrName>
                                        </p:attrNameLst>
                                      </p:cBhvr>
                                      <p:tavLst>
                                        <p:tav tm="0">
                                          <p:val>
                                            <p:strVal val="#ppt_y+0.1"/>
                                          </p:val>
                                        </p:tav>
                                        <p:tav tm="100000">
                                          <p:val>
                                            <p:strVal val="#ppt_y"/>
                                          </p:val>
                                        </p:tav>
                                      </p:tavLst>
                                    </p:anim>
                                  </p:childTnLst>
                                </p:cTn>
                              </p:par>
                            </p:childTnLst>
                          </p:cTn>
                        </p:par>
                        <p:par>
                          <p:cTn id="52" fill="hold">
                            <p:stCondLst>
                              <p:cond delay="1000"/>
                            </p:stCondLst>
                            <p:childTnLst>
                              <p:par>
                                <p:cTn id="53" presetID="30" presetClass="entr" presetSubtype="0" fill="hold" grpId="0" nodeType="afterEffect">
                                  <p:stCondLst>
                                    <p:cond delay="0"/>
                                  </p:stCondLst>
                                  <p:childTnLst>
                                    <p:set>
                                      <p:cBhvr>
                                        <p:cTn id="54" dur="1" fill="hold">
                                          <p:stCondLst>
                                            <p:cond delay="0"/>
                                          </p:stCondLst>
                                        </p:cTn>
                                        <p:tgtEl>
                                          <p:spTgt spid="9">
                                            <p:graphicEl>
                                              <a:dgm id="{B6BF45F0-895A-41F4-8D29-7566C10F3AD3}"/>
                                            </p:graphicEl>
                                          </p:spTgt>
                                        </p:tgtEl>
                                        <p:attrNameLst>
                                          <p:attrName>style.visibility</p:attrName>
                                        </p:attrNameLst>
                                      </p:cBhvr>
                                      <p:to>
                                        <p:strVal val="visible"/>
                                      </p:to>
                                    </p:set>
                                    <p:animEffect transition="in" filter="fade">
                                      <p:cBhvr>
                                        <p:cTn id="55" dur="800" decel="100000"/>
                                        <p:tgtEl>
                                          <p:spTgt spid="9">
                                            <p:graphicEl>
                                              <a:dgm id="{B6BF45F0-895A-41F4-8D29-7566C10F3AD3}"/>
                                            </p:graphicEl>
                                          </p:spTgt>
                                        </p:tgtEl>
                                      </p:cBhvr>
                                    </p:animEffect>
                                    <p:anim calcmode="lin" valueType="num">
                                      <p:cBhvr>
                                        <p:cTn id="56" dur="800" decel="100000" fill="hold"/>
                                        <p:tgtEl>
                                          <p:spTgt spid="9">
                                            <p:graphicEl>
                                              <a:dgm id="{B6BF45F0-895A-41F4-8D29-7566C10F3AD3}"/>
                                            </p:graphicEl>
                                          </p:spTgt>
                                        </p:tgtEl>
                                        <p:attrNameLst>
                                          <p:attrName>style.rotation</p:attrName>
                                        </p:attrNameLst>
                                      </p:cBhvr>
                                      <p:tavLst>
                                        <p:tav tm="0">
                                          <p:val>
                                            <p:fltVal val="-90"/>
                                          </p:val>
                                        </p:tav>
                                        <p:tav tm="100000">
                                          <p:val>
                                            <p:fltVal val="0"/>
                                          </p:val>
                                        </p:tav>
                                      </p:tavLst>
                                    </p:anim>
                                    <p:anim calcmode="lin" valueType="num">
                                      <p:cBhvr>
                                        <p:cTn id="57" dur="800" decel="100000" fill="hold"/>
                                        <p:tgtEl>
                                          <p:spTgt spid="9">
                                            <p:graphicEl>
                                              <a:dgm id="{B6BF45F0-895A-41F4-8D29-7566C10F3AD3}"/>
                                            </p:graphic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9">
                                            <p:graphicEl>
                                              <a:dgm id="{B6BF45F0-895A-41F4-8D29-7566C10F3AD3}"/>
                                            </p:graphic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9">
                                            <p:graphicEl>
                                              <a:dgm id="{B6BF45F0-895A-41F4-8D29-7566C10F3AD3}"/>
                                            </p:graphic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9">
                                            <p:graphicEl>
                                              <a:dgm id="{B6BF45F0-895A-41F4-8D29-7566C10F3AD3}"/>
                                            </p:graphicEl>
                                          </p:spTgt>
                                        </p:tgtEl>
                                        <p:attrNameLst>
                                          <p:attrName>ppt_y</p:attrName>
                                        </p:attrNameLst>
                                      </p:cBhvr>
                                      <p:tavLst>
                                        <p:tav tm="0">
                                          <p:val>
                                            <p:strVal val="#ppt_y+0.1"/>
                                          </p:val>
                                        </p:tav>
                                        <p:tav tm="100000">
                                          <p:val>
                                            <p:strVal val="#ppt_y"/>
                                          </p:val>
                                        </p:tav>
                                      </p:tavLst>
                                    </p:anim>
                                  </p:childTnLst>
                                </p:cTn>
                              </p:par>
                            </p:childTnLst>
                          </p:cTn>
                        </p:par>
                        <p:par>
                          <p:cTn id="61" fill="hold">
                            <p:stCondLst>
                              <p:cond delay="2000"/>
                            </p:stCondLst>
                            <p:childTnLst>
                              <p:par>
                                <p:cTn id="62" presetID="30" presetClass="entr" presetSubtype="0" fill="hold" grpId="0" nodeType="afterEffect">
                                  <p:stCondLst>
                                    <p:cond delay="0"/>
                                  </p:stCondLst>
                                  <p:childTnLst>
                                    <p:set>
                                      <p:cBhvr>
                                        <p:cTn id="63" dur="1" fill="hold">
                                          <p:stCondLst>
                                            <p:cond delay="0"/>
                                          </p:stCondLst>
                                        </p:cTn>
                                        <p:tgtEl>
                                          <p:spTgt spid="9">
                                            <p:graphicEl>
                                              <a:dgm id="{61478CA1-49E3-4A0C-B655-EED8C28F2C35}"/>
                                            </p:graphicEl>
                                          </p:spTgt>
                                        </p:tgtEl>
                                        <p:attrNameLst>
                                          <p:attrName>style.visibility</p:attrName>
                                        </p:attrNameLst>
                                      </p:cBhvr>
                                      <p:to>
                                        <p:strVal val="visible"/>
                                      </p:to>
                                    </p:set>
                                    <p:animEffect transition="in" filter="fade">
                                      <p:cBhvr>
                                        <p:cTn id="64" dur="800" decel="100000"/>
                                        <p:tgtEl>
                                          <p:spTgt spid="9">
                                            <p:graphicEl>
                                              <a:dgm id="{61478CA1-49E3-4A0C-B655-EED8C28F2C35}"/>
                                            </p:graphicEl>
                                          </p:spTgt>
                                        </p:tgtEl>
                                      </p:cBhvr>
                                    </p:animEffect>
                                    <p:anim calcmode="lin" valueType="num">
                                      <p:cBhvr>
                                        <p:cTn id="65" dur="800" decel="100000" fill="hold"/>
                                        <p:tgtEl>
                                          <p:spTgt spid="9">
                                            <p:graphicEl>
                                              <a:dgm id="{61478CA1-49E3-4A0C-B655-EED8C28F2C35}"/>
                                            </p:graphicEl>
                                          </p:spTgt>
                                        </p:tgtEl>
                                        <p:attrNameLst>
                                          <p:attrName>style.rotation</p:attrName>
                                        </p:attrNameLst>
                                      </p:cBhvr>
                                      <p:tavLst>
                                        <p:tav tm="0">
                                          <p:val>
                                            <p:fltVal val="-90"/>
                                          </p:val>
                                        </p:tav>
                                        <p:tav tm="100000">
                                          <p:val>
                                            <p:fltVal val="0"/>
                                          </p:val>
                                        </p:tav>
                                      </p:tavLst>
                                    </p:anim>
                                    <p:anim calcmode="lin" valueType="num">
                                      <p:cBhvr>
                                        <p:cTn id="66" dur="800" decel="100000" fill="hold"/>
                                        <p:tgtEl>
                                          <p:spTgt spid="9">
                                            <p:graphicEl>
                                              <a:dgm id="{61478CA1-49E3-4A0C-B655-EED8C28F2C35}"/>
                                            </p:graphic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9">
                                            <p:graphicEl>
                                              <a:dgm id="{61478CA1-49E3-4A0C-B655-EED8C28F2C35}"/>
                                            </p:graphic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9">
                                            <p:graphicEl>
                                              <a:dgm id="{61478CA1-49E3-4A0C-B655-EED8C28F2C35}"/>
                                            </p:graphic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9">
                                            <p:graphicEl>
                                              <a:dgm id="{61478CA1-49E3-4A0C-B655-EED8C28F2C35}"/>
                                            </p:graphicEl>
                                          </p:spTgt>
                                        </p:tgtEl>
                                        <p:attrNameLst>
                                          <p:attrName>ppt_y</p:attrName>
                                        </p:attrNameLst>
                                      </p:cBhvr>
                                      <p:tavLst>
                                        <p:tav tm="0">
                                          <p:val>
                                            <p:strVal val="#ppt_y+0.1"/>
                                          </p:val>
                                        </p:tav>
                                        <p:tav tm="100000">
                                          <p:val>
                                            <p:strVal val="#ppt_y"/>
                                          </p:val>
                                        </p:tav>
                                      </p:tavLst>
                                    </p:anim>
                                  </p:childTnLst>
                                </p:cTn>
                              </p:par>
                            </p:childTnLst>
                          </p:cTn>
                        </p:par>
                        <p:par>
                          <p:cTn id="70" fill="hold">
                            <p:stCondLst>
                              <p:cond delay="3000"/>
                            </p:stCondLst>
                            <p:childTnLst>
                              <p:par>
                                <p:cTn id="71" presetID="30" presetClass="entr" presetSubtype="0" fill="hold" grpId="0" nodeType="afterEffect">
                                  <p:stCondLst>
                                    <p:cond delay="0"/>
                                  </p:stCondLst>
                                  <p:childTnLst>
                                    <p:set>
                                      <p:cBhvr>
                                        <p:cTn id="72" dur="1" fill="hold">
                                          <p:stCondLst>
                                            <p:cond delay="0"/>
                                          </p:stCondLst>
                                        </p:cTn>
                                        <p:tgtEl>
                                          <p:spTgt spid="9">
                                            <p:graphicEl>
                                              <a:dgm id="{0F16116F-EA5D-42D7-86FC-CBBF642F693B}"/>
                                            </p:graphicEl>
                                          </p:spTgt>
                                        </p:tgtEl>
                                        <p:attrNameLst>
                                          <p:attrName>style.visibility</p:attrName>
                                        </p:attrNameLst>
                                      </p:cBhvr>
                                      <p:to>
                                        <p:strVal val="visible"/>
                                      </p:to>
                                    </p:set>
                                    <p:animEffect transition="in" filter="fade">
                                      <p:cBhvr>
                                        <p:cTn id="73" dur="800" decel="100000"/>
                                        <p:tgtEl>
                                          <p:spTgt spid="9">
                                            <p:graphicEl>
                                              <a:dgm id="{0F16116F-EA5D-42D7-86FC-CBBF642F693B}"/>
                                            </p:graphicEl>
                                          </p:spTgt>
                                        </p:tgtEl>
                                      </p:cBhvr>
                                    </p:animEffect>
                                    <p:anim calcmode="lin" valueType="num">
                                      <p:cBhvr>
                                        <p:cTn id="74" dur="800" decel="100000" fill="hold"/>
                                        <p:tgtEl>
                                          <p:spTgt spid="9">
                                            <p:graphicEl>
                                              <a:dgm id="{0F16116F-EA5D-42D7-86FC-CBBF642F693B}"/>
                                            </p:graphicEl>
                                          </p:spTgt>
                                        </p:tgtEl>
                                        <p:attrNameLst>
                                          <p:attrName>style.rotation</p:attrName>
                                        </p:attrNameLst>
                                      </p:cBhvr>
                                      <p:tavLst>
                                        <p:tav tm="0">
                                          <p:val>
                                            <p:fltVal val="-90"/>
                                          </p:val>
                                        </p:tav>
                                        <p:tav tm="100000">
                                          <p:val>
                                            <p:fltVal val="0"/>
                                          </p:val>
                                        </p:tav>
                                      </p:tavLst>
                                    </p:anim>
                                    <p:anim calcmode="lin" valueType="num">
                                      <p:cBhvr>
                                        <p:cTn id="75" dur="800" decel="100000" fill="hold"/>
                                        <p:tgtEl>
                                          <p:spTgt spid="9">
                                            <p:graphicEl>
                                              <a:dgm id="{0F16116F-EA5D-42D7-86FC-CBBF642F693B}"/>
                                            </p:graphic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9">
                                            <p:graphicEl>
                                              <a:dgm id="{0F16116F-EA5D-42D7-86FC-CBBF642F693B}"/>
                                            </p:graphic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9">
                                            <p:graphicEl>
                                              <a:dgm id="{0F16116F-EA5D-42D7-86FC-CBBF642F693B}"/>
                                            </p:graphic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9">
                                            <p:graphicEl>
                                              <a:dgm id="{0F16116F-EA5D-42D7-86FC-CBBF642F693B}"/>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p:bldSub>
          <a:bldDgm/>
        </p:bldSub>
      </p:bldGraphic>
      <p:bldGraphic spid="9"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کمیسیون بورس و اوراق بهادار</a:t>
            </a:r>
            <a:endParaRPr lang="fa-IR" dirty="0"/>
          </a:p>
        </p:txBody>
      </p:sp>
      <p:graphicFrame>
        <p:nvGraphicFramePr>
          <p:cNvPr id="12" name="Content Placeholder 11"/>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nvGraphicFramePr>
        <p:xfrm>
          <a:off x="457200" y="533400"/>
          <a:ext cx="8183880" cy="4187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6">
                                            <p:graphicEl>
                                              <a:dgm id="{61AADBCD-A848-4348-835E-DCC4922F8E85}"/>
                                            </p:graphicEl>
                                          </p:spTgt>
                                        </p:tgtEl>
                                        <p:attrNameLst>
                                          <p:attrName>style.visibility</p:attrName>
                                        </p:attrNameLst>
                                      </p:cBhvr>
                                      <p:to>
                                        <p:strVal val="visible"/>
                                      </p:to>
                                    </p:set>
                                    <p:animEffect transition="in" filter="fade">
                                      <p:cBhvr>
                                        <p:cTn id="19" dur="1000"/>
                                        <p:tgtEl>
                                          <p:spTgt spid="6">
                                            <p:graphicEl>
                                              <a:dgm id="{61AADBCD-A848-4348-835E-DCC4922F8E85}"/>
                                            </p:graphicEl>
                                          </p:spTgt>
                                        </p:tgtEl>
                                      </p:cBhvr>
                                    </p:animEffect>
                                    <p:anim calcmode="lin" valueType="num">
                                      <p:cBhvr>
                                        <p:cTn id="20" dur="1000" fill="hold"/>
                                        <p:tgtEl>
                                          <p:spTgt spid="6">
                                            <p:graphicEl>
                                              <a:dgm id="{61AADBCD-A848-4348-835E-DCC4922F8E85}"/>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61AADBCD-A848-4348-835E-DCC4922F8E85}"/>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3F496C3A-84B0-4612-AE84-E0699B1341C7}"/>
                                            </p:graphicEl>
                                          </p:spTgt>
                                        </p:tgtEl>
                                        <p:attrNameLst>
                                          <p:attrName>style.visibility</p:attrName>
                                        </p:attrNameLst>
                                      </p:cBhvr>
                                      <p:to>
                                        <p:strVal val="visible"/>
                                      </p:to>
                                    </p:set>
                                    <p:animEffect transition="in" filter="fade">
                                      <p:cBhvr>
                                        <p:cTn id="24" dur="1000"/>
                                        <p:tgtEl>
                                          <p:spTgt spid="6">
                                            <p:graphicEl>
                                              <a:dgm id="{3F496C3A-84B0-4612-AE84-E0699B1341C7}"/>
                                            </p:graphicEl>
                                          </p:spTgt>
                                        </p:tgtEl>
                                      </p:cBhvr>
                                    </p:animEffect>
                                    <p:anim calcmode="lin" valueType="num">
                                      <p:cBhvr>
                                        <p:cTn id="25" dur="1000" fill="hold"/>
                                        <p:tgtEl>
                                          <p:spTgt spid="6">
                                            <p:graphicEl>
                                              <a:dgm id="{3F496C3A-84B0-4612-AE84-E0699B1341C7}"/>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3F496C3A-84B0-4612-AE84-E0699B1341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2" grpId="1">
        <p:bldAsOne/>
      </p:bldGraphic>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a:bodyPr>
          <a:lstStyle/>
          <a:p>
            <a:pPr algn="ctr"/>
            <a:r>
              <a:rPr lang="fa-IR" sz="6000" dirty="0" smtClean="0">
                <a:latin typeface="Arial Narrow" pitchFamily="34" charset="0"/>
                <a:cs typeface="B Tir" pitchFamily="2" charset="-78"/>
              </a:rPr>
              <a:t>بحران مالی چیست؟</a:t>
            </a:r>
            <a:endParaRPr lang="en-US" sz="6000" dirty="0" smtClean="0">
              <a:latin typeface="Arial Narrow" pitchFamily="34" charset="0"/>
              <a:cs typeface="B Tir" pitchFamily="2" charset="-78"/>
            </a:endParaRPr>
          </a:p>
        </p:txBody>
      </p:sp>
      <p:sp>
        <p:nvSpPr>
          <p:cNvPr id="5" name="Freeform 4"/>
          <p:cNvSpPr/>
          <p:nvPr/>
        </p:nvSpPr>
        <p:spPr>
          <a:xfrm>
            <a:off x="2500884" y="530352"/>
            <a:ext cx="4187952" cy="4187952"/>
          </a:xfrm>
          <a:custGeom>
            <a:avLst/>
            <a:gdLst>
              <a:gd name="connsiteX0" fmla="*/ 0 w 4187952"/>
              <a:gd name="connsiteY0" fmla="*/ 2093976 h 4187952"/>
              <a:gd name="connsiteX1" fmla="*/ 613314 w 4187952"/>
              <a:gd name="connsiteY1" fmla="*/ 613312 h 4187952"/>
              <a:gd name="connsiteX2" fmla="*/ 2093980 w 4187952"/>
              <a:gd name="connsiteY2" fmla="*/ 3 h 4187952"/>
              <a:gd name="connsiteX3" fmla="*/ 3574644 w 4187952"/>
              <a:gd name="connsiteY3" fmla="*/ 613317 h 4187952"/>
              <a:gd name="connsiteX4" fmla="*/ 4187953 w 4187952"/>
              <a:gd name="connsiteY4" fmla="*/ 2093983 h 4187952"/>
              <a:gd name="connsiteX5" fmla="*/ 3574641 w 4187952"/>
              <a:gd name="connsiteY5" fmla="*/ 3574648 h 4187952"/>
              <a:gd name="connsiteX6" fmla="*/ 2093976 w 4187952"/>
              <a:gd name="connsiteY6" fmla="*/ 4187959 h 4187952"/>
              <a:gd name="connsiteX7" fmla="*/ 613311 w 4187952"/>
              <a:gd name="connsiteY7" fmla="*/ 3574646 h 4187952"/>
              <a:gd name="connsiteX8" fmla="*/ 1 w 4187952"/>
              <a:gd name="connsiteY8" fmla="*/ 2093980 h 4187952"/>
              <a:gd name="connsiteX9" fmla="*/ 0 w 4187952"/>
              <a:gd name="connsiteY9" fmla="*/ 2093976 h 41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7952" h="4187952">
                <a:moveTo>
                  <a:pt x="0" y="2093976"/>
                </a:moveTo>
                <a:cubicBezTo>
                  <a:pt x="1" y="1538619"/>
                  <a:pt x="220616" y="1006008"/>
                  <a:pt x="613314" y="613312"/>
                </a:cubicBezTo>
                <a:cubicBezTo>
                  <a:pt x="1006011" y="220616"/>
                  <a:pt x="1538623" y="2"/>
                  <a:pt x="2093980" y="3"/>
                </a:cubicBezTo>
                <a:cubicBezTo>
                  <a:pt x="2649337" y="4"/>
                  <a:pt x="3181948" y="220619"/>
                  <a:pt x="3574644" y="613317"/>
                </a:cubicBezTo>
                <a:cubicBezTo>
                  <a:pt x="3967340" y="1006014"/>
                  <a:pt x="4187954" y="1538626"/>
                  <a:pt x="4187953" y="2093983"/>
                </a:cubicBezTo>
                <a:cubicBezTo>
                  <a:pt x="4187953" y="2649340"/>
                  <a:pt x="3967338" y="3181951"/>
                  <a:pt x="3574641" y="3574648"/>
                </a:cubicBezTo>
                <a:cubicBezTo>
                  <a:pt x="3181944" y="3967345"/>
                  <a:pt x="2649333" y="4187959"/>
                  <a:pt x="2093976" y="4187959"/>
                </a:cubicBezTo>
                <a:cubicBezTo>
                  <a:pt x="1538619" y="4187959"/>
                  <a:pt x="1006008" y="3967344"/>
                  <a:pt x="613311" y="3574646"/>
                </a:cubicBezTo>
                <a:cubicBezTo>
                  <a:pt x="220615" y="3181949"/>
                  <a:pt x="0" y="2649337"/>
                  <a:pt x="1" y="2093980"/>
                </a:cubicBezTo>
                <a:cubicBezTo>
                  <a:pt x="1" y="2093979"/>
                  <a:pt x="0" y="2093977"/>
                  <a:pt x="0" y="209397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12447" tIns="1246124" rIns="812448" bIns="1246124" numCol="1" spcCol="1270" anchor="ctr" anchorCtr="0">
            <a:noAutofit/>
          </a:bodyPr>
          <a:lstStyle/>
          <a:p>
            <a:pPr lvl="0" algn="ctr" defTabSz="1244600" rtl="1">
              <a:lnSpc>
                <a:spcPct val="140000"/>
              </a:lnSpc>
              <a:spcBef>
                <a:spcPct val="0"/>
              </a:spcBef>
              <a:spcAft>
                <a:spcPct val="35000"/>
              </a:spcAft>
            </a:pPr>
            <a:r>
              <a:rPr lang="fa-IR" sz="2800" b="0" kern="1200" dirty="0" smtClean="0">
                <a:cs typeface="B Bardiya" pitchFamily="2" charset="-78"/>
              </a:rPr>
              <a:t>وضعیتی که نهادهای مالی یا دارایی‌‌های مالی به یک باره ارزش خود را به میزان زیادی از دست می‌دهند. </a:t>
            </a:r>
            <a:endParaRPr lang="en-US" sz="2800" b="0" kern="1200" dirty="0">
              <a:cs typeface="B Bardi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33400" y="5486400"/>
            <a:ext cx="8183880" cy="1051560"/>
          </a:xfrm>
        </p:spPr>
        <p:txBody>
          <a:bodyPr>
            <a:normAutofit/>
          </a:bodyPr>
          <a:lstStyle/>
          <a:p>
            <a:pPr algn="ctr"/>
            <a:r>
              <a:rPr lang="fa-IR" sz="2800" dirty="0" smtClean="0">
                <a:cs typeface="B Bardiya" pitchFamily="2" charset="-78"/>
              </a:rPr>
              <a:t>نسبت اهرمی بانک‌های سرمایه‌گذاری مهم</a:t>
            </a:r>
            <a:endParaRPr lang="en-US" sz="2800" dirty="0" smtClean="0">
              <a:cs typeface="B Bardiya" pitchFamily="2" charset="-78"/>
            </a:endParaRPr>
          </a:p>
        </p:txBody>
      </p:sp>
      <p:sp>
        <p:nvSpPr>
          <p:cNvPr id="5" name="Content Placeholder 4"/>
          <p:cNvSpPr>
            <a:spLocks noGrp="1"/>
          </p:cNvSpPr>
          <p:nvPr>
            <p:ph idx="1"/>
          </p:nvPr>
        </p:nvSpPr>
        <p:spPr/>
        <p:txBody>
          <a:bodyPr/>
          <a:lstStyle/>
          <a:p>
            <a:endParaRPr lang="fa-IR"/>
          </a:p>
        </p:txBody>
      </p:sp>
      <p:pic>
        <p:nvPicPr>
          <p:cNvPr id="34818" name="Picture 2"/>
          <p:cNvPicPr>
            <a:picLocks noChangeAspect="1" noChangeArrowheads="1"/>
          </p:cNvPicPr>
          <p:nvPr/>
        </p:nvPicPr>
        <p:blipFill>
          <a:blip r:embed="rId3" cstate="print"/>
          <a:srcRect/>
          <a:stretch>
            <a:fillRect/>
          </a:stretch>
        </p:blipFill>
        <p:spPr bwMode="auto">
          <a:xfrm>
            <a:off x="685800" y="762000"/>
            <a:ext cx="7848600"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سرنوشت بزرگ‌ترین بانک‌های سرمایه‌گذاری </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graphicEl>
                                              <a:dgm id="{E4064F56-A34F-4B30-A994-9C71CE9A1483}"/>
                                            </p:graphicEl>
                                          </p:spTgt>
                                        </p:tgtEl>
                                        <p:attrNameLst>
                                          <p:attrName>style.visibility</p:attrName>
                                        </p:attrNameLst>
                                      </p:cBhvr>
                                      <p:to>
                                        <p:strVal val="visible"/>
                                      </p:to>
                                    </p:set>
                                    <p:anim calcmode="lin" valueType="num">
                                      <p:cBhvr>
                                        <p:cTn id="7" dur="500" fill="hold"/>
                                        <p:tgtEl>
                                          <p:spTgt spid="4">
                                            <p:graphicEl>
                                              <a:dgm id="{E4064F56-A34F-4B30-A994-9C71CE9A1483}"/>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E4064F56-A34F-4B30-A994-9C71CE9A1483}"/>
                                            </p:graphic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graphicEl>
                                              <a:dgm id="{0AE9B738-D5FA-4013-B5B9-2E4753746432}"/>
                                            </p:graphicEl>
                                          </p:spTgt>
                                        </p:tgtEl>
                                        <p:attrNameLst>
                                          <p:attrName>style.visibility</p:attrName>
                                        </p:attrNameLst>
                                      </p:cBhvr>
                                      <p:to>
                                        <p:strVal val="visible"/>
                                      </p:to>
                                    </p:set>
                                    <p:anim calcmode="lin" valueType="num">
                                      <p:cBhvr>
                                        <p:cTn id="12" dur="500" fill="hold"/>
                                        <p:tgtEl>
                                          <p:spTgt spid="4">
                                            <p:graphicEl>
                                              <a:dgm id="{0AE9B738-D5FA-4013-B5B9-2E4753746432}"/>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0AE9B738-D5FA-4013-B5B9-2E4753746432}"/>
                                            </p:graphic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
                                            <p:graphicEl>
                                              <a:dgm id="{7D85B945-788E-42CC-AA9D-A89FDB48D3E2}"/>
                                            </p:graphicEl>
                                          </p:spTgt>
                                        </p:tgtEl>
                                        <p:attrNameLst>
                                          <p:attrName>style.visibility</p:attrName>
                                        </p:attrNameLst>
                                      </p:cBhvr>
                                      <p:to>
                                        <p:strVal val="visible"/>
                                      </p:to>
                                    </p:set>
                                    <p:anim calcmode="lin" valueType="num">
                                      <p:cBhvr>
                                        <p:cTn id="17" dur="500" fill="hold"/>
                                        <p:tgtEl>
                                          <p:spTgt spid="4">
                                            <p:graphicEl>
                                              <a:dgm id="{7D85B945-788E-42CC-AA9D-A89FDB48D3E2}"/>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7D85B945-788E-42CC-AA9D-A89FDB48D3E2}"/>
                                            </p:graphic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
                                            <p:graphicEl>
                                              <a:dgm id="{D3656CC6-9267-4B3A-8BB9-468EFA31AE51}"/>
                                            </p:graphicEl>
                                          </p:spTgt>
                                        </p:tgtEl>
                                        <p:attrNameLst>
                                          <p:attrName>style.visibility</p:attrName>
                                        </p:attrNameLst>
                                      </p:cBhvr>
                                      <p:to>
                                        <p:strVal val="visible"/>
                                      </p:to>
                                    </p:set>
                                    <p:anim calcmode="lin" valueType="num">
                                      <p:cBhvr>
                                        <p:cTn id="22" dur="500" fill="hold"/>
                                        <p:tgtEl>
                                          <p:spTgt spid="4">
                                            <p:graphicEl>
                                              <a:dgm id="{D3656CC6-9267-4B3A-8BB9-468EFA31AE51}"/>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D3656CC6-9267-4B3A-8BB9-468EFA31AE51}"/>
                                            </p:graphic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4">
                                            <p:graphicEl>
                                              <a:dgm id="{4CD207B2-8876-4EB5-A166-8272D1820BE0}"/>
                                            </p:graphicEl>
                                          </p:spTgt>
                                        </p:tgtEl>
                                        <p:attrNameLst>
                                          <p:attrName>style.visibility</p:attrName>
                                        </p:attrNameLst>
                                      </p:cBhvr>
                                      <p:to>
                                        <p:strVal val="visible"/>
                                      </p:to>
                                    </p:set>
                                    <p:anim calcmode="lin" valueType="num">
                                      <p:cBhvr>
                                        <p:cTn id="27" dur="500" fill="hold"/>
                                        <p:tgtEl>
                                          <p:spTgt spid="4">
                                            <p:graphicEl>
                                              <a:dgm id="{4CD207B2-8876-4EB5-A166-8272D1820BE0}"/>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4CD207B2-8876-4EB5-A166-8272D1820BE0}"/>
                                            </p:graphic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4">
                                            <p:graphicEl>
                                              <a:dgm id="{9CD63766-F3F6-4D87-ACC1-48CE5F4645A8}"/>
                                            </p:graphicEl>
                                          </p:spTgt>
                                        </p:tgtEl>
                                        <p:attrNameLst>
                                          <p:attrName>style.visibility</p:attrName>
                                        </p:attrNameLst>
                                      </p:cBhvr>
                                      <p:to>
                                        <p:strVal val="visible"/>
                                      </p:to>
                                    </p:set>
                                    <p:anim calcmode="lin" valueType="num">
                                      <p:cBhvr>
                                        <p:cTn id="32" dur="500" fill="hold"/>
                                        <p:tgtEl>
                                          <p:spTgt spid="4">
                                            <p:graphicEl>
                                              <a:dgm id="{9CD63766-F3F6-4D87-ACC1-48CE5F4645A8}"/>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9CD63766-F3F6-4D87-ACC1-48CE5F4645A8}"/>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a:t>
            </a:r>
            <a:r>
              <a:rPr lang="en-US" dirty="0" smtClean="0"/>
              <a:t>Fannie Mae</a:t>
            </a:r>
            <a:r>
              <a:rPr lang="fa-IR" dirty="0" smtClean="0"/>
              <a:t> و </a:t>
            </a:r>
            <a:r>
              <a:rPr lang="en-US" dirty="0" smtClean="0"/>
              <a:t>Freddie Mac</a:t>
            </a:r>
            <a:endParaRPr lang="fa-IR" dirty="0"/>
          </a:p>
        </p:txBody>
      </p:sp>
      <p:graphicFrame>
        <p:nvGraphicFramePr>
          <p:cNvPr id="8" name="Content Placeholder 7"/>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5"/>
          <p:cNvGraphicFramePr>
            <a:graphicFrameLocks/>
          </p:cNvGraphicFramePr>
          <p:nvPr/>
        </p:nvGraphicFramePr>
        <p:xfrm>
          <a:off x="502920" y="304800"/>
          <a:ext cx="8183880" cy="4575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Content Placeholder 5"/>
          <p:cNvGraphicFramePr>
            <a:graphicFrameLocks/>
          </p:cNvGraphicFramePr>
          <p:nvPr/>
        </p:nvGraphicFramePr>
        <p:xfrm>
          <a:off x="457200" y="381000"/>
          <a:ext cx="8183880" cy="41879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set>
                                      <p:cBhvr>
                                        <p:cTn id="15" dur="1" fill="hold">
                                          <p:stCondLst>
                                            <p:cond delay="499"/>
                                          </p:stCondLst>
                                        </p:cTn>
                                        <p:tgtEl>
                                          <p:spTgt spid="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9">
                                            <p:graphicEl>
                                              <a:dgm id="{9A91B1C6-3074-4782-AF9F-206943ACCB44}"/>
                                            </p:graphicEl>
                                          </p:spTgt>
                                        </p:tgtEl>
                                        <p:attrNameLst>
                                          <p:attrName>style.visibility</p:attrName>
                                        </p:attrNameLst>
                                      </p:cBhvr>
                                      <p:to>
                                        <p:strVal val="visible"/>
                                      </p:to>
                                    </p:set>
                                    <p:animEffect transition="in" filter="fade">
                                      <p:cBhvr>
                                        <p:cTn id="18" dur="1000"/>
                                        <p:tgtEl>
                                          <p:spTgt spid="9">
                                            <p:graphicEl>
                                              <a:dgm id="{9A91B1C6-3074-4782-AF9F-206943ACCB44}"/>
                                            </p:graphicEl>
                                          </p:spTgt>
                                        </p:tgtEl>
                                      </p:cBhvr>
                                    </p:animEffect>
                                    <p:anim calcmode="lin" valueType="num">
                                      <p:cBhvr>
                                        <p:cTn id="19" dur="1000" fill="hold"/>
                                        <p:tgtEl>
                                          <p:spTgt spid="9">
                                            <p:graphicEl>
                                              <a:dgm id="{9A91B1C6-3074-4782-AF9F-206943ACCB44}"/>
                                            </p:graphicEl>
                                          </p:spTgt>
                                        </p:tgtEl>
                                        <p:attrNameLst>
                                          <p:attrName>ppt_x</p:attrName>
                                        </p:attrNameLst>
                                      </p:cBhvr>
                                      <p:tavLst>
                                        <p:tav tm="0">
                                          <p:val>
                                            <p:strVal val="#ppt_x"/>
                                          </p:val>
                                        </p:tav>
                                        <p:tav tm="100000">
                                          <p:val>
                                            <p:strVal val="#ppt_x"/>
                                          </p:val>
                                        </p:tav>
                                      </p:tavLst>
                                    </p:anim>
                                    <p:anim calcmode="lin" valueType="num">
                                      <p:cBhvr>
                                        <p:cTn id="20" dur="1000" fill="hold"/>
                                        <p:tgtEl>
                                          <p:spTgt spid="9">
                                            <p:graphicEl>
                                              <a:dgm id="{9A91B1C6-3074-4782-AF9F-206943ACCB44}"/>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graphicEl>
                                              <a:dgm id="{9CC2E9E4-D247-407E-B3D2-085ED4565FAF}"/>
                                            </p:graphicEl>
                                          </p:spTgt>
                                        </p:tgtEl>
                                        <p:attrNameLst>
                                          <p:attrName>style.visibility</p:attrName>
                                        </p:attrNameLst>
                                      </p:cBhvr>
                                      <p:to>
                                        <p:strVal val="visible"/>
                                      </p:to>
                                    </p:set>
                                    <p:animEffect transition="in" filter="fade">
                                      <p:cBhvr>
                                        <p:cTn id="23" dur="1000"/>
                                        <p:tgtEl>
                                          <p:spTgt spid="9">
                                            <p:graphicEl>
                                              <a:dgm id="{9CC2E9E4-D247-407E-B3D2-085ED4565FAF}"/>
                                            </p:graphicEl>
                                          </p:spTgt>
                                        </p:tgtEl>
                                      </p:cBhvr>
                                    </p:animEffect>
                                    <p:anim calcmode="lin" valueType="num">
                                      <p:cBhvr>
                                        <p:cTn id="24" dur="1000" fill="hold"/>
                                        <p:tgtEl>
                                          <p:spTgt spid="9">
                                            <p:graphicEl>
                                              <a:dgm id="{9CC2E9E4-D247-407E-B3D2-085ED4565FAF}"/>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dgm id="{9CC2E9E4-D247-407E-B3D2-085ED4565FAF}"/>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graphicEl>
                                              <a:dgm id="{1435756C-E20D-4D95-82E0-B61A4CA154D9}"/>
                                            </p:graphicEl>
                                          </p:spTgt>
                                        </p:tgtEl>
                                        <p:attrNameLst>
                                          <p:attrName>style.visibility</p:attrName>
                                        </p:attrNameLst>
                                      </p:cBhvr>
                                      <p:to>
                                        <p:strVal val="visible"/>
                                      </p:to>
                                    </p:set>
                                    <p:animEffect transition="in" filter="fade">
                                      <p:cBhvr>
                                        <p:cTn id="28" dur="1000"/>
                                        <p:tgtEl>
                                          <p:spTgt spid="9">
                                            <p:graphicEl>
                                              <a:dgm id="{1435756C-E20D-4D95-82E0-B61A4CA154D9}"/>
                                            </p:graphicEl>
                                          </p:spTgt>
                                        </p:tgtEl>
                                      </p:cBhvr>
                                    </p:animEffect>
                                    <p:anim calcmode="lin" valueType="num">
                                      <p:cBhvr>
                                        <p:cTn id="29" dur="1000" fill="hold"/>
                                        <p:tgtEl>
                                          <p:spTgt spid="9">
                                            <p:graphicEl>
                                              <a:dgm id="{1435756C-E20D-4D95-82E0-B61A4CA154D9}"/>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1435756C-E20D-4D95-82E0-B61A4CA154D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1" nodeType="clickEffect">
                                  <p:stCondLst>
                                    <p:cond delay="0"/>
                                  </p:stCondLst>
                                  <p:childTnLst>
                                    <p:anim calcmode="lin" valueType="num">
                                      <p:cBhvr>
                                        <p:cTn id="34" dur="500"/>
                                        <p:tgtEl>
                                          <p:spTgt spid="9">
                                            <p:graphicEl>
                                              <a:dgm id="{9A91B1C6-3074-4782-AF9F-206943ACCB44}"/>
                                            </p:graphicEl>
                                          </p:spTgt>
                                        </p:tgtEl>
                                        <p:attrNameLst>
                                          <p:attrName>ppt_w</p:attrName>
                                        </p:attrNameLst>
                                      </p:cBhvr>
                                      <p:tavLst>
                                        <p:tav tm="0">
                                          <p:val>
                                            <p:strVal val="ppt_w"/>
                                          </p:val>
                                        </p:tav>
                                        <p:tav tm="100000">
                                          <p:val>
                                            <p:fltVal val="0"/>
                                          </p:val>
                                        </p:tav>
                                      </p:tavLst>
                                    </p:anim>
                                    <p:anim calcmode="lin" valueType="num">
                                      <p:cBhvr>
                                        <p:cTn id="35" dur="500"/>
                                        <p:tgtEl>
                                          <p:spTgt spid="9">
                                            <p:graphicEl>
                                              <a:dgm id="{9A91B1C6-3074-4782-AF9F-206943ACCB44}"/>
                                            </p:graphicEl>
                                          </p:spTgt>
                                        </p:tgtEl>
                                        <p:attrNameLst>
                                          <p:attrName>ppt_h</p:attrName>
                                        </p:attrNameLst>
                                      </p:cBhvr>
                                      <p:tavLst>
                                        <p:tav tm="0">
                                          <p:val>
                                            <p:strVal val="ppt_h"/>
                                          </p:val>
                                        </p:tav>
                                        <p:tav tm="100000">
                                          <p:val>
                                            <p:fltVal val="0"/>
                                          </p:val>
                                        </p:tav>
                                      </p:tavLst>
                                    </p:anim>
                                    <p:set>
                                      <p:cBhvr>
                                        <p:cTn id="36" dur="1" fill="hold">
                                          <p:stCondLst>
                                            <p:cond delay="499"/>
                                          </p:stCondLst>
                                        </p:cTn>
                                        <p:tgtEl>
                                          <p:spTgt spid="9">
                                            <p:graphicEl>
                                              <a:dgm id="{9A91B1C6-3074-4782-AF9F-206943ACCB44}"/>
                                            </p:graphicEl>
                                          </p:spTgt>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p:tgtEl>
                                          <p:spTgt spid="9">
                                            <p:graphicEl>
                                              <a:dgm id="{9CC2E9E4-D247-407E-B3D2-085ED4565FAF}"/>
                                            </p:graphicEl>
                                          </p:spTgt>
                                        </p:tgtEl>
                                        <p:attrNameLst>
                                          <p:attrName>ppt_w</p:attrName>
                                        </p:attrNameLst>
                                      </p:cBhvr>
                                      <p:tavLst>
                                        <p:tav tm="0">
                                          <p:val>
                                            <p:strVal val="ppt_w"/>
                                          </p:val>
                                        </p:tav>
                                        <p:tav tm="100000">
                                          <p:val>
                                            <p:fltVal val="0"/>
                                          </p:val>
                                        </p:tav>
                                      </p:tavLst>
                                    </p:anim>
                                    <p:anim calcmode="lin" valueType="num">
                                      <p:cBhvr>
                                        <p:cTn id="39" dur="500"/>
                                        <p:tgtEl>
                                          <p:spTgt spid="9">
                                            <p:graphicEl>
                                              <a:dgm id="{9CC2E9E4-D247-407E-B3D2-085ED4565FAF}"/>
                                            </p:graphicEl>
                                          </p:spTgt>
                                        </p:tgtEl>
                                        <p:attrNameLst>
                                          <p:attrName>ppt_h</p:attrName>
                                        </p:attrNameLst>
                                      </p:cBhvr>
                                      <p:tavLst>
                                        <p:tav tm="0">
                                          <p:val>
                                            <p:strVal val="ppt_h"/>
                                          </p:val>
                                        </p:tav>
                                        <p:tav tm="100000">
                                          <p:val>
                                            <p:fltVal val="0"/>
                                          </p:val>
                                        </p:tav>
                                      </p:tavLst>
                                    </p:anim>
                                    <p:set>
                                      <p:cBhvr>
                                        <p:cTn id="40" dur="1" fill="hold">
                                          <p:stCondLst>
                                            <p:cond delay="499"/>
                                          </p:stCondLst>
                                        </p:cTn>
                                        <p:tgtEl>
                                          <p:spTgt spid="9">
                                            <p:graphicEl>
                                              <a:dgm id="{9CC2E9E4-D247-407E-B3D2-085ED4565FAF}"/>
                                            </p:graphic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9">
                                            <p:graphicEl>
                                              <a:dgm id="{1435756C-E20D-4D95-82E0-B61A4CA154D9}"/>
                                            </p:graphicEl>
                                          </p:spTgt>
                                        </p:tgtEl>
                                        <p:attrNameLst>
                                          <p:attrName>ppt_w</p:attrName>
                                        </p:attrNameLst>
                                      </p:cBhvr>
                                      <p:tavLst>
                                        <p:tav tm="0">
                                          <p:val>
                                            <p:strVal val="ppt_w"/>
                                          </p:val>
                                        </p:tav>
                                        <p:tav tm="100000">
                                          <p:val>
                                            <p:fltVal val="0"/>
                                          </p:val>
                                        </p:tav>
                                      </p:tavLst>
                                    </p:anim>
                                    <p:anim calcmode="lin" valueType="num">
                                      <p:cBhvr>
                                        <p:cTn id="43" dur="500"/>
                                        <p:tgtEl>
                                          <p:spTgt spid="9">
                                            <p:graphicEl>
                                              <a:dgm id="{1435756C-E20D-4D95-82E0-B61A4CA154D9}"/>
                                            </p:graphicEl>
                                          </p:spTgt>
                                        </p:tgtEl>
                                        <p:attrNameLst>
                                          <p:attrName>ppt_h</p:attrName>
                                        </p:attrNameLst>
                                      </p:cBhvr>
                                      <p:tavLst>
                                        <p:tav tm="0">
                                          <p:val>
                                            <p:strVal val="ppt_h"/>
                                          </p:val>
                                        </p:tav>
                                        <p:tav tm="100000">
                                          <p:val>
                                            <p:fltVal val="0"/>
                                          </p:val>
                                        </p:tav>
                                      </p:tavLst>
                                    </p:anim>
                                    <p:set>
                                      <p:cBhvr>
                                        <p:cTn id="44" dur="1" fill="hold">
                                          <p:stCondLst>
                                            <p:cond delay="499"/>
                                          </p:stCondLst>
                                        </p:cTn>
                                        <p:tgtEl>
                                          <p:spTgt spid="9">
                                            <p:graphicEl>
                                              <a:dgm id="{1435756C-E20D-4D95-82E0-B61A4CA154D9}"/>
                                            </p:graphicEl>
                                          </p:spTgt>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9" grpId="0">
        <p:bldSub>
          <a:bldDgm bld="one"/>
        </p:bldSub>
      </p:bldGraphic>
      <p:bldGraphic spid="9" grpId="1">
        <p:bldSub>
          <a:bldDgm/>
        </p:bldSub>
      </p:bldGraphic>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a-IR" sz="8800" dirty="0" smtClean="0">
                <a:solidFill>
                  <a:srgbClr val="57E4E7"/>
                </a:solidFill>
                <a:cs typeface="B Bardiya" pitchFamily="2" charset="-78"/>
              </a:rPr>
              <a:t>نقش سازوکارهای مالی</a:t>
            </a:r>
            <a:endParaRPr lang="fa-IR" sz="8800" dirty="0">
              <a:solidFill>
                <a:srgbClr val="57E4E7"/>
              </a:solidFill>
              <a:cs typeface="B Bardiya" pitchFamily="2" charset="-78"/>
            </a:endParaRP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قیمت‌گذاری ریسک</a:t>
            </a:r>
            <a:endParaRPr lang="fa-IR" dirty="0"/>
          </a:p>
        </p:txBody>
      </p:sp>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nvGraphicFramePr>
        <p:xfrm>
          <a:off x="457200" y="533400"/>
          <a:ext cx="8183880" cy="4187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Freeform 13"/>
          <p:cNvSpPr/>
          <p:nvPr/>
        </p:nvSpPr>
        <p:spPr>
          <a:xfrm>
            <a:off x="502920" y="549698"/>
            <a:ext cx="6792620" cy="4013010"/>
          </a:xfrm>
          <a:custGeom>
            <a:avLst/>
            <a:gdLst>
              <a:gd name="connsiteX0" fmla="*/ 0 w 6792620"/>
              <a:gd name="connsiteY0" fmla="*/ 401301 h 4013010"/>
              <a:gd name="connsiteX1" fmla="*/ 117539 w 6792620"/>
              <a:gd name="connsiteY1" fmla="*/ 117538 h 4013010"/>
              <a:gd name="connsiteX2" fmla="*/ 401302 w 6792620"/>
              <a:gd name="connsiteY2" fmla="*/ 0 h 4013010"/>
              <a:gd name="connsiteX3" fmla="*/ 6391319 w 6792620"/>
              <a:gd name="connsiteY3" fmla="*/ 0 h 4013010"/>
              <a:gd name="connsiteX4" fmla="*/ 6675082 w 6792620"/>
              <a:gd name="connsiteY4" fmla="*/ 117539 h 4013010"/>
              <a:gd name="connsiteX5" fmla="*/ 6792620 w 6792620"/>
              <a:gd name="connsiteY5" fmla="*/ 401302 h 4013010"/>
              <a:gd name="connsiteX6" fmla="*/ 6792620 w 6792620"/>
              <a:gd name="connsiteY6" fmla="*/ 3611709 h 4013010"/>
              <a:gd name="connsiteX7" fmla="*/ 6675082 w 6792620"/>
              <a:gd name="connsiteY7" fmla="*/ 3895472 h 4013010"/>
              <a:gd name="connsiteX8" fmla="*/ 6391319 w 6792620"/>
              <a:gd name="connsiteY8" fmla="*/ 4013010 h 4013010"/>
              <a:gd name="connsiteX9" fmla="*/ 401301 w 6792620"/>
              <a:gd name="connsiteY9" fmla="*/ 4013010 h 4013010"/>
              <a:gd name="connsiteX10" fmla="*/ 117538 w 6792620"/>
              <a:gd name="connsiteY10" fmla="*/ 3895471 h 4013010"/>
              <a:gd name="connsiteX11" fmla="*/ 0 w 6792620"/>
              <a:gd name="connsiteY11" fmla="*/ 3611708 h 4013010"/>
              <a:gd name="connsiteX12" fmla="*/ 0 w 6792620"/>
              <a:gd name="connsiteY12" fmla="*/ 401301 h 40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4013010">
                <a:moveTo>
                  <a:pt x="0" y="401301"/>
                </a:moveTo>
                <a:cubicBezTo>
                  <a:pt x="0" y="294869"/>
                  <a:pt x="42280" y="192797"/>
                  <a:pt x="117539" y="117538"/>
                </a:cubicBezTo>
                <a:cubicBezTo>
                  <a:pt x="192798" y="42280"/>
                  <a:pt x="294870" y="0"/>
                  <a:pt x="401302" y="0"/>
                </a:cubicBezTo>
                <a:lnTo>
                  <a:pt x="6391319" y="0"/>
                </a:lnTo>
                <a:cubicBezTo>
                  <a:pt x="6497751" y="0"/>
                  <a:pt x="6599823" y="42280"/>
                  <a:pt x="6675082" y="117539"/>
                </a:cubicBezTo>
                <a:cubicBezTo>
                  <a:pt x="6750340" y="192798"/>
                  <a:pt x="6792620" y="294870"/>
                  <a:pt x="6792620" y="401302"/>
                </a:cubicBezTo>
                <a:lnTo>
                  <a:pt x="6792620" y="3611709"/>
                </a:lnTo>
                <a:cubicBezTo>
                  <a:pt x="6792620" y="3718141"/>
                  <a:pt x="6750340" y="3820213"/>
                  <a:pt x="6675082" y="3895472"/>
                </a:cubicBezTo>
                <a:cubicBezTo>
                  <a:pt x="6599823" y="3970731"/>
                  <a:pt x="6497751" y="4013010"/>
                  <a:pt x="6391319" y="4013010"/>
                </a:cubicBezTo>
                <a:lnTo>
                  <a:pt x="401301" y="4013010"/>
                </a:lnTo>
                <a:cubicBezTo>
                  <a:pt x="294869" y="4013010"/>
                  <a:pt x="192797" y="3970730"/>
                  <a:pt x="117538" y="3895471"/>
                </a:cubicBezTo>
                <a:cubicBezTo>
                  <a:pt x="42280" y="3820212"/>
                  <a:pt x="0" y="3718140"/>
                  <a:pt x="0" y="3611708"/>
                </a:cubicBezTo>
                <a:lnTo>
                  <a:pt x="0" y="40130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688" tIns="170688" rIns="170688" bIns="1429110" numCol="1" spcCol="1270" anchor="t" anchorCtr="0">
            <a:noAutofit/>
          </a:bodyPr>
          <a:lstStyle/>
          <a:p>
            <a:pPr lvl="0" algn="justLow" defTabSz="1066800" rtl="1">
              <a:lnSpc>
                <a:spcPct val="130000"/>
              </a:lnSpc>
              <a:spcBef>
                <a:spcPct val="0"/>
              </a:spcBef>
              <a:spcAft>
                <a:spcPct val="35000"/>
              </a:spcAft>
            </a:pPr>
            <a:r>
              <a:rPr lang="ar-SA" sz="2400" kern="1200" dirty="0" smtClean="0">
                <a:latin typeface="Arial Unicode MS" pitchFamily="34" charset="-128"/>
                <a:ea typeface="Arial Unicode MS" pitchFamily="34" charset="-128"/>
                <a:cs typeface="Arial Unicode MS" pitchFamily="34" charset="-128"/>
              </a:rPr>
              <a:t>اگر به خلبانی ارتفاع‌سنجی بدهید که خوب کار نمی‌کند، احتمالاً باعث گمراهی خلبان و سقوط هواپیما خواهید شد و اگر به او چیزی ندهید، از پنجرۀ هواپیما به بیرون نگاه می‌کند و</a:t>
            </a:r>
            <a:r>
              <a:rPr lang="fa-IR" sz="2400" kern="1200" dirty="0" smtClean="0">
                <a:latin typeface="Arial Unicode MS" pitchFamily="34" charset="-128"/>
                <a:ea typeface="Arial Unicode MS" pitchFamily="34" charset="-128"/>
                <a:cs typeface="Arial Unicode MS" pitchFamily="34" charset="-128"/>
              </a:rPr>
              <a:t> احتمالا</a:t>
            </a:r>
            <a:r>
              <a:rPr lang="ar-SA" sz="2400" kern="1200" dirty="0" smtClean="0">
                <a:latin typeface="Arial Unicode MS" pitchFamily="34" charset="-128"/>
                <a:ea typeface="Arial Unicode MS" pitchFamily="34" charset="-128"/>
                <a:cs typeface="Arial Unicode MS" pitchFamily="34" charset="-128"/>
              </a:rPr>
              <a:t> برای کنترل هواپیما تصمیمات درست‌تری می‌گیرد.</a:t>
            </a:r>
            <a:endParaRPr lang="fa-IR" sz="2400" kern="1200" dirty="0">
              <a:latin typeface="Arial Unicode MS" pitchFamily="34" charset="-128"/>
              <a:ea typeface="Arial Unicode MS" pitchFamily="34" charset="-128"/>
              <a:cs typeface="Arial Unicode MS" pitchFamily="34" charset="-128"/>
            </a:endParaRPr>
          </a:p>
        </p:txBody>
      </p:sp>
      <p:grpSp>
        <p:nvGrpSpPr>
          <p:cNvPr id="10" name="Group 9"/>
          <p:cNvGrpSpPr/>
          <p:nvPr/>
        </p:nvGrpSpPr>
        <p:grpSpPr>
          <a:xfrm>
            <a:off x="1905000" y="3505200"/>
            <a:ext cx="6792620" cy="1341911"/>
            <a:chOff x="1391259" y="2963683"/>
            <a:chExt cx="6792620" cy="1341911"/>
          </a:xfrm>
          <a:scene3d>
            <a:camera prst="orthographicFront"/>
            <a:lightRig rig="flat" dir="t"/>
          </a:scene3d>
        </p:grpSpPr>
        <p:sp>
          <p:nvSpPr>
            <p:cNvPr id="11" name="Rounded Rectangle 10"/>
            <p:cNvSpPr/>
            <p:nvPr/>
          </p:nvSpPr>
          <p:spPr>
            <a:xfrm>
              <a:off x="1391259" y="3227994"/>
              <a:ext cx="6792620" cy="1077600"/>
            </a:xfrm>
            <a:prstGeom prst="roundRect">
              <a:avLst>
                <a:gd name="adj" fmla="val 10000"/>
              </a:avLst>
            </a:prstGeom>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1431748" y="2963683"/>
              <a:ext cx="6711642" cy="1301422"/>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marL="228600" lvl="1" indent="-228600" algn="ctr" defTabSz="1066800" rtl="1">
                <a:lnSpc>
                  <a:spcPct val="90000"/>
                </a:lnSpc>
                <a:spcBef>
                  <a:spcPct val="0"/>
                </a:spcBef>
                <a:spcAft>
                  <a:spcPct val="15000"/>
                </a:spcAft>
              </a:pPr>
              <a:r>
                <a:rPr lang="fa-IR" sz="3200" kern="1200" dirty="0" smtClean="0">
                  <a:latin typeface="Arial Unicode MS" pitchFamily="34" charset="-128"/>
                  <a:ea typeface="Arial Unicode MS" pitchFamily="34" charset="-128"/>
                  <a:cs typeface="Arial Unicode MS" pitchFamily="34" charset="-128"/>
                </a:rPr>
                <a:t>نسیم طالب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xit" presetSubtype="0" fill="hold" grpId="1" nodeType="clickEffect">
                                  <p:stCondLst>
                                    <p:cond delay="0"/>
                                  </p:stCondLst>
                                  <p:childTnLst>
                                    <p:animEffect transition="out" filter="fade">
                                      <p:cBhvr>
                                        <p:cTn id="24" dur="770" accel="100000">
                                          <p:stCondLst>
                                            <p:cond delay="1230"/>
                                          </p:stCondLst>
                                        </p:cTn>
                                        <p:tgtEl>
                                          <p:spTgt spid="7"/>
                                        </p:tgtEl>
                                      </p:cBhvr>
                                    </p:animEffect>
                                    <p:animScale>
                                      <p:cBhvr>
                                        <p:cTn id="25" dur="770" accel="100000">
                                          <p:stCondLst>
                                            <p:cond delay="1230"/>
                                          </p:stCondLst>
                                        </p:cTn>
                                        <p:tgtEl>
                                          <p:spTgt spid="7"/>
                                        </p:tgtEl>
                                      </p:cBhvr>
                                      <p:from x="200000" y="450000"/>
                                      <p:to x="10000" y="10000"/>
                                    </p:animScale>
                                    <p:animScale>
                                      <p:cBhvr>
                                        <p:cTn id="26" dur="1230" decel="100000"/>
                                        <p:tgtEl>
                                          <p:spTgt spid="7"/>
                                        </p:tgtEl>
                                      </p:cBhvr>
                                      <p:from x="100000" y="100000"/>
                                      <p:to x="200000" y="450000"/>
                                    </p:animScale>
                                    <p:anim from="(ppt_x)" to="(0.5)" calcmode="lin" valueType="num">
                                      <p:cBhvr>
                                        <p:cTn id="27" dur="1230" decel="100000"/>
                                        <p:tgtEl>
                                          <p:spTgt spid="7"/>
                                        </p:tgtEl>
                                        <p:attrNameLst>
                                          <p:attrName>ppt_x</p:attrName>
                                        </p:attrNameLst>
                                      </p:cBhvr>
                                    </p:anim>
                                    <p:anim from="(0.5)" to="(0.5)" calcmode="lin" valueType="num">
                                      <p:cBhvr>
                                        <p:cTn id="28" dur="770">
                                          <p:stCondLst>
                                            <p:cond delay="1230"/>
                                          </p:stCondLst>
                                        </p:cTn>
                                        <p:tgtEl>
                                          <p:spTgt spid="7"/>
                                        </p:tgtEl>
                                        <p:attrNameLst>
                                          <p:attrName>ppt_x</p:attrName>
                                        </p:attrNameLst>
                                      </p:cBhvr>
                                    </p:anim>
                                    <p:anim from="(ppt_y)" to="(ppt_y+0.4)" calcmode="lin" valueType="num">
                                      <p:cBhvr>
                                        <p:cTn id="29" dur="1230" decel="100000"/>
                                        <p:tgtEl>
                                          <p:spTgt spid="7"/>
                                        </p:tgtEl>
                                        <p:attrNameLst>
                                          <p:attrName>ppt_y</p:attrName>
                                        </p:attrNameLst>
                                      </p:cBhvr>
                                    </p:anim>
                                    <p:anim from="(ppt_y)" to="(ppt_y)" calcmode="lin" valueType="num">
                                      <p:cBhvr>
                                        <p:cTn id="30" dur="770">
                                          <p:stCondLst>
                                            <p:cond delay="1230"/>
                                          </p:stCondLst>
                                        </p:cTn>
                                        <p:tgtEl>
                                          <p:spTgt spid="7"/>
                                        </p:tgtEl>
                                        <p:attrNameLst>
                                          <p:attrName>ppt_y</p:attrName>
                                        </p:attrNameLst>
                                      </p:cBhvr>
                                    </p:anim>
                                    <p:set>
                                      <p:cBhvr>
                                        <p:cTn id="31" dur="1" fill="hold">
                                          <p:stCondLst>
                                            <p:cond delay="1999"/>
                                          </p:stCondLst>
                                        </p:cTn>
                                        <p:tgtEl>
                                          <p:spTgt spid="7"/>
                                        </p:tgtEl>
                                        <p:attrNameLst>
                                          <p:attrName>style.visibility</p:attrName>
                                        </p:attrNameLst>
                                      </p:cBhvr>
                                      <p:to>
                                        <p:strVal val="hidden"/>
                                      </p:to>
                                    </p:set>
                                  </p:childTnLst>
                                </p:cTn>
                              </p:par>
                              <p:par>
                                <p:cTn id="32" presetID="25"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4"/>
                                        </p:tgtEl>
                                      </p:cBhvr>
                                    </p:animEffect>
                                  </p:childTnLst>
                                </p:cTn>
                              </p:par>
                              <p:par>
                                <p:cTn id="42" presetID="2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Graphic spid="7" grpId="1">
        <p:bldAsOne/>
      </p:bldGraphic>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کمیتۀ بال</a:t>
            </a:r>
            <a:endParaRPr lang="fa-IR" dirty="0"/>
          </a:p>
        </p:txBody>
      </p:sp>
      <p:graphicFrame>
        <p:nvGraphicFramePr>
          <p:cNvPr id="11" name="Content Placeholder 10"/>
          <p:cNvGraphicFramePr>
            <a:graphicFrameLocks noGrp="1"/>
          </p:cNvGraphicFramePr>
          <p:nvPr>
            <p:ph idx="1"/>
          </p:nvPr>
        </p:nvGraphicFramePr>
        <p:xfrm>
          <a:off x="502920" y="530352"/>
          <a:ext cx="8183880" cy="487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مشوق‌ها-کژمنشی</a:t>
            </a:r>
            <a:endParaRPr lang="fa-IR" dirty="0"/>
          </a:p>
        </p:txBody>
      </p:sp>
      <p:graphicFrame>
        <p:nvGraphicFramePr>
          <p:cNvPr id="17" name="Content Placeholder 16"/>
          <p:cNvGraphicFramePr>
            <a:graphicFrameLocks noGrp="1"/>
          </p:cNvGraphicFramePr>
          <p:nvPr>
            <p:ph idx="1"/>
          </p:nvPr>
        </p:nvGraphicFramePr>
        <p:xfrm>
          <a:off x="502920" y="530352"/>
          <a:ext cx="8183880" cy="487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تغییر جریان مدل رهنی سنتی</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صندوق‌های پوششی</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8000" dirty="0" smtClean="0">
                <a:solidFill>
                  <a:srgbClr val="57E4E7"/>
                </a:solidFill>
                <a:cs typeface="B Bardiya" pitchFamily="2" charset="-78"/>
              </a:rPr>
              <a:t>بحران‌های مشابه</a:t>
            </a: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Oval 3"/>
          <p:cNvSpPr>
            <a:spLocks noChangeArrowheads="1"/>
          </p:cNvSpPr>
          <p:nvPr/>
        </p:nvSpPr>
        <p:spPr bwMode="gray">
          <a:xfrm>
            <a:off x="2329058" y="3529016"/>
            <a:ext cx="5563996" cy="1325563"/>
          </a:xfrm>
          <a:prstGeom prst="ellipse">
            <a:avLst/>
          </a:prstGeom>
          <a:gradFill rotWithShape="1">
            <a:gsLst>
              <a:gs pos="0">
                <a:schemeClr val="bg2"/>
              </a:gs>
              <a:gs pos="100000">
                <a:srgbClr val="EEEDFD"/>
              </a:gs>
            </a:gsLst>
            <a:lin ang="2700000" scaled="1"/>
          </a:gradFill>
          <a:ln w="3175">
            <a:noFill/>
            <a:round/>
            <a:headEnd/>
            <a:tailEnd type="none" w="sm" len="sm"/>
          </a:ln>
        </p:spPr>
        <p:txBody>
          <a:bodyPr vert="eaVert" wrap="none" lIns="92075" tIns="46038" rIns="92075" bIns="46038" anchor="ctr"/>
          <a:lstStyle/>
          <a:p>
            <a:endParaRPr lang="en-US" dirty="0"/>
          </a:p>
        </p:txBody>
      </p:sp>
      <p:sp>
        <p:nvSpPr>
          <p:cNvPr id="17412" name="Oval 4"/>
          <p:cNvSpPr>
            <a:spLocks noChangeArrowheads="1"/>
          </p:cNvSpPr>
          <p:nvPr/>
        </p:nvSpPr>
        <p:spPr bwMode="gray">
          <a:xfrm rot="20601703">
            <a:off x="1603388" y="1416053"/>
            <a:ext cx="5764071" cy="3016250"/>
          </a:xfrm>
          <a:prstGeom prst="ellipse">
            <a:avLst/>
          </a:prstGeom>
          <a:gradFill rotWithShape="0">
            <a:gsLst>
              <a:gs pos="0">
                <a:srgbClr val="808080"/>
              </a:gs>
              <a:gs pos="50000">
                <a:srgbClr val="AEAEAE"/>
              </a:gs>
              <a:gs pos="100000">
                <a:srgbClr val="808080"/>
              </a:gs>
            </a:gsLst>
            <a:lin ang="0" scaled="1"/>
          </a:gradFill>
          <a:ln w="12700">
            <a:noFill/>
            <a:round/>
            <a:headEnd type="none" w="sm" len="sm"/>
            <a:tailEnd type="none" w="sm" len="sm"/>
          </a:ln>
        </p:spPr>
        <p:txBody>
          <a:bodyPr wrap="none" anchor="ctr"/>
          <a:lstStyle/>
          <a:p>
            <a:endParaRPr lang="en-US"/>
          </a:p>
        </p:txBody>
      </p:sp>
      <p:sp>
        <p:nvSpPr>
          <p:cNvPr id="17413" name="Oval 5"/>
          <p:cNvSpPr>
            <a:spLocks noChangeArrowheads="1"/>
          </p:cNvSpPr>
          <p:nvPr/>
        </p:nvSpPr>
        <p:spPr bwMode="gray">
          <a:xfrm rot="20601703">
            <a:off x="1660553" y="1254128"/>
            <a:ext cx="5563996" cy="2922588"/>
          </a:xfrm>
          <a:prstGeom prst="ellipse">
            <a:avLst/>
          </a:prstGeom>
          <a:gradFill rotWithShape="1">
            <a:gsLst>
              <a:gs pos="0">
                <a:srgbClr val="2791BB"/>
              </a:gs>
              <a:gs pos="100000">
                <a:srgbClr val="000000"/>
              </a:gs>
            </a:gsLst>
            <a:lin ang="2700000" scaled="1"/>
          </a:gradFill>
          <a:ln w="12700">
            <a:noFill/>
            <a:round/>
            <a:headEnd type="none" w="sm" len="sm"/>
            <a:tailEnd type="none" w="sm" len="sm"/>
          </a:ln>
        </p:spPr>
        <p:txBody>
          <a:bodyPr wrap="none" anchor="ctr"/>
          <a:lstStyle/>
          <a:p>
            <a:endParaRPr lang="en-US"/>
          </a:p>
        </p:txBody>
      </p:sp>
      <p:sp>
        <p:nvSpPr>
          <p:cNvPr id="99334" name="Arc 6"/>
          <p:cNvSpPr>
            <a:spLocks/>
          </p:cNvSpPr>
          <p:nvPr/>
        </p:nvSpPr>
        <p:spPr bwMode="gray">
          <a:xfrm rot="20601703">
            <a:off x="4317107" y="1143003"/>
            <a:ext cx="2855041" cy="1966913"/>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pPr>
              <a:defRPr/>
            </a:pPr>
            <a:endParaRPr lang="en-US">
              <a:cs typeface="+mn-cs"/>
            </a:endParaRPr>
          </a:p>
        </p:txBody>
      </p:sp>
      <p:sp>
        <p:nvSpPr>
          <p:cNvPr id="99335" name="Arc 7"/>
          <p:cNvSpPr>
            <a:spLocks/>
          </p:cNvSpPr>
          <p:nvPr/>
        </p:nvSpPr>
        <p:spPr bwMode="gray">
          <a:xfrm rot="20601703" flipH="1">
            <a:off x="1905089" y="3017841"/>
            <a:ext cx="3282186"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pPr>
              <a:defRPr/>
            </a:pPr>
            <a:endParaRPr lang="en-US">
              <a:cs typeface="+mn-cs"/>
            </a:endParaRPr>
          </a:p>
        </p:txBody>
      </p:sp>
      <p:sp>
        <p:nvSpPr>
          <p:cNvPr id="99336" name="Arc 8"/>
          <p:cNvSpPr>
            <a:spLocks/>
          </p:cNvSpPr>
          <p:nvPr/>
        </p:nvSpPr>
        <p:spPr bwMode="gray">
          <a:xfrm rot="20601703">
            <a:off x="2913405" y="1189041"/>
            <a:ext cx="322978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w="12700">
            <a:noFill/>
            <a:round/>
            <a:headEnd type="none" w="sm" len="sm"/>
            <a:tailEnd type="none" w="sm" len="sm"/>
          </a:ln>
          <a:effectLst/>
        </p:spPr>
        <p:txBody>
          <a:bodyPr wrap="none" anchor="ctr"/>
          <a:lstStyle/>
          <a:p>
            <a:pPr>
              <a:defRPr/>
            </a:pPr>
            <a:endParaRPr lang="en-US">
              <a:cs typeface="+mn-cs"/>
            </a:endParaRPr>
          </a:p>
        </p:txBody>
      </p:sp>
      <p:sp>
        <p:nvSpPr>
          <p:cNvPr id="99337" name="Arc 9"/>
          <p:cNvSpPr>
            <a:spLocks/>
          </p:cNvSpPr>
          <p:nvPr/>
        </p:nvSpPr>
        <p:spPr bwMode="gray">
          <a:xfrm rot="20601703" flipH="1">
            <a:off x="1562103" y="1782766"/>
            <a:ext cx="2851866"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w="12700">
            <a:noFill/>
            <a:round/>
            <a:headEnd type="none" w="sm" len="sm"/>
            <a:tailEnd type="none" w="sm" len="sm"/>
          </a:ln>
          <a:effectLst/>
        </p:spPr>
        <p:txBody>
          <a:bodyPr wrap="none" anchor="ctr"/>
          <a:lstStyle/>
          <a:p>
            <a:pPr>
              <a:defRPr/>
            </a:pPr>
            <a:endParaRPr lang="en-US">
              <a:cs typeface="+mn-cs"/>
            </a:endParaRPr>
          </a:p>
        </p:txBody>
      </p:sp>
      <p:sp>
        <p:nvSpPr>
          <p:cNvPr id="99339" name="Arc 11"/>
          <p:cNvSpPr>
            <a:spLocks/>
          </p:cNvSpPr>
          <p:nvPr/>
        </p:nvSpPr>
        <p:spPr bwMode="gray">
          <a:xfrm rot="20539205">
            <a:off x="4409205" y="1960566"/>
            <a:ext cx="2734361"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pPr>
              <a:defRPr/>
            </a:pPr>
            <a:endParaRPr lang="en-US" sz="1600" dirty="0">
              <a:cs typeface="+mn-cs"/>
            </a:endParaRPr>
          </a:p>
        </p:txBody>
      </p:sp>
      <p:sp>
        <p:nvSpPr>
          <p:cNvPr id="17421" name="Oval 13"/>
          <p:cNvSpPr>
            <a:spLocks noChangeArrowheads="1"/>
          </p:cNvSpPr>
          <p:nvPr/>
        </p:nvSpPr>
        <p:spPr bwMode="gray">
          <a:xfrm rot="20601703">
            <a:off x="3121419" y="1968503"/>
            <a:ext cx="2696252" cy="1339850"/>
          </a:xfrm>
          <a:prstGeom prst="ellipse">
            <a:avLst/>
          </a:prstGeom>
          <a:gradFill rotWithShape="0">
            <a:gsLst>
              <a:gs pos="0">
                <a:srgbClr val="DDDDDD"/>
              </a:gs>
              <a:gs pos="50000">
                <a:srgbClr val="F7F7F7"/>
              </a:gs>
              <a:gs pos="100000">
                <a:srgbClr val="DDDDDD"/>
              </a:gs>
            </a:gsLst>
            <a:lin ang="0" scaled="1"/>
          </a:gradFill>
          <a:ln w="12700">
            <a:noFill/>
            <a:round/>
            <a:headEnd type="none" w="sm" len="sm"/>
            <a:tailEnd type="none" w="sm" len="sm"/>
          </a:ln>
        </p:spPr>
        <p:txBody>
          <a:bodyPr wrap="none" anchor="ctr"/>
          <a:lstStyle/>
          <a:p>
            <a:endParaRPr lang="en-US"/>
          </a:p>
        </p:txBody>
      </p:sp>
      <p:sp>
        <p:nvSpPr>
          <p:cNvPr id="17422" name="Text Box 14"/>
          <p:cNvSpPr txBox="1">
            <a:spLocks noChangeArrowheads="1"/>
          </p:cNvSpPr>
          <p:nvPr/>
        </p:nvSpPr>
        <p:spPr bwMode="gray">
          <a:xfrm>
            <a:off x="1892386" y="2525716"/>
            <a:ext cx="1364005" cy="835025"/>
          </a:xfrm>
          <a:prstGeom prst="rect">
            <a:avLst/>
          </a:prstGeom>
          <a:noFill/>
          <a:ln w="9525" algn="ctr">
            <a:noFill/>
            <a:miter lim="800000"/>
            <a:headEnd/>
            <a:tailEnd/>
          </a:ln>
        </p:spPr>
        <p:txBody>
          <a:bodyPr wrap="none" lIns="95782" tIns="47891" rIns="95782" bIns="47891">
            <a:spAutoFit/>
          </a:bodyPr>
          <a:lstStyle/>
          <a:p>
            <a:pPr algn="ctr" defTabSz="957263" rtl="1" eaLnBrk="0" hangingPunct="0"/>
            <a:r>
              <a:rPr lang="fa-IR" sz="1600" b="1" dirty="0">
                <a:latin typeface="Verdana" pitchFamily="34" charset="0"/>
                <a:cs typeface="B Mitra" pitchFamily="2" charset="-78"/>
              </a:rPr>
              <a:t>هراس از </a:t>
            </a:r>
            <a:r>
              <a:rPr lang="fa-IR" sz="1600" b="1" dirty="0" smtClean="0">
                <a:cs typeface="B Mitra" pitchFamily="2" charset="-78"/>
              </a:rPr>
              <a:t>دولت‌ها</a:t>
            </a:r>
            <a:endParaRPr lang="fa-IR" sz="1600" b="1" dirty="0">
              <a:latin typeface="Verdana" pitchFamily="34" charset="0"/>
              <a:cs typeface="B Mitra" pitchFamily="2" charset="-78"/>
            </a:endParaRPr>
          </a:p>
          <a:p>
            <a:pPr algn="ctr" defTabSz="957263" rtl="1" eaLnBrk="0" hangingPunct="0"/>
            <a:r>
              <a:rPr lang="fa-IR" sz="1600" b="1" dirty="0">
                <a:latin typeface="Verdana" pitchFamily="34" charset="0"/>
                <a:cs typeface="B Mitra" pitchFamily="2" charset="-78"/>
              </a:rPr>
              <a:t>و</a:t>
            </a:r>
          </a:p>
          <a:p>
            <a:pPr algn="ctr" defTabSz="957263" rtl="1" eaLnBrk="0" hangingPunct="0"/>
            <a:r>
              <a:rPr lang="fa-IR" sz="1600" b="1" dirty="0">
                <a:latin typeface="Verdana" pitchFamily="34" charset="0"/>
                <a:cs typeface="B Mitra" pitchFamily="2" charset="-78"/>
              </a:rPr>
              <a:t>رکود حاصل از آن</a:t>
            </a:r>
            <a:endParaRPr lang="en-US" sz="1600" b="1" dirty="0">
              <a:latin typeface="Verdana" pitchFamily="34" charset="0"/>
              <a:cs typeface="B Mitra" pitchFamily="2" charset="-78"/>
            </a:endParaRPr>
          </a:p>
        </p:txBody>
      </p:sp>
      <p:sp>
        <p:nvSpPr>
          <p:cNvPr id="17423" name="Text Box 15"/>
          <p:cNvSpPr txBox="1">
            <a:spLocks noChangeArrowheads="1"/>
          </p:cNvSpPr>
          <p:nvPr/>
        </p:nvSpPr>
        <p:spPr bwMode="gray">
          <a:xfrm>
            <a:off x="3835974" y="1230316"/>
            <a:ext cx="1265555" cy="588963"/>
          </a:xfrm>
          <a:prstGeom prst="rect">
            <a:avLst/>
          </a:prstGeom>
          <a:noFill/>
          <a:ln w="9525" algn="ctr">
            <a:noFill/>
            <a:miter lim="800000"/>
            <a:headEnd/>
            <a:tailEnd/>
          </a:ln>
        </p:spPr>
        <p:txBody>
          <a:bodyPr wrap="none" lIns="95782" tIns="47891" rIns="95782" bIns="47891">
            <a:spAutoFit/>
          </a:bodyPr>
          <a:lstStyle/>
          <a:p>
            <a:pPr algn="ctr" defTabSz="957263" eaLnBrk="0" hangingPunct="0"/>
            <a:r>
              <a:rPr lang="fa-IR" sz="1600" b="1" dirty="0">
                <a:latin typeface="Verdana" pitchFamily="34" charset="0"/>
                <a:cs typeface="B Mitra" pitchFamily="2" charset="-78"/>
              </a:rPr>
              <a:t>سقوط</a:t>
            </a:r>
          </a:p>
          <a:p>
            <a:pPr algn="ctr" defTabSz="957263" eaLnBrk="0" hangingPunct="0"/>
            <a:r>
              <a:rPr lang="fa-IR" sz="1600" b="1" dirty="0">
                <a:latin typeface="Verdana" pitchFamily="34" charset="0"/>
                <a:cs typeface="B Mitra" pitchFamily="2" charset="-78"/>
              </a:rPr>
              <a:t> بازارهای سهام</a:t>
            </a:r>
            <a:endParaRPr lang="en-US" sz="1600" b="1" dirty="0">
              <a:latin typeface="Verdana" pitchFamily="34" charset="0"/>
              <a:cs typeface="B Mitra" pitchFamily="2" charset="-78"/>
            </a:endParaRPr>
          </a:p>
        </p:txBody>
      </p:sp>
      <p:sp>
        <p:nvSpPr>
          <p:cNvPr id="17424" name="Text Box 16"/>
          <p:cNvSpPr txBox="1">
            <a:spLocks noChangeArrowheads="1"/>
          </p:cNvSpPr>
          <p:nvPr/>
        </p:nvSpPr>
        <p:spPr bwMode="gray">
          <a:xfrm>
            <a:off x="5793852" y="1535116"/>
            <a:ext cx="1322719" cy="588963"/>
          </a:xfrm>
          <a:prstGeom prst="rect">
            <a:avLst/>
          </a:prstGeom>
          <a:noFill/>
          <a:ln w="9525" algn="ctr">
            <a:noFill/>
            <a:miter lim="800000"/>
            <a:headEnd/>
            <a:tailEnd/>
          </a:ln>
        </p:spPr>
        <p:txBody>
          <a:bodyPr wrap="none" lIns="95782" tIns="47891" rIns="95782" bIns="47891">
            <a:spAutoFit/>
          </a:bodyPr>
          <a:lstStyle/>
          <a:p>
            <a:pPr algn="ctr" defTabSz="957263" eaLnBrk="0" hangingPunct="0"/>
            <a:r>
              <a:rPr lang="fa-IR" sz="1600" b="1" dirty="0">
                <a:latin typeface="Verdana" pitchFamily="34" charset="0"/>
                <a:cs typeface="B Mitra" pitchFamily="2" charset="-78"/>
              </a:rPr>
              <a:t>شکستن</a:t>
            </a:r>
          </a:p>
          <a:p>
            <a:pPr algn="ctr" defTabSz="957263" eaLnBrk="0" hangingPunct="0"/>
            <a:r>
              <a:rPr lang="fa-IR" sz="1600" b="1" dirty="0">
                <a:latin typeface="Verdana" pitchFamily="34" charset="0"/>
                <a:cs typeface="B Mitra" pitchFamily="2" charset="-78"/>
              </a:rPr>
              <a:t> </a:t>
            </a:r>
            <a:r>
              <a:rPr lang="fa-IR" sz="1600" b="1" dirty="0" smtClean="0"/>
              <a:t>حباب‌های </a:t>
            </a:r>
            <a:r>
              <a:rPr lang="fa-IR" sz="1600" b="1" dirty="0" smtClean="0">
                <a:latin typeface="Verdana" pitchFamily="34" charset="0"/>
                <a:cs typeface="B Mitra" pitchFamily="2" charset="-78"/>
              </a:rPr>
              <a:t>قیمتی</a:t>
            </a:r>
            <a:endParaRPr lang="en-US" sz="1600" b="1" dirty="0">
              <a:latin typeface="Verdana" pitchFamily="34" charset="0"/>
              <a:cs typeface="B Mitra" pitchFamily="2" charset="-78"/>
            </a:endParaRPr>
          </a:p>
        </p:txBody>
      </p:sp>
      <p:sp>
        <p:nvSpPr>
          <p:cNvPr id="17425" name="Text Box 17"/>
          <p:cNvSpPr txBox="1">
            <a:spLocks noChangeArrowheads="1"/>
          </p:cNvSpPr>
          <p:nvPr/>
        </p:nvSpPr>
        <p:spPr bwMode="gray">
          <a:xfrm>
            <a:off x="5257143" y="2952753"/>
            <a:ext cx="1303665" cy="342900"/>
          </a:xfrm>
          <a:prstGeom prst="rect">
            <a:avLst/>
          </a:prstGeom>
          <a:noFill/>
          <a:ln w="9525" algn="ctr">
            <a:noFill/>
            <a:miter lim="800000"/>
            <a:headEnd/>
            <a:tailEnd/>
          </a:ln>
        </p:spPr>
        <p:txBody>
          <a:bodyPr wrap="none" lIns="95782" tIns="47891" rIns="95782" bIns="47891">
            <a:spAutoFit/>
          </a:bodyPr>
          <a:lstStyle/>
          <a:p>
            <a:pPr algn="ctr" defTabSz="957263" eaLnBrk="0" hangingPunct="0"/>
            <a:r>
              <a:rPr lang="fa-IR" sz="1600" b="1" dirty="0" smtClean="0">
                <a:cs typeface="B Mitra" pitchFamily="2" charset="-78"/>
              </a:rPr>
              <a:t>بحران‌های </a:t>
            </a:r>
            <a:r>
              <a:rPr lang="fa-IR" sz="1600" b="1" dirty="0" smtClean="0">
                <a:latin typeface="Verdana" pitchFamily="34" charset="0"/>
                <a:cs typeface="B Mitra" pitchFamily="2" charset="-78"/>
              </a:rPr>
              <a:t>ارزی</a:t>
            </a:r>
            <a:endParaRPr lang="en-US" sz="1600" b="1" dirty="0">
              <a:latin typeface="Verdana" pitchFamily="34" charset="0"/>
              <a:cs typeface="B Mitra" pitchFamily="2" charset="-78"/>
            </a:endParaRPr>
          </a:p>
        </p:txBody>
      </p:sp>
      <p:sp>
        <p:nvSpPr>
          <p:cNvPr id="17426" name="Text Box 18"/>
          <p:cNvSpPr txBox="1">
            <a:spLocks noChangeArrowheads="1"/>
          </p:cNvSpPr>
          <p:nvPr/>
        </p:nvSpPr>
        <p:spPr bwMode="gray">
          <a:xfrm>
            <a:off x="3157941" y="3592516"/>
            <a:ext cx="1600602" cy="342900"/>
          </a:xfrm>
          <a:prstGeom prst="rect">
            <a:avLst/>
          </a:prstGeom>
          <a:noFill/>
          <a:ln w="9525" algn="ctr">
            <a:noFill/>
            <a:miter lim="800000"/>
            <a:headEnd/>
            <a:tailEnd/>
          </a:ln>
        </p:spPr>
        <p:txBody>
          <a:bodyPr wrap="none" lIns="95782" tIns="47891" rIns="95782" bIns="47891">
            <a:spAutoFit/>
          </a:bodyPr>
          <a:lstStyle/>
          <a:p>
            <a:pPr algn="ctr" defTabSz="957263" eaLnBrk="0" hangingPunct="0"/>
            <a:r>
              <a:rPr lang="fa-IR" sz="1600" b="1" dirty="0" smtClean="0">
                <a:cs typeface="B Mitra" pitchFamily="2" charset="-78"/>
              </a:rPr>
              <a:t>عدم‌پرداخت دولت‌ها</a:t>
            </a:r>
            <a:endParaRPr lang="en-US" sz="1600" b="1" dirty="0">
              <a:latin typeface="Verdana" pitchFamily="34" charset="0"/>
              <a:cs typeface="B Mitra" pitchFamily="2" charset="-78"/>
            </a:endParaRPr>
          </a:p>
        </p:txBody>
      </p:sp>
      <p:sp>
        <p:nvSpPr>
          <p:cNvPr id="17428" name="Oval 20"/>
          <p:cNvSpPr>
            <a:spLocks noChangeArrowheads="1"/>
          </p:cNvSpPr>
          <p:nvPr/>
        </p:nvSpPr>
        <p:spPr bwMode="gray">
          <a:xfrm rot="20601703">
            <a:off x="3223045" y="2220916"/>
            <a:ext cx="2586687" cy="1090613"/>
          </a:xfrm>
          <a:prstGeom prst="ellipse">
            <a:avLst/>
          </a:prstGeom>
          <a:solidFill>
            <a:srgbClr val="FFFFFF"/>
          </a:solidFill>
          <a:ln w="12700">
            <a:noFill/>
            <a:round/>
            <a:headEnd type="none" w="sm" len="sm"/>
            <a:tailEnd type="none" w="sm" len="sm"/>
          </a:ln>
        </p:spPr>
        <p:txBody>
          <a:bodyPr wrap="none" anchor="ctr"/>
          <a:lstStyle/>
          <a:p>
            <a:endParaRPr lang="en-US"/>
          </a:p>
        </p:txBody>
      </p:sp>
      <p:sp>
        <p:nvSpPr>
          <p:cNvPr id="17410" name="Rectangle 21"/>
          <p:cNvSpPr>
            <a:spLocks noGrp="1" noChangeArrowheads="1"/>
          </p:cNvSpPr>
          <p:nvPr>
            <p:ph type="title"/>
          </p:nvPr>
        </p:nvSpPr>
        <p:spPr/>
        <p:txBody>
          <a:bodyPr/>
          <a:lstStyle/>
          <a:p>
            <a:pPr algn="ctr"/>
            <a:r>
              <a:rPr lang="fa-IR" dirty="0" smtClean="0">
                <a:cs typeface="B Bardiya" pitchFamily="2" charset="-78"/>
              </a:rPr>
              <a:t>نشانه‌های بروز </a:t>
            </a:r>
            <a:r>
              <a:rPr lang="ar-SA" dirty="0" smtClean="0">
                <a:cs typeface="B Bardiya" pitchFamily="2" charset="-78"/>
              </a:rPr>
              <a:t>بحران‌ </a:t>
            </a:r>
            <a:r>
              <a:rPr lang="fa-IR" dirty="0" smtClean="0">
                <a:cs typeface="B Bardiya" pitchFamily="2" charset="-78"/>
              </a:rPr>
              <a:t>مالی</a:t>
            </a:r>
            <a:endParaRPr lang="en-US" dirty="0" smtClean="0">
              <a:cs typeface="B Bardiya"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189164" y="-547687"/>
            <a:ext cx="12646027" cy="8388351"/>
          </a:xfrm>
          <a:prstGeom prst="rect">
            <a:avLst/>
          </a:prstGeom>
          <a:noFill/>
          <a:ln w="7938">
            <a:noFill/>
            <a:miter lim="800000"/>
            <a:headEnd/>
            <a:tailEnd/>
          </a:ln>
        </p:spPr>
        <p:txBody>
          <a:bodyPr/>
          <a:lstStyle/>
          <a:p>
            <a:pPr algn="ctr" rtl="0" eaLnBrk="0" hangingPunct="0"/>
            <a:endParaRPr lang="en-US" sz="2000">
              <a:latin typeface="Calibri" pitchFamily="34" charset="0"/>
              <a:ea typeface="MS PGothic" pitchFamily="34" charset="-128"/>
            </a:endParaRPr>
          </a:p>
        </p:txBody>
      </p:sp>
      <p:pic>
        <p:nvPicPr>
          <p:cNvPr id="22531" name="Picture 5"/>
          <p:cNvPicPr>
            <a:picLocks noChangeAspect="1" noChangeArrowheads="1"/>
          </p:cNvPicPr>
          <p:nvPr/>
        </p:nvPicPr>
        <p:blipFill>
          <a:blip r:embed="rId3" cstate="print"/>
          <a:srcRect/>
          <a:stretch>
            <a:fillRect/>
          </a:stretch>
        </p:blipFill>
        <p:spPr bwMode="auto">
          <a:xfrm>
            <a:off x="468315" y="881064"/>
            <a:ext cx="8251825" cy="4313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0" name="Rectangle 15"/>
          <p:cNvSpPr>
            <a:spLocks noChangeArrowheads="1"/>
          </p:cNvSpPr>
          <p:nvPr/>
        </p:nvSpPr>
        <p:spPr bwMode="auto">
          <a:xfrm>
            <a:off x="2641600" y="3914775"/>
            <a:ext cx="2921000" cy="592138"/>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1" eaLnBrk="0" hangingPunct="0">
              <a:spcBef>
                <a:spcPct val="55000"/>
              </a:spcBef>
              <a:buClr>
                <a:srgbClr val="000099"/>
              </a:buClr>
              <a:defRPr/>
            </a:pPr>
            <a:r>
              <a:rPr lang="fa-IR" sz="1400" dirty="0">
                <a:ea typeface="MS PGothic" pitchFamily="34" charset="-128"/>
                <a:cs typeface="B Mitra" pitchFamily="2" charset="-78"/>
              </a:rPr>
              <a:t>بحران </a:t>
            </a:r>
            <a:r>
              <a:rPr lang="fa-IR" sz="1400" dirty="0" smtClean="0">
                <a:ea typeface="MS PGothic" pitchFamily="34" charset="-128"/>
                <a:cs typeface="B Mitra" pitchFamily="2" charset="-78"/>
              </a:rPr>
              <a:t>دیون </a:t>
            </a:r>
            <a:r>
              <a:rPr lang="fa-IR" sz="1400" dirty="0">
                <a:ea typeface="MS PGothic" pitchFamily="34" charset="-128"/>
                <a:cs typeface="B Mitra" pitchFamily="2" charset="-78"/>
              </a:rPr>
              <a:t>در </a:t>
            </a:r>
            <a:r>
              <a:rPr lang="fa-IR" sz="1400" dirty="0" smtClean="0">
                <a:ea typeface="MS PGothic" pitchFamily="34" charset="-128"/>
                <a:cs typeface="B Mitra" pitchFamily="2" charset="-78"/>
              </a:rPr>
              <a:t>آمریکای لاتین  که از مکزیک </a:t>
            </a:r>
            <a:r>
              <a:rPr lang="fa-IR" sz="1400" dirty="0">
                <a:ea typeface="MS PGothic" pitchFamily="34" charset="-128"/>
                <a:cs typeface="B Mitra" pitchFamily="2" charset="-78"/>
              </a:rPr>
              <a:t>آغاز </a:t>
            </a:r>
            <a:r>
              <a:rPr lang="fa-IR" sz="1400" dirty="0" smtClean="0">
                <a:ea typeface="MS PGothic" pitchFamily="34" charset="-128"/>
                <a:cs typeface="B Mitra" pitchFamily="2" charset="-78"/>
              </a:rPr>
              <a:t>شد (</a:t>
            </a:r>
            <a:r>
              <a:rPr lang="fa-IR" sz="1100" dirty="0" smtClean="0">
                <a:ea typeface="MS PGothic" pitchFamily="34" charset="-128"/>
                <a:cs typeface="B Mitra" pitchFamily="2" charset="-78"/>
              </a:rPr>
              <a:t>دهۀ 1980)</a:t>
            </a:r>
            <a:endParaRPr lang="en-GB" sz="1100" dirty="0">
              <a:ea typeface="MS PGothic" pitchFamily="34" charset="-128"/>
              <a:cs typeface="B Mitra" pitchFamily="2" charset="-78"/>
            </a:endParaRPr>
          </a:p>
        </p:txBody>
      </p:sp>
      <p:sp>
        <p:nvSpPr>
          <p:cNvPr id="961" name="Oval 18"/>
          <p:cNvSpPr>
            <a:spLocks noChangeArrowheads="1"/>
          </p:cNvSpPr>
          <p:nvPr/>
        </p:nvSpPr>
        <p:spPr bwMode="auto">
          <a:xfrm>
            <a:off x="2449287" y="3810003"/>
            <a:ext cx="290688" cy="27055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a:solidFill>
                  <a:srgbClr val="000099"/>
                </a:solidFill>
                <a:latin typeface="Arial" charset="0"/>
                <a:ea typeface="ＭＳ Ｐゴシック" pitchFamily="-65" charset="-128"/>
                <a:cs typeface="+mn-cs"/>
              </a:rPr>
              <a:t>1</a:t>
            </a:r>
            <a:endParaRPr lang="en-US" sz="2000">
              <a:solidFill>
                <a:srgbClr val="000099"/>
              </a:solidFill>
              <a:latin typeface="Arial" charset="0"/>
              <a:ea typeface="ＭＳ Ｐゴシック" pitchFamily="-65" charset="-128"/>
              <a:cs typeface="+mn-cs"/>
            </a:endParaRPr>
          </a:p>
        </p:txBody>
      </p:sp>
      <p:sp>
        <p:nvSpPr>
          <p:cNvPr id="4104" name="Rectangle 15"/>
          <p:cNvSpPr>
            <a:spLocks noChangeArrowheads="1"/>
          </p:cNvSpPr>
          <p:nvPr/>
        </p:nvSpPr>
        <p:spPr bwMode="auto">
          <a:xfrm>
            <a:off x="1389066" y="2530477"/>
            <a:ext cx="2344737" cy="433388"/>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eaLnBrk="0" hangingPunct="0">
              <a:lnSpc>
                <a:spcPct val="90000"/>
              </a:lnSpc>
              <a:spcBef>
                <a:spcPct val="55000"/>
              </a:spcBef>
              <a:buClr>
                <a:srgbClr val="000099"/>
              </a:buClr>
              <a:defRPr/>
            </a:pPr>
            <a:r>
              <a:rPr lang="fa-IR" sz="1400" dirty="0">
                <a:ea typeface="MS PGothic" pitchFamily="34" charset="-128"/>
                <a:cs typeface="B Mitra" pitchFamily="2" charset="-78"/>
              </a:rPr>
              <a:t>بحران  وام ها و سپرده ها در </a:t>
            </a:r>
            <a:r>
              <a:rPr lang="fa-IR" sz="1400" dirty="0" smtClean="0">
                <a:ea typeface="MS PGothic" pitchFamily="34" charset="-128"/>
                <a:cs typeface="B Mitra" pitchFamily="2" charset="-78"/>
              </a:rPr>
              <a:t>آمریکا</a:t>
            </a:r>
            <a:r>
              <a:rPr lang="en-GB" sz="1400" dirty="0" smtClean="0">
                <a:ea typeface="MS PGothic" pitchFamily="34" charset="-128"/>
                <a:cs typeface="B Mitra" pitchFamily="2" charset="-78"/>
              </a:rPr>
              <a:t> </a:t>
            </a:r>
            <a:r>
              <a:rPr lang="fa-IR" sz="1400" dirty="0" smtClean="0">
                <a:ea typeface="MS PGothic" pitchFamily="34" charset="-128"/>
                <a:cs typeface="B Mitra" pitchFamily="2" charset="-78"/>
              </a:rPr>
              <a:t>(1991-1989)</a:t>
            </a:r>
            <a:endParaRPr lang="en-GB" sz="1400" dirty="0">
              <a:ea typeface="MS PGothic" pitchFamily="34" charset="-128"/>
              <a:cs typeface="B Mitra" pitchFamily="2" charset="-78"/>
            </a:endParaRPr>
          </a:p>
        </p:txBody>
      </p:sp>
      <p:sp>
        <p:nvSpPr>
          <p:cNvPr id="963" name="Oval 18"/>
          <p:cNvSpPr>
            <a:spLocks noChangeArrowheads="1"/>
          </p:cNvSpPr>
          <p:nvPr/>
        </p:nvSpPr>
        <p:spPr bwMode="auto">
          <a:xfrm>
            <a:off x="1190605" y="2390985"/>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dirty="0">
                <a:solidFill>
                  <a:srgbClr val="000099"/>
                </a:solidFill>
                <a:latin typeface="Arial" charset="0"/>
                <a:ea typeface="ＭＳ Ｐゴシック" pitchFamily="-65" charset="-128"/>
                <a:cs typeface="+mn-cs"/>
              </a:rPr>
              <a:t>2</a:t>
            </a:r>
            <a:endParaRPr lang="en-US" sz="2000" dirty="0">
              <a:solidFill>
                <a:srgbClr val="000099"/>
              </a:solidFill>
              <a:latin typeface="Arial" charset="0"/>
              <a:ea typeface="ＭＳ Ｐゴシック" pitchFamily="-65" charset="-128"/>
              <a:cs typeface="+mn-cs"/>
            </a:endParaRPr>
          </a:p>
        </p:txBody>
      </p:sp>
      <p:sp>
        <p:nvSpPr>
          <p:cNvPr id="4108" name="Rectangle 15"/>
          <p:cNvSpPr>
            <a:spLocks noChangeArrowheads="1"/>
          </p:cNvSpPr>
          <p:nvPr/>
        </p:nvSpPr>
        <p:spPr bwMode="auto">
          <a:xfrm>
            <a:off x="6781800" y="2514602"/>
            <a:ext cx="2524125" cy="719139"/>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1" eaLnBrk="0" hangingPunct="0">
              <a:lnSpc>
                <a:spcPct val="90000"/>
              </a:lnSpc>
              <a:spcBef>
                <a:spcPct val="55000"/>
              </a:spcBef>
              <a:buClr>
                <a:srgbClr val="000099"/>
              </a:buClr>
              <a:defRPr/>
            </a:pPr>
            <a:r>
              <a:rPr lang="fa-IR" sz="1400" dirty="0" smtClean="0">
                <a:ea typeface="MS PGothic" pitchFamily="34" charset="-128"/>
                <a:cs typeface="B Mitra" pitchFamily="2" charset="-78"/>
              </a:rPr>
              <a:t>ترکیدن</a:t>
            </a:r>
            <a:r>
              <a:rPr lang="fa-IR" sz="1300" dirty="0" smtClean="0">
                <a:ea typeface="MS PGothic" pitchFamily="34" charset="-128"/>
                <a:cs typeface="B Mitra" pitchFamily="2" charset="-78"/>
              </a:rPr>
              <a:t> </a:t>
            </a:r>
            <a:r>
              <a:rPr lang="fa-IR" sz="1400" dirty="0">
                <a:ea typeface="MS PGothic" pitchFamily="34" charset="-128"/>
                <a:cs typeface="B Mitra" pitchFamily="2" charset="-78"/>
              </a:rPr>
              <a:t>حباب</a:t>
            </a:r>
            <a:r>
              <a:rPr lang="fa-IR" sz="1300" dirty="0">
                <a:ea typeface="MS PGothic" pitchFamily="34" charset="-128"/>
                <a:cs typeface="B Mitra" pitchFamily="2" charset="-78"/>
              </a:rPr>
              <a:t> ارزش </a:t>
            </a:r>
            <a:r>
              <a:rPr lang="fa-IR" sz="1400" dirty="0" smtClean="0">
                <a:ea typeface="MS PGothic" pitchFamily="34" charset="-128"/>
                <a:cs typeface="B Mitra" pitchFamily="2" charset="-78"/>
              </a:rPr>
              <a:t>دارایی</a:t>
            </a:r>
            <a:r>
              <a:rPr lang="fa-IR" sz="1300" dirty="0" smtClean="0">
                <a:ea typeface="MS PGothic" pitchFamily="34" charset="-128"/>
                <a:cs typeface="B Mitra" pitchFamily="2" charset="-78"/>
              </a:rPr>
              <a:t> </a:t>
            </a:r>
            <a:r>
              <a:rPr lang="fa-IR" sz="1300" dirty="0">
                <a:ea typeface="MS PGothic" pitchFamily="34" charset="-128"/>
                <a:cs typeface="B Mitra" pitchFamily="2" charset="-78"/>
              </a:rPr>
              <a:t>ها </a:t>
            </a:r>
            <a:r>
              <a:rPr lang="fa-IR" sz="1400" dirty="0">
                <a:ea typeface="MS PGothic" pitchFamily="34" charset="-128"/>
                <a:cs typeface="B Mitra" pitchFamily="2" charset="-78"/>
              </a:rPr>
              <a:t>در</a:t>
            </a:r>
            <a:r>
              <a:rPr lang="fa-IR" sz="1300" dirty="0">
                <a:ea typeface="MS PGothic" pitchFamily="34" charset="-128"/>
                <a:cs typeface="B Mitra" pitchFamily="2" charset="-78"/>
              </a:rPr>
              <a:t> </a:t>
            </a:r>
            <a:r>
              <a:rPr lang="fa-IR" sz="1400" dirty="0" smtClean="0">
                <a:ea typeface="MS PGothic" pitchFamily="34" charset="-128"/>
                <a:cs typeface="B Mitra" pitchFamily="2" charset="-78"/>
              </a:rPr>
              <a:t>ژاپن</a:t>
            </a:r>
            <a:r>
              <a:rPr lang="fa-IR" sz="1300" dirty="0" smtClean="0">
                <a:ea typeface="MS PGothic" pitchFamily="34" charset="-128"/>
                <a:cs typeface="B Mitra" pitchFamily="2" charset="-78"/>
              </a:rPr>
              <a:t>             </a:t>
            </a:r>
            <a:r>
              <a:rPr lang="fa-IR" sz="1400" dirty="0" smtClean="0">
                <a:ea typeface="MS PGothic" pitchFamily="34" charset="-128"/>
                <a:cs typeface="B Mitra" pitchFamily="2" charset="-78"/>
              </a:rPr>
              <a:t>( دهه 1990 )</a:t>
            </a:r>
            <a:endParaRPr lang="en-GB" sz="1400" dirty="0">
              <a:ea typeface="MS PGothic" pitchFamily="34" charset="-128"/>
              <a:cs typeface="B Mitra" pitchFamily="2" charset="-78"/>
            </a:endParaRPr>
          </a:p>
        </p:txBody>
      </p:sp>
      <p:sp>
        <p:nvSpPr>
          <p:cNvPr id="965" name="Oval 18"/>
          <p:cNvSpPr>
            <a:spLocks noChangeArrowheads="1"/>
          </p:cNvSpPr>
          <p:nvPr/>
        </p:nvSpPr>
        <p:spPr bwMode="auto">
          <a:xfrm>
            <a:off x="6629404" y="2362203"/>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dirty="0">
                <a:solidFill>
                  <a:srgbClr val="000099"/>
                </a:solidFill>
                <a:latin typeface="Arial" charset="0"/>
                <a:ea typeface="ＭＳ Ｐゴシック" pitchFamily="-65" charset="-128"/>
                <a:cs typeface="+mn-cs"/>
              </a:rPr>
              <a:t>3</a:t>
            </a:r>
            <a:endParaRPr lang="en-US" sz="2000" dirty="0">
              <a:solidFill>
                <a:srgbClr val="000099"/>
              </a:solidFill>
              <a:latin typeface="Arial" charset="0"/>
              <a:ea typeface="ＭＳ Ｐゴシック" pitchFamily="-65" charset="-128"/>
              <a:cs typeface="+mn-cs"/>
            </a:endParaRPr>
          </a:p>
        </p:txBody>
      </p:sp>
      <p:sp>
        <p:nvSpPr>
          <p:cNvPr id="4112" name="Rectangle 15"/>
          <p:cNvSpPr>
            <a:spLocks noChangeArrowheads="1"/>
          </p:cNvSpPr>
          <p:nvPr/>
        </p:nvSpPr>
        <p:spPr bwMode="auto">
          <a:xfrm>
            <a:off x="4443413" y="2084390"/>
            <a:ext cx="2235200" cy="725487"/>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eaLnBrk="0" hangingPunct="0">
              <a:lnSpc>
                <a:spcPct val="90000"/>
              </a:lnSpc>
              <a:spcBef>
                <a:spcPct val="55000"/>
              </a:spcBef>
              <a:buClr>
                <a:srgbClr val="000099"/>
              </a:buClr>
              <a:defRPr/>
            </a:pPr>
            <a:r>
              <a:rPr lang="fa-IR" sz="1400" dirty="0" smtClean="0">
                <a:ea typeface="MS PGothic" pitchFamily="34" charset="-128"/>
                <a:cs typeface="B Mitra" pitchFamily="2" charset="-78"/>
              </a:rPr>
              <a:t>حمله سوداگرانه به ارزها  در مکانیزم اروپایی نرخ ارز                    (1993-1992)</a:t>
            </a:r>
            <a:endParaRPr lang="en-GB" sz="1400" dirty="0" smtClean="0">
              <a:ea typeface="MS PGothic" pitchFamily="34" charset="-128"/>
              <a:cs typeface="B Mitra" pitchFamily="2" charset="-78"/>
            </a:endParaRPr>
          </a:p>
        </p:txBody>
      </p:sp>
      <p:sp>
        <p:nvSpPr>
          <p:cNvPr id="967" name="Oval 18"/>
          <p:cNvSpPr>
            <a:spLocks noChangeArrowheads="1"/>
          </p:cNvSpPr>
          <p:nvPr/>
        </p:nvSpPr>
        <p:spPr bwMode="auto">
          <a:xfrm>
            <a:off x="4244046" y="1982783"/>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a:solidFill>
                  <a:srgbClr val="000099"/>
                </a:solidFill>
                <a:latin typeface="Arial" charset="0"/>
                <a:ea typeface="ＭＳ Ｐゴシック" pitchFamily="-65" charset="-128"/>
                <a:cs typeface="+mn-cs"/>
              </a:rPr>
              <a:t>4</a:t>
            </a:r>
            <a:endParaRPr lang="en-US" sz="2000">
              <a:solidFill>
                <a:srgbClr val="000099"/>
              </a:solidFill>
              <a:latin typeface="Arial" charset="0"/>
              <a:ea typeface="ＭＳ Ｐゴシック" pitchFamily="-65" charset="-128"/>
              <a:cs typeface="+mn-cs"/>
            </a:endParaRPr>
          </a:p>
        </p:txBody>
      </p:sp>
      <p:sp>
        <p:nvSpPr>
          <p:cNvPr id="4116" name="Rectangle 15"/>
          <p:cNvSpPr>
            <a:spLocks noChangeArrowheads="1"/>
          </p:cNvSpPr>
          <p:nvPr/>
        </p:nvSpPr>
        <p:spPr bwMode="auto">
          <a:xfrm>
            <a:off x="2162173" y="3048001"/>
            <a:ext cx="3019427" cy="795338"/>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1" eaLnBrk="0" hangingPunct="0">
              <a:lnSpc>
                <a:spcPct val="90000"/>
              </a:lnSpc>
              <a:spcBef>
                <a:spcPct val="55000"/>
              </a:spcBef>
              <a:buClr>
                <a:srgbClr val="000099"/>
              </a:buClr>
              <a:defRPr/>
            </a:pPr>
            <a:r>
              <a:rPr lang="fa-IR" sz="1400" dirty="0">
                <a:ea typeface="MS PGothic" pitchFamily="34" charset="-128"/>
                <a:cs typeface="B Mitra" pitchFamily="2" charset="-78"/>
              </a:rPr>
              <a:t>بحران </a:t>
            </a:r>
            <a:r>
              <a:rPr lang="fa-IR" sz="1400" dirty="0" smtClean="0">
                <a:ea typeface="MS PGothic" pitchFamily="34" charset="-128"/>
                <a:cs typeface="B Mitra" pitchFamily="2" charset="-78"/>
              </a:rPr>
              <a:t>اقتصادی مکزیک: حمله </a:t>
            </a:r>
            <a:r>
              <a:rPr lang="fa-IR" sz="1400" dirty="0">
                <a:ea typeface="MS PGothic" pitchFamily="34" charset="-128"/>
                <a:cs typeface="B Mitra" pitchFamily="2" charset="-78"/>
              </a:rPr>
              <a:t>سوداگرانه و قصور </a:t>
            </a:r>
            <a:r>
              <a:rPr lang="fa-IR" sz="1400" dirty="0" smtClean="0">
                <a:ea typeface="MS PGothic" pitchFamily="34" charset="-128"/>
                <a:cs typeface="B Mitra" pitchFamily="2" charset="-78"/>
              </a:rPr>
              <a:t>مکزیک </a:t>
            </a:r>
            <a:r>
              <a:rPr lang="fa-IR" sz="1400" dirty="0">
                <a:ea typeface="MS PGothic" pitchFamily="34" charset="-128"/>
                <a:cs typeface="B Mitra" pitchFamily="2" charset="-78"/>
              </a:rPr>
              <a:t>در پرداخت </a:t>
            </a:r>
            <a:r>
              <a:rPr lang="fa-IR" sz="1400" dirty="0" smtClean="0">
                <a:ea typeface="MS PGothic" pitchFamily="34" charset="-128"/>
                <a:cs typeface="B Mitra" pitchFamily="2" charset="-78"/>
              </a:rPr>
              <a:t>دیون                                      (1995-1994)</a:t>
            </a:r>
            <a:endParaRPr lang="en-GB" sz="1400" dirty="0">
              <a:ea typeface="MS PGothic" pitchFamily="34" charset="-128"/>
              <a:cs typeface="B Mitra" pitchFamily="2" charset="-78"/>
            </a:endParaRPr>
          </a:p>
        </p:txBody>
      </p:sp>
      <p:sp>
        <p:nvSpPr>
          <p:cNvPr id="969" name="Oval 18"/>
          <p:cNvSpPr>
            <a:spLocks noChangeArrowheads="1"/>
          </p:cNvSpPr>
          <p:nvPr/>
        </p:nvSpPr>
        <p:spPr bwMode="auto">
          <a:xfrm>
            <a:off x="1963490" y="2895603"/>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dirty="0">
                <a:solidFill>
                  <a:srgbClr val="000099"/>
                </a:solidFill>
                <a:latin typeface="Arial" charset="0"/>
                <a:ea typeface="ＭＳ Ｐゴシック" pitchFamily="-65" charset="-128"/>
                <a:cs typeface="+mn-cs"/>
              </a:rPr>
              <a:t>5</a:t>
            </a:r>
            <a:endParaRPr lang="en-US" sz="2000" dirty="0">
              <a:solidFill>
                <a:srgbClr val="000099"/>
              </a:solidFill>
              <a:latin typeface="Arial" charset="0"/>
              <a:ea typeface="ＭＳ Ｐゴシック" pitchFamily="-65" charset="-128"/>
              <a:cs typeface="+mn-cs"/>
            </a:endParaRPr>
          </a:p>
        </p:txBody>
      </p:sp>
      <p:sp>
        <p:nvSpPr>
          <p:cNvPr id="4120" name="Rectangle 15"/>
          <p:cNvSpPr>
            <a:spLocks noChangeArrowheads="1"/>
          </p:cNvSpPr>
          <p:nvPr/>
        </p:nvSpPr>
        <p:spPr bwMode="auto">
          <a:xfrm>
            <a:off x="6218237" y="3403603"/>
            <a:ext cx="2316163" cy="727075"/>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1" eaLnBrk="0" hangingPunct="0">
              <a:lnSpc>
                <a:spcPct val="90000"/>
              </a:lnSpc>
              <a:spcBef>
                <a:spcPct val="55000"/>
              </a:spcBef>
              <a:buClr>
                <a:srgbClr val="000099"/>
              </a:buClr>
              <a:defRPr/>
            </a:pPr>
            <a:endParaRPr lang="fa-IR" sz="1400" dirty="0" smtClean="0">
              <a:ea typeface="MS PGothic" pitchFamily="34" charset="-128"/>
              <a:cs typeface="B Mitra" pitchFamily="2" charset="-78"/>
            </a:endParaRPr>
          </a:p>
          <a:p>
            <a:pPr marL="173038" indent="-173038" algn="ctr" defTabSz="1073150" rtl="1" eaLnBrk="0" hangingPunct="0">
              <a:lnSpc>
                <a:spcPct val="90000"/>
              </a:lnSpc>
              <a:spcBef>
                <a:spcPct val="55000"/>
              </a:spcBef>
              <a:buClr>
                <a:srgbClr val="000099"/>
              </a:buClr>
              <a:defRPr/>
            </a:pPr>
            <a:r>
              <a:rPr lang="fa-IR" sz="1400" dirty="0" smtClean="0">
                <a:ea typeface="MS PGothic" pitchFamily="34" charset="-128"/>
                <a:cs typeface="B Mitra" pitchFamily="2" charset="-78"/>
              </a:rPr>
              <a:t>بحران مالی، بحران کاهش ارزش  دارایی ها و بحران بانکی در سراسر  آسیا       (1997 تا 1998)</a:t>
            </a:r>
            <a:endParaRPr lang="en-GB" sz="1400" dirty="0" smtClean="0">
              <a:ea typeface="MS PGothic" pitchFamily="34" charset="-128"/>
              <a:cs typeface="B Mitra" pitchFamily="2" charset="-78"/>
            </a:endParaRPr>
          </a:p>
          <a:p>
            <a:pPr marL="173038" indent="-173038" algn="ctr" defTabSz="1073150" rtl="1" eaLnBrk="0" hangingPunct="0">
              <a:lnSpc>
                <a:spcPct val="90000"/>
              </a:lnSpc>
              <a:spcBef>
                <a:spcPct val="55000"/>
              </a:spcBef>
              <a:buClr>
                <a:srgbClr val="000099"/>
              </a:buClr>
              <a:defRPr/>
            </a:pPr>
            <a:r>
              <a:rPr lang="fa-IR" sz="1400" dirty="0" smtClean="0">
                <a:ea typeface="MS PGothic" pitchFamily="34" charset="-128"/>
                <a:cs typeface="B Mitra" pitchFamily="2" charset="-78"/>
              </a:rPr>
              <a:t> </a:t>
            </a:r>
            <a:endParaRPr lang="fa-IR" sz="1400" dirty="0">
              <a:ea typeface="MS PGothic" pitchFamily="34" charset="-128"/>
              <a:cs typeface="B Mitra" pitchFamily="2" charset="-78"/>
            </a:endParaRPr>
          </a:p>
        </p:txBody>
      </p:sp>
      <p:sp>
        <p:nvSpPr>
          <p:cNvPr id="971" name="Oval 18"/>
          <p:cNvSpPr>
            <a:spLocks noChangeArrowheads="1"/>
          </p:cNvSpPr>
          <p:nvPr/>
        </p:nvSpPr>
        <p:spPr bwMode="auto">
          <a:xfrm>
            <a:off x="6018428" y="3250995"/>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a:solidFill>
                  <a:srgbClr val="000099"/>
                </a:solidFill>
                <a:latin typeface="Arial" charset="0"/>
                <a:ea typeface="ＭＳ Ｐゴシック" pitchFamily="-65" charset="-128"/>
                <a:cs typeface="+mn-cs"/>
              </a:rPr>
              <a:t>6</a:t>
            </a:r>
            <a:endParaRPr lang="en-US" sz="2000">
              <a:solidFill>
                <a:srgbClr val="000099"/>
              </a:solidFill>
              <a:latin typeface="Arial" charset="0"/>
              <a:ea typeface="ＭＳ Ｐゴシック" pitchFamily="-65" charset="-128"/>
              <a:cs typeface="+mn-cs"/>
            </a:endParaRPr>
          </a:p>
        </p:txBody>
      </p:sp>
      <p:sp>
        <p:nvSpPr>
          <p:cNvPr id="4124" name="Rectangle 15"/>
          <p:cNvSpPr>
            <a:spLocks noChangeArrowheads="1"/>
          </p:cNvSpPr>
          <p:nvPr/>
        </p:nvSpPr>
        <p:spPr bwMode="auto">
          <a:xfrm>
            <a:off x="5749927" y="1303341"/>
            <a:ext cx="2349500" cy="720725"/>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0" eaLnBrk="0" hangingPunct="0">
              <a:lnSpc>
                <a:spcPct val="90000"/>
              </a:lnSpc>
              <a:spcBef>
                <a:spcPct val="55000"/>
              </a:spcBef>
              <a:buClr>
                <a:srgbClr val="000099"/>
              </a:buClr>
              <a:defRPr/>
            </a:pPr>
            <a:r>
              <a:rPr lang="fa-IR" sz="1400" dirty="0" smtClean="0">
                <a:ea typeface="MS PGothic" pitchFamily="34" charset="-128"/>
                <a:cs typeface="B Mitra" pitchFamily="2" charset="-78"/>
              </a:rPr>
              <a:t>بحران مالی روسیه: کاهش ارزش روبل وناتوانی روسیه در پرداخت دیون  خود (1998)</a:t>
            </a:r>
            <a:endParaRPr lang="en-GB" sz="1400" dirty="0">
              <a:ea typeface="MS PGothic" pitchFamily="34" charset="-128"/>
              <a:cs typeface="B Mitra" pitchFamily="2" charset="-78"/>
            </a:endParaRPr>
          </a:p>
        </p:txBody>
      </p:sp>
      <p:sp>
        <p:nvSpPr>
          <p:cNvPr id="974" name="Oval 18"/>
          <p:cNvSpPr>
            <a:spLocks noChangeArrowheads="1"/>
          </p:cNvSpPr>
          <p:nvPr/>
        </p:nvSpPr>
        <p:spPr bwMode="auto">
          <a:xfrm>
            <a:off x="5550316" y="1264346"/>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a:solidFill>
                  <a:srgbClr val="000099"/>
                </a:solidFill>
                <a:latin typeface="Arial" charset="0"/>
                <a:ea typeface="ＭＳ Ｐゴシック" pitchFamily="-65" charset="-128"/>
                <a:cs typeface="+mn-cs"/>
              </a:rPr>
              <a:t>7</a:t>
            </a:r>
            <a:endParaRPr lang="en-US" sz="2000">
              <a:solidFill>
                <a:srgbClr val="000099"/>
              </a:solidFill>
              <a:latin typeface="Arial" charset="0"/>
              <a:ea typeface="ＭＳ Ｐゴシック" pitchFamily="-65" charset="-128"/>
              <a:cs typeface="+mn-cs"/>
            </a:endParaRPr>
          </a:p>
        </p:txBody>
      </p:sp>
      <p:sp>
        <p:nvSpPr>
          <p:cNvPr id="4128" name="Rectangle 15"/>
          <p:cNvSpPr>
            <a:spLocks noChangeArrowheads="1"/>
          </p:cNvSpPr>
          <p:nvPr/>
        </p:nvSpPr>
        <p:spPr bwMode="auto">
          <a:xfrm>
            <a:off x="2816229" y="4632325"/>
            <a:ext cx="2898775" cy="558800"/>
          </a:xfrm>
          <a:prstGeom prst="rect">
            <a:avLst/>
          </a:prstGeom>
          <a:ln>
            <a:headEnd/>
            <a:tailEnd/>
          </a:ln>
        </p:spPr>
        <p:style>
          <a:lnRef idx="0">
            <a:schemeClr val="dk1"/>
          </a:lnRef>
          <a:fillRef idx="3">
            <a:schemeClr val="dk1"/>
          </a:fillRef>
          <a:effectRef idx="3">
            <a:schemeClr val="dk1"/>
          </a:effectRef>
          <a:fontRef idx="minor">
            <a:schemeClr val="lt1"/>
          </a:fontRef>
        </p:style>
        <p:txBody>
          <a:bodyPr lIns="99152" tIns="49576" rIns="99152" bIns="49576" anchor="ctr"/>
          <a:lstStyle/>
          <a:p>
            <a:pPr marL="173038" indent="-173038" algn="ctr" defTabSz="1073150" rtl="1" eaLnBrk="0" hangingPunct="0">
              <a:lnSpc>
                <a:spcPct val="90000"/>
              </a:lnSpc>
              <a:spcBef>
                <a:spcPct val="55000"/>
              </a:spcBef>
              <a:buClr>
                <a:srgbClr val="000099"/>
              </a:buClr>
              <a:defRPr/>
            </a:pPr>
            <a:r>
              <a:rPr lang="fa-IR" sz="1400" dirty="0">
                <a:ea typeface="MS PGothic" pitchFamily="34" charset="-128"/>
                <a:cs typeface="B Mitra" pitchFamily="2" charset="-78"/>
              </a:rPr>
              <a:t>بحران </a:t>
            </a:r>
            <a:r>
              <a:rPr lang="fa-IR" sz="1400" dirty="0" smtClean="0">
                <a:ea typeface="MS PGothic" pitchFamily="34" charset="-128"/>
                <a:cs typeface="B Mitra" pitchFamily="2" charset="-78"/>
              </a:rPr>
              <a:t>اقتصادی آرژانتین :فروپاشی  </a:t>
            </a:r>
            <a:r>
              <a:rPr lang="fa-IR" sz="1400" dirty="0">
                <a:ea typeface="MS PGothic" pitchFamily="34" charset="-128"/>
                <a:cs typeface="B Mitra" pitchFamily="2" charset="-78"/>
              </a:rPr>
              <a:t>نظام  </a:t>
            </a:r>
            <a:r>
              <a:rPr lang="fa-IR" sz="1400" dirty="0" smtClean="0">
                <a:ea typeface="MS PGothic" pitchFamily="34" charset="-128"/>
                <a:cs typeface="B Mitra" pitchFamily="2" charset="-78"/>
              </a:rPr>
              <a:t>بانکی  (</a:t>
            </a:r>
            <a:r>
              <a:rPr lang="fa-IR" sz="1400" dirty="0">
                <a:ea typeface="MS PGothic" pitchFamily="34" charset="-128"/>
                <a:cs typeface="B Mitra" pitchFamily="2" charset="-78"/>
              </a:rPr>
              <a:t>2002-1999)</a:t>
            </a:r>
            <a:r>
              <a:rPr lang="en-US" sz="1400" dirty="0">
                <a:ea typeface="MS PGothic" pitchFamily="34" charset="-128"/>
                <a:cs typeface="B Mitra" pitchFamily="2" charset="-78"/>
              </a:rPr>
              <a:t> </a:t>
            </a:r>
            <a:endParaRPr lang="en-GB" sz="1400" dirty="0">
              <a:ea typeface="MS PGothic" pitchFamily="34" charset="-128"/>
              <a:cs typeface="B Mitra" pitchFamily="2" charset="-78"/>
            </a:endParaRPr>
          </a:p>
        </p:txBody>
      </p:sp>
      <p:sp>
        <p:nvSpPr>
          <p:cNvPr id="976" name="Oval 18"/>
          <p:cNvSpPr>
            <a:spLocks noChangeArrowheads="1"/>
          </p:cNvSpPr>
          <p:nvPr/>
        </p:nvSpPr>
        <p:spPr bwMode="auto">
          <a:xfrm>
            <a:off x="2616616" y="4495803"/>
            <a:ext cx="301625" cy="30162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defRPr/>
            </a:pPr>
            <a:r>
              <a:rPr lang="en-GB" sz="2000" dirty="0">
                <a:solidFill>
                  <a:srgbClr val="000099"/>
                </a:solidFill>
                <a:latin typeface="Arial" charset="0"/>
                <a:ea typeface="ＭＳ Ｐゴシック" pitchFamily="-65" charset="-128"/>
                <a:cs typeface="+mn-cs"/>
              </a:rPr>
              <a:t>8</a:t>
            </a:r>
            <a:endParaRPr lang="en-US" sz="2000" dirty="0">
              <a:solidFill>
                <a:srgbClr val="000099"/>
              </a:solidFill>
              <a:latin typeface="Arial" charset="0"/>
              <a:ea typeface="ＭＳ Ｐゴシック" pitchFamily="-65" charset="-128"/>
              <a:cs typeface="+mn-cs"/>
            </a:endParaRPr>
          </a:p>
        </p:txBody>
      </p:sp>
      <p:sp>
        <p:nvSpPr>
          <p:cNvPr id="19492" name="Rectangle 15"/>
          <p:cNvSpPr>
            <a:spLocks noChangeArrowheads="1"/>
          </p:cNvSpPr>
          <p:nvPr/>
        </p:nvSpPr>
        <p:spPr bwMode="auto">
          <a:xfrm>
            <a:off x="1600204" y="1765300"/>
            <a:ext cx="2536825" cy="825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9152" tIns="49576" rIns="99152" bIns="49576" anchor="ctr"/>
          <a:lstStyle/>
          <a:p>
            <a:pPr marL="173038" indent="-173038" algn="ctr" defTabSz="1073150" rtl="1" eaLnBrk="0" hangingPunct="0">
              <a:lnSpc>
                <a:spcPct val="90000"/>
              </a:lnSpc>
              <a:spcBef>
                <a:spcPct val="55000"/>
              </a:spcBef>
              <a:buClr>
                <a:srgbClr val="000099"/>
              </a:buClr>
              <a:defRPr/>
            </a:pPr>
            <a:r>
              <a:rPr lang="fa-IR" sz="1300" dirty="0">
                <a:ea typeface="MS PGothic" pitchFamily="34" charset="-128"/>
                <a:cs typeface="B Mitra" pitchFamily="2" charset="-78"/>
              </a:rPr>
              <a:t>اروپا </a:t>
            </a:r>
            <a:r>
              <a:rPr lang="fa-IR" sz="1300" dirty="0" smtClean="0">
                <a:ea typeface="MS PGothic" pitchFamily="34" charset="-128"/>
                <a:cs typeface="B Mitra" pitchFamily="2" charset="-78"/>
              </a:rPr>
              <a:t>وآمریکا: بحران اعطای  وام های  رهنی </a:t>
            </a:r>
            <a:r>
              <a:rPr lang="fa-IR" sz="1300" dirty="0">
                <a:ea typeface="MS PGothic" pitchFamily="34" charset="-128"/>
                <a:cs typeface="B Mitra" pitchFamily="2" charset="-78"/>
              </a:rPr>
              <a:t>به افراد فاقد رتبه </a:t>
            </a:r>
            <a:r>
              <a:rPr lang="fa-IR" sz="1300" dirty="0" smtClean="0">
                <a:ea typeface="MS PGothic" pitchFamily="34" charset="-128"/>
                <a:cs typeface="B Mitra" pitchFamily="2" charset="-78"/>
              </a:rPr>
              <a:t>اعتباری مناسب         </a:t>
            </a:r>
            <a:r>
              <a:rPr lang="fa-IR" sz="1300" b="1" dirty="0" smtClean="0">
                <a:ea typeface="MS PGothic" pitchFamily="34" charset="-128"/>
                <a:cs typeface="B Mitra" pitchFamily="2" charset="-78"/>
              </a:rPr>
              <a:t> (2008)</a:t>
            </a:r>
            <a:endParaRPr lang="en-GB" sz="1300" b="1" dirty="0">
              <a:ea typeface="MS PGothic" pitchFamily="34" charset="-128"/>
              <a:cs typeface="B Mitra" pitchFamily="2" charset="-78"/>
            </a:endParaRPr>
          </a:p>
        </p:txBody>
      </p:sp>
      <p:sp>
        <p:nvSpPr>
          <p:cNvPr id="978" name="Oval 18"/>
          <p:cNvSpPr>
            <a:spLocks noChangeArrowheads="1"/>
          </p:cNvSpPr>
          <p:nvPr/>
        </p:nvSpPr>
        <p:spPr bwMode="auto">
          <a:xfrm>
            <a:off x="1371604" y="1612693"/>
            <a:ext cx="301625" cy="301625"/>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rtl="0" eaLnBrk="0" hangingPunct="0">
              <a:defRPr/>
            </a:pPr>
            <a:r>
              <a:rPr lang="en-GB" sz="2000" dirty="0">
                <a:solidFill>
                  <a:schemeClr val="tx1"/>
                </a:solidFill>
                <a:latin typeface="Arial" charset="0"/>
                <a:ea typeface="ＭＳ Ｐゴシック" pitchFamily="-65" charset="-128"/>
                <a:cs typeface="+mn-cs"/>
              </a:rPr>
              <a:t>9</a:t>
            </a:r>
            <a:endParaRPr lang="en-US" sz="2000" dirty="0">
              <a:solidFill>
                <a:schemeClr val="tx1"/>
              </a:solidFill>
              <a:latin typeface="Arial" charset="0"/>
              <a:ea typeface="ＭＳ Ｐゴシック" pitchFamily="-65" charset="-128"/>
              <a:cs typeface="+mn-cs"/>
            </a:endParaRPr>
          </a:p>
        </p:txBody>
      </p:sp>
      <p:sp>
        <p:nvSpPr>
          <p:cNvPr id="22587" name="Rectangle 13"/>
          <p:cNvSpPr>
            <a:spLocks noChangeArrowheads="1"/>
          </p:cNvSpPr>
          <p:nvPr/>
        </p:nvSpPr>
        <p:spPr bwMode="auto">
          <a:xfrm>
            <a:off x="468313" y="6021389"/>
            <a:ext cx="8153400" cy="287337"/>
          </a:xfrm>
          <a:prstGeom prst="rect">
            <a:avLst/>
          </a:prstGeom>
          <a:solidFill>
            <a:srgbClr val="808080">
              <a:alpha val="50195"/>
            </a:srgbClr>
          </a:solidFill>
          <a:ln w="9525">
            <a:noFill/>
            <a:round/>
            <a:headEnd/>
            <a:tailEnd/>
          </a:ln>
        </p:spPr>
        <p:txBody>
          <a:bodyPr wrap="none" anchor="ctr"/>
          <a:lstStyle/>
          <a:p>
            <a:pPr algn="ctr" rtl="0" eaLnBrk="0" hangingPunct="0"/>
            <a:endParaRPr lang="en-US" sz="2000">
              <a:ea typeface="MS PGothic" pitchFamily="34" charset="-128"/>
            </a:endParaRPr>
          </a:p>
        </p:txBody>
      </p:sp>
      <p:sp>
        <p:nvSpPr>
          <p:cNvPr id="22620" name="Title 38"/>
          <p:cNvSpPr>
            <a:spLocks/>
          </p:cNvSpPr>
          <p:nvPr/>
        </p:nvSpPr>
        <p:spPr bwMode="auto">
          <a:xfrm>
            <a:off x="468317" y="188913"/>
            <a:ext cx="8294687" cy="582612"/>
          </a:xfrm>
          <a:prstGeom prst="rect">
            <a:avLst/>
          </a:prstGeom>
          <a:noFill/>
          <a:ln w="9525">
            <a:noFill/>
            <a:miter lim="800000"/>
            <a:headEnd/>
            <a:tailEnd/>
          </a:ln>
        </p:spPr>
        <p:txBody>
          <a:bodyPr lIns="99152" tIns="49576" rIns="99152" bIns="49576"/>
          <a:lstStyle/>
          <a:p>
            <a:pPr algn="ctr"/>
            <a:endParaRPr lang="en-US" sz="4200" dirty="0">
              <a:solidFill>
                <a:schemeClr val="tx2"/>
              </a:solidFill>
              <a:latin typeface="Garamond" pitchFamily="18" charset="0"/>
              <a:ea typeface="Husseini Mazar"/>
              <a:cs typeface="Husseini Mazar"/>
            </a:endParaRPr>
          </a:p>
        </p:txBody>
      </p:sp>
      <p:sp>
        <p:nvSpPr>
          <p:cNvPr id="22621" name="Rectangle 76"/>
          <p:cNvSpPr>
            <a:spLocks noChangeArrowheads="1"/>
          </p:cNvSpPr>
          <p:nvPr/>
        </p:nvSpPr>
        <p:spPr bwMode="auto">
          <a:xfrm>
            <a:off x="179389" y="5486400"/>
            <a:ext cx="8640763" cy="523220"/>
          </a:xfrm>
          <a:prstGeom prst="rect">
            <a:avLst/>
          </a:prstGeom>
          <a:no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8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B Nazanin" pitchFamily="2" charset="-78"/>
              </a:rPr>
              <a:t>بحران‌های مالی عمده از سال  1980 تا کنون</a:t>
            </a:r>
            <a:endParaRPr lang="en-US" sz="28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B Nazanin" pitchFamily="2" charset="-78"/>
            </a:endParaRPr>
          </a:p>
        </p:txBody>
      </p:sp>
      <p:graphicFrame>
        <p:nvGraphicFramePr>
          <p:cNvPr id="26" name="Diagram 25"/>
          <p:cNvGraphicFramePr/>
          <p:nvPr/>
        </p:nvGraphicFramePr>
        <p:xfrm>
          <a:off x="381000" y="62806"/>
          <a:ext cx="8077200" cy="1384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10" dur="1000" fill="hold"/>
                                        <p:tgtEl>
                                          <p:spTgt spid="41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0"/>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104"/>
                                        </p:tgtEl>
                                        <p:attrNameLst>
                                          <p:attrName>style.visibility</p:attrName>
                                        </p:attrNameLst>
                                      </p:cBhvr>
                                      <p:to>
                                        <p:strVal val="visible"/>
                                      </p:to>
                                    </p:set>
                                    <p:anim calcmode="lin" valueType="num">
                                      <p:cBhvr>
                                        <p:cTn id="18" dur="500" fill="hold"/>
                                        <p:tgtEl>
                                          <p:spTgt spid="410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104"/>
                                        </p:tgtEl>
                                        <p:attrNameLst>
                                          <p:attrName>ppt_y</p:attrName>
                                        </p:attrNameLst>
                                      </p:cBhvr>
                                      <p:tavLst>
                                        <p:tav tm="0">
                                          <p:val>
                                            <p:strVal val="#ppt_y"/>
                                          </p:val>
                                        </p:tav>
                                        <p:tav tm="100000">
                                          <p:val>
                                            <p:strVal val="#ppt_y"/>
                                          </p:val>
                                        </p:tav>
                                      </p:tavLst>
                                    </p:anim>
                                    <p:anim calcmode="lin" valueType="num">
                                      <p:cBhvr>
                                        <p:cTn id="20" dur="500" fill="hold"/>
                                        <p:tgtEl>
                                          <p:spTgt spid="410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10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104"/>
                                        </p:tgtEl>
                                      </p:cBhvr>
                                    </p:animEffect>
                                  </p:childTnLst>
                                </p:cTn>
                              </p:par>
                            </p:childTnLst>
                          </p:cTn>
                        </p:par>
                        <p:par>
                          <p:cTn id="23" fill="hold">
                            <p:stCondLst>
                              <p:cond delay="3300"/>
                            </p:stCondLst>
                            <p:childTnLst>
                              <p:par>
                                <p:cTn id="24" presetID="29" presetClass="entr" presetSubtype="0" fill="hold" grpId="0" nodeType="afterEffect">
                                  <p:stCondLst>
                                    <p:cond delay="0"/>
                                  </p:stCondLst>
                                  <p:childTnLst>
                                    <p:set>
                                      <p:cBhvr>
                                        <p:cTn id="25" dur="1" fill="hold">
                                          <p:stCondLst>
                                            <p:cond delay="0"/>
                                          </p:stCondLst>
                                        </p:cTn>
                                        <p:tgtEl>
                                          <p:spTgt spid="4108"/>
                                        </p:tgtEl>
                                        <p:attrNameLst>
                                          <p:attrName>style.visibility</p:attrName>
                                        </p:attrNameLst>
                                      </p:cBhvr>
                                      <p:to>
                                        <p:strVal val="visible"/>
                                      </p:to>
                                    </p:set>
                                    <p:anim calcmode="lin" valueType="num">
                                      <p:cBhvr>
                                        <p:cTn id="26" dur="1000" fill="hold"/>
                                        <p:tgtEl>
                                          <p:spTgt spid="4108"/>
                                        </p:tgtEl>
                                        <p:attrNameLst>
                                          <p:attrName>ppt_x</p:attrName>
                                        </p:attrNameLst>
                                      </p:cBhvr>
                                      <p:tavLst>
                                        <p:tav tm="0">
                                          <p:val>
                                            <p:strVal val="#ppt_x-.2"/>
                                          </p:val>
                                        </p:tav>
                                        <p:tav tm="100000">
                                          <p:val>
                                            <p:strVal val="#ppt_x"/>
                                          </p:val>
                                        </p:tav>
                                      </p:tavLst>
                                    </p:anim>
                                    <p:anim calcmode="lin" valueType="num">
                                      <p:cBhvr>
                                        <p:cTn id="27" dur="1000" fill="hold"/>
                                        <p:tgtEl>
                                          <p:spTgt spid="410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108"/>
                                        </p:tgtEl>
                                      </p:cBhvr>
                                    </p:animEffect>
                                  </p:childTnLst>
                                </p:cTn>
                              </p:par>
                            </p:childTnLst>
                          </p:cTn>
                        </p:par>
                        <p:par>
                          <p:cTn id="29" fill="hold">
                            <p:stCondLst>
                              <p:cond delay="4300"/>
                            </p:stCondLst>
                            <p:childTnLst>
                              <p:par>
                                <p:cTn id="30" presetID="34" presetClass="entr" presetSubtype="0" fill="hold" grpId="0" nodeType="afterEffect">
                                  <p:stCondLst>
                                    <p:cond delay="0"/>
                                  </p:stCondLst>
                                  <p:childTnLst>
                                    <p:set>
                                      <p:cBhvr>
                                        <p:cTn id="31" dur="1" fill="hold">
                                          <p:stCondLst>
                                            <p:cond delay="0"/>
                                          </p:stCondLst>
                                        </p:cTn>
                                        <p:tgtEl>
                                          <p:spTgt spid="4112"/>
                                        </p:tgtEl>
                                        <p:attrNameLst>
                                          <p:attrName>style.visibility</p:attrName>
                                        </p:attrNameLst>
                                      </p:cBhvr>
                                      <p:to>
                                        <p:strVal val="visible"/>
                                      </p:to>
                                    </p:set>
                                    <p:anim from="(-#ppt_w/2)" to="(#ppt_x)" calcmode="lin" valueType="num">
                                      <p:cBhvr>
                                        <p:cTn id="32" dur="600" fill="hold">
                                          <p:stCondLst>
                                            <p:cond delay="0"/>
                                          </p:stCondLst>
                                        </p:cTn>
                                        <p:tgtEl>
                                          <p:spTgt spid="4112"/>
                                        </p:tgtEl>
                                        <p:attrNameLst>
                                          <p:attrName>ppt_x</p:attrName>
                                        </p:attrNameLst>
                                      </p:cBhvr>
                                    </p:anim>
                                    <p:anim from="0" to="-1.0" calcmode="lin" valueType="num">
                                      <p:cBhvr>
                                        <p:cTn id="33" dur="200" decel="50000" autoRev="1" fill="hold">
                                          <p:stCondLst>
                                            <p:cond delay="600"/>
                                          </p:stCondLst>
                                        </p:cTn>
                                        <p:tgtEl>
                                          <p:spTgt spid="4112"/>
                                        </p:tgtEl>
                                        <p:attrNameLst>
                                          <p:attrName>xshear</p:attrName>
                                        </p:attrNameLst>
                                      </p:cBhvr>
                                    </p:anim>
                                    <p:animScale>
                                      <p:cBhvr>
                                        <p:cTn id="34" dur="200" decel="100000" autoRev="1" fill="hold">
                                          <p:stCondLst>
                                            <p:cond delay="600"/>
                                          </p:stCondLst>
                                        </p:cTn>
                                        <p:tgtEl>
                                          <p:spTgt spid="4112"/>
                                        </p:tgtEl>
                                      </p:cBhvr>
                                      <p:from x="100000" y="100000"/>
                                      <p:to x="80000" y="100000"/>
                                    </p:animScale>
                                    <p:anim by="(#ppt_h/3+#ppt_w*0.1)" calcmode="lin" valueType="num">
                                      <p:cBhvr additive="sum">
                                        <p:cTn id="35" dur="200" decel="100000" autoRev="1" fill="hold">
                                          <p:stCondLst>
                                            <p:cond delay="600"/>
                                          </p:stCondLst>
                                        </p:cTn>
                                        <p:tgtEl>
                                          <p:spTgt spid="4112"/>
                                        </p:tgtEl>
                                        <p:attrNameLst>
                                          <p:attrName>ppt_x</p:attrName>
                                        </p:attrNameLst>
                                      </p:cBhvr>
                                    </p:anim>
                                  </p:childTnLst>
                                </p:cTn>
                              </p:par>
                            </p:childTnLst>
                          </p:cTn>
                        </p:par>
                        <p:par>
                          <p:cTn id="36" fill="hold">
                            <p:stCondLst>
                              <p:cond delay="5300"/>
                            </p:stCondLst>
                            <p:childTnLst>
                              <p:par>
                                <p:cTn id="37" presetID="39" presetClass="entr" presetSubtype="0" accel="100000" fill="hold" grpId="0" nodeType="afterEffect">
                                  <p:stCondLst>
                                    <p:cond delay="0"/>
                                  </p:stCondLst>
                                  <p:childTnLst>
                                    <p:set>
                                      <p:cBhvr>
                                        <p:cTn id="38" dur="1" fill="hold">
                                          <p:stCondLst>
                                            <p:cond delay="0"/>
                                          </p:stCondLst>
                                        </p:cTn>
                                        <p:tgtEl>
                                          <p:spTgt spid="4116"/>
                                        </p:tgtEl>
                                        <p:attrNameLst>
                                          <p:attrName>style.visibility</p:attrName>
                                        </p:attrNameLst>
                                      </p:cBhvr>
                                      <p:to>
                                        <p:strVal val="visible"/>
                                      </p:to>
                                    </p:set>
                                    <p:anim calcmode="lin" valueType="num">
                                      <p:cBhvr>
                                        <p:cTn id="39" dur="500" fill="hold"/>
                                        <p:tgtEl>
                                          <p:spTgt spid="411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11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11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116"/>
                                        </p:tgtEl>
                                        <p:attrNameLst>
                                          <p:attrName>ppt_y</p:attrName>
                                        </p:attrNameLst>
                                      </p:cBhvr>
                                      <p:tavLst>
                                        <p:tav tm="0">
                                          <p:val>
                                            <p:strVal val="#ppt_y"/>
                                          </p:val>
                                        </p:tav>
                                        <p:tav tm="100000">
                                          <p:val>
                                            <p:strVal val="#ppt_y"/>
                                          </p:val>
                                        </p:tav>
                                      </p:tavLst>
                                    </p:anim>
                                  </p:childTnLst>
                                </p:cTn>
                              </p:par>
                            </p:childTnLst>
                          </p:cTn>
                        </p:par>
                        <p:par>
                          <p:cTn id="43" fill="hold">
                            <p:stCondLst>
                              <p:cond delay="5800"/>
                            </p:stCondLst>
                            <p:childTnLst>
                              <p:par>
                                <p:cTn id="44" presetID="35" presetClass="entr" presetSubtype="0" fill="hold" grpId="0" nodeType="afterEffect">
                                  <p:stCondLst>
                                    <p:cond delay="0"/>
                                  </p:stCondLst>
                                  <p:childTnLst>
                                    <p:set>
                                      <p:cBhvr>
                                        <p:cTn id="45" dur="1" fill="hold">
                                          <p:stCondLst>
                                            <p:cond delay="0"/>
                                          </p:stCondLst>
                                        </p:cTn>
                                        <p:tgtEl>
                                          <p:spTgt spid="4120"/>
                                        </p:tgtEl>
                                        <p:attrNameLst>
                                          <p:attrName>style.visibility</p:attrName>
                                        </p:attrNameLst>
                                      </p:cBhvr>
                                      <p:to>
                                        <p:strVal val="visible"/>
                                      </p:to>
                                    </p:set>
                                    <p:animEffect transition="in" filter="fade">
                                      <p:cBhvr>
                                        <p:cTn id="46" dur="2000"/>
                                        <p:tgtEl>
                                          <p:spTgt spid="4120"/>
                                        </p:tgtEl>
                                      </p:cBhvr>
                                    </p:animEffect>
                                    <p:anim calcmode="lin" valueType="num">
                                      <p:cBhvr>
                                        <p:cTn id="47" dur="2000" fill="hold"/>
                                        <p:tgtEl>
                                          <p:spTgt spid="4120"/>
                                        </p:tgtEl>
                                        <p:attrNameLst>
                                          <p:attrName>style.rotation</p:attrName>
                                        </p:attrNameLst>
                                      </p:cBhvr>
                                      <p:tavLst>
                                        <p:tav tm="0">
                                          <p:val>
                                            <p:fltVal val="720"/>
                                          </p:val>
                                        </p:tav>
                                        <p:tav tm="100000">
                                          <p:val>
                                            <p:fltVal val="0"/>
                                          </p:val>
                                        </p:tav>
                                      </p:tavLst>
                                    </p:anim>
                                    <p:anim calcmode="lin" valueType="num">
                                      <p:cBhvr>
                                        <p:cTn id="48" dur="2000" fill="hold"/>
                                        <p:tgtEl>
                                          <p:spTgt spid="4120"/>
                                        </p:tgtEl>
                                        <p:attrNameLst>
                                          <p:attrName>ppt_h</p:attrName>
                                        </p:attrNameLst>
                                      </p:cBhvr>
                                      <p:tavLst>
                                        <p:tav tm="0">
                                          <p:val>
                                            <p:fltVal val="0"/>
                                          </p:val>
                                        </p:tav>
                                        <p:tav tm="100000">
                                          <p:val>
                                            <p:strVal val="#ppt_h"/>
                                          </p:val>
                                        </p:tav>
                                      </p:tavLst>
                                    </p:anim>
                                    <p:anim calcmode="lin" valueType="num">
                                      <p:cBhvr>
                                        <p:cTn id="49" dur="2000" fill="hold"/>
                                        <p:tgtEl>
                                          <p:spTgt spid="4120"/>
                                        </p:tgtEl>
                                        <p:attrNameLst>
                                          <p:attrName>ppt_w</p:attrName>
                                        </p:attrNameLst>
                                      </p:cBhvr>
                                      <p:tavLst>
                                        <p:tav tm="0">
                                          <p:val>
                                            <p:fltVal val="0"/>
                                          </p:val>
                                        </p:tav>
                                        <p:tav tm="100000">
                                          <p:val>
                                            <p:strVal val="#ppt_w"/>
                                          </p:val>
                                        </p:tav>
                                      </p:tavLst>
                                    </p:anim>
                                  </p:childTnLst>
                                </p:cTn>
                              </p:par>
                            </p:childTnLst>
                          </p:cTn>
                        </p:par>
                        <p:par>
                          <p:cTn id="50" fill="hold">
                            <p:stCondLst>
                              <p:cond delay="7800"/>
                            </p:stCondLst>
                            <p:childTnLst>
                              <p:par>
                                <p:cTn id="51" presetID="25" presetClass="entr" presetSubtype="0" fill="hold" grpId="0" nodeType="afterEffect">
                                  <p:stCondLst>
                                    <p:cond delay="0"/>
                                  </p:stCondLst>
                                  <p:childTnLst>
                                    <p:set>
                                      <p:cBhvr>
                                        <p:cTn id="52" dur="1" fill="hold">
                                          <p:stCondLst>
                                            <p:cond delay="0"/>
                                          </p:stCondLst>
                                        </p:cTn>
                                        <p:tgtEl>
                                          <p:spTgt spid="4124"/>
                                        </p:tgtEl>
                                        <p:attrNameLst>
                                          <p:attrName>style.visibility</p:attrName>
                                        </p:attrNameLst>
                                      </p:cBhvr>
                                      <p:to>
                                        <p:strVal val="visible"/>
                                      </p:to>
                                    </p:set>
                                    <p:anim calcmode="lin" valueType="num">
                                      <p:cBhvr>
                                        <p:cTn id="53" dur="500" decel="50000" fill="hold">
                                          <p:stCondLst>
                                            <p:cond delay="0"/>
                                          </p:stCondLst>
                                        </p:cTn>
                                        <p:tgtEl>
                                          <p:spTgt spid="412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12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124"/>
                                        </p:tgtEl>
                                        <p:attrNameLst>
                                          <p:attrName>ppt_w</p:attrName>
                                        </p:attrNameLst>
                                      </p:cBhvr>
                                      <p:tavLst>
                                        <p:tav tm="0">
                                          <p:val>
                                            <p:strVal val="#ppt_w*.05"/>
                                          </p:val>
                                        </p:tav>
                                        <p:tav tm="100000">
                                          <p:val>
                                            <p:strVal val="#ppt_w"/>
                                          </p:val>
                                        </p:tav>
                                      </p:tavLst>
                                    </p:anim>
                                    <p:anim calcmode="lin" valueType="num">
                                      <p:cBhvr>
                                        <p:cTn id="56" dur="1000" fill="hold"/>
                                        <p:tgtEl>
                                          <p:spTgt spid="412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12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12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12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124"/>
                                        </p:tgtEl>
                                      </p:cBhvr>
                                    </p:animEffect>
                                  </p:childTnLst>
                                </p:cTn>
                              </p:par>
                            </p:childTnLst>
                          </p:cTn>
                        </p:par>
                        <p:par>
                          <p:cTn id="61" fill="hold">
                            <p:stCondLst>
                              <p:cond delay="8800"/>
                            </p:stCondLst>
                            <p:childTnLst>
                              <p:par>
                                <p:cTn id="62" presetID="34" presetClass="entr" presetSubtype="0" fill="hold" grpId="0" nodeType="afterEffect">
                                  <p:stCondLst>
                                    <p:cond delay="0"/>
                                  </p:stCondLst>
                                  <p:childTnLst>
                                    <p:set>
                                      <p:cBhvr>
                                        <p:cTn id="63" dur="1" fill="hold">
                                          <p:stCondLst>
                                            <p:cond delay="0"/>
                                          </p:stCondLst>
                                        </p:cTn>
                                        <p:tgtEl>
                                          <p:spTgt spid="4128"/>
                                        </p:tgtEl>
                                        <p:attrNameLst>
                                          <p:attrName>style.visibility</p:attrName>
                                        </p:attrNameLst>
                                      </p:cBhvr>
                                      <p:to>
                                        <p:strVal val="visible"/>
                                      </p:to>
                                    </p:set>
                                    <p:anim from="(-#ppt_w/2)" to="(#ppt_x)" calcmode="lin" valueType="num">
                                      <p:cBhvr>
                                        <p:cTn id="64" dur="600" fill="hold">
                                          <p:stCondLst>
                                            <p:cond delay="0"/>
                                          </p:stCondLst>
                                        </p:cTn>
                                        <p:tgtEl>
                                          <p:spTgt spid="4128"/>
                                        </p:tgtEl>
                                        <p:attrNameLst>
                                          <p:attrName>ppt_x</p:attrName>
                                        </p:attrNameLst>
                                      </p:cBhvr>
                                    </p:anim>
                                    <p:anim from="0" to="-1.0" calcmode="lin" valueType="num">
                                      <p:cBhvr>
                                        <p:cTn id="65" dur="200" decel="50000" autoRev="1" fill="hold">
                                          <p:stCondLst>
                                            <p:cond delay="600"/>
                                          </p:stCondLst>
                                        </p:cTn>
                                        <p:tgtEl>
                                          <p:spTgt spid="4128"/>
                                        </p:tgtEl>
                                        <p:attrNameLst>
                                          <p:attrName>xshear</p:attrName>
                                        </p:attrNameLst>
                                      </p:cBhvr>
                                    </p:anim>
                                    <p:animScale>
                                      <p:cBhvr>
                                        <p:cTn id="66" dur="200" decel="100000" autoRev="1" fill="hold">
                                          <p:stCondLst>
                                            <p:cond delay="600"/>
                                          </p:stCondLst>
                                        </p:cTn>
                                        <p:tgtEl>
                                          <p:spTgt spid="4128"/>
                                        </p:tgtEl>
                                      </p:cBhvr>
                                      <p:from x="100000" y="100000"/>
                                      <p:to x="80000" y="100000"/>
                                    </p:animScale>
                                    <p:anim by="(#ppt_h/3+#ppt_w*0.1)" calcmode="lin" valueType="num">
                                      <p:cBhvr additive="sum">
                                        <p:cTn id="67" dur="200" decel="100000" autoRev="1" fill="hold">
                                          <p:stCondLst>
                                            <p:cond delay="600"/>
                                          </p:stCondLst>
                                        </p:cTn>
                                        <p:tgtEl>
                                          <p:spTgt spid="4128"/>
                                        </p:tgtEl>
                                        <p:attrNameLst>
                                          <p:attrName>ppt_x</p:attrName>
                                        </p:attrNameLst>
                                      </p:cBhvr>
                                    </p:anim>
                                  </p:childTnLst>
                                </p:cTn>
                              </p:par>
                            </p:childTnLst>
                          </p:cTn>
                        </p:par>
                        <p:par>
                          <p:cTn id="68" fill="hold">
                            <p:stCondLst>
                              <p:cond delay="9800"/>
                            </p:stCondLst>
                            <p:childTnLst>
                              <p:par>
                                <p:cTn id="69" presetID="51" presetClass="entr" presetSubtype="0" fill="hold" grpId="0" nodeType="afterEffect">
                                  <p:stCondLst>
                                    <p:cond delay="0"/>
                                  </p:stCondLst>
                                  <p:childTnLst>
                                    <p:set>
                                      <p:cBhvr>
                                        <p:cTn id="70" dur="1" fill="hold">
                                          <p:stCondLst>
                                            <p:cond delay="0"/>
                                          </p:stCondLst>
                                        </p:cTn>
                                        <p:tgtEl>
                                          <p:spTgt spid="19492"/>
                                        </p:tgtEl>
                                        <p:attrNameLst>
                                          <p:attrName>style.visibility</p:attrName>
                                        </p:attrNameLst>
                                      </p:cBhvr>
                                      <p:to>
                                        <p:strVal val="visible"/>
                                      </p:to>
                                    </p:set>
                                    <p:animEffect transition="in" filter="fade">
                                      <p:cBhvr>
                                        <p:cTn id="71" dur="1925" decel="100000"/>
                                        <p:tgtEl>
                                          <p:spTgt spid="19492"/>
                                        </p:tgtEl>
                                      </p:cBhvr>
                                    </p:animEffect>
                                    <p:animScale>
                                      <p:cBhvr>
                                        <p:cTn id="72" dur="1925" decel="100000"/>
                                        <p:tgtEl>
                                          <p:spTgt spid="19492"/>
                                        </p:tgtEl>
                                      </p:cBhvr>
                                      <p:from x="10000" y="10000"/>
                                      <p:to x="200000" y="450000"/>
                                    </p:animScale>
                                    <p:animScale>
                                      <p:cBhvr>
                                        <p:cTn id="73" dur="3075" accel="100000" fill="hold">
                                          <p:stCondLst>
                                            <p:cond delay="1925"/>
                                          </p:stCondLst>
                                        </p:cTn>
                                        <p:tgtEl>
                                          <p:spTgt spid="19492"/>
                                        </p:tgtEl>
                                      </p:cBhvr>
                                      <p:from x="200000" y="450000"/>
                                      <p:to x="100000" y="100000"/>
                                    </p:animScale>
                                    <p:set>
                                      <p:cBhvr>
                                        <p:cTn id="74" dur="1925" fill="hold"/>
                                        <p:tgtEl>
                                          <p:spTgt spid="19492"/>
                                        </p:tgtEl>
                                        <p:attrNameLst>
                                          <p:attrName>ppt_x</p:attrName>
                                        </p:attrNameLst>
                                      </p:cBhvr>
                                      <p:to>
                                        <p:strVal val="(0.5)"/>
                                      </p:to>
                                    </p:set>
                                    <p:anim from="(0.5)" to="(#ppt_x)" calcmode="lin" valueType="num">
                                      <p:cBhvr>
                                        <p:cTn id="75" dur="3075" accel="100000" fill="hold">
                                          <p:stCondLst>
                                            <p:cond delay="1925"/>
                                          </p:stCondLst>
                                        </p:cTn>
                                        <p:tgtEl>
                                          <p:spTgt spid="19492"/>
                                        </p:tgtEl>
                                        <p:attrNameLst>
                                          <p:attrName>ppt_x</p:attrName>
                                        </p:attrNameLst>
                                      </p:cBhvr>
                                    </p:anim>
                                    <p:set>
                                      <p:cBhvr>
                                        <p:cTn id="76" dur="1925" fill="hold"/>
                                        <p:tgtEl>
                                          <p:spTgt spid="19492"/>
                                        </p:tgtEl>
                                        <p:attrNameLst>
                                          <p:attrName>ppt_y</p:attrName>
                                        </p:attrNameLst>
                                      </p:cBhvr>
                                      <p:to>
                                        <p:strVal val="(#ppt_y+0.4)"/>
                                      </p:to>
                                    </p:set>
                                    <p:anim from="(#ppt_y+0.4)" to="(#ppt_y)" calcmode="lin" valueType="num">
                                      <p:cBhvr>
                                        <p:cTn id="77" dur="3075" accel="100000" fill="hold">
                                          <p:stCondLst>
                                            <p:cond delay="1925"/>
                                          </p:stCondLst>
                                        </p:cTn>
                                        <p:tgtEl>
                                          <p:spTgt spid="19492"/>
                                        </p:tgtEl>
                                        <p:attrNameLst>
                                          <p:attrName>ppt_y</p:attrName>
                                        </p:attrNameLst>
                                      </p:cBhvr>
                                    </p:anim>
                                  </p:childTnLst>
                                </p:cTn>
                              </p:par>
                            </p:childTnLst>
                          </p:cTn>
                        </p:par>
                        <p:par>
                          <p:cTn id="78" fill="hold">
                            <p:stCondLst>
                              <p:cond delay="14800"/>
                            </p:stCondLst>
                            <p:childTnLst>
                              <p:par>
                                <p:cTn id="79" presetID="28"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5000" fill="hold"/>
                                        <p:tgtEl>
                                          <p:spTgt spid="26"/>
                                        </p:tgtEl>
                                        <p:attrNameLst>
                                          <p:attrName>ppt_x</p:attrName>
                                        </p:attrNameLst>
                                      </p:cBhvr>
                                      <p:tavLst>
                                        <p:tav tm="0">
                                          <p:val>
                                            <p:strVal val="#ppt_x"/>
                                          </p:val>
                                        </p:tav>
                                        <p:tav tm="100000">
                                          <p:val>
                                            <p:strVal val="#ppt_x"/>
                                          </p:val>
                                        </p:tav>
                                      </p:tavLst>
                                    </p:anim>
                                    <p:anim calcmode="lin" valueType="num">
                                      <p:cBhvr>
                                        <p:cTn id="82" dur="15000" fill="hold"/>
                                        <p:tgtEl>
                                          <p:spTgt spid="2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4" grpId="0" animBg="1"/>
      <p:bldP spid="4108" grpId="0" animBg="1"/>
      <p:bldP spid="4112" grpId="0" animBg="1"/>
      <p:bldP spid="4116" grpId="0" animBg="1"/>
      <p:bldP spid="4120" grpId="0" animBg="1"/>
      <p:bldP spid="4124" grpId="0" animBg="1"/>
      <p:bldP spid="4128" grpId="0" animBg="1"/>
      <p:bldP spid="19492" grpId="0" animBg="1"/>
      <p:bldGraphic spid="2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02920" y="5501640"/>
            <a:ext cx="8183880" cy="1051560"/>
          </a:xfrm>
        </p:spPr>
        <p:txBody>
          <a:bodyPr>
            <a:normAutofit/>
          </a:bodyPr>
          <a:lstStyle/>
          <a:p>
            <a:pPr algn="ctr"/>
            <a:r>
              <a:rPr lang="fa-IR" sz="4000" dirty="0" smtClean="0">
                <a:solidFill>
                  <a:srgbClr val="FF0000"/>
                </a:solidFill>
                <a:cs typeface="B Bardiya" pitchFamily="2" charset="-78"/>
              </a:rPr>
              <a:t>بحران‌های مشابه (</a:t>
            </a:r>
            <a:r>
              <a:rPr lang="en-US" sz="4000" dirty="0" smtClean="0">
                <a:solidFill>
                  <a:srgbClr val="FF0000"/>
                </a:solidFill>
                <a:latin typeface="Times New Roman" pitchFamily="18" charset="0"/>
                <a:cs typeface="Times New Roman" pitchFamily="18" charset="0"/>
              </a:rPr>
              <a:t>I</a:t>
            </a:r>
            <a:r>
              <a:rPr lang="fa-IR" sz="4000" dirty="0" smtClean="0">
                <a:solidFill>
                  <a:srgbClr val="FF0000"/>
                </a:solidFill>
                <a:cs typeface="B Bardiya" pitchFamily="2" charset="-78"/>
              </a:rPr>
              <a:t>) </a:t>
            </a:r>
            <a:endParaRPr lang="en-US" sz="4000" dirty="0" smtClean="0">
              <a:solidFill>
                <a:srgbClr val="FF0000"/>
              </a:solidFill>
              <a:cs typeface="B Bardiya" pitchFamily="2" charset="-78"/>
            </a:endParaRPr>
          </a:p>
        </p:txBody>
      </p:sp>
      <p:sp>
        <p:nvSpPr>
          <p:cNvPr id="6" name="Freeform 5"/>
          <p:cNvSpPr/>
          <p:nvPr/>
        </p:nvSpPr>
        <p:spPr>
          <a:xfrm>
            <a:off x="457200" y="4457233"/>
            <a:ext cx="8229600" cy="875109"/>
          </a:xfrm>
          <a:custGeom>
            <a:avLst/>
            <a:gdLst>
              <a:gd name="connsiteX0" fmla="*/ 0 w 8229600"/>
              <a:gd name="connsiteY0" fmla="*/ 0 h 875109"/>
              <a:gd name="connsiteX1" fmla="*/ 8229600 w 8229600"/>
              <a:gd name="connsiteY1" fmla="*/ 0 h 875109"/>
              <a:gd name="connsiteX2" fmla="*/ 8229600 w 8229600"/>
              <a:gd name="connsiteY2" fmla="*/ 875109 h 875109"/>
              <a:gd name="connsiteX3" fmla="*/ 0 w 8229600"/>
              <a:gd name="connsiteY3" fmla="*/ 875109 h 875109"/>
              <a:gd name="connsiteX4" fmla="*/ 0 w 8229600"/>
              <a:gd name="connsiteY4" fmla="*/ 0 h 87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75109">
                <a:moveTo>
                  <a:pt x="0" y="0"/>
                </a:moveTo>
                <a:lnTo>
                  <a:pt x="8229600" y="0"/>
                </a:lnTo>
                <a:lnTo>
                  <a:pt x="8229600" y="875109"/>
                </a:lnTo>
                <a:lnTo>
                  <a:pt x="0" y="875109"/>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2024" tIns="192024" rIns="192024" bIns="192024" numCol="1" spcCol="1270" anchor="ctr" anchorCtr="0">
            <a:noAutofit/>
          </a:bodyPr>
          <a:lstStyle/>
          <a:p>
            <a:pPr lvl="0" algn="ctr" defTabSz="1200150" rtl="1">
              <a:lnSpc>
                <a:spcPct val="90000"/>
              </a:lnSpc>
              <a:spcBef>
                <a:spcPct val="0"/>
              </a:spcBef>
              <a:spcAft>
                <a:spcPct val="35000"/>
              </a:spcAft>
            </a:pPr>
            <a:r>
              <a:rPr lang="fa-IR" sz="2700" kern="1200" dirty="0" smtClean="0">
                <a:cs typeface="B Mitra" pitchFamily="2" charset="-78"/>
              </a:rPr>
              <a:t>161 میلیارد دلار زیان که 126 میلیارد دلار آن را دولت پرداخت. </a:t>
            </a:r>
            <a:endParaRPr lang="fa-IR" sz="2700" kern="1200" dirty="0">
              <a:cs typeface="B Mitra" pitchFamily="2" charset="-78"/>
            </a:endParaRPr>
          </a:p>
        </p:txBody>
      </p:sp>
      <p:sp>
        <p:nvSpPr>
          <p:cNvPr id="7" name="Freeform 6"/>
          <p:cNvSpPr/>
          <p:nvPr/>
        </p:nvSpPr>
        <p:spPr>
          <a:xfrm rot="21600000">
            <a:off x="457200" y="3124441"/>
            <a:ext cx="8229601" cy="1345919"/>
          </a:xfrm>
          <a:custGeom>
            <a:avLst/>
            <a:gdLst>
              <a:gd name="connsiteX0" fmla="*/ 0 w 8229600"/>
              <a:gd name="connsiteY0" fmla="*/ 471381 h 1345918"/>
              <a:gd name="connsiteX1" fmla="*/ 3946560 w 8229600"/>
              <a:gd name="connsiteY1" fmla="*/ 471381 h 1345918"/>
              <a:gd name="connsiteX2" fmla="*/ 3946560 w 8229600"/>
              <a:gd name="connsiteY2" fmla="*/ 336480 h 1345918"/>
              <a:gd name="connsiteX3" fmla="*/ 3778321 w 8229600"/>
              <a:gd name="connsiteY3" fmla="*/ 336480 h 1345918"/>
              <a:gd name="connsiteX4" fmla="*/ 4114800 w 8229600"/>
              <a:gd name="connsiteY4" fmla="*/ 0 h 1345918"/>
              <a:gd name="connsiteX5" fmla="*/ 4451280 w 8229600"/>
              <a:gd name="connsiteY5" fmla="*/ 336480 h 1345918"/>
              <a:gd name="connsiteX6" fmla="*/ 4283040 w 8229600"/>
              <a:gd name="connsiteY6" fmla="*/ 336480 h 1345918"/>
              <a:gd name="connsiteX7" fmla="*/ 4283040 w 8229600"/>
              <a:gd name="connsiteY7" fmla="*/ 471381 h 1345918"/>
              <a:gd name="connsiteX8" fmla="*/ 8229600 w 8229600"/>
              <a:gd name="connsiteY8" fmla="*/ 471381 h 1345918"/>
              <a:gd name="connsiteX9" fmla="*/ 8229600 w 8229600"/>
              <a:gd name="connsiteY9" fmla="*/ 1345918 h 1345918"/>
              <a:gd name="connsiteX10" fmla="*/ 0 w 8229600"/>
              <a:gd name="connsiteY10" fmla="*/ 1345918 h 1345918"/>
              <a:gd name="connsiteX11" fmla="*/ 0 w 8229600"/>
              <a:gd name="connsiteY11" fmla="*/ 471381 h 134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345918">
                <a:moveTo>
                  <a:pt x="8229600" y="874537"/>
                </a:moveTo>
                <a:lnTo>
                  <a:pt x="4283040" y="874537"/>
                </a:lnTo>
                <a:lnTo>
                  <a:pt x="4283040" y="1009438"/>
                </a:lnTo>
                <a:lnTo>
                  <a:pt x="4451279" y="1009438"/>
                </a:lnTo>
                <a:lnTo>
                  <a:pt x="4114800" y="1345917"/>
                </a:lnTo>
                <a:lnTo>
                  <a:pt x="3778320" y="1009438"/>
                </a:lnTo>
                <a:lnTo>
                  <a:pt x="3946560" y="1009438"/>
                </a:lnTo>
                <a:lnTo>
                  <a:pt x="3946560" y="874537"/>
                </a:lnTo>
                <a:lnTo>
                  <a:pt x="0" y="874537"/>
                </a:lnTo>
                <a:lnTo>
                  <a:pt x="0" y="1"/>
                </a:lnTo>
                <a:lnTo>
                  <a:pt x="8229600" y="1"/>
                </a:lnTo>
                <a:lnTo>
                  <a:pt x="8229600" y="87453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673099"/>
              <a:satOff val="6871"/>
              <a:lumOff val="5882"/>
              <a:alphaOff val="0"/>
            </a:schemeClr>
          </a:fillRef>
          <a:effectRef idx="0">
            <a:schemeClr val="accent5">
              <a:hueOff val="-4673099"/>
              <a:satOff val="6871"/>
              <a:lumOff val="5882"/>
              <a:alphaOff val="0"/>
            </a:schemeClr>
          </a:effectRef>
          <a:fontRef idx="minor">
            <a:schemeClr val="lt1"/>
          </a:fontRef>
        </p:style>
        <p:txBody>
          <a:bodyPr spcFirstLastPara="0" vert="horz" wrap="square" lIns="192023" tIns="192025" rIns="192025" bIns="663405" numCol="1" spcCol="1270" anchor="ctr" anchorCtr="0">
            <a:noAutofit/>
          </a:bodyPr>
          <a:lstStyle/>
          <a:p>
            <a:pPr lvl="0" algn="ctr" defTabSz="1200150" rtl="1">
              <a:lnSpc>
                <a:spcPct val="90000"/>
              </a:lnSpc>
              <a:spcBef>
                <a:spcPct val="0"/>
              </a:spcBef>
              <a:spcAft>
                <a:spcPct val="35000"/>
              </a:spcAft>
            </a:pPr>
            <a:r>
              <a:rPr lang="fa-IR" sz="2700" kern="1200" dirty="0" smtClean="0">
                <a:cs typeface="B Mitra" pitchFamily="2" charset="-78"/>
              </a:rPr>
              <a:t>ورشکستگی بیش از 700 </a:t>
            </a:r>
            <a:r>
              <a:rPr lang="en-US" sz="2700" kern="1200" dirty="0" smtClean="0">
                <a:cs typeface="B Mitra" pitchFamily="2" charset="-78"/>
              </a:rPr>
              <a:t>S&amp;L</a:t>
            </a:r>
            <a:endParaRPr lang="fa-IR" sz="2700" kern="1200" dirty="0">
              <a:cs typeface="B Mitra" pitchFamily="2" charset="-78"/>
            </a:endParaRPr>
          </a:p>
        </p:txBody>
      </p:sp>
      <p:sp>
        <p:nvSpPr>
          <p:cNvPr id="8" name="Freeform 7"/>
          <p:cNvSpPr/>
          <p:nvPr/>
        </p:nvSpPr>
        <p:spPr>
          <a:xfrm rot="21600000">
            <a:off x="457200" y="1791649"/>
            <a:ext cx="8229600" cy="1345920"/>
          </a:xfrm>
          <a:custGeom>
            <a:avLst/>
            <a:gdLst>
              <a:gd name="connsiteX0" fmla="*/ 0 w 8229600"/>
              <a:gd name="connsiteY0" fmla="*/ 471381 h 1345918"/>
              <a:gd name="connsiteX1" fmla="*/ 3946560 w 8229600"/>
              <a:gd name="connsiteY1" fmla="*/ 471381 h 1345918"/>
              <a:gd name="connsiteX2" fmla="*/ 3946560 w 8229600"/>
              <a:gd name="connsiteY2" fmla="*/ 336480 h 1345918"/>
              <a:gd name="connsiteX3" fmla="*/ 3778321 w 8229600"/>
              <a:gd name="connsiteY3" fmla="*/ 336480 h 1345918"/>
              <a:gd name="connsiteX4" fmla="*/ 4114800 w 8229600"/>
              <a:gd name="connsiteY4" fmla="*/ 0 h 1345918"/>
              <a:gd name="connsiteX5" fmla="*/ 4451280 w 8229600"/>
              <a:gd name="connsiteY5" fmla="*/ 336480 h 1345918"/>
              <a:gd name="connsiteX6" fmla="*/ 4283040 w 8229600"/>
              <a:gd name="connsiteY6" fmla="*/ 336480 h 1345918"/>
              <a:gd name="connsiteX7" fmla="*/ 4283040 w 8229600"/>
              <a:gd name="connsiteY7" fmla="*/ 471381 h 1345918"/>
              <a:gd name="connsiteX8" fmla="*/ 8229600 w 8229600"/>
              <a:gd name="connsiteY8" fmla="*/ 471381 h 1345918"/>
              <a:gd name="connsiteX9" fmla="*/ 8229600 w 8229600"/>
              <a:gd name="connsiteY9" fmla="*/ 1345918 h 1345918"/>
              <a:gd name="connsiteX10" fmla="*/ 0 w 8229600"/>
              <a:gd name="connsiteY10" fmla="*/ 1345918 h 1345918"/>
              <a:gd name="connsiteX11" fmla="*/ 0 w 8229600"/>
              <a:gd name="connsiteY11" fmla="*/ 471381 h 134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345918">
                <a:moveTo>
                  <a:pt x="8229600" y="874537"/>
                </a:moveTo>
                <a:lnTo>
                  <a:pt x="4283040" y="874537"/>
                </a:lnTo>
                <a:lnTo>
                  <a:pt x="4283040" y="1009438"/>
                </a:lnTo>
                <a:lnTo>
                  <a:pt x="4451279" y="1009438"/>
                </a:lnTo>
                <a:lnTo>
                  <a:pt x="4114800" y="1345917"/>
                </a:lnTo>
                <a:lnTo>
                  <a:pt x="3778320" y="1009438"/>
                </a:lnTo>
                <a:lnTo>
                  <a:pt x="3946560" y="1009438"/>
                </a:lnTo>
                <a:lnTo>
                  <a:pt x="3946560" y="874537"/>
                </a:lnTo>
                <a:lnTo>
                  <a:pt x="0" y="874537"/>
                </a:lnTo>
                <a:lnTo>
                  <a:pt x="0" y="1"/>
                </a:lnTo>
                <a:lnTo>
                  <a:pt x="8229600" y="1"/>
                </a:lnTo>
                <a:lnTo>
                  <a:pt x="8229600" y="87453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346198"/>
              <a:satOff val="13742"/>
              <a:lumOff val="11765"/>
              <a:alphaOff val="0"/>
            </a:schemeClr>
          </a:fillRef>
          <a:effectRef idx="0">
            <a:schemeClr val="accent5">
              <a:hueOff val="-9346198"/>
              <a:satOff val="13742"/>
              <a:lumOff val="11765"/>
              <a:alphaOff val="0"/>
            </a:schemeClr>
          </a:effectRef>
          <a:fontRef idx="minor">
            <a:schemeClr val="lt1"/>
          </a:fontRef>
        </p:style>
        <p:txBody>
          <a:bodyPr spcFirstLastPara="0" vert="horz" wrap="square" lIns="192023" tIns="192025" rIns="192024" bIns="663406" numCol="1" spcCol="1270" anchor="ctr" anchorCtr="0">
            <a:noAutofit/>
          </a:bodyPr>
          <a:lstStyle/>
          <a:p>
            <a:pPr lvl="0" algn="ctr" defTabSz="1200150" rtl="1">
              <a:lnSpc>
                <a:spcPct val="90000"/>
              </a:lnSpc>
              <a:spcBef>
                <a:spcPct val="0"/>
              </a:spcBef>
              <a:spcAft>
                <a:spcPct val="35000"/>
              </a:spcAft>
            </a:pPr>
            <a:r>
              <a:rPr lang="fa-IR" sz="2700" kern="1200" dirty="0" smtClean="0">
                <a:cs typeface="B Mitra" pitchFamily="2" charset="-78"/>
              </a:rPr>
              <a:t>کژمنشی وام</a:t>
            </a:r>
            <a:r>
              <a:rPr lang="en-US" sz="2700" kern="1200" dirty="0" smtClean="0">
                <a:cs typeface="B Mitra" pitchFamily="2" charset="-78"/>
              </a:rPr>
              <a:t>‎</a:t>
            </a:r>
            <a:r>
              <a:rPr lang="fa-IR" sz="2700" kern="1200" dirty="0" smtClean="0">
                <a:cs typeface="B Mitra" pitchFamily="2" charset="-78"/>
              </a:rPr>
              <a:t>دهندگان (وام</a:t>
            </a:r>
            <a:r>
              <a:rPr lang="en-US" sz="2700" kern="1200" dirty="0" smtClean="0">
                <a:cs typeface="B Mitra" pitchFamily="2" charset="-78"/>
              </a:rPr>
              <a:t>‎</a:t>
            </a:r>
            <a:r>
              <a:rPr lang="fa-IR" sz="2700" kern="1200" dirty="0" smtClean="0">
                <a:cs typeface="B Mitra" pitchFamily="2" charset="-78"/>
              </a:rPr>
              <a:t>دهندگان به اعطای وام</a:t>
            </a:r>
            <a:r>
              <a:rPr lang="en-US" sz="2700" kern="1200" dirty="0" smtClean="0">
                <a:cs typeface="B Mitra" pitchFamily="2" charset="-78"/>
              </a:rPr>
              <a:t>‎</a:t>
            </a:r>
            <a:r>
              <a:rPr lang="fa-IR" sz="2700" kern="1200" dirty="0" smtClean="0">
                <a:cs typeface="B Mitra" pitchFamily="2" charset="-78"/>
              </a:rPr>
              <a:t>های پرریسک ادامه دادند.)</a:t>
            </a:r>
            <a:endParaRPr lang="fa-IR" sz="2700" kern="1200" dirty="0">
              <a:cs typeface="B Mitra" pitchFamily="2" charset="-78"/>
            </a:endParaRPr>
          </a:p>
        </p:txBody>
      </p:sp>
      <p:sp>
        <p:nvSpPr>
          <p:cNvPr id="9" name="Freeform 8"/>
          <p:cNvSpPr/>
          <p:nvPr/>
        </p:nvSpPr>
        <p:spPr>
          <a:xfrm rot="21600000">
            <a:off x="457200" y="458857"/>
            <a:ext cx="8229600" cy="1345920"/>
          </a:xfrm>
          <a:custGeom>
            <a:avLst/>
            <a:gdLst>
              <a:gd name="connsiteX0" fmla="*/ 0 w 8229600"/>
              <a:gd name="connsiteY0" fmla="*/ 471381 h 1345918"/>
              <a:gd name="connsiteX1" fmla="*/ 3946560 w 8229600"/>
              <a:gd name="connsiteY1" fmla="*/ 471381 h 1345918"/>
              <a:gd name="connsiteX2" fmla="*/ 3946560 w 8229600"/>
              <a:gd name="connsiteY2" fmla="*/ 336480 h 1345918"/>
              <a:gd name="connsiteX3" fmla="*/ 3778321 w 8229600"/>
              <a:gd name="connsiteY3" fmla="*/ 336480 h 1345918"/>
              <a:gd name="connsiteX4" fmla="*/ 4114800 w 8229600"/>
              <a:gd name="connsiteY4" fmla="*/ 0 h 1345918"/>
              <a:gd name="connsiteX5" fmla="*/ 4451280 w 8229600"/>
              <a:gd name="connsiteY5" fmla="*/ 336480 h 1345918"/>
              <a:gd name="connsiteX6" fmla="*/ 4283040 w 8229600"/>
              <a:gd name="connsiteY6" fmla="*/ 336480 h 1345918"/>
              <a:gd name="connsiteX7" fmla="*/ 4283040 w 8229600"/>
              <a:gd name="connsiteY7" fmla="*/ 471381 h 1345918"/>
              <a:gd name="connsiteX8" fmla="*/ 8229600 w 8229600"/>
              <a:gd name="connsiteY8" fmla="*/ 471381 h 1345918"/>
              <a:gd name="connsiteX9" fmla="*/ 8229600 w 8229600"/>
              <a:gd name="connsiteY9" fmla="*/ 1345918 h 1345918"/>
              <a:gd name="connsiteX10" fmla="*/ 0 w 8229600"/>
              <a:gd name="connsiteY10" fmla="*/ 1345918 h 1345918"/>
              <a:gd name="connsiteX11" fmla="*/ 0 w 8229600"/>
              <a:gd name="connsiteY11" fmla="*/ 471381 h 134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345918">
                <a:moveTo>
                  <a:pt x="8229600" y="874537"/>
                </a:moveTo>
                <a:lnTo>
                  <a:pt x="4283040" y="874537"/>
                </a:lnTo>
                <a:lnTo>
                  <a:pt x="4283040" y="1009438"/>
                </a:lnTo>
                <a:lnTo>
                  <a:pt x="4451279" y="1009438"/>
                </a:lnTo>
                <a:lnTo>
                  <a:pt x="4114800" y="1345917"/>
                </a:lnTo>
                <a:lnTo>
                  <a:pt x="3778320" y="1009438"/>
                </a:lnTo>
                <a:lnTo>
                  <a:pt x="3946560" y="1009438"/>
                </a:lnTo>
                <a:lnTo>
                  <a:pt x="3946560" y="874537"/>
                </a:lnTo>
                <a:lnTo>
                  <a:pt x="0" y="874537"/>
                </a:lnTo>
                <a:lnTo>
                  <a:pt x="0" y="1"/>
                </a:lnTo>
                <a:lnTo>
                  <a:pt x="8229600" y="1"/>
                </a:lnTo>
                <a:lnTo>
                  <a:pt x="8229600" y="874537"/>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14019296"/>
              <a:satOff val="20613"/>
              <a:lumOff val="17647"/>
              <a:alphaOff val="0"/>
            </a:schemeClr>
          </a:fillRef>
          <a:effectRef idx="0">
            <a:schemeClr val="accent5">
              <a:hueOff val="-14019296"/>
              <a:satOff val="20613"/>
              <a:lumOff val="17647"/>
              <a:alphaOff val="0"/>
            </a:schemeClr>
          </a:effectRef>
          <a:fontRef idx="minor">
            <a:schemeClr val="lt1"/>
          </a:fontRef>
        </p:style>
        <p:txBody>
          <a:bodyPr spcFirstLastPara="0" vert="horz" wrap="square" lIns="192023" tIns="192024" rIns="192024" bIns="663406" numCol="1" spcCol="1270" anchor="ctr" anchorCtr="0">
            <a:noAutofit/>
          </a:bodyPr>
          <a:lstStyle/>
          <a:p>
            <a:pPr lvl="0" algn="ctr" defTabSz="1200150" rtl="1">
              <a:lnSpc>
                <a:spcPct val="90000"/>
              </a:lnSpc>
              <a:spcBef>
                <a:spcPct val="0"/>
              </a:spcBef>
              <a:spcAft>
                <a:spcPct val="35000"/>
              </a:spcAft>
            </a:pPr>
            <a:r>
              <a:rPr lang="fa-IR" sz="2700" kern="1200" dirty="0" smtClean="0">
                <a:cs typeface="B Mitra" pitchFamily="2" charset="-78"/>
              </a:rPr>
              <a:t>بحران مؤسسات پس</a:t>
            </a:r>
            <a:r>
              <a:rPr lang="en-US" sz="2700" kern="1200" dirty="0" smtClean="0">
                <a:cs typeface="B Mitra" pitchFamily="2" charset="-78"/>
              </a:rPr>
              <a:t>‎</a:t>
            </a:r>
            <a:r>
              <a:rPr lang="fa-IR" sz="2700" kern="1200" dirty="0" smtClean="0">
                <a:cs typeface="B Mitra" pitchFamily="2" charset="-78"/>
              </a:rPr>
              <a:t>انداز و وام طی سال‌های 1985 تا 1989</a:t>
            </a:r>
            <a:endParaRPr lang="fa-IR" sz="27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normAutofit/>
          </a:bodyPr>
          <a:lstStyle/>
          <a:p>
            <a:pPr algn="ctr"/>
            <a:r>
              <a:rPr lang="fa-IR" sz="4000" dirty="0" smtClean="0">
                <a:solidFill>
                  <a:srgbClr val="FF0000"/>
                </a:solidFill>
                <a:cs typeface="B Bardiya" pitchFamily="2" charset="-78"/>
              </a:rPr>
              <a:t>بحران‌های مشابه (</a:t>
            </a:r>
            <a:r>
              <a:rPr lang="en-US" sz="4000" dirty="0" smtClean="0">
                <a:solidFill>
                  <a:srgbClr val="FF0000"/>
                </a:solidFill>
                <a:latin typeface="Times New Roman" pitchFamily="18" charset="0"/>
                <a:cs typeface="Times New Roman" pitchFamily="18" charset="0"/>
              </a:rPr>
              <a:t>II</a:t>
            </a:r>
            <a:r>
              <a:rPr lang="fa-IR" sz="4000" dirty="0" smtClean="0">
                <a:solidFill>
                  <a:srgbClr val="FF0000"/>
                </a:solidFill>
                <a:cs typeface="B Bardiya" pitchFamily="2" charset="-78"/>
              </a:rPr>
              <a:t>)</a:t>
            </a:r>
            <a:endParaRPr lang="fa-IR" sz="4000" dirty="0">
              <a:solidFill>
                <a:srgbClr val="FF0000"/>
              </a:solidFill>
              <a:cs typeface="B Bardiya" pitchFamily="2" charset="-78"/>
            </a:endParaRPr>
          </a:p>
        </p:txBody>
      </p:sp>
      <p:sp>
        <p:nvSpPr>
          <p:cNvPr id="6" name="Freeform 5"/>
          <p:cNvSpPr/>
          <p:nvPr/>
        </p:nvSpPr>
        <p:spPr>
          <a:xfrm>
            <a:off x="502920" y="533400"/>
            <a:ext cx="6301587" cy="919520"/>
          </a:xfrm>
          <a:custGeom>
            <a:avLst/>
            <a:gdLst>
              <a:gd name="connsiteX0" fmla="*/ 0 w 6301587"/>
              <a:gd name="connsiteY0" fmla="*/ 91952 h 919520"/>
              <a:gd name="connsiteX1" fmla="*/ 26932 w 6301587"/>
              <a:gd name="connsiteY1" fmla="*/ 26932 h 919520"/>
              <a:gd name="connsiteX2" fmla="*/ 91952 w 6301587"/>
              <a:gd name="connsiteY2" fmla="*/ 0 h 919520"/>
              <a:gd name="connsiteX3" fmla="*/ 6209635 w 6301587"/>
              <a:gd name="connsiteY3" fmla="*/ 0 h 919520"/>
              <a:gd name="connsiteX4" fmla="*/ 6274655 w 6301587"/>
              <a:gd name="connsiteY4" fmla="*/ 26932 h 919520"/>
              <a:gd name="connsiteX5" fmla="*/ 6301587 w 6301587"/>
              <a:gd name="connsiteY5" fmla="*/ 91952 h 919520"/>
              <a:gd name="connsiteX6" fmla="*/ 6301587 w 6301587"/>
              <a:gd name="connsiteY6" fmla="*/ 827568 h 919520"/>
              <a:gd name="connsiteX7" fmla="*/ 6274655 w 6301587"/>
              <a:gd name="connsiteY7" fmla="*/ 892588 h 919520"/>
              <a:gd name="connsiteX8" fmla="*/ 6209635 w 6301587"/>
              <a:gd name="connsiteY8" fmla="*/ 919520 h 919520"/>
              <a:gd name="connsiteX9" fmla="*/ 91952 w 6301587"/>
              <a:gd name="connsiteY9" fmla="*/ 919520 h 919520"/>
              <a:gd name="connsiteX10" fmla="*/ 26932 w 6301587"/>
              <a:gd name="connsiteY10" fmla="*/ 892588 h 919520"/>
              <a:gd name="connsiteX11" fmla="*/ 0 w 6301587"/>
              <a:gd name="connsiteY11" fmla="*/ 827568 h 919520"/>
              <a:gd name="connsiteX12" fmla="*/ 0 w 6301587"/>
              <a:gd name="connsiteY12" fmla="*/ 91952 h 9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1587" h="919520">
                <a:moveTo>
                  <a:pt x="0" y="91952"/>
                </a:moveTo>
                <a:cubicBezTo>
                  <a:pt x="0" y="67565"/>
                  <a:pt x="9688" y="44176"/>
                  <a:pt x="26932" y="26932"/>
                </a:cubicBezTo>
                <a:cubicBezTo>
                  <a:pt x="44176" y="9688"/>
                  <a:pt x="67565" y="0"/>
                  <a:pt x="91952" y="0"/>
                </a:cubicBezTo>
                <a:lnTo>
                  <a:pt x="6209635" y="0"/>
                </a:lnTo>
                <a:cubicBezTo>
                  <a:pt x="6234022" y="0"/>
                  <a:pt x="6257411" y="9688"/>
                  <a:pt x="6274655" y="26932"/>
                </a:cubicBezTo>
                <a:cubicBezTo>
                  <a:pt x="6291899" y="44176"/>
                  <a:pt x="6301587" y="67565"/>
                  <a:pt x="6301587" y="91952"/>
                </a:cubicBezTo>
                <a:lnTo>
                  <a:pt x="6301587" y="827568"/>
                </a:lnTo>
                <a:cubicBezTo>
                  <a:pt x="6301587" y="851955"/>
                  <a:pt x="6291899" y="875344"/>
                  <a:pt x="6274655" y="892588"/>
                </a:cubicBezTo>
                <a:cubicBezTo>
                  <a:pt x="6257411" y="909832"/>
                  <a:pt x="6234022" y="919520"/>
                  <a:pt x="6209635" y="919520"/>
                </a:cubicBezTo>
                <a:lnTo>
                  <a:pt x="91952" y="919520"/>
                </a:lnTo>
                <a:cubicBezTo>
                  <a:pt x="67565" y="919520"/>
                  <a:pt x="44176" y="909832"/>
                  <a:pt x="26932" y="892588"/>
                </a:cubicBezTo>
                <a:cubicBezTo>
                  <a:pt x="9688" y="875344"/>
                  <a:pt x="0" y="851955"/>
                  <a:pt x="0" y="827568"/>
                </a:cubicBezTo>
                <a:lnTo>
                  <a:pt x="0" y="91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3132" tIns="103132" rIns="1149087" bIns="103132" numCol="1" spcCol="1270" anchor="ctr" anchorCtr="0">
            <a:noAutofit/>
          </a:bodyPr>
          <a:lstStyle/>
          <a:p>
            <a:pPr lvl="0" algn="ctr" defTabSz="889000" rtl="1">
              <a:spcBef>
                <a:spcPct val="0"/>
              </a:spcBef>
              <a:spcAft>
                <a:spcPct val="35000"/>
              </a:spcAft>
            </a:pPr>
            <a:r>
              <a:rPr lang="fa-IR" sz="2000" b="0" kern="1200" dirty="0" smtClean="0">
                <a:cs typeface="B Mitra" pitchFamily="2" charset="-78"/>
              </a:rPr>
              <a:t>بحران قیمت دارایی‌ها در ژاپن، از اوایل دهۀ 90 آغاز شد.</a:t>
            </a:r>
            <a:endParaRPr lang="fa-IR" sz="2000" b="0" kern="1200" dirty="0">
              <a:cs typeface="B Mitra" pitchFamily="2" charset="-78"/>
            </a:endParaRPr>
          </a:p>
        </p:txBody>
      </p:sp>
      <p:sp>
        <p:nvSpPr>
          <p:cNvPr id="8" name="Freeform 7"/>
          <p:cNvSpPr/>
          <p:nvPr/>
        </p:nvSpPr>
        <p:spPr>
          <a:xfrm>
            <a:off x="973493" y="1580631"/>
            <a:ext cx="6301587" cy="919520"/>
          </a:xfrm>
          <a:custGeom>
            <a:avLst/>
            <a:gdLst>
              <a:gd name="connsiteX0" fmla="*/ 0 w 6301587"/>
              <a:gd name="connsiteY0" fmla="*/ 91952 h 919520"/>
              <a:gd name="connsiteX1" fmla="*/ 26932 w 6301587"/>
              <a:gd name="connsiteY1" fmla="*/ 26932 h 919520"/>
              <a:gd name="connsiteX2" fmla="*/ 91952 w 6301587"/>
              <a:gd name="connsiteY2" fmla="*/ 0 h 919520"/>
              <a:gd name="connsiteX3" fmla="*/ 6209635 w 6301587"/>
              <a:gd name="connsiteY3" fmla="*/ 0 h 919520"/>
              <a:gd name="connsiteX4" fmla="*/ 6274655 w 6301587"/>
              <a:gd name="connsiteY4" fmla="*/ 26932 h 919520"/>
              <a:gd name="connsiteX5" fmla="*/ 6301587 w 6301587"/>
              <a:gd name="connsiteY5" fmla="*/ 91952 h 919520"/>
              <a:gd name="connsiteX6" fmla="*/ 6301587 w 6301587"/>
              <a:gd name="connsiteY6" fmla="*/ 827568 h 919520"/>
              <a:gd name="connsiteX7" fmla="*/ 6274655 w 6301587"/>
              <a:gd name="connsiteY7" fmla="*/ 892588 h 919520"/>
              <a:gd name="connsiteX8" fmla="*/ 6209635 w 6301587"/>
              <a:gd name="connsiteY8" fmla="*/ 919520 h 919520"/>
              <a:gd name="connsiteX9" fmla="*/ 91952 w 6301587"/>
              <a:gd name="connsiteY9" fmla="*/ 919520 h 919520"/>
              <a:gd name="connsiteX10" fmla="*/ 26932 w 6301587"/>
              <a:gd name="connsiteY10" fmla="*/ 892588 h 919520"/>
              <a:gd name="connsiteX11" fmla="*/ 0 w 6301587"/>
              <a:gd name="connsiteY11" fmla="*/ 827568 h 919520"/>
              <a:gd name="connsiteX12" fmla="*/ 0 w 6301587"/>
              <a:gd name="connsiteY12" fmla="*/ 91952 h 9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1587" h="919520">
                <a:moveTo>
                  <a:pt x="0" y="91952"/>
                </a:moveTo>
                <a:cubicBezTo>
                  <a:pt x="0" y="67565"/>
                  <a:pt x="9688" y="44176"/>
                  <a:pt x="26932" y="26932"/>
                </a:cubicBezTo>
                <a:cubicBezTo>
                  <a:pt x="44176" y="9688"/>
                  <a:pt x="67565" y="0"/>
                  <a:pt x="91952" y="0"/>
                </a:cubicBezTo>
                <a:lnTo>
                  <a:pt x="6209635" y="0"/>
                </a:lnTo>
                <a:cubicBezTo>
                  <a:pt x="6234022" y="0"/>
                  <a:pt x="6257411" y="9688"/>
                  <a:pt x="6274655" y="26932"/>
                </a:cubicBezTo>
                <a:cubicBezTo>
                  <a:pt x="6291899" y="44176"/>
                  <a:pt x="6301587" y="67565"/>
                  <a:pt x="6301587" y="91952"/>
                </a:cubicBezTo>
                <a:lnTo>
                  <a:pt x="6301587" y="827568"/>
                </a:lnTo>
                <a:cubicBezTo>
                  <a:pt x="6301587" y="851955"/>
                  <a:pt x="6291899" y="875344"/>
                  <a:pt x="6274655" y="892588"/>
                </a:cubicBezTo>
                <a:cubicBezTo>
                  <a:pt x="6257411" y="909832"/>
                  <a:pt x="6234022" y="919520"/>
                  <a:pt x="6209635" y="919520"/>
                </a:cubicBezTo>
                <a:lnTo>
                  <a:pt x="91952" y="919520"/>
                </a:lnTo>
                <a:cubicBezTo>
                  <a:pt x="67565" y="919520"/>
                  <a:pt x="44176" y="909832"/>
                  <a:pt x="26932" y="892588"/>
                </a:cubicBezTo>
                <a:cubicBezTo>
                  <a:pt x="9688" y="875344"/>
                  <a:pt x="0" y="851955"/>
                  <a:pt x="0" y="827568"/>
                </a:cubicBezTo>
                <a:lnTo>
                  <a:pt x="0" y="91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3132" tIns="103132" rIns="1171393" bIns="103132" numCol="1" spcCol="1270" anchor="ctr" anchorCtr="0">
            <a:noAutofit/>
          </a:bodyPr>
          <a:lstStyle/>
          <a:p>
            <a:pPr lvl="0" algn="ctr" defTabSz="889000" rtl="1">
              <a:spcBef>
                <a:spcPct val="0"/>
              </a:spcBef>
              <a:spcAft>
                <a:spcPct val="35000"/>
              </a:spcAft>
            </a:pPr>
            <a:r>
              <a:rPr lang="fa-IR" sz="2000" b="0" kern="1200" dirty="0" smtClean="0">
                <a:cs typeface="B Mitra" pitchFamily="2" charset="-78"/>
              </a:rPr>
              <a:t>از سال 1986 تا دسامبر 1990،قیمت املاک و مستغلات و سهام به شدت متورم شده بود. </a:t>
            </a:r>
            <a:endParaRPr lang="en-US" sz="2000" b="0" kern="1200" dirty="0">
              <a:cs typeface="B Mitra" pitchFamily="2" charset="-78"/>
            </a:endParaRPr>
          </a:p>
        </p:txBody>
      </p:sp>
      <p:sp>
        <p:nvSpPr>
          <p:cNvPr id="9" name="Freeform 8"/>
          <p:cNvSpPr/>
          <p:nvPr/>
        </p:nvSpPr>
        <p:spPr>
          <a:xfrm>
            <a:off x="1444066" y="2627863"/>
            <a:ext cx="6301587" cy="919520"/>
          </a:xfrm>
          <a:custGeom>
            <a:avLst/>
            <a:gdLst>
              <a:gd name="connsiteX0" fmla="*/ 0 w 6301587"/>
              <a:gd name="connsiteY0" fmla="*/ 91952 h 919520"/>
              <a:gd name="connsiteX1" fmla="*/ 26932 w 6301587"/>
              <a:gd name="connsiteY1" fmla="*/ 26932 h 919520"/>
              <a:gd name="connsiteX2" fmla="*/ 91952 w 6301587"/>
              <a:gd name="connsiteY2" fmla="*/ 0 h 919520"/>
              <a:gd name="connsiteX3" fmla="*/ 6209635 w 6301587"/>
              <a:gd name="connsiteY3" fmla="*/ 0 h 919520"/>
              <a:gd name="connsiteX4" fmla="*/ 6274655 w 6301587"/>
              <a:gd name="connsiteY4" fmla="*/ 26932 h 919520"/>
              <a:gd name="connsiteX5" fmla="*/ 6301587 w 6301587"/>
              <a:gd name="connsiteY5" fmla="*/ 91952 h 919520"/>
              <a:gd name="connsiteX6" fmla="*/ 6301587 w 6301587"/>
              <a:gd name="connsiteY6" fmla="*/ 827568 h 919520"/>
              <a:gd name="connsiteX7" fmla="*/ 6274655 w 6301587"/>
              <a:gd name="connsiteY7" fmla="*/ 892588 h 919520"/>
              <a:gd name="connsiteX8" fmla="*/ 6209635 w 6301587"/>
              <a:gd name="connsiteY8" fmla="*/ 919520 h 919520"/>
              <a:gd name="connsiteX9" fmla="*/ 91952 w 6301587"/>
              <a:gd name="connsiteY9" fmla="*/ 919520 h 919520"/>
              <a:gd name="connsiteX10" fmla="*/ 26932 w 6301587"/>
              <a:gd name="connsiteY10" fmla="*/ 892588 h 919520"/>
              <a:gd name="connsiteX11" fmla="*/ 0 w 6301587"/>
              <a:gd name="connsiteY11" fmla="*/ 827568 h 919520"/>
              <a:gd name="connsiteX12" fmla="*/ 0 w 6301587"/>
              <a:gd name="connsiteY12" fmla="*/ 91952 h 9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1587" h="919520">
                <a:moveTo>
                  <a:pt x="0" y="91952"/>
                </a:moveTo>
                <a:cubicBezTo>
                  <a:pt x="0" y="67565"/>
                  <a:pt x="9688" y="44176"/>
                  <a:pt x="26932" y="26932"/>
                </a:cubicBezTo>
                <a:cubicBezTo>
                  <a:pt x="44176" y="9688"/>
                  <a:pt x="67565" y="0"/>
                  <a:pt x="91952" y="0"/>
                </a:cubicBezTo>
                <a:lnTo>
                  <a:pt x="6209635" y="0"/>
                </a:lnTo>
                <a:cubicBezTo>
                  <a:pt x="6234022" y="0"/>
                  <a:pt x="6257411" y="9688"/>
                  <a:pt x="6274655" y="26932"/>
                </a:cubicBezTo>
                <a:cubicBezTo>
                  <a:pt x="6291899" y="44176"/>
                  <a:pt x="6301587" y="67565"/>
                  <a:pt x="6301587" y="91952"/>
                </a:cubicBezTo>
                <a:lnTo>
                  <a:pt x="6301587" y="827568"/>
                </a:lnTo>
                <a:cubicBezTo>
                  <a:pt x="6301587" y="851955"/>
                  <a:pt x="6291899" y="875344"/>
                  <a:pt x="6274655" y="892588"/>
                </a:cubicBezTo>
                <a:cubicBezTo>
                  <a:pt x="6257411" y="909832"/>
                  <a:pt x="6234022" y="919520"/>
                  <a:pt x="6209635" y="919520"/>
                </a:cubicBezTo>
                <a:lnTo>
                  <a:pt x="91952" y="919520"/>
                </a:lnTo>
                <a:cubicBezTo>
                  <a:pt x="67565" y="919520"/>
                  <a:pt x="44176" y="909832"/>
                  <a:pt x="26932" y="892588"/>
                </a:cubicBezTo>
                <a:cubicBezTo>
                  <a:pt x="9688" y="875344"/>
                  <a:pt x="0" y="851955"/>
                  <a:pt x="0" y="827568"/>
                </a:cubicBezTo>
                <a:lnTo>
                  <a:pt x="0" y="91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3132" tIns="103132" rIns="1171393" bIns="103132" numCol="1" spcCol="1270" anchor="ctr" anchorCtr="0">
            <a:noAutofit/>
          </a:bodyPr>
          <a:lstStyle/>
          <a:p>
            <a:pPr lvl="0" algn="ctr" defTabSz="889000" rtl="1">
              <a:spcBef>
                <a:spcPct val="0"/>
              </a:spcBef>
              <a:spcAft>
                <a:spcPct val="35000"/>
              </a:spcAft>
            </a:pPr>
            <a:r>
              <a:rPr lang="fa-IR" sz="2000" b="0" kern="1200" dirty="0" smtClean="0">
                <a:cs typeface="B Mitra" pitchFamily="2" charset="-78"/>
              </a:rPr>
              <a:t>در 29 دسامبر 1990 </a:t>
            </a:r>
            <a:r>
              <a:rPr lang="en-US" sz="2000" b="0" kern="1200" dirty="0" smtClean="0">
                <a:cs typeface="B Mitra" pitchFamily="2" charset="-78"/>
              </a:rPr>
              <a:t>Nikkei Index</a:t>
            </a:r>
            <a:r>
              <a:rPr lang="fa-IR" sz="2000" b="0" kern="1200" dirty="0" smtClean="0">
                <a:cs typeface="B Mitra" pitchFamily="2" charset="-78"/>
              </a:rPr>
              <a:t> به 38957رسید. (اکنون حدود 10200)</a:t>
            </a:r>
            <a:endParaRPr lang="fa-IR" sz="2000" b="0" kern="1200" dirty="0">
              <a:cs typeface="B Mitra" pitchFamily="2" charset="-78"/>
            </a:endParaRPr>
          </a:p>
        </p:txBody>
      </p:sp>
      <p:sp>
        <p:nvSpPr>
          <p:cNvPr id="10" name="Freeform 9"/>
          <p:cNvSpPr/>
          <p:nvPr/>
        </p:nvSpPr>
        <p:spPr>
          <a:xfrm>
            <a:off x="1914639" y="3675095"/>
            <a:ext cx="6301587" cy="919520"/>
          </a:xfrm>
          <a:custGeom>
            <a:avLst/>
            <a:gdLst>
              <a:gd name="connsiteX0" fmla="*/ 0 w 6301587"/>
              <a:gd name="connsiteY0" fmla="*/ 91952 h 919520"/>
              <a:gd name="connsiteX1" fmla="*/ 26932 w 6301587"/>
              <a:gd name="connsiteY1" fmla="*/ 26932 h 919520"/>
              <a:gd name="connsiteX2" fmla="*/ 91952 w 6301587"/>
              <a:gd name="connsiteY2" fmla="*/ 0 h 919520"/>
              <a:gd name="connsiteX3" fmla="*/ 6209635 w 6301587"/>
              <a:gd name="connsiteY3" fmla="*/ 0 h 919520"/>
              <a:gd name="connsiteX4" fmla="*/ 6274655 w 6301587"/>
              <a:gd name="connsiteY4" fmla="*/ 26932 h 919520"/>
              <a:gd name="connsiteX5" fmla="*/ 6301587 w 6301587"/>
              <a:gd name="connsiteY5" fmla="*/ 91952 h 919520"/>
              <a:gd name="connsiteX6" fmla="*/ 6301587 w 6301587"/>
              <a:gd name="connsiteY6" fmla="*/ 827568 h 919520"/>
              <a:gd name="connsiteX7" fmla="*/ 6274655 w 6301587"/>
              <a:gd name="connsiteY7" fmla="*/ 892588 h 919520"/>
              <a:gd name="connsiteX8" fmla="*/ 6209635 w 6301587"/>
              <a:gd name="connsiteY8" fmla="*/ 919520 h 919520"/>
              <a:gd name="connsiteX9" fmla="*/ 91952 w 6301587"/>
              <a:gd name="connsiteY9" fmla="*/ 919520 h 919520"/>
              <a:gd name="connsiteX10" fmla="*/ 26932 w 6301587"/>
              <a:gd name="connsiteY10" fmla="*/ 892588 h 919520"/>
              <a:gd name="connsiteX11" fmla="*/ 0 w 6301587"/>
              <a:gd name="connsiteY11" fmla="*/ 827568 h 919520"/>
              <a:gd name="connsiteX12" fmla="*/ 0 w 6301587"/>
              <a:gd name="connsiteY12" fmla="*/ 91952 h 9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1587" h="919520">
                <a:moveTo>
                  <a:pt x="0" y="91952"/>
                </a:moveTo>
                <a:cubicBezTo>
                  <a:pt x="0" y="67565"/>
                  <a:pt x="9688" y="44176"/>
                  <a:pt x="26932" y="26932"/>
                </a:cubicBezTo>
                <a:cubicBezTo>
                  <a:pt x="44176" y="9688"/>
                  <a:pt x="67565" y="0"/>
                  <a:pt x="91952" y="0"/>
                </a:cubicBezTo>
                <a:lnTo>
                  <a:pt x="6209635" y="0"/>
                </a:lnTo>
                <a:cubicBezTo>
                  <a:pt x="6234022" y="0"/>
                  <a:pt x="6257411" y="9688"/>
                  <a:pt x="6274655" y="26932"/>
                </a:cubicBezTo>
                <a:cubicBezTo>
                  <a:pt x="6291899" y="44176"/>
                  <a:pt x="6301587" y="67565"/>
                  <a:pt x="6301587" y="91952"/>
                </a:cubicBezTo>
                <a:lnTo>
                  <a:pt x="6301587" y="827568"/>
                </a:lnTo>
                <a:cubicBezTo>
                  <a:pt x="6301587" y="851955"/>
                  <a:pt x="6291899" y="875344"/>
                  <a:pt x="6274655" y="892588"/>
                </a:cubicBezTo>
                <a:cubicBezTo>
                  <a:pt x="6257411" y="909832"/>
                  <a:pt x="6234022" y="919520"/>
                  <a:pt x="6209635" y="919520"/>
                </a:cubicBezTo>
                <a:lnTo>
                  <a:pt x="91952" y="919520"/>
                </a:lnTo>
                <a:cubicBezTo>
                  <a:pt x="67565" y="919520"/>
                  <a:pt x="44176" y="909832"/>
                  <a:pt x="26932" y="892588"/>
                </a:cubicBezTo>
                <a:cubicBezTo>
                  <a:pt x="9688" y="875344"/>
                  <a:pt x="0" y="851955"/>
                  <a:pt x="0" y="827568"/>
                </a:cubicBezTo>
                <a:lnTo>
                  <a:pt x="0" y="91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3132" tIns="103132" rIns="1171393" bIns="103132" numCol="1" spcCol="1270" anchor="ctr" anchorCtr="0">
            <a:noAutofit/>
          </a:bodyPr>
          <a:lstStyle/>
          <a:p>
            <a:pPr lvl="0" algn="ctr" defTabSz="889000" rtl="1">
              <a:spcBef>
                <a:spcPct val="0"/>
              </a:spcBef>
              <a:spcAft>
                <a:spcPct val="35000"/>
              </a:spcAft>
            </a:pPr>
            <a:r>
              <a:rPr lang="fa-IR" sz="2000" b="0" kern="1200" dirty="0" smtClean="0">
                <a:cs typeface="B Mitra" pitchFamily="2" charset="-78"/>
              </a:rPr>
              <a:t>ترکیدن حباب بیش از یک دهه طول کشید. این دهه (دهۀ 1990 ) به دهۀ زیان معروف است.</a:t>
            </a:r>
            <a:endParaRPr lang="fa-IR" sz="2000" b="0" kern="1200" dirty="0">
              <a:cs typeface="B Mitra" pitchFamily="2" charset="-78"/>
            </a:endParaRPr>
          </a:p>
        </p:txBody>
      </p:sp>
      <p:sp>
        <p:nvSpPr>
          <p:cNvPr id="11" name="Freeform 10"/>
          <p:cNvSpPr/>
          <p:nvPr/>
        </p:nvSpPr>
        <p:spPr>
          <a:xfrm>
            <a:off x="2385212" y="4722327"/>
            <a:ext cx="6301587" cy="919520"/>
          </a:xfrm>
          <a:custGeom>
            <a:avLst/>
            <a:gdLst>
              <a:gd name="connsiteX0" fmla="*/ 0 w 6301587"/>
              <a:gd name="connsiteY0" fmla="*/ 91952 h 919520"/>
              <a:gd name="connsiteX1" fmla="*/ 26932 w 6301587"/>
              <a:gd name="connsiteY1" fmla="*/ 26932 h 919520"/>
              <a:gd name="connsiteX2" fmla="*/ 91952 w 6301587"/>
              <a:gd name="connsiteY2" fmla="*/ 0 h 919520"/>
              <a:gd name="connsiteX3" fmla="*/ 6209635 w 6301587"/>
              <a:gd name="connsiteY3" fmla="*/ 0 h 919520"/>
              <a:gd name="connsiteX4" fmla="*/ 6274655 w 6301587"/>
              <a:gd name="connsiteY4" fmla="*/ 26932 h 919520"/>
              <a:gd name="connsiteX5" fmla="*/ 6301587 w 6301587"/>
              <a:gd name="connsiteY5" fmla="*/ 91952 h 919520"/>
              <a:gd name="connsiteX6" fmla="*/ 6301587 w 6301587"/>
              <a:gd name="connsiteY6" fmla="*/ 827568 h 919520"/>
              <a:gd name="connsiteX7" fmla="*/ 6274655 w 6301587"/>
              <a:gd name="connsiteY7" fmla="*/ 892588 h 919520"/>
              <a:gd name="connsiteX8" fmla="*/ 6209635 w 6301587"/>
              <a:gd name="connsiteY8" fmla="*/ 919520 h 919520"/>
              <a:gd name="connsiteX9" fmla="*/ 91952 w 6301587"/>
              <a:gd name="connsiteY9" fmla="*/ 919520 h 919520"/>
              <a:gd name="connsiteX10" fmla="*/ 26932 w 6301587"/>
              <a:gd name="connsiteY10" fmla="*/ 892588 h 919520"/>
              <a:gd name="connsiteX11" fmla="*/ 0 w 6301587"/>
              <a:gd name="connsiteY11" fmla="*/ 827568 h 919520"/>
              <a:gd name="connsiteX12" fmla="*/ 0 w 6301587"/>
              <a:gd name="connsiteY12" fmla="*/ 91952 h 9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1587" h="919520">
                <a:moveTo>
                  <a:pt x="0" y="91952"/>
                </a:moveTo>
                <a:cubicBezTo>
                  <a:pt x="0" y="67565"/>
                  <a:pt x="9688" y="44176"/>
                  <a:pt x="26932" y="26932"/>
                </a:cubicBezTo>
                <a:cubicBezTo>
                  <a:pt x="44176" y="9688"/>
                  <a:pt x="67565" y="0"/>
                  <a:pt x="91952" y="0"/>
                </a:cubicBezTo>
                <a:lnTo>
                  <a:pt x="6209635" y="0"/>
                </a:lnTo>
                <a:cubicBezTo>
                  <a:pt x="6234022" y="0"/>
                  <a:pt x="6257411" y="9688"/>
                  <a:pt x="6274655" y="26932"/>
                </a:cubicBezTo>
                <a:cubicBezTo>
                  <a:pt x="6291899" y="44176"/>
                  <a:pt x="6301587" y="67565"/>
                  <a:pt x="6301587" y="91952"/>
                </a:cubicBezTo>
                <a:lnTo>
                  <a:pt x="6301587" y="827568"/>
                </a:lnTo>
                <a:cubicBezTo>
                  <a:pt x="6301587" y="851955"/>
                  <a:pt x="6291899" y="875344"/>
                  <a:pt x="6274655" y="892588"/>
                </a:cubicBezTo>
                <a:cubicBezTo>
                  <a:pt x="6257411" y="909832"/>
                  <a:pt x="6234022" y="919520"/>
                  <a:pt x="6209635" y="919520"/>
                </a:cubicBezTo>
                <a:lnTo>
                  <a:pt x="91952" y="919520"/>
                </a:lnTo>
                <a:cubicBezTo>
                  <a:pt x="67565" y="919520"/>
                  <a:pt x="44176" y="909832"/>
                  <a:pt x="26932" y="892588"/>
                </a:cubicBezTo>
                <a:cubicBezTo>
                  <a:pt x="9688" y="875344"/>
                  <a:pt x="0" y="851955"/>
                  <a:pt x="0" y="827568"/>
                </a:cubicBezTo>
                <a:lnTo>
                  <a:pt x="0" y="91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03132" tIns="103132" rIns="1171393" bIns="103132" numCol="1" spcCol="1270" anchor="ctr" anchorCtr="0">
            <a:noAutofit/>
          </a:bodyPr>
          <a:lstStyle/>
          <a:p>
            <a:pPr lvl="0" algn="ctr" defTabSz="889000" rtl="1">
              <a:spcBef>
                <a:spcPct val="0"/>
              </a:spcBef>
              <a:spcAft>
                <a:spcPct val="35000"/>
              </a:spcAft>
            </a:pPr>
            <a:r>
              <a:rPr lang="en-US" sz="2000" b="0" kern="1200" dirty="0" smtClean="0">
                <a:cs typeface="B Mitra" pitchFamily="2" charset="-78"/>
              </a:rPr>
              <a:t>Nikkei Index</a:t>
            </a:r>
            <a:r>
              <a:rPr lang="fa-IR" sz="2000" b="0" kern="1200" dirty="0" smtClean="0">
                <a:cs typeface="B Mitra" pitchFamily="2" charset="-78"/>
              </a:rPr>
              <a:t> در آوریل 2003 به کف قیمت (7603) رسید.</a:t>
            </a:r>
            <a:endParaRPr lang="fa-IR" sz="2000" b="0" kern="1200" dirty="0">
              <a:cs typeface="B Mitra" pitchFamily="2" charset="-78"/>
            </a:endParaRPr>
          </a:p>
        </p:txBody>
      </p:sp>
      <p:sp>
        <p:nvSpPr>
          <p:cNvPr id="12" name="Freeform 11"/>
          <p:cNvSpPr/>
          <p:nvPr/>
        </p:nvSpPr>
        <p:spPr>
          <a:xfrm>
            <a:off x="6206819" y="1205160"/>
            <a:ext cx="597688" cy="597688"/>
          </a:xfrm>
          <a:custGeom>
            <a:avLst/>
            <a:gdLst>
              <a:gd name="connsiteX0" fmla="*/ 0 w 597688"/>
              <a:gd name="connsiteY0" fmla="*/ 328728 h 597688"/>
              <a:gd name="connsiteX1" fmla="*/ 134480 w 597688"/>
              <a:gd name="connsiteY1" fmla="*/ 328728 h 597688"/>
              <a:gd name="connsiteX2" fmla="*/ 134480 w 597688"/>
              <a:gd name="connsiteY2" fmla="*/ 0 h 597688"/>
              <a:gd name="connsiteX3" fmla="*/ 463208 w 597688"/>
              <a:gd name="connsiteY3" fmla="*/ 0 h 597688"/>
              <a:gd name="connsiteX4" fmla="*/ 463208 w 597688"/>
              <a:gd name="connsiteY4" fmla="*/ 328728 h 597688"/>
              <a:gd name="connsiteX5" fmla="*/ 597688 w 597688"/>
              <a:gd name="connsiteY5" fmla="*/ 328728 h 597688"/>
              <a:gd name="connsiteX6" fmla="*/ 298844 w 597688"/>
              <a:gd name="connsiteY6" fmla="*/ 597688 h 597688"/>
              <a:gd name="connsiteX7" fmla="*/ 0 w 597688"/>
              <a:gd name="connsiteY7" fmla="*/ 328728 h 5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88" h="597688">
                <a:moveTo>
                  <a:pt x="0" y="328728"/>
                </a:moveTo>
                <a:lnTo>
                  <a:pt x="134480" y="328728"/>
                </a:lnTo>
                <a:lnTo>
                  <a:pt x="134480" y="0"/>
                </a:lnTo>
                <a:lnTo>
                  <a:pt x="463208" y="0"/>
                </a:lnTo>
                <a:lnTo>
                  <a:pt x="463208" y="328728"/>
                </a:lnTo>
                <a:lnTo>
                  <a:pt x="597688" y="328728"/>
                </a:lnTo>
                <a:lnTo>
                  <a:pt x="298844" y="597688"/>
                </a:lnTo>
                <a:lnTo>
                  <a:pt x="0" y="328728"/>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880" tIns="25400" rIns="159880" bIns="173328" numCol="1" spcCol="1270" anchor="ctr" anchorCtr="0">
            <a:noAutofit/>
          </a:bodyPr>
          <a:lstStyle/>
          <a:p>
            <a:pPr lvl="0" algn="ctr" defTabSz="889000" rtl="1">
              <a:spcBef>
                <a:spcPct val="0"/>
              </a:spcBef>
              <a:spcAft>
                <a:spcPct val="35000"/>
              </a:spcAft>
            </a:pPr>
            <a:endParaRPr lang="fa-IR" sz="2000" b="0" kern="1200">
              <a:cs typeface="B Mitra" pitchFamily="2" charset="-78"/>
            </a:endParaRPr>
          </a:p>
        </p:txBody>
      </p:sp>
      <p:sp>
        <p:nvSpPr>
          <p:cNvPr id="13" name="Freeform 12"/>
          <p:cNvSpPr/>
          <p:nvPr/>
        </p:nvSpPr>
        <p:spPr>
          <a:xfrm>
            <a:off x="6677392" y="2252392"/>
            <a:ext cx="597688" cy="597688"/>
          </a:xfrm>
          <a:custGeom>
            <a:avLst/>
            <a:gdLst>
              <a:gd name="connsiteX0" fmla="*/ 0 w 597688"/>
              <a:gd name="connsiteY0" fmla="*/ 328728 h 597688"/>
              <a:gd name="connsiteX1" fmla="*/ 134480 w 597688"/>
              <a:gd name="connsiteY1" fmla="*/ 328728 h 597688"/>
              <a:gd name="connsiteX2" fmla="*/ 134480 w 597688"/>
              <a:gd name="connsiteY2" fmla="*/ 0 h 597688"/>
              <a:gd name="connsiteX3" fmla="*/ 463208 w 597688"/>
              <a:gd name="connsiteY3" fmla="*/ 0 h 597688"/>
              <a:gd name="connsiteX4" fmla="*/ 463208 w 597688"/>
              <a:gd name="connsiteY4" fmla="*/ 328728 h 597688"/>
              <a:gd name="connsiteX5" fmla="*/ 597688 w 597688"/>
              <a:gd name="connsiteY5" fmla="*/ 328728 h 597688"/>
              <a:gd name="connsiteX6" fmla="*/ 298844 w 597688"/>
              <a:gd name="connsiteY6" fmla="*/ 597688 h 597688"/>
              <a:gd name="connsiteX7" fmla="*/ 0 w 597688"/>
              <a:gd name="connsiteY7" fmla="*/ 328728 h 5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88" h="597688">
                <a:moveTo>
                  <a:pt x="0" y="328728"/>
                </a:moveTo>
                <a:lnTo>
                  <a:pt x="134480" y="328728"/>
                </a:lnTo>
                <a:lnTo>
                  <a:pt x="134480" y="0"/>
                </a:lnTo>
                <a:lnTo>
                  <a:pt x="463208" y="0"/>
                </a:lnTo>
                <a:lnTo>
                  <a:pt x="463208" y="328728"/>
                </a:lnTo>
                <a:lnTo>
                  <a:pt x="597688" y="328728"/>
                </a:lnTo>
                <a:lnTo>
                  <a:pt x="298844" y="597688"/>
                </a:lnTo>
                <a:lnTo>
                  <a:pt x="0" y="328728"/>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880" tIns="25400" rIns="159880" bIns="173328" numCol="1" spcCol="1270" anchor="ctr" anchorCtr="0">
            <a:noAutofit/>
          </a:bodyPr>
          <a:lstStyle/>
          <a:p>
            <a:pPr lvl="0" algn="ctr" defTabSz="889000" rtl="1">
              <a:spcBef>
                <a:spcPct val="0"/>
              </a:spcBef>
              <a:spcAft>
                <a:spcPct val="35000"/>
              </a:spcAft>
            </a:pPr>
            <a:endParaRPr lang="fa-IR" sz="2000" b="0" kern="1200">
              <a:cs typeface="B Mitra" pitchFamily="2" charset="-78"/>
            </a:endParaRPr>
          </a:p>
        </p:txBody>
      </p:sp>
      <p:sp>
        <p:nvSpPr>
          <p:cNvPr id="14" name="Freeform 13"/>
          <p:cNvSpPr/>
          <p:nvPr/>
        </p:nvSpPr>
        <p:spPr>
          <a:xfrm>
            <a:off x="7147965" y="3284299"/>
            <a:ext cx="597688" cy="597688"/>
          </a:xfrm>
          <a:custGeom>
            <a:avLst/>
            <a:gdLst>
              <a:gd name="connsiteX0" fmla="*/ 0 w 597688"/>
              <a:gd name="connsiteY0" fmla="*/ 328728 h 597688"/>
              <a:gd name="connsiteX1" fmla="*/ 134480 w 597688"/>
              <a:gd name="connsiteY1" fmla="*/ 328728 h 597688"/>
              <a:gd name="connsiteX2" fmla="*/ 134480 w 597688"/>
              <a:gd name="connsiteY2" fmla="*/ 0 h 597688"/>
              <a:gd name="connsiteX3" fmla="*/ 463208 w 597688"/>
              <a:gd name="connsiteY3" fmla="*/ 0 h 597688"/>
              <a:gd name="connsiteX4" fmla="*/ 463208 w 597688"/>
              <a:gd name="connsiteY4" fmla="*/ 328728 h 597688"/>
              <a:gd name="connsiteX5" fmla="*/ 597688 w 597688"/>
              <a:gd name="connsiteY5" fmla="*/ 328728 h 597688"/>
              <a:gd name="connsiteX6" fmla="*/ 298844 w 597688"/>
              <a:gd name="connsiteY6" fmla="*/ 597688 h 597688"/>
              <a:gd name="connsiteX7" fmla="*/ 0 w 597688"/>
              <a:gd name="connsiteY7" fmla="*/ 328728 h 5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88" h="597688">
                <a:moveTo>
                  <a:pt x="0" y="328728"/>
                </a:moveTo>
                <a:lnTo>
                  <a:pt x="134480" y="328728"/>
                </a:lnTo>
                <a:lnTo>
                  <a:pt x="134480" y="0"/>
                </a:lnTo>
                <a:lnTo>
                  <a:pt x="463208" y="0"/>
                </a:lnTo>
                <a:lnTo>
                  <a:pt x="463208" y="328728"/>
                </a:lnTo>
                <a:lnTo>
                  <a:pt x="597688" y="328728"/>
                </a:lnTo>
                <a:lnTo>
                  <a:pt x="298844" y="597688"/>
                </a:lnTo>
                <a:lnTo>
                  <a:pt x="0" y="328728"/>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880" tIns="25400" rIns="159880" bIns="173328" numCol="1" spcCol="1270" anchor="ctr" anchorCtr="0">
            <a:noAutofit/>
          </a:bodyPr>
          <a:lstStyle/>
          <a:p>
            <a:pPr lvl="0" algn="ctr" defTabSz="889000" rtl="1">
              <a:spcBef>
                <a:spcPct val="0"/>
              </a:spcBef>
              <a:spcAft>
                <a:spcPct val="35000"/>
              </a:spcAft>
            </a:pPr>
            <a:endParaRPr lang="fa-IR" sz="2000" b="0" kern="1200">
              <a:cs typeface="B Mitra" pitchFamily="2" charset="-78"/>
            </a:endParaRPr>
          </a:p>
        </p:txBody>
      </p:sp>
      <p:sp>
        <p:nvSpPr>
          <p:cNvPr id="15" name="Freeform 14"/>
          <p:cNvSpPr/>
          <p:nvPr/>
        </p:nvSpPr>
        <p:spPr>
          <a:xfrm>
            <a:off x="7618538" y="4341747"/>
            <a:ext cx="597688" cy="597688"/>
          </a:xfrm>
          <a:custGeom>
            <a:avLst/>
            <a:gdLst>
              <a:gd name="connsiteX0" fmla="*/ 0 w 597688"/>
              <a:gd name="connsiteY0" fmla="*/ 328728 h 597688"/>
              <a:gd name="connsiteX1" fmla="*/ 134480 w 597688"/>
              <a:gd name="connsiteY1" fmla="*/ 328728 h 597688"/>
              <a:gd name="connsiteX2" fmla="*/ 134480 w 597688"/>
              <a:gd name="connsiteY2" fmla="*/ 0 h 597688"/>
              <a:gd name="connsiteX3" fmla="*/ 463208 w 597688"/>
              <a:gd name="connsiteY3" fmla="*/ 0 h 597688"/>
              <a:gd name="connsiteX4" fmla="*/ 463208 w 597688"/>
              <a:gd name="connsiteY4" fmla="*/ 328728 h 597688"/>
              <a:gd name="connsiteX5" fmla="*/ 597688 w 597688"/>
              <a:gd name="connsiteY5" fmla="*/ 328728 h 597688"/>
              <a:gd name="connsiteX6" fmla="*/ 298844 w 597688"/>
              <a:gd name="connsiteY6" fmla="*/ 597688 h 597688"/>
              <a:gd name="connsiteX7" fmla="*/ 0 w 597688"/>
              <a:gd name="connsiteY7" fmla="*/ 328728 h 5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88" h="597688">
                <a:moveTo>
                  <a:pt x="0" y="328728"/>
                </a:moveTo>
                <a:lnTo>
                  <a:pt x="134480" y="328728"/>
                </a:lnTo>
                <a:lnTo>
                  <a:pt x="134480" y="0"/>
                </a:lnTo>
                <a:lnTo>
                  <a:pt x="463208" y="0"/>
                </a:lnTo>
                <a:lnTo>
                  <a:pt x="463208" y="328728"/>
                </a:lnTo>
                <a:lnTo>
                  <a:pt x="597688" y="328728"/>
                </a:lnTo>
                <a:lnTo>
                  <a:pt x="298844" y="597688"/>
                </a:lnTo>
                <a:lnTo>
                  <a:pt x="0" y="328728"/>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9880" tIns="25400" rIns="159880" bIns="173328" numCol="1" spcCol="1270" anchor="ctr" anchorCtr="0">
            <a:noAutofit/>
          </a:bodyPr>
          <a:lstStyle/>
          <a:p>
            <a:pPr lvl="0" algn="ctr" defTabSz="889000" rtl="1">
              <a:spcBef>
                <a:spcPct val="0"/>
              </a:spcBef>
              <a:spcAft>
                <a:spcPct val="35000"/>
              </a:spcAft>
            </a:pPr>
            <a:endParaRPr lang="fa-IR" sz="2000" b="0" kern="120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normAutofit/>
          </a:bodyPr>
          <a:lstStyle/>
          <a:p>
            <a:pPr algn="ctr"/>
            <a:r>
              <a:rPr lang="fa-IR" sz="4000" dirty="0" smtClean="0">
                <a:solidFill>
                  <a:srgbClr val="FF0000"/>
                </a:solidFill>
                <a:cs typeface="B Bardiya" pitchFamily="2" charset="-78"/>
              </a:rPr>
              <a:t>بحران‌های مشابه (</a:t>
            </a:r>
            <a:r>
              <a:rPr lang="en-US" sz="4000" dirty="0" smtClean="0">
                <a:solidFill>
                  <a:srgbClr val="FF0000"/>
                </a:solidFill>
                <a:latin typeface="Times New Roman" pitchFamily="18" charset="0"/>
                <a:cs typeface="Times New Roman" pitchFamily="18" charset="0"/>
              </a:rPr>
              <a:t>III</a:t>
            </a:r>
            <a:r>
              <a:rPr lang="fa-IR" sz="4000" dirty="0" smtClean="0">
                <a:solidFill>
                  <a:srgbClr val="FF0000"/>
                </a:solidFill>
                <a:cs typeface="B Bardiya" pitchFamily="2" charset="-78"/>
              </a:rPr>
              <a:t>)</a:t>
            </a:r>
            <a:endParaRPr lang="fa-IR" sz="4000" dirty="0">
              <a:solidFill>
                <a:srgbClr val="FF0000"/>
              </a:solidFill>
              <a:cs typeface="B Bardiya" pitchFamily="2" charset="-78"/>
            </a:endParaRPr>
          </a:p>
        </p:txBody>
      </p:sp>
      <p:sp>
        <p:nvSpPr>
          <p:cNvPr id="7" name="Right Arrow 6"/>
          <p:cNvSpPr/>
          <p:nvPr/>
        </p:nvSpPr>
        <p:spPr>
          <a:xfrm>
            <a:off x="1116710" y="530352"/>
            <a:ext cx="6956298" cy="5337047"/>
          </a:xfrm>
          <a:prstGeom prst="rightArrow">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507015" y="2131466"/>
            <a:ext cx="1970045" cy="2134819"/>
          </a:xfrm>
          <a:custGeom>
            <a:avLst/>
            <a:gdLst>
              <a:gd name="connsiteX0" fmla="*/ 0 w 1970045"/>
              <a:gd name="connsiteY0" fmla="*/ 328347 h 2134819"/>
              <a:gd name="connsiteX1" fmla="*/ 96171 w 1970045"/>
              <a:gd name="connsiteY1" fmla="*/ 96171 h 2134819"/>
              <a:gd name="connsiteX2" fmla="*/ 328348 w 1970045"/>
              <a:gd name="connsiteY2" fmla="*/ 1 h 2134819"/>
              <a:gd name="connsiteX3" fmla="*/ 1641698 w 1970045"/>
              <a:gd name="connsiteY3" fmla="*/ 0 h 2134819"/>
              <a:gd name="connsiteX4" fmla="*/ 1873874 w 1970045"/>
              <a:gd name="connsiteY4" fmla="*/ 96171 h 2134819"/>
              <a:gd name="connsiteX5" fmla="*/ 1970044 w 1970045"/>
              <a:gd name="connsiteY5" fmla="*/ 328348 h 2134819"/>
              <a:gd name="connsiteX6" fmla="*/ 1970045 w 1970045"/>
              <a:gd name="connsiteY6" fmla="*/ 1806472 h 2134819"/>
              <a:gd name="connsiteX7" fmla="*/ 1873874 w 1970045"/>
              <a:gd name="connsiteY7" fmla="*/ 2038648 h 2134819"/>
              <a:gd name="connsiteX8" fmla="*/ 1641697 w 1970045"/>
              <a:gd name="connsiteY8" fmla="*/ 2134819 h 2134819"/>
              <a:gd name="connsiteX9" fmla="*/ 328347 w 1970045"/>
              <a:gd name="connsiteY9" fmla="*/ 2134819 h 2134819"/>
              <a:gd name="connsiteX10" fmla="*/ 96171 w 1970045"/>
              <a:gd name="connsiteY10" fmla="*/ 2038648 h 2134819"/>
              <a:gd name="connsiteX11" fmla="*/ 1 w 1970045"/>
              <a:gd name="connsiteY11" fmla="*/ 1806471 h 2134819"/>
              <a:gd name="connsiteX12" fmla="*/ 0 w 1970045"/>
              <a:gd name="connsiteY12" fmla="*/ 328347 h 213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0045" h="2134819">
                <a:moveTo>
                  <a:pt x="0" y="328347"/>
                </a:moveTo>
                <a:cubicBezTo>
                  <a:pt x="0" y="241264"/>
                  <a:pt x="34594" y="157748"/>
                  <a:pt x="96171" y="96171"/>
                </a:cubicBezTo>
                <a:cubicBezTo>
                  <a:pt x="157748" y="34594"/>
                  <a:pt x="241265" y="1"/>
                  <a:pt x="328348" y="1"/>
                </a:cubicBezTo>
                <a:lnTo>
                  <a:pt x="1641698" y="0"/>
                </a:lnTo>
                <a:cubicBezTo>
                  <a:pt x="1728781" y="0"/>
                  <a:pt x="1812297" y="34594"/>
                  <a:pt x="1873874" y="96171"/>
                </a:cubicBezTo>
                <a:cubicBezTo>
                  <a:pt x="1935451" y="157748"/>
                  <a:pt x="1970044" y="241265"/>
                  <a:pt x="1970044" y="328348"/>
                </a:cubicBezTo>
                <a:cubicBezTo>
                  <a:pt x="1970044" y="821056"/>
                  <a:pt x="1970045" y="1313764"/>
                  <a:pt x="1970045" y="1806472"/>
                </a:cubicBezTo>
                <a:cubicBezTo>
                  <a:pt x="1970045" y="1893555"/>
                  <a:pt x="1935451" y="1977071"/>
                  <a:pt x="1873874" y="2038648"/>
                </a:cubicBezTo>
                <a:cubicBezTo>
                  <a:pt x="1812297" y="2100225"/>
                  <a:pt x="1728781" y="2134819"/>
                  <a:pt x="1641697" y="2134819"/>
                </a:cubicBezTo>
                <a:lnTo>
                  <a:pt x="328347" y="2134819"/>
                </a:lnTo>
                <a:cubicBezTo>
                  <a:pt x="241264" y="2134819"/>
                  <a:pt x="157748" y="2100225"/>
                  <a:pt x="96171" y="2038648"/>
                </a:cubicBezTo>
                <a:cubicBezTo>
                  <a:pt x="34594" y="1977071"/>
                  <a:pt x="0" y="1893555"/>
                  <a:pt x="1" y="1806471"/>
                </a:cubicBezTo>
                <a:cubicBezTo>
                  <a:pt x="1" y="1313763"/>
                  <a:pt x="0" y="821055"/>
                  <a:pt x="0" y="32834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7610" tIns="187610" rIns="187610" bIns="187610" numCol="1" spcCol="1270" anchor="ctr" anchorCtr="0">
            <a:noAutofit/>
          </a:bodyPr>
          <a:lstStyle/>
          <a:p>
            <a:pPr lvl="0" algn="ctr" defTabSz="1066800" rtl="1">
              <a:lnSpc>
                <a:spcPct val="110000"/>
              </a:lnSpc>
              <a:spcBef>
                <a:spcPct val="0"/>
              </a:spcBef>
              <a:spcAft>
                <a:spcPct val="35000"/>
              </a:spcAft>
            </a:pPr>
            <a:r>
              <a:rPr lang="fa-IR" sz="2400" kern="1200" dirty="0" smtClean="0">
                <a:cs typeface="B Mitra" pitchFamily="2" charset="-78"/>
              </a:rPr>
              <a:t>بحران </a:t>
            </a:r>
            <a:r>
              <a:rPr lang="en-US" sz="2400" kern="1200" dirty="0" smtClean="0">
                <a:latin typeface="Times New Roman" pitchFamily="18" charset="0"/>
                <a:cs typeface="Times New Roman" pitchFamily="18" charset="0"/>
              </a:rPr>
              <a:t>dot.com</a:t>
            </a:r>
            <a:r>
              <a:rPr lang="fa-IR" sz="2400" kern="1200" dirty="0" smtClean="0">
                <a:cs typeface="B Mitra" pitchFamily="2" charset="-78"/>
              </a:rPr>
              <a:t> طی سال‌های    2001- 1995 واقع شد.</a:t>
            </a:r>
            <a:endParaRPr lang="fa-IR" sz="2400" kern="1200" dirty="0">
              <a:cs typeface="B Mitra" pitchFamily="2" charset="-78"/>
            </a:endParaRPr>
          </a:p>
        </p:txBody>
      </p:sp>
      <p:sp>
        <p:nvSpPr>
          <p:cNvPr id="9" name="Freeform 8"/>
          <p:cNvSpPr/>
          <p:nvPr/>
        </p:nvSpPr>
        <p:spPr>
          <a:xfrm>
            <a:off x="2575563" y="2131466"/>
            <a:ext cx="1970045" cy="2134819"/>
          </a:xfrm>
          <a:custGeom>
            <a:avLst/>
            <a:gdLst>
              <a:gd name="connsiteX0" fmla="*/ 0 w 1970045"/>
              <a:gd name="connsiteY0" fmla="*/ 328347 h 2134819"/>
              <a:gd name="connsiteX1" fmla="*/ 96171 w 1970045"/>
              <a:gd name="connsiteY1" fmla="*/ 96171 h 2134819"/>
              <a:gd name="connsiteX2" fmla="*/ 328348 w 1970045"/>
              <a:gd name="connsiteY2" fmla="*/ 1 h 2134819"/>
              <a:gd name="connsiteX3" fmla="*/ 1641698 w 1970045"/>
              <a:gd name="connsiteY3" fmla="*/ 0 h 2134819"/>
              <a:gd name="connsiteX4" fmla="*/ 1873874 w 1970045"/>
              <a:gd name="connsiteY4" fmla="*/ 96171 h 2134819"/>
              <a:gd name="connsiteX5" fmla="*/ 1970044 w 1970045"/>
              <a:gd name="connsiteY5" fmla="*/ 328348 h 2134819"/>
              <a:gd name="connsiteX6" fmla="*/ 1970045 w 1970045"/>
              <a:gd name="connsiteY6" fmla="*/ 1806472 h 2134819"/>
              <a:gd name="connsiteX7" fmla="*/ 1873874 w 1970045"/>
              <a:gd name="connsiteY7" fmla="*/ 2038648 h 2134819"/>
              <a:gd name="connsiteX8" fmla="*/ 1641697 w 1970045"/>
              <a:gd name="connsiteY8" fmla="*/ 2134819 h 2134819"/>
              <a:gd name="connsiteX9" fmla="*/ 328347 w 1970045"/>
              <a:gd name="connsiteY9" fmla="*/ 2134819 h 2134819"/>
              <a:gd name="connsiteX10" fmla="*/ 96171 w 1970045"/>
              <a:gd name="connsiteY10" fmla="*/ 2038648 h 2134819"/>
              <a:gd name="connsiteX11" fmla="*/ 1 w 1970045"/>
              <a:gd name="connsiteY11" fmla="*/ 1806471 h 2134819"/>
              <a:gd name="connsiteX12" fmla="*/ 0 w 1970045"/>
              <a:gd name="connsiteY12" fmla="*/ 328347 h 213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0045" h="2134819">
                <a:moveTo>
                  <a:pt x="0" y="328347"/>
                </a:moveTo>
                <a:cubicBezTo>
                  <a:pt x="0" y="241264"/>
                  <a:pt x="34594" y="157748"/>
                  <a:pt x="96171" y="96171"/>
                </a:cubicBezTo>
                <a:cubicBezTo>
                  <a:pt x="157748" y="34594"/>
                  <a:pt x="241265" y="1"/>
                  <a:pt x="328348" y="1"/>
                </a:cubicBezTo>
                <a:lnTo>
                  <a:pt x="1641698" y="0"/>
                </a:lnTo>
                <a:cubicBezTo>
                  <a:pt x="1728781" y="0"/>
                  <a:pt x="1812297" y="34594"/>
                  <a:pt x="1873874" y="96171"/>
                </a:cubicBezTo>
                <a:cubicBezTo>
                  <a:pt x="1935451" y="157748"/>
                  <a:pt x="1970044" y="241265"/>
                  <a:pt x="1970044" y="328348"/>
                </a:cubicBezTo>
                <a:cubicBezTo>
                  <a:pt x="1970044" y="821056"/>
                  <a:pt x="1970045" y="1313764"/>
                  <a:pt x="1970045" y="1806472"/>
                </a:cubicBezTo>
                <a:cubicBezTo>
                  <a:pt x="1970045" y="1893555"/>
                  <a:pt x="1935451" y="1977071"/>
                  <a:pt x="1873874" y="2038648"/>
                </a:cubicBezTo>
                <a:cubicBezTo>
                  <a:pt x="1812297" y="2100225"/>
                  <a:pt x="1728781" y="2134819"/>
                  <a:pt x="1641697" y="2134819"/>
                </a:cubicBezTo>
                <a:lnTo>
                  <a:pt x="328347" y="2134819"/>
                </a:lnTo>
                <a:cubicBezTo>
                  <a:pt x="241264" y="2134819"/>
                  <a:pt x="157748" y="2100225"/>
                  <a:pt x="96171" y="2038648"/>
                </a:cubicBezTo>
                <a:cubicBezTo>
                  <a:pt x="34594" y="1977071"/>
                  <a:pt x="0" y="1893555"/>
                  <a:pt x="1" y="1806471"/>
                </a:cubicBezTo>
                <a:cubicBezTo>
                  <a:pt x="1" y="1313763"/>
                  <a:pt x="0" y="821055"/>
                  <a:pt x="0" y="32834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7610" tIns="187610" rIns="187610" bIns="187610" numCol="1" spcCol="1270" anchor="ctr" anchorCtr="0">
            <a:noAutofit/>
          </a:bodyPr>
          <a:lstStyle/>
          <a:p>
            <a:pPr lvl="0" algn="ctr" defTabSz="1066800" rtl="1">
              <a:lnSpc>
                <a:spcPct val="110000"/>
              </a:lnSpc>
              <a:spcBef>
                <a:spcPct val="0"/>
              </a:spcBef>
              <a:spcAft>
                <a:spcPct val="35000"/>
              </a:spcAft>
            </a:pPr>
            <a:r>
              <a:rPr lang="fa-IR" sz="2400" kern="1200" dirty="0" smtClean="0">
                <a:cs typeface="B Mitra" pitchFamily="2" charset="-78"/>
              </a:rPr>
              <a:t>حباب سفته</a:t>
            </a:r>
            <a:r>
              <a:rPr lang="en-US" sz="2400" kern="1200" dirty="0" smtClean="0">
                <a:cs typeface="B Mitra" pitchFamily="2" charset="-78"/>
              </a:rPr>
              <a:t>‎</a:t>
            </a:r>
            <a:r>
              <a:rPr lang="fa-IR" sz="2400" kern="1200" dirty="0" smtClean="0">
                <a:cs typeface="B Mitra" pitchFamily="2" charset="-78"/>
              </a:rPr>
              <a:t>بازانه نزدک را به 5150 رساند. (اکنون حدود1800)</a:t>
            </a:r>
            <a:endParaRPr lang="fa-IR" sz="2400" kern="1200" dirty="0">
              <a:cs typeface="B Mitra" pitchFamily="2" charset="-78"/>
            </a:endParaRPr>
          </a:p>
        </p:txBody>
      </p:sp>
      <p:sp>
        <p:nvSpPr>
          <p:cNvPr id="10" name="Freeform 9"/>
          <p:cNvSpPr/>
          <p:nvPr/>
        </p:nvSpPr>
        <p:spPr>
          <a:xfrm>
            <a:off x="4644111" y="2131466"/>
            <a:ext cx="1970045" cy="2134819"/>
          </a:xfrm>
          <a:custGeom>
            <a:avLst/>
            <a:gdLst>
              <a:gd name="connsiteX0" fmla="*/ 0 w 1970045"/>
              <a:gd name="connsiteY0" fmla="*/ 328347 h 2134819"/>
              <a:gd name="connsiteX1" fmla="*/ 96171 w 1970045"/>
              <a:gd name="connsiteY1" fmla="*/ 96171 h 2134819"/>
              <a:gd name="connsiteX2" fmla="*/ 328348 w 1970045"/>
              <a:gd name="connsiteY2" fmla="*/ 1 h 2134819"/>
              <a:gd name="connsiteX3" fmla="*/ 1641698 w 1970045"/>
              <a:gd name="connsiteY3" fmla="*/ 0 h 2134819"/>
              <a:gd name="connsiteX4" fmla="*/ 1873874 w 1970045"/>
              <a:gd name="connsiteY4" fmla="*/ 96171 h 2134819"/>
              <a:gd name="connsiteX5" fmla="*/ 1970044 w 1970045"/>
              <a:gd name="connsiteY5" fmla="*/ 328348 h 2134819"/>
              <a:gd name="connsiteX6" fmla="*/ 1970045 w 1970045"/>
              <a:gd name="connsiteY6" fmla="*/ 1806472 h 2134819"/>
              <a:gd name="connsiteX7" fmla="*/ 1873874 w 1970045"/>
              <a:gd name="connsiteY7" fmla="*/ 2038648 h 2134819"/>
              <a:gd name="connsiteX8" fmla="*/ 1641697 w 1970045"/>
              <a:gd name="connsiteY8" fmla="*/ 2134819 h 2134819"/>
              <a:gd name="connsiteX9" fmla="*/ 328347 w 1970045"/>
              <a:gd name="connsiteY9" fmla="*/ 2134819 h 2134819"/>
              <a:gd name="connsiteX10" fmla="*/ 96171 w 1970045"/>
              <a:gd name="connsiteY10" fmla="*/ 2038648 h 2134819"/>
              <a:gd name="connsiteX11" fmla="*/ 1 w 1970045"/>
              <a:gd name="connsiteY11" fmla="*/ 1806471 h 2134819"/>
              <a:gd name="connsiteX12" fmla="*/ 0 w 1970045"/>
              <a:gd name="connsiteY12" fmla="*/ 328347 h 213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0045" h="2134819">
                <a:moveTo>
                  <a:pt x="0" y="328347"/>
                </a:moveTo>
                <a:cubicBezTo>
                  <a:pt x="0" y="241264"/>
                  <a:pt x="34594" y="157748"/>
                  <a:pt x="96171" y="96171"/>
                </a:cubicBezTo>
                <a:cubicBezTo>
                  <a:pt x="157748" y="34594"/>
                  <a:pt x="241265" y="1"/>
                  <a:pt x="328348" y="1"/>
                </a:cubicBezTo>
                <a:lnTo>
                  <a:pt x="1641698" y="0"/>
                </a:lnTo>
                <a:cubicBezTo>
                  <a:pt x="1728781" y="0"/>
                  <a:pt x="1812297" y="34594"/>
                  <a:pt x="1873874" y="96171"/>
                </a:cubicBezTo>
                <a:cubicBezTo>
                  <a:pt x="1935451" y="157748"/>
                  <a:pt x="1970044" y="241265"/>
                  <a:pt x="1970044" y="328348"/>
                </a:cubicBezTo>
                <a:cubicBezTo>
                  <a:pt x="1970044" y="821056"/>
                  <a:pt x="1970045" y="1313764"/>
                  <a:pt x="1970045" y="1806472"/>
                </a:cubicBezTo>
                <a:cubicBezTo>
                  <a:pt x="1970045" y="1893555"/>
                  <a:pt x="1935451" y="1977071"/>
                  <a:pt x="1873874" y="2038648"/>
                </a:cubicBezTo>
                <a:cubicBezTo>
                  <a:pt x="1812297" y="2100225"/>
                  <a:pt x="1728781" y="2134819"/>
                  <a:pt x="1641697" y="2134819"/>
                </a:cubicBezTo>
                <a:lnTo>
                  <a:pt x="328347" y="2134819"/>
                </a:lnTo>
                <a:cubicBezTo>
                  <a:pt x="241264" y="2134819"/>
                  <a:pt x="157748" y="2100225"/>
                  <a:pt x="96171" y="2038648"/>
                </a:cubicBezTo>
                <a:cubicBezTo>
                  <a:pt x="34594" y="1977071"/>
                  <a:pt x="0" y="1893555"/>
                  <a:pt x="1" y="1806471"/>
                </a:cubicBezTo>
                <a:cubicBezTo>
                  <a:pt x="1" y="1313763"/>
                  <a:pt x="0" y="821055"/>
                  <a:pt x="0" y="32834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87610" tIns="187610" rIns="187610" bIns="187610" numCol="1" spcCol="1270" anchor="ctr" anchorCtr="0">
            <a:noAutofit/>
          </a:bodyPr>
          <a:lstStyle/>
          <a:p>
            <a:pPr lvl="0" algn="ctr" defTabSz="1066800" rtl="1">
              <a:lnSpc>
                <a:spcPct val="110000"/>
              </a:lnSpc>
              <a:spcBef>
                <a:spcPct val="0"/>
              </a:spcBef>
              <a:spcAft>
                <a:spcPct val="35000"/>
              </a:spcAft>
            </a:pPr>
            <a:r>
              <a:rPr lang="fa-IR" sz="2400" kern="1200" dirty="0" smtClean="0">
                <a:cs typeface="B Mitra" pitchFamily="2" charset="-78"/>
              </a:rPr>
              <a:t>از سال 2000 تا 2003 فدرال رزرو بهره را از 5/6% به 1% رساند.</a:t>
            </a:r>
            <a:endParaRPr lang="fa-IR" sz="2400" kern="1200" dirty="0">
              <a:cs typeface="B Mitra" pitchFamily="2" charset="-78"/>
            </a:endParaRPr>
          </a:p>
        </p:txBody>
      </p:sp>
      <p:sp>
        <p:nvSpPr>
          <p:cNvPr id="11" name="Freeform 10"/>
          <p:cNvSpPr/>
          <p:nvPr/>
        </p:nvSpPr>
        <p:spPr>
          <a:xfrm>
            <a:off x="6712658" y="2131466"/>
            <a:ext cx="1970045" cy="2134819"/>
          </a:xfrm>
          <a:custGeom>
            <a:avLst/>
            <a:gdLst>
              <a:gd name="connsiteX0" fmla="*/ 0 w 1970045"/>
              <a:gd name="connsiteY0" fmla="*/ 328347 h 2134819"/>
              <a:gd name="connsiteX1" fmla="*/ 96171 w 1970045"/>
              <a:gd name="connsiteY1" fmla="*/ 96171 h 2134819"/>
              <a:gd name="connsiteX2" fmla="*/ 328348 w 1970045"/>
              <a:gd name="connsiteY2" fmla="*/ 1 h 2134819"/>
              <a:gd name="connsiteX3" fmla="*/ 1641698 w 1970045"/>
              <a:gd name="connsiteY3" fmla="*/ 0 h 2134819"/>
              <a:gd name="connsiteX4" fmla="*/ 1873874 w 1970045"/>
              <a:gd name="connsiteY4" fmla="*/ 96171 h 2134819"/>
              <a:gd name="connsiteX5" fmla="*/ 1970044 w 1970045"/>
              <a:gd name="connsiteY5" fmla="*/ 328348 h 2134819"/>
              <a:gd name="connsiteX6" fmla="*/ 1970045 w 1970045"/>
              <a:gd name="connsiteY6" fmla="*/ 1806472 h 2134819"/>
              <a:gd name="connsiteX7" fmla="*/ 1873874 w 1970045"/>
              <a:gd name="connsiteY7" fmla="*/ 2038648 h 2134819"/>
              <a:gd name="connsiteX8" fmla="*/ 1641697 w 1970045"/>
              <a:gd name="connsiteY8" fmla="*/ 2134819 h 2134819"/>
              <a:gd name="connsiteX9" fmla="*/ 328347 w 1970045"/>
              <a:gd name="connsiteY9" fmla="*/ 2134819 h 2134819"/>
              <a:gd name="connsiteX10" fmla="*/ 96171 w 1970045"/>
              <a:gd name="connsiteY10" fmla="*/ 2038648 h 2134819"/>
              <a:gd name="connsiteX11" fmla="*/ 1 w 1970045"/>
              <a:gd name="connsiteY11" fmla="*/ 1806471 h 2134819"/>
              <a:gd name="connsiteX12" fmla="*/ 0 w 1970045"/>
              <a:gd name="connsiteY12" fmla="*/ 328347 h 213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0045" h="2134819">
                <a:moveTo>
                  <a:pt x="0" y="328347"/>
                </a:moveTo>
                <a:cubicBezTo>
                  <a:pt x="0" y="241264"/>
                  <a:pt x="34594" y="157748"/>
                  <a:pt x="96171" y="96171"/>
                </a:cubicBezTo>
                <a:cubicBezTo>
                  <a:pt x="157748" y="34594"/>
                  <a:pt x="241265" y="1"/>
                  <a:pt x="328348" y="1"/>
                </a:cubicBezTo>
                <a:lnTo>
                  <a:pt x="1641698" y="0"/>
                </a:lnTo>
                <a:cubicBezTo>
                  <a:pt x="1728781" y="0"/>
                  <a:pt x="1812297" y="34594"/>
                  <a:pt x="1873874" y="96171"/>
                </a:cubicBezTo>
                <a:cubicBezTo>
                  <a:pt x="1935451" y="157748"/>
                  <a:pt x="1970044" y="241265"/>
                  <a:pt x="1970044" y="328348"/>
                </a:cubicBezTo>
                <a:cubicBezTo>
                  <a:pt x="1970044" y="821056"/>
                  <a:pt x="1970045" y="1313764"/>
                  <a:pt x="1970045" y="1806472"/>
                </a:cubicBezTo>
                <a:cubicBezTo>
                  <a:pt x="1970045" y="1893555"/>
                  <a:pt x="1935451" y="1977071"/>
                  <a:pt x="1873874" y="2038648"/>
                </a:cubicBezTo>
                <a:cubicBezTo>
                  <a:pt x="1812297" y="2100225"/>
                  <a:pt x="1728781" y="2134819"/>
                  <a:pt x="1641697" y="2134819"/>
                </a:cubicBezTo>
                <a:lnTo>
                  <a:pt x="328347" y="2134819"/>
                </a:lnTo>
                <a:cubicBezTo>
                  <a:pt x="241264" y="2134819"/>
                  <a:pt x="157748" y="2100225"/>
                  <a:pt x="96171" y="2038648"/>
                </a:cubicBezTo>
                <a:cubicBezTo>
                  <a:pt x="34594" y="1977071"/>
                  <a:pt x="0" y="1893555"/>
                  <a:pt x="1" y="1806471"/>
                </a:cubicBezTo>
                <a:cubicBezTo>
                  <a:pt x="1" y="1313763"/>
                  <a:pt x="0" y="821055"/>
                  <a:pt x="0" y="32834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7610" tIns="187610" rIns="187610" bIns="187610" numCol="1" spcCol="1270" anchor="ctr" anchorCtr="0">
            <a:noAutofit/>
          </a:bodyPr>
          <a:lstStyle/>
          <a:p>
            <a:pPr lvl="0" algn="ctr" defTabSz="1066800" rtl="1">
              <a:lnSpc>
                <a:spcPct val="110000"/>
              </a:lnSpc>
              <a:spcBef>
                <a:spcPct val="0"/>
              </a:spcBef>
              <a:spcAft>
                <a:spcPct val="35000"/>
              </a:spcAft>
            </a:pPr>
            <a:r>
              <a:rPr lang="fa-IR" sz="2400" kern="1200" dirty="0" smtClean="0">
                <a:cs typeface="B Mitra" pitchFamily="2" charset="-78"/>
              </a:rPr>
              <a:t>آیا اشتباه بود؟</a:t>
            </a:r>
            <a:endParaRPr lang="en-US" sz="24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2920" y="5425440"/>
            <a:ext cx="8183880" cy="1051560"/>
          </a:xfrm>
        </p:spPr>
        <p:txBody>
          <a:bodyPr>
            <a:normAutofit/>
          </a:bodyPr>
          <a:lstStyle/>
          <a:p>
            <a:pPr algn="ctr"/>
            <a:r>
              <a:rPr lang="fa-IR" sz="4000" dirty="0" smtClean="0">
                <a:solidFill>
                  <a:srgbClr val="FF0000"/>
                </a:solidFill>
                <a:cs typeface="B Bardiya" pitchFamily="2" charset="-78"/>
              </a:rPr>
              <a:t>بحران‌های مشابه (</a:t>
            </a:r>
            <a:r>
              <a:rPr lang="en-US" sz="4000" dirty="0" smtClean="0">
                <a:solidFill>
                  <a:srgbClr val="FF0000"/>
                </a:solidFill>
                <a:latin typeface="Times New Roman" pitchFamily="18" charset="0"/>
                <a:cs typeface="Times New Roman" pitchFamily="18" charset="0"/>
              </a:rPr>
              <a:t>IV</a:t>
            </a:r>
            <a:r>
              <a:rPr lang="fa-IR" sz="4000" dirty="0" smtClean="0">
                <a:solidFill>
                  <a:srgbClr val="FF0000"/>
                </a:solidFill>
                <a:cs typeface="B Bardiya" pitchFamily="2" charset="-78"/>
              </a:rPr>
              <a:t>)</a:t>
            </a:r>
            <a:endParaRPr lang="en-US" sz="4000" dirty="0" smtClean="0">
              <a:solidFill>
                <a:srgbClr val="FF0000"/>
              </a:solidFill>
              <a:cs typeface="B Bardiya" pitchFamily="2" charset="-78"/>
            </a:endParaRPr>
          </a:p>
        </p:txBody>
      </p:sp>
      <p:sp>
        <p:nvSpPr>
          <p:cNvPr id="7" name="Freeform 6"/>
          <p:cNvSpPr/>
          <p:nvPr/>
        </p:nvSpPr>
        <p:spPr>
          <a:xfrm>
            <a:off x="613196" y="1866248"/>
            <a:ext cx="3144879" cy="2515903"/>
          </a:xfrm>
          <a:custGeom>
            <a:avLst/>
            <a:gdLst>
              <a:gd name="connsiteX0" fmla="*/ 0 w 3144879"/>
              <a:gd name="connsiteY0" fmla="*/ 0 h 2515903"/>
              <a:gd name="connsiteX1" fmla="*/ 2515903 w 3144879"/>
              <a:gd name="connsiteY1" fmla="*/ 0 h 2515903"/>
              <a:gd name="connsiteX2" fmla="*/ 3144879 w 3144879"/>
              <a:gd name="connsiteY2" fmla="*/ 1257952 h 2515903"/>
              <a:gd name="connsiteX3" fmla="*/ 2515903 w 3144879"/>
              <a:gd name="connsiteY3" fmla="*/ 2515903 h 2515903"/>
              <a:gd name="connsiteX4" fmla="*/ 0 w 3144879"/>
              <a:gd name="connsiteY4" fmla="*/ 2515903 h 2515903"/>
              <a:gd name="connsiteX5" fmla="*/ 0 w 3144879"/>
              <a:gd name="connsiteY5" fmla="*/ 0 h 25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879" h="2515903">
                <a:moveTo>
                  <a:pt x="0" y="0"/>
                </a:moveTo>
                <a:lnTo>
                  <a:pt x="2515903" y="0"/>
                </a:lnTo>
                <a:lnTo>
                  <a:pt x="3144879" y="1257952"/>
                </a:lnTo>
                <a:lnTo>
                  <a:pt x="2515903" y="2515903"/>
                </a:lnTo>
                <a:lnTo>
                  <a:pt x="0" y="2515903"/>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0944" tIns="60960" rIns="758266" bIns="60960" numCol="1" spcCol="1270" anchor="ctr" anchorCtr="0">
            <a:noAutofit/>
          </a:bodyPr>
          <a:lstStyle/>
          <a:p>
            <a:pPr lvl="0" algn="justLow" defTabSz="1066800" rtl="1">
              <a:lnSpc>
                <a:spcPct val="110000"/>
              </a:lnSpc>
              <a:spcBef>
                <a:spcPct val="0"/>
              </a:spcBef>
              <a:spcAft>
                <a:spcPct val="35000"/>
              </a:spcAft>
            </a:pPr>
            <a:r>
              <a:rPr lang="fa-IR" sz="2400" b="0" kern="1200" dirty="0" smtClean="0">
                <a:cs typeface="B Mitra" pitchFamily="2" charset="-78"/>
              </a:rPr>
              <a:t>در تایلند، اندونزی، کرۀ جنوبی، مالزی، هنک</a:t>
            </a:r>
            <a:r>
              <a:rPr lang="en-US" sz="2400" b="0" kern="1200" dirty="0" smtClean="0">
                <a:cs typeface="B Mitra" pitchFamily="2" charset="-78"/>
              </a:rPr>
              <a:t>‎</a:t>
            </a:r>
            <a:r>
              <a:rPr lang="fa-IR" sz="2400" b="0" kern="1200" dirty="0" smtClean="0">
                <a:cs typeface="B Mitra" pitchFamily="2" charset="-78"/>
              </a:rPr>
              <a:t>کنگ، سنگاپور، چین و ... آغاز شد.</a:t>
            </a:r>
            <a:endParaRPr lang="fa-IR" sz="2400" b="0" kern="1200" dirty="0">
              <a:cs typeface="B Mitra" pitchFamily="2" charset="-78"/>
            </a:endParaRPr>
          </a:p>
        </p:txBody>
      </p:sp>
      <p:sp>
        <p:nvSpPr>
          <p:cNvPr id="9" name="Freeform 8"/>
          <p:cNvSpPr/>
          <p:nvPr/>
        </p:nvSpPr>
        <p:spPr>
          <a:xfrm>
            <a:off x="3129100" y="1866248"/>
            <a:ext cx="3144879" cy="2515903"/>
          </a:xfrm>
          <a:custGeom>
            <a:avLst/>
            <a:gdLst>
              <a:gd name="connsiteX0" fmla="*/ 0 w 3144879"/>
              <a:gd name="connsiteY0" fmla="*/ 0 h 2515903"/>
              <a:gd name="connsiteX1" fmla="*/ 2515903 w 3144879"/>
              <a:gd name="connsiteY1" fmla="*/ 0 h 2515903"/>
              <a:gd name="connsiteX2" fmla="*/ 3144879 w 3144879"/>
              <a:gd name="connsiteY2" fmla="*/ 1257952 h 2515903"/>
              <a:gd name="connsiteX3" fmla="*/ 2515903 w 3144879"/>
              <a:gd name="connsiteY3" fmla="*/ 2515903 h 2515903"/>
              <a:gd name="connsiteX4" fmla="*/ 0 w 3144879"/>
              <a:gd name="connsiteY4" fmla="*/ 2515903 h 2515903"/>
              <a:gd name="connsiteX5" fmla="*/ 628976 w 3144879"/>
              <a:gd name="connsiteY5" fmla="*/ 1257952 h 2515903"/>
              <a:gd name="connsiteX6" fmla="*/ 0 w 3144879"/>
              <a:gd name="connsiteY6" fmla="*/ 0 h 25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879" h="2515903">
                <a:moveTo>
                  <a:pt x="0" y="0"/>
                </a:moveTo>
                <a:lnTo>
                  <a:pt x="2515903" y="0"/>
                </a:lnTo>
                <a:lnTo>
                  <a:pt x="3144879" y="1257952"/>
                </a:lnTo>
                <a:lnTo>
                  <a:pt x="2515903" y="2515903"/>
                </a:lnTo>
                <a:lnTo>
                  <a:pt x="0" y="2515903"/>
                </a:lnTo>
                <a:lnTo>
                  <a:pt x="628976" y="1257952"/>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739920" tIns="60960" rIns="739920" bIns="60960" numCol="1" spcCol="1270" anchor="ctr" anchorCtr="0">
            <a:noAutofit/>
          </a:bodyPr>
          <a:lstStyle/>
          <a:p>
            <a:pPr lvl="0" algn="justLow" defTabSz="1066800" rtl="1">
              <a:lnSpc>
                <a:spcPct val="110000"/>
              </a:lnSpc>
              <a:spcBef>
                <a:spcPct val="0"/>
              </a:spcBef>
              <a:spcAft>
                <a:spcPct val="35000"/>
              </a:spcAft>
            </a:pPr>
            <a:r>
              <a:rPr lang="fa-IR" sz="2400" b="0" kern="1200" dirty="0" smtClean="0">
                <a:cs typeface="B Mitra" pitchFamily="2" charset="-78"/>
              </a:rPr>
              <a:t>عدم نظارت بر بازارها، فرار ارز، سفته</a:t>
            </a:r>
            <a:r>
              <a:rPr lang="en-US" sz="2400" b="0" kern="1200" dirty="0" smtClean="0">
                <a:cs typeface="B Mitra" pitchFamily="2" charset="-78"/>
              </a:rPr>
              <a:t>‎</a:t>
            </a:r>
            <a:r>
              <a:rPr lang="fa-IR" sz="2400" b="0" kern="1200" dirty="0" smtClean="0">
                <a:cs typeface="B Mitra" pitchFamily="2" charset="-78"/>
              </a:rPr>
              <a:t>بازی در بازارهای سرمایه از عوامل بحران بود. </a:t>
            </a:r>
            <a:endParaRPr lang="en-US" sz="2400" b="0" kern="1200" dirty="0">
              <a:cs typeface="B Mitra" pitchFamily="2" charset="-78"/>
            </a:endParaRPr>
          </a:p>
        </p:txBody>
      </p:sp>
      <p:sp>
        <p:nvSpPr>
          <p:cNvPr id="10" name="Freeform 9"/>
          <p:cNvSpPr/>
          <p:nvPr/>
        </p:nvSpPr>
        <p:spPr>
          <a:xfrm>
            <a:off x="5645003" y="1866248"/>
            <a:ext cx="3144879" cy="2515903"/>
          </a:xfrm>
          <a:custGeom>
            <a:avLst/>
            <a:gdLst>
              <a:gd name="connsiteX0" fmla="*/ 0 w 3144879"/>
              <a:gd name="connsiteY0" fmla="*/ 0 h 2515903"/>
              <a:gd name="connsiteX1" fmla="*/ 2515903 w 3144879"/>
              <a:gd name="connsiteY1" fmla="*/ 0 h 2515903"/>
              <a:gd name="connsiteX2" fmla="*/ 3144879 w 3144879"/>
              <a:gd name="connsiteY2" fmla="*/ 1257952 h 2515903"/>
              <a:gd name="connsiteX3" fmla="*/ 2515903 w 3144879"/>
              <a:gd name="connsiteY3" fmla="*/ 2515903 h 2515903"/>
              <a:gd name="connsiteX4" fmla="*/ 0 w 3144879"/>
              <a:gd name="connsiteY4" fmla="*/ 2515903 h 2515903"/>
              <a:gd name="connsiteX5" fmla="*/ 628976 w 3144879"/>
              <a:gd name="connsiteY5" fmla="*/ 1257952 h 2515903"/>
              <a:gd name="connsiteX6" fmla="*/ 0 w 3144879"/>
              <a:gd name="connsiteY6" fmla="*/ 0 h 25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879" h="2515903">
                <a:moveTo>
                  <a:pt x="0" y="0"/>
                </a:moveTo>
                <a:lnTo>
                  <a:pt x="2515903" y="0"/>
                </a:lnTo>
                <a:lnTo>
                  <a:pt x="3144879" y="1257952"/>
                </a:lnTo>
                <a:lnTo>
                  <a:pt x="2515903" y="2515903"/>
                </a:lnTo>
                <a:lnTo>
                  <a:pt x="0" y="2515903"/>
                </a:lnTo>
                <a:lnTo>
                  <a:pt x="628976" y="1257952"/>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739920" tIns="60960" rIns="739920" bIns="60960" numCol="1" spcCol="1270" anchor="ctr" anchorCtr="0">
            <a:noAutofit/>
          </a:bodyPr>
          <a:lstStyle/>
          <a:p>
            <a:pPr lvl="0" algn="justLow" defTabSz="1066800" rtl="1">
              <a:lnSpc>
                <a:spcPct val="110000"/>
              </a:lnSpc>
              <a:spcBef>
                <a:spcPct val="0"/>
              </a:spcBef>
              <a:spcAft>
                <a:spcPct val="35000"/>
              </a:spcAft>
            </a:pPr>
            <a:endParaRPr lang="fa-IR" sz="2400" b="0" kern="1200" dirty="0" smtClean="0">
              <a:cs typeface="B Mitra" pitchFamily="2" charset="-78"/>
            </a:endParaRPr>
          </a:p>
          <a:p>
            <a:pPr lvl="0" algn="justLow" defTabSz="1066800" rtl="1">
              <a:lnSpc>
                <a:spcPct val="110000"/>
              </a:lnSpc>
              <a:spcBef>
                <a:spcPct val="0"/>
              </a:spcBef>
              <a:spcAft>
                <a:spcPct val="35000"/>
              </a:spcAft>
            </a:pPr>
            <a:r>
              <a:rPr lang="fa-IR" sz="2400" b="0" kern="1200" dirty="0" smtClean="0">
                <a:cs typeface="B Mitra" pitchFamily="2" charset="-78"/>
              </a:rPr>
              <a:t>کاهش شدید قیمت ارز و سهام با سرعت شروع شد و خاتمه یافت.</a:t>
            </a:r>
            <a:endParaRPr lang="fa-IR" sz="2400" b="0" kern="1200" dirty="0">
              <a:cs typeface="B Mitra" pitchFamily="2" charset="-78"/>
            </a:endParaRPr>
          </a:p>
          <a:p>
            <a:pPr marL="228600" lvl="1" indent="-228600" algn="r" defTabSz="1066800" rtl="1">
              <a:lnSpc>
                <a:spcPct val="110000"/>
              </a:lnSpc>
              <a:spcBef>
                <a:spcPct val="0"/>
              </a:spcBef>
              <a:spcAft>
                <a:spcPct val="15000"/>
              </a:spcAft>
              <a:buChar char="••"/>
            </a:pPr>
            <a:endParaRPr lang="fa-IR" sz="2400" b="0" kern="1200" dirty="0">
              <a:cs typeface="B Mitra" pitchFamily="2" charset="-78"/>
            </a:endParaRPr>
          </a:p>
        </p:txBody>
      </p:sp>
      <p:graphicFrame>
        <p:nvGraphicFramePr>
          <p:cNvPr id="8" name="Diagram 7"/>
          <p:cNvGraphicFramePr/>
          <p:nvPr/>
        </p:nvGraphicFramePr>
        <p:xfrm>
          <a:off x="2286000" y="997803"/>
          <a:ext cx="4800600"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2438400" y="4419600"/>
          <a:ext cx="4800600" cy="830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3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3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7" fill="hold">
                            <p:stCondLst>
                              <p:cond delay="4000"/>
                            </p:stCondLst>
                            <p:childTnLst>
                              <p:par>
                                <p:cTn id="38" presetID="2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ppt_x</p:attrName>
                                        </p:attrNameLst>
                                      </p:cBhvr>
                                      <p:tavLst>
                                        <p:tav tm="0">
                                          <p:val>
                                            <p:strVal val="#ppt_x-.2"/>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Graphic spid="8" grpId="0">
        <p:bldAsOne/>
      </p:bldGraphic>
      <p:bldGraphic spid="1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8000" dirty="0" smtClean="0">
                <a:solidFill>
                  <a:srgbClr val="57E4E7"/>
                </a:solidFill>
                <a:cs typeface="B Bardiya" pitchFamily="2" charset="-78"/>
              </a:rPr>
              <a:t>گاه‌شمار بحران اخیر</a:t>
            </a: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cs typeface="B Bardiya" pitchFamily="2" charset="-78"/>
              </a:rPr>
              <a:t>گاه‌شمار بحران اخیر-حوادث کلی (</a:t>
            </a:r>
            <a:r>
              <a:rPr lang="en-US" b="0" dirty="0" smtClean="0">
                <a:latin typeface="Times New Roman" pitchFamily="18" charset="0"/>
                <a:cs typeface="Times New Roman" pitchFamily="18" charset="0"/>
              </a:rPr>
              <a:t>I</a:t>
            </a:r>
            <a:r>
              <a:rPr lang="fa-IR" b="0" dirty="0" smtClean="0">
                <a:cs typeface="B Bardiya" pitchFamily="2" charset="-78"/>
              </a:rPr>
              <a:t>)</a:t>
            </a:r>
            <a:endParaRPr lang="fa-IR" b="0" dirty="0">
              <a:cs typeface="B Bardiya" pitchFamily="2" charset="-78"/>
            </a:endParaRPr>
          </a:p>
        </p:txBody>
      </p:sp>
      <p:sp>
        <p:nvSpPr>
          <p:cNvPr id="18" name="Freeform 17"/>
          <p:cNvSpPr/>
          <p:nvPr/>
        </p:nvSpPr>
        <p:spPr>
          <a:xfrm>
            <a:off x="514352" y="4130381"/>
            <a:ext cx="3931920" cy="787598"/>
          </a:xfrm>
          <a:custGeom>
            <a:avLst/>
            <a:gdLst>
              <a:gd name="connsiteX0" fmla="*/ 0 w 3931920"/>
              <a:gd name="connsiteY0" fmla="*/ 0 h 787598"/>
              <a:gd name="connsiteX1" fmla="*/ 3931920 w 3931920"/>
              <a:gd name="connsiteY1" fmla="*/ 0 h 787598"/>
              <a:gd name="connsiteX2" fmla="*/ 3931920 w 3931920"/>
              <a:gd name="connsiteY2" fmla="*/ 787598 h 787598"/>
              <a:gd name="connsiteX3" fmla="*/ 0 w 3931920"/>
              <a:gd name="connsiteY3" fmla="*/ 787598 h 787598"/>
              <a:gd name="connsiteX4" fmla="*/ 0 w 3931920"/>
              <a:gd name="connsiteY4" fmla="*/ 0 h 78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787598">
                <a:moveTo>
                  <a:pt x="0" y="0"/>
                </a:moveTo>
                <a:lnTo>
                  <a:pt x="3931920" y="0"/>
                </a:lnTo>
                <a:lnTo>
                  <a:pt x="3931920" y="787598"/>
                </a:lnTo>
                <a:lnTo>
                  <a:pt x="0" y="787598"/>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106680" rIns="106680" bIns="468975" numCol="1" spcCol="1270" anchor="ctr" anchorCtr="0">
            <a:noAutofit/>
          </a:bodyPr>
          <a:lstStyle/>
          <a:p>
            <a:pPr lvl="0" algn="ctr" defTabSz="666750" rtl="1">
              <a:lnSpc>
                <a:spcPct val="90000"/>
              </a:lnSpc>
              <a:spcBef>
                <a:spcPct val="0"/>
              </a:spcBef>
              <a:spcAft>
                <a:spcPct val="35000"/>
              </a:spcAft>
            </a:pPr>
            <a:r>
              <a:rPr lang="fa-IR" sz="1500" kern="1200" dirty="0" smtClean="0"/>
              <a:t>مشکلات بیمه‌کننده‌های وام</a:t>
            </a:r>
            <a:endParaRPr lang="fa-IR" sz="1500" kern="1200" dirty="0"/>
          </a:p>
        </p:txBody>
      </p:sp>
      <p:sp>
        <p:nvSpPr>
          <p:cNvPr id="19" name="Freeform 18"/>
          <p:cNvSpPr/>
          <p:nvPr/>
        </p:nvSpPr>
        <p:spPr>
          <a:xfrm>
            <a:off x="514352" y="4539932"/>
            <a:ext cx="3931920" cy="362295"/>
          </a:xfrm>
          <a:custGeom>
            <a:avLst/>
            <a:gdLst>
              <a:gd name="connsiteX0" fmla="*/ 0 w 3931920"/>
              <a:gd name="connsiteY0" fmla="*/ 0 h 362295"/>
              <a:gd name="connsiteX1" fmla="*/ 3931920 w 3931920"/>
              <a:gd name="connsiteY1" fmla="*/ 0 h 362295"/>
              <a:gd name="connsiteX2" fmla="*/ 3931920 w 3931920"/>
              <a:gd name="connsiteY2" fmla="*/ 362295 h 362295"/>
              <a:gd name="connsiteX3" fmla="*/ 0 w 3931920"/>
              <a:gd name="connsiteY3" fmla="*/ 362295 h 362295"/>
              <a:gd name="connsiteX4" fmla="*/ 0 w 3931920"/>
              <a:gd name="connsiteY4" fmla="*/ 0 h 36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295">
                <a:moveTo>
                  <a:pt x="0" y="0"/>
                </a:moveTo>
                <a:lnTo>
                  <a:pt x="3931920" y="0"/>
                </a:lnTo>
                <a:lnTo>
                  <a:pt x="3931920" y="362295"/>
                </a:lnTo>
                <a:lnTo>
                  <a:pt x="0" y="362295"/>
                </a:lnTo>
                <a:lnTo>
                  <a:pt x="0" y="0"/>
                </a:lnTo>
                <a:close/>
              </a:path>
            </a:pathLst>
          </a:custGeom>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ژانویۀ 2008</a:t>
            </a:r>
            <a:endParaRPr lang="en-US" sz="2200" kern="1200" dirty="0"/>
          </a:p>
        </p:txBody>
      </p:sp>
      <p:sp>
        <p:nvSpPr>
          <p:cNvPr id="20" name="Freeform 19"/>
          <p:cNvSpPr/>
          <p:nvPr/>
        </p:nvSpPr>
        <p:spPr>
          <a:xfrm>
            <a:off x="514352" y="2930868"/>
            <a:ext cx="3931920" cy="1211327"/>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022401"/>
              <a:satOff val="1745"/>
              <a:lumOff val="-3202"/>
              <a:alphaOff val="0"/>
            </a:schemeClr>
          </a:fillRef>
          <a:effectRef idx="2">
            <a:schemeClr val="accent2">
              <a:hueOff val="-3022401"/>
              <a:satOff val="1745"/>
              <a:lumOff val="-3202"/>
              <a:alphaOff val="0"/>
            </a:schemeClr>
          </a:effectRef>
          <a:fontRef idx="minor">
            <a:schemeClr val="lt1"/>
          </a:fontRef>
        </p:style>
        <p:txBody>
          <a:bodyPr spcFirstLastPara="0" vert="horz" wrap="square" lIns="106680" tIns="106680"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کمک‌های دولتی</a:t>
            </a:r>
            <a:endParaRPr lang="fa-IR" sz="1500" kern="1200" dirty="0"/>
          </a:p>
        </p:txBody>
      </p:sp>
      <p:sp>
        <p:nvSpPr>
          <p:cNvPr id="21" name="Freeform 20"/>
          <p:cNvSpPr/>
          <p:nvPr/>
        </p:nvSpPr>
        <p:spPr>
          <a:xfrm>
            <a:off x="514352" y="3356044"/>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2">
              <a:tint val="40000"/>
              <a:alpha val="90000"/>
              <a:hueOff val="-2898357"/>
              <a:satOff val="-3380"/>
              <a:lumOff val="-564"/>
              <a:alphaOff val="0"/>
            </a:schemeClr>
          </a:lnRef>
          <a:fillRef idx="1">
            <a:schemeClr val="accent2">
              <a:tint val="40000"/>
              <a:alpha val="90000"/>
              <a:hueOff val="-2898357"/>
              <a:satOff val="-3380"/>
              <a:lumOff val="-564"/>
              <a:alphaOff val="0"/>
            </a:schemeClr>
          </a:fillRef>
          <a:effectRef idx="2">
            <a:schemeClr val="accent2">
              <a:tint val="40000"/>
              <a:alpha val="90000"/>
              <a:hueOff val="-2898357"/>
              <a:satOff val="-3380"/>
              <a:lumOff val="-564"/>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دسامبر2007</a:t>
            </a:r>
            <a:endParaRPr lang="en-US" sz="2200" kern="1200" dirty="0"/>
          </a:p>
        </p:txBody>
      </p:sp>
      <p:sp>
        <p:nvSpPr>
          <p:cNvPr id="22" name="Freeform 21"/>
          <p:cNvSpPr/>
          <p:nvPr/>
        </p:nvSpPr>
        <p:spPr>
          <a:xfrm>
            <a:off x="514351" y="1731356"/>
            <a:ext cx="3931921" cy="1211327"/>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044802"/>
              <a:satOff val="3491"/>
              <a:lumOff val="-6405"/>
              <a:alphaOff val="0"/>
            </a:schemeClr>
          </a:fillRef>
          <a:effectRef idx="2">
            <a:schemeClr val="accent2">
              <a:hueOff val="-6044802"/>
              <a:satOff val="3491"/>
              <a:lumOff val="-6405"/>
              <a:alphaOff val="0"/>
            </a:schemeClr>
          </a:effectRef>
          <a:fontRef idx="minor">
            <a:schemeClr val="lt1"/>
          </a:fontRef>
        </p:style>
        <p:txBody>
          <a:bodyPr spcFirstLastPara="0" vert="horz" wrap="square" lIns="106681" tIns="106680"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تغییر جهت بازار مسکن انگلستان</a:t>
            </a:r>
            <a:endParaRPr lang="fa-IR" sz="1500" kern="1200" dirty="0"/>
          </a:p>
        </p:txBody>
      </p:sp>
      <p:sp>
        <p:nvSpPr>
          <p:cNvPr id="23" name="Freeform 22"/>
          <p:cNvSpPr/>
          <p:nvPr/>
        </p:nvSpPr>
        <p:spPr>
          <a:xfrm>
            <a:off x="514352" y="2156532"/>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2">
              <a:tint val="40000"/>
              <a:alpha val="90000"/>
              <a:hueOff val="-5796714"/>
              <a:satOff val="-6761"/>
              <a:lumOff val="-1127"/>
              <a:alphaOff val="0"/>
            </a:schemeClr>
          </a:lnRef>
          <a:fillRef idx="1">
            <a:schemeClr val="accent2">
              <a:tint val="40000"/>
              <a:alpha val="90000"/>
              <a:hueOff val="-5796714"/>
              <a:satOff val="-6761"/>
              <a:lumOff val="-1127"/>
              <a:alphaOff val="0"/>
            </a:schemeClr>
          </a:fillRef>
          <a:effectRef idx="2">
            <a:schemeClr val="accent2">
              <a:tint val="40000"/>
              <a:alpha val="90000"/>
              <a:hueOff val="-5796714"/>
              <a:satOff val="-6761"/>
              <a:lumOff val="-1127"/>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نوامبر 2007</a:t>
            </a:r>
            <a:endParaRPr lang="en-US" sz="2200" kern="1200" dirty="0"/>
          </a:p>
        </p:txBody>
      </p:sp>
      <p:sp>
        <p:nvSpPr>
          <p:cNvPr id="24" name="Freeform 23"/>
          <p:cNvSpPr/>
          <p:nvPr/>
        </p:nvSpPr>
        <p:spPr>
          <a:xfrm>
            <a:off x="514352" y="531843"/>
            <a:ext cx="3931920" cy="1211328"/>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9067202"/>
              <a:satOff val="5236"/>
              <a:lumOff val="-9607"/>
              <a:alphaOff val="0"/>
            </a:schemeClr>
          </a:fillRef>
          <a:effectRef idx="2">
            <a:schemeClr val="accent2">
              <a:hueOff val="-9067202"/>
              <a:satOff val="5236"/>
              <a:lumOff val="-9607"/>
              <a:alphaOff val="0"/>
            </a:schemeClr>
          </a:effectRef>
          <a:fontRef idx="minor">
            <a:schemeClr val="lt1"/>
          </a:fontRef>
        </p:style>
        <p:txBody>
          <a:bodyPr spcFirstLastPara="0" vert="horz" wrap="square" lIns="106680" tIns="106681"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پدیداری ضررهای جدی‌تر 	</a:t>
            </a:r>
            <a:endParaRPr lang="fa-IR" sz="1500" kern="1200" dirty="0"/>
          </a:p>
        </p:txBody>
      </p:sp>
      <p:sp>
        <p:nvSpPr>
          <p:cNvPr id="25" name="Freeform 24"/>
          <p:cNvSpPr/>
          <p:nvPr/>
        </p:nvSpPr>
        <p:spPr>
          <a:xfrm>
            <a:off x="514352" y="957019"/>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2">
            <a:schemeClr val="accent2">
              <a:tint val="40000"/>
              <a:alpha val="90000"/>
              <a:hueOff val="-8695070"/>
              <a:satOff val="-10141"/>
              <a:lumOff val="-1691"/>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اکتبر 2007 </a:t>
            </a:r>
            <a:endParaRPr lang="en-US" sz="2200" kern="1200" dirty="0"/>
          </a:p>
        </p:txBody>
      </p:sp>
      <p:sp>
        <p:nvSpPr>
          <p:cNvPr id="9" name="Freeform 8"/>
          <p:cNvSpPr/>
          <p:nvPr/>
        </p:nvSpPr>
        <p:spPr>
          <a:xfrm>
            <a:off x="4755360" y="4130381"/>
            <a:ext cx="3931920" cy="787598"/>
          </a:xfrm>
          <a:custGeom>
            <a:avLst/>
            <a:gdLst>
              <a:gd name="connsiteX0" fmla="*/ 0 w 3931920"/>
              <a:gd name="connsiteY0" fmla="*/ 0 h 787598"/>
              <a:gd name="connsiteX1" fmla="*/ 3931920 w 3931920"/>
              <a:gd name="connsiteY1" fmla="*/ 0 h 787598"/>
              <a:gd name="connsiteX2" fmla="*/ 3931920 w 3931920"/>
              <a:gd name="connsiteY2" fmla="*/ 787598 h 787598"/>
              <a:gd name="connsiteX3" fmla="*/ 0 w 3931920"/>
              <a:gd name="connsiteY3" fmla="*/ 787598 h 787598"/>
              <a:gd name="connsiteX4" fmla="*/ 0 w 3931920"/>
              <a:gd name="connsiteY4" fmla="*/ 0 h 78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787598">
                <a:moveTo>
                  <a:pt x="0" y="0"/>
                </a:moveTo>
                <a:lnTo>
                  <a:pt x="3931920" y="0"/>
                </a:lnTo>
                <a:lnTo>
                  <a:pt x="3931920" y="787598"/>
                </a:lnTo>
                <a:lnTo>
                  <a:pt x="0" y="787598"/>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106680" rIns="106680" bIns="468975" numCol="1" spcCol="1270" anchor="ctr" anchorCtr="0">
            <a:noAutofit/>
          </a:bodyPr>
          <a:lstStyle/>
          <a:p>
            <a:pPr lvl="0" algn="ctr" defTabSz="666750" rtl="1">
              <a:lnSpc>
                <a:spcPct val="90000"/>
              </a:lnSpc>
              <a:spcBef>
                <a:spcPct val="0"/>
              </a:spcBef>
              <a:spcAft>
                <a:spcPct val="35000"/>
              </a:spcAft>
            </a:pPr>
            <a:r>
              <a:rPr lang="fa-IR" sz="1500" kern="1200" dirty="0" smtClean="0"/>
              <a:t>هجوم به سمت بانک‌ها</a:t>
            </a:r>
            <a:endParaRPr lang="en-US" sz="1500" kern="1200" dirty="0"/>
          </a:p>
        </p:txBody>
      </p:sp>
      <p:sp>
        <p:nvSpPr>
          <p:cNvPr id="10" name="Freeform 9"/>
          <p:cNvSpPr/>
          <p:nvPr/>
        </p:nvSpPr>
        <p:spPr>
          <a:xfrm>
            <a:off x="4755360" y="4539932"/>
            <a:ext cx="3931920" cy="362295"/>
          </a:xfrm>
          <a:custGeom>
            <a:avLst/>
            <a:gdLst>
              <a:gd name="connsiteX0" fmla="*/ 0 w 3931920"/>
              <a:gd name="connsiteY0" fmla="*/ 0 h 362295"/>
              <a:gd name="connsiteX1" fmla="*/ 3931920 w 3931920"/>
              <a:gd name="connsiteY1" fmla="*/ 0 h 362295"/>
              <a:gd name="connsiteX2" fmla="*/ 3931920 w 3931920"/>
              <a:gd name="connsiteY2" fmla="*/ 362295 h 362295"/>
              <a:gd name="connsiteX3" fmla="*/ 0 w 3931920"/>
              <a:gd name="connsiteY3" fmla="*/ 362295 h 362295"/>
              <a:gd name="connsiteX4" fmla="*/ 0 w 3931920"/>
              <a:gd name="connsiteY4" fmla="*/ 0 h 36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295">
                <a:moveTo>
                  <a:pt x="0" y="0"/>
                </a:moveTo>
                <a:lnTo>
                  <a:pt x="3931920" y="0"/>
                </a:lnTo>
                <a:lnTo>
                  <a:pt x="3931920" y="362295"/>
                </a:lnTo>
                <a:lnTo>
                  <a:pt x="0" y="362295"/>
                </a:lnTo>
                <a:lnTo>
                  <a:pt x="0" y="0"/>
                </a:lnTo>
                <a:close/>
              </a:path>
            </a:pathLst>
          </a:custGeom>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سپتامبر 2007</a:t>
            </a:r>
            <a:endParaRPr lang="en-US" sz="2200" kern="1200" dirty="0"/>
          </a:p>
        </p:txBody>
      </p:sp>
      <p:sp>
        <p:nvSpPr>
          <p:cNvPr id="11" name="Freeform 10"/>
          <p:cNvSpPr/>
          <p:nvPr/>
        </p:nvSpPr>
        <p:spPr>
          <a:xfrm>
            <a:off x="4755360" y="2930868"/>
            <a:ext cx="3931920" cy="1211327"/>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106680"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نمایان‌شدن ابعاد بحران اعتباری</a:t>
            </a:r>
            <a:endParaRPr lang="fa-IR" sz="1500" kern="1200" dirty="0"/>
          </a:p>
        </p:txBody>
      </p:sp>
      <p:sp>
        <p:nvSpPr>
          <p:cNvPr id="12" name="Freeform 11"/>
          <p:cNvSpPr/>
          <p:nvPr/>
        </p:nvSpPr>
        <p:spPr>
          <a:xfrm>
            <a:off x="4755360" y="3356044"/>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اوت 2007</a:t>
            </a:r>
            <a:endParaRPr lang="en-US" sz="2200" kern="1200" dirty="0"/>
          </a:p>
        </p:txBody>
      </p:sp>
      <p:sp>
        <p:nvSpPr>
          <p:cNvPr id="13" name="Freeform 12"/>
          <p:cNvSpPr/>
          <p:nvPr/>
        </p:nvSpPr>
        <p:spPr>
          <a:xfrm>
            <a:off x="4755359" y="1731356"/>
            <a:ext cx="3931921" cy="1211327"/>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6681" tIns="106680"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سرایت وام‌های شک‌‌دار به دیگر نهادها</a:t>
            </a:r>
            <a:endParaRPr lang="fa-IR" sz="1500" kern="1200" dirty="0"/>
          </a:p>
        </p:txBody>
      </p:sp>
      <p:sp>
        <p:nvSpPr>
          <p:cNvPr id="14" name="Freeform 13"/>
          <p:cNvSpPr/>
          <p:nvPr/>
        </p:nvSpPr>
        <p:spPr>
          <a:xfrm>
            <a:off x="4755360" y="2156532"/>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آوریل  تا اوت 2007 </a:t>
            </a:r>
            <a:endParaRPr lang="en-US" sz="2200" kern="1200" dirty="0"/>
          </a:p>
        </p:txBody>
      </p:sp>
      <p:sp>
        <p:nvSpPr>
          <p:cNvPr id="15" name="Freeform 14"/>
          <p:cNvSpPr/>
          <p:nvPr/>
        </p:nvSpPr>
        <p:spPr>
          <a:xfrm>
            <a:off x="4755360" y="531843"/>
            <a:ext cx="3931920" cy="1211328"/>
          </a:xfrm>
          <a:custGeom>
            <a:avLst/>
            <a:gdLst>
              <a:gd name="connsiteX0" fmla="*/ 0 w 3931920"/>
              <a:gd name="connsiteY0" fmla="*/ 424243 h 1211326"/>
              <a:gd name="connsiteX1" fmla="*/ 1814544 w 3931920"/>
              <a:gd name="connsiteY1" fmla="*/ 424243 h 1211326"/>
              <a:gd name="connsiteX2" fmla="*/ 1814544 w 3931920"/>
              <a:gd name="connsiteY2" fmla="*/ 302832 h 1211326"/>
              <a:gd name="connsiteX3" fmla="*/ 1663129 w 3931920"/>
              <a:gd name="connsiteY3" fmla="*/ 302832 h 1211326"/>
              <a:gd name="connsiteX4" fmla="*/ 1965960 w 3931920"/>
              <a:gd name="connsiteY4" fmla="*/ 0 h 1211326"/>
              <a:gd name="connsiteX5" fmla="*/ 2268792 w 3931920"/>
              <a:gd name="connsiteY5" fmla="*/ 302832 h 1211326"/>
              <a:gd name="connsiteX6" fmla="*/ 2117376 w 3931920"/>
              <a:gd name="connsiteY6" fmla="*/ 302832 h 1211326"/>
              <a:gd name="connsiteX7" fmla="*/ 2117376 w 3931920"/>
              <a:gd name="connsiteY7" fmla="*/ 424243 h 1211326"/>
              <a:gd name="connsiteX8" fmla="*/ 3931920 w 3931920"/>
              <a:gd name="connsiteY8" fmla="*/ 424243 h 1211326"/>
              <a:gd name="connsiteX9" fmla="*/ 3931920 w 3931920"/>
              <a:gd name="connsiteY9" fmla="*/ 1211326 h 1211326"/>
              <a:gd name="connsiteX10" fmla="*/ 0 w 3931920"/>
              <a:gd name="connsiteY10" fmla="*/ 1211326 h 1211326"/>
              <a:gd name="connsiteX11" fmla="*/ 0 w 3931920"/>
              <a:gd name="connsiteY11" fmla="*/ 424243 h 12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920" h="1211326">
                <a:moveTo>
                  <a:pt x="3931920" y="787083"/>
                </a:moveTo>
                <a:lnTo>
                  <a:pt x="2117376" y="787083"/>
                </a:lnTo>
                <a:lnTo>
                  <a:pt x="2117376" y="908494"/>
                </a:lnTo>
                <a:lnTo>
                  <a:pt x="2268791" y="908494"/>
                </a:lnTo>
                <a:lnTo>
                  <a:pt x="1965960" y="1211325"/>
                </a:lnTo>
                <a:lnTo>
                  <a:pt x="1663128" y="908494"/>
                </a:lnTo>
                <a:lnTo>
                  <a:pt x="1814544" y="908494"/>
                </a:lnTo>
                <a:lnTo>
                  <a:pt x="1814544" y="787083"/>
                </a:lnTo>
                <a:lnTo>
                  <a:pt x="0" y="787083"/>
                </a:lnTo>
                <a:lnTo>
                  <a:pt x="0" y="1"/>
                </a:lnTo>
                <a:lnTo>
                  <a:pt x="3931920" y="1"/>
                </a:lnTo>
                <a:lnTo>
                  <a:pt x="3931920" y="7870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680" tIns="106681" rIns="106680" bIns="892832" numCol="1" spcCol="1270" anchor="ctr" anchorCtr="0">
            <a:noAutofit/>
          </a:bodyPr>
          <a:lstStyle/>
          <a:p>
            <a:pPr lvl="0" algn="ctr" defTabSz="666750" rtl="1">
              <a:lnSpc>
                <a:spcPct val="90000"/>
              </a:lnSpc>
              <a:spcBef>
                <a:spcPct val="0"/>
              </a:spcBef>
              <a:spcAft>
                <a:spcPct val="35000"/>
              </a:spcAft>
            </a:pPr>
            <a:r>
              <a:rPr lang="fa-IR" sz="1500" kern="1200" dirty="0" smtClean="0"/>
              <a:t>رشد مسألۀ وام‌های شک‌‌دار</a:t>
            </a:r>
            <a:endParaRPr lang="fa-IR" sz="1500" kern="1200" dirty="0"/>
          </a:p>
        </p:txBody>
      </p:sp>
      <p:sp>
        <p:nvSpPr>
          <p:cNvPr id="16" name="Freeform 15"/>
          <p:cNvSpPr/>
          <p:nvPr/>
        </p:nvSpPr>
        <p:spPr>
          <a:xfrm>
            <a:off x="4755360" y="957019"/>
            <a:ext cx="3931920" cy="362186"/>
          </a:xfrm>
          <a:custGeom>
            <a:avLst/>
            <a:gdLst>
              <a:gd name="connsiteX0" fmla="*/ 0 w 3931920"/>
              <a:gd name="connsiteY0" fmla="*/ 0 h 362186"/>
              <a:gd name="connsiteX1" fmla="*/ 3931920 w 3931920"/>
              <a:gd name="connsiteY1" fmla="*/ 0 h 362186"/>
              <a:gd name="connsiteX2" fmla="*/ 3931920 w 3931920"/>
              <a:gd name="connsiteY2" fmla="*/ 362186 h 362186"/>
              <a:gd name="connsiteX3" fmla="*/ 0 w 3931920"/>
              <a:gd name="connsiteY3" fmla="*/ 362186 h 362186"/>
              <a:gd name="connsiteX4" fmla="*/ 0 w 3931920"/>
              <a:gd name="connsiteY4" fmla="*/ 0 h 3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362186">
                <a:moveTo>
                  <a:pt x="0" y="0"/>
                </a:moveTo>
                <a:lnTo>
                  <a:pt x="3931920" y="0"/>
                </a:lnTo>
                <a:lnTo>
                  <a:pt x="3931920" y="362186"/>
                </a:lnTo>
                <a:lnTo>
                  <a:pt x="0" y="362186"/>
                </a:lnTo>
                <a:lnTo>
                  <a:pt x="0" y="0"/>
                </a:lnTo>
                <a:close/>
              </a:path>
            </a:pathLst>
          </a:custGeom>
          <a:scene3d>
            <a:camera prst="orthographicFront"/>
            <a:lightRig rig="flat" dir="t"/>
          </a:scene3d>
          <a:sp3d z="190500"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fa-IR" sz="2200" kern="1200" dirty="0" smtClean="0"/>
              <a:t>2006</a:t>
            </a:r>
            <a:endParaRPr lang="en-US" sz="22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0.70"/>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0.70"/>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par>
                          <p:cTn id="52" fill="hold">
                            <p:stCondLst>
                              <p:cond delay="8000"/>
                            </p:stCondLst>
                            <p:childTnLst>
                              <p:par>
                                <p:cTn id="53" presetID="17" presetClass="entr" presetSubtype="1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strVal val="#ppt_h"/>
                                          </p:val>
                                        </p:tav>
                                        <p:tav tm="100000">
                                          <p:val>
                                            <p:strVal val="#ppt_h"/>
                                          </p:val>
                                        </p:tav>
                                      </p:tavLst>
                                    </p:anim>
                                  </p:childTnLst>
                                </p:cTn>
                              </p:par>
                            </p:childTnLst>
                          </p:cTn>
                        </p:par>
                        <p:par>
                          <p:cTn id="57" fill="hold">
                            <p:stCondLst>
                              <p:cond delay="8500"/>
                            </p:stCondLst>
                            <p:childTnLst>
                              <p:par>
                                <p:cTn id="58" presetID="17" presetClass="entr" presetSubtype="1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strVal val="#ppt_h"/>
                                          </p:val>
                                        </p:tav>
                                        <p:tav tm="100000">
                                          <p:val>
                                            <p:strVal val="#ppt_h"/>
                                          </p:val>
                                        </p:tav>
                                      </p:tavLst>
                                    </p:anim>
                                  </p:childTnLst>
                                </p:cTn>
                              </p:par>
                            </p:childTnLst>
                          </p:cTn>
                        </p:par>
                        <p:par>
                          <p:cTn id="62" fill="hold">
                            <p:stCondLst>
                              <p:cond delay="9000"/>
                            </p:stCondLst>
                            <p:childTnLst>
                              <p:par>
                                <p:cTn id="63" presetID="17" presetClass="entr" presetSubtype="1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strVal val="#ppt_h"/>
                                          </p:val>
                                        </p:tav>
                                        <p:tav tm="100000">
                                          <p:val>
                                            <p:strVal val="#ppt_h"/>
                                          </p:val>
                                        </p:tav>
                                      </p:tavLst>
                                    </p:anim>
                                  </p:childTnLst>
                                </p:cTn>
                              </p:par>
                            </p:childTnLst>
                          </p:cTn>
                        </p:par>
                        <p:par>
                          <p:cTn id="67" fill="hold">
                            <p:stCondLst>
                              <p:cond delay="9500"/>
                            </p:stCondLst>
                            <p:childTnLst>
                              <p:par>
                                <p:cTn id="68" presetID="17" presetClass="entr" presetSubtype="1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strVal val="#ppt_h"/>
                                          </p:val>
                                        </p:tav>
                                        <p:tav tm="100000">
                                          <p:val>
                                            <p:strVal val="#ppt_h"/>
                                          </p:val>
                                        </p:tav>
                                      </p:tavLst>
                                    </p:anim>
                                  </p:child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strVal val="#ppt_h"/>
                                          </p:val>
                                        </p:tav>
                                        <p:tav tm="100000">
                                          <p:val>
                                            <p:strVal val="#ppt_h"/>
                                          </p:val>
                                        </p:tav>
                                      </p:tavLst>
                                    </p:anim>
                                  </p:childTnLst>
                                </p:cTn>
                              </p:par>
                            </p:childTnLst>
                          </p:cTn>
                        </p:par>
                        <p:par>
                          <p:cTn id="77" fill="hold">
                            <p:stCondLst>
                              <p:cond delay="10500"/>
                            </p:stCondLst>
                            <p:childTnLst>
                              <p:par>
                                <p:cTn id="78" presetID="17" presetClass="entr" presetSubtype="1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strVal val="#ppt_h"/>
                                          </p:val>
                                        </p:tav>
                                        <p:tav tm="100000">
                                          <p:val>
                                            <p:strVal val="#ppt_h"/>
                                          </p:val>
                                        </p:tav>
                                      </p:tavLst>
                                    </p:anim>
                                  </p:childTnLst>
                                </p:cTn>
                              </p:par>
                            </p:childTnLst>
                          </p:cTn>
                        </p:par>
                        <p:par>
                          <p:cTn id="82" fill="hold">
                            <p:stCondLst>
                              <p:cond delay="11000"/>
                            </p:stCondLst>
                            <p:childTnLst>
                              <p:par>
                                <p:cTn id="83" presetID="17" presetClass="entr" presetSubtype="1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strVal val="#ppt_h"/>
                                          </p:val>
                                        </p:tav>
                                        <p:tav tm="100000">
                                          <p:val>
                                            <p:strVal val="#ppt_h"/>
                                          </p:val>
                                        </p:tav>
                                      </p:tavLst>
                                    </p:anim>
                                  </p:childTnLst>
                                </p:cTn>
                              </p:par>
                            </p:childTnLst>
                          </p:cTn>
                        </p:par>
                        <p:par>
                          <p:cTn id="87" fill="hold">
                            <p:stCondLst>
                              <p:cond delay="11500"/>
                            </p:stCondLst>
                            <p:childTnLst>
                              <p:par>
                                <p:cTn id="88" presetID="17" presetClass="entr" presetSubtype="1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0" dirty="0" smtClean="0"/>
              <a:t>گاه‌شمار بحران اخیر-حوادث کلی (</a:t>
            </a:r>
            <a:r>
              <a:rPr lang="en-US" sz="4000" b="0" dirty="0" smtClean="0">
                <a:latin typeface="Times New Roman" pitchFamily="18" charset="0"/>
                <a:cs typeface="Times New Roman" pitchFamily="18" charset="0"/>
              </a:rPr>
              <a:t>II</a:t>
            </a:r>
            <a:r>
              <a:rPr lang="fa-IR" sz="4000" b="0" dirty="0" smtClean="0">
                <a:cs typeface="B Bardiya" pitchFamily="2" charset="-78"/>
              </a:rPr>
              <a:t>)</a:t>
            </a:r>
            <a:endParaRPr lang="fa-IR" sz="4000" b="0" dirty="0">
              <a:cs typeface="B Bardiya" pitchFamily="2" charset="-78"/>
            </a:endParaRPr>
          </a:p>
        </p:txBody>
      </p:sp>
      <p:sp>
        <p:nvSpPr>
          <p:cNvPr id="7" name="Freeform 6"/>
          <p:cNvSpPr/>
          <p:nvPr/>
        </p:nvSpPr>
        <p:spPr>
          <a:xfrm>
            <a:off x="3449116" y="598473"/>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فاجعه برای نام‌‌های بزرگ</a:t>
            </a:r>
            <a:endParaRPr lang="fa-IR" sz="1600" kern="1200" dirty="0"/>
          </a:p>
        </p:txBody>
      </p:sp>
      <p:sp>
        <p:nvSpPr>
          <p:cNvPr id="8" name="Freeform 7"/>
          <p:cNvSpPr/>
          <p:nvPr/>
        </p:nvSpPr>
        <p:spPr>
          <a:xfrm>
            <a:off x="502920" y="531502"/>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فوریه و مارس 2008</a:t>
            </a:r>
            <a:endParaRPr lang="fa-IR" sz="2600" kern="1200" dirty="0"/>
          </a:p>
        </p:txBody>
      </p:sp>
      <p:sp>
        <p:nvSpPr>
          <p:cNvPr id="9" name="Freeform 8"/>
          <p:cNvSpPr/>
          <p:nvPr/>
        </p:nvSpPr>
        <p:spPr>
          <a:xfrm>
            <a:off x="3449116" y="1301663"/>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قطع ناگهانی اعطای وام‌های رهنی به اقشار ضعیف‌تر</a:t>
            </a:r>
            <a:endParaRPr lang="fa-IR" sz="1600" kern="1200" dirty="0"/>
          </a:p>
        </p:txBody>
      </p:sp>
      <p:sp>
        <p:nvSpPr>
          <p:cNvPr id="10" name="Freeform 9"/>
          <p:cNvSpPr/>
          <p:nvPr/>
        </p:nvSpPr>
        <p:spPr>
          <a:xfrm>
            <a:off x="502920" y="1234691"/>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آوریل 2008</a:t>
            </a:r>
            <a:endParaRPr lang="fa-IR" sz="2600" kern="1200" dirty="0"/>
          </a:p>
        </p:txBody>
      </p:sp>
      <p:sp>
        <p:nvSpPr>
          <p:cNvPr id="11" name="Freeform 10"/>
          <p:cNvSpPr/>
          <p:nvPr/>
        </p:nvSpPr>
        <p:spPr>
          <a:xfrm>
            <a:off x="3449116" y="2004852"/>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راه‌حل‌های موقتی برای بانک‌ها</a:t>
            </a:r>
            <a:endParaRPr lang="fa-IR" sz="1600" kern="1200" dirty="0"/>
          </a:p>
        </p:txBody>
      </p:sp>
      <p:sp>
        <p:nvSpPr>
          <p:cNvPr id="12" name="Freeform 11"/>
          <p:cNvSpPr/>
          <p:nvPr/>
        </p:nvSpPr>
        <p:spPr>
          <a:xfrm>
            <a:off x="502920" y="1937881"/>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آوریل-ژوئن 2008</a:t>
            </a:r>
            <a:endParaRPr lang="en-US" sz="2600" kern="1200" dirty="0"/>
          </a:p>
        </p:txBody>
      </p:sp>
      <p:sp>
        <p:nvSpPr>
          <p:cNvPr id="13" name="Freeform 12"/>
          <p:cNvSpPr/>
          <p:nvPr/>
        </p:nvSpPr>
        <p:spPr>
          <a:xfrm>
            <a:off x="3449116" y="2708042"/>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قرار گرفتن وام‌دهنده‌های اولیه (خرده فروش) بر لبۀ پرتگاه</a:t>
            </a:r>
            <a:endParaRPr lang="fa-IR" sz="1600" kern="1200" dirty="0"/>
          </a:p>
        </p:txBody>
      </p:sp>
      <p:sp>
        <p:nvSpPr>
          <p:cNvPr id="14" name="Freeform 13"/>
          <p:cNvSpPr/>
          <p:nvPr/>
        </p:nvSpPr>
        <p:spPr>
          <a:xfrm>
            <a:off x="502920" y="2641070"/>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ژوئیۀ 2008</a:t>
            </a:r>
            <a:endParaRPr lang="fa-IR" sz="2600" kern="1200" dirty="0"/>
          </a:p>
        </p:txBody>
      </p:sp>
      <p:sp>
        <p:nvSpPr>
          <p:cNvPr id="15" name="Freeform 14"/>
          <p:cNvSpPr/>
          <p:nvPr/>
        </p:nvSpPr>
        <p:spPr>
          <a:xfrm>
            <a:off x="3449116" y="3411230"/>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ضرر و زیان‌های بزرگ برای شرکت‌ها و نهادهای مالی</a:t>
            </a:r>
            <a:endParaRPr lang="fa-IR" sz="1600" kern="1200" dirty="0"/>
          </a:p>
        </p:txBody>
      </p:sp>
      <p:sp>
        <p:nvSpPr>
          <p:cNvPr id="16" name="Freeform 15"/>
          <p:cNvSpPr/>
          <p:nvPr/>
        </p:nvSpPr>
        <p:spPr>
          <a:xfrm>
            <a:off x="502920" y="3344260"/>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اوت-سپتامبر 2008</a:t>
            </a:r>
            <a:endParaRPr lang="fa-IR" sz="2600" kern="1200" dirty="0"/>
          </a:p>
        </p:txBody>
      </p:sp>
      <p:sp>
        <p:nvSpPr>
          <p:cNvPr id="17" name="Freeform 16"/>
          <p:cNvSpPr/>
          <p:nvPr/>
        </p:nvSpPr>
        <p:spPr>
          <a:xfrm>
            <a:off x="3449116" y="4114420"/>
            <a:ext cx="5237683" cy="535763"/>
          </a:xfrm>
          <a:custGeom>
            <a:avLst/>
            <a:gdLst>
              <a:gd name="connsiteX0" fmla="*/ 89296 w 535763"/>
              <a:gd name="connsiteY0" fmla="*/ 0 h 5237683"/>
              <a:gd name="connsiteX1" fmla="*/ 446467 w 535763"/>
              <a:gd name="connsiteY1" fmla="*/ 0 h 5237683"/>
              <a:gd name="connsiteX2" fmla="*/ 509609 w 535763"/>
              <a:gd name="connsiteY2" fmla="*/ 26154 h 5237683"/>
              <a:gd name="connsiteX3" fmla="*/ 535763 w 535763"/>
              <a:gd name="connsiteY3" fmla="*/ 89296 h 5237683"/>
              <a:gd name="connsiteX4" fmla="*/ 535763 w 535763"/>
              <a:gd name="connsiteY4" fmla="*/ 5237683 h 5237683"/>
              <a:gd name="connsiteX5" fmla="*/ 535763 w 535763"/>
              <a:gd name="connsiteY5" fmla="*/ 5237683 h 5237683"/>
              <a:gd name="connsiteX6" fmla="*/ 535763 w 535763"/>
              <a:gd name="connsiteY6" fmla="*/ 5237683 h 5237683"/>
              <a:gd name="connsiteX7" fmla="*/ 0 w 535763"/>
              <a:gd name="connsiteY7" fmla="*/ 5237683 h 5237683"/>
              <a:gd name="connsiteX8" fmla="*/ 0 w 535763"/>
              <a:gd name="connsiteY8" fmla="*/ 5237683 h 5237683"/>
              <a:gd name="connsiteX9" fmla="*/ 0 w 535763"/>
              <a:gd name="connsiteY9" fmla="*/ 5237683 h 5237683"/>
              <a:gd name="connsiteX10" fmla="*/ 0 w 535763"/>
              <a:gd name="connsiteY10" fmla="*/ 89296 h 5237683"/>
              <a:gd name="connsiteX11" fmla="*/ 26154 w 535763"/>
              <a:gd name="connsiteY11" fmla="*/ 26154 h 5237683"/>
              <a:gd name="connsiteX12" fmla="*/ 89296 w 535763"/>
              <a:gd name="connsiteY12" fmla="*/ 0 h 52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3" h="5237683">
                <a:moveTo>
                  <a:pt x="535763" y="872972"/>
                </a:moveTo>
                <a:lnTo>
                  <a:pt x="535763" y="4364711"/>
                </a:lnTo>
                <a:cubicBezTo>
                  <a:pt x="535763" y="4596239"/>
                  <a:pt x="534801" y="4818283"/>
                  <a:pt x="533088" y="4981994"/>
                </a:cubicBezTo>
                <a:cubicBezTo>
                  <a:pt x="531375" y="5145705"/>
                  <a:pt x="529051" y="5237678"/>
                  <a:pt x="526629" y="5237678"/>
                </a:cubicBezTo>
                <a:lnTo>
                  <a:pt x="0" y="5237678"/>
                </a:lnTo>
                <a:lnTo>
                  <a:pt x="0" y="5237678"/>
                </a:lnTo>
                <a:lnTo>
                  <a:pt x="0" y="5237678"/>
                </a:lnTo>
                <a:lnTo>
                  <a:pt x="0" y="5"/>
                </a:lnTo>
                <a:lnTo>
                  <a:pt x="0" y="5"/>
                </a:lnTo>
                <a:lnTo>
                  <a:pt x="0" y="5"/>
                </a:lnTo>
                <a:lnTo>
                  <a:pt x="526629" y="5"/>
                </a:lnTo>
                <a:cubicBezTo>
                  <a:pt x="529051" y="5"/>
                  <a:pt x="531375" y="91978"/>
                  <a:pt x="533088" y="255689"/>
                </a:cubicBezTo>
                <a:cubicBezTo>
                  <a:pt x="534801" y="419400"/>
                  <a:pt x="535763" y="641444"/>
                  <a:pt x="535763" y="872972"/>
                </a:cubicBez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960" tIns="56634" rIns="87114" bIns="56634"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t>اقدامات دولت‌ها</a:t>
            </a:r>
            <a:endParaRPr lang="en-US" sz="1600" kern="1200" dirty="0"/>
          </a:p>
        </p:txBody>
      </p:sp>
      <p:sp>
        <p:nvSpPr>
          <p:cNvPr id="18" name="Freeform 17"/>
          <p:cNvSpPr/>
          <p:nvPr/>
        </p:nvSpPr>
        <p:spPr>
          <a:xfrm>
            <a:off x="502920" y="4047449"/>
            <a:ext cx="2946196" cy="669704"/>
          </a:xfrm>
          <a:custGeom>
            <a:avLst/>
            <a:gdLst>
              <a:gd name="connsiteX0" fmla="*/ 0 w 2946196"/>
              <a:gd name="connsiteY0" fmla="*/ 111620 h 669704"/>
              <a:gd name="connsiteX1" fmla="*/ 32693 w 2946196"/>
              <a:gd name="connsiteY1" fmla="*/ 32693 h 669704"/>
              <a:gd name="connsiteX2" fmla="*/ 111620 w 2946196"/>
              <a:gd name="connsiteY2" fmla="*/ 0 h 669704"/>
              <a:gd name="connsiteX3" fmla="*/ 2834576 w 2946196"/>
              <a:gd name="connsiteY3" fmla="*/ 0 h 669704"/>
              <a:gd name="connsiteX4" fmla="*/ 2913503 w 2946196"/>
              <a:gd name="connsiteY4" fmla="*/ 32693 h 669704"/>
              <a:gd name="connsiteX5" fmla="*/ 2946196 w 2946196"/>
              <a:gd name="connsiteY5" fmla="*/ 111620 h 669704"/>
              <a:gd name="connsiteX6" fmla="*/ 2946196 w 2946196"/>
              <a:gd name="connsiteY6" fmla="*/ 558084 h 669704"/>
              <a:gd name="connsiteX7" fmla="*/ 2913503 w 2946196"/>
              <a:gd name="connsiteY7" fmla="*/ 637011 h 669704"/>
              <a:gd name="connsiteX8" fmla="*/ 2834576 w 2946196"/>
              <a:gd name="connsiteY8" fmla="*/ 669704 h 669704"/>
              <a:gd name="connsiteX9" fmla="*/ 111620 w 2946196"/>
              <a:gd name="connsiteY9" fmla="*/ 669704 h 669704"/>
              <a:gd name="connsiteX10" fmla="*/ 32693 w 2946196"/>
              <a:gd name="connsiteY10" fmla="*/ 637011 h 669704"/>
              <a:gd name="connsiteX11" fmla="*/ 0 w 2946196"/>
              <a:gd name="connsiteY11" fmla="*/ 558084 h 669704"/>
              <a:gd name="connsiteX12" fmla="*/ 0 w 2946196"/>
              <a:gd name="connsiteY12" fmla="*/ 111620 h 66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6196" h="669704">
                <a:moveTo>
                  <a:pt x="0" y="111620"/>
                </a:moveTo>
                <a:cubicBezTo>
                  <a:pt x="0" y="82017"/>
                  <a:pt x="11760" y="53626"/>
                  <a:pt x="32693" y="32693"/>
                </a:cubicBezTo>
                <a:cubicBezTo>
                  <a:pt x="53626" y="11760"/>
                  <a:pt x="82017" y="0"/>
                  <a:pt x="111620" y="0"/>
                </a:cubicBezTo>
                <a:lnTo>
                  <a:pt x="2834576" y="0"/>
                </a:lnTo>
                <a:cubicBezTo>
                  <a:pt x="2864179" y="0"/>
                  <a:pt x="2892570" y="11760"/>
                  <a:pt x="2913503" y="32693"/>
                </a:cubicBezTo>
                <a:cubicBezTo>
                  <a:pt x="2934436" y="53626"/>
                  <a:pt x="2946196" y="82017"/>
                  <a:pt x="2946196" y="111620"/>
                </a:cubicBezTo>
                <a:lnTo>
                  <a:pt x="2946196" y="558084"/>
                </a:lnTo>
                <a:cubicBezTo>
                  <a:pt x="2946196" y="587687"/>
                  <a:pt x="2934436" y="616078"/>
                  <a:pt x="2913503" y="637011"/>
                </a:cubicBezTo>
                <a:cubicBezTo>
                  <a:pt x="2892570" y="657944"/>
                  <a:pt x="2864179" y="669704"/>
                  <a:pt x="2834576" y="669704"/>
                </a:cubicBezTo>
                <a:lnTo>
                  <a:pt x="111620" y="669704"/>
                </a:lnTo>
                <a:cubicBezTo>
                  <a:pt x="82017" y="669704"/>
                  <a:pt x="53626" y="657944"/>
                  <a:pt x="32693" y="637011"/>
                </a:cubicBezTo>
                <a:cubicBezTo>
                  <a:pt x="11760" y="616078"/>
                  <a:pt x="0" y="587687"/>
                  <a:pt x="0" y="558084"/>
                </a:cubicBezTo>
                <a:lnTo>
                  <a:pt x="0" y="1116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1752" tIns="82222" rIns="131752" bIns="82222" numCol="1" spcCol="1270" anchor="ctr" anchorCtr="0">
            <a:noAutofit/>
          </a:bodyPr>
          <a:lstStyle/>
          <a:p>
            <a:pPr lvl="0" algn="ctr" defTabSz="1155700" rtl="1">
              <a:lnSpc>
                <a:spcPct val="90000"/>
              </a:lnSpc>
              <a:spcBef>
                <a:spcPct val="0"/>
              </a:spcBef>
              <a:spcAft>
                <a:spcPct val="35000"/>
              </a:spcAft>
            </a:pPr>
            <a:r>
              <a:rPr lang="fa-IR" sz="2600" kern="1200" dirty="0" smtClean="0"/>
              <a:t>اکتبر 2008</a:t>
            </a:r>
            <a:endParaRPr lang="fa-IR" sz="26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15"/>
                                        </p:tgtEl>
                                      </p:cBhvr>
                                    </p:animEffect>
                                    <p:animScale>
                                      <p:cBhvr>
                                        <p:cTn id="43" dur="250" autoRev="1" fill="hold"/>
                                        <p:tgtEl>
                                          <p:spTgt spid="15"/>
                                        </p:tgtEl>
                                      </p:cBhvr>
                                      <p:by x="105000" y="105000"/>
                                    </p:animScale>
                                  </p:childTnLst>
                                </p:cTn>
                              </p:par>
                            </p:childTnLst>
                          </p:cTn>
                        </p:par>
                        <p:par>
                          <p:cTn id="44" fill="hold">
                            <p:stCondLst>
                              <p:cond delay="5000"/>
                            </p:stCondLst>
                            <p:childTnLst>
                              <p:par>
                                <p:cTn id="45" presetID="26" presetClass="emph" presetSubtype="0" fill="hold" grpId="0" nodeType="after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childTnLst>
                          </p:cTn>
                        </p:par>
                        <p:par>
                          <p:cTn id="48" fill="hold">
                            <p:stCondLst>
                              <p:cond delay="5500"/>
                            </p:stCondLst>
                            <p:childTnLst>
                              <p:par>
                                <p:cTn id="49" presetID="26" presetClass="emph" presetSubtype="0" fill="hold" grpId="0" nodeType="afterEffect">
                                  <p:stCondLst>
                                    <p:cond delay="0"/>
                                  </p:stCondLst>
                                  <p:childTnLst>
                                    <p:animEffect transition="out" filter="fade">
                                      <p:cBhvr>
                                        <p:cTn id="50" dur="500" tmFilter="0, 0; .2, .5; .8, .5; 1, 0"/>
                                        <p:tgtEl>
                                          <p:spTgt spid="17"/>
                                        </p:tgtEl>
                                      </p:cBhvr>
                                    </p:animEffect>
                                    <p:animScale>
                                      <p:cBhvr>
                                        <p:cTn id="51"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pPr algn="ctr"/>
            <a:r>
              <a:rPr lang="fa-IR" b="0" dirty="0" smtClean="0"/>
              <a:t>گاه‌شمار بحران اخیر- وام‎های رهنی شک‎دار (</a:t>
            </a:r>
            <a:r>
              <a:rPr lang="en-US" b="0" dirty="0" smtClean="0">
                <a:latin typeface="Times New Roman" pitchFamily="18" charset="0"/>
                <a:cs typeface="Times New Roman" pitchFamily="18" charset="0"/>
              </a:rPr>
              <a:t>I</a:t>
            </a:r>
            <a:r>
              <a:rPr lang="fa-IR" b="0" dirty="0" smtClean="0"/>
              <a:t>)</a:t>
            </a:r>
            <a:endParaRPr lang="fa-IR" b="0" dirty="0">
              <a:cs typeface="B Bardiya" pitchFamily="2" charset="-78"/>
            </a:endParaRPr>
          </a:p>
        </p:txBody>
      </p:sp>
      <p:sp>
        <p:nvSpPr>
          <p:cNvPr id="6" name="Freeform 5"/>
          <p:cNvSpPr/>
          <p:nvPr/>
        </p:nvSpPr>
        <p:spPr>
          <a:xfrm>
            <a:off x="510112" y="904434"/>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پس از بحران 11 سپتامبر 2001</a:t>
            </a:r>
            <a:endParaRPr lang="fa-IR" sz="1800" b="1" kern="1200" dirty="0">
              <a:cs typeface="B Nazanin" pitchFamily="2" charset="-78"/>
            </a:endParaRPr>
          </a:p>
        </p:txBody>
      </p:sp>
      <p:sp>
        <p:nvSpPr>
          <p:cNvPr id="7" name="Freeform 6"/>
          <p:cNvSpPr/>
          <p:nvPr/>
        </p:nvSpPr>
        <p:spPr>
          <a:xfrm>
            <a:off x="2849168" y="1282811"/>
            <a:ext cx="455771" cy="533166"/>
          </a:xfrm>
          <a:custGeom>
            <a:avLst/>
            <a:gdLst>
              <a:gd name="connsiteX0" fmla="*/ 0 w 455771"/>
              <a:gd name="connsiteY0" fmla="*/ 106633 h 533166"/>
              <a:gd name="connsiteX1" fmla="*/ 227886 w 455771"/>
              <a:gd name="connsiteY1" fmla="*/ 106633 h 533166"/>
              <a:gd name="connsiteX2" fmla="*/ 227886 w 455771"/>
              <a:gd name="connsiteY2" fmla="*/ 0 h 533166"/>
              <a:gd name="connsiteX3" fmla="*/ 455771 w 455771"/>
              <a:gd name="connsiteY3" fmla="*/ 266583 h 533166"/>
              <a:gd name="connsiteX4" fmla="*/ 227886 w 455771"/>
              <a:gd name="connsiteY4" fmla="*/ 533166 h 533166"/>
              <a:gd name="connsiteX5" fmla="*/ 227886 w 455771"/>
              <a:gd name="connsiteY5" fmla="*/ 426533 h 533166"/>
              <a:gd name="connsiteX6" fmla="*/ 0 w 455771"/>
              <a:gd name="connsiteY6" fmla="*/ 426533 h 533166"/>
              <a:gd name="connsiteX7" fmla="*/ 0 w 455771"/>
              <a:gd name="connsiteY7" fmla="*/ 106633 h 5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771" h="533166">
                <a:moveTo>
                  <a:pt x="0" y="106633"/>
                </a:moveTo>
                <a:lnTo>
                  <a:pt x="227886" y="106633"/>
                </a:lnTo>
                <a:lnTo>
                  <a:pt x="227886" y="0"/>
                </a:lnTo>
                <a:lnTo>
                  <a:pt x="455771" y="266583"/>
                </a:lnTo>
                <a:lnTo>
                  <a:pt x="227886" y="533166"/>
                </a:lnTo>
                <a:lnTo>
                  <a:pt x="227886" y="426533"/>
                </a:lnTo>
                <a:lnTo>
                  <a:pt x="0" y="426533"/>
                </a:lnTo>
                <a:lnTo>
                  <a:pt x="0" y="106633"/>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0" tIns="106633" rIns="136731" bIns="106633" numCol="1" spcCol="1270" anchor="ctr" anchorCtr="0">
            <a:noAutofit/>
          </a:bodyPr>
          <a:lstStyle/>
          <a:p>
            <a:pPr lvl="0" algn="ctr" defTabSz="800100" rtl="1">
              <a:lnSpc>
                <a:spcPct val="110000"/>
              </a:lnSpc>
              <a:spcBef>
                <a:spcPct val="0"/>
              </a:spcBef>
              <a:spcAft>
                <a:spcPct val="35000"/>
              </a:spcAft>
            </a:pPr>
            <a:endParaRPr lang="fa-IR" sz="1800" b="1" kern="1200">
              <a:cs typeface="B Nazanin" pitchFamily="2" charset="-78"/>
            </a:endParaRPr>
          </a:p>
        </p:txBody>
      </p:sp>
      <p:sp>
        <p:nvSpPr>
          <p:cNvPr id="9" name="Freeform 8"/>
          <p:cNvSpPr/>
          <p:nvPr/>
        </p:nvSpPr>
        <p:spPr>
          <a:xfrm>
            <a:off x="3519926" y="904434"/>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شرایط آسان وام، پیش‎پرداخت کم و نرخ پایین</a:t>
            </a:r>
            <a:endParaRPr lang="en-US" sz="1800" b="1" kern="1200" dirty="0">
              <a:cs typeface="B Nazanin" pitchFamily="2" charset="-78"/>
            </a:endParaRPr>
          </a:p>
        </p:txBody>
      </p:sp>
      <p:sp>
        <p:nvSpPr>
          <p:cNvPr id="10" name="Freeform 9"/>
          <p:cNvSpPr/>
          <p:nvPr/>
        </p:nvSpPr>
        <p:spPr>
          <a:xfrm>
            <a:off x="5858981" y="1282811"/>
            <a:ext cx="455771" cy="533166"/>
          </a:xfrm>
          <a:custGeom>
            <a:avLst/>
            <a:gdLst>
              <a:gd name="connsiteX0" fmla="*/ 0 w 455771"/>
              <a:gd name="connsiteY0" fmla="*/ 106633 h 533166"/>
              <a:gd name="connsiteX1" fmla="*/ 227886 w 455771"/>
              <a:gd name="connsiteY1" fmla="*/ 106633 h 533166"/>
              <a:gd name="connsiteX2" fmla="*/ 227886 w 455771"/>
              <a:gd name="connsiteY2" fmla="*/ 0 h 533166"/>
              <a:gd name="connsiteX3" fmla="*/ 455771 w 455771"/>
              <a:gd name="connsiteY3" fmla="*/ 266583 h 533166"/>
              <a:gd name="connsiteX4" fmla="*/ 227886 w 455771"/>
              <a:gd name="connsiteY4" fmla="*/ 533166 h 533166"/>
              <a:gd name="connsiteX5" fmla="*/ 227886 w 455771"/>
              <a:gd name="connsiteY5" fmla="*/ 426533 h 533166"/>
              <a:gd name="connsiteX6" fmla="*/ 0 w 455771"/>
              <a:gd name="connsiteY6" fmla="*/ 426533 h 533166"/>
              <a:gd name="connsiteX7" fmla="*/ 0 w 455771"/>
              <a:gd name="connsiteY7" fmla="*/ 106633 h 5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771" h="533166">
                <a:moveTo>
                  <a:pt x="0" y="106633"/>
                </a:moveTo>
                <a:lnTo>
                  <a:pt x="227886" y="106633"/>
                </a:lnTo>
                <a:lnTo>
                  <a:pt x="227886" y="0"/>
                </a:lnTo>
                <a:lnTo>
                  <a:pt x="455771" y="266583"/>
                </a:lnTo>
                <a:lnTo>
                  <a:pt x="227886" y="533166"/>
                </a:lnTo>
                <a:lnTo>
                  <a:pt x="227886" y="426533"/>
                </a:lnTo>
                <a:lnTo>
                  <a:pt x="0" y="426533"/>
                </a:lnTo>
                <a:lnTo>
                  <a:pt x="0" y="106633"/>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106633" rIns="136731" bIns="106633" numCol="1" spcCol="1270" anchor="ctr" anchorCtr="0">
            <a:noAutofit/>
          </a:bodyPr>
          <a:lstStyle/>
          <a:p>
            <a:pPr lvl="0" algn="ctr" defTabSz="800100" rtl="1">
              <a:lnSpc>
                <a:spcPct val="110000"/>
              </a:lnSpc>
              <a:spcBef>
                <a:spcPct val="0"/>
              </a:spcBef>
              <a:spcAft>
                <a:spcPct val="35000"/>
              </a:spcAft>
            </a:pPr>
            <a:endParaRPr lang="fa-IR" sz="1800" b="1" kern="1200">
              <a:cs typeface="B Nazanin" pitchFamily="2" charset="-78"/>
            </a:endParaRPr>
          </a:p>
        </p:txBody>
      </p:sp>
      <p:sp>
        <p:nvSpPr>
          <p:cNvPr id="11" name="Freeform 10"/>
          <p:cNvSpPr/>
          <p:nvPr/>
        </p:nvSpPr>
        <p:spPr>
          <a:xfrm>
            <a:off x="6529740" y="904434"/>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هجوم پول از خارج به دلیل نرخ بهرۀ پایین وام‌ها</a:t>
            </a:r>
            <a:endParaRPr lang="en-US" sz="1800" b="1" kern="1200" dirty="0">
              <a:cs typeface="B Nazanin" pitchFamily="2" charset="-78"/>
            </a:endParaRPr>
          </a:p>
        </p:txBody>
      </p:sp>
      <p:sp>
        <p:nvSpPr>
          <p:cNvPr id="12" name="Freeform 11"/>
          <p:cNvSpPr/>
          <p:nvPr/>
        </p:nvSpPr>
        <p:spPr>
          <a:xfrm>
            <a:off x="7338089" y="2383542"/>
            <a:ext cx="533167" cy="455772"/>
          </a:xfrm>
          <a:custGeom>
            <a:avLst/>
            <a:gdLst>
              <a:gd name="connsiteX0" fmla="*/ 0 w 455771"/>
              <a:gd name="connsiteY0" fmla="*/ 106633 h 533166"/>
              <a:gd name="connsiteX1" fmla="*/ 227886 w 455771"/>
              <a:gd name="connsiteY1" fmla="*/ 106633 h 533166"/>
              <a:gd name="connsiteX2" fmla="*/ 227886 w 455771"/>
              <a:gd name="connsiteY2" fmla="*/ 0 h 533166"/>
              <a:gd name="connsiteX3" fmla="*/ 455771 w 455771"/>
              <a:gd name="connsiteY3" fmla="*/ 266583 h 533166"/>
              <a:gd name="connsiteX4" fmla="*/ 227886 w 455771"/>
              <a:gd name="connsiteY4" fmla="*/ 533166 h 533166"/>
              <a:gd name="connsiteX5" fmla="*/ 227886 w 455771"/>
              <a:gd name="connsiteY5" fmla="*/ 426533 h 533166"/>
              <a:gd name="connsiteX6" fmla="*/ 0 w 455771"/>
              <a:gd name="connsiteY6" fmla="*/ 426533 h 533166"/>
              <a:gd name="connsiteX7" fmla="*/ 0 w 455771"/>
              <a:gd name="connsiteY7" fmla="*/ 106633 h 5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771" h="533166">
                <a:moveTo>
                  <a:pt x="364617" y="1"/>
                </a:moveTo>
                <a:lnTo>
                  <a:pt x="364617" y="266584"/>
                </a:lnTo>
                <a:lnTo>
                  <a:pt x="455771" y="266584"/>
                </a:lnTo>
                <a:lnTo>
                  <a:pt x="227886" y="533165"/>
                </a:lnTo>
                <a:lnTo>
                  <a:pt x="0" y="266584"/>
                </a:lnTo>
                <a:lnTo>
                  <a:pt x="91154" y="266584"/>
                </a:lnTo>
                <a:lnTo>
                  <a:pt x="91154" y="1"/>
                </a:lnTo>
                <a:lnTo>
                  <a:pt x="364617" y="1"/>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6634" tIns="1" rIns="106633" bIns="136731" numCol="1" spcCol="1270" anchor="ctr" anchorCtr="0">
            <a:noAutofit/>
          </a:bodyPr>
          <a:lstStyle/>
          <a:p>
            <a:pPr lvl="0" algn="ctr" defTabSz="800100" rtl="1">
              <a:lnSpc>
                <a:spcPct val="110000"/>
              </a:lnSpc>
              <a:spcBef>
                <a:spcPct val="0"/>
              </a:spcBef>
              <a:spcAft>
                <a:spcPct val="35000"/>
              </a:spcAft>
            </a:pPr>
            <a:endParaRPr lang="fa-IR" sz="1800" b="1" kern="1200">
              <a:cs typeface="B Nazanin" pitchFamily="2" charset="-78"/>
            </a:endParaRPr>
          </a:p>
        </p:txBody>
      </p:sp>
      <p:sp>
        <p:nvSpPr>
          <p:cNvPr id="13" name="Freeform 12"/>
          <p:cNvSpPr/>
          <p:nvPr/>
        </p:nvSpPr>
        <p:spPr>
          <a:xfrm>
            <a:off x="6529740" y="3054301"/>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اقتصاد متکی به تقاضا و تحریک تقاضا  </a:t>
            </a:r>
            <a:r>
              <a:rPr lang="en-US" sz="1800" kern="1200" dirty="0" smtClean="0">
                <a:cs typeface="B Nazanin" pitchFamily="2" charset="-78"/>
              </a:rPr>
              <a:t>demand driven</a:t>
            </a:r>
            <a:endParaRPr lang="fa-IR" sz="1800" kern="1200" dirty="0">
              <a:cs typeface="B Nazanin" pitchFamily="2" charset="-78"/>
            </a:endParaRPr>
          </a:p>
        </p:txBody>
      </p:sp>
      <p:sp>
        <p:nvSpPr>
          <p:cNvPr id="14" name="Freeform 13"/>
          <p:cNvSpPr/>
          <p:nvPr/>
        </p:nvSpPr>
        <p:spPr>
          <a:xfrm rot="21600000">
            <a:off x="5884780" y="3432676"/>
            <a:ext cx="455771" cy="533167"/>
          </a:xfrm>
          <a:custGeom>
            <a:avLst/>
            <a:gdLst>
              <a:gd name="connsiteX0" fmla="*/ 0 w 455771"/>
              <a:gd name="connsiteY0" fmla="*/ 106633 h 533166"/>
              <a:gd name="connsiteX1" fmla="*/ 227886 w 455771"/>
              <a:gd name="connsiteY1" fmla="*/ 106633 h 533166"/>
              <a:gd name="connsiteX2" fmla="*/ 227886 w 455771"/>
              <a:gd name="connsiteY2" fmla="*/ 0 h 533166"/>
              <a:gd name="connsiteX3" fmla="*/ 455771 w 455771"/>
              <a:gd name="connsiteY3" fmla="*/ 266583 h 533166"/>
              <a:gd name="connsiteX4" fmla="*/ 227886 w 455771"/>
              <a:gd name="connsiteY4" fmla="*/ 533166 h 533166"/>
              <a:gd name="connsiteX5" fmla="*/ 227886 w 455771"/>
              <a:gd name="connsiteY5" fmla="*/ 426533 h 533166"/>
              <a:gd name="connsiteX6" fmla="*/ 0 w 455771"/>
              <a:gd name="connsiteY6" fmla="*/ 426533 h 533166"/>
              <a:gd name="connsiteX7" fmla="*/ 0 w 455771"/>
              <a:gd name="connsiteY7" fmla="*/ 106633 h 5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771" h="533166">
                <a:moveTo>
                  <a:pt x="455771" y="426533"/>
                </a:moveTo>
                <a:lnTo>
                  <a:pt x="227885" y="426533"/>
                </a:lnTo>
                <a:lnTo>
                  <a:pt x="227885" y="533166"/>
                </a:lnTo>
                <a:lnTo>
                  <a:pt x="0" y="266583"/>
                </a:lnTo>
                <a:lnTo>
                  <a:pt x="227885" y="0"/>
                </a:lnTo>
                <a:lnTo>
                  <a:pt x="227885" y="106633"/>
                </a:lnTo>
                <a:lnTo>
                  <a:pt x="455771" y="106633"/>
                </a:lnTo>
                <a:lnTo>
                  <a:pt x="455771" y="426533"/>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36731" tIns="106634" rIns="0" bIns="106633" numCol="1" spcCol="1270" anchor="ctr" anchorCtr="0">
            <a:noAutofit/>
          </a:bodyPr>
          <a:lstStyle/>
          <a:p>
            <a:pPr lvl="0" algn="ctr" defTabSz="800100" rtl="1">
              <a:lnSpc>
                <a:spcPct val="110000"/>
              </a:lnSpc>
              <a:spcBef>
                <a:spcPct val="0"/>
              </a:spcBef>
              <a:spcAft>
                <a:spcPct val="35000"/>
              </a:spcAft>
            </a:pPr>
            <a:endParaRPr lang="fa-IR" sz="1800" b="1" kern="1200">
              <a:cs typeface="B Nazanin" pitchFamily="2" charset="-78"/>
            </a:endParaRPr>
          </a:p>
        </p:txBody>
      </p:sp>
      <p:sp>
        <p:nvSpPr>
          <p:cNvPr id="15" name="Freeform 14"/>
          <p:cNvSpPr/>
          <p:nvPr/>
        </p:nvSpPr>
        <p:spPr>
          <a:xfrm>
            <a:off x="3519926" y="3054301"/>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انتقال نقدینگی به املاک و مستغلات</a:t>
            </a:r>
            <a:endParaRPr lang="en-US" sz="1800" b="1" kern="1200" dirty="0">
              <a:cs typeface="B Nazanin" pitchFamily="2" charset="-78"/>
            </a:endParaRPr>
          </a:p>
        </p:txBody>
      </p:sp>
      <p:sp>
        <p:nvSpPr>
          <p:cNvPr id="16" name="Freeform 15"/>
          <p:cNvSpPr/>
          <p:nvPr/>
        </p:nvSpPr>
        <p:spPr>
          <a:xfrm rot="21600000">
            <a:off x="2874966" y="3432676"/>
            <a:ext cx="455772" cy="533167"/>
          </a:xfrm>
          <a:custGeom>
            <a:avLst/>
            <a:gdLst>
              <a:gd name="connsiteX0" fmla="*/ 0 w 455771"/>
              <a:gd name="connsiteY0" fmla="*/ 106633 h 533166"/>
              <a:gd name="connsiteX1" fmla="*/ 227886 w 455771"/>
              <a:gd name="connsiteY1" fmla="*/ 106633 h 533166"/>
              <a:gd name="connsiteX2" fmla="*/ 227886 w 455771"/>
              <a:gd name="connsiteY2" fmla="*/ 0 h 533166"/>
              <a:gd name="connsiteX3" fmla="*/ 455771 w 455771"/>
              <a:gd name="connsiteY3" fmla="*/ 266583 h 533166"/>
              <a:gd name="connsiteX4" fmla="*/ 227886 w 455771"/>
              <a:gd name="connsiteY4" fmla="*/ 533166 h 533166"/>
              <a:gd name="connsiteX5" fmla="*/ 227886 w 455771"/>
              <a:gd name="connsiteY5" fmla="*/ 426533 h 533166"/>
              <a:gd name="connsiteX6" fmla="*/ 0 w 455771"/>
              <a:gd name="connsiteY6" fmla="*/ 426533 h 533166"/>
              <a:gd name="connsiteX7" fmla="*/ 0 w 455771"/>
              <a:gd name="connsiteY7" fmla="*/ 106633 h 5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771" h="533166">
                <a:moveTo>
                  <a:pt x="455771" y="426533"/>
                </a:moveTo>
                <a:lnTo>
                  <a:pt x="227885" y="426533"/>
                </a:lnTo>
                <a:lnTo>
                  <a:pt x="227885" y="533166"/>
                </a:lnTo>
                <a:lnTo>
                  <a:pt x="0" y="266583"/>
                </a:lnTo>
                <a:lnTo>
                  <a:pt x="227885" y="0"/>
                </a:lnTo>
                <a:lnTo>
                  <a:pt x="227885" y="106633"/>
                </a:lnTo>
                <a:lnTo>
                  <a:pt x="455771" y="106633"/>
                </a:lnTo>
                <a:lnTo>
                  <a:pt x="455771" y="426533"/>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6731" tIns="106634" rIns="1" bIns="106633" numCol="1" spcCol="1270" anchor="ctr" anchorCtr="0">
            <a:noAutofit/>
          </a:bodyPr>
          <a:lstStyle/>
          <a:p>
            <a:pPr lvl="0" algn="ctr" defTabSz="800100" rtl="1">
              <a:lnSpc>
                <a:spcPct val="110000"/>
              </a:lnSpc>
              <a:spcBef>
                <a:spcPct val="0"/>
              </a:spcBef>
              <a:spcAft>
                <a:spcPct val="35000"/>
              </a:spcAft>
            </a:pPr>
            <a:endParaRPr lang="fa-IR" sz="1800" b="1" kern="1200">
              <a:cs typeface="B Nazanin" pitchFamily="2" charset="-78"/>
            </a:endParaRPr>
          </a:p>
        </p:txBody>
      </p:sp>
      <p:sp>
        <p:nvSpPr>
          <p:cNvPr id="17" name="Freeform 16"/>
          <p:cNvSpPr/>
          <p:nvPr/>
        </p:nvSpPr>
        <p:spPr>
          <a:xfrm>
            <a:off x="510112" y="3054301"/>
            <a:ext cx="2149866" cy="1289920"/>
          </a:xfrm>
          <a:custGeom>
            <a:avLst/>
            <a:gdLst>
              <a:gd name="connsiteX0" fmla="*/ 0 w 2149866"/>
              <a:gd name="connsiteY0" fmla="*/ 128992 h 1289920"/>
              <a:gd name="connsiteX1" fmla="*/ 37781 w 2149866"/>
              <a:gd name="connsiteY1" fmla="*/ 37781 h 1289920"/>
              <a:gd name="connsiteX2" fmla="*/ 128992 w 2149866"/>
              <a:gd name="connsiteY2" fmla="*/ 0 h 1289920"/>
              <a:gd name="connsiteX3" fmla="*/ 2020874 w 2149866"/>
              <a:gd name="connsiteY3" fmla="*/ 0 h 1289920"/>
              <a:gd name="connsiteX4" fmla="*/ 2112085 w 2149866"/>
              <a:gd name="connsiteY4" fmla="*/ 37781 h 1289920"/>
              <a:gd name="connsiteX5" fmla="*/ 2149866 w 2149866"/>
              <a:gd name="connsiteY5" fmla="*/ 128992 h 1289920"/>
              <a:gd name="connsiteX6" fmla="*/ 2149866 w 2149866"/>
              <a:gd name="connsiteY6" fmla="*/ 1160928 h 1289920"/>
              <a:gd name="connsiteX7" fmla="*/ 2112085 w 2149866"/>
              <a:gd name="connsiteY7" fmla="*/ 1252139 h 1289920"/>
              <a:gd name="connsiteX8" fmla="*/ 2020874 w 2149866"/>
              <a:gd name="connsiteY8" fmla="*/ 1289920 h 1289920"/>
              <a:gd name="connsiteX9" fmla="*/ 128992 w 2149866"/>
              <a:gd name="connsiteY9" fmla="*/ 1289920 h 1289920"/>
              <a:gd name="connsiteX10" fmla="*/ 37781 w 2149866"/>
              <a:gd name="connsiteY10" fmla="*/ 1252139 h 1289920"/>
              <a:gd name="connsiteX11" fmla="*/ 0 w 2149866"/>
              <a:gd name="connsiteY11" fmla="*/ 1160928 h 1289920"/>
              <a:gd name="connsiteX12" fmla="*/ 0 w 2149866"/>
              <a:gd name="connsiteY12" fmla="*/ 128992 h 12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866" h="1289920">
                <a:moveTo>
                  <a:pt x="0" y="128992"/>
                </a:moveTo>
                <a:cubicBezTo>
                  <a:pt x="0" y="94781"/>
                  <a:pt x="13590" y="61972"/>
                  <a:pt x="37781" y="37781"/>
                </a:cubicBezTo>
                <a:cubicBezTo>
                  <a:pt x="61972" y="13590"/>
                  <a:pt x="94781" y="0"/>
                  <a:pt x="128992" y="0"/>
                </a:cubicBezTo>
                <a:lnTo>
                  <a:pt x="2020874" y="0"/>
                </a:lnTo>
                <a:cubicBezTo>
                  <a:pt x="2055085" y="0"/>
                  <a:pt x="2087894" y="13590"/>
                  <a:pt x="2112085" y="37781"/>
                </a:cubicBezTo>
                <a:cubicBezTo>
                  <a:pt x="2136276" y="61972"/>
                  <a:pt x="2149866" y="94781"/>
                  <a:pt x="2149866" y="128992"/>
                </a:cubicBezTo>
                <a:lnTo>
                  <a:pt x="2149866" y="1160928"/>
                </a:lnTo>
                <a:cubicBezTo>
                  <a:pt x="2149866" y="1195139"/>
                  <a:pt x="2136276" y="1227948"/>
                  <a:pt x="2112085" y="1252139"/>
                </a:cubicBezTo>
                <a:cubicBezTo>
                  <a:pt x="2087894" y="1276330"/>
                  <a:pt x="2055085" y="1289920"/>
                  <a:pt x="2020874" y="1289920"/>
                </a:cubicBezTo>
                <a:lnTo>
                  <a:pt x="128992" y="1289920"/>
                </a:lnTo>
                <a:cubicBezTo>
                  <a:pt x="94781" y="1289920"/>
                  <a:pt x="61972" y="1276330"/>
                  <a:pt x="37781" y="1252139"/>
                </a:cubicBezTo>
                <a:cubicBezTo>
                  <a:pt x="13590" y="1227948"/>
                  <a:pt x="0" y="1195139"/>
                  <a:pt x="0" y="1160928"/>
                </a:cubicBezTo>
                <a:lnTo>
                  <a:pt x="0" y="12899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360" tIns="106360" rIns="106360" bIns="106360" numCol="1" spcCol="1270" anchor="ctr" anchorCtr="0">
            <a:noAutofit/>
          </a:bodyPr>
          <a:lstStyle/>
          <a:p>
            <a:pPr lvl="0" algn="ctr" defTabSz="800100" rtl="1">
              <a:lnSpc>
                <a:spcPct val="110000"/>
              </a:lnSpc>
              <a:spcBef>
                <a:spcPct val="0"/>
              </a:spcBef>
              <a:spcAft>
                <a:spcPct val="35000"/>
              </a:spcAft>
            </a:pPr>
            <a:r>
              <a:rPr lang="fa-IR" sz="1800" b="1" kern="1200" dirty="0" smtClean="0">
                <a:cs typeface="B Nazanin" pitchFamily="2" charset="-78"/>
              </a:rPr>
              <a:t>پذیرش اقساط سنگین‎تر به امید بازتأمین مالی با شرایط بهتر</a:t>
            </a:r>
            <a:endParaRPr lang="en-US" sz="1800" b="1" kern="1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0.7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strVal val="#ppt_w*0.7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Effect transition="in" filter="fade">
                                      <p:cBhvr>
                                        <p:cTn id="51" dur="1000"/>
                                        <p:tgtEl>
                                          <p:spTgt spid="14"/>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ppt_w*0.70"/>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Effect transition="in" filter="fade">
                                      <p:cBhvr>
                                        <p:cTn id="57" dur="1000"/>
                                        <p:tgtEl>
                                          <p:spTgt spid="15"/>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ppt_w*0.70"/>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Effect transition="in" filter="fade">
                                      <p:cBhvr>
                                        <p:cTn id="63" dur="1000"/>
                                        <p:tgtEl>
                                          <p:spTgt spid="16"/>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گاه‌شمار بحران اخیر- وام‎های رهنی شک‎دار (</a:t>
            </a:r>
            <a:r>
              <a:rPr lang="en-US" b="0" dirty="0" smtClean="0">
                <a:latin typeface="Times New Roman" pitchFamily="18" charset="0"/>
                <a:cs typeface="Times New Roman" pitchFamily="18" charset="0"/>
              </a:rPr>
              <a:t>II</a:t>
            </a:r>
            <a:r>
              <a:rPr lang="fa-IR" b="0" dirty="0" smtClean="0"/>
              <a:t>)</a:t>
            </a:r>
            <a:endParaRPr lang="fa-IR" dirty="0">
              <a:cs typeface="B Bardiya" pitchFamily="2" charset="-78"/>
            </a:endParaRPr>
          </a:p>
        </p:txBody>
      </p:sp>
      <p:graphicFrame>
        <p:nvGraphicFramePr>
          <p:cNvPr id="12" name="Content Placeholder 11"/>
          <p:cNvGraphicFramePr>
            <a:graphicFrameLocks noGrp="1"/>
          </p:cNvGraphicFramePr>
          <p:nvPr>
            <p:ph idx="1"/>
          </p:nvPr>
        </p:nvGraphicFramePr>
        <p:xfrm>
          <a:off x="502920" y="530352"/>
          <a:ext cx="8183880" cy="44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graphicEl>
                                              <a:dgm id="{591887A4-9B52-4F8A-B8AC-104A6C640CDC}"/>
                                            </p:graphicEl>
                                          </p:spTgt>
                                        </p:tgtEl>
                                        <p:attrNameLst>
                                          <p:attrName>style.visibility</p:attrName>
                                        </p:attrNameLst>
                                      </p:cBhvr>
                                      <p:to>
                                        <p:strVal val="visible"/>
                                      </p:to>
                                    </p:set>
                                    <p:anim calcmode="lin" valueType="num">
                                      <p:cBhvr>
                                        <p:cTn id="7" dur="1000" fill="hold"/>
                                        <p:tgtEl>
                                          <p:spTgt spid="12">
                                            <p:graphicEl>
                                              <a:dgm id="{591887A4-9B52-4F8A-B8AC-104A6C640CDC}"/>
                                            </p:graphicEl>
                                          </p:spTgt>
                                        </p:tgtEl>
                                        <p:attrNameLst>
                                          <p:attrName>ppt_w</p:attrName>
                                        </p:attrNameLst>
                                      </p:cBhvr>
                                      <p:tavLst>
                                        <p:tav tm="0">
                                          <p:val>
                                            <p:strVal val="#ppt_w*0.70"/>
                                          </p:val>
                                        </p:tav>
                                        <p:tav tm="100000">
                                          <p:val>
                                            <p:strVal val="#ppt_w"/>
                                          </p:val>
                                        </p:tav>
                                      </p:tavLst>
                                    </p:anim>
                                    <p:anim calcmode="lin" valueType="num">
                                      <p:cBhvr>
                                        <p:cTn id="8" dur="1000" fill="hold"/>
                                        <p:tgtEl>
                                          <p:spTgt spid="12">
                                            <p:graphicEl>
                                              <a:dgm id="{591887A4-9B52-4F8A-B8AC-104A6C640CDC}"/>
                                            </p:graphicEl>
                                          </p:spTgt>
                                        </p:tgtEl>
                                        <p:attrNameLst>
                                          <p:attrName>ppt_h</p:attrName>
                                        </p:attrNameLst>
                                      </p:cBhvr>
                                      <p:tavLst>
                                        <p:tav tm="0">
                                          <p:val>
                                            <p:strVal val="#ppt_h"/>
                                          </p:val>
                                        </p:tav>
                                        <p:tav tm="100000">
                                          <p:val>
                                            <p:strVal val="#ppt_h"/>
                                          </p:val>
                                        </p:tav>
                                      </p:tavLst>
                                    </p:anim>
                                    <p:animEffect transition="in" filter="fade">
                                      <p:cBhvr>
                                        <p:cTn id="9" dur="1000"/>
                                        <p:tgtEl>
                                          <p:spTgt spid="12">
                                            <p:graphicEl>
                                              <a:dgm id="{591887A4-9B52-4F8A-B8AC-104A6C640CDC}"/>
                                            </p:graphic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2">
                                            <p:graphicEl>
                                              <a:dgm id="{729DB25D-DDC1-4FFB-98D4-62AC31E9BD1C}"/>
                                            </p:graphicEl>
                                          </p:spTgt>
                                        </p:tgtEl>
                                        <p:attrNameLst>
                                          <p:attrName>style.visibility</p:attrName>
                                        </p:attrNameLst>
                                      </p:cBhvr>
                                      <p:to>
                                        <p:strVal val="visible"/>
                                      </p:to>
                                    </p:set>
                                    <p:anim calcmode="lin" valueType="num">
                                      <p:cBhvr>
                                        <p:cTn id="13" dur="1000" fill="hold"/>
                                        <p:tgtEl>
                                          <p:spTgt spid="12">
                                            <p:graphicEl>
                                              <a:dgm id="{729DB25D-DDC1-4FFB-98D4-62AC31E9BD1C}"/>
                                            </p:graphicEl>
                                          </p:spTgt>
                                        </p:tgtEl>
                                        <p:attrNameLst>
                                          <p:attrName>ppt_w</p:attrName>
                                        </p:attrNameLst>
                                      </p:cBhvr>
                                      <p:tavLst>
                                        <p:tav tm="0">
                                          <p:val>
                                            <p:strVal val="#ppt_w*0.70"/>
                                          </p:val>
                                        </p:tav>
                                        <p:tav tm="100000">
                                          <p:val>
                                            <p:strVal val="#ppt_w"/>
                                          </p:val>
                                        </p:tav>
                                      </p:tavLst>
                                    </p:anim>
                                    <p:anim calcmode="lin" valueType="num">
                                      <p:cBhvr>
                                        <p:cTn id="14" dur="1000" fill="hold"/>
                                        <p:tgtEl>
                                          <p:spTgt spid="12">
                                            <p:graphicEl>
                                              <a:dgm id="{729DB25D-DDC1-4FFB-98D4-62AC31E9BD1C}"/>
                                            </p:graphicEl>
                                          </p:spTgt>
                                        </p:tgtEl>
                                        <p:attrNameLst>
                                          <p:attrName>ppt_h</p:attrName>
                                        </p:attrNameLst>
                                      </p:cBhvr>
                                      <p:tavLst>
                                        <p:tav tm="0">
                                          <p:val>
                                            <p:strVal val="#ppt_h"/>
                                          </p:val>
                                        </p:tav>
                                        <p:tav tm="100000">
                                          <p:val>
                                            <p:strVal val="#ppt_h"/>
                                          </p:val>
                                        </p:tav>
                                      </p:tavLst>
                                    </p:anim>
                                    <p:animEffect transition="in" filter="fade">
                                      <p:cBhvr>
                                        <p:cTn id="15" dur="1000"/>
                                        <p:tgtEl>
                                          <p:spTgt spid="12">
                                            <p:graphicEl>
                                              <a:dgm id="{729DB25D-DDC1-4FFB-98D4-62AC31E9BD1C}"/>
                                            </p:graphic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2">
                                            <p:graphicEl>
                                              <a:dgm id="{7EE44A6E-77DD-4B6C-90A9-E533110C04E8}"/>
                                            </p:graphicEl>
                                          </p:spTgt>
                                        </p:tgtEl>
                                        <p:attrNameLst>
                                          <p:attrName>style.visibility</p:attrName>
                                        </p:attrNameLst>
                                      </p:cBhvr>
                                      <p:to>
                                        <p:strVal val="visible"/>
                                      </p:to>
                                    </p:set>
                                    <p:anim calcmode="lin" valueType="num">
                                      <p:cBhvr>
                                        <p:cTn id="19" dur="1000" fill="hold"/>
                                        <p:tgtEl>
                                          <p:spTgt spid="12">
                                            <p:graphicEl>
                                              <a:dgm id="{7EE44A6E-77DD-4B6C-90A9-E533110C04E8}"/>
                                            </p:graphicEl>
                                          </p:spTgt>
                                        </p:tgtEl>
                                        <p:attrNameLst>
                                          <p:attrName>ppt_w</p:attrName>
                                        </p:attrNameLst>
                                      </p:cBhvr>
                                      <p:tavLst>
                                        <p:tav tm="0">
                                          <p:val>
                                            <p:strVal val="#ppt_w*0.70"/>
                                          </p:val>
                                        </p:tav>
                                        <p:tav tm="100000">
                                          <p:val>
                                            <p:strVal val="#ppt_w"/>
                                          </p:val>
                                        </p:tav>
                                      </p:tavLst>
                                    </p:anim>
                                    <p:anim calcmode="lin" valueType="num">
                                      <p:cBhvr>
                                        <p:cTn id="20" dur="1000" fill="hold"/>
                                        <p:tgtEl>
                                          <p:spTgt spid="12">
                                            <p:graphicEl>
                                              <a:dgm id="{7EE44A6E-77DD-4B6C-90A9-E533110C04E8}"/>
                                            </p:graphicEl>
                                          </p:spTgt>
                                        </p:tgtEl>
                                        <p:attrNameLst>
                                          <p:attrName>ppt_h</p:attrName>
                                        </p:attrNameLst>
                                      </p:cBhvr>
                                      <p:tavLst>
                                        <p:tav tm="0">
                                          <p:val>
                                            <p:strVal val="#ppt_h"/>
                                          </p:val>
                                        </p:tav>
                                        <p:tav tm="100000">
                                          <p:val>
                                            <p:strVal val="#ppt_h"/>
                                          </p:val>
                                        </p:tav>
                                      </p:tavLst>
                                    </p:anim>
                                    <p:animEffect transition="in" filter="fade">
                                      <p:cBhvr>
                                        <p:cTn id="21" dur="1000"/>
                                        <p:tgtEl>
                                          <p:spTgt spid="12">
                                            <p:graphicEl>
                                              <a:dgm id="{7EE44A6E-77DD-4B6C-90A9-E533110C04E8}"/>
                                            </p:graphic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2">
                                            <p:graphicEl>
                                              <a:dgm id="{2F3017B1-C0D7-453A-B2E2-38B4FC40884C}"/>
                                            </p:graphicEl>
                                          </p:spTgt>
                                        </p:tgtEl>
                                        <p:attrNameLst>
                                          <p:attrName>style.visibility</p:attrName>
                                        </p:attrNameLst>
                                      </p:cBhvr>
                                      <p:to>
                                        <p:strVal val="visible"/>
                                      </p:to>
                                    </p:set>
                                    <p:anim calcmode="lin" valueType="num">
                                      <p:cBhvr>
                                        <p:cTn id="25" dur="1000" fill="hold"/>
                                        <p:tgtEl>
                                          <p:spTgt spid="12">
                                            <p:graphicEl>
                                              <a:dgm id="{2F3017B1-C0D7-453A-B2E2-38B4FC40884C}"/>
                                            </p:graphicEl>
                                          </p:spTgt>
                                        </p:tgtEl>
                                        <p:attrNameLst>
                                          <p:attrName>ppt_w</p:attrName>
                                        </p:attrNameLst>
                                      </p:cBhvr>
                                      <p:tavLst>
                                        <p:tav tm="0">
                                          <p:val>
                                            <p:strVal val="#ppt_w*0.70"/>
                                          </p:val>
                                        </p:tav>
                                        <p:tav tm="100000">
                                          <p:val>
                                            <p:strVal val="#ppt_w"/>
                                          </p:val>
                                        </p:tav>
                                      </p:tavLst>
                                    </p:anim>
                                    <p:anim calcmode="lin" valueType="num">
                                      <p:cBhvr>
                                        <p:cTn id="26" dur="1000" fill="hold"/>
                                        <p:tgtEl>
                                          <p:spTgt spid="12">
                                            <p:graphicEl>
                                              <a:dgm id="{2F3017B1-C0D7-453A-B2E2-38B4FC40884C}"/>
                                            </p:graphicEl>
                                          </p:spTgt>
                                        </p:tgtEl>
                                        <p:attrNameLst>
                                          <p:attrName>ppt_h</p:attrName>
                                        </p:attrNameLst>
                                      </p:cBhvr>
                                      <p:tavLst>
                                        <p:tav tm="0">
                                          <p:val>
                                            <p:strVal val="#ppt_h"/>
                                          </p:val>
                                        </p:tav>
                                        <p:tav tm="100000">
                                          <p:val>
                                            <p:strVal val="#ppt_h"/>
                                          </p:val>
                                        </p:tav>
                                      </p:tavLst>
                                    </p:anim>
                                    <p:animEffect transition="in" filter="fade">
                                      <p:cBhvr>
                                        <p:cTn id="27" dur="1000"/>
                                        <p:tgtEl>
                                          <p:spTgt spid="12">
                                            <p:graphicEl>
                                              <a:dgm id="{2F3017B1-C0D7-453A-B2E2-38B4FC40884C}"/>
                                            </p:graphic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2">
                                            <p:graphicEl>
                                              <a:dgm id="{5EF3F6F1-A89D-4628-8E97-45D8AAE83081}"/>
                                            </p:graphicEl>
                                          </p:spTgt>
                                        </p:tgtEl>
                                        <p:attrNameLst>
                                          <p:attrName>style.visibility</p:attrName>
                                        </p:attrNameLst>
                                      </p:cBhvr>
                                      <p:to>
                                        <p:strVal val="visible"/>
                                      </p:to>
                                    </p:set>
                                    <p:anim calcmode="lin" valueType="num">
                                      <p:cBhvr>
                                        <p:cTn id="31" dur="1000" fill="hold"/>
                                        <p:tgtEl>
                                          <p:spTgt spid="12">
                                            <p:graphicEl>
                                              <a:dgm id="{5EF3F6F1-A89D-4628-8E97-45D8AAE83081}"/>
                                            </p:graphicEl>
                                          </p:spTgt>
                                        </p:tgtEl>
                                        <p:attrNameLst>
                                          <p:attrName>ppt_w</p:attrName>
                                        </p:attrNameLst>
                                      </p:cBhvr>
                                      <p:tavLst>
                                        <p:tav tm="0">
                                          <p:val>
                                            <p:strVal val="#ppt_w*0.70"/>
                                          </p:val>
                                        </p:tav>
                                        <p:tav tm="100000">
                                          <p:val>
                                            <p:strVal val="#ppt_w"/>
                                          </p:val>
                                        </p:tav>
                                      </p:tavLst>
                                    </p:anim>
                                    <p:anim calcmode="lin" valueType="num">
                                      <p:cBhvr>
                                        <p:cTn id="32" dur="1000" fill="hold"/>
                                        <p:tgtEl>
                                          <p:spTgt spid="12">
                                            <p:graphicEl>
                                              <a:dgm id="{5EF3F6F1-A89D-4628-8E97-45D8AAE83081}"/>
                                            </p:graphicEl>
                                          </p:spTgt>
                                        </p:tgtEl>
                                        <p:attrNameLst>
                                          <p:attrName>ppt_h</p:attrName>
                                        </p:attrNameLst>
                                      </p:cBhvr>
                                      <p:tavLst>
                                        <p:tav tm="0">
                                          <p:val>
                                            <p:strVal val="#ppt_h"/>
                                          </p:val>
                                        </p:tav>
                                        <p:tav tm="100000">
                                          <p:val>
                                            <p:strVal val="#ppt_h"/>
                                          </p:val>
                                        </p:tav>
                                      </p:tavLst>
                                    </p:anim>
                                    <p:animEffect transition="in" filter="fade">
                                      <p:cBhvr>
                                        <p:cTn id="33" dur="1000"/>
                                        <p:tgtEl>
                                          <p:spTgt spid="12">
                                            <p:graphicEl>
                                              <a:dgm id="{5EF3F6F1-A89D-4628-8E97-45D8AAE830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دو ویژگی اصلی این بحران</a:t>
            </a:r>
            <a:endParaRPr lang="fa-IR" dirty="0"/>
          </a:p>
        </p:txBody>
      </p:sp>
      <p:graphicFrame>
        <p:nvGraphicFramePr>
          <p:cNvPr id="5" name="Content Placeholder 4"/>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graphicEl>
                                              <a:dgm id="{FF9C3FBA-2A2D-43C0-9775-94963AB9BAE0}"/>
                                            </p:graphicEl>
                                          </p:spTgt>
                                        </p:tgtEl>
                                        <p:attrNameLst>
                                          <p:attrName>style.visibility</p:attrName>
                                        </p:attrNameLst>
                                      </p:cBhvr>
                                      <p:to>
                                        <p:strVal val="visible"/>
                                      </p:to>
                                    </p:set>
                                    <p:animEffect transition="in" filter="fade">
                                      <p:cBhvr>
                                        <p:cTn id="7" dur="800" decel="100000"/>
                                        <p:tgtEl>
                                          <p:spTgt spid="5">
                                            <p:graphicEl>
                                              <a:dgm id="{FF9C3FBA-2A2D-43C0-9775-94963AB9BAE0}"/>
                                            </p:graphicEl>
                                          </p:spTgt>
                                        </p:tgtEl>
                                      </p:cBhvr>
                                    </p:animEffect>
                                    <p:anim calcmode="lin" valueType="num">
                                      <p:cBhvr>
                                        <p:cTn id="8" dur="800" decel="100000" fill="hold"/>
                                        <p:tgtEl>
                                          <p:spTgt spid="5">
                                            <p:graphicEl>
                                              <a:dgm id="{FF9C3FBA-2A2D-43C0-9775-94963AB9BAE0}"/>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graphicEl>
                                              <a:dgm id="{FF9C3FBA-2A2D-43C0-9775-94963AB9BAE0}"/>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graphicEl>
                                              <a:dgm id="{FF9C3FBA-2A2D-43C0-9775-94963AB9BAE0}"/>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graphicEl>
                                              <a:dgm id="{FF9C3FBA-2A2D-43C0-9775-94963AB9BAE0}"/>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graphicEl>
                                              <a:dgm id="{FF9C3FBA-2A2D-43C0-9775-94963AB9BAE0}"/>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graphicEl>
                                              <a:dgm id="{B2B94FD0-F475-4A07-B5D8-7083D7061E23}"/>
                                            </p:graphicEl>
                                          </p:spTgt>
                                        </p:tgtEl>
                                        <p:attrNameLst>
                                          <p:attrName>style.visibility</p:attrName>
                                        </p:attrNameLst>
                                      </p:cBhvr>
                                      <p:to>
                                        <p:strVal val="visible"/>
                                      </p:to>
                                    </p:set>
                                    <p:animEffect transition="in" filter="fade">
                                      <p:cBhvr>
                                        <p:cTn id="16" dur="800" decel="100000"/>
                                        <p:tgtEl>
                                          <p:spTgt spid="5">
                                            <p:graphicEl>
                                              <a:dgm id="{B2B94FD0-F475-4A07-B5D8-7083D7061E23}"/>
                                            </p:graphicEl>
                                          </p:spTgt>
                                        </p:tgtEl>
                                      </p:cBhvr>
                                    </p:animEffect>
                                    <p:anim calcmode="lin" valueType="num">
                                      <p:cBhvr>
                                        <p:cTn id="17" dur="800" decel="100000" fill="hold"/>
                                        <p:tgtEl>
                                          <p:spTgt spid="5">
                                            <p:graphicEl>
                                              <a:dgm id="{B2B94FD0-F475-4A07-B5D8-7083D7061E23}"/>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5">
                                            <p:graphicEl>
                                              <a:dgm id="{B2B94FD0-F475-4A07-B5D8-7083D7061E23}"/>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5">
                                            <p:graphicEl>
                                              <a:dgm id="{B2B94FD0-F475-4A07-B5D8-7083D7061E23}"/>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graphicEl>
                                              <a:dgm id="{B2B94FD0-F475-4A07-B5D8-7083D7061E23}"/>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graphicEl>
                                              <a:dgm id="{B2B94FD0-F475-4A07-B5D8-7083D7061E23}"/>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
                                            <p:graphicEl>
                                              <a:dgm id="{E18E59EB-A2FD-4961-8500-592DF0C31CBE}"/>
                                            </p:graphicEl>
                                          </p:spTgt>
                                        </p:tgtEl>
                                        <p:attrNameLst>
                                          <p:attrName>style.visibility</p:attrName>
                                        </p:attrNameLst>
                                      </p:cBhvr>
                                      <p:to>
                                        <p:strVal val="visible"/>
                                      </p:to>
                                    </p:set>
                                    <p:animEffect transition="in" filter="fade">
                                      <p:cBhvr>
                                        <p:cTn id="25" dur="800" decel="100000"/>
                                        <p:tgtEl>
                                          <p:spTgt spid="5">
                                            <p:graphicEl>
                                              <a:dgm id="{E18E59EB-A2FD-4961-8500-592DF0C31CBE}"/>
                                            </p:graphicEl>
                                          </p:spTgt>
                                        </p:tgtEl>
                                      </p:cBhvr>
                                    </p:animEffect>
                                    <p:anim calcmode="lin" valueType="num">
                                      <p:cBhvr>
                                        <p:cTn id="26" dur="800" decel="100000" fill="hold"/>
                                        <p:tgtEl>
                                          <p:spTgt spid="5">
                                            <p:graphicEl>
                                              <a:dgm id="{E18E59EB-A2FD-4961-8500-592DF0C31CBE}"/>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graphicEl>
                                              <a:dgm id="{E18E59EB-A2FD-4961-8500-592DF0C31CBE}"/>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graphicEl>
                                              <a:dgm id="{E18E59EB-A2FD-4961-8500-592DF0C31CBE}"/>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graphicEl>
                                              <a:dgm id="{E18E59EB-A2FD-4961-8500-592DF0C31CBE}"/>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graphicEl>
                                              <a:dgm id="{E18E59EB-A2FD-4961-8500-592DF0C31CBE}"/>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5">
                                            <p:graphicEl>
                                              <a:dgm id="{EDDCD871-049F-4667-8EB0-0F48C2E1CBA9}"/>
                                            </p:graphicEl>
                                          </p:spTgt>
                                        </p:tgtEl>
                                        <p:attrNameLst>
                                          <p:attrName>style.visibility</p:attrName>
                                        </p:attrNameLst>
                                      </p:cBhvr>
                                      <p:to>
                                        <p:strVal val="visible"/>
                                      </p:to>
                                    </p:set>
                                    <p:animEffect transition="in" filter="fade">
                                      <p:cBhvr>
                                        <p:cTn id="34" dur="800" decel="100000"/>
                                        <p:tgtEl>
                                          <p:spTgt spid="5">
                                            <p:graphicEl>
                                              <a:dgm id="{EDDCD871-049F-4667-8EB0-0F48C2E1CBA9}"/>
                                            </p:graphicEl>
                                          </p:spTgt>
                                        </p:tgtEl>
                                      </p:cBhvr>
                                    </p:animEffect>
                                    <p:anim calcmode="lin" valueType="num">
                                      <p:cBhvr>
                                        <p:cTn id="35" dur="800" decel="100000" fill="hold"/>
                                        <p:tgtEl>
                                          <p:spTgt spid="5">
                                            <p:graphicEl>
                                              <a:dgm id="{EDDCD871-049F-4667-8EB0-0F48C2E1CBA9}"/>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5">
                                            <p:graphicEl>
                                              <a:dgm id="{EDDCD871-049F-4667-8EB0-0F48C2E1CBA9}"/>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5">
                                            <p:graphicEl>
                                              <a:dgm id="{EDDCD871-049F-4667-8EB0-0F48C2E1CBA9}"/>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graphicEl>
                                              <a:dgm id="{EDDCD871-049F-4667-8EB0-0F48C2E1CBA9}"/>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graphicEl>
                                              <a:dgm id="{EDDCD871-049F-4667-8EB0-0F48C2E1CBA9}"/>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a:bodyPr>
          <a:lstStyle/>
          <a:p>
            <a:pPr algn="ctr"/>
            <a:r>
              <a:rPr lang="fa-IR" b="0" dirty="0" smtClean="0"/>
              <a:t>گاه‌شمار بحران اخیر- وام‎های رهنی شک‎دار </a:t>
            </a:r>
            <a:r>
              <a:rPr lang="fa-IR" b="0" dirty="0" smtClean="0">
                <a:cs typeface="B Bardiya" pitchFamily="2" charset="-78"/>
              </a:rPr>
              <a:t>(</a:t>
            </a:r>
            <a:r>
              <a:rPr lang="en-US" b="0" dirty="0" smtClean="0">
                <a:latin typeface="Times New Roman" pitchFamily="18" charset="0"/>
                <a:cs typeface="Times New Roman" pitchFamily="18" charset="0"/>
              </a:rPr>
              <a:t>III</a:t>
            </a:r>
            <a:r>
              <a:rPr lang="fa-IR" b="0" dirty="0" smtClean="0">
                <a:cs typeface="B Bardiya" pitchFamily="2" charset="-78"/>
              </a:rPr>
              <a:t>) </a:t>
            </a:r>
            <a:endParaRPr lang="en-US" b="0" dirty="0" smtClean="0">
              <a:cs typeface="B Bardiya" pitchFamily="2" charset="-78"/>
            </a:endParaRPr>
          </a:p>
        </p:txBody>
      </p:sp>
      <p:grpSp>
        <p:nvGrpSpPr>
          <p:cNvPr id="4" name="Group 3"/>
          <p:cNvGrpSpPr/>
          <p:nvPr/>
        </p:nvGrpSpPr>
        <p:grpSpPr>
          <a:xfrm>
            <a:off x="502928" y="533525"/>
            <a:ext cx="8183863" cy="4721100"/>
            <a:chOff x="502928" y="533525"/>
            <a:chExt cx="8183863" cy="4721100"/>
          </a:xfrm>
        </p:grpSpPr>
        <p:sp>
          <p:nvSpPr>
            <p:cNvPr id="5" name="Freeform 4"/>
            <p:cNvSpPr/>
            <p:nvPr/>
          </p:nvSpPr>
          <p:spPr>
            <a:xfrm>
              <a:off x="507957" y="533525"/>
              <a:ext cx="8173804" cy="934871"/>
            </a:xfrm>
            <a:custGeom>
              <a:avLst/>
              <a:gdLst>
                <a:gd name="connsiteX0" fmla="*/ 0 w 8173804"/>
                <a:gd name="connsiteY0" fmla="*/ 93487 h 934871"/>
                <a:gd name="connsiteX1" fmla="*/ 27382 w 8173804"/>
                <a:gd name="connsiteY1" fmla="*/ 27382 h 934871"/>
                <a:gd name="connsiteX2" fmla="*/ 93487 w 8173804"/>
                <a:gd name="connsiteY2" fmla="*/ 0 h 934871"/>
                <a:gd name="connsiteX3" fmla="*/ 8080317 w 8173804"/>
                <a:gd name="connsiteY3" fmla="*/ 0 h 934871"/>
                <a:gd name="connsiteX4" fmla="*/ 8146422 w 8173804"/>
                <a:gd name="connsiteY4" fmla="*/ 27382 h 934871"/>
                <a:gd name="connsiteX5" fmla="*/ 8173804 w 8173804"/>
                <a:gd name="connsiteY5" fmla="*/ 93487 h 934871"/>
                <a:gd name="connsiteX6" fmla="*/ 8173804 w 8173804"/>
                <a:gd name="connsiteY6" fmla="*/ 841384 h 934871"/>
                <a:gd name="connsiteX7" fmla="*/ 8146422 w 8173804"/>
                <a:gd name="connsiteY7" fmla="*/ 907489 h 934871"/>
                <a:gd name="connsiteX8" fmla="*/ 8080317 w 8173804"/>
                <a:gd name="connsiteY8" fmla="*/ 934871 h 934871"/>
                <a:gd name="connsiteX9" fmla="*/ 93487 w 8173804"/>
                <a:gd name="connsiteY9" fmla="*/ 934871 h 934871"/>
                <a:gd name="connsiteX10" fmla="*/ 27382 w 8173804"/>
                <a:gd name="connsiteY10" fmla="*/ 907489 h 934871"/>
                <a:gd name="connsiteX11" fmla="*/ 0 w 8173804"/>
                <a:gd name="connsiteY11" fmla="*/ 841384 h 934871"/>
                <a:gd name="connsiteX12" fmla="*/ 0 w 8173804"/>
                <a:gd name="connsiteY12" fmla="*/ 93487 h 9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3804" h="934871">
                  <a:moveTo>
                    <a:pt x="0" y="93487"/>
                  </a:moveTo>
                  <a:cubicBezTo>
                    <a:pt x="0" y="68693"/>
                    <a:pt x="9850" y="44914"/>
                    <a:pt x="27382" y="27382"/>
                  </a:cubicBezTo>
                  <a:cubicBezTo>
                    <a:pt x="44914" y="9850"/>
                    <a:pt x="68693" y="0"/>
                    <a:pt x="93487" y="0"/>
                  </a:cubicBezTo>
                  <a:lnTo>
                    <a:pt x="8080317" y="0"/>
                  </a:lnTo>
                  <a:cubicBezTo>
                    <a:pt x="8105111" y="0"/>
                    <a:pt x="8128890" y="9850"/>
                    <a:pt x="8146422" y="27382"/>
                  </a:cubicBezTo>
                  <a:cubicBezTo>
                    <a:pt x="8163954" y="44914"/>
                    <a:pt x="8173804" y="68693"/>
                    <a:pt x="8173804" y="93487"/>
                  </a:cubicBezTo>
                  <a:lnTo>
                    <a:pt x="8173804" y="841384"/>
                  </a:lnTo>
                  <a:cubicBezTo>
                    <a:pt x="8173804" y="866178"/>
                    <a:pt x="8163954" y="889957"/>
                    <a:pt x="8146422" y="907489"/>
                  </a:cubicBezTo>
                  <a:cubicBezTo>
                    <a:pt x="8128890" y="925021"/>
                    <a:pt x="8105111" y="934871"/>
                    <a:pt x="8080317" y="934871"/>
                  </a:cubicBezTo>
                  <a:lnTo>
                    <a:pt x="93487" y="934871"/>
                  </a:lnTo>
                  <a:cubicBezTo>
                    <a:pt x="68693" y="934871"/>
                    <a:pt x="44914" y="925021"/>
                    <a:pt x="27382" y="907489"/>
                  </a:cubicBezTo>
                  <a:cubicBezTo>
                    <a:pt x="9850" y="889957"/>
                    <a:pt x="0" y="866178"/>
                    <a:pt x="0" y="841384"/>
                  </a:cubicBezTo>
                  <a:lnTo>
                    <a:pt x="0" y="9348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1511" tIns="51511" rIns="51511" bIns="51511" numCol="1" spcCol="1270" anchor="ctr" anchorCtr="0">
              <a:noAutofit/>
            </a:bodyPr>
            <a:lstStyle/>
            <a:p>
              <a:pPr lvl="0" algn="ctr" defTabSz="844550" rtl="1">
                <a:spcBef>
                  <a:spcPct val="0"/>
                </a:spcBef>
                <a:spcAft>
                  <a:spcPct val="35000"/>
                </a:spcAft>
              </a:pPr>
              <a:r>
                <a:rPr lang="fa-IR" sz="1900" kern="1200" dirty="0" smtClean="0">
                  <a:cs typeface="B Mitra" pitchFamily="2" charset="-78"/>
                </a:rPr>
                <a:t>بانک‎های بزرگ زیان مطالبات لاوصول را اعلام کردند و ذخیره‎گرفتن   (</a:t>
              </a:r>
              <a:r>
                <a:rPr lang="en-US" sz="1800" kern="1200" dirty="0" smtClean="0">
                  <a:latin typeface="Times New Roman" pitchFamily="18" charset="0"/>
                  <a:cs typeface="Times New Roman" pitchFamily="18" charset="0"/>
                </a:rPr>
                <a:t>write</a:t>
              </a:r>
              <a:r>
                <a:rPr lang="en-US" sz="1900" kern="1200" dirty="0" smtClean="0">
                  <a:cs typeface="B Mitra" pitchFamily="2" charset="-78"/>
                </a:rPr>
                <a:t> </a:t>
              </a:r>
              <a:r>
                <a:rPr lang="en-US" sz="1800" kern="1200" dirty="0" smtClean="0">
                  <a:latin typeface="Times New Roman" pitchFamily="18" charset="0"/>
                  <a:cs typeface="Times New Roman" pitchFamily="18" charset="0"/>
                </a:rPr>
                <a:t>off</a:t>
              </a:r>
              <a:r>
                <a:rPr lang="fa-IR" sz="1900" kern="1200" dirty="0" smtClean="0">
                  <a:cs typeface="B Mitra" pitchFamily="2" charset="-78"/>
                </a:rPr>
                <a:t>) بابت مطالبات شروع شد. این ذخایر در 17 ژوئیۀ 2008 به 450 میلیارد دلار رسید.</a:t>
              </a:r>
              <a:endParaRPr lang="en-US" sz="1900" kern="1200" dirty="0">
                <a:cs typeface="B Mitra" pitchFamily="2" charset="-78"/>
              </a:endParaRPr>
            </a:p>
          </p:txBody>
        </p:sp>
        <p:sp>
          <p:nvSpPr>
            <p:cNvPr id="6" name="Right Arrow 5"/>
            <p:cNvSpPr/>
            <p:nvPr/>
          </p:nvSpPr>
          <p:spPr>
            <a:xfrm rot="5400000">
              <a:off x="4513058" y="1550198"/>
              <a:ext cx="163602" cy="163602"/>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Freeform 6"/>
            <p:cNvSpPr/>
            <p:nvPr/>
          </p:nvSpPr>
          <p:spPr>
            <a:xfrm>
              <a:off x="502928" y="1795602"/>
              <a:ext cx="8183863" cy="934871"/>
            </a:xfrm>
            <a:custGeom>
              <a:avLst/>
              <a:gdLst>
                <a:gd name="connsiteX0" fmla="*/ 0 w 8183863"/>
                <a:gd name="connsiteY0" fmla="*/ 93487 h 934871"/>
                <a:gd name="connsiteX1" fmla="*/ 27382 w 8183863"/>
                <a:gd name="connsiteY1" fmla="*/ 27382 h 934871"/>
                <a:gd name="connsiteX2" fmla="*/ 93487 w 8183863"/>
                <a:gd name="connsiteY2" fmla="*/ 0 h 934871"/>
                <a:gd name="connsiteX3" fmla="*/ 8090376 w 8183863"/>
                <a:gd name="connsiteY3" fmla="*/ 0 h 934871"/>
                <a:gd name="connsiteX4" fmla="*/ 8156481 w 8183863"/>
                <a:gd name="connsiteY4" fmla="*/ 27382 h 934871"/>
                <a:gd name="connsiteX5" fmla="*/ 8183863 w 8183863"/>
                <a:gd name="connsiteY5" fmla="*/ 93487 h 934871"/>
                <a:gd name="connsiteX6" fmla="*/ 8183863 w 8183863"/>
                <a:gd name="connsiteY6" fmla="*/ 841384 h 934871"/>
                <a:gd name="connsiteX7" fmla="*/ 8156481 w 8183863"/>
                <a:gd name="connsiteY7" fmla="*/ 907489 h 934871"/>
                <a:gd name="connsiteX8" fmla="*/ 8090376 w 8183863"/>
                <a:gd name="connsiteY8" fmla="*/ 934871 h 934871"/>
                <a:gd name="connsiteX9" fmla="*/ 93487 w 8183863"/>
                <a:gd name="connsiteY9" fmla="*/ 934871 h 934871"/>
                <a:gd name="connsiteX10" fmla="*/ 27382 w 8183863"/>
                <a:gd name="connsiteY10" fmla="*/ 907489 h 934871"/>
                <a:gd name="connsiteX11" fmla="*/ 0 w 8183863"/>
                <a:gd name="connsiteY11" fmla="*/ 841384 h 934871"/>
                <a:gd name="connsiteX12" fmla="*/ 0 w 8183863"/>
                <a:gd name="connsiteY12" fmla="*/ 93487 h 9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63" h="934871">
                  <a:moveTo>
                    <a:pt x="0" y="93487"/>
                  </a:moveTo>
                  <a:cubicBezTo>
                    <a:pt x="0" y="68693"/>
                    <a:pt x="9850" y="44914"/>
                    <a:pt x="27382" y="27382"/>
                  </a:cubicBezTo>
                  <a:cubicBezTo>
                    <a:pt x="44914" y="9850"/>
                    <a:pt x="68693" y="0"/>
                    <a:pt x="93487" y="0"/>
                  </a:cubicBezTo>
                  <a:lnTo>
                    <a:pt x="8090376" y="0"/>
                  </a:lnTo>
                  <a:cubicBezTo>
                    <a:pt x="8115170" y="0"/>
                    <a:pt x="8138949" y="9850"/>
                    <a:pt x="8156481" y="27382"/>
                  </a:cubicBezTo>
                  <a:cubicBezTo>
                    <a:pt x="8174013" y="44914"/>
                    <a:pt x="8183863" y="68693"/>
                    <a:pt x="8183863" y="93487"/>
                  </a:cubicBezTo>
                  <a:lnTo>
                    <a:pt x="8183863" y="841384"/>
                  </a:lnTo>
                  <a:cubicBezTo>
                    <a:pt x="8183863" y="866178"/>
                    <a:pt x="8174013" y="889957"/>
                    <a:pt x="8156481" y="907489"/>
                  </a:cubicBezTo>
                  <a:cubicBezTo>
                    <a:pt x="8138949" y="925021"/>
                    <a:pt x="8115170" y="934871"/>
                    <a:pt x="8090376" y="934871"/>
                  </a:cubicBezTo>
                  <a:lnTo>
                    <a:pt x="93487" y="934871"/>
                  </a:lnTo>
                  <a:cubicBezTo>
                    <a:pt x="68693" y="934871"/>
                    <a:pt x="44914" y="925021"/>
                    <a:pt x="27382" y="907489"/>
                  </a:cubicBezTo>
                  <a:cubicBezTo>
                    <a:pt x="9850" y="889957"/>
                    <a:pt x="0" y="866178"/>
                    <a:pt x="0" y="841384"/>
                  </a:cubicBezTo>
                  <a:lnTo>
                    <a:pt x="0" y="93487"/>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1511" tIns="51511" rIns="51511" bIns="51511" numCol="1" spcCol="1270" anchor="ctr" anchorCtr="0">
              <a:noAutofit/>
            </a:bodyPr>
            <a:lstStyle/>
            <a:p>
              <a:pPr lvl="0" algn="ctr" defTabSz="844550" rtl="1">
                <a:spcBef>
                  <a:spcPct val="0"/>
                </a:spcBef>
                <a:spcAft>
                  <a:spcPct val="35000"/>
                </a:spcAft>
              </a:pPr>
              <a:r>
                <a:rPr lang="fa-IR" sz="1900" kern="1200" dirty="0" smtClean="0">
                  <a:cs typeface="B Mitra" pitchFamily="2" charset="-78"/>
                </a:rPr>
                <a:t>به دلیل تبدیل به اوراق بهادارکردن، بسیاری از وام‎دهندگان وام‎های رهنی، ریسک و حقوق تسهیلات اعطایی را به شکل </a:t>
              </a:r>
              <a:r>
                <a:rPr lang="en-US" sz="1800" kern="1200" dirty="0" smtClean="0">
                  <a:latin typeface="Times New Roman" pitchFamily="18" charset="0"/>
                  <a:cs typeface="Times New Roman" pitchFamily="18" charset="0"/>
                </a:rPr>
                <a:t>MBS</a:t>
              </a:r>
              <a:r>
                <a:rPr lang="fa-IR" sz="1900" kern="1200" dirty="0" smtClean="0">
                  <a:cs typeface="B Mitra" pitchFamily="2" charset="-78"/>
                </a:rPr>
                <a:t> و اوراق مشابه به سرمایه‎گذاران ثالث در بازار منتقل کرده بودند.</a:t>
              </a:r>
              <a:endParaRPr lang="en-US" sz="1900" kern="1200" dirty="0">
                <a:cs typeface="B Mitra" pitchFamily="2" charset="-78"/>
              </a:endParaRPr>
            </a:p>
          </p:txBody>
        </p:sp>
        <p:sp>
          <p:nvSpPr>
            <p:cNvPr id="8" name="Right Arrow 7"/>
            <p:cNvSpPr/>
            <p:nvPr/>
          </p:nvSpPr>
          <p:spPr>
            <a:xfrm rot="5400000">
              <a:off x="4513058" y="2812274"/>
              <a:ext cx="163602" cy="163602"/>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Freeform 9"/>
            <p:cNvSpPr/>
            <p:nvPr/>
          </p:nvSpPr>
          <p:spPr>
            <a:xfrm>
              <a:off x="502928" y="3057678"/>
              <a:ext cx="8183863" cy="934871"/>
            </a:xfrm>
            <a:custGeom>
              <a:avLst/>
              <a:gdLst>
                <a:gd name="connsiteX0" fmla="*/ 0 w 8183863"/>
                <a:gd name="connsiteY0" fmla="*/ 93487 h 934871"/>
                <a:gd name="connsiteX1" fmla="*/ 27382 w 8183863"/>
                <a:gd name="connsiteY1" fmla="*/ 27382 h 934871"/>
                <a:gd name="connsiteX2" fmla="*/ 93487 w 8183863"/>
                <a:gd name="connsiteY2" fmla="*/ 0 h 934871"/>
                <a:gd name="connsiteX3" fmla="*/ 8090376 w 8183863"/>
                <a:gd name="connsiteY3" fmla="*/ 0 h 934871"/>
                <a:gd name="connsiteX4" fmla="*/ 8156481 w 8183863"/>
                <a:gd name="connsiteY4" fmla="*/ 27382 h 934871"/>
                <a:gd name="connsiteX5" fmla="*/ 8183863 w 8183863"/>
                <a:gd name="connsiteY5" fmla="*/ 93487 h 934871"/>
                <a:gd name="connsiteX6" fmla="*/ 8183863 w 8183863"/>
                <a:gd name="connsiteY6" fmla="*/ 841384 h 934871"/>
                <a:gd name="connsiteX7" fmla="*/ 8156481 w 8183863"/>
                <a:gd name="connsiteY7" fmla="*/ 907489 h 934871"/>
                <a:gd name="connsiteX8" fmla="*/ 8090376 w 8183863"/>
                <a:gd name="connsiteY8" fmla="*/ 934871 h 934871"/>
                <a:gd name="connsiteX9" fmla="*/ 93487 w 8183863"/>
                <a:gd name="connsiteY9" fmla="*/ 934871 h 934871"/>
                <a:gd name="connsiteX10" fmla="*/ 27382 w 8183863"/>
                <a:gd name="connsiteY10" fmla="*/ 907489 h 934871"/>
                <a:gd name="connsiteX11" fmla="*/ 0 w 8183863"/>
                <a:gd name="connsiteY11" fmla="*/ 841384 h 934871"/>
                <a:gd name="connsiteX12" fmla="*/ 0 w 8183863"/>
                <a:gd name="connsiteY12" fmla="*/ 93487 h 9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63" h="934871">
                  <a:moveTo>
                    <a:pt x="0" y="93487"/>
                  </a:moveTo>
                  <a:cubicBezTo>
                    <a:pt x="0" y="68693"/>
                    <a:pt x="9850" y="44914"/>
                    <a:pt x="27382" y="27382"/>
                  </a:cubicBezTo>
                  <a:cubicBezTo>
                    <a:pt x="44914" y="9850"/>
                    <a:pt x="68693" y="0"/>
                    <a:pt x="93487" y="0"/>
                  </a:cubicBezTo>
                  <a:lnTo>
                    <a:pt x="8090376" y="0"/>
                  </a:lnTo>
                  <a:cubicBezTo>
                    <a:pt x="8115170" y="0"/>
                    <a:pt x="8138949" y="9850"/>
                    <a:pt x="8156481" y="27382"/>
                  </a:cubicBezTo>
                  <a:cubicBezTo>
                    <a:pt x="8174013" y="44914"/>
                    <a:pt x="8183863" y="68693"/>
                    <a:pt x="8183863" y="93487"/>
                  </a:cubicBezTo>
                  <a:lnTo>
                    <a:pt x="8183863" y="841384"/>
                  </a:lnTo>
                  <a:cubicBezTo>
                    <a:pt x="8183863" y="866178"/>
                    <a:pt x="8174013" y="889957"/>
                    <a:pt x="8156481" y="907489"/>
                  </a:cubicBezTo>
                  <a:cubicBezTo>
                    <a:pt x="8138949" y="925021"/>
                    <a:pt x="8115170" y="934871"/>
                    <a:pt x="8090376" y="934871"/>
                  </a:cubicBezTo>
                  <a:lnTo>
                    <a:pt x="93487" y="934871"/>
                  </a:lnTo>
                  <a:cubicBezTo>
                    <a:pt x="68693" y="934871"/>
                    <a:pt x="44914" y="925021"/>
                    <a:pt x="27382" y="907489"/>
                  </a:cubicBezTo>
                  <a:cubicBezTo>
                    <a:pt x="9850" y="889957"/>
                    <a:pt x="0" y="866178"/>
                    <a:pt x="0" y="841384"/>
                  </a:cubicBezTo>
                  <a:lnTo>
                    <a:pt x="0" y="93487"/>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1511" tIns="51511" rIns="51511" bIns="51511" numCol="1" spcCol="1270" anchor="ctr" anchorCtr="0">
              <a:noAutofit/>
            </a:bodyPr>
            <a:lstStyle/>
            <a:p>
              <a:pPr lvl="0" algn="ctr" defTabSz="844550" rtl="1">
                <a:spcBef>
                  <a:spcPct val="0"/>
                </a:spcBef>
                <a:spcAft>
                  <a:spcPct val="35000"/>
                </a:spcAft>
              </a:pPr>
              <a:r>
                <a:rPr lang="fa-IR" sz="1900" kern="1200" dirty="0" smtClean="0">
                  <a:cs typeface="B Mitra" pitchFamily="2" charset="-78"/>
                </a:rPr>
                <a:t>افراد، شرکت‎ها و سرمایه‎گذاری نهادی که </a:t>
              </a:r>
              <a:r>
                <a:rPr lang="en-US" sz="1800" kern="1200" dirty="0" smtClean="0">
                  <a:latin typeface="Times New Roman" pitchFamily="18" charset="0"/>
                  <a:cs typeface="Times New Roman" pitchFamily="18" charset="0"/>
                </a:rPr>
                <a:t>MBS</a:t>
              </a:r>
              <a:r>
                <a:rPr lang="fa-IR" sz="1900" kern="1200" dirty="0" smtClean="0">
                  <a:cs typeface="B Mitra" pitchFamily="2" charset="-78"/>
                </a:rPr>
                <a:t>ها یا اوراق مشابه از جمله </a:t>
              </a:r>
              <a:r>
                <a:rPr lang="en-US" sz="1800" kern="1200" dirty="0" smtClean="0">
                  <a:latin typeface="Times New Roman" pitchFamily="18" charset="0"/>
                  <a:cs typeface="Times New Roman" pitchFamily="18" charset="0"/>
                </a:rPr>
                <a:t>CDO</a:t>
              </a:r>
              <a:r>
                <a:rPr lang="fa-IR" sz="1900" kern="1200" dirty="0" smtClean="0">
                  <a:cs typeface="B Mitra" pitchFamily="2" charset="-78"/>
                </a:rPr>
                <a:t> (تعهدات بدهی دارای پشتوانه) را خریده بودند، با کاهش ارزش اوراق (به دلیل کاهش ارزش املاک پشتوانۀ آن‎ها) زیان‎های هنگفتی متحمل شدند.</a:t>
              </a:r>
              <a:endParaRPr lang="en-US" sz="1900" kern="1200" dirty="0">
                <a:cs typeface="B Mitra" pitchFamily="2" charset="-78"/>
              </a:endParaRPr>
            </a:p>
          </p:txBody>
        </p:sp>
        <p:sp>
          <p:nvSpPr>
            <p:cNvPr id="11" name="Right Arrow 10"/>
            <p:cNvSpPr/>
            <p:nvPr/>
          </p:nvSpPr>
          <p:spPr>
            <a:xfrm rot="5400000">
              <a:off x="4513058" y="4074351"/>
              <a:ext cx="163602" cy="163602"/>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Freeform 11"/>
            <p:cNvSpPr/>
            <p:nvPr/>
          </p:nvSpPr>
          <p:spPr>
            <a:xfrm>
              <a:off x="502928" y="4319754"/>
              <a:ext cx="8183863" cy="934871"/>
            </a:xfrm>
            <a:custGeom>
              <a:avLst/>
              <a:gdLst>
                <a:gd name="connsiteX0" fmla="*/ 0 w 8183863"/>
                <a:gd name="connsiteY0" fmla="*/ 93487 h 934871"/>
                <a:gd name="connsiteX1" fmla="*/ 27382 w 8183863"/>
                <a:gd name="connsiteY1" fmla="*/ 27382 h 934871"/>
                <a:gd name="connsiteX2" fmla="*/ 93487 w 8183863"/>
                <a:gd name="connsiteY2" fmla="*/ 0 h 934871"/>
                <a:gd name="connsiteX3" fmla="*/ 8090376 w 8183863"/>
                <a:gd name="connsiteY3" fmla="*/ 0 h 934871"/>
                <a:gd name="connsiteX4" fmla="*/ 8156481 w 8183863"/>
                <a:gd name="connsiteY4" fmla="*/ 27382 h 934871"/>
                <a:gd name="connsiteX5" fmla="*/ 8183863 w 8183863"/>
                <a:gd name="connsiteY5" fmla="*/ 93487 h 934871"/>
                <a:gd name="connsiteX6" fmla="*/ 8183863 w 8183863"/>
                <a:gd name="connsiteY6" fmla="*/ 841384 h 934871"/>
                <a:gd name="connsiteX7" fmla="*/ 8156481 w 8183863"/>
                <a:gd name="connsiteY7" fmla="*/ 907489 h 934871"/>
                <a:gd name="connsiteX8" fmla="*/ 8090376 w 8183863"/>
                <a:gd name="connsiteY8" fmla="*/ 934871 h 934871"/>
                <a:gd name="connsiteX9" fmla="*/ 93487 w 8183863"/>
                <a:gd name="connsiteY9" fmla="*/ 934871 h 934871"/>
                <a:gd name="connsiteX10" fmla="*/ 27382 w 8183863"/>
                <a:gd name="connsiteY10" fmla="*/ 907489 h 934871"/>
                <a:gd name="connsiteX11" fmla="*/ 0 w 8183863"/>
                <a:gd name="connsiteY11" fmla="*/ 841384 h 934871"/>
                <a:gd name="connsiteX12" fmla="*/ 0 w 8183863"/>
                <a:gd name="connsiteY12" fmla="*/ 93487 h 9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63" h="934871">
                  <a:moveTo>
                    <a:pt x="0" y="93487"/>
                  </a:moveTo>
                  <a:cubicBezTo>
                    <a:pt x="0" y="68693"/>
                    <a:pt x="9850" y="44914"/>
                    <a:pt x="27382" y="27382"/>
                  </a:cubicBezTo>
                  <a:cubicBezTo>
                    <a:pt x="44914" y="9850"/>
                    <a:pt x="68693" y="0"/>
                    <a:pt x="93487" y="0"/>
                  </a:cubicBezTo>
                  <a:lnTo>
                    <a:pt x="8090376" y="0"/>
                  </a:lnTo>
                  <a:cubicBezTo>
                    <a:pt x="8115170" y="0"/>
                    <a:pt x="8138949" y="9850"/>
                    <a:pt x="8156481" y="27382"/>
                  </a:cubicBezTo>
                  <a:cubicBezTo>
                    <a:pt x="8174013" y="44914"/>
                    <a:pt x="8183863" y="68693"/>
                    <a:pt x="8183863" y="93487"/>
                  </a:cubicBezTo>
                  <a:lnTo>
                    <a:pt x="8183863" y="841384"/>
                  </a:lnTo>
                  <a:cubicBezTo>
                    <a:pt x="8183863" y="866178"/>
                    <a:pt x="8174013" y="889957"/>
                    <a:pt x="8156481" y="907489"/>
                  </a:cubicBezTo>
                  <a:cubicBezTo>
                    <a:pt x="8138949" y="925021"/>
                    <a:pt x="8115170" y="934871"/>
                    <a:pt x="8090376" y="934871"/>
                  </a:cubicBezTo>
                  <a:lnTo>
                    <a:pt x="93487" y="934871"/>
                  </a:lnTo>
                  <a:cubicBezTo>
                    <a:pt x="68693" y="934871"/>
                    <a:pt x="44914" y="925021"/>
                    <a:pt x="27382" y="907489"/>
                  </a:cubicBezTo>
                  <a:cubicBezTo>
                    <a:pt x="9850" y="889957"/>
                    <a:pt x="0" y="866178"/>
                    <a:pt x="0" y="841384"/>
                  </a:cubicBezTo>
                  <a:lnTo>
                    <a:pt x="0" y="93487"/>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1511" tIns="51511" rIns="51511" bIns="51511" numCol="1" spcCol="1270" anchor="ctr" anchorCtr="0">
              <a:noAutofit/>
            </a:bodyPr>
            <a:lstStyle/>
            <a:p>
              <a:pPr lvl="0" algn="ctr" defTabSz="844550" rtl="1">
                <a:spcBef>
                  <a:spcPct val="0"/>
                </a:spcBef>
                <a:spcAft>
                  <a:spcPct val="35000"/>
                </a:spcAft>
              </a:pPr>
              <a:r>
                <a:rPr lang="fa-IR" sz="1900" kern="1200" dirty="0" smtClean="0">
                  <a:cs typeface="B Mitra" pitchFamily="2" charset="-78"/>
                </a:rPr>
                <a:t>با کاهش ارزش بانک‎ها و شرکت‎های فعال در اعطای تسهیلات رهنی، بازار سرمایه بشدت آسیب دید و اثر پشت‎آپشتی یا </a:t>
              </a:r>
              <a:r>
                <a:rPr lang="en-US" sz="1800" kern="1200" dirty="0" smtClean="0">
                  <a:latin typeface="Times New Roman" pitchFamily="18" charset="0"/>
                  <a:cs typeface="Times New Roman" pitchFamily="18" charset="0"/>
                </a:rPr>
                <a:t>Domino</a:t>
              </a:r>
              <a:r>
                <a:rPr lang="en-US" sz="1900" kern="1200" dirty="0" smtClean="0">
                  <a:cs typeface="B Mitra" pitchFamily="2" charset="-78"/>
                </a:rPr>
                <a:t> </a:t>
              </a:r>
              <a:r>
                <a:rPr lang="en-US" sz="1800" kern="1200" dirty="0" smtClean="0">
                  <a:latin typeface="Times New Roman" pitchFamily="18" charset="0"/>
                  <a:cs typeface="Times New Roman" pitchFamily="18" charset="0"/>
                </a:rPr>
                <a:t>Effect</a:t>
              </a:r>
              <a:r>
                <a:rPr lang="fa-IR" sz="1900" kern="1200" dirty="0" smtClean="0">
                  <a:cs typeface="B Mitra" pitchFamily="2" charset="-78"/>
                </a:rPr>
                <a:t> ادامه یافت.</a:t>
              </a:r>
              <a:endParaRPr lang="en-US" sz="1900" kern="1200" dirty="0">
                <a:cs typeface="B Mitra"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0" dirty="0" smtClean="0"/>
              <a:t>گاه‌شمار بحران اخیر- وام‎های رهنی شک‎دار </a:t>
            </a:r>
            <a:r>
              <a:rPr lang="fa-IR" b="0" dirty="0" smtClean="0">
                <a:cs typeface="B Bardiya" pitchFamily="2" charset="-78"/>
              </a:rPr>
              <a:t>(</a:t>
            </a:r>
            <a:r>
              <a:rPr lang="en-US" b="0" dirty="0" smtClean="0">
                <a:latin typeface="Times New Roman" pitchFamily="18" charset="0"/>
                <a:cs typeface="Times New Roman" pitchFamily="18" charset="0"/>
              </a:rPr>
              <a:t>IV</a:t>
            </a:r>
            <a:r>
              <a:rPr lang="fa-IR" b="0" dirty="0" smtClean="0">
                <a:cs typeface="B Bardiya" pitchFamily="2" charset="-78"/>
              </a:rPr>
              <a:t>) </a:t>
            </a:r>
            <a:endParaRPr lang="fa-IR" b="0" dirty="0">
              <a:cs typeface="B Bardiya" pitchFamily="2" charset="-78"/>
            </a:endParaRPr>
          </a:p>
        </p:txBody>
      </p:sp>
      <p:sp>
        <p:nvSpPr>
          <p:cNvPr id="7" name="Freeform 6"/>
          <p:cNvSpPr/>
          <p:nvPr/>
        </p:nvSpPr>
        <p:spPr>
          <a:xfrm>
            <a:off x="502920" y="530352"/>
            <a:ext cx="8183880" cy="4187951"/>
          </a:xfrm>
          <a:custGeom>
            <a:avLst/>
            <a:gdLst>
              <a:gd name="connsiteX0" fmla="*/ 0 w 8183880"/>
              <a:gd name="connsiteY0" fmla="*/ 355976 h 4187951"/>
              <a:gd name="connsiteX1" fmla="*/ 104263 w 8183880"/>
              <a:gd name="connsiteY1" fmla="*/ 104263 h 4187951"/>
              <a:gd name="connsiteX2" fmla="*/ 355976 w 8183880"/>
              <a:gd name="connsiteY2" fmla="*/ 0 h 4187951"/>
              <a:gd name="connsiteX3" fmla="*/ 7827904 w 8183880"/>
              <a:gd name="connsiteY3" fmla="*/ 0 h 4187951"/>
              <a:gd name="connsiteX4" fmla="*/ 8079617 w 8183880"/>
              <a:gd name="connsiteY4" fmla="*/ 104263 h 4187951"/>
              <a:gd name="connsiteX5" fmla="*/ 8183880 w 8183880"/>
              <a:gd name="connsiteY5" fmla="*/ 355976 h 4187951"/>
              <a:gd name="connsiteX6" fmla="*/ 8183880 w 8183880"/>
              <a:gd name="connsiteY6" fmla="*/ 3831975 h 4187951"/>
              <a:gd name="connsiteX7" fmla="*/ 8079617 w 8183880"/>
              <a:gd name="connsiteY7" fmla="*/ 4083688 h 4187951"/>
              <a:gd name="connsiteX8" fmla="*/ 7827904 w 8183880"/>
              <a:gd name="connsiteY8" fmla="*/ 4187951 h 4187951"/>
              <a:gd name="connsiteX9" fmla="*/ 355976 w 8183880"/>
              <a:gd name="connsiteY9" fmla="*/ 4187951 h 4187951"/>
              <a:gd name="connsiteX10" fmla="*/ 104263 w 8183880"/>
              <a:gd name="connsiteY10" fmla="*/ 4083688 h 4187951"/>
              <a:gd name="connsiteX11" fmla="*/ 0 w 8183880"/>
              <a:gd name="connsiteY11" fmla="*/ 3831975 h 4187951"/>
              <a:gd name="connsiteX12" fmla="*/ 0 w 8183880"/>
              <a:gd name="connsiteY12" fmla="*/ 355976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4187951">
                <a:moveTo>
                  <a:pt x="0" y="355976"/>
                </a:moveTo>
                <a:cubicBezTo>
                  <a:pt x="0" y="261565"/>
                  <a:pt x="37505" y="171021"/>
                  <a:pt x="104263" y="104263"/>
                </a:cubicBezTo>
                <a:cubicBezTo>
                  <a:pt x="171022" y="37505"/>
                  <a:pt x="261566" y="0"/>
                  <a:pt x="355976" y="0"/>
                </a:cubicBezTo>
                <a:lnTo>
                  <a:pt x="7827904" y="0"/>
                </a:lnTo>
                <a:cubicBezTo>
                  <a:pt x="7922315" y="0"/>
                  <a:pt x="8012859" y="37505"/>
                  <a:pt x="8079617" y="104263"/>
                </a:cubicBezTo>
                <a:cubicBezTo>
                  <a:pt x="8146375" y="171022"/>
                  <a:pt x="8183880" y="261566"/>
                  <a:pt x="8183880" y="355976"/>
                </a:cubicBezTo>
                <a:lnTo>
                  <a:pt x="8183880" y="3831975"/>
                </a:lnTo>
                <a:cubicBezTo>
                  <a:pt x="8183880" y="3926386"/>
                  <a:pt x="8146375" y="4016930"/>
                  <a:pt x="8079617" y="4083688"/>
                </a:cubicBezTo>
                <a:cubicBezTo>
                  <a:pt x="8012859" y="4150446"/>
                  <a:pt x="7922315" y="4187951"/>
                  <a:pt x="7827904" y="4187951"/>
                </a:cubicBezTo>
                <a:lnTo>
                  <a:pt x="355976" y="4187951"/>
                </a:lnTo>
                <a:cubicBezTo>
                  <a:pt x="261565" y="4187951"/>
                  <a:pt x="171021" y="4150446"/>
                  <a:pt x="104263" y="4083688"/>
                </a:cubicBezTo>
                <a:cubicBezTo>
                  <a:pt x="37505" y="4016929"/>
                  <a:pt x="0" y="3926386"/>
                  <a:pt x="0" y="3831975"/>
                </a:cubicBezTo>
                <a:lnTo>
                  <a:pt x="0" y="3559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8082" tIns="188082" rIns="188082" bIns="3354578" numCol="1" spcCol="1270" anchor="t" anchorCtr="0">
            <a:noAutofit/>
          </a:bodyPr>
          <a:lstStyle/>
          <a:p>
            <a:pPr lvl="0" algn="ctr" defTabSz="977900" rtl="1">
              <a:lnSpc>
                <a:spcPct val="110000"/>
              </a:lnSpc>
              <a:spcBef>
                <a:spcPct val="0"/>
              </a:spcBef>
              <a:spcAft>
                <a:spcPct val="35000"/>
              </a:spcAft>
            </a:pPr>
            <a:r>
              <a:rPr lang="fa-IR" sz="2200" b="0" kern="1200" dirty="0" smtClean="0">
                <a:cs typeface="B Mitra" pitchFamily="2" charset="-78"/>
              </a:rPr>
              <a:t>با افزایش ریسک اعطای اعتبارات و عدم وصول اقساط توسط بانک‎ها، اعطای وام محدود شد و نرخ بهره بالاتر رفت. اقداماتی که به هر حال خود به تشدید اوضاع می‎انجامد.</a:t>
            </a:r>
            <a:endParaRPr lang="en-US" sz="2200" b="0" kern="1200" dirty="0">
              <a:cs typeface="B Mitra" pitchFamily="2" charset="-78"/>
            </a:endParaRPr>
          </a:p>
        </p:txBody>
      </p:sp>
      <p:sp>
        <p:nvSpPr>
          <p:cNvPr id="8" name="Freeform 7"/>
          <p:cNvSpPr/>
          <p:nvPr/>
        </p:nvSpPr>
        <p:spPr>
          <a:xfrm>
            <a:off x="707517" y="1577339"/>
            <a:ext cx="7774686" cy="2931566"/>
          </a:xfrm>
          <a:custGeom>
            <a:avLst/>
            <a:gdLst>
              <a:gd name="connsiteX0" fmla="*/ 0 w 7774686"/>
              <a:gd name="connsiteY0" fmla="*/ 307814 h 2931566"/>
              <a:gd name="connsiteX1" fmla="*/ 90157 w 7774686"/>
              <a:gd name="connsiteY1" fmla="*/ 90157 h 2931566"/>
              <a:gd name="connsiteX2" fmla="*/ 307815 w 7774686"/>
              <a:gd name="connsiteY2" fmla="*/ 1 h 2931566"/>
              <a:gd name="connsiteX3" fmla="*/ 7466872 w 7774686"/>
              <a:gd name="connsiteY3" fmla="*/ 0 h 2931566"/>
              <a:gd name="connsiteX4" fmla="*/ 7684529 w 7774686"/>
              <a:gd name="connsiteY4" fmla="*/ 90157 h 2931566"/>
              <a:gd name="connsiteX5" fmla="*/ 7774685 w 7774686"/>
              <a:gd name="connsiteY5" fmla="*/ 307815 h 2931566"/>
              <a:gd name="connsiteX6" fmla="*/ 7774686 w 7774686"/>
              <a:gd name="connsiteY6" fmla="*/ 2623752 h 2931566"/>
              <a:gd name="connsiteX7" fmla="*/ 7684529 w 7774686"/>
              <a:gd name="connsiteY7" fmla="*/ 2841409 h 2931566"/>
              <a:gd name="connsiteX8" fmla="*/ 7466872 w 7774686"/>
              <a:gd name="connsiteY8" fmla="*/ 2931566 h 2931566"/>
              <a:gd name="connsiteX9" fmla="*/ 307814 w 7774686"/>
              <a:gd name="connsiteY9" fmla="*/ 2931566 h 2931566"/>
              <a:gd name="connsiteX10" fmla="*/ 90157 w 7774686"/>
              <a:gd name="connsiteY10" fmla="*/ 2841409 h 2931566"/>
              <a:gd name="connsiteX11" fmla="*/ 1 w 7774686"/>
              <a:gd name="connsiteY11" fmla="*/ 2623751 h 2931566"/>
              <a:gd name="connsiteX12" fmla="*/ 0 w 7774686"/>
              <a:gd name="connsiteY12" fmla="*/ 307814 h 29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686" h="2931566">
                <a:moveTo>
                  <a:pt x="0" y="307814"/>
                </a:moveTo>
                <a:cubicBezTo>
                  <a:pt x="0" y="226177"/>
                  <a:pt x="32431" y="147883"/>
                  <a:pt x="90157" y="90157"/>
                </a:cubicBezTo>
                <a:cubicBezTo>
                  <a:pt x="147883" y="32431"/>
                  <a:pt x="226177" y="1"/>
                  <a:pt x="307815" y="1"/>
                </a:cubicBezTo>
                <a:lnTo>
                  <a:pt x="7466872" y="0"/>
                </a:lnTo>
                <a:cubicBezTo>
                  <a:pt x="7548509" y="0"/>
                  <a:pt x="7626803" y="32431"/>
                  <a:pt x="7684529" y="90157"/>
                </a:cubicBezTo>
                <a:cubicBezTo>
                  <a:pt x="7742255" y="147883"/>
                  <a:pt x="7774685" y="226177"/>
                  <a:pt x="7774685" y="307815"/>
                </a:cubicBezTo>
                <a:cubicBezTo>
                  <a:pt x="7774685" y="1079794"/>
                  <a:pt x="7774686" y="1851773"/>
                  <a:pt x="7774686" y="2623752"/>
                </a:cubicBezTo>
                <a:cubicBezTo>
                  <a:pt x="7774686" y="2705389"/>
                  <a:pt x="7742256" y="2783683"/>
                  <a:pt x="7684529" y="2841409"/>
                </a:cubicBezTo>
                <a:cubicBezTo>
                  <a:pt x="7626803" y="2899135"/>
                  <a:pt x="7548509" y="2931566"/>
                  <a:pt x="7466872" y="2931566"/>
                </a:cubicBezTo>
                <a:lnTo>
                  <a:pt x="307814" y="2931566"/>
                </a:lnTo>
                <a:cubicBezTo>
                  <a:pt x="226177" y="2931566"/>
                  <a:pt x="147883" y="2899136"/>
                  <a:pt x="90157" y="2841409"/>
                </a:cubicBezTo>
                <a:cubicBezTo>
                  <a:pt x="32431" y="2783683"/>
                  <a:pt x="0" y="2705389"/>
                  <a:pt x="1" y="2623751"/>
                </a:cubicBezTo>
                <a:cubicBezTo>
                  <a:pt x="1" y="1851772"/>
                  <a:pt x="0" y="1079793"/>
                  <a:pt x="0" y="307814"/>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173976" tIns="173976" rIns="173976" bIns="1951701" numCol="1" spcCol="1270" anchor="t" anchorCtr="0">
            <a:noAutofit/>
          </a:bodyPr>
          <a:lstStyle/>
          <a:p>
            <a:pPr lvl="0" algn="ctr" defTabSz="977900" rtl="1">
              <a:lnSpc>
                <a:spcPct val="110000"/>
              </a:lnSpc>
              <a:spcBef>
                <a:spcPct val="0"/>
              </a:spcBef>
              <a:spcAft>
                <a:spcPct val="35000"/>
              </a:spcAft>
            </a:pPr>
            <a:r>
              <a:rPr lang="fa-IR" sz="2200" b="0" kern="1200" dirty="0" smtClean="0">
                <a:cs typeface="B Mitra" pitchFamily="2" charset="-78"/>
              </a:rPr>
              <a:t>پدیدۀ </a:t>
            </a:r>
            <a:r>
              <a:rPr lang="en-US" sz="2200" b="0" kern="1200" dirty="0" smtClean="0">
                <a:cs typeface="B Mitra" pitchFamily="2" charset="-78"/>
              </a:rPr>
              <a:t>credit crunch</a:t>
            </a:r>
            <a:r>
              <a:rPr lang="fa-IR" sz="2200" b="0" kern="1200" dirty="0" smtClean="0">
                <a:cs typeface="B Mitra" pitchFamily="2" charset="-78"/>
              </a:rPr>
              <a:t> یا تنگنای اعتباری چهره نمود و باعث شد بانک‎های مرکزی همه‎جا راه‎های خلق نقدینگی را جستجو کنند تا مشتریان معتبر از ادامۀ فعالیت مثبت اقتصادی بازنمانند.</a:t>
            </a:r>
            <a:endParaRPr lang="en-US" sz="2200" b="0" kern="1200" dirty="0">
              <a:cs typeface="B Mitra" pitchFamily="2" charset="-78"/>
            </a:endParaRPr>
          </a:p>
        </p:txBody>
      </p:sp>
      <p:sp>
        <p:nvSpPr>
          <p:cNvPr id="9" name="Freeform 8"/>
          <p:cNvSpPr/>
          <p:nvPr/>
        </p:nvSpPr>
        <p:spPr>
          <a:xfrm>
            <a:off x="912114" y="2895598"/>
            <a:ext cx="7365492" cy="1132639"/>
          </a:xfrm>
          <a:custGeom>
            <a:avLst/>
            <a:gdLst>
              <a:gd name="connsiteX0" fmla="*/ 0 w 7365492"/>
              <a:gd name="connsiteY0" fmla="*/ 118927 h 1132639"/>
              <a:gd name="connsiteX1" fmla="*/ 34833 w 7365492"/>
              <a:gd name="connsiteY1" fmla="*/ 34833 h 1132639"/>
              <a:gd name="connsiteX2" fmla="*/ 118927 w 7365492"/>
              <a:gd name="connsiteY2" fmla="*/ 0 h 1132639"/>
              <a:gd name="connsiteX3" fmla="*/ 7246565 w 7365492"/>
              <a:gd name="connsiteY3" fmla="*/ 0 h 1132639"/>
              <a:gd name="connsiteX4" fmla="*/ 7330659 w 7365492"/>
              <a:gd name="connsiteY4" fmla="*/ 34833 h 1132639"/>
              <a:gd name="connsiteX5" fmla="*/ 7365492 w 7365492"/>
              <a:gd name="connsiteY5" fmla="*/ 118927 h 1132639"/>
              <a:gd name="connsiteX6" fmla="*/ 7365492 w 7365492"/>
              <a:gd name="connsiteY6" fmla="*/ 1013712 h 1132639"/>
              <a:gd name="connsiteX7" fmla="*/ 7330659 w 7365492"/>
              <a:gd name="connsiteY7" fmla="*/ 1097806 h 1132639"/>
              <a:gd name="connsiteX8" fmla="*/ 7246565 w 7365492"/>
              <a:gd name="connsiteY8" fmla="*/ 1132639 h 1132639"/>
              <a:gd name="connsiteX9" fmla="*/ 118927 w 7365492"/>
              <a:gd name="connsiteY9" fmla="*/ 1132639 h 1132639"/>
              <a:gd name="connsiteX10" fmla="*/ 34833 w 7365492"/>
              <a:gd name="connsiteY10" fmla="*/ 1097806 h 1132639"/>
              <a:gd name="connsiteX11" fmla="*/ 0 w 7365492"/>
              <a:gd name="connsiteY11" fmla="*/ 1013712 h 1132639"/>
              <a:gd name="connsiteX12" fmla="*/ 0 w 7365492"/>
              <a:gd name="connsiteY12" fmla="*/ 118927 h 11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65492" h="1132639">
                <a:moveTo>
                  <a:pt x="0" y="118927"/>
                </a:moveTo>
                <a:cubicBezTo>
                  <a:pt x="0" y="87386"/>
                  <a:pt x="12530" y="57136"/>
                  <a:pt x="34833" y="34833"/>
                </a:cubicBezTo>
                <a:cubicBezTo>
                  <a:pt x="57136" y="12530"/>
                  <a:pt x="87386" y="0"/>
                  <a:pt x="118927" y="0"/>
                </a:cubicBezTo>
                <a:lnTo>
                  <a:pt x="7246565" y="0"/>
                </a:lnTo>
                <a:cubicBezTo>
                  <a:pt x="7278106" y="0"/>
                  <a:pt x="7308356" y="12530"/>
                  <a:pt x="7330659" y="34833"/>
                </a:cubicBezTo>
                <a:cubicBezTo>
                  <a:pt x="7352962" y="57136"/>
                  <a:pt x="7365492" y="87386"/>
                  <a:pt x="7365492" y="118927"/>
                </a:cubicBezTo>
                <a:lnTo>
                  <a:pt x="7365492" y="1013712"/>
                </a:lnTo>
                <a:cubicBezTo>
                  <a:pt x="7365492" y="1045253"/>
                  <a:pt x="7352962" y="1075503"/>
                  <a:pt x="7330659" y="1097806"/>
                </a:cubicBezTo>
                <a:cubicBezTo>
                  <a:pt x="7308356" y="1120109"/>
                  <a:pt x="7278106" y="1132639"/>
                  <a:pt x="7246565" y="1132639"/>
                </a:cubicBezTo>
                <a:lnTo>
                  <a:pt x="118927" y="1132639"/>
                </a:lnTo>
                <a:cubicBezTo>
                  <a:pt x="87386" y="1132639"/>
                  <a:pt x="57136" y="1120109"/>
                  <a:pt x="34833" y="1097806"/>
                </a:cubicBezTo>
                <a:cubicBezTo>
                  <a:pt x="12530" y="1075503"/>
                  <a:pt x="0" y="1045253"/>
                  <a:pt x="0" y="1013712"/>
                </a:cubicBezTo>
                <a:lnTo>
                  <a:pt x="0" y="1189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118653" tIns="118653" rIns="118653" bIns="191297" numCol="1" spcCol="1270" anchor="ctr" anchorCtr="0">
            <a:noAutofit/>
          </a:bodyPr>
          <a:lstStyle/>
          <a:p>
            <a:pPr lvl="0" algn="ctr" defTabSz="977900" rtl="1">
              <a:lnSpc>
                <a:spcPct val="110000"/>
              </a:lnSpc>
              <a:spcBef>
                <a:spcPct val="0"/>
              </a:spcBef>
              <a:spcAft>
                <a:spcPct val="35000"/>
              </a:spcAft>
            </a:pPr>
            <a:r>
              <a:rPr lang="fa-IR" sz="2200" b="0" kern="1200" dirty="0" smtClean="0">
                <a:cs typeface="B Mitra" pitchFamily="2" charset="-78"/>
              </a:rPr>
              <a:t>برای نجات از ورشکستگی (</a:t>
            </a:r>
            <a:r>
              <a:rPr lang="en-US" sz="2200" b="0" kern="1200" dirty="0" smtClean="0">
                <a:cs typeface="B Mitra" pitchFamily="2" charset="-78"/>
              </a:rPr>
              <a:t>bailout</a:t>
            </a:r>
            <a:r>
              <a:rPr lang="fa-IR" sz="2200" b="0" kern="1200" dirty="0" smtClean="0">
                <a:cs typeface="B Mitra" pitchFamily="2" charset="-78"/>
              </a:rPr>
              <a:t>) دولت‎ امریکا به کمک نهادهای مالی آمد.</a:t>
            </a:r>
            <a:endParaRPr lang="en-US" sz="2200" b="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pPr algn="ctr"/>
            <a:r>
              <a:rPr lang="fa-IR" b="0" dirty="0" smtClean="0"/>
              <a:t>گاه‌شمار بحران اخیر- وام‎های رهنی شک‎دار </a:t>
            </a:r>
            <a:r>
              <a:rPr lang="fa-IR" b="0" dirty="0" smtClean="0">
                <a:cs typeface="B Bardiya" pitchFamily="2" charset="-78"/>
              </a:rPr>
              <a:t>(</a:t>
            </a:r>
            <a:r>
              <a:rPr lang="en-US" b="0" dirty="0" smtClean="0">
                <a:latin typeface="Times New Roman" pitchFamily="18" charset="0"/>
                <a:cs typeface="Times New Roman" pitchFamily="18" charset="0"/>
              </a:rPr>
              <a:t>V</a:t>
            </a:r>
            <a:r>
              <a:rPr lang="fa-IR" b="0" dirty="0" smtClean="0">
                <a:cs typeface="B Bardiya" pitchFamily="2" charset="-78"/>
              </a:rPr>
              <a:t>) </a:t>
            </a:r>
            <a:endParaRPr lang="en-US" b="0" dirty="0" smtClean="0">
              <a:cs typeface="B Bardiya" pitchFamily="2" charset="-78"/>
            </a:endParaRPr>
          </a:p>
        </p:txBody>
      </p:sp>
      <p:sp>
        <p:nvSpPr>
          <p:cNvPr id="7" name="Freeform 6"/>
          <p:cNvSpPr/>
          <p:nvPr/>
        </p:nvSpPr>
        <p:spPr>
          <a:xfrm>
            <a:off x="502920" y="2764312"/>
            <a:ext cx="8183880" cy="2091375"/>
          </a:xfrm>
          <a:custGeom>
            <a:avLst/>
            <a:gdLst>
              <a:gd name="connsiteX0" fmla="*/ 0 w 8183880"/>
              <a:gd name="connsiteY0" fmla="*/ 348570 h 2091375"/>
              <a:gd name="connsiteX1" fmla="*/ 102094 w 8183880"/>
              <a:gd name="connsiteY1" fmla="*/ 102094 h 2091375"/>
              <a:gd name="connsiteX2" fmla="*/ 348570 w 8183880"/>
              <a:gd name="connsiteY2" fmla="*/ 1 h 2091375"/>
              <a:gd name="connsiteX3" fmla="*/ 7835310 w 8183880"/>
              <a:gd name="connsiteY3" fmla="*/ 0 h 2091375"/>
              <a:gd name="connsiteX4" fmla="*/ 8081786 w 8183880"/>
              <a:gd name="connsiteY4" fmla="*/ 102094 h 2091375"/>
              <a:gd name="connsiteX5" fmla="*/ 8183879 w 8183880"/>
              <a:gd name="connsiteY5" fmla="*/ 348570 h 2091375"/>
              <a:gd name="connsiteX6" fmla="*/ 8183880 w 8183880"/>
              <a:gd name="connsiteY6" fmla="*/ 1742805 h 2091375"/>
              <a:gd name="connsiteX7" fmla="*/ 8081786 w 8183880"/>
              <a:gd name="connsiteY7" fmla="*/ 1989281 h 2091375"/>
              <a:gd name="connsiteX8" fmla="*/ 7835310 w 8183880"/>
              <a:gd name="connsiteY8" fmla="*/ 2091375 h 2091375"/>
              <a:gd name="connsiteX9" fmla="*/ 348570 w 8183880"/>
              <a:gd name="connsiteY9" fmla="*/ 2091375 h 2091375"/>
              <a:gd name="connsiteX10" fmla="*/ 102094 w 8183880"/>
              <a:gd name="connsiteY10" fmla="*/ 1989281 h 2091375"/>
              <a:gd name="connsiteX11" fmla="*/ 0 w 8183880"/>
              <a:gd name="connsiteY11" fmla="*/ 1742805 h 2091375"/>
              <a:gd name="connsiteX12" fmla="*/ 0 w 8183880"/>
              <a:gd name="connsiteY12" fmla="*/ 348570 h 209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2091375">
                <a:moveTo>
                  <a:pt x="0" y="348570"/>
                </a:moveTo>
                <a:cubicBezTo>
                  <a:pt x="0" y="256123"/>
                  <a:pt x="36724" y="167463"/>
                  <a:pt x="102094" y="102094"/>
                </a:cubicBezTo>
                <a:cubicBezTo>
                  <a:pt x="167464" y="36725"/>
                  <a:pt x="256124" y="0"/>
                  <a:pt x="348570" y="1"/>
                </a:cubicBezTo>
                <a:lnTo>
                  <a:pt x="7835310" y="0"/>
                </a:lnTo>
                <a:cubicBezTo>
                  <a:pt x="7927757" y="0"/>
                  <a:pt x="8016417" y="36724"/>
                  <a:pt x="8081786" y="102094"/>
                </a:cubicBezTo>
                <a:cubicBezTo>
                  <a:pt x="8147155" y="167464"/>
                  <a:pt x="8183880" y="256124"/>
                  <a:pt x="8183879" y="348570"/>
                </a:cubicBezTo>
                <a:cubicBezTo>
                  <a:pt x="8183879" y="813315"/>
                  <a:pt x="8183880" y="1278060"/>
                  <a:pt x="8183880" y="1742805"/>
                </a:cubicBezTo>
                <a:cubicBezTo>
                  <a:pt x="8183880" y="1835252"/>
                  <a:pt x="8147156" y="1923912"/>
                  <a:pt x="8081786" y="1989281"/>
                </a:cubicBezTo>
                <a:cubicBezTo>
                  <a:pt x="8016416" y="2054651"/>
                  <a:pt x="7927756" y="2091375"/>
                  <a:pt x="7835310" y="2091375"/>
                </a:cubicBezTo>
                <a:lnTo>
                  <a:pt x="348570" y="2091375"/>
                </a:lnTo>
                <a:cubicBezTo>
                  <a:pt x="256123" y="2091375"/>
                  <a:pt x="167463" y="2054651"/>
                  <a:pt x="102094" y="1989281"/>
                </a:cubicBezTo>
                <a:cubicBezTo>
                  <a:pt x="36724" y="1923911"/>
                  <a:pt x="0" y="1835251"/>
                  <a:pt x="0" y="1742805"/>
                </a:cubicBezTo>
                <a:lnTo>
                  <a:pt x="0" y="34857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4013" tIns="224013" rIns="224013" bIns="224013" numCol="1" spcCol="1270" anchor="ctr" anchorCtr="0">
            <a:noAutofit/>
          </a:bodyPr>
          <a:lstStyle/>
          <a:p>
            <a:pPr lvl="0" algn="justLow" defTabSz="1422400" rtl="1">
              <a:lnSpc>
                <a:spcPct val="110000"/>
              </a:lnSpc>
              <a:spcBef>
                <a:spcPct val="0"/>
              </a:spcBef>
              <a:spcAft>
                <a:spcPct val="35000"/>
              </a:spcAft>
            </a:pPr>
            <a:r>
              <a:rPr lang="fa-IR" sz="3200" kern="1200" dirty="0" smtClean="0">
                <a:cs typeface="B Nazanin" pitchFamily="2" charset="-78"/>
              </a:rPr>
              <a:t>بحران وام‎های شک‎دار کندشدن رشد اقتصادی (حتی در چین) و کاهش مصرف خانوارها و سرمایه‎گذاری کمتر کسب‎وکارها و کاهش شدید ارزش بخش ساختمان را باعث گردید.</a:t>
            </a:r>
            <a:endParaRPr lang="fa-IR" sz="3200" kern="1200" dirty="0">
              <a:cs typeface="B Nazanin" pitchFamily="2" charset="-78"/>
            </a:endParaRPr>
          </a:p>
        </p:txBody>
      </p:sp>
      <p:sp>
        <p:nvSpPr>
          <p:cNvPr id="5" name="Rounded Rectangle 4"/>
          <p:cNvSpPr/>
          <p:nvPr/>
        </p:nvSpPr>
        <p:spPr>
          <a:xfrm>
            <a:off x="685800" y="609600"/>
            <a:ext cx="7795175" cy="1981200"/>
          </a:xfrm>
          <a:prstGeom prst="roundRect">
            <a:avLst/>
          </a:prstGeom>
          <a:ln/>
        </p:spPr>
        <p:style>
          <a:lnRef idx="0">
            <a:schemeClr val="dk1"/>
          </a:lnRef>
          <a:fillRef idx="1002">
            <a:schemeClr val="lt2"/>
          </a:fillRef>
          <a:effectRef idx="3">
            <a:schemeClr val="dk1"/>
          </a:effectRef>
          <a:fontRef idx="minor">
            <a:schemeClr val="lt1"/>
          </a:fontRef>
        </p:style>
        <p:txBody>
          <a:bodyPr rtlCol="1" anchor="ctr"/>
          <a:lstStyle/>
          <a:p>
            <a:endParaRPr lang="en-US" sz="2000" b="1" dirty="0" smtClean="0">
              <a:solidFill>
                <a:srgbClr val="FFFF00"/>
              </a:solidFill>
              <a:latin typeface="+mj-lt"/>
              <a:ea typeface="Tahoma" pitchFamily="34" charset="0"/>
              <a:cs typeface="Tahoma" pitchFamily="34" charset="0"/>
            </a:endParaRPr>
          </a:p>
          <a:p>
            <a:r>
              <a:rPr lang="fa-IR" sz="1600" b="1" dirty="0" smtClean="0">
                <a:solidFill>
                  <a:schemeClr val="accent2">
                    <a:lumMod val="50000"/>
                  </a:schemeClr>
                </a:solidFill>
                <a:latin typeface="+mj-lt"/>
                <a:ea typeface="Tahoma" pitchFamily="34" charset="0"/>
                <a:cs typeface="Tahoma" pitchFamily="34" charset="0"/>
              </a:rPr>
              <a:t> </a:t>
            </a:r>
            <a:endParaRPr lang="en-US" sz="1600" b="1" dirty="0" smtClean="0">
              <a:solidFill>
                <a:schemeClr val="accent2">
                  <a:lumMod val="75000"/>
                </a:schemeClr>
              </a:solidFill>
              <a:latin typeface="+mj-lt"/>
              <a:ea typeface="Tahoma" pitchFamily="34" charset="0"/>
              <a:cs typeface="Tahoma" pitchFamily="34" charset="0"/>
            </a:endParaRPr>
          </a:p>
          <a:p>
            <a:pPr algn="ctr"/>
            <a:r>
              <a:rPr lang="fa-IR" sz="2000" b="1" dirty="0" smtClean="0"/>
              <a:t> </a:t>
            </a:r>
          </a:p>
          <a:p>
            <a:pPr algn="ctr"/>
            <a:r>
              <a:rPr lang="fa-IR" sz="2000" b="1" dirty="0" smtClean="0">
                <a:solidFill>
                  <a:schemeClr val="accent2">
                    <a:lumMod val="75000"/>
                  </a:schemeClr>
                </a:solidFill>
                <a:latin typeface="+mj-lt"/>
                <a:ea typeface="Tahoma" pitchFamily="34" charset="0"/>
                <a:cs typeface="Tahoma" pitchFamily="34" charset="0"/>
              </a:rPr>
              <a:t>طی</a:t>
            </a:r>
            <a:r>
              <a:rPr lang="fa-IR" sz="2000" b="1" dirty="0" smtClean="0"/>
              <a:t> </a:t>
            </a:r>
            <a:r>
              <a:rPr lang="fa-IR" sz="2000" b="1" dirty="0" smtClean="0">
                <a:solidFill>
                  <a:schemeClr val="accent2">
                    <a:lumMod val="75000"/>
                  </a:schemeClr>
                </a:solidFill>
                <a:latin typeface="+mj-lt"/>
                <a:ea typeface="Tahoma" pitchFamily="34" charset="0"/>
                <a:cs typeface="Tahoma" pitchFamily="34" charset="0"/>
              </a:rPr>
              <a:t>بحران 2008، چهل هزار میلیارد یورو از دارایی‌های مالی جهان نابود گشت.</a:t>
            </a:r>
          </a:p>
          <a:p>
            <a:pPr algn="ctr"/>
            <a:endParaRPr lang="fa-IR" sz="2000" b="1" dirty="0" smtClean="0"/>
          </a:p>
          <a:p>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بانک جهانی، آوریل 2009</a:t>
            </a:r>
            <a:endPar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sz="2000" b="1" dirty="0" smtClean="0">
              <a:solidFill>
                <a:srgbClr val="FFFF00"/>
              </a:solidFill>
              <a:latin typeface="+mj-lt"/>
              <a:ea typeface="Tahoma" pitchFamily="34" charset="0"/>
              <a:cs typeface="Tahoma" pitchFamily="34" charset="0"/>
            </a:endParaRPr>
          </a:p>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sz="2000" b="1" dirty="0" smtClean="0">
              <a:solidFill>
                <a:srgbClr val="FFFF00"/>
              </a:solidFill>
              <a:latin typeface="+mj-lt"/>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algn="ctr"/>
            <a:r>
              <a:rPr lang="fa-IR" sz="4000" dirty="0" smtClean="0">
                <a:cs typeface="B Bardiya" pitchFamily="2" charset="-78"/>
              </a:rPr>
              <a:t>دلایل (ریشه</a:t>
            </a:r>
            <a:r>
              <a:rPr lang="en-US" sz="4000" dirty="0" smtClean="0">
                <a:cs typeface="B Bardiya" pitchFamily="2" charset="-78"/>
              </a:rPr>
              <a:t>‎</a:t>
            </a:r>
            <a:r>
              <a:rPr lang="fa-IR" sz="4000" dirty="0" smtClean="0">
                <a:cs typeface="B Bardiya" pitchFamily="2" charset="-78"/>
              </a:rPr>
              <a:t>های) بحران و آثار آن</a:t>
            </a:r>
            <a:endParaRPr lang="en-US" sz="4000" dirty="0" smtClean="0">
              <a:cs typeface="B Bardiya" pitchFamily="2" charset="-78"/>
            </a:endParaRPr>
          </a:p>
        </p:txBody>
      </p:sp>
      <p:sp>
        <p:nvSpPr>
          <p:cNvPr id="6" name="Freeform 5"/>
          <p:cNvSpPr/>
          <p:nvPr/>
        </p:nvSpPr>
        <p:spPr>
          <a:xfrm>
            <a:off x="502920" y="557015"/>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سفته</a:t>
            </a:r>
            <a:r>
              <a:rPr lang="en-US" sz="1700" kern="1200" dirty="0" smtClean="0">
                <a:cs typeface="+mj-cs"/>
              </a:rPr>
              <a:t>‎</a:t>
            </a:r>
            <a:r>
              <a:rPr lang="fa-IR" sz="1700" kern="1200" dirty="0" smtClean="0">
                <a:cs typeface="+mj-cs"/>
              </a:rPr>
              <a:t>بازی (</a:t>
            </a:r>
            <a:r>
              <a:rPr lang="en-US" sz="1700" kern="1200" dirty="0" smtClean="0">
                <a:cs typeface="+mj-cs"/>
              </a:rPr>
              <a:t>speculation</a:t>
            </a:r>
            <a:r>
              <a:rPr lang="fa-IR" sz="1700" kern="1200" dirty="0" smtClean="0">
                <a:cs typeface="+mj-cs"/>
              </a:rPr>
              <a:t>) و ساختمان</a:t>
            </a:r>
            <a:r>
              <a:rPr lang="en-US" sz="1700" kern="1200" dirty="0" smtClean="0">
                <a:cs typeface="+mj-cs"/>
              </a:rPr>
              <a:t>‎</a:t>
            </a:r>
            <a:r>
              <a:rPr lang="fa-IR" sz="1700" kern="1200" dirty="0" smtClean="0">
                <a:cs typeface="+mj-cs"/>
              </a:rPr>
              <a:t>سازی اضافی </a:t>
            </a:r>
            <a:r>
              <a:rPr lang="en-US" sz="1700" kern="1200" dirty="0" smtClean="0">
                <a:cs typeface="+mj-cs"/>
              </a:rPr>
              <a:t>overbuilding</a:t>
            </a:r>
            <a:r>
              <a:rPr lang="fa-IR" sz="1700" kern="1200" dirty="0" smtClean="0">
                <a:cs typeface="+mj-cs"/>
              </a:rPr>
              <a:t> طی دورۀ رونق</a:t>
            </a:r>
          </a:p>
        </p:txBody>
      </p:sp>
      <p:sp>
        <p:nvSpPr>
          <p:cNvPr id="7" name="Freeform 6"/>
          <p:cNvSpPr/>
          <p:nvPr/>
        </p:nvSpPr>
        <p:spPr>
          <a:xfrm>
            <a:off x="502920" y="1226615"/>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6667"/>
            </a:schemeClr>
          </a:fillRef>
          <a:effectRef idx="2">
            <a:schemeClr val="accent3">
              <a:alpha val="90000"/>
              <a:hueOff val="0"/>
              <a:satOff val="0"/>
              <a:lumOff val="0"/>
              <a:alphaOff val="-6667"/>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تحریک تقاضای مسکن به علت اعتبارات آسان و افزایش قیمت مسکن </a:t>
            </a:r>
            <a:endParaRPr lang="fa-IR" sz="1700" kern="1200" dirty="0">
              <a:cs typeface="+mj-cs"/>
            </a:endParaRPr>
          </a:p>
        </p:txBody>
      </p:sp>
      <p:sp>
        <p:nvSpPr>
          <p:cNvPr id="8" name="Freeform 7"/>
          <p:cNvSpPr/>
          <p:nvPr/>
        </p:nvSpPr>
        <p:spPr>
          <a:xfrm>
            <a:off x="502920" y="1896215"/>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13333"/>
            </a:schemeClr>
          </a:fillRef>
          <a:effectRef idx="2">
            <a:schemeClr val="accent3">
              <a:alpha val="90000"/>
              <a:hueOff val="0"/>
              <a:satOff val="0"/>
              <a:lumOff val="0"/>
              <a:alphaOff val="-13333"/>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افزایش نرخ مالکیت مسکن </a:t>
            </a:r>
            <a:endParaRPr lang="fa-IR" sz="1700" kern="1200" dirty="0">
              <a:cs typeface="+mj-cs"/>
            </a:endParaRPr>
          </a:p>
        </p:txBody>
      </p:sp>
      <p:sp>
        <p:nvSpPr>
          <p:cNvPr id="9" name="Freeform 8"/>
          <p:cNvSpPr/>
          <p:nvPr/>
        </p:nvSpPr>
        <p:spPr>
          <a:xfrm>
            <a:off x="502920" y="2565815"/>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افزایش قیمت</a:t>
            </a:r>
            <a:r>
              <a:rPr lang="en-US" sz="1700" kern="1200" dirty="0" smtClean="0">
                <a:cs typeface="+mj-cs"/>
              </a:rPr>
              <a:t>‎</a:t>
            </a:r>
            <a:r>
              <a:rPr lang="fa-IR" sz="1700" kern="1200" dirty="0" smtClean="0">
                <a:cs typeface="+mj-cs"/>
              </a:rPr>
              <a:t>های مسکن بر اثر تقاضای عظیم و امیدواری بسیاری از خانوارها به معجزه</a:t>
            </a:r>
            <a:endParaRPr lang="fa-IR" sz="1700" kern="1200" dirty="0">
              <a:cs typeface="+mj-cs"/>
            </a:endParaRPr>
          </a:p>
        </p:txBody>
      </p:sp>
      <p:sp>
        <p:nvSpPr>
          <p:cNvPr id="10" name="Freeform 9"/>
          <p:cNvSpPr/>
          <p:nvPr/>
        </p:nvSpPr>
        <p:spPr>
          <a:xfrm>
            <a:off x="502920" y="3235416"/>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26667"/>
            </a:schemeClr>
          </a:fillRef>
          <a:effectRef idx="2">
            <a:schemeClr val="accent3">
              <a:alpha val="90000"/>
              <a:hueOff val="0"/>
              <a:satOff val="0"/>
              <a:lumOff val="0"/>
              <a:alphaOff val="-26667"/>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اخذ رهن دوم یا </a:t>
            </a:r>
            <a:r>
              <a:rPr lang="en-US" sz="1700" kern="1200" dirty="0" smtClean="0">
                <a:cs typeface="+mj-cs"/>
              </a:rPr>
              <a:t>home-equity loan </a:t>
            </a:r>
            <a:r>
              <a:rPr lang="fa-IR" sz="1700" kern="1200" dirty="0" smtClean="0">
                <a:cs typeface="+mj-cs"/>
              </a:rPr>
              <a:t> از جانب خانوارها</a:t>
            </a:r>
            <a:endParaRPr lang="fa-IR" sz="1700" kern="1200" dirty="0">
              <a:cs typeface="+mj-cs"/>
            </a:endParaRPr>
          </a:p>
        </p:txBody>
      </p:sp>
      <p:sp>
        <p:nvSpPr>
          <p:cNvPr id="11" name="Freeform 10"/>
          <p:cNvSpPr/>
          <p:nvPr/>
        </p:nvSpPr>
        <p:spPr>
          <a:xfrm>
            <a:off x="502920" y="3905016"/>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33333"/>
            </a:schemeClr>
          </a:fillRef>
          <a:effectRef idx="2">
            <a:schemeClr val="accent3">
              <a:alpha val="90000"/>
              <a:hueOff val="0"/>
              <a:satOff val="0"/>
              <a:lumOff val="0"/>
              <a:alphaOff val="-33333"/>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افزایش بدهی خانوارهای آمریکایی نسبت به درآمد آن</a:t>
            </a:r>
            <a:r>
              <a:rPr lang="en-US" sz="1700" kern="1200" dirty="0" smtClean="0">
                <a:cs typeface="+mj-cs"/>
              </a:rPr>
              <a:t>‎</a:t>
            </a:r>
            <a:r>
              <a:rPr lang="fa-IR" sz="1700" kern="1200" dirty="0" smtClean="0">
                <a:cs typeface="+mj-cs"/>
              </a:rPr>
              <a:t>ها تا 130% طی 2007</a:t>
            </a:r>
            <a:endParaRPr lang="fa-IR" sz="1700" kern="1200" dirty="0">
              <a:cs typeface="+mj-cs"/>
            </a:endParaRPr>
          </a:p>
        </p:txBody>
      </p:sp>
      <p:sp>
        <p:nvSpPr>
          <p:cNvPr id="12" name="Freeform 11"/>
          <p:cNvSpPr/>
          <p:nvPr/>
        </p:nvSpPr>
        <p:spPr>
          <a:xfrm>
            <a:off x="502920" y="4574616"/>
            <a:ext cx="8183880" cy="580320"/>
          </a:xfrm>
          <a:custGeom>
            <a:avLst/>
            <a:gdLst>
              <a:gd name="connsiteX0" fmla="*/ 0 w 8183880"/>
              <a:gd name="connsiteY0" fmla="*/ 96722 h 580320"/>
              <a:gd name="connsiteX1" fmla="*/ 28329 w 8183880"/>
              <a:gd name="connsiteY1" fmla="*/ 28329 h 580320"/>
              <a:gd name="connsiteX2" fmla="*/ 96722 w 8183880"/>
              <a:gd name="connsiteY2" fmla="*/ 0 h 580320"/>
              <a:gd name="connsiteX3" fmla="*/ 8087158 w 8183880"/>
              <a:gd name="connsiteY3" fmla="*/ 0 h 580320"/>
              <a:gd name="connsiteX4" fmla="*/ 8155551 w 8183880"/>
              <a:gd name="connsiteY4" fmla="*/ 28329 h 580320"/>
              <a:gd name="connsiteX5" fmla="*/ 8183880 w 8183880"/>
              <a:gd name="connsiteY5" fmla="*/ 96722 h 580320"/>
              <a:gd name="connsiteX6" fmla="*/ 8183880 w 8183880"/>
              <a:gd name="connsiteY6" fmla="*/ 483598 h 580320"/>
              <a:gd name="connsiteX7" fmla="*/ 8155551 w 8183880"/>
              <a:gd name="connsiteY7" fmla="*/ 551991 h 580320"/>
              <a:gd name="connsiteX8" fmla="*/ 8087158 w 8183880"/>
              <a:gd name="connsiteY8" fmla="*/ 580320 h 580320"/>
              <a:gd name="connsiteX9" fmla="*/ 96722 w 8183880"/>
              <a:gd name="connsiteY9" fmla="*/ 580320 h 580320"/>
              <a:gd name="connsiteX10" fmla="*/ 28329 w 8183880"/>
              <a:gd name="connsiteY10" fmla="*/ 551991 h 580320"/>
              <a:gd name="connsiteX11" fmla="*/ 0 w 8183880"/>
              <a:gd name="connsiteY11" fmla="*/ 483598 h 580320"/>
              <a:gd name="connsiteX12" fmla="*/ 0 w 8183880"/>
              <a:gd name="connsiteY12" fmla="*/ 96722 h 5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580320">
                <a:moveTo>
                  <a:pt x="0" y="96722"/>
                </a:moveTo>
                <a:cubicBezTo>
                  <a:pt x="0" y="71070"/>
                  <a:pt x="10190" y="46468"/>
                  <a:pt x="28329" y="28329"/>
                </a:cubicBezTo>
                <a:cubicBezTo>
                  <a:pt x="46468" y="10190"/>
                  <a:pt x="71070" y="0"/>
                  <a:pt x="96722" y="0"/>
                </a:cubicBezTo>
                <a:lnTo>
                  <a:pt x="8087158" y="0"/>
                </a:lnTo>
                <a:cubicBezTo>
                  <a:pt x="8112810" y="0"/>
                  <a:pt x="8137412" y="10190"/>
                  <a:pt x="8155551" y="28329"/>
                </a:cubicBezTo>
                <a:cubicBezTo>
                  <a:pt x="8173690" y="46468"/>
                  <a:pt x="8183880" y="71070"/>
                  <a:pt x="8183880" y="96722"/>
                </a:cubicBezTo>
                <a:lnTo>
                  <a:pt x="8183880" y="483598"/>
                </a:lnTo>
                <a:cubicBezTo>
                  <a:pt x="8183880" y="509250"/>
                  <a:pt x="8173690" y="533852"/>
                  <a:pt x="8155551" y="551991"/>
                </a:cubicBezTo>
                <a:cubicBezTo>
                  <a:pt x="8137412" y="570130"/>
                  <a:pt x="8112810" y="580320"/>
                  <a:pt x="8087158" y="580320"/>
                </a:cubicBezTo>
                <a:lnTo>
                  <a:pt x="96722" y="580320"/>
                </a:lnTo>
                <a:cubicBezTo>
                  <a:pt x="71070" y="580320"/>
                  <a:pt x="46468" y="570130"/>
                  <a:pt x="28329" y="551991"/>
                </a:cubicBezTo>
                <a:cubicBezTo>
                  <a:pt x="10190" y="533852"/>
                  <a:pt x="0" y="509250"/>
                  <a:pt x="0" y="483598"/>
                </a:cubicBezTo>
                <a:lnTo>
                  <a:pt x="0" y="967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spcFirstLastPara="0" vert="horz" wrap="square" lIns="93099" tIns="93099" rIns="93099" bIns="93099" numCol="1" spcCol="1270" anchor="ctr" anchorCtr="0">
            <a:noAutofit/>
          </a:bodyPr>
          <a:lstStyle/>
          <a:p>
            <a:pPr lvl="0" algn="ctr" defTabSz="755650" rtl="1">
              <a:lnSpc>
                <a:spcPct val="90000"/>
              </a:lnSpc>
              <a:spcBef>
                <a:spcPct val="0"/>
              </a:spcBef>
              <a:spcAft>
                <a:spcPct val="35000"/>
              </a:spcAft>
            </a:pPr>
            <a:r>
              <a:rPr lang="fa-IR" sz="1700" kern="1200" dirty="0" smtClean="0">
                <a:cs typeface="+mj-cs"/>
              </a:rPr>
              <a:t>همراهی اقساط بالاتر بانرخ‌های بالاتر انرژی، بنزین و مواد غذایی</a:t>
            </a:r>
            <a:endParaRPr lang="en-US" sz="1700" kern="12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p:cBhvr override="childStyle">
                                        <p:cTn id="6" dur="500" fill="hold"/>
                                        <p:tgtEl>
                                          <p:spTgt spid="6"/>
                                        </p:tgtEl>
                                        <p:attrNameLst>
                                          <p:attrName>style.color</p:attrName>
                                        </p:attrNameLst>
                                      </p:cBhvr>
                                      <p:by>
                                        <p:hsl h="0" s="-12549" l="-25098"/>
                                      </p:by>
                                    </p:animClr>
                                    <p:animClr clrSpc="hsl">
                                      <p:cBhvr>
                                        <p:cTn id="7" dur="500" fill="hold"/>
                                        <p:tgtEl>
                                          <p:spTgt spid="6"/>
                                        </p:tgtEl>
                                        <p:attrNameLst>
                                          <p:attrName>fillcolor</p:attrName>
                                        </p:attrNameLst>
                                      </p:cBhvr>
                                      <p:by>
                                        <p:hsl h="0" s="-12549" l="-25098"/>
                                      </p:by>
                                    </p:animClr>
                                    <p:animClr clrSpc="hsl">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grpId="0" nodeType="afterEffect">
                                  <p:stCondLst>
                                    <p:cond delay="0"/>
                                  </p:stCondLst>
                                  <p:childTnLst>
                                    <p:animClr clrSpc="hsl">
                                      <p:cBhvr override="childStyle">
                                        <p:cTn id="12" dur="500" fill="hold"/>
                                        <p:tgtEl>
                                          <p:spTgt spid="7"/>
                                        </p:tgtEl>
                                        <p:attrNameLst>
                                          <p:attrName>style.color</p:attrName>
                                        </p:attrNameLst>
                                      </p:cBhvr>
                                      <p:by>
                                        <p:hsl h="0" s="-12549" l="-25098"/>
                                      </p:by>
                                    </p:animClr>
                                    <p:animClr clrSpc="hsl">
                                      <p:cBhvr>
                                        <p:cTn id="13" dur="500" fill="hold"/>
                                        <p:tgtEl>
                                          <p:spTgt spid="7"/>
                                        </p:tgtEl>
                                        <p:attrNameLst>
                                          <p:attrName>fillcolor</p:attrName>
                                        </p:attrNameLst>
                                      </p:cBhvr>
                                      <p:by>
                                        <p:hsl h="0" s="-12549" l="-25098"/>
                                      </p:by>
                                    </p:animClr>
                                    <p:animClr clrSpc="hsl">
                                      <p:cBhvr>
                                        <p:cTn id="14" dur="500" fill="hold"/>
                                        <p:tgtEl>
                                          <p:spTgt spid="7"/>
                                        </p:tgtEl>
                                        <p:attrNameLst>
                                          <p:attrName>stroke.color</p:attrName>
                                        </p:attrNameLst>
                                      </p:cBhvr>
                                      <p:by>
                                        <p:hsl h="0" s="-12549" l="-25098"/>
                                      </p:by>
                                    </p:animClr>
                                    <p:set>
                                      <p:cBhvr>
                                        <p:cTn id="15" dur="500" fill="hold"/>
                                        <p:tgtEl>
                                          <p:spTgt spid="7"/>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p:cBhvr override="childStyle">
                                        <p:cTn id="18" dur="500" fill="hold"/>
                                        <p:tgtEl>
                                          <p:spTgt spid="8"/>
                                        </p:tgtEl>
                                        <p:attrNameLst>
                                          <p:attrName>style.color</p:attrName>
                                        </p:attrNameLst>
                                      </p:cBhvr>
                                      <p:by>
                                        <p:hsl h="0" s="-12549" l="-25098"/>
                                      </p:by>
                                    </p:animClr>
                                    <p:animClr clrSpc="hsl">
                                      <p:cBhvr>
                                        <p:cTn id="19" dur="500" fill="hold"/>
                                        <p:tgtEl>
                                          <p:spTgt spid="8"/>
                                        </p:tgtEl>
                                        <p:attrNameLst>
                                          <p:attrName>fillcolor</p:attrName>
                                        </p:attrNameLst>
                                      </p:cBhvr>
                                      <p:by>
                                        <p:hsl h="0" s="-12549" l="-25098"/>
                                      </p:by>
                                    </p:animClr>
                                    <p:animClr clrSpc="hsl">
                                      <p:cBhvr>
                                        <p:cTn id="20" dur="500" fill="hold"/>
                                        <p:tgtEl>
                                          <p:spTgt spid="8"/>
                                        </p:tgtEl>
                                        <p:attrNameLst>
                                          <p:attrName>stroke.color</p:attrName>
                                        </p:attrNameLst>
                                      </p:cBhvr>
                                      <p:by>
                                        <p:hsl h="0" s="-12549" l="-25098"/>
                                      </p:by>
                                    </p:animClr>
                                    <p:set>
                                      <p:cBhvr>
                                        <p:cTn id="21" dur="500" fill="hold"/>
                                        <p:tgtEl>
                                          <p:spTgt spid="8"/>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grpId="0" nodeType="afterEffect">
                                  <p:stCondLst>
                                    <p:cond delay="0"/>
                                  </p:stCondLst>
                                  <p:childTnLst>
                                    <p:animClr clrSpc="hsl">
                                      <p:cBhvr override="childStyle">
                                        <p:cTn id="24" dur="500" fill="hold"/>
                                        <p:tgtEl>
                                          <p:spTgt spid="9"/>
                                        </p:tgtEl>
                                        <p:attrNameLst>
                                          <p:attrName>style.color</p:attrName>
                                        </p:attrNameLst>
                                      </p:cBhvr>
                                      <p:by>
                                        <p:hsl h="0" s="-12549" l="-25098"/>
                                      </p:by>
                                    </p:animClr>
                                    <p:animClr clrSpc="hsl">
                                      <p:cBhvr>
                                        <p:cTn id="25" dur="500" fill="hold"/>
                                        <p:tgtEl>
                                          <p:spTgt spid="9"/>
                                        </p:tgtEl>
                                        <p:attrNameLst>
                                          <p:attrName>fillcolor</p:attrName>
                                        </p:attrNameLst>
                                      </p:cBhvr>
                                      <p:by>
                                        <p:hsl h="0" s="-12549" l="-25098"/>
                                      </p:by>
                                    </p:animClr>
                                    <p:animClr clrSpc="hsl">
                                      <p:cBhvr>
                                        <p:cTn id="26" dur="500" fill="hold"/>
                                        <p:tgtEl>
                                          <p:spTgt spid="9"/>
                                        </p:tgtEl>
                                        <p:attrNameLst>
                                          <p:attrName>stroke.color</p:attrName>
                                        </p:attrNameLst>
                                      </p:cBhvr>
                                      <p:by>
                                        <p:hsl h="0" s="-12549" l="-25098"/>
                                      </p:by>
                                    </p:animClr>
                                    <p:set>
                                      <p:cBhvr>
                                        <p:cTn id="27" dur="500" fill="hold"/>
                                        <p:tgtEl>
                                          <p:spTgt spid="9"/>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p:cBhvr override="childStyle">
                                        <p:cTn id="30" dur="500" fill="hold"/>
                                        <p:tgtEl>
                                          <p:spTgt spid="10"/>
                                        </p:tgtEl>
                                        <p:attrNameLst>
                                          <p:attrName>style.color</p:attrName>
                                        </p:attrNameLst>
                                      </p:cBhvr>
                                      <p:by>
                                        <p:hsl h="0" s="-12549" l="-25098"/>
                                      </p:by>
                                    </p:animClr>
                                    <p:animClr clrSpc="hsl">
                                      <p:cBhvr>
                                        <p:cTn id="31" dur="500" fill="hold"/>
                                        <p:tgtEl>
                                          <p:spTgt spid="10"/>
                                        </p:tgtEl>
                                        <p:attrNameLst>
                                          <p:attrName>fillcolor</p:attrName>
                                        </p:attrNameLst>
                                      </p:cBhvr>
                                      <p:by>
                                        <p:hsl h="0" s="-12549" l="-25098"/>
                                      </p:by>
                                    </p:animClr>
                                    <p:animClr clrSpc="hsl">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par>
                          <p:cTn id="34" fill="hold">
                            <p:stCondLst>
                              <p:cond delay="2500"/>
                            </p:stCondLst>
                            <p:childTnLst>
                              <p:par>
                                <p:cTn id="35" presetID="24" presetClass="emph" presetSubtype="0" fill="hold" grpId="0" nodeType="afterEffect">
                                  <p:stCondLst>
                                    <p:cond delay="0"/>
                                  </p:stCondLst>
                                  <p:childTnLst>
                                    <p:animClr clrSpc="hsl">
                                      <p:cBhvr override="childStyle">
                                        <p:cTn id="36" dur="500" fill="hold"/>
                                        <p:tgtEl>
                                          <p:spTgt spid="11"/>
                                        </p:tgtEl>
                                        <p:attrNameLst>
                                          <p:attrName>style.color</p:attrName>
                                        </p:attrNameLst>
                                      </p:cBhvr>
                                      <p:by>
                                        <p:hsl h="0" s="-12549" l="-25098"/>
                                      </p:by>
                                    </p:animClr>
                                    <p:animClr clrSpc="hsl">
                                      <p:cBhvr>
                                        <p:cTn id="37" dur="500" fill="hold"/>
                                        <p:tgtEl>
                                          <p:spTgt spid="11"/>
                                        </p:tgtEl>
                                        <p:attrNameLst>
                                          <p:attrName>fillcolor</p:attrName>
                                        </p:attrNameLst>
                                      </p:cBhvr>
                                      <p:by>
                                        <p:hsl h="0" s="-12549" l="-25098"/>
                                      </p:by>
                                    </p:animClr>
                                    <p:animClr clrSpc="hsl">
                                      <p:cBhvr>
                                        <p:cTn id="38" dur="500" fill="hold"/>
                                        <p:tgtEl>
                                          <p:spTgt spid="11"/>
                                        </p:tgtEl>
                                        <p:attrNameLst>
                                          <p:attrName>stroke.color</p:attrName>
                                        </p:attrNameLst>
                                      </p:cBhvr>
                                      <p:by>
                                        <p:hsl h="0" s="-12549" l="-25098"/>
                                      </p:by>
                                    </p:animClr>
                                    <p:set>
                                      <p:cBhvr>
                                        <p:cTn id="39" dur="500" fill="hold"/>
                                        <p:tgtEl>
                                          <p:spTgt spid="11"/>
                                        </p:tgtEl>
                                        <p:attrNameLst>
                                          <p:attrName>fill.type</p:attrName>
                                        </p:attrNameLst>
                                      </p:cBhvr>
                                      <p:to>
                                        <p:strVal val="solid"/>
                                      </p:to>
                                    </p:set>
                                  </p:childTnLst>
                                </p:cTn>
                              </p:par>
                            </p:childTnLst>
                          </p:cTn>
                        </p:par>
                        <p:par>
                          <p:cTn id="40" fill="hold">
                            <p:stCondLst>
                              <p:cond delay="3000"/>
                            </p:stCondLst>
                            <p:childTnLst>
                              <p:par>
                                <p:cTn id="41" presetID="24" presetClass="emph" presetSubtype="0" fill="hold" grpId="0" nodeType="afterEffect">
                                  <p:stCondLst>
                                    <p:cond delay="0"/>
                                  </p:stCondLst>
                                  <p:childTnLst>
                                    <p:animClr clrSpc="hsl">
                                      <p:cBhvr override="childStyle">
                                        <p:cTn id="42" dur="500" fill="hold"/>
                                        <p:tgtEl>
                                          <p:spTgt spid="12"/>
                                        </p:tgtEl>
                                        <p:attrNameLst>
                                          <p:attrName>style.color</p:attrName>
                                        </p:attrNameLst>
                                      </p:cBhvr>
                                      <p:by>
                                        <p:hsl h="0" s="-12549" l="-25098"/>
                                      </p:by>
                                    </p:animClr>
                                    <p:animClr clrSpc="hsl">
                                      <p:cBhvr>
                                        <p:cTn id="43" dur="500" fill="hold"/>
                                        <p:tgtEl>
                                          <p:spTgt spid="12"/>
                                        </p:tgtEl>
                                        <p:attrNameLst>
                                          <p:attrName>fillcolor</p:attrName>
                                        </p:attrNameLst>
                                      </p:cBhvr>
                                      <p:by>
                                        <p:hsl h="0" s="-12549" l="-25098"/>
                                      </p:by>
                                    </p:animClr>
                                    <p:animClr clrSpc="hsl">
                                      <p:cBhvr>
                                        <p:cTn id="44" dur="500" fill="hold"/>
                                        <p:tgtEl>
                                          <p:spTgt spid="12"/>
                                        </p:tgtEl>
                                        <p:attrNameLst>
                                          <p:attrName>stroke.color</p:attrName>
                                        </p:attrNameLst>
                                      </p:cBhvr>
                                      <p:by>
                                        <p:hsl h="0" s="-12549" l="-25098"/>
                                      </p:by>
                                    </p:animClr>
                                    <p:set>
                                      <p:cBhvr>
                                        <p:cTn id="4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4800" dirty="0" smtClean="0">
                <a:solidFill>
                  <a:srgbClr val="57E4E7"/>
                </a:solidFill>
                <a:cs typeface="B Bardiya" pitchFamily="2" charset="-78"/>
              </a:rPr>
              <a:t>تعامل ریسک‌ها در بروز بحران</a:t>
            </a: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b="0" dirty="0" smtClean="0">
                <a:cs typeface="B Bardiya" pitchFamily="2" charset="-78"/>
              </a:rPr>
              <a:t>تعامل ریسک‌های اساسی مؤسسات مالی</a:t>
            </a:r>
          </a:p>
        </p:txBody>
      </p:sp>
      <p:graphicFrame>
        <p:nvGraphicFramePr>
          <p:cNvPr id="7" name="Content Placeholder 6"/>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تعامل ریسک‌ها در طی بحران</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cstate="print"/>
          <a:srcRect/>
          <a:stretch>
            <a:fillRect/>
          </a:stretch>
        </p:blipFill>
        <p:spPr>
          <a:xfrm>
            <a:off x="762001" y="530225"/>
            <a:ext cx="7848602" cy="56419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1985" name="Title 1"/>
          <p:cNvSpPr>
            <a:spLocks noGrp="1"/>
          </p:cNvSpPr>
          <p:nvPr>
            <p:ph type="title"/>
          </p:nvPr>
        </p:nvSpPr>
        <p:spPr>
          <a:xfrm>
            <a:off x="3505200" y="2514600"/>
            <a:ext cx="2209800" cy="1051560"/>
          </a:xfrm>
        </p:spPr>
        <p:style>
          <a:lnRef idx="0">
            <a:schemeClr val="accent2"/>
          </a:lnRef>
          <a:fillRef idx="3">
            <a:schemeClr val="accent2"/>
          </a:fillRef>
          <a:effectRef idx="3">
            <a:schemeClr val="accent2"/>
          </a:effectRef>
          <a:fontRef idx="minor">
            <a:schemeClr val="lt1"/>
          </a:fontRef>
        </p:style>
        <p:txBody>
          <a:bodyPr anchor="ctr" anchorCtr="0">
            <a:normAutofit/>
          </a:bodyPr>
          <a:lstStyle/>
          <a:p>
            <a:pPr algn="ctr"/>
            <a:r>
              <a:rPr lang="fa-IR" dirty="0" smtClean="0">
                <a:cs typeface="B Bardiya" pitchFamily="2" charset="-78"/>
              </a:rPr>
              <a:t>اثر پشتاپشتی  </a:t>
            </a:r>
            <a:endParaRPr lang="en-US" dirty="0" smtClean="0">
              <a:cs typeface="B Bardi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fade">
                                      <p:cBhvr>
                                        <p:cTn id="7" dur="1000"/>
                                        <p:tgtEl>
                                          <p:spTgt spid="41985"/>
                                        </p:tgtEl>
                                      </p:cBhvr>
                                    </p:animEffect>
                                    <p:anim calcmode="lin" valueType="num">
                                      <p:cBhvr>
                                        <p:cTn id="8" dur="1000" fill="hold"/>
                                        <p:tgtEl>
                                          <p:spTgt spid="41985"/>
                                        </p:tgtEl>
                                        <p:attrNameLst>
                                          <p:attrName>ppt_x</p:attrName>
                                        </p:attrNameLst>
                                      </p:cBhvr>
                                      <p:tavLst>
                                        <p:tav tm="0">
                                          <p:val>
                                            <p:strVal val="#ppt_x"/>
                                          </p:val>
                                        </p:tav>
                                        <p:tav tm="100000">
                                          <p:val>
                                            <p:strVal val="#ppt_x"/>
                                          </p:val>
                                        </p:tav>
                                      </p:tavLst>
                                    </p:anim>
                                    <p:anim calcmode="lin" valueType="num">
                                      <p:cBhvr>
                                        <p:cTn id="9" dur="1000" fill="hold"/>
                                        <p:tgtEl>
                                          <p:spTgt spid="419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algn="ctr"/>
            <a:r>
              <a:rPr lang="fa-IR" dirty="0" smtClean="0">
                <a:cs typeface="B Bardiya" pitchFamily="2" charset="-78"/>
              </a:rPr>
              <a:t>انتقال بحران از مجرای ریسک قیمت کالاهای اساسی</a:t>
            </a:r>
            <a:r>
              <a:rPr lang="en-US" dirty="0" smtClean="0">
                <a:cs typeface="B Bardiya" pitchFamily="2" charset="-78"/>
              </a:rPr>
              <a:t> </a:t>
            </a:r>
          </a:p>
        </p:txBody>
      </p:sp>
      <p:sp>
        <p:nvSpPr>
          <p:cNvPr id="12" name="Diamond 11"/>
          <p:cNvSpPr/>
          <p:nvPr/>
        </p:nvSpPr>
        <p:spPr>
          <a:xfrm>
            <a:off x="2193036" y="530352"/>
            <a:ext cx="4803648" cy="4803648"/>
          </a:xfrm>
          <a:prstGeom prst="diamond">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2649382" y="986698"/>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79083" tIns="179083" rIns="179083" bIns="179083" numCol="1" spcCol="1270" anchor="ctr" anchorCtr="0">
            <a:noAutofit/>
          </a:bodyPr>
          <a:lstStyle/>
          <a:p>
            <a:pPr lvl="0" algn="ctr" defTabSz="1022350" rtl="1">
              <a:spcBef>
                <a:spcPct val="0"/>
              </a:spcBef>
              <a:spcAft>
                <a:spcPct val="35000"/>
              </a:spcAft>
            </a:pPr>
            <a:r>
              <a:rPr lang="fa-IR" sz="2300" kern="1200" dirty="0" smtClean="0">
                <a:cs typeface="B Mitra" pitchFamily="2" charset="-78"/>
              </a:rPr>
              <a:t>سفته</a:t>
            </a:r>
            <a:r>
              <a:rPr lang="en-US" sz="2300" kern="1200" dirty="0" smtClean="0">
                <a:cs typeface="B Mitra" pitchFamily="2" charset="-78"/>
              </a:rPr>
              <a:t>‎</a:t>
            </a:r>
            <a:r>
              <a:rPr lang="fa-IR" sz="2300" kern="1200" dirty="0" smtClean="0">
                <a:cs typeface="B Mitra" pitchFamily="2" charset="-78"/>
              </a:rPr>
              <a:t>بازی در قراردادهای آتی مربوط به کالاهای اساسی</a:t>
            </a:r>
            <a:endParaRPr lang="fa-IR" sz="2300" kern="1200" dirty="0">
              <a:cs typeface="B Mitra" pitchFamily="2" charset="-78"/>
            </a:endParaRPr>
          </a:p>
        </p:txBody>
      </p:sp>
      <p:sp>
        <p:nvSpPr>
          <p:cNvPr id="14" name="Freeform 13"/>
          <p:cNvSpPr/>
          <p:nvPr/>
        </p:nvSpPr>
        <p:spPr>
          <a:xfrm>
            <a:off x="4666914" y="986698"/>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79083" tIns="179083" rIns="179083" bIns="179083" numCol="1" spcCol="1270" anchor="ctr" anchorCtr="0">
            <a:noAutofit/>
          </a:bodyPr>
          <a:lstStyle/>
          <a:p>
            <a:pPr lvl="0" algn="ctr" defTabSz="1022350" rtl="1">
              <a:spcBef>
                <a:spcPct val="0"/>
              </a:spcBef>
              <a:spcAft>
                <a:spcPct val="35000"/>
              </a:spcAft>
            </a:pPr>
            <a:r>
              <a:rPr lang="fa-IR" sz="2300" kern="1200" dirty="0" smtClean="0">
                <a:cs typeface="B Mitra" pitchFamily="2" charset="-78"/>
              </a:rPr>
              <a:t>بحران قیمت غذا در دنیا</a:t>
            </a:r>
            <a:endParaRPr lang="fa-IR" sz="2300" kern="1200" dirty="0">
              <a:cs typeface="B Mitra" pitchFamily="2" charset="-78"/>
            </a:endParaRPr>
          </a:p>
        </p:txBody>
      </p:sp>
      <p:sp>
        <p:nvSpPr>
          <p:cNvPr id="15" name="Freeform 14"/>
          <p:cNvSpPr/>
          <p:nvPr/>
        </p:nvSpPr>
        <p:spPr>
          <a:xfrm>
            <a:off x="2649382" y="3004230"/>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79083" tIns="179083" rIns="179083" bIns="179083" numCol="1" spcCol="1270" anchor="ctr" anchorCtr="0">
            <a:noAutofit/>
          </a:bodyPr>
          <a:lstStyle/>
          <a:p>
            <a:pPr lvl="0" algn="ctr" defTabSz="1022350" rtl="1">
              <a:spcBef>
                <a:spcPct val="0"/>
              </a:spcBef>
              <a:spcAft>
                <a:spcPct val="35000"/>
              </a:spcAft>
            </a:pPr>
            <a:r>
              <a:rPr lang="fa-IR" sz="2300" kern="1200" dirty="0" smtClean="0">
                <a:cs typeface="B Mitra" pitchFamily="2" charset="-78"/>
              </a:rPr>
              <a:t>انتقال پول از سهام و اوراق قرضۀ رهنی به مواد اولیه و غذا</a:t>
            </a:r>
            <a:endParaRPr lang="fa-IR" sz="2300" kern="1200" dirty="0">
              <a:cs typeface="B Mitra" pitchFamily="2" charset="-78"/>
            </a:endParaRPr>
          </a:p>
        </p:txBody>
      </p:sp>
      <p:sp>
        <p:nvSpPr>
          <p:cNvPr id="16" name="Freeform 15"/>
          <p:cNvSpPr/>
          <p:nvPr/>
        </p:nvSpPr>
        <p:spPr>
          <a:xfrm>
            <a:off x="4666914" y="3004230"/>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79083" tIns="179083" rIns="179083" bIns="179083" numCol="1" spcCol="1270" anchor="ctr" anchorCtr="0">
            <a:noAutofit/>
          </a:bodyPr>
          <a:lstStyle/>
          <a:p>
            <a:pPr lvl="0" algn="ctr" defTabSz="1022350" rtl="1">
              <a:spcBef>
                <a:spcPct val="0"/>
              </a:spcBef>
              <a:spcAft>
                <a:spcPct val="35000"/>
              </a:spcAft>
            </a:pPr>
            <a:r>
              <a:rPr lang="fa-IR" sz="2300" kern="1200" dirty="0" smtClean="0">
                <a:cs typeface="B Mitra" pitchFamily="2" charset="-78"/>
              </a:rPr>
              <a:t>بحران قیمت نفت </a:t>
            </a:r>
            <a:endParaRPr lang="fa-IR" sz="23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70" decel="100000"/>
                                        <p:tgtEl>
                                          <p:spTgt spid="13"/>
                                        </p:tgtEl>
                                      </p:cBhvr>
                                    </p:animEffect>
                                    <p:animScale>
                                      <p:cBhvr>
                                        <p:cTn id="18" dur="770" decel="100000"/>
                                        <p:tgtEl>
                                          <p:spTgt spid="13"/>
                                        </p:tgtEl>
                                      </p:cBhvr>
                                      <p:from x="10000" y="10000"/>
                                      <p:to x="200000" y="450000"/>
                                    </p:animScale>
                                    <p:animScale>
                                      <p:cBhvr>
                                        <p:cTn id="19" dur="1230" accel="100000" fill="hold">
                                          <p:stCondLst>
                                            <p:cond delay="770"/>
                                          </p:stCondLst>
                                        </p:cTn>
                                        <p:tgtEl>
                                          <p:spTgt spid="13"/>
                                        </p:tgtEl>
                                      </p:cBhvr>
                                      <p:from x="200000" y="450000"/>
                                      <p:to x="100000" y="100000"/>
                                    </p:animScale>
                                    <p:set>
                                      <p:cBhvr>
                                        <p:cTn id="20" dur="770" fill="hold"/>
                                        <p:tgtEl>
                                          <p:spTgt spid="13"/>
                                        </p:tgtEl>
                                        <p:attrNameLst>
                                          <p:attrName>ppt_x</p:attrName>
                                        </p:attrNameLst>
                                      </p:cBhvr>
                                      <p:to>
                                        <p:strVal val="(0.5)"/>
                                      </p:to>
                                    </p:set>
                                    <p:anim from="(0.5)" to="(#ppt_x)" calcmode="lin" valueType="num">
                                      <p:cBhvr>
                                        <p:cTn id="21" dur="1230" accel="100000" fill="hold">
                                          <p:stCondLst>
                                            <p:cond delay="770"/>
                                          </p:stCondLst>
                                        </p:cTn>
                                        <p:tgtEl>
                                          <p:spTgt spid="13"/>
                                        </p:tgtEl>
                                        <p:attrNameLst>
                                          <p:attrName>ppt_x</p:attrName>
                                        </p:attrNameLst>
                                      </p:cBhvr>
                                    </p:anim>
                                    <p:set>
                                      <p:cBhvr>
                                        <p:cTn id="22" dur="770" fill="hold"/>
                                        <p:tgtEl>
                                          <p:spTgt spid="13"/>
                                        </p:tgtEl>
                                        <p:attrNameLst>
                                          <p:attrName>ppt_y</p:attrName>
                                        </p:attrNameLst>
                                      </p:cBhvr>
                                      <p:to>
                                        <p:strVal val="(#ppt_y+0.4)"/>
                                      </p:to>
                                    </p:set>
                                    <p:anim from="(#ppt_y+0.4)" to="(#ppt_y)" calcmode="lin" valueType="num">
                                      <p:cBhvr>
                                        <p:cTn id="23" dur="1230" accel="100000" fill="hold">
                                          <p:stCondLst>
                                            <p:cond delay="770"/>
                                          </p:stCondLst>
                                        </p:cTn>
                                        <p:tgtEl>
                                          <p:spTgt spid="13"/>
                                        </p:tgtEl>
                                        <p:attrNameLst>
                                          <p:attrName>ppt_y</p:attrName>
                                        </p:attrNameLst>
                                      </p:cBhvr>
                                    </p:anim>
                                  </p:childTnLst>
                                </p:cTn>
                              </p:par>
                            </p:childTnLst>
                          </p:cTn>
                        </p:par>
                        <p:par>
                          <p:cTn id="24" fill="hold">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70" decel="100000"/>
                                        <p:tgtEl>
                                          <p:spTgt spid="14"/>
                                        </p:tgtEl>
                                      </p:cBhvr>
                                    </p:animEffect>
                                    <p:animScale>
                                      <p:cBhvr>
                                        <p:cTn id="28" dur="770" decel="100000"/>
                                        <p:tgtEl>
                                          <p:spTgt spid="14"/>
                                        </p:tgtEl>
                                      </p:cBhvr>
                                      <p:from x="10000" y="10000"/>
                                      <p:to x="200000" y="450000"/>
                                    </p:animScale>
                                    <p:animScale>
                                      <p:cBhvr>
                                        <p:cTn id="29" dur="1230" accel="100000" fill="hold">
                                          <p:stCondLst>
                                            <p:cond delay="770"/>
                                          </p:stCondLst>
                                        </p:cTn>
                                        <p:tgtEl>
                                          <p:spTgt spid="14"/>
                                        </p:tgtEl>
                                      </p:cBhvr>
                                      <p:from x="200000" y="450000"/>
                                      <p:to x="100000" y="100000"/>
                                    </p:animScale>
                                    <p:set>
                                      <p:cBhvr>
                                        <p:cTn id="30" dur="770" fill="hold"/>
                                        <p:tgtEl>
                                          <p:spTgt spid="14"/>
                                        </p:tgtEl>
                                        <p:attrNameLst>
                                          <p:attrName>ppt_x</p:attrName>
                                        </p:attrNameLst>
                                      </p:cBhvr>
                                      <p:to>
                                        <p:strVal val="(0.5)"/>
                                      </p:to>
                                    </p:set>
                                    <p:anim from="(0.5)" to="(#ppt_x)" calcmode="lin" valueType="num">
                                      <p:cBhvr>
                                        <p:cTn id="31" dur="1230" accel="100000" fill="hold">
                                          <p:stCondLst>
                                            <p:cond delay="770"/>
                                          </p:stCondLst>
                                        </p:cTn>
                                        <p:tgtEl>
                                          <p:spTgt spid="14"/>
                                        </p:tgtEl>
                                        <p:attrNameLst>
                                          <p:attrName>ppt_x</p:attrName>
                                        </p:attrNameLst>
                                      </p:cBhvr>
                                    </p:anim>
                                    <p:set>
                                      <p:cBhvr>
                                        <p:cTn id="32" dur="770" fill="hold"/>
                                        <p:tgtEl>
                                          <p:spTgt spid="14"/>
                                        </p:tgtEl>
                                        <p:attrNameLst>
                                          <p:attrName>ppt_y</p:attrName>
                                        </p:attrNameLst>
                                      </p:cBhvr>
                                      <p:to>
                                        <p:strVal val="(#ppt_y+0.4)"/>
                                      </p:to>
                                    </p:set>
                                    <p:anim from="(#ppt_y+0.4)" to="(#ppt_y)" calcmode="lin" valueType="num">
                                      <p:cBhvr>
                                        <p:cTn id="33" dur="1230" accel="100000" fill="hold">
                                          <p:stCondLst>
                                            <p:cond delay="770"/>
                                          </p:stCondLst>
                                        </p:cTn>
                                        <p:tgtEl>
                                          <p:spTgt spid="14"/>
                                        </p:tgtEl>
                                        <p:attrNameLst>
                                          <p:attrName>ppt_y</p:attrName>
                                        </p:attrNameLst>
                                      </p:cBhvr>
                                    </p:anim>
                                  </p:childTnLst>
                                </p:cTn>
                              </p:par>
                            </p:childTnLst>
                          </p:cTn>
                        </p:par>
                        <p:par>
                          <p:cTn id="34" fill="hold">
                            <p:stCondLst>
                              <p:cond delay="6000"/>
                            </p:stCondLst>
                            <p:childTnLst>
                              <p:par>
                                <p:cTn id="35" presetID="5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70" decel="100000"/>
                                        <p:tgtEl>
                                          <p:spTgt spid="16"/>
                                        </p:tgtEl>
                                      </p:cBhvr>
                                    </p:animEffect>
                                    <p:animScale>
                                      <p:cBhvr>
                                        <p:cTn id="38" dur="770" decel="100000"/>
                                        <p:tgtEl>
                                          <p:spTgt spid="16"/>
                                        </p:tgtEl>
                                      </p:cBhvr>
                                      <p:from x="10000" y="10000"/>
                                      <p:to x="200000" y="450000"/>
                                    </p:animScale>
                                    <p:animScale>
                                      <p:cBhvr>
                                        <p:cTn id="39" dur="1230" accel="100000" fill="hold">
                                          <p:stCondLst>
                                            <p:cond delay="770"/>
                                          </p:stCondLst>
                                        </p:cTn>
                                        <p:tgtEl>
                                          <p:spTgt spid="16"/>
                                        </p:tgtEl>
                                      </p:cBhvr>
                                      <p:from x="200000" y="450000"/>
                                      <p:to x="100000" y="100000"/>
                                    </p:animScale>
                                    <p:set>
                                      <p:cBhvr>
                                        <p:cTn id="40" dur="770" fill="hold"/>
                                        <p:tgtEl>
                                          <p:spTgt spid="16"/>
                                        </p:tgtEl>
                                        <p:attrNameLst>
                                          <p:attrName>ppt_x</p:attrName>
                                        </p:attrNameLst>
                                      </p:cBhvr>
                                      <p:to>
                                        <p:strVal val="(0.5)"/>
                                      </p:to>
                                    </p:set>
                                    <p:anim from="(0.5)" to="(#ppt_x)" calcmode="lin" valueType="num">
                                      <p:cBhvr>
                                        <p:cTn id="41" dur="1230" accel="100000" fill="hold">
                                          <p:stCondLst>
                                            <p:cond delay="770"/>
                                          </p:stCondLst>
                                        </p:cTn>
                                        <p:tgtEl>
                                          <p:spTgt spid="16"/>
                                        </p:tgtEl>
                                        <p:attrNameLst>
                                          <p:attrName>ppt_x</p:attrName>
                                        </p:attrNameLst>
                                      </p:cBhvr>
                                    </p:anim>
                                    <p:set>
                                      <p:cBhvr>
                                        <p:cTn id="42" dur="770" fill="hold"/>
                                        <p:tgtEl>
                                          <p:spTgt spid="16"/>
                                        </p:tgtEl>
                                        <p:attrNameLst>
                                          <p:attrName>ppt_y</p:attrName>
                                        </p:attrNameLst>
                                      </p:cBhvr>
                                      <p:to>
                                        <p:strVal val="(#ppt_y+0.4)"/>
                                      </p:to>
                                    </p:set>
                                    <p:anim from="(#ppt_y+0.4)" to="(#ppt_y)" calcmode="lin" valueType="num">
                                      <p:cBhvr>
                                        <p:cTn id="43" dur="1230" accel="100000" fill="hold">
                                          <p:stCondLst>
                                            <p:cond delay="770"/>
                                          </p:stCondLst>
                                        </p:cTn>
                                        <p:tgtEl>
                                          <p:spTgt spid="16"/>
                                        </p:tgtEl>
                                        <p:attrNameLst>
                                          <p:attrName>ppt_y</p:attrName>
                                        </p:attrNameLst>
                                      </p:cBhvr>
                                    </p:anim>
                                  </p:childTnLst>
                                </p:cTn>
                              </p:par>
                            </p:childTnLst>
                          </p:cTn>
                        </p:par>
                        <p:par>
                          <p:cTn id="44" fill="hold">
                            <p:stCondLst>
                              <p:cond delay="8000"/>
                            </p:stCondLst>
                            <p:childTnLst>
                              <p:par>
                                <p:cTn id="45" presetID="51"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70" decel="100000"/>
                                        <p:tgtEl>
                                          <p:spTgt spid="15"/>
                                        </p:tgtEl>
                                      </p:cBhvr>
                                    </p:animEffect>
                                    <p:animScale>
                                      <p:cBhvr>
                                        <p:cTn id="48" dur="770" decel="100000"/>
                                        <p:tgtEl>
                                          <p:spTgt spid="15"/>
                                        </p:tgtEl>
                                      </p:cBhvr>
                                      <p:from x="10000" y="10000"/>
                                      <p:to x="200000" y="450000"/>
                                    </p:animScale>
                                    <p:animScale>
                                      <p:cBhvr>
                                        <p:cTn id="49" dur="1230" accel="100000" fill="hold">
                                          <p:stCondLst>
                                            <p:cond delay="770"/>
                                          </p:stCondLst>
                                        </p:cTn>
                                        <p:tgtEl>
                                          <p:spTgt spid="15"/>
                                        </p:tgtEl>
                                      </p:cBhvr>
                                      <p:from x="200000" y="450000"/>
                                      <p:to x="100000" y="100000"/>
                                    </p:animScale>
                                    <p:set>
                                      <p:cBhvr>
                                        <p:cTn id="50" dur="770" fill="hold"/>
                                        <p:tgtEl>
                                          <p:spTgt spid="15"/>
                                        </p:tgtEl>
                                        <p:attrNameLst>
                                          <p:attrName>ppt_x</p:attrName>
                                        </p:attrNameLst>
                                      </p:cBhvr>
                                      <p:to>
                                        <p:strVal val="(0.5)"/>
                                      </p:to>
                                    </p:set>
                                    <p:anim from="(0.5)" to="(#ppt_x)" calcmode="lin" valueType="num">
                                      <p:cBhvr>
                                        <p:cTn id="51" dur="1230" accel="100000" fill="hold">
                                          <p:stCondLst>
                                            <p:cond delay="770"/>
                                          </p:stCondLst>
                                        </p:cTn>
                                        <p:tgtEl>
                                          <p:spTgt spid="15"/>
                                        </p:tgtEl>
                                        <p:attrNameLst>
                                          <p:attrName>ppt_x</p:attrName>
                                        </p:attrNameLst>
                                      </p:cBhvr>
                                    </p:anim>
                                    <p:set>
                                      <p:cBhvr>
                                        <p:cTn id="52" dur="770" fill="hold"/>
                                        <p:tgtEl>
                                          <p:spTgt spid="15"/>
                                        </p:tgtEl>
                                        <p:attrNameLst>
                                          <p:attrName>ppt_y</p:attrName>
                                        </p:attrNameLst>
                                      </p:cBhvr>
                                      <p:to>
                                        <p:strVal val="(#ppt_y+0.4)"/>
                                      </p:to>
                                    </p:set>
                                    <p:anim from="(#ppt_y+0.4)" to="(#ppt_y)" calcmode="lin" valueType="num">
                                      <p:cBhvr>
                                        <p:cTn id="5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7200" dirty="0" smtClean="0">
                <a:solidFill>
                  <a:srgbClr val="57E4E7"/>
                </a:solidFill>
                <a:cs typeface="B Bardiya" pitchFamily="2" charset="-78"/>
              </a:rPr>
              <a:t>اقدامات دولت‌ها</a:t>
            </a: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914400" y="2362200"/>
            <a:ext cx="2286000" cy="2667000"/>
            <a:chOff x="720" y="2012"/>
            <a:chExt cx="1440" cy="1680"/>
          </a:xfrm>
        </p:grpSpPr>
        <p:sp>
          <p:nvSpPr>
            <p:cNvPr id="19476" name="AutoShape 5"/>
            <p:cNvSpPr>
              <a:spLocks noChangeArrowheads="1"/>
            </p:cNvSpPr>
            <p:nvPr/>
          </p:nvSpPr>
          <p:spPr bwMode="auto">
            <a:xfrm>
              <a:off x="720" y="2012"/>
              <a:ext cx="1440" cy="168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5782" tIns="47891" rIns="95782" bIns="47891" anchor="ctr"/>
            <a:lstStyle/>
            <a:p>
              <a:pPr algn="ctr" defTabSz="957263" eaLnBrk="0" hangingPunct="0"/>
              <a:endParaRPr lang="en-US">
                <a:latin typeface="Verdana" pitchFamily="34" charset="0"/>
              </a:endParaRPr>
            </a:p>
          </p:txBody>
        </p:sp>
        <p:sp>
          <p:nvSpPr>
            <p:cNvPr id="19477" name="Text Box 6"/>
            <p:cNvSpPr txBox="1">
              <a:spLocks noChangeArrowheads="1"/>
            </p:cNvSpPr>
            <p:nvPr/>
          </p:nvSpPr>
          <p:spPr bwMode="auto">
            <a:xfrm>
              <a:off x="780" y="2396"/>
              <a:ext cx="1284" cy="9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5782" tIns="47891" rIns="95782" bIns="47891">
              <a:spAutoFit/>
            </a:bodyPr>
            <a:lstStyle/>
            <a:p>
              <a:pPr algn="ctr" rtl="1"/>
              <a:r>
                <a:rPr lang="fa-IR" sz="3200" dirty="0">
                  <a:cs typeface="B Mitra" pitchFamily="2" charset="-78"/>
                </a:rPr>
                <a:t>حجم بزرگ اوراق بهادار </a:t>
              </a:r>
              <a:r>
                <a:rPr lang="fa-IR" sz="3200" dirty="0" smtClean="0">
                  <a:cs typeface="B Mitra" pitchFamily="2" charset="-78"/>
                </a:rPr>
                <a:t>رهنی</a:t>
              </a:r>
              <a:endParaRPr lang="en-US" sz="3200" dirty="0">
                <a:cs typeface="B Mitra" pitchFamily="2" charset="-78"/>
              </a:endParaRPr>
            </a:p>
          </p:txBody>
        </p:sp>
      </p:grpSp>
      <p:sp>
        <p:nvSpPr>
          <p:cNvPr id="71687" name="Freeform 7"/>
          <p:cNvSpPr>
            <a:spLocks/>
          </p:cNvSpPr>
          <p:nvPr/>
        </p:nvSpPr>
        <p:spPr bwMode="gray">
          <a:xfrm>
            <a:off x="2994025" y="2265366"/>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n-US"/>
          </a:p>
        </p:txBody>
      </p:sp>
      <p:sp>
        <p:nvSpPr>
          <p:cNvPr id="19459" name="AutoShape 8"/>
          <p:cNvSpPr>
            <a:spLocks noChangeAspect="1" noChangeArrowheads="1" noTextEdit="1"/>
          </p:cNvSpPr>
          <p:nvPr/>
        </p:nvSpPr>
        <p:spPr bwMode="gray">
          <a:xfrm flipH="1">
            <a:off x="4640263" y="2233615"/>
            <a:ext cx="909637" cy="1244600"/>
          </a:xfrm>
          <a:prstGeom prst="rect">
            <a:avLst/>
          </a:prstGeom>
          <a:noFill/>
          <a:ln w="9525">
            <a:noFill/>
            <a:miter lim="800000"/>
            <a:headEnd/>
            <a:tailEnd/>
          </a:ln>
        </p:spPr>
        <p:txBody>
          <a:bodyPr/>
          <a:lstStyle/>
          <a:p>
            <a:endParaRPr lang="en-US"/>
          </a:p>
        </p:txBody>
      </p:sp>
      <p:grpSp>
        <p:nvGrpSpPr>
          <p:cNvPr id="3" name="Group 10"/>
          <p:cNvGrpSpPr>
            <a:grpSpLocks/>
          </p:cNvGrpSpPr>
          <p:nvPr/>
        </p:nvGrpSpPr>
        <p:grpSpPr bwMode="auto">
          <a:xfrm>
            <a:off x="2819405" y="638175"/>
            <a:ext cx="3000375" cy="1601788"/>
            <a:chOff x="1997" y="1314"/>
            <a:chExt cx="1889" cy="1009"/>
          </a:xfrm>
        </p:grpSpPr>
        <p:grpSp>
          <p:nvGrpSpPr>
            <p:cNvPr id="4"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n-US"/>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n-US"/>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n-US"/>
            </a:p>
          </p:txBody>
        </p:sp>
        <p:sp>
          <p:nvSpPr>
            <p:cNvPr id="7169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n-US"/>
            </a:p>
          </p:txBody>
        </p:sp>
        <p:sp>
          <p:nvSpPr>
            <p:cNvPr id="7169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n-US"/>
            </a:p>
          </p:txBody>
        </p:sp>
        <p:sp>
          <p:nvSpPr>
            <p:cNvPr id="7169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n-US"/>
            </a:p>
          </p:txBody>
        </p:sp>
      </p:grpSp>
      <p:grpSp>
        <p:nvGrpSpPr>
          <p:cNvPr id="5" name="Group 22"/>
          <p:cNvGrpSpPr>
            <a:grpSpLocks/>
          </p:cNvGrpSpPr>
          <p:nvPr/>
        </p:nvGrpSpPr>
        <p:grpSpPr bwMode="auto">
          <a:xfrm>
            <a:off x="5334000" y="2362200"/>
            <a:ext cx="2286000" cy="2667000"/>
            <a:chOff x="3504" y="2012"/>
            <a:chExt cx="1440" cy="1680"/>
          </a:xfrm>
        </p:grpSpPr>
        <p:sp>
          <p:nvSpPr>
            <p:cNvPr id="19465" name="AutoShape 3"/>
            <p:cNvSpPr>
              <a:spLocks noChangeArrowheads="1"/>
            </p:cNvSpPr>
            <p:nvPr/>
          </p:nvSpPr>
          <p:spPr bwMode="auto">
            <a:xfrm>
              <a:off x="3504" y="2012"/>
              <a:ext cx="1440" cy="168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5782" tIns="47891" rIns="95782" bIns="47891" anchor="ctr"/>
            <a:lstStyle/>
            <a:p>
              <a:pPr algn="ctr" defTabSz="957263" eaLnBrk="0" hangingPunct="0"/>
              <a:endParaRPr lang="en-US">
                <a:latin typeface="Verdana" pitchFamily="34" charset="0"/>
              </a:endParaRPr>
            </a:p>
          </p:txBody>
        </p:sp>
        <p:sp>
          <p:nvSpPr>
            <p:cNvPr id="19466" name="Text Box 20"/>
            <p:cNvSpPr txBox="1">
              <a:spLocks noChangeArrowheads="1"/>
            </p:cNvSpPr>
            <p:nvPr/>
          </p:nvSpPr>
          <p:spPr bwMode="auto">
            <a:xfrm>
              <a:off x="3600" y="2540"/>
              <a:ext cx="1284" cy="68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95782" tIns="47891" rIns="95782" bIns="47891">
              <a:spAutoFit/>
            </a:bodyPr>
            <a:lstStyle/>
            <a:p>
              <a:pPr algn="r" rtl="1"/>
              <a:r>
                <a:rPr lang="fa-IR" sz="3200" dirty="0" smtClean="0">
                  <a:cs typeface="B Mitra" pitchFamily="2" charset="-78"/>
                </a:rPr>
                <a:t>بزرگی </a:t>
              </a:r>
              <a:r>
                <a:rPr lang="fa-IR" sz="3200" dirty="0">
                  <a:cs typeface="B Mitra" pitchFamily="2" charset="-78"/>
                </a:rPr>
                <a:t>و </a:t>
              </a:r>
              <a:r>
                <a:rPr lang="fa-IR" sz="3200" dirty="0" smtClean="0">
                  <a:cs typeface="B Mitra" pitchFamily="2" charset="-78"/>
                </a:rPr>
                <a:t>اهمیت </a:t>
              </a:r>
              <a:r>
                <a:rPr lang="fa-IR" sz="3200" dirty="0">
                  <a:cs typeface="B Mitra" pitchFamily="2" charset="-78"/>
                </a:rPr>
                <a:t>بخش ساختمان</a:t>
              </a:r>
              <a:endParaRPr lang="en-US" sz="3200" dirty="0">
                <a:cs typeface="B Mitra" pitchFamily="2" charset="-78"/>
              </a:endParaRPr>
            </a:p>
          </p:txBody>
        </p:sp>
      </p:grpSp>
      <p:sp>
        <p:nvSpPr>
          <p:cNvPr id="71689" name="Freeform 9"/>
          <p:cNvSpPr>
            <a:spLocks/>
          </p:cNvSpPr>
          <p:nvPr/>
        </p:nvSpPr>
        <p:spPr bwMode="gray">
          <a:xfrm flipH="1">
            <a:off x="4646617" y="226536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n-US"/>
          </a:p>
        </p:txBody>
      </p:sp>
      <p:sp>
        <p:nvSpPr>
          <p:cNvPr id="19463" name="Title 22"/>
          <p:cNvSpPr>
            <a:spLocks noGrp="1"/>
          </p:cNvSpPr>
          <p:nvPr>
            <p:ph type="title"/>
          </p:nvPr>
        </p:nvSpPr>
        <p:spPr/>
        <p:txBody>
          <a:bodyPr/>
          <a:lstStyle/>
          <a:p>
            <a:pPr algn="ctr"/>
            <a:r>
              <a:rPr lang="fa-IR" dirty="0" smtClean="0">
                <a:cs typeface="B Bardiya" pitchFamily="2" charset="-78"/>
              </a:rPr>
              <a:t>چرا بحران تا این حد عمیق شد؟</a:t>
            </a:r>
            <a:endParaRPr lang="en-US" dirty="0" smtClean="0">
              <a:cs typeface="B Bardiy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71689"/>
                                        </p:tgtEl>
                                        <p:attrNameLst>
                                          <p:attrName>style.visibility</p:attrName>
                                        </p:attrNameLst>
                                      </p:cBhvr>
                                      <p:to>
                                        <p:strVal val="visible"/>
                                      </p:to>
                                    </p:set>
                                    <p:animEffect transition="in" filter="fade">
                                      <p:cBhvr>
                                        <p:cTn id="10" dur="1000"/>
                                        <p:tgtEl>
                                          <p:spTgt spid="71689"/>
                                        </p:tgtEl>
                                      </p:cBhvr>
                                    </p:animEffect>
                                    <p:anim calcmode="lin" valueType="num">
                                      <p:cBhvr>
                                        <p:cTn id="11" dur="1000" fill="hold"/>
                                        <p:tgtEl>
                                          <p:spTgt spid="71689"/>
                                        </p:tgtEl>
                                        <p:attrNameLst>
                                          <p:attrName>ppt_x</p:attrName>
                                        </p:attrNameLst>
                                      </p:cBhvr>
                                      <p:tavLst>
                                        <p:tav tm="0">
                                          <p:val>
                                            <p:strVal val="#ppt_x"/>
                                          </p:val>
                                        </p:tav>
                                        <p:tav tm="100000">
                                          <p:val>
                                            <p:strVal val="#ppt_x"/>
                                          </p:val>
                                        </p:tav>
                                      </p:tavLst>
                                    </p:anim>
                                    <p:anim calcmode="lin" valueType="num">
                                      <p:cBhvr>
                                        <p:cTn id="12" dur="1000" fill="hold"/>
                                        <p:tgtEl>
                                          <p:spTgt spid="71689"/>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71687"/>
                                        </p:tgtEl>
                                        <p:attrNameLst>
                                          <p:attrName>style.visibility</p:attrName>
                                        </p:attrNameLst>
                                      </p:cBhvr>
                                      <p:to>
                                        <p:strVal val="visible"/>
                                      </p:to>
                                    </p:set>
                                    <p:animEffect transition="in" filter="fade">
                                      <p:cBhvr>
                                        <p:cTn id="22" dur="1000"/>
                                        <p:tgtEl>
                                          <p:spTgt spid="71687"/>
                                        </p:tgtEl>
                                      </p:cBhvr>
                                    </p:animEffect>
                                    <p:anim calcmode="lin" valueType="num">
                                      <p:cBhvr>
                                        <p:cTn id="23" dur="1000" fill="hold"/>
                                        <p:tgtEl>
                                          <p:spTgt spid="71687"/>
                                        </p:tgtEl>
                                        <p:attrNameLst>
                                          <p:attrName>ppt_x</p:attrName>
                                        </p:attrNameLst>
                                      </p:cBhvr>
                                      <p:tavLst>
                                        <p:tav tm="0">
                                          <p:val>
                                            <p:strVal val="#ppt_x"/>
                                          </p:val>
                                        </p:tav>
                                        <p:tav tm="100000">
                                          <p:val>
                                            <p:strVal val="#ppt_x"/>
                                          </p:val>
                                        </p:tav>
                                      </p:tavLst>
                                    </p:anim>
                                    <p:anim calcmode="lin" valueType="num">
                                      <p:cBhvr>
                                        <p:cTn id="24" dur="1000" fill="hold"/>
                                        <p:tgtEl>
                                          <p:spTgt spid="71687"/>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p:bldP spid="7168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ormAutofit/>
          </a:bodyPr>
          <a:lstStyle/>
          <a:p>
            <a:pPr algn="ctr"/>
            <a:r>
              <a:rPr lang="fa-IR" dirty="0" smtClean="0">
                <a:cs typeface="B Bardiya" pitchFamily="2" charset="-78"/>
              </a:rPr>
              <a:t>اقدامات دولت‌ها (</a:t>
            </a:r>
            <a:r>
              <a:rPr lang="en-US" dirty="0" smtClean="0">
                <a:latin typeface="Times New Roman" pitchFamily="18" charset="0"/>
                <a:cs typeface="Times New Roman" pitchFamily="18" charset="0"/>
              </a:rPr>
              <a:t>I</a:t>
            </a:r>
            <a:r>
              <a:rPr lang="fa-IR" dirty="0" smtClean="0">
                <a:cs typeface="B Bardiya" pitchFamily="2" charset="-78"/>
              </a:rPr>
              <a:t>)</a:t>
            </a:r>
            <a:endParaRPr lang="en-US" dirty="0" smtClean="0">
              <a:latin typeface="Times New Roman" pitchFamily="18" charset="0"/>
              <a:cs typeface="B Bardiya" pitchFamily="2" charset="-78"/>
            </a:endParaRPr>
          </a:p>
        </p:txBody>
      </p:sp>
      <p:graphicFrame>
        <p:nvGraphicFramePr>
          <p:cNvPr id="7" name="Content Placeholder 6"/>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ctr"/>
            <a:r>
              <a:rPr lang="fa-IR" dirty="0" smtClean="0">
                <a:cs typeface="B Bardiya" pitchFamily="2" charset="-78"/>
              </a:rPr>
              <a:t>اقدامات دولت‌ها (</a:t>
            </a:r>
            <a:r>
              <a:rPr lang="en-US" dirty="0" smtClean="0">
                <a:latin typeface="Times New Roman" pitchFamily="18" charset="0"/>
                <a:cs typeface="Times New Roman" pitchFamily="18" charset="0"/>
              </a:rPr>
              <a:t>II</a:t>
            </a:r>
            <a:r>
              <a:rPr lang="fa-IR" dirty="0" smtClean="0">
                <a:cs typeface="B Bardiya" pitchFamily="2" charset="-78"/>
              </a:rPr>
              <a:t>)</a:t>
            </a:r>
            <a:endParaRPr lang="en-US" dirty="0" smtClean="0">
              <a:cs typeface="B Bardiya" pitchFamily="2" charset="-78"/>
            </a:endParaRPr>
          </a:p>
        </p:txBody>
      </p:sp>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75BB0A41-DD08-47EA-98E1-0E8F091CC57E}"/>
                                            </p:graphicEl>
                                          </p:spTgt>
                                        </p:tgtEl>
                                        <p:attrNameLst>
                                          <p:attrName>style.visibility</p:attrName>
                                        </p:attrNameLst>
                                      </p:cBhvr>
                                      <p:to>
                                        <p:strVal val="visible"/>
                                      </p:to>
                                    </p:set>
                                    <p:animEffect transition="in" filter="fade">
                                      <p:cBhvr>
                                        <p:cTn id="7" dur="1000"/>
                                        <p:tgtEl>
                                          <p:spTgt spid="6">
                                            <p:graphicEl>
                                              <a:dgm id="{75BB0A41-DD08-47EA-98E1-0E8F091CC57E}"/>
                                            </p:graphicEl>
                                          </p:spTgt>
                                        </p:tgtEl>
                                      </p:cBhvr>
                                    </p:animEffect>
                                    <p:anim calcmode="lin" valueType="num">
                                      <p:cBhvr>
                                        <p:cTn id="8" dur="1000" fill="hold"/>
                                        <p:tgtEl>
                                          <p:spTgt spid="6">
                                            <p:graphicEl>
                                              <a:dgm id="{75BB0A41-DD08-47EA-98E1-0E8F091CC57E}"/>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75BB0A41-DD08-47EA-98E1-0E8F091CC57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8BCBB75-CA00-4952-8058-8A70A765C163}"/>
                                            </p:graphicEl>
                                          </p:spTgt>
                                        </p:tgtEl>
                                        <p:attrNameLst>
                                          <p:attrName>style.visibility</p:attrName>
                                        </p:attrNameLst>
                                      </p:cBhvr>
                                      <p:to>
                                        <p:strVal val="visible"/>
                                      </p:to>
                                    </p:set>
                                    <p:animEffect transition="in" filter="fade">
                                      <p:cBhvr>
                                        <p:cTn id="13" dur="1000"/>
                                        <p:tgtEl>
                                          <p:spTgt spid="6">
                                            <p:graphicEl>
                                              <a:dgm id="{D8BCBB75-CA00-4952-8058-8A70A765C163}"/>
                                            </p:graphicEl>
                                          </p:spTgt>
                                        </p:tgtEl>
                                      </p:cBhvr>
                                    </p:animEffect>
                                    <p:anim calcmode="lin" valueType="num">
                                      <p:cBhvr>
                                        <p:cTn id="14" dur="1000" fill="hold"/>
                                        <p:tgtEl>
                                          <p:spTgt spid="6">
                                            <p:graphicEl>
                                              <a:dgm id="{D8BCBB75-CA00-4952-8058-8A70A765C163}"/>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8BCBB75-CA00-4952-8058-8A70A765C163}"/>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graphicEl>
                                              <a:dgm id="{10A25DA1-B3DA-446E-A83B-16183BFBA7D6}"/>
                                            </p:graphicEl>
                                          </p:spTgt>
                                        </p:tgtEl>
                                        <p:attrNameLst>
                                          <p:attrName>style.visibility</p:attrName>
                                        </p:attrNameLst>
                                      </p:cBhvr>
                                      <p:to>
                                        <p:strVal val="visible"/>
                                      </p:to>
                                    </p:set>
                                    <p:animEffect transition="in" filter="fade">
                                      <p:cBhvr>
                                        <p:cTn id="19" dur="1000"/>
                                        <p:tgtEl>
                                          <p:spTgt spid="6">
                                            <p:graphicEl>
                                              <a:dgm id="{10A25DA1-B3DA-446E-A83B-16183BFBA7D6}"/>
                                            </p:graphicEl>
                                          </p:spTgt>
                                        </p:tgtEl>
                                      </p:cBhvr>
                                    </p:animEffect>
                                    <p:anim calcmode="lin" valueType="num">
                                      <p:cBhvr>
                                        <p:cTn id="20" dur="1000" fill="hold"/>
                                        <p:tgtEl>
                                          <p:spTgt spid="6">
                                            <p:graphicEl>
                                              <a:dgm id="{10A25DA1-B3DA-446E-A83B-16183BFBA7D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10A25DA1-B3DA-446E-A83B-16183BFBA7D6}"/>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graphicEl>
                                              <a:dgm id="{CBB13F85-4F77-4A33-AAFB-31C08B54E1B5}"/>
                                            </p:graphicEl>
                                          </p:spTgt>
                                        </p:tgtEl>
                                        <p:attrNameLst>
                                          <p:attrName>style.visibility</p:attrName>
                                        </p:attrNameLst>
                                      </p:cBhvr>
                                      <p:to>
                                        <p:strVal val="visible"/>
                                      </p:to>
                                    </p:set>
                                    <p:animEffect transition="in" filter="fade">
                                      <p:cBhvr>
                                        <p:cTn id="25" dur="1000"/>
                                        <p:tgtEl>
                                          <p:spTgt spid="6">
                                            <p:graphicEl>
                                              <a:dgm id="{CBB13F85-4F77-4A33-AAFB-31C08B54E1B5}"/>
                                            </p:graphicEl>
                                          </p:spTgt>
                                        </p:tgtEl>
                                      </p:cBhvr>
                                    </p:animEffect>
                                    <p:anim calcmode="lin" valueType="num">
                                      <p:cBhvr>
                                        <p:cTn id="26" dur="1000" fill="hold"/>
                                        <p:tgtEl>
                                          <p:spTgt spid="6">
                                            <p:graphicEl>
                                              <a:dgm id="{CBB13F85-4F77-4A33-AAFB-31C08B54E1B5}"/>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CBB13F85-4F77-4A33-AAFB-31C08B54E1B5}"/>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graphicEl>
                                              <a:dgm id="{54327D15-7FEB-4078-9D3A-9D8B35FCA080}"/>
                                            </p:graphicEl>
                                          </p:spTgt>
                                        </p:tgtEl>
                                        <p:attrNameLst>
                                          <p:attrName>style.visibility</p:attrName>
                                        </p:attrNameLst>
                                      </p:cBhvr>
                                      <p:to>
                                        <p:strVal val="visible"/>
                                      </p:to>
                                    </p:set>
                                    <p:animEffect transition="in" filter="fade">
                                      <p:cBhvr>
                                        <p:cTn id="31" dur="1000"/>
                                        <p:tgtEl>
                                          <p:spTgt spid="6">
                                            <p:graphicEl>
                                              <a:dgm id="{54327D15-7FEB-4078-9D3A-9D8B35FCA080}"/>
                                            </p:graphicEl>
                                          </p:spTgt>
                                        </p:tgtEl>
                                      </p:cBhvr>
                                    </p:animEffect>
                                    <p:anim calcmode="lin" valueType="num">
                                      <p:cBhvr>
                                        <p:cTn id="32" dur="1000" fill="hold"/>
                                        <p:tgtEl>
                                          <p:spTgt spid="6">
                                            <p:graphicEl>
                                              <a:dgm id="{54327D15-7FEB-4078-9D3A-9D8B35FCA080}"/>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54327D15-7FEB-4078-9D3A-9D8B35FCA080}"/>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graphicEl>
                                              <a:dgm id="{775683DE-A3D8-4499-ACAE-D31B5A172CF6}"/>
                                            </p:graphicEl>
                                          </p:spTgt>
                                        </p:tgtEl>
                                        <p:attrNameLst>
                                          <p:attrName>style.visibility</p:attrName>
                                        </p:attrNameLst>
                                      </p:cBhvr>
                                      <p:to>
                                        <p:strVal val="visible"/>
                                      </p:to>
                                    </p:set>
                                    <p:animEffect transition="in" filter="fade">
                                      <p:cBhvr>
                                        <p:cTn id="37" dur="1000"/>
                                        <p:tgtEl>
                                          <p:spTgt spid="6">
                                            <p:graphicEl>
                                              <a:dgm id="{775683DE-A3D8-4499-ACAE-D31B5A172CF6}"/>
                                            </p:graphicEl>
                                          </p:spTgt>
                                        </p:tgtEl>
                                      </p:cBhvr>
                                    </p:animEffect>
                                    <p:anim calcmode="lin" valueType="num">
                                      <p:cBhvr>
                                        <p:cTn id="38" dur="1000" fill="hold"/>
                                        <p:tgtEl>
                                          <p:spTgt spid="6">
                                            <p:graphicEl>
                                              <a:dgm id="{775683DE-A3D8-4499-ACAE-D31B5A172CF6}"/>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5683DE-A3D8-4499-ACAE-D31B5A172CF6}"/>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6">
                                            <p:graphicEl>
                                              <a:dgm id="{F6D4278C-ACBA-43D2-8A17-8FD682770104}"/>
                                            </p:graphicEl>
                                          </p:spTgt>
                                        </p:tgtEl>
                                        <p:attrNameLst>
                                          <p:attrName>style.visibility</p:attrName>
                                        </p:attrNameLst>
                                      </p:cBhvr>
                                      <p:to>
                                        <p:strVal val="visible"/>
                                      </p:to>
                                    </p:set>
                                    <p:animEffect transition="in" filter="fade">
                                      <p:cBhvr>
                                        <p:cTn id="43" dur="1000"/>
                                        <p:tgtEl>
                                          <p:spTgt spid="6">
                                            <p:graphicEl>
                                              <a:dgm id="{F6D4278C-ACBA-43D2-8A17-8FD682770104}"/>
                                            </p:graphicEl>
                                          </p:spTgt>
                                        </p:tgtEl>
                                      </p:cBhvr>
                                    </p:animEffect>
                                    <p:anim calcmode="lin" valueType="num">
                                      <p:cBhvr>
                                        <p:cTn id="44" dur="1000" fill="hold"/>
                                        <p:tgtEl>
                                          <p:spTgt spid="6">
                                            <p:graphicEl>
                                              <a:dgm id="{F6D4278C-ACBA-43D2-8A17-8FD682770104}"/>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F6D4278C-ACBA-43D2-8A17-8FD682770104}"/>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graphicEl>
                                              <a:dgm id="{07BE7E71-042D-4E0E-AA9C-01CFC86C5747}"/>
                                            </p:graphicEl>
                                          </p:spTgt>
                                        </p:tgtEl>
                                        <p:attrNameLst>
                                          <p:attrName>style.visibility</p:attrName>
                                        </p:attrNameLst>
                                      </p:cBhvr>
                                      <p:to>
                                        <p:strVal val="visible"/>
                                      </p:to>
                                    </p:set>
                                    <p:animEffect transition="in" filter="fade">
                                      <p:cBhvr>
                                        <p:cTn id="49" dur="1000"/>
                                        <p:tgtEl>
                                          <p:spTgt spid="6">
                                            <p:graphicEl>
                                              <a:dgm id="{07BE7E71-042D-4E0E-AA9C-01CFC86C5747}"/>
                                            </p:graphicEl>
                                          </p:spTgt>
                                        </p:tgtEl>
                                      </p:cBhvr>
                                    </p:animEffect>
                                    <p:anim calcmode="lin" valueType="num">
                                      <p:cBhvr>
                                        <p:cTn id="50" dur="1000" fill="hold"/>
                                        <p:tgtEl>
                                          <p:spTgt spid="6">
                                            <p:graphicEl>
                                              <a:dgm id="{07BE7E71-042D-4E0E-AA9C-01CFC86C5747}"/>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07BE7E71-042D-4E0E-AA9C-01CFC86C574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349240"/>
            <a:ext cx="8183880" cy="1051560"/>
          </a:xfrm>
        </p:spPr>
        <p:txBody>
          <a:bodyPr anchor="ctr" anchorCtr="0">
            <a:noAutofit/>
          </a:bodyPr>
          <a:lstStyle>
            <a:extLst/>
          </a:lstStyle>
          <a:p>
            <a:pPr algn="ctr"/>
            <a: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t/>
            </a:r>
            <a:b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br>
            <a: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t> </a:t>
            </a:r>
            <a:b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br>
            <a: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t>اقدامات دولت‌ها (</a:t>
            </a:r>
            <a:r>
              <a:rPr lang="en-US"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III</a:t>
            </a:r>
            <a:r>
              <a:rPr lang="fa-IR"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rPr>
              <a:t>)</a:t>
            </a:r>
            <a:r>
              <a:rPr lang="en-US" sz="4000" dirty="0" smtClean="0">
                <a:solidFill>
                  <a:srgbClr val="00B050"/>
                </a:solidFill>
                <a:cs typeface="B Bardiya" pitchFamily="2" charset="-78"/>
              </a:rPr>
              <a:t/>
            </a:r>
            <a:br>
              <a:rPr lang="en-US" sz="4000" dirty="0" smtClean="0">
                <a:solidFill>
                  <a:srgbClr val="00B050"/>
                </a:solidFill>
                <a:cs typeface="B Bardiya" pitchFamily="2" charset="-78"/>
              </a:rPr>
            </a:br>
            <a:endParaRPr lang="en-US" sz="4000"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cs typeface="B Bardiya" pitchFamily="2" charset="-78"/>
            </a:endParaRPr>
          </a:p>
        </p:txBody>
      </p:sp>
      <p:sp>
        <p:nvSpPr>
          <p:cNvPr id="5" name="Content Placeholder 4"/>
          <p:cNvSpPr>
            <a:spLocks noGrp="1"/>
          </p:cNvSpPr>
          <p:nvPr>
            <p:ph idx="1"/>
          </p:nvPr>
        </p:nvSpPr>
        <p:spPr>
          <a:xfrm>
            <a:off x="502920" y="533400"/>
            <a:ext cx="8183880" cy="4187952"/>
          </a:xfrm>
        </p:spPr>
        <p:txBody>
          <a:bodyPr/>
          <a:lstStyle/>
          <a:p>
            <a:endParaRPr lang="fa-IR" dirty="0"/>
          </a:p>
        </p:txBody>
      </p:sp>
      <p:grpSp>
        <p:nvGrpSpPr>
          <p:cNvPr id="2" name="Group 22"/>
          <p:cNvGrpSpPr/>
          <p:nvPr/>
        </p:nvGrpSpPr>
        <p:grpSpPr>
          <a:xfrm>
            <a:off x="838204" y="840035"/>
            <a:ext cx="7038975" cy="4570911"/>
            <a:chOff x="838200" y="840033"/>
            <a:chExt cx="7038975" cy="4570911"/>
          </a:xfrm>
        </p:grpSpPr>
        <p:pic>
          <p:nvPicPr>
            <p:cNvPr id="7" name="Picture 9"/>
            <p:cNvPicPr>
              <a:picLocks noChangeAspect="1" noChangeArrowheads="1"/>
            </p:cNvPicPr>
            <p:nvPr/>
          </p:nvPicPr>
          <p:blipFill>
            <a:blip r:embed="rId3" cstate="print"/>
            <a:srcRect/>
            <a:stretch>
              <a:fillRect/>
            </a:stretch>
          </p:blipFill>
          <p:spPr bwMode="auto">
            <a:xfrm>
              <a:off x="838200" y="840033"/>
              <a:ext cx="7038975" cy="441776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TextBox 7"/>
            <p:cNvSpPr txBox="1"/>
            <p:nvPr/>
          </p:nvSpPr>
          <p:spPr>
            <a:xfrm>
              <a:off x="838200" y="3856672"/>
              <a:ext cx="7010400" cy="155427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1">
              <a:spAutoFit/>
            </a:bodyPr>
            <a:lstStyle/>
            <a:p>
              <a:endParaRPr lang="fa-IR" dirty="0" smtClean="0"/>
            </a:p>
            <a:p>
              <a:endParaRPr lang="fa-IR" dirty="0" smtClean="0"/>
            </a:p>
            <a:p>
              <a:endParaRPr lang="fa-IR" dirty="0" smtClean="0"/>
            </a:p>
            <a:p>
              <a:endParaRPr lang="fa-IR" dirty="0" smtClean="0"/>
            </a:p>
            <a:p>
              <a:endParaRPr lang="fa-IR" dirty="0"/>
            </a:p>
          </p:txBody>
        </p:sp>
      </p:grpSp>
      <p:sp>
        <p:nvSpPr>
          <p:cNvPr id="9" name="TextBox 8"/>
          <p:cNvSpPr txBox="1"/>
          <p:nvPr/>
        </p:nvSpPr>
        <p:spPr>
          <a:xfrm>
            <a:off x="1295400" y="1524002"/>
            <a:ext cx="1752600" cy="1200329"/>
          </a:xfrm>
          <a:prstGeom prst="rect">
            <a:avLst/>
          </a:prstGeom>
          <a:noFill/>
        </p:spPr>
        <p:txBody>
          <a:bodyPr wrap="square" rtlCol="1">
            <a:spAutoFit/>
          </a:bodyPr>
          <a:lstStyle/>
          <a:p>
            <a:r>
              <a:rPr lang="en-US" sz="2400" b="1" dirty="0" smtClean="0">
                <a:latin typeface="Arial" pitchFamily="34" charset="0"/>
                <a:cs typeface="Arial" pitchFamily="34" charset="0"/>
              </a:rPr>
              <a:t>US </a:t>
            </a:r>
            <a:r>
              <a:rPr lang="en-US" sz="2400" b="1" dirty="0" smtClean="0">
                <a:solidFill>
                  <a:srgbClr val="FF0000"/>
                </a:solidFill>
                <a:latin typeface="Arial" pitchFamily="34" charset="0"/>
                <a:cs typeface="Arial" pitchFamily="34" charset="0"/>
              </a:rPr>
              <a:t>GDP</a:t>
            </a:r>
          </a:p>
          <a:p>
            <a:r>
              <a:rPr lang="en-US" sz="2400" b="1" dirty="0" smtClean="0">
                <a:latin typeface="Arial" pitchFamily="34" charset="0"/>
                <a:cs typeface="Arial" pitchFamily="34" charset="0"/>
              </a:rPr>
              <a:t>£7,856 </a:t>
            </a:r>
            <a:r>
              <a:rPr lang="en-US" sz="2400" b="1" dirty="0" err="1" smtClean="0">
                <a:latin typeface="Arial" pitchFamily="34" charset="0"/>
                <a:cs typeface="Arial" pitchFamily="34" charset="0"/>
              </a:rPr>
              <a:t>bn</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$13,800 </a:t>
            </a:r>
            <a:r>
              <a:rPr lang="en-US" sz="2400" b="1" dirty="0" err="1" smtClean="0">
                <a:latin typeface="Arial" pitchFamily="34" charset="0"/>
                <a:cs typeface="Arial" pitchFamily="34" charset="0"/>
              </a:rPr>
              <a:t>bn</a:t>
            </a:r>
            <a:endParaRPr lang="en-US" sz="2400" b="1" dirty="0" smtClean="0">
              <a:latin typeface="Arial" pitchFamily="34" charset="0"/>
              <a:cs typeface="Arial" pitchFamily="34" charset="0"/>
            </a:endParaRPr>
          </a:p>
        </p:txBody>
      </p:sp>
      <p:sp>
        <p:nvSpPr>
          <p:cNvPr id="13" name="Cloud Callout 12"/>
          <p:cNvSpPr/>
          <p:nvPr/>
        </p:nvSpPr>
        <p:spPr>
          <a:xfrm>
            <a:off x="3733800" y="3657600"/>
            <a:ext cx="1524000" cy="1676400"/>
          </a:xfrm>
          <a:prstGeom prst="cloudCallout">
            <a:avLst>
              <a:gd name="adj1" fmla="val 10435"/>
              <a:gd name="adj2" fmla="val -73480"/>
            </a:avLst>
          </a:prstGeom>
        </p:spPr>
        <p:style>
          <a:lnRef idx="1">
            <a:schemeClr val="accent3"/>
          </a:lnRef>
          <a:fillRef idx="3">
            <a:schemeClr val="accent3"/>
          </a:fillRef>
          <a:effectRef idx="2">
            <a:schemeClr val="accent3"/>
          </a:effectRef>
          <a:fontRef idx="minor">
            <a:schemeClr val="lt1"/>
          </a:fontRef>
        </p:style>
        <p:txBody>
          <a:bodyPr lIns="0" rIns="0" rtlCol="1" anchor="ctr"/>
          <a:lstStyle/>
          <a:p>
            <a:pPr algn="ctr"/>
            <a:r>
              <a:rPr lang="en-US" sz="1600" b="1" dirty="0" smtClean="0">
                <a:latin typeface="Arial" pitchFamily="34" charset="0"/>
                <a:cs typeface="Arial" pitchFamily="34" charset="0"/>
              </a:rPr>
              <a:t>US </a:t>
            </a:r>
            <a:r>
              <a:rPr lang="en-US" sz="1600" b="1" dirty="0" smtClean="0">
                <a:solidFill>
                  <a:srgbClr val="FF0000"/>
                </a:solidFill>
                <a:latin typeface="Arial" pitchFamily="34" charset="0"/>
                <a:cs typeface="Arial" pitchFamily="34" charset="0"/>
              </a:rPr>
              <a:t>rescue </a:t>
            </a:r>
            <a:r>
              <a:rPr lang="en-US" sz="1600" b="1" dirty="0" smtClean="0">
                <a:latin typeface="Arial" pitchFamily="34" charset="0"/>
                <a:cs typeface="Arial" pitchFamily="34" charset="0"/>
              </a:rPr>
              <a:t>package </a:t>
            </a:r>
          </a:p>
          <a:p>
            <a:pPr algn="ctr"/>
            <a:r>
              <a:rPr lang="en-US" sz="1600" b="1" dirty="0" smtClean="0">
                <a:latin typeface="Arial" pitchFamily="34" charset="0"/>
                <a:cs typeface="Arial" pitchFamily="34" charset="0"/>
              </a:rPr>
              <a:t>£400 </a:t>
            </a:r>
            <a:r>
              <a:rPr lang="en-US" sz="1600" b="1" dirty="0" err="1" smtClean="0">
                <a:latin typeface="Arial" pitchFamily="34" charset="0"/>
                <a:cs typeface="Arial" pitchFamily="34" charset="0"/>
              </a:rPr>
              <a:t>bn</a:t>
            </a:r>
            <a:r>
              <a:rPr lang="en-US" sz="1600" b="1" dirty="0" smtClean="0">
                <a:latin typeface="Arial" pitchFamily="34" charset="0"/>
                <a:cs typeface="Arial" pitchFamily="34" charset="0"/>
              </a:rPr>
              <a:t> $700 </a:t>
            </a:r>
            <a:r>
              <a:rPr lang="en-US" sz="1600" b="1" dirty="0" err="1" smtClean="0">
                <a:latin typeface="Arial" pitchFamily="34" charset="0"/>
                <a:cs typeface="Arial" pitchFamily="34" charset="0"/>
              </a:rPr>
              <a:t>bn</a:t>
            </a:r>
            <a:endParaRPr lang="fa-IR" sz="1600" b="1" dirty="0">
              <a:latin typeface="Arial" pitchFamily="34" charset="0"/>
              <a:cs typeface="Arial" pitchFamily="34" charset="0"/>
            </a:endParaRPr>
          </a:p>
        </p:txBody>
      </p:sp>
      <p:sp>
        <p:nvSpPr>
          <p:cNvPr id="17" name="Cloud Callout 16"/>
          <p:cNvSpPr/>
          <p:nvPr/>
        </p:nvSpPr>
        <p:spPr>
          <a:xfrm>
            <a:off x="5105400" y="3733800"/>
            <a:ext cx="1600200" cy="1676400"/>
          </a:xfrm>
          <a:prstGeom prst="cloudCallout">
            <a:avLst>
              <a:gd name="adj1" fmla="val 1702"/>
              <a:gd name="adj2" fmla="val -85771"/>
            </a:avLst>
          </a:prstGeom>
        </p:spPr>
        <p:style>
          <a:lnRef idx="1">
            <a:schemeClr val="accent4"/>
          </a:lnRef>
          <a:fillRef idx="3">
            <a:schemeClr val="accent4"/>
          </a:fillRef>
          <a:effectRef idx="2">
            <a:schemeClr val="accent4"/>
          </a:effectRef>
          <a:fontRef idx="minor">
            <a:schemeClr val="lt1"/>
          </a:fontRef>
        </p:style>
        <p:txBody>
          <a:bodyPr lIns="0" rIns="0" rtlCol="1" anchor="ctr"/>
          <a:lstStyle/>
          <a:p>
            <a:pPr algn="ctr"/>
            <a:r>
              <a:rPr lang="en-US" sz="1600" b="1" dirty="0" smtClean="0">
                <a:latin typeface="Arial" pitchFamily="34" charset="0"/>
                <a:cs typeface="Arial" pitchFamily="34" charset="0"/>
              </a:rPr>
              <a:t>UK </a:t>
            </a:r>
            <a:r>
              <a:rPr lang="en-US" sz="1600" b="1" dirty="0" smtClean="0">
                <a:solidFill>
                  <a:srgbClr val="FF0000"/>
                </a:solidFill>
                <a:latin typeface="Arial" pitchFamily="34" charset="0"/>
                <a:cs typeface="Arial" pitchFamily="34" charset="0"/>
              </a:rPr>
              <a:t>rescue </a:t>
            </a:r>
            <a:r>
              <a:rPr lang="en-US" sz="1600" b="1" dirty="0" smtClean="0">
                <a:latin typeface="Arial" pitchFamily="34" charset="0"/>
                <a:cs typeface="Arial" pitchFamily="34" charset="0"/>
              </a:rPr>
              <a:t>package </a:t>
            </a:r>
          </a:p>
          <a:p>
            <a:pPr algn="ctr"/>
            <a:r>
              <a:rPr lang="en-US" sz="1600" b="1" dirty="0" smtClean="0">
                <a:latin typeface="Arial" pitchFamily="34" charset="0"/>
                <a:cs typeface="Arial" pitchFamily="34" charset="0"/>
              </a:rPr>
              <a:t>£387 </a:t>
            </a:r>
            <a:r>
              <a:rPr lang="en-US" sz="1600" b="1" dirty="0" err="1" smtClean="0">
                <a:latin typeface="Arial" pitchFamily="34" charset="0"/>
                <a:cs typeface="Arial" pitchFamily="34" charset="0"/>
              </a:rPr>
              <a:t>bn</a:t>
            </a:r>
            <a:r>
              <a:rPr lang="en-US" sz="1600" b="1" dirty="0" smtClean="0">
                <a:latin typeface="Arial" pitchFamily="34" charset="0"/>
                <a:cs typeface="Arial" pitchFamily="34" charset="0"/>
              </a:rPr>
              <a:t> $680 </a:t>
            </a:r>
            <a:r>
              <a:rPr lang="en-US" sz="1600" b="1" dirty="0" err="1" smtClean="0">
                <a:latin typeface="Arial" pitchFamily="34" charset="0"/>
                <a:cs typeface="Arial" pitchFamily="34" charset="0"/>
              </a:rPr>
              <a:t>bn</a:t>
            </a:r>
            <a:endParaRPr lang="fa-IR" sz="1600" b="1" dirty="0">
              <a:latin typeface="Arial" pitchFamily="34" charset="0"/>
              <a:cs typeface="Arial" pitchFamily="34" charset="0"/>
            </a:endParaRPr>
          </a:p>
        </p:txBody>
      </p:sp>
      <p:sp>
        <p:nvSpPr>
          <p:cNvPr id="18" name="Cloud Callout 17"/>
          <p:cNvSpPr/>
          <p:nvPr/>
        </p:nvSpPr>
        <p:spPr>
          <a:xfrm>
            <a:off x="6705600" y="838200"/>
            <a:ext cx="1905000" cy="1981200"/>
          </a:xfrm>
          <a:prstGeom prst="cloudCallout">
            <a:avLst/>
          </a:prstGeom>
        </p:spPr>
        <p:style>
          <a:lnRef idx="1">
            <a:schemeClr val="accent6"/>
          </a:lnRef>
          <a:fillRef idx="3">
            <a:schemeClr val="accent6"/>
          </a:fillRef>
          <a:effectRef idx="2">
            <a:schemeClr val="accent6"/>
          </a:effectRef>
          <a:fontRef idx="minor">
            <a:schemeClr val="lt1"/>
          </a:fontRef>
        </p:style>
        <p:txBody>
          <a:bodyPr lIns="0" rIns="0" rtlCol="1" anchor="ctr"/>
          <a:lstStyle/>
          <a:p>
            <a:pPr algn="ctr"/>
            <a:r>
              <a:rPr lang="en-US" sz="1600" b="1" dirty="0" smtClean="0">
                <a:latin typeface="Arial" pitchFamily="34" charset="0"/>
                <a:cs typeface="Arial" pitchFamily="34" charset="0"/>
              </a:rPr>
              <a:t>Euro zone </a:t>
            </a:r>
            <a:r>
              <a:rPr lang="en-US" sz="1600" b="1" dirty="0" smtClean="0">
                <a:solidFill>
                  <a:srgbClr val="FFFF00"/>
                </a:solidFill>
                <a:latin typeface="Arial" pitchFamily="34" charset="0"/>
                <a:cs typeface="Arial" pitchFamily="34" charset="0"/>
              </a:rPr>
              <a:t>rescue</a:t>
            </a:r>
            <a:r>
              <a:rPr lang="en-US" sz="1600" b="1" dirty="0" smtClean="0">
                <a:solidFill>
                  <a:srgbClr val="FF0000"/>
                </a:solidFill>
                <a:latin typeface="Arial" pitchFamily="34" charset="0"/>
                <a:cs typeface="Arial" pitchFamily="34" charset="0"/>
              </a:rPr>
              <a:t> </a:t>
            </a:r>
            <a:r>
              <a:rPr lang="en-US" sz="1600" b="1" dirty="0" smtClean="0">
                <a:latin typeface="Arial" pitchFamily="34" charset="0"/>
                <a:cs typeface="Arial" pitchFamily="34" charset="0"/>
              </a:rPr>
              <a:t>package </a:t>
            </a:r>
          </a:p>
          <a:p>
            <a:pPr algn="ctr"/>
            <a:r>
              <a:rPr lang="en-US" sz="1600" b="1" dirty="0" smtClean="0">
                <a:latin typeface="Arial" pitchFamily="34" charset="0"/>
                <a:cs typeface="Arial" pitchFamily="34" charset="0"/>
              </a:rPr>
              <a:t>£780 </a:t>
            </a:r>
            <a:r>
              <a:rPr lang="en-US" sz="1600" b="1" dirty="0" err="1" smtClean="0">
                <a:latin typeface="Arial" pitchFamily="34" charset="0"/>
                <a:cs typeface="Arial" pitchFamily="34" charset="0"/>
              </a:rPr>
              <a:t>bn</a:t>
            </a:r>
            <a:r>
              <a:rPr lang="en-US" sz="1600" b="1" dirty="0" smtClean="0">
                <a:latin typeface="Arial" pitchFamily="34" charset="0"/>
                <a:cs typeface="Arial" pitchFamily="34" charset="0"/>
              </a:rPr>
              <a:t> $1370 </a:t>
            </a:r>
            <a:r>
              <a:rPr lang="en-US" sz="1600" b="1" dirty="0" err="1" smtClean="0">
                <a:latin typeface="Arial" pitchFamily="34" charset="0"/>
                <a:cs typeface="Arial" pitchFamily="34" charset="0"/>
              </a:rPr>
              <a:t>bn</a:t>
            </a: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€ 1,000 </a:t>
            </a:r>
            <a:r>
              <a:rPr lang="en-US" sz="1600" b="1" dirty="0" err="1" smtClean="0">
                <a:latin typeface="Arial" pitchFamily="34" charset="0"/>
                <a:cs typeface="Arial" pitchFamily="34" charset="0"/>
              </a:rPr>
              <a:t>bn</a:t>
            </a:r>
            <a:endParaRPr lang="fa-IR" sz="1600" b="1" dirty="0" smtClean="0">
              <a:latin typeface="Arial" pitchFamily="34" charset="0"/>
              <a:cs typeface="Arial" pitchFamily="34" charset="0"/>
            </a:endParaRPr>
          </a:p>
        </p:txBody>
      </p:sp>
      <p:sp>
        <p:nvSpPr>
          <p:cNvPr id="14" name="Cloud Callout 13"/>
          <p:cNvSpPr/>
          <p:nvPr/>
        </p:nvSpPr>
        <p:spPr>
          <a:xfrm>
            <a:off x="3429000" y="914400"/>
            <a:ext cx="1905000" cy="1981200"/>
          </a:xfrm>
          <a:prstGeom prst="cloudCallout">
            <a:avLst/>
          </a:prstGeom>
        </p:spPr>
        <p:style>
          <a:lnRef idx="1">
            <a:schemeClr val="accent6"/>
          </a:lnRef>
          <a:fillRef idx="3">
            <a:schemeClr val="accent6"/>
          </a:fillRef>
          <a:effectRef idx="2">
            <a:schemeClr val="accent6"/>
          </a:effectRef>
          <a:fontRef idx="minor">
            <a:schemeClr val="lt1"/>
          </a:fontRef>
        </p:style>
        <p:txBody>
          <a:bodyPr lIns="0" rIns="0" rtlCol="1" anchor="ctr"/>
          <a:lstStyle/>
          <a:p>
            <a:pPr algn="ctr"/>
            <a:r>
              <a:rPr lang="en-US" sz="1600" b="1" dirty="0" smtClean="0">
                <a:latin typeface="Arial" pitchFamily="34" charset="0"/>
                <a:cs typeface="Arial" pitchFamily="34" charset="0"/>
              </a:rPr>
              <a:t>UK </a:t>
            </a:r>
            <a:r>
              <a:rPr lang="en-US" sz="1600" b="1" dirty="0" smtClean="0">
                <a:solidFill>
                  <a:srgbClr val="FFFF00"/>
                </a:solidFill>
                <a:latin typeface="Arial" pitchFamily="34" charset="0"/>
                <a:cs typeface="Arial" pitchFamily="34" charset="0"/>
              </a:rPr>
              <a:t>GDP</a:t>
            </a:r>
          </a:p>
          <a:p>
            <a:pPr algn="ctr"/>
            <a:r>
              <a:rPr lang="en-US" sz="1600" b="1" dirty="0" smtClean="0">
                <a:latin typeface="Arial" pitchFamily="34" charset="0"/>
                <a:cs typeface="Arial" pitchFamily="34" charset="0"/>
              </a:rPr>
              <a:t>£1,401 </a:t>
            </a:r>
            <a:r>
              <a:rPr lang="en-US" sz="1600" b="1" dirty="0" err="1" smtClean="0">
                <a:latin typeface="Arial" pitchFamily="34" charset="0"/>
                <a:cs typeface="Arial" pitchFamily="34" charset="0"/>
              </a:rPr>
              <a:t>bn</a:t>
            </a:r>
            <a:r>
              <a:rPr lang="en-US" sz="1600" b="1" dirty="0" smtClean="0">
                <a:latin typeface="Arial" pitchFamily="34" charset="0"/>
                <a:cs typeface="Arial" pitchFamily="34" charset="0"/>
              </a:rPr>
              <a:t> $2,457 </a:t>
            </a:r>
            <a:r>
              <a:rPr lang="en-US" sz="1600" b="1" dirty="0" err="1" smtClean="0">
                <a:latin typeface="Arial" pitchFamily="34" charset="0"/>
                <a:cs typeface="Arial" pitchFamily="34" charset="0"/>
              </a:rPr>
              <a:t>bn</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3000" fill="hold"/>
                                        <p:tgtEl>
                                          <p:spTgt spid="14"/>
                                        </p:tgtEl>
                                        <p:attrNameLst>
                                          <p:attrName>ppt_w</p:attrName>
                                        </p:attrNameLst>
                                      </p:cBhvr>
                                      <p:tavLst>
                                        <p:tav tm="0">
                                          <p:val>
                                            <p:fltVal val="0"/>
                                          </p:val>
                                        </p:tav>
                                        <p:tav tm="100000">
                                          <p:val>
                                            <p:strVal val="#ppt_w"/>
                                          </p:val>
                                        </p:tav>
                                      </p:tavLst>
                                    </p:anim>
                                    <p:anim calcmode="lin" valueType="num">
                                      <p:cBhvr>
                                        <p:cTn id="14" dur="3000" fill="hold"/>
                                        <p:tgtEl>
                                          <p:spTgt spid="14"/>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4500"/>
                            </p:stCondLst>
                            <p:childTnLst>
                              <p:par>
                                <p:cTn id="21" presetID="3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3000"/>
                                        <p:tgtEl>
                                          <p:spTgt spid="17"/>
                                        </p:tgtEl>
                                      </p:cBhvr>
                                    </p:animEffect>
                                    <p:anim calcmode="lin" valueType="num">
                                      <p:cBhvr>
                                        <p:cTn id="24" dur="3000" fill="hold"/>
                                        <p:tgtEl>
                                          <p:spTgt spid="17"/>
                                        </p:tgtEl>
                                        <p:attrNameLst>
                                          <p:attrName>style.rotation</p:attrName>
                                        </p:attrNameLst>
                                      </p:cBhvr>
                                      <p:tavLst>
                                        <p:tav tm="0">
                                          <p:val>
                                            <p:fltVal val="720"/>
                                          </p:val>
                                        </p:tav>
                                        <p:tav tm="100000">
                                          <p:val>
                                            <p:fltVal val="0"/>
                                          </p:val>
                                        </p:tav>
                                      </p:tavLst>
                                    </p:anim>
                                    <p:anim calcmode="lin" valueType="num">
                                      <p:cBhvr>
                                        <p:cTn id="25" dur="3000" fill="hold"/>
                                        <p:tgtEl>
                                          <p:spTgt spid="17"/>
                                        </p:tgtEl>
                                        <p:attrNameLst>
                                          <p:attrName>ppt_h</p:attrName>
                                        </p:attrNameLst>
                                      </p:cBhvr>
                                      <p:tavLst>
                                        <p:tav tm="0">
                                          <p:val>
                                            <p:fltVal val="0"/>
                                          </p:val>
                                        </p:tav>
                                        <p:tav tm="100000">
                                          <p:val>
                                            <p:strVal val="#ppt_h"/>
                                          </p:val>
                                        </p:tav>
                                      </p:tavLst>
                                    </p:anim>
                                    <p:anim calcmode="lin" valueType="num">
                                      <p:cBhvr>
                                        <p:cTn id="26" dur="3000" fill="hold"/>
                                        <p:tgtEl>
                                          <p:spTgt spid="17"/>
                                        </p:tgtEl>
                                        <p:attrNameLst>
                                          <p:attrName>ppt_w</p:attrName>
                                        </p:attrNameLst>
                                      </p:cBhvr>
                                      <p:tavLst>
                                        <p:tav tm="0">
                                          <p:val>
                                            <p:fltVal val="0"/>
                                          </p:val>
                                        </p:tav>
                                        <p:tav tm="100000">
                                          <p:val>
                                            <p:strVal val="#ppt_w"/>
                                          </p:val>
                                        </p:tav>
                                      </p:tavLst>
                                    </p:anim>
                                  </p:childTnLst>
                                </p:cTn>
                              </p:par>
                            </p:childTnLst>
                          </p:cTn>
                        </p:par>
                        <p:par>
                          <p:cTn id="27" fill="hold">
                            <p:stCondLst>
                              <p:cond delay="7500"/>
                            </p:stCondLst>
                            <p:childTnLst>
                              <p:par>
                                <p:cTn id="28" presetID="5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155" decel="100000"/>
                                        <p:tgtEl>
                                          <p:spTgt spid="18"/>
                                        </p:tgtEl>
                                      </p:cBhvr>
                                    </p:animEffect>
                                    <p:animScale>
                                      <p:cBhvr>
                                        <p:cTn id="31" dur="1155" decel="100000"/>
                                        <p:tgtEl>
                                          <p:spTgt spid="18"/>
                                        </p:tgtEl>
                                      </p:cBhvr>
                                      <p:from x="10000" y="10000"/>
                                      <p:to x="200000" y="450000"/>
                                    </p:animScale>
                                    <p:animScale>
                                      <p:cBhvr>
                                        <p:cTn id="32" dur="1845" accel="100000" fill="hold">
                                          <p:stCondLst>
                                            <p:cond delay="1155"/>
                                          </p:stCondLst>
                                        </p:cTn>
                                        <p:tgtEl>
                                          <p:spTgt spid="18"/>
                                        </p:tgtEl>
                                      </p:cBhvr>
                                      <p:from x="200000" y="450000"/>
                                      <p:to x="100000" y="100000"/>
                                    </p:animScale>
                                    <p:set>
                                      <p:cBhvr>
                                        <p:cTn id="33" dur="1155" fill="hold"/>
                                        <p:tgtEl>
                                          <p:spTgt spid="18"/>
                                        </p:tgtEl>
                                        <p:attrNameLst>
                                          <p:attrName>ppt_x</p:attrName>
                                        </p:attrNameLst>
                                      </p:cBhvr>
                                      <p:to>
                                        <p:strVal val="(0.5)"/>
                                      </p:to>
                                    </p:set>
                                    <p:anim from="(0.5)" to="(#ppt_x)" calcmode="lin" valueType="num">
                                      <p:cBhvr>
                                        <p:cTn id="34" dur="1845" accel="100000" fill="hold">
                                          <p:stCondLst>
                                            <p:cond delay="1155"/>
                                          </p:stCondLst>
                                        </p:cTn>
                                        <p:tgtEl>
                                          <p:spTgt spid="18"/>
                                        </p:tgtEl>
                                        <p:attrNameLst>
                                          <p:attrName>ppt_x</p:attrName>
                                        </p:attrNameLst>
                                      </p:cBhvr>
                                    </p:anim>
                                    <p:set>
                                      <p:cBhvr>
                                        <p:cTn id="35" dur="1155" fill="hold"/>
                                        <p:tgtEl>
                                          <p:spTgt spid="18"/>
                                        </p:tgtEl>
                                        <p:attrNameLst>
                                          <p:attrName>ppt_y</p:attrName>
                                        </p:attrNameLst>
                                      </p:cBhvr>
                                      <p:to>
                                        <p:strVal val="(#ppt_y+0.4)"/>
                                      </p:to>
                                    </p:set>
                                    <p:anim from="(#ppt_y+0.4)" to="(#ppt_y)" calcmode="lin" valueType="num">
                                      <p:cBhvr>
                                        <p:cTn id="36" dur="1845" accel="100000" fill="hold">
                                          <p:stCondLst>
                                            <p:cond delay="1155"/>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7" grpId="0" animBg="1"/>
      <p:bldP spid="18"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Autofit/>
          </a:bodyPr>
          <a:lstStyle/>
          <a:p>
            <a:pPr algn="ctr"/>
            <a:r>
              <a:rPr lang="fa-IR" sz="3200" dirty="0" smtClean="0">
                <a:cs typeface="B Bardiya" pitchFamily="2" charset="-78"/>
              </a:rPr>
              <a:t>ارزش اوراق رهنی خریداری شده در بازار توسط فدرال رزرو</a:t>
            </a:r>
            <a:endParaRPr lang="en-US" sz="3200" dirty="0" smtClean="0">
              <a:cs typeface="B Bardiya" pitchFamily="2" charset="-78"/>
            </a:endParaRPr>
          </a:p>
        </p:txBody>
      </p:sp>
      <p:sp>
        <p:nvSpPr>
          <p:cNvPr id="5" name="Content Placeholder 4"/>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lstStyle/>
          <a:p>
            <a:endParaRPr lang="fa-IR"/>
          </a:p>
        </p:txBody>
      </p:sp>
      <p:pic>
        <p:nvPicPr>
          <p:cNvPr id="32770" name="Picture 2"/>
          <p:cNvPicPr>
            <a:picLocks noChangeAspect="1" noChangeArrowheads="1"/>
          </p:cNvPicPr>
          <p:nvPr/>
        </p:nvPicPr>
        <p:blipFill>
          <a:blip r:embed="rId3" cstate="print"/>
          <a:srcRect/>
          <a:stretch>
            <a:fillRect/>
          </a:stretch>
        </p:blipFill>
        <p:spPr bwMode="auto">
          <a:xfrm>
            <a:off x="304800" y="-76199"/>
            <a:ext cx="8162925" cy="5095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80">
                                          <p:stCondLst>
                                            <p:cond delay="0"/>
                                          </p:stCondLst>
                                        </p:cTn>
                                        <p:tgtEl>
                                          <p:spTgt spid="32770"/>
                                        </p:tgtEl>
                                      </p:cBhvr>
                                    </p:animEffect>
                                    <p:anim calcmode="lin" valueType="num">
                                      <p:cBhvr>
                                        <p:cTn id="8" dur="1822"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0"/>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0"/>
                                        </p:tgtEl>
                                      </p:cBhvr>
                                      <p:to x="100000" y="60000"/>
                                    </p:animScale>
                                    <p:animScale>
                                      <p:cBhvr>
                                        <p:cTn id="14" dur="166" decel="50000">
                                          <p:stCondLst>
                                            <p:cond delay="676"/>
                                          </p:stCondLst>
                                        </p:cTn>
                                        <p:tgtEl>
                                          <p:spTgt spid="32770"/>
                                        </p:tgtEl>
                                      </p:cBhvr>
                                      <p:to x="100000" y="100000"/>
                                    </p:animScale>
                                    <p:animScale>
                                      <p:cBhvr>
                                        <p:cTn id="15" dur="26">
                                          <p:stCondLst>
                                            <p:cond delay="1312"/>
                                          </p:stCondLst>
                                        </p:cTn>
                                        <p:tgtEl>
                                          <p:spTgt spid="32770"/>
                                        </p:tgtEl>
                                      </p:cBhvr>
                                      <p:to x="100000" y="80000"/>
                                    </p:animScale>
                                    <p:animScale>
                                      <p:cBhvr>
                                        <p:cTn id="16" dur="166" decel="50000">
                                          <p:stCondLst>
                                            <p:cond delay="1338"/>
                                          </p:stCondLst>
                                        </p:cTn>
                                        <p:tgtEl>
                                          <p:spTgt spid="32770"/>
                                        </p:tgtEl>
                                      </p:cBhvr>
                                      <p:to x="100000" y="100000"/>
                                    </p:animScale>
                                    <p:animScale>
                                      <p:cBhvr>
                                        <p:cTn id="17" dur="26">
                                          <p:stCondLst>
                                            <p:cond delay="1642"/>
                                          </p:stCondLst>
                                        </p:cTn>
                                        <p:tgtEl>
                                          <p:spTgt spid="32770"/>
                                        </p:tgtEl>
                                      </p:cBhvr>
                                      <p:to x="100000" y="90000"/>
                                    </p:animScale>
                                    <p:animScale>
                                      <p:cBhvr>
                                        <p:cTn id="18" dur="166" decel="50000">
                                          <p:stCondLst>
                                            <p:cond delay="1668"/>
                                          </p:stCondLst>
                                        </p:cTn>
                                        <p:tgtEl>
                                          <p:spTgt spid="32770"/>
                                        </p:tgtEl>
                                      </p:cBhvr>
                                      <p:to x="100000" y="100000"/>
                                    </p:animScale>
                                    <p:animScale>
                                      <p:cBhvr>
                                        <p:cTn id="19" dur="26">
                                          <p:stCondLst>
                                            <p:cond delay="1808"/>
                                          </p:stCondLst>
                                        </p:cTn>
                                        <p:tgtEl>
                                          <p:spTgt spid="32770"/>
                                        </p:tgtEl>
                                      </p:cBhvr>
                                      <p:to x="100000" y="95000"/>
                                    </p:animScale>
                                    <p:animScale>
                                      <p:cBhvr>
                                        <p:cTn id="20" dur="166" decel="50000">
                                          <p:stCondLst>
                                            <p:cond delay="1834"/>
                                          </p:stCondLst>
                                        </p:cTn>
                                        <p:tgtEl>
                                          <p:spTgt spid="327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02920" y="4815840"/>
            <a:ext cx="8183880" cy="1051560"/>
          </a:xfrm>
        </p:spPr>
        <p:txBody>
          <a:bodyPr>
            <a:normAutofit/>
          </a:bodyPr>
          <a:lstStyle/>
          <a:p>
            <a:pPr algn="ctr"/>
            <a:r>
              <a:rPr lang="fa-IR" sz="3200" b="0" dirty="0" smtClean="0"/>
              <a:t>افزایش سقف بیمۀ سپرده‌ها</a:t>
            </a:r>
            <a:endParaRPr lang="en-US" sz="3200" b="0" dirty="0" smtClean="0"/>
          </a:p>
        </p:txBody>
      </p:sp>
      <p:graphicFrame>
        <p:nvGraphicFramePr>
          <p:cNvPr id="5" name="Content Placeholder 4"/>
          <p:cNvGraphicFramePr>
            <a:graphicFrameLocks noGrp="1"/>
          </p:cNvGraphicFramePr>
          <p:nvPr>
            <p:ph idx="1"/>
          </p:nvPr>
        </p:nvGraphicFramePr>
        <p:xfrm>
          <a:off x="533400" y="533399"/>
          <a:ext cx="8077200" cy="4495800"/>
        </p:xfrm>
        <a:graphic>
          <a:graphicData uri="http://schemas.openxmlformats.org/drawingml/2006/table">
            <a:tbl>
              <a:tblPr firstRow="1" bandRow="1">
                <a:tableStyleId>{5C22544A-7EE6-4342-B048-85BDC9FD1C3A}</a:tableStyleId>
              </a:tblPr>
              <a:tblGrid>
                <a:gridCol w="2692400"/>
                <a:gridCol w="2692400"/>
                <a:gridCol w="2692400"/>
              </a:tblGrid>
              <a:tr h="668245">
                <a:tc>
                  <a:txBody>
                    <a:bodyPr/>
                    <a:lstStyle/>
                    <a:p>
                      <a:pPr algn="ctr"/>
                      <a:r>
                        <a:rPr lang="fa-IR" sz="1800" dirty="0" smtClean="0">
                          <a:cs typeface="B Mitra" pitchFamily="2" charset="-78"/>
                        </a:rPr>
                        <a:t>سطح بیمه بعد از بحران</a:t>
                      </a:r>
                      <a:endParaRPr lang="en-US" sz="1800" dirty="0">
                        <a:cs typeface="B Mitra" pitchFamily="2" charset="-78"/>
                      </a:endParaRPr>
                    </a:p>
                  </a:txBody>
                  <a:tcPr anchor="ctr">
                    <a:cell3D prstMaterial="dkEdge">
                      <a:bevel prst="artDeco"/>
                      <a:lightRig rig="flood" dir="t"/>
                    </a:cell3D>
                  </a:tcPr>
                </a:tc>
                <a:tc>
                  <a:txBody>
                    <a:bodyPr/>
                    <a:lstStyle/>
                    <a:p>
                      <a:pPr algn="ctr"/>
                      <a:r>
                        <a:rPr lang="fa-IR" sz="1800" dirty="0" smtClean="0">
                          <a:cs typeface="B Mitra" pitchFamily="2" charset="-78"/>
                        </a:rPr>
                        <a:t>سطح</a:t>
                      </a:r>
                      <a:r>
                        <a:rPr lang="fa-IR" sz="1800" baseline="0" dirty="0" smtClean="0">
                          <a:cs typeface="B Mitra" pitchFamily="2" charset="-78"/>
                        </a:rPr>
                        <a:t> بیمه قبل از بحران</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کشور</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50000 پوند</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35000 پوند</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انگلیس</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500000 کرون</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250000 کرون</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سوئد</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50000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25000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فنلاند </a:t>
                      </a:r>
                      <a:endParaRPr lang="en-US" sz="1800" dirty="0">
                        <a:cs typeface="B Mitra" pitchFamily="2" charset="-78"/>
                      </a:endParaRPr>
                    </a:p>
                  </a:txBody>
                  <a:tcPr anchor="ctr">
                    <a:cell3D prstMaterial="dkEdge">
                      <a:bevel prst="artDeco"/>
                      <a:lightRig rig="flood" dir="t"/>
                    </a:cell3D>
                  </a:tcPr>
                </a:tc>
              </a:tr>
              <a:tr h="540359">
                <a:tc>
                  <a:txBody>
                    <a:bodyPr/>
                    <a:lstStyle/>
                    <a:p>
                      <a:pPr algn="ctr" rtl="1"/>
                      <a:r>
                        <a:rPr lang="fa-IR" sz="1800" dirty="0" smtClean="0">
                          <a:cs typeface="B Mitra" pitchFamily="2" charset="-78"/>
                        </a:rPr>
                        <a:t>نامحدود</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20000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آلمان</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100000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40000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هلند</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نامحدود</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25000 یورو</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پرتغال</a:t>
                      </a:r>
                      <a:endParaRPr lang="en-US" sz="1800" dirty="0">
                        <a:cs typeface="B Mitra" pitchFamily="2" charset="-78"/>
                      </a:endParaRPr>
                    </a:p>
                  </a:txBody>
                  <a:tcPr anchor="ctr">
                    <a:cell3D prstMaterial="dkEdge">
                      <a:bevel prst="artDeco"/>
                      <a:lightRig rig="flood" dir="t"/>
                    </a:cell3D>
                  </a:tcPr>
                </a:tc>
              </a:tr>
              <a:tr h="547866">
                <a:tc>
                  <a:txBody>
                    <a:bodyPr/>
                    <a:lstStyle/>
                    <a:p>
                      <a:pPr algn="ctr" rtl="1"/>
                      <a:r>
                        <a:rPr lang="fa-IR" sz="1800" dirty="0" smtClean="0">
                          <a:cs typeface="B Mitra" pitchFamily="2" charset="-78"/>
                        </a:rPr>
                        <a:t>250000 (احتمالا)</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100000 دلار</a:t>
                      </a:r>
                      <a:endParaRPr lang="en-US" sz="1800" dirty="0">
                        <a:cs typeface="B Mitra" pitchFamily="2" charset="-78"/>
                      </a:endParaRPr>
                    </a:p>
                  </a:txBody>
                  <a:tcPr anchor="ctr">
                    <a:cell3D prstMaterial="dkEdge">
                      <a:bevel prst="artDeco"/>
                      <a:lightRig rig="flood" dir="t"/>
                    </a:cell3D>
                  </a:tcPr>
                </a:tc>
                <a:tc>
                  <a:txBody>
                    <a:bodyPr/>
                    <a:lstStyle/>
                    <a:p>
                      <a:pPr algn="ctr" rtl="1"/>
                      <a:r>
                        <a:rPr lang="fa-IR" sz="1800" dirty="0" smtClean="0">
                          <a:cs typeface="B Mitra" pitchFamily="2" charset="-78"/>
                        </a:rPr>
                        <a:t>آمریکا</a:t>
                      </a:r>
                      <a:endParaRPr lang="en-US" sz="1800" dirty="0">
                        <a:cs typeface="B Mitra" pitchFamily="2" charset="-78"/>
                      </a:endParaRPr>
                    </a:p>
                  </a:txBody>
                  <a:tcPr anchor="ctr">
                    <a:cell3D prstMaterial="dkEdge">
                      <a:bevel prst="artDeco"/>
                      <a:lightRig rig="flood" dir="t"/>
                    </a:cell3D>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fontScale="90000"/>
          </a:bodyPr>
          <a:lstStyle>
            <a:extLst/>
          </a:lstStyle>
          <a:p>
            <a:pPr algn="ctr"/>
            <a:r>
              <a:rPr lang="fa-IR" sz="4000" dirty="0" smtClean="0">
                <a:cs typeface="B Bardiya" pitchFamily="2" charset="-78"/>
              </a:rPr>
              <a:t>پیامد مستقیم اقدامات بی‌سابقۀ دولت‌ها </a:t>
            </a:r>
            <a:r>
              <a:rPr lang="en-US" dirty="0" smtClean="0"/>
              <a:t/>
            </a:r>
            <a:br>
              <a:rPr lang="en-US" dirty="0" smtClean="0"/>
            </a:b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Freeform 6"/>
          <p:cNvSpPr/>
          <p:nvPr/>
        </p:nvSpPr>
        <p:spPr>
          <a:xfrm>
            <a:off x="504613" y="1716840"/>
            <a:ext cx="1824119" cy="1824119"/>
          </a:xfrm>
          <a:custGeom>
            <a:avLst/>
            <a:gdLst>
              <a:gd name="connsiteX0" fmla="*/ 0 w 1824119"/>
              <a:gd name="connsiteY0" fmla="*/ 912060 h 1824119"/>
              <a:gd name="connsiteX1" fmla="*/ 267137 w 1824119"/>
              <a:gd name="connsiteY1" fmla="*/ 267136 h 1824119"/>
              <a:gd name="connsiteX2" fmla="*/ 912061 w 1824119"/>
              <a:gd name="connsiteY2" fmla="*/ 1 h 1824119"/>
              <a:gd name="connsiteX3" fmla="*/ 1556985 w 1824119"/>
              <a:gd name="connsiteY3" fmla="*/ 267138 h 1824119"/>
              <a:gd name="connsiteX4" fmla="*/ 1824120 w 1824119"/>
              <a:gd name="connsiteY4" fmla="*/ 912062 h 1824119"/>
              <a:gd name="connsiteX5" fmla="*/ 1556984 w 1824119"/>
              <a:gd name="connsiteY5" fmla="*/ 1556986 h 1824119"/>
              <a:gd name="connsiteX6" fmla="*/ 912060 w 1824119"/>
              <a:gd name="connsiteY6" fmla="*/ 1824122 h 1824119"/>
              <a:gd name="connsiteX7" fmla="*/ 267136 w 1824119"/>
              <a:gd name="connsiteY7" fmla="*/ 1556985 h 1824119"/>
              <a:gd name="connsiteX8" fmla="*/ 0 w 1824119"/>
              <a:gd name="connsiteY8" fmla="*/ 912061 h 1824119"/>
              <a:gd name="connsiteX9" fmla="*/ 0 w 1824119"/>
              <a:gd name="connsiteY9" fmla="*/ 912060 h 18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4119" h="1824119">
                <a:moveTo>
                  <a:pt x="0" y="912060"/>
                </a:moveTo>
                <a:cubicBezTo>
                  <a:pt x="0" y="670167"/>
                  <a:pt x="96092" y="438181"/>
                  <a:pt x="267137" y="267136"/>
                </a:cubicBezTo>
                <a:cubicBezTo>
                  <a:pt x="438182" y="96092"/>
                  <a:pt x="670168" y="0"/>
                  <a:pt x="912061" y="1"/>
                </a:cubicBezTo>
                <a:cubicBezTo>
                  <a:pt x="1153954" y="1"/>
                  <a:pt x="1385940" y="96093"/>
                  <a:pt x="1556985" y="267138"/>
                </a:cubicBezTo>
                <a:cubicBezTo>
                  <a:pt x="1728029" y="438183"/>
                  <a:pt x="1824121" y="670169"/>
                  <a:pt x="1824120" y="912062"/>
                </a:cubicBezTo>
                <a:cubicBezTo>
                  <a:pt x="1824120" y="1153955"/>
                  <a:pt x="1728028" y="1385942"/>
                  <a:pt x="1556984" y="1556986"/>
                </a:cubicBezTo>
                <a:cubicBezTo>
                  <a:pt x="1385939" y="1728030"/>
                  <a:pt x="1153953" y="1824122"/>
                  <a:pt x="912060" y="1824122"/>
                </a:cubicBezTo>
                <a:cubicBezTo>
                  <a:pt x="670167" y="1824122"/>
                  <a:pt x="438181" y="1728030"/>
                  <a:pt x="267136" y="1556985"/>
                </a:cubicBezTo>
                <a:cubicBezTo>
                  <a:pt x="96092" y="1385940"/>
                  <a:pt x="0" y="1153954"/>
                  <a:pt x="0" y="912061"/>
                </a:cubicBezTo>
                <a:lnTo>
                  <a:pt x="0" y="91206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9996" tIns="289996" rIns="289996" bIns="289996" numCol="1" spcCol="1270" anchor="ctr" anchorCtr="0">
            <a:noAutofit/>
          </a:bodyPr>
          <a:lstStyle/>
          <a:p>
            <a:pPr lvl="0" algn="ctr" defTabSz="800100" rtl="1">
              <a:lnSpc>
                <a:spcPct val="110000"/>
              </a:lnSpc>
              <a:spcBef>
                <a:spcPct val="0"/>
              </a:spcBef>
              <a:spcAft>
                <a:spcPct val="35000"/>
              </a:spcAft>
            </a:pPr>
            <a:r>
              <a:rPr lang="fa-IR" sz="1800" b="0" kern="1200" dirty="0" smtClean="0">
                <a:cs typeface="B Mitra" pitchFamily="2" charset="-78"/>
              </a:rPr>
              <a:t>تزریق مستقیم سرمایه توسط دولت</a:t>
            </a:r>
            <a:endParaRPr lang="en-US" sz="1800" b="0" kern="1200" dirty="0">
              <a:cs typeface="B Mitra" pitchFamily="2" charset="-78"/>
            </a:endParaRPr>
          </a:p>
        </p:txBody>
      </p:sp>
      <p:sp>
        <p:nvSpPr>
          <p:cNvPr id="8" name="Freeform 7"/>
          <p:cNvSpPr/>
          <p:nvPr/>
        </p:nvSpPr>
        <p:spPr>
          <a:xfrm>
            <a:off x="2476851" y="2099905"/>
            <a:ext cx="1057989" cy="1057989"/>
          </a:xfrm>
          <a:custGeom>
            <a:avLst/>
            <a:gdLst>
              <a:gd name="connsiteX0" fmla="*/ 140236 w 1057989"/>
              <a:gd name="connsiteY0" fmla="*/ 404575 h 1057989"/>
              <a:gd name="connsiteX1" fmla="*/ 404575 w 1057989"/>
              <a:gd name="connsiteY1" fmla="*/ 404575 h 1057989"/>
              <a:gd name="connsiteX2" fmla="*/ 404575 w 1057989"/>
              <a:gd name="connsiteY2" fmla="*/ 140236 h 1057989"/>
              <a:gd name="connsiteX3" fmla="*/ 653414 w 1057989"/>
              <a:gd name="connsiteY3" fmla="*/ 140236 h 1057989"/>
              <a:gd name="connsiteX4" fmla="*/ 653414 w 1057989"/>
              <a:gd name="connsiteY4" fmla="*/ 404575 h 1057989"/>
              <a:gd name="connsiteX5" fmla="*/ 917753 w 1057989"/>
              <a:gd name="connsiteY5" fmla="*/ 404575 h 1057989"/>
              <a:gd name="connsiteX6" fmla="*/ 917753 w 1057989"/>
              <a:gd name="connsiteY6" fmla="*/ 653414 h 1057989"/>
              <a:gd name="connsiteX7" fmla="*/ 653414 w 1057989"/>
              <a:gd name="connsiteY7" fmla="*/ 653414 h 1057989"/>
              <a:gd name="connsiteX8" fmla="*/ 653414 w 1057989"/>
              <a:gd name="connsiteY8" fmla="*/ 917753 h 1057989"/>
              <a:gd name="connsiteX9" fmla="*/ 404575 w 1057989"/>
              <a:gd name="connsiteY9" fmla="*/ 917753 h 1057989"/>
              <a:gd name="connsiteX10" fmla="*/ 404575 w 1057989"/>
              <a:gd name="connsiteY10" fmla="*/ 653414 h 1057989"/>
              <a:gd name="connsiteX11" fmla="*/ 140236 w 1057989"/>
              <a:gd name="connsiteY11" fmla="*/ 653414 h 1057989"/>
              <a:gd name="connsiteX12" fmla="*/ 140236 w 1057989"/>
              <a:gd name="connsiteY12" fmla="*/ 404575 h 105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989" h="1057989">
                <a:moveTo>
                  <a:pt x="140236" y="404575"/>
                </a:moveTo>
                <a:lnTo>
                  <a:pt x="404575" y="404575"/>
                </a:lnTo>
                <a:lnTo>
                  <a:pt x="404575" y="140236"/>
                </a:lnTo>
                <a:lnTo>
                  <a:pt x="653414" y="140236"/>
                </a:lnTo>
                <a:lnTo>
                  <a:pt x="653414" y="404575"/>
                </a:lnTo>
                <a:lnTo>
                  <a:pt x="917753" y="404575"/>
                </a:lnTo>
                <a:lnTo>
                  <a:pt x="917753" y="653414"/>
                </a:lnTo>
                <a:lnTo>
                  <a:pt x="653414" y="653414"/>
                </a:lnTo>
                <a:lnTo>
                  <a:pt x="653414" y="917753"/>
                </a:lnTo>
                <a:lnTo>
                  <a:pt x="404575" y="917753"/>
                </a:lnTo>
                <a:lnTo>
                  <a:pt x="404575" y="653414"/>
                </a:lnTo>
                <a:lnTo>
                  <a:pt x="140236" y="653414"/>
                </a:lnTo>
                <a:lnTo>
                  <a:pt x="140236" y="404575"/>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236" tIns="404575" rIns="140236" bIns="404575" numCol="1" spcCol="1270" anchor="ctr" anchorCtr="0">
            <a:noAutofit/>
          </a:bodyPr>
          <a:lstStyle/>
          <a:p>
            <a:pPr lvl="0" algn="ctr" defTabSz="800100" rtl="1">
              <a:lnSpc>
                <a:spcPct val="110000"/>
              </a:lnSpc>
              <a:spcBef>
                <a:spcPct val="0"/>
              </a:spcBef>
              <a:spcAft>
                <a:spcPct val="35000"/>
              </a:spcAft>
            </a:pPr>
            <a:endParaRPr lang="fa-IR" sz="1800" b="0" kern="1200">
              <a:cs typeface="B Mitra" pitchFamily="2" charset="-78"/>
            </a:endParaRPr>
          </a:p>
        </p:txBody>
      </p:sp>
      <p:sp>
        <p:nvSpPr>
          <p:cNvPr id="9" name="Freeform 8"/>
          <p:cNvSpPr/>
          <p:nvPr/>
        </p:nvSpPr>
        <p:spPr>
          <a:xfrm>
            <a:off x="3682958" y="1716840"/>
            <a:ext cx="1824119" cy="1824119"/>
          </a:xfrm>
          <a:custGeom>
            <a:avLst/>
            <a:gdLst>
              <a:gd name="connsiteX0" fmla="*/ 0 w 1824119"/>
              <a:gd name="connsiteY0" fmla="*/ 912060 h 1824119"/>
              <a:gd name="connsiteX1" fmla="*/ 267137 w 1824119"/>
              <a:gd name="connsiteY1" fmla="*/ 267136 h 1824119"/>
              <a:gd name="connsiteX2" fmla="*/ 912061 w 1824119"/>
              <a:gd name="connsiteY2" fmla="*/ 1 h 1824119"/>
              <a:gd name="connsiteX3" fmla="*/ 1556985 w 1824119"/>
              <a:gd name="connsiteY3" fmla="*/ 267138 h 1824119"/>
              <a:gd name="connsiteX4" fmla="*/ 1824120 w 1824119"/>
              <a:gd name="connsiteY4" fmla="*/ 912062 h 1824119"/>
              <a:gd name="connsiteX5" fmla="*/ 1556984 w 1824119"/>
              <a:gd name="connsiteY5" fmla="*/ 1556986 h 1824119"/>
              <a:gd name="connsiteX6" fmla="*/ 912060 w 1824119"/>
              <a:gd name="connsiteY6" fmla="*/ 1824122 h 1824119"/>
              <a:gd name="connsiteX7" fmla="*/ 267136 w 1824119"/>
              <a:gd name="connsiteY7" fmla="*/ 1556985 h 1824119"/>
              <a:gd name="connsiteX8" fmla="*/ 0 w 1824119"/>
              <a:gd name="connsiteY8" fmla="*/ 912061 h 1824119"/>
              <a:gd name="connsiteX9" fmla="*/ 0 w 1824119"/>
              <a:gd name="connsiteY9" fmla="*/ 912060 h 18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4119" h="1824119">
                <a:moveTo>
                  <a:pt x="0" y="912060"/>
                </a:moveTo>
                <a:cubicBezTo>
                  <a:pt x="0" y="670167"/>
                  <a:pt x="96092" y="438181"/>
                  <a:pt x="267137" y="267136"/>
                </a:cubicBezTo>
                <a:cubicBezTo>
                  <a:pt x="438182" y="96092"/>
                  <a:pt x="670168" y="0"/>
                  <a:pt x="912061" y="1"/>
                </a:cubicBezTo>
                <a:cubicBezTo>
                  <a:pt x="1153954" y="1"/>
                  <a:pt x="1385940" y="96093"/>
                  <a:pt x="1556985" y="267138"/>
                </a:cubicBezTo>
                <a:cubicBezTo>
                  <a:pt x="1728029" y="438183"/>
                  <a:pt x="1824121" y="670169"/>
                  <a:pt x="1824120" y="912062"/>
                </a:cubicBezTo>
                <a:cubicBezTo>
                  <a:pt x="1824120" y="1153955"/>
                  <a:pt x="1728028" y="1385942"/>
                  <a:pt x="1556984" y="1556986"/>
                </a:cubicBezTo>
                <a:cubicBezTo>
                  <a:pt x="1385939" y="1728030"/>
                  <a:pt x="1153953" y="1824122"/>
                  <a:pt x="912060" y="1824122"/>
                </a:cubicBezTo>
                <a:cubicBezTo>
                  <a:pt x="670167" y="1824122"/>
                  <a:pt x="438181" y="1728030"/>
                  <a:pt x="267136" y="1556985"/>
                </a:cubicBezTo>
                <a:cubicBezTo>
                  <a:pt x="96092" y="1385940"/>
                  <a:pt x="0" y="1153954"/>
                  <a:pt x="0" y="912061"/>
                </a:cubicBezTo>
                <a:lnTo>
                  <a:pt x="0" y="91206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9996" tIns="289996" rIns="289996" bIns="289996" numCol="1" spcCol="1270" anchor="ctr" anchorCtr="0">
            <a:noAutofit/>
          </a:bodyPr>
          <a:lstStyle/>
          <a:p>
            <a:pPr lvl="0" algn="ctr" defTabSz="800100" rtl="1">
              <a:lnSpc>
                <a:spcPct val="110000"/>
              </a:lnSpc>
              <a:spcBef>
                <a:spcPct val="0"/>
              </a:spcBef>
              <a:spcAft>
                <a:spcPct val="35000"/>
              </a:spcAft>
            </a:pPr>
            <a:r>
              <a:rPr lang="fa-IR" sz="1800" b="0" kern="1200" dirty="0" smtClean="0">
                <a:cs typeface="B Mitra" pitchFamily="2" charset="-78"/>
              </a:rPr>
              <a:t>افزایش سقف تضمین بیمۀ سپرده </a:t>
            </a:r>
            <a:endParaRPr lang="en-US" sz="1800" b="0" kern="1200" dirty="0">
              <a:cs typeface="B Mitra" pitchFamily="2" charset="-78"/>
            </a:endParaRPr>
          </a:p>
        </p:txBody>
      </p:sp>
      <p:sp>
        <p:nvSpPr>
          <p:cNvPr id="10" name="Freeform 9"/>
          <p:cNvSpPr/>
          <p:nvPr/>
        </p:nvSpPr>
        <p:spPr>
          <a:xfrm>
            <a:off x="5655196" y="2099905"/>
            <a:ext cx="1057989" cy="1057989"/>
          </a:xfrm>
          <a:custGeom>
            <a:avLst/>
            <a:gdLst>
              <a:gd name="connsiteX0" fmla="*/ 140236 w 1057989"/>
              <a:gd name="connsiteY0" fmla="*/ 217946 h 1057989"/>
              <a:gd name="connsiteX1" fmla="*/ 917753 w 1057989"/>
              <a:gd name="connsiteY1" fmla="*/ 217946 h 1057989"/>
              <a:gd name="connsiteX2" fmla="*/ 917753 w 1057989"/>
              <a:gd name="connsiteY2" fmla="*/ 466785 h 1057989"/>
              <a:gd name="connsiteX3" fmla="*/ 140236 w 1057989"/>
              <a:gd name="connsiteY3" fmla="*/ 466785 h 1057989"/>
              <a:gd name="connsiteX4" fmla="*/ 140236 w 1057989"/>
              <a:gd name="connsiteY4" fmla="*/ 217946 h 1057989"/>
              <a:gd name="connsiteX5" fmla="*/ 140236 w 1057989"/>
              <a:gd name="connsiteY5" fmla="*/ 591204 h 1057989"/>
              <a:gd name="connsiteX6" fmla="*/ 917753 w 1057989"/>
              <a:gd name="connsiteY6" fmla="*/ 591204 h 1057989"/>
              <a:gd name="connsiteX7" fmla="*/ 917753 w 1057989"/>
              <a:gd name="connsiteY7" fmla="*/ 840043 h 1057989"/>
              <a:gd name="connsiteX8" fmla="*/ 140236 w 1057989"/>
              <a:gd name="connsiteY8" fmla="*/ 840043 h 1057989"/>
              <a:gd name="connsiteX9" fmla="*/ 140236 w 1057989"/>
              <a:gd name="connsiteY9" fmla="*/ 591204 h 105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989" h="1057989">
                <a:moveTo>
                  <a:pt x="140236" y="217946"/>
                </a:moveTo>
                <a:lnTo>
                  <a:pt x="917753" y="217946"/>
                </a:lnTo>
                <a:lnTo>
                  <a:pt x="917753" y="466785"/>
                </a:lnTo>
                <a:lnTo>
                  <a:pt x="140236" y="466785"/>
                </a:lnTo>
                <a:lnTo>
                  <a:pt x="140236" y="217946"/>
                </a:lnTo>
                <a:close/>
                <a:moveTo>
                  <a:pt x="140236" y="591204"/>
                </a:moveTo>
                <a:lnTo>
                  <a:pt x="917753" y="591204"/>
                </a:lnTo>
                <a:lnTo>
                  <a:pt x="917753" y="840043"/>
                </a:lnTo>
                <a:lnTo>
                  <a:pt x="140236" y="840043"/>
                </a:lnTo>
                <a:lnTo>
                  <a:pt x="140236" y="591204"/>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0236" tIns="217946" rIns="140236" bIns="217946" numCol="1" spcCol="1270" anchor="ctr" anchorCtr="0">
            <a:noAutofit/>
          </a:bodyPr>
          <a:lstStyle/>
          <a:p>
            <a:pPr lvl="0" algn="ctr" defTabSz="800100" rtl="1">
              <a:lnSpc>
                <a:spcPct val="110000"/>
              </a:lnSpc>
              <a:spcBef>
                <a:spcPct val="0"/>
              </a:spcBef>
              <a:spcAft>
                <a:spcPct val="35000"/>
              </a:spcAft>
            </a:pPr>
            <a:endParaRPr lang="fa-IR" sz="1800" b="0" kern="1200">
              <a:cs typeface="B Mitra" pitchFamily="2" charset="-78"/>
            </a:endParaRPr>
          </a:p>
        </p:txBody>
      </p:sp>
      <p:sp>
        <p:nvSpPr>
          <p:cNvPr id="11" name="Freeform 10"/>
          <p:cNvSpPr/>
          <p:nvPr/>
        </p:nvSpPr>
        <p:spPr>
          <a:xfrm>
            <a:off x="6861304" y="1716840"/>
            <a:ext cx="1824119" cy="1824119"/>
          </a:xfrm>
          <a:custGeom>
            <a:avLst/>
            <a:gdLst>
              <a:gd name="connsiteX0" fmla="*/ 0 w 1824119"/>
              <a:gd name="connsiteY0" fmla="*/ 912060 h 1824119"/>
              <a:gd name="connsiteX1" fmla="*/ 267137 w 1824119"/>
              <a:gd name="connsiteY1" fmla="*/ 267136 h 1824119"/>
              <a:gd name="connsiteX2" fmla="*/ 912061 w 1824119"/>
              <a:gd name="connsiteY2" fmla="*/ 1 h 1824119"/>
              <a:gd name="connsiteX3" fmla="*/ 1556985 w 1824119"/>
              <a:gd name="connsiteY3" fmla="*/ 267138 h 1824119"/>
              <a:gd name="connsiteX4" fmla="*/ 1824120 w 1824119"/>
              <a:gd name="connsiteY4" fmla="*/ 912062 h 1824119"/>
              <a:gd name="connsiteX5" fmla="*/ 1556984 w 1824119"/>
              <a:gd name="connsiteY5" fmla="*/ 1556986 h 1824119"/>
              <a:gd name="connsiteX6" fmla="*/ 912060 w 1824119"/>
              <a:gd name="connsiteY6" fmla="*/ 1824122 h 1824119"/>
              <a:gd name="connsiteX7" fmla="*/ 267136 w 1824119"/>
              <a:gd name="connsiteY7" fmla="*/ 1556985 h 1824119"/>
              <a:gd name="connsiteX8" fmla="*/ 0 w 1824119"/>
              <a:gd name="connsiteY8" fmla="*/ 912061 h 1824119"/>
              <a:gd name="connsiteX9" fmla="*/ 0 w 1824119"/>
              <a:gd name="connsiteY9" fmla="*/ 912060 h 18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4119" h="1824119">
                <a:moveTo>
                  <a:pt x="0" y="912060"/>
                </a:moveTo>
                <a:cubicBezTo>
                  <a:pt x="0" y="670167"/>
                  <a:pt x="96092" y="438181"/>
                  <a:pt x="267137" y="267136"/>
                </a:cubicBezTo>
                <a:cubicBezTo>
                  <a:pt x="438182" y="96092"/>
                  <a:pt x="670168" y="0"/>
                  <a:pt x="912061" y="1"/>
                </a:cubicBezTo>
                <a:cubicBezTo>
                  <a:pt x="1153954" y="1"/>
                  <a:pt x="1385940" y="96093"/>
                  <a:pt x="1556985" y="267138"/>
                </a:cubicBezTo>
                <a:cubicBezTo>
                  <a:pt x="1728029" y="438183"/>
                  <a:pt x="1824121" y="670169"/>
                  <a:pt x="1824120" y="912062"/>
                </a:cubicBezTo>
                <a:cubicBezTo>
                  <a:pt x="1824120" y="1153955"/>
                  <a:pt x="1728028" y="1385942"/>
                  <a:pt x="1556984" y="1556986"/>
                </a:cubicBezTo>
                <a:cubicBezTo>
                  <a:pt x="1385939" y="1728030"/>
                  <a:pt x="1153953" y="1824122"/>
                  <a:pt x="912060" y="1824122"/>
                </a:cubicBezTo>
                <a:cubicBezTo>
                  <a:pt x="670167" y="1824122"/>
                  <a:pt x="438181" y="1728030"/>
                  <a:pt x="267136" y="1556985"/>
                </a:cubicBezTo>
                <a:cubicBezTo>
                  <a:pt x="96092" y="1385940"/>
                  <a:pt x="0" y="1153954"/>
                  <a:pt x="0" y="912061"/>
                </a:cubicBezTo>
                <a:lnTo>
                  <a:pt x="0" y="91206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89996" tIns="289996" rIns="289996" bIns="289996" numCol="1" spcCol="1270" anchor="ctr" anchorCtr="0">
            <a:noAutofit/>
          </a:bodyPr>
          <a:lstStyle/>
          <a:p>
            <a:pPr lvl="0" algn="ctr" defTabSz="800100" rtl="1">
              <a:lnSpc>
                <a:spcPct val="110000"/>
              </a:lnSpc>
              <a:spcBef>
                <a:spcPct val="0"/>
              </a:spcBef>
              <a:spcAft>
                <a:spcPct val="35000"/>
              </a:spcAft>
            </a:pPr>
            <a:r>
              <a:rPr lang="fa-IR" sz="1800" b="0" kern="1200" dirty="0" smtClean="0">
                <a:cs typeface="B Mitra" pitchFamily="2" charset="-78"/>
              </a:rPr>
              <a:t>سهیم شدن پرداخت‌کنندگان مالیات در بانك‌های بحران‌زده </a:t>
            </a:r>
            <a:endParaRPr lang="en-US" sz="1800" b="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grpId="0" nodeType="afterEffect">
                                  <p:stCondLst>
                                    <p:cond delay="0"/>
                                  </p:stCondLst>
                                  <p:childTnLst>
                                    <p:animClr clrSpc="rgb">
                                      <p:cBhvr override="childStyle">
                                        <p:cTn id="6" dur="1900" fill="hold">
                                          <p:stCondLst>
                                            <p:cond delay="100"/>
                                          </p:stCondLst>
                                        </p:cTn>
                                        <p:tgtEl>
                                          <p:spTgt spid="7"/>
                                        </p:tgtEl>
                                        <p:attrNameLst>
                                          <p:attrName>style.color</p:attrName>
                                        </p:attrNameLst>
                                      </p:cBhvr>
                                      <p:to>
                                        <a:schemeClr val="accent2"/>
                                      </p:to>
                                    </p:animClr>
                                    <p:animClr clrSpc="rgb">
                                      <p:cBhvr>
                                        <p:cTn id="7" dur="1900" fill="hold">
                                          <p:stCondLst>
                                            <p:cond delay="100"/>
                                          </p:stCondLst>
                                        </p:cTn>
                                        <p:tgtEl>
                                          <p:spTgt spid="7"/>
                                        </p:tgtEl>
                                        <p:attrNameLst>
                                          <p:attrName>fillColor</p:attrName>
                                        </p:attrNameLst>
                                      </p:cBhvr>
                                      <p:to>
                                        <a:schemeClr val="accent2"/>
                                      </p:to>
                                    </p:animClr>
                                    <p:set>
                                      <p:cBhvr>
                                        <p:cTn id="8" dur="1900" fill="hold">
                                          <p:stCondLst>
                                            <p:cond delay="100"/>
                                          </p:stCondLst>
                                        </p:cTn>
                                        <p:tgtEl>
                                          <p:spTgt spid="7"/>
                                        </p:tgtEl>
                                        <p:attrNameLst>
                                          <p:attrName>fill.type</p:attrName>
                                        </p:attrNameLst>
                                      </p:cBhvr>
                                      <p:to>
                                        <p:strVal val="solid"/>
                                      </p:to>
                                    </p:set>
                                    <p:set>
                                      <p:cBhvr>
                                        <p:cTn id="9" dur="1900" fill="hold">
                                          <p:stCondLst>
                                            <p:cond delay="100"/>
                                          </p:stCondLst>
                                        </p:cTn>
                                        <p:tgtEl>
                                          <p:spTgt spid="7"/>
                                        </p:tgtEl>
                                        <p:attrNameLst>
                                          <p:attrName>fill.on</p:attrName>
                                        </p:attrNameLst>
                                      </p:cBhvr>
                                      <p:to>
                                        <p:strVal val="true"/>
                                      </p:to>
                                    </p:set>
                                    <p:animScale>
                                      <p:cBhvr>
                                        <p:cTn id="10" dur="200" fill="hold">
                                          <p:stCondLst>
                                            <p:cond delay="0"/>
                                          </p:stCondLst>
                                        </p:cTn>
                                        <p:tgtEl>
                                          <p:spTgt spid="7"/>
                                        </p:tgtEl>
                                      </p:cBhvr>
                                      <p:from x="100000" y="100000"/>
                                      <p:to x="100000" y="5000"/>
                                    </p:animScale>
                                    <p:animScale>
                                      <p:cBhvr>
                                        <p:cTn id="11" dur="200" fill="hold">
                                          <p:stCondLst>
                                            <p:cond delay="200"/>
                                          </p:stCondLst>
                                        </p:cTn>
                                        <p:tgtEl>
                                          <p:spTgt spid="7"/>
                                        </p:tgtEl>
                                      </p:cBhvr>
                                      <p:from x="100000" y="5000"/>
                                      <p:to x="120000" y="150000"/>
                                    </p:animScale>
                                    <p:animScale>
                                      <p:cBhvr>
                                        <p:cTn id="12" dur="600" fill="hold">
                                          <p:stCondLst>
                                            <p:cond delay="1400"/>
                                          </p:stCondLst>
                                        </p:cTn>
                                        <p:tgtEl>
                                          <p:spTgt spid="7"/>
                                        </p:tgtEl>
                                      </p:cBhvr>
                                      <p:to x="120000" y="150000"/>
                                    </p:animScale>
                                  </p:childTnLst>
                                </p:cTn>
                              </p:par>
                            </p:childTnLst>
                          </p:cTn>
                        </p:par>
                        <p:par>
                          <p:cTn id="13" fill="hold">
                            <p:stCondLst>
                              <p:cond delay="2000"/>
                            </p:stCondLst>
                            <p:childTnLst>
                              <p:par>
                                <p:cTn id="14" presetID="14" presetClass="emph" presetSubtype="0" fill="hold" grpId="0" nodeType="afterEffect">
                                  <p:stCondLst>
                                    <p:cond delay="0"/>
                                  </p:stCondLst>
                                  <p:childTnLst>
                                    <p:animClr clrSpc="rgb">
                                      <p:cBhvr override="childStyle">
                                        <p:cTn id="15" dur="1900" fill="hold">
                                          <p:stCondLst>
                                            <p:cond delay="100"/>
                                          </p:stCondLst>
                                        </p:cTn>
                                        <p:tgtEl>
                                          <p:spTgt spid="8"/>
                                        </p:tgtEl>
                                        <p:attrNameLst>
                                          <p:attrName>style.color</p:attrName>
                                        </p:attrNameLst>
                                      </p:cBhvr>
                                      <p:to>
                                        <a:schemeClr val="accent2"/>
                                      </p:to>
                                    </p:animClr>
                                    <p:animClr clrSpc="rgb">
                                      <p:cBhvr>
                                        <p:cTn id="16" dur="1900" fill="hold">
                                          <p:stCondLst>
                                            <p:cond delay="100"/>
                                          </p:stCondLst>
                                        </p:cTn>
                                        <p:tgtEl>
                                          <p:spTgt spid="8"/>
                                        </p:tgtEl>
                                        <p:attrNameLst>
                                          <p:attrName>fillColor</p:attrName>
                                        </p:attrNameLst>
                                      </p:cBhvr>
                                      <p:to>
                                        <a:schemeClr val="accent2"/>
                                      </p:to>
                                    </p:animClr>
                                    <p:set>
                                      <p:cBhvr>
                                        <p:cTn id="17" dur="1900" fill="hold">
                                          <p:stCondLst>
                                            <p:cond delay="100"/>
                                          </p:stCondLst>
                                        </p:cTn>
                                        <p:tgtEl>
                                          <p:spTgt spid="8"/>
                                        </p:tgtEl>
                                        <p:attrNameLst>
                                          <p:attrName>fill.type</p:attrName>
                                        </p:attrNameLst>
                                      </p:cBhvr>
                                      <p:to>
                                        <p:strVal val="solid"/>
                                      </p:to>
                                    </p:set>
                                    <p:set>
                                      <p:cBhvr>
                                        <p:cTn id="18" dur="1900" fill="hold">
                                          <p:stCondLst>
                                            <p:cond delay="100"/>
                                          </p:stCondLst>
                                        </p:cTn>
                                        <p:tgtEl>
                                          <p:spTgt spid="8"/>
                                        </p:tgtEl>
                                        <p:attrNameLst>
                                          <p:attrName>fill.on</p:attrName>
                                        </p:attrNameLst>
                                      </p:cBhvr>
                                      <p:to>
                                        <p:strVal val="true"/>
                                      </p:to>
                                    </p:set>
                                    <p:animScale>
                                      <p:cBhvr>
                                        <p:cTn id="19" dur="200" fill="hold">
                                          <p:stCondLst>
                                            <p:cond delay="0"/>
                                          </p:stCondLst>
                                        </p:cTn>
                                        <p:tgtEl>
                                          <p:spTgt spid="8"/>
                                        </p:tgtEl>
                                      </p:cBhvr>
                                      <p:from x="100000" y="100000"/>
                                      <p:to x="100000" y="5000"/>
                                    </p:animScale>
                                    <p:animScale>
                                      <p:cBhvr>
                                        <p:cTn id="20" dur="200" fill="hold">
                                          <p:stCondLst>
                                            <p:cond delay="200"/>
                                          </p:stCondLst>
                                        </p:cTn>
                                        <p:tgtEl>
                                          <p:spTgt spid="8"/>
                                        </p:tgtEl>
                                      </p:cBhvr>
                                      <p:from x="100000" y="5000"/>
                                      <p:to x="120000" y="150000"/>
                                    </p:animScale>
                                    <p:animScale>
                                      <p:cBhvr>
                                        <p:cTn id="21" dur="600" fill="hold">
                                          <p:stCondLst>
                                            <p:cond delay="1400"/>
                                          </p:stCondLst>
                                        </p:cTn>
                                        <p:tgtEl>
                                          <p:spTgt spid="8"/>
                                        </p:tgtEl>
                                      </p:cBhvr>
                                      <p:to x="120000" y="150000"/>
                                    </p:animScale>
                                  </p:childTnLst>
                                </p:cTn>
                              </p:par>
                            </p:childTnLst>
                          </p:cTn>
                        </p:par>
                        <p:par>
                          <p:cTn id="22" fill="hold">
                            <p:stCondLst>
                              <p:cond delay="4000"/>
                            </p:stCondLst>
                            <p:childTnLst>
                              <p:par>
                                <p:cTn id="23" presetID="14" presetClass="emph" presetSubtype="0" fill="hold" grpId="0" nodeType="afterEffect">
                                  <p:stCondLst>
                                    <p:cond delay="0"/>
                                  </p:stCondLst>
                                  <p:childTnLst>
                                    <p:animClr clrSpc="rgb">
                                      <p:cBhvr override="childStyle">
                                        <p:cTn id="24" dur="1900" fill="hold">
                                          <p:stCondLst>
                                            <p:cond delay="100"/>
                                          </p:stCondLst>
                                        </p:cTn>
                                        <p:tgtEl>
                                          <p:spTgt spid="9"/>
                                        </p:tgtEl>
                                        <p:attrNameLst>
                                          <p:attrName>style.color</p:attrName>
                                        </p:attrNameLst>
                                      </p:cBhvr>
                                      <p:to>
                                        <a:schemeClr val="accent2"/>
                                      </p:to>
                                    </p:animClr>
                                    <p:animClr clrSpc="rgb">
                                      <p:cBhvr>
                                        <p:cTn id="25" dur="1900" fill="hold">
                                          <p:stCondLst>
                                            <p:cond delay="100"/>
                                          </p:stCondLst>
                                        </p:cTn>
                                        <p:tgtEl>
                                          <p:spTgt spid="9"/>
                                        </p:tgtEl>
                                        <p:attrNameLst>
                                          <p:attrName>fillColor</p:attrName>
                                        </p:attrNameLst>
                                      </p:cBhvr>
                                      <p:to>
                                        <a:schemeClr val="accent2"/>
                                      </p:to>
                                    </p:animClr>
                                    <p:set>
                                      <p:cBhvr>
                                        <p:cTn id="26" dur="1900" fill="hold">
                                          <p:stCondLst>
                                            <p:cond delay="100"/>
                                          </p:stCondLst>
                                        </p:cTn>
                                        <p:tgtEl>
                                          <p:spTgt spid="9"/>
                                        </p:tgtEl>
                                        <p:attrNameLst>
                                          <p:attrName>fill.type</p:attrName>
                                        </p:attrNameLst>
                                      </p:cBhvr>
                                      <p:to>
                                        <p:strVal val="solid"/>
                                      </p:to>
                                    </p:set>
                                    <p:set>
                                      <p:cBhvr>
                                        <p:cTn id="27" dur="1900" fill="hold">
                                          <p:stCondLst>
                                            <p:cond delay="100"/>
                                          </p:stCondLst>
                                        </p:cTn>
                                        <p:tgtEl>
                                          <p:spTgt spid="9"/>
                                        </p:tgtEl>
                                        <p:attrNameLst>
                                          <p:attrName>fill.on</p:attrName>
                                        </p:attrNameLst>
                                      </p:cBhvr>
                                      <p:to>
                                        <p:strVal val="true"/>
                                      </p:to>
                                    </p:set>
                                    <p:animScale>
                                      <p:cBhvr>
                                        <p:cTn id="28" dur="200" fill="hold">
                                          <p:stCondLst>
                                            <p:cond delay="0"/>
                                          </p:stCondLst>
                                        </p:cTn>
                                        <p:tgtEl>
                                          <p:spTgt spid="9"/>
                                        </p:tgtEl>
                                      </p:cBhvr>
                                      <p:from x="100000" y="100000"/>
                                      <p:to x="100000" y="5000"/>
                                    </p:animScale>
                                    <p:animScale>
                                      <p:cBhvr>
                                        <p:cTn id="29" dur="200" fill="hold">
                                          <p:stCondLst>
                                            <p:cond delay="200"/>
                                          </p:stCondLst>
                                        </p:cTn>
                                        <p:tgtEl>
                                          <p:spTgt spid="9"/>
                                        </p:tgtEl>
                                      </p:cBhvr>
                                      <p:from x="100000" y="5000"/>
                                      <p:to x="120000" y="150000"/>
                                    </p:animScale>
                                    <p:animScale>
                                      <p:cBhvr>
                                        <p:cTn id="30" dur="600" fill="hold">
                                          <p:stCondLst>
                                            <p:cond delay="1400"/>
                                          </p:stCondLst>
                                        </p:cTn>
                                        <p:tgtEl>
                                          <p:spTgt spid="9"/>
                                        </p:tgtEl>
                                      </p:cBhvr>
                                      <p:to x="120000" y="150000"/>
                                    </p:animScale>
                                  </p:childTnLst>
                                </p:cTn>
                              </p:par>
                            </p:childTnLst>
                          </p:cTn>
                        </p:par>
                        <p:par>
                          <p:cTn id="31" fill="hold">
                            <p:stCondLst>
                              <p:cond delay="6000"/>
                            </p:stCondLst>
                            <p:childTnLst>
                              <p:par>
                                <p:cTn id="32" presetID="14" presetClass="emph" presetSubtype="0" fill="hold" grpId="0" nodeType="afterEffect">
                                  <p:stCondLst>
                                    <p:cond delay="0"/>
                                  </p:stCondLst>
                                  <p:childTnLst>
                                    <p:animClr clrSpc="rgb">
                                      <p:cBhvr override="childStyle">
                                        <p:cTn id="33" dur="1900" fill="hold">
                                          <p:stCondLst>
                                            <p:cond delay="100"/>
                                          </p:stCondLst>
                                        </p:cTn>
                                        <p:tgtEl>
                                          <p:spTgt spid="10"/>
                                        </p:tgtEl>
                                        <p:attrNameLst>
                                          <p:attrName>style.color</p:attrName>
                                        </p:attrNameLst>
                                      </p:cBhvr>
                                      <p:to>
                                        <a:schemeClr val="accent2"/>
                                      </p:to>
                                    </p:animClr>
                                    <p:animClr clrSpc="rgb">
                                      <p:cBhvr>
                                        <p:cTn id="34" dur="1900" fill="hold">
                                          <p:stCondLst>
                                            <p:cond delay="100"/>
                                          </p:stCondLst>
                                        </p:cTn>
                                        <p:tgtEl>
                                          <p:spTgt spid="10"/>
                                        </p:tgtEl>
                                        <p:attrNameLst>
                                          <p:attrName>fillColor</p:attrName>
                                        </p:attrNameLst>
                                      </p:cBhvr>
                                      <p:to>
                                        <a:schemeClr val="accent2"/>
                                      </p:to>
                                    </p:animClr>
                                    <p:set>
                                      <p:cBhvr>
                                        <p:cTn id="35" dur="1900" fill="hold">
                                          <p:stCondLst>
                                            <p:cond delay="100"/>
                                          </p:stCondLst>
                                        </p:cTn>
                                        <p:tgtEl>
                                          <p:spTgt spid="10"/>
                                        </p:tgtEl>
                                        <p:attrNameLst>
                                          <p:attrName>fill.type</p:attrName>
                                        </p:attrNameLst>
                                      </p:cBhvr>
                                      <p:to>
                                        <p:strVal val="solid"/>
                                      </p:to>
                                    </p:set>
                                    <p:set>
                                      <p:cBhvr>
                                        <p:cTn id="36" dur="1900" fill="hold">
                                          <p:stCondLst>
                                            <p:cond delay="100"/>
                                          </p:stCondLst>
                                        </p:cTn>
                                        <p:tgtEl>
                                          <p:spTgt spid="10"/>
                                        </p:tgtEl>
                                        <p:attrNameLst>
                                          <p:attrName>fill.on</p:attrName>
                                        </p:attrNameLst>
                                      </p:cBhvr>
                                      <p:to>
                                        <p:strVal val="true"/>
                                      </p:to>
                                    </p:set>
                                    <p:animScale>
                                      <p:cBhvr>
                                        <p:cTn id="37" dur="200" fill="hold">
                                          <p:stCondLst>
                                            <p:cond delay="0"/>
                                          </p:stCondLst>
                                        </p:cTn>
                                        <p:tgtEl>
                                          <p:spTgt spid="10"/>
                                        </p:tgtEl>
                                      </p:cBhvr>
                                      <p:from x="100000" y="100000"/>
                                      <p:to x="100000" y="5000"/>
                                    </p:animScale>
                                    <p:animScale>
                                      <p:cBhvr>
                                        <p:cTn id="38" dur="200" fill="hold">
                                          <p:stCondLst>
                                            <p:cond delay="200"/>
                                          </p:stCondLst>
                                        </p:cTn>
                                        <p:tgtEl>
                                          <p:spTgt spid="10"/>
                                        </p:tgtEl>
                                      </p:cBhvr>
                                      <p:from x="100000" y="5000"/>
                                      <p:to x="120000" y="150000"/>
                                    </p:animScale>
                                    <p:animScale>
                                      <p:cBhvr>
                                        <p:cTn id="39" dur="600" fill="hold">
                                          <p:stCondLst>
                                            <p:cond delay="1400"/>
                                          </p:stCondLst>
                                        </p:cTn>
                                        <p:tgtEl>
                                          <p:spTgt spid="10"/>
                                        </p:tgtEl>
                                      </p:cBhvr>
                                      <p:to x="120000" y="150000"/>
                                    </p:animScale>
                                  </p:childTnLst>
                                </p:cTn>
                              </p:par>
                            </p:childTnLst>
                          </p:cTn>
                        </p:par>
                        <p:par>
                          <p:cTn id="40" fill="hold">
                            <p:stCondLst>
                              <p:cond delay="8000"/>
                            </p:stCondLst>
                            <p:childTnLst>
                              <p:par>
                                <p:cTn id="41" presetID="14" presetClass="emph" presetSubtype="0" fill="hold" grpId="0" nodeType="afterEffect">
                                  <p:stCondLst>
                                    <p:cond delay="0"/>
                                  </p:stCondLst>
                                  <p:childTnLst>
                                    <p:animClr clrSpc="rgb">
                                      <p:cBhvr override="childStyle">
                                        <p:cTn id="42" dur="1900" fill="hold">
                                          <p:stCondLst>
                                            <p:cond delay="100"/>
                                          </p:stCondLst>
                                        </p:cTn>
                                        <p:tgtEl>
                                          <p:spTgt spid="11"/>
                                        </p:tgtEl>
                                        <p:attrNameLst>
                                          <p:attrName>style.color</p:attrName>
                                        </p:attrNameLst>
                                      </p:cBhvr>
                                      <p:to>
                                        <a:schemeClr val="accent2"/>
                                      </p:to>
                                    </p:animClr>
                                    <p:animClr clrSpc="rgb">
                                      <p:cBhvr>
                                        <p:cTn id="43" dur="1900" fill="hold">
                                          <p:stCondLst>
                                            <p:cond delay="100"/>
                                          </p:stCondLst>
                                        </p:cTn>
                                        <p:tgtEl>
                                          <p:spTgt spid="11"/>
                                        </p:tgtEl>
                                        <p:attrNameLst>
                                          <p:attrName>fillColor</p:attrName>
                                        </p:attrNameLst>
                                      </p:cBhvr>
                                      <p:to>
                                        <a:schemeClr val="accent2"/>
                                      </p:to>
                                    </p:animClr>
                                    <p:set>
                                      <p:cBhvr>
                                        <p:cTn id="44" dur="1900" fill="hold">
                                          <p:stCondLst>
                                            <p:cond delay="100"/>
                                          </p:stCondLst>
                                        </p:cTn>
                                        <p:tgtEl>
                                          <p:spTgt spid="11"/>
                                        </p:tgtEl>
                                        <p:attrNameLst>
                                          <p:attrName>fill.type</p:attrName>
                                        </p:attrNameLst>
                                      </p:cBhvr>
                                      <p:to>
                                        <p:strVal val="solid"/>
                                      </p:to>
                                    </p:set>
                                    <p:set>
                                      <p:cBhvr>
                                        <p:cTn id="45" dur="1900" fill="hold">
                                          <p:stCondLst>
                                            <p:cond delay="100"/>
                                          </p:stCondLst>
                                        </p:cTn>
                                        <p:tgtEl>
                                          <p:spTgt spid="11"/>
                                        </p:tgtEl>
                                        <p:attrNameLst>
                                          <p:attrName>fill.on</p:attrName>
                                        </p:attrNameLst>
                                      </p:cBhvr>
                                      <p:to>
                                        <p:strVal val="true"/>
                                      </p:to>
                                    </p:set>
                                    <p:animScale>
                                      <p:cBhvr>
                                        <p:cTn id="46" dur="200" fill="hold">
                                          <p:stCondLst>
                                            <p:cond delay="0"/>
                                          </p:stCondLst>
                                        </p:cTn>
                                        <p:tgtEl>
                                          <p:spTgt spid="11"/>
                                        </p:tgtEl>
                                      </p:cBhvr>
                                      <p:from x="100000" y="100000"/>
                                      <p:to x="100000" y="5000"/>
                                    </p:animScale>
                                    <p:animScale>
                                      <p:cBhvr>
                                        <p:cTn id="47" dur="200" fill="hold">
                                          <p:stCondLst>
                                            <p:cond delay="200"/>
                                          </p:stCondLst>
                                        </p:cTn>
                                        <p:tgtEl>
                                          <p:spTgt spid="11"/>
                                        </p:tgtEl>
                                      </p:cBhvr>
                                      <p:from x="100000" y="5000"/>
                                      <p:to x="120000" y="150000"/>
                                    </p:animScale>
                                    <p:animScale>
                                      <p:cBhvr>
                                        <p:cTn id="48" dur="600" fill="hold">
                                          <p:stCondLst>
                                            <p:cond delay="1400"/>
                                          </p:stCondLst>
                                        </p:cTn>
                                        <p:tgtEl>
                                          <p:spTgt spid="11"/>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p:txBody>
          <a:bodyPr/>
          <a:lstStyle/>
          <a:p>
            <a:pPr algn="ctr"/>
            <a:r>
              <a:rPr lang="fa-IR" dirty="0" smtClean="0">
                <a:cs typeface="B Bardiya" pitchFamily="2" charset="-78"/>
              </a:rPr>
              <a:t>آثار بحران بر اقتصاد ایران</a:t>
            </a:r>
            <a:endParaRPr lang="en-US" dirty="0" smtClean="0">
              <a:cs typeface="B Bardiya" pitchFamily="2" charset="-78"/>
            </a:endParaRPr>
          </a:p>
        </p:txBody>
      </p:sp>
      <p:sp>
        <p:nvSpPr>
          <p:cNvPr id="54273" name="Text Placeholder 2"/>
          <p:cNvSpPr>
            <a:spLocks noGrp="1"/>
          </p:cNvSpPr>
          <p:nvPr>
            <p:ph type="body" idx="1"/>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dirty="0" smtClean="0">
                <a:ln/>
                <a:solidFill>
                  <a:schemeClr val="accent3"/>
                </a:solidFill>
              </a:rPr>
              <a:t>بلند مدت</a:t>
            </a:r>
            <a:endParaRPr lang="en-US" dirty="0" smtClean="0">
              <a:ln/>
              <a:solidFill>
                <a:schemeClr val="accent3"/>
              </a:solidFill>
            </a:endParaRPr>
          </a:p>
        </p:txBody>
      </p:sp>
      <p:sp>
        <p:nvSpPr>
          <p:cNvPr id="54275" name="Text Placeholder 4"/>
          <p:cNvSpPr>
            <a:spLocks noGrp="1"/>
          </p:cNvSpPr>
          <p:nvPr>
            <p:ph type="body" sz="half" idx="3"/>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dirty="0" smtClean="0">
                <a:ln/>
                <a:solidFill>
                  <a:schemeClr val="accent3"/>
                </a:solidFill>
              </a:rPr>
              <a:t>کوتاه مدت</a:t>
            </a:r>
            <a:endParaRPr lang="en-US" dirty="0" smtClean="0">
              <a:ln/>
              <a:solidFill>
                <a:schemeClr val="accent3"/>
              </a:solidFill>
            </a:endParaRPr>
          </a:p>
        </p:txBody>
      </p:sp>
      <p:sp>
        <p:nvSpPr>
          <p:cNvPr id="54274" name="Content Placeholder 3"/>
          <p:cNvSpPr>
            <a:spLocks noGrp="1"/>
          </p:cNvSpPr>
          <p:nvPr>
            <p:ph sz="quarter" idx="2"/>
          </p:nvPr>
        </p:nvSpPr>
        <p:spPr/>
        <p:style>
          <a:lnRef idx="3">
            <a:schemeClr val="lt1"/>
          </a:lnRef>
          <a:fillRef idx="1">
            <a:schemeClr val="accent4"/>
          </a:fillRef>
          <a:effectRef idx="1">
            <a:schemeClr val="accent4"/>
          </a:effectRef>
          <a:fontRef idx="minor">
            <a:schemeClr val="lt1"/>
          </a:fontRef>
        </p:style>
        <p:txBody>
          <a:bodyPr>
            <a:normAutofit/>
          </a:bodyPr>
          <a:lstStyle/>
          <a:p>
            <a:pPr algn="justLow"/>
            <a:r>
              <a:rPr lang="fa-IR" dirty="0" smtClean="0"/>
              <a:t>کاهش درآمد نسبت به سال 1386 و 1387</a:t>
            </a:r>
          </a:p>
          <a:p>
            <a:pPr algn="justLow"/>
            <a:r>
              <a:rPr lang="fa-IR" dirty="0" smtClean="0"/>
              <a:t>بهانه</a:t>
            </a:r>
            <a:r>
              <a:rPr lang="en-US" dirty="0" smtClean="0"/>
              <a:t>‎</a:t>
            </a:r>
            <a:r>
              <a:rPr lang="fa-IR" dirty="0" smtClean="0"/>
              <a:t>های بیشتر برای عدم خصوصی</a:t>
            </a:r>
            <a:r>
              <a:rPr lang="en-US" dirty="0" smtClean="0"/>
              <a:t>‎</a:t>
            </a:r>
            <a:r>
              <a:rPr lang="fa-IR" dirty="0" smtClean="0"/>
              <a:t>سازی نهادهایمالی</a:t>
            </a:r>
          </a:p>
          <a:p>
            <a:pPr algn="justLow"/>
            <a:r>
              <a:rPr lang="fa-IR" dirty="0" smtClean="0"/>
              <a:t>انتقال آثار رشد پایین</a:t>
            </a:r>
            <a:r>
              <a:rPr lang="en-US" dirty="0" smtClean="0"/>
              <a:t>‎</a:t>
            </a:r>
            <a:r>
              <a:rPr lang="fa-IR" dirty="0" smtClean="0"/>
              <a:t>تر اقتصادی آن کشورها به ایران</a:t>
            </a:r>
          </a:p>
        </p:txBody>
      </p:sp>
      <p:sp>
        <p:nvSpPr>
          <p:cNvPr id="54276" name="Content Placeholder 5"/>
          <p:cNvSpPr>
            <a:spLocks noGrp="1"/>
          </p:cNvSpPr>
          <p:nvPr>
            <p:ph sz="quarter" idx="4"/>
          </p:nvPr>
        </p:nvSpPr>
        <p:spPr/>
        <p:style>
          <a:lnRef idx="3">
            <a:schemeClr val="lt1"/>
          </a:lnRef>
          <a:fillRef idx="1">
            <a:schemeClr val="accent4"/>
          </a:fillRef>
          <a:effectRef idx="1">
            <a:schemeClr val="accent4"/>
          </a:effectRef>
          <a:fontRef idx="minor">
            <a:schemeClr val="lt1"/>
          </a:fontRef>
        </p:style>
        <p:txBody>
          <a:bodyPr>
            <a:normAutofit fontScale="92500"/>
          </a:bodyPr>
          <a:lstStyle/>
          <a:p>
            <a:pPr algn="justLow"/>
            <a:r>
              <a:rPr lang="fa-IR" dirty="0" smtClean="0"/>
              <a:t>کاهش شاخص به دلیل اهمیت شرکت</a:t>
            </a:r>
            <a:r>
              <a:rPr lang="en-US" dirty="0" smtClean="0"/>
              <a:t>‎</a:t>
            </a:r>
            <a:r>
              <a:rPr lang="fa-IR" dirty="0" smtClean="0"/>
              <a:t>های تولیدکنندۀ کالاهای اساسی</a:t>
            </a:r>
          </a:p>
          <a:p>
            <a:pPr algn="justLow"/>
            <a:r>
              <a:rPr lang="fa-IR" dirty="0" smtClean="0"/>
              <a:t>کاهش درآمد نفت و ارز کمتر دولت</a:t>
            </a:r>
          </a:p>
          <a:p>
            <a:pPr algn="justLow"/>
            <a:r>
              <a:rPr lang="fa-IR" dirty="0" smtClean="0"/>
              <a:t>امکان چانه</a:t>
            </a:r>
            <a:r>
              <a:rPr lang="en-US" dirty="0" smtClean="0"/>
              <a:t>‎</a:t>
            </a:r>
            <a:r>
              <a:rPr lang="fa-IR" dirty="0" smtClean="0"/>
              <a:t>زنی اندکی بهتر در شرایط تحریم جاری</a:t>
            </a:r>
          </a:p>
          <a:p>
            <a:pPr algn="justLow"/>
            <a:r>
              <a:rPr lang="fa-IR" dirty="0" smtClean="0"/>
              <a:t>واردات ارزان</a:t>
            </a:r>
            <a:r>
              <a:rPr lang="en-US" dirty="0" smtClean="0"/>
              <a:t>‎</a:t>
            </a:r>
            <a:r>
              <a:rPr lang="fa-IR" dirty="0" smtClean="0"/>
              <a:t>تر</a:t>
            </a:r>
          </a:p>
          <a:p>
            <a:pPr algn="justLow"/>
            <a:r>
              <a:rPr lang="fa-IR" dirty="0" smtClean="0"/>
              <a:t>خصوصی</a:t>
            </a:r>
            <a:r>
              <a:rPr lang="en-US" dirty="0" smtClean="0"/>
              <a:t>‎</a:t>
            </a:r>
            <a:r>
              <a:rPr lang="fa-IR" dirty="0" smtClean="0"/>
              <a:t>سازی کندتر</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4275">
                                            <p:bg/>
                                          </p:spTgt>
                                        </p:tgtEl>
                                        <p:attrNameLst>
                                          <p:attrName>style.visibility</p:attrName>
                                        </p:attrNameLst>
                                      </p:cBhvr>
                                      <p:to>
                                        <p:strVal val="visible"/>
                                      </p:to>
                                    </p:set>
                                    <p:anim calcmode="lin" valueType="num">
                                      <p:cBhvr>
                                        <p:cTn id="7" dur="500" decel="50000" fill="hold">
                                          <p:stCondLst>
                                            <p:cond delay="0"/>
                                          </p:stCondLst>
                                        </p:cTn>
                                        <p:tgtEl>
                                          <p:spTgt spid="54275">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275">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275">
                                            <p:bg/>
                                          </p:spTgt>
                                        </p:tgtEl>
                                        <p:attrNameLst>
                                          <p:attrName>ppt_w</p:attrName>
                                        </p:attrNameLst>
                                      </p:cBhvr>
                                      <p:tavLst>
                                        <p:tav tm="0">
                                          <p:val>
                                            <p:strVal val="#ppt_w*.05"/>
                                          </p:val>
                                        </p:tav>
                                        <p:tav tm="100000">
                                          <p:val>
                                            <p:strVal val="#ppt_w"/>
                                          </p:val>
                                        </p:tav>
                                      </p:tavLst>
                                    </p:anim>
                                    <p:anim calcmode="lin" valueType="num">
                                      <p:cBhvr>
                                        <p:cTn id="10" dur="1000" fill="hold"/>
                                        <p:tgtEl>
                                          <p:spTgt spid="54275">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275">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275">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275">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275">
                                            <p:bg/>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4275">
                                            <p:txEl>
                                              <p:pRg st="0" end="0"/>
                                            </p:txEl>
                                          </p:spTgt>
                                        </p:tgtEl>
                                        <p:attrNameLst>
                                          <p:attrName>style.visibility</p:attrName>
                                        </p:attrNameLst>
                                      </p:cBhvr>
                                      <p:to>
                                        <p:strVal val="visible"/>
                                      </p:to>
                                    </p:set>
                                    <p:anim calcmode="lin" valueType="num">
                                      <p:cBhvr>
                                        <p:cTn id="18" dur="500" decel="50000" fill="hold">
                                          <p:stCondLst>
                                            <p:cond delay="0"/>
                                          </p:stCondLst>
                                        </p:cTn>
                                        <p:tgtEl>
                                          <p:spTgt spid="54275">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4275">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4275">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4275">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4275">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4275">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4275">
                                            <p:txEl>
                                              <p:pRg st="0" end="0"/>
                                            </p:txEl>
                                          </p:spTgt>
                                        </p:tgtEl>
                                      </p:cBhvr>
                                    </p:animEffect>
                                  </p:childTnLst>
                                </p:cTn>
                              </p:par>
                              <p:par>
                                <p:cTn id="26" presetID="25" presetClass="entr" presetSubtype="0" fill="hold" grpId="0" nodeType="withEffect">
                                  <p:stCondLst>
                                    <p:cond delay="0"/>
                                  </p:stCondLst>
                                  <p:childTnLst>
                                    <p:set>
                                      <p:cBhvr>
                                        <p:cTn id="27" dur="1" fill="hold">
                                          <p:stCondLst>
                                            <p:cond delay="0"/>
                                          </p:stCondLst>
                                        </p:cTn>
                                        <p:tgtEl>
                                          <p:spTgt spid="54276">
                                            <p:bg/>
                                          </p:spTgt>
                                        </p:tgtEl>
                                        <p:attrNameLst>
                                          <p:attrName>style.visibility</p:attrName>
                                        </p:attrNameLst>
                                      </p:cBhvr>
                                      <p:to>
                                        <p:strVal val="visible"/>
                                      </p:to>
                                    </p:set>
                                    <p:anim calcmode="lin" valueType="num">
                                      <p:cBhvr>
                                        <p:cTn id="28" dur="500" decel="50000" fill="hold">
                                          <p:stCondLst>
                                            <p:cond delay="0"/>
                                          </p:stCondLst>
                                        </p:cTn>
                                        <p:tgtEl>
                                          <p:spTgt spid="54276">
                                            <p:bg/>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4276">
                                            <p:bg/>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4276">
                                            <p:bg/>
                                          </p:spTgt>
                                        </p:tgtEl>
                                        <p:attrNameLst>
                                          <p:attrName>ppt_w</p:attrName>
                                        </p:attrNameLst>
                                      </p:cBhvr>
                                      <p:tavLst>
                                        <p:tav tm="0">
                                          <p:val>
                                            <p:strVal val="#ppt_w*.05"/>
                                          </p:val>
                                        </p:tav>
                                        <p:tav tm="100000">
                                          <p:val>
                                            <p:strVal val="#ppt_w"/>
                                          </p:val>
                                        </p:tav>
                                      </p:tavLst>
                                    </p:anim>
                                    <p:anim calcmode="lin" valueType="num">
                                      <p:cBhvr>
                                        <p:cTn id="31" dur="1000" fill="hold"/>
                                        <p:tgtEl>
                                          <p:spTgt spid="54276">
                                            <p:bg/>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4276">
                                            <p:bg/>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4276">
                                            <p:bg/>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4276">
                                            <p:bg/>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4276">
                                            <p:bg/>
                                          </p:spTgt>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54276">
                                            <p:txEl>
                                              <p:pRg st="0" end="0"/>
                                            </p:txEl>
                                          </p:spTgt>
                                        </p:tgtEl>
                                        <p:attrNameLst>
                                          <p:attrName>style.visibility</p:attrName>
                                        </p:attrNameLst>
                                      </p:cBhvr>
                                      <p:to>
                                        <p:strVal val="visible"/>
                                      </p:to>
                                    </p:set>
                                    <p:anim calcmode="lin" valueType="num">
                                      <p:cBhvr>
                                        <p:cTn id="38" dur="500" decel="50000" fill="hold">
                                          <p:stCondLst>
                                            <p:cond delay="0"/>
                                          </p:stCondLst>
                                        </p:cTn>
                                        <p:tgtEl>
                                          <p:spTgt spid="54276">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4276">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4276">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54276">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4276">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4276">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4276">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4276">
                                            <p:txEl>
                                              <p:pRg st="0" end="0"/>
                                            </p:txEl>
                                          </p:spTgt>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54276">
                                            <p:txEl>
                                              <p:pRg st="1" end="1"/>
                                            </p:txEl>
                                          </p:spTgt>
                                        </p:tgtEl>
                                        <p:attrNameLst>
                                          <p:attrName>style.visibility</p:attrName>
                                        </p:attrNameLst>
                                      </p:cBhvr>
                                      <p:to>
                                        <p:strVal val="visible"/>
                                      </p:to>
                                    </p:set>
                                    <p:anim calcmode="lin" valueType="num">
                                      <p:cBhvr>
                                        <p:cTn id="48" dur="500" decel="50000" fill="hold">
                                          <p:stCondLst>
                                            <p:cond delay="0"/>
                                          </p:stCondLst>
                                        </p:cTn>
                                        <p:tgtEl>
                                          <p:spTgt spid="54276">
                                            <p:txEl>
                                              <p:pRg st="1" end="1"/>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54276">
                                            <p:txEl>
                                              <p:pRg st="1" end="1"/>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54276">
                                            <p:txEl>
                                              <p:pRg st="1" end="1"/>
                                            </p:txEl>
                                          </p:spTgt>
                                        </p:tgtEl>
                                        <p:attrNameLst>
                                          <p:attrName>ppt_w</p:attrName>
                                        </p:attrNameLst>
                                      </p:cBhvr>
                                      <p:tavLst>
                                        <p:tav tm="0">
                                          <p:val>
                                            <p:strVal val="#ppt_w*.05"/>
                                          </p:val>
                                        </p:tav>
                                        <p:tav tm="100000">
                                          <p:val>
                                            <p:strVal val="#ppt_w"/>
                                          </p:val>
                                        </p:tav>
                                      </p:tavLst>
                                    </p:anim>
                                    <p:anim calcmode="lin" valueType="num">
                                      <p:cBhvr>
                                        <p:cTn id="51" dur="1000" fill="hold"/>
                                        <p:tgtEl>
                                          <p:spTgt spid="54276">
                                            <p:txEl>
                                              <p:pRg st="1" end="1"/>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54276">
                                            <p:txEl>
                                              <p:pRg st="1" end="1"/>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54276">
                                            <p:txEl>
                                              <p:pRg st="1" end="1"/>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54276">
                                            <p:txEl>
                                              <p:pRg st="1" end="1"/>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54276">
                                            <p:txEl>
                                              <p:pRg st="1" end="1"/>
                                            </p:txEl>
                                          </p:spTgt>
                                        </p:tgtEl>
                                      </p:cBhvr>
                                    </p:animEffect>
                                  </p:childTnLst>
                                </p:cTn>
                              </p:par>
                              <p:par>
                                <p:cTn id="56" presetID="25" presetClass="entr" presetSubtype="0" fill="hold" grpId="0" nodeType="withEffect">
                                  <p:stCondLst>
                                    <p:cond delay="0"/>
                                  </p:stCondLst>
                                  <p:childTnLst>
                                    <p:set>
                                      <p:cBhvr>
                                        <p:cTn id="57" dur="1" fill="hold">
                                          <p:stCondLst>
                                            <p:cond delay="0"/>
                                          </p:stCondLst>
                                        </p:cTn>
                                        <p:tgtEl>
                                          <p:spTgt spid="54276">
                                            <p:txEl>
                                              <p:pRg st="2" end="2"/>
                                            </p:txEl>
                                          </p:spTgt>
                                        </p:tgtEl>
                                        <p:attrNameLst>
                                          <p:attrName>style.visibility</p:attrName>
                                        </p:attrNameLst>
                                      </p:cBhvr>
                                      <p:to>
                                        <p:strVal val="visible"/>
                                      </p:to>
                                    </p:set>
                                    <p:anim calcmode="lin" valueType="num">
                                      <p:cBhvr>
                                        <p:cTn id="58" dur="500" decel="50000" fill="hold">
                                          <p:stCondLst>
                                            <p:cond delay="0"/>
                                          </p:stCondLst>
                                        </p:cTn>
                                        <p:tgtEl>
                                          <p:spTgt spid="54276">
                                            <p:txEl>
                                              <p:pRg st="2" end="2"/>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54276">
                                            <p:txEl>
                                              <p:pRg st="2" end="2"/>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54276">
                                            <p:txEl>
                                              <p:pRg st="2" end="2"/>
                                            </p:txEl>
                                          </p:spTgt>
                                        </p:tgtEl>
                                        <p:attrNameLst>
                                          <p:attrName>ppt_w</p:attrName>
                                        </p:attrNameLst>
                                      </p:cBhvr>
                                      <p:tavLst>
                                        <p:tav tm="0">
                                          <p:val>
                                            <p:strVal val="#ppt_w*.05"/>
                                          </p:val>
                                        </p:tav>
                                        <p:tav tm="100000">
                                          <p:val>
                                            <p:strVal val="#ppt_w"/>
                                          </p:val>
                                        </p:tav>
                                      </p:tavLst>
                                    </p:anim>
                                    <p:anim calcmode="lin" valueType="num">
                                      <p:cBhvr>
                                        <p:cTn id="61" dur="1000" fill="hold"/>
                                        <p:tgtEl>
                                          <p:spTgt spid="54276">
                                            <p:txEl>
                                              <p:pRg st="2" end="2"/>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54276">
                                            <p:txEl>
                                              <p:pRg st="2" end="2"/>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54276">
                                            <p:txEl>
                                              <p:pRg st="2" end="2"/>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54276">
                                            <p:txEl>
                                              <p:pRg st="2" end="2"/>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54276">
                                            <p:txEl>
                                              <p:pRg st="2" end="2"/>
                                            </p:txEl>
                                          </p:spTgt>
                                        </p:tgtEl>
                                      </p:cBhvr>
                                    </p:animEffect>
                                  </p:childTnLst>
                                </p:cTn>
                              </p:par>
                              <p:par>
                                <p:cTn id="66" presetID="25" presetClass="entr" presetSubtype="0" fill="hold" grpId="0" nodeType="withEffect">
                                  <p:stCondLst>
                                    <p:cond delay="0"/>
                                  </p:stCondLst>
                                  <p:childTnLst>
                                    <p:set>
                                      <p:cBhvr>
                                        <p:cTn id="67" dur="1" fill="hold">
                                          <p:stCondLst>
                                            <p:cond delay="0"/>
                                          </p:stCondLst>
                                        </p:cTn>
                                        <p:tgtEl>
                                          <p:spTgt spid="54276">
                                            <p:txEl>
                                              <p:pRg st="3" end="3"/>
                                            </p:txEl>
                                          </p:spTgt>
                                        </p:tgtEl>
                                        <p:attrNameLst>
                                          <p:attrName>style.visibility</p:attrName>
                                        </p:attrNameLst>
                                      </p:cBhvr>
                                      <p:to>
                                        <p:strVal val="visible"/>
                                      </p:to>
                                    </p:set>
                                    <p:anim calcmode="lin" valueType="num">
                                      <p:cBhvr>
                                        <p:cTn id="68" dur="500" decel="50000" fill="hold">
                                          <p:stCondLst>
                                            <p:cond delay="0"/>
                                          </p:stCondLst>
                                        </p:cTn>
                                        <p:tgtEl>
                                          <p:spTgt spid="54276">
                                            <p:txEl>
                                              <p:pRg st="3" end="3"/>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54276">
                                            <p:txEl>
                                              <p:pRg st="3" end="3"/>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54276">
                                            <p:txEl>
                                              <p:pRg st="3" end="3"/>
                                            </p:txEl>
                                          </p:spTgt>
                                        </p:tgtEl>
                                        <p:attrNameLst>
                                          <p:attrName>ppt_w</p:attrName>
                                        </p:attrNameLst>
                                      </p:cBhvr>
                                      <p:tavLst>
                                        <p:tav tm="0">
                                          <p:val>
                                            <p:strVal val="#ppt_w*.05"/>
                                          </p:val>
                                        </p:tav>
                                        <p:tav tm="100000">
                                          <p:val>
                                            <p:strVal val="#ppt_w"/>
                                          </p:val>
                                        </p:tav>
                                      </p:tavLst>
                                    </p:anim>
                                    <p:anim calcmode="lin" valueType="num">
                                      <p:cBhvr>
                                        <p:cTn id="71" dur="1000" fill="hold"/>
                                        <p:tgtEl>
                                          <p:spTgt spid="54276">
                                            <p:txEl>
                                              <p:pRg st="3" end="3"/>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54276">
                                            <p:txEl>
                                              <p:pRg st="3" end="3"/>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54276">
                                            <p:txEl>
                                              <p:pRg st="3" end="3"/>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54276">
                                            <p:txEl>
                                              <p:pRg st="3" end="3"/>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54276">
                                            <p:txEl>
                                              <p:pRg st="3" end="3"/>
                                            </p:txEl>
                                          </p:spTgt>
                                        </p:tgtEl>
                                      </p:cBhvr>
                                    </p:animEffect>
                                  </p:childTnLst>
                                </p:cTn>
                              </p:par>
                              <p:par>
                                <p:cTn id="76" presetID="25" presetClass="entr" presetSubtype="0" fill="hold" grpId="0" nodeType="withEffect">
                                  <p:stCondLst>
                                    <p:cond delay="0"/>
                                  </p:stCondLst>
                                  <p:childTnLst>
                                    <p:set>
                                      <p:cBhvr>
                                        <p:cTn id="77" dur="1" fill="hold">
                                          <p:stCondLst>
                                            <p:cond delay="0"/>
                                          </p:stCondLst>
                                        </p:cTn>
                                        <p:tgtEl>
                                          <p:spTgt spid="54276">
                                            <p:txEl>
                                              <p:pRg st="4" end="4"/>
                                            </p:txEl>
                                          </p:spTgt>
                                        </p:tgtEl>
                                        <p:attrNameLst>
                                          <p:attrName>style.visibility</p:attrName>
                                        </p:attrNameLst>
                                      </p:cBhvr>
                                      <p:to>
                                        <p:strVal val="visible"/>
                                      </p:to>
                                    </p:set>
                                    <p:anim calcmode="lin" valueType="num">
                                      <p:cBhvr>
                                        <p:cTn id="78" dur="500" decel="50000" fill="hold">
                                          <p:stCondLst>
                                            <p:cond delay="0"/>
                                          </p:stCondLst>
                                        </p:cTn>
                                        <p:tgtEl>
                                          <p:spTgt spid="54276">
                                            <p:txEl>
                                              <p:pRg st="4" end="4"/>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54276">
                                            <p:txEl>
                                              <p:pRg st="4" end="4"/>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54276">
                                            <p:txEl>
                                              <p:pRg st="4" end="4"/>
                                            </p:txEl>
                                          </p:spTgt>
                                        </p:tgtEl>
                                        <p:attrNameLst>
                                          <p:attrName>ppt_w</p:attrName>
                                        </p:attrNameLst>
                                      </p:cBhvr>
                                      <p:tavLst>
                                        <p:tav tm="0">
                                          <p:val>
                                            <p:strVal val="#ppt_w*.05"/>
                                          </p:val>
                                        </p:tav>
                                        <p:tav tm="100000">
                                          <p:val>
                                            <p:strVal val="#ppt_w"/>
                                          </p:val>
                                        </p:tav>
                                      </p:tavLst>
                                    </p:anim>
                                    <p:anim calcmode="lin" valueType="num">
                                      <p:cBhvr>
                                        <p:cTn id="81" dur="1000" fill="hold"/>
                                        <p:tgtEl>
                                          <p:spTgt spid="54276">
                                            <p:txEl>
                                              <p:pRg st="4" end="4"/>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54276">
                                            <p:txEl>
                                              <p:pRg st="4" end="4"/>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54276">
                                            <p:txEl>
                                              <p:pRg st="4" end="4"/>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54276">
                                            <p:txEl>
                                              <p:pRg st="4" end="4"/>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54276">
                                            <p:txEl>
                                              <p:pRg st="4" end="4"/>
                                            </p:txEl>
                                          </p:spTgt>
                                        </p:tgtEl>
                                      </p:cBhvr>
                                    </p:animEffect>
                                  </p:childTnLst>
                                </p:cTn>
                              </p:par>
                            </p:childTnLst>
                          </p:cTn>
                        </p:par>
                        <p:par>
                          <p:cTn id="86" fill="hold">
                            <p:stCondLst>
                              <p:cond delay="2000"/>
                            </p:stCondLst>
                            <p:childTnLst>
                              <p:par>
                                <p:cTn id="87" presetID="25" presetClass="entr" presetSubtype="0" fill="hold" grpId="0" nodeType="afterEffect">
                                  <p:stCondLst>
                                    <p:cond delay="0"/>
                                  </p:stCondLst>
                                  <p:childTnLst>
                                    <p:set>
                                      <p:cBhvr>
                                        <p:cTn id="88" dur="1" fill="hold">
                                          <p:stCondLst>
                                            <p:cond delay="0"/>
                                          </p:stCondLst>
                                        </p:cTn>
                                        <p:tgtEl>
                                          <p:spTgt spid="54273">
                                            <p:bg/>
                                          </p:spTgt>
                                        </p:tgtEl>
                                        <p:attrNameLst>
                                          <p:attrName>style.visibility</p:attrName>
                                        </p:attrNameLst>
                                      </p:cBhvr>
                                      <p:to>
                                        <p:strVal val="visible"/>
                                      </p:to>
                                    </p:set>
                                    <p:anim calcmode="lin" valueType="num">
                                      <p:cBhvr>
                                        <p:cTn id="89" dur="500" decel="50000" fill="hold">
                                          <p:stCondLst>
                                            <p:cond delay="0"/>
                                          </p:stCondLst>
                                        </p:cTn>
                                        <p:tgtEl>
                                          <p:spTgt spid="54273">
                                            <p:bg/>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54273">
                                            <p:bg/>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54273">
                                            <p:bg/>
                                          </p:spTgt>
                                        </p:tgtEl>
                                        <p:attrNameLst>
                                          <p:attrName>ppt_w</p:attrName>
                                        </p:attrNameLst>
                                      </p:cBhvr>
                                      <p:tavLst>
                                        <p:tav tm="0">
                                          <p:val>
                                            <p:strVal val="#ppt_w*.05"/>
                                          </p:val>
                                        </p:tav>
                                        <p:tav tm="100000">
                                          <p:val>
                                            <p:strVal val="#ppt_w"/>
                                          </p:val>
                                        </p:tav>
                                      </p:tavLst>
                                    </p:anim>
                                    <p:anim calcmode="lin" valueType="num">
                                      <p:cBhvr>
                                        <p:cTn id="92" dur="1000" fill="hold"/>
                                        <p:tgtEl>
                                          <p:spTgt spid="54273">
                                            <p:bg/>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54273">
                                            <p:bg/>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54273">
                                            <p:bg/>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54273">
                                            <p:bg/>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54273">
                                            <p:bg/>
                                          </p:spTgt>
                                        </p:tgtEl>
                                      </p:cBhvr>
                                    </p:animEffect>
                                  </p:childTnLst>
                                </p:cTn>
                              </p:par>
                            </p:childTnLst>
                          </p:cTn>
                        </p:par>
                        <p:par>
                          <p:cTn id="97" fill="hold">
                            <p:stCondLst>
                              <p:cond delay="3000"/>
                            </p:stCondLst>
                            <p:childTnLst>
                              <p:par>
                                <p:cTn id="98" presetID="25" presetClass="entr" presetSubtype="0" fill="hold" grpId="0" nodeType="afterEffect">
                                  <p:stCondLst>
                                    <p:cond delay="0"/>
                                  </p:stCondLst>
                                  <p:childTnLst>
                                    <p:set>
                                      <p:cBhvr>
                                        <p:cTn id="99" dur="1" fill="hold">
                                          <p:stCondLst>
                                            <p:cond delay="0"/>
                                          </p:stCondLst>
                                        </p:cTn>
                                        <p:tgtEl>
                                          <p:spTgt spid="54273">
                                            <p:txEl>
                                              <p:pRg st="0" end="0"/>
                                            </p:txEl>
                                          </p:spTgt>
                                        </p:tgtEl>
                                        <p:attrNameLst>
                                          <p:attrName>style.visibility</p:attrName>
                                        </p:attrNameLst>
                                      </p:cBhvr>
                                      <p:to>
                                        <p:strVal val="visible"/>
                                      </p:to>
                                    </p:set>
                                    <p:anim calcmode="lin" valueType="num">
                                      <p:cBhvr>
                                        <p:cTn id="100" dur="500" decel="50000" fill="hold">
                                          <p:stCondLst>
                                            <p:cond delay="0"/>
                                          </p:stCondLst>
                                        </p:cTn>
                                        <p:tgtEl>
                                          <p:spTgt spid="54273">
                                            <p:txEl>
                                              <p:pRg st="0" end="0"/>
                                            </p:txEl>
                                          </p:spTgt>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54273">
                                            <p:txEl>
                                              <p:pRg st="0" end="0"/>
                                            </p:txEl>
                                          </p:spTgt>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54273">
                                            <p:txEl>
                                              <p:pRg st="0" end="0"/>
                                            </p:txEl>
                                          </p:spTgt>
                                        </p:tgtEl>
                                        <p:attrNameLst>
                                          <p:attrName>ppt_w</p:attrName>
                                        </p:attrNameLst>
                                      </p:cBhvr>
                                      <p:tavLst>
                                        <p:tav tm="0">
                                          <p:val>
                                            <p:strVal val="#ppt_w*.05"/>
                                          </p:val>
                                        </p:tav>
                                        <p:tav tm="100000">
                                          <p:val>
                                            <p:strVal val="#ppt_w"/>
                                          </p:val>
                                        </p:tav>
                                      </p:tavLst>
                                    </p:anim>
                                    <p:anim calcmode="lin" valueType="num">
                                      <p:cBhvr>
                                        <p:cTn id="103" dur="1000" fill="hold"/>
                                        <p:tgtEl>
                                          <p:spTgt spid="54273">
                                            <p:txEl>
                                              <p:pRg st="0" end="0"/>
                                            </p:txEl>
                                          </p:spTgt>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54273">
                                            <p:txEl>
                                              <p:pRg st="0" end="0"/>
                                            </p:txEl>
                                          </p:spTgt>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54273">
                                            <p:txEl>
                                              <p:pRg st="0" end="0"/>
                                            </p:txEl>
                                          </p:spTgt>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54273">
                                            <p:txEl>
                                              <p:pRg st="0" end="0"/>
                                            </p:txEl>
                                          </p:spTgt>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54273">
                                            <p:txEl>
                                              <p:pRg st="0" end="0"/>
                                            </p:txEl>
                                          </p:spTgt>
                                        </p:tgtEl>
                                      </p:cBhvr>
                                    </p:animEffect>
                                  </p:childTnLst>
                                </p:cTn>
                              </p:par>
                              <p:par>
                                <p:cTn id="108" presetID="25" presetClass="entr" presetSubtype="0" fill="hold" grpId="0" nodeType="withEffect">
                                  <p:stCondLst>
                                    <p:cond delay="0"/>
                                  </p:stCondLst>
                                  <p:childTnLst>
                                    <p:set>
                                      <p:cBhvr>
                                        <p:cTn id="109" dur="1" fill="hold">
                                          <p:stCondLst>
                                            <p:cond delay="0"/>
                                          </p:stCondLst>
                                        </p:cTn>
                                        <p:tgtEl>
                                          <p:spTgt spid="54274">
                                            <p:bg/>
                                          </p:spTgt>
                                        </p:tgtEl>
                                        <p:attrNameLst>
                                          <p:attrName>style.visibility</p:attrName>
                                        </p:attrNameLst>
                                      </p:cBhvr>
                                      <p:to>
                                        <p:strVal val="visible"/>
                                      </p:to>
                                    </p:set>
                                    <p:anim calcmode="lin" valueType="num">
                                      <p:cBhvr>
                                        <p:cTn id="110" dur="500" decel="50000" fill="hold">
                                          <p:stCondLst>
                                            <p:cond delay="0"/>
                                          </p:stCondLst>
                                        </p:cTn>
                                        <p:tgtEl>
                                          <p:spTgt spid="54274">
                                            <p:bg/>
                                          </p:spTgt>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54274">
                                            <p:bg/>
                                          </p:spTgt>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54274">
                                            <p:bg/>
                                          </p:spTgt>
                                        </p:tgtEl>
                                        <p:attrNameLst>
                                          <p:attrName>ppt_w</p:attrName>
                                        </p:attrNameLst>
                                      </p:cBhvr>
                                      <p:tavLst>
                                        <p:tav tm="0">
                                          <p:val>
                                            <p:strVal val="#ppt_w*.05"/>
                                          </p:val>
                                        </p:tav>
                                        <p:tav tm="100000">
                                          <p:val>
                                            <p:strVal val="#ppt_w"/>
                                          </p:val>
                                        </p:tav>
                                      </p:tavLst>
                                    </p:anim>
                                    <p:anim calcmode="lin" valueType="num">
                                      <p:cBhvr>
                                        <p:cTn id="113" dur="1000" fill="hold"/>
                                        <p:tgtEl>
                                          <p:spTgt spid="54274">
                                            <p:bg/>
                                          </p:spTgt>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54274">
                                            <p:bg/>
                                          </p:spTgt>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54274">
                                            <p:bg/>
                                          </p:spTgt>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54274">
                                            <p:bg/>
                                          </p:spTgt>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54274">
                                            <p:bg/>
                                          </p:spTgt>
                                        </p:tgtEl>
                                      </p:cBhvr>
                                    </p:animEffect>
                                  </p:childTnLst>
                                </p:cTn>
                              </p:par>
                              <p:par>
                                <p:cTn id="118" presetID="25" presetClass="entr" presetSubtype="0" fill="hold" grpId="0" nodeType="withEffect">
                                  <p:stCondLst>
                                    <p:cond delay="0"/>
                                  </p:stCondLst>
                                  <p:childTnLst>
                                    <p:set>
                                      <p:cBhvr>
                                        <p:cTn id="119" dur="1" fill="hold">
                                          <p:stCondLst>
                                            <p:cond delay="0"/>
                                          </p:stCondLst>
                                        </p:cTn>
                                        <p:tgtEl>
                                          <p:spTgt spid="54274">
                                            <p:txEl>
                                              <p:pRg st="0" end="0"/>
                                            </p:txEl>
                                          </p:spTgt>
                                        </p:tgtEl>
                                        <p:attrNameLst>
                                          <p:attrName>style.visibility</p:attrName>
                                        </p:attrNameLst>
                                      </p:cBhvr>
                                      <p:to>
                                        <p:strVal val="visible"/>
                                      </p:to>
                                    </p:set>
                                    <p:anim calcmode="lin" valueType="num">
                                      <p:cBhvr>
                                        <p:cTn id="120" dur="500" decel="50000" fill="hold">
                                          <p:stCondLst>
                                            <p:cond delay="0"/>
                                          </p:stCondLst>
                                        </p:cTn>
                                        <p:tgtEl>
                                          <p:spTgt spid="54274">
                                            <p:txEl>
                                              <p:pRg st="0" end="0"/>
                                            </p:txEl>
                                          </p:spTgt>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54274">
                                            <p:txEl>
                                              <p:pRg st="0" end="0"/>
                                            </p:txEl>
                                          </p:spTgt>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54274">
                                            <p:txEl>
                                              <p:pRg st="0" end="0"/>
                                            </p:txEl>
                                          </p:spTgt>
                                        </p:tgtEl>
                                        <p:attrNameLst>
                                          <p:attrName>ppt_w</p:attrName>
                                        </p:attrNameLst>
                                      </p:cBhvr>
                                      <p:tavLst>
                                        <p:tav tm="0">
                                          <p:val>
                                            <p:strVal val="#ppt_w*.05"/>
                                          </p:val>
                                        </p:tav>
                                        <p:tav tm="100000">
                                          <p:val>
                                            <p:strVal val="#ppt_w"/>
                                          </p:val>
                                        </p:tav>
                                      </p:tavLst>
                                    </p:anim>
                                    <p:anim calcmode="lin" valueType="num">
                                      <p:cBhvr>
                                        <p:cTn id="123" dur="1000" fill="hold"/>
                                        <p:tgtEl>
                                          <p:spTgt spid="54274">
                                            <p:txEl>
                                              <p:pRg st="0" end="0"/>
                                            </p:txEl>
                                          </p:spTgt>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54274">
                                            <p:txEl>
                                              <p:pRg st="0" end="0"/>
                                            </p:txEl>
                                          </p:spTgt>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54274">
                                            <p:txEl>
                                              <p:pRg st="0" end="0"/>
                                            </p:txEl>
                                          </p:spTgt>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54274">
                                            <p:txEl>
                                              <p:pRg st="0" end="0"/>
                                            </p:txEl>
                                          </p:spTgt>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54274">
                                            <p:txEl>
                                              <p:pRg st="0" end="0"/>
                                            </p:txEl>
                                          </p:spTgt>
                                        </p:tgtEl>
                                      </p:cBhvr>
                                    </p:animEffect>
                                  </p:childTnLst>
                                </p:cTn>
                              </p:par>
                              <p:par>
                                <p:cTn id="128" presetID="25" presetClass="entr" presetSubtype="0" fill="hold" grpId="0" nodeType="withEffect">
                                  <p:stCondLst>
                                    <p:cond delay="0"/>
                                  </p:stCondLst>
                                  <p:childTnLst>
                                    <p:set>
                                      <p:cBhvr>
                                        <p:cTn id="129" dur="1" fill="hold">
                                          <p:stCondLst>
                                            <p:cond delay="0"/>
                                          </p:stCondLst>
                                        </p:cTn>
                                        <p:tgtEl>
                                          <p:spTgt spid="54274">
                                            <p:txEl>
                                              <p:pRg st="1" end="1"/>
                                            </p:txEl>
                                          </p:spTgt>
                                        </p:tgtEl>
                                        <p:attrNameLst>
                                          <p:attrName>style.visibility</p:attrName>
                                        </p:attrNameLst>
                                      </p:cBhvr>
                                      <p:to>
                                        <p:strVal val="visible"/>
                                      </p:to>
                                    </p:set>
                                    <p:anim calcmode="lin" valueType="num">
                                      <p:cBhvr>
                                        <p:cTn id="130" dur="500" decel="50000" fill="hold">
                                          <p:stCondLst>
                                            <p:cond delay="0"/>
                                          </p:stCondLst>
                                        </p:cTn>
                                        <p:tgtEl>
                                          <p:spTgt spid="54274">
                                            <p:txEl>
                                              <p:pRg st="1" end="1"/>
                                            </p:txEl>
                                          </p:spTgt>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54274">
                                            <p:txEl>
                                              <p:pRg st="1" end="1"/>
                                            </p:txEl>
                                          </p:spTgt>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54274">
                                            <p:txEl>
                                              <p:pRg st="1" end="1"/>
                                            </p:txEl>
                                          </p:spTgt>
                                        </p:tgtEl>
                                        <p:attrNameLst>
                                          <p:attrName>ppt_w</p:attrName>
                                        </p:attrNameLst>
                                      </p:cBhvr>
                                      <p:tavLst>
                                        <p:tav tm="0">
                                          <p:val>
                                            <p:strVal val="#ppt_w*.05"/>
                                          </p:val>
                                        </p:tav>
                                        <p:tav tm="100000">
                                          <p:val>
                                            <p:strVal val="#ppt_w"/>
                                          </p:val>
                                        </p:tav>
                                      </p:tavLst>
                                    </p:anim>
                                    <p:anim calcmode="lin" valueType="num">
                                      <p:cBhvr>
                                        <p:cTn id="133" dur="1000" fill="hold"/>
                                        <p:tgtEl>
                                          <p:spTgt spid="54274">
                                            <p:txEl>
                                              <p:pRg st="1" end="1"/>
                                            </p:txEl>
                                          </p:spTgt>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54274">
                                            <p:txEl>
                                              <p:pRg st="1" end="1"/>
                                            </p:txEl>
                                          </p:spTgt>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54274">
                                            <p:txEl>
                                              <p:pRg st="1" end="1"/>
                                            </p:txEl>
                                          </p:spTgt>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54274">
                                            <p:txEl>
                                              <p:pRg st="1" end="1"/>
                                            </p:txEl>
                                          </p:spTgt>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54274">
                                            <p:txEl>
                                              <p:pRg st="1" end="1"/>
                                            </p:txEl>
                                          </p:spTgt>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54274">
                                            <p:txEl>
                                              <p:pRg st="2" end="2"/>
                                            </p:txEl>
                                          </p:spTgt>
                                        </p:tgtEl>
                                        <p:attrNameLst>
                                          <p:attrName>style.visibility</p:attrName>
                                        </p:attrNameLst>
                                      </p:cBhvr>
                                      <p:to>
                                        <p:strVal val="visible"/>
                                      </p:to>
                                    </p:set>
                                    <p:anim calcmode="lin" valueType="num">
                                      <p:cBhvr>
                                        <p:cTn id="140" dur="500" decel="50000" fill="hold">
                                          <p:stCondLst>
                                            <p:cond delay="0"/>
                                          </p:stCondLst>
                                        </p:cTn>
                                        <p:tgtEl>
                                          <p:spTgt spid="54274">
                                            <p:txEl>
                                              <p:pRg st="2" end="2"/>
                                            </p:txEl>
                                          </p:spTgt>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54274">
                                            <p:txEl>
                                              <p:pRg st="2" end="2"/>
                                            </p:txEl>
                                          </p:spTgt>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54274">
                                            <p:txEl>
                                              <p:pRg st="2" end="2"/>
                                            </p:txEl>
                                          </p:spTgt>
                                        </p:tgtEl>
                                        <p:attrNameLst>
                                          <p:attrName>ppt_w</p:attrName>
                                        </p:attrNameLst>
                                      </p:cBhvr>
                                      <p:tavLst>
                                        <p:tav tm="0">
                                          <p:val>
                                            <p:strVal val="#ppt_w*.05"/>
                                          </p:val>
                                        </p:tav>
                                        <p:tav tm="100000">
                                          <p:val>
                                            <p:strVal val="#ppt_w"/>
                                          </p:val>
                                        </p:tav>
                                      </p:tavLst>
                                    </p:anim>
                                    <p:anim calcmode="lin" valueType="num">
                                      <p:cBhvr>
                                        <p:cTn id="143" dur="1000" fill="hold"/>
                                        <p:tgtEl>
                                          <p:spTgt spid="54274">
                                            <p:txEl>
                                              <p:pRg st="2" end="2"/>
                                            </p:txEl>
                                          </p:spTgt>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54274">
                                            <p:txEl>
                                              <p:pRg st="2" end="2"/>
                                            </p:txEl>
                                          </p:spTgt>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54274">
                                            <p:txEl>
                                              <p:pRg st="2" end="2"/>
                                            </p:txEl>
                                          </p:spTgt>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54274">
                                            <p:txEl>
                                              <p:pRg st="2" end="2"/>
                                            </p:txEl>
                                          </p:spTgt>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build="p" animBg="1"/>
      <p:bldP spid="54275" grpId="0" uiExpand="1" build="p" animBg="1"/>
      <p:bldP spid="54274" grpId="0" build="p" animBg="1"/>
      <p:bldP spid="54276"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latin typeface="Times New Roman" pitchFamily="18" charset="0"/>
                <a:cs typeface="B Bardiya" pitchFamily="2" charset="-78"/>
              </a:rPr>
              <a:t>سطوح دلایل بحران</a:t>
            </a:r>
            <a:endParaRPr lang="fa-IR" dirty="0">
              <a:latin typeface="Times New Roman" pitchFamily="18" charset="0"/>
              <a:cs typeface="B Bardiya" pitchFamily="2" charset="-78"/>
            </a:endParaRPr>
          </a:p>
        </p:txBody>
      </p:sp>
      <p:sp>
        <p:nvSpPr>
          <p:cNvPr id="7" name="Freeform 6"/>
          <p:cNvSpPr/>
          <p:nvPr/>
        </p:nvSpPr>
        <p:spPr>
          <a:xfrm rot="21600000">
            <a:off x="2880360" y="530351"/>
            <a:ext cx="5401360" cy="1046990"/>
          </a:xfrm>
          <a:custGeom>
            <a:avLst/>
            <a:gdLst>
              <a:gd name="connsiteX0" fmla="*/ 0 w 5401360"/>
              <a:gd name="connsiteY0" fmla="*/ 1046988 h 1046988"/>
              <a:gd name="connsiteX1" fmla="*/ 0 w 5401360"/>
              <a:gd name="connsiteY1" fmla="*/ 0 h 1046988"/>
              <a:gd name="connsiteX2" fmla="*/ 4705731 w 5401360"/>
              <a:gd name="connsiteY2" fmla="*/ 0 h 1046988"/>
              <a:gd name="connsiteX3" fmla="*/ 5401360 w 5401360"/>
              <a:gd name="connsiteY3" fmla="*/ 1046988 h 1046988"/>
              <a:gd name="connsiteX4" fmla="*/ 0 w 5401360"/>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60" h="1046988">
                <a:moveTo>
                  <a:pt x="5401360" y="1"/>
                </a:moveTo>
                <a:lnTo>
                  <a:pt x="5401360" y="1046987"/>
                </a:lnTo>
                <a:lnTo>
                  <a:pt x="695629" y="1046987"/>
                </a:lnTo>
                <a:lnTo>
                  <a:pt x="0" y="1"/>
                </a:lnTo>
                <a:lnTo>
                  <a:pt x="5401360" y="1"/>
                </a:ln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59" tIns="49531" rIns="49530" bIns="49530" numCol="1" spcCol="1270" anchor="ctr" anchorCtr="0">
            <a:noAutofit/>
          </a:bodyPr>
          <a:lstStyle/>
          <a:p>
            <a:pPr marL="114300" lvl="1" indent="-114300" algn="r" defTabSz="577850" rtl="1">
              <a:lnSpc>
                <a:spcPct val="90000"/>
              </a:lnSpc>
              <a:spcBef>
                <a:spcPct val="0"/>
              </a:spcBef>
              <a:spcAft>
                <a:spcPct val="15000"/>
              </a:spcAft>
              <a:buChar char="••"/>
            </a:pPr>
            <a:r>
              <a:rPr lang="fa-IR" sz="1300" kern="1200" dirty="0" smtClean="0"/>
              <a:t>نظام پولی غلط جهانی</a:t>
            </a:r>
            <a:endParaRPr lang="fa-IR" sz="1300" kern="1200" dirty="0"/>
          </a:p>
          <a:p>
            <a:pPr marL="114300" lvl="1" indent="-114300" algn="r" defTabSz="577850" rtl="1">
              <a:lnSpc>
                <a:spcPct val="90000"/>
              </a:lnSpc>
              <a:spcAft>
                <a:spcPct val="15000"/>
              </a:spcAft>
              <a:buFontTx/>
              <a:buChar char="••"/>
            </a:pPr>
            <a:r>
              <a:rPr lang="fa-IR" sz="1400" dirty="0" smtClean="0"/>
              <a:t>دیدگاه‌های</a:t>
            </a:r>
            <a:r>
              <a:rPr lang="fa-IR" sz="1300" kern="1200" dirty="0" smtClean="0"/>
              <a:t> نئوکینزی</a:t>
            </a:r>
            <a:endParaRPr lang="fa-IR" sz="1300" kern="1200" dirty="0"/>
          </a:p>
          <a:p>
            <a:pPr marL="114300" lvl="1" indent="-114300" algn="r" defTabSz="577850" rtl="1">
              <a:lnSpc>
                <a:spcPct val="90000"/>
              </a:lnSpc>
              <a:spcAft>
                <a:spcPct val="15000"/>
              </a:spcAft>
              <a:buFontTx/>
              <a:buChar char="••"/>
            </a:pPr>
            <a:r>
              <a:rPr lang="fa-IR" sz="1400" dirty="0" smtClean="0"/>
              <a:t>دیدگاه‌های</a:t>
            </a:r>
            <a:r>
              <a:rPr lang="fa-IR" sz="1300" kern="1200" dirty="0" smtClean="0"/>
              <a:t> </a:t>
            </a:r>
            <a:r>
              <a:rPr lang="fa-IR" sz="1400" dirty="0" smtClean="0"/>
              <a:t>جهانی‌سازی </a:t>
            </a:r>
            <a:r>
              <a:rPr lang="fa-IR" sz="1300" kern="1200" dirty="0" smtClean="0"/>
              <a:t>و جهانی شدن</a:t>
            </a:r>
            <a:endParaRPr lang="fa-IR" sz="1300" kern="1200" dirty="0"/>
          </a:p>
        </p:txBody>
      </p:sp>
      <p:sp>
        <p:nvSpPr>
          <p:cNvPr id="8" name="Freeform 7"/>
          <p:cNvSpPr/>
          <p:nvPr/>
        </p:nvSpPr>
        <p:spPr>
          <a:xfrm>
            <a:off x="2184730" y="530352"/>
            <a:ext cx="1391259" cy="1046988"/>
          </a:xfrm>
          <a:custGeom>
            <a:avLst/>
            <a:gdLst>
              <a:gd name="connsiteX0" fmla="*/ 0 w 1391259"/>
              <a:gd name="connsiteY0" fmla="*/ 1046988 h 1046988"/>
              <a:gd name="connsiteX1" fmla="*/ 695629 w 1391259"/>
              <a:gd name="connsiteY1" fmla="*/ 0 h 1046988"/>
              <a:gd name="connsiteX2" fmla="*/ 695630 w 1391259"/>
              <a:gd name="connsiteY2" fmla="*/ 0 h 1046988"/>
              <a:gd name="connsiteX3" fmla="*/ 1391259 w 1391259"/>
              <a:gd name="connsiteY3" fmla="*/ 1046988 h 1046988"/>
              <a:gd name="connsiteX4" fmla="*/ 0 w 1391259"/>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259" h="1046988">
                <a:moveTo>
                  <a:pt x="0" y="1046988"/>
                </a:moveTo>
                <a:lnTo>
                  <a:pt x="695629" y="0"/>
                </a:lnTo>
                <a:lnTo>
                  <a:pt x="695630" y="0"/>
                </a:lnTo>
                <a:lnTo>
                  <a:pt x="1391259" y="1046988"/>
                </a:lnTo>
                <a:lnTo>
                  <a:pt x="0" y="104698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smtClean="0">
                <a:solidFill>
                  <a:schemeClr val="tx1"/>
                </a:solidFill>
              </a:rPr>
              <a:t>چهارم</a:t>
            </a:r>
            <a:endParaRPr lang="fa-IR" sz="2000" kern="1200" dirty="0">
              <a:solidFill>
                <a:schemeClr val="tx1"/>
              </a:solidFill>
            </a:endParaRPr>
          </a:p>
        </p:txBody>
      </p:sp>
      <p:sp>
        <p:nvSpPr>
          <p:cNvPr id="9" name="Freeform 8"/>
          <p:cNvSpPr/>
          <p:nvPr/>
        </p:nvSpPr>
        <p:spPr>
          <a:xfrm rot="21600000">
            <a:off x="3276601" y="1577340"/>
            <a:ext cx="4962821" cy="1046989"/>
          </a:xfrm>
          <a:custGeom>
            <a:avLst/>
            <a:gdLst>
              <a:gd name="connsiteX0" fmla="*/ 0 w 4962821"/>
              <a:gd name="connsiteY0" fmla="*/ 1046988 h 1046988"/>
              <a:gd name="connsiteX1" fmla="*/ 0 w 4962821"/>
              <a:gd name="connsiteY1" fmla="*/ 0 h 1046988"/>
              <a:gd name="connsiteX2" fmla="*/ 4267192 w 4962821"/>
              <a:gd name="connsiteY2" fmla="*/ 0 h 1046988"/>
              <a:gd name="connsiteX3" fmla="*/ 4962821 w 4962821"/>
              <a:gd name="connsiteY3" fmla="*/ 1046988 h 1046988"/>
              <a:gd name="connsiteX4" fmla="*/ 0 w 4962821"/>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821" h="1046988">
                <a:moveTo>
                  <a:pt x="4962821" y="1"/>
                </a:moveTo>
                <a:lnTo>
                  <a:pt x="4962821" y="1046987"/>
                </a:lnTo>
                <a:lnTo>
                  <a:pt x="695629" y="1046987"/>
                </a:lnTo>
                <a:lnTo>
                  <a:pt x="0" y="1"/>
                </a:lnTo>
                <a:lnTo>
                  <a:pt x="4962821" y="1"/>
                </a:ln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59" tIns="49530" rIns="49530" bIns="49531" numCol="1" spcCol="1270" anchor="ctr" anchorCtr="0">
            <a:noAutofit/>
          </a:bodyPr>
          <a:lstStyle/>
          <a:p>
            <a:pPr marL="114300" lvl="1" indent="-114300" algn="r" defTabSz="577850" rtl="1">
              <a:lnSpc>
                <a:spcPct val="90000"/>
              </a:lnSpc>
              <a:spcAft>
                <a:spcPct val="15000"/>
              </a:spcAft>
              <a:buFontTx/>
              <a:buChar char="••"/>
            </a:pPr>
            <a:r>
              <a:rPr lang="fa-IR" sz="1400" dirty="0" smtClean="0"/>
              <a:t>چرخه‌های </a:t>
            </a:r>
            <a:r>
              <a:rPr lang="fa-IR" sz="1300" kern="1200" dirty="0" smtClean="0"/>
              <a:t>رونق و رکود اقتصاد سرمایه ای</a:t>
            </a:r>
          </a:p>
          <a:p>
            <a:pPr marL="114300" lvl="1" indent="-114300" algn="r" defTabSz="577850" rtl="1">
              <a:lnSpc>
                <a:spcPct val="90000"/>
              </a:lnSpc>
              <a:spcBef>
                <a:spcPct val="0"/>
              </a:spcBef>
              <a:spcAft>
                <a:spcPct val="15000"/>
              </a:spcAft>
              <a:buChar char="••"/>
            </a:pPr>
            <a:r>
              <a:rPr lang="fa-IR" sz="1300" kern="1200" dirty="0" smtClean="0"/>
              <a:t>بیماری مزمن سرمایه داری</a:t>
            </a:r>
            <a:endParaRPr lang="fa-IR" sz="1300" kern="1200" dirty="0"/>
          </a:p>
        </p:txBody>
      </p:sp>
      <p:sp>
        <p:nvSpPr>
          <p:cNvPr id="10" name="Freeform 9"/>
          <p:cNvSpPr/>
          <p:nvPr/>
        </p:nvSpPr>
        <p:spPr>
          <a:xfrm>
            <a:off x="1746191" y="1577340"/>
            <a:ext cx="2268337" cy="1046988"/>
          </a:xfrm>
          <a:custGeom>
            <a:avLst/>
            <a:gdLst>
              <a:gd name="connsiteX0" fmla="*/ 0 w 2268337"/>
              <a:gd name="connsiteY0" fmla="*/ 1046988 h 1046988"/>
              <a:gd name="connsiteX1" fmla="*/ 695629 w 2268337"/>
              <a:gd name="connsiteY1" fmla="*/ 0 h 1046988"/>
              <a:gd name="connsiteX2" fmla="*/ 1572708 w 2268337"/>
              <a:gd name="connsiteY2" fmla="*/ 0 h 1046988"/>
              <a:gd name="connsiteX3" fmla="*/ 2268337 w 2268337"/>
              <a:gd name="connsiteY3" fmla="*/ 1046988 h 1046988"/>
              <a:gd name="connsiteX4" fmla="*/ 0 w 2268337"/>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337" h="1046988">
                <a:moveTo>
                  <a:pt x="0" y="1046988"/>
                </a:moveTo>
                <a:lnTo>
                  <a:pt x="695629" y="0"/>
                </a:lnTo>
                <a:lnTo>
                  <a:pt x="1572708" y="0"/>
                </a:lnTo>
                <a:lnTo>
                  <a:pt x="2268337" y="1046988"/>
                </a:lnTo>
                <a:lnTo>
                  <a:pt x="0" y="104698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27439" tIns="30480" rIns="427439"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rPr>
              <a:t>سوم</a:t>
            </a:r>
            <a:endParaRPr lang="fa-IR" sz="2400" kern="1200" dirty="0">
              <a:solidFill>
                <a:schemeClr val="tx1"/>
              </a:solidFill>
            </a:endParaRPr>
          </a:p>
        </p:txBody>
      </p:sp>
      <p:sp>
        <p:nvSpPr>
          <p:cNvPr id="11" name="Freeform 10"/>
          <p:cNvSpPr/>
          <p:nvPr/>
        </p:nvSpPr>
        <p:spPr>
          <a:xfrm rot="21600000">
            <a:off x="3776087" y="2624327"/>
            <a:ext cx="4505633" cy="1046989"/>
          </a:xfrm>
          <a:custGeom>
            <a:avLst/>
            <a:gdLst>
              <a:gd name="connsiteX0" fmla="*/ 0 w 4505633"/>
              <a:gd name="connsiteY0" fmla="*/ 1046988 h 1046988"/>
              <a:gd name="connsiteX1" fmla="*/ 0 w 4505633"/>
              <a:gd name="connsiteY1" fmla="*/ 0 h 1046988"/>
              <a:gd name="connsiteX2" fmla="*/ 3810004 w 4505633"/>
              <a:gd name="connsiteY2" fmla="*/ 0 h 1046988"/>
              <a:gd name="connsiteX3" fmla="*/ 4505633 w 4505633"/>
              <a:gd name="connsiteY3" fmla="*/ 1046988 h 1046988"/>
              <a:gd name="connsiteX4" fmla="*/ 0 w 4505633"/>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633" h="1046988">
                <a:moveTo>
                  <a:pt x="4505633" y="1"/>
                </a:moveTo>
                <a:lnTo>
                  <a:pt x="4505633" y="1046987"/>
                </a:lnTo>
                <a:lnTo>
                  <a:pt x="695629" y="1046987"/>
                </a:lnTo>
                <a:lnTo>
                  <a:pt x="0" y="1"/>
                </a:lnTo>
                <a:lnTo>
                  <a:pt x="4505633" y="1"/>
                </a:ln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60" tIns="49531" rIns="49530" bIns="49530" numCol="1" spcCol="1270" anchor="ctr" anchorCtr="0">
            <a:noAutofit/>
          </a:bodyPr>
          <a:lstStyle/>
          <a:p>
            <a:pPr marL="114300" lvl="1" indent="-114300" algn="r" defTabSz="577850" rtl="1">
              <a:lnSpc>
                <a:spcPct val="90000"/>
              </a:lnSpc>
              <a:spcBef>
                <a:spcPct val="0"/>
              </a:spcBef>
              <a:spcAft>
                <a:spcPct val="15000"/>
              </a:spcAft>
              <a:buChar char="••"/>
            </a:pPr>
            <a:r>
              <a:rPr lang="fa-IR" sz="1300" kern="1200" dirty="0" smtClean="0"/>
              <a:t>ضعف کلی نظارت مقام ناظر </a:t>
            </a:r>
            <a:r>
              <a:rPr lang="en-US" sz="1300" kern="1200" dirty="0" smtClean="0"/>
              <a:t>FSA</a:t>
            </a:r>
            <a:r>
              <a:rPr lang="fa-IR" sz="1300" kern="1200" dirty="0" smtClean="0"/>
              <a:t> ها</a:t>
            </a:r>
          </a:p>
          <a:p>
            <a:pPr marL="685800" lvl="3" indent="-114300" algn="r" defTabSz="577850" rtl="1">
              <a:lnSpc>
                <a:spcPct val="90000"/>
              </a:lnSpc>
              <a:spcAft>
                <a:spcPct val="15000"/>
              </a:spcAft>
              <a:buChar char="••"/>
            </a:pPr>
            <a:r>
              <a:rPr lang="fa-IR" sz="1300" kern="1200" dirty="0" smtClean="0"/>
              <a:t>بانک مرکزی</a:t>
            </a:r>
            <a:endParaRPr lang="fa-IR" sz="1300" kern="1200" dirty="0"/>
          </a:p>
          <a:p>
            <a:pPr marL="685800" lvl="3" indent="-114300" algn="r" defTabSz="577850" rtl="1">
              <a:lnSpc>
                <a:spcPct val="90000"/>
              </a:lnSpc>
              <a:spcAft>
                <a:spcPct val="15000"/>
              </a:spcAft>
              <a:buChar char="••"/>
            </a:pPr>
            <a:r>
              <a:rPr lang="fa-IR" sz="1300" kern="1200" dirty="0" smtClean="0"/>
              <a:t>کمیسیون‌های بورس و اوراق بهادار</a:t>
            </a:r>
            <a:endParaRPr lang="fa-IR" sz="1300" kern="1200" dirty="0"/>
          </a:p>
          <a:p>
            <a:pPr marL="114300" lvl="1" indent="-114300" algn="r" defTabSz="577850" rtl="1">
              <a:lnSpc>
                <a:spcPct val="90000"/>
              </a:lnSpc>
              <a:spcBef>
                <a:spcPct val="0"/>
              </a:spcBef>
              <a:spcAft>
                <a:spcPct val="15000"/>
              </a:spcAft>
              <a:buChar char="••"/>
            </a:pPr>
            <a:r>
              <a:rPr lang="fa-IR" sz="1300" kern="1200" dirty="0" smtClean="0"/>
              <a:t>انحراف بین بخش واقعی و بخش مالی اقتصادها</a:t>
            </a:r>
            <a:endParaRPr lang="fa-IR" sz="1300" kern="1200" dirty="0"/>
          </a:p>
        </p:txBody>
      </p:sp>
      <p:sp>
        <p:nvSpPr>
          <p:cNvPr id="12" name="Freeform 11"/>
          <p:cNvSpPr/>
          <p:nvPr/>
        </p:nvSpPr>
        <p:spPr>
          <a:xfrm>
            <a:off x="1289002" y="2624328"/>
            <a:ext cx="3182715" cy="1046988"/>
          </a:xfrm>
          <a:custGeom>
            <a:avLst/>
            <a:gdLst>
              <a:gd name="connsiteX0" fmla="*/ 0 w 3182715"/>
              <a:gd name="connsiteY0" fmla="*/ 1046988 h 1046988"/>
              <a:gd name="connsiteX1" fmla="*/ 695629 w 3182715"/>
              <a:gd name="connsiteY1" fmla="*/ 0 h 1046988"/>
              <a:gd name="connsiteX2" fmla="*/ 2487086 w 3182715"/>
              <a:gd name="connsiteY2" fmla="*/ 0 h 1046988"/>
              <a:gd name="connsiteX3" fmla="*/ 3182715 w 3182715"/>
              <a:gd name="connsiteY3" fmla="*/ 1046988 h 1046988"/>
              <a:gd name="connsiteX4" fmla="*/ 0 w 3182715"/>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715" h="1046988">
                <a:moveTo>
                  <a:pt x="0" y="1046988"/>
                </a:moveTo>
                <a:lnTo>
                  <a:pt x="695629" y="0"/>
                </a:lnTo>
                <a:lnTo>
                  <a:pt x="2487086" y="0"/>
                </a:lnTo>
                <a:lnTo>
                  <a:pt x="3182715" y="1046988"/>
                </a:lnTo>
                <a:lnTo>
                  <a:pt x="0" y="104698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82375" tIns="25400" rIns="582376" bIns="25400" numCol="1" spcCol="1270" anchor="ctr" anchorCtr="0">
            <a:noAutofit/>
          </a:bodyPr>
          <a:lstStyle/>
          <a:p>
            <a:pPr lvl="0" algn="ctr" defTabSz="889000" rtl="1">
              <a:lnSpc>
                <a:spcPct val="90000"/>
              </a:lnSpc>
              <a:spcBef>
                <a:spcPct val="0"/>
              </a:spcBef>
              <a:spcAft>
                <a:spcPct val="35000"/>
              </a:spcAft>
            </a:pPr>
            <a:r>
              <a:rPr lang="fa-IR" sz="2000" kern="1200" smtClean="0">
                <a:solidFill>
                  <a:schemeClr val="tx1"/>
                </a:solidFill>
              </a:rPr>
              <a:t>دوم</a:t>
            </a:r>
            <a:endParaRPr lang="fa-IR" sz="2000" kern="1200" dirty="0">
              <a:solidFill>
                <a:schemeClr val="tx1"/>
              </a:solidFill>
            </a:endParaRPr>
          </a:p>
        </p:txBody>
      </p:sp>
      <p:sp>
        <p:nvSpPr>
          <p:cNvPr id="13" name="Freeform 12"/>
          <p:cNvSpPr/>
          <p:nvPr/>
        </p:nvSpPr>
        <p:spPr>
          <a:xfrm rot="21600000">
            <a:off x="4157091" y="3671316"/>
            <a:ext cx="4124629" cy="1046989"/>
          </a:xfrm>
          <a:custGeom>
            <a:avLst/>
            <a:gdLst>
              <a:gd name="connsiteX0" fmla="*/ 0 w 4124629"/>
              <a:gd name="connsiteY0" fmla="*/ 1046988 h 1046988"/>
              <a:gd name="connsiteX1" fmla="*/ 0 w 4124629"/>
              <a:gd name="connsiteY1" fmla="*/ 0 h 1046988"/>
              <a:gd name="connsiteX2" fmla="*/ 3429000 w 4124629"/>
              <a:gd name="connsiteY2" fmla="*/ 0 h 1046988"/>
              <a:gd name="connsiteX3" fmla="*/ 4124629 w 4124629"/>
              <a:gd name="connsiteY3" fmla="*/ 1046988 h 1046988"/>
              <a:gd name="connsiteX4" fmla="*/ 0 w 4124629"/>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29" h="1046988">
                <a:moveTo>
                  <a:pt x="4124629" y="1"/>
                </a:moveTo>
                <a:lnTo>
                  <a:pt x="4124629" y="1046987"/>
                </a:lnTo>
                <a:lnTo>
                  <a:pt x="695629" y="1046987"/>
                </a:lnTo>
                <a:lnTo>
                  <a:pt x="0" y="1"/>
                </a:lnTo>
                <a:lnTo>
                  <a:pt x="4124629" y="1"/>
                </a:ln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59" tIns="49530" rIns="49531" bIns="49531" numCol="1" spcCol="1270" anchor="ctr" anchorCtr="0">
            <a:noAutofit/>
          </a:bodyPr>
          <a:lstStyle/>
          <a:p>
            <a:pPr marL="114300" lvl="1" indent="-114300" algn="r" defTabSz="577850" rtl="1">
              <a:lnSpc>
                <a:spcPct val="90000"/>
              </a:lnSpc>
              <a:spcAft>
                <a:spcPct val="15000"/>
              </a:spcAft>
              <a:buFontTx/>
              <a:buChar char="••"/>
            </a:pPr>
            <a:r>
              <a:rPr lang="fa-IR" sz="1300" kern="1200" dirty="0" smtClean="0"/>
              <a:t>طمع و </a:t>
            </a:r>
            <a:r>
              <a:rPr lang="fa-IR" sz="1400" dirty="0" smtClean="0"/>
              <a:t>سفته‌بازی</a:t>
            </a:r>
            <a:endParaRPr lang="fa-IR" sz="1300" kern="1200" dirty="0" smtClean="0"/>
          </a:p>
          <a:p>
            <a:pPr marL="114300" lvl="1" indent="-114300" algn="r" defTabSz="577850" rtl="1">
              <a:lnSpc>
                <a:spcPct val="90000"/>
              </a:lnSpc>
              <a:spcBef>
                <a:spcPct val="0"/>
              </a:spcBef>
              <a:spcAft>
                <a:spcPct val="15000"/>
              </a:spcAft>
              <a:buChar char="••"/>
            </a:pPr>
            <a:r>
              <a:rPr lang="fa-IR" sz="1300" kern="1200" dirty="0" smtClean="0"/>
              <a:t>اطلاعات و گزارشات مالی ناقص</a:t>
            </a:r>
            <a:endParaRPr lang="fa-IR" sz="1300" kern="1200" dirty="0"/>
          </a:p>
          <a:p>
            <a:pPr marL="114300" lvl="1" indent="-114300" algn="r" defTabSz="577850" rtl="1">
              <a:lnSpc>
                <a:spcPct val="90000"/>
              </a:lnSpc>
              <a:spcBef>
                <a:spcPct val="0"/>
              </a:spcBef>
              <a:spcAft>
                <a:spcPct val="15000"/>
              </a:spcAft>
              <a:buChar char="••"/>
            </a:pPr>
            <a:r>
              <a:rPr lang="fa-IR" sz="1300" kern="1200" dirty="0" smtClean="0"/>
              <a:t>ضعف مؤسسات رتبه بندی</a:t>
            </a:r>
            <a:endParaRPr lang="fa-IR" sz="1300" kern="1200" dirty="0"/>
          </a:p>
          <a:p>
            <a:pPr marL="114300" lvl="1" indent="-114300" algn="r" defTabSz="577850" rtl="1">
              <a:lnSpc>
                <a:spcPct val="90000"/>
              </a:lnSpc>
              <a:spcBef>
                <a:spcPct val="0"/>
              </a:spcBef>
              <a:spcAft>
                <a:spcPct val="15000"/>
              </a:spcAft>
              <a:buChar char="••"/>
            </a:pPr>
            <a:r>
              <a:rPr lang="fa-IR" sz="1300" kern="1200" dirty="0" smtClean="0"/>
              <a:t>محصولات مالی نامتعارف (</a:t>
            </a:r>
            <a:r>
              <a:rPr lang="en-US" sz="1300" kern="1200" dirty="0" smtClean="0"/>
              <a:t>exotic products</a:t>
            </a:r>
            <a:r>
              <a:rPr lang="fa-IR" sz="1300" kern="1200" dirty="0" smtClean="0"/>
              <a:t>)</a:t>
            </a:r>
            <a:endParaRPr lang="en-US" sz="1300" kern="1200" dirty="0"/>
          </a:p>
        </p:txBody>
      </p:sp>
      <p:sp>
        <p:nvSpPr>
          <p:cNvPr id="14" name="Freeform 13"/>
          <p:cNvSpPr/>
          <p:nvPr/>
        </p:nvSpPr>
        <p:spPr>
          <a:xfrm>
            <a:off x="907999" y="3671316"/>
            <a:ext cx="3944721" cy="1046988"/>
          </a:xfrm>
          <a:custGeom>
            <a:avLst/>
            <a:gdLst>
              <a:gd name="connsiteX0" fmla="*/ 0 w 3944721"/>
              <a:gd name="connsiteY0" fmla="*/ 1046988 h 1046988"/>
              <a:gd name="connsiteX1" fmla="*/ 695629 w 3944721"/>
              <a:gd name="connsiteY1" fmla="*/ 0 h 1046988"/>
              <a:gd name="connsiteX2" fmla="*/ 3249092 w 3944721"/>
              <a:gd name="connsiteY2" fmla="*/ 0 h 1046988"/>
              <a:gd name="connsiteX3" fmla="*/ 3944721 w 3944721"/>
              <a:gd name="connsiteY3" fmla="*/ 1046988 h 1046988"/>
              <a:gd name="connsiteX4" fmla="*/ 0 w 3944721"/>
              <a:gd name="connsiteY4" fmla="*/ 1046988 h 1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721" h="1046988">
                <a:moveTo>
                  <a:pt x="0" y="1046988"/>
                </a:moveTo>
                <a:lnTo>
                  <a:pt x="695629" y="0"/>
                </a:lnTo>
                <a:lnTo>
                  <a:pt x="3249092" y="0"/>
                </a:lnTo>
                <a:lnTo>
                  <a:pt x="3944721" y="1046988"/>
                </a:lnTo>
                <a:lnTo>
                  <a:pt x="0" y="104698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20806" tIns="30480" rIns="720806" bIns="30480" numCol="1" spcCol="1270" anchor="ctr" anchorCtr="0">
            <a:noAutofit/>
          </a:bodyPr>
          <a:lstStyle/>
          <a:p>
            <a:pPr lvl="0" algn="ctr" defTabSz="1066800" rtl="1">
              <a:lnSpc>
                <a:spcPct val="90000"/>
              </a:lnSpc>
              <a:spcBef>
                <a:spcPct val="0"/>
              </a:spcBef>
              <a:spcAft>
                <a:spcPct val="35000"/>
              </a:spcAft>
            </a:pPr>
            <a:r>
              <a:rPr lang="fa-IR" sz="2400" kern="1200" smtClean="0">
                <a:solidFill>
                  <a:schemeClr val="tx1"/>
                </a:solidFill>
              </a:rPr>
              <a:t>اول </a:t>
            </a:r>
            <a:endParaRPr lang="fa-IR" sz="2400" kern="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1"/>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
                                        </p:tgtEl>
                                      </p:cBhvr>
                                    </p:animEffect>
                                  </p:childTnLst>
                                </p:cTn>
                              </p:par>
                            </p:childTnLst>
                          </p:cTn>
                        </p:par>
                        <p:par>
                          <p:cTn id="67" fill="hold">
                            <p:stCondLst>
                              <p:cond delay="3000"/>
                            </p:stCondLst>
                            <p:childTnLst>
                              <p:par>
                                <p:cTn id="68" presetID="25"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3" dur="1000" fill="hold"/>
                                        <p:tgtEl>
                                          <p:spTgt spid="8"/>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8"/>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3" dur="1000" fill="hold"/>
                                        <p:tgtEl>
                                          <p:spTgt spid="7"/>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WordArt 5"/>
          <p:cNvSpPr>
            <a:spLocks noChangeArrowheads="1" noChangeShapeType="1" noTextEdit="1"/>
          </p:cNvSpPr>
          <p:nvPr/>
        </p:nvSpPr>
        <p:spPr bwMode="gray">
          <a:xfrm>
            <a:off x="2528045" y="2672066"/>
            <a:ext cx="3791179" cy="901734"/>
          </a:xfrm>
          <a:prstGeom prst="rect">
            <a:avLst/>
          </a:prstGeom>
        </p:spPr>
        <p:txBody>
          <a:bodyPr wrap="none" fromWordArt="1">
            <a:prstTxWarp prst="textDeflate">
              <a:avLst>
                <a:gd name="adj" fmla="val 0"/>
              </a:avLst>
            </a:prstTxWarp>
          </a:bodyPr>
          <a:lstStyle/>
          <a:p>
            <a:pPr algn="ctr" rtl="1">
              <a:defRPr/>
            </a:pPr>
            <a:r>
              <a:rPr lang="fa-IR" sz="3600" b="1" dirty="0">
                <a:solidFill>
                  <a:schemeClr val="accent1">
                    <a:tint val="88000"/>
                    <a:satMod val="150000"/>
                  </a:schemeClr>
                </a:solidFill>
                <a:effectLst>
                  <a:outerShdw blurRad="53975" dist="22860" dir="5400000" algn="tl" rotWithShape="0">
                    <a:srgbClr val="000000">
                      <a:alpha val="55000"/>
                    </a:srgbClr>
                  </a:outerShdw>
                </a:effectLst>
                <a:latin typeface="Times New Roman" pitchFamily="18" charset="0"/>
                <a:ea typeface="+mj-ea"/>
                <a:cs typeface="B Bardiya" pitchFamily="2" charset="-78"/>
              </a:rPr>
              <a:t>با </a:t>
            </a:r>
            <a:r>
              <a:rPr lang="fa-IR" sz="3600" b="1" dirty="0" smtClean="0">
                <a:solidFill>
                  <a:schemeClr val="accent1">
                    <a:tint val="88000"/>
                    <a:satMod val="150000"/>
                  </a:schemeClr>
                </a:solidFill>
                <a:effectLst>
                  <a:outerShdw blurRad="53975" dist="22860" dir="5400000" algn="tl" rotWithShape="0">
                    <a:srgbClr val="000000">
                      <a:alpha val="55000"/>
                    </a:srgbClr>
                  </a:outerShdw>
                </a:effectLst>
                <a:latin typeface="Times New Roman" pitchFamily="18" charset="0"/>
                <a:ea typeface="+mj-ea"/>
                <a:cs typeface="B Bardiya" pitchFamily="2" charset="-78"/>
              </a:rPr>
              <a:t>تشکر </a:t>
            </a:r>
            <a:r>
              <a:rPr lang="en-US" sz="3600" b="1" dirty="0" smtClean="0">
                <a:solidFill>
                  <a:schemeClr val="accent1">
                    <a:tint val="88000"/>
                    <a:satMod val="150000"/>
                  </a:schemeClr>
                </a:solidFill>
                <a:effectLst>
                  <a:outerShdw blurRad="53975" dist="22860" dir="5400000" algn="tl" rotWithShape="0">
                    <a:srgbClr val="000000">
                      <a:alpha val="55000"/>
                    </a:srgbClr>
                  </a:outerShdw>
                </a:effectLst>
                <a:latin typeface="Times New Roman" pitchFamily="18" charset="0"/>
                <a:ea typeface="+mj-ea"/>
                <a:cs typeface="B Bardiya"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 fill="hold"/>
                                        <p:tgtEl>
                                          <p:spTgt spid="88069"/>
                                        </p:tgtEl>
                                        <p:attrNameLst>
                                          <p:attrName>ppt_w</p:attrName>
                                        </p:attrNameLst>
                                      </p:cBhvr>
                                      <p:tavLst>
                                        <p:tav tm="0">
                                          <p:val>
                                            <p:fltVal val="0"/>
                                          </p:val>
                                        </p:tav>
                                        <p:tav tm="100000">
                                          <p:val>
                                            <p:strVal val="#ppt_w"/>
                                          </p:val>
                                        </p:tav>
                                      </p:tavLst>
                                    </p:anim>
                                    <p:anim calcmode="lin" valueType="num">
                                      <p:cBhvr>
                                        <p:cTn id="8" dur="500" fill="hold"/>
                                        <p:tgtEl>
                                          <p:spTgt spid="88069"/>
                                        </p:tgtEl>
                                        <p:attrNameLst>
                                          <p:attrName>ppt_h</p:attrName>
                                        </p:attrNameLst>
                                      </p:cBhvr>
                                      <p:tavLst>
                                        <p:tav tm="0">
                                          <p:val>
                                            <p:fltVal val="0"/>
                                          </p:val>
                                        </p:tav>
                                        <p:tav tm="100000">
                                          <p:val>
                                            <p:strVal val="#ppt_h"/>
                                          </p:val>
                                        </p:tav>
                                      </p:tavLst>
                                    </p:anim>
                                    <p:animEffect transition="in" filter="fade">
                                      <p:cBhvr>
                                        <p:cTn id="9"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5410200"/>
            <a:ext cx="8183880" cy="1051560"/>
          </a:xfrm>
        </p:spPr>
        <p:txBody>
          <a:bodyPr/>
          <a:lstStyle/>
          <a:p>
            <a:pPr algn="ctr"/>
            <a:r>
              <a:rPr lang="fa-IR" dirty="0" smtClean="0">
                <a:cs typeface="B Helal" pitchFamily="2" charset="-78"/>
              </a:rPr>
              <a:t>آمار سقوط سهام (2007</a:t>
            </a:r>
            <a:r>
              <a:rPr lang="en-US" dirty="0" smtClean="0">
                <a:cs typeface="B Helal" pitchFamily="2" charset="-78"/>
              </a:rPr>
              <a:t> </a:t>
            </a:r>
            <a:r>
              <a:rPr lang="fa-IR" dirty="0" smtClean="0">
                <a:cs typeface="B Helal" pitchFamily="2" charset="-78"/>
              </a:rPr>
              <a:t>تا 2008 )</a:t>
            </a:r>
            <a:endParaRPr lang="en-US" dirty="0" smtClean="0">
              <a:cs typeface="B Helal" pitchFamily="2" charset="-78"/>
            </a:endParaRPr>
          </a:p>
        </p:txBody>
      </p:sp>
      <p:graphicFrame>
        <p:nvGraphicFramePr>
          <p:cNvPr id="5" name="Table 4"/>
          <p:cNvGraphicFramePr>
            <a:graphicFrameLocks noGrp="1"/>
          </p:cNvGraphicFramePr>
          <p:nvPr/>
        </p:nvGraphicFramePr>
        <p:xfrm>
          <a:off x="685799" y="609600"/>
          <a:ext cx="7772400" cy="4983775"/>
        </p:xfrm>
        <a:graphic>
          <a:graphicData uri="http://schemas.openxmlformats.org/drawingml/2006/table">
            <a:tbl>
              <a:tblPr/>
              <a:tblGrid>
                <a:gridCol w="2590800"/>
                <a:gridCol w="2590800"/>
                <a:gridCol w="2590800"/>
              </a:tblGrid>
              <a:tr h="1066716">
                <a:tc>
                  <a:txBody>
                    <a:bodyPr/>
                    <a:lstStyle/>
                    <a:p>
                      <a:pPr marL="0" marR="0" algn="ctr">
                        <a:lnSpc>
                          <a:spcPct val="115000"/>
                        </a:lnSpc>
                        <a:spcBef>
                          <a:spcPts val="0"/>
                        </a:spcBef>
                        <a:spcAft>
                          <a:spcPts val="1000"/>
                        </a:spcAft>
                      </a:pPr>
                      <a:r>
                        <a:rPr lang="fa-IR" sz="1400" b="1" dirty="0">
                          <a:solidFill>
                            <a:srgbClr val="F5F4FE"/>
                          </a:solidFill>
                          <a:latin typeface="Calibri"/>
                          <a:ea typeface="Calibri"/>
                          <a:cs typeface="B Mitra" pitchFamily="2" charset="-78"/>
                        </a:rPr>
                        <a:t>درصد کاهش در یک سال </a:t>
                      </a:r>
                      <a:endParaRPr lang="en-US" sz="1400" b="1" dirty="0">
                        <a:solidFill>
                          <a:srgbClr val="F5F4FE"/>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cell3D prstMaterial="dkEdge">
                      <a:bevel prst="riblet"/>
                      <a:lightRig rig="flood" dir="t"/>
                    </a:cell3D>
                    <a:gradFill>
                      <a:gsLst>
                        <a:gs pos="0">
                          <a:srgbClr val="00B0F0"/>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tcPr>
                </a:tc>
                <a:tc>
                  <a:txBody>
                    <a:bodyPr/>
                    <a:lstStyle/>
                    <a:p>
                      <a:pPr marL="0" marR="0" algn="ctr">
                        <a:lnSpc>
                          <a:spcPct val="115000"/>
                        </a:lnSpc>
                        <a:spcBef>
                          <a:spcPts val="0"/>
                        </a:spcBef>
                        <a:spcAft>
                          <a:spcPts val="1000"/>
                        </a:spcAft>
                      </a:pPr>
                      <a:r>
                        <a:rPr lang="fa-IR" sz="1400" b="1" dirty="0">
                          <a:solidFill>
                            <a:srgbClr val="F5F4FE"/>
                          </a:solidFill>
                          <a:latin typeface="Calibri"/>
                          <a:ea typeface="Calibri"/>
                          <a:cs typeface="B Mitra" pitchFamily="2" charset="-78"/>
                        </a:rPr>
                        <a:t>شاخص مربوطه </a:t>
                      </a:r>
                      <a:endParaRPr lang="en-US" sz="1400" b="1" dirty="0">
                        <a:solidFill>
                          <a:srgbClr val="F5F4FE"/>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cell3D prstMaterial="dkEdge">
                      <a:bevel prst="riblet"/>
                      <a:lightRig rig="flood" dir="t"/>
                    </a:cell3D>
                    <a:gradFill>
                      <a:gsLst>
                        <a:gs pos="0">
                          <a:srgbClr val="00B0F0"/>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tcPr>
                </a:tc>
                <a:tc>
                  <a:txBody>
                    <a:bodyPr/>
                    <a:lstStyle/>
                    <a:p>
                      <a:pPr marL="0" marR="0" algn="ctr">
                        <a:lnSpc>
                          <a:spcPct val="115000"/>
                        </a:lnSpc>
                        <a:spcBef>
                          <a:spcPts val="0"/>
                        </a:spcBef>
                        <a:spcAft>
                          <a:spcPts val="1000"/>
                        </a:spcAft>
                      </a:pPr>
                      <a:r>
                        <a:rPr lang="fa-IR" sz="1400" b="1" dirty="0">
                          <a:solidFill>
                            <a:srgbClr val="F5F4FE"/>
                          </a:solidFill>
                          <a:latin typeface="Calibri"/>
                          <a:ea typeface="Calibri"/>
                          <a:cs typeface="B Mitra" pitchFamily="2" charset="-78"/>
                        </a:rPr>
                        <a:t>کشور </a:t>
                      </a:r>
                      <a:endParaRPr lang="en-US" sz="1400" b="1" dirty="0">
                        <a:solidFill>
                          <a:srgbClr val="F5F4FE"/>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cell3D prstMaterial="dkEdge">
                      <a:bevel prst="riblet"/>
                      <a:lightRig rig="flood" dir="t"/>
                    </a:cell3D>
                    <a:gradFill>
                      <a:gsLst>
                        <a:gs pos="0">
                          <a:srgbClr val="00B0F0"/>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44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داووجونز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آمریکا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46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اس اند پی500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آمریکا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43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فوتسی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انگلیس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52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نیکی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ژاپن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r>
              <a:tr h="432664">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54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هنگ سنگ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هنگ کنگ </a:t>
                      </a:r>
                      <a:r>
                        <a:rPr lang="fa-IR" sz="1600" dirty="0" smtClean="0">
                          <a:solidFill>
                            <a:schemeClr val="bg1"/>
                          </a:solidFill>
                          <a:latin typeface="Calibri"/>
                          <a:ea typeface="Calibri"/>
                          <a:cs typeface="B Mitra" pitchFamily="2" charset="-78"/>
                        </a:rPr>
                        <a:t>(چین</a:t>
                      </a:r>
                      <a:r>
                        <a:rPr lang="fa-IR" sz="1600" dirty="0">
                          <a:solidFill>
                            <a:schemeClr val="bg1"/>
                          </a:solidFill>
                          <a:latin typeface="Calibri"/>
                          <a:ea typeface="Calibri"/>
                          <a:cs typeface="B Mitra" pitchFamily="2" charset="-78"/>
                        </a:rPr>
                        <a:t>)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43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کک 40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فرانسه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41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داکس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آلمان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43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en-US" sz="1600" dirty="0">
                          <a:solidFill>
                            <a:schemeClr val="bg1"/>
                          </a:solidFill>
                          <a:latin typeface="Calibri"/>
                          <a:ea typeface="Calibri"/>
                          <a:cs typeface="B Mitra" pitchFamily="2" charset="-78"/>
                        </a:rPr>
                        <a:t>ROSPI </a:t>
                      </a: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کره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70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en-US" sz="1600" dirty="0">
                          <a:solidFill>
                            <a:schemeClr val="bg1"/>
                          </a:solidFill>
                          <a:latin typeface="Calibri"/>
                          <a:ea typeface="Calibri"/>
                          <a:cs typeface="B Mitra" pitchFamily="2" charset="-78"/>
                        </a:rPr>
                        <a:t>RTSI </a:t>
                      </a: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روسیه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CBD3FF"/>
                    </a:solidFill>
                  </a:tcPr>
                </a:tc>
              </a:tr>
              <a:tr h="387155">
                <a:tc>
                  <a:txBody>
                    <a:bodyPr/>
                    <a:lstStyle/>
                    <a:p>
                      <a:pPr marL="0" marR="0" algn="ctr" rtl="1">
                        <a:lnSpc>
                          <a:spcPct val="115000"/>
                        </a:lnSpc>
                        <a:spcBef>
                          <a:spcPts val="0"/>
                        </a:spcBef>
                        <a:spcAft>
                          <a:spcPts val="1000"/>
                        </a:spcAft>
                      </a:pPr>
                      <a:r>
                        <a:rPr lang="fa-IR" sz="1600" dirty="0">
                          <a:solidFill>
                            <a:schemeClr val="bg1"/>
                          </a:solidFill>
                          <a:latin typeface="Calibri"/>
                          <a:ea typeface="Calibri"/>
                          <a:cs typeface="B Mitra" pitchFamily="2" charset="-78"/>
                        </a:rPr>
                        <a:t>48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تداول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c>
                  <a:txBody>
                    <a:bodyPr/>
                    <a:lstStyle/>
                    <a:p>
                      <a:pPr marL="0" marR="0" algn="ctr">
                        <a:lnSpc>
                          <a:spcPct val="115000"/>
                        </a:lnSpc>
                        <a:spcBef>
                          <a:spcPts val="0"/>
                        </a:spcBef>
                        <a:spcAft>
                          <a:spcPts val="1000"/>
                        </a:spcAft>
                      </a:pPr>
                      <a:r>
                        <a:rPr lang="fa-IR" sz="1600" dirty="0">
                          <a:solidFill>
                            <a:schemeClr val="bg1"/>
                          </a:solidFill>
                          <a:latin typeface="Calibri"/>
                          <a:ea typeface="Calibri"/>
                          <a:cs typeface="B Mitra" pitchFamily="2" charset="-78"/>
                        </a:rPr>
                        <a:t>عربستان سعودی </a:t>
                      </a:r>
                      <a:endParaRPr lang="en-US" sz="1600" dirty="0">
                        <a:solidFill>
                          <a:schemeClr val="bg1"/>
                        </a:solidFill>
                        <a:latin typeface="Calibri"/>
                        <a:ea typeface="Calibri"/>
                        <a:cs typeface="B Mitra" pitchFamily="2" charset="-78"/>
                      </a:endParaRPr>
                    </a:p>
                  </a:txBody>
                  <a:tcPr marL="67733" marR="67733" marT="33867" marB="338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cell3D prstMaterial="dkEdge">
                      <a:bevel prst="riblet"/>
                      <a:lightRig rig="flood" dir="t"/>
                    </a:cell3D>
                    <a:solidFill>
                      <a:srgbClr val="E7EA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8800" dirty="0" smtClean="0">
                <a:solidFill>
                  <a:srgbClr val="57E4E7"/>
                </a:solidFill>
                <a:cs typeface="B Bardiya" pitchFamily="2" charset="-78"/>
              </a:rPr>
              <a:t>چرایی بروز بحران اخیر</a:t>
            </a:r>
            <a:endParaRPr lang="fa-IR" sz="8800" dirty="0">
              <a:solidFill>
                <a:srgbClr val="57E4E7"/>
              </a:solidFill>
              <a:cs typeface="B Bardiya" pitchFamily="2" charset="-78"/>
            </a:endParaRPr>
          </a:p>
        </p:txBody>
      </p:sp>
      <p:sp>
        <p:nvSpPr>
          <p:cNvPr id="3" name="Subtitle 2"/>
          <p:cNvSpPr>
            <a:spLocks noGrp="1"/>
          </p:cNvSpPr>
          <p:nvPr>
            <p:ph type="subTitle" idx="1"/>
          </p:nvPr>
        </p:nvSpPr>
        <p:spPr/>
        <p:txBody>
          <a:bodyPr/>
          <a:lstStyle/>
          <a:p>
            <a:endParaRPr lang="fa-I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تعامل سه عامل</a:t>
            </a:r>
            <a:endParaRPr lang="fa-IR" dirty="0"/>
          </a:p>
        </p:txBody>
      </p:sp>
      <p:graphicFrame>
        <p:nvGraphicFramePr>
          <p:cNvPr id="4" name="Content Placeholder 3"/>
          <p:cNvGraphicFramePr>
            <a:graphicFrameLocks noGrp="1"/>
          </p:cNvGraphicFramePr>
          <p:nvPr>
            <p:ph idx="1"/>
          </p:nvPr>
        </p:nvGraphicFramePr>
        <p:xfrm>
          <a:off x="502920" y="530352"/>
          <a:ext cx="8183880" cy="480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6551</TotalTime>
  <Words>3191</Words>
  <Application>Microsoft Office PowerPoint</Application>
  <PresentationFormat>On-screen Show (4:3)</PresentationFormat>
  <Paragraphs>476</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Aspect</vt:lpstr>
      <vt:lpstr>بحران مالی بین المللی  و  ریشه‌های آن</vt:lpstr>
      <vt:lpstr>مباحث</vt:lpstr>
      <vt:lpstr>بحران مالی چیست؟</vt:lpstr>
      <vt:lpstr>نشانه‌های بروز بحران‌ مالی</vt:lpstr>
      <vt:lpstr>دو ویژگی اصلی این بحران</vt:lpstr>
      <vt:lpstr>چرا بحران تا این حد عمیق شد؟</vt:lpstr>
      <vt:lpstr>آمار سقوط سهام (2007 تا 2008 )</vt:lpstr>
      <vt:lpstr>چرایی بروز بحران اخیر</vt:lpstr>
      <vt:lpstr>تعامل سه عامل</vt:lpstr>
      <vt:lpstr>نقش فدرال رزرو</vt:lpstr>
      <vt:lpstr>کاهش نرخ بهره در ایالات متحده</vt:lpstr>
      <vt:lpstr>فشار مضاعف کسری تجاری ایالات متحده</vt:lpstr>
      <vt:lpstr>افزایش قیمت‌ها</vt:lpstr>
      <vt:lpstr>روند قیمت مسکن به نرخ واقعی در آمریکا</vt:lpstr>
      <vt:lpstr>روند قیمت مسکن به نرخ واقعی در انگلستان</vt:lpstr>
      <vt:lpstr>Slide 16</vt:lpstr>
      <vt:lpstr>سهم اوراق قرضۀ رهنی از بدهی‌های رهنی</vt:lpstr>
      <vt:lpstr>ظهور اولین نشانه‌های بحران</vt:lpstr>
      <vt:lpstr>شروع فاجعه</vt:lpstr>
      <vt:lpstr>ضرر ناشی از کاهش ارزش یا  سوخت وام‌های رهنی</vt:lpstr>
      <vt:lpstr>سیاست‌های دولت و مجلس</vt:lpstr>
      <vt:lpstr>اتهامات</vt:lpstr>
      <vt:lpstr>قوانین مصوب مجلس</vt:lpstr>
      <vt:lpstr>Community Reinvestment Act</vt:lpstr>
      <vt:lpstr>قانون محصولات رهنی بدیل</vt:lpstr>
      <vt:lpstr>لغو قانون Glass-Steagall </vt:lpstr>
      <vt:lpstr>Commodity Futures Modernization Act</vt:lpstr>
      <vt:lpstr>نقش تاخت نکول اعتباری</vt:lpstr>
      <vt:lpstr>نقش کمیسیون بورس و اوراق بهادار</vt:lpstr>
      <vt:lpstr>نسبت اهرمی بانک‌های سرمایه‌گذاری مهم</vt:lpstr>
      <vt:lpstr>سرنوشت بزرگ‌ترین بانک‌های سرمایه‌گذاری </vt:lpstr>
      <vt:lpstr>نقش Fannie Mae و Freddie Mac</vt:lpstr>
      <vt:lpstr>نقش سازوکارهای مالی</vt:lpstr>
      <vt:lpstr>قیمت‌گذاری ریسک</vt:lpstr>
      <vt:lpstr>کمیتۀ بال</vt:lpstr>
      <vt:lpstr>مشوق‌ها-کژمنشی</vt:lpstr>
      <vt:lpstr>تغییر جریان مدل رهنی سنتی</vt:lpstr>
      <vt:lpstr>صندوق‌های پوششی</vt:lpstr>
      <vt:lpstr>بحران‌های مشابه</vt:lpstr>
      <vt:lpstr>Slide 40</vt:lpstr>
      <vt:lpstr>بحران‌های مشابه (I) </vt:lpstr>
      <vt:lpstr>بحران‌های مشابه (II)</vt:lpstr>
      <vt:lpstr>بحران‌های مشابه (III)</vt:lpstr>
      <vt:lpstr>بحران‌های مشابه (IV)</vt:lpstr>
      <vt:lpstr>گاه‌شمار بحران اخیر</vt:lpstr>
      <vt:lpstr>گاه‌شمار بحران اخیر-حوادث کلی (I)</vt:lpstr>
      <vt:lpstr>گاه‌شمار بحران اخیر-حوادث کلی (II)</vt:lpstr>
      <vt:lpstr>گاه‌شمار بحران اخیر- وام‎های رهنی شک‎دار (I)</vt:lpstr>
      <vt:lpstr>گاه‌شمار بحران اخیر- وام‎های رهنی شک‎دار (II)</vt:lpstr>
      <vt:lpstr>گاه‌شمار بحران اخیر- وام‎های رهنی شک‎دار (III) </vt:lpstr>
      <vt:lpstr>گاه‌شمار بحران اخیر- وام‎های رهنی شک‎دار (IV) </vt:lpstr>
      <vt:lpstr>گاه‌شمار بحران اخیر- وام‎های رهنی شک‎دار (V) </vt:lpstr>
      <vt:lpstr>دلایل (ریشه‎های) بحران و آثار آن</vt:lpstr>
      <vt:lpstr>تعامل ریسک‌ها در بروز بحران</vt:lpstr>
      <vt:lpstr>تعامل ریسک‌های اساسی مؤسسات مالی</vt:lpstr>
      <vt:lpstr>تعامل ریسک‌ها در طی بحران</vt:lpstr>
      <vt:lpstr>اثر پشتاپشتی  </vt:lpstr>
      <vt:lpstr>انتقال بحران از مجرای ریسک قیمت کالاهای اساسی </vt:lpstr>
      <vt:lpstr>اقدامات دولت‌ها</vt:lpstr>
      <vt:lpstr>اقدامات دولت‌ها (I)</vt:lpstr>
      <vt:lpstr>اقدامات دولت‌ها (II)</vt:lpstr>
      <vt:lpstr>   اقدامات دولت‌ها (III) </vt:lpstr>
      <vt:lpstr>ارزش اوراق رهنی خریداری شده در بازار توسط فدرال رزرو</vt:lpstr>
      <vt:lpstr>افزایش سقف بیمۀ سپرده‌ها</vt:lpstr>
      <vt:lpstr>پیامد مستقیم اقدامات بی‌سابقۀ دولت‌ها  </vt:lpstr>
      <vt:lpstr>آثار بحران بر اقتصاد ایران</vt:lpstr>
      <vt:lpstr>سطوح دلایل بحران</vt:lpstr>
      <vt:lpstr>Slide 68</vt:lpstr>
    </vt:vector>
  </TitlesOfParts>
  <Company>Novin Investment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sajedian</dc:creator>
  <cp:lastModifiedBy>radpour</cp:lastModifiedBy>
  <cp:revision>240</cp:revision>
  <dcterms:created xsi:type="dcterms:W3CDTF">2008-10-20T05:42:47Z</dcterms:created>
  <dcterms:modified xsi:type="dcterms:W3CDTF">2011-07-07T09:52:35Z</dcterms:modified>
</cp:coreProperties>
</file>