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diagrams/colors22.xml" ContentType="application/vnd.openxmlformats-officedocument.drawingml.diagramColors+xml"/>
  <Override PartName="/ppt/slides/slide36.xml" ContentType="application/vnd.openxmlformats-officedocument.presentationml.slid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theme/themeOverride1.xml" ContentType="application/vnd.openxmlformats-officedocument.themeOverride+xml"/>
  <Override PartName="/ppt/diagrams/quickStyle17.xml" ContentType="application/vnd.openxmlformats-officedocument.drawingml.diagramStyle+xml"/>
  <Override PartName="/ppt/diagrams/drawing18.xml" ContentType="application/vnd.ms-office.drawingml.diagramDrawing+xml"/>
  <Override PartName="/ppt/tableStyles.xml" ContentType="application/vnd.openxmlformats-officedocument.presentationml.tableStyles+xml"/>
  <Override PartName="/ppt/diagrams/layout17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diagrams/quickStyle20.xml" ContentType="application/vnd.openxmlformats-officedocument.drawingml.diagramStyle+xml"/>
  <Override PartName="/ppt/diagrams/drawing21.xml" ContentType="application/vnd.ms-office.drawingml.diagramDrawing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Default Extension="png" ContentType="image/png"/>
  <Override PartName="/ppt/diagrams/colors12.xml" ContentType="application/vnd.openxmlformats-officedocument.drawingml.diagramColors+xml"/>
  <Override PartName="/ppt/diagrams/layout20.xml" ContentType="application/vnd.openxmlformats-officedocument.drawingml.diagramLayout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diagrams/drawing19.xml" ContentType="application/vnd.ms-office.drawingml.diagramDrawing+xml"/>
  <Override PartName="/ppt/diagrams/data21.xml" ContentType="application/vnd.openxmlformats-officedocument.drawingml.diagramData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diagrams/quickStyle18.xml" ContentType="application/vnd.openxmlformats-officedocument.drawingml.diagramStyl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charts/chart8.xml" ContentType="application/vnd.openxmlformats-officedocument.drawingml.chart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diagrams/layout18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Default Extension="gif" ContentType="image/gif"/>
  <Override PartName="/ppt/diagrams/drawing8.xml" ContentType="application/vnd.ms-office.drawingml.diagramDrawing+xml"/>
  <Override PartName="/ppt/notesSlides/notesSlide20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charts/chart4.xml" ContentType="application/vnd.openxmlformats-officedocument.drawingml.chart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diagrams/quickStyle21.xml" ContentType="application/vnd.openxmlformats-officedocument.drawingml.diagramStyle+xml"/>
  <Override PartName="/ppt/diagrams/drawing22.xml" ContentType="application/vnd.ms-office.drawingml.diagramDrawing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data19.xml" ContentType="application/vnd.openxmlformats-officedocument.drawingml.diagramData+xml"/>
  <Override PartName="/ppt/diagrams/layout21.xml" ContentType="application/vnd.openxmlformats-officedocument.drawingml.diagram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diagrams/data15.xml" ContentType="application/vnd.openxmlformats-officedocument.drawingml.diagramData+xml"/>
  <Override PartName="/ppt/diagrams/colors20.xml" ContentType="application/vnd.openxmlformats-officedocument.drawingml.diagramColor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Override PartName="/ppt/diagrams/data11.xml" ContentType="application/vnd.openxmlformats-officedocument.drawingml.diagramData+xml"/>
  <Override PartName="/ppt/diagrams/quickStyle19.xml" ContentType="application/vnd.openxmlformats-officedocument.drawingml.diagramStyle+xml"/>
  <Override PartName="/ppt/diagrams/data22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charts/chart9.xml" ContentType="application/vnd.openxmlformats-officedocument.drawingml.chart+xml"/>
  <Override PartName="/ppt/diagrams/quickStyle15.xml" ContentType="application/vnd.openxmlformats-officedocument.drawingml.diagramStyle+xml"/>
  <Override PartName="/ppt/diagrams/drawing16.xml" ContentType="application/vnd.ms-office.drawingml.diagramDrawing+xml"/>
  <Override PartName="/ppt/diagrams/layout19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diagrams/drawing9.xml" ContentType="application/vnd.ms-office.drawingml.diagramDrawing+xml"/>
  <Override PartName="/ppt/diagrams/layout15.xml" ContentType="application/vnd.openxmlformats-officedocument.drawingml.diagramLayout+xml"/>
  <Override PartName="/ppt/notesSlides/notesSlide21.xml" ContentType="application/vnd.openxmlformats-officedocument.presentationml.notesSlide+xml"/>
  <Override PartName="/ppt/diagrams/quickStyle22.xml" ContentType="application/vnd.openxmlformats-officedocument.drawingml.diagramStyle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charts/chart5.xml" ContentType="application/vnd.openxmlformats-officedocument.drawingml.chart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diagrams/colors18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layout22.xml" ContentType="application/vnd.openxmlformats-officedocument.drawingml.diagramLayou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diagrams/colors10.xml" ContentType="application/vnd.openxmlformats-officedocument.drawingml.diagramColors+xml"/>
  <Override PartName="/ppt/drawings/drawing1.xml" ContentType="application/vnd.openxmlformats-officedocument.drawingml.chartshapes+xml"/>
  <Override PartName="/ppt/diagrams/colors21.xml" ContentType="application/vnd.openxmlformats-officedocument.drawingml.diagramColors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diagrams/data9.xml" ContentType="application/vnd.openxmlformats-officedocument.drawingml.diagramData+xml"/>
  <Override PartName="/ppt/diagrams/quickStyle16.xml" ContentType="application/vnd.openxmlformats-officedocument.drawingml.diagramStyle+xml"/>
  <Override PartName="/ppt/diagrams/drawing17.xml" ContentType="application/vnd.ms-office.drawingml.diagramDrawing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notesSlides/notesSlide22.xml" ContentType="application/vnd.openxmlformats-officedocument.presentationml.notesSlide+xml"/>
  <Override PartName="/ppt/diagrams/data5.xml" ContentType="application/vnd.openxmlformats-officedocument.drawingml.diagramData+xml"/>
  <Override PartName="/ppt/notesSlides/notesSlide11.xml" ContentType="application/vnd.openxmlformats-officedocument.presentationml.notesSlide+xml"/>
  <Override PartName="/ppt/diagrams/colors7.xml" ContentType="application/vnd.openxmlformats-officedocument.drawingml.diagramColors+xml"/>
  <Override PartName="/ppt/charts/chart6.xml" ContentType="application/vnd.openxmlformats-officedocument.drawingml.chart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notesSlides/notesSlide6.xml" ContentType="application/vnd.openxmlformats-officedocument.presentationml.notesSlide+xml"/>
  <Override PartName="/ppt/diagrams/drawing6.xml" ContentType="application/vnd.ms-office.drawingml.diagramDrawing+xml"/>
  <Override PartName="/ppt/diagrams/drawing20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charts/chart2.xml" ContentType="application/vnd.openxmlformats-officedocument.drawingml.chart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diagrams/data17.xml" ContentType="application/vnd.openxmlformats-officedocument.drawingml.diagramData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s/slide32.xml" ContentType="application/vnd.openxmlformats-officedocument.presentationml.slide+xml"/>
  <Override PartName="/ppt/diagrams/data20.xml" ContentType="application/vnd.openxmlformats-officedocument.drawingml.diagramData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colors8.xml" ContentType="application/vnd.openxmlformats-officedocument.drawingml.diagramColors+xml"/>
  <Override PartName="/ppt/charts/chart7.xml" ContentType="application/vnd.openxmlformats-officedocument.drawingml.chart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drawing7.xml" ContentType="application/vnd.ms-office.drawingml.diagramDrawing+xml"/>
  <Override PartName="/ppt/diagrams/layout13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810" r:id="rId1"/>
  </p:sldMasterIdLst>
  <p:notesMasterIdLst>
    <p:notesMasterId r:id="rId64"/>
  </p:notesMasterIdLst>
  <p:handoutMasterIdLst>
    <p:handoutMasterId r:id="rId65"/>
  </p:handoutMasterIdLst>
  <p:sldIdLst>
    <p:sldId id="586" r:id="rId2"/>
    <p:sldId id="513" r:id="rId3"/>
    <p:sldId id="573" r:id="rId4"/>
    <p:sldId id="529" r:id="rId5"/>
    <p:sldId id="530" r:id="rId6"/>
    <p:sldId id="531" r:id="rId7"/>
    <p:sldId id="533" r:id="rId8"/>
    <p:sldId id="549" r:id="rId9"/>
    <p:sldId id="574" r:id="rId10"/>
    <p:sldId id="500" r:id="rId11"/>
    <p:sldId id="501" r:id="rId12"/>
    <p:sldId id="520" r:id="rId13"/>
    <p:sldId id="575" r:id="rId14"/>
    <p:sldId id="503" r:id="rId15"/>
    <p:sldId id="504" r:id="rId16"/>
    <p:sldId id="521" r:id="rId17"/>
    <p:sldId id="505" r:id="rId18"/>
    <p:sldId id="576" r:id="rId19"/>
    <p:sldId id="516" r:id="rId20"/>
    <p:sldId id="517" r:id="rId21"/>
    <p:sldId id="522" r:id="rId22"/>
    <p:sldId id="567" r:id="rId23"/>
    <p:sldId id="577" r:id="rId24"/>
    <p:sldId id="509" r:id="rId25"/>
    <p:sldId id="510" r:id="rId26"/>
    <p:sldId id="511" r:id="rId27"/>
    <p:sldId id="518" r:id="rId28"/>
    <p:sldId id="512" r:id="rId29"/>
    <p:sldId id="578" r:id="rId30"/>
    <p:sldId id="537" r:id="rId31"/>
    <p:sldId id="538" r:id="rId32"/>
    <p:sldId id="579" r:id="rId33"/>
    <p:sldId id="580" r:id="rId34"/>
    <p:sldId id="440" r:id="rId35"/>
    <p:sldId id="432" r:id="rId36"/>
    <p:sldId id="434" r:id="rId37"/>
    <p:sldId id="435" r:id="rId38"/>
    <p:sldId id="436" r:id="rId39"/>
    <p:sldId id="437" r:id="rId40"/>
    <p:sldId id="523" r:id="rId41"/>
    <p:sldId id="581" r:id="rId42"/>
    <p:sldId id="571" r:id="rId43"/>
    <p:sldId id="572" r:id="rId44"/>
    <p:sldId id="524" r:id="rId45"/>
    <p:sldId id="568" r:id="rId46"/>
    <p:sldId id="569" r:id="rId47"/>
    <p:sldId id="582" r:id="rId48"/>
    <p:sldId id="541" r:id="rId49"/>
    <p:sldId id="539" r:id="rId50"/>
    <p:sldId id="542" r:id="rId51"/>
    <p:sldId id="543" r:id="rId52"/>
    <p:sldId id="424" r:id="rId53"/>
    <p:sldId id="427" r:id="rId54"/>
    <p:sldId id="583" r:id="rId55"/>
    <p:sldId id="547" r:id="rId56"/>
    <p:sldId id="584" r:id="rId57"/>
    <p:sldId id="469" r:id="rId58"/>
    <p:sldId id="428" r:id="rId59"/>
    <p:sldId id="471" r:id="rId60"/>
    <p:sldId id="476" r:id="rId61"/>
    <p:sldId id="585" r:id="rId62"/>
    <p:sldId id="545" r:id="rId63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578" autoAdjust="0"/>
    <p:restoredTop sz="94576" autoAdjust="0"/>
  </p:normalViewPr>
  <p:slideViewPr>
    <p:cSldViewPr>
      <p:cViewPr>
        <p:scale>
          <a:sx n="77" d="100"/>
          <a:sy n="77" d="100"/>
        </p:scale>
        <p:origin x="-1038" y="-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0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adpour\Desktop\Book1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radpour\Desktop\Copy%20of%20Copy%20of%20Dollar-Coin%20Prices%20(3)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adpour\Desktop\Copy%20of%20Copy%20of%20Dollar-Coin%20Prices%20(3)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adpour\Desktop\Copy%20of%20Copy%20of%20Dollar-Coin%20Prices%20(3)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adpour\AppData\Local\Microsoft\Windows\Temporary%20Internet%20Files\Content.Outlook\UL15EYCP\data%20for%20Dr%20Abdoh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adpour\Desktop\Copy%20of%20Copy%20of%20Dollar-Coin%20Prices%20(3).xlsx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radpour\Desktop\Copy%20of%20Copy%20of%20Dollar-Coin%20Prices%20(3).xlsx" TargetMode="External"/><Relationship Id="rId1" Type="http://schemas.openxmlformats.org/officeDocument/2006/relationships/themeOverride" Target="../theme/themeOverride1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adpour\Desktop\Book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lineChart>
        <c:grouping val="standard"/>
        <c:ser>
          <c:idx val="0"/>
          <c:order val="0"/>
          <c:tx>
            <c:strRef>
              <c:f>Sheet1!$D$6</c:f>
              <c:strCache>
                <c:ptCount val="1"/>
                <c:pt idx="0">
                  <c:v>Sale</c:v>
                </c:pt>
              </c:strCache>
            </c:strRef>
          </c:tx>
          <c:spPr>
            <a:ln>
              <a:solidFill>
                <a:schemeClr val="tx1">
                  <a:lumMod val="95000"/>
                  <a:lumOff val="5000"/>
                </a:schemeClr>
              </a:solidFill>
            </a:ln>
          </c:spPr>
          <c:marker>
            <c:symbol val="none"/>
          </c:marker>
          <c:cat>
            <c:numRef>
              <c:f>Sheet1!$E$5:$N$5</c:f>
              <c:numCache>
                <c:formatCode>General</c:formatCode>
                <c:ptCount val="10"/>
                <c:pt idx="0">
                  <c:v>80</c:v>
                </c:pt>
                <c:pt idx="1">
                  <c:v>81</c:v>
                </c:pt>
                <c:pt idx="2">
                  <c:v>82</c:v>
                </c:pt>
                <c:pt idx="3">
                  <c:v>83</c:v>
                </c:pt>
                <c:pt idx="4">
                  <c:v>84</c:v>
                </c:pt>
                <c:pt idx="5">
                  <c:v>85</c:v>
                </c:pt>
                <c:pt idx="6">
                  <c:v>86</c:v>
                </c:pt>
                <c:pt idx="7">
                  <c:v>87</c:v>
                </c:pt>
                <c:pt idx="8">
                  <c:v>89</c:v>
                </c:pt>
                <c:pt idx="9">
                  <c:v>90</c:v>
                </c:pt>
              </c:numCache>
            </c:numRef>
          </c:cat>
          <c:val>
            <c:numRef>
              <c:f>Sheet1!$E$6:$N$6</c:f>
              <c:numCache>
                <c:formatCode>General</c:formatCode>
                <c:ptCount val="10"/>
                <c:pt idx="0">
                  <c:v>100</c:v>
                </c:pt>
                <c:pt idx="1">
                  <c:v>102.5</c:v>
                </c:pt>
                <c:pt idx="2">
                  <c:v>105.06249999999997</c:v>
                </c:pt>
                <c:pt idx="3">
                  <c:v>107.68906249999995</c:v>
                </c:pt>
                <c:pt idx="4">
                  <c:v>110.38128906249995</c:v>
                </c:pt>
                <c:pt idx="5">
                  <c:v>113.14082128906304</c:v>
                </c:pt>
                <c:pt idx="6">
                  <c:v>115.96934182128898</c:v>
                </c:pt>
                <c:pt idx="7">
                  <c:v>118.86857536682024</c:v>
                </c:pt>
                <c:pt idx="8">
                  <c:v>121.84028975099173</c:v>
                </c:pt>
                <c:pt idx="9">
                  <c:v>124.88629699476651</c:v>
                </c:pt>
              </c:numCache>
            </c:numRef>
          </c:val>
        </c:ser>
        <c:ser>
          <c:idx val="1"/>
          <c:order val="1"/>
          <c:tx>
            <c:strRef>
              <c:f>Sheet1!$D$7</c:f>
              <c:strCache>
                <c:ptCount val="1"/>
                <c:pt idx="0">
                  <c:v>Cost</c:v>
                </c:pt>
              </c:strCache>
            </c:strRef>
          </c:tx>
          <c:spPr>
            <a:ln>
              <a:solidFill>
                <a:srgbClr val="FFFF00"/>
              </a:solidFill>
            </a:ln>
          </c:spPr>
          <c:marker>
            <c:symbol val="none"/>
          </c:marker>
          <c:cat>
            <c:numRef>
              <c:f>Sheet1!$E$5:$N$5</c:f>
              <c:numCache>
                <c:formatCode>General</c:formatCode>
                <c:ptCount val="10"/>
                <c:pt idx="0">
                  <c:v>80</c:v>
                </c:pt>
                <c:pt idx="1">
                  <c:v>81</c:v>
                </c:pt>
                <c:pt idx="2">
                  <c:v>82</c:v>
                </c:pt>
                <c:pt idx="3">
                  <c:v>83</c:v>
                </c:pt>
                <c:pt idx="4">
                  <c:v>84</c:v>
                </c:pt>
                <c:pt idx="5">
                  <c:v>85</c:v>
                </c:pt>
                <c:pt idx="6">
                  <c:v>86</c:v>
                </c:pt>
                <c:pt idx="7">
                  <c:v>87</c:v>
                </c:pt>
                <c:pt idx="8">
                  <c:v>89</c:v>
                </c:pt>
                <c:pt idx="9">
                  <c:v>90</c:v>
                </c:pt>
              </c:numCache>
            </c:numRef>
          </c:cat>
          <c:val>
            <c:numRef>
              <c:f>Sheet1!$E$7:$N$7</c:f>
              <c:numCache>
                <c:formatCode>General</c:formatCode>
                <c:ptCount val="10"/>
                <c:pt idx="0">
                  <c:v>40</c:v>
                </c:pt>
                <c:pt idx="1">
                  <c:v>45.4</c:v>
                </c:pt>
                <c:pt idx="2">
                  <c:v>52.527800000000006</c:v>
                </c:pt>
                <c:pt idx="3">
                  <c:v>61.352470399999994</c:v>
                </c:pt>
                <c:pt idx="4">
                  <c:v>67.180955087999948</c:v>
                </c:pt>
                <c:pt idx="5">
                  <c:v>75.377031608735948</c:v>
                </c:pt>
                <c:pt idx="6">
                  <c:v>88.040372919003588</c:v>
                </c:pt>
                <c:pt idx="7">
                  <c:v>107.23317421534639</c:v>
                </c:pt>
                <c:pt idx="8">
                  <c:v>123.51729767119174</c:v>
                </c:pt>
                <c:pt idx="9">
                  <c:v>142.57173140785511</c:v>
                </c:pt>
              </c:numCache>
            </c:numRef>
          </c:val>
        </c:ser>
        <c:ser>
          <c:idx val="2"/>
          <c:order val="2"/>
          <c:tx>
            <c:strRef>
              <c:f>Sheet1!$D$8</c:f>
              <c:strCache>
                <c:ptCount val="1"/>
                <c:pt idx="0">
                  <c:v>Profit</c:v>
                </c:pt>
              </c:strCache>
            </c:strRef>
          </c:tx>
          <c:spPr>
            <a:ln cap="rnd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Sheet1!$E$5:$N$5</c:f>
              <c:numCache>
                <c:formatCode>General</c:formatCode>
                <c:ptCount val="10"/>
                <c:pt idx="0">
                  <c:v>80</c:v>
                </c:pt>
                <c:pt idx="1">
                  <c:v>81</c:v>
                </c:pt>
                <c:pt idx="2">
                  <c:v>82</c:v>
                </c:pt>
                <c:pt idx="3">
                  <c:v>83</c:v>
                </c:pt>
                <c:pt idx="4">
                  <c:v>84</c:v>
                </c:pt>
                <c:pt idx="5">
                  <c:v>85</c:v>
                </c:pt>
                <c:pt idx="6">
                  <c:v>86</c:v>
                </c:pt>
                <c:pt idx="7">
                  <c:v>87</c:v>
                </c:pt>
                <c:pt idx="8">
                  <c:v>89</c:v>
                </c:pt>
                <c:pt idx="9">
                  <c:v>90</c:v>
                </c:pt>
              </c:numCache>
            </c:numRef>
          </c:cat>
          <c:val>
            <c:numRef>
              <c:f>Sheet1!$E$8:$N$8</c:f>
              <c:numCache>
                <c:formatCode>General</c:formatCode>
                <c:ptCount val="10"/>
                <c:pt idx="0">
                  <c:v>60</c:v>
                </c:pt>
                <c:pt idx="1">
                  <c:v>57.100000000000009</c:v>
                </c:pt>
                <c:pt idx="2">
                  <c:v>52.534699999999972</c:v>
                </c:pt>
                <c:pt idx="3">
                  <c:v>46.336592099999969</c:v>
                </c:pt>
                <c:pt idx="4">
                  <c:v>43.200333974500438</c:v>
                </c:pt>
                <c:pt idx="5">
                  <c:v>37.763789680326454</c:v>
                </c:pt>
                <c:pt idx="6">
                  <c:v>27.928968902285376</c:v>
                </c:pt>
                <c:pt idx="7">
                  <c:v>11.635401151474808</c:v>
                </c:pt>
                <c:pt idx="8">
                  <c:v>-1.6770079201994161</c:v>
                </c:pt>
                <c:pt idx="9">
                  <c:v>-17.685434413088601</c:v>
                </c:pt>
              </c:numCache>
            </c:numRef>
          </c:val>
        </c:ser>
        <c:marker val="1"/>
        <c:axId val="79141888"/>
        <c:axId val="79143680"/>
      </c:lineChart>
      <c:catAx>
        <c:axId val="79141888"/>
        <c:scaling>
          <c:orientation val="minMax"/>
        </c:scaling>
        <c:axPos val="b"/>
        <c:numFmt formatCode="General" sourceLinked="1"/>
        <c:majorTickMark val="none"/>
        <c:tickLblPos val="nextTo"/>
        <c:crossAx val="79143680"/>
        <c:crosses val="autoZero"/>
        <c:auto val="1"/>
        <c:lblAlgn val="ctr"/>
        <c:lblOffset val="100"/>
      </c:catAx>
      <c:valAx>
        <c:axId val="79143680"/>
        <c:scaling>
          <c:orientation val="minMax"/>
        </c:scaling>
        <c:axPos val="l"/>
        <c:numFmt formatCode="General" sourceLinked="1"/>
        <c:majorTickMark val="none"/>
        <c:tickLblPos val="nextTo"/>
        <c:crossAx val="79141888"/>
        <c:crosses val="autoZero"/>
        <c:crossBetween val="between"/>
      </c:valAx>
      <c:spPr>
        <a:ln>
          <a:solidFill>
            <a:schemeClr val="tx1"/>
          </a:solidFill>
        </a:ln>
      </c:spPr>
    </c:plotArea>
    <c:legend>
      <c:legendPos val="b"/>
      <c:layout/>
    </c:legend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41"/>
  <c:chart>
    <c:plotArea>
      <c:layout>
        <c:manualLayout>
          <c:layoutTarget val="inner"/>
          <c:xMode val="edge"/>
          <c:yMode val="edge"/>
          <c:x val="9.8571741032371027E-2"/>
          <c:y val="5.1400554097404488E-2"/>
          <c:w val="0.84587270341207565"/>
          <c:h val="0.79822506561679785"/>
        </c:manualLayout>
      </c:layout>
      <c:lineChart>
        <c:grouping val="standard"/>
        <c:ser>
          <c:idx val="0"/>
          <c:order val="0"/>
          <c:tx>
            <c:strRef>
              <c:f>'تورم و مسکن'!$AD$23</c:f>
              <c:strCache>
                <c:ptCount val="1"/>
                <c:pt idx="0">
                  <c:v>شاخص قیمت مصرف‌کننده</c:v>
                </c:pt>
              </c:strCache>
            </c:strRef>
          </c:tx>
          <c:marker>
            <c:symbol val="none"/>
          </c:marker>
          <c:cat>
            <c:numRef>
              <c:f>'تورم و مسکن'!$AC$24:$AC$36</c:f>
              <c:numCache>
                <c:formatCode>General</c:formatCode>
                <c:ptCount val="13"/>
                <c:pt idx="0">
                  <c:v>76</c:v>
                </c:pt>
                <c:pt idx="1">
                  <c:v>77</c:v>
                </c:pt>
                <c:pt idx="2">
                  <c:v>78</c:v>
                </c:pt>
                <c:pt idx="3">
                  <c:v>79</c:v>
                </c:pt>
                <c:pt idx="4">
                  <c:v>80</c:v>
                </c:pt>
                <c:pt idx="5">
                  <c:v>81</c:v>
                </c:pt>
                <c:pt idx="6">
                  <c:v>82</c:v>
                </c:pt>
                <c:pt idx="7">
                  <c:v>83</c:v>
                </c:pt>
                <c:pt idx="8">
                  <c:v>84</c:v>
                </c:pt>
                <c:pt idx="9">
                  <c:v>85</c:v>
                </c:pt>
                <c:pt idx="10">
                  <c:v>86</c:v>
                </c:pt>
                <c:pt idx="11">
                  <c:v>87</c:v>
                </c:pt>
                <c:pt idx="12">
                  <c:v>88</c:v>
                </c:pt>
              </c:numCache>
            </c:numRef>
          </c:cat>
          <c:val>
            <c:numRef>
              <c:f>'تورم و مسکن'!$AD$24:$AD$36</c:f>
              <c:numCache>
                <c:formatCode>General</c:formatCode>
                <c:ptCount val="13"/>
                <c:pt idx="0">
                  <c:v>34.04</c:v>
                </c:pt>
                <c:pt idx="1">
                  <c:v>43</c:v>
                </c:pt>
                <c:pt idx="2">
                  <c:v>51.07</c:v>
                </c:pt>
                <c:pt idx="3">
                  <c:v>58.02</c:v>
                </c:pt>
                <c:pt idx="4">
                  <c:v>64.08</c:v>
                </c:pt>
                <c:pt idx="5">
                  <c:v>75.010000000000005</c:v>
                </c:pt>
                <c:pt idx="6">
                  <c:v>86.08</c:v>
                </c:pt>
                <c:pt idx="7">
                  <c:v>100</c:v>
                </c:pt>
                <c:pt idx="8">
                  <c:v>110.04</c:v>
                </c:pt>
                <c:pt idx="9">
                  <c:v>123.05</c:v>
                </c:pt>
                <c:pt idx="10">
                  <c:v>146.02000000000001</c:v>
                </c:pt>
                <c:pt idx="11">
                  <c:v>183.03</c:v>
                </c:pt>
                <c:pt idx="12">
                  <c:v>200</c:v>
                </c:pt>
              </c:numCache>
            </c:numRef>
          </c:val>
        </c:ser>
        <c:ser>
          <c:idx val="1"/>
          <c:order val="1"/>
          <c:tx>
            <c:strRef>
              <c:f>'تورم و مسکن'!$AF$23</c:f>
              <c:strCache>
                <c:ptCount val="1"/>
                <c:pt idx="0">
                  <c:v>شاخص قیمت یک متر مربع زیربنای مسکونی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numRef>
              <c:f>'تورم و مسکن'!$AC$24:$AC$36</c:f>
              <c:numCache>
                <c:formatCode>General</c:formatCode>
                <c:ptCount val="13"/>
                <c:pt idx="0">
                  <c:v>76</c:v>
                </c:pt>
                <c:pt idx="1">
                  <c:v>77</c:v>
                </c:pt>
                <c:pt idx="2">
                  <c:v>78</c:v>
                </c:pt>
                <c:pt idx="3">
                  <c:v>79</c:v>
                </c:pt>
                <c:pt idx="4">
                  <c:v>80</c:v>
                </c:pt>
                <c:pt idx="5">
                  <c:v>81</c:v>
                </c:pt>
                <c:pt idx="6">
                  <c:v>82</c:v>
                </c:pt>
                <c:pt idx="7">
                  <c:v>83</c:v>
                </c:pt>
                <c:pt idx="8">
                  <c:v>84</c:v>
                </c:pt>
                <c:pt idx="9">
                  <c:v>85</c:v>
                </c:pt>
                <c:pt idx="10">
                  <c:v>86</c:v>
                </c:pt>
                <c:pt idx="11">
                  <c:v>87</c:v>
                </c:pt>
                <c:pt idx="12">
                  <c:v>88</c:v>
                </c:pt>
              </c:numCache>
            </c:numRef>
          </c:cat>
          <c:val>
            <c:numRef>
              <c:f>'تورم و مسکن'!$AF$24:$AF$36</c:f>
              <c:numCache>
                <c:formatCode>General</c:formatCode>
                <c:ptCount val="13"/>
                <c:pt idx="0">
                  <c:v>26.707755521314841</c:v>
                </c:pt>
                <c:pt idx="1">
                  <c:v>26.673514809108028</c:v>
                </c:pt>
                <c:pt idx="2">
                  <c:v>30.046224961479187</c:v>
                </c:pt>
                <c:pt idx="3">
                  <c:v>38.537921588769045</c:v>
                </c:pt>
                <c:pt idx="4">
                  <c:v>54.750898818695426</c:v>
                </c:pt>
                <c:pt idx="5">
                  <c:v>82.348912857387418</c:v>
                </c:pt>
                <c:pt idx="6">
                  <c:v>102.65365519602763</c:v>
                </c:pt>
                <c:pt idx="7">
                  <c:v>100</c:v>
                </c:pt>
                <c:pt idx="8">
                  <c:v>111.23095360383499</c:v>
                </c:pt>
                <c:pt idx="9">
                  <c:v>142.33864064372628</c:v>
                </c:pt>
                <c:pt idx="10">
                  <c:v>258.48313644923371</c:v>
                </c:pt>
                <c:pt idx="11">
                  <c:v>246.27632254750898</c:v>
                </c:pt>
                <c:pt idx="12">
                  <c:v>171.20356103406726</c:v>
                </c:pt>
              </c:numCache>
            </c:numRef>
          </c:val>
        </c:ser>
        <c:marker val="1"/>
        <c:axId val="80765696"/>
        <c:axId val="80767232"/>
      </c:lineChart>
      <c:catAx>
        <c:axId val="80765696"/>
        <c:scaling>
          <c:orientation val="minMax"/>
        </c:scaling>
        <c:axPos val="b"/>
        <c:numFmt formatCode="General" sourceLinked="1"/>
        <c:tickLblPos val="nextTo"/>
        <c:crossAx val="80767232"/>
        <c:crosses val="autoZero"/>
        <c:auto val="1"/>
        <c:lblAlgn val="ctr"/>
        <c:lblOffset val="100"/>
      </c:catAx>
      <c:valAx>
        <c:axId val="80767232"/>
        <c:scaling>
          <c:orientation val="minMax"/>
        </c:scaling>
        <c:axPos val="l"/>
        <c:numFmt formatCode="General" sourceLinked="1"/>
        <c:tickLblPos val="nextTo"/>
        <c:crossAx val="807656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611111111111112"/>
          <c:y val="0.17978783902012399"/>
          <c:w val="0.5"/>
          <c:h val="0.27931321084864624"/>
        </c:manualLayout>
      </c:layout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42"/>
  <c:chart>
    <c:plotArea>
      <c:layout>
        <c:manualLayout>
          <c:layoutTarget val="inner"/>
          <c:xMode val="edge"/>
          <c:yMode val="edge"/>
          <c:x val="0.11000869422572165"/>
          <c:y val="6.2297037468302029E-2"/>
          <c:w val="0.85665797244094566"/>
          <c:h val="0.80420622456259905"/>
        </c:manualLayout>
      </c:layout>
      <c:lineChart>
        <c:grouping val="standard"/>
        <c:ser>
          <c:idx val="0"/>
          <c:order val="0"/>
          <c:tx>
            <c:v>قیمت دلار</c:v>
          </c:tx>
          <c:marker>
            <c:symbol val="none"/>
          </c:marker>
          <c:cat>
            <c:numRef>
              <c:f>Sheet1!$U$8:$U$18</c:f>
              <c:numCache>
                <c:formatCode>General</c:formatCode>
                <c:ptCount val="11"/>
                <c:pt idx="0">
                  <c:v>80</c:v>
                </c:pt>
                <c:pt idx="1">
                  <c:v>81</c:v>
                </c:pt>
                <c:pt idx="2">
                  <c:v>82</c:v>
                </c:pt>
                <c:pt idx="3">
                  <c:v>83</c:v>
                </c:pt>
                <c:pt idx="4">
                  <c:v>84</c:v>
                </c:pt>
                <c:pt idx="5">
                  <c:v>85</c:v>
                </c:pt>
                <c:pt idx="6">
                  <c:v>86</c:v>
                </c:pt>
                <c:pt idx="7">
                  <c:v>87</c:v>
                </c:pt>
                <c:pt idx="8">
                  <c:v>88</c:v>
                </c:pt>
                <c:pt idx="9">
                  <c:v>89</c:v>
                </c:pt>
                <c:pt idx="10">
                  <c:v>90</c:v>
                </c:pt>
              </c:numCache>
            </c:numRef>
          </c:cat>
          <c:val>
            <c:numRef>
              <c:f>Sheet1!$R$8:$R$18</c:f>
              <c:numCache>
                <c:formatCode>General</c:formatCode>
                <c:ptCount val="11"/>
                <c:pt idx="0">
                  <c:v>95.238095238095212</c:v>
                </c:pt>
                <c:pt idx="1">
                  <c:v>96.428571428571388</c:v>
                </c:pt>
                <c:pt idx="2">
                  <c:v>98.214285714285722</c:v>
                </c:pt>
                <c:pt idx="3">
                  <c:v>100</c:v>
                </c:pt>
                <c:pt idx="4">
                  <c:v>105.95238095238084</c:v>
                </c:pt>
                <c:pt idx="5">
                  <c:v>107.14285714285705</c:v>
                </c:pt>
                <c:pt idx="6">
                  <c:v>108.45238095238084</c:v>
                </c:pt>
                <c:pt idx="7">
                  <c:v>117.61904761904762</c:v>
                </c:pt>
                <c:pt idx="8">
                  <c:v>118.80952380952381</c:v>
                </c:pt>
                <c:pt idx="9">
                  <c:v>133.33333333333346</c:v>
                </c:pt>
                <c:pt idx="10">
                  <c:v>170.23809523809518</c:v>
                </c:pt>
              </c:numCache>
            </c:numRef>
          </c:val>
        </c:ser>
        <c:ser>
          <c:idx val="1"/>
          <c:order val="1"/>
          <c:tx>
            <c:v>شاخص قیمت یک متر مربع زیربنای مسکونی</c:v>
          </c:tx>
          <c:marker>
            <c:symbol val="none"/>
          </c:marker>
          <c:cat>
            <c:numRef>
              <c:f>Sheet1!$U$8:$U$18</c:f>
              <c:numCache>
                <c:formatCode>General</c:formatCode>
                <c:ptCount val="11"/>
                <c:pt idx="0">
                  <c:v>80</c:v>
                </c:pt>
                <c:pt idx="1">
                  <c:v>81</c:v>
                </c:pt>
                <c:pt idx="2">
                  <c:v>82</c:v>
                </c:pt>
                <c:pt idx="3">
                  <c:v>83</c:v>
                </c:pt>
                <c:pt idx="4">
                  <c:v>84</c:v>
                </c:pt>
                <c:pt idx="5">
                  <c:v>85</c:v>
                </c:pt>
                <c:pt idx="6">
                  <c:v>86</c:v>
                </c:pt>
                <c:pt idx="7">
                  <c:v>87</c:v>
                </c:pt>
                <c:pt idx="8">
                  <c:v>88</c:v>
                </c:pt>
                <c:pt idx="9">
                  <c:v>89</c:v>
                </c:pt>
                <c:pt idx="10">
                  <c:v>90</c:v>
                </c:pt>
              </c:numCache>
            </c:numRef>
          </c:cat>
          <c:val>
            <c:numRef>
              <c:f>Sheet1!$S$8:$S$18</c:f>
              <c:numCache>
                <c:formatCode>General</c:formatCode>
                <c:ptCount val="11"/>
                <c:pt idx="0">
                  <c:v>64.08</c:v>
                </c:pt>
                <c:pt idx="1">
                  <c:v>75.010000000000005</c:v>
                </c:pt>
                <c:pt idx="2">
                  <c:v>86.08</c:v>
                </c:pt>
                <c:pt idx="3">
                  <c:v>100</c:v>
                </c:pt>
                <c:pt idx="4">
                  <c:v>110.04</c:v>
                </c:pt>
                <c:pt idx="5">
                  <c:v>123.05</c:v>
                </c:pt>
                <c:pt idx="6">
                  <c:v>146.02000000000001</c:v>
                </c:pt>
                <c:pt idx="7">
                  <c:v>183.03</c:v>
                </c:pt>
                <c:pt idx="8">
                  <c:v>200</c:v>
                </c:pt>
                <c:pt idx="9">
                  <c:v>223</c:v>
                </c:pt>
                <c:pt idx="10">
                  <c:v>250</c:v>
                </c:pt>
              </c:numCache>
            </c:numRef>
          </c:val>
        </c:ser>
        <c:ser>
          <c:idx val="2"/>
          <c:order val="2"/>
          <c:tx>
            <c:v>شاخص قیمت مصرف‌کننده</c:v>
          </c:tx>
          <c:marker>
            <c:symbol val="none"/>
          </c:marker>
          <c:cat>
            <c:numRef>
              <c:f>Sheet1!$U$8:$U$18</c:f>
              <c:numCache>
                <c:formatCode>General</c:formatCode>
                <c:ptCount val="11"/>
                <c:pt idx="0">
                  <c:v>80</c:v>
                </c:pt>
                <c:pt idx="1">
                  <c:v>81</c:v>
                </c:pt>
                <c:pt idx="2">
                  <c:v>82</c:v>
                </c:pt>
                <c:pt idx="3">
                  <c:v>83</c:v>
                </c:pt>
                <c:pt idx="4">
                  <c:v>84</c:v>
                </c:pt>
                <c:pt idx="5">
                  <c:v>85</c:v>
                </c:pt>
                <c:pt idx="6">
                  <c:v>86</c:v>
                </c:pt>
                <c:pt idx="7">
                  <c:v>87</c:v>
                </c:pt>
                <c:pt idx="8">
                  <c:v>88</c:v>
                </c:pt>
                <c:pt idx="9">
                  <c:v>89</c:v>
                </c:pt>
                <c:pt idx="10">
                  <c:v>90</c:v>
                </c:pt>
              </c:numCache>
            </c:numRef>
          </c:cat>
          <c:val>
            <c:numRef>
              <c:f>Sheet1!$T$8:$T$18</c:f>
              <c:numCache>
                <c:formatCode>General</c:formatCode>
                <c:ptCount val="11"/>
                <c:pt idx="0">
                  <c:v>54.750898818695426</c:v>
                </c:pt>
                <c:pt idx="1">
                  <c:v>82.348912857387418</c:v>
                </c:pt>
                <c:pt idx="2">
                  <c:v>102.653655196028</c:v>
                </c:pt>
                <c:pt idx="3">
                  <c:v>100</c:v>
                </c:pt>
                <c:pt idx="4">
                  <c:v>111.23095360383499</c:v>
                </c:pt>
                <c:pt idx="5">
                  <c:v>142.33864064372554</c:v>
                </c:pt>
                <c:pt idx="6">
                  <c:v>258.48313644923741</c:v>
                </c:pt>
                <c:pt idx="7">
                  <c:v>246.27632254750898</c:v>
                </c:pt>
                <c:pt idx="8">
                  <c:v>171.20356103406922</c:v>
                </c:pt>
                <c:pt idx="9">
                  <c:v>180</c:v>
                </c:pt>
                <c:pt idx="10">
                  <c:v>220</c:v>
                </c:pt>
              </c:numCache>
            </c:numRef>
          </c:val>
        </c:ser>
        <c:marker val="1"/>
        <c:axId val="206595584"/>
        <c:axId val="206597504"/>
      </c:lineChart>
      <c:catAx>
        <c:axId val="206595584"/>
        <c:scaling>
          <c:orientation val="minMax"/>
        </c:scaling>
        <c:axPos val="b"/>
        <c:numFmt formatCode="General" sourceLinked="1"/>
        <c:tickLblPos val="nextTo"/>
        <c:crossAx val="206597504"/>
        <c:crosses val="autoZero"/>
        <c:auto val="1"/>
        <c:lblAlgn val="ctr"/>
        <c:lblOffset val="100"/>
      </c:catAx>
      <c:valAx>
        <c:axId val="206597504"/>
        <c:scaling>
          <c:orientation val="minMax"/>
        </c:scaling>
        <c:axPos val="l"/>
        <c:majorGridlines/>
        <c:numFmt formatCode="General" sourceLinked="1"/>
        <c:tickLblPos val="nextTo"/>
        <c:crossAx val="206595584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42"/>
  <c:chart>
    <c:plotArea>
      <c:layout/>
      <c:lineChart>
        <c:grouping val="standard"/>
        <c:ser>
          <c:idx val="0"/>
          <c:order val="0"/>
          <c:tx>
            <c:v>شاخص کرایۀ مسکن اجاره ای</c:v>
          </c:tx>
          <c:marker>
            <c:symbol val="none"/>
          </c:marker>
          <c:cat>
            <c:numRef>
              <c:f>Sheet1!$U$8:$U$18</c:f>
              <c:numCache>
                <c:formatCode>General</c:formatCode>
                <c:ptCount val="11"/>
                <c:pt idx="0">
                  <c:v>80</c:v>
                </c:pt>
                <c:pt idx="1">
                  <c:v>81</c:v>
                </c:pt>
                <c:pt idx="2">
                  <c:v>82</c:v>
                </c:pt>
                <c:pt idx="3">
                  <c:v>83</c:v>
                </c:pt>
                <c:pt idx="4">
                  <c:v>84</c:v>
                </c:pt>
                <c:pt idx="5">
                  <c:v>85</c:v>
                </c:pt>
                <c:pt idx="6">
                  <c:v>86</c:v>
                </c:pt>
                <c:pt idx="7">
                  <c:v>87</c:v>
                </c:pt>
                <c:pt idx="8">
                  <c:v>88</c:v>
                </c:pt>
                <c:pt idx="9">
                  <c:v>89</c:v>
                </c:pt>
                <c:pt idx="10">
                  <c:v>90</c:v>
                </c:pt>
              </c:numCache>
            </c:numRef>
          </c:cat>
          <c:val>
            <c:numRef>
              <c:f>Sheet1!$N$8:$N$18</c:f>
              <c:numCache>
                <c:formatCode>#0.0</c:formatCode>
                <c:ptCount val="11"/>
                <c:pt idx="0">
                  <c:v>59</c:v>
                </c:pt>
                <c:pt idx="1">
                  <c:v>70.8</c:v>
                </c:pt>
                <c:pt idx="2">
                  <c:v>84.5</c:v>
                </c:pt>
                <c:pt idx="3">
                  <c:v>100</c:v>
                </c:pt>
                <c:pt idx="4">
                  <c:v>111.6</c:v>
                </c:pt>
                <c:pt idx="5">
                  <c:v>126.9</c:v>
                </c:pt>
                <c:pt idx="6">
                  <c:v>153.9</c:v>
                </c:pt>
                <c:pt idx="7">
                  <c:v>197.9</c:v>
                </c:pt>
                <c:pt idx="8">
                  <c:v>230</c:v>
                </c:pt>
                <c:pt idx="9">
                  <c:v>280</c:v>
                </c:pt>
                <c:pt idx="10">
                  <c:v>300</c:v>
                </c:pt>
              </c:numCache>
            </c:numRef>
          </c:val>
        </c:ser>
        <c:ser>
          <c:idx val="1"/>
          <c:order val="1"/>
          <c:tx>
            <c:v>شاخص قیمت دلار</c:v>
          </c:tx>
          <c:marker>
            <c:symbol val="none"/>
          </c:marker>
          <c:cat>
            <c:numRef>
              <c:f>Sheet1!$U$8:$U$18</c:f>
              <c:numCache>
                <c:formatCode>General</c:formatCode>
                <c:ptCount val="11"/>
                <c:pt idx="0">
                  <c:v>80</c:v>
                </c:pt>
                <c:pt idx="1">
                  <c:v>81</c:v>
                </c:pt>
                <c:pt idx="2">
                  <c:v>82</c:v>
                </c:pt>
                <c:pt idx="3">
                  <c:v>83</c:v>
                </c:pt>
                <c:pt idx="4">
                  <c:v>84</c:v>
                </c:pt>
                <c:pt idx="5">
                  <c:v>85</c:v>
                </c:pt>
                <c:pt idx="6">
                  <c:v>86</c:v>
                </c:pt>
                <c:pt idx="7">
                  <c:v>87</c:v>
                </c:pt>
                <c:pt idx="8">
                  <c:v>88</c:v>
                </c:pt>
                <c:pt idx="9">
                  <c:v>89</c:v>
                </c:pt>
                <c:pt idx="10">
                  <c:v>90</c:v>
                </c:pt>
              </c:numCache>
            </c:numRef>
          </c:cat>
          <c:val>
            <c:numRef>
              <c:f>Sheet1!$R$8:$R$18</c:f>
              <c:numCache>
                <c:formatCode>General</c:formatCode>
                <c:ptCount val="11"/>
                <c:pt idx="0">
                  <c:v>95.238095238095212</c:v>
                </c:pt>
                <c:pt idx="1">
                  <c:v>96.428571428571388</c:v>
                </c:pt>
                <c:pt idx="2">
                  <c:v>98.214285714285722</c:v>
                </c:pt>
                <c:pt idx="3">
                  <c:v>100</c:v>
                </c:pt>
                <c:pt idx="4">
                  <c:v>105.95238095238079</c:v>
                </c:pt>
                <c:pt idx="5">
                  <c:v>107.14285714285703</c:v>
                </c:pt>
                <c:pt idx="6">
                  <c:v>108.45238095238079</c:v>
                </c:pt>
                <c:pt idx="7">
                  <c:v>117.61904761904762</c:v>
                </c:pt>
                <c:pt idx="8">
                  <c:v>118.80952380952381</c:v>
                </c:pt>
                <c:pt idx="9">
                  <c:v>133.33333333333351</c:v>
                </c:pt>
                <c:pt idx="10">
                  <c:v>170.23809523809518</c:v>
                </c:pt>
              </c:numCache>
            </c:numRef>
          </c:val>
        </c:ser>
        <c:marker val="1"/>
        <c:axId val="80848768"/>
        <c:axId val="80850304"/>
      </c:lineChart>
      <c:catAx>
        <c:axId val="80848768"/>
        <c:scaling>
          <c:orientation val="minMax"/>
        </c:scaling>
        <c:axPos val="b"/>
        <c:numFmt formatCode="General" sourceLinked="1"/>
        <c:tickLblPos val="nextTo"/>
        <c:crossAx val="80850304"/>
        <c:crosses val="autoZero"/>
        <c:auto val="1"/>
        <c:lblAlgn val="ctr"/>
        <c:lblOffset val="100"/>
      </c:catAx>
      <c:valAx>
        <c:axId val="80850304"/>
        <c:scaling>
          <c:orientation val="minMax"/>
        </c:scaling>
        <c:axPos val="l"/>
        <c:majorGridlines/>
        <c:numFmt formatCode="#0.0" sourceLinked="1"/>
        <c:tickLblPos val="nextTo"/>
        <c:crossAx val="80848768"/>
        <c:crosses val="autoZero"/>
        <c:crossBetween val="between"/>
      </c:valAx>
    </c:plotArea>
    <c:legend>
      <c:legendPos val="t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42"/>
  <c:chart>
    <c:plotArea>
      <c:layout/>
      <c:lineChart>
        <c:grouping val="standard"/>
        <c:ser>
          <c:idx val="0"/>
          <c:order val="0"/>
          <c:tx>
            <c:v>شاخص قیمت زمین</c:v>
          </c:tx>
          <c:marker>
            <c:symbol val="none"/>
          </c:marker>
          <c:cat>
            <c:numRef>
              <c:f>Sheet1!$U$8:$U$18</c:f>
              <c:numCache>
                <c:formatCode>General</c:formatCode>
                <c:ptCount val="11"/>
                <c:pt idx="0">
                  <c:v>80</c:v>
                </c:pt>
                <c:pt idx="1">
                  <c:v>81</c:v>
                </c:pt>
                <c:pt idx="2">
                  <c:v>82</c:v>
                </c:pt>
                <c:pt idx="3">
                  <c:v>83</c:v>
                </c:pt>
                <c:pt idx="4">
                  <c:v>84</c:v>
                </c:pt>
                <c:pt idx="5">
                  <c:v>85</c:v>
                </c:pt>
                <c:pt idx="6">
                  <c:v>86</c:v>
                </c:pt>
                <c:pt idx="7">
                  <c:v>87</c:v>
                </c:pt>
                <c:pt idx="8">
                  <c:v>88</c:v>
                </c:pt>
                <c:pt idx="9">
                  <c:v>89</c:v>
                </c:pt>
                <c:pt idx="10">
                  <c:v>90</c:v>
                </c:pt>
              </c:numCache>
            </c:numRef>
          </c:cat>
          <c:val>
            <c:numRef>
              <c:f>Sheet1!$Q$8:$Q$18</c:f>
              <c:numCache>
                <c:formatCode>#0.0</c:formatCode>
                <c:ptCount val="11"/>
                <c:pt idx="0">
                  <c:v>44.1</c:v>
                </c:pt>
                <c:pt idx="1">
                  <c:v>60.2</c:v>
                </c:pt>
                <c:pt idx="2">
                  <c:v>82</c:v>
                </c:pt>
                <c:pt idx="3">
                  <c:v>100</c:v>
                </c:pt>
                <c:pt idx="4">
                  <c:v>111.5</c:v>
                </c:pt>
                <c:pt idx="5">
                  <c:v>125.8</c:v>
                </c:pt>
                <c:pt idx="6">
                  <c:v>192.8</c:v>
                </c:pt>
                <c:pt idx="7">
                  <c:v>274.5</c:v>
                </c:pt>
                <c:pt idx="8">
                  <c:v>260</c:v>
                </c:pt>
                <c:pt idx="9">
                  <c:v>255</c:v>
                </c:pt>
                <c:pt idx="10">
                  <c:v>280</c:v>
                </c:pt>
              </c:numCache>
            </c:numRef>
          </c:val>
        </c:ser>
        <c:ser>
          <c:idx val="1"/>
          <c:order val="1"/>
          <c:tx>
            <c:v>شاخص قیمت دلار</c:v>
          </c:tx>
          <c:marker>
            <c:symbol val="none"/>
          </c:marker>
          <c:cat>
            <c:numRef>
              <c:f>Sheet1!$U$8:$U$18</c:f>
              <c:numCache>
                <c:formatCode>General</c:formatCode>
                <c:ptCount val="11"/>
                <c:pt idx="0">
                  <c:v>80</c:v>
                </c:pt>
                <c:pt idx="1">
                  <c:v>81</c:v>
                </c:pt>
                <c:pt idx="2">
                  <c:v>82</c:v>
                </c:pt>
                <c:pt idx="3">
                  <c:v>83</c:v>
                </c:pt>
                <c:pt idx="4">
                  <c:v>84</c:v>
                </c:pt>
                <c:pt idx="5">
                  <c:v>85</c:v>
                </c:pt>
                <c:pt idx="6">
                  <c:v>86</c:v>
                </c:pt>
                <c:pt idx="7">
                  <c:v>87</c:v>
                </c:pt>
                <c:pt idx="8">
                  <c:v>88</c:v>
                </c:pt>
                <c:pt idx="9">
                  <c:v>89</c:v>
                </c:pt>
                <c:pt idx="10">
                  <c:v>90</c:v>
                </c:pt>
              </c:numCache>
            </c:numRef>
          </c:cat>
          <c:val>
            <c:numRef>
              <c:f>Sheet1!$R$8:$R$18</c:f>
              <c:numCache>
                <c:formatCode>General</c:formatCode>
                <c:ptCount val="11"/>
                <c:pt idx="0">
                  <c:v>95.238095238095212</c:v>
                </c:pt>
                <c:pt idx="1">
                  <c:v>96.428571428571388</c:v>
                </c:pt>
                <c:pt idx="2">
                  <c:v>98.214285714285722</c:v>
                </c:pt>
                <c:pt idx="3">
                  <c:v>100</c:v>
                </c:pt>
                <c:pt idx="4">
                  <c:v>105.95238095238079</c:v>
                </c:pt>
                <c:pt idx="5">
                  <c:v>107.14285714285703</c:v>
                </c:pt>
                <c:pt idx="6">
                  <c:v>108.45238095238079</c:v>
                </c:pt>
                <c:pt idx="7">
                  <c:v>117.61904761904762</c:v>
                </c:pt>
                <c:pt idx="8">
                  <c:v>118.80952380952381</c:v>
                </c:pt>
                <c:pt idx="9">
                  <c:v>133.33333333333351</c:v>
                </c:pt>
                <c:pt idx="10">
                  <c:v>170.23809523809518</c:v>
                </c:pt>
              </c:numCache>
            </c:numRef>
          </c:val>
        </c:ser>
        <c:marker val="1"/>
        <c:axId val="82280832"/>
        <c:axId val="82282368"/>
      </c:lineChart>
      <c:catAx>
        <c:axId val="82280832"/>
        <c:scaling>
          <c:orientation val="minMax"/>
        </c:scaling>
        <c:axPos val="b"/>
        <c:numFmt formatCode="General" sourceLinked="1"/>
        <c:tickLblPos val="nextTo"/>
        <c:crossAx val="82282368"/>
        <c:crosses val="autoZero"/>
        <c:auto val="1"/>
        <c:lblAlgn val="ctr"/>
        <c:lblOffset val="100"/>
      </c:catAx>
      <c:valAx>
        <c:axId val="82282368"/>
        <c:scaling>
          <c:orientation val="minMax"/>
        </c:scaling>
        <c:axPos val="l"/>
        <c:majorGridlines/>
        <c:numFmt formatCode="#0.0" sourceLinked="1"/>
        <c:tickLblPos val="nextTo"/>
        <c:crossAx val="82280832"/>
        <c:crosses val="autoZero"/>
        <c:crossBetween val="between"/>
      </c:valAx>
    </c:plotArea>
    <c:legend>
      <c:legendPos val="t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41"/>
  <c:chart>
    <c:plotArea>
      <c:layout/>
      <c:lineChart>
        <c:grouping val="standard"/>
        <c:ser>
          <c:idx val="0"/>
          <c:order val="0"/>
          <c:marker>
            <c:symbol val="none"/>
          </c:marker>
          <c:cat>
            <c:numRef>
              <c:f>Sheet1!$A$14:$A$22</c:f>
              <c:numCache>
                <c:formatCode>General</c:formatCode>
                <c:ptCount val="9"/>
                <c:pt idx="0">
                  <c:v>1380</c:v>
                </c:pt>
                <c:pt idx="1">
                  <c:v>1381</c:v>
                </c:pt>
                <c:pt idx="2">
                  <c:v>1382</c:v>
                </c:pt>
                <c:pt idx="3">
                  <c:v>1383</c:v>
                </c:pt>
                <c:pt idx="4">
                  <c:v>1384</c:v>
                </c:pt>
                <c:pt idx="5">
                  <c:v>1385</c:v>
                </c:pt>
                <c:pt idx="6">
                  <c:v>1386</c:v>
                </c:pt>
                <c:pt idx="7">
                  <c:v>1387</c:v>
                </c:pt>
                <c:pt idx="8">
                  <c:v>1388</c:v>
                </c:pt>
              </c:numCache>
            </c:numRef>
          </c:cat>
          <c:val>
            <c:numRef>
              <c:f>Sheet1!$AN$3:$AN$11</c:f>
              <c:numCache>
                <c:formatCode>#,##0</c:formatCode>
                <c:ptCount val="9"/>
                <c:pt idx="0">
                  <c:v>146033</c:v>
                </c:pt>
                <c:pt idx="1">
                  <c:v>161333</c:v>
                </c:pt>
                <c:pt idx="2">
                  <c:v>148941</c:v>
                </c:pt>
                <c:pt idx="3">
                  <c:v>135973</c:v>
                </c:pt>
                <c:pt idx="4">
                  <c:v>129729</c:v>
                </c:pt>
                <c:pt idx="5">
                  <c:v>172602</c:v>
                </c:pt>
                <c:pt idx="6">
                  <c:v>208922</c:v>
                </c:pt>
                <c:pt idx="7">
                  <c:v>176840</c:v>
                </c:pt>
                <c:pt idx="8">
                  <c:v>128284</c:v>
                </c:pt>
              </c:numCache>
            </c:numRef>
          </c:val>
        </c:ser>
        <c:marker val="1"/>
        <c:axId val="82342656"/>
        <c:axId val="82344192"/>
      </c:lineChart>
      <c:catAx>
        <c:axId val="82342656"/>
        <c:scaling>
          <c:orientation val="minMax"/>
        </c:scaling>
        <c:axPos val="b"/>
        <c:numFmt formatCode="General" sourceLinked="1"/>
        <c:tickLblPos val="nextTo"/>
        <c:crossAx val="82344192"/>
        <c:crosses val="autoZero"/>
        <c:auto val="1"/>
        <c:lblAlgn val="ctr"/>
        <c:lblOffset val="100"/>
      </c:catAx>
      <c:valAx>
        <c:axId val="82344192"/>
        <c:scaling>
          <c:orientation val="minMax"/>
          <c:min val="100000"/>
        </c:scaling>
        <c:axPos val="l"/>
        <c:numFmt formatCode="#,##0" sourceLinked="1"/>
        <c:tickLblPos val="nextTo"/>
        <c:crossAx val="8234265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42"/>
  <c:chart>
    <c:plotArea>
      <c:layout/>
      <c:lineChart>
        <c:grouping val="standard"/>
        <c:ser>
          <c:idx val="0"/>
          <c:order val="0"/>
          <c:tx>
            <c:v>شاخص بهای خدمات ساختمانی</c:v>
          </c:tx>
          <c:marker>
            <c:symbol val="none"/>
          </c:marker>
          <c:cat>
            <c:numRef>
              <c:f>Sheet1!$U$8:$U$18</c:f>
              <c:numCache>
                <c:formatCode>General</c:formatCode>
                <c:ptCount val="11"/>
                <c:pt idx="0">
                  <c:v>80</c:v>
                </c:pt>
                <c:pt idx="1">
                  <c:v>81</c:v>
                </c:pt>
                <c:pt idx="2">
                  <c:v>82</c:v>
                </c:pt>
                <c:pt idx="3">
                  <c:v>83</c:v>
                </c:pt>
                <c:pt idx="4">
                  <c:v>84</c:v>
                </c:pt>
                <c:pt idx="5">
                  <c:v>85</c:v>
                </c:pt>
                <c:pt idx="6">
                  <c:v>86</c:v>
                </c:pt>
                <c:pt idx="7">
                  <c:v>87</c:v>
                </c:pt>
                <c:pt idx="8">
                  <c:v>88</c:v>
                </c:pt>
                <c:pt idx="9">
                  <c:v>89</c:v>
                </c:pt>
                <c:pt idx="10">
                  <c:v>90</c:v>
                </c:pt>
              </c:numCache>
            </c:numRef>
          </c:cat>
          <c:val>
            <c:numRef>
              <c:f>Sheet1!$P$8:$P$18</c:f>
              <c:numCache>
                <c:formatCode>#0.0</c:formatCode>
                <c:ptCount val="11"/>
                <c:pt idx="0">
                  <c:v>54.6</c:v>
                </c:pt>
                <c:pt idx="1">
                  <c:v>64.400000000000006</c:v>
                </c:pt>
                <c:pt idx="2">
                  <c:v>79.5</c:v>
                </c:pt>
                <c:pt idx="3">
                  <c:v>100</c:v>
                </c:pt>
                <c:pt idx="4">
                  <c:v>118.1</c:v>
                </c:pt>
                <c:pt idx="5">
                  <c:v>140.1</c:v>
                </c:pt>
                <c:pt idx="6">
                  <c:v>182.9</c:v>
                </c:pt>
                <c:pt idx="7">
                  <c:v>246.3</c:v>
                </c:pt>
                <c:pt idx="8">
                  <c:v>250</c:v>
                </c:pt>
                <c:pt idx="9">
                  <c:v>265</c:v>
                </c:pt>
                <c:pt idx="10">
                  <c:v>290</c:v>
                </c:pt>
              </c:numCache>
            </c:numRef>
          </c:val>
        </c:ser>
        <c:ser>
          <c:idx val="1"/>
          <c:order val="1"/>
          <c:tx>
            <c:v>شاخص قیمت دلار</c:v>
          </c:tx>
          <c:marker>
            <c:symbol val="none"/>
          </c:marker>
          <c:cat>
            <c:numRef>
              <c:f>Sheet1!$U$8:$U$18</c:f>
              <c:numCache>
                <c:formatCode>General</c:formatCode>
                <c:ptCount val="11"/>
                <c:pt idx="0">
                  <c:v>80</c:v>
                </c:pt>
                <c:pt idx="1">
                  <c:v>81</c:v>
                </c:pt>
                <c:pt idx="2">
                  <c:v>82</c:v>
                </c:pt>
                <c:pt idx="3">
                  <c:v>83</c:v>
                </c:pt>
                <c:pt idx="4">
                  <c:v>84</c:v>
                </c:pt>
                <c:pt idx="5">
                  <c:v>85</c:v>
                </c:pt>
                <c:pt idx="6">
                  <c:v>86</c:v>
                </c:pt>
                <c:pt idx="7">
                  <c:v>87</c:v>
                </c:pt>
                <c:pt idx="8">
                  <c:v>88</c:v>
                </c:pt>
                <c:pt idx="9">
                  <c:v>89</c:v>
                </c:pt>
                <c:pt idx="10">
                  <c:v>90</c:v>
                </c:pt>
              </c:numCache>
            </c:numRef>
          </c:cat>
          <c:val>
            <c:numRef>
              <c:f>Sheet1!$R$8:$R$18</c:f>
              <c:numCache>
                <c:formatCode>General</c:formatCode>
                <c:ptCount val="11"/>
                <c:pt idx="0">
                  <c:v>95.238095238095212</c:v>
                </c:pt>
                <c:pt idx="1">
                  <c:v>96.428571428571388</c:v>
                </c:pt>
                <c:pt idx="2">
                  <c:v>98.214285714285722</c:v>
                </c:pt>
                <c:pt idx="3">
                  <c:v>100</c:v>
                </c:pt>
                <c:pt idx="4">
                  <c:v>105.95238095238079</c:v>
                </c:pt>
                <c:pt idx="5">
                  <c:v>107.14285714285703</c:v>
                </c:pt>
                <c:pt idx="6">
                  <c:v>108.45238095238079</c:v>
                </c:pt>
                <c:pt idx="7">
                  <c:v>117.61904761904762</c:v>
                </c:pt>
                <c:pt idx="8">
                  <c:v>118.80952380952381</c:v>
                </c:pt>
                <c:pt idx="9">
                  <c:v>133.33333333333351</c:v>
                </c:pt>
                <c:pt idx="10">
                  <c:v>170.23809523809518</c:v>
                </c:pt>
              </c:numCache>
            </c:numRef>
          </c:val>
        </c:ser>
        <c:marker val="1"/>
        <c:axId val="78796672"/>
        <c:axId val="78798208"/>
      </c:lineChart>
      <c:catAx>
        <c:axId val="78796672"/>
        <c:scaling>
          <c:orientation val="minMax"/>
        </c:scaling>
        <c:axPos val="b"/>
        <c:numFmt formatCode="General" sourceLinked="1"/>
        <c:tickLblPos val="nextTo"/>
        <c:crossAx val="78798208"/>
        <c:crosses val="autoZero"/>
        <c:auto val="1"/>
        <c:lblAlgn val="ctr"/>
        <c:lblOffset val="100"/>
      </c:catAx>
      <c:valAx>
        <c:axId val="78798208"/>
        <c:scaling>
          <c:orientation val="minMax"/>
        </c:scaling>
        <c:axPos val="l"/>
        <c:majorGridlines/>
        <c:numFmt formatCode="#0.0" sourceLinked="1"/>
        <c:tickLblPos val="nextTo"/>
        <c:crossAx val="78796672"/>
        <c:crosses val="autoZero"/>
        <c:crossBetween val="between"/>
      </c:valAx>
    </c:plotArea>
    <c:legend>
      <c:legendPos val="t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42"/>
  <c:clrMapOvr bg1="lt1" tx1="dk1" bg2="lt2" tx2="dk2" accent1="accent1" accent2="accent2" accent3="accent3" accent4="accent4" accent5="accent5" accent6="accent6" hlink="hlink" folHlink="folHlink"/>
  <c:chart>
    <c:plotArea>
      <c:layout/>
      <c:lineChart>
        <c:grouping val="standard"/>
        <c:ser>
          <c:idx val="0"/>
          <c:order val="0"/>
          <c:tx>
            <c:v>شاخص بهای خدمات ساختمانی</c:v>
          </c:tx>
          <c:marker>
            <c:symbol val="none"/>
          </c:marker>
          <c:cat>
            <c:numRef>
              <c:f>Sheet1!$U$8:$U$18</c:f>
              <c:numCache>
                <c:formatCode>General</c:formatCode>
                <c:ptCount val="11"/>
                <c:pt idx="0">
                  <c:v>80</c:v>
                </c:pt>
                <c:pt idx="1">
                  <c:v>81</c:v>
                </c:pt>
                <c:pt idx="2">
                  <c:v>82</c:v>
                </c:pt>
                <c:pt idx="3">
                  <c:v>83</c:v>
                </c:pt>
                <c:pt idx="4">
                  <c:v>84</c:v>
                </c:pt>
                <c:pt idx="5">
                  <c:v>85</c:v>
                </c:pt>
                <c:pt idx="6">
                  <c:v>86</c:v>
                </c:pt>
                <c:pt idx="7">
                  <c:v>87</c:v>
                </c:pt>
                <c:pt idx="8">
                  <c:v>88</c:v>
                </c:pt>
                <c:pt idx="9">
                  <c:v>89</c:v>
                </c:pt>
                <c:pt idx="10">
                  <c:v>90</c:v>
                </c:pt>
              </c:numCache>
            </c:numRef>
          </c:cat>
          <c:val>
            <c:numRef>
              <c:f>Sheet1!$P$8:$P$18</c:f>
              <c:numCache>
                <c:formatCode>#0.0</c:formatCode>
                <c:ptCount val="11"/>
                <c:pt idx="0">
                  <c:v>54.6</c:v>
                </c:pt>
                <c:pt idx="1">
                  <c:v>64.400000000000006</c:v>
                </c:pt>
                <c:pt idx="2">
                  <c:v>79.5</c:v>
                </c:pt>
                <c:pt idx="3">
                  <c:v>100</c:v>
                </c:pt>
                <c:pt idx="4">
                  <c:v>118.1</c:v>
                </c:pt>
                <c:pt idx="5">
                  <c:v>140.1</c:v>
                </c:pt>
                <c:pt idx="6">
                  <c:v>182.9</c:v>
                </c:pt>
                <c:pt idx="7">
                  <c:v>246.3</c:v>
                </c:pt>
                <c:pt idx="8">
                  <c:v>250</c:v>
                </c:pt>
                <c:pt idx="9">
                  <c:v>265</c:v>
                </c:pt>
                <c:pt idx="10">
                  <c:v>290</c:v>
                </c:pt>
              </c:numCache>
            </c:numRef>
          </c:val>
        </c:ser>
        <c:ser>
          <c:idx val="1"/>
          <c:order val="1"/>
          <c:tx>
            <c:v>شاخص قیمت دلار</c:v>
          </c:tx>
          <c:marker>
            <c:symbol val="none"/>
          </c:marker>
          <c:cat>
            <c:numRef>
              <c:f>Sheet1!$U$8:$U$18</c:f>
              <c:numCache>
                <c:formatCode>General</c:formatCode>
                <c:ptCount val="11"/>
                <c:pt idx="0">
                  <c:v>80</c:v>
                </c:pt>
                <c:pt idx="1">
                  <c:v>81</c:v>
                </c:pt>
                <c:pt idx="2">
                  <c:v>82</c:v>
                </c:pt>
                <c:pt idx="3">
                  <c:v>83</c:v>
                </c:pt>
                <c:pt idx="4">
                  <c:v>84</c:v>
                </c:pt>
                <c:pt idx="5">
                  <c:v>85</c:v>
                </c:pt>
                <c:pt idx="6">
                  <c:v>86</c:v>
                </c:pt>
                <c:pt idx="7">
                  <c:v>87</c:v>
                </c:pt>
                <c:pt idx="8">
                  <c:v>88</c:v>
                </c:pt>
                <c:pt idx="9">
                  <c:v>89</c:v>
                </c:pt>
                <c:pt idx="10">
                  <c:v>90</c:v>
                </c:pt>
              </c:numCache>
            </c:numRef>
          </c:cat>
          <c:val>
            <c:numRef>
              <c:f>Sheet1!$R$8:$R$18</c:f>
              <c:numCache>
                <c:formatCode>General</c:formatCode>
                <c:ptCount val="11"/>
                <c:pt idx="0">
                  <c:v>95.238095238095212</c:v>
                </c:pt>
                <c:pt idx="1">
                  <c:v>96.428571428571388</c:v>
                </c:pt>
                <c:pt idx="2">
                  <c:v>98.214285714285722</c:v>
                </c:pt>
                <c:pt idx="3">
                  <c:v>100</c:v>
                </c:pt>
                <c:pt idx="4">
                  <c:v>105.95238095238076</c:v>
                </c:pt>
                <c:pt idx="5">
                  <c:v>107.14285714285701</c:v>
                </c:pt>
                <c:pt idx="6">
                  <c:v>108.45238095238076</c:v>
                </c:pt>
                <c:pt idx="7">
                  <c:v>117.61904761904762</c:v>
                </c:pt>
                <c:pt idx="8">
                  <c:v>118.80952380952381</c:v>
                </c:pt>
                <c:pt idx="9">
                  <c:v>133.33333333333354</c:v>
                </c:pt>
                <c:pt idx="10">
                  <c:v>170.23809523809518</c:v>
                </c:pt>
              </c:numCache>
            </c:numRef>
          </c:val>
        </c:ser>
        <c:marker val="1"/>
        <c:axId val="78835712"/>
        <c:axId val="78837248"/>
      </c:lineChart>
      <c:catAx>
        <c:axId val="78835712"/>
        <c:scaling>
          <c:orientation val="minMax"/>
        </c:scaling>
        <c:axPos val="b"/>
        <c:numFmt formatCode="General" sourceLinked="1"/>
        <c:tickLblPos val="nextTo"/>
        <c:crossAx val="78837248"/>
        <c:crosses val="autoZero"/>
        <c:auto val="1"/>
        <c:lblAlgn val="ctr"/>
        <c:lblOffset val="100"/>
      </c:catAx>
      <c:valAx>
        <c:axId val="78837248"/>
        <c:scaling>
          <c:orientation val="minMax"/>
        </c:scaling>
        <c:axPos val="l"/>
        <c:majorGridlines/>
        <c:numFmt formatCode="#0.0" sourceLinked="1"/>
        <c:tickLblPos val="nextTo"/>
        <c:crossAx val="78835712"/>
        <c:crosses val="autoZero"/>
        <c:crossBetween val="between"/>
      </c:valAx>
    </c:plotArea>
    <c:legend>
      <c:legendPos val="t"/>
      <c:layout/>
    </c:legend>
    <c:plotVisOnly val="1"/>
  </c:chart>
  <c:txPr>
    <a:bodyPr/>
    <a:lstStyle/>
    <a:p>
      <a:pPr>
        <a:defRPr sz="1800"/>
      </a:pPr>
      <a:endParaRPr lang="en-US"/>
    </a:p>
  </c:txPr>
  <c:externalData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41"/>
  <c:chart>
    <c:plotArea>
      <c:layout/>
      <c:lineChart>
        <c:grouping val="standard"/>
        <c:ser>
          <c:idx val="0"/>
          <c:order val="0"/>
          <c:marker>
            <c:symbol val="none"/>
          </c:marker>
          <c:cat>
            <c:numRef>
              <c:f>'تورم و مسکن'!$AJ$22:$AJ$33</c:f>
              <c:numCache>
                <c:formatCode>General</c:formatCode>
                <c:ptCount val="12"/>
                <c:pt idx="0">
                  <c:v>82</c:v>
                </c:pt>
                <c:pt idx="1">
                  <c:v>83</c:v>
                </c:pt>
                <c:pt idx="2">
                  <c:v>84</c:v>
                </c:pt>
                <c:pt idx="3">
                  <c:v>85</c:v>
                </c:pt>
                <c:pt idx="4">
                  <c:v>86</c:v>
                </c:pt>
                <c:pt idx="5">
                  <c:v>87</c:v>
                </c:pt>
                <c:pt idx="6">
                  <c:v>88</c:v>
                </c:pt>
                <c:pt idx="7">
                  <c:v>89</c:v>
                </c:pt>
                <c:pt idx="8">
                  <c:v>90</c:v>
                </c:pt>
                <c:pt idx="9">
                  <c:v>91</c:v>
                </c:pt>
                <c:pt idx="10">
                  <c:v>92</c:v>
                </c:pt>
                <c:pt idx="11">
                  <c:v>93</c:v>
                </c:pt>
              </c:numCache>
            </c:numRef>
          </c:cat>
          <c:val>
            <c:numRef>
              <c:f>'تورم و مسکن'!$AK$22:$AK$33</c:f>
              <c:numCache>
                <c:formatCode>General</c:formatCode>
                <c:ptCount val="12"/>
                <c:pt idx="0">
                  <c:v>500000</c:v>
                </c:pt>
                <c:pt idx="1">
                  <c:v>500000</c:v>
                </c:pt>
                <c:pt idx="2">
                  <c:v>500000</c:v>
                </c:pt>
                <c:pt idx="3">
                  <c:v>1000000</c:v>
                </c:pt>
                <c:pt idx="4">
                  <c:v>1000000</c:v>
                </c:pt>
                <c:pt idx="5">
                  <c:v>1000000</c:v>
                </c:pt>
                <c:pt idx="6">
                  <c:v>1500000</c:v>
                </c:pt>
                <c:pt idx="7">
                  <c:v>1500000</c:v>
                </c:pt>
                <c:pt idx="8">
                  <c:v>1500000</c:v>
                </c:pt>
                <c:pt idx="9">
                  <c:v>2000000</c:v>
                </c:pt>
                <c:pt idx="10">
                  <c:v>2000000</c:v>
                </c:pt>
                <c:pt idx="11">
                  <c:v>2000000</c:v>
                </c:pt>
              </c:numCache>
            </c:numRef>
          </c:val>
        </c:ser>
        <c:marker val="1"/>
        <c:axId val="80905344"/>
        <c:axId val="80906880"/>
      </c:lineChart>
      <c:catAx>
        <c:axId val="80905344"/>
        <c:scaling>
          <c:orientation val="minMax"/>
        </c:scaling>
        <c:axPos val="b"/>
        <c:numFmt formatCode="General" sourceLinked="1"/>
        <c:tickLblPos val="nextTo"/>
        <c:crossAx val="80906880"/>
        <c:crosses val="autoZero"/>
        <c:auto val="1"/>
        <c:lblAlgn val="ctr"/>
        <c:lblOffset val="100"/>
      </c:catAx>
      <c:valAx>
        <c:axId val="80906880"/>
        <c:scaling>
          <c:orientation val="minMax"/>
        </c:scaling>
        <c:delete val="1"/>
        <c:axPos val="l"/>
        <c:numFmt formatCode="General" sourceLinked="1"/>
        <c:tickLblPos val="none"/>
        <c:crossAx val="8090534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1#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1#10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D8B1D5-58F9-493F-A117-FA1E7E8B3DA6}" type="doc">
      <dgm:prSet loTypeId="urn:microsoft.com/office/officeart/2005/8/layout/list1" loCatId="list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88B3820-5C61-4E4F-916F-7F1796EDCF40}">
      <dgm:prSet/>
      <dgm:spPr/>
      <dgm:t>
        <a:bodyPr/>
        <a:lstStyle/>
        <a:p>
          <a:pPr algn="ctr" rtl="0"/>
          <a:r>
            <a:rPr lang="en-US" dirty="0" smtClean="0"/>
            <a:t>Development</a:t>
          </a:r>
          <a:endParaRPr lang="en-US" dirty="0"/>
        </a:p>
      </dgm:t>
    </dgm:pt>
    <dgm:pt modelId="{45240430-8592-45D0-BEB9-E68B835D5149}" type="parTrans" cxnId="{92E4CAF5-33E0-4538-9E22-4B0383F90AA4}">
      <dgm:prSet/>
      <dgm:spPr/>
      <dgm:t>
        <a:bodyPr/>
        <a:lstStyle/>
        <a:p>
          <a:endParaRPr lang="en-US"/>
        </a:p>
      </dgm:t>
    </dgm:pt>
    <dgm:pt modelId="{A0F29FA2-BD72-4A7F-BFDD-A1DCA195E969}" type="sibTrans" cxnId="{92E4CAF5-33E0-4538-9E22-4B0383F90AA4}">
      <dgm:prSet/>
      <dgm:spPr/>
      <dgm:t>
        <a:bodyPr/>
        <a:lstStyle/>
        <a:p>
          <a:endParaRPr lang="en-US"/>
        </a:p>
      </dgm:t>
    </dgm:pt>
    <dgm:pt modelId="{31F4F607-FBA1-4C3B-886B-1EFC8CD079DC}">
      <dgm:prSet/>
      <dgm:spPr/>
      <dgm:t>
        <a:bodyPr/>
        <a:lstStyle/>
        <a:p>
          <a:pPr rtl="1"/>
          <a:r>
            <a:rPr lang="fa-IR" dirty="0" smtClean="0">
              <a:cs typeface="B Zar" pitchFamily="2" charset="-78"/>
            </a:rPr>
            <a:t>توسعه و عمران، بساز و بفروش، عمران، انبوه‌سازی، توسعه‌گری</a:t>
          </a:r>
          <a:endParaRPr lang="en-US" dirty="0">
            <a:cs typeface="B Zar" pitchFamily="2" charset="-78"/>
          </a:endParaRPr>
        </a:p>
      </dgm:t>
    </dgm:pt>
    <dgm:pt modelId="{823E1D9C-5D07-445B-A11D-FA7F411359FC}" type="parTrans" cxnId="{2D99E2D1-9F50-4E2B-970E-A6DEAC4C7199}">
      <dgm:prSet/>
      <dgm:spPr/>
      <dgm:t>
        <a:bodyPr/>
        <a:lstStyle/>
        <a:p>
          <a:endParaRPr lang="en-US"/>
        </a:p>
      </dgm:t>
    </dgm:pt>
    <dgm:pt modelId="{BEA86B12-8241-4E3E-B6CB-22C01622DCB5}" type="sibTrans" cxnId="{2D99E2D1-9F50-4E2B-970E-A6DEAC4C7199}">
      <dgm:prSet/>
      <dgm:spPr/>
      <dgm:t>
        <a:bodyPr/>
        <a:lstStyle/>
        <a:p>
          <a:endParaRPr lang="en-US"/>
        </a:p>
      </dgm:t>
    </dgm:pt>
    <dgm:pt modelId="{0876B625-A983-4AA0-90F7-0568629408CF}">
      <dgm:prSet/>
      <dgm:spPr/>
      <dgm:t>
        <a:bodyPr/>
        <a:lstStyle/>
        <a:p>
          <a:pPr algn="ctr" rtl="0"/>
          <a:r>
            <a:rPr lang="en-US" dirty="0" smtClean="0"/>
            <a:t>Developer</a:t>
          </a:r>
          <a:endParaRPr lang="fa-IR" dirty="0"/>
        </a:p>
      </dgm:t>
    </dgm:pt>
    <dgm:pt modelId="{9DAB68E1-3B56-416C-81BD-EAA86390E0D8}" type="parTrans" cxnId="{26A2284C-3EEB-49DF-9B1D-D2E4B109B81E}">
      <dgm:prSet/>
      <dgm:spPr/>
      <dgm:t>
        <a:bodyPr/>
        <a:lstStyle/>
        <a:p>
          <a:endParaRPr lang="en-US"/>
        </a:p>
      </dgm:t>
    </dgm:pt>
    <dgm:pt modelId="{26F9CA4B-1872-44F4-B054-38DF255AD608}" type="sibTrans" cxnId="{26A2284C-3EEB-49DF-9B1D-D2E4B109B81E}">
      <dgm:prSet/>
      <dgm:spPr/>
      <dgm:t>
        <a:bodyPr/>
        <a:lstStyle/>
        <a:p>
          <a:endParaRPr lang="en-US"/>
        </a:p>
      </dgm:t>
    </dgm:pt>
    <dgm:pt modelId="{4A82E0C1-B307-4F90-B6FF-F2FF1017713D}">
      <dgm:prSet/>
      <dgm:spPr/>
      <dgm:t>
        <a:bodyPr/>
        <a:lstStyle/>
        <a:p>
          <a:pPr rtl="1"/>
          <a:r>
            <a:rPr lang="fa-IR" dirty="0" smtClean="0">
              <a:cs typeface="B Zar" pitchFamily="2" charset="-78"/>
            </a:rPr>
            <a:t>توسعه‌دهندگان پروژه‌های مسکن و ساختمان</a:t>
          </a:r>
          <a:endParaRPr lang="en-US" dirty="0">
            <a:cs typeface="B Zar" pitchFamily="2" charset="-78"/>
          </a:endParaRPr>
        </a:p>
      </dgm:t>
    </dgm:pt>
    <dgm:pt modelId="{815FDCB8-7B3B-4164-9F89-4FBCA90734D3}" type="parTrans" cxnId="{329BA31E-E36F-48CC-BE10-8DD06B062B0A}">
      <dgm:prSet/>
      <dgm:spPr/>
      <dgm:t>
        <a:bodyPr/>
        <a:lstStyle/>
        <a:p>
          <a:endParaRPr lang="en-US"/>
        </a:p>
      </dgm:t>
    </dgm:pt>
    <dgm:pt modelId="{C22FB571-20BC-4C07-B744-F37BDDDDD892}" type="sibTrans" cxnId="{329BA31E-E36F-48CC-BE10-8DD06B062B0A}">
      <dgm:prSet/>
      <dgm:spPr/>
      <dgm:t>
        <a:bodyPr/>
        <a:lstStyle/>
        <a:p>
          <a:endParaRPr lang="en-US"/>
        </a:p>
      </dgm:t>
    </dgm:pt>
    <dgm:pt modelId="{72BDCB55-9CAA-423F-A036-CE672665FA7F}">
      <dgm:prSet/>
      <dgm:spPr/>
      <dgm:t>
        <a:bodyPr/>
        <a:lstStyle/>
        <a:p>
          <a:pPr rtl="1"/>
          <a:r>
            <a:rPr lang="fa-IR" dirty="0" smtClean="0">
              <a:cs typeface="B Zar" pitchFamily="2" charset="-78"/>
            </a:rPr>
            <a:t>توسعه و عمران‌کننده</a:t>
          </a:r>
          <a:endParaRPr lang="en-US" dirty="0">
            <a:cs typeface="B Zar" pitchFamily="2" charset="-78"/>
          </a:endParaRPr>
        </a:p>
      </dgm:t>
    </dgm:pt>
    <dgm:pt modelId="{4543C0BE-EC1B-4B4E-A62A-E0FFFDB7569A}" type="parTrans" cxnId="{D4F02066-CA77-4E4E-AB76-3B9CCF86E909}">
      <dgm:prSet/>
      <dgm:spPr/>
      <dgm:t>
        <a:bodyPr/>
        <a:lstStyle/>
        <a:p>
          <a:endParaRPr lang="en-US"/>
        </a:p>
      </dgm:t>
    </dgm:pt>
    <dgm:pt modelId="{B0EFB22F-D392-4CFD-8419-8E1CF1D15C62}" type="sibTrans" cxnId="{D4F02066-CA77-4E4E-AB76-3B9CCF86E909}">
      <dgm:prSet/>
      <dgm:spPr/>
      <dgm:t>
        <a:bodyPr/>
        <a:lstStyle/>
        <a:p>
          <a:endParaRPr lang="en-US"/>
        </a:p>
      </dgm:t>
    </dgm:pt>
    <dgm:pt modelId="{FDD53FE2-A193-4C6A-8EA0-7B0313A6F53B}">
      <dgm:prSet/>
      <dgm:spPr/>
      <dgm:t>
        <a:bodyPr/>
        <a:lstStyle/>
        <a:p>
          <a:pPr rtl="1"/>
          <a:r>
            <a:rPr lang="fa-IR" dirty="0" smtClean="0">
              <a:cs typeface="B Zar" pitchFamily="2" charset="-78"/>
            </a:rPr>
            <a:t>عمران و توسعه‌گر</a:t>
          </a:r>
          <a:endParaRPr lang="en-US" dirty="0">
            <a:cs typeface="B Zar" pitchFamily="2" charset="-78"/>
          </a:endParaRPr>
        </a:p>
      </dgm:t>
    </dgm:pt>
    <dgm:pt modelId="{81083EDD-F3DF-46AB-B680-1A6ADBFC38DD}" type="parTrans" cxnId="{9C591D3B-E514-4EBA-8C69-75BC0D6C1AAD}">
      <dgm:prSet/>
      <dgm:spPr/>
      <dgm:t>
        <a:bodyPr/>
        <a:lstStyle/>
        <a:p>
          <a:endParaRPr lang="en-US"/>
        </a:p>
      </dgm:t>
    </dgm:pt>
    <dgm:pt modelId="{CF738086-B364-4FB0-915C-C3C7BB9DA7A6}" type="sibTrans" cxnId="{9C591D3B-E514-4EBA-8C69-75BC0D6C1AAD}">
      <dgm:prSet/>
      <dgm:spPr/>
      <dgm:t>
        <a:bodyPr/>
        <a:lstStyle/>
        <a:p>
          <a:endParaRPr lang="en-US"/>
        </a:p>
      </dgm:t>
    </dgm:pt>
    <dgm:pt modelId="{55DC93F9-D27D-477C-9C5C-D77E33113CCF}">
      <dgm:prSet/>
      <dgm:spPr/>
      <dgm:t>
        <a:bodyPr/>
        <a:lstStyle/>
        <a:p>
          <a:pPr rtl="1"/>
          <a:r>
            <a:rPr lang="fa-IR" dirty="0" smtClean="0">
              <a:cs typeface="B Zar" pitchFamily="2" charset="-78"/>
            </a:rPr>
            <a:t>انبوه‌ساز، توسعه‌گر، عمران‌کننده، بساز و بفروش</a:t>
          </a:r>
          <a:endParaRPr lang="en-US" dirty="0">
            <a:cs typeface="B Zar" pitchFamily="2" charset="-78"/>
          </a:endParaRPr>
        </a:p>
      </dgm:t>
    </dgm:pt>
    <dgm:pt modelId="{84D2C703-6309-4538-944E-BA36A9B32535}" type="parTrans" cxnId="{6C82BBF6-3C0F-49DA-937E-23686A7D1057}">
      <dgm:prSet/>
      <dgm:spPr/>
      <dgm:t>
        <a:bodyPr/>
        <a:lstStyle/>
        <a:p>
          <a:endParaRPr lang="en-US"/>
        </a:p>
      </dgm:t>
    </dgm:pt>
    <dgm:pt modelId="{1133A4A1-FB53-498A-B9B9-98631335A042}" type="sibTrans" cxnId="{6C82BBF6-3C0F-49DA-937E-23686A7D1057}">
      <dgm:prSet/>
      <dgm:spPr/>
      <dgm:t>
        <a:bodyPr/>
        <a:lstStyle/>
        <a:p>
          <a:endParaRPr lang="en-US"/>
        </a:p>
      </dgm:t>
    </dgm:pt>
    <dgm:pt modelId="{89C7BF2C-7389-4B5C-85D3-4BE34369F8BA}">
      <dgm:prSet/>
      <dgm:spPr/>
      <dgm:t>
        <a:bodyPr/>
        <a:lstStyle/>
        <a:p>
          <a:pPr rtl="1"/>
          <a:r>
            <a:rPr lang="fa-IR" dirty="0" smtClean="0">
              <a:cs typeface="B Zar" pitchFamily="2" charset="-78"/>
            </a:rPr>
            <a:t>؟؟؟</a:t>
          </a:r>
          <a:endParaRPr lang="en-US" dirty="0">
            <a:cs typeface="B Zar" pitchFamily="2" charset="-78"/>
          </a:endParaRPr>
        </a:p>
      </dgm:t>
    </dgm:pt>
    <dgm:pt modelId="{F92B3819-3615-48A0-AABF-5A862B478AF9}" type="parTrans" cxnId="{21B60E09-AE70-4EA9-A17A-A0F8307A2385}">
      <dgm:prSet/>
      <dgm:spPr/>
      <dgm:t>
        <a:bodyPr/>
        <a:lstStyle/>
        <a:p>
          <a:endParaRPr lang="en-US"/>
        </a:p>
      </dgm:t>
    </dgm:pt>
    <dgm:pt modelId="{BCF69B53-791B-443B-B900-0054ACB0946E}" type="sibTrans" cxnId="{21B60E09-AE70-4EA9-A17A-A0F8307A2385}">
      <dgm:prSet/>
      <dgm:spPr/>
      <dgm:t>
        <a:bodyPr/>
        <a:lstStyle/>
        <a:p>
          <a:endParaRPr lang="en-US"/>
        </a:p>
      </dgm:t>
    </dgm:pt>
    <dgm:pt modelId="{C6BC2ADC-49E1-42BF-A002-BACBF3CC641C}" type="pres">
      <dgm:prSet presAssocID="{92D8B1D5-58F9-493F-A117-FA1E7E8B3DA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D2EF69D-B43A-4803-8928-1C5531E3BABE}" type="pres">
      <dgm:prSet presAssocID="{088B3820-5C61-4E4F-916F-7F1796EDCF40}" presName="parentLin" presStyleCnt="0"/>
      <dgm:spPr/>
    </dgm:pt>
    <dgm:pt modelId="{7EBDAAEF-3565-4904-B110-6BD62F5D8FCB}" type="pres">
      <dgm:prSet presAssocID="{088B3820-5C61-4E4F-916F-7F1796EDCF40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F1749925-D7A9-4A26-9C7E-E224F525DD86}" type="pres">
      <dgm:prSet presAssocID="{088B3820-5C61-4E4F-916F-7F1796EDCF40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01B28A-0176-48FC-99FE-C78503DD85B6}" type="pres">
      <dgm:prSet presAssocID="{088B3820-5C61-4E4F-916F-7F1796EDCF40}" presName="negativeSpace" presStyleCnt="0"/>
      <dgm:spPr/>
    </dgm:pt>
    <dgm:pt modelId="{13ED6225-044A-41F8-B0DF-801C0D5771B2}" type="pres">
      <dgm:prSet presAssocID="{088B3820-5C61-4E4F-916F-7F1796EDCF40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49D08C-037E-4DEF-8C31-13F79E389A73}" type="pres">
      <dgm:prSet presAssocID="{A0F29FA2-BD72-4A7F-BFDD-A1DCA195E969}" presName="spaceBetweenRectangles" presStyleCnt="0"/>
      <dgm:spPr/>
    </dgm:pt>
    <dgm:pt modelId="{D09AC45A-1AD4-4448-A766-44FFB6235C17}" type="pres">
      <dgm:prSet presAssocID="{0876B625-A983-4AA0-90F7-0568629408CF}" presName="parentLin" presStyleCnt="0"/>
      <dgm:spPr/>
    </dgm:pt>
    <dgm:pt modelId="{32416A1F-6514-4597-88BF-C64FD393FEC8}" type="pres">
      <dgm:prSet presAssocID="{0876B625-A983-4AA0-90F7-0568629408CF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D8AFFEDB-CA3C-4BAC-9643-B506C55A58D8}" type="pres">
      <dgm:prSet presAssocID="{0876B625-A983-4AA0-90F7-0568629408CF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EC96AA-8788-44B6-9622-9956D044B57B}" type="pres">
      <dgm:prSet presAssocID="{0876B625-A983-4AA0-90F7-0568629408CF}" presName="negativeSpace" presStyleCnt="0"/>
      <dgm:spPr/>
    </dgm:pt>
    <dgm:pt modelId="{6DEBBCD3-B415-42B3-AE95-59B2D3DFA506}" type="pres">
      <dgm:prSet presAssocID="{0876B625-A983-4AA0-90F7-0568629408CF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8A1D285-AC62-4926-A181-4E16542914C9}" type="presOf" srcId="{31F4F607-FBA1-4C3B-886B-1EFC8CD079DC}" destId="{13ED6225-044A-41F8-B0DF-801C0D5771B2}" srcOrd="0" destOrd="0" presId="urn:microsoft.com/office/officeart/2005/8/layout/list1"/>
    <dgm:cxn modelId="{329BA31E-E36F-48CC-BE10-8DD06B062B0A}" srcId="{0876B625-A983-4AA0-90F7-0568629408CF}" destId="{4A82E0C1-B307-4F90-B6FF-F2FF1017713D}" srcOrd="0" destOrd="0" parTransId="{815FDCB8-7B3B-4164-9F89-4FBCA90734D3}" sibTransId="{C22FB571-20BC-4C07-B744-F37BDDDDD892}"/>
    <dgm:cxn modelId="{E8513012-CAED-438B-B967-5552B74D0D98}" type="presOf" srcId="{72BDCB55-9CAA-423F-A036-CE672665FA7F}" destId="{6DEBBCD3-B415-42B3-AE95-59B2D3DFA506}" srcOrd="0" destOrd="1" presId="urn:microsoft.com/office/officeart/2005/8/layout/list1"/>
    <dgm:cxn modelId="{9F411B05-E771-4820-AA53-B75B901A6289}" type="presOf" srcId="{0876B625-A983-4AA0-90F7-0568629408CF}" destId="{D8AFFEDB-CA3C-4BAC-9643-B506C55A58D8}" srcOrd="1" destOrd="0" presId="urn:microsoft.com/office/officeart/2005/8/layout/list1"/>
    <dgm:cxn modelId="{92E4CAF5-33E0-4538-9E22-4B0383F90AA4}" srcId="{92D8B1D5-58F9-493F-A117-FA1E7E8B3DA6}" destId="{088B3820-5C61-4E4F-916F-7F1796EDCF40}" srcOrd="0" destOrd="0" parTransId="{45240430-8592-45D0-BEB9-E68B835D5149}" sibTransId="{A0F29FA2-BD72-4A7F-BFDD-A1DCA195E969}"/>
    <dgm:cxn modelId="{D4F02066-CA77-4E4E-AB76-3B9CCF86E909}" srcId="{0876B625-A983-4AA0-90F7-0568629408CF}" destId="{72BDCB55-9CAA-423F-A036-CE672665FA7F}" srcOrd="1" destOrd="0" parTransId="{4543C0BE-EC1B-4B4E-A62A-E0FFFDB7569A}" sibTransId="{B0EFB22F-D392-4CFD-8419-8E1CF1D15C62}"/>
    <dgm:cxn modelId="{21B60E09-AE70-4EA9-A17A-A0F8307A2385}" srcId="{0876B625-A983-4AA0-90F7-0568629408CF}" destId="{89C7BF2C-7389-4B5C-85D3-4BE34369F8BA}" srcOrd="4" destOrd="0" parTransId="{F92B3819-3615-48A0-AABF-5A862B478AF9}" sibTransId="{BCF69B53-791B-443B-B900-0054ACB0946E}"/>
    <dgm:cxn modelId="{9C591D3B-E514-4EBA-8C69-75BC0D6C1AAD}" srcId="{0876B625-A983-4AA0-90F7-0568629408CF}" destId="{FDD53FE2-A193-4C6A-8EA0-7B0313A6F53B}" srcOrd="2" destOrd="0" parTransId="{81083EDD-F3DF-46AB-B680-1A6ADBFC38DD}" sibTransId="{CF738086-B364-4FB0-915C-C3C7BB9DA7A6}"/>
    <dgm:cxn modelId="{960E6626-CF25-419F-92CA-C507B2B17A47}" type="presOf" srcId="{89C7BF2C-7389-4B5C-85D3-4BE34369F8BA}" destId="{6DEBBCD3-B415-42B3-AE95-59B2D3DFA506}" srcOrd="0" destOrd="4" presId="urn:microsoft.com/office/officeart/2005/8/layout/list1"/>
    <dgm:cxn modelId="{533BDFC6-5E07-4FF8-8789-01744071F899}" type="presOf" srcId="{92D8B1D5-58F9-493F-A117-FA1E7E8B3DA6}" destId="{C6BC2ADC-49E1-42BF-A002-BACBF3CC641C}" srcOrd="0" destOrd="0" presId="urn:microsoft.com/office/officeart/2005/8/layout/list1"/>
    <dgm:cxn modelId="{26A2284C-3EEB-49DF-9B1D-D2E4B109B81E}" srcId="{92D8B1D5-58F9-493F-A117-FA1E7E8B3DA6}" destId="{0876B625-A983-4AA0-90F7-0568629408CF}" srcOrd="1" destOrd="0" parTransId="{9DAB68E1-3B56-416C-81BD-EAA86390E0D8}" sibTransId="{26F9CA4B-1872-44F4-B054-38DF255AD608}"/>
    <dgm:cxn modelId="{EB6FF206-AC5F-47F5-BD77-570D6ECC184E}" type="presOf" srcId="{088B3820-5C61-4E4F-916F-7F1796EDCF40}" destId="{7EBDAAEF-3565-4904-B110-6BD62F5D8FCB}" srcOrd="0" destOrd="0" presId="urn:microsoft.com/office/officeart/2005/8/layout/list1"/>
    <dgm:cxn modelId="{D2FE69BA-2F46-4A4E-957D-DF1B08DD8D23}" type="presOf" srcId="{FDD53FE2-A193-4C6A-8EA0-7B0313A6F53B}" destId="{6DEBBCD3-B415-42B3-AE95-59B2D3DFA506}" srcOrd="0" destOrd="2" presId="urn:microsoft.com/office/officeart/2005/8/layout/list1"/>
    <dgm:cxn modelId="{A342928D-945F-4534-A7E8-BF395BC61DD1}" type="presOf" srcId="{088B3820-5C61-4E4F-916F-7F1796EDCF40}" destId="{F1749925-D7A9-4A26-9C7E-E224F525DD86}" srcOrd="1" destOrd="0" presId="urn:microsoft.com/office/officeart/2005/8/layout/list1"/>
    <dgm:cxn modelId="{839189B9-3DF7-4367-B8FB-E20BC598ABFB}" type="presOf" srcId="{0876B625-A983-4AA0-90F7-0568629408CF}" destId="{32416A1F-6514-4597-88BF-C64FD393FEC8}" srcOrd="0" destOrd="0" presId="urn:microsoft.com/office/officeart/2005/8/layout/list1"/>
    <dgm:cxn modelId="{FDCBA356-49A9-4856-88F2-A64C715FC743}" type="presOf" srcId="{55DC93F9-D27D-477C-9C5C-D77E33113CCF}" destId="{6DEBBCD3-B415-42B3-AE95-59B2D3DFA506}" srcOrd="0" destOrd="3" presId="urn:microsoft.com/office/officeart/2005/8/layout/list1"/>
    <dgm:cxn modelId="{5E3869C7-0A40-42B5-B229-1C1BDA8A2E74}" type="presOf" srcId="{4A82E0C1-B307-4F90-B6FF-F2FF1017713D}" destId="{6DEBBCD3-B415-42B3-AE95-59B2D3DFA506}" srcOrd="0" destOrd="0" presId="urn:microsoft.com/office/officeart/2005/8/layout/list1"/>
    <dgm:cxn modelId="{6C82BBF6-3C0F-49DA-937E-23686A7D1057}" srcId="{0876B625-A983-4AA0-90F7-0568629408CF}" destId="{55DC93F9-D27D-477C-9C5C-D77E33113CCF}" srcOrd="3" destOrd="0" parTransId="{84D2C703-6309-4538-944E-BA36A9B32535}" sibTransId="{1133A4A1-FB53-498A-B9B9-98631335A042}"/>
    <dgm:cxn modelId="{2D99E2D1-9F50-4E2B-970E-A6DEAC4C7199}" srcId="{088B3820-5C61-4E4F-916F-7F1796EDCF40}" destId="{31F4F607-FBA1-4C3B-886B-1EFC8CD079DC}" srcOrd="0" destOrd="0" parTransId="{823E1D9C-5D07-445B-A11D-FA7F411359FC}" sibTransId="{BEA86B12-8241-4E3E-B6CB-22C01622DCB5}"/>
    <dgm:cxn modelId="{1A2E314E-FCF3-45DB-9EBB-FB652B677F30}" type="presParOf" srcId="{C6BC2ADC-49E1-42BF-A002-BACBF3CC641C}" destId="{6D2EF69D-B43A-4803-8928-1C5531E3BABE}" srcOrd="0" destOrd="0" presId="urn:microsoft.com/office/officeart/2005/8/layout/list1"/>
    <dgm:cxn modelId="{9CF1E029-E324-4357-8CDE-A622871D93EA}" type="presParOf" srcId="{6D2EF69D-B43A-4803-8928-1C5531E3BABE}" destId="{7EBDAAEF-3565-4904-B110-6BD62F5D8FCB}" srcOrd="0" destOrd="0" presId="urn:microsoft.com/office/officeart/2005/8/layout/list1"/>
    <dgm:cxn modelId="{F37ACB1E-9873-46E7-9CFE-028150ABE52A}" type="presParOf" srcId="{6D2EF69D-B43A-4803-8928-1C5531E3BABE}" destId="{F1749925-D7A9-4A26-9C7E-E224F525DD86}" srcOrd="1" destOrd="0" presId="urn:microsoft.com/office/officeart/2005/8/layout/list1"/>
    <dgm:cxn modelId="{F04288B9-17EB-4C86-B0E4-F6C16E2F0632}" type="presParOf" srcId="{C6BC2ADC-49E1-42BF-A002-BACBF3CC641C}" destId="{8001B28A-0176-48FC-99FE-C78503DD85B6}" srcOrd="1" destOrd="0" presId="urn:microsoft.com/office/officeart/2005/8/layout/list1"/>
    <dgm:cxn modelId="{0A4CDF30-0AE5-4C77-926F-B89D16AC2FBC}" type="presParOf" srcId="{C6BC2ADC-49E1-42BF-A002-BACBF3CC641C}" destId="{13ED6225-044A-41F8-B0DF-801C0D5771B2}" srcOrd="2" destOrd="0" presId="urn:microsoft.com/office/officeart/2005/8/layout/list1"/>
    <dgm:cxn modelId="{E1FC587C-3D33-415A-B787-F5A4B260C155}" type="presParOf" srcId="{C6BC2ADC-49E1-42BF-A002-BACBF3CC641C}" destId="{E049D08C-037E-4DEF-8C31-13F79E389A73}" srcOrd="3" destOrd="0" presId="urn:microsoft.com/office/officeart/2005/8/layout/list1"/>
    <dgm:cxn modelId="{16FCC2D0-6730-4C2A-8AAD-710498B527D7}" type="presParOf" srcId="{C6BC2ADC-49E1-42BF-A002-BACBF3CC641C}" destId="{D09AC45A-1AD4-4448-A766-44FFB6235C17}" srcOrd="4" destOrd="0" presId="urn:microsoft.com/office/officeart/2005/8/layout/list1"/>
    <dgm:cxn modelId="{37D98552-D458-4F7C-AD16-1BF2B8A5A077}" type="presParOf" srcId="{D09AC45A-1AD4-4448-A766-44FFB6235C17}" destId="{32416A1F-6514-4597-88BF-C64FD393FEC8}" srcOrd="0" destOrd="0" presId="urn:microsoft.com/office/officeart/2005/8/layout/list1"/>
    <dgm:cxn modelId="{8ACA655E-5678-4770-93B9-56A8AE0CCBD0}" type="presParOf" srcId="{D09AC45A-1AD4-4448-A766-44FFB6235C17}" destId="{D8AFFEDB-CA3C-4BAC-9643-B506C55A58D8}" srcOrd="1" destOrd="0" presId="urn:microsoft.com/office/officeart/2005/8/layout/list1"/>
    <dgm:cxn modelId="{70B626E6-2274-4200-A9DD-3435401E4774}" type="presParOf" srcId="{C6BC2ADC-49E1-42BF-A002-BACBF3CC641C}" destId="{E4EC96AA-8788-44B6-9622-9956D044B57B}" srcOrd="5" destOrd="0" presId="urn:microsoft.com/office/officeart/2005/8/layout/list1"/>
    <dgm:cxn modelId="{E1DB385C-602D-40DC-833D-188E0CA3F020}" type="presParOf" srcId="{C6BC2ADC-49E1-42BF-A002-BACBF3CC641C}" destId="{6DEBBCD3-B415-42B3-AE95-59B2D3DFA506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C4925CA-5BA2-41E5-AC5F-6E11B91AD4F4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78AEF4E0-9CB1-401F-B596-CDDE288533CB}">
      <dgm:prSet/>
      <dgm:spPr/>
      <dgm:t>
        <a:bodyPr/>
        <a:lstStyle/>
        <a:p>
          <a:pPr rtl="1"/>
          <a:r>
            <a:rPr lang="fa-IR" dirty="0" smtClean="0"/>
            <a:t>پرش قيمت ارز </a:t>
          </a:r>
          <a:endParaRPr lang="en-US" dirty="0"/>
        </a:p>
      </dgm:t>
    </dgm:pt>
    <dgm:pt modelId="{89A35FEB-66D3-422B-AA4A-910D2A0956C8}" type="parTrans" cxnId="{3C2D458D-1632-4CDB-B49D-4C087CCFD26D}">
      <dgm:prSet/>
      <dgm:spPr/>
      <dgm:t>
        <a:bodyPr/>
        <a:lstStyle/>
        <a:p>
          <a:endParaRPr lang="en-US"/>
        </a:p>
      </dgm:t>
    </dgm:pt>
    <dgm:pt modelId="{38000C46-A5B3-4D09-8C04-67BCC1DE32F1}" type="sibTrans" cxnId="{3C2D458D-1632-4CDB-B49D-4C087CCFD26D}">
      <dgm:prSet/>
      <dgm:spPr/>
      <dgm:t>
        <a:bodyPr/>
        <a:lstStyle/>
        <a:p>
          <a:endParaRPr lang="en-US"/>
        </a:p>
      </dgm:t>
    </dgm:pt>
    <dgm:pt modelId="{D60DF004-EF31-4C2C-AF55-2030A93E99F5}">
      <dgm:prSet/>
      <dgm:spPr/>
      <dgm:t>
        <a:bodyPr/>
        <a:lstStyle/>
        <a:p>
          <a:pPr rtl="1"/>
          <a:r>
            <a:rPr lang="fa-IR" dirty="0" smtClean="0"/>
            <a:t>دلايل</a:t>
          </a:r>
          <a:r>
            <a:rPr lang="en-US" dirty="0" smtClean="0"/>
            <a:t> </a:t>
          </a:r>
          <a:r>
            <a:rPr lang="fa-IR" dirty="0" smtClean="0"/>
            <a:t> </a:t>
          </a:r>
          <a:endParaRPr lang="en-US" dirty="0"/>
        </a:p>
      </dgm:t>
    </dgm:pt>
    <dgm:pt modelId="{F82D5FB5-6A1F-4403-B25F-F228B33D5A03}" type="parTrans" cxnId="{8FFD0199-82C5-4B23-B517-468EE587FE2F}">
      <dgm:prSet/>
      <dgm:spPr/>
      <dgm:t>
        <a:bodyPr/>
        <a:lstStyle/>
        <a:p>
          <a:endParaRPr lang="en-US"/>
        </a:p>
      </dgm:t>
    </dgm:pt>
    <dgm:pt modelId="{988649F9-F11F-400B-B2E5-3208453708D9}" type="sibTrans" cxnId="{8FFD0199-82C5-4B23-B517-468EE587FE2F}">
      <dgm:prSet/>
      <dgm:spPr/>
      <dgm:t>
        <a:bodyPr/>
        <a:lstStyle/>
        <a:p>
          <a:endParaRPr lang="en-US"/>
        </a:p>
      </dgm:t>
    </dgm:pt>
    <dgm:pt modelId="{0A9F3FCF-D55C-41E6-8251-9986ADFB300E}">
      <dgm:prSet/>
      <dgm:spPr/>
      <dgm:t>
        <a:bodyPr/>
        <a:lstStyle/>
        <a:p>
          <a:pPr rtl="1"/>
          <a:r>
            <a:rPr lang="fa-IR" dirty="0" smtClean="0"/>
            <a:t>نظام دونرخي</a:t>
          </a:r>
          <a:endParaRPr lang="en-US" dirty="0"/>
        </a:p>
      </dgm:t>
    </dgm:pt>
    <dgm:pt modelId="{BFDC2238-4524-490E-8BA1-6E0DBD614ECD}" type="parTrans" cxnId="{748854A2-6C13-42DE-BD38-56E36C906D32}">
      <dgm:prSet/>
      <dgm:spPr/>
      <dgm:t>
        <a:bodyPr/>
        <a:lstStyle/>
        <a:p>
          <a:endParaRPr lang="en-US"/>
        </a:p>
      </dgm:t>
    </dgm:pt>
    <dgm:pt modelId="{2520E225-01D2-4860-A16E-A621D87FEE58}" type="sibTrans" cxnId="{748854A2-6C13-42DE-BD38-56E36C906D32}">
      <dgm:prSet/>
      <dgm:spPr/>
      <dgm:t>
        <a:bodyPr/>
        <a:lstStyle/>
        <a:p>
          <a:endParaRPr lang="en-US"/>
        </a:p>
      </dgm:t>
    </dgm:pt>
    <dgm:pt modelId="{2E454096-15F9-4728-B644-DA27D3D757C7}">
      <dgm:prSet/>
      <dgm:spPr/>
      <dgm:t>
        <a:bodyPr/>
        <a:lstStyle/>
        <a:p>
          <a:pPr rtl="1"/>
          <a:r>
            <a:rPr lang="fa-IR" dirty="0" smtClean="0"/>
            <a:t>راه هاي كنترل</a:t>
          </a:r>
          <a:endParaRPr lang="en-US" dirty="0"/>
        </a:p>
      </dgm:t>
    </dgm:pt>
    <dgm:pt modelId="{DC250E45-4D47-4FCB-AAAE-5959C1F6380E}" type="parTrans" cxnId="{1E97ED1C-A954-42B9-AC67-F2728C551AF3}">
      <dgm:prSet/>
      <dgm:spPr/>
      <dgm:t>
        <a:bodyPr/>
        <a:lstStyle/>
        <a:p>
          <a:endParaRPr lang="en-US"/>
        </a:p>
      </dgm:t>
    </dgm:pt>
    <dgm:pt modelId="{E89C5203-E59C-44B7-ADD7-DBE6BB428883}" type="sibTrans" cxnId="{1E97ED1C-A954-42B9-AC67-F2728C551AF3}">
      <dgm:prSet/>
      <dgm:spPr/>
      <dgm:t>
        <a:bodyPr/>
        <a:lstStyle/>
        <a:p>
          <a:endParaRPr lang="en-US"/>
        </a:p>
      </dgm:t>
    </dgm:pt>
    <dgm:pt modelId="{8B0F4807-038D-4E6B-9EBE-E2A2DB1DB998}" type="pres">
      <dgm:prSet presAssocID="{AC4925CA-5BA2-41E5-AC5F-6E11B91AD4F4}" presName="compositeShape" presStyleCnt="0">
        <dgm:presLayoutVars>
          <dgm:dir/>
          <dgm:resizeHandles/>
        </dgm:presLayoutVars>
      </dgm:prSet>
      <dgm:spPr/>
    </dgm:pt>
    <dgm:pt modelId="{7CDF011E-8366-4F64-BE94-525A1081A310}" type="pres">
      <dgm:prSet presAssocID="{AC4925CA-5BA2-41E5-AC5F-6E11B91AD4F4}" presName="pyramid" presStyleLbl="node1" presStyleIdx="0" presStyleCnt="1"/>
      <dgm:spPr/>
    </dgm:pt>
    <dgm:pt modelId="{B4F9F146-DB99-4777-991C-DEDA0A307869}" type="pres">
      <dgm:prSet presAssocID="{AC4925CA-5BA2-41E5-AC5F-6E11B91AD4F4}" presName="theList" presStyleCnt="0"/>
      <dgm:spPr/>
    </dgm:pt>
    <dgm:pt modelId="{315E007D-E4CD-4D31-94DF-F85CEAB83857}" type="pres">
      <dgm:prSet presAssocID="{78AEF4E0-9CB1-401F-B596-CDDE288533CB}" presName="aNode" presStyleLbl="fgAcc1" presStyleIdx="0" presStyleCnt="4">
        <dgm:presLayoutVars>
          <dgm:bulletEnabled val="1"/>
        </dgm:presLayoutVars>
      </dgm:prSet>
      <dgm:spPr/>
    </dgm:pt>
    <dgm:pt modelId="{F13358B5-1B72-44CA-B914-A78BEFA353D7}" type="pres">
      <dgm:prSet presAssocID="{78AEF4E0-9CB1-401F-B596-CDDE288533CB}" presName="aSpace" presStyleCnt="0"/>
      <dgm:spPr/>
    </dgm:pt>
    <dgm:pt modelId="{82EB4832-B3FE-4842-A26B-158F2EDC9602}" type="pres">
      <dgm:prSet presAssocID="{D60DF004-EF31-4C2C-AF55-2030A93E99F5}" presName="aNode" presStyleLbl="fgAcc1" presStyleIdx="1" presStyleCnt="4">
        <dgm:presLayoutVars>
          <dgm:bulletEnabled val="1"/>
        </dgm:presLayoutVars>
      </dgm:prSet>
      <dgm:spPr/>
    </dgm:pt>
    <dgm:pt modelId="{32D80136-F0AA-4600-8EE3-281A5F08A65D}" type="pres">
      <dgm:prSet presAssocID="{D60DF004-EF31-4C2C-AF55-2030A93E99F5}" presName="aSpace" presStyleCnt="0"/>
      <dgm:spPr/>
    </dgm:pt>
    <dgm:pt modelId="{E1F7439A-1DF3-4C34-AFCB-1909DC8D4C09}" type="pres">
      <dgm:prSet presAssocID="{0A9F3FCF-D55C-41E6-8251-9986ADFB300E}" presName="aNode" presStyleLbl="fgAcc1" presStyleIdx="2" presStyleCnt="4">
        <dgm:presLayoutVars>
          <dgm:bulletEnabled val="1"/>
        </dgm:presLayoutVars>
      </dgm:prSet>
      <dgm:spPr/>
    </dgm:pt>
    <dgm:pt modelId="{6F60AB31-5576-4E27-ACDE-5D1719BD98F6}" type="pres">
      <dgm:prSet presAssocID="{0A9F3FCF-D55C-41E6-8251-9986ADFB300E}" presName="aSpace" presStyleCnt="0"/>
      <dgm:spPr/>
    </dgm:pt>
    <dgm:pt modelId="{53D3DF62-8220-46E3-A78B-75A71A143E55}" type="pres">
      <dgm:prSet presAssocID="{2E454096-15F9-4728-B644-DA27D3D757C7}" presName="aNode" presStyleLbl="fgAcc1" presStyleIdx="3" presStyleCnt="4">
        <dgm:presLayoutVars>
          <dgm:bulletEnabled val="1"/>
        </dgm:presLayoutVars>
      </dgm:prSet>
      <dgm:spPr/>
    </dgm:pt>
    <dgm:pt modelId="{7774CFD4-2A50-4B2B-A347-7ADCF4601D52}" type="pres">
      <dgm:prSet presAssocID="{2E454096-15F9-4728-B644-DA27D3D757C7}" presName="aSpace" presStyleCnt="0"/>
      <dgm:spPr/>
    </dgm:pt>
  </dgm:ptLst>
  <dgm:cxnLst>
    <dgm:cxn modelId="{3C2D458D-1632-4CDB-B49D-4C087CCFD26D}" srcId="{AC4925CA-5BA2-41E5-AC5F-6E11B91AD4F4}" destId="{78AEF4E0-9CB1-401F-B596-CDDE288533CB}" srcOrd="0" destOrd="0" parTransId="{89A35FEB-66D3-422B-AA4A-910D2A0956C8}" sibTransId="{38000C46-A5B3-4D09-8C04-67BCC1DE32F1}"/>
    <dgm:cxn modelId="{748854A2-6C13-42DE-BD38-56E36C906D32}" srcId="{AC4925CA-5BA2-41E5-AC5F-6E11B91AD4F4}" destId="{0A9F3FCF-D55C-41E6-8251-9986ADFB300E}" srcOrd="2" destOrd="0" parTransId="{BFDC2238-4524-490E-8BA1-6E0DBD614ECD}" sibTransId="{2520E225-01D2-4860-A16E-A621D87FEE58}"/>
    <dgm:cxn modelId="{DBB5122D-4486-438A-937A-C68C08852DEB}" type="presOf" srcId="{0A9F3FCF-D55C-41E6-8251-9986ADFB300E}" destId="{E1F7439A-1DF3-4C34-AFCB-1909DC8D4C09}" srcOrd="0" destOrd="0" presId="urn:microsoft.com/office/officeart/2005/8/layout/pyramid2"/>
    <dgm:cxn modelId="{F849EF91-E54F-47E4-AB53-0A907B983D5E}" type="presOf" srcId="{2E454096-15F9-4728-B644-DA27D3D757C7}" destId="{53D3DF62-8220-46E3-A78B-75A71A143E55}" srcOrd="0" destOrd="0" presId="urn:microsoft.com/office/officeart/2005/8/layout/pyramid2"/>
    <dgm:cxn modelId="{D2A80DB9-0139-4EBD-977D-DB65E24170AB}" type="presOf" srcId="{D60DF004-EF31-4C2C-AF55-2030A93E99F5}" destId="{82EB4832-B3FE-4842-A26B-158F2EDC9602}" srcOrd="0" destOrd="0" presId="urn:microsoft.com/office/officeart/2005/8/layout/pyramid2"/>
    <dgm:cxn modelId="{8FFD0199-82C5-4B23-B517-468EE587FE2F}" srcId="{AC4925CA-5BA2-41E5-AC5F-6E11B91AD4F4}" destId="{D60DF004-EF31-4C2C-AF55-2030A93E99F5}" srcOrd="1" destOrd="0" parTransId="{F82D5FB5-6A1F-4403-B25F-F228B33D5A03}" sibTransId="{988649F9-F11F-400B-B2E5-3208453708D9}"/>
    <dgm:cxn modelId="{33A40B5E-8E6D-480D-8ED2-8A30599884A2}" type="presOf" srcId="{78AEF4E0-9CB1-401F-B596-CDDE288533CB}" destId="{315E007D-E4CD-4D31-94DF-F85CEAB83857}" srcOrd="0" destOrd="0" presId="urn:microsoft.com/office/officeart/2005/8/layout/pyramid2"/>
    <dgm:cxn modelId="{EFE99DD5-ECD7-4CD2-AAD0-27DBC5662C9B}" type="presOf" srcId="{AC4925CA-5BA2-41E5-AC5F-6E11B91AD4F4}" destId="{8B0F4807-038D-4E6B-9EBE-E2A2DB1DB998}" srcOrd="0" destOrd="0" presId="urn:microsoft.com/office/officeart/2005/8/layout/pyramid2"/>
    <dgm:cxn modelId="{1E97ED1C-A954-42B9-AC67-F2728C551AF3}" srcId="{AC4925CA-5BA2-41E5-AC5F-6E11B91AD4F4}" destId="{2E454096-15F9-4728-B644-DA27D3D757C7}" srcOrd="3" destOrd="0" parTransId="{DC250E45-4D47-4FCB-AAAE-5959C1F6380E}" sibTransId="{E89C5203-E59C-44B7-ADD7-DBE6BB428883}"/>
    <dgm:cxn modelId="{74EE5850-9CD4-4EF8-ADD5-15CDE54DFCF4}" type="presParOf" srcId="{8B0F4807-038D-4E6B-9EBE-E2A2DB1DB998}" destId="{7CDF011E-8366-4F64-BE94-525A1081A310}" srcOrd="0" destOrd="0" presId="urn:microsoft.com/office/officeart/2005/8/layout/pyramid2"/>
    <dgm:cxn modelId="{1B2BDF9B-A7FF-4F6D-A139-5A49DB03BD2B}" type="presParOf" srcId="{8B0F4807-038D-4E6B-9EBE-E2A2DB1DB998}" destId="{B4F9F146-DB99-4777-991C-DEDA0A307869}" srcOrd="1" destOrd="0" presId="urn:microsoft.com/office/officeart/2005/8/layout/pyramid2"/>
    <dgm:cxn modelId="{527756F9-0FFC-43DC-BFF0-C86F1AE9494C}" type="presParOf" srcId="{B4F9F146-DB99-4777-991C-DEDA0A307869}" destId="{315E007D-E4CD-4D31-94DF-F85CEAB83857}" srcOrd="0" destOrd="0" presId="urn:microsoft.com/office/officeart/2005/8/layout/pyramid2"/>
    <dgm:cxn modelId="{F174D3EA-7667-4287-95D9-E408BE6BC7B3}" type="presParOf" srcId="{B4F9F146-DB99-4777-991C-DEDA0A307869}" destId="{F13358B5-1B72-44CA-B914-A78BEFA353D7}" srcOrd="1" destOrd="0" presId="urn:microsoft.com/office/officeart/2005/8/layout/pyramid2"/>
    <dgm:cxn modelId="{2869C723-B1EA-42BC-A2CE-ED5B3A360803}" type="presParOf" srcId="{B4F9F146-DB99-4777-991C-DEDA0A307869}" destId="{82EB4832-B3FE-4842-A26B-158F2EDC9602}" srcOrd="2" destOrd="0" presId="urn:microsoft.com/office/officeart/2005/8/layout/pyramid2"/>
    <dgm:cxn modelId="{E81B6466-344C-4E86-9334-409F942A707F}" type="presParOf" srcId="{B4F9F146-DB99-4777-991C-DEDA0A307869}" destId="{32D80136-F0AA-4600-8EE3-281A5F08A65D}" srcOrd="3" destOrd="0" presId="urn:microsoft.com/office/officeart/2005/8/layout/pyramid2"/>
    <dgm:cxn modelId="{6BF59FD6-3C45-43B6-AB45-598131BBB611}" type="presParOf" srcId="{B4F9F146-DB99-4777-991C-DEDA0A307869}" destId="{E1F7439A-1DF3-4C34-AFCB-1909DC8D4C09}" srcOrd="4" destOrd="0" presId="urn:microsoft.com/office/officeart/2005/8/layout/pyramid2"/>
    <dgm:cxn modelId="{D61D18E1-6F33-44C9-9EE1-009073513B16}" type="presParOf" srcId="{B4F9F146-DB99-4777-991C-DEDA0A307869}" destId="{6F60AB31-5576-4E27-ACDE-5D1719BD98F6}" srcOrd="5" destOrd="0" presId="urn:microsoft.com/office/officeart/2005/8/layout/pyramid2"/>
    <dgm:cxn modelId="{85EEB2E9-0AB1-46DB-9A4A-E755B39229D6}" type="presParOf" srcId="{B4F9F146-DB99-4777-991C-DEDA0A307869}" destId="{53D3DF62-8220-46E3-A78B-75A71A143E55}" srcOrd="6" destOrd="0" presId="urn:microsoft.com/office/officeart/2005/8/layout/pyramid2"/>
    <dgm:cxn modelId="{2F5C4D00-4BC2-4926-9FAF-02A8AE6C98D0}" type="presParOf" srcId="{B4F9F146-DB99-4777-991C-DEDA0A307869}" destId="{7774CFD4-2A50-4B2B-A347-7ADCF4601D52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A9A1F21-FCFA-4B34-9C48-04D4DF738535}" type="doc">
      <dgm:prSet loTypeId="urn:microsoft.com/office/officeart/2005/8/layout/vList5" loCatId="list" qsTypeId="urn:microsoft.com/office/officeart/2005/8/quickstyle/3d1" qsCatId="3D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7CB032C5-24DE-4390-89C9-E3BF703018B2}">
      <dgm:prSet/>
      <dgm:spPr/>
      <dgm:t>
        <a:bodyPr/>
        <a:lstStyle/>
        <a:p>
          <a:pPr rtl="1"/>
          <a:r>
            <a:rPr lang="fa-IR" dirty="0" smtClean="0">
              <a:cs typeface="B Zar" pitchFamily="2" charset="-78"/>
            </a:rPr>
            <a:t>رشد نازل اقتصاد</a:t>
          </a:r>
          <a:endParaRPr lang="fa-IR" dirty="0">
            <a:cs typeface="B Zar" pitchFamily="2" charset="-78"/>
          </a:endParaRPr>
        </a:p>
      </dgm:t>
    </dgm:pt>
    <dgm:pt modelId="{4EDBF61D-F7EC-4AB3-B803-9674FD03AF09}" type="parTrans" cxnId="{070FFEAA-D7E2-4FC1-ACB6-45A67ABC25C7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79E2DE10-0939-42E4-851C-4445196B65FB}" type="sibTrans" cxnId="{070FFEAA-D7E2-4FC1-ACB6-45A67ABC25C7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9B3FCBB0-AC87-4C34-95E2-F882DEA849B2}">
      <dgm:prSet/>
      <dgm:spPr/>
      <dgm:t>
        <a:bodyPr/>
        <a:lstStyle/>
        <a:p>
          <a:pPr rtl="1"/>
          <a:endParaRPr lang="en-US" dirty="0">
            <a:cs typeface="B Zar" pitchFamily="2" charset="-78"/>
          </a:endParaRPr>
        </a:p>
      </dgm:t>
    </dgm:pt>
    <dgm:pt modelId="{59F9FDCA-C4C8-4D9C-982D-E0023024A13E}" type="parTrans" cxnId="{6F342462-E31A-4196-ACDF-898B22B934C0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1A58D94D-0E38-434C-8F13-A8C779DC1600}" type="sibTrans" cxnId="{6F342462-E31A-4196-ACDF-898B22B934C0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83874807-9757-418E-9079-00F7579A82F4}">
      <dgm:prSet/>
      <dgm:spPr/>
      <dgm:t>
        <a:bodyPr/>
        <a:lstStyle/>
        <a:p>
          <a:pPr rtl="1"/>
          <a:r>
            <a:rPr lang="fa-IR" dirty="0" smtClean="0">
              <a:cs typeface="B Zar" pitchFamily="2" charset="-78"/>
            </a:rPr>
            <a:t>تحريم‌ها و محدوديت‌هاي بين‌المللي</a:t>
          </a:r>
          <a:endParaRPr lang="en-US" dirty="0">
            <a:cs typeface="B Zar" pitchFamily="2" charset="-78"/>
          </a:endParaRPr>
        </a:p>
      </dgm:t>
    </dgm:pt>
    <dgm:pt modelId="{0D5D3376-3C2C-4B3F-BA44-B3BF3A08D759}" type="parTrans" cxnId="{1FDFF487-1958-49DD-B9C1-FDAA6D458424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1BB8B17A-EBD5-411D-9527-02C6301AAEEF}" type="sibTrans" cxnId="{1FDFF487-1958-49DD-B9C1-FDAA6D458424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0BE6460D-C22E-44AB-8ABC-7E9B0BD3DA6F}">
      <dgm:prSet/>
      <dgm:spPr/>
      <dgm:t>
        <a:bodyPr/>
        <a:lstStyle/>
        <a:p>
          <a:pPr rtl="1"/>
          <a:endParaRPr lang="en-US" dirty="0">
            <a:cs typeface="B Zar" pitchFamily="2" charset="-78"/>
          </a:endParaRPr>
        </a:p>
      </dgm:t>
    </dgm:pt>
    <dgm:pt modelId="{9C008E5D-DF40-4E3C-86F7-D6E3B2038E7A}" type="parTrans" cxnId="{55F3D815-90CB-40BB-82C9-CAC42D0CDD76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238823D2-B2AD-4CEB-A398-276441FE6450}" type="sibTrans" cxnId="{55F3D815-90CB-40BB-82C9-CAC42D0CDD76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69536E01-74C9-4108-B7C3-E69B13ED2765}">
      <dgm:prSet/>
      <dgm:spPr/>
      <dgm:t>
        <a:bodyPr/>
        <a:lstStyle/>
        <a:p>
          <a:pPr rtl="1"/>
          <a:r>
            <a:rPr lang="fa-IR" dirty="0" smtClean="0">
              <a:cs typeface="B Zar" pitchFamily="2" charset="-78"/>
            </a:rPr>
            <a:t>آسيب‌پذيري درآمدهاي ارزي دولت و امكان جهش نرخ برابري ارز</a:t>
          </a:r>
          <a:endParaRPr lang="en-US" dirty="0">
            <a:cs typeface="B Zar" pitchFamily="2" charset="-78"/>
          </a:endParaRPr>
        </a:p>
      </dgm:t>
    </dgm:pt>
    <dgm:pt modelId="{2C86288C-694D-43B5-B2CD-5CEA54DC8C81}" type="parTrans" cxnId="{63EE691B-B5BC-4EC2-A3FD-9FA2DF5E6B8E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9195BDB8-071B-4D57-BD22-44FFF2C15D43}" type="sibTrans" cxnId="{63EE691B-B5BC-4EC2-A3FD-9FA2DF5E6B8E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7625A40A-64EB-40DE-A044-3CEB708545B5}">
      <dgm:prSet/>
      <dgm:spPr/>
      <dgm:t>
        <a:bodyPr/>
        <a:lstStyle/>
        <a:p>
          <a:pPr rtl="1"/>
          <a:endParaRPr lang="en-US" dirty="0">
            <a:cs typeface="B Zar" pitchFamily="2" charset="-78"/>
          </a:endParaRPr>
        </a:p>
      </dgm:t>
    </dgm:pt>
    <dgm:pt modelId="{CF0343BA-9EB6-4225-A96E-87B5C4DD83CB}" type="parTrans" cxnId="{CB88A0C8-CE4A-4E53-AE89-4EF888DCFC57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9838E682-5847-4CE2-ADC1-2446F690F40F}" type="sibTrans" cxnId="{CB88A0C8-CE4A-4E53-AE89-4EF888DCFC57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BE6A198E-6564-49C3-AA97-10FEA1ECBF3D}">
      <dgm:prSet/>
      <dgm:spPr/>
      <dgm:t>
        <a:bodyPr/>
        <a:lstStyle/>
        <a:p>
          <a:pPr rtl="1"/>
          <a:r>
            <a:rPr lang="fa-IR" dirty="0" smtClean="0">
              <a:cs typeface="B Zar" pitchFamily="2" charset="-78"/>
            </a:rPr>
            <a:t>ادامة وجود حباب‌هاي قيمتي در ساختمان‌هاي تجاري و لوكس</a:t>
          </a:r>
          <a:endParaRPr lang="en-US" dirty="0">
            <a:cs typeface="B Zar" pitchFamily="2" charset="-78"/>
          </a:endParaRPr>
        </a:p>
      </dgm:t>
    </dgm:pt>
    <dgm:pt modelId="{FD37A486-66D5-4714-AB09-CCD57C17F141}" type="parTrans" cxnId="{3FC66C5A-9C78-4617-B0B8-C7D88512286E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D24FEC8F-0D80-4D83-A940-469B5C46A80C}" type="sibTrans" cxnId="{3FC66C5A-9C78-4617-B0B8-C7D88512286E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7C070507-726B-45B0-A2B7-95D1D1DFA479}">
      <dgm:prSet/>
      <dgm:spPr/>
      <dgm:t>
        <a:bodyPr/>
        <a:lstStyle/>
        <a:p>
          <a:pPr rtl="1"/>
          <a:endParaRPr lang="en-US" dirty="0">
            <a:cs typeface="B Zar" pitchFamily="2" charset="-78"/>
          </a:endParaRPr>
        </a:p>
      </dgm:t>
    </dgm:pt>
    <dgm:pt modelId="{2C77D78E-A91D-4037-9E86-C2BA6C84C39E}" type="parTrans" cxnId="{8F24960C-5B36-445B-9FF9-D0D5BCEC3D5B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5E15AAB0-EA0E-4DB1-BB45-9B3358E20667}" type="sibTrans" cxnId="{8F24960C-5B36-445B-9FF9-D0D5BCEC3D5B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B5DC829D-3912-470D-801C-8637BB83C574}">
      <dgm:prSet/>
      <dgm:spPr/>
      <dgm:t>
        <a:bodyPr/>
        <a:lstStyle/>
        <a:p>
          <a:pPr rtl="1"/>
          <a:r>
            <a:rPr lang="fa-IR" dirty="0" smtClean="0">
              <a:cs typeface="B Zar" pitchFamily="2" charset="-78"/>
            </a:rPr>
            <a:t>طرح هدفمندكردن يارانه‌ها </a:t>
          </a:r>
          <a:endParaRPr lang="en-US" dirty="0">
            <a:cs typeface="B Zar" pitchFamily="2" charset="-78"/>
          </a:endParaRPr>
        </a:p>
      </dgm:t>
    </dgm:pt>
    <dgm:pt modelId="{AAEFD91F-48DE-445D-8CF5-910D60F146F4}" type="parTrans" cxnId="{34E25029-B21A-456C-9EDF-ADD131C0BBE1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3587C6D3-9814-488A-9B6E-C24F096C5E0E}" type="sibTrans" cxnId="{34E25029-B21A-456C-9EDF-ADD131C0BBE1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F8C31F9A-B87D-4D95-AFA4-2A600C0CA731}">
      <dgm:prSet/>
      <dgm:spPr/>
      <dgm:t>
        <a:bodyPr/>
        <a:lstStyle/>
        <a:p>
          <a:pPr rtl="1"/>
          <a:endParaRPr lang="en-US" dirty="0">
            <a:cs typeface="B Zar" pitchFamily="2" charset="-78"/>
          </a:endParaRPr>
        </a:p>
      </dgm:t>
    </dgm:pt>
    <dgm:pt modelId="{41271BA2-A35C-463D-88DF-7FF943DF1CFD}" type="sibTrans" cxnId="{265A169B-9222-4F11-AB6F-2E09AAA29525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8F4B08EE-7B1F-47CB-9171-6705BF191E5E}" type="parTrans" cxnId="{265A169B-9222-4F11-AB6F-2E09AAA29525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40045AAC-D9D2-4CB0-B4D5-CF915D08CF8E}" type="pres">
      <dgm:prSet presAssocID="{1A9A1F21-FCFA-4B34-9C48-04D4DF73853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2C22D20-F291-449D-872E-5B58EDBAAD18}" type="pres">
      <dgm:prSet presAssocID="{F8C31F9A-B87D-4D95-AFA4-2A600C0CA731}" presName="linNode" presStyleCnt="0"/>
      <dgm:spPr/>
      <dgm:t>
        <a:bodyPr/>
        <a:lstStyle/>
        <a:p>
          <a:endParaRPr lang="en-US"/>
        </a:p>
      </dgm:t>
    </dgm:pt>
    <dgm:pt modelId="{3F6C2F69-7A99-46E7-A29A-3042BBA9D561}" type="pres">
      <dgm:prSet presAssocID="{F8C31F9A-B87D-4D95-AFA4-2A600C0CA731}" presName="parentText" presStyleLbl="node1" presStyleIdx="0" presStyleCnt="5" custLinFactNeighborX="-36765" custLinFactNeighborY="-9788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DDD65E-1BE0-4C8A-8DEB-85487A0407E5}" type="pres">
      <dgm:prSet presAssocID="{F8C31F9A-B87D-4D95-AFA4-2A600C0CA731}" presName="descendantText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894B58-50D9-4103-8BC9-E97AF887E093}" type="pres">
      <dgm:prSet presAssocID="{41271BA2-A35C-463D-88DF-7FF943DF1CFD}" presName="sp" presStyleCnt="0"/>
      <dgm:spPr/>
      <dgm:t>
        <a:bodyPr/>
        <a:lstStyle/>
        <a:p>
          <a:endParaRPr lang="en-US"/>
        </a:p>
      </dgm:t>
    </dgm:pt>
    <dgm:pt modelId="{74D39DA9-D395-4460-ACE5-34EF485323EC}" type="pres">
      <dgm:prSet presAssocID="{9B3FCBB0-AC87-4C34-95E2-F882DEA849B2}" presName="linNode" presStyleCnt="0"/>
      <dgm:spPr/>
      <dgm:t>
        <a:bodyPr/>
        <a:lstStyle/>
        <a:p>
          <a:endParaRPr lang="en-US"/>
        </a:p>
      </dgm:t>
    </dgm:pt>
    <dgm:pt modelId="{011586E3-85F2-43B4-BBAF-49184AD813E6}" type="pres">
      <dgm:prSet presAssocID="{9B3FCBB0-AC87-4C34-95E2-F882DEA849B2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E32FFB-AC8B-4FE9-98E8-A9797944AA62}" type="pres">
      <dgm:prSet presAssocID="{9B3FCBB0-AC87-4C34-95E2-F882DEA849B2}" presName="descendantText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6C0F9B-907E-4D49-A0C5-14C255631FB8}" type="pres">
      <dgm:prSet presAssocID="{1A58D94D-0E38-434C-8F13-A8C779DC1600}" presName="sp" presStyleCnt="0"/>
      <dgm:spPr/>
      <dgm:t>
        <a:bodyPr/>
        <a:lstStyle/>
        <a:p>
          <a:endParaRPr lang="en-US"/>
        </a:p>
      </dgm:t>
    </dgm:pt>
    <dgm:pt modelId="{696EAB63-DF46-4EEF-B717-BE8BF6F0778D}" type="pres">
      <dgm:prSet presAssocID="{0BE6460D-C22E-44AB-8ABC-7E9B0BD3DA6F}" presName="linNode" presStyleCnt="0"/>
      <dgm:spPr/>
      <dgm:t>
        <a:bodyPr/>
        <a:lstStyle/>
        <a:p>
          <a:endParaRPr lang="en-US"/>
        </a:p>
      </dgm:t>
    </dgm:pt>
    <dgm:pt modelId="{1A064B06-78CC-42FC-A72A-09203712DE51}" type="pres">
      <dgm:prSet presAssocID="{0BE6460D-C22E-44AB-8ABC-7E9B0BD3DA6F}" presName="parentText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710D03-EE4E-4774-A55B-E740B357BE34}" type="pres">
      <dgm:prSet presAssocID="{0BE6460D-C22E-44AB-8ABC-7E9B0BD3DA6F}" presName="descendantText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106422-0F52-4B6E-9088-D724D81BDFCD}" type="pres">
      <dgm:prSet presAssocID="{238823D2-B2AD-4CEB-A398-276441FE6450}" presName="sp" presStyleCnt="0"/>
      <dgm:spPr/>
      <dgm:t>
        <a:bodyPr/>
        <a:lstStyle/>
        <a:p>
          <a:endParaRPr lang="en-US"/>
        </a:p>
      </dgm:t>
    </dgm:pt>
    <dgm:pt modelId="{4333DC78-E817-4244-90B2-190975066C71}" type="pres">
      <dgm:prSet presAssocID="{7625A40A-64EB-40DE-A044-3CEB708545B5}" presName="linNode" presStyleCnt="0"/>
      <dgm:spPr/>
      <dgm:t>
        <a:bodyPr/>
        <a:lstStyle/>
        <a:p>
          <a:endParaRPr lang="en-US"/>
        </a:p>
      </dgm:t>
    </dgm:pt>
    <dgm:pt modelId="{60328476-8F22-4853-8AB4-FDB4D457E7DB}" type="pres">
      <dgm:prSet presAssocID="{7625A40A-64EB-40DE-A044-3CEB708545B5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B65678-6E82-4C7D-A662-18C6117F608E}" type="pres">
      <dgm:prSet presAssocID="{7625A40A-64EB-40DE-A044-3CEB708545B5}" presName="descendantText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2D3518-F87B-4F34-BD52-AE2DB4705A75}" type="pres">
      <dgm:prSet presAssocID="{9838E682-5847-4CE2-ADC1-2446F690F40F}" presName="sp" presStyleCnt="0"/>
      <dgm:spPr/>
      <dgm:t>
        <a:bodyPr/>
        <a:lstStyle/>
        <a:p>
          <a:endParaRPr lang="en-US"/>
        </a:p>
      </dgm:t>
    </dgm:pt>
    <dgm:pt modelId="{8502000C-C4DA-4488-A2A6-9CFEDAD5C0CE}" type="pres">
      <dgm:prSet presAssocID="{7C070507-726B-45B0-A2B7-95D1D1DFA479}" presName="linNode" presStyleCnt="0"/>
      <dgm:spPr/>
      <dgm:t>
        <a:bodyPr/>
        <a:lstStyle/>
        <a:p>
          <a:endParaRPr lang="en-US"/>
        </a:p>
      </dgm:t>
    </dgm:pt>
    <dgm:pt modelId="{FB2A5553-29F0-432C-A99C-844D6B9455E9}" type="pres">
      <dgm:prSet presAssocID="{7C070507-726B-45B0-A2B7-95D1D1DFA479}" presName="parentText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40C74A-28FE-4A08-B1E2-3099F5D9DF0A}" type="pres">
      <dgm:prSet presAssocID="{7C070507-726B-45B0-A2B7-95D1D1DFA479}" presName="descendantText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C181C29-6A50-4F22-8E17-070BB8F42E6D}" type="presOf" srcId="{7625A40A-64EB-40DE-A044-3CEB708545B5}" destId="{60328476-8F22-4853-8AB4-FDB4D457E7DB}" srcOrd="0" destOrd="0" presId="urn:microsoft.com/office/officeart/2005/8/layout/vList5"/>
    <dgm:cxn modelId="{34E25029-B21A-456C-9EDF-ADD131C0BBE1}" srcId="{7C070507-726B-45B0-A2B7-95D1D1DFA479}" destId="{B5DC829D-3912-470D-801C-8637BB83C574}" srcOrd="0" destOrd="0" parTransId="{AAEFD91F-48DE-445D-8CF5-910D60F146F4}" sibTransId="{3587C6D3-9814-488A-9B6E-C24F096C5E0E}"/>
    <dgm:cxn modelId="{55F3D815-90CB-40BB-82C9-CAC42D0CDD76}" srcId="{1A9A1F21-FCFA-4B34-9C48-04D4DF738535}" destId="{0BE6460D-C22E-44AB-8ABC-7E9B0BD3DA6F}" srcOrd="2" destOrd="0" parTransId="{9C008E5D-DF40-4E3C-86F7-D6E3B2038E7A}" sibTransId="{238823D2-B2AD-4CEB-A398-276441FE6450}"/>
    <dgm:cxn modelId="{3FC66C5A-9C78-4617-B0B8-C7D88512286E}" srcId="{7625A40A-64EB-40DE-A044-3CEB708545B5}" destId="{BE6A198E-6564-49C3-AA97-10FEA1ECBF3D}" srcOrd="0" destOrd="0" parTransId="{FD37A486-66D5-4714-AB09-CCD57C17F141}" sibTransId="{D24FEC8F-0D80-4D83-A940-469B5C46A80C}"/>
    <dgm:cxn modelId="{9647472D-96B7-4FE3-8CF9-606B1CF710E1}" type="presOf" srcId="{0BE6460D-C22E-44AB-8ABC-7E9B0BD3DA6F}" destId="{1A064B06-78CC-42FC-A72A-09203712DE51}" srcOrd="0" destOrd="0" presId="urn:microsoft.com/office/officeart/2005/8/layout/vList5"/>
    <dgm:cxn modelId="{DB41D680-F68F-4FA5-BF83-170852708BA8}" type="presOf" srcId="{7CB032C5-24DE-4390-89C9-E3BF703018B2}" destId="{8EDDD65E-1BE0-4C8A-8DEB-85487A0407E5}" srcOrd="0" destOrd="0" presId="urn:microsoft.com/office/officeart/2005/8/layout/vList5"/>
    <dgm:cxn modelId="{6F342462-E31A-4196-ACDF-898B22B934C0}" srcId="{1A9A1F21-FCFA-4B34-9C48-04D4DF738535}" destId="{9B3FCBB0-AC87-4C34-95E2-F882DEA849B2}" srcOrd="1" destOrd="0" parTransId="{59F9FDCA-C4C8-4D9C-982D-E0023024A13E}" sibTransId="{1A58D94D-0E38-434C-8F13-A8C779DC1600}"/>
    <dgm:cxn modelId="{63EE691B-B5BC-4EC2-A3FD-9FA2DF5E6B8E}" srcId="{0BE6460D-C22E-44AB-8ABC-7E9B0BD3DA6F}" destId="{69536E01-74C9-4108-B7C3-E69B13ED2765}" srcOrd="0" destOrd="0" parTransId="{2C86288C-694D-43B5-B2CD-5CEA54DC8C81}" sibTransId="{9195BDB8-071B-4D57-BD22-44FFF2C15D43}"/>
    <dgm:cxn modelId="{01EB2DC7-18F8-439C-96D8-905724E0D10D}" type="presOf" srcId="{B5DC829D-3912-470D-801C-8637BB83C574}" destId="{8A40C74A-28FE-4A08-B1E2-3099F5D9DF0A}" srcOrd="0" destOrd="0" presId="urn:microsoft.com/office/officeart/2005/8/layout/vList5"/>
    <dgm:cxn modelId="{070FFEAA-D7E2-4FC1-ACB6-45A67ABC25C7}" srcId="{F8C31F9A-B87D-4D95-AFA4-2A600C0CA731}" destId="{7CB032C5-24DE-4390-89C9-E3BF703018B2}" srcOrd="0" destOrd="0" parTransId="{4EDBF61D-F7EC-4AB3-B803-9674FD03AF09}" sibTransId="{79E2DE10-0939-42E4-851C-4445196B65FB}"/>
    <dgm:cxn modelId="{8F24960C-5B36-445B-9FF9-D0D5BCEC3D5B}" srcId="{1A9A1F21-FCFA-4B34-9C48-04D4DF738535}" destId="{7C070507-726B-45B0-A2B7-95D1D1DFA479}" srcOrd="4" destOrd="0" parTransId="{2C77D78E-A91D-4037-9E86-C2BA6C84C39E}" sibTransId="{5E15AAB0-EA0E-4DB1-BB45-9B3358E20667}"/>
    <dgm:cxn modelId="{265A169B-9222-4F11-AB6F-2E09AAA29525}" srcId="{1A9A1F21-FCFA-4B34-9C48-04D4DF738535}" destId="{F8C31F9A-B87D-4D95-AFA4-2A600C0CA731}" srcOrd="0" destOrd="0" parTransId="{8F4B08EE-7B1F-47CB-9171-6705BF191E5E}" sibTransId="{41271BA2-A35C-463D-88DF-7FF943DF1CFD}"/>
    <dgm:cxn modelId="{88DC13FE-C521-4E5C-9562-20442F5CC3EE}" type="presOf" srcId="{9B3FCBB0-AC87-4C34-95E2-F882DEA849B2}" destId="{011586E3-85F2-43B4-BBAF-49184AD813E6}" srcOrd="0" destOrd="0" presId="urn:microsoft.com/office/officeart/2005/8/layout/vList5"/>
    <dgm:cxn modelId="{052C7852-77E4-482F-98CB-F8E4047E427A}" type="presOf" srcId="{BE6A198E-6564-49C3-AA97-10FEA1ECBF3D}" destId="{41B65678-6E82-4C7D-A662-18C6117F608E}" srcOrd="0" destOrd="0" presId="urn:microsoft.com/office/officeart/2005/8/layout/vList5"/>
    <dgm:cxn modelId="{F1C7A57A-0C98-408F-8AF1-9EB3AA616EC3}" type="presOf" srcId="{1A9A1F21-FCFA-4B34-9C48-04D4DF738535}" destId="{40045AAC-D9D2-4CB0-B4D5-CF915D08CF8E}" srcOrd="0" destOrd="0" presId="urn:microsoft.com/office/officeart/2005/8/layout/vList5"/>
    <dgm:cxn modelId="{10048CE7-9CE2-44A2-8217-E53B2B5DE344}" type="presOf" srcId="{69536E01-74C9-4108-B7C3-E69B13ED2765}" destId="{84710D03-EE4E-4774-A55B-E740B357BE34}" srcOrd="0" destOrd="0" presId="urn:microsoft.com/office/officeart/2005/8/layout/vList5"/>
    <dgm:cxn modelId="{1FDFF487-1958-49DD-B9C1-FDAA6D458424}" srcId="{9B3FCBB0-AC87-4C34-95E2-F882DEA849B2}" destId="{83874807-9757-418E-9079-00F7579A82F4}" srcOrd="0" destOrd="0" parTransId="{0D5D3376-3C2C-4B3F-BA44-B3BF3A08D759}" sibTransId="{1BB8B17A-EBD5-411D-9527-02C6301AAEEF}"/>
    <dgm:cxn modelId="{CB88A0C8-CE4A-4E53-AE89-4EF888DCFC57}" srcId="{1A9A1F21-FCFA-4B34-9C48-04D4DF738535}" destId="{7625A40A-64EB-40DE-A044-3CEB708545B5}" srcOrd="3" destOrd="0" parTransId="{CF0343BA-9EB6-4225-A96E-87B5C4DD83CB}" sibTransId="{9838E682-5847-4CE2-ADC1-2446F690F40F}"/>
    <dgm:cxn modelId="{E271ECE2-6559-46C2-98F4-20254C4AA85A}" type="presOf" srcId="{7C070507-726B-45B0-A2B7-95D1D1DFA479}" destId="{FB2A5553-29F0-432C-A99C-844D6B9455E9}" srcOrd="0" destOrd="0" presId="urn:microsoft.com/office/officeart/2005/8/layout/vList5"/>
    <dgm:cxn modelId="{5A2B9918-1DD8-4B8A-8724-E665793C9D23}" type="presOf" srcId="{F8C31F9A-B87D-4D95-AFA4-2A600C0CA731}" destId="{3F6C2F69-7A99-46E7-A29A-3042BBA9D561}" srcOrd="0" destOrd="0" presId="urn:microsoft.com/office/officeart/2005/8/layout/vList5"/>
    <dgm:cxn modelId="{C44CBF91-E9F9-4F34-BB92-1E762086432D}" type="presOf" srcId="{83874807-9757-418E-9079-00F7579A82F4}" destId="{57E32FFB-AC8B-4FE9-98E8-A9797944AA62}" srcOrd="0" destOrd="0" presId="urn:microsoft.com/office/officeart/2005/8/layout/vList5"/>
    <dgm:cxn modelId="{A880D2A3-E25A-4F3B-9281-41481AFADB65}" type="presParOf" srcId="{40045AAC-D9D2-4CB0-B4D5-CF915D08CF8E}" destId="{42C22D20-F291-449D-872E-5B58EDBAAD18}" srcOrd="0" destOrd="0" presId="urn:microsoft.com/office/officeart/2005/8/layout/vList5"/>
    <dgm:cxn modelId="{9870EC4A-A208-47A1-8464-C22158AC0778}" type="presParOf" srcId="{42C22D20-F291-449D-872E-5B58EDBAAD18}" destId="{3F6C2F69-7A99-46E7-A29A-3042BBA9D561}" srcOrd="0" destOrd="0" presId="urn:microsoft.com/office/officeart/2005/8/layout/vList5"/>
    <dgm:cxn modelId="{9DCA56E8-4CA7-4876-8E58-E74DDBBAF910}" type="presParOf" srcId="{42C22D20-F291-449D-872E-5B58EDBAAD18}" destId="{8EDDD65E-1BE0-4C8A-8DEB-85487A0407E5}" srcOrd="1" destOrd="0" presId="urn:microsoft.com/office/officeart/2005/8/layout/vList5"/>
    <dgm:cxn modelId="{2A14818C-4B75-40A0-ADD2-2F1D216101BC}" type="presParOf" srcId="{40045AAC-D9D2-4CB0-B4D5-CF915D08CF8E}" destId="{8C894B58-50D9-4103-8BC9-E97AF887E093}" srcOrd="1" destOrd="0" presId="urn:microsoft.com/office/officeart/2005/8/layout/vList5"/>
    <dgm:cxn modelId="{BB95A608-0AEC-4801-8196-6BFF6D779853}" type="presParOf" srcId="{40045AAC-D9D2-4CB0-B4D5-CF915D08CF8E}" destId="{74D39DA9-D395-4460-ACE5-34EF485323EC}" srcOrd="2" destOrd="0" presId="urn:microsoft.com/office/officeart/2005/8/layout/vList5"/>
    <dgm:cxn modelId="{D9E2B32E-A764-4636-A336-54C90E4D177B}" type="presParOf" srcId="{74D39DA9-D395-4460-ACE5-34EF485323EC}" destId="{011586E3-85F2-43B4-BBAF-49184AD813E6}" srcOrd="0" destOrd="0" presId="urn:microsoft.com/office/officeart/2005/8/layout/vList5"/>
    <dgm:cxn modelId="{E75F172F-B4F1-46F5-A472-770CF284CAD4}" type="presParOf" srcId="{74D39DA9-D395-4460-ACE5-34EF485323EC}" destId="{57E32FFB-AC8B-4FE9-98E8-A9797944AA62}" srcOrd="1" destOrd="0" presId="urn:microsoft.com/office/officeart/2005/8/layout/vList5"/>
    <dgm:cxn modelId="{5172C116-E6EB-4AE1-9A7F-E24EAA9E5105}" type="presParOf" srcId="{40045AAC-D9D2-4CB0-B4D5-CF915D08CF8E}" destId="{826C0F9B-907E-4D49-A0C5-14C255631FB8}" srcOrd="3" destOrd="0" presId="urn:microsoft.com/office/officeart/2005/8/layout/vList5"/>
    <dgm:cxn modelId="{87363513-CB20-445B-A868-DAA9339A183A}" type="presParOf" srcId="{40045AAC-D9D2-4CB0-B4D5-CF915D08CF8E}" destId="{696EAB63-DF46-4EEF-B717-BE8BF6F0778D}" srcOrd="4" destOrd="0" presId="urn:microsoft.com/office/officeart/2005/8/layout/vList5"/>
    <dgm:cxn modelId="{50137270-ED2F-4D0A-A1D2-CF12A85D6EDC}" type="presParOf" srcId="{696EAB63-DF46-4EEF-B717-BE8BF6F0778D}" destId="{1A064B06-78CC-42FC-A72A-09203712DE51}" srcOrd="0" destOrd="0" presId="urn:microsoft.com/office/officeart/2005/8/layout/vList5"/>
    <dgm:cxn modelId="{45A7DF9E-0E39-4EB1-9F38-F2B8EFF59945}" type="presParOf" srcId="{696EAB63-DF46-4EEF-B717-BE8BF6F0778D}" destId="{84710D03-EE4E-4774-A55B-E740B357BE34}" srcOrd="1" destOrd="0" presId="urn:microsoft.com/office/officeart/2005/8/layout/vList5"/>
    <dgm:cxn modelId="{2B3D48BD-1D2F-430C-BBB1-A2B42FC69573}" type="presParOf" srcId="{40045AAC-D9D2-4CB0-B4D5-CF915D08CF8E}" destId="{D4106422-0F52-4B6E-9088-D724D81BDFCD}" srcOrd="5" destOrd="0" presId="urn:microsoft.com/office/officeart/2005/8/layout/vList5"/>
    <dgm:cxn modelId="{C25CA368-3968-4DD0-AE39-C3EAF5DD175D}" type="presParOf" srcId="{40045AAC-D9D2-4CB0-B4D5-CF915D08CF8E}" destId="{4333DC78-E817-4244-90B2-190975066C71}" srcOrd="6" destOrd="0" presId="urn:microsoft.com/office/officeart/2005/8/layout/vList5"/>
    <dgm:cxn modelId="{9BD081E9-2DB8-4D65-86F1-36554B3F9C77}" type="presParOf" srcId="{4333DC78-E817-4244-90B2-190975066C71}" destId="{60328476-8F22-4853-8AB4-FDB4D457E7DB}" srcOrd="0" destOrd="0" presId="urn:microsoft.com/office/officeart/2005/8/layout/vList5"/>
    <dgm:cxn modelId="{EAD49BCC-C67E-416B-8846-6AFE2D7C8BFA}" type="presParOf" srcId="{4333DC78-E817-4244-90B2-190975066C71}" destId="{41B65678-6E82-4C7D-A662-18C6117F608E}" srcOrd="1" destOrd="0" presId="urn:microsoft.com/office/officeart/2005/8/layout/vList5"/>
    <dgm:cxn modelId="{45B9E81F-F5CE-47A1-86A7-DCE25DF162B6}" type="presParOf" srcId="{40045AAC-D9D2-4CB0-B4D5-CF915D08CF8E}" destId="{CB2D3518-F87B-4F34-BD52-AE2DB4705A75}" srcOrd="7" destOrd="0" presId="urn:microsoft.com/office/officeart/2005/8/layout/vList5"/>
    <dgm:cxn modelId="{6DF5EF79-A67D-4EAF-9285-A20B69F23565}" type="presParOf" srcId="{40045AAC-D9D2-4CB0-B4D5-CF915D08CF8E}" destId="{8502000C-C4DA-4488-A2A6-9CFEDAD5C0CE}" srcOrd="8" destOrd="0" presId="urn:microsoft.com/office/officeart/2005/8/layout/vList5"/>
    <dgm:cxn modelId="{80D503FC-23C4-433D-9BD1-D1AE21E214B5}" type="presParOf" srcId="{8502000C-C4DA-4488-A2A6-9CFEDAD5C0CE}" destId="{FB2A5553-29F0-432C-A99C-844D6B9455E9}" srcOrd="0" destOrd="0" presId="urn:microsoft.com/office/officeart/2005/8/layout/vList5"/>
    <dgm:cxn modelId="{57EEF6EF-EEE3-45EC-81C3-CF2980A32124}" type="presParOf" srcId="{8502000C-C4DA-4488-A2A6-9CFEDAD5C0CE}" destId="{8A40C74A-28FE-4A08-B1E2-3099F5D9DF0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441824B-DF65-46EC-849A-F012D074E372}" type="doc">
      <dgm:prSet loTypeId="urn:microsoft.com/office/officeart/2005/8/layout/arrow3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F1F82824-D904-4B45-AD6D-DE6049591440}">
      <dgm:prSet/>
      <dgm:spPr/>
      <dgm:t>
        <a:bodyPr/>
        <a:lstStyle/>
        <a:p>
          <a:pPr rtl="1"/>
          <a:r>
            <a:rPr lang="fa-IR" dirty="0" smtClean="0"/>
            <a:t>عرضه</a:t>
          </a:r>
          <a:endParaRPr lang="en-US" dirty="0"/>
        </a:p>
      </dgm:t>
    </dgm:pt>
    <dgm:pt modelId="{B13A4591-F409-4ACE-A579-17527B07542B}" type="parTrans" cxnId="{F86FB25A-2BCE-4393-B2FA-737CF8896FC3}">
      <dgm:prSet/>
      <dgm:spPr/>
      <dgm:t>
        <a:bodyPr/>
        <a:lstStyle/>
        <a:p>
          <a:endParaRPr lang="en-US"/>
        </a:p>
      </dgm:t>
    </dgm:pt>
    <dgm:pt modelId="{5517C2A1-5D72-440D-B5B2-721654A4669E}" type="sibTrans" cxnId="{F86FB25A-2BCE-4393-B2FA-737CF8896FC3}">
      <dgm:prSet/>
      <dgm:spPr/>
      <dgm:t>
        <a:bodyPr/>
        <a:lstStyle/>
        <a:p>
          <a:endParaRPr lang="en-US"/>
        </a:p>
      </dgm:t>
    </dgm:pt>
    <dgm:pt modelId="{3E89122B-4C32-4D2F-89F3-B0D580F43B02}">
      <dgm:prSet/>
      <dgm:spPr/>
      <dgm:t>
        <a:bodyPr/>
        <a:lstStyle/>
        <a:p>
          <a:pPr rtl="1"/>
          <a:r>
            <a:rPr lang="fa-IR" dirty="0" smtClean="0"/>
            <a:t>تقاضا</a:t>
          </a:r>
          <a:endParaRPr lang="en-US" dirty="0"/>
        </a:p>
      </dgm:t>
    </dgm:pt>
    <dgm:pt modelId="{0B2ED8E2-E8C6-4D86-9D7C-A70EE0BEDBAD}" type="parTrans" cxnId="{AEE4CB6C-F487-4E44-86DF-8E9A56CA8F3B}">
      <dgm:prSet/>
      <dgm:spPr/>
      <dgm:t>
        <a:bodyPr/>
        <a:lstStyle/>
        <a:p>
          <a:endParaRPr lang="en-US"/>
        </a:p>
      </dgm:t>
    </dgm:pt>
    <dgm:pt modelId="{58F04FAB-D69F-4FE0-8325-2F0D21F39192}" type="sibTrans" cxnId="{AEE4CB6C-F487-4E44-86DF-8E9A56CA8F3B}">
      <dgm:prSet/>
      <dgm:spPr/>
      <dgm:t>
        <a:bodyPr/>
        <a:lstStyle/>
        <a:p>
          <a:endParaRPr lang="en-US"/>
        </a:p>
      </dgm:t>
    </dgm:pt>
    <dgm:pt modelId="{197EA74E-20C9-4C76-B613-3BB5E56F43FE}" type="pres">
      <dgm:prSet presAssocID="{4441824B-DF65-46EC-849A-F012D074E372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0128B95-2DFE-4E3A-9D2D-333F1A85682F}" type="pres">
      <dgm:prSet presAssocID="{4441824B-DF65-46EC-849A-F012D074E372}" presName="divider" presStyleLbl="fgShp" presStyleIdx="0" presStyleCnt="1"/>
      <dgm:spPr/>
    </dgm:pt>
    <dgm:pt modelId="{20BA22D5-9CDD-432D-9010-83D92C00B5EA}" type="pres">
      <dgm:prSet presAssocID="{F1F82824-D904-4B45-AD6D-DE6049591440}" presName="downArrow" presStyleLbl="node1" presStyleIdx="0" presStyleCnt="2"/>
      <dgm:spPr/>
    </dgm:pt>
    <dgm:pt modelId="{62335D10-8CCE-4E5E-B1E1-95603E9C0BA4}" type="pres">
      <dgm:prSet presAssocID="{F1F82824-D904-4B45-AD6D-DE6049591440}" presName="downArrow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A4FE2F-9762-4506-B0AE-6E7AF723946B}" type="pres">
      <dgm:prSet presAssocID="{3E89122B-4C32-4D2F-89F3-B0D580F43B02}" presName="upArrow" presStyleLbl="node1" presStyleIdx="1" presStyleCnt="2"/>
      <dgm:spPr/>
    </dgm:pt>
    <dgm:pt modelId="{8521B03C-3DD2-4758-963C-5B7E3AB0F070}" type="pres">
      <dgm:prSet presAssocID="{3E89122B-4C32-4D2F-89F3-B0D580F43B02}" presName="upArrow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7751394-730B-4290-8BE3-5739A8000528}" type="presOf" srcId="{4441824B-DF65-46EC-849A-F012D074E372}" destId="{197EA74E-20C9-4C76-B613-3BB5E56F43FE}" srcOrd="0" destOrd="0" presId="urn:microsoft.com/office/officeart/2005/8/layout/arrow3"/>
    <dgm:cxn modelId="{8554E84B-7D5D-40C1-BB18-DCB8274D8F84}" type="presOf" srcId="{3E89122B-4C32-4D2F-89F3-B0D580F43B02}" destId="{8521B03C-3DD2-4758-963C-5B7E3AB0F070}" srcOrd="0" destOrd="0" presId="urn:microsoft.com/office/officeart/2005/8/layout/arrow3"/>
    <dgm:cxn modelId="{AEE4CB6C-F487-4E44-86DF-8E9A56CA8F3B}" srcId="{4441824B-DF65-46EC-849A-F012D074E372}" destId="{3E89122B-4C32-4D2F-89F3-B0D580F43B02}" srcOrd="1" destOrd="0" parTransId="{0B2ED8E2-E8C6-4D86-9D7C-A70EE0BEDBAD}" sibTransId="{58F04FAB-D69F-4FE0-8325-2F0D21F39192}"/>
    <dgm:cxn modelId="{00B3370B-C43F-4A64-B8F0-02186AD893F9}" type="presOf" srcId="{F1F82824-D904-4B45-AD6D-DE6049591440}" destId="{62335D10-8CCE-4E5E-B1E1-95603E9C0BA4}" srcOrd="0" destOrd="0" presId="urn:microsoft.com/office/officeart/2005/8/layout/arrow3"/>
    <dgm:cxn modelId="{F86FB25A-2BCE-4393-B2FA-737CF8896FC3}" srcId="{4441824B-DF65-46EC-849A-F012D074E372}" destId="{F1F82824-D904-4B45-AD6D-DE6049591440}" srcOrd="0" destOrd="0" parTransId="{B13A4591-F409-4ACE-A579-17527B07542B}" sibTransId="{5517C2A1-5D72-440D-B5B2-721654A4669E}"/>
    <dgm:cxn modelId="{2BBDCEBD-9F36-4839-8D6D-09614B2AE694}" type="presParOf" srcId="{197EA74E-20C9-4C76-B613-3BB5E56F43FE}" destId="{20128B95-2DFE-4E3A-9D2D-333F1A85682F}" srcOrd="0" destOrd="0" presId="urn:microsoft.com/office/officeart/2005/8/layout/arrow3"/>
    <dgm:cxn modelId="{C7D1B566-5FB6-41B1-8ECD-C9D6323A44B7}" type="presParOf" srcId="{197EA74E-20C9-4C76-B613-3BB5E56F43FE}" destId="{20BA22D5-9CDD-432D-9010-83D92C00B5EA}" srcOrd="1" destOrd="0" presId="urn:microsoft.com/office/officeart/2005/8/layout/arrow3"/>
    <dgm:cxn modelId="{1729CE03-EC3C-4AD1-B0C2-4B6504FEC586}" type="presParOf" srcId="{197EA74E-20C9-4C76-B613-3BB5E56F43FE}" destId="{62335D10-8CCE-4E5E-B1E1-95603E9C0BA4}" srcOrd="2" destOrd="0" presId="urn:microsoft.com/office/officeart/2005/8/layout/arrow3"/>
    <dgm:cxn modelId="{734E9173-A77F-4A22-ADAF-EDC5AE20CF86}" type="presParOf" srcId="{197EA74E-20C9-4C76-B613-3BB5E56F43FE}" destId="{16A4FE2F-9762-4506-B0AE-6E7AF723946B}" srcOrd="3" destOrd="0" presId="urn:microsoft.com/office/officeart/2005/8/layout/arrow3"/>
    <dgm:cxn modelId="{FF255B43-D16B-499C-816C-EB8FC1E9D826}" type="presParOf" srcId="{197EA74E-20C9-4C76-B613-3BB5E56F43FE}" destId="{8521B03C-3DD2-4758-963C-5B7E3AB0F070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3C3B728D-6891-4208-9892-4087AEA8C1BE}" type="doc">
      <dgm:prSet loTypeId="urn:microsoft.com/office/officeart/2005/8/layout/vProcess5" loCatId="process" qsTypeId="urn:microsoft.com/office/officeart/2005/8/quickstyle/3d1" qsCatId="3D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49F39B8D-C840-41E7-9647-13938DB1FA6D}">
      <dgm:prSet/>
      <dgm:spPr/>
      <dgm:t>
        <a:bodyPr/>
        <a:lstStyle/>
        <a:p>
          <a:pPr rtl="1"/>
          <a:r>
            <a:rPr lang="fa-IR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افزایش تمرکز بر کاهش نرخ تورم</a:t>
          </a:r>
          <a:endParaRPr lang="en-US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C99DB71F-32D9-41C2-98E2-CC4C384CC289}" type="parTrans" cxnId="{FA1CEB66-3C54-4FE6-9EB9-5215EA0469D8}">
      <dgm:prSet/>
      <dgm:spPr/>
      <dgm:t>
        <a:bodyPr/>
        <a:lstStyle/>
        <a:p>
          <a:endParaRPr lang="en-US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913D730F-A08F-4FF8-8260-3E487CF096EC}" type="sibTrans" cxnId="{FA1CEB66-3C54-4FE6-9EB9-5215EA0469D8}">
      <dgm:prSet/>
      <dgm:spPr/>
      <dgm:t>
        <a:bodyPr/>
        <a:lstStyle/>
        <a:p>
          <a:endParaRPr lang="en-US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B1030A6A-1207-4195-A5D9-B77ECA6CEBFE}">
      <dgm:prSet/>
      <dgm:spPr/>
      <dgm:t>
        <a:bodyPr/>
        <a:lstStyle/>
        <a:p>
          <a:pPr rtl="1"/>
          <a:r>
            <a:rPr lang="fa-IR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کاهش قابل‌ملاحظۀ اعطای وام‌های رهنی</a:t>
          </a:r>
          <a:endParaRPr lang="en-US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2A6B1DBA-641F-4989-A7E9-E98682343D56}" type="parTrans" cxnId="{20A8AE94-2248-4415-8923-E95F3A47A7DC}">
      <dgm:prSet/>
      <dgm:spPr/>
      <dgm:t>
        <a:bodyPr/>
        <a:lstStyle/>
        <a:p>
          <a:endParaRPr lang="en-US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CCA07C75-9B2E-4CDC-BA2E-A076B9FA0D74}" type="sibTrans" cxnId="{20A8AE94-2248-4415-8923-E95F3A47A7DC}">
      <dgm:prSet/>
      <dgm:spPr/>
      <dgm:t>
        <a:bodyPr/>
        <a:lstStyle/>
        <a:p>
          <a:endParaRPr lang="en-US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B55F0C38-1752-40E4-B072-C2829F70389F}">
      <dgm:prSet/>
      <dgm:spPr/>
      <dgm:t>
        <a:bodyPr/>
        <a:lstStyle/>
        <a:p>
          <a:pPr rtl="1"/>
          <a:r>
            <a:rPr lang="fa-IR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کاهش اعتبارات در بخش مسکن</a:t>
          </a:r>
          <a:endParaRPr lang="en-US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2FE79FB6-2B5D-4CCA-B41F-798E37C7F336}" type="parTrans" cxnId="{DB6FE2FE-381A-47C6-94B0-B0825CB89618}">
      <dgm:prSet/>
      <dgm:spPr/>
      <dgm:t>
        <a:bodyPr/>
        <a:lstStyle/>
        <a:p>
          <a:endParaRPr lang="en-US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3AA678B1-D0E5-4382-9148-54D8A51F48A0}" type="sibTrans" cxnId="{DB6FE2FE-381A-47C6-94B0-B0825CB89618}">
      <dgm:prSet/>
      <dgm:spPr/>
      <dgm:t>
        <a:bodyPr/>
        <a:lstStyle/>
        <a:p>
          <a:endParaRPr lang="en-US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303E5FEE-7580-4F69-83B0-CA8E9D97BD47}" type="pres">
      <dgm:prSet presAssocID="{3C3B728D-6891-4208-9892-4087AEA8C1BE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E60E021-E683-4A37-AA4B-CC1FE9B9F97E}" type="pres">
      <dgm:prSet presAssocID="{3C3B728D-6891-4208-9892-4087AEA8C1BE}" presName="dummyMaxCanvas" presStyleCnt="0">
        <dgm:presLayoutVars/>
      </dgm:prSet>
      <dgm:spPr/>
    </dgm:pt>
    <dgm:pt modelId="{45CDA43D-AEE4-46F4-8AC1-FC81C382107B}" type="pres">
      <dgm:prSet presAssocID="{3C3B728D-6891-4208-9892-4087AEA8C1BE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7EB850-3D6B-47B2-8737-909EACC37DFB}" type="pres">
      <dgm:prSet presAssocID="{3C3B728D-6891-4208-9892-4087AEA8C1BE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E973D4-6250-4311-9E58-CD746455E980}" type="pres">
      <dgm:prSet presAssocID="{3C3B728D-6891-4208-9892-4087AEA8C1BE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FD4F9C-A0C5-44E0-9280-F25AAA8EBF81}" type="pres">
      <dgm:prSet presAssocID="{3C3B728D-6891-4208-9892-4087AEA8C1BE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D925DA-982A-49A6-9565-8F705171763D}" type="pres">
      <dgm:prSet presAssocID="{3C3B728D-6891-4208-9892-4087AEA8C1BE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6F7507-A369-4D57-91FB-708A87BA9F74}" type="pres">
      <dgm:prSet presAssocID="{3C3B728D-6891-4208-9892-4087AEA8C1BE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E57A21-79E9-4FBB-B6A4-F04C2F64D7C5}" type="pres">
      <dgm:prSet presAssocID="{3C3B728D-6891-4208-9892-4087AEA8C1BE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2953FF-781D-42FD-BEB5-AF84E33F327F}" type="pres">
      <dgm:prSet presAssocID="{3C3B728D-6891-4208-9892-4087AEA8C1BE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B6FE2FE-381A-47C6-94B0-B0825CB89618}" srcId="{3C3B728D-6891-4208-9892-4087AEA8C1BE}" destId="{B55F0C38-1752-40E4-B072-C2829F70389F}" srcOrd="2" destOrd="0" parTransId="{2FE79FB6-2B5D-4CCA-B41F-798E37C7F336}" sibTransId="{3AA678B1-D0E5-4382-9148-54D8A51F48A0}"/>
    <dgm:cxn modelId="{666D6CC9-54FC-4BD9-AC8F-3A29B90C5E90}" type="presOf" srcId="{CCA07C75-9B2E-4CDC-BA2E-A076B9FA0D74}" destId="{9FD925DA-982A-49A6-9565-8F705171763D}" srcOrd="0" destOrd="0" presId="urn:microsoft.com/office/officeart/2005/8/layout/vProcess5"/>
    <dgm:cxn modelId="{E5DEC38D-EECB-4B24-9994-F0129D42AF3B}" type="presOf" srcId="{49F39B8D-C840-41E7-9647-13938DB1FA6D}" destId="{45CDA43D-AEE4-46F4-8AC1-FC81C382107B}" srcOrd="0" destOrd="0" presId="urn:microsoft.com/office/officeart/2005/8/layout/vProcess5"/>
    <dgm:cxn modelId="{65969EAC-29D8-4306-A6FE-B1FC5864A2DF}" type="presOf" srcId="{B55F0C38-1752-40E4-B072-C2829F70389F}" destId="{E8E973D4-6250-4311-9E58-CD746455E980}" srcOrd="0" destOrd="0" presId="urn:microsoft.com/office/officeart/2005/8/layout/vProcess5"/>
    <dgm:cxn modelId="{20A8AE94-2248-4415-8923-E95F3A47A7DC}" srcId="{3C3B728D-6891-4208-9892-4087AEA8C1BE}" destId="{B1030A6A-1207-4195-A5D9-B77ECA6CEBFE}" srcOrd="1" destOrd="0" parTransId="{2A6B1DBA-641F-4989-A7E9-E98682343D56}" sibTransId="{CCA07C75-9B2E-4CDC-BA2E-A076B9FA0D74}"/>
    <dgm:cxn modelId="{5F8BF5AF-A5B4-42A0-8A6E-BAC54CD07AB4}" type="presOf" srcId="{B1030A6A-1207-4195-A5D9-B77ECA6CEBFE}" destId="{747EB850-3D6B-47B2-8737-909EACC37DFB}" srcOrd="0" destOrd="0" presId="urn:microsoft.com/office/officeart/2005/8/layout/vProcess5"/>
    <dgm:cxn modelId="{FA1CEB66-3C54-4FE6-9EB9-5215EA0469D8}" srcId="{3C3B728D-6891-4208-9892-4087AEA8C1BE}" destId="{49F39B8D-C840-41E7-9647-13938DB1FA6D}" srcOrd="0" destOrd="0" parTransId="{C99DB71F-32D9-41C2-98E2-CC4C384CC289}" sibTransId="{913D730F-A08F-4FF8-8260-3E487CF096EC}"/>
    <dgm:cxn modelId="{C9AB3B5D-73E7-4534-88A3-F3C4E782F888}" type="presOf" srcId="{913D730F-A08F-4FF8-8260-3E487CF096EC}" destId="{AEFD4F9C-A0C5-44E0-9280-F25AAA8EBF81}" srcOrd="0" destOrd="0" presId="urn:microsoft.com/office/officeart/2005/8/layout/vProcess5"/>
    <dgm:cxn modelId="{5D290685-01A0-4DE0-84F8-AAB200D41DE1}" type="presOf" srcId="{49F39B8D-C840-41E7-9647-13938DB1FA6D}" destId="{AC6F7507-A369-4D57-91FB-708A87BA9F74}" srcOrd="1" destOrd="0" presId="urn:microsoft.com/office/officeart/2005/8/layout/vProcess5"/>
    <dgm:cxn modelId="{B4E91C84-796D-4ED3-87CF-4EE5D184630F}" type="presOf" srcId="{3C3B728D-6891-4208-9892-4087AEA8C1BE}" destId="{303E5FEE-7580-4F69-83B0-CA8E9D97BD47}" srcOrd="0" destOrd="0" presId="urn:microsoft.com/office/officeart/2005/8/layout/vProcess5"/>
    <dgm:cxn modelId="{DCA55E9C-962A-4983-BAC5-468020B40F22}" type="presOf" srcId="{B55F0C38-1752-40E4-B072-C2829F70389F}" destId="{262953FF-781D-42FD-BEB5-AF84E33F327F}" srcOrd="1" destOrd="0" presId="urn:microsoft.com/office/officeart/2005/8/layout/vProcess5"/>
    <dgm:cxn modelId="{0C82C0E3-58AC-43CE-934C-23593D15981F}" type="presOf" srcId="{B1030A6A-1207-4195-A5D9-B77ECA6CEBFE}" destId="{DCE57A21-79E9-4FBB-B6A4-F04C2F64D7C5}" srcOrd="1" destOrd="0" presId="urn:microsoft.com/office/officeart/2005/8/layout/vProcess5"/>
    <dgm:cxn modelId="{556C3BDB-07DB-4584-8EA1-3D8BC7D5BCA2}" type="presParOf" srcId="{303E5FEE-7580-4F69-83B0-CA8E9D97BD47}" destId="{BE60E021-E683-4A37-AA4B-CC1FE9B9F97E}" srcOrd="0" destOrd="0" presId="urn:microsoft.com/office/officeart/2005/8/layout/vProcess5"/>
    <dgm:cxn modelId="{321BB15C-3881-46F4-A3C9-18A017DE467A}" type="presParOf" srcId="{303E5FEE-7580-4F69-83B0-CA8E9D97BD47}" destId="{45CDA43D-AEE4-46F4-8AC1-FC81C382107B}" srcOrd="1" destOrd="0" presId="urn:microsoft.com/office/officeart/2005/8/layout/vProcess5"/>
    <dgm:cxn modelId="{16C701C7-A50F-431A-828F-2F23997CABAD}" type="presParOf" srcId="{303E5FEE-7580-4F69-83B0-CA8E9D97BD47}" destId="{747EB850-3D6B-47B2-8737-909EACC37DFB}" srcOrd="2" destOrd="0" presId="urn:microsoft.com/office/officeart/2005/8/layout/vProcess5"/>
    <dgm:cxn modelId="{3F1CAF03-1D17-449C-A24C-8DC2DD56B693}" type="presParOf" srcId="{303E5FEE-7580-4F69-83B0-CA8E9D97BD47}" destId="{E8E973D4-6250-4311-9E58-CD746455E980}" srcOrd="3" destOrd="0" presId="urn:microsoft.com/office/officeart/2005/8/layout/vProcess5"/>
    <dgm:cxn modelId="{E8199AF1-F0F2-47F4-8692-9FD567239774}" type="presParOf" srcId="{303E5FEE-7580-4F69-83B0-CA8E9D97BD47}" destId="{AEFD4F9C-A0C5-44E0-9280-F25AAA8EBF81}" srcOrd="4" destOrd="0" presId="urn:microsoft.com/office/officeart/2005/8/layout/vProcess5"/>
    <dgm:cxn modelId="{EBA2898E-4A48-45C5-A802-36AF4205BC49}" type="presParOf" srcId="{303E5FEE-7580-4F69-83B0-CA8E9D97BD47}" destId="{9FD925DA-982A-49A6-9565-8F705171763D}" srcOrd="5" destOrd="0" presId="urn:microsoft.com/office/officeart/2005/8/layout/vProcess5"/>
    <dgm:cxn modelId="{26BB24F1-3856-4942-8591-081D76202BB0}" type="presParOf" srcId="{303E5FEE-7580-4F69-83B0-CA8E9D97BD47}" destId="{AC6F7507-A369-4D57-91FB-708A87BA9F74}" srcOrd="6" destOrd="0" presId="urn:microsoft.com/office/officeart/2005/8/layout/vProcess5"/>
    <dgm:cxn modelId="{88FFA371-093A-449F-B525-DFCACBF82E3F}" type="presParOf" srcId="{303E5FEE-7580-4F69-83B0-CA8E9D97BD47}" destId="{DCE57A21-79E9-4FBB-B6A4-F04C2F64D7C5}" srcOrd="7" destOrd="0" presId="urn:microsoft.com/office/officeart/2005/8/layout/vProcess5"/>
    <dgm:cxn modelId="{E1EDA196-67DD-4061-9868-F49538751EDE}" type="presParOf" srcId="{303E5FEE-7580-4F69-83B0-CA8E9D97BD47}" destId="{262953FF-781D-42FD-BEB5-AF84E33F327F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021F73D2-58B8-481D-B7A7-D15C00418368}" type="doc">
      <dgm:prSet loTypeId="urn:microsoft.com/office/officeart/2005/8/layout/hierarchy3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398D62E-4D9F-41A2-94C1-BFF2EFCFCC13}">
      <dgm:prSet/>
      <dgm:spPr/>
      <dgm:t>
        <a:bodyPr/>
        <a:lstStyle/>
        <a:p>
          <a:pPr rtl="1"/>
          <a:r>
            <a:rPr lang="fa-IR" dirty="0" smtClean="0"/>
            <a:t>تجاری</a:t>
          </a:r>
          <a:endParaRPr lang="en-US" dirty="0"/>
        </a:p>
      </dgm:t>
    </dgm:pt>
    <dgm:pt modelId="{1C3BFCB8-CB14-41A6-848A-BC9C9428F34B}" type="parTrans" cxnId="{2A4229D9-43F3-4FD5-A360-871AFD6CC09F}">
      <dgm:prSet/>
      <dgm:spPr/>
      <dgm:t>
        <a:bodyPr/>
        <a:lstStyle/>
        <a:p>
          <a:endParaRPr lang="en-US"/>
        </a:p>
      </dgm:t>
    </dgm:pt>
    <dgm:pt modelId="{9E63808A-0781-49B3-92C0-7A5D96124D8D}" type="sibTrans" cxnId="{2A4229D9-43F3-4FD5-A360-871AFD6CC09F}">
      <dgm:prSet/>
      <dgm:spPr/>
      <dgm:t>
        <a:bodyPr/>
        <a:lstStyle/>
        <a:p>
          <a:endParaRPr lang="en-US"/>
        </a:p>
      </dgm:t>
    </dgm:pt>
    <dgm:pt modelId="{D3B1CE8D-D484-49F8-84F4-96D9184FD5F8}">
      <dgm:prSet/>
      <dgm:spPr/>
      <dgm:t>
        <a:bodyPr/>
        <a:lstStyle/>
        <a:p>
          <a:pPr rtl="1"/>
          <a:r>
            <a:rPr lang="fa-IR" dirty="0" smtClean="0"/>
            <a:t>فراوانی عرضه</a:t>
          </a:r>
          <a:endParaRPr lang="en-US" dirty="0"/>
        </a:p>
      </dgm:t>
    </dgm:pt>
    <dgm:pt modelId="{7149E7BB-44D4-4436-9D99-28766B1C8CC3}" type="parTrans" cxnId="{0D1ACBA5-FC90-4A93-8860-CAA4F5FF865A}">
      <dgm:prSet/>
      <dgm:spPr/>
      <dgm:t>
        <a:bodyPr/>
        <a:lstStyle/>
        <a:p>
          <a:endParaRPr lang="en-US"/>
        </a:p>
      </dgm:t>
    </dgm:pt>
    <dgm:pt modelId="{DD7C23D4-3D7A-4A95-AD35-33548B164045}" type="sibTrans" cxnId="{0D1ACBA5-FC90-4A93-8860-CAA4F5FF865A}">
      <dgm:prSet/>
      <dgm:spPr/>
      <dgm:t>
        <a:bodyPr/>
        <a:lstStyle/>
        <a:p>
          <a:endParaRPr lang="en-US"/>
        </a:p>
      </dgm:t>
    </dgm:pt>
    <dgm:pt modelId="{5B8FDF92-A460-4630-B6EC-BE72548EC098}">
      <dgm:prSet/>
      <dgm:spPr/>
      <dgm:t>
        <a:bodyPr/>
        <a:lstStyle/>
        <a:p>
          <a:pPr rtl="1"/>
          <a:r>
            <a:rPr lang="fa-IR" dirty="0" smtClean="0"/>
            <a:t>لوکس</a:t>
          </a:r>
          <a:endParaRPr lang="en-US" dirty="0"/>
        </a:p>
      </dgm:t>
    </dgm:pt>
    <dgm:pt modelId="{7042F548-71BE-460E-8F38-B56D5B167AB8}" type="parTrans" cxnId="{9C2C93BD-3704-4E98-A77C-F7829940289F}">
      <dgm:prSet/>
      <dgm:spPr/>
      <dgm:t>
        <a:bodyPr/>
        <a:lstStyle/>
        <a:p>
          <a:endParaRPr lang="en-US"/>
        </a:p>
      </dgm:t>
    </dgm:pt>
    <dgm:pt modelId="{3C668A37-AE63-4783-9546-865CA0369724}" type="sibTrans" cxnId="{9C2C93BD-3704-4E98-A77C-F7829940289F}">
      <dgm:prSet/>
      <dgm:spPr/>
      <dgm:t>
        <a:bodyPr/>
        <a:lstStyle/>
        <a:p>
          <a:endParaRPr lang="en-US"/>
        </a:p>
      </dgm:t>
    </dgm:pt>
    <dgm:pt modelId="{15004E4C-5B2F-4187-8B22-944C0DFBF92D}">
      <dgm:prSet/>
      <dgm:spPr/>
      <dgm:t>
        <a:bodyPr/>
        <a:lstStyle/>
        <a:p>
          <a:pPr rtl="1"/>
          <a:r>
            <a:rPr lang="fa-IR" dirty="0" smtClean="0"/>
            <a:t>فراوانی عرضه</a:t>
          </a:r>
          <a:endParaRPr lang="en-US" dirty="0"/>
        </a:p>
      </dgm:t>
    </dgm:pt>
    <dgm:pt modelId="{C2602AC0-CF42-477E-808D-9726D21A9E61}" type="parTrans" cxnId="{45BAC45A-7C4C-45A1-9DF7-886BB64DFA88}">
      <dgm:prSet/>
      <dgm:spPr/>
      <dgm:t>
        <a:bodyPr/>
        <a:lstStyle/>
        <a:p>
          <a:endParaRPr lang="en-US"/>
        </a:p>
      </dgm:t>
    </dgm:pt>
    <dgm:pt modelId="{66A85CA9-9D03-4A69-9BAB-99F8F018286B}" type="sibTrans" cxnId="{45BAC45A-7C4C-45A1-9DF7-886BB64DFA88}">
      <dgm:prSet/>
      <dgm:spPr/>
      <dgm:t>
        <a:bodyPr/>
        <a:lstStyle/>
        <a:p>
          <a:endParaRPr lang="en-US"/>
        </a:p>
      </dgm:t>
    </dgm:pt>
    <dgm:pt modelId="{1E055CD8-364B-494F-88FD-9323EE0B6CE7}">
      <dgm:prSet/>
      <dgm:spPr/>
      <dgm:t>
        <a:bodyPr/>
        <a:lstStyle/>
        <a:p>
          <a:pPr rtl="1"/>
          <a:r>
            <a:rPr lang="fa-IR" dirty="0" smtClean="0"/>
            <a:t>ارزان‌قیمت</a:t>
          </a:r>
          <a:endParaRPr lang="en-US" dirty="0"/>
        </a:p>
      </dgm:t>
    </dgm:pt>
    <dgm:pt modelId="{EA1AB51D-CB96-4774-9FA4-CC8EAF6E6BFF}" type="parTrans" cxnId="{6CFDF855-21A1-48DD-965D-A66C480480AE}">
      <dgm:prSet/>
      <dgm:spPr/>
      <dgm:t>
        <a:bodyPr/>
        <a:lstStyle/>
        <a:p>
          <a:endParaRPr lang="en-US"/>
        </a:p>
      </dgm:t>
    </dgm:pt>
    <dgm:pt modelId="{DDDB0438-C271-43B1-AD3C-301F966737A5}" type="sibTrans" cxnId="{6CFDF855-21A1-48DD-965D-A66C480480AE}">
      <dgm:prSet/>
      <dgm:spPr/>
      <dgm:t>
        <a:bodyPr/>
        <a:lstStyle/>
        <a:p>
          <a:endParaRPr lang="en-US"/>
        </a:p>
      </dgm:t>
    </dgm:pt>
    <dgm:pt modelId="{865C41F1-5469-4751-B7C2-200D92BE60BD}">
      <dgm:prSet/>
      <dgm:spPr/>
      <dgm:t>
        <a:bodyPr/>
        <a:lstStyle/>
        <a:p>
          <a:pPr rtl="1"/>
          <a:r>
            <a:rPr lang="fa-IR" dirty="0" smtClean="0"/>
            <a:t>فراوانی تقاضا</a:t>
          </a:r>
          <a:endParaRPr lang="en-US" dirty="0"/>
        </a:p>
      </dgm:t>
    </dgm:pt>
    <dgm:pt modelId="{C698432D-EBB9-4A5C-B312-542239BAAD0E}" type="parTrans" cxnId="{FBB5A4E3-6479-4D7D-9572-EF1A0A1E5938}">
      <dgm:prSet/>
      <dgm:spPr/>
      <dgm:t>
        <a:bodyPr/>
        <a:lstStyle/>
        <a:p>
          <a:endParaRPr lang="en-US"/>
        </a:p>
      </dgm:t>
    </dgm:pt>
    <dgm:pt modelId="{2902DC8C-AB8F-4CBF-BC19-0E96CE272197}" type="sibTrans" cxnId="{FBB5A4E3-6479-4D7D-9572-EF1A0A1E5938}">
      <dgm:prSet/>
      <dgm:spPr/>
      <dgm:t>
        <a:bodyPr/>
        <a:lstStyle/>
        <a:p>
          <a:endParaRPr lang="en-US"/>
        </a:p>
      </dgm:t>
    </dgm:pt>
    <dgm:pt modelId="{1E5950FA-FDC9-40E4-A17B-E4684EA6DCA2}" type="pres">
      <dgm:prSet presAssocID="{021F73D2-58B8-481D-B7A7-D15C0041836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E01D9F9-422B-4100-866B-F019BF5DD62D}" type="pres">
      <dgm:prSet presAssocID="{4398D62E-4D9F-41A2-94C1-BFF2EFCFCC13}" presName="root" presStyleCnt="0"/>
      <dgm:spPr/>
      <dgm:t>
        <a:bodyPr/>
        <a:lstStyle/>
        <a:p>
          <a:endParaRPr lang="en-US"/>
        </a:p>
      </dgm:t>
    </dgm:pt>
    <dgm:pt modelId="{1607A88D-88CC-47FB-B9D7-C8BB1DC7855D}" type="pres">
      <dgm:prSet presAssocID="{4398D62E-4D9F-41A2-94C1-BFF2EFCFCC13}" presName="rootComposite" presStyleCnt="0"/>
      <dgm:spPr/>
      <dgm:t>
        <a:bodyPr/>
        <a:lstStyle/>
        <a:p>
          <a:endParaRPr lang="en-US"/>
        </a:p>
      </dgm:t>
    </dgm:pt>
    <dgm:pt modelId="{BB7A9938-BBCE-4763-8180-8FA2A8C35FDE}" type="pres">
      <dgm:prSet presAssocID="{4398D62E-4D9F-41A2-94C1-BFF2EFCFCC13}" presName="rootText" presStyleLbl="node1" presStyleIdx="0" presStyleCnt="3"/>
      <dgm:spPr/>
      <dgm:t>
        <a:bodyPr/>
        <a:lstStyle/>
        <a:p>
          <a:endParaRPr lang="en-US"/>
        </a:p>
      </dgm:t>
    </dgm:pt>
    <dgm:pt modelId="{BD8CCCE5-1B90-47F3-85BF-5628E7644264}" type="pres">
      <dgm:prSet presAssocID="{4398D62E-4D9F-41A2-94C1-BFF2EFCFCC13}" presName="rootConnector" presStyleLbl="node1" presStyleIdx="0" presStyleCnt="3"/>
      <dgm:spPr/>
      <dgm:t>
        <a:bodyPr/>
        <a:lstStyle/>
        <a:p>
          <a:endParaRPr lang="en-US"/>
        </a:p>
      </dgm:t>
    </dgm:pt>
    <dgm:pt modelId="{F3B76C6E-66A7-41ED-A0E5-17DB9EE8F428}" type="pres">
      <dgm:prSet presAssocID="{4398D62E-4D9F-41A2-94C1-BFF2EFCFCC13}" presName="childShape" presStyleCnt="0"/>
      <dgm:spPr/>
      <dgm:t>
        <a:bodyPr/>
        <a:lstStyle/>
        <a:p>
          <a:endParaRPr lang="en-US"/>
        </a:p>
      </dgm:t>
    </dgm:pt>
    <dgm:pt modelId="{C8B0FB8E-D480-49A0-8C92-873D7E032CFE}" type="pres">
      <dgm:prSet presAssocID="{7149E7BB-44D4-4436-9D99-28766B1C8CC3}" presName="Name13" presStyleLbl="parChTrans1D2" presStyleIdx="0" presStyleCnt="3"/>
      <dgm:spPr/>
      <dgm:t>
        <a:bodyPr/>
        <a:lstStyle/>
        <a:p>
          <a:endParaRPr lang="en-US"/>
        </a:p>
      </dgm:t>
    </dgm:pt>
    <dgm:pt modelId="{479852F2-88A0-4ADE-AFCE-581CDBBB922B}" type="pres">
      <dgm:prSet presAssocID="{D3B1CE8D-D484-49F8-84F4-96D9184FD5F8}" presName="childText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0EF3BE-A17B-413A-AE31-197825706AAF}" type="pres">
      <dgm:prSet presAssocID="{5B8FDF92-A460-4630-B6EC-BE72548EC098}" presName="root" presStyleCnt="0"/>
      <dgm:spPr/>
      <dgm:t>
        <a:bodyPr/>
        <a:lstStyle/>
        <a:p>
          <a:endParaRPr lang="en-US"/>
        </a:p>
      </dgm:t>
    </dgm:pt>
    <dgm:pt modelId="{CD0F267E-530A-4453-B770-C4E91A38D3D7}" type="pres">
      <dgm:prSet presAssocID="{5B8FDF92-A460-4630-B6EC-BE72548EC098}" presName="rootComposite" presStyleCnt="0"/>
      <dgm:spPr/>
      <dgm:t>
        <a:bodyPr/>
        <a:lstStyle/>
        <a:p>
          <a:endParaRPr lang="en-US"/>
        </a:p>
      </dgm:t>
    </dgm:pt>
    <dgm:pt modelId="{3F6E03C0-27A7-4999-90EB-F337B53DB5DB}" type="pres">
      <dgm:prSet presAssocID="{5B8FDF92-A460-4630-B6EC-BE72548EC098}" presName="rootText" presStyleLbl="node1" presStyleIdx="1" presStyleCnt="3"/>
      <dgm:spPr/>
      <dgm:t>
        <a:bodyPr/>
        <a:lstStyle/>
        <a:p>
          <a:endParaRPr lang="en-US"/>
        </a:p>
      </dgm:t>
    </dgm:pt>
    <dgm:pt modelId="{D8BF3B56-9F1F-4101-BAF2-416961BC9844}" type="pres">
      <dgm:prSet presAssocID="{5B8FDF92-A460-4630-B6EC-BE72548EC098}" presName="rootConnector" presStyleLbl="node1" presStyleIdx="1" presStyleCnt="3"/>
      <dgm:spPr/>
      <dgm:t>
        <a:bodyPr/>
        <a:lstStyle/>
        <a:p>
          <a:endParaRPr lang="en-US"/>
        </a:p>
      </dgm:t>
    </dgm:pt>
    <dgm:pt modelId="{1216A7E5-FF63-447D-A5C3-A21C9F981540}" type="pres">
      <dgm:prSet presAssocID="{5B8FDF92-A460-4630-B6EC-BE72548EC098}" presName="childShape" presStyleCnt="0"/>
      <dgm:spPr/>
      <dgm:t>
        <a:bodyPr/>
        <a:lstStyle/>
        <a:p>
          <a:endParaRPr lang="en-US"/>
        </a:p>
      </dgm:t>
    </dgm:pt>
    <dgm:pt modelId="{04B96DA6-760A-4A7F-A204-0061CE9FBF2D}" type="pres">
      <dgm:prSet presAssocID="{C2602AC0-CF42-477E-808D-9726D21A9E61}" presName="Name13" presStyleLbl="parChTrans1D2" presStyleIdx="1" presStyleCnt="3"/>
      <dgm:spPr/>
      <dgm:t>
        <a:bodyPr/>
        <a:lstStyle/>
        <a:p>
          <a:endParaRPr lang="en-US"/>
        </a:p>
      </dgm:t>
    </dgm:pt>
    <dgm:pt modelId="{3BD6FA6D-FDC9-4D7E-B9E4-675764E2731D}" type="pres">
      <dgm:prSet presAssocID="{15004E4C-5B2F-4187-8B22-944C0DFBF92D}" presName="childText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65508D-3C2D-4C9E-8F99-D3995FE24131}" type="pres">
      <dgm:prSet presAssocID="{1E055CD8-364B-494F-88FD-9323EE0B6CE7}" presName="root" presStyleCnt="0"/>
      <dgm:spPr/>
      <dgm:t>
        <a:bodyPr/>
        <a:lstStyle/>
        <a:p>
          <a:endParaRPr lang="en-US"/>
        </a:p>
      </dgm:t>
    </dgm:pt>
    <dgm:pt modelId="{34DE19F2-6EEC-4E97-8643-78C96EE55127}" type="pres">
      <dgm:prSet presAssocID="{1E055CD8-364B-494F-88FD-9323EE0B6CE7}" presName="rootComposite" presStyleCnt="0"/>
      <dgm:spPr/>
      <dgm:t>
        <a:bodyPr/>
        <a:lstStyle/>
        <a:p>
          <a:endParaRPr lang="en-US"/>
        </a:p>
      </dgm:t>
    </dgm:pt>
    <dgm:pt modelId="{7370F69F-17E8-452D-A7AF-467B5F380A50}" type="pres">
      <dgm:prSet presAssocID="{1E055CD8-364B-494F-88FD-9323EE0B6CE7}" presName="rootText" presStyleLbl="node1" presStyleIdx="2" presStyleCnt="3"/>
      <dgm:spPr/>
      <dgm:t>
        <a:bodyPr/>
        <a:lstStyle/>
        <a:p>
          <a:endParaRPr lang="en-US"/>
        </a:p>
      </dgm:t>
    </dgm:pt>
    <dgm:pt modelId="{0EFBF591-7A75-43BA-A370-A8AD3538D90F}" type="pres">
      <dgm:prSet presAssocID="{1E055CD8-364B-494F-88FD-9323EE0B6CE7}" presName="rootConnector" presStyleLbl="node1" presStyleIdx="2" presStyleCnt="3"/>
      <dgm:spPr/>
      <dgm:t>
        <a:bodyPr/>
        <a:lstStyle/>
        <a:p>
          <a:endParaRPr lang="en-US"/>
        </a:p>
      </dgm:t>
    </dgm:pt>
    <dgm:pt modelId="{7A01B84C-11CD-42C6-8165-E2A430D4EF3C}" type="pres">
      <dgm:prSet presAssocID="{1E055CD8-364B-494F-88FD-9323EE0B6CE7}" presName="childShape" presStyleCnt="0"/>
      <dgm:spPr/>
      <dgm:t>
        <a:bodyPr/>
        <a:lstStyle/>
        <a:p>
          <a:endParaRPr lang="en-US"/>
        </a:p>
      </dgm:t>
    </dgm:pt>
    <dgm:pt modelId="{80E36586-1E49-44B2-B9C1-72B7AE055737}" type="pres">
      <dgm:prSet presAssocID="{C698432D-EBB9-4A5C-B312-542239BAAD0E}" presName="Name13" presStyleLbl="parChTrans1D2" presStyleIdx="2" presStyleCnt="3"/>
      <dgm:spPr/>
      <dgm:t>
        <a:bodyPr/>
        <a:lstStyle/>
        <a:p>
          <a:endParaRPr lang="en-US"/>
        </a:p>
      </dgm:t>
    </dgm:pt>
    <dgm:pt modelId="{28436973-0ADD-4A29-AA92-C93D6F68DAB7}" type="pres">
      <dgm:prSet presAssocID="{865C41F1-5469-4751-B7C2-200D92BE60BD}" presName="childText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D4E5929-CAF7-407C-8374-9B58C769E44B}" type="presOf" srcId="{7149E7BB-44D4-4436-9D99-28766B1C8CC3}" destId="{C8B0FB8E-D480-49A0-8C92-873D7E032CFE}" srcOrd="0" destOrd="0" presId="urn:microsoft.com/office/officeart/2005/8/layout/hierarchy3"/>
    <dgm:cxn modelId="{0D1ACBA5-FC90-4A93-8860-CAA4F5FF865A}" srcId="{4398D62E-4D9F-41A2-94C1-BFF2EFCFCC13}" destId="{D3B1CE8D-D484-49F8-84F4-96D9184FD5F8}" srcOrd="0" destOrd="0" parTransId="{7149E7BB-44D4-4436-9D99-28766B1C8CC3}" sibTransId="{DD7C23D4-3D7A-4A95-AD35-33548B164045}"/>
    <dgm:cxn modelId="{D5AF8075-D34B-4354-9EAF-C51A45F1CD92}" type="presOf" srcId="{5B8FDF92-A460-4630-B6EC-BE72548EC098}" destId="{3F6E03C0-27A7-4999-90EB-F337B53DB5DB}" srcOrd="0" destOrd="0" presId="urn:microsoft.com/office/officeart/2005/8/layout/hierarchy3"/>
    <dgm:cxn modelId="{B14988EC-855D-4F6F-950D-407D5816BB5E}" type="presOf" srcId="{4398D62E-4D9F-41A2-94C1-BFF2EFCFCC13}" destId="{BB7A9938-BBCE-4763-8180-8FA2A8C35FDE}" srcOrd="0" destOrd="0" presId="urn:microsoft.com/office/officeart/2005/8/layout/hierarchy3"/>
    <dgm:cxn modelId="{5BB68413-2E25-43B0-861E-35663B07870D}" type="presOf" srcId="{C698432D-EBB9-4A5C-B312-542239BAAD0E}" destId="{80E36586-1E49-44B2-B9C1-72B7AE055737}" srcOrd="0" destOrd="0" presId="urn:microsoft.com/office/officeart/2005/8/layout/hierarchy3"/>
    <dgm:cxn modelId="{9F53D11E-5964-46C4-BC40-E27196879619}" type="presOf" srcId="{4398D62E-4D9F-41A2-94C1-BFF2EFCFCC13}" destId="{BD8CCCE5-1B90-47F3-85BF-5628E7644264}" srcOrd="1" destOrd="0" presId="urn:microsoft.com/office/officeart/2005/8/layout/hierarchy3"/>
    <dgm:cxn modelId="{D87A933F-497B-41C7-BFFD-94088E2FC4C3}" type="presOf" srcId="{C2602AC0-CF42-477E-808D-9726D21A9E61}" destId="{04B96DA6-760A-4A7F-A204-0061CE9FBF2D}" srcOrd="0" destOrd="0" presId="urn:microsoft.com/office/officeart/2005/8/layout/hierarchy3"/>
    <dgm:cxn modelId="{46F5C6A7-A5FC-4A18-8369-A8DF350DD77A}" type="presOf" srcId="{D3B1CE8D-D484-49F8-84F4-96D9184FD5F8}" destId="{479852F2-88A0-4ADE-AFCE-581CDBBB922B}" srcOrd="0" destOrd="0" presId="urn:microsoft.com/office/officeart/2005/8/layout/hierarchy3"/>
    <dgm:cxn modelId="{8AC580C4-B4C3-40D2-B66E-D1F814051D24}" type="presOf" srcId="{1E055CD8-364B-494F-88FD-9323EE0B6CE7}" destId="{7370F69F-17E8-452D-A7AF-467B5F380A50}" srcOrd="0" destOrd="0" presId="urn:microsoft.com/office/officeart/2005/8/layout/hierarchy3"/>
    <dgm:cxn modelId="{BFB1D90A-9595-42AF-804F-1ED80EAFCB96}" type="presOf" srcId="{1E055CD8-364B-494F-88FD-9323EE0B6CE7}" destId="{0EFBF591-7A75-43BA-A370-A8AD3538D90F}" srcOrd="1" destOrd="0" presId="urn:microsoft.com/office/officeart/2005/8/layout/hierarchy3"/>
    <dgm:cxn modelId="{CFFD89FF-71EA-4EAF-B335-41C4C4C5F455}" type="presOf" srcId="{865C41F1-5469-4751-B7C2-200D92BE60BD}" destId="{28436973-0ADD-4A29-AA92-C93D6F68DAB7}" srcOrd="0" destOrd="0" presId="urn:microsoft.com/office/officeart/2005/8/layout/hierarchy3"/>
    <dgm:cxn modelId="{8B42537D-B89E-4604-8F3E-6AB8B01EEC0E}" type="presOf" srcId="{021F73D2-58B8-481D-B7A7-D15C00418368}" destId="{1E5950FA-FDC9-40E4-A17B-E4684EA6DCA2}" srcOrd="0" destOrd="0" presId="urn:microsoft.com/office/officeart/2005/8/layout/hierarchy3"/>
    <dgm:cxn modelId="{45BAC45A-7C4C-45A1-9DF7-886BB64DFA88}" srcId="{5B8FDF92-A460-4630-B6EC-BE72548EC098}" destId="{15004E4C-5B2F-4187-8B22-944C0DFBF92D}" srcOrd="0" destOrd="0" parTransId="{C2602AC0-CF42-477E-808D-9726D21A9E61}" sibTransId="{66A85CA9-9D03-4A69-9BAB-99F8F018286B}"/>
    <dgm:cxn modelId="{2A4229D9-43F3-4FD5-A360-871AFD6CC09F}" srcId="{021F73D2-58B8-481D-B7A7-D15C00418368}" destId="{4398D62E-4D9F-41A2-94C1-BFF2EFCFCC13}" srcOrd="0" destOrd="0" parTransId="{1C3BFCB8-CB14-41A6-848A-BC9C9428F34B}" sibTransId="{9E63808A-0781-49B3-92C0-7A5D96124D8D}"/>
    <dgm:cxn modelId="{9C2C93BD-3704-4E98-A77C-F7829940289F}" srcId="{021F73D2-58B8-481D-B7A7-D15C00418368}" destId="{5B8FDF92-A460-4630-B6EC-BE72548EC098}" srcOrd="1" destOrd="0" parTransId="{7042F548-71BE-460E-8F38-B56D5B167AB8}" sibTransId="{3C668A37-AE63-4783-9546-865CA0369724}"/>
    <dgm:cxn modelId="{6CFDF855-21A1-48DD-965D-A66C480480AE}" srcId="{021F73D2-58B8-481D-B7A7-D15C00418368}" destId="{1E055CD8-364B-494F-88FD-9323EE0B6CE7}" srcOrd="2" destOrd="0" parTransId="{EA1AB51D-CB96-4774-9FA4-CC8EAF6E6BFF}" sibTransId="{DDDB0438-C271-43B1-AD3C-301F966737A5}"/>
    <dgm:cxn modelId="{85699916-FBBE-46FC-BC35-E5F0BC97963A}" type="presOf" srcId="{5B8FDF92-A460-4630-B6EC-BE72548EC098}" destId="{D8BF3B56-9F1F-4101-BAF2-416961BC9844}" srcOrd="1" destOrd="0" presId="urn:microsoft.com/office/officeart/2005/8/layout/hierarchy3"/>
    <dgm:cxn modelId="{81560D42-7499-41EA-A63F-0DA0DDC9D6BD}" type="presOf" srcId="{15004E4C-5B2F-4187-8B22-944C0DFBF92D}" destId="{3BD6FA6D-FDC9-4D7E-B9E4-675764E2731D}" srcOrd="0" destOrd="0" presId="urn:microsoft.com/office/officeart/2005/8/layout/hierarchy3"/>
    <dgm:cxn modelId="{FBB5A4E3-6479-4D7D-9572-EF1A0A1E5938}" srcId="{1E055CD8-364B-494F-88FD-9323EE0B6CE7}" destId="{865C41F1-5469-4751-B7C2-200D92BE60BD}" srcOrd="0" destOrd="0" parTransId="{C698432D-EBB9-4A5C-B312-542239BAAD0E}" sibTransId="{2902DC8C-AB8F-4CBF-BC19-0E96CE272197}"/>
    <dgm:cxn modelId="{8A7CC9E1-9CE4-4C80-AE23-D7AA7764A707}" type="presParOf" srcId="{1E5950FA-FDC9-40E4-A17B-E4684EA6DCA2}" destId="{9E01D9F9-422B-4100-866B-F019BF5DD62D}" srcOrd="0" destOrd="0" presId="urn:microsoft.com/office/officeart/2005/8/layout/hierarchy3"/>
    <dgm:cxn modelId="{990C1D5A-4FB1-43FF-AADE-B1ED1CD71B6E}" type="presParOf" srcId="{9E01D9F9-422B-4100-866B-F019BF5DD62D}" destId="{1607A88D-88CC-47FB-B9D7-C8BB1DC7855D}" srcOrd="0" destOrd="0" presId="urn:microsoft.com/office/officeart/2005/8/layout/hierarchy3"/>
    <dgm:cxn modelId="{DB0798CF-B0D5-45CA-8B23-1C41B3233026}" type="presParOf" srcId="{1607A88D-88CC-47FB-B9D7-C8BB1DC7855D}" destId="{BB7A9938-BBCE-4763-8180-8FA2A8C35FDE}" srcOrd="0" destOrd="0" presId="urn:microsoft.com/office/officeart/2005/8/layout/hierarchy3"/>
    <dgm:cxn modelId="{003F44E1-792E-40CE-887B-FE1A5A332972}" type="presParOf" srcId="{1607A88D-88CC-47FB-B9D7-C8BB1DC7855D}" destId="{BD8CCCE5-1B90-47F3-85BF-5628E7644264}" srcOrd="1" destOrd="0" presId="urn:microsoft.com/office/officeart/2005/8/layout/hierarchy3"/>
    <dgm:cxn modelId="{DAA5CE92-2817-4ABC-A4F5-89B3038B7B31}" type="presParOf" srcId="{9E01D9F9-422B-4100-866B-F019BF5DD62D}" destId="{F3B76C6E-66A7-41ED-A0E5-17DB9EE8F428}" srcOrd="1" destOrd="0" presId="urn:microsoft.com/office/officeart/2005/8/layout/hierarchy3"/>
    <dgm:cxn modelId="{B1B3E0AC-C612-451A-A922-FBEAAE1A730F}" type="presParOf" srcId="{F3B76C6E-66A7-41ED-A0E5-17DB9EE8F428}" destId="{C8B0FB8E-D480-49A0-8C92-873D7E032CFE}" srcOrd="0" destOrd="0" presId="urn:microsoft.com/office/officeart/2005/8/layout/hierarchy3"/>
    <dgm:cxn modelId="{D4693F72-A8CA-4FB2-8542-AA587522A44A}" type="presParOf" srcId="{F3B76C6E-66A7-41ED-A0E5-17DB9EE8F428}" destId="{479852F2-88A0-4ADE-AFCE-581CDBBB922B}" srcOrd="1" destOrd="0" presId="urn:microsoft.com/office/officeart/2005/8/layout/hierarchy3"/>
    <dgm:cxn modelId="{FC6C86B6-446B-4B97-950E-44D424DF1C10}" type="presParOf" srcId="{1E5950FA-FDC9-40E4-A17B-E4684EA6DCA2}" destId="{5A0EF3BE-A17B-413A-AE31-197825706AAF}" srcOrd="1" destOrd="0" presId="urn:microsoft.com/office/officeart/2005/8/layout/hierarchy3"/>
    <dgm:cxn modelId="{E7E7149A-80EA-4415-BDF2-D77B02BDB7BB}" type="presParOf" srcId="{5A0EF3BE-A17B-413A-AE31-197825706AAF}" destId="{CD0F267E-530A-4453-B770-C4E91A38D3D7}" srcOrd="0" destOrd="0" presId="urn:microsoft.com/office/officeart/2005/8/layout/hierarchy3"/>
    <dgm:cxn modelId="{131800F7-00C3-4C47-8AA2-BEC566977688}" type="presParOf" srcId="{CD0F267E-530A-4453-B770-C4E91A38D3D7}" destId="{3F6E03C0-27A7-4999-90EB-F337B53DB5DB}" srcOrd="0" destOrd="0" presId="urn:microsoft.com/office/officeart/2005/8/layout/hierarchy3"/>
    <dgm:cxn modelId="{16342967-3FCB-4525-9D4B-D3C8206FDFEC}" type="presParOf" srcId="{CD0F267E-530A-4453-B770-C4E91A38D3D7}" destId="{D8BF3B56-9F1F-4101-BAF2-416961BC9844}" srcOrd="1" destOrd="0" presId="urn:microsoft.com/office/officeart/2005/8/layout/hierarchy3"/>
    <dgm:cxn modelId="{23426F39-2C81-4CA2-BB02-AB8F11DD8BC1}" type="presParOf" srcId="{5A0EF3BE-A17B-413A-AE31-197825706AAF}" destId="{1216A7E5-FF63-447D-A5C3-A21C9F981540}" srcOrd="1" destOrd="0" presId="urn:microsoft.com/office/officeart/2005/8/layout/hierarchy3"/>
    <dgm:cxn modelId="{689009B3-3130-42EC-96BF-0C86EDFBBFD6}" type="presParOf" srcId="{1216A7E5-FF63-447D-A5C3-A21C9F981540}" destId="{04B96DA6-760A-4A7F-A204-0061CE9FBF2D}" srcOrd="0" destOrd="0" presId="urn:microsoft.com/office/officeart/2005/8/layout/hierarchy3"/>
    <dgm:cxn modelId="{0D87DBF8-9E7F-4562-962E-21216F43AC86}" type="presParOf" srcId="{1216A7E5-FF63-447D-A5C3-A21C9F981540}" destId="{3BD6FA6D-FDC9-4D7E-B9E4-675764E2731D}" srcOrd="1" destOrd="0" presId="urn:microsoft.com/office/officeart/2005/8/layout/hierarchy3"/>
    <dgm:cxn modelId="{79471595-7801-49C5-B466-85AD68AC0DD1}" type="presParOf" srcId="{1E5950FA-FDC9-40E4-A17B-E4684EA6DCA2}" destId="{8565508D-3C2D-4C9E-8F99-D3995FE24131}" srcOrd="2" destOrd="0" presId="urn:microsoft.com/office/officeart/2005/8/layout/hierarchy3"/>
    <dgm:cxn modelId="{566412F3-950C-4ABB-AECF-B7FD8B05C5A3}" type="presParOf" srcId="{8565508D-3C2D-4C9E-8F99-D3995FE24131}" destId="{34DE19F2-6EEC-4E97-8643-78C96EE55127}" srcOrd="0" destOrd="0" presId="urn:microsoft.com/office/officeart/2005/8/layout/hierarchy3"/>
    <dgm:cxn modelId="{E48AB3C8-56C4-41F8-8D9B-4DC2370A89C7}" type="presParOf" srcId="{34DE19F2-6EEC-4E97-8643-78C96EE55127}" destId="{7370F69F-17E8-452D-A7AF-467B5F380A50}" srcOrd="0" destOrd="0" presId="urn:microsoft.com/office/officeart/2005/8/layout/hierarchy3"/>
    <dgm:cxn modelId="{E4B9F700-930A-4FD1-92C4-A79E7D096BCB}" type="presParOf" srcId="{34DE19F2-6EEC-4E97-8643-78C96EE55127}" destId="{0EFBF591-7A75-43BA-A370-A8AD3538D90F}" srcOrd="1" destOrd="0" presId="urn:microsoft.com/office/officeart/2005/8/layout/hierarchy3"/>
    <dgm:cxn modelId="{5B93A37C-9759-4E25-B0E9-4BFE61BE05B9}" type="presParOf" srcId="{8565508D-3C2D-4C9E-8F99-D3995FE24131}" destId="{7A01B84C-11CD-42C6-8165-E2A430D4EF3C}" srcOrd="1" destOrd="0" presId="urn:microsoft.com/office/officeart/2005/8/layout/hierarchy3"/>
    <dgm:cxn modelId="{BB8CA0BD-C00D-4482-9EF5-B6CAC74D4F30}" type="presParOf" srcId="{7A01B84C-11CD-42C6-8165-E2A430D4EF3C}" destId="{80E36586-1E49-44B2-B9C1-72B7AE055737}" srcOrd="0" destOrd="0" presId="urn:microsoft.com/office/officeart/2005/8/layout/hierarchy3"/>
    <dgm:cxn modelId="{2BEC05B5-7A20-40F8-992B-76988F605A10}" type="presParOf" srcId="{7A01B84C-11CD-42C6-8165-E2A430D4EF3C}" destId="{28436973-0ADD-4A29-AA92-C93D6F68DAB7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6741537E-0FDE-4648-A39C-929065719988}" type="doc">
      <dgm:prSet loTypeId="urn:microsoft.com/office/officeart/2005/8/layout/hList1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4893785-67B2-432F-B9F1-D1BCB80CD47D}">
      <dgm:prSet/>
      <dgm:spPr/>
      <dgm:t>
        <a:bodyPr/>
        <a:lstStyle/>
        <a:p>
          <a:pPr algn="ctr" rtl="1"/>
          <a:r>
            <a:rPr lang="fa-IR" dirty="0" smtClean="0"/>
            <a:t>حضور مسکن مهر</a:t>
          </a:r>
          <a:endParaRPr lang="en-US" dirty="0"/>
        </a:p>
      </dgm:t>
    </dgm:pt>
    <dgm:pt modelId="{96AD6A33-59BC-4067-8DF8-F82C64BB2B24}" type="parTrans" cxnId="{A2D0FE6C-3512-4C65-A1D7-7EAB0C6F6F34}">
      <dgm:prSet/>
      <dgm:spPr/>
      <dgm:t>
        <a:bodyPr/>
        <a:lstStyle/>
        <a:p>
          <a:pPr algn="justLow"/>
          <a:endParaRPr lang="en-US"/>
        </a:p>
      </dgm:t>
    </dgm:pt>
    <dgm:pt modelId="{C2C5AA40-5D32-47A0-9C67-8C46A16D5537}" type="sibTrans" cxnId="{A2D0FE6C-3512-4C65-A1D7-7EAB0C6F6F34}">
      <dgm:prSet/>
      <dgm:spPr/>
      <dgm:t>
        <a:bodyPr/>
        <a:lstStyle/>
        <a:p>
          <a:pPr algn="justLow"/>
          <a:endParaRPr lang="en-US"/>
        </a:p>
      </dgm:t>
    </dgm:pt>
    <dgm:pt modelId="{7A83C0D9-BE70-4E45-83DE-DA41B26934CF}">
      <dgm:prSet/>
      <dgm:spPr/>
      <dgm:t>
        <a:bodyPr/>
        <a:lstStyle/>
        <a:p>
          <a:pPr algn="justLow" rtl="1"/>
          <a:r>
            <a:rPr lang="fa-IR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رقیب بخش خصوصی در ساخت مسکن ارزان‌قیمت</a:t>
          </a:r>
          <a:endParaRPr lang="en-US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BAA7FBA9-9111-463B-88D6-7358C336DEDA}" type="parTrans" cxnId="{42C53EC7-200D-4DC1-A8C5-1B23386D9195}">
      <dgm:prSet/>
      <dgm:spPr/>
      <dgm:t>
        <a:bodyPr/>
        <a:lstStyle/>
        <a:p>
          <a:pPr algn="justLow"/>
          <a:endParaRPr lang="en-US"/>
        </a:p>
      </dgm:t>
    </dgm:pt>
    <dgm:pt modelId="{7991EBDD-5E93-46A8-A0DF-F7126D2C23A9}" type="sibTrans" cxnId="{42C53EC7-200D-4DC1-A8C5-1B23386D9195}">
      <dgm:prSet/>
      <dgm:spPr/>
      <dgm:t>
        <a:bodyPr/>
        <a:lstStyle/>
        <a:p>
          <a:pPr algn="justLow"/>
          <a:endParaRPr lang="en-US"/>
        </a:p>
      </dgm:t>
    </dgm:pt>
    <dgm:pt modelId="{8C7C7B72-77BC-4FF0-8021-61059ABDA674}">
      <dgm:prSet/>
      <dgm:spPr/>
      <dgm:t>
        <a:bodyPr/>
        <a:lstStyle/>
        <a:p>
          <a:pPr algn="ctr" rtl="1"/>
          <a:r>
            <a:rPr lang="fa-IR" dirty="0" smtClean="0"/>
            <a:t>کوچک‌شدن بازار رهن</a:t>
          </a:r>
          <a:endParaRPr lang="en-US" dirty="0"/>
        </a:p>
      </dgm:t>
    </dgm:pt>
    <dgm:pt modelId="{D3F3C870-666B-41EF-AC89-42D91E43D0CC}" type="parTrans" cxnId="{A58B61E2-77D9-4DE5-BBA9-03C8FCA2AE3E}">
      <dgm:prSet/>
      <dgm:spPr/>
      <dgm:t>
        <a:bodyPr/>
        <a:lstStyle/>
        <a:p>
          <a:pPr algn="justLow"/>
          <a:endParaRPr lang="en-US"/>
        </a:p>
      </dgm:t>
    </dgm:pt>
    <dgm:pt modelId="{60127874-25EA-4C23-A4EA-CAF0765DB6C0}" type="sibTrans" cxnId="{A58B61E2-77D9-4DE5-BBA9-03C8FCA2AE3E}">
      <dgm:prSet/>
      <dgm:spPr/>
      <dgm:t>
        <a:bodyPr/>
        <a:lstStyle/>
        <a:p>
          <a:pPr algn="justLow"/>
          <a:endParaRPr lang="en-US"/>
        </a:p>
      </dgm:t>
    </dgm:pt>
    <dgm:pt modelId="{2392D2CC-D292-434C-9427-769FA7A127E6}">
      <dgm:prSet/>
      <dgm:spPr/>
      <dgm:t>
        <a:bodyPr/>
        <a:lstStyle/>
        <a:p>
          <a:pPr algn="justLow" rtl="1"/>
          <a:r>
            <a:rPr lang="fa-IR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کاهش تحریک طرف تقاضای مسکن ارزان‌قیمت </a:t>
          </a:r>
          <a:endParaRPr lang="en-US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CA3399CB-0AB4-4DB2-ADEA-164C04823554}" type="parTrans" cxnId="{E771FA82-136B-46CC-9887-B9E7D6AE848D}">
      <dgm:prSet/>
      <dgm:spPr/>
      <dgm:t>
        <a:bodyPr/>
        <a:lstStyle/>
        <a:p>
          <a:pPr algn="justLow"/>
          <a:endParaRPr lang="en-US"/>
        </a:p>
      </dgm:t>
    </dgm:pt>
    <dgm:pt modelId="{F9EF0BDA-71A9-444C-9055-C428AEFABC7F}" type="sibTrans" cxnId="{E771FA82-136B-46CC-9887-B9E7D6AE848D}">
      <dgm:prSet/>
      <dgm:spPr/>
      <dgm:t>
        <a:bodyPr/>
        <a:lstStyle/>
        <a:p>
          <a:pPr algn="justLow"/>
          <a:endParaRPr lang="en-US"/>
        </a:p>
      </dgm:t>
    </dgm:pt>
    <dgm:pt modelId="{EDCC87E2-4226-442D-8F2C-A758C88D8B98}" type="pres">
      <dgm:prSet presAssocID="{6741537E-0FDE-4648-A39C-92906571998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6C3A0D9-56A8-4861-B137-03CCDFF54DEC}" type="pres">
      <dgm:prSet presAssocID="{A4893785-67B2-432F-B9F1-D1BCB80CD47D}" presName="composite" presStyleCnt="0"/>
      <dgm:spPr/>
      <dgm:t>
        <a:bodyPr/>
        <a:lstStyle/>
        <a:p>
          <a:endParaRPr lang="en-US"/>
        </a:p>
      </dgm:t>
    </dgm:pt>
    <dgm:pt modelId="{BD5E85E2-5226-41F7-97E6-B86612930735}" type="pres">
      <dgm:prSet presAssocID="{A4893785-67B2-432F-B9F1-D1BCB80CD47D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25B8DA-5D5E-4C8D-9A4B-44A319A883E3}" type="pres">
      <dgm:prSet presAssocID="{A4893785-67B2-432F-B9F1-D1BCB80CD47D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732390-C443-40E8-BAF0-C47DEA4955C8}" type="pres">
      <dgm:prSet presAssocID="{C2C5AA40-5D32-47A0-9C67-8C46A16D5537}" presName="space" presStyleCnt="0"/>
      <dgm:spPr/>
      <dgm:t>
        <a:bodyPr/>
        <a:lstStyle/>
        <a:p>
          <a:endParaRPr lang="en-US"/>
        </a:p>
      </dgm:t>
    </dgm:pt>
    <dgm:pt modelId="{D4C08EAE-C673-4F64-ADDD-274328AB7FF7}" type="pres">
      <dgm:prSet presAssocID="{8C7C7B72-77BC-4FF0-8021-61059ABDA674}" presName="composite" presStyleCnt="0"/>
      <dgm:spPr/>
      <dgm:t>
        <a:bodyPr/>
        <a:lstStyle/>
        <a:p>
          <a:endParaRPr lang="en-US"/>
        </a:p>
      </dgm:t>
    </dgm:pt>
    <dgm:pt modelId="{C924E812-A72F-405E-83CC-EE763EB399AA}" type="pres">
      <dgm:prSet presAssocID="{8C7C7B72-77BC-4FF0-8021-61059ABDA674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C4F951-15CD-4F64-BB15-0C72BFB5CB8E}" type="pres">
      <dgm:prSet presAssocID="{8C7C7B72-77BC-4FF0-8021-61059ABDA674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C4E1C0A-4CD5-4DD4-8718-1676CD376B79}" type="presOf" srcId="{A4893785-67B2-432F-B9F1-D1BCB80CD47D}" destId="{BD5E85E2-5226-41F7-97E6-B86612930735}" srcOrd="0" destOrd="0" presId="urn:microsoft.com/office/officeart/2005/8/layout/hList1"/>
    <dgm:cxn modelId="{B63F4513-D5CB-4303-98DF-8A7724FA433E}" type="presOf" srcId="{8C7C7B72-77BC-4FF0-8021-61059ABDA674}" destId="{C924E812-A72F-405E-83CC-EE763EB399AA}" srcOrd="0" destOrd="0" presId="urn:microsoft.com/office/officeart/2005/8/layout/hList1"/>
    <dgm:cxn modelId="{8D93B3B2-44EC-4ED3-B2CC-44B0207F0727}" type="presOf" srcId="{6741537E-0FDE-4648-A39C-929065719988}" destId="{EDCC87E2-4226-442D-8F2C-A758C88D8B98}" srcOrd="0" destOrd="0" presId="urn:microsoft.com/office/officeart/2005/8/layout/hList1"/>
    <dgm:cxn modelId="{ACF70DCC-2D86-40C3-8357-03CDDFF6E976}" type="presOf" srcId="{2392D2CC-D292-434C-9427-769FA7A127E6}" destId="{79C4F951-15CD-4F64-BB15-0C72BFB5CB8E}" srcOrd="0" destOrd="0" presId="urn:microsoft.com/office/officeart/2005/8/layout/hList1"/>
    <dgm:cxn modelId="{42C53EC7-200D-4DC1-A8C5-1B23386D9195}" srcId="{A4893785-67B2-432F-B9F1-D1BCB80CD47D}" destId="{7A83C0D9-BE70-4E45-83DE-DA41B26934CF}" srcOrd="0" destOrd="0" parTransId="{BAA7FBA9-9111-463B-88D6-7358C336DEDA}" sibTransId="{7991EBDD-5E93-46A8-A0DF-F7126D2C23A9}"/>
    <dgm:cxn modelId="{A2D0FE6C-3512-4C65-A1D7-7EAB0C6F6F34}" srcId="{6741537E-0FDE-4648-A39C-929065719988}" destId="{A4893785-67B2-432F-B9F1-D1BCB80CD47D}" srcOrd="0" destOrd="0" parTransId="{96AD6A33-59BC-4067-8DF8-F82C64BB2B24}" sibTransId="{C2C5AA40-5D32-47A0-9C67-8C46A16D5537}"/>
    <dgm:cxn modelId="{A8D61D56-38F1-4A6A-A49B-78DE2E8C5D66}" type="presOf" srcId="{7A83C0D9-BE70-4E45-83DE-DA41B26934CF}" destId="{6A25B8DA-5D5E-4C8D-9A4B-44A319A883E3}" srcOrd="0" destOrd="0" presId="urn:microsoft.com/office/officeart/2005/8/layout/hList1"/>
    <dgm:cxn modelId="{A58B61E2-77D9-4DE5-BBA9-03C8FCA2AE3E}" srcId="{6741537E-0FDE-4648-A39C-929065719988}" destId="{8C7C7B72-77BC-4FF0-8021-61059ABDA674}" srcOrd="1" destOrd="0" parTransId="{D3F3C870-666B-41EF-AC89-42D91E43D0CC}" sibTransId="{60127874-25EA-4C23-A4EA-CAF0765DB6C0}"/>
    <dgm:cxn modelId="{E771FA82-136B-46CC-9887-B9E7D6AE848D}" srcId="{8C7C7B72-77BC-4FF0-8021-61059ABDA674}" destId="{2392D2CC-D292-434C-9427-769FA7A127E6}" srcOrd="0" destOrd="0" parTransId="{CA3399CB-0AB4-4DB2-ADEA-164C04823554}" sibTransId="{F9EF0BDA-71A9-444C-9055-C428AEFABC7F}"/>
    <dgm:cxn modelId="{D81BB5E7-320F-4184-B8E4-B25865239D39}" type="presParOf" srcId="{EDCC87E2-4226-442D-8F2C-A758C88D8B98}" destId="{96C3A0D9-56A8-4861-B137-03CCDFF54DEC}" srcOrd="0" destOrd="0" presId="urn:microsoft.com/office/officeart/2005/8/layout/hList1"/>
    <dgm:cxn modelId="{CB01492C-E460-4A8B-8433-D1623A1E9E03}" type="presParOf" srcId="{96C3A0D9-56A8-4861-B137-03CCDFF54DEC}" destId="{BD5E85E2-5226-41F7-97E6-B86612930735}" srcOrd="0" destOrd="0" presId="urn:microsoft.com/office/officeart/2005/8/layout/hList1"/>
    <dgm:cxn modelId="{E2E49C84-01D1-4155-A88C-1AE48A5F6E3D}" type="presParOf" srcId="{96C3A0D9-56A8-4861-B137-03CCDFF54DEC}" destId="{6A25B8DA-5D5E-4C8D-9A4B-44A319A883E3}" srcOrd="1" destOrd="0" presId="urn:microsoft.com/office/officeart/2005/8/layout/hList1"/>
    <dgm:cxn modelId="{1D4A7753-8989-450D-8ACD-2BB05AC37791}" type="presParOf" srcId="{EDCC87E2-4226-442D-8F2C-A758C88D8B98}" destId="{15732390-C443-40E8-BAF0-C47DEA4955C8}" srcOrd="1" destOrd="0" presId="urn:microsoft.com/office/officeart/2005/8/layout/hList1"/>
    <dgm:cxn modelId="{6CCE179D-D408-49C8-ACDA-ECA839FC4C32}" type="presParOf" srcId="{EDCC87E2-4226-442D-8F2C-A758C88D8B98}" destId="{D4C08EAE-C673-4F64-ADDD-274328AB7FF7}" srcOrd="2" destOrd="0" presId="urn:microsoft.com/office/officeart/2005/8/layout/hList1"/>
    <dgm:cxn modelId="{A40DEC64-C941-4B4A-86D4-862DD1C83B02}" type="presParOf" srcId="{D4C08EAE-C673-4F64-ADDD-274328AB7FF7}" destId="{C924E812-A72F-405E-83CC-EE763EB399AA}" srcOrd="0" destOrd="0" presId="urn:microsoft.com/office/officeart/2005/8/layout/hList1"/>
    <dgm:cxn modelId="{3D02C94A-800D-4B7B-B4B5-82A3442AF210}" type="presParOf" srcId="{D4C08EAE-C673-4F64-ADDD-274328AB7FF7}" destId="{79C4F951-15CD-4F64-BB15-0C72BFB5CB8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09096FC7-9E9A-43CD-AF36-01A08F8336AC}" type="doc">
      <dgm:prSet loTypeId="urn:microsoft.com/office/officeart/2005/8/layout/lProcess2" loCatId="list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B6F062C6-E793-42B6-ACD9-A786870D8FD7}">
      <dgm:prSet/>
      <dgm:spPr/>
      <dgm:t>
        <a:bodyPr/>
        <a:lstStyle/>
        <a:p>
          <a:pPr rtl="1"/>
          <a:r>
            <a:rPr lang="fa-IR" dirty="0" smtClean="0"/>
            <a:t>افزایش هزینه</a:t>
          </a:r>
          <a:endParaRPr lang="en-US" dirty="0"/>
        </a:p>
      </dgm:t>
    </dgm:pt>
    <dgm:pt modelId="{1BF9E393-F999-4298-96D1-40BD5A9698F7}" type="parTrans" cxnId="{8DE85396-4D8D-4F25-AC2D-CDAB114205B4}">
      <dgm:prSet/>
      <dgm:spPr/>
      <dgm:t>
        <a:bodyPr/>
        <a:lstStyle/>
        <a:p>
          <a:endParaRPr lang="en-US"/>
        </a:p>
      </dgm:t>
    </dgm:pt>
    <dgm:pt modelId="{140FBF96-6717-40A6-B6FD-45E291CD210F}" type="sibTrans" cxnId="{8DE85396-4D8D-4F25-AC2D-CDAB114205B4}">
      <dgm:prSet/>
      <dgm:spPr/>
      <dgm:t>
        <a:bodyPr/>
        <a:lstStyle/>
        <a:p>
          <a:endParaRPr lang="en-US"/>
        </a:p>
      </dgm:t>
    </dgm:pt>
    <dgm:pt modelId="{C7F9B838-B727-4BD3-8BE6-A2AC4DE20B9B}">
      <dgm:prSet/>
      <dgm:spPr/>
      <dgm:t>
        <a:bodyPr/>
        <a:lstStyle/>
        <a:p>
          <a:pPr rtl="1"/>
          <a:r>
            <a:rPr lang="ar-SA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افزایش قیمت نهاده‌های تولید</a:t>
          </a:r>
          <a:endParaRPr lang="fa-IR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9A4342C6-525F-4C18-A509-1D68F3646440}" type="parTrans" cxnId="{A70FA8B4-BB8C-4D2D-9A5F-301BACD4C395}">
      <dgm:prSet/>
      <dgm:spPr/>
      <dgm:t>
        <a:bodyPr/>
        <a:lstStyle/>
        <a:p>
          <a:endParaRPr lang="en-US"/>
        </a:p>
      </dgm:t>
    </dgm:pt>
    <dgm:pt modelId="{E4D93AB2-866A-460E-9E30-F541C298085C}" type="sibTrans" cxnId="{A70FA8B4-BB8C-4D2D-9A5F-301BACD4C395}">
      <dgm:prSet/>
      <dgm:spPr/>
      <dgm:t>
        <a:bodyPr/>
        <a:lstStyle/>
        <a:p>
          <a:endParaRPr lang="en-US"/>
        </a:p>
      </dgm:t>
    </dgm:pt>
    <dgm:pt modelId="{F94ECA20-88C0-4C86-95B6-D7038679CBB1}">
      <dgm:prSet/>
      <dgm:spPr/>
      <dgm:t>
        <a:bodyPr/>
        <a:lstStyle/>
        <a:p>
          <a:pPr rtl="1"/>
          <a:r>
            <a:rPr lang="ar-SA" dirty="0" smtClean="0"/>
            <a:t>هزینه‌های </a:t>
          </a:r>
          <a:r>
            <a:rPr lang="ar-SA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تغییر تکنولوژی </a:t>
          </a:r>
          <a:endParaRPr lang="fa-IR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3C670DFA-809F-428B-90C1-B75A580D7356}" type="parTrans" cxnId="{868B1EA9-FCE6-49DB-9D94-8C4B18F21C3F}">
      <dgm:prSet/>
      <dgm:spPr/>
      <dgm:t>
        <a:bodyPr/>
        <a:lstStyle/>
        <a:p>
          <a:endParaRPr lang="en-US"/>
        </a:p>
      </dgm:t>
    </dgm:pt>
    <dgm:pt modelId="{94984B13-6B46-479E-AF1A-C9A2F909A026}" type="sibTrans" cxnId="{868B1EA9-FCE6-49DB-9D94-8C4B18F21C3F}">
      <dgm:prSet/>
      <dgm:spPr/>
      <dgm:t>
        <a:bodyPr/>
        <a:lstStyle/>
        <a:p>
          <a:endParaRPr lang="en-US"/>
        </a:p>
      </dgm:t>
    </dgm:pt>
    <dgm:pt modelId="{2652CD18-1C36-43CE-ADC1-A5E7D1A394E3}">
      <dgm:prSet/>
      <dgm:spPr/>
      <dgm:t>
        <a:bodyPr/>
        <a:lstStyle/>
        <a:p>
          <a:pPr rtl="1"/>
          <a:r>
            <a:rPr lang="fa-IR" dirty="0" smtClean="0"/>
            <a:t>تغییر درآمد</a:t>
          </a:r>
          <a:endParaRPr lang="en-US" dirty="0"/>
        </a:p>
      </dgm:t>
    </dgm:pt>
    <dgm:pt modelId="{E70E80FE-2A25-4015-842C-28CF7C1E69EE}" type="parTrans" cxnId="{91785996-F2B2-411E-8FB7-4CDAC13DF1CF}">
      <dgm:prSet/>
      <dgm:spPr/>
      <dgm:t>
        <a:bodyPr/>
        <a:lstStyle/>
        <a:p>
          <a:endParaRPr lang="en-US"/>
        </a:p>
      </dgm:t>
    </dgm:pt>
    <dgm:pt modelId="{C8F1E8E6-0A97-4D1C-AC04-A74E87F0AA17}" type="sibTrans" cxnId="{91785996-F2B2-411E-8FB7-4CDAC13DF1CF}">
      <dgm:prSet/>
      <dgm:spPr/>
      <dgm:t>
        <a:bodyPr/>
        <a:lstStyle/>
        <a:p>
          <a:endParaRPr lang="en-US"/>
        </a:p>
      </dgm:t>
    </dgm:pt>
    <dgm:pt modelId="{E1A019AA-A8E8-483A-906C-CE03D99D58E1}">
      <dgm:prSet/>
      <dgm:spPr/>
      <dgm:t>
        <a:bodyPr/>
        <a:lstStyle/>
        <a:p>
          <a:pPr rtl="1"/>
          <a:r>
            <a:rPr lang="fa-IR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تغییر قیمت</a:t>
          </a:r>
          <a:endParaRPr lang="en-US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C0B492AB-CD7F-47F1-9A7E-B274B2CC2F08}" type="parTrans" cxnId="{3F35A239-B783-4FE3-A8B2-F1A314F54CB3}">
      <dgm:prSet/>
      <dgm:spPr/>
      <dgm:t>
        <a:bodyPr/>
        <a:lstStyle/>
        <a:p>
          <a:endParaRPr lang="en-US"/>
        </a:p>
      </dgm:t>
    </dgm:pt>
    <dgm:pt modelId="{8C0B6C8F-FB18-49D3-9318-EB94D7A81AF6}" type="sibTrans" cxnId="{3F35A239-B783-4FE3-A8B2-F1A314F54CB3}">
      <dgm:prSet/>
      <dgm:spPr/>
      <dgm:t>
        <a:bodyPr/>
        <a:lstStyle/>
        <a:p>
          <a:endParaRPr lang="en-US"/>
        </a:p>
      </dgm:t>
    </dgm:pt>
    <dgm:pt modelId="{4D54E7A6-2C54-4321-BFB6-C16F45ABFFA6}">
      <dgm:prSet/>
      <dgm:spPr/>
      <dgm:t>
        <a:bodyPr/>
        <a:lstStyle/>
        <a:p>
          <a:pPr rtl="1"/>
          <a:r>
            <a:rPr lang="fa-IR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تغییر فروش</a:t>
          </a:r>
          <a:endParaRPr lang="en-US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434D1503-C3E0-4EF4-8EA4-4AAB46ADC28C}" type="parTrans" cxnId="{7339FF55-D126-424A-B188-012E7B117E15}">
      <dgm:prSet/>
      <dgm:spPr/>
      <dgm:t>
        <a:bodyPr/>
        <a:lstStyle/>
        <a:p>
          <a:endParaRPr lang="en-US"/>
        </a:p>
      </dgm:t>
    </dgm:pt>
    <dgm:pt modelId="{D8546129-63EB-4AB5-A83B-F4891DB8EE94}" type="sibTrans" cxnId="{7339FF55-D126-424A-B188-012E7B117E15}">
      <dgm:prSet/>
      <dgm:spPr/>
      <dgm:t>
        <a:bodyPr/>
        <a:lstStyle/>
        <a:p>
          <a:endParaRPr lang="en-US"/>
        </a:p>
      </dgm:t>
    </dgm:pt>
    <dgm:pt modelId="{7D7080B2-2529-4B8E-A5BB-E451B64A76E1}">
      <dgm:prSet/>
      <dgm:spPr/>
      <dgm:t>
        <a:bodyPr/>
        <a:lstStyle/>
        <a:p>
          <a:r>
            <a:rPr lang="fa-IR" dirty="0" smtClean="0"/>
            <a:t>هزینۀ فرصت ناشی از افزایش سرمایه در گردش </a:t>
          </a:r>
          <a:endParaRPr lang="en-US" dirty="0"/>
        </a:p>
      </dgm:t>
    </dgm:pt>
    <dgm:pt modelId="{63E8BA31-CE9C-4292-84D8-E97AABD93BB6}" type="parTrans" cxnId="{B9041829-31EC-4588-AC86-07B41969AF5E}">
      <dgm:prSet/>
      <dgm:spPr/>
    </dgm:pt>
    <dgm:pt modelId="{8679B4C0-E232-4AC3-9AAD-81FB88276E38}" type="sibTrans" cxnId="{B9041829-31EC-4588-AC86-07B41969AF5E}">
      <dgm:prSet/>
      <dgm:spPr/>
    </dgm:pt>
    <dgm:pt modelId="{21F4BDD3-78B8-4207-9E00-DA2752CCF118}" type="pres">
      <dgm:prSet presAssocID="{09096FC7-9E9A-43CD-AF36-01A08F8336AC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AB20825-84C0-49C1-88EE-275B852C51E4}" type="pres">
      <dgm:prSet presAssocID="{B6F062C6-E793-42B6-ACD9-A786870D8FD7}" presName="compNode" presStyleCnt="0"/>
      <dgm:spPr/>
    </dgm:pt>
    <dgm:pt modelId="{749A8E04-D5C4-4A9E-AB60-CA20359D4ED7}" type="pres">
      <dgm:prSet presAssocID="{B6F062C6-E793-42B6-ACD9-A786870D8FD7}" presName="aNode" presStyleLbl="bgShp" presStyleIdx="0" presStyleCnt="2"/>
      <dgm:spPr/>
      <dgm:t>
        <a:bodyPr/>
        <a:lstStyle/>
        <a:p>
          <a:endParaRPr lang="en-US"/>
        </a:p>
      </dgm:t>
    </dgm:pt>
    <dgm:pt modelId="{524C4368-DE31-446C-BC69-C1C4EFC2B11D}" type="pres">
      <dgm:prSet presAssocID="{B6F062C6-E793-42B6-ACD9-A786870D8FD7}" presName="textNode" presStyleLbl="bgShp" presStyleIdx="0" presStyleCnt="2"/>
      <dgm:spPr/>
      <dgm:t>
        <a:bodyPr/>
        <a:lstStyle/>
        <a:p>
          <a:endParaRPr lang="en-US"/>
        </a:p>
      </dgm:t>
    </dgm:pt>
    <dgm:pt modelId="{AED5876F-37A9-4EB0-9F3E-C3B048DB6400}" type="pres">
      <dgm:prSet presAssocID="{B6F062C6-E793-42B6-ACD9-A786870D8FD7}" presName="compChildNode" presStyleCnt="0"/>
      <dgm:spPr/>
    </dgm:pt>
    <dgm:pt modelId="{DD055332-90AE-47D0-AE1B-465EC5D9CAD3}" type="pres">
      <dgm:prSet presAssocID="{B6F062C6-E793-42B6-ACD9-A786870D8FD7}" presName="theInnerList" presStyleCnt="0"/>
      <dgm:spPr/>
    </dgm:pt>
    <dgm:pt modelId="{C65649B2-FBF4-4465-A65B-8D25067D872E}" type="pres">
      <dgm:prSet presAssocID="{C7F9B838-B727-4BD3-8BE6-A2AC4DE20B9B}" presName="child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A6A337-0E3A-4E01-9F34-E17FE50689E5}" type="pres">
      <dgm:prSet presAssocID="{C7F9B838-B727-4BD3-8BE6-A2AC4DE20B9B}" presName="aSpace2" presStyleCnt="0"/>
      <dgm:spPr/>
    </dgm:pt>
    <dgm:pt modelId="{4318D5E2-BE97-43CC-9D16-009C24E5D210}" type="pres">
      <dgm:prSet presAssocID="{F94ECA20-88C0-4C86-95B6-D7038679CBB1}" presName="child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1747ED-4146-49A1-8807-2D5557D734D6}" type="pres">
      <dgm:prSet presAssocID="{F94ECA20-88C0-4C86-95B6-D7038679CBB1}" presName="aSpace2" presStyleCnt="0"/>
      <dgm:spPr/>
    </dgm:pt>
    <dgm:pt modelId="{41FDB461-DC95-4F04-BECC-E18BE3C9415E}" type="pres">
      <dgm:prSet presAssocID="{7D7080B2-2529-4B8E-A5BB-E451B64A76E1}" presName="child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46B8D9-33BC-4BD5-A646-24C02E4C0275}" type="pres">
      <dgm:prSet presAssocID="{B6F062C6-E793-42B6-ACD9-A786870D8FD7}" presName="aSpace" presStyleCnt="0"/>
      <dgm:spPr/>
    </dgm:pt>
    <dgm:pt modelId="{09F0A6EB-D762-4FF7-B4EE-9C856CE6D07D}" type="pres">
      <dgm:prSet presAssocID="{2652CD18-1C36-43CE-ADC1-A5E7D1A394E3}" presName="compNode" presStyleCnt="0"/>
      <dgm:spPr/>
    </dgm:pt>
    <dgm:pt modelId="{B30B72C0-A11F-4082-A6D6-11D7B53A7C02}" type="pres">
      <dgm:prSet presAssocID="{2652CD18-1C36-43CE-ADC1-A5E7D1A394E3}" presName="aNode" presStyleLbl="bgShp" presStyleIdx="1" presStyleCnt="2"/>
      <dgm:spPr/>
      <dgm:t>
        <a:bodyPr/>
        <a:lstStyle/>
        <a:p>
          <a:endParaRPr lang="en-US"/>
        </a:p>
      </dgm:t>
    </dgm:pt>
    <dgm:pt modelId="{88262DE7-286C-4A58-8E1C-D9779879FAE1}" type="pres">
      <dgm:prSet presAssocID="{2652CD18-1C36-43CE-ADC1-A5E7D1A394E3}" presName="textNode" presStyleLbl="bgShp" presStyleIdx="1" presStyleCnt="2"/>
      <dgm:spPr/>
      <dgm:t>
        <a:bodyPr/>
        <a:lstStyle/>
        <a:p>
          <a:endParaRPr lang="en-US"/>
        </a:p>
      </dgm:t>
    </dgm:pt>
    <dgm:pt modelId="{55E2FDE8-B59A-4066-AC53-C1D100BF0EF5}" type="pres">
      <dgm:prSet presAssocID="{2652CD18-1C36-43CE-ADC1-A5E7D1A394E3}" presName="compChildNode" presStyleCnt="0"/>
      <dgm:spPr/>
    </dgm:pt>
    <dgm:pt modelId="{E15B1B16-3658-469A-9FE0-420699D1ACB2}" type="pres">
      <dgm:prSet presAssocID="{2652CD18-1C36-43CE-ADC1-A5E7D1A394E3}" presName="theInnerList" presStyleCnt="0"/>
      <dgm:spPr/>
    </dgm:pt>
    <dgm:pt modelId="{4E3CBF83-4A7A-4AA0-A017-88C72FCCC4EE}" type="pres">
      <dgm:prSet presAssocID="{E1A019AA-A8E8-483A-906C-CE03D99D58E1}" presName="child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B1DCEB-A7A1-409B-A1E7-D5AD9857A2CC}" type="pres">
      <dgm:prSet presAssocID="{E1A019AA-A8E8-483A-906C-CE03D99D58E1}" presName="aSpace2" presStyleCnt="0"/>
      <dgm:spPr/>
    </dgm:pt>
    <dgm:pt modelId="{659119F6-7C45-413A-99C1-6FC77A19FA3B}" type="pres">
      <dgm:prSet presAssocID="{4D54E7A6-2C54-4321-BFB6-C16F45ABFFA6}" presName="child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9E71D03-E622-4B08-8C57-004313E8B457}" type="presOf" srcId="{C7F9B838-B727-4BD3-8BE6-A2AC4DE20B9B}" destId="{C65649B2-FBF4-4465-A65B-8D25067D872E}" srcOrd="0" destOrd="0" presId="urn:microsoft.com/office/officeart/2005/8/layout/lProcess2"/>
    <dgm:cxn modelId="{5A4F966E-51C1-4EC9-9CD0-C1F14A0FE20B}" type="presOf" srcId="{09096FC7-9E9A-43CD-AF36-01A08F8336AC}" destId="{21F4BDD3-78B8-4207-9E00-DA2752CCF118}" srcOrd="0" destOrd="0" presId="urn:microsoft.com/office/officeart/2005/8/layout/lProcess2"/>
    <dgm:cxn modelId="{A70FA8B4-BB8C-4D2D-9A5F-301BACD4C395}" srcId="{B6F062C6-E793-42B6-ACD9-A786870D8FD7}" destId="{C7F9B838-B727-4BD3-8BE6-A2AC4DE20B9B}" srcOrd="0" destOrd="0" parTransId="{9A4342C6-525F-4C18-A509-1D68F3646440}" sibTransId="{E4D93AB2-866A-460E-9E30-F541C298085C}"/>
    <dgm:cxn modelId="{7339FF55-D126-424A-B188-012E7B117E15}" srcId="{2652CD18-1C36-43CE-ADC1-A5E7D1A394E3}" destId="{4D54E7A6-2C54-4321-BFB6-C16F45ABFFA6}" srcOrd="1" destOrd="0" parTransId="{434D1503-C3E0-4EF4-8EA4-4AAB46ADC28C}" sibTransId="{D8546129-63EB-4AB5-A83B-F4891DB8EE94}"/>
    <dgm:cxn modelId="{AC0E31F5-C37F-4440-B6CA-2002546409BE}" type="presOf" srcId="{B6F062C6-E793-42B6-ACD9-A786870D8FD7}" destId="{524C4368-DE31-446C-BC69-C1C4EFC2B11D}" srcOrd="1" destOrd="0" presId="urn:microsoft.com/office/officeart/2005/8/layout/lProcess2"/>
    <dgm:cxn modelId="{8792E755-82B2-427A-9718-3BA5CA7A8DF9}" type="presOf" srcId="{B6F062C6-E793-42B6-ACD9-A786870D8FD7}" destId="{749A8E04-D5C4-4A9E-AB60-CA20359D4ED7}" srcOrd="0" destOrd="0" presId="urn:microsoft.com/office/officeart/2005/8/layout/lProcess2"/>
    <dgm:cxn modelId="{597DCE63-9837-4E63-B2C3-8756A70CCC58}" type="presOf" srcId="{F94ECA20-88C0-4C86-95B6-D7038679CBB1}" destId="{4318D5E2-BE97-43CC-9D16-009C24E5D210}" srcOrd="0" destOrd="0" presId="urn:microsoft.com/office/officeart/2005/8/layout/lProcess2"/>
    <dgm:cxn modelId="{82E6600A-8CED-41C4-986D-1972CD488E3B}" type="presOf" srcId="{7D7080B2-2529-4B8E-A5BB-E451B64A76E1}" destId="{41FDB461-DC95-4F04-BECC-E18BE3C9415E}" srcOrd="0" destOrd="0" presId="urn:microsoft.com/office/officeart/2005/8/layout/lProcess2"/>
    <dgm:cxn modelId="{C68ED3E3-C428-492F-ADB4-862A4BB33BA6}" type="presOf" srcId="{2652CD18-1C36-43CE-ADC1-A5E7D1A394E3}" destId="{B30B72C0-A11F-4082-A6D6-11D7B53A7C02}" srcOrd="0" destOrd="0" presId="urn:microsoft.com/office/officeart/2005/8/layout/lProcess2"/>
    <dgm:cxn modelId="{91785996-F2B2-411E-8FB7-4CDAC13DF1CF}" srcId="{09096FC7-9E9A-43CD-AF36-01A08F8336AC}" destId="{2652CD18-1C36-43CE-ADC1-A5E7D1A394E3}" srcOrd="1" destOrd="0" parTransId="{E70E80FE-2A25-4015-842C-28CF7C1E69EE}" sibTransId="{C8F1E8E6-0A97-4D1C-AC04-A74E87F0AA17}"/>
    <dgm:cxn modelId="{3F35A239-B783-4FE3-A8B2-F1A314F54CB3}" srcId="{2652CD18-1C36-43CE-ADC1-A5E7D1A394E3}" destId="{E1A019AA-A8E8-483A-906C-CE03D99D58E1}" srcOrd="0" destOrd="0" parTransId="{C0B492AB-CD7F-47F1-9A7E-B274B2CC2F08}" sibTransId="{8C0B6C8F-FB18-49D3-9318-EB94D7A81AF6}"/>
    <dgm:cxn modelId="{868B1EA9-FCE6-49DB-9D94-8C4B18F21C3F}" srcId="{B6F062C6-E793-42B6-ACD9-A786870D8FD7}" destId="{F94ECA20-88C0-4C86-95B6-D7038679CBB1}" srcOrd="1" destOrd="0" parTransId="{3C670DFA-809F-428B-90C1-B75A580D7356}" sibTransId="{94984B13-6B46-479E-AF1A-C9A2F909A026}"/>
    <dgm:cxn modelId="{8DE85396-4D8D-4F25-AC2D-CDAB114205B4}" srcId="{09096FC7-9E9A-43CD-AF36-01A08F8336AC}" destId="{B6F062C6-E793-42B6-ACD9-A786870D8FD7}" srcOrd="0" destOrd="0" parTransId="{1BF9E393-F999-4298-96D1-40BD5A9698F7}" sibTransId="{140FBF96-6717-40A6-B6FD-45E291CD210F}"/>
    <dgm:cxn modelId="{B9041829-31EC-4588-AC86-07B41969AF5E}" srcId="{B6F062C6-E793-42B6-ACD9-A786870D8FD7}" destId="{7D7080B2-2529-4B8E-A5BB-E451B64A76E1}" srcOrd="2" destOrd="0" parTransId="{63E8BA31-CE9C-4292-84D8-E97AABD93BB6}" sibTransId="{8679B4C0-E232-4AC3-9AAD-81FB88276E38}"/>
    <dgm:cxn modelId="{9AD6A755-F397-401F-A589-3BE9F95669A5}" type="presOf" srcId="{4D54E7A6-2C54-4321-BFB6-C16F45ABFFA6}" destId="{659119F6-7C45-413A-99C1-6FC77A19FA3B}" srcOrd="0" destOrd="0" presId="urn:microsoft.com/office/officeart/2005/8/layout/lProcess2"/>
    <dgm:cxn modelId="{6256925F-CEC6-4F4D-BDB5-59D80B81DA21}" type="presOf" srcId="{2652CD18-1C36-43CE-ADC1-A5E7D1A394E3}" destId="{88262DE7-286C-4A58-8E1C-D9779879FAE1}" srcOrd="1" destOrd="0" presId="urn:microsoft.com/office/officeart/2005/8/layout/lProcess2"/>
    <dgm:cxn modelId="{72323F30-D3DC-4E64-AB11-194F2E0D7549}" type="presOf" srcId="{E1A019AA-A8E8-483A-906C-CE03D99D58E1}" destId="{4E3CBF83-4A7A-4AA0-A017-88C72FCCC4EE}" srcOrd="0" destOrd="0" presId="urn:microsoft.com/office/officeart/2005/8/layout/lProcess2"/>
    <dgm:cxn modelId="{77B4AE2C-F4CD-440D-B0B8-3706526A39E7}" type="presParOf" srcId="{21F4BDD3-78B8-4207-9E00-DA2752CCF118}" destId="{8AB20825-84C0-49C1-88EE-275B852C51E4}" srcOrd="0" destOrd="0" presId="urn:microsoft.com/office/officeart/2005/8/layout/lProcess2"/>
    <dgm:cxn modelId="{D8CE1E57-DD6D-40CB-8548-98FA26B34125}" type="presParOf" srcId="{8AB20825-84C0-49C1-88EE-275B852C51E4}" destId="{749A8E04-D5C4-4A9E-AB60-CA20359D4ED7}" srcOrd="0" destOrd="0" presId="urn:microsoft.com/office/officeart/2005/8/layout/lProcess2"/>
    <dgm:cxn modelId="{923E3AFB-2ED9-4040-811F-B0A9A7CC0607}" type="presParOf" srcId="{8AB20825-84C0-49C1-88EE-275B852C51E4}" destId="{524C4368-DE31-446C-BC69-C1C4EFC2B11D}" srcOrd="1" destOrd="0" presId="urn:microsoft.com/office/officeart/2005/8/layout/lProcess2"/>
    <dgm:cxn modelId="{D25B6015-B9FC-493A-B26E-4D9E291B59E7}" type="presParOf" srcId="{8AB20825-84C0-49C1-88EE-275B852C51E4}" destId="{AED5876F-37A9-4EB0-9F3E-C3B048DB6400}" srcOrd="2" destOrd="0" presId="urn:microsoft.com/office/officeart/2005/8/layout/lProcess2"/>
    <dgm:cxn modelId="{244E7214-60BC-4DAD-92AC-CF76704A77CD}" type="presParOf" srcId="{AED5876F-37A9-4EB0-9F3E-C3B048DB6400}" destId="{DD055332-90AE-47D0-AE1B-465EC5D9CAD3}" srcOrd="0" destOrd="0" presId="urn:microsoft.com/office/officeart/2005/8/layout/lProcess2"/>
    <dgm:cxn modelId="{F2D37208-88F7-410B-A8C4-F8563DA8B3A8}" type="presParOf" srcId="{DD055332-90AE-47D0-AE1B-465EC5D9CAD3}" destId="{C65649B2-FBF4-4465-A65B-8D25067D872E}" srcOrd="0" destOrd="0" presId="urn:microsoft.com/office/officeart/2005/8/layout/lProcess2"/>
    <dgm:cxn modelId="{D1EBC52A-ACC0-4E40-A77E-F1B60F641D13}" type="presParOf" srcId="{DD055332-90AE-47D0-AE1B-465EC5D9CAD3}" destId="{BCA6A337-0E3A-4E01-9F34-E17FE50689E5}" srcOrd="1" destOrd="0" presId="urn:microsoft.com/office/officeart/2005/8/layout/lProcess2"/>
    <dgm:cxn modelId="{69BA5F10-74C1-41DD-9C3C-AEC07D902D0C}" type="presParOf" srcId="{DD055332-90AE-47D0-AE1B-465EC5D9CAD3}" destId="{4318D5E2-BE97-43CC-9D16-009C24E5D210}" srcOrd="2" destOrd="0" presId="urn:microsoft.com/office/officeart/2005/8/layout/lProcess2"/>
    <dgm:cxn modelId="{FCB0288B-5E78-469E-B2C9-D034669513F3}" type="presParOf" srcId="{DD055332-90AE-47D0-AE1B-465EC5D9CAD3}" destId="{6B1747ED-4146-49A1-8807-2D5557D734D6}" srcOrd="3" destOrd="0" presId="urn:microsoft.com/office/officeart/2005/8/layout/lProcess2"/>
    <dgm:cxn modelId="{50E68FBE-16E3-4E08-8C59-A051179C2E22}" type="presParOf" srcId="{DD055332-90AE-47D0-AE1B-465EC5D9CAD3}" destId="{41FDB461-DC95-4F04-BECC-E18BE3C9415E}" srcOrd="4" destOrd="0" presId="urn:microsoft.com/office/officeart/2005/8/layout/lProcess2"/>
    <dgm:cxn modelId="{87139883-9D6E-4E01-B95A-EF899B399470}" type="presParOf" srcId="{21F4BDD3-78B8-4207-9E00-DA2752CCF118}" destId="{ED46B8D9-33BC-4BD5-A646-24C02E4C0275}" srcOrd="1" destOrd="0" presId="urn:microsoft.com/office/officeart/2005/8/layout/lProcess2"/>
    <dgm:cxn modelId="{617F5123-A2F2-4F1B-A548-B494BED26D36}" type="presParOf" srcId="{21F4BDD3-78B8-4207-9E00-DA2752CCF118}" destId="{09F0A6EB-D762-4FF7-B4EE-9C856CE6D07D}" srcOrd="2" destOrd="0" presId="urn:microsoft.com/office/officeart/2005/8/layout/lProcess2"/>
    <dgm:cxn modelId="{52383B88-C993-40D7-86B8-2FF3EF73E5FE}" type="presParOf" srcId="{09F0A6EB-D762-4FF7-B4EE-9C856CE6D07D}" destId="{B30B72C0-A11F-4082-A6D6-11D7B53A7C02}" srcOrd="0" destOrd="0" presId="urn:microsoft.com/office/officeart/2005/8/layout/lProcess2"/>
    <dgm:cxn modelId="{FA8F1DD7-FE95-4351-8C28-D2F4140046CF}" type="presParOf" srcId="{09F0A6EB-D762-4FF7-B4EE-9C856CE6D07D}" destId="{88262DE7-286C-4A58-8E1C-D9779879FAE1}" srcOrd="1" destOrd="0" presId="urn:microsoft.com/office/officeart/2005/8/layout/lProcess2"/>
    <dgm:cxn modelId="{A372CC33-FF9A-410F-9D17-F39EEE058532}" type="presParOf" srcId="{09F0A6EB-D762-4FF7-B4EE-9C856CE6D07D}" destId="{55E2FDE8-B59A-4066-AC53-C1D100BF0EF5}" srcOrd="2" destOrd="0" presId="urn:microsoft.com/office/officeart/2005/8/layout/lProcess2"/>
    <dgm:cxn modelId="{7C1BFA3B-9A2D-4568-84A4-7CCE3156BB98}" type="presParOf" srcId="{55E2FDE8-B59A-4066-AC53-C1D100BF0EF5}" destId="{E15B1B16-3658-469A-9FE0-420699D1ACB2}" srcOrd="0" destOrd="0" presId="urn:microsoft.com/office/officeart/2005/8/layout/lProcess2"/>
    <dgm:cxn modelId="{BB015F7E-1E5E-475E-9380-9AB4A8B5535B}" type="presParOf" srcId="{E15B1B16-3658-469A-9FE0-420699D1ACB2}" destId="{4E3CBF83-4A7A-4AA0-A017-88C72FCCC4EE}" srcOrd="0" destOrd="0" presId="urn:microsoft.com/office/officeart/2005/8/layout/lProcess2"/>
    <dgm:cxn modelId="{3D5A62DD-E0D7-4541-97DA-A9B1896206D6}" type="presParOf" srcId="{E15B1B16-3658-469A-9FE0-420699D1ACB2}" destId="{BBB1DCEB-A7A1-409B-A1E7-D5AD9857A2CC}" srcOrd="1" destOrd="0" presId="urn:microsoft.com/office/officeart/2005/8/layout/lProcess2"/>
    <dgm:cxn modelId="{A3C45BD7-83CB-404A-BACE-BBADAB1340AF}" type="presParOf" srcId="{E15B1B16-3658-469A-9FE0-420699D1ACB2}" destId="{659119F6-7C45-413A-99C1-6FC77A19FA3B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04AF76DD-C4D8-4B4B-A2ED-E8EFBE76FEE3}" type="doc">
      <dgm:prSet loTypeId="urn:microsoft.com/office/officeart/2005/8/layout/hList6" loCatId="list" qsTypeId="urn:microsoft.com/office/officeart/2005/8/quickstyle/3d1" qsCatId="3D" csTypeId="urn:microsoft.com/office/officeart/2005/8/colors/accent3_3" csCatId="accent3" phldr="1"/>
      <dgm:spPr/>
      <dgm:t>
        <a:bodyPr/>
        <a:lstStyle/>
        <a:p>
          <a:pPr rtl="1"/>
          <a:endParaRPr lang="fa-IR"/>
        </a:p>
      </dgm:t>
    </dgm:pt>
    <dgm:pt modelId="{8BA35B72-58AF-4400-B434-AD2989C46EA2}">
      <dgm:prSet/>
      <dgm:spPr/>
      <dgm:t>
        <a:bodyPr/>
        <a:lstStyle/>
        <a:p>
          <a:pPr rtl="1"/>
          <a:r>
            <a:rPr lang="fa-IR" dirty="0" smtClean="0">
              <a:latin typeface="B Baraiya"/>
              <a:cs typeface="B Zar" pitchFamily="2" charset="-78"/>
            </a:rPr>
            <a:t>صندوق زمین و ساختمان</a:t>
          </a:r>
          <a:endParaRPr lang="fa-IR" dirty="0">
            <a:latin typeface="B Baraiya"/>
            <a:cs typeface="B Zar" pitchFamily="2" charset="-78"/>
          </a:endParaRPr>
        </a:p>
      </dgm:t>
    </dgm:pt>
    <dgm:pt modelId="{DFB6113D-BF34-44BA-9D21-1A14547C763E}" type="parTrans" cxnId="{2D66E52C-7CDA-43D0-A3B5-6CA6CBC51880}">
      <dgm:prSet/>
      <dgm:spPr/>
      <dgm:t>
        <a:bodyPr/>
        <a:lstStyle/>
        <a:p>
          <a:pPr rtl="1"/>
          <a:endParaRPr lang="fa-IR"/>
        </a:p>
      </dgm:t>
    </dgm:pt>
    <dgm:pt modelId="{89156232-7695-408E-A961-58942FF9246E}" type="sibTrans" cxnId="{2D66E52C-7CDA-43D0-A3B5-6CA6CBC51880}">
      <dgm:prSet/>
      <dgm:spPr/>
      <dgm:t>
        <a:bodyPr/>
        <a:lstStyle/>
        <a:p>
          <a:pPr rtl="1"/>
          <a:endParaRPr lang="fa-IR"/>
        </a:p>
      </dgm:t>
    </dgm:pt>
    <dgm:pt modelId="{B9735671-1D69-46BC-B930-FA282B1DAF12}">
      <dgm:prSet/>
      <dgm:spPr/>
      <dgm:t>
        <a:bodyPr/>
        <a:lstStyle/>
        <a:p>
          <a:pPr rtl="1"/>
          <a:r>
            <a:rPr lang="fa-IR" dirty="0" smtClean="0">
              <a:latin typeface="B Baraiya"/>
              <a:cs typeface="B Zar" pitchFamily="2" charset="-78"/>
            </a:rPr>
            <a:t>صندوق بهره‌برداري</a:t>
          </a:r>
          <a:endParaRPr lang="fa-IR" dirty="0">
            <a:latin typeface="B Baraiya"/>
            <a:cs typeface="B Zar" pitchFamily="2" charset="-78"/>
          </a:endParaRPr>
        </a:p>
      </dgm:t>
    </dgm:pt>
    <dgm:pt modelId="{A1CACD57-EA79-44CA-B4DD-0B059BE99EA5}" type="parTrans" cxnId="{1F7B7710-3C4D-4EF7-8D62-81DC5F5DD0F0}">
      <dgm:prSet/>
      <dgm:spPr/>
      <dgm:t>
        <a:bodyPr/>
        <a:lstStyle/>
        <a:p>
          <a:pPr rtl="1"/>
          <a:endParaRPr lang="fa-IR"/>
        </a:p>
      </dgm:t>
    </dgm:pt>
    <dgm:pt modelId="{2D97295A-9BA1-4C63-A18A-B683FE0B441A}" type="sibTrans" cxnId="{1F7B7710-3C4D-4EF7-8D62-81DC5F5DD0F0}">
      <dgm:prSet/>
      <dgm:spPr/>
      <dgm:t>
        <a:bodyPr/>
        <a:lstStyle/>
        <a:p>
          <a:pPr rtl="1"/>
          <a:endParaRPr lang="fa-IR"/>
        </a:p>
      </dgm:t>
    </dgm:pt>
    <dgm:pt modelId="{4FB68E95-DD0B-44D6-BB2F-3113257C70BE}" type="pres">
      <dgm:prSet presAssocID="{04AF76DD-C4D8-4B4B-A2ED-E8EFBE76FEE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F368ECE0-EAAA-4B1C-962C-7637D7527479}" type="pres">
      <dgm:prSet presAssocID="{8BA35B72-58AF-4400-B434-AD2989C46EA2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426B5928-AF2E-460B-BE54-40B1B6EB0C2F}" type="pres">
      <dgm:prSet presAssocID="{89156232-7695-408E-A961-58942FF9246E}" presName="sibTrans" presStyleCnt="0"/>
      <dgm:spPr/>
      <dgm:t>
        <a:bodyPr/>
        <a:lstStyle/>
        <a:p>
          <a:pPr rtl="1"/>
          <a:endParaRPr lang="fa-IR"/>
        </a:p>
      </dgm:t>
    </dgm:pt>
    <dgm:pt modelId="{728C73CB-083A-4E51-9869-A3D663309962}" type="pres">
      <dgm:prSet presAssocID="{B9735671-1D69-46BC-B930-FA282B1DAF12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31D60922-4644-45FD-8768-4069662464A4}" type="presOf" srcId="{B9735671-1D69-46BC-B930-FA282B1DAF12}" destId="{728C73CB-083A-4E51-9869-A3D663309962}" srcOrd="0" destOrd="0" presId="urn:microsoft.com/office/officeart/2005/8/layout/hList6"/>
    <dgm:cxn modelId="{F2B20A87-8E80-4AF4-AF71-85BF057F9A7F}" type="presOf" srcId="{04AF76DD-C4D8-4B4B-A2ED-E8EFBE76FEE3}" destId="{4FB68E95-DD0B-44D6-BB2F-3113257C70BE}" srcOrd="0" destOrd="0" presId="urn:microsoft.com/office/officeart/2005/8/layout/hList6"/>
    <dgm:cxn modelId="{421D158B-9A9E-4B10-B48D-F521842ECF3D}" type="presOf" srcId="{8BA35B72-58AF-4400-B434-AD2989C46EA2}" destId="{F368ECE0-EAAA-4B1C-962C-7637D7527479}" srcOrd="0" destOrd="0" presId="urn:microsoft.com/office/officeart/2005/8/layout/hList6"/>
    <dgm:cxn modelId="{2D66E52C-7CDA-43D0-A3B5-6CA6CBC51880}" srcId="{04AF76DD-C4D8-4B4B-A2ED-E8EFBE76FEE3}" destId="{8BA35B72-58AF-4400-B434-AD2989C46EA2}" srcOrd="0" destOrd="0" parTransId="{DFB6113D-BF34-44BA-9D21-1A14547C763E}" sibTransId="{89156232-7695-408E-A961-58942FF9246E}"/>
    <dgm:cxn modelId="{1F7B7710-3C4D-4EF7-8D62-81DC5F5DD0F0}" srcId="{04AF76DD-C4D8-4B4B-A2ED-E8EFBE76FEE3}" destId="{B9735671-1D69-46BC-B930-FA282B1DAF12}" srcOrd="1" destOrd="0" parTransId="{A1CACD57-EA79-44CA-B4DD-0B059BE99EA5}" sibTransId="{2D97295A-9BA1-4C63-A18A-B683FE0B441A}"/>
    <dgm:cxn modelId="{51BAC627-EFEA-4C2C-8568-F54C4D519BB2}" type="presParOf" srcId="{4FB68E95-DD0B-44D6-BB2F-3113257C70BE}" destId="{F368ECE0-EAAA-4B1C-962C-7637D7527479}" srcOrd="0" destOrd="0" presId="urn:microsoft.com/office/officeart/2005/8/layout/hList6"/>
    <dgm:cxn modelId="{FDAB294B-8A2D-4BBB-92E9-7B94E4DB4050}" type="presParOf" srcId="{4FB68E95-DD0B-44D6-BB2F-3113257C70BE}" destId="{426B5928-AF2E-460B-BE54-40B1B6EB0C2F}" srcOrd="1" destOrd="0" presId="urn:microsoft.com/office/officeart/2005/8/layout/hList6"/>
    <dgm:cxn modelId="{BBA83951-14D9-4A3A-96B5-17A982DB12BC}" type="presParOf" srcId="{4FB68E95-DD0B-44D6-BB2F-3113257C70BE}" destId="{728C73CB-083A-4E51-9869-A3D663309962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BD358BDE-D53E-4971-AD2B-F6E64B8E9CBF}" type="doc">
      <dgm:prSet loTypeId="urn:microsoft.com/office/officeart/2005/8/layout/lProcess2" loCatId="list" qsTypeId="urn:microsoft.com/office/officeart/2005/8/quickstyle/3d2" qsCatId="3D" csTypeId="urn:microsoft.com/office/officeart/2005/8/colors/colorful1#5" csCatId="colorful" phldr="1"/>
      <dgm:spPr/>
      <dgm:t>
        <a:bodyPr/>
        <a:lstStyle/>
        <a:p>
          <a:endParaRPr lang="en-US"/>
        </a:p>
      </dgm:t>
    </dgm:pt>
    <dgm:pt modelId="{9F0B6F09-DD94-45A8-A8C5-9E42957A6405}">
      <dgm:prSet/>
      <dgm:spPr/>
      <dgm:t>
        <a:bodyPr/>
        <a:lstStyle/>
        <a:p>
          <a:pPr rtl="1"/>
          <a:endParaRPr lang="en-US" b="1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AE2A4320-45CA-4F19-B2D3-83901D5A7E39}" type="parTrans" cxnId="{5719015A-43BE-4B3A-BD49-831441B65A7D}">
      <dgm:prSet/>
      <dgm:spPr/>
      <dgm:t>
        <a:bodyPr/>
        <a:lstStyle/>
        <a:p>
          <a:endParaRPr lang="en-US"/>
        </a:p>
      </dgm:t>
    </dgm:pt>
    <dgm:pt modelId="{D2B966C2-4076-470F-9CD3-770036F66F7A}" type="sibTrans" cxnId="{5719015A-43BE-4B3A-BD49-831441B65A7D}">
      <dgm:prSet/>
      <dgm:spPr/>
      <dgm:t>
        <a:bodyPr/>
        <a:lstStyle/>
        <a:p>
          <a:endParaRPr lang="en-US"/>
        </a:p>
      </dgm:t>
    </dgm:pt>
    <dgm:pt modelId="{9A0B755F-757F-4965-9D46-A4D4071E2005}">
      <dgm:prSet/>
      <dgm:spPr/>
      <dgm:t>
        <a:bodyPr/>
        <a:lstStyle/>
        <a:p>
          <a:pPr rtl="1"/>
          <a:r>
            <a:rPr lang="fa-IR" b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بسط اجاره و اجاره‌داری</a:t>
          </a:r>
          <a:endParaRPr lang="en-US" dirty="0"/>
        </a:p>
      </dgm:t>
    </dgm:pt>
    <dgm:pt modelId="{46ACAF6B-141B-431E-896C-89ACA9290528}" type="parTrans" cxnId="{953B76D8-3DFC-4086-A578-BD82609281A2}">
      <dgm:prSet/>
      <dgm:spPr/>
      <dgm:t>
        <a:bodyPr/>
        <a:lstStyle/>
        <a:p>
          <a:endParaRPr lang="en-US"/>
        </a:p>
      </dgm:t>
    </dgm:pt>
    <dgm:pt modelId="{589FF7CD-D5D6-4E3C-B1E6-18BB63DC6912}" type="sibTrans" cxnId="{953B76D8-3DFC-4086-A578-BD82609281A2}">
      <dgm:prSet/>
      <dgm:spPr/>
      <dgm:t>
        <a:bodyPr/>
        <a:lstStyle/>
        <a:p>
          <a:endParaRPr lang="en-US"/>
        </a:p>
      </dgm:t>
    </dgm:pt>
    <dgm:pt modelId="{19E0627D-A1B6-4F71-972E-016DC7760167}">
      <dgm:prSet/>
      <dgm:spPr/>
      <dgm:t>
        <a:bodyPr/>
        <a:lstStyle/>
        <a:p>
          <a:pPr rtl="1"/>
          <a:r>
            <a:rPr lang="fa-IR" dirty="0" smtClean="0"/>
            <a:t>انتشار صکوک اجاره</a:t>
          </a:r>
          <a:endParaRPr lang="fa-IR" dirty="0"/>
        </a:p>
      </dgm:t>
    </dgm:pt>
    <dgm:pt modelId="{1836254A-39D4-451C-A738-814FA9712C58}" type="parTrans" cxnId="{3026F475-AF17-4DAC-ABA2-6B89F2B53DBD}">
      <dgm:prSet/>
      <dgm:spPr/>
      <dgm:t>
        <a:bodyPr/>
        <a:lstStyle/>
        <a:p>
          <a:endParaRPr lang="en-US"/>
        </a:p>
      </dgm:t>
    </dgm:pt>
    <dgm:pt modelId="{2B2D89B7-96B0-4147-B51D-89C7E9A6BDB9}" type="sibTrans" cxnId="{3026F475-AF17-4DAC-ABA2-6B89F2B53DBD}">
      <dgm:prSet/>
      <dgm:spPr/>
      <dgm:t>
        <a:bodyPr/>
        <a:lstStyle/>
        <a:p>
          <a:endParaRPr lang="en-US"/>
        </a:p>
      </dgm:t>
    </dgm:pt>
    <dgm:pt modelId="{DC759B91-E907-46C4-8DA4-ABC486C39820}">
      <dgm:prSet/>
      <dgm:spPr/>
      <dgm:t>
        <a:bodyPr/>
        <a:lstStyle/>
        <a:p>
          <a:pPr rtl="1"/>
          <a:r>
            <a:rPr lang="fa-IR" dirty="0" smtClean="0"/>
            <a:t>راه‌اندازی صندوق بهره‌برداری</a:t>
          </a:r>
          <a:endParaRPr lang="en-US" dirty="0"/>
        </a:p>
      </dgm:t>
    </dgm:pt>
    <dgm:pt modelId="{66ABCD73-C0B1-4729-AF0D-2D5316625309}" type="parTrans" cxnId="{6B7A9D3B-0F41-468A-A11C-E65DEFB381F0}">
      <dgm:prSet/>
      <dgm:spPr/>
      <dgm:t>
        <a:bodyPr/>
        <a:lstStyle/>
        <a:p>
          <a:endParaRPr lang="en-US"/>
        </a:p>
      </dgm:t>
    </dgm:pt>
    <dgm:pt modelId="{2DE2C0AE-8199-4D38-8957-6B1849D84FEB}" type="sibTrans" cxnId="{6B7A9D3B-0F41-468A-A11C-E65DEFB381F0}">
      <dgm:prSet/>
      <dgm:spPr/>
      <dgm:t>
        <a:bodyPr/>
        <a:lstStyle/>
        <a:p>
          <a:endParaRPr lang="en-US"/>
        </a:p>
      </dgm:t>
    </dgm:pt>
    <dgm:pt modelId="{D221DE82-9E69-47E9-911F-54F90BFE6DD3}" type="pres">
      <dgm:prSet presAssocID="{BD358BDE-D53E-4971-AD2B-F6E64B8E9CBF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F986F42-73FD-4BAF-B9A6-390B80A7DF71}" type="pres">
      <dgm:prSet presAssocID="{9F0B6F09-DD94-45A8-A8C5-9E42957A6405}" presName="compNode" presStyleCnt="0"/>
      <dgm:spPr/>
      <dgm:t>
        <a:bodyPr/>
        <a:lstStyle/>
        <a:p>
          <a:endParaRPr lang="en-US"/>
        </a:p>
      </dgm:t>
    </dgm:pt>
    <dgm:pt modelId="{9222125E-1785-4948-82F6-28AD9BBBCA7D}" type="pres">
      <dgm:prSet presAssocID="{9F0B6F09-DD94-45A8-A8C5-9E42957A6405}" presName="aNode" presStyleLbl="bgShp" presStyleIdx="0" presStyleCnt="1"/>
      <dgm:spPr/>
      <dgm:t>
        <a:bodyPr/>
        <a:lstStyle/>
        <a:p>
          <a:endParaRPr lang="en-US"/>
        </a:p>
      </dgm:t>
    </dgm:pt>
    <dgm:pt modelId="{87CDEE70-7F0B-4A86-AEFF-61DDF00B3FE8}" type="pres">
      <dgm:prSet presAssocID="{9F0B6F09-DD94-45A8-A8C5-9E42957A6405}" presName="textNode" presStyleLbl="bgShp" presStyleIdx="0" presStyleCnt="1"/>
      <dgm:spPr/>
      <dgm:t>
        <a:bodyPr/>
        <a:lstStyle/>
        <a:p>
          <a:endParaRPr lang="en-US"/>
        </a:p>
      </dgm:t>
    </dgm:pt>
    <dgm:pt modelId="{3B7C8315-93D5-42A1-AE3B-DCAE42E215B9}" type="pres">
      <dgm:prSet presAssocID="{9F0B6F09-DD94-45A8-A8C5-9E42957A6405}" presName="compChildNode" presStyleCnt="0"/>
      <dgm:spPr/>
      <dgm:t>
        <a:bodyPr/>
        <a:lstStyle/>
        <a:p>
          <a:endParaRPr lang="en-US"/>
        </a:p>
      </dgm:t>
    </dgm:pt>
    <dgm:pt modelId="{ED34FE8D-81F4-4EF9-A348-B2398FE7F88F}" type="pres">
      <dgm:prSet presAssocID="{9F0B6F09-DD94-45A8-A8C5-9E42957A6405}" presName="theInnerList" presStyleCnt="0"/>
      <dgm:spPr/>
      <dgm:t>
        <a:bodyPr/>
        <a:lstStyle/>
        <a:p>
          <a:endParaRPr lang="en-US"/>
        </a:p>
      </dgm:t>
    </dgm:pt>
    <dgm:pt modelId="{827D85F6-95CB-4D25-92A3-AD3CEB248A00}" type="pres">
      <dgm:prSet presAssocID="{9A0B755F-757F-4965-9D46-A4D4071E2005}" presName="childNode" presStyleLbl="node1" presStyleIdx="0" presStyleCnt="3" custScaleY="346906" custLinFactY="-163379" custLinFactNeighborX="768" custLinFactNeighborY="-2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EE9903-BA93-4087-92C7-39AB56270A79}" type="pres">
      <dgm:prSet presAssocID="{9A0B755F-757F-4965-9D46-A4D4071E2005}" presName="aSpace2" presStyleCnt="0"/>
      <dgm:spPr/>
      <dgm:t>
        <a:bodyPr/>
        <a:lstStyle/>
        <a:p>
          <a:endParaRPr lang="en-US"/>
        </a:p>
      </dgm:t>
    </dgm:pt>
    <dgm:pt modelId="{B0B2A361-87F1-427C-B06A-0A396C07B4B5}" type="pres">
      <dgm:prSet presAssocID="{DC759B91-E907-46C4-8DA4-ABC486C39820}" presName="childNode" presStyleLbl="node1" presStyleIdx="1" presStyleCnt="3" custScaleY="215794" custLinFactY="-131030" custLinFactNeighborX="-396" custLinFactNeighborY="-2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38E212-26D5-4104-8A72-A76490AD452E}" type="pres">
      <dgm:prSet presAssocID="{DC759B91-E907-46C4-8DA4-ABC486C39820}" presName="aSpace2" presStyleCnt="0"/>
      <dgm:spPr/>
    </dgm:pt>
    <dgm:pt modelId="{E11812B3-CB85-4800-A2FE-BA3BF8BE0179}" type="pres">
      <dgm:prSet presAssocID="{19E0627D-A1B6-4F71-972E-016DC7760167}" presName="childNode" presStyleLbl="node1" presStyleIdx="2" presStyleCnt="3" custScaleY="244547" custLinFactY="-95939" custLinFactNeighborX="-396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9A701C8-E5B9-4047-9D5E-CE7613FED7A3}" type="presOf" srcId="{9F0B6F09-DD94-45A8-A8C5-9E42957A6405}" destId="{9222125E-1785-4948-82F6-28AD9BBBCA7D}" srcOrd="0" destOrd="0" presId="urn:microsoft.com/office/officeart/2005/8/layout/lProcess2"/>
    <dgm:cxn modelId="{3026F475-AF17-4DAC-ABA2-6B89F2B53DBD}" srcId="{9F0B6F09-DD94-45A8-A8C5-9E42957A6405}" destId="{19E0627D-A1B6-4F71-972E-016DC7760167}" srcOrd="2" destOrd="0" parTransId="{1836254A-39D4-451C-A738-814FA9712C58}" sibTransId="{2B2D89B7-96B0-4147-B51D-89C7E9A6BDB9}"/>
    <dgm:cxn modelId="{37388BB2-AFB0-425E-99EA-6100EE7100B9}" type="presOf" srcId="{19E0627D-A1B6-4F71-972E-016DC7760167}" destId="{E11812B3-CB85-4800-A2FE-BA3BF8BE0179}" srcOrd="0" destOrd="0" presId="urn:microsoft.com/office/officeart/2005/8/layout/lProcess2"/>
    <dgm:cxn modelId="{6B7A9D3B-0F41-468A-A11C-E65DEFB381F0}" srcId="{9F0B6F09-DD94-45A8-A8C5-9E42957A6405}" destId="{DC759B91-E907-46C4-8DA4-ABC486C39820}" srcOrd="1" destOrd="0" parTransId="{66ABCD73-C0B1-4729-AF0D-2D5316625309}" sibTransId="{2DE2C0AE-8199-4D38-8957-6B1849D84FEB}"/>
    <dgm:cxn modelId="{347CC770-D21D-4FCD-B39F-9E251C793F8D}" type="presOf" srcId="{BD358BDE-D53E-4971-AD2B-F6E64B8E9CBF}" destId="{D221DE82-9E69-47E9-911F-54F90BFE6DD3}" srcOrd="0" destOrd="0" presId="urn:microsoft.com/office/officeart/2005/8/layout/lProcess2"/>
    <dgm:cxn modelId="{7EF947FB-F954-404F-BC70-891515039BF3}" type="presOf" srcId="{9A0B755F-757F-4965-9D46-A4D4071E2005}" destId="{827D85F6-95CB-4D25-92A3-AD3CEB248A00}" srcOrd="0" destOrd="0" presId="urn:microsoft.com/office/officeart/2005/8/layout/lProcess2"/>
    <dgm:cxn modelId="{7E903CC4-7E2D-4BFD-AB50-1E61776AEE3C}" type="presOf" srcId="{9F0B6F09-DD94-45A8-A8C5-9E42957A6405}" destId="{87CDEE70-7F0B-4A86-AEFF-61DDF00B3FE8}" srcOrd="1" destOrd="0" presId="urn:microsoft.com/office/officeart/2005/8/layout/lProcess2"/>
    <dgm:cxn modelId="{953B76D8-3DFC-4086-A578-BD82609281A2}" srcId="{9F0B6F09-DD94-45A8-A8C5-9E42957A6405}" destId="{9A0B755F-757F-4965-9D46-A4D4071E2005}" srcOrd="0" destOrd="0" parTransId="{46ACAF6B-141B-431E-896C-89ACA9290528}" sibTransId="{589FF7CD-D5D6-4E3C-B1E6-18BB63DC6912}"/>
    <dgm:cxn modelId="{252B986F-CC43-45CA-AC7E-74576F768CC4}" type="presOf" srcId="{DC759B91-E907-46C4-8DA4-ABC486C39820}" destId="{B0B2A361-87F1-427C-B06A-0A396C07B4B5}" srcOrd="0" destOrd="0" presId="urn:microsoft.com/office/officeart/2005/8/layout/lProcess2"/>
    <dgm:cxn modelId="{5719015A-43BE-4B3A-BD49-831441B65A7D}" srcId="{BD358BDE-D53E-4971-AD2B-F6E64B8E9CBF}" destId="{9F0B6F09-DD94-45A8-A8C5-9E42957A6405}" srcOrd="0" destOrd="0" parTransId="{AE2A4320-45CA-4F19-B2D3-83901D5A7E39}" sibTransId="{D2B966C2-4076-470F-9CD3-770036F66F7A}"/>
    <dgm:cxn modelId="{FE298BBB-E21B-4A1A-A64F-253DE6B6948C}" type="presParOf" srcId="{D221DE82-9E69-47E9-911F-54F90BFE6DD3}" destId="{6F986F42-73FD-4BAF-B9A6-390B80A7DF71}" srcOrd="0" destOrd="0" presId="urn:microsoft.com/office/officeart/2005/8/layout/lProcess2"/>
    <dgm:cxn modelId="{21C77C99-2348-4435-A62E-10691966F922}" type="presParOf" srcId="{6F986F42-73FD-4BAF-B9A6-390B80A7DF71}" destId="{9222125E-1785-4948-82F6-28AD9BBBCA7D}" srcOrd="0" destOrd="0" presId="urn:microsoft.com/office/officeart/2005/8/layout/lProcess2"/>
    <dgm:cxn modelId="{AD9C53FB-AB59-4F07-8D73-D9F9AB11CD68}" type="presParOf" srcId="{6F986F42-73FD-4BAF-B9A6-390B80A7DF71}" destId="{87CDEE70-7F0B-4A86-AEFF-61DDF00B3FE8}" srcOrd="1" destOrd="0" presId="urn:microsoft.com/office/officeart/2005/8/layout/lProcess2"/>
    <dgm:cxn modelId="{31D70A17-E23F-4F42-A3E5-88FBE432642F}" type="presParOf" srcId="{6F986F42-73FD-4BAF-B9A6-390B80A7DF71}" destId="{3B7C8315-93D5-42A1-AE3B-DCAE42E215B9}" srcOrd="2" destOrd="0" presId="urn:microsoft.com/office/officeart/2005/8/layout/lProcess2"/>
    <dgm:cxn modelId="{F683C233-F069-47F0-AD3D-CBD2E57136BB}" type="presParOf" srcId="{3B7C8315-93D5-42A1-AE3B-DCAE42E215B9}" destId="{ED34FE8D-81F4-4EF9-A348-B2398FE7F88F}" srcOrd="0" destOrd="0" presId="urn:microsoft.com/office/officeart/2005/8/layout/lProcess2"/>
    <dgm:cxn modelId="{71E5CB6A-9A51-4FE4-A46F-55275B965BCC}" type="presParOf" srcId="{ED34FE8D-81F4-4EF9-A348-B2398FE7F88F}" destId="{827D85F6-95CB-4D25-92A3-AD3CEB248A00}" srcOrd="0" destOrd="0" presId="urn:microsoft.com/office/officeart/2005/8/layout/lProcess2"/>
    <dgm:cxn modelId="{F905F919-0B32-4A0D-BDA8-0C6938A9DE9D}" type="presParOf" srcId="{ED34FE8D-81F4-4EF9-A348-B2398FE7F88F}" destId="{8BEE9903-BA93-4087-92C7-39AB56270A79}" srcOrd="1" destOrd="0" presId="urn:microsoft.com/office/officeart/2005/8/layout/lProcess2"/>
    <dgm:cxn modelId="{0D706628-513D-469F-989D-B2C55471335F}" type="presParOf" srcId="{ED34FE8D-81F4-4EF9-A348-B2398FE7F88F}" destId="{B0B2A361-87F1-427C-B06A-0A396C07B4B5}" srcOrd="2" destOrd="0" presId="urn:microsoft.com/office/officeart/2005/8/layout/lProcess2"/>
    <dgm:cxn modelId="{0E2726AF-2F10-4438-8350-EAAC51F02E2E}" type="presParOf" srcId="{ED34FE8D-81F4-4EF9-A348-B2398FE7F88F}" destId="{F238E212-26D5-4104-8A72-A76490AD452E}" srcOrd="3" destOrd="0" presId="urn:microsoft.com/office/officeart/2005/8/layout/lProcess2"/>
    <dgm:cxn modelId="{83BE1DC0-75E6-4EE6-841E-F8FC4EF39196}" type="presParOf" srcId="{ED34FE8D-81F4-4EF9-A348-B2398FE7F88F}" destId="{E11812B3-CB85-4800-A2FE-BA3BF8BE0179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DE8A7BF4-B05D-4740-A2A2-A1F20F0FC99D}" type="doc">
      <dgm:prSet loTypeId="urn:microsoft.com/office/officeart/2005/8/layout/hList9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pPr rtl="1"/>
          <a:endParaRPr lang="fa-IR"/>
        </a:p>
      </dgm:t>
    </dgm:pt>
    <dgm:pt modelId="{6DBB2148-EBD6-455F-9BD5-8EDD4C3C6DCE}">
      <dgm:prSet phldrT="[Text]"/>
      <dgm:spPr/>
      <dgm:t>
        <a:bodyPr/>
        <a:lstStyle/>
        <a:p>
          <a:pPr rtl="1"/>
          <a:r>
            <a:rPr lang="fa-IR" dirty="0" smtClean="0">
              <a:cs typeface="+mn-cs"/>
            </a:rPr>
            <a:t>تراست املاک و مستغلات</a:t>
          </a:r>
          <a:endParaRPr lang="fa-IR" dirty="0">
            <a:cs typeface="+mn-cs"/>
          </a:endParaRPr>
        </a:p>
      </dgm:t>
    </dgm:pt>
    <dgm:pt modelId="{323B3694-4307-4E7F-8252-0BE47233B24C}" type="parTrans" cxnId="{75255AAF-FF75-4BA0-BDC6-0CEF05B39FA2}">
      <dgm:prSet/>
      <dgm:spPr/>
      <dgm:t>
        <a:bodyPr/>
        <a:lstStyle/>
        <a:p>
          <a:pPr rtl="1"/>
          <a:endParaRPr lang="fa-IR">
            <a:cs typeface="B Nazanin" pitchFamily="2" charset="-78"/>
          </a:endParaRPr>
        </a:p>
      </dgm:t>
    </dgm:pt>
    <dgm:pt modelId="{430D5A52-56DF-4BDF-8951-1336D95D7BA9}" type="sibTrans" cxnId="{75255AAF-FF75-4BA0-BDC6-0CEF05B39FA2}">
      <dgm:prSet/>
      <dgm:spPr/>
      <dgm:t>
        <a:bodyPr/>
        <a:lstStyle/>
        <a:p>
          <a:pPr rtl="1"/>
          <a:endParaRPr lang="fa-IR">
            <a:cs typeface="B Nazanin" pitchFamily="2" charset="-78"/>
          </a:endParaRPr>
        </a:p>
      </dgm:t>
    </dgm:pt>
    <dgm:pt modelId="{F43DB0AB-5291-4555-B1C6-C29B656E3A4A}">
      <dgm:prSet phldrT="[Text]" custT="1"/>
      <dgm:spPr/>
      <dgm:t>
        <a:bodyPr/>
        <a:lstStyle/>
        <a:p>
          <a:pPr algn="ctr" rtl="1"/>
          <a:r>
            <a:rPr lang="fa-IR" sz="2000" dirty="0" smtClean="0">
              <a:cs typeface="B Nazanin" pitchFamily="2" charset="-78"/>
            </a:rPr>
            <a:t>تخصیص وجوه به خرید و اجاره</a:t>
          </a:r>
        </a:p>
        <a:p>
          <a:pPr algn="ctr" rtl="1"/>
          <a:r>
            <a:rPr lang="fa-IR" sz="2000" dirty="0" smtClean="0">
              <a:cs typeface="B Nazanin" pitchFamily="2" charset="-78"/>
            </a:rPr>
            <a:t>تحریک طرف تقاضا</a:t>
          </a:r>
          <a:endParaRPr lang="fa-IR" sz="2000" dirty="0">
            <a:cs typeface="B Nazanin" pitchFamily="2" charset="-78"/>
          </a:endParaRPr>
        </a:p>
      </dgm:t>
    </dgm:pt>
    <dgm:pt modelId="{3C681AE6-1DEF-477D-88D1-8BDA904639F0}" type="parTrans" cxnId="{7E12D607-7B7B-43DE-A93E-411B00C02A84}">
      <dgm:prSet/>
      <dgm:spPr/>
      <dgm:t>
        <a:bodyPr/>
        <a:lstStyle/>
        <a:p>
          <a:pPr rtl="1"/>
          <a:endParaRPr lang="fa-IR">
            <a:cs typeface="B Nazanin" pitchFamily="2" charset="-78"/>
          </a:endParaRPr>
        </a:p>
      </dgm:t>
    </dgm:pt>
    <dgm:pt modelId="{08D42723-D004-4DA4-ACB5-02324C962E67}" type="sibTrans" cxnId="{7E12D607-7B7B-43DE-A93E-411B00C02A84}">
      <dgm:prSet/>
      <dgm:spPr/>
      <dgm:t>
        <a:bodyPr/>
        <a:lstStyle/>
        <a:p>
          <a:pPr rtl="1"/>
          <a:endParaRPr lang="fa-IR">
            <a:cs typeface="B Nazanin" pitchFamily="2" charset="-78"/>
          </a:endParaRPr>
        </a:p>
      </dgm:t>
    </dgm:pt>
    <dgm:pt modelId="{89C858FF-A1C5-4169-AE11-BE9BCC989C8A}">
      <dgm:prSet phldrT="[Text]"/>
      <dgm:spPr/>
      <dgm:t>
        <a:bodyPr/>
        <a:lstStyle/>
        <a:p>
          <a:pPr rtl="1"/>
          <a:r>
            <a:rPr lang="fa-IR" dirty="0" smtClean="0">
              <a:cs typeface="+mn-cs"/>
            </a:rPr>
            <a:t>صندوق زمین و ساختمان</a:t>
          </a:r>
          <a:endParaRPr lang="fa-IR" dirty="0">
            <a:cs typeface="+mn-cs"/>
          </a:endParaRPr>
        </a:p>
      </dgm:t>
    </dgm:pt>
    <dgm:pt modelId="{4713713E-D372-41C9-BE2A-1819057E5079}" type="parTrans" cxnId="{03D47A3E-4407-4EC4-979B-236B8C9D5F11}">
      <dgm:prSet/>
      <dgm:spPr/>
      <dgm:t>
        <a:bodyPr/>
        <a:lstStyle/>
        <a:p>
          <a:pPr rtl="1"/>
          <a:endParaRPr lang="fa-IR">
            <a:cs typeface="B Nazanin" pitchFamily="2" charset="-78"/>
          </a:endParaRPr>
        </a:p>
      </dgm:t>
    </dgm:pt>
    <dgm:pt modelId="{A475642D-B672-4557-AD0A-70C9DB9C3855}" type="sibTrans" cxnId="{03D47A3E-4407-4EC4-979B-236B8C9D5F11}">
      <dgm:prSet/>
      <dgm:spPr/>
      <dgm:t>
        <a:bodyPr/>
        <a:lstStyle/>
        <a:p>
          <a:pPr rtl="1"/>
          <a:endParaRPr lang="fa-IR">
            <a:cs typeface="B Nazanin" pitchFamily="2" charset="-78"/>
          </a:endParaRPr>
        </a:p>
      </dgm:t>
    </dgm:pt>
    <dgm:pt modelId="{9680FD62-45AB-4544-B27B-30BD3BD9E2AD}">
      <dgm:prSet phldrT="[Text]" custT="1"/>
      <dgm:spPr/>
      <dgm:t>
        <a:bodyPr/>
        <a:lstStyle/>
        <a:p>
          <a:pPr algn="ctr" rtl="1"/>
          <a:r>
            <a:rPr lang="fa-IR" sz="2000" dirty="0" smtClean="0">
              <a:cs typeface="B Nazanin" pitchFamily="2" charset="-78"/>
            </a:rPr>
            <a:t>تخصیص وجوه به ساخت پروژه</a:t>
          </a:r>
        </a:p>
        <a:p>
          <a:pPr algn="ctr" rtl="1"/>
          <a:r>
            <a:rPr lang="fa-IR" sz="2000" dirty="0" smtClean="0">
              <a:cs typeface="B Nazanin" pitchFamily="2" charset="-78"/>
            </a:rPr>
            <a:t>تحریک طرف عرضه</a:t>
          </a:r>
          <a:endParaRPr lang="fa-IR" sz="2000" dirty="0">
            <a:cs typeface="B Nazanin" pitchFamily="2" charset="-78"/>
          </a:endParaRPr>
        </a:p>
      </dgm:t>
    </dgm:pt>
    <dgm:pt modelId="{FB0CF7AF-768B-4958-9664-EAE5A409750F}" type="parTrans" cxnId="{6353CD4B-3FEA-43AD-9436-D46D99E1E5C6}">
      <dgm:prSet/>
      <dgm:spPr/>
      <dgm:t>
        <a:bodyPr/>
        <a:lstStyle/>
        <a:p>
          <a:pPr rtl="1"/>
          <a:endParaRPr lang="fa-IR">
            <a:cs typeface="B Nazanin" pitchFamily="2" charset="-78"/>
          </a:endParaRPr>
        </a:p>
      </dgm:t>
    </dgm:pt>
    <dgm:pt modelId="{34038A67-E994-4F98-AEAF-E9A7FB11AD09}" type="sibTrans" cxnId="{6353CD4B-3FEA-43AD-9436-D46D99E1E5C6}">
      <dgm:prSet/>
      <dgm:spPr/>
      <dgm:t>
        <a:bodyPr/>
        <a:lstStyle/>
        <a:p>
          <a:pPr rtl="1"/>
          <a:endParaRPr lang="fa-IR">
            <a:cs typeface="B Nazanin" pitchFamily="2" charset="-78"/>
          </a:endParaRPr>
        </a:p>
      </dgm:t>
    </dgm:pt>
    <dgm:pt modelId="{BCEBCFDA-43AC-4795-9D29-13786ED2ADA4}" type="pres">
      <dgm:prSet presAssocID="{DE8A7BF4-B05D-4740-A2A2-A1F20F0FC99D}" presName="list" presStyleCnt="0">
        <dgm:presLayoutVars>
          <dgm:dir/>
          <dgm:animLvl val="lvl"/>
        </dgm:presLayoutVars>
      </dgm:prSet>
      <dgm:spPr/>
      <dgm:t>
        <a:bodyPr/>
        <a:lstStyle/>
        <a:p>
          <a:pPr rtl="1"/>
          <a:endParaRPr lang="fa-IR"/>
        </a:p>
      </dgm:t>
    </dgm:pt>
    <dgm:pt modelId="{6350B571-51E7-4026-81E3-B41CC6886666}" type="pres">
      <dgm:prSet presAssocID="{6DBB2148-EBD6-455F-9BD5-8EDD4C3C6DCE}" presName="posSpace" presStyleCnt="0"/>
      <dgm:spPr/>
      <dgm:t>
        <a:bodyPr/>
        <a:lstStyle/>
        <a:p>
          <a:pPr rtl="1"/>
          <a:endParaRPr lang="fa-IR"/>
        </a:p>
      </dgm:t>
    </dgm:pt>
    <dgm:pt modelId="{4E605CEA-143F-47B7-924C-EBC151A0DB64}" type="pres">
      <dgm:prSet presAssocID="{6DBB2148-EBD6-455F-9BD5-8EDD4C3C6DCE}" presName="vertFlow" presStyleCnt="0"/>
      <dgm:spPr/>
      <dgm:t>
        <a:bodyPr/>
        <a:lstStyle/>
        <a:p>
          <a:pPr rtl="1"/>
          <a:endParaRPr lang="fa-IR"/>
        </a:p>
      </dgm:t>
    </dgm:pt>
    <dgm:pt modelId="{16E70DFE-220A-4FD1-8A07-BAF2BA6E8B4B}" type="pres">
      <dgm:prSet presAssocID="{6DBB2148-EBD6-455F-9BD5-8EDD4C3C6DCE}" presName="topSpace" presStyleCnt="0"/>
      <dgm:spPr/>
      <dgm:t>
        <a:bodyPr/>
        <a:lstStyle/>
        <a:p>
          <a:pPr rtl="1"/>
          <a:endParaRPr lang="fa-IR"/>
        </a:p>
      </dgm:t>
    </dgm:pt>
    <dgm:pt modelId="{45A0A40F-F418-4BBB-AEBC-21C2BA669EB5}" type="pres">
      <dgm:prSet presAssocID="{6DBB2148-EBD6-455F-9BD5-8EDD4C3C6DCE}" presName="firstComp" presStyleCnt="0"/>
      <dgm:spPr/>
      <dgm:t>
        <a:bodyPr/>
        <a:lstStyle/>
        <a:p>
          <a:pPr rtl="1"/>
          <a:endParaRPr lang="fa-IR"/>
        </a:p>
      </dgm:t>
    </dgm:pt>
    <dgm:pt modelId="{C3A8F0B3-E401-494E-9B89-1ACD04718E59}" type="pres">
      <dgm:prSet presAssocID="{6DBB2148-EBD6-455F-9BD5-8EDD4C3C6DCE}" presName="firstChild" presStyleLbl="bgAccFollowNode1" presStyleIdx="0" presStyleCnt="2" custScaleX="138962" custScaleY="148389"/>
      <dgm:spPr/>
      <dgm:t>
        <a:bodyPr/>
        <a:lstStyle/>
        <a:p>
          <a:pPr rtl="1"/>
          <a:endParaRPr lang="fa-IR"/>
        </a:p>
      </dgm:t>
    </dgm:pt>
    <dgm:pt modelId="{FF434B8E-A43C-4084-83C1-9A0D0F148C43}" type="pres">
      <dgm:prSet presAssocID="{6DBB2148-EBD6-455F-9BD5-8EDD4C3C6DCE}" presName="firstChildTx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51C25380-9601-4235-A93D-E11CF777B63A}" type="pres">
      <dgm:prSet presAssocID="{6DBB2148-EBD6-455F-9BD5-8EDD4C3C6DCE}" presName="negSpace" presStyleCnt="0"/>
      <dgm:spPr/>
      <dgm:t>
        <a:bodyPr/>
        <a:lstStyle/>
        <a:p>
          <a:pPr rtl="1"/>
          <a:endParaRPr lang="fa-IR"/>
        </a:p>
      </dgm:t>
    </dgm:pt>
    <dgm:pt modelId="{60ADCCCF-A7CC-43FF-8C64-A87B411A5139}" type="pres">
      <dgm:prSet presAssocID="{6DBB2148-EBD6-455F-9BD5-8EDD4C3C6DCE}" presName="circle" presStyleLbl="node1" presStyleIdx="0" presStyleCnt="2" custLinFactNeighborX="29820" custLinFactNeighborY="-47248"/>
      <dgm:spPr/>
      <dgm:t>
        <a:bodyPr/>
        <a:lstStyle/>
        <a:p>
          <a:pPr rtl="1"/>
          <a:endParaRPr lang="fa-IR"/>
        </a:p>
      </dgm:t>
    </dgm:pt>
    <dgm:pt modelId="{BB06A6CA-AABB-4689-98A6-040BA9604042}" type="pres">
      <dgm:prSet presAssocID="{430D5A52-56DF-4BDF-8951-1336D95D7BA9}" presName="transSpace" presStyleCnt="0"/>
      <dgm:spPr/>
      <dgm:t>
        <a:bodyPr/>
        <a:lstStyle/>
        <a:p>
          <a:pPr rtl="1"/>
          <a:endParaRPr lang="fa-IR"/>
        </a:p>
      </dgm:t>
    </dgm:pt>
    <dgm:pt modelId="{D8E5F123-73ED-445D-BCE3-DB960917CC1A}" type="pres">
      <dgm:prSet presAssocID="{89C858FF-A1C5-4169-AE11-BE9BCC989C8A}" presName="posSpace" presStyleCnt="0"/>
      <dgm:spPr/>
      <dgm:t>
        <a:bodyPr/>
        <a:lstStyle/>
        <a:p>
          <a:pPr rtl="1"/>
          <a:endParaRPr lang="fa-IR"/>
        </a:p>
      </dgm:t>
    </dgm:pt>
    <dgm:pt modelId="{727D90AC-86E8-4A89-853C-8C2DCEAA8B08}" type="pres">
      <dgm:prSet presAssocID="{89C858FF-A1C5-4169-AE11-BE9BCC989C8A}" presName="vertFlow" presStyleCnt="0"/>
      <dgm:spPr/>
      <dgm:t>
        <a:bodyPr/>
        <a:lstStyle/>
        <a:p>
          <a:pPr rtl="1"/>
          <a:endParaRPr lang="fa-IR"/>
        </a:p>
      </dgm:t>
    </dgm:pt>
    <dgm:pt modelId="{3A533B38-381D-46D6-928B-9C3C43DA3F4E}" type="pres">
      <dgm:prSet presAssocID="{89C858FF-A1C5-4169-AE11-BE9BCC989C8A}" presName="topSpace" presStyleCnt="0"/>
      <dgm:spPr/>
      <dgm:t>
        <a:bodyPr/>
        <a:lstStyle/>
        <a:p>
          <a:pPr rtl="1"/>
          <a:endParaRPr lang="fa-IR"/>
        </a:p>
      </dgm:t>
    </dgm:pt>
    <dgm:pt modelId="{E3FD7D6F-09A4-47E5-A5B0-E1EA645F56B5}" type="pres">
      <dgm:prSet presAssocID="{89C858FF-A1C5-4169-AE11-BE9BCC989C8A}" presName="firstComp" presStyleCnt="0"/>
      <dgm:spPr/>
      <dgm:t>
        <a:bodyPr/>
        <a:lstStyle/>
        <a:p>
          <a:pPr rtl="1"/>
          <a:endParaRPr lang="fa-IR"/>
        </a:p>
      </dgm:t>
    </dgm:pt>
    <dgm:pt modelId="{78442DC1-C8C5-4620-857A-80094E0A2D39}" type="pres">
      <dgm:prSet presAssocID="{89C858FF-A1C5-4169-AE11-BE9BCC989C8A}" presName="firstChild" presStyleLbl="bgAccFollowNode1" presStyleIdx="1" presStyleCnt="2" custScaleX="134919" custScaleY="151280" custLinFactNeighborX="-39634"/>
      <dgm:spPr/>
      <dgm:t>
        <a:bodyPr/>
        <a:lstStyle/>
        <a:p>
          <a:pPr rtl="1"/>
          <a:endParaRPr lang="fa-IR"/>
        </a:p>
      </dgm:t>
    </dgm:pt>
    <dgm:pt modelId="{20749BB6-DE95-4100-9D9B-6B8C13C279AB}" type="pres">
      <dgm:prSet presAssocID="{89C858FF-A1C5-4169-AE11-BE9BCC989C8A}" presName="firstChildTx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B43043B5-426E-4B65-B103-39B752C968F4}" type="pres">
      <dgm:prSet presAssocID="{89C858FF-A1C5-4169-AE11-BE9BCC989C8A}" presName="negSpace" presStyleCnt="0"/>
      <dgm:spPr/>
      <dgm:t>
        <a:bodyPr/>
        <a:lstStyle/>
        <a:p>
          <a:pPr rtl="1"/>
          <a:endParaRPr lang="fa-IR"/>
        </a:p>
      </dgm:t>
    </dgm:pt>
    <dgm:pt modelId="{F292AF64-0ACF-456F-9022-9747E96B7175}" type="pres">
      <dgm:prSet presAssocID="{89C858FF-A1C5-4169-AE11-BE9BCC989C8A}" presName="circle" presStyleLbl="node1" presStyleIdx="1" presStyleCnt="2" custLinFactNeighborX="-14257" custLinFactNeighborY="-47248"/>
      <dgm:spPr/>
      <dgm:t>
        <a:bodyPr/>
        <a:lstStyle/>
        <a:p>
          <a:pPr rtl="1"/>
          <a:endParaRPr lang="fa-IR"/>
        </a:p>
      </dgm:t>
    </dgm:pt>
  </dgm:ptLst>
  <dgm:cxnLst>
    <dgm:cxn modelId="{B839DF49-6058-4934-9B05-D7A7ACBB9A82}" type="presOf" srcId="{6DBB2148-EBD6-455F-9BD5-8EDD4C3C6DCE}" destId="{60ADCCCF-A7CC-43FF-8C64-A87B411A5139}" srcOrd="0" destOrd="0" presId="urn:microsoft.com/office/officeart/2005/8/layout/hList9"/>
    <dgm:cxn modelId="{75255AAF-FF75-4BA0-BDC6-0CEF05B39FA2}" srcId="{DE8A7BF4-B05D-4740-A2A2-A1F20F0FC99D}" destId="{6DBB2148-EBD6-455F-9BD5-8EDD4C3C6DCE}" srcOrd="0" destOrd="0" parTransId="{323B3694-4307-4E7F-8252-0BE47233B24C}" sibTransId="{430D5A52-56DF-4BDF-8951-1336D95D7BA9}"/>
    <dgm:cxn modelId="{5EC9DA2C-38C5-4F15-8613-84D8E7217D49}" type="presOf" srcId="{DE8A7BF4-B05D-4740-A2A2-A1F20F0FC99D}" destId="{BCEBCFDA-43AC-4795-9D29-13786ED2ADA4}" srcOrd="0" destOrd="0" presId="urn:microsoft.com/office/officeart/2005/8/layout/hList9"/>
    <dgm:cxn modelId="{480C31CA-8E03-41DA-A874-CAA8F9479B89}" type="presOf" srcId="{F43DB0AB-5291-4555-B1C6-C29B656E3A4A}" destId="{FF434B8E-A43C-4084-83C1-9A0D0F148C43}" srcOrd="1" destOrd="0" presId="urn:microsoft.com/office/officeart/2005/8/layout/hList9"/>
    <dgm:cxn modelId="{5D4C50D1-43DD-404F-ADDE-426E2A2CDE98}" type="presOf" srcId="{9680FD62-45AB-4544-B27B-30BD3BD9E2AD}" destId="{78442DC1-C8C5-4620-857A-80094E0A2D39}" srcOrd="0" destOrd="0" presId="urn:microsoft.com/office/officeart/2005/8/layout/hList9"/>
    <dgm:cxn modelId="{7E12D607-7B7B-43DE-A93E-411B00C02A84}" srcId="{6DBB2148-EBD6-455F-9BD5-8EDD4C3C6DCE}" destId="{F43DB0AB-5291-4555-B1C6-C29B656E3A4A}" srcOrd="0" destOrd="0" parTransId="{3C681AE6-1DEF-477D-88D1-8BDA904639F0}" sibTransId="{08D42723-D004-4DA4-ACB5-02324C962E67}"/>
    <dgm:cxn modelId="{03D47A3E-4407-4EC4-979B-236B8C9D5F11}" srcId="{DE8A7BF4-B05D-4740-A2A2-A1F20F0FC99D}" destId="{89C858FF-A1C5-4169-AE11-BE9BCC989C8A}" srcOrd="1" destOrd="0" parTransId="{4713713E-D372-41C9-BE2A-1819057E5079}" sibTransId="{A475642D-B672-4557-AD0A-70C9DB9C3855}"/>
    <dgm:cxn modelId="{56BB09C4-4951-40C7-8D47-035A902865DF}" type="presOf" srcId="{F43DB0AB-5291-4555-B1C6-C29B656E3A4A}" destId="{C3A8F0B3-E401-494E-9B89-1ACD04718E59}" srcOrd="0" destOrd="0" presId="urn:microsoft.com/office/officeart/2005/8/layout/hList9"/>
    <dgm:cxn modelId="{771244EA-BB43-4E1B-ACE8-5BE30BBA102C}" type="presOf" srcId="{89C858FF-A1C5-4169-AE11-BE9BCC989C8A}" destId="{F292AF64-0ACF-456F-9022-9747E96B7175}" srcOrd="0" destOrd="0" presId="urn:microsoft.com/office/officeart/2005/8/layout/hList9"/>
    <dgm:cxn modelId="{13F5762B-64DE-414C-83D7-43DAA191F6F9}" type="presOf" srcId="{9680FD62-45AB-4544-B27B-30BD3BD9E2AD}" destId="{20749BB6-DE95-4100-9D9B-6B8C13C279AB}" srcOrd="1" destOrd="0" presId="urn:microsoft.com/office/officeart/2005/8/layout/hList9"/>
    <dgm:cxn modelId="{6353CD4B-3FEA-43AD-9436-D46D99E1E5C6}" srcId="{89C858FF-A1C5-4169-AE11-BE9BCC989C8A}" destId="{9680FD62-45AB-4544-B27B-30BD3BD9E2AD}" srcOrd="0" destOrd="0" parTransId="{FB0CF7AF-768B-4958-9664-EAE5A409750F}" sibTransId="{34038A67-E994-4F98-AEAF-E9A7FB11AD09}"/>
    <dgm:cxn modelId="{7D2AECED-C989-46B8-9A61-D37EC30072FA}" type="presParOf" srcId="{BCEBCFDA-43AC-4795-9D29-13786ED2ADA4}" destId="{6350B571-51E7-4026-81E3-B41CC6886666}" srcOrd="0" destOrd="0" presId="urn:microsoft.com/office/officeart/2005/8/layout/hList9"/>
    <dgm:cxn modelId="{77F2E7F1-FA9A-4436-9800-D034B78FB324}" type="presParOf" srcId="{BCEBCFDA-43AC-4795-9D29-13786ED2ADA4}" destId="{4E605CEA-143F-47B7-924C-EBC151A0DB64}" srcOrd="1" destOrd="0" presId="urn:microsoft.com/office/officeart/2005/8/layout/hList9"/>
    <dgm:cxn modelId="{D74FE1A4-3D17-4BEC-9992-9BC0D0E34EAE}" type="presParOf" srcId="{4E605CEA-143F-47B7-924C-EBC151A0DB64}" destId="{16E70DFE-220A-4FD1-8A07-BAF2BA6E8B4B}" srcOrd="0" destOrd="0" presId="urn:microsoft.com/office/officeart/2005/8/layout/hList9"/>
    <dgm:cxn modelId="{368E43F1-ACDB-43EC-869D-080A7B4CD5F7}" type="presParOf" srcId="{4E605CEA-143F-47B7-924C-EBC151A0DB64}" destId="{45A0A40F-F418-4BBB-AEBC-21C2BA669EB5}" srcOrd="1" destOrd="0" presId="urn:microsoft.com/office/officeart/2005/8/layout/hList9"/>
    <dgm:cxn modelId="{908E81D7-9E21-4463-9DA7-F4C52A4CCA4D}" type="presParOf" srcId="{45A0A40F-F418-4BBB-AEBC-21C2BA669EB5}" destId="{C3A8F0B3-E401-494E-9B89-1ACD04718E59}" srcOrd="0" destOrd="0" presId="urn:microsoft.com/office/officeart/2005/8/layout/hList9"/>
    <dgm:cxn modelId="{BE747644-0C7B-4745-8C64-A9DD2C59A362}" type="presParOf" srcId="{45A0A40F-F418-4BBB-AEBC-21C2BA669EB5}" destId="{FF434B8E-A43C-4084-83C1-9A0D0F148C43}" srcOrd="1" destOrd="0" presId="urn:microsoft.com/office/officeart/2005/8/layout/hList9"/>
    <dgm:cxn modelId="{F06B1DA1-5A3D-4219-9604-D229C1234248}" type="presParOf" srcId="{BCEBCFDA-43AC-4795-9D29-13786ED2ADA4}" destId="{51C25380-9601-4235-A93D-E11CF777B63A}" srcOrd="2" destOrd="0" presId="urn:microsoft.com/office/officeart/2005/8/layout/hList9"/>
    <dgm:cxn modelId="{FE947F83-9E40-4280-95C0-D1C01CD23417}" type="presParOf" srcId="{BCEBCFDA-43AC-4795-9D29-13786ED2ADA4}" destId="{60ADCCCF-A7CC-43FF-8C64-A87B411A5139}" srcOrd="3" destOrd="0" presId="urn:microsoft.com/office/officeart/2005/8/layout/hList9"/>
    <dgm:cxn modelId="{04E7E6FD-962F-44A6-A183-85D6205F6670}" type="presParOf" srcId="{BCEBCFDA-43AC-4795-9D29-13786ED2ADA4}" destId="{BB06A6CA-AABB-4689-98A6-040BA9604042}" srcOrd="4" destOrd="0" presId="urn:microsoft.com/office/officeart/2005/8/layout/hList9"/>
    <dgm:cxn modelId="{20355966-66F7-44FF-A5B1-5F8C087BB9AB}" type="presParOf" srcId="{BCEBCFDA-43AC-4795-9D29-13786ED2ADA4}" destId="{D8E5F123-73ED-445D-BCE3-DB960917CC1A}" srcOrd="5" destOrd="0" presId="urn:microsoft.com/office/officeart/2005/8/layout/hList9"/>
    <dgm:cxn modelId="{15EEA667-5391-4EFF-8B7C-CCA2B1A33CBC}" type="presParOf" srcId="{BCEBCFDA-43AC-4795-9D29-13786ED2ADA4}" destId="{727D90AC-86E8-4A89-853C-8C2DCEAA8B08}" srcOrd="6" destOrd="0" presId="urn:microsoft.com/office/officeart/2005/8/layout/hList9"/>
    <dgm:cxn modelId="{D290C31B-E786-4EE2-8347-027640ADDAF3}" type="presParOf" srcId="{727D90AC-86E8-4A89-853C-8C2DCEAA8B08}" destId="{3A533B38-381D-46D6-928B-9C3C43DA3F4E}" srcOrd="0" destOrd="0" presId="urn:microsoft.com/office/officeart/2005/8/layout/hList9"/>
    <dgm:cxn modelId="{E2FB8BC9-3FB8-4684-9D60-E0F932396227}" type="presParOf" srcId="{727D90AC-86E8-4A89-853C-8C2DCEAA8B08}" destId="{E3FD7D6F-09A4-47E5-A5B0-E1EA645F56B5}" srcOrd="1" destOrd="0" presId="urn:microsoft.com/office/officeart/2005/8/layout/hList9"/>
    <dgm:cxn modelId="{68887C37-C109-4129-B46F-1449DB2B880F}" type="presParOf" srcId="{E3FD7D6F-09A4-47E5-A5B0-E1EA645F56B5}" destId="{78442DC1-C8C5-4620-857A-80094E0A2D39}" srcOrd="0" destOrd="0" presId="urn:microsoft.com/office/officeart/2005/8/layout/hList9"/>
    <dgm:cxn modelId="{0F814F03-98E6-4F8C-9908-3C2FDCA171F3}" type="presParOf" srcId="{E3FD7D6F-09A4-47E5-A5B0-E1EA645F56B5}" destId="{20749BB6-DE95-4100-9D9B-6B8C13C279AB}" srcOrd="1" destOrd="0" presId="urn:microsoft.com/office/officeart/2005/8/layout/hList9"/>
    <dgm:cxn modelId="{3289CB32-E432-4744-81EF-9680EC936104}" type="presParOf" srcId="{BCEBCFDA-43AC-4795-9D29-13786ED2ADA4}" destId="{B43043B5-426E-4B65-B103-39B752C968F4}" srcOrd="7" destOrd="0" presId="urn:microsoft.com/office/officeart/2005/8/layout/hList9"/>
    <dgm:cxn modelId="{B65E97B1-36DF-4894-9F00-14E814513378}" type="presParOf" srcId="{BCEBCFDA-43AC-4795-9D29-13786ED2ADA4}" destId="{F292AF64-0ACF-456F-9022-9747E96B7175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9A54E36-3EEE-4F80-B190-D883321C0290}" type="doc">
      <dgm:prSet loTypeId="urn:microsoft.com/office/officeart/2005/8/layout/list1" loCatId="list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C057F94-8C7F-45C2-8E4C-6B0C10D1635B}">
      <dgm:prSet/>
      <dgm:spPr/>
      <dgm:t>
        <a:bodyPr/>
        <a:lstStyle/>
        <a:p>
          <a:pPr algn="l" rtl="0"/>
          <a:r>
            <a:rPr lang="en-US" dirty="0" smtClean="0"/>
            <a:t>Development</a:t>
          </a:r>
          <a:endParaRPr lang="en-US" dirty="0"/>
        </a:p>
      </dgm:t>
    </dgm:pt>
    <dgm:pt modelId="{3F092B1E-DFB4-4F3F-A7E9-EBC747E6CED4}" type="parTrans" cxnId="{C1218141-EBF7-48F2-A213-A064146CD4F6}">
      <dgm:prSet/>
      <dgm:spPr/>
      <dgm:t>
        <a:bodyPr/>
        <a:lstStyle/>
        <a:p>
          <a:endParaRPr lang="en-US"/>
        </a:p>
      </dgm:t>
    </dgm:pt>
    <dgm:pt modelId="{D760AF28-9C23-47EB-9E19-4DDF5CC6911B}" type="sibTrans" cxnId="{C1218141-EBF7-48F2-A213-A064146CD4F6}">
      <dgm:prSet/>
      <dgm:spPr/>
      <dgm:t>
        <a:bodyPr/>
        <a:lstStyle/>
        <a:p>
          <a:endParaRPr lang="en-US"/>
        </a:p>
      </dgm:t>
    </dgm:pt>
    <dgm:pt modelId="{9BCFB472-F31C-40F4-A796-688E1BF9B6DC}">
      <dgm:prSet/>
      <dgm:spPr/>
      <dgm:t>
        <a:bodyPr/>
        <a:lstStyle/>
        <a:p>
          <a:pPr rtl="1"/>
          <a:r>
            <a:rPr lang="fa-IR" dirty="0" smtClean="0">
              <a:cs typeface="B Zar" pitchFamily="2" charset="-78"/>
            </a:rPr>
            <a:t>توسعه و عمران، آبادانی</a:t>
          </a:r>
          <a:endParaRPr lang="en-US" dirty="0">
            <a:cs typeface="B Zar" pitchFamily="2" charset="-78"/>
          </a:endParaRPr>
        </a:p>
      </dgm:t>
    </dgm:pt>
    <dgm:pt modelId="{D10E4A9B-0F74-4B71-B6A6-0D21215A9F64}" type="parTrans" cxnId="{1E379C17-1CEA-41FE-BD7C-DFDEA97486CF}">
      <dgm:prSet/>
      <dgm:spPr/>
      <dgm:t>
        <a:bodyPr/>
        <a:lstStyle/>
        <a:p>
          <a:endParaRPr lang="en-US"/>
        </a:p>
      </dgm:t>
    </dgm:pt>
    <dgm:pt modelId="{BDF3AF91-B935-4198-8CED-3D56A4E9A134}" type="sibTrans" cxnId="{1E379C17-1CEA-41FE-BD7C-DFDEA97486CF}">
      <dgm:prSet/>
      <dgm:spPr/>
      <dgm:t>
        <a:bodyPr/>
        <a:lstStyle/>
        <a:p>
          <a:endParaRPr lang="en-US"/>
        </a:p>
      </dgm:t>
    </dgm:pt>
    <dgm:pt modelId="{638948A0-7B45-4008-A1C3-342215E23D48}">
      <dgm:prSet/>
      <dgm:spPr/>
      <dgm:t>
        <a:bodyPr/>
        <a:lstStyle/>
        <a:p>
          <a:pPr algn="l" rtl="0"/>
          <a:r>
            <a:rPr lang="en-US" dirty="0" smtClean="0"/>
            <a:t>Developer</a:t>
          </a:r>
          <a:endParaRPr lang="en-US" dirty="0"/>
        </a:p>
      </dgm:t>
    </dgm:pt>
    <dgm:pt modelId="{855F7968-14F9-4962-9738-504370B2C7B7}" type="parTrans" cxnId="{AD00BB9C-6DE3-4995-8499-5E914EBB0F72}">
      <dgm:prSet/>
      <dgm:spPr/>
      <dgm:t>
        <a:bodyPr/>
        <a:lstStyle/>
        <a:p>
          <a:endParaRPr lang="en-US"/>
        </a:p>
      </dgm:t>
    </dgm:pt>
    <dgm:pt modelId="{3DF49813-3237-4986-8086-9B02792CF6E7}" type="sibTrans" cxnId="{AD00BB9C-6DE3-4995-8499-5E914EBB0F72}">
      <dgm:prSet/>
      <dgm:spPr/>
      <dgm:t>
        <a:bodyPr/>
        <a:lstStyle/>
        <a:p>
          <a:endParaRPr lang="en-US"/>
        </a:p>
      </dgm:t>
    </dgm:pt>
    <dgm:pt modelId="{F8DB3FEC-8189-4C78-8CAA-2708C3E30745}">
      <dgm:prSet/>
      <dgm:spPr/>
      <dgm:t>
        <a:bodyPr/>
        <a:lstStyle/>
        <a:p>
          <a:pPr rtl="1"/>
          <a:r>
            <a:rPr lang="fa-IR" dirty="0" smtClean="0">
              <a:cs typeface="B Zar" pitchFamily="2" charset="-78"/>
            </a:rPr>
            <a:t>توسعه‌گر، آبادگر</a:t>
          </a:r>
          <a:endParaRPr lang="en-US" dirty="0">
            <a:cs typeface="B Zar" pitchFamily="2" charset="-78"/>
          </a:endParaRPr>
        </a:p>
      </dgm:t>
    </dgm:pt>
    <dgm:pt modelId="{710D92ED-6B93-444E-A576-343DFBF017A9}" type="parTrans" cxnId="{5AB80667-F21D-4AB1-8A44-D8FD8993E3E6}">
      <dgm:prSet/>
      <dgm:spPr/>
      <dgm:t>
        <a:bodyPr/>
        <a:lstStyle/>
        <a:p>
          <a:endParaRPr lang="en-US"/>
        </a:p>
      </dgm:t>
    </dgm:pt>
    <dgm:pt modelId="{04132AB6-7BFF-462C-9D9A-607CBEAA87DF}" type="sibTrans" cxnId="{5AB80667-F21D-4AB1-8A44-D8FD8993E3E6}">
      <dgm:prSet/>
      <dgm:spPr/>
      <dgm:t>
        <a:bodyPr/>
        <a:lstStyle/>
        <a:p>
          <a:endParaRPr lang="en-US"/>
        </a:p>
      </dgm:t>
    </dgm:pt>
    <dgm:pt modelId="{266995E6-DE1A-40E0-9A67-16AE1DCADC0B}" type="pres">
      <dgm:prSet presAssocID="{99A54E36-3EEE-4F80-B190-D883321C029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03108DB-E3E8-4A0B-AD19-9651A06B3EB4}" type="pres">
      <dgm:prSet presAssocID="{7C057F94-8C7F-45C2-8E4C-6B0C10D1635B}" presName="parentLin" presStyleCnt="0"/>
      <dgm:spPr/>
    </dgm:pt>
    <dgm:pt modelId="{ED7C4949-A9D0-4923-B83B-FA0B6242A380}" type="pres">
      <dgm:prSet presAssocID="{7C057F94-8C7F-45C2-8E4C-6B0C10D1635B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896EFB43-B8E3-49DC-972C-844927E66D7C}" type="pres">
      <dgm:prSet presAssocID="{7C057F94-8C7F-45C2-8E4C-6B0C10D1635B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F41B1F-12A5-4A5A-B9B6-476EC62103F5}" type="pres">
      <dgm:prSet presAssocID="{7C057F94-8C7F-45C2-8E4C-6B0C10D1635B}" presName="negativeSpace" presStyleCnt="0"/>
      <dgm:spPr/>
    </dgm:pt>
    <dgm:pt modelId="{9E3DF6F3-AB9B-4A5B-B6EE-4B0374B93FB6}" type="pres">
      <dgm:prSet presAssocID="{7C057F94-8C7F-45C2-8E4C-6B0C10D1635B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0CF111-34C0-4C70-BC6B-01DDF3B0D2AD}" type="pres">
      <dgm:prSet presAssocID="{D760AF28-9C23-47EB-9E19-4DDF5CC6911B}" presName="spaceBetweenRectangles" presStyleCnt="0"/>
      <dgm:spPr/>
    </dgm:pt>
    <dgm:pt modelId="{714AB5D7-765B-4A5D-B0E6-12CE838AD612}" type="pres">
      <dgm:prSet presAssocID="{638948A0-7B45-4008-A1C3-342215E23D48}" presName="parentLin" presStyleCnt="0"/>
      <dgm:spPr/>
    </dgm:pt>
    <dgm:pt modelId="{F31D8B73-5F19-4412-BDA0-522ECD8C4794}" type="pres">
      <dgm:prSet presAssocID="{638948A0-7B45-4008-A1C3-342215E23D48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914CB1C6-A771-4204-A464-00142C655835}" type="pres">
      <dgm:prSet presAssocID="{638948A0-7B45-4008-A1C3-342215E23D48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F44589-9227-4342-B8A4-D16C6532B7BA}" type="pres">
      <dgm:prSet presAssocID="{638948A0-7B45-4008-A1C3-342215E23D48}" presName="negativeSpace" presStyleCnt="0"/>
      <dgm:spPr/>
    </dgm:pt>
    <dgm:pt modelId="{BAA40FB5-54E7-42D8-A118-061268110B99}" type="pres">
      <dgm:prSet presAssocID="{638948A0-7B45-4008-A1C3-342215E23D48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7B687F5-2053-41C9-BA07-96DE7C32D442}" type="presOf" srcId="{7C057F94-8C7F-45C2-8E4C-6B0C10D1635B}" destId="{896EFB43-B8E3-49DC-972C-844927E66D7C}" srcOrd="1" destOrd="0" presId="urn:microsoft.com/office/officeart/2005/8/layout/list1"/>
    <dgm:cxn modelId="{FB615353-AD81-40D4-84D8-1DD6EE855604}" type="presOf" srcId="{99A54E36-3EEE-4F80-B190-D883321C0290}" destId="{266995E6-DE1A-40E0-9A67-16AE1DCADC0B}" srcOrd="0" destOrd="0" presId="urn:microsoft.com/office/officeart/2005/8/layout/list1"/>
    <dgm:cxn modelId="{0C1A137A-B2C1-4F6E-BEB8-A4823D571AE2}" type="presOf" srcId="{638948A0-7B45-4008-A1C3-342215E23D48}" destId="{914CB1C6-A771-4204-A464-00142C655835}" srcOrd="1" destOrd="0" presId="urn:microsoft.com/office/officeart/2005/8/layout/list1"/>
    <dgm:cxn modelId="{842CF686-EFA3-42F3-8F1A-BC8E5BBC064B}" type="presOf" srcId="{9BCFB472-F31C-40F4-A796-688E1BF9B6DC}" destId="{9E3DF6F3-AB9B-4A5B-B6EE-4B0374B93FB6}" srcOrd="0" destOrd="0" presId="urn:microsoft.com/office/officeart/2005/8/layout/list1"/>
    <dgm:cxn modelId="{393FAFC8-E2F7-4BD9-9242-11B8A68CA5F0}" type="presOf" srcId="{F8DB3FEC-8189-4C78-8CAA-2708C3E30745}" destId="{BAA40FB5-54E7-42D8-A118-061268110B99}" srcOrd="0" destOrd="0" presId="urn:microsoft.com/office/officeart/2005/8/layout/list1"/>
    <dgm:cxn modelId="{1E379C17-1CEA-41FE-BD7C-DFDEA97486CF}" srcId="{7C057F94-8C7F-45C2-8E4C-6B0C10D1635B}" destId="{9BCFB472-F31C-40F4-A796-688E1BF9B6DC}" srcOrd="0" destOrd="0" parTransId="{D10E4A9B-0F74-4B71-B6A6-0D21215A9F64}" sibTransId="{BDF3AF91-B935-4198-8CED-3D56A4E9A134}"/>
    <dgm:cxn modelId="{C1218141-EBF7-48F2-A213-A064146CD4F6}" srcId="{99A54E36-3EEE-4F80-B190-D883321C0290}" destId="{7C057F94-8C7F-45C2-8E4C-6B0C10D1635B}" srcOrd="0" destOrd="0" parTransId="{3F092B1E-DFB4-4F3F-A7E9-EBC747E6CED4}" sibTransId="{D760AF28-9C23-47EB-9E19-4DDF5CC6911B}"/>
    <dgm:cxn modelId="{AD00BB9C-6DE3-4995-8499-5E914EBB0F72}" srcId="{99A54E36-3EEE-4F80-B190-D883321C0290}" destId="{638948A0-7B45-4008-A1C3-342215E23D48}" srcOrd="1" destOrd="0" parTransId="{855F7968-14F9-4962-9738-504370B2C7B7}" sibTransId="{3DF49813-3237-4986-8086-9B02792CF6E7}"/>
    <dgm:cxn modelId="{66C5D4B4-555F-4ED9-AA31-8D5A8F9F1508}" type="presOf" srcId="{638948A0-7B45-4008-A1C3-342215E23D48}" destId="{F31D8B73-5F19-4412-BDA0-522ECD8C4794}" srcOrd="0" destOrd="0" presId="urn:microsoft.com/office/officeart/2005/8/layout/list1"/>
    <dgm:cxn modelId="{7BDB675D-742A-42A4-8777-F8C3B9453234}" type="presOf" srcId="{7C057F94-8C7F-45C2-8E4C-6B0C10D1635B}" destId="{ED7C4949-A9D0-4923-B83B-FA0B6242A380}" srcOrd="0" destOrd="0" presId="urn:microsoft.com/office/officeart/2005/8/layout/list1"/>
    <dgm:cxn modelId="{5AB80667-F21D-4AB1-8A44-D8FD8993E3E6}" srcId="{638948A0-7B45-4008-A1C3-342215E23D48}" destId="{F8DB3FEC-8189-4C78-8CAA-2708C3E30745}" srcOrd="0" destOrd="0" parTransId="{710D92ED-6B93-444E-A576-343DFBF017A9}" sibTransId="{04132AB6-7BFF-462C-9D9A-607CBEAA87DF}"/>
    <dgm:cxn modelId="{03269986-2EFF-44F1-AE15-8569B3839B27}" type="presParOf" srcId="{266995E6-DE1A-40E0-9A67-16AE1DCADC0B}" destId="{503108DB-E3E8-4A0B-AD19-9651A06B3EB4}" srcOrd="0" destOrd="0" presId="urn:microsoft.com/office/officeart/2005/8/layout/list1"/>
    <dgm:cxn modelId="{CD85365A-F29A-489C-846E-7E93D024442E}" type="presParOf" srcId="{503108DB-E3E8-4A0B-AD19-9651A06B3EB4}" destId="{ED7C4949-A9D0-4923-B83B-FA0B6242A380}" srcOrd="0" destOrd="0" presId="urn:microsoft.com/office/officeart/2005/8/layout/list1"/>
    <dgm:cxn modelId="{2A410322-D492-4548-B90F-B90645481F34}" type="presParOf" srcId="{503108DB-E3E8-4A0B-AD19-9651A06B3EB4}" destId="{896EFB43-B8E3-49DC-972C-844927E66D7C}" srcOrd="1" destOrd="0" presId="urn:microsoft.com/office/officeart/2005/8/layout/list1"/>
    <dgm:cxn modelId="{819BC7AC-49EE-4B3D-AA28-6988BCC26B36}" type="presParOf" srcId="{266995E6-DE1A-40E0-9A67-16AE1DCADC0B}" destId="{8CF41B1F-12A5-4A5A-B9B6-476EC62103F5}" srcOrd="1" destOrd="0" presId="urn:microsoft.com/office/officeart/2005/8/layout/list1"/>
    <dgm:cxn modelId="{DF57FC8B-BE40-4467-84C4-73372DB37216}" type="presParOf" srcId="{266995E6-DE1A-40E0-9A67-16AE1DCADC0B}" destId="{9E3DF6F3-AB9B-4A5B-B6EE-4B0374B93FB6}" srcOrd="2" destOrd="0" presId="urn:microsoft.com/office/officeart/2005/8/layout/list1"/>
    <dgm:cxn modelId="{1B7D890A-B556-4FD5-BC2F-F823AB46D28F}" type="presParOf" srcId="{266995E6-DE1A-40E0-9A67-16AE1DCADC0B}" destId="{4C0CF111-34C0-4C70-BC6B-01DDF3B0D2AD}" srcOrd="3" destOrd="0" presId="urn:microsoft.com/office/officeart/2005/8/layout/list1"/>
    <dgm:cxn modelId="{2D76E984-4AD2-46CE-B6F4-9868B4BD559F}" type="presParOf" srcId="{266995E6-DE1A-40E0-9A67-16AE1DCADC0B}" destId="{714AB5D7-765B-4A5D-B0E6-12CE838AD612}" srcOrd="4" destOrd="0" presId="urn:microsoft.com/office/officeart/2005/8/layout/list1"/>
    <dgm:cxn modelId="{9D647AC3-9074-431B-A1EA-745E707C2B3F}" type="presParOf" srcId="{714AB5D7-765B-4A5D-B0E6-12CE838AD612}" destId="{F31D8B73-5F19-4412-BDA0-522ECD8C4794}" srcOrd="0" destOrd="0" presId="urn:microsoft.com/office/officeart/2005/8/layout/list1"/>
    <dgm:cxn modelId="{E8FFEA9D-F4E2-4413-B87D-E963989C4078}" type="presParOf" srcId="{714AB5D7-765B-4A5D-B0E6-12CE838AD612}" destId="{914CB1C6-A771-4204-A464-00142C655835}" srcOrd="1" destOrd="0" presId="urn:microsoft.com/office/officeart/2005/8/layout/list1"/>
    <dgm:cxn modelId="{C0E2FECB-26B8-480B-B16F-590AE44F90E5}" type="presParOf" srcId="{266995E6-DE1A-40E0-9A67-16AE1DCADC0B}" destId="{0AF44589-9227-4342-B8A4-D16C6532B7BA}" srcOrd="5" destOrd="0" presId="urn:microsoft.com/office/officeart/2005/8/layout/list1"/>
    <dgm:cxn modelId="{44657D9C-25F0-4E3F-ADA2-AF2E203CAE88}" type="presParOf" srcId="{266995E6-DE1A-40E0-9A67-16AE1DCADC0B}" destId="{BAA40FB5-54E7-42D8-A118-061268110B99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1A9F145F-21C2-47C5-9382-2E90838D9D97}" type="doc">
      <dgm:prSet loTypeId="urn:microsoft.com/office/officeart/2005/8/layout/venn2" loCatId="relationship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4D1EEEA9-51C6-47C8-9B0C-527F7860EE76}">
      <dgm:prSet custT="1"/>
      <dgm:spPr/>
      <dgm:t>
        <a:bodyPr/>
        <a:lstStyle/>
        <a:p>
          <a:pPr rtl="1"/>
          <a:r>
            <a:rPr lang="fa-IR" sz="2800" b="1" dirty="0" smtClean="0">
              <a:cs typeface="B Nazanin" pitchFamily="2" charset="-78"/>
            </a:rPr>
            <a:t>اوراق اجاره</a:t>
          </a:r>
          <a:endParaRPr lang="fa-IR" sz="2800" b="1" dirty="0">
            <a:cs typeface="B Nazanin" pitchFamily="2" charset="-78"/>
          </a:endParaRPr>
        </a:p>
      </dgm:t>
    </dgm:pt>
    <dgm:pt modelId="{FF191919-1F3C-4C8F-A3CE-5F5EB3FAC841}" type="parTrans" cxnId="{17E12ED4-CE31-4949-92E0-05C422FDBA67}">
      <dgm:prSet/>
      <dgm:spPr/>
      <dgm:t>
        <a:bodyPr/>
        <a:lstStyle/>
        <a:p>
          <a:pPr rtl="1"/>
          <a:endParaRPr lang="fa-IR" sz="2800">
            <a:cs typeface="B Nazanin" pitchFamily="2" charset="-78"/>
          </a:endParaRPr>
        </a:p>
      </dgm:t>
    </dgm:pt>
    <dgm:pt modelId="{C5776A74-063A-46CA-AEB3-060354B960CB}" type="sibTrans" cxnId="{17E12ED4-CE31-4949-92E0-05C422FDBA67}">
      <dgm:prSet/>
      <dgm:spPr/>
      <dgm:t>
        <a:bodyPr/>
        <a:lstStyle/>
        <a:p>
          <a:pPr rtl="1"/>
          <a:endParaRPr lang="fa-IR" sz="2800">
            <a:cs typeface="B Nazanin" pitchFamily="2" charset="-78"/>
          </a:endParaRPr>
        </a:p>
      </dgm:t>
    </dgm:pt>
    <dgm:pt modelId="{3353BE2A-4B77-4FE4-B1A4-B5A051071ADC}" type="pres">
      <dgm:prSet presAssocID="{1A9F145F-21C2-47C5-9382-2E90838D9D97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211A0040-B96C-430F-80FA-2284F837DBDA}" type="pres">
      <dgm:prSet presAssocID="{1A9F145F-21C2-47C5-9382-2E90838D9D97}" presName="comp1" presStyleCnt="0"/>
      <dgm:spPr/>
      <dgm:t>
        <a:bodyPr/>
        <a:lstStyle/>
        <a:p>
          <a:pPr rtl="1"/>
          <a:endParaRPr lang="fa-IR"/>
        </a:p>
      </dgm:t>
    </dgm:pt>
    <dgm:pt modelId="{57D673D8-68F9-4CAC-86A2-D3F13F7375DF}" type="pres">
      <dgm:prSet presAssocID="{1A9F145F-21C2-47C5-9382-2E90838D9D97}" presName="circle1" presStyleLbl="node1" presStyleIdx="0" presStyleCnt="1"/>
      <dgm:spPr/>
      <dgm:t>
        <a:bodyPr/>
        <a:lstStyle/>
        <a:p>
          <a:pPr rtl="1"/>
          <a:endParaRPr lang="fa-IR"/>
        </a:p>
      </dgm:t>
    </dgm:pt>
    <dgm:pt modelId="{0A104ACA-32E1-428C-8E5E-86180FA78F2C}" type="pres">
      <dgm:prSet presAssocID="{1A9F145F-21C2-47C5-9382-2E90838D9D97}" presName="c1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17E12ED4-CE31-4949-92E0-05C422FDBA67}" srcId="{1A9F145F-21C2-47C5-9382-2E90838D9D97}" destId="{4D1EEEA9-51C6-47C8-9B0C-527F7860EE76}" srcOrd="0" destOrd="0" parTransId="{FF191919-1F3C-4C8F-A3CE-5F5EB3FAC841}" sibTransId="{C5776A74-063A-46CA-AEB3-060354B960CB}"/>
    <dgm:cxn modelId="{730B6CA1-433E-4CF1-8AC2-4361A18D4E79}" type="presOf" srcId="{4D1EEEA9-51C6-47C8-9B0C-527F7860EE76}" destId="{0A104ACA-32E1-428C-8E5E-86180FA78F2C}" srcOrd="1" destOrd="0" presId="urn:microsoft.com/office/officeart/2005/8/layout/venn2"/>
    <dgm:cxn modelId="{951BD82B-E99C-49B0-BB7F-B61074B84D0C}" type="presOf" srcId="{4D1EEEA9-51C6-47C8-9B0C-527F7860EE76}" destId="{57D673D8-68F9-4CAC-86A2-D3F13F7375DF}" srcOrd="0" destOrd="0" presId="urn:microsoft.com/office/officeart/2005/8/layout/venn2"/>
    <dgm:cxn modelId="{0FB5FA14-E675-46D0-BD06-5565524ECF1F}" type="presOf" srcId="{1A9F145F-21C2-47C5-9382-2E90838D9D97}" destId="{3353BE2A-4B77-4FE4-B1A4-B5A051071ADC}" srcOrd="0" destOrd="0" presId="urn:microsoft.com/office/officeart/2005/8/layout/venn2"/>
    <dgm:cxn modelId="{D02BC3E2-4D60-445E-A44E-853116A774FA}" type="presParOf" srcId="{3353BE2A-4B77-4FE4-B1A4-B5A051071ADC}" destId="{211A0040-B96C-430F-80FA-2284F837DBDA}" srcOrd="0" destOrd="0" presId="urn:microsoft.com/office/officeart/2005/8/layout/venn2"/>
    <dgm:cxn modelId="{301949FF-8C31-45E8-BB53-CCC0018CF174}" type="presParOf" srcId="{211A0040-B96C-430F-80FA-2284F837DBDA}" destId="{57D673D8-68F9-4CAC-86A2-D3F13F7375DF}" srcOrd="0" destOrd="0" presId="urn:microsoft.com/office/officeart/2005/8/layout/venn2"/>
    <dgm:cxn modelId="{4D5BFB58-630F-4513-85DA-09C09F36CB71}" type="presParOf" srcId="{211A0040-B96C-430F-80FA-2284F837DBDA}" destId="{0A104ACA-32E1-428C-8E5E-86180FA78F2C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1A9F145F-21C2-47C5-9382-2E90838D9D97}" type="doc">
      <dgm:prSet loTypeId="urn:microsoft.com/office/officeart/2005/8/layout/arrow1" loCatId="relationship" qsTypeId="urn:microsoft.com/office/officeart/2005/8/quickstyle/3d1" qsCatId="3D" csTypeId="urn:microsoft.com/office/officeart/2005/8/colors/colorful1#10" csCatId="colorful" phldr="1"/>
      <dgm:spPr/>
      <dgm:t>
        <a:bodyPr/>
        <a:lstStyle/>
        <a:p>
          <a:pPr rtl="1"/>
          <a:endParaRPr lang="fa-IR"/>
        </a:p>
      </dgm:t>
    </dgm:pt>
    <dgm:pt modelId="{28FA1785-AB9A-4854-A7D4-822CEAA0B5C2}">
      <dgm:prSet phldrT="[Text]"/>
      <dgm:spPr/>
      <dgm:t>
        <a:bodyPr/>
        <a:lstStyle/>
        <a:p>
          <a:pPr rtl="1"/>
          <a:r>
            <a:rPr lang="fa-IR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اوراق اجارۀ عادی</a:t>
          </a:r>
          <a:endParaRPr lang="fa-IR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37D50506-C71E-4C74-87FA-5E2D22B38F1B}" type="parTrans" cxnId="{279FBF72-E0B6-495D-9A34-C7202F879E72}">
      <dgm:prSet/>
      <dgm:spPr/>
      <dgm:t>
        <a:bodyPr/>
        <a:lstStyle/>
        <a:p>
          <a:pPr rtl="1"/>
          <a:endParaRPr lang="fa-IR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5DB40BBC-1C33-4AB7-949D-D4AB8262EB9E}" type="sibTrans" cxnId="{279FBF72-E0B6-495D-9A34-C7202F879E72}">
      <dgm:prSet/>
      <dgm:spPr/>
      <dgm:t>
        <a:bodyPr/>
        <a:lstStyle/>
        <a:p>
          <a:pPr rtl="1"/>
          <a:endParaRPr lang="fa-IR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C3028804-64C5-46DC-AFAE-9BC85D3B53DC}">
      <dgm:prSet phldrT="[Text]"/>
      <dgm:spPr/>
      <dgm:t>
        <a:bodyPr/>
        <a:lstStyle/>
        <a:p>
          <a:pPr rtl="1"/>
          <a:r>
            <a:rPr lang="fa-IR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اوراق اجاره به شرط تملیک</a:t>
          </a:r>
          <a:endParaRPr lang="fa-IR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933CDE36-8BFD-4A76-8373-81F29A72B598}" type="parTrans" cxnId="{7A7CAD97-29BD-4AA7-BAE7-53FB5CFB342B}">
      <dgm:prSet/>
      <dgm:spPr/>
      <dgm:t>
        <a:bodyPr/>
        <a:lstStyle/>
        <a:p>
          <a:pPr rtl="1"/>
          <a:endParaRPr lang="fa-IR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2C6A0E03-FC85-4FAA-B64C-857C76450BF7}" type="sibTrans" cxnId="{7A7CAD97-29BD-4AA7-BAE7-53FB5CFB342B}">
      <dgm:prSet/>
      <dgm:spPr/>
      <dgm:t>
        <a:bodyPr/>
        <a:lstStyle/>
        <a:p>
          <a:pPr rtl="1"/>
          <a:endParaRPr lang="fa-IR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7D752C6F-4E8C-4ACC-8E7F-07F75E7F8FE9}" type="pres">
      <dgm:prSet presAssocID="{1A9F145F-21C2-47C5-9382-2E90838D9D9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15B10734-A726-4FD4-84E1-F483BF722E3E}" type="pres">
      <dgm:prSet presAssocID="{28FA1785-AB9A-4854-A7D4-822CEAA0B5C2}" presName="arrow" presStyleLbl="node1" presStyleIdx="0" presStyleCnt="2" custScaleY="74261" custRadScaleRad="120485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64DAA9D6-454C-4B78-A56C-A0115F993836}" type="pres">
      <dgm:prSet presAssocID="{C3028804-64C5-46DC-AFAE-9BC85D3B53DC}" presName="arrow" presStyleLbl="node1" presStyleIdx="1" presStyleCnt="2" custScaleY="79389" custRadScaleRad="113569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4779A1C7-19E1-476F-B6AF-11421AC03BF6}" type="presOf" srcId="{C3028804-64C5-46DC-AFAE-9BC85D3B53DC}" destId="{64DAA9D6-454C-4B78-A56C-A0115F993836}" srcOrd="0" destOrd="0" presId="urn:microsoft.com/office/officeart/2005/8/layout/arrow1"/>
    <dgm:cxn modelId="{7A7CAD97-29BD-4AA7-BAE7-53FB5CFB342B}" srcId="{1A9F145F-21C2-47C5-9382-2E90838D9D97}" destId="{C3028804-64C5-46DC-AFAE-9BC85D3B53DC}" srcOrd="1" destOrd="0" parTransId="{933CDE36-8BFD-4A76-8373-81F29A72B598}" sibTransId="{2C6A0E03-FC85-4FAA-B64C-857C76450BF7}"/>
    <dgm:cxn modelId="{279FBF72-E0B6-495D-9A34-C7202F879E72}" srcId="{1A9F145F-21C2-47C5-9382-2E90838D9D97}" destId="{28FA1785-AB9A-4854-A7D4-822CEAA0B5C2}" srcOrd="0" destOrd="0" parTransId="{37D50506-C71E-4C74-87FA-5E2D22B38F1B}" sibTransId="{5DB40BBC-1C33-4AB7-949D-D4AB8262EB9E}"/>
    <dgm:cxn modelId="{CDE1D5E1-EC10-475D-A08D-E7DD70DBDEC0}" type="presOf" srcId="{28FA1785-AB9A-4854-A7D4-822CEAA0B5C2}" destId="{15B10734-A726-4FD4-84E1-F483BF722E3E}" srcOrd="0" destOrd="0" presId="urn:microsoft.com/office/officeart/2005/8/layout/arrow1"/>
    <dgm:cxn modelId="{292493DE-5DD6-4492-A4CF-74F8BA3C8D86}" type="presOf" srcId="{1A9F145F-21C2-47C5-9382-2E90838D9D97}" destId="{7D752C6F-4E8C-4ACC-8E7F-07F75E7F8FE9}" srcOrd="0" destOrd="0" presId="urn:microsoft.com/office/officeart/2005/8/layout/arrow1"/>
    <dgm:cxn modelId="{2F9470C9-E695-4D56-924F-546BA4DB1047}" type="presParOf" srcId="{7D752C6F-4E8C-4ACC-8E7F-07F75E7F8FE9}" destId="{15B10734-A726-4FD4-84E1-F483BF722E3E}" srcOrd="0" destOrd="0" presId="urn:microsoft.com/office/officeart/2005/8/layout/arrow1"/>
    <dgm:cxn modelId="{10E8558F-FB95-4D4C-AA28-F25A75D84FBE}" type="presParOf" srcId="{7D752C6F-4E8C-4ACC-8E7F-07F75E7F8FE9}" destId="{64DAA9D6-454C-4B78-A56C-A0115F993836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B83A940A-3BC2-4EF4-B084-E114EA812FC6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F7CD0D2-B161-4F62-B480-5E764C9D079A}">
      <dgm:prSet custT="1"/>
      <dgm:spPr/>
      <dgm:t>
        <a:bodyPr/>
        <a:lstStyle/>
        <a:p>
          <a:pPr rtl="1"/>
          <a:r>
            <a:rPr lang="fa-IR" sz="2800" dirty="0" smtClean="0">
              <a:cs typeface="B Zar" pitchFamily="2" charset="-78"/>
            </a:rPr>
            <a:t>حساب اماني (</a:t>
          </a:r>
          <a:r>
            <a:rPr lang="en-US" sz="2800" dirty="0" err="1" smtClean="0">
              <a:cs typeface="B Zar" pitchFamily="2" charset="-78"/>
            </a:rPr>
            <a:t>Escrew</a:t>
          </a:r>
          <a:r>
            <a:rPr lang="en-US" sz="2800" dirty="0" smtClean="0">
              <a:cs typeface="B Zar" pitchFamily="2" charset="-78"/>
            </a:rPr>
            <a:t> Account</a:t>
          </a:r>
          <a:r>
            <a:rPr lang="fa-IR" sz="2800" dirty="0" smtClean="0">
              <a:cs typeface="B Zar" pitchFamily="2" charset="-78"/>
            </a:rPr>
            <a:t>)</a:t>
          </a:r>
          <a:endParaRPr lang="en-US" sz="2800" dirty="0">
            <a:cs typeface="B Zar" pitchFamily="2" charset="-78"/>
          </a:endParaRPr>
        </a:p>
      </dgm:t>
    </dgm:pt>
    <dgm:pt modelId="{0A5D5CCB-5D68-444C-95F4-9F2D62B51794}" type="parTrans" cxnId="{678569BB-CC17-430D-91BA-ECE9D09036BB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C39C467B-5D31-49B9-8798-AE7446F28392}" type="sibTrans" cxnId="{678569BB-CC17-430D-91BA-ECE9D09036BB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03F32202-E959-4050-921A-043049596B38}">
      <dgm:prSet/>
      <dgm:spPr/>
      <dgm:t>
        <a:bodyPr/>
        <a:lstStyle/>
        <a:p>
          <a:pPr rtl="1"/>
          <a:r>
            <a:rPr lang="fa-IR" dirty="0" smtClean="0">
              <a:cs typeface="B Zar" pitchFamily="2" charset="-78"/>
            </a:rPr>
            <a:t>ابزاري براي پيش‌فروش</a:t>
          </a:r>
          <a:endParaRPr lang="en-US" dirty="0">
            <a:cs typeface="B Zar" pitchFamily="2" charset="-78"/>
          </a:endParaRPr>
        </a:p>
      </dgm:t>
    </dgm:pt>
    <dgm:pt modelId="{A415E0CF-FE48-42E6-BE42-E772981B6F51}" type="parTrans" cxnId="{D09062CF-7AE8-407A-88AA-39A3DE216069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C08A145C-2846-49A8-AB48-6D3A80100B16}" type="sibTrans" cxnId="{D09062CF-7AE8-407A-88AA-39A3DE216069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22B93CEC-486E-44A6-A4D0-F3FB97098D09}" type="pres">
      <dgm:prSet presAssocID="{B83A940A-3BC2-4EF4-B084-E114EA812F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FE16C1B-8A62-4226-88D7-555F1F38479F}" type="pres">
      <dgm:prSet presAssocID="{1F7CD0D2-B161-4F62-B480-5E764C9D079A}" presName="root" presStyleCnt="0"/>
      <dgm:spPr/>
    </dgm:pt>
    <dgm:pt modelId="{5C4C0CA1-A8BB-4AF7-BD27-B301E2176189}" type="pres">
      <dgm:prSet presAssocID="{1F7CD0D2-B161-4F62-B480-5E764C9D079A}" presName="rootComposite" presStyleCnt="0"/>
      <dgm:spPr/>
    </dgm:pt>
    <dgm:pt modelId="{2EAE2CDE-CCBF-4D11-90A9-BE1FE00966A2}" type="pres">
      <dgm:prSet presAssocID="{1F7CD0D2-B161-4F62-B480-5E764C9D079A}" presName="rootText" presStyleLbl="node1" presStyleIdx="0" presStyleCnt="1" custScaleX="138050"/>
      <dgm:spPr/>
    </dgm:pt>
    <dgm:pt modelId="{829CE9B0-D234-444D-A87A-A1FB2BABFF00}" type="pres">
      <dgm:prSet presAssocID="{1F7CD0D2-B161-4F62-B480-5E764C9D079A}" presName="rootConnector" presStyleLbl="node1" presStyleIdx="0" presStyleCnt="1"/>
      <dgm:spPr/>
    </dgm:pt>
    <dgm:pt modelId="{E97E9E77-9A6B-4253-BE8B-3317D71F6FF0}" type="pres">
      <dgm:prSet presAssocID="{1F7CD0D2-B161-4F62-B480-5E764C9D079A}" presName="childShape" presStyleCnt="0"/>
      <dgm:spPr/>
    </dgm:pt>
    <dgm:pt modelId="{5F04A721-C85E-40FD-81B6-6F72624D506D}" type="pres">
      <dgm:prSet presAssocID="{A415E0CF-FE48-42E6-BE42-E772981B6F51}" presName="Name13" presStyleLbl="parChTrans1D2" presStyleIdx="0" presStyleCnt="1"/>
      <dgm:spPr/>
    </dgm:pt>
    <dgm:pt modelId="{D92C08F3-A4C5-41CF-978C-7599CCC66C10}" type="pres">
      <dgm:prSet presAssocID="{03F32202-E959-4050-921A-043049596B38}" presName="childText" presStyleLbl="bgAcc1" presStyleIdx="0" presStyleCnt="1">
        <dgm:presLayoutVars>
          <dgm:bulletEnabled val="1"/>
        </dgm:presLayoutVars>
      </dgm:prSet>
      <dgm:spPr/>
    </dgm:pt>
  </dgm:ptLst>
  <dgm:cxnLst>
    <dgm:cxn modelId="{189C09B1-7444-453C-B04B-520C514A21FF}" type="presOf" srcId="{A415E0CF-FE48-42E6-BE42-E772981B6F51}" destId="{5F04A721-C85E-40FD-81B6-6F72624D506D}" srcOrd="0" destOrd="0" presId="urn:microsoft.com/office/officeart/2005/8/layout/hierarchy3"/>
    <dgm:cxn modelId="{7E7B7D9B-A04D-4EC8-A64D-7962EFC55151}" type="presOf" srcId="{03F32202-E959-4050-921A-043049596B38}" destId="{D92C08F3-A4C5-41CF-978C-7599CCC66C10}" srcOrd="0" destOrd="0" presId="urn:microsoft.com/office/officeart/2005/8/layout/hierarchy3"/>
    <dgm:cxn modelId="{9120675F-5F61-4326-8CDD-0A939603DC53}" type="presOf" srcId="{1F7CD0D2-B161-4F62-B480-5E764C9D079A}" destId="{829CE9B0-D234-444D-A87A-A1FB2BABFF00}" srcOrd="1" destOrd="0" presId="urn:microsoft.com/office/officeart/2005/8/layout/hierarchy3"/>
    <dgm:cxn modelId="{8F1B8803-5D77-4615-912C-0319BAB93418}" type="presOf" srcId="{B83A940A-3BC2-4EF4-B084-E114EA812FC6}" destId="{22B93CEC-486E-44A6-A4D0-F3FB97098D09}" srcOrd="0" destOrd="0" presId="urn:microsoft.com/office/officeart/2005/8/layout/hierarchy3"/>
    <dgm:cxn modelId="{D09062CF-7AE8-407A-88AA-39A3DE216069}" srcId="{1F7CD0D2-B161-4F62-B480-5E764C9D079A}" destId="{03F32202-E959-4050-921A-043049596B38}" srcOrd="0" destOrd="0" parTransId="{A415E0CF-FE48-42E6-BE42-E772981B6F51}" sibTransId="{C08A145C-2846-49A8-AB48-6D3A80100B16}"/>
    <dgm:cxn modelId="{F7FEBEAD-8045-433B-864A-22BD5EC00B50}" type="presOf" srcId="{1F7CD0D2-B161-4F62-B480-5E764C9D079A}" destId="{2EAE2CDE-CCBF-4D11-90A9-BE1FE00966A2}" srcOrd="0" destOrd="0" presId="urn:microsoft.com/office/officeart/2005/8/layout/hierarchy3"/>
    <dgm:cxn modelId="{678569BB-CC17-430D-91BA-ECE9D09036BB}" srcId="{B83A940A-3BC2-4EF4-B084-E114EA812FC6}" destId="{1F7CD0D2-B161-4F62-B480-5E764C9D079A}" srcOrd="0" destOrd="0" parTransId="{0A5D5CCB-5D68-444C-95F4-9F2D62B51794}" sibTransId="{C39C467B-5D31-49B9-8798-AE7446F28392}"/>
    <dgm:cxn modelId="{4C847CA9-A738-4592-B19D-9DBBF9860B1B}" type="presParOf" srcId="{22B93CEC-486E-44A6-A4D0-F3FB97098D09}" destId="{EFE16C1B-8A62-4226-88D7-555F1F38479F}" srcOrd="0" destOrd="0" presId="urn:microsoft.com/office/officeart/2005/8/layout/hierarchy3"/>
    <dgm:cxn modelId="{0BE1BEA5-C4AE-4B6D-A6AE-A3631C6B2434}" type="presParOf" srcId="{EFE16C1B-8A62-4226-88D7-555F1F38479F}" destId="{5C4C0CA1-A8BB-4AF7-BD27-B301E2176189}" srcOrd="0" destOrd="0" presId="urn:microsoft.com/office/officeart/2005/8/layout/hierarchy3"/>
    <dgm:cxn modelId="{C51991E0-A50A-4EE9-82FA-266EABA0F860}" type="presParOf" srcId="{5C4C0CA1-A8BB-4AF7-BD27-B301E2176189}" destId="{2EAE2CDE-CCBF-4D11-90A9-BE1FE00966A2}" srcOrd="0" destOrd="0" presId="urn:microsoft.com/office/officeart/2005/8/layout/hierarchy3"/>
    <dgm:cxn modelId="{44B3F9F3-5C14-4B30-BB35-924490C8A454}" type="presParOf" srcId="{5C4C0CA1-A8BB-4AF7-BD27-B301E2176189}" destId="{829CE9B0-D234-444D-A87A-A1FB2BABFF00}" srcOrd="1" destOrd="0" presId="urn:microsoft.com/office/officeart/2005/8/layout/hierarchy3"/>
    <dgm:cxn modelId="{872FA882-27ED-4640-8228-5509F061FA4B}" type="presParOf" srcId="{EFE16C1B-8A62-4226-88D7-555F1F38479F}" destId="{E97E9E77-9A6B-4253-BE8B-3317D71F6FF0}" srcOrd="1" destOrd="0" presId="urn:microsoft.com/office/officeart/2005/8/layout/hierarchy3"/>
    <dgm:cxn modelId="{BA5493AD-7F8A-440E-8E2C-D396EF8F6651}" type="presParOf" srcId="{E97E9E77-9A6B-4253-BE8B-3317D71F6FF0}" destId="{5F04A721-C85E-40FD-81B6-6F72624D506D}" srcOrd="0" destOrd="0" presId="urn:microsoft.com/office/officeart/2005/8/layout/hierarchy3"/>
    <dgm:cxn modelId="{69DDC9E8-5030-45C8-96F2-4F47AB65F073}" type="presParOf" srcId="{E97E9E77-9A6B-4253-BE8B-3317D71F6FF0}" destId="{D92C08F3-A4C5-41CF-978C-7599CCC66C10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D0E5655-F5F0-4FEA-95E6-47F7A7025A30}" type="doc">
      <dgm:prSet loTypeId="urn:microsoft.com/office/officeart/2005/8/layout/list1" loCatId="list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4ED4A1F1-AFEE-4C80-B0DD-3BDDE6AA5A8D}">
      <dgm:prSet/>
      <dgm:spPr/>
      <dgm:t>
        <a:bodyPr/>
        <a:lstStyle/>
        <a:p>
          <a:pPr rtl="1"/>
          <a:r>
            <a:rPr lang="fa-IR" b="1" dirty="0" smtClean="0">
              <a:cs typeface="B Titr" pitchFamily="2" charset="-78"/>
            </a:rPr>
            <a:t>چهار محور اصلی فعالیت </a:t>
          </a:r>
          <a:r>
            <a:rPr lang="ar-SA" dirty="0" smtClean="0">
              <a:cs typeface="B Titr" pitchFamily="2" charset="-78"/>
            </a:rPr>
            <a:t>توسعه‌گر</a:t>
          </a:r>
          <a:endParaRPr lang="fa-IR" b="1" dirty="0">
            <a:cs typeface="B Titr" pitchFamily="2" charset="-78"/>
          </a:endParaRPr>
        </a:p>
      </dgm:t>
    </dgm:pt>
    <dgm:pt modelId="{3792B505-DC4B-4E38-89AB-FC8B74BC0F0D}" type="parTrans" cxnId="{091B9AB4-8F49-4C1D-A9C5-3830DCC068D4}">
      <dgm:prSet/>
      <dgm:spPr/>
      <dgm:t>
        <a:bodyPr/>
        <a:lstStyle/>
        <a:p>
          <a:endParaRPr lang="en-US"/>
        </a:p>
      </dgm:t>
    </dgm:pt>
    <dgm:pt modelId="{5F3C93B7-C55D-4B31-9D29-71AE9AE3A7B7}" type="sibTrans" cxnId="{091B9AB4-8F49-4C1D-A9C5-3830DCC068D4}">
      <dgm:prSet/>
      <dgm:spPr/>
      <dgm:t>
        <a:bodyPr/>
        <a:lstStyle/>
        <a:p>
          <a:endParaRPr lang="en-US"/>
        </a:p>
      </dgm:t>
    </dgm:pt>
    <dgm:pt modelId="{3644DB53-FD67-4FE1-9F23-84AD589A4F4E}">
      <dgm:prSet/>
      <dgm:spPr/>
      <dgm:t>
        <a:bodyPr/>
        <a:lstStyle/>
        <a:p>
          <a:pPr rtl="1"/>
          <a:r>
            <a:rPr lang="fa-IR" b="1" dirty="0" smtClean="0">
              <a:cs typeface="B Zar" pitchFamily="2" charset="-78"/>
            </a:rPr>
            <a:t>مدیریت زمین</a:t>
          </a:r>
          <a:endParaRPr lang="en-US" dirty="0">
            <a:cs typeface="B Zar" pitchFamily="2" charset="-78"/>
          </a:endParaRPr>
        </a:p>
      </dgm:t>
    </dgm:pt>
    <dgm:pt modelId="{9CF57BB0-DEA9-4FB0-81CE-1E1DFCC909F0}" type="parTrans" cxnId="{5D21EF22-73FD-4764-9D16-7DE90CEEDCA7}">
      <dgm:prSet/>
      <dgm:spPr/>
      <dgm:t>
        <a:bodyPr/>
        <a:lstStyle/>
        <a:p>
          <a:endParaRPr lang="en-US"/>
        </a:p>
      </dgm:t>
    </dgm:pt>
    <dgm:pt modelId="{0C5AC4DA-03B4-40E3-8CCB-FDE75FDF2D82}" type="sibTrans" cxnId="{5D21EF22-73FD-4764-9D16-7DE90CEEDCA7}">
      <dgm:prSet/>
      <dgm:spPr/>
      <dgm:t>
        <a:bodyPr/>
        <a:lstStyle/>
        <a:p>
          <a:endParaRPr lang="en-US"/>
        </a:p>
      </dgm:t>
    </dgm:pt>
    <dgm:pt modelId="{E0B8FB35-3D6F-400F-968B-FB1F8D1173A3}">
      <dgm:prSet/>
      <dgm:spPr/>
      <dgm:t>
        <a:bodyPr/>
        <a:lstStyle/>
        <a:p>
          <a:pPr rtl="1"/>
          <a:r>
            <a:rPr lang="fa-IR" b="1" dirty="0" smtClean="0">
              <a:cs typeface="B Zar" pitchFamily="2" charset="-78"/>
            </a:rPr>
            <a:t>مدیریت منابع مالی</a:t>
          </a:r>
          <a:endParaRPr lang="en-US" dirty="0">
            <a:cs typeface="B Zar" pitchFamily="2" charset="-78"/>
          </a:endParaRPr>
        </a:p>
      </dgm:t>
    </dgm:pt>
    <dgm:pt modelId="{50B53AF1-A638-45D7-AEDA-287F75FED459}" type="parTrans" cxnId="{C4B85E43-0C64-4179-A8B1-779DAFCCE49B}">
      <dgm:prSet/>
      <dgm:spPr/>
      <dgm:t>
        <a:bodyPr/>
        <a:lstStyle/>
        <a:p>
          <a:endParaRPr lang="en-US"/>
        </a:p>
      </dgm:t>
    </dgm:pt>
    <dgm:pt modelId="{F3AF007E-E165-4B15-A45F-9B110ED4FC10}" type="sibTrans" cxnId="{C4B85E43-0C64-4179-A8B1-779DAFCCE49B}">
      <dgm:prSet/>
      <dgm:spPr/>
      <dgm:t>
        <a:bodyPr/>
        <a:lstStyle/>
        <a:p>
          <a:endParaRPr lang="en-US"/>
        </a:p>
      </dgm:t>
    </dgm:pt>
    <dgm:pt modelId="{55CEF088-80C5-4445-8D0C-7E626B793401}">
      <dgm:prSet/>
      <dgm:spPr/>
      <dgm:t>
        <a:bodyPr/>
        <a:lstStyle/>
        <a:p>
          <a:pPr rtl="1"/>
          <a:r>
            <a:rPr lang="fa-IR" b="1" dirty="0" smtClean="0">
              <a:cs typeface="B Zar" pitchFamily="2" charset="-78"/>
            </a:rPr>
            <a:t>مدیریت اجرا</a:t>
          </a:r>
          <a:endParaRPr lang="en-US" dirty="0">
            <a:cs typeface="B Zar" pitchFamily="2" charset="-78"/>
          </a:endParaRPr>
        </a:p>
      </dgm:t>
    </dgm:pt>
    <dgm:pt modelId="{77B3EC3A-5463-41B2-B7D5-CDAE9040BF8B}" type="parTrans" cxnId="{EF50F977-DE94-40B1-A455-48647864776B}">
      <dgm:prSet/>
      <dgm:spPr/>
      <dgm:t>
        <a:bodyPr/>
        <a:lstStyle/>
        <a:p>
          <a:endParaRPr lang="en-US"/>
        </a:p>
      </dgm:t>
    </dgm:pt>
    <dgm:pt modelId="{21A240F4-7F9A-44AD-B9F3-2BC178AD39B5}" type="sibTrans" cxnId="{EF50F977-DE94-40B1-A455-48647864776B}">
      <dgm:prSet/>
      <dgm:spPr/>
      <dgm:t>
        <a:bodyPr/>
        <a:lstStyle/>
        <a:p>
          <a:endParaRPr lang="en-US"/>
        </a:p>
      </dgm:t>
    </dgm:pt>
    <dgm:pt modelId="{29EF8154-6771-4C30-A58A-E4949FFC53DA}">
      <dgm:prSet/>
      <dgm:spPr/>
      <dgm:t>
        <a:bodyPr/>
        <a:lstStyle/>
        <a:p>
          <a:pPr rtl="1"/>
          <a:r>
            <a:rPr lang="fa-IR" b="1" dirty="0" smtClean="0">
              <a:cs typeface="B Zar" pitchFamily="2" charset="-78"/>
            </a:rPr>
            <a:t>مدیریت و هماهنگی کل فرآیند</a:t>
          </a:r>
          <a:endParaRPr lang="en-US" dirty="0">
            <a:cs typeface="B Zar" pitchFamily="2" charset="-78"/>
          </a:endParaRPr>
        </a:p>
      </dgm:t>
    </dgm:pt>
    <dgm:pt modelId="{92A8FF2C-39AE-4161-A779-5C1C684AC233}" type="parTrans" cxnId="{7FB3E22E-847B-409E-8643-AE800B9ACE28}">
      <dgm:prSet/>
      <dgm:spPr/>
      <dgm:t>
        <a:bodyPr/>
        <a:lstStyle/>
        <a:p>
          <a:endParaRPr lang="en-US"/>
        </a:p>
      </dgm:t>
    </dgm:pt>
    <dgm:pt modelId="{7BA009B0-8C4C-4EEC-9761-F534CFCBF5CB}" type="sibTrans" cxnId="{7FB3E22E-847B-409E-8643-AE800B9ACE28}">
      <dgm:prSet/>
      <dgm:spPr/>
      <dgm:t>
        <a:bodyPr/>
        <a:lstStyle/>
        <a:p>
          <a:endParaRPr lang="en-US"/>
        </a:p>
      </dgm:t>
    </dgm:pt>
    <dgm:pt modelId="{5B1165C9-56C3-4417-B231-53E5E6E9D432}" type="pres">
      <dgm:prSet presAssocID="{DD0E5655-F5F0-4FEA-95E6-47F7A7025A3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67C0613-3772-4FC6-BA70-C5A2071D8AEF}" type="pres">
      <dgm:prSet presAssocID="{4ED4A1F1-AFEE-4C80-B0DD-3BDDE6AA5A8D}" presName="parentLin" presStyleCnt="0"/>
      <dgm:spPr/>
    </dgm:pt>
    <dgm:pt modelId="{BBE70A88-8300-47B9-89F8-A2B1FACF3056}" type="pres">
      <dgm:prSet presAssocID="{4ED4A1F1-AFEE-4C80-B0DD-3BDDE6AA5A8D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63B68CFA-13EA-48CE-87C0-9F98699BB207}" type="pres">
      <dgm:prSet presAssocID="{4ED4A1F1-AFEE-4C80-B0DD-3BDDE6AA5A8D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1432DF-3214-49A7-8899-3B18E24BA013}" type="pres">
      <dgm:prSet presAssocID="{4ED4A1F1-AFEE-4C80-B0DD-3BDDE6AA5A8D}" presName="negativeSpace" presStyleCnt="0"/>
      <dgm:spPr/>
    </dgm:pt>
    <dgm:pt modelId="{852FCA8F-5DE7-4CB9-8FA5-CABCBCF7CE77}" type="pres">
      <dgm:prSet presAssocID="{4ED4A1F1-AFEE-4C80-B0DD-3BDDE6AA5A8D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586BCF8-D73A-4F47-B751-DB2C21F447CF}" type="presOf" srcId="{DD0E5655-F5F0-4FEA-95E6-47F7A7025A30}" destId="{5B1165C9-56C3-4417-B231-53E5E6E9D432}" srcOrd="0" destOrd="0" presId="urn:microsoft.com/office/officeart/2005/8/layout/list1"/>
    <dgm:cxn modelId="{091B9AB4-8F49-4C1D-A9C5-3830DCC068D4}" srcId="{DD0E5655-F5F0-4FEA-95E6-47F7A7025A30}" destId="{4ED4A1F1-AFEE-4C80-B0DD-3BDDE6AA5A8D}" srcOrd="0" destOrd="0" parTransId="{3792B505-DC4B-4E38-89AB-FC8B74BC0F0D}" sibTransId="{5F3C93B7-C55D-4B31-9D29-71AE9AE3A7B7}"/>
    <dgm:cxn modelId="{8488670B-E6D7-47BC-9899-76FEA3461B61}" type="presOf" srcId="{3644DB53-FD67-4FE1-9F23-84AD589A4F4E}" destId="{852FCA8F-5DE7-4CB9-8FA5-CABCBCF7CE77}" srcOrd="0" destOrd="0" presId="urn:microsoft.com/office/officeart/2005/8/layout/list1"/>
    <dgm:cxn modelId="{ADE70F9B-9ED3-4101-968C-EC148D0DA59A}" type="presOf" srcId="{4ED4A1F1-AFEE-4C80-B0DD-3BDDE6AA5A8D}" destId="{63B68CFA-13EA-48CE-87C0-9F98699BB207}" srcOrd="1" destOrd="0" presId="urn:microsoft.com/office/officeart/2005/8/layout/list1"/>
    <dgm:cxn modelId="{C2B22574-7911-46D5-9998-DC9AE89C95E9}" type="presOf" srcId="{E0B8FB35-3D6F-400F-968B-FB1F8D1173A3}" destId="{852FCA8F-5DE7-4CB9-8FA5-CABCBCF7CE77}" srcOrd="0" destOrd="1" presId="urn:microsoft.com/office/officeart/2005/8/layout/list1"/>
    <dgm:cxn modelId="{C4B85E43-0C64-4179-A8B1-779DAFCCE49B}" srcId="{4ED4A1F1-AFEE-4C80-B0DD-3BDDE6AA5A8D}" destId="{E0B8FB35-3D6F-400F-968B-FB1F8D1173A3}" srcOrd="1" destOrd="0" parTransId="{50B53AF1-A638-45D7-AEDA-287F75FED459}" sibTransId="{F3AF007E-E165-4B15-A45F-9B110ED4FC10}"/>
    <dgm:cxn modelId="{F3C739B2-77A2-4E72-8CC7-98615A37A722}" type="presOf" srcId="{55CEF088-80C5-4445-8D0C-7E626B793401}" destId="{852FCA8F-5DE7-4CB9-8FA5-CABCBCF7CE77}" srcOrd="0" destOrd="2" presId="urn:microsoft.com/office/officeart/2005/8/layout/list1"/>
    <dgm:cxn modelId="{EF50F977-DE94-40B1-A455-48647864776B}" srcId="{4ED4A1F1-AFEE-4C80-B0DD-3BDDE6AA5A8D}" destId="{55CEF088-80C5-4445-8D0C-7E626B793401}" srcOrd="2" destOrd="0" parTransId="{77B3EC3A-5463-41B2-B7D5-CDAE9040BF8B}" sibTransId="{21A240F4-7F9A-44AD-B9F3-2BC178AD39B5}"/>
    <dgm:cxn modelId="{7FB3E22E-847B-409E-8643-AE800B9ACE28}" srcId="{4ED4A1F1-AFEE-4C80-B0DD-3BDDE6AA5A8D}" destId="{29EF8154-6771-4C30-A58A-E4949FFC53DA}" srcOrd="3" destOrd="0" parTransId="{92A8FF2C-39AE-4161-A779-5C1C684AC233}" sibTransId="{7BA009B0-8C4C-4EEC-9761-F534CFCBF5CB}"/>
    <dgm:cxn modelId="{5D21EF22-73FD-4764-9D16-7DE90CEEDCA7}" srcId="{4ED4A1F1-AFEE-4C80-B0DD-3BDDE6AA5A8D}" destId="{3644DB53-FD67-4FE1-9F23-84AD589A4F4E}" srcOrd="0" destOrd="0" parTransId="{9CF57BB0-DEA9-4FB0-81CE-1E1DFCC909F0}" sibTransId="{0C5AC4DA-03B4-40E3-8CCB-FDE75FDF2D82}"/>
    <dgm:cxn modelId="{B18DB4EF-73B5-4F55-930C-E4F12ADE024C}" type="presOf" srcId="{4ED4A1F1-AFEE-4C80-B0DD-3BDDE6AA5A8D}" destId="{BBE70A88-8300-47B9-89F8-A2B1FACF3056}" srcOrd="0" destOrd="0" presId="urn:microsoft.com/office/officeart/2005/8/layout/list1"/>
    <dgm:cxn modelId="{F29AFA5B-A2D6-4D65-8FCE-8AB0E7CAD487}" type="presOf" srcId="{29EF8154-6771-4C30-A58A-E4949FFC53DA}" destId="{852FCA8F-5DE7-4CB9-8FA5-CABCBCF7CE77}" srcOrd="0" destOrd="3" presId="urn:microsoft.com/office/officeart/2005/8/layout/list1"/>
    <dgm:cxn modelId="{DA50D0E4-6C1F-4BDC-9135-1A1451C2E97F}" type="presParOf" srcId="{5B1165C9-56C3-4417-B231-53E5E6E9D432}" destId="{C67C0613-3772-4FC6-BA70-C5A2071D8AEF}" srcOrd="0" destOrd="0" presId="urn:microsoft.com/office/officeart/2005/8/layout/list1"/>
    <dgm:cxn modelId="{6E7CC20B-A9A6-4C05-96C8-12A1006C5F74}" type="presParOf" srcId="{C67C0613-3772-4FC6-BA70-C5A2071D8AEF}" destId="{BBE70A88-8300-47B9-89F8-A2B1FACF3056}" srcOrd="0" destOrd="0" presId="urn:microsoft.com/office/officeart/2005/8/layout/list1"/>
    <dgm:cxn modelId="{67762A13-0724-49F7-BAF8-E430FC13DDE1}" type="presParOf" srcId="{C67C0613-3772-4FC6-BA70-C5A2071D8AEF}" destId="{63B68CFA-13EA-48CE-87C0-9F98699BB207}" srcOrd="1" destOrd="0" presId="urn:microsoft.com/office/officeart/2005/8/layout/list1"/>
    <dgm:cxn modelId="{28CE71F3-957A-44D3-8E0E-D922AB3E8E29}" type="presParOf" srcId="{5B1165C9-56C3-4417-B231-53E5E6E9D432}" destId="{111432DF-3214-49A7-8899-3B18E24BA013}" srcOrd="1" destOrd="0" presId="urn:microsoft.com/office/officeart/2005/8/layout/list1"/>
    <dgm:cxn modelId="{BAEF197D-8681-4126-89C7-76F2987D44C2}" type="presParOf" srcId="{5B1165C9-56C3-4417-B231-53E5E6E9D432}" destId="{852FCA8F-5DE7-4CB9-8FA5-CABCBCF7CE77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BAC6AB6-0682-4362-A2A2-ED23575E0762}" type="doc">
      <dgm:prSet loTypeId="urn:microsoft.com/office/officeart/2005/8/layout/chevron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10443F5-460C-41A5-B0EA-02FFC19EA7A7}">
      <dgm:prSet/>
      <dgm:spPr/>
      <dgm:t>
        <a:bodyPr/>
        <a:lstStyle/>
        <a:p>
          <a:pPr rtl="1"/>
          <a:r>
            <a:rPr lang="fa-IR" dirty="0" smtClean="0">
              <a:cs typeface="B Zar" pitchFamily="2" charset="-78"/>
            </a:rPr>
            <a:t>پیمان‌کار</a:t>
          </a:r>
          <a:endParaRPr lang="en-US" dirty="0">
            <a:cs typeface="B Zar" pitchFamily="2" charset="-78"/>
          </a:endParaRPr>
        </a:p>
      </dgm:t>
    </dgm:pt>
    <dgm:pt modelId="{25F97CD3-9FF8-4D9C-9678-2240D8F0AAB8}" type="parTrans" cxnId="{B8E05809-DD1B-4EB8-A3C9-0E7869A2491A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3E4A35F3-4B68-4667-A0A0-66EE8925AC33}" type="sibTrans" cxnId="{B8E05809-DD1B-4EB8-A3C9-0E7869A2491A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8603DCD4-D4A2-44B1-B036-96A5A257F61F}">
      <dgm:prSet/>
      <dgm:spPr/>
      <dgm:t>
        <a:bodyPr/>
        <a:lstStyle/>
        <a:p>
          <a:pPr rtl="1"/>
          <a:r>
            <a:rPr lang="fa-IR" dirty="0" smtClean="0">
              <a:cs typeface="B Zar" pitchFamily="2" charset="-78"/>
            </a:rPr>
            <a:t>ریسک کمتر- بازدۀ کمتر‌</a:t>
          </a:r>
          <a:endParaRPr lang="en-US" dirty="0">
            <a:cs typeface="B Zar" pitchFamily="2" charset="-78"/>
          </a:endParaRPr>
        </a:p>
      </dgm:t>
    </dgm:pt>
    <dgm:pt modelId="{7081460A-7120-4C19-9781-FE59D4A00A29}" type="parTrans" cxnId="{F264D5EF-49DD-42D1-A82A-22A37452DDA1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B76751FB-BF24-49CE-B0B3-BE8FD0D34BFA}" type="sibTrans" cxnId="{F264D5EF-49DD-42D1-A82A-22A37452DDA1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168C1D91-1030-43E1-A54C-F714051D20E8}">
      <dgm:prSet/>
      <dgm:spPr/>
      <dgm:t>
        <a:bodyPr/>
        <a:lstStyle/>
        <a:p>
          <a:pPr rtl="1"/>
          <a:r>
            <a:rPr lang="fa-IR" dirty="0" smtClean="0">
              <a:cs typeface="B Zar" pitchFamily="2" charset="-78"/>
            </a:rPr>
            <a:t>توسعه‌گر</a:t>
          </a:r>
          <a:endParaRPr lang="en-US" dirty="0">
            <a:cs typeface="B Zar" pitchFamily="2" charset="-78"/>
          </a:endParaRPr>
        </a:p>
      </dgm:t>
    </dgm:pt>
    <dgm:pt modelId="{458A997A-BD06-40D4-9FAE-9FF511D3E3F0}" type="parTrans" cxnId="{5E864C07-39BF-4FB9-AB04-B894F855F3E6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C974B2D6-6641-44A9-AB35-09E299C3A343}" type="sibTrans" cxnId="{5E864C07-39BF-4FB9-AB04-B894F855F3E6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67A87C76-0048-4A3E-8AB0-88C6CEAE4BC7}">
      <dgm:prSet/>
      <dgm:spPr/>
      <dgm:t>
        <a:bodyPr/>
        <a:lstStyle/>
        <a:p>
          <a:pPr rtl="1"/>
          <a:r>
            <a:rPr lang="fa-IR" dirty="0" smtClean="0">
              <a:cs typeface="B Zar" pitchFamily="2" charset="-78"/>
            </a:rPr>
            <a:t>کارآفرین و ریسک‌پذیر</a:t>
          </a:r>
          <a:endParaRPr lang="en-US" dirty="0">
            <a:cs typeface="B Zar" pitchFamily="2" charset="-78"/>
          </a:endParaRPr>
        </a:p>
      </dgm:t>
    </dgm:pt>
    <dgm:pt modelId="{77DF5188-A5C9-4E78-8DB2-597197FF3B8B}" type="parTrans" cxnId="{10F9F092-02DE-4563-B11D-8C3FFD3E1D83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8D26C502-621A-4765-8BA5-C4CF9069458F}" type="sibTrans" cxnId="{10F9F092-02DE-4563-B11D-8C3FFD3E1D83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2CE21E2F-16EC-4147-87F6-BD87427F2065}" type="pres">
      <dgm:prSet presAssocID="{0BAC6AB6-0682-4362-A2A2-ED23575E076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879B150-E06F-4CE0-8055-3DA14D55E33F}" type="pres">
      <dgm:prSet presAssocID="{210443F5-460C-41A5-B0EA-02FFC19EA7A7}" presName="composite" presStyleCnt="0"/>
      <dgm:spPr/>
    </dgm:pt>
    <dgm:pt modelId="{CE036954-C89D-4F36-9139-00ED0D55167D}" type="pres">
      <dgm:prSet presAssocID="{210443F5-460C-41A5-B0EA-02FFC19EA7A7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930134-4BCE-41B0-88E4-228315563090}" type="pres">
      <dgm:prSet presAssocID="{210443F5-460C-41A5-B0EA-02FFC19EA7A7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856F68-C80D-413C-931B-85518F175DCE}" type="pres">
      <dgm:prSet presAssocID="{3E4A35F3-4B68-4667-A0A0-66EE8925AC33}" presName="sp" presStyleCnt="0"/>
      <dgm:spPr/>
    </dgm:pt>
    <dgm:pt modelId="{620B32E3-3165-4289-9F10-A946F401B9F2}" type="pres">
      <dgm:prSet presAssocID="{168C1D91-1030-43E1-A54C-F714051D20E8}" presName="composite" presStyleCnt="0"/>
      <dgm:spPr/>
    </dgm:pt>
    <dgm:pt modelId="{8E3EAFA3-1A4A-45F4-B4AA-E07BE56C9486}" type="pres">
      <dgm:prSet presAssocID="{168C1D91-1030-43E1-A54C-F714051D20E8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7F88F8-6BC0-4A6D-8628-C99B35B5EBA6}" type="pres">
      <dgm:prSet presAssocID="{168C1D91-1030-43E1-A54C-F714051D20E8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E864C07-39BF-4FB9-AB04-B894F855F3E6}" srcId="{0BAC6AB6-0682-4362-A2A2-ED23575E0762}" destId="{168C1D91-1030-43E1-A54C-F714051D20E8}" srcOrd="1" destOrd="0" parTransId="{458A997A-BD06-40D4-9FAE-9FF511D3E3F0}" sibTransId="{C974B2D6-6641-44A9-AB35-09E299C3A343}"/>
    <dgm:cxn modelId="{F264D5EF-49DD-42D1-A82A-22A37452DDA1}" srcId="{210443F5-460C-41A5-B0EA-02FFC19EA7A7}" destId="{8603DCD4-D4A2-44B1-B036-96A5A257F61F}" srcOrd="0" destOrd="0" parTransId="{7081460A-7120-4C19-9781-FE59D4A00A29}" sibTransId="{B76751FB-BF24-49CE-B0B3-BE8FD0D34BFA}"/>
    <dgm:cxn modelId="{FD807AD9-7691-4C57-A1AB-8E1D9E35A9B3}" type="presOf" srcId="{67A87C76-0048-4A3E-8AB0-88C6CEAE4BC7}" destId="{1E7F88F8-6BC0-4A6D-8628-C99B35B5EBA6}" srcOrd="0" destOrd="0" presId="urn:microsoft.com/office/officeart/2005/8/layout/chevron2"/>
    <dgm:cxn modelId="{70881403-2D70-44BC-BB4D-99EAD398D61F}" type="presOf" srcId="{8603DCD4-D4A2-44B1-B036-96A5A257F61F}" destId="{78930134-4BCE-41B0-88E4-228315563090}" srcOrd="0" destOrd="0" presId="urn:microsoft.com/office/officeart/2005/8/layout/chevron2"/>
    <dgm:cxn modelId="{B8E05809-DD1B-4EB8-A3C9-0E7869A2491A}" srcId="{0BAC6AB6-0682-4362-A2A2-ED23575E0762}" destId="{210443F5-460C-41A5-B0EA-02FFC19EA7A7}" srcOrd="0" destOrd="0" parTransId="{25F97CD3-9FF8-4D9C-9678-2240D8F0AAB8}" sibTransId="{3E4A35F3-4B68-4667-A0A0-66EE8925AC33}"/>
    <dgm:cxn modelId="{155DB337-1F9C-443E-8702-2E5272D051B4}" type="presOf" srcId="{0BAC6AB6-0682-4362-A2A2-ED23575E0762}" destId="{2CE21E2F-16EC-4147-87F6-BD87427F2065}" srcOrd="0" destOrd="0" presId="urn:microsoft.com/office/officeart/2005/8/layout/chevron2"/>
    <dgm:cxn modelId="{753A2E6E-8F8E-4DB9-844D-444F34E564D5}" type="presOf" srcId="{210443F5-460C-41A5-B0EA-02FFC19EA7A7}" destId="{CE036954-C89D-4F36-9139-00ED0D55167D}" srcOrd="0" destOrd="0" presId="urn:microsoft.com/office/officeart/2005/8/layout/chevron2"/>
    <dgm:cxn modelId="{10F9F092-02DE-4563-B11D-8C3FFD3E1D83}" srcId="{168C1D91-1030-43E1-A54C-F714051D20E8}" destId="{67A87C76-0048-4A3E-8AB0-88C6CEAE4BC7}" srcOrd="0" destOrd="0" parTransId="{77DF5188-A5C9-4E78-8DB2-597197FF3B8B}" sibTransId="{8D26C502-621A-4765-8BA5-C4CF9069458F}"/>
    <dgm:cxn modelId="{EAEF2B30-3AD0-429F-AEF9-79C09F916837}" type="presOf" srcId="{168C1D91-1030-43E1-A54C-F714051D20E8}" destId="{8E3EAFA3-1A4A-45F4-B4AA-E07BE56C9486}" srcOrd="0" destOrd="0" presId="urn:microsoft.com/office/officeart/2005/8/layout/chevron2"/>
    <dgm:cxn modelId="{0F416BCD-B2DC-483E-89E6-2CB65F01A33C}" type="presParOf" srcId="{2CE21E2F-16EC-4147-87F6-BD87427F2065}" destId="{5879B150-E06F-4CE0-8055-3DA14D55E33F}" srcOrd="0" destOrd="0" presId="urn:microsoft.com/office/officeart/2005/8/layout/chevron2"/>
    <dgm:cxn modelId="{469C5680-2FBB-43E8-BA43-D2C298CCA4C3}" type="presParOf" srcId="{5879B150-E06F-4CE0-8055-3DA14D55E33F}" destId="{CE036954-C89D-4F36-9139-00ED0D55167D}" srcOrd="0" destOrd="0" presId="urn:microsoft.com/office/officeart/2005/8/layout/chevron2"/>
    <dgm:cxn modelId="{D862267A-19E3-46AD-B0B8-851D3F46C999}" type="presParOf" srcId="{5879B150-E06F-4CE0-8055-3DA14D55E33F}" destId="{78930134-4BCE-41B0-88E4-228315563090}" srcOrd="1" destOrd="0" presId="urn:microsoft.com/office/officeart/2005/8/layout/chevron2"/>
    <dgm:cxn modelId="{1436561A-5943-456B-8BD7-37D3E940DF11}" type="presParOf" srcId="{2CE21E2F-16EC-4147-87F6-BD87427F2065}" destId="{03856F68-C80D-413C-931B-85518F175DCE}" srcOrd="1" destOrd="0" presId="urn:microsoft.com/office/officeart/2005/8/layout/chevron2"/>
    <dgm:cxn modelId="{1E89984D-262C-4AAA-A4D8-AAAFBB278B8F}" type="presParOf" srcId="{2CE21E2F-16EC-4147-87F6-BD87427F2065}" destId="{620B32E3-3165-4289-9F10-A946F401B9F2}" srcOrd="2" destOrd="0" presId="urn:microsoft.com/office/officeart/2005/8/layout/chevron2"/>
    <dgm:cxn modelId="{D8C85365-F401-4E7F-8C66-0F1AE5FB008B}" type="presParOf" srcId="{620B32E3-3165-4289-9F10-A946F401B9F2}" destId="{8E3EAFA3-1A4A-45F4-B4AA-E07BE56C9486}" srcOrd="0" destOrd="0" presId="urn:microsoft.com/office/officeart/2005/8/layout/chevron2"/>
    <dgm:cxn modelId="{E4AA8371-3AA6-4A87-B267-D3A26EA57F6F}" type="presParOf" srcId="{620B32E3-3165-4289-9F10-A946F401B9F2}" destId="{1E7F88F8-6BC0-4A6D-8628-C99B35B5EBA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71D2D5B-5947-44E9-B8DD-8559694184E7}" type="doc">
      <dgm:prSet loTypeId="urn:microsoft.com/office/officeart/2005/8/layout/equation1" loCatId="relationship" qsTypeId="urn:microsoft.com/office/officeart/2005/8/quickstyle/3d6" qsCatId="3D" csTypeId="urn:microsoft.com/office/officeart/2005/8/colors/colorful1#3" csCatId="colorful"/>
      <dgm:spPr/>
      <dgm:t>
        <a:bodyPr/>
        <a:lstStyle/>
        <a:p>
          <a:pPr rtl="1"/>
          <a:endParaRPr lang="fa-IR"/>
        </a:p>
      </dgm:t>
    </dgm:pt>
    <dgm:pt modelId="{788DF452-AB20-44BA-B240-BA8485AB5137}" type="pres">
      <dgm:prSet presAssocID="{171D2D5B-5947-44E9-B8DD-8559694184E7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571BA539-E555-410D-A4AE-3A23A85B7A8A}" type="presOf" srcId="{171D2D5B-5947-44E9-B8DD-8559694184E7}" destId="{788DF452-AB20-44BA-B240-BA8485AB5137}" srcOrd="0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9CE4C7E-1652-4317-A7A5-511258DD9D3F}" type="doc">
      <dgm:prSet loTypeId="urn:microsoft.com/office/officeart/2005/8/layout/hList3" loCatId="list" qsTypeId="urn:microsoft.com/office/officeart/2005/8/quickstyle/simple3" qsCatId="simple" csTypeId="urn:microsoft.com/office/officeart/2005/8/colors/accent2_3" csCatId="accent2" phldr="1"/>
      <dgm:spPr>
        <a:scene3d>
          <a:camera prst="orthographicFront">
            <a:rot lat="0" lon="0" rev="20399999"/>
          </a:camera>
          <a:lightRig rig="threePt" dir="t"/>
        </a:scene3d>
      </dgm:spPr>
      <dgm:t>
        <a:bodyPr/>
        <a:lstStyle/>
        <a:p>
          <a:pPr rtl="1"/>
          <a:endParaRPr lang="fa-IR"/>
        </a:p>
      </dgm:t>
    </dgm:pt>
    <dgm:pt modelId="{18A81DBE-44E5-401D-85AD-5897D540DA00}">
      <dgm:prSet custT="1"/>
      <dgm:spPr/>
      <dgm:t>
        <a:bodyPr/>
        <a:lstStyle/>
        <a:p>
          <a:pPr rtl="0"/>
          <a:r>
            <a:rPr lang="fa-IR" sz="1600" b="1" dirty="0" smtClean="0">
              <a:cs typeface="B Mitra" pitchFamily="2" charset="-78"/>
            </a:rPr>
            <a:t> 88/07/27– سازمان توسعۀ تجارت – وزیر بازرگانی</a:t>
          </a:r>
          <a:r>
            <a:rPr lang="fa-IR" sz="900" b="1" dirty="0" smtClean="0"/>
            <a:t>:</a:t>
          </a:r>
          <a:endParaRPr lang="fa-IR" sz="900" dirty="0"/>
        </a:p>
      </dgm:t>
    </dgm:pt>
    <dgm:pt modelId="{7224AA91-875A-439D-A234-A2A3A8A93C01}" type="parTrans" cxnId="{64F730B7-ED59-4516-B8D6-7565FF74D5C6}">
      <dgm:prSet/>
      <dgm:spPr/>
      <dgm:t>
        <a:bodyPr/>
        <a:lstStyle/>
        <a:p>
          <a:pPr rtl="1"/>
          <a:endParaRPr lang="fa-IR"/>
        </a:p>
      </dgm:t>
    </dgm:pt>
    <dgm:pt modelId="{752830B3-3773-4D4A-99ED-57778768C186}" type="sibTrans" cxnId="{64F730B7-ED59-4516-B8D6-7565FF74D5C6}">
      <dgm:prSet/>
      <dgm:spPr/>
      <dgm:t>
        <a:bodyPr/>
        <a:lstStyle/>
        <a:p>
          <a:pPr rtl="1"/>
          <a:endParaRPr lang="fa-IR"/>
        </a:p>
      </dgm:t>
    </dgm:pt>
    <dgm:pt modelId="{5B5E9ED1-2BD4-4B51-BC0F-0DC4AA5B021D}">
      <dgm:prSet/>
      <dgm:spPr/>
      <dgm:t>
        <a:bodyPr/>
        <a:lstStyle/>
        <a:p>
          <a:pPr rtl="1"/>
          <a:r>
            <a:rPr lang="fa-IR" b="1" dirty="0" smtClean="0">
              <a:cs typeface="B Mitra" pitchFamily="2" charset="-78"/>
            </a:rPr>
            <a:t>سهم 7 درصدی صادرات غیرنفتی از تولید ناخالص داخلی پذیرفتنی نیست!!</a:t>
          </a:r>
          <a:endParaRPr lang="fa-IR" dirty="0"/>
        </a:p>
      </dgm:t>
    </dgm:pt>
    <dgm:pt modelId="{FF0216AC-83B0-4F66-9079-3D83E692AD3D}" type="parTrans" cxnId="{74114F59-EFCE-492C-9546-DC98301CCEB7}">
      <dgm:prSet/>
      <dgm:spPr/>
      <dgm:t>
        <a:bodyPr/>
        <a:lstStyle/>
        <a:p>
          <a:pPr rtl="1"/>
          <a:endParaRPr lang="fa-IR"/>
        </a:p>
      </dgm:t>
    </dgm:pt>
    <dgm:pt modelId="{84E90F72-818D-4F0F-B87E-289B457B6829}" type="sibTrans" cxnId="{74114F59-EFCE-492C-9546-DC98301CCEB7}">
      <dgm:prSet/>
      <dgm:spPr/>
      <dgm:t>
        <a:bodyPr/>
        <a:lstStyle/>
        <a:p>
          <a:pPr rtl="1"/>
          <a:endParaRPr lang="fa-IR"/>
        </a:p>
      </dgm:t>
    </dgm:pt>
    <dgm:pt modelId="{65DDC7E5-1258-4AFA-89EF-31AFED6429A4}" type="pres">
      <dgm:prSet presAssocID="{29CE4C7E-1652-4317-A7A5-511258DD9D3F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3488747A-7BC6-4C6E-A927-E8ECA6E19C85}" type="pres">
      <dgm:prSet presAssocID="{18A81DBE-44E5-401D-85AD-5897D540DA00}" presName="roof" presStyleLbl="dkBgShp" presStyleIdx="0" presStyleCnt="2"/>
      <dgm:spPr/>
      <dgm:t>
        <a:bodyPr/>
        <a:lstStyle/>
        <a:p>
          <a:pPr rtl="1"/>
          <a:endParaRPr lang="fa-IR"/>
        </a:p>
      </dgm:t>
    </dgm:pt>
    <dgm:pt modelId="{6F5D7A21-DA80-4A21-B7D2-9E8BD9416F16}" type="pres">
      <dgm:prSet presAssocID="{18A81DBE-44E5-401D-85AD-5897D540DA00}" presName="pillars" presStyleCnt="0"/>
      <dgm:spPr/>
    </dgm:pt>
    <dgm:pt modelId="{C97B98B8-5779-4B8D-A77F-85387A8272CB}" type="pres">
      <dgm:prSet presAssocID="{18A81DBE-44E5-401D-85AD-5897D540DA00}" presName="pillar1" presStyleLbl="node1" presStyleIdx="0" presStyleCnt="1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4E4D8BCF-9EAB-49B9-B7F3-367A7D4A7CCC}" type="pres">
      <dgm:prSet presAssocID="{18A81DBE-44E5-401D-85AD-5897D540DA00}" presName="base" presStyleLbl="dkBgShp" presStyleIdx="1" presStyleCnt="2"/>
      <dgm:spPr/>
    </dgm:pt>
  </dgm:ptLst>
  <dgm:cxnLst>
    <dgm:cxn modelId="{74114F59-EFCE-492C-9546-DC98301CCEB7}" srcId="{18A81DBE-44E5-401D-85AD-5897D540DA00}" destId="{5B5E9ED1-2BD4-4B51-BC0F-0DC4AA5B021D}" srcOrd="0" destOrd="0" parTransId="{FF0216AC-83B0-4F66-9079-3D83E692AD3D}" sibTransId="{84E90F72-818D-4F0F-B87E-289B457B6829}"/>
    <dgm:cxn modelId="{3C39150E-9A29-4F42-B098-4F523571BF3C}" type="presOf" srcId="{29CE4C7E-1652-4317-A7A5-511258DD9D3F}" destId="{65DDC7E5-1258-4AFA-89EF-31AFED6429A4}" srcOrd="0" destOrd="0" presId="urn:microsoft.com/office/officeart/2005/8/layout/hList3"/>
    <dgm:cxn modelId="{64F730B7-ED59-4516-B8D6-7565FF74D5C6}" srcId="{29CE4C7E-1652-4317-A7A5-511258DD9D3F}" destId="{18A81DBE-44E5-401D-85AD-5897D540DA00}" srcOrd="0" destOrd="0" parTransId="{7224AA91-875A-439D-A234-A2A3A8A93C01}" sibTransId="{752830B3-3773-4D4A-99ED-57778768C186}"/>
    <dgm:cxn modelId="{CE0C5F53-A4F9-4C78-BC1E-F9E8095AB9C9}" type="presOf" srcId="{18A81DBE-44E5-401D-85AD-5897D540DA00}" destId="{3488747A-7BC6-4C6E-A927-E8ECA6E19C85}" srcOrd="0" destOrd="0" presId="urn:microsoft.com/office/officeart/2005/8/layout/hList3"/>
    <dgm:cxn modelId="{390D70E8-B7D9-4543-AF1A-EE09CCA3B705}" type="presOf" srcId="{5B5E9ED1-2BD4-4B51-BC0F-0DC4AA5B021D}" destId="{C97B98B8-5779-4B8D-A77F-85387A8272CB}" srcOrd="0" destOrd="0" presId="urn:microsoft.com/office/officeart/2005/8/layout/hList3"/>
    <dgm:cxn modelId="{063879F7-ECB3-451E-A271-7C5C4A915821}" type="presParOf" srcId="{65DDC7E5-1258-4AFA-89EF-31AFED6429A4}" destId="{3488747A-7BC6-4C6E-A927-E8ECA6E19C85}" srcOrd="0" destOrd="0" presId="urn:microsoft.com/office/officeart/2005/8/layout/hList3"/>
    <dgm:cxn modelId="{A6D6F146-3040-43B9-8CC4-5BF1BD8D1A86}" type="presParOf" srcId="{65DDC7E5-1258-4AFA-89EF-31AFED6429A4}" destId="{6F5D7A21-DA80-4A21-B7D2-9E8BD9416F16}" srcOrd="1" destOrd="0" presId="urn:microsoft.com/office/officeart/2005/8/layout/hList3"/>
    <dgm:cxn modelId="{3D51926E-7E62-4612-ACCA-4BFBCB8CDD92}" type="presParOf" srcId="{6F5D7A21-DA80-4A21-B7D2-9E8BD9416F16}" destId="{C97B98B8-5779-4B8D-A77F-85387A8272CB}" srcOrd="0" destOrd="0" presId="urn:microsoft.com/office/officeart/2005/8/layout/hList3"/>
    <dgm:cxn modelId="{322BE165-81C0-4D93-854B-0BBF28662C8B}" type="presParOf" srcId="{65DDC7E5-1258-4AFA-89EF-31AFED6429A4}" destId="{4E4D8BCF-9EAB-49B9-B7F3-367A7D4A7CCC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48E74CB-4C96-481A-AD36-CB2E6D33D58A}" type="doc">
      <dgm:prSet loTypeId="urn:microsoft.com/office/officeart/2005/8/layout/hierarchy4" loCatId="list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pPr rtl="1"/>
          <a:endParaRPr lang="fa-IR"/>
        </a:p>
      </dgm:t>
    </dgm:pt>
    <dgm:pt modelId="{E3BD7C1E-67F5-4E66-B234-D0EDEF94AF50}">
      <dgm:prSet custT="1"/>
      <dgm:spPr/>
      <dgm:t>
        <a:bodyPr/>
        <a:lstStyle/>
        <a:p>
          <a:pPr rtl="1"/>
          <a:r>
            <a:rPr lang="fa-IR" sz="3200" dirty="0" smtClean="0">
              <a:cs typeface="B Mitra" pitchFamily="2" charset="-78"/>
            </a:rPr>
            <a:t>مکزیک (1995)</a:t>
          </a:r>
          <a:endParaRPr lang="fa-IR" sz="3200" dirty="0">
            <a:cs typeface="B Mitra" pitchFamily="2" charset="-78"/>
          </a:endParaRPr>
        </a:p>
      </dgm:t>
    </dgm:pt>
    <dgm:pt modelId="{450F3324-20E7-4F4C-8BA3-E7B94376032B}" type="parTrans" cxnId="{4297508C-15A0-49F0-8A6C-0389588E620B}">
      <dgm:prSet/>
      <dgm:spPr/>
      <dgm:t>
        <a:bodyPr/>
        <a:lstStyle/>
        <a:p>
          <a:pPr rtl="1"/>
          <a:endParaRPr lang="fa-IR" sz="3200">
            <a:cs typeface="B Mitra" pitchFamily="2" charset="-78"/>
          </a:endParaRPr>
        </a:p>
      </dgm:t>
    </dgm:pt>
    <dgm:pt modelId="{F2B6168D-227A-4A68-B843-C6C09497B2BD}" type="sibTrans" cxnId="{4297508C-15A0-49F0-8A6C-0389588E620B}">
      <dgm:prSet/>
      <dgm:spPr/>
      <dgm:t>
        <a:bodyPr/>
        <a:lstStyle/>
        <a:p>
          <a:pPr rtl="1"/>
          <a:endParaRPr lang="fa-IR" sz="3200">
            <a:cs typeface="B Mitra" pitchFamily="2" charset="-78"/>
          </a:endParaRPr>
        </a:p>
      </dgm:t>
    </dgm:pt>
    <dgm:pt modelId="{6C33DF7D-2187-4A0C-ACD8-1591FF7F7EB5}">
      <dgm:prSet custT="1"/>
      <dgm:spPr/>
      <dgm:t>
        <a:bodyPr/>
        <a:lstStyle/>
        <a:p>
          <a:pPr rtl="1"/>
          <a:r>
            <a:rPr lang="fa-IR" sz="3200" dirty="0" smtClean="0">
              <a:cs typeface="B Mitra" pitchFamily="2" charset="-78"/>
            </a:rPr>
            <a:t>آسیا (1997)</a:t>
          </a:r>
          <a:endParaRPr lang="fa-IR" sz="3200" dirty="0">
            <a:cs typeface="B Mitra" pitchFamily="2" charset="-78"/>
          </a:endParaRPr>
        </a:p>
      </dgm:t>
    </dgm:pt>
    <dgm:pt modelId="{5853BA10-E672-4438-83EE-6D3274256B04}" type="parTrans" cxnId="{BF95BCCE-9FC1-431A-A82A-34CC6D3C5301}">
      <dgm:prSet/>
      <dgm:spPr/>
      <dgm:t>
        <a:bodyPr/>
        <a:lstStyle/>
        <a:p>
          <a:pPr rtl="1"/>
          <a:endParaRPr lang="fa-IR" sz="3200">
            <a:cs typeface="B Mitra" pitchFamily="2" charset="-78"/>
          </a:endParaRPr>
        </a:p>
      </dgm:t>
    </dgm:pt>
    <dgm:pt modelId="{157ACA84-75D2-4A5E-9423-CD77B77D2089}" type="sibTrans" cxnId="{BF95BCCE-9FC1-431A-A82A-34CC6D3C5301}">
      <dgm:prSet/>
      <dgm:spPr/>
      <dgm:t>
        <a:bodyPr/>
        <a:lstStyle/>
        <a:p>
          <a:pPr rtl="1"/>
          <a:endParaRPr lang="fa-IR" sz="3200">
            <a:cs typeface="B Mitra" pitchFamily="2" charset="-78"/>
          </a:endParaRPr>
        </a:p>
      </dgm:t>
    </dgm:pt>
    <dgm:pt modelId="{D87F37ED-DE7D-4C7E-B880-14F5418CC18E}">
      <dgm:prSet custT="1"/>
      <dgm:spPr/>
      <dgm:t>
        <a:bodyPr/>
        <a:lstStyle/>
        <a:p>
          <a:pPr rtl="1"/>
          <a:r>
            <a:rPr lang="fa-IR" sz="3200" dirty="0" smtClean="0">
              <a:cs typeface="B Mitra" pitchFamily="2" charset="-78"/>
            </a:rPr>
            <a:t>روسیه (1997)</a:t>
          </a:r>
          <a:endParaRPr lang="fa-IR" sz="3200" dirty="0">
            <a:cs typeface="B Mitra" pitchFamily="2" charset="-78"/>
          </a:endParaRPr>
        </a:p>
      </dgm:t>
    </dgm:pt>
    <dgm:pt modelId="{CB664718-8F9A-4736-A8AE-EC9EEE3D0A0D}" type="parTrans" cxnId="{84E96BF0-01A2-4029-9EFE-08469027DCF4}">
      <dgm:prSet/>
      <dgm:spPr/>
      <dgm:t>
        <a:bodyPr/>
        <a:lstStyle/>
        <a:p>
          <a:pPr rtl="1"/>
          <a:endParaRPr lang="fa-IR" sz="3200">
            <a:cs typeface="B Mitra" pitchFamily="2" charset="-78"/>
          </a:endParaRPr>
        </a:p>
      </dgm:t>
    </dgm:pt>
    <dgm:pt modelId="{41124528-9DCC-4AF5-828C-0F8C8B2C7F43}" type="sibTrans" cxnId="{84E96BF0-01A2-4029-9EFE-08469027DCF4}">
      <dgm:prSet/>
      <dgm:spPr/>
      <dgm:t>
        <a:bodyPr/>
        <a:lstStyle/>
        <a:p>
          <a:pPr rtl="1"/>
          <a:endParaRPr lang="fa-IR" sz="3200">
            <a:cs typeface="B Mitra" pitchFamily="2" charset="-78"/>
          </a:endParaRPr>
        </a:p>
      </dgm:t>
    </dgm:pt>
    <dgm:pt modelId="{A8092F6B-A5D0-4A93-A0A4-876190855169}" type="pres">
      <dgm:prSet presAssocID="{C48E74CB-4C96-481A-AD36-CB2E6D33D58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fa-IR"/>
        </a:p>
      </dgm:t>
    </dgm:pt>
    <dgm:pt modelId="{EED961DD-BFC5-4D5C-AB13-BD6ADB724917}" type="pres">
      <dgm:prSet presAssocID="{E3BD7C1E-67F5-4E66-B234-D0EDEF94AF50}" presName="vertOne" presStyleCnt="0"/>
      <dgm:spPr/>
      <dgm:t>
        <a:bodyPr/>
        <a:lstStyle/>
        <a:p>
          <a:pPr rtl="1"/>
          <a:endParaRPr lang="fa-IR"/>
        </a:p>
      </dgm:t>
    </dgm:pt>
    <dgm:pt modelId="{395AD364-48A8-48E8-B75A-A85F69C680DD}" type="pres">
      <dgm:prSet presAssocID="{E3BD7C1E-67F5-4E66-B234-D0EDEF94AF50}" presName="txOne" presStyleLbl="node0" presStyleIdx="0" presStyleCnt="3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A98613B7-8F4E-4EB3-98B7-C05CFBAD3ADC}" type="pres">
      <dgm:prSet presAssocID="{E3BD7C1E-67F5-4E66-B234-D0EDEF94AF50}" presName="horzOne" presStyleCnt="0"/>
      <dgm:spPr/>
      <dgm:t>
        <a:bodyPr/>
        <a:lstStyle/>
        <a:p>
          <a:pPr rtl="1"/>
          <a:endParaRPr lang="fa-IR"/>
        </a:p>
      </dgm:t>
    </dgm:pt>
    <dgm:pt modelId="{654F914E-DC9C-466C-A7EB-96215970D13C}" type="pres">
      <dgm:prSet presAssocID="{F2B6168D-227A-4A68-B843-C6C09497B2BD}" presName="sibSpaceOne" presStyleCnt="0"/>
      <dgm:spPr/>
      <dgm:t>
        <a:bodyPr/>
        <a:lstStyle/>
        <a:p>
          <a:pPr rtl="1"/>
          <a:endParaRPr lang="fa-IR"/>
        </a:p>
      </dgm:t>
    </dgm:pt>
    <dgm:pt modelId="{0B901755-6E89-48A0-91AD-15E478C0A0AA}" type="pres">
      <dgm:prSet presAssocID="{6C33DF7D-2187-4A0C-ACD8-1591FF7F7EB5}" presName="vertOne" presStyleCnt="0"/>
      <dgm:spPr/>
      <dgm:t>
        <a:bodyPr/>
        <a:lstStyle/>
        <a:p>
          <a:pPr rtl="1"/>
          <a:endParaRPr lang="fa-IR"/>
        </a:p>
      </dgm:t>
    </dgm:pt>
    <dgm:pt modelId="{B7F08068-05FB-4A1A-B32B-A5AC882D26EA}" type="pres">
      <dgm:prSet presAssocID="{6C33DF7D-2187-4A0C-ACD8-1591FF7F7EB5}" presName="txOne" presStyleLbl="node0" presStyleIdx="1" presStyleCnt="3" custLinFactNeighborY="-3448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9B7EA737-D51F-4B7C-9A8C-B084EF2480FB}" type="pres">
      <dgm:prSet presAssocID="{6C33DF7D-2187-4A0C-ACD8-1591FF7F7EB5}" presName="horzOne" presStyleCnt="0"/>
      <dgm:spPr/>
      <dgm:t>
        <a:bodyPr/>
        <a:lstStyle/>
        <a:p>
          <a:pPr rtl="1"/>
          <a:endParaRPr lang="fa-IR"/>
        </a:p>
      </dgm:t>
    </dgm:pt>
    <dgm:pt modelId="{532A752F-9A11-4216-AA6A-0073C37975F7}" type="pres">
      <dgm:prSet presAssocID="{157ACA84-75D2-4A5E-9423-CD77B77D2089}" presName="sibSpaceOne" presStyleCnt="0"/>
      <dgm:spPr/>
      <dgm:t>
        <a:bodyPr/>
        <a:lstStyle/>
        <a:p>
          <a:pPr rtl="1"/>
          <a:endParaRPr lang="fa-IR"/>
        </a:p>
      </dgm:t>
    </dgm:pt>
    <dgm:pt modelId="{02DBE769-7B3B-4986-A8EF-261A4E0B43B8}" type="pres">
      <dgm:prSet presAssocID="{D87F37ED-DE7D-4C7E-B880-14F5418CC18E}" presName="vertOne" presStyleCnt="0"/>
      <dgm:spPr/>
      <dgm:t>
        <a:bodyPr/>
        <a:lstStyle/>
        <a:p>
          <a:pPr rtl="1"/>
          <a:endParaRPr lang="fa-IR"/>
        </a:p>
      </dgm:t>
    </dgm:pt>
    <dgm:pt modelId="{03A8B30F-0299-4678-B941-CEFF7B9E05F6}" type="pres">
      <dgm:prSet presAssocID="{D87F37ED-DE7D-4C7E-B880-14F5418CC18E}" presName="txOne" presStyleLbl="node0" presStyleIdx="2" presStyleCnt="3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43C6477F-3727-4CEF-815A-F6FE298DCA73}" type="pres">
      <dgm:prSet presAssocID="{D87F37ED-DE7D-4C7E-B880-14F5418CC18E}" presName="horzOne" presStyleCnt="0"/>
      <dgm:spPr/>
      <dgm:t>
        <a:bodyPr/>
        <a:lstStyle/>
        <a:p>
          <a:pPr rtl="1"/>
          <a:endParaRPr lang="fa-IR"/>
        </a:p>
      </dgm:t>
    </dgm:pt>
  </dgm:ptLst>
  <dgm:cxnLst>
    <dgm:cxn modelId="{F549CCA6-24FC-43A9-8452-AAF93D5961A9}" type="presOf" srcId="{C48E74CB-4C96-481A-AD36-CB2E6D33D58A}" destId="{A8092F6B-A5D0-4A93-A0A4-876190855169}" srcOrd="0" destOrd="0" presId="urn:microsoft.com/office/officeart/2005/8/layout/hierarchy4"/>
    <dgm:cxn modelId="{BF95BCCE-9FC1-431A-A82A-34CC6D3C5301}" srcId="{C48E74CB-4C96-481A-AD36-CB2E6D33D58A}" destId="{6C33DF7D-2187-4A0C-ACD8-1591FF7F7EB5}" srcOrd="1" destOrd="0" parTransId="{5853BA10-E672-4438-83EE-6D3274256B04}" sibTransId="{157ACA84-75D2-4A5E-9423-CD77B77D2089}"/>
    <dgm:cxn modelId="{A84591CD-DACD-4785-9C42-6C19B1CE711C}" type="presOf" srcId="{6C33DF7D-2187-4A0C-ACD8-1591FF7F7EB5}" destId="{B7F08068-05FB-4A1A-B32B-A5AC882D26EA}" srcOrd="0" destOrd="0" presId="urn:microsoft.com/office/officeart/2005/8/layout/hierarchy4"/>
    <dgm:cxn modelId="{4297508C-15A0-49F0-8A6C-0389588E620B}" srcId="{C48E74CB-4C96-481A-AD36-CB2E6D33D58A}" destId="{E3BD7C1E-67F5-4E66-B234-D0EDEF94AF50}" srcOrd="0" destOrd="0" parTransId="{450F3324-20E7-4F4C-8BA3-E7B94376032B}" sibTransId="{F2B6168D-227A-4A68-B843-C6C09497B2BD}"/>
    <dgm:cxn modelId="{43182142-E692-4BBA-BA0E-D9BD970F61A9}" type="presOf" srcId="{D87F37ED-DE7D-4C7E-B880-14F5418CC18E}" destId="{03A8B30F-0299-4678-B941-CEFF7B9E05F6}" srcOrd="0" destOrd="0" presId="urn:microsoft.com/office/officeart/2005/8/layout/hierarchy4"/>
    <dgm:cxn modelId="{84E96BF0-01A2-4029-9EFE-08469027DCF4}" srcId="{C48E74CB-4C96-481A-AD36-CB2E6D33D58A}" destId="{D87F37ED-DE7D-4C7E-B880-14F5418CC18E}" srcOrd="2" destOrd="0" parTransId="{CB664718-8F9A-4736-A8AE-EC9EEE3D0A0D}" sibTransId="{41124528-9DCC-4AF5-828C-0F8C8B2C7F43}"/>
    <dgm:cxn modelId="{621E4850-A19D-4EE5-B01F-46E98FA15D8A}" type="presOf" srcId="{E3BD7C1E-67F5-4E66-B234-D0EDEF94AF50}" destId="{395AD364-48A8-48E8-B75A-A85F69C680DD}" srcOrd="0" destOrd="0" presId="urn:microsoft.com/office/officeart/2005/8/layout/hierarchy4"/>
    <dgm:cxn modelId="{F71718CB-FBBB-42EA-8513-0F0853138C86}" type="presParOf" srcId="{A8092F6B-A5D0-4A93-A0A4-876190855169}" destId="{EED961DD-BFC5-4D5C-AB13-BD6ADB724917}" srcOrd="0" destOrd="0" presId="urn:microsoft.com/office/officeart/2005/8/layout/hierarchy4"/>
    <dgm:cxn modelId="{2017961E-B4C6-478C-A5D2-E5D47BE2D58D}" type="presParOf" srcId="{EED961DD-BFC5-4D5C-AB13-BD6ADB724917}" destId="{395AD364-48A8-48E8-B75A-A85F69C680DD}" srcOrd="0" destOrd="0" presId="urn:microsoft.com/office/officeart/2005/8/layout/hierarchy4"/>
    <dgm:cxn modelId="{FA3D2606-6F36-481C-A983-C8B4990BA259}" type="presParOf" srcId="{EED961DD-BFC5-4D5C-AB13-BD6ADB724917}" destId="{A98613B7-8F4E-4EB3-98B7-C05CFBAD3ADC}" srcOrd="1" destOrd="0" presId="urn:microsoft.com/office/officeart/2005/8/layout/hierarchy4"/>
    <dgm:cxn modelId="{D2D56326-CC6B-4379-96F0-24C1FDF74B1B}" type="presParOf" srcId="{A8092F6B-A5D0-4A93-A0A4-876190855169}" destId="{654F914E-DC9C-466C-A7EB-96215970D13C}" srcOrd="1" destOrd="0" presId="urn:microsoft.com/office/officeart/2005/8/layout/hierarchy4"/>
    <dgm:cxn modelId="{0D3ECD9E-A1EB-4D8A-9A7A-3B07680AB692}" type="presParOf" srcId="{A8092F6B-A5D0-4A93-A0A4-876190855169}" destId="{0B901755-6E89-48A0-91AD-15E478C0A0AA}" srcOrd="2" destOrd="0" presId="urn:microsoft.com/office/officeart/2005/8/layout/hierarchy4"/>
    <dgm:cxn modelId="{97384565-6680-440D-9A57-CBA03ED7F9E2}" type="presParOf" srcId="{0B901755-6E89-48A0-91AD-15E478C0A0AA}" destId="{B7F08068-05FB-4A1A-B32B-A5AC882D26EA}" srcOrd="0" destOrd="0" presId="urn:microsoft.com/office/officeart/2005/8/layout/hierarchy4"/>
    <dgm:cxn modelId="{CFC1F258-D1F3-4E81-93BC-6A2EC33CFF8E}" type="presParOf" srcId="{0B901755-6E89-48A0-91AD-15E478C0A0AA}" destId="{9B7EA737-D51F-4B7C-9A8C-B084EF2480FB}" srcOrd="1" destOrd="0" presId="urn:microsoft.com/office/officeart/2005/8/layout/hierarchy4"/>
    <dgm:cxn modelId="{5009578C-7273-44D3-B79C-6BD204694CD0}" type="presParOf" srcId="{A8092F6B-A5D0-4A93-A0A4-876190855169}" destId="{532A752F-9A11-4216-AA6A-0073C37975F7}" srcOrd="3" destOrd="0" presId="urn:microsoft.com/office/officeart/2005/8/layout/hierarchy4"/>
    <dgm:cxn modelId="{813012BE-0630-4E18-A13D-C6C6E8F29C0B}" type="presParOf" srcId="{A8092F6B-A5D0-4A93-A0A4-876190855169}" destId="{02DBE769-7B3B-4986-A8EF-261A4E0B43B8}" srcOrd="4" destOrd="0" presId="urn:microsoft.com/office/officeart/2005/8/layout/hierarchy4"/>
    <dgm:cxn modelId="{4140A78A-5C80-4268-B6C6-F66388DC4761}" type="presParOf" srcId="{02DBE769-7B3B-4986-A8EF-261A4E0B43B8}" destId="{03A8B30F-0299-4678-B941-CEFF7B9E05F6}" srcOrd="0" destOrd="0" presId="urn:microsoft.com/office/officeart/2005/8/layout/hierarchy4"/>
    <dgm:cxn modelId="{504AE3A4-23E6-463F-84F9-0244C0F9FB08}" type="presParOf" srcId="{02DBE769-7B3B-4986-A8EF-261A4E0B43B8}" destId="{43C6477F-3727-4CEF-815A-F6FE298DCA73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A19ED44-BD6F-4B7A-B12F-DE38021EF758}" type="doc">
      <dgm:prSet loTypeId="urn:microsoft.com/office/officeart/2005/8/layout/process1" loCatId="process" qsTypeId="urn:microsoft.com/office/officeart/2005/8/quickstyle/3d4" qsCatId="3D" csTypeId="urn:microsoft.com/office/officeart/2005/8/colors/colorful1" csCatId="colorful" phldr="1"/>
      <dgm:spPr/>
      <dgm:t>
        <a:bodyPr/>
        <a:lstStyle/>
        <a:p>
          <a:pPr rtl="1"/>
          <a:endParaRPr lang="fa-IR"/>
        </a:p>
      </dgm:t>
    </dgm:pt>
    <dgm:pt modelId="{08DC7A22-14BE-4AE4-82F1-B0BF8FD48024}">
      <dgm:prSet/>
      <dgm:spPr/>
      <dgm:t>
        <a:bodyPr/>
        <a:lstStyle/>
        <a:p>
          <a:pPr rtl="1"/>
          <a:r>
            <a:rPr lang="fa-IR" dirty="0" smtClean="0">
              <a:cs typeface="B Nazanin" pitchFamily="2" charset="-78"/>
            </a:rPr>
            <a:t>ارزش‌گذاری ارز پایین‌تر از ارزش بازار</a:t>
          </a:r>
          <a:endParaRPr lang="fa-IR" dirty="0">
            <a:cs typeface="B Nazanin" pitchFamily="2" charset="-78"/>
          </a:endParaRPr>
        </a:p>
      </dgm:t>
    </dgm:pt>
    <dgm:pt modelId="{88C6BB68-D92D-48FD-9BE5-971EF52A3913}" type="parTrans" cxnId="{E524A16E-DCCC-4D8D-BAED-E0BE5559A4DE}">
      <dgm:prSet/>
      <dgm:spPr/>
      <dgm:t>
        <a:bodyPr/>
        <a:lstStyle/>
        <a:p>
          <a:pPr rtl="1"/>
          <a:endParaRPr lang="fa-IR">
            <a:cs typeface="B Nazanin" pitchFamily="2" charset="-78"/>
          </a:endParaRPr>
        </a:p>
      </dgm:t>
    </dgm:pt>
    <dgm:pt modelId="{33F63AE6-E4BC-43A4-8D58-9AD6A7F51101}" type="sibTrans" cxnId="{E524A16E-DCCC-4D8D-BAED-E0BE5559A4DE}">
      <dgm:prSet/>
      <dgm:spPr/>
      <dgm:t>
        <a:bodyPr/>
        <a:lstStyle/>
        <a:p>
          <a:pPr rtl="1"/>
          <a:endParaRPr lang="fa-IR">
            <a:cs typeface="B Nazanin" pitchFamily="2" charset="-78"/>
          </a:endParaRPr>
        </a:p>
      </dgm:t>
    </dgm:pt>
    <dgm:pt modelId="{8C4D8430-2CCC-475B-A9BF-A6388A90F916}">
      <dgm:prSet/>
      <dgm:spPr/>
      <dgm:t>
        <a:bodyPr/>
        <a:lstStyle/>
        <a:p>
          <a:pPr rtl="1"/>
          <a:r>
            <a:rPr lang="fa-IR" dirty="0" smtClean="0">
              <a:cs typeface="B Nazanin" pitchFamily="2" charset="-78"/>
            </a:rPr>
            <a:t>افزایش تقاضا برای تبدیل پول داخلی به ارز</a:t>
          </a:r>
          <a:endParaRPr lang="fa-IR" dirty="0">
            <a:cs typeface="B Nazanin" pitchFamily="2" charset="-78"/>
          </a:endParaRPr>
        </a:p>
      </dgm:t>
    </dgm:pt>
    <dgm:pt modelId="{E3FF38F5-CB0E-46CD-9CBB-C1B327D93FD9}" type="parTrans" cxnId="{8E33E6B0-C8D0-43F1-840D-94627B85CA7A}">
      <dgm:prSet/>
      <dgm:spPr/>
      <dgm:t>
        <a:bodyPr/>
        <a:lstStyle/>
        <a:p>
          <a:pPr rtl="1"/>
          <a:endParaRPr lang="fa-IR">
            <a:cs typeface="B Nazanin" pitchFamily="2" charset="-78"/>
          </a:endParaRPr>
        </a:p>
      </dgm:t>
    </dgm:pt>
    <dgm:pt modelId="{2C83DDA2-04D7-4511-ADA6-7341973C4C6C}" type="sibTrans" cxnId="{8E33E6B0-C8D0-43F1-840D-94627B85CA7A}">
      <dgm:prSet/>
      <dgm:spPr/>
      <dgm:t>
        <a:bodyPr/>
        <a:lstStyle/>
        <a:p>
          <a:pPr rtl="1"/>
          <a:endParaRPr lang="fa-IR">
            <a:cs typeface="B Nazanin" pitchFamily="2" charset="-78"/>
          </a:endParaRPr>
        </a:p>
      </dgm:t>
    </dgm:pt>
    <dgm:pt modelId="{C58A0846-D6F6-4CD4-9BC0-249E8E3EFE54}">
      <dgm:prSet/>
      <dgm:spPr/>
      <dgm:t>
        <a:bodyPr/>
        <a:lstStyle/>
        <a:p>
          <a:pPr rtl="1"/>
          <a:r>
            <a:rPr lang="fa-IR" dirty="0" smtClean="0">
              <a:cs typeface="B Nazanin" pitchFamily="2" charset="-78"/>
            </a:rPr>
            <a:t>کاهش ذخایر ارزی بانک مرکزی</a:t>
          </a:r>
          <a:endParaRPr lang="fa-IR" dirty="0">
            <a:cs typeface="B Nazanin" pitchFamily="2" charset="-78"/>
          </a:endParaRPr>
        </a:p>
      </dgm:t>
    </dgm:pt>
    <dgm:pt modelId="{765B842C-319B-424C-AB93-7239BC31C89F}" type="parTrans" cxnId="{4BE54D09-BCAF-42C9-A817-C4C03A6A6BC2}">
      <dgm:prSet/>
      <dgm:spPr/>
      <dgm:t>
        <a:bodyPr/>
        <a:lstStyle/>
        <a:p>
          <a:pPr rtl="1"/>
          <a:endParaRPr lang="fa-IR">
            <a:cs typeface="B Nazanin" pitchFamily="2" charset="-78"/>
          </a:endParaRPr>
        </a:p>
      </dgm:t>
    </dgm:pt>
    <dgm:pt modelId="{F6F745F2-4DE3-4C89-8903-682D99FCEE04}" type="sibTrans" cxnId="{4BE54D09-BCAF-42C9-A817-C4C03A6A6BC2}">
      <dgm:prSet/>
      <dgm:spPr/>
      <dgm:t>
        <a:bodyPr/>
        <a:lstStyle/>
        <a:p>
          <a:pPr rtl="1"/>
          <a:endParaRPr lang="fa-IR">
            <a:cs typeface="B Nazanin" pitchFamily="2" charset="-78"/>
          </a:endParaRPr>
        </a:p>
      </dgm:t>
    </dgm:pt>
    <dgm:pt modelId="{4A8B4303-E684-415E-AC48-58B2E240B62C}">
      <dgm:prSet/>
      <dgm:spPr/>
      <dgm:t>
        <a:bodyPr/>
        <a:lstStyle/>
        <a:p>
          <a:pPr rtl="1"/>
          <a:r>
            <a:rPr lang="fa-IR" dirty="0" smtClean="0">
              <a:cs typeface="B Nazanin" pitchFamily="2" charset="-78"/>
            </a:rPr>
            <a:t>هجوم برای تبدیل پول داخلی به ارز</a:t>
          </a:r>
          <a:endParaRPr lang="fa-IR" dirty="0">
            <a:cs typeface="B Nazanin" pitchFamily="2" charset="-78"/>
          </a:endParaRPr>
        </a:p>
      </dgm:t>
    </dgm:pt>
    <dgm:pt modelId="{777A5ABA-D873-426E-B093-107D813252C1}" type="parTrans" cxnId="{F8F1CE6C-55FA-46F3-B124-3097CF67A213}">
      <dgm:prSet/>
      <dgm:spPr/>
      <dgm:t>
        <a:bodyPr/>
        <a:lstStyle/>
        <a:p>
          <a:pPr rtl="1"/>
          <a:endParaRPr lang="fa-IR">
            <a:cs typeface="B Nazanin" pitchFamily="2" charset="-78"/>
          </a:endParaRPr>
        </a:p>
      </dgm:t>
    </dgm:pt>
    <dgm:pt modelId="{E593154C-8F49-44C9-B6D0-8E0991C8E607}" type="sibTrans" cxnId="{F8F1CE6C-55FA-46F3-B124-3097CF67A213}">
      <dgm:prSet/>
      <dgm:spPr/>
      <dgm:t>
        <a:bodyPr/>
        <a:lstStyle/>
        <a:p>
          <a:pPr rtl="1"/>
          <a:endParaRPr lang="fa-IR">
            <a:cs typeface="B Nazanin" pitchFamily="2" charset="-78"/>
          </a:endParaRPr>
        </a:p>
      </dgm:t>
    </dgm:pt>
    <dgm:pt modelId="{781D03C6-B1F6-41D9-B1C0-FCE306F723A5}">
      <dgm:prSet/>
      <dgm:spPr/>
      <dgm:t>
        <a:bodyPr/>
        <a:lstStyle/>
        <a:p>
          <a:pPr rtl="1"/>
          <a:r>
            <a:rPr lang="fa-IR" dirty="0" smtClean="0">
              <a:cs typeface="B Nazanin" pitchFamily="2" charset="-78"/>
            </a:rPr>
            <a:t>تهی‌شدن ذخایر ارزی بانک مرکزی</a:t>
          </a:r>
          <a:endParaRPr lang="fa-IR" dirty="0">
            <a:cs typeface="B Nazanin" pitchFamily="2" charset="-78"/>
          </a:endParaRPr>
        </a:p>
      </dgm:t>
    </dgm:pt>
    <dgm:pt modelId="{A6B19129-A2B8-475F-8F61-DBF427E3D454}" type="parTrans" cxnId="{23D2F19B-74EF-4DC1-9CC8-0489558CDCA8}">
      <dgm:prSet/>
      <dgm:spPr/>
      <dgm:t>
        <a:bodyPr/>
        <a:lstStyle/>
        <a:p>
          <a:pPr rtl="1"/>
          <a:endParaRPr lang="fa-IR">
            <a:cs typeface="B Nazanin" pitchFamily="2" charset="-78"/>
          </a:endParaRPr>
        </a:p>
      </dgm:t>
    </dgm:pt>
    <dgm:pt modelId="{9BD4A041-6F2F-4D25-AC32-03B60715E137}" type="sibTrans" cxnId="{23D2F19B-74EF-4DC1-9CC8-0489558CDCA8}">
      <dgm:prSet/>
      <dgm:spPr/>
      <dgm:t>
        <a:bodyPr/>
        <a:lstStyle/>
        <a:p>
          <a:pPr rtl="1"/>
          <a:endParaRPr lang="fa-IR">
            <a:cs typeface="B Nazanin" pitchFamily="2" charset="-78"/>
          </a:endParaRPr>
        </a:p>
      </dgm:t>
    </dgm:pt>
    <dgm:pt modelId="{BBDFE7AF-3580-46E2-AA36-A1EB2C27F700}">
      <dgm:prSet/>
      <dgm:spPr/>
      <dgm:t>
        <a:bodyPr/>
        <a:lstStyle/>
        <a:p>
          <a:pPr rtl="1"/>
          <a:r>
            <a:rPr lang="fa-IR" dirty="0" smtClean="0">
              <a:cs typeface="B Nazanin" pitchFamily="2" charset="-78"/>
            </a:rPr>
            <a:t>بروز بحران</a:t>
          </a:r>
          <a:endParaRPr lang="fa-IR" dirty="0">
            <a:cs typeface="B Nazanin" pitchFamily="2" charset="-78"/>
          </a:endParaRPr>
        </a:p>
      </dgm:t>
    </dgm:pt>
    <dgm:pt modelId="{0745436B-2898-4B96-B631-6BA005664788}" type="parTrans" cxnId="{DCB6EF02-429B-4528-A223-457CA438ED8E}">
      <dgm:prSet/>
      <dgm:spPr/>
      <dgm:t>
        <a:bodyPr/>
        <a:lstStyle/>
        <a:p>
          <a:pPr rtl="1"/>
          <a:endParaRPr lang="fa-IR">
            <a:cs typeface="B Nazanin" pitchFamily="2" charset="-78"/>
          </a:endParaRPr>
        </a:p>
      </dgm:t>
    </dgm:pt>
    <dgm:pt modelId="{8C304CDB-BF94-4979-A807-B28981F10F50}" type="sibTrans" cxnId="{DCB6EF02-429B-4528-A223-457CA438ED8E}">
      <dgm:prSet/>
      <dgm:spPr/>
      <dgm:t>
        <a:bodyPr/>
        <a:lstStyle/>
        <a:p>
          <a:pPr rtl="1"/>
          <a:endParaRPr lang="fa-IR">
            <a:cs typeface="B Nazanin" pitchFamily="2" charset="-78"/>
          </a:endParaRPr>
        </a:p>
      </dgm:t>
    </dgm:pt>
    <dgm:pt modelId="{E6EBB6F7-BF25-4463-8EAF-3C760B44DA58}" type="pres">
      <dgm:prSet presAssocID="{2A19ED44-BD6F-4B7A-B12F-DE38021EF75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2D599BF5-8397-4B33-82DA-C4DBC636DCB1}" type="pres">
      <dgm:prSet presAssocID="{08DC7A22-14BE-4AE4-82F1-B0BF8FD48024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6B5E5E17-0FCF-4536-894D-BC7C7AB39163}" type="pres">
      <dgm:prSet presAssocID="{33F63AE6-E4BC-43A4-8D58-9AD6A7F51101}" presName="sibTrans" presStyleLbl="sibTrans2D1" presStyleIdx="0" presStyleCnt="5"/>
      <dgm:spPr/>
      <dgm:t>
        <a:bodyPr/>
        <a:lstStyle/>
        <a:p>
          <a:pPr rtl="1"/>
          <a:endParaRPr lang="fa-IR"/>
        </a:p>
      </dgm:t>
    </dgm:pt>
    <dgm:pt modelId="{4A0A9EF2-3623-48FC-B7E0-56EE785F6459}" type="pres">
      <dgm:prSet presAssocID="{33F63AE6-E4BC-43A4-8D58-9AD6A7F51101}" presName="connectorText" presStyleLbl="sibTrans2D1" presStyleIdx="0" presStyleCnt="5"/>
      <dgm:spPr/>
      <dgm:t>
        <a:bodyPr/>
        <a:lstStyle/>
        <a:p>
          <a:pPr rtl="1"/>
          <a:endParaRPr lang="fa-IR"/>
        </a:p>
      </dgm:t>
    </dgm:pt>
    <dgm:pt modelId="{AF9EF214-9395-482B-9D59-7E8FD873035B}" type="pres">
      <dgm:prSet presAssocID="{8C4D8430-2CCC-475B-A9BF-A6388A90F916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2A94A014-FF25-4BE4-B3A0-D0979D522120}" type="pres">
      <dgm:prSet presAssocID="{2C83DDA2-04D7-4511-ADA6-7341973C4C6C}" presName="sibTrans" presStyleLbl="sibTrans2D1" presStyleIdx="1" presStyleCnt="5"/>
      <dgm:spPr/>
      <dgm:t>
        <a:bodyPr/>
        <a:lstStyle/>
        <a:p>
          <a:pPr rtl="1"/>
          <a:endParaRPr lang="fa-IR"/>
        </a:p>
      </dgm:t>
    </dgm:pt>
    <dgm:pt modelId="{D362CF26-13ED-4959-B316-989B06D2E11B}" type="pres">
      <dgm:prSet presAssocID="{2C83DDA2-04D7-4511-ADA6-7341973C4C6C}" presName="connectorText" presStyleLbl="sibTrans2D1" presStyleIdx="1" presStyleCnt="5"/>
      <dgm:spPr/>
      <dgm:t>
        <a:bodyPr/>
        <a:lstStyle/>
        <a:p>
          <a:pPr rtl="1"/>
          <a:endParaRPr lang="fa-IR"/>
        </a:p>
      </dgm:t>
    </dgm:pt>
    <dgm:pt modelId="{B952FE26-4B2C-42DE-9B85-E434D6E6FAED}" type="pres">
      <dgm:prSet presAssocID="{C58A0846-D6F6-4CD4-9BC0-249E8E3EFE54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52F7DE59-864A-49C6-BF68-97DB5036B393}" type="pres">
      <dgm:prSet presAssocID="{F6F745F2-4DE3-4C89-8903-682D99FCEE04}" presName="sibTrans" presStyleLbl="sibTrans2D1" presStyleIdx="2" presStyleCnt="5"/>
      <dgm:spPr/>
      <dgm:t>
        <a:bodyPr/>
        <a:lstStyle/>
        <a:p>
          <a:pPr rtl="1"/>
          <a:endParaRPr lang="fa-IR"/>
        </a:p>
      </dgm:t>
    </dgm:pt>
    <dgm:pt modelId="{E3A9C9E1-647B-4D70-9D1B-A61AFDC06308}" type="pres">
      <dgm:prSet presAssocID="{F6F745F2-4DE3-4C89-8903-682D99FCEE04}" presName="connectorText" presStyleLbl="sibTrans2D1" presStyleIdx="2" presStyleCnt="5"/>
      <dgm:spPr/>
      <dgm:t>
        <a:bodyPr/>
        <a:lstStyle/>
        <a:p>
          <a:pPr rtl="1"/>
          <a:endParaRPr lang="fa-IR"/>
        </a:p>
      </dgm:t>
    </dgm:pt>
    <dgm:pt modelId="{83CF8A0D-256C-4FF3-A622-7085BF5211C7}" type="pres">
      <dgm:prSet presAssocID="{4A8B4303-E684-415E-AC48-58B2E240B62C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6EE9B792-F6D7-4EFC-863F-4F3145151CB2}" type="pres">
      <dgm:prSet presAssocID="{E593154C-8F49-44C9-B6D0-8E0991C8E607}" presName="sibTrans" presStyleLbl="sibTrans2D1" presStyleIdx="3" presStyleCnt="5"/>
      <dgm:spPr/>
      <dgm:t>
        <a:bodyPr/>
        <a:lstStyle/>
        <a:p>
          <a:pPr rtl="1"/>
          <a:endParaRPr lang="fa-IR"/>
        </a:p>
      </dgm:t>
    </dgm:pt>
    <dgm:pt modelId="{52313F04-FDB1-49F4-BAC6-249BFF293A8C}" type="pres">
      <dgm:prSet presAssocID="{E593154C-8F49-44C9-B6D0-8E0991C8E607}" presName="connectorText" presStyleLbl="sibTrans2D1" presStyleIdx="3" presStyleCnt="5"/>
      <dgm:spPr/>
      <dgm:t>
        <a:bodyPr/>
        <a:lstStyle/>
        <a:p>
          <a:pPr rtl="1"/>
          <a:endParaRPr lang="fa-IR"/>
        </a:p>
      </dgm:t>
    </dgm:pt>
    <dgm:pt modelId="{609CB399-3DC1-404D-ABF8-04E07EFB66C8}" type="pres">
      <dgm:prSet presAssocID="{781D03C6-B1F6-41D9-B1C0-FCE306F723A5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E2F9518B-FA18-4906-9E68-C685AC49DF20}" type="pres">
      <dgm:prSet presAssocID="{9BD4A041-6F2F-4D25-AC32-03B60715E137}" presName="sibTrans" presStyleLbl="sibTrans2D1" presStyleIdx="4" presStyleCnt="5"/>
      <dgm:spPr/>
      <dgm:t>
        <a:bodyPr/>
        <a:lstStyle/>
        <a:p>
          <a:pPr rtl="1"/>
          <a:endParaRPr lang="fa-IR"/>
        </a:p>
      </dgm:t>
    </dgm:pt>
    <dgm:pt modelId="{8F53AAC1-DF1C-4AD1-A885-B83B99929E1C}" type="pres">
      <dgm:prSet presAssocID="{9BD4A041-6F2F-4D25-AC32-03B60715E137}" presName="connectorText" presStyleLbl="sibTrans2D1" presStyleIdx="4" presStyleCnt="5"/>
      <dgm:spPr/>
      <dgm:t>
        <a:bodyPr/>
        <a:lstStyle/>
        <a:p>
          <a:pPr rtl="1"/>
          <a:endParaRPr lang="fa-IR"/>
        </a:p>
      </dgm:t>
    </dgm:pt>
    <dgm:pt modelId="{C1D0B4AD-CDBA-4E8A-9678-D9F580F72878}" type="pres">
      <dgm:prSet presAssocID="{BBDFE7AF-3580-46E2-AA36-A1EB2C27F700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D9F1B778-3857-4311-A533-2B9B4B339E4C}" type="presOf" srcId="{F6F745F2-4DE3-4C89-8903-682D99FCEE04}" destId="{52F7DE59-864A-49C6-BF68-97DB5036B393}" srcOrd="0" destOrd="0" presId="urn:microsoft.com/office/officeart/2005/8/layout/process1"/>
    <dgm:cxn modelId="{E2E6A0F2-CB55-4BFC-88EB-E3C2F162671D}" type="presOf" srcId="{BBDFE7AF-3580-46E2-AA36-A1EB2C27F700}" destId="{C1D0B4AD-CDBA-4E8A-9678-D9F580F72878}" srcOrd="0" destOrd="0" presId="urn:microsoft.com/office/officeart/2005/8/layout/process1"/>
    <dgm:cxn modelId="{DCB6EF02-429B-4528-A223-457CA438ED8E}" srcId="{2A19ED44-BD6F-4B7A-B12F-DE38021EF758}" destId="{BBDFE7AF-3580-46E2-AA36-A1EB2C27F700}" srcOrd="5" destOrd="0" parTransId="{0745436B-2898-4B96-B631-6BA005664788}" sibTransId="{8C304CDB-BF94-4979-A807-B28981F10F50}"/>
    <dgm:cxn modelId="{E524A16E-DCCC-4D8D-BAED-E0BE5559A4DE}" srcId="{2A19ED44-BD6F-4B7A-B12F-DE38021EF758}" destId="{08DC7A22-14BE-4AE4-82F1-B0BF8FD48024}" srcOrd="0" destOrd="0" parTransId="{88C6BB68-D92D-48FD-9BE5-971EF52A3913}" sibTransId="{33F63AE6-E4BC-43A4-8D58-9AD6A7F51101}"/>
    <dgm:cxn modelId="{0824E58B-6521-4342-9390-5BD0A339B4FE}" type="presOf" srcId="{2A19ED44-BD6F-4B7A-B12F-DE38021EF758}" destId="{E6EBB6F7-BF25-4463-8EAF-3C760B44DA58}" srcOrd="0" destOrd="0" presId="urn:microsoft.com/office/officeart/2005/8/layout/process1"/>
    <dgm:cxn modelId="{7234D66D-17B4-4969-A8F4-1BCE86412ECE}" type="presOf" srcId="{E593154C-8F49-44C9-B6D0-8E0991C8E607}" destId="{52313F04-FDB1-49F4-BAC6-249BFF293A8C}" srcOrd="1" destOrd="0" presId="urn:microsoft.com/office/officeart/2005/8/layout/process1"/>
    <dgm:cxn modelId="{8E33E6B0-C8D0-43F1-840D-94627B85CA7A}" srcId="{2A19ED44-BD6F-4B7A-B12F-DE38021EF758}" destId="{8C4D8430-2CCC-475B-A9BF-A6388A90F916}" srcOrd="1" destOrd="0" parTransId="{E3FF38F5-CB0E-46CD-9CBB-C1B327D93FD9}" sibTransId="{2C83DDA2-04D7-4511-ADA6-7341973C4C6C}"/>
    <dgm:cxn modelId="{8B2F8431-8265-4525-8342-941C3671403A}" type="presOf" srcId="{E593154C-8F49-44C9-B6D0-8E0991C8E607}" destId="{6EE9B792-F6D7-4EFC-863F-4F3145151CB2}" srcOrd="0" destOrd="0" presId="urn:microsoft.com/office/officeart/2005/8/layout/process1"/>
    <dgm:cxn modelId="{B69BF541-E99C-4E8B-9C5C-E2968B4453B6}" type="presOf" srcId="{2C83DDA2-04D7-4511-ADA6-7341973C4C6C}" destId="{2A94A014-FF25-4BE4-B3A0-D0979D522120}" srcOrd="0" destOrd="0" presId="urn:microsoft.com/office/officeart/2005/8/layout/process1"/>
    <dgm:cxn modelId="{23D2F19B-74EF-4DC1-9CC8-0489558CDCA8}" srcId="{2A19ED44-BD6F-4B7A-B12F-DE38021EF758}" destId="{781D03C6-B1F6-41D9-B1C0-FCE306F723A5}" srcOrd="4" destOrd="0" parTransId="{A6B19129-A2B8-475F-8F61-DBF427E3D454}" sibTransId="{9BD4A041-6F2F-4D25-AC32-03B60715E137}"/>
    <dgm:cxn modelId="{F8F1CE6C-55FA-46F3-B124-3097CF67A213}" srcId="{2A19ED44-BD6F-4B7A-B12F-DE38021EF758}" destId="{4A8B4303-E684-415E-AC48-58B2E240B62C}" srcOrd="3" destOrd="0" parTransId="{777A5ABA-D873-426E-B093-107D813252C1}" sibTransId="{E593154C-8F49-44C9-B6D0-8E0991C8E607}"/>
    <dgm:cxn modelId="{D8F6A54F-0450-44CB-9657-5642978D3327}" type="presOf" srcId="{33F63AE6-E4BC-43A4-8D58-9AD6A7F51101}" destId="{4A0A9EF2-3623-48FC-B7E0-56EE785F6459}" srcOrd="1" destOrd="0" presId="urn:microsoft.com/office/officeart/2005/8/layout/process1"/>
    <dgm:cxn modelId="{2BE0B721-AC14-492D-A49A-7C387EBDD4AB}" type="presOf" srcId="{2C83DDA2-04D7-4511-ADA6-7341973C4C6C}" destId="{D362CF26-13ED-4959-B316-989B06D2E11B}" srcOrd="1" destOrd="0" presId="urn:microsoft.com/office/officeart/2005/8/layout/process1"/>
    <dgm:cxn modelId="{7DDF476C-3D8A-4425-A6D7-4637D7A3E409}" type="presOf" srcId="{8C4D8430-2CCC-475B-A9BF-A6388A90F916}" destId="{AF9EF214-9395-482B-9D59-7E8FD873035B}" srcOrd="0" destOrd="0" presId="urn:microsoft.com/office/officeart/2005/8/layout/process1"/>
    <dgm:cxn modelId="{B8BD254C-64C4-4714-ADB6-86E38430F9DF}" type="presOf" srcId="{9BD4A041-6F2F-4D25-AC32-03B60715E137}" destId="{E2F9518B-FA18-4906-9E68-C685AC49DF20}" srcOrd="0" destOrd="0" presId="urn:microsoft.com/office/officeart/2005/8/layout/process1"/>
    <dgm:cxn modelId="{12757AB9-958E-4A39-A29C-29A03D8C1D00}" type="presOf" srcId="{F6F745F2-4DE3-4C89-8903-682D99FCEE04}" destId="{E3A9C9E1-647B-4D70-9D1B-A61AFDC06308}" srcOrd="1" destOrd="0" presId="urn:microsoft.com/office/officeart/2005/8/layout/process1"/>
    <dgm:cxn modelId="{7201629D-6D62-4CE2-910B-1242726C30B2}" type="presOf" srcId="{33F63AE6-E4BC-43A4-8D58-9AD6A7F51101}" destId="{6B5E5E17-0FCF-4536-894D-BC7C7AB39163}" srcOrd="0" destOrd="0" presId="urn:microsoft.com/office/officeart/2005/8/layout/process1"/>
    <dgm:cxn modelId="{6459A1B1-66A4-4ED6-8261-89F621DEA078}" type="presOf" srcId="{08DC7A22-14BE-4AE4-82F1-B0BF8FD48024}" destId="{2D599BF5-8397-4B33-82DA-C4DBC636DCB1}" srcOrd="0" destOrd="0" presId="urn:microsoft.com/office/officeart/2005/8/layout/process1"/>
    <dgm:cxn modelId="{C22A519C-803F-4413-8BC2-C51DA4EFE77B}" type="presOf" srcId="{C58A0846-D6F6-4CD4-9BC0-249E8E3EFE54}" destId="{B952FE26-4B2C-42DE-9B85-E434D6E6FAED}" srcOrd="0" destOrd="0" presId="urn:microsoft.com/office/officeart/2005/8/layout/process1"/>
    <dgm:cxn modelId="{4454504C-A081-48F6-8DDD-560AED87DA6F}" type="presOf" srcId="{9BD4A041-6F2F-4D25-AC32-03B60715E137}" destId="{8F53AAC1-DF1C-4AD1-A885-B83B99929E1C}" srcOrd="1" destOrd="0" presId="urn:microsoft.com/office/officeart/2005/8/layout/process1"/>
    <dgm:cxn modelId="{4BE54D09-BCAF-42C9-A817-C4C03A6A6BC2}" srcId="{2A19ED44-BD6F-4B7A-B12F-DE38021EF758}" destId="{C58A0846-D6F6-4CD4-9BC0-249E8E3EFE54}" srcOrd="2" destOrd="0" parTransId="{765B842C-319B-424C-AB93-7239BC31C89F}" sibTransId="{F6F745F2-4DE3-4C89-8903-682D99FCEE04}"/>
    <dgm:cxn modelId="{C3879556-BCBB-4075-871B-F5692DD73FDD}" type="presOf" srcId="{4A8B4303-E684-415E-AC48-58B2E240B62C}" destId="{83CF8A0D-256C-4FF3-A622-7085BF5211C7}" srcOrd="0" destOrd="0" presId="urn:microsoft.com/office/officeart/2005/8/layout/process1"/>
    <dgm:cxn modelId="{1D4713E9-8218-462C-8AC1-C41A2D851A8D}" type="presOf" srcId="{781D03C6-B1F6-41D9-B1C0-FCE306F723A5}" destId="{609CB399-3DC1-404D-ABF8-04E07EFB66C8}" srcOrd="0" destOrd="0" presId="urn:microsoft.com/office/officeart/2005/8/layout/process1"/>
    <dgm:cxn modelId="{DF8175B6-003B-4CDE-9A47-86305DC5254F}" type="presParOf" srcId="{E6EBB6F7-BF25-4463-8EAF-3C760B44DA58}" destId="{2D599BF5-8397-4B33-82DA-C4DBC636DCB1}" srcOrd="0" destOrd="0" presId="urn:microsoft.com/office/officeart/2005/8/layout/process1"/>
    <dgm:cxn modelId="{B92E294E-2A4A-42CB-A71D-727E25603A82}" type="presParOf" srcId="{E6EBB6F7-BF25-4463-8EAF-3C760B44DA58}" destId="{6B5E5E17-0FCF-4536-894D-BC7C7AB39163}" srcOrd="1" destOrd="0" presId="urn:microsoft.com/office/officeart/2005/8/layout/process1"/>
    <dgm:cxn modelId="{0124808C-638E-45ED-A313-0B0420B0F8B6}" type="presParOf" srcId="{6B5E5E17-0FCF-4536-894D-BC7C7AB39163}" destId="{4A0A9EF2-3623-48FC-B7E0-56EE785F6459}" srcOrd="0" destOrd="0" presId="urn:microsoft.com/office/officeart/2005/8/layout/process1"/>
    <dgm:cxn modelId="{30CF06F3-4892-4DD9-AF96-CBCFAD958CAE}" type="presParOf" srcId="{E6EBB6F7-BF25-4463-8EAF-3C760B44DA58}" destId="{AF9EF214-9395-482B-9D59-7E8FD873035B}" srcOrd="2" destOrd="0" presId="urn:microsoft.com/office/officeart/2005/8/layout/process1"/>
    <dgm:cxn modelId="{1EA8BE4A-1CB3-4007-ACDB-CD69B111A88E}" type="presParOf" srcId="{E6EBB6F7-BF25-4463-8EAF-3C760B44DA58}" destId="{2A94A014-FF25-4BE4-B3A0-D0979D522120}" srcOrd="3" destOrd="0" presId="urn:microsoft.com/office/officeart/2005/8/layout/process1"/>
    <dgm:cxn modelId="{9FF5B930-05AE-4B82-98D5-C9CE7236B0B3}" type="presParOf" srcId="{2A94A014-FF25-4BE4-B3A0-D0979D522120}" destId="{D362CF26-13ED-4959-B316-989B06D2E11B}" srcOrd="0" destOrd="0" presId="urn:microsoft.com/office/officeart/2005/8/layout/process1"/>
    <dgm:cxn modelId="{E0A08BCB-DF3B-4BA6-8AA7-20CE9B5EBEFF}" type="presParOf" srcId="{E6EBB6F7-BF25-4463-8EAF-3C760B44DA58}" destId="{B952FE26-4B2C-42DE-9B85-E434D6E6FAED}" srcOrd="4" destOrd="0" presId="urn:microsoft.com/office/officeart/2005/8/layout/process1"/>
    <dgm:cxn modelId="{3B97E687-4A48-4A5F-9F3A-F5CBEAF83A5D}" type="presParOf" srcId="{E6EBB6F7-BF25-4463-8EAF-3C760B44DA58}" destId="{52F7DE59-864A-49C6-BF68-97DB5036B393}" srcOrd="5" destOrd="0" presId="urn:microsoft.com/office/officeart/2005/8/layout/process1"/>
    <dgm:cxn modelId="{272CD6B7-B985-4ECD-8873-E62ECDDEBE2C}" type="presParOf" srcId="{52F7DE59-864A-49C6-BF68-97DB5036B393}" destId="{E3A9C9E1-647B-4D70-9D1B-A61AFDC06308}" srcOrd="0" destOrd="0" presId="urn:microsoft.com/office/officeart/2005/8/layout/process1"/>
    <dgm:cxn modelId="{13D0477E-45AA-4ED6-A1F4-6652FA50F269}" type="presParOf" srcId="{E6EBB6F7-BF25-4463-8EAF-3C760B44DA58}" destId="{83CF8A0D-256C-4FF3-A622-7085BF5211C7}" srcOrd="6" destOrd="0" presId="urn:microsoft.com/office/officeart/2005/8/layout/process1"/>
    <dgm:cxn modelId="{687BBE7D-BCD5-4278-86D5-D948D5CB4EC5}" type="presParOf" srcId="{E6EBB6F7-BF25-4463-8EAF-3C760B44DA58}" destId="{6EE9B792-F6D7-4EFC-863F-4F3145151CB2}" srcOrd="7" destOrd="0" presId="urn:microsoft.com/office/officeart/2005/8/layout/process1"/>
    <dgm:cxn modelId="{33A6D3F3-0815-4020-BCF6-158049CC42D0}" type="presParOf" srcId="{6EE9B792-F6D7-4EFC-863F-4F3145151CB2}" destId="{52313F04-FDB1-49F4-BAC6-249BFF293A8C}" srcOrd="0" destOrd="0" presId="urn:microsoft.com/office/officeart/2005/8/layout/process1"/>
    <dgm:cxn modelId="{A94D1A30-4795-4AE8-AA68-B074999EB1A5}" type="presParOf" srcId="{E6EBB6F7-BF25-4463-8EAF-3C760B44DA58}" destId="{609CB399-3DC1-404D-ABF8-04E07EFB66C8}" srcOrd="8" destOrd="0" presId="urn:microsoft.com/office/officeart/2005/8/layout/process1"/>
    <dgm:cxn modelId="{C9C379F7-7AA4-4255-9F14-D5B9DA4B36BB}" type="presParOf" srcId="{E6EBB6F7-BF25-4463-8EAF-3C760B44DA58}" destId="{E2F9518B-FA18-4906-9E68-C685AC49DF20}" srcOrd="9" destOrd="0" presId="urn:microsoft.com/office/officeart/2005/8/layout/process1"/>
    <dgm:cxn modelId="{91F51B79-D989-4E5E-B6BC-95F951858F77}" type="presParOf" srcId="{E2F9518B-FA18-4906-9E68-C685AC49DF20}" destId="{8F53AAC1-DF1C-4AD1-A885-B83B99929E1C}" srcOrd="0" destOrd="0" presId="urn:microsoft.com/office/officeart/2005/8/layout/process1"/>
    <dgm:cxn modelId="{DE81C02F-C585-4659-AFD8-8BC0D6750F46}" type="presParOf" srcId="{E6EBB6F7-BF25-4463-8EAF-3C760B44DA58}" destId="{C1D0B4AD-CDBA-4E8A-9678-D9F580F72878}" srcOrd="1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18EE570-D127-4F3C-838C-3AC11B2259F1}" type="doc">
      <dgm:prSet loTypeId="urn:microsoft.com/office/officeart/2005/8/layout/hProcess9" loCatId="process" qsTypeId="urn:microsoft.com/office/officeart/2005/8/quickstyle/3d2" qsCatId="3D" csTypeId="urn:microsoft.com/office/officeart/2005/8/colors/accent0_3" csCatId="mainScheme"/>
      <dgm:spPr/>
      <dgm:t>
        <a:bodyPr/>
        <a:lstStyle/>
        <a:p>
          <a:pPr rtl="1"/>
          <a:endParaRPr lang="fa-IR"/>
        </a:p>
      </dgm:t>
    </dgm:pt>
    <dgm:pt modelId="{EBAB5285-60AB-487C-AD1E-774DB147F537}">
      <dgm:prSet/>
      <dgm:spPr/>
      <dgm:t>
        <a:bodyPr/>
        <a:lstStyle/>
        <a:p>
          <a:pPr rtl="1"/>
          <a:r>
            <a:rPr lang="fa-IR" b="0" dirty="0" smtClean="0">
              <a:cs typeface="B Zar" pitchFamily="2" charset="-78"/>
            </a:rPr>
            <a:t>افزایش قیمت حامل‌های انرژی</a:t>
          </a:r>
          <a:endParaRPr lang="en-US" b="0" dirty="0">
            <a:cs typeface="B Zar" pitchFamily="2" charset="-78"/>
          </a:endParaRPr>
        </a:p>
      </dgm:t>
    </dgm:pt>
    <dgm:pt modelId="{35E6B2FA-EFEC-47D2-8B3B-B0E2D1202449}" type="parTrans" cxnId="{25FDCB51-017B-4C2D-BA06-F7505BF1133E}">
      <dgm:prSet/>
      <dgm:spPr/>
      <dgm:t>
        <a:bodyPr/>
        <a:lstStyle/>
        <a:p>
          <a:pPr rtl="1"/>
          <a:endParaRPr lang="fa-IR" b="0">
            <a:cs typeface="B Zar" pitchFamily="2" charset="-78"/>
          </a:endParaRPr>
        </a:p>
      </dgm:t>
    </dgm:pt>
    <dgm:pt modelId="{C9ED6D6C-9F63-4159-B51F-9F383808A0A9}" type="sibTrans" cxnId="{25FDCB51-017B-4C2D-BA06-F7505BF1133E}">
      <dgm:prSet/>
      <dgm:spPr/>
      <dgm:t>
        <a:bodyPr/>
        <a:lstStyle/>
        <a:p>
          <a:pPr rtl="1"/>
          <a:endParaRPr lang="fa-IR" b="0">
            <a:cs typeface="B Zar" pitchFamily="2" charset="-78"/>
          </a:endParaRPr>
        </a:p>
      </dgm:t>
    </dgm:pt>
    <dgm:pt modelId="{F57F81A0-2D94-42CA-8A4A-A9A164AF6299}">
      <dgm:prSet/>
      <dgm:spPr/>
      <dgm:t>
        <a:bodyPr/>
        <a:lstStyle/>
        <a:p>
          <a:pPr rtl="1"/>
          <a:r>
            <a:rPr lang="fa-IR" b="0" dirty="0" smtClean="0">
              <a:cs typeface="B Zar" pitchFamily="2" charset="-78"/>
            </a:rPr>
            <a:t>افزایش تورم</a:t>
          </a:r>
          <a:endParaRPr lang="en-US" b="0" dirty="0">
            <a:cs typeface="B Zar" pitchFamily="2" charset="-78"/>
          </a:endParaRPr>
        </a:p>
      </dgm:t>
    </dgm:pt>
    <dgm:pt modelId="{B486E08E-58AD-4386-BD31-2EBF71D21C0C}" type="parTrans" cxnId="{4D0B7D24-A197-4529-AE8B-83F20C5879F2}">
      <dgm:prSet/>
      <dgm:spPr/>
      <dgm:t>
        <a:bodyPr/>
        <a:lstStyle/>
        <a:p>
          <a:pPr rtl="1"/>
          <a:endParaRPr lang="fa-IR" b="0">
            <a:cs typeface="B Zar" pitchFamily="2" charset="-78"/>
          </a:endParaRPr>
        </a:p>
      </dgm:t>
    </dgm:pt>
    <dgm:pt modelId="{137FBF68-CC03-44AF-8018-9C41138F3C86}" type="sibTrans" cxnId="{4D0B7D24-A197-4529-AE8B-83F20C5879F2}">
      <dgm:prSet/>
      <dgm:spPr/>
      <dgm:t>
        <a:bodyPr/>
        <a:lstStyle/>
        <a:p>
          <a:pPr rtl="1"/>
          <a:endParaRPr lang="fa-IR" b="0">
            <a:cs typeface="B Zar" pitchFamily="2" charset="-78"/>
          </a:endParaRPr>
        </a:p>
      </dgm:t>
    </dgm:pt>
    <dgm:pt modelId="{080D1666-DC8B-40D5-A96E-FC92B1D6A79E}">
      <dgm:prSet/>
      <dgm:spPr/>
      <dgm:t>
        <a:bodyPr/>
        <a:lstStyle/>
        <a:p>
          <a:pPr rtl="1"/>
          <a:r>
            <a:rPr lang="fa-IR" b="0" dirty="0" smtClean="0">
              <a:cs typeface="B Zar" pitchFamily="2" charset="-78"/>
            </a:rPr>
            <a:t>فشار برای افزایش قیمت پول</a:t>
          </a:r>
          <a:endParaRPr lang="en-US" b="0" dirty="0">
            <a:cs typeface="B Zar" pitchFamily="2" charset="-78"/>
          </a:endParaRPr>
        </a:p>
      </dgm:t>
    </dgm:pt>
    <dgm:pt modelId="{39837573-3071-4161-B81B-7A1627A50759}" type="parTrans" cxnId="{571118F6-5263-44D7-8A57-0A0863025D2C}">
      <dgm:prSet/>
      <dgm:spPr/>
      <dgm:t>
        <a:bodyPr/>
        <a:lstStyle/>
        <a:p>
          <a:pPr rtl="1"/>
          <a:endParaRPr lang="fa-IR" b="0">
            <a:cs typeface="B Zar" pitchFamily="2" charset="-78"/>
          </a:endParaRPr>
        </a:p>
      </dgm:t>
    </dgm:pt>
    <dgm:pt modelId="{9CFE24EF-03AE-42D2-AC10-A368F9270541}" type="sibTrans" cxnId="{571118F6-5263-44D7-8A57-0A0863025D2C}">
      <dgm:prSet/>
      <dgm:spPr/>
      <dgm:t>
        <a:bodyPr/>
        <a:lstStyle/>
        <a:p>
          <a:pPr rtl="1"/>
          <a:endParaRPr lang="fa-IR" b="0">
            <a:cs typeface="B Zar" pitchFamily="2" charset="-78"/>
          </a:endParaRPr>
        </a:p>
      </dgm:t>
    </dgm:pt>
    <dgm:pt modelId="{B09597E4-5388-4F3B-BD59-26D3404CF5B6}">
      <dgm:prSet/>
      <dgm:spPr/>
      <dgm:t>
        <a:bodyPr/>
        <a:lstStyle/>
        <a:p>
          <a:pPr rtl="1"/>
          <a:r>
            <a:rPr lang="fa-IR" b="0" dirty="0" smtClean="0">
              <a:cs typeface="B Zar" pitchFamily="2" charset="-78"/>
            </a:rPr>
            <a:t>فشار برای افزایش قیمت ارز</a:t>
          </a:r>
          <a:endParaRPr lang="fa-IR" b="0" dirty="0">
            <a:cs typeface="B Zar" pitchFamily="2" charset="-78"/>
          </a:endParaRPr>
        </a:p>
      </dgm:t>
    </dgm:pt>
    <dgm:pt modelId="{35077C58-849C-4C64-BFCE-5E53FA56D710}" type="parTrans" cxnId="{0180EAD7-02DB-4DC6-B7C8-DF82874AEBCC}">
      <dgm:prSet/>
      <dgm:spPr/>
      <dgm:t>
        <a:bodyPr/>
        <a:lstStyle/>
        <a:p>
          <a:pPr rtl="1"/>
          <a:endParaRPr lang="fa-IR" b="0">
            <a:cs typeface="B Zar" pitchFamily="2" charset="-78"/>
          </a:endParaRPr>
        </a:p>
      </dgm:t>
    </dgm:pt>
    <dgm:pt modelId="{36520E8D-1735-45C2-A430-72F6A60608D6}" type="sibTrans" cxnId="{0180EAD7-02DB-4DC6-B7C8-DF82874AEBCC}">
      <dgm:prSet/>
      <dgm:spPr/>
      <dgm:t>
        <a:bodyPr/>
        <a:lstStyle/>
        <a:p>
          <a:pPr rtl="1"/>
          <a:endParaRPr lang="fa-IR" b="0">
            <a:cs typeface="B Zar" pitchFamily="2" charset="-78"/>
          </a:endParaRPr>
        </a:p>
      </dgm:t>
    </dgm:pt>
    <dgm:pt modelId="{5C66057B-2646-408D-8619-199A0DBD022C}" type="pres">
      <dgm:prSet presAssocID="{218EE570-D127-4F3C-838C-3AC11B2259F1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D03D0890-ECB4-4C4B-B2CA-330BC98D86A1}" type="pres">
      <dgm:prSet presAssocID="{218EE570-D127-4F3C-838C-3AC11B2259F1}" presName="arrow" presStyleLbl="bgShp" presStyleIdx="0" presStyleCnt="1"/>
      <dgm:spPr/>
      <dgm:t>
        <a:bodyPr/>
        <a:lstStyle/>
        <a:p>
          <a:endParaRPr lang="en-US"/>
        </a:p>
      </dgm:t>
    </dgm:pt>
    <dgm:pt modelId="{E7FE25BA-30EE-4606-8116-12822CC9B32C}" type="pres">
      <dgm:prSet presAssocID="{218EE570-D127-4F3C-838C-3AC11B2259F1}" presName="linearProcess" presStyleCnt="0"/>
      <dgm:spPr/>
      <dgm:t>
        <a:bodyPr/>
        <a:lstStyle/>
        <a:p>
          <a:endParaRPr lang="en-US"/>
        </a:p>
      </dgm:t>
    </dgm:pt>
    <dgm:pt modelId="{424F1A3B-5DC1-4FDF-AF85-DD4D278BC362}" type="pres">
      <dgm:prSet presAssocID="{EBAB5285-60AB-487C-AD1E-774DB147F537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7330A3BD-1961-4956-8BD4-878F17142AC9}" type="pres">
      <dgm:prSet presAssocID="{C9ED6D6C-9F63-4159-B51F-9F383808A0A9}" presName="sibTrans" presStyleCnt="0"/>
      <dgm:spPr/>
      <dgm:t>
        <a:bodyPr/>
        <a:lstStyle/>
        <a:p>
          <a:endParaRPr lang="en-US"/>
        </a:p>
      </dgm:t>
    </dgm:pt>
    <dgm:pt modelId="{764E088F-6792-46B1-8FA9-B307B648EB2C}" type="pres">
      <dgm:prSet presAssocID="{F57F81A0-2D94-42CA-8A4A-A9A164AF6299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0DFEEB4D-48A1-4F7D-BAE8-036B6290405E}" type="pres">
      <dgm:prSet presAssocID="{137FBF68-CC03-44AF-8018-9C41138F3C86}" presName="sibTrans" presStyleCnt="0"/>
      <dgm:spPr/>
      <dgm:t>
        <a:bodyPr/>
        <a:lstStyle/>
        <a:p>
          <a:endParaRPr lang="en-US"/>
        </a:p>
      </dgm:t>
    </dgm:pt>
    <dgm:pt modelId="{7E884C41-708E-40C1-9DA0-D47C3B882586}" type="pres">
      <dgm:prSet presAssocID="{080D1666-DC8B-40D5-A96E-FC92B1D6A79E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71FAADBE-DE75-4B33-B1D1-F39274CF1A21}" type="pres">
      <dgm:prSet presAssocID="{9CFE24EF-03AE-42D2-AC10-A368F9270541}" presName="sibTrans" presStyleCnt="0"/>
      <dgm:spPr/>
      <dgm:t>
        <a:bodyPr/>
        <a:lstStyle/>
        <a:p>
          <a:endParaRPr lang="en-US"/>
        </a:p>
      </dgm:t>
    </dgm:pt>
    <dgm:pt modelId="{DF6BA13B-6586-409C-8F8E-627AF202BE2C}" type="pres">
      <dgm:prSet presAssocID="{B09597E4-5388-4F3B-BD59-26D3404CF5B6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0180EAD7-02DB-4DC6-B7C8-DF82874AEBCC}" srcId="{218EE570-D127-4F3C-838C-3AC11B2259F1}" destId="{B09597E4-5388-4F3B-BD59-26D3404CF5B6}" srcOrd="3" destOrd="0" parTransId="{35077C58-849C-4C64-BFCE-5E53FA56D710}" sibTransId="{36520E8D-1735-45C2-A430-72F6A60608D6}"/>
    <dgm:cxn modelId="{2CC94ABD-C087-4A28-B76E-DC7BEEFEA93A}" type="presOf" srcId="{080D1666-DC8B-40D5-A96E-FC92B1D6A79E}" destId="{7E884C41-708E-40C1-9DA0-D47C3B882586}" srcOrd="0" destOrd="0" presId="urn:microsoft.com/office/officeart/2005/8/layout/hProcess9"/>
    <dgm:cxn modelId="{AE53D6F7-4BED-4039-A124-D45AFB083B10}" type="presOf" srcId="{EBAB5285-60AB-487C-AD1E-774DB147F537}" destId="{424F1A3B-5DC1-4FDF-AF85-DD4D278BC362}" srcOrd="0" destOrd="0" presId="urn:microsoft.com/office/officeart/2005/8/layout/hProcess9"/>
    <dgm:cxn modelId="{25FDCB51-017B-4C2D-BA06-F7505BF1133E}" srcId="{218EE570-D127-4F3C-838C-3AC11B2259F1}" destId="{EBAB5285-60AB-487C-AD1E-774DB147F537}" srcOrd="0" destOrd="0" parTransId="{35E6B2FA-EFEC-47D2-8B3B-B0E2D1202449}" sibTransId="{C9ED6D6C-9F63-4159-B51F-9F383808A0A9}"/>
    <dgm:cxn modelId="{4D0B7D24-A197-4529-AE8B-83F20C5879F2}" srcId="{218EE570-D127-4F3C-838C-3AC11B2259F1}" destId="{F57F81A0-2D94-42CA-8A4A-A9A164AF6299}" srcOrd="1" destOrd="0" parTransId="{B486E08E-58AD-4386-BD31-2EBF71D21C0C}" sibTransId="{137FBF68-CC03-44AF-8018-9C41138F3C86}"/>
    <dgm:cxn modelId="{571118F6-5263-44D7-8A57-0A0863025D2C}" srcId="{218EE570-D127-4F3C-838C-3AC11B2259F1}" destId="{080D1666-DC8B-40D5-A96E-FC92B1D6A79E}" srcOrd="2" destOrd="0" parTransId="{39837573-3071-4161-B81B-7A1627A50759}" sibTransId="{9CFE24EF-03AE-42D2-AC10-A368F9270541}"/>
    <dgm:cxn modelId="{04A823C6-1982-40DE-BA10-D6A0EC6F94BF}" type="presOf" srcId="{F57F81A0-2D94-42CA-8A4A-A9A164AF6299}" destId="{764E088F-6792-46B1-8FA9-B307B648EB2C}" srcOrd="0" destOrd="0" presId="urn:microsoft.com/office/officeart/2005/8/layout/hProcess9"/>
    <dgm:cxn modelId="{3DA4B887-FF9E-42D7-BEE9-2F5D0DC95F5A}" type="presOf" srcId="{218EE570-D127-4F3C-838C-3AC11B2259F1}" destId="{5C66057B-2646-408D-8619-199A0DBD022C}" srcOrd="0" destOrd="0" presId="urn:microsoft.com/office/officeart/2005/8/layout/hProcess9"/>
    <dgm:cxn modelId="{DDD8FE9C-155D-42AF-BAB0-61FF2E701245}" type="presOf" srcId="{B09597E4-5388-4F3B-BD59-26D3404CF5B6}" destId="{DF6BA13B-6586-409C-8F8E-627AF202BE2C}" srcOrd="0" destOrd="0" presId="urn:microsoft.com/office/officeart/2005/8/layout/hProcess9"/>
    <dgm:cxn modelId="{6E48AD5A-C9C1-43EB-96A4-FEF956A6C223}" type="presParOf" srcId="{5C66057B-2646-408D-8619-199A0DBD022C}" destId="{D03D0890-ECB4-4C4B-B2CA-330BC98D86A1}" srcOrd="0" destOrd="0" presId="urn:microsoft.com/office/officeart/2005/8/layout/hProcess9"/>
    <dgm:cxn modelId="{2FF5C16D-7FF3-4FED-86C8-4938602D3315}" type="presParOf" srcId="{5C66057B-2646-408D-8619-199A0DBD022C}" destId="{E7FE25BA-30EE-4606-8116-12822CC9B32C}" srcOrd="1" destOrd="0" presId="urn:microsoft.com/office/officeart/2005/8/layout/hProcess9"/>
    <dgm:cxn modelId="{85E9B672-272F-4D5D-842A-57690211B8DB}" type="presParOf" srcId="{E7FE25BA-30EE-4606-8116-12822CC9B32C}" destId="{424F1A3B-5DC1-4FDF-AF85-DD4D278BC362}" srcOrd="0" destOrd="0" presId="urn:microsoft.com/office/officeart/2005/8/layout/hProcess9"/>
    <dgm:cxn modelId="{8F9C52D7-FA2D-4C26-9783-F302A0D23DD4}" type="presParOf" srcId="{E7FE25BA-30EE-4606-8116-12822CC9B32C}" destId="{7330A3BD-1961-4956-8BD4-878F17142AC9}" srcOrd="1" destOrd="0" presId="urn:microsoft.com/office/officeart/2005/8/layout/hProcess9"/>
    <dgm:cxn modelId="{95767113-470F-44CE-968E-FB93F85C3AE5}" type="presParOf" srcId="{E7FE25BA-30EE-4606-8116-12822CC9B32C}" destId="{764E088F-6792-46B1-8FA9-B307B648EB2C}" srcOrd="2" destOrd="0" presId="urn:microsoft.com/office/officeart/2005/8/layout/hProcess9"/>
    <dgm:cxn modelId="{0B820FC9-C8DE-46F6-BFD8-7FB128C9951F}" type="presParOf" srcId="{E7FE25BA-30EE-4606-8116-12822CC9B32C}" destId="{0DFEEB4D-48A1-4F7D-BAE8-036B6290405E}" srcOrd="3" destOrd="0" presId="urn:microsoft.com/office/officeart/2005/8/layout/hProcess9"/>
    <dgm:cxn modelId="{62972432-0F19-4E15-AB5C-B68F3D78AB56}" type="presParOf" srcId="{E7FE25BA-30EE-4606-8116-12822CC9B32C}" destId="{7E884C41-708E-40C1-9DA0-D47C3B882586}" srcOrd="4" destOrd="0" presId="urn:microsoft.com/office/officeart/2005/8/layout/hProcess9"/>
    <dgm:cxn modelId="{10161CAD-7A8C-4FE2-A787-9D405AE37C1E}" type="presParOf" srcId="{E7FE25BA-30EE-4606-8116-12822CC9B32C}" destId="{71FAADBE-DE75-4B33-B1D1-F39274CF1A21}" srcOrd="5" destOrd="0" presId="urn:microsoft.com/office/officeart/2005/8/layout/hProcess9"/>
    <dgm:cxn modelId="{99E3FFFE-48D2-4228-BC23-D300DD629ED2}" type="presParOf" srcId="{E7FE25BA-30EE-4606-8116-12822CC9B32C}" destId="{DF6BA13B-6586-409C-8F8E-627AF202BE2C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3ED6225-044A-41F8-B0DF-801C0D5771B2}">
      <dsp:nvSpPr>
        <dsp:cNvPr id="0" name=""/>
        <dsp:cNvSpPr/>
      </dsp:nvSpPr>
      <dsp:spPr>
        <a:xfrm>
          <a:off x="0" y="409262"/>
          <a:ext cx="8229599" cy="1039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61800" extrusionH="10600" prstMaterial="matte">
          <a:bevelT w="90600" h="18600" prst="softRound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458216" rIns="638708" bIns="156464" numCol="1" spcCol="1270" anchor="t" anchorCtr="0">
          <a:noAutofit/>
        </a:bodyPr>
        <a:lstStyle/>
        <a:p>
          <a:pPr marL="228600" lvl="1" indent="-228600" algn="r" defTabSz="9779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200" kern="1200" dirty="0" smtClean="0">
              <a:cs typeface="B Zar" pitchFamily="2" charset="-78"/>
            </a:rPr>
            <a:t>توسعه و عمران، بساز و بفروش، عمران، انبوه‌سازی، توسعه‌گری</a:t>
          </a:r>
          <a:endParaRPr lang="en-US" sz="2200" kern="1200" dirty="0">
            <a:cs typeface="B Zar" pitchFamily="2" charset="-78"/>
          </a:endParaRPr>
        </a:p>
      </dsp:txBody>
      <dsp:txXfrm>
        <a:off x="0" y="409262"/>
        <a:ext cx="8229599" cy="1039500"/>
      </dsp:txXfrm>
    </dsp:sp>
    <dsp:sp modelId="{F1749925-D7A9-4A26-9C7E-E224F525DD86}">
      <dsp:nvSpPr>
        <dsp:cNvPr id="0" name=""/>
        <dsp:cNvSpPr/>
      </dsp:nvSpPr>
      <dsp:spPr>
        <a:xfrm>
          <a:off x="411479" y="84542"/>
          <a:ext cx="5760720" cy="649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Development</a:t>
          </a:r>
          <a:endParaRPr lang="en-US" sz="2200" kern="1200" dirty="0"/>
        </a:p>
      </dsp:txBody>
      <dsp:txXfrm>
        <a:off x="411479" y="84542"/>
        <a:ext cx="5760720" cy="649440"/>
      </dsp:txXfrm>
    </dsp:sp>
    <dsp:sp modelId="{6DEBBCD3-B415-42B3-AE95-59B2D3DFA506}">
      <dsp:nvSpPr>
        <dsp:cNvPr id="0" name=""/>
        <dsp:cNvSpPr/>
      </dsp:nvSpPr>
      <dsp:spPr>
        <a:xfrm>
          <a:off x="0" y="1892282"/>
          <a:ext cx="8229599" cy="304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61800" extrusionH="10600" prstMaterial="matte">
          <a:bevelT w="90600" h="18600" prst="softRound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458216" rIns="638708" bIns="156464" numCol="1" spcCol="1270" anchor="t" anchorCtr="0">
          <a:noAutofit/>
        </a:bodyPr>
        <a:lstStyle/>
        <a:p>
          <a:pPr marL="228600" lvl="1" indent="-228600" algn="r" defTabSz="9779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200" kern="1200" dirty="0" smtClean="0">
              <a:cs typeface="B Zar" pitchFamily="2" charset="-78"/>
            </a:rPr>
            <a:t>توسعه‌دهندگان پروژه‌های مسکن و ساختمان</a:t>
          </a:r>
          <a:endParaRPr lang="en-US" sz="2200" kern="1200" dirty="0">
            <a:cs typeface="B Zar" pitchFamily="2" charset="-78"/>
          </a:endParaRPr>
        </a:p>
        <a:p>
          <a:pPr marL="228600" lvl="1" indent="-228600" algn="r" defTabSz="9779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200" kern="1200" dirty="0" smtClean="0">
              <a:cs typeface="B Zar" pitchFamily="2" charset="-78"/>
            </a:rPr>
            <a:t>توسعه و عمران‌کننده</a:t>
          </a:r>
          <a:endParaRPr lang="en-US" sz="2200" kern="1200" dirty="0">
            <a:cs typeface="B Zar" pitchFamily="2" charset="-78"/>
          </a:endParaRPr>
        </a:p>
        <a:p>
          <a:pPr marL="228600" lvl="1" indent="-228600" algn="r" defTabSz="9779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200" kern="1200" dirty="0" smtClean="0">
              <a:cs typeface="B Zar" pitchFamily="2" charset="-78"/>
            </a:rPr>
            <a:t>عمران و توسعه‌گر</a:t>
          </a:r>
          <a:endParaRPr lang="en-US" sz="2200" kern="1200" dirty="0">
            <a:cs typeface="B Zar" pitchFamily="2" charset="-78"/>
          </a:endParaRPr>
        </a:p>
        <a:p>
          <a:pPr marL="228600" lvl="1" indent="-228600" algn="r" defTabSz="9779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200" kern="1200" dirty="0" smtClean="0">
              <a:cs typeface="B Zar" pitchFamily="2" charset="-78"/>
            </a:rPr>
            <a:t>انبوه‌ساز، توسعه‌گر، عمران‌کننده، بساز و بفروش</a:t>
          </a:r>
          <a:endParaRPr lang="en-US" sz="2200" kern="1200" dirty="0">
            <a:cs typeface="B Zar" pitchFamily="2" charset="-78"/>
          </a:endParaRPr>
        </a:p>
        <a:p>
          <a:pPr marL="228600" lvl="1" indent="-228600" algn="r" defTabSz="9779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200" kern="1200" dirty="0" smtClean="0">
              <a:cs typeface="B Zar" pitchFamily="2" charset="-78"/>
            </a:rPr>
            <a:t>؟؟؟</a:t>
          </a:r>
          <a:endParaRPr lang="en-US" sz="2200" kern="1200" dirty="0">
            <a:cs typeface="B Zar" pitchFamily="2" charset="-78"/>
          </a:endParaRPr>
        </a:p>
      </dsp:txBody>
      <dsp:txXfrm>
        <a:off x="0" y="1892282"/>
        <a:ext cx="8229599" cy="3049200"/>
      </dsp:txXfrm>
    </dsp:sp>
    <dsp:sp modelId="{D8AFFEDB-CA3C-4BAC-9643-B506C55A58D8}">
      <dsp:nvSpPr>
        <dsp:cNvPr id="0" name=""/>
        <dsp:cNvSpPr/>
      </dsp:nvSpPr>
      <dsp:spPr>
        <a:xfrm>
          <a:off x="411479" y="1567562"/>
          <a:ext cx="5760720" cy="649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Developer</a:t>
          </a:r>
          <a:endParaRPr lang="fa-IR" sz="2200" kern="1200" dirty="0"/>
        </a:p>
      </dsp:txBody>
      <dsp:txXfrm>
        <a:off x="411479" y="1567562"/>
        <a:ext cx="5760720" cy="649440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CDF011E-8366-4F64-BE94-525A1081A310}">
      <dsp:nvSpPr>
        <dsp:cNvPr id="0" name=""/>
        <dsp:cNvSpPr/>
      </dsp:nvSpPr>
      <dsp:spPr>
        <a:xfrm>
          <a:off x="1683867" y="0"/>
          <a:ext cx="4187951" cy="4187951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5E007D-E4CD-4D31-94DF-F85CEAB83857}">
      <dsp:nvSpPr>
        <dsp:cNvPr id="0" name=""/>
        <dsp:cNvSpPr/>
      </dsp:nvSpPr>
      <dsp:spPr>
        <a:xfrm>
          <a:off x="3777843" y="419204"/>
          <a:ext cx="2722168" cy="74434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100" kern="1200" dirty="0" smtClean="0"/>
            <a:t>پرش قيمت ارز </a:t>
          </a:r>
          <a:endParaRPr lang="en-US" sz="3100" kern="1200" dirty="0"/>
        </a:p>
      </dsp:txBody>
      <dsp:txXfrm>
        <a:off x="3777843" y="419204"/>
        <a:ext cx="2722168" cy="744343"/>
      </dsp:txXfrm>
    </dsp:sp>
    <dsp:sp modelId="{82EB4832-B3FE-4842-A26B-158F2EDC9602}">
      <dsp:nvSpPr>
        <dsp:cNvPr id="0" name=""/>
        <dsp:cNvSpPr/>
      </dsp:nvSpPr>
      <dsp:spPr>
        <a:xfrm>
          <a:off x="3777843" y="1256590"/>
          <a:ext cx="2722168" cy="74434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100" kern="1200" dirty="0" smtClean="0"/>
            <a:t>دلايل</a:t>
          </a:r>
          <a:r>
            <a:rPr lang="en-US" sz="3100" kern="1200" dirty="0" smtClean="0"/>
            <a:t> </a:t>
          </a:r>
          <a:r>
            <a:rPr lang="fa-IR" sz="3100" kern="1200" dirty="0" smtClean="0"/>
            <a:t> </a:t>
          </a:r>
          <a:endParaRPr lang="en-US" sz="3100" kern="1200" dirty="0"/>
        </a:p>
      </dsp:txBody>
      <dsp:txXfrm>
        <a:off x="3777843" y="1256590"/>
        <a:ext cx="2722168" cy="744343"/>
      </dsp:txXfrm>
    </dsp:sp>
    <dsp:sp modelId="{E1F7439A-1DF3-4C34-AFCB-1909DC8D4C09}">
      <dsp:nvSpPr>
        <dsp:cNvPr id="0" name=""/>
        <dsp:cNvSpPr/>
      </dsp:nvSpPr>
      <dsp:spPr>
        <a:xfrm>
          <a:off x="3777843" y="2093976"/>
          <a:ext cx="2722168" cy="74434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100" kern="1200" dirty="0" smtClean="0"/>
            <a:t>نظام دونرخي</a:t>
          </a:r>
          <a:endParaRPr lang="en-US" sz="3100" kern="1200" dirty="0"/>
        </a:p>
      </dsp:txBody>
      <dsp:txXfrm>
        <a:off x="3777843" y="2093976"/>
        <a:ext cx="2722168" cy="744343"/>
      </dsp:txXfrm>
    </dsp:sp>
    <dsp:sp modelId="{53D3DF62-8220-46E3-A78B-75A71A143E55}">
      <dsp:nvSpPr>
        <dsp:cNvPr id="0" name=""/>
        <dsp:cNvSpPr/>
      </dsp:nvSpPr>
      <dsp:spPr>
        <a:xfrm>
          <a:off x="3777843" y="2931361"/>
          <a:ext cx="2722168" cy="74434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100" kern="1200" dirty="0" smtClean="0"/>
            <a:t>راه هاي كنترل</a:t>
          </a:r>
          <a:endParaRPr lang="en-US" sz="3100" kern="1200" dirty="0"/>
        </a:p>
      </dsp:txBody>
      <dsp:txXfrm>
        <a:off x="3777843" y="2931361"/>
        <a:ext cx="2722168" cy="744343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EDDD65E-1BE0-4C8A-8DEB-85487A0407E5}">
      <dsp:nvSpPr>
        <dsp:cNvPr id="0" name=""/>
        <dsp:cNvSpPr/>
      </dsp:nvSpPr>
      <dsp:spPr>
        <a:xfrm rot="5400000">
          <a:off x="4941901" y="-2056041"/>
          <a:ext cx="686661" cy="4974336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r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800" kern="1200" dirty="0" smtClean="0">
              <a:cs typeface="B Zar" pitchFamily="2" charset="-78"/>
            </a:rPr>
            <a:t>رشد نازل اقتصاد</a:t>
          </a:r>
          <a:endParaRPr lang="fa-IR" sz="1800" kern="1200" dirty="0">
            <a:cs typeface="B Zar" pitchFamily="2" charset="-78"/>
          </a:endParaRPr>
        </a:p>
      </dsp:txBody>
      <dsp:txXfrm rot="5400000">
        <a:off x="4941901" y="-2056041"/>
        <a:ext cx="686661" cy="4974336"/>
      </dsp:txXfrm>
    </dsp:sp>
    <dsp:sp modelId="{3F6C2F69-7A99-46E7-A29A-3042BBA9D561}">
      <dsp:nvSpPr>
        <dsp:cNvPr id="0" name=""/>
        <dsp:cNvSpPr/>
      </dsp:nvSpPr>
      <dsp:spPr>
        <a:xfrm>
          <a:off x="0" y="0"/>
          <a:ext cx="2798064" cy="85832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2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830" tIns="81915" rIns="163830" bIns="81915" numCol="1" spcCol="1270" anchor="ctr" anchorCtr="0">
          <a:noAutofit/>
        </a:bodyPr>
        <a:lstStyle/>
        <a:p>
          <a:pPr lvl="0" algn="ctr" defTabSz="1911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300" kern="1200" dirty="0">
            <a:cs typeface="B Zar" pitchFamily="2" charset="-78"/>
          </a:endParaRPr>
        </a:p>
      </dsp:txBody>
      <dsp:txXfrm>
        <a:off x="0" y="0"/>
        <a:ext cx="2798064" cy="858326"/>
      </dsp:txXfrm>
    </dsp:sp>
    <dsp:sp modelId="{57E32FFB-AC8B-4FE9-98E8-A9797944AA62}">
      <dsp:nvSpPr>
        <dsp:cNvPr id="0" name=""/>
        <dsp:cNvSpPr/>
      </dsp:nvSpPr>
      <dsp:spPr>
        <a:xfrm rot="5400000">
          <a:off x="4941901" y="-1154798"/>
          <a:ext cx="686661" cy="4974336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r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800" kern="1200" dirty="0" smtClean="0">
              <a:cs typeface="B Zar" pitchFamily="2" charset="-78"/>
            </a:rPr>
            <a:t>تحريم‌ها و محدوديت‌هاي بين‌المللي</a:t>
          </a:r>
          <a:endParaRPr lang="en-US" sz="1800" kern="1200" dirty="0">
            <a:cs typeface="B Zar" pitchFamily="2" charset="-78"/>
          </a:endParaRPr>
        </a:p>
      </dsp:txBody>
      <dsp:txXfrm rot="5400000">
        <a:off x="4941901" y="-1154798"/>
        <a:ext cx="686661" cy="4974336"/>
      </dsp:txXfrm>
    </dsp:sp>
    <dsp:sp modelId="{011586E3-85F2-43B4-BBAF-49184AD813E6}">
      <dsp:nvSpPr>
        <dsp:cNvPr id="0" name=""/>
        <dsp:cNvSpPr/>
      </dsp:nvSpPr>
      <dsp:spPr>
        <a:xfrm>
          <a:off x="0" y="903206"/>
          <a:ext cx="2798064" cy="858326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3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830" tIns="81915" rIns="163830" bIns="81915" numCol="1" spcCol="1270" anchor="ctr" anchorCtr="0">
          <a:noAutofit/>
        </a:bodyPr>
        <a:lstStyle/>
        <a:p>
          <a:pPr lvl="0" algn="ctr" defTabSz="1911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300" kern="1200" dirty="0">
            <a:cs typeface="B Zar" pitchFamily="2" charset="-78"/>
          </a:endParaRPr>
        </a:p>
      </dsp:txBody>
      <dsp:txXfrm>
        <a:off x="0" y="903206"/>
        <a:ext cx="2798064" cy="858326"/>
      </dsp:txXfrm>
    </dsp:sp>
    <dsp:sp modelId="{84710D03-EE4E-4774-A55B-E740B357BE34}">
      <dsp:nvSpPr>
        <dsp:cNvPr id="0" name=""/>
        <dsp:cNvSpPr/>
      </dsp:nvSpPr>
      <dsp:spPr>
        <a:xfrm rot="5400000">
          <a:off x="4941901" y="-253555"/>
          <a:ext cx="686661" cy="4974336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r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800" kern="1200" dirty="0" smtClean="0">
              <a:cs typeface="B Zar" pitchFamily="2" charset="-78"/>
            </a:rPr>
            <a:t>آسيب‌پذيري درآمدهاي ارزي دولت و امكان جهش نرخ برابري ارز</a:t>
          </a:r>
          <a:endParaRPr lang="en-US" sz="1800" kern="1200" dirty="0">
            <a:cs typeface="B Zar" pitchFamily="2" charset="-78"/>
          </a:endParaRPr>
        </a:p>
      </dsp:txBody>
      <dsp:txXfrm rot="5400000">
        <a:off x="4941901" y="-253555"/>
        <a:ext cx="686661" cy="4974336"/>
      </dsp:txXfrm>
    </dsp:sp>
    <dsp:sp modelId="{1A064B06-78CC-42FC-A72A-09203712DE51}">
      <dsp:nvSpPr>
        <dsp:cNvPr id="0" name=""/>
        <dsp:cNvSpPr/>
      </dsp:nvSpPr>
      <dsp:spPr>
        <a:xfrm>
          <a:off x="0" y="1804449"/>
          <a:ext cx="2798064" cy="858326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4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830" tIns="81915" rIns="163830" bIns="81915" numCol="1" spcCol="1270" anchor="ctr" anchorCtr="0">
          <a:noAutofit/>
        </a:bodyPr>
        <a:lstStyle/>
        <a:p>
          <a:pPr lvl="0" algn="ctr" defTabSz="1911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300" kern="1200" dirty="0">
            <a:cs typeface="B Zar" pitchFamily="2" charset="-78"/>
          </a:endParaRPr>
        </a:p>
      </dsp:txBody>
      <dsp:txXfrm>
        <a:off x="0" y="1804449"/>
        <a:ext cx="2798064" cy="858326"/>
      </dsp:txXfrm>
    </dsp:sp>
    <dsp:sp modelId="{41B65678-6E82-4C7D-A662-18C6117F608E}">
      <dsp:nvSpPr>
        <dsp:cNvPr id="0" name=""/>
        <dsp:cNvSpPr/>
      </dsp:nvSpPr>
      <dsp:spPr>
        <a:xfrm rot="5400000">
          <a:off x="4941901" y="647687"/>
          <a:ext cx="686661" cy="4974336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r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800" kern="1200" dirty="0" smtClean="0">
              <a:cs typeface="B Zar" pitchFamily="2" charset="-78"/>
            </a:rPr>
            <a:t>ادامة وجود حباب‌هاي قيمتي در ساختمان‌هاي تجاري و لوكس</a:t>
          </a:r>
          <a:endParaRPr lang="en-US" sz="1800" kern="1200" dirty="0">
            <a:cs typeface="B Zar" pitchFamily="2" charset="-78"/>
          </a:endParaRPr>
        </a:p>
      </dsp:txBody>
      <dsp:txXfrm rot="5400000">
        <a:off x="4941901" y="647687"/>
        <a:ext cx="686661" cy="4974336"/>
      </dsp:txXfrm>
    </dsp:sp>
    <dsp:sp modelId="{60328476-8F22-4853-8AB4-FDB4D457E7DB}">
      <dsp:nvSpPr>
        <dsp:cNvPr id="0" name=""/>
        <dsp:cNvSpPr/>
      </dsp:nvSpPr>
      <dsp:spPr>
        <a:xfrm>
          <a:off x="0" y="2705692"/>
          <a:ext cx="2798064" cy="858326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5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830" tIns="81915" rIns="163830" bIns="81915" numCol="1" spcCol="1270" anchor="ctr" anchorCtr="0">
          <a:noAutofit/>
        </a:bodyPr>
        <a:lstStyle/>
        <a:p>
          <a:pPr lvl="0" algn="ctr" defTabSz="1911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300" kern="1200" dirty="0">
            <a:cs typeface="B Zar" pitchFamily="2" charset="-78"/>
          </a:endParaRPr>
        </a:p>
      </dsp:txBody>
      <dsp:txXfrm>
        <a:off x="0" y="2705692"/>
        <a:ext cx="2798064" cy="858326"/>
      </dsp:txXfrm>
    </dsp:sp>
    <dsp:sp modelId="{8A40C74A-28FE-4A08-B1E2-3099F5D9DF0A}">
      <dsp:nvSpPr>
        <dsp:cNvPr id="0" name=""/>
        <dsp:cNvSpPr/>
      </dsp:nvSpPr>
      <dsp:spPr>
        <a:xfrm rot="5400000">
          <a:off x="4941901" y="1548930"/>
          <a:ext cx="686661" cy="4974336"/>
        </a:xfrm>
        <a:prstGeom prst="round2Same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r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800" kern="1200" dirty="0" smtClean="0">
              <a:cs typeface="B Zar" pitchFamily="2" charset="-78"/>
            </a:rPr>
            <a:t>طرح هدفمندكردن يارانه‌ها </a:t>
          </a:r>
          <a:endParaRPr lang="en-US" sz="1800" kern="1200" dirty="0">
            <a:cs typeface="B Zar" pitchFamily="2" charset="-78"/>
          </a:endParaRPr>
        </a:p>
      </dsp:txBody>
      <dsp:txXfrm rot="5400000">
        <a:off x="4941901" y="1548930"/>
        <a:ext cx="686661" cy="4974336"/>
      </dsp:txXfrm>
    </dsp:sp>
    <dsp:sp modelId="{FB2A5553-29F0-432C-A99C-844D6B9455E9}">
      <dsp:nvSpPr>
        <dsp:cNvPr id="0" name=""/>
        <dsp:cNvSpPr/>
      </dsp:nvSpPr>
      <dsp:spPr>
        <a:xfrm>
          <a:off x="0" y="3606935"/>
          <a:ext cx="2798064" cy="858326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6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830" tIns="81915" rIns="163830" bIns="81915" numCol="1" spcCol="1270" anchor="ctr" anchorCtr="0">
          <a:noAutofit/>
        </a:bodyPr>
        <a:lstStyle/>
        <a:p>
          <a:pPr lvl="0" algn="ctr" defTabSz="1911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300" kern="1200" dirty="0">
            <a:cs typeface="B Zar" pitchFamily="2" charset="-78"/>
          </a:endParaRPr>
        </a:p>
      </dsp:txBody>
      <dsp:txXfrm>
        <a:off x="0" y="3606935"/>
        <a:ext cx="2798064" cy="858326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0128B95-2DFE-4E3A-9D2D-333F1A85682F}">
      <dsp:nvSpPr>
        <dsp:cNvPr id="0" name=""/>
        <dsp:cNvSpPr/>
      </dsp:nvSpPr>
      <dsp:spPr>
        <a:xfrm rot="21300000">
          <a:off x="25114" y="1628263"/>
          <a:ext cx="8133651" cy="931425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BA22D5-9CDD-432D-9010-83D92C00B5EA}">
      <dsp:nvSpPr>
        <dsp:cNvPr id="0" name=""/>
        <dsp:cNvSpPr/>
      </dsp:nvSpPr>
      <dsp:spPr>
        <a:xfrm>
          <a:off x="982065" y="209397"/>
          <a:ext cx="2455164" cy="1675180"/>
        </a:xfrm>
        <a:prstGeom prst="down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335D10-8CCE-4E5E-B1E1-95603E9C0BA4}">
      <dsp:nvSpPr>
        <dsp:cNvPr id="0" name=""/>
        <dsp:cNvSpPr/>
      </dsp:nvSpPr>
      <dsp:spPr>
        <a:xfrm>
          <a:off x="4337456" y="0"/>
          <a:ext cx="2618841" cy="17589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608" tIns="419608" rIns="419608" bIns="419608" numCol="1" spcCol="1270" anchor="ctr" anchorCtr="0">
          <a:noAutofit/>
        </a:bodyPr>
        <a:lstStyle/>
        <a:p>
          <a:pPr lvl="0" algn="ctr" defTabSz="2622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5900" kern="1200" dirty="0" smtClean="0"/>
            <a:t>عرضه</a:t>
          </a:r>
          <a:endParaRPr lang="en-US" sz="5900" kern="1200" dirty="0"/>
        </a:p>
      </dsp:txBody>
      <dsp:txXfrm>
        <a:off x="4337456" y="0"/>
        <a:ext cx="2618841" cy="1758939"/>
      </dsp:txXfrm>
    </dsp:sp>
    <dsp:sp modelId="{16A4FE2F-9762-4506-B0AE-6E7AF723946B}">
      <dsp:nvSpPr>
        <dsp:cNvPr id="0" name=""/>
        <dsp:cNvSpPr/>
      </dsp:nvSpPr>
      <dsp:spPr>
        <a:xfrm>
          <a:off x="4746650" y="2303373"/>
          <a:ext cx="2455164" cy="1675180"/>
        </a:xfrm>
        <a:prstGeom prst="up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21B03C-3DD2-4758-963C-5B7E3AB0F070}">
      <dsp:nvSpPr>
        <dsp:cNvPr id="0" name=""/>
        <dsp:cNvSpPr/>
      </dsp:nvSpPr>
      <dsp:spPr>
        <a:xfrm>
          <a:off x="1227582" y="2429012"/>
          <a:ext cx="2618841" cy="17589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608" tIns="419608" rIns="419608" bIns="419608" numCol="1" spcCol="1270" anchor="ctr" anchorCtr="0">
          <a:noAutofit/>
        </a:bodyPr>
        <a:lstStyle/>
        <a:p>
          <a:pPr lvl="0" algn="ctr" defTabSz="2622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5900" kern="1200" dirty="0" smtClean="0"/>
            <a:t>تقاضا</a:t>
          </a:r>
          <a:endParaRPr lang="en-US" sz="5900" kern="1200" dirty="0"/>
        </a:p>
      </dsp:txBody>
      <dsp:txXfrm>
        <a:off x="1227582" y="2429012"/>
        <a:ext cx="2618841" cy="1758939"/>
      </dsp:txXfrm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5CDA43D-AEE4-46F4-8AC1-FC81C382107B}">
      <dsp:nvSpPr>
        <dsp:cNvPr id="0" name=""/>
        <dsp:cNvSpPr/>
      </dsp:nvSpPr>
      <dsp:spPr>
        <a:xfrm>
          <a:off x="0" y="0"/>
          <a:ext cx="6956298" cy="125638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5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500" kern="12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افزایش تمرکز بر کاهش نرخ تورم</a:t>
          </a:r>
          <a:endParaRPr lang="en-US" sz="2500" kern="1200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sp:txBody>
      <dsp:txXfrm>
        <a:off x="0" y="0"/>
        <a:ext cx="5674156" cy="1256385"/>
      </dsp:txXfrm>
    </dsp:sp>
    <dsp:sp modelId="{747EB850-3D6B-47B2-8737-909EACC37DFB}">
      <dsp:nvSpPr>
        <dsp:cNvPr id="0" name=""/>
        <dsp:cNvSpPr/>
      </dsp:nvSpPr>
      <dsp:spPr>
        <a:xfrm>
          <a:off x="613790" y="1465783"/>
          <a:ext cx="6956298" cy="125638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7009648"/>
                <a:satOff val="10306"/>
                <a:lumOff val="8824"/>
                <a:alphaOff val="0"/>
                <a:shade val="45000"/>
                <a:satMod val="155000"/>
              </a:schemeClr>
            </a:gs>
            <a:gs pos="60000">
              <a:schemeClr val="accent5">
                <a:hueOff val="-7009648"/>
                <a:satOff val="10306"/>
                <a:lumOff val="8824"/>
                <a:alphaOff val="0"/>
                <a:shade val="95000"/>
                <a:satMod val="150000"/>
              </a:schemeClr>
            </a:gs>
            <a:gs pos="100000">
              <a:schemeClr val="accent5">
                <a:hueOff val="-7009648"/>
                <a:satOff val="10306"/>
                <a:lumOff val="8824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500" kern="12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کاهش قابل‌ملاحظۀ اعطای وام‌های رهنی</a:t>
          </a:r>
          <a:endParaRPr lang="en-US" sz="2500" kern="1200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sp:txBody>
      <dsp:txXfrm>
        <a:off x="613790" y="1465783"/>
        <a:ext cx="5525856" cy="1256385"/>
      </dsp:txXfrm>
    </dsp:sp>
    <dsp:sp modelId="{E8E973D4-6250-4311-9E58-CD746455E980}">
      <dsp:nvSpPr>
        <dsp:cNvPr id="0" name=""/>
        <dsp:cNvSpPr/>
      </dsp:nvSpPr>
      <dsp:spPr>
        <a:xfrm>
          <a:off x="1227581" y="2931566"/>
          <a:ext cx="6956298" cy="125638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14019296"/>
                <a:satOff val="20613"/>
                <a:lumOff val="17647"/>
                <a:alphaOff val="0"/>
                <a:shade val="45000"/>
                <a:satMod val="155000"/>
              </a:schemeClr>
            </a:gs>
            <a:gs pos="60000">
              <a:schemeClr val="accent5">
                <a:hueOff val="-14019296"/>
                <a:satOff val="20613"/>
                <a:lumOff val="17647"/>
                <a:alphaOff val="0"/>
                <a:shade val="95000"/>
                <a:satMod val="150000"/>
              </a:schemeClr>
            </a:gs>
            <a:gs pos="100000">
              <a:schemeClr val="accent5">
                <a:hueOff val="-14019296"/>
                <a:satOff val="20613"/>
                <a:lumOff val="17647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500" kern="12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کاهش اعتبارات در بخش مسکن</a:t>
          </a:r>
          <a:endParaRPr lang="en-US" sz="2500" kern="1200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sp:txBody>
      <dsp:txXfrm>
        <a:off x="1227581" y="2931566"/>
        <a:ext cx="5525856" cy="1256385"/>
      </dsp:txXfrm>
    </dsp:sp>
    <dsp:sp modelId="{AEFD4F9C-A0C5-44E0-9280-F25AAA8EBF81}">
      <dsp:nvSpPr>
        <dsp:cNvPr id="0" name=""/>
        <dsp:cNvSpPr/>
      </dsp:nvSpPr>
      <dsp:spPr>
        <a:xfrm>
          <a:off x="6139647" y="952759"/>
          <a:ext cx="816650" cy="816650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sp:txBody>
      <dsp:txXfrm>
        <a:off x="6139647" y="952759"/>
        <a:ext cx="816650" cy="816650"/>
      </dsp:txXfrm>
    </dsp:sp>
    <dsp:sp modelId="{9FD925DA-982A-49A6-9565-8F705171763D}">
      <dsp:nvSpPr>
        <dsp:cNvPr id="0" name=""/>
        <dsp:cNvSpPr/>
      </dsp:nvSpPr>
      <dsp:spPr>
        <a:xfrm>
          <a:off x="6753438" y="2410166"/>
          <a:ext cx="816650" cy="816650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14104897"/>
            <a:satOff val="26552"/>
            <a:lumOff val="4016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sp:txBody>
      <dsp:txXfrm>
        <a:off x="6753438" y="2410166"/>
        <a:ext cx="816650" cy="816650"/>
      </dsp:txXfrm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B7A9938-BBCE-4763-8180-8FA2A8C35FDE}">
      <dsp:nvSpPr>
        <dsp:cNvPr id="0" name=""/>
        <dsp:cNvSpPr/>
      </dsp:nvSpPr>
      <dsp:spPr>
        <a:xfrm>
          <a:off x="999" y="779030"/>
          <a:ext cx="2337680" cy="11688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4295" tIns="49530" rIns="74295" bIns="49530" numCol="1" spcCol="1270" anchor="ctr" anchorCtr="0">
          <a:noAutofit/>
        </a:bodyPr>
        <a:lstStyle/>
        <a:p>
          <a:pPr lvl="0" algn="ctr" defTabSz="1733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900" kern="1200" dirty="0" smtClean="0"/>
            <a:t>تجاری</a:t>
          </a:r>
          <a:endParaRPr lang="en-US" sz="3900" kern="1200" dirty="0"/>
        </a:p>
      </dsp:txBody>
      <dsp:txXfrm>
        <a:off x="999" y="779030"/>
        <a:ext cx="2337680" cy="1168840"/>
      </dsp:txXfrm>
    </dsp:sp>
    <dsp:sp modelId="{C8B0FB8E-D480-49A0-8C92-873D7E032CFE}">
      <dsp:nvSpPr>
        <dsp:cNvPr id="0" name=""/>
        <dsp:cNvSpPr/>
      </dsp:nvSpPr>
      <dsp:spPr>
        <a:xfrm>
          <a:off x="234767" y="1947870"/>
          <a:ext cx="233768" cy="8766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76630"/>
              </a:lnTo>
              <a:lnTo>
                <a:pt x="233768" y="876630"/>
              </a:lnTo>
            </a:path>
          </a:pathLst>
        </a:custGeom>
        <a:noFill/>
        <a:ln w="425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9852F2-88A0-4ADE-AFCE-581CDBBB922B}">
      <dsp:nvSpPr>
        <dsp:cNvPr id="0" name=""/>
        <dsp:cNvSpPr/>
      </dsp:nvSpPr>
      <dsp:spPr>
        <a:xfrm>
          <a:off x="468535" y="2240081"/>
          <a:ext cx="1870144" cy="11688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600" kern="1200" dirty="0" smtClean="0"/>
            <a:t>فراوانی عرضه</a:t>
          </a:r>
          <a:endParaRPr lang="en-US" sz="3600" kern="1200" dirty="0"/>
        </a:p>
      </dsp:txBody>
      <dsp:txXfrm>
        <a:off x="468535" y="2240081"/>
        <a:ext cx="1870144" cy="1168840"/>
      </dsp:txXfrm>
    </dsp:sp>
    <dsp:sp modelId="{3F6E03C0-27A7-4999-90EB-F337B53DB5DB}">
      <dsp:nvSpPr>
        <dsp:cNvPr id="0" name=""/>
        <dsp:cNvSpPr/>
      </dsp:nvSpPr>
      <dsp:spPr>
        <a:xfrm>
          <a:off x="2923099" y="779030"/>
          <a:ext cx="2337680" cy="11688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4295" tIns="49530" rIns="74295" bIns="49530" numCol="1" spcCol="1270" anchor="ctr" anchorCtr="0">
          <a:noAutofit/>
        </a:bodyPr>
        <a:lstStyle/>
        <a:p>
          <a:pPr lvl="0" algn="ctr" defTabSz="1733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900" kern="1200" dirty="0" smtClean="0"/>
            <a:t>لوکس</a:t>
          </a:r>
          <a:endParaRPr lang="en-US" sz="3900" kern="1200" dirty="0"/>
        </a:p>
      </dsp:txBody>
      <dsp:txXfrm>
        <a:off x="2923099" y="779030"/>
        <a:ext cx="2337680" cy="1168840"/>
      </dsp:txXfrm>
    </dsp:sp>
    <dsp:sp modelId="{04B96DA6-760A-4A7F-A204-0061CE9FBF2D}">
      <dsp:nvSpPr>
        <dsp:cNvPr id="0" name=""/>
        <dsp:cNvSpPr/>
      </dsp:nvSpPr>
      <dsp:spPr>
        <a:xfrm>
          <a:off x="3156867" y="1947870"/>
          <a:ext cx="233768" cy="8766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76630"/>
              </a:lnTo>
              <a:lnTo>
                <a:pt x="233768" y="876630"/>
              </a:lnTo>
            </a:path>
          </a:pathLst>
        </a:custGeom>
        <a:noFill/>
        <a:ln w="425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D6FA6D-FDC9-4D7E-B9E4-675764E2731D}">
      <dsp:nvSpPr>
        <dsp:cNvPr id="0" name=""/>
        <dsp:cNvSpPr/>
      </dsp:nvSpPr>
      <dsp:spPr>
        <a:xfrm>
          <a:off x="3390635" y="2240081"/>
          <a:ext cx="1870144" cy="11688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600" kern="1200" dirty="0" smtClean="0"/>
            <a:t>فراوانی عرضه</a:t>
          </a:r>
          <a:endParaRPr lang="en-US" sz="3600" kern="1200" dirty="0"/>
        </a:p>
      </dsp:txBody>
      <dsp:txXfrm>
        <a:off x="3390635" y="2240081"/>
        <a:ext cx="1870144" cy="1168840"/>
      </dsp:txXfrm>
    </dsp:sp>
    <dsp:sp modelId="{7370F69F-17E8-452D-A7AF-467B5F380A50}">
      <dsp:nvSpPr>
        <dsp:cNvPr id="0" name=""/>
        <dsp:cNvSpPr/>
      </dsp:nvSpPr>
      <dsp:spPr>
        <a:xfrm>
          <a:off x="5845200" y="779030"/>
          <a:ext cx="2337680" cy="11688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4295" tIns="49530" rIns="74295" bIns="49530" numCol="1" spcCol="1270" anchor="ctr" anchorCtr="0">
          <a:noAutofit/>
        </a:bodyPr>
        <a:lstStyle/>
        <a:p>
          <a:pPr lvl="0" algn="ctr" defTabSz="1733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900" kern="1200" dirty="0" smtClean="0"/>
            <a:t>ارزان‌قیمت</a:t>
          </a:r>
          <a:endParaRPr lang="en-US" sz="3900" kern="1200" dirty="0"/>
        </a:p>
      </dsp:txBody>
      <dsp:txXfrm>
        <a:off x="5845200" y="779030"/>
        <a:ext cx="2337680" cy="1168840"/>
      </dsp:txXfrm>
    </dsp:sp>
    <dsp:sp modelId="{80E36586-1E49-44B2-B9C1-72B7AE055737}">
      <dsp:nvSpPr>
        <dsp:cNvPr id="0" name=""/>
        <dsp:cNvSpPr/>
      </dsp:nvSpPr>
      <dsp:spPr>
        <a:xfrm>
          <a:off x="6078968" y="1947870"/>
          <a:ext cx="233768" cy="8766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76630"/>
              </a:lnTo>
              <a:lnTo>
                <a:pt x="233768" y="876630"/>
              </a:lnTo>
            </a:path>
          </a:pathLst>
        </a:custGeom>
        <a:noFill/>
        <a:ln w="425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436973-0ADD-4A29-AA92-C93D6F68DAB7}">
      <dsp:nvSpPr>
        <dsp:cNvPr id="0" name=""/>
        <dsp:cNvSpPr/>
      </dsp:nvSpPr>
      <dsp:spPr>
        <a:xfrm>
          <a:off x="6312736" y="2240081"/>
          <a:ext cx="1870144" cy="11688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600" kern="1200" dirty="0" smtClean="0"/>
            <a:t>فراوانی تقاضا</a:t>
          </a:r>
          <a:endParaRPr lang="en-US" sz="3600" kern="1200" dirty="0"/>
        </a:p>
      </dsp:txBody>
      <dsp:txXfrm>
        <a:off x="6312736" y="2240081"/>
        <a:ext cx="1870144" cy="1168840"/>
      </dsp:txXfrm>
    </dsp:sp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D5E85E2-5226-41F7-97E6-B86612930735}">
      <dsp:nvSpPr>
        <dsp:cNvPr id="0" name=""/>
        <dsp:cNvSpPr/>
      </dsp:nvSpPr>
      <dsp:spPr>
        <a:xfrm>
          <a:off x="39" y="278211"/>
          <a:ext cx="3824205" cy="118573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2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4696" tIns="134112" rIns="234696" bIns="134112" numCol="1" spcCol="1270" anchor="ctr" anchorCtr="0">
          <a:noAutofit/>
        </a:bodyPr>
        <a:lstStyle/>
        <a:p>
          <a:pPr lvl="0" algn="ctr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300" kern="1200" dirty="0" smtClean="0"/>
            <a:t>حضور مسکن مهر</a:t>
          </a:r>
          <a:endParaRPr lang="en-US" sz="3300" kern="1200" dirty="0"/>
        </a:p>
      </dsp:txBody>
      <dsp:txXfrm>
        <a:off x="39" y="278211"/>
        <a:ext cx="3824205" cy="1185733"/>
      </dsp:txXfrm>
    </dsp:sp>
    <dsp:sp modelId="{6A25B8DA-5D5E-4C8D-9A4B-44A319A883E3}">
      <dsp:nvSpPr>
        <dsp:cNvPr id="0" name=""/>
        <dsp:cNvSpPr/>
      </dsp:nvSpPr>
      <dsp:spPr>
        <a:xfrm>
          <a:off x="39" y="1463945"/>
          <a:ext cx="3824205" cy="2445795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6022" tIns="176022" rIns="234696" bIns="264033" numCol="1" spcCol="1270" anchor="t" anchorCtr="0">
          <a:noAutofit/>
        </a:bodyPr>
        <a:lstStyle/>
        <a:p>
          <a:pPr marL="285750" lvl="1" indent="-285750" algn="justLow" defTabSz="14668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3300" kern="12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رقیب بخش خصوصی در ساخت مسکن ارزان‌قیمت</a:t>
          </a:r>
          <a:endParaRPr lang="en-US" sz="3300" kern="1200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sp:txBody>
      <dsp:txXfrm>
        <a:off x="39" y="1463945"/>
        <a:ext cx="3824205" cy="2445795"/>
      </dsp:txXfrm>
    </dsp:sp>
    <dsp:sp modelId="{C924E812-A72F-405E-83CC-EE763EB399AA}">
      <dsp:nvSpPr>
        <dsp:cNvPr id="0" name=""/>
        <dsp:cNvSpPr/>
      </dsp:nvSpPr>
      <dsp:spPr>
        <a:xfrm>
          <a:off x="4359634" y="278211"/>
          <a:ext cx="3824205" cy="1185733"/>
        </a:xfrm>
        <a:prstGeom prst="rect">
          <a:avLst/>
        </a:prstGeom>
        <a:gradFill rotWithShape="0">
          <a:gsLst>
            <a:gs pos="0">
              <a:schemeClr val="accent2">
                <a:hueOff val="-9067202"/>
                <a:satOff val="5236"/>
                <a:lumOff val="-9607"/>
                <a:alphaOff val="0"/>
                <a:shade val="45000"/>
                <a:satMod val="155000"/>
              </a:schemeClr>
            </a:gs>
            <a:gs pos="60000">
              <a:schemeClr val="accent2">
                <a:hueOff val="-9067202"/>
                <a:satOff val="5236"/>
                <a:lumOff val="-9607"/>
                <a:alphaOff val="0"/>
                <a:shade val="95000"/>
                <a:satMod val="150000"/>
              </a:schemeClr>
            </a:gs>
            <a:gs pos="100000">
              <a:schemeClr val="accent2">
                <a:hueOff val="-9067202"/>
                <a:satOff val="5236"/>
                <a:lumOff val="-9607"/>
                <a:alphaOff val="0"/>
                <a:tint val="87000"/>
                <a:satMod val="2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-9067202"/>
              <a:satOff val="5236"/>
              <a:lumOff val="-9607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4696" tIns="134112" rIns="234696" bIns="134112" numCol="1" spcCol="1270" anchor="ctr" anchorCtr="0">
          <a:noAutofit/>
        </a:bodyPr>
        <a:lstStyle/>
        <a:p>
          <a:pPr lvl="0" algn="ctr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300" kern="1200" dirty="0" smtClean="0"/>
            <a:t>کوچک‌شدن بازار رهن</a:t>
          </a:r>
          <a:endParaRPr lang="en-US" sz="3300" kern="1200" dirty="0"/>
        </a:p>
      </dsp:txBody>
      <dsp:txXfrm>
        <a:off x="4359634" y="278211"/>
        <a:ext cx="3824205" cy="1185733"/>
      </dsp:txXfrm>
    </dsp:sp>
    <dsp:sp modelId="{79C4F951-15CD-4F64-BB15-0C72BFB5CB8E}">
      <dsp:nvSpPr>
        <dsp:cNvPr id="0" name=""/>
        <dsp:cNvSpPr/>
      </dsp:nvSpPr>
      <dsp:spPr>
        <a:xfrm>
          <a:off x="4359634" y="1463945"/>
          <a:ext cx="3824205" cy="2445795"/>
        </a:xfrm>
        <a:prstGeom prst="rect">
          <a:avLst/>
        </a:prstGeom>
        <a:solidFill>
          <a:schemeClr val="accent2">
            <a:tint val="40000"/>
            <a:alpha val="90000"/>
            <a:hueOff val="-8695070"/>
            <a:satOff val="-10141"/>
            <a:lumOff val="-1691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-8695070"/>
              <a:satOff val="-10141"/>
              <a:lumOff val="-1691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6022" tIns="176022" rIns="234696" bIns="264033" numCol="1" spcCol="1270" anchor="t" anchorCtr="0">
          <a:noAutofit/>
        </a:bodyPr>
        <a:lstStyle/>
        <a:p>
          <a:pPr marL="285750" lvl="1" indent="-285750" algn="justLow" defTabSz="14668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3300" kern="12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کاهش تحریک طرف تقاضای مسکن ارزان‌قیمت </a:t>
          </a:r>
          <a:endParaRPr lang="en-US" sz="3300" kern="1200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sp:txBody>
      <dsp:txXfrm>
        <a:off x="4359634" y="1463945"/>
        <a:ext cx="3824205" cy="2445795"/>
      </dsp:txXfrm>
    </dsp:sp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49A8E04-D5C4-4A9E-AB60-CA20359D4ED7}">
      <dsp:nvSpPr>
        <dsp:cNvPr id="0" name=""/>
        <dsp:cNvSpPr/>
      </dsp:nvSpPr>
      <dsp:spPr>
        <a:xfrm>
          <a:off x="4095" y="0"/>
          <a:ext cx="3940090" cy="41879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tint val="40000"/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dk2">
                <a:tint val="40000"/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dk2">
                <a:tint val="40000"/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lvl="0" algn="ctr" defTabSz="2222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5000" kern="1200" dirty="0" smtClean="0"/>
            <a:t>افزایش هزینه</a:t>
          </a:r>
          <a:endParaRPr lang="en-US" sz="5000" kern="1200" dirty="0"/>
        </a:p>
      </dsp:txBody>
      <dsp:txXfrm>
        <a:off x="4095" y="0"/>
        <a:ext cx="3940090" cy="1256385"/>
      </dsp:txXfrm>
    </dsp:sp>
    <dsp:sp modelId="{C65649B2-FBF4-4465-A65B-8D25067D872E}">
      <dsp:nvSpPr>
        <dsp:cNvPr id="0" name=""/>
        <dsp:cNvSpPr/>
      </dsp:nvSpPr>
      <dsp:spPr>
        <a:xfrm>
          <a:off x="398105" y="1256743"/>
          <a:ext cx="3152072" cy="8227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dk2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lvl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100" kern="12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افزایش قیمت نهاده‌های تولید</a:t>
          </a:r>
          <a:endParaRPr lang="fa-IR" sz="2100" kern="1200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sp:txBody>
      <dsp:txXfrm>
        <a:off x="398105" y="1256743"/>
        <a:ext cx="3152072" cy="822764"/>
      </dsp:txXfrm>
    </dsp:sp>
    <dsp:sp modelId="{4318D5E2-BE97-43CC-9D16-009C24E5D210}">
      <dsp:nvSpPr>
        <dsp:cNvPr id="0" name=""/>
        <dsp:cNvSpPr/>
      </dsp:nvSpPr>
      <dsp:spPr>
        <a:xfrm>
          <a:off x="398105" y="2206087"/>
          <a:ext cx="3152072" cy="8227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dk2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lvl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100" kern="1200" dirty="0" smtClean="0"/>
            <a:t>هزینه‌های </a:t>
          </a:r>
          <a:r>
            <a:rPr lang="ar-SA" sz="2100" kern="12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تغییر تکنولوژی </a:t>
          </a:r>
          <a:endParaRPr lang="fa-IR" sz="2100" kern="1200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sp:txBody>
      <dsp:txXfrm>
        <a:off x="398105" y="2206087"/>
        <a:ext cx="3152072" cy="822764"/>
      </dsp:txXfrm>
    </dsp:sp>
    <dsp:sp modelId="{41FDB461-DC95-4F04-BECC-E18BE3C9415E}">
      <dsp:nvSpPr>
        <dsp:cNvPr id="0" name=""/>
        <dsp:cNvSpPr/>
      </dsp:nvSpPr>
      <dsp:spPr>
        <a:xfrm>
          <a:off x="398105" y="3155431"/>
          <a:ext cx="3152072" cy="8227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dk2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100" kern="1200" dirty="0" smtClean="0"/>
            <a:t>هزینۀ فرصت ناشی از افزایش سرمایه در گردش </a:t>
          </a:r>
          <a:endParaRPr lang="en-US" sz="2100" kern="1200" dirty="0"/>
        </a:p>
      </dsp:txBody>
      <dsp:txXfrm>
        <a:off x="398105" y="3155431"/>
        <a:ext cx="3152072" cy="822764"/>
      </dsp:txXfrm>
    </dsp:sp>
    <dsp:sp modelId="{B30B72C0-A11F-4082-A6D6-11D7B53A7C02}">
      <dsp:nvSpPr>
        <dsp:cNvPr id="0" name=""/>
        <dsp:cNvSpPr/>
      </dsp:nvSpPr>
      <dsp:spPr>
        <a:xfrm>
          <a:off x="4239693" y="0"/>
          <a:ext cx="3940090" cy="41879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tint val="40000"/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dk2">
                <a:tint val="40000"/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dk2">
                <a:tint val="40000"/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lvl="0" algn="ctr" defTabSz="2222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5000" kern="1200" dirty="0" smtClean="0"/>
            <a:t>تغییر درآمد</a:t>
          </a:r>
          <a:endParaRPr lang="en-US" sz="5000" kern="1200" dirty="0"/>
        </a:p>
      </dsp:txBody>
      <dsp:txXfrm>
        <a:off x="4239693" y="0"/>
        <a:ext cx="3940090" cy="1256385"/>
      </dsp:txXfrm>
    </dsp:sp>
    <dsp:sp modelId="{4E3CBF83-4A7A-4AA0-A017-88C72FCCC4EE}">
      <dsp:nvSpPr>
        <dsp:cNvPr id="0" name=""/>
        <dsp:cNvSpPr/>
      </dsp:nvSpPr>
      <dsp:spPr>
        <a:xfrm>
          <a:off x="4633702" y="1257612"/>
          <a:ext cx="3152072" cy="12627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dk2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lvl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100" kern="12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تغییر قیمت</a:t>
          </a:r>
          <a:endParaRPr lang="en-US" sz="2100" kern="1200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sp:txBody>
      <dsp:txXfrm>
        <a:off x="4633702" y="1257612"/>
        <a:ext cx="3152072" cy="1262724"/>
      </dsp:txXfrm>
    </dsp:sp>
    <dsp:sp modelId="{659119F6-7C45-413A-99C1-6FC77A19FA3B}">
      <dsp:nvSpPr>
        <dsp:cNvPr id="0" name=""/>
        <dsp:cNvSpPr/>
      </dsp:nvSpPr>
      <dsp:spPr>
        <a:xfrm>
          <a:off x="4633702" y="2714602"/>
          <a:ext cx="3152072" cy="12627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dk2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lvl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100" kern="12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تغییر فروش</a:t>
          </a:r>
          <a:endParaRPr lang="en-US" sz="2100" kern="1200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sp:txBody>
      <dsp:txXfrm>
        <a:off x="4633702" y="2714602"/>
        <a:ext cx="3152072" cy="1262724"/>
      </dsp:txXfrm>
    </dsp:sp>
  </dsp:spTree>
</dsp:drawing>
</file>

<file path=ppt/diagrams/drawing1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368ECE0-EAAA-4B1C-962C-7637D7527479}">
      <dsp:nvSpPr>
        <dsp:cNvPr id="0" name=""/>
        <dsp:cNvSpPr/>
      </dsp:nvSpPr>
      <dsp:spPr>
        <a:xfrm rot="16200000">
          <a:off x="-119834" y="123930"/>
          <a:ext cx="4187952" cy="3940090"/>
        </a:xfrm>
        <a:prstGeom prst="flowChartManualOperation">
          <a:avLst/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3">
                <a:shade val="80000"/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3">
                <a:shade val="80000"/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0" tIns="0" rIns="400844" bIns="0" numCol="1" spcCol="1270" anchor="ctr" anchorCtr="0">
          <a:noAutofit/>
        </a:bodyPr>
        <a:lstStyle/>
        <a:p>
          <a:pPr lvl="0" algn="ctr" defTabSz="2800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6300" kern="1200" dirty="0" smtClean="0">
              <a:latin typeface="B Baraiya"/>
              <a:cs typeface="B Zar" pitchFamily="2" charset="-78"/>
            </a:rPr>
            <a:t>صندوق زمین و ساختمان</a:t>
          </a:r>
          <a:endParaRPr lang="fa-IR" sz="6300" kern="1200" dirty="0">
            <a:latin typeface="B Baraiya"/>
            <a:cs typeface="B Zar" pitchFamily="2" charset="-78"/>
          </a:endParaRPr>
        </a:p>
      </dsp:txBody>
      <dsp:txXfrm rot="16200000">
        <a:off x="-119834" y="123930"/>
        <a:ext cx="4187952" cy="3940090"/>
      </dsp:txXfrm>
    </dsp:sp>
    <dsp:sp modelId="{728C73CB-083A-4E51-9869-A3D663309962}">
      <dsp:nvSpPr>
        <dsp:cNvPr id="0" name=""/>
        <dsp:cNvSpPr/>
      </dsp:nvSpPr>
      <dsp:spPr>
        <a:xfrm rot="16200000">
          <a:off x="4115762" y="123930"/>
          <a:ext cx="4187952" cy="3940090"/>
        </a:xfrm>
        <a:prstGeom prst="flowChartManualOperation">
          <a:avLst/>
        </a:prstGeom>
        <a:gradFill rotWithShape="0">
          <a:gsLst>
            <a:gs pos="0">
              <a:schemeClr val="accent3">
                <a:shade val="80000"/>
                <a:hueOff val="533469"/>
                <a:satOff val="-50782"/>
                <a:lumOff val="37794"/>
                <a:alphaOff val="0"/>
                <a:shade val="45000"/>
                <a:satMod val="155000"/>
              </a:schemeClr>
            </a:gs>
            <a:gs pos="60000">
              <a:schemeClr val="accent3">
                <a:shade val="80000"/>
                <a:hueOff val="533469"/>
                <a:satOff val="-50782"/>
                <a:lumOff val="37794"/>
                <a:alphaOff val="0"/>
                <a:shade val="95000"/>
                <a:satMod val="150000"/>
              </a:schemeClr>
            </a:gs>
            <a:gs pos="100000">
              <a:schemeClr val="accent3">
                <a:shade val="80000"/>
                <a:hueOff val="533469"/>
                <a:satOff val="-50782"/>
                <a:lumOff val="37794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0" tIns="0" rIns="400844" bIns="0" numCol="1" spcCol="1270" anchor="ctr" anchorCtr="0">
          <a:noAutofit/>
        </a:bodyPr>
        <a:lstStyle/>
        <a:p>
          <a:pPr lvl="0" algn="ctr" defTabSz="2800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6300" kern="1200" dirty="0" smtClean="0">
              <a:latin typeface="B Baraiya"/>
              <a:cs typeface="B Zar" pitchFamily="2" charset="-78"/>
            </a:rPr>
            <a:t>صندوق بهره‌برداري</a:t>
          </a:r>
          <a:endParaRPr lang="fa-IR" sz="6300" kern="1200" dirty="0">
            <a:latin typeface="B Baraiya"/>
            <a:cs typeface="B Zar" pitchFamily="2" charset="-78"/>
          </a:endParaRPr>
        </a:p>
      </dsp:txBody>
      <dsp:txXfrm rot="16200000">
        <a:off x="4115762" y="123930"/>
        <a:ext cx="4187952" cy="3940090"/>
      </dsp:txXfrm>
    </dsp:sp>
  </dsp:spTree>
</dsp:drawing>
</file>

<file path=ppt/diagrams/drawing1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222125E-1785-4948-82F6-28AD9BBBCA7D}">
      <dsp:nvSpPr>
        <dsp:cNvPr id="0" name=""/>
        <dsp:cNvSpPr/>
      </dsp:nvSpPr>
      <dsp:spPr>
        <a:xfrm>
          <a:off x="0" y="0"/>
          <a:ext cx="8183880" cy="41879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2">
                <a:tint val="40000"/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400" b="1" kern="1200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sp:txBody>
      <dsp:txXfrm>
        <a:off x="0" y="0"/>
        <a:ext cx="8183880" cy="1256385"/>
      </dsp:txXfrm>
    </dsp:sp>
    <dsp:sp modelId="{827D85F6-95CB-4D25-92A3-AD3CEB248A00}">
      <dsp:nvSpPr>
        <dsp:cNvPr id="0" name=""/>
        <dsp:cNvSpPr/>
      </dsp:nvSpPr>
      <dsp:spPr>
        <a:xfrm>
          <a:off x="868669" y="626838"/>
          <a:ext cx="6547104" cy="11262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2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3980" tIns="70485" rIns="93980" bIns="70485" numCol="1" spcCol="1270" anchor="ctr" anchorCtr="0">
          <a:noAutofit/>
        </a:bodyPr>
        <a:lstStyle/>
        <a:p>
          <a:pPr lvl="0" algn="ctr" defTabSz="1644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700" b="1" kern="12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بسط اجاره و اجاره‌داری</a:t>
          </a:r>
          <a:endParaRPr lang="en-US" sz="3700" kern="1200" dirty="0"/>
        </a:p>
      </dsp:txBody>
      <dsp:txXfrm>
        <a:off x="868669" y="626838"/>
        <a:ext cx="6547104" cy="1126241"/>
      </dsp:txXfrm>
    </dsp:sp>
    <dsp:sp modelId="{B0B2A361-87F1-427C-B06A-0A396C07B4B5}">
      <dsp:nvSpPr>
        <dsp:cNvPr id="0" name=""/>
        <dsp:cNvSpPr/>
      </dsp:nvSpPr>
      <dsp:spPr>
        <a:xfrm>
          <a:off x="792461" y="1908048"/>
          <a:ext cx="6547104" cy="7005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3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3980" tIns="70485" rIns="93980" bIns="70485" numCol="1" spcCol="1270" anchor="ctr" anchorCtr="0">
          <a:noAutofit/>
        </a:bodyPr>
        <a:lstStyle/>
        <a:p>
          <a:pPr lvl="0" algn="ctr" defTabSz="1644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700" kern="1200" dirty="0" smtClean="0"/>
            <a:t>راه‌اندازی صندوق بهره‌برداری</a:t>
          </a:r>
          <a:endParaRPr lang="en-US" sz="3700" kern="1200" dirty="0"/>
        </a:p>
      </dsp:txBody>
      <dsp:txXfrm>
        <a:off x="792461" y="1908048"/>
        <a:ext cx="6547104" cy="700582"/>
      </dsp:txXfrm>
    </dsp:sp>
    <dsp:sp modelId="{E11812B3-CB85-4800-A2FE-BA3BF8BE0179}">
      <dsp:nvSpPr>
        <dsp:cNvPr id="0" name=""/>
        <dsp:cNvSpPr/>
      </dsp:nvSpPr>
      <dsp:spPr>
        <a:xfrm>
          <a:off x="792461" y="2822447"/>
          <a:ext cx="6547104" cy="7939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4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3980" tIns="70485" rIns="93980" bIns="70485" numCol="1" spcCol="1270" anchor="ctr" anchorCtr="0">
          <a:noAutofit/>
        </a:bodyPr>
        <a:lstStyle/>
        <a:p>
          <a:pPr lvl="0" algn="ctr" defTabSz="1644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700" kern="1200" dirty="0" smtClean="0"/>
            <a:t>انتشار صکوک اجاره</a:t>
          </a:r>
          <a:endParaRPr lang="fa-IR" sz="3700" kern="1200" dirty="0"/>
        </a:p>
      </dsp:txBody>
      <dsp:txXfrm>
        <a:off x="792461" y="2822447"/>
        <a:ext cx="6547104" cy="793929"/>
      </dsp:txXfrm>
    </dsp:sp>
  </dsp:spTree>
</dsp:drawing>
</file>

<file path=ppt/diagrams/drawing1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3A8F0B3-E401-494E-9B89-1ACD04718E59}">
      <dsp:nvSpPr>
        <dsp:cNvPr id="0" name=""/>
        <dsp:cNvSpPr/>
      </dsp:nvSpPr>
      <dsp:spPr>
        <a:xfrm>
          <a:off x="57804" y="1323012"/>
          <a:ext cx="4010504" cy="205558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kern="1200" dirty="0" smtClean="0">
              <a:cs typeface="B Nazanin" pitchFamily="2" charset="-78"/>
            </a:rPr>
            <a:t>تخصیص وجوه به خرید و اجاره</a:t>
          </a:r>
        </a:p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kern="1200" dirty="0" smtClean="0">
              <a:cs typeface="B Nazanin" pitchFamily="2" charset="-78"/>
            </a:rPr>
            <a:t>تحریک طرف تقاضا</a:t>
          </a:r>
          <a:endParaRPr lang="fa-IR" sz="2000" kern="1200" dirty="0">
            <a:cs typeface="B Nazanin" pitchFamily="2" charset="-78"/>
          </a:endParaRPr>
        </a:p>
      </dsp:txBody>
      <dsp:txXfrm>
        <a:off x="699485" y="1323012"/>
        <a:ext cx="3368823" cy="2055580"/>
      </dsp:txXfrm>
    </dsp:sp>
    <dsp:sp modelId="{60ADCCCF-A7CC-43FF-8C64-A87B411A5139}">
      <dsp:nvSpPr>
        <dsp:cNvPr id="0" name=""/>
        <dsp:cNvSpPr/>
      </dsp:nvSpPr>
      <dsp:spPr>
        <a:xfrm>
          <a:off x="1503111" y="115001"/>
          <a:ext cx="1384572" cy="138457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900" kern="1200" dirty="0" smtClean="0">
              <a:cs typeface="+mn-cs"/>
            </a:rPr>
            <a:t>تراست املاک و مستغلات</a:t>
          </a:r>
          <a:endParaRPr lang="fa-IR" sz="1900" kern="1200" dirty="0">
            <a:cs typeface="+mn-cs"/>
          </a:endParaRPr>
        </a:p>
      </dsp:txBody>
      <dsp:txXfrm>
        <a:off x="1503111" y="115001"/>
        <a:ext cx="1384572" cy="1384572"/>
      </dsp:txXfrm>
    </dsp:sp>
    <dsp:sp modelId="{78442DC1-C8C5-4620-857A-80094E0A2D39}">
      <dsp:nvSpPr>
        <dsp:cNvPr id="0" name=""/>
        <dsp:cNvSpPr/>
      </dsp:nvSpPr>
      <dsp:spPr>
        <a:xfrm>
          <a:off x="4342306" y="1323012"/>
          <a:ext cx="3780534" cy="2095628"/>
        </a:xfrm>
        <a:prstGeom prst="rect">
          <a:avLst/>
        </a:prstGeom>
        <a:solidFill>
          <a:schemeClr val="accent2">
            <a:tint val="40000"/>
            <a:alpha val="90000"/>
            <a:hueOff val="-8695070"/>
            <a:satOff val="-10141"/>
            <a:lumOff val="-1691"/>
            <a:alphaOff val="0"/>
          </a:schemeClr>
        </a:solidFill>
        <a:ln w="42500" cap="flat" cmpd="sng" algn="ctr">
          <a:solidFill>
            <a:schemeClr val="accent2">
              <a:tint val="40000"/>
              <a:alpha val="90000"/>
              <a:hueOff val="-8695070"/>
              <a:satOff val="-10141"/>
              <a:lumOff val="-169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kern="1200" dirty="0" smtClean="0">
              <a:cs typeface="B Nazanin" pitchFamily="2" charset="-78"/>
            </a:rPr>
            <a:t>تخصیص وجوه به ساخت پروژه</a:t>
          </a:r>
        </a:p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kern="1200" dirty="0" smtClean="0">
              <a:cs typeface="B Nazanin" pitchFamily="2" charset="-78"/>
            </a:rPr>
            <a:t>تحریک طرف عرضه</a:t>
          </a:r>
          <a:endParaRPr lang="fa-IR" sz="2000" kern="1200" dirty="0">
            <a:cs typeface="B Nazanin" pitchFamily="2" charset="-78"/>
          </a:endParaRPr>
        </a:p>
      </dsp:txBody>
      <dsp:txXfrm>
        <a:off x="4947191" y="1323012"/>
        <a:ext cx="3175648" cy="2095628"/>
      </dsp:txXfrm>
    </dsp:sp>
    <dsp:sp modelId="{F292AF64-0ACF-456F-9022-9747E96B7175}">
      <dsp:nvSpPr>
        <dsp:cNvPr id="0" name=""/>
        <dsp:cNvSpPr/>
      </dsp:nvSpPr>
      <dsp:spPr>
        <a:xfrm>
          <a:off x="5594882" y="115001"/>
          <a:ext cx="1384572" cy="1384572"/>
        </a:xfrm>
        <a:prstGeom prst="ellipse">
          <a:avLst/>
        </a:prstGeom>
        <a:solidFill>
          <a:schemeClr val="accent2">
            <a:hueOff val="-9067202"/>
            <a:satOff val="5236"/>
            <a:lumOff val="-9607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900" kern="1200" dirty="0" smtClean="0">
              <a:cs typeface="+mn-cs"/>
            </a:rPr>
            <a:t>صندوق زمین و ساختمان</a:t>
          </a:r>
          <a:endParaRPr lang="fa-IR" sz="1900" kern="1200" dirty="0">
            <a:cs typeface="+mn-cs"/>
          </a:endParaRPr>
        </a:p>
      </dsp:txBody>
      <dsp:txXfrm>
        <a:off x="5594882" y="115001"/>
        <a:ext cx="1384572" cy="138457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E3DF6F3-AB9B-4A5B-B6EE-4B0374B93FB6}">
      <dsp:nvSpPr>
        <dsp:cNvPr id="0" name=""/>
        <dsp:cNvSpPr/>
      </dsp:nvSpPr>
      <dsp:spPr>
        <a:xfrm>
          <a:off x="0" y="614912"/>
          <a:ext cx="8229599" cy="1795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600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791464" rIns="638708" bIns="270256" numCol="1" spcCol="1270" anchor="t" anchorCtr="0">
          <a:noAutofit/>
        </a:bodyPr>
        <a:lstStyle/>
        <a:p>
          <a:pPr marL="285750" lvl="1" indent="-285750" algn="r" defTabSz="1689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3800" kern="1200" dirty="0" smtClean="0">
              <a:cs typeface="B Zar" pitchFamily="2" charset="-78"/>
            </a:rPr>
            <a:t>توسعه و عمران، آبادانی</a:t>
          </a:r>
          <a:endParaRPr lang="en-US" sz="3800" kern="1200" dirty="0">
            <a:cs typeface="B Zar" pitchFamily="2" charset="-78"/>
          </a:endParaRPr>
        </a:p>
      </dsp:txBody>
      <dsp:txXfrm>
        <a:off x="0" y="614912"/>
        <a:ext cx="8229599" cy="1795500"/>
      </dsp:txXfrm>
    </dsp:sp>
    <dsp:sp modelId="{896EFB43-B8E3-49DC-972C-844927E66D7C}">
      <dsp:nvSpPr>
        <dsp:cNvPr id="0" name=""/>
        <dsp:cNvSpPr/>
      </dsp:nvSpPr>
      <dsp:spPr>
        <a:xfrm>
          <a:off x="411479" y="54032"/>
          <a:ext cx="5760720" cy="1121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Development</a:t>
          </a:r>
          <a:endParaRPr lang="en-US" sz="3800" kern="1200" dirty="0"/>
        </a:p>
      </dsp:txBody>
      <dsp:txXfrm>
        <a:off x="411479" y="54032"/>
        <a:ext cx="5760720" cy="1121760"/>
      </dsp:txXfrm>
    </dsp:sp>
    <dsp:sp modelId="{BAA40FB5-54E7-42D8-A118-061268110B99}">
      <dsp:nvSpPr>
        <dsp:cNvPr id="0" name=""/>
        <dsp:cNvSpPr/>
      </dsp:nvSpPr>
      <dsp:spPr>
        <a:xfrm>
          <a:off x="0" y="3176492"/>
          <a:ext cx="8229599" cy="1795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600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791464" rIns="638708" bIns="270256" numCol="1" spcCol="1270" anchor="t" anchorCtr="0">
          <a:noAutofit/>
        </a:bodyPr>
        <a:lstStyle/>
        <a:p>
          <a:pPr marL="285750" lvl="1" indent="-285750" algn="r" defTabSz="1689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3800" kern="1200" dirty="0" smtClean="0">
              <a:cs typeface="B Zar" pitchFamily="2" charset="-78"/>
            </a:rPr>
            <a:t>توسعه‌گر، آبادگر</a:t>
          </a:r>
          <a:endParaRPr lang="en-US" sz="3800" kern="1200" dirty="0">
            <a:cs typeface="B Zar" pitchFamily="2" charset="-78"/>
          </a:endParaRPr>
        </a:p>
      </dsp:txBody>
      <dsp:txXfrm>
        <a:off x="0" y="3176492"/>
        <a:ext cx="8229599" cy="1795500"/>
      </dsp:txXfrm>
    </dsp:sp>
    <dsp:sp modelId="{914CB1C6-A771-4204-A464-00142C655835}">
      <dsp:nvSpPr>
        <dsp:cNvPr id="0" name=""/>
        <dsp:cNvSpPr/>
      </dsp:nvSpPr>
      <dsp:spPr>
        <a:xfrm>
          <a:off x="411479" y="2615612"/>
          <a:ext cx="5760720" cy="1121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Developer</a:t>
          </a:r>
          <a:endParaRPr lang="en-US" sz="3800" kern="1200" dirty="0"/>
        </a:p>
      </dsp:txBody>
      <dsp:txXfrm>
        <a:off x="411479" y="2615612"/>
        <a:ext cx="5760720" cy="1121760"/>
      </dsp:txXfrm>
    </dsp:sp>
  </dsp:spTree>
</dsp:drawing>
</file>

<file path=ppt/diagrams/drawing2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7D673D8-68F9-4CAC-86A2-D3F13F7375DF}">
      <dsp:nvSpPr>
        <dsp:cNvPr id="0" name=""/>
        <dsp:cNvSpPr/>
      </dsp:nvSpPr>
      <dsp:spPr>
        <a:xfrm>
          <a:off x="2247900" y="0"/>
          <a:ext cx="2971800" cy="297180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b="1" kern="1200" dirty="0" smtClean="0">
              <a:cs typeface="B Nazanin" pitchFamily="2" charset="-78"/>
            </a:rPr>
            <a:t>اوراق اجاره</a:t>
          </a:r>
          <a:endParaRPr lang="fa-IR" sz="2800" b="1" kern="1200" dirty="0">
            <a:cs typeface="B Nazanin" pitchFamily="2" charset="-78"/>
          </a:endParaRPr>
        </a:p>
      </dsp:txBody>
      <dsp:txXfrm>
        <a:off x="2683110" y="742950"/>
        <a:ext cx="2101379" cy="1485900"/>
      </dsp:txXfrm>
    </dsp:sp>
  </dsp:spTree>
</dsp:drawing>
</file>

<file path=ppt/diagrams/drawing2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5B10734-A726-4FD4-84E1-F483BF722E3E}">
      <dsp:nvSpPr>
        <dsp:cNvPr id="0" name=""/>
        <dsp:cNvSpPr/>
      </dsp:nvSpPr>
      <dsp:spPr>
        <a:xfrm rot="16200000">
          <a:off x="-382446" y="382483"/>
          <a:ext cx="2971725" cy="2206833"/>
        </a:xfrm>
        <a:prstGeom prst="up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2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200" kern="12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اوراق اجارۀ عادی</a:t>
          </a:r>
          <a:endParaRPr lang="fa-IR" sz="2200" kern="1200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sp:txBody>
      <dsp:txXfrm rot="16200000">
        <a:off x="-382446" y="382483"/>
        <a:ext cx="2971725" cy="2206833"/>
      </dsp:txXfrm>
    </dsp:sp>
    <dsp:sp modelId="{64DAA9D6-454C-4B78-A56C-A0115F993836}">
      <dsp:nvSpPr>
        <dsp:cNvPr id="0" name=""/>
        <dsp:cNvSpPr/>
      </dsp:nvSpPr>
      <dsp:spPr>
        <a:xfrm rot="5400000">
          <a:off x="4799151" y="306288"/>
          <a:ext cx="2971725" cy="2359223"/>
        </a:xfrm>
        <a:prstGeom prst="up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3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200" kern="12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اوراق اجاره به شرط تملیک</a:t>
          </a:r>
          <a:endParaRPr lang="fa-IR" sz="2200" kern="1200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sp:txBody>
      <dsp:txXfrm rot="5400000">
        <a:off x="4799151" y="306288"/>
        <a:ext cx="2971725" cy="2359223"/>
      </dsp:txXfrm>
    </dsp:sp>
  </dsp:spTree>
</dsp:drawing>
</file>

<file path=ppt/diagrams/drawing2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EAE2CDE-CCBF-4D11-90A9-BE1FE00966A2}">
      <dsp:nvSpPr>
        <dsp:cNvPr id="0" name=""/>
        <dsp:cNvSpPr/>
      </dsp:nvSpPr>
      <dsp:spPr>
        <a:xfrm>
          <a:off x="1523996" y="1302"/>
          <a:ext cx="5135886" cy="18601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kern="1200" dirty="0" smtClean="0">
              <a:cs typeface="B Zar" pitchFamily="2" charset="-78"/>
            </a:rPr>
            <a:t>حساب اماني (</a:t>
          </a:r>
          <a:r>
            <a:rPr lang="en-US" sz="2800" kern="1200" dirty="0" err="1" smtClean="0">
              <a:cs typeface="B Zar" pitchFamily="2" charset="-78"/>
            </a:rPr>
            <a:t>Escrew</a:t>
          </a:r>
          <a:r>
            <a:rPr lang="en-US" sz="2800" kern="1200" dirty="0" smtClean="0">
              <a:cs typeface="B Zar" pitchFamily="2" charset="-78"/>
            </a:rPr>
            <a:t> Account</a:t>
          </a:r>
          <a:r>
            <a:rPr lang="fa-IR" sz="2800" kern="1200" dirty="0" smtClean="0">
              <a:cs typeface="B Zar" pitchFamily="2" charset="-78"/>
            </a:rPr>
            <a:t>)</a:t>
          </a:r>
          <a:endParaRPr lang="en-US" sz="2800" kern="1200" dirty="0">
            <a:cs typeface="B Zar" pitchFamily="2" charset="-78"/>
          </a:endParaRPr>
        </a:p>
      </dsp:txBody>
      <dsp:txXfrm>
        <a:off x="1523996" y="1302"/>
        <a:ext cx="5135886" cy="1860154"/>
      </dsp:txXfrm>
    </dsp:sp>
    <dsp:sp modelId="{5F04A721-C85E-40FD-81B6-6F72624D506D}">
      <dsp:nvSpPr>
        <dsp:cNvPr id="0" name=""/>
        <dsp:cNvSpPr/>
      </dsp:nvSpPr>
      <dsp:spPr>
        <a:xfrm>
          <a:off x="2037585" y="1861456"/>
          <a:ext cx="513588" cy="13951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95115"/>
              </a:lnTo>
              <a:lnTo>
                <a:pt x="513588" y="1395115"/>
              </a:lnTo>
            </a:path>
          </a:pathLst>
        </a:custGeom>
        <a:noFill/>
        <a:ln w="425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2C08F3-A4C5-41CF-978C-7599CCC66C10}">
      <dsp:nvSpPr>
        <dsp:cNvPr id="0" name=""/>
        <dsp:cNvSpPr/>
      </dsp:nvSpPr>
      <dsp:spPr>
        <a:xfrm>
          <a:off x="2551174" y="2326495"/>
          <a:ext cx="2976246" cy="18601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53340" rIns="80010" bIns="53340" numCol="1" spcCol="1270" anchor="ctr" anchorCtr="0">
          <a:noAutofit/>
        </a:bodyPr>
        <a:lstStyle/>
        <a:p>
          <a:pPr lvl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200" kern="1200" dirty="0" smtClean="0">
              <a:cs typeface="B Zar" pitchFamily="2" charset="-78"/>
            </a:rPr>
            <a:t>ابزاري براي پيش‌فروش</a:t>
          </a:r>
          <a:endParaRPr lang="en-US" sz="4200" kern="1200" dirty="0">
            <a:cs typeface="B Zar" pitchFamily="2" charset="-78"/>
          </a:endParaRPr>
        </a:p>
      </dsp:txBody>
      <dsp:txXfrm>
        <a:off x="2551174" y="2326495"/>
        <a:ext cx="2976246" cy="1860154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52FCA8F-5DE7-4CB9-8FA5-CABCBCF7CE77}">
      <dsp:nvSpPr>
        <dsp:cNvPr id="0" name=""/>
        <dsp:cNvSpPr/>
      </dsp:nvSpPr>
      <dsp:spPr>
        <a:xfrm>
          <a:off x="0" y="841937"/>
          <a:ext cx="8229599" cy="3858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38708" tIns="728980" rIns="638708" bIns="248920" numCol="1" spcCol="1270" anchor="t" anchorCtr="0">
          <a:noAutofit/>
        </a:bodyPr>
        <a:lstStyle/>
        <a:p>
          <a:pPr marL="285750" lvl="1" indent="-285750" algn="r" defTabSz="15557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3500" b="1" kern="1200" dirty="0" smtClean="0">
              <a:cs typeface="B Zar" pitchFamily="2" charset="-78"/>
            </a:rPr>
            <a:t>مدیریت زمین</a:t>
          </a:r>
          <a:endParaRPr lang="en-US" sz="3500" kern="1200" dirty="0">
            <a:cs typeface="B Zar" pitchFamily="2" charset="-78"/>
          </a:endParaRPr>
        </a:p>
        <a:p>
          <a:pPr marL="285750" lvl="1" indent="-285750" algn="r" defTabSz="15557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3500" b="1" kern="1200" dirty="0" smtClean="0">
              <a:cs typeface="B Zar" pitchFamily="2" charset="-78"/>
            </a:rPr>
            <a:t>مدیریت منابع مالی</a:t>
          </a:r>
          <a:endParaRPr lang="en-US" sz="3500" kern="1200" dirty="0">
            <a:cs typeface="B Zar" pitchFamily="2" charset="-78"/>
          </a:endParaRPr>
        </a:p>
        <a:p>
          <a:pPr marL="285750" lvl="1" indent="-285750" algn="r" defTabSz="15557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3500" b="1" kern="1200" dirty="0" smtClean="0">
              <a:cs typeface="B Zar" pitchFamily="2" charset="-78"/>
            </a:rPr>
            <a:t>مدیریت اجرا</a:t>
          </a:r>
          <a:endParaRPr lang="en-US" sz="3500" kern="1200" dirty="0">
            <a:cs typeface="B Zar" pitchFamily="2" charset="-78"/>
          </a:endParaRPr>
        </a:p>
        <a:p>
          <a:pPr marL="285750" lvl="1" indent="-285750" algn="r" defTabSz="15557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3500" b="1" kern="1200" dirty="0" smtClean="0">
              <a:cs typeface="B Zar" pitchFamily="2" charset="-78"/>
            </a:rPr>
            <a:t>مدیریت و هماهنگی کل فرآیند</a:t>
          </a:r>
          <a:endParaRPr lang="en-US" sz="3500" kern="1200" dirty="0">
            <a:cs typeface="B Zar" pitchFamily="2" charset="-78"/>
          </a:endParaRPr>
        </a:p>
      </dsp:txBody>
      <dsp:txXfrm>
        <a:off x="0" y="841937"/>
        <a:ext cx="8229599" cy="3858750"/>
      </dsp:txXfrm>
    </dsp:sp>
    <dsp:sp modelId="{63B68CFA-13EA-48CE-87C0-9F98699BB207}">
      <dsp:nvSpPr>
        <dsp:cNvPr id="0" name=""/>
        <dsp:cNvSpPr/>
      </dsp:nvSpPr>
      <dsp:spPr>
        <a:xfrm>
          <a:off x="411479" y="325337"/>
          <a:ext cx="5760720" cy="10332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555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500" b="1" kern="1200" dirty="0" smtClean="0">
              <a:cs typeface="B Titr" pitchFamily="2" charset="-78"/>
            </a:rPr>
            <a:t>چهار محور اصلی فعالیت </a:t>
          </a:r>
          <a:r>
            <a:rPr lang="ar-SA" sz="3500" kern="1200" dirty="0" smtClean="0">
              <a:cs typeface="B Titr" pitchFamily="2" charset="-78"/>
            </a:rPr>
            <a:t>توسعه‌گر</a:t>
          </a:r>
          <a:endParaRPr lang="fa-IR" sz="3500" b="1" kern="1200" dirty="0">
            <a:cs typeface="B Titr" pitchFamily="2" charset="-78"/>
          </a:endParaRPr>
        </a:p>
      </dsp:txBody>
      <dsp:txXfrm>
        <a:off x="411479" y="325337"/>
        <a:ext cx="5760720" cy="103320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E036954-C89D-4F36-9139-00ED0D55167D}">
      <dsp:nvSpPr>
        <dsp:cNvPr id="0" name=""/>
        <dsp:cNvSpPr/>
      </dsp:nvSpPr>
      <dsp:spPr>
        <a:xfrm rot="5400000">
          <a:off x="-397566" y="401379"/>
          <a:ext cx="2650442" cy="185531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700" kern="1200" dirty="0" smtClean="0">
              <a:cs typeface="B Zar" pitchFamily="2" charset="-78"/>
            </a:rPr>
            <a:t>پیمان‌کار</a:t>
          </a:r>
          <a:endParaRPr lang="en-US" sz="3700" kern="1200" dirty="0">
            <a:cs typeface="B Zar" pitchFamily="2" charset="-78"/>
          </a:endParaRPr>
        </a:p>
      </dsp:txBody>
      <dsp:txXfrm rot="5400000">
        <a:off x="-397566" y="401379"/>
        <a:ext cx="2650442" cy="1855310"/>
      </dsp:txXfrm>
    </dsp:sp>
    <dsp:sp modelId="{78930134-4BCE-41B0-88E4-228315563090}">
      <dsp:nvSpPr>
        <dsp:cNvPr id="0" name=""/>
        <dsp:cNvSpPr/>
      </dsp:nvSpPr>
      <dsp:spPr>
        <a:xfrm rot="5400000">
          <a:off x="4181061" y="-2321937"/>
          <a:ext cx="1722787" cy="637428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05384" tIns="36195" rIns="36195" bIns="36195" numCol="1" spcCol="1270" anchor="ctr" anchorCtr="0">
          <a:noAutofit/>
        </a:bodyPr>
        <a:lstStyle/>
        <a:p>
          <a:pPr marL="285750" lvl="1" indent="-285750" algn="r" defTabSz="25336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5700" kern="1200" dirty="0" smtClean="0">
              <a:cs typeface="B Zar" pitchFamily="2" charset="-78"/>
            </a:rPr>
            <a:t>ریسک کمتر- بازدۀ کمتر‌</a:t>
          </a:r>
          <a:endParaRPr lang="en-US" sz="5700" kern="1200" dirty="0">
            <a:cs typeface="B Zar" pitchFamily="2" charset="-78"/>
          </a:endParaRPr>
        </a:p>
      </dsp:txBody>
      <dsp:txXfrm rot="5400000">
        <a:off x="4181061" y="-2321937"/>
        <a:ext cx="1722787" cy="6374289"/>
      </dsp:txXfrm>
    </dsp:sp>
    <dsp:sp modelId="{8E3EAFA3-1A4A-45F4-B4AA-E07BE56C9486}">
      <dsp:nvSpPr>
        <dsp:cNvPr id="0" name=""/>
        <dsp:cNvSpPr/>
      </dsp:nvSpPr>
      <dsp:spPr>
        <a:xfrm rot="5400000">
          <a:off x="-397566" y="2769335"/>
          <a:ext cx="2650442" cy="185531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700" kern="1200" dirty="0" smtClean="0">
              <a:cs typeface="B Zar" pitchFamily="2" charset="-78"/>
            </a:rPr>
            <a:t>توسعه‌گر</a:t>
          </a:r>
          <a:endParaRPr lang="en-US" sz="3700" kern="1200" dirty="0">
            <a:cs typeface="B Zar" pitchFamily="2" charset="-78"/>
          </a:endParaRPr>
        </a:p>
      </dsp:txBody>
      <dsp:txXfrm rot="5400000">
        <a:off x="-397566" y="2769335"/>
        <a:ext cx="2650442" cy="1855310"/>
      </dsp:txXfrm>
    </dsp:sp>
    <dsp:sp modelId="{1E7F88F8-6BC0-4A6D-8628-C99B35B5EBA6}">
      <dsp:nvSpPr>
        <dsp:cNvPr id="0" name=""/>
        <dsp:cNvSpPr/>
      </dsp:nvSpPr>
      <dsp:spPr>
        <a:xfrm rot="5400000">
          <a:off x="4181061" y="46017"/>
          <a:ext cx="1722787" cy="637428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05384" tIns="36195" rIns="36195" bIns="36195" numCol="1" spcCol="1270" anchor="ctr" anchorCtr="0">
          <a:noAutofit/>
        </a:bodyPr>
        <a:lstStyle/>
        <a:p>
          <a:pPr marL="285750" lvl="1" indent="-285750" algn="r" defTabSz="25336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5700" kern="1200" dirty="0" smtClean="0">
              <a:cs typeface="B Zar" pitchFamily="2" charset="-78"/>
            </a:rPr>
            <a:t>کارآفرین و ریسک‌پذیر</a:t>
          </a:r>
          <a:endParaRPr lang="en-US" sz="5700" kern="1200" dirty="0">
            <a:cs typeface="B Zar" pitchFamily="2" charset="-78"/>
          </a:endParaRPr>
        </a:p>
      </dsp:txBody>
      <dsp:txXfrm rot="5400000">
        <a:off x="4181061" y="46017"/>
        <a:ext cx="1722787" cy="6374289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488747A-7BC6-4C6E-A927-E8ECA6E19C85}">
      <dsp:nvSpPr>
        <dsp:cNvPr id="0" name=""/>
        <dsp:cNvSpPr/>
      </dsp:nvSpPr>
      <dsp:spPr>
        <a:xfrm>
          <a:off x="0" y="0"/>
          <a:ext cx="6019800" cy="251460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20399999"/>
          </a:camera>
          <a:lightRig rig="threePt" dir="t"/>
        </a:scene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 smtClean="0">
              <a:cs typeface="B Mitra" pitchFamily="2" charset="-78"/>
            </a:rPr>
            <a:t> 88/07/27– سازمان توسعۀ تجارت – وزیر بازرگانی</a:t>
          </a:r>
          <a:r>
            <a:rPr lang="fa-IR" sz="900" b="1" kern="1200" dirty="0" smtClean="0"/>
            <a:t>:</a:t>
          </a:r>
          <a:endParaRPr lang="fa-IR" sz="900" kern="1200" dirty="0"/>
        </a:p>
      </dsp:txBody>
      <dsp:txXfrm>
        <a:off x="0" y="0"/>
        <a:ext cx="6019800" cy="251460"/>
      </dsp:txXfrm>
    </dsp:sp>
    <dsp:sp modelId="{C97B98B8-5779-4B8D-A77F-85387A8272CB}">
      <dsp:nvSpPr>
        <dsp:cNvPr id="0" name=""/>
        <dsp:cNvSpPr/>
      </dsp:nvSpPr>
      <dsp:spPr>
        <a:xfrm>
          <a:off x="0" y="251460"/>
          <a:ext cx="6019800" cy="528066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2">
                <a:shade val="80000"/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20399999"/>
          </a:camera>
          <a:lightRig rig="threeP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dirty="0" smtClean="0">
              <a:cs typeface="B Mitra" pitchFamily="2" charset="-78"/>
            </a:rPr>
            <a:t>سهم 7 درصدی صادرات غیرنفتی از تولید ناخالص داخلی پذیرفتنی نیست!!</a:t>
          </a:r>
          <a:endParaRPr lang="fa-IR" sz="1800" kern="1200" dirty="0"/>
        </a:p>
      </dsp:txBody>
      <dsp:txXfrm>
        <a:off x="0" y="251460"/>
        <a:ext cx="6019800" cy="528066"/>
      </dsp:txXfrm>
    </dsp:sp>
    <dsp:sp modelId="{4E4D8BCF-9EAB-49B9-B7F3-367A7D4A7CCC}">
      <dsp:nvSpPr>
        <dsp:cNvPr id="0" name=""/>
        <dsp:cNvSpPr/>
      </dsp:nvSpPr>
      <dsp:spPr>
        <a:xfrm>
          <a:off x="0" y="779526"/>
          <a:ext cx="6019800" cy="58674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95AD364-48A8-48E8-B75A-A85F69C680DD}">
      <dsp:nvSpPr>
        <dsp:cNvPr id="0" name=""/>
        <dsp:cNvSpPr/>
      </dsp:nvSpPr>
      <dsp:spPr>
        <a:xfrm>
          <a:off x="5527" y="0"/>
          <a:ext cx="2235175" cy="22098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dk2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kern="1200" dirty="0" smtClean="0">
              <a:cs typeface="B Mitra" pitchFamily="2" charset="-78"/>
            </a:rPr>
            <a:t>مکزیک (1995)</a:t>
          </a:r>
          <a:endParaRPr lang="fa-IR" sz="3200" kern="1200" dirty="0">
            <a:cs typeface="B Mitra" pitchFamily="2" charset="-78"/>
          </a:endParaRPr>
        </a:p>
      </dsp:txBody>
      <dsp:txXfrm>
        <a:off x="5527" y="0"/>
        <a:ext cx="2235175" cy="2209800"/>
      </dsp:txXfrm>
    </dsp:sp>
    <dsp:sp modelId="{B7F08068-05FB-4A1A-B32B-A5AC882D26EA}">
      <dsp:nvSpPr>
        <dsp:cNvPr id="0" name=""/>
        <dsp:cNvSpPr/>
      </dsp:nvSpPr>
      <dsp:spPr>
        <a:xfrm>
          <a:off x="2616212" y="0"/>
          <a:ext cx="2235175" cy="22098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dk2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kern="1200" dirty="0" smtClean="0">
              <a:cs typeface="B Mitra" pitchFamily="2" charset="-78"/>
            </a:rPr>
            <a:t>آسیا (1997)</a:t>
          </a:r>
          <a:endParaRPr lang="fa-IR" sz="3200" kern="1200" dirty="0">
            <a:cs typeface="B Mitra" pitchFamily="2" charset="-78"/>
          </a:endParaRPr>
        </a:p>
      </dsp:txBody>
      <dsp:txXfrm>
        <a:off x="2616212" y="0"/>
        <a:ext cx="2235175" cy="2209800"/>
      </dsp:txXfrm>
    </dsp:sp>
    <dsp:sp modelId="{03A8B30F-0299-4678-B941-CEFF7B9E05F6}">
      <dsp:nvSpPr>
        <dsp:cNvPr id="0" name=""/>
        <dsp:cNvSpPr/>
      </dsp:nvSpPr>
      <dsp:spPr>
        <a:xfrm>
          <a:off x="5226897" y="0"/>
          <a:ext cx="2235175" cy="22098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dk2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kern="1200" dirty="0" smtClean="0">
              <a:cs typeface="B Mitra" pitchFamily="2" charset="-78"/>
            </a:rPr>
            <a:t>روسیه (1997)</a:t>
          </a:r>
          <a:endParaRPr lang="fa-IR" sz="3200" kern="1200" dirty="0">
            <a:cs typeface="B Mitra" pitchFamily="2" charset="-78"/>
          </a:endParaRPr>
        </a:p>
      </dsp:txBody>
      <dsp:txXfrm>
        <a:off x="5226897" y="0"/>
        <a:ext cx="2235175" cy="2209800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D599BF5-8397-4B33-82DA-C4DBC636DCB1}">
      <dsp:nvSpPr>
        <dsp:cNvPr id="0" name=""/>
        <dsp:cNvSpPr/>
      </dsp:nvSpPr>
      <dsp:spPr>
        <a:xfrm>
          <a:off x="0" y="623715"/>
          <a:ext cx="933449" cy="119096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500" kern="1200" dirty="0" smtClean="0">
              <a:cs typeface="B Nazanin" pitchFamily="2" charset="-78"/>
            </a:rPr>
            <a:t>ارزش‌گذاری ارز پایین‌تر از ارزش بازار</a:t>
          </a:r>
          <a:endParaRPr lang="fa-IR" sz="1500" kern="1200" dirty="0">
            <a:cs typeface="B Nazanin" pitchFamily="2" charset="-78"/>
          </a:endParaRPr>
        </a:p>
      </dsp:txBody>
      <dsp:txXfrm>
        <a:off x="0" y="623715"/>
        <a:ext cx="933449" cy="1190969"/>
      </dsp:txXfrm>
    </dsp:sp>
    <dsp:sp modelId="{6B5E5E17-0FCF-4536-894D-BC7C7AB39163}">
      <dsp:nvSpPr>
        <dsp:cNvPr id="0" name=""/>
        <dsp:cNvSpPr/>
      </dsp:nvSpPr>
      <dsp:spPr>
        <a:xfrm>
          <a:off x="1026794" y="1103452"/>
          <a:ext cx="197891" cy="2314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700" kern="1200">
            <a:cs typeface="B Nazanin" pitchFamily="2" charset="-78"/>
          </a:endParaRPr>
        </a:p>
      </dsp:txBody>
      <dsp:txXfrm>
        <a:off x="1026794" y="1103452"/>
        <a:ext cx="197891" cy="231495"/>
      </dsp:txXfrm>
    </dsp:sp>
    <dsp:sp modelId="{AF9EF214-9395-482B-9D59-7E8FD873035B}">
      <dsp:nvSpPr>
        <dsp:cNvPr id="0" name=""/>
        <dsp:cNvSpPr/>
      </dsp:nvSpPr>
      <dsp:spPr>
        <a:xfrm>
          <a:off x="1306829" y="623715"/>
          <a:ext cx="933449" cy="119096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500" kern="1200" dirty="0" smtClean="0">
              <a:cs typeface="B Nazanin" pitchFamily="2" charset="-78"/>
            </a:rPr>
            <a:t>افزایش تقاضا برای تبدیل پول داخلی به ارز</a:t>
          </a:r>
          <a:endParaRPr lang="fa-IR" sz="1500" kern="1200" dirty="0">
            <a:cs typeface="B Nazanin" pitchFamily="2" charset="-78"/>
          </a:endParaRPr>
        </a:p>
      </dsp:txBody>
      <dsp:txXfrm>
        <a:off x="1306829" y="623715"/>
        <a:ext cx="933449" cy="1190969"/>
      </dsp:txXfrm>
    </dsp:sp>
    <dsp:sp modelId="{2A94A014-FF25-4BE4-B3A0-D0979D522120}">
      <dsp:nvSpPr>
        <dsp:cNvPr id="0" name=""/>
        <dsp:cNvSpPr/>
      </dsp:nvSpPr>
      <dsp:spPr>
        <a:xfrm>
          <a:off x="2333624" y="1103452"/>
          <a:ext cx="197891" cy="2314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700" kern="1200">
            <a:cs typeface="B Nazanin" pitchFamily="2" charset="-78"/>
          </a:endParaRPr>
        </a:p>
      </dsp:txBody>
      <dsp:txXfrm>
        <a:off x="2333624" y="1103452"/>
        <a:ext cx="197891" cy="231495"/>
      </dsp:txXfrm>
    </dsp:sp>
    <dsp:sp modelId="{B952FE26-4B2C-42DE-9B85-E434D6E6FAED}">
      <dsp:nvSpPr>
        <dsp:cNvPr id="0" name=""/>
        <dsp:cNvSpPr/>
      </dsp:nvSpPr>
      <dsp:spPr>
        <a:xfrm>
          <a:off x="2613659" y="623715"/>
          <a:ext cx="933449" cy="119096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500" kern="1200" dirty="0" smtClean="0">
              <a:cs typeface="B Nazanin" pitchFamily="2" charset="-78"/>
            </a:rPr>
            <a:t>کاهش ذخایر ارزی بانک مرکزی</a:t>
          </a:r>
          <a:endParaRPr lang="fa-IR" sz="1500" kern="1200" dirty="0">
            <a:cs typeface="B Nazanin" pitchFamily="2" charset="-78"/>
          </a:endParaRPr>
        </a:p>
      </dsp:txBody>
      <dsp:txXfrm>
        <a:off x="2613659" y="623715"/>
        <a:ext cx="933449" cy="1190969"/>
      </dsp:txXfrm>
    </dsp:sp>
    <dsp:sp modelId="{52F7DE59-864A-49C6-BF68-97DB5036B393}">
      <dsp:nvSpPr>
        <dsp:cNvPr id="0" name=""/>
        <dsp:cNvSpPr/>
      </dsp:nvSpPr>
      <dsp:spPr>
        <a:xfrm>
          <a:off x="3640454" y="1103452"/>
          <a:ext cx="197891" cy="2314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700" kern="1200">
            <a:cs typeface="B Nazanin" pitchFamily="2" charset="-78"/>
          </a:endParaRPr>
        </a:p>
      </dsp:txBody>
      <dsp:txXfrm>
        <a:off x="3640454" y="1103452"/>
        <a:ext cx="197891" cy="231495"/>
      </dsp:txXfrm>
    </dsp:sp>
    <dsp:sp modelId="{83CF8A0D-256C-4FF3-A622-7085BF5211C7}">
      <dsp:nvSpPr>
        <dsp:cNvPr id="0" name=""/>
        <dsp:cNvSpPr/>
      </dsp:nvSpPr>
      <dsp:spPr>
        <a:xfrm>
          <a:off x="3920489" y="623715"/>
          <a:ext cx="933449" cy="119096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500" kern="1200" dirty="0" smtClean="0">
              <a:cs typeface="B Nazanin" pitchFamily="2" charset="-78"/>
            </a:rPr>
            <a:t>هجوم برای تبدیل پول داخلی به ارز</a:t>
          </a:r>
          <a:endParaRPr lang="fa-IR" sz="1500" kern="1200" dirty="0">
            <a:cs typeface="B Nazanin" pitchFamily="2" charset="-78"/>
          </a:endParaRPr>
        </a:p>
      </dsp:txBody>
      <dsp:txXfrm>
        <a:off x="3920489" y="623715"/>
        <a:ext cx="933449" cy="1190969"/>
      </dsp:txXfrm>
    </dsp:sp>
    <dsp:sp modelId="{6EE9B792-F6D7-4EFC-863F-4F3145151CB2}">
      <dsp:nvSpPr>
        <dsp:cNvPr id="0" name=""/>
        <dsp:cNvSpPr/>
      </dsp:nvSpPr>
      <dsp:spPr>
        <a:xfrm>
          <a:off x="4947284" y="1103452"/>
          <a:ext cx="197891" cy="2314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700" kern="1200">
            <a:cs typeface="B Nazanin" pitchFamily="2" charset="-78"/>
          </a:endParaRPr>
        </a:p>
      </dsp:txBody>
      <dsp:txXfrm>
        <a:off x="4947284" y="1103452"/>
        <a:ext cx="197891" cy="231495"/>
      </dsp:txXfrm>
    </dsp:sp>
    <dsp:sp modelId="{609CB399-3DC1-404D-ABF8-04E07EFB66C8}">
      <dsp:nvSpPr>
        <dsp:cNvPr id="0" name=""/>
        <dsp:cNvSpPr/>
      </dsp:nvSpPr>
      <dsp:spPr>
        <a:xfrm>
          <a:off x="5227319" y="623715"/>
          <a:ext cx="933449" cy="119096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500" kern="1200" dirty="0" smtClean="0">
              <a:cs typeface="B Nazanin" pitchFamily="2" charset="-78"/>
            </a:rPr>
            <a:t>تهی‌شدن ذخایر ارزی بانک مرکزی</a:t>
          </a:r>
          <a:endParaRPr lang="fa-IR" sz="1500" kern="1200" dirty="0">
            <a:cs typeface="B Nazanin" pitchFamily="2" charset="-78"/>
          </a:endParaRPr>
        </a:p>
      </dsp:txBody>
      <dsp:txXfrm>
        <a:off x="5227319" y="623715"/>
        <a:ext cx="933449" cy="1190969"/>
      </dsp:txXfrm>
    </dsp:sp>
    <dsp:sp modelId="{E2F9518B-FA18-4906-9E68-C685AC49DF20}">
      <dsp:nvSpPr>
        <dsp:cNvPr id="0" name=""/>
        <dsp:cNvSpPr/>
      </dsp:nvSpPr>
      <dsp:spPr>
        <a:xfrm>
          <a:off x="6254115" y="1103452"/>
          <a:ext cx="197891" cy="2314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700" kern="1200">
            <a:cs typeface="B Nazanin" pitchFamily="2" charset="-78"/>
          </a:endParaRPr>
        </a:p>
      </dsp:txBody>
      <dsp:txXfrm>
        <a:off x="6254115" y="1103452"/>
        <a:ext cx="197891" cy="231495"/>
      </dsp:txXfrm>
    </dsp:sp>
    <dsp:sp modelId="{C1D0B4AD-CDBA-4E8A-9678-D9F580F72878}">
      <dsp:nvSpPr>
        <dsp:cNvPr id="0" name=""/>
        <dsp:cNvSpPr/>
      </dsp:nvSpPr>
      <dsp:spPr>
        <a:xfrm>
          <a:off x="6534150" y="623715"/>
          <a:ext cx="933449" cy="119096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500" kern="1200" dirty="0" smtClean="0">
              <a:cs typeface="B Nazanin" pitchFamily="2" charset="-78"/>
            </a:rPr>
            <a:t>بروز بحران</a:t>
          </a:r>
          <a:endParaRPr lang="fa-IR" sz="1500" kern="1200" dirty="0">
            <a:cs typeface="B Nazanin" pitchFamily="2" charset="-78"/>
          </a:endParaRPr>
        </a:p>
      </dsp:txBody>
      <dsp:txXfrm>
        <a:off x="6534150" y="623715"/>
        <a:ext cx="933449" cy="1190969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03D0890-ECB4-4C4B-B2CA-330BC98D86A1}">
      <dsp:nvSpPr>
        <dsp:cNvPr id="0" name=""/>
        <dsp:cNvSpPr/>
      </dsp:nvSpPr>
      <dsp:spPr>
        <a:xfrm>
          <a:off x="613790" y="0"/>
          <a:ext cx="6956298" cy="4187952"/>
        </a:xfrm>
        <a:prstGeom prst="rightArrow">
          <a:avLst/>
        </a:prstGeom>
        <a:gradFill rotWithShape="0">
          <a:gsLst>
            <a:gs pos="0">
              <a:schemeClr val="dk2">
                <a:tint val="40000"/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dk2">
                <a:tint val="40000"/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dk2">
                <a:tint val="40000"/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424F1A3B-5DC1-4FDF-AF85-DD4D278BC362}">
      <dsp:nvSpPr>
        <dsp:cNvPr id="0" name=""/>
        <dsp:cNvSpPr/>
      </dsp:nvSpPr>
      <dsp:spPr>
        <a:xfrm>
          <a:off x="4095" y="1256385"/>
          <a:ext cx="1970045" cy="167518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dk2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0" kern="1200" dirty="0" smtClean="0">
              <a:cs typeface="B Zar" pitchFamily="2" charset="-78"/>
            </a:rPr>
            <a:t>افزایش قیمت حامل‌های انرژی</a:t>
          </a:r>
          <a:endParaRPr lang="en-US" sz="2400" b="0" kern="1200" dirty="0">
            <a:cs typeface="B Zar" pitchFamily="2" charset="-78"/>
          </a:endParaRPr>
        </a:p>
      </dsp:txBody>
      <dsp:txXfrm>
        <a:off x="4095" y="1256385"/>
        <a:ext cx="1970045" cy="1675180"/>
      </dsp:txXfrm>
    </dsp:sp>
    <dsp:sp modelId="{764E088F-6792-46B1-8FA9-B307B648EB2C}">
      <dsp:nvSpPr>
        <dsp:cNvPr id="0" name=""/>
        <dsp:cNvSpPr/>
      </dsp:nvSpPr>
      <dsp:spPr>
        <a:xfrm>
          <a:off x="2072643" y="1256385"/>
          <a:ext cx="1970045" cy="167518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dk2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0" kern="1200" dirty="0" smtClean="0">
              <a:cs typeface="B Zar" pitchFamily="2" charset="-78"/>
            </a:rPr>
            <a:t>افزایش تورم</a:t>
          </a:r>
          <a:endParaRPr lang="en-US" sz="2400" b="0" kern="1200" dirty="0">
            <a:cs typeface="B Zar" pitchFamily="2" charset="-78"/>
          </a:endParaRPr>
        </a:p>
      </dsp:txBody>
      <dsp:txXfrm>
        <a:off x="2072643" y="1256385"/>
        <a:ext cx="1970045" cy="1675180"/>
      </dsp:txXfrm>
    </dsp:sp>
    <dsp:sp modelId="{7E884C41-708E-40C1-9DA0-D47C3B882586}">
      <dsp:nvSpPr>
        <dsp:cNvPr id="0" name=""/>
        <dsp:cNvSpPr/>
      </dsp:nvSpPr>
      <dsp:spPr>
        <a:xfrm>
          <a:off x="4141191" y="1256385"/>
          <a:ext cx="1970045" cy="167518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dk2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0" kern="1200" dirty="0" smtClean="0">
              <a:cs typeface="B Zar" pitchFamily="2" charset="-78"/>
            </a:rPr>
            <a:t>فشار برای افزایش قیمت پول</a:t>
          </a:r>
          <a:endParaRPr lang="en-US" sz="2400" b="0" kern="1200" dirty="0">
            <a:cs typeface="B Zar" pitchFamily="2" charset="-78"/>
          </a:endParaRPr>
        </a:p>
      </dsp:txBody>
      <dsp:txXfrm>
        <a:off x="4141191" y="1256385"/>
        <a:ext cx="1970045" cy="1675180"/>
      </dsp:txXfrm>
    </dsp:sp>
    <dsp:sp modelId="{DF6BA13B-6586-409C-8F8E-627AF202BE2C}">
      <dsp:nvSpPr>
        <dsp:cNvPr id="0" name=""/>
        <dsp:cNvSpPr/>
      </dsp:nvSpPr>
      <dsp:spPr>
        <a:xfrm>
          <a:off x="6209738" y="1256385"/>
          <a:ext cx="1970045" cy="167518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dk2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0" kern="1200" dirty="0" smtClean="0">
              <a:cs typeface="B Zar" pitchFamily="2" charset="-78"/>
            </a:rPr>
            <a:t>فشار برای افزایش قیمت ارز</a:t>
          </a:r>
          <a:endParaRPr lang="fa-IR" sz="2400" b="0" kern="1200" dirty="0">
            <a:cs typeface="B Zar" pitchFamily="2" charset="-78"/>
          </a:endParaRPr>
        </a:p>
      </dsp:txBody>
      <dsp:txXfrm>
        <a:off x="6209738" y="1256385"/>
        <a:ext cx="1970045" cy="16751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</cdr:x>
      <cdr:y>0.54179</cdr:y>
    </cdr:from>
    <cdr:to>
      <cdr:x>0.825</cdr:x>
      <cdr:y>0.68766</cdr:y>
    </cdr:to>
    <cdr:sp macro="" textlink="">
      <cdr:nvSpPr>
        <cdr:cNvPr id="3" name="Straight Arrow Connector 2"/>
        <cdr:cNvSpPr/>
      </cdr:nvSpPr>
      <cdr:spPr>
        <a:xfrm xmlns:a="http://schemas.openxmlformats.org/drawingml/2006/main" flipV="1">
          <a:off x="4876800" y="1981200"/>
          <a:ext cx="152400" cy="53340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0.1625</cdr:x>
      <cdr:y>0.29173</cdr:y>
    </cdr:from>
    <cdr:to>
      <cdr:x>0.4625</cdr:x>
      <cdr:y>0.46848</cdr:y>
    </cdr:to>
    <cdr:sp macro="" textlink="">
      <cdr:nvSpPr>
        <cdr:cNvPr id="4" name="TextBox 10"/>
        <cdr:cNvSpPr txBox="1"/>
      </cdr:nvSpPr>
      <cdr:spPr>
        <a:xfrm xmlns:a="http://schemas.openxmlformats.org/drawingml/2006/main">
          <a:off x="990600" y="1066800"/>
          <a:ext cx="1828800" cy="64633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fa-IR"/>
          </a:defPPr>
          <a:lvl1pPr marL="0" algn="r" defTabSz="914400" rtl="1" eaLnBrk="1" latinLnBrk="0" hangingPunct="1">
            <a:defRPr sz="1800" kern="1200">
              <a:solidFill>
                <a:sysClr val="windowText" lastClr="000000"/>
              </a:solidFill>
              <a:latin typeface="Verdana"/>
            </a:defRPr>
          </a:lvl1pPr>
          <a:lvl2pPr marL="457200" algn="r" defTabSz="914400" rtl="1" eaLnBrk="1" latinLnBrk="0" hangingPunct="1">
            <a:defRPr sz="1800" kern="1200">
              <a:solidFill>
                <a:sysClr val="windowText" lastClr="000000"/>
              </a:solidFill>
              <a:latin typeface="Verdana"/>
            </a:defRPr>
          </a:lvl2pPr>
          <a:lvl3pPr marL="914400" algn="r" defTabSz="914400" rtl="1" eaLnBrk="1" latinLnBrk="0" hangingPunct="1">
            <a:defRPr sz="1800" kern="1200">
              <a:solidFill>
                <a:sysClr val="windowText" lastClr="000000"/>
              </a:solidFill>
              <a:latin typeface="Verdana"/>
            </a:defRPr>
          </a:lvl3pPr>
          <a:lvl4pPr marL="1371600" algn="r" defTabSz="914400" rtl="1" eaLnBrk="1" latinLnBrk="0" hangingPunct="1">
            <a:defRPr sz="1800" kern="1200">
              <a:solidFill>
                <a:sysClr val="windowText" lastClr="000000"/>
              </a:solidFill>
              <a:latin typeface="Verdana"/>
            </a:defRPr>
          </a:lvl4pPr>
          <a:lvl5pPr marL="1828800" algn="r" defTabSz="914400" rtl="1" eaLnBrk="1" latinLnBrk="0" hangingPunct="1">
            <a:defRPr sz="1800" kern="1200">
              <a:solidFill>
                <a:sysClr val="windowText" lastClr="000000"/>
              </a:solidFill>
              <a:latin typeface="Verdana"/>
            </a:defRPr>
          </a:lvl5pPr>
          <a:lvl6pPr marL="2286000" algn="r" defTabSz="914400" rtl="1" eaLnBrk="1" latinLnBrk="0" hangingPunct="1">
            <a:defRPr sz="1800" kern="1200">
              <a:solidFill>
                <a:sysClr val="windowText" lastClr="000000"/>
              </a:solidFill>
              <a:latin typeface="Verdana"/>
            </a:defRPr>
          </a:lvl6pPr>
          <a:lvl7pPr marL="2743200" algn="r" defTabSz="914400" rtl="1" eaLnBrk="1" latinLnBrk="0" hangingPunct="1">
            <a:defRPr sz="1800" kern="1200">
              <a:solidFill>
                <a:sysClr val="windowText" lastClr="000000"/>
              </a:solidFill>
              <a:latin typeface="Verdana"/>
            </a:defRPr>
          </a:lvl7pPr>
          <a:lvl8pPr marL="3200400" algn="r" defTabSz="914400" rtl="1" eaLnBrk="1" latinLnBrk="0" hangingPunct="1">
            <a:defRPr sz="1800" kern="1200">
              <a:solidFill>
                <a:sysClr val="windowText" lastClr="000000"/>
              </a:solidFill>
              <a:latin typeface="Verdana"/>
            </a:defRPr>
          </a:lvl8pPr>
          <a:lvl9pPr marL="3657600" algn="r" defTabSz="914400" rtl="1" eaLnBrk="1" latinLnBrk="0" hangingPunct="1">
            <a:defRPr sz="1800" kern="1200">
              <a:solidFill>
                <a:sysClr val="windowText" lastClr="000000"/>
              </a:solidFill>
              <a:latin typeface="Verdana"/>
            </a:defRPr>
          </a:lvl9pPr>
        </a:lstStyle>
        <a:p xmlns:a="http://schemas.openxmlformats.org/drawingml/2006/main">
          <a:r>
            <a:rPr lang="fa-IR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Zar" pitchFamily="2" charset="-78"/>
            </a:rPr>
            <a:t>شاخص قیمت یک متر مربع زیربنای مسکونی</a:t>
          </a:r>
          <a:endParaRPr lang="en-US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cs typeface="B Zar" pitchFamily="2" charset="-78"/>
          </a:endParaRPr>
        </a:p>
      </cdr:txBody>
    </cdr:sp>
  </cdr:relSizeAnchor>
  <cdr:relSizeAnchor xmlns:cdr="http://schemas.openxmlformats.org/drawingml/2006/chartDrawing">
    <cdr:from>
      <cdr:x>0.4625</cdr:x>
      <cdr:y>0.31257</cdr:y>
    </cdr:from>
    <cdr:to>
      <cdr:x>0.5625</cdr:x>
      <cdr:y>0.35425</cdr:y>
    </cdr:to>
    <cdr:sp macro="" textlink="">
      <cdr:nvSpPr>
        <cdr:cNvPr id="6" name="Straight Arrow Connector 5"/>
        <cdr:cNvSpPr/>
      </cdr:nvSpPr>
      <cdr:spPr>
        <a:xfrm xmlns:a="http://schemas.openxmlformats.org/drawingml/2006/main" flipV="1">
          <a:off x="2819400" y="1143000"/>
          <a:ext cx="609600" cy="15240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0.5875</cdr:x>
      <cdr:y>0.04168</cdr:y>
    </cdr:from>
    <cdr:to>
      <cdr:x>0.7875</cdr:x>
      <cdr:y>0.21843</cdr:y>
    </cdr:to>
    <cdr:sp macro="" textlink="">
      <cdr:nvSpPr>
        <cdr:cNvPr id="7" name="TextBox 10"/>
        <cdr:cNvSpPr txBox="1"/>
      </cdr:nvSpPr>
      <cdr:spPr>
        <a:xfrm xmlns:a="http://schemas.openxmlformats.org/drawingml/2006/main">
          <a:off x="3581400" y="152400"/>
          <a:ext cx="1219200" cy="64633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fa-IR"/>
          </a:defPPr>
          <a:lvl1pPr marL="0" algn="r" defTabSz="914400" rtl="1" eaLnBrk="1" latinLnBrk="0" hangingPunct="1">
            <a:defRPr sz="1800" kern="1200">
              <a:solidFill>
                <a:sysClr val="windowText" lastClr="000000"/>
              </a:solidFill>
              <a:latin typeface="Verdana"/>
            </a:defRPr>
          </a:lvl1pPr>
          <a:lvl2pPr marL="457200" algn="r" defTabSz="914400" rtl="1" eaLnBrk="1" latinLnBrk="0" hangingPunct="1">
            <a:defRPr sz="1800" kern="1200">
              <a:solidFill>
                <a:sysClr val="windowText" lastClr="000000"/>
              </a:solidFill>
              <a:latin typeface="Verdana"/>
            </a:defRPr>
          </a:lvl2pPr>
          <a:lvl3pPr marL="914400" algn="r" defTabSz="914400" rtl="1" eaLnBrk="1" latinLnBrk="0" hangingPunct="1">
            <a:defRPr sz="1800" kern="1200">
              <a:solidFill>
                <a:sysClr val="windowText" lastClr="000000"/>
              </a:solidFill>
              <a:latin typeface="Verdana"/>
            </a:defRPr>
          </a:lvl3pPr>
          <a:lvl4pPr marL="1371600" algn="r" defTabSz="914400" rtl="1" eaLnBrk="1" latinLnBrk="0" hangingPunct="1">
            <a:defRPr sz="1800" kern="1200">
              <a:solidFill>
                <a:sysClr val="windowText" lastClr="000000"/>
              </a:solidFill>
              <a:latin typeface="Verdana"/>
            </a:defRPr>
          </a:lvl4pPr>
          <a:lvl5pPr marL="1828800" algn="r" defTabSz="914400" rtl="1" eaLnBrk="1" latinLnBrk="0" hangingPunct="1">
            <a:defRPr sz="1800" kern="1200">
              <a:solidFill>
                <a:sysClr val="windowText" lastClr="000000"/>
              </a:solidFill>
              <a:latin typeface="Verdana"/>
            </a:defRPr>
          </a:lvl5pPr>
          <a:lvl6pPr marL="2286000" algn="r" defTabSz="914400" rtl="1" eaLnBrk="1" latinLnBrk="0" hangingPunct="1">
            <a:defRPr sz="1800" kern="1200">
              <a:solidFill>
                <a:sysClr val="windowText" lastClr="000000"/>
              </a:solidFill>
              <a:latin typeface="Verdana"/>
            </a:defRPr>
          </a:lvl6pPr>
          <a:lvl7pPr marL="2743200" algn="r" defTabSz="914400" rtl="1" eaLnBrk="1" latinLnBrk="0" hangingPunct="1">
            <a:defRPr sz="1800" kern="1200">
              <a:solidFill>
                <a:sysClr val="windowText" lastClr="000000"/>
              </a:solidFill>
              <a:latin typeface="Verdana"/>
            </a:defRPr>
          </a:lvl7pPr>
          <a:lvl8pPr marL="3200400" algn="r" defTabSz="914400" rtl="1" eaLnBrk="1" latinLnBrk="0" hangingPunct="1">
            <a:defRPr sz="1800" kern="1200">
              <a:solidFill>
                <a:sysClr val="windowText" lastClr="000000"/>
              </a:solidFill>
              <a:latin typeface="Verdana"/>
            </a:defRPr>
          </a:lvl8pPr>
          <a:lvl9pPr marL="3657600" algn="r" defTabSz="914400" rtl="1" eaLnBrk="1" latinLnBrk="0" hangingPunct="1">
            <a:defRPr sz="1800" kern="1200">
              <a:solidFill>
                <a:sysClr val="windowText" lastClr="000000"/>
              </a:solidFill>
              <a:latin typeface="Verdana"/>
            </a:defRPr>
          </a:lvl9pPr>
        </a:lstStyle>
        <a:p xmlns:a="http://schemas.openxmlformats.org/drawingml/2006/main">
          <a:r>
            <a:rPr lang="fa-IR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Zar" pitchFamily="2" charset="-78"/>
            </a:rPr>
            <a:t>شاخص قیمت مصرف‌کننده</a:t>
          </a:r>
          <a:endParaRPr lang="en-US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cs typeface="B Zar" pitchFamily="2" charset="-78"/>
          </a:endParaRPr>
        </a:p>
      </cdr:txBody>
    </cdr:sp>
  </cdr:relSizeAnchor>
  <cdr:relSizeAnchor xmlns:cdr="http://schemas.openxmlformats.org/drawingml/2006/chartDrawing">
    <cdr:from>
      <cdr:x>0.775</cdr:x>
      <cdr:y>0.18754</cdr:y>
    </cdr:from>
    <cdr:to>
      <cdr:x>0.825</cdr:x>
      <cdr:y>0.27089</cdr:y>
    </cdr:to>
    <cdr:sp macro="" textlink="">
      <cdr:nvSpPr>
        <cdr:cNvPr id="9" name="Straight Arrow Connector 8"/>
        <cdr:cNvSpPr/>
      </cdr:nvSpPr>
      <cdr:spPr>
        <a:xfrm xmlns:a="http://schemas.openxmlformats.org/drawingml/2006/main">
          <a:off x="4724400" y="685800"/>
          <a:ext cx="304800" cy="30480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77A3FE-28E8-4FA5-A9E1-47A91AFDF686}" type="datetimeFigureOut">
              <a:rPr lang="en-US" smtClean="0"/>
              <a:pPr/>
              <a:t>12/31/2011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E9257E-249B-4408-83C3-1F7FE50871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551755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E196083-1F86-459E-BA98-1A56746C0E7D}" type="datetimeFigureOut">
              <a:rPr lang="fa-IR" smtClean="0"/>
              <a:pPr/>
              <a:t>1433/02/06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B946E9D-8DDD-4F7B-AC98-5D185A215068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3602121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08731E-1AC0-4030-A986-B60044D53AA0}" type="slidenum">
              <a:rPr lang="fa-IR" smtClean="0"/>
              <a:pPr/>
              <a:t>2</a:t>
            </a:fld>
            <a:endParaRPr lang="fa-I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61807874-5299-41B2-A37A-6AA3547857F4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61807874-5299-41B2-A37A-6AA3547857F4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07874-5299-41B2-A37A-6AA3547857F4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61807874-5299-41B2-A37A-6AA3547857F4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61807874-5299-41B2-A37A-6AA3547857F4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61807874-5299-41B2-A37A-6AA3547857F4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61807874-5299-41B2-A37A-6AA3547857F4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61807874-5299-41B2-A37A-6AA3547857F4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946E9D-8DDD-4F7B-AC98-5D185A215068}" type="slidenum">
              <a:rPr lang="fa-IR" smtClean="0"/>
              <a:pPr/>
              <a:t>30</a:t>
            </a:fld>
            <a:endParaRPr lang="fa-I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946E9D-8DDD-4F7B-AC98-5D185A215068}" type="slidenum">
              <a:rPr lang="fa-IR" smtClean="0"/>
              <a:pPr/>
              <a:t>31</a:t>
            </a:fld>
            <a:endParaRPr lang="fa-I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61807874-5299-41B2-A37A-6AA3547857F4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07874-5299-41B2-A37A-6AA3547857F4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07874-5299-41B2-A37A-6AA3547857F4}" type="slidenum">
              <a:rPr lang="en-US" smtClean="0"/>
              <a:pPr/>
              <a:t>59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07874-5299-41B2-A37A-6AA3547857F4}" type="slidenum">
              <a:rPr lang="en-US" smtClean="0"/>
              <a:pPr/>
              <a:t>60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946E9D-8DDD-4F7B-AC98-5D185A215068}" type="slidenum">
              <a:rPr lang="fa-IR" smtClean="0"/>
              <a:pPr/>
              <a:t>62</a:t>
            </a:fld>
            <a:endParaRPr lang="fa-I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61807874-5299-41B2-A37A-6AA3547857F4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61807874-5299-41B2-A37A-6AA3547857F4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61807874-5299-41B2-A37A-6AA3547857F4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61807874-5299-41B2-A37A-6AA3547857F4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61807874-5299-41B2-A37A-6AA3547857F4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61807874-5299-41B2-A37A-6AA3547857F4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61807874-5299-41B2-A37A-6AA3547857F4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99CB88-5E1A-4FAC-892A-60949ACB1F6F}" type="datetimeFigureOut">
              <a:rPr lang="en-US" smtClean="0"/>
              <a:pPr/>
              <a:t>12/31/2011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28FB93-0A08-4E7D-8E63-9EFA29F1E093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99CB88-5E1A-4FAC-892A-60949ACB1F6F}" type="datetimeFigureOut">
              <a:rPr lang="en-US" smtClean="0"/>
              <a:pPr/>
              <a:t>12/31/2011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99CB88-5E1A-4FAC-892A-60949ACB1F6F}" type="datetimeFigureOut">
              <a:rPr lang="en-US" smtClean="0"/>
              <a:pPr/>
              <a:t>12/31/2011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99CB88-5E1A-4FAC-892A-60949ACB1F6F}" type="datetimeFigureOut">
              <a:rPr lang="en-US" smtClean="0"/>
              <a:pPr/>
              <a:t>12/31/2011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533400" y="6172200"/>
            <a:ext cx="2895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1400" b="1" dirty="0" smtClean="0"/>
              <a:t>حسین</a:t>
            </a:r>
            <a:r>
              <a:rPr lang="fa-IR" sz="1400" b="1" baseline="0" dirty="0" smtClean="0"/>
              <a:t> عبده تبریزی</a:t>
            </a:r>
            <a:endParaRPr lang="en-US" sz="1400" b="1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99CB88-5E1A-4FAC-892A-60949ACB1F6F}" type="datetimeFigureOut">
              <a:rPr lang="en-US" smtClean="0"/>
              <a:pPr/>
              <a:t>12/31/2011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99CB88-5E1A-4FAC-892A-60949ACB1F6F}" type="datetimeFigureOut">
              <a:rPr lang="en-US" smtClean="0"/>
              <a:pPr/>
              <a:t>12/31/2011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99CB88-5E1A-4FAC-892A-60949ACB1F6F}" type="datetimeFigureOut">
              <a:rPr lang="en-US" smtClean="0"/>
              <a:pPr/>
              <a:t>12/31/2011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99CB88-5E1A-4FAC-892A-60949ACB1F6F}" type="datetimeFigureOut">
              <a:rPr lang="en-US" smtClean="0"/>
              <a:pPr/>
              <a:t>12/31/2011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99CB88-5E1A-4FAC-892A-60949ACB1F6F}" type="datetimeFigureOut">
              <a:rPr lang="en-US" smtClean="0"/>
              <a:pPr/>
              <a:t>12/31/2011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99CB88-5E1A-4FAC-892A-60949ACB1F6F}" type="datetimeFigureOut">
              <a:rPr lang="en-US" smtClean="0"/>
              <a:pPr/>
              <a:t>12/31/2011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99CB88-5E1A-4FAC-892A-60949ACB1F6F}" type="datetimeFigureOut">
              <a:rPr lang="en-US" smtClean="0"/>
              <a:pPr/>
              <a:t>12/31/2011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C699CB88-5E1A-4FAC-892A-60949ACB1F6F}" type="datetimeFigureOut">
              <a:rPr lang="en-US" smtClean="0"/>
              <a:pPr/>
              <a:t>12/31/2011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</p:sldLayoutIdLst>
  <p:txStyles>
    <p:titleStyle>
      <a:lvl1pPr algn="l" rtl="1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B Bardiya" pitchFamily="2" charset="-78"/>
        </a:defRPr>
      </a:lvl1pPr>
      <a:extLst/>
    </p:titleStyle>
    <p:bodyStyle>
      <a:lvl1pPr marL="265176" indent="-265176" algn="r" rtl="1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r" rtl="1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r" rtl="1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r" rtl="1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r" rtl="1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r" rtl="1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r" rtl="1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r" rtl="1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r" rtl="1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11" Type="http://schemas.openxmlformats.org/officeDocument/2006/relationships/image" Target="../media/image5.jpeg"/><Relationship Id="rId5" Type="http://schemas.openxmlformats.org/officeDocument/2006/relationships/diagramQuickStyle" Target="../diagrams/quickStyle5.xml"/><Relationship Id="rId10" Type="http://schemas.openxmlformats.org/officeDocument/2006/relationships/image" Target="../media/image4.jpeg"/><Relationship Id="rId4" Type="http://schemas.openxmlformats.org/officeDocument/2006/relationships/diagramLayout" Target="../diagrams/layout5.xml"/><Relationship Id="rId9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microsoft.com/office/2007/relationships/diagramDrawing" Target="../diagrams/drawing8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11" Type="http://schemas.openxmlformats.org/officeDocument/2006/relationships/diagramColors" Target="../diagrams/colors8.xml"/><Relationship Id="rId5" Type="http://schemas.openxmlformats.org/officeDocument/2006/relationships/diagramQuickStyle" Target="../diagrams/quickStyle7.xml"/><Relationship Id="rId10" Type="http://schemas.openxmlformats.org/officeDocument/2006/relationships/diagramQuickStyle" Target="../diagrams/quickStyle8.xml"/><Relationship Id="rId4" Type="http://schemas.openxmlformats.org/officeDocument/2006/relationships/diagramLayout" Target="../diagrams/layout7.xml"/><Relationship Id="rId9" Type="http://schemas.openxmlformats.org/officeDocument/2006/relationships/diagramLayout" Target="../diagrams/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1.xml"/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12" Type="http://schemas.microsoft.com/office/2007/relationships/diagramDrawing" Target="../diagrams/drawing2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0.xml"/><Relationship Id="rId11" Type="http://schemas.openxmlformats.org/officeDocument/2006/relationships/diagramColors" Target="../diagrams/colors21.xml"/><Relationship Id="rId5" Type="http://schemas.openxmlformats.org/officeDocument/2006/relationships/diagramQuickStyle" Target="../diagrams/quickStyle20.xml"/><Relationship Id="rId10" Type="http://schemas.openxmlformats.org/officeDocument/2006/relationships/diagramQuickStyle" Target="../diagrams/quickStyle21.xml"/><Relationship Id="rId4" Type="http://schemas.openxmlformats.org/officeDocument/2006/relationships/diagramLayout" Target="../diagrams/layout20.xml"/><Relationship Id="rId9" Type="http://schemas.openxmlformats.org/officeDocument/2006/relationships/diagramLayout" Target="../diagrams/layout2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4800" dirty="0" smtClean="0"/>
              <a:t>بسم </a:t>
            </a:r>
            <a:r>
              <a:rPr lang="fa-IR" sz="4800" dirty="0" smtClean="0"/>
              <a:t>الله الرحمن الرحیم</a:t>
            </a:r>
            <a:endParaRPr lang="en-US" sz="4800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4"/>
          <p:cNvSpPr txBox="1"/>
          <p:nvPr/>
        </p:nvSpPr>
        <p:spPr>
          <a:xfrm>
            <a:off x="914400" y="1066800"/>
            <a:ext cx="7543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extLst/>
          </a:lstStyle>
          <a:p>
            <a:pPr marL="0" indent="0">
              <a:buNone/>
            </a:pPr>
            <a:endParaRPr lang="en-US" sz="2800" dirty="0"/>
          </a:p>
        </p:txBody>
      </p:sp>
      <p:sp>
        <p:nvSpPr>
          <p:cNvPr id="28" name="Rectang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>
            <a:extLst/>
          </a:lstStyle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fa-I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نظام‌های عمدۀ پولی جهانی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503238" y="3682622"/>
            <a:ext cx="8183562" cy="1034687"/>
          </a:xfrm>
          <a:custGeom>
            <a:avLst/>
            <a:gdLst>
              <a:gd name="connsiteX0" fmla="*/ 0 w 8183562"/>
              <a:gd name="connsiteY0" fmla="*/ 0 h 1034687"/>
              <a:gd name="connsiteX1" fmla="*/ 8183562 w 8183562"/>
              <a:gd name="connsiteY1" fmla="*/ 0 h 1034687"/>
              <a:gd name="connsiteX2" fmla="*/ 8183562 w 8183562"/>
              <a:gd name="connsiteY2" fmla="*/ 1034687 h 1034687"/>
              <a:gd name="connsiteX3" fmla="*/ 0 w 8183562"/>
              <a:gd name="connsiteY3" fmla="*/ 1034687 h 1034687"/>
              <a:gd name="connsiteX4" fmla="*/ 0 w 8183562"/>
              <a:gd name="connsiteY4" fmla="*/ 0 h 1034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3562" h="1034687">
                <a:moveTo>
                  <a:pt x="0" y="0"/>
                </a:moveTo>
                <a:lnTo>
                  <a:pt x="8183562" y="0"/>
                </a:lnTo>
                <a:lnTo>
                  <a:pt x="8183562" y="1034687"/>
                </a:lnTo>
                <a:lnTo>
                  <a:pt x="0" y="1034687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2240" tIns="142240" rIns="142240" bIns="618196" numCol="1" spcCol="1270" anchor="ctr" anchorCtr="0">
            <a:noAutofit/>
          </a:bodyPr>
          <a:lstStyle/>
          <a:p>
            <a:pPr lvl="0" algn="ctr" defTabSz="8890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a-IR" sz="2000" kern="1200" dirty="0" smtClean="0"/>
              <a:t>شناور</a:t>
            </a:r>
            <a:endParaRPr lang="fa-IR" sz="2000" kern="1200" dirty="0"/>
          </a:p>
        </p:txBody>
      </p:sp>
      <p:sp>
        <p:nvSpPr>
          <p:cNvPr id="8" name="Freeform 7"/>
          <p:cNvSpPr/>
          <p:nvPr/>
        </p:nvSpPr>
        <p:spPr>
          <a:xfrm>
            <a:off x="503238" y="4220659"/>
            <a:ext cx="8183562" cy="475956"/>
          </a:xfrm>
          <a:custGeom>
            <a:avLst/>
            <a:gdLst>
              <a:gd name="connsiteX0" fmla="*/ 0 w 8183562"/>
              <a:gd name="connsiteY0" fmla="*/ 0 h 475956"/>
              <a:gd name="connsiteX1" fmla="*/ 8183562 w 8183562"/>
              <a:gd name="connsiteY1" fmla="*/ 0 h 475956"/>
              <a:gd name="connsiteX2" fmla="*/ 8183562 w 8183562"/>
              <a:gd name="connsiteY2" fmla="*/ 475956 h 475956"/>
              <a:gd name="connsiteX3" fmla="*/ 0 w 8183562"/>
              <a:gd name="connsiteY3" fmla="*/ 475956 h 475956"/>
              <a:gd name="connsiteX4" fmla="*/ 0 w 8183562"/>
              <a:gd name="connsiteY4" fmla="*/ 0 h 475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3562" h="475956">
                <a:moveTo>
                  <a:pt x="0" y="0"/>
                </a:moveTo>
                <a:lnTo>
                  <a:pt x="8183562" y="0"/>
                </a:lnTo>
                <a:lnTo>
                  <a:pt x="8183562" y="475956"/>
                </a:lnTo>
                <a:lnTo>
                  <a:pt x="0" y="475956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chilly" dir="t"/>
          </a:scene3d>
          <a:sp3d z="12700" extrusionH="1700" prstMaterial="dkEdge">
            <a:bevelT w="25400" h="6350" prst="softRound"/>
            <a:bevelB w="0" h="0" prst="convex"/>
          </a:sp3d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2240" tIns="25400" rIns="142240" bIns="25400" numCol="1" spcCol="1270" anchor="ctr" anchorCtr="0">
            <a:noAutofit/>
          </a:bodyPr>
          <a:lstStyle/>
          <a:p>
            <a:pPr lvl="0" algn="ctr" defTabSz="8890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a-IR" sz="2000" kern="1200" smtClean="0">
                <a:cs typeface="B Mitra" pitchFamily="2" charset="-78"/>
              </a:rPr>
              <a:t>....- 1973</a:t>
            </a:r>
            <a:endParaRPr lang="fa-IR" sz="2000" kern="1200" dirty="0"/>
          </a:p>
        </p:txBody>
      </p:sp>
      <p:sp>
        <p:nvSpPr>
          <p:cNvPr id="9" name="Freeform 8"/>
          <p:cNvSpPr/>
          <p:nvPr/>
        </p:nvSpPr>
        <p:spPr>
          <a:xfrm>
            <a:off x="503237" y="2106793"/>
            <a:ext cx="8183563" cy="1591349"/>
          </a:xfrm>
          <a:custGeom>
            <a:avLst/>
            <a:gdLst>
              <a:gd name="connsiteX0" fmla="*/ 0 w 8183562"/>
              <a:gd name="connsiteY0" fmla="*/ 557338 h 1591348"/>
              <a:gd name="connsiteX1" fmla="*/ 3892863 w 8183562"/>
              <a:gd name="connsiteY1" fmla="*/ 557338 h 1591348"/>
              <a:gd name="connsiteX2" fmla="*/ 3892863 w 8183562"/>
              <a:gd name="connsiteY2" fmla="*/ 397837 h 1591348"/>
              <a:gd name="connsiteX3" fmla="*/ 3693944 w 8183562"/>
              <a:gd name="connsiteY3" fmla="*/ 397837 h 1591348"/>
              <a:gd name="connsiteX4" fmla="*/ 4091781 w 8183562"/>
              <a:gd name="connsiteY4" fmla="*/ 0 h 1591348"/>
              <a:gd name="connsiteX5" fmla="*/ 4489618 w 8183562"/>
              <a:gd name="connsiteY5" fmla="*/ 397837 h 1591348"/>
              <a:gd name="connsiteX6" fmla="*/ 4290700 w 8183562"/>
              <a:gd name="connsiteY6" fmla="*/ 397837 h 1591348"/>
              <a:gd name="connsiteX7" fmla="*/ 4290700 w 8183562"/>
              <a:gd name="connsiteY7" fmla="*/ 557338 h 1591348"/>
              <a:gd name="connsiteX8" fmla="*/ 8183562 w 8183562"/>
              <a:gd name="connsiteY8" fmla="*/ 557338 h 1591348"/>
              <a:gd name="connsiteX9" fmla="*/ 8183562 w 8183562"/>
              <a:gd name="connsiteY9" fmla="*/ 1591348 h 1591348"/>
              <a:gd name="connsiteX10" fmla="*/ 0 w 8183562"/>
              <a:gd name="connsiteY10" fmla="*/ 1591348 h 1591348"/>
              <a:gd name="connsiteX11" fmla="*/ 0 w 8183562"/>
              <a:gd name="connsiteY11" fmla="*/ 557338 h 1591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183562" h="1591348">
                <a:moveTo>
                  <a:pt x="8183562" y="1034010"/>
                </a:moveTo>
                <a:lnTo>
                  <a:pt x="4290699" y="1034010"/>
                </a:lnTo>
                <a:lnTo>
                  <a:pt x="4290699" y="1193511"/>
                </a:lnTo>
                <a:lnTo>
                  <a:pt x="4489618" y="1193511"/>
                </a:lnTo>
                <a:lnTo>
                  <a:pt x="4091781" y="1591347"/>
                </a:lnTo>
                <a:lnTo>
                  <a:pt x="3693944" y="1193511"/>
                </a:lnTo>
                <a:lnTo>
                  <a:pt x="3892862" y="1193511"/>
                </a:lnTo>
                <a:lnTo>
                  <a:pt x="3892862" y="1034010"/>
                </a:lnTo>
                <a:lnTo>
                  <a:pt x="0" y="1034010"/>
                </a:lnTo>
                <a:lnTo>
                  <a:pt x="0" y="1"/>
                </a:lnTo>
                <a:lnTo>
                  <a:pt x="8183562" y="1"/>
                </a:lnTo>
                <a:lnTo>
                  <a:pt x="8183562" y="1034010"/>
                </a:lnTo>
                <a:close/>
              </a:path>
            </a:pathLst>
          </a:custGeom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2241" tIns="142240" rIns="142240" bIns="1175026" numCol="1" spcCol="1270" anchor="ctr" anchorCtr="0">
            <a:noAutofit/>
          </a:bodyPr>
          <a:lstStyle/>
          <a:p>
            <a:pPr lvl="0" algn="ctr" defTabSz="8890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a-IR" sz="2000" kern="1200" dirty="0" smtClean="0"/>
              <a:t>برتون-وودز</a:t>
            </a:r>
            <a:endParaRPr lang="fa-IR" sz="2000" kern="1200" dirty="0"/>
          </a:p>
        </p:txBody>
      </p:sp>
      <p:sp>
        <p:nvSpPr>
          <p:cNvPr id="10" name="Freeform 9"/>
          <p:cNvSpPr/>
          <p:nvPr/>
        </p:nvSpPr>
        <p:spPr>
          <a:xfrm>
            <a:off x="503238" y="2665357"/>
            <a:ext cx="8183562" cy="475813"/>
          </a:xfrm>
          <a:custGeom>
            <a:avLst/>
            <a:gdLst>
              <a:gd name="connsiteX0" fmla="*/ 0 w 8183562"/>
              <a:gd name="connsiteY0" fmla="*/ 0 h 475813"/>
              <a:gd name="connsiteX1" fmla="*/ 8183562 w 8183562"/>
              <a:gd name="connsiteY1" fmla="*/ 0 h 475813"/>
              <a:gd name="connsiteX2" fmla="*/ 8183562 w 8183562"/>
              <a:gd name="connsiteY2" fmla="*/ 475813 h 475813"/>
              <a:gd name="connsiteX3" fmla="*/ 0 w 8183562"/>
              <a:gd name="connsiteY3" fmla="*/ 475813 h 475813"/>
              <a:gd name="connsiteX4" fmla="*/ 0 w 8183562"/>
              <a:gd name="connsiteY4" fmla="*/ 0 h 475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3562" h="475813">
                <a:moveTo>
                  <a:pt x="0" y="0"/>
                </a:moveTo>
                <a:lnTo>
                  <a:pt x="8183562" y="0"/>
                </a:lnTo>
                <a:lnTo>
                  <a:pt x="8183562" y="475813"/>
                </a:lnTo>
                <a:lnTo>
                  <a:pt x="0" y="475813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chilly" dir="t"/>
          </a:scene3d>
          <a:sp3d z="12700" extrusionH="1700" prstMaterial="dkEdge">
            <a:bevelT w="25400" h="6350" prst="softRound"/>
            <a:bevelB w="0" h="0" prst="convex"/>
          </a:sp3d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6" tIns="22860" rIns="128016" bIns="22860" numCol="1" spcCol="1270" anchor="ctr" anchorCtr="0">
            <a:noAutofit/>
          </a:bodyPr>
          <a:lstStyle/>
          <a:p>
            <a:pPr lvl="0" algn="ctr" defTabSz="8001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a-IR" sz="1800" kern="1200" dirty="0" smtClean="0">
                <a:cs typeface="B Mitra" pitchFamily="2" charset="-78"/>
              </a:rPr>
              <a:t>1971- 11944      </a:t>
            </a:r>
            <a:endParaRPr lang="fa-IR" sz="1800" kern="1200" dirty="0"/>
          </a:p>
        </p:txBody>
      </p:sp>
      <p:sp>
        <p:nvSpPr>
          <p:cNvPr id="11" name="Freeform 10"/>
          <p:cNvSpPr/>
          <p:nvPr/>
        </p:nvSpPr>
        <p:spPr>
          <a:xfrm>
            <a:off x="503237" y="530964"/>
            <a:ext cx="8183563" cy="1591350"/>
          </a:xfrm>
          <a:custGeom>
            <a:avLst/>
            <a:gdLst>
              <a:gd name="connsiteX0" fmla="*/ 0 w 8183562"/>
              <a:gd name="connsiteY0" fmla="*/ 557338 h 1591348"/>
              <a:gd name="connsiteX1" fmla="*/ 3892863 w 8183562"/>
              <a:gd name="connsiteY1" fmla="*/ 557338 h 1591348"/>
              <a:gd name="connsiteX2" fmla="*/ 3892863 w 8183562"/>
              <a:gd name="connsiteY2" fmla="*/ 397837 h 1591348"/>
              <a:gd name="connsiteX3" fmla="*/ 3693944 w 8183562"/>
              <a:gd name="connsiteY3" fmla="*/ 397837 h 1591348"/>
              <a:gd name="connsiteX4" fmla="*/ 4091781 w 8183562"/>
              <a:gd name="connsiteY4" fmla="*/ 0 h 1591348"/>
              <a:gd name="connsiteX5" fmla="*/ 4489618 w 8183562"/>
              <a:gd name="connsiteY5" fmla="*/ 397837 h 1591348"/>
              <a:gd name="connsiteX6" fmla="*/ 4290700 w 8183562"/>
              <a:gd name="connsiteY6" fmla="*/ 397837 h 1591348"/>
              <a:gd name="connsiteX7" fmla="*/ 4290700 w 8183562"/>
              <a:gd name="connsiteY7" fmla="*/ 557338 h 1591348"/>
              <a:gd name="connsiteX8" fmla="*/ 8183562 w 8183562"/>
              <a:gd name="connsiteY8" fmla="*/ 557338 h 1591348"/>
              <a:gd name="connsiteX9" fmla="*/ 8183562 w 8183562"/>
              <a:gd name="connsiteY9" fmla="*/ 1591348 h 1591348"/>
              <a:gd name="connsiteX10" fmla="*/ 0 w 8183562"/>
              <a:gd name="connsiteY10" fmla="*/ 1591348 h 1591348"/>
              <a:gd name="connsiteX11" fmla="*/ 0 w 8183562"/>
              <a:gd name="connsiteY11" fmla="*/ 557338 h 1591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183562" h="1591348">
                <a:moveTo>
                  <a:pt x="8183562" y="1034010"/>
                </a:moveTo>
                <a:lnTo>
                  <a:pt x="4290699" y="1034010"/>
                </a:lnTo>
                <a:lnTo>
                  <a:pt x="4290699" y="1193511"/>
                </a:lnTo>
                <a:lnTo>
                  <a:pt x="4489618" y="1193511"/>
                </a:lnTo>
                <a:lnTo>
                  <a:pt x="4091781" y="1591347"/>
                </a:lnTo>
                <a:lnTo>
                  <a:pt x="3693944" y="1193511"/>
                </a:lnTo>
                <a:lnTo>
                  <a:pt x="3892862" y="1193511"/>
                </a:lnTo>
                <a:lnTo>
                  <a:pt x="3892862" y="1034010"/>
                </a:lnTo>
                <a:lnTo>
                  <a:pt x="0" y="1034010"/>
                </a:lnTo>
                <a:lnTo>
                  <a:pt x="0" y="1"/>
                </a:lnTo>
                <a:lnTo>
                  <a:pt x="8183562" y="1"/>
                </a:lnTo>
                <a:lnTo>
                  <a:pt x="8183562" y="1034010"/>
                </a:lnTo>
                <a:close/>
              </a:path>
            </a:pathLst>
          </a:custGeom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8017" tIns="128017" rIns="128016" bIns="1160802" numCol="1" spcCol="1270" anchor="ctr" anchorCtr="0">
            <a:noAutofit/>
          </a:bodyPr>
          <a:lstStyle/>
          <a:p>
            <a:pPr lvl="0" algn="ctr" defTabSz="8001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a-IR" sz="1800" kern="1200" dirty="0" smtClean="0"/>
              <a:t>پایه طلا</a:t>
            </a:r>
            <a:endParaRPr lang="fa-IR" sz="1800" kern="1200" dirty="0"/>
          </a:p>
        </p:txBody>
      </p:sp>
      <p:sp>
        <p:nvSpPr>
          <p:cNvPr id="12" name="Freeform 11"/>
          <p:cNvSpPr/>
          <p:nvPr/>
        </p:nvSpPr>
        <p:spPr>
          <a:xfrm>
            <a:off x="503238" y="1089528"/>
            <a:ext cx="8183562" cy="475813"/>
          </a:xfrm>
          <a:custGeom>
            <a:avLst/>
            <a:gdLst>
              <a:gd name="connsiteX0" fmla="*/ 0 w 8183562"/>
              <a:gd name="connsiteY0" fmla="*/ 0 h 475813"/>
              <a:gd name="connsiteX1" fmla="*/ 8183562 w 8183562"/>
              <a:gd name="connsiteY1" fmla="*/ 0 h 475813"/>
              <a:gd name="connsiteX2" fmla="*/ 8183562 w 8183562"/>
              <a:gd name="connsiteY2" fmla="*/ 475813 h 475813"/>
              <a:gd name="connsiteX3" fmla="*/ 0 w 8183562"/>
              <a:gd name="connsiteY3" fmla="*/ 475813 h 475813"/>
              <a:gd name="connsiteX4" fmla="*/ 0 w 8183562"/>
              <a:gd name="connsiteY4" fmla="*/ 0 h 475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3562" h="475813">
                <a:moveTo>
                  <a:pt x="0" y="0"/>
                </a:moveTo>
                <a:lnTo>
                  <a:pt x="8183562" y="0"/>
                </a:lnTo>
                <a:lnTo>
                  <a:pt x="8183562" y="475813"/>
                </a:lnTo>
                <a:lnTo>
                  <a:pt x="0" y="475813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chilly" dir="t"/>
          </a:scene3d>
          <a:sp3d z="12700" extrusionH="1700" prstMaterial="dkEdge">
            <a:bevelT w="25400" h="6350" prst="softRound"/>
            <a:bevelB w="0" h="0" prst="convex"/>
          </a:sp3d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6" tIns="22860" rIns="128016" bIns="22860" numCol="1" spcCol="1270" anchor="ctr" anchorCtr="0">
            <a:noAutofit/>
          </a:bodyPr>
          <a:lstStyle/>
          <a:p>
            <a:pPr lvl="0" algn="ctr" defTabSz="8001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a-IR" sz="1800" kern="1200" dirty="0" smtClean="0">
                <a:cs typeface="B Mitra" pitchFamily="2" charset="-78"/>
              </a:rPr>
              <a:t>1914- 1870</a:t>
            </a:r>
            <a:endParaRPr lang="fa-IR" sz="1800" kern="1200" dirty="0">
              <a:cs typeface="B Mitr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4"/>
          <p:cNvSpPr txBox="1"/>
          <p:nvPr/>
        </p:nvSpPr>
        <p:spPr>
          <a:xfrm>
            <a:off x="914400" y="1066800"/>
            <a:ext cx="7543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extLst/>
          </a:lstStyle>
          <a:p>
            <a:pPr marL="0" indent="0">
              <a:buNone/>
            </a:pPr>
            <a:endParaRPr lang="en-US" sz="2800" dirty="0"/>
          </a:p>
        </p:txBody>
      </p:sp>
      <p:sp>
        <p:nvSpPr>
          <p:cNvPr id="28" name="Rectang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extLst/>
          </a:lstStyle>
          <a:p>
            <a:pPr algn="ctr"/>
            <a:r>
              <a:rPr lang="fa-I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نرخ ارز ثابت در مقابل شناور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1868230" y="1259891"/>
            <a:ext cx="2556364" cy="1705094"/>
          </a:xfrm>
          <a:custGeom>
            <a:avLst/>
            <a:gdLst>
              <a:gd name="connsiteX0" fmla="*/ 0 w 2556364"/>
              <a:gd name="connsiteY0" fmla="*/ 0 h 1705094"/>
              <a:gd name="connsiteX1" fmla="*/ 2556364 w 2556364"/>
              <a:gd name="connsiteY1" fmla="*/ 0 h 1705094"/>
              <a:gd name="connsiteX2" fmla="*/ 2556364 w 2556364"/>
              <a:gd name="connsiteY2" fmla="*/ 1705094 h 1705094"/>
              <a:gd name="connsiteX3" fmla="*/ 0 w 2556364"/>
              <a:gd name="connsiteY3" fmla="*/ 1705094 h 1705094"/>
              <a:gd name="connsiteX4" fmla="*/ 0 w 2556364"/>
              <a:gd name="connsiteY4" fmla="*/ 0 h 1705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6364" h="1705094">
                <a:moveTo>
                  <a:pt x="0" y="0"/>
                </a:moveTo>
                <a:lnTo>
                  <a:pt x="2556364" y="0"/>
                </a:lnTo>
                <a:lnTo>
                  <a:pt x="2556364" y="1705094"/>
                </a:lnTo>
                <a:lnTo>
                  <a:pt x="0" y="1705094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z="-190500" extrusionH="12700" prstMaterial="plastic">
            <a:bevelT w="50800" h="50800"/>
          </a:sp3d>
        </p:spPr>
        <p:style>
          <a:lnRef idx="1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09018" tIns="170688" rIns="170689" bIns="170688" numCol="1" spcCol="1270" anchor="ctr" anchorCtr="0">
            <a:noAutofit/>
          </a:bodyPr>
          <a:lstStyle/>
          <a:p>
            <a:pPr lvl="0" algn="ctr" defTabSz="10668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a-IR" sz="2400" kern="1200" dirty="0" smtClean="0"/>
              <a:t>تقویت</a:t>
            </a:r>
          </a:p>
          <a:p>
            <a:pPr lvl="0" algn="ctr" defTabSz="10668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dirty="0" smtClean="0"/>
              <a:t>Appreciation</a:t>
            </a:r>
            <a:endParaRPr lang="fa-IR" sz="2000" kern="1200" dirty="0"/>
          </a:p>
        </p:txBody>
      </p:sp>
      <p:sp>
        <p:nvSpPr>
          <p:cNvPr id="7" name="Freeform 6"/>
          <p:cNvSpPr/>
          <p:nvPr/>
        </p:nvSpPr>
        <p:spPr>
          <a:xfrm>
            <a:off x="1868230" y="2964986"/>
            <a:ext cx="2556364" cy="1705094"/>
          </a:xfrm>
          <a:custGeom>
            <a:avLst/>
            <a:gdLst>
              <a:gd name="connsiteX0" fmla="*/ 0 w 2556364"/>
              <a:gd name="connsiteY0" fmla="*/ 0 h 1705094"/>
              <a:gd name="connsiteX1" fmla="*/ 2556364 w 2556364"/>
              <a:gd name="connsiteY1" fmla="*/ 0 h 1705094"/>
              <a:gd name="connsiteX2" fmla="*/ 2556364 w 2556364"/>
              <a:gd name="connsiteY2" fmla="*/ 1705094 h 1705094"/>
              <a:gd name="connsiteX3" fmla="*/ 0 w 2556364"/>
              <a:gd name="connsiteY3" fmla="*/ 1705094 h 1705094"/>
              <a:gd name="connsiteX4" fmla="*/ 0 w 2556364"/>
              <a:gd name="connsiteY4" fmla="*/ 0 h 1705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6364" h="1705094">
                <a:moveTo>
                  <a:pt x="0" y="0"/>
                </a:moveTo>
                <a:lnTo>
                  <a:pt x="2556364" y="0"/>
                </a:lnTo>
                <a:lnTo>
                  <a:pt x="2556364" y="1705094"/>
                </a:lnTo>
                <a:lnTo>
                  <a:pt x="0" y="1705094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z="-190500" extrusionH="12700" prstMaterial="plastic">
            <a:bevelT w="50800" h="50800"/>
          </a:sp3d>
        </p:spPr>
        <p:style>
          <a:lnRef idx="1">
            <a:schemeClr val="accent2">
              <a:tint val="40000"/>
              <a:alpha val="90000"/>
              <a:hueOff val="-2898357"/>
              <a:satOff val="-3380"/>
              <a:lumOff val="-564"/>
              <a:alphaOff val="0"/>
            </a:schemeClr>
          </a:lnRef>
          <a:fillRef idx="1">
            <a:schemeClr val="accent2">
              <a:tint val="40000"/>
              <a:alpha val="90000"/>
              <a:hueOff val="-2898357"/>
              <a:satOff val="-3380"/>
              <a:lumOff val="-564"/>
              <a:alphaOff val="0"/>
            </a:schemeClr>
          </a:fillRef>
          <a:effectRef idx="2">
            <a:schemeClr val="accent2">
              <a:tint val="40000"/>
              <a:alpha val="90000"/>
              <a:hueOff val="-2898357"/>
              <a:satOff val="-3380"/>
              <a:lumOff val="-564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09018" tIns="170688" rIns="170689" bIns="170688" numCol="1" spcCol="1270" anchor="ctr" anchorCtr="0">
            <a:noAutofit/>
          </a:bodyPr>
          <a:lstStyle/>
          <a:p>
            <a:pPr lvl="0" algn="ctr" defTabSz="10668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a-IR" sz="2400" kern="1200" dirty="0" smtClean="0"/>
              <a:t>تضعیف</a:t>
            </a:r>
          </a:p>
          <a:p>
            <a:pPr lvl="0" algn="ctr" defTabSz="10668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a-IR" sz="2400" kern="1200" dirty="0" smtClean="0"/>
              <a:t> </a:t>
            </a:r>
            <a:r>
              <a:rPr lang="en-US" sz="2000" kern="1200" dirty="0" smtClean="0"/>
              <a:t>Depreciation</a:t>
            </a:r>
            <a:endParaRPr lang="fa-IR" sz="2000" kern="1200" dirty="0"/>
          </a:p>
        </p:txBody>
      </p:sp>
      <p:sp>
        <p:nvSpPr>
          <p:cNvPr id="9" name="Freeform 8"/>
          <p:cNvSpPr/>
          <p:nvPr/>
        </p:nvSpPr>
        <p:spPr>
          <a:xfrm>
            <a:off x="504836" y="578194"/>
            <a:ext cx="1704242" cy="1704242"/>
          </a:xfrm>
          <a:custGeom>
            <a:avLst/>
            <a:gdLst>
              <a:gd name="connsiteX0" fmla="*/ 0 w 1704242"/>
              <a:gd name="connsiteY0" fmla="*/ 852121 h 1704242"/>
              <a:gd name="connsiteX1" fmla="*/ 249581 w 1704242"/>
              <a:gd name="connsiteY1" fmla="*/ 249581 h 1704242"/>
              <a:gd name="connsiteX2" fmla="*/ 852122 w 1704242"/>
              <a:gd name="connsiteY2" fmla="*/ 1 h 1704242"/>
              <a:gd name="connsiteX3" fmla="*/ 1454662 w 1704242"/>
              <a:gd name="connsiteY3" fmla="*/ 249582 h 1704242"/>
              <a:gd name="connsiteX4" fmla="*/ 1704242 w 1704242"/>
              <a:gd name="connsiteY4" fmla="*/ 852123 h 1704242"/>
              <a:gd name="connsiteX5" fmla="*/ 1454661 w 1704242"/>
              <a:gd name="connsiteY5" fmla="*/ 1454664 h 1704242"/>
              <a:gd name="connsiteX6" fmla="*/ 852120 w 1704242"/>
              <a:gd name="connsiteY6" fmla="*/ 1704244 h 1704242"/>
              <a:gd name="connsiteX7" fmla="*/ 249579 w 1704242"/>
              <a:gd name="connsiteY7" fmla="*/ 1454663 h 1704242"/>
              <a:gd name="connsiteX8" fmla="*/ -1 w 1704242"/>
              <a:gd name="connsiteY8" fmla="*/ 852122 h 1704242"/>
              <a:gd name="connsiteX9" fmla="*/ 0 w 1704242"/>
              <a:gd name="connsiteY9" fmla="*/ 852121 h 1704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04242" h="1704242">
                <a:moveTo>
                  <a:pt x="0" y="852121"/>
                </a:moveTo>
                <a:cubicBezTo>
                  <a:pt x="0" y="626124"/>
                  <a:pt x="89777" y="409384"/>
                  <a:pt x="249581" y="249581"/>
                </a:cubicBezTo>
                <a:cubicBezTo>
                  <a:pt x="409385" y="89777"/>
                  <a:pt x="626126" y="1"/>
                  <a:pt x="852122" y="1"/>
                </a:cubicBezTo>
                <a:cubicBezTo>
                  <a:pt x="1078119" y="1"/>
                  <a:pt x="1294859" y="89778"/>
                  <a:pt x="1454662" y="249582"/>
                </a:cubicBezTo>
                <a:cubicBezTo>
                  <a:pt x="1614466" y="409386"/>
                  <a:pt x="1704242" y="626127"/>
                  <a:pt x="1704242" y="852123"/>
                </a:cubicBezTo>
                <a:cubicBezTo>
                  <a:pt x="1704242" y="1078120"/>
                  <a:pt x="1614465" y="1294860"/>
                  <a:pt x="1454661" y="1454664"/>
                </a:cubicBezTo>
                <a:cubicBezTo>
                  <a:pt x="1294857" y="1614468"/>
                  <a:pt x="1078117" y="1704244"/>
                  <a:pt x="852120" y="1704244"/>
                </a:cubicBezTo>
                <a:cubicBezTo>
                  <a:pt x="626123" y="1704244"/>
                  <a:pt x="409383" y="1614467"/>
                  <a:pt x="249579" y="1454663"/>
                </a:cubicBezTo>
                <a:cubicBezTo>
                  <a:pt x="89775" y="1294859"/>
                  <a:pt x="-1" y="1078119"/>
                  <a:pt x="-1" y="852122"/>
                </a:cubicBezTo>
                <a:lnTo>
                  <a:pt x="0" y="852121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9581" tIns="249580" rIns="249581" bIns="249580" numCol="1" spcCol="1270" anchor="ctr" anchorCtr="0">
            <a:noAutofit/>
          </a:bodyPr>
          <a:lstStyle/>
          <a:p>
            <a:pPr lvl="0" algn="ctr" defTabSz="17335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a-IR" sz="3900" kern="1200" dirty="0" smtClean="0"/>
              <a:t>نرخ  شناور</a:t>
            </a:r>
            <a:endParaRPr lang="fa-IR" sz="3900" kern="1200" dirty="0"/>
          </a:p>
        </p:txBody>
      </p:sp>
      <p:sp>
        <p:nvSpPr>
          <p:cNvPr id="10" name="Freeform 9"/>
          <p:cNvSpPr/>
          <p:nvPr/>
        </p:nvSpPr>
        <p:spPr>
          <a:xfrm>
            <a:off x="6128837" y="1259891"/>
            <a:ext cx="2556364" cy="1705094"/>
          </a:xfrm>
          <a:custGeom>
            <a:avLst/>
            <a:gdLst>
              <a:gd name="connsiteX0" fmla="*/ 0 w 2556364"/>
              <a:gd name="connsiteY0" fmla="*/ 0 h 1705094"/>
              <a:gd name="connsiteX1" fmla="*/ 2556364 w 2556364"/>
              <a:gd name="connsiteY1" fmla="*/ 0 h 1705094"/>
              <a:gd name="connsiteX2" fmla="*/ 2556364 w 2556364"/>
              <a:gd name="connsiteY2" fmla="*/ 1705094 h 1705094"/>
              <a:gd name="connsiteX3" fmla="*/ 0 w 2556364"/>
              <a:gd name="connsiteY3" fmla="*/ 1705094 h 1705094"/>
              <a:gd name="connsiteX4" fmla="*/ 0 w 2556364"/>
              <a:gd name="connsiteY4" fmla="*/ 0 h 1705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6364" h="1705094">
                <a:moveTo>
                  <a:pt x="0" y="0"/>
                </a:moveTo>
                <a:lnTo>
                  <a:pt x="2556364" y="0"/>
                </a:lnTo>
                <a:lnTo>
                  <a:pt x="2556364" y="1705094"/>
                </a:lnTo>
                <a:lnTo>
                  <a:pt x="0" y="1705094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z="-190500" extrusionH="12700" prstMaterial="plastic">
            <a:bevelT w="50800" h="50800"/>
          </a:sp3d>
        </p:spPr>
        <p:style>
          <a:lnRef idx="1">
            <a:schemeClr val="accent2">
              <a:tint val="40000"/>
              <a:alpha val="90000"/>
              <a:hueOff val="-5796714"/>
              <a:satOff val="-6761"/>
              <a:lumOff val="-1127"/>
              <a:alphaOff val="0"/>
            </a:schemeClr>
          </a:lnRef>
          <a:fillRef idx="1">
            <a:schemeClr val="accent2">
              <a:tint val="40000"/>
              <a:alpha val="90000"/>
              <a:hueOff val="-5796714"/>
              <a:satOff val="-6761"/>
              <a:lumOff val="-1127"/>
              <a:alphaOff val="0"/>
            </a:schemeClr>
          </a:fillRef>
          <a:effectRef idx="2">
            <a:schemeClr val="accent2">
              <a:tint val="40000"/>
              <a:alpha val="90000"/>
              <a:hueOff val="-5796714"/>
              <a:satOff val="-6761"/>
              <a:lumOff val="-1127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09018" tIns="184912" rIns="184913" bIns="184912" numCol="1" spcCol="1270" anchor="ctr" anchorCtr="0">
            <a:noAutofit/>
          </a:bodyPr>
          <a:lstStyle/>
          <a:p>
            <a:pPr lvl="0" algn="ctr" defTabSz="11557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a-IR" sz="2600" kern="1200" dirty="0" smtClean="0"/>
              <a:t>تقویت</a:t>
            </a:r>
          </a:p>
          <a:p>
            <a:pPr lvl="0" algn="ctr" defTabSz="11557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dirty="0" smtClean="0"/>
              <a:t>Revaluation</a:t>
            </a:r>
            <a:endParaRPr lang="fa-IR" sz="2000" kern="1200" dirty="0"/>
          </a:p>
        </p:txBody>
      </p:sp>
      <p:sp>
        <p:nvSpPr>
          <p:cNvPr id="11" name="Freeform 10"/>
          <p:cNvSpPr/>
          <p:nvPr/>
        </p:nvSpPr>
        <p:spPr>
          <a:xfrm>
            <a:off x="6128837" y="2964986"/>
            <a:ext cx="2556364" cy="1705094"/>
          </a:xfrm>
          <a:custGeom>
            <a:avLst/>
            <a:gdLst>
              <a:gd name="connsiteX0" fmla="*/ 0 w 2556364"/>
              <a:gd name="connsiteY0" fmla="*/ 0 h 1705094"/>
              <a:gd name="connsiteX1" fmla="*/ 2556364 w 2556364"/>
              <a:gd name="connsiteY1" fmla="*/ 0 h 1705094"/>
              <a:gd name="connsiteX2" fmla="*/ 2556364 w 2556364"/>
              <a:gd name="connsiteY2" fmla="*/ 1705094 h 1705094"/>
              <a:gd name="connsiteX3" fmla="*/ 0 w 2556364"/>
              <a:gd name="connsiteY3" fmla="*/ 1705094 h 1705094"/>
              <a:gd name="connsiteX4" fmla="*/ 0 w 2556364"/>
              <a:gd name="connsiteY4" fmla="*/ 0 h 1705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6364" h="1705094">
                <a:moveTo>
                  <a:pt x="0" y="0"/>
                </a:moveTo>
                <a:lnTo>
                  <a:pt x="2556364" y="0"/>
                </a:lnTo>
                <a:lnTo>
                  <a:pt x="2556364" y="1705094"/>
                </a:lnTo>
                <a:lnTo>
                  <a:pt x="0" y="1705094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z="-190500" extrusionH="12700" prstMaterial="plastic">
            <a:bevelT w="50800" h="50800"/>
          </a:sp3d>
        </p:spPr>
        <p:style>
          <a:lnRef idx="1">
            <a:schemeClr val="accent2">
              <a:tint val="40000"/>
              <a:alpha val="90000"/>
              <a:hueOff val="-8695070"/>
              <a:satOff val="-10141"/>
              <a:lumOff val="-1691"/>
              <a:alphaOff val="0"/>
            </a:schemeClr>
          </a:lnRef>
          <a:fillRef idx="1">
            <a:schemeClr val="accent2">
              <a:tint val="40000"/>
              <a:alpha val="90000"/>
              <a:hueOff val="-8695070"/>
              <a:satOff val="-10141"/>
              <a:lumOff val="-1691"/>
              <a:alphaOff val="0"/>
            </a:schemeClr>
          </a:fillRef>
          <a:effectRef idx="2">
            <a:schemeClr val="accent2">
              <a:tint val="40000"/>
              <a:alpha val="90000"/>
              <a:hueOff val="-8695070"/>
              <a:satOff val="-10141"/>
              <a:lumOff val="-1691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09018" tIns="170688" rIns="170689" bIns="170688" numCol="1" spcCol="1270" anchor="ctr" anchorCtr="0">
            <a:noAutofit/>
          </a:bodyPr>
          <a:lstStyle/>
          <a:p>
            <a:pPr lvl="0" algn="ctr" defTabSz="10668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a-IR" sz="2400" kern="1200" dirty="0" smtClean="0"/>
              <a:t>تضعیف </a:t>
            </a:r>
          </a:p>
          <a:p>
            <a:pPr lvl="0" algn="ctr" defTabSz="10668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dirty="0" smtClean="0"/>
              <a:t>Devaluation</a:t>
            </a:r>
            <a:endParaRPr lang="fa-IR" sz="2000" kern="1200" dirty="0"/>
          </a:p>
        </p:txBody>
      </p:sp>
      <p:sp>
        <p:nvSpPr>
          <p:cNvPr id="12" name="Freeform 11"/>
          <p:cNvSpPr/>
          <p:nvPr/>
        </p:nvSpPr>
        <p:spPr>
          <a:xfrm>
            <a:off x="4765443" y="578194"/>
            <a:ext cx="1704242" cy="1704242"/>
          </a:xfrm>
          <a:custGeom>
            <a:avLst/>
            <a:gdLst>
              <a:gd name="connsiteX0" fmla="*/ 0 w 1704242"/>
              <a:gd name="connsiteY0" fmla="*/ 852121 h 1704242"/>
              <a:gd name="connsiteX1" fmla="*/ 249581 w 1704242"/>
              <a:gd name="connsiteY1" fmla="*/ 249581 h 1704242"/>
              <a:gd name="connsiteX2" fmla="*/ 852122 w 1704242"/>
              <a:gd name="connsiteY2" fmla="*/ 1 h 1704242"/>
              <a:gd name="connsiteX3" fmla="*/ 1454662 w 1704242"/>
              <a:gd name="connsiteY3" fmla="*/ 249582 h 1704242"/>
              <a:gd name="connsiteX4" fmla="*/ 1704242 w 1704242"/>
              <a:gd name="connsiteY4" fmla="*/ 852123 h 1704242"/>
              <a:gd name="connsiteX5" fmla="*/ 1454661 w 1704242"/>
              <a:gd name="connsiteY5" fmla="*/ 1454664 h 1704242"/>
              <a:gd name="connsiteX6" fmla="*/ 852120 w 1704242"/>
              <a:gd name="connsiteY6" fmla="*/ 1704244 h 1704242"/>
              <a:gd name="connsiteX7" fmla="*/ 249579 w 1704242"/>
              <a:gd name="connsiteY7" fmla="*/ 1454663 h 1704242"/>
              <a:gd name="connsiteX8" fmla="*/ -1 w 1704242"/>
              <a:gd name="connsiteY8" fmla="*/ 852122 h 1704242"/>
              <a:gd name="connsiteX9" fmla="*/ 0 w 1704242"/>
              <a:gd name="connsiteY9" fmla="*/ 852121 h 1704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04242" h="1704242">
                <a:moveTo>
                  <a:pt x="0" y="852121"/>
                </a:moveTo>
                <a:cubicBezTo>
                  <a:pt x="0" y="626124"/>
                  <a:pt x="89777" y="409384"/>
                  <a:pt x="249581" y="249581"/>
                </a:cubicBezTo>
                <a:cubicBezTo>
                  <a:pt x="409385" y="89777"/>
                  <a:pt x="626126" y="1"/>
                  <a:pt x="852122" y="1"/>
                </a:cubicBezTo>
                <a:cubicBezTo>
                  <a:pt x="1078119" y="1"/>
                  <a:pt x="1294859" y="89778"/>
                  <a:pt x="1454662" y="249582"/>
                </a:cubicBezTo>
                <a:cubicBezTo>
                  <a:pt x="1614466" y="409386"/>
                  <a:pt x="1704242" y="626127"/>
                  <a:pt x="1704242" y="852123"/>
                </a:cubicBezTo>
                <a:cubicBezTo>
                  <a:pt x="1704242" y="1078120"/>
                  <a:pt x="1614465" y="1294860"/>
                  <a:pt x="1454661" y="1454664"/>
                </a:cubicBezTo>
                <a:cubicBezTo>
                  <a:pt x="1294857" y="1614468"/>
                  <a:pt x="1078117" y="1704244"/>
                  <a:pt x="852120" y="1704244"/>
                </a:cubicBezTo>
                <a:cubicBezTo>
                  <a:pt x="626123" y="1704244"/>
                  <a:pt x="409383" y="1614467"/>
                  <a:pt x="249579" y="1454663"/>
                </a:cubicBezTo>
                <a:cubicBezTo>
                  <a:pt x="89775" y="1294859"/>
                  <a:pt x="-1" y="1078119"/>
                  <a:pt x="-1" y="852122"/>
                </a:cubicBezTo>
                <a:lnTo>
                  <a:pt x="0" y="852121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-9067202"/>
              <a:satOff val="5236"/>
              <a:lumOff val="-9607"/>
              <a:alphaOff val="0"/>
            </a:schemeClr>
          </a:fillRef>
          <a:effectRef idx="2">
            <a:schemeClr val="accent2">
              <a:hueOff val="-9067202"/>
              <a:satOff val="5236"/>
              <a:lumOff val="-9607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9581" tIns="249580" rIns="249581" bIns="249580" numCol="1" spcCol="1270" anchor="ctr" anchorCtr="0">
            <a:noAutofit/>
          </a:bodyPr>
          <a:lstStyle/>
          <a:p>
            <a:pPr lvl="0" algn="ctr" defTabSz="17335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a-IR" sz="3900" kern="1200" dirty="0" smtClean="0"/>
              <a:t>نرخ ثابت</a:t>
            </a:r>
            <a:endParaRPr lang="fa-IR" sz="3900" kern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4"/>
          <p:cNvSpPr txBox="1"/>
          <p:nvPr/>
        </p:nvSpPr>
        <p:spPr>
          <a:xfrm>
            <a:off x="914400" y="1066800"/>
            <a:ext cx="7543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extLst/>
          </a:lstStyle>
          <a:p>
            <a:pPr marL="0" indent="0">
              <a:buNone/>
            </a:pPr>
            <a:endParaRPr lang="en-US" sz="2800" dirty="0"/>
          </a:p>
        </p:txBody>
      </p:sp>
      <p:sp>
        <p:nvSpPr>
          <p:cNvPr id="28" name="Rectang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extLst/>
          </a:lstStyle>
          <a:p>
            <a:pPr algn="ctr"/>
            <a:r>
              <a:rPr lang="fa-I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سازوکار قیمت‌گذاری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505430" y="1173856"/>
            <a:ext cx="3388506" cy="1355402"/>
          </a:xfrm>
          <a:custGeom>
            <a:avLst/>
            <a:gdLst>
              <a:gd name="connsiteX0" fmla="*/ 0 w 3388506"/>
              <a:gd name="connsiteY0" fmla="*/ 0 h 1355402"/>
              <a:gd name="connsiteX1" fmla="*/ 2710805 w 3388506"/>
              <a:gd name="connsiteY1" fmla="*/ 0 h 1355402"/>
              <a:gd name="connsiteX2" fmla="*/ 3388506 w 3388506"/>
              <a:gd name="connsiteY2" fmla="*/ 677701 h 1355402"/>
              <a:gd name="connsiteX3" fmla="*/ 2710805 w 3388506"/>
              <a:gd name="connsiteY3" fmla="*/ 1355402 h 1355402"/>
              <a:gd name="connsiteX4" fmla="*/ 0 w 3388506"/>
              <a:gd name="connsiteY4" fmla="*/ 1355402 h 1355402"/>
              <a:gd name="connsiteX5" fmla="*/ 677701 w 3388506"/>
              <a:gd name="connsiteY5" fmla="*/ 677701 h 1355402"/>
              <a:gd name="connsiteX6" fmla="*/ 0 w 3388506"/>
              <a:gd name="connsiteY6" fmla="*/ 0 h 1355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88506" h="1355402">
                <a:moveTo>
                  <a:pt x="0" y="0"/>
                </a:moveTo>
                <a:lnTo>
                  <a:pt x="2710805" y="0"/>
                </a:lnTo>
                <a:lnTo>
                  <a:pt x="3388506" y="677701"/>
                </a:lnTo>
                <a:lnTo>
                  <a:pt x="2710805" y="1355402"/>
                </a:lnTo>
                <a:lnTo>
                  <a:pt x="0" y="1355402"/>
                </a:lnTo>
                <a:lnTo>
                  <a:pt x="677701" y="677701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18341" tIns="20320" rIns="677701" bIns="20320" numCol="1" spcCol="1270" anchor="ctr" anchorCtr="0">
            <a:noAutofit/>
          </a:bodyPr>
          <a:lstStyle/>
          <a:p>
            <a:pPr lvl="0" algn="ctr" defTabSz="1422400" rtl="1">
              <a:spcBef>
                <a:spcPct val="0"/>
              </a:spcBef>
              <a:spcAft>
                <a:spcPct val="35000"/>
              </a:spcAft>
            </a:pPr>
            <a:r>
              <a:rPr lang="fa-IR" sz="3200" kern="1200" dirty="0" smtClean="0"/>
              <a:t>نرخ شناور</a:t>
            </a:r>
            <a:endParaRPr lang="fa-IR" sz="3200" kern="1200" dirty="0"/>
          </a:p>
        </p:txBody>
      </p:sp>
      <p:sp>
        <p:nvSpPr>
          <p:cNvPr id="7" name="Freeform 6"/>
          <p:cNvSpPr/>
          <p:nvPr/>
        </p:nvSpPr>
        <p:spPr>
          <a:xfrm>
            <a:off x="3453431" y="1289066"/>
            <a:ext cx="2812460" cy="1124984"/>
          </a:xfrm>
          <a:custGeom>
            <a:avLst/>
            <a:gdLst>
              <a:gd name="connsiteX0" fmla="*/ 0 w 2812460"/>
              <a:gd name="connsiteY0" fmla="*/ 0 h 1124984"/>
              <a:gd name="connsiteX1" fmla="*/ 2249968 w 2812460"/>
              <a:gd name="connsiteY1" fmla="*/ 0 h 1124984"/>
              <a:gd name="connsiteX2" fmla="*/ 2812460 w 2812460"/>
              <a:gd name="connsiteY2" fmla="*/ 562492 h 1124984"/>
              <a:gd name="connsiteX3" fmla="*/ 2249968 w 2812460"/>
              <a:gd name="connsiteY3" fmla="*/ 1124984 h 1124984"/>
              <a:gd name="connsiteX4" fmla="*/ 0 w 2812460"/>
              <a:gd name="connsiteY4" fmla="*/ 1124984 h 1124984"/>
              <a:gd name="connsiteX5" fmla="*/ 562492 w 2812460"/>
              <a:gd name="connsiteY5" fmla="*/ 562492 h 1124984"/>
              <a:gd name="connsiteX6" fmla="*/ 0 w 2812460"/>
              <a:gd name="connsiteY6" fmla="*/ 0 h 1124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12460" h="1124984">
                <a:moveTo>
                  <a:pt x="0" y="0"/>
                </a:moveTo>
                <a:lnTo>
                  <a:pt x="2249968" y="0"/>
                </a:lnTo>
                <a:lnTo>
                  <a:pt x="2812460" y="562492"/>
                </a:lnTo>
                <a:lnTo>
                  <a:pt x="2249968" y="1124984"/>
                </a:lnTo>
                <a:lnTo>
                  <a:pt x="0" y="1124984"/>
                </a:lnTo>
                <a:lnTo>
                  <a:pt x="562492" y="562492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chilly" dir="t"/>
          </a:scene3d>
          <a:sp3d extrusionH="1700" prstMaterial="dkEdge">
            <a:bevelT w="25400" h="6350" prst="softRound"/>
            <a:bevelB w="0" h="0" prst="convex"/>
          </a:sp3d>
        </p:spPr>
        <p:style>
          <a:lnRef idx="1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04402" tIns="20955" rIns="562492" bIns="20955" numCol="1" spcCol="1270" anchor="ctr" anchorCtr="0">
            <a:noAutofit/>
          </a:bodyPr>
          <a:lstStyle/>
          <a:p>
            <a:pPr lvl="0" algn="ctr" defTabSz="1466850" rtl="1">
              <a:spcBef>
                <a:spcPct val="0"/>
              </a:spcBef>
              <a:spcAft>
                <a:spcPct val="35000"/>
              </a:spcAft>
            </a:pPr>
            <a:r>
              <a:rPr lang="fa-IR" sz="3300" kern="1200" dirty="0" smtClean="0">
                <a:cs typeface="B Mitra" pitchFamily="2" charset="-78"/>
              </a:rPr>
              <a:t>بازار رقابتی</a:t>
            </a:r>
            <a:endParaRPr lang="fa-IR" sz="3300" kern="1200" dirty="0">
              <a:cs typeface="B Mitra" pitchFamily="2" charset="-78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5872146" y="1289066"/>
            <a:ext cx="2812460" cy="1124984"/>
          </a:xfrm>
          <a:custGeom>
            <a:avLst/>
            <a:gdLst>
              <a:gd name="connsiteX0" fmla="*/ 0 w 2812460"/>
              <a:gd name="connsiteY0" fmla="*/ 0 h 1124984"/>
              <a:gd name="connsiteX1" fmla="*/ 2249968 w 2812460"/>
              <a:gd name="connsiteY1" fmla="*/ 0 h 1124984"/>
              <a:gd name="connsiteX2" fmla="*/ 2812460 w 2812460"/>
              <a:gd name="connsiteY2" fmla="*/ 562492 h 1124984"/>
              <a:gd name="connsiteX3" fmla="*/ 2249968 w 2812460"/>
              <a:gd name="connsiteY3" fmla="*/ 1124984 h 1124984"/>
              <a:gd name="connsiteX4" fmla="*/ 0 w 2812460"/>
              <a:gd name="connsiteY4" fmla="*/ 1124984 h 1124984"/>
              <a:gd name="connsiteX5" fmla="*/ 562492 w 2812460"/>
              <a:gd name="connsiteY5" fmla="*/ 562492 h 1124984"/>
              <a:gd name="connsiteX6" fmla="*/ 0 w 2812460"/>
              <a:gd name="connsiteY6" fmla="*/ 0 h 1124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12460" h="1124984">
                <a:moveTo>
                  <a:pt x="0" y="0"/>
                </a:moveTo>
                <a:lnTo>
                  <a:pt x="2249968" y="0"/>
                </a:lnTo>
                <a:lnTo>
                  <a:pt x="2812460" y="562492"/>
                </a:lnTo>
                <a:lnTo>
                  <a:pt x="2249968" y="1124984"/>
                </a:lnTo>
                <a:lnTo>
                  <a:pt x="0" y="1124984"/>
                </a:lnTo>
                <a:lnTo>
                  <a:pt x="562492" y="562492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chilly" dir="t"/>
          </a:scene3d>
          <a:sp3d extrusionH="1700" prstMaterial="dkEdge">
            <a:bevelT w="25400" h="6350" prst="softRound"/>
            <a:bevelB w="0" h="0" prst="convex"/>
          </a:sp3d>
        </p:spPr>
        <p:style>
          <a:lnRef idx="1">
            <a:schemeClr val="accent2">
              <a:tint val="40000"/>
              <a:alpha val="90000"/>
              <a:hueOff val="-2898357"/>
              <a:satOff val="-3380"/>
              <a:lumOff val="-564"/>
              <a:alphaOff val="0"/>
            </a:schemeClr>
          </a:lnRef>
          <a:fillRef idx="1">
            <a:schemeClr val="accent2">
              <a:tint val="40000"/>
              <a:alpha val="90000"/>
              <a:hueOff val="-2898357"/>
              <a:satOff val="-3380"/>
              <a:lumOff val="-564"/>
              <a:alphaOff val="0"/>
            </a:schemeClr>
          </a:fillRef>
          <a:effectRef idx="0">
            <a:schemeClr val="accent2">
              <a:tint val="40000"/>
              <a:alpha val="90000"/>
              <a:hueOff val="-2898357"/>
              <a:satOff val="-3380"/>
              <a:lumOff val="-564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04402" tIns="20955" rIns="562492" bIns="20955" numCol="1" spcCol="1270" anchor="ctr" anchorCtr="0">
            <a:noAutofit/>
          </a:bodyPr>
          <a:lstStyle/>
          <a:p>
            <a:pPr lvl="0" algn="ctr" defTabSz="1466850" rtl="1">
              <a:spcBef>
                <a:spcPct val="0"/>
              </a:spcBef>
              <a:spcAft>
                <a:spcPct val="35000"/>
              </a:spcAft>
            </a:pPr>
            <a:r>
              <a:rPr lang="fa-IR" sz="3300" kern="1200" dirty="0" smtClean="0">
                <a:cs typeface="B Mitra" pitchFamily="2" charset="-78"/>
              </a:rPr>
              <a:t>قیمت‌گذاری درست</a:t>
            </a:r>
            <a:endParaRPr lang="fa-IR" sz="3300" kern="1200" dirty="0">
              <a:cs typeface="B Mitra" pitchFamily="2" charset="-78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505430" y="2719015"/>
            <a:ext cx="3388506" cy="1355402"/>
          </a:xfrm>
          <a:custGeom>
            <a:avLst/>
            <a:gdLst>
              <a:gd name="connsiteX0" fmla="*/ 0 w 3388506"/>
              <a:gd name="connsiteY0" fmla="*/ 0 h 1355402"/>
              <a:gd name="connsiteX1" fmla="*/ 2710805 w 3388506"/>
              <a:gd name="connsiteY1" fmla="*/ 0 h 1355402"/>
              <a:gd name="connsiteX2" fmla="*/ 3388506 w 3388506"/>
              <a:gd name="connsiteY2" fmla="*/ 677701 h 1355402"/>
              <a:gd name="connsiteX3" fmla="*/ 2710805 w 3388506"/>
              <a:gd name="connsiteY3" fmla="*/ 1355402 h 1355402"/>
              <a:gd name="connsiteX4" fmla="*/ 0 w 3388506"/>
              <a:gd name="connsiteY4" fmla="*/ 1355402 h 1355402"/>
              <a:gd name="connsiteX5" fmla="*/ 677701 w 3388506"/>
              <a:gd name="connsiteY5" fmla="*/ 677701 h 1355402"/>
              <a:gd name="connsiteX6" fmla="*/ 0 w 3388506"/>
              <a:gd name="connsiteY6" fmla="*/ 0 h 1355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88506" h="1355402">
                <a:moveTo>
                  <a:pt x="0" y="0"/>
                </a:moveTo>
                <a:lnTo>
                  <a:pt x="2710805" y="0"/>
                </a:lnTo>
                <a:lnTo>
                  <a:pt x="3388506" y="677701"/>
                </a:lnTo>
                <a:lnTo>
                  <a:pt x="2710805" y="1355402"/>
                </a:lnTo>
                <a:lnTo>
                  <a:pt x="0" y="1355402"/>
                </a:lnTo>
                <a:lnTo>
                  <a:pt x="677701" y="677701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-9067202"/>
              <a:satOff val="5236"/>
              <a:lumOff val="-9607"/>
              <a:alphaOff val="0"/>
            </a:schemeClr>
          </a:fillRef>
          <a:effectRef idx="0">
            <a:schemeClr val="accent2">
              <a:hueOff val="-9067202"/>
              <a:satOff val="5236"/>
              <a:lumOff val="-9607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18341" tIns="20320" rIns="677701" bIns="20320" numCol="1" spcCol="1270" anchor="ctr" anchorCtr="0">
            <a:noAutofit/>
          </a:bodyPr>
          <a:lstStyle/>
          <a:p>
            <a:pPr lvl="0" algn="ctr" defTabSz="1422400" rtl="1">
              <a:spcBef>
                <a:spcPct val="0"/>
              </a:spcBef>
              <a:spcAft>
                <a:spcPct val="35000"/>
              </a:spcAft>
            </a:pPr>
            <a:r>
              <a:rPr lang="fa-IR" sz="3200" kern="1200" dirty="0" smtClean="0"/>
              <a:t>نرخ ثابت</a:t>
            </a:r>
            <a:endParaRPr lang="fa-IR" sz="3200" kern="1200" dirty="0"/>
          </a:p>
        </p:txBody>
      </p:sp>
      <p:sp>
        <p:nvSpPr>
          <p:cNvPr id="11" name="Freeform 10"/>
          <p:cNvSpPr/>
          <p:nvPr/>
        </p:nvSpPr>
        <p:spPr>
          <a:xfrm>
            <a:off x="3453431" y="2834224"/>
            <a:ext cx="2812460" cy="1124984"/>
          </a:xfrm>
          <a:custGeom>
            <a:avLst/>
            <a:gdLst>
              <a:gd name="connsiteX0" fmla="*/ 0 w 2812460"/>
              <a:gd name="connsiteY0" fmla="*/ 0 h 1124984"/>
              <a:gd name="connsiteX1" fmla="*/ 2249968 w 2812460"/>
              <a:gd name="connsiteY1" fmla="*/ 0 h 1124984"/>
              <a:gd name="connsiteX2" fmla="*/ 2812460 w 2812460"/>
              <a:gd name="connsiteY2" fmla="*/ 562492 h 1124984"/>
              <a:gd name="connsiteX3" fmla="*/ 2249968 w 2812460"/>
              <a:gd name="connsiteY3" fmla="*/ 1124984 h 1124984"/>
              <a:gd name="connsiteX4" fmla="*/ 0 w 2812460"/>
              <a:gd name="connsiteY4" fmla="*/ 1124984 h 1124984"/>
              <a:gd name="connsiteX5" fmla="*/ 562492 w 2812460"/>
              <a:gd name="connsiteY5" fmla="*/ 562492 h 1124984"/>
              <a:gd name="connsiteX6" fmla="*/ 0 w 2812460"/>
              <a:gd name="connsiteY6" fmla="*/ 0 h 1124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12460" h="1124984">
                <a:moveTo>
                  <a:pt x="0" y="0"/>
                </a:moveTo>
                <a:lnTo>
                  <a:pt x="2249968" y="0"/>
                </a:lnTo>
                <a:lnTo>
                  <a:pt x="2812460" y="562492"/>
                </a:lnTo>
                <a:lnTo>
                  <a:pt x="2249968" y="1124984"/>
                </a:lnTo>
                <a:lnTo>
                  <a:pt x="0" y="1124984"/>
                </a:lnTo>
                <a:lnTo>
                  <a:pt x="562492" y="562492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chilly" dir="t"/>
          </a:scene3d>
          <a:sp3d extrusionH="1700" prstMaterial="dkEdge">
            <a:bevelT w="25400" h="6350" prst="softRound"/>
            <a:bevelB w="0" h="0" prst="convex"/>
          </a:sp3d>
        </p:spPr>
        <p:style>
          <a:lnRef idx="1">
            <a:schemeClr val="accent2">
              <a:tint val="40000"/>
              <a:alpha val="90000"/>
              <a:hueOff val="-5796714"/>
              <a:satOff val="-6761"/>
              <a:lumOff val="-1127"/>
              <a:alphaOff val="0"/>
            </a:schemeClr>
          </a:lnRef>
          <a:fillRef idx="1">
            <a:schemeClr val="accent2">
              <a:tint val="40000"/>
              <a:alpha val="90000"/>
              <a:hueOff val="-5796714"/>
              <a:satOff val="-6761"/>
              <a:lumOff val="-1127"/>
              <a:alphaOff val="0"/>
            </a:schemeClr>
          </a:fillRef>
          <a:effectRef idx="0">
            <a:schemeClr val="accent2">
              <a:tint val="40000"/>
              <a:alpha val="90000"/>
              <a:hueOff val="-5796714"/>
              <a:satOff val="-6761"/>
              <a:lumOff val="-1127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04402" tIns="20955" rIns="562492" bIns="20955" numCol="1" spcCol="1270" anchor="ctr" anchorCtr="0">
            <a:noAutofit/>
          </a:bodyPr>
          <a:lstStyle/>
          <a:p>
            <a:pPr lvl="0" algn="ctr" defTabSz="1466850" rtl="1">
              <a:spcBef>
                <a:spcPct val="0"/>
              </a:spcBef>
              <a:spcAft>
                <a:spcPct val="35000"/>
              </a:spcAft>
            </a:pPr>
            <a:r>
              <a:rPr lang="fa-IR" sz="3300" kern="1200" dirty="0" smtClean="0">
                <a:cs typeface="B Mitra" pitchFamily="2" charset="-78"/>
              </a:rPr>
              <a:t>بانک مرکزی</a:t>
            </a:r>
            <a:endParaRPr lang="fa-IR" sz="3300" kern="1200" dirty="0">
              <a:cs typeface="B Mitra" pitchFamily="2" charset="-78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5872146" y="2834224"/>
            <a:ext cx="2812460" cy="1124984"/>
          </a:xfrm>
          <a:custGeom>
            <a:avLst/>
            <a:gdLst>
              <a:gd name="connsiteX0" fmla="*/ 0 w 2812460"/>
              <a:gd name="connsiteY0" fmla="*/ 0 h 1124984"/>
              <a:gd name="connsiteX1" fmla="*/ 2249968 w 2812460"/>
              <a:gd name="connsiteY1" fmla="*/ 0 h 1124984"/>
              <a:gd name="connsiteX2" fmla="*/ 2812460 w 2812460"/>
              <a:gd name="connsiteY2" fmla="*/ 562492 h 1124984"/>
              <a:gd name="connsiteX3" fmla="*/ 2249968 w 2812460"/>
              <a:gd name="connsiteY3" fmla="*/ 1124984 h 1124984"/>
              <a:gd name="connsiteX4" fmla="*/ 0 w 2812460"/>
              <a:gd name="connsiteY4" fmla="*/ 1124984 h 1124984"/>
              <a:gd name="connsiteX5" fmla="*/ 562492 w 2812460"/>
              <a:gd name="connsiteY5" fmla="*/ 562492 h 1124984"/>
              <a:gd name="connsiteX6" fmla="*/ 0 w 2812460"/>
              <a:gd name="connsiteY6" fmla="*/ 0 h 1124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12460" h="1124984">
                <a:moveTo>
                  <a:pt x="0" y="0"/>
                </a:moveTo>
                <a:lnTo>
                  <a:pt x="2249968" y="0"/>
                </a:lnTo>
                <a:lnTo>
                  <a:pt x="2812460" y="562492"/>
                </a:lnTo>
                <a:lnTo>
                  <a:pt x="2249968" y="1124984"/>
                </a:lnTo>
                <a:lnTo>
                  <a:pt x="0" y="1124984"/>
                </a:lnTo>
                <a:lnTo>
                  <a:pt x="562492" y="562492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chilly" dir="t"/>
          </a:scene3d>
          <a:sp3d extrusionH="1700" prstMaterial="dkEdge">
            <a:bevelT w="25400" h="6350" prst="softRound"/>
            <a:bevelB w="0" h="0" prst="convex"/>
          </a:sp3d>
        </p:spPr>
        <p:style>
          <a:lnRef idx="1">
            <a:schemeClr val="accent2">
              <a:tint val="40000"/>
              <a:alpha val="90000"/>
              <a:hueOff val="-8695070"/>
              <a:satOff val="-10141"/>
              <a:lumOff val="-1691"/>
              <a:alphaOff val="0"/>
            </a:schemeClr>
          </a:lnRef>
          <a:fillRef idx="1">
            <a:schemeClr val="accent2">
              <a:tint val="40000"/>
              <a:alpha val="90000"/>
              <a:hueOff val="-8695070"/>
              <a:satOff val="-10141"/>
              <a:lumOff val="-1691"/>
              <a:alphaOff val="0"/>
            </a:schemeClr>
          </a:fillRef>
          <a:effectRef idx="0">
            <a:schemeClr val="accent2">
              <a:tint val="40000"/>
              <a:alpha val="90000"/>
              <a:hueOff val="-8695070"/>
              <a:satOff val="-10141"/>
              <a:lumOff val="-1691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04402" tIns="20955" rIns="562492" bIns="20955" numCol="1" spcCol="1270" anchor="ctr" anchorCtr="0">
            <a:noAutofit/>
          </a:bodyPr>
          <a:lstStyle/>
          <a:p>
            <a:pPr lvl="0" algn="ctr" defTabSz="1466850" rtl="1">
              <a:spcBef>
                <a:spcPct val="0"/>
              </a:spcBef>
              <a:spcAft>
                <a:spcPct val="35000"/>
              </a:spcAft>
            </a:pPr>
            <a:r>
              <a:rPr lang="fa-IR" sz="3300" kern="1200" dirty="0" smtClean="0">
                <a:cs typeface="B Mitra" pitchFamily="2" charset="-78"/>
              </a:rPr>
              <a:t> قیمت‌گذاری نادرست</a:t>
            </a:r>
            <a:endParaRPr lang="fa-IR" sz="3300" kern="1200" dirty="0">
              <a:cs typeface="B Mitr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4000" dirty="0" smtClean="0"/>
              <a:t>عوامل </a:t>
            </a:r>
            <a:r>
              <a:rPr lang="fa-IR" sz="4000" dirty="0" smtClean="0"/>
              <a:t>مؤثر بر نرخ ارز</a:t>
            </a:r>
            <a:endParaRPr lang="en-US" sz="4000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4"/>
          <p:cNvSpPr txBox="1"/>
          <p:nvPr/>
        </p:nvSpPr>
        <p:spPr>
          <a:xfrm>
            <a:off x="914400" y="1066800"/>
            <a:ext cx="7543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extLst/>
          </a:lstStyle>
          <a:p>
            <a:pPr marL="0" indent="0">
              <a:buNone/>
            </a:pPr>
            <a:endParaRPr lang="en-US" sz="2800" dirty="0"/>
          </a:p>
        </p:txBody>
      </p:sp>
      <p:sp>
        <p:nvSpPr>
          <p:cNvPr id="28" name="Rectang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>
            <a:extLst/>
          </a:lstStyle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fa-I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عوامل مؤثر بر تغییر نرخ ارز 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Minus 6"/>
          <p:cNvSpPr/>
          <p:nvPr/>
        </p:nvSpPr>
        <p:spPr>
          <a:xfrm rot="21300000">
            <a:off x="528351" y="2158442"/>
            <a:ext cx="8133335" cy="931389"/>
          </a:xfrm>
          <a:prstGeom prst="mathMinus">
            <a:avLst/>
          </a:prstGeom>
          <a:scene3d>
            <a:camera prst="orthographicFront"/>
            <a:lightRig rig="flat" dir="t"/>
          </a:scene3d>
          <a:sp3d z="190500"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3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Down Arrow 7"/>
          <p:cNvSpPr/>
          <p:nvPr/>
        </p:nvSpPr>
        <p:spPr>
          <a:xfrm>
            <a:off x="1485265" y="739616"/>
            <a:ext cx="2455068" cy="1675130"/>
          </a:xfrm>
          <a:prstGeom prst="downArrow">
            <a:avLst/>
          </a:pr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Freeform 8"/>
          <p:cNvSpPr/>
          <p:nvPr/>
        </p:nvSpPr>
        <p:spPr>
          <a:xfrm>
            <a:off x="4840525" y="530225"/>
            <a:ext cx="2618739" cy="1758886"/>
          </a:xfrm>
          <a:custGeom>
            <a:avLst/>
            <a:gdLst>
              <a:gd name="connsiteX0" fmla="*/ 0 w 2618739"/>
              <a:gd name="connsiteY0" fmla="*/ 0 h 1758886"/>
              <a:gd name="connsiteX1" fmla="*/ 2618739 w 2618739"/>
              <a:gd name="connsiteY1" fmla="*/ 0 h 1758886"/>
              <a:gd name="connsiteX2" fmla="*/ 2618739 w 2618739"/>
              <a:gd name="connsiteY2" fmla="*/ 1758886 h 1758886"/>
              <a:gd name="connsiteX3" fmla="*/ 0 w 2618739"/>
              <a:gd name="connsiteY3" fmla="*/ 1758886 h 1758886"/>
              <a:gd name="connsiteX4" fmla="*/ 0 w 2618739"/>
              <a:gd name="connsiteY4" fmla="*/ 0 h 1758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8739" h="1758886">
                <a:moveTo>
                  <a:pt x="0" y="0"/>
                </a:moveTo>
                <a:lnTo>
                  <a:pt x="2618739" y="0"/>
                </a:lnTo>
                <a:lnTo>
                  <a:pt x="2618739" y="1758886"/>
                </a:lnTo>
                <a:lnTo>
                  <a:pt x="0" y="175888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91592" tIns="291592" rIns="291592" bIns="291592" numCol="1" spcCol="1270" anchor="ctr" anchorCtr="0">
            <a:noAutofit/>
          </a:bodyPr>
          <a:lstStyle/>
          <a:p>
            <a:pPr lvl="0" algn="ctr" defTabSz="18224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a-IR" sz="4100" kern="1200" dirty="0" smtClean="0"/>
              <a:t>عوامل بنیادی</a:t>
            </a:r>
            <a:endParaRPr lang="fa-IR" sz="4100" kern="1200" dirty="0"/>
          </a:p>
        </p:txBody>
      </p:sp>
      <p:sp>
        <p:nvSpPr>
          <p:cNvPr id="10" name="Up Arrow 9"/>
          <p:cNvSpPr/>
          <p:nvPr/>
        </p:nvSpPr>
        <p:spPr>
          <a:xfrm>
            <a:off x="5249703" y="2833528"/>
            <a:ext cx="2455068" cy="1675130"/>
          </a:xfrm>
          <a:prstGeom prst="upArrow">
            <a:avLst/>
          </a:pr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1730772" y="2959163"/>
            <a:ext cx="2618739" cy="1758886"/>
          </a:xfrm>
          <a:custGeom>
            <a:avLst/>
            <a:gdLst>
              <a:gd name="connsiteX0" fmla="*/ 0 w 2618739"/>
              <a:gd name="connsiteY0" fmla="*/ 0 h 1758886"/>
              <a:gd name="connsiteX1" fmla="*/ 2618739 w 2618739"/>
              <a:gd name="connsiteY1" fmla="*/ 0 h 1758886"/>
              <a:gd name="connsiteX2" fmla="*/ 2618739 w 2618739"/>
              <a:gd name="connsiteY2" fmla="*/ 1758886 h 1758886"/>
              <a:gd name="connsiteX3" fmla="*/ 0 w 2618739"/>
              <a:gd name="connsiteY3" fmla="*/ 1758886 h 1758886"/>
              <a:gd name="connsiteX4" fmla="*/ 0 w 2618739"/>
              <a:gd name="connsiteY4" fmla="*/ 0 h 1758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8739" h="1758886">
                <a:moveTo>
                  <a:pt x="0" y="0"/>
                </a:moveTo>
                <a:lnTo>
                  <a:pt x="2618739" y="0"/>
                </a:lnTo>
                <a:lnTo>
                  <a:pt x="2618739" y="1758886"/>
                </a:lnTo>
                <a:lnTo>
                  <a:pt x="0" y="175888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91592" tIns="291592" rIns="291592" bIns="291592" numCol="1" spcCol="1270" anchor="ctr" anchorCtr="0">
            <a:noAutofit/>
          </a:bodyPr>
          <a:lstStyle/>
          <a:p>
            <a:pPr lvl="0" algn="ctr" defTabSz="18224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a-IR" sz="4100" kern="1200" dirty="0" smtClean="0"/>
              <a:t>عوامل فنی</a:t>
            </a:r>
            <a:endParaRPr lang="en-US" sz="4100" kern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4"/>
          <p:cNvSpPr txBox="1"/>
          <p:nvPr/>
        </p:nvSpPr>
        <p:spPr>
          <a:xfrm>
            <a:off x="914400" y="1066800"/>
            <a:ext cx="7543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extLst/>
          </a:lstStyle>
          <a:p>
            <a:pPr marL="0" indent="0">
              <a:buNone/>
            </a:pPr>
            <a:endParaRPr lang="en-US" sz="2800" dirty="0"/>
          </a:p>
        </p:txBody>
      </p:sp>
      <p:sp>
        <p:nvSpPr>
          <p:cNvPr id="28" name="Rectang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>
            <a:extLst/>
          </a:lstStyle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fa-I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عوامل بنیادی مؤثر بر تغییر نرخ ارز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505210" y="530225"/>
            <a:ext cx="1936003" cy="4187825"/>
          </a:xfrm>
          <a:custGeom>
            <a:avLst/>
            <a:gdLst>
              <a:gd name="connsiteX0" fmla="*/ 0 w 1936003"/>
              <a:gd name="connsiteY0" fmla="*/ 193600 h 4187825"/>
              <a:gd name="connsiteX1" fmla="*/ 56704 w 1936003"/>
              <a:gd name="connsiteY1" fmla="*/ 56704 h 4187825"/>
              <a:gd name="connsiteX2" fmla="*/ 193600 w 1936003"/>
              <a:gd name="connsiteY2" fmla="*/ 0 h 4187825"/>
              <a:gd name="connsiteX3" fmla="*/ 1742403 w 1936003"/>
              <a:gd name="connsiteY3" fmla="*/ 0 h 4187825"/>
              <a:gd name="connsiteX4" fmla="*/ 1879299 w 1936003"/>
              <a:gd name="connsiteY4" fmla="*/ 56704 h 4187825"/>
              <a:gd name="connsiteX5" fmla="*/ 1936003 w 1936003"/>
              <a:gd name="connsiteY5" fmla="*/ 193600 h 4187825"/>
              <a:gd name="connsiteX6" fmla="*/ 1936003 w 1936003"/>
              <a:gd name="connsiteY6" fmla="*/ 3994225 h 4187825"/>
              <a:gd name="connsiteX7" fmla="*/ 1879299 w 1936003"/>
              <a:gd name="connsiteY7" fmla="*/ 4131121 h 4187825"/>
              <a:gd name="connsiteX8" fmla="*/ 1742403 w 1936003"/>
              <a:gd name="connsiteY8" fmla="*/ 4187825 h 4187825"/>
              <a:gd name="connsiteX9" fmla="*/ 193600 w 1936003"/>
              <a:gd name="connsiteY9" fmla="*/ 4187825 h 4187825"/>
              <a:gd name="connsiteX10" fmla="*/ 56704 w 1936003"/>
              <a:gd name="connsiteY10" fmla="*/ 4131121 h 4187825"/>
              <a:gd name="connsiteX11" fmla="*/ 0 w 1936003"/>
              <a:gd name="connsiteY11" fmla="*/ 3994225 h 4187825"/>
              <a:gd name="connsiteX12" fmla="*/ 0 w 1936003"/>
              <a:gd name="connsiteY12" fmla="*/ 193600 h 4187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36003" h="4187825">
                <a:moveTo>
                  <a:pt x="0" y="193600"/>
                </a:moveTo>
                <a:cubicBezTo>
                  <a:pt x="0" y="142254"/>
                  <a:pt x="20397" y="93011"/>
                  <a:pt x="56704" y="56704"/>
                </a:cubicBezTo>
                <a:cubicBezTo>
                  <a:pt x="93011" y="20397"/>
                  <a:pt x="142254" y="0"/>
                  <a:pt x="193600" y="0"/>
                </a:cubicBezTo>
                <a:lnTo>
                  <a:pt x="1742403" y="0"/>
                </a:lnTo>
                <a:cubicBezTo>
                  <a:pt x="1793749" y="0"/>
                  <a:pt x="1842992" y="20397"/>
                  <a:pt x="1879299" y="56704"/>
                </a:cubicBezTo>
                <a:cubicBezTo>
                  <a:pt x="1915606" y="93011"/>
                  <a:pt x="1936003" y="142254"/>
                  <a:pt x="1936003" y="193600"/>
                </a:cubicBezTo>
                <a:lnTo>
                  <a:pt x="1936003" y="3994225"/>
                </a:lnTo>
                <a:cubicBezTo>
                  <a:pt x="1936003" y="4045571"/>
                  <a:pt x="1915606" y="4094814"/>
                  <a:pt x="1879299" y="4131121"/>
                </a:cubicBezTo>
                <a:cubicBezTo>
                  <a:pt x="1842992" y="4167428"/>
                  <a:pt x="1793749" y="4187825"/>
                  <a:pt x="1742403" y="4187825"/>
                </a:cubicBezTo>
                <a:lnTo>
                  <a:pt x="193600" y="4187825"/>
                </a:lnTo>
                <a:cubicBezTo>
                  <a:pt x="142254" y="4187825"/>
                  <a:pt x="93011" y="4167428"/>
                  <a:pt x="56704" y="4131121"/>
                </a:cubicBezTo>
                <a:cubicBezTo>
                  <a:pt x="20397" y="4094814"/>
                  <a:pt x="0" y="4045571"/>
                  <a:pt x="0" y="3994225"/>
                </a:cubicBezTo>
                <a:lnTo>
                  <a:pt x="0" y="193600"/>
                </a:lnTo>
                <a:close/>
              </a:path>
            </a:pathLst>
          </a:custGeom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1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6680" tIns="106680" rIns="106680" bIns="3038158" numCol="1" spcCol="1270" anchor="ctr" anchorCtr="0">
            <a:noAutofit/>
          </a:bodyPr>
          <a:lstStyle/>
          <a:p>
            <a:pPr lvl="0" algn="ctr" defTabSz="1244600" rtl="1">
              <a:spcBef>
                <a:spcPct val="0"/>
              </a:spcBef>
              <a:spcAft>
                <a:spcPct val="35000"/>
              </a:spcAft>
            </a:pPr>
            <a:r>
              <a:rPr lang="fa-IR" sz="2800" kern="1200" dirty="0" smtClean="0">
                <a:cs typeface="B Mitra" pitchFamily="2" charset="-78"/>
              </a:rPr>
              <a:t>اقتصادی</a:t>
            </a:r>
            <a:endParaRPr lang="fa-IR" sz="2800" kern="1200" dirty="0">
              <a:cs typeface="B Mitra" pitchFamily="2" charset="-78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698811" y="1786930"/>
            <a:ext cx="1548803" cy="822739"/>
          </a:xfrm>
          <a:custGeom>
            <a:avLst/>
            <a:gdLst>
              <a:gd name="connsiteX0" fmla="*/ 0 w 1548803"/>
              <a:gd name="connsiteY0" fmla="*/ 82274 h 822739"/>
              <a:gd name="connsiteX1" fmla="*/ 24098 w 1548803"/>
              <a:gd name="connsiteY1" fmla="*/ 24098 h 822739"/>
              <a:gd name="connsiteX2" fmla="*/ 82275 w 1548803"/>
              <a:gd name="connsiteY2" fmla="*/ 1 h 822739"/>
              <a:gd name="connsiteX3" fmla="*/ 1466529 w 1548803"/>
              <a:gd name="connsiteY3" fmla="*/ 0 h 822739"/>
              <a:gd name="connsiteX4" fmla="*/ 1524705 w 1548803"/>
              <a:gd name="connsiteY4" fmla="*/ 24098 h 822739"/>
              <a:gd name="connsiteX5" fmla="*/ 1548802 w 1548803"/>
              <a:gd name="connsiteY5" fmla="*/ 82275 h 822739"/>
              <a:gd name="connsiteX6" fmla="*/ 1548803 w 1548803"/>
              <a:gd name="connsiteY6" fmla="*/ 740465 h 822739"/>
              <a:gd name="connsiteX7" fmla="*/ 1524705 w 1548803"/>
              <a:gd name="connsiteY7" fmla="*/ 798642 h 822739"/>
              <a:gd name="connsiteX8" fmla="*/ 1466528 w 1548803"/>
              <a:gd name="connsiteY8" fmla="*/ 822739 h 822739"/>
              <a:gd name="connsiteX9" fmla="*/ 82274 w 1548803"/>
              <a:gd name="connsiteY9" fmla="*/ 822739 h 822739"/>
              <a:gd name="connsiteX10" fmla="*/ 24097 w 1548803"/>
              <a:gd name="connsiteY10" fmla="*/ 798641 h 822739"/>
              <a:gd name="connsiteX11" fmla="*/ 0 w 1548803"/>
              <a:gd name="connsiteY11" fmla="*/ 740464 h 822739"/>
              <a:gd name="connsiteX12" fmla="*/ 0 w 1548803"/>
              <a:gd name="connsiteY12" fmla="*/ 82274 h 822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48803" h="822739">
                <a:moveTo>
                  <a:pt x="0" y="82274"/>
                </a:moveTo>
                <a:cubicBezTo>
                  <a:pt x="0" y="60454"/>
                  <a:pt x="8668" y="39527"/>
                  <a:pt x="24098" y="24098"/>
                </a:cubicBezTo>
                <a:cubicBezTo>
                  <a:pt x="39527" y="8669"/>
                  <a:pt x="60454" y="1"/>
                  <a:pt x="82275" y="1"/>
                </a:cubicBezTo>
                <a:lnTo>
                  <a:pt x="1466529" y="0"/>
                </a:lnTo>
                <a:cubicBezTo>
                  <a:pt x="1488349" y="0"/>
                  <a:pt x="1509276" y="8668"/>
                  <a:pt x="1524705" y="24098"/>
                </a:cubicBezTo>
                <a:cubicBezTo>
                  <a:pt x="1540134" y="39527"/>
                  <a:pt x="1548802" y="60454"/>
                  <a:pt x="1548802" y="82275"/>
                </a:cubicBezTo>
                <a:cubicBezTo>
                  <a:pt x="1548802" y="301672"/>
                  <a:pt x="1548803" y="521068"/>
                  <a:pt x="1548803" y="740465"/>
                </a:cubicBezTo>
                <a:cubicBezTo>
                  <a:pt x="1548803" y="762285"/>
                  <a:pt x="1540135" y="783212"/>
                  <a:pt x="1524705" y="798642"/>
                </a:cubicBezTo>
                <a:cubicBezTo>
                  <a:pt x="1509276" y="814071"/>
                  <a:pt x="1488349" y="822739"/>
                  <a:pt x="1466528" y="822739"/>
                </a:cubicBezTo>
                <a:lnTo>
                  <a:pt x="82274" y="822739"/>
                </a:lnTo>
                <a:cubicBezTo>
                  <a:pt x="60454" y="822739"/>
                  <a:pt x="39527" y="814071"/>
                  <a:pt x="24097" y="798641"/>
                </a:cubicBezTo>
                <a:cubicBezTo>
                  <a:pt x="8668" y="783212"/>
                  <a:pt x="0" y="762285"/>
                  <a:pt x="0" y="740464"/>
                </a:cubicBezTo>
                <a:lnTo>
                  <a:pt x="0" y="82274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74897" tIns="62197" rIns="74897" bIns="62197" numCol="1" spcCol="1270" anchor="ctr" anchorCtr="0">
            <a:noAutofit/>
          </a:bodyPr>
          <a:lstStyle/>
          <a:p>
            <a:pPr lvl="0" algn="ctr" defTabSz="889000" rtl="1">
              <a:spcBef>
                <a:spcPct val="0"/>
              </a:spcBef>
              <a:spcAft>
                <a:spcPct val="35000"/>
              </a:spcAft>
            </a:pPr>
            <a:r>
              <a:rPr lang="fa-IR" sz="2000" kern="1200" dirty="0" smtClean="0">
                <a:latin typeface="2  Nazanin"/>
                <a:cs typeface="B Mitra" pitchFamily="2" charset="-78"/>
              </a:rPr>
              <a:t>جریان‌های بازرگانی</a:t>
            </a:r>
            <a:endParaRPr lang="fa-IR" sz="2000" kern="1200" dirty="0">
              <a:latin typeface="2  Nazanin"/>
              <a:cs typeface="B Mitra" pitchFamily="2" charset="-78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698811" y="2736245"/>
            <a:ext cx="1548803" cy="822739"/>
          </a:xfrm>
          <a:custGeom>
            <a:avLst/>
            <a:gdLst>
              <a:gd name="connsiteX0" fmla="*/ 0 w 1548803"/>
              <a:gd name="connsiteY0" fmla="*/ 82274 h 822739"/>
              <a:gd name="connsiteX1" fmla="*/ 24098 w 1548803"/>
              <a:gd name="connsiteY1" fmla="*/ 24098 h 822739"/>
              <a:gd name="connsiteX2" fmla="*/ 82275 w 1548803"/>
              <a:gd name="connsiteY2" fmla="*/ 1 h 822739"/>
              <a:gd name="connsiteX3" fmla="*/ 1466529 w 1548803"/>
              <a:gd name="connsiteY3" fmla="*/ 0 h 822739"/>
              <a:gd name="connsiteX4" fmla="*/ 1524705 w 1548803"/>
              <a:gd name="connsiteY4" fmla="*/ 24098 h 822739"/>
              <a:gd name="connsiteX5" fmla="*/ 1548802 w 1548803"/>
              <a:gd name="connsiteY5" fmla="*/ 82275 h 822739"/>
              <a:gd name="connsiteX6" fmla="*/ 1548803 w 1548803"/>
              <a:gd name="connsiteY6" fmla="*/ 740465 h 822739"/>
              <a:gd name="connsiteX7" fmla="*/ 1524705 w 1548803"/>
              <a:gd name="connsiteY7" fmla="*/ 798642 h 822739"/>
              <a:gd name="connsiteX8" fmla="*/ 1466528 w 1548803"/>
              <a:gd name="connsiteY8" fmla="*/ 822739 h 822739"/>
              <a:gd name="connsiteX9" fmla="*/ 82274 w 1548803"/>
              <a:gd name="connsiteY9" fmla="*/ 822739 h 822739"/>
              <a:gd name="connsiteX10" fmla="*/ 24097 w 1548803"/>
              <a:gd name="connsiteY10" fmla="*/ 798641 h 822739"/>
              <a:gd name="connsiteX11" fmla="*/ 0 w 1548803"/>
              <a:gd name="connsiteY11" fmla="*/ 740464 h 822739"/>
              <a:gd name="connsiteX12" fmla="*/ 0 w 1548803"/>
              <a:gd name="connsiteY12" fmla="*/ 82274 h 822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48803" h="822739">
                <a:moveTo>
                  <a:pt x="0" y="82274"/>
                </a:moveTo>
                <a:cubicBezTo>
                  <a:pt x="0" y="60454"/>
                  <a:pt x="8668" y="39527"/>
                  <a:pt x="24098" y="24098"/>
                </a:cubicBezTo>
                <a:cubicBezTo>
                  <a:pt x="39527" y="8669"/>
                  <a:pt x="60454" y="1"/>
                  <a:pt x="82275" y="1"/>
                </a:cubicBezTo>
                <a:lnTo>
                  <a:pt x="1466529" y="0"/>
                </a:lnTo>
                <a:cubicBezTo>
                  <a:pt x="1488349" y="0"/>
                  <a:pt x="1509276" y="8668"/>
                  <a:pt x="1524705" y="24098"/>
                </a:cubicBezTo>
                <a:cubicBezTo>
                  <a:pt x="1540134" y="39527"/>
                  <a:pt x="1548802" y="60454"/>
                  <a:pt x="1548802" y="82275"/>
                </a:cubicBezTo>
                <a:cubicBezTo>
                  <a:pt x="1548802" y="301672"/>
                  <a:pt x="1548803" y="521068"/>
                  <a:pt x="1548803" y="740465"/>
                </a:cubicBezTo>
                <a:cubicBezTo>
                  <a:pt x="1548803" y="762285"/>
                  <a:pt x="1540135" y="783212"/>
                  <a:pt x="1524705" y="798642"/>
                </a:cubicBezTo>
                <a:cubicBezTo>
                  <a:pt x="1509276" y="814071"/>
                  <a:pt x="1488349" y="822739"/>
                  <a:pt x="1466528" y="822739"/>
                </a:cubicBezTo>
                <a:lnTo>
                  <a:pt x="82274" y="822739"/>
                </a:lnTo>
                <a:cubicBezTo>
                  <a:pt x="60454" y="822739"/>
                  <a:pt x="39527" y="814071"/>
                  <a:pt x="24097" y="798641"/>
                </a:cubicBezTo>
                <a:cubicBezTo>
                  <a:pt x="8668" y="783212"/>
                  <a:pt x="0" y="762285"/>
                  <a:pt x="0" y="740464"/>
                </a:cubicBezTo>
                <a:lnTo>
                  <a:pt x="0" y="82274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2">
              <a:hueOff val="-824291"/>
              <a:satOff val="476"/>
              <a:lumOff val="-873"/>
              <a:alphaOff val="0"/>
            </a:schemeClr>
          </a:fillRef>
          <a:effectRef idx="1">
            <a:schemeClr val="accent2">
              <a:hueOff val="-824291"/>
              <a:satOff val="476"/>
              <a:lumOff val="-873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74897" tIns="62197" rIns="74897" bIns="62197" numCol="1" spcCol="1270" anchor="ctr" anchorCtr="0">
            <a:noAutofit/>
          </a:bodyPr>
          <a:lstStyle/>
          <a:p>
            <a:pPr lvl="0" algn="ctr" defTabSz="889000" rtl="1">
              <a:spcBef>
                <a:spcPct val="0"/>
              </a:spcBef>
              <a:spcAft>
                <a:spcPct val="35000"/>
              </a:spcAft>
            </a:pPr>
            <a:r>
              <a:rPr lang="fa-IR" sz="2000" kern="1200" dirty="0" smtClean="0">
                <a:latin typeface="2  Nazanin"/>
                <a:cs typeface="B Mitra" pitchFamily="2" charset="-78"/>
              </a:rPr>
              <a:t>نرخ تورم نسبی</a:t>
            </a:r>
          </a:p>
        </p:txBody>
      </p:sp>
      <p:sp>
        <p:nvSpPr>
          <p:cNvPr id="10" name="Freeform 9"/>
          <p:cNvSpPr/>
          <p:nvPr/>
        </p:nvSpPr>
        <p:spPr>
          <a:xfrm>
            <a:off x="698811" y="3685560"/>
            <a:ext cx="1548803" cy="822739"/>
          </a:xfrm>
          <a:custGeom>
            <a:avLst/>
            <a:gdLst>
              <a:gd name="connsiteX0" fmla="*/ 0 w 1548803"/>
              <a:gd name="connsiteY0" fmla="*/ 82274 h 822739"/>
              <a:gd name="connsiteX1" fmla="*/ 24098 w 1548803"/>
              <a:gd name="connsiteY1" fmla="*/ 24098 h 822739"/>
              <a:gd name="connsiteX2" fmla="*/ 82275 w 1548803"/>
              <a:gd name="connsiteY2" fmla="*/ 1 h 822739"/>
              <a:gd name="connsiteX3" fmla="*/ 1466529 w 1548803"/>
              <a:gd name="connsiteY3" fmla="*/ 0 h 822739"/>
              <a:gd name="connsiteX4" fmla="*/ 1524705 w 1548803"/>
              <a:gd name="connsiteY4" fmla="*/ 24098 h 822739"/>
              <a:gd name="connsiteX5" fmla="*/ 1548802 w 1548803"/>
              <a:gd name="connsiteY5" fmla="*/ 82275 h 822739"/>
              <a:gd name="connsiteX6" fmla="*/ 1548803 w 1548803"/>
              <a:gd name="connsiteY6" fmla="*/ 740465 h 822739"/>
              <a:gd name="connsiteX7" fmla="*/ 1524705 w 1548803"/>
              <a:gd name="connsiteY7" fmla="*/ 798642 h 822739"/>
              <a:gd name="connsiteX8" fmla="*/ 1466528 w 1548803"/>
              <a:gd name="connsiteY8" fmla="*/ 822739 h 822739"/>
              <a:gd name="connsiteX9" fmla="*/ 82274 w 1548803"/>
              <a:gd name="connsiteY9" fmla="*/ 822739 h 822739"/>
              <a:gd name="connsiteX10" fmla="*/ 24097 w 1548803"/>
              <a:gd name="connsiteY10" fmla="*/ 798641 h 822739"/>
              <a:gd name="connsiteX11" fmla="*/ 0 w 1548803"/>
              <a:gd name="connsiteY11" fmla="*/ 740464 h 822739"/>
              <a:gd name="connsiteX12" fmla="*/ 0 w 1548803"/>
              <a:gd name="connsiteY12" fmla="*/ 82274 h 822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48803" h="822739">
                <a:moveTo>
                  <a:pt x="0" y="82274"/>
                </a:moveTo>
                <a:cubicBezTo>
                  <a:pt x="0" y="60454"/>
                  <a:pt x="8668" y="39527"/>
                  <a:pt x="24098" y="24098"/>
                </a:cubicBezTo>
                <a:cubicBezTo>
                  <a:pt x="39527" y="8669"/>
                  <a:pt x="60454" y="1"/>
                  <a:pt x="82275" y="1"/>
                </a:cubicBezTo>
                <a:lnTo>
                  <a:pt x="1466529" y="0"/>
                </a:lnTo>
                <a:cubicBezTo>
                  <a:pt x="1488349" y="0"/>
                  <a:pt x="1509276" y="8668"/>
                  <a:pt x="1524705" y="24098"/>
                </a:cubicBezTo>
                <a:cubicBezTo>
                  <a:pt x="1540134" y="39527"/>
                  <a:pt x="1548802" y="60454"/>
                  <a:pt x="1548802" y="82275"/>
                </a:cubicBezTo>
                <a:cubicBezTo>
                  <a:pt x="1548802" y="301672"/>
                  <a:pt x="1548803" y="521068"/>
                  <a:pt x="1548803" y="740465"/>
                </a:cubicBezTo>
                <a:cubicBezTo>
                  <a:pt x="1548803" y="762285"/>
                  <a:pt x="1540135" y="783212"/>
                  <a:pt x="1524705" y="798642"/>
                </a:cubicBezTo>
                <a:cubicBezTo>
                  <a:pt x="1509276" y="814071"/>
                  <a:pt x="1488349" y="822739"/>
                  <a:pt x="1466528" y="822739"/>
                </a:cubicBezTo>
                <a:lnTo>
                  <a:pt x="82274" y="822739"/>
                </a:lnTo>
                <a:cubicBezTo>
                  <a:pt x="60454" y="822739"/>
                  <a:pt x="39527" y="814071"/>
                  <a:pt x="24097" y="798641"/>
                </a:cubicBezTo>
                <a:cubicBezTo>
                  <a:pt x="8668" y="783212"/>
                  <a:pt x="0" y="762285"/>
                  <a:pt x="0" y="740464"/>
                </a:cubicBezTo>
                <a:lnTo>
                  <a:pt x="0" y="82274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2">
              <a:hueOff val="-1648582"/>
              <a:satOff val="952"/>
              <a:lumOff val="-1747"/>
              <a:alphaOff val="0"/>
            </a:schemeClr>
          </a:fillRef>
          <a:effectRef idx="1">
            <a:schemeClr val="accent2">
              <a:hueOff val="-1648582"/>
              <a:satOff val="952"/>
              <a:lumOff val="-1747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74897" tIns="62197" rIns="74897" bIns="62197" numCol="1" spcCol="1270" anchor="ctr" anchorCtr="0">
            <a:noAutofit/>
          </a:bodyPr>
          <a:lstStyle/>
          <a:p>
            <a:pPr lvl="0" algn="ctr" defTabSz="889000" rtl="1">
              <a:spcBef>
                <a:spcPct val="0"/>
              </a:spcBef>
              <a:spcAft>
                <a:spcPct val="35000"/>
              </a:spcAft>
            </a:pPr>
            <a:r>
              <a:rPr lang="fa-IR" sz="2000" kern="1200" dirty="0" smtClean="0">
                <a:latin typeface="2  Nazanin"/>
                <a:cs typeface="B Mitra" pitchFamily="2" charset="-78"/>
              </a:rPr>
              <a:t>نرخ بهرۀ نسبی</a:t>
            </a:r>
          </a:p>
        </p:txBody>
      </p:sp>
      <p:sp>
        <p:nvSpPr>
          <p:cNvPr id="11" name="Freeform 10"/>
          <p:cNvSpPr/>
          <p:nvPr/>
        </p:nvSpPr>
        <p:spPr>
          <a:xfrm>
            <a:off x="2586415" y="530225"/>
            <a:ext cx="1936003" cy="4187825"/>
          </a:xfrm>
          <a:custGeom>
            <a:avLst/>
            <a:gdLst>
              <a:gd name="connsiteX0" fmla="*/ 0 w 1936003"/>
              <a:gd name="connsiteY0" fmla="*/ 193600 h 4187825"/>
              <a:gd name="connsiteX1" fmla="*/ 56704 w 1936003"/>
              <a:gd name="connsiteY1" fmla="*/ 56704 h 4187825"/>
              <a:gd name="connsiteX2" fmla="*/ 193600 w 1936003"/>
              <a:gd name="connsiteY2" fmla="*/ 0 h 4187825"/>
              <a:gd name="connsiteX3" fmla="*/ 1742403 w 1936003"/>
              <a:gd name="connsiteY3" fmla="*/ 0 h 4187825"/>
              <a:gd name="connsiteX4" fmla="*/ 1879299 w 1936003"/>
              <a:gd name="connsiteY4" fmla="*/ 56704 h 4187825"/>
              <a:gd name="connsiteX5" fmla="*/ 1936003 w 1936003"/>
              <a:gd name="connsiteY5" fmla="*/ 193600 h 4187825"/>
              <a:gd name="connsiteX6" fmla="*/ 1936003 w 1936003"/>
              <a:gd name="connsiteY6" fmla="*/ 3994225 h 4187825"/>
              <a:gd name="connsiteX7" fmla="*/ 1879299 w 1936003"/>
              <a:gd name="connsiteY7" fmla="*/ 4131121 h 4187825"/>
              <a:gd name="connsiteX8" fmla="*/ 1742403 w 1936003"/>
              <a:gd name="connsiteY8" fmla="*/ 4187825 h 4187825"/>
              <a:gd name="connsiteX9" fmla="*/ 193600 w 1936003"/>
              <a:gd name="connsiteY9" fmla="*/ 4187825 h 4187825"/>
              <a:gd name="connsiteX10" fmla="*/ 56704 w 1936003"/>
              <a:gd name="connsiteY10" fmla="*/ 4131121 h 4187825"/>
              <a:gd name="connsiteX11" fmla="*/ 0 w 1936003"/>
              <a:gd name="connsiteY11" fmla="*/ 3994225 h 4187825"/>
              <a:gd name="connsiteX12" fmla="*/ 0 w 1936003"/>
              <a:gd name="connsiteY12" fmla="*/ 193600 h 4187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36003" h="4187825">
                <a:moveTo>
                  <a:pt x="0" y="193600"/>
                </a:moveTo>
                <a:cubicBezTo>
                  <a:pt x="0" y="142254"/>
                  <a:pt x="20397" y="93011"/>
                  <a:pt x="56704" y="56704"/>
                </a:cubicBezTo>
                <a:cubicBezTo>
                  <a:pt x="93011" y="20397"/>
                  <a:pt x="142254" y="0"/>
                  <a:pt x="193600" y="0"/>
                </a:cubicBezTo>
                <a:lnTo>
                  <a:pt x="1742403" y="0"/>
                </a:lnTo>
                <a:cubicBezTo>
                  <a:pt x="1793749" y="0"/>
                  <a:pt x="1842992" y="20397"/>
                  <a:pt x="1879299" y="56704"/>
                </a:cubicBezTo>
                <a:cubicBezTo>
                  <a:pt x="1915606" y="93011"/>
                  <a:pt x="1936003" y="142254"/>
                  <a:pt x="1936003" y="193600"/>
                </a:cubicBezTo>
                <a:lnTo>
                  <a:pt x="1936003" y="3994225"/>
                </a:lnTo>
                <a:cubicBezTo>
                  <a:pt x="1936003" y="4045571"/>
                  <a:pt x="1915606" y="4094814"/>
                  <a:pt x="1879299" y="4131121"/>
                </a:cubicBezTo>
                <a:cubicBezTo>
                  <a:pt x="1842992" y="4167428"/>
                  <a:pt x="1793749" y="4187825"/>
                  <a:pt x="1742403" y="4187825"/>
                </a:cubicBezTo>
                <a:lnTo>
                  <a:pt x="193600" y="4187825"/>
                </a:lnTo>
                <a:cubicBezTo>
                  <a:pt x="142254" y="4187825"/>
                  <a:pt x="93011" y="4167428"/>
                  <a:pt x="56704" y="4131121"/>
                </a:cubicBezTo>
                <a:cubicBezTo>
                  <a:pt x="20397" y="4094814"/>
                  <a:pt x="0" y="4045571"/>
                  <a:pt x="0" y="3994225"/>
                </a:cubicBezTo>
                <a:lnTo>
                  <a:pt x="0" y="193600"/>
                </a:lnTo>
                <a:close/>
              </a:path>
            </a:pathLst>
          </a:custGeom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1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6680" tIns="106680" rIns="106680" bIns="3038158" numCol="1" spcCol="1270" anchor="ctr" anchorCtr="0">
            <a:noAutofit/>
          </a:bodyPr>
          <a:lstStyle/>
          <a:p>
            <a:pPr lvl="0" algn="ctr" defTabSz="1244600" rtl="1">
              <a:spcBef>
                <a:spcPct val="0"/>
              </a:spcBef>
              <a:spcAft>
                <a:spcPct val="35000"/>
              </a:spcAft>
            </a:pPr>
            <a:r>
              <a:rPr lang="fa-IR" sz="2800" kern="1200" dirty="0" smtClean="0">
                <a:cs typeface="B Mitra" pitchFamily="2" charset="-78"/>
              </a:rPr>
              <a:t>سیاسی</a:t>
            </a:r>
            <a:endParaRPr lang="fa-IR" sz="2800" kern="1200" dirty="0">
              <a:cs typeface="B Mitra" pitchFamily="2" charset="-78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2780015" y="1786930"/>
            <a:ext cx="1548803" cy="822739"/>
          </a:xfrm>
          <a:custGeom>
            <a:avLst/>
            <a:gdLst>
              <a:gd name="connsiteX0" fmla="*/ 0 w 1548803"/>
              <a:gd name="connsiteY0" fmla="*/ 82274 h 822739"/>
              <a:gd name="connsiteX1" fmla="*/ 24098 w 1548803"/>
              <a:gd name="connsiteY1" fmla="*/ 24098 h 822739"/>
              <a:gd name="connsiteX2" fmla="*/ 82275 w 1548803"/>
              <a:gd name="connsiteY2" fmla="*/ 1 h 822739"/>
              <a:gd name="connsiteX3" fmla="*/ 1466529 w 1548803"/>
              <a:gd name="connsiteY3" fmla="*/ 0 h 822739"/>
              <a:gd name="connsiteX4" fmla="*/ 1524705 w 1548803"/>
              <a:gd name="connsiteY4" fmla="*/ 24098 h 822739"/>
              <a:gd name="connsiteX5" fmla="*/ 1548802 w 1548803"/>
              <a:gd name="connsiteY5" fmla="*/ 82275 h 822739"/>
              <a:gd name="connsiteX6" fmla="*/ 1548803 w 1548803"/>
              <a:gd name="connsiteY6" fmla="*/ 740465 h 822739"/>
              <a:gd name="connsiteX7" fmla="*/ 1524705 w 1548803"/>
              <a:gd name="connsiteY7" fmla="*/ 798642 h 822739"/>
              <a:gd name="connsiteX8" fmla="*/ 1466528 w 1548803"/>
              <a:gd name="connsiteY8" fmla="*/ 822739 h 822739"/>
              <a:gd name="connsiteX9" fmla="*/ 82274 w 1548803"/>
              <a:gd name="connsiteY9" fmla="*/ 822739 h 822739"/>
              <a:gd name="connsiteX10" fmla="*/ 24097 w 1548803"/>
              <a:gd name="connsiteY10" fmla="*/ 798641 h 822739"/>
              <a:gd name="connsiteX11" fmla="*/ 0 w 1548803"/>
              <a:gd name="connsiteY11" fmla="*/ 740464 h 822739"/>
              <a:gd name="connsiteX12" fmla="*/ 0 w 1548803"/>
              <a:gd name="connsiteY12" fmla="*/ 82274 h 822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48803" h="822739">
                <a:moveTo>
                  <a:pt x="0" y="82274"/>
                </a:moveTo>
                <a:cubicBezTo>
                  <a:pt x="0" y="60454"/>
                  <a:pt x="8668" y="39527"/>
                  <a:pt x="24098" y="24098"/>
                </a:cubicBezTo>
                <a:cubicBezTo>
                  <a:pt x="39527" y="8669"/>
                  <a:pt x="60454" y="1"/>
                  <a:pt x="82275" y="1"/>
                </a:cubicBezTo>
                <a:lnTo>
                  <a:pt x="1466529" y="0"/>
                </a:lnTo>
                <a:cubicBezTo>
                  <a:pt x="1488349" y="0"/>
                  <a:pt x="1509276" y="8668"/>
                  <a:pt x="1524705" y="24098"/>
                </a:cubicBezTo>
                <a:cubicBezTo>
                  <a:pt x="1540134" y="39527"/>
                  <a:pt x="1548802" y="60454"/>
                  <a:pt x="1548802" y="82275"/>
                </a:cubicBezTo>
                <a:cubicBezTo>
                  <a:pt x="1548802" y="301672"/>
                  <a:pt x="1548803" y="521068"/>
                  <a:pt x="1548803" y="740465"/>
                </a:cubicBezTo>
                <a:cubicBezTo>
                  <a:pt x="1548803" y="762285"/>
                  <a:pt x="1540135" y="783212"/>
                  <a:pt x="1524705" y="798642"/>
                </a:cubicBezTo>
                <a:cubicBezTo>
                  <a:pt x="1509276" y="814071"/>
                  <a:pt x="1488349" y="822739"/>
                  <a:pt x="1466528" y="822739"/>
                </a:cubicBezTo>
                <a:lnTo>
                  <a:pt x="82274" y="822739"/>
                </a:lnTo>
                <a:cubicBezTo>
                  <a:pt x="60454" y="822739"/>
                  <a:pt x="39527" y="814071"/>
                  <a:pt x="24097" y="798641"/>
                </a:cubicBezTo>
                <a:cubicBezTo>
                  <a:pt x="8668" y="783212"/>
                  <a:pt x="0" y="762285"/>
                  <a:pt x="0" y="740464"/>
                </a:cubicBezTo>
                <a:lnTo>
                  <a:pt x="0" y="82274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2">
              <a:hueOff val="-2472873"/>
              <a:satOff val="1428"/>
              <a:lumOff val="-2620"/>
              <a:alphaOff val="0"/>
            </a:schemeClr>
          </a:fillRef>
          <a:effectRef idx="1">
            <a:schemeClr val="accent2">
              <a:hueOff val="-2472873"/>
              <a:satOff val="1428"/>
              <a:lumOff val="-262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74897" tIns="62197" rIns="74897" bIns="62197" numCol="1" spcCol="1270" anchor="ctr" anchorCtr="0">
            <a:noAutofit/>
          </a:bodyPr>
          <a:lstStyle/>
          <a:p>
            <a:pPr lvl="0" algn="ctr" defTabSz="889000" rtl="1">
              <a:spcBef>
                <a:spcPct val="0"/>
              </a:spcBef>
              <a:spcAft>
                <a:spcPct val="35000"/>
              </a:spcAft>
            </a:pPr>
            <a:r>
              <a:rPr lang="fa-IR" sz="2000" kern="1200" dirty="0" smtClean="0">
                <a:cs typeface="B Mitra" pitchFamily="2" charset="-78"/>
              </a:rPr>
              <a:t>انتخابات</a:t>
            </a:r>
            <a:endParaRPr lang="fa-IR" sz="2000" kern="1200" dirty="0">
              <a:cs typeface="B Mitra" pitchFamily="2" charset="-78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2780015" y="2736245"/>
            <a:ext cx="1548803" cy="822739"/>
          </a:xfrm>
          <a:custGeom>
            <a:avLst/>
            <a:gdLst>
              <a:gd name="connsiteX0" fmla="*/ 0 w 1548803"/>
              <a:gd name="connsiteY0" fmla="*/ 82274 h 822739"/>
              <a:gd name="connsiteX1" fmla="*/ 24098 w 1548803"/>
              <a:gd name="connsiteY1" fmla="*/ 24098 h 822739"/>
              <a:gd name="connsiteX2" fmla="*/ 82275 w 1548803"/>
              <a:gd name="connsiteY2" fmla="*/ 1 h 822739"/>
              <a:gd name="connsiteX3" fmla="*/ 1466529 w 1548803"/>
              <a:gd name="connsiteY3" fmla="*/ 0 h 822739"/>
              <a:gd name="connsiteX4" fmla="*/ 1524705 w 1548803"/>
              <a:gd name="connsiteY4" fmla="*/ 24098 h 822739"/>
              <a:gd name="connsiteX5" fmla="*/ 1548802 w 1548803"/>
              <a:gd name="connsiteY5" fmla="*/ 82275 h 822739"/>
              <a:gd name="connsiteX6" fmla="*/ 1548803 w 1548803"/>
              <a:gd name="connsiteY6" fmla="*/ 740465 h 822739"/>
              <a:gd name="connsiteX7" fmla="*/ 1524705 w 1548803"/>
              <a:gd name="connsiteY7" fmla="*/ 798642 h 822739"/>
              <a:gd name="connsiteX8" fmla="*/ 1466528 w 1548803"/>
              <a:gd name="connsiteY8" fmla="*/ 822739 h 822739"/>
              <a:gd name="connsiteX9" fmla="*/ 82274 w 1548803"/>
              <a:gd name="connsiteY9" fmla="*/ 822739 h 822739"/>
              <a:gd name="connsiteX10" fmla="*/ 24097 w 1548803"/>
              <a:gd name="connsiteY10" fmla="*/ 798641 h 822739"/>
              <a:gd name="connsiteX11" fmla="*/ 0 w 1548803"/>
              <a:gd name="connsiteY11" fmla="*/ 740464 h 822739"/>
              <a:gd name="connsiteX12" fmla="*/ 0 w 1548803"/>
              <a:gd name="connsiteY12" fmla="*/ 82274 h 822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48803" h="822739">
                <a:moveTo>
                  <a:pt x="0" y="82274"/>
                </a:moveTo>
                <a:cubicBezTo>
                  <a:pt x="0" y="60454"/>
                  <a:pt x="8668" y="39527"/>
                  <a:pt x="24098" y="24098"/>
                </a:cubicBezTo>
                <a:cubicBezTo>
                  <a:pt x="39527" y="8669"/>
                  <a:pt x="60454" y="1"/>
                  <a:pt x="82275" y="1"/>
                </a:cubicBezTo>
                <a:lnTo>
                  <a:pt x="1466529" y="0"/>
                </a:lnTo>
                <a:cubicBezTo>
                  <a:pt x="1488349" y="0"/>
                  <a:pt x="1509276" y="8668"/>
                  <a:pt x="1524705" y="24098"/>
                </a:cubicBezTo>
                <a:cubicBezTo>
                  <a:pt x="1540134" y="39527"/>
                  <a:pt x="1548802" y="60454"/>
                  <a:pt x="1548802" y="82275"/>
                </a:cubicBezTo>
                <a:cubicBezTo>
                  <a:pt x="1548802" y="301672"/>
                  <a:pt x="1548803" y="521068"/>
                  <a:pt x="1548803" y="740465"/>
                </a:cubicBezTo>
                <a:cubicBezTo>
                  <a:pt x="1548803" y="762285"/>
                  <a:pt x="1540135" y="783212"/>
                  <a:pt x="1524705" y="798642"/>
                </a:cubicBezTo>
                <a:cubicBezTo>
                  <a:pt x="1509276" y="814071"/>
                  <a:pt x="1488349" y="822739"/>
                  <a:pt x="1466528" y="822739"/>
                </a:cubicBezTo>
                <a:lnTo>
                  <a:pt x="82274" y="822739"/>
                </a:lnTo>
                <a:cubicBezTo>
                  <a:pt x="60454" y="822739"/>
                  <a:pt x="39527" y="814071"/>
                  <a:pt x="24097" y="798641"/>
                </a:cubicBezTo>
                <a:cubicBezTo>
                  <a:pt x="8668" y="783212"/>
                  <a:pt x="0" y="762285"/>
                  <a:pt x="0" y="740464"/>
                </a:cubicBezTo>
                <a:lnTo>
                  <a:pt x="0" y="82274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2">
              <a:hueOff val="-3297165"/>
              <a:satOff val="1904"/>
              <a:lumOff val="-3493"/>
              <a:alphaOff val="0"/>
            </a:schemeClr>
          </a:fillRef>
          <a:effectRef idx="1">
            <a:schemeClr val="accent2">
              <a:hueOff val="-3297165"/>
              <a:satOff val="1904"/>
              <a:lumOff val="-3493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74897" tIns="62197" rIns="74897" bIns="62197" numCol="1" spcCol="1270" anchor="ctr" anchorCtr="0">
            <a:noAutofit/>
          </a:bodyPr>
          <a:lstStyle/>
          <a:p>
            <a:pPr lvl="0" algn="ctr" defTabSz="889000" rtl="1">
              <a:spcBef>
                <a:spcPct val="0"/>
              </a:spcBef>
              <a:spcAft>
                <a:spcPct val="35000"/>
              </a:spcAft>
            </a:pPr>
            <a:r>
              <a:rPr lang="fa-IR" sz="2000" kern="1200" dirty="0" smtClean="0">
                <a:cs typeface="B Mitra" pitchFamily="2" charset="-78"/>
              </a:rPr>
              <a:t>نوع دولت</a:t>
            </a:r>
            <a:endParaRPr lang="fa-IR" sz="2000" kern="1200" dirty="0">
              <a:cs typeface="B Mitra" pitchFamily="2" charset="-78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2780015" y="3685560"/>
            <a:ext cx="1548803" cy="822739"/>
          </a:xfrm>
          <a:custGeom>
            <a:avLst/>
            <a:gdLst>
              <a:gd name="connsiteX0" fmla="*/ 0 w 1548803"/>
              <a:gd name="connsiteY0" fmla="*/ 82274 h 822739"/>
              <a:gd name="connsiteX1" fmla="*/ 24098 w 1548803"/>
              <a:gd name="connsiteY1" fmla="*/ 24098 h 822739"/>
              <a:gd name="connsiteX2" fmla="*/ 82275 w 1548803"/>
              <a:gd name="connsiteY2" fmla="*/ 1 h 822739"/>
              <a:gd name="connsiteX3" fmla="*/ 1466529 w 1548803"/>
              <a:gd name="connsiteY3" fmla="*/ 0 h 822739"/>
              <a:gd name="connsiteX4" fmla="*/ 1524705 w 1548803"/>
              <a:gd name="connsiteY4" fmla="*/ 24098 h 822739"/>
              <a:gd name="connsiteX5" fmla="*/ 1548802 w 1548803"/>
              <a:gd name="connsiteY5" fmla="*/ 82275 h 822739"/>
              <a:gd name="connsiteX6" fmla="*/ 1548803 w 1548803"/>
              <a:gd name="connsiteY6" fmla="*/ 740465 h 822739"/>
              <a:gd name="connsiteX7" fmla="*/ 1524705 w 1548803"/>
              <a:gd name="connsiteY7" fmla="*/ 798642 h 822739"/>
              <a:gd name="connsiteX8" fmla="*/ 1466528 w 1548803"/>
              <a:gd name="connsiteY8" fmla="*/ 822739 h 822739"/>
              <a:gd name="connsiteX9" fmla="*/ 82274 w 1548803"/>
              <a:gd name="connsiteY9" fmla="*/ 822739 h 822739"/>
              <a:gd name="connsiteX10" fmla="*/ 24097 w 1548803"/>
              <a:gd name="connsiteY10" fmla="*/ 798641 h 822739"/>
              <a:gd name="connsiteX11" fmla="*/ 0 w 1548803"/>
              <a:gd name="connsiteY11" fmla="*/ 740464 h 822739"/>
              <a:gd name="connsiteX12" fmla="*/ 0 w 1548803"/>
              <a:gd name="connsiteY12" fmla="*/ 82274 h 822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48803" h="822739">
                <a:moveTo>
                  <a:pt x="0" y="82274"/>
                </a:moveTo>
                <a:cubicBezTo>
                  <a:pt x="0" y="60454"/>
                  <a:pt x="8668" y="39527"/>
                  <a:pt x="24098" y="24098"/>
                </a:cubicBezTo>
                <a:cubicBezTo>
                  <a:pt x="39527" y="8669"/>
                  <a:pt x="60454" y="1"/>
                  <a:pt x="82275" y="1"/>
                </a:cubicBezTo>
                <a:lnTo>
                  <a:pt x="1466529" y="0"/>
                </a:lnTo>
                <a:cubicBezTo>
                  <a:pt x="1488349" y="0"/>
                  <a:pt x="1509276" y="8668"/>
                  <a:pt x="1524705" y="24098"/>
                </a:cubicBezTo>
                <a:cubicBezTo>
                  <a:pt x="1540134" y="39527"/>
                  <a:pt x="1548802" y="60454"/>
                  <a:pt x="1548802" y="82275"/>
                </a:cubicBezTo>
                <a:cubicBezTo>
                  <a:pt x="1548802" y="301672"/>
                  <a:pt x="1548803" y="521068"/>
                  <a:pt x="1548803" y="740465"/>
                </a:cubicBezTo>
                <a:cubicBezTo>
                  <a:pt x="1548803" y="762285"/>
                  <a:pt x="1540135" y="783212"/>
                  <a:pt x="1524705" y="798642"/>
                </a:cubicBezTo>
                <a:cubicBezTo>
                  <a:pt x="1509276" y="814071"/>
                  <a:pt x="1488349" y="822739"/>
                  <a:pt x="1466528" y="822739"/>
                </a:cubicBezTo>
                <a:lnTo>
                  <a:pt x="82274" y="822739"/>
                </a:lnTo>
                <a:cubicBezTo>
                  <a:pt x="60454" y="822739"/>
                  <a:pt x="39527" y="814071"/>
                  <a:pt x="24097" y="798641"/>
                </a:cubicBezTo>
                <a:cubicBezTo>
                  <a:pt x="8668" y="783212"/>
                  <a:pt x="0" y="762285"/>
                  <a:pt x="0" y="740464"/>
                </a:cubicBezTo>
                <a:lnTo>
                  <a:pt x="0" y="82274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2">
              <a:hueOff val="-4121456"/>
              <a:satOff val="2380"/>
              <a:lumOff val="-4367"/>
              <a:alphaOff val="0"/>
            </a:schemeClr>
          </a:fillRef>
          <a:effectRef idx="1">
            <a:schemeClr val="accent2">
              <a:hueOff val="-4121456"/>
              <a:satOff val="2380"/>
              <a:lumOff val="-4367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74897" tIns="62197" rIns="74897" bIns="62197" numCol="1" spcCol="1270" anchor="ctr" anchorCtr="0">
            <a:noAutofit/>
          </a:bodyPr>
          <a:lstStyle/>
          <a:p>
            <a:pPr lvl="0" algn="ctr" defTabSz="889000" rtl="1">
              <a:spcBef>
                <a:spcPct val="0"/>
              </a:spcBef>
              <a:spcAft>
                <a:spcPct val="35000"/>
              </a:spcAft>
            </a:pPr>
            <a:r>
              <a:rPr lang="fa-IR" sz="2000" kern="1200" dirty="0" smtClean="0">
                <a:cs typeface="B Mitra" pitchFamily="2" charset="-78"/>
              </a:rPr>
              <a:t>موقعیت سیاسی دولت حاکم</a:t>
            </a:r>
            <a:endParaRPr lang="fa-IR" sz="2000" kern="1200" dirty="0">
              <a:cs typeface="B Mitra" pitchFamily="2" charset="-78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4667619" y="530225"/>
            <a:ext cx="1936003" cy="4187825"/>
          </a:xfrm>
          <a:custGeom>
            <a:avLst/>
            <a:gdLst>
              <a:gd name="connsiteX0" fmla="*/ 0 w 1936003"/>
              <a:gd name="connsiteY0" fmla="*/ 193600 h 4187825"/>
              <a:gd name="connsiteX1" fmla="*/ 56704 w 1936003"/>
              <a:gd name="connsiteY1" fmla="*/ 56704 h 4187825"/>
              <a:gd name="connsiteX2" fmla="*/ 193600 w 1936003"/>
              <a:gd name="connsiteY2" fmla="*/ 0 h 4187825"/>
              <a:gd name="connsiteX3" fmla="*/ 1742403 w 1936003"/>
              <a:gd name="connsiteY3" fmla="*/ 0 h 4187825"/>
              <a:gd name="connsiteX4" fmla="*/ 1879299 w 1936003"/>
              <a:gd name="connsiteY4" fmla="*/ 56704 h 4187825"/>
              <a:gd name="connsiteX5" fmla="*/ 1936003 w 1936003"/>
              <a:gd name="connsiteY5" fmla="*/ 193600 h 4187825"/>
              <a:gd name="connsiteX6" fmla="*/ 1936003 w 1936003"/>
              <a:gd name="connsiteY6" fmla="*/ 3994225 h 4187825"/>
              <a:gd name="connsiteX7" fmla="*/ 1879299 w 1936003"/>
              <a:gd name="connsiteY7" fmla="*/ 4131121 h 4187825"/>
              <a:gd name="connsiteX8" fmla="*/ 1742403 w 1936003"/>
              <a:gd name="connsiteY8" fmla="*/ 4187825 h 4187825"/>
              <a:gd name="connsiteX9" fmla="*/ 193600 w 1936003"/>
              <a:gd name="connsiteY9" fmla="*/ 4187825 h 4187825"/>
              <a:gd name="connsiteX10" fmla="*/ 56704 w 1936003"/>
              <a:gd name="connsiteY10" fmla="*/ 4131121 h 4187825"/>
              <a:gd name="connsiteX11" fmla="*/ 0 w 1936003"/>
              <a:gd name="connsiteY11" fmla="*/ 3994225 h 4187825"/>
              <a:gd name="connsiteX12" fmla="*/ 0 w 1936003"/>
              <a:gd name="connsiteY12" fmla="*/ 193600 h 4187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36003" h="4187825">
                <a:moveTo>
                  <a:pt x="0" y="193600"/>
                </a:moveTo>
                <a:cubicBezTo>
                  <a:pt x="0" y="142254"/>
                  <a:pt x="20397" y="93011"/>
                  <a:pt x="56704" y="56704"/>
                </a:cubicBezTo>
                <a:cubicBezTo>
                  <a:pt x="93011" y="20397"/>
                  <a:pt x="142254" y="0"/>
                  <a:pt x="193600" y="0"/>
                </a:cubicBezTo>
                <a:lnTo>
                  <a:pt x="1742403" y="0"/>
                </a:lnTo>
                <a:cubicBezTo>
                  <a:pt x="1793749" y="0"/>
                  <a:pt x="1842992" y="20397"/>
                  <a:pt x="1879299" y="56704"/>
                </a:cubicBezTo>
                <a:cubicBezTo>
                  <a:pt x="1915606" y="93011"/>
                  <a:pt x="1936003" y="142254"/>
                  <a:pt x="1936003" y="193600"/>
                </a:cubicBezTo>
                <a:lnTo>
                  <a:pt x="1936003" y="3994225"/>
                </a:lnTo>
                <a:cubicBezTo>
                  <a:pt x="1936003" y="4045571"/>
                  <a:pt x="1915606" y="4094814"/>
                  <a:pt x="1879299" y="4131121"/>
                </a:cubicBezTo>
                <a:cubicBezTo>
                  <a:pt x="1842992" y="4167428"/>
                  <a:pt x="1793749" y="4187825"/>
                  <a:pt x="1742403" y="4187825"/>
                </a:cubicBezTo>
                <a:lnTo>
                  <a:pt x="193600" y="4187825"/>
                </a:lnTo>
                <a:cubicBezTo>
                  <a:pt x="142254" y="4187825"/>
                  <a:pt x="93011" y="4167428"/>
                  <a:pt x="56704" y="4131121"/>
                </a:cubicBezTo>
                <a:cubicBezTo>
                  <a:pt x="20397" y="4094814"/>
                  <a:pt x="0" y="4045571"/>
                  <a:pt x="0" y="3994225"/>
                </a:cubicBezTo>
                <a:lnTo>
                  <a:pt x="0" y="193600"/>
                </a:lnTo>
                <a:close/>
              </a:path>
            </a:pathLst>
          </a:custGeom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1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6680" tIns="106680" rIns="106680" bIns="3038158" numCol="1" spcCol="1270" anchor="ctr" anchorCtr="0">
            <a:noAutofit/>
          </a:bodyPr>
          <a:lstStyle/>
          <a:p>
            <a:pPr lvl="0" algn="ctr" defTabSz="1244600" rtl="1">
              <a:spcBef>
                <a:spcPct val="0"/>
              </a:spcBef>
              <a:spcAft>
                <a:spcPct val="35000"/>
              </a:spcAft>
            </a:pPr>
            <a:r>
              <a:rPr lang="fa-IR" sz="2800" kern="1200" dirty="0" smtClean="0">
                <a:cs typeface="B Mitra" pitchFamily="2" charset="-78"/>
              </a:rPr>
              <a:t>جغرافیایی</a:t>
            </a:r>
          </a:p>
        </p:txBody>
      </p:sp>
      <p:sp>
        <p:nvSpPr>
          <p:cNvPr id="16" name="Freeform 15"/>
          <p:cNvSpPr/>
          <p:nvPr/>
        </p:nvSpPr>
        <p:spPr>
          <a:xfrm>
            <a:off x="4861219" y="1786930"/>
            <a:ext cx="1548803" cy="822739"/>
          </a:xfrm>
          <a:custGeom>
            <a:avLst/>
            <a:gdLst>
              <a:gd name="connsiteX0" fmla="*/ 0 w 1548803"/>
              <a:gd name="connsiteY0" fmla="*/ 82274 h 822739"/>
              <a:gd name="connsiteX1" fmla="*/ 24098 w 1548803"/>
              <a:gd name="connsiteY1" fmla="*/ 24098 h 822739"/>
              <a:gd name="connsiteX2" fmla="*/ 82275 w 1548803"/>
              <a:gd name="connsiteY2" fmla="*/ 1 h 822739"/>
              <a:gd name="connsiteX3" fmla="*/ 1466529 w 1548803"/>
              <a:gd name="connsiteY3" fmla="*/ 0 h 822739"/>
              <a:gd name="connsiteX4" fmla="*/ 1524705 w 1548803"/>
              <a:gd name="connsiteY4" fmla="*/ 24098 h 822739"/>
              <a:gd name="connsiteX5" fmla="*/ 1548802 w 1548803"/>
              <a:gd name="connsiteY5" fmla="*/ 82275 h 822739"/>
              <a:gd name="connsiteX6" fmla="*/ 1548803 w 1548803"/>
              <a:gd name="connsiteY6" fmla="*/ 740465 h 822739"/>
              <a:gd name="connsiteX7" fmla="*/ 1524705 w 1548803"/>
              <a:gd name="connsiteY7" fmla="*/ 798642 h 822739"/>
              <a:gd name="connsiteX8" fmla="*/ 1466528 w 1548803"/>
              <a:gd name="connsiteY8" fmla="*/ 822739 h 822739"/>
              <a:gd name="connsiteX9" fmla="*/ 82274 w 1548803"/>
              <a:gd name="connsiteY9" fmla="*/ 822739 h 822739"/>
              <a:gd name="connsiteX10" fmla="*/ 24097 w 1548803"/>
              <a:gd name="connsiteY10" fmla="*/ 798641 h 822739"/>
              <a:gd name="connsiteX11" fmla="*/ 0 w 1548803"/>
              <a:gd name="connsiteY11" fmla="*/ 740464 h 822739"/>
              <a:gd name="connsiteX12" fmla="*/ 0 w 1548803"/>
              <a:gd name="connsiteY12" fmla="*/ 82274 h 822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48803" h="822739">
                <a:moveTo>
                  <a:pt x="0" y="82274"/>
                </a:moveTo>
                <a:cubicBezTo>
                  <a:pt x="0" y="60454"/>
                  <a:pt x="8668" y="39527"/>
                  <a:pt x="24098" y="24098"/>
                </a:cubicBezTo>
                <a:cubicBezTo>
                  <a:pt x="39527" y="8669"/>
                  <a:pt x="60454" y="1"/>
                  <a:pt x="82275" y="1"/>
                </a:cubicBezTo>
                <a:lnTo>
                  <a:pt x="1466529" y="0"/>
                </a:lnTo>
                <a:cubicBezTo>
                  <a:pt x="1488349" y="0"/>
                  <a:pt x="1509276" y="8668"/>
                  <a:pt x="1524705" y="24098"/>
                </a:cubicBezTo>
                <a:cubicBezTo>
                  <a:pt x="1540134" y="39527"/>
                  <a:pt x="1548802" y="60454"/>
                  <a:pt x="1548802" y="82275"/>
                </a:cubicBezTo>
                <a:cubicBezTo>
                  <a:pt x="1548802" y="301672"/>
                  <a:pt x="1548803" y="521068"/>
                  <a:pt x="1548803" y="740465"/>
                </a:cubicBezTo>
                <a:cubicBezTo>
                  <a:pt x="1548803" y="762285"/>
                  <a:pt x="1540135" y="783212"/>
                  <a:pt x="1524705" y="798642"/>
                </a:cubicBezTo>
                <a:cubicBezTo>
                  <a:pt x="1509276" y="814071"/>
                  <a:pt x="1488349" y="822739"/>
                  <a:pt x="1466528" y="822739"/>
                </a:cubicBezTo>
                <a:lnTo>
                  <a:pt x="82274" y="822739"/>
                </a:lnTo>
                <a:cubicBezTo>
                  <a:pt x="60454" y="822739"/>
                  <a:pt x="39527" y="814071"/>
                  <a:pt x="24097" y="798641"/>
                </a:cubicBezTo>
                <a:cubicBezTo>
                  <a:pt x="8668" y="783212"/>
                  <a:pt x="0" y="762285"/>
                  <a:pt x="0" y="740464"/>
                </a:cubicBezTo>
                <a:lnTo>
                  <a:pt x="0" y="82274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2">
              <a:hueOff val="-4945747"/>
              <a:satOff val="2856"/>
              <a:lumOff val="-5240"/>
              <a:alphaOff val="0"/>
            </a:schemeClr>
          </a:fillRef>
          <a:effectRef idx="1">
            <a:schemeClr val="accent2">
              <a:hueOff val="-4945747"/>
              <a:satOff val="2856"/>
              <a:lumOff val="-524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74897" tIns="62197" rIns="74897" bIns="62197" numCol="1" spcCol="1270" anchor="ctr" anchorCtr="0">
            <a:noAutofit/>
          </a:bodyPr>
          <a:lstStyle/>
          <a:p>
            <a:pPr lvl="0" algn="ctr" defTabSz="889000" rtl="1">
              <a:spcBef>
                <a:spcPct val="0"/>
              </a:spcBef>
              <a:spcAft>
                <a:spcPct val="35000"/>
              </a:spcAft>
            </a:pPr>
            <a:r>
              <a:rPr lang="fa-IR" sz="2000" kern="1200" dirty="0" smtClean="0">
                <a:cs typeface="B Mitra" pitchFamily="2" charset="-78"/>
              </a:rPr>
              <a:t>آب و هوا</a:t>
            </a:r>
            <a:endParaRPr lang="fa-IR" sz="2000" kern="1200" dirty="0"/>
          </a:p>
        </p:txBody>
      </p:sp>
      <p:sp>
        <p:nvSpPr>
          <p:cNvPr id="17" name="Freeform 16"/>
          <p:cNvSpPr/>
          <p:nvPr/>
        </p:nvSpPr>
        <p:spPr>
          <a:xfrm>
            <a:off x="4861219" y="2736245"/>
            <a:ext cx="1548803" cy="822739"/>
          </a:xfrm>
          <a:custGeom>
            <a:avLst/>
            <a:gdLst>
              <a:gd name="connsiteX0" fmla="*/ 0 w 1548803"/>
              <a:gd name="connsiteY0" fmla="*/ 82274 h 822739"/>
              <a:gd name="connsiteX1" fmla="*/ 24098 w 1548803"/>
              <a:gd name="connsiteY1" fmla="*/ 24098 h 822739"/>
              <a:gd name="connsiteX2" fmla="*/ 82275 w 1548803"/>
              <a:gd name="connsiteY2" fmla="*/ 1 h 822739"/>
              <a:gd name="connsiteX3" fmla="*/ 1466529 w 1548803"/>
              <a:gd name="connsiteY3" fmla="*/ 0 h 822739"/>
              <a:gd name="connsiteX4" fmla="*/ 1524705 w 1548803"/>
              <a:gd name="connsiteY4" fmla="*/ 24098 h 822739"/>
              <a:gd name="connsiteX5" fmla="*/ 1548802 w 1548803"/>
              <a:gd name="connsiteY5" fmla="*/ 82275 h 822739"/>
              <a:gd name="connsiteX6" fmla="*/ 1548803 w 1548803"/>
              <a:gd name="connsiteY6" fmla="*/ 740465 h 822739"/>
              <a:gd name="connsiteX7" fmla="*/ 1524705 w 1548803"/>
              <a:gd name="connsiteY7" fmla="*/ 798642 h 822739"/>
              <a:gd name="connsiteX8" fmla="*/ 1466528 w 1548803"/>
              <a:gd name="connsiteY8" fmla="*/ 822739 h 822739"/>
              <a:gd name="connsiteX9" fmla="*/ 82274 w 1548803"/>
              <a:gd name="connsiteY9" fmla="*/ 822739 h 822739"/>
              <a:gd name="connsiteX10" fmla="*/ 24097 w 1548803"/>
              <a:gd name="connsiteY10" fmla="*/ 798641 h 822739"/>
              <a:gd name="connsiteX11" fmla="*/ 0 w 1548803"/>
              <a:gd name="connsiteY11" fmla="*/ 740464 h 822739"/>
              <a:gd name="connsiteX12" fmla="*/ 0 w 1548803"/>
              <a:gd name="connsiteY12" fmla="*/ 82274 h 822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48803" h="822739">
                <a:moveTo>
                  <a:pt x="0" y="82274"/>
                </a:moveTo>
                <a:cubicBezTo>
                  <a:pt x="0" y="60454"/>
                  <a:pt x="8668" y="39527"/>
                  <a:pt x="24098" y="24098"/>
                </a:cubicBezTo>
                <a:cubicBezTo>
                  <a:pt x="39527" y="8669"/>
                  <a:pt x="60454" y="1"/>
                  <a:pt x="82275" y="1"/>
                </a:cubicBezTo>
                <a:lnTo>
                  <a:pt x="1466529" y="0"/>
                </a:lnTo>
                <a:cubicBezTo>
                  <a:pt x="1488349" y="0"/>
                  <a:pt x="1509276" y="8668"/>
                  <a:pt x="1524705" y="24098"/>
                </a:cubicBezTo>
                <a:cubicBezTo>
                  <a:pt x="1540134" y="39527"/>
                  <a:pt x="1548802" y="60454"/>
                  <a:pt x="1548802" y="82275"/>
                </a:cubicBezTo>
                <a:cubicBezTo>
                  <a:pt x="1548802" y="301672"/>
                  <a:pt x="1548803" y="521068"/>
                  <a:pt x="1548803" y="740465"/>
                </a:cubicBezTo>
                <a:cubicBezTo>
                  <a:pt x="1548803" y="762285"/>
                  <a:pt x="1540135" y="783212"/>
                  <a:pt x="1524705" y="798642"/>
                </a:cubicBezTo>
                <a:cubicBezTo>
                  <a:pt x="1509276" y="814071"/>
                  <a:pt x="1488349" y="822739"/>
                  <a:pt x="1466528" y="822739"/>
                </a:cubicBezTo>
                <a:lnTo>
                  <a:pt x="82274" y="822739"/>
                </a:lnTo>
                <a:cubicBezTo>
                  <a:pt x="60454" y="822739"/>
                  <a:pt x="39527" y="814071"/>
                  <a:pt x="24097" y="798641"/>
                </a:cubicBezTo>
                <a:cubicBezTo>
                  <a:pt x="8668" y="783212"/>
                  <a:pt x="0" y="762285"/>
                  <a:pt x="0" y="740464"/>
                </a:cubicBezTo>
                <a:lnTo>
                  <a:pt x="0" y="82274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2">
              <a:hueOff val="-5770038"/>
              <a:satOff val="3332"/>
              <a:lumOff val="-6114"/>
              <a:alphaOff val="0"/>
            </a:schemeClr>
          </a:fillRef>
          <a:effectRef idx="1">
            <a:schemeClr val="accent2">
              <a:hueOff val="-5770038"/>
              <a:satOff val="3332"/>
              <a:lumOff val="-6114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74897" tIns="62197" rIns="74897" bIns="62197" numCol="1" spcCol="1270" anchor="ctr" anchorCtr="0">
            <a:noAutofit/>
          </a:bodyPr>
          <a:lstStyle/>
          <a:p>
            <a:pPr lvl="0" algn="ctr" defTabSz="889000" rtl="1">
              <a:spcBef>
                <a:spcPct val="0"/>
              </a:spcBef>
              <a:spcAft>
                <a:spcPct val="35000"/>
              </a:spcAft>
            </a:pPr>
            <a:r>
              <a:rPr lang="fa-IR" sz="2000" kern="1200" dirty="0" smtClean="0">
                <a:cs typeface="B Mitra" pitchFamily="2" charset="-78"/>
              </a:rPr>
              <a:t>بلایای طبیعی</a:t>
            </a:r>
          </a:p>
        </p:txBody>
      </p:sp>
      <p:sp>
        <p:nvSpPr>
          <p:cNvPr id="18" name="Freeform 17"/>
          <p:cNvSpPr/>
          <p:nvPr/>
        </p:nvSpPr>
        <p:spPr>
          <a:xfrm>
            <a:off x="4861219" y="3685560"/>
            <a:ext cx="1548803" cy="822739"/>
          </a:xfrm>
          <a:custGeom>
            <a:avLst/>
            <a:gdLst>
              <a:gd name="connsiteX0" fmla="*/ 0 w 1548803"/>
              <a:gd name="connsiteY0" fmla="*/ 82274 h 822739"/>
              <a:gd name="connsiteX1" fmla="*/ 24098 w 1548803"/>
              <a:gd name="connsiteY1" fmla="*/ 24098 h 822739"/>
              <a:gd name="connsiteX2" fmla="*/ 82275 w 1548803"/>
              <a:gd name="connsiteY2" fmla="*/ 1 h 822739"/>
              <a:gd name="connsiteX3" fmla="*/ 1466529 w 1548803"/>
              <a:gd name="connsiteY3" fmla="*/ 0 h 822739"/>
              <a:gd name="connsiteX4" fmla="*/ 1524705 w 1548803"/>
              <a:gd name="connsiteY4" fmla="*/ 24098 h 822739"/>
              <a:gd name="connsiteX5" fmla="*/ 1548802 w 1548803"/>
              <a:gd name="connsiteY5" fmla="*/ 82275 h 822739"/>
              <a:gd name="connsiteX6" fmla="*/ 1548803 w 1548803"/>
              <a:gd name="connsiteY6" fmla="*/ 740465 h 822739"/>
              <a:gd name="connsiteX7" fmla="*/ 1524705 w 1548803"/>
              <a:gd name="connsiteY7" fmla="*/ 798642 h 822739"/>
              <a:gd name="connsiteX8" fmla="*/ 1466528 w 1548803"/>
              <a:gd name="connsiteY8" fmla="*/ 822739 h 822739"/>
              <a:gd name="connsiteX9" fmla="*/ 82274 w 1548803"/>
              <a:gd name="connsiteY9" fmla="*/ 822739 h 822739"/>
              <a:gd name="connsiteX10" fmla="*/ 24097 w 1548803"/>
              <a:gd name="connsiteY10" fmla="*/ 798641 h 822739"/>
              <a:gd name="connsiteX11" fmla="*/ 0 w 1548803"/>
              <a:gd name="connsiteY11" fmla="*/ 740464 h 822739"/>
              <a:gd name="connsiteX12" fmla="*/ 0 w 1548803"/>
              <a:gd name="connsiteY12" fmla="*/ 82274 h 822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48803" h="822739">
                <a:moveTo>
                  <a:pt x="0" y="82274"/>
                </a:moveTo>
                <a:cubicBezTo>
                  <a:pt x="0" y="60454"/>
                  <a:pt x="8668" y="39527"/>
                  <a:pt x="24098" y="24098"/>
                </a:cubicBezTo>
                <a:cubicBezTo>
                  <a:pt x="39527" y="8669"/>
                  <a:pt x="60454" y="1"/>
                  <a:pt x="82275" y="1"/>
                </a:cubicBezTo>
                <a:lnTo>
                  <a:pt x="1466529" y="0"/>
                </a:lnTo>
                <a:cubicBezTo>
                  <a:pt x="1488349" y="0"/>
                  <a:pt x="1509276" y="8668"/>
                  <a:pt x="1524705" y="24098"/>
                </a:cubicBezTo>
                <a:cubicBezTo>
                  <a:pt x="1540134" y="39527"/>
                  <a:pt x="1548802" y="60454"/>
                  <a:pt x="1548802" y="82275"/>
                </a:cubicBezTo>
                <a:cubicBezTo>
                  <a:pt x="1548802" y="301672"/>
                  <a:pt x="1548803" y="521068"/>
                  <a:pt x="1548803" y="740465"/>
                </a:cubicBezTo>
                <a:cubicBezTo>
                  <a:pt x="1548803" y="762285"/>
                  <a:pt x="1540135" y="783212"/>
                  <a:pt x="1524705" y="798642"/>
                </a:cubicBezTo>
                <a:cubicBezTo>
                  <a:pt x="1509276" y="814071"/>
                  <a:pt x="1488349" y="822739"/>
                  <a:pt x="1466528" y="822739"/>
                </a:cubicBezTo>
                <a:lnTo>
                  <a:pt x="82274" y="822739"/>
                </a:lnTo>
                <a:cubicBezTo>
                  <a:pt x="60454" y="822739"/>
                  <a:pt x="39527" y="814071"/>
                  <a:pt x="24097" y="798641"/>
                </a:cubicBezTo>
                <a:cubicBezTo>
                  <a:pt x="8668" y="783212"/>
                  <a:pt x="0" y="762285"/>
                  <a:pt x="0" y="740464"/>
                </a:cubicBezTo>
                <a:lnTo>
                  <a:pt x="0" y="82274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2">
              <a:hueOff val="-6594329"/>
              <a:satOff val="3808"/>
              <a:lumOff val="-6987"/>
              <a:alphaOff val="0"/>
            </a:schemeClr>
          </a:fillRef>
          <a:effectRef idx="1">
            <a:schemeClr val="accent2">
              <a:hueOff val="-6594329"/>
              <a:satOff val="3808"/>
              <a:lumOff val="-6987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74897" tIns="62197" rIns="74897" bIns="62197" numCol="1" spcCol="1270" anchor="ctr" anchorCtr="0">
            <a:noAutofit/>
          </a:bodyPr>
          <a:lstStyle/>
          <a:p>
            <a:pPr lvl="0" algn="ctr" defTabSz="889000" rtl="1">
              <a:spcBef>
                <a:spcPct val="0"/>
              </a:spcBef>
              <a:spcAft>
                <a:spcPct val="35000"/>
              </a:spcAft>
            </a:pPr>
            <a:r>
              <a:rPr lang="fa-IR" sz="2000" kern="1200" dirty="0" smtClean="0">
                <a:cs typeface="B Mitra" pitchFamily="2" charset="-78"/>
              </a:rPr>
              <a:t>قحطی</a:t>
            </a:r>
          </a:p>
        </p:txBody>
      </p:sp>
      <p:sp>
        <p:nvSpPr>
          <p:cNvPr id="19" name="Freeform 18"/>
          <p:cNvSpPr/>
          <p:nvPr/>
        </p:nvSpPr>
        <p:spPr>
          <a:xfrm>
            <a:off x="6748823" y="530225"/>
            <a:ext cx="1936003" cy="4187825"/>
          </a:xfrm>
          <a:custGeom>
            <a:avLst/>
            <a:gdLst>
              <a:gd name="connsiteX0" fmla="*/ 0 w 1936003"/>
              <a:gd name="connsiteY0" fmla="*/ 193600 h 4187825"/>
              <a:gd name="connsiteX1" fmla="*/ 56704 w 1936003"/>
              <a:gd name="connsiteY1" fmla="*/ 56704 h 4187825"/>
              <a:gd name="connsiteX2" fmla="*/ 193600 w 1936003"/>
              <a:gd name="connsiteY2" fmla="*/ 0 h 4187825"/>
              <a:gd name="connsiteX3" fmla="*/ 1742403 w 1936003"/>
              <a:gd name="connsiteY3" fmla="*/ 0 h 4187825"/>
              <a:gd name="connsiteX4" fmla="*/ 1879299 w 1936003"/>
              <a:gd name="connsiteY4" fmla="*/ 56704 h 4187825"/>
              <a:gd name="connsiteX5" fmla="*/ 1936003 w 1936003"/>
              <a:gd name="connsiteY5" fmla="*/ 193600 h 4187825"/>
              <a:gd name="connsiteX6" fmla="*/ 1936003 w 1936003"/>
              <a:gd name="connsiteY6" fmla="*/ 3994225 h 4187825"/>
              <a:gd name="connsiteX7" fmla="*/ 1879299 w 1936003"/>
              <a:gd name="connsiteY7" fmla="*/ 4131121 h 4187825"/>
              <a:gd name="connsiteX8" fmla="*/ 1742403 w 1936003"/>
              <a:gd name="connsiteY8" fmla="*/ 4187825 h 4187825"/>
              <a:gd name="connsiteX9" fmla="*/ 193600 w 1936003"/>
              <a:gd name="connsiteY9" fmla="*/ 4187825 h 4187825"/>
              <a:gd name="connsiteX10" fmla="*/ 56704 w 1936003"/>
              <a:gd name="connsiteY10" fmla="*/ 4131121 h 4187825"/>
              <a:gd name="connsiteX11" fmla="*/ 0 w 1936003"/>
              <a:gd name="connsiteY11" fmla="*/ 3994225 h 4187825"/>
              <a:gd name="connsiteX12" fmla="*/ 0 w 1936003"/>
              <a:gd name="connsiteY12" fmla="*/ 193600 h 4187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36003" h="4187825">
                <a:moveTo>
                  <a:pt x="0" y="193600"/>
                </a:moveTo>
                <a:cubicBezTo>
                  <a:pt x="0" y="142254"/>
                  <a:pt x="20397" y="93011"/>
                  <a:pt x="56704" y="56704"/>
                </a:cubicBezTo>
                <a:cubicBezTo>
                  <a:pt x="93011" y="20397"/>
                  <a:pt x="142254" y="0"/>
                  <a:pt x="193600" y="0"/>
                </a:cubicBezTo>
                <a:lnTo>
                  <a:pt x="1742403" y="0"/>
                </a:lnTo>
                <a:cubicBezTo>
                  <a:pt x="1793749" y="0"/>
                  <a:pt x="1842992" y="20397"/>
                  <a:pt x="1879299" y="56704"/>
                </a:cubicBezTo>
                <a:cubicBezTo>
                  <a:pt x="1915606" y="93011"/>
                  <a:pt x="1936003" y="142254"/>
                  <a:pt x="1936003" y="193600"/>
                </a:cubicBezTo>
                <a:lnTo>
                  <a:pt x="1936003" y="3994225"/>
                </a:lnTo>
                <a:cubicBezTo>
                  <a:pt x="1936003" y="4045571"/>
                  <a:pt x="1915606" y="4094814"/>
                  <a:pt x="1879299" y="4131121"/>
                </a:cubicBezTo>
                <a:cubicBezTo>
                  <a:pt x="1842992" y="4167428"/>
                  <a:pt x="1793749" y="4187825"/>
                  <a:pt x="1742403" y="4187825"/>
                </a:cubicBezTo>
                <a:lnTo>
                  <a:pt x="193600" y="4187825"/>
                </a:lnTo>
                <a:cubicBezTo>
                  <a:pt x="142254" y="4187825"/>
                  <a:pt x="93011" y="4167428"/>
                  <a:pt x="56704" y="4131121"/>
                </a:cubicBezTo>
                <a:cubicBezTo>
                  <a:pt x="20397" y="4094814"/>
                  <a:pt x="0" y="4045571"/>
                  <a:pt x="0" y="3994225"/>
                </a:cubicBezTo>
                <a:lnTo>
                  <a:pt x="0" y="193600"/>
                </a:lnTo>
                <a:close/>
              </a:path>
            </a:pathLst>
          </a:custGeom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1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6680" tIns="106680" rIns="106680" bIns="3038158" numCol="1" spcCol="1270" anchor="ctr" anchorCtr="0">
            <a:noAutofit/>
          </a:bodyPr>
          <a:lstStyle/>
          <a:p>
            <a:pPr lvl="0" algn="ctr" defTabSz="1244600" rtl="1">
              <a:spcBef>
                <a:spcPct val="0"/>
              </a:spcBef>
              <a:spcAft>
                <a:spcPct val="35000"/>
              </a:spcAft>
            </a:pPr>
            <a:r>
              <a:rPr lang="fa-IR" sz="2800" kern="1200" dirty="0" smtClean="0">
                <a:cs typeface="B Mitra" pitchFamily="2" charset="-78"/>
              </a:rPr>
              <a:t>اجتماعی/فرهنگی</a:t>
            </a:r>
          </a:p>
        </p:txBody>
      </p:sp>
      <p:sp>
        <p:nvSpPr>
          <p:cNvPr id="20" name="Freeform 19"/>
          <p:cNvSpPr/>
          <p:nvPr/>
        </p:nvSpPr>
        <p:spPr>
          <a:xfrm>
            <a:off x="6942423" y="1786930"/>
            <a:ext cx="1548803" cy="822739"/>
          </a:xfrm>
          <a:custGeom>
            <a:avLst/>
            <a:gdLst>
              <a:gd name="connsiteX0" fmla="*/ 0 w 1548803"/>
              <a:gd name="connsiteY0" fmla="*/ 82274 h 822739"/>
              <a:gd name="connsiteX1" fmla="*/ 24098 w 1548803"/>
              <a:gd name="connsiteY1" fmla="*/ 24098 h 822739"/>
              <a:gd name="connsiteX2" fmla="*/ 82275 w 1548803"/>
              <a:gd name="connsiteY2" fmla="*/ 1 h 822739"/>
              <a:gd name="connsiteX3" fmla="*/ 1466529 w 1548803"/>
              <a:gd name="connsiteY3" fmla="*/ 0 h 822739"/>
              <a:gd name="connsiteX4" fmla="*/ 1524705 w 1548803"/>
              <a:gd name="connsiteY4" fmla="*/ 24098 h 822739"/>
              <a:gd name="connsiteX5" fmla="*/ 1548802 w 1548803"/>
              <a:gd name="connsiteY5" fmla="*/ 82275 h 822739"/>
              <a:gd name="connsiteX6" fmla="*/ 1548803 w 1548803"/>
              <a:gd name="connsiteY6" fmla="*/ 740465 h 822739"/>
              <a:gd name="connsiteX7" fmla="*/ 1524705 w 1548803"/>
              <a:gd name="connsiteY7" fmla="*/ 798642 h 822739"/>
              <a:gd name="connsiteX8" fmla="*/ 1466528 w 1548803"/>
              <a:gd name="connsiteY8" fmla="*/ 822739 h 822739"/>
              <a:gd name="connsiteX9" fmla="*/ 82274 w 1548803"/>
              <a:gd name="connsiteY9" fmla="*/ 822739 h 822739"/>
              <a:gd name="connsiteX10" fmla="*/ 24097 w 1548803"/>
              <a:gd name="connsiteY10" fmla="*/ 798641 h 822739"/>
              <a:gd name="connsiteX11" fmla="*/ 0 w 1548803"/>
              <a:gd name="connsiteY11" fmla="*/ 740464 h 822739"/>
              <a:gd name="connsiteX12" fmla="*/ 0 w 1548803"/>
              <a:gd name="connsiteY12" fmla="*/ 82274 h 822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48803" h="822739">
                <a:moveTo>
                  <a:pt x="0" y="82274"/>
                </a:moveTo>
                <a:cubicBezTo>
                  <a:pt x="0" y="60454"/>
                  <a:pt x="8668" y="39527"/>
                  <a:pt x="24098" y="24098"/>
                </a:cubicBezTo>
                <a:cubicBezTo>
                  <a:pt x="39527" y="8669"/>
                  <a:pt x="60454" y="1"/>
                  <a:pt x="82275" y="1"/>
                </a:cubicBezTo>
                <a:lnTo>
                  <a:pt x="1466529" y="0"/>
                </a:lnTo>
                <a:cubicBezTo>
                  <a:pt x="1488349" y="0"/>
                  <a:pt x="1509276" y="8668"/>
                  <a:pt x="1524705" y="24098"/>
                </a:cubicBezTo>
                <a:cubicBezTo>
                  <a:pt x="1540134" y="39527"/>
                  <a:pt x="1548802" y="60454"/>
                  <a:pt x="1548802" y="82275"/>
                </a:cubicBezTo>
                <a:cubicBezTo>
                  <a:pt x="1548802" y="301672"/>
                  <a:pt x="1548803" y="521068"/>
                  <a:pt x="1548803" y="740465"/>
                </a:cubicBezTo>
                <a:cubicBezTo>
                  <a:pt x="1548803" y="762285"/>
                  <a:pt x="1540135" y="783212"/>
                  <a:pt x="1524705" y="798642"/>
                </a:cubicBezTo>
                <a:cubicBezTo>
                  <a:pt x="1509276" y="814071"/>
                  <a:pt x="1488349" y="822739"/>
                  <a:pt x="1466528" y="822739"/>
                </a:cubicBezTo>
                <a:lnTo>
                  <a:pt x="82274" y="822739"/>
                </a:lnTo>
                <a:cubicBezTo>
                  <a:pt x="60454" y="822739"/>
                  <a:pt x="39527" y="814071"/>
                  <a:pt x="24097" y="798641"/>
                </a:cubicBezTo>
                <a:cubicBezTo>
                  <a:pt x="8668" y="783212"/>
                  <a:pt x="0" y="762285"/>
                  <a:pt x="0" y="740464"/>
                </a:cubicBezTo>
                <a:lnTo>
                  <a:pt x="0" y="82274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2">
              <a:hueOff val="-7418620"/>
              <a:satOff val="4284"/>
              <a:lumOff val="-7860"/>
              <a:alphaOff val="0"/>
            </a:schemeClr>
          </a:fillRef>
          <a:effectRef idx="1">
            <a:schemeClr val="accent2">
              <a:hueOff val="-7418620"/>
              <a:satOff val="4284"/>
              <a:lumOff val="-786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74897" tIns="62197" rIns="74897" bIns="62197" numCol="1" spcCol="1270" anchor="ctr" anchorCtr="0">
            <a:noAutofit/>
          </a:bodyPr>
          <a:lstStyle/>
          <a:p>
            <a:pPr lvl="0" algn="ctr" defTabSz="889000" rtl="1">
              <a:spcBef>
                <a:spcPct val="0"/>
              </a:spcBef>
              <a:spcAft>
                <a:spcPct val="35000"/>
              </a:spcAft>
            </a:pPr>
            <a:r>
              <a:rPr lang="fa-IR" sz="2000" kern="1200" dirty="0" smtClean="0">
                <a:cs typeface="B Mitra" pitchFamily="2" charset="-78"/>
              </a:rPr>
              <a:t>تمایل به سرمایه‌‌گذاری</a:t>
            </a:r>
            <a:endParaRPr lang="fa-IR" sz="2000" kern="1200" dirty="0"/>
          </a:p>
        </p:txBody>
      </p:sp>
      <p:sp>
        <p:nvSpPr>
          <p:cNvPr id="21" name="Freeform 20"/>
          <p:cNvSpPr/>
          <p:nvPr/>
        </p:nvSpPr>
        <p:spPr>
          <a:xfrm>
            <a:off x="6942423" y="2736245"/>
            <a:ext cx="1548803" cy="822739"/>
          </a:xfrm>
          <a:custGeom>
            <a:avLst/>
            <a:gdLst>
              <a:gd name="connsiteX0" fmla="*/ 0 w 1548803"/>
              <a:gd name="connsiteY0" fmla="*/ 82274 h 822739"/>
              <a:gd name="connsiteX1" fmla="*/ 24098 w 1548803"/>
              <a:gd name="connsiteY1" fmla="*/ 24098 h 822739"/>
              <a:gd name="connsiteX2" fmla="*/ 82275 w 1548803"/>
              <a:gd name="connsiteY2" fmla="*/ 1 h 822739"/>
              <a:gd name="connsiteX3" fmla="*/ 1466529 w 1548803"/>
              <a:gd name="connsiteY3" fmla="*/ 0 h 822739"/>
              <a:gd name="connsiteX4" fmla="*/ 1524705 w 1548803"/>
              <a:gd name="connsiteY4" fmla="*/ 24098 h 822739"/>
              <a:gd name="connsiteX5" fmla="*/ 1548802 w 1548803"/>
              <a:gd name="connsiteY5" fmla="*/ 82275 h 822739"/>
              <a:gd name="connsiteX6" fmla="*/ 1548803 w 1548803"/>
              <a:gd name="connsiteY6" fmla="*/ 740465 h 822739"/>
              <a:gd name="connsiteX7" fmla="*/ 1524705 w 1548803"/>
              <a:gd name="connsiteY7" fmla="*/ 798642 h 822739"/>
              <a:gd name="connsiteX8" fmla="*/ 1466528 w 1548803"/>
              <a:gd name="connsiteY8" fmla="*/ 822739 h 822739"/>
              <a:gd name="connsiteX9" fmla="*/ 82274 w 1548803"/>
              <a:gd name="connsiteY9" fmla="*/ 822739 h 822739"/>
              <a:gd name="connsiteX10" fmla="*/ 24097 w 1548803"/>
              <a:gd name="connsiteY10" fmla="*/ 798641 h 822739"/>
              <a:gd name="connsiteX11" fmla="*/ 0 w 1548803"/>
              <a:gd name="connsiteY11" fmla="*/ 740464 h 822739"/>
              <a:gd name="connsiteX12" fmla="*/ 0 w 1548803"/>
              <a:gd name="connsiteY12" fmla="*/ 82274 h 822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48803" h="822739">
                <a:moveTo>
                  <a:pt x="0" y="82274"/>
                </a:moveTo>
                <a:cubicBezTo>
                  <a:pt x="0" y="60454"/>
                  <a:pt x="8668" y="39527"/>
                  <a:pt x="24098" y="24098"/>
                </a:cubicBezTo>
                <a:cubicBezTo>
                  <a:pt x="39527" y="8669"/>
                  <a:pt x="60454" y="1"/>
                  <a:pt x="82275" y="1"/>
                </a:cubicBezTo>
                <a:lnTo>
                  <a:pt x="1466529" y="0"/>
                </a:lnTo>
                <a:cubicBezTo>
                  <a:pt x="1488349" y="0"/>
                  <a:pt x="1509276" y="8668"/>
                  <a:pt x="1524705" y="24098"/>
                </a:cubicBezTo>
                <a:cubicBezTo>
                  <a:pt x="1540134" y="39527"/>
                  <a:pt x="1548802" y="60454"/>
                  <a:pt x="1548802" y="82275"/>
                </a:cubicBezTo>
                <a:cubicBezTo>
                  <a:pt x="1548802" y="301672"/>
                  <a:pt x="1548803" y="521068"/>
                  <a:pt x="1548803" y="740465"/>
                </a:cubicBezTo>
                <a:cubicBezTo>
                  <a:pt x="1548803" y="762285"/>
                  <a:pt x="1540135" y="783212"/>
                  <a:pt x="1524705" y="798642"/>
                </a:cubicBezTo>
                <a:cubicBezTo>
                  <a:pt x="1509276" y="814071"/>
                  <a:pt x="1488349" y="822739"/>
                  <a:pt x="1466528" y="822739"/>
                </a:cubicBezTo>
                <a:lnTo>
                  <a:pt x="82274" y="822739"/>
                </a:lnTo>
                <a:cubicBezTo>
                  <a:pt x="60454" y="822739"/>
                  <a:pt x="39527" y="814071"/>
                  <a:pt x="24097" y="798641"/>
                </a:cubicBezTo>
                <a:cubicBezTo>
                  <a:pt x="8668" y="783212"/>
                  <a:pt x="0" y="762285"/>
                  <a:pt x="0" y="740464"/>
                </a:cubicBezTo>
                <a:lnTo>
                  <a:pt x="0" y="82274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2">
              <a:hueOff val="-8242912"/>
              <a:satOff val="4760"/>
              <a:lumOff val="-8734"/>
              <a:alphaOff val="0"/>
            </a:schemeClr>
          </a:fillRef>
          <a:effectRef idx="1">
            <a:schemeClr val="accent2">
              <a:hueOff val="-8242912"/>
              <a:satOff val="4760"/>
              <a:lumOff val="-8734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74897" tIns="62197" rIns="74897" bIns="62197" numCol="1" spcCol="1270" anchor="ctr" anchorCtr="0">
            <a:noAutofit/>
          </a:bodyPr>
          <a:lstStyle/>
          <a:p>
            <a:pPr lvl="0" algn="ctr" defTabSz="889000" rtl="1">
              <a:spcBef>
                <a:spcPct val="0"/>
              </a:spcBef>
              <a:spcAft>
                <a:spcPct val="35000"/>
              </a:spcAft>
            </a:pPr>
            <a:r>
              <a:rPr lang="fa-IR" sz="2000" kern="1200" dirty="0" smtClean="0">
                <a:cs typeface="B Mitra" pitchFamily="2" charset="-78"/>
              </a:rPr>
              <a:t>تمایل به پس‌انداز</a:t>
            </a:r>
          </a:p>
        </p:txBody>
      </p:sp>
      <p:sp>
        <p:nvSpPr>
          <p:cNvPr id="22" name="Freeform 21"/>
          <p:cNvSpPr/>
          <p:nvPr/>
        </p:nvSpPr>
        <p:spPr>
          <a:xfrm>
            <a:off x="6942423" y="3685560"/>
            <a:ext cx="1548803" cy="822739"/>
          </a:xfrm>
          <a:custGeom>
            <a:avLst/>
            <a:gdLst>
              <a:gd name="connsiteX0" fmla="*/ 0 w 1548803"/>
              <a:gd name="connsiteY0" fmla="*/ 82274 h 822739"/>
              <a:gd name="connsiteX1" fmla="*/ 24098 w 1548803"/>
              <a:gd name="connsiteY1" fmla="*/ 24098 h 822739"/>
              <a:gd name="connsiteX2" fmla="*/ 82275 w 1548803"/>
              <a:gd name="connsiteY2" fmla="*/ 1 h 822739"/>
              <a:gd name="connsiteX3" fmla="*/ 1466529 w 1548803"/>
              <a:gd name="connsiteY3" fmla="*/ 0 h 822739"/>
              <a:gd name="connsiteX4" fmla="*/ 1524705 w 1548803"/>
              <a:gd name="connsiteY4" fmla="*/ 24098 h 822739"/>
              <a:gd name="connsiteX5" fmla="*/ 1548802 w 1548803"/>
              <a:gd name="connsiteY5" fmla="*/ 82275 h 822739"/>
              <a:gd name="connsiteX6" fmla="*/ 1548803 w 1548803"/>
              <a:gd name="connsiteY6" fmla="*/ 740465 h 822739"/>
              <a:gd name="connsiteX7" fmla="*/ 1524705 w 1548803"/>
              <a:gd name="connsiteY7" fmla="*/ 798642 h 822739"/>
              <a:gd name="connsiteX8" fmla="*/ 1466528 w 1548803"/>
              <a:gd name="connsiteY8" fmla="*/ 822739 h 822739"/>
              <a:gd name="connsiteX9" fmla="*/ 82274 w 1548803"/>
              <a:gd name="connsiteY9" fmla="*/ 822739 h 822739"/>
              <a:gd name="connsiteX10" fmla="*/ 24097 w 1548803"/>
              <a:gd name="connsiteY10" fmla="*/ 798641 h 822739"/>
              <a:gd name="connsiteX11" fmla="*/ 0 w 1548803"/>
              <a:gd name="connsiteY11" fmla="*/ 740464 h 822739"/>
              <a:gd name="connsiteX12" fmla="*/ 0 w 1548803"/>
              <a:gd name="connsiteY12" fmla="*/ 82274 h 822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48803" h="822739">
                <a:moveTo>
                  <a:pt x="0" y="82274"/>
                </a:moveTo>
                <a:cubicBezTo>
                  <a:pt x="0" y="60454"/>
                  <a:pt x="8668" y="39527"/>
                  <a:pt x="24098" y="24098"/>
                </a:cubicBezTo>
                <a:cubicBezTo>
                  <a:pt x="39527" y="8669"/>
                  <a:pt x="60454" y="1"/>
                  <a:pt x="82275" y="1"/>
                </a:cubicBezTo>
                <a:lnTo>
                  <a:pt x="1466529" y="0"/>
                </a:lnTo>
                <a:cubicBezTo>
                  <a:pt x="1488349" y="0"/>
                  <a:pt x="1509276" y="8668"/>
                  <a:pt x="1524705" y="24098"/>
                </a:cubicBezTo>
                <a:cubicBezTo>
                  <a:pt x="1540134" y="39527"/>
                  <a:pt x="1548802" y="60454"/>
                  <a:pt x="1548802" y="82275"/>
                </a:cubicBezTo>
                <a:cubicBezTo>
                  <a:pt x="1548802" y="301672"/>
                  <a:pt x="1548803" y="521068"/>
                  <a:pt x="1548803" y="740465"/>
                </a:cubicBezTo>
                <a:cubicBezTo>
                  <a:pt x="1548803" y="762285"/>
                  <a:pt x="1540135" y="783212"/>
                  <a:pt x="1524705" y="798642"/>
                </a:cubicBezTo>
                <a:cubicBezTo>
                  <a:pt x="1509276" y="814071"/>
                  <a:pt x="1488349" y="822739"/>
                  <a:pt x="1466528" y="822739"/>
                </a:cubicBezTo>
                <a:lnTo>
                  <a:pt x="82274" y="822739"/>
                </a:lnTo>
                <a:cubicBezTo>
                  <a:pt x="60454" y="822739"/>
                  <a:pt x="39527" y="814071"/>
                  <a:pt x="24097" y="798641"/>
                </a:cubicBezTo>
                <a:cubicBezTo>
                  <a:pt x="8668" y="783212"/>
                  <a:pt x="0" y="762285"/>
                  <a:pt x="0" y="740464"/>
                </a:cubicBezTo>
                <a:lnTo>
                  <a:pt x="0" y="82274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2">
              <a:hueOff val="-9067202"/>
              <a:satOff val="5236"/>
              <a:lumOff val="-9607"/>
              <a:alphaOff val="0"/>
            </a:schemeClr>
          </a:fillRef>
          <a:effectRef idx="1">
            <a:schemeClr val="accent2">
              <a:hueOff val="-9067202"/>
              <a:satOff val="5236"/>
              <a:lumOff val="-9607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74897" tIns="62197" rIns="74897" bIns="62197" numCol="1" spcCol="1270" anchor="ctr" anchorCtr="0">
            <a:noAutofit/>
          </a:bodyPr>
          <a:lstStyle/>
          <a:p>
            <a:pPr lvl="0" algn="ctr" defTabSz="889000" rtl="1">
              <a:spcBef>
                <a:spcPct val="0"/>
              </a:spcBef>
              <a:spcAft>
                <a:spcPct val="35000"/>
              </a:spcAft>
            </a:pPr>
            <a:r>
              <a:rPr lang="fa-IR" sz="2000" kern="1200" dirty="0" smtClean="0">
                <a:cs typeface="B Mitra" pitchFamily="2" charset="-78"/>
              </a:rPr>
              <a:t>نحوۀ نگرش مردم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000"/>
                            </p:stCondLst>
                            <p:childTnLst>
                              <p:par>
                                <p:cTn id="10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4"/>
          <p:cNvSpPr txBox="1"/>
          <p:nvPr/>
        </p:nvSpPr>
        <p:spPr>
          <a:xfrm>
            <a:off x="914400" y="1066800"/>
            <a:ext cx="7543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extLst/>
          </a:lstStyle>
          <a:p>
            <a:pPr marL="0" indent="0">
              <a:buNone/>
            </a:pPr>
            <a:endParaRPr lang="en-US" sz="2800" dirty="0"/>
          </a:p>
        </p:txBody>
      </p:sp>
      <p:sp>
        <p:nvSpPr>
          <p:cNvPr id="28" name="Rectangle 6"/>
          <p:cNvSpPr>
            <a:spLocks noGrp="1"/>
          </p:cNvSpPr>
          <p:nvPr>
            <p:ph type="title"/>
          </p:nvPr>
        </p:nvSpPr>
        <p:spPr>
          <a:xfrm>
            <a:off x="502920" y="4648200"/>
            <a:ext cx="8183880" cy="1051560"/>
          </a:xfrm>
        </p:spPr>
        <p:txBody>
          <a:bodyPr>
            <a:normAutofit/>
          </a:bodyPr>
          <a:lstStyle>
            <a:extLst/>
          </a:lstStyle>
          <a:p>
            <a:pPr algn="ctr"/>
            <a:r>
              <a:rPr lang="fa-IR" sz="3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عوامل بنیادی اقتصادی مؤثر بر تغییر نرخ ارز</a:t>
            </a:r>
            <a:endParaRPr lang="en-US" sz="3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7234475" y="2168140"/>
            <a:ext cx="91440" cy="669415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5720" y="0"/>
                </a:moveTo>
                <a:lnTo>
                  <a:pt x="45720" y="669415"/>
                </a:lnTo>
              </a:path>
            </a:pathLst>
          </a:custGeom>
          <a:noFill/>
          <a:sp3d z="-40000" prstMaterial="matte"/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Freeform 7"/>
          <p:cNvSpPr/>
          <p:nvPr/>
        </p:nvSpPr>
        <p:spPr>
          <a:xfrm>
            <a:off x="4421266" y="2168140"/>
            <a:ext cx="91440" cy="669415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5720" y="0"/>
                </a:moveTo>
                <a:lnTo>
                  <a:pt x="45720" y="669415"/>
                </a:lnTo>
              </a:path>
            </a:pathLst>
          </a:custGeom>
          <a:noFill/>
          <a:sp3d z="-40000" prstMaterial="matte"/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Freeform 8"/>
          <p:cNvSpPr/>
          <p:nvPr/>
        </p:nvSpPr>
        <p:spPr>
          <a:xfrm>
            <a:off x="1608058" y="2168140"/>
            <a:ext cx="91440" cy="669415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5720" y="0"/>
                </a:moveTo>
                <a:lnTo>
                  <a:pt x="45720" y="669415"/>
                </a:lnTo>
              </a:path>
            </a:pathLst>
          </a:custGeom>
          <a:noFill/>
          <a:sp3d z="-40000" prstMaterial="matte"/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Rounded Rectangle 9"/>
          <p:cNvSpPr/>
          <p:nvPr/>
        </p:nvSpPr>
        <p:spPr>
          <a:xfrm>
            <a:off x="502920" y="706550"/>
            <a:ext cx="2301716" cy="1461589"/>
          </a:xfrm>
          <a:prstGeom prst="roundRect">
            <a:avLst>
              <a:gd name="adj" fmla="val 10000"/>
            </a:avLst>
          </a:prstGeom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758666" y="949509"/>
            <a:ext cx="2301716" cy="1461589"/>
          </a:xfrm>
          <a:custGeom>
            <a:avLst/>
            <a:gdLst>
              <a:gd name="connsiteX0" fmla="*/ 0 w 2301716"/>
              <a:gd name="connsiteY0" fmla="*/ 146159 h 1461589"/>
              <a:gd name="connsiteX1" fmla="*/ 42809 w 2301716"/>
              <a:gd name="connsiteY1" fmla="*/ 42809 h 1461589"/>
              <a:gd name="connsiteX2" fmla="*/ 146159 w 2301716"/>
              <a:gd name="connsiteY2" fmla="*/ 0 h 1461589"/>
              <a:gd name="connsiteX3" fmla="*/ 2155557 w 2301716"/>
              <a:gd name="connsiteY3" fmla="*/ 0 h 1461589"/>
              <a:gd name="connsiteX4" fmla="*/ 2258907 w 2301716"/>
              <a:gd name="connsiteY4" fmla="*/ 42809 h 1461589"/>
              <a:gd name="connsiteX5" fmla="*/ 2301716 w 2301716"/>
              <a:gd name="connsiteY5" fmla="*/ 146159 h 1461589"/>
              <a:gd name="connsiteX6" fmla="*/ 2301716 w 2301716"/>
              <a:gd name="connsiteY6" fmla="*/ 1315430 h 1461589"/>
              <a:gd name="connsiteX7" fmla="*/ 2258907 w 2301716"/>
              <a:gd name="connsiteY7" fmla="*/ 1418780 h 1461589"/>
              <a:gd name="connsiteX8" fmla="*/ 2155557 w 2301716"/>
              <a:gd name="connsiteY8" fmla="*/ 1461589 h 1461589"/>
              <a:gd name="connsiteX9" fmla="*/ 146159 w 2301716"/>
              <a:gd name="connsiteY9" fmla="*/ 1461589 h 1461589"/>
              <a:gd name="connsiteX10" fmla="*/ 42809 w 2301716"/>
              <a:gd name="connsiteY10" fmla="*/ 1418780 h 1461589"/>
              <a:gd name="connsiteX11" fmla="*/ 0 w 2301716"/>
              <a:gd name="connsiteY11" fmla="*/ 1315430 h 1461589"/>
              <a:gd name="connsiteX12" fmla="*/ 0 w 2301716"/>
              <a:gd name="connsiteY12" fmla="*/ 146159 h 1461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01716" h="1461589">
                <a:moveTo>
                  <a:pt x="0" y="146159"/>
                </a:moveTo>
                <a:cubicBezTo>
                  <a:pt x="0" y="107395"/>
                  <a:pt x="15399" y="70219"/>
                  <a:pt x="42809" y="42809"/>
                </a:cubicBezTo>
                <a:cubicBezTo>
                  <a:pt x="70219" y="15399"/>
                  <a:pt x="107395" y="0"/>
                  <a:pt x="146159" y="0"/>
                </a:cubicBezTo>
                <a:lnTo>
                  <a:pt x="2155557" y="0"/>
                </a:lnTo>
                <a:cubicBezTo>
                  <a:pt x="2194321" y="0"/>
                  <a:pt x="2231497" y="15399"/>
                  <a:pt x="2258907" y="42809"/>
                </a:cubicBezTo>
                <a:cubicBezTo>
                  <a:pt x="2286317" y="70219"/>
                  <a:pt x="2301716" y="107395"/>
                  <a:pt x="2301716" y="146159"/>
                </a:cubicBezTo>
                <a:lnTo>
                  <a:pt x="2301716" y="1315430"/>
                </a:lnTo>
                <a:cubicBezTo>
                  <a:pt x="2301716" y="1354194"/>
                  <a:pt x="2286317" y="1391370"/>
                  <a:pt x="2258907" y="1418780"/>
                </a:cubicBezTo>
                <a:cubicBezTo>
                  <a:pt x="2231497" y="1446190"/>
                  <a:pt x="2194321" y="1461589"/>
                  <a:pt x="2155557" y="1461589"/>
                </a:cubicBezTo>
                <a:lnTo>
                  <a:pt x="146159" y="1461589"/>
                </a:lnTo>
                <a:cubicBezTo>
                  <a:pt x="107395" y="1461589"/>
                  <a:pt x="70219" y="1446190"/>
                  <a:pt x="42809" y="1418780"/>
                </a:cubicBezTo>
                <a:cubicBezTo>
                  <a:pt x="15399" y="1391370"/>
                  <a:pt x="0" y="1354194"/>
                  <a:pt x="0" y="1315430"/>
                </a:cubicBezTo>
                <a:lnTo>
                  <a:pt x="0" y="146159"/>
                </a:lnTo>
                <a:close/>
              </a:path>
            </a:pathLst>
          </a:custGeom>
          <a:scene3d>
            <a:camera prst="orthographicFront"/>
            <a:lightRig rig="chilly" dir="t"/>
          </a:scene3d>
          <a:sp3d z="12700" extrusionH="1700" prstMaterial="dkEdge">
            <a:bevelT w="25400" h="6350" prst="softRound"/>
            <a:bevelB w="0" h="0" prst="convex"/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9008" tIns="119008" rIns="119008" bIns="119008" numCol="1" spcCol="1270" anchor="ctr" anchorCtr="0">
            <a:noAutofit/>
          </a:bodyPr>
          <a:lstStyle/>
          <a:p>
            <a:pPr lvl="0" algn="ctr" defTabSz="8890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a-IR" sz="2000" kern="1200" dirty="0" smtClean="0"/>
              <a:t>افزایش جریان‌های بازرگانی ورودی</a:t>
            </a:r>
            <a:endParaRPr lang="en-US" sz="2000" kern="1200" dirty="0"/>
          </a:p>
        </p:txBody>
      </p:sp>
      <p:sp>
        <p:nvSpPr>
          <p:cNvPr id="12" name="Rounded Rectangle 11"/>
          <p:cNvSpPr/>
          <p:nvPr/>
        </p:nvSpPr>
        <p:spPr>
          <a:xfrm>
            <a:off x="502920" y="2837556"/>
            <a:ext cx="2301716" cy="1461589"/>
          </a:xfrm>
          <a:prstGeom prst="roundRect">
            <a:avLst>
              <a:gd name="adj" fmla="val 10000"/>
            </a:avLst>
          </a:prstGeom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Freeform 12"/>
          <p:cNvSpPr/>
          <p:nvPr/>
        </p:nvSpPr>
        <p:spPr>
          <a:xfrm>
            <a:off x="758666" y="3080515"/>
            <a:ext cx="2301716" cy="1461589"/>
          </a:xfrm>
          <a:custGeom>
            <a:avLst/>
            <a:gdLst>
              <a:gd name="connsiteX0" fmla="*/ 0 w 2301716"/>
              <a:gd name="connsiteY0" fmla="*/ 146159 h 1461589"/>
              <a:gd name="connsiteX1" fmla="*/ 42809 w 2301716"/>
              <a:gd name="connsiteY1" fmla="*/ 42809 h 1461589"/>
              <a:gd name="connsiteX2" fmla="*/ 146159 w 2301716"/>
              <a:gd name="connsiteY2" fmla="*/ 0 h 1461589"/>
              <a:gd name="connsiteX3" fmla="*/ 2155557 w 2301716"/>
              <a:gd name="connsiteY3" fmla="*/ 0 h 1461589"/>
              <a:gd name="connsiteX4" fmla="*/ 2258907 w 2301716"/>
              <a:gd name="connsiteY4" fmla="*/ 42809 h 1461589"/>
              <a:gd name="connsiteX5" fmla="*/ 2301716 w 2301716"/>
              <a:gd name="connsiteY5" fmla="*/ 146159 h 1461589"/>
              <a:gd name="connsiteX6" fmla="*/ 2301716 w 2301716"/>
              <a:gd name="connsiteY6" fmla="*/ 1315430 h 1461589"/>
              <a:gd name="connsiteX7" fmla="*/ 2258907 w 2301716"/>
              <a:gd name="connsiteY7" fmla="*/ 1418780 h 1461589"/>
              <a:gd name="connsiteX8" fmla="*/ 2155557 w 2301716"/>
              <a:gd name="connsiteY8" fmla="*/ 1461589 h 1461589"/>
              <a:gd name="connsiteX9" fmla="*/ 146159 w 2301716"/>
              <a:gd name="connsiteY9" fmla="*/ 1461589 h 1461589"/>
              <a:gd name="connsiteX10" fmla="*/ 42809 w 2301716"/>
              <a:gd name="connsiteY10" fmla="*/ 1418780 h 1461589"/>
              <a:gd name="connsiteX11" fmla="*/ 0 w 2301716"/>
              <a:gd name="connsiteY11" fmla="*/ 1315430 h 1461589"/>
              <a:gd name="connsiteX12" fmla="*/ 0 w 2301716"/>
              <a:gd name="connsiteY12" fmla="*/ 146159 h 1461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01716" h="1461589">
                <a:moveTo>
                  <a:pt x="0" y="146159"/>
                </a:moveTo>
                <a:cubicBezTo>
                  <a:pt x="0" y="107395"/>
                  <a:pt x="15399" y="70219"/>
                  <a:pt x="42809" y="42809"/>
                </a:cubicBezTo>
                <a:cubicBezTo>
                  <a:pt x="70219" y="15399"/>
                  <a:pt x="107395" y="0"/>
                  <a:pt x="146159" y="0"/>
                </a:cubicBezTo>
                <a:lnTo>
                  <a:pt x="2155557" y="0"/>
                </a:lnTo>
                <a:cubicBezTo>
                  <a:pt x="2194321" y="0"/>
                  <a:pt x="2231497" y="15399"/>
                  <a:pt x="2258907" y="42809"/>
                </a:cubicBezTo>
                <a:cubicBezTo>
                  <a:pt x="2286317" y="70219"/>
                  <a:pt x="2301716" y="107395"/>
                  <a:pt x="2301716" y="146159"/>
                </a:cubicBezTo>
                <a:lnTo>
                  <a:pt x="2301716" y="1315430"/>
                </a:lnTo>
                <a:cubicBezTo>
                  <a:pt x="2301716" y="1354194"/>
                  <a:pt x="2286317" y="1391370"/>
                  <a:pt x="2258907" y="1418780"/>
                </a:cubicBezTo>
                <a:cubicBezTo>
                  <a:pt x="2231497" y="1446190"/>
                  <a:pt x="2194321" y="1461589"/>
                  <a:pt x="2155557" y="1461589"/>
                </a:cubicBezTo>
                <a:lnTo>
                  <a:pt x="146159" y="1461589"/>
                </a:lnTo>
                <a:cubicBezTo>
                  <a:pt x="107395" y="1461589"/>
                  <a:pt x="70219" y="1446190"/>
                  <a:pt x="42809" y="1418780"/>
                </a:cubicBezTo>
                <a:cubicBezTo>
                  <a:pt x="15399" y="1391370"/>
                  <a:pt x="0" y="1354194"/>
                  <a:pt x="0" y="1315430"/>
                </a:cubicBezTo>
                <a:lnTo>
                  <a:pt x="0" y="146159"/>
                </a:lnTo>
                <a:close/>
              </a:path>
            </a:pathLst>
          </a:custGeom>
          <a:scene3d>
            <a:camera prst="orthographicFront"/>
            <a:lightRig rig="chilly" dir="t"/>
          </a:scene3d>
          <a:sp3d z="12700" extrusionH="1700" prstMaterial="dkEdge">
            <a:bevelT w="25400" h="6350" prst="softRound"/>
            <a:bevelB w="0" h="0" prst="convex"/>
          </a:sp3d>
        </p:spPr>
        <p:style>
          <a:lnRef idx="1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4248" tIns="134248" rIns="134248" bIns="134248" numCol="1" spcCol="1270" anchor="ctr" anchorCtr="0">
            <a:noAutofit/>
          </a:bodyPr>
          <a:lstStyle/>
          <a:p>
            <a:pPr lvl="0" algn="ctr" defTabSz="10668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a-IR" sz="2400" kern="1200" dirty="0" smtClean="0">
                <a:cs typeface="B Mitra" pitchFamily="2" charset="-78"/>
              </a:rPr>
              <a:t>تقویت پول داخلی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316128" y="706550"/>
            <a:ext cx="2301716" cy="1461589"/>
          </a:xfrm>
          <a:prstGeom prst="roundRect">
            <a:avLst>
              <a:gd name="adj" fmla="val 10000"/>
            </a:avLst>
          </a:prstGeom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>
            <a:off x="3571874" y="949509"/>
            <a:ext cx="2301716" cy="1461589"/>
          </a:xfrm>
          <a:custGeom>
            <a:avLst/>
            <a:gdLst>
              <a:gd name="connsiteX0" fmla="*/ 0 w 2301716"/>
              <a:gd name="connsiteY0" fmla="*/ 146159 h 1461589"/>
              <a:gd name="connsiteX1" fmla="*/ 42809 w 2301716"/>
              <a:gd name="connsiteY1" fmla="*/ 42809 h 1461589"/>
              <a:gd name="connsiteX2" fmla="*/ 146159 w 2301716"/>
              <a:gd name="connsiteY2" fmla="*/ 0 h 1461589"/>
              <a:gd name="connsiteX3" fmla="*/ 2155557 w 2301716"/>
              <a:gd name="connsiteY3" fmla="*/ 0 h 1461589"/>
              <a:gd name="connsiteX4" fmla="*/ 2258907 w 2301716"/>
              <a:gd name="connsiteY4" fmla="*/ 42809 h 1461589"/>
              <a:gd name="connsiteX5" fmla="*/ 2301716 w 2301716"/>
              <a:gd name="connsiteY5" fmla="*/ 146159 h 1461589"/>
              <a:gd name="connsiteX6" fmla="*/ 2301716 w 2301716"/>
              <a:gd name="connsiteY6" fmla="*/ 1315430 h 1461589"/>
              <a:gd name="connsiteX7" fmla="*/ 2258907 w 2301716"/>
              <a:gd name="connsiteY7" fmla="*/ 1418780 h 1461589"/>
              <a:gd name="connsiteX8" fmla="*/ 2155557 w 2301716"/>
              <a:gd name="connsiteY8" fmla="*/ 1461589 h 1461589"/>
              <a:gd name="connsiteX9" fmla="*/ 146159 w 2301716"/>
              <a:gd name="connsiteY9" fmla="*/ 1461589 h 1461589"/>
              <a:gd name="connsiteX10" fmla="*/ 42809 w 2301716"/>
              <a:gd name="connsiteY10" fmla="*/ 1418780 h 1461589"/>
              <a:gd name="connsiteX11" fmla="*/ 0 w 2301716"/>
              <a:gd name="connsiteY11" fmla="*/ 1315430 h 1461589"/>
              <a:gd name="connsiteX12" fmla="*/ 0 w 2301716"/>
              <a:gd name="connsiteY12" fmla="*/ 146159 h 1461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01716" h="1461589">
                <a:moveTo>
                  <a:pt x="0" y="146159"/>
                </a:moveTo>
                <a:cubicBezTo>
                  <a:pt x="0" y="107395"/>
                  <a:pt x="15399" y="70219"/>
                  <a:pt x="42809" y="42809"/>
                </a:cubicBezTo>
                <a:cubicBezTo>
                  <a:pt x="70219" y="15399"/>
                  <a:pt x="107395" y="0"/>
                  <a:pt x="146159" y="0"/>
                </a:cubicBezTo>
                <a:lnTo>
                  <a:pt x="2155557" y="0"/>
                </a:lnTo>
                <a:cubicBezTo>
                  <a:pt x="2194321" y="0"/>
                  <a:pt x="2231497" y="15399"/>
                  <a:pt x="2258907" y="42809"/>
                </a:cubicBezTo>
                <a:cubicBezTo>
                  <a:pt x="2286317" y="70219"/>
                  <a:pt x="2301716" y="107395"/>
                  <a:pt x="2301716" y="146159"/>
                </a:cubicBezTo>
                <a:lnTo>
                  <a:pt x="2301716" y="1315430"/>
                </a:lnTo>
                <a:cubicBezTo>
                  <a:pt x="2301716" y="1354194"/>
                  <a:pt x="2286317" y="1391370"/>
                  <a:pt x="2258907" y="1418780"/>
                </a:cubicBezTo>
                <a:cubicBezTo>
                  <a:pt x="2231497" y="1446190"/>
                  <a:pt x="2194321" y="1461589"/>
                  <a:pt x="2155557" y="1461589"/>
                </a:cubicBezTo>
                <a:lnTo>
                  <a:pt x="146159" y="1461589"/>
                </a:lnTo>
                <a:cubicBezTo>
                  <a:pt x="107395" y="1461589"/>
                  <a:pt x="70219" y="1446190"/>
                  <a:pt x="42809" y="1418780"/>
                </a:cubicBezTo>
                <a:cubicBezTo>
                  <a:pt x="15399" y="1391370"/>
                  <a:pt x="0" y="1354194"/>
                  <a:pt x="0" y="1315430"/>
                </a:cubicBezTo>
                <a:lnTo>
                  <a:pt x="0" y="146159"/>
                </a:lnTo>
                <a:close/>
              </a:path>
            </a:pathLst>
          </a:custGeom>
          <a:scene3d>
            <a:camera prst="orthographicFront"/>
            <a:lightRig rig="chilly" dir="t"/>
          </a:scene3d>
          <a:sp3d z="12700" extrusionH="1700" prstMaterial="dkEdge">
            <a:bevelT w="25400" h="6350" prst="softRound"/>
            <a:bevelB w="0" h="0" prst="convex"/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9008" tIns="119008" rIns="119008" bIns="119008" numCol="1" spcCol="1270" anchor="ctr" anchorCtr="0">
            <a:noAutofit/>
          </a:bodyPr>
          <a:lstStyle/>
          <a:p>
            <a:pPr lvl="0" algn="ctr" defTabSz="8890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a-IR" sz="2000" kern="1200" dirty="0" smtClean="0"/>
              <a:t>افزایش نرخ تورم</a:t>
            </a:r>
            <a:r>
              <a:rPr lang="fa-IR" sz="3500" kern="1200" dirty="0" smtClean="0"/>
              <a:t> </a:t>
            </a:r>
            <a:r>
              <a:rPr lang="fa-IR" sz="2000" kern="1200" dirty="0" smtClean="0"/>
              <a:t>نسبی</a:t>
            </a:r>
            <a:endParaRPr lang="en-US" sz="2000" kern="1200" dirty="0" smtClean="0"/>
          </a:p>
        </p:txBody>
      </p:sp>
      <p:sp>
        <p:nvSpPr>
          <p:cNvPr id="16" name="Rounded Rectangle 15"/>
          <p:cNvSpPr/>
          <p:nvPr/>
        </p:nvSpPr>
        <p:spPr>
          <a:xfrm>
            <a:off x="3316128" y="2837556"/>
            <a:ext cx="2301716" cy="1461589"/>
          </a:xfrm>
          <a:prstGeom prst="roundRect">
            <a:avLst>
              <a:gd name="adj" fmla="val 10000"/>
            </a:avLst>
          </a:prstGeom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7" name="Freeform 16"/>
          <p:cNvSpPr/>
          <p:nvPr/>
        </p:nvSpPr>
        <p:spPr>
          <a:xfrm>
            <a:off x="3571874" y="3080515"/>
            <a:ext cx="2301716" cy="1461589"/>
          </a:xfrm>
          <a:custGeom>
            <a:avLst/>
            <a:gdLst>
              <a:gd name="connsiteX0" fmla="*/ 0 w 2301716"/>
              <a:gd name="connsiteY0" fmla="*/ 146159 h 1461589"/>
              <a:gd name="connsiteX1" fmla="*/ 42809 w 2301716"/>
              <a:gd name="connsiteY1" fmla="*/ 42809 h 1461589"/>
              <a:gd name="connsiteX2" fmla="*/ 146159 w 2301716"/>
              <a:gd name="connsiteY2" fmla="*/ 0 h 1461589"/>
              <a:gd name="connsiteX3" fmla="*/ 2155557 w 2301716"/>
              <a:gd name="connsiteY3" fmla="*/ 0 h 1461589"/>
              <a:gd name="connsiteX4" fmla="*/ 2258907 w 2301716"/>
              <a:gd name="connsiteY4" fmla="*/ 42809 h 1461589"/>
              <a:gd name="connsiteX5" fmla="*/ 2301716 w 2301716"/>
              <a:gd name="connsiteY5" fmla="*/ 146159 h 1461589"/>
              <a:gd name="connsiteX6" fmla="*/ 2301716 w 2301716"/>
              <a:gd name="connsiteY6" fmla="*/ 1315430 h 1461589"/>
              <a:gd name="connsiteX7" fmla="*/ 2258907 w 2301716"/>
              <a:gd name="connsiteY7" fmla="*/ 1418780 h 1461589"/>
              <a:gd name="connsiteX8" fmla="*/ 2155557 w 2301716"/>
              <a:gd name="connsiteY8" fmla="*/ 1461589 h 1461589"/>
              <a:gd name="connsiteX9" fmla="*/ 146159 w 2301716"/>
              <a:gd name="connsiteY9" fmla="*/ 1461589 h 1461589"/>
              <a:gd name="connsiteX10" fmla="*/ 42809 w 2301716"/>
              <a:gd name="connsiteY10" fmla="*/ 1418780 h 1461589"/>
              <a:gd name="connsiteX11" fmla="*/ 0 w 2301716"/>
              <a:gd name="connsiteY11" fmla="*/ 1315430 h 1461589"/>
              <a:gd name="connsiteX12" fmla="*/ 0 w 2301716"/>
              <a:gd name="connsiteY12" fmla="*/ 146159 h 1461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01716" h="1461589">
                <a:moveTo>
                  <a:pt x="0" y="146159"/>
                </a:moveTo>
                <a:cubicBezTo>
                  <a:pt x="0" y="107395"/>
                  <a:pt x="15399" y="70219"/>
                  <a:pt x="42809" y="42809"/>
                </a:cubicBezTo>
                <a:cubicBezTo>
                  <a:pt x="70219" y="15399"/>
                  <a:pt x="107395" y="0"/>
                  <a:pt x="146159" y="0"/>
                </a:cubicBezTo>
                <a:lnTo>
                  <a:pt x="2155557" y="0"/>
                </a:lnTo>
                <a:cubicBezTo>
                  <a:pt x="2194321" y="0"/>
                  <a:pt x="2231497" y="15399"/>
                  <a:pt x="2258907" y="42809"/>
                </a:cubicBezTo>
                <a:cubicBezTo>
                  <a:pt x="2286317" y="70219"/>
                  <a:pt x="2301716" y="107395"/>
                  <a:pt x="2301716" y="146159"/>
                </a:cubicBezTo>
                <a:lnTo>
                  <a:pt x="2301716" y="1315430"/>
                </a:lnTo>
                <a:cubicBezTo>
                  <a:pt x="2301716" y="1354194"/>
                  <a:pt x="2286317" y="1391370"/>
                  <a:pt x="2258907" y="1418780"/>
                </a:cubicBezTo>
                <a:cubicBezTo>
                  <a:pt x="2231497" y="1446190"/>
                  <a:pt x="2194321" y="1461589"/>
                  <a:pt x="2155557" y="1461589"/>
                </a:cubicBezTo>
                <a:lnTo>
                  <a:pt x="146159" y="1461589"/>
                </a:lnTo>
                <a:cubicBezTo>
                  <a:pt x="107395" y="1461589"/>
                  <a:pt x="70219" y="1446190"/>
                  <a:pt x="42809" y="1418780"/>
                </a:cubicBezTo>
                <a:cubicBezTo>
                  <a:pt x="15399" y="1391370"/>
                  <a:pt x="0" y="1354194"/>
                  <a:pt x="0" y="1315430"/>
                </a:cubicBezTo>
                <a:lnTo>
                  <a:pt x="0" y="146159"/>
                </a:lnTo>
                <a:close/>
              </a:path>
            </a:pathLst>
          </a:custGeom>
          <a:scene3d>
            <a:camera prst="orthographicFront"/>
            <a:lightRig rig="chilly" dir="t"/>
          </a:scene3d>
          <a:sp3d z="12700" extrusionH="1700" prstMaterial="dkEdge">
            <a:bevelT w="25400" h="6350" prst="softRound"/>
            <a:bevelB w="0" h="0" prst="convex"/>
          </a:sp3d>
        </p:spPr>
        <p:style>
          <a:lnRef idx="1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4248" tIns="134248" rIns="134248" bIns="134248" numCol="1" spcCol="1270" anchor="ctr" anchorCtr="0">
            <a:noAutofit/>
          </a:bodyPr>
          <a:lstStyle/>
          <a:p>
            <a:pPr lvl="0" algn="ctr" defTabSz="10668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a-IR" sz="2400" kern="1200" dirty="0" smtClean="0">
                <a:cs typeface="B Mitra" pitchFamily="2" charset="-78"/>
              </a:rPr>
              <a:t>تضعیف</a:t>
            </a:r>
            <a:r>
              <a:rPr lang="fa-IR" sz="3000" kern="1200" dirty="0" smtClean="0"/>
              <a:t> </a:t>
            </a:r>
            <a:r>
              <a:rPr lang="fa-IR" sz="2400" kern="1200" dirty="0" smtClean="0">
                <a:cs typeface="B Mitra" pitchFamily="2" charset="-78"/>
              </a:rPr>
              <a:t>پول</a:t>
            </a:r>
            <a:r>
              <a:rPr lang="fa-IR" sz="3000" kern="1200" dirty="0" smtClean="0"/>
              <a:t> </a:t>
            </a:r>
            <a:r>
              <a:rPr lang="fa-IR" sz="2400" kern="1200" dirty="0" smtClean="0">
                <a:cs typeface="B Mitra" pitchFamily="2" charset="-78"/>
              </a:rPr>
              <a:t>داخلی</a:t>
            </a:r>
            <a:endParaRPr lang="en-US" sz="2400" kern="1200" dirty="0" smtClean="0">
              <a:cs typeface="B Mitra" pitchFamily="2" charset="-78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129337" y="706550"/>
            <a:ext cx="2301716" cy="1461589"/>
          </a:xfrm>
          <a:prstGeom prst="roundRect">
            <a:avLst>
              <a:gd name="adj" fmla="val 10000"/>
            </a:avLst>
          </a:prstGeom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Freeform 18"/>
          <p:cNvSpPr/>
          <p:nvPr/>
        </p:nvSpPr>
        <p:spPr>
          <a:xfrm>
            <a:off x="6385083" y="949509"/>
            <a:ext cx="2301716" cy="1461589"/>
          </a:xfrm>
          <a:custGeom>
            <a:avLst/>
            <a:gdLst>
              <a:gd name="connsiteX0" fmla="*/ 0 w 2301716"/>
              <a:gd name="connsiteY0" fmla="*/ 146159 h 1461589"/>
              <a:gd name="connsiteX1" fmla="*/ 42809 w 2301716"/>
              <a:gd name="connsiteY1" fmla="*/ 42809 h 1461589"/>
              <a:gd name="connsiteX2" fmla="*/ 146159 w 2301716"/>
              <a:gd name="connsiteY2" fmla="*/ 0 h 1461589"/>
              <a:gd name="connsiteX3" fmla="*/ 2155557 w 2301716"/>
              <a:gd name="connsiteY3" fmla="*/ 0 h 1461589"/>
              <a:gd name="connsiteX4" fmla="*/ 2258907 w 2301716"/>
              <a:gd name="connsiteY4" fmla="*/ 42809 h 1461589"/>
              <a:gd name="connsiteX5" fmla="*/ 2301716 w 2301716"/>
              <a:gd name="connsiteY5" fmla="*/ 146159 h 1461589"/>
              <a:gd name="connsiteX6" fmla="*/ 2301716 w 2301716"/>
              <a:gd name="connsiteY6" fmla="*/ 1315430 h 1461589"/>
              <a:gd name="connsiteX7" fmla="*/ 2258907 w 2301716"/>
              <a:gd name="connsiteY7" fmla="*/ 1418780 h 1461589"/>
              <a:gd name="connsiteX8" fmla="*/ 2155557 w 2301716"/>
              <a:gd name="connsiteY8" fmla="*/ 1461589 h 1461589"/>
              <a:gd name="connsiteX9" fmla="*/ 146159 w 2301716"/>
              <a:gd name="connsiteY9" fmla="*/ 1461589 h 1461589"/>
              <a:gd name="connsiteX10" fmla="*/ 42809 w 2301716"/>
              <a:gd name="connsiteY10" fmla="*/ 1418780 h 1461589"/>
              <a:gd name="connsiteX11" fmla="*/ 0 w 2301716"/>
              <a:gd name="connsiteY11" fmla="*/ 1315430 h 1461589"/>
              <a:gd name="connsiteX12" fmla="*/ 0 w 2301716"/>
              <a:gd name="connsiteY12" fmla="*/ 146159 h 1461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01716" h="1461589">
                <a:moveTo>
                  <a:pt x="0" y="146159"/>
                </a:moveTo>
                <a:cubicBezTo>
                  <a:pt x="0" y="107395"/>
                  <a:pt x="15399" y="70219"/>
                  <a:pt x="42809" y="42809"/>
                </a:cubicBezTo>
                <a:cubicBezTo>
                  <a:pt x="70219" y="15399"/>
                  <a:pt x="107395" y="0"/>
                  <a:pt x="146159" y="0"/>
                </a:cubicBezTo>
                <a:lnTo>
                  <a:pt x="2155557" y="0"/>
                </a:lnTo>
                <a:cubicBezTo>
                  <a:pt x="2194321" y="0"/>
                  <a:pt x="2231497" y="15399"/>
                  <a:pt x="2258907" y="42809"/>
                </a:cubicBezTo>
                <a:cubicBezTo>
                  <a:pt x="2286317" y="70219"/>
                  <a:pt x="2301716" y="107395"/>
                  <a:pt x="2301716" y="146159"/>
                </a:cubicBezTo>
                <a:lnTo>
                  <a:pt x="2301716" y="1315430"/>
                </a:lnTo>
                <a:cubicBezTo>
                  <a:pt x="2301716" y="1354194"/>
                  <a:pt x="2286317" y="1391370"/>
                  <a:pt x="2258907" y="1418780"/>
                </a:cubicBezTo>
                <a:cubicBezTo>
                  <a:pt x="2231497" y="1446190"/>
                  <a:pt x="2194321" y="1461589"/>
                  <a:pt x="2155557" y="1461589"/>
                </a:cubicBezTo>
                <a:lnTo>
                  <a:pt x="146159" y="1461589"/>
                </a:lnTo>
                <a:cubicBezTo>
                  <a:pt x="107395" y="1461589"/>
                  <a:pt x="70219" y="1446190"/>
                  <a:pt x="42809" y="1418780"/>
                </a:cubicBezTo>
                <a:cubicBezTo>
                  <a:pt x="15399" y="1391370"/>
                  <a:pt x="0" y="1354194"/>
                  <a:pt x="0" y="1315430"/>
                </a:cubicBezTo>
                <a:lnTo>
                  <a:pt x="0" y="146159"/>
                </a:lnTo>
                <a:close/>
              </a:path>
            </a:pathLst>
          </a:custGeom>
          <a:scene3d>
            <a:camera prst="orthographicFront"/>
            <a:lightRig rig="chilly" dir="t"/>
          </a:scene3d>
          <a:sp3d z="12700" extrusionH="1700" prstMaterial="dkEdge">
            <a:bevelT w="25400" h="6350" prst="softRound"/>
            <a:bevelB w="0" h="0" prst="convex"/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9008" tIns="119008" rIns="119008" bIns="119008" numCol="1" spcCol="1270" anchor="ctr" anchorCtr="0">
            <a:noAutofit/>
          </a:bodyPr>
          <a:lstStyle/>
          <a:p>
            <a:pPr lvl="0" algn="ctr" defTabSz="8890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a-IR" sz="2000" kern="1200" dirty="0" smtClean="0"/>
              <a:t>افزایش نرخ بهرۀ نسبی</a:t>
            </a:r>
            <a:endParaRPr lang="en-US" sz="2000" kern="1200" dirty="0" smtClean="0"/>
          </a:p>
        </p:txBody>
      </p:sp>
      <p:sp>
        <p:nvSpPr>
          <p:cNvPr id="20" name="Rounded Rectangle 19"/>
          <p:cNvSpPr/>
          <p:nvPr/>
        </p:nvSpPr>
        <p:spPr>
          <a:xfrm>
            <a:off x="6129337" y="2837556"/>
            <a:ext cx="2301716" cy="1461589"/>
          </a:xfrm>
          <a:prstGeom prst="roundRect">
            <a:avLst>
              <a:gd name="adj" fmla="val 10000"/>
            </a:avLst>
          </a:prstGeom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1" name="Freeform 20"/>
          <p:cNvSpPr/>
          <p:nvPr/>
        </p:nvSpPr>
        <p:spPr>
          <a:xfrm>
            <a:off x="6385083" y="3080515"/>
            <a:ext cx="2301716" cy="1461589"/>
          </a:xfrm>
          <a:custGeom>
            <a:avLst/>
            <a:gdLst>
              <a:gd name="connsiteX0" fmla="*/ 0 w 2301716"/>
              <a:gd name="connsiteY0" fmla="*/ 146159 h 1461589"/>
              <a:gd name="connsiteX1" fmla="*/ 42809 w 2301716"/>
              <a:gd name="connsiteY1" fmla="*/ 42809 h 1461589"/>
              <a:gd name="connsiteX2" fmla="*/ 146159 w 2301716"/>
              <a:gd name="connsiteY2" fmla="*/ 0 h 1461589"/>
              <a:gd name="connsiteX3" fmla="*/ 2155557 w 2301716"/>
              <a:gd name="connsiteY3" fmla="*/ 0 h 1461589"/>
              <a:gd name="connsiteX4" fmla="*/ 2258907 w 2301716"/>
              <a:gd name="connsiteY4" fmla="*/ 42809 h 1461589"/>
              <a:gd name="connsiteX5" fmla="*/ 2301716 w 2301716"/>
              <a:gd name="connsiteY5" fmla="*/ 146159 h 1461589"/>
              <a:gd name="connsiteX6" fmla="*/ 2301716 w 2301716"/>
              <a:gd name="connsiteY6" fmla="*/ 1315430 h 1461589"/>
              <a:gd name="connsiteX7" fmla="*/ 2258907 w 2301716"/>
              <a:gd name="connsiteY7" fmla="*/ 1418780 h 1461589"/>
              <a:gd name="connsiteX8" fmla="*/ 2155557 w 2301716"/>
              <a:gd name="connsiteY8" fmla="*/ 1461589 h 1461589"/>
              <a:gd name="connsiteX9" fmla="*/ 146159 w 2301716"/>
              <a:gd name="connsiteY9" fmla="*/ 1461589 h 1461589"/>
              <a:gd name="connsiteX10" fmla="*/ 42809 w 2301716"/>
              <a:gd name="connsiteY10" fmla="*/ 1418780 h 1461589"/>
              <a:gd name="connsiteX11" fmla="*/ 0 w 2301716"/>
              <a:gd name="connsiteY11" fmla="*/ 1315430 h 1461589"/>
              <a:gd name="connsiteX12" fmla="*/ 0 w 2301716"/>
              <a:gd name="connsiteY12" fmla="*/ 146159 h 1461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01716" h="1461589">
                <a:moveTo>
                  <a:pt x="0" y="146159"/>
                </a:moveTo>
                <a:cubicBezTo>
                  <a:pt x="0" y="107395"/>
                  <a:pt x="15399" y="70219"/>
                  <a:pt x="42809" y="42809"/>
                </a:cubicBezTo>
                <a:cubicBezTo>
                  <a:pt x="70219" y="15399"/>
                  <a:pt x="107395" y="0"/>
                  <a:pt x="146159" y="0"/>
                </a:cubicBezTo>
                <a:lnTo>
                  <a:pt x="2155557" y="0"/>
                </a:lnTo>
                <a:cubicBezTo>
                  <a:pt x="2194321" y="0"/>
                  <a:pt x="2231497" y="15399"/>
                  <a:pt x="2258907" y="42809"/>
                </a:cubicBezTo>
                <a:cubicBezTo>
                  <a:pt x="2286317" y="70219"/>
                  <a:pt x="2301716" y="107395"/>
                  <a:pt x="2301716" y="146159"/>
                </a:cubicBezTo>
                <a:lnTo>
                  <a:pt x="2301716" y="1315430"/>
                </a:lnTo>
                <a:cubicBezTo>
                  <a:pt x="2301716" y="1354194"/>
                  <a:pt x="2286317" y="1391370"/>
                  <a:pt x="2258907" y="1418780"/>
                </a:cubicBezTo>
                <a:cubicBezTo>
                  <a:pt x="2231497" y="1446190"/>
                  <a:pt x="2194321" y="1461589"/>
                  <a:pt x="2155557" y="1461589"/>
                </a:cubicBezTo>
                <a:lnTo>
                  <a:pt x="146159" y="1461589"/>
                </a:lnTo>
                <a:cubicBezTo>
                  <a:pt x="107395" y="1461589"/>
                  <a:pt x="70219" y="1446190"/>
                  <a:pt x="42809" y="1418780"/>
                </a:cubicBezTo>
                <a:cubicBezTo>
                  <a:pt x="15399" y="1391370"/>
                  <a:pt x="0" y="1354194"/>
                  <a:pt x="0" y="1315430"/>
                </a:cubicBezTo>
                <a:lnTo>
                  <a:pt x="0" y="146159"/>
                </a:lnTo>
                <a:close/>
              </a:path>
            </a:pathLst>
          </a:custGeom>
          <a:scene3d>
            <a:camera prst="orthographicFront"/>
            <a:lightRig rig="chilly" dir="t"/>
          </a:scene3d>
          <a:sp3d z="12700" extrusionH="1700" prstMaterial="dkEdge">
            <a:bevelT w="25400" h="6350" prst="softRound"/>
            <a:bevelB w="0" h="0" prst="convex"/>
          </a:sp3d>
        </p:spPr>
        <p:style>
          <a:lnRef idx="1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4248" tIns="134248" rIns="134248" bIns="134248" numCol="1" spcCol="1270" anchor="ctr" anchorCtr="0">
            <a:noAutofit/>
          </a:bodyPr>
          <a:lstStyle/>
          <a:p>
            <a:pPr lvl="0" algn="ctr" defTabSz="10668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a-IR" sz="2400" kern="1200" dirty="0" smtClean="0">
                <a:cs typeface="B Mitra" pitchFamily="2" charset="-78"/>
              </a:rPr>
              <a:t>تقویت</a:t>
            </a:r>
            <a:r>
              <a:rPr lang="fa-IR" sz="3200" kern="1200" dirty="0" smtClean="0"/>
              <a:t> </a:t>
            </a:r>
            <a:r>
              <a:rPr lang="fa-IR" sz="2400" kern="1200" dirty="0" smtClean="0">
                <a:cs typeface="B Mitra" pitchFamily="2" charset="-78"/>
              </a:rPr>
              <a:t>پول</a:t>
            </a:r>
            <a:r>
              <a:rPr lang="fa-IR" sz="3200" kern="1200" dirty="0" smtClean="0"/>
              <a:t> </a:t>
            </a:r>
            <a:r>
              <a:rPr lang="fa-IR" sz="2400" kern="1200" dirty="0" smtClean="0">
                <a:cs typeface="B Mitra" pitchFamily="2" charset="-78"/>
              </a:rPr>
              <a:t>داخلی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4"/>
          <p:cNvSpPr txBox="1"/>
          <p:nvPr/>
        </p:nvSpPr>
        <p:spPr>
          <a:xfrm>
            <a:off x="914400" y="1066800"/>
            <a:ext cx="7543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extLst/>
          </a:lstStyle>
          <a:p>
            <a:pPr marL="0" indent="0">
              <a:buNone/>
            </a:pPr>
            <a:endParaRPr lang="en-US" sz="2800" dirty="0"/>
          </a:p>
        </p:txBody>
      </p:sp>
      <p:sp>
        <p:nvSpPr>
          <p:cNvPr id="28" name="Rectangle 6"/>
          <p:cNvSpPr>
            <a:spLocks noGrp="1"/>
          </p:cNvSpPr>
          <p:nvPr>
            <p:ph type="title"/>
          </p:nvPr>
        </p:nvSpPr>
        <p:spPr>
          <a:xfrm>
            <a:off x="502920" y="4648200"/>
            <a:ext cx="8183880" cy="1051560"/>
          </a:xfrm>
        </p:spPr>
        <p:txBody>
          <a:bodyPr>
            <a:normAutofit/>
          </a:bodyPr>
          <a:lstStyle>
            <a:extLst/>
          </a:lstStyle>
          <a:p>
            <a:pPr algn="ctr"/>
            <a:r>
              <a:rPr lang="fa-I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عوامل فنی مؤثر بر تغییر نرخ ارز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Pie 6"/>
          <p:cNvSpPr/>
          <p:nvPr/>
        </p:nvSpPr>
        <p:spPr>
          <a:xfrm>
            <a:off x="503238" y="530225"/>
            <a:ext cx="4187825" cy="4187825"/>
          </a:xfrm>
          <a:prstGeom prst="pie">
            <a:avLst>
              <a:gd name="adj1" fmla="val 5400000"/>
              <a:gd name="adj2" fmla="val 16200000"/>
            </a:avLst>
          </a:prstGeom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5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Freeform 7"/>
          <p:cNvSpPr/>
          <p:nvPr/>
        </p:nvSpPr>
        <p:spPr>
          <a:xfrm>
            <a:off x="2597150" y="530225"/>
            <a:ext cx="6089649" cy="4187825"/>
          </a:xfrm>
          <a:custGeom>
            <a:avLst/>
            <a:gdLst>
              <a:gd name="connsiteX0" fmla="*/ 0 w 6089649"/>
              <a:gd name="connsiteY0" fmla="*/ 0 h 4187825"/>
              <a:gd name="connsiteX1" fmla="*/ 6089649 w 6089649"/>
              <a:gd name="connsiteY1" fmla="*/ 0 h 4187825"/>
              <a:gd name="connsiteX2" fmla="*/ 6089649 w 6089649"/>
              <a:gd name="connsiteY2" fmla="*/ 4187825 h 4187825"/>
              <a:gd name="connsiteX3" fmla="*/ 0 w 6089649"/>
              <a:gd name="connsiteY3" fmla="*/ 4187825 h 4187825"/>
              <a:gd name="connsiteX4" fmla="*/ 0 w 6089649"/>
              <a:gd name="connsiteY4" fmla="*/ 0 h 4187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89649" h="4187825">
                <a:moveTo>
                  <a:pt x="0" y="0"/>
                </a:moveTo>
                <a:lnTo>
                  <a:pt x="6089649" y="0"/>
                </a:lnTo>
                <a:lnTo>
                  <a:pt x="6089649" y="4187825"/>
                </a:lnTo>
                <a:lnTo>
                  <a:pt x="0" y="4187825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chilly" dir="t"/>
          </a:scene3d>
          <a:sp3d prstMaterial="dkEdge">
            <a:bevelT w="25400" h="6350" prst="softRound"/>
            <a:bevelB w="0" h="0" prst="convex"/>
          </a:sp3d>
        </p:spPr>
        <p:style>
          <a:lnRef idx="1">
            <a:schemeClr val="accent3">
              <a:shade val="5000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7160" tIns="137160" rIns="137160" bIns="3068635" numCol="1" spcCol="1270" anchor="ctr" anchorCtr="0">
            <a:noAutofit/>
          </a:bodyPr>
          <a:lstStyle/>
          <a:p>
            <a:pPr lvl="0" algn="ctr" defTabSz="16002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a-IR" sz="3600" kern="1200" dirty="0" smtClean="0">
                <a:cs typeface="B Mitra" pitchFamily="2" charset="-78"/>
              </a:rPr>
              <a:t>سیاست‌های پولی دولت‌ها</a:t>
            </a:r>
            <a:endParaRPr lang="en-US" sz="3600" kern="1200" dirty="0">
              <a:cs typeface="B Mitra" pitchFamily="2" charset="-78"/>
            </a:endParaRPr>
          </a:p>
        </p:txBody>
      </p:sp>
      <p:sp>
        <p:nvSpPr>
          <p:cNvPr id="9" name="Pie 8"/>
          <p:cNvSpPr/>
          <p:nvPr/>
        </p:nvSpPr>
        <p:spPr>
          <a:xfrm>
            <a:off x="1236108" y="1786575"/>
            <a:ext cx="2722083" cy="2722083"/>
          </a:xfrm>
          <a:prstGeom prst="pie">
            <a:avLst>
              <a:gd name="adj1" fmla="val 5400000"/>
              <a:gd name="adj2" fmla="val 16200000"/>
            </a:avLst>
          </a:prstGeom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50000"/>
              <a:hueOff val="382472"/>
              <a:satOff val="-36891"/>
              <a:lumOff val="35457"/>
              <a:alphaOff val="0"/>
            </a:schemeClr>
          </a:fillRef>
          <a:effectRef idx="0">
            <a:schemeClr val="accent3">
              <a:shade val="50000"/>
              <a:hueOff val="382472"/>
              <a:satOff val="-36891"/>
              <a:lumOff val="35457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2597150" y="1786575"/>
            <a:ext cx="6089649" cy="2722083"/>
          </a:xfrm>
          <a:custGeom>
            <a:avLst/>
            <a:gdLst>
              <a:gd name="connsiteX0" fmla="*/ 0 w 6089649"/>
              <a:gd name="connsiteY0" fmla="*/ 0 h 2722083"/>
              <a:gd name="connsiteX1" fmla="*/ 6089649 w 6089649"/>
              <a:gd name="connsiteY1" fmla="*/ 0 h 2722083"/>
              <a:gd name="connsiteX2" fmla="*/ 6089649 w 6089649"/>
              <a:gd name="connsiteY2" fmla="*/ 2722083 h 2722083"/>
              <a:gd name="connsiteX3" fmla="*/ 0 w 6089649"/>
              <a:gd name="connsiteY3" fmla="*/ 2722083 h 2722083"/>
              <a:gd name="connsiteX4" fmla="*/ 0 w 6089649"/>
              <a:gd name="connsiteY4" fmla="*/ 0 h 2722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89649" h="2722083">
                <a:moveTo>
                  <a:pt x="0" y="0"/>
                </a:moveTo>
                <a:lnTo>
                  <a:pt x="6089649" y="0"/>
                </a:lnTo>
                <a:lnTo>
                  <a:pt x="6089649" y="2722083"/>
                </a:lnTo>
                <a:lnTo>
                  <a:pt x="0" y="2722083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chilly" dir="t"/>
          </a:scene3d>
          <a:sp3d prstMaterial="dkEdge">
            <a:bevelT w="25400" h="6350" prst="softRound"/>
            <a:bevelB w="0" h="0" prst="convex"/>
          </a:sp3d>
        </p:spPr>
        <p:style>
          <a:lnRef idx="1">
            <a:schemeClr val="accent3">
              <a:shade val="50000"/>
              <a:hueOff val="382472"/>
              <a:satOff val="-36891"/>
              <a:lumOff val="35457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7160" tIns="137160" rIns="137160" bIns="1602897" numCol="1" spcCol="1270" anchor="ctr" anchorCtr="0">
            <a:noAutofit/>
          </a:bodyPr>
          <a:lstStyle/>
          <a:p>
            <a:pPr lvl="0" algn="ctr" defTabSz="16002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a-IR" sz="3600" kern="1200" dirty="0" smtClean="0">
                <a:cs typeface="B Mitra" pitchFamily="2" charset="-78"/>
              </a:rPr>
              <a:t>زمان دریافت مالیات‌ها</a:t>
            </a:r>
            <a:endParaRPr lang="en-US" sz="3600" kern="1200" dirty="0">
              <a:cs typeface="B Mitra" pitchFamily="2" charset="-78"/>
            </a:endParaRPr>
          </a:p>
        </p:txBody>
      </p:sp>
      <p:sp>
        <p:nvSpPr>
          <p:cNvPr id="11" name="Pie 10"/>
          <p:cNvSpPr/>
          <p:nvPr/>
        </p:nvSpPr>
        <p:spPr>
          <a:xfrm>
            <a:off x="1968977" y="3042921"/>
            <a:ext cx="1256346" cy="1256346"/>
          </a:xfrm>
          <a:prstGeom prst="pie">
            <a:avLst>
              <a:gd name="adj1" fmla="val 5400000"/>
              <a:gd name="adj2" fmla="val 16200000"/>
            </a:avLst>
          </a:prstGeom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50000"/>
              <a:hueOff val="382472"/>
              <a:satOff val="-36891"/>
              <a:lumOff val="35457"/>
              <a:alphaOff val="0"/>
            </a:schemeClr>
          </a:fillRef>
          <a:effectRef idx="0">
            <a:schemeClr val="accent3">
              <a:shade val="50000"/>
              <a:hueOff val="382472"/>
              <a:satOff val="-36891"/>
              <a:lumOff val="35457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Freeform 11"/>
          <p:cNvSpPr/>
          <p:nvPr/>
        </p:nvSpPr>
        <p:spPr>
          <a:xfrm>
            <a:off x="2597150" y="3042921"/>
            <a:ext cx="6089649" cy="1256346"/>
          </a:xfrm>
          <a:custGeom>
            <a:avLst/>
            <a:gdLst>
              <a:gd name="connsiteX0" fmla="*/ 0 w 6089649"/>
              <a:gd name="connsiteY0" fmla="*/ 0 h 1256346"/>
              <a:gd name="connsiteX1" fmla="*/ 6089649 w 6089649"/>
              <a:gd name="connsiteY1" fmla="*/ 0 h 1256346"/>
              <a:gd name="connsiteX2" fmla="*/ 6089649 w 6089649"/>
              <a:gd name="connsiteY2" fmla="*/ 1256346 h 1256346"/>
              <a:gd name="connsiteX3" fmla="*/ 0 w 6089649"/>
              <a:gd name="connsiteY3" fmla="*/ 1256346 h 1256346"/>
              <a:gd name="connsiteX4" fmla="*/ 0 w 6089649"/>
              <a:gd name="connsiteY4" fmla="*/ 0 h 125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89649" h="1256346">
                <a:moveTo>
                  <a:pt x="0" y="0"/>
                </a:moveTo>
                <a:lnTo>
                  <a:pt x="6089649" y="0"/>
                </a:lnTo>
                <a:lnTo>
                  <a:pt x="6089649" y="1256346"/>
                </a:lnTo>
                <a:lnTo>
                  <a:pt x="0" y="1256346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chilly" dir="t"/>
          </a:scene3d>
          <a:sp3d prstMaterial="dkEdge">
            <a:bevelT w="25400" h="6350" prst="softRound"/>
            <a:bevelB w="0" h="0" prst="convex"/>
          </a:sp3d>
        </p:spPr>
        <p:style>
          <a:lnRef idx="1">
            <a:schemeClr val="accent3">
              <a:shade val="50000"/>
              <a:hueOff val="382472"/>
              <a:satOff val="-36891"/>
              <a:lumOff val="35457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7160" tIns="137160" rIns="137160" bIns="137160" numCol="1" spcCol="1270" anchor="ctr" anchorCtr="0">
            <a:noAutofit/>
          </a:bodyPr>
          <a:lstStyle/>
          <a:p>
            <a:pPr lvl="0" algn="ctr" defTabSz="16002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a-IR" sz="3600" kern="1200" dirty="0" smtClean="0">
                <a:cs typeface="B Mitra" pitchFamily="2" charset="-78"/>
              </a:rPr>
              <a:t>اثرات فصلی</a:t>
            </a:r>
            <a:endParaRPr lang="en-US" sz="3600" kern="1200" dirty="0">
              <a:cs typeface="B Mitr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4000" dirty="0" smtClean="0"/>
              <a:t>مشكل </a:t>
            </a:r>
            <a:r>
              <a:rPr lang="fa-IR" sz="4000" dirty="0" smtClean="0"/>
              <a:t>انتقال </a:t>
            </a:r>
            <a:r>
              <a:rPr lang="fa-IR" sz="4000" dirty="0" smtClean="0"/>
              <a:t>ارز</a:t>
            </a:r>
            <a:endParaRPr lang="en-US" sz="4000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fa-IR" dirty="0" smtClean="0"/>
              <a:t>عامل فنی مؤثر بر نرخ ارز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4"/>
          <p:cNvSpPr txBox="1"/>
          <p:nvPr/>
        </p:nvSpPr>
        <p:spPr>
          <a:xfrm>
            <a:off x="914400" y="1066800"/>
            <a:ext cx="7543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extLst/>
          </a:lstStyle>
          <a:p>
            <a:pPr marL="0" indent="0">
              <a:buNone/>
            </a:pPr>
            <a:endParaRPr lang="en-US" sz="2800" dirty="0"/>
          </a:p>
        </p:txBody>
      </p:sp>
      <p:sp>
        <p:nvSpPr>
          <p:cNvPr id="28" name="Rectangle 6"/>
          <p:cNvSpPr>
            <a:spLocks noGrp="1"/>
          </p:cNvSpPr>
          <p:nvPr>
            <p:ph type="title"/>
          </p:nvPr>
        </p:nvSpPr>
        <p:spPr>
          <a:xfrm>
            <a:off x="533400" y="533400"/>
            <a:ext cx="8183880" cy="1051560"/>
          </a:xfrm>
        </p:spPr>
        <p:txBody>
          <a:bodyPr>
            <a:noAutofit/>
          </a:bodyPr>
          <a:lstStyle>
            <a:extLst/>
          </a:lstStyle>
          <a:p>
            <a:pPr algn="ctr"/>
            <a:r>
              <a:rPr lang="fa-IR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Titr" pitchFamily="2" charset="-78"/>
              </a:rPr>
              <a:t>قیمت‌ </a:t>
            </a:r>
            <a:r>
              <a:rPr lang="fa-IR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Titr" pitchFamily="2" charset="-78"/>
              </a:rPr>
              <a:t>ارز</a:t>
            </a:r>
            <a:r>
              <a:rPr lang="fa-IR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Titr" pitchFamily="2" charset="-78"/>
              </a:rPr>
              <a:t> در </a:t>
            </a:r>
            <a:r>
              <a:rPr lang="fa-IR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Titr" pitchFamily="2" charset="-78"/>
              </a:rPr>
              <a:t>ایران</a:t>
            </a:r>
            <a:endParaRPr 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B Titr" pitchFamily="2" charset="-78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533400" y="1371600"/>
          <a:ext cx="8183562" cy="4187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Picture 9" descr="صد تومانی-جدید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47700" y="3765797"/>
            <a:ext cx="2628900" cy="1314450"/>
          </a:xfrm>
          <a:prstGeom prst="rect">
            <a:avLst/>
          </a:prstGeom>
        </p:spPr>
      </p:pic>
      <p:pic>
        <p:nvPicPr>
          <p:cNvPr id="8" name="Picture 7" descr="دویست-جدید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62000" y="3931058"/>
            <a:ext cx="2514600" cy="1225389"/>
          </a:xfrm>
          <a:prstGeom prst="rect">
            <a:avLst/>
          </a:prstGeom>
        </p:spPr>
      </p:pic>
      <p:pic>
        <p:nvPicPr>
          <p:cNvPr id="7" name="Picture 6" descr="دویست-جدید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90600" y="4081524"/>
            <a:ext cx="2362200" cy="1151123"/>
          </a:xfrm>
          <a:prstGeom prst="rect">
            <a:avLst/>
          </a:prstGeom>
        </p:spPr>
      </p:pic>
      <p:pic>
        <p:nvPicPr>
          <p:cNvPr id="11" name="Picture 10" descr="پانصذ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066801" y="4242047"/>
            <a:ext cx="2666999" cy="1320553"/>
          </a:xfrm>
          <a:prstGeom prst="rect">
            <a:avLst/>
          </a:prstGeom>
        </p:spPr>
      </p:pic>
      <p:pic>
        <p:nvPicPr>
          <p:cNvPr id="12" name="Picture 11" descr="ا دلاری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410201" y="4242047"/>
            <a:ext cx="2971800" cy="1275936"/>
          </a:xfrm>
          <a:prstGeom prst="rect">
            <a:avLst/>
          </a:prstGeom>
        </p:spPr>
      </p:pic>
      <p:sp>
        <p:nvSpPr>
          <p:cNvPr id="14" name="Not Equal 13"/>
          <p:cNvSpPr/>
          <p:nvPr/>
        </p:nvSpPr>
        <p:spPr>
          <a:xfrm>
            <a:off x="3810000" y="4470647"/>
            <a:ext cx="1524000" cy="838200"/>
          </a:xfrm>
          <a:prstGeom prst="mathNotEqual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1066801" y="1497020"/>
            <a:ext cx="2057878" cy="2057878"/>
          </a:xfrm>
          <a:custGeom>
            <a:avLst/>
            <a:gdLst>
              <a:gd name="connsiteX0" fmla="*/ 0 w 2057878"/>
              <a:gd name="connsiteY0" fmla="*/ 1028939 h 2057878"/>
              <a:gd name="connsiteX1" fmla="*/ 301370 w 2057878"/>
              <a:gd name="connsiteY1" fmla="*/ 301369 h 2057878"/>
              <a:gd name="connsiteX2" fmla="*/ 1028940 w 2057878"/>
              <a:gd name="connsiteY2" fmla="*/ 1 h 2057878"/>
              <a:gd name="connsiteX3" fmla="*/ 1756510 w 2057878"/>
              <a:gd name="connsiteY3" fmla="*/ 301371 h 2057878"/>
              <a:gd name="connsiteX4" fmla="*/ 2057878 w 2057878"/>
              <a:gd name="connsiteY4" fmla="*/ 1028941 h 2057878"/>
              <a:gd name="connsiteX5" fmla="*/ 1756509 w 2057878"/>
              <a:gd name="connsiteY5" fmla="*/ 1756511 h 2057878"/>
              <a:gd name="connsiteX6" fmla="*/ 1028939 w 2057878"/>
              <a:gd name="connsiteY6" fmla="*/ 2057880 h 2057878"/>
              <a:gd name="connsiteX7" fmla="*/ 301369 w 2057878"/>
              <a:gd name="connsiteY7" fmla="*/ 1756510 h 2057878"/>
              <a:gd name="connsiteX8" fmla="*/ 0 w 2057878"/>
              <a:gd name="connsiteY8" fmla="*/ 1028940 h 2057878"/>
              <a:gd name="connsiteX9" fmla="*/ 0 w 2057878"/>
              <a:gd name="connsiteY9" fmla="*/ 1028939 h 2057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57878" h="2057878">
                <a:moveTo>
                  <a:pt x="0" y="1028939"/>
                </a:moveTo>
                <a:cubicBezTo>
                  <a:pt x="0" y="756047"/>
                  <a:pt x="108406" y="494333"/>
                  <a:pt x="301370" y="301369"/>
                </a:cubicBezTo>
                <a:cubicBezTo>
                  <a:pt x="494334" y="108406"/>
                  <a:pt x="756049" y="0"/>
                  <a:pt x="1028940" y="1"/>
                </a:cubicBezTo>
                <a:cubicBezTo>
                  <a:pt x="1301832" y="1"/>
                  <a:pt x="1563546" y="108407"/>
                  <a:pt x="1756510" y="301371"/>
                </a:cubicBezTo>
                <a:cubicBezTo>
                  <a:pt x="1949473" y="494335"/>
                  <a:pt x="2057879" y="756050"/>
                  <a:pt x="2057878" y="1028941"/>
                </a:cubicBezTo>
                <a:cubicBezTo>
                  <a:pt x="2057878" y="1301833"/>
                  <a:pt x="1949472" y="1563547"/>
                  <a:pt x="1756509" y="1756511"/>
                </a:cubicBezTo>
                <a:cubicBezTo>
                  <a:pt x="1563545" y="1949475"/>
                  <a:pt x="1301831" y="2057880"/>
                  <a:pt x="1028939" y="2057880"/>
                </a:cubicBezTo>
                <a:cubicBezTo>
                  <a:pt x="756047" y="2057880"/>
                  <a:pt x="494333" y="1949474"/>
                  <a:pt x="301369" y="1756510"/>
                </a:cubicBezTo>
                <a:cubicBezTo>
                  <a:pt x="108406" y="1563546"/>
                  <a:pt x="0" y="1301831"/>
                  <a:pt x="0" y="1028940"/>
                </a:cubicBezTo>
                <a:lnTo>
                  <a:pt x="0" y="1028939"/>
                </a:lnTo>
                <a:close/>
              </a:path>
            </a:pathLst>
          </a:custGeom>
          <a:scene3d>
            <a:camera prst="perspectiveRelaxedModerately" zoom="92000"/>
            <a:lightRig rig="balanced" dir="t">
              <a:rot lat="0" lon="0" rev="12700000"/>
            </a:lightRig>
          </a:scene3d>
          <a:sp3d prstMaterial="plastic">
            <a:bevelT w="50800" h="50800"/>
            <a:bevelB w="50800" h="508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43279" tIns="343279" rIns="343279" bIns="343279" numCol="1" spcCol="1270" anchor="ctr" anchorCtr="0">
            <a:noAutofit/>
          </a:bodyPr>
          <a:lstStyle/>
          <a:p>
            <a:pPr lvl="0" algn="ctr" defTabSz="14668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a-IR" sz="3300" kern="1200" dirty="0" smtClean="0"/>
              <a:t>قیمت بانک مرکزی</a:t>
            </a:r>
            <a:endParaRPr lang="fa-IR" sz="3300" kern="1200" dirty="0"/>
          </a:p>
        </p:txBody>
      </p:sp>
      <p:sp>
        <p:nvSpPr>
          <p:cNvPr id="18" name="Freeform 17"/>
          <p:cNvSpPr/>
          <p:nvPr/>
        </p:nvSpPr>
        <p:spPr>
          <a:xfrm rot="18570381">
            <a:off x="4205720" y="1929174"/>
            <a:ext cx="1193569" cy="1193569"/>
          </a:xfrm>
          <a:custGeom>
            <a:avLst/>
            <a:gdLst>
              <a:gd name="connsiteX0" fmla="*/ 0 w 1193569"/>
              <a:gd name="connsiteY0" fmla="*/ 0 h 1193569"/>
              <a:gd name="connsiteX1" fmla="*/ 1193569 w 1193569"/>
              <a:gd name="connsiteY1" fmla="*/ 0 h 1193569"/>
              <a:gd name="connsiteX2" fmla="*/ 795717 w 1193569"/>
              <a:gd name="connsiteY2" fmla="*/ 397852 h 1193569"/>
              <a:gd name="connsiteX3" fmla="*/ 397852 w 1193569"/>
              <a:gd name="connsiteY3" fmla="*/ 397852 h 1193569"/>
              <a:gd name="connsiteX4" fmla="*/ 397852 w 1193569"/>
              <a:gd name="connsiteY4" fmla="*/ 795717 h 1193569"/>
              <a:gd name="connsiteX5" fmla="*/ 0 w 1193569"/>
              <a:gd name="connsiteY5" fmla="*/ 1193569 h 1193569"/>
              <a:gd name="connsiteX6" fmla="*/ 0 w 1193569"/>
              <a:gd name="connsiteY6" fmla="*/ 0 h 1193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3569" h="1193569">
                <a:moveTo>
                  <a:pt x="0" y="0"/>
                </a:moveTo>
                <a:lnTo>
                  <a:pt x="1193569" y="0"/>
                </a:lnTo>
                <a:lnTo>
                  <a:pt x="795717" y="397852"/>
                </a:lnTo>
                <a:lnTo>
                  <a:pt x="397852" y="397852"/>
                </a:lnTo>
                <a:lnTo>
                  <a:pt x="397852" y="795717"/>
                </a:lnTo>
                <a:lnTo>
                  <a:pt x="0" y="1193569"/>
                </a:lnTo>
                <a:lnTo>
                  <a:pt x="0" y="0"/>
                </a:lnTo>
                <a:close/>
              </a:path>
            </a:pathLst>
          </a:custGeom>
          <a:scene3d>
            <a:camera prst="perspectiveRelaxedModerately" zoom="92000"/>
            <a:lightRig rig="balanced" dir="t">
              <a:rot lat="0" lon="0" rev="12700000"/>
            </a:lightRig>
          </a:scene3d>
          <a:sp3d z="-25400" prstMaterial="plastic">
            <a:bevelT w="25400" h="25400"/>
            <a:bevelB w="25400" h="25400"/>
          </a:sp3d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0" rIns="0" bIns="-1" numCol="1" spcCol="1270" anchor="ctr" anchorCtr="0">
            <a:noAutofit/>
          </a:bodyPr>
          <a:lstStyle/>
          <a:p>
            <a:pPr lvl="0" algn="ctr" defTabSz="12001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a-IR" sz="2700" kern="1200"/>
          </a:p>
        </p:txBody>
      </p:sp>
      <p:sp>
        <p:nvSpPr>
          <p:cNvPr id="19" name="Freeform 18"/>
          <p:cNvSpPr/>
          <p:nvPr/>
        </p:nvSpPr>
        <p:spPr>
          <a:xfrm>
            <a:off x="6019331" y="1497020"/>
            <a:ext cx="2057878" cy="2057878"/>
          </a:xfrm>
          <a:custGeom>
            <a:avLst/>
            <a:gdLst>
              <a:gd name="connsiteX0" fmla="*/ 0 w 2057878"/>
              <a:gd name="connsiteY0" fmla="*/ 1028939 h 2057878"/>
              <a:gd name="connsiteX1" fmla="*/ 301370 w 2057878"/>
              <a:gd name="connsiteY1" fmla="*/ 301369 h 2057878"/>
              <a:gd name="connsiteX2" fmla="*/ 1028940 w 2057878"/>
              <a:gd name="connsiteY2" fmla="*/ 1 h 2057878"/>
              <a:gd name="connsiteX3" fmla="*/ 1756510 w 2057878"/>
              <a:gd name="connsiteY3" fmla="*/ 301371 h 2057878"/>
              <a:gd name="connsiteX4" fmla="*/ 2057878 w 2057878"/>
              <a:gd name="connsiteY4" fmla="*/ 1028941 h 2057878"/>
              <a:gd name="connsiteX5" fmla="*/ 1756509 w 2057878"/>
              <a:gd name="connsiteY5" fmla="*/ 1756511 h 2057878"/>
              <a:gd name="connsiteX6" fmla="*/ 1028939 w 2057878"/>
              <a:gd name="connsiteY6" fmla="*/ 2057880 h 2057878"/>
              <a:gd name="connsiteX7" fmla="*/ 301369 w 2057878"/>
              <a:gd name="connsiteY7" fmla="*/ 1756510 h 2057878"/>
              <a:gd name="connsiteX8" fmla="*/ 0 w 2057878"/>
              <a:gd name="connsiteY8" fmla="*/ 1028940 h 2057878"/>
              <a:gd name="connsiteX9" fmla="*/ 0 w 2057878"/>
              <a:gd name="connsiteY9" fmla="*/ 1028939 h 2057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57878" h="2057878">
                <a:moveTo>
                  <a:pt x="0" y="1028939"/>
                </a:moveTo>
                <a:cubicBezTo>
                  <a:pt x="0" y="756047"/>
                  <a:pt x="108406" y="494333"/>
                  <a:pt x="301370" y="301369"/>
                </a:cubicBezTo>
                <a:cubicBezTo>
                  <a:pt x="494334" y="108406"/>
                  <a:pt x="756049" y="0"/>
                  <a:pt x="1028940" y="1"/>
                </a:cubicBezTo>
                <a:cubicBezTo>
                  <a:pt x="1301832" y="1"/>
                  <a:pt x="1563546" y="108407"/>
                  <a:pt x="1756510" y="301371"/>
                </a:cubicBezTo>
                <a:cubicBezTo>
                  <a:pt x="1949473" y="494335"/>
                  <a:pt x="2057879" y="756050"/>
                  <a:pt x="2057878" y="1028941"/>
                </a:cubicBezTo>
                <a:cubicBezTo>
                  <a:pt x="2057878" y="1301833"/>
                  <a:pt x="1949472" y="1563547"/>
                  <a:pt x="1756509" y="1756511"/>
                </a:cubicBezTo>
                <a:cubicBezTo>
                  <a:pt x="1563545" y="1949475"/>
                  <a:pt x="1301831" y="2057880"/>
                  <a:pt x="1028939" y="2057880"/>
                </a:cubicBezTo>
                <a:cubicBezTo>
                  <a:pt x="756047" y="2057880"/>
                  <a:pt x="494333" y="1949474"/>
                  <a:pt x="301369" y="1756510"/>
                </a:cubicBezTo>
                <a:cubicBezTo>
                  <a:pt x="108406" y="1563546"/>
                  <a:pt x="0" y="1301831"/>
                  <a:pt x="0" y="1028940"/>
                </a:cubicBezTo>
                <a:lnTo>
                  <a:pt x="0" y="1028939"/>
                </a:lnTo>
                <a:close/>
              </a:path>
            </a:pathLst>
          </a:custGeom>
          <a:scene3d>
            <a:camera prst="perspectiveRelaxedModerately" zoom="92000"/>
            <a:lightRig rig="balanced" dir="t">
              <a:rot lat="0" lon="0" rev="12700000"/>
            </a:lightRig>
          </a:scene3d>
          <a:sp3d prstMaterial="plastic">
            <a:bevelT w="50800" h="50800"/>
            <a:bevelB w="50800" h="508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43279" tIns="343279" rIns="343279" bIns="343279" numCol="1" spcCol="1270" anchor="ctr" anchorCtr="0">
            <a:noAutofit/>
          </a:bodyPr>
          <a:lstStyle/>
          <a:p>
            <a:pPr lvl="0" algn="ctr" defTabSz="14668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a-IR" sz="3300" kern="1200" dirty="0" smtClean="0"/>
              <a:t>قیمت واقعی</a:t>
            </a:r>
            <a:endParaRPr lang="fa-IR" sz="3300" kern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3124200" y="3480047"/>
            <a:ext cx="2743200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</a:rPr>
              <a:t>Overvalue</a:t>
            </a:r>
          </a:p>
          <a:p>
            <a:pPr algn="ctr"/>
            <a:endParaRPr lang="fa-IR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5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500"/>
                            </p:stCondLst>
                            <p:childTnLst>
                              <p:par>
                                <p:cTn id="36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00"/>
                            </p:stCondLst>
                            <p:childTnLst>
                              <p:par>
                                <p:cTn id="4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500"/>
                            </p:stCondLst>
                            <p:childTnLst>
                              <p:par>
                                <p:cTn id="53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7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770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8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0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500"/>
                            </p:stCondLst>
                            <p:childTnLst>
                              <p:par>
                                <p:cTn id="63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1500"/>
                            </p:stCondLst>
                            <p:childTnLst>
                              <p:par>
                                <p:cTn id="74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77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770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9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1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18" grpId="0" animBg="1"/>
      <p:bldP spid="19" grpId="0" animBg="1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2376" y="1600200"/>
            <a:ext cx="7772400" cy="1295400"/>
          </a:xfrm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fa-IR" sz="4000" dirty="0" smtClean="0">
                <a:ln/>
                <a:solidFill>
                  <a:schemeClr val="accent3"/>
                </a:solidFill>
                <a:effectLst/>
              </a:rPr>
              <a:t>ارز و </a:t>
            </a:r>
            <a:r>
              <a:rPr lang="fa-IR" sz="4000" dirty="0" smtClean="0">
                <a:ln/>
                <a:solidFill>
                  <a:schemeClr val="accent3"/>
                </a:solidFill>
                <a:effectLst/>
                <a:cs typeface="B Bardiya" pitchFamily="2" charset="-78"/>
              </a:rPr>
              <a:t>صنعت </a:t>
            </a:r>
            <a:r>
              <a:rPr lang="fa-IR" sz="4000" dirty="0" smtClean="0">
                <a:ln/>
                <a:solidFill>
                  <a:schemeClr val="accent3"/>
                </a:solidFill>
                <a:effectLst/>
              </a:rPr>
              <a:t>انبوه سازي</a:t>
            </a:r>
            <a:r>
              <a:rPr lang="fa-IR" sz="4000" dirty="0" smtClean="0">
                <a:ln/>
                <a:solidFill>
                  <a:schemeClr val="accent3"/>
                </a:solidFill>
                <a:effectLst/>
                <a:cs typeface="B Bardiya" pitchFamily="2" charset="-78"/>
              </a:rPr>
              <a:t/>
            </a:r>
            <a:br>
              <a:rPr lang="fa-IR" sz="4000" dirty="0" smtClean="0">
                <a:ln/>
                <a:solidFill>
                  <a:schemeClr val="accent3"/>
                </a:solidFill>
                <a:effectLst/>
                <a:cs typeface="B Bardiya" pitchFamily="2" charset="-78"/>
              </a:rPr>
            </a:br>
            <a:r>
              <a:rPr lang="fa-IR" sz="4000" dirty="0" smtClean="0">
                <a:ln/>
                <a:solidFill>
                  <a:schemeClr val="accent3"/>
                </a:solidFill>
                <a:effectLst/>
                <a:cs typeface="B Bardiya" pitchFamily="2" charset="-78"/>
              </a:rPr>
              <a:t>و پيمانكاري  </a:t>
            </a:r>
            <a:endParaRPr lang="fa-IR" sz="4000" dirty="0">
              <a:ln/>
              <a:solidFill>
                <a:schemeClr val="accent3"/>
              </a:solidFill>
              <a:effectLst/>
              <a:cs typeface="B Bardiya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37432"/>
            <a:ext cx="7772400" cy="2029968"/>
          </a:xfrm>
        </p:spPr>
        <p:txBody>
          <a:bodyPr>
            <a:normAutofit/>
          </a:bodyPr>
          <a:lstStyle/>
          <a:p>
            <a:pPr algn="ctr">
              <a:lnSpc>
                <a:spcPct val="50000"/>
              </a:lnSpc>
            </a:pPr>
            <a:endParaRPr lang="fa-IR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B Bardiya" pitchFamily="2" charset="-78"/>
            </a:endParaRPr>
          </a:p>
          <a:p>
            <a:pPr algn="ctr">
              <a:lnSpc>
                <a:spcPct val="50000"/>
              </a:lnSpc>
            </a:pPr>
            <a:endParaRPr lang="fa-IR" sz="2400" b="1" kern="0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rebuchet MS"/>
              <a:ea typeface="+mj-ea"/>
              <a:cs typeface="B Bardiya" pitchFamily="2" charset="-78"/>
            </a:endParaRPr>
          </a:p>
          <a:p>
            <a:pPr algn="ctr">
              <a:lnSpc>
                <a:spcPct val="50000"/>
              </a:lnSpc>
            </a:pPr>
            <a:r>
              <a:rPr lang="fa-IR" sz="2400" b="1" kern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rebuchet MS"/>
                <a:ea typeface="+mj-ea"/>
                <a:cs typeface="B Bardiya" pitchFamily="2" charset="-78"/>
              </a:rPr>
              <a:t>حسین عبده تبریزی</a:t>
            </a:r>
          </a:p>
          <a:p>
            <a:pPr algn="ctr">
              <a:lnSpc>
                <a:spcPct val="50000"/>
              </a:lnSpc>
            </a:pPr>
            <a:endParaRPr lang="fa-IR" sz="2400" b="1" kern="0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rebuchet MS"/>
              <a:ea typeface="+mj-ea"/>
              <a:cs typeface="B Bardiya" pitchFamily="2" charset="-78"/>
            </a:endParaRPr>
          </a:p>
          <a:p>
            <a:pPr algn="ctr">
              <a:lnSpc>
                <a:spcPct val="50000"/>
              </a:lnSpc>
            </a:pPr>
            <a:endParaRPr lang="fa-IR" sz="2400" b="1" kern="0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rebuchet MS"/>
              <a:ea typeface="+mj-ea"/>
              <a:cs typeface="B Bardiya" pitchFamily="2" charset="-78"/>
            </a:endParaRPr>
          </a:p>
          <a:p>
            <a:pPr algn="ctr">
              <a:lnSpc>
                <a:spcPct val="50000"/>
              </a:lnSpc>
            </a:pPr>
            <a:endParaRPr lang="fa-IR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B Bardiya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43200" y="5257800"/>
            <a:ext cx="375640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B Elham" pitchFamily="2" charset="-78"/>
              </a:rPr>
              <a:t>چهارم دي ماه  1390</a:t>
            </a:r>
            <a:endParaRPr lang="en-US" sz="24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cs typeface="B Elham" pitchFamily="2" charset="-78"/>
            </a:endParaRPr>
          </a:p>
          <a:p>
            <a:pPr algn="ctr"/>
            <a:r>
              <a:rPr lang="fa-IR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B Elham" pitchFamily="2" charset="-78"/>
              </a:rPr>
              <a:t>انبوه سازان اصفهان</a:t>
            </a:r>
            <a:endParaRPr lang="fa-IR" sz="2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cs typeface="B Elham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381000" y="304800"/>
            <a:ext cx="8305800" cy="236220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endParaRPr lang="fa-IR" dirty="0" smtClean="0"/>
          </a:p>
          <a:p>
            <a:endParaRPr lang="fa-IR" dirty="0" smtClean="0"/>
          </a:p>
          <a:p>
            <a:endParaRPr lang="fa-IR" dirty="0" smtClean="0"/>
          </a:p>
          <a:p>
            <a:endParaRPr lang="fa-IR" dirty="0" smtClean="0"/>
          </a:p>
          <a:p>
            <a:endParaRPr lang="fa-IR" dirty="0" smtClean="0"/>
          </a:p>
          <a:p>
            <a:endParaRPr lang="fa-IR" dirty="0" smtClean="0"/>
          </a:p>
          <a:p>
            <a:endParaRPr lang="fa-IR" dirty="0" smtClean="0"/>
          </a:p>
          <a:p>
            <a:endParaRPr lang="fa-IR" dirty="0"/>
          </a:p>
        </p:txBody>
      </p:sp>
      <p:sp>
        <p:nvSpPr>
          <p:cNvPr id="27" name="Rectangle 24"/>
          <p:cNvSpPr txBox="1"/>
          <p:nvPr/>
        </p:nvSpPr>
        <p:spPr>
          <a:xfrm>
            <a:off x="914400" y="1066800"/>
            <a:ext cx="7543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extLst/>
          </a:lstStyle>
          <a:p>
            <a:pPr marL="0" indent="0">
              <a:buNone/>
            </a:pPr>
            <a:endParaRPr lang="en-US" sz="2800" dirty="0"/>
          </a:p>
        </p:txBody>
      </p:sp>
      <p:sp>
        <p:nvSpPr>
          <p:cNvPr id="28" name="Rectangle 6"/>
          <p:cNvSpPr>
            <a:spLocks noGrp="1"/>
          </p:cNvSpPr>
          <p:nvPr>
            <p:ph type="title"/>
          </p:nvPr>
        </p:nvSpPr>
        <p:spPr>
          <a:xfrm>
            <a:off x="502920" y="5425440"/>
            <a:ext cx="8183880" cy="1051560"/>
          </a:xfrm>
        </p:spPr>
        <p:txBody>
          <a:bodyPr anchor="ctr" anchorCtr="0">
            <a:noAutofit/>
          </a:bodyPr>
          <a:lstStyle>
            <a:extLst/>
          </a:lstStyle>
          <a:p>
            <a:pPr algn="ctr"/>
            <a:r>
              <a:rPr lang="fa-IR" sz="2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fa-IR" sz="2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fa-IR" sz="2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نرخ تورم داخلی محرک کاهش صادرات</a:t>
            </a:r>
            <a:r>
              <a:rPr lang="en-US" sz="2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en-US" sz="2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en-US" sz="28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pSp>
        <p:nvGrpSpPr>
          <p:cNvPr id="2" name="Group 8"/>
          <p:cNvGrpSpPr/>
          <p:nvPr/>
        </p:nvGrpSpPr>
        <p:grpSpPr>
          <a:xfrm>
            <a:off x="504782" y="1140493"/>
            <a:ext cx="8180154" cy="1373564"/>
            <a:chOff x="504782" y="1140493"/>
            <a:chExt cx="8180154" cy="1373564"/>
          </a:xfrm>
        </p:grpSpPr>
        <p:sp>
          <p:nvSpPr>
            <p:cNvPr id="10" name="Freeform 9"/>
            <p:cNvSpPr/>
            <p:nvPr/>
          </p:nvSpPr>
          <p:spPr>
            <a:xfrm>
              <a:off x="504782" y="1140493"/>
              <a:ext cx="1816197" cy="588655"/>
            </a:xfrm>
            <a:custGeom>
              <a:avLst/>
              <a:gdLst>
                <a:gd name="connsiteX0" fmla="*/ 0 w 1816197"/>
                <a:gd name="connsiteY0" fmla="*/ 58866 h 588655"/>
                <a:gd name="connsiteX1" fmla="*/ 17242 w 1816197"/>
                <a:gd name="connsiteY1" fmla="*/ 17241 h 588655"/>
                <a:gd name="connsiteX2" fmla="*/ 58867 w 1816197"/>
                <a:gd name="connsiteY2" fmla="*/ 0 h 588655"/>
                <a:gd name="connsiteX3" fmla="*/ 1757331 w 1816197"/>
                <a:gd name="connsiteY3" fmla="*/ 0 h 588655"/>
                <a:gd name="connsiteX4" fmla="*/ 1798956 w 1816197"/>
                <a:gd name="connsiteY4" fmla="*/ 17242 h 588655"/>
                <a:gd name="connsiteX5" fmla="*/ 1816197 w 1816197"/>
                <a:gd name="connsiteY5" fmla="*/ 58867 h 588655"/>
                <a:gd name="connsiteX6" fmla="*/ 1816197 w 1816197"/>
                <a:gd name="connsiteY6" fmla="*/ 529789 h 588655"/>
                <a:gd name="connsiteX7" fmla="*/ 1798956 w 1816197"/>
                <a:gd name="connsiteY7" fmla="*/ 571414 h 588655"/>
                <a:gd name="connsiteX8" fmla="*/ 1757331 w 1816197"/>
                <a:gd name="connsiteY8" fmla="*/ 588655 h 588655"/>
                <a:gd name="connsiteX9" fmla="*/ 58866 w 1816197"/>
                <a:gd name="connsiteY9" fmla="*/ 588655 h 588655"/>
                <a:gd name="connsiteX10" fmla="*/ 17241 w 1816197"/>
                <a:gd name="connsiteY10" fmla="*/ 571414 h 588655"/>
                <a:gd name="connsiteX11" fmla="*/ 0 w 1816197"/>
                <a:gd name="connsiteY11" fmla="*/ 529789 h 588655"/>
                <a:gd name="connsiteX12" fmla="*/ 0 w 1816197"/>
                <a:gd name="connsiteY12" fmla="*/ 58866 h 588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16197" h="588655">
                  <a:moveTo>
                    <a:pt x="0" y="58866"/>
                  </a:moveTo>
                  <a:cubicBezTo>
                    <a:pt x="0" y="43254"/>
                    <a:pt x="6202" y="28281"/>
                    <a:pt x="17242" y="17241"/>
                  </a:cubicBezTo>
                  <a:cubicBezTo>
                    <a:pt x="28282" y="6201"/>
                    <a:pt x="43254" y="0"/>
                    <a:pt x="58867" y="0"/>
                  </a:cubicBezTo>
                  <a:lnTo>
                    <a:pt x="1757331" y="0"/>
                  </a:lnTo>
                  <a:cubicBezTo>
                    <a:pt x="1772943" y="0"/>
                    <a:pt x="1787916" y="6202"/>
                    <a:pt x="1798956" y="17242"/>
                  </a:cubicBezTo>
                  <a:cubicBezTo>
                    <a:pt x="1809996" y="28282"/>
                    <a:pt x="1816197" y="43254"/>
                    <a:pt x="1816197" y="58867"/>
                  </a:cubicBezTo>
                  <a:lnTo>
                    <a:pt x="1816197" y="529789"/>
                  </a:lnTo>
                  <a:cubicBezTo>
                    <a:pt x="1816197" y="545401"/>
                    <a:pt x="1809995" y="560374"/>
                    <a:pt x="1798956" y="571414"/>
                  </a:cubicBezTo>
                  <a:cubicBezTo>
                    <a:pt x="1787916" y="582454"/>
                    <a:pt x="1772944" y="588655"/>
                    <a:pt x="1757331" y="588655"/>
                  </a:cubicBezTo>
                  <a:lnTo>
                    <a:pt x="58866" y="588655"/>
                  </a:lnTo>
                  <a:cubicBezTo>
                    <a:pt x="43254" y="588655"/>
                    <a:pt x="28281" y="582453"/>
                    <a:pt x="17241" y="571414"/>
                  </a:cubicBezTo>
                  <a:cubicBezTo>
                    <a:pt x="6201" y="560374"/>
                    <a:pt x="0" y="545402"/>
                    <a:pt x="0" y="529789"/>
                  </a:cubicBezTo>
                  <a:lnTo>
                    <a:pt x="0" y="58866"/>
                  </a:lnTo>
                  <a:close/>
                </a:path>
              </a:pathLst>
            </a:custGeom>
            <a:scene3d>
              <a:camera prst="orthographicFront"/>
              <a:lightRig rig="chilly" dir="t"/>
            </a:scene3d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3441" tIns="93441" rIns="93441" bIns="93441" numCol="1" spcCol="1270" anchor="ctr" anchorCtr="0">
              <a:noAutofit/>
            </a:bodyPr>
            <a:lstStyle/>
            <a:p>
              <a:pPr lvl="0" algn="ctr" defTabSz="8890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000" kern="1200" dirty="0" smtClean="0">
                  <a:cs typeface="B Mitra" pitchFamily="2" charset="-78"/>
                </a:rPr>
                <a:t>قیمت فروش در سال  هشتاد </a:t>
              </a:r>
              <a:endParaRPr lang="fa-IR" sz="2000" kern="1200" dirty="0">
                <a:cs typeface="B Mitra" pitchFamily="2" charset="-78"/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>
              <a:off x="504782" y="1925402"/>
              <a:ext cx="1816197" cy="588655"/>
            </a:xfrm>
            <a:custGeom>
              <a:avLst/>
              <a:gdLst>
                <a:gd name="connsiteX0" fmla="*/ 0 w 1816197"/>
                <a:gd name="connsiteY0" fmla="*/ 58866 h 588655"/>
                <a:gd name="connsiteX1" fmla="*/ 17242 w 1816197"/>
                <a:gd name="connsiteY1" fmla="*/ 17241 h 588655"/>
                <a:gd name="connsiteX2" fmla="*/ 58867 w 1816197"/>
                <a:gd name="connsiteY2" fmla="*/ 0 h 588655"/>
                <a:gd name="connsiteX3" fmla="*/ 1757331 w 1816197"/>
                <a:gd name="connsiteY3" fmla="*/ 0 h 588655"/>
                <a:gd name="connsiteX4" fmla="*/ 1798956 w 1816197"/>
                <a:gd name="connsiteY4" fmla="*/ 17242 h 588655"/>
                <a:gd name="connsiteX5" fmla="*/ 1816197 w 1816197"/>
                <a:gd name="connsiteY5" fmla="*/ 58867 h 588655"/>
                <a:gd name="connsiteX6" fmla="*/ 1816197 w 1816197"/>
                <a:gd name="connsiteY6" fmla="*/ 529789 h 588655"/>
                <a:gd name="connsiteX7" fmla="*/ 1798956 w 1816197"/>
                <a:gd name="connsiteY7" fmla="*/ 571414 h 588655"/>
                <a:gd name="connsiteX8" fmla="*/ 1757331 w 1816197"/>
                <a:gd name="connsiteY8" fmla="*/ 588655 h 588655"/>
                <a:gd name="connsiteX9" fmla="*/ 58866 w 1816197"/>
                <a:gd name="connsiteY9" fmla="*/ 588655 h 588655"/>
                <a:gd name="connsiteX10" fmla="*/ 17241 w 1816197"/>
                <a:gd name="connsiteY10" fmla="*/ 571414 h 588655"/>
                <a:gd name="connsiteX11" fmla="*/ 0 w 1816197"/>
                <a:gd name="connsiteY11" fmla="*/ 529789 h 588655"/>
                <a:gd name="connsiteX12" fmla="*/ 0 w 1816197"/>
                <a:gd name="connsiteY12" fmla="*/ 58866 h 588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16197" h="588655">
                  <a:moveTo>
                    <a:pt x="0" y="58866"/>
                  </a:moveTo>
                  <a:cubicBezTo>
                    <a:pt x="0" y="43254"/>
                    <a:pt x="6202" y="28281"/>
                    <a:pt x="17242" y="17241"/>
                  </a:cubicBezTo>
                  <a:cubicBezTo>
                    <a:pt x="28282" y="6201"/>
                    <a:pt x="43254" y="0"/>
                    <a:pt x="58867" y="0"/>
                  </a:cubicBezTo>
                  <a:lnTo>
                    <a:pt x="1757331" y="0"/>
                  </a:lnTo>
                  <a:cubicBezTo>
                    <a:pt x="1772943" y="0"/>
                    <a:pt x="1787916" y="6202"/>
                    <a:pt x="1798956" y="17242"/>
                  </a:cubicBezTo>
                  <a:cubicBezTo>
                    <a:pt x="1809996" y="28282"/>
                    <a:pt x="1816197" y="43254"/>
                    <a:pt x="1816197" y="58867"/>
                  </a:cubicBezTo>
                  <a:lnTo>
                    <a:pt x="1816197" y="529789"/>
                  </a:lnTo>
                  <a:cubicBezTo>
                    <a:pt x="1816197" y="545401"/>
                    <a:pt x="1809995" y="560374"/>
                    <a:pt x="1798956" y="571414"/>
                  </a:cubicBezTo>
                  <a:cubicBezTo>
                    <a:pt x="1787916" y="582454"/>
                    <a:pt x="1772944" y="588655"/>
                    <a:pt x="1757331" y="588655"/>
                  </a:cubicBezTo>
                  <a:lnTo>
                    <a:pt x="58866" y="588655"/>
                  </a:lnTo>
                  <a:cubicBezTo>
                    <a:pt x="43254" y="588655"/>
                    <a:pt x="28281" y="582453"/>
                    <a:pt x="17241" y="571414"/>
                  </a:cubicBezTo>
                  <a:cubicBezTo>
                    <a:pt x="6201" y="560374"/>
                    <a:pt x="0" y="545402"/>
                    <a:pt x="0" y="529789"/>
                  </a:cubicBezTo>
                  <a:lnTo>
                    <a:pt x="0" y="58866"/>
                  </a:lnTo>
                  <a:close/>
                </a:path>
              </a:pathLst>
            </a:custGeom>
            <a:scene3d>
              <a:camera prst="orthographicFront"/>
              <a:lightRig rig="chilly" dir="t"/>
            </a:scene3d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3441" tIns="93441" rIns="93441" bIns="93441" numCol="1" spcCol="1270" anchor="ctr" anchorCtr="0">
              <a:noAutofit/>
            </a:bodyPr>
            <a:lstStyle/>
            <a:p>
              <a:pPr lvl="0" algn="ctr" defTabSz="8890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000" kern="1200" dirty="0" smtClean="0">
                  <a:cs typeface="B Mitra" pitchFamily="2" charset="-78"/>
                </a:rPr>
                <a:t>100</a:t>
              </a:r>
              <a:endParaRPr lang="en-US" sz="2000" kern="1200" dirty="0">
                <a:cs typeface="B Mitra" pitchFamily="2" charset="-78"/>
              </a:endParaRPr>
            </a:p>
          </p:txBody>
        </p:sp>
        <p:sp>
          <p:nvSpPr>
            <p:cNvPr id="12" name="Freeform 11"/>
            <p:cNvSpPr/>
            <p:nvPr/>
          </p:nvSpPr>
          <p:spPr>
            <a:xfrm>
              <a:off x="2626101" y="1140493"/>
              <a:ext cx="1816197" cy="588655"/>
            </a:xfrm>
            <a:custGeom>
              <a:avLst/>
              <a:gdLst>
                <a:gd name="connsiteX0" fmla="*/ 0 w 1816197"/>
                <a:gd name="connsiteY0" fmla="*/ 58866 h 588655"/>
                <a:gd name="connsiteX1" fmla="*/ 17242 w 1816197"/>
                <a:gd name="connsiteY1" fmla="*/ 17241 h 588655"/>
                <a:gd name="connsiteX2" fmla="*/ 58867 w 1816197"/>
                <a:gd name="connsiteY2" fmla="*/ 0 h 588655"/>
                <a:gd name="connsiteX3" fmla="*/ 1757331 w 1816197"/>
                <a:gd name="connsiteY3" fmla="*/ 0 h 588655"/>
                <a:gd name="connsiteX4" fmla="*/ 1798956 w 1816197"/>
                <a:gd name="connsiteY4" fmla="*/ 17242 h 588655"/>
                <a:gd name="connsiteX5" fmla="*/ 1816197 w 1816197"/>
                <a:gd name="connsiteY5" fmla="*/ 58867 h 588655"/>
                <a:gd name="connsiteX6" fmla="*/ 1816197 w 1816197"/>
                <a:gd name="connsiteY6" fmla="*/ 529789 h 588655"/>
                <a:gd name="connsiteX7" fmla="*/ 1798956 w 1816197"/>
                <a:gd name="connsiteY7" fmla="*/ 571414 h 588655"/>
                <a:gd name="connsiteX8" fmla="*/ 1757331 w 1816197"/>
                <a:gd name="connsiteY8" fmla="*/ 588655 h 588655"/>
                <a:gd name="connsiteX9" fmla="*/ 58866 w 1816197"/>
                <a:gd name="connsiteY9" fmla="*/ 588655 h 588655"/>
                <a:gd name="connsiteX10" fmla="*/ 17241 w 1816197"/>
                <a:gd name="connsiteY10" fmla="*/ 571414 h 588655"/>
                <a:gd name="connsiteX11" fmla="*/ 0 w 1816197"/>
                <a:gd name="connsiteY11" fmla="*/ 529789 h 588655"/>
                <a:gd name="connsiteX12" fmla="*/ 0 w 1816197"/>
                <a:gd name="connsiteY12" fmla="*/ 58866 h 588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16197" h="588655">
                  <a:moveTo>
                    <a:pt x="0" y="58866"/>
                  </a:moveTo>
                  <a:cubicBezTo>
                    <a:pt x="0" y="43254"/>
                    <a:pt x="6202" y="28281"/>
                    <a:pt x="17242" y="17241"/>
                  </a:cubicBezTo>
                  <a:cubicBezTo>
                    <a:pt x="28282" y="6201"/>
                    <a:pt x="43254" y="0"/>
                    <a:pt x="58867" y="0"/>
                  </a:cubicBezTo>
                  <a:lnTo>
                    <a:pt x="1757331" y="0"/>
                  </a:lnTo>
                  <a:cubicBezTo>
                    <a:pt x="1772943" y="0"/>
                    <a:pt x="1787916" y="6202"/>
                    <a:pt x="1798956" y="17242"/>
                  </a:cubicBezTo>
                  <a:cubicBezTo>
                    <a:pt x="1809996" y="28282"/>
                    <a:pt x="1816197" y="43254"/>
                    <a:pt x="1816197" y="58867"/>
                  </a:cubicBezTo>
                  <a:lnTo>
                    <a:pt x="1816197" y="529789"/>
                  </a:lnTo>
                  <a:cubicBezTo>
                    <a:pt x="1816197" y="545401"/>
                    <a:pt x="1809995" y="560374"/>
                    <a:pt x="1798956" y="571414"/>
                  </a:cubicBezTo>
                  <a:cubicBezTo>
                    <a:pt x="1787916" y="582454"/>
                    <a:pt x="1772944" y="588655"/>
                    <a:pt x="1757331" y="588655"/>
                  </a:cubicBezTo>
                  <a:lnTo>
                    <a:pt x="58866" y="588655"/>
                  </a:lnTo>
                  <a:cubicBezTo>
                    <a:pt x="43254" y="588655"/>
                    <a:pt x="28281" y="582453"/>
                    <a:pt x="17241" y="571414"/>
                  </a:cubicBezTo>
                  <a:cubicBezTo>
                    <a:pt x="6201" y="560374"/>
                    <a:pt x="0" y="545402"/>
                    <a:pt x="0" y="529789"/>
                  </a:cubicBezTo>
                  <a:lnTo>
                    <a:pt x="0" y="58866"/>
                  </a:lnTo>
                  <a:close/>
                </a:path>
              </a:pathLst>
            </a:custGeom>
            <a:scene3d>
              <a:camera prst="orthographicFront"/>
              <a:lightRig rig="chilly" dir="t"/>
            </a:scene3d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3441" tIns="93441" rIns="93441" bIns="93441" numCol="1" spcCol="1270" anchor="ctr" anchorCtr="0">
              <a:noAutofit/>
            </a:bodyPr>
            <a:lstStyle/>
            <a:p>
              <a:pPr lvl="0" algn="ctr" defTabSz="8890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000" kern="1200" dirty="0" smtClean="0">
                  <a:cs typeface="B Mitra" pitchFamily="2" charset="-78"/>
                </a:rPr>
                <a:t>مجموع هزینه‌ها در سال هشتاد</a:t>
              </a:r>
              <a:endParaRPr lang="fa-IR" sz="2000" kern="1200" dirty="0">
                <a:cs typeface="B Mitra" pitchFamily="2" charset="-78"/>
              </a:endParaRPr>
            </a:p>
          </p:txBody>
        </p:sp>
        <p:sp>
          <p:nvSpPr>
            <p:cNvPr id="13" name="Freeform 12"/>
            <p:cNvSpPr/>
            <p:nvPr/>
          </p:nvSpPr>
          <p:spPr>
            <a:xfrm>
              <a:off x="2626101" y="1925402"/>
              <a:ext cx="1816197" cy="588655"/>
            </a:xfrm>
            <a:custGeom>
              <a:avLst/>
              <a:gdLst>
                <a:gd name="connsiteX0" fmla="*/ 0 w 1816197"/>
                <a:gd name="connsiteY0" fmla="*/ 58866 h 588655"/>
                <a:gd name="connsiteX1" fmla="*/ 17242 w 1816197"/>
                <a:gd name="connsiteY1" fmla="*/ 17241 h 588655"/>
                <a:gd name="connsiteX2" fmla="*/ 58867 w 1816197"/>
                <a:gd name="connsiteY2" fmla="*/ 0 h 588655"/>
                <a:gd name="connsiteX3" fmla="*/ 1757331 w 1816197"/>
                <a:gd name="connsiteY3" fmla="*/ 0 h 588655"/>
                <a:gd name="connsiteX4" fmla="*/ 1798956 w 1816197"/>
                <a:gd name="connsiteY4" fmla="*/ 17242 h 588655"/>
                <a:gd name="connsiteX5" fmla="*/ 1816197 w 1816197"/>
                <a:gd name="connsiteY5" fmla="*/ 58867 h 588655"/>
                <a:gd name="connsiteX6" fmla="*/ 1816197 w 1816197"/>
                <a:gd name="connsiteY6" fmla="*/ 529789 h 588655"/>
                <a:gd name="connsiteX7" fmla="*/ 1798956 w 1816197"/>
                <a:gd name="connsiteY7" fmla="*/ 571414 h 588655"/>
                <a:gd name="connsiteX8" fmla="*/ 1757331 w 1816197"/>
                <a:gd name="connsiteY8" fmla="*/ 588655 h 588655"/>
                <a:gd name="connsiteX9" fmla="*/ 58866 w 1816197"/>
                <a:gd name="connsiteY9" fmla="*/ 588655 h 588655"/>
                <a:gd name="connsiteX10" fmla="*/ 17241 w 1816197"/>
                <a:gd name="connsiteY10" fmla="*/ 571414 h 588655"/>
                <a:gd name="connsiteX11" fmla="*/ 0 w 1816197"/>
                <a:gd name="connsiteY11" fmla="*/ 529789 h 588655"/>
                <a:gd name="connsiteX12" fmla="*/ 0 w 1816197"/>
                <a:gd name="connsiteY12" fmla="*/ 58866 h 588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16197" h="588655">
                  <a:moveTo>
                    <a:pt x="0" y="58866"/>
                  </a:moveTo>
                  <a:cubicBezTo>
                    <a:pt x="0" y="43254"/>
                    <a:pt x="6202" y="28281"/>
                    <a:pt x="17242" y="17241"/>
                  </a:cubicBezTo>
                  <a:cubicBezTo>
                    <a:pt x="28282" y="6201"/>
                    <a:pt x="43254" y="0"/>
                    <a:pt x="58867" y="0"/>
                  </a:cubicBezTo>
                  <a:lnTo>
                    <a:pt x="1757331" y="0"/>
                  </a:lnTo>
                  <a:cubicBezTo>
                    <a:pt x="1772943" y="0"/>
                    <a:pt x="1787916" y="6202"/>
                    <a:pt x="1798956" y="17242"/>
                  </a:cubicBezTo>
                  <a:cubicBezTo>
                    <a:pt x="1809996" y="28282"/>
                    <a:pt x="1816197" y="43254"/>
                    <a:pt x="1816197" y="58867"/>
                  </a:cubicBezTo>
                  <a:lnTo>
                    <a:pt x="1816197" y="529789"/>
                  </a:lnTo>
                  <a:cubicBezTo>
                    <a:pt x="1816197" y="545401"/>
                    <a:pt x="1809995" y="560374"/>
                    <a:pt x="1798956" y="571414"/>
                  </a:cubicBezTo>
                  <a:cubicBezTo>
                    <a:pt x="1787916" y="582454"/>
                    <a:pt x="1772944" y="588655"/>
                    <a:pt x="1757331" y="588655"/>
                  </a:cubicBezTo>
                  <a:lnTo>
                    <a:pt x="58866" y="588655"/>
                  </a:lnTo>
                  <a:cubicBezTo>
                    <a:pt x="43254" y="588655"/>
                    <a:pt x="28281" y="582453"/>
                    <a:pt x="17241" y="571414"/>
                  </a:cubicBezTo>
                  <a:cubicBezTo>
                    <a:pt x="6201" y="560374"/>
                    <a:pt x="0" y="545402"/>
                    <a:pt x="0" y="529789"/>
                  </a:cubicBezTo>
                  <a:lnTo>
                    <a:pt x="0" y="58866"/>
                  </a:lnTo>
                  <a:close/>
                </a:path>
              </a:pathLst>
            </a:custGeom>
            <a:scene3d>
              <a:camera prst="orthographicFront"/>
              <a:lightRig rig="chilly" dir="t"/>
            </a:scene3d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3441" tIns="93441" rIns="93441" bIns="93441" numCol="1" spcCol="1270" anchor="ctr" anchorCtr="0">
              <a:noAutofit/>
            </a:bodyPr>
            <a:lstStyle/>
            <a:p>
              <a:pPr lvl="0" algn="ctr" defTabSz="8890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000" kern="1200" dirty="0" smtClean="0">
                  <a:cs typeface="B Mitra" pitchFamily="2" charset="-78"/>
                </a:rPr>
                <a:t>40</a:t>
              </a:r>
              <a:endParaRPr lang="en-US" sz="2000" kern="1200" dirty="0">
                <a:cs typeface="B Mitra" pitchFamily="2" charset="-78"/>
              </a:endParaRPr>
            </a:p>
          </p:txBody>
        </p:sp>
        <p:sp>
          <p:nvSpPr>
            <p:cNvPr id="14" name="Freeform 13"/>
            <p:cNvSpPr/>
            <p:nvPr/>
          </p:nvSpPr>
          <p:spPr>
            <a:xfrm>
              <a:off x="4747420" y="1140493"/>
              <a:ext cx="1816197" cy="588655"/>
            </a:xfrm>
            <a:custGeom>
              <a:avLst/>
              <a:gdLst>
                <a:gd name="connsiteX0" fmla="*/ 0 w 1816197"/>
                <a:gd name="connsiteY0" fmla="*/ 58866 h 588655"/>
                <a:gd name="connsiteX1" fmla="*/ 17242 w 1816197"/>
                <a:gd name="connsiteY1" fmla="*/ 17241 h 588655"/>
                <a:gd name="connsiteX2" fmla="*/ 58867 w 1816197"/>
                <a:gd name="connsiteY2" fmla="*/ 0 h 588655"/>
                <a:gd name="connsiteX3" fmla="*/ 1757331 w 1816197"/>
                <a:gd name="connsiteY3" fmla="*/ 0 h 588655"/>
                <a:gd name="connsiteX4" fmla="*/ 1798956 w 1816197"/>
                <a:gd name="connsiteY4" fmla="*/ 17242 h 588655"/>
                <a:gd name="connsiteX5" fmla="*/ 1816197 w 1816197"/>
                <a:gd name="connsiteY5" fmla="*/ 58867 h 588655"/>
                <a:gd name="connsiteX6" fmla="*/ 1816197 w 1816197"/>
                <a:gd name="connsiteY6" fmla="*/ 529789 h 588655"/>
                <a:gd name="connsiteX7" fmla="*/ 1798956 w 1816197"/>
                <a:gd name="connsiteY7" fmla="*/ 571414 h 588655"/>
                <a:gd name="connsiteX8" fmla="*/ 1757331 w 1816197"/>
                <a:gd name="connsiteY8" fmla="*/ 588655 h 588655"/>
                <a:gd name="connsiteX9" fmla="*/ 58866 w 1816197"/>
                <a:gd name="connsiteY9" fmla="*/ 588655 h 588655"/>
                <a:gd name="connsiteX10" fmla="*/ 17241 w 1816197"/>
                <a:gd name="connsiteY10" fmla="*/ 571414 h 588655"/>
                <a:gd name="connsiteX11" fmla="*/ 0 w 1816197"/>
                <a:gd name="connsiteY11" fmla="*/ 529789 h 588655"/>
                <a:gd name="connsiteX12" fmla="*/ 0 w 1816197"/>
                <a:gd name="connsiteY12" fmla="*/ 58866 h 588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16197" h="588655">
                  <a:moveTo>
                    <a:pt x="0" y="58866"/>
                  </a:moveTo>
                  <a:cubicBezTo>
                    <a:pt x="0" y="43254"/>
                    <a:pt x="6202" y="28281"/>
                    <a:pt x="17242" y="17241"/>
                  </a:cubicBezTo>
                  <a:cubicBezTo>
                    <a:pt x="28282" y="6201"/>
                    <a:pt x="43254" y="0"/>
                    <a:pt x="58867" y="0"/>
                  </a:cubicBezTo>
                  <a:lnTo>
                    <a:pt x="1757331" y="0"/>
                  </a:lnTo>
                  <a:cubicBezTo>
                    <a:pt x="1772943" y="0"/>
                    <a:pt x="1787916" y="6202"/>
                    <a:pt x="1798956" y="17242"/>
                  </a:cubicBezTo>
                  <a:cubicBezTo>
                    <a:pt x="1809996" y="28282"/>
                    <a:pt x="1816197" y="43254"/>
                    <a:pt x="1816197" y="58867"/>
                  </a:cubicBezTo>
                  <a:lnTo>
                    <a:pt x="1816197" y="529789"/>
                  </a:lnTo>
                  <a:cubicBezTo>
                    <a:pt x="1816197" y="545401"/>
                    <a:pt x="1809995" y="560374"/>
                    <a:pt x="1798956" y="571414"/>
                  </a:cubicBezTo>
                  <a:cubicBezTo>
                    <a:pt x="1787916" y="582454"/>
                    <a:pt x="1772944" y="588655"/>
                    <a:pt x="1757331" y="588655"/>
                  </a:cubicBezTo>
                  <a:lnTo>
                    <a:pt x="58866" y="588655"/>
                  </a:lnTo>
                  <a:cubicBezTo>
                    <a:pt x="43254" y="588655"/>
                    <a:pt x="28281" y="582453"/>
                    <a:pt x="17241" y="571414"/>
                  </a:cubicBezTo>
                  <a:cubicBezTo>
                    <a:pt x="6201" y="560374"/>
                    <a:pt x="0" y="545402"/>
                    <a:pt x="0" y="529789"/>
                  </a:cubicBezTo>
                  <a:lnTo>
                    <a:pt x="0" y="58866"/>
                  </a:lnTo>
                  <a:close/>
                </a:path>
              </a:pathLst>
            </a:custGeom>
            <a:scene3d>
              <a:camera prst="orthographicFront"/>
              <a:lightRig rig="chilly" dir="t"/>
            </a:scene3d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3441" tIns="93441" rIns="93441" bIns="93441" numCol="1" spcCol="1270" anchor="ctr" anchorCtr="0">
              <a:noAutofit/>
            </a:bodyPr>
            <a:lstStyle/>
            <a:p>
              <a:pPr lvl="0" algn="ctr" defTabSz="8890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000" kern="1200" dirty="0" smtClean="0">
                  <a:cs typeface="B Mitra" pitchFamily="2" charset="-78"/>
                </a:rPr>
                <a:t>درصد رشد سالانۀ فروش </a:t>
              </a:r>
              <a:endParaRPr lang="fa-IR" sz="2000" kern="1200" dirty="0">
                <a:cs typeface="B Mitra" pitchFamily="2" charset="-78"/>
              </a:endParaRPr>
            </a:p>
          </p:txBody>
        </p:sp>
        <p:sp>
          <p:nvSpPr>
            <p:cNvPr id="15" name="Freeform 14"/>
            <p:cNvSpPr/>
            <p:nvPr/>
          </p:nvSpPr>
          <p:spPr>
            <a:xfrm>
              <a:off x="4747420" y="1925402"/>
              <a:ext cx="1816197" cy="588655"/>
            </a:xfrm>
            <a:custGeom>
              <a:avLst/>
              <a:gdLst>
                <a:gd name="connsiteX0" fmla="*/ 0 w 1816197"/>
                <a:gd name="connsiteY0" fmla="*/ 58866 h 588655"/>
                <a:gd name="connsiteX1" fmla="*/ 17242 w 1816197"/>
                <a:gd name="connsiteY1" fmla="*/ 17241 h 588655"/>
                <a:gd name="connsiteX2" fmla="*/ 58867 w 1816197"/>
                <a:gd name="connsiteY2" fmla="*/ 0 h 588655"/>
                <a:gd name="connsiteX3" fmla="*/ 1757331 w 1816197"/>
                <a:gd name="connsiteY3" fmla="*/ 0 h 588655"/>
                <a:gd name="connsiteX4" fmla="*/ 1798956 w 1816197"/>
                <a:gd name="connsiteY4" fmla="*/ 17242 h 588655"/>
                <a:gd name="connsiteX5" fmla="*/ 1816197 w 1816197"/>
                <a:gd name="connsiteY5" fmla="*/ 58867 h 588655"/>
                <a:gd name="connsiteX6" fmla="*/ 1816197 w 1816197"/>
                <a:gd name="connsiteY6" fmla="*/ 529789 h 588655"/>
                <a:gd name="connsiteX7" fmla="*/ 1798956 w 1816197"/>
                <a:gd name="connsiteY7" fmla="*/ 571414 h 588655"/>
                <a:gd name="connsiteX8" fmla="*/ 1757331 w 1816197"/>
                <a:gd name="connsiteY8" fmla="*/ 588655 h 588655"/>
                <a:gd name="connsiteX9" fmla="*/ 58866 w 1816197"/>
                <a:gd name="connsiteY9" fmla="*/ 588655 h 588655"/>
                <a:gd name="connsiteX10" fmla="*/ 17241 w 1816197"/>
                <a:gd name="connsiteY10" fmla="*/ 571414 h 588655"/>
                <a:gd name="connsiteX11" fmla="*/ 0 w 1816197"/>
                <a:gd name="connsiteY11" fmla="*/ 529789 h 588655"/>
                <a:gd name="connsiteX12" fmla="*/ 0 w 1816197"/>
                <a:gd name="connsiteY12" fmla="*/ 58866 h 588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16197" h="588655">
                  <a:moveTo>
                    <a:pt x="0" y="58866"/>
                  </a:moveTo>
                  <a:cubicBezTo>
                    <a:pt x="0" y="43254"/>
                    <a:pt x="6202" y="28281"/>
                    <a:pt x="17242" y="17241"/>
                  </a:cubicBezTo>
                  <a:cubicBezTo>
                    <a:pt x="28282" y="6201"/>
                    <a:pt x="43254" y="0"/>
                    <a:pt x="58867" y="0"/>
                  </a:cubicBezTo>
                  <a:lnTo>
                    <a:pt x="1757331" y="0"/>
                  </a:lnTo>
                  <a:cubicBezTo>
                    <a:pt x="1772943" y="0"/>
                    <a:pt x="1787916" y="6202"/>
                    <a:pt x="1798956" y="17242"/>
                  </a:cubicBezTo>
                  <a:cubicBezTo>
                    <a:pt x="1809996" y="28282"/>
                    <a:pt x="1816197" y="43254"/>
                    <a:pt x="1816197" y="58867"/>
                  </a:cubicBezTo>
                  <a:lnTo>
                    <a:pt x="1816197" y="529789"/>
                  </a:lnTo>
                  <a:cubicBezTo>
                    <a:pt x="1816197" y="545401"/>
                    <a:pt x="1809995" y="560374"/>
                    <a:pt x="1798956" y="571414"/>
                  </a:cubicBezTo>
                  <a:cubicBezTo>
                    <a:pt x="1787916" y="582454"/>
                    <a:pt x="1772944" y="588655"/>
                    <a:pt x="1757331" y="588655"/>
                  </a:cubicBezTo>
                  <a:lnTo>
                    <a:pt x="58866" y="588655"/>
                  </a:lnTo>
                  <a:cubicBezTo>
                    <a:pt x="43254" y="588655"/>
                    <a:pt x="28281" y="582453"/>
                    <a:pt x="17241" y="571414"/>
                  </a:cubicBezTo>
                  <a:cubicBezTo>
                    <a:pt x="6201" y="560374"/>
                    <a:pt x="0" y="545402"/>
                    <a:pt x="0" y="529789"/>
                  </a:cubicBezTo>
                  <a:lnTo>
                    <a:pt x="0" y="58866"/>
                  </a:lnTo>
                  <a:close/>
                </a:path>
              </a:pathLst>
            </a:custGeom>
            <a:scene3d>
              <a:camera prst="orthographicFront"/>
              <a:lightRig rig="chilly" dir="t"/>
            </a:scene3d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3441" tIns="93441" rIns="93441" bIns="93441" numCol="1" spcCol="1270" anchor="ctr" anchorCtr="0">
              <a:noAutofit/>
            </a:bodyPr>
            <a:lstStyle/>
            <a:p>
              <a:pPr lvl="0" algn="ctr" defTabSz="8890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000" kern="1200" dirty="0" smtClean="0">
                  <a:cs typeface="B Mitra" pitchFamily="2" charset="-78"/>
                </a:rPr>
                <a:t>2.5%</a:t>
              </a:r>
              <a:endParaRPr lang="en-US" sz="2000" kern="1200" dirty="0">
                <a:cs typeface="B Mitra" pitchFamily="2" charset="-78"/>
              </a:endParaRPr>
            </a:p>
          </p:txBody>
        </p:sp>
        <p:sp>
          <p:nvSpPr>
            <p:cNvPr id="16" name="Freeform 15"/>
            <p:cNvSpPr/>
            <p:nvPr/>
          </p:nvSpPr>
          <p:spPr>
            <a:xfrm>
              <a:off x="6868739" y="1140493"/>
              <a:ext cx="1816197" cy="588655"/>
            </a:xfrm>
            <a:custGeom>
              <a:avLst/>
              <a:gdLst>
                <a:gd name="connsiteX0" fmla="*/ 0 w 1816197"/>
                <a:gd name="connsiteY0" fmla="*/ 58866 h 588655"/>
                <a:gd name="connsiteX1" fmla="*/ 17242 w 1816197"/>
                <a:gd name="connsiteY1" fmla="*/ 17241 h 588655"/>
                <a:gd name="connsiteX2" fmla="*/ 58867 w 1816197"/>
                <a:gd name="connsiteY2" fmla="*/ 0 h 588655"/>
                <a:gd name="connsiteX3" fmla="*/ 1757331 w 1816197"/>
                <a:gd name="connsiteY3" fmla="*/ 0 h 588655"/>
                <a:gd name="connsiteX4" fmla="*/ 1798956 w 1816197"/>
                <a:gd name="connsiteY4" fmla="*/ 17242 h 588655"/>
                <a:gd name="connsiteX5" fmla="*/ 1816197 w 1816197"/>
                <a:gd name="connsiteY5" fmla="*/ 58867 h 588655"/>
                <a:gd name="connsiteX6" fmla="*/ 1816197 w 1816197"/>
                <a:gd name="connsiteY6" fmla="*/ 529789 h 588655"/>
                <a:gd name="connsiteX7" fmla="*/ 1798956 w 1816197"/>
                <a:gd name="connsiteY7" fmla="*/ 571414 h 588655"/>
                <a:gd name="connsiteX8" fmla="*/ 1757331 w 1816197"/>
                <a:gd name="connsiteY8" fmla="*/ 588655 h 588655"/>
                <a:gd name="connsiteX9" fmla="*/ 58866 w 1816197"/>
                <a:gd name="connsiteY9" fmla="*/ 588655 h 588655"/>
                <a:gd name="connsiteX10" fmla="*/ 17241 w 1816197"/>
                <a:gd name="connsiteY10" fmla="*/ 571414 h 588655"/>
                <a:gd name="connsiteX11" fmla="*/ 0 w 1816197"/>
                <a:gd name="connsiteY11" fmla="*/ 529789 h 588655"/>
                <a:gd name="connsiteX12" fmla="*/ 0 w 1816197"/>
                <a:gd name="connsiteY12" fmla="*/ 58866 h 588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16197" h="588655">
                  <a:moveTo>
                    <a:pt x="0" y="58866"/>
                  </a:moveTo>
                  <a:cubicBezTo>
                    <a:pt x="0" y="43254"/>
                    <a:pt x="6202" y="28281"/>
                    <a:pt x="17242" y="17241"/>
                  </a:cubicBezTo>
                  <a:cubicBezTo>
                    <a:pt x="28282" y="6201"/>
                    <a:pt x="43254" y="0"/>
                    <a:pt x="58867" y="0"/>
                  </a:cubicBezTo>
                  <a:lnTo>
                    <a:pt x="1757331" y="0"/>
                  </a:lnTo>
                  <a:cubicBezTo>
                    <a:pt x="1772943" y="0"/>
                    <a:pt x="1787916" y="6202"/>
                    <a:pt x="1798956" y="17242"/>
                  </a:cubicBezTo>
                  <a:cubicBezTo>
                    <a:pt x="1809996" y="28282"/>
                    <a:pt x="1816197" y="43254"/>
                    <a:pt x="1816197" y="58867"/>
                  </a:cubicBezTo>
                  <a:lnTo>
                    <a:pt x="1816197" y="529789"/>
                  </a:lnTo>
                  <a:cubicBezTo>
                    <a:pt x="1816197" y="545401"/>
                    <a:pt x="1809995" y="560374"/>
                    <a:pt x="1798956" y="571414"/>
                  </a:cubicBezTo>
                  <a:cubicBezTo>
                    <a:pt x="1787916" y="582454"/>
                    <a:pt x="1772944" y="588655"/>
                    <a:pt x="1757331" y="588655"/>
                  </a:cubicBezTo>
                  <a:lnTo>
                    <a:pt x="58866" y="588655"/>
                  </a:lnTo>
                  <a:cubicBezTo>
                    <a:pt x="43254" y="588655"/>
                    <a:pt x="28281" y="582453"/>
                    <a:pt x="17241" y="571414"/>
                  </a:cubicBezTo>
                  <a:cubicBezTo>
                    <a:pt x="6201" y="560374"/>
                    <a:pt x="0" y="545402"/>
                    <a:pt x="0" y="529789"/>
                  </a:cubicBezTo>
                  <a:lnTo>
                    <a:pt x="0" y="58866"/>
                  </a:lnTo>
                  <a:close/>
                </a:path>
              </a:pathLst>
            </a:custGeom>
            <a:scene3d>
              <a:camera prst="orthographicFront"/>
              <a:lightRig rig="chilly" dir="t"/>
            </a:scene3d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3441" tIns="93441" rIns="93441" bIns="93441" numCol="1" spcCol="1270" anchor="ctr" anchorCtr="0">
              <a:noAutofit/>
            </a:bodyPr>
            <a:lstStyle/>
            <a:p>
              <a:pPr lvl="0" algn="ctr" defTabSz="8890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000" kern="1200" dirty="0" smtClean="0">
                  <a:cs typeface="B Mitra" pitchFamily="2" charset="-78"/>
                </a:rPr>
                <a:t>درصد رشد سالانۀ هزینه‌ها </a:t>
              </a:r>
              <a:endParaRPr lang="fa-IR" sz="2000" kern="1200" dirty="0">
                <a:cs typeface="B Mitra" pitchFamily="2" charset="-78"/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>
              <a:off x="6868739" y="1925402"/>
              <a:ext cx="1816197" cy="588655"/>
            </a:xfrm>
            <a:custGeom>
              <a:avLst/>
              <a:gdLst>
                <a:gd name="connsiteX0" fmla="*/ 0 w 1816197"/>
                <a:gd name="connsiteY0" fmla="*/ 58866 h 588655"/>
                <a:gd name="connsiteX1" fmla="*/ 17242 w 1816197"/>
                <a:gd name="connsiteY1" fmla="*/ 17241 h 588655"/>
                <a:gd name="connsiteX2" fmla="*/ 58867 w 1816197"/>
                <a:gd name="connsiteY2" fmla="*/ 0 h 588655"/>
                <a:gd name="connsiteX3" fmla="*/ 1757331 w 1816197"/>
                <a:gd name="connsiteY3" fmla="*/ 0 h 588655"/>
                <a:gd name="connsiteX4" fmla="*/ 1798956 w 1816197"/>
                <a:gd name="connsiteY4" fmla="*/ 17242 h 588655"/>
                <a:gd name="connsiteX5" fmla="*/ 1816197 w 1816197"/>
                <a:gd name="connsiteY5" fmla="*/ 58867 h 588655"/>
                <a:gd name="connsiteX6" fmla="*/ 1816197 w 1816197"/>
                <a:gd name="connsiteY6" fmla="*/ 529789 h 588655"/>
                <a:gd name="connsiteX7" fmla="*/ 1798956 w 1816197"/>
                <a:gd name="connsiteY7" fmla="*/ 571414 h 588655"/>
                <a:gd name="connsiteX8" fmla="*/ 1757331 w 1816197"/>
                <a:gd name="connsiteY8" fmla="*/ 588655 h 588655"/>
                <a:gd name="connsiteX9" fmla="*/ 58866 w 1816197"/>
                <a:gd name="connsiteY9" fmla="*/ 588655 h 588655"/>
                <a:gd name="connsiteX10" fmla="*/ 17241 w 1816197"/>
                <a:gd name="connsiteY10" fmla="*/ 571414 h 588655"/>
                <a:gd name="connsiteX11" fmla="*/ 0 w 1816197"/>
                <a:gd name="connsiteY11" fmla="*/ 529789 h 588655"/>
                <a:gd name="connsiteX12" fmla="*/ 0 w 1816197"/>
                <a:gd name="connsiteY12" fmla="*/ 58866 h 588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16197" h="588655">
                  <a:moveTo>
                    <a:pt x="0" y="58866"/>
                  </a:moveTo>
                  <a:cubicBezTo>
                    <a:pt x="0" y="43254"/>
                    <a:pt x="6202" y="28281"/>
                    <a:pt x="17242" y="17241"/>
                  </a:cubicBezTo>
                  <a:cubicBezTo>
                    <a:pt x="28282" y="6201"/>
                    <a:pt x="43254" y="0"/>
                    <a:pt x="58867" y="0"/>
                  </a:cubicBezTo>
                  <a:lnTo>
                    <a:pt x="1757331" y="0"/>
                  </a:lnTo>
                  <a:cubicBezTo>
                    <a:pt x="1772943" y="0"/>
                    <a:pt x="1787916" y="6202"/>
                    <a:pt x="1798956" y="17242"/>
                  </a:cubicBezTo>
                  <a:cubicBezTo>
                    <a:pt x="1809996" y="28282"/>
                    <a:pt x="1816197" y="43254"/>
                    <a:pt x="1816197" y="58867"/>
                  </a:cubicBezTo>
                  <a:lnTo>
                    <a:pt x="1816197" y="529789"/>
                  </a:lnTo>
                  <a:cubicBezTo>
                    <a:pt x="1816197" y="545401"/>
                    <a:pt x="1809995" y="560374"/>
                    <a:pt x="1798956" y="571414"/>
                  </a:cubicBezTo>
                  <a:cubicBezTo>
                    <a:pt x="1787916" y="582454"/>
                    <a:pt x="1772944" y="588655"/>
                    <a:pt x="1757331" y="588655"/>
                  </a:cubicBezTo>
                  <a:lnTo>
                    <a:pt x="58866" y="588655"/>
                  </a:lnTo>
                  <a:cubicBezTo>
                    <a:pt x="43254" y="588655"/>
                    <a:pt x="28281" y="582453"/>
                    <a:pt x="17241" y="571414"/>
                  </a:cubicBezTo>
                  <a:cubicBezTo>
                    <a:pt x="6201" y="560374"/>
                    <a:pt x="0" y="545402"/>
                    <a:pt x="0" y="529789"/>
                  </a:cubicBezTo>
                  <a:lnTo>
                    <a:pt x="0" y="58866"/>
                  </a:lnTo>
                  <a:close/>
                </a:path>
              </a:pathLst>
            </a:custGeom>
            <a:scene3d>
              <a:camera prst="orthographicFront"/>
              <a:lightRig rig="chilly" dir="t"/>
            </a:scene3d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3441" tIns="93441" rIns="93441" bIns="93441" numCol="1" spcCol="1270" anchor="ctr" anchorCtr="0">
              <a:noAutofit/>
            </a:bodyPr>
            <a:lstStyle/>
            <a:p>
              <a:pPr lvl="0" algn="ctr" defTabSz="8890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000" kern="1200" dirty="0" smtClean="0">
                  <a:cs typeface="B Mitra" pitchFamily="2" charset="-78"/>
                </a:rPr>
                <a:t>نرخ تورم تولیدکننده</a:t>
              </a:r>
              <a:endParaRPr lang="fa-IR" sz="2000" kern="1200" dirty="0">
                <a:cs typeface="B Mitra" pitchFamily="2" charset="-78"/>
              </a:endParaRPr>
            </a:p>
          </p:txBody>
        </p:sp>
      </p:grpSp>
      <p:graphicFrame>
        <p:nvGraphicFramePr>
          <p:cNvPr id="6" name="Chart 5"/>
          <p:cNvGraphicFramePr/>
          <p:nvPr/>
        </p:nvGraphicFramePr>
        <p:xfrm>
          <a:off x="1905000" y="2743200"/>
          <a:ext cx="4876800" cy="297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7"/>
          <p:cNvSpPr/>
          <p:nvPr/>
        </p:nvSpPr>
        <p:spPr>
          <a:xfrm>
            <a:off x="3352800" y="457200"/>
            <a:ext cx="2438400" cy="4572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/>
              <a:t>مفروضات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4"/>
          <p:cNvSpPr txBox="1"/>
          <p:nvPr/>
        </p:nvSpPr>
        <p:spPr>
          <a:xfrm>
            <a:off x="914400" y="1066800"/>
            <a:ext cx="7543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extLst/>
          </a:lstStyle>
          <a:p>
            <a:pPr marL="0" indent="0">
              <a:buNone/>
            </a:pPr>
            <a:endParaRPr lang="en-US" sz="2800" dirty="0"/>
          </a:p>
        </p:txBody>
      </p:sp>
      <p:sp>
        <p:nvSpPr>
          <p:cNvPr id="28" name="Rectangle 6"/>
          <p:cNvSpPr>
            <a:spLocks noGrp="1"/>
          </p:cNvSpPr>
          <p:nvPr>
            <p:ph type="title"/>
          </p:nvPr>
        </p:nvSpPr>
        <p:spPr>
          <a:xfrm>
            <a:off x="457200" y="381000"/>
            <a:ext cx="8183880" cy="1051560"/>
          </a:xfrm>
        </p:spPr>
        <p:txBody>
          <a:bodyPr anchor="ctr" anchorCtr="0">
            <a:normAutofit/>
          </a:bodyPr>
          <a:lstStyle>
            <a:extLst/>
          </a:lstStyle>
          <a:p>
            <a:pPr algn="ctr"/>
            <a:r>
              <a:rPr lang="fa-IR" sz="3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ارز ارزان و واردات بی‌رویۀ کالا</a:t>
            </a:r>
            <a:endParaRPr lang="en-US" sz="32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502920" y="1600200"/>
            <a:ext cx="2000015" cy="4187951"/>
          </a:xfrm>
          <a:custGeom>
            <a:avLst/>
            <a:gdLst>
              <a:gd name="connsiteX0" fmla="*/ 0 w 2000015"/>
              <a:gd name="connsiteY0" fmla="*/ 200002 h 4187951"/>
              <a:gd name="connsiteX1" fmla="*/ 58579 w 2000015"/>
              <a:gd name="connsiteY1" fmla="*/ 58579 h 4187951"/>
              <a:gd name="connsiteX2" fmla="*/ 200002 w 2000015"/>
              <a:gd name="connsiteY2" fmla="*/ 0 h 4187951"/>
              <a:gd name="connsiteX3" fmla="*/ 1800013 w 2000015"/>
              <a:gd name="connsiteY3" fmla="*/ 0 h 4187951"/>
              <a:gd name="connsiteX4" fmla="*/ 1941436 w 2000015"/>
              <a:gd name="connsiteY4" fmla="*/ 58579 h 4187951"/>
              <a:gd name="connsiteX5" fmla="*/ 2000015 w 2000015"/>
              <a:gd name="connsiteY5" fmla="*/ 200002 h 4187951"/>
              <a:gd name="connsiteX6" fmla="*/ 2000015 w 2000015"/>
              <a:gd name="connsiteY6" fmla="*/ 3987949 h 4187951"/>
              <a:gd name="connsiteX7" fmla="*/ 1941436 w 2000015"/>
              <a:gd name="connsiteY7" fmla="*/ 4129372 h 4187951"/>
              <a:gd name="connsiteX8" fmla="*/ 1800013 w 2000015"/>
              <a:gd name="connsiteY8" fmla="*/ 4187951 h 4187951"/>
              <a:gd name="connsiteX9" fmla="*/ 200002 w 2000015"/>
              <a:gd name="connsiteY9" fmla="*/ 4187951 h 4187951"/>
              <a:gd name="connsiteX10" fmla="*/ 58579 w 2000015"/>
              <a:gd name="connsiteY10" fmla="*/ 4129372 h 4187951"/>
              <a:gd name="connsiteX11" fmla="*/ 0 w 2000015"/>
              <a:gd name="connsiteY11" fmla="*/ 3987949 h 4187951"/>
              <a:gd name="connsiteX12" fmla="*/ 0 w 2000015"/>
              <a:gd name="connsiteY12" fmla="*/ 200002 h 4187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00015" h="4187951">
                <a:moveTo>
                  <a:pt x="0" y="200002"/>
                </a:moveTo>
                <a:cubicBezTo>
                  <a:pt x="0" y="146958"/>
                  <a:pt x="21072" y="96087"/>
                  <a:pt x="58579" y="58579"/>
                </a:cubicBezTo>
                <a:cubicBezTo>
                  <a:pt x="96087" y="21071"/>
                  <a:pt x="146958" y="0"/>
                  <a:pt x="200002" y="0"/>
                </a:cubicBezTo>
                <a:lnTo>
                  <a:pt x="1800013" y="0"/>
                </a:lnTo>
                <a:cubicBezTo>
                  <a:pt x="1853057" y="0"/>
                  <a:pt x="1903928" y="21072"/>
                  <a:pt x="1941436" y="58579"/>
                </a:cubicBezTo>
                <a:cubicBezTo>
                  <a:pt x="1978944" y="96087"/>
                  <a:pt x="2000015" y="146958"/>
                  <a:pt x="2000015" y="200002"/>
                </a:cubicBezTo>
                <a:lnTo>
                  <a:pt x="2000015" y="3987949"/>
                </a:lnTo>
                <a:cubicBezTo>
                  <a:pt x="2000015" y="4040993"/>
                  <a:pt x="1978943" y="4091864"/>
                  <a:pt x="1941436" y="4129372"/>
                </a:cubicBezTo>
                <a:cubicBezTo>
                  <a:pt x="1903928" y="4166880"/>
                  <a:pt x="1853057" y="4187951"/>
                  <a:pt x="1800013" y="4187951"/>
                </a:cubicBezTo>
                <a:lnTo>
                  <a:pt x="200002" y="4187951"/>
                </a:lnTo>
                <a:cubicBezTo>
                  <a:pt x="146958" y="4187951"/>
                  <a:pt x="96087" y="4166879"/>
                  <a:pt x="58579" y="4129372"/>
                </a:cubicBezTo>
                <a:cubicBezTo>
                  <a:pt x="21071" y="4091864"/>
                  <a:pt x="0" y="4040993"/>
                  <a:pt x="0" y="3987949"/>
                </a:cubicBezTo>
                <a:lnTo>
                  <a:pt x="0" y="200002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shade val="50000"/>
              <a:hueOff val="0"/>
              <a:satOff val="0"/>
              <a:lumOff val="0"/>
              <a:alphaOff val="0"/>
            </a:schemeClr>
          </a:fillRef>
          <a:effectRef idx="3">
            <a:schemeClr val="accent2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4912" tIns="1860092" rIns="184912" bIns="1022503" numCol="1" spcCol="1270" anchor="ctr" anchorCtr="0">
            <a:noAutofit/>
          </a:bodyPr>
          <a:lstStyle/>
          <a:p>
            <a:pPr lvl="0" algn="ctr" defTabSz="11557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a-IR" sz="2600" kern="1200" dirty="0" smtClean="0"/>
              <a:t>حمام</a:t>
            </a:r>
            <a:endParaRPr lang="fa-IR" sz="2600" kern="1200" dirty="0"/>
          </a:p>
        </p:txBody>
      </p:sp>
      <p:sp>
        <p:nvSpPr>
          <p:cNvPr id="8" name="Oval 7"/>
          <p:cNvSpPr/>
          <p:nvPr/>
        </p:nvSpPr>
        <p:spPr>
          <a:xfrm>
            <a:off x="807541" y="1851477"/>
            <a:ext cx="1394588" cy="1394588"/>
          </a:xfrm>
          <a:prstGeom prst="ellipse">
            <a:avLst/>
          </a:prstGeom>
          <a:blipFill rotWithShape="0">
            <a:blip r:embed="rId3" cstate="print"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Freeform 8"/>
          <p:cNvSpPr/>
          <p:nvPr/>
        </p:nvSpPr>
        <p:spPr>
          <a:xfrm>
            <a:off x="4629380" y="1600200"/>
            <a:ext cx="2000015" cy="4187951"/>
          </a:xfrm>
          <a:custGeom>
            <a:avLst/>
            <a:gdLst>
              <a:gd name="connsiteX0" fmla="*/ 0 w 2000015"/>
              <a:gd name="connsiteY0" fmla="*/ 200002 h 4187951"/>
              <a:gd name="connsiteX1" fmla="*/ 58579 w 2000015"/>
              <a:gd name="connsiteY1" fmla="*/ 58579 h 4187951"/>
              <a:gd name="connsiteX2" fmla="*/ 200002 w 2000015"/>
              <a:gd name="connsiteY2" fmla="*/ 0 h 4187951"/>
              <a:gd name="connsiteX3" fmla="*/ 1800013 w 2000015"/>
              <a:gd name="connsiteY3" fmla="*/ 0 h 4187951"/>
              <a:gd name="connsiteX4" fmla="*/ 1941436 w 2000015"/>
              <a:gd name="connsiteY4" fmla="*/ 58579 h 4187951"/>
              <a:gd name="connsiteX5" fmla="*/ 2000015 w 2000015"/>
              <a:gd name="connsiteY5" fmla="*/ 200002 h 4187951"/>
              <a:gd name="connsiteX6" fmla="*/ 2000015 w 2000015"/>
              <a:gd name="connsiteY6" fmla="*/ 3987949 h 4187951"/>
              <a:gd name="connsiteX7" fmla="*/ 1941436 w 2000015"/>
              <a:gd name="connsiteY7" fmla="*/ 4129372 h 4187951"/>
              <a:gd name="connsiteX8" fmla="*/ 1800013 w 2000015"/>
              <a:gd name="connsiteY8" fmla="*/ 4187951 h 4187951"/>
              <a:gd name="connsiteX9" fmla="*/ 200002 w 2000015"/>
              <a:gd name="connsiteY9" fmla="*/ 4187951 h 4187951"/>
              <a:gd name="connsiteX10" fmla="*/ 58579 w 2000015"/>
              <a:gd name="connsiteY10" fmla="*/ 4129372 h 4187951"/>
              <a:gd name="connsiteX11" fmla="*/ 0 w 2000015"/>
              <a:gd name="connsiteY11" fmla="*/ 3987949 h 4187951"/>
              <a:gd name="connsiteX12" fmla="*/ 0 w 2000015"/>
              <a:gd name="connsiteY12" fmla="*/ 200002 h 4187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00015" h="4187951">
                <a:moveTo>
                  <a:pt x="0" y="200002"/>
                </a:moveTo>
                <a:cubicBezTo>
                  <a:pt x="0" y="146958"/>
                  <a:pt x="21072" y="96087"/>
                  <a:pt x="58579" y="58579"/>
                </a:cubicBezTo>
                <a:cubicBezTo>
                  <a:pt x="96087" y="21071"/>
                  <a:pt x="146958" y="0"/>
                  <a:pt x="200002" y="0"/>
                </a:cubicBezTo>
                <a:lnTo>
                  <a:pt x="1800013" y="0"/>
                </a:lnTo>
                <a:cubicBezTo>
                  <a:pt x="1853057" y="0"/>
                  <a:pt x="1903928" y="21072"/>
                  <a:pt x="1941436" y="58579"/>
                </a:cubicBezTo>
                <a:cubicBezTo>
                  <a:pt x="1978944" y="96087"/>
                  <a:pt x="2000015" y="146958"/>
                  <a:pt x="2000015" y="200002"/>
                </a:cubicBezTo>
                <a:lnTo>
                  <a:pt x="2000015" y="3987949"/>
                </a:lnTo>
                <a:cubicBezTo>
                  <a:pt x="2000015" y="4040993"/>
                  <a:pt x="1978943" y="4091864"/>
                  <a:pt x="1941436" y="4129372"/>
                </a:cubicBezTo>
                <a:cubicBezTo>
                  <a:pt x="1903928" y="4166880"/>
                  <a:pt x="1853057" y="4187951"/>
                  <a:pt x="1800013" y="4187951"/>
                </a:cubicBezTo>
                <a:lnTo>
                  <a:pt x="200002" y="4187951"/>
                </a:lnTo>
                <a:cubicBezTo>
                  <a:pt x="146958" y="4187951"/>
                  <a:pt x="96087" y="4166879"/>
                  <a:pt x="58579" y="4129372"/>
                </a:cubicBezTo>
                <a:cubicBezTo>
                  <a:pt x="21071" y="4091864"/>
                  <a:pt x="0" y="4040993"/>
                  <a:pt x="0" y="3987949"/>
                </a:cubicBezTo>
                <a:lnTo>
                  <a:pt x="0" y="200002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shade val="50000"/>
              <a:hueOff val="111455"/>
              <a:satOff val="-19575"/>
              <a:lumOff val="26779"/>
              <a:alphaOff val="0"/>
            </a:schemeClr>
          </a:fillRef>
          <a:effectRef idx="3">
            <a:schemeClr val="accent2">
              <a:shade val="50000"/>
              <a:hueOff val="111455"/>
              <a:satOff val="-19575"/>
              <a:lumOff val="26779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4912" tIns="1860092" rIns="184912" bIns="1022503" numCol="1" spcCol="1270" anchor="ctr" anchorCtr="0">
            <a:noAutofit/>
          </a:bodyPr>
          <a:lstStyle/>
          <a:p>
            <a:pPr lvl="0" algn="ctr" defTabSz="11557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a-IR" sz="2600" kern="1200" smtClean="0"/>
              <a:t>دیوار پیش‌ساخته</a:t>
            </a:r>
            <a:endParaRPr lang="en-US" sz="2600" kern="1200" dirty="0"/>
          </a:p>
        </p:txBody>
      </p:sp>
      <p:sp>
        <p:nvSpPr>
          <p:cNvPr id="10" name="Oval 9"/>
          <p:cNvSpPr/>
          <p:nvPr/>
        </p:nvSpPr>
        <p:spPr>
          <a:xfrm>
            <a:off x="4876796" y="1851477"/>
            <a:ext cx="1394588" cy="1394588"/>
          </a:xfrm>
          <a:prstGeom prst="ellipse">
            <a:avLst/>
          </a:prstGeom>
          <a:blipFill rotWithShape="0">
            <a:blip r:embed="rId4" cstate="print"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2">
              <a:tint val="50000"/>
              <a:hueOff val="-838"/>
              <a:satOff val="178"/>
              <a:lumOff val="-851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Freeform 10"/>
          <p:cNvSpPr/>
          <p:nvPr/>
        </p:nvSpPr>
        <p:spPr>
          <a:xfrm>
            <a:off x="6686784" y="1600200"/>
            <a:ext cx="2000015" cy="4187951"/>
          </a:xfrm>
          <a:custGeom>
            <a:avLst/>
            <a:gdLst>
              <a:gd name="connsiteX0" fmla="*/ 0 w 2000015"/>
              <a:gd name="connsiteY0" fmla="*/ 200002 h 4187951"/>
              <a:gd name="connsiteX1" fmla="*/ 58579 w 2000015"/>
              <a:gd name="connsiteY1" fmla="*/ 58579 h 4187951"/>
              <a:gd name="connsiteX2" fmla="*/ 200002 w 2000015"/>
              <a:gd name="connsiteY2" fmla="*/ 0 h 4187951"/>
              <a:gd name="connsiteX3" fmla="*/ 1800013 w 2000015"/>
              <a:gd name="connsiteY3" fmla="*/ 0 h 4187951"/>
              <a:gd name="connsiteX4" fmla="*/ 1941436 w 2000015"/>
              <a:gd name="connsiteY4" fmla="*/ 58579 h 4187951"/>
              <a:gd name="connsiteX5" fmla="*/ 2000015 w 2000015"/>
              <a:gd name="connsiteY5" fmla="*/ 200002 h 4187951"/>
              <a:gd name="connsiteX6" fmla="*/ 2000015 w 2000015"/>
              <a:gd name="connsiteY6" fmla="*/ 3987949 h 4187951"/>
              <a:gd name="connsiteX7" fmla="*/ 1941436 w 2000015"/>
              <a:gd name="connsiteY7" fmla="*/ 4129372 h 4187951"/>
              <a:gd name="connsiteX8" fmla="*/ 1800013 w 2000015"/>
              <a:gd name="connsiteY8" fmla="*/ 4187951 h 4187951"/>
              <a:gd name="connsiteX9" fmla="*/ 200002 w 2000015"/>
              <a:gd name="connsiteY9" fmla="*/ 4187951 h 4187951"/>
              <a:gd name="connsiteX10" fmla="*/ 58579 w 2000015"/>
              <a:gd name="connsiteY10" fmla="*/ 4129372 h 4187951"/>
              <a:gd name="connsiteX11" fmla="*/ 0 w 2000015"/>
              <a:gd name="connsiteY11" fmla="*/ 3987949 h 4187951"/>
              <a:gd name="connsiteX12" fmla="*/ 0 w 2000015"/>
              <a:gd name="connsiteY12" fmla="*/ 200002 h 4187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00015" h="4187951">
                <a:moveTo>
                  <a:pt x="0" y="200002"/>
                </a:moveTo>
                <a:cubicBezTo>
                  <a:pt x="0" y="146958"/>
                  <a:pt x="21072" y="96087"/>
                  <a:pt x="58579" y="58579"/>
                </a:cubicBezTo>
                <a:cubicBezTo>
                  <a:pt x="96087" y="21071"/>
                  <a:pt x="146958" y="0"/>
                  <a:pt x="200002" y="0"/>
                </a:cubicBezTo>
                <a:lnTo>
                  <a:pt x="1800013" y="0"/>
                </a:lnTo>
                <a:cubicBezTo>
                  <a:pt x="1853057" y="0"/>
                  <a:pt x="1903928" y="21072"/>
                  <a:pt x="1941436" y="58579"/>
                </a:cubicBezTo>
                <a:cubicBezTo>
                  <a:pt x="1978944" y="96087"/>
                  <a:pt x="2000015" y="146958"/>
                  <a:pt x="2000015" y="200002"/>
                </a:cubicBezTo>
                <a:lnTo>
                  <a:pt x="2000015" y="3987949"/>
                </a:lnTo>
                <a:cubicBezTo>
                  <a:pt x="2000015" y="4040993"/>
                  <a:pt x="1978943" y="4091864"/>
                  <a:pt x="1941436" y="4129372"/>
                </a:cubicBezTo>
                <a:cubicBezTo>
                  <a:pt x="1903928" y="4166880"/>
                  <a:pt x="1853057" y="4187951"/>
                  <a:pt x="1800013" y="4187951"/>
                </a:cubicBezTo>
                <a:lnTo>
                  <a:pt x="200002" y="4187951"/>
                </a:lnTo>
                <a:cubicBezTo>
                  <a:pt x="146958" y="4187951"/>
                  <a:pt x="96087" y="4166879"/>
                  <a:pt x="58579" y="4129372"/>
                </a:cubicBezTo>
                <a:cubicBezTo>
                  <a:pt x="21071" y="4091864"/>
                  <a:pt x="0" y="4040993"/>
                  <a:pt x="0" y="3987949"/>
                </a:cubicBezTo>
                <a:lnTo>
                  <a:pt x="0" y="200002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shade val="50000"/>
              <a:hueOff val="222911"/>
              <a:satOff val="-39151"/>
              <a:lumOff val="53559"/>
              <a:alphaOff val="0"/>
            </a:schemeClr>
          </a:fillRef>
          <a:effectRef idx="3">
            <a:schemeClr val="accent2">
              <a:shade val="50000"/>
              <a:hueOff val="222911"/>
              <a:satOff val="-39151"/>
              <a:lumOff val="53559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4912" tIns="1860092" rIns="184912" bIns="1022503" numCol="1" spcCol="1270" anchor="ctr" anchorCtr="0">
            <a:noAutofit/>
          </a:bodyPr>
          <a:lstStyle/>
          <a:p>
            <a:pPr lvl="0" algn="ctr" defTabSz="11557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a-IR" sz="2600" kern="1200" dirty="0" smtClean="0"/>
              <a:t>سینک</a:t>
            </a:r>
            <a:endParaRPr lang="fa-IR" sz="2600" kern="1200" dirty="0"/>
          </a:p>
        </p:txBody>
      </p:sp>
      <p:sp>
        <p:nvSpPr>
          <p:cNvPr id="12" name="Oval 11"/>
          <p:cNvSpPr/>
          <p:nvPr/>
        </p:nvSpPr>
        <p:spPr>
          <a:xfrm>
            <a:off x="6987408" y="1851477"/>
            <a:ext cx="1394588" cy="1394588"/>
          </a:xfrm>
          <a:prstGeom prst="ellipse">
            <a:avLst/>
          </a:prstGeom>
          <a:blipFill rotWithShape="0">
            <a:blip r:embed="rId5" cstate="print"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2">
              <a:tint val="50000"/>
              <a:hueOff val="-1676"/>
              <a:satOff val="357"/>
              <a:lumOff val="-1702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Freeform 12"/>
          <p:cNvSpPr/>
          <p:nvPr/>
        </p:nvSpPr>
        <p:spPr>
          <a:xfrm>
            <a:off x="2571984" y="1600200"/>
            <a:ext cx="2000015" cy="4187951"/>
          </a:xfrm>
          <a:custGeom>
            <a:avLst/>
            <a:gdLst>
              <a:gd name="connsiteX0" fmla="*/ 0 w 2000015"/>
              <a:gd name="connsiteY0" fmla="*/ 200002 h 4187951"/>
              <a:gd name="connsiteX1" fmla="*/ 58579 w 2000015"/>
              <a:gd name="connsiteY1" fmla="*/ 58579 h 4187951"/>
              <a:gd name="connsiteX2" fmla="*/ 200002 w 2000015"/>
              <a:gd name="connsiteY2" fmla="*/ 0 h 4187951"/>
              <a:gd name="connsiteX3" fmla="*/ 1800013 w 2000015"/>
              <a:gd name="connsiteY3" fmla="*/ 0 h 4187951"/>
              <a:gd name="connsiteX4" fmla="*/ 1941436 w 2000015"/>
              <a:gd name="connsiteY4" fmla="*/ 58579 h 4187951"/>
              <a:gd name="connsiteX5" fmla="*/ 2000015 w 2000015"/>
              <a:gd name="connsiteY5" fmla="*/ 200002 h 4187951"/>
              <a:gd name="connsiteX6" fmla="*/ 2000015 w 2000015"/>
              <a:gd name="connsiteY6" fmla="*/ 3987949 h 4187951"/>
              <a:gd name="connsiteX7" fmla="*/ 1941436 w 2000015"/>
              <a:gd name="connsiteY7" fmla="*/ 4129372 h 4187951"/>
              <a:gd name="connsiteX8" fmla="*/ 1800013 w 2000015"/>
              <a:gd name="connsiteY8" fmla="*/ 4187951 h 4187951"/>
              <a:gd name="connsiteX9" fmla="*/ 200002 w 2000015"/>
              <a:gd name="connsiteY9" fmla="*/ 4187951 h 4187951"/>
              <a:gd name="connsiteX10" fmla="*/ 58579 w 2000015"/>
              <a:gd name="connsiteY10" fmla="*/ 4129372 h 4187951"/>
              <a:gd name="connsiteX11" fmla="*/ 0 w 2000015"/>
              <a:gd name="connsiteY11" fmla="*/ 3987949 h 4187951"/>
              <a:gd name="connsiteX12" fmla="*/ 0 w 2000015"/>
              <a:gd name="connsiteY12" fmla="*/ 200002 h 4187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00015" h="4187951">
                <a:moveTo>
                  <a:pt x="0" y="200002"/>
                </a:moveTo>
                <a:cubicBezTo>
                  <a:pt x="0" y="146958"/>
                  <a:pt x="21072" y="96087"/>
                  <a:pt x="58579" y="58579"/>
                </a:cubicBezTo>
                <a:cubicBezTo>
                  <a:pt x="96087" y="21071"/>
                  <a:pt x="146958" y="0"/>
                  <a:pt x="200002" y="0"/>
                </a:cubicBezTo>
                <a:lnTo>
                  <a:pt x="1800013" y="0"/>
                </a:lnTo>
                <a:cubicBezTo>
                  <a:pt x="1853057" y="0"/>
                  <a:pt x="1903928" y="21072"/>
                  <a:pt x="1941436" y="58579"/>
                </a:cubicBezTo>
                <a:cubicBezTo>
                  <a:pt x="1978944" y="96087"/>
                  <a:pt x="2000015" y="146958"/>
                  <a:pt x="2000015" y="200002"/>
                </a:cubicBezTo>
                <a:lnTo>
                  <a:pt x="2000015" y="3987949"/>
                </a:lnTo>
                <a:cubicBezTo>
                  <a:pt x="2000015" y="4040993"/>
                  <a:pt x="1978943" y="4091864"/>
                  <a:pt x="1941436" y="4129372"/>
                </a:cubicBezTo>
                <a:cubicBezTo>
                  <a:pt x="1903928" y="4166880"/>
                  <a:pt x="1853057" y="4187951"/>
                  <a:pt x="1800013" y="4187951"/>
                </a:cubicBezTo>
                <a:lnTo>
                  <a:pt x="200002" y="4187951"/>
                </a:lnTo>
                <a:cubicBezTo>
                  <a:pt x="146958" y="4187951"/>
                  <a:pt x="96087" y="4166879"/>
                  <a:pt x="58579" y="4129372"/>
                </a:cubicBezTo>
                <a:cubicBezTo>
                  <a:pt x="21071" y="4091864"/>
                  <a:pt x="0" y="4040993"/>
                  <a:pt x="0" y="3987949"/>
                </a:cubicBezTo>
                <a:lnTo>
                  <a:pt x="0" y="200002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shade val="50000"/>
              <a:hueOff val="111455"/>
              <a:satOff val="-19575"/>
              <a:lumOff val="26779"/>
              <a:alphaOff val="0"/>
            </a:schemeClr>
          </a:fillRef>
          <a:effectRef idx="3">
            <a:schemeClr val="accent2">
              <a:shade val="50000"/>
              <a:hueOff val="111455"/>
              <a:satOff val="-19575"/>
              <a:lumOff val="26779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4912" tIns="1860092" rIns="184912" bIns="1022503" numCol="1" spcCol="1270" anchor="ctr" anchorCtr="0">
            <a:noAutofit/>
          </a:bodyPr>
          <a:lstStyle/>
          <a:p>
            <a:pPr lvl="0" algn="ctr" defTabSz="11557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a-IR" sz="2600" kern="1200" dirty="0" smtClean="0"/>
              <a:t>تیرآهن</a:t>
            </a:r>
            <a:endParaRPr lang="fa-IR" sz="2600" kern="1200" dirty="0"/>
          </a:p>
        </p:txBody>
      </p:sp>
      <p:sp>
        <p:nvSpPr>
          <p:cNvPr id="14" name="Oval 13"/>
          <p:cNvSpPr/>
          <p:nvPr/>
        </p:nvSpPr>
        <p:spPr>
          <a:xfrm>
            <a:off x="2796406" y="1851477"/>
            <a:ext cx="1394588" cy="1394588"/>
          </a:xfrm>
          <a:prstGeom prst="ellipse">
            <a:avLst/>
          </a:prstGeom>
          <a:blipFill rotWithShape="0">
            <a:blip r:embed="rId6" cstate="print"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2">
              <a:tint val="50000"/>
              <a:hueOff val="-2514"/>
              <a:satOff val="535"/>
              <a:lumOff val="-2553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Left-Right Arrow 14"/>
          <p:cNvSpPr/>
          <p:nvPr/>
        </p:nvSpPr>
        <p:spPr>
          <a:xfrm>
            <a:off x="830275" y="4950561"/>
            <a:ext cx="7529169" cy="628192"/>
          </a:xfrm>
          <a:prstGeom prst="leftRightArrow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tint val="55000"/>
              <a:hueOff val="0"/>
              <a:satOff val="0"/>
              <a:lumOff val="0"/>
              <a:alphaOff val="0"/>
            </a:schemeClr>
          </a:fillRef>
          <a:effectRef idx="3">
            <a:schemeClr val="accent2">
              <a:tint val="55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638800"/>
            <a:ext cx="8183880" cy="838200"/>
          </a:xfrm>
        </p:spPr>
        <p:txBody>
          <a:bodyPr anchor="ctr" anchorCtr="0"/>
          <a:lstStyle/>
          <a:p>
            <a:pPr algn="ctr"/>
            <a:r>
              <a:rPr lang="fa-IR" sz="2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ارز ارزان و تبدیل سازندگان به فروشندگان</a:t>
            </a:r>
            <a:endParaRPr lang="fa-IR" sz="2800" dirty="0"/>
          </a:p>
        </p:txBody>
      </p:sp>
      <p:sp>
        <p:nvSpPr>
          <p:cNvPr id="8" name="Rectangle 7"/>
          <p:cNvSpPr/>
          <p:nvPr/>
        </p:nvSpPr>
        <p:spPr>
          <a:xfrm>
            <a:off x="1867965" y="1748524"/>
            <a:ext cx="2556463" cy="1705161"/>
          </a:xfrm>
          <a:prstGeom prst="rect">
            <a:avLst/>
          </a:prstGeom>
          <a:blipFill rotWithShape="0">
            <a:blip r:embed="rId3" cstate="print"/>
            <a:stretch>
              <a:fillRect/>
            </a:stretch>
          </a:blipFill>
          <a:scene3d>
            <a:camera prst="orthographicFront"/>
            <a:lightRig rig="flat" dir="t"/>
          </a:scene3d>
          <a:sp3d z="-190500" extrusionH="12700" prstMaterial="plastic">
            <a:bevelT w="50800" h="50800"/>
          </a:sp3d>
        </p:spPr>
        <p:style>
          <a:lnRef idx="1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Freeform 8"/>
          <p:cNvSpPr/>
          <p:nvPr/>
        </p:nvSpPr>
        <p:spPr>
          <a:xfrm>
            <a:off x="504518" y="1066800"/>
            <a:ext cx="1704308" cy="1704308"/>
          </a:xfrm>
          <a:custGeom>
            <a:avLst/>
            <a:gdLst>
              <a:gd name="connsiteX0" fmla="*/ 0 w 1704308"/>
              <a:gd name="connsiteY0" fmla="*/ 852154 h 1704308"/>
              <a:gd name="connsiteX1" fmla="*/ 249591 w 1704308"/>
              <a:gd name="connsiteY1" fmla="*/ 249590 h 1704308"/>
              <a:gd name="connsiteX2" fmla="*/ 852155 w 1704308"/>
              <a:gd name="connsiteY2" fmla="*/ 1 h 1704308"/>
              <a:gd name="connsiteX3" fmla="*/ 1454719 w 1704308"/>
              <a:gd name="connsiteY3" fmla="*/ 249592 h 1704308"/>
              <a:gd name="connsiteX4" fmla="*/ 1704308 w 1704308"/>
              <a:gd name="connsiteY4" fmla="*/ 852156 h 1704308"/>
              <a:gd name="connsiteX5" fmla="*/ 1454718 w 1704308"/>
              <a:gd name="connsiteY5" fmla="*/ 1454720 h 1704308"/>
              <a:gd name="connsiteX6" fmla="*/ 852154 w 1704308"/>
              <a:gd name="connsiteY6" fmla="*/ 1704310 h 1704308"/>
              <a:gd name="connsiteX7" fmla="*/ 249590 w 1704308"/>
              <a:gd name="connsiteY7" fmla="*/ 1454719 h 1704308"/>
              <a:gd name="connsiteX8" fmla="*/ 0 w 1704308"/>
              <a:gd name="connsiteY8" fmla="*/ 852155 h 1704308"/>
              <a:gd name="connsiteX9" fmla="*/ 0 w 1704308"/>
              <a:gd name="connsiteY9" fmla="*/ 852154 h 1704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04308" h="1704308">
                <a:moveTo>
                  <a:pt x="0" y="852154"/>
                </a:moveTo>
                <a:cubicBezTo>
                  <a:pt x="0" y="626149"/>
                  <a:pt x="89781" y="409400"/>
                  <a:pt x="249591" y="249590"/>
                </a:cubicBezTo>
                <a:cubicBezTo>
                  <a:pt x="409401" y="89780"/>
                  <a:pt x="626150" y="0"/>
                  <a:pt x="852155" y="1"/>
                </a:cubicBezTo>
                <a:cubicBezTo>
                  <a:pt x="1078160" y="1"/>
                  <a:pt x="1294909" y="89782"/>
                  <a:pt x="1454719" y="249592"/>
                </a:cubicBezTo>
                <a:cubicBezTo>
                  <a:pt x="1614529" y="409402"/>
                  <a:pt x="1704309" y="626151"/>
                  <a:pt x="1704308" y="852156"/>
                </a:cubicBezTo>
                <a:cubicBezTo>
                  <a:pt x="1704308" y="1078161"/>
                  <a:pt x="1614528" y="1294910"/>
                  <a:pt x="1454718" y="1454720"/>
                </a:cubicBezTo>
                <a:cubicBezTo>
                  <a:pt x="1294908" y="1614530"/>
                  <a:pt x="1078159" y="1704310"/>
                  <a:pt x="852154" y="1704310"/>
                </a:cubicBezTo>
                <a:cubicBezTo>
                  <a:pt x="626149" y="1704310"/>
                  <a:pt x="409400" y="1614529"/>
                  <a:pt x="249590" y="1454719"/>
                </a:cubicBezTo>
                <a:cubicBezTo>
                  <a:pt x="89780" y="1294909"/>
                  <a:pt x="0" y="1078160"/>
                  <a:pt x="0" y="852155"/>
                </a:cubicBezTo>
                <a:lnTo>
                  <a:pt x="0" y="852154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9590" tIns="249590" rIns="249590" bIns="249590" numCol="1" spcCol="1270" anchor="ctr" anchorCtr="0">
            <a:noAutofit/>
          </a:bodyPr>
          <a:lstStyle/>
          <a:p>
            <a:pPr lvl="0" algn="ctr" defTabSz="10223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a-IR" sz="2300" kern="1200" dirty="0" smtClean="0"/>
              <a:t>حصیربافت ایرانی</a:t>
            </a:r>
            <a:endParaRPr lang="fa-IR" sz="2300" kern="1200" dirty="0"/>
          </a:p>
        </p:txBody>
      </p:sp>
      <p:sp>
        <p:nvSpPr>
          <p:cNvPr id="10" name="Rectangle 9"/>
          <p:cNvSpPr/>
          <p:nvPr/>
        </p:nvSpPr>
        <p:spPr>
          <a:xfrm>
            <a:off x="6128738" y="1748524"/>
            <a:ext cx="2556463" cy="1705161"/>
          </a:xfrm>
          <a:prstGeom prst="rect">
            <a:avLst/>
          </a:prstGeom>
          <a:blipFill rotWithShape="0">
            <a:blip r:embed="rId4" cstate="print"/>
            <a:stretch>
              <a:fillRect/>
            </a:stretch>
          </a:blipFill>
          <a:scene3d>
            <a:camera prst="orthographicFront"/>
            <a:lightRig rig="flat" dir="t"/>
          </a:scene3d>
          <a:sp3d z="-190500" extrusionH="12700" prstMaterial="plastic">
            <a:bevelT w="50800" h="50800"/>
          </a:sp3d>
        </p:spPr>
        <p:style>
          <a:lnRef idx="1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Freeform 10"/>
          <p:cNvSpPr/>
          <p:nvPr/>
        </p:nvSpPr>
        <p:spPr>
          <a:xfrm>
            <a:off x="4765290" y="1066800"/>
            <a:ext cx="1704308" cy="1704308"/>
          </a:xfrm>
          <a:custGeom>
            <a:avLst/>
            <a:gdLst>
              <a:gd name="connsiteX0" fmla="*/ 0 w 1704308"/>
              <a:gd name="connsiteY0" fmla="*/ 852154 h 1704308"/>
              <a:gd name="connsiteX1" fmla="*/ 249591 w 1704308"/>
              <a:gd name="connsiteY1" fmla="*/ 249590 h 1704308"/>
              <a:gd name="connsiteX2" fmla="*/ 852155 w 1704308"/>
              <a:gd name="connsiteY2" fmla="*/ 1 h 1704308"/>
              <a:gd name="connsiteX3" fmla="*/ 1454719 w 1704308"/>
              <a:gd name="connsiteY3" fmla="*/ 249592 h 1704308"/>
              <a:gd name="connsiteX4" fmla="*/ 1704308 w 1704308"/>
              <a:gd name="connsiteY4" fmla="*/ 852156 h 1704308"/>
              <a:gd name="connsiteX5" fmla="*/ 1454718 w 1704308"/>
              <a:gd name="connsiteY5" fmla="*/ 1454720 h 1704308"/>
              <a:gd name="connsiteX6" fmla="*/ 852154 w 1704308"/>
              <a:gd name="connsiteY6" fmla="*/ 1704310 h 1704308"/>
              <a:gd name="connsiteX7" fmla="*/ 249590 w 1704308"/>
              <a:gd name="connsiteY7" fmla="*/ 1454719 h 1704308"/>
              <a:gd name="connsiteX8" fmla="*/ 0 w 1704308"/>
              <a:gd name="connsiteY8" fmla="*/ 852155 h 1704308"/>
              <a:gd name="connsiteX9" fmla="*/ 0 w 1704308"/>
              <a:gd name="connsiteY9" fmla="*/ 852154 h 1704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04308" h="1704308">
                <a:moveTo>
                  <a:pt x="0" y="852154"/>
                </a:moveTo>
                <a:cubicBezTo>
                  <a:pt x="0" y="626149"/>
                  <a:pt x="89781" y="409400"/>
                  <a:pt x="249591" y="249590"/>
                </a:cubicBezTo>
                <a:cubicBezTo>
                  <a:pt x="409401" y="89780"/>
                  <a:pt x="626150" y="0"/>
                  <a:pt x="852155" y="1"/>
                </a:cubicBezTo>
                <a:cubicBezTo>
                  <a:pt x="1078160" y="1"/>
                  <a:pt x="1294909" y="89782"/>
                  <a:pt x="1454719" y="249592"/>
                </a:cubicBezTo>
                <a:cubicBezTo>
                  <a:pt x="1614529" y="409402"/>
                  <a:pt x="1704309" y="626151"/>
                  <a:pt x="1704308" y="852156"/>
                </a:cubicBezTo>
                <a:cubicBezTo>
                  <a:pt x="1704308" y="1078161"/>
                  <a:pt x="1614528" y="1294910"/>
                  <a:pt x="1454718" y="1454720"/>
                </a:cubicBezTo>
                <a:cubicBezTo>
                  <a:pt x="1294908" y="1614530"/>
                  <a:pt x="1078159" y="1704310"/>
                  <a:pt x="852154" y="1704310"/>
                </a:cubicBezTo>
                <a:cubicBezTo>
                  <a:pt x="626149" y="1704310"/>
                  <a:pt x="409400" y="1614529"/>
                  <a:pt x="249590" y="1454719"/>
                </a:cubicBezTo>
                <a:cubicBezTo>
                  <a:pt x="89780" y="1294909"/>
                  <a:pt x="0" y="1078160"/>
                  <a:pt x="0" y="852155"/>
                </a:cubicBezTo>
                <a:lnTo>
                  <a:pt x="0" y="852154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9590" tIns="249590" rIns="249590" bIns="249590" numCol="1" spcCol="1270" anchor="ctr" anchorCtr="0">
            <a:noAutofit/>
          </a:bodyPr>
          <a:lstStyle/>
          <a:p>
            <a:pPr lvl="0" algn="ctr" defTabSz="10223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a-IR" sz="2300" kern="1200" dirty="0" smtClean="0"/>
              <a:t>حصیربافت چینی</a:t>
            </a:r>
            <a:endParaRPr lang="fa-IR" sz="2300" kern="1200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3581400"/>
            <a:ext cx="8077200" cy="178510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fa-IR" sz="2000" dirty="0" smtClean="0">
                <a:solidFill>
                  <a:schemeClr val="tx1"/>
                </a:solidFill>
                <a:cs typeface="B Mitra" pitchFamily="2" charset="-78"/>
              </a:rPr>
              <a:t>دکتر محمدی (عضو شورای اسلامی شهر اصفهان) انتقاد کرد: </a:t>
            </a:r>
          </a:p>
          <a:p>
            <a:pPr algn="justLow" rtl="1"/>
            <a:endParaRPr lang="fa-IR" dirty="0" smtClean="0">
              <a:solidFill>
                <a:schemeClr val="tx1"/>
              </a:solidFill>
              <a:cs typeface="B Mitra" pitchFamily="2" charset="-78"/>
            </a:endParaRPr>
          </a:p>
          <a:p>
            <a:pPr algn="justLow" rtl="1"/>
            <a:r>
              <a:rPr lang="fa-I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Mitra" pitchFamily="2" charset="-78"/>
              </a:rPr>
              <a:t>ميدان امام(ره) اصفهان به ویترین صنايع دستي چيني وکشورهای دیگر تبديل شده است و با ادامه این روند تا 5 سال آینده دیگر اثری از صنایع دستی باقی نخواهد ماند. </a:t>
            </a:r>
            <a:endParaRPr lang="en-U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Mitra" pitchFamily="2" charset="-78"/>
            </a:endParaRPr>
          </a:p>
          <a:p>
            <a:pPr algn="l" rtl="1"/>
            <a:r>
              <a:rPr lang="fa-I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Mitra" pitchFamily="2" charset="-78"/>
              </a:rPr>
              <a:t>خبرگزاری ایلنا- 21 آذر 1388</a:t>
            </a:r>
            <a:endParaRPr lang="en-U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Mitra" pitchFamily="2" charset="-78"/>
            </a:endParaRPr>
          </a:p>
          <a:p>
            <a:pPr algn="justLow"/>
            <a:endParaRPr lang="fa-IR" dirty="0">
              <a:solidFill>
                <a:schemeClr val="tx1"/>
              </a:solidFill>
              <a:cs typeface="B Mitr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4000" dirty="0" smtClean="0"/>
              <a:t>پیامدهای قیمت‌گذاری نسبتاً ارزان </a:t>
            </a:r>
            <a:r>
              <a:rPr lang="fa-IR" sz="4000" dirty="0" smtClean="0"/>
              <a:t>ارز</a:t>
            </a:r>
            <a:endParaRPr lang="en-US" sz="4000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4"/>
          <p:cNvSpPr txBox="1"/>
          <p:nvPr/>
        </p:nvSpPr>
        <p:spPr>
          <a:xfrm>
            <a:off x="914400" y="1066800"/>
            <a:ext cx="7543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extLst/>
          </a:lstStyle>
          <a:p>
            <a:pPr marL="0" indent="0">
              <a:buNone/>
            </a:pPr>
            <a:endParaRPr lang="en-US" sz="2800" dirty="0"/>
          </a:p>
        </p:txBody>
      </p:sp>
      <p:sp>
        <p:nvSpPr>
          <p:cNvPr id="28" name="Rectangle 6"/>
          <p:cNvSpPr>
            <a:spLocks noGrp="1"/>
          </p:cNvSpPr>
          <p:nvPr>
            <p:ph type="title"/>
          </p:nvPr>
        </p:nvSpPr>
        <p:spPr>
          <a:xfrm>
            <a:off x="502920" y="5044440"/>
            <a:ext cx="8183880" cy="1051560"/>
          </a:xfrm>
        </p:spPr>
        <p:txBody>
          <a:bodyPr anchor="ctr" anchorCtr="0">
            <a:normAutofit/>
          </a:bodyPr>
          <a:lstStyle>
            <a:extLst/>
          </a:lstStyle>
          <a:p>
            <a:pPr algn="ctr"/>
            <a:r>
              <a:rPr lang="fa-IR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پیامدهای ارزش‌گذاری ارز پایین‌تر از ارزش بازار </a:t>
            </a:r>
            <a:endParaRPr lang="en-US" sz="32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1474469" y="457200"/>
            <a:ext cx="6347460" cy="4724400"/>
          </a:xfrm>
          <a:prstGeom prst="rightArrow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z="-152400" extrusionH="63500" prstMaterial="matte">
            <a:bevelT w="144450" h="6350" prst="relaxedInset"/>
            <a:contourClr>
              <a:schemeClr val="bg1"/>
            </a:contourClr>
          </a:sp3d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3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Freeform 16"/>
          <p:cNvSpPr/>
          <p:nvPr/>
        </p:nvSpPr>
        <p:spPr>
          <a:xfrm>
            <a:off x="917681" y="1874520"/>
            <a:ext cx="1434814" cy="1889760"/>
          </a:xfrm>
          <a:custGeom>
            <a:avLst/>
            <a:gdLst>
              <a:gd name="connsiteX0" fmla="*/ 0 w 1434814"/>
              <a:gd name="connsiteY0" fmla="*/ 239140 h 1554480"/>
              <a:gd name="connsiteX1" fmla="*/ 70043 w 1434814"/>
              <a:gd name="connsiteY1" fmla="*/ 70043 h 1554480"/>
              <a:gd name="connsiteX2" fmla="*/ 239141 w 1434814"/>
              <a:gd name="connsiteY2" fmla="*/ 1 h 1554480"/>
              <a:gd name="connsiteX3" fmla="*/ 1195674 w 1434814"/>
              <a:gd name="connsiteY3" fmla="*/ 0 h 1554480"/>
              <a:gd name="connsiteX4" fmla="*/ 1364771 w 1434814"/>
              <a:gd name="connsiteY4" fmla="*/ 70043 h 1554480"/>
              <a:gd name="connsiteX5" fmla="*/ 1434813 w 1434814"/>
              <a:gd name="connsiteY5" fmla="*/ 239141 h 1554480"/>
              <a:gd name="connsiteX6" fmla="*/ 1434814 w 1434814"/>
              <a:gd name="connsiteY6" fmla="*/ 1315340 h 1554480"/>
              <a:gd name="connsiteX7" fmla="*/ 1364771 w 1434814"/>
              <a:gd name="connsiteY7" fmla="*/ 1484438 h 1554480"/>
              <a:gd name="connsiteX8" fmla="*/ 1195673 w 1434814"/>
              <a:gd name="connsiteY8" fmla="*/ 1554480 h 1554480"/>
              <a:gd name="connsiteX9" fmla="*/ 239140 w 1434814"/>
              <a:gd name="connsiteY9" fmla="*/ 1554480 h 1554480"/>
              <a:gd name="connsiteX10" fmla="*/ 70042 w 1434814"/>
              <a:gd name="connsiteY10" fmla="*/ 1484437 h 1554480"/>
              <a:gd name="connsiteX11" fmla="*/ 0 w 1434814"/>
              <a:gd name="connsiteY11" fmla="*/ 1315339 h 1554480"/>
              <a:gd name="connsiteX12" fmla="*/ 0 w 1434814"/>
              <a:gd name="connsiteY12" fmla="*/ 239140 h 1554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34814" h="1554480">
                <a:moveTo>
                  <a:pt x="0" y="239140"/>
                </a:moveTo>
                <a:cubicBezTo>
                  <a:pt x="0" y="175716"/>
                  <a:pt x="25195" y="114890"/>
                  <a:pt x="70043" y="70043"/>
                </a:cubicBezTo>
                <a:cubicBezTo>
                  <a:pt x="114891" y="25196"/>
                  <a:pt x="175717" y="1"/>
                  <a:pt x="239141" y="1"/>
                </a:cubicBezTo>
                <a:lnTo>
                  <a:pt x="1195674" y="0"/>
                </a:lnTo>
                <a:cubicBezTo>
                  <a:pt x="1259098" y="0"/>
                  <a:pt x="1319924" y="25195"/>
                  <a:pt x="1364771" y="70043"/>
                </a:cubicBezTo>
                <a:cubicBezTo>
                  <a:pt x="1409618" y="114891"/>
                  <a:pt x="1434813" y="175717"/>
                  <a:pt x="1434813" y="239141"/>
                </a:cubicBezTo>
                <a:cubicBezTo>
                  <a:pt x="1434813" y="597874"/>
                  <a:pt x="1434814" y="956607"/>
                  <a:pt x="1434814" y="1315340"/>
                </a:cubicBezTo>
                <a:cubicBezTo>
                  <a:pt x="1434814" y="1378764"/>
                  <a:pt x="1409619" y="1439590"/>
                  <a:pt x="1364771" y="1484438"/>
                </a:cubicBezTo>
                <a:cubicBezTo>
                  <a:pt x="1319924" y="1529285"/>
                  <a:pt x="1259097" y="1554480"/>
                  <a:pt x="1195673" y="1554480"/>
                </a:cubicBezTo>
                <a:lnTo>
                  <a:pt x="239140" y="1554480"/>
                </a:lnTo>
                <a:cubicBezTo>
                  <a:pt x="175716" y="1554480"/>
                  <a:pt x="114890" y="1529285"/>
                  <a:pt x="70042" y="1484437"/>
                </a:cubicBezTo>
                <a:cubicBezTo>
                  <a:pt x="25195" y="1439589"/>
                  <a:pt x="0" y="1378763"/>
                  <a:pt x="0" y="1315339"/>
                </a:cubicBezTo>
                <a:lnTo>
                  <a:pt x="0" y="239140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2432" tIns="142432" rIns="142432" bIns="142432" numCol="1" spcCol="1270" anchor="ctr" anchorCtr="0">
            <a:noAutofit/>
          </a:bodyPr>
          <a:lstStyle/>
          <a:p>
            <a:pPr lvl="0" algn="ctr" defTabSz="844550" rtl="1">
              <a:lnSpc>
                <a:spcPct val="110000"/>
              </a:lnSpc>
              <a:spcBef>
                <a:spcPct val="0"/>
              </a:spcBef>
              <a:spcAft>
                <a:spcPct val="35000"/>
              </a:spcAft>
            </a:pPr>
            <a:r>
              <a:rPr lang="fa-IR" sz="1900" kern="1200" dirty="0" smtClean="0">
                <a:cs typeface="B Mitra" pitchFamily="2" charset="-78"/>
              </a:rPr>
              <a:t>وام‌گیری از بانک‌های خارجی با نرخ بهرۀ نسبتاً پایین</a:t>
            </a:r>
            <a:endParaRPr lang="en-US" sz="1900" kern="1200" dirty="0">
              <a:cs typeface="B Mitra" pitchFamily="2" charset="-78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2424237" y="1874520"/>
            <a:ext cx="1434814" cy="1889760"/>
          </a:xfrm>
          <a:custGeom>
            <a:avLst/>
            <a:gdLst>
              <a:gd name="connsiteX0" fmla="*/ 0 w 1434814"/>
              <a:gd name="connsiteY0" fmla="*/ 239140 h 1554480"/>
              <a:gd name="connsiteX1" fmla="*/ 70043 w 1434814"/>
              <a:gd name="connsiteY1" fmla="*/ 70043 h 1554480"/>
              <a:gd name="connsiteX2" fmla="*/ 239141 w 1434814"/>
              <a:gd name="connsiteY2" fmla="*/ 1 h 1554480"/>
              <a:gd name="connsiteX3" fmla="*/ 1195674 w 1434814"/>
              <a:gd name="connsiteY3" fmla="*/ 0 h 1554480"/>
              <a:gd name="connsiteX4" fmla="*/ 1364771 w 1434814"/>
              <a:gd name="connsiteY4" fmla="*/ 70043 h 1554480"/>
              <a:gd name="connsiteX5" fmla="*/ 1434813 w 1434814"/>
              <a:gd name="connsiteY5" fmla="*/ 239141 h 1554480"/>
              <a:gd name="connsiteX6" fmla="*/ 1434814 w 1434814"/>
              <a:gd name="connsiteY6" fmla="*/ 1315340 h 1554480"/>
              <a:gd name="connsiteX7" fmla="*/ 1364771 w 1434814"/>
              <a:gd name="connsiteY7" fmla="*/ 1484438 h 1554480"/>
              <a:gd name="connsiteX8" fmla="*/ 1195673 w 1434814"/>
              <a:gd name="connsiteY8" fmla="*/ 1554480 h 1554480"/>
              <a:gd name="connsiteX9" fmla="*/ 239140 w 1434814"/>
              <a:gd name="connsiteY9" fmla="*/ 1554480 h 1554480"/>
              <a:gd name="connsiteX10" fmla="*/ 70042 w 1434814"/>
              <a:gd name="connsiteY10" fmla="*/ 1484437 h 1554480"/>
              <a:gd name="connsiteX11" fmla="*/ 0 w 1434814"/>
              <a:gd name="connsiteY11" fmla="*/ 1315339 h 1554480"/>
              <a:gd name="connsiteX12" fmla="*/ 0 w 1434814"/>
              <a:gd name="connsiteY12" fmla="*/ 239140 h 1554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34814" h="1554480">
                <a:moveTo>
                  <a:pt x="0" y="239140"/>
                </a:moveTo>
                <a:cubicBezTo>
                  <a:pt x="0" y="175716"/>
                  <a:pt x="25195" y="114890"/>
                  <a:pt x="70043" y="70043"/>
                </a:cubicBezTo>
                <a:cubicBezTo>
                  <a:pt x="114891" y="25196"/>
                  <a:pt x="175717" y="1"/>
                  <a:pt x="239141" y="1"/>
                </a:cubicBezTo>
                <a:lnTo>
                  <a:pt x="1195674" y="0"/>
                </a:lnTo>
                <a:cubicBezTo>
                  <a:pt x="1259098" y="0"/>
                  <a:pt x="1319924" y="25195"/>
                  <a:pt x="1364771" y="70043"/>
                </a:cubicBezTo>
                <a:cubicBezTo>
                  <a:pt x="1409618" y="114891"/>
                  <a:pt x="1434813" y="175717"/>
                  <a:pt x="1434813" y="239141"/>
                </a:cubicBezTo>
                <a:cubicBezTo>
                  <a:pt x="1434813" y="597874"/>
                  <a:pt x="1434814" y="956607"/>
                  <a:pt x="1434814" y="1315340"/>
                </a:cubicBezTo>
                <a:cubicBezTo>
                  <a:pt x="1434814" y="1378764"/>
                  <a:pt x="1409619" y="1439590"/>
                  <a:pt x="1364771" y="1484438"/>
                </a:cubicBezTo>
                <a:cubicBezTo>
                  <a:pt x="1319924" y="1529285"/>
                  <a:pt x="1259097" y="1554480"/>
                  <a:pt x="1195673" y="1554480"/>
                </a:cubicBezTo>
                <a:lnTo>
                  <a:pt x="239140" y="1554480"/>
                </a:lnTo>
                <a:cubicBezTo>
                  <a:pt x="175716" y="1554480"/>
                  <a:pt x="114890" y="1529285"/>
                  <a:pt x="70042" y="1484437"/>
                </a:cubicBezTo>
                <a:cubicBezTo>
                  <a:pt x="25195" y="1439589"/>
                  <a:pt x="0" y="1378763"/>
                  <a:pt x="0" y="1315339"/>
                </a:cubicBezTo>
                <a:lnTo>
                  <a:pt x="0" y="239140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-2266801"/>
              <a:satOff val="1309"/>
              <a:lumOff val="-2402"/>
              <a:alphaOff val="0"/>
            </a:schemeClr>
          </a:fillRef>
          <a:effectRef idx="2">
            <a:schemeClr val="accent2">
              <a:hueOff val="-2266801"/>
              <a:satOff val="1309"/>
              <a:lumOff val="-2402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2432" tIns="142432" rIns="142432" bIns="142432" numCol="1" spcCol="1270" anchor="ctr" anchorCtr="0">
            <a:noAutofit/>
          </a:bodyPr>
          <a:lstStyle/>
          <a:p>
            <a:pPr lvl="0" algn="ctr" defTabSz="844550" rtl="1">
              <a:lnSpc>
                <a:spcPct val="110000"/>
              </a:lnSpc>
              <a:spcBef>
                <a:spcPct val="0"/>
              </a:spcBef>
              <a:spcAft>
                <a:spcPct val="35000"/>
              </a:spcAft>
            </a:pPr>
            <a:r>
              <a:rPr lang="fa-IR" sz="1900" kern="1200" dirty="0" smtClean="0">
                <a:cs typeface="B Mitra" pitchFamily="2" charset="-78"/>
              </a:rPr>
              <a:t>تبدیل ارز به پول داخلی</a:t>
            </a:r>
            <a:endParaRPr lang="en-US" sz="1900" kern="1200" dirty="0">
              <a:cs typeface="B Mitra" pitchFamily="2" charset="-78"/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3930792" y="1874520"/>
            <a:ext cx="1434814" cy="1889760"/>
          </a:xfrm>
          <a:custGeom>
            <a:avLst/>
            <a:gdLst>
              <a:gd name="connsiteX0" fmla="*/ 0 w 1434814"/>
              <a:gd name="connsiteY0" fmla="*/ 239140 h 1554480"/>
              <a:gd name="connsiteX1" fmla="*/ 70043 w 1434814"/>
              <a:gd name="connsiteY1" fmla="*/ 70043 h 1554480"/>
              <a:gd name="connsiteX2" fmla="*/ 239141 w 1434814"/>
              <a:gd name="connsiteY2" fmla="*/ 1 h 1554480"/>
              <a:gd name="connsiteX3" fmla="*/ 1195674 w 1434814"/>
              <a:gd name="connsiteY3" fmla="*/ 0 h 1554480"/>
              <a:gd name="connsiteX4" fmla="*/ 1364771 w 1434814"/>
              <a:gd name="connsiteY4" fmla="*/ 70043 h 1554480"/>
              <a:gd name="connsiteX5" fmla="*/ 1434813 w 1434814"/>
              <a:gd name="connsiteY5" fmla="*/ 239141 h 1554480"/>
              <a:gd name="connsiteX6" fmla="*/ 1434814 w 1434814"/>
              <a:gd name="connsiteY6" fmla="*/ 1315340 h 1554480"/>
              <a:gd name="connsiteX7" fmla="*/ 1364771 w 1434814"/>
              <a:gd name="connsiteY7" fmla="*/ 1484438 h 1554480"/>
              <a:gd name="connsiteX8" fmla="*/ 1195673 w 1434814"/>
              <a:gd name="connsiteY8" fmla="*/ 1554480 h 1554480"/>
              <a:gd name="connsiteX9" fmla="*/ 239140 w 1434814"/>
              <a:gd name="connsiteY9" fmla="*/ 1554480 h 1554480"/>
              <a:gd name="connsiteX10" fmla="*/ 70042 w 1434814"/>
              <a:gd name="connsiteY10" fmla="*/ 1484437 h 1554480"/>
              <a:gd name="connsiteX11" fmla="*/ 0 w 1434814"/>
              <a:gd name="connsiteY11" fmla="*/ 1315339 h 1554480"/>
              <a:gd name="connsiteX12" fmla="*/ 0 w 1434814"/>
              <a:gd name="connsiteY12" fmla="*/ 239140 h 1554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34814" h="1554480">
                <a:moveTo>
                  <a:pt x="0" y="239140"/>
                </a:moveTo>
                <a:cubicBezTo>
                  <a:pt x="0" y="175716"/>
                  <a:pt x="25195" y="114890"/>
                  <a:pt x="70043" y="70043"/>
                </a:cubicBezTo>
                <a:cubicBezTo>
                  <a:pt x="114891" y="25196"/>
                  <a:pt x="175717" y="1"/>
                  <a:pt x="239141" y="1"/>
                </a:cubicBezTo>
                <a:lnTo>
                  <a:pt x="1195674" y="0"/>
                </a:lnTo>
                <a:cubicBezTo>
                  <a:pt x="1259098" y="0"/>
                  <a:pt x="1319924" y="25195"/>
                  <a:pt x="1364771" y="70043"/>
                </a:cubicBezTo>
                <a:cubicBezTo>
                  <a:pt x="1409618" y="114891"/>
                  <a:pt x="1434813" y="175717"/>
                  <a:pt x="1434813" y="239141"/>
                </a:cubicBezTo>
                <a:cubicBezTo>
                  <a:pt x="1434813" y="597874"/>
                  <a:pt x="1434814" y="956607"/>
                  <a:pt x="1434814" y="1315340"/>
                </a:cubicBezTo>
                <a:cubicBezTo>
                  <a:pt x="1434814" y="1378764"/>
                  <a:pt x="1409619" y="1439590"/>
                  <a:pt x="1364771" y="1484438"/>
                </a:cubicBezTo>
                <a:cubicBezTo>
                  <a:pt x="1319924" y="1529285"/>
                  <a:pt x="1259097" y="1554480"/>
                  <a:pt x="1195673" y="1554480"/>
                </a:cubicBezTo>
                <a:lnTo>
                  <a:pt x="239140" y="1554480"/>
                </a:lnTo>
                <a:cubicBezTo>
                  <a:pt x="175716" y="1554480"/>
                  <a:pt x="114890" y="1529285"/>
                  <a:pt x="70042" y="1484437"/>
                </a:cubicBezTo>
                <a:cubicBezTo>
                  <a:pt x="25195" y="1439589"/>
                  <a:pt x="0" y="1378763"/>
                  <a:pt x="0" y="1315339"/>
                </a:cubicBezTo>
                <a:lnTo>
                  <a:pt x="0" y="239140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-4533601"/>
              <a:satOff val="2618"/>
              <a:lumOff val="-4804"/>
              <a:alphaOff val="0"/>
            </a:schemeClr>
          </a:fillRef>
          <a:effectRef idx="2">
            <a:schemeClr val="accent2">
              <a:hueOff val="-4533601"/>
              <a:satOff val="2618"/>
              <a:lumOff val="-4804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2432" tIns="142432" rIns="142432" bIns="142432" numCol="1" spcCol="1270" anchor="ctr" anchorCtr="0">
            <a:noAutofit/>
          </a:bodyPr>
          <a:lstStyle/>
          <a:p>
            <a:pPr lvl="0" algn="ctr" defTabSz="844550" rtl="1">
              <a:lnSpc>
                <a:spcPct val="110000"/>
              </a:lnSpc>
              <a:spcBef>
                <a:spcPct val="0"/>
              </a:spcBef>
              <a:spcAft>
                <a:spcPct val="35000"/>
              </a:spcAft>
            </a:pPr>
            <a:r>
              <a:rPr lang="fa-IR" sz="1900" kern="1200" dirty="0" smtClean="0">
                <a:cs typeface="B Mitra" pitchFamily="2" charset="-78"/>
              </a:rPr>
              <a:t>سپرده‌گذاری در بانک‌های ایرانی با نرخ بهرۀ نسبتاً بالا</a:t>
            </a:r>
            <a:endParaRPr lang="en-US" sz="1900" kern="1200" dirty="0">
              <a:cs typeface="B Mitra" pitchFamily="2" charset="-78"/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5437348" y="1874520"/>
            <a:ext cx="1434814" cy="1889760"/>
          </a:xfrm>
          <a:custGeom>
            <a:avLst/>
            <a:gdLst>
              <a:gd name="connsiteX0" fmla="*/ 0 w 1434814"/>
              <a:gd name="connsiteY0" fmla="*/ 239140 h 1554480"/>
              <a:gd name="connsiteX1" fmla="*/ 70043 w 1434814"/>
              <a:gd name="connsiteY1" fmla="*/ 70043 h 1554480"/>
              <a:gd name="connsiteX2" fmla="*/ 239141 w 1434814"/>
              <a:gd name="connsiteY2" fmla="*/ 1 h 1554480"/>
              <a:gd name="connsiteX3" fmla="*/ 1195674 w 1434814"/>
              <a:gd name="connsiteY3" fmla="*/ 0 h 1554480"/>
              <a:gd name="connsiteX4" fmla="*/ 1364771 w 1434814"/>
              <a:gd name="connsiteY4" fmla="*/ 70043 h 1554480"/>
              <a:gd name="connsiteX5" fmla="*/ 1434813 w 1434814"/>
              <a:gd name="connsiteY5" fmla="*/ 239141 h 1554480"/>
              <a:gd name="connsiteX6" fmla="*/ 1434814 w 1434814"/>
              <a:gd name="connsiteY6" fmla="*/ 1315340 h 1554480"/>
              <a:gd name="connsiteX7" fmla="*/ 1364771 w 1434814"/>
              <a:gd name="connsiteY7" fmla="*/ 1484438 h 1554480"/>
              <a:gd name="connsiteX8" fmla="*/ 1195673 w 1434814"/>
              <a:gd name="connsiteY8" fmla="*/ 1554480 h 1554480"/>
              <a:gd name="connsiteX9" fmla="*/ 239140 w 1434814"/>
              <a:gd name="connsiteY9" fmla="*/ 1554480 h 1554480"/>
              <a:gd name="connsiteX10" fmla="*/ 70042 w 1434814"/>
              <a:gd name="connsiteY10" fmla="*/ 1484437 h 1554480"/>
              <a:gd name="connsiteX11" fmla="*/ 0 w 1434814"/>
              <a:gd name="connsiteY11" fmla="*/ 1315339 h 1554480"/>
              <a:gd name="connsiteX12" fmla="*/ 0 w 1434814"/>
              <a:gd name="connsiteY12" fmla="*/ 239140 h 1554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34814" h="1554480">
                <a:moveTo>
                  <a:pt x="0" y="239140"/>
                </a:moveTo>
                <a:cubicBezTo>
                  <a:pt x="0" y="175716"/>
                  <a:pt x="25195" y="114890"/>
                  <a:pt x="70043" y="70043"/>
                </a:cubicBezTo>
                <a:cubicBezTo>
                  <a:pt x="114891" y="25196"/>
                  <a:pt x="175717" y="1"/>
                  <a:pt x="239141" y="1"/>
                </a:cubicBezTo>
                <a:lnTo>
                  <a:pt x="1195674" y="0"/>
                </a:lnTo>
                <a:cubicBezTo>
                  <a:pt x="1259098" y="0"/>
                  <a:pt x="1319924" y="25195"/>
                  <a:pt x="1364771" y="70043"/>
                </a:cubicBezTo>
                <a:cubicBezTo>
                  <a:pt x="1409618" y="114891"/>
                  <a:pt x="1434813" y="175717"/>
                  <a:pt x="1434813" y="239141"/>
                </a:cubicBezTo>
                <a:cubicBezTo>
                  <a:pt x="1434813" y="597874"/>
                  <a:pt x="1434814" y="956607"/>
                  <a:pt x="1434814" y="1315340"/>
                </a:cubicBezTo>
                <a:cubicBezTo>
                  <a:pt x="1434814" y="1378764"/>
                  <a:pt x="1409619" y="1439590"/>
                  <a:pt x="1364771" y="1484438"/>
                </a:cubicBezTo>
                <a:cubicBezTo>
                  <a:pt x="1319924" y="1529285"/>
                  <a:pt x="1259097" y="1554480"/>
                  <a:pt x="1195673" y="1554480"/>
                </a:cubicBezTo>
                <a:lnTo>
                  <a:pt x="239140" y="1554480"/>
                </a:lnTo>
                <a:cubicBezTo>
                  <a:pt x="175716" y="1554480"/>
                  <a:pt x="114890" y="1529285"/>
                  <a:pt x="70042" y="1484437"/>
                </a:cubicBezTo>
                <a:cubicBezTo>
                  <a:pt x="25195" y="1439589"/>
                  <a:pt x="0" y="1378763"/>
                  <a:pt x="0" y="1315339"/>
                </a:cubicBezTo>
                <a:lnTo>
                  <a:pt x="0" y="239140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-6800402"/>
              <a:satOff val="3927"/>
              <a:lumOff val="-7205"/>
              <a:alphaOff val="0"/>
            </a:schemeClr>
          </a:fillRef>
          <a:effectRef idx="2">
            <a:schemeClr val="accent2">
              <a:hueOff val="-6800402"/>
              <a:satOff val="3927"/>
              <a:lumOff val="-720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2432" tIns="142432" rIns="142432" bIns="142432" numCol="1" spcCol="1270" anchor="ctr" anchorCtr="0">
            <a:noAutofit/>
          </a:bodyPr>
          <a:lstStyle/>
          <a:p>
            <a:pPr lvl="0" algn="ctr" defTabSz="844550" rtl="1">
              <a:lnSpc>
                <a:spcPct val="110000"/>
              </a:lnSpc>
              <a:spcBef>
                <a:spcPct val="0"/>
              </a:spcBef>
              <a:spcAft>
                <a:spcPct val="35000"/>
              </a:spcAft>
            </a:pPr>
            <a:r>
              <a:rPr lang="fa-IR" sz="1900" kern="1200" dirty="0" smtClean="0">
                <a:cs typeface="B Mitra" pitchFamily="2" charset="-78"/>
              </a:rPr>
              <a:t>دریافت بهرۀ سپرده‌ در سررسیدها و تبدیل به ارز</a:t>
            </a:r>
            <a:endParaRPr lang="en-US" sz="1900" kern="1200" dirty="0">
              <a:cs typeface="B Mitra" pitchFamily="2" charset="-78"/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6943903" y="1874520"/>
            <a:ext cx="1434814" cy="1889760"/>
          </a:xfrm>
          <a:custGeom>
            <a:avLst/>
            <a:gdLst>
              <a:gd name="connsiteX0" fmla="*/ 0 w 1434814"/>
              <a:gd name="connsiteY0" fmla="*/ 239140 h 1554480"/>
              <a:gd name="connsiteX1" fmla="*/ 70043 w 1434814"/>
              <a:gd name="connsiteY1" fmla="*/ 70043 h 1554480"/>
              <a:gd name="connsiteX2" fmla="*/ 239141 w 1434814"/>
              <a:gd name="connsiteY2" fmla="*/ 1 h 1554480"/>
              <a:gd name="connsiteX3" fmla="*/ 1195674 w 1434814"/>
              <a:gd name="connsiteY3" fmla="*/ 0 h 1554480"/>
              <a:gd name="connsiteX4" fmla="*/ 1364771 w 1434814"/>
              <a:gd name="connsiteY4" fmla="*/ 70043 h 1554480"/>
              <a:gd name="connsiteX5" fmla="*/ 1434813 w 1434814"/>
              <a:gd name="connsiteY5" fmla="*/ 239141 h 1554480"/>
              <a:gd name="connsiteX6" fmla="*/ 1434814 w 1434814"/>
              <a:gd name="connsiteY6" fmla="*/ 1315340 h 1554480"/>
              <a:gd name="connsiteX7" fmla="*/ 1364771 w 1434814"/>
              <a:gd name="connsiteY7" fmla="*/ 1484438 h 1554480"/>
              <a:gd name="connsiteX8" fmla="*/ 1195673 w 1434814"/>
              <a:gd name="connsiteY8" fmla="*/ 1554480 h 1554480"/>
              <a:gd name="connsiteX9" fmla="*/ 239140 w 1434814"/>
              <a:gd name="connsiteY9" fmla="*/ 1554480 h 1554480"/>
              <a:gd name="connsiteX10" fmla="*/ 70042 w 1434814"/>
              <a:gd name="connsiteY10" fmla="*/ 1484437 h 1554480"/>
              <a:gd name="connsiteX11" fmla="*/ 0 w 1434814"/>
              <a:gd name="connsiteY11" fmla="*/ 1315339 h 1554480"/>
              <a:gd name="connsiteX12" fmla="*/ 0 w 1434814"/>
              <a:gd name="connsiteY12" fmla="*/ 239140 h 1554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34814" h="1554480">
                <a:moveTo>
                  <a:pt x="0" y="239140"/>
                </a:moveTo>
                <a:cubicBezTo>
                  <a:pt x="0" y="175716"/>
                  <a:pt x="25195" y="114890"/>
                  <a:pt x="70043" y="70043"/>
                </a:cubicBezTo>
                <a:cubicBezTo>
                  <a:pt x="114891" y="25196"/>
                  <a:pt x="175717" y="1"/>
                  <a:pt x="239141" y="1"/>
                </a:cubicBezTo>
                <a:lnTo>
                  <a:pt x="1195674" y="0"/>
                </a:lnTo>
                <a:cubicBezTo>
                  <a:pt x="1259098" y="0"/>
                  <a:pt x="1319924" y="25195"/>
                  <a:pt x="1364771" y="70043"/>
                </a:cubicBezTo>
                <a:cubicBezTo>
                  <a:pt x="1409618" y="114891"/>
                  <a:pt x="1434813" y="175717"/>
                  <a:pt x="1434813" y="239141"/>
                </a:cubicBezTo>
                <a:cubicBezTo>
                  <a:pt x="1434813" y="597874"/>
                  <a:pt x="1434814" y="956607"/>
                  <a:pt x="1434814" y="1315340"/>
                </a:cubicBezTo>
                <a:cubicBezTo>
                  <a:pt x="1434814" y="1378764"/>
                  <a:pt x="1409619" y="1439590"/>
                  <a:pt x="1364771" y="1484438"/>
                </a:cubicBezTo>
                <a:cubicBezTo>
                  <a:pt x="1319924" y="1529285"/>
                  <a:pt x="1259097" y="1554480"/>
                  <a:pt x="1195673" y="1554480"/>
                </a:cubicBezTo>
                <a:lnTo>
                  <a:pt x="239140" y="1554480"/>
                </a:lnTo>
                <a:cubicBezTo>
                  <a:pt x="175716" y="1554480"/>
                  <a:pt x="114890" y="1529285"/>
                  <a:pt x="70042" y="1484437"/>
                </a:cubicBezTo>
                <a:cubicBezTo>
                  <a:pt x="25195" y="1439589"/>
                  <a:pt x="0" y="1378763"/>
                  <a:pt x="0" y="1315339"/>
                </a:cubicBezTo>
                <a:lnTo>
                  <a:pt x="0" y="239140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-9067202"/>
              <a:satOff val="5236"/>
              <a:lumOff val="-9607"/>
              <a:alphaOff val="0"/>
            </a:schemeClr>
          </a:fillRef>
          <a:effectRef idx="2">
            <a:schemeClr val="accent2">
              <a:hueOff val="-9067202"/>
              <a:satOff val="5236"/>
              <a:lumOff val="-9607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2432" tIns="142432" rIns="142432" bIns="142432" numCol="1" spcCol="1270" anchor="ctr" anchorCtr="0">
            <a:noAutofit/>
          </a:bodyPr>
          <a:lstStyle/>
          <a:p>
            <a:pPr lvl="0" algn="ctr" defTabSz="844550" rtl="1">
              <a:lnSpc>
                <a:spcPct val="110000"/>
              </a:lnSpc>
              <a:spcBef>
                <a:spcPct val="0"/>
              </a:spcBef>
              <a:spcAft>
                <a:spcPct val="35000"/>
              </a:spcAft>
            </a:pPr>
            <a:r>
              <a:rPr lang="fa-IR" sz="1900" kern="1200" dirty="0" smtClean="0">
                <a:cs typeface="B Mitra" pitchFamily="2" charset="-78"/>
              </a:rPr>
              <a:t>بازپرداخت بهرۀ وام و کسب سود باقیمانده</a:t>
            </a:r>
            <a:endParaRPr lang="fa-IR" sz="1900" kern="1200" dirty="0">
              <a:cs typeface="B Mitra" pitchFamily="2" charset="-78"/>
            </a:endParaRPr>
          </a:p>
        </p:txBody>
      </p:sp>
      <p:sp>
        <p:nvSpPr>
          <p:cNvPr id="7" name="Rounded Rectangle 6"/>
          <p:cNvSpPr/>
          <p:nvPr/>
        </p:nvSpPr>
        <p:spPr>
          <a:xfrm rot="20659624">
            <a:off x="4026791" y="866919"/>
            <a:ext cx="3733800" cy="99060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rtl="1"/>
            <a:r>
              <a:rPr lang="fa-IR" sz="2400" b="1" dirty="0" smtClean="0">
                <a:solidFill>
                  <a:srgbClr val="FFFF00"/>
                </a:solidFill>
              </a:rPr>
              <a:t>ایجاد فرصت‌های آربیتراژ</a:t>
            </a:r>
            <a:endParaRPr lang="en-US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4"/>
          <p:cNvSpPr txBox="1"/>
          <p:nvPr/>
        </p:nvSpPr>
        <p:spPr>
          <a:xfrm>
            <a:off x="914400" y="1066800"/>
            <a:ext cx="7543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extLst/>
          </a:lstStyle>
          <a:p>
            <a:pPr marL="0" indent="0">
              <a:buNone/>
            </a:pPr>
            <a:endParaRPr lang="en-US" sz="2800" dirty="0"/>
          </a:p>
        </p:txBody>
      </p:sp>
      <p:sp>
        <p:nvSpPr>
          <p:cNvPr id="28" name="Rectangle 6"/>
          <p:cNvSpPr>
            <a:spLocks noGrp="1"/>
          </p:cNvSpPr>
          <p:nvPr>
            <p:ph type="title"/>
          </p:nvPr>
        </p:nvSpPr>
        <p:spPr>
          <a:xfrm>
            <a:off x="502920" y="5196840"/>
            <a:ext cx="8183880" cy="1051560"/>
          </a:xfrm>
        </p:spPr>
        <p:txBody>
          <a:bodyPr anchor="b" anchorCtr="0">
            <a:normAutofit fontScale="90000"/>
          </a:bodyPr>
          <a:lstStyle>
            <a:extLst/>
          </a:lstStyle>
          <a:p>
            <a:pPr algn="ctr"/>
            <a:r>
              <a:rPr lang="fa-IR" sz="3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fa-IR" sz="3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fa-IR" sz="3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fa-IR" sz="3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fa-IR" sz="3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fa-IR" sz="3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fa-IR" sz="3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fa-IR" sz="3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fa-IR" sz="3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پیامدهای ارزش‌گذاری ارز پایین‌تر از ارزش بازار </a:t>
            </a:r>
            <a:r>
              <a:rPr lang="en-US" sz="3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en-US" sz="3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en-US" sz="32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3669472" y="838200"/>
            <a:ext cx="1664530" cy="1664530"/>
          </a:xfrm>
          <a:custGeom>
            <a:avLst/>
            <a:gdLst>
              <a:gd name="connsiteX0" fmla="*/ 0 w 1664530"/>
              <a:gd name="connsiteY0" fmla="*/ 832265 h 1664530"/>
              <a:gd name="connsiteX1" fmla="*/ 243766 w 1664530"/>
              <a:gd name="connsiteY1" fmla="*/ 243765 h 1664530"/>
              <a:gd name="connsiteX2" fmla="*/ 832267 w 1664530"/>
              <a:gd name="connsiteY2" fmla="*/ 1 h 1664530"/>
              <a:gd name="connsiteX3" fmla="*/ 1420767 w 1664530"/>
              <a:gd name="connsiteY3" fmla="*/ 243767 h 1664530"/>
              <a:gd name="connsiteX4" fmla="*/ 1664531 w 1664530"/>
              <a:gd name="connsiteY4" fmla="*/ 832268 h 1664530"/>
              <a:gd name="connsiteX5" fmla="*/ 1420766 w 1664530"/>
              <a:gd name="connsiteY5" fmla="*/ 1420768 h 1664530"/>
              <a:gd name="connsiteX6" fmla="*/ 832265 w 1664530"/>
              <a:gd name="connsiteY6" fmla="*/ 1664533 h 1664530"/>
              <a:gd name="connsiteX7" fmla="*/ 243765 w 1664530"/>
              <a:gd name="connsiteY7" fmla="*/ 1420768 h 1664530"/>
              <a:gd name="connsiteX8" fmla="*/ 1 w 1664530"/>
              <a:gd name="connsiteY8" fmla="*/ 832267 h 1664530"/>
              <a:gd name="connsiteX9" fmla="*/ 0 w 1664530"/>
              <a:gd name="connsiteY9" fmla="*/ 832265 h 1664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64530" h="1664530">
                <a:moveTo>
                  <a:pt x="0" y="832265"/>
                </a:moveTo>
                <a:cubicBezTo>
                  <a:pt x="0" y="611535"/>
                  <a:pt x="87685" y="399845"/>
                  <a:pt x="243766" y="243765"/>
                </a:cubicBezTo>
                <a:cubicBezTo>
                  <a:pt x="399846" y="87685"/>
                  <a:pt x="611536" y="1"/>
                  <a:pt x="832267" y="1"/>
                </a:cubicBezTo>
                <a:cubicBezTo>
                  <a:pt x="1052997" y="1"/>
                  <a:pt x="1264687" y="87686"/>
                  <a:pt x="1420767" y="243767"/>
                </a:cubicBezTo>
                <a:cubicBezTo>
                  <a:pt x="1576847" y="399847"/>
                  <a:pt x="1664531" y="611537"/>
                  <a:pt x="1664531" y="832268"/>
                </a:cubicBezTo>
                <a:cubicBezTo>
                  <a:pt x="1664531" y="1052998"/>
                  <a:pt x="1576846" y="1264688"/>
                  <a:pt x="1420766" y="1420768"/>
                </a:cubicBezTo>
                <a:cubicBezTo>
                  <a:pt x="1264686" y="1576848"/>
                  <a:pt x="1052996" y="1664533"/>
                  <a:pt x="832265" y="1664533"/>
                </a:cubicBezTo>
                <a:cubicBezTo>
                  <a:pt x="611535" y="1664533"/>
                  <a:pt x="399845" y="1576848"/>
                  <a:pt x="243765" y="1420768"/>
                </a:cubicBezTo>
                <a:cubicBezTo>
                  <a:pt x="87685" y="1264688"/>
                  <a:pt x="0" y="1052998"/>
                  <a:pt x="1" y="832267"/>
                </a:cubicBezTo>
                <a:cubicBezTo>
                  <a:pt x="1" y="832266"/>
                  <a:pt x="0" y="832266"/>
                  <a:pt x="0" y="832265"/>
                </a:cubicBezTo>
                <a:close/>
              </a:path>
            </a:pathLst>
          </a:custGeom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9325" tIns="279325" rIns="279325" bIns="279325" numCol="1" spcCol="1270" anchor="ctr" anchorCtr="0">
            <a:noAutofit/>
          </a:bodyPr>
          <a:lstStyle/>
          <a:p>
            <a:pPr lvl="0"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a-IR" sz="2800" kern="1200" dirty="0" smtClean="0">
                <a:cs typeface="B Mitra" pitchFamily="2" charset="-78"/>
              </a:rPr>
              <a:t>افزایش واردات</a:t>
            </a:r>
            <a:endParaRPr lang="fa-IR" sz="2800" kern="1200" dirty="0">
              <a:cs typeface="B Mitra" pitchFamily="2" charset="-78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2715346" y="1142996"/>
            <a:ext cx="965427" cy="965427"/>
          </a:xfrm>
          <a:custGeom>
            <a:avLst/>
            <a:gdLst>
              <a:gd name="connsiteX0" fmla="*/ 127967 w 965427"/>
              <a:gd name="connsiteY0" fmla="*/ 369179 h 965427"/>
              <a:gd name="connsiteX1" fmla="*/ 369179 w 965427"/>
              <a:gd name="connsiteY1" fmla="*/ 369179 h 965427"/>
              <a:gd name="connsiteX2" fmla="*/ 369179 w 965427"/>
              <a:gd name="connsiteY2" fmla="*/ 127967 h 965427"/>
              <a:gd name="connsiteX3" fmla="*/ 596248 w 965427"/>
              <a:gd name="connsiteY3" fmla="*/ 127967 h 965427"/>
              <a:gd name="connsiteX4" fmla="*/ 596248 w 965427"/>
              <a:gd name="connsiteY4" fmla="*/ 369179 h 965427"/>
              <a:gd name="connsiteX5" fmla="*/ 837460 w 965427"/>
              <a:gd name="connsiteY5" fmla="*/ 369179 h 965427"/>
              <a:gd name="connsiteX6" fmla="*/ 837460 w 965427"/>
              <a:gd name="connsiteY6" fmla="*/ 596248 h 965427"/>
              <a:gd name="connsiteX7" fmla="*/ 596248 w 965427"/>
              <a:gd name="connsiteY7" fmla="*/ 596248 h 965427"/>
              <a:gd name="connsiteX8" fmla="*/ 596248 w 965427"/>
              <a:gd name="connsiteY8" fmla="*/ 837460 h 965427"/>
              <a:gd name="connsiteX9" fmla="*/ 369179 w 965427"/>
              <a:gd name="connsiteY9" fmla="*/ 837460 h 965427"/>
              <a:gd name="connsiteX10" fmla="*/ 369179 w 965427"/>
              <a:gd name="connsiteY10" fmla="*/ 596248 h 965427"/>
              <a:gd name="connsiteX11" fmla="*/ 127967 w 965427"/>
              <a:gd name="connsiteY11" fmla="*/ 596248 h 965427"/>
              <a:gd name="connsiteX12" fmla="*/ 127967 w 965427"/>
              <a:gd name="connsiteY12" fmla="*/ 369179 h 965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65427" h="965427">
                <a:moveTo>
                  <a:pt x="127967" y="369179"/>
                </a:moveTo>
                <a:lnTo>
                  <a:pt x="369179" y="369179"/>
                </a:lnTo>
                <a:lnTo>
                  <a:pt x="369179" y="127967"/>
                </a:lnTo>
                <a:lnTo>
                  <a:pt x="596248" y="127967"/>
                </a:lnTo>
                <a:lnTo>
                  <a:pt x="596248" y="369179"/>
                </a:lnTo>
                <a:lnTo>
                  <a:pt x="837460" y="369179"/>
                </a:lnTo>
                <a:lnTo>
                  <a:pt x="837460" y="596248"/>
                </a:lnTo>
                <a:lnTo>
                  <a:pt x="596248" y="596248"/>
                </a:lnTo>
                <a:lnTo>
                  <a:pt x="596248" y="837460"/>
                </a:lnTo>
                <a:lnTo>
                  <a:pt x="369179" y="837460"/>
                </a:lnTo>
                <a:lnTo>
                  <a:pt x="369179" y="596248"/>
                </a:lnTo>
                <a:lnTo>
                  <a:pt x="127967" y="596248"/>
                </a:lnTo>
                <a:lnTo>
                  <a:pt x="127967" y="369179"/>
                </a:lnTo>
                <a:close/>
              </a:path>
            </a:pathLst>
          </a:custGeom>
          <a:scene3d>
            <a:camera prst="orthographicFront"/>
            <a:lightRig rig="chilly" dir="t"/>
          </a:scene3d>
          <a:sp3d z="-70000" extrusionH="1700" prstMaterial="translucentPowder">
            <a:bevelT w="25400" h="6350" prst="softRound"/>
            <a:bevelB w="0" h="0" prst="convex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7967" tIns="369179" rIns="127967" bIns="369179" numCol="1" spcCol="1270" anchor="ctr" anchorCtr="0">
            <a:noAutofit/>
          </a:bodyPr>
          <a:lstStyle/>
          <a:p>
            <a:pPr lvl="0" algn="ctr" defTabSz="5778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a-IR" sz="1300" kern="1200">
              <a:cs typeface="B Mitra" pitchFamily="2" charset="-78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1066795" y="838200"/>
            <a:ext cx="1664530" cy="1664530"/>
          </a:xfrm>
          <a:custGeom>
            <a:avLst/>
            <a:gdLst>
              <a:gd name="connsiteX0" fmla="*/ 0 w 1664530"/>
              <a:gd name="connsiteY0" fmla="*/ 832265 h 1664530"/>
              <a:gd name="connsiteX1" fmla="*/ 243766 w 1664530"/>
              <a:gd name="connsiteY1" fmla="*/ 243765 h 1664530"/>
              <a:gd name="connsiteX2" fmla="*/ 832267 w 1664530"/>
              <a:gd name="connsiteY2" fmla="*/ 1 h 1664530"/>
              <a:gd name="connsiteX3" fmla="*/ 1420767 w 1664530"/>
              <a:gd name="connsiteY3" fmla="*/ 243767 h 1664530"/>
              <a:gd name="connsiteX4" fmla="*/ 1664531 w 1664530"/>
              <a:gd name="connsiteY4" fmla="*/ 832268 h 1664530"/>
              <a:gd name="connsiteX5" fmla="*/ 1420766 w 1664530"/>
              <a:gd name="connsiteY5" fmla="*/ 1420768 h 1664530"/>
              <a:gd name="connsiteX6" fmla="*/ 832265 w 1664530"/>
              <a:gd name="connsiteY6" fmla="*/ 1664533 h 1664530"/>
              <a:gd name="connsiteX7" fmla="*/ 243765 w 1664530"/>
              <a:gd name="connsiteY7" fmla="*/ 1420768 h 1664530"/>
              <a:gd name="connsiteX8" fmla="*/ 1 w 1664530"/>
              <a:gd name="connsiteY8" fmla="*/ 832267 h 1664530"/>
              <a:gd name="connsiteX9" fmla="*/ 0 w 1664530"/>
              <a:gd name="connsiteY9" fmla="*/ 832265 h 1664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64530" h="1664530">
                <a:moveTo>
                  <a:pt x="0" y="832265"/>
                </a:moveTo>
                <a:cubicBezTo>
                  <a:pt x="0" y="611535"/>
                  <a:pt x="87685" y="399845"/>
                  <a:pt x="243766" y="243765"/>
                </a:cubicBezTo>
                <a:cubicBezTo>
                  <a:pt x="399846" y="87685"/>
                  <a:pt x="611536" y="1"/>
                  <a:pt x="832267" y="1"/>
                </a:cubicBezTo>
                <a:cubicBezTo>
                  <a:pt x="1052997" y="1"/>
                  <a:pt x="1264687" y="87686"/>
                  <a:pt x="1420767" y="243767"/>
                </a:cubicBezTo>
                <a:cubicBezTo>
                  <a:pt x="1576847" y="399847"/>
                  <a:pt x="1664531" y="611537"/>
                  <a:pt x="1664531" y="832268"/>
                </a:cubicBezTo>
                <a:cubicBezTo>
                  <a:pt x="1664531" y="1052998"/>
                  <a:pt x="1576846" y="1264688"/>
                  <a:pt x="1420766" y="1420768"/>
                </a:cubicBezTo>
                <a:cubicBezTo>
                  <a:pt x="1264686" y="1576848"/>
                  <a:pt x="1052996" y="1664533"/>
                  <a:pt x="832265" y="1664533"/>
                </a:cubicBezTo>
                <a:cubicBezTo>
                  <a:pt x="611535" y="1664533"/>
                  <a:pt x="399845" y="1576848"/>
                  <a:pt x="243765" y="1420768"/>
                </a:cubicBezTo>
                <a:cubicBezTo>
                  <a:pt x="87685" y="1264688"/>
                  <a:pt x="0" y="1052998"/>
                  <a:pt x="1" y="832267"/>
                </a:cubicBezTo>
                <a:cubicBezTo>
                  <a:pt x="1" y="832266"/>
                  <a:pt x="0" y="832266"/>
                  <a:pt x="0" y="832265"/>
                </a:cubicBezTo>
                <a:close/>
              </a:path>
            </a:pathLst>
          </a:custGeom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9325" tIns="279325" rIns="279325" bIns="279325" numCol="1" spcCol="1270" anchor="ctr" anchorCtr="0">
            <a:noAutofit/>
          </a:bodyPr>
          <a:lstStyle/>
          <a:p>
            <a:pPr lvl="0"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a-IR" sz="2800" kern="1200" dirty="0" smtClean="0">
                <a:cs typeface="B Mitra" pitchFamily="2" charset="-78"/>
              </a:rPr>
              <a:t>کاهش صادرات</a:t>
            </a:r>
            <a:endParaRPr lang="fa-IR" sz="2800" kern="1200" dirty="0">
              <a:cs typeface="B Mitra" pitchFamily="2" charset="-78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5615625" y="1219197"/>
            <a:ext cx="965427" cy="965427"/>
          </a:xfrm>
          <a:custGeom>
            <a:avLst/>
            <a:gdLst>
              <a:gd name="connsiteX0" fmla="*/ 127967 w 965427"/>
              <a:gd name="connsiteY0" fmla="*/ 198878 h 965427"/>
              <a:gd name="connsiteX1" fmla="*/ 837460 w 965427"/>
              <a:gd name="connsiteY1" fmla="*/ 198878 h 965427"/>
              <a:gd name="connsiteX2" fmla="*/ 837460 w 965427"/>
              <a:gd name="connsiteY2" fmla="*/ 425946 h 965427"/>
              <a:gd name="connsiteX3" fmla="*/ 127967 w 965427"/>
              <a:gd name="connsiteY3" fmla="*/ 425946 h 965427"/>
              <a:gd name="connsiteX4" fmla="*/ 127967 w 965427"/>
              <a:gd name="connsiteY4" fmla="*/ 198878 h 965427"/>
              <a:gd name="connsiteX5" fmla="*/ 127967 w 965427"/>
              <a:gd name="connsiteY5" fmla="*/ 539481 h 965427"/>
              <a:gd name="connsiteX6" fmla="*/ 837460 w 965427"/>
              <a:gd name="connsiteY6" fmla="*/ 539481 h 965427"/>
              <a:gd name="connsiteX7" fmla="*/ 837460 w 965427"/>
              <a:gd name="connsiteY7" fmla="*/ 766549 h 965427"/>
              <a:gd name="connsiteX8" fmla="*/ 127967 w 965427"/>
              <a:gd name="connsiteY8" fmla="*/ 766549 h 965427"/>
              <a:gd name="connsiteX9" fmla="*/ 127967 w 965427"/>
              <a:gd name="connsiteY9" fmla="*/ 539481 h 965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65427" h="965427">
                <a:moveTo>
                  <a:pt x="127967" y="198878"/>
                </a:moveTo>
                <a:lnTo>
                  <a:pt x="837460" y="198878"/>
                </a:lnTo>
                <a:lnTo>
                  <a:pt x="837460" y="425946"/>
                </a:lnTo>
                <a:lnTo>
                  <a:pt x="127967" y="425946"/>
                </a:lnTo>
                <a:lnTo>
                  <a:pt x="127967" y="198878"/>
                </a:lnTo>
                <a:close/>
                <a:moveTo>
                  <a:pt x="127967" y="539481"/>
                </a:moveTo>
                <a:lnTo>
                  <a:pt x="837460" y="539481"/>
                </a:lnTo>
                <a:lnTo>
                  <a:pt x="837460" y="766549"/>
                </a:lnTo>
                <a:lnTo>
                  <a:pt x="127967" y="766549"/>
                </a:lnTo>
                <a:lnTo>
                  <a:pt x="127967" y="539481"/>
                </a:lnTo>
                <a:close/>
              </a:path>
            </a:pathLst>
          </a:custGeom>
          <a:scene3d>
            <a:camera prst="orthographicFront"/>
            <a:lightRig rig="chilly" dir="t"/>
          </a:scene3d>
          <a:sp3d z="-70000" extrusionH="1700" prstMaterial="translucentPowder">
            <a:bevelT w="25400" h="6350" prst="softRound"/>
            <a:bevelB w="0" h="0" prst="convex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7967" tIns="198878" rIns="127967" bIns="198878" numCol="1" spcCol="1270" anchor="ctr" anchorCtr="0">
            <a:noAutofit/>
          </a:bodyPr>
          <a:lstStyle/>
          <a:p>
            <a:pPr lvl="0" algn="ctr" defTabSz="12001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a-IR" sz="2700" kern="1200">
              <a:cs typeface="B Mitra" pitchFamily="2" charset="-78"/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6716213" y="838200"/>
            <a:ext cx="1664530" cy="1664530"/>
          </a:xfrm>
          <a:custGeom>
            <a:avLst/>
            <a:gdLst>
              <a:gd name="connsiteX0" fmla="*/ 0 w 1664530"/>
              <a:gd name="connsiteY0" fmla="*/ 832265 h 1664530"/>
              <a:gd name="connsiteX1" fmla="*/ 243766 w 1664530"/>
              <a:gd name="connsiteY1" fmla="*/ 243765 h 1664530"/>
              <a:gd name="connsiteX2" fmla="*/ 832267 w 1664530"/>
              <a:gd name="connsiteY2" fmla="*/ 1 h 1664530"/>
              <a:gd name="connsiteX3" fmla="*/ 1420767 w 1664530"/>
              <a:gd name="connsiteY3" fmla="*/ 243767 h 1664530"/>
              <a:gd name="connsiteX4" fmla="*/ 1664531 w 1664530"/>
              <a:gd name="connsiteY4" fmla="*/ 832268 h 1664530"/>
              <a:gd name="connsiteX5" fmla="*/ 1420766 w 1664530"/>
              <a:gd name="connsiteY5" fmla="*/ 1420768 h 1664530"/>
              <a:gd name="connsiteX6" fmla="*/ 832265 w 1664530"/>
              <a:gd name="connsiteY6" fmla="*/ 1664533 h 1664530"/>
              <a:gd name="connsiteX7" fmla="*/ 243765 w 1664530"/>
              <a:gd name="connsiteY7" fmla="*/ 1420768 h 1664530"/>
              <a:gd name="connsiteX8" fmla="*/ 1 w 1664530"/>
              <a:gd name="connsiteY8" fmla="*/ 832267 h 1664530"/>
              <a:gd name="connsiteX9" fmla="*/ 0 w 1664530"/>
              <a:gd name="connsiteY9" fmla="*/ 832265 h 1664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64530" h="1664530">
                <a:moveTo>
                  <a:pt x="0" y="832265"/>
                </a:moveTo>
                <a:cubicBezTo>
                  <a:pt x="0" y="611535"/>
                  <a:pt x="87685" y="399845"/>
                  <a:pt x="243766" y="243765"/>
                </a:cubicBezTo>
                <a:cubicBezTo>
                  <a:pt x="399846" y="87685"/>
                  <a:pt x="611536" y="1"/>
                  <a:pt x="832267" y="1"/>
                </a:cubicBezTo>
                <a:cubicBezTo>
                  <a:pt x="1052997" y="1"/>
                  <a:pt x="1264687" y="87686"/>
                  <a:pt x="1420767" y="243767"/>
                </a:cubicBezTo>
                <a:cubicBezTo>
                  <a:pt x="1576847" y="399847"/>
                  <a:pt x="1664531" y="611537"/>
                  <a:pt x="1664531" y="832268"/>
                </a:cubicBezTo>
                <a:cubicBezTo>
                  <a:pt x="1664531" y="1052998"/>
                  <a:pt x="1576846" y="1264688"/>
                  <a:pt x="1420766" y="1420768"/>
                </a:cubicBezTo>
                <a:cubicBezTo>
                  <a:pt x="1264686" y="1576848"/>
                  <a:pt x="1052996" y="1664533"/>
                  <a:pt x="832265" y="1664533"/>
                </a:cubicBezTo>
                <a:cubicBezTo>
                  <a:pt x="611535" y="1664533"/>
                  <a:pt x="399845" y="1576848"/>
                  <a:pt x="243765" y="1420768"/>
                </a:cubicBezTo>
                <a:cubicBezTo>
                  <a:pt x="87685" y="1264688"/>
                  <a:pt x="0" y="1052998"/>
                  <a:pt x="1" y="832267"/>
                </a:cubicBezTo>
                <a:cubicBezTo>
                  <a:pt x="1" y="832266"/>
                  <a:pt x="0" y="832266"/>
                  <a:pt x="0" y="832265"/>
                </a:cubicBezTo>
                <a:close/>
              </a:path>
            </a:pathLst>
          </a:custGeom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9325" tIns="279325" rIns="279325" bIns="279325" numCol="1" spcCol="1270" anchor="ctr" anchorCtr="0">
            <a:noAutofit/>
          </a:bodyPr>
          <a:lstStyle/>
          <a:p>
            <a:pPr lvl="0"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a-IR" sz="2800" kern="1200" dirty="0" smtClean="0">
                <a:cs typeface="B Mitra" pitchFamily="2" charset="-78"/>
              </a:rPr>
              <a:t>تضعیف تراز تجاری</a:t>
            </a:r>
            <a:endParaRPr lang="fa-IR" sz="2800" kern="1200" dirty="0">
              <a:cs typeface="B Mitra" pitchFamily="2" charset="-78"/>
            </a:endParaRPr>
          </a:p>
        </p:txBody>
      </p:sp>
      <p:graphicFrame>
        <p:nvGraphicFramePr>
          <p:cNvPr id="7" name="Diagram 6"/>
          <p:cNvGraphicFramePr/>
          <p:nvPr/>
        </p:nvGraphicFramePr>
        <p:xfrm>
          <a:off x="1295400" y="3429000"/>
          <a:ext cx="6019800" cy="83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5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4"/>
          <p:cNvSpPr txBox="1"/>
          <p:nvPr/>
        </p:nvSpPr>
        <p:spPr>
          <a:xfrm>
            <a:off x="914400" y="1066800"/>
            <a:ext cx="7543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extLst/>
          </a:lstStyle>
          <a:p>
            <a:pPr marL="0" indent="0">
              <a:buNone/>
            </a:pPr>
            <a:endParaRPr lang="en-US" sz="2800" dirty="0"/>
          </a:p>
        </p:txBody>
      </p:sp>
      <p:sp>
        <p:nvSpPr>
          <p:cNvPr id="28" name="Rectangle 6"/>
          <p:cNvSpPr>
            <a:spLocks noGrp="1"/>
          </p:cNvSpPr>
          <p:nvPr>
            <p:ph type="title"/>
          </p:nvPr>
        </p:nvSpPr>
        <p:spPr/>
        <p:txBody>
          <a:bodyPr anchor="ctr" anchorCtr="0">
            <a:normAutofit/>
          </a:bodyPr>
          <a:lstStyle>
            <a:extLst/>
          </a:lstStyle>
          <a:p>
            <a:pPr algn="ctr"/>
            <a:r>
              <a:rPr lang="fa-IR" sz="3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پیامدهای ارزش‌گذاری ارز پایین‌تر از ارزش بازار </a:t>
            </a:r>
            <a:endParaRPr lang="en-US" sz="32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4385627" y="2230913"/>
            <a:ext cx="2303303" cy="2303303"/>
          </a:xfrm>
          <a:custGeom>
            <a:avLst/>
            <a:gdLst>
              <a:gd name="connsiteX0" fmla="*/ 1634896 w 2303303"/>
              <a:gd name="connsiteY0" fmla="*/ 367236 h 2303303"/>
              <a:gd name="connsiteX1" fmla="*/ 1814057 w 2303303"/>
              <a:gd name="connsiteY1" fmla="*/ 216895 h 2303303"/>
              <a:gd name="connsiteX2" fmla="*/ 1957185 w 2303303"/>
              <a:gd name="connsiteY2" fmla="*/ 336995 h 2303303"/>
              <a:gd name="connsiteX3" fmla="*/ 1840238 w 2303303"/>
              <a:gd name="connsiteY3" fmla="*/ 539539 h 2303303"/>
              <a:gd name="connsiteX4" fmla="*/ 2026051 w 2303303"/>
              <a:gd name="connsiteY4" fmla="*/ 861378 h 2303303"/>
              <a:gd name="connsiteX5" fmla="*/ 2259933 w 2303303"/>
              <a:gd name="connsiteY5" fmla="*/ 861373 h 2303303"/>
              <a:gd name="connsiteX6" fmla="*/ 2292377 w 2303303"/>
              <a:gd name="connsiteY6" fmla="*/ 1045375 h 2303303"/>
              <a:gd name="connsiteX7" fmla="*/ 2072598 w 2303303"/>
              <a:gd name="connsiteY7" fmla="*/ 1125361 h 2303303"/>
              <a:gd name="connsiteX8" fmla="*/ 2008066 w 2303303"/>
              <a:gd name="connsiteY8" fmla="*/ 1491340 h 2303303"/>
              <a:gd name="connsiteX9" fmla="*/ 2187233 w 2303303"/>
              <a:gd name="connsiteY9" fmla="*/ 1641672 h 2303303"/>
              <a:gd name="connsiteX10" fmla="*/ 2093813 w 2303303"/>
              <a:gd name="connsiteY10" fmla="*/ 1803481 h 2303303"/>
              <a:gd name="connsiteX11" fmla="*/ 1874037 w 2303303"/>
              <a:gd name="connsiteY11" fmla="*/ 1723483 h 2303303"/>
              <a:gd name="connsiteX12" fmla="*/ 1589354 w 2303303"/>
              <a:gd name="connsiteY12" fmla="*/ 1962360 h 2303303"/>
              <a:gd name="connsiteX13" fmla="*/ 1629973 w 2303303"/>
              <a:gd name="connsiteY13" fmla="*/ 2192689 h 2303303"/>
              <a:gd name="connsiteX14" fmla="*/ 1454400 w 2303303"/>
              <a:gd name="connsiteY14" fmla="*/ 2256592 h 2303303"/>
              <a:gd name="connsiteX15" fmla="*/ 1337464 w 2303303"/>
              <a:gd name="connsiteY15" fmla="*/ 2054041 h 2303303"/>
              <a:gd name="connsiteX16" fmla="*/ 965837 w 2303303"/>
              <a:gd name="connsiteY16" fmla="*/ 2054041 h 2303303"/>
              <a:gd name="connsiteX17" fmla="*/ 848903 w 2303303"/>
              <a:gd name="connsiteY17" fmla="*/ 2256592 h 2303303"/>
              <a:gd name="connsiteX18" fmla="*/ 673330 w 2303303"/>
              <a:gd name="connsiteY18" fmla="*/ 2192689 h 2303303"/>
              <a:gd name="connsiteX19" fmla="*/ 713949 w 2303303"/>
              <a:gd name="connsiteY19" fmla="*/ 1962361 h 2303303"/>
              <a:gd name="connsiteX20" fmla="*/ 429266 w 2303303"/>
              <a:gd name="connsiteY20" fmla="*/ 1723483 h 2303303"/>
              <a:gd name="connsiteX21" fmla="*/ 209490 w 2303303"/>
              <a:gd name="connsiteY21" fmla="*/ 1803481 h 2303303"/>
              <a:gd name="connsiteX22" fmla="*/ 116070 w 2303303"/>
              <a:gd name="connsiteY22" fmla="*/ 1641672 h 2303303"/>
              <a:gd name="connsiteX23" fmla="*/ 295238 w 2303303"/>
              <a:gd name="connsiteY23" fmla="*/ 1491340 h 2303303"/>
              <a:gd name="connsiteX24" fmla="*/ 230706 w 2303303"/>
              <a:gd name="connsiteY24" fmla="*/ 1125361 h 2303303"/>
              <a:gd name="connsiteX25" fmla="*/ 10926 w 2303303"/>
              <a:gd name="connsiteY25" fmla="*/ 1045375 h 2303303"/>
              <a:gd name="connsiteX26" fmla="*/ 43370 w 2303303"/>
              <a:gd name="connsiteY26" fmla="*/ 861373 h 2303303"/>
              <a:gd name="connsiteX27" fmla="*/ 277252 w 2303303"/>
              <a:gd name="connsiteY27" fmla="*/ 861378 h 2303303"/>
              <a:gd name="connsiteX28" fmla="*/ 463066 w 2303303"/>
              <a:gd name="connsiteY28" fmla="*/ 539540 h 2303303"/>
              <a:gd name="connsiteX29" fmla="*/ 346118 w 2303303"/>
              <a:gd name="connsiteY29" fmla="*/ 336995 h 2303303"/>
              <a:gd name="connsiteX30" fmla="*/ 489246 w 2303303"/>
              <a:gd name="connsiteY30" fmla="*/ 216895 h 2303303"/>
              <a:gd name="connsiteX31" fmla="*/ 668407 w 2303303"/>
              <a:gd name="connsiteY31" fmla="*/ 367236 h 2303303"/>
              <a:gd name="connsiteX32" fmla="*/ 1017622 w 2303303"/>
              <a:gd name="connsiteY32" fmla="*/ 240132 h 2303303"/>
              <a:gd name="connsiteX33" fmla="*/ 1058230 w 2303303"/>
              <a:gd name="connsiteY33" fmla="*/ 9801 h 2303303"/>
              <a:gd name="connsiteX34" fmla="*/ 1245073 w 2303303"/>
              <a:gd name="connsiteY34" fmla="*/ 9801 h 2303303"/>
              <a:gd name="connsiteX35" fmla="*/ 1285680 w 2303303"/>
              <a:gd name="connsiteY35" fmla="*/ 240131 h 2303303"/>
              <a:gd name="connsiteX36" fmla="*/ 1634895 w 2303303"/>
              <a:gd name="connsiteY36" fmla="*/ 367235 h 2303303"/>
              <a:gd name="connsiteX37" fmla="*/ 1634896 w 2303303"/>
              <a:gd name="connsiteY37" fmla="*/ 367236 h 2303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303303" h="2303303">
                <a:moveTo>
                  <a:pt x="1634896" y="367236"/>
                </a:moveTo>
                <a:lnTo>
                  <a:pt x="1814057" y="216895"/>
                </a:lnTo>
                <a:lnTo>
                  <a:pt x="1957185" y="336995"/>
                </a:lnTo>
                <a:lnTo>
                  <a:pt x="1840238" y="539539"/>
                </a:lnTo>
                <a:cubicBezTo>
                  <a:pt x="1923394" y="633084"/>
                  <a:pt x="1986617" y="742590"/>
                  <a:pt x="2026051" y="861378"/>
                </a:cubicBezTo>
                <a:lnTo>
                  <a:pt x="2259933" y="861373"/>
                </a:lnTo>
                <a:lnTo>
                  <a:pt x="2292377" y="1045375"/>
                </a:lnTo>
                <a:lnTo>
                  <a:pt x="2072598" y="1125361"/>
                </a:lnTo>
                <a:cubicBezTo>
                  <a:pt x="2076170" y="1250471"/>
                  <a:pt x="2054212" y="1374997"/>
                  <a:pt x="2008066" y="1491340"/>
                </a:cubicBezTo>
                <a:lnTo>
                  <a:pt x="2187233" y="1641672"/>
                </a:lnTo>
                <a:lnTo>
                  <a:pt x="2093813" y="1803481"/>
                </a:lnTo>
                <a:lnTo>
                  <a:pt x="1874037" y="1723483"/>
                </a:lnTo>
                <a:cubicBezTo>
                  <a:pt x="1796353" y="1821619"/>
                  <a:pt x="1699489" y="1902898"/>
                  <a:pt x="1589354" y="1962360"/>
                </a:cubicBezTo>
                <a:lnTo>
                  <a:pt x="1629973" y="2192689"/>
                </a:lnTo>
                <a:lnTo>
                  <a:pt x="1454400" y="2256592"/>
                </a:lnTo>
                <a:lnTo>
                  <a:pt x="1337464" y="2054041"/>
                </a:lnTo>
                <a:cubicBezTo>
                  <a:pt x="1214874" y="2079284"/>
                  <a:pt x="1088427" y="2079284"/>
                  <a:pt x="965837" y="2054041"/>
                </a:cubicBezTo>
                <a:lnTo>
                  <a:pt x="848903" y="2256592"/>
                </a:lnTo>
                <a:lnTo>
                  <a:pt x="673330" y="2192689"/>
                </a:lnTo>
                <a:lnTo>
                  <a:pt x="713949" y="1962361"/>
                </a:lnTo>
                <a:cubicBezTo>
                  <a:pt x="603814" y="1902899"/>
                  <a:pt x="506949" y="1821620"/>
                  <a:pt x="429266" y="1723483"/>
                </a:cubicBezTo>
                <a:lnTo>
                  <a:pt x="209490" y="1803481"/>
                </a:lnTo>
                <a:lnTo>
                  <a:pt x="116070" y="1641672"/>
                </a:lnTo>
                <a:lnTo>
                  <a:pt x="295238" y="1491340"/>
                </a:lnTo>
                <a:cubicBezTo>
                  <a:pt x="249092" y="1374997"/>
                  <a:pt x="227134" y="1250471"/>
                  <a:pt x="230706" y="1125361"/>
                </a:cubicBezTo>
                <a:lnTo>
                  <a:pt x="10926" y="1045375"/>
                </a:lnTo>
                <a:lnTo>
                  <a:pt x="43370" y="861373"/>
                </a:lnTo>
                <a:lnTo>
                  <a:pt x="277252" y="861378"/>
                </a:lnTo>
                <a:cubicBezTo>
                  <a:pt x="316686" y="742591"/>
                  <a:pt x="379910" y="633084"/>
                  <a:pt x="463066" y="539540"/>
                </a:cubicBezTo>
                <a:lnTo>
                  <a:pt x="346118" y="336995"/>
                </a:lnTo>
                <a:lnTo>
                  <a:pt x="489246" y="216895"/>
                </a:lnTo>
                <a:lnTo>
                  <a:pt x="668407" y="367236"/>
                </a:lnTo>
                <a:cubicBezTo>
                  <a:pt x="774970" y="301588"/>
                  <a:pt x="893792" y="258340"/>
                  <a:pt x="1017622" y="240132"/>
                </a:cubicBezTo>
                <a:lnTo>
                  <a:pt x="1058230" y="9801"/>
                </a:lnTo>
                <a:lnTo>
                  <a:pt x="1245073" y="9801"/>
                </a:lnTo>
                <a:lnTo>
                  <a:pt x="1285680" y="240131"/>
                </a:lnTo>
                <a:cubicBezTo>
                  <a:pt x="1409510" y="258339"/>
                  <a:pt x="1528332" y="301587"/>
                  <a:pt x="1634895" y="367235"/>
                </a:cubicBezTo>
                <a:lnTo>
                  <a:pt x="1634896" y="367236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80845" tIns="557319" rIns="480845" bIns="597600" numCol="1" spcCol="1270" anchor="ctr" anchorCtr="0">
            <a:noAutofit/>
          </a:bodyPr>
          <a:lstStyle/>
          <a:p>
            <a:pPr lvl="0" algn="ctr" defTabSz="622300" rtl="1">
              <a:spcBef>
                <a:spcPct val="0"/>
              </a:spcBef>
              <a:spcAft>
                <a:spcPct val="35000"/>
              </a:spcAft>
            </a:pPr>
            <a:r>
              <a:rPr lang="fa-IR" sz="1400" kern="1200" dirty="0" smtClean="0"/>
              <a:t>کاهش تولید ناخالص داخلی</a:t>
            </a:r>
            <a:endParaRPr lang="fa-IR" sz="1400" kern="1200" dirty="0"/>
          </a:p>
        </p:txBody>
      </p:sp>
      <p:sp>
        <p:nvSpPr>
          <p:cNvPr id="13" name="Freeform 12"/>
          <p:cNvSpPr/>
          <p:nvPr/>
        </p:nvSpPr>
        <p:spPr>
          <a:xfrm>
            <a:off x="3045523" y="1686496"/>
            <a:ext cx="1675130" cy="1675130"/>
          </a:xfrm>
          <a:custGeom>
            <a:avLst/>
            <a:gdLst>
              <a:gd name="connsiteX0" fmla="*/ 1253412 w 1675130"/>
              <a:gd name="connsiteY0" fmla="*/ 424269 h 1675130"/>
              <a:gd name="connsiteX1" fmla="*/ 1500550 w 1675130"/>
              <a:gd name="connsiteY1" fmla="*/ 349787 h 1675130"/>
              <a:gd name="connsiteX2" fmla="*/ 1591488 w 1675130"/>
              <a:gd name="connsiteY2" fmla="*/ 507296 h 1675130"/>
              <a:gd name="connsiteX3" fmla="*/ 1403414 w 1675130"/>
              <a:gd name="connsiteY3" fmla="*/ 684082 h 1675130"/>
              <a:gd name="connsiteX4" fmla="*/ 1403414 w 1675130"/>
              <a:gd name="connsiteY4" fmla="*/ 991050 h 1675130"/>
              <a:gd name="connsiteX5" fmla="*/ 1591488 w 1675130"/>
              <a:gd name="connsiteY5" fmla="*/ 1167834 h 1675130"/>
              <a:gd name="connsiteX6" fmla="*/ 1500550 w 1675130"/>
              <a:gd name="connsiteY6" fmla="*/ 1325343 h 1675130"/>
              <a:gd name="connsiteX7" fmla="*/ 1253412 w 1675130"/>
              <a:gd name="connsiteY7" fmla="*/ 1250861 h 1675130"/>
              <a:gd name="connsiteX8" fmla="*/ 987568 w 1675130"/>
              <a:gd name="connsiteY8" fmla="*/ 1404346 h 1675130"/>
              <a:gd name="connsiteX9" fmla="*/ 928503 w 1675130"/>
              <a:gd name="connsiteY9" fmla="*/ 1655616 h 1675130"/>
              <a:gd name="connsiteX10" fmla="*/ 746627 w 1675130"/>
              <a:gd name="connsiteY10" fmla="*/ 1655616 h 1675130"/>
              <a:gd name="connsiteX11" fmla="*/ 687562 w 1675130"/>
              <a:gd name="connsiteY11" fmla="*/ 1404347 h 1675130"/>
              <a:gd name="connsiteX12" fmla="*/ 421718 w 1675130"/>
              <a:gd name="connsiteY12" fmla="*/ 1250862 h 1675130"/>
              <a:gd name="connsiteX13" fmla="*/ 174580 w 1675130"/>
              <a:gd name="connsiteY13" fmla="*/ 1325343 h 1675130"/>
              <a:gd name="connsiteX14" fmla="*/ 83642 w 1675130"/>
              <a:gd name="connsiteY14" fmla="*/ 1167834 h 1675130"/>
              <a:gd name="connsiteX15" fmla="*/ 271716 w 1675130"/>
              <a:gd name="connsiteY15" fmla="*/ 991048 h 1675130"/>
              <a:gd name="connsiteX16" fmla="*/ 271716 w 1675130"/>
              <a:gd name="connsiteY16" fmla="*/ 684080 h 1675130"/>
              <a:gd name="connsiteX17" fmla="*/ 83642 w 1675130"/>
              <a:gd name="connsiteY17" fmla="*/ 507296 h 1675130"/>
              <a:gd name="connsiteX18" fmla="*/ 174580 w 1675130"/>
              <a:gd name="connsiteY18" fmla="*/ 349787 h 1675130"/>
              <a:gd name="connsiteX19" fmla="*/ 421718 w 1675130"/>
              <a:gd name="connsiteY19" fmla="*/ 424269 h 1675130"/>
              <a:gd name="connsiteX20" fmla="*/ 687562 w 1675130"/>
              <a:gd name="connsiteY20" fmla="*/ 270784 h 1675130"/>
              <a:gd name="connsiteX21" fmla="*/ 746627 w 1675130"/>
              <a:gd name="connsiteY21" fmla="*/ 19514 h 1675130"/>
              <a:gd name="connsiteX22" fmla="*/ 928503 w 1675130"/>
              <a:gd name="connsiteY22" fmla="*/ 19514 h 1675130"/>
              <a:gd name="connsiteX23" fmla="*/ 987568 w 1675130"/>
              <a:gd name="connsiteY23" fmla="*/ 270783 h 1675130"/>
              <a:gd name="connsiteX24" fmla="*/ 1253412 w 1675130"/>
              <a:gd name="connsiteY24" fmla="*/ 424269 h 1675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675130" h="1675130">
                <a:moveTo>
                  <a:pt x="1253412" y="424269"/>
                </a:moveTo>
                <a:lnTo>
                  <a:pt x="1500550" y="349787"/>
                </a:lnTo>
                <a:lnTo>
                  <a:pt x="1591488" y="507296"/>
                </a:lnTo>
                <a:lnTo>
                  <a:pt x="1403414" y="684082"/>
                </a:lnTo>
                <a:cubicBezTo>
                  <a:pt x="1430676" y="784589"/>
                  <a:pt x="1430676" y="890543"/>
                  <a:pt x="1403414" y="991050"/>
                </a:cubicBezTo>
                <a:lnTo>
                  <a:pt x="1591488" y="1167834"/>
                </a:lnTo>
                <a:lnTo>
                  <a:pt x="1500550" y="1325343"/>
                </a:lnTo>
                <a:lnTo>
                  <a:pt x="1253412" y="1250861"/>
                </a:lnTo>
                <a:cubicBezTo>
                  <a:pt x="1180001" y="1324725"/>
                  <a:pt x="1088241" y="1377702"/>
                  <a:pt x="987568" y="1404346"/>
                </a:cubicBezTo>
                <a:lnTo>
                  <a:pt x="928503" y="1655616"/>
                </a:lnTo>
                <a:lnTo>
                  <a:pt x="746627" y="1655616"/>
                </a:lnTo>
                <a:lnTo>
                  <a:pt x="687562" y="1404347"/>
                </a:lnTo>
                <a:cubicBezTo>
                  <a:pt x="586889" y="1377703"/>
                  <a:pt x="495129" y="1324725"/>
                  <a:pt x="421718" y="1250862"/>
                </a:cubicBezTo>
                <a:lnTo>
                  <a:pt x="174580" y="1325343"/>
                </a:lnTo>
                <a:lnTo>
                  <a:pt x="83642" y="1167834"/>
                </a:lnTo>
                <a:lnTo>
                  <a:pt x="271716" y="991048"/>
                </a:lnTo>
                <a:cubicBezTo>
                  <a:pt x="244454" y="890541"/>
                  <a:pt x="244454" y="784587"/>
                  <a:pt x="271716" y="684080"/>
                </a:cubicBezTo>
                <a:lnTo>
                  <a:pt x="83642" y="507296"/>
                </a:lnTo>
                <a:lnTo>
                  <a:pt x="174580" y="349787"/>
                </a:lnTo>
                <a:lnTo>
                  <a:pt x="421718" y="424269"/>
                </a:lnTo>
                <a:cubicBezTo>
                  <a:pt x="495129" y="350405"/>
                  <a:pt x="586889" y="297428"/>
                  <a:pt x="687562" y="270784"/>
                </a:cubicBezTo>
                <a:lnTo>
                  <a:pt x="746627" y="19514"/>
                </a:lnTo>
                <a:lnTo>
                  <a:pt x="928503" y="19514"/>
                </a:lnTo>
                <a:lnTo>
                  <a:pt x="987568" y="270783"/>
                </a:lnTo>
                <a:cubicBezTo>
                  <a:pt x="1088241" y="297427"/>
                  <a:pt x="1180001" y="350405"/>
                  <a:pt x="1253412" y="424269"/>
                </a:cubicBez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-9067202"/>
              <a:satOff val="5236"/>
              <a:lumOff val="-9607"/>
              <a:alphaOff val="0"/>
            </a:schemeClr>
          </a:fillRef>
          <a:effectRef idx="2">
            <a:schemeClr val="accent2">
              <a:hueOff val="-9067202"/>
              <a:satOff val="5236"/>
              <a:lumOff val="-9607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39498" tIns="442049" rIns="439498" bIns="442049" numCol="1" spcCol="1270" anchor="ctr" anchorCtr="0">
            <a:noAutofit/>
          </a:bodyPr>
          <a:lstStyle/>
          <a:p>
            <a:pPr lvl="0" algn="ctr" defTabSz="622300" rtl="1">
              <a:spcBef>
                <a:spcPct val="0"/>
              </a:spcBef>
              <a:spcAft>
                <a:spcPct val="35000"/>
              </a:spcAft>
            </a:pPr>
            <a:r>
              <a:rPr lang="fa-IR" sz="1400" kern="1200" smtClean="0"/>
              <a:t>کاهش فرصت‌های شغلی</a:t>
            </a:r>
            <a:endParaRPr lang="fa-IR" sz="1400" kern="1200" dirty="0"/>
          </a:p>
        </p:txBody>
      </p:sp>
      <p:sp>
        <p:nvSpPr>
          <p:cNvPr id="14" name="Circular Arrow 13"/>
          <p:cNvSpPr/>
          <p:nvPr/>
        </p:nvSpPr>
        <p:spPr>
          <a:xfrm>
            <a:off x="4491671" y="1838797"/>
            <a:ext cx="2833063" cy="2833063"/>
          </a:xfrm>
          <a:prstGeom prst="circularArrow">
            <a:avLst>
              <a:gd name="adj1" fmla="val 4878"/>
              <a:gd name="adj2" fmla="val 312630"/>
              <a:gd name="adj3" fmla="val 3142800"/>
              <a:gd name="adj4" fmla="val 15221125"/>
              <a:gd name="adj5" fmla="val 5691"/>
            </a:avLst>
          </a:prstGeom>
          <a:scene3d>
            <a:camera prst="orthographicFront"/>
            <a:lightRig rig="threePt" dir="t">
              <a:rot lat="0" lon="0" rev="7500000"/>
            </a:lightRig>
          </a:scene3d>
          <a:sp3d z="-70000" extrusionH="63500" prstMaterial="matte">
            <a:bevelT w="25400" h="6350" prst="relaxedInset"/>
            <a:contourClr>
              <a:schemeClr val="bg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5" name="Shape 14"/>
          <p:cNvSpPr/>
          <p:nvPr/>
        </p:nvSpPr>
        <p:spPr>
          <a:xfrm>
            <a:off x="2748861" y="1315881"/>
            <a:ext cx="2142072" cy="2142072"/>
          </a:xfrm>
          <a:prstGeom prst="leftCircularArrow">
            <a:avLst>
              <a:gd name="adj1" fmla="val 6452"/>
              <a:gd name="adj2" fmla="val 429999"/>
              <a:gd name="adj3" fmla="val 10489124"/>
              <a:gd name="adj4" fmla="val 14837806"/>
              <a:gd name="adj5" fmla="val 7527"/>
            </a:avLst>
          </a:prstGeom>
          <a:scene3d>
            <a:camera prst="orthographicFront"/>
            <a:lightRig rig="threePt" dir="t">
              <a:rot lat="0" lon="0" rev="7500000"/>
            </a:lightRig>
          </a:scene3d>
          <a:sp3d z="-70000" extrusionH="63500" prstMaterial="matte">
            <a:bevelT w="25400" h="6350" prst="relaxedInset"/>
            <a:contourClr>
              <a:schemeClr val="bg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-9067202"/>
              <a:satOff val="5236"/>
              <a:lumOff val="-9607"/>
              <a:alphaOff val="0"/>
            </a:schemeClr>
          </a:fillRef>
          <a:effectRef idx="2">
            <a:schemeClr val="accent2">
              <a:hueOff val="-9067202"/>
              <a:satOff val="5236"/>
              <a:lumOff val="-9607"/>
              <a:alphaOff val="0"/>
            </a:schemeClr>
          </a:effectRef>
          <a:fontRef idx="minor">
            <a:schemeClr val="lt1"/>
          </a:fontRef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4"/>
          <p:cNvSpPr txBox="1"/>
          <p:nvPr/>
        </p:nvSpPr>
        <p:spPr>
          <a:xfrm>
            <a:off x="914400" y="1066800"/>
            <a:ext cx="7543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extLst/>
          </a:lstStyle>
          <a:p>
            <a:pPr marL="0" indent="0">
              <a:buNone/>
            </a:pPr>
            <a:endParaRPr lang="en-US" sz="2800" dirty="0"/>
          </a:p>
        </p:txBody>
      </p:sp>
      <p:sp>
        <p:nvSpPr>
          <p:cNvPr id="28" name="Rectang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>
            <a:extLst/>
          </a:lstStyle>
          <a:p>
            <a:pPr algn="ctr"/>
            <a:r>
              <a:rPr lang="fa-I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نمونه‌هایی از بحران‌های مالی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838200" y="914400"/>
          <a:ext cx="7467600" cy="220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Content Placeholder 6"/>
          <p:cNvGraphicFramePr>
            <a:graphicFrameLocks/>
          </p:cNvGraphicFramePr>
          <p:nvPr/>
        </p:nvGraphicFramePr>
        <p:xfrm>
          <a:off x="914400" y="2819400"/>
          <a:ext cx="7467600" cy="243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6"/>
          <p:cNvSpPr>
            <a:spLocks noGrp="1"/>
          </p:cNvSpPr>
          <p:nvPr>
            <p:ph type="title"/>
          </p:nvPr>
        </p:nvSpPr>
        <p:spPr/>
        <p:txBody>
          <a:bodyPr anchor="ctr" anchorCtr="0">
            <a:normAutofit fontScale="90000"/>
          </a:bodyPr>
          <a:lstStyle>
            <a:extLst/>
          </a:lstStyle>
          <a:p>
            <a:pPr algn="ctr"/>
            <a:r>
              <a:rPr lang="fa-IR" sz="3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fa-IR" sz="3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fa-IR" sz="3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پیامدهای ارزش‌گذاری ارز پایین‌تر از ارزش بازار </a:t>
            </a:r>
            <a:r>
              <a:rPr lang="en-US" sz="3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en-US" sz="3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en-US" sz="32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459597" y="2466754"/>
            <a:ext cx="2405613" cy="1924490"/>
          </a:xfrm>
          <a:custGeom>
            <a:avLst/>
            <a:gdLst>
              <a:gd name="connsiteX0" fmla="*/ 0 w 2405613"/>
              <a:gd name="connsiteY0" fmla="*/ 0 h 1924490"/>
              <a:gd name="connsiteX1" fmla="*/ 1924491 w 2405613"/>
              <a:gd name="connsiteY1" fmla="*/ 0 h 1924490"/>
              <a:gd name="connsiteX2" fmla="*/ 2405613 w 2405613"/>
              <a:gd name="connsiteY2" fmla="*/ 962245 h 1924490"/>
              <a:gd name="connsiteX3" fmla="*/ 1924491 w 2405613"/>
              <a:gd name="connsiteY3" fmla="*/ 1924490 h 1924490"/>
              <a:gd name="connsiteX4" fmla="*/ 0 w 2405613"/>
              <a:gd name="connsiteY4" fmla="*/ 1924490 h 1924490"/>
              <a:gd name="connsiteX5" fmla="*/ 0 w 2405613"/>
              <a:gd name="connsiteY5" fmla="*/ 0 h 1924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05613" h="1924490">
                <a:moveTo>
                  <a:pt x="0" y="0"/>
                </a:moveTo>
                <a:lnTo>
                  <a:pt x="1924491" y="0"/>
                </a:lnTo>
                <a:lnTo>
                  <a:pt x="2405613" y="962245"/>
                </a:lnTo>
                <a:lnTo>
                  <a:pt x="1924491" y="1924490"/>
                </a:lnTo>
                <a:lnTo>
                  <a:pt x="0" y="1924490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4865" tIns="40640" rIns="580021" bIns="40640" numCol="1" spcCol="1270" anchor="ctr" anchorCtr="0">
            <a:noAutofit/>
          </a:bodyPr>
          <a:lstStyle/>
          <a:p>
            <a:pPr lvl="0" algn="justLow" defTabSz="711200" rtl="1">
              <a:lnSpc>
                <a:spcPct val="110000"/>
              </a:lnSpc>
              <a:spcBef>
                <a:spcPct val="0"/>
              </a:spcBef>
              <a:spcAft>
                <a:spcPct val="35000"/>
              </a:spcAft>
            </a:pPr>
            <a:r>
              <a:rPr lang="fa-IR" sz="1600" b="1" kern="1200" dirty="0" smtClean="0">
                <a:cs typeface="B Mitra" pitchFamily="2" charset="-78"/>
              </a:rPr>
              <a:t>هیأت ارز آرژانتین سیاست تثبیت نرخ ارز نسبت به دلار را در سال 1991 در پیش گرفت.</a:t>
            </a:r>
            <a:endParaRPr lang="fa-IR" sz="1600" b="1" kern="1200" dirty="0">
              <a:cs typeface="B Mitra" pitchFamily="2" charset="-78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2384088" y="2466754"/>
            <a:ext cx="2405613" cy="1924490"/>
          </a:xfrm>
          <a:custGeom>
            <a:avLst/>
            <a:gdLst>
              <a:gd name="connsiteX0" fmla="*/ 0 w 2405613"/>
              <a:gd name="connsiteY0" fmla="*/ 0 h 1924490"/>
              <a:gd name="connsiteX1" fmla="*/ 1924491 w 2405613"/>
              <a:gd name="connsiteY1" fmla="*/ 0 h 1924490"/>
              <a:gd name="connsiteX2" fmla="*/ 2405613 w 2405613"/>
              <a:gd name="connsiteY2" fmla="*/ 962245 h 1924490"/>
              <a:gd name="connsiteX3" fmla="*/ 1924491 w 2405613"/>
              <a:gd name="connsiteY3" fmla="*/ 1924490 h 1924490"/>
              <a:gd name="connsiteX4" fmla="*/ 0 w 2405613"/>
              <a:gd name="connsiteY4" fmla="*/ 1924490 h 1924490"/>
              <a:gd name="connsiteX5" fmla="*/ 481123 w 2405613"/>
              <a:gd name="connsiteY5" fmla="*/ 962245 h 1924490"/>
              <a:gd name="connsiteX6" fmla="*/ 0 w 2405613"/>
              <a:gd name="connsiteY6" fmla="*/ 0 h 1924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05613" h="1924490">
                <a:moveTo>
                  <a:pt x="0" y="0"/>
                </a:moveTo>
                <a:lnTo>
                  <a:pt x="1924491" y="0"/>
                </a:lnTo>
                <a:lnTo>
                  <a:pt x="2405613" y="962245"/>
                </a:lnTo>
                <a:lnTo>
                  <a:pt x="1924491" y="1924490"/>
                </a:lnTo>
                <a:lnTo>
                  <a:pt x="0" y="1924490"/>
                </a:lnTo>
                <a:lnTo>
                  <a:pt x="481123" y="962245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65988" tIns="40640" rIns="565987" bIns="40640" numCol="1" spcCol="1270" anchor="ctr" anchorCtr="0">
            <a:noAutofit/>
          </a:bodyPr>
          <a:lstStyle/>
          <a:p>
            <a:pPr lvl="0" algn="justLow" defTabSz="711200" rtl="1">
              <a:lnSpc>
                <a:spcPct val="110000"/>
              </a:lnSpc>
              <a:spcBef>
                <a:spcPct val="0"/>
              </a:spcBef>
              <a:spcAft>
                <a:spcPct val="35000"/>
              </a:spcAft>
            </a:pPr>
            <a:r>
              <a:rPr lang="fa-IR" sz="1600" b="1" kern="1200" dirty="0" smtClean="0">
                <a:cs typeface="B Mitra" pitchFamily="2" charset="-78"/>
              </a:rPr>
              <a:t>دولت آرژانتین قابلیت‌تبدیل کامل دلار آمریکا به پزو آرژانتین را تضمین نمود.</a:t>
            </a:r>
            <a:endParaRPr lang="en-US" sz="1600" b="1" kern="1200" dirty="0">
              <a:cs typeface="B Mitra" pitchFamily="2" charset="-78"/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4308578" y="2466754"/>
            <a:ext cx="2405613" cy="1924490"/>
          </a:xfrm>
          <a:custGeom>
            <a:avLst/>
            <a:gdLst>
              <a:gd name="connsiteX0" fmla="*/ 0 w 2405613"/>
              <a:gd name="connsiteY0" fmla="*/ 0 h 1924490"/>
              <a:gd name="connsiteX1" fmla="*/ 1924491 w 2405613"/>
              <a:gd name="connsiteY1" fmla="*/ 0 h 1924490"/>
              <a:gd name="connsiteX2" fmla="*/ 2405613 w 2405613"/>
              <a:gd name="connsiteY2" fmla="*/ 962245 h 1924490"/>
              <a:gd name="connsiteX3" fmla="*/ 1924491 w 2405613"/>
              <a:gd name="connsiteY3" fmla="*/ 1924490 h 1924490"/>
              <a:gd name="connsiteX4" fmla="*/ 0 w 2405613"/>
              <a:gd name="connsiteY4" fmla="*/ 1924490 h 1924490"/>
              <a:gd name="connsiteX5" fmla="*/ 481123 w 2405613"/>
              <a:gd name="connsiteY5" fmla="*/ 962245 h 1924490"/>
              <a:gd name="connsiteX6" fmla="*/ 0 w 2405613"/>
              <a:gd name="connsiteY6" fmla="*/ 0 h 1924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05613" h="1924490">
                <a:moveTo>
                  <a:pt x="0" y="0"/>
                </a:moveTo>
                <a:lnTo>
                  <a:pt x="1924491" y="0"/>
                </a:lnTo>
                <a:lnTo>
                  <a:pt x="2405613" y="962245"/>
                </a:lnTo>
                <a:lnTo>
                  <a:pt x="1924491" y="1924490"/>
                </a:lnTo>
                <a:lnTo>
                  <a:pt x="0" y="1924490"/>
                </a:lnTo>
                <a:lnTo>
                  <a:pt x="481123" y="962245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65988" tIns="40640" rIns="565987" bIns="40640" numCol="1" spcCol="1270" anchor="ctr" anchorCtr="0">
            <a:noAutofit/>
          </a:bodyPr>
          <a:lstStyle/>
          <a:p>
            <a:pPr lvl="0" algn="justLow" defTabSz="711200" rtl="1">
              <a:lnSpc>
                <a:spcPct val="110000"/>
              </a:lnSpc>
              <a:spcBef>
                <a:spcPct val="0"/>
              </a:spcBef>
              <a:spcAft>
                <a:spcPct val="35000"/>
              </a:spcAft>
            </a:pPr>
            <a:r>
              <a:rPr lang="fa-IR" sz="1600" b="1" kern="1200" dirty="0" smtClean="0">
                <a:cs typeface="B Mitra" pitchFamily="2" charset="-78"/>
              </a:rPr>
              <a:t>تنها درسال‌های اولیه مطابق برنامه عمل می‌شد و پس از آن برنامه به‌دست فراموشی سپرده شد.</a:t>
            </a:r>
            <a:endParaRPr lang="en-US" sz="1600" b="1" kern="1200" dirty="0">
              <a:cs typeface="B Mitra" pitchFamily="2" charset="-78"/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6233069" y="2466754"/>
            <a:ext cx="2405613" cy="1924490"/>
          </a:xfrm>
          <a:custGeom>
            <a:avLst/>
            <a:gdLst>
              <a:gd name="connsiteX0" fmla="*/ 0 w 2405613"/>
              <a:gd name="connsiteY0" fmla="*/ 0 h 1924490"/>
              <a:gd name="connsiteX1" fmla="*/ 1924491 w 2405613"/>
              <a:gd name="connsiteY1" fmla="*/ 0 h 1924490"/>
              <a:gd name="connsiteX2" fmla="*/ 2405613 w 2405613"/>
              <a:gd name="connsiteY2" fmla="*/ 962245 h 1924490"/>
              <a:gd name="connsiteX3" fmla="*/ 1924491 w 2405613"/>
              <a:gd name="connsiteY3" fmla="*/ 1924490 h 1924490"/>
              <a:gd name="connsiteX4" fmla="*/ 0 w 2405613"/>
              <a:gd name="connsiteY4" fmla="*/ 1924490 h 1924490"/>
              <a:gd name="connsiteX5" fmla="*/ 481123 w 2405613"/>
              <a:gd name="connsiteY5" fmla="*/ 962245 h 1924490"/>
              <a:gd name="connsiteX6" fmla="*/ 0 w 2405613"/>
              <a:gd name="connsiteY6" fmla="*/ 0 h 1924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05613" h="1924490">
                <a:moveTo>
                  <a:pt x="0" y="0"/>
                </a:moveTo>
                <a:lnTo>
                  <a:pt x="1924491" y="0"/>
                </a:lnTo>
                <a:lnTo>
                  <a:pt x="2405613" y="962245"/>
                </a:lnTo>
                <a:lnTo>
                  <a:pt x="1924491" y="1924490"/>
                </a:lnTo>
                <a:lnTo>
                  <a:pt x="0" y="1924490"/>
                </a:lnTo>
                <a:lnTo>
                  <a:pt x="481123" y="962245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65988" tIns="40640" rIns="565987" bIns="40640" numCol="1" spcCol="1270" anchor="t" anchorCtr="0">
            <a:noAutofit/>
          </a:bodyPr>
          <a:lstStyle/>
          <a:p>
            <a:pPr lvl="0" algn="r" defTabSz="711200" rtl="1">
              <a:lnSpc>
                <a:spcPct val="110000"/>
              </a:lnSpc>
              <a:spcBef>
                <a:spcPct val="0"/>
              </a:spcBef>
              <a:spcAft>
                <a:spcPct val="35000"/>
              </a:spcAft>
            </a:pPr>
            <a:endParaRPr lang="fa-IR" sz="1600" b="1" kern="1200" dirty="0" smtClean="0">
              <a:cs typeface="B Mitra" pitchFamily="2" charset="-78"/>
            </a:endParaRPr>
          </a:p>
          <a:p>
            <a:pPr lvl="0" algn="justLow" defTabSz="711200" rtl="1">
              <a:lnSpc>
                <a:spcPct val="110000"/>
              </a:lnSpc>
              <a:spcBef>
                <a:spcPct val="0"/>
              </a:spcBef>
              <a:spcAft>
                <a:spcPct val="35000"/>
              </a:spcAft>
            </a:pPr>
            <a:r>
              <a:rPr lang="fa-IR" sz="1600" b="1" kern="1200" dirty="0" smtClean="0">
                <a:cs typeface="B Mitra" pitchFamily="2" charset="-78"/>
              </a:rPr>
              <a:t>بحران در سال 2000 با کاهش سپرده‌های ارزی بانک‌ها آغاز شد.</a:t>
            </a:r>
            <a:endParaRPr lang="fa-IR" sz="1600" b="1" kern="1200" dirty="0">
              <a:cs typeface="B Mitra" pitchFamily="2" charset="-78"/>
            </a:endParaRPr>
          </a:p>
          <a:p>
            <a:pPr marL="114300" lvl="1" indent="-114300" algn="r" defTabSz="533400" rtl="1">
              <a:lnSpc>
                <a:spcPct val="11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fa-IR" sz="1200" b="1" kern="1200" dirty="0">
              <a:cs typeface="B Mitra" pitchFamily="2" charset="-78"/>
            </a:endParaRPr>
          </a:p>
        </p:txBody>
      </p:sp>
      <p:sp>
        <p:nvSpPr>
          <p:cNvPr id="26" name="Freeform 25"/>
          <p:cNvSpPr/>
          <p:nvPr/>
        </p:nvSpPr>
        <p:spPr>
          <a:xfrm>
            <a:off x="2286000" y="1686676"/>
            <a:ext cx="4800599" cy="824850"/>
          </a:xfrm>
          <a:custGeom>
            <a:avLst/>
            <a:gdLst>
              <a:gd name="connsiteX0" fmla="*/ 0 w 4800599"/>
              <a:gd name="connsiteY0" fmla="*/ 137478 h 824850"/>
              <a:gd name="connsiteX1" fmla="*/ 40267 w 4800599"/>
              <a:gd name="connsiteY1" fmla="*/ 40266 h 824850"/>
              <a:gd name="connsiteX2" fmla="*/ 137479 w 4800599"/>
              <a:gd name="connsiteY2" fmla="*/ 0 h 824850"/>
              <a:gd name="connsiteX3" fmla="*/ 4663121 w 4800599"/>
              <a:gd name="connsiteY3" fmla="*/ 0 h 824850"/>
              <a:gd name="connsiteX4" fmla="*/ 4760333 w 4800599"/>
              <a:gd name="connsiteY4" fmla="*/ 40267 h 824850"/>
              <a:gd name="connsiteX5" fmla="*/ 4800599 w 4800599"/>
              <a:gd name="connsiteY5" fmla="*/ 137479 h 824850"/>
              <a:gd name="connsiteX6" fmla="*/ 4800599 w 4800599"/>
              <a:gd name="connsiteY6" fmla="*/ 687372 h 824850"/>
              <a:gd name="connsiteX7" fmla="*/ 4760333 w 4800599"/>
              <a:gd name="connsiteY7" fmla="*/ 784584 h 824850"/>
              <a:gd name="connsiteX8" fmla="*/ 4663121 w 4800599"/>
              <a:gd name="connsiteY8" fmla="*/ 824850 h 824850"/>
              <a:gd name="connsiteX9" fmla="*/ 137478 w 4800599"/>
              <a:gd name="connsiteY9" fmla="*/ 824850 h 824850"/>
              <a:gd name="connsiteX10" fmla="*/ 40266 w 4800599"/>
              <a:gd name="connsiteY10" fmla="*/ 784584 h 824850"/>
              <a:gd name="connsiteX11" fmla="*/ 0 w 4800599"/>
              <a:gd name="connsiteY11" fmla="*/ 687372 h 824850"/>
              <a:gd name="connsiteX12" fmla="*/ 0 w 4800599"/>
              <a:gd name="connsiteY12" fmla="*/ 137478 h 824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800599" h="824850">
                <a:moveTo>
                  <a:pt x="0" y="137478"/>
                </a:moveTo>
                <a:cubicBezTo>
                  <a:pt x="0" y="101017"/>
                  <a:pt x="14484" y="66048"/>
                  <a:pt x="40267" y="40266"/>
                </a:cubicBezTo>
                <a:cubicBezTo>
                  <a:pt x="66049" y="14484"/>
                  <a:pt x="101017" y="0"/>
                  <a:pt x="137479" y="0"/>
                </a:cubicBezTo>
                <a:lnTo>
                  <a:pt x="4663121" y="0"/>
                </a:lnTo>
                <a:cubicBezTo>
                  <a:pt x="4699582" y="0"/>
                  <a:pt x="4734551" y="14484"/>
                  <a:pt x="4760333" y="40267"/>
                </a:cubicBezTo>
                <a:cubicBezTo>
                  <a:pt x="4786115" y="66049"/>
                  <a:pt x="4800599" y="101017"/>
                  <a:pt x="4800599" y="137479"/>
                </a:cubicBezTo>
                <a:lnTo>
                  <a:pt x="4800599" y="687372"/>
                </a:lnTo>
                <a:cubicBezTo>
                  <a:pt x="4800599" y="723833"/>
                  <a:pt x="4786115" y="758802"/>
                  <a:pt x="4760333" y="784584"/>
                </a:cubicBezTo>
                <a:cubicBezTo>
                  <a:pt x="4734551" y="810366"/>
                  <a:pt x="4699583" y="824850"/>
                  <a:pt x="4663121" y="824850"/>
                </a:cubicBezTo>
                <a:lnTo>
                  <a:pt x="137478" y="824850"/>
                </a:lnTo>
                <a:cubicBezTo>
                  <a:pt x="101017" y="824850"/>
                  <a:pt x="66048" y="810366"/>
                  <a:pt x="40266" y="784584"/>
                </a:cubicBezTo>
                <a:cubicBezTo>
                  <a:pt x="14484" y="758802"/>
                  <a:pt x="0" y="723834"/>
                  <a:pt x="0" y="687372"/>
                </a:cubicBezTo>
                <a:lnTo>
                  <a:pt x="0" y="137478"/>
                </a:lnTo>
                <a:close/>
              </a:path>
            </a:pathLst>
          </a:custGeom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4566" tIns="154566" rIns="154566" bIns="154566" numCol="1" spcCol="1270" anchor="ctr" anchorCtr="0">
            <a:noAutofit/>
          </a:bodyPr>
          <a:lstStyle/>
          <a:p>
            <a:pPr lvl="0" algn="ctr" defTabSz="13335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a-IR" sz="3000" kern="1200" dirty="0" smtClean="0">
                <a:cs typeface="B Mitra" pitchFamily="2" charset="-78"/>
              </a:rPr>
              <a:t>بحران مالی آرژانتین (2000)</a:t>
            </a:r>
            <a:r>
              <a:rPr lang="en-US" sz="3000" kern="1200" dirty="0" smtClean="0">
                <a:cs typeface="B Mitra" pitchFamily="2" charset="-78"/>
              </a:rPr>
              <a:t> </a:t>
            </a:r>
            <a:endParaRPr lang="fa-IR" sz="3000" kern="1200" dirty="0">
              <a:cs typeface="B Mitra" pitchFamily="2" charset="-78"/>
            </a:endParaRPr>
          </a:p>
        </p:txBody>
      </p:sp>
      <p:grpSp>
        <p:nvGrpSpPr>
          <p:cNvPr id="2" name="Group 11"/>
          <p:cNvGrpSpPr/>
          <p:nvPr/>
        </p:nvGrpSpPr>
        <p:grpSpPr>
          <a:xfrm>
            <a:off x="2209800" y="4343400"/>
            <a:ext cx="4800600" cy="824850"/>
            <a:chOff x="0" y="3073"/>
            <a:chExt cx="4800600" cy="824850"/>
          </a:xfrm>
          <a:scene3d>
            <a:camera prst="orthographicFront"/>
            <a:lightRig rig="chilly" dir="t"/>
          </a:scene3d>
        </p:grpSpPr>
        <p:sp>
          <p:nvSpPr>
            <p:cNvPr id="13" name="Rounded Rectangle 12"/>
            <p:cNvSpPr/>
            <p:nvPr/>
          </p:nvSpPr>
          <p:spPr>
            <a:xfrm>
              <a:off x="0" y="3073"/>
              <a:ext cx="4800600" cy="824850"/>
            </a:xfrm>
            <a:prstGeom prst="roundRect">
              <a:avLst/>
            </a:prstGeom>
            <a:sp3d prstMaterial="translucentPowder">
              <a:bevelT w="127000" h="25400" prst="softRound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ounded Rectangle 4"/>
            <p:cNvSpPr/>
            <p:nvPr/>
          </p:nvSpPr>
          <p:spPr>
            <a:xfrm>
              <a:off x="40266" y="43339"/>
              <a:ext cx="4720068" cy="74431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0" tIns="114300" rIns="114300" bIns="114300" numCol="1" spcCol="1270" anchor="ctr" anchorCtr="0">
              <a:noAutofit/>
            </a:bodyPr>
            <a:lstStyle/>
            <a:p>
              <a:pPr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000" dirty="0" smtClean="0">
                  <a:cs typeface="B Mitra" pitchFamily="2" charset="-78"/>
                </a:rPr>
                <a:t>نهایتاً در سال 2002 نظام ثابت  نرخ ارز در آرانتین فروپاشید. </a:t>
              </a:r>
              <a:endParaRPr lang="en-US" sz="2000" dirty="0" smtClean="0">
                <a:cs typeface="B Mitra" pitchFamily="2" charset="-78"/>
              </a:endParaRPr>
            </a:p>
          </p:txBody>
        </p:sp>
      </p:grpSp>
      <p:sp>
        <p:nvSpPr>
          <p:cNvPr id="27" name="Rectangle 24"/>
          <p:cNvSpPr txBox="1"/>
          <p:nvPr/>
        </p:nvSpPr>
        <p:spPr>
          <a:xfrm>
            <a:off x="1219200" y="533400"/>
            <a:ext cx="6629400" cy="769441"/>
          </a:xfrm>
          <a:prstGeom prst="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60000">
                <a:schemeClr val="dk1">
                  <a:shade val="95000"/>
                  <a:satMod val="150000"/>
                </a:schemeClr>
              </a:gs>
              <a:gs pos="100000">
                <a:schemeClr val="dk1">
                  <a:tint val="87000"/>
                  <a:satMod val="250000"/>
                </a:schemeClr>
              </a:gs>
            </a:gsLst>
          </a:gra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anchor="ctr" anchorCtr="0">
            <a:spAutoFit/>
          </a:bodyPr>
          <a:lstStyle>
            <a:extLst/>
          </a:lstStyle>
          <a:p>
            <a:pPr algn="ctr"/>
            <a:r>
              <a:rPr lang="fa-IR" sz="2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الزام به کنترل دائمی  و دقیق نرخ ارز توسط بانک مرکزی</a:t>
            </a:r>
          </a:p>
          <a:p>
            <a:pPr marL="0" indent="0" algn="ctr">
              <a:buNone/>
            </a:pPr>
            <a:endParaRPr lang="en-US" sz="2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000"/>
                            </p:stCondLst>
                            <p:childTnLst>
                              <p:par>
                                <p:cTn id="2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0"/>
                            </p:stCondLst>
                            <p:childTnLst>
                              <p:par>
                                <p:cTn id="3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000"/>
                            </p:stCondLst>
                            <p:childTnLst>
                              <p:par>
                                <p:cTn id="5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0"/>
                            </p:stCondLst>
                            <p:childTnLst>
                              <p:par>
                                <p:cTn id="6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6" grpId="0" animBg="1"/>
      <p:bldP spid="2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4000" dirty="0" smtClean="0"/>
              <a:t>آزادسازی قیمت‌ها</a:t>
            </a:r>
            <a:endParaRPr lang="en-US" sz="4000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4000" dirty="0" smtClean="0"/>
              <a:t> كار انبوه سازي</a:t>
            </a:r>
            <a:endParaRPr lang="en-US" sz="4000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183880" cy="1051560"/>
          </a:xfrm>
        </p:spPr>
        <p:txBody>
          <a:bodyPr/>
          <a:lstStyle/>
          <a:p>
            <a:pPr algn="ctr"/>
            <a:r>
              <a:rPr lang="fa-IR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Titr" pitchFamily="2" charset="-78"/>
              </a:rPr>
              <a:t>وجوه  آزادسازی قیمت‌ها</a:t>
            </a:r>
            <a:endParaRPr lang="fa-IR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B Titr" pitchFamily="2" charset="-78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2908581" y="1777848"/>
            <a:ext cx="3517773" cy="3517773"/>
          </a:xfrm>
          <a:custGeom>
            <a:avLst/>
            <a:gdLst>
              <a:gd name="connsiteX0" fmla="*/ 1758889 w 3517773"/>
              <a:gd name="connsiteY0" fmla="*/ 0 h 3517773"/>
              <a:gd name="connsiteX1" fmla="*/ 3282129 w 3517773"/>
              <a:gd name="connsiteY1" fmla="*/ 879446 h 3517773"/>
              <a:gd name="connsiteX2" fmla="*/ 3282125 w 3517773"/>
              <a:gd name="connsiteY2" fmla="*/ 2638334 h 3517773"/>
              <a:gd name="connsiteX3" fmla="*/ 1758887 w 3517773"/>
              <a:gd name="connsiteY3" fmla="*/ 1758887 h 3517773"/>
              <a:gd name="connsiteX4" fmla="*/ 1758889 w 3517773"/>
              <a:gd name="connsiteY4" fmla="*/ 0 h 3517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17773" h="3517773">
                <a:moveTo>
                  <a:pt x="1758889" y="0"/>
                </a:moveTo>
                <a:cubicBezTo>
                  <a:pt x="2387279" y="1"/>
                  <a:pt x="2967935" y="335244"/>
                  <a:pt x="3282129" y="879446"/>
                </a:cubicBezTo>
                <a:cubicBezTo>
                  <a:pt x="3596323" y="1423648"/>
                  <a:pt x="3596322" y="2094133"/>
                  <a:pt x="3282125" y="2638334"/>
                </a:cubicBezTo>
                <a:lnTo>
                  <a:pt x="1758887" y="1758887"/>
                </a:lnTo>
                <a:cubicBezTo>
                  <a:pt x="1758888" y="1172591"/>
                  <a:pt x="1758888" y="586296"/>
                  <a:pt x="1758889" y="0"/>
                </a:cubicBez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86971" tIns="778453" rIns="440495" bIns="1758404" numCol="1" spcCol="1270" anchor="ctr" anchorCtr="0">
            <a:noAutofit/>
          </a:bodyPr>
          <a:lstStyle/>
          <a:p>
            <a:pPr lvl="0" algn="ctr" defTabSz="11557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a-IR" sz="2600" kern="1200" dirty="0" smtClean="0">
                <a:cs typeface="B Bardiya" pitchFamily="2" charset="-78"/>
              </a:rPr>
              <a:t>قیمت پول</a:t>
            </a:r>
            <a:endParaRPr lang="fa-IR" sz="2600" kern="1200" dirty="0">
              <a:cs typeface="B Bardiya" pitchFamily="2" charset="-78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2836132" y="1903483"/>
            <a:ext cx="3517773" cy="3517773"/>
          </a:xfrm>
          <a:custGeom>
            <a:avLst/>
            <a:gdLst>
              <a:gd name="connsiteX0" fmla="*/ 3282127 w 3517773"/>
              <a:gd name="connsiteY0" fmla="*/ 2638330 h 3517773"/>
              <a:gd name="connsiteX1" fmla="*/ 1758885 w 3517773"/>
              <a:gd name="connsiteY1" fmla="*/ 3517773 h 3517773"/>
              <a:gd name="connsiteX2" fmla="*/ 235644 w 3517773"/>
              <a:gd name="connsiteY2" fmla="*/ 2638328 h 3517773"/>
              <a:gd name="connsiteX3" fmla="*/ 1758887 w 3517773"/>
              <a:gd name="connsiteY3" fmla="*/ 1758887 h 3517773"/>
              <a:gd name="connsiteX4" fmla="*/ 3282127 w 3517773"/>
              <a:gd name="connsiteY4" fmla="*/ 2638330 h 3517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17773" h="3517773">
                <a:moveTo>
                  <a:pt x="3282127" y="2638330"/>
                </a:moveTo>
                <a:cubicBezTo>
                  <a:pt x="2967932" y="3182532"/>
                  <a:pt x="2387275" y="3517774"/>
                  <a:pt x="1758885" y="3517773"/>
                </a:cubicBezTo>
                <a:cubicBezTo>
                  <a:pt x="1130495" y="3517773"/>
                  <a:pt x="549839" y="3182530"/>
                  <a:pt x="235644" y="2638328"/>
                </a:cubicBezTo>
                <a:lnTo>
                  <a:pt x="1758887" y="1758887"/>
                </a:lnTo>
                <a:lnTo>
                  <a:pt x="3282127" y="263833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-7009648"/>
              <a:satOff val="10306"/>
              <a:lumOff val="8824"/>
              <a:alphaOff val="0"/>
            </a:schemeClr>
          </a:fillRef>
          <a:effectRef idx="2">
            <a:schemeClr val="accent5">
              <a:hueOff val="-7009648"/>
              <a:satOff val="10306"/>
              <a:lumOff val="8824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70585" tIns="2315385" rIns="828707" bIns="347107" numCol="1" spcCol="1270" anchor="ctr" anchorCtr="0">
            <a:noAutofit/>
          </a:bodyPr>
          <a:lstStyle/>
          <a:p>
            <a:pPr lvl="0" algn="ctr" defTabSz="11557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a-IR" sz="2600" kern="1200" dirty="0" smtClean="0">
                <a:cs typeface="B Bardiya" pitchFamily="2" charset="-78"/>
              </a:rPr>
              <a:t>قیمت ارز</a:t>
            </a:r>
            <a:endParaRPr lang="fa-IR" sz="2600" kern="1200" dirty="0">
              <a:cs typeface="B Bardiya" pitchFamily="2" charset="-78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2763683" y="1777848"/>
            <a:ext cx="3517773" cy="3517773"/>
          </a:xfrm>
          <a:custGeom>
            <a:avLst/>
            <a:gdLst>
              <a:gd name="connsiteX0" fmla="*/ 235645 w 3517773"/>
              <a:gd name="connsiteY0" fmla="*/ 2638328 h 3517773"/>
              <a:gd name="connsiteX1" fmla="*/ 235647 w 3517773"/>
              <a:gd name="connsiteY1" fmla="*/ 879441 h 3517773"/>
              <a:gd name="connsiteX2" fmla="*/ 1758889 w 3517773"/>
              <a:gd name="connsiteY2" fmla="*/ -1 h 3517773"/>
              <a:gd name="connsiteX3" fmla="*/ 1758887 w 3517773"/>
              <a:gd name="connsiteY3" fmla="*/ 1758887 h 3517773"/>
              <a:gd name="connsiteX4" fmla="*/ 235645 w 3517773"/>
              <a:gd name="connsiteY4" fmla="*/ 2638328 h 3517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17773" h="3517773">
                <a:moveTo>
                  <a:pt x="235645" y="2638328"/>
                </a:moveTo>
                <a:cubicBezTo>
                  <a:pt x="-78549" y="2094126"/>
                  <a:pt x="-78548" y="1423642"/>
                  <a:pt x="235647" y="879441"/>
                </a:cubicBezTo>
                <a:cubicBezTo>
                  <a:pt x="549843" y="335240"/>
                  <a:pt x="1130499" y="-1"/>
                  <a:pt x="1758889" y="-1"/>
                </a:cubicBezTo>
                <a:cubicBezTo>
                  <a:pt x="1758888" y="586295"/>
                  <a:pt x="1758888" y="1172591"/>
                  <a:pt x="1758887" y="1758887"/>
                </a:cubicBezTo>
                <a:lnTo>
                  <a:pt x="235645" y="2638328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-14019296"/>
              <a:satOff val="20613"/>
              <a:lumOff val="17647"/>
              <a:alphaOff val="0"/>
            </a:schemeClr>
          </a:fillRef>
          <a:effectRef idx="2">
            <a:schemeClr val="accent5">
              <a:hueOff val="-14019296"/>
              <a:satOff val="20613"/>
              <a:lumOff val="17647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40495" tIns="778453" rIns="1886971" bIns="1758404" numCol="1" spcCol="1270" anchor="ctr" anchorCtr="0">
            <a:noAutofit/>
          </a:bodyPr>
          <a:lstStyle/>
          <a:p>
            <a:pPr lvl="0" algn="ctr" defTabSz="11557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a-IR" sz="2600" kern="1200" dirty="0" smtClean="0">
                <a:cs typeface="B Bardiya" pitchFamily="2" charset="-78"/>
              </a:rPr>
              <a:t>قیمت انرژی</a:t>
            </a:r>
            <a:endParaRPr lang="fa-IR" sz="2600" kern="1200" dirty="0">
              <a:cs typeface="B Bardiya" pitchFamily="2" charset="-78"/>
            </a:endParaRPr>
          </a:p>
        </p:txBody>
      </p:sp>
      <p:sp>
        <p:nvSpPr>
          <p:cNvPr id="9" name="Circular Arrow 8"/>
          <p:cNvSpPr/>
          <p:nvPr/>
        </p:nvSpPr>
        <p:spPr>
          <a:xfrm>
            <a:off x="2691105" y="1560081"/>
            <a:ext cx="3953306" cy="3953306"/>
          </a:xfrm>
          <a:prstGeom prst="circularArrow">
            <a:avLst>
              <a:gd name="adj1" fmla="val 5085"/>
              <a:gd name="adj2" fmla="val 327528"/>
              <a:gd name="adj3" fmla="val 1472472"/>
              <a:gd name="adj4" fmla="val 16199432"/>
              <a:gd name="adj5" fmla="val 5932"/>
            </a:avLst>
          </a:prstGeom>
          <a:scene3d>
            <a:camera prst="orthographicFront"/>
            <a:lightRig rig="flat" dir="t"/>
          </a:scene3d>
          <a:sp3d z="127000" prstMaterial="plastic">
            <a:bevelT w="50800" h="50800"/>
            <a:bevelB w="25400" h="2540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Circular Arrow 9"/>
          <p:cNvSpPr/>
          <p:nvPr/>
        </p:nvSpPr>
        <p:spPr>
          <a:xfrm>
            <a:off x="2618365" y="1685494"/>
            <a:ext cx="3953306" cy="3953306"/>
          </a:xfrm>
          <a:prstGeom prst="circularArrow">
            <a:avLst>
              <a:gd name="adj1" fmla="val 5085"/>
              <a:gd name="adj2" fmla="val 327528"/>
              <a:gd name="adj3" fmla="val 8671970"/>
              <a:gd name="adj4" fmla="val 1800502"/>
              <a:gd name="adj5" fmla="val 5932"/>
            </a:avLst>
          </a:prstGeom>
          <a:scene3d>
            <a:camera prst="orthographicFront"/>
            <a:lightRig rig="flat" dir="t"/>
          </a:scene3d>
          <a:sp3d z="127000" prstMaterial="plastic">
            <a:bevelT w="50800" h="50800"/>
            <a:bevelB w="25400" h="2540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-7009648"/>
              <a:satOff val="10306"/>
              <a:lumOff val="8824"/>
              <a:alphaOff val="0"/>
            </a:schemeClr>
          </a:fillRef>
          <a:effectRef idx="2">
            <a:schemeClr val="accent5">
              <a:hueOff val="-7009648"/>
              <a:satOff val="10306"/>
              <a:lumOff val="8824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Circular Arrow 10"/>
          <p:cNvSpPr/>
          <p:nvPr/>
        </p:nvSpPr>
        <p:spPr>
          <a:xfrm>
            <a:off x="2545625" y="1560081"/>
            <a:ext cx="3953306" cy="3953306"/>
          </a:xfrm>
          <a:prstGeom prst="circularArrow">
            <a:avLst>
              <a:gd name="adj1" fmla="val 5085"/>
              <a:gd name="adj2" fmla="val 327528"/>
              <a:gd name="adj3" fmla="val 15873039"/>
              <a:gd name="adj4" fmla="val 9000000"/>
              <a:gd name="adj5" fmla="val 5932"/>
            </a:avLst>
          </a:prstGeom>
          <a:scene3d>
            <a:camera prst="orthographicFront"/>
            <a:lightRig rig="flat" dir="t"/>
          </a:scene3d>
          <a:sp3d z="127000" prstMaterial="plastic">
            <a:bevelT w="50800" h="50800"/>
            <a:bevelB w="25400" h="2540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-14019296"/>
              <a:satOff val="20613"/>
              <a:lumOff val="17647"/>
              <a:alphaOff val="0"/>
            </a:schemeClr>
          </a:fillRef>
          <a:effectRef idx="2">
            <a:schemeClr val="accent5">
              <a:hueOff val="-14019296"/>
              <a:satOff val="20613"/>
              <a:lumOff val="17647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4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4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4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4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4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183880" cy="1051560"/>
          </a:xfrm>
        </p:spPr>
        <p:txBody>
          <a:bodyPr>
            <a:noAutofit/>
          </a:bodyPr>
          <a:lstStyle/>
          <a:p>
            <a:pPr algn="ctr"/>
            <a:r>
              <a:rPr lang="fa-IR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Titr" pitchFamily="2" charset="-78"/>
              </a:rPr>
              <a:t>اثر آزادسازی قیمت حامل‌های انرژی بر نرخ پول و ارز</a:t>
            </a:r>
            <a:endParaRPr 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B Titr" pitchFamily="2" charset="-78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02920" y="1450848"/>
          <a:ext cx="8183880" cy="4187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03D0890-ECB4-4C4B-B2CA-330BC98D86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>
                                            <p:graphicEl>
                                              <a:dgm id="{D03D0890-ECB4-4C4B-B2CA-330BC98D86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>
                                            <p:graphicEl>
                                              <a:dgm id="{D03D0890-ECB4-4C4B-B2CA-330BC98D86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>
                                            <p:graphicEl>
                                              <a:dgm id="{D03D0890-ECB4-4C4B-B2CA-330BC98D86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>
                                            <p:graphicEl>
                                              <a:dgm id="{D03D0890-ECB4-4C4B-B2CA-330BC98D86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03D0890-ECB4-4C4B-B2CA-330BC98D86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03D0890-ECB4-4C4B-B2CA-330BC98D86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24F1A3B-5DC1-4FDF-AF85-DD4D278BC3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4">
                                            <p:graphicEl>
                                              <a:dgm id="{424F1A3B-5DC1-4FDF-AF85-DD4D278BC3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">
                                            <p:graphicEl>
                                              <a:dgm id="{424F1A3B-5DC1-4FDF-AF85-DD4D278BC3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>
                                            <p:graphicEl>
                                              <a:dgm id="{424F1A3B-5DC1-4FDF-AF85-DD4D278BC3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">
                                            <p:graphicEl>
                                              <a:dgm id="{424F1A3B-5DC1-4FDF-AF85-DD4D278BC3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24F1A3B-5DC1-4FDF-AF85-DD4D278BC3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24F1A3B-5DC1-4FDF-AF85-DD4D278BC3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64E088F-6792-46B1-8FA9-B307B648EB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4">
                                            <p:graphicEl>
                                              <a:dgm id="{764E088F-6792-46B1-8FA9-B307B648EB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4">
                                            <p:graphicEl>
                                              <a:dgm id="{764E088F-6792-46B1-8FA9-B307B648EB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4">
                                            <p:graphicEl>
                                              <a:dgm id="{764E088F-6792-46B1-8FA9-B307B648EB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4">
                                            <p:graphicEl>
                                              <a:dgm id="{764E088F-6792-46B1-8FA9-B307B648EB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64E088F-6792-46B1-8FA9-B307B648EB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64E088F-6792-46B1-8FA9-B307B648EB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E884C41-708E-40C1-9DA0-D47C3B8825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4">
                                            <p:graphicEl>
                                              <a:dgm id="{7E884C41-708E-40C1-9DA0-D47C3B8825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4">
                                            <p:graphicEl>
                                              <a:dgm id="{7E884C41-708E-40C1-9DA0-D47C3B8825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4">
                                            <p:graphicEl>
                                              <a:dgm id="{7E884C41-708E-40C1-9DA0-D47C3B8825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4">
                                            <p:graphicEl>
                                              <a:dgm id="{7E884C41-708E-40C1-9DA0-D47C3B8825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E884C41-708E-40C1-9DA0-D47C3B8825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E884C41-708E-40C1-9DA0-D47C3B8825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F6BA13B-6586-409C-8F8E-627AF202BE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4">
                                            <p:graphicEl>
                                              <a:dgm id="{DF6BA13B-6586-409C-8F8E-627AF202BE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4">
                                            <p:graphicEl>
                                              <a:dgm id="{DF6BA13B-6586-409C-8F8E-627AF202BE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4">
                                            <p:graphicEl>
                                              <a:dgm id="{DF6BA13B-6586-409C-8F8E-627AF202BE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4">
                                            <p:graphicEl>
                                              <a:dgm id="{DF6BA13B-6586-409C-8F8E-627AF202BE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F6BA13B-6586-409C-8F8E-627AF202BE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F6BA13B-6586-409C-8F8E-627AF202BE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dirty="0" smtClean="0"/>
              <a:t>مباحثات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02920" y="530352"/>
          <a:ext cx="8183880" cy="4187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4000" dirty="0" smtClean="0"/>
              <a:t>مسكن </a:t>
            </a:r>
            <a:r>
              <a:rPr lang="fa-IR" sz="4000" dirty="0" smtClean="0"/>
              <a:t>و ساختمان</a:t>
            </a:r>
            <a:endParaRPr lang="en-US" sz="4000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مقایسه شاخص کل و شاخص انبوه سازی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16666" t="27333" r="66667" b="55334"/>
          <a:stretch>
            <a:fillRect/>
          </a:stretch>
        </p:blipFill>
        <p:spPr bwMode="auto">
          <a:xfrm>
            <a:off x="2895600" y="533400"/>
            <a:ext cx="3634154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26923" t="38000" r="19167" b="18513"/>
          <a:stretch>
            <a:fillRect/>
          </a:stretch>
        </p:blipFill>
        <p:spPr bwMode="auto">
          <a:xfrm>
            <a:off x="990600" y="3048000"/>
            <a:ext cx="7162800" cy="2189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648200"/>
            <a:ext cx="8183880" cy="1051560"/>
          </a:xfrm>
        </p:spPr>
        <p:txBody>
          <a:bodyPr/>
          <a:lstStyle/>
          <a:p>
            <a:pPr algn="ctr"/>
            <a:r>
              <a:rPr lang="fa-IR" dirty="0" smtClean="0"/>
              <a:t>شركت ساختمان اصفهان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1156" t="33727" r="30011" b="35711"/>
          <a:stretch>
            <a:fillRect/>
          </a:stretch>
        </p:blipFill>
        <p:spPr bwMode="auto">
          <a:xfrm>
            <a:off x="762000" y="1066800"/>
            <a:ext cx="75438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724400"/>
            <a:ext cx="8183880" cy="1051560"/>
          </a:xfrm>
        </p:spPr>
        <p:txBody>
          <a:bodyPr/>
          <a:lstStyle/>
          <a:p>
            <a:pPr algn="ctr"/>
            <a:r>
              <a:rPr lang="fa-IR" dirty="0" smtClean="0"/>
              <a:t>شركت توريستي و رفاهي آبادگران ايران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l="10588" t="32292" r="51765" b="39583"/>
          <a:stretch>
            <a:fillRect/>
          </a:stretch>
        </p:blipFill>
        <p:spPr bwMode="auto">
          <a:xfrm>
            <a:off x="719667" y="1143000"/>
            <a:ext cx="7586133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495800"/>
            <a:ext cx="8183880" cy="1051560"/>
          </a:xfrm>
        </p:spPr>
        <p:txBody>
          <a:bodyPr/>
          <a:lstStyle/>
          <a:p>
            <a:pPr algn="ctr"/>
            <a:r>
              <a:rPr lang="fa-IR" dirty="0" smtClean="0"/>
              <a:t>شركت سامان‌گستر اصفهان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l="10936" t="31522" r="51816" b="39084"/>
          <a:stretch>
            <a:fillRect/>
          </a:stretch>
        </p:blipFill>
        <p:spPr bwMode="auto">
          <a:xfrm>
            <a:off x="762000" y="914400"/>
            <a:ext cx="7605602" cy="3389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648200"/>
            <a:ext cx="8183880" cy="1051560"/>
          </a:xfrm>
        </p:spPr>
        <p:txBody>
          <a:bodyPr/>
          <a:lstStyle/>
          <a:p>
            <a:pPr algn="ctr"/>
            <a:r>
              <a:rPr lang="fa-IR" dirty="0" smtClean="0"/>
              <a:t>شركت بين‌المللي توسعه ساختمان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0240" t="31522" r="52225" b="38556"/>
          <a:stretch>
            <a:fillRect/>
          </a:stretch>
        </p:blipFill>
        <p:spPr bwMode="auto">
          <a:xfrm>
            <a:off x="609601" y="1219200"/>
            <a:ext cx="7614690" cy="3427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572000"/>
            <a:ext cx="8183880" cy="1051560"/>
          </a:xfrm>
        </p:spPr>
        <p:txBody>
          <a:bodyPr/>
          <a:lstStyle/>
          <a:p>
            <a:pPr algn="ctr"/>
            <a:r>
              <a:rPr lang="fa-IR" dirty="0" smtClean="0"/>
              <a:t>شركت سرمايه‌گذاري ساختمان ايران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 l="10928" t="31646" r="51988" b="39481"/>
          <a:stretch>
            <a:fillRect/>
          </a:stretch>
        </p:blipFill>
        <p:spPr bwMode="auto">
          <a:xfrm>
            <a:off x="494079" y="838200"/>
            <a:ext cx="8145499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مشکل معادل فارسی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381000" y="533400"/>
          <a:ext cx="8229600" cy="5026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A1594A-FFBB-4D4C-9102-B83135140D2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شاخص تورم و قیمت یک متر زیربنای مسکونی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8" name="Chart 7"/>
          <p:cNvGraphicFramePr/>
          <p:nvPr/>
        </p:nvGraphicFramePr>
        <p:xfrm>
          <a:off x="685800" y="685800"/>
          <a:ext cx="76962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دلار، تورم و زیربنای مسکونی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1219200" y="762000"/>
          <a:ext cx="70104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019800" y="38100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Zar" pitchFamily="2" charset="-78"/>
              </a:rPr>
              <a:t>قیمت دلار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Zar" pitchFamily="2" charset="-78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dirty="0" smtClean="0"/>
              <a:t>شاخص </a:t>
            </a:r>
            <a:r>
              <a:rPr lang="fa-IR" dirty="0" smtClean="0"/>
              <a:t>کرایۀ مسکن </a:t>
            </a:r>
            <a:r>
              <a:rPr lang="fa-IR" dirty="0" smtClean="0"/>
              <a:t>اجاره‌ای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A1594A-FFBB-4D4C-9102-B83135140D26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graphicFrame>
        <p:nvGraphicFramePr>
          <p:cNvPr id="5" name="Chart 4"/>
          <p:cNvGraphicFramePr/>
          <p:nvPr/>
        </p:nvGraphicFramePr>
        <p:xfrm>
          <a:off x="978243" y="718752"/>
          <a:ext cx="69342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شاخص قیمت زمین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A1594A-FFBB-4D4C-9102-B83135140D26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graphicFrame>
        <p:nvGraphicFramePr>
          <p:cNvPr id="6" name="Chart 5"/>
          <p:cNvGraphicFramePr/>
          <p:nvPr/>
        </p:nvGraphicFramePr>
        <p:xfrm>
          <a:off x="1143000" y="685800"/>
          <a:ext cx="6629400" cy="4190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a-IR" dirty="0" smtClean="0"/>
              <a:t>تعداد پروانه‌های ساختمانی صادرشده توسط شهرداری‌های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fa-IR" dirty="0" smtClean="0"/>
              <a:t>مناطق شهری کشور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Chart 5"/>
          <p:cNvGraphicFramePr/>
          <p:nvPr/>
        </p:nvGraphicFramePr>
        <p:xfrm>
          <a:off x="685800" y="685800"/>
          <a:ext cx="76962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شاخص بهای خدمات ساختمانی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5" name="Chart 4"/>
          <p:cNvGraphicFramePr/>
          <p:nvPr/>
        </p:nvGraphicFramePr>
        <p:xfrm>
          <a:off x="1219200" y="838200"/>
          <a:ext cx="6629400" cy="4190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شاخص بهای خدمات ساختمانی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5" name="Chart 4"/>
          <p:cNvGraphicFramePr/>
          <p:nvPr/>
        </p:nvGraphicFramePr>
        <p:xfrm>
          <a:off x="1143000" y="1752600"/>
          <a:ext cx="6629400" cy="4190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4000" dirty="0" smtClean="0"/>
              <a:t>روندهاي </a:t>
            </a:r>
            <a:r>
              <a:rPr lang="fa-IR" sz="4000" dirty="0" smtClean="0"/>
              <a:t>اخير در حوزه مسكن و ساختمان   </a:t>
            </a:r>
            <a:endParaRPr lang="en-US" sz="4000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183880" cy="762000"/>
          </a:xfrm>
        </p:spPr>
        <p:txBody>
          <a:bodyPr/>
          <a:lstStyle/>
          <a:p>
            <a:pPr algn="ctr"/>
            <a:r>
              <a:rPr lang="fa-IR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Titr" pitchFamily="2" charset="-78"/>
              </a:rPr>
              <a:t>متغيرهاي اصلي در سال 1390</a:t>
            </a:r>
            <a:endParaRPr lang="en-US" sz="32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B Titr" pitchFamily="2" charset="-78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1371600"/>
          <a:ext cx="7772400" cy="4467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F6C2F69-7A99-46E7-A29A-3042BBA9D5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3F6C2F69-7A99-46E7-A29A-3042BBA9D5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3F6C2F69-7A99-46E7-A29A-3042BBA9D5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11586E3-85F2-43B4-BBAF-49184AD813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graphicEl>
                                              <a:dgm id="{011586E3-85F2-43B4-BBAF-49184AD813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011586E3-85F2-43B4-BBAF-49184AD813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A064B06-78CC-42FC-A72A-09203712DE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graphicEl>
                                              <a:dgm id="{1A064B06-78CC-42FC-A72A-09203712DE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graphicEl>
                                              <a:dgm id="{1A064B06-78CC-42FC-A72A-09203712DE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0328476-8F22-4853-8AB4-FDB4D457E7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graphicEl>
                                              <a:dgm id="{60328476-8F22-4853-8AB4-FDB4D457E7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graphicEl>
                                              <a:dgm id="{60328476-8F22-4853-8AB4-FDB4D457E7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B2A5553-29F0-432C-A99C-844D6B9455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FB2A5553-29F0-432C-A99C-844D6B9455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dgm id="{FB2A5553-29F0-432C-A99C-844D6B9455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EDDD65E-1BE0-4C8A-8DEB-85487A0407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8EDDD65E-1BE0-4C8A-8DEB-85487A0407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graphicEl>
                                              <a:dgm id="{8EDDD65E-1BE0-4C8A-8DEB-85487A0407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7E32FFB-AC8B-4FE9-98E8-A9797944AA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57E32FFB-AC8B-4FE9-98E8-A9797944AA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57E32FFB-AC8B-4FE9-98E8-A9797944AA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4710D03-EE4E-4774-A55B-E740B357BE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graphicEl>
                                              <a:dgm id="{84710D03-EE4E-4774-A55B-E740B357BE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84710D03-EE4E-4774-A55B-E740B357BE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1B65678-6E82-4C7D-A662-18C6117F60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graphicEl>
                                              <a:dgm id="{41B65678-6E82-4C7D-A662-18C6117F60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>
                                            <p:graphicEl>
                                              <a:dgm id="{41B65678-6E82-4C7D-A662-18C6117F60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A40C74A-28FE-4A08-B1E2-3099F5D9DF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>
                                            <p:graphicEl>
                                              <a:dgm id="{8A40C74A-28FE-4A08-B1E2-3099F5D9DF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>
                                            <p:graphicEl>
                                              <a:dgm id="{8A40C74A-28FE-4A08-B1E2-3099F5D9DF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انتظارات از تابع قیمت مسکن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5" name="Chart 4"/>
          <p:cNvGraphicFramePr/>
          <p:nvPr/>
        </p:nvGraphicFramePr>
        <p:xfrm>
          <a:off x="914400" y="685800"/>
          <a:ext cx="73152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اولین انتخاب‌ها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381000"/>
          <a:ext cx="8229600" cy="5026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A1594A-FFBB-4D4C-9102-B83135140D2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تغییر روند عرضه و تقاضا در بخش مسکن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02920" y="530352"/>
          <a:ext cx="8183880" cy="4187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dirty="0" smtClean="0"/>
              <a:t>در پیش گرفتن سیاست‌های انقباضی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02920" y="530352"/>
          <a:ext cx="8183880" cy="4187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dirty="0" smtClean="0"/>
              <a:t>عرضه در بخش‌های مختلف بازار مسکن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02920" y="530352"/>
          <a:ext cx="8183880" cy="4187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B7A9938-BBCE-4763-8180-8FA2A8C35F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B7A9938-BBCE-4763-8180-8FA2A8C35F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B7A9938-BBCE-4763-8180-8FA2A8C35F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B7A9938-BBCE-4763-8180-8FA2A8C35F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>
                                            <p:graphicEl>
                                              <a:dgm id="{BB7A9938-BBCE-4763-8180-8FA2A8C35F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B7A9938-BBCE-4763-8180-8FA2A8C35F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B7A9938-BBCE-4763-8180-8FA2A8C35F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B7A9938-BBCE-4763-8180-8FA2A8C35F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B7A9938-BBCE-4763-8180-8FA2A8C35F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F6E03C0-27A7-4999-90EB-F337B53DB5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F6E03C0-27A7-4999-90EB-F337B53DB5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F6E03C0-27A7-4999-90EB-F337B53DB5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F6E03C0-27A7-4999-90EB-F337B53DB5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graphicEl>
                                              <a:dgm id="{3F6E03C0-27A7-4999-90EB-F337B53DB5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F6E03C0-27A7-4999-90EB-F337B53DB5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F6E03C0-27A7-4999-90EB-F337B53DB5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F6E03C0-27A7-4999-90EB-F337B53DB5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F6E03C0-27A7-4999-90EB-F337B53DB5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370F69F-17E8-452D-A7AF-467B5F380A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370F69F-17E8-452D-A7AF-467B5F380A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370F69F-17E8-452D-A7AF-467B5F380A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370F69F-17E8-452D-A7AF-467B5F380A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graphicEl>
                                              <a:dgm id="{7370F69F-17E8-452D-A7AF-467B5F380A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370F69F-17E8-452D-A7AF-467B5F380A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370F69F-17E8-452D-A7AF-467B5F380A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370F69F-17E8-452D-A7AF-467B5F380A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370F69F-17E8-452D-A7AF-467B5F380A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8B0FB8E-D480-49A0-8C92-873D7E032C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8B0FB8E-D480-49A0-8C92-873D7E032C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8B0FB8E-D480-49A0-8C92-873D7E032C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8B0FB8E-D480-49A0-8C92-873D7E032C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graphicEl>
                                              <a:dgm id="{C8B0FB8E-D480-49A0-8C92-873D7E032C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8B0FB8E-D480-49A0-8C92-873D7E032C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8B0FB8E-D480-49A0-8C92-873D7E032C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8B0FB8E-D480-49A0-8C92-873D7E032C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8B0FB8E-D480-49A0-8C92-873D7E032C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79852F2-88A0-4ADE-AFCE-581CDBBB92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79852F2-88A0-4ADE-AFCE-581CDBBB92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79852F2-88A0-4ADE-AFCE-581CDBBB92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79852F2-88A0-4ADE-AFCE-581CDBBB92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graphicEl>
                                              <a:dgm id="{479852F2-88A0-4ADE-AFCE-581CDBBB92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79852F2-88A0-4ADE-AFCE-581CDBBB92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79852F2-88A0-4ADE-AFCE-581CDBBB92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79852F2-88A0-4ADE-AFCE-581CDBBB92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79852F2-88A0-4ADE-AFCE-581CDBBB92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4B96DA6-760A-4A7F-A204-0061CE9FBF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4B96DA6-760A-4A7F-A204-0061CE9FBF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4B96DA6-760A-4A7F-A204-0061CE9FBF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4B96DA6-760A-4A7F-A204-0061CE9FBF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graphicEl>
                                              <a:dgm id="{04B96DA6-760A-4A7F-A204-0061CE9FBF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4B96DA6-760A-4A7F-A204-0061CE9FBF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4B96DA6-760A-4A7F-A204-0061CE9FBF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4B96DA6-760A-4A7F-A204-0061CE9FBF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4B96DA6-760A-4A7F-A204-0061CE9FBF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BD6FA6D-FDC9-4D7E-B9E4-675764E273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BD6FA6D-FDC9-4D7E-B9E4-675764E273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BD6FA6D-FDC9-4D7E-B9E4-675764E273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BD6FA6D-FDC9-4D7E-B9E4-675764E273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">
                                            <p:graphicEl>
                                              <a:dgm id="{3BD6FA6D-FDC9-4D7E-B9E4-675764E273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BD6FA6D-FDC9-4D7E-B9E4-675764E273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BD6FA6D-FDC9-4D7E-B9E4-675764E273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BD6FA6D-FDC9-4D7E-B9E4-675764E273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BD6FA6D-FDC9-4D7E-B9E4-675764E273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0"/>
                            </p:stCondLst>
                            <p:childTnLst>
                              <p:par>
                                <p:cTn id="8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0E36586-1E49-44B2-B9C1-72B7AE0557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0E36586-1E49-44B2-B9C1-72B7AE0557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0E36586-1E49-44B2-B9C1-72B7AE0557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0E36586-1E49-44B2-B9C1-72B7AE0557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">
                                            <p:graphicEl>
                                              <a:dgm id="{80E36586-1E49-44B2-B9C1-72B7AE0557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0E36586-1E49-44B2-B9C1-72B7AE0557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0E36586-1E49-44B2-B9C1-72B7AE0557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0E36586-1E49-44B2-B9C1-72B7AE0557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0E36586-1E49-44B2-B9C1-72B7AE0557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8436973-0ADD-4A29-AA92-C93D6F68DA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8436973-0ADD-4A29-AA92-C93D6F68DA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8436973-0ADD-4A29-AA92-C93D6F68DA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8436973-0ADD-4A29-AA92-C93D6F68DA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">
                                            <p:graphicEl>
                                              <a:dgm id="{28436973-0ADD-4A29-AA92-C93D6F68DA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8436973-0ADD-4A29-AA92-C93D6F68DA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8436973-0ADD-4A29-AA92-C93D6F68DA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8436973-0ADD-4A29-AA92-C93D6F68DA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8436973-0ADD-4A29-AA92-C93D6F68DA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dirty="0" smtClean="0"/>
              <a:t>عوامل رکود در بازار مسکن ارزان‌قیمت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02920" y="530352"/>
          <a:ext cx="8183880" cy="4187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lvl="0" algn="ctr"/>
            <a:r>
              <a:rPr lang="fa-IR" sz="4000" dirty="0" smtClean="0"/>
              <a:t>دلار و بازار </a:t>
            </a:r>
            <a:r>
              <a:rPr lang="fa-IR" sz="4000" dirty="0" smtClean="0"/>
              <a:t>مسکن</a:t>
            </a:r>
            <a:endParaRPr lang="en-US" sz="4000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fa-IR" dirty="0" smtClean="0">
                <a:solidFill>
                  <a:schemeClr val="bg1">
                    <a:lumMod val="65000"/>
                  </a:schemeClr>
                </a:solidFill>
                <a:cs typeface="B Nasim" pitchFamily="2" charset="-78"/>
              </a:rPr>
              <a:t>تغيير نرخ ارز و </a:t>
            </a:r>
            <a:r>
              <a:rPr lang="fa-IR" dirty="0" smtClean="0">
                <a:solidFill>
                  <a:schemeClr val="bg1">
                    <a:lumMod val="65000"/>
                  </a:schemeClr>
                </a:solidFill>
                <a:cs typeface="B Nasim" pitchFamily="2" charset="-78"/>
              </a:rPr>
              <a:t>نتايج </a:t>
            </a:r>
            <a:r>
              <a:rPr lang="fa-IR" dirty="0" smtClean="0">
                <a:solidFill>
                  <a:schemeClr val="bg1">
                    <a:lumMod val="65000"/>
                  </a:schemeClr>
                </a:solidFill>
                <a:cs typeface="B Nasim" pitchFamily="2" charset="-78"/>
              </a:rPr>
              <a:t>آن براي بخش</a:t>
            </a:r>
            <a:endParaRPr lang="en-US" dirty="0" smtClean="0">
              <a:solidFill>
                <a:schemeClr val="bg1">
                  <a:lumMod val="65000"/>
                </a:schemeClr>
              </a:solidFill>
              <a:cs typeface="B Nasim" pitchFamily="2" charset="-78"/>
            </a:endParaRPr>
          </a:p>
          <a:p>
            <a:pPr algn="l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dirty="0" smtClean="0"/>
              <a:t>منابع تغییر درآمدها و هزینه‌های شرکت‌ها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02920" y="530352"/>
          <a:ext cx="8183880" cy="4187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3200" dirty="0" smtClean="0"/>
              <a:t>ابزارهای </a:t>
            </a:r>
            <a:r>
              <a:rPr lang="fa-IR" sz="3200" dirty="0" smtClean="0"/>
              <a:t>جدید مالی در صنعت املاک و مستغلات</a:t>
            </a:r>
            <a:endParaRPr lang="en-US" sz="3200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Bardiya" pitchFamily="2" charset="-78"/>
              </a:rPr>
              <a:t>صندوق‌های</a:t>
            </a:r>
            <a:r>
              <a:rPr lang="fa-IR" dirty="0" smtClean="0"/>
              <a:t> </a:t>
            </a:r>
            <a:r>
              <a:rPr lang="fa-IR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Bardiya" pitchFamily="2" charset="-78"/>
              </a:rPr>
              <a:t>تخصصی </a:t>
            </a:r>
            <a:endParaRPr lang="fa-IR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B Bardiya" pitchFamily="2" charset="-78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02920" y="530352"/>
          <a:ext cx="8183880" cy="4187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الگوی پیشنهادی برای رونق بازار مسکن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02920" y="530352"/>
          <a:ext cx="8183880" cy="4187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anchor="ctr" anchorCtr="0">
            <a:normAutofit/>
          </a:bodyPr>
          <a:lstStyle/>
          <a:p>
            <a:pPr algn="ctr"/>
            <a:r>
              <a:rPr lang="fa-IR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Bardiya" pitchFamily="2" charset="-78"/>
              </a:rPr>
              <a:t>تفاوت صندوق با تراست</a:t>
            </a:r>
            <a:endParaRPr lang="fa-IR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B Bardiya" pitchFamily="2" charset="-78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503238" y="530225"/>
          <a:ext cx="8183562" cy="4187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 توسعه و عمران – ویژگی‌ها</a:t>
            </a:r>
            <a:endParaRPr lang="en-US" dirty="0"/>
          </a:p>
        </p:txBody>
      </p:sp>
      <p:grpSp>
        <p:nvGrpSpPr>
          <p:cNvPr id="3" name="Group 7"/>
          <p:cNvGrpSpPr/>
          <p:nvPr/>
        </p:nvGrpSpPr>
        <p:grpSpPr>
          <a:xfrm>
            <a:off x="463098" y="228600"/>
            <a:ext cx="8217802" cy="5023372"/>
            <a:chOff x="463098" y="1372926"/>
            <a:chExt cx="8217802" cy="5023372"/>
          </a:xfrm>
        </p:grpSpPr>
        <p:sp>
          <p:nvSpPr>
            <p:cNvPr id="9" name="Freeform 8"/>
            <p:cNvSpPr/>
            <p:nvPr/>
          </p:nvSpPr>
          <p:spPr>
            <a:xfrm>
              <a:off x="463098" y="1372926"/>
              <a:ext cx="8217802" cy="1577995"/>
            </a:xfrm>
            <a:custGeom>
              <a:avLst/>
              <a:gdLst>
                <a:gd name="connsiteX0" fmla="*/ 0 w 8217802"/>
                <a:gd name="connsiteY0" fmla="*/ 157800 h 1577995"/>
                <a:gd name="connsiteX1" fmla="*/ 46219 w 8217802"/>
                <a:gd name="connsiteY1" fmla="*/ 46219 h 1577995"/>
                <a:gd name="connsiteX2" fmla="*/ 157801 w 8217802"/>
                <a:gd name="connsiteY2" fmla="*/ 1 h 1577995"/>
                <a:gd name="connsiteX3" fmla="*/ 8060002 w 8217802"/>
                <a:gd name="connsiteY3" fmla="*/ 0 h 1577995"/>
                <a:gd name="connsiteX4" fmla="*/ 8171583 w 8217802"/>
                <a:gd name="connsiteY4" fmla="*/ 46219 h 1577995"/>
                <a:gd name="connsiteX5" fmla="*/ 8217801 w 8217802"/>
                <a:gd name="connsiteY5" fmla="*/ 157801 h 1577995"/>
                <a:gd name="connsiteX6" fmla="*/ 8217802 w 8217802"/>
                <a:gd name="connsiteY6" fmla="*/ 1420195 h 1577995"/>
                <a:gd name="connsiteX7" fmla="*/ 8171583 w 8217802"/>
                <a:gd name="connsiteY7" fmla="*/ 1531776 h 1577995"/>
                <a:gd name="connsiteX8" fmla="*/ 8060001 w 8217802"/>
                <a:gd name="connsiteY8" fmla="*/ 1577995 h 1577995"/>
                <a:gd name="connsiteX9" fmla="*/ 157800 w 8217802"/>
                <a:gd name="connsiteY9" fmla="*/ 1577995 h 1577995"/>
                <a:gd name="connsiteX10" fmla="*/ 46219 w 8217802"/>
                <a:gd name="connsiteY10" fmla="*/ 1531776 h 1577995"/>
                <a:gd name="connsiteX11" fmla="*/ 1 w 8217802"/>
                <a:gd name="connsiteY11" fmla="*/ 1420194 h 1577995"/>
                <a:gd name="connsiteX12" fmla="*/ 0 w 8217802"/>
                <a:gd name="connsiteY12" fmla="*/ 157800 h 1577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217802" h="1577995">
                  <a:moveTo>
                    <a:pt x="0" y="157800"/>
                  </a:moveTo>
                  <a:cubicBezTo>
                    <a:pt x="0" y="115949"/>
                    <a:pt x="16625" y="75812"/>
                    <a:pt x="46219" y="46219"/>
                  </a:cubicBezTo>
                  <a:cubicBezTo>
                    <a:pt x="75812" y="16626"/>
                    <a:pt x="115949" y="1"/>
                    <a:pt x="157801" y="1"/>
                  </a:cubicBezTo>
                  <a:lnTo>
                    <a:pt x="8060002" y="0"/>
                  </a:lnTo>
                  <a:cubicBezTo>
                    <a:pt x="8101853" y="0"/>
                    <a:pt x="8141990" y="16625"/>
                    <a:pt x="8171583" y="46219"/>
                  </a:cubicBezTo>
                  <a:cubicBezTo>
                    <a:pt x="8201176" y="75812"/>
                    <a:pt x="8217801" y="115949"/>
                    <a:pt x="8217801" y="157801"/>
                  </a:cubicBezTo>
                  <a:cubicBezTo>
                    <a:pt x="8217801" y="578599"/>
                    <a:pt x="8217802" y="999397"/>
                    <a:pt x="8217802" y="1420195"/>
                  </a:cubicBezTo>
                  <a:cubicBezTo>
                    <a:pt x="8217802" y="1462046"/>
                    <a:pt x="8201177" y="1502183"/>
                    <a:pt x="8171583" y="1531776"/>
                  </a:cubicBezTo>
                  <a:cubicBezTo>
                    <a:pt x="8141990" y="1561369"/>
                    <a:pt x="8101853" y="1577995"/>
                    <a:pt x="8060001" y="1577995"/>
                  </a:cubicBezTo>
                  <a:lnTo>
                    <a:pt x="157800" y="1577995"/>
                  </a:lnTo>
                  <a:cubicBezTo>
                    <a:pt x="115949" y="1577995"/>
                    <a:pt x="75812" y="1561370"/>
                    <a:pt x="46219" y="1531776"/>
                  </a:cubicBezTo>
                  <a:cubicBezTo>
                    <a:pt x="16626" y="1502183"/>
                    <a:pt x="0" y="1462046"/>
                    <a:pt x="1" y="1420194"/>
                  </a:cubicBezTo>
                  <a:cubicBezTo>
                    <a:pt x="1" y="999396"/>
                    <a:pt x="0" y="578598"/>
                    <a:pt x="0" y="157800"/>
                  </a:cubicBezTo>
                  <a:close/>
                </a:path>
              </a:pathLst>
            </a:custGeom>
          </p:spPr>
          <p:style>
            <a:lnRef idx="0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4338" tIns="244338" rIns="244338" bIns="244338" numCol="1" spcCol="1270" anchor="ctr" anchorCtr="0">
              <a:noAutofit/>
            </a:bodyPr>
            <a:lstStyle/>
            <a:p>
              <a:pPr lvl="0" algn="ctr" defTabSz="23114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5200" kern="1200" dirty="0" smtClean="0">
                  <a:cs typeface="B Titr" pitchFamily="2" charset="-78"/>
                </a:rPr>
                <a:t>کسب‌و‌کاری چندوجهی</a:t>
              </a:r>
              <a:endParaRPr lang="en-US" sz="5200" kern="1200" dirty="0">
                <a:cs typeface="B Titr" pitchFamily="2" charset="-78"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463098" y="3095614"/>
              <a:ext cx="8217802" cy="1577995"/>
            </a:xfrm>
            <a:custGeom>
              <a:avLst/>
              <a:gdLst>
                <a:gd name="connsiteX0" fmla="*/ 0 w 8217802"/>
                <a:gd name="connsiteY0" fmla="*/ 157800 h 1577995"/>
                <a:gd name="connsiteX1" fmla="*/ 46219 w 8217802"/>
                <a:gd name="connsiteY1" fmla="*/ 46219 h 1577995"/>
                <a:gd name="connsiteX2" fmla="*/ 157801 w 8217802"/>
                <a:gd name="connsiteY2" fmla="*/ 1 h 1577995"/>
                <a:gd name="connsiteX3" fmla="*/ 8060002 w 8217802"/>
                <a:gd name="connsiteY3" fmla="*/ 0 h 1577995"/>
                <a:gd name="connsiteX4" fmla="*/ 8171583 w 8217802"/>
                <a:gd name="connsiteY4" fmla="*/ 46219 h 1577995"/>
                <a:gd name="connsiteX5" fmla="*/ 8217801 w 8217802"/>
                <a:gd name="connsiteY5" fmla="*/ 157801 h 1577995"/>
                <a:gd name="connsiteX6" fmla="*/ 8217802 w 8217802"/>
                <a:gd name="connsiteY6" fmla="*/ 1420195 h 1577995"/>
                <a:gd name="connsiteX7" fmla="*/ 8171583 w 8217802"/>
                <a:gd name="connsiteY7" fmla="*/ 1531776 h 1577995"/>
                <a:gd name="connsiteX8" fmla="*/ 8060001 w 8217802"/>
                <a:gd name="connsiteY8" fmla="*/ 1577995 h 1577995"/>
                <a:gd name="connsiteX9" fmla="*/ 157800 w 8217802"/>
                <a:gd name="connsiteY9" fmla="*/ 1577995 h 1577995"/>
                <a:gd name="connsiteX10" fmla="*/ 46219 w 8217802"/>
                <a:gd name="connsiteY10" fmla="*/ 1531776 h 1577995"/>
                <a:gd name="connsiteX11" fmla="*/ 1 w 8217802"/>
                <a:gd name="connsiteY11" fmla="*/ 1420194 h 1577995"/>
                <a:gd name="connsiteX12" fmla="*/ 0 w 8217802"/>
                <a:gd name="connsiteY12" fmla="*/ 157800 h 1577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217802" h="1577995">
                  <a:moveTo>
                    <a:pt x="0" y="157800"/>
                  </a:moveTo>
                  <a:cubicBezTo>
                    <a:pt x="0" y="115949"/>
                    <a:pt x="16625" y="75812"/>
                    <a:pt x="46219" y="46219"/>
                  </a:cubicBezTo>
                  <a:cubicBezTo>
                    <a:pt x="75812" y="16626"/>
                    <a:pt x="115949" y="1"/>
                    <a:pt x="157801" y="1"/>
                  </a:cubicBezTo>
                  <a:lnTo>
                    <a:pt x="8060002" y="0"/>
                  </a:lnTo>
                  <a:cubicBezTo>
                    <a:pt x="8101853" y="0"/>
                    <a:pt x="8141990" y="16625"/>
                    <a:pt x="8171583" y="46219"/>
                  </a:cubicBezTo>
                  <a:cubicBezTo>
                    <a:pt x="8201176" y="75812"/>
                    <a:pt x="8217801" y="115949"/>
                    <a:pt x="8217801" y="157801"/>
                  </a:cubicBezTo>
                  <a:cubicBezTo>
                    <a:pt x="8217801" y="578599"/>
                    <a:pt x="8217802" y="999397"/>
                    <a:pt x="8217802" y="1420195"/>
                  </a:cubicBezTo>
                  <a:cubicBezTo>
                    <a:pt x="8217802" y="1462046"/>
                    <a:pt x="8201177" y="1502183"/>
                    <a:pt x="8171583" y="1531776"/>
                  </a:cubicBezTo>
                  <a:cubicBezTo>
                    <a:pt x="8141990" y="1561369"/>
                    <a:pt x="8101853" y="1577995"/>
                    <a:pt x="8060001" y="1577995"/>
                  </a:cubicBezTo>
                  <a:lnTo>
                    <a:pt x="157800" y="1577995"/>
                  </a:lnTo>
                  <a:cubicBezTo>
                    <a:pt x="115949" y="1577995"/>
                    <a:pt x="75812" y="1561370"/>
                    <a:pt x="46219" y="1531776"/>
                  </a:cubicBezTo>
                  <a:cubicBezTo>
                    <a:pt x="16626" y="1502183"/>
                    <a:pt x="0" y="1462046"/>
                    <a:pt x="1" y="1420194"/>
                  </a:cubicBezTo>
                  <a:cubicBezTo>
                    <a:pt x="1" y="999396"/>
                    <a:pt x="0" y="578598"/>
                    <a:pt x="0" y="157800"/>
                  </a:cubicBezTo>
                  <a:close/>
                </a:path>
              </a:pathLst>
            </a:custGeom>
          </p:spPr>
          <p:style>
            <a:lnRef idx="0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4798" tIns="114798" rIns="114798" bIns="114798" numCol="1" spcCol="1270" anchor="ctr" anchorCtr="0">
              <a:noAutofit/>
            </a:bodyPr>
            <a:lstStyle/>
            <a:p>
              <a:pPr lvl="0" algn="r" defTabSz="800100" rtl="1">
                <a:spcBef>
                  <a:spcPct val="0"/>
                </a:spcBef>
                <a:spcAft>
                  <a:spcPct val="35000"/>
                </a:spcAft>
                <a:buFont typeface="Arial" pitchFamily="34" charset="0"/>
                <a:buChar char="•"/>
              </a:pPr>
              <a:r>
                <a:rPr lang="fa-IR" sz="2000" kern="1200" dirty="0" smtClean="0">
                  <a:cs typeface="B Zar" pitchFamily="2" charset="-78"/>
                </a:rPr>
                <a:t>کنترل فرآیند توسعه از اول تا آخر</a:t>
              </a:r>
            </a:p>
            <a:p>
              <a:pPr lvl="0" algn="r" defTabSz="800100" rtl="1">
                <a:spcBef>
                  <a:spcPct val="0"/>
                </a:spcBef>
                <a:spcAft>
                  <a:spcPct val="35000"/>
                </a:spcAft>
                <a:buFont typeface="Arial" pitchFamily="34" charset="0"/>
                <a:buChar char="•"/>
              </a:pPr>
              <a:r>
                <a:rPr lang="fa-IR" sz="2000" kern="1200" dirty="0" smtClean="0">
                  <a:cs typeface="B Zar" pitchFamily="2" charset="-78"/>
                </a:rPr>
                <a:t>از ایده وطرح روی کاغذ تا املاک و مستغلات واقعی</a:t>
              </a:r>
            </a:p>
            <a:p>
              <a:pPr lvl="0" algn="r" defTabSz="800100" rtl="1">
                <a:spcBef>
                  <a:spcPct val="0"/>
                </a:spcBef>
                <a:spcAft>
                  <a:spcPct val="35000"/>
                </a:spcAft>
                <a:buFont typeface="Arial" pitchFamily="34" charset="0"/>
                <a:buChar char="•"/>
              </a:pPr>
              <a:r>
                <a:rPr lang="fa-IR" sz="2000" kern="1200" dirty="0" smtClean="0">
                  <a:cs typeface="B Zar" pitchFamily="2" charset="-78"/>
                </a:rPr>
                <a:t>هماهنگ‌کنندۀ زنجیره‌ای از فعالیت‌ها :</a:t>
              </a:r>
              <a:endParaRPr lang="en-US" sz="2000" kern="1200" dirty="0">
                <a:cs typeface="B Zar" pitchFamily="2" charset="-78"/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>
              <a:off x="463098" y="4818303"/>
              <a:ext cx="1133177" cy="1577995"/>
            </a:xfrm>
            <a:custGeom>
              <a:avLst/>
              <a:gdLst>
                <a:gd name="connsiteX0" fmla="*/ 0 w 1133177"/>
                <a:gd name="connsiteY0" fmla="*/ 113318 h 1577995"/>
                <a:gd name="connsiteX1" fmla="*/ 33190 w 1133177"/>
                <a:gd name="connsiteY1" fmla="*/ 33190 h 1577995"/>
                <a:gd name="connsiteX2" fmla="*/ 113318 w 1133177"/>
                <a:gd name="connsiteY2" fmla="*/ 0 h 1577995"/>
                <a:gd name="connsiteX3" fmla="*/ 1019859 w 1133177"/>
                <a:gd name="connsiteY3" fmla="*/ 0 h 1577995"/>
                <a:gd name="connsiteX4" fmla="*/ 1099987 w 1133177"/>
                <a:gd name="connsiteY4" fmla="*/ 33190 h 1577995"/>
                <a:gd name="connsiteX5" fmla="*/ 1133177 w 1133177"/>
                <a:gd name="connsiteY5" fmla="*/ 113318 h 1577995"/>
                <a:gd name="connsiteX6" fmla="*/ 1133177 w 1133177"/>
                <a:gd name="connsiteY6" fmla="*/ 1464677 h 1577995"/>
                <a:gd name="connsiteX7" fmla="*/ 1099987 w 1133177"/>
                <a:gd name="connsiteY7" fmla="*/ 1544805 h 1577995"/>
                <a:gd name="connsiteX8" fmla="*/ 1019859 w 1133177"/>
                <a:gd name="connsiteY8" fmla="*/ 1577995 h 1577995"/>
                <a:gd name="connsiteX9" fmla="*/ 113318 w 1133177"/>
                <a:gd name="connsiteY9" fmla="*/ 1577995 h 1577995"/>
                <a:gd name="connsiteX10" fmla="*/ 33190 w 1133177"/>
                <a:gd name="connsiteY10" fmla="*/ 1544805 h 1577995"/>
                <a:gd name="connsiteX11" fmla="*/ 0 w 1133177"/>
                <a:gd name="connsiteY11" fmla="*/ 1464677 h 1577995"/>
                <a:gd name="connsiteX12" fmla="*/ 0 w 1133177"/>
                <a:gd name="connsiteY12" fmla="*/ 113318 h 1577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3177" h="1577995">
                  <a:moveTo>
                    <a:pt x="0" y="113318"/>
                  </a:moveTo>
                  <a:cubicBezTo>
                    <a:pt x="0" y="83264"/>
                    <a:pt x="11939" y="54441"/>
                    <a:pt x="33190" y="33190"/>
                  </a:cubicBezTo>
                  <a:cubicBezTo>
                    <a:pt x="54441" y="11939"/>
                    <a:pt x="83264" y="0"/>
                    <a:pt x="113318" y="0"/>
                  </a:cubicBezTo>
                  <a:lnTo>
                    <a:pt x="1019859" y="0"/>
                  </a:lnTo>
                  <a:cubicBezTo>
                    <a:pt x="1049913" y="0"/>
                    <a:pt x="1078736" y="11939"/>
                    <a:pt x="1099987" y="33190"/>
                  </a:cubicBezTo>
                  <a:cubicBezTo>
                    <a:pt x="1121238" y="54441"/>
                    <a:pt x="1133177" y="83264"/>
                    <a:pt x="1133177" y="113318"/>
                  </a:cubicBezTo>
                  <a:lnTo>
                    <a:pt x="1133177" y="1464677"/>
                  </a:lnTo>
                  <a:cubicBezTo>
                    <a:pt x="1133177" y="1494731"/>
                    <a:pt x="1121238" y="1523554"/>
                    <a:pt x="1099987" y="1544805"/>
                  </a:cubicBezTo>
                  <a:cubicBezTo>
                    <a:pt x="1078736" y="1566056"/>
                    <a:pt x="1049913" y="1577995"/>
                    <a:pt x="1019859" y="1577995"/>
                  </a:cubicBezTo>
                  <a:lnTo>
                    <a:pt x="113318" y="1577995"/>
                  </a:lnTo>
                  <a:cubicBezTo>
                    <a:pt x="83264" y="1577995"/>
                    <a:pt x="54441" y="1566056"/>
                    <a:pt x="33190" y="1544805"/>
                  </a:cubicBezTo>
                  <a:cubicBezTo>
                    <a:pt x="11939" y="1523554"/>
                    <a:pt x="0" y="1494731"/>
                    <a:pt x="0" y="1464677"/>
                  </a:cubicBezTo>
                  <a:lnTo>
                    <a:pt x="0" y="113318"/>
                  </a:lnTo>
                  <a:close/>
                </a:path>
              </a:pathLst>
            </a:custGeom>
          </p:spPr>
          <p:style>
            <a:lnRef idx="0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1770" tIns="101770" rIns="101770" bIns="101770" numCol="1" spcCol="1270" anchor="ctr" anchorCtr="0">
              <a:noAutofit/>
            </a:bodyPr>
            <a:lstStyle/>
            <a:p>
              <a:pPr lvl="0" algn="ctr" defTabSz="8001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1800" kern="1200" dirty="0" smtClean="0">
                  <a:cs typeface="B Zar" pitchFamily="2" charset="-78"/>
                </a:rPr>
                <a:t>خرید زمین</a:t>
              </a:r>
              <a:endParaRPr lang="en-US" sz="1800" kern="1200" dirty="0">
                <a:cs typeface="B Zar" pitchFamily="2" charset="-78"/>
              </a:endParaRPr>
            </a:p>
          </p:txBody>
        </p:sp>
        <p:sp>
          <p:nvSpPr>
            <p:cNvPr id="12" name="Freeform 11"/>
            <p:cNvSpPr/>
            <p:nvPr/>
          </p:nvSpPr>
          <p:spPr>
            <a:xfrm>
              <a:off x="1643869" y="4818303"/>
              <a:ext cx="1133177" cy="1577995"/>
            </a:xfrm>
            <a:custGeom>
              <a:avLst/>
              <a:gdLst>
                <a:gd name="connsiteX0" fmla="*/ 0 w 1133177"/>
                <a:gd name="connsiteY0" fmla="*/ 113318 h 1577995"/>
                <a:gd name="connsiteX1" fmla="*/ 33190 w 1133177"/>
                <a:gd name="connsiteY1" fmla="*/ 33190 h 1577995"/>
                <a:gd name="connsiteX2" fmla="*/ 113318 w 1133177"/>
                <a:gd name="connsiteY2" fmla="*/ 0 h 1577995"/>
                <a:gd name="connsiteX3" fmla="*/ 1019859 w 1133177"/>
                <a:gd name="connsiteY3" fmla="*/ 0 h 1577995"/>
                <a:gd name="connsiteX4" fmla="*/ 1099987 w 1133177"/>
                <a:gd name="connsiteY4" fmla="*/ 33190 h 1577995"/>
                <a:gd name="connsiteX5" fmla="*/ 1133177 w 1133177"/>
                <a:gd name="connsiteY5" fmla="*/ 113318 h 1577995"/>
                <a:gd name="connsiteX6" fmla="*/ 1133177 w 1133177"/>
                <a:gd name="connsiteY6" fmla="*/ 1464677 h 1577995"/>
                <a:gd name="connsiteX7" fmla="*/ 1099987 w 1133177"/>
                <a:gd name="connsiteY7" fmla="*/ 1544805 h 1577995"/>
                <a:gd name="connsiteX8" fmla="*/ 1019859 w 1133177"/>
                <a:gd name="connsiteY8" fmla="*/ 1577995 h 1577995"/>
                <a:gd name="connsiteX9" fmla="*/ 113318 w 1133177"/>
                <a:gd name="connsiteY9" fmla="*/ 1577995 h 1577995"/>
                <a:gd name="connsiteX10" fmla="*/ 33190 w 1133177"/>
                <a:gd name="connsiteY10" fmla="*/ 1544805 h 1577995"/>
                <a:gd name="connsiteX11" fmla="*/ 0 w 1133177"/>
                <a:gd name="connsiteY11" fmla="*/ 1464677 h 1577995"/>
                <a:gd name="connsiteX12" fmla="*/ 0 w 1133177"/>
                <a:gd name="connsiteY12" fmla="*/ 113318 h 1577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3177" h="1577995">
                  <a:moveTo>
                    <a:pt x="0" y="113318"/>
                  </a:moveTo>
                  <a:cubicBezTo>
                    <a:pt x="0" y="83264"/>
                    <a:pt x="11939" y="54441"/>
                    <a:pt x="33190" y="33190"/>
                  </a:cubicBezTo>
                  <a:cubicBezTo>
                    <a:pt x="54441" y="11939"/>
                    <a:pt x="83264" y="0"/>
                    <a:pt x="113318" y="0"/>
                  </a:cubicBezTo>
                  <a:lnTo>
                    <a:pt x="1019859" y="0"/>
                  </a:lnTo>
                  <a:cubicBezTo>
                    <a:pt x="1049913" y="0"/>
                    <a:pt x="1078736" y="11939"/>
                    <a:pt x="1099987" y="33190"/>
                  </a:cubicBezTo>
                  <a:cubicBezTo>
                    <a:pt x="1121238" y="54441"/>
                    <a:pt x="1133177" y="83264"/>
                    <a:pt x="1133177" y="113318"/>
                  </a:cubicBezTo>
                  <a:lnTo>
                    <a:pt x="1133177" y="1464677"/>
                  </a:lnTo>
                  <a:cubicBezTo>
                    <a:pt x="1133177" y="1494731"/>
                    <a:pt x="1121238" y="1523554"/>
                    <a:pt x="1099987" y="1544805"/>
                  </a:cubicBezTo>
                  <a:cubicBezTo>
                    <a:pt x="1078736" y="1566056"/>
                    <a:pt x="1049913" y="1577995"/>
                    <a:pt x="1019859" y="1577995"/>
                  </a:cubicBezTo>
                  <a:lnTo>
                    <a:pt x="113318" y="1577995"/>
                  </a:lnTo>
                  <a:cubicBezTo>
                    <a:pt x="83264" y="1577995"/>
                    <a:pt x="54441" y="1566056"/>
                    <a:pt x="33190" y="1544805"/>
                  </a:cubicBezTo>
                  <a:cubicBezTo>
                    <a:pt x="11939" y="1523554"/>
                    <a:pt x="0" y="1494731"/>
                    <a:pt x="0" y="1464677"/>
                  </a:cubicBezTo>
                  <a:lnTo>
                    <a:pt x="0" y="113318"/>
                  </a:lnTo>
                  <a:close/>
                </a:path>
              </a:pathLst>
            </a:custGeom>
          </p:spPr>
          <p:style>
            <a:lnRef idx="0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1770" tIns="101770" rIns="101770" bIns="101770" numCol="1" spcCol="1270" anchor="ctr" anchorCtr="0">
              <a:noAutofit/>
            </a:bodyPr>
            <a:lstStyle/>
            <a:p>
              <a:pPr lvl="0" algn="ctr" defTabSz="8001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1800" kern="1200" dirty="0" smtClean="0">
                  <a:cs typeface="B Zar" pitchFamily="2" charset="-78"/>
                </a:rPr>
                <a:t>طراحی و برنامۀ ساخت</a:t>
              </a:r>
              <a:endParaRPr lang="en-US" sz="1800" kern="1200" dirty="0">
                <a:cs typeface="B Zar" pitchFamily="2" charset="-78"/>
              </a:endParaRPr>
            </a:p>
          </p:txBody>
        </p:sp>
        <p:sp>
          <p:nvSpPr>
            <p:cNvPr id="13" name="Freeform 12"/>
            <p:cNvSpPr/>
            <p:nvPr/>
          </p:nvSpPr>
          <p:spPr>
            <a:xfrm>
              <a:off x="4048423" y="4818303"/>
              <a:ext cx="1133177" cy="1577995"/>
            </a:xfrm>
            <a:custGeom>
              <a:avLst/>
              <a:gdLst>
                <a:gd name="connsiteX0" fmla="*/ 0 w 1133177"/>
                <a:gd name="connsiteY0" fmla="*/ 113318 h 1577995"/>
                <a:gd name="connsiteX1" fmla="*/ 33190 w 1133177"/>
                <a:gd name="connsiteY1" fmla="*/ 33190 h 1577995"/>
                <a:gd name="connsiteX2" fmla="*/ 113318 w 1133177"/>
                <a:gd name="connsiteY2" fmla="*/ 0 h 1577995"/>
                <a:gd name="connsiteX3" fmla="*/ 1019859 w 1133177"/>
                <a:gd name="connsiteY3" fmla="*/ 0 h 1577995"/>
                <a:gd name="connsiteX4" fmla="*/ 1099987 w 1133177"/>
                <a:gd name="connsiteY4" fmla="*/ 33190 h 1577995"/>
                <a:gd name="connsiteX5" fmla="*/ 1133177 w 1133177"/>
                <a:gd name="connsiteY5" fmla="*/ 113318 h 1577995"/>
                <a:gd name="connsiteX6" fmla="*/ 1133177 w 1133177"/>
                <a:gd name="connsiteY6" fmla="*/ 1464677 h 1577995"/>
                <a:gd name="connsiteX7" fmla="*/ 1099987 w 1133177"/>
                <a:gd name="connsiteY7" fmla="*/ 1544805 h 1577995"/>
                <a:gd name="connsiteX8" fmla="*/ 1019859 w 1133177"/>
                <a:gd name="connsiteY8" fmla="*/ 1577995 h 1577995"/>
                <a:gd name="connsiteX9" fmla="*/ 113318 w 1133177"/>
                <a:gd name="connsiteY9" fmla="*/ 1577995 h 1577995"/>
                <a:gd name="connsiteX10" fmla="*/ 33190 w 1133177"/>
                <a:gd name="connsiteY10" fmla="*/ 1544805 h 1577995"/>
                <a:gd name="connsiteX11" fmla="*/ 0 w 1133177"/>
                <a:gd name="connsiteY11" fmla="*/ 1464677 h 1577995"/>
                <a:gd name="connsiteX12" fmla="*/ 0 w 1133177"/>
                <a:gd name="connsiteY12" fmla="*/ 113318 h 1577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3177" h="1577995">
                  <a:moveTo>
                    <a:pt x="0" y="113318"/>
                  </a:moveTo>
                  <a:cubicBezTo>
                    <a:pt x="0" y="83264"/>
                    <a:pt x="11939" y="54441"/>
                    <a:pt x="33190" y="33190"/>
                  </a:cubicBezTo>
                  <a:cubicBezTo>
                    <a:pt x="54441" y="11939"/>
                    <a:pt x="83264" y="0"/>
                    <a:pt x="113318" y="0"/>
                  </a:cubicBezTo>
                  <a:lnTo>
                    <a:pt x="1019859" y="0"/>
                  </a:lnTo>
                  <a:cubicBezTo>
                    <a:pt x="1049913" y="0"/>
                    <a:pt x="1078736" y="11939"/>
                    <a:pt x="1099987" y="33190"/>
                  </a:cubicBezTo>
                  <a:cubicBezTo>
                    <a:pt x="1121238" y="54441"/>
                    <a:pt x="1133177" y="83264"/>
                    <a:pt x="1133177" y="113318"/>
                  </a:cubicBezTo>
                  <a:lnTo>
                    <a:pt x="1133177" y="1464677"/>
                  </a:lnTo>
                  <a:cubicBezTo>
                    <a:pt x="1133177" y="1494731"/>
                    <a:pt x="1121238" y="1523554"/>
                    <a:pt x="1099987" y="1544805"/>
                  </a:cubicBezTo>
                  <a:cubicBezTo>
                    <a:pt x="1078736" y="1566056"/>
                    <a:pt x="1049913" y="1577995"/>
                    <a:pt x="1019859" y="1577995"/>
                  </a:cubicBezTo>
                  <a:lnTo>
                    <a:pt x="113318" y="1577995"/>
                  </a:lnTo>
                  <a:cubicBezTo>
                    <a:pt x="83264" y="1577995"/>
                    <a:pt x="54441" y="1566056"/>
                    <a:pt x="33190" y="1544805"/>
                  </a:cubicBezTo>
                  <a:cubicBezTo>
                    <a:pt x="11939" y="1523554"/>
                    <a:pt x="0" y="1494731"/>
                    <a:pt x="0" y="1464677"/>
                  </a:cubicBezTo>
                  <a:lnTo>
                    <a:pt x="0" y="113318"/>
                  </a:lnTo>
                  <a:close/>
                </a:path>
              </a:pathLst>
            </a:custGeom>
          </p:spPr>
          <p:style>
            <a:lnRef idx="0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1770" tIns="101770" rIns="101770" bIns="101770" numCol="1" spcCol="1270" anchor="ctr" anchorCtr="0">
              <a:noAutofit/>
            </a:bodyPr>
            <a:lstStyle/>
            <a:p>
              <a:pPr lvl="0" algn="ctr" defTabSz="8001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1800" kern="1200" dirty="0" smtClean="0">
                  <a:cs typeface="B Zar" pitchFamily="2" charset="-78"/>
                </a:rPr>
                <a:t>ساخت (نوسازی و بازسازی)</a:t>
              </a:r>
              <a:endParaRPr lang="en-US" sz="1800" kern="1200" dirty="0">
                <a:cs typeface="B Zar" pitchFamily="2" charset="-78"/>
              </a:endParaRPr>
            </a:p>
          </p:txBody>
        </p:sp>
        <p:sp>
          <p:nvSpPr>
            <p:cNvPr id="14" name="Freeform 13"/>
            <p:cNvSpPr/>
            <p:nvPr/>
          </p:nvSpPr>
          <p:spPr>
            <a:xfrm>
              <a:off x="5181600" y="4818303"/>
              <a:ext cx="1133177" cy="1577995"/>
            </a:xfrm>
            <a:custGeom>
              <a:avLst/>
              <a:gdLst>
                <a:gd name="connsiteX0" fmla="*/ 0 w 1133177"/>
                <a:gd name="connsiteY0" fmla="*/ 113318 h 1577995"/>
                <a:gd name="connsiteX1" fmla="*/ 33190 w 1133177"/>
                <a:gd name="connsiteY1" fmla="*/ 33190 h 1577995"/>
                <a:gd name="connsiteX2" fmla="*/ 113318 w 1133177"/>
                <a:gd name="connsiteY2" fmla="*/ 0 h 1577995"/>
                <a:gd name="connsiteX3" fmla="*/ 1019859 w 1133177"/>
                <a:gd name="connsiteY3" fmla="*/ 0 h 1577995"/>
                <a:gd name="connsiteX4" fmla="*/ 1099987 w 1133177"/>
                <a:gd name="connsiteY4" fmla="*/ 33190 h 1577995"/>
                <a:gd name="connsiteX5" fmla="*/ 1133177 w 1133177"/>
                <a:gd name="connsiteY5" fmla="*/ 113318 h 1577995"/>
                <a:gd name="connsiteX6" fmla="*/ 1133177 w 1133177"/>
                <a:gd name="connsiteY6" fmla="*/ 1464677 h 1577995"/>
                <a:gd name="connsiteX7" fmla="*/ 1099987 w 1133177"/>
                <a:gd name="connsiteY7" fmla="*/ 1544805 h 1577995"/>
                <a:gd name="connsiteX8" fmla="*/ 1019859 w 1133177"/>
                <a:gd name="connsiteY8" fmla="*/ 1577995 h 1577995"/>
                <a:gd name="connsiteX9" fmla="*/ 113318 w 1133177"/>
                <a:gd name="connsiteY9" fmla="*/ 1577995 h 1577995"/>
                <a:gd name="connsiteX10" fmla="*/ 33190 w 1133177"/>
                <a:gd name="connsiteY10" fmla="*/ 1544805 h 1577995"/>
                <a:gd name="connsiteX11" fmla="*/ 0 w 1133177"/>
                <a:gd name="connsiteY11" fmla="*/ 1464677 h 1577995"/>
                <a:gd name="connsiteX12" fmla="*/ 0 w 1133177"/>
                <a:gd name="connsiteY12" fmla="*/ 113318 h 1577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3177" h="1577995">
                  <a:moveTo>
                    <a:pt x="0" y="113318"/>
                  </a:moveTo>
                  <a:cubicBezTo>
                    <a:pt x="0" y="83264"/>
                    <a:pt x="11939" y="54441"/>
                    <a:pt x="33190" y="33190"/>
                  </a:cubicBezTo>
                  <a:cubicBezTo>
                    <a:pt x="54441" y="11939"/>
                    <a:pt x="83264" y="0"/>
                    <a:pt x="113318" y="0"/>
                  </a:cubicBezTo>
                  <a:lnTo>
                    <a:pt x="1019859" y="0"/>
                  </a:lnTo>
                  <a:cubicBezTo>
                    <a:pt x="1049913" y="0"/>
                    <a:pt x="1078736" y="11939"/>
                    <a:pt x="1099987" y="33190"/>
                  </a:cubicBezTo>
                  <a:cubicBezTo>
                    <a:pt x="1121238" y="54441"/>
                    <a:pt x="1133177" y="83264"/>
                    <a:pt x="1133177" y="113318"/>
                  </a:cubicBezTo>
                  <a:lnTo>
                    <a:pt x="1133177" y="1464677"/>
                  </a:lnTo>
                  <a:cubicBezTo>
                    <a:pt x="1133177" y="1494731"/>
                    <a:pt x="1121238" y="1523554"/>
                    <a:pt x="1099987" y="1544805"/>
                  </a:cubicBezTo>
                  <a:cubicBezTo>
                    <a:pt x="1078736" y="1566056"/>
                    <a:pt x="1049913" y="1577995"/>
                    <a:pt x="1019859" y="1577995"/>
                  </a:cubicBezTo>
                  <a:lnTo>
                    <a:pt x="113318" y="1577995"/>
                  </a:lnTo>
                  <a:cubicBezTo>
                    <a:pt x="83264" y="1577995"/>
                    <a:pt x="54441" y="1566056"/>
                    <a:pt x="33190" y="1544805"/>
                  </a:cubicBezTo>
                  <a:cubicBezTo>
                    <a:pt x="11939" y="1523554"/>
                    <a:pt x="0" y="1494731"/>
                    <a:pt x="0" y="1464677"/>
                  </a:cubicBezTo>
                  <a:lnTo>
                    <a:pt x="0" y="113318"/>
                  </a:lnTo>
                  <a:close/>
                </a:path>
              </a:pathLst>
            </a:custGeom>
          </p:spPr>
          <p:style>
            <a:lnRef idx="0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1770" tIns="101770" rIns="101770" bIns="101770" numCol="1" spcCol="1270" anchor="ctr" anchorCtr="0">
              <a:noAutofit/>
            </a:bodyPr>
            <a:lstStyle/>
            <a:p>
              <a:pPr lvl="0" algn="ctr" defTabSz="8001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1800" kern="1200" dirty="0" smtClean="0">
                  <a:cs typeface="B Zar" pitchFamily="2" charset="-78"/>
                </a:rPr>
                <a:t>تأمین منابع مالی</a:t>
              </a:r>
              <a:endParaRPr lang="en-US" sz="1800" kern="1200" dirty="0">
                <a:cs typeface="B Zar" pitchFamily="2" charset="-78"/>
              </a:endParaRPr>
            </a:p>
          </p:txBody>
        </p:sp>
        <p:sp>
          <p:nvSpPr>
            <p:cNvPr id="15" name="Freeform 14"/>
            <p:cNvSpPr/>
            <p:nvPr/>
          </p:nvSpPr>
          <p:spPr>
            <a:xfrm>
              <a:off x="2819400" y="4818303"/>
              <a:ext cx="1133177" cy="1577995"/>
            </a:xfrm>
            <a:custGeom>
              <a:avLst/>
              <a:gdLst>
                <a:gd name="connsiteX0" fmla="*/ 0 w 1133177"/>
                <a:gd name="connsiteY0" fmla="*/ 113318 h 1577995"/>
                <a:gd name="connsiteX1" fmla="*/ 33190 w 1133177"/>
                <a:gd name="connsiteY1" fmla="*/ 33190 h 1577995"/>
                <a:gd name="connsiteX2" fmla="*/ 113318 w 1133177"/>
                <a:gd name="connsiteY2" fmla="*/ 0 h 1577995"/>
                <a:gd name="connsiteX3" fmla="*/ 1019859 w 1133177"/>
                <a:gd name="connsiteY3" fmla="*/ 0 h 1577995"/>
                <a:gd name="connsiteX4" fmla="*/ 1099987 w 1133177"/>
                <a:gd name="connsiteY4" fmla="*/ 33190 h 1577995"/>
                <a:gd name="connsiteX5" fmla="*/ 1133177 w 1133177"/>
                <a:gd name="connsiteY5" fmla="*/ 113318 h 1577995"/>
                <a:gd name="connsiteX6" fmla="*/ 1133177 w 1133177"/>
                <a:gd name="connsiteY6" fmla="*/ 1464677 h 1577995"/>
                <a:gd name="connsiteX7" fmla="*/ 1099987 w 1133177"/>
                <a:gd name="connsiteY7" fmla="*/ 1544805 h 1577995"/>
                <a:gd name="connsiteX8" fmla="*/ 1019859 w 1133177"/>
                <a:gd name="connsiteY8" fmla="*/ 1577995 h 1577995"/>
                <a:gd name="connsiteX9" fmla="*/ 113318 w 1133177"/>
                <a:gd name="connsiteY9" fmla="*/ 1577995 h 1577995"/>
                <a:gd name="connsiteX10" fmla="*/ 33190 w 1133177"/>
                <a:gd name="connsiteY10" fmla="*/ 1544805 h 1577995"/>
                <a:gd name="connsiteX11" fmla="*/ 0 w 1133177"/>
                <a:gd name="connsiteY11" fmla="*/ 1464677 h 1577995"/>
                <a:gd name="connsiteX12" fmla="*/ 0 w 1133177"/>
                <a:gd name="connsiteY12" fmla="*/ 113318 h 1577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3177" h="1577995">
                  <a:moveTo>
                    <a:pt x="0" y="113318"/>
                  </a:moveTo>
                  <a:cubicBezTo>
                    <a:pt x="0" y="83264"/>
                    <a:pt x="11939" y="54441"/>
                    <a:pt x="33190" y="33190"/>
                  </a:cubicBezTo>
                  <a:cubicBezTo>
                    <a:pt x="54441" y="11939"/>
                    <a:pt x="83264" y="0"/>
                    <a:pt x="113318" y="0"/>
                  </a:cubicBezTo>
                  <a:lnTo>
                    <a:pt x="1019859" y="0"/>
                  </a:lnTo>
                  <a:cubicBezTo>
                    <a:pt x="1049913" y="0"/>
                    <a:pt x="1078736" y="11939"/>
                    <a:pt x="1099987" y="33190"/>
                  </a:cubicBezTo>
                  <a:cubicBezTo>
                    <a:pt x="1121238" y="54441"/>
                    <a:pt x="1133177" y="83264"/>
                    <a:pt x="1133177" y="113318"/>
                  </a:cubicBezTo>
                  <a:lnTo>
                    <a:pt x="1133177" y="1464677"/>
                  </a:lnTo>
                  <a:cubicBezTo>
                    <a:pt x="1133177" y="1494731"/>
                    <a:pt x="1121238" y="1523554"/>
                    <a:pt x="1099987" y="1544805"/>
                  </a:cubicBezTo>
                  <a:cubicBezTo>
                    <a:pt x="1078736" y="1566056"/>
                    <a:pt x="1049913" y="1577995"/>
                    <a:pt x="1019859" y="1577995"/>
                  </a:cubicBezTo>
                  <a:lnTo>
                    <a:pt x="113318" y="1577995"/>
                  </a:lnTo>
                  <a:cubicBezTo>
                    <a:pt x="83264" y="1577995"/>
                    <a:pt x="54441" y="1566056"/>
                    <a:pt x="33190" y="1544805"/>
                  </a:cubicBezTo>
                  <a:cubicBezTo>
                    <a:pt x="11939" y="1523554"/>
                    <a:pt x="0" y="1494731"/>
                    <a:pt x="0" y="1464677"/>
                  </a:cubicBezTo>
                  <a:lnTo>
                    <a:pt x="0" y="113318"/>
                  </a:lnTo>
                  <a:close/>
                </a:path>
              </a:pathLst>
            </a:custGeom>
          </p:spPr>
          <p:style>
            <a:lnRef idx="0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1770" tIns="101770" rIns="101770" bIns="101770" numCol="1" spcCol="1270" anchor="ctr" anchorCtr="0">
              <a:noAutofit/>
            </a:bodyPr>
            <a:lstStyle/>
            <a:p>
              <a:pPr lvl="0" algn="ctr" defTabSz="8001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1800" kern="1200" dirty="0" smtClean="0">
                  <a:cs typeface="B Zar" pitchFamily="2" charset="-78"/>
                </a:rPr>
                <a:t>اخذ مجوزها </a:t>
              </a:r>
              <a:endParaRPr lang="en-US" sz="1800" kern="1200" dirty="0">
                <a:cs typeface="B Zar" pitchFamily="2" charset="-78"/>
              </a:endParaRPr>
            </a:p>
          </p:txBody>
        </p:sp>
        <p:sp>
          <p:nvSpPr>
            <p:cNvPr id="16" name="Freeform 15"/>
            <p:cNvSpPr/>
            <p:nvPr/>
          </p:nvSpPr>
          <p:spPr>
            <a:xfrm>
              <a:off x="6366952" y="4818303"/>
              <a:ext cx="1133177" cy="1577995"/>
            </a:xfrm>
            <a:custGeom>
              <a:avLst/>
              <a:gdLst>
                <a:gd name="connsiteX0" fmla="*/ 0 w 1133177"/>
                <a:gd name="connsiteY0" fmla="*/ 113318 h 1577995"/>
                <a:gd name="connsiteX1" fmla="*/ 33190 w 1133177"/>
                <a:gd name="connsiteY1" fmla="*/ 33190 h 1577995"/>
                <a:gd name="connsiteX2" fmla="*/ 113318 w 1133177"/>
                <a:gd name="connsiteY2" fmla="*/ 0 h 1577995"/>
                <a:gd name="connsiteX3" fmla="*/ 1019859 w 1133177"/>
                <a:gd name="connsiteY3" fmla="*/ 0 h 1577995"/>
                <a:gd name="connsiteX4" fmla="*/ 1099987 w 1133177"/>
                <a:gd name="connsiteY4" fmla="*/ 33190 h 1577995"/>
                <a:gd name="connsiteX5" fmla="*/ 1133177 w 1133177"/>
                <a:gd name="connsiteY5" fmla="*/ 113318 h 1577995"/>
                <a:gd name="connsiteX6" fmla="*/ 1133177 w 1133177"/>
                <a:gd name="connsiteY6" fmla="*/ 1464677 h 1577995"/>
                <a:gd name="connsiteX7" fmla="*/ 1099987 w 1133177"/>
                <a:gd name="connsiteY7" fmla="*/ 1544805 h 1577995"/>
                <a:gd name="connsiteX8" fmla="*/ 1019859 w 1133177"/>
                <a:gd name="connsiteY8" fmla="*/ 1577995 h 1577995"/>
                <a:gd name="connsiteX9" fmla="*/ 113318 w 1133177"/>
                <a:gd name="connsiteY9" fmla="*/ 1577995 h 1577995"/>
                <a:gd name="connsiteX10" fmla="*/ 33190 w 1133177"/>
                <a:gd name="connsiteY10" fmla="*/ 1544805 h 1577995"/>
                <a:gd name="connsiteX11" fmla="*/ 0 w 1133177"/>
                <a:gd name="connsiteY11" fmla="*/ 1464677 h 1577995"/>
                <a:gd name="connsiteX12" fmla="*/ 0 w 1133177"/>
                <a:gd name="connsiteY12" fmla="*/ 113318 h 1577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3177" h="1577995">
                  <a:moveTo>
                    <a:pt x="0" y="113318"/>
                  </a:moveTo>
                  <a:cubicBezTo>
                    <a:pt x="0" y="83264"/>
                    <a:pt x="11939" y="54441"/>
                    <a:pt x="33190" y="33190"/>
                  </a:cubicBezTo>
                  <a:cubicBezTo>
                    <a:pt x="54441" y="11939"/>
                    <a:pt x="83264" y="0"/>
                    <a:pt x="113318" y="0"/>
                  </a:cubicBezTo>
                  <a:lnTo>
                    <a:pt x="1019859" y="0"/>
                  </a:lnTo>
                  <a:cubicBezTo>
                    <a:pt x="1049913" y="0"/>
                    <a:pt x="1078736" y="11939"/>
                    <a:pt x="1099987" y="33190"/>
                  </a:cubicBezTo>
                  <a:cubicBezTo>
                    <a:pt x="1121238" y="54441"/>
                    <a:pt x="1133177" y="83264"/>
                    <a:pt x="1133177" y="113318"/>
                  </a:cubicBezTo>
                  <a:lnTo>
                    <a:pt x="1133177" y="1464677"/>
                  </a:lnTo>
                  <a:cubicBezTo>
                    <a:pt x="1133177" y="1494731"/>
                    <a:pt x="1121238" y="1523554"/>
                    <a:pt x="1099987" y="1544805"/>
                  </a:cubicBezTo>
                  <a:cubicBezTo>
                    <a:pt x="1078736" y="1566056"/>
                    <a:pt x="1049913" y="1577995"/>
                    <a:pt x="1019859" y="1577995"/>
                  </a:cubicBezTo>
                  <a:lnTo>
                    <a:pt x="113318" y="1577995"/>
                  </a:lnTo>
                  <a:cubicBezTo>
                    <a:pt x="83264" y="1577995"/>
                    <a:pt x="54441" y="1566056"/>
                    <a:pt x="33190" y="1544805"/>
                  </a:cubicBezTo>
                  <a:cubicBezTo>
                    <a:pt x="11939" y="1523554"/>
                    <a:pt x="0" y="1494731"/>
                    <a:pt x="0" y="1464677"/>
                  </a:cubicBezTo>
                  <a:lnTo>
                    <a:pt x="0" y="113318"/>
                  </a:lnTo>
                  <a:close/>
                </a:path>
              </a:pathLst>
            </a:custGeom>
          </p:spPr>
          <p:style>
            <a:lnRef idx="0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1770" tIns="101770" rIns="101770" bIns="101770" numCol="1" spcCol="1270" anchor="ctr" anchorCtr="0">
              <a:noAutofit/>
            </a:bodyPr>
            <a:lstStyle/>
            <a:p>
              <a:pPr lvl="0" algn="ctr" defTabSz="8001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1800" kern="1200" dirty="0" smtClean="0">
                  <a:cs typeface="B Zar" pitchFamily="2" charset="-78"/>
                </a:rPr>
                <a:t>اجاره و اجارۀ بلندمدت</a:t>
              </a:r>
              <a:endParaRPr lang="en-US" sz="1800" kern="1200" dirty="0">
                <a:cs typeface="B Zar" pitchFamily="2" charset="-78"/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>
              <a:off x="7547723" y="4818303"/>
              <a:ext cx="1133177" cy="1577995"/>
            </a:xfrm>
            <a:custGeom>
              <a:avLst/>
              <a:gdLst>
                <a:gd name="connsiteX0" fmla="*/ 0 w 1133177"/>
                <a:gd name="connsiteY0" fmla="*/ 113318 h 1577995"/>
                <a:gd name="connsiteX1" fmla="*/ 33190 w 1133177"/>
                <a:gd name="connsiteY1" fmla="*/ 33190 h 1577995"/>
                <a:gd name="connsiteX2" fmla="*/ 113318 w 1133177"/>
                <a:gd name="connsiteY2" fmla="*/ 0 h 1577995"/>
                <a:gd name="connsiteX3" fmla="*/ 1019859 w 1133177"/>
                <a:gd name="connsiteY3" fmla="*/ 0 h 1577995"/>
                <a:gd name="connsiteX4" fmla="*/ 1099987 w 1133177"/>
                <a:gd name="connsiteY4" fmla="*/ 33190 h 1577995"/>
                <a:gd name="connsiteX5" fmla="*/ 1133177 w 1133177"/>
                <a:gd name="connsiteY5" fmla="*/ 113318 h 1577995"/>
                <a:gd name="connsiteX6" fmla="*/ 1133177 w 1133177"/>
                <a:gd name="connsiteY6" fmla="*/ 1464677 h 1577995"/>
                <a:gd name="connsiteX7" fmla="*/ 1099987 w 1133177"/>
                <a:gd name="connsiteY7" fmla="*/ 1544805 h 1577995"/>
                <a:gd name="connsiteX8" fmla="*/ 1019859 w 1133177"/>
                <a:gd name="connsiteY8" fmla="*/ 1577995 h 1577995"/>
                <a:gd name="connsiteX9" fmla="*/ 113318 w 1133177"/>
                <a:gd name="connsiteY9" fmla="*/ 1577995 h 1577995"/>
                <a:gd name="connsiteX10" fmla="*/ 33190 w 1133177"/>
                <a:gd name="connsiteY10" fmla="*/ 1544805 h 1577995"/>
                <a:gd name="connsiteX11" fmla="*/ 0 w 1133177"/>
                <a:gd name="connsiteY11" fmla="*/ 1464677 h 1577995"/>
                <a:gd name="connsiteX12" fmla="*/ 0 w 1133177"/>
                <a:gd name="connsiteY12" fmla="*/ 113318 h 1577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3177" h="1577995">
                  <a:moveTo>
                    <a:pt x="0" y="113318"/>
                  </a:moveTo>
                  <a:cubicBezTo>
                    <a:pt x="0" y="83264"/>
                    <a:pt x="11939" y="54441"/>
                    <a:pt x="33190" y="33190"/>
                  </a:cubicBezTo>
                  <a:cubicBezTo>
                    <a:pt x="54441" y="11939"/>
                    <a:pt x="83264" y="0"/>
                    <a:pt x="113318" y="0"/>
                  </a:cubicBezTo>
                  <a:lnTo>
                    <a:pt x="1019859" y="0"/>
                  </a:lnTo>
                  <a:cubicBezTo>
                    <a:pt x="1049913" y="0"/>
                    <a:pt x="1078736" y="11939"/>
                    <a:pt x="1099987" y="33190"/>
                  </a:cubicBezTo>
                  <a:cubicBezTo>
                    <a:pt x="1121238" y="54441"/>
                    <a:pt x="1133177" y="83264"/>
                    <a:pt x="1133177" y="113318"/>
                  </a:cubicBezTo>
                  <a:lnTo>
                    <a:pt x="1133177" y="1464677"/>
                  </a:lnTo>
                  <a:cubicBezTo>
                    <a:pt x="1133177" y="1494731"/>
                    <a:pt x="1121238" y="1523554"/>
                    <a:pt x="1099987" y="1544805"/>
                  </a:cubicBezTo>
                  <a:cubicBezTo>
                    <a:pt x="1078736" y="1566056"/>
                    <a:pt x="1049913" y="1577995"/>
                    <a:pt x="1019859" y="1577995"/>
                  </a:cubicBezTo>
                  <a:lnTo>
                    <a:pt x="113318" y="1577995"/>
                  </a:lnTo>
                  <a:cubicBezTo>
                    <a:pt x="83264" y="1577995"/>
                    <a:pt x="54441" y="1566056"/>
                    <a:pt x="33190" y="1544805"/>
                  </a:cubicBezTo>
                  <a:cubicBezTo>
                    <a:pt x="11939" y="1523554"/>
                    <a:pt x="0" y="1494731"/>
                    <a:pt x="0" y="1464677"/>
                  </a:cubicBezTo>
                  <a:lnTo>
                    <a:pt x="0" y="113318"/>
                  </a:lnTo>
                  <a:close/>
                </a:path>
              </a:pathLst>
            </a:custGeom>
          </p:spPr>
          <p:style>
            <a:lnRef idx="0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1770" tIns="101770" rIns="101770" bIns="101770" numCol="1" spcCol="1270" anchor="ctr" anchorCtr="0">
              <a:noAutofit/>
            </a:bodyPr>
            <a:lstStyle/>
            <a:p>
              <a:pPr lvl="0" algn="ctr" defTabSz="8001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1800" kern="1200" dirty="0" smtClean="0">
                  <a:cs typeface="B Zar" pitchFamily="2" charset="-78"/>
                </a:rPr>
                <a:t>مدیریت بهره‌برداری</a:t>
              </a:r>
              <a:endParaRPr lang="en-US" sz="1800" kern="1200" dirty="0">
                <a:cs typeface="B Zar" pitchFamily="2" charset="-78"/>
              </a:endParaRP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A1594A-FFBB-4D4C-9102-B83135140D2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5105400"/>
            <a:ext cx="7696200" cy="1143000"/>
          </a:xfrm>
        </p:spPr>
        <p:txBody>
          <a:bodyPr anchor="t" anchorCtr="0">
            <a:noAutofit/>
          </a:bodyPr>
          <a:lstStyle/>
          <a:p>
            <a:pPr algn="ctr"/>
            <a:r>
              <a:rPr lang="fa-IR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Bardiya" pitchFamily="2" charset="-78"/>
              </a:rPr>
              <a:t>ابزار با بازدهی معین</a:t>
            </a:r>
            <a:endParaRPr lang="en-US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B Bardiya" pitchFamily="2" charset="-78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838200" y="1219200"/>
          <a:ext cx="7467600" cy="297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Content Placeholder 6"/>
          <p:cNvGraphicFramePr>
            <a:graphicFrameLocks/>
          </p:cNvGraphicFramePr>
          <p:nvPr/>
        </p:nvGraphicFramePr>
        <p:xfrm>
          <a:off x="914400" y="1219200"/>
          <a:ext cx="7467600" cy="297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02920" y="530352"/>
          <a:ext cx="8183880" cy="4187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fa-IR" dirty="0" smtClean="0"/>
              <a:t>با تشکر</a:t>
            </a:r>
            <a:endParaRPr lang="fa-IR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381000"/>
          <a:ext cx="8229600" cy="5026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A1594A-FFBB-4D4C-9102-B83135140D2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تفاوت پیمان‌کار و توسعه‌گر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371600"/>
          <a:ext cx="8229600" cy="5026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A1594A-FFBB-4D4C-9102-B83135140D2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4000" dirty="0" smtClean="0"/>
              <a:t>نرخ برابری ارزها</a:t>
            </a:r>
            <a:endParaRPr lang="en-US" sz="4000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  <a:fontScheme name="Sample presentation slides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4751</TotalTime>
  <Words>1034</Words>
  <Application>Microsoft Office PowerPoint</Application>
  <PresentationFormat>On-screen Show (4:3)</PresentationFormat>
  <Paragraphs>294</Paragraphs>
  <Slides>62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3" baseType="lpstr">
      <vt:lpstr>Aspect</vt:lpstr>
      <vt:lpstr>بسم الله الرحمن الرحیم</vt:lpstr>
      <vt:lpstr>ارز و صنعت انبوه سازي و پيمانكاري  </vt:lpstr>
      <vt:lpstr> كار انبوه سازي</vt:lpstr>
      <vt:lpstr>مشکل معادل فارسی</vt:lpstr>
      <vt:lpstr>اولین انتخاب‌ها</vt:lpstr>
      <vt:lpstr> توسعه و عمران – ویژگی‌ها</vt:lpstr>
      <vt:lpstr>Slide 7</vt:lpstr>
      <vt:lpstr>تفاوت پیمان‌کار و توسعه‌گر</vt:lpstr>
      <vt:lpstr>نرخ برابری ارزها</vt:lpstr>
      <vt:lpstr> نظام‌های عمدۀ پولی جهانی</vt:lpstr>
      <vt:lpstr>نرخ ارز ثابت در مقابل شناور</vt:lpstr>
      <vt:lpstr>سازوکار قیمت‌گذاری</vt:lpstr>
      <vt:lpstr>عوامل مؤثر بر نرخ ارز</vt:lpstr>
      <vt:lpstr>  عوامل مؤثر بر تغییر نرخ ارز </vt:lpstr>
      <vt:lpstr> عوامل بنیادی مؤثر بر تغییر نرخ ارز</vt:lpstr>
      <vt:lpstr>عوامل بنیادی اقتصادی مؤثر بر تغییر نرخ ارز</vt:lpstr>
      <vt:lpstr>عوامل فنی مؤثر بر تغییر نرخ ارز</vt:lpstr>
      <vt:lpstr>مشكل انتقال ارز</vt:lpstr>
      <vt:lpstr>قیمت‌ ارز در ایران</vt:lpstr>
      <vt:lpstr> نرخ تورم داخلی محرک کاهش صادرات </vt:lpstr>
      <vt:lpstr>ارز ارزان و واردات بی‌رویۀ کالا</vt:lpstr>
      <vt:lpstr>ارز ارزان و تبدیل سازندگان به فروشندگان</vt:lpstr>
      <vt:lpstr>پیامدهای قیمت‌گذاری نسبتاً ارزان ارز</vt:lpstr>
      <vt:lpstr>پیامدهای ارزش‌گذاری ارز پایین‌تر از ارزش بازار </vt:lpstr>
      <vt:lpstr>    پیامدهای ارزش‌گذاری ارز پایین‌تر از ارزش بازار  </vt:lpstr>
      <vt:lpstr>پیامدهای ارزش‌گذاری ارز پایین‌تر از ارزش بازار </vt:lpstr>
      <vt:lpstr>نمونه‌هایی از بحران‌های مالی  </vt:lpstr>
      <vt:lpstr> پیامدهای ارزش‌گذاری ارز پایین‌تر از ارزش بازار  </vt:lpstr>
      <vt:lpstr>آزادسازی قیمت‌ها</vt:lpstr>
      <vt:lpstr>وجوه  آزادسازی قیمت‌ها</vt:lpstr>
      <vt:lpstr>اثر آزادسازی قیمت حامل‌های انرژی بر نرخ پول و ارز</vt:lpstr>
      <vt:lpstr>مباحثات</vt:lpstr>
      <vt:lpstr>مسكن و ساختمان</vt:lpstr>
      <vt:lpstr>مقایسه شاخص کل و شاخص انبوه سازی</vt:lpstr>
      <vt:lpstr>شركت ساختمان اصفهان</vt:lpstr>
      <vt:lpstr>شركت توريستي و رفاهي آبادگران ايران</vt:lpstr>
      <vt:lpstr>شركت سامان‌گستر اصفهان</vt:lpstr>
      <vt:lpstr>شركت بين‌المللي توسعه ساختمان</vt:lpstr>
      <vt:lpstr>شركت سرمايه‌گذاري ساختمان ايران</vt:lpstr>
      <vt:lpstr>شاخص تورم و قیمت یک متر زیربنای مسکونی</vt:lpstr>
      <vt:lpstr>دلار، تورم و زیربنای مسکونی</vt:lpstr>
      <vt:lpstr>شاخص کرایۀ مسکن اجاره‌ای</vt:lpstr>
      <vt:lpstr>شاخص قیمت زمین</vt:lpstr>
      <vt:lpstr>تعداد پروانه‌های ساختمانی صادرشده توسط شهرداری‌های مناطق شهری کشور</vt:lpstr>
      <vt:lpstr>شاخص بهای خدمات ساختمانی</vt:lpstr>
      <vt:lpstr>شاخص بهای خدمات ساختمانی</vt:lpstr>
      <vt:lpstr>روندهاي اخير در حوزه مسكن و ساختمان   </vt:lpstr>
      <vt:lpstr>متغيرهاي اصلي در سال 1390</vt:lpstr>
      <vt:lpstr>انتظارات از تابع قیمت مسکن</vt:lpstr>
      <vt:lpstr>تغییر روند عرضه و تقاضا در بخش مسکن</vt:lpstr>
      <vt:lpstr>در پیش گرفتن سیاست‌های انقباضی</vt:lpstr>
      <vt:lpstr>عرضه در بخش‌های مختلف بازار مسکن</vt:lpstr>
      <vt:lpstr>عوامل رکود در بازار مسکن ارزان‌قیمت</vt:lpstr>
      <vt:lpstr>دلار و بازار مسکن</vt:lpstr>
      <vt:lpstr>منابع تغییر درآمدها و هزینه‌های شرکت‌ها</vt:lpstr>
      <vt:lpstr>ابزارهای جدید مالی در صنعت املاک و مستغلات</vt:lpstr>
      <vt:lpstr>صندوق‌های تخصصی </vt:lpstr>
      <vt:lpstr>الگوی پیشنهادی برای رونق بازار مسکن</vt:lpstr>
      <vt:lpstr>تفاوت صندوق با تراست</vt:lpstr>
      <vt:lpstr>ابزار با بازدهی معین</vt:lpstr>
      <vt:lpstr>Slide 61</vt:lpstr>
      <vt:lpstr>با تشکر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Maysam Radpour</dc:creator>
  <cp:lastModifiedBy>radpour</cp:lastModifiedBy>
  <cp:revision>399</cp:revision>
  <dcterms:created xsi:type="dcterms:W3CDTF">2009-12-11T15:15:08Z</dcterms:created>
  <dcterms:modified xsi:type="dcterms:W3CDTF">2011-12-31T02:24:04Z</dcterms:modified>
</cp:coreProperties>
</file>