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73" r:id="rId2"/>
  </p:sldMasterIdLst>
  <p:notesMasterIdLst>
    <p:notesMasterId r:id="rId25"/>
  </p:notesMasterIdLst>
  <p:handoutMasterIdLst>
    <p:handoutMasterId r:id="rId26"/>
  </p:handoutMasterIdLst>
  <p:sldIdLst>
    <p:sldId id="321" r:id="rId3"/>
    <p:sldId id="257" r:id="rId4"/>
    <p:sldId id="302" r:id="rId5"/>
    <p:sldId id="305" r:id="rId6"/>
    <p:sldId id="306" r:id="rId7"/>
    <p:sldId id="303" r:id="rId8"/>
    <p:sldId id="304" r:id="rId9"/>
    <p:sldId id="307" r:id="rId10"/>
    <p:sldId id="308" r:id="rId11"/>
    <p:sldId id="311" r:id="rId12"/>
    <p:sldId id="309" r:id="rId13"/>
    <p:sldId id="310" r:id="rId14"/>
    <p:sldId id="316" r:id="rId15"/>
    <p:sldId id="317" r:id="rId16"/>
    <p:sldId id="312" r:id="rId17"/>
    <p:sldId id="320" r:id="rId18"/>
    <p:sldId id="314" r:id="rId19"/>
    <p:sldId id="318" r:id="rId20"/>
    <p:sldId id="319" r:id="rId21"/>
    <p:sldId id="298" r:id="rId22"/>
    <p:sldId id="300" r:id="rId23"/>
    <p:sldId id="259" r:id="rId24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009900"/>
    <a:srgbClr val="00FF99"/>
    <a:srgbClr val="03F3D6"/>
    <a:srgbClr val="FF7C80"/>
    <a:srgbClr val="CCFF33"/>
    <a:srgbClr val="66FF66"/>
    <a:srgbClr val="99FFCC"/>
  </p:clrMru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4" autoAdjust="0"/>
    <p:restoredTop sz="94035" autoAdjust="0"/>
  </p:normalViewPr>
  <p:slideViewPr>
    <p:cSldViewPr>
      <p:cViewPr varScale="1">
        <p:scale>
          <a:sx n="73" d="100"/>
          <a:sy n="73" d="100"/>
        </p:scale>
        <p:origin x="-10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223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81000" y="6172200"/>
            <a:ext cx="34290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حسین</a:t>
            </a:r>
            <a:r>
              <a:rPr lang="fa-IR" sz="1400" b="1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عبده تبریزی - میثم رادپور</a:t>
            </a:r>
            <a:endParaRPr lang="fa-IR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 sz="10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9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3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11/18/2010</a:t>
            </a:fld>
            <a:endParaRPr lang="en-US" sz="1050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7" r:id="rId12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بسم‌الله الرحمن الرحیم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0" dirty="0" smtClean="0"/>
              <a:t>صورت نقدینگی ساختاریافته</a:t>
            </a:r>
            <a:endParaRPr lang="fa-IR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1" y="990600"/>
          <a:ext cx="8000999" cy="4155909"/>
        </p:xfrm>
        <a:graphic>
          <a:graphicData uri="http://schemas.openxmlformats.org/drawingml/2006/table">
            <a:tbl>
              <a:tblPr rtl="1">
                <a:tableStyleId>{ED083AE6-46FA-4A59-8FB0-9F97EB10719F}</a:tableStyleId>
              </a:tblPr>
              <a:tblGrid>
                <a:gridCol w="1274205"/>
                <a:gridCol w="711581"/>
                <a:gridCol w="817458"/>
                <a:gridCol w="752755"/>
                <a:gridCol w="889000"/>
                <a:gridCol w="889000"/>
                <a:gridCol w="889000"/>
                <a:gridCol w="889000"/>
                <a:gridCol w="889000"/>
              </a:tblGrid>
              <a:tr h="29961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cs typeface="B Nazanin" pitchFamily="2" charset="-78"/>
                        </a:rPr>
                        <a:t>نام بانک</a:t>
                      </a:r>
                      <a:r>
                        <a:rPr lang="ar-SA" sz="1400" b="1" dirty="0" smtClean="0">
                          <a:cs typeface="B Nazanin" pitchFamily="2" charset="-78"/>
                        </a:rPr>
                        <a:t>:</a:t>
                      </a:r>
                      <a:endParaRPr lang="en-US" sz="14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/>
                </a:tc>
                <a:tc gridSpan="8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900" dirty="0"/>
                        <a:t> 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 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بسته‌های زمانی</a:t>
                      </a:r>
                      <a:endParaRPr lang="en-US" sz="1600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cs typeface="B Nazanin" pitchFamily="2" charset="-78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/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39690">
                <a:tc>
                  <a:txBody>
                    <a:bodyPr/>
                    <a:lstStyle/>
                    <a:p>
                      <a:pPr rtl="1"/>
                      <a:r>
                        <a:rPr lang="fa-IR" sz="1050" dirty="0" smtClean="0">
                          <a:cs typeface="B Nazanin" pitchFamily="2" charset="-78"/>
                        </a:rPr>
                        <a:t>حساب‌ها</a:t>
                      </a:r>
                      <a:endParaRPr lang="en-US" sz="105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0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cs typeface="B Nazanin" pitchFamily="2" charset="-78"/>
                        </a:rPr>
                        <a:t>1-14 روز</a:t>
                      </a:r>
                      <a:endParaRPr lang="en-US" sz="1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cs typeface="B Nazanin" pitchFamily="2" charset="-78"/>
                        </a:rPr>
                        <a:t>14-29 روز</a:t>
                      </a:r>
                      <a:endParaRPr lang="en-US" sz="1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cs typeface="B Nazanin" pitchFamily="2" charset="-78"/>
                        </a:rPr>
                        <a:t>1-3 ماه</a:t>
                      </a:r>
                      <a:endParaRPr lang="en-US" sz="1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cs typeface="B Nazanin" pitchFamily="2" charset="-78"/>
                        </a:rPr>
                        <a:t>3-6 ماه</a:t>
                      </a:r>
                      <a:endParaRPr lang="en-US" sz="1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cs typeface="B Nazanin" pitchFamily="2" charset="-78"/>
                        </a:rPr>
                        <a:t>6-1 سال</a:t>
                      </a:r>
                      <a:endParaRPr lang="en-US" sz="1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cs typeface="B Nazanin" pitchFamily="2" charset="-78"/>
                        </a:rPr>
                        <a:t>1-3 سال</a:t>
                      </a:r>
                      <a:endParaRPr lang="en-US" sz="1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cs typeface="B Nazanin" pitchFamily="2" charset="-78"/>
                        </a:rPr>
                        <a:t>3-5 سال</a:t>
                      </a:r>
                      <a:endParaRPr lang="en-US" sz="1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cs typeface="B Nazanin" pitchFamily="2" charset="-78"/>
                        </a:rPr>
                        <a:t>بالاتر از 5 سال</a:t>
                      </a:r>
                      <a:endParaRPr lang="en-US" sz="1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/>
                </a:tc>
              </a:tr>
              <a:tr h="19921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B050"/>
                          </a:solidFill>
                          <a:cs typeface="B Nazanin" pitchFamily="2" charset="-78"/>
                        </a:rPr>
                        <a:t>جریان‌های </a:t>
                      </a:r>
                      <a:r>
                        <a:rPr lang="ar-SA" sz="1200" b="1" dirty="0">
                          <a:solidFill>
                            <a:srgbClr val="00B050"/>
                          </a:solidFill>
                          <a:cs typeface="B Nazanin" pitchFamily="2" charset="-78"/>
                        </a:rPr>
                        <a:t>نقد </a:t>
                      </a:r>
                      <a:r>
                        <a:rPr lang="ar-SA" sz="1200" b="1" dirty="0" smtClean="0">
                          <a:solidFill>
                            <a:srgbClr val="00B050"/>
                          </a:solidFill>
                          <a:cs typeface="B Nazanin" pitchFamily="2" charset="-78"/>
                        </a:rPr>
                        <a:t>ورودی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65082" marT="0" marB="0" anchor="ctr"/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200" dirty="0"/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00FF00">
                            <a:shade val="30000"/>
                            <a:satMod val="115000"/>
                          </a:srgbClr>
                        </a:gs>
                        <a:gs pos="50000">
                          <a:srgbClr val="00FF00">
                            <a:shade val="67500"/>
                            <a:satMod val="115000"/>
                          </a:srgbClr>
                        </a:gs>
                        <a:gs pos="100000">
                          <a:srgbClr val="00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200" dirty="0"/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00FF00">
                            <a:shade val="30000"/>
                            <a:satMod val="115000"/>
                          </a:srgbClr>
                        </a:gs>
                        <a:gs pos="50000">
                          <a:srgbClr val="00FF00">
                            <a:shade val="67500"/>
                            <a:satMod val="115000"/>
                          </a:srgbClr>
                        </a:gs>
                        <a:gs pos="100000">
                          <a:srgbClr val="00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200" dirty="0"/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00FF00">
                            <a:shade val="30000"/>
                            <a:satMod val="115000"/>
                          </a:srgbClr>
                        </a:gs>
                        <a:gs pos="50000">
                          <a:srgbClr val="00FF00">
                            <a:shade val="67500"/>
                            <a:satMod val="115000"/>
                          </a:srgbClr>
                        </a:gs>
                        <a:gs pos="100000">
                          <a:srgbClr val="00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200" dirty="0"/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00FF00">
                            <a:shade val="30000"/>
                            <a:satMod val="115000"/>
                          </a:srgbClr>
                        </a:gs>
                        <a:gs pos="50000">
                          <a:srgbClr val="00FF00">
                            <a:shade val="67500"/>
                            <a:satMod val="115000"/>
                          </a:srgbClr>
                        </a:gs>
                        <a:gs pos="100000">
                          <a:srgbClr val="00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200" dirty="0"/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00FF00">
                            <a:shade val="30000"/>
                            <a:satMod val="115000"/>
                          </a:srgbClr>
                        </a:gs>
                        <a:gs pos="50000">
                          <a:srgbClr val="00FF00">
                            <a:shade val="67500"/>
                            <a:satMod val="115000"/>
                          </a:srgbClr>
                        </a:gs>
                        <a:gs pos="100000">
                          <a:srgbClr val="00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200" dirty="0"/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00FF00">
                            <a:shade val="30000"/>
                            <a:satMod val="115000"/>
                          </a:srgbClr>
                        </a:gs>
                        <a:gs pos="50000">
                          <a:srgbClr val="00FF00">
                            <a:shade val="67500"/>
                            <a:satMod val="115000"/>
                          </a:srgbClr>
                        </a:gs>
                        <a:gs pos="100000">
                          <a:srgbClr val="00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200" dirty="0"/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00FF00">
                            <a:shade val="30000"/>
                            <a:satMod val="115000"/>
                          </a:srgbClr>
                        </a:gs>
                        <a:gs pos="50000">
                          <a:srgbClr val="00FF00">
                            <a:shade val="67500"/>
                            <a:satMod val="115000"/>
                          </a:srgbClr>
                        </a:gs>
                        <a:gs pos="100000">
                          <a:srgbClr val="00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200" dirty="0"/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00FF00">
                            <a:shade val="30000"/>
                            <a:satMod val="115000"/>
                          </a:srgbClr>
                        </a:gs>
                        <a:gs pos="50000">
                          <a:srgbClr val="00FF00">
                            <a:shade val="67500"/>
                            <a:satMod val="115000"/>
                          </a:srgbClr>
                        </a:gs>
                        <a:gs pos="100000">
                          <a:srgbClr val="00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215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050" dirty="0">
                          <a:cs typeface="B Nazanin" pitchFamily="2" charset="-78"/>
                        </a:rPr>
                        <a:t>صندوق </a:t>
                      </a:r>
                      <a:endParaRPr lang="en-US" sz="105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100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</a:tr>
              <a:tr h="2215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050" dirty="0">
                          <a:cs typeface="B Nazanin" pitchFamily="2" charset="-78"/>
                        </a:rPr>
                        <a:t>اوراق بهادار</a:t>
                      </a:r>
                      <a:endParaRPr lang="en-US" sz="105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250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</a:tr>
              <a:tr h="2215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050" dirty="0" smtClean="0">
                          <a:cs typeface="B Nazanin" pitchFamily="2" charset="-78"/>
                        </a:rPr>
                        <a:t>تسهیلات</a:t>
                      </a:r>
                      <a:endParaRPr lang="en-US" sz="105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800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900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>
                          <a:cs typeface="B Mitra" pitchFamily="2" charset="-78"/>
                        </a:rPr>
                        <a:t>1100</a:t>
                      </a:r>
                      <a:endParaRPr lang="en-US" sz="160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1400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>
                          <a:cs typeface="B Mitra" pitchFamily="2" charset="-78"/>
                        </a:rPr>
                        <a:t>600</a:t>
                      </a:r>
                      <a:endParaRPr lang="en-US" sz="160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200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150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100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</a:tr>
              <a:tr h="2215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050" dirty="0" smtClean="0">
                          <a:cs typeface="B Nazanin" pitchFamily="2" charset="-78"/>
                        </a:rPr>
                        <a:t>دارایی‌های </a:t>
                      </a:r>
                      <a:r>
                        <a:rPr lang="ar-SA" sz="1050" dirty="0">
                          <a:cs typeface="B Nazanin" pitchFamily="2" charset="-78"/>
                        </a:rPr>
                        <a:t>ثابت</a:t>
                      </a:r>
                      <a:endParaRPr lang="en-US" sz="105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2000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</a:tr>
              <a:tr h="2215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050" dirty="0" smtClean="0">
                          <a:cs typeface="B Nazanin" pitchFamily="2" charset="-78"/>
                        </a:rPr>
                        <a:t>سایر دارایی‌ها</a:t>
                      </a:r>
                      <a:endParaRPr lang="en-US" sz="105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cs typeface="B Mitra" pitchFamily="2" charset="-78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cs typeface="B Mitra" pitchFamily="2" charset="-78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cs typeface="B Mitra" pitchFamily="2" charset="-78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cs typeface="B Mitra" pitchFamily="2" charset="-78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>
                          <a:cs typeface="B Mitra" pitchFamily="2" charset="-78"/>
                        </a:rPr>
                        <a:t> </a:t>
                      </a:r>
                      <a:endParaRPr lang="en-US" sz="160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>
                          <a:cs typeface="B Mitra" pitchFamily="2" charset="-78"/>
                        </a:rPr>
                        <a:t>200</a:t>
                      </a:r>
                      <a:endParaRPr lang="en-US" sz="160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cs typeface="B Mitra" pitchFamily="2" charset="-78"/>
                        </a:rPr>
                        <a:t> </a:t>
                      </a:r>
                      <a:r>
                        <a:rPr lang="ar-SA" sz="1600" dirty="0">
                          <a:cs typeface="B Mitra" pitchFamily="2" charset="-78"/>
                        </a:rPr>
                        <a:t>500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</a:tr>
              <a:tr h="2215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050" dirty="0" smtClean="0">
                          <a:cs typeface="B Nazanin" pitchFamily="2" charset="-78"/>
                        </a:rPr>
                        <a:t>حساب‌های </a:t>
                      </a:r>
                      <a:r>
                        <a:rPr lang="fa-IR" sz="1050" dirty="0">
                          <a:cs typeface="B Nazanin" pitchFamily="2" charset="-78"/>
                        </a:rPr>
                        <a:t>درآمد</a:t>
                      </a:r>
                      <a:endParaRPr lang="en-US" sz="105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>
                          <a:cs typeface="B Mitra" pitchFamily="2" charset="-78"/>
                        </a:rPr>
                        <a:t>50</a:t>
                      </a:r>
                      <a:endParaRPr lang="en-US" sz="160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30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cs typeface="B Mitra" pitchFamily="2" charset="-78"/>
                        </a:rPr>
                        <a:t>80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40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>
                          <a:cs typeface="B Mitra" pitchFamily="2" charset="-78"/>
                        </a:rPr>
                        <a:t>60</a:t>
                      </a:r>
                      <a:endParaRPr lang="en-US" sz="160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>
                          <a:cs typeface="B Mitra" pitchFamily="2" charset="-78"/>
                        </a:rPr>
                        <a:t>100</a:t>
                      </a:r>
                      <a:endParaRPr lang="en-US" sz="160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150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>
                          <a:cs typeface="B Mitra" pitchFamily="2" charset="-78"/>
                        </a:rPr>
                        <a:t>70</a:t>
                      </a:r>
                      <a:endParaRPr lang="en-US" sz="160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</a:tr>
              <a:tr h="2215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FF7C80"/>
                          </a:solidFill>
                          <a:cs typeface="B Nazanin" pitchFamily="2" charset="-78"/>
                        </a:rPr>
                        <a:t>جریان‌های </a:t>
                      </a:r>
                      <a:r>
                        <a:rPr lang="ar-SA" sz="1200" b="1" dirty="0">
                          <a:solidFill>
                            <a:srgbClr val="FF7C80"/>
                          </a:solidFill>
                          <a:cs typeface="B Nazanin" pitchFamily="2" charset="-78"/>
                        </a:rPr>
                        <a:t>نقد </a:t>
                      </a:r>
                      <a:r>
                        <a:rPr lang="ar-SA" sz="1200" b="1" dirty="0" smtClean="0">
                          <a:solidFill>
                            <a:srgbClr val="FF7C80"/>
                          </a:solidFill>
                          <a:cs typeface="B Nazanin" pitchFamily="2" charset="-78"/>
                        </a:rPr>
                        <a:t>خروجی </a:t>
                      </a:r>
                      <a:endParaRPr lang="en-US" sz="1200" b="1" dirty="0">
                        <a:solidFill>
                          <a:srgbClr val="FF7C8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cs typeface="B Mitra" pitchFamily="2" charset="-78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FF7C80">
                            <a:shade val="30000"/>
                            <a:satMod val="115000"/>
                          </a:srgbClr>
                        </a:gs>
                        <a:gs pos="50000">
                          <a:srgbClr val="FF7C80">
                            <a:shade val="67500"/>
                            <a:satMod val="115000"/>
                          </a:srgbClr>
                        </a:gs>
                        <a:gs pos="100000">
                          <a:srgbClr val="FF7C8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cs typeface="B Mitra" pitchFamily="2" charset="-78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FF7C80">
                            <a:shade val="30000"/>
                            <a:satMod val="115000"/>
                          </a:srgbClr>
                        </a:gs>
                        <a:gs pos="50000">
                          <a:srgbClr val="FF7C80">
                            <a:shade val="67500"/>
                            <a:satMod val="115000"/>
                          </a:srgbClr>
                        </a:gs>
                        <a:gs pos="100000">
                          <a:srgbClr val="FF7C8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cs typeface="B Mitra" pitchFamily="2" charset="-78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FF7C80">
                            <a:shade val="30000"/>
                            <a:satMod val="115000"/>
                          </a:srgbClr>
                        </a:gs>
                        <a:gs pos="50000">
                          <a:srgbClr val="FF7C80">
                            <a:shade val="67500"/>
                            <a:satMod val="115000"/>
                          </a:srgbClr>
                        </a:gs>
                        <a:gs pos="100000">
                          <a:srgbClr val="FF7C8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cs typeface="B Mitra" pitchFamily="2" charset="-78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FF7C80">
                            <a:shade val="30000"/>
                            <a:satMod val="115000"/>
                          </a:srgbClr>
                        </a:gs>
                        <a:gs pos="50000">
                          <a:srgbClr val="FF7C80">
                            <a:shade val="67500"/>
                            <a:satMod val="115000"/>
                          </a:srgbClr>
                        </a:gs>
                        <a:gs pos="100000">
                          <a:srgbClr val="FF7C8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cs typeface="B Mitra" pitchFamily="2" charset="-78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FF7C80">
                            <a:shade val="30000"/>
                            <a:satMod val="115000"/>
                          </a:srgbClr>
                        </a:gs>
                        <a:gs pos="50000">
                          <a:srgbClr val="FF7C80">
                            <a:shade val="67500"/>
                            <a:satMod val="115000"/>
                          </a:srgbClr>
                        </a:gs>
                        <a:gs pos="100000">
                          <a:srgbClr val="FF7C8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cs typeface="B Mitra" pitchFamily="2" charset="-78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FF7C80">
                            <a:shade val="30000"/>
                            <a:satMod val="115000"/>
                          </a:srgbClr>
                        </a:gs>
                        <a:gs pos="50000">
                          <a:srgbClr val="FF7C80">
                            <a:shade val="67500"/>
                            <a:satMod val="115000"/>
                          </a:srgbClr>
                        </a:gs>
                        <a:gs pos="100000">
                          <a:srgbClr val="FF7C8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cs typeface="B Mitra" pitchFamily="2" charset="-78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FF7C80">
                            <a:shade val="30000"/>
                            <a:satMod val="115000"/>
                          </a:srgbClr>
                        </a:gs>
                        <a:gs pos="50000">
                          <a:srgbClr val="FF7C80">
                            <a:shade val="67500"/>
                            <a:satMod val="115000"/>
                          </a:srgbClr>
                        </a:gs>
                        <a:gs pos="100000">
                          <a:srgbClr val="FF7C8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cs typeface="B Mitra" pitchFamily="2" charset="-78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FF7C80">
                            <a:shade val="30000"/>
                            <a:satMod val="115000"/>
                          </a:srgbClr>
                        </a:gs>
                        <a:gs pos="50000">
                          <a:srgbClr val="FF7C80">
                            <a:shade val="67500"/>
                            <a:satMod val="115000"/>
                          </a:srgbClr>
                        </a:gs>
                        <a:gs pos="100000">
                          <a:srgbClr val="FF7C8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2215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050" dirty="0" smtClean="0">
                          <a:cs typeface="B Nazanin" pitchFamily="2" charset="-78"/>
                        </a:rPr>
                        <a:t>سرمایه</a:t>
                      </a:r>
                      <a:endParaRPr lang="en-US" sz="105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>
                          <a:cs typeface="B Mitra" pitchFamily="2" charset="-78"/>
                        </a:rPr>
                        <a:t>3000-</a:t>
                      </a:r>
                      <a:endParaRPr lang="en-US" sz="160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</a:tr>
              <a:tr h="2215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050" dirty="0">
                          <a:cs typeface="B Nazanin" pitchFamily="2" charset="-78"/>
                        </a:rPr>
                        <a:t>سپرده‌ها</a:t>
                      </a:r>
                      <a:endParaRPr lang="en-US" sz="105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>
                          <a:cs typeface="B Mitra" pitchFamily="2" charset="-78"/>
                        </a:rPr>
                        <a:t>900-</a:t>
                      </a:r>
                      <a:endParaRPr lang="en-US" sz="160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400-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1000-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1500-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800-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>
                          <a:cs typeface="B Mitra" pitchFamily="2" charset="-78"/>
                        </a:rPr>
                        <a:t>300-</a:t>
                      </a:r>
                      <a:endParaRPr lang="en-US" sz="160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>
                          <a:cs typeface="B Mitra" pitchFamily="2" charset="-78"/>
                        </a:rPr>
                        <a:t>100-</a:t>
                      </a:r>
                      <a:endParaRPr lang="en-US" sz="160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</a:tr>
              <a:tr h="2215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050" dirty="0" smtClean="0">
                          <a:cs typeface="B Nazanin" pitchFamily="2" charset="-78"/>
                        </a:rPr>
                        <a:t>سایر بدهی‌ها</a:t>
                      </a:r>
                      <a:endParaRPr lang="en-US" sz="105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150-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en-US" sz="16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</a:tr>
              <a:tr h="2215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050" dirty="0" smtClean="0">
                          <a:cs typeface="B Nazanin" pitchFamily="2" charset="-78"/>
                        </a:rPr>
                        <a:t>حساب‌های هزینه</a:t>
                      </a:r>
                      <a:endParaRPr lang="en-US" sz="105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>
                          <a:cs typeface="B Mitra" pitchFamily="2" charset="-78"/>
                        </a:rPr>
                        <a:t>80-</a:t>
                      </a:r>
                      <a:endParaRPr lang="en-US" sz="160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40-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>
                          <a:cs typeface="B Mitra" pitchFamily="2" charset="-78"/>
                        </a:rPr>
                        <a:t>50-</a:t>
                      </a:r>
                      <a:endParaRPr lang="en-US" sz="160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40-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70-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60-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100-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50-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/>
                </a:tc>
              </a:tr>
              <a:tr h="32957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050" b="1" dirty="0">
                          <a:solidFill>
                            <a:srgbClr val="00B0F0"/>
                          </a:solidFill>
                          <a:cs typeface="B Nazanin" pitchFamily="2" charset="-78"/>
                        </a:rPr>
                        <a:t>شکاف </a:t>
                      </a:r>
                      <a:r>
                        <a:rPr lang="ar-SA" sz="1050" b="1" dirty="0" smtClean="0">
                          <a:solidFill>
                            <a:srgbClr val="00B0F0"/>
                          </a:solidFill>
                          <a:cs typeface="B Nazanin" pitchFamily="2" charset="-78"/>
                        </a:rPr>
                        <a:t>نقدینگی</a:t>
                      </a:r>
                      <a:endParaRPr lang="en-US" sz="105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0" marR="65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220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00FF00">
                            <a:shade val="30000"/>
                            <a:satMod val="115000"/>
                          </a:srgbClr>
                        </a:gs>
                        <a:gs pos="50000">
                          <a:srgbClr val="00FF00">
                            <a:shade val="67500"/>
                            <a:satMod val="115000"/>
                          </a:srgbClr>
                        </a:gs>
                        <a:gs pos="100000">
                          <a:srgbClr val="00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490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00FF00">
                            <a:shade val="30000"/>
                            <a:satMod val="115000"/>
                          </a:srgbClr>
                        </a:gs>
                        <a:gs pos="50000">
                          <a:srgbClr val="00FF00">
                            <a:shade val="67500"/>
                            <a:satMod val="115000"/>
                          </a:srgbClr>
                        </a:gs>
                        <a:gs pos="100000">
                          <a:srgbClr val="00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ahoma" pitchFamily="34" charset="0"/>
                          <a:ea typeface="Tahoma" pitchFamily="34" charset="0"/>
                          <a:cs typeface="B Mitra" pitchFamily="2" charset="-78"/>
                        </a:rPr>
                        <a:t>20-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B Mitra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FF7C80">
                            <a:shade val="30000"/>
                            <a:satMod val="115000"/>
                          </a:srgbClr>
                        </a:gs>
                        <a:gs pos="50000">
                          <a:srgbClr val="FF7C80">
                            <a:shade val="67500"/>
                            <a:satMod val="115000"/>
                          </a:srgbClr>
                        </a:gs>
                        <a:gs pos="100000">
                          <a:srgbClr val="FF7C8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cs typeface="B Mitra" pitchFamily="2" charset="-78"/>
                        </a:rPr>
                        <a:t>10-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FF7C80">
                            <a:shade val="30000"/>
                            <a:satMod val="115000"/>
                          </a:srgbClr>
                        </a:gs>
                        <a:gs pos="50000">
                          <a:srgbClr val="FF7C80">
                            <a:shade val="67500"/>
                            <a:satMod val="115000"/>
                          </a:srgbClr>
                        </a:gs>
                        <a:gs pos="100000">
                          <a:srgbClr val="FF7C8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210-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FF7C80">
                            <a:shade val="30000"/>
                            <a:satMod val="115000"/>
                          </a:srgbClr>
                        </a:gs>
                        <a:gs pos="50000">
                          <a:srgbClr val="FF7C80">
                            <a:shade val="67500"/>
                            <a:satMod val="115000"/>
                          </a:srgbClr>
                        </a:gs>
                        <a:gs pos="100000">
                          <a:srgbClr val="FF7C8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60-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FF7C80">
                            <a:shade val="30000"/>
                            <a:satMod val="115000"/>
                          </a:srgbClr>
                        </a:gs>
                        <a:gs pos="50000">
                          <a:srgbClr val="FF7C80">
                            <a:shade val="67500"/>
                            <a:satMod val="115000"/>
                          </a:srgbClr>
                        </a:gs>
                        <a:gs pos="100000">
                          <a:srgbClr val="FF7C8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cs typeface="B Mitra" pitchFamily="2" charset="-78"/>
                        </a:rPr>
                        <a:t>300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00FF00">
                            <a:shade val="30000"/>
                            <a:satMod val="115000"/>
                          </a:srgbClr>
                        </a:gs>
                        <a:gs pos="50000">
                          <a:srgbClr val="00FF00">
                            <a:shade val="67500"/>
                            <a:satMod val="115000"/>
                          </a:srgbClr>
                        </a:gs>
                        <a:gs pos="100000">
                          <a:srgbClr val="00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cs typeface="B Mitra" pitchFamily="2" charset="-78"/>
                        </a:rPr>
                        <a:t>380-</a:t>
                      </a:r>
                      <a:endParaRPr lang="en-US" sz="1600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65082" marR="65082" marT="0" marB="0" anchor="ctr">
                    <a:gradFill flip="none" rotWithShape="1">
                      <a:gsLst>
                        <a:gs pos="0">
                          <a:srgbClr val="FF7C80">
                            <a:shade val="30000"/>
                            <a:satMod val="115000"/>
                          </a:srgbClr>
                        </a:gs>
                        <a:gs pos="50000">
                          <a:srgbClr val="FF7C80">
                            <a:shade val="67500"/>
                            <a:satMod val="115000"/>
                          </a:srgbClr>
                        </a:gs>
                        <a:gs pos="100000">
                          <a:srgbClr val="FF7C8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fa-IR" sz="3000" b="0" dirty="0" smtClean="0"/>
              <a:t>مدل‌سازی جریان‌های نقدی برنامه‌ریزی‌نشده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تلاطم‌های جریان نقد</a:t>
            </a:r>
            <a:endParaRPr lang="en-US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جریان نقد مورد ‌انتظار</a:t>
            </a:r>
            <a:endParaRPr lang="en-US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263448" y="1447800"/>
            <a:ext cx="2709678" cy="872331"/>
          </a:xfrm>
          <a:custGeom>
            <a:avLst/>
            <a:gdLst>
              <a:gd name="connsiteX0" fmla="*/ 0 w 2709678"/>
              <a:gd name="connsiteY0" fmla="*/ 87233 h 872331"/>
              <a:gd name="connsiteX1" fmla="*/ 25550 w 2709678"/>
              <a:gd name="connsiteY1" fmla="*/ 25550 h 872331"/>
              <a:gd name="connsiteX2" fmla="*/ 87233 w 2709678"/>
              <a:gd name="connsiteY2" fmla="*/ 0 h 872331"/>
              <a:gd name="connsiteX3" fmla="*/ 2622445 w 2709678"/>
              <a:gd name="connsiteY3" fmla="*/ 0 h 872331"/>
              <a:gd name="connsiteX4" fmla="*/ 2684128 w 2709678"/>
              <a:gd name="connsiteY4" fmla="*/ 25550 h 872331"/>
              <a:gd name="connsiteX5" fmla="*/ 2709678 w 2709678"/>
              <a:gd name="connsiteY5" fmla="*/ 87233 h 872331"/>
              <a:gd name="connsiteX6" fmla="*/ 2709678 w 2709678"/>
              <a:gd name="connsiteY6" fmla="*/ 785098 h 872331"/>
              <a:gd name="connsiteX7" fmla="*/ 2684128 w 2709678"/>
              <a:gd name="connsiteY7" fmla="*/ 846781 h 872331"/>
              <a:gd name="connsiteX8" fmla="*/ 2622445 w 2709678"/>
              <a:gd name="connsiteY8" fmla="*/ 872331 h 872331"/>
              <a:gd name="connsiteX9" fmla="*/ 87233 w 2709678"/>
              <a:gd name="connsiteY9" fmla="*/ 872331 h 872331"/>
              <a:gd name="connsiteX10" fmla="*/ 25550 w 2709678"/>
              <a:gd name="connsiteY10" fmla="*/ 846781 h 872331"/>
              <a:gd name="connsiteX11" fmla="*/ 0 w 2709678"/>
              <a:gd name="connsiteY11" fmla="*/ 785098 h 872331"/>
              <a:gd name="connsiteX12" fmla="*/ 0 w 2709678"/>
              <a:gd name="connsiteY12" fmla="*/ 87233 h 87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09678" h="872331">
                <a:moveTo>
                  <a:pt x="0" y="87233"/>
                </a:moveTo>
                <a:cubicBezTo>
                  <a:pt x="0" y="64097"/>
                  <a:pt x="9191" y="41909"/>
                  <a:pt x="25550" y="25550"/>
                </a:cubicBezTo>
                <a:cubicBezTo>
                  <a:pt x="41909" y="9191"/>
                  <a:pt x="64097" y="0"/>
                  <a:pt x="87233" y="0"/>
                </a:cubicBezTo>
                <a:lnTo>
                  <a:pt x="2622445" y="0"/>
                </a:lnTo>
                <a:cubicBezTo>
                  <a:pt x="2645581" y="0"/>
                  <a:pt x="2667769" y="9191"/>
                  <a:pt x="2684128" y="25550"/>
                </a:cubicBezTo>
                <a:cubicBezTo>
                  <a:pt x="2700487" y="41909"/>
                  <a:pt x="2709678" y="64097"/>
                  <a:pt x="2709678" y="87233"/>
                </a:cubicBezTo>
                <a:lnTo>
                  <a:pt x="2709678" y="785098"/>
                </a:lnTo>
                <a:cubicBezTo>
                  <a:pt x="2709678" y="808234"/>
                  <a:pt x="2700487" y="830422"/>
                  <a:pt x="2684128" y="846781"/>
                </a:cubicBezTo>
                <a:cubicBezTo>
                  <a:pt x="2667769" y="863140"/>
                  <a:pt x="2645581" y="872331"/>
                  <a:pt x="2622445" y="872331"/>
                </a:cubicBezTo>
                <a:lnTo>
                  <a:pt x="87233" y="872331"/>
                </a:lnTo>
                <a:cubicBezTo>
                  <a:pt x="64097" y="872331"/>
                  <a:pt x="41909" y="863140"/>
                  <a:pt x="25550" y="846781"/>
                </a:cubicBezTo>
                <a:cubicBezTo>
                  <a:pt x="9191" y="830422"/>
                  <a:pt x="0" y="808234"/>
                  <a:pt x="0" y="785098"/>
                </a:cubicBezTo>
                <a:lnTo>
                  <a:pt x="0" y="8723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990" tIns="116990" rIns="116990" bIns="116990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i="0" kern="1200" baseline="0" dirty="0" smtClean="0">
                <a:cs typeface="B Nazanin" pitchFamily="2" charset="-78"/>
              </a:rPr>
              <a:t>مدل‌های سادۀ سری زمانی</a:t>
            </a:r>
            <a:endParaRPr lang="fa-IR" sz="2400" kern="1200" dirty="0">
              <a:cs typeface="B Nazanin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422012" y="2374651"/>
            <a:ext cx="392550" cy="327125"/>
          </a:xfrm>
          <a:custGeom>
            <a:avLst/>
            <a:gdLst>
              <a:gd name="connsiteX0" fmla="*/ 0 w 327124"/>
              <a:gd name="connsiteY0" fmla="*/ 78510 h 392549"/>
              <a:gd name="connsiteX1" fmla="*/ 163562 w 327124"/>
              <a:gd name="connsiteY1" fmla="*/ 78510 h 392549"/>
              <a:gd name="connsiteX2" fmla="*/ 163562 w 327124"/>
              <a:gd name="connsiteY2" fmla="*/ 0 h 392549"/>
              <a:gd name="connsiteX3" fmla="*/ 327124 w 327124"/>
              <a:gd name="connsiteY3" fmla="*/ 196275 h 392549"/>
              <a:gd name="connsiteX4" fmla="*/ 163562 w 327124"/>
              <a:gd name="connsiteY4" fmla="*/ 392549 h 392549"/>
              <a:gd name="connsiteX5" fmla="*/ 163562 w 327124"/>
              <a:gd name="connsiteY5" fmla="*/ 314039 h 392549"/>
              <a:gd name="connsiteX6" fmla="*/ 0 w 327124"/>
              <a:gd name="connsiteY6" fmla="*/ 314039 h 392549"/>
              <a:gd name="connsiteX7" fmla="*/ 0 w 327124"/>
              <a:gd name="connsiteY7" fmla="*/ 78510 h 39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124" h="392549">
                <a:moveTo>
                  <a:pt x="261699" y="1"/>
                </a:moveTo>
                <a:lnTo>
                  <a:pt x="261699" y="196275"/>
                </a:lnTo>
                <a:lnTo>
                  <a:pt x="327124" y="196275"/>
                </a:lnTo>
                <a:lnTo>
                  <a:pt x="163562" y="392548"/>
                </a:lnTo>
                <a:lnTo>
                  <a:pt x="0" y="196275"/>
                </a:lnTo>
                <a:lnTo>
                  <a:pt x="65425" y="196275"/>
                </a:lnTo>
                <a:lnTo>
                  <a:pt x="65425" y="1"/>
                </a:lnTo>
                <a:lnTo>
                  <a:pt x="261699" y="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511" tIns="1" rIns="78510" bIns="98137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kern="1200">
              <a:cs typeface="B Nazanin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263448" y="2756296"/>
            <a:ext cx="2709678" cy="872331"/>
          </a:xfrm>
          <a:custGeom>
            <a:avLst/>
            <a:gdLst>
              <a:gd name="connsiteX0" fmla="*/ 0 w 2709678"/>
              <a:gd name="connsiteY0" fmla="*/ 87233 h 872331"/>
              <a:gd name="connsiteX1" fmla="*/ 25550 w 2709678"/>
              <a:gd name="connsiteY1" fmla="*/ 25550 h 872331"/>
              <a:gd name="connsiteX2" fmla="*/ 87233 w 2709678"/>
              <a:gd name="connsiteY2" fmla="*/ 0 h 872331"/>
              <a:gd name="connsiteX3" fmla="*/ 2622445 w 2709678"/>
              <a:gd name="connsiteY3" fmla="*/ 0 h 872331"/>
              <a:gd name="connsiteX4" fmla="*/ 2684128 w 2709678"/>
              <a:gd name="connsiteY4" fmla="*/ 25550 h 872331"/>
              <a:gd name="connsiteX5" fmla="*/ 2709678 w 2709678"/>
              <a:gd name="connsiteY5" fmla="*/ 87233 h 872331"/>
              <a:gd name="connsiteX6" fmla="*/ 2709678 w 2709678"/>
              <a:gd name="connsiteY6" fmla="*/ 785098 h 872331"/>
              <a:gd name="connsiteX7" fmla="*/ 2684128 w 2709678"/>
              <a:gd name="connsiteY7" fmla="*/ 846781 h 872331"/>
              <a:gd name="connsiteX8" fmla="*/ 2622445 w 2709678"/>
              <a:gd name="connsiteY8" fmla="*/ 872331 h 872331"/>
              <a:gd name="connsiteX9" fmla="*/ 87233 w 2709678"/>
              <a:gd name="connsiteY9" fmla="*/ 872331 h 872331"/>
              <a:gd name="connsiteX10" fmla="*/ 25550 w 2709678"/>
              <a:gd name="connsiteY10" fmla="*/ 846781 h 872331"/>
              <a:gd name="connsiteX11" fmla="*/ 0 w 2709678"/>
              <a:gd name="connsiteY11" fmla="*/ 785098 h 872331"/>
              <a:gd name="connsiteX12" fmla="*/ 0 w 2709678"/>
              <a:gd name="connsiteY12" fmla="*/ 87233 h 87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09678" h="872331">
                <a:moveTo>
                  <a:pt x="0" y="87233"/>
                </a:moveTo>
                <a:cubicBezTo>
                  <a:pt x="0" y="64097"/>
                  <a:pt x="9191" y="41909"/>
                  <a:pt x="25550" y="25550"/>
                </a:cubicBezTo>
                <a:cubicBezTo>
                  <a:pt x="41909" y="9191"/>
                  <a:pt x="64097" y="0"/>
                  <a:pt x="87233" y="0"/>
                </a:cubicBezTo>
                <a:lnTo>
                  <a:pt x="2622445" y="0"/>
                </a:lnTo>
                <a:cubicBezTo>
                  <a:pt x="2645581" y="0"/>
                  <a:pt x="2667769" y="9191"/>
                  <a:pt x="2684128" y="25550"/>
                </a:cubicBezTo>
                <a:cubicBezTo>
                  <a:pt x="2700487" y="41909"/>
                  <a:pt x="2709678" y="64097"/>
                  <a:pt x="2709678" y="87233"/>
                </a:cubicBezTo>
                <a:lnTo>
                  <a:pt x="2709678" y="785098"/>
                </a:lnTo>
                <a:cubicBezTo>
                  <a:pt x="2709678" y="808234"/>
                  <a:pt x="2700487" y="830422"/>
                  <a:pt x="2684128" y="846781"/>
                </a:cubicBezTo>
                <a:cubicBezTo>
                  <a:pt x="2667769" y="863140"/>
                  <a:pt x="2645581" y="872331"/>
                  <a:pt x="2622445" y="872331"/>
                </a:cubicBezTo>
                <a:lnTo>
                  <a:pt x="87233" y="872331"/>
                </a:lnTo>
                <a:cubicBezTo>
                  <a:pt x="64097" y="872331"/>
                  <a:pt x="41909" y="863140"/>
                  <a:pt x="25550" y="846781"/>
                </a:cubicBezTo>
                <a:cubicBezTo>
                  <a:pt x="9191" y="830422"/>
                  <a:pt x="0" y="808234"/>
                  <a:pt x="0" y="785098"/>
                </a:cubicBezTo>
                <a:lnTo>
                  <a:pt x="0" y="8723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2790486"/>
              <a:satOff val="-15286"/>
              <a:lumOff val="4706"/>
              <a:alphaOff val="0"/>
            </a:schemeClr>
          </a:fillRef>
          <a:effectRef idx="2">
            <a:schemeClr val="accent3">
              <a:hueOff val="-2790486"/>
              <a:satOff val="-15286"/>
              <a:lumOff val="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990" tIns="116990" rIns="116990" bIns="116990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i="0" kern="1200" baseline="0" dirty="0" smtClean="0">
                <a:cs typeface="B Nazanin" pitchFamily="2" charset="-78"/>
              </a:rPr>
              <a:t>مدل‌های باکس-جنکینز</a:t>
            </a:r>
            <a:endParaRPr lang="fa-IR" sz="2400" kern="1200" dirty="0">
              <a:cs typeface="B Nazanin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2012" y="3683148"/>
            <a:ext cx="392550" cy="327125"/>
          </a:xfrm>
          <a:custGeom>
            <a:avLst/>
            <a:gdLst>
              <a:gd name="connsiteX0" fmla="*/ 0 w 327124"/>
              <a:gd name="connsiteY0" fmla="*/ 78510 h 392549"/>
              <a:gd name="connsiteX1" fmla="*/ 163562 w 327124"/>
              <a:gd name="connsiteY1" fmla="*/ 78510 h 392549"/>
              <a:gd name="connsiteX2" fmla="*/ 163562 w 327124"/>
              <a:gd name="connsiteY2" fmla="*/ 0 h 392549"/>
              <a:gd name="connsiteX3" fmla="*/ 327124 w 327124"/>
              <a:gd name="connsiteY3" fmla="*/ 196275 h 392549"/>
              <a:gd name="connsiteX4" fmla="*/ 163562 w 327124"/>
              <a:gd name="connsiteY4" fmla="*/ 392549 h 392549"/>
              <a:gd name="connsiteX5" fmla="*/ 163562 w 327124"/>
              <a:gd name="connsiteY5" fmla="*/ 314039 h 392549"/>
              <a:gd name="connsiteX6" fmla="*/ 0 w 327124"/>
              <a:gd name="connsiteY6" fmla="*/ 314039 h 392549"/>
              <a:gd name="connsiteX7" fmla="*/ 0 w 327124"/>
              <a:gd name="connsiteY7" fmla="*/ 78510 h 39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124" h="392549">
                <a:moveTo>
                  <a:pt x="261699" y="1"/>
                </a:moveTo>
                <a:lnTo>
                  <a:pt x="261699" y="196275"/>
                </a:lnTo>
                <a:lnTo>
                  <a:pt x="327124" y="196275"/>
                </a:lnTo>
                <a:lnTo>
                  <a:pt x="163562" y="392548"/>
                </a:lnTo>
                <a:lnTo>
                  <a:pt x="0" y="196275"/>
                </a:lnTo>
                <a:lnTo>
                  <a:pt x="65425" y="196275"/>
                </a:lnTo>
                <a:lnTo>
                  <a:pt x="65425" y="1"/>
                </a:lnTo>
                <a:lnTo>
                  <a:pt x="261699" y="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5580973"/>
              <a:satOff val="-30571"/>
              <a:lumOff val="9412"/>
              <a:alphaOff val="0"/>
            </a:schemeClr>
          </a:fillRef>
          <a:effectRef idx="2">
            <a:schemeClr val="accent3">
              <a:hueOff val="-5580973"/>
              <a:satOff val="-30571"/>
              <a:lumOff val="941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511" tIns="1" rIns="78510" bIns="98137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kern="1200">
              <a:cs typeface="B Nazanin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263448" y="4064793"/>
            <a:ext cx="2709678" cy="872331"/>
          </a:xfrm>
          <a:custGeom>
            <a:avLst/>
            <a:gdLst>
              <a:gd name="connsiteX0" fmla="*/ 0 w 2709678"/>
              <a:gd name="connsiteY0" fmla="*/ 87233 h 872331"/>
              <a:gd name="connsiteX1" fmla="*/ 25550 w 2709678"/>
              <a:gd name="connsiteY1" fmla="*/ 25550 h 872331"/>
              <a:gd name="connsiteX2" fmla="*/ 87233 w 2709678"/>
              <a:gd name="connsiteY2" fmla="*/ 0 h 872331"/>
              <a:gd name="connsiteX3" fmla="*/ 2622445 w 2709678"/>
              <a:gd name="connsiteY3" fmla="*/ 0 h 872331"/>
              <a:gd name="connsiteX4" fmla="*/ 2684128 w 2709678"/>
              <a:gd name="connsiteY4" fmla="*/ 25550 h 872331"/>
              <a:gd name="connsiteX5" fmla="*/ 2709678 w 2709678"/>
              <a:gd name="connsiteY5" fmla="*/ 87233 h 872331"/>
              <a:gd name="connsiteX6" fmla="*/ 2709678 w 2709678"/>
              <a:gd name="connsiteY6" fmla="*/ 785098 h 872331"/>
              <a:gd name="connsiteX7" fmla="*/ 2684128 w 2709678"/>
              <a:gd name="connsiteY7" fmla="*/ 846781 h 872331"/>
              <a:gd name="connsiteX8" fmla="*/ 2622445 w 2709678"/>
              <a:gd name="connsiteY8" fmla="*/ 872331 h 872331"/>
              <a:gd name="connsiteX9" fmla="*/ 87233 w 2709678"/>
              <a:gd name="connsiteY9" fmla="*/ 872331 h 872331"/>
              <a:gd name="connsiteX10" fmla="*/ 25550 w 2709678"/>
              <a:gd name="connsiteY10" fmla="*/ 846781 h 872331"/>
              <a:gd name="connsiteX11" fmla="*/ 0 w 2709678"/>
              <a:gd name="connsiteY11" fmla="*/ 785098 h 872331"/>
              <a:gd name="connsiteX12" fmla="*/ 0 w 2709678"/>
              <a:gd name="connsiteY12" fmla="*/ 87233 h 87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09678" h="872331">
                <a:moveTo>
                  <a:pt x="0" y="87233"/>
                </a:moveTo>
                <a:cubicBezTo>
                  <a:pt x="0" y="64097"/>
                  <a:pt x="9191" y="41909"/>
                  <a:pt x="25550" y="25550"/>
                </a:cubicBezTo>
                <a:cubicBezTo>
                  <a:pt x="41909" y="9191"/>
                  <a:pt x="64097" y="0"/>
                  <a:pt x="87233" y="0"/>
                </a:cubicBezTo>
                <a:lnTo>
                  <a:pt x="2622445" y="0"/>
                </a:lnTo>
                <a:cubicBezTo>
                  <a:pt x="2645581" y="0"/>
                  <a:pt x="2667769" y="9191"/>
                  <a:pt x="2684128" y="25550"/>
                </a:cubicBezTo>
                <a:cubicBezTo>
                  <a:pt x="2700487" y="41909"/>
                  <a:pt x="2709678" y="64097"/>
                  <a:pt x="2709678" y="87233"/>
                </a:cubicBezTo>
                <a:lnTo>
                  <a:pt x="2709678" y="785098"/>
                </a:lnTo>
                <a:cubicBezTo>
                  <a:pt x="2709678" y="808234"/>
                  <a:pt x="2700487" y="830422"/>
                  <a:pt x="2684128" y="846781"/>
                </a:cubicBezTo>
                <a:cubicBezTo>
                  <a:pt x="2667769" y="863140"/>
                  <a:pt x="2645581" y="872331"/>
                  <a:pt x="2622445" y="872331"/>
                </a:cubicBezTo>
                <a:lnTo>
                  <a:pt x="87233" y="872331"/>
                </a:lnTo>
                <a:cubicBezTo>
                  <a:pt x="64097" y="872331"/>
                  <a:pt x="41909" y="863140"/>
                  <a:pt x="25550" y="846781"/>
                </a:cubicBezTo>
                <a:cubicBezTo>
                  <a:pt x="9191" y="830422"/>
                  <a:pt x="0" y="808234"/>
                  <a:pt x="0" y="785098"/>
                </a:cubicBezTo>
                <a:lnTo>
                  <a:pt x="0" y="8723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5580973"/>
              <a:satOff val="-30571"/>
              <a:lumOff val="9412"/>
              <a:alphaOff val="0"/>
            </a:schemeClr>
          </a:fillRef>
          <a:effectRef idx="2">
            <a:schemeClr val="accent3">
              <a:hueOff val="-5580973"/>
              <a:satOff val="-30571"/>
              <a:lumOff val="941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990" tIns="116990" rIns="116990" bIns="116990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i="0" kern="1200" baseline="0" dirty="0" smtClean="0">
                <a:cs typeface="B Nazanin" pitchFamily="2" charset="-78"/>
              </a:rPr>
              <a:t>سایر مدل‌ها</a:t>
            </a:r>
            <a:endParaRPr lang="fa-IR" sz="2400" i="0" kern="1200" baseline="0" dirty="0">
              <a:cs typeface="B Nazanin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034831" y="1447800"/>
            <a:ext cx="3077012" cy="872331"/>
          </a:xfrm>
          <a:custGeom>
            <a:avLst/>
            <a:gdLst>
              <a:gd name="connsiteX0" fmla="*/ 0 w 3077012"/>
              <a:gd name="connsiteY0" fmla="*/ 87233 h 872331"/>
              <a:gd name="connsiteX1" fmla="*/ 25550 w 3077012"/>
              <a:gd name="connsiteY1" fmla="*/ 25550 h 872331"/>
              <a:gd name="connsiteX2" fmla="*/ 87233 w 3077012"/>
              <a:gd name="connsiteY2" fmla="*/ 0 h 872331"/>
              <a:gd name="connsiteX3" fmla="*/ 2989779 w 3077012"/>
              <a:gd name="connsiteY3" fmla="*/ 0 h 872331"/>
              <a:gd name="connsiteX4" fmla="*/ 3051462 w 3077012"/>
              <a:gd name="connsiteY4" fmla="*/ 25550 h 872331"/>
              <a:gd name="connsiteX5" fmla="*/ 3077012 w 3077012"/>
              <a:gd name="connsiteY5" fmla="*/ 87233 h 872331"/>
              <a:gd name="connsiteX6" fmla="*/ 3077012 w 3077012"/>
              <a:gd name="connsiteY6" fmla="*/ 785098 h 872331"/>
              <a:gd name="connsiteX7" fmla="*/ 3051462 w 3077012"/>
              <a:gd name="connsiteY7" fmla="*/ 846781 h 872331"/>
              <a:gd name="connsiteX8" fmla="*/ 2989779 w 3077012"/>
              <a:gd name="connsiteY8" fmla="*/ 872331 h 872331"/>
              <a:gd name="connsiteX9" fmla="*/ 87233 w 3077012"/>
              <a:gd name="connsiteY9" fmla="*/ 872331 h 872331"/>
              <a:gd name="connsiteX10" fmla="*/ 25550 w 3077012"/>
              <a:gd name="connsiteY10" fmla="*/ 846781 h 872331"/>
              <a:gd name="connsiteX11" fmla="*/ 0 w 3077012"/>
              <a:gd name="connsiteY11" fmla="*/ 785098 h 872331"/>
              <a:gd name="connsiteX12" fmla="*/ 0 w 3077012"/>
              <a:gd name="connsiteY12" fmla="*/ 87233 h 87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77012" h="872331">
                <a:moveTo>
                  <a:pt x="0" y="87233"/>
                </a:moveTo>
                <a:cubicBezTo>
                  <a:pt x="0" y="64097"/>
                  <a:pt x="9191" y="41909"/>
                  <a:pt x="25550" y="25550"/>
                </a:cubicBezTo>
                <a:cubicBezTo>
                  <a:pt x="41909" y="9191"/>
                  <a:pt x="64097" y="0"/>
                  <a:pt x="87233" y="0"/>
                </a:cubicBezTo>
                <a:lnTo>
                  <a:pt x="2989779" y="0"/>
                </a:lnTo>
                <a:cubicBezTo>
                  <a:pt x="3012915" y="0"/>
                  <a:pt x="3035103" y="9191"/>
                  <a:pt x="3051462" y="25550"/>
                </a:cubicBezTo>
                <a:cubicBezTo>
                  <a:pt x="3067821" y="41909"/>
                  <a:pt x="3077012" y="64097"/>
                  <a:pt x="3077012" y="87233"/>
                </a:cubicBezTo>
                <a:lnTo>
                  <a:pt x="3077012" y="785098"/>
                </a:lnTo>
                <a:cubicBezTo>
                  <a:pt x="3077012" y="808234"/>
                  <a:pt x="3067821" y="830422"/>
                  <a:pt x="3051462" y="846781"/>
                </a:cubicBezTo>
                <a:cubicBezTo>
                  <a:pt x="3035103" y="863140"/>
                  <a:pt x="3012915" y="872331"/>
                  <a:pt x="2989779" y="872331"/>
                </a:cubicBezTo>
                <a:lnTo>
                  <a:pt x="87233" y="872331"/>
                </a:lnTo>
                <a:cubicBezTo>
                  <a:pt x="64097" y="872331"/>
                  <a:pt x="41909" y="863140"/>
                  <a:pt x="25550" y="846781"/>
                </a:cubicBezTo>
                <a:cubicBezTo>
                  <a:pt x="9191" y="830422"/>
                  <a:pt x="0" y="808234"/>
                  <a:pt x="0" y="785098"/>
                </a:cubicBezTo>
                <a:lnTo>
                  <a:pt x="0" y="8723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990" tIns="116990" rIns="116990" bIns="116990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i="0" kern="1200" baseline="0" dirty="0" smtClean="0">
                <a:cs typeface="B Nazanin" pitchFamily="2" charset="-78"/>
              </a:rPr>
              <a:t>میانگین متحرک ساده</a:t>
            </a:r>
            <a:endParaRPr lang="fa-IR" sz="2400" i="0" kern="1200" dirty="0">
              <a:cs typeface="B Nazanin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377062" y="2374651"/>
            <a:ext cx="392550" cy="327125"/>
          </a:xfrm>
          <a:custGeom>
            <a:avLst/>
            <a:gdLst>
              <a:gd name="connsiteX0" fmla="*/ 0 w 327124"/>
              <a:gd name="connsiteY0" fmla="*/ 78510 h 392549"/>
              <a:gd name="connsiteX1" fmla="*/ 163562 w 327124"/>
              <a:gd name="connsiteY1" fmla="*/ 78510 h 392549"/>
              <a:gd name="connsiteX2" fmla="*/ 163562 w 327124"/>
              <a:gd name="connsiteY2" fmla="*/ 0 h 392549"/>
              <a:gd name="connsiteX3" fmla="*/ 327124 w 327124"/>
              <a:gd name="connsiteY3" fmla="*/ 196275 h 392549"/>
              <a:gd name="connsiteX4" fmla="*/ 163562 w 327124"/>
              <a:gd name="connsiteY4" fmla="*/ 392549 h 392549"/>
              <a:gd name="connsiteX5" fmla="*/ 163562 w 327124"/>
              <a:gd name="connsiteY5" fmla="*/ 314039 h 392549"/>
              <a:gd name="connsiteX6" fmla="*/ 0 w 327124"/>
              <a:gd name="connsiteY6" fmla="*/ 314039 h 392549"/>
              <a:gd name="connsiteX7" fmla="*/ 0 w 327124"/>
              <a:gd name="connsiteY7" fmla="*/ 78510 h 39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124" h="392549">
                <a:moveTo>
                  <a:pt x="261699" y="1"/>
                </a:moveTo>
                <a:lnTo>
                  <a:pt x="261699" y="196275"/>
                </a:lnTo>
                <a:lnTo>
                  <a:pt x="327124" y="196275"/>
                </a:lnTo>
                <a:lnTo>
                  <a:pt x="163562" y="392548"/>
                </a:lnTo>
                <a:lnTo>
                  <a:pt x="0" y="196275"/>
                </a:lnTo>
                <a:lnTo>
                  <a:pt x="65425" y="196275"/>
                </a:lnTo>
                <a:lnTo>
                  <a:pt x="65425" y="1"/>
                </a:lnTo>
                <a:lnTo>
                  <a:pt x="261699" y="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511" tIns="1" rIns="78510" bIns="98137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i="0" kern="1200">
              <a:cs typeface="B Nazanin" pitchFamily="2" charset="-7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034831" y="2756296"/>
            <a:ext cx="3077012" cy="872331"/>
          </a:xfrm>
          <a:custGeom>
            <a:avLst/>
            <a:gdLst>
              <a:gd name="connsiteX0" fmla="*/ 0 w 3077012"/>
              <a:gd name="connsiteY0" fmla="*/ 87233 h 872331"/>
              <a:gd name="connsiteX1" fmla="*/ 25550 w 3077012"/>
              <a:gd name="connsiteY1" fmla="*/ 25550 h 872331"/>
              <a:gd name="connsiteX2" fmla="*/ 87233 w 3077012"/>
              <a:gd name="connsiteY2" fmla="*/ 0 h 872331"/>
              <a:gd name="connsiteX3" fmla="*/ 2989779 w 3077012"/>
              <a:gd name="connsiteY3" fmla="*/ 0 h 872331"/>
              <a:gd name="connsiteX4" fmla="*/ 3051462 w 3077012"/>
              <a:gd name="connsiteY4" fmla="*/ 25550 h 872331"/>
              <a:gd name="connsiteX5" fmla="*/ 3077012 w 3077012"/>
              <a:gd name="connsiteY5" fmla="*/ 87233 h 872331"/>
              <a:gd name="connsiteX6" fmla="*/ 3077012 w 3077012"/>
              <a:gd name="connsiteY6" fmla="*/ 785098 h 872331"/>
              <a:gd name="connsiteX7" fmla="*/ 3051462 w 3077012"/>
              <a:gd name="connsiteY7" fmla="*/ 846781 h 872331"/>
              <a:gd name="connsiteX8" fmla="*/ 2989779 w 3077012"/>
              <a:gd name="connsiteY8" fmla="*/ 872331 h 872331"/>
              <a:gd name="connsiteX9" fmla="*/ 87233 w 3077012"/>
              <a:gd name="connsiteY9" fmla="*/ 872331 h 872331"/>
              <a:gd name="connsiteX10" fmla="*/ 25550 w 3077012"/>
              <a:gd name="connsiteY10" fmla="*/ 846781 h 872331"/>
              <a:gd name="connsiteX11" fmla="*/ 0 w 3077012"/>
              <a:gd name="connsiteY11" fmla="*/ 785098 h 872331"/>
              <a:gd name="connsiteX12" fmla="*/ 0 w 3077012"/>
              <a:gd name="connsiteY12" fmla="*/ 87233 h 87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77012" h="872331">
                <a:moveTo>
                  <a:pt x="0" y="87233"/>
                </a:moveTo>
                <a:cubicBezTo>
                  <a:pt x="0" y="64097"/>
                  <a:pt x="9191" y="41909"/>
                  <a:pt x="25550" y="25550"/>
                </a:cubicBezTo>
                <a:cubicBezTo>
                  <a:pt x="41909" y="9191"/>
                  <a:pt x="64097" y="0"/>
                  <a:pt x="87233" y="0"/>
                </a:cubicBezTo>
                <a:lnTo>
                  <a:pt x="2989779" y="0"/>
                </a:lnTo>
                <a:cubicBezTo>
                  <a:pt x="3012915" y="0"/>
                  <a:pt x="3035103" y="9191"/>
                  <a:pt x="3051462" y="25550"/>
                </a:cubicBezTo>
                <a:cubicBezTo>
                  <a:pt x="3067821" y="41909"/>
                  <a:pt x="3077012" y="64097"/>
                  <a:pt x="3077012" y="87233"/>
                </a:cubicBezTo>
                <a:lnTo>
                  <a:pt x="3077012" y="785098"/>
                </a:lnTo>
                <a:cubicBezTo>
                  <a:pt x="3077012" y="808234"/>
                  <a:pt x="3067821" y="830422"/>
                  <a:pt x="3051462" y="846781"/>
                </a:cubicBezTo>
                <a:cubicBezTo>
                  <a:pt x="3035103" y="863140"/>
                  <a:pt x="3012915" y="872331"/>
                  <a:pt x="2989779" y="872331"/>
                </a:cubicBezTo>
                <a:lnTo>
                  <a:pt x="87233" y="872331"/>
                </a:lnTo>
                <a:cubicBezTo>
                  <a:pt x="64097" y="872331"/>
                  <a:pt x="41909" y="863140"/>
                  <a:pt x="25550" y="846781"/>
                </a:cubicBezTo>
                <a:cubicBezTo>
                  <a:pt x="9191" y="830422"/>
                  <a:pt x="0" y="808234"/>
                  <a:pt x="0" y="785098"/>
                </a:cubicBezTo>
                <a:lnTo>
                  <a:pt x="0" y="8723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2790486"/>
              <a:satOff val="-15286"/>
              <a:lumOff val="4706"/>
              <a:alphaOff val="0"/>
            </a:schemeClr>
          </a:fillRef>
          <a:effectRef idx="2">
            <a:schemeClr val="accent3">
              <a:hueOff val="-2790486"/>
              <a:satOff val="-15286"/>
              <a:lumOff val="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990" tIns="116990" rIns="116990" bIns="116990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i="0" kern="1200" baseline="0" dirty="0" smtClean="0">
                <a:cs typeface="B Nazanin" pitchFamily="2" charset="-78"/>
              </a:rPr>
              <a:t>میانگین متحرک با اوزان نمایی</a:t>
            </a:r>
            <a:endParaRPr lang="fa-IR" sz="2400" i="0" kern="1200" dirty="0">
              <a:cs typeface="B Nazanin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377062" y="3683148"/>
            <a:ext cx="392550" cy="327125"/>
          </a:xfrm>
          <a:custGeom>
            <a:avLst/>
            <a:gdLst>
              <a:gd name="connsiteX0" fmla="*/ 0 w 327124"/>
              <a:gd name="connsiteY0" fmla="*/ 78510 h 392549"/>
              <a:gd name="connsiteX1" fmla="*/ 163562 w 327124"/>
              <a:gd name="connsiteY1" fmla="*/ 78510 h 392549"/>
              <a:gd name="connsiteX2" fmla="*/ 163562 w 327124"/>
              <a:gd name="connsiteY2" fmla="*/ 0 h 392549"/>
              <a:gd name="connsiteX3" fmla="*/ 327124 w 327124"/>
              <a:gd name="connsiteY3" fmla="*/ 196275 h 392549"/>
              <a:gd name="connsiteX4" fmla="*/ 163562 w 327124"/>
              <a:gd name="connsiteY4" fmla="*/ 392549 h 392549"/>
              <a:gd name="connsiteX5" fmla="*/ 163562 w 327124"/>
              <a:gd name="connsiteY5" fmla="*/ 314039 h 392549"/>
              <a:gd name="connsiteX6" fmla="*/ 0 w 327124"/>
              <a:gd name="connsiteY6" fmla="*/ 314039 h 392549"/>
              <a:gd name="connsiteX7" fmla="*/ 0 w 327124"/>
              <a:gd name="connsiteY7" fmla="*/ 78510 h 39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124" h="392549">
                <a:moveTo>
                  <a:pt x="261699" y="1"/>
                </a:moveTo>
                <a:lnTo>
                  <a:pt x="261699" y="196275"/>
                </a:lnTo>
                <a:lnTo>
                  <a:pt x="327124" y="196275"/>
                </a:lnTo>
                <a:lnTo>
                  <a:pt x="163562" y="392548"/>
                </a:lnTo>
                <a:lnTo>
                  <a:pt x="0" y="196275"/>
                </a:lnTo>
                <a:lnTo>
                  <a:pt x="65425" y="196275"/>
                </a:lnTo>
                <a:lnTo>
                  <a:pt x="65425" y="1"/>
                </a:lnTo>
                <a:lnTo>
                  <a:pt x="261699" y="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5580973"/>
              <a:satOff val="-30571"/>
              <a:lumOff val="9412"/>
              <a:alphaOff val="0"/>
            </a:schemeClr>
          </a:fillRef>
          <a:effectRef idx="2">
            <a:schemeClr val="accent3">
              <a:hueOff val="-5580973"/>
              <a:satOff val="-30571"/>
              <a:lumOff val="941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511" tIns="1" rIns="78510" bIns="98137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i="0" kern="1200">
              <a:cs typeface="B Nazanin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034831" y="4064793"/>
            <a:ext cx="3077012" cy="872331"/>
          </a:xfrm>
          <a:custGeom>
            <a:avLst/>
            <a:gdLst>
              <a:gd name="connsiteX0" fmla="*/ 0 w 3077012"/>
              <a:gd name="connsiteY0" fmla="*/ 87233 h 872331"/>
              <a:gd name="connsiteX1" fmla="*/ 25550 w 3077012"/>
              <a:gd name="connsiteY1" fmla="*/ 25550 h 872331"/>
              <a:gd name="connsiteX2" fmla="*/ 87233 w 3077012"/>
              <a:gd name="connsiteY2" fmla="*/ 0 h 872331"/>
              <a:gd name="connsiteX3" fmla="*/ 2989779 w 3077012"/>
              <a:gd name="connsiteY3" fmla="*/ 0 h 872331"/>
              <a:gd name="connsiteX4" fmla="*/ 3051462 w 3077012"/>
              <a:gd name="connsiteY4" fmla="*/ 25550 h 872331"/>
              <a:gd name="connsiteX5" fmla="*/ 3077012 w 3077012"/>
              <a:gd name="connsiteY5" fmla="*/ 87233 h 872331"/>
              <a:gd name="connsiteX6" fmla="*/ 3077012 w 3077012"/>
              <a:gd name="connsiteY6" fmla="*/ 785098 h 872331"/>
              <a:gd name="connsiteX7" fmla="*/ 3051462 w 3077012"/>
              <a:gd name="connsiteY7" fmla="*/ 846781 h 872331"/>
              <a:gd name="connsiteX8" fmla="*/ 2989779 w 3077012"/>
              <a:gd name="connsiteY8" fmla="*/ 872331 h 872331"/>
              <a:gd name="connsiteX9" fmla="*/ 87233 w 3077012"/>
              <a:gd name="connsiteY9" fmla="*/ 872331 h 872331"/>
              <a:gd name="connsiteX10" fmla="*/ 25550 w 3077012"/>
              <a:gd name="connsiteY10" fmla="*/ 846781 h 872331"/>
              <a:gd name="connsiteX11" fmla="*/ 0 w 3077012"/>
              <a:gd name="connsiteY11" fmla="*/ 785098 h 872331"/>
              <a:gd name="connsiteX12" fmla="*/ 0 w 3077012"/>
              <a:gd name="connsiteY12" fmla="*/ 87233 h 87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77012" h="872331">
                <a:moveTo>
                  <a:pt x="0" y="87233"/>
                </a:moveTo>
                <a:cubicBezTo>
                  <a:pt x="0" y="64097"/>
                  <a:pt x="9191" y="41909"/>
                  <a:pt x="25550" y="25550"/>
                </a:cubicBezTo>
                <a:cubicBezTo>
                  <a:pt x="41909" y="9191"/>
                  <a:pt x="64097" y="0"/>
                  <a:pt x="87233" y="0"/>
                </a:cubicBezTo>
                <a:lnTo>
                  <a:pt x="2989779" y="0"/>
                </a:lnTo>
                <a:cubicBezTo>
                  <a:pt x="3012915" y="0"/>
                  <a:pt x="3035103" y="9191"/>
                  <a:pt x="3051462" y="25550"/>
                </a:cubicBezTo>
                <a:cubicBezTo>
                  <a:pt x="3067821" y="41909"/>
                  <a:pt x="3077012" y="64097"/>
                  <a:pt x="3077012" y="87233"/>
                </a:cubicBezTo>
                <a:lnTo>
                  <a:pt x="3077012" y="785098"/>
                </a:lnTo>
                <a:cubicBezTo>
                  <a:pt x="3077012" y="808234"/>
                  <a:pt x="3067821" y="830422"/>
                  <a:pt x="3051462" y="846781"/>
                </a:cubicBezTo>
                <a:cubicBezTo>
                  <a:pt x="3035103" y="863140"/>
                  <a:pt x="3012915" y="872331"/>
                  <a:pt x="2989779" y="872331"/>
                </a:cubicBezTo>
                <a:lnTo>
                  <a:pt x="87233" y="872331"/>
                </a:lnTo>
                <a:cubicBezTo>
                  <a:pt x="64097" y="872331"/>
                  <a:pt x="41909" y="863140"/>
                  <a:pt x="25550" y="846781"/>
                </a:cubicBezTo>
                <a:cubicBezTo>
                  <a:pt x="9191" y="830422"/>
                  <a:pt x="0" y="808234"/>
                  <a:pt x="0" y="785098"/>
                </a:cubicBezTo>
                <a:lnTo>
                  <a:pt x="0" y="8723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5580973"/>
              <a:satOff val="-30571"/>
              <a:lumOff val="9412"/>
              <a:alphaOff val="0"/>
            </a:schemeClr>
          </a:fillRef>
          <a:effectRef idx="2">
            <a:schemeClr val="accent3">
              <a:hueOff val="-5580973"/>
              <a:satOff val="-30571"/>
              <a:lumOff val="941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990" tIns="116990" rIns="116990" bIns="116990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i="0" kern="1200" baseline="0" dirty="0" smtClean="0">
                <a:cs typeface="B Nazanin" pitchFamily="2" charset="-78"/>
              </a:rPr>
              <a:t>مدل‌های نوسان تصادفی</a:t>
            </a:r>
            <a:endParaRPr lang="fa-IR" sz="2400" i="0" kern="1200" baseline="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5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0" dirty="0" smtClean="0"/>
              <a:t>سنجه‌های ریسک نقدینگی</a:t>
            </a:r>
            <a:endParaRPr lang="fa-IR" b="0" dirty="0"/>
          </a:p>
        </p:txBody>
      </p:sp>
      <p:sp>
        <p:nvSpPr>
          <p:cNvPr id="6" name="Freeform 5"/>
          <p:cNvSpPr/>
          <p:nvPr/>
        </p:nvSpPr>
        <p:spPr>
          <a:xfrm>
            <a:off x="509295" y="530225"/>
            <a:ext cx="2449474" cy="4187825"/>
          </a:xfrm>
          <a:custGeom>
            <a:avLst/>
            <a:gdLst>
              <a:gd name="connsiteX0" fmla="*/ 0 w 2449474"/>
              <a:gd name="connsiteY0" fmla="*/ 244947 h 4187825"/>
              <a:gd name="connsiteX1" fmla="*/ 71744 w 2449474"/>
              <a:gd name="connsiteY1" fmla="*/ 71743 h 4187825"/>
              <a:gd name="connsiteX2" fmla="*/ 244948 w 2449474"/>
              <a:gd name="connsiteY2" fmla="*/ 0 h 4187825"/>
              <a:gd name="connsiteX3" fmla="*/ 2204527 w 2449474"/>
              <a:gd name="connsiteY3" fmla="*/ 0 h 4187825"/>
              <a:gd name="connsiteX4" fmla="*/ 2377731 w 2449474"/>
              <a:gd name="connsiteY4" fmla="*/ 71744 h 4187825"/>
              <a:gd name="connsiteX5" fmla="*/ 2449474 w 2449474"/>
              <a:gd name="connsiteY5" fmla="*/ 244948 h 4187825"/>
              <a:gd name="connsiteX6" fmla="*/ 2449474 w 2449474"/>
              <a:gd name="connsiteY6" fmla="*/ 3942878 h 4187825"/>
              <a:gd name="connsiteX7" fmla="*/ 2377731 w 2449474"/>
              <a:gd name="connsiteY7" fmla="*/ 4116082 h 4187825"/>
              <a:gd name="connsiteX8" fmla="*/ 2204527 w 2449474"/>
              <a:gd name="connsiteY8" fmla="*/ 4187825 h 4187825"/>
              <a:gd name="connsiteX9" fmla="*/ 244947 w 2449474"/>
              <a:gd name="connsiteY9" fmla="*/ 4187825 h 4187825"/>
              <a:gd name="connsiteX10" fmla="*/ 71743 w 2449474"/>
              <a:gd name="connsiteY10" fmla="*/ 4116082 h 4187825"/>
              <a:gd name="connsiteX11" fmla="*/ 0 w 2449474"/>
              <a:gd name="connsiteY11" fmla="*/ 3942878 h 4187825"/>
              <a:gd name="connsiteX12" fmla="*/ 0 w 2449474"/>
              <a:gd name="connsiteY12" fmla="*/ 244947 h 418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49474" h="4187825">
                <a:moveTo>
                  <a:pt x="0" y="244947"/>
                </a:moveTo>
                <a:cubicBezTo>
                  <a:pt x="0" y="179983"/>
                  <a:pt x="25807" y="117680"/>
                  <a:pt x="71744" y="71743"/>
                </a:cubicBezTo>
                <a:cubicBezTo>
                  <a:pt x="117681" y="25807"/>
                  <a:pt x="179984" y="0"/>
                  <a:pt x="244948" y="0"/>
                </a:cubicBezTo>
                <a:lnTo>
                  <a:pt x="2204527" y="0"/>
                </a:lnTo>
                <a:cubicBezTo>
                  <a:pt x="2269491" y="0"/>
                  <a:pt x="2331794" y="25807"/>
                  <a:pt x="2377731" y="71744"/>
                </a:cubicBezTo>
                <a:cubicBezTo>
                  <a:pt x="2423667" y="117681"/>
                  <a:pt x="2449474" y="179984"/>
                  <a:pt x="2449474" y="244948"/>
                </a:cubicBezTo>
                <a:lnTo>
                  <a:pt x="2449474" y="3942878"/>
                </a:lnTo>
                <a:cubicBezTo>
                  <a:pt x="2449474" y="4007842"/>
                  <a:pt x="2423667" y="4070145"/>
                  <a:pt x="2377731" y="4116082"/>
                </a:cubicBezTo>
                <a:cubicBezTo>
                  <a:pt x="2331794" y="4162018"/>
                  <a:pt x="2269491" y="4187825"/>
                  <a:pt x="2204527" y="4187825"/>
                </a:cubicBezTo>
                <a:lnTo>
                  <a:pt x="244947" y="4187825"/>
                </a:lnTo>
                <a:cubicBezTo>
                  <a:pt x="179983" y="4187825"/>
                  <a:pt x="117680" y="4162018"/>
                  <a:pt x="71743" y="4116082"/>
                </a:cubicBezTo>
                <a:cubicBezTo>
                  <a:pt x="25807" y="4070145"/>
                  <a:pt x="0" y="4007842"/>
                  <a:pt x="0" y="3942878"/>
                </a:cubicBezTo>
                <a:lnTo>
                  <a:pt x="0" y="24494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4613" tIns="174613" rIns="174613" bIns="174613" numCol="1" spcCol="1270" anchor="ctr" anchorCtr="0">
            <a:noAutofit/>
          </a:bodyPr>
          <a:lstStyle/>
          <a:p>
            <a:pPr lvl="0" algn="ctr" defTabSz="1200150" rtl="1">
              <a:lnSpc>
                <a:spcPct val="20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/>
              <a:t>جریان‌نقد در‌معرض‌ریسک</a:t>
            </a:r>
            <a:endParaRPr lang="en-US" sz="2700" kern="1200" dirty="0"/>
          </a:p>
        </p:txBody>
      </p:sp>
      <p:sp>
        <p:nvSpPr>
          <p:cNvPr id="7" name="Freeform 6"/>
          <p:cNvSpPr/>
          <p:nvPr/>
        </p:nvSpPr>
        <p:spPr>
          <a:xfrm>
            <a:off x="3370281" y="530225"/>
            <a:ext cx="2449474" cy="4187825"/>
          </a:xfrm>
          <a:custGeom>
            <a:avLst/>
            <a:gdLst>
              <a:gd name="connsiteX0" fmla="*/ 0 w 2449474"/>
              <a:gd name="connsiteY0" fmla="*/ 244947 h 4187825"/>
              <a:gd name="connsiteX1" fmla="*/ 71744 w 2449474"/>
              <a:gd name="connsiteY1" fmla="*/ 71743 h 4187825"/>
              <a:gd name="connsiteX2" fmla="*/ 244948 w 2449474"/>
              <a:gd name="connsiteY2" fmla="*/ 0 h 4187825"/>
              <a:gd name="connsiteX3" fmla="*/ 2204527 w 2449474"/>
              <a:gd name="connsiteY3" fmla="*/ 0 h 4187825"/>
              <a:gd name="connsiteX4" fmla="*/ 2377731 w 2449474"/>
              <a:gd name="connsiteY4" fmla="*/ 71744 h 4187825"/>
              <a:gd name="connsiteX5" fmla="*/ 2449474 w 2449474"/>
              <a:gd name="connsiteY5" fmla="*/ 244948 h 4187825"/>
              <a:gd name="connsiteX6" fmla="*/ 2449474 w 2449474"/>
              <a:gd name="connsiteY6" fmla="*/ 3942878 h 4187825"/>
              <a:gd name="connsiteX7" fmla="*/ 2377731 w 2449474"/>
              <a:gd name="connsiteY7" fmla="*/ 4116082 h 4187825"/>
              <a:gd name="connsiteX8" fmla="*/ 2204527 w 2449474"/>
              <a:gd name="connsiteY8" fmla="*/ 4187825 h 4187825"/>
              <a:gd name="connsiteX9" fmla="*/ 244947 w 2449474"/>
              <a:gd name="connsiteY9" fmla="*/ 4187825 h 4187825"/>
              <a:gd name="connsiteX10" fmla="*/ 71743 w 2449474"/>
              <a:gd name="connsiteY10" fmla="*/ 4116082 h 4187825"/>
              <a:gd name="connsiteX11" fmla="*/ 0 w 2449474"/>
              <a:gd name="connsiteY11" fmla="*/ 3942878 h 4187825"/>
              <a:gd name="connsiteX12" fmla="*/ 0 w 2449474"/>
              <a:gd name="connsiteY12" fmla="*/ 244947 h 418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49474" h="4187825">
                <a:moveTo>
                  <a:pt x="0" y="244947"/>
                </a:moveTo>
                <a:cubicBezTo>
                  <a:pt x="0" y="179983"/>
                  <a:pt x="25807" y="117680"/>
                  <a:pt x="71744" y="71743"/>
                </a:cubicBezTo>
                <a:cubicBezTo>
                  <a:pt x="117681" y="25807"/>
                  <a:pt x="179984" y="0"/>
                  <a:pt x="244948" y="0"/>
                </a:cubicBezTo>
                <a:lnTo>
                  <a:pt x="2204527" y="0"/>
                </a:lnTo>
                <a:cubicBezTo>
                  <a:pt x="2269491" y="0"/>
                  <a:pt x="2331794" y="25807"/>
                  <a:pt x="2377731" y="71744"/>
                </a:cubicBezTo>
                <a:cubicBezTo>
                  <a:pt x="2423667" y="117681"/>
                  <a:pt x="2449474" y="179984"/>
                  <a:pt x="2449474" y="244948"/>
                </a:cubicBezTo>
                <a:lnTo>
                  <a:pt x="2449474" y="3942878"/>
                </a:lnTo>
                <a:cubicBezTo>
                  <a:pt x="2449474" y="4007842"/>
                  <a:pt x="2423667" y="4070145"/>
                  <a:pt x="2377731" y="4116082"/>
                </a:cubicBezTo>
                <a:cubicBezTo>
                  <a:pt x="2331794" y="4162018"/>
                  <a:pt x="2269491" y="4187825"/>
                  <a:pt x="2204527" y="4187825"/>
                </a:cubicBezTo>
                <a:lnTo>
                  <a:pt x="244947" y="4187825"/>
                </a:lnTo>
                <a:cubicBezTo>
                  <a:pt x="179983" y="4187825"/>
                  <a:pt x="117680" y="4162018"/>
                  <a:pt x="71743" y="4116082"/>
                </a:cubicBezTo>
                <a:cubicBezTo>
                  <a:pt x="25807" y="4070145"/>
                  <a:pt x="0" y="4007842"/>
                  <a:pt x="0" y="3942878"/>
                </a:cubicBezTo>
                <a:lnTo>
                  <a:pt x="0" y="24494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4613" tIns="174613" rIns="174613" bIns="174613" numCol="1" spcCol="1270" anchor="ctr" anchorCtr="0">
            <a:noAutofit/>
          </a:bodyPr>
          <a:lstStyle/>
          <a:p>
            <a:pPr lvl="0" algn="ctr" defTabSz="1200150" rtl="1">
              <a:lnSpc>
                <a:spcPct val="20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/>
              <a:t>نقدینگی درمعرض‌ریسک</a:t>
            </a:r>
            <a:endParaRPr lang="fa-IR" sz="2700" kern="1200" dirty="0"/>
          </a:p>
        </p:txBody>
      </p:sp>
      <p:sp>
        <p:nvSpPr>
          <p:cNvPr id="8" name="Freeform 7"/>
          <p:cNvSpPr/>
          <p:nvPr/>
        </p:nvSpPr>
        <p:spPr>
          <a:xfrm>
            <a:off x="6231267" y="530225"/>
            <a:ext cx="2449474" cy="4187825"/>
          </a:xfrm>
          <a:custGeom>
            <a:avLst/>
            <a:gdLst>
              <a:gd name="connsiteX0" fmla="*/ 0 w 2449474"/>
              <a:gd name="connsiteY0" fmla="*/ 244947 h 4187825"/>
              <a:gd name="connsiteX1" fmla="*/ 71744 w 2449474"/>
              <a:gd name="connsiteY1" fmla="*/ 71743 h 4187825"/>
              <a:gd name="connsiteX2" fmla="*/ 244948 w 2449474"/>
              <a:gd name="connsiteY2" fmla="*/ 0 h 4187825"/>
              <a:gd name="connsiteX3" fmla="*/ 2204527 w 2449474"/>
              <a:gd name="connsiteY3" fmla="*/ 0 h 4187825"/>
              <a:gd name="connsiteX4" fmla="*/ 2377731 w 2449474"/>
              <a:gd name="connsiteY4" fmla="*/ 71744 h 4187825"/>
              <a:gd name="connsiteX5" fmla="*/ 2449474 w 2449474"/>
              <a:gd name="connsiteY5" fmla="*/ 244948 h 4187825"/>
              <a:gd name="connsiteX6" fmla="*/ 2449474 w 2449474"/>
              <a:gd name="connsiteY6" fmla="*/ 3942878 h 4187825"/>
              <a:gd name="connsiteX7" fmla="*/ 2377731 w 2449474"/>
              <a:gd name="connsiteY7" fmla="*/ 4116082 h 4187825"/>
              <a:gd name="connsiteX8" fmla="*/ 2204527 w 2449474"/>
              <a:gd name="connsiteY8" fmla="*/ 4187825 h 4187825"/>
              <a:gd name="connsiteX9" fmla="*/ 244947 w 2449474"/>
              <a:gd name="connsiteY9" fmla="*/ 4187825 h 4187825"/>
              <a:gd name="connsiteX10" fmla="*/ 71743 w 2449474"/>
              <a:gd name="connsiteY10" fmla="*/ 4116082 h 4187825"/>
              <a:gd name="connsiteX11" fmla="*/ 0 w 2449474"/>
              <a:gd name="connsiteY11" fmla="*/ 3942878 h 4187825"/>
              <a:gd name="connsiteX12" fmla="*/ 0 w 2449474"/>
              <a:gd name="connsiteY12" fmla="*/ 244947 h 418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49474" h="4187825">
                <a:moveTo>
                  <a:pt x="0" y="244947"/>
                </a:moveTo>
                <a:cubicBezTo>
                  <a:pt x="0" y="179983"/>
                  <a:pt x="25807" y="117680"/>
                  <a:pt x="71744" y="71743"/>
                </a:cubicBezTo>
                <a:cubicBezTo>
                  <a:pt x="117681" y="25807"/>
                  <a:pt x="179984" y="0"/>
                  <a:pt x="244948" y="0"/>
                </a:cubicBezTo>
                <a:lnTo>
                  <a:pt x="2204527" y="0"/>
                </a:lnTo>
                <a:cubicBezTo>
                  <a:pt x="2269491" y="0"/>
                  <a:pt x="2331794" y="25807"/>
                  <a:pt x="2377731" y="71744"/>
                </a:cubicBezTo>
                <a:cubicBezTo>
                  <a:pt x="2423667" y="117681"/>
                  <a:pt x="2449474" y="179984"/>
                  <a:pt x="2449474" y="244948"/>
                </a:cubicBezTo>
                <a:lnTo>
                  <a:pt x="2449474" y="3942878"/>
                </a:lnTo>
                <a:cubicBezTo>
                  <a:pt x="2449474" y="4007842"/>
                  <a:pt x="2423667" y="4070145"/>
                  <a:pt x="2377731" y="4116082"/>
                </a:cubicBezTo>
                <a:cubicBezTo>
                  <a:pt x="2331794" y="4162018"/>
                  <a:pt x="2269491" y="4187825"/>
                  <a:pt x="2204527" y="4187825"/>
                </a:cubicBezTo>
                <a:lnTo>
                  <a:pt x="244947" y="4187825"/>
                </a:lnTo>
                <a:cubicBezTo>
                  <a:pt x="179983" y="4187825"/>
                  <a:pt x="117680" y="4162018"/>
                  <a:pt x="71743" y="4116082"/>
                </a:cubicBezTo>
                <a:cubicBezTo>
                  <a:pt x="25807" y="4070145"/>
                  <a:pt x="0" y="4007842"/>
                  <a:pt x="0" y="3942878"/>
                </a:cubicBezTo>
                <a:lnTo>
                  <a:pt x="0" y="24494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4613" tIns="174613" rIns="174613" bIns="174613" numCol="1" spcCol="1270" anchor="ctr" anchorCtr="0">
            <a:noAutofit/>
          </a:bodyPr>
          <a:lstStyle/>
          <a:p>
            <a:pPr lvl="0" algn="ctr" defTabSz="1200150" rtl="1">
              <a:lnSpc>
                <a:spcPct val="20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/>
              <a:t>ریزش موردانتظار</a:t>
            </a:r>
            <a:endParaRPr lang="fa-IR" sz="2700" kern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0" dirty="0" smtClean="0"/>
              <a:t>احتساب جریان‌های نقد غیرمنتظره</a:t>
            </a:r>
            <a:endParaRPr lang="fa-IR" b="0" dirty="0"/>
          </a:p>
        </p:txBody>
      </p:sp>
      <p:sp>
        <p:nvSpPr>
          <p:cNvPr id="6" name="Freeform 5"/>
          <p:cNvSpPr/>
          <p:nvPr/>
        </p:nvSpPr>
        <p:spPr>
          <a:xfrm>
            <a:off x="502920" y="564880"/>
            <a:ext cx="8183880" cy="1271205"/>
          </a:xfrm>
          <a:custGeom>
            <a:avLst/>
            <a:gdLst>
              <a:gd name="connsiteX0" fmla="*/ 0 w 8183880"/>
              <a:gd name="connsiteY0" fmla="*/ 211872 h 1271205"/>
              <a:gd name="connsiteX1" fmla="*/ 62056 w 8183880"/>
              <a:gd name="connsiteY1" fmla="*/ 62056 h 1271205"/>
              <a:gd name="connsiteX2" fmla="*/ 211872 w 8183880"/>
              <a:gd name="connsiteY2" fmla="*/ 0 h 1271205"/>
              <a:gd name="connsiteX3" fmla="*/ 7972008 w 8183880"/>
              <a:gd name="connsiteY3" fmla="*/ 0 h 1271205"/>
              <a:gd name="connsiteX4" fmla="*/ 8121824 w 8183880"/>
              <a:gd name="connsiteY4" fmla="*/ 62056 h 1271205"/>
              <a:gd name="connsiteX5" fmla="*/ 8183880 w 8183880"/>
              <a:gd name="connsiteY5" fmla="*/ 211872 h 1271205"/>
              <a:gd name="connsiteX6" fmla="*/ 8183880 w 8183880"/>
              <a:gd name="connsiteY6" fmla="*/ 1059333 h 1271205"/>
              <a:gd name="connsiteX7" fmla="*/ 8121824 w 8183880"/>
              <a:gd name="connsiteY7" fmla="*/ 1209149 h 1271205"/>
              <a:gd name="connsiteX8" fmla="*/ 7972008 w 8183880"/>
              <a:gd name="connsiteY8" fmla="*/ 1271205 h 1271205"/>
              <a:gd name="connsiteX9" fmla="*/ 211872 w 8183880"/>
              <a:gd name="connsiteY9" fmla="*/ 1271205 h 1271205"/>
              <a:gd name="connsiteX10" fmla="*/ 62056 w 8183880"/>
              <a:gd name="connsiteY10" fmla="*/ 1209149 h 1271205"/>
              <a:gd name="connsiteX11" fmla="*/ 0 w 8183880"/>
              <a:gd name="connsiteY11" fmla="*/ 1059333 h 1271205"/>
              <a:gd name="connsiteX12" fmla="*/ 0 w 8183880"/>
              <a:gd name="connsiteY12" fmla="*/ 211872 h 127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1271205">
                <a:moveTo>
                  <a:pt x="0" y="211872"/>
                </a:moveTo>
                <a:cubicBezTo>
                  <a:pt x="0" y="155680"/>
                  <a:pt x="22322" y="101790"/>
                  <a:pt x="62056" y="62056"/>
                </a:cubicBezTo>
                <a:cubicBezTo>
                  <a:pt x="101790" y="22322"/>
                  <a:pt x="155680" y="0"/>
                  <a:pt x="211872" y="0"/>
                </a:cubicBezTo>
                <a:lnTo>
                  <a:pt x="7972008" y="0"/>
                </a:lnTo>
                <a:cubicBezTo>
                  <a:pt x="8028200" y="0"/>
                  <a:pt x="8082090" y="22322"/>
                  <a:pt x="8121824" y="62056"/>
                </a:cubicBezTo>
                <a:cubicBezTo>
                  <a:pt x="8161558" y="101790"/>
                  <a:pt x="8183880" y="155680"/>
                  <a:pt x="8183880" y="211872"/>
                </a:cubicBezTo>
                <a:lnTo>
                  <a:pt x="8183880" y="1059333"/>
                </a:lnTo>
                <a:cubicBezTo>
                  <a:pt x="8183880" y="1115525"/>
                  <a:pt x="8161558" y="1169415"/>
                  <a:pt x="8121824" y="1209149"/>
                </a:cubicBezTo>
                <a:cubicBezTo>
                  <a:pt x="8082090" y="1248883"/>
                  <a:pt x="8028200" y="1271205"/>
                  <a:pt x="7972008" y="1271205"/>
                </a:cubicBezTo>
                <a:lnTo>
                  <a:pt x="211872" y="1271205"/>
                </a:lnTo>
                <a:cubicBezTo>
                  <a:pt x="155680" y="1271205"/>
                  <a:pt x="101790" y="1248883"/>
                  <a:pt x="62056" y="1209149"/>
                </a:cubicBezTo>
                <a:cubicBezTo>
                  <a:pt x="22322" y="1169415"/>
                  <a:pt x="0" y="1115525"/>
                  <a:pt x="0" y="1059333"/>
                </a:cubicBezTo>
                <a:lnTo>
                  <a:pt x="0" y="211872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3985" tIns="263985" rIns="263985" bIns="263985" numCol="1" spcCol="1270" anchor="ctr" anchorCtr="0">
            <a:noAutofit/>
          </a:bodyPr>
          <a:lstStyle/>
          <a:p>
            <a:pPr lvl="0" algn="ctr" defTabSz="2355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5300" kern="1200" dirty="0" smtClean="0"/>
              <a:t>تحلیل حساسیت</a:t>
            </a:r>
            <a:endParaRPr lang="fa-IR" sz="5300" kern="1200" dirty="0"/>
          </a:p>
        </p:txBody>
      </p:sp>
      <p:sp>
        <p:nvSpPr>
          <p:cNvPr id="7" name="Freeform 6"/>
          <p:cNvSpPr/>
          <p:nvPr/>
        </p:nvSpPr>
        <p:spPr>
          <a:xfrm>
            <a:off x="502920" y="1988725"/>
            <a:ext cx="8183880" cy="1271205"/>
          </a:xfrm>
          <a:custGeom>
            <a:avLst/>
            <a:gdLst>
              <a:gd name="connsiteX0" fmla="*/ 0 w 8183880"/>
              <a:gd name="connsiteY0" fmla="*/ 211872 h 1271205"/>
              <a:gd name="connsiteX1" fmla="*/ 62056 w 8183880"/>
              <a:gd name="connsiteY1" fmla="*/ 62056 h 1271205"/>
              <a:gd name="connsiteX2" fmla="*/ 211872 w 8183880"/>
              <a:gd name="connsiteY2" fmla="*/ 0 h 1271205"/>
              <a:gd name="connsiteX3" fmla="*/ 7972008 w 8183880"/>
              <a:gd name="connsiteY3" fmla="*/ 0 h 1271205"/>
              <a:gd name="connsiteX4" fmla="*/ 8121824 w 8183880"/>
              <a:gd name="connsiteY4" fmla="*/ 62056 h 1271205"/>
              <a:gd name="connsiteX5" fmla="*/ 8183880 w 8183880"/>
              <a:gd name="connsiteY5" fmla="*/ 211872 h 1271205"/>
              <a:gd name="connsiteX6" fmla="*/ 8183880 w 8183880"/>
              <a:gd name="connsiteY6" fmla="*/ 1059333 h 1271205"/>
              <a:gd name="connsiteX7" fmla="*/ 8121824 w 8183880"/>
              <a:gd name="connsiteY7" fmla="*/ 1209149 h 1271205"/>
              <a:gd name="connsiteX8" fmla="*/ 7972008 w 8183880"/>
              <a:gd name="connsiteY8" fmla="*/ 1271205 h 1271205"/>
              <a:gd name="connsiteX9" fmla="*/ 211872 w 8183880"/>
              <a:gd name="connsiteY9" fmla="*/ 1271205 h 1271205"/>
              <a:gd name="connsiteX10" fmla="*/ 62056 w 8183880"/>
              <a:gd name="connsiteY10" fmla="*/ 1209149 h 1271205"/>
              <a:gd name="connsiteX11" fmla="*/ 0 w 8183880"/>
              <a:gd name="connsiteY11" fmla="*/ 1059333 h 1271205"/>
              <a:gd name="connsiteX12" fmla="*/ 0 w 8183880"/>
              <a:gd name="connsiteY12" fmla="*/ 211872 h 127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1271205">
                <a:moveTo>
                  <a:pt x="0" y="211872"/>
                </a:moveTo>
                <a:cubicBezTo>
                  <a:pt x="0" y="155680"/>
                  <a:pt x="22322" y="101790"/>
                  <a:pt x="62056" y="62056"/>
                </a:cubicBezTo>
                <a:cubicBezTo>
                  <a:pt x="101790" y="22322"/>
                  <a:pt x="155680" y="0"/>
                  <a:pt x="211872" y="0"/>
                </a:cubicBezTo>
                <a:lnTo>
                  <a:pt x="7972008" y="0"/>
                </a:lnTo>
                <a:cubicBezTo>
                  <a:pt x="8028200" y="0"/>
                  <a:pt x="8082090" y="22322"/>
                  <a:pt x="8121824" y="62056"/>
                </a:cubicBezTo>
                <a:cubicBezTo>
                  <a:pt x="8161558" y="101790"/>
                  <a:pt x="8183880" y="155680"/>
                  <a:pt x="8183880" y="211872"/>
                </a:cubicBezTo>
                <a:lnTo>
                  <a:pt x="8183880" y="1059333"/>
                </a:lnTo>
                <a:cubicBezTo>
                  <a:pt x="8183880" y="1115525"/>
                  <a:pt x="8161558" y="1169415"/>
                  <a:pt x="8121824" y="1209149"/>
                </a:cubicBezTo>
                <a:cubicBezTo>
                  <a:pt x="8082090" y="1248883"/>
                  <a:pt x="8028200" y="1271205"/>
                  <a:pt x="7972008" y="1271205"/>
                </a:cubicBezTo>
                <a:lnTo>
                  <a:pt x="211872" y="1271205"/>
                </a:lnTo>
                <a:cubicBezTo>
                  <a:pt x="155680" y="1271205"/>
                  <a:pt x="101790" y="1248883"/>
                  <a:pt x="62056" y="1209149"/>
                </a:cubicBezTo>
                <a:cubicBezTo>
                  <a:pt x="22322" y="1169415"/>
                  <a:pt x="0" y="1115525"/>
                  <a:pt x="0" y="1059333"/>
                </a:cubicBezTo>
                <a:lnTo>
                  <a:pt x="0" y="211872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3985" tIns="263985" rIns="263985" bIns="263985" numCol="1" spcCol="1270" anchor="ctr" anchorCtr="0">
            <a:noAutofit/>
          </a:bodyPr>
          <a:lstStyle/>
          <a:p>
            <a:pPr lvl="0" algn="ctr" defTabSz="2355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5300" kern="1200" dirty="0" smtClean="0"/>
              <a:t>تحلیل سناریو</a:t>
            </a:r>
            <a:endParaRPr lang="fa-IR" sz="5300" kern="1200" dirty="0"/>
          </a:p>
        </p:txBody>
      </p:sp>
      <p:sp>
        <p:nvSpPr>
          <p:cNvPr id="8" name="Freeform 7"/>
          <p:cNvSpPr/>
          <p:nvPr/>
        </p:nvSpPr>
        <p:spPr>
          <a:xfrm>
            <a:off x="502920" y="3412570"/>
            <a:ext cx="8183880" cy="1271205"/>
          </a:xfrm>
          <a:custGeom>
            <a:avLst/>
            <a:gdLst>
              <a:gd name="connsiteX0" fmla="*/ 0 w 8183880"/>
              <a:gd name="connsiteY0" fmla="*/ 211872 h 1271205"/>
              <a:gd name="connsiteX1" fmla="*/ 62056 w 8183880"/>
              <a:gd name="connsiteY1" fmla="*/ 62056 h 1271205"/>
              <a:gd name="connsiteX2" fmla="*/ 211872 w 8183880"/>
              <a:gd name="connsiteY2" fmla="*/ 0 h 1271205"/>
              <a:gd name="connsiteX3" fmla="*/ 7972008 w 8183880"/>
              <a:gd name="connsiteY3" fmla="*/ 0 h 1271205"/>
              <a:gd name="connsiteX4" fmla="*/ 8121824 w 8183880"/>
              <a:gd name="connsiteY4" fmla="*/ 62056 h 1271205"/>
              <a:gd name="connsiteX5" fmla="*/ 8183880 w 8183880"/>
              <a:gd name="connsiteY5" fmla="*/ 211872 h 1271205"/>
              <a:gd name="connsiteX6" fmla="*/ 8183880 w 8183880"/>
              <a:gd name="connsiteY6" fmla="*/ 1059333 h 1271205"/>
              <a:gd name="connsiteX7" fmla="*/ 8121824 w 8183880"/>
              <a:gd name="connsiteY7" fmla="*/ 1209149 h 1271205"/>
              <a:gd name="connsiteX8" fmla="*/ 7972008 w 8183880"/>
              <a:gd name="connsiteY8" fmla="*/ 1271205 h 1271205"/>
              <a:gd name="connsiteX9" fmla="*/ 211872 w 8183880"/>
              <a:gd name="connsiteY9" fmla="*/ 1271205 h 1271205"/>
              <a:gd name="connsiteX10" fmla="*/ 62056 w 8183880"/>
              <a:gd name="connsiteY10" fmla="*/ 1209149 h 1271205"/>
              <a:gd name="connsiteX11" fmla="*/ 0 w 8183880"/>
              <a:gd name="connsiteY11" fmla="*/ 1059333 h 1271205"/>
              <a:gd name="connsiteX12" fmla="*/ 0 w 8183880"/>
              <a:gd name="connsiteY12" fmla="*/ 211872 h 127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1271205">
                <a:moveTo>
                  <a:pt x="0" y="211872"/>
                </a:moveTo>
                <a:cubicBezTo>
                  <a:pt x="0" y="155680"/>
                  <a:pt x="22322" y="101790"/>
                  <a:pt x="62056" y="62056"/>
                </a:cubicBezTo>
                <a:cubicBezTo>
                  <a:pt x="101790" y="22322"/>
                  <a:pt x="155680" y="0"/>
                  <a:pt x="211872" y="0"/>
                </a:cubicBezTo>
                <a:lnTo>
                  <a:pt x="7972008" y="0"/>
                </a:lnTo>
                <a:cubicBezTo>
                  <a:pt x="8028200" y="0"/>
                  <a:pt x="8082090" y="22322"/>
                  <a:pt x="8121824" y="62056"/>
                </a:cubicBezTo>
                <a:cubicBezTo>
                  <a:pt x="8161558" y="101790"/>
                  <a:pt x="8183880" y="155680"/>
                  <a:pt x="8183880" y="211872"/>
                </a:cubicBezTo>
                <a:lnTo>
                  <a:pt x="8183880" y="1059333"/>
                </a:lnTo>
                <a:cubicBezTo>
                  <a:pt x="8183880" y="1115525"/>
                  <a:pt x="8161558" y="1169415"/>
                  <a:pt x="8121824" y="1209149"/>
                </a:cubicBezTo>
                <a:cubicBezTo>
                  <a:pt x="8082090" y="1248883"/>
                  <a:pt x="8028200" y="1271205"/>
                  <a:pt x="7972008" y="1271205"/>
                </a:cubicBezTo>
                <a:lnTo>
                  <a:pt x="211872" y="1271205"/>
                </a:lnTo>
                <a:cubicBezTo>
                  <a:pt x="155680" y="1271205"/>
                  <a:pt x="101790" y="1248883"/>
                  <a:pt x="62056" y="1209149"/>
                </a:cubicBezTo>
                <a:cubicBezTo>
                  <a:pt x="22322" y="1169415"/>
                  <a:pt x="0" y="1115525"/>
                  <a:pt x="0" y="1059333"/>
                </a:cubicBezTo>
                <a:lnTo>
                  <a:pt x="0" y="211872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3985" tIns="263985" rIns="263985" bIns="263985" numCol="1" spcCol="1270" anchor="ctr" anchorCtr="0">
            <a:noAutofit/>
          </a:bodyPr>
          <a:lstStyle/>
          <a:p>
            <a:pPr lvl="0" algn="ctr" defTabSz="2355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5300" kern="1200" dirty="0" smtClean="0"/>
              <a:t>آزمون استرس</a:t>
            </a:r>
            <a:endParaRPr lang="fa-IR" sz="53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0" dirty="0" smtClean="0"/>
              <a:t>ره‌آوردهای آزمون‌های تکمیلی</a:t>
            </a:r>
            <a:endParaRPr lang="fa-IR" b="0" dirty="0"/>
          </a:p>
        </p:txBody>
      </p:sp>
      <p:sp>
        <p:nvSpPr>
          <p:cNvPr id="6" name="Freeform 5"/>
          <p:cNvSpPr/>
          <p:nvPr/>
        </p:nvSpPr>
        <p:spPr>
          <a:xfrm>
            <a:off x="503238" y="3682622"/>
            <a:ext cx="8183562" cy="1034687"/>
          </a:xfrm>
          <a:custGeom>
            <a:avLst/>
            <a:gdLst>
              <a:gd name="connsiteX0" fmla="*/ 0 w 8183562"/>
              <a:gd name="connsiteY0" fmla="*/ 0 h 1034687"/>
              <a:gd name="connsiteX1" fmla="*/ 8183562 w 8183562"/>
              <a:gd name="connsiteY1" fmla="*/ 0 h 1034687"/>
              <a:gd name="connsiteX2" fmla="*/ 8183562 w 8183562"/>
              <a:gd name="connsiteY2" fmla="*/ 1034687 h 1034687"/>
              <a:gd name="connsiteX3" fmla="*/ 0 w 8183562"/>
              <a:gd name="connsiteY3" fmla="*/ 1034687 h 1034687"/>
              <a:gd name="connsiteX4" fmla="*/ 0 w 8183562"/>
              <a:gd name="connsiteY4" fmla="*/ 0 h 103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562" h="1034687">
                <a:moveTo>
                  <a:pt x="0" y="0"/>
                </a:moveTo>
                <a:lnTo>
                  <a:pt x="8183562" y="0"/>
                </a:lnTo>
                <a:lnTo>
                  <a:pt x="8183562" y="1034687"/>
                </a:lnTo>
                <a:lnTo>
                  <a:pt x="0" y="1034687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2024" tIns="192024" rIns="192024" bIns="192024" numCol="1" spcCol="1270" anchor="ctr" anchorCtr="0">
            <a:noAutofit/>
          </a:bodyPr>
          <a:lstStyle/>
          <a:p>
            <a:pPr lvl="0" algn="ctr" defTabSz="12001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/>
              <a:t>تخمین ریسک نقدینگی به‌هنگام  بروز بحران</a:t>
            </a:r>
            <a:endParaRPr lang="fa-IR" sz="2700" kern="1200" dirty="0"/>
          </a:p>
        </p:txBody>
      </p:sp>
      <p:sp>
        <p:nvSpPr>
          <p:cNvPr id="7" name="Freeform 6"/>
          <p:cNvSpPr/>
          <p:nvPr/>
        </p:nvSpPr>
        <p:spPr>
          <a:xfrm rot="21600000">
            <a:off x="503238" y="2106792"/>
            <a:ext cx="8183562" cy="1591349"/>
          </a:xfrm>
          <a:custGeom>
            <a:avLst/>
            <a:gdLst>
              <a:gd name="connsiteX0" fmla="*/ 0 w 8183562"/>
              <a:gd name="connsiteY0" fmla="*/ 557338 h 1591348"/>
              <a:gd name="connsiteX1" fmla="*/ 3892863 w 8183562"/>
              <a:gd name="connsiteY1" fmla="*/ 557338 h 1591348"/>
              <a:gd name="connsiteX2" fmla="*/ 3892863 w 8183562"/>
              <a:gd name="connsiteY2" fmla="*/ 397837 h 1591348"/>
              <a:gd name="connsiteX3" fmla="*/ 3693944 w 8183562"/>
              <a:gd name="connsiteY3" fmla="*/ 397837 h 1591348"/>
              <a:gd name="connsiteX4" fmla="*/ 4091781 w 8183562"/>
              <a:gd name="connsiteY4" fmla="*/ 0 h 1591348"/>
              <a:gd name="connsiteX5" fmla="*/ 4489618 w 8183562"/>
              <a:gd name="connsiteY5" fmla="*/ 397837 h 1591348"/>
              <a:gd name="connsiteX6" fmla="*/ 4290700 w 8183562"/>
              <a:gd name="connsiteY6" fmla="*/ 397837 h 1591348"/>
              <a:gd name="connsiteX7" fmla="*/ 4290700 w 8183562"/>
              <a:gd name="connsiteY7" fmla="*/ 557338 h 1591348"/>
              <a:gd name="connsiteX8" fmla="*/ 8183562 w 8183562"/>
              <a:gd name="connsiteY8" fmla="*/ 557338 h 1591348"/>
              <a:gd name="connsiteX9" fmla="*/ 8183562 w 8183562"/>
              <a:gd name="connsiteY9" fmla="*/ 1591348 h 1591348"/>
              <a:gd name="connsiteX10" fmla="*/ 0 w 8183562"/>
              <a:gd name="connsiteY10" fmla="*/ 1591348 h 1591348"/>
              <a:gd name="connsiteX11" fmla="*/ 0 w 8183562"/>
              <a:gd name="connsiteY11" fmla="*/ 557338 h 159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562" h="1591348">
                <a:moveTo>
                  <a:pt x="8183562" y="1034010"/>
                </a:moveTo>
                <a:lnTo>
                  <a:pt x="4290699" y="1034010"/>
                </a:lnTo>
                <a:lnTo>
                  <a:pt x="4290699" y="1193511"/>
                </a:lnTo>
                <a:lnTo>
                  <a:pt x="4489618" y="1193511"/>
                </a:lnTo>
                <a:lnTo>
                  <a:pt x="4091781" y="1591347"/>
                </a:lnTo>
                <a:lnTo>
                  <a:pt x="3693944" y="1193511"/>
                </a:lnTo>
                <a:lnTo>
                  <a:pt x="3892862" y="1193511"/>
                </a:lnTo>
                <a:lnTo>
                  <a:pt x="3892862" y="1034010"/>
                </a:lnTo>
                <a:lnTo>
                  <a:pt x="0" y="1034010"/>
                </a:lnTo>
                <a:lnTo>
                  <a:pt x="0" y="1"/>
                </a:lnTo>
                <a:lnTo>
                  <a:pt x="8183562" y="1"/>
                </a:lnTo>
                <a:lnTo>
                  <a:pt x="8183562" y="103401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7009648"/>
              <a:satOff val="10306"/>
              <a:lumOff val="8824"/>
              <a:alphaOff val="0"/>
            </a:schemeClr>
          </a:fillRef>
          <a:effectRef idx="2">
            <a:schemeClr val="accent5">
              <a:hueOff val="-7009648"/>
              <a:satOff val="10306"/>
              <a:lumOff val="88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2023" tIns="192025" rIns="192024" bIns="749362" numCol="1" spcCol="1270" anchor="ctr" anchorCtr="0">
            <a:noAutofit/>
          </a:bodyPr>
          <a:lstStyle/>
          <a:p>
            <a:pPr lvl="0" algn="ctr" defTabSz="12001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/>
              <a:t>احتساب همبستگی ریسک نقدینگی با سایر ریسک‌ها</a:t>
            </a:r>
            <a:endParaRPr lang="en-US" sz="2700" kern="1200" dirty="0"/>
          </a:p>
        </p:txBody>
      </p:sp>
      <p:sp>
        <p:nvSpPr>
          <p:cNvPr id="8" name="Freeform 7"/>
          <p:cNvSpPr/>
          <p:nvPr/>
        </p:nvSpPr>
        <p:spPr>
          <a:xfrm rot="21600000">
            <a:off x="503238" y="530964"/>
            <a:ext cx="8183562" cy="1591350"/>
          </a:xfrm>
          <a:custGeom>
            <a:avLst/>
            <a:gdLst>
              <a:gd name="connsiteX0" fmla="*/ 0 w 8183562"/>
              <a:gd name="connsiteY0" fmla="*/ 557338 h 1591348"/>
              <a:gd name="connsiteX1" fmla="*/ 3892863 w 8183562"/>
              <a:gd name="connsiteY1" fmla="*/ 557338 h 1591348"/>
              <a:gd name="connsiteX2" fmla="*/ 3892863 w 8183562"/>
              <a:gd name="connsiteY2" fmla="*/ 397837 h 1591348"/>
              <a:gd name="connsiteX3" fmla="*/ 3693944 w 8183562"/>
              <a:gd name="connsiteY3" fmla="*/ 397837 h 1591348"/>
              <a:gd name="connsiteX4" fmla="*/ 4091781 w 8183562"/>
              <a:gd name="connsiteY4" fmla="*/ 0 h 1591348"/>
              <a:gd name="connsiteX5" fmla="*/ 4489618 w 8183562"/>
              <a:gd name="connsiteY5" fmla="*/ 397837 h 1591348"/>
              <a:gd name="connsiteX6" fmla="*/ 4290700 w 8183562"/>
              <a:gd name="connsiteY6" fmla="*/ 397837 h 1591348"/>
              <a:gd name="connsiteX7" fmla="*/ 4290700 w 8183562"/>
              <a:gd name="connsiteY7" fmla="*/ 557338 h 1591348"/>
              <a:gd name="connsiteX8" fmla="*/ 8183562 w 8183562"/>
              <a:gd name="connsiteY8" fmla="*/ 557338 h 1591348"/>
              <a:gd name="connsiteX9" fmla="*/ 8183562 w 8183562"/>
              <a:gd name="connsiteY9" fmla="*/ 1591348 h 1591348"/>
              <a:gd name="connsiteX10" fmla="*/ 0 w 8183562"/>
              <a:gd name="connsiteY10" fmla="*/ 1591348 h 1591348"/>
              <a:gd name="connsiteX11" fmla="*/ 0 w 8183562"/>
              <a:gd name="connsiteY11" fmla="*/ 557338 h 159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562" h="1591348">
                <a:moveTo>
                  <a:pt x="8183562" y="1034010"/>
                </a:moveTo>
                <a:lnTo>
                  <a:pt x="4290699" y="1034010"/>
                </a:lnTo>
                <a:lnTo>
                  <a:pt x="4290699" y="1193511"/>
                </a:lnTo>
                <a:lnTo>
                  <a:pt x="4489618" y="1193511"/>
                </a:lnTo>
                <a:lnTo>
                  <a:pt x="4091781" y="1591347"/>
                </a:lnTo>
                <a:lnTo>
                  <a:pt x="3693944" y="1193511"/>
                </a:lnTo>
                <a:lnTo>
                  <a:pt x="3892862" y="1193511"/>
                </a:lnTo>
                <a:lnTo>
                  <a:pt x="3892862" y="1034010"/>
                </a:lnTo>
                <a:lnTo>
                  <a:pt x="0" y="1034010"/>
                </a:lnTo>
                <a:lnTo>
                  <a:pt x="0" y="1"/>
                </a:lnTo>
                <a:lnTo>
                  <a:pt x="8183562" y="1"/>
                </a:lnTo>
                <a:lnTo>
                  <a:pt x="8183562" y="103401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4019296"/>
              <a:satOff val="20613"/>
              <a:lumOff val="17647"/>
              <a:alphaOff val="0"/>
            </a:schemeClr>
          </a:fillRef>
          <a:effectRef idx="2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2023" tIns="192024" rIns="192024" bIns="749363" numCol="1" spcCol="1270" anchor="ctr" anchorCtr="0">
            <a:noAutofit/>
          </a:bodyPr>
          <a:lstStyle/>
          <a:p>
            <a:pPr lvl="0" algn="ctr" defTabSz="12001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/>
              <a:t>احتساب جریان‌های نقد غیرمنتظره</a:t>
            </a:r>
            <a:endParaRPr lang="en-US" sz="27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0" dirty="0" smtClean="0"/>
              <a:t>پس‌آزمایی مدل‌های ریسک نقدینگی</a:t>
            </a:r>
            <a:endParaRPr lang="fa-IR" b="0" dirty="0"/>
          </a:p>
        </p:txBody>
      </p:sp>
      <p:sp>
        <p:nvSpPr>
          <p:cNvPr id="6" name="Rectangle 5"/>
          <p:cNvSpPr/>
          <p:nvPr/>
        </p:nvSpPr>
        <p:spPr>
          <a:xfrm>
            <a:off x="503238" y="939157"/>
            <a:ext cx="8183562" cy="579600"/>
          </a:xfrm>
          <a:prstGeom prst="rect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912416" y="599677"/>
            <a:ext cx="5728493" cy="678960"/>
          </a:xfrm>
          <a:custGeom>
            <a:avLst/>
            <a:gdLst>
              <a:gd name="connsiteX0" fmla="*/ 0 w 5728493"/>
              <a:gd name="connsiteY0" fmla="*/ 113162 h 678960"/>
              <a:gd name="connsiteX1" fmla="*/ 33144 w 5728493"/>
              <a:gd name="connsiteY1" fmla="*/ 33144 h 678960"/>
              <a:gd name="connsiteX2" fmla="*/ 113162 w 5728493"/>
              <a:gd name="connsiteY2" fmla="*/ 0 h 678960"/>
              <a:gd name="connsiteX3" fmla="*/ 5615331 w 5728493"/>
              <a:gd name="connsiteY3" fmla="*/ 0 h 678960"/>
              <a:gd name="connsiteX4" fmla="*/ 5695349 w 5728493"/>
              <a:gd name="connsiteY4" fmla="*/ 33144 h 678960"/>
              <a:gd name="connsiteX5" fmla="*/ 5728493 w 5728493"/>
              <a:gd name="connsiteY5" fmla="*/ 113162 h 678960"/>
              <a:gd name="connsiteX6" fmla="*/ 5728493 w 5728493"/>
              <a:gd name="connsiteY6" fmla="*/ 565798 h 678960"/>
              <a:gd name="connsiteX7" fmla="*/ 5695349 w 5728493"/>
              <a:gd name="connsiteY7" fmla="*/ 645816 h 678960"/>
              <a:gd name="connsiteX8" fmla="*/ 5615331 w 5728493"/>
              <a:gd name="connsiteY8" fmla="*/ 678960 h 678960"/>
              <a:gd name="connsiteX9" fmla="*/ 113162 w 5728493"/>
              <a:gd name="connsiteY9" fmla="*/ 678960 h 678960"/>
              <a:gd name="connsiteX10" fmla="*/ 33144 w 5728493"/>
              <a:gd name="connsiteY10" fmla="*/ 645816 h 678960"/>
              <a:gd name="connsiteX11" fmla="*/ 0 w 5728493"/>
              <a:gd name="connsiteY11" fmla="*/ 565798 h 678960"/>
              <a:gd name="connsiteX12" fmla="*/ 0 w 5728493"/>
              <a:gd name="connsiteY12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493" h="678960">
                <a:moveTo>
                  <a:pt x="0" y="113162"/>
                </a:moveTo>
                <a:cubicBezTo>
                  <a:pt x="0" y="83150"/>
                  <a:pt x="11922" y="54366"/>
                  <a:pt x="33144" y="33144"/>
                </a:cubicBezTo>
                <a:cubicBezTo>
                  <a:pt x="54366" y="11922"/>
                  <a:pt x="83149" y="0"/>
                  <a:pt x="113162" y="0"/>
                </a:cubicBezTo>
                <a:lnTo>
                  <a:pt x="5615331" y="0"/>
                </a:lnTo>
                <a:cubicBezTo>
                  <a:pt x="5645343" y="0"/>
                  <a:pt x="5674127" y="11922"/>
                  <a:pt x="5695349" y="33144"/>
                </a:cubicBezTo>
                <a:cubicBezTo>
                  <a:pt x="5716571" y="54366"/>
                  <a:pt x="5728493" y="83149"/>
                  <a:pt x="5728493" y="113162"/>
                </a:cubicBezTo>
                <a:lnTo>
                  <a:pt x="5728493" y="565798"/>
                </a:lnTo>
                <a:cubicBezTo>
                  <a:pt x="5728493" y="595810"/>
                  <a:pt x="5716571" y="624594"/>
                  <a:pt x="5695349" y="645816"/>
                </a:cubicBezTo>
                <a:cubicBezTo>
                  <a:pt x="5674127" y="667038"/>
                  <a:pt x="5645344" y="678960"/>
                  <a:pt x="5615331" y="678960"/>
                </a:cubicBezTo>
                <a:lnTo>
                  <a:pt x="113162" y="678960"/>
                </a:lnTo>
                <a:cubicBezTo>
                  <a:pt x="83150" y="678960"/>
                  <a:pt x="54366" y="667038"/>
                  <a:pt x="33144" y="645816"/>
                </a:cubicBezTo>
                <a:cubicBezTo>
                  <a:pt x="11922" y="624594"/>
                  <a:pt x="0" y="595811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9667" tIns="33144" rIns="249667" bIns="33144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i="0" kern="1200" baseline="0" dirty="0" smtClean="0">
                <a:cs typeface="B Nazanin" pitchFamily="2" charset="-78"/>
              </a:rPr>
              <a:t>آزمون کوپیک</a:t>
            </a:r>
            <a:endParaRPr lang="en-US" sz="2400" i="0" kern="1200" baseline="0" dirty="0">
              <a:cs typeface="B Nazanin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3238" y="1982437"/>
            <a:ext cx="8183562" cy="579600"/>
          </a:xfrm>
          <a:prstGeom prst="rect">
            <a:avLst/>
          </a:prstGeom>
        </p:spPr>
        <p:style>
          <a:lnRef idx="1">
            <a:schemeClr val="accent5">
              <a:hueOff val="-4673099"/>
              <a:satOff val="6871"/>
              <a:lumOff val="588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912416" y="1642957"/>
            <a:ext cx="5728493" cy="678960"/>
          </a:xfrm>
          <a:custGeom>
            <a:avLst/>
            <a:gdLst>
              <a:gd name="connsiteX0" fmla="*/ 0 w 5728493"/>
              <a:gd name="connsiteY0" fmla="*/ 113162 h 678960"/>
              <a:gd name="connsiteX1" fmla="*/ 33144 w 5728493"/>
              <a:gd name="connsiteY1" fmla="*/ 33144 h 678960"/>
              <a:gd name="connsiteX2" fmla="*/ 113162 w 5728493"/>
              <a:gd name="connsiteY2" fmla="*/ 0 h 678960"/>
              <a:gd name="connsiteX3" fmla="*/ 5615331 w 5728493"/>
              <a:gd name="connsiteY3" fmla="*/ 0 h 678960"/>
              <a:gd name="connsiteX4" fmla="*/ 5695349 w 5728493"/>
              <a:gd name="connsiteY4" fmla="*/ 33144 h 678960"/>
              <a:gd name="connsiteX5" fmla="*/ 5728493 w 5728493"/>
              <a:gd name="connsiteY5" fmla="*/ 113162 h 678960"/>
              <a:gd name="connsiteX6" fmla="*/ 5728493 w 5728493"/>
              <a:gd name="connsiteY6" fmla="*/ 565798 h 678960"/>
              <a:gd name="connsiteX7" fmla="*/ 5695349 w 5728493"/>
              <a:gd name="connsiteY7" fmla="*/ 645816 h 678960"/>
              <a:gd name="connsiteX8" fmla="*/ 5615331 w 5728493"/>
              <a:gd name="connsiteY8" fmla="*/ 678960 h 678960"/>
              <a:gd name="connsiteX9" fmla="*/ 113162 w 5728493"/>
              <a:gd name="connsiteY9" fmla="*/ 678960 h 678960"/>
              <a:gd name="connsiteX10" fmla="*/ 33144 w 5728493"/>
              <a:gd name="connsiteY10" fmla="*/ 645816 h 678960"/>
              <a:gd name="connsiteX11" fmla="*/ 0 w 5728493"/>
              <a:gd name="connsiteY11" fmla="*/ 565798 h 678960"/>
              <a:gd name="connsiteX12" fmla="*/ 0 w 5728493"/>
              <a:gd name="connsiteY12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493" h="678960">
                <a:moveTo>
                  <a:pt x="0" y="113162"/>
                </a:moveTo>
                <a:cubicBezTo>
                  <a:pt x="0" y="83150"/>
                  <a:pt x="11922" y="54366"/>
                  <a:pt x="33144" y="33144"/>
                </a:cubicBezTo>
                <a:cubicBezTo>
                  <a:pt x="54366" y="11922"/>
                  <a:pt x="83149" y="0"/>
                  <a:pt x="113162" y="0"/>
                </a:cubicBezTo>
                <a:lnTo>
                  <a:pt x="5615331" y="0"/>
                </a:lnTo>
                <a:cubicBezTo>
                  <a:pt x="5645343" y="0"/>
                  <a:pt x="5674127" y="11922"/>
                  <a:pt x="5695349" y="33144"/>
                </a:cubicBezTo>
                <a:cubicBezTo>
                  <a:pt x="5716571" y="54366"/>
                  <a:pt x="5728493" y="83149"/>
                  <a:pt x="5728493" y="113162"/>
                </a:cubicBezTo>
                <a:lnTo>
                  <a:pt x="5728493" y="565798"/>
                </a:lnTo>
                <a:cubicBezTo>
                  <a:pt x="5728493" y="595810"/>
                  <a:pt x="5716571" y="624594"/>
                  <a:pt x="5695349" y="645816"/>
                </a:cubicBezTo>
                <a:cubicBezTo>
                  <a:pt x="5674127" y="667038"/>
                  <a:pt x="5645344" y="678960"/>
                  <a:pt x="5615331" y="678960"/>
                </a:cubicBezTo>
                <a:lnTo>
                  <a:pt x="113162" y="678960"/>
                </a:lnTo>
                <a:cubicBezTo>
                  <a:pt x="83150" y="678960"/>
                  <a:pt x="54366" y="667038"/>
                  <a:pt x="33144" y="645816"/>
                </a:cubicBezTo>
                <a:cubicBezTo>
                  <a:pt x="11922" y="624594"/>
                  <a:pt x="0" y="595811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4673099"/>
              <a:satOff val="6871"/>
              <a:lumOff val="5882"/>
              <a:alphaOff val="0"/>
            </a:schemeClr>
          </a:fillRef>
          <a:effectRef idx="3">
            <a:schemeClr val="accent5">
              <a:hueOff val="-4673099"/>
              <a:satOff val="6871"/>
              <a:lumOff val="588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9667" tIns="33144" rIns="249667" bIns="33144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i="0" kern="1200" baseline="0" dirty="0" smtClean="0">
                <a:cs typeface="B Nazanin" pitchFamily="2" charset="-78"/>
              </a:rPr>
              <a:t>آزمون اختلاف شرط‌بندی</a:t>
            </a:r>
            <a:endParaRPr lang="en-US" sz="2400" i="0" kern="1200" baseline="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3238" y="3025717"/>
            <a:ext cx="8183562" cy="579600"/>
          </a:xfrm>
          <a:prstGeom prst="rect">
            <a:avLst/>
          </a:prstGeom>
        </p:spPr>
        <p:style>
          <a:lnRef idx="1">
            <a:schemeClr val="accent5">
              <a:hueOff val="-9346198"/>
              <a:satOff val="13742"/>
              <a:lumOff val="1176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912416" y="2686237"/>
            <a:ext cx="5728493" cy="678960"/>
          </a:xfrm>
          <a:custGeom>
            <a:avLst/>
            <a:gdLst>
              <a:gd name="connsiteX0" fmla="*/ 0 w 5728493"/>
              <a:gd name="connsiteY0" fmla="*/ 113162 h 678960"/>
              <a:gd name="connsiteX1" fmla="*/ 33144 w 5728493"/>
              <a:gd name="connsiteY1" fmla="*/ 33144 h 678960"/>
              <a:gd name="connsiteX2" fmla="*/ 113162 w 5728493"/>
              <a:gd name="connsiteY2" fmla="*/ 0 h 678960"/>
              <a:gd name="connsiteX3" fmla="*/ 5615331 w 5728493"/>
              <a:gd name="connsiteY3" fmla="*/ 0 h 678960"/>
              <a:gd name="connsiteX4" fmla="*/ 5695349 w 5728493"/>
              <a:gd name="connsiteY4" fmla="*/ 33144 h 678960"/>
              <a:gd name="connsiteX5" fmla="*/ 5728493 w 5728493"/>
              <a:gd name="connsiteY5" fmla="*/ 113162 h 678960"/>
              <a:gd name="connsiteX6" fmla="*/ 5728493 w 5728493"/>
              <a:gd name="connsiteY6" fmla="*/ 565798 h 678960"/>
              <a:gd name="connsiteX7" fmla="*/ 5695349 w 5728493"/>
              <a:gd name="connsiteY7" fmla="*/ 645816 h 678960"/>
              <a:gd name="connsiteX8" fmla="*/ 5615331 w 5728493"/>
              <a:gd name="connsiteY8" fmla="*/ 678960 h 678960"/>
              <a:gd name="connsiteX9" fmla="*/ 113162 w 5728493"/>
              <a:gd name="connsiteY9" fmla="*/ 678960 h 678960"/>
              <a:gd name="connsiteX10" fmla="*/ 33144 w 5728493"/>
              <a:gd name="connsiteY10" fmla="*/ 645816 h 678960"/>
              <a:gd name="connsiteX11" fmla="*/ 0 w 5728493"/>
              <a:gd name="connsiteY11" fmla="*/ 565798 h 678960"/>
              <a:gd name="connsiteX12" fmla="*/ 0 w 5728493"/>
              <a:gd name="connsiteY12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493" h="678960">
                <a:moveTo>
                  <a:pt x="0" y="113162"/>
                </a:moveTo>
                <a:cubicBezTo>
                  <a:pt x="0" y="83150"/>
                  <a:pt x="11922" y="54366"/>
                  <a:pt x="33144" y="33144"/>
                </a:cubicBezTo>
                <a:cubicBezTo>
                  <a:pt x="54366" y="11922"/>
                  <a:pt x="83149" y="0"/>
                  <a:pt x="113162" y="0"/>
                </a:cubicBezTo>
                <a:lnTo>
                  <a:pt x="5615331" y="0"/>
                </a:lnTo>
                <a:cubicBezTo>
                  <a:pt x="5645343" y="0"/>
                  <a:pt x="5674127" y="11922"/>
                  <a:pt x="5695349" y="33144"/>
                </a:cubicBezTo>
                <a:cubicBezTo>
                  <a:pt x="5716571" y="54366"/>
                  <a:pt x="5728493" y="83149"/>
                  <a:pt x="5728493" y="113162"/>
                </a:cubicBezTo>
                <a:lnTo>
                  <a:pt x="5728493" y="565798"/>
                </a:lnTo>
                <a:cubicBezTo>
                  <a:pt x="5728493" y="595810"/>
                  <a:pt x="5716571" y="624594"/>
                  <a:pt x="5695349" y="645816"/>
                </a:cubicBezTo>
                <a:cubicBezTo>
                  <a:pt x="5674127" y="667038"/>
                  <a:pt x="5645344" y="678960"/>
                  <a:pt x="5615331" y="678960"/>
                </a:cubicBezTo>
                <a:lnTo>
                  <a:pt x="113162" y="678960"/>
                </a:lnTo>
                <a:cubicBezTo>
                  <a:pt x="83150" y="678960"/>
                  <a:pt x="54366" y="667038"/>
                  <a:pt x="33144" y="645816"/>
                </a:cubicBezTo>
                <a:cubicBezTo>
                  <a:pt x="11922" y="624594"/>
                  <a:pt x="0" y="595811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9346198"/>
              <a:satOff val="13742"/>
              <a:lumOff val="11765"/>
              <a:alphaOff val="0"/>
            </a:schemeClr>
          </a:fillRef>
          <a:effectRef idx="3">
            <a:schemeClr val="accent5">
              <a:hueOff val="-9346198"/>
              <a:satOff val="13742"/>
              <a:lumOff val="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9667" tIns="33144" rIns="249667" bIns="33144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i="0" kern="1200" baseline="0" dirty="0" smtClean="0">
                <a:cs typeface="B Nazanin" pitchFamily="2" charset="-78"/>
              </a:rPr>
              <a:t>آزمون انگل و منگانلی</a:t>
            </a:r>
            <a:endParaRPr lang="en-US" sz="2400" i="0" kern="1200" baseline="0" dirty="0">
              <a:cs typeface="B Nazanin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3238" y="4068997"/>
            <a:ext cx="8183562" cy="579600"/>
          </a:xfrm>
          <a:prstGeom prst="rect">
            <a:avLst/>
          </a:prstGeom>
        </p:spPr>
        <p:style>
          <a:lnRef idx="1">
            <a:schemeClr val="accent5">
              <a:hueOff val="-14019296"/>
              <a:satOff val="20613"/>
              <a:lumOff val="1764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912416" y="3729517"/>
            <a:ext cx="5728493" cy="678960"/>
          </a:xfrm>
          <a:custGeom>
            <a:avLst/>
            <a:gdLst>
              <a:gd name="connsiteX0" fmla="*/ 0 w 5728493"/>
              <a:gd name="connsiteY0" fmla="*/ 113162 h 678960"/>
              <a:gd name="connsiteX1" fmla="*/ 33144 w 5728493"/>
              <a:gd name="connsiteY1" fmla="*/ 33144 h 678960"/>
              <a:gd name="connsiteX2" fmla="*/ 113162 w 5728493"/>
              <a:gd name="connsiteY2" fmla="*/ 0 h 678960"/>
              <a:gd name="connsiteX3" fmla="*/ 5615331 w 5728493"/>
              <a:gd name="connsiteY3" fmla="*/ 0 h 678960"/>
              <a:gd name="connsiteX4" fmla="*/ 5695349 w 5728493"/>
              <a:gd name="connsiteY4" fmla="*/ 33144 h 678960"/>
              <a:gd name="connsiteX5" fmla="*/ 5728493 w 5728493"/>
              <a:gd name="connsiteY5" fmla="*/ 113162 h 678960"/>
              <a:gd name="connsiteX6" fmla="*/ 5728493 w 5728493"/>
              <a:gd name="connsiteY6" fmla="*/ 565798 h 678960"/>
              <a:gd name="connsiteX7" fmla="*/ 5695349 w 5728493"/>
              <a:gd name="connsiteY7" fmla="*/ 645816 h 678960"/>
              <a:gd name="connsiteX8" fmla="*/ 5615331 w 5728493"/>
              <a:gd name="connsiteY8" fmla="*/ 678960 h 678960"/>
              <a:gd name="connsiteX9" fmla="*/ 113162 w 5728493"/>
              <a:gd name="connsiteY9" fmla="*/ 678960 h 678960"/>
              <a:gd name="connsiteX10" fmla="*/ 33144 w 5728493"/>
              <a:gd name="connsiteY10" fmla="*/ 645816 h 678960"/>
              <a:gd name="connsiteX11" fmla="*/ 0 w 5728493"/>
              <a:gd name="connsiteY11" fmla="*/ 565798 h 678960"/>
              <a:gd name="connsiteX12" fmla="*/ 0 w 5728493"/>
              <a:gd name="connsiteY12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493" h="678960">
                <a:moveTo>
                  <a:pt x="0" y="113162"/>
                </a:moveTo>
                <a:cubicBezTo>
                  <a:pt x="0" y="83150"/>
                  <a:pt x="11922" y="54366"/>
                  <a:pt x="33144" y="33144"/>
                </a:cubicBezTo>
                <a:cubicBezTo>
                  <a:pt x="54366" y="11922"/>
                  <a:pt x="83149" y="0"/>
                  <a:pt x="113162" y="0"/>
                </a:cubicBezTo>
                <a:lnTo>
                  <a:pt x="5615331" y="0"/>
                </a:lnTo>
                <a:cubicBezTo>
                  <a:pt x="5645343" y="0"/>
                  <a:pt x="5674127" y="11922"/>
                  <a:pt x="5695349" y="33144"/>
                </a:cubicBezTo>
                <a:cubicBezTo>
                  <a:pt x="5716571" y="54366"/>
                  <a:pt x="5728493" y="83149"/>
                  <a:pt x="5728493" y="113162"/>
                </a:cubicBezTo>
                <a:lnTo>
                  <a:pt x="5728493" y="565798"/>
                </a:lnTo>
                <a:cubicBezTo>
                  <a:pt x="5728493" y="595810"/>
                  <a:pt x="5716571" y="624594"/>
                  <a:pt x="5695349" y="645816"/>
                </a:cubicBezTo>
                <a:cubicBezTo>
                  <a:pt x="5674127" y="667038"/>
                  <a:pt x="5645344" y="678960"/>
                  <a:pt x="5615331" y="678960"/>
                </a:cubicBezTo>
                <a:lnTo>
                  <a:pt x="113162" y="678960"/>
                </a:lnTo>
                <a:cubicBezTo>
                  <a:pt x="83150" y="678960"/>
                  <a:pt x="54366" y="667038"/>
                  <a:pt x="33144" y="645816"/>
                </a:cubicBezTo>
                <a:cubicBezTo>
                  <a:pt x="11922" y="624594"/>
                  <a:pt x="0" y="595811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4019296"/>
              <a:satOff val="20613"/>
              <a:lumOff val="17647"/>
              <a:alphaOff val="0"/>
            </a:schemeClr>
          </a:fillRef>
          <a:effectRef idx="3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9667" tIns="33144" rIns="249667" bIns="33144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i="0" kern="1200" baseline="0" dirty="0" smtClean="0">
                <a:cs typeface="B Nazanin" pitchFamily="2" charset="-78"/>
              </a:rPr>
              <a:t>سایر آزمون‌ها</a:t>
            </a:r>
            <a:endParaRPr lang="en-US" sz="2400" i="0" kern="1200" baseline="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3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71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3"/>
          <p:cNvSpPr/>
          <p:nvPr/>
        </p:nvSpPr>
        <p:spPr>
          <a:xfrm>
            <a:off x="381000" y="1295399"/>
            <a:ext cx="1143000" cy="762000"/>
          </a:xfrm>
          <a:prstGeom prst="flowChartDocumen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On Balance Sheet</a:t>
            </a:r>
            <a:endParaRPr lang="fa-IR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owchart: Document 4"/>
          <p:cNvSpPr/>
          <p:nvPr/>
        </p:nvSpPr>
        <p:spPr>
          <a:xfrm>
            <a:off x="381000" y="3733799"/>
            <a:ext cx="1143000" cy="762000"/>
          </a:xfrm>
          <a:prstGeom prst="flowChartDocumen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Off Balance Sheet</a:t>
            </a:r>
            <a:endParaRPr lang="fa-IR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1981200" y="533399"/>
            <a:ext cx="1676400" cy="914400"/>
          </a:xfrm>
          <a:prstGeom prst="flowChartPredefined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On Balance Sheet Related Cash Inflow </a:t>
            </a:r>
            <a:endParaRPr lang="fa-IR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lowchart: Predefined Process 6"/>
          <p:cNvSpPr/>
          <p:nvPr/>
        </p:nvSpPr>
        <p:spPr>
          <a:xfrm>
            <a:off x="1981200" y="2971799"/>
            <a:ext cx="1676400" cy="914400"/>
          </a:xfrm>
          <a:prstGeom prst="flowChartPredefined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Off Balance Sheet Related Cash Inflow </a:t>
            </a:r>
            <a:endParaRPr lang="fa-IR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lowchart: Predefined Process 7"/>
          <p:cNvSpPr/>
          <p:nvPr/>
        </p:nvSpPr>
        <p:spPr>
          <a:xfrm>
            <a:off x="1981200" y="1828799"/>
            <a:ext cx="1676400" cy="914400"/>
          </a:xfrm>
          <a:prstGeom prst="flowChartPredefined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On Balance Sheet Related Cash Outflow </a:t>
            </a:r>
            <a:endParaRPr lang="fa-IR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lowchart: Predefined Process 8"/>
          <p:cNvSpPr/>
          <p:nvPr/>
        </p:nvSpPr>
        <p:spPr>
          <a:xfrm>
            <a:off x="1981200" y="4267199"/>
            <a:ext cx="1676400" cy="914400"/>
          </a:xfrm>
          <a:prstGeom prst="flowChartPredefined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Off Balance Sheet Related Cash Outflow </a:t>
            </a:r>
            <a:endParaRPr lang="fa-IR" sz="15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Elbow Connector 9"/>
          <p:cNvCxnSpPr>
            <a:stCxn id="4" idx="3"/>
            <a:endCxn id="8" idx="1"/>
          </p:cNvCxnSpPr>
          <p:nvPr/>
        </p:nvCxnSpPr>
        <p:spPr>
          <a:xfrm>
            <a:off x="1524000" y="1676399"/>
            <a:ext cx="457200" cy="609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hape 18"/>
          <p:cNvCxnSpPr>
            <a:stCxn id="4" idx="3"/>
            <a:endCxn id="6" idx="1"/>
          </p:cNvCxnSpPr>
          <p:nvPr/>
        </p:nvCxnSpPr>
        <p:spPr>
          <a:xfrm flipV="1">
            <a:off x="1524000" y="990599"/>
            <a:ext cx="457200" cy="6858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6" idx="3"/>
          </p:cNvCxnSpPr>
          <p:nvPr/>
        </p:nvCxnSpPr>
        <p:spPr>
          <a:xfrm>
            <a:off x="3657600" y="990599"/>
            <a:ext cx="228600" cy="12954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</p:cNvCxnSpPr>
          <p:nvPr/>
        </p:nvCxnSpPr>
        <p:spPr>
          <a:xfrm>
            <a:off x="3657600" y="2285999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55"/>
          <p:cNvCxnSpPr>
            <a:stCxn id="5" idx="3"/>
            <a:endCxn id="7" idx="1"/>
          </p:cNvCxnSpPr>
          <p:nvPr/>
        </p:nvCxnSpPr>
        <p:spPr>
          <a:xfrm flipV="1">
            <a:off x="1524000" y="3428999"/>
            <a:ext cx="457200" cy="6858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5" idx="3"/>
            <a:endCxn id="9" idx="1"/>
          </p:cNvCxnSpPr>
          <p:nvPr/>
        </p:nvCxnSpPr>
        <p:spPr>
          <a:xfrm>
            <a:off x="1524000" y="4114799"/>
            <a:ext cx="457200" cy="609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/>
          <p:nvPr/>
        </p:nvCxnSpPr>
        <p:spPr>
          <a:xfrm>
            <a:off x="3657600" y="3428999"/>
            <a:ext cx="228600" cy="12954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657600" y="4724399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/>
          <p:nvPr/>
        </p:nvCxnSpPr>
        <p:spPr>
          <a:xfrm>
            <a:off x="3886200" y="1676399"/>
            <a:ext cx="304800" cy="12954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86200" y="4189411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3582194" y="3580605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191000" y="2514599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Predefined Process 21"/>
          <p:cNvSpPr/>
          <p:nvPr/>
        </p:nvSpPr>
        <p:spPr>
          <a:xfrm>
            <a:off x="4419600" y="2057399"/>
            <a:ext cx="1219200" cy="914400"/>
          </a:xfrm>
          <a:prstGeom prst="flowChartPredefined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Expected Liquidity Gap</a:t>
            </a:r>
            <a:endParaRPr lang="fa-IR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Flowchart: Predefined Process 22"/>
          <p:cNvSpPr/>
          <p:nvPr/>
        </p:nvSpPr>
        <p:spPr>
          <a:xfrm>
            <a:off x="4419600" y="3047999"/>
            <a:ext cx="1219200" cy="914400"/>
          </a:xfrm>
          <a:prstGeom prst="flowChartPredefined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Liquidity Gap Volatility</a:t>
            </a:r>
            <a:endParaRPr lang="fa-IR" sz="15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191000" y="3503611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Predefined Process 24"/>
          <p:cNvSpPr/>
          <p:nvPr/>
        </p:nvSpPr>
        <p:spPr>
          <a:xfrm>
            <a:off x="5943600" y="2590799"/>
            <a:ext cx="914400" cy="914400"/>
          </a:xfrm>
          <a:prstGeom prst="flowChartPredefined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CFaR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LaR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ES</a:t>
            </a:r>
            <a:endParaRPr lang="fa-IR" sz="15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hape 187"/>
          <p:cNvCxnSpPr>
            <a:stCxn id="22" idx="3"/>
            <a:endCxn id="25" idx="1"/>
          </p:cNvCxnSpPr>
          <p:nvPr/>
        </p:nvCxnSpPr>
        <p:spPr>
          <a:xfrm>
            <a:off x="5638800" y="2514599"/>
            <a:ext cx="304800" cy="5334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23" idx="3"/>
            <a:endCxn id="25" idx="1"/>
          </p:cNvCxnSpPr>
          <p:nvPr/>
        </p:nvCxnSpPr>
        <p:spPr>
          <a:xfrm flipV="1">
            <a:off x="5638800" y="3047999"/>
            <a:ext cx="304800" cy="4572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Document 27"/>
          <p:cNvSpPr/>
          <p:nvPr/>
        </p:nvSpPr>
        <p:spPr>
          <a:xfrm>
            <a:off x="7010400" y="2666999"/>
            <a:ext cx="685800" cy="762000"/>
          </a:xfrm>
          <a:prstGeom prst="flowChartDocumen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Stress Factor</a:t>
            </a:r>
            <a:endParaRPr lang="fa-IR" sz="15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hape 197"/>
          <p:cNvCxnSpPr/>
          <p:nvPr/>
        </p:nvCxnSpPr>
        <p:spPr>
          <a:xfrm rot="16200000" flipH="1">
            <a:off x="3943350" y="-666751"/>
            <a:ext cx="2133600" cy="4533900"/>
          </a:xfrm>
          <a:prstGeom prst="bentConnector3">
            <a:avLst>
              <a:gd name="adj1" fmla="val -751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199"/>
          <p:cNvCxnSpPr/>
          <p:nvPr/>
        </p:nvCxnSpPr>
        <p:spPr>
          <a:xfrm rot="5400000" flipH="1" flipV="1">
            <a:off x="4108662" y="2013161"/>
            <a:ext cx="1802977" cy="4533900"/>
          </a:xfrm>
          <a:prstGeom prst="bentConnector3">
            <a:avLst>
              <a:gd name="adj1" fmla="val -662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Predefined Process 30"/>
          <p:cNvSpPr/>
          <p:nvPr/>
        </p:nvSpPr>
        <p:spPr>
          <a:xfrm>
            <a:off x="7391400" y="3809999"/>
            <a:ext cx="1905000" cy="914400"/>
          </a:xfrm>
          <a:prstGeom prst="flowChartPredefined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Stress-Adjusted Liquidity Gap</a:t>
            </a:r>
            <a:endParaRPr lang="fa-IR" sz="15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hape 31"/>
          <p:cNvCxnSpPr>
            <a:stCxn id="28" idx="3"/>
            <a:endCxn id="31" idx="0"/>
          </p:cNvCxnSpPr>
          <p:nvPr/>
        </p:nvCxnSpPr>
        <p:spPr>
          <a:xfrm>
            <a:off x="7696200" y="3047999"/>
            <a:ext cx="647700" cy="7620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0" dirty="0" smtClean="0"/>
              <a:t>چارچوب رویکرد پیش‌بینی جریان‌های نقد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029200"/>
            <a:ext cx="8183880" cy="1051560"/>
          </a:xfrm>
        </p:spPr>
        <p:txBody>
          <a:bodyPr/>
          <a:lstStyle/>
          <a:p>
            <a:pPr algn="ctr"/>
            <a:r>
              <a:rPr lang="fa-IR" b="0" dirty="0" smtClean="0"/>
              <a:t>شاخص‌های نقدینگی</a:t>
            </a:r>
            <a:endParaRPr lang="fa-IR" b="0" dirty="0"/>
          </a:p>
        </p:txBody>
      </p:sp>
      <p:sp>
        <p:nvSpPr>
          <p:cNvPr id="6" name="Freeform 5"/>
          <p:cNvSpPr/>
          <p:nvPr/>
        </p:nvSpPr>
        <p:spPr>
          <a:xfrm>
            <a:off x="1868230" y="2118788"/>
            <a:ext cx="2556364" cy="1705094"/>
          </a:xfrm>
          <a:custGeom>
            <a:avLst/>
            <a:gdLst>
              <a:gd name="connsiteX0" fmla="*/ 0 w 2556364"/>
              <a:gd name="connsiteY0" fmla="*/ 0 h 1705094"/>
              <a:gd name="connsiteX1" fmla="*/ 2556364 w 2556364"/>
              <a:gd name="connsiteY1" fmla="*/ 0 h 1705094"/>
              <a:gd name="connsiteX2" fmla="*/ 2556364 w 2556364"/>
              <a:gd name="connsiteY2" fmla="*/ 1705094 h 1705094"/>
              <a:gd name="connsiteX3" fmla="*/ 0 w 2556364"/>
              <a:gd name="connsiteY3" fmla="*/ 1705094 h 1705094"/>
              <a:gd name="connsiteX4" fmla="*/ 0 w 2556364"/>
              <a:gd name="connsiteY4" fmla="*/ 0 h 170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6364" h="1705094">
                <a:moveTo>
                  <a:pt x="0" y="0"/>
                </a:moveTo>
                <a:lnTo>
                  <a:pt x="2556364" y="0"/>
                </a:lnTo>
                <a:lnTo>
                  <a:pt x="2556364" y="1705094"/>
                </a:lnTo>
                <a:lnTo>
                  <a:pt x="0" y="17050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9018" tIns="241808" rIns="241809" bIns="241808" numCol="1" spcCol="1270" anchor="ctr" anchorCtr="0">
            <a:noAutofit/>
          </a:bodyPr>
          <a:lstStyle/>
          <a:p>
            <a:pPr lvl="0" algn="ctr" defTabSz="1511300" rtl="1">
              <a:spcBef>
                <a:spcPct val="0"/>
              </a:spcBef>
              <a:spcAft>
                <a:spcPct val="35000"/>
              </a:spcAft>
            </a:pPr>
            <a:r>
              <a:rPr lang="fa-IR" sz="3400" i="0" kern="1200" baseline="0" dirty="0" smtClean="0">
                <a:cs typeface="B Nazanin" pitchFamily="2" charset="-78"/>
              </a:rPr>
              <a:t>نسبت‌های نقدینگی</a:t>
            </a:r>
            <a:endParaRPr lang="fa-IR" sz="3400" i="0" kern="1200" dirty="0">
              <a:cs typeface="B Nazanin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04836" y="1437091"/>
            <a:ext cx="1704242" cy="1704242"/>
          </a:xfrm>
          <a:custGeom>
            <a:avLst/>
            <a:gdLst>
              <a:gd name="connsiteX0" fmla="*/ 0 w 1704242"/>
              <a:gd name="connsiteY0" fmla="*/ 852121 h 1704242"/>
              <a:gd name="connsiteX1" fmla="*/ 249581 w 1704242"/>
              <a:gd name="connsiteY1" fmla="*/ 249581 h 1704242"/>
              <a:gd name="connsiteX2" fmla="*/ 852122 w 1704242"/>
              <a:gd name="connsiteY2" fmla="*/ 1 h 1704242"/>
              <a:gd name="connsiteX3" fmla="*/ 1454662 w 1704242"/>
              <a:gd name="connsiteY3" fmla="*/ 249582 h 1704242"/>
              <a:gd name="connsiteX4" fmla="*/ 1704242 w 1704242"/>
              <a:gd name="connsiteY4" fmla="*/ 852123 h 1704242"/>
              <a:gd name="connsiteX5" fmla="*/ 1454661 w 1704242"/>
              <a:gd name="connsiteY5" fmla="*/ 1454664 h 1704242"/>
              <a:gd name="connsiteX6" fmla="*/ 852120 w 1704242"/>
              <a:gd name="connsiteY6" fmla="*/ 1704244 h 1704242"/>
              <a:gd name="connsiteX7" fmla="*/ 249579 w 1704242"/>
              <a:gd name="connsiteY7" fmla="*/ 1454663 h 1704242"/>
              <a:gd name="connsiteX8" fmla="*/ -1 w 1704242"/>
              <a:gd name="connsiteY8" fmla="*/ 852122 h 1704242"/>
              <a:gd name="connsiteX9" fmla="*/ 0 w 1704242"/>
              <a:gd name="connsiteY9" fmla="*/ 852121 h 170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4242" h="1704242">
                <a:moveTo>
                  <a:pt x="0" y="852121"/>
                </a:moveTo>
                <a:cubicBezTo>
                  <a:pt x="0" y="626124"/>
                  <a:pt x="89777" y="409384"/>
                  <a:pt x="249581" y="249581"/>
                </a:cubicBezTo>
                <a:cubicBezTo>
                  <a:pt x="409385" y="89777"/>
                  <a:pt x="626126" y="1"/>
                  <a:pt x="852122" y="1"/>
                </a:cubicBezTo>
                <a:cubicBezTo>
                  <a:pt x="1078119" y="1"/>
                  <a:pt x="1294859" y="89778"/>
                  <a:pt x="1454662" y="249582"/>
                </a:cubicBezTo>
                <a:cubicBezTo>
                  <a:pt x="1614466" y="409386"/>
                  <a:pt x="1704242" y="626127"/>
                  <a:pt x="1704242" y="852123"/>
                </a:cubicBezTo>
                <a:cubicBezTo>
                  <a:pt x="1704242" y="1078120"/>
                  <a:pt x="1614465" y="1294860"/>
                  <a:pt x="1454661" y="1454664"/>
                </a:cubicBezTo>
                <a:cubicBezTo>
                  <a:pt x="1294857" y="1614468"/>
                  <a:pt x="1078117" y="1704244"/>
                  <a:pt x="852120" y="1704244"/>
                </a:cubicBezTo>
                <a:cubicBezTo>
                  <a:pt x="626123" y="1704244"/>
                  <a:pt x="409383" y="1614467"/>
                  <a:pt x="249579" y="1454663"/>
                </a:cubicBezTo>
                <a:cubicBezTo>
                  <a:pt x="89775" y="1294859"/>
                  <a:pt x="-1" y="1078119"/>
                  <a:pt x="-1" y="852122"/>
                </a:cubicBezTo>
                <a:lnTo>
                  <a:pt x="0" y="85212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9581" tIns="249580" rIns="249581" bIns="249580" numCol="1" spcCol="1270" anchor="ctr" anchorCtr="0">
            <a:noAutofit/>
          </a:bodyPr>
          <a:lstStyle/>
          <a:p>
            <a:pPr lvl="0" algn="ctr" defTabSz="1066800" rtl="1"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/>
              <a:t>متغیرهای درون‌زا</a:t>
            </a:r>
            <a:endParaRPr lang="en-US" sz="2400" i="1" kern="1200" baseline="0" dirty="0"/>
          </a:p>
        </p:txBody>
      </p:sp>
      <p:sp>
        <p:nvSpPr>
          <p:cNvPr id="8" name="Freeform 7"/>
          <p:cNvSpPr/>
          <p:nvPr/>
        </p:nvSpPr>
        <p:spPr>
          <a:xfrm>
            <a:off x="6128837" y="2118788"/>
            <a:ext cx="2556364" cy="1705094"/>
          </a:xfrm>
          <a:custGeom>
            <a:avLst/>
            <a:gdLst>
              <a:gd name="connsiteX0" fmla="*/ 0 w 2556364"/>
              <a:gd name="connsiteY0" fmla="*/ 0 h 1705094"/>
              <a:gd name="connsiteX1" fmla="*/ 2556364 w 2556364"/>
              <a:gd name="connsiteY1" fmla="*/ 0 h 1705094"/>
              <a:gd name="connsiteX2" fmla="*/ 2556364 w 2556364"/>
              <a:gd name="connsiteY2" fmla="*/ 1705094 h 1705094"/>
              <a:gd name="connsiteX3" fmla="*/ 0 w 2556364"/>
              <a:gd name="connsiteY3" fmla="*/ 1705094 h 1705094"/>
              <a:gd name="connsiteX4" fmla="*/ 0 w 2556364"/>
              <a:gd name="connsiteY4" fmla="*/ 0 h 170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6364" h="1705094">
                <a:moveTo>
                  <a:pt x="0" y="0"/>
                </a:moveTo>
                <a:lnTo>
                  <a:pt x="2556364" y="0"/>
                </a:lnTo>
                <a:lnTo>
                  <a:pt x="2556364" y="1705094"/>
                </a:lnTo>
                <a:lnTo>
                  <a:pt x="0" y="17050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lnRef>
          <a:fillRef idx="1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fillRef>
          <a:effectRef idx="0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9018" tIns="241808" rIns="241809" bIns="241808" numCol="1" spcCol="1270" anchor="ctr" anchorCtr="0">
            <a:noAutofit/>
          </a:bodyPr>
          <a:lstStyle/>
          <a:p>
            <a:pPr lvl="0" algn="ctr" defTabSz="1511300" rtl="1">
              <a:spcBef>
                <a:spcPct val="0"/>
              </a:spcBef>
              <a:spcAft>
                <a:spcPct val="35000"/>
              </a:spcAft>
            </a:pPr>
            <a:r>
              <a:rPr lang="fa-IR" sz="3400" kern="1200" dirty="0" smtClean="0">
                <a:cs typeface="B Nazanin" pitchFamily="2" charset="-78"/>
              </a:rPr>
              <a:t>متغیرهای کلان اقتصادی</a:t>
            </a:r>
            <a:endParaRPr lang="fa-IR" sz="3400" kern="1200" dirty="0">
              <a:cs typeface="B Nazanin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765443" y="1437091"/>
            <a:ext cx="1704242" cy="1704242"/>
          </a:xfrm>
          <a:custGeom>
            <a:avLst/>
            <a:gdLst>
              <a:gd name="connsiteX0" fmla="*/ 0 w 1704242"/>
              <a:gd name="connsiteY0" fmla="*/ 852121 h 1704242"/>
              <a:gd name="connsiteX1" fmla="*/ 249581 w 1704242"/>
              <a:gd name="connsiteY1" fmla="*/ 249581 h 1704242"/>
              <a:gd name="connsiteX2" fmla="*/ 852122 w 1704242"/>
              <a:gd name="connsiteY2" fmla="*/ 1 h 1704242"/>
              <a:gd name="connsiteX3" fmla="*/ 1454662 w 1704242"/>
              <a:gd name="connsiteY3" fmla="*/ 249582 h 1704242"/>
              <a:gd name="connsiteX4" fmla="*/ 1704242 w 1704242"/>
              <a:gd name="connsiteY4" fmla="*/ 852123 h 1704242"/>
              <a:gd name="connsiteX5" fmla="*/ 1454661 w 1704242"/>
              <a:gd name="connsiteY5" fmla="*/ 1454664 h 1704242"/>
              <a:gd name="connsiteX6" fmla="*/ 852120 w 1704242"/>
              <a:gd name="connsiteY6" fmla="*/ 1704244 h 1704242"/>
              <a:gd name="connsiteX7" fmla="*/ 249579 w 1704242"/>
              <a:gd name="connsiteY7" fmla="*/ 1454663 h 1704242"/>
              <a:gd name="connsiteX8" fmla="*/ -1 w 1704242"/>
              <a:gd name="connsiteY8" fmla="*/ 852122 h 1704242"/>
              <a:gd name="connsiteX9" fmla="*/ 0 w 1704242"/>
              <a:gd name="connsiteY9" fmla="*/ 852121 h 170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4242" h="1704242">
                <a:moveTo>
                  <a:pt x="0" y="852121"/>
                </a:moveTo>
                <a:cubicBezTo>
                  <a:pt x="0" y="626124"/>
                  <a:pt x="89777" y="409384"/>
                  <a:pt x="249581" y="249581"/>
                </a:cubicBezTo>
                <a:cubicBezTo>
                  <a:pt x="409385" y="89777"/>
                  <a:pt x="626126" y="1"/>
                  <a:pt x="852122" y="1"/>
                </a:cubicBezTo>
                <a:cubicBezTo>
                  <a:pt x="1078119" y="1"/>
                  <a:pt x="1294859" y="89778"/>
                  <a:pt x="1454662" y="249582"/>
                </a:cubicBezTo>
                <a:cubicBezTo>
                  <a:pt x="1614466" y="409386"/>
                  <a:pt x="1704242" y="626127"/>
                  <a:pt x="1704242" y="852123"/>
                </a:cubicBezTo>
                <a:cubicBezTo>
                  <a:pt x="1704242" y="1078120"/>
                  <a:pt x="1614465" y="1294860"/>
                  <a:pt x="1454661" y="1454664"/>
                </a:cubicBezTo>
                <a:cubicBezTo>
                  <a:pt x="1294857" y="1614468"/>
                  <a:pt x="1078117" y="1704244"/>
                  <a:pt x="852120" y="1704244"/>
                </a:cubicBezTo>
                <a:cubicBezTo>
                  <a:pt x="626123" y="1704244"/>
                  <a:pt x="409383" y="1614467"/>
                  <a:pt x="249579" y="1454663"/>
                </a:cubicBezTo>
                <a:cubicBezTo>
                  <a:pt x="89775" y="1294859"/>
                  <a:pt x="-1" y="1078119"/>
                  <a:pt x="-1" y="852122"/>
                </a:cubicBezTo>
                <a:lnTo>
                  <a:pt x="0" y="85212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9067202"/>
              <a:satOff val="5236"/>
              <a:lumOff val="-9607"/>
              <a:alphaOff val="0"/>
            </a:schemeClr>
          </a:fillRef>
          <a:effectRef idx="0">
            <a:schemeClr val="accent2">
              <a:hueOff val="-9067202"/>
              <a:satOff val="5236"/>
              <a:lumOff val="-960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9581" tIns="249580" rIns="249581" bIns="249580" numCol="1" spcCol="1270" anchor="ctr" anchorCtr="0">
            <a:noAutofit/>
          </a:bodyPr>
          <a:lstStyle/>
          <a:p>
            <a:pPr lvl="0" algn="ctr" defTabSz="1066800" rtl="1"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/>
              <a:t>متغیرهای برون‌زا</a:t>
            </a:r>
            <a:endParaRPr lang="en-US" sz="2400" i="1" kern="1200" baseline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029200"/>
            <a:ext cx="8183880" cy="1051560"/>
          </a:xfrm>
        </p:spPr>
        <p:txBody>
          <a:bodyPr/>
          <a:lstStyle/>
          <a:p>
            <a:pPr algn="ctr"/>
            <a:r>
              <a:rPr lang="fa-IR" b="0" dirty="0" smtClean="0"/>
              <a:t>تعیین حدود ریسک</a:t>
            </a:r>
            <a:endParaRPr lang="fa-IR" b="0" dirty="0"/>
          </a:p>
        </p:txBody>
      </p:sp>
      <p:sp>
        <p:nvSpPr>
          <p:cNvPr id="6" name="Minus 5"/>
          <p:cNvSpPr/>
          <p:nvPr/>
        </p:nvSpPr>
        <p:spPr>
          <a:xfrm rot="21300000">
            <a:off x="528351" y="2524202"/>
            <a:ext cx="8133335" cy="931389"/>
          </a:xfrm>
          <a:prstGeom prst="mathMinus">
            <a:avLst/>
          </a:prstGeom>
          <a:scene3d>
            <a:camera prst="orthographicFront"/>
            <a:lightRig rig="flat" dir="t"/>
          </a:scene3d>
          <a:sp3d z="190500"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Down Arrow 6"/>
          <p:cNvSpPr/>
          <p:nvPr/>
        </p:nvSpPr>
        <p:spPr>
          <a:xfrm>
            <a:off x="1485265" y="1105376"/>
            <a:ext cx="2455068" cy="1675130"/>
          </a:xfrm>
          <a:prstGeom prst="downArrow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Up Arrow 8"/>
          <p:cNvSpPr/>
          <p:nvPr/>
        </p:nvSpPr>
        <p:spPr>
          <a:xfrm>
            <a:off x="5249703" y="3199288"/>
            <a:ext cx="2455068" cy="1675130"/>
          </a:xfrm>
          <a:prstGeom prst="upArrow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057400" y="1737360"/>
            <a:ext cx="1219200" cy="622237"/>
          </a:xfrm>
          <a:custGeom>
            <a:avLst/>
            <a:gdLst>
              <a:gd name="connsiteX0" fmla="*/ 0 w 2618739"/>
              <a:gd name="connsiteY0" fmla="*/ 0 h 1758886"/>
              <a:gd name="connsiteX1" fmla="*/ 2618739 w 2618739"/>
              <a:gd name="connsiteY1" fmla="*/ 0 h 1758886"/>
              <a:gd name="connsiteX2" fmla="*/ 2618739 w 2618739"/>
              <a:gd name="connsiteY2" fmla="*/ 1758886 h 1758886"/>
              <a:gd name="connsiteX3" fmla="*/ 0 w 2618739"/>
              <a:gd name="connsiteY3" fmla="*/ 1758886 h 1758886"/>
              <a:gd name="connsiteX4" fmla="*/ 0 w 2618739"/>
              <a:gd name="connsiteY4" fmla="*/ 0 h 175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8739" h="1758886">
                <a:moveTo>
                  <a:pt x="0" y="0"/>
                </a:moveTo>
                <a:lnTo>
                  <a:pt x="2618739" y="0"/>
                </a:lnTo>
                <a:lnTo>
                  <a:pt x="2618739" y="1758886"/>
                </a:lnTo>
                <a:lnTo>
                  <a:pt x="0" y="17588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i="0" kern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سودآوری</a:t>
            </a:r>
            <a:endParaRPr lang="en-US" sz="2400" i="0" kern="120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638800" y="3642360"/>
            <a:ext cx="1636475" cy="917575"/>
          </a:xfrm>
          <a:custGeom>
            <a:avLst/>
            <a:gdLst>
              <a:gd name="connsiteX0" fmla="*/ 0 w 2618739"/>
              <a:gd name="connsiteY0" fmla="*/ 0 h 1758886"/>
              <a:gd name="connsiteX1" fmla="*/ 2618739 w 2618739"/>
              <a:gd name="connsiteY1" fmla="*/ 0 h 1758886"/>
              <a:gd name="connsiteX2" fmla="*/ 2618739 w 2618739"/>
              <a:gd name="connsiteY2" fmla="*/ 1758886 h 1758886"/>
              <a:gd name="connsiteX3" fmla="*/ 0 w 2618739"/>
              <a:gd name="connsiteY3" fmla="*/ 1758886 h 1758886"/>
              <a:gd name="connsiteX4" fmla="*/ 0 w 2618739"/>
              <a:gd name="connsiteY4" fmla="*/ 0 h 175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8739" h="1758886">
                <a:moveTo>
                  <a:pt x="0" y="0"/>
                </a:moveTo>
                <a:lnTo>
                  <a:pt x="2618739" y="0"/>
                </a:lnTo>
                <a:lnTo>
                  <a:pt x="2618739" y="1758886"/>
                </a:lnTo>
                <a:lnTo>
                  <a:pt x="0" y="17588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i="0" kern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ریسک ورشکستگی</a:t>
            </a:r>
            <a:endParaRPr lang="en-US" sz="2400" i="0" kern="120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0" dirty="0" smtClean="0"/>
              <a:t>نواحی ریسک نقدینگی</a:t>
            </a:r>
            <a:endParaRPr lang="fa-IR" b="0" dirty="0"/>
          </a:p>
        </p:txBody>
      </p:sp>
      <p:sp>
        <p:nvSpPr>
          <p:cNvPr id="6" name="Right Arrow 5"/>
          <p:cNvSpPr/>
          <p:nvPr/>
        </p:nvSpPr>
        <p:spPr>
          <a:xfrm>
            <a:off x="1117005" y="530225"/>
            <a:ext cx="6956027" cy="4187825"/>
          </a:xfrm>
          <a:prstGeom prst="right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504236" y="1786572"/>
            <a:ext cx="1881759" cy="1675130"/>
          </a:xfrm>
          <a:custGeom>
            <a:avLst/>
            <a:gdLst>
              <a:gd name="connsiteX0" fmla="*/ 0 w 1881759"/>
              <a:gd name="connsiteY0" fmla="*/ 279194 h 1675130"/>
              <a:gd name="connsiteX1" fmla="*/ 81774 w 1881759"/>
              <a:gd name="connsiteY1" fmla="*/ 81774 h 1675130"/>
              <a:gd name="connsiteX2" fmla="*/ 279194 w 1881759"/>
              <a:gd name="connsiteY2" fmla="*/ 0 h 1675130"/>
              <a:gd name="connsiteX3" fmla="*/ 1602565 w 1881759"/>
              <a:gd name="connsiteY3" fmla="*/ 0 h 1675130"/>
              <a:gd name="connsiteX4" fmla="*/ 1799985 w 1881759"/>
              <a:gd name="connsiteY4" fmla="*/ 81774 h 1675130"/>
              <a:gd name="connsiteX5" fmla="*/ 1881759 w 1881759"/>
              <a:gd name="connsiteY5" fmla="*/ 279194 h 1675130"/>
              <a:gd name="connsiteX6" fmla="*/ 1881759 w 1881759"/>
              <a:gd name="connsiteY6" fmla="*/ 1395936 h 1675130"/>
              <a:gd name="connsiteX7" fmla="*/ 1799985 w 1881759"/>
              <a:gd name="connsiteY7" fmla="*/ 1593356 h 1675130"/>
              <a:gd name="connsiteX8" fmla="*/ 1602565 w 1881759"/>
              <a:gd name="connsiteY8" fmla="*/ 1675130 h 1675130"/>
              <a:gd name="connsiteX9" fmla="*/ 279194 w 1881759"/>
              <a:gd name="connsiteY9" fmla="*/ 1675130 h 1675130"/>
              <a:gd name="connsiteX10" fmla="*/ 81774 w 1881759"/>
              <a:gd name="connsiteY10" fmla="*/ 1593356 h 1675130"/>
              <a:gd name="connsiteX11" fmla="*/ 0 w 1881759"/>
              <a:gd name="connsiteY11" fmla="*/ 1395936 h 1675130"/>
              <a:gd name="connsiteX12" fmla="*/ 0 w 1881759"/>
              <a:gd name="connsiteY12" fmla="*/ 279194 h 167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1759" h="1675130">
                <a:moveTo>
                  <a:pt x="0" y="279194"/>
                </a:moveTo>
                <a:cubicBezTo>
                  <a:pt x="0" y="205147"/>
                  <a:pt x="29415" y="134133"/>
                  <a:pt x="81774" y="81774"/>
                </a:cubicBezTo>
                <a:cubicBezTo>
                  <a:pt x="134133" y="29415"/>
                  <a:pt x="205147" y="0"/>
                  <a:pt x="279194" y="0"/>
                </a:cubicBezTo>
                <a:lnTo>
                  <a:pt x="1602565" y="0"/>
                </a:lnTo>
                <a:cubicBezTo>
                  <a:pt x="1676612" y="0"/>
                  <a:pt x="1747626" y="29415"/>
                  <a:pt x="1799985" y="81774"/>
                </a:cubicBezTo>
                <a:cubicBezTo>
                  <a:pt x="1852344" y="134133"/>
                  <a:pt x="1881759" y="205147"/>
                  <a:pt x="1881759" y="279194"/>
                </a:cubicBezTo>
                <a:lnTo>
                  <a:pt x="1881759" y="1395936"/>
                </a:lnTo>
                <a:cubicBezTo>
                  <a:pt x="1881759" y="1469983"/>
                  <a:pt x="1852344" y="1540997"/>
                  <a:pt x="1799985" y="1593356"/>
                </a:cubicBezTo>
                <a:cubicBezTo>
                  <a:pt x="1747626" y="1645715"/>
                  <a:pt x="1676612" y="1675130"/>
                  <a:pt x="1602565" y="1675130"/>
                </a:cubicBezTo>
                <a:lnTo>
                  <a:pt x="279194" y="1675130"/>
                </a:lnTo>
                <a:cubicBezTo>
                  <a:pt x="205147" y="1675130"/>
                  <a:pt x="134133" y="1645715"/>
                  <a:pt x="81774" y="1593356"/>
                </a:cubicBezTo>
                <a:cubicBezTo>
                  <a:pt x="29415" y="1540997"/>
                  <a:pt x="0" y="1469983"/>
                  <a:pt x="0" y="1395936"/>
                </a:cubicBezTo>
                <a:lnTo>
                  <a:pt x="0" y="279194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218933" tIns="218933" rIns="218933" bIns="218933" numCol="1" spcCol="1270" anchor="ctr" anchorCtr="0">
            <a:noAutofit/>
          </a:bodyPr>
          <a:lstStyle/>
          <a:p>
            <a:pPr lvl="0" algn="ctr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600" i="0" kern="1200" baseline="0" dirty="0" smtClean="0">
                <a:cs typeface="B Nazanin" pitchFamily="2" charset="-78"/>
              </a:rPr>
              <a:t>ناحیۀ  سبز</a:t>
            </a:r>
            <a:endParaRPr lang="fa-IR" sz="3600" i="0" kern="1200" dirty="0">
              <a:cs typeface="B Nazanin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604171" y="1786572"/>
            <a:ext cx="1881759" cy="1675130"/>
          </a:xfrm>
          <a:custGeom>
            <a:avLst/>
            <a:gdLst>
              <a:gd name="connsiteX0" fmla="*/ 0 w 1881759"/>
              <a:gd name="connsiteY0" fmla="*/ 279194 h 1675130"/>
              <a:gd name="connsiteX1" fmla="*/ 81774 w 1881759"/>
              <a:gd name="connsiteY1" fmla="*/ 81774 h 1675130"/>
              <a:gd name="connsiteX2" fmla="*/ 279194 w 1881759"/>
              <a:gd name="connsiteY2" fmla="*/ 0 h 1675130"/>
              <a:gd name="connsiteX3" fmla="*/ 1602565 w 1881759"/>
              <a:gd name="connsiteY3" fmla="*/ 0 h 1675130"/>
              <a:gd name="connsiteX4" fmla="*/ 1799985 w 1881759"/>
              <a:gd name="connsiteY4" fmla="*/ 81774 h 1675130"/>
              <a:gd name="connsiteX5" fmla="*/ 1881759 w 1881759"/>
              <a:gd name="connsiteY5" fmla="*/ 279194 h 1675130"/>
              <a:gd name="connsiteX6" fmla="*/ 1881759 w 1881759"/>
              <a:gd name="connsiteY6" fmla="*/ 1395936 h 1675130"/>
              <a:gd name="connsiteX7" fmla="*/ 1799985 w 1881759"/>
              <a:gd name="connsiteY7" fmla="*/ 1593356 h 1675130"/>
              <a:gd name="connsiteX8" fmla="*/ 1602565 w 1881759"/>
              <a:gd name="connsiteY8" fmla="*/ 1675130 h 1675130"/>
              <a:gd name="connsiteX9" fmla="*/ 279194 w 1881759"/>
              <a:gd name="connsiteY9" fmla="*/ 1675130 h 1675130"/>
              <a:gd name="connsiteX10" fmla="*/ 81774 w 1881759"/>
              <a:gd name="connsiteY10" fmla="*/ 1593356 h 1675130"/>
              <a:gd name="connsiteX11" fmla="*/ 0 w 1881759"/>
              <a:gd name="connsiteY11" fmla="*/ 1395936 h 1675130"/>
              <a:gd name="connsiteX12" fmla="*/ 0 w 1881759"/>
              <a:gd name="connsiteY12" fmla="*/ 279194 h 167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1759" h="1675130">
                <a:moveTo>
                  <a:pt x="0" y="279194"/>
                </a:moveTo>
                <a:cubicBezTo>
                  <a:pt x="0" y="205147"/>
                  <a:pt x="29415" y="134133"/>
                  <a:pt x="81774" y="81774"/>
                </a:cubicBezTo>
                <a:cubicBezTo>
                  <a:pt x="134133" y="29415"/>
                  <a:pt x="205147" y="0"/>
                  <a:pt x="279194" y="0"/>
                </a:cubicBezTo>
                <a:lnTo>
                  <a:pt x="1602565" y="0"/>
                </a:lnTo>
                <a:cubicBezTo>
                  <a:pt x="1676612" y="0"/>
                  <a:pt x="1747626" y="29415"/>
                  <a:pt x="1799985" y="81774"/>
                </a:cubicBezTo>
                <a:cubicBezTo>
                  <a:pt x="1852344" y="134133"/>
                  <a:pt x="1881759" y="205147"/>
                  <a:pt x="1881759" y="279194"/>
                </a:cubicBezTo>
                <a:lnTo>
                  <a:pt x="1881759" y="1395936"/>
                </a:lnTo>
                <a:cubicBezTo>
                  <a:pt x="1881759" y="1469983"/>
                  <a:pt x="1852344" y="1540997"/>
                  <a:pt x="1799985" y="1593356"/>
                </a:cubicBezTo>
                <a:cubicBezTo>
                  <a:pt x="1747626" y="1645715"/>
                  <a:pt x="1676612" y="1675130"/>
                  <a:pt x="1602565" y="1675130"/>
                </a:cubicBezTo>
                <a:lnTo>
                  <a:pt x="279194" y="1675130"/>
                </a:lnTo>
                <a:cubicBezTo>
                  <a:pt x="205147" y="1675130"/>
                  <a:pt x="134133" y="1645715"/>
                  <a:pt x="81774" y="1593356"/>
                </a:cubicBezTo>
                <a:cubicBezTo>
                  <a:pt x="29415" y="1540997"/>
                  <a:pt x="0" y="1469983"/>
                  <a:pt x="0" y="1395936"/>
                </a:cubicBezTo>
                <a:lnTo>
                  <a:pt x="0" y="279194"/>
                </a:lnTo>
                <a:close/>
              </a:path>
            </a:pathLst>
          </a:custGeom>
          <a:solidFill>
            <a:schemeClr val="bg1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8933" tIns="218933" rIns="218933" bIns="218933" numCol="1" spcCol="1270" anchor="ctr" anchorCtr="0">
            <a:noAutofit/>
          </a:bodyPr>
          <a:lstStyle/>
          <a:p>
            <a:pPr lvl="0" algn="ctr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600" i="0" kern="1200" baseline="0" dirty="0" smtClean="0">
                <a:solidFill>
                  <a:schemeClr val="tx1"/>
                </a:solidFill>
                <a:cs typeface="B Nazanin" pitchFamily="2" charset="-78"/>
              </a:rPr>
              <a:t>ناحیۀ سفید</a:t>
            </a:r>
            <a:endParaRPr lang="fa-IR" sz="3600" i="0" kern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704106" y="1786572"/>
            <a:ext cx="1881759" cy="1675130"/>
          </a:xfrm>
          <a:custGeom>
            <a:avLst/>
            <a:gdLst>
              <a:gd name="connsiteX0" fmla="*/ 0 w 1881759"/>
              <a:gd name="connsiteY0" fmla="*/ 279194 h 1675130"/>
              <a:gd name="connsiteX1" fmla="*/ 81774 w 1881759"/>
              <a:gd name="connsiteY1" fmla="*/ 81774 h 1675130"/>
              <a:gd name="connsiteX2" fmla="*/ 279194 w 1881759"/>
              <a:gd name="connsiteY2" fmla="*/ 0 h 1675130"/>
              <a:gd name="connsiteX3" fmla="*/ 1602565 w 1881759"/>
              <a:gd name="connsiteY3" fmla="*/ 0 h 1675130"/>
              <a:gd name="connsiteX4" fmla="*/ 1799985 w 1881759"/>
              <a:gd name="connsiteY4" fmla="*/ 81774 h 1675130"/>
              <a:gd name="connsiteX5" fmla="*/ 1881759 w 1881759"/>
              <a:gd name="connsiteY5" fmla="*/ 279194 h 1675130"/>
              <a:gd name="connsiteX6" fmla="*/ 1881759 w 1881759"/>
              <a:gd name="connsiteY6" fmla="*/ 1395936 h 1675130"/>
              <a:gd name="connsiteX7" fmla="*/ 1799985 w 1881759"/>
              <a:gd name="connsiteY7" fmla="*/ 1593356 h 1675130"/>
              <a:gd name="connsiteX8" fmla="*/ 1602565 w 1881759"/>
              <a:gd name="connsiteY8" fmla="*/ 1675130 h 1675130"/>
              <a:gd name="connsiteX9" fmla="*/ 279194 w 1881759"/>
              <a:gd name="connsiteY9" fmla="*/ 1675130 h 1675130"/>
              <a:gd name="connsiteX10" fmla="*/ 81774 w 1881759"/>
              <a:gd name="connsiteY10" fmla="*/ 1593356 h 1675130"/>
              <a:gd name="connsiteX11" fmla="*/ 0 w 1881759"/>
              <a:gd name="connsiteY11" fmla="*/ 1395936 h 1675130"/>
              <a:gd name="connsiteX12" fmla="*/ 0 w 1881759"/>
              <a:gd name="connsiteY12" fmla="*/ 279194 h 167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1759" h="1675130">
                <a:moveTo>
                  <a:pt x="0" y="279194"/>
                </a:moveTo>
                <a:cubicBezTo>
                  <a:pt x="0" y="205147"/>
                  <a:pt x="29415" y="134133"/>
                  <a:pt x="81774" y="81774"/>
                </a:cubicBezTo>
                <a:cubicBezTo>
                  <a:pt x="134133" y="29415"/>
                  <a:pt x="205147" y="0"/>
                  <a:pt x="279194" y="0"/>
                </a:cubicBezTo>
                <a:lnTo>
                  <a:pt x="1602565" y="0"/>
                </a:lnTo>
                <a:cubicBezTo>
                  <a:pt x="1676612" y="0"/>
                  <a:pt x="1747626" y="29415"/>
                  <a:pt x="1799985" y="81774"/>
                </a:cubicBezTo>
                <a:cubicBezTo>
                  <a:pt x="1852344" y="134133"/>
                  <a:pt x="1881759" y="205147"/>
                  <a:pt x="1881759" y="279194"/>
                </a:cubicBezTo>
                <a:lnTo>
                  <a:pt x="1881759" y="1395936"/>
                </a:lnTo>
                <a:cubicBezTo>
                  <a:pt x="1881759" y="1469983"/>
                  <a:pt x="1852344" y="1540997"/>
                  <a:pt x="1799985" y="1593356"/>
                </a:cubicBezTo>
                <a:cubicBezTo>
                  <a:pt x="1747626" y="1645715"/>
                  <a:pt x="1676612" y="1675130"/>
                  <a:pt x="1602565" y="1675130"/>
                </a:cubicBezTo>
                <a:lnTo>
                  <a:pt x="279194" y="1675130"/>
                </a:lnTo>
                <a:cubicBezTo>
                  <a:pt x="205147" y="1675130"/>
                  <a:pt x="134133" y="1645715"/>
                  <a:pt x="81774" y="1593356"/>
                </a:cubicBezTo>
                <a:cubicBezTo>
                  <a:pt x="29415" y="1540997"/>
                  <a:pt x="0" y="1469983"/>
                  <a:pt x="0" y="1395936"/>
                </a:cubicBezTo>
                <a:lnTo>
                  <a:pt x="0" y="279194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8933" tIns="218933" rIns="218933" bIns="218933" numCol="1" spcCol="1270" anchor="ctr" anchorCtr="0">
            <a:noAutofit/>
          </a:bodyPr>
          <a:lstStyle/>
          <a:p>
            <a:pPr lvl="0" algn="ctr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600" i="0" kern="1200" baseline="0" dirty="0" smtClean="0">
                <a:solidFill>
                  <a:schemeClr val="tx1"/>
                </a:solidFill>
                <a:cs typeface="B Nazanin" pitchFamily="2" charset="-78"/>
              </a:rPr>
              <a:t>ناحیۀ   زرد</a:t>
            </a:r>
            <a:endParaRPr lang="fa-IR" sz="3600" i="0" kern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804041" y="1786572"/>
            <a:ext cx="1881759" cy="1675130"/>
          </a:xfrm>
          <a:custGeom>
            <a:avLst/>
            <a:gdLst>
              <a:gd name="connsiteX0" fmla="*/ 0 w 1881759"/>
              <a:gd name="connsiteY0" fmla="*/ 279194 h 1675130"/>
              <a:gd name="connsiteX1" fmla="*/ 81774 w 1881759"/>
              <a:gd name="connsiteY1" fmla="*/ 81774 h 1675130"/>
              <a:gd name="connsiteX2" fmla="*/ 279194 w 1881759"/>
              <a:gd name="connsiteY2" fmla="*/ 0 h 1675130"/>
              <a:gd name="connsiteX3" fmla="*/ 1602565 w 1881759"/>
              <a:gd name="connsiteY3" fmla="*/ 0 h 1675130"/>
              <a:gd name="connsiteX4" fmla="*/ 1799985 w 1881759"/>
              <a:gd name="connsiteY4" fmla="*/ 81774 h 1675130"/>
              <a:gd name="connsiteX5" fmla="*/ 1881759 w 1881759"/>
              <a:gd name="connsiteY5" fmla="*/ 279194 h 1675130"/>
              <a:gd name="connsiteX6" fmla="*/ 1881759 w 1881759"/>
              <a:gd name="connsiteY6" fmla="*/ 1395936 h 1675130"/>
              <a:gd name="connsiteX7" fmla="*/ 1799985 w 1881759"/>
              <a:gd name="connsiteY7" fmla="*/ 1593356 h 1675130"/>
              <a:gd name="connsiteX8" fmla="*/ 1602565 w 1881759"/>
              <a:gd name="connsiteY8" fmla="*/ 1675130 h 1675130"/>
              <a:gd name="connsiteX9" fmla="*/ 279194 w 1881759"/>
              <a:gd name="connsiteY9" fmla="*/ 1675130 h 1675130"/>
              <a:gd name="connsiteX10" fmla="*/ 81774 w 1881759"/>
              <a:gd name="connsiteY10" fmla="*/ 1593356 h 1675130"/>
              <a:gd name="connsiteX11" fmla="*/ 0 w 1881759"/>
              <a:gd name="connsiteY11" fmla="*/ 1395936 h 1675130"/>
              <a:gd name="connsiteX12" fmla="*/ 0 w 1881759"/>
              <a:gd name="connsiteY12" fmla="*/ 279194 h 167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1759" h="1675130">
                <a:moveTo>
                  <a:pt x="0" y="279194"/>
                </a:moveTo>
                <a:cubicBezTo>
                  <a:pt x="0" y="205147"/>
                  <a:pt x="29415" y="134133"/>
                  <a:pt x="81774" y="81774"/>
                </a:cubicBezTo>
                <a:cubicBezTo>
                  <a:pt x="134133" y="29415"/>
                  <a:pt x="205147" y="0"/>
                  <a:pt x="279194" y="0"/>
                </a:cubicBezTo>
                <a:lnTo>
                  <a:pt x="1602565" y="0"/>
                </a:lnTo>
                <a:cubicBezTo>
                  <a:pt x="1676612" y="0"/>
                  <a:pt x="1747626" y="29415"/>
                  <a:pt x="1799985" y="81774"/>
                </a:cubicBezTo>
                <a:cubicBezTo>
                  <a:pt x="1852344" y="134133"/>
                  <a:pt x="1881759" y="205147"/>
                  <a:pt x="1881759" y="279194"/>
                </a:cubicBezTo>
                <a:lnTo>
                  <a:pt x="1881759" y="1395936"/>
                </a:lnTo>
                <a:cubicBezTo>
                  <a:pt x="1881759" y="1469983"/>
                  <a:pt x="1852344" y="1540997"/>
                  <a:pt x="1799985" y="1593356"/>
                </a:cubicBezTo>
                <a:cubicBezTo>
                  <a:pt x="1747626" y="1645715"/>
                  <a:pt x="1676612" y="1675130"/>
                  <a:pt x="1602565" y="1675130"/>
                </a:cubicBezTo>
                <a:lnTo>
                  <a:pt x="279194" y="1675130"/>
                </a:lnTo>
                <a:cubicBezTo>
                  <a:pt x="205147" y="1675130"/>
                  <a:pt x="134133" y="1645715"/>
                  <a:pt x="81774" y="1593356"/>
                </a:cubicBezTo>
                <a:cubicBezTo>
                  <a:pt x="29415" y="1540997"/>
                  <a:pt x="0" y="1469983"/>
                  <a:pt x="0" y="1395936"/>
                </a:cubicBezTo>
                <a:lnTo>
                  <a:pt x="0" y="279194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218933" tIns="218933" rIns="218933" bIns="218933" numCol="1" spcCol="1270" anchor="ctr" anchorCtr="0">
            <a:noAutofit/>
          </a:bodyPr>
          <a:lstStyle/>
          <a:p>
            <a:pPr lvl="0" algn="ctr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600" i="0" kern="1200" baseline="0" dirty="0" smtClean="0">
                <a:cs typeface="B Nazanin" pitchFamily="2" charset="-78"/>
              </a:rPr>
              <a:t>ناحیۀ قرمز</a:t>
            </a:r>
            <a:endParaRPr lang="fa-IR" sz="3600" i="0" kern="1200" baseline="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722376" y="1524000"/>
            <a:ext cx="7772400" cy="1828800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fa-IR" sz="8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m Border" pitchFamily="2" charset="-78"/>
              </a:rPr>
              <a:t>ریسک نقدینگی </a:t>
            </a:r>
            <a:endParaRPr lang="en-US" sz="8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m Border" pitchFamily="2" charset="-78"/>
            </a:endParaRP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685800" y="5361432"/>
            <a:ext cx="7772400" cy="1039368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b="1" dirty="0" smtClean="0">
                <a:ln/>
                <a:solidFill>
                  <a:schemeClr val="accent3"/>
                </a:solidFill>
              </a:rPr>
              <a:t>حسین عبده تبریزی</a:t>
            </a:r>
          </a:p>
          <a:p>
            <a:r>
              <a:rPr lang="fa-IR" b="1" dirty="0" smtClean="0">
                <a:ln/>
                <a:solidFill>
                  <a:schemeClr val="accent3"/>
                </a:solidFill>
              </a:rPr>
              <a:t>میثم </a:t>
            </a:r>
            <a:r>
              <a:rPr lang="fa-IR" b="1" dirty="0" smtClean="0">
                <a:ln/>
                <a:solidFill>
                  <a:schemeClr val="accent3"/>
                </a:solidFill>
              </a:rPr>
              <a:t>رادپور</a:t>
            </a:r>
          </a:p>
          <a:p>
            <a:pPr algn="ctr"/>
            <a:r>
              <a:rPr lang="fa-I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تهران - آذر ماه 88</a:t>
            </a:r>
            <a:endParaRPr lang="fa-I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Nazani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36576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دورۀ آموزشی مدل‌سازی و اندازه‌گیری ریسک</a:t>
            </a:r>
          </a:p>
          <a:p>
            <a:pPr algn="ctr" rtl="1"/>
            <a:endParaRPr lang="fa-IR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/>
            <a:r>
              <a:rPr lang="fa-IR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مرکز مطالعات تکنولوژی دانشگاه صنعتی شریف</a:t>
            </a:r>
            <a:endParaRPr 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300" b="0" dirty="0" smtClean="0">
                <a:cs typeface="B Nazanin" pitchFamily="2" charset="-78"/>
              </a:rPr>
              <a:t>ره‌آوردهای پیاده‌سازی سیستم مدیریت ریسک نقدینگی</a:t>
            </a:r>
            <a:endParaRPr lang="fa-IR" sz="3300" b="0" dirty="0"/>
          </a:p>
        </p:txBody>
      </p:sp>
      <p:sp>
        <p:nvSpPr>
          <p:cNvPr id="8" name="Freeform 7"/>
          <p:cNvSpPr/>
          <p:nvPr/>
        </p:nvSpPr>
        <p:spPr>
          <a:xfrm>
            <a:off x="502920" y="4126348"/>
            <a:ext cx="8183880" cy="589953"/>
          </a:xfrm>
          <a:custGeom>
            <a:avLst/>
            <a:gdLst>
              <a:gd name="connsiteX0" fmla="*/ 0 w 8183880"/>
              <a:gd name="connsiteY0" fmla="*/ 0 h 589953"/>
              <a:gd name="connsiteX1" fmla="*/ 8183880 w 8183880"/>
              <a:gd name="connsiteY1" fmla="*/ 0 h 589953"/>
              <a:gd name="connsiteX2" fmla="*/ 8183880 w 8183880"/>
              <a:gd name="connsiteY2" fmla="*/ 589953 h 589953"/>
              <a:gd name="connsiteX3" fmla="*/ 0 w 8183880"/>
              <a:gd name="connsiteY3" fmla="*/ 589953 h 589953"/>
              <a:gd name="connsiteX4" fmla="*/ 0 w 8183880"/>
              <a:gd name="connsiteY4" fmla="*/ 0 h 58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589953">
                <a:moveTo>
                  <a:pt x="0" y="0"/>
                </a:moveTo>
                <a:lnTo>
                  <a:pt x="8183880" y="0"/>
                </a:lnTo>
                <a:lnTo>
                  <a:pt x="8183880" y="589953"/>
                </a:lnTo>
                <a:lnTo>
                  <a:pt x="0" y="58995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کاهش صرف ریسک نقدینگی بانک</a:t>
            </a:r>
            <a:endParaRPr lang="fa-IR" sz="1800" kern="1200" dirty="0"/>
          </a:p>
        </p:txBody>
      </p:sp>
      <p:sp>
        <p:nvSpPr>
          <p:cNvPr id="9" name="Freeform 8"/>
          <p:cNvSpPr/>
          <p:nvPr/>
        </p:nvSpPr>
        <p:spPr>
          <a:xfrm rot="21600000">
            <a:off x="502920" y="3227849"/>
            <a:ext cx="8183880" cy="907349"/>
          </a:xfrm>
          <a:custGeom>
            <a:avLst/>
            <a:gdLst>
              <a:gd name="connsiteX0" fmla="*/ 0 w 8183880"/>
              <a:gd name="connsiteY0" fmla="*/ 317781 h 907348"/>
              <a:gd name="connsiteX1" fmla="*/ 3978522 w 8183880"/>
              <a:gd name="connsiteY1" fmla="*/ 317781 h 907348"/>
              <a:gd name="connsiteX2" fmla="*/ 3978522 w 8183880"/>
              <a:gd name="connsiteY2" fmla="*/ 226837 h 907348"/>
              <a:gd name="connsiteX3" fmla="*/ 3865103 w 8183880"/>
              <a:gd name="connsiteY3" fmla="*/ 226837 h 907348"/>
              <a:gd name="connsiteX4" fmla="*/ 4091940 w 8183880"/>
              <a:gd name="connsiteY4" fmla="*/ 0 h 907348"/>
              <a:gd name="connsiteX5" fmla="*/ 4318777 w 8183880"/>
              <a:gd name="connsiteY5" fmla="*/ 226837 h 907348"/>
              <a:gd name="connsiteX6" fmla="*/ 4205359 w 8183880"/>
              <a:gd name="connsiteY6" fmla="*/ 226837 h 907348"/>
              <a:gd name="connsiteX7" fmla="*/ 4205359 w 8183880"/>
              <a:gd name="connsiteY7" fmla="*/ 317781 h 907348"/>
              <a:gd name="connsiteX8" fmla="*/ 8183880 w 8183880"/>
              <a:gd name="connsiteY8" fmla="*/ 317781 h 907348"/>
              <a:gd name="connsiteX9" fmla="*/ 8183880 w 8183880"/>
              <a:gd name="connsiteY9" fmla="*/ 907348 h 907348"/>
              <a:gd name="connsiteX10" fmla="*/ 0 w 8183880"/>
              <a:gd name="connsiteY10" fmla="*/ 907348 h 907348"/>
              <a:gd name="connsiteX11" fmla="*/ 0 w 8183880"/>
              <a:gd name="connsiteY11" fmla="*/ 317781 h 90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907348">
                <a:moveTo>
                  <a:pt x="8183880" y="589567"/>
                </a:moveTo>
                <a:lnTo>
                  <a:pt x="4205358" y="589567"/>
                </a:lnTo>
                <a:lnTo>
                  <a:pt x="4205358" y="680511"/>
                </a:lnTo>
                <a:lnTo>
                  <a:pt x="4318777" y="680511"/>
                </a:lnTo>
                <a:lnTo>
                  <a:pt x="4091940" y="907347"/>
                </a:lnTo>
                <a:lnTo>
                  <a:pt x="3865103" y="680511"/>
                </a:lnTo>
                <a:lnTo>
                  <a:pt x="3978521" y="680511"/>
                </a:lnTo>
                <a:lnTo>
                  <a:pt x="3978521" y="589567"/>
                </a:lnTo>
                <a:lnTo>
                  <a:pt x="0" y="589567"/>
                </a:lnTo>
                <a:lnTo>
                  <a:pt x="0" y="1"/>
                </a:lnTo>
                <a:lnTo>
                  <a:pt x="8183880" y="1"/>
                </a:lnTo>
                <a:lnTo>
                  <a:pt x="8183880" y="589567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504824"/>
              <a:satOff val="5153"/>
              <a:lumOff val="4412"/>
              <a:alphaOff val="0"/>
            </a:schemeClr>
          </a:fillRef>
          <a:effectRef idx="0">
            <a:schemeClr val="accent5">
              <a:hueOff val="-3504824"/>
              <a:satOff val="5153"/>
              <a:lumOff val="441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5" tIns="128017" rIns="128016" bIns="445797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کمک به تدوین بلند‌مدت بانک در رابطه با اعطای وام و جذب سپرده‌ها </a:t>
            </a:r>
            <a:endParaRPr lang="fa-IR" sz="1800" kern="1200" dirty="0"/>
          </a:p>
        </p:txBody>
      </p:sp>
      <p:sp>
        <p:nvSpPr>
          <p:cNvPr id="10" name="Freeform 9"/>
          <p:cNvSpPr/>
          <p:nvPr/>
        </p:nvSpPr>
        <p:spPr>
          <a:xfrm rot="21600000">
            <a:off x="502920" y="2329350"/>
            <a:ext cx="8183880" cy="907349"/>
          </a:xfrm>
          <a:custGeom>
            <a:avLst/>
            <a:gdLst>
              <a:gd name="connsiteX0" fmla="*/ 0 w 8183880"/>
              <a:gd name="connsiteY0" fmla="*/ 317781 h 907348"/>
              <a:gd name="connsiteX1" fmla="*/ 3978522 w 8183880"/>
              <a:gd name="connsiteY1" fmla="*/ 317781 h 907348"/>
              <a:gd name="connsiteX2" fmla="*/ 3978522 w 8183880"/>
              <a:gd name="connsiteY2" fmla="*/ 226837 h 907348"/>
              <a:gd name="connsiteX3" fmla="*/ 3865103 w 8183880"/>
              <a:gd name="connsiteY3" fmla="*/ 226837 h 907348"/>
              <a:gd name="connsiteX4" fmla="*/ 4091940 w 8183880"/>
              <a:gd name="connsiteY4" fmla="*/ 0 h 907348"/>
              <a:gd name="connsiteX5" fmla="*/ 4318777 w 8183880"/>
              <a:gd name="connsiteY5" fmla="*/ 226837 h 907348"/>
              <a:gd name="connsiteX6" fmla="*/ 4205359 w 8183880"/>
              <a:gd name="connsiteY6" fmla="*/ 226837 h 907348"/>
              <a:gd name="connsiteX7" fmla="*/ 4205359 w 8183880"/>
              <a:gd name="connsiteY7" fmla="*/ 317781 h 907348"/>
              <a:gd name="connsiteX8" fmla="*/ 8183880 w 8183880"/>
              <a:gd name="connsiteY8" fmla="*/ 317781 h 907348"/>
              <a:gd name="connsiteX9" fmla="*/ 8183880 w 8183880"/>
              <a:gd name="connsiteY9" fmla="*/ 907348 h 907348"/>
              <a:gd name="connsiteX10" fmla="*/ 0 w 8183880"/>
              <a:gd name="connsiteY10" fmla="*/ 907348 h 907348"/>
              <a:gd name="connsiteX11" fmla="*/ 0 w 8183880"/>
              <a:gd name="connsiteY11" fmla="*/ 317781 h 90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907348">
                <a:moveTo>
                  <a:pt x="8183880" y="589567"/>
                </a:moveTo>
                <a:lnTo>
                  <a:pt x="4205358" y="589567"/>
                </a:lnTo>
                <a:lnTo>
                  <a:pt x="4205358" y="680511"/>
                </a:lnTo>
                <a:lnTo>
                  <a:pt x="4318777" y="680511"/>
                </a:lnTo>
                <a:lnTo>
                  <a:pt x="4091940" y="907347"/>
                </a:lnTo>
                <a:lnTo>
                  <a:pt x="3865103" y="680511"/>
                </a:lnTo>
                <a:lnTo>
                  <a:pt x="3978521" y="680511"/>
                </a:lnTo>
                <a:lnTo>
                  <a:pt x="3978521" y="589567"/>
                </a:lnTo>
                <a:lnTo>
                  <a:pt x="0" y="589567"/>
                </a:lnTo>
                <a:lnTo>
                  <a:pt x="0" y="1"/>
                </a:lnTo>
                <a:lnTo>
                  <a:pt x="8183880" y="1"/>
                </a:lnTo>
                <a:lnTo>
                  <a:pt x="8183880" y="589567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009648"/>
              <a:satOff val="10306"/>
              <a:lumOff val="8824"/>
              <a:alphaOff val="0"/>
            </a:schemeClr>
          </a:fillRef>
          <a:effectRef idx="0">
            <a:schemeClr val="accent5">
              <a:hueOff val="-7009648"/>
              <a:satOff val="10306"/>
              <a:lumOff val="88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5" tIns="128017" rIns="128016" bIns="445797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کاهش اضافه برداشت از بانک مرکزی</a:t>
            </a:r>
            <a:endParaRPr lang="fa-IR" sz="1800" kern="1200" dirty="0"/>
          </a:p>
        </p:txBody>
      </p:sp>
      <p:sp>
        <p:nvSpPr>
          <p:cNvPr id="11" name="Freeform 10"/>
          <p:cNvSpPr/>
          <p:nvPr/>
        </p:nvSpPr>
        <p:spPr>
          <a:xfrm rot="21600000">
            <a:off x="502920" y="1430851"/>
            <a:ext cx="8183880" cy="907350"/>
          </a:xfrm>
          <a:custGeom>
            <a:avLst/>
            <a:gdLst>
              <a:gd name="connsiteX0" fmla="*/ 0 w 8183880"/>
              <a:gd name="connsiteY0" fmla="*/ 317781 h 907348"/>
              <a:gd name="connsiteX1" fmla="*/ 3978522 w 8183880"/>
              <a:gd name="connsiteY1" fmla="*/ 317781 h 907348"/>
              <a:gd name="connsiteX2" fmla="*/ 3978522 w 8183880"/>
              <a:gd name="connsiteY2" fmla="*/ 226837 h 907348"/>
              <a:gd name="connsiteX3" fmla="*/ 3865103 w 8183880"/>
              <a:gd name="connsiteY3" fmla="*/ 226837 h 907348"/>
              <a:gd name="connsiteX4" fmla="*/ 4091940 w 8183880"/>
              <a:gd name="connsiteY4" fmla="*/ 0 h 907348"/>
              <a:gd name="connsiteX5" fmla="*/ 4318777 w 8183880"/>
              <a:gd name="connsiteY5" fmla="*/ 226837 h 907348"/>
              <a:gd name="connsiteX6" fmla="*/ 4205359 w 8183880"/>
              <a:gd name="connsiteY6" fmla="*/ 226837 h 907348"/>
              <a:gd name="connsiteX7" fmla="*/ 4205359 w 8183880"/>
              <a:gd name="connsiteY7" fmla="*/ 317781 h 907348"/>
              <a:gd name="connsiteX8" fmla="*/ 8183880 w 8183880"/>
              <a:gd name="connsiteY8" fmla="*/ 317781 h 907348"/>
              <a:gd name="connsiteX9" fmla="*/ 8183880 w 8183880"/>
              <a:gd name="connsiteY9" fmla="*/ 907348 h 907348"/>
              <a:gd name="connsiteX10" fmla="*/ 0 w 8183880"/>
              <a:gd name="connsiteY10" fmla="*/ 907348 h 907348"/>
              <a:gd name="connsiteX11" fmla="*/ 0 w 8183880"/>
              <a:gd name="connsiteY11" fmla="*/ 317781 h 90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907348">
                <a:moveTo>
                  <a:pt x="8183880" y="589567"/>
                </a:moveTo>
                <a:lnTo>
                  <a:pt x="4205358" y="589567"/>
                </a:lnTo>
                <a:lnTo>
                  <a:pt x="4205358" y="680511"/>
                </a:lnTo>
                <a:lnTo>
                  <a:pt x="4318777" y="680511"/>
                </a:lnTo>
                <a:lnTo>
                  <a:pt x="4091940" y="907347"/>
                </a:lnTo>
                <a:lnTo>
                  <a:pt x="3865103" y="680511"/>
                </a:lnTo>
                <a:lnTo>
                  <a:pt x="3978521" y="680511"/>
                </a:lnTo>
                <a:lnTo>
                  <a:pt x="3978521" y="589567"/>
                </a:lnTo>
                <a:lnTo>
                  <a:pt x="0" y="589567"/>
                </a:lnTo>
                <a:lnTo>
                  <a:pt x="0" y="1"/>
                </a:lnTo>
                <a:lnTo>
                  <a:pt x="8183880" y="1"/>
                </a:lnTo>
                <a:lnTo>
                  <a:pt x="8183880" y="589567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0514473"/>
              <a:satOff val="15460"/>
              <a:lumOff val="13235"/>
              <a:alphaOff val="0"/>
            </a:schemeClr>
          </a:fillRef>
          <a:effectRef idx="0">
            <a:schemeClr val="accent5">
              <a:hueOff val="-10514473"/>
              <a:satOff val="15460"/>
              <a:lumOff val="1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5" tIns="128017" rIns="128016" bIns="445798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کاهش استقراض فوری وجوه با نرخ‌های بسیار بالاتر از نرخ‌های رایج بازار </a:t>
            </a:r>
            <a:endParaRPr lang="fa-IR" sz="1800" kern="1200" dirty="0"/>
          </a:p>
        </p:txBody>
      </p:sp>
      <p:sp>
        <p:nvSpPr>
          <p:cNvPr id="12" name="Freeform 11"/>
          <p:cNvSpPr/>
          <p:nvPr/>
        </p:nvSpPr>
        <p:spPr>
          <a:xfrm rot="21600000">
            <a:off x="502920" y="532352"/>
            <a:ext cx="8183880" cy="907350"/>
          </a:xfrm>
          <a:custGeom>
            <a:avLst/>
            <a:gdLst>
              <a:gd name="connsiteX0" fmla="*/ 0 w 8183880"/>
              <a:gd name="connsiteY0" fmla="*/ 317781 h 907348"/>
              <a:gd name="connsiteX1" fmla="*/ 3978522 w 8183880"/>
              <a:gd name="connsiteY1" fmla="*/ 317781 h 907348"/>
              <a:gd name="connsiteX2" fmla="*/ 3978522 w 8183880"/>
              <a:gd name="connsiteY2" fmla="*/ 226837 h 907348"/>
              <a:gd name="connsiteX3" fmla="*/ 3865103 w 8183880"/>
              <a:gd name="connsiteY3" fmla="*/ 226837 h 907348"/>
              <a:gd name="connsiteX4" fmla="*/ 4091940 w 8183880"/>
              <a:gd name="connsiteY4" fmla="*/ 0 h 907348"/>
              <a:gd name="connsiteX5" fmla="*/ 4318777 w 8183880"/>
              <a:gd name="connsiteY5" fmla="*/ 226837 h 907348"/>
              <a:gd name="connsiteX6" fmla="*/ 4205359 w 8183880"/>
              <a:gd name="connsiteY6" fmla="*/ 226837 h 907348"/>
              <a:gd name="connsiteX7" fmla="*/ 4205359 w 8183880"/>
              <a:gd name="connsiteY7" fmla="*/ 317781 h 907348"/>
              <a:gd name="connsiteX8" fmla="*/ 8183880 w 8183880"/>
              <a:gd name="connsiteY8" fmla="*/ 317781 h 907348"/>
              <a:gd name="connsiteX9" fmla="*/ 8183880 w 8183880"/>
              <a:gd name="connsiteY9" fmla="*/ 907348 h 907348"/>
              <a:gd name="connsiteX10" fmla="*/ 0 w 8183880"/>
              <a:gd name="connsiteY10" fmla="*/ 907348 h 907348"/>
              <a:gd name="connsiteX11" fmla="*/ 0 w 8183880"/>
              <a:gd name="connsiteY11" fmla="*/ 317781 h 90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907348">
                <a:moveTo>
                  <a:pt x="8183880" y="589567"/>
                </a:moveTo>
                <a:lnTo>
                  <a:pt x="4205358" y="589567"/>
                </a:lnTo>
                <a:lnTo>
                  <a:pt x="4205358" y="680511"/>
                </a:lnTo>
                <a:lnTo>
                  <a:pt x="4318777" y="680511"/>
                </a:lnTo>
                <a:lnTo>
                  <a:pt x="4091940" y="907347"/>
                </a:lnTo>
                <a:lnTo>
                  <a:pt x="3865103" y="680511"/>
                </a:lnTo>
                <a:lnTo>
                  <a:pt x="3978521" y="680511"/>
                </a:lnTo>
                <a:lnTo>
                  <a:pt x="3978521" y="589567"/>
                </a:lnTo>
                <a:lnTo>
                  <a:pt x="0" y="589567"/>
                </a:lnTo>
                <a:lnTo>
                  <a:pt x="0" y="1"/>
                </a:lnTo>
                <a:lnTo>
                  <a:pt x="8183880" y="1"/>
                </a:lnTo>
                <a:lnTo>
                  <a:pt x="8183880" y="589567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4019296"/>
              <a:satOff val="20613"/>
              <a:lumOff val="17647"/>
              <a:alphaOff val="0"/>
            </a:schemeClr>
          </a:fillRef>
          <a:effectRef idx="0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5" tIns="128017" rIns="128016" bIns="445798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جلوگیری از از فروش فوری دارایی‌های نقدشوندۀ بانک  در قیمت‌های پایین</a:t>
            </a:r>
            <a:endParaRPr lang="fa-IR" sz="18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300" b="0" dirty="0" smtClean="0">
                <a:cs typeface="B Nazanin" pitchFamily="2" charset="-78"/>
              </a:rPr>
              <a:t>ره‌آوردهای پیاده‌سازی سیستم مدیریت ریسک نقدینگی</a:t>
            </a:r>
            <a:endParaRPr lang="fa-IR" sz="3300" b="0" dirty="0"/>
          </a:p>
        </p:txBody>
      </p:sp>
      <p:sp>
        <p:nvSpPr>
          <p:cNvPr id="6" name="Rectangle 5"/>
          <p:cNvSpPr/>
          <p:nvPr/>
        </p:nvSpPr>
        <p:spPr>
          <a:xfrm>
            <a:off x="503238" y="1525237"/>
            <a:ext cx="8183562" cy="378000"/>
          </a:xfrm>
          <a:prstGeom prst="rect">
            <a:avLst/>
          </a:pr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912416" y="1303837"/>
            <a:ext cx="5728493" cy="442800"/>
          </a:xfrm>
          <a:custGeom>
            <a:avLst/>
            <a:gdLst>
              <a:gd name="connsiteX0" fmla="*/ 0 w 5728493"/>
              <a:gd name="connsiteY0" fmla="*/ 73801 h 442800"/>
              <a:gd name="connsiteX1" fmla="*/ 21616 w 5728493"/>
              <a:gd name="connsiteY1" fmla="*/ 21616 h 442800"/>
              <a:gd name="connsiteX2" fmla="*/ 73801 w 5728493"/>
              <a:gd name="connsiteY2" fmla="*/ 0 h 442800"/>
              <a:gd name="connsiteX3" fmla="*/ 5654692 w 5728493"/>
              <a:gd name="connsiteY3" fmla="*/ 0 h 442800"/>
              <a:gd name="connsiteX4" fmla="*/ 5706877 w 5728493"/>
              <a:gd name="connsiteY4" fmla="*/ 21616 h 442800"/>
              <a:gd name="connsiteX5" fmla="*/ 5728493 w 5728493"/>
              <a:gd name="connsiteY5" fmla="*/ 73801 h 442800"/>
              <a:gd name="connsiteX6" fmla="*/ 5728493 w 5728493"/>
              <a:gd name="connsiteY6" fmla="*/ 368999 h 442800"/>
              <a:gd name="connsiteX7" fmla="*/ 5706877 w 5728493"/>
              <a:gd name="connsiteY7" fmla="*/ 421184 h 442800"/>
              <a:gd name="connsiteX8" fmla="*/ 5654692 w 5728493"/>
              <a:gd name="connsiteY8" fmla="*/ 442800 h 442800"/>
              <a:gd name="connsiteX9" fmla="*/ 73801 w 5728493"/>
              <a:gd name="connsiteY9" fmla="*/ 442800 h 442800"/>
              <a:gd name="connsiteX10" fmla="*/ 21616 w 5728493"/>
              <a:gd name="connsiteY10" fmla="*/ 421184 h 442800"/>
              <a:gd name="connsiteX11" fmla="*/ 0 w 5728493"/>
              <a:gd name="connsiteY11" fmla="*/ 368999 h 442800"/>
              <a:gd name="connsiteX12" fmla="*/ 0 w 5728493"/>
              <a:gd name="connsiteY12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493" h="442800">
                <a:moveTo>
                  <a:pt x="0" y="73801"/>
                </a:moveTo>
                <a:cubicBezTo>
                  <a:pt x="0" y="54228"/>
                  <a:pt x="7775" y="35456"/>
                  <a:pt x="21616" y="21616"/>
                </a:cubicBezTo>
                <a:cubicBezTo>
                  <a:pt x="35456" y="7776"/>
                  <a:pt x="54228" y="0"/>
                  <a:pt x="73801" y="0"/>
                </a:cubicBezTo>
                <a:lnTo>
                  <a:pt x="5654692" y="0"/>
                </a:lnTo>
                <a:cubicBezTo>
                  <a:pt x="5674265" y="0"/>
                  <a:pt x="5693037" y="7775"/>
                  <a:pt x="5706877" y="21616"/>
                </a:cubicBezTo>
                <a:cubicBezTo>
                  <a:pt x="5720717" y="35456"/>
                  <a:pt x="5728493" y="54228"/>
                  <a:pt x="5728493" y="73801"/>
                </a:cubicBezTo>
                <a:lnTo>
                  <a:pt x="5728493" y="368999"/>
                </a:lnTo>
                <a:cubicBezTo>
                  <a:pt x="5728493" y="388572"/>
                  <a:pt x="5720718" y="407344"/>
                  <a:pt x="5706877" y="421184"/>
                </a:cubicBezTo>
                <a:cubicBezTo>
                  <a:pt x="5693037" y="435024"/>
                  <a:pt x="5674265" y="442800"/>
                  <a:pt x="5654692" y="442800"/>
                </a:cubicBezTo>
                <a:lnTo>
                  <a:pt x="73801" y="442800"/>
                </a:lnTo>
                <a:cubicBezTo>
                  <a:pt x="54228" y="442800"/>
                  <a:pt x="35456" y="435025"/>
                  <a:pt x="21616" y="421184"/>
                </a:cubicBezTo>
                <a:cubicBezTo>
                  <a:pt x="7776" y="407344"/>
                  <a:pt x="0" y="388572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39" tIns="21616" rIns="238139" bIns="21616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کاهش هزینۀ فرصت از‌دست‌دادن تسهیلات سودآور</a:t>
            </a:r>
            <a:endParaRPr lang="en-US" sz="1500" kern="1200" dirty="0"/>
          </a:p>
        </p:txBody>
      </p:sp>
      <p:sp>
        <p:nvSpPr>
          <p:cNvPr id="8" name="Rectangle 7"/>
          <p:cNvSpPr/>
          <p:nvPr/>
        </p:nvSpPr>
        <p:spPr>
          <a:xfrm>
            <a:off x="503238" y="2205637"/>
            <a:ext cx="8183562" cy="378000"/>
          </a:xfrm>
          <a:prstGeom prst="rect">
            <a:avLst/>
          </a:prstGeom>
        </p:spPr>
        <p:style>
          <a:lnRef idx="1">
            <a:schemeClr val="accent3">
              <a:hueOff val="-1860324"/>
              <a:satOff val="-10190"/>
              <a:lumOff val="313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912416" y="1984237"/>
            <a:ext cx="5728493" cy="442800"/>
          </a:xfrm>
          <a:custGeom>
            <a:avLst/>
            <a:gdLst>
              <a:gd name="connsiteX0" fmla="*/ 0 w 5728493"/>
              <a:gd name="connsiteY0" fmla="*/ 73801 h 442800"/>
              <a:gd name="connsiteX1" fmla="*/ 21616 w 5728493"/>
              <a:gd name="connsiteY1" fmla="*/ 21616 h 442800"/>
              <a:gd name="connsiteX2" fmla="*/ 73801 w 5728493"/>
              <a:gd name="connsiteY2" fmla="*/ 0 h 442800"/>
              <a:gd name="connsiteX3" fmla="*/ 5654692 w 5728493"/>
              <a:gd name="connsiteY3" fmla="*/ 0 h 442800"/>
              <a:gd name="connsiteX4" fmla="*/ 5706877 w 5728493"/>
              <a:gd name="connsiteY4" fmla="*/ 21616 h 442800"/>
              <a:gd name="connsiteX5" fmla="*/ 5728493 w 5728493"/>
              <a:gd name="connsiteY5" fmla="*/ 73801 h 442800"/>
              <a:gd name="connsiteX6" fmla="*/ 5728493 w 5728493"/>
              <a:gd name="connsiteY6" fmla="*/ 368999 h 442800"/>
              <a:gd name="connsiteX7" fmla="*/ 5706877 w 5728493"/>
              <a:gd name="connsiteY7" fmla="*/ 421184 h 442800"/>
              <a:gd name="connsiteX8" fmla="*/ 5654692 w 5728493"/>
              <a:gd name="connsiteY8" fmla="*/ 442800 h 442800"/>
              <a:gd name="connsiteX9" fmla="*/ 73801 w 5728493"/>
              <a:gd name="connsiteY9" fmla="*/ 442800 h 442800"/>
              <a:gd name="connsiteX10" fmla="*/ 21616 w 5728493"/>
              <a:gd name="connsiteY10" fmla="*/ 421184 h 442800"/>
              <a:gd name="connsiteX11" fmla="*/ 0 w 5728493"/>
              <a:gd name="connsiteY11" fmla="*/ 368999 h 442800"/>
              <a:gd name="connsiteX12" fmla="*/ 0 w 5728493"/>
              <a:gd name="connsiteY12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493" h="442800">
                <a:moveTo>
                  <a:pt x="0" y="73801"/>
                </a:moveTo>
                <a:cubicBezTo>
                  <a:pt x="0" y="54228"/>
                  <a:pt x="7775" y="35456"/>
                  <a:pt x="21616" y="21616"/>
                </a:cubicBezTo>
                <a:cubicBezTo>
                  <a:pt x="35456" y="7776"/>
                  <a:pt x="54228" y="0"/>
                  <a:pt x="73801" y="0"/>
                </a:cubicBezTo>
                <a:lnTo>
                  <a:pt x="5654692" y="0"/>
                </a:lnTo>
                <a:cubicBezTo>
                  <a:pt x="5674265" y="0"/>
                  <a:pt x="5693037" y="7775"/>
                  <a:pt x="5706877" y="21616"/>
                </a:cubicBezTo>
                <a:cubicBezTo>
                  <a:pt x="5720717" y="35456"/>
                  <a:pt x="5728493" y="54228"/>
                  <a:pt x="5728493" y="73801"/>
                </a:cubicBezTo>
                <a:lnTo>
                  <a:pt x="5728493" y="368999"/>
                </a:lnTo>
                <a:cubicBezTo>
                  <a:pt x="5728493" y="388572"/>
                  <a:pt x="5720718" y="407344"/>
                  <a:pt x="5706877" y="421184"/>
                </a:cubicBezTo>
                <a:cubicBezTo>
                  <a:pt x="5693037" y="435024"/>
                  <a:pt x="5674265" y="442800"/>
                  <a:pt x="5654692" y="442800"/>
                </a:cubicBezTo>
                <a:lnTo>
                  <a:pt x="73801" y="442800"/>
                </a:lnTo>
                <a:cubicBezTo>
                  <a:pt x="54228" y="442800"/>
                  <a:pt x="35456" y="435025"/>
                  <a:pt x="21616" y="421184"/>
                </a:cubicBezTo>
                <a:cubicBezTo>
                  <a:pt x="7776" y="407344"/>
                  <a:pt x="0" y="388572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1860324"/>
              <a:satOff val="-10190"/>
              <a:lumOff val="3137"/>
              <a:alphaOff val="0"/>
            </a:schemeClr>
          </a:fillRef>
          <a:effectRef idx="3">
            <a:schemeClr val="accent3">
              <a:hueOff val="-1860324"/>
              <a:satOff val="-10190"/>
              <a:lumOff val="313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39" tIns="21616" rIns="238139" bIns="21616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افزایش ثبات سودآوری بانک به‌علت کنترل کارآمد ریسک نقدینگی</a:t>
            </a:r>
            <a:endParaRPr lang="fa-IR" sz="1500" kern="1200" dirty="0"/>
          </a:p>
        </p:txBody>
      </p:sp>
      <p:sp>
        <p:nvSpPr>
          <p:cNvPr id="10" name="Rectangle 9"/>
          <p:cNvSpPr/>
          <p:nvPr/>
        </p:nvSpPr>
        <p:spPr>
          <a:xfrm>
            <a:off x="503238" y="2886037"/>
            <a:ext cx="8183562" cy="378000"/>
          </a:xfrm>
          <a:prstGeom prst="rect">
            <a:avLst/>
          </a:prstGeom>
        </p:spPr>
        <p:style>
          <a:lnRef idx="1">
            <a:schemeClr val="accent3">
              <a:hueOff val="-3720649"/>
              <a:satOff val="-20381"/>
              <a:lumOff val="627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912416" y="2664637"/>
            <a:ext cx="5728493" cy="442800"/>
          </a:xfrm>
          <a:custGeom>
            <a:avLst/>
            <a:gdLst>
              <a:gd name="connsiteX0" fmla="*/ 0 w 5728493"/>
              <a:gd name="connsiteY0" fmla="*/ 73801 h 442800"/>
              <a:gd name="connsiteX1" fmla="*/ 21616 w 5728493"/>
              <a:gd name="connsiteY1" fmla="*/ 21616 h 442800"/>
              <a:gd name="connsiteX2" fmla="*/ 73801 w 5728493"/>
              <a:gd name="connsiteY2" fmla="*/ 0 h 442800"/>
              <a:gd name="connsiteX3" fmla="*/ 5654692 w 5728493"/>
              <a:gd name="connsiteY3" fmla="*/ 0 h 442800"/>
              <a:gd name="connsiteX4" fmla="*/ 5706877 w 5728493"/>
              <a:gd name="connsiteY4" fmla="*/ 21616 h 442800"/>
              <a:gd name="connsiteX5" fmla="*/ 5728493 w 5728493"/>
              <a:gd name="connsiteY5" fmla="*/ 73801 h 442800"/>
              <a:gd name="connsiteX6" fmla="*/ 5728493 w 5728493"/>
              <a:gd name="connsiteY6" fmla="*/ 368999 h 442800"/>
              <a:gd name="connsiteX7" fmla="*/ 5706877 w 5728493"/>
              <a:gd name="connsiteY7" fmla="*/ 421184 h 442800"/>
              <a:gd name="connsiteX8" fmla="*/ 5654692 w 5728493"/>
              <a:gd name="connsiteY8" fmla="*/ 442800 h 442800"/>
              <a:gd name="connsiteX9" fmla="*/ 73801 w 5728493"/>
              <a:gd name="connsiteY9" fmla="*/ 442800 h 442800"/>
              <a:gd name="connsiteX10" fmla="*/ 21616 w 5728493"/>
              <a:gd name="connsiteY10" fmla="*/ 421184 h 442800"/>
              <a:gd name="connsiteX11" fmla="*/ 0 w 5728493"/>
              <a:gd name="connsiteY11" fmla="*/ 368999 h 442800"/>
              <a:gd name="connsiteX12" fmla="*/ 0 w 5728493"/>
              <a:gd name="connsiteY12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493" h="442800">
                <a:moveTo>
                  <a:pt x="0" y="73801"/>
                </a:moveTo>
                <a:cubicBezTo>
                  <a:pt x="0" y="54228"/>
                  <a:pt x="7775" y="35456"/>
                  <a:pt x="21616" y="21616"/>
                </a:cubicBezTo>
                <a:cubicBezTo>
                  <a:pt x="35456" y="7776"/>
                  <a:pt x="54228" y="0"/>
                  <a:pt x="73801" y="0"/>
                </a:cubicBezTo>
                <a:lnTo>
                  <a:pt x="5654692" y="0"/>
                </a:lnTo>
                <a:cubicBezTo>
                  <a:pt x="5674265" y="0"/>
                  <a:pt x="5693037" y="7775"/>
                  <a:pt x="5706877" y="21616"/>
                </a:cubicBezTo>
                <a:cubicBezTo>
                  <a:pt x="5720717" y="35456"/>
                  <a:pt x="5728493" y="54228"/>
                  <a:pt x="5728493" y="73801"/>
                </a:cubicBezTo>
                <a:lnTo>
                  <a:pt x="5728493" y="368999"/>
                </a:lnTo>
                <a:cubicBezTo>
                  <a:pt x="5728493" y="388572"/>
                  <a:pt x="5720718" y="407344"/>
                  <a:pt x="5706877" y="421184"/>
                </a:cubicBezTo>
                <a:cubicBezTo>
                  <a:pt x="5693037" y="435024"/>
                  <a:pt x="5674265" y="442800"/>
                  <a:pt x="5654692" y="442800"/>
                </a:cubicBezTo>
                <a:lnTo>
                  <a:pt x="73801" y="442800"/>
                </a:lnTo>
                <a:cubicBezTo>
                  <a:pt x="54228" y="442800"/>
                  <a:pt x="35456" y="435025"/>
                  <a:pt x="21616" y="421184"/>
                </a:cubicBezTo>
                <a:cubicBezTo>
                  <a:pt x="7776" y="407344"/>
                  <a:pt x="0" y="388572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3720649"/>
              <a:satOff val="-20381"/>
              <a:lumOff val="6275"/>
              <a:alphaOff val="0"/>
            </a:schemeClr>
          </a:fillRef>
          <a:effectRef idx="3">
            <a:schemeClr val="accent3">
              <a:hueOff val="-3720649"/>
              <a:satOff val="-20381"/>
              <a:lumOff val="627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39" tIns="21616" rIns="238139" bIns="21616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ایجاد آمادگی برای مواجهه با بحران‌های نقدینگی</a:t>
            </a:r>
            <a:endParaRPr lang="fa-IR" sz="1500" kern="1200" dirty="0"/>
          </a:p>
        </p:txBody>
      </p:sp>
      <p:sp>
        <p:nvSpPr>
          <p:cNvPr id="12" name="Rectangle 11"/>
          <p:cNvSpPr/>
          <p:nvPr/>
        </p:nvSpPr>
        <p:spPr>
          <a:xfrm>
            <a:off x="503238" y="3566437"/>
            <a:ext cx="8183562" cy="378000"/>
          </a:xfrm>
          <a:prstGeom prst="rect">
            <a:avLst/>
          </a:prstGeom>
        </p:spPr>
        <p:style>
          <a:lnRef idx="1">
            <a:schemeClr val="accent3">
              <a:hueOff val="-5580973"/>
              <a:satOff val="-30571"/>
              <a:lumOff val="941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912416" y="3345037"/>
            <a:ext cx="5728493" cy="442800"/>
          </a:xfrm>
          <a:custGeom>
            <a:avLst/>
            <a:gdLst>
              <a:gd name="connsiteX0" fmla="*/ 0 w 5728493"/>
              <a:gd name="connsiteY0" fmla="*/ 73801 h 442800"/>
              <a:gd name="connsiteX1" fmla="*/ 21616 w 5728493"/>
              <a:gd name="connsiteY1" fmla="*/ 21616 h 442800"/>
              <a:gd name="connsiteX2" fmla="*/ 73801 w 5728493"/>
              <a:gd name="connsiteY2" fmla="*/ 0 h 442800"/>
              <a:gd name="connsiteX3" fmla="*/ 5654692 w 5728493"/>
              <a:gd name="connsiteY3" fmla="*/ 0 h 442800"/>
              <a:gd name="connsiteX4" fmla="*/ 5706877 w 5728493"/>
              <a:gd name="connsiteY4" fmla="*/ 21616 h 442800"/>
              <a:gd name="connsiteX5" fmla="*/ 5728493 w 5728493"/>
              <a:gd name="connsiteY5" fmla="*/ 73801 h 442800"/>
              <a:gd name="connsiteX6" fmla="*/ 5728493 w 5728493"/>
              <a:gd name="connsiteY6" fmla="*/ 368999 h 442800"/>
              <a:gd name="connsiteX7" fmla="*/ 5706877 w 5728493"/>
              <a:gd name="connsiteY7" fmla="*/ 421184 h 442800"/>
              <a:gd name="connsiteX8" fmla="*/ 5654692 w 5728493"/>
              <a:gd name="connsiteY8" fmla="*/ 442800 h 442800"/>
              <a:gd name="connsiteX9" fmla="*/ 73801 w 5728493"/>
              <a:gd name="connsiteY9" fmla="*/ 442800 h 442800"/>
              <a:gd name="connsiteX10" fmla="*/ 21616 w 5728493"/>
              <a:gd name="connsiteY10" fmla="*/ 421184 h 442800"/>
              <a:gd name="connsiteX11" fmla="*/ 0 w 5728493"/>
              <a:gd name="connsiteY11" fmla="*/ 368999 h 442800"/>
              <a:gd name="connsiteX12" fmla="*/ 0 w 5728493"/>
              <a:gd name="connsiteY12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493" h="442800">
                <a:moveTo>
                  <a:pt x="0" y="73801"/>
                </a:moveTo>
                <a:cubicBezTo>
                  <a:pt x="0" y="54228"/>
                  <a:pt x="7775" y="35456"/>
                  <a:pt x="21616" y="21616"/>
                </a:cubicBezTo>
                <a:cubicBezTo>
                  <a:pt x="35456" y="7776"/>
                  <a:pt x="54228" y="0"/>
                  <a:pt x="73801" y="0"/>
                </a:cubicBezTo>
                <a:lnTo>
                  <a:pt x="5654692" y="0"/>
                </a:lnTo>
                <a:cubicBezTo>
                  <a:pt x="5674265" y="0"/>
                  <a:pt x="5693037" y="7775"/>
                  <a:pt x="5706877" y="21616"/>
                </a:cubicBezTo>
                <a:cubicBezTo>
                  <a:pt x="5720717" y="35456"/>
                  <a:pt x="5728493" y="54228"/>
                  <a:pt x="5728493" y="73801"/>
                </a:cubicBezTo>
                <a:lnTo>
                  <a:pt x="5728493" y="368999"/>
                </a:lnTo>
                <a:cubicBezTo>
                  <a:pt x="5728493" y="388572"/>
                  <a:pt x="5720718" y="407344"/>
                  <a:pt x="5706877" y="421184"/>
                </a:cubicBezTo>
                <a:cubicBezTo>
                  <a:pt x="5693037" y="435024"/>
                  <a:pt x="5674265" y="442800"/>
                  <a:pt x="5654692" y="442800"/>
                </a:cubicBezTo>
                <a:lnTo>
                  <a:pt x="73801" y="442800"/>
                </a:lnTo>
                <a:cubicBezTo>
                  <a:pt x="54228" y="442800"/>
                  <a:pt x="35456" y="435025"/>
                  <a:pt x="21616" y="421184"/>
                </a:cubicBezTo>
                <a:cubicBezTo>
                  <a:pt x="7776" y="407344"/>
                  <a:pt x="0" y="388572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5580973"/>
              <a:satOff val="-30571"/>
              <a:lumOff val="9412"/>
              <a:alphaOff val="0"/>
            </a:schemeClr>
          </a:fillRef>
          <a:effectRef idx="3">
            <a:schemeClr val="accent3">
              <a:hueOff val="-5580973"/>
              <a:satOff val="-30571"/>
              <a:lumOff val="941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39" tIns="21616" rIns="238139" bIns="21616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دستیابی به زیرساخت‌های لازم جهت مدیریت بهینۀ  دارایی-بدهی</a:t>
            </a:r>
            <a:endParaRPr lang="fa-IR" sz="1500" kern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fa-IR" dirty="0" smtClean="0"/>
              <a:t>با تشکر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0" dirty="0" smtClean="0"/>
              <a:t>ریسک‌های عمدۀ مؤسسات مالی</a:t>
            </a:r>
            <a:endParaRPr lang="en-US" b="0" dirty="0"/>
          </a:p>
        </p:txBody>
      </p:sp>
      <p:sp>
        <p:nvSpPr>
          <p:cNvPr id="6" name="Isosceles Triangle 5"/>
          <p:cNvSpPr/>
          <p:nvPr/>
        </p:nvSpPr>
        <p:spPr>
          <a:xfrm>
            <a:off x="2186787" y="530352"/>
            <a:ext cx="4187952" cy="4187952"/>
          </a:xfrm>
          <a:prstGeom prst="triangl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4280763" y="949556"/>
            <a:ext cx="2722168" cy="744343"/>
          </a:xfrm>
          <a:custGeom>
            <a:avLst/>
            <a:gdLst>
              <a:gd name="connsiteX0" fmla="*/ 0 w 2722168"/>
              <a:gd name="connsiteY0" fmla="*/ 124060 h 744343"/>
              <a:gd name="connsiteX1" fmla="*/ 36336 w 2722168"/>
              <a:gd name="connsiteY1" fmla="*/ 36336 h 744343"/>
              <a:gd name="connsiteX2" fmla="*/ 124060 w 2722168"/>
              <a:gd name="connsiteY2" fmla="*/ 0 h 744343"/>
              <a:gd name="connsiteX3" fmla="*/ 2598108 w 2722168"/>
              <a:gd name="connsiteY3" fmla="*/ 0 h 744343"/>
              <a:gd name="connsiteX4" fmla="*/ 2685832 w 2722168"/>
              <a:gd name="connsiteY4" fmla="*/ 36336 h 744343"/>
              <a:gd name="connsiteX5" fmla="*/ 2722168 w 2722168"/>
              <a:gd name="connsiteY5" fmla="*/ 124060 h 744343"/>
              <a:gd name="connsiteX6" fmla="*/ 2722168 w 2722168"/>
              <a:gd name="connsiteY6" fmla="*/ 620283 h 744343"/>
              <a:gd name="connsiteX7" fmla="*/ 2685832 w 2722168"/>
              <a:gd name="connsiteY7" fmla="*/ 708007 h 744343"/>
              <a:gd name="connsiteX8" fmla="*/ 2598108 w 2722168"/>
              <a:gd name="connsiteY8" fmla="*/ 744343 h 744343"/>
              <a:gd name="connsiteX9" fmla="*/ 124060 w 2722168"/>
              <a:gd name="connsiteY9" fmla="*/ 744343 h 744343"/>
              <a:gd name="connsiteX10" fmla="*/ 36336 w 2722168"/>
              <a:gd name="connsiteY10" fmla="*/ 708007 h 744343"/>
              <a:gd name="connsiteX11" fmla="*/ 0 w 2722168"/>
              <a:gd name="connsiteY11" fmla="*/ 620283 h 744343"/>
              <a:gd name="connsiteX12" fmla="*/ 0 w 2722168"/>
              <a:gd name="connsiteY12" fmla="*/ 124060 h 74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744343">
                <a:moveTo>
                  <a:pt x="0" y="124060"/>
                </a:moveTo>
                <a:cubicBezTo>
                  <a:pt x="0" y="91157"/>
                  <a:pt x="13071" y="59602"/>
                  <a:pt x="36336" y="36336"/>
                </a:cubicBezTo>
                <a:cubicBezTo>
                  <a:pt x="59602" y="13070"/>
                  <a:pt x="91157" y="0"/>
                  <a:pt x="124060" y="0"/>
                </a:cubicBezTo>
                <a:lnTo>
                  <a:pt x="2598108" y="0"/>
                </a:lnTo>
                <a:cubicBezTo>
                  <a:pt x="2631011" y="0"/>
                  <a:pt x="2662566" y="13071"/>
                  <a:pt x="2685832" y="36336"/>
                </a:cubicBezTo>
                <a:cubicBezTo>
                  <a:pt x="2709098" y="59602"/>
                  <a:pt x="2722168" y="91157"/>
                  <a:pt x="2722168" y="124060"/>
                </a:cubicBezTo>
                <a:lnTo>
                  <a:pt x="2722168" y="620283"/>
                </a:lnTo>
                <a:cubicBezTo>
                  <a:pt x="2722168" y="653186"/>
                  <a:pt x="2709097" y="684741"/>
                  <a:pt x="2685832" y="708007"/>
                </a:cubicBezTo>
                <a:cubicBezTo>
                  <a:pt x="2662566" y="731273"/>
                  <a:pt x="2631011" y="744343"/>
                  <a:pt x="2598108" y="744343"/>
                </a:cubicBezTo>
                <a:lnTo>
                  <a:pt x="124060" y="744343"/>
                </a:lnTo>
                <a:cubicBezTo>
                  <a:pt x="91157" y="744343"/>
                  <a:pt x="59602" y="731272"/>
                  <a:pt x="36336" y="708007"/>
                </a:cubicBezTo>
                <a:cubicBezTo>
                  <a:pt x="13070" y="684741"/>
                  <a:pt x="0" y="653186"/>
                  <a:pt x="0" y="620283"/>
                </a:cubicBezTo>
                <a:lnTo>
                  <a:pt x="0" y="12406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6826" tIns="146826" rIns="146826" bIns="146826" numCol="1" spcCol="1270" anchor="ctr" anchorCtr="0">
            <a:noAutofit/>
          </a:bodyPr>
          <a:lstStyle/>
          <a:p>
            <a:pPr lvl="0" algn="ctr" defTabSz="1289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kern="1200" dirty="0" smtClean="0"/>
              <a:t>ریسک اعتباری</a:t>
            </a:r>
            <a:endParaRPr lang="en-US" sz="2900" kern="1200" dirty="0"/>
          </a:p>
        </p:txBody>
      </p:sp>
      <p:sp>
        <p:nvSpPr>
          <p:cNvPr id="8" name="Freeform 7"/>
          <p:cNvSpPr/>
          <p:nvPr/>
        </p:nvSpPr>
        <p:spPr>
          <a:xfrm>
            <a:off x="4280763" y="1786942"/>
            <a:ext cx="2722168" cy="744343"/>
          </a:xfrm>
          <a:custGeom>
            <a:avLst/>
            <a:gdLst>
              <a:gd name="connsiteX0" fmla="*/ 0 w 2722168"/>
              <a:gd name="connsiteY0" fmla="*/ 124060 h 744343"/>
              <a:gd name="connsiteX1" fmla="*/ 36336 w 2722168"/>
              <a:gd name="connsiteY1" fmla="*/ 36336 h 744343"/>
              <a:gd name="connsiteX2" fmla="*/ 124060 w 2722168"/>
              <a:gd name="connsiteY2" fmla="*/ 0 h 744343"/>
              <a:gd name="connsiteX3" fmla="*/ 2598108 w 2722168"/>
              <a:gd name="connsiteY3" fmla="*/ 0 h 744343"/>
              <a:gd name="connsiteX4" fmla="*/ 2685832 w 2722168"/>
              <a:gd name="connsiteY4" fmla="*/ 36336 h 744343"/>
              <a:gd name="connsiteX5" fmla="*/ 2722168 w 2722168"/>
              <a:gd name="connsiteY5" fmla="*/ 124060 h 744343"/>
              <a:gd name="connsiteX6" fmla="*/ 2722168 w 2722168"/>
              <a:gd name="connsiteY6" fmla="*/ 620283 h 744343"/>
              <a:gd name="connsiteX7" fmla="*/ 2685832 w 2722168"/>
              <a:gd name="connsiteY7" fmla="*/ 708007 h 744343"/>
              <a:gd name="connsiteX8" fmla="*/ 2598108 w 2722168"/>
              <a:gd name="connsiteY8" fmla="*/ 744343 h 744343"/>
              <a:gd name="connsiteX9" fmla="*/ 124060 w 2722168"/>
              <a:gd name="connsiteY9" fmla="*/ 744343 h 744343"/>
              <a:gd name="connsiteX10" fmla="*/ 36336 w 2722168"/>
              <a:gd name="connsiteY10" fmla="*/ 708007 h 744343"/>
              <a:gd name="connsiteX11" fmla="*/ 0 w 2722168"/>
              <a:gd name="connsiteY11" fmla="*/ 620283 h 744343"/>
              <a:gd name="connsiteX12" fmla="*/ 0 w 2722168"/>
              <a:gd name="connsiteY12" fmla="*/ 124060 h 74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744343">
                <a:moveTo>
                  <a:pt x="0" y="124060"/>
                </a:moveTo>
                <a:cubicBezTo>
                  <a:pt x="0" y="91157"/>
                  <a:pt x="13071" y="59602"/>
                  <a:pt x="36336" y="36336"/>
                </a:cubicBezTo>
                <a:cubicBezTo>
                  <a:pt x="59602" y="13070"/>
                  <a:pt x="91157" y="0"/>
                  <a:pt x="124060" y="0"/>
                </a:cubicBezTo>
                <a:lnTo>
                  <a:pt x="2598108" y="0"/>
                </a:lnTo>
                <a:cubicBezTo>
                  <a:pt x="2631011" y="0"/>
                  <a:pt x="2662566" y="13071"/>
                  <a:pt x="2685832" y="36336"/>
                </a:cubicBezTo>
                <a:cubicBezTo>
                  <a:pt x="2709098" y="59602"/>
                  <a:pt x="2722168" y="91157"/>
                  <a:pt x="2722168" y="124060"/>
                </a:cubicBezTo>
                <a:lnTo>
                  <a:pt x="2722168" y="620283"/>
                </a:lnTo>
                <a:cubicBezTo>
                  <a:pt x="2722168" y="653186"/>
                  <a:pt x="2709097" y="684741"/>
                  <a:pt x="2685832" y="708007"/>
                </a:cubicBezTo>
                <a:cubicBezTo>
                  <a:pt x="2662566" y="731273"/>
                  <a:pt x="2631011" y="744343"/>
                  <a:pt x="2598108" y="744343"/>
                </a:cubicBezTo>
                <a:lnTo>
                  <a:pt x="124060" y="744343"/>
                </a:lnTo>
                <a:cubicBezTo>
                  <a:pt x="91157" y="744343"/>
                  <a:pt x="59602" y="731272"/>
                  <a:pt x="36336" y="708007"/>
                </a:cubicBezTo>
                <a:cubicBezTo>
                  <a:pt x="13070" y="684741"/>
                  <a:pt x="0" y="653186"/>
                  <a:pt x="0" y="620283"/>
                </a:cubicBezTo>
                <a:lnTo>
                  <a:pt x="0" y="12406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hueOff val="-3022401"/>
              <a:satOff val="1745"/>
              <a:lumOff val="-320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6826" tIns="146826" rIns="146826" bIns="146826" numCol="1" spcCol="1270" anchor="ctr" anchorCtr="0">
            <a:noAutofit/>
          </a:bodyPr>
          <a:lstStyle/>
          <a:p>
            <a:pPr lvl="0" algn="ctr" defTabSz="1289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kern="1200" dirty="0" smtClean="0"/>
              <a:t>ریسک نقدینگی </a:t>
            </a:r>
            <a:endParaRPr lang="en-US" sz="2900" kern="1200" dirty="0"/>
          </a:p>
        </p:txBody>
      </p:sp>
      <p:sp>
        <p:nvSpPr>
          <p:cNvPr id="9" name="Freeform 8"/>
          <p:cNvSpPr/>
          <p:nvPr/>
        </p:nvSpPr>
        <p:spPr>
          <a:xfrm>
            <a:off x="4280763" y="2624328"/>
            <a:ext cx="2722168" cy="744343"/>
          </a:xfrm>
          <a:custGeom>
            <a:avLst/>
            <a:gdLst>
              <a:gd name="connsiteX0" fmla="*/ 0 w 2722168"/>
              <a:gd name="connsiteY0" fmla="*/ 124060 h 744343"/>
              <a:gd name="connsiteX1" fmla="*/ 36336 w 2722168"/>
              <a:gd name="connsiteY1" fmla="*/ 36336 h 744343"/>
              <a:gd name="connsiteX2" fmla="*/ 124060 w 2722168"/>
              <a:gd name="connsiteY2" fmla="*/ 0 h 744343"/>
              <a:gd name="connsiteX3" fmla="*/ 2598108 w 2722168"/>
              <a:gd name="connsiteY3" fmla="*/ 0 h 744343"/>
              <a:gd name="connsiteX4" fmla="*/ 2685832 w 2722168"/>
              <a:gd name="connsiteY4" fmla="*/ 36336 h 744343"/>
              <a:gd name="connsiteX5" fmla="*/ 2722168 w 2722168"/>
              <a:gd name="connsiteY5" fmla="*/ 124060 h 744343"/>
              <a:gd name="connsiteX6" fmla="*/ 2722168 w 2722168"/>
              <a:gd name="connsiteY6" fmla="*/ 620283 h 744343"/>
              <a:gd name="connsiteX7" fmla="*/ 2685832 w 2722168"/>
              <a:gd name="connsiteY7" fmla="*/ 708007 h 744343"/>
              <a:gd name="connsiteX8" fmla="*/ 2598108 w 2722168"/>
              <a:gd name="connsiteY8" fmla="*/ 744343 h 744343"/>
              <a:gd name="connsiteX9" fmla="*/ 124060 w 2722168"/>
              <a:gd name="connsiteY9" fmla="*/ 744343 h 744343"/>
              <a:gd name="connsiteX10" fmla="*/ 36336 w 2722168"/>
              <a:gd name="connsiteY10" fmla="*/ 708007 h 744343"/>
              <a:gd name="connsiteX11" fmla="*/ 0 w 2722168"/>
              <a:gd name="connsiteY11" fmla="*/ 620283 h 744343"/>
              <a:gd name="connsiteX12" fmla="*/ 0 w 2722168"/>
              <a:gd name="connsiteY12" fmla="*/ 124060 h 74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744343">
                <a:moveTo>
                  <a:pt x="0" y="124060"/>
                </a:moveTo>
                <a:cubicBezTo>
                  <a:pt x="0" y="91157"/>
                  <a:pt x="13071" y="59602"/>
                  <a:pt x="36336" y="36336"/>
                </a:cubicBezTo>
                <a:cubicBezTo>
                  <a:pt x="59602" y="13070"/>
                  <a:pt x="91157" y="0"/>
                  <a:pt x="124060" y="0"/>
                </a:cubicBezTo>
                <a:lnTo>
                  <a:pt x="2598108" y="0"/>
                </a:lnTo>
                <a:cubicBezTo>
                  <a:pt x="2631011" y="0"/>
                  <a:pt x="2662566" y="13071"/>
                  <a:pt x="2685832" y="36336"/>
                </a:cubicBezTo>
                <a:cubicBezTo>
                  <a:pt x="2709098" y="59602"/>
                  <a:pt x="2722168" y="91157"/>
                  <a:pt x="2722168" y="124060"/>
                </a:cubicBezTo>
                <a:lnTo>
                  <a:pt x="2722168" y="620283"/>
                </a:lnTo>
                <a:cubicBezTo>
                  <a:pt x="2722168" y="653186"/>
                  <a:pt x="2709097" y="684741"/>
                  <a:pt x="2685832" y="708007"/>
                </a:cubicBezTo>
                <a:cubicBezTo>
                  <a:pt x="2662566" y="731273"/>
                  <a:pt x="2631011" y="744343"/>
                  <a:pt x="2598108" y="744343"/>
                </a:cubicBezTo>
                <a:lnTo>
                  <a:pt x="124060" y="744343"/>
                </a:lnTo>
                <a:cubicBezTo>
                  <a:pt x="91157" y="744343"/>
                  <a:pt x="59602" y="731272"/>
                  <a:pt x="36336" y="708007"/>
                </a:cubicBezTo>
                <a:cubicBezTo>
                  <a:pt x="13070" y="684741"/>
                  <a:pt x="0" y="653186"/>
                  <a:pt x="0" y="620283"/>
                </a:cubicBezTo>
                <a:lnTo>
                  <a:pt x="0" y="12406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hueOff val="-6044802"/>
              <a:satOff val="3491"/>
              <a:lumOff val="-640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6826" tIns="146826" rIns="146826" bIns="146826" numCol="1" spcCol="1270" anchor="ctr" anchorCtr="0">
            <a:noAutofit/>
          </a:bodyPr>
          <a:lstStyle/>
          <a:p>
            <a:pPr lvl="0" algn="ctr" defTabSz="1289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kern="1200" dirty="0" smtClean="0"/>
              <a:t>ریسک عملیاتی</a:t>
            </a:r>
            <a:endParaRPr lang="en-US" sz="2900" kern="1200" dirty="0"/>
          </a:p>
        </p:txBody>
      </p:sp>
      <p:sp>
        <p:nvSpPr>
          <p:cNvPr id="10" name="Freeform 9"/>
          <p:cNvSpPr/>
          <p:nvPr/>
        </p:nvSpPr>
        <p:spPr>
          <a:xfrm>
            <a:off x="4280763" y="3461713"/>
            <a:ext cx="2722168" cy="744343"/>
          </a:xfrm>
          <a:custGeom>
            <a:avLst/>
            <a:gdLst>
              <a:gd name="connsiteX0" fmla="*/ 0 w 2722168"/>
              <a:gd name="connsiteY0" fmla="*/ 124060 h 744343"/>
              <a:gd name="connsiteX1" fmla="*/ 36336 w 2722168"/>
              <a:gd name="connsiteY1" fmla="*/ 36336 h 744343"/>
              <a:gd name="connsiteX2" fmla="*/ 124060 w 2722168"/>
              <a:gd name="connsiteY2" fmla="*/ 0 h 744343"/>
              <a:gd name="connsiteX3" fmla="*/ 2598108 w 2722168"/>
              <a:gd name="connsiteY3" fmla="*/ 0 h 744343"/>
              <a:gd name="connsiteX4" fmla="*/ 2685832 w 2722168"/>
              <a:gd name="connsiteY4" fmla="*/ 36336 h 744343"/>
              <a:gd name="connsiteX5" fmla="*/ 2722168 w 2722168"/>
              <a:gd name="connsiteY5" fmla="*/ 124060 h 744343"/>
              <a:gd name="connsiteX6" fmla="*/ 2722168 w 2722168"/>
              <a:gd name="connsiteY6" fmla="*/ 620283 h 744343"/>
              <a:gd name="connsiteX7" fmla="*/ 2685832 w 2722168"/>
              <a:gd name="connsiteY7" fmla="*/ 708007 h 744343"/>
              <a:gd name="connsiteX8" fmla="*/ 2598108 w 2722168"/>
              <a:gd name="connsiteY8" fmla="*/ 744343 h 744343"/>
              <a:gd name="connsiteX9" fmla="*/ 124060 w 2722168"/>
              <a:gd name="connsiteY9" fmla="*/ 744343 h 744343"/>
              <a:gd name="connsiteX10" fmla="*/ 36336 w 2722168"/>
              <a:gd name="connsiteY10" fmla="*/ 708007 h 744343"/>
              <a:gd name="connsiteX11" fmla="*/ 0 w 2722168"/>
              <a:gd name="connsiteY11" fmla="*/ 620283 h 744343"/>
              <a:gd name="connsiteX12" fmla="*/ 0 w 2722168"/>
              <a:gd name="connsiteY12" fmla="*/ 124060 h 74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744343">
                <a:moveTo>
                  <a:pt x="0" y="124060"/>
                </a:moveTo>
                <a:cubicBezTo>
                  <a:pt x="0" y="91157"/>
                  <a:pt x="13071" y="59602"/>
                  <a:pt x="36336" y="36336"/>
                </a:cubicBezTo>
                <a:cubicBezTo>
                  <a:pt x="59602" y="13070"/>
                  <a:pt x="91157" y="0"/>
                  <a:pt x="124060" y="0"/>
                </a:cubicBezTo>
                <a:lnTo>
                  <a:pt x="2598108" y="0"/>
                </a:lnTo>
                <a:cubicBezTo>
                  <a:pt x="2631011" y="0"/>
                  <a:pt x="2662566" y="13071"/>
                  <a:pt x="2685832" y="36336"/>
                </a:cubicBezTo>
                <a:cubicBezTo>
                  <a:pt x="2709098" y="59602"/>
                  <a:pt x="2722168" y="91157"/>
                  <a:pt x="2722168" y="124060"/>
                </a:cubicBezTo>
                <a:lnTo>
                  <a:pt x="2722168" y="620283"/>
                </a:lnTo>
                <a:cubicBezTo>
                  <a:pt x="2722168" y="653186"/>
                  <a:pt x="2709097" y="684741"/>
                  <a:pt x="2685832" y="708007"/>
                </a:cubicBezTo>
                <a:cubicBezTo>
                  <a:pt x="2662566" y="731273"/>
                  <a:pt x="2631011" y="744343"/>
                  <a:pt x="2598108" y="744343"/>
                </a:cubicBezTo>
                <a:lnTo>
                  <a:pt x="124060" y="744343"/>
                </a:lnTo>
                <a:cubicBezTo>
                  <a:pt x="91157" y="744343"/>
                  <a:pt x="59602" y="731272"/>
                  <a:pt x="36336" y="708007"/>
                </a:cubicBezTo>
                <a:cubicBezTo>
                  <a:pt x="13070" y="684741"/>
                  <a:pt x="0" y="653186"/>
                  <a:pt x="0" y="620283"/>
                </a:cubicBezTo>
                <a:lnTo>
                  <a:pt x="0" y="12406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hueOff val="-9067202"/>
              <a:satOff val="5236"/>
              <a:lumOff val="-960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6826" tIns="146826" rIns="146826" bIns="146826" numCol="1" spcCol="1270" anchor="ctr" anchorCtr="0">
            <a:noAutofit/>
          </a:bodyPr>
          <a:lstStyle/>
          <a:p>
            <a:pPr lvl="0" algn="ctr" defTabSz="1289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kern="1200" smtClean="0"/>
              <a:t>ریسک بازار</a:t>
            </a:r>
            <a:endParaRPr lang="fa-IR" sz="2900" kern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0" dirty="0" smtClean="0"/>
              <a:t>هم‌پوشانی ریسک‌ها</a:t>
            </a:r>
            <a:endParaRPr lang="fa-IR" b="0" dirty="0"/>
          </a:p>
        </p:txBody>
      </p:sp>
      <p:sp>
        <p:nvSpPr>
          <p:cNvPr id="6" name="Freeform 5"/>
          <p:cNvSpPr/>
          <p:nvPr/>
        </p:nvSpPr>
        <p:spPr>
          <a:xfrm>
            <a:off x="3505992" y="572231"/>
            <a:ext cx="2177735" cy="2177735"/>
          </a:xfrm>
          <a:custGeom>
            <a:avLst/>
            <a:gdLst>
              <a:gd name="connsiteX0" fmla="*/ 0 w 2177735"/>
              <a:gd name="connsiteY0" fmla="*/ 1088868 h 2177735"/>
              <a:gd name="connsiteX1" fmla="*/ 318923 w 2177735"/>
              <a:gd name="connsiteY1" fmla="*/ 318922 h 2177735"/>
              <a:gd name="connsiteX2" fmla="*/ 1088870 w 2177735"/>
              <a:gd name="connsiteY2" fmla="*/ 1 h 2177735"/>
              <a:gd name="connsiteX3" fmla="*/ 1858816 w 2177735"/>
              <a:gd name="connsiteY3" fmla="*/ 318924 h 2177735"/>
              <a:gd name="connsiteX4" fmla="*/ 2177737 w 2177735"/>
              <a:gd name="connsiteY4" fmla="*/ 1088871 h 2177735"/>
              <a:gd name="connsiteX5" fmla="*/ 1858815 w 2177735"/>
              <a:gd name="connsiteY5" fmla="*/ 1858817 h 2177735"/>
              <a:gd name="connsiteX6" fmla="*/ 1088869 w 2177735"/>
              <a:gd name="connsiteY6" fmla="*/ 2177739 h 2177735"/>
              <a:gd name="connsiteX7" fmla="*/ 318923 w 2177735"/>
              <a:gd name="connsiteY7" fmla="*/ 1858816 h 2177735"/>
              <a:gd name="connsiteX8" fmla="*/ 2 w 2177735"/>
              <a:gd name="connsiteY8" fmla="*/ 1088869 h 2177735"/>
              <a:gd name="connsiteX9" fmla="*/ 0 w 2177735"/>
              <a:gd name="connsiteY9" fmla="*/ 1088868 h 217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7735" h="2177735">
                <a:moveTo>
                  <a:pt x="0" y="1088868"/>
                </a:moveTo>
                <a:cubicBezTo>
                  <a:pt x="0" y="800082"/>
                  <a:pt x="114720" y="523124"/>
                  <a:pt x="318923" y="318922"/>
                </a:cubicBezTo>
                <a:cubicBezTo>
                  <a:pt x="523126" y="114720"/>
                  <a:pt x="800084" y="1"/>
                  <a:pt x="1088870" y="1"/>
                </a:cubicBezTo>
                <a:cubicBezTo>
                  <a:pt x="1377656" y="1"/>
                  <a:pt x="1654614" y="114721"/>
                  <a:pt x="1858816" y="318924"/>
                </a:cubicBezTo>
                <a:cubicBezTo>
                  <a:pt x="2063018" y="523127"/>
                  <a:pt x="2177737" y="800085"/>
                  <a:pt x="2177737" y="1088871"/>
                </a:cubicBezTo>
                <a:cubicBezTo>
                  <a:pt x="2177737" y="1377657"/>
                  <a:pt x="2063017" y="1654615"/>
                  <a:pt x="1858815" y="1858817"/>
                </a:cubicBezTo>
                <a:cubicBezTo>
                  <a:pt x="1654613" y="2063019"/>
                  <a:pt x="1377655" y="2177739"/>
                  <a:pt x="1088869" y="2177739"/>
                </a:cubicBezTo>
                <a:cubicBezTo>
                  <a:pt x="800083" y="2177739"/>
                  <a:pt x="523125" y="2063019"/>
                  <a:pt x="318923" y="1858816"/>
                </a:cubicBezTo>
                <a:cubicBezTo>
                  <a:pt x="114721" y="1654613"/>
                  <a:pt x="1" y="1377655"/>
                  <a:pt x="2" y="1088869"/>
                </a:cubicBezTo>
                <a:cubicBezTo>
                  <a:pt x="1" y="1088869"/>
                  <a:pt x="1" y="1088868"/>
                  <a:pt x="0" y="1088868"/>
                </a:cubicBez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alpha val="50000"/>
              <a:hueOff val="0"/>
              <a:satOff val="0"/>
              <a:lumOff val="0"/>
              <a:alphaOff val="0"/>
            </a:schemeClr>
          </a:fillRef>
          <a:effectRef idx="3">
            <a:schemeClr val="l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51277" tIns="293157" rIns="251278" bIns="1193566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ریسک اعتباری</a:t>
            </a:r>
            <a:endParaRPr lang="fa-IR" sz="1800" kern="1200" dirty="0"/>
          </a:p>
        </p:txBody>
      </p:sp>
      <p:sp>
        <p:nvSpPr>
          <p:cNvPr id="7" name="Freeform 6"/>
          <p:cNvSpPr/>
          <p:nvPr/>
        </p:nvSpPr>
        <p:spPr>
          <a:xfrm>
            <a:off x="4469221" y="1535460"/>
            <a:ext cx="2177735" cy="2177735"/>
          </a:xfrm>
          <a:custGeom>
            <a:avLst/>
            <a:gdLst>
              <a:gd name="connsiteX0" fmla="*/ 0 w 2177735"/>
              <a:gd name="connsiteY0" fmla="*/ 1088868 h 2177735"/>
              <a:gd name="connsiteX1" fmla="*/ 318923 w 2177735"/>
              <a:gd name="connsiteY1" fmla="*/ 318922 h 2177735"/>
              <a:gd name="connsiteX2" fmla="*/ 1088870 w 2177735"/>
              <a:gd name="connsiteY2" fmla="*/ 1 h 2177735"/>
              <a:gd name="connsiteX3" fmla="*/ 1858816 w 2177735"/>
              <a:gd name="connsiteY3" fmla="*/ 318924 h 2177735"/>
              <a:gd name="connsiteX4" fmla="*/ 2177737 w 2177735"/>
              <a:gd name="connsiteY4" fmla="*/ 1088871 h 2177735"/>
              <a:gd name="connsiteX5" fmla="*/ 1858815 w 2177735"/>
              <a:gd name="connsiteY5" fmla="*/ 1858817 h 2177735"/>
              <a:gd name="connsiteX6" fmla="*/ 1088869 w 2177735"/>
              <a:gd name="connsiteY6" fmla="*/ 2177739 h 2177735"/>
              <a:gd name="connsiteX7" fmla="*/ 318923 w 2177735"/>
              <a:gd name="connsiteY7" fmla="*/ 1858816 h 2177735"/>
              <a:gd name="connsiteX8" fmla="*/ 2 w 2177735"/>
              <a:gd name="connsiteY8" fmla="*/ 1088869 h 2177735"/>
              <a:gd name="connsiteX9" fmla="*/ 0 w 2177735"/>
              <a:gd name="connsiteY9" fmla="*/ 1088868 h 217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7735" h="2177735">
                <a:moveTo>
                  <a:pt x="0" y="1088868"/>
                </a:moveTo>
                <a:cubicBezTo>
                  <a:pt x="0" y="800082"/>
                  <a:pt x="114720" y="523124"/>
                  <a:pt x="318923" y="318922"/>
                </a:cubicBezTo>
                <a:cubicBezTo>
                  <a:pt x="523126" y="114720"/>
                  <a:pt x="800084" y="1"/>
                  <a:pt x="1088870" y="1"/>
                </a:cubicBezTo>
                <a:cubicBezTo>
                  <a:pt x="1377656" y="1"/>
                  <a:pt x="1654614" y="114721"/>
                  <a:pt x="1858816" y="318924"/>
                </a:cubicBezTo>
                <a:cubicBezTo>
                  <a:pt x="2063018" y="523127"/>
                  <a:pt x="2177737" y="800085"/>
                  <a:pt x="2177737" y="1088871"/>
                </a:cubicBezTo>
                <a:cubicBezTo>
                  <a:pt x="2177737" y="1377657"/>
                  <a:pt x="2063017" y="1654615"/>
                  <a:pt x="1858815" y="1858817"/>
                </a:cubicBezTo>
                <a:cubicBezTo>
                  <a:pt x="1654613" y="2063019"/>
                  <a:pt x="1377655" y="2177739"/>
                  <a:pt x="1088869" y="2177739"/>
                </a:cubicBezTo>
                <a:cubicBezTo>
                  <a:pt x="800083" y="2177739"/>
                  <a:pt x="523125" y="2063019"/>
                  <a:pt x="318923" y="1858816"/>
                </a:cubicBezTo>
                <a:cubicBezTo>
                  <a:pt x="114721" y="1654613"/>
                  <a:pt x="1" y="1377655"/>
                  <a:pt x="2" y="1088869"/>
                </a:cubicBezTo>
                <a:cubicBezTo>
                  <a:pt x="1" y="1088869"/>
                  <a:pt x="1" y="1088868"/>
                  <a:pt x="0" y="1088868"/>
                </a:cubicBez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alpha val="50000"/>
              <a:hueOff val="0"/>
              <a:satOff val="0"/>
              <a:lumOff val="0"/>
              <a:alphaOff val="0"/>
            </a:schemeClr>
          </a:fillRef>
          <a:effectRef idx="3">
            <a:schemeClr val="l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172627" tIns="251277" rIns="167518" bIns="251278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ریسک نقدینگی</a:t>
            </a:r>
            <a:endParaRPr lang="fa-IR" sz="1800" kern="1200" dirty="0"/>
          </a:p>
        </p:txBody>
      </p:sp>
      <p:sp>
        <p:nvSpPr>
          <p:cNvPr id="8" name="Freeform 7"/>
          <p:cNvSpPr/>
          <p:nvPr/>
        </p:nvSpPr>
        <p:spPr>
          <a:xfrm>
            <a:off x="3505992" y="2498689"/>
            <a:ext cx="2177735" cy="2177735"/>
          </a:xfrm>
          <a:custGeom>
            <a:avLst/>
            <a:gdLst>
              <a:gd name="connsiteX0" fmla="*/ 0 w 2177735"/>
              <a:gd name="connsiteY0" fmla="*/ 1088868 h 2177735"/>
              <a:gd name="connsiteX1" fmla="*/ 318923 w 2177735"/>
              <a:gd name="connsiteY1" fmla="*/ 318922 h 2177735"/>
              <a:gd name="connsiteX2" fmla="*/ 1088870 w 2177735"/>
              <a:gd name="connsiteY2" fmla="*/ 1 h 2177735"/>
              <a:gd name="connsiteX3" fmla="*/ 1858816 w 2177735"/>
              <a:gd name="connsiteY3" fmla="*/ 318924 h 2177735"/>
              <a:gd name="connsiteX4" fmla="*/ 2177737 w 2177735"/>
              <a:gd name="connsiteY4" fmla="*/ 1088871 h 2177735"/>
              <a:gd name="connsiteX5" fmla="*/ 1858815 w 2177735"/>
              <a:gd name="connsiteY5" fmla="*/ 1858817 h 2177735"/>
              <a:gd name="connsiteX6" fmla="*/ 1088869 w 2177735"/>
              <a:gd name="connsiteY6" fmla="*/ 2177739 h 2177735"/>
              <a:gd name="connsiteX7" fmla="*/ 318923 w 2177735"/>
              <a:gd name="connsiteY7" fmla="*/ 1858816 h 2177735"/>
              <a:gd name="connsiteX8" fmla="*/ 2 w 2177735"/>
              <a:gd name="connsiteY8" fmla="*/ 1088869 h 2177735"/>
              <a:gd name="connsiteX9" fmla="*/ 0 w 2177735"/>
              <a:gd name="connsiteY9" fmla="*/ 1088868 h 217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7735" h="2177735">
                <a:moveTo>
                  <a:pt x="0" y="1088868"/>
                </a:moveTo>
                <a:cubicBezTo>
                  <a:pt x="0" y="800082"/>
                  <a:pt x="114720" y="523124"/>
                  <a:pt x="318923" y="318922"/>
                </a:cubicBezTo>
                <a:cubicBezTo>
                  <a:pt x="523126" y="114720"/>
                  <a:pt x="800084" y="1"/>
                  <a:pt x="1088870" y="1"/>
                </a:cubicBezTo>
                <a:cubicBezTo>
                  <a:pt x="1377656" y="1"/>
                  <a:pt x="1654614" y="114721"/>
                  <a:pt x="1858816" y="318924"/>
                </a:cubicBezTo>
                <a:cubicBezTo>
                  <a:pt x="2063018" y="523127"/>
                  <a:pt x="2177737" y="800085"/>
                  <a:pt x="2177737" y="1088871"/>
                </a:cubicBezTo>
                <a:cubicBezTo>
                  <a:pt x="2177737" y="1377657"/>
                  <a:pt x="2063017" y="1654615"/>
                  <a:pt x="1858815" y="1858817"/>
                </a:cubicBezTo>
                <a:cubicBezTo>
                  <a:pt x="1654613" y="2063019"/>
                  <a:pt x="1377655" y="2177739"/>
                  <a:pt x="1088869" y="2177739"/>
                </a:cubicBezTo>
                <a:cubicBezTo>
                  <a:pt x="800083" y="2177739"/>
                  <a:pt x="523125" y="2063019"/>
                  <a:pt x="318923" y="1858816"/>
                </a:cubicBezTo>
                <a:cubicBezTo>
                  <a:pt x="114721" y="1654613"/>
                  <a:pt x="1" y="1377655"/>
                  <a:pt x="2" y="1088869"/>
                </a:cubicBezTo>
                <a:cubicBezTo>
                  <a:pt x="1" y="1088869"/>
                  <a:pt x="1" y="1088868"/>
                  <a:pt x="0" y="1088868"/>
                </a:cubicBez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alpha val="50000"/>
              <a:hueOff val="0"/>
              <a:satOff val="0"/>
              <a:lumOff val="0"/>
              <a:alphaOff val="0"/>
            </a:schemeClr>
          </a:fillRef>
          <a:effectRef idx="3">
            <a:schemeClr val="l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51277" tIns="1193566" rIns="251278" bIns="293157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ریسک بازار</a:t>
            </a:r>
            <a:endParaRPr lang="fa-IR" sz="1800" kern="1200" dirty="0"/>
          </a:p>
        </p:txBody>
      </p:sp>
      <p:sp>
        <p:nvSpPr>
          <p:cNvPr id="9" name="Freeform 8"/>
          <p:cNvSpPr/>
          <p:nvPr/>
        </p:nvSpPr>
        <p:spPr>
          <a:xfrm>
            <a:off x="2542763" y="1535460"/>
            <a:ext cx="2177735" cy="2177735"/>
          </a:xfrm>
          <a:custGeom>
            <a:avLst/>
            <a:gdLst>
              <a:gd name="connsiteX0" fmla="*/ 0 w 2177735"/>
              <a:gd name="connsiteY0" fmla="*/ 1088868 h 2177735"/>
              <a:gd name="connsiteX1" fmla="*/ 318923 w 2177735"/>
              <a:gd name="connsiteY1" fmla="*/ 318922 h 2177735"/>
              <a:gd name="connsiteX2" fmla="*/ 1088870 w 2177735"/>
              <a:gd name="connsiteY2" fmla="*/ 1 h 2177735"/>
              <a:gd name="connsiteX3" fmla="*/ 1858816 w 2177735"/>
              <a:gd name="connsiteY3" fmla="*/ 318924 h 2177735"/>
              <a:gd name="connsiteX4" fmla="*/ 2177737 w 2177735"/>
              <a:gd name="connsiteY4" fmla="*/ 1088871 h 2177735"/>
              <a:gd name="connsiteX5" fmla="*/ 1858815 w 2177735"/>
              <a:gd name="connsiteY5" fmla="*/ 1858817 h 2177735"/>
              <a:gd name="connsiteX6" fmla="*/ 1088869 w 2177735"/>
              <a:gd name="connsiteY6" fmla="*/ 2177739 h 2177735"/>
              <a:gd name="connsiteX7" fmla="*/ 318923 w 2177735"/>
              <a:gd name="connsiteY7" fmla="*/ 1858816 h 2177735"/>
              <a:gd name="connsiteX8" fmla="*/ 2 w 2177735"/>
              <a:gd name="connsiteY8" fmla="*/ 1088869 h 2177735"/>
              <a:gd name="connsiteX9" fmla="*/ 0 w 2177735"/>
              <a:gd name="connsiteY9" fmla="*/ 1088868 h 217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7735" h="2177735">
                <a:moveTo>
                  <a:pt x="0" y="1088868"/>
                </a:moveTo>
                <a:cubicBezTo>
                  <a:pt x="0" y="800082"/>
                  <a:pt x="114720" y="523124"/>
                  <a:pt x="318923" y="318922"/>
                </a:cubicBezTo>
                <a:cubicBezTo>
                  <a:pt x="523126" y="114720"/>
                  <a:pt x="800084" y="1"/>
                  <a:pt x="1088870" y="1"/>
                </a:cubicBezTo>
                <a:cubicBezTo>
                  <a:pt x="1377656" y="1"/>
                  <a:pt x="1654614" y="114721"/>
                  <a:pt x="1858816" y="318924"/>
                </a:cubicBezTo>
                <a:cubicBezTo>
                  <a:pt x="2063018" y="523127"/>
                  <a:pt x="2177737" y="800085"/>
                  <a:pt x="2177737" y="1088871"/>
                </a:cubicBezTo>
                <a:cubicBezTo>
                  <a:pt x="2177737" y="1377657"/>
                  <a:pt x="2063017" y="1654615"/>
                  <a:pt x="1858815" y="1858817"/>
                </a:cubicBezTo>
                <a:cubicBezTo>
                  <a:pt x="1654613" y="2063019"/>
                  <a:pt x="1377655" y="2177739"/>
                  <a:pt x="1088869" y="2177739"/>
                </a:cubicBezTo>
                <a:cubicBezTo>
                  <a:pt x="800083" y="2177739"/>
                  <a:pt x="523125" y="2063019"/>
                  <a:pt x="318923" y="1858816"/>
                </a:cubicBezTo>
                <a:cubicBezTo>
                  <a:pt x="114721" y="1654613"/>
                  <a:pt x="1" y="1377655"/>
                  <a:pt x="2" y="1088869"/>
                </a:cubicBezTo>
                <a:cubicBezTo>
                  <a:pt x="1" y="1088869"/>
                  <a:pt x="1" y="1088868"/>
                  <a:pt x="0" y="1088868"/>
                </a:cubicBez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alpha val="50000"/>
              <a:hueOff val="0"/>
              <a:satOff val="0"/>
              <a:lumOff val="0"/>
              <a:alphaOff val="0"/>
            </a:schemeClr>
          </a:fillRef>
          <a:effectRef idx="3">
            <a:schemeClr val="l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67518" tIns="251277" rIns="1172627" bIns="251278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ریسک عملیاتی</a:t>
            </a:r>
            <a:endParaRPr lang="fa-IR" sz="1800" kern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0" dirty="0" smtClean="0"/>
              <a:t>محرک‌های قانونی</a:t>
            </a:r>
            <a:endParaRPr lang="fa-IR" b="0" dirty="0"/>
          </a:p>
        </p:txBody>
      </p:sp>
      <p:sp>
        <p:nvSpPr>
          <p:cNvPr id="6" name="Shape 5"/>
          <p:cNvSpPr/>
          <p:nvPr/>
        </p:nvSpPr>
        <p:spPr>
          <a:xfrm>
            <a:off x="503238" y="987425"/>
            <a:ext cx="8183562" cy="3273424"/>
          </a:xfrm>
          <a:prstGeom prst="leftRightRibb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1485265" y="1560274"/>
            <a:ext cx="2700575" cy="1603978"/>
          </a:xfrm>
          <a:custGeom>
            <a:avLst/>
            <a:gdLst>
              <a:gd name="connsiteX0" fmla="*/ 0 w 2700575"/>
              <a:gd name="connsiteY0" fmla="*/ 0 h 1603978"/>
              <a:gd name="connsiteX1" fmla="*/ 2700575 w 2700575"/>
              <a:gd name="connsiteY1" fmla="*/ 0 h 1603978"/>
              <a:gd name="connsiteX2" fmla="*/ 2700575 w 2700575"/>
              <a:gd name="connsiteY2" fmla="*/ 1603978 h 1603978"/>
              <a:gd name="connsiteX3" fmla="*/ 0 w 2700575"/>
              <a:gd name="connsiteY3" fmla="*/ 1603978 h 1603978"/>
              <a:gd name="connsiteX4" fmla="*/ 0 w 2700575"/>
              <a:gd name="connsiteY4" fmla="*/ 0 h 160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0575" h="1603978">
                <a:moveTo>
                  <a:pt x="0" y="0"/>
                </a:moveTo>
                <a:lnTo>
                  <a:pt x="2700575" y="0"/>
                </a:lnTo>
                <a:lnTo>
                  <a:pt x="2700575" y="1603978"/>
                </a:lnTo>
                <a:lnTo>
                  <a:pt x="0" y="160397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38684" rIns="0" bIns="148590" numCol="1" spcCol="1270" anchor="ctr" anchorCtr="0">
            <a:noAutofit/>
          </a:bodyPr>
          <a:lstStyle/>
          <a:p>
            <a:pPr lvl="0" algn="ctr" defTabSz="1733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900" i="0" kern="1200" baseline="0" dirty="0" smtClean="0">
                <a:cs typeface="B Nazanin" pitchFamily="2" charset="-78"/>
              </a:rPr>
              <a:t>بانک مرکزی ایران </a:t>
            </a:r>
            <a:endParaRPr lang="fa-IR" sz="3900" kern="1200" dirty="0">
              <a:cs typeface="B Nazanin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595019" y="2084022"/>
            <a:ext cx="3191589" cy="1603978"/>
          </a:xfrm>
          <a:custGeom>
            <a:avLst/>
            <a:gdLst>
              <a:gd name="connsiteX0" fmla="*/ 0 w 3191589"/>
              <a:gd name="connsiteY0" fmla="*/ 0 h 1603978"/>
              <a:gd name="connsiteX1" fmla="*/ 3191589 w 3191589"/>
              <a:gd name="connsiteY1" fmla="*/ 0 h 1603978"/>
              <a:gd name="connsiteX2" fmla="*/ 3191589 w 3191589"/>
              <a:gd name="connsiteY2" fmla="*/ 1603978 h 1603978"/>
              <a:gd name="connsiteX3" fmla="*/ 0 w 3191589"/>
              <a:gd name="connsiteY3" fmla="*/ 1603978 h 1603978"/>
              <a:gd name="connsiteX4" fmla="*/ 0 w 3191589"/>
              <a:gd name="connsiteY4" fmla="*/ 0 h 160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1589" h="1603978">
                <a:moveTo>
                  <a:pt x="0" y="0"/>
                </a:moveTo>
                <a:lnTo>
                  <a:pt x="3191589" y="0"/>
                </a:lnTo>
                <a:lnTo>
                  <a:pt x="3191589" y="1603978"/>
                </a:lnTo>
                <a:lnTo>
                  <a:pt x="0" y="160397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38684" rIns="0" bIns="148590" numCol="1" spcCol="1270" anchor="ctr" anchorCtr="0">
            <a:noAutofit/>
          </a:bodyPr>
          <a:lstStyle/>
          <a:p>
            <a:pPr lvl="0" algn="ctr" defTabSz="1733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900" i="0" kern="1200" baseline="0" dirty="0" smtClean="0">
                <a:cs typeface="B Nazanin" pitchFamily="2" charset="-78"/>
              </a:rPr>
              <a:t>کمیتۀ بال</a:t>
            </a:r>
            <a:endParaRPr lang="fa-IR" sz="3900" i="0" kern="1200" baseline="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0" dirty="0" smtClean="0"/>
              <a:t>ابعاد ریسک نقدینگی</a:t>
            </a:r>
            <a:endParaRPr lang="fa-IR" b="0" dirty="0"/>
          </a:p>
        </p:txBody>
      </p:sp>
      <p:grpSp>
        <p:nvGrpSpPr>
          <p:cNvPr id="5" name="Group 4"/>
          <p:cNvGrpSpPr/>
          <p:nvPr/>
        </p:nvGrpSpPr>
        <p:grpSpPr>
          <a:xfrm>
            <a:off x="503803" y="544923"/>
            <a:ext cx="8182426" cy="4197960"/>
            <a:chOff x="503803" y="544923"/>
            <a:chExt cx="8182426" cy="4197960"/>
          </a:xfrm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sp>
          <p:nvSpPr>
            <p:cNvPr id="6" name="Freeform 5"/>
            <p:cNvSpPr/>
            <p:nvPr/>
          </p:nvSpPr>
          <p:spPr>
            <a:xfrm>
              <a:off x="503803" y="987824"/>
              <a:ext cx="3272625" cy="3272625"/>
            </a:xfrm>
            <a:custGeom>
              <a:avLst/>
              <a:gdLst>
                <a:gd name="connsiteX0" fmla="*/ 0 w 3272625"/>
                <a:gd name="connsiteY0" fmla="*/ 1636313 h 3272625"/>
                <a:gd name="connsiteX1" fmla="*/ 479267 w 3272625"/>
                <a:gd name="connsiteY1" fmla="*/ 479265 h 3272625"/>
                <a:gd name="connsiteX2" fmla="*/ 1636316 w 3272625"/>
                <a:gd name="connsiteY2" fmla="*/ 2 h 3272625"/>
                <a:gd name="connsiteX3" fmla="*/ 2793364 w 3272625"/>
                <a:gd name="connsiteY3" fmla="*/ 479269 h 3272625"/>
                <a:gd name="connsiteX4" fmla="*/ 3272627 w 3272625"/>
                <a:gd name="connsiteY4" fmla="*/ 1636318 h 3272625"/>
                <a:gd name="connsiteX5" fmla="*/ 2793362 w 3272625"/>
                <a:gd name="connsiteY5" fmla="*/ 2793366 h 3272625"/>
                <a:gd name="connsiteX6" fmla="*/ 1636313 w 3272625"/>
                <a:gd name="connsiteY6" fmla="*/ 3272631 h 3272625"/>
                <a:gd name="connsiteX7" fmla="*/ 479265 w 3272625"/>
                <a:gd name="connsiteY7" fmla="*/ 2793365 h 3272625"/>
                <a:gd name="connsiteX8" fmla="*/ 1 w 3272625"/>
                <a:gd name="connsiteY8" fmla="*/ 1636316 h 3272625"/>
                <a:gd name="connsiteX9" fmla="*/ 0 w 3272625"/>
                <a:gd name="connsiteY9" fmla="*/ 1636313 h 327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72625" h="3272625">
                  <a:moveTo>
                    <a:pt x="0" y="1636313"/>
                  </a:moveTo>
                  <a:cubicBezTo>
                    <a:pt x="1" y="1202336"/>
                    <a:pt x="172398" y="786133"/>
                    <a:pt x="479267" y="479265"/>
                  </a:cubicBezTo>
                  <a:cubicBezTo>
                    <a:pt x="786136" y="172397"/>
                    <a:pt x="1202339" y="1"/>
                    <a:pt x="1636316" y="2"/>
                  </a:cubicBezTo>
                  <a:cubicBezTo>
                    <a:pt x="2070293" y="3"/>
                    <a:pt x="2486496" y="172400"/>
                    <a:pt x="2793364" y="479269"/>
                  </a:cubicBezTo>
                  <a:cubicBezTo>
                    <a:pt x="3100232" y="786138"/>
                    <a:pt x="3272628" y="1202341"/>
                    <a:pt x="3272627" y="1636318"/>
                  </a:cubicBezTo>
                  <a:cubicBezTo>
                    <a:pt x="3272627" y="2070295"/>
                    <a:pt x="3100230" y="2486498"/>
                    <a:pt x="2793362" y="2793366"/>
                  </a:cubicBezTo>
                  <a:cubicBezTo>
                    <a:pt x="2486494" y="3100234"/>
                    <a:pt x="2070291" y="3272631"/>
                    <a:pt x="1636313" y="3272631"/>
                  </a:cubicBezTo>
                  <a:cubicBezTo>
                    <a:pt x="1202336" y="3272631"/>
                    <a:pt x="786133" y="3100234"/>
                    <a:pt x="479265" y="2793365"/>
                  </a:cubicBezTo>
                  <a:cubicBezTo>
                    <a:pt x="172397" y="2486496"/>
                    <a:pt x="1" y="2070293"/>
                    <a:pt x="1" y="1636316"/>
                  </a:cubicBezTo>
                  <a:cubicBezTo>
                    <a:pt x="1" y="1636315"/>
                    <a:pt x="0" y="1636314"/>
                    <a:pt x="0" y="1636313"/>
                  </a:cubicBezTo>
                  <a:close/>
                </a:path>
              </a:pathLst>
            </a:custGeom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9905" tIns="519904" rIns="519905" bIns="519904" numCol="1" spcCol="1270" anchor="ctr" anchorCtr="0">
              <a:noAutofit/>
            </a:bodyPr>
            <a:lstStyle/>
            <a:p>
              <a:pPr lvl="0" algn="ctr" defTabSz="1422400" rtl="1">
                <a:spcBef>
                  <a:spcPct val="0"/>
                </a:spcBef>
                <a:spcAft>
                  <a:spcPct val="35000"/>
                </a:spcAft>
              </a:pPr>
              <a:r>
                <a:rPr lang="fa-IR" sz="3200" kern="1200" dirty="0" smtClean="0">
                  <a:cs typeface="B Nazanin" pitchFamily="2" charset="-78"/>
                </a:rPr>
                <a:t>ریسک نقدینگی دارایی</a:t>
              </a:r>
              <a:endParaRPr lang="fa-IR" sz="3200" kern="1200" dirty="0">
                <a:cs typeface="B Nazanin" pitchFamily="2" charset="-78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 rot="35369">
              <a:off x="3527040" y="544923"/>
              <a:ext cx="2051876" cy="1104511"/>
            </a:xfrm>
            <a:custGeom>
              <a:avLst/>
              <a:gdLst>
                <a:gd name="connsiteX0" fmla="*/ 0 w 2051876"/>
                <a:gd name="connsiteY0" fmla="*/ 220902 h 1104511"/>
                <a:gd name="connsiteX1" fmla="*/ 1499621 w 2051876"/>
                <a:gd name="connsiteY1" fmla="*/ 220902 h 1104511"/>
                <a:gd name="connsiteX2" fmla="*/ 1499621 w 2051876"/>
                <a:gd name="connsiteY2" fmla="*/ 0 h 1104511"/>
                <a:gd name="connsiteX3" fmla="*/ 2051876 w 2051876"/>
                <a:gd name="connsiteY3" fmla="*/ 552256 h 1104511"/>
                <a:gd name="connsiteX4" fmla="*/ 1499621 w 2051876"/>
                <a:gd name="connsiteY4" fmla="*/ 1104511 h 1104511"/>
                <a:gd name="connsiteX5" fmla="*/ 1499621 w 2051876"/>
                <a:gd name="connsiteY5" fmla="*/ 883609 h 1104511"/>
                <a:gd name="connsiteX6" fmla="*/ 0 w 2051876"/>
                <a:gd name="connsiteY6" fmla="*/ 883609 h 1104511"/>
                <a:gd name="connsiteX7" fmla="*/ 0 w 2051876"/>
                <a:gd name="connsiteY7" fmla="*/ 220902 h 110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51876" h="1104511">
                  <a:moveTo>
                    <a:pt x="0" y="220902"/>
                  </a:moveTo>
                  <a:lnTo>
                    <a:pt x="1499621" y="220902"/>
                  </a:lnTo>
                  <a:lnTo>
                    <a:pt x="1499621" y="0"/>
                  </a:lnTo>
                  <a:lnTo>
                    <a:pt x="2051876" y="552256"/>
                  </a:lnTo>
                  <a:lnTo>
                    <a:pt x="1499621" y="1104511"/>
                  </a:lnTo>
                  <a:lnTo>
                    <a:pt x="1499621" y="883609"/>
                  </a:lnTo>
                  <a:lnTo>
                    <a:pt x="0" y="883609"/>
                  </a:lnTo>
                  <a:lnTo>
                    <a:pt x="0" y="220902"/>
                  </a:lnTo>
                  <a:close/>
                </a:path>
              </a:pathLst>
            </a:custGeom>
            <a:sp3d z="-25400" prstMaterial="plastic">
              <a:bevelT w="25400" h="25400"/>
              <a:bevelB w="25400" h="254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20901" rIns="331352" bIns="220902" numCol="1" spcCol="1270" anchor="ctr" anchorCtr="0">
              <a:noAutofit/>
            </a:bodyPr>
            <a:lstStyle/>
            <a:p>
              <a:pPr lvl="0" algn="ctr" defTabSz="2133600" rtl="1">
                <a:spcBef>
                  <a:spcPct val="0"/>
                </a:spcBef>
                <a:spcAft>
                  <a:spcPct val="35000"/>
                </a:spcAft>
              </a:pPr>
              <a:endParaRPr lang="fa-IR" sz="4800" kern="12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413604" y="1038385"/>
              <a:ext cx="3272625" cy="3272625"/>
            </a:xfrm>
            <a:custGeom>
              <a:avLst/>
              <a:gdLst>
                <a:gd name="connsiteX0" fmla="*/ 0 w 3272625"/>
                <a:gd name="connsiteY0" fmla="*/ 1636313 h 3272625"/>
                <a:gd name="connsiteX1" fmla="*/ 479267 w 3272625"/>
                <a:gd name="connsiteY1" fmla="*/ 479265 h 3272625"/>
                <a:gd name="connsiteX2" fmla="*/ 1636316 w 3272625"/>
                <a:gd name="connsiteY2" fmla="*/ 2 h 3272625"/>
                <a:gd name="connsiteX3" fmla="*/ 2793364 w 3272625"/>
                <a:gd name="connsiteY3" fmla="*/ 479269 h 3272625"/>
                <a:gd name="connsiteX4" fmla="*/ 3272627 w 3272625"/>
                <a:gd name="connsiteY4" fmla="*/ 1636318 h 3272625"/>
                <a:gd name="connsiteX5" fmla="*/ 2793362 w 3272625"/>
                <a:gd name="connsiteY5" fmla="*/ 2793366 h 3272625"/>
                <a:gd name="connsiteX6" fmla="*/ 1636313 w 3272625"/>
                <a:gd name="connsiteY6" fmla="*/ 3272631 h 3272625"/>
                <a:gd name="connsiteX7" fmla="*/ 479265 w 3272625"/>
                <a:gd name="connsiteY7" fmla="*/ 2793365 h 3272625"/>
                <a:gd name="connsiteX8" fmla="*/ 1 w 3272625"/>
                <a:gd name="connsiteY8" fmla="*/ 1636316 h 3272625"/>
                <a:gd name="connsiteX9" fmla="*/ 0 w 3272625"/>
                <a:gd name="connsiteY9" fmla="*/ 1636313 h 327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72625" h="3272625">
                  <a:moveTo>
                    <a:pt x="0" y="1636313"/>
                  </a:moveTo>
                  <a:cubicBezTo>
                    <a:pt x="1" y="1202336"/>
                    <a:pt x="172398" y="786133"/>
                    <a:pt x="479267" y="479265"/>
                  </a:cubicBezTo>
                  <a:cubicBezTo>
                    <a:pt x="786136" y="172397"/>
                    <a:pt x="1202339" y="1"/>
                    <a:pt x="1636316" y="2"/>
                  </a:cubicBezTo>
                  <a:cubicBezTo>
                    <a:pt x="2070293" y="3"/>
                    <a:pt x="2486496" y="172400"/>
                    <a:pt x="2793364" y="479269"/>
                  </a:cubicBezTo>
                  <a:cubicBezTo>
                    <a:pt x="3100232" y="786138"/>
                    <a:pt x="3272628" y="1202341"/>
                    <a:pt x="3272627" y="1636318"/>
                  </a:cubicBezTo>
                  <a:cubicBezTo>
                    <a:pt x="3272627" y="2070295"/>
                    <a:pt x="3100230" y="2486498"/>
                    <a:pt x="2793362" y="2793366"/>
                  </a:cubicBezTo>
                  <a:cubicBezTo>
                    <a:pt x="2486494" y="3100234"/>
                    <a:pt x="2070291" y="3272631"/>
                    <a:pt x="1636313" y="3272631"/>
                  </a:cubicBezTo>
                  <a:cubicBezTo>
                    <a:pt x="1202336" y="3272631"/>
                    <a:pt x="786133" y="3100234"/>
                    <a:pt x="479265" y="2793365"/>
                  </a:cubicBezTo>
                  <a:cubicBezTo>
                    <a:pt x="172397" y="2486496"/>
                    <a:pt x="1" y="2070293"/>
                    <a:pt x="1" y="1636316"/>
                  </a:cubicBezTo>
                  <a:cubicBezTo>
                    <a:pt x="1" y="1636315"/>
                    <a:pt x="0" y="1636314"/>
                    <a:pt x="0" y="1636313"/>
                  </a:cubicBezTo>
                  <a:close/>
                </a:path>
              </a:pathLst>
            </a:custGeom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9905" tIns="519904" rIns="519905" bIns="519904" numCol="1" spcCol="1270" anchor="ctr" anchorCtr="0">
              <a:noAutofit/>
            </a:bodyPr>
            <a:lstStyle/>
            <a:p>
              <a:pPr lvl="0" algn="ctr" defTabSz="1422400" rtl="1">
                <a:spcBef>
                  <a:spcPct val="0"/>
                </a:spcBef>
                <a:spcAft>
                  <a:spcPct val="35000"/>
                </a:spcAft>
              </a:pPr>
              <a:r>
                <a:rPr lang="fa-IR" sz="3200" kern="1200" dirty="0" smtClean="0">
                  <a:cs typeface="B Nazanin" pitchFamily="2" charset="-78"/>
                </a:rPr>
                <a:t>ریسک نقدینگی تأمین وجوه</a:t>
              </a:r>
              <a:endParaRPr lang="fa-IR" sz="3200" kern="1200" dirty="0">
                <a:cs typeface="B Nazanin" pitchFamily="2" charset="-78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 rot="35437">
              <a:off x="3627258" y="3638371"/>
              <a:ext cx="2018123" cy="1104512"/>
            </a:xfrm>
            <a:custGeom>
              <a:avLst/>
              <a:gdLst>
                <a:gd name="connsiteX0" fmla="*/ 0 w 2018123"/>
                <a:gd name="connsiteY0" fmla="*/ 220902 h 1104511"/>
                <a:gd name="connsiteX1" fmla="*/ 1465868 w 2018123"/>
                <a:gd name="connsiteY1" fmla="*/ 220902 h 1104511"/>
                <a:gd name="connsiteX2" fmla="*/ 1465868 w 2018123"/>
                <a:gd name="connsiteY2" fmla="*/ 0 h 1104511"/>
                <a:gd name="connsiteX3" fmla="*/ 2018123 w 2018123"/>
                <a:gd name="connsiteY3" fmla="*/ 552256 h 1104511"/>
                <a:gd name="connsiteX4" fmla="*/ 1465868 w 2018123"/>
                <a:gd name="connsiteY4" fmla="*/ 1104511 h 1104511"/>
                <a:gd name="connsiteX5" fmla="*/ 1465868 w 2018123"/>
                <a:gd name="connsiteY5" fmla="*/ 883609 h 1104511"/>
                <a:gd name="connsiteX6" fmla="*/ 0 w 2018123"/>
                <a:gd name="connsiteY6" fmla="*/ 883609 h 1104511"/>
                <a:gd name="connsiteX7" fmla="*/ 0 w 2018123"/>
                <a:gd name="connsiteY7" fmla="*/ 220902 h 110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18123" h="1104511">
                  <a:moveTo>
                    <a:pt x="2018123" y="883609"/>
                  </a:moveTo>
                  <a:lnTo>
                    <a:pt x="552255" y="883609"/>
                  </a:lnTo>
                  <a:lnTo>
                    <a:pt x="552255" y="1104511"/>
                  </a:lnTo>
                  <a:lnTo>
                    <a:pt x="0" y="552255"/>
                  </a:lnTo>
                  <a:lnTo>
                    <a:pt x="552255" y="0"/>
                  </a:lnTo>
                  <a:lnTo>
                    <a:pt x="552255" y="220902"/>
                  </a:lnTo>
                  <a:lnTo>
                    <a:pt x="2018123" y="220902"/>
                  </a:lnTo>
                  <a:lnTo>
                    <a:pt x="2018123" y="883609"/>
                  </a:lnTo>
                  <a:close/>
                </a:path>
              </a:pathLst>
            </a:custGeom>
            <a:sp3d z="-25400" prstMaterial="plastic">
              <a:bevelT w="25400" h="25400"/>
              <a:bevelB w="25400" h="254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1352" tIns="220903" rIns="0" bIns="220901" numCol="1" spcCol="1270" anchor="ctr" anchorCtr="0">
              <a:noAutofit/>
            </a:bodyPr>
            <a:lstStyle/>
            <a:p>
              <a:pPr lvl="0" algn="ctr" defTabSz="2133600" rtl="1">
                <a:spcBef>
                  <a:spcPct val="0"/>
                </a:spcBef>
                <a:spcAft>
                  <a:spcPct val="35000"/>
                </a:spcAft>
              </a:pPr>
              <a:endParaRPr lang="fa-IR" sz="48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0" dirty="0" smtClean="0"/>
              <a:t>وظایف اساسی مدیریت ریسک نقدینگی</a:t>
            </a:r>
            <a:endParaRPr lang="fa-IR" b="0" dirty="0"/>
          </a:p>
        </p:txBody>
      </p:sp>
      <p:sp>
        <p:nvSpPr>
          <p:cNvPr id="6" name="Freeform 5"/>
          <p:cNvSpPr/>
          <p:nvPr/>
        </p:nvSpPr>
        <p:spPr>
          <a:xfrm>
            <a:off x="3087770" y="530736"/>
            <a:ext cx="3014497" cy="1674721"/>
          </a:xfrm>
          <a:custGeom>
            <a:avLst/>
            <a:gdLst>
              <a:gd name="connsiteX0" fmla="*/ 0 w 3014497"/>
              <a:gd name="connsiteY0" fmla="*/ 167472 h 1674721"/>
              <a:gd name="connsiteX1" fmla="*/ 49052 w 3014497"/>
              <a:gd name="connsiteY1" fmla="*/ 49051 h 1674721"/>
              <a:gd name="connsiteX2" fmla="*/ 167473 w 3014497"/>
              <a:gd name="connsiteY2" fmla="*/ 0 h 1674721"/>
              <a:gd name="connsiteX3" fmla="*/ 2847025 w 3014497"/>
              <a:gd name="connsiteY3" fmla="*/ 0 h 1674721"/>
              <a:gd name="connsiteX4" fmla="*/ 2965446 w 3014497"/>
              <a:gd name="connsiteY4" fmla="*/ 49052 h 1674721"/>
              <a:gd name="connsiteX5" fmla="*/ 3014497 w 3014497"/>
              <a:gd name="connsiteY5" fmla="*/ 167473 h 1674721"/>
              <a:gd name="connsiteX6" fmla="*/ 3014497 w 3014497"/>
              <a:gd name="connsiteY6" fmla="*/ 1507249 h 1674721"/>
              <a:gd name="connsiteX7" fmla="*/ 2965446 w 3014497"/>
              <a:gd name="connsiteY7" fmla="*/ 1625670 h 1674721"/>
              <a:gd name="connsiteX8" fmla="*/ 2847025 w 3014497"/>
              <a:gd name="connsiteY8" fmla="*/ 1674721 h 1674721"/>
              <a:gd name="connsiteX9" fmla="*/ 167472 w 3014497"/>
              <a:gd name="connsiteY9" fmla="*/ 1674721 h 1674721"/>
              <a:gd name="connsiteX10" fmla="*/ 49051 w 3014497"/>
              <a:gd name="connsiteY10" fmla="*/ 1625669 h 1674721"/>
              <a:gd name="connsiteX11" fmla="*/ 0 w 3014497"/>
              <a:gd name="connsiteY11" fmla="*/ 1507248 h 1674721"/>
              <a:gd name="connsiteX12" fmla="*/ 0 w 3014497"/>
              <a:gd name="connsiteY12" fmla="*/ 167472 h 1674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14497" h="1674721">
                <a:moveTo>
                  <a:pt x="0" y="167472"/>
                </a:moveTo>
                <a:cubicBezTo>
                  <a:pt x="0" y="123056"/>
                  <a:pt x="17644" y="80458"/>
                  <a:pt x="49052" y="49051"/>
                </a:cubicBezTo>
                <a:cubicBezTo>
                  <a:pt x="80459" y="17644"/>
                  <a:pt x="123056" y="0"/>
                  <a:pt x="167473" y="0"/>
                </a:cubicBezTo>
                <a:lnTo>
                  <a:pt x="2847025" y="0"/>
                </a:lnTo>
                <a:cubicBezTo>
                  <a:pt x="2891441" y="0"/>
                  <a:pt x="2934039" y="17644"/>
                  <a:pt x="2965446" y="49052"/>
                </a:cubicBezTo>
                <a:cubicBezTo>
                  <a:pt x="2996853" y="80459"/>
                  <a:pt x="3014497" y="123056"/>
                  <a:pt x="3014497" y="167473"/>
                </a:cubicBezTo>
                <a:lnTo>
                  <a:pt x="3014497" y="1507249"/>
                </a:lnTo>
                <a:cubicBezTo>
                  <a:pt x="3014497" y="1551665"/>
                  <a:pt x="2996853" y="1594263"/>
                  <a:pt x="2965446" y="1625670"/>
                </a:cubicBezTo>
                <a:cubicBezTo>
                  <a:pt x="2934039" y="1657077"/>
                  <a:pt x="2891442" y="1674721"/>
                  <a:pt x="2847025" y="1674721"/>
                </a:cubicBezTo>
                <a:lnTo>
                  <a:pt x="167472" y="1674721"/>
                </a:lnTo>
                <a:cubicBezTo>
                  <a:pt x="123056" y="1674721"/>
                  <a:pt x="80458" y="1657077"/>
                  <a:pt x="49051" y="1625669"/>
                </a:cubicBezTo>
                <a:cubicBezTo>
                  <a:pt x="17644" y="1594262"/>
                  <a:pt x="0" y="1551665"/>
                  <a:pt x="0" y="1507248"/>
                </a:cubicBezTo>
                <a:lnTo>
                  <a:pt x="0" y="16747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491" tIns="140491" rIns="140491" bIns="140491" numCol="1" spcCol="1270" anchor="ctr" anchorCtr="0">
            <a:noAutofit/>
          </a:bodyPr>
          <a:lstStyle/>
          <a:p>
            <a:pPr lvl="0" algn="ctr" defTabSz="1066800" rtl="1">
              <a:spcBef>
                <a:spcPct val="0"/>
              </a:spcBef>
              <a:spcAft>
                <a:spcPct val="35000"/>
              </a:spcAft>
            </a:pPr>
            <a:r>
              <a:rPr lang="fa-IR" sz="2400" i="0" kern="1200" baseline="0" dirty="0" smtClean="0">
                <a:cs typeface="B Nazanin" pitchFamily="2" charset="-78"/>
              </a:rPr>
              <a:t>پیش‌بینی و تخمین نیازهای وجوه</a:t>
            </a:r>
            <a:endParaRPr lang="fa-IR" sz="2400" i="0" kern="1200" dirty="0">
              <a:cs typeface="B Nazanin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218206" y="2310127"/>
            <a:ext cx="753624" cy="628020"/>
          </a:xfrm>
          <a:custGeom>
            <a:avLst/>
            <a:gdLst>
              <a:gd name="connsiteX0" fmla="*/ 0 w 628020"/>
              <a:gd name="connsiteY0" fmla="*/ 150725 h 753624"/>
              <a:gd name="connsiteX1" fmla="*/ 314010 w 628020"/>
              <a:gd name="connsiteY1" fmla="*/ 150725 h 753624"/>
              <a:gd name="connsiteX2" fmla="*/ 314010 w 628020"/>
              <a:gd name="connsiteY2" fmla="*/ 0 h 753624"/>
              <a:gd name="connsiteX3" fmla="*/ 628020 w 628020"/>
              <a:gd name="connsiteY3" fmla="*/ 376812 h 753624"/>
              <a:gd name="connsiteX4" fmla="*/ 314010 w 628020"/>
              <a:gd name="connsiteY4" fmla="*/ 753624 h 753624"/>
              <a:gd name="connsiteX5" fmla="*/ 314010 w 628020"/>
              <a:gd name="connsiteY5" fmla="*/ 602899 h 753624"/>
              <a:gd name="connsiteX6" fmla="*/ 0 w 628020"/>
              <a:gd name="connsiteY6" fmla="*/ 602899 h 753624"/>
              <a:gd name="connsiteX7" fmla="*/ 0 w 628020"/>
              <a:gd name="connsiteY7" fmla="*/ 150725 h 753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8020" h="753624">
                <a:moveTo>
                  <a:pt x="502416" y="0"/>
                </a:moveTo>
                <a:lnTo>
                  <a:pt x="502416" y="376812"/>
                </a:lnTo>
                <a:lnTo>
                  <a:pt x="628020" y="376812"/>
                </a:lnTo>
                <a:lnTo>
                  <a:pt x="314010" y="753624"/>
                </a:lnTo>
                <a:lnTo>
                  <a:pt x="0" y="376812"/>
                </a:lnTo>
                <a:lnTo>
                  <a:pt x="125604" y="376812"/>
                </a:lnTo>
                <a:lnTo>
                  <a:pt x="125604" y="0"/>
                </a:lnTo>
                <a:lnTo>
                  <a:pt x="502416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0725" tIns="0" rIns="150725" bIns="188406" numCol="1" spcCol="1270" anchor="ctr" anchorCtr="0">
            <a:noAutofit/>
          </a:bodyPr>
          <a:lstStyle/>
          <a:p>
            <a:pPr lvl="0" algn="ctr" defTabSz="1066800" rtl="1">
              <a:spcBef>
                <a:spcPct val="0"/>
              </a:spcBef>
              <a:spcAft>
                <a:spcPct val="35000"/>
              </a:spcAft>
            </a:pPr>
            <a:endParaRPr lang="fa-IR" sz="2400" i="0" kern="1200">
              <a:cs typeface="B Nazanin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087770" y="3042817"/>
            <a:ext cx="3014497" cy="1674721"/>
          </a:xfrm>
          <a:custGeom>
            <a:avLst/>
            <a:gdLst>
              <a:gd name="connsiteX0" fmla="*/ 0 w 3014497"/>
              <a:gd name="connsiteY0" fmla="*/ 167472 h 1674721"/>
              <a:gd name="connsiteX1" fmla="*/ 49052 w 3014497"/>
              <a:gd name="connsiteY1" fmla="*/ 49051 h 1674721"/>
              <a:gd name="connsiteX2" fmla="*/ 167473 w 3014497"/>
              <a:gd name="connsiteY2" fmla="*/ 0 h 1674721"/>
              <a:gd name="connsiteX3" fmla="*/ 2847025 w 3014497"/>
              <a:gd name="connsiteY3" fmla="*/ 0 h 1674721"/>
              <a:gd name="connsiteX4" fmla="*/ 2965446 w 3014497"/>
              <a:gd name="connsiteY4" fmla="*/ 49052 h 1674721"/>
              <a:gd name="connsiteX5" fmla="*/ 3014497 w 3014497"/>
              <a:gd name="connsiteY5" fmla="*/ 167473 h 1674721"/>
              <a:gd name="connsiteX6" fmla="*/ 3014497 w 3014497"/>
              <a:gd name="connsiteY6" fmla="*/ 1507249 h 1674721"/>
              <a:gd name="connsiteX7" fmla="*/ 2965446 w 3014497"/>
              <a:gd name="connsiteY7" fmla="*/ 1625670 h 1674721"/>
              <a:gd name="connsiteX8" fmla="*/ 2847025 w 3014497"/>
              <a:gd name="connsiteY8" fmla="*/ 1674721 h 1674721"/>
              <a:gd name="connsiteX9" fmla="*/ 167472 w 3014497"/>
              <a:gd name="connsiteY9" fmla="*/ 1674721 h 1674721"/>
              <a:gd name="connsiteX10" fmla="*/ 49051 w 3014497"/>
              <a:gd name="connsiteY10" fmla="*/ 1625669 h 1674721"/>
              <a:gd name="connsiteX11" fmla="*/ 0 w 3014497"/>
              <a:gd name="connsiteY11" fmla="*/ 1507248 h 1674721"/>
              <a:gd name="connsiteX12" fmla="*/ 0 w 3014497"/>
              <a:gd name="connsiteY12" fmla="*/ 167472 h 1674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14497" h="1674721">
                <a:moveTo>
                  <a:pt x="0" y="167472"/>
                </a:moveTo>
                <a:cubicBezTo>
                  <a:pt x="0" y="123056"/>
                  <a:pt x="17644" y="80458"/>
                  <a:pt x="49052" y="49051"/>
                </a:cubicBezTo>
                <a:cubicBezTo>
                  <a:pt x="80459" y="17644"/>
                  <a:pt x="123056" y="0"/>
                  <a:pt x="167473" y="0"/>
                </a:cubicBezTo>
                <a:lnTo>
                  <a:pt x="2847025" y="0"/>
                </a:lnTo>
                <a:cubicBezTo>
                  <a:pt x="2891441" y="0"/>
                  <a:pt x="2934039" y="17644"/>
                  <a:pt x="2965446" y="49052"/>
                </a:cubicBezTo>
                <a:cubicBezTo>
                  <a:pt x="2996853" y="80459"/>
                  <a:pt x="3014497" y="123056"/>
                  <a:pt x="3014497" y="167473"/>
                </a:cubicBezTo>
                <a:lnTo>
                  <a:pt x="3014497" y="1507249"/>
                </a:lnTo>
                <a:cubicBezTo>
                  <a:pt x="3014497" y="1551665"/>
                  <a:pt x="2996853" y="1594263"/>
                  <a:pt x="2965446" y="1625670"/>
                </a:cubicBezTo>
                <a:cubicBezTo>
                  <a:pt x="2934039" y="1657077"/>
                  <a:pt x="2891442" y="1674721"/>
                  <a:pt x="2847025" y="1674721"/>
                </a:cubicBezTo>
                <a:lnTo>
                  <a:pt x="167472" y="1674721"/>
                </a:lnTo>
                <a:cubicBezTo>
                  <a:pt x="123056" y="1674721"/>
                  <a:pt x="80458" y="1657077"/>
                  <a:pt x="49051" y="1625669"/>
                </a:cubicBezTo>
                <a:cubicBezTo>
                  <a:pt x="17644" y="1594262"/>
                  <a:pt x="0" y="1551665"/>
                  <a:pt x="0" y="1507248"/>
                </a:cubicBezTo>
                <a:lnTo>
                  <a:pt x="0" y="16747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5580973"/>
              <a:satOff val="-30571"/>
              <a:lumOff val="9412"/>
              <a:alphaOff val="0"/>
            </a:schemeClr>
          </a:fillRef>
          <a:effectRef idx="2">
            <a:schemeClr val="accent3">
              <a:hueOff val="-5580973"/>
              <a:satOff val="-30571"/>
              <a:lumOff val="941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491" tIns="140491" rIns="140491" bIns="140491" numCol="1" spcCol="1270" anchor="ctr" anchorCtr="0">
            <a:noAutofit/>
          </a:bodyPr>
          <a:lstStyle/>
          <a:p>
            <a:pPr lvl="0" algn="ctr" defTabSz="1066800" rtl="1">
              <a:spcBef>
                <a:spcPct val="0"/>
              </a:spcBef>
              <a:spcAft>
                <a:spcPct val="35000"/>
              </a:spcAft>
            </a:pPr>
            <a:r>
              <a:rPr lang="fa-IR" sz="2400" i="0" kern="1200" baseline="0" dirty="0" smtClean="0">
                <a:cs typeface="B Nazanin" pitchFamily="2" charset="-78"/>
              </a:rPr>
              <a:t>تأمین نیازهای وجوه از طریق مدیریت دارایی و بدهی      </a:t>
            </a:r>
            <a:endParaRPr lang="fa-IR" sz="2400" i="0" kern="1200" baseline="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0" dirty="0" smtClean="0"/>
              <a:t>رویکردهای پیش‌بینی نقدینگی</a:t>
            </a:r>
            <a:endParaRPr lang="fa-IR" b="0" dirty="0"/>
          </a:p>
        </p:txBody>
      </p:sp>
      <p:sp>
        <p:nvSpPr>
          <p:cNvPr id="6" name="Rectangle 5"/>
          <p:cNvSpPr/>
          <p:nvPr/>
        </p:nvSpPr>
        <p:spPr>
          <a:xfrm>
            <a:off x="503238" y="897217"/>
            <a:ext cx="8183562" cy="4536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912416" y="631537"/>
            <a:ext cx="5728493" cy="531360"/>
          </a:xfrm>
          <a:custGeom>
            <a:avLst/>
            <a:gdLst>
              <a:gd name="connsiteX0" fmla="*/ 0 w 5728493"/>
              <a:gd name="connsiteY0" fmla="*/ 88562 h 531360"/>
              <a:gd name="connsiteX1" fmla="*/ 25939 w 5728493"/>
              <a:gd name="connsiteY1" fmla="*/ 25939 h 531360"/>
              <a:gd name="connsiteX2" fmla="*/ 88562 w 5728493"/>
              <a:gd name="connsiteY2" fmla="*/ 0 h 531360"/>
              <a:gd name="connsiteX3" fmla="*/ 5639931 w 5728493"/>
              <a:gd name="connsiteY3" fmla="*/ 0 h 531360"/>
              <a:gd name="connsiteX4" fmla="*/ 5702554 w 5728493"/>
              <a:gd name="connsiteY4" fmla="*/ 25939 h 531360"/>
              <a:gd name="connsiteX5" fmla="*/ 5728493 w 5728493"/>
              <a:gd name="connsiteY5" fmla="*/ 88562 h 531360"/>
              <a:gd name="connsiteX6" fmla="*/ 5728493 w 5728493"/>
              <a:gd name="connsiteY6" fmla="*/ 442798 h 531360"/>
              <a:gd name="connsiteX7" fmla="*/ 5702554 w 5728493"/>
              <a:gd name="connsiteY7" fmla="*/ 505421 h 531360"/>
              <a:gd name="connsiteX8" fmla="*/ 5639931 w 5728493"/>
              <a:gd name="connsiteY8" fmla="*/ 531360 h 531360"/>
              <a:gd name="connsiteX9" fmla="*/ 88562 w 5728493"/>
              <a:gd name="connsiteY9" fmla="*/ 531360 h 531360"/>
              <a:gd name="connsiteX10" fmla="*/ 25939 w 5728493"/>
              <a:gd name="connsiteY10" fmla="*/ 505421 h 531360"/>
              <a:gd name="connsiteX11" fmla="*/ 0 w 5728493"/>
              <a:gd name="connsiteY11" fmla="*/ 442798 h 531360"/>
              <a:gd name="connsiteX12" fmla="*/ 0 w 5728493"/>
              <a:gd name="connsiteY12" fmla="*/ 88562 h 53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493" h="531360">
                <a:moveTo>
                  <a:pt x="0" y="88562"/>
                </a:moveTo>
                <a:cubicBezTo>
                  <a:pt x="0" y="65074"/>
                  <a:pt x="9331" y="42548"/>
                  <a:pt x="25939" y="25939"/>
                </a:cubicBezTo>
                <a:cubicBezTo>
                  <a:pt x="42548" y="9330"/>
                  <a:pt x="65074" y="0"/>
                  <a:pt x="88562" y="0"/>
                </a:cubicBezTo>
                <a:lnTo>
                  <a:pt x="5639931" y="0"/>
                </a:lnTo>
                <a:cubicBezTo>
                  <a:pt x="5663419" y="0"/>
                  <a:pt x="5685945" y="9331"/>
                  <a:pt x="5702554" y="25939"/>
                </a:cubicBezTo>
                <a:cubicBezTo>
                  <a:pt x="5719163" y="42548"/>
                  <a:pt x="5728493" y="65074"/>
                  <a:pt x="5728493" y="88562"/>
                </a:cubicBezTo>
                <a:lnTo>
                  <a:pt x="5728493" y="442798"/>
                </a:lnTo>
                <a:cubicBezTo>
                  <a:pt x="5728493" y="466286"/>
                  <a:pt x="5719162" y="488812"/>
                  <a:pt x="5702554" y="505421"/>
                </a:cubicBezTo>
                <a:cubicBezTo>
                  <a:pt x="5685945" y="522030"/>
                  <a:pt x="5663419" y="531360"/>
                  <a:pt x="5639931" y="531360"/>
                </a:cubicBezTo>
                <a:lnTo>
                  <a:pt x="88562" y="531360"/>
                </a:lnTo>
                <a:cubicBezTo>
                  <a:pt x="65074" y="531360"/>
                  <a:pt x="42548" y="522029"/>
                  <a:pt x="25939" y="505421"/>
                </a:cubicBezTo>
                <a:cubicBezTo>
                  <a:pt x="9330" y="488812"/>
                  <a:pt x="0" y="466286"/>
                  <a:pt x="0" y="442798"/>
                </a:cubicBezTo>
                <a:lnTo>
                  <a:pt x="0" y="8856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2462" tIns="25939" rIns="242462" bIns="25939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پیش‌بینی بر مبنای جریان نقدی </a:t>
            </a:r>
            <a:endParaRPr lang="en-US" sz="1800" kern="1200" dirty="0"/>
          </a:p>
        </p:txBody>
      </p:sp>
      <p:sp>
        <p:nvSpPr>
          <p:cNvPr id="8" name="Rectangle 7"/>
          <p:cNvSpPr/>
          <p:nvPr/>
        </p:nvSpPr>
        <p:spPr>
          <a:xfrm>
            <a:off x="503238" y="1713697"/>
            <a:ext cx="8183562" cy="4536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912416" y="1448017"/>
            <a:ext cx="5728493" cy="531360"/>
          </a:xfrm>
          <a:custGeom>
            <a:avLst/>
            <a:gdLst>
              <a:gd name="connsiteX0" fmla="*/ 0 w 5728493"/>
              <a:gd name="connsiteY0" fmla="*/ 88562 h 531360"/>
              <a:gd name="connsiteX1" fmla="*/ 25939 w 5728493"/>
              <a:gd name="connsiteY1" fmla="*/ 25939 h 531360"/>
              <a:gd name="connsiteX2" fmla="*/ 88562 w 5728493"/>
              <a:gd name="connsiteY2" fmla="*/ 0 h 531360"/>
              <a:gd name="connsiteX3" fmla="*/ 5639931 w 5728493"/>
              <a:gd name="connsiteY3" fmla="*/ 0 h 531360"/>
              <a:gd name="connsiteX4" fmla="*/ 5702554 w 5728493"/>
              <a:gd name="connsiteY4" fmla="*/ 25939 h 531360"/>
              <a:gd name="connsiteX5" fmla="*/ 5728493 w 5728493"/>
              <a:gd name="connsiteY5" fmla="*/ 88562 h 531360"/>
              <a:gd name="connsiteX6" fmla="*/ 5728493 w 5728493"/>
              <a:gd name="connsiteY6" fmla="*/ 442798 h 531360"/>
              <a:gd name="connsiteX7" fmla="*/ 5702554 w 5728493"/>
              <a:gd name="connsiteY7" fmla="*/ 505421 h 531360"/>
              <a:gd name="connsiteX8" fmla="*/ 5639931 w 5728493"/>
              <a:gd name="connsiteY8" fmla="*/ 531360 h 531360"/>
              <a:gd name="connsiteX9" fmla="*/ 88562 w 5728493"/>
              <a:gd name="connsiteY9" fmla="*/ 531360 h 531360"/>
              <a:gd name="connsiteX10" fmla="*/ 25939 w 5728493"/>
              <a:gd name="connsiteY10" fmla="*/ 505421 h 531360"/>
              <a:gd name="connsiteX11" fmla="*/ 0 w 5728493"/>
              <a:gd name="connsiteY11" fmla="*/ 442798 h 531360"/>
              <a:gd name="connsiteX12" fmla="*/ 0 w 5728493"/>
              <a:gd name="connsiteY12" fmla="*/ 88562 h 53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493" h="531360">
                <a:moveTo>
                  <a:pt x="0" y="88562"/>
                </a:moveTo>
                <a:cubicBezTo>
                  <a:pt x="0" y="65074"/>
                  <a:pt x="9331" y="42548"/>
                  <a:pt x="25939" y="25939"/>
                </a:cubicBezTo>
                <a:cubicBezTo>
                  <a:pt x="42548" y="9330"/>
                  <a:pt x="65074" y="0"/>
                  <a:pt x="88562" y="0"/>
                </a:cubicBezTo>
                <a:lnTo>
                  <a:pt x="5639931" y="0"/>
                </a:lnTo>
                <a:cubicBezTo>
                  <a:pt x="5663419" y="0"/>
                  <a:pt x="5685945" y="9331"/>
                  <a:pt x="5702554" y="25939"/>
                </a:cubicBezTo>
                <a:cubicBezTo>
                  <a:pt x="5719163" y="42548"/>
                  <a:pt x="5728493" y="65074"/>
                  <a:pt x="5728493" y="88562"/>
                </a:cubicBezTo>
                <a:lnTo>
                  <a:pt x="5728493" y="442798"/>
                </a:lnTo>
                <a:cubicBezTo>
                  <a:pt x="5728493" y="466286"/>
                  <a:pt x="5719162" y="488812"/>
                  <a:pt x="5702554" y="505421"/>
                </a:cubicBezTo>
                <a:cubicBezTo>
                  <a:pt x="5685945" y="522030"/>
                  <a:pt x="5663419" y="531360"/>
                  <a:pt x="5639931" y="531360"/>
                </a:cubicBezTo>
                <a:lnTo>
                  <a:pt x="88562" y="531360"/>
                </a:lnTo>
                <a:cubicBezTo>
                  <a:pt x="65074" y="531360"/>
                  <a:pt x="42548" y="522029"/>
                  <a:pt x="25939" y="505421"/>
                </a:cubicBezTo>
                <a:cubicBezTo>
                  <a:pt x="9330" y="488812"/>
                  <a:pt x="0" y="466286"/>
                  <a:pt x="0" y="442798"/>
                </a:cubicBezTo>
                <a:lnTo>
                  <a:pt x="0" y="8856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2462" tIns="25939" rIns="242462" bIns="25939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پیش‌بینی بر مبنای ترازنامه</a:t>
            </a:r>
            <a:endParaRPr lang="en-US" sz="1800" kern="1200" dirty="0"/>
          </a:p>
        </p:txBody>
      </p:sp>
      <p:sp>
        <p:nvSpPr>
          <p:cNvPr id="10" name="Rectangle 9"/>
          <p:cNvSpPr/>
          <p:nvPr/>
        </p:nvSpPr>
        <p:spPr>
          <a:xfrm>
            <a:off x="503238" y="2530177"/>
            <a:ext cx="8183562" cy="4536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912416" y="2264497"/>
            <a:ext cx="5728493" cy="531360"/>
          </a:xfrm>
          <a:custGeom>
            <a:avLst/>
            <a:gdLst>
              <a:gd name="connsiteX0" fmla="*/ 0 w 5728493"/>
              <a:gd name="connsiteY0" fmla="*/ 88562 h 531360"/>
              <a:gd name="connsiteX1" fmla="*/ 25939 w 5728493"/>
              <a:gd name="connsiteY1" fmla="*/ 25939 h 531360"/>
              <a:gd name="connsiteX2" fmla="*/ 88562 w 5728493"/>
              <a:gd name="connsiteY2" fmla="*/ 0 h 531360"/>
              <a:gd name="connsiteX3" fmla="*/ 5639931 w 5728493"/>
              <a:gd name="connsiteY3" fmla="*/ 0 h 531360"/>
              <a:gd name="connsiteX4" fmla="*/ 5702554 w 5728493"/>
              <a:gd name="connsiteY4" fmla="*/ 25939 h 531360"/>
              <a:gd name="connsiteX5" fmla="*/ 5728493 w 5728493"/>
              <a:gd name="connsiteY5" fmla="*/ 88562 h 531360"/>
              <a:gd name="connsiteX6" fmla="*/ 5728493 w 5728493"/>
              <a:gd name="connsiteY6" fmla="*/ 442798 h 531360"/>
              <a:gd name="connsiteX7" fmla="*/ 5702554 w 5728493"/>
              <a:gd name="connsiteY7" fmla="*/ 505421 h 531360"/>
              <a:gd name="connsiteX8" fmla="*/ 5639931 w 5728493"/>
              <a:gd name="connsiteY8" fmla="*/ 531360 h 531360"/>
              <a:gd name="connsiteX9" fmla="*/ 88562 w 5728493"/>
              <a:gd name="connsiteY9" fmla="*/ 531360 h 531360"/>
              <a:gd name="connsiteX10" fmla="*/ 25939 w 5728493"/>
              <a:gd name="connsiteY10" fmla="*/ 505421 h 531360"/>
              <a:gd name="connsiteX11" fmla="*/ 0 w 5728493"/>
              <a:gd name="connsiteY11" fmla="*/ 442798 h 531360"/>
              <a:gd name="connsiteX12" fmla="*/ 0 w 5728493"/>
              <a:gd name="connsiteY12" fmla="*/ 88562 h 53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493" h="531360">
                <a:moveTo>
                  <a:pt x="0" y="88562"/>
                </a:moveTo>
                <a:cubicBezTo>
                  <a:pt x="0" y="65074"/>
                  <a:pt x="9331" y="42548"/>
                  <a:pt x="25939" y="25939"/>
                </a:cubicBezTo>
                <a:cubicBezTo>
                  <a:pt x="42548" y="9330"/>
                  <a:pt x="65074" y="0"/>
                  <a:pt x="88562" y="0"/>
                </a:cubicBezTo>
                <a:lnTo>
                  <a:pt x="5639931" y="0"/>
                </a:lnTo>
                <a:cubicBezTo>
                  <a:pt x="5663419" y="0"/>
                  <a:pt x="5685945" y="9331"/>
                  <a:pt x="5702554" y="25939"/>
                </a:cubicBezTo>
                <a:cubicBezTo>
                  <a:pt x="5719163" y="42548"/>
                  <a:pt x="5728493" y="65074"/>
                  <a:pt x="5728493" y="88562"/>
                </a:cubicBezTo>
                <a:lnTo>
                  <a:pt x="5728493" y="442798"/>
                </a:lnTo>
                <a:cubicBezTo>
                  <a:pt x="5728493" y="466286"/>
                  <a:pt x="5719162" y="488812"/>
                  <a:pt x="5702554" y="505421"/>
                </a:cubicBezTo>
                <a:cubicBezTo>
                  <a:pt x="5685945" y="522030"/>
                  <a:pt x="5663419" y="531360"/>
                  <a:pt x="5639931" y="531360"/>
                </a:cubicBezTo>
                <a:lnTo>
                  <a:pt x="88562" y="531360"/>
                </a:lnTo>
                <a:cubicBezTo>
                  <a:pt x="65074" y="531360"/>
                  <a:pt x="42548" y="522029"/>
                  <a:pt x="25939" y="505421"/>
                </a:cubicBezTo>
                <a:cubicBezTo>
                  <a:pt x="9330" y="488812"/>
                  <a:pt x="0" y="466286"/>
                  <a:pt x="0" y="442798"/>
                </a:cubicBezTo>
                <a:lnTo>
                  <a:pt x="0" y="8856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2462" tIns="25939" rIns="242462" bIns="25939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پیش‌بینی بر مبنای درآمد</a:t>
            </a:r>
            <a:endParaRPr lang="en-US" sz="1800" kern="1200" dirty="0"/>
          </a:p>
        </p:txBody>
      </p:sp>
      <p:sp>
        <p:nvSpPr>
          <p:cNvPr id="12" name="Rectangle 11"/>
          <p:cNvSpPr/>
          <p:nvPr/>
        </p:nvSpPr>
        <p:spPr>
          <a:xfrm>
            <a:off x="503238" y="3346657"/>
            <a:ext cx="8183562" cy="4536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912416" y="3080977"/>
            <a:ext cx="5728493" cy="531360"/>
          </a:xfrm>
          <a:custGeom>
            <a:avLst/>
            <a:gdLst>
              <a:gd name="connsiteX0" fmla="*/ 0 w 5728493"/>
              <a:gd name="connsiteY0" fmla="*/ 88562 h 531360"/>
              <a:gd name="connsiteX1" fmla="*/ 25939 w 5728493"/>
              <a:gd name="connsiteY1" fmla="*/ 25939 h 531360"/>
              <a:gd name="connsiteX2" fmla="*/ 88562 w 5728493"/>
              <a:gd name="connsiteY2" fmla="*/ 0 h 531360"/>
              <a:gd name="connsiteX3" fmla="*/ 5639931 w 5728493"/>
              <a:gd name="connsiteY3" fmla="*/ 0 h 531360"/>
              <a:gd name="connsiteX4" fmla="*/ 5702554 w 5728493"/>
              <a:gd name="connsiteY4" fmla="*/ 25939 h 531360"/>
              <a:gd name="connsiteX5" fmla="*/ 5728493 w 5728493"/>
              <a:gd name="connsiteY5" fmla="*/ 88562 h 531360"/>
              <a:gd name="connsiteX6" fmla="*/ 5728493 w 5728493"/>
              <a:gd name="connsiteY6" fmla="*/ 442798 h 531360"/>
              <a:gd name="connsiteX7" fmla="*/ 5702554 w 5728493"/>
              <a:gd name="connsiteY7" fmla="*/ 505421 h 531360"/>
              <a:gd name="connsiteX8" fmla="*/ 5639931 w 5728493"/>
              <a:gd name="connsiteY8" fmla="*/ 531360 h 531360"/>
              <a:gd name="connsiteX9" fmla="*/ 88562 w 5728493"/>
              <a:gd name="connsiteY9" fmla="*/ 531360 h 531360"/>
              <a:gd name="connsiteX10" fmla="*/ 25939 w 5728493"/>
              <a:gd name="connsiteY10" fmla="*/ 505421 h 531360"/>
              <a:gd name="connsiteX11" fmla="*/ 0 w 5728493"/>
              <a:gd name="connsiteY11" fmla="*/ 442798 h 531360"/>
              <a:gd name="connsiteX12" fmla="*/ 0 w 5728493"/>
              <a:gd name="connsiteY12" fmla="*/ 88562 h 53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493" h="531360">
                <a:moveTo>
                  <a:pt x="0" y="88562"/>
                </a:moveTo>
                <a:cubicBezTo>
                  <a:pt x="0" y="65074"/>
                  <a:pt x="9331" y="42548"/>
                  <a:pt x="25939" y="25939"/>
                </a:cubicBezTo>
                <a:cubicBezTo>
                  <a:pt x="42548" y="9330"/>
                  <a:pt x="65074" y="0"/>
                  <a:pt x="88562" y="0"/>
                </a:cubicBezTo>
                <a:lnTo>
                  <a:pt x="5639931" y="0"/>
                </a:lnTo>
                <a:cubicBezTo>
                  <a:pt x="5663419" y="0"/>
                  <a:pt x="5685945" y="9331"/>
                  <a:pt x="5702554" y="25939"/>
                </a:cubicBezTo>
                <a:cubicBezTo>
                  <a:pt x="5719163" y="42548"/>
                  <a:pt x="5728493" y="65074"/>
                  <a:pt x="5728493" y="88562"/>
                </a:cubicBezTo>
                <a:lnTo>
                  <a:pt x="5728493" y="442798"/>
                </a:lnTo>
                <a:cubicBezTo>
                  <a:pt x="5728493" y="466286"/>
                  <a:pt x="5719162" y="488812"/>
                  <a:pt x="5702554" y="505421"/>
                </a:cubicBezTo>
                <a:cubicBezTo>
                  <a:pt x="5685945" y="522030"/>
                  <a:pt x="5663419" y="531360"/>
                  <a:pt x="5639931" y="531360"/>
                </a:cubicBezTo>
                <a:lnTo>
                  <a:pt x="88562" y="531360"/>
                </a:lnTo>
                <a:cubicBezTo>
                  <a:pt x="65074" y="531360"/>
                  <a:pt x="42548" y="522029"/>
                  <a:pt x="25939" y="505421"/>
                </a:cubicBezTo>
                <a:cubicBezTo>
                  <a:pt x="9330" y="488812"/>
                  <a:pt x="0" y="466286"/>
                  <a:pt x="0" y="442798"/>
                </a:cubicBezTo>
                <a:lnTo>
                  <a:pt x="0" y="8856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2462" tIns="25939" rIns="242462" bIns="25939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پیش‌بینی بر مبنای مطالعۀ ساختار سپرده‌ها </a:t>
            </a:r>
            <a:endParaRPr lang="fa-IR" sz="1800" kern="1200" dirty="0"/>
          </a:p>
        </p:txBody>
      </p:sp>
      <p:sp>
        <p:nvSpPr>
          <p:cNvPr id="14" name="Rectangle 13"/>
          <p:cNvSpPr/>
          <p:nvPr/>
        </p:nvSpPr>
        <p:spPr>
          <a:xfrm>
            <a:off x="503238" y="4163137"/>
            <a:ext cx="8183562" cy="4536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912416" y="3897457"/>
            <a:ext cx="5728493" cy="531360"/>
          </a:xfrm>
          <a:custGeom>
            <a:avLst/>
            <a:gdLst>
              <a:gd name="connsiteX0" fmla="*/ 0 w 5728493"/>
              <a:gd name="connsiteY0" fmla="*/ 88562 h 531360"/>
              <a:gd name="connsiteX1" fmla="*/ 25939 w 5728493"/>
              <a:gd name="connsiteY1" fmla="*/ 25939 h 531360"/>
              <a:gd name="connsiteX2" fmla="*/ 88562 w 5728493"/>
              <a:gd name="connsiteY2" fmla="*/ 0 h 531360"/>
              <a:gd name="connsiteX3" fmla="*/ 5639931 w 5728493"/>
              <a:gd name="connsiteY3" fmla="*/ 0 h 531360"/>
              <a:gd name="connsiteX4" fmla="*/ 5702554 w 5728493"/>
              <a:gd name="connsiteY4" fmla="*/ 25939 h 531360"/>
              <a:gd name="connsiteX5" fmla="*/ 5728493 w 5728493"/>
              <a:gd name="connsiteY5" fmla="*/ 88562 h 531360"/>
              <a:gd name="connsiteX6" fmla="*/ 5728493 w 5728493"/>
              <a:gd name="connsiteY6" fmla="*/ 442798 h 531360"/>
              <a:gd name="connsiteX7" fmla="*/ 5702554 w 5728493"/>
              <a:gd name="connsiteY7" fmla="*/ 505421 h 531360"/>
              <a:gd name="connsiteX8" fmla="*/ 5639931 w 5728493"/>
              <a:gd name="connsiteY8" fmla="*/ 531360 h 531360"/>
              <a:gd name="connsiteX9" fmla="*/ 88562 w 5728493"/>
              <a:gd name="connsiteY9" fmla="*/ 531360 h 531360"/>
              <a:gd name="connsiteX10" fmla="*/ 25939 w 5728493"/>
              <a:gd name="connsiteY10" fmla="*/ 505421 h 531360"/>
              <a:gd name="connsiteX11" fmla="*/ 0 w 5728493"/>
              <a:gd name="connsiteY11" fmla="*/ 442798 h 531360"/>
              <a:gd name="connsiteX12" fmla="*/ 0 w 5728493"/>
              <a:gd name="connsiteY12" fmla="*/ 88562 h 53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493" h="531360">
                <a:moveTo>
                  <a:pt x="0" y="88562"/>
                </a:moveTo>
                <a:cubicBezTo>
                  <a:pt x="0" y="65074"/>
                  <a:pt x="9331" y="42548"/>
                  <a:pt x="25939" y="25939"/>
                </a:cubicBezTo>
                <a:cubicBezTo>
                  <a:pt x="42548" y="9330"/>
                  <a:pt x="65074" y="0"/>
                  <a:pt x="88562" y="0"/>
                </a:cubicBezTo>
                <a:lnTo>
                  <a:pt x="5639931" y="0"/>
                </a:lnTo>
                <a:cubicBezTo>
                  <a:pt x="5663419" y="0"/>
                  <a:pt x="5685945" y="9331"/>
                  <a:pt x="5702554" y="25939"/>
                </a:cubicBezTo>
                <a:cubicBezTo>
                  <a:pt x="5719163" y="42548"/>
                  <a:pt x="5728493" y="65074"/>
                  <a:pt x="5728493" y="88562"/>
                </a:cubicBezTo>
                <a:lnTo>
                  <a:pt x="5728493" y="442798"/>
                </a:lnTo>
                <a:cubicBezTo>
                  <a:pt x="5728493" y="466286"/>
                  <a:pt x="5719162" y="488812"/>
                  <a:pt x="5702554" y="505421"/>
                </a:cubicBezTo>
                <a:cubicBezTo>
                  <a:pt x="5685945" y="522030"/>
                  <a:pt x="5663419" y="531360"/>
                  <a:pt x="5639931" y="531360"/>
                </a:cubicBezTo>
                <a:lnTo>
                  <a:pt x="88562" y="531360"/>
                </a:lnTo>
                <a:cubicBezTo>
                  <a:pt x="65074" y="531360"/>
                  <a:pt x="42548" y="522029"/>
                  <a:pt x="25939" y="505421"/>
                </a:cubicBezTo>
                <a:cubicBezTo>
                  <a:pt x="9330" y="488812"/>
                  <a:pt x="0" y="466286"/>
                  <a:pt x="0" y="442798"/>
                </a:cubicBezTo>
                <a:lnTo>
                  <a:pt x="0" y="8856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2462" tIns="25939" rIns="242462" bIns="25939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شاخص‌های نقدینگی</a:t>
            </a:r>
            <a:endParaRPr lang="fa-IR" sz="18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b="0" dirty="0" smtClean="0"/>
              <a:t>انواع جریان نقد به لحاظ قابلیت پیش‌بینی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117005" y="530225"/>
            <a:ext cx="6956027" cy="4187825"/>
          </a:xfrm>
          <a:prstGeom prst="right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6155526" y="1786572"/>
            <a:ext cx="2455068" cy="1675130"/>
          </a:xfrm>
          <a:custGeom>
            <a:avLst/>
            <a:gdLst>
              <a:gd name="connsiteX0" fmla="*/ 0 w 2455068"/>
              <a:gd name="connsiteY0" fmla="*/ 279194 h 1675130"/>
              <a:gd name="connsiteX1" fmla="*/ 81774 w 2455068"/>
              <a:gd name="connsiteY1" fmla="*/ 81774 h 1675130"/>
              <a:gd name="connsiteX2" fmla="*/ 279194 w 2455068"/>
              <a:gd name="connsiteY2" fmla="*/ 0 h 1675130"/>
              <a:gd name="connsiteX3" fmla="*/ 2175874 w 2455068"/>
              <a:gd name="connsiteY3" fmla="*/ 0 h 1675130"/>
              <a:gd name="connsiteX4" fmla="*/ 2373294 w 2455068"/>
              <a:gd name="connsiteY4" fmla="*/ 81774 h 1675130"/>
              <a:gd name="connsiteX5" fmla="*/ 2455068 w 2455068"/>
              <a:gd name="connsiteY5" fmla="*/ 279194 h 1675130"/>
              <a:gd name="connsiteX6" fmla="*/ 2455068 w 2455068"/>
              <a:gd name="connsiteY6" fmla="*/ 1395936 h 1675130"/>
              <a:gd name="connsiteX7" fmla="*/ 2373294 w 2455068"/>
              <a:gd name="connsiteY7" fmla="*/ 1593356 h 1675130"/>
              <a:gd name="connsiteX8" fmla="*/ 2175874 w 2455068"/>
              <a:gd name="connsiteY8" fmla="*/ 1675130 h 1675130"/>
              <a:gd name="connsiteX9" fmla="*/ 279194 w 2455068"/>
              <a:gd name="connsiteY9" fmla="*/ 1675130 h 1675130"/>
              <a:gd name="connsiteX10" fmla="*/ 81774 w 2455068"/>
              <a:gd name="connsiteY10" fmla="*/ 1593356 h 1675130"/>
              <a:gd name="connsiteX11" fmla="*/ 0 w 2455068"/>
              <a:gd name="connsiteY11" fmla="*/ 1395936 h 1675130"/>
              <a:gd name="connsiteX12" fmla="*/ 0 w 2455068"/>
              <a:gd name="connsiteY12" fmla="*/ 279194 h 167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5068" h="1675130">
                <a:moveTo>
                  <a:pt x="0" y="279194"/>
                </a:moveTo>
                <a:cubicBezTo>
                  <a:pt x="0" y="205147"/>
                  <a:pt x="29415" y="134133"/>
                  <a:pt x="81774" y="81774"/>
                </a:cubicBezTo>
                <a:cubicBezTo>
                  <a:pt x="134133" y="29415"/>
                  <a:pt x="205147" y="0"/>
                  <a:pt x="279194" y="0"/>
                </a:cubicBezTo>
                <a:lnTo>
                  <a:pt x="2175874" y="0"/>
                </a:lnTo>
                <a:cubicBezTo>
                  <a:pt x="2249921" y="0"/>
                  <a:pt x="2320935" y="29415"/>
                  <a:pt x="2373294" y="81774"/>
                </a:cubicBezTo>
                <a:cubicBezTo>
                  <a:pt x="2425653" y="134133"/>
                  <a:pt x="2455068" y="205147"/>
                  <a:pt x="2455068" y="279194"/>
                </a:cubicBezTo>
                <a:lnTo>
                  <a:pt x="2455068" y="1395936"/>
                </a:lnTo>
                <a:cubicBezTo>
                  <a:pt x="2455068" y="1469983"/>
                  <a:pt x="2425653" y="1540997"/>
                  <a:pt x="2373294" y="1593356"/>
                </a:cubicBezTo>
                <a:cubicBezTo>
                  <a:pt x="2320935" y="1645715"/>
                  <a:pt x="2249921" y="1675130"/>
                  <a:pt x="2175874" y="1675130"/>
                </a:cubicBezTo>
                <a:lnTo>
                  <a:pt x="279194" y="1675130"/>
                </a:lnTo>
                <a:cubicBezTo>
                  <a:pt x="205147" y="1675130"/>
                  <a:pt x="134133" y="1645715"/>
                  <a:pt x="81774" y="1593356"/>
                </a:cubicBezTo>
                <a:cubicBezTo>
                  <a:pt x="29415" y="1540997"/>
                  <a:pt x="0" y="1469983"/>
                  <a:pt x="0" y="1395936"/>
                </a:cubicBezTo>
                <a:lnTo>
                  <a:pt x="0" y="279194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973" tIns="157973" rIns="157973" bIns="157973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i="0" kern="1200" baseline="0" dirty="0" smtClean="0">
                <a:cs typeface="+mj-cs"/>
              </a:rPr>
              <a:t>غیر‌منتظره</a:t>
            </a:r>
            <a:endParaRPr lang="en-US" sz="2000" i="0" kern="1200" baseline="0" dirty="0">
              <a:cs typeface="+mj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367484" y="1786572"/>
            <a:ext cx="2455068" cy="1675130"/>
          </a:xfrm>
          <a:custGeom>
            <a:avLst/>
            <a:gdLst>
              <a:gd name="connsiteX0" fmla="*/ 0 w 2455068"/>
              <a:gd name="connsiteY0" fmla="*/ 279194 h 1675130"/>
              <a:gd name="connsiteX1" fmla="*/ 81774 w 2455068"/>
              <a:gd name="connsiteY1" fmla="*/ 81774 h 1675130"/>
              <a:gd name="connsiteX2" fmla="*/ 279194 w 2455068"/>
              <a:gd name="connsiteY2" fmla="*/ 0 h 1675130"/>
              <a:gd name="connsiteX3" fmla="*/ 2175874 w 2455068"/>
              <a:gd name="connsiteY3" fmla="*/ 0 h 1675130"/>
              <a:gd name="connsiteX4" fmla="*/ 2373294 w 2455068"/>
              <a:gd name="connsiteY4" fmla="*/ 81774 h 1675130"/>
              <a:gd name="connsiteX5" fmla="*/ 2455068 w 2455068"/>
              <a:gd name="connsiteY5" fmla="*/ 279194 h 1675130"/>
              <a:gd name="connsiteX6" fmla="*/ 2455068 w 2455068"/>
              <a:gd name="connsiteY6" fmla="*/ 1395936 h 1675130"/>
              <a:gd name="connsiteX7" fmla="*/ 2373294 w 2455068"/>
              <a:gd name="connsiteY7" fmla="*/ 1593356 h 1675130"/>
              <a:gd name="connsiteX8" fmla="*/ 2175874 w 2455068"/>
              <a:gd name="connsiteY8" fmla="*/ 1675130 h 1675130"/>
              <a:gd name="connsiteX9" fmla="*/ 279194 w 2455068"/>
              <a:gd name="connsiteY9" fmla="*/ 1675130 h 1675130"/>
              <a:gd name="connsiteX10" fmla="*/ 81774 w 2455068"/>
              <a:gd name="connsiteY10" fmla="*/ 1593356 h 1675130"/>
              <a:gd name="connsiteX11" fmla="*/ 0 w 2455068"/>
              <a:gd name="connsiteY11" fmla="*/ 1395936 h 1675130"/>
              <a:gd name="connsiteX12" fmla="*/ 0 w 2455068"/>
              <a:gd name="connsiteY12" fmla="*/ 279194 h 167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5068" h="1675130">
                <a:moveTo>
                  <a:pt x="0" y="279194"/>
                </a:moveTo>
                <a:cubicBezTo>
                  <a:pt x="0" y="205147"/>
                  <a:pt x="29415" y="134133"/>
                  <a:pt x="81774" y="81774"/>
                </a:cubicBezTo>
                <a:cubicBezTo>
                  <a:pt x="134133" y="29415"/>
                  <a:pt x="205147" y="0"/>
                  <a:pt x="279194" y="0"/>
                </a:cubicBezTo>
                <a:lnTo>
                  <a:pt x="2175874" y="0"/>
                </a:lnTo>
                <a:cubicBezTo>
                  <a:pt x="2249921" y="0"/>
                  <a:pt x="2320935" y="29415"/>
                  <a:pt x="2373294" y="81774"/>
                </a:cubicBezTo>
                <a:cubicBezTo>
                  <a:pt x="2425653" y="134133"/>
                  <a:pt x="2455068" y="205147"/>
                  <a:pt x="2455068" y="279194"/>
                </a:cubicBezTo>
                <a:lnTo>
                  <a:pt x="2455068" y="1395936"/>
                </a:lnTo>
                <a:cubicBezTo>
                  <a:pt x="2455068" y="1469983"/>
                  <a:pt x="2425653" y="1540997"/>
                  <a:pt x="2373294" y="1593356"/>
                </a:cubicBezTo>
                <a:cubicBezTo>
                  <a:pt x="2320935" y="1645715"/>
                  <a:pt x="2249921" y="1675130"/>
                  <a:pt x="2175874" y="1675130"/>
                </a:cubicBezTo>
                <a:lnTo>
                  <a:pt x="279194" y="1675130"/>
                </a:lnTo>
                <a:cubicBezTo>
                  <a:pt x="205147" y="1675130"/>
                  <a:pt x="134133" y="1645715"/>
                  <a:pt x="81774" y="1593356"/>
                </a:cubicBezTo>
                <a:cubicBezTo>
                  <a:pt x="29415" y="1540997"/>
                  <a:pt x="0" y="1469983"/>
                  <a:pt x="0" y="1395936"/>
                </a:cubicBezTo>
                <a:lnTo>
                  <a:pt x="0" y="279194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973" tIns="157973" rIns="157973" bIns="157973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>
                <a:cs typeface="+mj-cs"/>
              </a:rPr>
              <a:t>برنامه‌ریزی‌نشده</a:t>
            </a:r>
            <a:endParaRPr lang="en-US" sz="2000" i="0" kern="1200" baseline="0" dirty="0">
              <a:cs typeface="+mj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03238" y="1786572"/>
            <a:ext cx="2455068" cy="1675130"/>
          </a:xfrm>
          <a:custGeom>
            <a:avLst/>
            <a:gdLst>
              <a:gd name="connsiteX0" fmla="*/ 0 w 2455068"/>
              <a:gd name="connsiteY0" fmla="*/ 279194 h 1675130"/>
              <a:gd name="connsiteX1" fmla="*/ 81774 w 2455068"/>
              <a:gd name="connsiteY1" fmla="*/ 81774 h 1675130"/>
              <a:gd name="connsiteX2" fmla="*/ 279194 w 2455068"/>
              <a:gd name="connsiteY2" fmla="*/ 0 h 1675130"/>
              <a:gd name="connsiteX3" fmla="*/ 2175874 w 2455068"/>
              <a:gd name="connsiteY3" fmla="*/ 0 h 1675130"/>
              <a:gd name="connsiteX4" fmla="*/ 2373294 w 2455068"/>
              <a:gd name="connsiteY4" fmla="*/ 81774 h 1675130"/>
              <a:gd name="connsiteX5" fmla="*/ 2455068 w 2455068"/>
              <a:gd name="connsiteY5" fmla="*/ 279194 h 1675130"/>
              <a:gd name="connsiteX6" fmla="*/ 2455068 w 2455068"/>
              <a:gd name="connsiteY6" fmla="*/ 1395936 h 1675130"/>
              <a:gd name="connsiteX7" fmla="*/ 2373294 w 2455068"/>
              <a:gd name="connsiteY7" fmla="*/ 1593356 h 1675130"/>
              <a:gd name="connsiteX8" fmla="*/ 2175874 w 2455068"/>
              <a:gd name="connsiteY8" fmla="*/ 1675130 h 1675130"/>
              <a:gd name="connsiteX9" fmla="*/ 279194 w 2455068"/>
              <a:gd name="connsiteY9" fmla="*/ 1675130 h 1675130"/>
              <a:gd name="connsiteX10" fmla="*/ 81774 w 2455068"/>
              <a:gd name="connsiteY10" fmla="*/ 1593356 h 1675130"/>
              <a:gd name="connsiteX11" fmla="*/ 0 w 2455068"/>
              <a:gd name="connsiteY11" fmla="*/ 1395936 h 1675130"/>
              <a:gd name="connsiteX12" fmla="*/ 0 w 2455068"/>
              <a:gd name="connsiteY12" fmla="*/ 279194 h 167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5068" h="1675130">
                <a:moveTo>
                  <a:pt x="0" y="279194"/>
                </a:moveTo>
                <a:cubicBezTo>
                  <a:pt x="0" y="205147"/>
                  <a:pt x="29415" y="134133"/>
                  <a:pt x="81774" y="81774"/>
                </a:cubicBezTo>
                <a:cubicBezTo>
                  <a:pt x="134133" y="29415"/>
                  <a:pt x="205147" y="0"/>
                  <a:pt x="279194" y="0"/>
                </a:cubicBezTo>
                <a:lnTo>
                  <a:pt x="2175874" y="0"/>
                </a:lnTo>
                <a:cubicBezTo>
                  <a:pt x="2249921" y="0"/>
                  <a:pt x="2320935" y="29415"/>
                  <a:pt x="2373294" y="81774"/>
                </a:cubicBezTo>
                <a:cubicBezTo>
                  <a:pt x="2425653" y="134133"/>
                  <a:pt x="2455068" y="205147"/>
                  <a:pt x="2455068" y="279194"/>
                </a:cubicBezTo>
                <a:lnTo>
                  <a:pt x="2455068" y="1395936"/>
                </a:lnTo>
                <a:cubicBezTo>
                  <a:pt x="2455068" y="1469983"/>
                  <a:pt x="2425653" y="1540997"/>
                  <a:pt x="2373294" y="1593356"/>
                </a:cubicBezTo>
                <a:cubicBezTo>
                  <a:pt x="2320935" y="1645715"/>
                  <a:pt x="2249921" y="1675130"/>
                  <a:pt x="2175874" y="1675130"/>
                </a:cubicBezTo>
                <a:lnTo>
                  <a:pt x="279194" y="1675130"/>
                </a:lnTo>
                <a:cubicBezTo>
                  <a:pt x="205147" y="1675130"/>
                  <a:pt x="134133" y="1645715"/>
                  <a:pt x="81774" y="1593356"/>
                </a:cubicBezTo>
                <a:cubicBezTo>
                  <a:pt x="29415" y="1540997"/>
                  <a:pt x="0" y="1469983"/>
                  <a:pt x="0" y="1395936"/>
                </a:cubicBezTo>
                <a:lnTo>
                  <a:pt x="0" y="279194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973" tIns="157973" rIns="157973" bIns="157973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>
                <a:cs typeface="+mj-cs"/>
              </a:rPr>
              <a:t>برنامه‌ریزی‌شده</a:t>
            </a:r>
            <a:endParaRPr lang="fa-IR" sz="2000" i="0" kern="1200" baseline="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487</Words>
  <Application>Microsoft Office PowerPoint</Application>
  <PresentationFormat>On-screen Show (4:3)</PresentationFormat>
  <Paragraphs>218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QuizShow</vt:lpstr>
      <vt:lpstr>Aspect</vt:lpstr>
      <vt:lpstr>بسم‌الله الرحمن الرحیم</vt:lpstr>
      <vt:lpstr>ریسک نقدینگی </vt:lpstr>
      <vt:lpstr>ریسک‌های عمدۀ مؤسسات مالی</vt:lpstr>
      <vt:lpstr>هم‌پوشانی ریسک‌ها</vt:lpstr>
      <vt:lpstr>محرک‌های قانونی</vt:lpstr>
      <vt:lpstr>ابعاد ریسک نقدینگی</vt:lpstr>
      <vt:lpstr>وظایف اساسی مدیریت ریسک نقدینگی</vt:lpstr>
      <vt:lpstr>رویکردهای پیش‌بینی نقدینگی</vt:lpstr>
      <vt:lpstr>انواع جریان نقد به لحاظ قابلیت پیش‌بینی </vt:lpstr>
      <vt:lpstr>صورت نقدینگی ساختاریافته</vt:lpstr>
      <vt:lpstr>مدل‌سازی جریان‌های نقدی برنامه‌ریزی‌نشده</vt:lpstr>
      <vt:lpstr>سنجه‌های ریسک نقدینگی</vt:lpstr>
      <vt:lpstr>احتساب جریان‌های نقد غیرمنتظره</vt:lpstr>
      <vt:lpstr>ره‌آوردهای آزمون‌های تکمیلی</vt:lpstr>
      <vt:lpstr>پس‌آزمایی مدل‌های ریسک نقدینگی</vt:lpstr>
      <vt:lpstr>چارچوب رویکرد پیش‌بینی جریان‌های نقد</vt:lpstr>
      <vt:lpstr>شاخص‌های نقدینگی</vt:lpstr>
      <vt:lpstr>تعیین حدود ریسک</vt:lpstr>
      <vt:lpstr>نواحی ریسک نقدینگی</vt:lpstr>
      <vt:lpstr>ره‌آوردهای پیاده‌سازی سیستم مدیریت ریسک نقدینگی</vt:lpstr>
      <vt:lpstr>ره‌آوردهای پیاده‌سازی سیستم مدیریت ریسک نقدینگی</vt:lpstr>
      <vt:lpstr>با تشکر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2009-05-21T10:35:48Z</dcterms:created>
  <dcterms:modified xsi:type="dcterms:W3CDTF">2010-11-18T11:17:19Z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