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38" r:id="rId2"/>
    <p:sldId id="639" r:id="rId3"/>
    <p:sldId id="823" r:id="rId4"/>
    <p:sldId id="826" r:id="rId5"/>
    <p:sldId id="827" r:id="rId6"/>
    <p:sldId id="828" r:id="rId7"/>
    <p:sldId id="829" r:id="rId8"/>
    <p:sldId id="830" r:id="rId9"/>
    <p:sldId id="831" r:id="rId10"/>
    <p:sldId id="329" r:id="rId11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CCFF"/>
    <a:srgbClr val="FF7C80"/>
    <a:srgbClr val="DCFCF6"/>
    <a:srgbClr val="0097CC"/>
    <a:srgbClr val="4D4D4D"/>
    <a:srgbClr val="3399FF"/>
    <a:srgbClr val="99CCFF"/>
    <a:srgbClr val="000066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050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3172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851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946E9D-8DDD-4F7B-AC98-5D185A215068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8731E-1AC0-4030-A986-B60044D53AA0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2DEBC-4AFF-49BD-9EBF-6310D1F8E2BF}" type="slidenum">
              <a:rPr lang="ar-SA"/>
              <a:pPr/>
              <a:t>6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8675" cy="3479800"/>
          </a:xfrm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2C4E6-20D2-4F0D-ABC8-A83BCF27E659}" type="slidenum">
              <a:rPr lang="ar-SA"/>
              <a:pPr/>
              <a:t>8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8675" cy="34798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dirty="0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10</a:t>
            </a:fld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12/3/2012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5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Unicode MS" pitchFamily="34" charset="-128"/>
                <a:ea typeface="Arial Unicode MS" pitchFamily="34" charset="-128"/>
                <a:cs typeface="B Elham" pitchFamily="2" charset="-78"/>
              </a:rPr>
              <a:t>بسم‌الله الرحمن الرحیم</a:t>
            </a:r>
            <a:endParaRPr lang="fa-IR" sz="54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Unicode MS" pitchFamily="34" charset="-128"/>
              <a:ea typeface="Arial Unicode MS" pitchFamily="34" charset="-128"/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به نام آنکه جان را فکرت آموخت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B Elham" pitchFamily="2" charset="-78"/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B Elham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971800"/>
            <a:ext cx="7772400" cy="19812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اوراق مشارکت </a:t>
            </a:r>
            <a: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رهنی</a:t>
            </a:r>
            <a:br>
              <a:rPr lang="fa-IR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r>
              <a:rPr lang="fa-IR" sz="20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(اوراق بهادار به پشتوانۀ </a:t>
            </a:r>
            <a:r>
              <a:rPr lang="fa-IR" sz="20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وام‌های</a:t>
            </a:r>
            <a:r>
              <a:rPr lang="fa-IR" sz="2000" dirty="0" smtClean="0"/>
              <a:t> </a:t>
            </a:r>
            <a:r>
              <a:rPr lang="fa-IR" sz="20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رهنی)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/>
            </a:r>
            <a:br>
              <a:rPr lang="en-US" sz="4800" b="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</a:br>
            <a:endParaRPr lang="fa-IR" sz="4800" b="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Elha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7391400" cy="838200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حسین عبده تبریزی</a:t>
            </a:r>
          </a:p>
          <a:p>
            <a:pPr algn="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r>
              <a:rPr lang="fa-IR" sz="20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/>
                <a:ea typeface="+mj-ea"/>
                <a:cs typeface="B Elham" pitchFamily="2" charset="-78"/>
              </a:rPr>
              <a:t>میثم رادپور</a:t>
            </a:r>
          </a:p>
          <a:p>
            <a:pPr algn="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/>
            <a:r>
              <a:rPr lang="fa-IR" sz="2000" kern="1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B Zar" pitchFamily="2" charset="-78"/>
              </a:rPr>
              <a:t>بر اساس ارائۀ مدیریت پژوهش، توسعه و مطالعات اسلامی سازمان بورس اوراق بهادار</a:t>
            </a:r>
            <a:endParaRPr lang="en-US" sz="2000" kern="12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  <a:cs typeface="B Zar" pitchFamily="2" charset="-78"/>
            </a:endParaRPr>
          </a:p>
          <a:p>
            <a:pPr algn="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endParaRPr lang="fa-IR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endParaRPr lang="fa-IR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  <a:p>
            <a:pPr algn="r">
              <a:lnSpc>
                <a:spcPct val="30000"/>
              </a:lnSpc>
            </a:pPr>
            <a:endParaRPr lang="en-US" sz="2000" b="1" kern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/>
              <a:ea typeface="+mj-ea"/>
              <a:cs typeface="B Elham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867401"/>
            <a:ext cx="7261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13آذر‌ماه سال نودویک – تهران</a:t>
            </a:r>
            <a:endParaRPr lang="en-US" sz="1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  <a:p>
            <a:pPr algn="r" rtl="1"/>
            <a:r>
              <a:rPr lang="fa-IR" sz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Zar" pitchFamily="2" charset="-78"/>
              </a:rPr>
              <a:t> اول بار ارائه در دانشگاه صنعتی شریف، کلاس تأمین مالی و سرمایه‌گذاری املاک و مستغلات</a:t>
            </a:r>
            <a:endParaRPr lang="en-US" sz="1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50454-B151-4846-BF21-01253E90C16B}" type="slidenum">
              <a:rPr lang="ar-SA"/>
              <a:pPr/>
              <a:t>3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428625"/>
            <a:ext cx="3683000" cy="561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800" dirty="0"/>
              <a:t>اوراق بهادار با پشتوانه رهن</a:t>
            </a:r>
            <a:endParaRPr lang="en-US" sz="2800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77937"/>
            <a:ext cx="7632700" cy="5732463"/>
          </a:xfrm>
        </p:spPr>
        <p:txBody>
          <a:bodyPr/>
          <a:lstStyle/>
          <a:p>
            <a:pPr algn="justLow">
              <a:lnSpc>
                <a:spcPct val="130000"/>
              </a:lnSpc>
              <a:buSzPct val="85000"/>
              <a:buFont typeface="Wingdings" pitchFamily="2" charset="2"/>
              <a:buChar char="ü"/>
            </a:pPr>
            <a:r>
              <a:rPr lang="fa-IR" sz="2000" dirty="0">
                <a:cs typeface="B Nazanin" pitchFamily="2" charset="-78"/>
              </a:rPr>
              <a:t>اوراق بهادار با پشتوانه دارایی 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ABS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a-IR" sz="2000" dirty="0">
                <a:cs typeface="B Nazanin" pitchFamily="2" charset="-78"/>
              </a:rPr>
              <a:t> نوعی اوراق بهادار است که به پشتوانه دارایی های مالی منتشر </a:t>
            </a:r>
            <a:r>
              <a:rPr lang="fa-IR" sz="2000" dirty="0" smtClean="0">
                <a:cs typeface="B Nazanin" pitchFamily="2" charset="-78"/>
              </a:rPr>
              <a:t>می‌شود. </a:t>
            </a:r>
            <a:endParaRPr lang="fa-IR" sz="2000" dirty="0">
              <a:cs typeface="B Nazanin" pitchFamily="2" charset="-78"/>
            </a:endParaRPr>
          </a:p>
          <a:p>
            <a:pPr>
              <a:lnSpc>
                <a:spcPct val="130000"/>
              </a:lnSpc>
              <a:buSzPct val="85000"/>
              <a:buFont typeface="Wingdings" pitchFamily="2" charset="2"/>
              <a:buChar char="ü"/>
            </a:pPr>
            <a:r>
              <a:rPr lang="fa-IR" sz="2000" dirty="0">
                <a:cs typeface="B Nazanin" pitchFamily="2" charset="-78"/>
              </a:rPr>
              <a:t>اوراق بهادار با پشتوانه رهن 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MBS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a-IR" sz="2000" dirty="0">
                <a:cs typeface="B Nazanin" pitchFamily="2" charset="-78"/>
              </a:rPr>
              <a:t> نوع خاصی از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ABS</a:t>
            </a:r>
            <a:r>
              <a:rPr lang="fa-IR" sz="2000" dirty="0">
                <a:cs typeface="B Nazanin" pitchFamily="2" charset="-78"/>
              </a:rPr>
              <a:t> است که با پشتوانه مطالبات </a:t>
            </a:r>
            <a:r>
              <a:rPr lang="fa-IR" sz="2000" dirty="0" smtClean="0">
                <a:cs typeface="B Nazanin" pitchFamily="2" charset="-78"/>
              </a:rPr>
              <a:t>بانک‌ها و </a:t>
            </a:r>
            <a:r>
              <a:rPr lang="fa-IR" sz="2000" dirty="0">
                <a:cs typeface="B Nazanin" pitchFamily="2" charset="-78"/>
              </a:rPr>
              <a:t>موسسات </a:t>
            </a:r>
            <a:r>
              <a:rPr lang="fa-IR" sz="2000" dirty="0" smtClean="0">
                <a:cs typeface="B Nazanin" pitchFamily="2" charset="-78"/>
              </a:rPr>
              <a:t>رهنی منتشر </a:t>
            </a:r>
            <a:r>
              <a:rPr lang="fa-IR" sz="2000" dirty="0" smtClean="0">
                <a:cs typeface="B Nazanin" pitchFamily="2" charset="-78"/>
              </a:rPr>
              <a:t>می‌شود.</a:t>
            </a:r>
            <a:endParaRPr lang="fa-IR" sz="2000" dirty="0">
              <a:cs typeface="B Nazanin" pitchFamily="2" charset="-78"/>
            </a:endParaRPr>
          </a:p>
          <a:p>
            <a:pPr algn="justLow">
              <a:lnSpc>
                <a:spcPct val="130000"/>
              </a:lnSpc>
              <a:buSzPct val="85000"/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MBS</a:t>
            </a:r>
            <a:r>
              <a:rPr lang="fa-IR" sz="2000" dirty="0">
                <a:cs typeface="B Nazanin" pitchFamily="2" charset="-78"/>
              </a:rPr>
              <a:t> محل تلاقی بازار پول و سرمایه است. </a:t>
            </a:r>
          </a:p>
          <a:p>
            <a:pPr>
              <a:lnSpc>
                <a:spcPct val="130000"/>
              </a:lnSpc>
              <a:buSzPct val="85000"/>
              <a:buFont typeface="Wingdings" pitchFamily="2" charset="2"/>
              <a:buChar char="ü"/>
            </a:pPr>
            <a:r>
              <a:rPr lang="fa-IR" sz="2000" dirty="0">
                <a:cs typeface="B Nazanin" pitchFamily="2" charset="-78"/>
              </a:rPr>
              <a:t>این ابزار در مسير رشد بازارهاي </a:t>
            </a:r>
            <a:r>
              <a:rPr lang="fa-IR" sz="2000" dirty="0" smtClean="0">
                <a:cs typeface="B Nazanin" pitchFamily="2" charset="-78"/>
              </a:rPr>
              <a:t>ثانويه رهن آمریکا </a:t>
            </a:r>
            <a:r>
              <a:rPr lang="fa-IR" sz="2000" dirty="0">
                <a:cs typeface="B Nazanin" pitchFamily="2" charset="-78"/>
              </a:rPr>
              <a:t>خلق گرديد. این اوراق ابتدا  توسط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GNMA</a:t>
            </a:r>
            <a:r>
              <a:rPr lang="fa-IR" sz="2000" dirty="0">
                <a:cs typeface="B Nazanin" pitchFamily="2" charset="-78"/>
              </a:rPr>
              <a:t> 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Government National Mortgage Association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a-IR" sz="2000" dirty="0">
                <a:cs typeface="B Nazanin" pitchFamily="2" charset="-78"/>
              </a:rPr>
              <a:t> منتشر شد.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GNMA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000" dirty="0" smtClean="0">
                <a:cs typeface="B Nazanin" pitchFamily="2" charset="-78"/>
              </a:rPr>
              <a:t>پرداخت‌هاي</a:t>
            </a:r>
            <a:r>
              <a:rPr lang="fa-IR" sz="2000" dirty="0" smtClean="0"/>
              <a:t> </a:t>
            </a:r>
            <a:r>
              <a:rPr lang="fa-IR" sz="2000" dirty="0" smtClean="0">
                <a:cs typeface="B Nazanin" pitchFamily="2" charset="-78"/>
              </a:rPr>
              <a:t>منظم </a:t>
            </a:r>
            <a:r>
              <a:rPr lang="fa-IR" sz="2000" dirty="0">
                <a:cs typeface="B Nazanin" pitchFamily="2" charset="-78"/>
              </a:rPr>
              <a:t>از اصل و بهره را براي خريدار تضمين </a:t>
            </a:r>
            <a:r>
              <a:rPr lang="fa-IR" sz="2000" dirty="0" smtClean="0">
                <a:cs typeface="B Nazanin" pitchFamily="2" charset="-78"/>
              </a:rPr>
              <a:t>می‌نمود</a:t>
            </a:r>
            <a:r>
              <a:rPr lang="fa-IR" sz="2000" dirty="0" smtClean="0"/>
              <a:t> </a:t>
            </a:r>
            <a:r>
              <a:rPr lang="fa-IR" sz="2000" dirty="0" smtClean="0">
                <a:cs typeface="B Nazanin" pitchFamily="2" charset="-78"/>
              </a:rPr>
              <a:t>و </a:t>
            </a:r>
            <a:r>
              <a:rPr lang="fa-IR" sz="2000" dirty="0">
                <a:cs typeface="B Nazanin" pitchFamily="2" charset="-78"/>
              </a:rPr>
              <a:t>ريسک اعتباری را حذف </a:t>
            </a:r>
            <a:r>
              <a:rPr lang="fa-IR" sz="2000" dirty="0" smtClean="0">
                <a:cs typeface="B Nazanin" pitchFamily="2" charset="-78"/>
              </a:rPr>
              <a:t>می‌کرد. </a:t>
            </a:r>
            <a:endParaRPr lang="en-US" sz="2000" dirty="0">
              <a:cs typeface="B Nazanin" pitchFamily="2" charset="-78"/>
            </a:endParaRPr>
          </a:p>
          <a:p>
            <a:pPr algn="justLow">
              <a:lnSpc>
                <a:spcPct val="130000"/>
              </a:lnSpc>
              <a:buSzPct val="85000"/>
              <a:buFont typeface="Wingdings" pitchFamily="2" charset="2"/>
              <a:buChar char="ü"/>
            </a:pPr>
            <a:r>
              <a:rPr lang="fa-IR" sz="2000" dirty="0">
                <a:cs typeface="B Nazanin" pitchFamily="2" charset="-78"/>
              </a:rPr>
              <a:t>از اواخر دهه 1970 اوراق  با پشتوانه رهن با ضمانت شرکت خصوصي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FNMA</a:t>
            </a:r>
            <a:r>
              <a:rPr lang="fa-IR" sz="2000" dirty="0">
                <a:cs typeface="B Nazanin" pitchFamily="2" charset="-78"/>
              </a:rPr>
              <a:t>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Federal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National Mortgage Association</a:t>
            </a:r>
            <a:r>
              <a:rPr lang="fa-IR" sz="20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a-IR" sz="2000" dirty="0">
                <a:cs typeface="B Nazanin" pitchFamily="2" charset="-78"/>
              </a:rPr>
              <a:t> منتشر شد. </a:t>
            </a:r>
            <a:endParaRPr lang="en-US" sz="20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35FF-13C2-4BF5-89E9-F106140A5ED7}" type="slidenum">
              <a:rPr lang="ar-SA"/>
              <a:pPr/>
              <a:t>4</a:t>
            </a:fld>
            <a:endParaRPr 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274638"/>
            <a:ext cx="4103688" cy="5619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2800" dirty="0"/>
              <a:t>اوراق مشارکت رهنی در ایران</a:t>
            </a:r>
            <a:endParaRPr lang="en-US" sz="2800" dirty="0"/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330325"/>
            <a:ext cx="7413625" cy="4114800"/>
          </a:xfrm>
        </p:spPr>
        <p:txBody>
          <a:bodyPr/>
          <a:lstStyle/>
          <a:p>
            <a:pPr marL="0" indent="12700">
              <a:lnSpc>
                <a:spcPct val="110000"/>
              </a:lnSpc>
              <a:buSzPct val="85000"/>
              <a:buFont typeface="Wingdings" pitchFamily="2" charset="2"/>
              <a:buChar char="ü"/>
            </a:pPr>
            <a:r>
              <a:rPr lang="fa-IR" sz="2800" dirty="0">
                <a:cs typeface="B Nazanin" pitchFamily="2" charset="-78"/>
              </a:rPr>
              <a:t> سيستم تامين مالي مسكن در ايران مبتني بر بانك </a:t>
            </a:r>
            <a:r>
              <a:rPr lang="fa-IR" sz="2800" dirty="0" smtClean="0">
                <a:cs typeface="B Nazanin" pitchFamily="2" charset="-78"/>
              </a:rPr>
              <a:t>می‌باشد. </a:t>
            </a:r>
            <a:r>
              <a:rPr lang="fa-IR" sz="2800" dirty="0">
                <a:cs typeface="B Nazanin" pitchFamily="2" charset="-78"/>
              </a:rPr>
              <a:t>وجود </a:t>
            </a:r>
            <a:r>
              <a:rPr lang="fa-IR" sz="2800" dirty="0" smtClean="0">
                <a:cs typeface="B Nazanin" pitchFamily="2" charset="-78"/>
              </a:rPr>
              <a:t>محدودیت‌هایی </a:t>
            </a:r>
            <a:r>
              <a:rPr lang="fa-IR" sz="2800" dirty="0">
                <a:cs typeface="B Nazanin" pitchFamily="2" charset="-78"/>
              </a:rPr>
              <a:t>از قبيل سقف تسهيلات، نرخ ثابت، مدت بازپرداخت محدود و عدم تناسب تسهيلات با وثيقه سبب ایجاد </a:t>
            </a:r>
            <a:r>
              <a:rPr lang="fa-IR" sz="2800" dirty="0" smtClean="0">
                <a:cs typeface="B Nazanin" pitchFamily="2" charset="-78"/>
              </a:rPr>
              <a:t>نارسایی‌هایی در </a:t>
            </a:r>
            <a:r>
              <a:rPr lang="fa-IR" sz="2800" dirty="0">
                <a:cs typeface="B Nazanin" pitchFamily="2" charset="-78"/>
              </a:rPr>
              <a:t>زمینه تامین مالی مسکن شده است. </a:t>
            </a:r>
            <a:r>
              <a:rPr lang="fa-IR" sz="2800" dirty="0" smtClean="0">
                <a:cs typeface="B Nazanin" pitchFamily="2" charset="-78"/>
              </a:rPr>
              <a:t>از طرف دیگر الزام بانک مرکزی به اعطای تسهیلات ساخت مسکن به انبوه سازان در قالب عقود مشارکتی و ممانعت از اعطای تسهیلات رهنی خرید مسکن بر نارسایی‌های ذکردشده افزوده است.</a:t>
            </a:r>
            <a:endParaRPr lang="en-US" sz="2800" dirty="0" smtClean="0">
              <a:cs typeface="B Nazanin" pitchFamily="2" charset="-78"/>
            </a:endParaRPr>
          </a:p>
          <a:p>
            <a:pPr marL="0" indent="12700">
              <a:lnSpc>
                <a:spcPct val="110000"/>
              </a:lnSpc>
              <a:buSzPct val="85000"/>
              <a:buFont typeface="Wingdings" pitchFamily="2" charset="2"/>
              <a:buChar char="ü"/>
            </a:pPr>
            <a:endParaRPr lang="en-US" sz="2800" dirty="0">
              <a:cs typeface="B Nazanin" pitchFamily="2" charset="-78"/>
            </a:endParaRPr>
          </a:p>
          <a:p>
            <a:pPr marL="0" indent="12700" algn="justLow">
              <a:lnSpc>
                <a:spcPct val="110000"/>
              </a:lnSpc>
              <a:buSzPct val="80000"/>
              <a:buFont typeface="Wingdings" pitchFamily="2" charset="2"/>
              <a:buChar char="ü"/>
            </a:pPr>
            <a:r>
              <a:rPr lang="fa-IR" sz="2800" dirty="0">
                <a:cs typeface="B Nazanin" pitchFamily="2" charset="-78"/>
              </a:rPr>
              <a:t>اوراق مشارکت رهني سبب </a:t>
            </a:r>
            <a:r>
              <a:rPr lang="fa-IR" sz="2800" dirty="0" smtClean="0">
                <a:cs typeface="B Nazanin" pitchFamily="2" charset="-78"/>
              </a:rPr>
              <a:t>می‌شود </a:t>
            </a:r>
            <a:r>
              <a:rPr lang="fa-IR" sz="2800" dirty="0">
                <a:cs typeface="B Nazanin" pitchFamily="2" charset="-78"/>
              </a:rPr>
              <a:t>توان </a:t>
            </a:r>
            <a:r>
              <a:rPr lang="fa-IR" sz="2800" dirty="0" smtClean="0">
                <a:cs typeface="B Nazanin" pitchFamily="2" charset="-78"/>
              </a:rPr>
              <a:t>بانک‌ها جهت </a:t>
            </a:r>
            <a:r>
              <a:rPr lang="fa-IR" sz="2800" dirty="0">
                <a:cs typeface="B Nazanin" pitchFamily="2" charset="-78"/>
              </a:rPr>
              <a:t>اعطای تسهیلات جدید افزایش یابد. 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B157E-72C1-4A4A-9FF1-EC1F13743943}" type="slidenum">
              <a:rPr lang="ar-SA"/>
              <a:pPr/>
              <a:t>5</a:t>
            </a:fld>
            <a:endParaRPr 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7772400" cy="4895850"/>
          </a:xfrm>
        </p:spPr>
        <p:txBody>
          <a:bodyPr/>
          <a:lstStyle/>
          <a:p>
            <a:pPr algn="justLow">
              <a:lnSpc>
                <a:spcPct val="110000"/>
              </a:lnSpc>
              <a:buFont typeface="Wingdings" pitchFamily="2" charset="2"/>
              <a:buNone/>
            </a:pPr>
            <a:r>
              <a:rPr lang="fa-IR" dirty="0">
                <a:solidFill>
                  <a:schemeClr val="folHlink"/>
                </a:solidFill>
                <a:cs typeface="B Nazanin" pitchFamily="2" charset="-78"/>
              </a:rPr>
              <a:t>1. اوراق مشارکت رهنی:</a:t>
            </a:r>
            <a:r>
              <a:rPr lang="fa-IR" dirty="0">
                <a:cs typeface="B Nazanin" pitchFamily="2" charset="-78"/>
              </a:rPr>
              <a:t> </a:t>
            </a:r>
            <a:r>
              <a:rPr lang="fa-IR" sz="3000" dirty="0">
                <a:cs typeface="B Nazanin" pitchFamily="2" charset="-78"/>
              </a:rPr>
              <a:t>اوراق مشارکتی است كه به منظور مشارکت در خرید تسهیلات رهنی توسط ناشر منتشر </a:t>
            </a:r>
            <a:r>
              <a:rPr lang="fa-IR" sz="3000" dirty="0" smtClean="0">
                <a:cs typeface="B Nazanin" pitchFamily="2" charset="-78"/>
              </a:rPr>
              <a:t>می‌شود.</a:t>
            </a:r>
            <a:endParaRPr lang="fa-IR" sz="3000" dirty="0">
              <a:cs typeface="B Nazanin" pitchFamily="2" charset="-78"/>
            </a:endParaRPr>
          </a:p>
          <a:p>
            <a:pPr algn="justLow">
              <a:lnSpc>
                <a:spcPct val="110000"/>
              </a:lnSpc>
              <a:buFont typeface="Wingdings" pitchFamily="2" charset="2"/>
              <a:buNone/>
            </a:pPr>
            <a:r>
              <a:rPr lang="fa-IR" dirty="0">
                <a:solidFill>
                  <a:schemeClr val="folHlink"/>
                </a:solidFill>
                <a:cs typeface="B Nazanin" pitchFamily="2" charset="-78"/>
              </a:rPr>
              <a:t>2. تسهیلات رهنی:</a:t>
            </a:r>
            <a:r>
              <a:rPr lang="fa-IR" b="1" dirty="0">
                <a:cs typeface="B Nazanin" pitchFamily="2" charset="-78"/>
              </a:rPr>
              <a:t> </a:t>
            </a:r>
            <a:r>
              <a:rPr lang="fa-IR" sz="3000" dirty="0">
                <a:cs typeface="B Nazanin" pitchFamily="2" charset="-78"/>
              </a:rPr>
              <a:t>تسهیلات بانکی مبتنی بر دارایی عینی با سررسید بیش از یک سال که به منظور خرید زمین و ساختمان اعطا شده است. </a:t>
            </a:r>
          </a:p>
          <a:p>
            <a:pPr algn="justLow">
              <a:lnSpc>
                <a:spcPct val="110000"/>
              </a:lnSpc>
              <a:buFont typeface="Wingdings" pitchFamily="2" charset="2"/>
              <a:buNone/>
            </a:pPr>
            <a:r>
              <a:rPr lang="fa-IR" dirty="0">
                <a:solidFill>
                  <a:schemeClr val="folHlink"/>
                </a:solidFill>
                <a:cs typeface="B Nazanin" pitchFamily="2" charset="-78"/>
              </a:rPr>
              <a:t>3. </a:t>
            </a:r>
            <a:r>
              <a:rPr lang="ar-SA" dirty="0">
                <a:solidFill>
                  <a:schemeClr val="folHlink"/>
                </a:solidFill>
                <a:cs typeface="B Nazanin" pitchFamily="2" charset="-78"/>
              </a:rPr>
              <a:t>باني</a:t>
            </a:r>
            <a:r>
              <a:rPr lang="fa-IR" dirty="0">
                <a:solidFill>
                  <a:schemeClr val="folHlink"/>
                </a:solidFill>
                <a:cs typeface="B Nazanin" pitchFamily="2" charset="-78"/>
              </a:rPr>
              <a:t>:</a:t>
            </a:r>
            <a:r>
              <a:rPr lang="fa-IR" sz="3000" dirty="0">
                <a:cs typeface="B Nazanin" pitchFamily="2" charset="-78"/>
              </a:rPr>
              <a:t> </a:t>
            </a:r>
            <a:r>
              <a:rPr lang="ar-SA" sz="3000" dirty="0">
                <a:cs typeface="B Nazanin" pitchFamily="2" charset="-78"/>
              </a:rPr>
              <a:t>بانک، لیزینگ و مؤسسة مالی و اعتباری غیربانکی تحت نظارت بانک مرکزی است كه مطالبات ناشی از تسهیلات رهنی خود را به ناشر می‌فروشد</a:t>
            </a:r>
            <a:r>
              <a:rPr lang="fa-IR" sz="3000" dirty="0">
                <a:cs typeface="B Nazanin" pitchFamily="2" charset="-78"/>
              </a:rPr>
              <a:t>.</a:t>
            </a:r>
            <a:endParaRPr lang="en-US" sz="3000" dirty="0">
              <a:cs typeface="B Nazanin" pitchFamily="2" charset="-78"/>
            </a:endParaRPr>
          </a:p>
        </p:txBody>
      </p:sp>
      <p:sp>
        <p:nvSpPr>
          <p:cNvPr id="394244" name="Rectangle 4"/>
          <p:cNvSpPr>
            <a:spLocks noChangeArrowheads="1"/>
          </p:cNvSpPr>
          <p:nvPr/>
        </p:nvSpPr>
        <p:spPr bwMode="auto">
          <a:xfrm>
            <a:off x="914400" y="333375"/>
            <a:ext cx="6408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hangingPunct="0"/>
            <a:r>
              <a:rPr lang="fa-IR" sz="2800" dirty="0">
                <a:solidFill>
                  <a:schemeClr val="accent1"/>
                </a:solidFill>
                <a:latin typeface="+mj-lt"/>
                <a:ea typeface="+mj-ea"/>
                <a:cs typeface="B Elham" pitchFamily="2" charset="-78"/>
              </a:rPr>
              <a:t>برخی از تعاریف مهم</a:t>
            </a:r>
            <a:endParaRPr lang="en-US" sz="2800" dirty="0">
              <a:solidFill>
                <a:schemeClr val="accent1"/>
              </a:solidFill>
              <a:latin typeface="+mj-lt"/>
              <a:ea typeface="+mj-ea"/>
              <a:cs typeface="B Elham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10312"/>
            <a:ext cx="2133600" cy="244475"/>
          </a:xfrm>
        </p:spPr>
        <p:txBody>
          <a:bodyPr/>
          <a:lstStyle/>
          <a:p>
            <a:fld id="{97781A98-E874-4368-9F46-24542F47BB45}" type="slidenum">
              <a:rPr lang="ar-SA"/>
              <a:pPr/>
              <a:t>6</a:t>
            </a:fld>
            <a:endParaRPr lang="en-US"/>
          </a:p>
        </p:txBody>
      </p:sp>
      <p:sp>
        <p:nvSpPr>
          <p:cNvPr id="345093" name="Line 5"/>
          <p:cNvSpPr>
            <a:spLocks noChangeShapeType="1"/>
          </p:cNvSpPr>
          <p:nvPr/>
        </p:nvSpPr>
        <p:spPr bwMode="auto">
          <a:xfrm>
            <a:off x="1465262" y="4730750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5095" name="Line 7"/>
          <p:cNvSpPr>
            <a:spLocks noChangeShapeType="1"/>
          </p:cNvSpPr>
          <p:nvPr/>
        </p:nvSpPr>
        <p:spPr bwMode="auto">
          <a:xfrm>
            <a:off x="4259263" y="3722687"/>
            <a:ext cx="1295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5096" name="Line 8"/>
          <p:cNvSpPr>
            <a:spLocks noChangeShapeType="1"/>
          </p:cNvSpPr>
          <p:nvPr/>
        </p:nvSpPr>
        <p:spPr bwMode="auto">
          <a:xfrm>
            <a:off x="6778625" y="3722687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5097" name="Line 9"/>
          <p:cNvSpPr>
            <a:spLocks noChangeShapeType="1"/>
          </p:cNvSpPr>
          <p:nvPr/>
        </p:nvSpPr>
        <p:spPr bwMode="auto">
          <a:xfrm flipH="1">
            <a:off x="4284663" y="437038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5098" name="Rectangle 10"/>
          <p:cNvSpPr>
            <a:spLocks noChangeArrowheads="1"/>
          </p:cNvSpPr>
          <p:nvPr/>
        </p:nvSpPr>
        <p:spPr bwMode="auto">
          <a:xfrm>
            <a:off x="107950" y="3486150"/>
            <a:ext cx="1371600" cy="14605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fa-IR" sz="800" dirty="0">
              <a:latin typeface="Times New Roman" pitchFamily="18" charset="0"/>
              <a:cs typeface="B Nazanin" pitchFamily="2" charset="-78"/>
            </a:endParaRPr>
          </a:p>
          <a:p>
            <a:pPr algn="ctr"/>
            <a:endParaRPr lang="fa-IR" dirty="0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fa-IR" b="1" dirty="0">
                <a:latin typeface="Times New Roman" pitchFamily="18" charset="0"/>
                <a:cs typeface="B Nazanin" pitchFamily="2" charset="-78"/>
              </a:rPr>
              <a:t>بانی</a:t>
            </a:r>
          </a:p>
          <a:p>
            <a:pPr algn="ctr"/>
            <a:r>
              <a:rPr lang="fa-IR" b="1" dirty="0">
                <a:latin typeface="Times New Roman" pitchFamily="18" charset="0"/>
                <a:cs typeface="B Nazanin" pitchFamily="2" charset="-78"/>
              </a:rPr>
              <a:t>(بانک)</a:t>
            </a:r>
            <a:endParaRPr lang="en-US" b="1" dirty="0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en-US" dirty="0">
                <a:latin typeface="Times New Roman" pitchFamily="18" charset="0"/>
                <a:cs typeface="B Nazanin" pitchFamily="2" charset="-78"/>
              </a:rPr>
              <a:t> </a:t>
            </a:r>
          </a:p>
        </p:txBody>
      </p:sp>
      <p:sp>
        <p:nvSpPr>
          <p:cNvPr id="345099" name="Rectangle 11"/>
          <p:cNvSpPr>
            <a:spLocks noChangeArrowheads="1"/>
          </p:cNvSpPr>
          <p:nvPr/>
        </p:nvSpPr>
        <p:spPr bwMode="auto">
          <a:xfrm>
            <a:off x="2987675" y="3498850"/>
            <a:ext cx="1296988" cy="137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fa-IR">
              <a:latin typeface="Times New Roman" pitchFamily="18" charset="0"/>
              <a:cs typeface="B Nazanin" pitchFamily="2" charset="-78"/>
            </a:endParaRPr>
          </a:p>
          <a:p>
            <a:pPr algn="ctr"/>
            <a:endParaRPr lang="fa-IR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fa-IR" b="1">
                <a:latin typeface="Times New Roman" pitchFamily="18" charset="0"/>
                <a:cs typeface="B Nazanin" pitchFamily="2" charset="-78"/>
              </a:rPr>
              <a:t>ناشر</a:t>
            </a:r>
            <a:endParaRPr lang="en-US" b="1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45100" name="Rectangle 12"/>
          <p:cNvSpPr>
            <a:spLocks noChangeArrowheads="1"/>
          </p:cNvSpPr>
          <p:nvPr/>
        </p:nvSpPr>
        <p:spPr bwMode="auto">
          <a:xfrm>
            <a:off x="5554663" y="3505200"/>
            <a:ext cx="1225550" cy="13684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fa-IR" b="1">
                <a:latin typeface="Times New Roman" pitchFamily="18" charset="0"/>
                <a:cs typeface="B Nazanin" pitchFamily="2" charset="-78"/>
              </a:rPr>
              <a:t>شرکت تامین سرمایه</a:t>
            </a:r>
            <a:endParaRPr lang="en-US" b="1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45101" name="Rectangle 13"/>
          <p:cNvSpPr>
            <a:spLocks noChangeArrowheads="1"/>
          </p:cNvSpPr>
          <p:nvPr/>
        </p:nvSpPr>
        <p:spPr bwMode="auto">
          <a:xfrm>
            <a:off x="4267200" y="1828800"/>
            <a:ext cx="1371600" cy="568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fa-IR" sz="500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fa-IR">
                <a:latin typeface="Times New Roman" pitchFamily="18" charset="0"/>
                <a:cs typeface="B Nazanin" pitchFamily="2" charset="-78"/>
              </a:rPr>
              <a:t>امین</a:t>
            </a:r>
            <a:endParaRPr lang="en-US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45105" name="AutoShape 17"/>
          <p:cNvSpPr>
            <a:spLocks noChangeArrowheads="1"/>
          </p:cNvSpPr>
          <p:nvPr/>
        </p:nvSpPr>
        <p:spPr bwMode="auto">
          <a:xfrm>
            <a:off x="179388" y="2641600"/>
            <a:ext cx="1800225" cy="649287"/>
          </a:xfrm>
          <a:prstGeom prst="wedgeRoundRectCallout">
            <a:avLst>
              <a:gd name="adj1" fmla="val -42329"/>
              <a:gd name="adj2" fmla="val 79097"/>
              <a:gd name="adj3" fmla="val 16667"/>
            </a:avLst>
          </a:prstGeom>
          <a:solidFill>
            <a:srgbClr val="3366FF">
              <a:alpha val="22000"/>
            </a:srgbClr>
          </a:solidFill>
          <a:ln w="9525">
            <a:solidFill>
              <a:schemeClr val="tx1"/>
            </a:solidFill>
            <a:prstDash val="lgDashDot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500">
                <a:cs typeface="B Zar" pitchFamily="2" charset="-78"/>
              </a:rPr>
              <a:t>برآورد ارزش تسهیلات رهنی</a:t>
            </a:r>
          </a:p>
          <a:p>
            <a:pPr algn="ctr"/>
            <a:r>
              <a:rPr lang="fa-IR" sz="1500">
                <a:cs typeface="B Zar" pitchFamily="2" charset="-78"/>
              </a:rPr>
              <a:t> توسط شرکت تامین سرمایه</a:t>
            </a:r>
            <a:endParaRPr lang="en-US" sz="1500">
              <a:cs typeface="B Zar" pitchFamily="2" charset="-78"/>
            </a:endParaRPr>
          </a:p>
        </p:txBody>
      </p:sp>
      <p:sp>
        <p:nvSpPr>
          <p:cNvPr id="345107" name="Rectangle 19"/>
          <p:cNvSpPr>
            <a:spLocks noChangeArrowheads="1"/>
          </p:cNvSpPr>
          <p:nvPr/>
        </p:nvSpPr>
        <p:spPr bwMode="auto">
          <a:xfrm>
            <a:off x="4284663" y="3217862"/>
            <a:ext cx="1152525" cy="431800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100" b="1">
                <a:solidFill>
                  <a:schemeClr val="bg1"/>
                </a:solidFill>
                <a:cs typeface="B Zar" pitchFamily="2" charset="-78"/>
              </a:rPr>
              <a:t>پذيره نويسي  اوراق</a:t>
            </a:r>
            <a:endParaRPr lang="en-US" sz="1100" b="1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345108" name="Rectangle 20"/>
          <p:cNvSpPr>
            <a:spLocks noChangeArrowheads="1"/>
          </p:cNvSpPr>
          <p:nvPr/>
        </p:nvSpPr>
        <p:spPr bwMode="auto">
          <a:xfrm>
            <a:off x="7918450" y="3522662"/>
            <a:ext cx="1187450" cy="13509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fa-IR" b="1">
              <a:latin typeface="Times New Roman" pitchFamily="18" charset="0"/>
              <a:cs typeface="B Nazanin" pitchFamily="2" charset="-78"/>
            </a:endParaRPr>
          </a:p>
          <a:p>
            <a:pPr algn="ctr"/>
            <a:endParaRPr lang="fa-IR" sz="1200" b="1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fa-IR" b="1">
                <a:latin typeface="Times New Roman" pitchFamily="18" charset="0"/>
                <a:cs typeface="B Nazanin" pitchFamily="2" charset="-78"/>
              </a:rPr>
              <a:t>سرمایه گذاران</a:t>
            </a:r>
            <a:endParaRPr lang="en-US" b="1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45109" name="Rectangle 21"/>
          <p:cNvSpPr>
            <a:spLocks noChangeArrowheads="1"/>
          </p:cNvSpPr>
          <p:nvPr/>
        </p:nvSpPr>
        <p:spPr bwMode="auto">
          <a:xfrm>
            <a:off x="6877050" y="3289300"/>
            <a:ext cx="792163" cy="358775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100" b="1">
                <a:solidFill>
                  <a:schemeClr val="bg1"/>
                </a:solidFill>
                <a:cs typeface="B Zar" pitchFamily="2" charset="-78"/>
              </a:rPr>
              <a:t>انتشار اوراق</a:t>
            </a:r>
            <a:endParaRPr lang="en-US" sz="1100" b="1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345110" name="Line 22"/>
          <p:cNvSpPr>
            <a:spLocks noChangeShapeType="1"/>
          </p:cNvSpPr>
          <p:nvPr/>
        </p:nvSpPr>
        <p:spPr bwMode="auto">
          <a:xfrm flipH="1">
            <a:off x="6804025" y="4370387"/>
            <a:ext cx="1119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5111" name="Rectangle 23"/>
          <p:cNvSpPr>
            <a:spLocks noChangeArrowheads="1"/>
          </p:cNvSpPr>
          <p:nvPr/>
        </p:nvSpPr>
        <p:spPr bwMode="auto">
          <a:xfrm>
            <a:off x="6877050" y="3938587"/>
            <a:ext cx="935038" cy="358775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100" b="1">
                <a:solidFill>
                  <a:schemeClr val="bg1"/>
                </a:solidFill>
                <a:cs typeface="B Zar" pitchFamily="2" charset="-78"/>
              </a:rPr>
              <a:t>پرداخت  پول</a:t>
            </a:r>
            <a:endParaRPr lang="en-US" sz="1100" b="1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345112" name="Rectangle 24"/>
          <p:cNvSpPr>
            <a:spLocks noChangeArrowheads="1"/>
          </p:cNvSpPr>
          <p:nvPr/>
        </p:nvSpPr>
        <p:spPr bwMode="auto">
          <a:xfrm>
            <a:off x="4356100" y="3938587"/>
            <a:ext cx="1152525" cy="358775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100" b="1">
                <a:solidFill>
                  <a:schemeClr val="bg1"/>
                </a:solidFill>
                <a:cs typeface="B Zar" pitchFamily="2" charset="-78"/>
              </a:rPr>
              <a:t>پرداخت پول</a:t>
            </a:r>
            <a:endParaRPr lang="en-US" sz="1100" b="1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345115" name="Rectangle 27"/>
          <p:cNvSpPr>
            <a:spLocks noChangeArrowheads="1"/>
          </p:cNvSpPr>
          <p:nvPr/>
        </p:nvSpPr>
        <p:spPr bwMode="auto">
          <a:xfrm>
            <a:off x="1692275" y="4179887"/>
            <a:ext cx="1152525" cy="358775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>
                <a:solidFill>
                  <a:schemeClr val="bg1"/>
                </a:solidFill>
                <a:cs typeface="B Nazanin" pitchFamily="2" charset="-78"/>
              </a:rPr>
              <a:t>پرداخت پول</a:t>
            </a:r>
            <a:endParaRPr lang="en-US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45116" name="AutoShape 28"/>
          <p:cNvSpPr>
            <a:spLocks noChangeArrowheads="1"/>
          </p:cNvSpPr>
          <p:nvPr/>
        </p:nvSpPr>
        <p:spPr bwMode="auto">
          <a:xfrm>
            <a:off x="4067175" y="4946650"/>
            <a:ext cx="1368425" cy="792162"/>
          </a:xfrm>
          <a:prstGeom prst="wedgeRoundRectCallout">
            <a:avLst>
              <a:gd name="adj1" fmla="val -70069"/>
              <a:gd name="adj2" fmla="val -54208"/>
              <a:gd name="adj3" fmla="val 16667"/>
            </a:avLst>
          </a:prstGeom>
          <a:solidFill>
            <a:srgbClr val="3366FF">
              <a:alpha val="32001"/>
            </a:srgbClr>
          </a:solidFill>
          <a:ln w="9525">
            <a:solidFill>
              <a:schemeClr val="tx1"/>
            </a:solidFill>
            <a:prstDash val="lgDashDot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500" dirty="0">
                <a:cs typeface="B Zar" pitchFamily="2" charset="-78"/>
              </a:rPr>
              <a:t>ناشر توسط بانی </a:t>
            </a:r>
          </a:p>
          <a:p>
            <a:pPr algn="ctr"/>
            <a:r>
              <a:rPr lang="fa-IR" sz="1500" dirty="0">
                <a:cs typeface="B Zar" pitchFamily="2" charset="-78"/>
              </a:rPr>
              <a:t>انتخاب </a:t>
            </a:r>
            <a:r>
              <a:rPr lang="fa-IR" sz="1500" dirty="0" smtClean="0">
                <a:cs typeface="B Zar" pitchFamily="2" charset="-78"/>
              </a:rPr>
              <a:t>می‌شود</a:t>
            </a:r>
            <a:endParaRPr lang="en-US" sz="1500" dirty="0">
              <a:cs typeface="B Zar" pitchFamily="2" charset="-78"/>
            </a:endParaRPr>
          </a:p>
        </p:txBody>
      </p:sp>
      <p:sp>
        <p:nvSpPr>
          <p:cNvPr id="345148" name="AutoShape 60"/>
          <p:cNvSpPr>
            <a:spLocks noChangeArrowheads="1"/>
          </p:cNvSpPr>
          <p:nvPr/>
        </p:nvSpPr>
        <p:spPr bwMode="auto">
          <a:xfrm>
            <a:off x="4114800" y="5961062"/>
            <a:ext cx="1439863" cy="503237"/>
          </a:xfrm>
          <a:prstGeom prst="flowChartAlternateProcess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100" b="1">
                <a:solidFill>
                  <a:schemeClr val="bg1"/>
                </a:solidFill>
                <a:cs typeface="B Zar" pitchFamily="2" charset="-78"/>
              </a:rPr>
              <a:t>ثبت اوراق نزد سازمان</a:t>
            </a:r>
            <a:endParaRPr lang="en-US" sz="1100" b="1">
              <a:solidFill>
                <a:schemeClr val="bg1"/>
              </a:solidFill>
              <a:cs typeface="B Zar" pitchFamily="2" charset="-78"/>
            </a:endParaRPr>
          </a:p>
        </p:txBody>
      </p:sp>
      <p:sp>
        <p:nvSpPr>
          <p:cNvPr id="345149" name="Rectangle 61"/>
          <p:cNvSpPr>
            <a:spLocks noChangeArrowheads="1"/>
          </p:cNvSpPr>
          <p:nvPr/>
        </p:nvSpPr>
        <p:spPr bwMode="auto">
          <a:xfrm>
            <a:off x="1447800" y="476250"/>
            <a:ext cx="44640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hangingPunct="0"/>
            <a:r>
              <a:rPr lang="fa-IR" sz="2800" dirty="0" smtClean="0">
                <a:solidFill>
                  <a:schemeClr val="accent1"/>
                </a:solidFill>
                <a:latin typeface="+mj-lt"/>
                <a:ea typeface="+mj-ea"/>
                <a:cs typeface="B Elham" pitchFamily="2" charset="-78"/>
              </a:rPr>
              <a:t>فرآیند انتشار اوراق مشارکت رهنی</a:t>
            </a:r>
            <a:endParaRPr lang="en-US" sz="2800" dirty="0" smtClean="0">
              <a:solidFill>
                <a:schemeClr val="accent1"/>
              </a:solidFill>
              <a:latin typeface="+mj-lt"/>
              <a:ea typeface="+mj-ea"/>
              <a:cs typeface="B Elham" pitchFamily="2" charset="-78"/>
            </a:endParaRPr>
          </a:p>
        </p:txBody>
      </p:sp>
      <p:sp>
        <p:nvSpPr>
          <p:cNvPr id="345150" name="AutoShape 62"/>
          <p:cNvSpPr>
            <a:spLocks noChangeArrowheads="1"/>
          </p:cNvSpPr>
          <p:nvPr/>
        </p:nvSpPr>
        <p:spPr bwMode="auto">
          <a:xfrm>
            <a:off x="6443663" y="5064125"/>
            <a:ext cx="1584325" cy="674687"/>
          </a:xfrm>
          <a:prstGeom prst="wedgeRoundRectCallout">
            <a:avLst>
              <a:gd name="adj1" fmla="val -37875"/>
              <a:gd name="adj2" fmla="val -76588"/>
              <a:gd name="adj3" fmla="val 16667"/>
            </a:avLst>
          </a:prstGeom>
          <a:solidFill>
            <a:srgbClr val="3366FF">
              <a:alpha val="32001"/>
            </a:srgbClr>
          </a:solidFill>
          <a:ln w="9525">
            <a:solidFill>
              <a:schemeClr val="tx1"/>
            </a:solidFill>
            <a:prstDash val="lgDashDot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500">
                <a:cs typeface="B Zar" pitchFamily="2" charset="-78"/>
              </a:rPr>
              <a:t>معرفی شرکت تأمین سرمایه</a:t>
            </a:r>
          </a:p>
          <a:p>
            <a:pPr algn="ctr"/>
            <a:r>
              <a:rPr lang="fa-IR" sz="1500">
                <a:cs typeface="B Zar" pitchFamily="2" charset="-78"/>
              </a:rPr>
              <a:t> توسط ناشر</a:t>
            </a:r>
            <a:endParaRPr lang="en-US" sz="1500">
              <a:cs typeface="B Zar" pitchFamily="2" charset="-78"/>
            </a:endParaRPr>
          </a:p>
        </p:txBody>
      </p:sp>
      <p:sp>
        <p:nvSpPr>
          <p:cNvPr id="345151" name="AutoShape 63"/>
          <p:cNvSpPr>
            <a:spLocks noChangeArrowheads="1"/>
          </p:cNvSpPr>
          <p:nvPr/>
        </p:nvSpPr>
        <p:spPr bwMode="auto">
          <a:xfrm>
            <a:off x="3071812" y="1254125"/>
            <a:ext cx="1104900" cy="728662"/>
          </a:xfrm>
          <a:prstGeom prst="wedgeRoundRectCallout">
            <a:avLst>
              <a:gd name="adj1" fmla="val 66954"/>
              <a:gd name="adj2" fmla="val 79194"/>
              <a:gd name="adj3" fmla="val 16667"/>
            </a:avLst>
          </a:prstGeom>
          <a:solidFill>
            <a:srgbClr val="3366FF">
              <a:alpha val="32001"/>
            </a:srgbClr>
          </a:solidFill>
          <a:ln w="9525">
            <a:solidFill>
              <a:schemeClr val="tx1"/>
            </a:solidFill>
            <a:prstDash val="lgDashDot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500" dirty="0">
                <a:cs typeface="B Zar" pitchFamily="2" charset="-78"/>
              </a:rPr>
              <a:t>امین توسط ناشر </a:t>
            </a:r>
          </a:p>
          <a:p>
            <a:pPr algn="ctr"/>
            <a:r>
              <a:rPr lang="fa-IR" sz="1500" dirty="0">
                <a:cs typeface="B Zar" pitchFamily="2" charset="-78"/>
              </a:rPr>
              <a:t>انتخاب </a:t>
            </a:r>
            <a:r>
              <a:rPr lang="fa-IR" sz="1500" dirty="0" smtClean="0">
                <a:cs typeface="B Zar" pitchFamily="2" charset="-78"/>
              </a:rPr>
              <a:t>می‌شود</a:t>
            </a:r>
            <a:endParaRPr lang="en-US" sz="1500" dirty="0">
              <a:cs typeface="B Zar" pitchFamily="2" charset="-78"/>
            </a:endParaRPr>
          </a:p>
        </p:txBody>
      </p:sp>
      <p:sp>
        <p:nvSpPr>
          <p:cNvPr id="345153" name="AutoShape 65"/>
          <p:cNvSpPr>
            <a:spLocks noChangeArrowheads="1"/>
          </p:cNvSpPr>
          <p:nvPr/>
        </p:nvSpPr>
        <p:spPr bwMode="auto">
          <a:xfrm>
            <a:off x="7235825" y="2281237"/>
            <a:ext cx="1104900" cy="728663"/>
          </a:xfrm>
          <a:prstGeom prst="wedgeRoundRectCallout">
            <a:avLst>
              <a:gd name="adj1" fmla="val -40806"/>
              <a:gd name="adj2" fmla="val 93139"/>
              <a:gd name="adj3" fmla="val 16667"/>
            </a:avLst>
          </a:prstGeom>
          <a:solidFill>
            <a:srgbClr val="3366FF">
              <a:alpha val="32001"/>
            </a:srgbClr>
          </a:solidFill>
          <a:ln w="9525">
            <a:solidFill>
              <a:schemeClr val="tx1"/>
            </a:solidFill>
            <a:prstDash val="lgDashDot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500">
                <a:cs typeface="B Zar" pitchFamily="2" charset="-78"/>
              </a:rPr>
              <a:t>اوراق مشارکت در </a:t>
            </a:r>
          </a:p>
          <a:p>
            <a:pPr algn="ctr"/>
            <a:r>
              <a:rPr lang="fa-IR" sz="1500">
                <a:cs typeface="B Zar" pitchFamily="2" charset="-78"/>
              </a:rPr>
              <a:t>خرید دین</a:t>
            </a:r>
            <a:endParaRPr lang="en-US" sz="1500">
              <a:cs typeface="B Zar" pitchFamily="2" charset="-78"/>
            </a:endParaRPr>
          </a:p>
        </p:txBody>
      </p:sp>
      <p:sp>
        <p:nvSpPr>
          <p:cNvPr id="345156" name="Line 68"/>
          <p:cNvSpPr>
            <a:spLocks noChangeShapeType="1"/>
          </p:cNvSpPr>
          <p:nvPr/>
        </p:nvSpPr>
        <p:spPr bwMode="auto">
          <a:xfrm>
            <a:off x="1497013" y="4081462"/>
            <a:ext cx="1511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5157" name="Rectangle 69"/>
          <p:cNvSpPr>
            <a:spLocks noChangeArrowheads="1"/>
          </p:cNvSpPr>
          <p:nvPr/>
        </p:nvSpPr>
        <p:spPr bwMode="auto">
          <a:xfrm>
            <a:off x="1619250" y="3505200"/>
            <a:ext cx="1152525" cy="431800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>
                <a:solidFill>
                  <a:schemeClr val="bg1"/>
                </a:solidFill>
                <a:cs typeface="B Nazanin" pitchFamily="2" charset="-78"/>
              </a:rPr>
              <a:t>انعقاد تفاهم نامه</a:t>
            </a:r>
            <a:endParaRPr lang="en-US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45159" name="Rectangle 71"/>
          <p:cNvSpPr>
            <a:spLocks noChangeArrowheads="1"/>
          </p:cNvSpPr>
          <p:nvPr/>
        </p:nvSpPr>
        <p:spPr bwMode="auto">
          <a:xfrm>
            <a:off x="1692275" y="3433762"/>
            <a:ext cx="1150938" cy="503238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500">
                <a:solidFill>
                  <a:schemeClr val="bg1"/>
                </a:solidFill>
                <a:cs typeface="B Nazanin" pitchFamily="2" charset="-78"/>
              </a:rPr>
              <a:t>انعقاد قرارداد</a:t>
            </a:r>
          </a:p>
          <a:p>
            <a:pPr algn="ctr"/>
            <a:r>
              <a:rPr lang="fa-IR" sz="1500">
                <a:solidFill>
                  <a:schemeClr val="bg1"/>
                </a:solidFill>
                <a:cs typeface="B Nazanin" pitchFamily="2" charset="-78"/>
              </a:rPr>
              <a:t>خريد دين</a:t>
            </a:r>
            <a:endParaRPr lang="en-US" sz="150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45160" name="Line 72"/>
          <p:cNvSpPr>
            <a:spLocks noChangeShapeType="1"/>
          </p:cNvSpPr>
          <p:nvPr/>
        </p:nvSpPr>
        <p:spPr bwMode="auto">
          <a:xfrm>
            <a:off x="1476375" y="4010025"/>
            <a:ext cx="1511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5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5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45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5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5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6" dur="500"/>
                                        <p:tgtEl>
                                          <p:spTgt spid="345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45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45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45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45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34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5" dur="500"/>
                                        <p:tgtEl>
                                          <p:spTgt spid="345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45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345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34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4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45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45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45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45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45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4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4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1" dur="500"/>
                                        <p:tgtEl>
                                          <p:spTgt spid="345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45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45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45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45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34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45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5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45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45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 tmFilter="0,0; .5, 1; 1, 1"/>
                                        <p:tgtEl>
                                          <p:spTgt spid="34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4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4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4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4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34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345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345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45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45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4" dur="500"/>
                                        <p:tgtEl>
                                          <p:spTgt spid="345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trips(downLeft)">
                                      <p:cBhvr>
                                        <p:cTn id="227" dur="500"/>
                                        <p:tgtEl>
                                          <p:spTgt spid="345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0" dur="500"/>
                                        <p:tgtEl>
                                          <p:spTgt spid="345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3" dur="500"/>
                                        <p:tgtEl>
                                          <p:spTgt spid="345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6" dur="500"/>
                                        <p:tgtEl>
                                          <p:spTgt spid="345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3" grpId="0" animBg="1"/>
      <p:bldP spid="345095" grpId="0" animBg="1"/>
      <p:bldP spid="345096" grpId="0" animBg="1"/>
      <p:bldP spid="345097" grpId="0" animBg="1"/>
      <p:bldP spid="345098" grpId="0" animBg="1"/>
      <p:bldP spid="345099" grpId="0" animBg="1"/>
      <p:bldP spid="345100" grpId="0" animBg="1"/>
      <p:bldP spid="345101" grpId="0" animBg="1"/>
      <p:bldP spid="345105" grpId="0" animBg="1"/>
      <p:bldP spid="345105" grpId="1" animBg="1"/>
      <p:bldP spid="345107" grpId="0" animBg="1"/>
      <p:bldP spid="345107" grpId="1" animBg="1"/>
      <p:bldP spid="345108" grpId="0" animBg="1"/>
      <p:bldP spid="345109" grpId="0" animBg="1"/>
      <p:bldP spid="345109" grpId="1" animBg="1"/>
      <p:bldP spid="345110" grpId="0" animBg="1"/>
      <p:bldP spid="345111" grpId="0" animBg="1"/>
      <p:bldP spid="345111" grpId="1" animBg="1"/>
      <p:bldP spid="345112" grpId="0" animBg="1"/>
      <p:bldP spid="345112" grpId="1" animBg="1"/>
      <p:bldP spid="345115" grpId="0" animBg="1"/>
      <p:bldP spid="345115" grpId="1" animBg="1"/>
      <p:bldP spid="345116" grpId="0" animBg="1"/>
      <p:bldP spid="345116" grpId="1" animBg="1"/>
      <p:bldP spid="345148" grpId="0" animBg="1"/>
      <p:bldP spid="345151" grpId="0" animBg="1"/>
      <p:bldP spid="345151" grpId="1" animBg="1"/>
      <p:bldP spid="345153" grpId="0" animBg="1"/>
      <p:bldP spid="345153" grpId="1" animBg="1"/>
      <p:bldP spid="345156" grpId="0" animBg="1"/>
      <p:bldP spid="345156" grpId="1" animBg="1"/>
      <p:bldP spid="345157" grpId="0" animBg="1"/>
      <p:bldP spid="345157" grpId="1" animBg="1"/>
      <p:bldP spid="345159" grpId="0" animBg="1"/>
      <p:bldP spid="3451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EBA66-297A-4F39-9CE3-F23F15412FC9}" type="slidenum">
              <a:rPr lang="ar-SA"/>
              <a:pPr/>
              <a:t>7</a:t>
            </a:fld>
            <a:endParaRPr lang="en-US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7772400" cy="5183187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fa-IR" sz="2800" b="1">
                <a:cs typeface="B Nazanin" pitchFamily="2" charset="-78"/>
              </a:rPr>
              <a:t>نکات مهم:</a:t>
            </a:r>
          </a:p>
          <a:p>
            <a:pPr algn="justLow">
              <a:lnSpc>
                <a:spcPct val="120000"/>
              </a:lnSpc>
              <a:buFont typeface="Wingdings" pitchFamily="2" charset="2"/>
              <a:buNone/>
            </a:pPr>
            <a:r>
              <a:rPr lang="fa-IR" sz="2800" b="1">
                <a:cs typeface="B Nazanin" pitchFamily="2" charset="-78"/>
              </a:rPr>
              <a:t>1</a:t>
            </a:r>
            <a:r>
              <a:rPr lang="fa-IR" sz="2800">
                <a:cs typeface="B Nazanin" pitchFamily="2" charset="-78"/>
              </a:rPr>
              <a:t>.  وجوه ناشی از فروش اوراق به حساب مشترک ناشر و امین واریز خواهد شد. </a:t>
            </a:r>
          </a:p>
          <a:p>
            <a:pPr algn="justLow">
              <a:lnSpc>
                <a:spcPct val="120000"/>
              </a:lnSpc>
              <a:buFont typeface="Wingdings" pitchFamily="2" charset="2"/>
              <a:buNone/>
            </a:pPr>
            <a:r>
              <a:rPr lang="fa-IR" sz="2800">
                <a:cs typeface="B Nazanin" pitchFamily="2" charset="-78"/>
              </a:rPr>
              <a:t>2. ناشر موظف است اسناد و وثائق مطالباتی که اوراق مبتنی بر آن منتشر شده است را به امانت نزد عامل قرار دهد.</a:t>
            </a:r>
          </a:p>
          <a:p>
            <a:pPr algn="justLow">
              <a:lnSpc>
                <a:spcPct val="120000"/>
              </a:lnSpc>
              <a:buFont typeface="Wingdings" pitchFamily="2" charset="2"/>
              <a:buNone/>
            </a:pPr>
            <a:r>
              <a:rPr lang="fa-IR" sz="2800">
                <a:cs typeface="B Nazanin" pitchFamily="2" charset="-78"/>
              </a:rPr>
              <a:t>3. وجود ضامن به اختیار ناشر است. </a:t>
            </a:r>
          </a:p>
          <a:p>
            <a:pPr algn="justLow">
              <a:lnSpc>
                <a:spcPct val="120000"/>
              </a:lnSpc>
              <a:buFont typeface="Wingdings" pitchFamily="2" charset="2"/>
              <a:buNone/>
            </a:pPr>
            <a:r>
              <a:rPr lang="fa-IR" sz="2800">
                <a:cs typeface="B Nazanin" pitchFamily="2" charset="-78"/>
              </a:rPr>
              <a:t>4. دارایی عینی باید بیمه شده باشد.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D137A-1302-47D4-94EF-AA3015C39AE1}" type="slidenum">
              <a:rPr lang="ar-SA"/>
              <a:pPr/>
              <a:t>8</a:t>
            </a:fld>
            <a:endParaRPr lang="en-US"/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1976438" y="3141663"/>
            <a:ext cx="1254125" cy="11588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fa-IR" sz="800">
              <a:latin typeface="Times New Roman" pitchFamily="18" charset="0"/>
              <a:cs typeface="B Nazanin" pitchFamily="2" charset="-78"/>
            </a:endParaRPr>
          </a:p>
          <a:p>
            <a:pPr algn="ctr"/>
            <a:endParaRPr lang="fa-IR" b="1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fa-IR" b="1">
                <a:latin typeface="Times New Roman" pitchFamily="18" charset="0"/>
                <a:cs typeface="B Nazanin" pitchFamily="2" charset="-78"/>
              </a:rPr>
              <a:t>عامل</a:t>
            </a:r>
          </a:p>
          <a:p>
            <a:pPr algn="ctr"/>
            <a:r>
              <a:rPr lang="fa-IR" b="1">
                <a:latin typeface="Times New Roman" pitchFamily="18" charset="0"/>
                <a:cs typeface="B Nazanin" pitchFamily="2" charset="-78"/>
              </a:rPr>
              <a:t>(يا باني)</a:t>
            </a:r>
            <a:endParaRPr lang="en-US" b="1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51240" name="Rectangle 8"/>
          <p:cNvSpPr>
            <a:spLocks noChangeArrowheads="1"/>
          </p:cNvSpPr>
          <p:nvPr/>
        </p:nvSpPr>
        <p:spPr bwMode="auto">
          <a:xfrm>
            <a:off x="7019925" y="3068638"/>
            <a:ext cx="1187450" cy="11525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fa-IR" sz="1000">
              <a:latin typeface="Times New Roman" pitchFamily="18" charset="0"/>
              <a:cs typeface="B Nazanin" pitchFamily="2" charset="-78"/>
            </a:endParaRPr>
          </a:p>
          <a:p>
            <a:pPr algn="ctr"/>
            <a:endParaRPr lang="fa-IR" sz="1000">
              <a:latin typeface="Times New Roman" pitchFamily="18" charset="0"/>
              <a:cs typeface="B Nazanin" pitchFamily="2" charset="-78"/>
            </a:endParaRPr>
          </a:p>
          <a:p>
            <a:pPr algn="ctr"/>
            <a:endParaRPr lang="fa-IR" sz="400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fa-IR">
                <a:latin typeface="Times New Roman" pitchFamily="18" charset="0"/>
                <a:cs typeface="B Nazanin" pitchFamily="2" charset="-78"/>
              </a:rPr>
              <a:t>سرمایه گذاران</a:t>
            </a:r>
            <a:endParaRPr lang="en-US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51259" name="Rectangle 27"/>
          <p:cNvSpPr>
            <a:spLocks noChangeArrowheads="1"/>
          </p:cNvSpPr>
          <p:nvPr/>
        </p:nvSpPr>
        <p:spPr bwMode="auto">
          <a:xfrm>
            <a:off x="1600200" y="549275"/>
            <a:ext cx="44640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hangingPunct="0">
              <a:lnSpc>
                <a:spcPct val="120000"/>
              </a:lnSpc>
            </a:pPr>
            <a:r>
              <a:rPr lang="fa-IR" sz="2800" dirty="0" smtClean="0">
                <a:solidFill>
                  <a:schemeClr val="accent1"/>
                </a:solidFill>
                <a:latin typeface="+mj-lt"/>
                <a:ea typeface="+mj-ea"/>
                <a:cs typeface="B Elham" pitchFamily="2" charset="-78"/>
              </a:rPr>
              <a:t>پرداخت اصل و سود اوراق در سررسیدها</a:t>
            </a:r>
          </a:p>
        </p:txBody>
      </p:sp>
      <p:sp>
        <p:nvSpPr>
          <p:cNvPr id="351261" name="Rectangle 29"/>
          <p:cNvSpPr>
            <a:spLocks noChangeArrowheads="1"/>
          </p:cNvSpPr>
          <p:nvPr/>
        </p:nvSpPr>
        <p:spPr bwMode="auto">
          <a:xfrm>
            <a:off x="3851275" y="3068638"/>
            <a:ext cx="2303463" cy="431800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sz="500" b="1">
              <a:solidFill>
                <a:schemeClr val="bg1"/>
              </a:solidFill>
              <a:cs typeface="B Nazanin" pitchFamily="2" charset="-78"/>
            </a:endParaRPr>
          </a:p>
          <a:p>
            <a:pPr algn="ctr"/>
            <a:r>
              <a:rPr lang="fa-IR" sz="1300" b="1">
                <a:solidFill>
                  <a:schemeClr val="bg1"/>
                </a:solidFill>
                <a:cs typeface="B Nazanin" pitchFamily="2" charset="-78"/>
              </a:rPr>
              <a:t>پرداخت سود اوراق به وکالت از ناشر</a:t>
            </a:r>
            <a:endParaRPr lang="en-US" sz="1300" b="1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51263" name="Rectangle 31"/>
          <p:cNvSpPr>
            <a:spLocks noChangeArrowheads="1"/>
          </p:cNvSpPr>
          <p:nvPr/>
        </p:nvSpPr>
        <p:spPr bwMode="auto">
          <a:xfrm>
            <a:off x="1905000" y="5157788"/>
            <a:ext cx="1371600" cy="777875"/>
          </a:xfrm>
          <a:prstGeom prst="rect">
            <a:avLst/>
          </a:prstGeom>
          <a:gradFill rotWithShape="1">
            <a:gsLst>
              <a:gs pos="0">
                <a:srgbClr val="FFFEF6"/>
              </a:gs>
              <a:gs pos="100000">
                <a:srgbClr val="CCCC00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fa-IR">
                <a:latin typeface="Times New Roman" pitchFamily="18" charset="0"/>
                <a:cs typeface="B Nazanin" pitchFamily="2" charset="-78"/>
              </a:rPr>
              <a:t>گیرندگان تسهیلات</a:t>
            </a:r>
            <a:endParaRPr lang="en-US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en-US">
                <a:latin typeface="Times New Roman" pitchFamily="18" charset="0"/>
                <a:cs typeface="B Nazanin" pitchFamily="2" charset="-78"/>
              </a:rPr>
              <a:t> </a:t>
            </a:r>
          </a:p>
        </p:txBody>
      </p:sp>
      <p:sp>
        <p:nvSpPr>
          <p:cNvPr id="351264" name="Line 32"/>
          <p:cNvSpPr>
            <a:spLocks noChangeShapeType="1"/>
          </p:cNvSpPr>
          <p:nvPr/>
        </p:nvSpPr>
        <p:spPr bwMode="auto">
          <a:xfrm flipV="1">
            <a:off x="2608263" y="432752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65" name="Rectangle 33"/>
          <p:cNvSpPr>
            <a:spLocks noChangeArrowheads="1"/>
          </p:cNvSpPr>
          <p:nvPr/>
        </p:nvSpPr>
        <p:spPr bwMode="auto">
          <a:xfrm>
            <a:off x="825500" y="4510088"/>
            <a:ext cx="1223963" cy="431800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300" b="1">
                <a:solidFill>
                  <a:schemeClr val="bg1"/>
                </a:solidFill>
                <a:cs typeface="B Nazanin" pitchFamily="2" charset="-78"/>
              </a:rPr>
              <a:t>پرداخت اقساط </a:t>
            </a:r>
            <a:endParaRPr lang="en-US" sz="1300" b="1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351267" name="Line 35"/>
          <p:cNvSpPr>
            <a:spLocks noChangeShapeType="1"/>
          </p:cNvSpPr>
          <p:nvPr/>
        </p:nvSpPr>
        <p:spPr bwMode="auto">
          <a:xfrm>
            <a:off x="3203575" y="35734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68" name="Rectangle 36"/>
          <p:cNvSpPr>
            <a:spLocks noChangeArrowheads="1"/>
          </p:cNvSpPr>
          <p:nvPr/>
        </p:nvSpPr>
        <p:spPr bwMode="auto">
          <a:xfrm>
            <a:off x="1860550" y="5183188"/>
            <a:ext cx="1371600" cy="711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fa-IR" sz="500">
              <a:latin typeface="Times New Roman" pitchFamily="18" charset="0"/>
              <a:cs typeface="B Nazanin" pitchFamily="2" charset="-78"/>
            </a:endParaRPr>
          </a:p>
          <a:p>
            <a:pPr algn="ctr"/>
            <a:r>
              <a:rPr lang="fa-IR">
                <a:latin typeface="Times New Roman" pitchFamily="18" charset="0"/>
                <a:cs typeface="B Nazanin" pitchFamily="2" charset="-78"/>
              </a:rPr>
              <a:t>ضامن</a:t>
            </a:r>
            <a:endParaRPr lang="en-US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351271" name="Rectangle 39"/>
          <p:cNvSpPr>
            <a:spLocks noChangeArrowheads="1"/>
          </p:cNvSpPr>
          <p:nvPr/>
        </p:nvSpPr>
        <p:spPr bwMode="auto">
          <a:xfrm>
            <a:off x="3563938" y="4437063"/>
            <a:ext cx="1223962" cy="431800"/>
          </a:xfrm>
          <a:prstGeom prst="rect">
            <a:avLst/>
          </a:prstGeom>
          <a:solidFill>
            <a:srgbClr val="800000"/>
          </a:solidFill>
          <a:ln w="9525" algn="ctr">
            <a:noFill/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a-IR" sz="1300" b="1">
                <a:solidFill>
                  <a:schemeClr val="bg1"/>
                </a:solidFill>
                <a:cs typeface="B Nazanin" pitchFamily="2" charset="-78"/>
              </a:rPr>
              <a:t>در صورت عدم </a:t>
            </a:r>
          </a:p>
          <a:p>
            <a:pPr algn="ctr"/>
            <a:r>
              <a:rPr lang="fa-IR" sz="1300" b="1">
                <a:solidFill>
                  <a:schemeClr val="bg1"/>
                </a:solidFill>
                <a:cs typeface="B Nazanin" pitchFamily="2" charset="-78"/>
              </a:rPr>
              <a:t>پرداخت اقساط </a:t>
            </a:r>
            <a:endParaRPr lang="en-US" sz="1300" b="1">
              <a:solidFill>
                <a:schemeClr val="bg1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1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5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1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5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51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5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7" grpId="0" animBg="1"/>
      <p:bldP spid="351240" grpId="0" animBg="1"/>
      <p:bldP spid="351261" grpId="0" animBg="1"/>
      <p:bldP spid="351263" grpId="0" animBg="1"/>
      <p:bldP spid="351263" grpId="1" animBg="1"/>
      <p:bldP spid="351264" grpId="0" animBg="1"/>
      <p:bldP spid="351265" grpId="0" animBg="1"/>
      <p:bldP spid="351267" grpId="0" animBg="1"/>
      <p:bldP spid="351268" grpId="0" animBg="1"/>
      <p:bldP spid="3512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7D2B9-D57F-41CA-B775-A978395BBC2E}" type="slidenum">
              <a:rPr lang="ar-SA"/>
              <a:pPr/>
              <a:t>9</a:t>
            </a:fld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485063" cy="4114800"/>
          </a:xfrm>
        </p:spPr>
        <p:txBody>
          <a:bodyPr/>
          <a:lstStyle/>
          <a:p>
            <a:pPr marL="815975" lvl="1" indent="0">
              <a:lnSpc>
                <a:spcPct val="115000"/>
              </a:lnSpc>
              <a:buFont typeface="Wingdings" pitchFamily="2" charset="2"/>
              <a:buNone/>
              <a:tabLst>
                <a:tab pos="361950" algn="l"/>
              </a:tabLst>
            </a:pPr>
            <a:r>
              <a:rPr lang="fa-IR" dirty="0" smtClean="0">
                <a:cs typeface="B Nazanin" pitchFamily="2" charset="-78"/>
              </a:rPr>
              <a:t>1. بانی (وظایف عامل و ضامن را هم بر عهده می گیرد).</a:t>
            </a:r>
            <a:endParaRPr lang="fa-IR" dirty="0">
              <a:cs typeface="B Nazanin" pitchFamily="2" charset="-78"/>
            </a:endParaRPr>
          </a:p>
          <a:p>
            <a:pPr marL="815975" lvl="1" indent="0">
              <a:lnSpc>
                <a:spcPct val="115000"/>
              </a:lnSpc>
              <a:buFont typeface="Wingdings" pitchFamily="2" charset="2"/>
              <a:buNone/>
              <a:tabLst>
                <a:tab pos="361950" algn="l"/>
              </a:tabLst>
            </a:pPr>
            <a:r>
              <a:rPr lang="fa-IR" dirty="0" smtClean="0">
                <a:cs typeface="B Nazanin" pitchFamily="2" charset="-78"/>
              </a:rPr>
              <a:t>2. </a:t>
            </a:r>
            <a:r>
              <a:rPr lang="fa-IR" dirty="0">
                <a:cs typeface="B Nazanin" pitchFamily="2" charset="-78"/>
              </a:rPr>
              <a:t>امین </a:t>
            </a:r>
          </a:p>
          <a:p>
            <a:pPr marL="815975" lvl="1" indent="0">
              <a:lnSpc>
                <a:spcPct val="115000"/>
              </a:lnSpc>
              <a:buFont typeface="Wingdings" pitchFamily="2" charset="2"/>
              <a:buNone/>
              <a:tabLst>
                <a:tab pos="361950" algn="l"/>
              </a:tabLst>
            </a:pPr>
            <a:r>
              <a:rPr lang="fa-IR" dirty="0" smtClean="0">
                <a:cs typeface="B Nazanin" pitchFamily="2" charset="-78"/>
              </a:rPr>
              <a:t>3. </a:t>
            </a:r>
            <a:r>
              <a:rPr lang="fa-IR" dirty="0">
                <a:cs typeface="B Nazanin" pitchFamily="2" charset="-78"/>
              </a:rPr>
              <a:t>ناشر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600200" y="549275"/>
            <a:ext cx="44640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1" eaLnBrk="0" hangingPunct="0">
              <a:lnSpc>
                <a:spcPct val="120000"/>
              </a:lnSpc>
            </a:pPr>
            <a:r>
              <a:rPr lang="fa-IR" sz="2800" dirty="0" smtClean="0">
                <a:solidFill>
                  <a:schemeClr val="accent1"/>
                </a:solidFill>
                <a:latin typeface="+mj-lt"/>
                <a:ea typeface="+mj-ea"/>
                <a:cs typeface="B Elham" pitchFamily="2" charset="-78"/>
              </a:rPr>
              <a:t>حداقل ارکان  مورد نیاز جهت انتشار اوراق مشارکت رهنی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37906</TotalTime>
  <Words>564</Words>
  <Application>Microsoft Office PowerPoint</Application>
  <PresentationFormat>On-screen Show (4:3)</PresentationFormat>
  <Paragraphs>107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Sample presentation slides</vt:lpstr>
      <vt:lpstr>بسم‌الله الرحمن الرحیم</vt:lpstr>
      <vt:lpstr>  اوراق مشارکت رهنی (اوراق بهادار به پشتوانۀ وام‌های رهنی)   </vt:lpstr>
      <vt:lpstr>اوراق بهادار با پشتوانه رهن</vt:lpstr>
      <vt:lpstr>اوراق مشارکت رهنی در ایران</vt:lpstr>
      <vt:lpstr>Slide 5</vt:lpstr>
      <vt:lpstr>Slide 6</vt:lpstr>
      <vt:lpstr>Slide 7</vt:lpstr>
      <vt:lpstr>Slide 8</vt:lpstr>
      <vt:lpstr>Slide 9</vt:lpstr>
      <vt:lpstr>Slide 10</vt:lpstr>
    </vt:vector>
  </TitlesOfParts>
  <Company>Saudi Aramco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1</cp:lastModifiedBy>
  <cp:revision>1369</cp:revision>
  <dcterms:created xsi:type="dcterms:W3CDTF">2007-09-07T17:57:35Z</dcterms:created>
  <dcterms:modified xsi:type="dcterms:W3CDTF">2012-12-03T08:49:53Z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