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268" r:id="rId2"/>
    <p:sldId id="267" r:id="rId3"/>
    <p:sldId id="270" r:id="rId4"/>
    <p:sldId id="257" r:id="rId5"/>
    <p:sldId id="259" r:id="rId6"/>
    <p:sldId id="271" r:id="rId7"/>
    <p:sldId id="272" r:id="rId8"/>
    <p:sldId id="258" r:id="rId9"/>
    <p:sldId id="260" r:id="rId10"/>
    <p:sldId id="273" r:id="rId11"/>
    <p:sldId id="266" r:id="rId12"/>
    <p:sldId id="263" r:id="rId13"/>
    <p:sldId id="264" r:id="rId14"/>
    <p:sldId id="265" r:id="rId15"/>
    <p:sldId id="275" r:id="rId16"/>
    <p:sldId id="27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396" autoAdjust="0"/>
  </p:normalViewPr>
  <p:slideViewPr>
    <p:cSldViewPr>
      <p:cViewPr>
        <p:scale>
          <a:sx n="94" d="100"/>
          <a:sy n="94" d="100"/>
        </p:scale>
        <p:origin x="-882" y="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4670F2-5159-4D83-A585-A0B36A1948C2}" type="doc">
      <dgm:prSet loTypeId="urn:microsoft.com/office/officeart/2005/8/layout/process1" loCatId="process" qsTypeId="urn:microsoft.com/office/officeart/2005/8/quickstyle/simple1" qsCatId="simple" csTypeId="urn:microsoft.com/office/officeart/2005/8/colors/accent1_2" csCatId="accent1" phldr="1"/>
      <dgm:spPr/>
    </dgm:pt>
    <dgm:pt modelId="{3C2CC38D-51B9-4AB9-9D5A-5557751CDFAC}">
      <dgm:prSet phldrT="[Text]"/>
      <dgm:spPr/>
      <dgm:t>
        <a:bodyPr/>
        <a:lstStyle/>
        <a:p>
          <a:r>
            <a:rPr lang="en-US" smtClean="0"/>
            <a:t>Need</a:t>
          </a:r>
          <a:endParaRPr lang="en-US" dirty="0"/>
        </a:p>
      </dgm:t>
    </dgm:pt>
    <dgm:pt modelId="{21BED1B7-8DE7-4B22-B9AF-415170BC35D4}" type="parTrans" cxnId="{526C0655-573F-4E0F-BA34-8B19C566C9CD}">
      <dgm:prSet/>
      <dgm:spPr/>
      <dgm:t>
        <a:bodyPr/>
        <a:lstStyle/>
        <a:p>
          <a:endParaRPr lang="en-US"/>
        </a:p>
      </dgm:t>
    </dgm:pt>
    <dgm:pt modelId="{94CD5B77-0665-432D-AEC4-0EDF567B7145}" type="sibTrans" cxnId="{526C0655-573F-4E0F-BA34-8B19C566C9CD}">
      <dgm:prSet/>
      <dgm:spPr/>
      <dgm:t>
        <a:bodyPr/>
        <a:lstStyle/>
        <a:p>
          <a:endParaRPr lang="en-US"/>
        </a:p>
      </dgm:t>
    </dgm:pt>
    <dgm:pt modelId="{0AAB61E5-6AD2-4476-B85E-01AFDC712F6F}">
      <dgm:prSet phldrT="[Text]"/>
      <dgm:spPr/>
      <dgm:t>
        <a:bodyPr/>
        <a:lstStyle/>
        <a:p>
          <a:r>
            <a:rPr lang="en-US" dirty="0" smtClean="0"/>
            <a:t>Want</a:t>
          </a:r>
          <a:endParaRPr lang="en-US" dirty="0"/>
        </a:p>
      </dgm:t>
    </dgm:pt>
    <dgm:pt modelId="{A8D49BED-76C6-45F9-B01A-D4E1406C5BE8}" type="parTrans" cxnId="{99490E45-A022-4032-82C9-A78CE84F23E6}">
      <dgm:prSet/>
      <dgm:spPr/>
      <dgm:t>
        <a:bodyPr/>
        <a:lstStyle/>
        <a:p>
          <a:endParaRPr lang="en-US"/>
        </a:p>
      </dgm:t>
    </dgm:pt>
    <dgm:pt modelId="{D2B924B5-E2FA-4832-B559-96BD9A337067}" type="sibTrans" cxnId="{99490E45-A022-4032-82C9-A78CE84F23E6}">
      <dgm:prSet/>
      <dgm:spPr/>
      <dgm:t>
        <a:bodyPr/>
        <a:lstStyle/>
        <a:p>
          <a:endParaRPr lang="en-US"/>
        </a:p>
      </dgm:t>
    </dgm:pt>
    <dgm:pt modelId="{7E4B3F37-7C54-4DFE-B4F3-26485F4C6A51}">
      <dgm:prSet phldrT="[Text]"/>
      <dgm:spPr/>
      <dgm:t>
        <a:bodyPr/>
        <a:lstStyle/>
        <a:p>
          <a:r>
            <a:rPr lang="en-US" dirty="0" smtClean="0"/>
            <a:t>Demand</a:t>
          </a:r>
          <a:endParaRPr lang="en-US" dirty="0"/>
        </a:p>
      </dgm:t>
    </dgm:pt>
    <dgm:pt modelId="{FA49155B-E725-4F58-85C9-A0FECD88CEF6}" type="parTrans" cxnId="{C1110B9D-A113-4013-AB3F-81CE41AC1FF7}">
      <dgm:prSet/>
      <dgm:spPr/>
      <dgm:t>
        <a:bodyPr/>
        <a:lstStyle/>
        <a:p>
          <a:endParaRPr lang="en-US"/>
        </a:p>
      </dgm:t>
    </dgm:pt>
    <dgm:pt modelId="{A9F6A420-21EB-4EF7-9161-542DDBDF9C88}" type="sibTrans" cxnId="{C1110B9D-A113-4013-AB3F-81CE41AC1FF7}">
      <dgm:prSet/>
      <dgm:spPr/>
      <dgm:t>
        <a:bodyPr/>
        <a:lstStyle/>
        <a:p>
          <a:endParaRPr lang="en-US"/>
        </a:p>
      </dgm:t>
    </dgm:pt>
    <dgm:pt modelId="{9268CED6-4A67-4E67-ACD3-6307890D2D73}" type="pres">
      <dgm:prSet presAssocID="{FC4670F2-5159-4D83-A585-A0B36A1948C2}" presName="Name0" presStyleCnt="0">
        <dgm:presLayoutVars>
          <dgm:dir/>
          <dgm:resizeHandles val="exact"/>
        </dgm:presLayoutVars>
      </dgm:prSet>
      <dgm:spPr/>
    </dgm:pt>
    <dgm:pt modelId="{7469563D-C350-4182-8C67-F65244B9D2ED}" type="pres">
      <dgm:prSet presAssocID="{3C2CC38D-51B9-4AB9-9D5A-5557751CDFAC}" presName="node" presStyleLbl="node1" presStyleIdx="0" presStyleCnt="3">
        <dgm:presLayoutVars>
          <dgm:bulletEnabled val="1"/>
        </dgm:presLayoutVars>
      </dgm:prSet>
      <dgm:spPr/>
      <dgm:t>
        <a:bodyPr/>
        <a:lstStyle/>
        <a:p>
          <a:endParaRPr lang="en-US"/>
        </a:p>
      </dgm:t>
    </dgm:pt>
    <dgm:pt modelId="{F0E322EA-BD4D-4041-A4D2-46236F747491}" type="pres">
      <dgm:prSet presAssocID="{94CD5B77-0665-432D-AEC4-0EDF567B7145}" presName="sibTrans" presStyleLbl="sibTrans2D1" presStyleIdx="0" presStyleCnt="2"/>
      <dgm:spPr/>
      <dgm:t>
        <a:bodyPr/>
        <a:lstStyle/>
        <a:p>
          <a:endParaRPr lang="en-US"/>
        </a:p>
      </dgm:t>
    </dgm:pt>
    <dgm:pt modelId="{BB1237BF-53E0-40F3-859A-B18A4EF81900}" type="pres">
      <dgm:prSet presAssocID="{94CD5B77-0665-432D-AEC4-0EDF567B7145}" presName="connectorText" presStyleLbl="sibTrans2D1" presStyleIdx="0" presStyleCnt="2"/>
      <dgm:spPr/>
      <dgm:t>
        <a:bodyPr/>
        <a:lstStyle/>
        <a:p>
          <a:endParaRPr lang="en-US"/>
        </a:p>
      </dgm:t>
    </dgm:pt>
    <dgm:pt modelId="{300B2DE1-93DD-427C-8934-2E4D18C1B4E9}" type="pres">
      <dgm:prSet presAssocID="{0AAB61E5-6AD2-4476-B85E-01AFDC712F6F}" presName="node" presStyleLbl="node1" presStyleIdx="1" presStyleCnt="3">
        <dgm:presLayoutVars>
          <dgm:bulletEnabled val="1"/>
        </dgm:presLayoutVars>
      </dgm:prSet>
      <dgm:spPr/>
      <dgm:t>
        <a:bodyPr/>
        <a:lstStyle/>
        <a:p>
          <a:endParaRPr lang="en-US"/>
        </a:p>
      </dgm:t>
    </dgm:pt>
    <dgm:pt modelId="{E34C1ABF-42E3-48BA-B329-6657F0D45254}" type="pres">
      <dgm:prSet presAssocID="{D2B924B5-E2FA-4832-B559-96BD9A337067}" presName="sibTrans" presStyleLbl="sibTrans2D1" presStyleIdx="1" presStyleCnt="2"/>
      <dgm:spPr/>
      <dgm:t>
        <a:bodyPr/>
        <a:lstStyle/>
        <a:p>
          <a:endParaRPr lang="en-US"/>
        </a:p>
      </dgm:t>
    </dgm:pt>
    <dgm:pt modelId="{57C2D2D3-F6ED-4C52-A221-A67E12744EE4}" type="pres">
      <dgm:prSet presAssocID="{D2B924B5-E2FA-4832-B559-96BD9A337067}" presName="connectorText" presStyleLbl="sibTrans2D1" presStyleIdx="1" presStyleCnt="2"/>
      <dgm:spPr/>
      <dgm:t>
        <a:bodyPr/>
        <a:lstStyle/>
        <a:p>
          <a:endParaRPr lang="en-US"/>
        </a:p>
      </dgm:t>
    </dgm:pt>
    <dgm:pt modelId="{7E9E741C-2DD1-4760-888A-E51EB72D8842}" type="pres">
      <dgm:prSet presAssocID="{7E4B3F37-7C54-4DFE-B4F3-26485F4C6A51}" presName="node" presStyleLbl="node1" presStyleIdx="2" presStyleCnt="3">
        <dgm:presLayoutVars>
          <dgm:bulletEnabled val="1"/>
        </dgm:presLayoutVars>
      </dgm:prSet>
      <dgm:spPr/>
      <dgm:t>
        <a:bodyPr/>
        <a:lstStyle/>
        <a:p>
          <a:endParaRPr lang="en-US"/>
        </a:p>
      </dgm:t>
    </dgm:pt>
  </dgm:ptLst>
  <dgm:cxnLst>
    <dgm:cxn modelId="{9916C567-5343-4513-A829-265C1A30D981}" type="presOf" srcId="{3C2CC38D-51B9-4AB9-9D5A-5557751CDFAC}" destId="{7469563D-C350-4182-8C67-F65244B9D2ED}" srcOrd="0" destOrd="0" presId="urn:microsoft.com/office/officeart/2005/8/layout/process1"/>
    <dgm:cxn modelId="{11B45366-6660-4CBD-9F7A-F50AADEF934E}" type="presOf" srcId="{94CD5B77-0665-432D-AEC4-0EDF567B7145}" destId="{BB1237BF-53E0-40F3-859A-B18A4EF81900}" srcOrd="1" destOrd="0" presId="urn:microsoft.com/office/officeart/2005/8/layout/process1"/>
    <dgm:cxn modelId="{C1110B9D-A113-4013-AB3F-81CE41AC1FF7}" srcId="{FC4670F2-5159-4D83-A585-A0B36A1948C2}" destId="{7E4B3F37-7C54-4DFE-B4F3-26485F4C6A51}" srcOrd="2" destOrd="0" parTransId="{FA49155B-E725-4F58-85C9-A0FECD88CEF6}" sibTransId="{A9F6A420-21EB-4EF7-9161-542DDBDF9C88}"/>
    <dgm:cxn modelId="{99490E45-A022-4032-82C9-A78CE84F23E6}" srcId="{FC4670F2-5159-4D83-A585-A0B36A1948C2}" destId="{0AAB61E5-6AD2-4476-B85E-01AFDC712F6F}" srcOrd="1" destOrd="0" parTransId="{A8D49BED-76C6-45F9-B01A-D4E1406C5BE8}" sibTransId="{D2B924B5-E2FA-4832-B559-96BD9A337067}"/>
    <dgm:cxn modelId="{F510792F-5BCE-48DB-A845-E9297E7A8551}" type="presOf" srcId="{FC4670F2-5159-4D83-A585-A0B36A1948C2}" destId="{9268CED6-4A67-4E67-ACD3-6307890D2D73}" srcOrd="0" destOrd="0" presId="urn:microsoft.com/office/officeart/2005/8/layout/process1"/>
    <dgm:cxn modelId="{526C0655-573F-4E0F-BA34-8B19C566C9CD}" srcId="{FC4670F2-5159-4D83-A585-A0B36A1948C2}" destId="{3C2CC38D-51B9-4AB9-9D5A-5557751CDFAC}" srcOrd="0" destOrd="0" parTransId="{21BED1B7-8DE7-4B22-B9AF-415170BC35D4}" sibTransId="{94CD5B77-0665-432D-AEC4-0EDF567B7145}"/>
    <dgm:cxn modelId="{64B87FC8-C661-444C-8B56-0773C2E021F8}" type="presOf" srcId="{7E4B3F37-7C54-4DFE-B4F3-26485F4C6A51}" destId="{7E9E741C-2DD1-4760-888A-E51EB72D8842}" srcOrd="0" destOrd="0" presId="urn:microsoft.com/office/officeart/2005/8/layout/process1"/>
    <dgm:cxn modelId="{2A5B4C42-DC40-408B-8C27-F635F9A70750}" type="presOf" srcId="{0AAB61E5-6AD2-4476-B85E-01AFDC712F6F}" destId="{300B2DE1-93DD-427C-8934-2E4D18C1B4E9}" srcOrd="0" destOrd="0" presId="urn:microsoft.com/office/officeart/2005/8/layout/process1"/>
    <dgm:cxn modelId="{B51E4538-300D-445D-85FB-F2296DC5729C}" type="presOf" srcId="{D2B924B5-E2FA-4832-B559-96BD9A337067}" destId="{57C2D2D3-F6ED-4C52-A221-A67E12744EE4}" srcOrd="1" destOrd="0" presId="urn:microsoft.com/office/officeart/2005/8/layout/process1"/>
    <dgm:cxn modelId="{BA0FB75A-540F-46B7-B963-8A5D4CAD0215}" type="presOf" srcId="{94CD5B77-0665-432D-AEC4-0EDF567B7145}" destId="{F0E322EA-BD4D-4041-A4D2-46236F747491}" srcOrd="0" destOrd="0" presId="urn:microsoft.com/office/officeart/2005/8/layout/process1"/>
    <dgm:cxn modelId="{C34EBD52-3E09-4C08-A43B-557FAB6FCB59}" type="presOf" srcId="{D2B924B5-E2FA-4832-B559-96BD9A337067}" destId="{E34C1ABF-42E3-48BA-B329-6657F0D45254}" srcOrd="0" destOrd="0" presId="urn:microsoft.com/office/officeart/2005/8/layout/process1"/>
    <dgm:cxn modelId="{433053A5-5896-46D9-8D67-68B32DD2BC06}" type="presParOf" srcId="{9268CED6-4A67-4E67-ACD3-6307890D2D73}" destId="{7469563D-C350-4182-8C67-F65244B9D2ED}" srcOrd="0" destOrd="0" presId="urn:microsoft.com/office/officeart/2005/8/layout/process1"/>
    <dgm:cxn modelId="{B358E522-BA17-47C1-99BE-9A1D01148670}" type="presParOf" srcId="{9268CED6-4A67-4E67-ACD3-6307890D2D73}" destId="{F0E322EA-BD4D-4041-A4D2-46236F747491}" srcOrd="1" destOrd="0" presId="urn:microsoft.com/office/officeart/2005/8/layout/process1"/>
    <dgm:cxn modelId="{3B81EA9A-E734-43D6-80DD-2188A38133CB}" type="presParOf" srcId="{F0E322EA-BD4D-4041-A4D2-46236F747491}" destId="{BB1237BF-53E0-40F3-859A-B18A4EF81900}" srcOrd="0" destOrd="0" presId="urn:microsoft.com/office/officeart/2005/8/layout/process1"/>
    <dgm:cxn modelId="{5FABC888-F2C9-4C39-A23A-A43D3E3EC3BE}" type="presParOf" srcId="{9268CED6-4A67-4E67-ACD3-6307890D2D73}" destId="{300B2DE1-93DD-427C-8934-2E4D18C1B4E9}" srcOrd="2" destOrd="0" presId="urn:microsoft.com/office/officeart/2005/8/layout/process1"/>
    <dgm:cxn modelId="{6B1781D8-F453-46FB-B42D-D6A2A728B44B}" type="presParOf" srcId="{9268CED6-4A67-4E67-ACD3-6307890D2D73}" destId="{E34C1ABF-42E3-48BA-B329-6657F0D45254}" srcOrd="3" destOrd="0" presId="urn:microsoft.com/office/officeart/2005/8/layout/process1"/>
    <dgm:cxn modelId="{5D5D38A1-BF11-4650-916C-12A59969624C}" type="presParOf" srcId="{E34C1ABF-42E3-48BA-B329-6657F0D45254}" destId="{57C2D2D3-F6ED-4C52-A221-A67E12744EE4}" srcOrd="0" destOrd="0" presId="urn:microsoft.com/office/officeart/2005/8/layout/process1"/>
    <dgm:cxn modelId="{C40E39AC-5757-4F20-9979-A72E45E78E3C}" type="presParOf" srcId="{9268CED6-4A67-4E67-ACD3-6307890D2D73}" destId="{7E9E741C-2DD1-4760-888A-E51EB72D8842}"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21223D-52A5-41FE-9FE9-7B73BBBE6E73}" type="doc">
      <dgm:prSet loTypeId="urn:microsoft.com/office/officeart/2005/8/layout/equation2" loCatId="relationship" qsTypeId="urn:microsoft.com/office/officeart/2005/8/quickstyle/simple5" qsCatId="simple" csTypeId="urn:microsoft.com/office/officeart/2005/8/colors/colorful1" csCatId="colorful" phldr="1"/>
      <dgm:spPr/>
    </dgm:pt>
    <dgm:pt modelId="{1375FDF1-CBCF-46F2-A19A-C44C49DC1819}">
      <dgm:prSet phldrT="[Text]" custT="1"/>
      <dgm:spPr/>
      <dgm:t>
        <a:bodyPr/>
        <a:lstStyle/>
        <a:p>
          <a:pPr rtl="1"/>
          <a:r>
            <a:rPr lang="fa-IR" sz="1400" dirty="0" smtClean="0">
              <a:cs typeface="B Zar" pitchFamily="2" charset="-78"/>
            </a:rPr>
            <a:t>آوردۀ نقدی متقاضی</a:t>
          </a:r>
        </a:p>
        <a:p>
          <a:pPr rtl="1"/>
          <a:r>
            <a:rPr lang="fa-IR" sz="1400" dirty="0" smtClean="0">
              <a:cs typeface="B Zar" pitchFamily="2" charset="-78"/>
            </a:rPr>
            <a:t>(بین 5 تا 10 میلیون تومان)</a:t>
          </a:r>
          <a:endParaRPr lang="en-US" sz="1400" dirty="0">
            <a:cs typeface="B Zar" pitchFamily="2" charset="-78"/>
          </a:endParaRPr>
        </a:p>
      </dgm:t>
    </dgm:pt>
    <dgm:pt modelId="{FFE37C7E-9971-4AF2-96D4-C27534F0CD8D}" type="parTrans" cxnId="{F01AC499-8EF4-4A33-9975-AF8710FA4E3A}">
      <dgm:prSet/>
      <dgm:spPr/>
      <dgm:t>
        <a:bodyPr/>
        <a:lstStyle/>
        <a:p>
          <a:endParaRPr lang="en-US">
            <a:cs typeface="B Zar" pitchFamily="2" charset="-78"/>
          </a:endParaRPr>
        </a:p>
      </dgm:t>
    </dgm:pt>
    <dgm:pt modelId="{A95AE746-7B84-4873-AC7C-6DB0ACB0B04F}" type="sibTrans" cxnId="{F01AC499-8EF4-4A33-9975-AF8710FA4E3A}">
      <dgm:prSet custT="1"/>
      <dgm:spPr/>
      <dgm:t>
        <a:bodyPr/>
        <a:lstStyle/>
        <a:p>
          <a:pPr rtl="1"/>
          <a:endParaRPr lang="en-US" sz="1050">
            <a:cs typeface="B Zar" pitchFamily="2" charset="-78"/>
          </a:endParaRPr>
        </a:p>
      </dgm:t>
    </dgm:pt>
    <dgm:pt modelId="{0DFC773E-89B8-416B-B717-966186F7AE33}">
      <dgm:prSet phldrT="[Text]" custT="1"/>
      <dgm:spPr/>
      <dgm:t>
        <a:bodyPr/>
        <a:lstStyle/>
        <a:p>
          <a:pPr rtl="1"/>
          <a:r>
            <a:rPr lang="fa-IR" sz="1400" dirty="0" smtClean="0">
              <a:cs typeface="B Zar" pitchFamily="2" charset="-78"/>
            </a:rPr>
            <a:t>تسهیلات بانکی</a:t>
          </a:r>
        </a:p>
        <a:p>
          <a:pPr rtl="1"/>
          <a:r>
            <a:rPr lang="fa-IR" sz="1400" dirty="0" smtClean="0">
              <a:cs typeface="B Zar" pitchFamily="2" charset="-78"/>
            </a:rPr>
            <a:t>(بین 15 تا 25 میلیون تومان)</a:t>
          </a:r>
          <a:endParaRPr lang="en-US" sz="1400" dirty="0">
            <a:cs typeface="B Zar" pitchFamily="2" charset="-78"/>
          </a:endParaRPr>
        </a:p>
      </dgm:t>
    </dgm:pt>
    <dgm:pt modelId="{14FBB3C0-1A78-4E86-BCE7-660C7CA87410}" type="parTrans" cxnId="{6E8AD39A-F063-4F2F-8930-BAC422EF6C92}">
      <dgm:prSet/>
      <dgm:spPr/>
      <dgm:t>
        <a:bodyPr/>
        <a:lstStyle/>
        <a:p>
          <a:endParaRPr lang="en-US">
            <a:cs typeface="B Zar" pitchFamily="2" charset="-78"/>
          </a:endParaRPr>
        </a:p>
      </dgm:t>
    </dgm:pt>
    <dgm:pt modelId="{4440D7A6-3B10-48DA-9AAA-C8E1F9C5E1C9}" type="sibTrans" cxnId="{6E8AD39A-F063-4F2F-8930-BAC422EF6C92}">
      <dgm:prSet custT="1"/>
      <dgm:spPr/>
      <dgm:t>
        <a:bodyPr/>
        <a:lstStyle/>
        <a:p>
          <a:pPr rtl="1"/>
          <a:endParaRPr lang="en-US" sz="1050">
            <a:cs typeface="B Zar" pitchFamily="2" charset="-78"/>
          </a:endParaRPr>
        </a:p>
      </dgm:t>
    </dgm:pt>
    <dgm:pt modelId="{65F2DA36-BD9A-4640-BF79-AB58358F55BF}">
      <dgm:prSet phldrT="[Text]" custT="1"/>
      <dgm:spPr/>
      <dgm:t>
        <a:bodyPr/>
        <a:lstStyle/>
        <a:p>
          <a:pPr rtl="1">
            <a:lnSpc>
              <a:spcPct val="100000"/>
            </a:lnSpc>
          </a:pPr>
          <a:r>
            <a:rPr lang="fa-IR" sz="2800" dirty="0" smtClean="0">
              <a:cs typeface="B Zar" pitchFamily="2" charset="-78"/>
            </a:rPr>
            <a:t>هزینه اجرای هر واحد</a:t>
          </a:r>
        </a:p>
        <a:p>
          <a:pPr rtl="1">
            <a:lnSpc>
              <a:spcPct val="100000"/>
            </a:lnSpc>
          </a:pPr>
          <a:r>
            <a:rPr lang="fa-IR" sz="2800" dirty="0" smtClean="0">
              <a:cs typeface="B Zar" pitchFamily="2" charset="-78"/>
            </a:rPr>
            <a:t>(بین 20 تا 35 میلیون تومان)</a:t>
          </a:r>
          <a:endParaRPr lang="en-US" sz="2800" dirty="0">
            <a:cs typeface="B Zar" pitchFamily="2" charset="-78"/>
          </a:endParaRPr>
        </a:p>
      </dgm:t>
    </dgm:pt>
    <dgm:pt modelId="{079DFC5A-6C60-4B69-A229-94B8AB207BAE}" type="parTrans" cxnId="{C7972D2F-A2B6-449C-92AF-454373AB1AA4}">
      <dgm:prSet/>
      <dgm:spPr/>
      <dgm:t>
        <a:bodyPr/>
        <a:lstStyle/>
        <a:p>
          <a:endParaRPr lang="en-US">
            <a:cs typeface="B Zar" pitchFamily="2" charset="-78"/>
          </a:endParaRPr>
        </a:p>
      </dgm:t>
    </dgm:pt>
    <dgm:pt modelId="{5965A6CD-E4FA-4BD8-9261-F3C0E6EE9346}" type="sibTrans" cxnId="{C7972D2F-A2B6-449C-92AF-454373AB1AA4}">
      <dgm:prSet/>
      <dgm:spPr/>
      <dgm:t>
        <a:bodyPr/>
        <a:lstStyle/>
        <a:p>
          <a:endParaRPr lang="en-US">
            <a:cs typeface="B Zar" pitchFamily="2" charset="-78"/>
          </a:endParaRPr>
        </a:p>
      </dgm:t>
    </dgm:pt>
    <dgm:pt modelId="{AB62A1DF-38C1-4F18-84B4-FA637901B978}" type="pres">
      <dgm:prSet presAssocID="{0821223D-52A5-41FE-9FE9-7B73BBBE6E73}" presName="Name0" presStyleCnt="0">
        <dgm:presLayoutVars>
          <dgm:dir/>
          <dgm:resizeHandles val="exact"/>
        </dgm:presLayoutVars>
      </dgm:prSet>
      <dgm:spPr/>
    </dgm:pt>
    <dgm:pt modelId="{C595B9C5-CEB9-4BD8-A138-2EB9806A7F90}" type="pres">
      <dgm:prSet presAssocID="{0821223D-52A5-41FE-9FE9-7B73BBBE6E73}" presName="vNodes" presStyleCnt="0"/>
      <dgm:spPr/>
    </dgm:pt>
    <dgm:pt modelId="{DF7C28D5-CB4E-440E-81CE-BCD99D6B0C08}" type="pres">
      <dgm:prSet presAssocID="{1375FDF1-CBCF-46F2-A19A-C44C49DC1819}" presName="node" presStyleLbl="node1" presStyleIdx="0" presStyleCnt="3">
        <dgm:presLayoutVars>
          <dgm:bulletEnabled val="1"/>
        </dgm:presLayoutVars>
      </dgm:prSet>
      <dgm:spPr/>
      <dgm:t>
        <a:bodyPr/>
        <a:lstStyle/>
        <a:p>
          <a:endParaRPr lang="en-US"/>
        </a:p>
      </dgm:t>
    </dgm:pt>
    <dgm:pt modelId="{C0098DA3-19F6-420E-AAB0-A4CDC7B326BF}" type="pres">
      <dgm:prSet presAssocID="{A95AE746-7B84-4873-AC7C-6DB0ACB0B04F}" presName="spacerT" presStyleCnt="0"/>
      <dgm:spPr/>
    </dgm:pt>
    <dgm:pt modelId="{9532550B-BBBC-4930-BE00-07C7E8183441}" type="pres">
      <dgm:prSet presAssocID="{A95AE746-7B84-4873-AC7C-6DB0ACB0B04F}" presName="sibTrans" presStyleLbl="sibTrans2D1" presStyleIdx="0" presStyleCnt="2"/>
      <dgm:spPr/>
      <dgm:t>
        <a:bodyPr/>
        <a:lstStyle/>
        <a:p>
          <a:endParaRPr lang="en-US"/>
        </a:p>
      </dgm:t>
    </dgm:pt>
    <dgm:pt modelId="{7D3EAA14-636F-470F-A53E-99654AD5DE26}" type="pres">
      <dgm:prSet presAssocID="{A95AE746-7B84-4873-AC7C-6DB0ACB0B04F}" presName="spacerB" presStyleCnt="0"/>
      <dgm:spPr/>
    </dgm:pt>
    <dgm:pt modelId="{08672DF2-E57E-4522-B802-6389C8D6B61A}" type="pres">
      <dgm:prSet presAssocID="{0DFC773E-89B8-416B-B717-966186F7AE33}" presName="node" presStyleLbl="node1" presStyleIdx="1" presStyleCnt="3">
        <dgm:presLayoutVars>
          <dgm:bulletEnabled val="1"/>
        </dgm:presLayoutVars>
      </dgm:prSet>
      <dgm:spPr/>
      <dgm:t>
        <a:bodyPr/>
        <a:lstStyle/>
        <a:p>
          <a:endParaRPr lang="en-US"/>
        </a:p>
      </dgm:t>
    </dgm:pt>
    <dgm:pt modelId="{03035682-51A5-41C6-8B5F-FC805633457F}" type="pres">
      <dgm:prSet presAssocID="{0821223D-52A5-41FE-9FE9-7B73BBBE6E73}" presName="sibTransLast" presStyleLbl="sibTrans2D1" presStyleIdx="1" presStyleCnt="2"/>
      <dgm:spPr/>
      <dgm:t>
        <a:bodyPr/>
        <a:lstStyle/>
        <a:p>
          <a:endParaRPr lang="en-US"/>
        </a:p>
      </dgm:t>
    </dgm:pt>
    <dgm:pt modelId="{80FF1CAC-E0CA-4D43-9FD2-8079A17F0539}" type="pres">
      <dgm:prSet presAssocID="{0821223D-52A5-41FE-9FE9-7B73BBBE6E73}" presName="connectorText" presStyleLbl="sibTrans2D1" presStyleIdx="1" presStyleCnt="2"/>
      <dgm:spPr/>
      <dgm:t>
        <a:bodyPr/>
        <a:lstStyle/>
        <a:p>
          <a:endParaRPr lang="en-US"/>
        </a:p>
      </dgm:t>
    </dgm:pt>
    <dgm:pt modelId="{A93AB98A-D8EE-4CD7-A082-0C923A7A2229}" type="pres">
      <dgm:prSet presAssocID="{0821223D-52A5-41FE-9FE9-7B73BBBE6E73}" presName="lastNode" presStyleLbl="node1" presStyleIdx="2" presStyleCnt="3">
        <dgm:presLayoutVars>
          <dgm:bulletEnabled val="1"/>
        </dgm:presLayoutVars>
      </dgm:prSet>
      <dgm:spPr/>
      <dgm:t>
        <a:bodyPr/>
        <a:lstStyle/>
        <a:p>
          <a:endParaRPr lang="en-US"/>
        </a:p>
      </dgm:t>
    </dgm:pt>
  </dgm:ptLst>
  <dgm:cxnLst>
    <dgm:cxn modelId="{C7972D2F-A2B6-449C-92AF-454373AB1AA4}" srcId="{0821223D-52A5-41FE-9FE9-7B73BBBE6E73}" destId="{65F2DA36-BD9A-4640-BF79-AB58358F55BF}" srcOrd="2" destOrd="0" parTransId="{079DFC5A-6C60-4B69-A229-94B8AB207BAE}" sibTransId="{5965A6CD-E4FA-4BD8-9261-F3C0E6EE9346}"/>
    <dgm:cxn modelId="{565F985F-A18F-49C9-9619-0BFA02C67DD7}" type="presOf" srcId="{1375FDF1-CBCF-46F2-A19A-C44C49DC1819}" destId="{DF7C28D5-CB4E-440E-81CE-BCD99D6B0C08}" srcOrd="0" destOrd="0" presId="urn:microsoft.com/office/officeart/2005/8/layout/equation2"/>
    <dgm:cxn modelId="{000CB88A-ADDA-42BD-AFD2-C8F6EA972A36}" type="presOf" srcId="{0821223D-52A5-41FE-9FE9-7B73BBBE6E73}" destId="{AB62A1DF-38C1-4F18-84B4-FA637901B978}" srcOrd="0" destOrd="0" presId="urn:microsoft.com/office/officeart/2005/8/layout/equation2"/>
    <dgm:cxn modelId="{F01AC499-8EF4-4A33-9975-AF8710FA4E3A}" srcId="{0821223D-52A5-41FE-9FE9-7B73BBBE6E73}" destId="{1375FDF1-CBCF-46F2-A19A-C44C49DC1819}" srcOrd="0" destOrd="0" parTransId="{FFE37C7E-9971-4AF2-96D4-C27534F0CD8D}" sibTransId="{A95AE746-7B84-4873-AC7C-6DB0ACB0B04F}"/>
    <dgm:cxn modelId="{717A8339-4289-4B5A-A401-AFBCF43F8353}" type="presOf" srcId="{4440D7A6-3B10-48DA-9AAA-C8E1F9C5E1C9}" destId="{03035682-51A5-41C6-8B5F-FC805633457F}" srcOrd="0" destOrd="0" presId="urn:microsoft.com/office/officeart/2005/8/layout/equation2"/>
    <dgm:cxn modelId="{7F384C51-1537-4C96-AD23-8F004ACCF932}" type="presOf" srcId="{4440D7A6-3B10-48DA-9AAA-C8E1F9C5E1C9}" destId="{80FF1CAC-E0CA-4D43-9FD2-8079A17F0539}" srcOrd="1" destOrd="0" presId="urn:microsoft.com/office/officeart/2005/8/layout/equation2"/>
    <dgm:cxn modelId="{65DCB442-CFE3-4814-AC8F-77E472DD3030}" type="presOf" srcId="{0DFC773E-89B8-416B-B717-966186F7AE33}" destId="{08672DF2-E57E-4522-B802-6389C8D6B61A}" srcOrd="0" destOrd="0" presId="urn:microsoft.com/office/officeart/2005/8/layout/equation2"/>
    <dgm:cxn modelId="{52911E07-421A-40AA-A3A1-9FCD5EF71E17}" type="presOf" srcId="{A95AE746-7B84-4873-AC7C-6DB0ACB0B04F}" destId="{9532550B-BBBC-4930-BE00-07C7E8183441}" srcOrd="0" destOrd="0" presId="urn:microsoft.com/office/officeart/2005/8/layout/equation2"/>
    <dgm:cxn modelId="{02FAD2C9-6A69-4796-9D6E-4D30F662C922}" type="presOf" srcId="{65F2DA36-BD9A-4640-BF79-AB58358F55BF}" destId="{A93AB98A-D8EE-4CD7-A082-0C923A7A2229}" srcOrd="0" destOrd="0" presId="urn:microsoft.com/office/officeart/2005/8/layout/equation2"/>
    <dgm:cxn modelId="{6E8AD39A-F063-4F2F-8930-BAC422EF6C92}" srcId="{0821223D-52A5-41FE-9FE9-7B73BBBE6E73}" destId="{0DFC773E-89B8-416B-B717-966186F7AE33}" srcOrd="1" destOrd="0" parTransId="{14FBB3C0-1A78-4E86-BCE7-660C7CA87410}" sibTransId="{4440D7A6-3B10-48DA-9AAA-C8E1F9C5E1C9}"/>
    <dgm:cxn modelId="{DFCF6C28-0C9B-4EBD-9C0D-F5EE294DBF60}" type="presParOf" srcId="{AB62A1DF-38C1-4F18-84B4-FA637901B978}" destId="{C595B9C5-CEB9-4BD8-A138-2EB9806A7F90}" srcOrd="0" destOrd="0" presId="urn:microsoft.com/office/officeart/2005/8/layout/equation2"/>
    <dgm:cxn modelId="{46D73D61-E772-42D9-AB9F-AE734031EAD4}" type="presParOf" srcId="{C595B9C5-CEB9-4BD8-A138-2EB9806A7F90}" destId="{DF7C28D5-CB4E-440E-81CE-BCD99D6B0C08}" srcOrd="0" destOrd="0" presId="urn:microsoft.com/office/officeart/2005/8/layout/equation2"/>
    <dgm:cxn modelId="{99766527-9769-4545-860C-B8460255E1D1}" type="presParOf" srcId="{C595B9C5-CEB9-4BD8-A138-2EB9806A7F90}" destId="{C0098DA3-19F6-420E-AAB0-A4CDC7B326BF}" srcOrd="1" destOrd="0" presId="urn:microsoft.com/office/officeart/2005/8/layout/equation2"/>
    <dgm:cxn modelId="{ECF033EE-956F-4898-8B4F-FD8FACE5F655}" type="presParOf" srcId="{C595B9C5-CEB9-4BD8-A138-2EB9806A7F90}" destId="{9532550B-BBBC-4930-BE00-07C7E8183441}" srcOrd="2" destOrd="0" presId="urn:microsoft.com/office/officeart/2005/8/layout/equation2"/>
    <dgm:cxn modelId="{26F8CAAD-52CC-4E33-B738-46A2B60C526B}" type="presParOf" srcId="{C595B9C5-CEB9-4BD8-A138-2EB9806A7F90}" destId="{7D3EAA14-636F-470F-A53E-99654AD5DE26}" srcOrd="3" destOrd="0" presId="urn:microsoft.com/office/officeart/2005/8/layout/equation2"/>
    <dgm:cxn modelId="{705454E5-9504-4571-8D88-6B697E1404CA}" type="presParOf" srcId="{C595B9C5-CEB9-4BD8-A138-2EB9806A7F90}" destId="{08672DF2-E57E-4522-B802-6389C8D6B61A}" srcOrd="4" destOrd="0" presId="urn:microsoft.com/office/officeart/2005/8/layout/equation2"/>
    <dgm:cxn modelId="{C1BDC7FC-2E5D-4C57-B008-2B22C64FBEF9}" type="presParOf" srcId="{AB62A1DF-38C1-4F18-84B4-FA637901B978}" destId="{03035682-51A5-41C6-8B5F-FC805633457F}" srcOrd="1" destOrd="0" presId="urn:microsoft.com/office/officeart/2005/8/layout/equation2"/>
    <dgm:cxn modelId="{7EC76888-AF12-4FFD-8D58-795242A3F519}" type="presParOf" srcId="{03035682-51A5-41C6-8B5F-FC805633457F}" destId="{80FF1CAC-E0CA-4D43-9FD2-8079A17F0539}" srcOrd="0" destOrd="0" presId="urn:microsoft.com/office/officeart/2005/8/layout/equation2"/>
    <dgm:cxn modelId="{F6A8BACB-3797-458D-996E-A669A83F19E0}" type="presParOf" srcId="{AB62A1DF-38C1-4F18-84B4-FA637901B978}" destId="{A93AB98A-D8EE-4CD7-A082-0C923A7A2229}"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95233F0-E4A4-49EE-9B74-CF707538C5DB}" type="doc">
      <dgm:prSet loTypeId="urn:microsoft.com/office/officeart/2005/8/layout/arrow3" loCatId="relationship" qsTypeId="urn:microsoft.com/office/officeart/2005/8/quickstyle/simple1" qsCatId="simple" csTypeId="urn:microsoft.com/office/officeart/2005/8/colors/accent0_3" csCatId="mainScheme"/>
      <dgm:spPr/>
      <dgm:t>
        <a:bodyPr/>
        <a:lstStyle/>
        <a:p>
          <a:endParaRPr lang="en-US"/>
        </a:p>
      </dgm:t>
    </dgm:pt>
    <dgm:pt modelId="{6ACC0166-A73D-487E-9526-B1B46BB08E30}">
      <dgm:prSet/>
      <dgm:spPr/>
      <dgm:t>
        <a:bodyPr/>
        <a:lstStyle/>
        <a:p>
          <a:pPr rtl="0"/>
          <a:r>
            <a:rPr lang="fa-IR" smtClean="0">
              <a:cs typeface="B Titr" pitchFamily="2" charset="-78"/>
            </a:rPr>
            <a:t>مزایای طرح مسکن مهر</a:t>
          </a:r>
          <a:endParaRPr lang="en-US">
            <a:cs typeface="B Titr" pitchFamily="2" charset="-78"/>
          </a:endParaRPr>
        </a:p>
      </dgm:t>
    </dgm:pt>
    <dgm:pt modelId="{AD3B8503-68C7-4BB2-B9F9-8D08627A7E0F}" type="parTrans" cxnId="{2188DEAC-384B-4D13-B54B-030436542CD5}">
      <dgm:prSet/>
      <dgm:spPr/>
      <dgm:t>
        <a:bodyPr/>
        <a:lstStyle/>
        <a:p>
          <a:endParaRPr lang="en-US">
            <a:cs typeface="B Titr" pitchFamily="2" charset="-78"/>
          </a:endParaRPr>
        </a:p>
      </dgm:t>
    </dgm:pt>
    <dgm:pt modelId="{A03D37E1-8519-431D-83A9-20B27C3AA91B}" type="sibTrans" cxnId="{2188DEAC-384B-4D13-B54B-030436542CD5}">
      <dgm:prSet/>
      <dgm:spPr/>
      <dgm:t>
        <a:bodyPr/>
        <a:lstStyle/>
        <a:p>
          <a:endParaRPr lang="en-US">
            <a:cs typeface="B Titr" pitchFamily="2" charset="-78"/>
          </a:endParaRPr>
        </a:p>
      </dgm:t>
    </dgm:pt>
    <dgm:pt modelId="{28B149DF-48D3-4A50-90D1-CB081DE1C4E7}">
      <dgm:prSet/>
      <dgm:spPr/>
      <dgm:t>
        <a:bodyPr/>
        <a:lstStyle/>
        <a:p>
          <a:pPr rtl="0"/>
          <a:r>
            <a:rPr lang="fa-IR" smtClean="0">
              <a:cs typeface="B Titr" pitchFamily="2" charset="-78"/>
            </a:rPr>
            <a:t>معایب طرح مسکن مهر</a:t>
          </a:r>
          <a:endParaRPr lang="en-US">
            <a:cs typeface="B Titr" pitchFamily="2" charset="-78"/>
          </a:endParaRPr>
        </a:p>
      </dgm:t>
    </dgm:pt>
    <dgm:pt modelId="{CE1CD234-420D-4627-94E9-DAC2BEF16702}" type="parTrans" cxnId="{C14888C1-6A9D-457F-9D17-5ED16B8A31F7}">
      <dgm:prSet/>
      <dgm:spPr/>
      <dgm:t>
        <a:bodyPr/>
        <a:lstStyle/>
        <a:p>
          <a:endParaRPr lang="en-US">
            <a:cs typeface="B Titr" pitchFamily="2" charset="-78"/>
          </a:endParaRPr>
        </a:p>
      </dgm:t>
    </dgm:pt>
    <dgm:pt modelId="{3D97A0E4-F229-49D1-88C4-74D07AAFAF63}" type="sibTrans" cxnId="{C14888C1-6A9D-457F-9D17-5ED16B8A31F7}">
      <dgm:prSet/>
      <dgm:spPr/>
      <dgm:t>
        <a:bodyPr/>
        <a:lstStyle/>
        <a:p>
          <a:endParaRPr lang="en-US">
            <a:cs typeface="B Titr" pitchFamily="2" charset="-78"/>
          </a:endParaRPr>
        </a:p>
      </dgm:t>
    </dgm:pt>
    <dgm:pt modelId="{89B23D28-5753-47AB-A97F-E52D5781FBE0}" type="pres">
      <dgm:prSet presAssocID="{695233F0-E4A4-49EE-9B74-CF707538C5DB}" presName="compositeShape" presStyleCnt="0">
        <dgm:presLayoutVars>
          <dgm:chMax val="2"/>
          <dgm:dir/>
          <dgm:resizeHandles val="exact"/>
        </dgm:presLayoutVars>
      </dgm:prSet>
      <dgm:spPr/>
      <dgm:t>
        <a:bodyPr/>
        <a:lstStyle/>
        <a:p>
          <a:endParaRPr lang="en-US"/>
        </a:p>
      </dgm:t>
    </dgm:pt>
    <dgm:pt modelId="{CC406DD2-FD0F-4E16-BA9B-AB5FE13A9B70}" type="pres">
      <dgm:prSet presAssocID="{695233F0-E4A4-49EE-9B74-CF707538C5DB}" presName="divider" presStyleLbl="fgShp" presStyleIdx="0" presStyleCnt="1"/>
      <dgm:spPr/>
    </dgm:pt>
    <dgm:pt modelId="{E09C370E-9777-434A-AED9-84A6C971540F}" type="pres">
      <dgm:prSet presAssocID="{6ACC0166-A73D-487E-9526-B1B46BB08E30}" presName="downArrow" presStyleLbl="node1" presStyleIdx="0" presStyleCnt="2"/>
      <dgm:spPr/>
    </dgm:pt>
    <dgm:pt modelId="{35ED730B-6836-41BF-BA9F-13D2C92F9B7B}" type="pres">
      <dgm:prSet presAssocID="{6ACC0166-A73D-487E-9526-B1B46BB08E30}" presName="downArrowText" presStyleLbl="revTx" presStyleIdx="0" presStyleCnt="2">
        <dgm:presLayoutVars>
          <dgm:bulletEnabled val="1"/>
        </dgm:presLayoutVars>
      </dgm:prSet>
      <dgm:spPr/>
      <dgm:t>
        <a:bodyPr/>
        <a:lstStyle/>
        <a:p>
          <a:endParaRPr lang="en-US"/>
        </a:p>
      </dgm:t>
    </dgm:pt>
    <dgm:pt modelId="{45D419C1-519F-46F6-ADC0-70C82D3D6DE8}" type="pres">
      <dgm:prSet presAssocID="{28B149DF-48D3-4A50-90D1-CB081DE1C4E7}" presName="upArrow" presStyleLbl="node1" presStyleIdx="1" presStyleCnt="2"/>
      <dgm:spPr/>
    </dgm:pt>
    <dgm:pt modelId="{7743C927-FFFB-424A-B8AC-00B911697226}" type="pres">
      <dgm:prSet presAssocID="{28B149DF-48D3-4A50-90D1-CB081DE1C4E7}" presName="upArrowText" presStyleLbl="revTx" presStyleIdx="1" presStyleCnt="2">
        <dgm:presLayoutVars>
          <dgm:bulletEnabled val="1"/>
        </dgm:presLayoutVars>
      </dgm:prSet>
      <dgm:spPr/>
      <dgm:t>
        <a:bodyPr/>
        <a:lstStyle/>
        <a:p>
          <a:endParaRPr lang="en-US"/>
        </a:p>
      </dgm:t>
    </dgm:pt>
  </dgm:ptLst>
  <dgm:cxnLst>
    <dgm:cxn modelId="{2188DEAC-384B-4D13-B54B-030436542CD5}" srcId="{695233F0-E4A4-49EE-9B74-CF707538C5DB}" destId="{6ACC0166-A73D-487E-9526-B1B46BB08E30}" srcOrd="0" destOrd="0" parTransId="{AD3B8503-68C7-4BB2-B9F9-8D08627A7E0F}" sibTransId="{A03D37E1-8519-431D-83A9-20B27C3AA91B}"/>
    <dgm:cxn modelId="{C14888C1-6A9D-457F-9D17-5ED16B8A31F7}" srcId="{695233F0-E4A4-49EE-9B74-CF707538C5DB}" destId="{28B149DF-48D3-4A50-90D1-CB081DE1C4E7}" srcOrd="1" destOrd="0" parTransId="{CE1CD234-420D-4627-94E9-DAC2BEF16702}" sibTransId="{3D97A0E4-F229-49D1-88C4-74D07AAFAF63}"/>
    <dgm:cxn modelId="{22E5D646-92CE-42AD-B18F-DD17660444B9}" type="presOf" srcId="{6ACC0166-A73D-487E-9526-B1B46BB08E30}" destId="{35ED730B-6836-41BF-BA9F-13D2C92F9B7B}" srcOrd="0" destOrd="0" presId="urn:microsoft.com/office/officeart/2005/8/layout/arrow3"/>
    <dgm:cxn modelId="{0CE8F1B0-6A92-4724-8CED-C4BC514AA857}" type="presOf" srcId="{695233F0-E4A4-49EE-9B74-CF707538C5DB}" destId="{89B23D28-5753-47AB-A97F-E52D5781FBE0}" srcOrd="0" destOrd="0" presId="urn:microsoft.com/office/officeart/2005/8/layout/arrow3"/>
    <dgm:cxn modelId="{B0A93FB9-1FE0-4AF8-907B-726C425391AC}" type="presOf" srcId="{28B149DF-48D3-4A50-90D1-CB081DE1C4E7}" destId="{7743C927-FFFB-424A-B8AC-00B911697226}" srcOrd="0" destOrd="0" presId="urn:microsoft.com/office/officeart/2005/8/layout/arrow3"/>
    <dgm:cxn modelId="{E7C774FF-DD3E-42AD-BC7B-C979B79BBFCC}" type="presParOf" srcId="{89B23D28-5753-47AB-A97F-E52D5781FBE0}" destId="{CC406DD2-FD0F-4E16-BA9B-AB5FE13A9B70}" srcOrd="0" destOrd="0" presId="urn:microsoft.com/office/officeart/2005/8/layout/arrow3"/>
    <dgm:cxn modelId="{0AA30A9D-66C7-4966-A6AF-CB8F7C9AA6CD}" type="presParOf" srcId="{89B23D28-5753-47AB-A97F-E52D5781FBE0}" destId="{E09C370E-9777-434A-AED9-84A6C971540F}" srcOrd="1" destOrd="0" presId="urn:microsoft.com/office/officeart/2005/8/layout/arrow3"/>
    <dgm:cxn modelId="{BEC24E3A-9D15-4B08-9560-AE3D98DAC046}" type="presParOf" srcId="{89B23D28-5753-47AB-A97F-E52D5781FBE0}" destId="{35ED730B-6836-41BF-BA9F-13D2C92F9B7B}" srcOrd="2" destOrd="0" presId="urn:microsoft.com/office/officeart/2005/8/layout/arrow3"/>
    <dgm:cxn modelId="{1084D8D5-F00A-4E58-8D63-B101A17EF1E4}" type="presParOf" srcId="{89B23D28-5753-47AB-A97F-E52D5781FBE0}" destId="{45D419C1-519F-46F6-ADC0-70C82D3D6DE8}" srcOrd="3" destOrd="0" presId="urn:microsoft.com/office/officeart/2005/8/layout/arrow3"/>
    <dgm:cxn modelId="{1AC431FB-29CA-449A-9635-3E10EC6438AE}" type="presParOf" srcId="{89B23D28-5753-47AB-A97F-E52D5781FBE0}" destId="{7743C927-FFFB-424A-B8AC-00B911697226}"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69563D-C350-4182-8C67-F65244B9D2ED}">
      <dsp:nvSpPr>
        <dsp:cNvPr id="0" name=""/>
        <dsp:cNvSpPr/>
      </dsp:nvSpPr>
      <dsp:spPr>
        <a:xfrm>
          <a:off x="5357" y="243482"/>
          <a:ext cx="1601390" cy="960834"/>
        </a:xfrm>
        <a:prstGeom prst="roundRect">
          <a:avLst>
            <a:gd name="adj" fmla="val 1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smtClean="0"/>
            <a:t>Need</a:t>
          </a:r>
          <a:endParaRPr lang="en-US" sz="2700" kern="1200" dirty="0"/>
        </a:p>
      </dsp:txBody>
      <dsp:txXfrm>
        <a:off x="33499" y="271624"/>
        <a:ext cx="1545106" cy="904550"/>
      </dsp:txXfrm>
    </dsp:sp>
    <dsp:sp modelId="{F0E322EA-BD4D-4041-A4D2-46236F747491}">
      <dsp:nvSpPr>
        <dsp:cNvPr id="0" name=""/>
        <dsp:cNvSpPr/>
      </dsp:nvSpPr>
      <dsp:spPr>
        <a:xfrm>
          <a:off x="1766887" y="525327"/>
          <a:ext cx="339494" cy="3971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1766887" y="604756"/>
        <a:ext cx="237646" cy="238286"/>
      </dsp:txXfrm>
    </dsp:sp>
    <dsp:sp modelId="{300B2DE1-93DD-427C-8934-2E4D18C1B4E9}">
      <dsp:nvSpPr>
        <dsp:cNvPr id="0" name=""/>
        <dsp:cNvSpPr/>
      </dsp:nvSpPr>
      <dsp:spPr>
        <a:xfrm>
          <a:off x="2247304" y="243482"/>
          <a:ext cx="1601390" cy="960834"/>
        </a:xfrm>
        <a:prstGeom prst="roundRect">
          <a:avLst>
            <a:gd name="adj" fmla="val 1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Want</a:t>
          </a:r>
          <a:endParaRPr lang="en-US" sz="2700" kern="1200" dirty="0"/>
        </a:p>
      </dsp:txBody>
      <dsp:txXfrm>
        <a:off x="2275446" y="271624"/>
        <a:ext cx="1545106" cy="904550"/>
      </dsp:txXfrm>
    </dsp:sp>
    <dsp:sp modelId="{E34C1ABF-42E3-48BA-B329-6657F0D45254}">
      <dsp:nvSpPr>
        <dsp:cNvPr id="0" name=""/>
        <dsp:cNvSpPr/>
      </dsp:nvSpPr>
      <dsp:spPr>
        <a:xfrm>
          <a:off x="4008834" y="525327"/>
          <a:ext cx="339494" cy="3971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4008834" y="604756"/>
        <a:ext cx="237646" cy="238286"/>
      </dsp:txXfrm>
    </dsp:sp>
    <dsp:sp modelId="{7E9E741C-2DD1-4760-888A-E51EB72D8842}">
      <dsp:nvSpPr>
        <dsp:cNvPr id="0" name=""/>
        <dsp:cNvSpPr/>
      </dsp:nvSpPr>
      <dsp:spPr>
        <a:xfrm>
          <a:off x="4489251" y="243482"/>
          <a:ext cx="1601390" cy="960834"/>
        </a:xfrm>
        <a:prstGeom prst="roundRect">
          <a:avLst>
            <a:gd name="adj" fmla="val 1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Demand</a:t>
          </a:r>
          <a:endParaRPr lang="en-US" sz="2700" kern="1200" dirty="0"/>
        </a:p>
      </dsp:txBody>
      <dsp:txXfrm>
        <a:off x="4517393" y="271624"/>
        <a:ext cx="1545106" cy="9045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7C28D5-CB4E-440E-81CE-BCD99D6B0C08}">
      <dsp:nvSpPr>
        <dsp:cNvPr id="0" name=""/>
        <dsp:cNvSpPr/>
      </dsp:nvSpPr>
      <dsp:spPr>
        <a:xfrm>
          <a:off x="631991" y="1105"/>
          <a:ext cx="1638560" cy="1638560"/>
        </a:xfrm>
        <a:prstGeom prst="ellipse">
          <a:avLst/>
        </a:prstGeom>
        <a:gradFill rotWithShape="0">
          <a:gsLst>
            <a:gs pos="0">
              <a:schemeClr val="accent2">
                <a:hueOff val="0"/>
                <a:satOff val="0"/>
                <a:lumOff val="0"/>
                <a:alphaOff val="0"/>
                <a:shade val="70000"/>
                <a:satMod val="150000"/>
              </a:schemeClr>
            </a:gs>
            <a:gs pos="34000">
              <a:schemeClr val="accent2">
                <a:hueOff val="0"/>
                <a:satOff val="0"/>
                <a:lumOff val="0"/>
                <a:alphaOff val="0"/>
                <a:shade val="70000"/>
                <a:satMod val="140000"/>
              </a:schemeClr>
            </a:gs>
            <a:gs pos="70000">
              <a:schemeClr val="accent2">
                <a:hueOff val="0"/>
                <a:satOff val="0"/>
                <a:lumOff val="0"/>
                <a:alphaOff val="0"/>
                <a:tint val="100000"/>
                <a:shade val="90000"/>
                <a:satMod val="140000"/>
              </a:schemeClr>
            </a:gs>
            <a:gs pos="100000">
              <a:schemeClr val="accent2">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accent2">
              <a:hueOff val="0"/>
              <a:satOff val="0"/>
              <a:lumOff val="0"/>
              <a:alphaOff val="0"/>
              <a:shade val="30000"/>
              <a:satMod val="1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fa-IR" sz="1400" kern="1200" dirty="0" smtClean="0">
              <a:cs typeface="B Zar" pitchFamily="2" charset="-78"/>
            </a:rPr>
            <a:t>آوردۀ نقدی متقاضی</a:t>
          </a:r>
        </a:p>
        <a:p>
          <a:pPr lvl="0" algn="ctr" defTabSz="622300" rtl="1">
            <a:lnSpc>
              <a:spcPct val="90000"/>
            </a:lnSpc>
            <a:spcBef>
              <a:spcPct val="0"/>
            </a:spcBef>
            <a:spcAft>
              <a:spcPct val="35000"/>
            </a:spcAft>
          </a:pPr>
          <a:r>
            <a:rPr lang="fa-IR" sz="1400" kern="1200" dirty="0" smtClean="0">
              <a:cs typeface="B Zar" pitchFamily="2" charset="-78"/>
            </a:rPr>
            <a:t>(بین 5 تا 10 میلیون تومان)</a:t>
          </a:r>
          <a:endParaRPr lang="en-US" sz="1400" kern="1200" dirty="0">
            <a:cs typeface="B Zar" pitchFamily="2" charset="-78"/>
          </a:endParaRPr>
        </a:p>
      </dsp:txBody>
      <dsp:txXfrm>
        <a:off x="871953" y="241067"/>
        <a:ext cx="1158636" cy="1158636"/>
      </dsp:txXfrm>
    </dsp:sp>
    <dsp:sp modelId="{9532550B-BBBC-4930-BE00-07C7E8183441}">
      <dsp:nvSpPr>
        <dsp:cNvPr id="0" name=""/>
        <dsp:cNvSpPr/>
      </dsp:nvSpPr>
      <dsp:spPr>
        <a:xfrm>
          <a:off x="976088" y="1772717"/>
          <a:ext cx="950365" cy="950365"/>
        </a:xfrm>
        <a:prstGeom prst="mathPlus">
          <a:avLst/>
        </a:prstGeom>
        <a:gradFill rotWithShape="0">
          <a:gsLst>
            <a:gs pos="0">
              <a:schemeClr val="accent2">
                <a:hueOff val="0"/>
                <a:satOff val="0"/>
                <a:lumOff val="0"/>
                <a:alphaOff val="0"/>
                <a:shade val="70000"/>
                <a:satMod val="150000"/>
              </a:schemeClr>
            </a:gs>
            <a:gs pos="34000">
              <a:schemeClr val="accent2">
                <a:hueOff val="0"/>
                <a:satOff val="0"/>
                <a:lumOff val="0"/>
                <a:alphaOff val="0"/>
                <a:shade val="70000"/>
                <a:satMod val="140000"/>
              </a:schemeClr>
            </a:gs>
            <a:gs pos="70000">
              <a:schemeClr val="accent2">
                <a:hueOff val="0"/>
                <a:satOff val="0"/>
                <a:lumOff val="0"/>
                <a:alphaOff val="0"/>
                <a:tint val="100000"/>
                <a:shade val="90000"/>
                <a:satMod val="140000"/>
              </a:schemeClr>
            </a:gs>
            <a:gs pos="100000">
              <a:schemeClr val="accent2">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accent2">
              <a:hueOff val="0"/>
              <a:satOff val="0"/>
              <a:lumOff val="0"/>
              <a:alphaOff val="0"/>
              <a:shade val="30000"/>
              <a:satMod val="1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66725" rtl="1">
            <a:lnSpc>
              <a:spcPct val="90000"/>
            </a:lnSpc>
            <a:spcBef>
              <a:spcPct val="0"/>
            </a:spcBef>
            <a:spcAft>
              <a:spcPct val="35000"/>
            </a:spcAft>
          </a:pPr>
          <a:endParaRPr lang="en-US" sz="1050" kern="1200">
            <a:cs typeface="B Zar" pitchFamily="2" charset="-78"/>
          </a:endParaRPr>
        </a:p>
      </dsp:txBody>
      <dsp:txXfrm>
        <a:off x="1102059" y="2136137"/>
        <a:ext cx="698423" cy="223525"/>
      </dsp:txXfrm>
    </dsp:sp>
    <dsp:sp modelId="{08672DF2-E57E-4522-B802-6389C8D6B61A}">
      <dsp:nvSpPr>
        <dsp:cNvPr id="0" name=""/>
        <dsp:cNvSpPr/>
      </dsp:nvSpPr>
      <dsp:spPr>
        <a:xfrm>
          <a:off x="631991" y="2856133"/>
          <a:ext cx="1638560" cy="1638560"/>
        </a:xfrm>
        <a:prstGeom prst="ellipse">
          <a:avLst/>
        </a:prstGeom>
        <a:gradFill rotWithShape="0">
          <a:gsLst>
            <a:gs pos="0">
              <a:schemeClr val="accent3">
                <a:hueOff val="0"/>
                <a:satOff val="0"/>
                <a:lumOff val="0"/>
                <a:alphaOff val="0"/>
                <a:shade val="70000"/>
                <a:satMod val="150000"/>
              </a:schemeClr>
            </a:gs>
            <a:gs pos="34000">
              <a:schemeClr val="accent3">
                <a:hueOff val="0"/>
                <a:satOff val="0"/>
                <a:lumOff val="0"/>
                <a:alphaOff val="0"/>
                <a:shade val="70000"/>
                <a:satMod val="140000"/>
              </a:schemeClr>
            </a:gs>
            <a:gs pos="70000">
              <a:schemeClr val="accent3">
                <a:hueOff val="0"/>
                <a:satOff val="0"/>
                <a:lumOff val="0"/>
                <a:alphaOff val="0"/>
                <a:tint val="100000"/>
                <a:shade val="90000"/>
                <a:satMod val="140000"/>
              </a:schemeClr>
            </a:gs>
            <a:gs pos="100000">
              <a:schemeClr val="accent3">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accent3">
              <a:hueOff val="0"/>
              <a:satOff val="0"/>
              <a:lumOff val="0"/>
              <a:alphaOff val="0"/>
              <a:shade val="30000"/>
              <a:satMod val="1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fa-IR" sz="1400" kern="1200" dirty="0" smtClean="0">
              <a:cs typeface="B Zar" pitchFamily="2" charset="-78"/>
            </a:rPr>
            <a:t>تسهیلات بانکی</a:t>
          </a:r>
        </a:p>
        <a:p>
          <a:pPr lvl="0" algn="ctr" defTabSz="622300" rtl="1">
            <a:lnSpc>
              <a:spcPct val="90000"/>
            </a:lnSpc>
            <a:spcBef>
              <a:spcPct val="0"/>
            </a:spcBef>
            <a:spcAft>
              <a:spcPct val="35000"/>
            </a:spcAft>
          </a:pPr>
          <a:r>
            <a:rPr lang="fa-IR" sz="1400" kern="1200" dirty="0" smtClean="0">
              <a:cs typeface="B Zar" pitchFamily="2" charset="-78"/>
            </a:rPr>
            <a:t>(بین 15 تا 25 میلیون تومان)</a:t>
          </a:r>
          <a:endParaRPr lang="en-US" sz="1400" kern="1200" dirty="0">
            <a:cs typeface="B Zar" pitchFamily="2" charset="-78"/>
          </a:endParaRPr>
        </a:p>
      </dsp:txBody>
      <dsp:txXfrm>
        <a:off x="871953" y="3096095"/>
        <a:ext cx="1158636" cy="1158636"/>
      </dsp:txXfrm>
    </dsp:sp>
    <dsp:sp modelId="{03035682-51A5-41C6-8B5F-FC805633457F}">
      <dsp:nvSpPr>
        <dsp:cNvPr id="0" name=""/>
        <dsp:cNvSpPr/>
      </dsp:nvSpPr>
      <dsp:spPr>
        <a:xfrm>
          <a:off x="2516335" y="1943127"/>
          <a:ext cx="521062" cy="609544"/>
        </a:xfrm>
        <a:prstGeom prst="rightArrow">
          <a:avLst>
            <a:gd name="adj1" fmla="val 60000"/>
            <a:gd name="adj2" fmla="val 50000"/>
          </a:avLst>
        </a:prstGeom>
        <a:gradFill rotWithShape="0">
          <a:gsLst>
            <a:gs pos="0">
              <a:schemeClr val="accent3">
                <a:hueOff val="0"/>
                <a:satOff val="0"/>
                <a:lumOff val="0"/>
                <a:alphaOff val="0"/>
                <a:shade val="70000"/>
                <a:satMod val="150000"/>
              </a:schemeClr>
            </a:gs>
            <a:gs pos="34000">
              <a:schemeClr val="accent3">
                <a:hueOff val="0"/>
                <a:satOff val="0"/>
                <a:lumOff val="0"/>
                <a:alphaOff val="0"/>
                <a:shade val="70000"/>
                <a:satMod val="140000"/>
              </a:schemeClr>
            </a:gs>
            <a:gs pos="70000">
              <a:schemeClr val="accent3">
                <a:hueOff val="0"/>
                <a:satOff val="0"/>
                <a:lumOff val="0"/>
                <a:alphaOff val="0"/>
                <a:tint val="100000"/>
                <a:shade val="90000"/>
                <a:satMod val="140000"/>
              </a:schemeClr>
            </a:gs>
            <a:gs pos="100000">
              <a:schemeClr val="accent3">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accent3">
              <a:hueOff val="0"/>
              <a:satOff val="0"/>
              <a:lumOff val="0"/>
              <a:alphaOff val="0"/>
              <a:shade val="30000"/>
              <a:satMod val="1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66725" rtl="1">
            <a:lnSpc>
              <a:spcPct val="90000"/>
            </a:lnSpc>
            <a:spcBef>
              <a:spcPct val="0"/>
            </a:spcBef>
            <a:spcAft>
              <a:spcPct val="35000"/>
            </a:spcAft>
          </a:pPr>
          <a:endParaRPr lang="en-US" sz="1050" kern="1200">
            <a:cs typeface="B Zar" pitchFamily="2" charset="-78"/>
          </a:endParaRPr>
        </a:p>
      </dsp:txBody>
      <dsp:txXfrm>
        <a:off x="2516335" y="2065036"/>
        <a:ext cx="364743" cy="365726"/>
      </dsp:txXfrm>
    </dsp:sp>
    <dsp:sp modelId="{A93AB98A-D8EE-4CD7-A082-0C923A7A2229}">
      <dsp:nvSpPr>
        <dsp:cNvPr id="0" name=""/>
        <dsp:cNvSpPr/>
      </dsp:nvSpPr>
      <dsp:spPr>
        <a:xfrm>
          <a:off x="3253687" y="609339"/>
          <a:ext cx="3277120" cy="3277120"/>
        </a:xfrm>
        <a:prstGeom prst="ellipse">
          <a:avLst/>
        </a:prstGeom>
        <a:gradFill rotWithShape="0">
          <a:gsLst>
            <a:gs pos="0">
              <a:schemeClr val="accent4">
                <a:hueOff val="0"/>
                <a:satOff val="0"/>
                <a:lumOff val="0"/>
                <a:alphaOff val="0"/>
                <a:shade val="70000"/>
                <a:satMod val="150000"/>
              </a:schemeClr>
            </a:gs>
            <a:gs pos="34000">
              <a:schemeClr val="accent4">
                <a:hueOff val="0"/>
                <a:satOff val="0"/>
                <a:lumOff val="0"/>
                <a:alphaOff val="0"/>
                <a:shade val="70000"/>
                <a:satMod val="140000"/>
              </a:schemeClr>
            </a:gs>
            <a:gs pos="70000">
              <a:schemeClr val="accent4">
                <a:hueOff val="0"/>
                <a:satOff val="0"/>
                <a:lumOff val="0"/>
                <a:alphaOff val="0"/>
                <a:tint val="100000"/>
                <a:shade val="90000"/>
                <a:satMod val="140000"/>
              </a:schemeClr>
            </a:gs>
            <a:gs pos="100000">
              <a:schemeClr val="accent4">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accent4">
              <a:hueOff val="0"/>
              <a:satOff val="0"/>
              <a:lumOff val="0"/>
              <a:alphaOff val="0"/>
              <a:shade val="30000"/>
              <a:satMod val="1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100000"/>
            </a:lnSpc>
            <a:spcBef>
              <a:spcPct val="0"/>
            </a:spcBef>
            <a:spcAft>
              <a:spcPct val="35000"/>
            </a:spcAft>
          </a:pPr>
          <a:r>
            <a:rPr lang="fa-IR" sz="2800" kern="1200" dirty="0" smtClean="0">
              <a:cs typeface="B Zar" pitchFamily="2" charset="-78"/>
            </a:rPr>
            <a:t>هزینه اجرای هر واحد</a:t>
          </a:r>
        </a:p>
        <a:p>
          <a:pPr lvl="0" algn="ctr" defTabSz="1244600" rtl="1">
            <a:lnSpc>
              <a:spcPct val="100000"/>
            </a:lnSpc>
            <a:spcBef>
              <a:spcPct val="0"/>
            </a:spcBef>
            <a:spcAft>
              <a:spcPct val="35000"/>
            </a:spcAft>
          </a:pPr>
          <a:r>
            <a:rPr lang="fa-IR" sz="2800" kern="1200" dirty="0" smtClean="0">
              <a:cs typeface="B Zar" pitchFamily="2" charset="-78"/>
            </a:rPr>
            <a:t>(بین 20 تا 35 میلیون تومان)</a:t>
          </a:r>
          <a:endParaRPr lang="en-US" sz="2800" kern="1200" dirty="0">
            <a:cs typeface="B Zar" pitchFamily="2" charset="-78"/>
          </a:endParaRPr>
        </a:p>
      </dsp:txBody>
      <dsp:txXfrm>
        <a:off x="3733610" y="1089262"/>
        <a:ext cx="2317274" cy="23172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3.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716E76-CA19-47A9-A9AD-B27CE32DA7FA}" type="datetimeFigureOut">
              <a:rPr lang="en-US" smtClean="0"/>
              <a:t>12/10/2013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F692FC-9B5C-426F-BD8D-D510D4249694}" type="slidenum">
              <a:rPr lang="en-US" smtClean="0"/>
              <a:t>‹#›</a:t>
            </a:fld>
            <a:endParaRPr lang="en-US"/>
          </a:p>
        </p:txBody>
      </p:sp>
    </p:spTree>
    <p:extLst>
      <p:ext uri="{BB962C8B-B14F-4D97-AF65-F5344CB8AC3E}">
        <p14:creationId xmlns:p14="http://schemas.microsoft.com/office/powerpoint/2010/main" val="4276716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عنصر نائب لصورة الشريحة 1"/>
          <p:cNvSpPr>
            <a:spLocks noGrp="1" noRot="1" noChangeAspect="1" noTextEdit="1"/>
          </p:cNvSpPr>
          <p:nvPr>
            <p:ph type="sldImg"/>
          </p:nvPr>
        </p:nvSpPr>
        <p:spPr>
          <a:ln/>
        </p:spPr>
      </p:sp>
      <p:sp>
        <p:nvSpPr>
          <p:cNvPr id="29699" name="عنصر نائب للملاحظات 2"/>
          <p:cNvSpPr>
            <a:spLocks noGrp="1"/>
          </p:cNvSpPr>
          <p:nvPr>
            <p:ph type="body" idx="1"/>
          </p:nvPr>
        </p:nvSpPr>
        <p:spPr>
          <a:noFill/>
          <a:ln/>
        </p:spPr>
        <p:txBody>
          <a:bodyPr/>
          <a:lstStyle/>
          <a:p>
            <a:pPr algn="r" rtl="1"/>
            <a:endParaRPr lang="en-US" dirty="0" smtClean="0"/>
          </a:p>
        </p:txBody>
      </p:sp>
      <p:sp>
        <p:nvSpPr>
          <p:cNvPr id="29700" name="عنصر نائب لرقم الشريحة 3"/>
          <p:cNvSpPr>
            <a:spLocks noGrp="1"/>
          </p:cNvSpPr>
          <p:nvPr>
            <p:ph type="sldNum" sz="quarter" idx="5"/>
          </p:nvPr>
        </p:nvSpPr>
        <p:spPr>
          <a:noFill/>
        </p:spPr>
        <p:txBody>
          <a:bodyPr/>
          <a:lstStyle/>
          <a:p>
            <a:fld id="{DF7222BC-75AA-40D3-A93B-FFF088E3235E}" type="slidenum">
              <a:rPr lang="en-US" smtClean="0">
                <a:latin typeface="Arial" charset="0"/>
                <a:cs typeface="Arial" charset="0"/>
              </a:rPr>
              <a:pPr/>
              <a:t>16</a:t>
            </a:fld>
            <a:endParaRPr lang="en-US" dirty="0"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4BD970F-BB75-454A-9DCD-EC17A5359DB0}" type="datetimeFigureOut">
              <a:rPr lang="en-US" smtClean="0"/>
              <a:t>12/10/2013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840B36-5F67-462F-A530-DCF005404A31}"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BD970F-BB75-454A-9DCD-EC17A5359DB0}" type="datetimeFigureOut">
              <a:rPr lang="en-US" smtClean="0"/>
              <a:t>12/10/2013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840B36-5F67-462F-A530-DCF005404A3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BD970F-BB75-454A-9DCD-EC17A5359DB0}" type="datetimeFigureOut">
              <a:rPr lang="en-US" smtClean="0"/>
              <a:t>12/10/2013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840B36-5F67-462F-A530-DCF005404A3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BD970F-BB75-454A-9DCD-EC17A5359DB0}" type="datetimeFigureOut">
              <a:rPr lang="en-US" smtClean="0"/>
              <a:t>12/10/2013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840B36-5F67-462F-A530-DCF005404A3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BD970F-BB75-454A-9DCD-EC17A5359DB0}" type="datetimeFigureOut">
              <a:rPr lang="en-US" smtClean="0"/>
              <a:t>12/10/2013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840B36-5F67-462F-A530-DCF005404A31}"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4BD970F-BB75-454A-9DCD-EC17A5359DB0}" type="datetimeFigureOut">
              <a:rPr lang="en-US" smtClean="0"/>
              <a:t>12/10/2013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840B36-5F67-462F-A530-DCF005404A3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4BD970F-BB75-454A-9DCD-EC17A5359DB0}" type="datetimeFigureOut">
              <a:rPr lang="en-US" smtClean="0"/>
              <a:t>12/10/2013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840B36-5F67-462F-A530-DCF005404A31}"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BD970F-BB75-454A-9DCD-EC17A5359DB0}" type="datetimeFigureOut">
              <a:rPr lang="en-US" smtClean="0"/>
              <a:t>12/10/2013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840B36-5F67-462F-A530-DCF005404A3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BD970F-BB75-454A-9DCD-EC17A5359DB0}" type="datetimeFigureOut">
              <a:rPr lang="en-US" smtClean="0"/>
              <a:t>12/10/2013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840B36-5F67-462F-A530-DCF005404A3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BD970F-BB75-454A-9DCD-EC17A5359DB0}" type="datetimeFigureOut">
              <a:rPr lang="en-US" smtClean="0"/>
              <a:t>12/10/2013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840B36-5F67-462F-A530-DCF005404A31}"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BD970F-BB75-454A-9DCD-EC17A5359DB0}" type="datetimeFigureOut">
              <a:rPr lang="en-US" smtClean="0"/>
              <a:t>12/10/2013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840B36-5F67-462F-A530-DCF005404A3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24BD970F-BB75-454A-9DCD-EC17A5359DB0}" type="datetimeFigureOut">
              <a:rPr lang="en-US" smtClean="0"/>
              <a:t>12/10/2013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4840B36-5F67-462F-A530-DCF005404A3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sz="72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بسم الله الرحمن الرحیم</a:t>
            </a:r>
            <a:endParaRPr lang="en-US" sz="72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2816480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0" y="4724400"/>
            <a:ext cx="6400800" cy="1569660"/>
          </a:xfrm>
          <a:prstGeom prst="rect">
            <a:avLst/>
          </a:prstGeom>
          <a:noFill/>
        </p:spPr>
        <p:txBody>
          <a:bodyPr wrap="square" rtlCol="0">
            <a:spAutoFit/>
          </a:bodyPr>
          <a:lstStyle/>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آثار اقتصاد خرد</a:t>
            </a:r>
          </a:p>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آثار اقتصاد کلان</a:t>
            </a:r>
          </a:p>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مزایای طرح</a:t>
            </a:r>
          </a:p>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نتیجه‌گیری</a:t>
            </a:r>
          </a:p>
        </p:txBody>
      </p:sp>
      <p:sp>
        <p:nvSpPr>
          <p:cNvPr id="6" name="Text Placeholder 2"/>
          <p:cNvSpPr txBox="1">
            <a:spLocks/>
          </p:cNvSpPr>
          <p:nvPr/>
        </p:nvSpPr>
        <p:spPr>
          <a:xfrm>
            <a:off x="722313" y="3657600"/>
            <a:ext cx="7772400" cy="1500187"/>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r" rtl="1">
              <a:buNone/>
            </a:pPr>
            <a:r>
              <a:rPr lang="fa-IR"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rPr>
              <a:t>آثار عمدۀ اقتصادی طرح مسکن مهر</a:t>
            </a:r>
            <a:endPar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endParaRPr>
          </a:p>
        </p:txBody>
      </p:sp>
    </p:spTree>
    <p:extLst>
      <p:ext uri="{BB962C8B-B14F-4D97-AF65-F5344CB8AC3E}">
        <p14:creationId xmlns:p14="http://schemas.microsoft.com/office/powerpoint/2010/main" val="1681963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3200" cap="all" dirty="0" smtClean="0">
                <a:cs typeface="B Elham" pitchFamily="2" charset="-78"/>
              </a:rPr>
              <a:t>آثار عمدۀ </a:t>
            </a:r>
            <a:r>
              <a:rPr lang="fa-IR" sz="3200" cap="all" dirty="0">
                <a:cs typeface="B Elham" pitchFamily="2" charset="-78"/>
              </a:rPr>
              <a:t>اقتصاد خرد</a:t>
            </a:r>
            <a:endParaRPr lang="en-US" sz="3200" cap="all" dirty="0">
              <a:cs typeface="B Elham" pitchFamily="2" charset="-78"/>
            </a:endParaRPr>
          </a:p>
        </p:txBody>
      </p:sp>
      <p:sp>
        <p:nvSpPr>
          <p:cNvPr id="3" name="Content Placeholder 2"/>
          <p:cNvSpPr>
            <a:spLocks noGrp="1"/>
          </p:cNvSpPr>
          <p:nvPr>
            <p:ph idx="1"/>
          </p:nvPr>
        </p:nvSpPr>
        <p:spPr>
          <a:xfrm>
            <a:off x="457200" y="1600200"/>
            <a:ext cx="8305800" cy="4525963"/>
          </a:xfrm>
        </p:spPr>
        <p:txBody>
          <a:bodyPr>
            <a:normAutofit/>
          </a:bodyPr>
          <a:lstStyle/>
          <a:p>
            <a:pPr algn="justLow" rtl="1"/>
            <a:r>
              <a:rPr lang="fa-IR" sz="2800" dirty="0">
                <a:cs typeface="B Mitra" pitchFamily="2" charset="-78"/>
              </a:rPr>
              <a:t>کاهش کارایی تخصیصی بازار </a:t>
            </a:r>
            <a:r>
              <a:rPr lang="fa-IR" sz="2800" dirty="0" smtClean="0">
                <a:cs typeface="B Mitra" pitchFamily="2" charset="-78"/>
              </a:rPr>
              <a:t>مسکن </a:t>
            </a:r>
            <a:r>
              <a:rPr lang="fa-IR" dirty="0" smtClean="0">
                <a:cs typeface="B Mitra" pitchFamily="2" charset="-78"/>
              </a:rPr>
              <a:t>به‌دلیل </a:t>
            </a:r>
            <a:r>
              <a:rPr lang="fa-IR" dirty="0">
                <a:cs typeface="B Mitra" pitchFamily="2" charset="-78"/>
              </a:rPr>
              <a:t>برهم‌زدن سازوکار بازار مسکن از جانب </a:t>
            </a:r>
            <a:r>
              <a:rPr lang="fa-IR" dirty="0" smtClean="0">
                <a:cs typeface="B Mitra" pitchFamily="2" charset="-78"/>
              </a:rPr>
              <a:t>دولت. نتیجۀ مداخلۀ گستردۀ دولت در بازار مسکن، کاهش بهره‌وری سرمایه به دلیل ایجاد انحصار خصوصاً در بازار مسکن ارزان‌قیمت است.</a:t>
            </a:r>
          </a:p>
          <a:p>
            <a:pPr algn="justLow" rtl="1"/>
            <a:endParaRPr lang="en-US" dirty="0">
              <a:cs typeface="B Mitra" pitchFamily="2" charset="-78"/>
            </a:endParaRPr>
          </a:p>
          <a:p>
            <a:pPr algn="justLow" rtl="1"/>
            <a:r>
              <a:rPr lang="fa-IR" sz="2800" dirty="0">
                <a:cs typeface="B Mitra" pitchFamily="2" charset="-78"/>
              </a:rPr>
              <a:t>کاهش قدرت رقابتی بخش </a:t>
            </a:r>
            <a:r>
              <a:rPr lang="fa-IR" sz="2800" dirty="0" smtClean="0">
                <a:cs typeface="B Mitra" pitchFamily="2" charset="-78"/>
              </a:rPr>
              <a:t>خصوصی</a:t>
            </a:r>
            <a:r>
              <a:rPr lang="fa-IR" sz="2800" dirty="0">
                <a:cs typeface="B Mitra" pitchFamily="2" charset="-78"/>
              </a:rPr>
              <a:t> </a:t>
            </a:r>
            <a:r>
              <a:rPr lang="fa-IR" dirty="0" smtClean="0">
                <a:cs typeface="B Mitra" pitchFamily="2" charset="-78"/>
              </a:rPr>
              <a:t>به‌دلیل </a:t>
            </a:r>
            <a:r>
              <a:rPr lang="fa-IR" dirty="0">
                <a:cs typeface="B Mitra" pitchFamily="2" charset="-78"/>
              </a:rPr>
              <a:t>حضور دولت به‌عنوان بازیگر عمدۀ بازار </a:t>
            </a:r>
            <a:r>
              <a:rPr lang="fa-IR" dirty="0" smtClean="0">
                <a:cs typeface="B Mitra" pitchFamily="2" charset="-78"/>
              </a:rPr>
              <a:t>مسکن. به علت کاهش </a:t>
            </a:r>
            <a:r>
              <a:rPr lang="fa-IR" dirty="0">
                <a:cs typeface="B Mitra" pitchFamily="2" charset="-78"/>
              </a:rPr>
              <a:t>امنیت </a:t>
            </a:r>
            <a:r>
              <a:rPr lang="fa-IR" dirty="0" smtClean="0">
                <a:cs typeface="B Mitra" pitchFamily="2" charset="-78"/>
              </a:rPr>
              <a:t>سرمایه‌گذاری </a:t>
            </a:r>
            <a:r>
              <a:rPr lang="fa-IR" dirty="0">
                <a:cs typeface="B Mitra" pitchFamily="2" charset="-78"/>
              </a:rPr>
              <a:t>و افزایش </a:t>
            </a:r>
            <a:r>
              <a:rPr lang="fa-IR" dirty="0" smtClean="0">
                <a:cs typeface="B Mitra" pitchFamily="2" charset="-78"/>
              </a:rPr>
              <a:t>ریسک سرمایه‌گذاری بخش خصوصی </a:t>
            </a:r>
            <a:r>
              <a:rPr lang="fa-IR" dirty="0">
                <a:cs typeface="B Mitra" pitchFamily="2" charset="-78"/>
              </a:rPr>
              <a:t>در بخش مسکن ارزان </a:t>
            </a:r>
            <a:r>
              <a:rPr lang="fa-IR" dirty="0" smtClean="0">
                <a:cs typeface="B Mitra" pitchFamily="2" charset="-78"/>
              </a:rPr>
              <a:t>قیمت، کاهش </a:t>
            </a:r>
            <a:r>
              <a:rPr lang="fa-IR" dirty="0" smtClean="0">
                <a:cs typeface="B Nazanin" panose="00000400000000000000" pitchFamily="2" charset="-78"/>
              </a:rPr>
              <a:t>تولید </a:t>
            </a:r>
            <a:r>
              <a:rPr lang="fa-IR" dirty="0">
                <a:cs typeface="B Nazanin" panose="00000400000000000000" pitchFamily="2" charset="-78"/>
              </a:rPr>
              <a:t>پایدار مسکن ارزان قیمت در آینده و خروج بخش خصوصی از این بخش بازار </a:t>
            </a:r>
            <a:r>
              <a:rPr lang="fa-IR" dirty="0" smtClean="0">
                <a:cs typeface="B Nazanin" panose="00000400000000000000" pitchFamily="2" charset="-78"/>
              </a:rPr>
              <a:t>مسکن انتظار می‌رود. این </a:t>
            </a:r>
            <a:r>
              <a:rPr lang="fa-IR" dirty="0">
                <a:cs typeface="B Nazanin" panose="00000400000000000000" pitchFamily="2" charset="-78"/>
              </a:rPr>
              <a:t>در </a:t>
            </a:r>
            <a:r>
              <a:rPr lang="fa-IR" dirty="0" smtClean="0">
                <a:cs typeface="B Nazanin" panose="00000400000000000000" pitchFamily="2" charset="-78"/>
              </a:rPr>
              <a:t>حالی است </a:t>
            </a:r>
            <a:r>
              <a:rPr lang="fa-IR" dirty="0">
                <a:cs typeface="B Nazanin" panose="00000400000000000000" pitchFamily="2" charset="-78"/>
              </a:rPr>
              <a:t>که بیشترین نیاز و تقاضا در بخش مسکن ارزان قیمت </a:t>
            </a:r>
            <a:r>
              <a:rPr lang="fa-IR" dirty="0" smtClean="0">
                <a:cs typeface="B Nazanin" panose="00000400000000000000" pitchFamily="2" charset="-78"/>
              </a:rPr>
              <a:t>می‌باشد. نتیجۀ این امر عدم‌تعادل مزمن بازار مسکن ارزان‌قیمت خواهد بود.</a:t>
            </a:r>
            <a:endParaRPr lang="fa-IR" sz="2800" dirty="0" smtClean="0">
              <a:cs typeface="B Mitra" pitchFamily="2" charset="-78"/>
            </a:endParaRPr>
          </a:p>
          <a:p>
            <a:pPr algn="justLow" rtl="1"/>
            <a:endParaRPr lang="fa-IR" sz="2800" dirty="0" smtClean="0">
              <a:solidFill>
                <a:srgbClr val="FF0000"/>
              </a:solidFill>
              <a:cs typeface="B Mitra" pitchFamily="2" charset="-78"/>
            </a:endParaRPr>
          </a:p>
        </p:txBody>
      </p:sp>
    </p:spTree>
    <p:extLst>
      <p:ext uri="{BB962C8B-B14F-4D97-AF65-F5344CB8AC3E}">
        <p14:creationId xmlns:p14="http://schemas.microsoft.com/office/powerpoint/2010/main" val="42428950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cap="all" dirty="0" smtClean="0">
                <a:cs typeface="B Elham" pitchFamily="2" charset="-78"/>
              </a:rPr>
              <a:t>آثار عمدۀ اقتصاد کلان </a:t>
            </a:r>
            <a:endParaRPr lang="en-US" sz="3200" cap="all" dirty="0">
              <a:cs typeface="B Elham" pitchFamily="2" charset="-78"/>
            </a:endParaRPr>
          </a:p>
        </p:txBody>
      </p:sp>
      <p:sp>
        <p:nvSpPr>
          <p:cNvPr id="3" name="Content Placeholder 2"/>
          <p:cNvSpPr>
            <a:spLocks noGrp="1"/>
          </p:cNvSpPr>
          <p:nvPr>
            <p:ph idx="1"/>
          </p:nvPr>
        </p:nvSpPr>
        <p:spPr/>
        <p:txBody>
          <a:bodyPr>
            <a:normAutofit/>
          </a:bodyPr>
          <a:lstStyle/>
          <a:p>
            <a:pPr marL="0" indent="0" algn="r" rtl="1">
              <a:buNone/>
            </a:pPr>
            <a:r>
              <a:rPr lang="fa-IR" sz="2400" dirty="0" smtClean="0">
                <a:cs typeface="B Nazanin" panose="00000400000000000000" pitchFamily="2" charset="-78"/>
              </a:rPr>
              <a:t>با یک محاسبه تخمینی درخصوص مجموع وام‌هایی که بانک مسکن برای اجرای مسکن مهر پرداخت کرده است به رقم حدودی 45 هزار میلیارد تومان می‌رسیم.</a:t>
            </a:r>
          </a:p>
          <a:p>
            <a:pPr marL="0" indent="0" algn="r" rtl="1">
              <a:buNone/>
            </a:pPr>
            <a:r>
              <a:rPr lang="fa-IR" dirty="0" smtClean="0">
                <a:cs typeface="B Nazanin" panose="00000400000000000000" pitchFamily="2" charset="-78"/>
              </a:rPr>
              <a:t>45,000,000,000,000 </a:t>
            </a:r>
            <a:r>
              <a:rPr lang="fa-IR" dirty="0">
                <a:cs typeface="B Nazanin" panose="00000400000000000000" pitchFamily="2" charset="-78"/>
              </a:rPr>
              <a:t>تومان </a:t>
            </a:r>
            <a:r>
              <a:rPr lang="fa-IR" dirty="0" smtClean="0">
                <a:cs typeface="B Nazanin" panose="00000400000000000000" pitchFamily="2" charset="-78"/>
              </a:rPr>
              <a:t>=3,000,000 </a:t>
            </a:r>
            <a:r>
              <a:rPr lang="fa-IR" sz="2400" dirty="0" smtClean="0">
                <a:cs typeface="B Nazanin" panose="00000400000000000000" pitchFamily="2" charset="-78"/>
              </a:rPr>
              <a:t>واحد * 15,000,000 تومان وام</a:t>
            </a:r>
          </a:p>
          <a:p>
            <a:pPr marL="0" indent="0" algn="r" rtl="1">
              <a:buNone/>
            </a:pPr>
            <a:endParaRPr lang="fa-IR" sz="2400" dirty="0" smtClean="0">
              <a:cs typeface="B Nazanin" panose="00000400000000000000" pitchFamily="2" charset="-78"/>
            </a:endParaRPr>
          </a:p>
          <a:p>
            <a:pPr marL="0" indent="0" algn="ctr" rtl="1">
              <a:buNone/>
            </a:pPr>
            <a:r>
              <a:rPr lang="fa-IR" sz="2400" b="1" dirty="0" smtClean="0">
                <a:solidFill>
                  <a:srgbClr val="FF0000"/>
                </a:solidFill>
                <a:cs typeface="B Nazanin" panose="00000400000000000000" pitchFamily="2" charset="-78"/>
              </a:rPr>
              <a:t>بخش عمده‌ای از این مبلغ از طریق استقراض بانک مسکن از بانک مرکزی تأمین شده است.</a:t>
            </a:r>
          </a:p>
          <a:p>
            <a:pPr marL="0" indent="0" algn="ctr" rtl="1">
              <a:buNone/>
            </a:pPr>
            <a:endParaRPr lang="fa-IR" sz="2400" b="1" dirty="0">
              <a:solidFill>
                <a:srgbClr val="FF0000"/>
              </a:solidFill>
              <a:cs typeface="B Nazanin" panose="00000400000000000000" pitchFamily="2" charset="-78"/>
            </a:endParaRPr>
          </a:p>
          <a:p>
            <a:pPr marL="0" indent="0" algn="ctr" rtl="1">
              <a:buNone/>
            </a:pPr>
            <a:endParaRPr lang="en-US" sz="2400" b="1" dirty="0">
              <a:solidFill>
                <a:srgbClr val="FF0000"/>
              </a:solidFill>
              <a:cs typeface="B Nazanin" panose="00000400000000000000" pitchFamily="2" charset="-78"/>
            </a:endParaRPr>
          </a:p>
        </p:txBody>
      </p:sp>
      <p:sp>
        <p:nvSpPr>
          <p:cNvPr id="4" name="Explosion 1 3"/>
          <p:cNvSpPr/>
          <p:nvPr/>
        </p:nvSpPr>
        <p:spPr>
          <a:xfrm>
            <a:off x="2667000" y="4191000"/>
            <a:ext cx="3276600" cy="2438400"/>
          </a:xfrm>
          <a:prstGeom prst="irregularSeal1">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a-IR" dirty="0" smtClean="0">
                <a:cs typeface="B Titr" panose="00000700000000000000" pitchFamily="2" charset="-78"/>
              </a:rPr>
              <a:t>افزایش شدید پایه پولی و به تبع آن افزایش  نقدینگی</a:t>
            </a:r>
            <a:endParaRPr lang="en-US" dirty="0">
              <a:cs typeface="B Titr" panose="00000700000000000000" pitchFamily="2" charset="-78"/>
            </a:endParaRPr>
          </a:p>
        </p:txBody>
      </p:sp>
    </p:spTree>
    <p:extLst>
      <p:ext uri="{BB962C8B-B14F-4D97-AF65-F5344CB8AC3E}">
        <p14:creationId xmlns:p14="http://schemas.microsoft.com/office/powerpoint/2010/main" val="42942602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fa-IR" sz="3200" cap="all" dirty="0" smtClean="0">
                <a:cs typeface="B Elham" pitchFamily="2" charset="-78"/>
              </a:rPr>
              <a:t>آثار عمدۀ اقتصاد کلان</a:t>
            </a:r>
            <a:endParaRPr lang="en-US" sz="3200" cap="all" dirty="0">
              <a:cs typeface="B Elham" pitchFamily="2" charset="-78"/>
            </a:endParaRPr>
          </a:p>
        </p:txBody>
      </p:sp>
      <p:sp>
        <p:nvSpPr>
          <p:cNvPr id="4" name="Vertical Scroll 3"/>
          <p:cNvSpPr/>
          <p:nvPr/>
        </p:nvSpPr>
        <p:spPr>
          <a:xfrm>
            <a:off x="228600" y="1676400"/>
            <a:ext cx="4343400" cy="4495800"/>
          </a:xfrm>
          <a:prstGeom prst="verticalScroll">
            <a:avLst/>
          </a:prstGeom>
        </p:spPr>
        <p:style>
          <a:lnRef idx="1">
            <a:schemeClr val="dk1"/>
          </a:lnRef>
          <a:fillRef idx="2">
            <a:schemeClr val="dk1"/>
          </a:fillRef>
          <a:effectRef idx="1">
            <a:schemeClr val="dk1"/>
          </a:effectRef>
          <a:fontRef idx="minor">
            <a:schemeClr val="dk1"/>
          </a:fontRef>
        </p:style>
        <p:txBody>
          <a:bodyPr rtlCol="0" anchor="ctr"/>
          <a:lstStyle/>
          <a:p>
            <a:pPr algn="justLow" rtl="1"/>
            <a:r>
              <a:rPr lang="fa-IR" sz="2000" dirty="0" smtClean="0">
                <a:cs typeface="B Roya" panose="00000400000000000000" pitchFamily="2" charset="-78"/>
              </a:rPr>
              <a:t>پروژه مسکن مهر دست کم به تنهایی 38 هزار میلیارد پول پرقدرت به اقتصاد تزریق کرد که چیزی در حدود 40 درصد از پایه پولی را تشکیل می‌دهد. این افزایش در پایه پولی با ضریب تکاثر 4/5 به نقدینگی می‌افزاید. بنابراین سهم مسکن مهر از نقدینگی 500 هزار میلیارد تومانی کشور، چیزی بیش از 170 هزار میلیارد تومان است.</a:t>
            </a:r>
            <a:endParaRPr lang="en-US" sz="2000" dirty="0">
              <a:cs typeface="B Roya" panose="00000400000000000000" pitchFamily="2" charset="-78"/>
            </a:endParaRPr>
          </a:p>
        </p:txBody>
      </p:sp>
      <p:sp>
        <p:nvSpPr>
          <p:cNvPr id="5" name="Notched Right Arrow 4"/>
          <p:cNvSpPr/>
          <p:nvPr/>
        </p:nvSpPr>
        <p:spPr>
          <a:xfrm>
            <a:off x="4038600" y="3238500"/>
            <a:ext cx="1066800" cy="1143000"/>
          </a:xfrm>
          <a:prstGeom prst="notched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7" name="Explosion 1 6"/>
          <p:cNvSpPr/>
          <p:nvPr/>
        </p:nvSpPr>
        <p:spPr>
          <a:xfrm>
            <a:off x="5486400" y="2057400"/>
            <a:ext cx="3429000" cy="3733800"/>
          </a:xfrm>
          <a:prstGeom prst="irregularSeal1">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rtl="1"/>
            <a:endParaRPr lang="fa-IR" dirty="0" smtClean="0">
              <a:cs typeface="B Zar" pitchFamily="2" charset="-78"/>
            </a:endParaRPr>
          </a:p>
          <a:p>
            <a:pPr algn="ctr" rtl="1"/>
            <a:r>
              <a:rPr lang="fa-IR" dirty="0" smtClean="0">
                <a:cs typeface="B Zar" pitchFamily="2" charset="-78"/>
              </a:rPr>
              <a:t>سهم 40 درصدی مسکن مهر از کل نقدینگی و به تبع آن نقش 40 درصدی در تورم.</a:t>
            </a:r>
            <a:br>
              <a:rPr lang="fa-IR" dirty="0" smtClean="0">
                <a:cs typeface="B Zar" pitchFamily="2" charset="-78"/>
              </a:rPr>
            </a:br>
            <a:endParaRPr lang="en-US" dirty="0">
              <a:cs typeface="B Zar" pitchFamily="2" charset="-78"/>
            </a:endParaRPr>
          </a:p>
        </p:txBody>
      </p:sp>
    </p:spTree>
    <p:extLst>
      <p:ext uri="{BB962C8B-B14F-4D97-AF65-F5344CB8AC3E}">
        <p14:creationId xmlns:p14="http://schemas.microsoft.com/office/powerpoint/2010/main" val="21275590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cap="all" dirty="0">
                <a:cs typeface="B Elham" pitchFamily="2" charset="-78"/>
              </a:rPr>
              <a:t>مزایای طرح مسکن مهر</a:t>
            </a:r>
            <a:endParaRPr lang="en-US" sz="3200" cap="all" dirty="0">
              <a:cs typeface="B Elham" pitchFamily="2" charset="-78"/>
            </a:endParaRPr>
          </a:p>
        </p:txBody>
      </p:sp>
      <p:sp>
        <p:nvSpPr>
          <p:cNvPr id="3" name="Content Placeholder 2"/>
          <p:cNvSpPr>
            <a:spLocks noGrp="1"/>
          </p:cNvSpPr>
          <p:nvPr>
            <p:ph idx="1"/>
          </p:nvPr>
        </p:nvSpPr>
        <p:spPr/>
        <p:txBody>
          <a:bodyPr>
            <a:normAutofit/>
          </a:bodyPr>
          <a:lstStyle/>
          <a:p>
            <a:pPr algn="justLow" rtl="1"/>
            <a:r>
              <a:rPr lang="fa-IR" dirty="0" smtClean="0">
                <a:cs typeface="B Nazanin" panose="00000400000000000000" pitchFamily="2" charset="-78"/>
              </a:rPr>
              <a:t>رشد صنایع وابسته به مسکن و افزایش اشتغال در این بخش.</a:t>
            </a:r>
            <a:endParaRPr lang="en-US" dirty="0" smtClean="0">
              <a:cs typeface="B Nazanin" panose="00000400000000000000" pitchFamily="2" charset="-78"/>
            </a:endParaRPr>
          </a:p>
          <a:p>
            <a:pPr algn="justLow" rtl="1"/>
            <a:endParaRPr lang="fa-IR" dirty="0" smtClean="0">
              <a:cs typeface="B Nazanin" panose="00000400000000000000" pitchFamily="2" charset="-78"/>
            </a:endParaRPr>
          </a:p>
          <a:p>
            <a:pPr algn="justLow" rtl="1"/>
            <a:r>
              <a:rPr lang="fa-IR" dirty="0" smtClean="0">
                <a:cs typeface="B Nazanin" panose="00000400000000000000" pitchFamily="2" charset="-78"/>
              </a:rPr>
              <a:t>خانه‌دار شدن بخشی از قشر ضعیف جامعه که در حالت عادی امیدی به خانه‌دار شدن نداشتند.</a:t>
            </a:r>
            <a:endParaRPr lang="en-US" dirty="0" smtClean="0">
              <a:cs typeface="B Nazanin" panose="00000400000000000000" pitchFamily="2" charset="-78"/>
            </a:endParaRPr>
          </a:p>
          <a:p>
            <a:pPr algn="justLow" rtl="1"/>
            <a:endParaRPr lang="fa-IR" dirty="0" smtClean="0">
              <a:cs typeface="B Nazanin" panose="00000400000000000000" pitchFamily="2" charset="-78"/>
            </a:endParaRPr>
          </a:p>
          <a:p>
            <a:pPr algn="justLow" rtl="1"/>
            <a:r>
              <a:rPr lang="fa-IR" dirty="0" smtClean="0">
                <a:cs typeface="B Nazanin" panose="00000400000000000000" pitchFamily="2" charset="-78"/>
              </a:rPr>
              <a:t>افزایش سهم واحدهای مقاوم دربرابر زلزله نسبت به کل واحدهای مسکونی (طبق سرشماری سال 85 کمتر از 40 درصد از خانه ها در کشور دارای اسکلت‌های بتونی یا فلزی هستند که شدیداً در مقابل حوادث طبیعی آسیب پذیرند)</a:t>
            </a:r>
          </a:p>
        </p:txBody>
      </p:sp>
    </p:spTree>
    <p:extLst>
      <p:ext uri="{BB962C8B-B14F-4D97-AF65-F5344CB8AC3E}">
        <p14:creationId xmlns:p14="http://schemas.microsoft.com/office/powerpoint/2010/main" val="11761664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cap="all" dirty="0">
                <a:cs typeface="B Elham" pitchFamily="2" charset="-78"/>
              </a:rPr>
              <a:t>آیا طرح مسکن مهر به‌لحاظ اقتصادی توجیه‌پذیر است؟</a:t>
            </a:r>
            <a:endParaRPr lang="en-US" sz="3200" cap="all" dirty="0">
              <a:cs typeface="B Elham"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75489124"/>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67991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pPr>
              <a:defRPr/>
            </a:pPr>
            <a:fld id="{9ACD263F-EACE-439E-8E58-6F62B750036D}" type="slidenum">
              <a:rPr lang="en-US"/>
              <a:pPr>
                <a:defRPr/>
              </a:pPr>
              <a:t>16</a:t>
            </a:fld>
            <a:endParaRPr lang="en-US" dirty="0"/>
          </a:p>
        </p:txBody>
      </p:sp>
      <p:sp>
        <p:nvSpPr>
          <p:cNvPr id="37892" name="Text Box 7"/>
          <p:cNvSpPr txBox="1">
            <a:spLocks noChangeArrowheads="1"/>
          </p:cNvSpPr>
          <p:nvPr/>
        </p:nvSpPr>
        <p:spPr bwMode="auto">
          <a:xfrm>
            <a:off x="685800" y="2559050"/>
            <a:ext cx="7620000" cy="1098550"/>
          </a:xfrm>
          <a:prstGeom prst="rect">
            <a:avLst/>
          </a:prstGeom>
          <a:noFill/>
          <a:ln w="9525">
            <a:noFill/>
            <a:miter lim="800000"/>
            <a:headEnd/>
            <a:tailEnd/>
          </a:ln>
          <a:effectLst>
            <a:prstShdw prst="shdw12">
              <a:schemeClr val="bg2">
                <a:alpha val="50000"/>
              </a:schemeClr>
            </a:prstShdw>
          </a:effectLst>
        </p:spPr>
        <p:txBody>
          <a:bodyPr>
            <a:spAutoFit/>
          </a:bodyPr>
          <a:lstStyle/>
          <a:p>
            <a:pPr algn="ctr">
              <a:spcBef>
                <a:spcPct val="50000"/>
              </a:spcBef>
              <a:defRPr/>
            </a:pPr>
            <a:r>
              <a:rPr lang="fa-IR"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Elham" pitchFamily="2" charset="-78"/>
              </a:rPr>
              <a:t>با تشکر</a:t>
            </a:r>
            <a:endPar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Elham" pitchFamily="2" charset="-78"/>
            </a:endParaRPr>
          </a:p>
        </p:txBody>
      </p:sp>
    </p:spTree>
    <p:extLst>
      <p:ext uri="{BB962C8B-B14F-4D97-AF65-F5344CB8AC3E}">
        <p14:creationId xmlns:p14="http://schemas.microsoft.com/office/powerpoint/2010/main" val="3196418971"/>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fa-IR" sz="3600" dirty="0" smtClean="0">
                <a:cs typeface="B Elham" pitchFamily="2" charset="-78"/>
              </a:rPr>
              <a:t>بررسی توجیه‌پذیری اقتصادی طرح مسکن مهر</a:t>
            </a:r>
            <a:endParaRPr lang="en-US" sz="3600" dirty="0">
              <a:cs typeface="B Elham" pitchFamily="2" charset="-78"/>
            </a:endParaRPr>
          </a:p>
        </p:txBody>
      </p:sp>
      <p:sp>
        <p:nvSpPr>
          <p:cNvPr id="3" name="Subtitle 2"/>
          <p:cNvSpPr>
            <a:spLocks noGrp="1"/>
          </p:cNvSpPr>
          <p:nvPr>
            <p:ph type="subTitle" idx="1"/>
          </p:nvPr>
        </p:nvSpPr>
        <p:spPr>
          <a:xfrm>
            <a:off x="1066800" y="3505200"/>
            <a:ext cx="6400800" cy="1752600"/>
          </a:xfrm>
        </p:spPr>
        <p:txBody>
          <a:bodyPr>
            <a:normAutofit/>
          </a:bodyPr>
          <a:lstStyle/>
          <a:p>
            <a:pPr algn="r"/>
            <a:r>
              <a:rPr lang="fa-IR" sz="1800" dirty="0" smtClean="0">
                <a:cs typeface="B Zar" pitchFamily="2" charset="-78"/>
              </a:rPr>
              <a:t>حسین عبده تبریزی</a:t>
            </a:r>
          </a:p>
          <a:p>
            <a:pPr algn="r"/>
            <a:r>
              <a:rPr lang="fa-IR" sz="1800" dirty="0" smtClean="0">
                <a:cs typeface="B Zar" pitchFamily="2" charset="-78"/>
              </a:rPr>
              <a:t>میثم رادپور- علی حسن‌پور</a:t>
            </a:r>
            <a:endParaRPr lang="en-US" sz="1800" dirty="0">
              <a:cs typeface="B Zar" pitchFamily="2" charset="-78"/>
            </a:endParaRPr>
          </a:p>
        </p:txBody>
      </p:sp>
      <p:sp>
        <p:nvSpPr>
          <p:cNvPr id="4" name="TextBox 3"/>
          <p:cNvSpPr txBox="1"/>
          <p:nvPr/>
        </p:nvSpPr>
        <p:spPr>
          <a:xfrm>
            <a:off x="381000" y="5253335"/>
            <a:ext cx="8480800" cy="954107"/>
          </a:xfrm>
          <a:prstGeom prst="rect">
            <a:avLst/>
          </a:prstGeom>
          <a:noFill/>
        </p:spPr>
        <p:txBody>
          <a:bodyPr wrap="square" rtlCol="1">
            <a:spAutoFit/>
          </a:bodyPr>
          <a:lstStyle/>
          <a:p>
            <a:pPr algn="r"/>
            <a:r>
              <a:rPr lang="fa-IR" sz="1400" dirty="0" smtClean="0">
                <a:cs typeface="B Zar" pitchFamily="2" charset="-78"/>
              </a:rPr>
              <a:t>اول بار ارائه در کلاس تأمین مالی و سرمایه‌گذاری املاک و مستغلات</a:t>
            </a:r>
          </a:p>
          <a:p>
            <a:pPr algn="r"/>
            <a:r>
              <a:rPr lang="fa-IR" sz="1400" dirty="0" smtClean="0">
                <a:cs typeface="B Zar" pitchFamily="2" charset="-78"/>
              </a:rPr>
              <a:t>دانشکدۀ اقتصاد و مدیریت دانشگاه صنعتی شریف، نوزدهم آذرماه 92</a:t>
            </a:r>
          </a:p>
          <a:p>
            <a:pPr algn="r"/>
            <a:endParaRPr lang="fa-IR" sz="1400" dirty="0" smtClean="0">
              <a:cs typeface="B Zar" pitchFamily="2" charset="-78"/>
            </a:endParaRPr>
          </a:p>
          <a:p>
            <a:pPr algn="r"/>
            <a:endParaRPr lang="fa-IR" sz="1400" dirty="0" smtClean="0">
              <a:cs typeface="B Zar" pitchFamily="2" charset="-78"/>
            </a:endParaRPr>
          </a:p>
        </p:txBody>
      </p:sp>
      <p:pic>
        <p:nvPicPr>
          <p:cNvPr id="1026" name="Picture 2" descr="C:\Users\maysam\Desktop\hous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4054729"/>
            <a:ext cx="3200400" cy="239721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9788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with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par>
                          <p:cTn id="11" fill="hold">
                            <p:stCondLst>
                              <p:cond delay="1000"/>
                            </p:stCondLst>
                            <p:childTnLst>
                              <p:par>
                                <p:cTn id="12" presetID="14" presetClass="entr" presetSubtype="1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childTnLst>
                          </p:cTn>
                        </p:par>
                        <p:par>
                          <p:cTn id="15" fill="hold">
                            <p:stCondLst>
                              <p:cond delay="1500"/>
                            </p:stCondLst>
                            <p:childTnLst>
                              <p:par>
                                <p:cTn id="16" presetID="14" presetClass="entr" presetSubtype="10"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8" dur="500"/>
                                        <p:tgtEl>
                                          <p:spTgt spid="3">
                                            <p:txEl>
                                              <p:pRg st="1" end="1"/>
                                            </p:txEl>
                                          </p:spTgt>
                                        </p:tgtEl>
                                      </p:cBhvr>
                                    </p:animEffect>
                                  </p:childTnLst>
                                </p:cTn>
                              </p:par>
                            </p:childTnLst>
                          </p:cTn>
                        </p:par>
                        <p:par>
                          <p:cTn id="19" fill="hold">
                            <p:stCondLst>
                              <p:cond delay="2000"/>
                            </p:stCondLst>
                            <p:childTnLst>
                              <p:par>
                                <p:cTn id="20" presetID="14" presetClass="entr" presetSubtype="10"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randombar(horizontal)">
                                      <p:cBhvr>
                                        <p:cTn id="22" dur="500"/>
                                        <p:tgtEl>
                                          <p:spTgt spid="4"/>
                                        </p:tgtEl>
                                      </p:cBhvr>
                                    </p:animEffect>
                                  </p:childTnLst>
                                </p:cTn>
                              </p:par>
                            </p:childTnLst>
                          </p:cTn>
                        </p:par>
                        <p:par>
                          <p:cTn id="23" fill="hold">
                            <p:stCondLst>
                              <p:cond delay="2500"/>
                            </p:stCondLst>
                            <p:childTnLst>
                              <p:par>
                                <p:cTn id="24" presetID="14" presetClass="entr" presetSubtype="10" fill="hold" nodeType="afterEffect">
                                  <p:stCondLst>
                                    <p:cond delay="0"/>
                                  </p:stCondLst>
                                  <p:childTnLst>
                                    <p:set>
                                      <p:cBhvr>
                                        <p:cTn id="25" dur="1" fill="hold">
                                          <p:stCondLst>
                                            <p:cond delay="0"/>
                                          </p:stCondLst>
                                        </p:cTn>
                                        <p:tgtEl>
                                          <p:spTgt spid="1026"/>
                                        </p:tgtEl>
                                        <p:attrNameLst>
                                          <p:attrName>style.visibility</p:attrName>
                                        </p:attrNameLst>
                                      </p:cBhvr>
                                      <p:to>
                                        <p:strVal val="visible"/>
                                      </p:to>
                                    </p:set>
                                    <p:animEffect transition="in" filter="randombar(horizontal)">
                                      <p:cBhvr>
                                        <p:cTn id="26"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0" y="4724400"/>
            <a:ext cx="6400800" cy="1200329"/>
          </a:xfrm>
          <a:prstGeom prst="rect">
            <a:avLst/>
          </a:prstGeom>
          <a:noFill/>
        </p:spPr>
        <p:txBody>
          <a:bodyPr wrap="square" rtlCol="0">
            <a:spAutoFit/>
          </a:bodyPr>
          <a:lstStyle/>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بررسی‎‌های دولت نهم</a:t>
            </a:r>
          </a:p>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تأمین مالی</a:t>
            </a:r>
          </a:p>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مکان‌یابی و مسائل آن</a:t>
            </a:r>
          </a:p>
        </p:txBody>
      </p:sp>
      <p:sp>
        <p:nvSpPr>
          <p:cNvPr id="6" name="Text Placeholder 2"/>
          <p:cNvSpPr txBox="1">
            <a:spLocks/>
          </p:cNvSpPr>
          <p:nvPr/>
        </p:nvSpPr>
        <p:spPr>
          <a:xfrm>
            <a:off x="722313" y="3657600"/>
            <a:ext cx="7772400" cy="1500187"/>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r" rtl="1">
              <a:buNone/>
            </a:pPr>
            <a:r>
              <a:rPr lang="fa-IR"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rPr>
              <a:t>طرح مسکن مهر</a:t>
            </a:r>
            <a:endPar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endParaRPr>
          </a:p>
        </p:txBody>
      </p:sp>
    </p:spTree>
    <p:extLst>
      <p:ext uri="{BB962C8B-B14F-4D97-AF65-F5344CB8AC3E}">
        <p14:creationId xmlns:p14="http://schemas.microsoft.com/office/powerpoint/2010/main" val="167687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745"/>
            <a:ext cx="8229600" cy="1143000"/>
          </a:xfrm>
        </p:spPr>
        <p:txBody>
          <a:bodyPr>
            <a:normAutofit/>
          </a:bodyPr>
          <a:lstStyle/>
          <a:p>
            <a:pPr algn="ctr"/>
            <a:r>
              <a:rPr lang="fa-IR" sz="3200" cap="all" dirty="0">
                <a:cs typeface="B Elham" pitchFamily="2" charset="-78"/>
              </a:rPr>
              <a:t>آخرین سرشماری نفوس و مسکن (سال 90)</a:t>
            </a:r>
            <a:endParaRPr lang="en-US" sz="3200" cap="all" dirty="0">
              <a:cs typeface="B Elham" pitchFamily="2" charset="-78"/>
            </a:endParaRPr>
          </a:p>
        </p:txBody>
      </p:sp>
      <p:sp>
        <p:nvSpPr>
          <p:cNvPr id="20" name="Content Placeholder 3"/>
          <p:cNvSpPr>
            <a:spLocks noGrp="1"/>
          </p:cNvSpPr>
          <p:nvPr>
            <p:ph idx="1"/>
          </p:nvPr>
        </p:nvSpPr>
        <p:spPr>
          <a:xfrm>
            <a:off x="990600" y="3754582"/>
            <a:ext cx="7162800" cy="2697163"/>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a:r>
              <a:rPr lang="fa-IR" sz="2400" dirty="0" smtClean="0">
                <a:cs typeface="B Davat" panose="00000400000000000000" pitchFamily="2" charset="-78"/>
              </a:rPr>
              <a:t>اصل 31 قانون اساسی: </a:t>
            </a:r>
            <a:br>
              <a:rPr lang="fa-IR" sz="2400" dirty="0" smtClean="0">
                <a:cs typeface="B Davat" panose="00000400000000000000" pitchFamily="2" charset="-78"/>
              </a:rPr>
            </a:br>
            <a:r>
              <a:rPr lang="fa-IR" sz="2400" dirty="0" smtClean="0">
                <a:cs typeface="B Davat" panose="00000400000000000000" pitchFamily="2" charset="-78"/>
              </a:rPr>
              <a:t>«داشتن‏ مسكن‏ متناسب‏ با نياز، حق‏ هر فرد و خانواده‏ ايراني‏ است‏. دولت‏ موظف‏ است‏ با رعايت‏ اولويت‏ براي‏ آنها كه‏ نيازمندترند به‏ خصوص‏ روستانشينان‏ و كارگران‏ زمينه‏ اجراي‏ اين‏ اصل‏ را فراهم‏ كند.»</a:t>
            </a:r>
            <a:endParaRPr lang="en-US" sz="2400" dirty="0">
              <a:cs typeface="B Davat" panose="00000400000000000000" pitchFamily="2" charset="-78"/>
            </a:endParaRPr>
          </a:p>
        </p:txBody>
      </p:sp>
      <p:sp>
        <p:nvSpPr>
          <p:cNvPr id="13" name="Oval 12"/>
          <p:cNvSpPr/>
          <p:nvPr/>
        </p:nvSpPr>
        <p:spPr>
          <a:xfrm>
            <a:off x="609600" y="1219200"/>
            <a:ext cx="2590799" cy="2535382"/>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fa-IR" sz="2400" dirty="0" smtClean="0">
                <a:cs typeface="B Zar" pitchFamily="2" charset="-78"/>
              </a:rPr>
              <a:t>20 میلیون خانوار در کشور</a:t>
            </a:r>
            <a:endParaRPr lang="en-US" sz="2400" dirty="0">
              <a:cs typeface="B Zar" pitchFamily="2" charset="-78"/>
            </a:endParaRPr>
          </a:p>
        </p:txBody>
      </p:sp>
      <p:sp>
        <p:nvSpPr>
          <p:cNvPr id="14" name="Oval 13"/>
          <p:cNvSpPr/>
          <p:nvPr/>
        </p:nvSpPr>
        <p:spPr>
          <a:xfrm>
            <a:off x="3962400" y="1392382"/>
            <a:ext cx="2015837" cy="2192482"/>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fa-IR" sz="2000" dirty="0" smtClean="0">
                <a:cs typeface="B Zar" pitchFamily="2" charset="-78"/>
              </a:rPr>
              <a:t>15میلیون واحد مسکونی در کشور</a:t>
            </a:r>
            <a:endParaRPr lang="en-US" sz="2000" dirty="0">
              <a:cs typeface="B Zar" pitchFamily="2" charset="-78"/>
            </a:endParaRPr>
          </a:p>
        </p:txBody>
      </p:sp>
      <p:sp>
        <p:nvSpPr>
          <p:cNvPr id="16" name="Minus 15"/>
          <p:cNvSpPr/>
          <p:nvPr/>
        </p:nvSpPr>
        <p:spPr>
          <a:xfrm>
            <a:off x="3200400" y="2306782"/>
            <a:ext cx="685800" cy="45720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Equal 16"/>
          <p:cNvSpPr/>
          <p:nvPr/>
        </p:nvSpPr>
        <p:spPr>
          <a:xfrm>
            <a:off x="6096001" y="2306782"/>
            <a:ext cx="685799" cy="4572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Oval 17"/>
          <p:cNvSpPr/>
          <p:nvPr/>
        </p:nvSpPr>
        <p:spPr>
          <a:xfrm>
            <a:off x="6934200" y="1905000"/>
            <a:ext cx="1524000" cy="137160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fa-IR" sz="1600" dirty="0" smtClean="0">
                <a:cs typeface="B Zar" pitchFamily="2" charset="-78"/>
              </a:rPr>
              <a:t>5 میلیون خانوار بدون مسکن  مناسب</a:t>
            </a:r>
            <a:endParaRPr lang="en-US" sz="1600" dirty="0">
              <a:cs typeface="B Zar" pitchFamily="2" charset="-78"/>
            </a:endParaRPr>
          </a:p>
        </p:txBody>
      </p:sp>
    </p:spTree>
    <p:extLst>
      <p:ext uri="{BB962C8B-B14F-4D97-AF65-F5344CB8AC3E}">
        <p14:creationId xmlns:p14="http://schemas.microsoft.com/office/powerpoint/2010/main" val="836347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cap="all" dirty="0">
                <a:cs typeface="B Elham" pitchFamily="2" charset="-78"/>
              </a:rPr>
              <a:t>تولد طرح مسکن مهر در دولت نهم</a:t>
            </a:r>
            <a:endParaRPr lang="en-US" sz="3200" cap="all" dirty="0">
              <a:cs typeface="B Elham" pitchFamily="2" charset="-78"/>
            </a:endParaRPr>
          </a:p>
        </p:txBody>
      </p:sp>
      <p:sp>
        <p:nvSpPr>
          <p:cNvPr id="3" name="Content Placeholder 2"/>
          <p:cNvSpPr>
            <a:spLocks noGrp="1"/>
          </p:cNvSpPr>
          <p:nvPr>
            <p:ph idx="1"/>
          </p:nvPr>
        </p:nvSpPr>
        <p:spPr>
          <a:xfrm>
            <a:off x="457200" y="1524000"/>
            <a:ext cx="8229600" cy="4525963"/>
          </a:xfrm>
        </p:spPr>
        <p:txBody>
          <a:bodyPr>
            <a:normAutofit lnSpcReduction="10000"/>
          </a:bodyPr>
          <a:lstStyle/>
          <a:p>
            <a:pPr algn="justLow" rtl="1"/>
            <a:r>
              <a:rPr lang="fa-IR" sz="2400" dirty="0" smtClean="0">
                <a:cs typeface="B Nazanin" panose="00000400000000000000" pitchFamily="2" charset="-78"/>
              </a:rPr>
              <a:t>ورود دولت نهم به بازار مسکن برای ساخت 4.4 میلیون واحد مسکونی درقالب مسکن مهر در راستای اجرای اصل 31 قانون اساسی به منظور پرکردن خلاء 5 میلیونی بین تعداد خانوارها و واحدهای مسکونی موجود در کشور.</a:t>
            </a:r>
          </a:p>
          <a:p>
            <a:pPr algn="justLow" rtl="1"/>
            <a:endParaRPr lang="fa-IR" sz="2400" dirty="0">
              <a:cs typeface="B Nazanin" panose="00000400000000000000" pitchFamily="2" charset="-78"/>
            </a:endParaRPr>
          </a:p>
          <a:p>
            <a:pPr algn="justLow" rtl="1"/>
            <a:endParaRPr lang="fa-IR" sz="2400" dirty="0" smtClean="0">
              <a:cs typeface="B Nazanin" panose="00000400000000000000" pitchFamily="2" charset="-78"/>
            </a:endParaRPr>
          </a:p>
          <a:p>
            <a:pPr algn="justLow" rtl="1"/>
            <a:endParaRPr lang="fa-IR" sz="2400" dirty="0">
              <a:cs typeface="B Nazanin" panose="00000400000000000000" pitchFamily="2" charset="-78"/>
            </a:endParaRPr>
          </a:p>
          <a:p>
            <a:pPr algn="justLow" rtl="1"/>
            <a:endParaRPr lang="fa-IR" sz="2400" dirty="0" smtClean="0">
              <a:cs typeface="B Nazanin" panose="00000400000000000000" pitchFamily="2" charset="-78"/>
            </a:endParaRPr>
          </a:p>
          <a:p>
            <a:pPr algn="justLow" rtl="1"/>
            <a:endParaRPr lang="fa-IR" sz="2400" dirty="0">
              <a:cs typeface="B Nazanin" panose="00000400000000000000" pitchFamily="2" charset="-78"/>
            </a:endParaRPr>
          </a:p>
          <a:p>
            <a:pPr algn="justLow" rtl="1"/>
            <a:endParaRPr lang="fa-IR" sz="2400" dirty="0" smtClean="0">
              <a:cs typeface="B Nazanin" panose="00000400000000000000" pitchFamily="2" charset="-78"/>
            </a:endParaRPr>
          </a:p>
          <a:p>
            <a:pPr algn="justLow" rtl="1"/>
            <a:endParaRPr lang="fa-IR" sz="2400" dirty="0">
              <a:cs typeface="B Nazanin" panose="00000400000000000000" pitchFamily="2" charset="-78"/>
            </a:endParaRPr>
          </a:p>
          <a:p>
            <a:pPr marL="0" indent="0" algn="ctr" rtl="1">
              <a:buNone/>
            </a:pPr>
            <a:r>
              <a:rPr lang="fa-IR" sz="2400" dirty="0" smtClean="0">
                <a:solidFill>
                  <a:srgbClr val="FF0000"/>
                </a:solidFill>
                <a:cs typeface="B Nazanin" panose="00000400000000000000" pitchFamily="2" charset="-78"/>
              </a:rPr>
              <a:t>عدم تمایز بین </a:t>
            </a:r>
            <a:r>
              <a:rPr lang="fa-IR" sz="2400" b="1" dirty="0" smtClean="0">
                <a:solidFill>
                  <a:srgbClr val="FF0000"/>
                </a:solidFill>
                <a:cs typeface="B Nazanin" panose="00000400000000000000" pitchFamily="2" charset="-78"/>
              </a:rPr>
              <a:t>نیاز به مسکن </a:t>
            </a:r>
            <a:r>
              <a:rPr lang="fa-IR" sz="2400" dirty="0" smtClean="0">
                <a:solidFill>
                  <a:srgbClr val="FF0000"/>
                </a:solidFill>
                <a:cs typeface="B Nazanin" panose="00000400000000000000" pitchFamily="2" charset="-78"/>
              </a:rPr>
              <a:t>و </a:t>
            </a:r>
            <a:r>
              <a:rPr lang="fa-IR" sz="2400" b="1" dirty="0" smtClean="0">
                <a:solidFill>
                  <a:srgbClr val="FF0000"/>
                </a:solidFill>
                <a:cs typeface="B Nazanin" panose="00000400000000000000" pitchFamily="2" charset="-78"/>
              </a:rPr>
              <a:t>تقاضا در بازار مسکن </a:t>
            </a:r>
            <a:r>
              <a:rPr lang="fa-IR" sz="2400" dirty="0" smtClean="0">
                <a:solidFill>
                  <a:srgbClr val="FF0000"/>
                </a:solidFill>
                <a:cs typeface="B Nazanin" panose="00000400000000000000" pitchFamily="2" charset="-78"/>
              </a:rPr>
              <a:t>در برنامه ریزی دولت</a:t>
            </a:r>
          </a:p>
          <a:p>
            <a:pPr marL="0" indent="0" algn="justLow" rtl="1">
              <a:buNone/>
            </a:pPr>
            <a:endParaRPr lang="fa-IR" sz="2400" dirty="0">
              <a:cs typeface="B Nazanin" panose="00000400000000000000" pitchFamily="2" charset="-78"/>
            </a:endParaRPr>
          </a:p>
          <a:p>
            <a:pPr marL="0" indent="0" algn="justLow" rtl="1">
              <a:buNone/>
            </a:pPr>
            <a:endParaRPr lang="fa-IR" sz="2400" dirty="0" smtClean="0">
              <a:cs typeface="B Nazanin" panose="00000400000000000000" pitchFamily="2" charset="-78"/>
            </a:endParaRPr>
          </a:p>
        </p:txBody>
      </p:sp>
      <p:graphicFrame>
        <p:nvGraphicFramePr>
          <p:cNvPr id="6" name="Diagram 5"/>
          <p:cNvGraphicFramePr/>
          <p:nvPr>
            <p:extLst>
              <p:ext uri="{D42A27DB-BD31-4B8C-83A1-F6EECF244321}">
                <p14:modId xmlns:p14="http://schemas.microsoft.com/office/powerpoint/2010/main" val="3192794791"/>
              </p:ext>
            </p:extLst>
          </p:nvPr>
        </p:nvGraphicFramePr>
        <p:xfrm>
          <a:off x="1323109" y="2590800"/>
          <a:ext cx="6096000" cy="144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Explosion 2 6"/>
          <p:cNvSpPr/>
          <p:nvPr/>
        </p:nvSpPr>
        <p:spPr>
          <a:xfrm>
            <a:off x="2819400" y="3886200"/>
            <a:ext cx="3505200" cy="1371600"/>
          </a:xfrm>
          <a:prstGeom prst="irregularSeal2">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fa-IR" dirty="0" smtClean="0">
                <a:cs typeface="B Titr" panose="00000700000000000000" pitchFamily="2" charset="-78"/>
              </a:rPr>
              <a:t>تعریف اشتباه مساله</a:t>
            </a:r>
            <a:endParaRPr lang="en-US" dirty="0">
              <a:cs typeface="B Titr" panose="00000700000000000000" pitchFamily="2" charset="-78"/>
            </a:endParaRPr>
          </a:p>
        </p:txBody>
      </p:sp>
    </p:spTree>
    <p:extLst>
      <p:ext uri="{BB962C8B-B14F-4D97-AF65-F5344CB8AC3E}">
        <p14:creationId xmlns:p14="http://schemas.microsoft.com/office/powerpoint/2010/main" val="3901713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cap="all" dirty="0" smtClean="0">
                <a:cs typeface="B Elham" pitchFamily="2" charset="-78"/>
              </a:rPr>
              <a:t>تأمین </a:t>
            </a:r>
            <a:r>
              <a:rPr lang="fa-IR" sz="3200" cap="all" dirty="0">
                <a:cs typeface="B Elham" pitchFamily="2" charset="-78"/>
              </a:rPr>
              <a:t>مالی </a:t>
            </a:r>
            <a:r>
              <a:rPr lang="fa-IR" sz="3200" cap="all" dirty="0" smtClean="0">
                <a:cs typeface="B Elham" pitchFamily="2" charset="-78"/>
              </a:rPr>
              <a:t>طرح مسکن </a:t>
            </a:r>
            <a:r>
              <a:rPr lang="fa-IR" sz="3200" cap="all" dirty="0">
                <a:cs typeface="B Elham" pitchFamily="2" charset="-78"/>
              </a:rPr>
              <a:t>مهر</a:t>
            </a:r>
            <a:endParaRPr lang="en-US" sz="3200" cap="all" dirty="0">
              <a:cs typeface="B Elham"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87254913"/>
              </p:ext>
            </p:extLst>
          </p:nvPr>
        </p:nvGraphicFramePr>
        <p:xfrm>
          <a:off x="685800" y="1447800"/>
          <a:ext cx="71628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15444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cap="all" dirty="0" smtClean="0">
                <a:cs typeface="B Elham" pitchFamily="2" charset="-78"/>
              </a:rPr>
              <a:t>تأمین </a:t>
            </a:r>
            <a:r>
              <a:rPr lang="fa-IR" sz="3200" cap="all" dirty="0">
                <a:cs typeface="B Elham" pitchFamily="2" charset="-78"/>
              </a:rPr>
              <a:t>مالی </a:t>
            </a:r>
            <a:r>
              <a:rPr lang="fa-IR" sz="3200" cap="all" dirty="0" smtClean="0">
                <a:cs typeface="B Elham" pitchFamily="2" charset="-78"/>
              </a:rPr>
              <a:t>طرح مسکن </a:t>
            </a:r>
            <a:r>
              <a:rPr lang="fa-IR" sz="3200" cap="all" dirty="0">
                <a:cs typeface="B Elham" pitchFamily="2" charset="-78"/>
              </a:rPr>
              <a:t>مهر</a:t>
            </a:r>
            <a:endParaRPr lang="en-US" sz="3200" cap="all" dirty="0">
              <a:cs typeface="B Elham" pitchFamily="2" charset="-78"/>
            </a:endParaRPr>
          </a:p>
        </p:txBody>
      </p:sp>
      <p:sp>
        <p:nvSpPr>
          <p:cNvPr id="3" name="Content Placeholder 2"/>
          <p:cNvSpPr>
            <a:spLocks noGrp="1"/>
          </p:cNvSpPr>
          <p:nvPr>
            <p:ph idx="1"/>
          </p:nvPr>
        </p:nvSpPr>
        <p:spPr/>
        <p:txBody>
          <a:bodyPr>
            <a:normAutofit/>
          </a:bodyPr>
          <a:lstStyle/>
          <a:p>
            <a:pPr algn="justLow" rtl="1"/>
            <a:r>
              <a:rPr lang="fa-IR" sz="2400" dirty="0" smtClean="0">
                <a:cs typeface="B Mitra" pitchFamily="2" charset="-78"/>
              </a:rPr>
              <a:t>متقاضی خرید واحد مسکن مهر درصورت احراز شرایط (عدم داشتن واحد مسکونی طی 8 سال گذشته، مقیم بودن در شهر محل تقاضا حداقل به مدت 5 سال و...) طی 4 قسط آورده نقدی خود را متناسب با پیشرفت پروژه می‌پردازد.</a:t>
            </a:r>
          </a:p>
          <a:p>
            <a:pPr algn="justLow" rtl="1"/>
            <a:r>
              <a:rPr lang="fa-IR" sz="2400" dirty="0" smtClean="0">
                <a:cs typeface="B Mitra" pitchFamily="2" charset="-78"/>
              </a:rPr>
              <a:t>تسهیلات بانک مسکن جهت تکمیل ساخت به پیمانکار پرداخت می‌گردد و پس از تکمیل و تحویل واحد به متقاضی، وام مسکن به خریدار منتقل می‌گردد.</a:t>
            </a:r>
          </a:p>
          <a:p>
            <a:pPr algn="justLow" rtl="1"/>
            <a:r>
              <a:rPr lang="fa-IR" sz="2400" dirty="0" smtClean="0">
                <a:cs typeface="B Mitra" pitchFamily="2" charset="-78"/>
              </a:rPr>
              <a:t>درواقع با حدود 5 میلیون تومان آورده و توانایی پرداخت اقساط ماهیانه حدوداً 300 هزار تومان امکان خانه‌دارشدن برای عدۀ زیادی فراهم گردید.</a:t>
            </a:r>
          </a:p>
          <a:p>
            <a:pPr algn="justLow" rtl="1"/>
            <a:r>
              <a:rPr lang="fa-IR" sz="2400" dirty="0" smtClean="0">
                <a:cs typeface="B Mitra" pitchFamily="2" charset="-78"/>
              </a:rPr>
              <a:t>یکی از دلایلی که مسکن مهر نتوانست به طور مؤثری از افزایش قیمت مسکن جلوگیری کند، همین مساله بود. زیرا مسکن مهر عمدتاً به تقاضاهایی پاسخ داد که تا قبل از این در بازار حضور نداشته‌اند و به صورت تقاضا درنیامده بودند. (در حد نیاز یا خواسته بودند)</a:t>
            </a:r>
            <a:endParaRPr lang="fa-IR" sz="2400" dirty="0">
              <a:cs typeface="B Mitra" pitchFamily="2" charset="-78"/>
            </a:endParaRPr>
          </a:p>
        </p:txBody>
      </p:sp>
    </p:spTree>
    <p:extLst>
      <p:ext uri="{BB962C8B-B14F-4D97-AF65-F5344CB8AC3E}">
        <p14:creationId xmlns:p14="http://schemas.microsoft.com/office/powerpoint/2010/main" val="24369445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a:bodyPr>
          <a:lstStyle/>
          <a:p>
            <a:pPr algn="ctr"/>
            <a:r>
              <a:rPr lang="fa-IR" sz="3200" cap="all" dirty="0">
                <a:cs typeface="B Elham" pitchFamily="2" charset="-78"/>
              </a:rPr>
              <a:t>مکان یابی اجرای </a:t>
            </a:r>
            <a:r>
              <a:rPr lang="fa-IR" sz="3200" cap="all" dirty="0" smtClean="0">
                <a:cs typeface="B Elham" pitchFamily="2" charset="-78"/>
              </a:rPr>
              <a:t>طرح‌های </a:t>
            </a:r>
            <a:r>
              <a:rPr lang="fa-IR" sz="3200" cap="all" dirty="0">
                <a:cs typeface="B Elham" pitchFamily="2" charset="-78"/>
              </a:rPr>
              <a:t>مسکن مهر</a:t>
            </a:r>
            <a:endParaRPr lang="en-US" sz="3200" cap="all" dirty="0">
              <a:cs typeface="B Elham" pitchFamily="2" charset="-78"/>
            </a:endParaRPr>
          </a:p>
        </p:txBody>
      </p:sp>
      <p:sp>
        <p:nvSpPr>
          <p:cNvPr id="7" name="Rectangle 6"/>
          <p:cNvSpPr/>
          <p:nvPr/>
        </p:nvSpPr>
        <p:spPr>
          <a:xfrm>
            <a:off x="1524000" y="1371600"/>
            <a:ext cx="5867400" cy="12192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a-IR" b="1" dirty="0" smtClean="0">
                <a:cs typeface="B Roya" panose="00000400000000000000" pitchFamily="2" charset="-78"/>
              </a:rPr>
              <a:t>دولت نهم این‌گونه استدلال کرد: </a:t>
            </a:r>
            <a:br>
              <a:rPr lang="fa-IR" b="1" dirty="0" smtClean="0">
                <a:cs typeface="B Roya" panose="00000400000000000000" pitchFamily="2" charset="-78"/>
              </a:rPr>
            </a:br>
            <a:r>
              <a:rPr lang="fa-IR" b="1" dirty="0" smtClean="0">
                <a:cs typeface="B Roya" panose="00000400000000000000" pitchFamily="2" charset="-78"/>
              </a:rPr>
              <a:t>بین 40الی 60 درصد از قیمت تمام شده مسکن (بسته به منطقه) را ارزش زمین تشکیل می‌دهد. بنابراین با حذف قیمت زمین از هزینه ساخت مسکن، می‌توان قیمت مسکن را به میزان قابل توجهی کاهش داد</a:t>
            </a:r>
            <a:endParaRPr lang="en-US" b="1" dirty="0">
              <a:cs typeface="B Roya" panose="00000400000000000000" pitchFamily="2" charset="-78"/>
            </a:endParaRPr>
          </a:p>
        </p:txBody>
      </p:sp>
      <p:pic>
        <p:nvPicPr>
          <p:cNvPr id="1026" name="Picture 2" descr="C:\Users\Desperali\Desktop\86378_85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667000"/>
            <a:ext cx="3467100" cy="26003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Desperali\Desktop\30728412-210635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2667000"/>
            <a:ext cx="3352800" cy="2594428"/>
          </a:xfrm>
          <a:prstGeom prst="rect">
            <a:avLst/>
          </a:prstGeom>
          <a:noFill/>
          <a:extLst>
            <a:ext uri="{909E8E84-426E-40DD-AFC4-6F175D3DCCD1}">
              <a14:hiddenFill xmlns:a14="http://schemas.microsoft.com/office/drawing/2010/main">
                <a:solidFill>
                  <a:srgbClr val="FFFFFF"/>
                </a:solidFill>
              </a14:hiddenFill>
            </a:ext>
          </a:extLst>
        </p:spPr>
      </p:pic>
      <p:sp>
        <p:nvSpPr>
          <p:cNvPr id="8" name="Explosion 1 7"/>
          <p:cNvSpPr/>
          <p:nvPr/>
        </p:nvSpPr>
        <p:spPr>
          <a:xfrm>
            <a:off x="2362200" y="5240646"/>
            <a:ext cx="4191000" cy="1447800"/>
          </a:xfrm>
          <a:prstGeom prst="irregularSeal1">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a-IR" sz="1600" dirty="0" smtClean="0">
                <a:cs typeface="B Titr" panose="00000700000000000000" pitchFamily="2" charset="-78"/>
              </a:rPr>
              <a:t>ساخت مسکن مهر در حاشیه شهرها بدون ایجاد زیرساخت</a:t>
            </a:r>
            <a:endParaRPr lang="en-US" sz="1600" dirty="0">
              <a:cs typeface="B Titr" panose="00000700000000000000" pitchFamily="2" charset="-78"/>
            </a:endParaRPr>
          </a:p>
        </p:txBody>
      </p:sp>
    </p:spTree>
    <p:extLst>
      <p:ext uri="{BB962C8B-B14F-4D97-AF65-F5344CB8AC3E}">
        <p14:creationId xmlns:p14="http://schemas.microsoft.com/office/powerpoint/2010/main" val="22896584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cap="all" dirty="0" smtClean="0">
                <a:cs typeface="B Elham" pitchFamily="2" charset="-78"/>
              </a:rPr>
              <a:t>مسائل مکان </a:t>
            </a:r>
            <a:r>
              <a:rPr lang="fa-IR" sz="3200" cap="all" dirty="0">
                <a:cs typeface="B Elham" pitchFamily="2" charset="-78"/>
              </a:rPr>
              <a:t>یابی نادرست </a:t>
            </a:r>
            <a:r>
              <a:rPr lang="fa-IR" sz="3200" cap="all" dirty="0" smtClean="0">
                <a:cs typeface="B Elham" pitchFamily="2" charset="-78"/>
              </a:rPr>
              <a:t>طرح‌های </a:t>
            </a:r>
            <a:r>
              <a:rPr lang="fa-IR" sz="3200" cap="all" dirty="0">
                <a:cs typeface="B Elham" pitchFamily="2" charset="-78"/>
              </a:rPr>
              <a:t>مسکن مهر</a:t>
            </a:r>
            <a:endParaRPr lang="en-US" sz="3200" cap="all" dirty="0">
              <a:cs typeface="B Elham" pitchFamily="2" charset="-78"/>
            </a:endParaRPr>
          </a:p>
        </p:txBody>
      </p:sp>
      <p:sp>
        <p:nvSpPr>
          <p:cNvPr id="3" name="Content Placeholder 2"/>
          <p:cNvSpPr>
            <a:spLocks noGrp="1"/>
          </p:cNvSpPr>
          <p:nvPr>
            <p:ph idx="1"/>
          </p:nvPr>
        </p:nvSpPr>
        <p:spPr/>
        <p:txBody>
          <a:bodyPr>
            <a:normAutofit fontScale="92500"/>
          </a:bodyPr>
          <a:lstStyle/>
          <a:p>
            <a:pPr algn="justLow" rtl="1"/>
            <a:r>
              <a:rPr lang="fa-IR" sz="2800" dirty="0" smtClean="0">
                <a:cs typeface="B Mitra" pitchFamily="2" charset="-78"/>
              </a:rPr>
              <a:t>با انتخاب زمین‌های ارزان قیمت و بلااستفاده در حاشیه شهرها جهت اجرای پروژه‌های مسکن مهر که فاقد حداقل زیرساخت‌های حمل و نقل شهری، امنیتی، فرهنگی، بهداشتی و آموزشی بودند، ظاهراً قیمت زمین از هزینه واحدهای ساخته‌شده کسر شد، اما هزینۀ ایجاد زیرساخت جهت قابل سکونت شدن واحدهای ساخته‌شده شاید بالاتر از قیمت زمینی باشدکه از هزینۀ تمام‌شدۀ پروژه‌ها حذف شده است.</a:t>
            </a:r>
          </a:p>
          <a:p>
            <a:pPr algn="justLow" rtl="1"/>
            <a:r>
              <a:rPr lang="fa-IR" sz="2800" dirty="0" smtClean="0">
                <a:cs typeface="B Mitra" pitchFamily="2" charset="-78"/>
              </a:rPr>
              <a:t>بنابراین قابل سکونت شدن شهرک‌های مسکن مهر هزینۀ سنگینی را برعهدۀ دولت گذاشت که در طرح دولت نهم و دهم به آن توجهی نشده بود.</a:t>
            </a:r>
          </a:p>
          <a:p>
            <a:pPr algn="justLow" rtl="1"/>
            <a:r>
              <a:rPr lang="fa-IR" sz="2800" dirty="0" smtClean="0">
                <a:cs typeface="B Mitra" pitchFamily="2" charset="-78"/>
              </a:rPr>
              <a:t>درصورت عدم ایجاد زیرساخت‌های مناسب، شهرک‌های ساخته‌شده پتانسیل بالایی جهت تمرکز جرم و بزه پیدا کرده، و واحدهایی که قرار بود محل زندگی خانوارها باشند، بهطوربالقوه به مکان‌هایی جهت انجام انواع جرم و جنایت تبدیل می‌شوند که این مسأله به طور غیرمستقیم هزینه‌های بالایی را به دولت و جامعه تحمیل می‌کند.</a:t>
            </a:r>
            <a:endParaRPr lang="en-US" sz="2800" dirty="0">
              <a:cs typeface="B Mitra" pitchFamily="2" charset="-78"/>
            </a:endParaRPr>
          </a:p>
        </p:txBody>
      </p:sp>
    </p:spTree>
    <p:extLst>
      <p:ext uri="{BB962C8B-B14F-4D97-AF65-F5344CB8AC3E}">
        <p14:creationId xmlns:p14="http://schemas.microsoft.com/office/powerpoint/2010/main" val="34238757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206</TotalTime>
  <Words>895</Words>
  <Application>Microsoft Office PowerPoint</Application>
  <PresentationFormat>On-screen Show (4:3)</PresentationFormat>
  <Paragraphs>79</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Clarity</vt:lpstr>
      <vt:lpstr>بسم الله الرحمن الرحیم</vt:lpstr>
      <vt:lpstr>بررسی توجیه‌پذیری اقتصادی طرح مسکن مهر</vt:lpstr>
      <vt:lpstr>PowerPoint Presentation</vt:lpstr>
      <vt:lpstr>آخرین سرشماری نفوس و مسکن (سال 90)</vt:lpstr>
      <vt:lpstr>تولد طرح مسکن مهر در دولت نهم</vt:lpstr>
      <vt:lpstr>تأمین مالی طرح مسکن مهر</vt:lpstr>
      <vt:lpstr>تأمین مالی طرح مسکن مهر</vt:lpstr>
      <vt:lpstr>مکان یابی اجرای طرح‌های مسکن مهر</vt:lpstr>
      <vt:lpstr>مسائل مکان یابی نادرست طرح‌های مسکن مهر</vt:lpstr>
      <vt:lpstr>PowerPoint Presentation</vt:lpstr>
      <vt:lpstr>آثار عمدۀ اقتصاد خرد</vt:lpstr>
      <vt:lpstr>آثار عمدۀ اقتصاد کلان </vt:lpstr>
      <vt:lpstr>آثار عمدۀ اقتصاد کلان</vt:lpstr>
      <vt:lpstr>مزایای طرح مسکن مهر</vt:lpstr>
      <vt:lpstr>آیا طرح مسکن مهر به‌لحاظ اقتصادی توجیه‌پذیر است؟</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مسکن مهر</dc:title>
  <dc:creator>Desperali</dc:creator>
  <cp:lastModifiedBy>maysam</cp:lastModifiedBy>
  <cp:revision>25</cp:revision>
  <dcterms:created xsi:type="dcterms:W3CDTF">2013-12-08T17:30:52Z</dcterms:created>
  <dcterms:modified xsi:type="dcterms:W3CDTF">2013-12-10T08:17:13Z</dcterms:modified>
</cp:coreProperties>
</file>