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5.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638" r:id="rId2"/>
    <p:sldId id="639" r:id="rId3"/>
    <p:sldId id="772" r:id="rId4"/>
    <p:sldId id="783" r:id="rId5"/>
    <p:sldId id="784" r:id="rId6"/>
    <p:sldId id="787" r:id="rId7"/>
    <p:sldId id="785" r:id="rId8"/>
    <p:sldId id="786" r:id="rId9"/>
    <p:sldId id="788" r:id="rId10"/>
    <p:sldId id="789" r:id="rId11"/>
    <p:sldId id="790" r:id="rId12"/>
    <p:sldId id="821" r:id="rId13"/>
    <p:sldId id="791" r:id="rId14"/>
    <p:sldId id="792" r:id="rId15"/>
    <p:sldId id="820" r:id="rId16"/>
    <p:sldId id="816" r:id="rId17"/>
    <p:sldId id="795" r:id="rId18"/>
    <p:sldId id="796" r:id="rId19"/>
    <p:sldId id="817" r:id="rId20"/>
    <p:sldId id="797" r:id="rId21"/>
    <p:sldId id="799" r:id="rId22"/>
    <p:sldId id="801" r:id="rId23"/>
    <p:sldId id="802" r:id="rId24"/>
    <p:sldId id="329" r:id="rId25"/>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FFCCFF"/>
    <a:srgbClr val="FF7C80"/>
    <a:srgbClr val="DCFCF6"/>
    <a:srgbClr val="0097CC"/>
    <a:srgbClr val="4D4D4D"/>
    <a:srgbClr val="3399FF"/>
    <a:srgbClr val="99CCFF"/>
    <a:srgbClr val="00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43" autoAdjust="0"/>
    <p:restoredTop sz="95932" autoAdjust="0"/>
  </p:normalViewPr>
  <p:slideViewPr>
    <p:cSldViewPr>
      <p:cViewPr>
        <p:scale>
          <a:sx n="66" d="100"/>
          <a:sy n="66" d="100"/>
        </p:scale>
        <p:origin x="-1494" y="-582"/>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557C1C-EEB5-4D47-856D-EC091F14FB6B}"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en-US"/>
        </a:p>
      </dgm:t>
    </dgm:pt>
    <dgm:pt modelId="{5B4602C5-84AF-44BA-B975-2E51E1B37112}">
      <dgm:prSet/>
      <dgm:spPr/>
      <dgm:t>
        <a:bodyPr/>
        <a:lstStyle/>
        <a:p>
          <a:pPr rtl="1"/>
          <a:r>
            <a:rPr lang="fa-IR" dirty="0" smtClean="0">
              <a:cs typeface="B Zar" pitchFamily="2" charset="-78"/>
            </a:rPr>
            <a:t>صندوق‌ سرمایه‌گذاری مستغلات </a:t>
          </a:r>
        </a:p>
        <a:p>
          <a:pPr rtl="1"/>
          <a:r>
            <a:rPr lang="fa-IR" dirty="0" smtClean="0">
              <a:cs typeface="B Zar" pitchFamily="2" charset="-78"/>
            </a:rPr>
            <a:t>(</a:t>
          </a:r>
          <a:r>
            <a:rPr lang="en-US" dirty="0" smtClean="0">
              <a:cs typeface="B Zar" pitchFamily="2" charset="-78"/>
            </a:rPr>
            <a:t>Real Estate Investment Trust</a:t>
          </a:r>
          <a:r>
            <a:rPr lang="fa-IR" dirty="0" smtClean="0">
              <a:cs typeface="B Zar" pitchFamily="2" charset="-78"/>
            </a:rPr>
            <a:t>)</a:t>
          </a:r>
          <a:endParaRPr lang="en-US" dirty="0">
            <a:cs typeface="B Zar" pitchFamily="2" charset="-78"/>
          </a:endParaRPr>
        </a:p>
      </dgm:t>
    </dgm:pt>
    <dgm:pt modelId="{E1235402-E56C-4BBA-A15A-212D17628116}" type="parTrans" cxnId="{605DED3F-EA04-4AD8-8E99-978E87DD0783}">
      <dgm:prSet/>
      <dgm:spPr/>
      <dgm:t>
        <a:bodyPr/>
        <a:lstStyle/>
        <a:p>
          <a:endParaRPr lang="en-US">
            <a:cs typeface="B Zar" pitchFamily="2" charset="-78"/>
          </a:endParaRPr>
        </a:p>
      </dgm:t>
    </dgm:pt>
    <dgm:pt modelId="{C098F3D2-D6A0-4F93-AF6C-0CE1A1E6272D}" type="sibTrans" cxnId="{605DED3F-EA04-4AD8-8E99-978E87DD0783}">
      <dgm:prSet/>
      <dgm:spPr/>
      <dgm:t>
        <a:bodyPr/>
        <a:lstStyle/>
        <a:p>
          <a:endParaRPr lang="en-US">
            <a:cs typeface="B Zar" pitchFamily="2" charset="-78"/>
          </a:endParaRPr>
        </a:p>
      </dgm:t>
    </dgm:pt>
    <dgm:pt modelId="{EABA157E-DFE8-4EC3-9725-98E917C5DBDA}">
      <dgm:prSet/>
      <dgm:spPr/>
      <dgm:t>
        <a:bodyPr/>
        <a:lstStyle/>
        <a:p>
          <a:pPr algn="justLow" rtl="1"/>
          <a:r>
            <a:rPr lang="fa-IR" dirty="0" smtClean="0">
              <a:cs typeface="B Zar" pitchFamily="2" charset="-78"/>
            </a:rPr>
            <a:t>واحدی تجاری است که به‌منظور کسب سود سبدی از دارایی‌های مبتنی بر املاک و مستغلات را خرید، ایجاد و اداره می‌کند. سود حاصل از سبد سرمایه‌گذاری میان سهامداران صندوق سرمایه‌گذاری مستغلات توزیع می‌شود.</a:t>
          </a:r>
          <a:endParaRPr lang="en-US" dirty="0">
            <a:cs typeface="B Zar" pitchFamily="2" charset="-78"/>
          </a:endParaRPr>
        </a:p>
      </dgm:t>
    </dgm:pt>
    <dgm:pt modelId="{FB848DB8-3B91-4417-B6C5-CADA38F2389E}" type="parTrans" cxnId="{755EC413-35AD-439F-B37F-D48BF265ED0E}">
      <dgm:prSet/>
      <dgm:spPr/>
      <dgm:t>
        <a:bodyPr/>
        <a:lstStyle/>
        <a:p>
          <a:endParaRPr lang="en-US">
            <a:cs typeface="B Zar" pitchFamily="2" charset="-78"/>
          </a:endParaRPr>
        </a:p>
      </dgm:t>
    </dgm:pt>
    <dgm:pt modelId="{26B4E659-11D0-47AF-BF5B-B9D64DF06481}" type="sibTrans" cxnId="{755EC413-35AD-439F-B37F-D48BF265ED0E}">
      <dgm:prSet/>
      <dgm:spPr/>
      <dgm:t>
        <a:bodyPr/>
        <a:lstStyle/>
        <a:p>
          <a:endParaRPr lang="en-US">
            <a:cs typeface="B Zar" pitchFamily="2" charset="-78"/>
          </a:endParaRPr>
        </a:p>
      </dgm:t>
    </dgm:pt>
    <dgm:pt modelId="{49BA2EFB-5D50-45F4-A2CC-5F3EEFB39BD1}" type="pres">
      <dgm:prSet presAssocID="{BB557C1C-EEB5-4D47-856D-EC091F14FB6B}" presName="Name0" presStyleCnt="0">
        <dgm:presLayoutVars>
          <dgm:dir/>
          <dgm:animLvl val="lvl"/>
          <dgm:resizeHandles val="exact"/>
        </dgm:presLayoutVars>
      </dgm:prSet>
      <dgm:spPr/>
      <dgm:t>
        <a:bodyPr/>
        <a:lstStyle/>
        <a:p>
          <a:endParaRPr lang="en-US"/>
        </a:p>
      </dgm:t>
    </dgm:pt>
    <dgm:pt modelId="{DA11C174-B74D-4CDB-9AF8-54D546E86163}" type="pres">
      <dgm:prSet presAssocID="{5B4602C5-84AF-44BA-B975-2E51E1B37112}" presName="composite" presStyleCnt="0"/>
      <dgm:spPr/>
    </dgm:pt>
    <dgm:pt modelId="{A27B8D15-1D0E-4FC8-89A2-5FE7D2D872F5}" type="pres">
      <dgm:prSet presAssocID="{5B4602C5-84AF-44BA-B975-2E51E1B37112}" presName="parTx" presStyleLbl="alignNode1" presStyleIdx="0" presStyleCnt="1">
        <dgm:presLayoutVars>
          <dgm:chMax val="0"/>
          <dgm:chPref val="0"/>
          <dgm:bulletEnabled val="1"/>
        </dgm:presLayoutVars>
      </dgm:prSet>
      <dgm:spPr/>
      <dgm:t>
        <a:bodyPr/>
        <a:lstStyle/>
        <a:p>
          <a:endParaRPr lang="en-US"/>
        </a:p>
      </dgm:t>
    </dgm:pt>
    <dgm:pt modelId="{32E6ED1E-B4FA-4248-8C12-F5B1F766FF06}" type="pres">
      <dgm:prSet presAssocID="{5B4602C5-84AF-44BA-B975-2E51E1B37112}" presName="desTx" presStyleLbl="alignAccFollowNode1" presStyleIdx="0" presStyleCnt="1">
        <dgm:presLayoutVars>
          <dgm:bulletEnabled val="1"/>
        </dgm:presLayoutVars>
      </dgm:prSet>
      <dgm:spPr>
        <a:prstGeom prst="doubleWave">
          <a:avLst/>
        </a:prstGeom>
      </dgm:spPr>
      <dgm:t>
        <a:bodyPr/>
        <a:lstStyle/>
        <a:p>
          <a:endParaRPr lang="en-US"/>
        </a:p>
      </dgm:t>
    </dgm:pt>
  </dgm:ptLst>
  <dgm:cxnLst>
    <dgm:cxn modelId="{6B07DA47-498D-4E05-85E5-799D830778A8}" type="presOf" srcId="{5B4602C5-84AF-44BA-B975-2E51E1B37112}" destId="{A27B8D15-1D0E-4FC8-89A2-5FE7D2D872F5}" srcOrd="0" destOrd="0" presId="urn:microsoft.com/office/officeart/2005/8/layout/hList1"/>
    <dgm:cxn modelId="{755EC413-35AD-439F-B37F-D48BF265ED0E}" srcId="{5B4602C5-84AF-44BA-B975-2E51E1B37112}" destId="{EABA157E-DFE8-4EC3-9725-98E917C5DBDA}" srcOrd="0" destOrd="0" parTransId="{FB848DB8-3B91-4417-B6C5-CADA38F2389E}" sibTransId="{26B4E659-11D0-47AF-BF5B-B9D64DF06481}"/>
    <dgm:cxn modelId="{D26B62AD-4056-4D14-8C0B-055700930B7E}" type="presOf" srcId="{EABA157E-DFE8-4EC3-9725-98E917C5DBDA}" destId="{32E6ED1E-B4FA-4248-8C12-F5B1F766FF06}" srcOrd="0" destOrd="0" presId="urn:microsoft.com/office/officeart/2005/8/layout/hList1"/>
    <dgm:cxn modelId="{CFE96487-EB7A-414E-B9B2-FAAACB4B67DF}" type="presOf" srcId="{BB557C1C-EEB5-4D47-856D-EC091F14FB6B}" destId="{49BA2EFB-5D50-45F4-A2CC-5F3EEFB39BD1}" srcOrd="0" destOrd="0" presId="urn:microsoft.com/office/officeart/2005/8/layout/hList1"/>
    <dgm:cxn modelId="{605DED3F-EA04-4AD8-8E99-978E87DD0783}" srcId="{BB557C1C-EEB5-4D47-856D-EC091F14FB6B}" destId="{5B4602C5-84AF-44BA-B975-2E51E1B37112}" srcOrd="0" destOrd="0" parTransId="{E1235402-E56C-4BBA-A15A-212D17628116}" sibTransId="{C098F3D2-D6A0-4F93-AF6C-0CE1A1E6272D}"/>
    <dgm:cxn modelId="{6667825E-A371-4A47-A6CE-7ACC78C40568}" type="presParOf" srcId="{49BA2EFB-5D50-45F4-A2CC-5F3EEFB39BD1}" destId="{DA11C174-B74D-4CDB-9AF8-54D546E86163}" srcOrd="0" destOrd="0" presId="urn:microsoft.com/office/officeart/2005/8/layout/hList1"/>
    <dgm:cxn modelId="{C7C08785-664B-49DB-9D20-D7D4892D2ED9}" type="presParOf" srcId="{DA11C174-B74D-4CDB-9AF8-54D546E86163}" destId="{A27B8D15-1D0E-4FC8-89A2-5FE7D2D872F5}" srcOrd="0" destOrd="0" presId="urn:microsoft.com/office/officeart/2005/8/layout/hList1"/>
    <dgm:cxn modelId="{8299AB7A-6AA3-4350-B41B-CEB78C684FB7}" type="presParOf" srcId="{DA11C174-B74D-4CDB-9AF8-54D546E86163}" destId="{32E6ED1E-B4FA-4248-8C12-F5B1F766FF0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63A5DEE-7A1F-42E3-A791-922FA4285387}" type="doc">
      <dgm:prSet loTypeId="urn:microsoft.com/office/officeart/2005/8/layout/default#2" loCatId="list" qsTypeId="urn:microsoft.com/office/officeart/2005/8/quickstyle/3d1" qsCatId="3D" csTypeId="urn:microsoft.com/office/officeart/2005/8/colors/accent2_1" csCatId="accent2" phldr="1"/>
      <dgm:spPr/>
      <dgm:t>
        <a:bodyPr/>
        <a:lstStyle/>
        <a:p>
          <a:endParaRPr lang="en-US"/>
        </a:p>
      </dgm:t>
    </dgm:pt>
    <dgm:pt modelId="{F3BD959A-92D8-483B-B5B4-F8605450BE84}">
      <dgm:prSet/>
      <dgm:spPr/>
      <dgm:t>
        <a:bodyPr/>
        <a:lstStyle/>
        <a:p>
          <a:pPr algn="ctr" rtl="1"/>
          <a:r>
            <a:rPr lang="fa-IR" dirty="0" smtClean="0">
              <a:cs typeface="B Titr" pitchFamily="2" charset="-78"/>
            </a:rPr>
            <a:t>الزامات دارایی</a:t>
          </a:r>
          <a:endParaRPr lang="en-US" dirty="0">
            <a:cs typeface="B Titr" pitchFamily="2" charset="-78"/>
          </a:endParaRPr>
        </a:p>
      </dgm:t>
    </dgm:pt>
    <dgm:pt modelId="{62CA5644-BB89-4501-83A7-B1A5B42BA2AC}" type="parTrans" cxnId="{0D25AB09-8085-4E97-9090-8958B41D0ABA}">
      <dgm:prSet/>
      <dgm:spPr/>
      <dgm:t>
        <a:bodyPr/>
        <a:lstStyle/>
        <a:p>
          <a:endParaRPr lang="en-US">
            <a:cs typeface="B Zar" pitchFamily="2" charset="-78"/>
          </a:endParaRPr>
        </a:p>
      </dgm:t>
    </dgm:pt>
    <dgm:pt modelId="{31140254-7709-4412-916B-FB392C679A47}" type="sibTrans" cxnId="{0D25AB09-8085-4E97-9090-8958B41D0ABA}">
      <dgm:prSet/>
      <dgm:spPr/>
      <dgm:t>
        <a:bodyPr/>
        <a:lstStyle/>
        <a:p>
          <a:endParaRPr lang="en-US">
            <a:cs typeface="B Zar" pitchFamily="2" charset="-78"/>
          </a:endParaRPr>
        </a:p>
      </dgm:t>
    </dgm:pt>
    <dgm:pt modelId="{B9FAEEE4-7F37-4D72-B651-E3EFFAA47617}">
      <dgm:prSet/>
      <dgm:spPr/>
      <dgm:t>
        <a:bodyPr/>
        <a:lstStyle/>
        <a:p>
          <a:pPr algn="justLow" rtl="1"/>
          <a:r>
            <a:rPr lang="fa-IR" dirty="0" smtClean="0">
              <a:cs typeface="B Zar" pitchFamily="2" charset="-78"/>
            </a:rPr>
            <a:t>حداقل 75 درصد از ارزش دارایی‌های </a:t>
          </a:r>
          <a:r>
            <a:rPr lang="en-US" dirty="0" smtClean="0">
              <a:cs typeface="B Zar" pitchFamily="2" charset="-78"/>
            </a:rPr>
            <a:t>REITs</a:t>
          </a:r>
          <a:r>
            <a:rPr lang="fa-IR" dirty="0" smtClean="0">
              <a:cs typeface="B Zar" pitchFamily="2" charset="-78"/>
            </a:rPr>
            <a:t> باید شامل دارایی‌های مبتنی بر املاک و مستغلات باشد. از قبیل ملک و وام با وثیقۀ ملکی</a:t>
          </a:r>
          <a:endParaRPr lang="en-US" dirty="0">
            <a:cs typeface="B Zar" pitchFamily="2" charset="-78"/>
          </a:endParaRPr>
        </a:p>
      </dgm:t>
    </dgm:pt>
    <dgm:pt modelId="{C8505784-A43A-4D88-8FEA-B6AC6C0F09CB}" type="parTrans" cxnId="{4D8C29A5-91C9-451B-BDD6-8001582EE351}">
      <dgm:prSet/>
      <dgm:spPr/>
      <dgm:t>
        <a:bodyPr/>
        <a:lstStyle/>
        <a:p>
          <a:endParaRPr lang="en-US">
            <a:cs typeface="B Zar" pitchFamily="2" charset="-78"/>
          </a:endParaRPr>
        </a:p>
      </dgm:t>
    </dgm:pt>
    <dgm:pt modelId="{DBD99DB5-23A5-4457-84F0-F06348F1A399}" type="sibTrans" cxnId="{4D8C29A5-91C9-451B-BDD6-8001582EE351}">
      <dgm:prSet/>
      <dgm:spPr/>
      <dgm:t>
        <a:bodyPr/>
        <a:lstStyle/>
        <a:p>
          <a:endParaRPr lang="en-US">
            <a:cs typeface="B Zar" pitchFamily="2" charset="-78"/>
          </a:endParaRPr>
        </a:p>
      </dgm:t>
    </dgm:pt>
    <dgm:pt modelId="{037C2A9C-80BC-4E2A-B973-08BF996996FC}">
      <dgm:prSet/>
      <dgm:spPr/>
      <dgm:t>
        <a:bodyPr/>
        <a:lstStyle/>
        <a:p>
          <a:pPr algn="ctr" rtl="1"/>
          <a:r>
            <a:rPr lang="fa-IR" dirty="0" smtClean="0">
              <a:cs typeface="B Titr" pitchFamily="2" charset="-78"/>
            </a:rPr>
            <a:t>الزامات درآمد</a:t>
          </a:r>
          <a:endParaRPr lang="en-US" dirty="0">
            <a:cs typeface="B Titr" pitchFamily="2" charset="-78"/>
          </a:endParaRPr>
        </a:p>
      </dgm:t>
    </dgm:pt>
    <dgm:pt modelId="{04EF7894-6204-41CC-8D66-CF89CB4229DF}" type="parTrans" cxnId="{5D9F43C6-F89D-4466-AF5A-7967BD3B154E}">
      <dgm:prSet/>
      <dgm:spPr/>
      <dgm:t>
        <a:bodyPr/>
        <a:lstStyle/>
        <a:p>
          <a:endParaRPr lang="en-US">
            <a:cs typeface="B Zar" pitchFamily="2" charset="-78"/>
          </a:endParaRPr>
        </a:p>
      </dgm:t>
    </dgm:pt>
    <dgm:pt modelId="{0AC2260D-4300-4EF2-9605-7C5FDB3D0EE4}" type="sibTrans" cxnId="{5D9F43C6-F89D-4466-AF5A-7967BD3B154E}">
      <dgm:prSet/>
      <dgm:spPr/>
      <dgm:t>
        <a:bodyPr/>
        <a:lstStyle/>
        <a:p>
          <a:endParaRPr lang="en-US">
            <a:cs typeface="B Zar" pitchFamily="2" charset="-78"/>
          </a:endParaRPr>
        </a:p>
      </dgm:t>
    </dgm:pt>
    <dgm:pt modelId="{8F008A83-859A-4BE1-8453-26BFBB0CAFC6}">
      <dgm:prSet/>
      <dgm:spPr/>
      <dgm:t>
        <a:bodyPr/>
        <a:lstStyle/>
        <a:p>
          <a:pPr algn="justLow" rtl="1"/>
          <a:r>
            <a:rPr lang="fa-IR" dirty="0" smtClean="0">
              <a:cs typeface="B Zar" pitchFamily="2" charset="-78"/>
            </a:rPr>
            <a:t>حداقل 75 درصد از سود ناخالص </a:t>
          </a:r>
          <a:r>
            <a:rPr lang="en-US" dirty="0" smtClean="0">
              <a:cs typeface="B Zar" pitchFamily="2" charset="-78"/>
            </a:rPr>
            <a:t>REITs</a:t>
          </a:r>
          <a:r>
            <a:rPr lang="fa-IR" dirty="0" smtClean="0">
              <a:cs typeface="B Zar" pitchFamily="2" charset="-78"/>
            </a:rPr>
            <a:t> باید شامل درآمد اجارۀ ملک و یا بهرۀ وام‌های رهنی باشد.</a:t>
          </a:r>
          <a:endParaRPr lang="en-US" dirty="0">
            <a:cs typeface="B Zar" pitchFamily="2" charset="-78"/>
          </a:endParaRPr>
        </a:p>
      </dgm:t>
    </dgm:pt>
    <dgm:pt modelId="{24D37918-EEFD-49DE-B795-697630264B64}" type="parTrans" cxnId="{E37A157E-8199-4805-8445-0B67ECC8CA34}">
      <dgm:prSet/>
      <dgm:spPr/>
      <dgm:t>
        <a:bodyPr/>
        <a:lstStyle/>
        <a:p>
          <a:endParaRPr lang="en-US">
            <a:cs typeface="B Zar" pitchFamily="2" charset="-78"/>
          </a:endParaRPr>
        </a:p>
      </dgm:t>
    </dgm:pt>
    <dgm:pt modelId="{94C1CD58-5904-4226-9327-74BE9930845E}" type="sibTrans" cxnId="{E37A157E-8199-4805-8445-0B67ECC8CA34}">
      <dgm:prSet/>
      <dgm:spPr/>
      <dgm:t>
        <a:bodyPr/>
        <a:lstStyle/>
        <a:p>
          <a:endParaRPr lang="en-US">
            <a:cs typeface="B Zar" pitchFamily="2" charset="-78"/>
          </a:endParaRPr>
        </a:p>
      </dgm:t>
    </dgm:pt>
    <dgm:pt modelId="{B186193A-AE46-4687-9F17-7A83081E081D}">
      <dgm:prSet/>
      <dgm:spPr/>
      <dgm:t>
        <a:bodyPr/>
        <a:lstStyle/>
        <a:p>
          <a:pPr algn="ctr" rtl="1"/>
          <a:r>
            <a:rPr lang="fa-IR" dirty="0" smtClean="0">
              <a:cs typeface="B Titr" pitchFamily="2" charset="-78"/>
            </a:rPr>
            <a:t>الزامات تقسیم سود</a:t>
          </a:r>
          <a:endParaRPr lang="en-US" dirty="0">
            <a:cs typeface="B Titr" pitchFamily="2" charset="-78"/>
          </a:endParaRPr>
        </a:p>
      </dgm:t>
    </dgm:pt>
    <dgm:pt modelId="{85197870-6E5C-4A4F-8F11-9FD1A49A136F}" type="parTrans" cxnId="{526D9997-0648-4A7F-9B58-F715EA6297FE}">
      <dgm:prSet/>
      <dgm:spPr/>
      <dgm:t>
        <a:bodyPr/>
        <a:lstStyle/>
        <a:p>
          <a:endParaRPr lang="en-US">
            <a:cs typeface="B Zar" pitchFamily="2" charset="-78"/>
          </a:endParaRPr>
        </a:p>
      </dgm:t>
    </dgm:pt>
    <dgm:pt modelId="{5D34FAF2-2762-4734-8558-5A29B6A619CF}" type="sibTrans" cxnId="{526D9997-0648-4A7F-9B58-F715EA6297FE}">
      <dgm:prSet/>
      <dgm:spPr/>
      <dgm:t>
        <a:bodyPr/>
        <a:lstStyle/>
        <a:p>
          <a:endParaRPr lang="en-US">
            <a:cs typeface="B Zar" pitchFamily="2" charset="-78"/>
          </a:endParaRPr>
        </a:p>
      </dgm:t>
    </dgm:pt>
    <dgm:pt modelId="{50C93B58-A13E-4E62-ACCE-6E070FFCCD18}">
      <dgm:prSet/>
      <dgm:spPr/>
      <dgm:t>
        <a:bodyPr/>
        <a:lstStyle/>
        <a:p>
          <a:pPr algn="justLow" rtl="1"/>
          <a:r>
            <a:rPr lang="fa-IR" dirty="0" smtClean="0">
              <a:cs typeface="B Zar" pitchFamily="2" charset="-78"/>
            </a:rPr>
            <a:t>حداقل 90 درصد از درآمد مشمول مالیات  </a:t>
          </a:r>
          <a:r>
            <a:rPr lang="en-US" dirty="0" smtClean="0">
              <a:cs typeface="B Zar" pitchFamily="2" charset="-78"/>
            </a:rPr>
            <a:t>REITs</a:t>
          </a:r>
          <a:r>
            <a:rPr lang="fa-IR" dirty="0" smtClean="0">
              <a:cs typeface="B Zar" pitchFamily="2" charset="-78"/>
            </a:rPr>
            <a:t> باید میان سهامداران توزیع شود. هر اندازه که سود انباشته کند، آن قسمت از سود مانند سایر شرکت‌ها مشمول مالیات می‌شود.</a:t>
          </a:r>
          <a:endParaRPr lang="en-US" dirty="0">
            <a:cs typeface="B Zar" pitchFamily="2" charset="-78"/>
          </a:endParaRPr>
        </a:p>
      </dgm:t>
    </dgm:pt>
    <dgm:pt modelId="{BF329DC3-C04A-409C-922B-EE44A8FEED91}" type="parTrans" cxnId="{EE0950F5-FBAA-41D9-A8EE-A30F27023F56}">
      <dgm:prSet/>
      <dgm:spPr/>
      <dgm:t>
        <a:bodyPr/>
        <a:lstStyle/>
        <a:p>
          <a:endParaRPr lang="en-US">
            <a:cs typeface="B Zar" pitchFamily="2" charset="-78"/>
          </a:endParaRPr>
        </a:p>
      </dgm:t>
    </dgm:pt>
    <dgm:pt modelId="{EDD17F0F-71E3-4D2F-801A-DFBC1C9346EA}" type="sibTrans" cxnId="{EE0950F5-FBAA-41D9-A8EE-A30F27023F56}">
      <dgm:prSet/>
      <dgm:spPr/>
      <dgm:t>
        <a:bodyPr/>
        <a:lstStyle/>
        <a:p>
          <a:endParaRPr lang="en-US">
            <a:cs typeface="B Zar" pitchFamily="2" charset="-78"/>
          </a:endParaRPr>
        </a:p>
      </dgm:t>
    </dgm:pt>
    <dgm:pt modelId="{C7726684-E7EE-40F4-B30E-601BE7575CAA}">
      <dgm:prSet/>
      <dgm:spPr/>
      <dgm:t>
        <a:bodyPr/>
        <a:lstStyle/>
        <a:p>
          <a:pPr algn="ctr" rtl="1"/>
          <a:r>
            <a:rPr lang="fa-IR" dirty="0" smtClean="0">
              <a:cs typeface="B Titr" pitchFamily="2" charset="-78"/>
            </a:rPr>
            <a:t>الزامات مالکیت</a:t>
          </a:r>
          <a:endParaRPr lang="en-US" dirty="0">
            <a:cs typeface="B Titr" pitchFamily="2" charset="-78"/>
          </a:endParaRPr>
        </a:p>
      </dgm:t>
    </dgm:pt>
    <dgm:pt modelId="{770DB10D-7575-48C4-A415-637B9593069D}" type="parTrans" cxnId="{F88CB660-225C-4510-9EF1-241185183832}">
      <dgm:prSet/>
      <dgm:spPr/>
      <dgm:t>
        <a:bodyPr/>
        <a:lstStyle/>
        <a:p>
          <a:endParaRPr lang="en-US">
            <a:cs typeface="B Zar" pitchFamily="2" charset="-78"/>
          </a:endParaRPr>
        </a:p>
      </dgm:t>
    </dgm:pt>
    <dgm:pt modelId="{AA2A2366-05A0-4841-9EB0-94317F2125C5}" type="sibTrans" cxnId="{F88CB660-225C-4510-9EF1-241185183832}">
      <dgm:prSet/>
      <dgm:spPr/>
      <dgm:t>
        <a:bodyPr/>
        <a:lstStyle/>
        <a:p>
          <a:endParaRPr lang="en-US">
            <a:cs typeface="B Zar" pitchFamily="2" charset="-78"/>
          </a:endParaRPr>
        </a:p>
      </dgm:t>
    </dgm:pt>
    <dgm:pt modelId="{6D910F51-9F1C-4611-B531-D782841B0973}">
      <dgm:prSet/>
      <dgm:spPr/>
      <dgm:t>
        <a:bodyPr/>
        <a:lstStyle/>
        <a:p>
          <a:pPr algn="r" rtl="1"/>
          <a:r>
            <a:rPr lang="fa-IR" dirty="0" smtClean="0">
              <a:cs typeface="B Zar" pitchFamily="2" charset="-78"/>
            </a:rPr>
            <a:t>سهام </a:t>
          </a:r>
          <a:r>
            <a:rPr lang="en-US" dirty="0" smtClean="0">
              <a:cs typeface="B Zar" pitchFamily="2" charset="-78"/>
            </a:rPr>
            <a:t>REITs</a:t>
          </a:r>
          <a:r>
            <a:rPr lang="fa-IR" dirty="0" smtClean="0">
              <a:cs typeface="B Zar" pitchFamily="2" charset="-78"/>
            </a:rPr>
            <a:t> تماماً قابل انتقال است. تعداد سهامداران </a:t>
          </a:r>
          <a:r>
            <a:rPr lang="en-US" dirty="0" smtClean="0">
              <a:cs typeface="B Zar" pitchFamily="2" charset="-78"/>
            </a:rPr>
            <a:t> REITs </a:t>
          </a:r>
          <a:r>
            <a:rPr lang="fa-IR" dirty="0" smtClean="0">
              <a:cs typeface="B Zar" pitchFamily="2" charset="-78"/>
            </a:rPr>
            <a:t>نباید کمتر از 100 نفر باشند و نیز بیش از 50 درصد سهام نباید در مالکیت 5 نفر سهامدار یا کمتر باشد.</a:t>
          </a:r>
          <a:endParaRPr lang="en-US" dirty="0">
            <a:cs typeface="B Zar" pitchFamily="2" charset="-78"/>
          </a:endParaRPr>
        </a:p>
      </dgm:t>
    </dgm:pt>
    <dgm:pt modelId="{E1534077-B182-4835-9551-71FC53917D46}" type="parTrans" cxnId="{AA9B7939-9E8F-4D01-8C30-B0745A72ED36}">
      <dgm:prSet/>
      <dgm:spPr/>
      <dgm:t>
        <a:bodyPr/>
        <a:lstStyle/>
        <a:p>
          <a:endParaRPr lang="en-US">
            <a:cs typeface="B Zar" pitchFamily="2" charset="-78"/>
          </a:endParaRPr>
        </a:p>
      </dgm:t>
    </dgm:pt>
    <dgm:pt modelId="{AE2ADA9C-3258-4104-AA04-528EADFA58D9}" type="sibTrans" cxnId="{AA9B7939-9E8F-4D01-8C30-B0745A72ED36}">
      <dgm:prSet/>
      <dgm:spPr/>
      <dgm:t>
        <a:bodyPr/>
        <a:lstStyle/>
        <a:p>
          <a:endParaRPr lang="en-US">
            <a:cs typeface="B Zar" pitchFamily="2" charset="-78"/>
          </a:endParaRPr>
        </a:p>
      </dgm:t>
    </dgm:pt>
    <dgm:pt modelId="{5B3F672C-B346-4CCD-8423-A2058EBD0322}" type="pres">
      <dgm:prSet presAssocID="{763A5DEE-7A1F-42E3-A791-922FA4285387}" presName="diagram" presStyleCnt="0">
        <dgm:presLayoutVars>
          <dgm:dir/>
          <dgm:resizeHandles val="exact"/>
        </dgm:presLayoutVars>
      </dgm:prSet>
      <dgm:spPr/>
      <dgm:t>
        <a:bodyPr/>
        <a:lstStyle/>
        <a:p>
          <a:endParaRPr lang="en-US"/>
        </a:p>
      </dgm:t>
    </dgm:pt>
    <dgm:pt modelId="{3830A558-9356-4B11-AF0D-181537CC272B}" type="pres">
      <dgm:prSet presAssocID="{F3BD959A-92D8-483B-B5B4-F8605450BE84}" presName="node" presStyleLbl="node1" presStyleIdx="0" presStyleCnt="4">
        <dgm:presLayoutVars>
          <dgm:bulletEnabled val="1"/>
        </dgm:presLayoutVars>
      </dgm:prSet>
      <dgm:spPr/>
      <dgm:t>
        <a:bodyPr/>
        <a:lstStyle/>
        <a:p>
          <a:endParaRPr lang="en-US"/>
        </a:p>
      </dgm:t>
    </dgm:pt>
    <dgm:pt modelId="{4B153E76-D18B-47D2-9A50-888B581B0A83}" type="pres">
      <dgm:prSet presAssocID="{31140254-7709-4412-916B-FB392C679A47}" presName="sibTrans" presStyleCnt="0"/>
      <dgm:spPr/>
    </dgm:pt>
    <dgm:pt modelId="{005F2C9C-C4C0-4637-9849-EF0DAFB66A63}" type="pres">
      <dgm:prSet presAssocID="{037C2A9C-80BC-4E2A-B973-08BF996996FC}" presName="node" presStyleLbl="node1" presStyleIdx="1" presStyleCnt="4">
        <dgm:presLayoutVars>
          <dgm:bulletEnabled val="1"/>
        </dgm:presLayoutVars>
      </dgm:prSet>
      <dgm:spPr/>
      <dgm:t>
        <a:bodyPr/>
        <a:lstStyle/>
        <a:p>
          <a:endParaRPr lang="en-US"/>
        </a:p>
      </dgm:t>
    </dgm:pt>
    <dgm:pt modelId="{15D965EE-83DF-483C-BDA4-F630997A1B9F}" type="pres">
      <dgm:prSet presAssocID="{0AC2260D-4300-4EF2-9605-7C5FDB3D0EE4}" presName="sibTrans" presStyleCnt="0"/>
      <dgm:spPr/>
    </dgm:pt>
    <dgm:pt modelId="{AAFCC5BD-0804-4D40-8F46-56846F20BCEC}" type="pres">
      <dgm:prSet presAssocID="{B186193A-AE46-4687-9F17-7A83081E081D}" presName="node" presStyleLbl="node1" presStyleIdx="2" presStyleCnt="4">
        <dgm:presLayoutVars>
          <dgm:bulletEnabled val="1"/>
        </dgm:presLayoutVars>
      </dgm:prSet>
      <dgm:spPr/>
      <dgm:t>
        <a:bodyPr/>
        <a:lstStyle/>
        <a:p>
          <a:endParaRPr lang="en-US"/>
        </a:p>
      </dgm:t>
    </dgm:pt>
    <dgm:pt modelId="{F9B42D8C-DD6B-49A1-8FB9-0817ACA1B5FB}" type="pres">
      <dgm:prSet presAssocID="{5D34FAF2-2762-4734-8558-5A29B6A619CF}" presName="sibTrans" presStyleCnt="0"/>
      <dgm:spPr/>
    </dgm:pt>
    <dgm:pt modelId="{03B53838-1A46-4B1B-9FDC-7583BB2B1C87}" type="pres">
      <dgm:prSet presAssocID="{C7726684-E7EE-40F4-B30E-601BE7575CAA}" presName="node" presStyleLbl="node1" presStyleIdx="3" presStyleCnt="4">
        <dgm:presLayoutVars>
          <dgm:bulletEnabled val="1"/>
        </dgm:presLayoutVars>
      </dgm:prSet>
      <dgm:spPr/>
      <dgm:t>
        <a:bodyPr/>
        <a:lstStyle/>
        <a:p>
          <a:endParaRPr lang="en-US"/>
        </a:p>
      </dgm:t>
    </dgm:pt>
  </dgm:ptLst>
  <dgm:cxnLst>
    <dgm:cxn modelId="{E37A157E-8199-4805-8445-0B67ECC8CA34}" srcId="{037C2A9C-80BC-4E2A-B973-08BF996996FC}" destId="{8F008A83-859A-4BE1-8453-26BFBB0CAFC6}" srcOrd="0" destOrd="0" parTransId="{24D37918-EEFD-49DE-B795-697630264B64}" sibTransId="{94C1CD58-5904-4226-9327-74BE9930845E}"/>
    <dgm:cxn modelId="{BED71CA5-66FE-472E-AAA2-C92CE16B03B0}" type="presOf" srcId="{F3BD959A-92D8-483B-B5B4-F8605450BE84}" destId="{3830A558-9356-4B11-AF0D-181537CC272B}" srcOrd="0" destOrd="0" presId="urn:microsoft.com/office/officeart/2005/8/layout/default#2"/>
    <dgm:cxn modelId="{526D9997-0648-4A7F-9B58-F715EA6297FE}" srcId="{763A5DEE-7A1F-42E3-A791-922FA4285387}" destId="{B186193A-AE46-4687-9F17-7A83081E081D}" srcOrd="2" destOrd="0" parTransId="{85197870-6E5C-4A4F-8F11-9FD1A49A136F}" sibTransId="{5D34FAF2-2762-4734-8558-5A29B6A619CF}"/>
    <dgm:cxn modelId="{0D25AB09-8085-4E97-9090-8958B41D0ABA}" srcId="{763A5DEE-7A1F-42E3-A791-922FA4285387}" destId="{F3BD959A-92D8-483B-B5B4-F8605450BE84}" srcOrd="0" destOrd="0" parTransId="{62CA5644-BB89-4501-83A7-B1A5B42BA2AC}" sibTransId="{31140254-7709-4412-916B-FB392C679A47}"/>
    <dgm:cxn modelId="{AA9B7939-9E8F-4D01-8C30-B0745A72ED36}" srcId="{C7726684-E7EE-40F4-B30E-601BE7575CAA}" destId="{6D910F51-9F1C-4611-B531-D782841B0973}" srcOrd="0" destOrd="0" parTransId="{E1534077-B182-4835-9551-71FC53917D46}" sibTransId="{AE2ADA9C-3258-4104-AA04-528EADFA58D9}"/>
    <dgm:cxn modelId="{27F22427-90ED-4BE8-B9B5-B97938A426A5}" type="presOf" srcId="{B9FAEEE4-7F37-4D72-B651-E3EFFAA47617}" destId="{3830A558-9356-4B11-AF0D-181537CC272B}" srcOrd="0" destOrd="1" presId="urn:microsoft.com/office/officeart/2005/8/layout/default#2"/>
    <dgm:cxn modelId="{25406E6E-EF87-4FBC-8727-D44065AF52CF}" type="presOf" srcId="{6D910F51-9F1C-4611-B531-D782841B0973}" destId="{03B53838-1A46-4B1B-9FDC-7583BB2B1C87}" srcOrd="0" destOrd="1" presId="urn:microsoft.com/office/officeart/2005/8/layout/default#2"/>
    <dgm:cxn modelId="{EE0950F5-FBAA-41D9-A8EE-A30F27023F56}" srcId="{B186193A-AE46-4687-9F17-7A83081E081D}" destId="{50C93B58-A13E-4E62-ACCE-6E070FFCCD18}" srcOrd="0" destOrd="0" parTransId="{BF329DC3-C04A-409C-922B-EE44A8FEED91}" sibTransId="{EDD17F0F-71E3-4D2F-801A-DFBC1C9346EA}"/>
    <dgm:cxn modelId="{48EB3645-00F3-4465-B3B8-113B4EEF620A}" type="presOf" srcId="{8F008A83-859A-4BE1-8453-26BFBB0CAFC6}" destId="{005F2C9C-C4C0-4637-9849-EF0DAFB66A63}" srcOrd="0" destOrd="1" presId="urn:microsoft.com/office/officeart/2005/8/layout/default#2"/>
    <dgm:cxn modelId="{60794569-1DA3-4975-BC46-8A3B08252094}" type="presOf" srcId="{50C93B58-A13E-4E62-ACCE-6E070FFCCD18}" destId="{AAFCC5BD-0804-4D40-8F46-56846F20BCEC}" srcOrd="0" destOrd="1" presId="urn:microsoft.com/office/officeart/2005/8/layout/default#2"/>
    <dgm:cxn modelId="{4D8C29A5-91C9-451B-BDD6-8001582EE351}" srcId="{F3BD959A-92D8-483B-B5B4-F8605450BE84}" destId="{B9FAEEE4-7F37-4D72-B651-E3EFFAA47617}" srcOrd="0" destOrd="0" parTransId="{C8505784-A43A-4D88-8FEA-B6AC6C0F09CB}" sibTransId="{DBD99DB5-23A5-4457-84F0-F06348F1A399}"/>
    <dgm:cxn modelId="{F88CB660-225C-4510-9EF1-241185183832}" srcId="{763A5DEE-7A1F-42E3-A791-922FA4285387}" destId="{C7726684-E7EE-40F4-B30E-601BE7575CAA}" srcOrd="3" destOrd="0" parTransId="{770DB10D-7575-48C4-A415-637B9593069D}" sibTransId="{AA2A2366-05A0-4841-9EB0-94317F2125C5}"/>
    <dgm:cxn modelId="{232D1C3D-F9ED-4C13-9181-9CBD3AB27EE8}" type="presOf" srcId="{B186193A-AE46-4687-9F17-7A83081E081D}" destId="{AAFCC5BD-0804-4D40-8F46-56846F20BCEC}" srcOrd="0" destOrd="0" presId="urn:microsoft.com/office/officeart/2005/8/layout/default#2"/>
    <dgm:cxn modelId="{02CDE1C8-E4C5-4F25-9E43-09A773D17D78}" type="presOf" srcId="{C7726684-E7EE-40F4-B30E-601BE7575CAA}" destId="{03B53838-1A46-4B1B-9FDC-7583BB2B1C87}" srcOrd="0" destOrd="0" presId="urn:microsoft.com/office/officeart/2005/8/layout/default#2"/>
    <dgm:cxn modelId="{F7A31B7E-F5A4-4C0C-B250-73C4FF4146D2}" type="presOf" srcId="{037C2A9C-80BC-4E2A-B973-08BF996996FC}" destId="{005F2C9C-C4C0-4637-9849-EF0DAFB66A63}" srcOrd="0" destOrd="0" presId="urn:microsoft.com/office/officeart/2005/8/layout/default#2"/>
    <dgm:cxn modelId="{85A423AE-D342-49F1-B772-647E97656089}" type="presOf" srcId="{763A5DEE-7A1F-42E3-A791-922FA4285387}" destId="{5B3F672C-B346-4CCD-8423-A2058EBD0322}" srcOrd="0" destOrd="0" presId="urn:microsoft.com/office/officeart/2005/8/layout/default#2"/>
    <dgm:cxn modelId="{5D9F43C6-F89D-4466-AF5A-7967BD3B154E}" srcId="{763A5DEE-7A1F-42E3-A791-922FA4285387}" destId="{037C2A9C-80BC-4E2A-B973-08BF996996FC}" srcOrd="1" destOrd="0" parTransId="{04EF7894-6204-41CC-8D66-CF89CB4229DF}" sibTransId="{0AC2260D-4300-4EF2-9605-7C5FDB3D0EE4}"/>
    <dgm:cxn modelId="{69EF433B-C200-40F1-B8EB-4A29D4B42DE8}" type="presParOf" srcId="{5B3F672C-B346-4CCD-8423-A2058EBD0322}" destId="{3830A558-9356-4B11-AF0D-181537CC272B}" srcOrd="0" destOrd="0" presId="urn:microsoft.com/office/officeart/2005/8/layout/default#2"/>
    <dgm:cxn modelId="{93681689-070E-49B3-AEE8-2AD39E4F0555}" type="presParOf" srcId="{5B3F672C-B346-4CCD-8423-A2058EBD0322}" destId="{4B153E76-D18B-47D2-9A50-888B581B0A83}" srcOrd="1" destOrd="0" presId="urn:microsoft.com/office/officeart/2005/8/layout/default#2"/>
    <dgm:cxn modelId="{E64B2A8C-CC40-4BCB-BA6F-05A1D015C353}" type="presParOf" srcId="{5B3F672C-B346-4CCD-8423-A2058EBD0322}" destId="{005F2C9C-C4C0-4637-9849-EF0DAFB66A63}" srcOrd="2" destOrd="0" presId="urn:microsoft.com/office/officeart/2005/8/layout/default#2"/>
    <dgm:cxn modelId="{8118865D-5D5C-4FA8-B09E-201B175B7E6F}" type="presParOf" srcId="{5B3F672C-B346-4CCD-8423-A2058EBD0322}" destId="{15D965EE-83DF-483C-BDA4-F630997A1B9F}" srcOrd="3" destOrd="0" presId="urn:microsoft.com/office/officeart/2005/8/layout/default#2"/>
    <dgm:cxn modelId="{533F2889-B2A4-48E9-98B4-3B4EB7BD178D}" type="presParOf" srcId="{5B3F672C-B346-4CCD-8423-A2058EBD0322}" destId="{AAFCC5BD-0804-4D40-8F46-56846F20BCEC}" srcOrd="4" destOrd="0" presId="urn:microsoft.com/office/officeart/2005/8/layout/default#2"/>
    <dgm:cxn modelId="{3C1ADF55-04A4-4599-8581-9EBCEFA933B6}" type="presParOf" srcId="{5B3F672C-B346-4CCD-8423-A2058EBD0322}" destId="{F9B42D8C-DD6B-49A1-8FB9-0817ACA1B5FB}" srcOrd="5" destOrd="0" presId="urn:microsoft.com/office/officeart/2005/8/layout/default#2"/>
    <dgm:cxn modelId="{25C0F62E-B80A-43CC-A26E-66A7085EA95F}" type="presParOf" srcId="{5B3F672C-B346-4CCD-8423-A2058EBD0322}" destId="{03B53838-1A46-4B1B-9FDC-7583BB2B1C87}" srcOrd="6"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8226231-40FB-438A-B51A-851789E809DB}" type="doc">
      <dgm:prSet loTypeId="urn:microsoft.com/office/officeart/2005/8/layout/hList1" loCatId="list" qsTypeId="urn:microsoft.com/office/officeart/2005/8/quickstyle/3d1" qsCatId="3D" csTypeId="urn:microsoft.com/office/officeart/2005/8/colors/colorful1#13" csCatId="colorful" phldr="1"/>
      <dgm:spPr/>
      <dgm:t>
        <a:bodyPr/>
        <a:lstStyle/>
        <a:p>
          <a:endParaRPr lang="en-US"/>
        </a:p>
      </dgm:t>
    </dgm:pt>
    <dgm:pt modelId="{915946A4-8645-444B-954E-49327B08AA74}">
      <dgm:prSet/>
      <dgm:spPr/>
      <dgm:t>
        <a:bodyPr/>
        <a:lstStyle/>
        <a:p>
          <a:pPr rtl="1"/>
          <a:r>
            <a:rPr lang="fa-IR" dirty="0" smtClean="0">
              <a:cs typeface="B Zar" pitchFamily="2" charset="-78"/>
            </a:rPr>
            <a:t>صندوق زمین و ساختمان (</a:t>
          </a:r>
          <a:r>
            <a:rPr lang="en-US" dirty="0" smtClean="0">
              <a:cs typeface="B Zar" pitchFamily="2" charset="-78"/>
            </a:rPr>
            <a:t>real estate fund</a:t>
          </a:r>
          <a:r>
            <a:rPr lang="fa-IR" dirty="0" smtClean="0">
              <a:cs typeface="B Zar" pitchFamily="2" charset="-78"/>
            </a:rPr>
            <a:t>)</a:t>
          </a:r>
          <a:endParaRPr lang="fa-IR" dirty="0">
            <a:cs typeface="B Zar" pitchFamily="2" charset="-78"/>
          </a:endParaRPr>
        </a:p>
      </dgm:t>
    </dgm:pt>
    <dgm:pt modelId="{7308A486-25A9-4F83-BEBA-7748E7063B76}" type="parTrans" cxnId="{7324EE51-DC5D-4562-AAAC-63E55A083604}">
      <dgm:prSet/>
      <dgm:spPr/>
      <dgm:t>
        <a:bodyPr/>
        <a:lstStyle/>
        <a:p>
          <a:endParaRPr lang="en-US">
            <a:cs typeface="B Zar" pitchFamily="2" charset="-78"/>
          </a:endParaRPr>
        </a:p>
      </dgm:t>
    </dgm:pt>
    <dgm:pt modelId="{C5B378FC-0DB1-40D2-A9A1-F7BA10191C75}" type="sibTrans" cxnId="{7324EE51-DC5D-4562-AAAC-63E55A083604}">
      <dgm:prSet/>
      <dgm:spPr/>
      <dgm:t>
        <a:bodyPr/>
        <a:lstStyle/>
        <a:p>
          <a:endParaRPr lang="en-US">
            <a:cs typeface="B Zar" pitchFamily="2" charset="-78"/>
          </a:endParaRPr>
        </a:p>
      </dgm:t>
    </dgm:pt>
    <dgm:pt modelId="{F3CBC205-4F36-4FB9-8CA8-77503BC52483}">
      <dgm:prSet/>
      <dgm:spPr/>
      <dgm:t>
        <a:bodyPr/>
        <a:lstStyle/>
        <a:p>
          <a:pPr rtl="1"/>
          <a:r>
            <a:rPr lang="fa-IR" dirty="0" smtClean="0">
              <a:cs typeface="B Zar" pitchFamily="2" charset="-78"/>
            </a:rPr>
            <a:t>نهاد مالی است که با اخذ مجوز از سازمان بورس و اوراق بهادر تأسیس شده و به جمع آوری سرمایه از عموم و تخصیص آن به سرمایه‌گذاری در ساخت پروژه ساختمانی مشخص و فروش واحدهای ساختمانی آن می پردازد. درحقیقت این دسته از صندوق ها از نوع </a:t>
          </a:r>
          <a:r>
            <a:rPr lang="en-US" dirty="0" smtClean="0">
              <a:cs typeface="B Zar" pitchFamily="2" charset="-78"/>
            </a:rPr>
            <a:t>Project Fund</a:t>
          </a:r>
          <a:r>
            <a:rPr lang="fa-IR" dirty="0" smtClean="0">
              <a:cs typeface="B Zar" pitchFamily="2" charset="-78"/>
            </a:rPr>
            <a:t> ها می باشند.</a:t>
          </a:r>
          <a:endParaRPr lang="en-US" dirty="0">
            <a:cs typeface="B Zar" pitchFamily="2" charset="-78"/>
          </a:endParaRPr>
        </a:p>
      </dgm:t>
    </dgm:pt>
    <dgm:pt modelId="{12978DAD-A97F-4341-9E7D-9F643B2B20B1}" type="parTrans" cxnId="{50A0F98E-2206-4883-96EA-A8C1E5077565}">
      <dgm:prSet/>
      <dgm:spPr/>
      <dgm:t>
        <a:bodyPr/>
        <a:lstStyle/>
        <a:p>
          <a:endParaRPr lang="en-US">
            <a:cs typeface="B Zar" pitchFamily="2" charset="-78"/>
          </a:endParaRPr>
        </a:p>
      </dgm:t>
    </dgm:pt>
    <dgm:pt modelId="{52632E35-1888-4ABC-9907-AF387D28AB60}" type="sibTrans" cxnId="{50A0F98E-2206-4883-96EA-A8C1E5077565}">
      <dgm:prSet/>
      <dgm:spPr/>
      <dgm:t>
        <a:bodyPr/>
        <a:lstStyle/>
        <a:p>
          <a:endParaRPr lang="en-US">
            <a:cs typeface="B Zar" pitchFamily="2" charset="-78"/>
          </a:endParaRPr>
        </a:p>
      </dgm:t>
    </dgm:pt>
    <dgm:pt modelId="{0CCA5B59-EF98-4939-99AF-67E404E8C4B2}" type="pres">
      <dgm:prSet presAssocID="{88226231-40FB-438A-B51A-851789E809DB}" presName="Name0" presStyleCnt="0">
        <dgm:presLayoutVars>
          <dgm:dir/>
          <dgm:animLvl val="lvl"/>
          <dgm:resizeHandles val="exact"/>
        </dgm:presLayoutVars>
      </dgm:prSet>
      <dgm:spPr/>
      <dgm:t>
        <a:bodyPr/>
        <a:lstStyle/>
        <a:p>
          <a:endParaRPr lang="en-US"/>
        </a:p>
      </dgm:t>
    </dgm:pt>
    <dgm:pt modelId="{993AE52F-0065-410D-8674-0A0ECC9DCEEA}" type="pres">
      <dgm:prSet presAssocID="{915946A4-8645-444B-954E-49327B08AA74}" presName="composite" presStyleCnt="0"/>
      <dgm:spPr/>
    </dgm:pt>
    <dgm:pt modelId="{1110EA66-F18D-4837-9584-B20DA5F69F99}" type="pres">
      <dgm:prSet presAssocID="{915946A4-8645-444B-954E-49327B08AA74}" presName="parTx" presStyleLbl="alignNode1" presStyleIdx="0" presStyleCnt="1">
        <dgm:presLayoutVars>
          <dgm:chMax val="0"/>
          <dgm:chPref val="0"/>
          <dgm:bulletEnabled val="1"/>
        </dgm:presLayoutVars>
      </dgm:prSet>
      <dgm:spPr/>
      <dgm:t>
        <a:bodyPr/>
        <a:lstStyle/>
        <a:p>
          <a:endParaRPr lang="en-US"/>
        </a:p>
      </dgm:t>
    </dgm:pt>
    <dgm:pt modelId="{429A70FF-E531-4DD8-9A7F-050C1213A566}" type="pres">
      <dgm:prSet presAssocID="{915946A4-8645-444B-954E-49327B08AA74}" presName="desTx" presStyleLbl="alignAccFollowNode1" presStyleIdx="0" presStyleCnt="1">
        <dgm:presLayoutVars>
          <dgm:bulletEnabled val="1"/>
        </dgm:presLayoutVars>
      </dgm:prSet>
      <dgm:spPr>
        <a:prstGeom prst="doubleWave">
          <a:avLst/>
        </a:prstGeom>
      </dgm:spPr>
      <dgm:t>
        <a:bodyPr/>
        <a:lstStyle/>
        <a:p>
          <a:endParaRPr lang="en-US"/>
        </a:p>
      </dgm:t>
    </dgm:pt>
  </dgm:ptLst>
  <dgm:cxnLst>
    <dgm:cxn modelId="{7324EE51-DC5D-4562-AAAC-63E55A083604}" srcId="{88226231-40FB-438A-B51A-851789E809DB}" destId="{915946A4-8645-444B-954E-49327B08AA74}" srcOrd="0" destOrd="0" parTransId="{7308A486-25A9-4F83-BEBA-7748E7063B76}" sibTransId="{C5B378FC-0DB1-40D2-A9A1-F7BA10191C75}"/>
    <dgm:cxn modelId="{ACEBFE27-2092-4D4F-8344-0417AF298083}" type="presOf" srcId="{915946A4-8645-444B-954E-49327B08AA74}" destId="{1110EA66-F18D-4837-9584-B20DA5F69F99}" srcOrd="0" destOrd="0" presId="urn:microsoft.com/office/officeart/2005/8/layout/hList1"/>
    <dgm:cxn modelId="{50A0F98E-2206-4883-96EA-A8C1E5077565}" srcId="{915946A4-8645-444B-954E-49327B08AA74}" destId="{F3CBC205-4F36-4FB9-8CA8-77503BC52483}" srcOrd="0" destOrd="0" parTransId="{12978DAD-A97F-4341-9E7D-9F643B2B20B1}" sibTransId="{52632E35-1888-4ABC-9907-AF387D28AB60}"/>
    <dgm:cxn modelId="{C74D4610-147A-4718-9F74-B0B3EA99B16A}" type="presOf" srcId="{88226231-40FB-438A-B51A-851789E809DB}" destId="{0CCA5B59-EF98-4939-99AF-67E404E8C4B2}" srcOrd="0" destOrd="0" presId="urn:microsoft.com/office/officeart/2005/8/layout/hList1"/>
    <dgm:cxn modelId="{80B6E694-0702-4158-87BE-819CB7F7EEAC}" type="presOf" srcId="{F3CBC205-4F36-4FB9-8CA8-77503BC52483}" destId="{429A70FF-E531-4DD8-9A7F-050C1213A566}" srcOrd="0" destOrd="0" presId="urn:microsoft.com/office/officeart/2005/8/layout/hList1"/>
    <dgm:cxn modelId="{D4DF570F-DA19-4069-B590-71EB18B25D04}" type="presParOf" srcId="{0CCA5B59-EF98-4939-99AF-67E404E8C4B2}" destId="{993AE52F-0065-410D-8674-0A0ECC9DCEEA}" srcOrd="0" destOrd="0" presId="urn:microsoft.com/office/officeart/2005/8/layout/hList1"/>
    <dgm:cxn modelId="{A5AF543B-5DEE-4667-A100-EA2361372F07}" type="presParOf" srcId="{993AE52F-0065-410D-8674-0A0ECC9DCEEA}" destId="{1110EA66-F18D-4837-9584-B20DA5F69F99}" srcOrd="0" destOrd="0" presId="urn:microsoft.com/office/officeart/2005/8/layout/hList1"/>
    <dgm:cxn modelId="{3DC0CA02-D941-4123-A585-EA6388B09033}" type="presParOf" srcId="{993AE52F-0065-410D-8674-0A0ECC9DCEEA}" destId="{429A70FF-E531-4DD8-9A7F-050C1213A56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E3E1BB6-96B5-4A78-AEC1-6767DC444D15}" type="doc">
      <dgm:prSet loTypeId="urn:microsoft.com/office/officeart/2005/8/layout/list1" loCatId="list" qsTypeId="urn:microsoft.com/office/officeart/2005/8/quickstyle/simple5" qsCatId="simple" csTypeId="urn:microsoft.com/office/officeart/2005/8/colors/accent2_1" csCatId="accent2" phldr="1"/>
      <dgm:spPr/>
      <dgm:t>
        <a:bodyPr/>
        <a:lstStyle/>
        <a:p>
          <a:pPr rtl="1"/>
          <a:endParaRPr lang="fa-IR"/>
        </a:p>
      </dgm:t>
    </dgm:pt>
    <dgm:pt modelId="{822C2525-84D1-4748-A8A1-0ED51C7584FB}">
      <dgm:prSet custT="1"/>
      <dgm:spPr/>
      <dgm:t>
        <a:bodyPr/>
        <a:lstStyle/>
        <a:p>
          <a:pPr rtl="1"/>
          <a:r>
            <a:rPr lang="fa-IR" sz="1800" b="1" dirty="0" smtClean="0">
              <a:cs typeface="B Mitra" pitchFamily="2" charset="-78"/>
            </a:rPr>
            <a:t>تأمین منابع مالی مورد نیاز برای پروژه ساختمانی</a:t>
          </a:r>
          <a:endParaRPr lang="en-US" sz="1800" b="1" dirty="0">
            <a:cs typeface="B Mitra" pitchFamily="2" charset="-78"/>
          </a:endParaRPr>
        </a:p>
      </dgm:t>
    </dgm:pt>
    <dgm:pt modelId="{5EBDFD4A-601B-4BEB-84D7-38C24AEEDC73}" type="parTrans" cxnId="{A65987DC-0E62-4A4F-9F2B-6A8EFE165A83}">
      <dgm:prSet/>
      <dgm:spPr/>
      <dgm:t>
        <a:bodyPr/>
        <a:lstStyle/>
        <a:p>
          <a:pPr rtl="1"/>
          <a:endParaRPr lang="fa-IR" sz="1800">
            <a:cs typeface="B Nazanin" pitchFamily="2" charset="-78"/>
          </a:endParaRPr>
        </a:p>
      </dgm:t>
    </dgm:pt>
    <dgm:pt modelId="{E83BAF34-645A-4112-A28D-A3BF59E95CBE}" type="sibTrans" cxnId="{A65987DC-0E62-4A4F-9F2B-6A8EFE165A83}">
      <dgm:prSet/>
      <dgm:spPr/>
      <dgm:t>
        <a:bodyPr/>
        <a:lstStyle/>
        <a:p>
          <a:pPr rtl="1"/>
          <a:endParaRPr lang="fa-IR" sz="1800">
            <a:cs typeface="B Nazanin" pitchFamily="2" charset="-78"/>
          </a:endParaRPr>
        </a:p>
      </dgm:t>
    </dgm:pt>
    <dgm:pt modelId="{22DB3763-71B2-42AD-A362-1B2FEFD6D6F6}">
      <dgm:prSet custT="1"/>
      <dgm:spPr/>
      <dgm:t>
        <a:bodyPr/>
        <a:lstStyle/>
        <a:p>
          <a:pPr rtl="1"/>
          <a:r>
            <a:rPr lang="fa-IR" sz="2400" dirty="0" smtClean="0">
              <a:cs typeface="B Mitra" pitchFamily="2" charset="-78"/>
            </a:rPr>
            <a:t>بهره‌مندی سرمایه‌گذاران خرد از سود ناشی از ساخت و ساز</a:t>
          </a:r>
          <a:endParaRPr lang="en-US" sz="2400" dirty="0">
            <a:cs typeface="B Mitra" pitchFamily="2" charset="-78"/>
          </a:endParaRPr>
        </a:p>
      </dgm:t>
    </dgm:pt>
    <dgm:pt modelId="{15A09BA3-66A7-4E7D-B811-D0041803DB37}" type="parTrans" cxnId="{AE659271-1219-40E9-92D5-AA6052F2F48D}">
      <dgm:prSet/>
      <dgm:spPr/>
      <dgm:t>
        <a:bodyPr/>
        <a:lstStyle/>
        <a:p>
          <a:pPr rtl="1"/>
          <a:endParaRPr lang="fa-IR" sz="1800">
            <a:cs typeface="B Nazanin" pitchFamily="2" charset="-78"/>
          </a:endParaRPr>
        </a:p>
      </dgm:t>
    </dgm:pt>
    <dgm:pt modelId="{72A2285F-B92D-4D1B-9AC6-14769E186F71}" type="sibTrans" cxnId="{AE659271-1219-40E9-92D5-AA6052F2F48D}">
      <dgm:prSet/>
      <dgm:spPr/>
      <dgm:t>
        <a:bodyPr/>
        <a:lstStyle/>
        <a:p>
          <a:pPr rtl="1"/>
          <a:endParaRPr lang="fa-IR" sz="1800">
            <a:cs typeface="B Nazanin" pitchFamily="2" charset="-78"/>
          </a:endParaRPr>
        </a:p>
      </dgm:t>
    </dgm:pt>
    <dgm:pt modelId="{C41C7164-D2DE-4A64-A9EB-CEB474A56F8C}">
      <dgm:prSet custT="1"/>
      <dgm:spPr/>
      <dgm:t>
        <a:bodyPr/>
        <a:lstStyle/>
        <a:p>
          <a:pPr rtl="1"/>
          <a:r>
            <a:rPr lang="fa-IR" sz="2400" dirty="0" smtClean="0">
              <a:cs typeface="B Mitra" pitchFamily="2" charset="-78"/>
            </a:rPr>
            <a:t>مصونیت سرمایه‌گذاران خرد از افزایش قیمت بخش مسکن</a:t>
          </a:r>
          <a:endParaRPr lang="en-US" sz="2400" dirty="0">
            <a:cs typeface="B Mitra" pitchFamily="2" charset="-78"/>
          </a:endParaRPr>
        </a:p>
      </dgm:t>
    </dgm:pt>
    <dgm:pt modelId="{9EB3DDF5-F364-485B-A92D-6CE16880129E}" type="parTrans" cxnId="{552CAB12-CB95-405E-A34E-75C03DB7D550}">
      <dgm:prSet/>
      <dgm:spPr/>
      <dgm:t>
        <a:bodyPr/>
        <a:lstStyle/>
        <a:p>
          <a:pPr rtl="1"/>
          <a:endParaRPr lang="fa-IR" sz="1800">
            <a:cs typeface="B Nazanin" pitchFamily="2" charset="-78"/>
          </a:endParaRPr>
        </a:p>
      </dgm:t>
    </dgm:pt>
    <dgm:pt modelId="{0576945C-17BE-4C7D-B278-DBE3F0ABE280}" type="sibTrans" cxnId="{552CAB12-CB95-405E-A34E-75C03DB7D550}">
      <dgm:prSet/>
      <dgm:spPr/>
      <dgm:t>
        <a:bodyPr/>
        <a:lstStyle/>
        <a:p>
          <a:pPr rtl="1"/>
          <a:endParaRPr lang="fa-IR" sz="1800">
            <a:cs typeface="B Nazanin" pitchFamily="2" charset="-78"/>
          </a:endParaRPr>
        </a:p>
      </dgm:t>
    </dgm:pt>
    <dgm:pt modelId="{5CDDAE61-A3FF-4593-A114-EED4B3F696EA}" type="pres">
      <dgm:prSet presAssocID="{7E3E1BB6-96B5-4A78-AEC1-6767DC444D15}" presName="linear" presStyleCnt="0">
        <dgm:presLayoutVars>
          <dgm:dir/>
          <dgm:animLvl val="lvl"/>
          <dgm:resizeHandles val="exact"/>
        </dgm:presLayoutVars>
      </dgm:prSet>
      <dgm:spPr/>
      <dgm:t>
        <a:bodyPr/>
        <a:lstStyle/>
        <a:p>
          <a:endParaRPr lang="en-US"/>
        </a:p>
      </dgm:t>
    </dgm:pt>
    <dgm:pt modelId="{7D2C970D-8333-4B2C-A841-B1900955F34F}" type="pres">
      <dgm:prSet presAssocID="{822C2525-84D1-4748-A8A1-0ED51C7584FB}" presName="parentLin" presStyleCnt="0"/>
      <dgm:spPr/>
    </dgm:pt>
    <dgm:pt modelId="{6FEA7A8A-944D-4869-AB6E-E7B0956CCD79}" type="pres">
      <dgm:prSet presAssocID="{822C2525-84D1-4748-A8A1-0ED51C7584FB}" presName="parentLeftMargin" presStyleLbl="node1" presStyleIdx="0" presStyleCnt="3"/>
      <dgm:spPr/>
      <dgm:t>
        <a:bodyPr/>
        <a:lstStyle/>
        <a:p>
          <a:endParaRPr lang="en-US"/>
        </a:p>
      </dgm:t>
    </dgm:pt>
    <dgm:pt modelId="{362E97AD-2406-4A51-AB4D-0D3BB88F2784}" type="pres">
      <dgm:prSet presAssocID="{822C2525-84D1-4748-A8A1-0ED51C7584FB}" presName="parentText" presStyleLbl="node1" presStyleIdx="0" presStyleCnt="3">
        <dgm:presLayoutVars>
          <dgm:chMax val="0"/>
          <dgm:bulletEnabled val="1"/>
        </dgm:presLayoutVars>
      </dgm:prSet>
      <dgm:spPr/>
      <dgm:t>
        <a:bodyPr/>
        <a:lstStyle/>
        <a:p>
          <a:endParaRPr lang="en-US"/>
        </a:p>
      </dgm:t>
    </dgm:pt>
    <dgm:pt modelId="{72319C10-96B7-4678-A9A7-FC4ADF8B3D9E}" type="pres">
      <dgm:prSet presAssocID="{822C2525-84D1-4748-A8A1-0ED51C7584FB}" presName="negativeSpace" presStyleCnt="0"/>
      <dgm:spPr/>
    </dgm:pt>
    <dgm:pt modelId="{2F4CBECA-EB0B-4A4F-ADB4-665F2982BE8A}" type="pres">
      <dgm:prSet presAssocID="{822C2525-84D1-4748-A8A1-0ED51C7584FB}" presName="childText" presStyleLbl="conFgAcc1" presStyleIdx="0" presStyleCnt="3">
        <dgm:presLayoutVars>
          <dgm:bulletEnabled val="1"/>
        </dgm:presLayoutVars>
      </dgm:prSet>
      <dgm:spPr/>
      <dgm:t>
        <a:bodyPr/>
        <a:lstStyle/>
        <a:p>
          <a:endParaRPr lang="en-US"/>
        </a:p>
      </dgm:t>
    </dgm:pt>
    <dgm:pt modelId="{B02A03D7-96E7-4E4E-9249-E77D187296AE}" type="pres">
      <dgm:prSet presAssocID="{E83BAF34-645A-4112-A28D-A3BF59E95CBE}" presName="spaceBetweenRectangles" presStyleCnt="0"/>
      <dgm:spPr/>
    </dgm:pt>
    <dgm:pt modelId="{7F1458FD-3567-49E0-A2DB-0B1E280862C0}" type="pres">
      <dgm:prSet presAssocID="{22DB3763-71B2-42AD-A362-1B2FEFD6D6F6}" presName="parentLin" presStyleCnt="0"/>
      <dgm:spPr/>
    </dgm:pt>
    <dgm:pt modelId="{FFB1D7C0-785A-4D80-B7A6-4943518E7D4B}" type="pres">
      <dgm:prSet presAssocID="{22DB3763-71B2-42AD-A362-1B2FEFD6D6F6}" presName="parentLeftMargin" presStyleLbl="node1" presStyleIdx="0" presStyleCnt="3"/>
      <dgm:spPr/>
      <dgm:t>
        <a:bodyPr/>
        <a:lstStyle/>
        <a:p>
          <a:endParaRPr lang="en-US"/>
        </a:p>
      </dgm:t>
    </dgm:pt>
    <dgm:pt modelId="{D72482BC-8C48-49CA-A008-8D90CF9E59E8}" type="pres">
      <dgm:prSet presAssocID="{22DB3763-71B2-42AD-A362-1B2FEFD6D6F6}" presName="parentText" presStyleLbl="node1" presStyleIdx="1" presStyleCnt="3">
        <dgm:presLayoutVars>
          <dgm:chMax val="0"/>
          <dgm:bulletEnabled val="1"/>
        </dgm:presLayoutVars>
      </dgm:prSet>
      <dgm:spPr/>
      <dgm:t>
        <a:bodyPr/>
        <a:lstStyle/>
        <a:p>
          <a:endParaRPr lang="en-US"/>
        </a:p>
      </dgm:t>
    </dgm:pt>
    <dgm:pt modelId="{98A6F605-DAD4-4014-B510-D69071B0A749}" type="pres">
      <dgm:prSet presAssocID="{22DB3763-71B2-42AD-A362-1B2FEFD6D6F6}" presName="negativeSpace" presStyleCnt="0"/>
      <dgm:spPr/>
    </dgm:pt>
    <dgm:pt modelId="{FE008A6B-FEC6-442F-A5BB-57B409433F36}" type="pres">
      <dgm:prSet presAssocID="{22DB3763-71B2-42AD-A362-1B2FEFD6D6F6}" presName="childText" presStyleLbl="conFgAcc1" presStyleIdx="1" presStyleCnt="3">
        <dgm:presLayoutVars>
          <dgm:bulletEnabled val="1"/>
        </dgm:presLayoutVars>
      </dgm:prSet>
      <dgm:spPr/>
    </dgm:pt>
    <dgm:pt modelId="{6087F369-026A-4319-A922-C0344827A1A9}" type="pres">
      <dgm:prSet presAssocID="{72A2285F-B92D-4D1B-9AC6-14769E186F71}" presName="spaceBetweenRectangles" presStyleCnt="0"/>
      <dgm:spPr/>
    </dgm:pt>
    <dgm:pt modelId="{9456869A-03BE-4089-9932-3807885B6DD4}" type="pres">
      <dgm:prSet presAssocID="{C41C7164-D2DE-4A64-A9EB-CEB474A56F8C}" presName="parentLin" presStyleCnt="0"/>
      <dgm:spPr/>
    </dgm:pt>
    <dgm:pt modelId="{8E81E4C6-2572-4118-8D9A-FC495F74CF6F}" type="pres">
      <dgm:prSet presAssocID="{C41C7164-D2DE-4A64-A9EB-CEB474A56F8C}" presName="parentLeftMargin" presStyleLbl="node1" presStyleIdx="1" presStyleCnt="3"/>
      <dgm:spPr/>
      <dgm:t>
        <a:bodyPr/>
        <a:lstStyle/>
        <a:p>
          <a:endParaRPr lang="en-US"/>
        </a:p>
      </dgm:t>
    </dgm:pt>
    <dgm:pt modelId="{E15C100A-C934-4576-B3BF-79CF265B602E}" type="pres">
      <dgm:prSet presAssocID="{C41C7164-D2DE-4A64-A9EB-CEB474A56F8C}" presName="parentText" presStyleLbl="node1" presStyleIdx="2" presStyleCnt="3">
        <dgm:presLayoutVars>
          <dgm:chMax val="0"/>
          <dgm:bulletEnabled val="1"/>
        </dgm:presLayoutVars>
      </dgm:prSet>
      <dgm:spPr/>
      <dgm:t>
        <a:bodyPr/>
        <a:lstStyle/>
        <a:p>
          <a:endParaRPr lang="en-US"/>
        </a:p>
      </dgm:t>
    </dgm:pt>
    <dgm:pt modelId="{86ABC38F-01F0-4CAD-B546-B8788ACD375B}" type="pres">
      <dgm:prSet presAssocID="{C41C7164-D2DE-4A64-A9EB-CEB474A56F8C}" presName="negativeSpace" presStyleCnt="0"/>
      <dgm:spPr/>
    </dgm:pt>
    <dgm:pt modelId="{45A6F1BE-39C9-4423-B9D7-9F69D80CC6F9}" type="pres">
      <dgm:prSet presAssocID="{C41C7164-D2DE-4A64-A9EB-CEB474A56F8C}" presName="childText" presStyleLbl="conFgAcc1" presStyleIdx="2" presStyleCnt="3">
        <dgm:presLayoutVars>
          <dgm:bulletEnabled val="1"/>
        </dgm:presLayoutVars>
      </dgm:prSet>
      <dgm:spPr/>
    </dgm:pt>
  </dgm:ptLst>
  <dgm:cxnLst>
    <dgm:cxn modelId="{AD5B8F3E-54C8-4969-82C4-DD7D6BF56D6A}" type="presOf" srcId="{822C2525-84D1-4748-A8A1-0ED51C7584FB}" destId="{6FEA7A8A-944D-4869-AB6E-E7B0956CCD79}" srcOrd="0" destOrd="0" presId="urn:microsoft.com/office/officeart/2005/8/layout/list1"/>
    <dgm:cxn modelId="{CACFDC46-1328-4184-A8F8-02C906FE6A7C}" type="presOf" srcId="{22DB3763-71B2-42AD-A362-1B2FEFD6D6F6}" destId="{D72482BC-8C48-49CA-A008-8D90CF9E59E8}" srcOrd="1" destOrd="0" presId="urn:microsoft.com/office/officeart/2005/8/layout/list1"/>
    <dgm:cxn modelId="{F378BCA8-56B8-41AD-B0A5-1CB790FFFF69}" type="presOf" srcId="{7E3E1BB6-96B5-4A78-AEC1-6767DC444D15}" destId="{5CDDAE61-A3FF-4593-A114-EED4B3F696EA}" srcOrd="0" destOrd="0" presId="urn:microsoft.com/office/officeart/2005/8/layout/list1"/>
    <dgm:cxn modelId="{51A043EE-2265-432E-AAFB-AC527447010F}" type="presOf" srcId="{822C2525-84D1-4748-A8A1-0ED51C7584FB}" destId="{362E97AD-2406-4A51-AB4D-0D3BB88F2784}" srcOrd="1" destOrd="0" presId="urn:microsoft.com/office/officeart/2005/8/layout/list1"/>
    <dgm:cxn modelId="{A65987DC-0E62-4A4F-9F2B-6A8EFE165A83}" srcId="{7E3E1BB6-96B5-4A78-AEC1-6767DC444D15}" destId="{822C2525-84D1-4748-A8A1-0ED51C7584FB}" srcOrd="0" destOrd="0" parTransId="{5EBDFD4A-601B-4BEB-84D7-38C24AEEDC73}" sibTransId="{E83BAF34-645A-4112-A28D-A3BF59E95CBE}"/>
    <dgm:cxn modelId="{FAED94FC-248C-4514-8932-D888C23D22F7}" type="presOf" srcId="{C41C7164-D2DE-4A64-A9EB-CEB474A56F8C}" destId="{E15C100A-C934-4576-B3BF-79CF265B602E}" srcOrd="1" destOrd="0" presId="urn:microsoft.com/office/officeart/2005/8/layout/list1"/>
    <dgm:cxn modelId="{0118451E-C16C-4C3A-B72C-7DCA209D8360}" type="presOf" srcId="{C41C7164-D2DE-4A64-A9EB-CEB474A56F8C}" destId="{8E81E4C6-2572-4118-8D9A-FC495F74CF6F}" srcOrd="0" destOrd="0" presId="urn:microsoft.com/office/officeart/2005/8/layout/list1"/>
    <dgm:cxn modelId="{08F49CF1-88DC-4E4E-A745-4DB908D70488}" type="presOf" srcId="{22DB3763-71B2-42AD-A362-1B2FEFD6D6F6}" destId="{FFB1D7C0-785A-4D80-B7A6-4943518E7D4B}" srcOrd="0" destOrd="0" presId="urn:microsoft.com/office/officeart/2005/8/layout/list1"/>
    <dgm:cxn modelId="{552CAB12-CB95-405E-A34E-75C03DB7D550}" srcId="{7E3E1BB6-96B5-4A78-AEC1-6767DC444D15}" destId="{C41C7164-D2DE-4A64-A9EB-CEB474A56F8C}" srcOrd="2" destOrd="0" parTransId="{9EB3DDF5-F364-485B-A92D-6CE16880129E}" sibTransId="{0576945C-17BE-4C7D-B278-DBE3F0ABE280}"/>
    <dgm:cxn modelId="{AE659271-1219-40E9-92D5-AA6052F2F48D}" srcId="{7E3E1BB6-96B5-4A78-AEC1-6767DC444D15}" destId="{22DB3763-71B2-42AD-A362-1B2FEFD6D6F6}" srcOrd="1" destOrd="0" parTransId="{15A09BA3-66A7-4E7D-B811-D0041803DB37}" sibTransId="{72A2285F-B92D-4D1B-9AC6-14769E186F71}"/>
    <dgm:cxn modelId="{2DEF2A85-6E9C-423E-8610-C02DF11D9E39}" type="presParOf" srcId="{5CDDAE61-A3FF-4593-A114-EED4B3F696EA}" destId="{7D2C970D-8333-4B2C-A841-B1900955F34F}" srcOrd="0" destOrd="0" presId="urn:microsoft.com/office/officeart/2005/8/layout/list1"/>
    <dgm:cxn modelId="{E0379C5A-833C-4E4D-9269-47637BD74D26}" type="presParOf" srcId="{7D2C970D-8333-4B2C-A841-B1900955F34F}" destId="{6FEA7A8A-944D-4869-AB6E-E7B0956CCD79}" srcOrd="0" destOrd="0" presId="urn:microsoft.com/office/officeart/2005/8/layout/list1"/>
    <dgm:cxn modelId="{18C2D8C4-39AA-4229-88B8-83BB7639C014}" type="presParOf" srcId="{7D2C970D-8333-4B2C-A841-B1900955F34F}" destId="{362E97AD-2406-4A51-AB4D-0D3BB88F2784}" srcOrd="1" destOrd="0" presId="urn:microsoft.com/office/officeart/2005/8/layout/list1"/>
    <dgm:cxn modelId="{F5EF3D12-9A81-445F-9743-11066EAABA68}" type="presParOf" srcId="{5CDDAE61-A3FF-4593-A114-EED4B3F696EA}" destId="{72319C10-96B7-4678-A9A7-FC4ADF8B3D9E}" srcOrd="1" destOrd="0" presId="urn:microsoft.com/office/officeart/2005/8/layout/list1"/>
    <dgm:cxn modelId="{B8A8A4D0-A6FB-4027-B1DC-3E19CCAB47BC}" type="presParOf" srcId="{5CDDAE61-A3FF-4593-A114-EED4B3F696EA}" destId="{2F4CBECA-EB0B-4A4F-ADB4-665F2982BE8A}" srcOrd="2" destOrd="0" presId="urn:microsoft.com/office/officeart/2005/8/layout/list1"/>
    <dgm:cxn modelId="{6DEA283D-7312-4653-B22C-9EC520898E98}" type="presParOf" srcId="{5CDDAE61-A3FF-4593-A114-EED4B3F696EA}" destId="{B02A03D7-96E7-4E4E-9249-E77D187296AE}" srcOrd="3" destOrd="0" presId="urn:microsoft.com/office/officeart/2005/8/layout/list1"/>
    <dgm:cxn modelId="{F4C6AEED-98DC-4CC3-A817-3CDD18BBE8D9}" type="presParOf" srcId="{5CDDAE61-A3FF-4593-A114-EED4B3F696EA}" destId="{7F1458FD-3567-49E0-A2DB-0B1E280862C0}" srcOrd="4" destOrd="0" presId="urn:microsoft.com/office/officeart/2005/8/layout/list1"/>
    <dgm:cxn modelId="{71346543-3E55-4A60-BA17-33658BBFAFBF}" type="presParOf" srcId="{7F1458FD-3567-49E0-A2DB-0B1E280862C0}" destId="{FFB1D7C0-785A-4D80-B7A6-4943518E7D4B}" srcOrd="0" destOrd="0" presId="urn:microsoft.com/office/officeart/2005/8/layout/list1"/>
    <dgm:cxn modelId="{BEA1F323-2C14-49F5-9368-597A4D385EB4}" type="presParOf" srcId="{7F1458FD-3567-49E0-A2DB-0B1E280862C0}" destId="{D72482BC-8C48-49CA-A008-8D90CF9E59E8}" srcOrd="1" destOrd="0" presId="urn:microsoft.com/office/officeart/2005/8/layout/list1"/>
    <dgm:cxn modelId="{648E3BA6-6C68-4016-AD83-DFEDB95C87E1}" type="presParOf" srcId="{5CDDAE61-A3FF-4593-A114-EED4B3F696EA}" destId="{98A6F605-DAD4-4014-B510-D69071B0A749}" srcOrd="5" destOrd="0" presId="urn:microsoft.com/office/officeart/2005/8/layout/list1"/>
    <dgm:cxn modelId="{00109114-9965-49DC-B67A-B3CA70802B5B}" type="presParOf" srcId="{5CDDAE61-A3FF-4593-A114-EED4B3F696EA}" destId="{FE008A6B-FEC6-442F-A5BB-57B409433F36}" srcOrd="6" destOrd="0" presId="urn:microsoft.com/office/officeart/2005/8/layout/list1"/>
    <dgm:cxn modelId="{ED87297E-BB30-4AAE-B72A-3C7299AA28E8}" type="presParOf" srcId="{5CDDAE61-A3FF-4593-A114-EED4B3F696EA}" destId="{6087F369-026A-4319-A922-C0344827A1A9}" srcOrd="7" destOrd="0" presId="urn:microsoft.com/office/officeart/2005/8/layout/list1"/>
    <dgm:cxn modelId="{6BD12495-BE20-41FA-ABA0-F8C877AE7B81}" type="presParOf" srcId="{5CDDAE61-A3FF-4593-A114-EED4B3F696EA}" destId="{9456869A-03BE-4089-9932-3807885B6DD4}" srcOrd="8" destOrd="0" presId="urn:microsoft.com/office/officeart/2005/8/layout/list1"/>
    <dgm:cxn modelId="{E6A7B971-B2F5-43F1-B009-8A12086E8B2A}" type="presParOf" srcId="{9456869A-03BE-4089-9932-3807885B6DD4}" destId="{8E81E4C6-2572-4118-8D9A-FC495F74CF6F}" srcOrd="0" destOrd="0" presId="urn:microsoft.com/office/officeart/2005/8/layout/list1"/>
    <dgm:cxn modelId="{56B8691A-43F3-4328-B10B-926441705A71}" type="presParOf" srcId="{9456869A-03BE-4089-9932-3807885B6DD4}" destId="{E15C100A-C934-4576-B3BF-79CF265B602E}" srcOrd="1" destOrd="0" presId="urn:microsoft.com/office/officeart/2005/8/layout/list1"/>
    <dgm:cxn modelId="{B4B23022-8C68-4B47-9555-A67D29E9AF8C}" type="presParOf" srcId="{5CDDAE61-A3FF-4593-A114-EED4B3F696EA}" destId="{86ABC38F-01F0-4CAD-B546-B8788ACD375B}" srcOrd="9" destOrd="0" presId="urn:microsoft.com/office/officeart/2005/8/layout/list1"/>
    <dgm:cxn modelId="{C749DB40-E98C-42C8-8D8B-ACACCAB68FD9}" type="presParOf" srcId="{5CDDAE61-A3FF-4593-A114-EED4B3F696EA}" destId="{45A6F1BE-39C9-4423-B9D7-9F69D80CC6F9}"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E8A7BF4-B05D-4740-A2A2-A1F20F0FC99D}" type="doc">
      <dgm:prSet loTypeId="urn:microsoft.com/office/officeart/2005/8/layout/lProcess2" loCatId="list" qsTypeId="urn:microsoft.com/office/officeart/2005/8/quickstyle/simple5" qsCatId="simple" csTypeId="urn:microsoft.com/office/officeart/2005/8/colors/accent2_1" csCatId="accent2" phldr="1"/>
      <dgm:spPr/>
      <dgm:t>
        <a:bodyPr/>
        <a:lstStyle/>
        <a:p>
          <a:pPr rtl="1"/>
          <a:endParaRPr lang="fa-IR"/>
        </a:p>
      </dgm:t>
    </dgm:pt>
    <dgm:pt modelId="{6DBB2148-EBD6-455F-9BD5-8EDD4C3C6DCE}">
      <dgm:prSet phldrT="[Text]"/>
      <dgm:spPr/>
      <dgm:t>
        <a:bodyPr/>
        <a:lstStyle/>
        <a:p>
          <a:pPr rtl="1"/>
          <a:r>
            <a:rPr lang="fa-IR" dirty="0" smtClean="0">
              <a:cs typeface="B Mitra" pitchFamily="2" charset="-78"/>
            </a:rPr>
            <a:t>صندوق سرمایه‌گذاری  مستغلات</a:t>
          </a:r>
          <a:endParaRPr lang="fa-IR" dirty="0">
            <a:cs typeface="B Mitra" pitchFamily="2" charset="-78"/>
          </a:endParaRPr>
        </a:p>
      </dgm:t>
    </dgm:pt>
    <dgm:pt modelId="{323B3694-4307-4E7F-8252-0BE47233B24C}" type="parTrans" cxnId="{75255AAF-FF75-4BA0-BDC6-0CEF05B39FA2}">
      <dgm:prSet/>
      <dgm:spPr/>
      <dgm:t>
        <a:bodyPr/>
        <a:lstStyle/>
        <a:p>
          <a:pPr rtl="1"/>
          <a:endParaRPr lang="fa-IR">
            <a:cs typeface="B Mitra" pitchFamily="2" charset="-78"/>
          </a:endParaRPr>
        </a:p>
      </dgm:t>
    </dgm:pt>
    <dgm:pt modelId="{430D5A52-56DF-4BDF-8951-1336D95D7BA9}" type="sibTrans" cxnId="{75255AAF-FF75-4BA0-BDC6-0CEF05B39FA2}">
      <dgm:prSet/>
      <dgm:spPr/>
      <dgm:t>
        <a:bodyPr/>
        <a:lstStyle/>
        <a:p>
          <a:pPr rtl="1"/>
          <a:endParaRPr lang="fa-IR">
            <a:cs typeface="B Mitra" pitchFamily="2" charset="-78"/>
          </a:endParaRPr>
        </a:p>
      </dgm:t>
    </dgm:pt>
    <dgm:pt modelId="{F43DB0AB-5291-4555-B1C6-C29B656E3A4A}">
      <dgm:prSet phldrT="[Text]" custT="1"/>
      <dgm:spPr/>
      <dgm:t>
        <a:bodyPr/>
        <a:lstStyle/>
        <a:p>
          <a:pPr algn="ctr" rtl="1"/>
          <a:r>
            <a:rPr lang="fa-IR" sz="2000" dirty="0" smtClean="0">
              <a:cs typeface="B Mitra" pitchFamily="2" charset="-78"/>
            </a:rPr>
            <a:t>تخصیص وجوه به خرید و اجاره</a:t>
          </a:r>
        </a:p>
        <a:p>
          <a:pPr algn="ctr" rtl="1"/>
          <a:r>
            <a:rPr lang="fa-IR" sz="2000" dirty="0" smtClean="0">
              <a:cs typeface="B Mitra" pitchFamily="2" charset="-78"/>
            </a:rPr>
            <a:t>تحریک طرف تقاضا</a:t>
          </a:r>
          <a:endParaRPr lang="fa-IR" sz="2000" dirty="0">
            <a:cs typeface="B Mitra" pitchFamily="2" charset="-78"/>
          </a:endParaRPr>
        </a:p>
      </dgm:t>
    </dgm:pt>
    <dgm:pt modelId="{3C681AE6-1DEF-477D-88D1-8BDA904639F0}" type="parTrans" cxnId="{7E12D607-7B7B-43DE-A93E-411B00C02A84}">
      <dgm:prSet/>
      <dgm:spPr/>
      <dgm:t>
        <a:bodyPr/>
        <a:lstStyle/>
        <a:p>
          <a:pPr rtl="1"/>
          <a:endParaRPr lang="fa-IR">
            <a:cs typeface="B Mitra" pitchFamily="2" charset="-78"/>
          </a:endParaRPr>
        </a:p>
      </dgm:t>
    </dgm:pt>
    <dgm:pt modelId="{08D42723-D004-4DA4-ACB5-02324C962E67}" type="sibTrans" cxnId="{7E12D607-7B7B-43DE-A93E-411B00C02A84}">
      <dgm:prSet/>
      <dgm:spPr/>
      <dgm:t>
        <a:bodyPr/>
        <a:lstStyle/>
        <a:p>
          <a:pPr rtl="1"/>
          <a:endParaRPr lang="fa-IR">
            <a:cs typeface="B Mitra" pitchFamily="2" charset="-78"/>
          </a:endParaRPr>
        </a:p>
      </dgm:t>
    </dgm:pt>
    <dgm:pt modelId="{89C858FF-A1C5-4169-AE11-BE9BCC989C8A}">
      <dgm:prSet phldrT="[Text]"/>
      <dgm:spPr/>
      <dgm:t>
        <a:bodyPr/>
        <a:lstStyle/>
        <a:p>
          <a:pPr rtl="1"/>
          <a:r>
            <a:rPr lang="fa-IR" dirty="0" smtClean="0">
              <a:cs typeface="B Mitra" pitchFamily="2" charset="-78"/>
            </a:rPr>
            <a:t>صندوق زمین و ساختمان</a:t>
          </a:r>
          <a:endParaRPr lang="fa-IR" dirty="0">
            <a:cs typeface="B Mitra" pitchFamily="2" charset="-78"/>
          </a:endParaRPr>
        </a:p>
      </dgm:t>
    </dgm:pt>
    <dgm:pt modelId="{4713713E-D372-41C9-BE2A-1819057E5079}" type="parTrans" cxnId="{03D47A3E-4407-4EC4-979B-236B8C9D5F11}">
      <dgm:prSet/>
      <dgm:spPr/>
      <dgm:t>
        <a:bodyPr/>
        <a:lstStyle/>
        <a:p>
          <a:pPr rtl="1"/>
          <a:endParaRPr lang="fa-IR">
            <a:cs typeface="B Mitra" pitchFamily="2" charset="-78"/>
          </a:endParaRPr>
        </a:p>
      </dgm:t>
    </dgm:pt>
    <dgm:pt modelId="{A475642D-B672-4557-AD0A-70C9DB9C3855}" type="sibTrans" cxnId="{03D47A3E-4407-4EC4-979B-236B8C9D5F11}">
      <dgm:prSet/>
      <dgm:spPr/>
      <dgm:t>
        <a:bodyPr/>
        <a:lstStyle/>
        <a:p>
          <a:pPr rtl="1"/>
          <a:endParaRPr lang="fa-IR">
            <a:cs typeface="B Mitra" pitchFamily="2" charset="-78"/>
          </a:endParaRPr>
        </a:p>
      </dgm:t>
    </dgm:pt>
    <dgm:pt modelId="{9680FD62-45AB-4544-B27B-30BD3BD9E2AD}">
      <dgm:prSet phldrT="[Text]" custT="1"/>
      <dgm:spPr/>
      <dgm:t>
        <a:bodyPr/>
        <a:lstStyle/>
        <a:p>
          <a:pPr algn="ctr" rtl="1"/>
          <a:r>
            <a:rPr lang="fa-IR" sz="2000" dirty="0" smtClean="0">
              <a:cs typeface="B Mitra" pitchFamily="2" charset="-78"/>
            </a:rPr>
            <a:t>تخصیص وجوه به ساخت پروژه</a:t>
          </a:r>
        </a:p>
        <a:p>
          <a:pPr algn="ctr" rtl="1"/>
          <a:r>
            <a:rPr lang="fa-IR" sz="2000" dirty="0" smtClean="0">
              <a:cs typeface="B Mitra" pitchFamily="2" charset="-78"/>
            </a:rPr>
            <a:t>تحریک طرف عرضه</a:t>
          </a:r>
          <a:endParaRPr lang="fa-IR" sz="2000" dirty="0">
            <a:cs typeface="B Mitra" pitchFamily="2" charset="-78"/>
          </a:endParaRPr>
        </a:p>
      </dgm:t>
    </dgm:pt>
    <dgm:pt modelId="{FB0CF7AF-768B-4958-9664-EAE5A409750F}" type="parTrans" cxnId="{6353CD4B-3FEA-43AD-9436-D46D99E1E5C6}">
      <dgm:prSet/>
      <dgm:spPr/>
      <dgm:t>
        <a:bodyPr/>
        <a:lstStyle/>
        <a:p>
          <a:pPr rtl="1"/>
          <a:endParaRPr lang="fa-IR">
            <a:cs typeface="B Mitra" pitchFamily="2" charset="-78"/>
          </a:endParaRPr>
        </a:p>
      </dgm:t>
    </dgm:pt>
    <dgm:pt modelId="{34038A67-E994-4F98-AEAF-E9A7FB11AD09}" type="sibTrans" cxnId="{6353CD4B-3FEA-43AD-9436-D46D99E1E5C6}">
      <dgm:prSet/>
      <dgm:spPr/>
      <dgm:t>
        <a:bodyPr/>
        <a:lstStyle/>
        <a:p>
          <a:pPr rtl="1"/>
          <a:endParaRPr lang="fa-IR">
            <a:cs typeface="B Mitra" pitchFamily="2" charset="-78"/>
          </a:endParaRPr>
        </a:p>
      </dgm:t>
    </dgm:pt>
    <dgm:pt modelId="{E66E8EC9-E30A-4222-9B1A-76DEC65D1C55}" type="pres">
      <dgm:prSet presAssocID="{DE8A7BF4-B05D-4740-A2A2-A1F20F0FC99D}" presName="theList" presStyleCnt="0">
        <dgm:presLayoutVars>
          <dgm:dir/>
          <dgm:animLvl val="lvl"/>
          <dgm:resizeHandles val="exact"/>
        </dgm:presLayoutVars>
      </dgm:prSet>
      <dgm:spPr/>
      <dgm:t>
        <a:bodyPr/>
        <a:lstStyle/>
        <a:p>
          <a:endParaRPr lang="en-US"/>
        </a:p>
      </dgm:t>
    </dgm:pt>
    <dgm:pt modelId="{8CC07C86-181A-480D-904B-4972190AA6E6}" type="pres">
      <dgm:prSet presAssocID="{6DBB2148-EBD6-455F-9BD5-8EDD4C3C6DCE}" presName="compNode" presStyleCnt="0"/>
      <dgm:spPr/>
      <dgm:t>
        <a:bodyPr/>
        <a:lstStyle/>
        <a:p>
          <a:endParaRPr lang="en-US"/>
        </a:p>
      </dgm:t>
    </dgm:pt>
    <dgm:pt modelId="{0527D74C-43FE-4C19-B5B7-8712543A18A0}" type="pres">
      <dgm:prSet presAssocID="{6DBB2148-EBD6-455F-9BD5-8EDD4C3C6DCE}" presName="aNode" presStyleLbl="bgShp" presStyleIdx="0" presStyleCnt="2"/>
      <dgm:spPr/>
      <dgm:t>
        <a:bodyPr/>
        <a:lstStyle/>
        <a:p>
          <a:endParaRPr lang="en-US"/>
        </a:p>
      </dgm:t>
    </dgm:pt>
    <dgm:pt modelId="{24335DA4-F0CE-44A1-9802-26524D1D5B0E}" type="pres">
      <dgm:prSet presAssocID="{6DBB2148-EBD6-455F-9BD5-8EDD4C3C6DCE}" presName="textNode" presStyleLbl="bgShp" presStyleIdx="0" presStyleCnt="2"/>
      <dgm:spPr/>
      <dgm:t>
        <a:bodyPr/>
        <a:lstStyle/>
        <a:p>
          <a:endParaRPr lang="en-US"/>
        </a:p>
      </dgm:t>
    </dgm:pt>
    <dgm:pt modelId="{B71F769A-D166-4F05-8A69-A3C56D780960}" type="pres">
      <dgm:prSet presAssocID="{6DBB2148-EBD6-455F-9BD5-8EDD4C3C6DCE}" presName="compChildNode" presStyleCnt="0"/>
      <dgm:spPr/>
      <dgm:t>
        <a:bodyPr/>
        <a:lstStyle/>
        <a:p>
          <a:endParaRPr lang="en-US"/>
        </a:p>
      </dgm:t>
    </dgm:pt>
    <dgm:pt modelId="{56AB474E-F19D-434F-9403-59F58F3C6490}" type="pres">
      <dgm:prSet presAssocID="{6DBB2148-EBD6-455F-9BD5-8EDD4C3C6DCE}" presName="theInnerList" presStyleCnt="0"/>
      <dgm:spPr/>
      <dgm:t>
        <a:bodyPr/>
        <a:lstStyle/>
        <a:p>
          <a:endParaRPr lang="en-US"/>
        </a:p>
      </dgm:t>
    </dgm:pt>
    <dgm:pt modelId="{2A3AE0D7-CAFF-4282-AC22-7290D2F65324}" type="pres">
      <dgm:prSet presAssocID="{F43DB0AB-5291-4555-B1C6-C29B656E3A4A}" presName="childNode" presStyleLbl="node1" presStyleIdx="0" presStyleCnt="2">
        <dgm:presLayoutVars>
          <dgm:bulletEnabled val="1"/>
        </dgm:presLayoutVars>
      </dgm:prSet>
      <dgm:spPr/>
      <dgm:t>
        <a:bodyPr/>
        <a:lstStyle/>
        <a:p>
          <a:endParaRPr lang="en-US"/>
        </a:p>
      </dgm:t>
    </dgm:pt>
    <dgm:pt modelId="{26F77E0B-A2DA-4A77-9F62-0331C984FF22}" type="pres">
      <dgm:prSet presAssocID="{6DBB2148-EBD6-455F-9BD5-8EDD4C3C6DCE}" presName="aSpace" presStyleCnt="0"/>
      <dgm:spPr/>
      <dgm:t>
        <a:bodyPr/>
        <a:lstStyle/>
        <a:p>
          <a:endParaRPr lang="en-US"/>
        </a:p>
      </dgm:t>
    </dgm:pt>
    <dgm:pt modelId="{286DB668-1DAD-4480-9D5E-3E20827588C6}" type="pres">
      <dgm:prSet presAssocID="{89C858FF-A1C5-4169-AE11-BE9BCC989C8A}" presName="compNode" presStyleCnt="0"/>
      <dgm:spPr/>
      <dgm:t>
        <a:bodyPr/>
        <a:lstStyle/>
        <a:p>
          <a:endParaRPr lang="en-US"/>
        </a:p>
      </dgm:t>
    </dgm:pt>
    <dgm:pt modelId="{440BB6B0-B62D-4A62-AFD2-9B770A5BD9A4}" type="pres">
      <dgm:prSet presAssocID="{89C858FF-A1C5-4169-AE11-BE9BCC989C8A}" presName="aNode" presStyleLbl="bgShp" presStyleIdx="1" presStyleCnt="2"/>
      <dgm:spPr/>
      <dgm:t>
        <a:bodyPr/>
        <a:lstStyle/>
        <a:p>
          <a:endParaRPr lang="en-US"/>
        </a:p>
      </dgm:t>
    </dgm:pt>
    <dgm:pt modelId="{3F68B77B-4D1D-4290-8D4E-F7B55BE38F59}" type="pres">
      <dgm:prSet presAssocID="{89C858FF-A1C5-4169-AE11-BE9BCC989C8A}" presName="textNode" presStyleLbl="bgShp" presStyleIdx="1" presStyleCnt="2"/>
      <dgm:spPr/>
      <dgm:t>
        <a:bodyPr/>
        <a:lstStyle/>
        <a:p>
          <a:endParaRPr lang="en-US"/>
        </a:p>
      </dgm:t>
    </dgm:pt>
    <dgm:pt modelId="{12E0CC4B-C4FB-4E15-82D4-3D9520194035}" type="pres">
      <dgm:prSet presAssocID="{89C858FF-A1C5-4169-AE11-BE9BCC989C8A}" presName="compChildNode" presStyleCnt="0"/>
      <dgm:spPr/>
      <dgm:t>
        <a:bodyPr/>
        <a:lstStyle/>
        <a:p>
          <a:endParaRPr lang="en-US"/>
        </a:p>
      </dgm:t>
    </dgm:pt>
    <dgm:pt modelId="{E8356BD8-9032-4358-8804-8DD79D63D00C}" type="pres">
      <dgm:prSet presAssocID="{89C858FF-A1C5-4169-AE11-BE9BCC989C8A}" presName="theInnerList" presStyleCnt="0"/>
      <dgm:spPr/>
      <dgm:t>
        <a:bodyPr/>
        <a:lstStyle/>
        <a:p>
          <a:endParaRPr lang="en-US"/>
        </a:p>
      </dgm:t>
    </dgm:pt>
    <dgm:pt modelId="{587E5CF3-DCED-41BE-8D15-E70BD1127FC1}" type="pres">
      <dgm:prSet presAssocID="{9680FD62-45AB-4544-B27B-30BD3BD9E2AD}" presName="childNode" presStyleLbl="node1" presStyleIdx="1" presStyleCnt="2">
        <dgm:presLayoutVars>
          <dgm:bulletEnabled val="1"/>
        </dgm:presLayoutVars>
      </dgm:prSet>
      <dgm:spPr/>
      <dgm:t>
        <a:bodyPr/>
        <a:lstStyle/>
        <a:p>
          <a:endParaRPr lang="en-US"/>
        </a:p>
      </dgm:t>
    </dgm:pt>
  </dgm:ptLst>
  <dgm:cxnLst>
    <dgm:cxn modelId="{50059CF9-F7EE-466C-A870-CF06DD46CF27}" type="presOf" srcId="{9680FD62-45AB-4544-B27B-30BD3BD9E2AD}" destId="{587E5CF3-DCED-41BE-8D15-E70BD1127FC1}" srcOrd="0" destOrd="0" presId="urn:microsoft.com/office/officeart/2005/8/layout/lProcess2"/>
    <dgm:cxn modelId="{2E76F025-838F-4B35-A253-E1DDFC9802B7}" type="presOf" srcId="{6DBB2148-EBD6-455F-9BD5-8EDD4C3C6DCE}" destId="{24335DA4-F0CE-44A1-9802-26524D1D5B0E}" srcOrd="1" destOrd="0" presId="urn:microsoft.com/office/officeart/2005/8/layout/lProcess2"/>
    <dgm:cxn modelId="{7E12D607-7B7B-43DE-A93E-411B00C02A84}" srcId="{6DBB2148-EBD6-455F-9BD5-8EDD4C3C6DCE}" destId="{F43DB0AB-5291-4555-B1C6-C29B656E3A4A}" srcOrd="0" destOrd="0" parTransId="{3C681AE6-1DEF-477D-88D1-8BDA904639F0}" sibTransId="{08D42723-D004-4DA4-ACB5-02324C962E67}"/>
    <dgm:cxn modelId="{6353CD4B-3FEA-43AD-9436-D46D99E1E5C6}" srcId="{89C858FF-A1C5-4169-AE11-BE9BCC989C8A}" destId="{9680FD62-45AB-4544-B27B-30BD3BD9E2AD}" srcOrd="0" destOrd="0" parTransId="{FB0CF7AF-768B-4958-9664-EAE5A409750F}" sibTransId="{34038A67-E994-4F98-AEAF-E9A7FB11AD09}"/>
    <dgm:cxn modelId="{75255AAF-FF75-4BA0-BDC6-0CEF05B39FA2}" srcId="{DE8A7BF4-B05D-4740-A2A2-A1F20F0FC99D}" destId="{6DBB2148-EBD6-455F-9BD5-8EDD4C3C6DCE}" srcOrd="0" destOrd="0" parTransId="{323B3694-4307-4E7F-8252-0BE47233B24C}" sibTransId="{430D5A52-56DF-4BDF-8951-1336D95D7BA9}"/>
    <dgm:cxn modelId="{F2E7DC3C-EC6C-4092-87F0-C87E731B347B}" type="presOf" srcId="{89C858FF-A1C5-4169-AE11-BE9BCC989C8A}" destId="{3F68B77B-4D1D-4290-8D4E-F7B55BE38F59}" srcOrd="1" destOrd="0" presId="urn:microsoft.com/office/officeart/2005/8/layout/lProcess2"/>
    <dgm:cxn modelId="{A6CB462B-F90B-41A9-BFB6-F4FF0CC4096F}" type="presOf" srcId="{DE8A7BF4-B05D-4740-A2A2-A1F20F0FC99D}" destId="{E66E8EC9-E30A-4222-9B1A-76DEC65D1C55}" srcOrd="0" destOrd="0" presId="urn:microsoft.com/office/officeart/2005/8/layout/lProcess2"/>
    <dgm:cxn modelId="{2CD0011D-5D3F-4C32-941D-687B2F13DCD2}" type="presOf" srcId="{F43DB0AB-5291-4555-B1C6-C29B656E3A4A}" destId="{2A3AE0D7-CAFF-4282-AC22-7290D2F65324}" srcOrd="0" destOrd="0" presId="urn:microsoft.com/office/officeart/2005/8/layout/lProcess2"/>
    <dgm:cxn modelId="{C1CD821F-3CF1-42CA-B12C-61C4B0993D2B}" type="presOf" srcId="{6DBB2148-EBD6-455F-9BD5-8EDD4C3C6DCE}" destId="{0527D74C-43FE-4C19-B5B7-8712543A18A0}" srcOrd="0" destOrd="0" presId="urn:microsoft.com/office/officeart/2005/8/layout/lProcess2"/>
    <dgm:cxn modelId="{93723B92-E62E-46D0-8783-0A9F97EFFE90}" type="presOf" srcId="{89C858FF-A1C5-4169-AE11-BE9BCC989C8A}" destId="{440BB6B0-B62D-4A62-AFD2-9B770A5BD9A4}" srcOrd="0" destOrd="0" presId="urn:microsoft.com/office/officeart/2005/8/layout/lProcess2"/>
    <dgm:cxn modelId="{03D47A3E-4407-4EC4-979B-236B8C9D5F11}" srcId="{DE8A7BF4-B05D-4740-A2A2-A1F20F0FC99D}" destId="{89C858FF-A1C5-4169-AE11-BE9BCC989C8A}" srcOrd="1" destOrd="0" parTransId="{4713713E-D372-41C9-BE2A-1819057E5079}" sibTransId="{A475642D-B672-4557-AD0A-70C9DB9C3855}"/>
    <dgm:cxn modelId="{119BADE6-BB43-4701-A88F-D8CA2116D3A4}" type="presParOf" srcId="{E66E8EC9-E30A-4222-9B1A-76DEC65D1C55}" destId="{8CC07C86-181A-480D-904B-4972190AA6E6}" srcOrd="0" destOrd="0" presId="urn:microsoft.com/office/officeart/2005/8/layout/lProcess2"/>
    <dgm:cxn modelId="{1BD9D049-044F-4EBC-8DAD-9D2ECD951C2A}" type="presParOf" srcId="{8CC07C86-181A-480D-904B-4972190AA6E6}" destId="{0527D74C-43FE-4C19-B5B7-8712543A18A0}" srcOrd="0" destOrd="0" presId="urn:microsoft.com/office/officeart/2005/8/layout/lProcess2"/>
    <dgm:cxn modelId="{6C3257CD-73E2-4FEF-986B-A9AC88C62E9D}" type="presParOf" srcId="{8CC07C86-181A-480D-904B-4972190AA6E6}" destId="{24335DA4-F0CE-44A1-9802-26524D1D5B0E}" srcOrd="1" destOrd="0" presId="urn:microsoft.com/office/officeart/2005/8/layout/lProcess2"/>
    <dgm:cxn modelId="{434FB17F-BE35-4994-A796-E0520A6A1152}" type="presParOf" srcId="{8CC07C86-181A-480D-904B-4972190AA6E6}" destId="{B71F769A-D166-4F05-8A69-A3C56D780960}" srcOrd="2" destOrd="0" presId="urn:microsoft.com/office/officeart/2005/8/layout/lProcess2"/>
    <dgm:cxn modelId="{282CD156-F379-4911-9C70-C33347EE4915}" type="presParOf" srcId="{B71F769A-D166-4F05-8A69-A3C56D780960}" destId="{56AB474E-F19D-434F-9403-59F58F3C6490}" srcOrd="0" destOrd="0" presId="urn:microsoft.com/office/officeart/2005/8/layout/lProcess2"/>
    <dgm:cxn modelId="{083D56F3-8C65-48B4-9203-A9745BAC63DA}" type="presParOf" srcId="{56AB474E-F19D-434F-9403-59F58F3C6490}" destId="{2A3AE0D7-CAFF-4282-AC22-7290D2F65324}" srcOrd="0" destOrd="0" presId="urn:microsoft.com/office/officeart/2005/8/layout/lProcess2"/>
    <dgm:cxn modelId="{C0AE9D28-D31D-40F8-99CB-3FA2C8B1FB95}" type="presParOf" srcId="{E66E8EC9-E30A-4222-9B1A-76DEC65D1C55}" destId="{26F77E0B-A2DA-4A77-9F62-0331C984FF22}" srcOrd="1" destOrd="0" presId="urn:microsoft.com/office/officeart/2005/8/layout/lProcess2"/>
    <dgm:cxn modelId="{63784400-6F1D-4EB8-9840-FE0B617DB101}" type="presParOf" srcId="{E66E8EC9-E30A-4222-9B1A-76DEC65D1C55}" destId="{286DB668-1DAD-4480-9D5E-3E20827588C6}" srcOrd="2" destOrd="0" presId="urn:microsoft.com/office/officeart/2005/8/layout/lProcess2"/>
    <dgm:cxn modelId="{77AFD966-A89F-4201-B801-0ADCC539CD56}" type="presParOf" srcId="{286DB668-1DAD-4480-9D5E-3E20827588C6}" destId="{440BB6B0-B62D-4A62-AFD2-9B770A5BD9A4}" srcOrd="0" destOrd="0" presId="urn:microsoft.com/office/officeart/2005/8/layout/lProcess2"/>
    <dgm:cxn modelId="{E2E8216A-961C-483A-BF30-A31331EE5AA4}" type="presParOf" srcId="{286DB668-1DAD-4480-9D5E-3E20827588C6}" destId="{3F68B77B-4D1D-4290-8D4E-F7B55BE38F59}" srcOrd="1" destOrd="0" presId="urn:microsoft.com/office/officeart/2005/8/layout/lProcess2"/>
    <dgm:cxn modelId="{7CEEF4C7-9335-430E-A21B-C60FEA9F2E48}" type="presParOf" srcId="{286DB668-1DAD-4480-9D5E-3E20827588C6}" destId="{12E0CC4B-C4FB-4E15-82D4-3D9520194035}" srcOrd="2" destOrd="0" presId="urn:microsoft.com/office/officeart/2005/8/layout/lProcess2"/>
    <dgm:cxn modelId="{5FBD8A79-57DA-4E38-8B2A-62A719685B9E}" type="presParOf" srcId="{12E0CC4B-C4FB-4E15-82D4-3D9520194035}" destId="{E8356BD8-9032-4358-8804-8DD79D63D00C}" srcOrd="0" destOrd="0" presId="urn:microsoft.com/office/officeart/2005/8/layout/lProcess2"/>
    <dgm:cxn modelId="{C7DA7640-1673-4F86-ABAF-06630E949699}" type="presParOf" srcId="{E8356BD8-9032-4358-8804-8DD79D63D00C}" destId="{587E5CF3-DCED-41BE-8D15-E70BD1127FC1}"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02B3927-13B8-48D7-9372-C4A4DC90737D}" type="doc">
      <dgm:prSet loTypeId="urn:microsoft.com/office/officeart/2005/8/layout/default#3" loCatId="list" qsTypeId="urn:microsoft.com/office/officeart/2005/8/quickstyle/simple1" qsCatId="simple" csTypeId="urn:microsoft.com/office/officeart/2005/8/colors/accent1_2" csCatId="accent1" phldr="1"/>
      <dgm:spPr/>
      <dgm:t>
        <a:bodyPr/>
        <a:lstStyle/>
        <a:p>
          <a:endParaRPr lang="en-US"/>
        </a:p>
      </dgm:t>
    </dgm:pt>
    <dgm:pt modelId="{9E9E5ED8-1652-4287-8A31-E7EC475355B1}">
      <dgm:prSet/>
      <dgm:spPr/>
      <dgm:t>
        <a:bodyPr/>
        <a:lstStyle/>
        <a:p>
          <a:pPr algn="justLow" rtl="1"/>
          <a:r>
            <a:rPr lang="fa-IR" dirty="0" smtClean="0">
              <a:cs typeface="B Zar" pitchFamily="2" charset="-78"/>
            </a:rPr>
            <a:t>صندوق‌های زمین و ساختمان وجوه گردآوری شده را به ساخت پروژه تخصیص داده و سوی عرضه را تقویت می کنند؛ از این رو این صندوق ها با </a:t>
          </a:r>
          <a:r>
            <a:rPr lang="en-US" dirty="0" smtClean="0">
              <a:cs typeface="B Zar" pitchFamily="2" charset="-78"/>
            </a:rPr>
            <a:t>REITs</a:t>
          </a:r>
          <a:r>
            <a:rPr lang="fa-IR" dirty="0" smtClean="0">
              <a:cs typeface="B Zar" pitchFamily="2" charset="-78"/>
            </a:rPr>
            <a:t> که سرمایه خود را به خرید و اجاره پروژه‌های ساختمانی اختصاص می دهند و سمت تقاضا را تحریک می کنند، تفاوت بنیادی دارند.</a:t>
          </a:r>
          <a:endParaRPr lang="fa-IR" dirty="0">
            <a:cs typeface="B Zar" pitchFamily="2" charset="-78"/>
          </a:endParaRPr>
        </a:p>
      </dgm:t>
    </dgm:pt>
    <dgm:pt modelId="{E501873A-D3CF-4CAE-80AB-CCB70B4F1CBB}" type="parTrans" cxnId="{C8477D9E-5A9B-42C9-82CC-08B93C8F7D8C}">
      <dgm:prSet/>
      <dgm:spPr/>
      <dgm:t>
        <a:bodyPr/>
        <a:lstStyle/>
        <a:p>
          <a:endParaRPr lang="en-US">
            <a:cs typeface="B Zar" pitchFamily="2" charset="-78"/>
          </a:endParaRPr>
        </a:p>
      </dgm:t>
    </dgm:pt>
    <dgm:pt modelId="{17F6E424-038C-420D-9DA6-0085A810A019}" type="sibTrans" cxnId="{C8477D9E-5A9B-42C9-82CC-08B93C8F7D8C}">
      <dgm:prSet/>
      <dgm:spPr/>
      <dgm:t>
        <a:bodyPr/>
        <a:lstStyle/>
        <a:p>
          <a:endParaRPr lang="en-US">
            <a:cs typeface="B Zar" pitchFamily="2" charset="-78"/>
          </a:endParaRPr>
        </a:p>
      </dgm:t>
    </dgm:pt>
    <dgm:pt modelId="{548A8E9C-023D-40D6-86A8-25FC4AAC3F31}" type="pres">
      <dgm:prSet presAssocID="{002B3927-13B8-48D7-9372-C4A4DC90737D}" presName="diagram" presStyleCnt="0">
        <dgm:presLayoutVars>
          <dgm:dir/>
          <dgm:resizeHandles val="exact"/>
        </dgm:presLayoutVars>
      </dgm:prSet>
      <dgm:spPr/>
      <dgm:t>
        <a:bodyPr/>
        <a:lstStyle/>
        <a:p>
          <a:endParaRPr lang="en-US"/>
        </a:p>
      </dgm:t>
    </dgm:pt>
    <dgm:pt modelId="{E8EF90DB-FF4B-4C61-B06D-977026AF7356}" type="pres">
      <dgm:prSet presAssocID="{9E9E5ED8-1652-4287-8A31-E7EC475355B1}" presName="node" presStyleLbl="node1" presStyleIdx="0" presStyleCnt="1">
        <dgm:presLayoutVars>
          <dgm:bulletEnabled val="1"/>
        </dgm:presLayoutVars>
      </dgm:prSet>
      <dgm:spPr>
        <a:prstGeom prst="doubleWave">
          <a:avLst/>
        </a:prstGeom>
      </dgm:spPr>
      <dgm:t>
        <a:bodyPr/>
        <a:lstStyle/>
        <a:p>
          <a:endParaRPr lang="en-US"/>
        </a:p>
      </dgm:t>
    </dgm:pt>
  </dgm:ptLst>
  <dgm:cxnLst>
    <dgm:cxn modelId="{BC575DF6-9768-497A-9E1B-98A75414E886}" type="presOf" srcId="{002B3927-13B8-48D7-9372-C4A4DC90737D}" destId="{548A8E9C-023D-40D6-86A8-25FC4AAC3F31}" srcOrd="0" destOrd="0" presId="urn:microsoft.com/office/officeart/2005/8/layout/default#3"/>
    <dgm:cxn modelId="{A1F2F1B9-1E14-422C-B476-D53CFF3D5DBB}" type="presOf" srcId="{9E9E5ED8-1652-4287-8A31-E7EC475355B1}" destId="{E8EF90DB-FF4B-4C61-B06D-977026AF7356}" srcOrd="0" destOrd="0" presId="urn:microsoft.com/office/officeart/2005/8/layout/default#3"/>
    <dgm:cxn modelId="{C8477D9E-5A9B-42C9-82CC-08B93C8F7D8C}" srcId="{002B3927-13B8-48D7-9372-C4A4DC90737D}" destId="{9E9E5ED8-1652-4287-8A31-E7EC475355B1}" srcOrd="0" destOrd="0" parTransId="{E501873A-D3CF-4CAE-80AB-CCB70B4F1CBB}" sibTransId="{17F6E424-038C-420D-9DA6-0085A810A019}"/>
    <dgm:cxn modelId="{ACE88555-3AE8-4D9F-92A6-908549E0106B}" type="presParOf" srcId="{548A8E9C-023D-40D6-86A8-25FC4AAC3F31}" destId="{E8EF90DB-FF4B-4C61-B06D-977026AF7356}" srcOrd="0" destOrd="0" presId="urn:microsoft.com/office/officeart/2005/8/layout/defaul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C004C96-F28E-40C6-90F8-F141B17BAB29}" type="doc">
      <dgm:prSet loTypeId="urn:microsoft.com/office/officeart/2005/8/layout/vProcess5" loCatId="process" qsTypeId="urn:microsoft.com/office/officeart/2005/8/quickstyle/3d4" qsCatId="3D" csTypeId="urn:microsoft.com/office/officeart/2005/8/colors/colorful1#14" csCatId="colorful" phldr="1"/>
      <dgm:spPr/>
      <dgm:t>
        <a:bodyPr/>
        <a:lstStyle/>
        <a:p>
          <a:endParaRPr lang="en-US"/>
        </a:p>
      </dgm:t>
    </dgm:pt>
    <dgm:pt modelId="{5845D9EA-433D-4850-9D12-3A32DB85F01A}">
      <dgm:prSet phldrT="[Text]" custT="1"/>
      <dgm:spPr/>
      <dgm:t>
        <a:bodyPr/>
        <a:lstStyle/>
        <a:p>
          <a:pPr rtl="1"/>
          <a:r>
            <a:rPr lang="fa-IR" sz="2800" b="0" cap="none" spc="0" smtClean="0">
              <a:ln w="18415" cmpd="sng">
                <a:prstDash val="solid"/>
              </a:ln>
              <a:effectLst>
                <a:outerShdw blurRad="38100" dist="38100" dir="2700000" algn="tl">
                  <a:srgbClr val="000000">
                    <a:alpha val="43137"/>
                  </a:srgbClr>
                </a:outerShdw>
              </a:effectLst>
              <a:cs typeface="B Mitra" pitchFamily="2" charset="-78"/>
            </a:rPr>
            <a:t>تخصیص وجوه به پروژۀ ساختمانی</a:t>
          </a:r>
          <a:endParaRPr lang="en-US" sz="2800" b="0" cap="none" spc="0" dirty="0">
            <a:ln w="18415" cmpd="sng">
              <a:prstDash val="solid"/>
            </a:ln>
            <a:effectLst>
              <a:outerShdw blurRad="38100" dist="38100" dir="2700000" algn="tl">
                <a:srgbClr val="000000">
                  <a:alpha val="43137"/>
                </a:srgbClr>
              </a:outerShdw>
            </a:effectLst>
            <a:cs typeface="B Mitra" pitchFamily="2" charset="-78"/>
          </a:endParaRPr>
        </a:p>
      </dgm:t>
    </dgm:pt>
    <dgm:pt modelId="{C373923C-E665-4D84-9AA9-F21836AC3C43}" type="parTrans" cxnId="{6C281305-ED78-4FCE-8550-459660153A47}">
      <dgm:prSet/>
      <dgm:spPr/>
      <dgm:t>
        <a:bodyPr/>
        <a:lstStyle/>
        <a:p>
          <a:pPr rtl="1"/>
          <a:endParaRPr lang="en-US" b="0" cap="none" spc="0">
            <a:ln w="18415" cmpd="sng">
              <a:solidFill>
                <a:srgbClr val="FFFFFF"/>
              </a:solidFill>
              <a:prstDash val="solid"/>
            </a:ln>
            <a:solidFill>
              <a:schemeClr val="tx1"/>
            </a:solidFill>
            <a:effectLst>
              <a:outerShdw blurRad="38100" dist="38100" dir="2700000" algn="tl">
                <a:srgbClr val="000000">
                  <a:alpha val="43137"/>
                </a:srgbClr>
              </a:outerShdw>
            </a:effectLst>
            <a:cs typeface="B Mitra" pitchFamily="2" charset="-78"/>
          </a:endParaRPr>
        </a:p>
      </dgm:t>
    </dgm:pt>
    <dgm:pt modelId="{CCAE76A2-3130-4FDD-91A5-9CA5D2928433}" type="sibTrans" cxnId="{6C281305-ED78-4FCE-8550-459660153A47}">
      <dgm:prSet custT="1"/>
      <dgm:spPr/>
      <dgm:t>
        <a:bodyPr/>
        <a:lstStyle/>
        <a:p>
          <a:pPr rtl="1"/>
          <a:endParaRPr lang="en-US" sz="2000" b="0" cap="none" spc="0">
            <a:ln w="18415" cmpd="sng">
              <a:solidFill>
                <a:srgbClr val="FFFFFF"/>
              </a:solidFill>
              <a:prstDash val="solid"/>
            </a:ln>
            <a:solidFill>
              <a:schemeClr val="tx1"/>
            </a:solidFill>
            <a:effectLst>
              <a:outerShdw blurRad="38100" dist="38100" dir="2700000" algn="tl">
                <a:srgbClr val="000000">
                  <a:alpha val="43137"/>
                </a:srgbClr>
              </a:outerShdw>
            </a:effectLst>
            <a:cs typeface="B Mitra" pitchFamily="2" charset="-78"/>
          </a:endParaRPr>
        </a:p>
      </dgm:t>
    </dgm:pt>
    <dgm:pt modelId="{EF29A85A-277D-4E0B-A458-9F4F8CE1D871}">
      <dgm:prSet phldrT="[Text]" custT="1"/>
      <dgm:spPr/>
      <dgm:t>
        <a:bodyPr/>
        <a:lstStyle/>
        <a:p>
          <a:pPr rtl="1"/>
          <a:r>
            <a:rPr lang="fa-IR" sz="2800" b="0" cap="none" spc="0" dirty="0" smtClean="0">
              <a:ln w="18415" cmpd="sng">
                <a:prstDash val="solid"/>
              </a:ln>
              <a:effectLst>
                <a:outerShdw blurRad="38100" dist="38100" dir="2700000" algn="tl">
                  <a:srgbClr val="000000">
                    <a:alpha val="43137"/>
                  </a:srgbClr>
                </a:outerShdw>
              </a:effectLst>
              <a:cs typeface="B Mitra" pitchFamily="2" charset="-78"/>
            </a:rPr>
            <a:t>فروش واحدهای ساختمانی پروژه</a:t>
          </a:r>
          <a:endParaRPr lang="en-US" sz="2800" b="0" cap="none" spc="0" dirty="0">
            <a:ln w="18415" cmpd="sng">
              <a:prstDash val="solid"/>
            </a:ln>
            <a:effectLst>
              <a:outerShdw blurRad="38100" dist="38100" dir="2700000" algn="tl">
                <a:srgbClr val="000000">
                  <a:alpha val="43137"/>
                </a:srgbClr>
              </a:outerShdw>
            </a:effectLst>
            <a:cs typeface="B Mitra" pitchFamily="2" charset="-78"/>
          </a:endParaRPr>
        </a:p>
      </dgm:t>
    </dgm:pt>
    <dgm:pt modelId="{310BF1FE-756C-48AF-AE88-CB7EDEC9C16A}" type="parTrans" cxnId="{4AC6BF65-400F-4CF1-9BDD-6FD17EFFDA0E}">
      <dgm:prSet/>
      <dgm:spPr/>
      <dgm:t>
        <a:bodyPr/>
        <a:lstStyle/>
        <a:p>
          <a:pPr rtl="1"/>
          <a:endParaRPr lang="en-US" b="0" cap="none" spc="0">
            <a:ln w="18415" cmpd="sng">
              <a:solidFill>
                <a:srgbClr val="FFFFFF"/>
              </a:solidFill>
              <a:prstDash val="solid"/>
            </a:ln>
            <a:solidFill>
              <a:schemeClr val="tx1"/>
            </a:solidFill>
            <a:effectLst>
              <a:outerShdw blurRad="38100" dist="38100" dir="2700000" algn="tl">
                <a:srgbClr val="000000">
                  <a:alpha val="43137"/>
                </a:srgbClr>
              </a:outerShdw>
            </a:effectLst>
            <a:cs typeface="B Mitra" pitchFamily="2" charset="-78"/>
          </a:endParaRPr>
        </a:p>
      </dgm:t>
    </dgm:pt>
    <dgm:pt modelId="{A45EAFDA-8077-4AFB-A81A-657C24E5587B}" type="sibTrans" cxnId="{4AC6BF65-400F-4CF1-9BDD-6FD17EFFDA0E}">
      <dgm:prSet custT="1"/>
      <dgm:spPr/>
      <dgm:t>
        <a:bodyPr/>
        <a:lstStyle/>
        <a:p>
          <a:pPr rtl="1"/>
          <a:endParaRPr lang="en-US" sz="2000" b="0" cap="none" spc="0">
            <a:ln w="18415" cmpd="sng">
              <a:solidFill>
                <a:srgbClr val="FFFFFF"/>
              </a:solidFill>
              <a:prstDash val="solid"/>
            </a:ln>
            <a:solidFill>
              <a:schemeClr val="tx1"/>
            </a:solidFill>
            <a:effectLst>
              <a:outerShdw blurRad="38100" dist="38100" dir="2700000" algn="tl">
                <a:srgbClr val="000000">
                  <a:alpha val="43137"/>
                </a:srgbClr>
              </a:outerShdw>
            </a:effectLst>
            <a:cs typeface="B Mitra" pitchFamily="2" charset="-78"/>
          </a:endParaRPr>
        </a:p>
      </dgm:t>
    </dgm:pt>
    <dgm:pt modelId="{6A33CD63-4DDF-4D3B-A89E-F62A16966A2E}">
      <dgm:prSet phldrT="[Text]" custT="1"/>
      <dgm:spPr/>
      <dgm:t>
        <a:bodyPr/>
        <a:lstStyle/>
        <a:p>
          <a:pPr rtl="1"/>
          <a:r>
            <a:rPr lang="fa-IR" sz="2800" b="0" cap="none" spc="0" dirty="0" smtClean="0">
              <a:ln w="18415" cmpd="sng">
                <a:prstDash val="solid"/>
              </a:ln>
              <a:effectLst>
                <a:outerShdw blurRad="38100" dist="38100" dir="2700000" algn="tl">
                  <a:srgbClr val="000000">
                    <a:alpha val="43137"/>
                  </a:srgbClr>
                </a:outerShdw>
              </a:effectLst>
              <a:cs typeface="B Mitra" pitchFamily="2" charset="-78"/>
            </a:rPr>
            <a:t>اعطای وجوه به‌دست</a:t>
          </a:r>
          <a:r>
            <a:rPr lang="fa-IR" sz="2800" dirty="0" smtClean="0"/>
            <a:t> </a:t>
          </a:r>
          <a:r>
            <a:rPr lang="fa-IR" sz="2800" b="0" cap="none" spc="0" dirty="0" smtClean="0">
              <a:ln w="18415" cmpd="sng">
                <a:prstDash val="solid"/>
              </a:ln>
              <a:effectLst>
                <a:outerShdw blurRad="38100" dist="38100" dir="2700000" algn="tl">
                  <a:srgbClr val="000000">
                    <a:alpha val="43137"/>
                  </a:srgbClr>
                </a:outerShdw>
              </a:effectLst>
              <a:cs typeface="B Mitra" pitchFamily="2" charset="-78"/>
            </a:rPr>
            <a:t>آمده</a:t>
          </a:r>
          <a:r>
            <a:rPr lang="en-US" sz="2800" dirty="0" smtClean="0"/>
            <a:t> </a:t>
          </a:r>
          <a:r>
            <a:rPr lang="fa-IR" sz="2800" b="0" cap="none" spc="0" dirty="0" smtClean="0">
              <a:ln w="18415" cmpd="sng">
                <a:prstDash val="solid"/>
              </a:ln>
              <a:effectLst>
                <a:outerShdw blurRad="38100" dist="38100" dir="2700000" algn="tl">
                  <a:srgbClr val="000000">
                    <a:alpha val="43137"/>
                  </a:srgbClr>
                </a:outerShdw>
              </a:effectLst>
              <a:cs typeface="B Mitra" pitchFamily="2" charset="-78"/>
            </a:rPr>
            <a:t>به سرمایه‌گذاران</a:t>
          </a:r>
          <a:endParaRPr lang="en-US" sz="2800" b="0" cap="none" spc="0" dirty="0">
            <a:ln w="18415" cmpd="sng">
              <a:prstDash val="solid"/>
            </a:ln>
            <a:effectLst>
              <a:outerShdw blurRad="38100" dist="38100" dir="2700000" algn="tl">
                <a:srgbClr val="000000">
                  <a:alpha val="43137"/>
                </a:srgbClr>
              </a:outerShdw>
            </a:effectLst>
            <a:cs typeface="B Mitra" pitchFamily="2" charset="-78"/>
          </a:endParaRPr>
        </a:p>
      </dgm:t>
    </dgm:pt>
    <dgm:pt modelId="{C5514CE2-6060-4E25-BA83-53076D031C6E}" type="parTrans" cxnId="{248579AA-F90C-4F1B-B809-23D46CC8675B}">
      <dgm:prSet/>
      <dgm:spPr/>
      <dgm:t>
        <a:bodyPr/>
        <a:lstStyle/>
        <a:p>
          <a:pPr rtl="1"/>
          <a:endParaRPr lang="en-US" b="0" cap="none" spc="0">
            <a:ln w="18415" cmpd="sng">
              <a:solidFill>
                <a:srgbClr val="FFFFFF"/>
              </a:solidFill>
              <a:prstDash val="solid"/>
            </a:ln>
            <a:solidFill>
              <a:schemeClr val="tx1"/>
            </a:solidFill>
            <a:effectLst>
              <a:outerShdw blurRad="38100" dist="38100" dir="2700000" algn="tl">
                <a:srgbClr val="000000">
                  <a:alpha val="43137"/>
                </a:srgbClr>
              </a:outerShdw>
            </a:effectLst>
            <a:cs typeface="B Mitra" pitchFamily="2" charset="-78"/>
          </a:endParaRPr>
        </a:p>
      </dgm:t>
    </dgm:pt>
    <dgm:pt modelId="{D26B5C25-A283-45DD-AE2D-FA1F62784E32}" type="sibTrans" cxnId="{248579AA-F90C-4F1B-B809-23D46CC8675B}">
      <dgm:prSet custT="1"/>
      <dgm:spPr/>
      <dgm:t>
        <a:bodyPr/>
        <a:lstStyle/>
        <a:p>
          <a:pPr rtl="1"/>
          <a:endParaRPr lang="en-US" sz="2000" b="0" cap="none" spc="0">
            <a:ln w="18415" cmpd="sng">
              <a:solidFill>
                <a:srgbClr val="FFFFFF"/>
              </a:solidFill>
              <a:prstDash val="solid"/>
            </a:ln>
            <a:solidFill>
              <a:schemeClr val="tx1"/>
            </a:solidFill>
            <a:effectLst>
              <a:outerShdw blurRad="38100" dist="38100" dir="2700000" algn="tl">
                <a:srgbClr val="000000">
                  <a:alpha val="43137"/>
                </a:srgbClr>
              </a:outerShdw>
            </a:effectLst>
            <a:cs typeface="B Mitra" pitchFamily="2" charset="-78"/>
          </a:endParaRPr>
        </a:p>
      </dgm:t>
    </dgm:pt>
    <dgm:pt modelId="{9C2F4316-51AA-46FB-BD93-1BD409B5620A}">
      <dgm:prSet phldrT="[Text]" custT="1"/>
      <dgm:spPr/>
      <dgm:t>
        <a:bodyPr/>
        <a:lstStyle/>
        <a:p>
          <a:pPr rtl="1"/>
          <a:r>
            <a:rPr lang="fa-IR" sz="2800" b="0" cap="none" spc="0" dirty="0" smtClean="0">
              <a:ln w="18415" cmpd="sng">
                <a:prstDash val="solid"/>
              </a:ln>
              <a:effectLst>
                <a:outerShdw blurRad="38100" dist="38100" dir="2700000" algn="tl">
                  <a:srgbClr val="000000">
                    <a:alpha val="43137"/>
                  </a:srgbClr>
                </a:outerShdw>
              </a:effectLst>
              <a:cs typeface="B Mitra" pitchFamily="2" charset="-78"/>
            </a:rPr>
            <a:t>جمع آوری وجوه از سرمایه‌گذاران</a:t>
          </a:r>
          <a:endParaRPr lang="en-US" sz="2800" b="0" cap="none" spc="0" dirty="0">
            <a:ln w="18415" cmpd="sng">
              <a:prstDash val="solid"/>
            </a:ln>
            <a:effectLst>
              <a:outerShdw blurRad="38100" dist="38100" dir="2700000" algn="tl">
                <a:srgbClr val="000000">
                  <a:alpha val="43137"/>
                </a:srgbClr>
              </a:outerShdw>
            </a:effectLst>
            <a:cs typeface="B Mitra" pitchFamily="2" charset="-78"/>
          </a:endParaRPr>
        </a:p>
      </dgm:t>
    </dgm:pt>
    <dgm:pt modelId="{F02B49F6-F5BC-4DC0-8C8C-4A33F86EEA22}" type="parTrans" cxnId="{23F4E86D-CF2E-419E-ACD9-439E12095DEF}">
      <dgm:prSet/>
      <dgm:spPr/>
      <dgm:t>
        <a:bodyPr/>
        <a:lstStyle/>
        <a:p>
          <a:pPr rtl="1"/>
          <a:endParaRPr lang="en-US" b="0" cap="none" spc="0">
            <a:ln w="18415" cmpd="sng">
              <a:solidFill>
                <a:srgbClr val="FFFFFF"/>
              </a:solidFill>
              <a:prstDash val="solid"/>
            </a:ln>
            <a:solidFill>
              <a:schemeClr val="tx1"/>
            </a:solidFill>
            <a:effectLst>
              <a:outerShdw blurRad="38100" dist="38100" dir="2700000" algn="tl">
                <a:srgbClr val="000000">
                  <a:alpha val="43137"/>
                </a:srgbClr>
              </a:outerShdw>
            </a:effectLst>
            <a:cs typeface="B Mitra" pitchFamily="2" charset="-78"/>
          </a:endParaRPr>
        </a:p>
      </dgm:t>
    </dgm:pt>
    <dgm:pt modelId="{1B4E064B-7683-4851-AE3E-A3A8CA8BADF3}" type="sibTrans" cxnId="{23F4E86D-CF2E-419E-ACD9-439E12095DEF}">
      <dgm:prSet custT="1"/>
      <dgm:spPr/>
      <dgm:t>
        <a:bodyPr/>
        <a:lstStyle/>
        <a:p>
          <a:pPr rtl="1"/>
          <a:endParaRPr lang="en-US" sz="2000" b="0" cap="none" spc="0">
            <a:ln w="18415" cmpd="sng">
              <a:solidFill>
                <a:srgbClr val="FFFFFF"/>
              </a:solidFill>
              <a:prstDash val="solid"/>
            </a:ln>
            <a:solidFill>
              <a:schemeClr val="tx1"/>
            </a:solidFill>
            <a:effectLst>
              <a:outerShdw blurRad="38100" dist="38100" dir="2700000" algn="tl">
                <a:srgbClr val="000000">
                  <a:alpha val="43137"/>
                </a:srgbClr>
              </a:outerShdw>
            </a:effectLst>
            <a:cs typeface="B Mitra" pitchFamily="2" charset="-78"/>
          </a:endParaRPr>
        </a:p>
      </dgm:t>
    </dgm:pt>
    <dgm:pt modelId="{63621D31-3D18-470B-B6A9-5033E35F54B3}" type="pres">
      <dgm:prSet presAssocID="{1C004C96-F28E-40C6-90F8-F141B17BAB29}" presName="outerComposite" presStyleCnt="0">
        <dgm:presLayoutVars>
          <dgm:chMax val="5"/>
          <dgm:dir/>
          <dgm:resizeHandles val="exact"/>
        </dgm:presLayoutVars>
      </dgm:prSet>
      <dgm:spPr/>
      <dgm:t>
        <a:bodyPr/>
        <a:lstStyle/>
        <a:p>
          <a:pPr rtl="1"/>
          <a:endParaRPr lang="fa-IR"/>
        </a:p>
      </dgm:t>
    </dgm:pt>
    <dgm:pt modelId="{A534AE9B-D9FF-4F55-AFC3-0624418B1715}" type="pres">
      <dgm:prSet presAssocID="{1C004C96-F28E-40C6-90F8-F141B17BAB29}" presName="dummyMaxCanvas" presStyleCnt="0">
        <dgm:presLayoutVars/>
      </dgm:prSet>
      <dgm:spPr/>
      <dgm:t>
        <a:bodyPr/>
        <a:lstStyle/>
        <a:p>
          <a:pPr rtl="1"/>
          <a:endParaRPr lang="fa-IR"/>
        </a:p>
      </dgm:t>
    </dgm:pt>
    <dgm:pt modelId="{B363F11D-121D-4AF3-B6F9-70AE4FF61569}" type="pres">
      <dgm:prSet presAssocID="{1C004C96-F28E-40C6-90F8-F141B17BAB29}" presName="FourNodes_1" presStyleLbl="node1" presStyleIdx="0" presStyleCnt="4" custLinFactY="21210" custLinFactNeighborX="8417" custLinFactNeighborY="100000">
        <dgm:presLayoutVars>
          <dgm:bulletEnabled val="1"/>
        </dgm:presLayoutVars>
      </dgm:prSet>
      <dgm:spPr/>
      <dgm:t>
        <a:bodyPr/>
        <a:lstStyle/>
        <a:p>
          <a:pPr rtl="1"/>
          <a:endParaRPr lang="fa-IR"/>
        </a:p>
      </dgm:t>
    </dgm:pt>
    <dgm:pt modelId="{8B73328C-C8BB-4B91-BB90-A6AE0CDA6AA2}" type="pres">
      <dgm:prSet presAssocID="{1C004C96-F28E-40C6-90F8-F141B17BAB29}" presName="FourNodes_2" presStyleLbl="node1" presStyleIdx="1" presStyleCnt="4" custLinFactY="17904" custLinFactNeighborX="8374" custLinFactNeighborY="100000">
        <dgm:presLayoutVars>
          <dgm:bulletEnabled val="1"/>
        </dgm:presLayoutVars>
      </dgm:prSet>
      <dgm:spPr/>
      <dgm:t>
        <a:bodyPr/>
        <a:lstStyle/>
        <a:p>
          <a:pPr rtl="1"/>
          <a:endParaRPr lang="fa-IR"/>
        </a:p>
      </dgm:t>
    </dgm:pt>
    <dgm:pt modelId="{98AD9D36-1ACC-479F-AA6F-715D9873B792}" type="pres">
      <dgm:prSet presAssocID="{1C004C96-F28E-40C6-90F8-F141B17BAB29}" presName="FourNodes_3" presStyleLbl="node1" presStyleIdx="2" presStyleCnt="4" custLinFactY="18182" custLinFactNeighborX="8374" custLinFactNeighborY="100000">
        <dgm:presLayoutVars>
          <dgm:bulletEnabled val="1"/>
        </dgm:presLayoutVars>
      </dgm:prSet>
      <dgm:spPr/>
      <dgm:t>
        <a:bodyPr/>
        <a:lstStyle/>
        <a:p>
          <a:pPr rtl="1"/>
          <a:endParaRPr lang="fa-IR"/>
        </a:p>
      </dgm:t>
    </dgm:pt>
    <dgm:pt modelId="{9D9048BC-B5AF-4C06-BF3A-30B4D0B81428}" type="pres">
      <dgm:prSet presAssocID="{1C004C96-F28E-40C6-90F8-F141B17BAB29}" presName="FourNodes_4" presStyleLbl="node1" presStyleIdx="3" presStyleCnt="4" custLinFactY="-146340" custLinFactNeighborX="-25000" custLinFactNeighborY="-200000">
        <dgm:presLayoutVars>
          <dgm:bulletEnabled val="1"/>
        </dgm:presLayoutVars>
      </dgm:prSet>
      <dgm:spPr/>
      <dgm:t>
        <a:bodyPr/>
        <a:lstStyle/>
        <a:p>
          <a:pPr rtl="1"/>
          <a:endParaRPr lang="fa-IR"/>
        </a:p>
      </dgm:t>
    </dgm:pt>
    <dgm:pt modelId="{D417F613-C45D-44E4-88DD-5951F022A04B}" type="pres">
      <dgm:prSet presAssocID="{1C004C96-F28E-40C6-90F8-F141B17BAB29}" presName="FourConn_1-2" presStyleLbl="fgAccFollowNode1" presStyleIdx="0" presStyleCnt="3" custLinFactY="63594" custLinFactNeighborX="82887" custLinFactNeighborY="100000">
        <dgm:presLayoutVars>
          <dgm:bulletEnabled val="1"/>
        </dgm:presLayoutVars>
      </dgm:prSet>
      <dgm:spPr/>
      <dgm:t>
        <a:bodyPr/>
        <a:lstStyle/>
        <a:p>
          <a:pPr rtl="1"/>
          <a:endParaRPr lang="fa-IR"/>
        </a:p>
      </dgm:t>
    </dgm:pt>
    <dgm:pt modelId="{84B3260C-1EC0-49B6-B474-53D2C8EB6886}" type="pres">
      <dgm:prSet presAssocID="{1C004C96-F28E-40C6-90F8-F141B17BAB29}" presName="FourConn_2-3" presStyleLbl="fgAccFollowNode1" presStyleIdx="1" presStyleCnt="3" custLinFactY="63594" custLinFactNeighborX="82887" custLinFactNeighborY="100000">
        <dgm:presLayoutVars>
          <dgm:bulletEnabled val="1"/>
        </dgm:presLayoutVars>
      </dgm:prSet>
      <dgm:spPr/>
      <dgm:t>
        <a:bodyPr/>
        <a:lstStyle/>
        <a:p>
          <a:pPr rtl="1"/>
          <a:endParaRPr lang="fa-IR"/>
        </a:p>
      </dgm:t>
    </dgm:pt>
    <dgm:pt modelId="{A9CE153A-7B42-48BF-A716-F37756CF77BA}" type="pres">
      <dgm:prSet presAssocID="{1C004C96-F28E-40C6-90F8-F141B17BAB29}" presName="FourConn_3-4" presStyleLbl="fgAccFollowNode1" presStyleIdx="2" presStyleCnt="3" custLinFactX="-70576" custLinFactY="-155231" custLinFactNeighborX="-100000" custLinFactNeighborY="-200000">
        <dgm:presLayoutVars>
          <dgm:bulletEnabled val="1"/>
        </dgm:presLayoutVars>
      </dgm:prSet>
      <dgm:spPr/>
      <dgm:t>
        <a:bodyPr/>
        <a:lstStyle/>
        <a:p>
          <a:pPr rtl="1"/>
          <a:endParaRPr lang="fa-IR"/>
        </a:p>
      </dgm:t>
    </dgm:pt>
    <dgm:pt modelId="{F7A0A58B-0A32-40D6-980A-B4962085DBB9}" type="pres">
      <dgm:prSet presAssocID="{1C004C96-F28E-40C6-90F8-F141B17BAB29}" presName="FourNodes_1_text" presStyleLbl="node1" presStyleIdx="3" presStyleCnt="4">
        <dgm:presLayoutVars>
          <dgm:bulletEnabled val="1"/>
        </dgm:presLayoutVars>
      </dgm:prSet>
      <dgm:spPr/>
      <dgm:t>
        <a:bodyPr/>
        <a:lstStyle/>
        <a:p>
          <a:pPr rtl="1"/>
          <a:endParaRPr lang="fa-IR"/>
        </a:p>
      </dgm:t>
    </dgm:pt>
    <dgm:pt modelId="{E3D9DEEF-53BB-4EBF-9D64-96CE4E8499DC}" type="pres">
      <dgm:prSet presAssocID="{1C004C96-F28E-40C6-90F8-F141B17BAB29}" presName="FourNodes_2_text" presStyleLbl="node1" presStyleIdx="3" presStyleCnt="4">
        <dgm:presLayoutVars>
          <dgm:bulletEnabled val="1"/>
        </dgm:presLayoutVars>
      </dgm:prSet>
      <dgm:spPr/>
      <dgm:t>
        <a:bodyPr/>
        <a:lstStyle/>
        <a:p>
          <a:pPr rtl="1"/>
          <a:endParaRPr lang="fa-IR"/>
        </a:p>
      </dgm:t>
    </dgm:pt>
    <dgm:pt modelId="{5715D45C-B7FE-4266-8B0D-D0CA1D71A4B9}" type="pres">
      <dgm:prSet presAssocID="{1C004C96-F28E-40C6-90F8-F141B17BAB29}" presName="FourNodes_3_text" presStyleLbl="node1" presStyleIdx="3" presStyleCnt="4">
        <dgm:presLayoutVars>
          <dgm:bulletEnabled val="1"/>
        </dgm:presLayoutVars>
      </dgm:prSet>
      <dgm:spPr/>
      <dgm:t>
        <a:bodyPr/>
        <a:lstStyle/>
        <a:p>
          <a:pPr rtl="1"/>
          <a:endParaRPr lang="fa-IR"/>
        </a:p>
      </dgm:t>
    </dgm:pt>
    <dgm:pt modelId="{A5C830E6-F78B-4E23-AB90-5C22BCE52FBA}" type="pres">
      <dgm:prSet presAssocID="{1C004C96-F28E-40C6-90F8-F141B17BAB29}" presName="FourNodes_4_text" presStyleLbl="node1" presStyleIdx="3" presStyleCnt="4">
        <dgm:presLayoutVars>
          <dgm:bulletEnabled val="1"/>
        </dgm:presLayoutVars>
      </dgm:prSet>
      <dgm:spPr/>
      <dgm:t>
        <a:bodyPr/>
        <a:lstStyle/>
        <a:p>
          <a:pPr rtl="1"/>
          <a:endParaRPr lang="fa-IR"/>
        </a:p>
      </dgm:t>
    </dgm:pt>
  </dgm:ptLst>
  <dgm:cxnLst>
    <dgm:cxn modelId="{248579AA-F90C-4F1B-B809-23D46CC8675B}" srcId="{1C004C96-F28E-40C6-90F8-F141B17BAB29}" destId="{6A33CD63-4DDF-4D3B-A89E-F62A16966A2E}" srcOrd="2" destOrd="0" parTransId="{C5514CE2-6060-4E25-BA83-53076D031C6E}" sibTransId="{D26B5C25-A283-45DD-AE2D-FA1F62784E32}"/>
    <dgm:cxn modelId="{83335EAD-4191-445C-92B4-677C5E96DBB2}" type="presOf" srcId="{EF29A85A-277D-4E0B-A458-9F4F8CE1D871}" destId="{E3D9DEEF-53BB-4EBF-9D64-96CE4E8499DC}" srcOrd="1" destOrd="0" presId="urn:microsoft.com/office/officeart/2005/8/layout/vProcess5"/>
    <dgm:cxn modelId="{4CBD0EB7-32F5-43A0-869B-3087524984D6}" type="presOf" srcId="{5845D9EA-433D-4850-9D12-3A32DB85F01A}" destId="{F7A0A58B-0A32-40D6-980A-B4962085DBB9}" srcOrd="1" destOrd="0" presId="urn:microsoft.com/office/officeart/2005/8/layout/vProcess5"/>
    <dgm:cxn modelId="{F6AA0867-5842-43AB-9797-C7274A8D4293}" type="presOf" srcId="{CCAE76A2-3130-4FDD-91A5-9CA5D2928433}" destId="{D417F613-C45D-44E4-88DD-5951F022A04B}" srcOrd="0" destOrd="0" presId="urn:microsoft.com/office/officeart/2005/8/layout/vProcess5"/>
    <dgm:cxn modelId="{BE52745E-6217-404C-8CF7-F8604922DCAC}" type="presOf" srcId="{A45EAFDA-8077-4AFB-A81A-657C24E5587B}" destId="{84B3260C-1EC0-49B6-B474-53D2C8EB6886}" srcOrd="0" destOrd="0" presId="urn:microsoft.com/office/officeart/2005/8/layout/vProcess5"/>
    <dgm:cxn modelId="{DE842F8D-17FC-43F9-8B36-F92E3FCEA7AB}" type="presOf" srcId="{6A33CD63-4DDF-4D3B-A89E-F62A16966A2E}" destId="{5715D45C-B7FE-4266-8B0D-D0CA1D71A4B9}" srcOrd="1" destOrd="0" presId="urn:microsoft.com/office/officeart/2005/8/layout/vProcess5"/>
    <dgm:cxn modelId="{4AC6BF65-400F-4CF1-9BDD-6FD17EFFDA0E}" srcId="{1C004C96-F28E-40C6-90F8-F141B17BAB29}" destId="{EF29A85A-277D-4E0B-A458-9F4F8CE1D871}" srcOrd="1" destOrd="0" parTransId="{310BF1FE-756C-48AF-AE88-CB7EDEC9C16A}" sibTransId="{A45EAFDA-8077-4AFB-A81A-657C24E5587B}"/>
    <dgm:cxn modelId="{F0C82DBA-4B84-4183-BB97-6BCC7B6DEFE3}" type="presOf" srcId="{6A33CD63-4DDF-4D3B-A89E-F62A16966A2E}" destId="{98AD9D36-1ACC-479F-AA6F-715D9873B792}" srcOrd="0" destOrd="0" presId="urn:microsoft.com/office/officeart/2005/8/layout/vProcess5"/>
    <dgm:cxn modelId="{7E5F348C-A23C-40E4-BC35-292B9374F4A4}" type="presOf" srcId="{5845D9EA-433D-4850-9D12-3A32DB85F01A}" destId="{B363F11D-121D-4AF3-B6F9-70AE4FF61569}" srcOrd="0" destOrd="0" presId="urn:microsoft.com/office/officeart/2005/8/layout/vProcess5"/>
    <dgm:cxn modelId="{C918DCD2-A752-4621-9CF5-D8996CA20A1E}" type="presOf" srcId="{9C2F4316-51AA-46FB-BD93-1BD409B5620A}" destId="{A5C830E6-F78B-4E23-AB90-5C22BCE52FBA}" srcOrd="1" destOrd="0" presId="urn:microsoft.com/office/officeart/2005/8/layout/vProcess5"/>
    <dgm:cxn modelId="{38E72C77-9F0E-4913-A0CD-44A529455BAC}" type="presOf" srcId="{9C2F4316-51AA-46FB-BD93-1BD409B5620A}" destId="{9D9048BC-B5AF-4C06-BF3A-30B4D0B81428}" srcOrd="0" destOrd="0" presId="urn:microsoft.com/office/officeart/2005/8/layout/vProcess5"/>
    <dgm:cxn modelId="{6C281305-ED78-4FCE-8550-459660153A47}" srcId="{1C004C96-F28E-40C6-90F8-F141B17BAB29}" destId="{5845D9EA-433D-4850-9D12-3A32DB85F01A}" srcOrd="0" destOrd="0" parTransId="{C373923C-E665-4D84-9AA9-F21836AC3C43}" sibTransId="{CCAE76A2-3130-4FDD-91A5-9CA5D2928433}"/>
    <dgm:cxn modelId="{B876C895-5F9B-41B5-BD32-E871F9ADD472}" type="presOf" srcId="{D26B5C25-A283-45DD-AE2D-FA1F62784E32}" destId="{A9CE153A-7B42-48BF-A716-F37756CF77BA}" srcOrd="0" destOrd="0" presId="urn:microsoft.com/office/officeart/2005/8/layout/vProcess5"/>
    <dgm:cxn modelId="{B402CC74-A937-48E2-ADAE-6C335B26ECDB}" type="presOf" srcId="{1C004C96-F28E-40C6-90F8-F141B17BAB29}" destId="{63621D31-3D18-470B-B6A9-5033E35F54B3}" srcOrd="0" destOrd="0" presId="urn:microsoft.com/office/officeart/2005/8/layout/vProcess5"/>
    <dgm:cxn modelId="{23F4E86D-CF2E-419E-ACD9-439E12095DEF}" srcId="{1C004C96-F28E-40C6-90F8-F141B17BAB29}" destId="{9C2F4316-51AA-46FB-BD93-1BD409B5620A}" srcOrd="3" destOrd="0" parTransId="{F02B49F6-F5BC-4DC0-8C8C-4A33F86EEA22}" sibTransId="{1B4E064B-7683-4851-AE3E-A3A8CA8BADF3}"/>
    <dgm:cxn modelId="{0A0A1B87-31A8-4EEB-A674-42CE56E3FB18}" type="presOf" srcId="{EF29A85A-277D-4E0B-A458-9F4F8CE1D871}" destId="{8B73328C-C8BB-4B91-BB90-A6AE0CDA6AA2}" srcOrd="0" destOrd="0" presId="urn:microsoft.com/office/officeart/2005/8/layout/vProcess5"/>
    <dgm:cxn modelId="{10987D27-202B-45C9-8F94-CD94432C804C}" type="presParOf" srcId="{63621D31-3D18-470B-B6A9-5033E35F54B3}" destId="{A534AE9B-D9FF-4F55-AFC3-0624418B1715}" srcOrd="0" destOrd="0" presId="urn:microsoft.com/office/officeart/2005/8/layout/vProcess5"/>
    <dgm:cxn modelId="{E1C16322-C6CE-43FD-B21D-B92CE0FA051F}" type="presParOf" srcId="{63621D31-3D18-470B-B6A9-5033E35F54B3}" destId="{B363F11D-121D-4AF3-B6F9-70AE4FF61569}" srcOrd="1" destOrd="0" presId="urn:microsoft.com/office/officeart/2005/8/layout/vProcess5"/>
    <dgm:cxn modelId="{F1935551-54BD-4B6A-9102-16FB57927FE5}" type="presParOf" srcId="{63621D31-3D18-470B-B6A9-5033E35F54B3}" destId="{8B73328C-C8BB-4B91-BB90-A6AE0CDA6AA2}" srcOrd="2" destOrd="0" presId="urn:microsoft.com/office/officeart/2005/8/layout/vProcess5"/>
    <dgm:cxn modelId="{61397F81-BE35-4AD1-A448-8BE2FD85DFA6}" type="presParOf" srcId="{63621D31-3D18-470B-B6A9-5033E35F54B3}" destId="{98AD9D36-1ACC-479F-AA6F-715D9873B792}" srcOrd="3" destOrd="0" presId="urn:microsoft.com/office/officeart/2005/8/layout/vProcess5"/>
    <dgm:cxn modelId="{E943EE6F-70F9-4174-9242-B59F20E75559}" type="presParOf" srcId="{63621D31-3D18-470B-B6A9-5033E35F54B3}" destId="{9D9048BC-B5AF-4C06-BF3A-30B4D0B81428}" srcOrd="4" destOrd="0" presId="urn:microsoft.com/office/officeart/2005/8/layout/vProcess5"/>
    <dgm:cxn modelId="{654474D4-8CBD-4E68-A452-844EBB43E54A}" type="presParOf" srcId="{63621D31-3D18-470B-B6A9-5033E35F54B3}" destId="{D417F613-C45D-44E4-88DD-5951F022A04B}" srcOrd="5" destOrd="0" presId="urn:microsoft.com/office/officeart/2005/8/layout/vProcess5"/>
    <dgm:cxn modelId="{7480E16A-DA7B-44C4-B91E-D9F35F04F330}" type="presParOf" srcId="{63621D31-3D18-470B-B6A9-5033E35F54B3}" destId="{84B3260C-1EC0-49B6-B474-53D2C8EB6886}" srcOrd="6" destOrd="0" presId="urn:microsoft.com/office/officeart/2005/8/layout/vProcess5"/>
    <dgm:cxn modelId="{D501CCD5-F42E-401E-B016-914AC6C783B9}" type="presParOf" srcId="{63621D31-3D18-470B-B6A9-5033E35F54B3}" destId="{A9CE153A-7B42-48BF-A716-F37756CF77BA}" srcOrd="7" destOrd="0" presId="urn:microsoft.com/office/officeart/2005/8/layout/vProcess5"/>
    <dgm:cxn modelId="{F274AEC9-AC00-45A2-8BC7-A13636925697}" type="presParOf" srcId="{63621D31-3D18-470B-B6A9-5033E35F54B3}" destId="{F7A0A58B-0A32-40D6-980A-B4962085DBB9}" srcOrd="8" destOrd="0" presId="urn:microsoft.com/office/officeart/2005/8/layout/vProcess5"/>
    <dgm:cxn modelId="{732ABC5D-5BF4-4669-87EC-EC3878D417F5}" type="presParOf" srcId="{63621D31-3D18-470B-B6A9-5033E35F54B3}" destId="{E3D9DEEF-53BB-4EBF-9D64-96CE4E8499DC}" srcOrd="9" destOrd="0" presId="urn:microsoft.com/office/officeart/2005/8/layout/vProcess5"/>
    <dgm:cxn modelId="{D9099BBA-9F79-425D-8B08-F21668DC1ECE}" type="presParOf" srcId="{63621D31-3D18-470B-B6A9-5033E35F54B3}" destId="{5715D45C-B7FE-4266-8B0D-D0CA1D71A4B9}" srcOrd="10" destOrd="0" presId="urn:microsoft.com/office/officeart/2005/8/layout/vProcess5"/>
    <dgm:cxn modelId="{E8D818E7-32C2-4C37-A81C-DA6673154094}" type="presParOf" srcId="{63621D31-3D18-470B-B6A9-5033E35F54B3}" destId="{A5C830E6-F78B-4E23-AB90-5C22BCE52FBA}"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85B3E97-2B06-4DAA-B548-33C953223C78}"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52AEF2FA-9D30-4AFC-9FBD-79154F50ED08}">
      <dgm:prSet/>
      <dgm:spPr/>
      <dgm:t>
        <a:bodyPr/>
        <a:lstStyle/>
        <a:p>
          <a:pPr rtl="1"/>
          <a:r>
            <a:rPr lang="fa-IR" dirty="0" smtClean="0">
              <a:cs typeface="B Zar" pitchFamily="2" charset="-78"/>
            </a:rPr>
            <a:t>صندوق‌های زمین و ساختمان ساختاری متفاوت با صندوق‌های سرمایه‌گذاری در اوراق بهادار دارند و اصولاً       </a:t>
          </a:r>
          <a:r>
            <a:rPr lang="en-US" dirty="0" smtClean="0">
              <a:cs typeface="B Zar" pitchFamily="2" charset="-78"/>
            </a:rPr>
            <a:t>mutual fund</a:t>
          </a:r>
          <a:r>
            <a:rPr lang="fa-IR" dirty="0" smtClean="0">
              <a:cs typeface="B Zar" pitchFamily="2" charset="-78"/>
            </a:rPr>
            <a:t> محسوب نمی‌شوند.  </a:t>
          </a:r>
          <a:endParaRPr lang="en-US" dirty="0">
            <a:cs typeface="B Zar" pitchFamily="2" charset="-78"/>
          </a:endParaRPr>
        </a:p>
      </dgm:t>
    </dgm:pt>
    <dgm:pt modelId="{25EC1ECC-FFA7-42F6-B0BD-1F3853E428E8}" type="parTrans" cxnId="{485F5718-EDAC-4E78-B576-1222FBFF83A7}">
      <dgm:prSet/>
      <dgm:spPr/>
      <dgm:t>
        <a:bodyPr/>
        <a:lstStyle/>
        <a:p>
          <a:endParaRPr lang="en-US">
            <a:cs typeface="B Zar" pitchFamily="2" charset="-78"/>
          </a:endParaRPr>
        </a:p>
      </dgm:t>
    </dgm:pt>
    <dgm:pt modelId="{6B79BA60-1F07-42A8-88B7-36C71AB6807A}" type="sibTrans" cxnId="{485F5718-EDAC-4E78-B576-1222FBFF83A7}">
      <dgm:prSet/>
      <dgm:spPr/>
      <dgm:t>
        <a:bodyPr/>
        <a:lstStyle/>
        <a:p>
          <a:endParaRPr lang="en-US">
            <a:cs typeface="B Zar" pitchFamily="2" charset="-78"/>
          </a:endParaRPr>
        </a:p>
      </dgm:t>
    </dgm:pt>
    <dgm:pt modelId="{D5506A3C-456C-4BBA-AC4A-011A7CCA2239}">
      <dgm:prSet/>
      <dgm:spPr/>
      <dgm:t>
        <a:bodyPr/>
        <a:lstStyle/>
        <a:p>
          <a:pPr rtl="1"/>
          <a:r>
            <a:rPr lang="fa-IR" dirty="0" smtClean="0">
              <a:cs typeface="B Zar" pitchFamily="2" charset="-78"/>
            </a:rPr>
            <a:t>در طراحی صندوق‌های زمین و ساختمان از الگوی بین المللی خاصی استفاده نشده و با توجه به ساختار و فعالیت ویژه، معادل</a:t>
          </a:r>
          <a:r>
            <a:rPr lang="en-US" dirty="0" smtClean="0">
              <a:cs typeface="B Zar" pitchFamily="2" charset="-78"/>
            </a:rPr>
            <a:t>”construction fund” </a:t>
          </a:r>
          <a:r>
            <a:rPr lang="fa-IR" dirty="0" smtClean="0">
              <a:cs typeface="B Zar" pitchFamily="2" charset="-78"/>
            </a:rPr>
            <a:t> برای آن در نظر گرفته شده است. </a:t>
          </a:r>
          <a:endParaRPr lang="en-US" dirty="0">
            <a:cs typeface="B Zar" pitchFamily="2" charset="-78"/>
          </a:endParaRPr>
        </a:p>
      </dgm:t>
    </dgm:pt>
    <dgm:pt modelId="{6DE5291D-15EF-472A-9561-34B06CD97BEB}" type="parTrans" cxnId="{83914AFA-08EE-446A-A321-6CEF3E4740A2}">
      <dgm:prSet/>
      <dgm:spPr/>
      <dgm:t>
        <a:bodyPr/>
        <a:lstStyle/>
        <a:p>
          <a:endParaRPr lang="en-US">
            <a:cs typeface="B Zar" pitchFamily="2" charset="-78"/>
          </a:endParaRPr>
        </a:p>
      </dgm:t>
    </dgm:pt>
    <dgm:pt modelId="{EAF825F5-F35E-465D-81E7-16E12058026A}" type="sibTrans" cxnId="{83914AFA-08EE-446A-A321-6CEF3E4740A2}">
      <dgm:prSet/>
      <dgm:spPr/>
      <dgm:t>
        <a:bodyPr/>
        <a:lstStyle/>
        <a:p>
          <a:endParaRPr lang="en-US">
            <a:cs typeface="B Zar" pitchFamily="2" charset="-78"/>
          </a:endParaRPr>
        </a:p>
      </dgm:t>
    </dgm:pt>
    <dgm:pt modelId="{43A3761F-8D54-469F-9669-AD57361D0DC0}" type="pres">
      <dgm:prSet presAssocID="{485B3E97-2B06-4DAA-B548-33C953223C78}" presName="Name0" presStyleCnt="0">
        <dgm:presLayoutVars>
          <dgm:dir/>
          <dgm:resizeHandles val="exact"/>
        </dgm:presLayoutVars>
      </dgm:prSet>
      <dgm:spPr/>
      <dgm:t>
        <a:bodyPr/>
        <a:lstStyle/>
        <a:p>
          <a:endParaRPr lang="en-US"/>
        </a:p>
      </dgm:t>
    </dgm:pt>
    <dgm:pt modelId="{B7DA7835-4D44-4FEF-88AB-A5D63D498F6F}" type="pres">
      <dgm:prSet presAssocID="{52AEF2FA-9D30-4AFC-9FBD-79154F50ED08}" presName="node" presStyleLbl="node1" presStyleIdx="0" presStyleCnt="2">
        <dgm:presLayoutVars>
          <dgm:bulletEnabled val="1"/>
        </dgm:presLayoutVars>
      </dgm:prSet>
      <dgm:spPr/>
      <dgm:t>
        <a:bodyPr/>
        <a:lstStyle/>
        <a:p>
          <a:endParaRPr lang="en-US"/>
        </a:p>
      </dgm:t>
    </dgm:pt>
    <dgm:pt modelId="{3B729ECC-837F-428F-856C-ABA96122D138}" type="pres">
      <dgm:prSet presAssocID="{6B79BA60-1F07-42A8-88B7-36C71AB6807A}" presName="sibTrans" presStyleCnt="0"/>
      <dgm:spPr/>
    </dgm:pt>
    <dgm:pt modelId="{A9F00490-BF39-4B5A-B2CB-00C719D5B7BB}" type="pres">
      <dgm:prSet presAssocID="{D5506A3C-456C-4BBA-AC4A-011A7CCA2239}" presName="node" presStyleLbl="node1" presStyleIdx="1" presStyleCnt="2">
        <dgm:presLayoutVars>
          <dgm:bulletEnabled val="1"/>
        </dgm:presLayoutVars>
      </dgm:prSet>
      <dgm:spPr/>
      <dgm:t>
        <a:bodyPr/>
        <a:lstStyle/>
        <a:p>
          <a:endParaRPr lang="en-US"/>
        </a:p>
      </dgm:t>
    </dgm:pt>
  </dgm:ptLst>
  <dgm:cxnLst>
    <dgm:cxn modelId="{83914AFA-08EE-446A-A321-6CEF3E4740A2}" srcId="{485B3E97-2B06-4DAA-B548-33C953223C78}" destId="{D5506A3C-456C-4BBA-AC4A-011A7CCA2239}" srcOrd="1" destOrd="0" parTransId="{6DE5291D-15EF-472A-9561-34B06CD97BEB}" sibTransId="{EAF825F5-F35E-465D-81E7-16E12058026A}"/>
    <dgm:cxn modelId="{AE2ABEEC-FE0B-4368-9E9C-348CE6BA6115}" type="presOf" srcId="{D5506A3C-456C-4BBA-AC4A-011A7CCA2239}" destId="{A9F00490-BF39-4B5A-B2CB-00C719D5B7BB}" srcOrd="0" destOrd="0" presId="urn:microsoft.com/office/officeart/2005/8/layout/hList6"/>
    <dgm:cxn modelId="{196A9CF0-2225-4952-A055-17C8B0811012}" type="presOf" srcId="{52AEF2FA-9D30-4AFC-9FBD-79154F50ED08}" destId="{B7DA7835-4D44-4FEF-88AB-A5D63D498F6F}" srcOrd="0" destOrd="0" presId="urn:microsoft.com/office/officeart/2005/8/layout/hList6"/>
    <dgm:cxn modelId="{485F5718-EDAC-4E78-B576-1222FBFF83A7}" srcId="{485B3E97-2B06-4DAA-B548-33C953223C78}" destId="{52AEF2FA-9D30-4AFC-9FBD-79154F50ED08}" srcOrd="0" destOrd="0" parTransId="{25EC1ECC-FFA7-42F6-B0BD-1F3853E428E8}" sibTransId="{6B79BA60-1F07-42A8-88B7-36C71AB6807A}"/>
    <dgm:cxn modelId="{AD8C07CA-069B-48FD-914C-B24F718E4E56}" type="presOf" srcId="{485B3E97-2B06-4DAA-B548-33C953223C78}" destId="{43A3761F-8D54-469F-9669-AD57361D0DC0}" srcOrd="0" destOrd="0" presId="urn:microsoft.com/office/officeart/2005/8/layout/hList6"/>
    <dgm:cxn modelId="{F0F74188-77F2-49ED-9902-B3A92CA23715}" type="presParOf" srcId="{43A3761F-8D54-469F-9669-AD57361D0DC0}" destId="{B7DA7835-4D44-4FEF-88AB-A5D63D498F6F}" srcOrd="0" destOrd="0" presId="urn:microsoft.com/office/officeart/2005/8/layout/hList6"/>
    <dgm:cxn modelId="{97245C1E-99DE-4D85-88C0-F27446C255D2}" type="presParOf" srcId="{43A3761F-8D54-469F-9669-AD57361D0DC0}" destId="{3B729ECC-837F-428F-856C-ABA96122D138}" srcOrd="1" destOrd="0" presId="urn:microsoft.com/office/officeart/2005/8/layout/hList6"/>
    <dgm:cxn modelId="{A3BEEE54-CB14-4786-8713-EF1C0C2DF10D}" type="presParOf" srcId="{43A3761F-8D54-469F-9669-AD57361D0DC0}" destId="{A9F00490-BF39-4B5A-B2CB-00C719D5B7BB}"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6A1C6C-98F1-46ED-A469-AD4DCB379579}" type="doc">
      <dgm:prSet loTypeId="urn:microsoft.com/office/officeart/2005/8/layout/hList1" loCatId="list" qsTypeId="urn:microsoft.com/office/officeart/2005/8/quickstyle/3d1" qsCatId="3D" csTypeId="urn:microsoft.com/office/officeart/2005/8/colors/accent1_2" csCatId="accent1"/>
      <dgm:spPr/>
      <dgm:t>
        <a:bodyPr/>
        <a:lstStyle/>
        <a:p>
          <a:endParaRPr lang="en-US"/>
        </a:p>
      </dgm:t>
    </dgm:pt>
    <dgm:pt modelId="{FD9CD1B4-BF7F-4850-80E6-C4BE360A8E37}">
      <dgm:prSet/>
      <dgm:spPr/>
      <dgm:t>
        <a:bodyPr/>
        <a:lstStyle/>
        <a:p>
          <a:pPr rtl="1"/>
          <a:r>
            <a:rPr lang="fa-IR" dirty="0" smtClean="0">
              <a:cs typeface="B Zar" pitchFamily="2" charset="-78"/>
            </a:rPr>
            <a:t>بر اساس تعریف انجمن ملی  صندوق‌های سرمایه‌گذاری مستغلات (</a:t>
          </a:r>
          <a:r>
            <a:rPr lang="en-US" dirty="0" smtClean="0">
              <a:cs typeface="B Zar" pitchFamily="2" charset="-78"/>
            </a:rPr>
            <a:t>NAREITs</a:t>
          </a:r>
          <a:r>
            <a:rPr lang="fa-IR" dirty="0" smtClean="0">
              <a:cs typeface="B Zar" pitchFamily="2" charset="-78"/>
            </a:rPr>
            <a:t>) </a:t>
          </a:r>
          <a:endParaRPr lang="en-US" dirty="0">
            <a:cs typeface="B Zar" pitchFamily="2" charset="-78"/>
          </a:endParaRPr>
        </a:p>
      </dgm:t>
    </dgm:pt>
    <dgm:pt modelId="{8DD54B2C-F34B-44E0-B64D-E0C2E87C29FB}" type="parTrans" cxnId="{3E60F915-2632-4F0D-8AC9-5FA638FA0A1B}">
      <dgm:prSet/>
      <dgm:spPr/>
      <dgm:t>
        <a:bodyPr/>
        <a:lstStyle/>
        <a:p>
          <a:endParaRPr lang="en-US">
            <a:cs typeface="B Zar" pitchFamily="2" charset="-78"/>
          </a:endParaRPr>
        </a:p>
      </dgm:t>
    </dgm:pt>
    <dgm:pt modelId="{FD7BB7B3-85D7-4BD4-A9CD-F0A1E09F8FC2}" type="sibTrans" cxnId="{3E60F915-2632-4F0D-8AC9-5FA638FA0A1B}">
      <dgm:prSet/>
      <dgm:spPr/>
      <dgm:t>
        <a:bodyPr/>
        <a:lstStyle/>
        <a:p>
          <a:endParaRPr lang="en-US">
            <a:cs typeface="B Zar" pitchFamily="2" charset="-78"/>
          </a:endParaRPr>
        </a:p>
      </dgm:t>
    </dgm:pt>
    <dgm:pt modelId="{96D229FE-64CD-4604-A8E3-637811A12C0C}">
      <dgm:prSet/>
      <dgm:spPr/>
      <dgm:t>
        <a:bodyPr/>
        <a:lstStyle/>
        <a:p>
          <a:pPr algn="justLow" rtl="1"/>
          <a:r>
            <a:rPr lang="fa-IR" dirty="0" smtClean="0">
              <a:cs typeface="B Zar" pitchFamily="2" charset="-78"/>
            </a:rPr>
            <a:t>صندوق سرمایه‌گذاری مستغلات شرکتی است که به‌منظور خرید و ادارۀ املاک و مستغلات درآمدزا (</a:t>
          </a:r>
          <a:r>
            <a:rPr lang="en-US" dirty="0" smtClean="0">
              <a:cs typeface="B Zar" pitchFamily="2" charset="-78"/>
            </a:rPr>
            <a:t>income-producing real estates</a:t>
          </a:r>
          <a:r>
            <a:rPr lang="fa-IR" dirty="0" smtClean="0">
              <a:cs typeface="B Zar" pitchFamily="2" charset="-78"/>
            </a:rPr>
            <a:t>) از قبیل آپارتمان، مراکز خرید، دفاتر اداری، انبار و ... تأسیس می‌شود. برخی از صندوق‌های سرمایه‌گذاری مستغلات در دارایی‌های مالی مبتنی بر املاک و مستغلات سرمایه‌گذاری می‌کنند.</a:t>
          </a:r>
          <a:endParaRPr lang="en-US" dirty="0">
            <a:cs typeface="B Zar" pitchFamily="2" charset="-78"/>
          </a:endParaRPr>
        </a:p>
      </dgm:t>
    </dgm:pt>
    <dgm:pt modelId="{6A8BF180-08C8-44E1-8C40-3D47A89AF161}" type="parTrans" cxnId="{58B51F4B-5D77-464E-94A9-B8A2633AA68A}">
      <dgm:prSet/>
      <dgm:spPr/>
      <dgm:t>
        <a:bodyPr/>
        <a:lstStyle/>
        <a:p>
          <a:endParaRPr lang="en-US">
            <a:cs typeface="B Zar" pitchFamily="2" charset="-78"/>
          </a:endParaRPr>
        </a:p>
      </dgm:t>
    </dgm:pt>
    <dgm:pt modelId="{9E0D843F-A755-477C-8BA4-8D39509BDE3B}" type="sibTrans" cxnId="{58B51F4B-5D77-464E-94A9-B8A2633AA68A}">
      <dgm:prSet/>
      <dgm:spPr/>
      <dgm:t>
        <a:bodyPr/>
        <a:lstStyle/>
        <a:p>
          <a:endParaRPr lang="en-US">
            <a:cs typeface="B Zar" pitchFamily="2" charset="-78"/>
          </a:endParaRPr>
        </a:p>
      </dgm:t>
    </dgm:pt>
    <dgm:pt modelId="{D31D2433-D70C-425E-A841-EFD1314FA105}" type="pres">
      <dgm:prSet presAssocID="{2A6A1C6C-98F1-46ED-A469-AD4DCB379579}" presName="Name0" presStyleCnt="0">
        <dgm:presLayoutVars>
          <dgm:dir/>
          <dgm:animLvl val="lvl"/>
          <dgm:resizeHandles val="exact"/>
        </dgm:presLayoutVars>
      </dgm:prSet>
      <dgm:spPr/>
      <dgm:t>
        <a:bodyPr/>
        <a:lstStyle/>
        <a:p>
          <a:endParaRPr lang="en-US"/>
        </a:p>
      </dgm:t>
    </dgm:pt>
    <dgm:pt modelId="{80712FBB-CF0B-4C58-AA24-5833036A92AF}" type="pres">
      <dgm:prSet presAssocID="{FD9CD1B4-BF7F-4850-80E6-C4BE360A8E37}" presName="composite" presStyleCnt="0"/>
      <dgm:spPr/>
    </dgm:pt>
    <dgm:pt modelId="{144F10DA-38BB-46C4-BC38-55D0CD21B291}" type="pres">
      <dgm:prSet presAssocID="{FD9CD1B4-BF7F-4850-80E6-C4BE360A8E37}" presName="parTx" presStyleLbl="alignNode1" presStyleIdx="0" presStyleCnt="1">
        <dgm:presLayoutVars>
          <dgm:chMax val="0"/>
          <dgm:chPref val="0"/>
          <dgm:bulletEnabled val="1"/>
        </dgm:presLayoutVars>
      </dgm:prSet>
      <dgm:spPr/>
      <dgm:t>
        <a:bodyPr/>
        <a:lstStyle/>
        <a:p>
          <a:endParaRPr lang="en-US"/>
        </a:p>
      </dgm:t>
    </dgm:pt>
    <dgm:pt modelId="{4934084B-F4B3-40CA-91DD-9C570369B09E}" type="pres">
      <dgm:prSet presAssocID="{FD9CD1B4-BF7F-4850-80E6-C4BE360A8E37}" presName="desTx" presStyleLbl="alignAccFollowNode1" presStyleIdx="0" presStyleCnt="1">
        <dgm:presLayoutVars>
          <dgm:bulletEnabled val="1"/>
        </dgm:presLayoutVars>
      </dgm:prSet>
      <dgm:spPr>
        <a:prstGeom prst="doubleWave">
          <a:avLst/>
        </a:prstGeom>
      </dgm:spPr>
      <dgm:t>
        <a:bodyPr/>
        <a:lstStyle/>
        <a:p>
          <a:endParaRPr lang="en-US"/>
        </a:p>
      </dgm:t>
    </dgm:pt>
  </dgm:ptLst>
  <dgm:cxnLst>
    <dgm:cxn modelId="{08CB903F-EDF3-4227-9A80-51D71F772AA1}" type="presOf" srcId="{2A6A1C6C-98F1-46ED-A469-AD4DCB379579}" destId="{D31D2433-D70C-425E-A841-EFD1314FA105}" srcOrd="0" destOrd="0" presId="urn:microsoft.com/office/officeart/2005/8/layout/hList1"/>
    <dgm:cxn modelId="{3E60F915-2632-4F0D-8AC9-5FA638FA0A1B}" srcId="{2A6A1C6C-98F1-46ED-A469-AD4DCB379579}" destId="{FD9CD1B4-BF7F-4850-80E6-C4BE360A8E37}" srcOrd="0" destOrd="0" parTransId="{8DD54B2C-F34B-44E0-B64D-E0C2E87C29FB}" sibTransId="{FD7BB7B3-85D7-4BD4-A9CD-F0A1E09F8FC2}"/>
    <dgm:cxn modelId="{611D95AB-5876-4B1A-8FD3-9F863E56B29E}" type="presOf" srcId="{96D229FE-64CD-4604-A8E3-637811A12C0C}" destId="{4934084B-F4B3-40CA-91DD-9C570369B09E}" srcOrd="0" destOrd="0" presId="urn:microsoft.com/office/officeart/2005/8/layout/hList1"/>
    <dgm:cxn modelId="{58B51F4B-5D77-464E-94A9-B8A2633AA68A}" srcId="{FD9CD1B4-BF7F-4850-80E6-C4BE360A8E37}" destId="{96D229FE-64CD-4604-A8E3-637811A12C0C}" srcOrd="0" destOrd="0" parTransId="{6A8BF180-08C8-44E1-8C40-3D47A89AF161}" sibTransId="{9E0D843F-A755-477C-8BA4-8D39509BDE3B}"/>
    <dgm:cxn modelId="{9EE694C4-786E-47C1-86A0-63F3EC8A32DA}" type="presOf" srcId="{FD9CD1B4-BF7F-4850-80E6-C4BE360A8E37}" destId="{144F10DA-38BB-46C4-BC38-55D0CD21B291}" srcOrd="0" destOrd="0" presId="urn:microsoft.com/office/officeart/2005/8/layout/hList1"/>
    <dgm:cxn modelId="{63FD2FED-4A66-41FE-B7E0-9648557E3B76}" type="presParOf" srcId="{D31D2433-D70C-425E-A841-EFD1314FA105}" destId="{80712FBB-CF0B-4C58-AA24-5833036A92AF}" srcOrd="0" destOrd="0" presId="urn:microsoft.com/office/officeart/2005/8/layout/hList1"/>
    <dgm:cxn modelId="{A352CB31-81E9-405E-9285-DE439DCD3914}" type="presParOf" srcId="{80712FBB-CF0B-4C58-AA24-5833036A92AF}" destId="{144F10DA-38BB-46C4-BC38-55D0CD21B291}" srcOrd="0" destOrd="0" presId="urn:microsoft.com/office/officeart/2005/8/layout/hList1"/>
    <dgm:cxn modelId="{6090C2EC-1A1B-4A8A-9884-0177ED4B36B4}" type="presParOf" srcId="{80712FBB-CF0B-4C58-AA24-5833036A92AF}" destId="{4934084B-F4B3-40CA-91DD-9C570369B09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5C1781-C21C-496D-8077-1F677010E91F}"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E882BDE8-2EDC-45A8-AF83-16C818C48ACC}">
      <dgm:prSet/>
      <dgm:spPr/>
      <dgm:t>
        <a:bodyPr/>
        <a:lstStyle/>
        <a:p>
          <a:pPr algn="justLow" rtl="1"/>
          <a:r>
            <a:rPr lang="fa-IR" dirty="0" smtClean="0">
              <a:cs typeface="B Zar" pitchFamily="2" charset="-78"/>
            </a:rPr>
            <a:t>در تاریخ 1 ژانویۀ 1961 الحاقیۀ قانون مالیات‌ها</a:t>
          </a:r>
          <a:r>
            <a:rPr lang="fa-IR" dirty="0" smtClean="0"/>
            <a:t> </a:t>
          </a:r>
          <a:r>
            <a:rPr lang="fa-IR" dirty="0" smtClean="0">
              <a:cs typeface="B Zar" pitchFamily="2" charset="-78"/>
            </a:rPr>
            <a:t>مزایای مالیاتی خاصی را برای نوع جدیدی از شرکت‌های سرمایه‌گذاری پیش‌بینی می‌کند. بر اساس این الحاقیه، در صورتی که صندوق‌های سرمایه‌گذاری مستغلات شرایط معینی را احراز نمایند، سود تقسیمی آن‌ها معاف از مالیات خواهد بود. تصویب قانون یادشده به این منظور صورت گرفت که برای تمامی سرمایه‌گذاران فرصت سرمایه‌گذاری در سبد سرمایه‌گذاری متنوعی از املاک و مستغلات درآمدزا فراهم گردد. با تصویب این قانون، سرمایه‌گذاری در طبقۀ دارایی املاک و مستغلات از طریق خرید و فروش اوراق بهادار امکان‌پذیر شد.</a:t>
          </a:r>
          <a:endParaRPr lang="en-US" dirty="0">
            <a:cs typeface="B Zar" pitchFamily="2" charset="-78"/>
          </a:endParaRPr>
        </a:p>
      </dgm:t>
    </dgm:pt>
    <dgm:pt modelId="{07D706B8-A214-4EA3-80EC-E16CA027E0DD}" type="parTrans" cxnId="{E2BA9002-438B-430C-9C3F-F63E1D7F3D57}">
      <dgm:prSet/>
      <dgm:spPr/>
      <dgm:t>
        <a:bodyPr/>
        <a:lstStyle/>
        <a:p>
          <a:endParaRPr lang="en-US"/>
        </a:p>
      </dgm:t>
    </dgm:pt>
    <dgm:pt modelId="{7B4DE090-42F0-4320-A038-05B8240EDB62}" type="sibTrans" cxnId="{E2BA9002-438B-430C-9C3F-F63E1D7F3D57}">
      <dgm:prSet/>
      <dgm:spPr/>
      <dgm:t>
        <a:bodyPr/>
        <a:lstStyle/>
        <a:p>
          <a:endParaRPr lang="en-US"/>
        </a:p>
      </dgm:t>
    </dgm:pt>
    <dgm:pt modelId="{7A91ABF4-24DA-40C6-A5AD-01CFDA96BC4B}" type="pres">
      <dgm:prSet presAssocID="{B85C1781-C21C-496D-8077-1F677010E91F}" presName="diagram" presStyleCnt="0">
        <dgm:presLayoutVars>
          <dgm:dir/>
          <dgm:resizeHandles val="exact"/>
        </dgm:presLayoutVars>
      </dgm:prSet>
      <dgm:spPr/>
      <dgm:t>
        <a:bodyPr/>
        <a:lstStyle/>
        <a:p>
          <a:endParaRPr lang="en-US"/>
        </a:p>
      </dgm:t>
    </dgm:pt>
    <dgm:pt modelId="{BCC50867-922F-4CF4-882C-81AE7C036461}" type="pres">
      <dgm:prSet presAssocID="{E882BDE8-2EDC-45A8-AF83-16C818C48ACC}" presName="node" presStyleLbl="node1" presStyleIdx="0" presStyleCnt="1">
        <dgm:presLayoutVars>
          <dgm:bulletEnabled val="1"/>
        </dgm:presLayoutVars>
      </dgm:prSet>
      <dgm:spPr>
        <a:prstGeom prst="verticalScroll">
          <a:avLst/>
        </a:prstGeom>
      </dgm:spPr>
      <dgm:t>
        <a:bodyPr/>
        <a:lstStyle/>
        <a:p>
          <a:endParaRPr lang="en-US"/>
        </a:p>
      </dgm:t>
    </dgm:pt>
  </dgm:ptLst>
  <dgm:cxnLst>
    <dgm:cxn modelId="{E953496B-C559-4301-90AA-B728B8306201}" type="presOf" srcId="{E882BDE8-2EDC-45A8-AF83-16C818C48ACC}" destId="{BCC50867-922F-4CF4-882C-81AE7C036461}" srcOrd="0" destOrd="0" presId="urn:microsoft.com/office/officeart/2005/8/layout/default#1"/>
    <dgm:cxn modelId="{E2BA9002-438B-430C-9C3F-F63E1D7F3D57}" srcId="{B85C1781-C21C-496D-8077-1F677010E91F}" destId="{E882BDE8-2EDC-45A8-AF83-16C818C48ACC}" srcOrd="0" destOrd="0" parTransId="{07D706B8-A214-4EA3-80EC-E16CA027E0DD}" sibTransId="{7B4DE090-42F0-4320-A038-05B8240EDB62}"/>
    <dgm:cxn modelId="{7DA3BB1D-A51D-4C49-91AC-E39F91336BDE}" type="presOf" srcId="{B85C1781-C21C-496D-8077-1F677010E91F}" destId="{7A91ABF4-24DA-40C6-A5AD-01CFDA96BC4B}" srcOrd="0" destOrd="0" presId="urn:microsoft.com/office/officeart/2005/8/layout/default#1"/>
    <dgm:cxn modelId="{BBBAA131-04A0-4FD1-A605-EC384E2118B3}" type="presParOf" srcId="{7A91ABF4-24DA-40C6-A5AD-01CFDA96BC4B}" destId="{BCC50867-922F-4CF4-882C-81AE7C036461}" srcOrd="0"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EF293DD-CB30-45BD-8782-3416A00AD041}" type="doc">
      <dgm:prSet loTypeId="urn:microsoft.com/office/officeart/2005/8/layout/process3" loCatId="process" qsTypeId="urn:microsoft.com/office/officeart/2005/8/quickstyle/3d1" qsCatId="3D" csTypeId="urn:microsoft.com/office/officeart/2005/8/colors/accent2_1" csCatId="accent2" phldr="1"/>
      <dgm:spPr/>
      <dgm:t>
        <a:bodyPr/>
        <a:lstStyle/>
        <a:p>
          <a:endParaRPr lang="en-US"/>
        </a:p>
      </dgm:t>
    </dgm:pt>
    <dgm:pt modelId="{2D513DDF-063D-4A6E-B917-49E177C08455}">
      <dgm:prSet custT="1"/>
      <dgm:spPr/>
      <dgm:t>
        <a:bodyPr/>
        <a:lstStyle/>
        <a:p>
          <a:pPr algn="ctr" rtl="1">
            <a:lnSpc>
              <a:spcPct val="100000"/>
            </a:lnSpc>
          </a:pPr>
          <a:r>
            <a:rPr lang="fa-IR" sz="2800" dirty="0" smtClean="0">
              <a:cs typeface="B Zar" pitchFamily="2" charset="-78"/>
            </a:rPr>
            <a:t>شرکت عملیاتی مستغلات</a:t>
          </a:r>
          <a:endParaRPr lang="en-US" sz="2800" dirty="0" smtClean="0">
            <a:cs typeface="B Zar" pitchFamily="2" charset="-78"/>
          </a:endParaRPr>
        </a:p>
        <a:p>
          <a:pPr algn="ctr" rtl="1">
            <a:lnSpc>
              <a:spcPct val="100000"/>
            </a:lnSpc>
          </a:pPr>
          <a:r>
            <a:rPr lang="fa-IR" sz="1800" dirty="0" smtClean="0">
              <a:cs typeface="B Zar" pitchFamily="2" charset="-78"/>
            </a:rPr>
            <a:t> (</a:t>
          </a:r>
          <a:r>
            <a:rPr lang="en-US" sz="1800" dirty="0" smtClean="0">
              <a:cs typeface="B Zar" pitchFamily="2" charset="-78"/>
            </a:rPr>
            <a:t>Real Estate Operating Companies</a:t>
          </a:r>
          <a:r>
            <a:rPr lang="fa-IR" sz="1800" dirty="0" smtClean="0">
              <a:cs typeface="B Zar" pitchFamily="2" charset="-78"/>
            </a:rPr>
            <a:t>) </a:t>
          </a:r>
          <a:endParaRPr lang="en-US" sz="1800" dirty="0">
            <a:cs typeface="B Zar" pitchFamily="2" charset="-78"/>
          </a:endParaRPr>
        </a:p>
      </dgm:t>
    </dgm:pt>
    <dgm:pt modelId="{6D5D933D-C948-4BFF-9AE8-80D70B4D436F}" type="parTrans" cxnId="{ADBDCB17-D992-4F7F-A611-F7E185B13588}">
      <dgm:prSet/>
      <dgm:spPr/>
      <dgm:t>
        <a:bodyPr/>
        <a:lstStyle/>
        <a:p>
          <a:endParaRPr lang="en-US">
            <a:cs typeface="B Zar" pitchFamily="2" charset="-78"/>
          </a:endParaRPr>
        </a:p>
      </dgm:t>
    </dgm:pt>
    <dgm:pt modelId="{5DD543C2-0187-4DD9-89FA-9ACA37175597}" type="sibTrans" cxnId="{ADBDCB17-D992-4F7F-A611-F7E185B13588}">
      <dgm:prSet/>
      <dgm:spPr/>
      <dgm:t>
        <a:bodyPr/>
        <a:lstStyle/>
        <a:p>
          <a:endParaRPr lang="en-US">
            <a:cs typeface="B Zar" pitchFamily="2" charset="-78"/>
          </a:endParaRPr>
        </a:p>
      </dgm:t>
    </dgm:pt>
    <dgm:pt modelId="{E20DEE98-14A4-423D-8CCE-74B5A9FDD764}">
      <dgm:prSet/>
      <dgm:spPr/>
      <dgm:t>
        <a:bodyPr/>
        <a:lstStyle/>
        <a:p>
          <a:pPr algn="justLow" rtl="1"/>
          <a:r>
            <a:rPr lang="fa-IR" dirty="0" smtClean="0">
              <a:cs typeface="B Zar" pitchFamily="2" charset="-78"/>
            </a:rPr>
            <a:t>شرکتی است که سهام آن در بورس اوراق بهادار معامله می‌شود و کسب‌وکار اصلی آن سرمایه‌گذاری در املاک و مستغلات می‌باشد. این شرکت‌ها شبیه </a:t>
          </a:r>
          <a:r>
            <a:rPr lang="en-US" dirty="0" smtClean="0">
              <a:cs typeface="B Zar" pitchFamily="2" charset="-78"/>
            </a:rPr>
            <a:t>REITs</a:t>
          </a:r>
          <a:r>
            <a:rPr lang="fa-IR" dirty="0" smtClean="0">
              <a:cs typeface="B Zar" pitchFamily="2" charset="-78"/>
            </a:rPr>
            <a:t> هستند با این تفاوت که </a:t>
          </a:r>
          <a:r>
            <a:rPr lang="en-US" dirty="0" smtClean="0">
              <a:cs typeface="B Zar" pitchFamily="2" charset="-78"/>
            </a:rPr>
            <a:t>REOC</a:t>
          </a:r>
          <a:r>
            <a:rPr lang="fa-IR" dirty="0" smtClean="0">
              <a:cs typeface="B Zar" pitchFamily="2" charset="-78"/>
            </a:rPr>
            <a:t> بخش عمدۀ سود خود را در جهت توسعۀ کسب‌و‌کار مجدداً سرمایه‌گذاری می‌کند در حالیکه </a:t>
          </a:r>
          <a:r>
            <a:rPr lang="en-US" dirty="0" smtClean="0">
              <a:cs typeface="B Zar" pitchFamily="2" charset="-78"/>
            </a:rPr>
            <a:t>REIT</a:t>
          </a:r>
          <a:r>
            <a:rPr lang="fa-IR" dirty="0" smtClean="0">
              <a:cs typeface="B Zar" pitchFamily="2" charset="-78"/>
            </a:rPr>
            <a:t> بخش عمدۀ سود خود را در میان سرمایه‌گذاران توزیع می‌کند. همچنین </a:t>
          </a:r>
          <a:r>
            <a:rPr lang="en-US" dirty="0" smtClean="0">
              <a:cs typeface="B Zar" pitchFamily="2" charset="-78"/>
            </a:rPr>
            <a:t>REOCs</a:t>
          </a:r>
          <a:r>
            <a:rPr lang="fa-IR" dirty="0" smtClean="0">
              <a:cs typeface="B Zar" pitchFamily="2" charset="-78"/>
            </a:rPr>
            <a:t> نسبت به </a:t>
          </a:r>
          <a:r>
            <a:rPr lang="en-US" dirty="0" smtClean="0">
              <a:cs typeface="B Zar" pitchFamily="2" charset="-78"/>
            </a:rPr>
            <a:t>REITs</a:t>
          </a:r>
          <a:r>
            <a:rPr lang="fa-IR" dirty="0" smtClean="0">
              <a:cs typeface="B Zar" pitchFamily="2" charset="-78"/>
            </a:rPr>
            <a:t> از بابت نوع سرمایه‌گذاری‌های خود در املاک و مستغلات انعطاف بیشتری دارند. از آن‌جا که </a:t>
          </a:r>
          <a:r>
            <a:rPr lang="en-US" dirty="0" smtClean="0">
              <a:cs typeface="B Zar" pitchFamily="2" charset="-78"/>
            </a:rPr>
            <a:t>REOCs</a:t>
          </a:r>
          <a:r>
            <a:rPr lang="fa-IR" dirty="0" smtClean="0">
              <a:cs typeface="B Zar" pitchFamily="2" charset="-78"/>
            </a:rPr>
            <a:t> قسمت عمدۀ سود خود را مجدداً سرمایه‌گذاری می‌کنند فاقد مزایای مالیاتی‌ای هستند که مشمول </a:t>
          </a:r>
          <a:r>
            <a:rPr lang="en-US" dirty="0" smtClean="0">
              <a:cs typeface="B Zar" pitchFamily="2" charset="-78"/>
            </a:rPr>
            <a:t>REITs</a:t>
          </a:r>
          <a:r>
            <a:rPr lang="fa-IR" dirty="0" smtClean="0">
              <a:cs typeface="B Zar" pitchFamily="2" charset="-78"/>
            </a:rPr>
            <a:t> می‌شود. سرمایه‌گذاران </a:t>
          </a:r>
          <a:r>
            <a:rPr lang="en-US" dirty="0" smtClean="0">
              <a:cs typeface="B Zar" pitchFamily="2" charset="-78"/>
            </a:rPr>
            <a:t>REOCs</a:t>
          </a:r>
          <a:r>
            <a:rPr lang="fa-IR" dirty="0" smtClean="0">
              <a:cs typeface="B Zar" pitchFamily="2" charset="-78"/>
            </a:rPr>
            <a:t> عموماً منفعت سرمایۀ حاصل از املاک و مستغلات را نسبت به جریان‌های نقدی حاصل از مستغلات درآمدزا ترجیح می‌دهند. </a:t>
          </a:r>
          <a:endParaRPr lang="en-US" dirty="0">
            <a:cs typeface="B Zar" pitchFamily="2" charset="-78"/>
          </a:endParaRPr>
        </a:p>
      </dgm:t>
    </dgm:pt>
    <dgm:pt modelId="{0B41C44E-717D-42BC-AAC5-D5E8F8AF9E22}" type="parTrans" cxnId="{FB076237-5960-4943-A96D-E2A923F1519A}">
      <dgm:prSet/>
      <dgm:spPr/>
      <dgm:t>
        <a:bodyPr/>
        <a:lstStyle/>
        <a:p>
          <a:endParaRPr lang="en-US">
            <a:cs typeface="B Zar" pitchFamily="2" charset="-78"/>
          </a:endParaRPr>
        </a:p>
      </dgm:t>
    </dgm:pt>
    <dgm:pt modelId="{E3680A6D-BBC8-4024-9740-FC475E7EEEF1}" type="sibTrans" cxnId="{FB076237-5960-4943-A96D-E2A923F1519A}">
      <dgm:prSet/>
      <dgm:spPr/>
      <dgm:t>
        <a:bodyPr/>
        <a:lstStyle/>
        <a:p>
          <a:endParaRPr lang="en-US">
            <a:cs typeface="B Zar" pitchFamily="2" charset="-78"/>
          </a:endParaRPr>
        </a:p>
      </dgm:t>
    </dgm:pt>
    <dgm:pt modelId="{5C0DBEAB-CE9C-459F-80E5-59430E9AB0B3}" type="pres">
      <dgm:prSet presAssocID="{CEF293DD-CB30-45BD-8782-3416A00AD041}" presName="linearFlow" presStyleCnt="0">
        <dgm:presLayoutVars>
          <dgm:dir/>
          <dgm:animLvl val="lvl"/>
          <dgm:resizeHandles val="exact"/>
        </dgm:presLayoutVars>
      </dgm:prSet>
      <dgm:spPr/>
      <dgm:t>
        <a:bodyPr/>
        <a:lstStyle/>
        <a:p>
          <a:endParaRPr lang="en-US"/>
        </a:p>
      </dgm:t>
    </dgm:pt>
    <dgm:pt modelId="{1B817B1B-037F-46A0-9D97-64F68ACE288E}" type="pres">
      <dgm:prSet presAssocID="{2D513DDF-063D-4A6E-B917-49E177C08455}" presName="composite" presStyleCnt="0"/>
      <dgm:spPr/>
    </dgm:pt>
    <dgm:pt modelId="{F1D95505-6C4E-4F27-B8A8-767C811CC0AF}" type="pres">
      <dgm:prSet presAssocID="{2D513DDF-063D-4A6E-B917-49E177C08455}" presName="parTx" presStyleLbl="node1" presStyleIdx="0" presStyleCnt="1">
        <dgm:presLayoutVars>
          <dgm:chMax val="0"/>
          <dgm:chPref val="0"/>
          <dgm:bulletEnabled val="1"/>
        </dgm:presLayoutVars>
      </dgm:prSet>
      <dgm:spPr/>
      <dgm:t>
        <a:bodyPr/>
        <a:lstStyle/>
        <a:p>
          <a:endParaRPr lang="en-US"/>
        </a:p>
      </dgm:t>
    </dgm:pt>
    <dgm:pt modelId="{F756DDE1-7464-4072-BCF7-335FFCD17BB6}" type="pres">
      <dgm:prSet presAssocID="{2D513DDF-063D-4A6E-B917-49E177C08455}" presName="parSh" presStyleLbl="node1" presStyleIdx="0" presStyleCnt="1"/>
      <dgm:spPr/>
      <dgm:t>
        <a:bodyPr/>
        <a:lstStyle/>
        <a:p>
          <a:endParaRPr lang="en-US"/>
        </a:p>
      </dgm:t>
    </dgm:pt>
    <dgm:pt modelId="{9447DCD8-ACED-400F-A8F5-AB90B5F340E5}" type="pres">
      <dgm:prSet presAssocID="{2D513DDF-063D-4A6E-B917-49E177C08455}" presName="desTx" presStyleLbl="fgAcc1" presStyleIdx="0" presStyleCnt="1">
        <dgm:presLayoutVars>
          <dgm:bulletEnabled val="1"/>
        </dgm:presLayoutVars>
      </dgm:prSet>
      <dgm:spPr/>
      <dgm:t>
        <a:bodyPr/>
        <a:lstStyle/>
        <a:p>
          <a:endParaRPr lang="en-US"/>
        </a:p>
      </dgm:t>
    </dgm:pt>
  </dgm:ptLst>
  <dgm:cxnLst>
    <dgm:cxn modelId="{ADBDCB17-D992-4F7F-A611-F7E185B13588}" srcId="{CEF293DD-CB30-45BD-8782-3416A00AD041}" destId="{2D513DDF-063D-4A6E-B917-49E177C08455}" srcOrd="0" destOrd="0" parTransId="{6D5D933D-C948-4BFF-9AE8-80D70B4D436F}" sibTransId="{5DD543C2-0187-4DD9-89FA-9ACA37175597}"/>
    <dgm:cxn modelId="{0D3C73C1-8984-48F3-8D3E-2A66C88F7A41}" type="presOf" srcId="{2D513DDF-063D-4A6E-B917-49E177C08455}" destId="{F1D95505-6C4E-4F27-B8A8-767C811CC0AF}" srcOrd="0" destOrd="0" presId="urn:microsoft.com/office/officeart/2005/8/layout/process3"/>
    <dgm:cxn modelId="{F9B8ED45-CFDD-4692-816E-C991BC6A3AC2}" type="presOf" srcId="{E20DEE98-14A4-423D-8CCE-74B5A9FDD764}" destId="{9447DCD8-ACED-400F-A8F5-AB90B5F340E5}" srcOrd="0" destOrd="0" presId="urn:microsoft.com/office/officeart/2005/8/layout/process3"/>
    <dgm:cxn modelId="{249D1986-BB5F-4EDA-AFDC-BD5703C5362B}" type="presOf" srcId="{2D513DDF-063D-4A6E-B917-49E177C08455}" destId="{F756DDE1-7464-4072-BCF7-335FFCD17BB6}" srcOrd="1" destOrd="0" presId="urn:microsoft.com/office/officeart/2005/8/layout/process3"/>
    <dgm:cxn modelId="{33F2B5C2-F018-45E8-B7F8-2D6A65EBB7B6}" type="presOf" srcId="{CEF293DD-CB30-45BD-8782-3416A00AD041}" destId="{5C0DBEAB-CE9C-459F-80E5-59430E9AB0B3}" srcOrd="0" destOrd="0" presId="urn:microsoft.com/office/officeart/2005/8/layout/process3"/>
    <dgm:cxn modelId="{FB076237-5960-4943-A96D-E2A923F1519A}" srcId="{2D513DDF-063D-4A6E-B917-49E177C08455}" destId="{E20DEE98-14A4-423D-8CCE-74B5A9FDD764}" srcOrd="0" destOrd="0" parTransId="{0B41C44E-717D-42BC-AAC5-D5E8F8AF9E22}" sibTransId="{E3680A6D-BBC8-4024-9740-FC475E7EEEF1}"/>
    <dgm:cxn modelId="{7388E051-C13C-45AF-BA2C-E6105318B1EA}" type="presParOf" srcId="{5C0DBEAB-CE9C-459F-80E5-59430E9AB0B3}" destId="{1B817B1B-037F-46A0-9D97-64F68ACE288E}" srcOrd="0" destOrd="0" presId="urn:microsoft.com/office/officeart/2005/8/layout/process3"/>
    <dgm:cxn modelId="{DD13DE1C-C1FA-4895-858C-A1C46EA4721D}" type="presParOf" srcId="{1B817B1B-037F-46A0-9D97-64F68ACE288E}" destId="{F1D95505-6C4E-4F27-B8A8-767C811CC0AF}" srcOrd="0" destOrd="0" presId="urn:microsoft.com/office/officeart/2005/8/layout/process3"/>
    <dgm:cxn modelId="{63E6FAF3-422C-419D-8D3F-22E2BC9ED8AA}" type="presParOf" srcId="{1B817B1B-037F-46A0-9D97-64F68ACE288E}" destId="{F756DDE1-7464-4072-BCF7-335FFCD17BB6}" srcOrd="1" destOrd="0" presId="urn:microsoft.com/office/officeart/2005/8/layout/process3"/>
    <dgm:cxn modelId="{58C95FB6-0ACC-4047-A073-5CC2B278F913}" type="presParOf" srcId="{1B817B1B-037F-46A0-9D97-64F68ACE288E}" destId="{9447DCD8-ACED-400F-A8F5-AB90B5F340E5}"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E476F83-E34B-466D-B3EB-1CB63945FF23}" type="doc">
      <dgm:prSet loTypeId="urn:microsoft.com/office/officeart/2005/8/layout/list1" loCatId="list" qsTypeId="urn:microsoft.com/office/officeart/2005/8/quickstyle/3d2" qsCatId="3D" csTypeId="urn:microsoft.com/office/officeart/2005/8/colors/colorful1#12" csCatId="colorful" phldr="1"/>
      <dgm:spPr/>
      <dgm:t>
        <a:bodyPr/>
        <a:lstStyle/>
        <a:p>
          <a:endParaRPr lang="en-US"/>
        </a:p>
      </dgm:t>
    </dgm:pt>
    <dgm:pt modelId="{3D15DA10-36D9-45A7-9200-470054DE19E4}">
      <dgm:prSet/>
      <dgm:spPr/>
      <dgm:t>
        <a:bodyPr/>
        <a:lstStyle/>
        <a:p>
          <a:pPr algn="r" rtl="1"/>
          <a:r>
            <a:rPr lang="fa-IR" dirty="0" smtClean="0">
              <a:cs typeface="B Zar" pitchFamily="2" charset="-78"/>
            </a:rPr>
            <a:t>صندوق‌های سرمایه‌گذاری مالکیت مستغلات </a:t>
          </a:r>
          <a:endParaRPr lang="fa-IR" dirty="0">
            <a:cs typeface="B Zar" pitchFamily="2" charset="-78"/>
          </a:endParaRPr>
        </a:p>
      </dgm:t>
    </dgm:pt>
    <dgm:pt modelId="{50148821-844D-4995-840C-8EA2A8165BBF}" type="parTrans" cxnId="{C00B6316-12FF-4803-A121-A5F00C5D22C4}">
      <dgm:prSet/>
      <dgm:spPr/>
      <dgm:t>
        <a:bodyPr/>
        <a:lstStyle/>
        <a:p>
          <a:endParaRPr lang="en-US">
            <a:cs typeface="B Zar" pitchFamily="2" charset="-78"/>
          </a:endParaRPr>
        </a:p>
      </dgm:t>
    </dgm:pt>
    <dgm:pt modelId="{7B89C3BA-E98A-4C96-B71A-166CF3FDB8A2}" type="sibTrans" cxnId="{C00B6316-12FF-4803-A121-A5F00C5D22C4}">
      <dgm:prSet/>
      <dgm:spPr/>
      <dgm:t>
        <a:bodyPr/>
        <a:lstStyle/>
        <a:p>
          <a:endParaRPr lang="en-US">
            <a:cs typeface="B Zar" pitchFamily="2" charset="-78"/>
          </a:endParaRPr>
        </a:p>
      </dgm:t>
    </dgm:pt>
    <dgm:pt modelId="{40E1913E-F756-4437-B09F-AB8CEFAE4F50}">
      <dgm:prSet/>
      <dgm:spPr/>
      <dgm:t>
        <a:bodyPr/>
        <a:lstStyle/>
        <a:p>
          <a:pPr algn="l" rtl="0"/>
          <a:r>
            <a:rPr lang="en-US" dirty="0" smtClean="0">
              <a:cs typeface="B Zar" pitchFamily="2" charset="-78"/>
            </a:rPr>
            <a:t>Equity REITs</a:t>
          </a:r>
          <a:endParaRPr lang="en-US" dirty="0">
            <a:cs typeface="B Zar" pitchFamily="2" charset="-78"/>
          </a:endParaRPr>
        </a:p>
      </dgm:t>
    </dgm:pt>
    <dgm:pt modelId="{8DE22D31-0BBF-4277-A68B-A3071659E4BD}" type="parTrans" cxnId="{21307166-431C-49FF-9089-9943D9E7506C}">
      <dgm:prSet/>
      <dgm:spPr/>
      <dgm:t>
        <a:bodyPr/>
        <a:lstStyle/>
        <a:p>
          <a:endParaRPr lang="en-US">
            <a:cs typeface="B Zar" pitchFamily="2" charset="-78"/>
          </a:endParaRPr>
        </a:p>
      </dgm:t>
    </dgm:pt>
    <dgm:pt modelId="{183F6589-C0FC-4957-83BB-C335A4D6C512}" type="sibTrans" cxnId="{21307166-431C-49FF-9089-9943D9E7506C}">
      <dgm:prSet/>
      <dgm:spPr/>
      <dgm:t>
        <a:bodyPr/>
        <a:lstStyle/>
        <a:p>
          <a:endParaRPr lang="en-US">
            <a:cs typeface="B Zar" pitchFamily="2" charset="-78"/>
          </a:endParaRPr>
        </a:p>
      </dgm:t>
    </dgm:pt>
    <dgm:pt modelId="{C1FA890E-7DCA-4B67-B112-1DD7F3A99F84}">
      <dgm:prSet/>
      <dgm:spPr/>
      <dgm:t>
        <a:bodyPr/>
        <a:lstStyle/>
        <a:p>
          <a:pPr algn="r" rtl="1"/>
          <a:r>
            <a:rPr lang="fa-IR" dirty="0" smtClean="0">
              <a:cs typeface="B Zar" pitchFamily="2" charset="-78"/>
            </a:rPr>
            <a:t>صندوق‌های</a:t>
          </a:r>
          <a:r>
            <a:rPr lang="fa-IR" dirty="0" smtClean="0"/>
            <a:t> </a:t>
          </a:r>
          <a:r>
            <a:rPr lang="fa-IR" dirty="0" smtClean="0">
              <a:cs typeface="B Zar" pitchFamily="2" charset="-78"/>
            </a:rPr>
            <a:t>سرمایه‌گذاری مستغلات رهنی </a:t>
          </a:r>
          <a:endParaRPr lang="fa-IR" dirty="0">
            <a:cs typeface="B Zar" pitchFamily="2" charset="-78"/>
          </a:endParaRPr>
        </a:p>
      </dgm:t>
    </dgm:pt>
    <dgm:pt modelId="{78A7C938-F950-482A-BB89-800A02808DF3}" type="parTrans" cxnId="{3ECE6D8C-D85A-4E3E-97A1-F23909A8E637}">
      <dgm:prSet/>
      <dgm:spPr/>
      <dgm:t>
        <a:bodyPr/>
        <a:lstStyle/>
        <a:p>
          <a:endParaRPr lang="en-US">
            <a:cs typeface="B Zar" pitchFamily="2" charset="-78"/>
          </a:endParaRPr>
        </a:p>
      </dgm:t>
    </dgm:pt>
    <dgm:pt modelId="{05105646-CAEF-4B31-AFC1-65EE24E98A43}" type="sibTrans" cxnId="{3ECE6D8C-D85A-4E3E-97A1-F23909A8E637}">
      <dgm:prSet/>
      <dgm:spPr/>
      <dgm:t>
        <a:bodyPr/>
        <a:lstStyle/>
        <a:p>
          <a:endParaRPr lang="en-US">
            <a:cs typeface="B Zar" pitchFamily="2" charset="-78"/>
          </a:endParaRPr>
        </a:p>
      </dgm:t>
    </dgm:pt>
    <dgm:pt modelId="{CE9FCB7D-C425-4DB7-B8FC-B17A09AB4082}">
      <dgm:prSet/>
      <dgm:spPr/>
      <dgm:t>
        <a:bodyPr/>
        <a:lstStyle/>
        <a:p>
          <a:pPr algn="l" rtl="0"/>
          <a:r>
            <a:rPr lang="en-US" dirty="0" smtClean="0">
              <a:cs typeface="B Zar" pitchFamily="2" charset="-78"/>
            </a:rPr>
            <a:t>Mortgage REITs</a:t>
          </a:r>
          <a:endParaRPr lang="en-US" dirty="0">
            <a:cs typeface="B Zar" pitchFamily="2" charset="-78"/>
          </a:endParaRPr>
        </a:p>
      </dgm:t>
    </dgm:pt>
    <dgm:pt modelId="{9B402E94-B2B3-417C-9A6A-2A41EB1592CC}" type="parTrans" cxnId="{172BF6EC-FF1C-4DA5-BBA1-3D424E745AB9}">
      <dgm:prSet/>
      <dgm:spPr/>
      <dgm:t>
        <a:bodyPr/>
        <a:lstStyle/>
        <a:p>
          <a:endParaRPr lang="en-US">
            <a:cs typeface="B Zar" pitchFamily="2" charset="-78"/>
          </a:endParaRPr>
        </a:p>
      </dgm:t>
    </dgm:pt>
    <dgm:pt modelId="{2D9CACBF-1FC5-4854-A646-225DF49BEB1E}" type="sibTrans" cxnId="{172BF6EC-FF1C-4DA5-BBA1-3D424E745AB9}">
      <dgm:prSet/>
      <dgm:spPr/>
      <dgm:t>
        <a:bodyPr/>
        <a:lstStyle/>
        <a:p>
          <a:endParaRPr lang="en-US">
            <a:cs typeface="B Zar" pitchFamily="2" charset="-78"/>
          </a:endParaRPr>
        </a:p>
      </dgm:t>
    </dgm:pt>
    <dgm:pt modelId="{D722B757-5F91-4352-9E24-09E6D2EA02D2}">
      <dgm:prSet/>
      <dgm:spPr/>
      <dgm:t>
        <a:bodyPr/>
        <a:lstStyle/>
        <a:p>
          <a:pPr algn="r" rtl="1"/>
          <a:r>
            <a:rPr lang="fa-IR" dirty="0" smtClean="0">
              <a:cs typeface="B Zar" pitchFamily="2" charset="-78"/>
            </a:rPr>
            <a:t>صندوق‌های سرمایه‌گذاری مستغلات ترکیبی </a:t>
          </a:r>
          <a:endParaRPr lang="fa-IR" dirty="0">
            <a:cs typeface="B Zar" pitchFamily="2" charset="-78"/>
          </a:endParaRPr>
        </a:p>
      </dgm:t>
    </dgm:pt>
    <dgm:pt modelId="{387522ED-DB7C-43D2-B6BB-F006D01B11F3}" type="parTrans" cxnId="{46123437-4E5A-4F20-B711-150F9FCB0DC6}">
      <dgm:prSet/>
      <dgm:spPr/>
      <dgm:t>
        <a:bodyPr/>
        <a:lstStyle/>
        <a:p>
          <a:endParaRPr lang="en-US">
            <a:cs typeface="B Zar" pitchFamily="2" charset="-78"/>
          </a:endParaRPr>
        </a:p>
      </dgm:t>
    </dgm:pt>
    <dgm:pt modelId="{C21F1CE5-D726-4C6D-929D-0E2C30ECD6A5}" type="sibTrans" cxnId="{46123437-4E5A-4F20-B711-150F9FCB0DC6}">
      <dgm:prSet/>
      <dgm:spPr/>
      <dgm:t>
        <a:bodyPr/>
        <a:lstStyle/>
        <a:p>
          <a:endParaRPr lang="en-US">
            <a:cs typeface="B Zar" pitchFamily="2" charset="-78"/>
          </a:endParaRPr>
        </a:p>
      </dgm:t>
    </dgm:pt>
    <dgm:pt modelId="{C821B347-7896-4847-827A-0D7E87ED3060}">
      <dgm:prSet/>
      <dgm:spPr/>
      <dgm:t>
        <a:bodyPr/>
        <a:lstStyle/>
        <a:p>
          <a:pPr algn="l" rtl="0"/>
          <a:r>
            <a:rPr lang="en-US" dirty="0" smtClean="0">
              <a:cs typeface="B Zar" pitchFamily="2" charset="-78"/>
            </a:rPr>
            <a:t>Hybrid REITs</a:t>
          </a:r>
          <a:endParaRPr lang="en-US" dirty="0">
            <a:cs typeface="B Zar" pitchFamily="2" charset="-78"/>
          </a:endParaRPr>
        </a:p>
      </dgm:t>
    </dgm:pt>
    <dgm:pt modelId="{9B9D2D13-EB8F-4E20-87FF-6308B0801AE6}" type="parTrans" cxnId="{7B483B3E-B5EE-473B-946F-2B4A7E3CCC6D}">
      <dgm:prSet/>
      <dgm:spPr/>
      <dgm:t>
        <a:bodyPr/>
        <a:lstStyle/>
        <a:p>
          <a:endParaRPr lang="en-US">
            <a:cs typeface="B Zar" pitchFamily="2" charset="-78"/>
          </a:endParaRPr>
        </a:p>
      </dgm:t>
    </dgm:pt>
    <dgm:pt modelId="{F1278262-1C4F-4350-AF4A-541C27F6C595}" type="sibTrans" cxnId="{7B483B3E-B5EE-473B-946F-2B4A7E3CCC6D}">
      <dgm:prSet/>
      <dgm:spPr/>
      <dgm:t>
        <a:bodyPr/>
        <a:lstStyle/>
        <a:p>
          <a:endParaRPr lang="en-US">
            <a:cs typeface="B Zar" pitchFamily="2" charset="-78"/>
          </a:endParaRPr>
        </a:p>
      </dgm:t>
    </dgm:pt>
    <dgm:pt modelId="{4B19EA7C-7CB1-4BA7-AB7C-1F5540E258E2}" type="pres">
      <dgm:prSet presAssocID="{2E476F83-E34B-466D-B3EB-1CB63945FF23}" presName="linear" presStyleCnt="0">
        <dgm:presLayoutVars>
          <dgm:dir/>
          <dgm:animLvl val="lvl"/>
          <dgm:resizeHandles val="exact"/>
        </dgm:presLayoutVars>
      </dgm:prSet>
      <dgm:spPr/>
      <dgm:t>
        <a:bodyPr/>
        <a:lstStyle/>
        <a:p>
          <a:endParaRPr lang="en-US"/>
        </a:p>
      </dgm:t>
    </dgm:pt>
    <dgm:pt modelId="{120882E9-60B7-42E1-93F2-4B2C0DDA221A}" type="pres">
      <dgm:prSet presAssocID="{3D15DA10-36D9-45A7-9200-470054DE19E4}" presName="parentLin" presStyleCnt="0"/>
      <dgm:spPr/>
    </dgm:pt>
    <dgm:pt modelId="{7E79369D-4831-4B7E-A315-656BC086529B}" type="pres">
      <dgm:prSet presAssocID="{3D15DA10-36D9-45A7-9200-470054DE19E4}" presName="parentLeftMargin" presStyleLbl="node1" presStyleIdx="0" presStyleCnt="3"/>
      <dgm:spPr/>
      <dgm:t>
        <a:bodyPr/>
        <a:lstStyle/>
        <a:p>
          <a:endParaRPr lang="en-US"/>
        </a:p>
      </dgm:t>
    </dgm:pt>
    <dgm:pt modelId="{7CB06F77-E834-4DFD-9837-9B87E33FC991}" type="pres">
      <dgm:prSet presAssocID="{3D15DA10-36D9-45A7-9200-470054DE19E4}" presName="parentText" presStyleLbl="node1" presStyleIdx="0" presStyleCnt="3">
        <dgm:presLayoutVars>
          <dgm:chMax val="0"/>
          <dgm:bulletEnabled val="1"/>
        </dgm:presLayoutVars>
      </dgm:prSet>
      <dgm:spPr/>
      <dgm:t>
        <a:bodyPr/>
        <a:lstStyle/>
        <a:p>
          <a:endParaRPr lang="en-US"/>
        </a:p>
      </dgm:t>
    </dgm:pt>
    <dgm:pt modelId="{5EDE3BB0-51CE-4554-AE9A-9B28D475560C}" type="pres">
      <dgm:prSet presAssocID="{3D15DA10-36D9-45A7-9200-470054DE19E4}" presName="negativeSpace" presStyleCnt="0"/>
      <dgm:spPr/>
    </dgm:pt>
    <dgm:pt modelId="{FFD60C95-62C0-432F-916A-EA58EADA0F98}" type="pres">
      <dgm:prSet presAssocID="{3D15DA10-36D9-45A7-9200-470054DE19E4}" presName="childText" presStyleLbl="conFgAcc1" presStyleIdx="0" presStyleCnt="3">
        <dgm:presLayoutVars>
          <dgm:bulletEnabled val="1"/>
        </dgm:presLayoutVars>
      </dgm:prSet>
      <dgm:spPr/>
      <dgm:t>
        <a:bodyPr/>
        <a:lstStyle/>
        <a:p>
          <a:endParaRPr lang="en-US"/>
        </a:p>
      </dgm:t>
    </dgm:pt>
    <dgm:pt modelId="{565179B3-521A-448C-BB5A-C046DDB7DC76}" type="pres">
      <dgm:prSet presAssocID="{7B89C3BA-E98A-4C96-B71A-166CF3FDB8A2}" presName="spaceBetweenRectangles" presStyleCnt="0"/>
      <dgm:spPr/>
    </dgm:pt>
    <dgm:pt modelId="{1DD5FEBF-B4D1-42C1-A9C0-A2C891A40E30}" type="pres">
      <dgm:prSet presAssocID="{C1FA890E-7DCA-4B67-B112-1DD7F3A99F84}" presName="parentLin" presStyleCnt="0"/>
      <dgm:spPr/>
    </dgm:pt>
    <dgm:pt modelId="{FE75A26D-8431-4F07-86A3-898140A985B6}" type="pres">
      <dgm:prSet presAssocID="{C1FA890E-7DCA-4B67-B112-1DD7F3A99F84}" presName="parentLeftMargin" presStyleLbl="node1" presStyleIdx="0" presStyleCnt="3"/>
      <dgm:spPr/>
      <dgm:t>
        <a:bodyPr/>
        <a:lstStyle/>
        <a:p>
          <a:endParaRPr lang="en-US"/>
        </a:p>
      </dgm:t>
    </dgm:pt>
    <dgm:pt modelId="{775FF725-9345-4B8D-B752-A10A4FF04C77}" type="pres">
      <dgm:prSet presAssocID="{C1FA890E-7DCA-4B67-B112-1DD7F3A99F84}" presName="parentText" presStyleLbl="node1" presStyleIdx="1" presStyleCnt="3">
        <dgm:presLayoutVars>
          <dgm:chMax val="0"/>
          <dgm:bulletEnabled val="1"/>
        </dgm:presLayoutVars>
      </dgm:prSet>
      <dgm:spPr/>
      <dgm:t>
        <a:bodyPr/>
        <a:lstStyle/>
        <a:p>
          <a:endParaRPr lang="en-US"/>
        </a:p>
      </dgm:t>
    </dgm:pt>
    <dgm:pt modelId="{8784ACDE-3F64-49A9-878B-B4415B276617}" type="pres">
      <dgm:prSet presAssocID="{C1FA890E-7DCA-4B67-B112-1DD7F3A99F84}" presName="negativeSpace" presStyleCnt="0"/>
      <dgm:spPr/>
    </dgm:pt>
    <dgm:pt modelId="{F1B3C8E0-C140-4FB0-B86F-D0C4811C7E30}" type="pres">
      <dgm:prSet presAssocID="{C1FA890E-7DCA-4B67-B112-1DD7F3A99F84}" presName="childText" presStyleLbl="conFgAcc1" presStyleIdx="1" presStyleCnt="3">
        <dgm:presLayoutVars>
          <dgm:bulletEnabled val="1"/>
        </dgm:presLayoutVars>
      </dgm:prSet>
      <dgm:spPr/>
      <dgm:t>
        <a:bodyPr/>
        <a:lstStyle/>
        <a:p>
          <a:endParaRPr lang="en-US"/>
        </a:p>
      </dgm:t>
    </dgm:pt>
    <dgm:pt modelId="{325F597B-4990-4912-8767-30F946B9CD94}" type="pres">
      <dgm:prSet presAssocID="{05105646-CAEF-4B31-AFC1-65EE24E98A43}" presName="spaceBetweenRectangles" presStyleCnt="0"/>
      <dgm:spPr/>
    </dgm:pt>
    <dgm:pt modelId="{7FF079FB-060C-46E4-B808-EF4D7D54439E}" type="pres">
      <dgm:prSet presAssocID="{D722B757-5F91-4352-9E24-09E6D2EA02D2}" presName="parentLin" presStyleCnt="0"/>
      <dgm:spPr/>
    </dgm:pt>
    <dgm:pt modelId="{F16033E9-9862-40B3-A844-CFA0988BC717}" type="pres">
      <dgm:prSet presAssocID="{D722B757-5F91-4352-9E24-09E6D2EA02D2}" presName="parentLeftMargin" presStyleLbl="node1" presStyleIdx="1" presStyleCnt="3"/>
      <dgm:spPr/>
      <dgm:t>
        <a:bodyPr/>
        <a:lstStyle/>
        <a:p>
          <a:endParaRPr lang="en-US"/>
        </a:p>
      </dgm:t>
    </dgm:pt>
    <dgm:pt modelId="{C326FEEA-8038-4122-8B3E-12932D01275F}" type="pres">
      <dgm:prSet presAssocID="{D722B757-5F91-4352-9E24-09E6D2EA02D2}" presName="parentText" presStyleLbl="node1" presStyleIdx="2" presStyleCnt="3">
        <dgm:presLayoutVars>
          <dgm:chMax val="0"/>
          <dgm:bulletEnabled val="1"/>
        </dgm:presLayoutVars>
      </dgm:prSet>
      <dgm:spPr/>
      <dgm:t>
        <a:bodyPr/>
        <a:lstStyle/>
        <a:p>
          <a:endParaRPr lang="en-US"/>
        </a:p>
      </dgm:t>
    </dgm:pt>
    <dgm:pt modelId="{51036E9D-738F-4838-8E52-09E8A1FB4C07}" type="pres">
      <dgm:prSet presAssocID="{D722B757-5F91-4352-9E24-09E6D2EA02D2}" presName="negativeSpace" presStyleCnt="0"/>
      <dgm:spPr/>
    </dgm:pt>
    <dgm:pt modelId="{6E1EAD9D-BC0C-493C-9123-0D22191AE0ED}" type="pres">
      <dgm:prSet presAssocID="{D722B757-5F91-4352-9E24-09E6D2EA02D2}" presName="childText" presStyleLbl="conFgAcc1" presStyleIdx="2" presStyleCnt="3">
        <dgm:presLayoutVars>
          <dgm:bulletEnabled val="1"/>
        </dgm:presLayoutVars>
      </dgm:prSet>
      <dgm:spPr/>
      <dgm:t>
        <a:bodyPr/>
        <a:lstStyle/>
        <a:p>
          <a:endParaRPr lang="en-US"/>
        </a:p>
      </dgm:t>
    </dgm:pt>
  </dgm:ptLst>
  <dgm:cxnLst>
    <dgm:cxn modelId="{FB486F5E-0A1F-4C6C-91A8-E22A3282F6EC}" type="presOf" srcId="{2E476F83-E34B-466D-B3EB-1CB63945FF23}" destId="{4B19EA7C-7CB1-4BA7-AB7C-1F5540E258E2}" srcOrd="0" destOrd="0" presId="urn:microsoft.com/office/officeart/2005/8/layout/list1"/>
    <dgm:cxn modelId="{0F47D9BC-3D5C-4357-90AB-6C40114AA143}" type="presOf" srcId="{CE9FCB7D-C425-4DB7-B8FC-B17A09AB4082}" destId="{F1B3C8E0-C140-4FB0-B86F-D0C4811C7E30}" srcOrd="0" destOrd="0" presId="urn:microsoft.com/office/officeart/2005/8/layout/list1"/>
    <dgm:cxn modelId="{D90B4BAA-14D5-434A-AEAC-ECC6BD7EB570}" type="presOf" srcId="{D722B757-5F91-4352-9E24-09E6D2EA02D2}" destId="{F16033E9-9862-40B3-A844-CFA0988BC717}" srcOrd="0" destOrd="0" presId="urn:microsoft.com/office/officeart/2005/8/layout/list1"/>
    <dgm:cxn modelId="{3AFCDFD4-69A3-4C1B-9260-DA738C2DEFD6}" type="presOf" srcId="{C1FA890E-7DCA-4B67-B112-1DD7F3A99F84}" destId="{775FF725-9345-4B8D-B752-A10A4FF04C77}" srcOrd="1" destOrd="0" presId="urn:microsoft.com/office/officeart/2005/8/layout/list1"/>
    <dgm:cxn modelId="{C00B6316-12FF-4803-A121-A5F00C5D22C4}" srcId="{2E476F83-E34B-466D-B3EB-1CB63945FF23}" destId="{3D15DA10-36D9-45A7-9200-470054DE19E4}" srcOrd="0" destOrd="0" parTransId="{50148821-844D-4995-840C-8EA2A8165BBF}" sibTransId="{7B89C3BA-E98A-4C96-B71A-166CF3FDB8A2}"/>
    <dgm:cxn modelId="{129DACB0-4EB3-417B-9380-9712BCFAAC53}" type="presOf" srcId="{3D15DA10-36D9-45A7-9200-470054DE19E4}" destId="{7E79369D-4831-4B7E-A315-656BC086529B}" srcOrd="0" destOrd="0" presId="urn:microsoft.com/office/officeart/2005/8/layout/list1"/>
    <dgm:cxn modelId="{E0EE27CA-64E1-4011-80B7-C85CD6B27370}" type="presOf" srcId="{D722B757-5F91-4352-9E24-09E6D2EA02D2}" destId="{C326FEEA-8038-4122-8B3E-12932D01275F}" srcOrd="1" destOrd="0" presId="urn:microsoft.com/office/officeart/2005/8/layout/list1"/>
    <dgm:cxn modelId="{121A4ACD-37C7-4307-A4E0-5619E17F387A}" type="presOf" srcId="{C821B347-7896-4847-827A-0D7E87ED3060}" destId="{6E1EAD9D-BC0C-493C-9123-0D22191AE0ED}" srcOrd="0" destOrd="0" presId="urn:microsoft.com/office/officeart/2005/8/layout/list1"/>
    <dgm:cxn modelId="{21307166-431C-49FF-9089-9943D9E7506C}" srcId="{3D15DA10-36D9-45A7-9200-470054DE19E4}" destId="{40E1913E-F756-4437-B09F-AB8CEFAE4F50}" srcOrd="0" destOrd="0" parTransId="{8DE22D31-0BBF-4277-A68B-A3071659E4BD}" sibTransId="{183F6589-C0FC-4957-83BB-C335A4D6C512}"/>
    <dgm:cxn modelId="{46123437-4E5A-4F20-B711-150F9FCB0DC6}" srcId="{2E476F83-E34B-466D-B3EB-1CB63945FF23}" destId="{D722B757-5F91-4352-9E24-09E6D2EA02D2}" srcOrd="2" destOrd="0" parTransId="{387522ED-DB7C-43D2-B6BB-F006D01B11F3}" sibTransId="{C21F1CE5-D726-4C6D-929D-0E2C30ECD6A5}"/>
    <dgm:cxn modelId="{7B483B3E-B5EE-473B-946F-2B4A7E3CCC6D}" srcId="{D722B757-5F91-4352-9E24-09E6D2EA02D2}" destId="{C821B347-7896-4847-827A-0D7E87ED3060}" srcOrd="0" destOrd="0" parTransId="{9B9D2D13-EB8F-4E20-87FF-6308B0801AE6}" sibTransId="{F1278262-1C4F-4350-AF4A-541C27F6C595}"/>
    <dgm:cxn modelId="{6F721A22-3D38-4D23-A512-0C37F184307A}" type="presOf" srcId="{3D15DA10-36D9-45A7-9200-470054DE19E4}" destId="{7CB06F77-E834-4DFD-9837-9B87E33FC991}" srcOrd="1" destOrd="0" presId="urn:microsoft.com/office/officeart/2005/8/layout/list1"/>
    <dgm:cxn modelId="{172BF6EC-FF1C-4DA5-BBA1-3D424E745AB9}" srcId="{C1FA890E-7DCA-4B67-B112-1DD7F3A99F84}" destId="{CE9FCB7D-C425-4DB7-B8FC-B17A09AB4082}" srcOrd="0" destOrd="0" parTransId="{9B402E94-B2B3-417C-9A6A-2A41EB1592CC}" sibTransId="{2D9CACBF-1FC5-4854-A646-225DF49BEB1E}"/>
    <dgm:cxn modelId="{5FA9AD22-483C-4F27-805C-C4EAB00FACFB}" type="presOf" srcId="{40E1913E-F756-4437-B09F-AB8CEFAE4F50}" destId="{FFD60C95-62C0-432F-916A-EA58EADA0F98}" srcOrd="0" destOrd="0" presId="urn:microsoft.com/office/officeart/2005/8/layout/list1"/>
    <dgm:cxn modelId="{3ECE6D8C-D85A-4E3E-97A1-F23909A8E637}" srcId="{2E476F83-E34B-466D-B3EB-1CB63945FF23}" destId="{C1FA890E-7DCA-4B67-B112-1DD7F3A99F84}" srcOrd="1" destOrd="0" parTransId="{78A7C938-F950-482A-BB89-800A02808DF3}" sibTransId="{05105646-CAEF-4B31-AFC1-65EE24E98A43}"/>
    <dgm:cxn modelId="{5ADE616C-2CCB-4314-8D40-03E050D31303}" type="presOf" srcId="{C1FA890E-7DCA-4B67-B112-1DD7F3A99F84}" destId="{FE75A26D-8431-4F07-86A3-898140A985B6}" srcOrd="0" destOrd="0" presId="urn:microsoft.com/office/officeart/2005/8/layout/list1"/>
    <dgm:cxn modelId="{7F8267E4-6667-42F9-B969-86772EF816ED}" type="presParOf" srcId="{4B19EA7C-7CB1-4BA7-AB7C-1F5540E258E2}" destId="{120882E9-60B7-42E1-93F2-4B2C0DDA221A}" srcOrd="0" destOrd="0" presId="urn:microsoft.com/office/officeart/2005/8/layout/list1"/>
    <dgm:cxn modelId="{4FC0BEC3-E65A-42CB-BECA-B628CC44BC7A}" type="presParOf" srcId="{120882E9-60B7-42E1-93F2-4B2C0DDA221A}" destId="{7E79369D-4831-4B7E-A315-656BC086529B}" srcOrd="0" destOrd="0" presId="urn:microsoft.com/office/officeart/2005/8/layout/list1"/>
    <dgm:cxn modelId="{CB2F7310-78BB-479B-9CCE-524D2DD39763}" type="presParOf" srcId="{120882E9-60B7-42E1-93F2-4B2C0DDA221A}" destId="{7CB06F77-E834-4DFD-9837-9B87E33FC991}" srcOrd="1" destOrd="0" presId="urn:microsoft.com/office/officeart/2005/8/layout/list1"/>
    <dgm:cxn modelId="{6EF9EC70-8119-4A16-813E-BFECEBC0496E}" type="presParOf" srcId="{4B19EA7C-7CB1-4BA7-AB7C-1F5540E258E2}" destId="{5EDE3BB0-51CE-4554-AE9A-9B28D475560C}" srcOrd="1" destOrd="0" presId="urn:microsoft.com/office/officeart/2005/8/layout/list1"/>
    <dgm:cxn modelId="{2A62551D-95D8-46D5-BDBA-E042190764ED}" type="presParOf" srcId="{4B19EA7C-7CB1-4BA7-AB7C-1F5540E258E2}" destId="{FFD60C95-62C0-432F-916A-EA58EADA0F98}" srcOrd="2" destOrd="0" presId="urn:microsoft.com/office/officeart/2005/8/layout/list1"/>
    <dgm:cxn modelId="{BDC04E5E-1463-4B88-9B4D-7FD003BBB366}" type="presParOf" srcId="{4B19EA7C-7CB1-4BA7-AB7C-1F5540E258E2}" destId="{565179B3-521A-448C-BB5A-C046DDB7DC76}" srcOrd="3" destOrd="0" presId="urn:microsoft.com/office/officeart/2005/8/layout/list1"/>
    <dgm:cxn modelId="{A8BBD9E7-91D7-46A0-B48F-77D6521CA8BE}" type="presParOf" srcId="{4B19EA7C-7CB1-4BA7-AB7C-1F5540E258E2}" destId="{1DD5FEBF-B4D1-42C1-A9C0-A2C891A40E30}" srcOrd="4" destOrd="0" presId="urn:microsoft.com/office/officeart/2005/8/layout/list1"/>
    <dgm:cxn modelId="{63E1853F-83A0-4935-AFB6-939782E2D5C3}" type="presParOf" srcId="{1DD5FEBF-B4D1-42C1-A9C0-A2C891A40E30}" destId="{FE75A26D-8431-4F07-86A3-898140A985B6}" srcOrd="0" destOrd="0" presId="urn:microsoft.com/office/officeart/2005/8/layout/list1"/>
    <dgm:cxn modelId="{4EA21AE0-3C2C-4CFC-BA64-B48A11346DC5}" type="presParOf" srcId="{1DD5FEBF-B4D1-42C1-A9C0-A2C891A40E30}" destId="{775FF725-9345-4B8D-B752-A10A4FF04C77}" srcOrd="1" destOrd="0" presId="urn:microsoft.com/office/officeart/2005/8/layout/list1"/>
    <dgm:cxn modelId="{48D8578B-B5C2-417A-BE8A-FB4D9611D8DD}" type="presParOf" srcId="{4B19EA7C-7CB1-4BA7-AB7C-1F5540E258E2}" destId="{8784ACDE-3F64-49A9-878B-B4415B276617}" srcOrd="5" destOrd="0" presId="urn:microsoft.com/office/officeart/2005/8/layout/list1"/>
    <dgm:cxn modelId="{7868B669-8242-4FD6-8B8C-0C25787C8581}" type="presParOf" srcId="{4B19EA7C-7CB1-4BA7-AB7C-1F5540E258E2}" destId="{F1B3C8E0-C140-4FB0-B86F-D0C4811C7E30}" srcOrd="6" destOrd="0" presId="urn:microsoft.com/office/officeart/2005/8/layout/list1"/>
    <dgm:cxn modelId="{E394C40F-9667-4C51-A2D8-ABCB37B892C2}" type="presParOf" srcId="{4B19EA7C-7CB1-4BA7-AB7C-1F5540E258E2}" destId="{325F597B-4990-4912-8767-30F946B9CD94}" srcOrd="7" destOrd="0" presId="urn:microsoft.com/office/officeart/2005/8/layout/list1"/>
    <dgm:cxn modelId="{A595294B-BE69-4760-B58E-CE00FD179A5D}" type="presParOf" srcId="{4B19EA7C-7CB1-4BA7-AB7C-1F5540E258E2}" destId="{7FF079FB-060C-46E4-B808-EF4D7D54439E}" srcOrd="8" destOrd="0" presId="urn:microsoft.com/office/officeart/2005/8/layout/list1"/>
    <dgm:cxn modelId="{75A645BF-EE37-48F8-8897-514A7349F96E}" type="presParOf" srcId="{7FF079FB-060C-46E4-B808-EF4D7D54439E}" destId="{F16033E9-9862-40B3-A844-CFA0988BC717}" srcOrd="0" destOrd="0" presId="urn:microsoft.com/office/officeart/2005/8/layout/list1"/>
    <dgm:cxn modelId="{D592D715-AC7E-43C4-A54B-6916D7003A12}" type="presParOf" srcId="{7FF079FB-060C-46E4-B808-EF4D7D54439E}" destId="{C326FEEA-8038-4122-8B3E-12932D01275F}" srcOrd="1" destOrd="0" presId="urn:microsoft.com/office/officeart/2005/8/layout/list1"/>
    <dgm:cxn modelId="{ED7DC2FB-976E-4BF3-BF87-586E88F03F2B}" type="presParOf" srcId="{4B19EA7C-7CB1-4BA7-AB7C-1F5540E258E2}" destId="{51036E9D-738F-4838-8E52-09E8A1FB4C07}" srcOrd="9" destOrd="0" presId="urn:microsoft.com/office/officeart/2005/8/layout/list1"/>
    <dgm:cxn modelId="{1EBBFDD7-58E1-4747-B130-B6F5B4690F8B}" type="presParOf" srcId="{4B19EA7C-7CB1-4BA7-AB7C-1F5540E258E2}" destId="{6E1EAD9D-BC0C-493C-9123-0D22191AE0E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66CD1DD-C941-44D9-8986-280ACD42527A}" type="doc">
      <dgm:prSet loTypeId="urn:microsoft.com/office/officeart/2005/8/layout/chevron2" loCatId="list" qsTypeId="urn:microsoft.com/office/officeart/2005/8/quickstyle/3d1" qsCatId="3D" csTypeId="urn:microsoft.com/office/officeart/2005/8/colors/accent1_2" csCatId="accent1" phldr="1"/>
      <dgm:spPr/>
      <dgm:t>
        <a:bodyPr/>
        <a:lstStyle/>
        <a:p>
          <a:endParaRPr lang="en-US"/>
        </a:p>
      </dgm:t>
    </dgm:pt>
    <dgm:pt modelId="{79BB81D8-78D2-47FE-A3A1-022315716002}">
      <dgm:prSet/>
      <dgm:spPr/>
      <dgm:t>
        <a:bodyPr/>
        <a:lstStyle/>
        <a:p>
          <a:pPr rtl="1"/>
          <a:r>
            <a:rPr lang="fa-IR" dirty="0" smtClean="0">
              <a:cs typeface="B Zar" pitchFamily="2" charset="-78"/>
            </a:rPr>
            <a:t>صندوق‌های سرمایه‌گذاری مالکیت مستغلات</a:t>
          </a:r>
          <a:endParaRPr lang="en-US" dirty="0">
            <a:cs typeface="B Zar" pitchFamily="2" charset="-78"/>
          </a:endParaRPr>
        </a:p>
      </dgm:t>
    </dgm:pt>
    <dgm:pt modelId="{CFA01076-028A-4DBA-91D2-CA4BE647F443}" type="parTrans" cxnId="{824E080C-31DB-431C-898F-6EB1D3B18FCD}">
      <dgm:prSet/>
      <dgm:spPr/>
      <dgm:t>
        <a:bodyPr/>
        <a:lstStyle/>
        <a:p>
          <a:endParaRPr lang="en-US">
            <a:cs typeface="B Zar" pitchFamily="2" charset="-78"/>
          </a:endParaRPr>
        </a:p>
      </dgm:t>
    </dgm:pt>
    <dgm:pt modelId="{0F877AF2-1B67-43F9-AC1C-F1114048764D}" type="sibTrans" cxnId="{824E080C-31DB-431C-898F-6EB1D3B18FCD}">
      <dgm:prSet/>
      <dgm:spPr/>
      <dgm:t>
        <a:bodyPr/>
        <a:lstStyle/>
        <a:p>
          <a:endParaRPr lang="en-US">
            <a:cs typeface="B Zar" pitchFamily="2" charset="-78"/>
          </a:endParaRPr>
        </a:p>
      </dgm:t>
    </dgm:pt>
    <dgm:pt modelId="{B01B93E1-909C-48FB-882F-02E58A7ADF07}">
      <dgm:prSet/>
      <dgm:spPr/>
      <dgm:t>
        <a:bodyPr/>
        <a:lstStyle/>
        <a:p>
          <a:pPr algn="justLow" rtl="1"/>
          <a:r>
            <a:rPr lang="fa-IR" dirty="0" smtClean="0">
              <a:cs typeface="B Zar" pitchFamily="2" charset="-78"/>
            </a:rPr>
            <a:t>املاک و مستغلات درآمدزا را خریداری و اداره می‌کنند. این صندوق‌ها در طیف وسیعی از فعالیت‌ها مانند لیزینگ، تعمیر و نگهداری، ساخت‌وساز املاک و مستغلات و ارائۀ خدمات به مستأجران اشتغال دارند. وجه‌تمایز عمدۀ این صندوق‌ها و شرکت‌های عملیاتی مستغلات (</a:t>
          </a:r>
          <a:r>
            <a:rPr lang="en-US" dirty="0" smtClean="0">
              <a:cs typeface="B Zar" pitchFamily="2" charset="-78"/>
            </a:rPr>
            <a:t>REOCs</a:t>
          </a:r>
          <a:r>
            <a:rPr lang="fa-IR" dirty="0" smtClean="0">
              <a:cs typeface="B Zar" pitchFamily="2" charset="-78"/>
            </a:rPr>
            <a:t>) آن است که در </a:t>
          </a:r>
          <a:r>
            <a:rPr lang="en-US" dirty="0" smtClean="0">
              <a:cs typeface="B Zar" pitchFamily="2" charset="-78"/>
            </a:rPr>
            <a:t>REITs</a:t>
          </a:r>
          <a:r>
            <a:rPr lang="fa-IR" dirty="0" smtClean="0">
              <a:cs typeface="B Zar" pitchFamily="2" charset="-78"/>
            </a:rPr>
            <a:t> خرید یا ساخت‌وساز به‌‌منظور نگهداری، اداره و نهایتاً کسب درآمد (عمدتاً اجاره) صورت می‌گیرد نه به‌منظور فروش</a:t>
          </a:r>
          <a:endParaRPr lang="en-US" dirty="0">
            <a:cs typeface="B Zar" pitchFamily="2" charset="-78"/>
          </a:endParaRPr>
        </a:p>
      </dgm:t>
    </dgm:pt>
    <dgm:pt modelId="{4564626B-50B0-4D88-BA52-215DBEF7F5A4}" type="parTrans" cxnId="{BDDE6E69-C9C3-4C9F-876E-F00867D35293}">
      <dgm:prSet/>
      <dgm:spPr/>
      <dgm:t>
        <a:bodyPr/>
        <a:lstStyle/>
        <a:p>
          <a:endParaRPr lang="en-US">
            <a:cs typeface="B Zar" pitchFamily="2" charset="-78"/>
          </a:endParaRPr>
        </a:p>
      </dgm:t>
    </dgm:pt>
    <dgm:pt modelId="{AC96A1B4-D57E-4487-B3ED-7D08BF8BBE4B}" type="sibTrans" cxnId="{BDDE6E69-C9C3-4C9F-876E-F00867D35293}">
      <dgm:prSet/>
      <dgm:spPr/>
      <dgm:t>
        <a:bodyPr/>
        <a:lstStyle/>
        <a:p>
          <a:endParaRPr lang="en-US">
            <a:cs typeface="B Zar" pitchFamily="2" charset="-78"/>
          </a:endParaRPr>
        </a:p>
      </dgm:t>
    </dgm:pt>
    <dgm:pt modelId="{4B78E46B-714B-4CA9-BDC5-61723491731F}" type="pres">
      <dgm:prSet presAssocID="{066CD1DD-C941-44D9-8986-280ACD42527A}" presName="linearFlow" presStyleCnt="0">
        <dgm:presLayoutVars>
          <dgm:dir/>
          <dgm:animLvl val="lvl"/>
          <dgm:resizeHandles val="exact"/>
        </dgm:presLayoutVars>
      </dgm:prSet>
      <dgm:spPr/>
      <dgm:t>
        <a:bodyPr/>
        <a:lstStyle/>
        <a:p>
          <a:endParaRPr lang="en-US"/>
        </a:p>
      </dgm:t>
    </dgm:pt>
    <dgm:pt modelId="{41BA5A27-9648-41B6-A8BF-B425FB4B5674}" type="pres">
      <dgm:prSet presAssocID="{79BB81D8-78D2-47FE-A3A1-022315716002}" presName="composite" presStyleCnt="0"/>
      <dgm:spPr/>
    </dgm:pt>
    <dgm:pt modelId="{20F794A5-CD31-487D-93C1-B404D2484511}" type="pres">
      <dgm:prSet presAssocID="{79BB81D8-78D2-47FE-A3A1-022315716002}" presName="parentText" presStyleLbl="alignNode1" presStyleIdx="0" presStyleCnt="1">
        <dgm:presLayoutVars>
          <dgm:chMax val="1"/>
          <dgm:bulletEnabled val="1"/>
        </dgm:presLayoutVars>
      </dgm:prSet>
      <dgm:spPr/>
      <dgm:t>
        <a:bodyPr/>
        <a:lstStyle/>
        <a:p>
          <a:endParaRPr lang="en-US"/>
        </a:p>
      </dgm:t>
    </dgm:pt>
    <dgm:pt modelId="{5811EC14-BB5E-42EC-A54F-33300B4E66A1}" type="pres">
      <dgm:prSet presAssocID="{79BB81D8-78D2-47FE-A3A1-022315716002}" presName="descendantText" presStyleLbl="alignAcc1" presStyleIdx="0" presStyleCnt="1">
        <dgm:presLayoutVars>
          <dgm:bulletEnabled val="1"/>
        </dgm:presLayoutVars>
      </dgm:prSet>
      <dgm:spPr/>
      <dgm:t>
        <a:bodyPr/>
        <a:lstStyle/>
        <a:p>
          <a:endParaRPr lang="en-US"/>
        </a:p>
      </dgm:t>
    </dgm:pt>
  </dgm:ptLst>
  <dgm:cxnLst>
    <dgm:cxn modelId="{824E080C-31DB-431C-898F-6EB1D3B18FCD}" srcId="{066CD1DD-C941-44D9-8986-280ACD42527A}" destId="{79BB81D8-78D2-47FE-A3A1-022315716002}" srcOrd="0" destOrd="0" parTransId="{CFA01076-028A-4DBA-91D2-CA4BE647F443}" sibTransId="{0F877AF2-1B67-43F9-AC1C-F1114048764D}"/>
    <dgm:cxn modelId="{BDDE6E69-C9C3-4C9F-876E-F00867D35293}" srcId="{79BB81D8-78D2-47FE-A3A1-022315716002}" destId="{B01B93E1-909C-48FB-882F-02E58A7ADF07}" srcOrd="0" destOrd="0" parTransId="{4564626B-50B0-4D88-BA52-215DBEF7F5A4}" sibTransId="{AC96A1B4-D57E-4487-B3ED-7D08BF8BBE4B}"/>
    <dgm:cxn modelId="{2E8463AE-EF81-443A-8AB6-8ACC8882A1EC}" type="presOf" srcId="{B01B93E1-909C-48FB-882F-02E58A7ADF07}" destId="{5811EC14-BB5E-42EC-A54F-33300B4E66A1}" srcOrd="0" destOrd="0" presId="urn:microsoft.com/office/officeart/2005/8/layout/chevron2"/>
    <dgm:cxn modelId="{E685B637-46AC-4115-BF3A-94A1DB595515}" type="presOf" srcId="{79BB81D8-78D2-47FE-A3A1-022315716002}" destId="{20F794A5-CD31-487D-93C1-B404D2484511}" srcOrd="0" destOrd="0" presId="urn:microsoft.com/office/officeart/2005/8/layout/chevron2"/>
    <dgm:cxn modelId="{B04DF4AA-ED8E-4ACB-A2E6-C92B93DBC390}" type="presOf" srcId="{066CD1DD-C941-44D9-8986-280ACD42527A}" destId="{4B78E46B-714B-4CA9-BDC5-61723491731F}" srcOrd="0" destOrd="0" presId="urn:microsoft.com/office/officeart/2005/8/layout/chevron2"/>
    <dgm:cxn modelId="{C234D279-5EEE-4381-A319-800EB54D3F54}" type="presParOf" srcId="{4B78E46B-714B-4CA9-BDC5-61723491731F}" destId="{41BA5A27-9648-41B6-A8BF-B425FB4B5674}" srcOrd="0" destOrd="0" presId="urn:microsoft.com/office/officeart/2005/8/layout/chevron2"/>
    <dgm:cxn modelId="{6345C097-2966-4672-A867-D53579AC1467}" type="presParOf" srcId="{41BA5A27-9648-41B6-A8BF-B425FB4B5674}" destId="{20F794A5-CD31-487D-93C1-B404D2484511}" srcOrd="0" destOrd="0" presId="urn:microsoft.com/office/officeart/2005/8/layout/chevron2"/>
    <dgm:cxn modelId="{FBF6F9DA-5E7D-4725-9CE6-CA6A74F56CE0}" type="presParOf" srcId="{41BA5A27-9648-41B6-A8BF-B425FB4B5674}" destId="{5811EC14-BB5E-42EC-A54F-33300B4E66A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19680EF-FAAB-4929-946C-11C8F1822779}" type="doc">
      <dgm:prSet loTypeId="urn:microsoft.com/office/officeart/2005/8/layout/chevron2" loCatId="list" qsTypeId="urn:microsoft.com/office/officeart/2005/8/quickstyle/3d1" qsCatId="3D" csTypeId="urn:microsoft.com/office/officeart/2005/8/colors/accent1_2" csCatId="accent1"/>
      <dgm:spPr/>
      <dgm:t>
        <a:bodyPr/>
        <a:lstStyle/>
        <a:p>
          <a:endParaRPr lang="en-US"/>
        </a:p>
      </dgm:t>
    </dgm:pt>
    <dgm:pt modelId="{6251B028-1DE2-46BB-B0DB-4BD5A1DFE249}">
      <dgm:prSet/>
      <dgm:spPr/>
      <dgm:t>
        <a:bodyPr/>
        <a:lstStyle/>
        <a:p>
          <a:pPr rtl="1"/>
          <a:r>
            <a:rPr lang="fa-IR" dirty="0" smtClean="0">
              <a:cs typeface="B Zar" pitchFamily="2" charset="-78"/>
            </a:rPr>
            <a:t>صندوق سرمایه‌گذاری مستغلات رهنی</a:t>
          </a:r>
          <a:endParaRPr lang="en-US" dirty="0">
            <a:cs typeface="B Zar" pitchFamily="2" charset="-78"/>
          </a:endParaRPr>
        </a:p>
      </dgm:t>
    </dgm:pt>
    <dgm:pt modelId="{0392FE77-546D-4B88-B5F8-CED469724E74}" type="parTrans" cxnId="{2E006C99-75D3-4FC9-B849-38925B1AE820}">
      <dgm:prSet/>
      <dgm:spPr/>
      <dgm:t>
        <a:bodyPr/>
        <a:lstStyle/>
        <a:p>
          <a:endParaRPr lang="en-US">
            <a:cs typeface="B Zar" pitchFamily="2" charset="-78"/>
          </a:endParaRPr>
        </a:p>
      </dgm:t>
    </dgm:pt>
    <dgm:pt modelId="{775076CB-4C38-4EF5-883C-400398D9BE25}" type="sibTrans" cxnId="{2E006C99-75D3-4FC9-B849-38925B1AE820}">
      <dgm:prSet/>
      <dgm:spPr/>
      <dgm:t>
        <a:bodyPr/>
        <a:lstStyle/>
        <a:p>
          <a:endParaRPr lang="en-US">
            <a:cs typeface="B Zar" pitchFamily="2" charset="-78"/>
          </a:endParaRPr>
        </a:p>
      </dgm:t>
    </dgm:pt>
    <dgm:pt modelId="{AEDE35BE-8603-420F-9F51-37A441B8F1FF}">
      <dgm:prSet/>
      <dgm:spPr/>
      <dgm:t>
        <a:bodyPr/>
        <a:lstStyle/>
        <a:p>
          <a:pPr algn="justLow" rtl="1"/>
          <a:r>
            <a:rPr lang="fa-IR" dirty="0" smtClean="0">
              <a:cs typeface="B Zar" pitchFamily="2" charset="-78"/>
            </a:rPr>
            <a:t>عمدتاً سبد سرمایه‌گذاری آن‌ها سرمایه‌گذاری مستقیم از طریق اعطای وام به صاحبان مستغلات و شرکت‌های عملیاتی مستغلات (</a:t>
          </a:r>
          <a:r>
            <a:rPr lang="en-US" dirty="0" smtClean="0">
              <a:cs typeface="B Zar" pitchFamily="2" charset="-78"/>
            </a:rPr>
            <a:t>REOCs</a:t>
          </a:r>
          <a:r>
            <a:rPr lang="fa-IR" dirty="0" smtClean="0">
              <a:cs typeface="B Zar" pitchFamily="2" charset="-78"/>
            </a:rPr>
            <a:t>) یا سرمایه‌گذاری غیرمستقیم از طریق خرید وام‌های رهنی یا اوراق بهادار با پشتوانۀ رهن را شامل می‌شود.</a:t>
          </a:r>
          <a:endParaRPr lang="en-US" dirty="0">
            <a:cs typeface="B Zar" pitchFamily="2" charset="-78"/>
          </a:endParaRPr>
        </a:p>
      </dgm:t>
    </dgm:pt>
    <dgm:pt modelId="{186B4F79-FFF1-4B8B-905F-28004CDB713B}" type="parTrans" cxnId="{FFB9C57A-EB96-4B9A-9F72-F95F8EAEC9C3}">
      <dgm:prSet/>
      <dgm:spPr/>
      <dgm:t>
        <a:bodyPr/>
        <a:lstStyle/>
        <a:p>
          <a:endParaRPr lang="en-US">
            <a:cs typeface="B Zar" pitchFamily="2" charset="-78"/>
          </a:endParaRPr>
        </a:p>
      </dgm:t>
    </dgm:pt>
    <dgm:pt modelId="{D97F4E2F-C889-45A9-AAA1-3E06C3FE3DD5}" type="sibTrans" cxnId="{FFB9C57A-EB96-4B9A-9F72-F95F8EAEC9C3}">
      <dgm:prSet/>
      <dgm:spPr/>
      <dgm:t>
        <a:bodyPr/>
        <a:lstStyle/>
        <a:p>
          <a:endParaRPr lang="en-US">
            <a:cs typeface="B Zar" pitchFamily="2" charset="-78"/>
          </a:endParaRPr>
        </a:p>
      </dgm:t>
    </dgm:pt>
    <dgm:pt modelId="{C2CD662E-18E0-4676-A143-B2CC1AD6BC8A}" type="pres">
      <dgm:prSet presAssocID="{D19680EF-FAAB-4929-946C-11C8F1822779}" presName="linearFlow" presStyleCnt="0">
        <dgm:presLayoutVars>
          <dgm:dir/>
          <dgm:animLvl val="lvl"/>
          <dgm:resizeHandles val="exact"/>
        </dgm:presLayoutVars>
      </dgm:prSet>
      <dgm:spPr/>
      <dgm:t>
        <a:bodyPr/>
        <a:lstStyle/>
        <a:p>
          <a:endParaRPr lang="en-US"/>
        </a:p>
      </dgm:t>
    </dgm:pt>
    <dgm:pt modelId="{70B3A315-3B44-409D-A1F2-DDEEE2A191A6}" type="pres">
      <dgm:prSet presAssocID="{6251B028-1DE2-46BB-B0DB-4BD5A1DFE249}" presName="composite" presStyleCnt="0"/>
      <dgm:spPr/>
    </dgm:pt>
    <dgm:pt modelId="{C668165A-9E91-4BE8-923B-A6AB1806009C}" type="pres">
      <dgm:prSet presAssocID="{6251B028-1DE2-46BB-B0DB-4BD5A1DFE249}" presName="parentText" presStyleLbl="alignNode1" presStyleIdx="0" presStyleCnt="1">
        <dgm:presLayoutVars>
          <dgm:chMax val="1"/>
          <dgm:bulletEnabled val="1"/>
        </dgm:presLayoutVars>
      </dgm:prSet>
      <dgm:spPr/>
      <dgm:t>
        <a:bodyPr/>
        <a:lstStyle/>
        <a:p>
          <a:endParaRPr lang="en-US"/>
        </a:p>
      </dgm:t>
    </dgm:pt>
    <dgm:pt modelId="{6CB7289B-5F32-422E-9292-A9D6E2A31D12}" type="pres">
      <dgm:prSet presAssocID="{6251B028-1DE2-46BB-B0DB-4BD5A1DFE249}" presName="descendantText" presStyleLbl="alignAcc1" presStyleIdx="0" presStyleCnt="1">
        <dgm:presLayoutVars>
          <dgm:bulletEnabled val="1"/>
        </dgm:presLayoutVars>
      </dgm:prSet>
      <dgm:spPr/>
      <dgm:t>
        <a:bodyPr/>
        <a:lstStyle/>
        <a:p>
          <a:endParaRPr lang="en-US"/>
        </a:p>
      </dgm:t>
    </dgm:pt>
  </dgm:ptLst>
  <dgm:cxnLst>
    <dgm:cxn modelId="{B4A67688-7EEA-428C-A9CA-E2EF079166D8}" type="presOf" srcId="{6251B028-1DE2-46BB-B0DB-4BD5A1DFE249}" destId="{C668165A-9E91-4BE8-923B-A6AB1806009C}" srcOrd="0" destOrd="0" presId="urn:microsoft.com/office/officeart/2005/8/layout/chevron2"/>
    <dgm:cxn modelId="{2E006C99-75D3-4FC9-B849-38925B1AE820}" srcId="{D19680EF-FAAB-4929-946C-11C8F1822779}" destId="{6251B028-1DE2-46BB-B0DB-4BD5A1DFE249}" srcOrd="0" destOrd="0" parTransId="{0392FE77-546D-4B88-B5F8-CED469724E74}" sibTransId="{775076CB-4C38-4EF5-883C-400398D9BE25}"/>
    <dgm:cxn modelId="{FFB9C57A-EB96-4B9A-9F72-F95F8EAEC9C3}" srcId="{6251B028-1DE2-46BB-B0DB-4BD5A1DFE249}" destId="{AEDE35BE-8603-420F-9F51-37A441B8F1FF}" srcOrd="0" destOrd="0" parTransId="{186B4F79-FFF1-4B8B-905F-28004CDB713B}" sibTransId="{D97F4E2F-C889-45A9-AAA1-3E06C3FE3DD5}"/>
    <dgm:cxn modelId="{C761975A-A59C-4C6E-8F10-8FD54BEE88AA}" type="presOf" srcId="{AEDE35BE-8603-420F-9F51-37A441B8F1FF}" destId="{6CB7289B-5F32-422E-9292-A9D6E2A31D12}" srcOrd="0" destOrd="0" presId="urn:microsoft.com/office/officeart/2005/8/layout/chevron2"/>
    <dgm:cxn modelId="{954F563E-42FA-49BD-B962-4B1A6DDCE8A1}" type="presOf" srcId="{D19680EF-FAAB-4929-946C-11C8F1822779}" destId="{C2CD662E-18E0-4676-A143-B2CC1AD6BC8A}" srcOrd="0" destOrd="0" presId="urn:microsoft.com/office/officeart/2005/8/layout/chevron2"/>
    <dgm:cxn modelId="{61F88515-4D80-40A8-B0B9-BCE2A0E3996E}" type="presParOf" srcId="{C2CD662E-18E0-4676-A143-B2CC1AD6BC8A}" destId="{70B3A315-3B44-409D-A1F2-DDEEE2A191A6}" srcOrd="0" destOrd="0" presId="urn:microsoft.com/office/officeart/2005/8/layout/chevron2"/>
    <dgm:cxn modelId="{0D9339A7-63C5-4B50-9C78-BE3B841A5CD8}" type="presParOf" srcId="{70B3A315-3B44-409D-A1F2-DDEEE2A191A6}" destId="{C668165A-9E91-4BE8-923B-A6AB1806009C}" srcOrd="0" destOrd="0" presId="urn:microsoft.com/office/officeart/2005/8/layout/chevron2"/>
    <dgm:cxn modelId="{FD4CDDEC-0A3B-4003-BB17-40E24B9A4417}" type="presParOf" srcId="{70B3A315-3B44-409D-A1F2-DDEEE2A191A6}" destId="{6CB7289B-5F32-422E-9292-A9D6E2A31D1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CFE4FB8-D587-47BC-A871-D2704B9F47C4}" type="doc">
      <dgm:prSet loTypeId="urn:microsoft.com/office/officeart/2005/8/layout/chevron2" loCatId="list" qsTypeId="urn:microsoft.com/office/officeart/2005/8/quickstyle/3d1" qsCatId="3D" csTypeId="urn:microsoft.com/office/officeart/2005/8/colors/accent1_2" csCatId="accent1"/>
      <dgm:spPr/>
      <dgm:t>
        <a:bodyPr/>
        <a:lstStyle/>
        <a:p>
          <a:endParaRPr lang="en-US"/>
        </a:p>
      </dgm:t>
    </dgm:pt>
    <dgm:pt modelId="{DF5A8EFC-1A93-4A39-BF53-236C1E990AD7}">
      <dgm:prSet/>
      <dgm:spPr/>
      <dgm:t>
        <a:bodyPr/>
        <a:lstStyle/>
        <a:p>
          <a:pPr rtl="1"/>
          <a:r>
            <a:rPr lang="fa-IR" dirty="0" smtClean="0">
              <a:cs typeface="B Zar" pitchFamily="2" charset="-78"/>
            </a:rPr>
            <a:t>صندوق‌های سرمایه‌گذاری مستغلات ترکیبی</a:t>
          </a:r>
          <a:endParaRPr lang="en-US" dirty="0">
            <a:cs typeface="B Zar" pitchFamily="2" charset="-78"/>
          </a:endParaRPr>
        </a:p>
      </dgm:t>
    </dgm:pt>
    <dgm:pt modelId="{C99B0EB5-D9B6-4A1C-9D84-F6124A4650CD}" type="parTrans" cxnId="{F2DA289B-16F7-462B-BADE-18297037A907}">
      <dgm:prSet/>
      <dgm:spPr/>
      <dgm:t>
        <a:bodyPr/>
        <a:lstStyle/>
        <a:p>
          <a:endParaRPr lang="en-US">
            <a:cs typeface="B Zar" pitchFamily="2" charset="-78"/>
          </a:endParaRPr>
        </a:p>
      </dgm:t>
    </dgm:pt>
    <dgm:pt modelId="{D5BC0BCD-AC32-442F-A611-06A452BDB8F5}" type="sibTrans" cxnId="{F2DA289B-16F7-462B-BADE-18297037A907}">
      <dgm:prSet/>
      <dgm:spPr/>
      <dgm:t>
        <a:bodyPr/>
        <a:lstStyle/>
        <a:p>
          <a:endParaRPr lang="en-US">
            <a:cs typeface="B Zar" pitchFamily="2" charset="-78"/>
          </a:endParaRPr>
        </a:p>
      </dgm:t>
    </dgm:pt>
    <dgm:pt modelId="{0CE0CF9B-BDBF-4FBA-A60A-5F233B00D317}">
      <dgm:prSet/>
      <dgm:spPr/>
      <dgm:t>
        <a:bodyPr/>
        <a:lstStyle/>
        <a:p>
          <a:pPr algn="justLow" rtl="1"/>
          <a:r>
            <a:rPr lang="fa-IR" dirty="0" smtClean="0">
              <a:cs typeface="B Zar" pitchFamily="2" charset="-78"/>
            </a:rPr>
            <a:t>سبد سرمایه‌گذاری آن شامل دارایی‌های واقعی و مالی املاک و مستغلات می‌شود.</a:t>
          </a:r>
          <a:endParaRPr lang="en-US" dirty="0">
            <a:cs typeface="B Zar" pitchFamily="2" charset="-78"/>
          </a:endParaRPr>
        </a:p>
      </dgm:t>
    </dgm:pt>
    <dgm:pt modelId="{CBDF3A3F-FAD6-4630-9BD5-D786E8CDE5A5}" type="parTrans" cxnId="{F9BECBF2-0AEF-4F8E-9BFB-57D3467D7368}">
      <dgm:prSet/>
      <dgm:spPr/>
      <dgm:t>
        <a:bodyPr/>
        <a:lstStyle/>
        <a:p>
          <a:endParaRPr lang="en-US">
            <a:cs typeface="B Zar" pitchFamily="2" charset="-78"/>
          </a:endParaRPr>
        </a:p>
      </dgm:t>
    </dgm:pt>
    <dgm:pt modelId="{2ABBF795-D72B-40DF-BB69-B89E59904E1C}" type="sibTrans" cxnId="{F9BECBF2-0AEF-4F8E-9BFB-57D3467D7368}">
      <dgm:prSet/>
      <dgm:spPr/>
      <dgm:t>
        <a:bodyPr/>
        <a:lstStyle/>
        <a:p>
          <a:endParaRPr lang="en-US">
            <a:cs typeface="B Zar" pitchFamily="2" charset="-78"/>
          </a:endParaRPr>
        </a:p>
      </dgm:t>
    </dgm:pt>
    <dgm:pt modelId="{49B1D704-4909-4E03-940B-636CF0700AC7}" type="pres">
      <dgm:prSet presAssocID="{6CFE4FB8-D587-47BC-A871-D2704B9F47C4}" presName="linearFlow" presStyleCnt="0">
        <dgm:presLayoutVars>
          <dgm:dir/>
          <dgm:animLvl val="lvl"/>
          <dgm:resizeHandles val="exact"/>
        </dgm:presLayoutVars>
      </dgm:prSet>
      <dgm:spPr/>
      <dgm:t>
        <a:bodyPr/>
        <a:lstStyle/>
        <a:p>
          <a:endParaRPr lang="en-US"/>
        </a:p>
      </dgm:t>
    </dgm:pt>
    <dgm:pt modelId="{11DC4939-2DF1-411C-8D24-C06B9D6F2EF2}" type="pres">
      <dgm:prSet presAssocID="{DF5A8EFC-1A93-4A39-BF53-236C1E990AD7}" presName="composite" presStyleCnt="0"/>
      <dgm:spPr/>
    </dgm:pt>
    <dgm:pt modelId="{088A4A82-BE1E-4BD9-882F-F0919A20353B}" type="pres">
      <dgm:prSet presAssocID="{DF5A8EFC-1A93-4A39-BF53-236C1E990AD7}" presName="parentText" presStyleLbl="alignNode1" presStyleIdx="0" presStyleCnt="1">
        <dgm:presLayoutVars>
          <dgm:chMax val="1"/>
          <dgm:bulletEnabled val="1"/>
        </dgm:presLayoutVars>
      </dgm:prSet>
      <dgm:spPr/>
      <dgm:t>
        <a:bodyPr/>
        <a:lstStyle/>
        <a:p>
          <a:endParaRPr lang="en-US"/>
        </a:p>
      </dgm:t>
    </dgm:pt>
    <dgm:pt modelId="{28D377A5-0DFC-442B-A740-E892A1589122}" type="pres">
      <dgm:prSet presAssocID="{DF5A8EFC-1A93-4A39-BF53-236C1E990AD7}" presName="descendantText" presStyleLbl="alignAcc1" presStyleIdx="0" presStyleCnt="1">
        <dgm:presLayoutVars>
          <dgm:bulletEnabled val="1"/>
        </dgm:presLayoutVars>
      </dgm:prSet>
      <dgm:spPr/>
      <dgm:t>
        <a:bodyPr/>
        <a:lstStyle/>
        <a:p>
          <a:endParaRPr lang="en-US"/>
        </a:p>
      </dgm:t>
    </dgm:pt>
  </dgm:ptLst>
  <dgm:cxnLst>
    <dgm:cxn modelId="{EF0A3E52-7A97-41BD-8557-6F9B75779E56}" type="presOf" srcId="{DF5A8EFC-1A93-4A39-BF53-236C1E990AD7}" destId="{088A4A82-BE1E-4BD9-882F-F0919A20353B}" srcOrd="0" destOrd="0" presId="urn:microsoft.com/office/officeart/2005/8/layout/chevron2"/>
    <dgm:cxn modelId="{DEE70A15-2D78-4D67-85B4-8F20E2D9CDA6}" type="presOf" srcId="{0CE0CF9B-BDBF-4FBA-A60A-5F233B00D317}" destId="{28D377A5-0DFC-442B-A740-E892A1589122}" srcOrd="0" destOrd="0" presId="urn:microsoft.com/office/officeart/2005/8/layout/chevron2"/>
    <dgm:cxn modelId="{F9BECBF2-0AEF-4F8E-9BFB-57D3467D7368}" srcId="{DF5A8EFC-1A93-4A39-BF53-236C1E990AD7}" destId="{0CE0CF9B-BDBF-4FBA-A60A-5F233B00D317}" srcOrd="0" destOrd="0" parTransId="{CBDF3A3F-FAD6-4630-9BD5-D786E8CDE5A5}" sibTransId="{2ABBF795-D72B-40DF-BB69-B89E59904E1C}"/>
    <dgm:cxn modelId="{F2DA289B-16F7-462B-BADE-18297037A907}" srcId="{6CFE4FB8-D587-47BC-A871-D2704B9F47C4}" destId="{DF5A8EFC-1A93-4A39-BF53-236C1E990AD7}" srcOrd="0" destOrd="0" parTransId="{C99B0EB5-D9B6-4A1C-9D84-F6124A4650CD}" sibTransId="{D5BC0BCD-AC32-442F-A611-06A452BDB8F5}"/>
    <dgm:cxn modelId="{DA06DF90-025B-43FC-9D66-F8D82A2E93B5}" type="presOf" srcId="{6CFE4FB8-D587-47BC-A871-D2704B9F47C4}" destId="{49B1D704-4909-4E03-940B-636CF0700AC7}" srcOrd="0" destOrd="0" presId="urn:microsoft.com/office/officeart/2005/8/layout/chevron2"/>
    <dgm:cxn modelId="{D667F84A-DF4B-448F-AD3E-5947CAF3B812}" type="presParOf" srcId="{49B1D704-4909-4E03-940B-636CF0700AC7}" destId="{11DC4939-2DF1-411C-8D24-C06B9D6F2EF2}" srcOrd="0" destOrd="0" presId="urn:microsoft.com/office/officeart/2005/8/layout/chevron2"/>
    <dgm:cxn modelId="{C4CF6906-18B9-44BA-ADD3-F59F058BB477}" type="presParOf" srcId="{11DC4939-2DF1-411C-8D24-C06B9D6F2EF2}" destId="{088A4A82-BE1E-4BD9-882F-F0919A20353B}" srcOrd="0" destOrd="0" presId="urn:microsoft.com/office/officeart/2005/8/layout/chevron2"/>
    <dgm:cxn modelId="{A4616B9A-7393-492A-9EB3-5CB5C24AB3AD}" type="presParOf" srcId="{11DC4939-2DF1-411C-8D24-C06B9D6F2EF2}" destId="{28D377A5-0DFC-442B-A740-E892A158912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4BE3FFE-9AF8-49F1-9CB1-234B9A090E0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D080D4B-D007-40B1-94D4-3EEC61C9F90A}">
      <dgm:prSet/>
      <dgm:spPr/>
      <dgm:t>
        <a:bodyPr/>
        <a:lstStyle/>
        <a:p>
          <a:pPr rtl="1"/>
          <a:r>
            <a:rPr lang="fa-IR" dirty="0" smtClean="0">
              <a:cs typeface="B Zar" pitchFamily="2" charset="-78"/>
            </a:rPr>
            <a:t>مزایای مالیاتی</a:t>
          </a:r>
          <a:endParaRPr lang="en-US" dirty="0">
            <a:cs typeface="B Zar" pitchFamily="2" charset="-78"/>
          </a:endParaRPr>
        </a:p>
      </dgm:t>
    </dgm:pt>
    <dgm:pt modelId="{BE21214E-3034-41D4-AB8B-2464F506D033}" type="parTrans" cxnId="{B1E94FA9-447F-438B-BED0-ED26A617831F}">
      <dgm:prSet/>
      <dgm:spPr/>
      <dgm:t>
        <a:bodyPr/>
        <a:lstStyle/>
        <a:p>
          <a:endParaRPr lang="en-US">
            <a:cs typeface="B Zar" pitchFamily="2" charset="-78"/>
          </a:endParaRPr>
        </a:p>
      </dgm:t>
    </dgm:pt>
    <dgm:pt modelId="{79C92DA9-F519-45AB-AD7C-0A60085C0862}" type="sibTrans" cxnId="{B1E94FA9-447F-438B-BED0-ED26A617831F}">
      <dgm:prSet/>
      <dgm:spPr/>
      <dgm:t>
        <a:bodyPr/>
        <a:lstStyle/>
        <a:p>
          <a:endParaRPr lang="en-US">
            <a:cs typeface="B Zar" pitchFamily="2" charset="-78"/>
          </a:endParaRPr>
        </a:p>
      </dgm:t>
    </dgm:pt>
    <dgm:pt modelId="{A35A2927-D0FC-4D6F-B30A-4B459AE8112D}">
      <dgm:prSet/>
      <dgm:spPr/>
      <dgm:t>
        <a:bodyPr/>
        <a:lstStyle/>
        <a:p>
          <a:pPr rtl="1"/>
          <a:r>
            <a:rPr lang="fa-IR" dirty="0" smtClean="0">
              <a:cs typeface="B Zar" pitchFamily="2" charset="-78"/>
            </a:rPr>
            <a:t>در صورت رعایت الزامات قانونی، سود تقسیمی </a:t>
          </a:r>
          <a:r>
            <a:rPr lang="en-US" dirty="0" smtClean="0">
              <a:cs typeface="B Zar" pitchFamily="2" charset="-78"/>
            </a:rPr>
            <a:t>REITs</a:t>
          </a:r>
          <a:r>
            <a:rPr lang="fa-IR" dirty="0" smtClean="0">
              <a:cs typeface="B Zar" pitchFamily="2" charset="-78"/>
            </a:rPr>
            <a:t> از مالیات شرکتی معاف می‌باشد.</a:t>
          </a:r>
          <a:endParaRPr lang="en-US" dirty="0">
            <a:cs typeface="B Zar" pitchFamily="2" charset="-78"/>
          </a:endParaRPr>
        </a:p>
      </dgm:t>
    </dgm:pt>
    <dgm:pt modelId="{676A81CE-E551-4056-BFEB-DF3CB08AFCE9}" type="parTrans" cxnId="{D1DAAC04-135A-46F8-95BD-AA17D9296D79}">
      <dgm:prSet/>
      <dgm:spPr/>
      <dgm:t>
        <a:bodyPr/>
        <a:lstStyle/>
        <a:p>
          <a:endParaRPr lang="en-US">
            <a:cs typeface="B Zar" pitchFamily="2" charset="-78"/>
          </a:endParaRPr>
        </a:p>
      </dgm:t>
    </dgm:pt>
    <dgm:pt modelId="{F97EB587-C038-4A39-A674-3DCCA22558C7}" type="sibTrans" cxnId="{D1DAAC04-135A-46F8-95BD-AA17D9296D79}">
      <dgm:prSet/>
      <dgm:spPr/>
      <dgm:t>
        <a:bodyPr/>
        <a:lstStyle/>
        <a:p>
          <a:endParaRPr lang="en-US">
            <a:cs typeface="B Zar" pitchFamily="2" charset="-78"/>
          </a:endParaRPr>
        </a:p>
      </dgm:t>
    </dgm:pt>
    <dgm:pt modelId="{E680D243-323A-4F5E-BC26-0782D411F5BE}">
      <dgm:prSet/>
      <dgm:spPr/>
      <dgm:t>
        <a:bodyPr/>
        <a:lstStyle/>
        <a:p>
          <a:pPr rtl="1"/>
          <a:r>
            <a:rPr lang="fa-IR" dirty="0" smtClean="0">
              <a:cs typeface="B Zar" pitchFamily="2" charset="-78"/>
            </a:rPr>
            <a:t>نقد شوندگی</a:t>
          </a:r>
          <a:endParaRPr lang="en-US" dirty="0">
            <a:cs typeface="B Zar" pitchFamily="2" charset="-78"/>
          </a:endParaRPr>
        </a:p>
      </dgm:t>
    </dgm:pt>
    <dgm:pt modelId="{4DB7C80B-3CF3-45DD-8263-E37AF0ACE4DF}" type="parTrans" cxnId="{61EA5382-1E41-45DB-B37C-58376DA12858}">
      <dgm:prSet/>
      <dgm:spPr/>
      <dgm:t>
        <a:bodyPr/>
        <a:lstStyle/>
        <a:p>
          <a:endParaRPr lang="en-US">
            <a:cs typeface="B Zar" pitchFamily="2" charset="-78"/>
          </a:endParaRPr>
        </a:p>
      </dgm:t>
    </dgm:pt>
    <dgm:pt modelId="{B640B362-C7B8-40F6-971D-9DF8118B3F25}" type="sibTrans" cxnId="{61EA5382-1E41-45DB-B37C-58376DA12858}">
      <dgm:prSet/>
      <dgm:spPr/>
      <dgm:t>
        <a:bodyPr/>
        <a:lstStyle/>
        <a:p>
          <a:endParaRPr lang="en-US">
            <a:cs typeface="B Zar" pitchFamily="2" charset="-78"/>
          </a:endParaRPr>
        </a:p>
      </dgm:t>
    </dgm:pt>
    <dgm:pt modelId="{31A3B060-A04B-49A6-AB87-3CD61E01AF5E}">
      <dgm:prSet/>
      <dgm:spPr/>
      <dgm:t>
        <a:bodyPr/>
        <a:lstStyle/>
        <a:p>
          <a:pPr rtl="1"/>
          <a:r>
            <a:rPr lang="fa-IR" dirty="0" smtClean="0">
              <a:cs typeface="B Zar" pitchFamily="2" charset="-78"/>
            </a:rPr>
            <a:t>سهام </a:t>
          </a:r>
          <a:r>
            <a:rPr lang="en-US" dirty="0" smtClean="0">
              <a:cs typeface="B Zar" pitchFamily="2" charset="-78"/>
            </a:rPr>
            <a:t>REITs</a:t>
          </a:r>
          <a:r>
            <a:rPr lang="fa-IR" dirty="0" smtClean="0">
              <a:cs typeface="B Zar" pitchFamily="2" charset="-78"/>
            </a:rPr>
            <a:t> خصوصاٌ در صورتی که در بورس اوراق‌بهادار لیست شده باشد، بسیار نقدشو است.</a:t>
          </a:r>
          <a:endParaRPr lang="en-US" dirty="0">
            <a:cs typeface="B Zar" pitchFamily="2" charset="-78"/>
          </a:endParaRPr>
        </a:p>
      </dgm:t>
    </dgm:pt>
    <dgm:pt modelId="{4E6DAA7A-24F5-4365-A745-AA926694271E}" type="parTrans" cxnId="{A095ED1E-3FC1-45AD-A0F1-7CF2D6A6C0B2}">
      <dgm:prSet/>
      <dgm:spPr/>
      <dgm:t>
        <a:bodyPr/>
        <a:lstStyle/>
        <a:p>
          <a:endParaRPr lang="en-US">
            <a:cs typeface="B Zar" pitchFamily="2" charset="-78"/>
          </a:endParaRPr>
        </a:p>
      </dgm:t>
    </dgm:pt>
    <dgm:pt modelId="{93E482E6-87B1-43DA-9FB1-C12C2D74B297}" type="sibTrans" cxnId="{A095ED1E-3FC1-45AD-A0F1-7CF2D6A6C0B2}">
      <dgm:prSet/>
      <dgm:spPr/>
      <dgm:t>
        <a:bodyPr/>
        <a:lstStyle/>
        <a:p>
          <a:endParaRPr lang="en-US">
            <a:cs typeface="B Zar" pitchFamily="2" charset="-78"/>
          </a:endParaRPr>
        </a:p>
      </dgm:t>
    </dgm:pt>
    <dgm:pt modelId="{D07F8266-EE94-4460-8970-43BD05C882F0}">
      <dgm:prSet/>
      <dgm:spPr/>
      <dgm:t>
        <a:bodyPr/>
        <a:lstStyle/>
        <a:p>
          <a:pPr rtl="1"/>
          <a:r>
            <a:rPr lang="fa-IR" dirty="0" smtClean="0">
              <a:cs typeface="B Zar" pitchFamily="2" charset="-78"/>
            </a:rPr>
            <a:t>تنوع</a:t>
          </a:r>
          <a:r>
            <a:rPr lang="en-US" dirty="0" smtClean="0">
              <a:cs typeface="B Zar" pitchFamily="2" charset="-78"/>
            </a:rPr>
            <a:t> </a:t>
          </a:r>
          <a:r>
            <a:rPr lang="fa-IR" dirty="0" smtClean="0">
              <a:cs typeface="B Zar" pitchFamily="2" charset="-78"/>
            </a:rPr>
            <a:t>سرمایه‌گذاری</a:t>
          </a:r>
          <a:endParaRPr lang="en-US" dirty="0">
            <a:cs typeface="B Zar" pitchFamily="2" charset="-78"/>
          </a:endParaRPr>
        </a:p>
      </dgm:t>
    </dgm:pt>
    <dgm:pt modelId="{2E3423BE-09C3-4DE4-BDBE-9946AFCFCC51}" type="parTrans" cxnId="{D7867AD1-E988-446A-BB59-4901A3E52DAE}">
      <dgm:prSet/>
      <dgm:spPr/>
      <dgm:t>
        <a:bodyPr/>
        <a:lstStyle/>
        <a:p>
          <a:endParaRPr lang="en-US">
            <a:cs typeface="B Zar" pitchFamily="2" charset="-78"/>
          </a:endParaRPr>
        </a:p>
      </dgm:t>
    </dgm:pt>
    <dgm:pt modelId="{A75E9F2A-2681-4B3C-88DC-943907D9C123}" type="sibTrans" cxnId="{D7867AD1-E988-446A-BB59-4901A3E52DAE}">
      <dgm:prSet/>
      <dgm:spPr/>
      <dgm:t>
        <a:bodyPr/>
        <a:lstStyle/>
        <a:p>
          <a:endParaRPr lang="en-US">
            <a:cs typeface="B Zar" pitchFamily="2" charset="-78"/>
          </a:endParaRPr>
        </a:p>
      </dgm:t>
    </dgm:pt>
    <dgm:pt modelId="{722EBA0E-0084-4561-A814-53C4BC5F6B2E}">
      <dgm:prSet/>
      <dgm:spPr/>
      <dgm:t>
        <a:bodyPr/>
        <a:lstStyle/>
        <a:p>
          <a:pPr rtl="1"/>
          <a:r>
            <a:rPr lang="en-US" dirty="0" smtClean="0">
              <a:cs typeface="B Zar" pitchFamily="2" charset="-78"/>
            </a:rPr>
            <a:t>REITs</a:t>
          </a:r>
          <a:r>
            <a:rPr lang="fa-IR" dirty="0" smtClean="0">
              <a:cs typeface="B Zar" pitchFamily="2" charset="-78"/>
            </a:rPr>
            <a:t> امکان سرمایه‌گذاری در مستغلات غیرمسکونی مانند هتل‌ها، مراکز خرید و سایر مستغلات تجاری و صنعتی را فراهم می‌آورد.</a:t>
          </a:r>
          <a:endParaRPr lang="en-US" dirty="0">
            <a:cs typeface="B Zar" pitchFamily="2" charset="-78"/>
          </a:endParaRPr>
        </a:p>
      </dgm:t>
    </dgm:pt>
    <dgm:pt modelId="{C5C9B5AF-B349-4FE8-9E96-71218D2AEDDD}" type="parTrans" cxnId="{03D66BC3-C5D9-46B9-BF6A-5C5762DF4633}">
      <dgm:prSet/>
      <dgm:spPr/>
      <dgm:t>
        <a:bodyPr/>
        <a:lstStyle/>
        <a:p>
          <a:endParaRPr lang="en-US">
            <a:cs typeface="B Zar" pitchFamily="2" charset="-78"/>
          </a:endParaRPr>
        </a:p>
      </dgm:t>
    </dgm:pt>
    <dgm:pt modelId="{F62B9DD4-6854-4593-A57E-CF21C95AACAF}" type="sibTrans" cxnId="{03D66BC3-C5D9-46B9-BF6A-5C5762DF4633}">
      <dgm:prSet/>
      <dgm:spPr/>
      <dgm:t>
        <a:bodyPr/>
        <a:lstStyle/>
        <a:p>
          <a:endParaRPr lang="en-US">
            <a:cs typeface="B Zar" pitchFamily="2" charset="-78"/>
          </a:endParaRPr>
        </a:p>
      </dgm:t>
    </dgm:pt>
    <dgm:pt modelId="{E91E76FD-C04C-4BFC-B3F1-9FC82304C00D}">
      <dgm:prSet/>
      <dgm:spPr/>
      <dgm:t>
        <a:bodyPr/>
        <a:lstStyle/>
        <a:p>
          <a:pPr rtl="1"/>
          <a:r>
            <a:rPr lang="fa-IR" dirty="0" smtClean="0">
              <a:cs typeface="B Zar" pitchFamily="2" charset="-78"/>
            </a:rPr>
            <a:t>مدیریت حرفه‌ای</a:t>
          </a:r>
          <a:endParaRPr lang="en-US" dirty="0">
            <a:cs typeface="B Zar" pitchFamily="2" charset="-78"/>
          </a:endParaRPr>
        </a:p>
      </dgm:t>
    </dgm:pt>
    <dgm:pt modelId="{0A564764-5BFB-41EF-99FC-17C42CD1249E}" type="parTrans" cxnId="{836B20A5-DEB6-4FD1-9CF2-A3A440A2AE7C}">
      <dgm:prSet/>
      <dgm:spPr/>
      <dgm:t>
        <a:bodyPr/>
        <a:lstStyle/>
        <a:p>
          <a:endParaRPr lang="en-US">
            <a:cs typeface="B Zar" pitchFamily="2" charset="-78"/>
          </a:endParaRPr>
        </a:p>
      </dgm:t>
    </dgm:pt>
    <dgm:pt modelId="{76A9D685-63EB-46B1-94C0-6B48180494B9}" type="sibTrans" cxnId="{836B20A5-DEB6-4FD1-9CF2-A3A440A2AE7C}">
      <dgm:prSet/>
      <dgm:spPr/>
      <dgm:t>
        <a:bodyPr/>
        <a:lstStyle/>
        <a:p>
          <a:endParaRPr lang="en-US">
            <a:cs typeface="B Zar" pitchFamily="2" charset="-78"/>
          </a:endParaRPr>
        </a:p>
      </dgm:t>
    </dgm:pt>
    <dgm:pt modelId="{419E60CA-9B8C-415E-8E0C-73C136249365}">
      <dgm:prSet/>
      <dgm:spPr/>
      <dgm:t>
        <a:bodyPr/>
        <a:lstStyle/>
        <a:p>
          <a:pPr rtl="1"/>
          <a:r>
            <a:rPr lang="fa-IR" dirty="0" smtClean="0">
              <a:cs typeface="B Zar" pitchFamily="2" charset="-78"/>
            </a:rPr>
            <a:t>با سرمایه‌گذاری در </a:t>
          </a:r>
          <a:r>
            <a:rPr lang="en-US" dirty="0" smtClean="0">
              <a:cs typeface="B Zar" pitchFamily="2" charset="-78"/>
            </a:rPr>
            <a:t>REITs</a:t>
          </a:r>
          <a:r>
            <a:rPr lang="fa-IR" dirty="0" smtClean="0">
              <a:cs typeface="B Zar" pitchFamily="2" charset="-78"/>
            </a:rPr>
            <a:t>، سرمایه‌گذاران از مدیریت حرفه‌ای برای ادارۀ سبد دارایی‌های مبتنی بر املاک و مستغلات بهره‌مند می‌شوند.</a:t>
          </a:r>
          <a:endParaRPr lang="en-US" dirty="0">
            <a:cs typeface="B Zar" pitchFamily="2" charset="-78"/>
          </a:endParaRPr>
        </a:p>
      </dgm:t>
    </dgm:pt>
    <dgm:pt modelId="{185473C9-5CAB-4747-8DD6-63BEB4606EDB}" type="parTrans" cxnId="{A013A424-2FD6-41F1-B56C-536707DB0E23}">
      <dgm:prSet/>
      <dgm:spPr/>
      <dgm:t>
        <a:bodyPr/>
        <a:lstStyle/>
        <a:p>
          <a:endParaRPr lang="en-US">
            <a:cs typeface="B Zar" pitchFamily="2" charset="-78"/>
          </a:endParaRPr>
        </a:p>
      </dgm:t>
    </dgm:pt>
    <dgm:pt modelId="{2006F392-46AE-4E3C-BEFA-69AF8D1D3629}" type="sibTrans" cxnId="{A013A424-2FD6-41F1-B56C-536707DB0E23}">
      <dgm:prSet/>
      <dgm:spPr/>
      <dgm:t>
        <a:bodyPr/>
        <a:lstStyle/>
        <a:p>
          <a:endParaRPr lang="en-US">
            <a:cs typeface="B Zar" pitchFamily="2" charset="-78"/>
          </a:endParaRPr>
        </a:p>
      </dgm:t>
    </dgm:pt>
    <dgm:pt modelId="{34CB2B60-9006-4CD7-B28F-4DA8BBEAFBFC}" type="pres">
      <dgm:prSet presAssocID="{84BE3FFE-9AF8-49F1-9CB1-234B9A090E0C}" presName="Name0" presStyleCnt="0">
        <dgm:presLayoutVars>
          <dgm:dir/>
          <dgm:animLvl val="lvl"/>
          <dgm:resizeHandles val="exact"/>
        </dgm:presLayoutVars>
      </dgm:prSet>
      <dgm:spPr/>
      <dgm:t>
        <a:bodyPr/>
        <a:lstStyle/>
        <a:p>
          <a:endParaRPr lang="en-US"/>
        </a:p>
      </dgm:t>
    </dgm:pt>
    <dgm:pt modelId="{D520D104-F832-40C7-8814-5D70B04EDFE3}" type="pres">
      <dgm:prSet presAssocID="{0D080D4B-D007-40B1-94D4-3EEC61C9F90A}" presName="linNode" presStyleCnt="0"/>
      <dgm:spPr/>
    </dgm:pt>
    <dgm:pt modelId="{EA5D42EC-13EB-4096-9309-9F18CD8F4FEF}" type="pres">
      <dgm:prSet presAssocID="{0D080D4B-D007-40B1-94D4-3EEC61C9F90A}" presName="parentText" presStyleLbl="node1" presStyleIdx="0" presStyleCnt="4">
        <dgm:presLayoutVars>
          <dgm:chMax val="1"/>
          <dgm:bulletEnabled val="1"/>
        </dgm:presLayoutVars>
      </dgm:prSet>
      <dgm:spPr/>
      <dgm:t>
        <a:bodyPr/>
        <a:lstStyle/>
        <a:p>
          <a:endParaRPr lang="en-US"/>
        </a:p>
      </dgm:t>
    </dgm:pt>
    <dgm:pt modelId="{9FFC71BF-218D-4D2D-A434-3ACAE84BD033}" type="pres">
      <dgm:prSet presAssocID="{0D080D4B-D007-40B1-94D4-3EEC61C9F90A}" presName="descendantText" presStyleLbl="alignAccFollowNode1" presStyleIdx="0" presStyleCnt="4">
        <dgm:presLayoutVars>
          <dgm:bulletEnabled val="1"/>
        </dgm:presLayoutVars>
      </dgm:prSet>
      <dgm:spPr/>
      <dgm:t>
        <a:bodyPr/>
        <a:lstStyle/>
        <a:p>
          <a:endParaRPr lang="en-US"/>
        </a:p>
      </dgm:t>
    </dgm:pt>
    <dgm:pt modelId="{62AEECE5-06A3-4E38-82BD-12F91ADB0FF3}" type="pres">
      <dgm:prSet presAssocID="{79C92DA9-F519-45AB-AD7C-0A60085C0862}" presName="sp" presStyleCnt="0"/>
      <dgm:spPr/>
    </dgm:pt>
    <dgm:pt modelId="{86C56D7A-129B-45EC-9BCA-6078A437D5AD}" type="pres">
      <dgm:prSet presAssocID="{E680D243-323A-4F5E-BC26-0782D411F5BE}" presName="linNode" presStyleCnt="0"/>
      <dgm:spPr/>
    </dgm:pt>
    <dgm:pt modelId="{04B88182-1AB7-42D7-8126-8BD7120B6D05}" type="pres">
      <dgm:prSet presAssocID="{E680D243-323A-4F5E-BC26-0782D411F5BE}" presName="parentText" presStyleLbl="node1" presStyleIdx="1" presStyleCnt="4">
        <dgm:presLayoutVars>
          <dgm:chMax val="1"/>
          <dgm:bulletEnabled val="1"/>
        </dgm:presLayoutVars>
      </dgm:prSet>
      <dgm:spPr/>
      <dgm:t>
        <a:bodyPr/>
        <a:lstStyle/>
        <a:p>
          <a:endParaRPr lang="en-US"/>
        </a:p>
      </dgm:t>
    </dgm:pt>
    <dgm:pt modelId="{DA68E8CD-965E-4932-93C0-616D9502B482}" type="pres">
      <dgm:prSet presAssocID="{E680D243-323A-4F5E-BC26-0782D411F5BE}" presName="descendantText" presStyleLbl="alignAccFollowNode1" presStyleIdx="1" presStyleCnt="4">
        <dgm:presLayoutVars>
          <dgm:bulletEnabled val="1"/>
        </dgm:presLayoutVars>
      </dgm:prSet>
      <dgm:spPr/>
      <dgm:t>
        <a:bodyPr/>
        <a:lstStyle/>
        <a:p>
          <a:endParaRPr lang="en-US"/>
        </a:p>
      </dgm:t>
    </dgm:pt>
    <dgm:pt modelId="{6716550C-A22A-4750-A4D6-E10BE8C7B9A6}" type="pres">
      <dgm:prSet presAssocID="{B640B362-C7B8-40F6-971D-9DF8118B3F25}" presName="sp" presStyleCnt="0"/>
      <dgm:spPr/>
    </dgm:pt>
    <dgm:pt modelId="{496521E5-6049-4486-9A97-8601C39EBA77}" type="pres">
      <dgm:prSet presAssocID="{D07F8266-EE94-4460-8970-43BD05C882F0}" presName="linNode" presStyleCnt="0"/>
      <dgm:spPr/>
    </dgm:pt>
    <dgm:pt modelId="{00D475D2-462C-4509-A84D-F4921A68F53E}" type="pres">
      <dgm:prSet presAssocID="{D07F8266-EE94-4460-8970-43BD05C882F0}" presName="parentText" presStyleLbl="node1" presStyleIdx="2" presStyleCnt="4">
        <dgm:presLayoutVars>
          <dgm:chMax val="1"/>
          <dgm:bulletEnabled val="1"/>
        </dgm:presLayoutVars>
      </dgm:prSet>
      <dgm:spPr/>
      <dgm:t>
        <a:bodyPr/>
        <a:lstStyle/>
        <a:p>
          <a:endParaRPr lang="en-US"/>
        </a:p>
      </dgm:t>
    </dgm:pt>
    <dgm:pt modelId="{689513EB-E51E-4131-95E6-9C2164A3AA5C}" type="pres">
      <dgm:prSet presAssocID="{D07F8266-EE94-4460-8970-43BD05C882F0}" presName="descendantText" presStyleLbl="alignAccFollowNode1" presStyleIdx="2" presStyleCnt="4">
        <dgm:presLayoutVars>
          <dgm:bulletEnabled val="1"/>
        </dgm:presLayoutVars>
      </dgm:prSet>
      <dgm:spPr/>
      <dgm:t>
        <a:bodyPr/>
        <a:lstStyle/>
        <a:p>
          <a:endParaRPr lang="en-US"/>
        </a:p>
      </dgm:t>
    </dgm:pt>
    <dgm:pt modelId="{5FDB0ADC-33BA-4489-A9AA-9D6FEF041EDC}" type="pres">
      <dgm:prSet presAssocID="{A75E9F2A-2681-4B3C-88DC-943907D9C123}" presName="sp" presStyleCnt="0"/>
      <dgm:spPr/>
    </dgm:pt>
    <dgm:pt modelId="{F305C922-B6C1-48D2-B33A-54782A9CAA03}" type="pres">
      <dgm:prSet presAssocID="{E91E76FD-C04C-4BFC-B3F1-9FC82304C00D}" presName="linNode" presStyleCnt="0"/>
      <dgm:spPr/>
    </dgm:pt>
    <dgm:pt modelId="{C5066D9D-764D-4BA4-A5CC-EC70F8914AAC}" type="pres">
      <dgm:prSet presAssocID="{E91E76FD-C04C-4BFC-B3F1-9FC82304C00D}" presName="parentText" presStyleLbl="node1" presStyleIdx="3" presStyleCnt="4">
        <dgm:presLayoutVars>
          <dgm:chMax val="1"/>
          <dgm:bulletEnabled val="1"/>
        </dgm:presLayoutVars>
      </dgm:prSet>
      <dgm:spPr/>
      <dgm:t>
        <a:bodyPr/>
        <a:lstStyle/>
        <a:p>
          <a:endParaRPr lang="en-US"/>
        </a:p>
      </dgm:t>
    </dgm:pt>
    <dgm:pt modelId="{A2621BE5-4D2A-4A62-AD41-72D8D7967E0D}" type="pres">
      <dgm:prSet presAssocID="{E91E76FD-C04C-4BFC-B3F1-9FC82304C00D}" presName="descendantText" presStyleLbl="alignAccFollowNode1" presStyleIdx="3" presStyleCnt="4">
        <dgm:presLayoutVars>
          <dgm:bulletEnabled val="1"/>
        </dgm:presLayoutVars>
      </dgm:prSet>
      <dgm:spPr/>
      <dgm:t>
        <a:bodyPr/>
        <a:lstStyle/>
        <a:p>
          <a:endParaRPr lang="en-US"/>
        </a:p>
      </dgm:t>
    </dgm:pt>
  </dgm:ptLst>
  <dgm:cxnLst>
    <dgm:cxn modelId="{DBFAB17D-CD38-4A5B-9FD9-041F613C0698}" type="presOf" srcId="{84BE3FFE-9AF8-49F1-9CB1-234B9A090E0C}" destId="{34CB2B60-9006-4CD7-B28F-4DA8BBEAFBFC}" srcOrd="0" destOrd="0" presId="urn:microsoft.com/office/officeart/2005/8/layout/vList5"/>
    <dgm:cxn modelId="{A013A424-2FD6-41F1-B56C-536707DB0E23}" srcId="{E91E76FD-C04C-4BFC-B3F1-9FC82304C00D}" destId="{419E60CA-9B8C-415E-8E0C-73C136249365}" srcOrd="0" destOrd="0" parTransId="{185473C9-5CAB-4747-8DD6-63BEB4606EDB}" sibTransId="{2006F392-46AE-4E3C-BEFA-69AF8D1D3629}"/>
    <dgm:cxn modelId="{13506BB7-F8F9-4171-9709-8676F9D2CE13}" type="presOf" srcId="{E680D243-323A-4F5E-BC26-0782D411F5BE}" destId="{04B88182-1AB7-42D7-8126-8BD7120B6D05}" srcOrd="0" destOrd="0" presId="urn:microsoft.com/office/officeart/2005/8/layout/vList5"/>
    <dgm:cxn modelId="{B1E94FA9-447F-438B-BED0-ED26A617831F}" srcId="{84BE3FFE-9AF8-49F1-9CB1-234B9A090E0C}" destId="{0D080D4B-D007-40B1-94D4-3EEC61C9F90A}" srcOrd="0" destOrd="0" parTransId="{BE21214E-3034-41D4-AB8B-2464F506D033}" sibTransId="{79C92DA9-F519-45AB-AD7C-0A60085C0862}"/>
    <dgm:cxn modelId="{A095ED1E-3FC1-45AD-A0F1-7CF2D6A6C0B2}" srcId="{E680D243-323A-4F5E-BC26-0782D411F5BE}" destId="{31A3B060-A04B-49A6-AB87-3CD61E01AF5E}" srcOrd="0" destOrd="0" parTransId="{4E6DAA7A-24F5-4365-A745-AA926694271E}" sibTransId="{93E482E6-87B1-43DA-9FB1-C12C2D74B297}"/>
    <dgm:cxn modelId="{D1DAAC04-135A-46F8-95BD-AA17D9296D79}" srcId="{0D080D4B-D007-40B1-94D4-3EEC61C9F90A}" destId="{A35A2927-D0FC-4D6F-B30A-4B459AE8112D}" srcOrd="0" destOrd="0" parTransId="{676A81CE-E551-4056-BFEB-DF3CB08AFCE9}" sibTransId="{F97EB587-C038-4A39-A674-3DCCA22558C7}"/>
    <dgm:cxn modelId="{03D66BC3-C5D9-46B9-BF6A-5C5762DF4633}" srcId="{D07F8266-EE94-4460-8970-43BD05C882F0}" destId="{722EBA0E-0084-4561-A814-53C4BC5F6B2E}" srcOrd="0" destOrd="0" parTransId="{C5C9B5AF-B349-4FE8-9E96-71218D2AEDDD}" sibTransId="{F62B9DD4-6854-4593-A57E-CF21C95AACAF}"/>
    <dgm:cxn modelId="{836B20A5-DEB6-4FD1-9CF2-A3A440A2AE7C}" srcId="{84BE3FFE-9AF8-49F1-9CB1-234B9A090E0C}" destId="{E91E76FD-C04C-4BFC-B3F1-9FC82304C00D}" srcOrd="3" destOrd="0" parTransId="{0A564764-5BFB-41EF-99FC-17C42CD1249E}" sibTransId="{76A9D685-63EB-46B1-94C0-6B48180494B9}"/>
    <dgm:cxn modelId="{23A09F16-F2B0-48F5-BDB6-A4E7117A12CB}" type="presOf" srcId="{419E60CA-9B8C-415E-8E0C-73C136249365}" destId="{A2621BE5-4D2A-4A62-AD41-72D8D7967E0D}" srcOrd="0" destOrd="0" presId="urn:microsoft.com/office/officeart/2005/8/layout/vList5"/>
    <dgm:cxn modelId="{A71FC23F-9A8F-4A04-B4B3-5451E2E0A56F}" type="presOf" srcId="{722EBA0E-0084-4561-A814-53C4BC5F6B2E}" destId="{689513EB-E51E-4131-95E6-9C2164A3AA5C}" srcOrd="0" destOrd="0" presId="urn:microsoft.com/office/officeart/2005/8/layout/vList5"/>
    <dgm:cxn modelId="{4E390F6A-9CD1-40B2-80B0-2B33D53F6EB2}" type="presOf" srcId="{D07F8266-EE94-4460-8970-43BD05C882F0}" destId="{00D475D2-462C-4509-A84D-F4921A68F53E}" srcOrd="0" destOrd="0" presId="urn:microsoft.com/office/officeart/2005/8/layout/vList5"/>
    <dgm:cxn modelId="{B465C2A8-0F9F-42FF-B2BD-D6BB1C951F25}" type="presOf" srcId="{0D080D4B-D007-40B1-94D4-3EEC61C9F90A}" destId="{EA5D42EC-13EB-4096-9309-9F18CD8F4FEF}" srcOrd="0" destOrd="0" presId="urn:microsoft.com/office/officeart/2005/8/layout/vList5"/>
    <dgm:cxn modelId="{D7867AD1-E988-446A-BB59-4901A3E52DAE}" srcId="{84BE3FFE-9AF8-49F1-9CB1-234B9A090E0C}" destId="{D07F8266-EE94-4460-8970-43BD05C882F0}" srcOrd="2" destOrd="0" parTransId="{2E3423BE-09C3-4DE4-BDBE-9946AFCFCC51}" sibTransId="{A75E9F2A-2681-4B3C-88DC-943907D9C123}"/>
    <dgm:cxn modelId="{61EA5382-1E41-45DB-B37C-58376DA12858}" srcId="{84BE3FFE-9AF8-49F1-9CB1-234B9A090E0C}" destId="{E680D243-323A-4F5E-BC26-0782D411F5BE}" srcOrd="1" destOrd="0" parTransId="{4DB7C80B-3CF3-45DD-8263-E37AF0ACE4DF}" sibTransId="{B640B362-C7B8-40F6-971D-9DF8118B3F25}"/>
    <dgm:cxn modelId="{276AD023-65EA-407A-941B-574220B9F2E2}" type="presOf" srcId="{E91E76FD-C04C-4BFC-B3F1-9FC82304C00D}" destId="{C5066D9D-764D-4BA4-A5CC-EC70F8914AAC}" srcOrd="0" destOrd="0" presId="urn:microsoft.com/office/officeart/2005/8/layout/vList5"/>
    <dgm:cxn modelId="{5D41A773-2979-4D5E-B33E-CE9B1CC22B58}" type="presOf" srcId="{31A3B060-A04B-49A6-AB87-3CD61E01AF5E}" destId="{DA68E8CD-965E-4932-93C0-616D9502B482}" srcOrd="0" destOrd="0" presId="urn:microsoft.com/office/officeart/2005/8/layout/vList5"/>
    <dgm:cxn modelId="{FF5FECB0-31A2-4EEE-B1C3-1CDD8F0364C7}" type="presOf" srcId="{A35A2927-D0FC-4D6F-B30A-4B459AE8112D}" destId="{9FFC71BF-218D-4D2D-A434-3ACAE84BD033}" srcOrd="0" destOrd="0" presId="urn:microsoft.com/office/officeart/2005/8/layout/vList5"/>
    <dgm:cxn modelId="{0F3BF1FE-9A07-4463-9D35-B8077193EB5D}" type="presParOf" srcId="{34CB2B60-9006-4CD7-B28F-4DA8BBEAFBFC}" destId="{D520D104-F832-40C7-8814-5D70B04EDFE3}" srcOrd="0" destOrd="0" presId="urn:microsoft.com/office/officeart/2005/8/layout/vList5"/>
    <dgm:cxn modelId="{FDD0E98E-04DD-4673-BC66-60AFB3E012BF}" type="presParOf" srcId="{D520D104-F832-40C7-8814-5D70B04EDFE3}" destId="{EA5D42EC-13EB-4096-9309-9F18CD8F4FEF}" srcOrd="0" destOrd="0" presId="urn:microsoft.com/office/officeart/2005/8/layout/vList5"/>
    <dgm:cxn modelId="{3E925071-A845-4B21-AE29-2CC4BBA8D04B}" type="presParOf" srcId="{D520D104-F832-40C7-8814-5D70B04EDFE3}" destId="{9FFC71BF-218D-4D2D-A434-3ACAE84BD033}" srcOrd="1" destOrd="0" presId="urn:microsoft.com/office/officeart/2005/8/layout/vList5"/>
    <dgm:cxn modelId="{D12CB0E5-D47F-4840-AA65-EBA15537FF31}" type="presParOf" srcId="{34CB2B60-9006-4CD7-B28F-4DA8BBEAFBFC}" destId="{62AEECE5-06A3-4E38-82BD-12F91ADB0FF3}" srcOrd="1" destOrd="0" presId="urn:microsoft.com/office/officeart/2005/8/layout/vList5"/>
    <dgm:cxn modelId="{54FF583F-A534-4742-A543-E7EAAF41D680}" type="presParOf" srcId="{34CB2B60-9006-4CD7-B28F-4DA8BBEAFBFC}" destId="{86C56D7A-129B-45EC-9BCA-6078A437D5AD}" srcOrd="2" destOrd="0" presId="urn:microsoft.com/office/officeart/2005/8/layout/vList5"/>
    <dgm:cxn modelId="{C33A15B0-7B5F-4CF3-9904-E75871D17712}" type="presParOf" srcId="{86C56D7A-129B-45EC-9BCA-6078A437D5AD}" destId="{04B88182-1AB7-42D7-8126-8BD7120B6D05}" srcOrd="0" destOrd="0" presId="urn:microsoft.com/office/officeart/2005/8/layout/vList5"/>
    <dgm:cxn modelId="{4CDD6E52-FC30-44C1-915F-D4D31EE0B157}" type="presParOf" srcId="{86C56D7A-129B-45EC-9BCA-6078A437D5AD}" destId="{DA68E8CD-965E-4932-93C0-616D9502B482}" srcOrd="1" destOrd="0" presId="urn:microsoft.com/office/officeart/2005/8/layout/vList5"/>
    <dgm:cxn modelId="{778A0092-3448-436D-8765-BA77E9F6B400}" type="presParOf" srcId="{34CB2B60-9006-4CD7-B28F-4DA8BBEAFBFC}" destId="{6716550C-A22A-4750-A4D6-E10BE8C7B9A6}" srcOrd="3" destOrd="0" presId="urn:microsoft.com/office/officeart/2005/8/layout/vList5"/>
    <dgm:cxn modelId="{5EC1F094-DD7F-4F1B-8204-4E2F26B56D06}" type="presParOf" srcId="{34CB2B60-9006-4CD7-B28F-4DA8BBEAFBFC}" destId="{496521E5-6049-4486-9A97-8601C39EBA77}" srcOrd="4" destOrd="0" presId="urn:microsoft.com/office/officeart/2005/8/layout/vList5"/>
    <dgm:cxn modelId="{C553186E-7E3B-40CB-B5D3-A56DBFF9BBE3}" type="presParOf" srcId="{496521E5-6049-4486-9A97-8601C39EBA77}" destId="{00D475D2-462C-4509-A84D-F4921A68F53E}" srcOrd="0" destOrd="0" presId="urn:microsoft.com/office/officeart/2005/8/layout/vList5"/>
    <dgm:cxn modelId="{CBDD8883-0873-4F41-A7AF-4F770E3C2E5E}" type="presParOf" srcId="{496521E5-6049-4486-9A97-8601C39EBA77}" destId="{689513EB-E51E-4131-95E6-9C2164A3AA5C}" srcOrd="1" destOrd="0" presId="urn:microsoft.com/office/officeart/2005/8/layout/vList5"/>
    <dgm:cxn modelId="{8EE92F3E-EC55-44DE-BA0E-EF3846451B42}" type="presParOf" srcId="{34CB2B60-9006-4CD7-B28F-4DA8BBEAFBFC}" destId="{5FDB0ADC-33BA-4489-A9AA-9D6FEF041EDC}" srcOrd="5" destOrd="0" presId="urn:microsoft.com/office/officeart/2005/8/layout/vList5"/>
    <dgm:cxn modelId="{C7B37789-F7BA-4224-864B-FF0AC71C8BA3}" type="presParOf" srcId="{34CB2B60-9006-4CD7-B28F-4DA8BBEAFBFC}" destId="{F305C922-B6C1-48D2-B33A-54782A9CAA03}" srcOrd="6" destOrd="0" presId="urn:microsoft.com/office/officeart/2005/8/layout/vList5"/>
    <dgm:cxn modelId="{93A94025-E3F4-4B5B-BAB8-5E72E89CFAA8}" type="presParOf" srcId="{F305C922-B6C1-48D2-B33A-54782A9CAA03}" destId="{C5066D9D-764D-4BA4-A5CC-EC70F8914AAC}" srcOrd="0" destOrd="0" presId="urn:microsoft.com/office/officeart/2005/8/layout/vList5"/>
    <dgm:cxn modelId="{566FC018-6F22-4E0E-A826-4CBE75074903}" type="presParOf" srcId="{F305C922-B6C1-48D2-B33A-54782A9CAA03}" destId="{A2621BE5-4D2A-4A62-AD41-72D8D7967E0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7B8D15-1D0E-4FC8-89A2-5FE7D2D872F5}">
      <dsp:nvSpPr>
        <dsp:cNvPr id="0" name=""/>
        <dsp:cNvSpPr/>
      </dsp:nvSpPr>
      <dsp:spPr>
        <a:xfrm>
          <a:off x="0" y="69377"/>
          <a:ext cx="8229599" cy="150543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1">
            <a:lnSpc>
              <a:spcPct val="90000"/>
            </a:lnSpc>
            <a:spcBef>
              <a:spcPct val="0"/>
            </a:spcBef>
            <a:spcAft>
              <a:spcPct val="35000"/>
            </a:spcAft>
          </a:pPr>
          <a:r>
            <a:rPr lang="fa-IR" sz="2800" kern="1200" dirty="0" smtClean="0">
              <a:cs typeface="B Zar" pitchFamily="2" charset="-78"/>
            </a:rPr>
            <a:t>صندوق‌ سرمایه‌گذاری مستغلات </a:t>
          </a:r>
        </a:p>
        <a:p>
          <a:pPr lvl="0" algn="ctr" defTabSz="1244600" rtl="1">
            <a:lnSpc>
              <a:spcPct val="90000"/>
            </a:lnSpc>
            <a:spcBef>
              <a:spcPct val="0"/>
            </a:spcBef>
            <a:spcAft>
              <a:spcPct val="35000"/>
            </a:spcAft>
          </a:pPr>
          <a:r>
            <a:rPr lang="fa-IR" sz="2800" kern="1200" dirty="0" smtClean="0">
              <a:cs typeface="B Zar" pitchFamily="2" charset="-78"/>
            </a:rPr>
            <a:t>(</a:t>
          </a:r>
          <a:r>
            <a:rPr lang="en-US" sz="2800" kern="1200" dirty="0" smtClean="0">
              <a:cs typeface="B Zar" pitchFamily="2" charset="-78"/>
            </a:rPr>
            <a:t>Real Estate Investment Trust</a:t>
          </a:r>
          <a:r>
            <a:rPr lang="fa-IR" sz="2800" kern="1200" dirty="0" smtClean="0">
              <a:cs typeface="B Zar" pitchFamily="2" charset="-78"/>
            </a:rPr>
            <a:t>)</a:t>
          </a:r>
          <a:endParaRPr lang="en-US" sz="2800" kern="1200" dirty="0">
            <a:cs typeface="B Zar" pitchFamily="2" charset="-78"/>
          </a:endParaRPr>
        </a:p>
      </dsp:txBody>
      <dsp:txXfrm>
        <a:off x="0" y="69377"/>
        <a:ext cx="8229599" cy="1505430"/>
      </dsp:txXfrm>
    </dsp:sp>
    <dsp:sp modelId="{32E6ED1E-B4FA-4248-8C12-F5B1F766FF06}">
      <dsp:nvSpPr>
        <dsp:cNvPr id="0" name=""/>
        <dsp:cNvSpPr/>
      </dsp:nvSpPr>
      <dsp:spPr>
        <a:xfrm>
          <a:off x="0" y="1574807"/>
          <a:ext cx="8229599" cy="3381839"/>
        </a:xfrm>
        <a:prstGeom prst="doubleWave">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justLow" defTabSz="1244600" rtl="1">
            <a:lnSpc>
              <a:spcPct val="90000"/>
            </a:lnSpc>
            <a:spcBef>
              <a:spcPct val="0"/>
            </a:spcBef>
            <a:spcAft>
              <a:spcPct val="15000"/>
            </a:spcAft>
            <a:buChar char="••"/>
          </a:pPr>
          <a:r>
            <a:rPr lang="fa-IR" sz="2800" kern="1200" dirty="0" smtClean="0">
              <a:cs typeface="B Zar" pitchFamily="2" charset="-78"/>
            </a:rPr>
            <a:t>واحدی تجاری است که به‌منظور کسب سود سبدی از دارایی‌های مبتنی بر املاک و مستغلات را خرید، ایجاد و اداره می‌کند. سود حاصل از سبد سرمایه‌گذاری میان سهامداران صندوق سرمایه‌گذاری مستغلات توزیع می‌شود.</a:t>
          </a:r>
          <a:endParaRPr lang="en-US" sz="2800" kern="1200" dirty="0">
            <a:cs typeface="B Zar" pitchFamily="2" charset="-78"/>
          </a:endParaRPr>
        </a:p>
      </dsp:txBody>
      <dsp:txXfrm>
        <a:off x="0" y="1997537"/>
        <a:ext cx="8229599" cy="253637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4F10DA-38BB-46C4-BC38-55D0CD21B291}">
      <dsp:nvSpPr>
        <dsp:cNvPr id="0" name=""/>
        <dsp:cNvSpPr/>
      </dsp:nvSpPr>
      <dsp:spPr>
        <a:xfrm>
          <a:off x="0" y="8897"/>
          <a:ext cx="8229599" cy="122561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rtl="1">
            <a:lnSpc>
              <a:spcPct val="90000"/>
            </a:lnSpc>
            <a:spcBef>
              <a:spcPct val="0"/>
            </a:spcBef>
            <a:spcAft>
              <a:spcPct val="35000"/>
            </a:spcAft>
          </a:pPr>
          <a:r>
            <a:rPr lang="fa-IR" sz="2600" kern="1200" dirty="0" smtClean="0">
              <a:cs typeface="B Zar" pitchFamily="2" charset="-78"/>
            </a:rPr>
            <a:t>بر اساس تعریف انجمن ملی  صندوق‌های سرمایه‌گذاری مستغلات (</a:t>
          </a:r>
          <a:r>
            <a:rPr lang="en-US" sz="2600" kern="1200" dirty="0" smtClean="0">
              <a:cs typeface="B Zar" pitchFamily="2" charset="-78"/>
            </a:rPr>
            <a:t>NAREITs</a:t>
          </a:r>
          <a:r>
            <a:rPr lang="fa-IR" sz="2600" kern="1200" dirty="0" smtClean="0">
              <a:cs typeface="B Zar" pitchFamily="2" charset="-78"/>
            </a:rPr>
            <a:t>) </a:t>
          </a:r>
          <a:endParaRPr lang="en-US" sz="2600" kern="1200" dirty="0">
            <a:cs typeface="B Zar" pitchFamily="2" charset="-78"/>
          </a:endParaRPr>
        </a:p>
      </dsp:txBody>
      <dsp:txXfrm>
        <a:off x="0" y="8897"/>
        <a:ext cx="8229599" cy="1225619"/>
      </dsp:txXfrm>
    </dsp:sp>
    <dsp:sp modelId="{4934084B-F4B3-40CA-91DD-9C570369B09E}">
      <dsp:nvSpPr>
        <dsp:cNvPr id="0" name=""/>
        <dsp:cNvSpPr/>
      </dsp:nvSpPr>
      <dsp:spPr>
        <a:xfrm>
          <a:off x="0" y="1234517"/>
          <a:ext cx="8229599" cy="3782610"/>
        </a:xfrm>
        <a:prstGeom prst="doubleWave">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8684" tIns="138684" rIns="184912" bIns="208026" numCol="1" spcCol="1270" anchor="t" anchorCtr="0">
          <a:noAutofit/>
        </a:bodyPr>
        <a:lstStyle/>
        <a:p>
          <a:pPr marL="228600" lvl="1" indent="-228600" algn="justLow" defTabSz="1155700" rtl="1">
            <a:lnSpc>
              <a:spcPct val="90000"/>
            </a:lnSpc>
            <a:spcBef>
              <a:spcPct val="0"/>
            </a:spcBef>
            <a:spcAft>
              <a:spcPct val="15000"/>
            </a:spcAft>
            <a:buChar char="••"/>
          </a:pPr>
          <a:r>
            <a:rPr lang="fa-IR" sz="2600" kern="1200" dirty="0" smtClean="0">
              <a:cs typeface="B Zar" pitchFamily="2" charset="-78"/>
            </a:rPr>
            <a:t>صندوق سرمایه‌گذاری مستغلات شرکتی است که به‌منظور خرید و ادارۀ املاک و مستغلات درآمدزا (</a:t>
          </a:r>
          <a:r>
            <a:rPr lang="en-US" sz="2600" kern="1200" dirty="0" smtClean="0">
              <a:cs typeface="B Zar" pitchFamily="2" charset="-78"/>
            </a:rPr>
            <a:t>income-producing real estates</a:t>
          </a:r>
          <a:r>
            <a:rPr lang="fa-IR" sz="2600" kern="1200" dirty="0" smtClean="0">
              <a:cs typeface="B Zar" pitchFamily="2" charset="-78"/>
            </a:rPr>
            <a:t>) از قبیل آپارتمان، مراکز خرید، دفاتر اداری، انبار و ... تأسیس می‌شود. برخی از صندوق‌های سرمایه‌گذاری مستغلات در دارایی‌های مالی مبتنی بر املاک و مستغلات سرمایه‌گذاری می‌کنند.</a:t>
          </a:r>
          <a:endParaRPr lang="en-US" sz="2600" kern="1200" dirty="0">
            <a:cs typeface="B Zar" pitchFamily="2" charset="-78"/>
          </a:endParaRPr>
        </a:p>
      </dsp:txBody>
      <dsp:txXfrm>
        <a:off x="0" y="1707343"/>
        <a:ext cx="8229599" cy="28369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C50867-922F-4CF4-882C-81AE7C036461}">
      <dsp:nvSpPr>
        <dsp:cNvPr id="0" name=""/>
        <dsp:cNvSpPr/>
      </dsp:nvSpPr>
      <dsp:spPr>
        <a:xfrm>
          <a:off x="0" y="44132"/>
          <a:ext cx="8229599" cy="4937760"/>
        </a:xfrm>
        <a:prstGeom prst="verticalScroll">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Low" defTabSz="1066800" rtl="1">
            <a:lnSpc>
              <a:spcPct val="90000"/>
            </a:lnSpc>
            <a:spcBef>
              <a:spcPct val="0"/>
            </a:spcBef>
            <a:spcAft>
              <a:spcPct val="35000"/>
            </a:spcAft>
          </a:pPr>
          <a:r>
            <a:rPr lang="fa-IR" sz="2400" kern="1200" dirty="0" smtClean="0">
              <a:cs typeface="B Zar" pitchFamily="2" charset="-78"/>
            </a:rPr>
            <a:t>در تاریخ 1 ژانویۀ 1961 الحاقیۀ قانون مالیات‌ها</a:t>
          </a:r>
          <a:r>
            <a:rPr lang="fa-IR" sz="2400" kern="1200" dirty="0" smtClean="0"/>
            <a:t> </a:t>
          </a:r>
          <a:r>
            <a:rPr lang="fa-IR" sz="2400" kern="1200" dirty="0" smtClean="0">
              <a:cs typeface="B Zar" pitchFamily="2" charset="-78"/>
            </a:rPr>
            <a:t>مزایای مالیاتی خاصی را برای نوع جدیدی از شرکت‌های سرمایه‌گذاری پیش‌بینی می‌کند. بر اساس این الحاقیه، در صورتی که صندوق‌های سرمایه‌گذاری مستغلات شرایط معینی را احراز نمایند، سود تقسیمی آن‌ها معاف از مالیات خواهد بود. تصویب قانون یادشده به این منظور صورت گرفت که برای تمامی سرمایه‌گذاران فرصت سرمایه‌گذاری در سبد سرمایه‌گذاری متنوعی از املاک و مستغلات درآمدزا فراهم گردد. با تصویب این قانون، سرمایه‌گذاری در طبقۀ دارایی املاک و مستغلات از طریق خرید و فروش اوراق بهادار امکان‌پذیر شد.</a:t>
          </a:r>
          <a:endParaRPr lang="en-US" sz="2400" kern="1200" dirty="0">
            <a:cs typeface="B Zar" pitchFamily="2" charset="-78"/>
          </a:endParaRPr>
        </a:p>
      </dsp:txBody>
      <dsp:txXfrm>
        <a:off x="617220" y="661352"/>
        <a:ext cx="6995159" cy="40119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6DDE1-7464-4072-BCF7-335FFCD17BB6}">
      <dsp:nvSpPr>
        <dsp:cNvPr id="0" name=""/>
        <dsp:cNvSpPr/>
      </dsp:nvSpPr>
      <dsp:spPr>
        <a:xfrm>
          <a:off x="0" y="59596"/>
          <a:ext cx="6830567" cy="231124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06680" numCol="1" spcCol="1270" anchor="t" anchorCtr="0">
          <a:noAutofit/>
        </a:bodyPr>
        <a:lstStyle/>
        <a:p>
          <a:pPr lvl="0" algn="ctr" defTabSz="1244600" rtl="1">
            <a:lnSpc>
              <a:spcPct val="100000"/>
            </a:lnSpc>
            <a:spcBef>
              <a:spcPct val="0"/>
            </a:spcBef>
            <a:spcAft>
              <a:spcPct val="35000"/>
            </a:spcAft>
          </a:pPr>
          <a:r>
            <a:rPr lang="fa-IR" sz="2800" kern="1200" dirty="0" smtClean="0">
              <a:cs typeface="B Zar" pitchFamily="2" charset="-78"/>
            </a:rPr>
            <a:t>شرکت عملیاتی مستغلات</a:t>
          </a:r>
          <a:endParaRPr lang="en-US" sz="2800" kern="1200" dirty="0" smtClean="0">
            <a:cs typeface="B Zar" pitchFamily="2" charset="-78"/>
          </a:endParaRPr>
        </a:p>
        <a:p>
          <a:pPr lvl="0" algn="ctr" defTabSz="1244600" rtl="1">
            <a:lnSpc>
              <a:spcPct val="100000"/>
            </a:lnSpc>
            <a:spcBef>
              <a:spcPct val="0"/>
            </a:spcBef>
            <a:spcAft>
              <a:spcPct val="35000"/>
            </a:spcAft>
          </a:pPr>
          <a:r>
            <a:rPr lang="fa-IR" sz="1800" kern="1200" dirty="0" smtClean="0">
              <a:cs typeface="B Zar" pitchFamily="2" charset="-78"/>
            </a:rPr>
            <a:t> (</a:t>
          </a:r>
          <a:r>
            <a:rPr lang="en-US" sz="1800" kern="1200" dirty="0" smtClean="0">
              <a:cs typeface="B Zar" pitchFamily="2" charset="-78"/>
            </a:rPr>
            <a:t>Real Estate Operating Companies</a:t>
          </a:r>
          <a:r>
            <a:rPr lang="fa-IR" sz="1800" kern="1200" dirty="0" smtClean="0">
              <a:cs typeface="B Zar" pitchFamily="2" charset="-78"/>
            </a:rPr>
            <a:t>) </a:t>
          </a:r>
          <a:endParaRPr lang="en-US" sz="1800" kern="1200" dirty="0">
            <a:cs typeface="B Zar" pitchFamily="2" charset="-78"/>
          </a:endParaRPr>
        </a:p>
      </dsp:txBody>
      <dsp:txXfrm>
        <a:off x="0" y="59596"/>
        <a:ext cx="6830567" cy="1540831"/>
      </dsp:txXfrm>
    </dsp:sp>
    <dsp:sp modelId="{9447DCD8-ACED-400F-A8F5-AB90B5F340E5}">
      <dsp:nvSpPr>
        <dsp:cNvPr id="0" name=""/>
        <dsp:cNvSpPr/>
      </dsp:nvSpPr>
      <dsp:spPr>
        <a:xfrm>
          <a:off x="1399032" y="1600428"/>
          <a:ext cx="6830567" cy="3366000"/>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0904" tIns="120904" rIns="120904" bIns="120904" numCol="1" spcCol="1270" anchor="t" anchorCtr="0">
          <a:noAutofit/>
        </a:bodyPr>
        <a:lstStyle/>
        <a:p>
          <a:pPr marL="171450" lvl="1" indent="-171450" algn="justLow" defTabSz="755650" rtl="1">
            <a:lnSpc>
              <a:spcPct val="90000"/>
            </a:lnSpc>
            <a:spcBef>
              <a:spcPct val="0"/>
            </a:spcBef>
            <a:spcAft>
              <a:spcPct val="15000"/>
            </a:spcAft>
            <a:buChar char="••"/>
          </a:pPr>
          <a:r>
            <a:rPr lang="fa-IR" sz="1700" kern="1200" dirty="0" smtClean="0">
              <a:cs typeface="B Zar" pitchFamily="2" charset="-78"/>
            </a:rPr>
            <a:t>شرکتی است که سهام آن در بورس اوراق بهادار معامله می‌شود و کسب‌وکار اصلی آن سرمایه‌گذاری در املاک و مستغلات می‌باشد. این شرکت‌ها شبیه </a:t>
          </a:r>
          <a:r>
            <a:rPr lang="en-US" sz="1700" kern="1200" dirty="0" smtClean="0">
              <a:cs typeface="B Zar" pitchFamily="2" charset="-78"/>
            </a:rPr>
            <a:t>REITs</a:t>
          </a:r>
          <a:r>
            <a:rPr lang="fa-IR" sz="1700" kern="1200" dirty="0" smtClean="0">
              <a:cs typeface="B Zar" pitchFamily="2" charset="-78"/>
            </a:rPr>
            <a:t> هستند با این تفاوت که </a:t>
          </a:r>
          <a:r>
            <a:rPr lang="en-US" sz="1700" kern="1200" dirty="0" smtClean="0">
              <a:cs typeface="B Zar" pitchFamily="2" charset="-78"/>
            </a:rPr>
            <a:t>REOC</a:t>
          </a:r>
          <a:r>
            <a:rPr lang="fa-IR" sz="1700" kern="1200" dirty="0" smtClean="0">
              <a:cs typeface="B Zar" pitchFamily="2" charset="-78"/>
            </a:rPr>
            <a:t> بخش عمدۀ سود خود را در جهت توسعۀ کسب‌و‌کار مجدداً سرمایه‌گذاری می‌کند در حالیکه </a:t>
          </a:r>
          <a:r>
            <a:rPr lang="en-US" sz="1700" kern="1200" dirty="0" smtClean="0">
              <a:cs typeface="B Zar" pitchFamily="2" charset="-78"/>
            </a:rPr>
            <a:t>REIT</a:t>
          </a:r>
          <a:r>
            <a:rPr lang="fa-IR" sz="1700" kern="1200" dirty="0" smtClean="0">
              <a:cs typeface="B Zar" pitchFamily="2" charset="-78"/>
            </a:rPr>
            <a:t> بخش عمدۀ سود خود را در میان سرمایه‌گذاران توزیع می‌کند. همچنین </a:t>
          </a:r>
          <a:r>
            <a:rPr lang="en-US" sz="1700" kern="1200" dirty="0" smtClean="0">
              <a:cs typeface="B Zar" pitchFamily="2" charset="-78"/>
            </a:rPr>
            <a:t>REOCs</a:t>
          </a:r>
          <a:r>
            <a:rPr lang="fa-IR" sz="1700" kern="1200" dirty="0" smtClean="0">
              <a:cs typeface="B Zar" pitchFamily="2" charset="-78"/>
            </a:rPr>
            <a:t> نسبت به </a:t>
          </a:r>
          <a:r>
            <a:rPr lang="en-US" sz="1700" kern="1200" dirty="0" smtClean="0">
              <a:cs typeface="B Zar" pitchFamily="2" charset="-78"/>
            </a:rPr>
            <a:t>REITs</a:t>
          </a:r>
          <a:r>
            <a:rPr lang="fa-IR" sz="1700" kern="1200" dirty="0" smtClean="0">
              <a:cs typeface="B Zar" pitchFamily="2" charset="-78"/>
            </a:rPr>
            <a:t> از بابت نوع سرمایه‌گذاری‌های خود در املاک و مستغلات انعطاف بیشتری دارند. از آن‌جا که </a:t>
          </a:r>
          <a:r>
            <a:rPr lang="en-US" sz="1700" kern="1200" dirty="0" smtClean="0">
              <a:cs typeface="B Zar" pitchFamily="2" charset="-78"/>
            </a:rPr>
            <a:t>REOCs</a:t>
          </a:r>
          <a:r>
            <a:rPr lang="fa-IR" sz="1700" kern="1200" dirty="0" smtClean="0">
              <a:cs typeface="B Zar" pitchFamily="2" charset="-78"/>
            </a:rPr>
            <a:t> قسمت عمدۀ سود خود را مجدداً سرمایه‌گذاری می‌کنند فاقد مزایای مالیاتی‌ای هستند که مشمول </a:t>
          </a:r>
          <a:r>
            <a:rPr lang="en-US" sz="1700" kern="1200" dirty="0" smtClean="0">
              <a:cs typeface="B Zar" pitchFamily="2" charset="-78"/>
            </a:rPr>
            <a:t>REITs</a:t>
          </a:r>
          <a:r>
            <a:rPr lang="fa-IR" sz="1700" kern="1200" dirty="0" smtClean="0">
              <a:cs typeface="B Zar" pitchFamily="2" charset="-78"/>
            </a:rPr>
            <a:t> می‌شود. سرمایه‌گذاران </a:t>
          </a:r>
          <a:r>
            <a:rPr lang="en-US" sz="1700" kern="1200" dirty="0" smtClean="0">
              <a:cs typeface="B Zar" pitchFamily="2" charset="-78"/>
            </a:rPr>
            <a:t>REOCs</a:t>
          </a:r>
          <a:r>
            <a:rPr lang="fa-IR" sz="1700" kern="1200" dirty="0" smtClean="0">
              <a:cs typeface="B Zar" pitchFamily="2" charset="-78"/>
            </a:rPr>
            <a:t> عموماً منفعت سرمایۀ حاصل از املاک و مستغلات را نسبت به جریان‌های نقدی حاصل از مستغلات درآمدزا ترجیح می‌دهند. </a:t>
          </a:r>
          <a:endParaRPr lang="en-US" sz="1700" kern="1200" dirty="0">
            <a:cs typeface="B Zar" pitchFamily="2" charset="-78"/>
          </a:endParaRPr>
        </a:p>
      </dsp:txBody>
      <dsp:txXfrm>
        <a:off x="1497619" y="1699015"/>
        <a:ext cx="6633393" cy="31688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D60C95-62C0-432F-916A-EA58EADA0F98}">
      <dsp:nvSpPr>
        <dsp:cNvPr id="0" name=""/>
        <dsp:cNvSpPr/>
      </dsp:nvSpPr>
      <dsp:spPr>
        <a:xfrm>
          <a:off x="0" y="477583"/>
          <a:ext cx="8229599" cy="1126912"/>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562356" rIns="638708" bIns="192024" numCol="1" spcCol="1270" anchor="t" anchorCtr="0">
          <a:noAutofit/>
        </a:bodyPr>
        <a:lstStyle/>
        <a:p>
          <a:pPr marL="228600" lvl="1" indent="-228600" algn="l" defTabSz="1200150" rtl="0">
            <a:lnSpc>
              <a:spcPct val="90000"/>
            </a:lnSpc>
            <a:spcBef>
              <a:spcPct val="0"/>
            </a:spcBef>
            <a:spcAft>
              <a:spcPct val="15000"/>
            </a:spcAft>
            <a:buChar char="••"/>
          </a:pPr>
          <a:r>
            <a:rPr lang="en-US" sz="2700" kern="1200" dirty="0" smtClean="0">
              <a:cs typeface="B Zar" pitchFamily="2" charset="-78"/>
            </a:rPr>
            <a:t>Equity REITs</a:t>
          </a:r>
          <a:endParaRPr lang="en-US" sz="2700" kern="1200" dirty="0">
            <a:cs typeface="B Zar" pitchFamily="2" charset="-78"/>
          </a:endParaRPr>
        </a:p>
      </dsp:txBody>
      <dsp:txXfrm>
        <a:off x="0" y="477583"/>
        <a:ext cx="8229599" cy="1126912"/>
      </dsp:txXfrm>
    </dsp:sp>
    <dsp:sp modelId="{7CB06F77-E834-4DFD-9837-9B87E33FC991}">
      <dsp:nvSpPr>
        <dsp:cNvPr id="0" name=""/>
        <dsp:cNvSpPr/>
      </dsp:nvSpPr>
      <dsp:spPr>
        <a:xfrm>
          <a:off x="411480" y="79063"/>
          <a:ext cx="5760720" cy="79704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r" defTabSz="1200150" rtl="1">
            <a:lnSpc>
              <a:spcPct val="90000"/>
            </a:lnSpc>
            <a:spcBef>
              <a:spcPct val="0"/>
            </a:spcBef>
            <a:spcAft>
              <a:spcPct val="35000"/>
            </a:spcAft>
          </a:pPr>
          <a:r>
            <a:rPr lang="fa-IR" sz="2700" kern="1200" dirty="0" smtClean="0">
              <a:cs typeface="B Zar" pitchFamily="2" charset="-78"/>
            </a:rPr>
            <a:t>صندوق‌های سرمایه‌گذاری مالکیت مستغلات </a:t>
          </a:r>
          <a:endParaRPr lang="fa-IR" sz="2700" kern="1200" dirty="0">
            <a:cs typeface="B Zar" pitchFamily="2" charset="-78"/>
          </a:endParaRPr>
        </a:p>
      </dsp:txBody>
      <dsp:txXfrm>
        <a:off x="450388" y="117971"/>
        <a:ext cx="5682904" cy="719224"/>
      </dsp:txXfrm>
    </dsp:sp>
    <dsp:sp modelId="{F1B3C8E0-C140-4FB0-B86F-D0C4811C7E30}">
      <dsp:nvSpPr>
        <dsp:cNvPr id="0" name=""/>
        <dsp:cNvSpPr/>
      </dsp:nvSpPr>
      <dsp:spPr>
        <a:xfrm>
          <a:off x="0" y="2148816"/>
          <a:ext cx="8229599" cy="1126912"/>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562356" rIns="638708" bIns="192024" numCol="1" spcCol="1270" anchor="t" anchorCtr="0">
          <a:noAutofit/>
        </a:bodyPr>
        <a:lstStyle/>
        <a:p>
          <a:pPr marL="228600" lvl="1" indent="-228600" algn="l" defTabSz="1200150" rtl="0">
            <a:lnSpc>
              <a:spcPct val="90000"/>
            </a:lnSpc>
            <a:spcBef>
              <a:spcPct val="0"/>
            </a:spcBef>
            <a:spcAft>
              <a:spcPct val="15000"/>
            </a:spcAft>
            <a:buChar char="••"/>
          </a:pPr>
          <a:r>
            <a:rPr lang="en-US" sz="2700" kern="1200" dirty="0" smtClean="0">
              <a:cs typeface="B Zar" pitchFamily="2" charset="-78"/>
            </a:rPr>
            <a:t>Mortgage REITs</a:t>
          </a:r>
          <a:endParaRPr lang="en-US" sz="2700" kern="1200" dirty="0">
            <a:cs typeface="B Zar" pitchFamily="2" charset="-78"/>
          </a:endParaRPr>
        </a:p>
      </dsp:txBody>
      <dsp:txXfrm>
        <a:off x="0" y="2148816"/>
        <a:ext cx="8229599" cy="1126912"/>
      </dsp:txXfrm>
    </dsp:sp>
    <dsp:sp modelId="{775FF725-9345-4B8D-B752-A10A4FF04C77}">
      <dsp:nvSpPr>
        <dsp:cNvPr id="0" name=""/>
        <dsp:cNvSpPr/>
      </dsp:nvSpPr>
      <dsp:spPr>
        <a:xfrm>
          <a:off x="411480" y="1750296"/>
          <a:ext cx="5760720" cy="79704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r" defTabSz="1200150" rtl="1">
            <a:lnSpc>
              <a:spcPct val="90000"/>
            </a:lnSpc>
            <a:spcBef>
              <a:spcPct val="0"/>
            </a:spcBef>
            <a:spcAft>
              <a:spcPct val="35000"/>
            </a:spcAft>
          </a:pPr>
          <a:r>
            <a:rPr lang="fa-IR" sz="2700" kern="1200" dirty="0" smtClean="0">
              <a:cs typeface="B Zar" pitchFamily="2" charset="-78"/>
            </a:rPr>
            <a:t>صندوق‌های</a:t>
          </a:r>
          <a:r>
            <a:rPr lang="fa-IR" sz="2700" kern="1200" dirty="0" smtClean="0"/>
            <a:t> </a:t>
          </a:r>
          <a:r>
            <a:rPr lang="fa-IR" sz="2700" kern="1200" dirty="0" smtClean="0">
              <a:cs typeface="B Zar" pitchFamily="2" charset="-78"/>
            </a:rPr>
            <a:t>سرمایه‌گذاری مستغلات رهنی </a:t>
          </a:r>
          <a:endParaRPr lang="fa-IR" sz="2700" kern="1200" dirty="0">
            <a:cs typeface="B Zar" pitchFamily="2" charset="-78"/>
          </a:endParaRPr>
        </a:p>
      </dsp:txBody>
      <dsp:txXfrm>
        <a:off x="450388" y="1789204"/>
        <a:ext cx="5682904" cy="719224"/>
      </dsp:txXfrm>
    </dsp:sp>
    <dsp:sp modelId="{6E1EAD9D-BC0C-493C-9123-0D22191AE0ED}">
      <dsp:nvSpPr>
        <dsp:cNvPr id="0" name=""/>
        <dsp:cNvSpPr/>
      </dsp:nvSpPr>
      <dsp:spPr>
        <a:xfrm>
          <a:off x="0" y="3820048"/>
          <a:ext cx="8229599" cy="1126912"/>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562356" rIns="638708" bIns="192024" numCol="1" spcCol="1270" anchor="t" anchorCtr="0">
          <a:noAutofit/>
        </a:bodyPr>
        <a:lstStyle/>
        <a:p>
          <a:pPr marL="228600" lvl="1" indent="-228600" algn="l" defTabSz="1200150" rtl="0">
            <a:lnSpc>
              <a:spcPct val="90000"/>
            </a:lnSpc>
            <a:spcBef>
              <a:spcPct val="0"/>
            </a:spcBef>
            <a:spcAft>
              <a:spcPct val="15000"/>
            </a:spcAft>
            <a:buChar char="••"/>
          </a:pPr>
          <a:r>
            <a:rPr lang="en-US" sz="2700" kern="1200" dirty="0" smtClean="0">
              <a:cs typeface="B Zar" pitchFamily="2" charset="-78"/>
            </a:rPr>
            <a:t>Hybrid REITs</a:t>
          </a:r>
          <a:endParaRPr lang="en-US" sz="2700" kern="1200" dirty="0">
            <a:cs typeface="B Zar" pitchFamily="2" charset="-78"/>
          </a:endParaRPr>
        </a:p>
      </dsp:txBody>
      <dsp:txXfrm>
        <a:off x="0" y="3820048"/>
        <a:ext cx="8229599" cy="1126912"/>
      </dsp:txXfrm>
    </dsp:sp>
    <dsp:sp modelId="{C326FEEA-8038-4122-8B3E-12932D01275F}">
      <dsp:nvSpPr>
        <dsp:cNvPr id="0" name=""/>
        <dsp:cNvSpPr/>
      </dsp:nvSpPr>
      <dsp:spPr>
        <a:xfrm>
          <a:off x="411480" y="3421528"/>
          <a:ext cx="5760720" cy="79704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r" defTabSz="1200150" rtl="1">
            <a:lnSpc>
              <a:spcPct val="90000"/>
            </a:lnSpc>
            <a:spcBef>
              <a:spcPct val="0"/>
            </a:spcBef>
            <a:spcAft>
              <a:spcPct val="35000"/>
            </a:spcAft>
          </a:pPr>
          <a:r>
            <a:rPr lang="fa-IR" sz="2700" kern="1200" dirty="0" smtClean="0">
              <a:cs typeface="B Zar" pitchFamily="2" charset="-78"/>
            </a:rPr>
            <a:t>صندوق‌های سرمایه‌گذاری مستغلات ترکیبی </a:t>
          </a:r>
          <a:endParaRPr lang="fa-IR" sz="2700" kern="1200" dirty="0">
            <a:cs typeface="B Zar" pitchFamily="2" charset="-78"/>
          </a:endParaRPr>
        </a:p>
      </dsp:txBody>
      <dsp:txXfrm>
        <a:off x="450388" y="3460436"/>
        <a:ext cx="5682904" cy="7192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12/10/2013</a:t>
            </a:fld>
            <a:endParaRPr lang="en-US" dirty="0"/>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dirty="0"/>
          </a:p>
        </p:txBody>
      </p:sp>
    </p:spTree>
    <p:extLst>
      <p:ext uri="{BB962C8B-B14F-4D97-AF65-F5344CB8AC3E}">
        <p14:creationId xmlns:p14="http://schemas.microsoft.com/office/powerpoint/2010/main" val="783172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dirty="0"/>
          </a:p>
        </p:txBody>
      </p:sp>
    </p:spTree>
    <p:extLst>
      <p:ext uri="{BB962C8B-B14F-4D97-AF65-F5344CB8AC3E}">
        <p14:creationId xmlns:p14="http://schemas.microsoft.com/office/powerpoint/2010/main" val="3788518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008731E-1AC0-4030-A986-B60044D53AA0}" type="slidenum">
              <a:rPr lang="fa-IR" smtClean="0"/>
              <a:pPr/>
              <a:t>2</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17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61807874-5299-41B2-A37A-6AA3547857F4}" type="slidenum">
              <a:rPr lang="en-US" smtClean="0"/>
              <a:pPr/>
              <a:t>18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20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pPr eaLnBrk="1" hangingPunct="1">
              <a:spcBef>
                <a:spcPct val="0"/>
              </a:spcBef>
            </a:pPr>
            <a:endParaRPr lang="en-US" smtClean="0">
              <a:cs typeface="Arial" pitchFamily="34" charset="0"/>
            </a:endParaRPr>
          </a:p>
        </p:txBody>
      </p:sp>
      <p:sp>
        <p:nvSpPr>
          <p:cNvPr id="63492" name="Slide Number Placeholder 3"/>
          <p:cNvSpPr>
            <a:spLocks noGrp="1"/>
          </p:cNvSpPr>
          <p:nvPr>
            <p:ph type="sldNum" sz="quarter" idx="5"/>
          </p:nvPr>
        </p:nvSpPr>
        <p:spPr>
          <a:noFill/>
        </p:spPr>
        <p:txBody>
          <a:bodyPr/>
          <a:lstStyle/>
          <a:p>
            <a:fld id="{3F868806-3AEC-4B82-ADC0-E383464FAE00}" type="slidenum">
              <a:rPr lang="en-US" smtClean="0"/>
              <a:pPr/>
              <a:t>22</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dirty="0"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24</a:t>
            </a:fld>
            <a:endParaRPr lang="en-US"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dirty="0">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dirty="0">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dirty="0">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dirty="0">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dirty="0">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dirty="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12/10/2013</a:t>
            </a:fld>
            <a:endParaRPr lang="en-US" dirty="0"/>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12/10/2013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12/10/2013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12/10/2013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12/10/2013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12/10/2013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12/10/2013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12/10/2013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12/10/2013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12/10/2013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12/10/2013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12/10/2013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12/10/2013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12/10/2013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12/10/2013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dirty="0">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dirty="0">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12/10/2013</a:t>
            </a:fld>
            <a:endParaRPr lang="en-US" dirty="0"/>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dirty="0"/>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dirty="0"/>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dirty="0">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18" Type="http://schemas.openxmlformats.org/officeDocument/2006/relationships/image" Target="../media/image18.gif"/><Relationship Id="rId26" Type="http://schemas.openxmlformats.org/officeDocument/2006/relationships/image" Target="../media/image26.jpeg"/><Relationship Id="rId3" Type="http://schemas.openxmlformats.org/officeDocument/2006/relationships/image" Target="../media/image3.png"/><Relationship Id="rId21" Type="http://schemas.openxmlformats.org/officeDocument/2006/relationships/image" Target="../media/image21.jpeg"/><Relationship Id="rId7" Type="http://schemas.openxmlformats.org/officeDocument/2006/relationships/image" Target="../media/image7.jpeg"/><Relationship Id="rId12" Type="http://schemas.openxmlformats.org/officeDocument/2006/relationships/image" Target="../media/image12.png"/><Relationship Id="rId17" Type="http://schemas.openxmlformats.org/officeDocument/2006/relationships/image" Target="../media/image17.gif"/><Relationship Id="rId25" Type="http://schemas.openxmlformats.org/officeDocument/2006/relationships/image" Target="../media/image25.png"/><Relationship Id="rId2" Type="http://schemas.openxmlformats.org/officeDocument/2006/relationships/image" Target="../media/image2.jpeg"/><Relationship Id="rId16" Type="http://schemas.openxmlformats.org/officeDocument/2006/relationships/image" Target="../media/image16.jpeg"/><Relationship Id="rId20" Type="http://schemas.openxmlformats.org/officeDocument/2006/relationships/image" Target="../media/image20.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jpeg"/><Relationship Id="rId24" Type="http://schemas.openxmlformats.org/officeDocument/2006/relationships/image" Target="../media/image24.jpeg"/><Relationship Id="rId5" Type="http://schemas.openxmlformats.org/officeDocument/2006/relationships/image" Target="../media/image5.png"/><Relationship Id="rId15" Type="http://schemas.openxmlformats.org/officeDocument/2006/relationships/image" Target="../media/image15.jpeg"/><Relationship Id="rId23" Type="http://schemas.openxmlformats.org/officeDocument/2006/relationships/image" Target="../media/image23.jpeg"/><Relationship Id="rId10" Type="http://schemas.openxmlformats.org/officeDocument/2006/relationships/image" Target="../media/image10.wmf"/><Relationship Id="rId19" Type="http://schemas.openxmlformats.org/officeDocument/2006/relationships/image" Target="../media/image19.jpeg"/><Relationship Id="rId4" Type="http://schemas.openxmlformats.org/officeDocument/2006/relationships/image" Target="../media/image4.jpeg"/><Relationship Id="rId9" Type="http://schemas.openxmlformats.org/officeDocument/2006/relationships/image" Target="../media/image9.wmf"/><Relationship Id="rId14" Type="http://schemas.openxmlformats.org/officeDocument/2006/relationships/image" Target="../media/image14.jpeg"/><Relationship Id="rId22" Type="http://schemas.openxmlformats.org/officeDocument/2006/relationships/image" Target="../media/image22.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5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B Elham" pitchFamily="2" charset="-78"/>
              </a:rPr>
              <a:t>بسم‌الله الرحمن الرحیم</a:t>
            </a:r>
            <a:endParaRPr lang="fa-IR" sz="54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B Elham" pitchFamily="2" charset="-78"/>
            </a:endParaRPr>
          </a:p>
        </p:txBody>
      </p:sp>
      <p:sp>
        <p:nvSpPr>
          <p:cNvPr id="3" name="Subtitle 2"/>
          <p:cNvSpPr>
            <a:spLocks noGrp="1"/>
          </p:cNvSpPr>
          <p:nvPr>
            <p:ph type="subTitle" idx="1"/>
          </p:nvPr>
        </p:nvSpPr>
        <p:spPr/>
        <p:txBody>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به نام آنکه جان را فکرت آموخت</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fa-IR" sz="2400" dirty="0" smtClean="0"/>
              <a:t>سرمایه‌گذاری‌های عمدۀ </a:t>
            </a:r>
            <a:r>
              <a:rPr lang="en-US" sz="2400" dirty="0" smtClean="0"/>
              <a:t>REITs</a:t>
            </a:r>
            <a:endParaRPr lang="en-US" sz="2400" dirty="0"/>
          </a:p>
        </p:txBody>
      </p:sp>
      <p:graphicFrame>
        <p:nvGraphicFramePr>
          <p:cNvPr id="6" name="Content Placeholder 5"/>
          <p:cNvGraphicFramePr>
            <a:graphicFrameLocks noGrp="1"/>
          </p:cNvGraphicFramePr>
          <p:nvPr>
            <p:ph idx="1"/>
          </p:nvPr>
        </p:nvGraphicFramePr>
        <p:xfrm>
          <a:off x="533400" y="1905000"/>
          <a:ext cx="8001000" cy="3615943"/>
        </p:xfrm>
        <a:graphic>
          <a:graphicData uri="http://schemas.openxmlformats.org/drawingml/2006/table">
            <a:tbl>
              <a:tblPr rtl="1"/>
              <a:tblGrid>
                <a:gridCol w="2392052"/>
                <a:gridCol w="2760520"/>
                <a:gridCol w="2848428"/>
              </a:tblGrid>
              <a:tr h="401771">
                <a:tc>
                  <a:txBody>
                    <a:bodyPr/>
                    <a:lstStyle/>
                    <a:p>
                      <a:pPr marL="0" marR="0" algn="r" rtl="1">
                        <a:lnSpc>
                          <a:spcPct val="115000"/>
                        </a:lnSpc>
                        <a:spcBef>
                          <a:spcPts val="0"/>
                        </a:spcBef>
                        <a:spcAft>
                          <a:spcPts val="0"/>
                        </a:spcAft>
                      </a:pPr>
                      <a:endParaRPr lang="fa-IR" sz="1600" dirty="0">
                        <a:latin typeface="Calibri"/>
                        <a:ea typeface="Calibri"/>
                        <a:cs typeface="B Zar"/>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600" b="1" dirty="0">
                          <a:latin typeface="Calibri"/>
                          <a:ea typeface="Calibri"/>
                          <a:cs typeface="B Zar"/>
                        </a:rPr>
                        <a:t>بازارهای عمومی</a:t>
                      </a:r>
                      <a:endParaRPr lang="en-US" sz="16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600" b="1" dirty="0">
                          <a:latin typeface="Calibri"/>
                          <a:ea typeface="Calibri"/>
                          <a:cs typeface="B Zar"/>
                        </a:rPr>
                        <a:t>بازارهای خصوصی</a:t>
                      </a:r>
                      <a:endParaRPr lang="en-US" sz="16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086">
                <a:tc>
                  <a:txBody>
                    <a:bodyPr/>
                    <a:lstStyle/>
                    <a:p>
                      <a:pPr marL="0" marR="0" algn="r" rtl="1">
                        <a:lnSpc>
                          <a:spcPct val="115000"/>
                        </a:lnSpc>
                        <a:spcBef>
                          <a:spcPts val="0"/>
                        </a:spcBef>
                        <a:spcAft>
                          <a:spcPts val="0"/>
                        </a:spcAft>
                      </a:pPr>
                      <a:r>
                        <a:rPr lang="fa-IR" sz="1600" b="1" dirty="0">
                          <a:latin typeface="Calibri"/>
                          <a:ea typeface="Calibri"/>
                          <a:cs typeface="B Zar"/>
                        </a:rPr>
                        <a:t>دارایی‌های مبتنی بر حق مالی</a:t>
                      </a:r>
                      <a:endParaRPr lang="en-US" sz="16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15000"/>
                        </a:lnSpc>
                        <a:spcBef>
                          <a:spcPts val="0"/>
                        </a:spcBef>
                        <a:spcAft>
                          <a:spcPts val="0"/>
                        </a:spcAft>
                        <a:buClrTx/>
                        <a:buSzTx/>
                        <a:buFont typeface="Wingdings" pitchFamily="2" charset="2"/>
                        <a:buNone/>
                        <a:tabLst/>
                        <a:defRPr/>
                      </a:pPr>
                      <a:r>
                        <a:rPr lang="fa-IR" sz="1700" kern="1200" dirty="0" smtClean="0">
                          <a:solidFill>
                            <a:schemeClr val="tx1"/>
                          </a:solidFill>
                          <a:latin typeface="Calibri"/>
                          <a:ea typeface="Calibri"/>
                          <a:cs typeface="B Zar"/>
                        </a:rPr>
                        <a:t>سهام یا واحدهای سرمایه‌گذاری در</a:t>
                      </a:r>
                      <a:endParaRPr lang="en-US" sz="1700" kern="1200" dirty="0" smtClean="0">
                        <a:solidFill>
                          <a:schemeClr val="tx1"/>
                        </a:solidFill>
                        <a:latin typeface="Calibri"/>
                        <a:ea typeface="Calibri"/>
                        <a:cs typeface="B Zar"/>
                      </a:endParaRPr>
                    </a:p>
                    <a:p>
                      <a:pPr marL="0" marR="0" indent="0" algn="r" defTabSz="914400" rtl="1" eaLnBrk="1" fontAlgn="auto" latinLnBrk="0" hangingPunct="1">
                        <a:lnSpc>
                          <a:spcPct val="115000"/>
                        </a:lnSpc>
                        <a:spcBef>
                          <a:spcPts val="0"/>
                        </a:spcBef>
                        <a:spcAft>
                          <a:spcPts val="0"/>
                        </a:spcAft>
                        <a:buClrTx/>
                        <a:buSzTx/>
                        <a:buFont typeface="Wingdings" pitchFamily="2" charset="2"/>
                        <a:buChar char="q"/>
                        <a:tabLst/>
                        <a:defRPr/>
                      </a:pPr>
                      <a:r>
                        <a:rPr lang="fa-IR" sz="1700" kern="1200" dirty="0" smtClean="0">
                          <a:solidFill>
                            <a:schemeClr val="tx1"/>
                          </a:solidFill>
                          <a:latin typeface="Calibri"/>
                          <a:ea typeface="Calibri"/>
                          <a:cs typeface="B Zar"/>
                        </a:rPr>
                        <a:t>شرکت‌های عملیاتی مستغلات</a:t>
                      </a:r>
                      <a:endParaRPr lang="en-US" sz="1700" kern="1200" dirty="0">
                        <a:solidFill>
                          <a:schemeClr val="tx1"/>
                        </a:solidFill>
                        <a:latin typeface="Calibri"/>
                        <a:ea typeface="Calibri"/>
                        <a:cs typeface="B Zar"/>
                      </a:endParaRPr>
                    </a:p>
                    <a:p>
                      <a:pPr algn="r" rtl="1">
                        <a:buFont typeface="Wingdings" pitchFamily="2" charset="2"/>
                        <a:buChar char="q"/>
                      </a:pPr>
                      <a:r>
                        <a:rPr lang="fa-IR" sz="1700" kern="1200" dirty="0" smtClean="0">
                          <a:solidFill>
                            <a:schemeClr val="tx1"/>
                          </a:solidFill>
                          <a:latin typeface="Calibri"/>
                          <a:ea typeface="Calibri"/>
                          <a:cs typeface="B Zar"/>
                        </a:rPr>
                        <a:t>صندوق‌های سرمایه‌گذاری مستغلات</a:t>
                      </a:r>
                    </a:p>
                    <a:p>
                      <a:pPr marL="0" marR="0" indent="0" algn="r" defTabSz="914400" rtl="1" eaLnBrk="1" fontAlgn="auto" latinLnBrk="0" hangingPunct="1">
                        <a:lnSpc>
                          <a:spcPct val="115000"/>
                        </a:lnSpc>
                        <a:spcBef>
                          <a:spcPts val="0"/>
                        </a:spcBef>
                        <a:spcAft>
                          <a:spcPts val="0"/>
                        </a:spcAft>
                        <a:buClrTx/>
                        <a:buSzTx/>
                        <a:buFont typeface="Wingdings" pitchFamily="2" charset="2"/>
                        <a:buChar char="q"/>
                        <a:tabLst/>
                        <a:defRPr/>
                      </a:pPr>
                      <a:r>
                        <a:rPr lang="fa-IR" sz="1700" kern="1200" dirty="0" smtClean="0">
                          <a:solidFill>
                            <a:schemeClr val="tx1"/>
                          </a:solidFill>
                          <a:latin typeface="Calibri"/>
                          <a:ea typeface="Calibri"/>
                          <a:cs typeface="B Zar"/>
                        </a:rPr>
                        <a:t>صندوق‌های زمین و ساختمان</a:t>
                      </a:r>
                      <a:endParaRPr lang="en-US" sz="1700" kern="1200" dirty="0" smtClean="0">
                        <a:solidFill>
                          <a:schemeClr val="tx1"/>
                        </a:solidFill>
                        <a:latin typeface="Calibri"/>
                        <a:ea typeface="Calibri"/>
                        <a:cs typeface="B Zar"/>
                      </a:endParaRPr>
                    </a:p>
                    <a:p>
                      <a:pPr marL="0" marR="0" algn="r" rtl="1">
                        <a:lnSpc>
                          <a:spcPct val="115000"/>
                        </a:lnSpc>
                        <a:spcBef>
                          <a:spcPts val="0"/>
                        </a:spcBef>
                        <a:spcAft>
                          <a:spcPts val="0"/>
                        </a:spcAft>
                        <a:buFont typeface="Wingdings" pitchFamily="2" charset="2"/>
                        <a:buChar char="q"/>
                      </a:pPr>
                      <a:r>
                        <a:rPr lang="fa-IR" sz="1700" dirty="0" smtClean="0">
                          <a:latin typeface="Calibri"/>
                          <a:ea typeface="Calibri"/>
                          <a:cs typeface="B Zar"/>
                        </a:rPr>
                        <a:t>صندوق‌های </a:t>
                      </a:r>
                      <a:r>
                        <a:rPr lang="fa-IR" sz="1700" dirty="0">
                          <a:latin typeface="Calibri"/>
                          <a:ea typeface="Calibri"/>
                          <a:cs typeface="B Zar"/>
                        </a:rPr>
                        <a:t>سرمایه‌گذاری مشترک</a:t>
                      </a:r>
                      <a:endParaRPr lang="en-US" sz="17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buFont typeface="Wingdings" pitchFamily="2" charset="2"/>
                        <a:buChar char="q"/>
                      </a:pPr>
                      <a:r>
                        <a:rPr lang="fa-IR" sz="1700" kern="1200" dirty="0" smtClean="0">
                          <a:solidFill>
                            <a:schemeClr val="tx1"/>
                          </a:solidFill>
                          <a:latin typeface="Calibri"/>
                          <a:ea typeface="Calibri"/>
                          <a:cs typeface="B Zar"/>
                        </a:rPr>
                        <a:t>ملک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086">
                <a:tc>
                  <a:txBody>
                    <a:bodyPr/>
                    <a:lstStyle/>
                    <a:p>
                      <a:pPr marL="0" marR="0" algn="r" rtl="1">
                        <a:lnSpc>
                          <a:spcPct val="115000"/>
                        </a:lnSpc>
                        <a:spcBef>
                          <a:spcPts val="0"/>
                        </a:spcBef>
                        <a:spcAft>
                          <a:spcPts val="0"/>
                        </a:spcAft>
                      </a:pPr>
                      <a:r>
                        <a:rPr lang="fa-IR" sz="1600" b="1" dirty="0">
                          <a:latin typeface="Calibri"/>
                          <a:ea typeface="Calibri"/>
                          <a:cs typeface="B Zar"/>
                        </a:rPr>
                        <a:t>دارایی‌های مبتنی بر بدهی</a:t>
                      </a:r>
                      <a:endParaRPr lang="en-US" sz="16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buFont typeface="Wingdings" pitchFamily="2" charset="2"/>
                        <a:buChar char="q"/>
                      </a:pPr>
                      <a:r>
                        <a:rPr lang="fa-IR" sz="1700" dirty="0">
                          <a:latin typeface="Calibri"/>
                          <a:ea typeface="Calibri"/>
                          <a:cs typeface="B Zar"/>
                        </a:rPr>
                        <a:t>اوراق قرضه</a:t>
                      </a:r>
                      <a:endParaRPr lang="en-US" sz="1700" dirty="0">
                        <a:latin typeface="Calibri"/>
                        <a:ea typeface="Calibri"/>
                        <a:cs typeface="Arial"/>
                      </a:endParaRPr>
                    </a:p>
                    <a:p>
                      <a:pPr marL="0" marR="0" algn="r" rtl="1">
                        <a:lnSpc>
                          <a:spcPct val="115000"/>
                        </a:lnSpc>
                        <a:spcBef>
                          <a:spcPts val="0"/>
                        </a:spcBef>
                        <a:spcAft>
                          <a:spcPts val="0"/>
                        </a:spcAft>
                        <a:buFont typeface="Wingdings" pitchFamily="2" charset="2"/>
                        <a:buChar char="q"/>
                      </a:pPr>
                      <a:r>
                        <a:rPr lang="fa-IR" sz="1700" dirty="0">
                          <a:latin typeface="Calibri"/>
                          <a:ea typeface="Calibri"/>
                          <a:cs typeface="B Zar"/>
                        </a:rPr>
                        <a:t>اوراق بهادار با پشتوانۀ </a:t>
                      </a:r>
                      <a:r>
                        <a:rPr lang="fa-IR" sz="1700" dirty="0" smtClean="0">
                          <a:latin typeface="Calibri"/>
                          <a:ea typeface="Calibri"/>
                          <a:cs typeface="B Zar"/>
                        </a:rPr>
                        <a:t>رهن</a:t>
                      </a:r>
                    </a:p>
                    <a:p>
                      <a:pPr marL="457200" marR="0" lvl="1" algn="r" rtl="1">
                        <a:lnSpc>
                          <a:spcPct val="115000"/>
                        </a:lnSpc>
                        <a:spcBef>
                          <a:spcPts val="0"/>
                        </a:spcBef>
                        <a:spcAft>
                          <a:spcPts val="0"/>
                        </a:spcAft>
                        <a:buFont typeface="Arial" pitchFamily="34" charset="0"/>
                        <a:buChar char="•"/>
                      </a:pPr>
                      <a:r>
                        <a:rPr lang="fa-IR" sz="1700" dirty="0" smtClean="0">
                          <a:latin typeface="Calibri"/>
                          <a:ea typeface="Calibri"/>
                          <a:cs typeface="B Zar"/>
                        </a:rPr>
                        <a:t> گواهی انتقالی س</a:t>
                      </a:r>
                      <a:r>
                        <a:rPr lang="fa-IR" sz="1700" baseline="0" dirty="0" smtClean="0">
                          <a:latin typeface="Calibri"/>
                          <a:ea typeface="Calibri"/>
                          <a:cs typeface="B Zar"/>
                        </a:rPr>
                        <a:t>پرده</a:t>
                      </a:r>
                    </a:p>
                    <a:p>
                      <a:pPr marL="457200" marR="0" lvl="1" algn="r" rtl="1">
                        <a:lnSpc>
                          <a:spcPct val="115000"/>
                        </a:lnSpc>
                        <a:spcBef>
                          <a:spcPts val="0"/>
                        </a:spcBef>
                        <a:spcAft>
                          <a:spcPts val="0"/>
                        </a:spcAft>
                        <a:buFont typeface="Arial" pitchFamily="34" charset="0"/>
                        <a:buChar char="•"/>
                      </a:pPr>
                      <a:r>
                        <a:rPr lang="fa-IR" sz="1700" baseline="0" dirty="0" smtClean="0">
                          <a:latin typeface="Calibri"/>
                          <a:ea typeface="Calibri"/>
                          <a:cs typeface="B Zar"/>
                        </a:rPr>
                        <a:t>تعهدات رهنی وثیقه دار</a:t>
                      </a:r>
                      <a:endParaRPr lang="fa-IR" sz="1700" dirty="0" smtClean="0">
                        <a:latin typeface="Calibri"/>
                        <a:ea typeface="Calibri"/>
                        <a:cs typeface="B Zar"/>
                      </a:endParaRPr>
                    </a:p>
                    <a:p>
                      <a:pPr marL="0" marR="0" algn="r" rtl="1">
                        <a:lnSpc>
                          <a:spcPct val="115000"/>
                        </a:lnSpc>
                        <a:spcBef>
                          <a:spcPts val="0"/>
                        </a:spcBef>
                        <a:spcAft>
                          <a:spcPts val="0"/>
                        </a:spcAft>
                      </a:pPr>
                      <a:endParaRPr lang="fa-IR" sz="1700" dirty="0" smtClean="0">
                        <a:latin typeface="Calibri"/>
                        <a:ea typeface="Calibri"/>
                        <a:cs typeface="B Za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buFont typeface="Wingdings" pitchFamily="2" charset="2"/>
                        <a:buChar char="q"/>
                      </a:pPr>
                      <a:r>
                        <a:rPr lang="fa-IR" sz="1700" dirty="0" smtClean="0">
                          <a:latin typeface="Calibri"/>
                          <a:ea typeface="Calibri"/>
                          <a:cs typeface="B Zar"/>
                        </a:rPr>
                        <a:t>وام‌های رهنی</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مزایای سرمایه‌گذاری در </a:t>
            </a:r>
            <a:r>
              <a:rPr lang="en-US" sz="3200" dirty="0" smtClean="0"/>
              <a:t>REITs</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اهم الزامات قانونی </a:t>
            </a:r>
            <a:r>
              <a:rPr lang="en-US" sz="2800" dirty="0" smtClean="0"/>
              <a:t>REITs</a:t>
            </a:r>
            <a:r>
              <a:rPr lang="fa-IR" sz="3600" dirty="0" smtClean="0"/>
              <a:t> در ایالات متحده</a:t>
            </a:r>
            <a:endParaRPr lang="en-US" sz="36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smtClean="0"/>
              <a:t/>
            </a:r>
            <a:br>
              <a:rPr lang="en-US"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صندوق‌های</a:t>
            </a:r>
            <a:r>
              <a:rPr lang="fa-IR" sz="3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t>
            </a:r>
            <a:r>
              <a:rPr lang="fa-IR"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سرمایه‌گذاری</a:t>
            </a:r>
            <a:r>
              <a:rPr lang="fa-IR" sz="3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t>
            </a:r>
            <a:r>
              <a:rPr lang="fa-IR"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زمین و ساختمان در ایران</a:t>
            </a:r>
            <a:endPar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15</a:t>
            </a:fld>
            <a:endParaRPr lang="en-US" dirty="0"/>
          </a:p>
        </p:txBody>
      </p:sp>
      <p:sp>
        <p:nvSpPr>
          <p:cNvPr id="5" name="TextBox 4"/>
          <p:cNvSpPr txBox="1"/>
          <p:nvPr/>
        </p:nvSpPr>
        <p:spPr>
          <a:xfrm>
            <a:off x="685800" y="4724400"/>
            <a:ext cx="7772400" cy="1569660"/>
          </a:xfrm>
          <a:prstGeom prst="rect">
            <a:avLst/>
          </a:prstGeom>
          <a:noFill/>
        </p:spPr>
        <p:txBody>
          <a:bodyPr wrap="square" rtlCol="0">
            <a:spAutoFit/>
          </a:bodyPr>
          <a:lstStyle/>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تعریف</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اهداف</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ارکان</a:t>
            </a:r>
          </a:p>
          <a:p>
            <a:pPr algn="r" rtl="1">
              <a:buFont typeface="Wingdings" pitchFamily="2" charset="2"/>
              <a:buChar char="ü"/>
            </a:pPr>
            <a:endParaRPr lang="en-US"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4"/>
          <p:cNvSpPr txBox="1"/>
          <p:nvPr/>
        </p:nvSpPr>
        <p:spPr>
          <a:xfrm>
            <a:off x="914400" y="1066800"/>
            <a:ext cx="7543800" cy="523220"/>
          </a:xfrm>
          <a:prstGeom prst="rect">
            <a:avLst/>
          </a:prstGeom>
          <a:noFill/>
        </p:spPr>
        <p:txBody>
          <a:bodyPr wrap="square">
            <a:spAutoFit/>
          </a:bodyPr>
          <a:lstStyle>
            <a:extLst/>
          </a:lstStyle>
          <a:p>
            <a:pPr marL="0" indent="0">
              <a:buNone/>
            </a:pPr>
            <a:endParaRPr lang="en-US" sz="2800" dirty="0"/>
          </a:p>
        </p:txBody>
      </p:sp>
      <p:sp>
        <p:nvSpPr>
          <p:cNvPr id="28" name="Rectangle 6"/>
          <p:cNvSpPr>
            <a:spLocks noGrp="1"/>
          </p:cNvSpPr>
          <p:nvPr>
            <p:ph type="title"/>
          </p:nvPr>
        </p:nvSpPr>
        <p:spPr>
          <a:xfrm>
            <a:off x="457200" y="503237"/>
            <a:ext cx="7086600" cy="487363"/>
          </a:xfrm>
        </p:spPr>
        <p:txBody>
          <a:bodyPr anchor="ctr" anchorCtr="0">
            <a:noAutofit/>
          </a:bodyPr>
          <a:lstStyle>
            <a:extLst/>
          </a:lstStyle>
          <a:p>
            <a:r>
              <a:rPr lang="fa-IR" dirty="0" smtClean="0"/>
              <a:t>اهداف صندوق زمین و ساختمان </a:t>
            </a:r>
            <a:endParaRPr lang="en-US" dirty="0" smtClean="0"/>
          </a:p>
        </p:txBody>
      </p:sp>
      <p:graphicFrame>
        <p:nvGraphicFramePr>
          <p:cNvPr id="6" name="Content Placeholder 5"/>
          <p:cNvGraphicFramePr>
            <a:graphicFrameLocks noGrp="1"/>
          </p:cNvGraphicFramePr>
          <p:nvPr>
            <p:ph idx="1"/>
          </p:nvPr>
        </p:nvGraphicFramePr>
        <p:xfrm>
          <a:off x="533400" y="1524000"/>
          <a:ext cx="78486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chor="ctr" anchorCtr="0"/>
          <a:lstStyle/>
          <a:p>
            <a:pPr lvl="0"/>
            <a:r>
              <a:rPr lang="fa-IR" sz="2400" dirty="0" smtClean="0"/>
              <a:t>تفاوت صندوق زمین و ساختمان با صندوق‌ سرمایه‌گذاری مستغلات  </a:t>
            </a:r>
          </a:p>
        </p:txBody>
      </p:sp>
      <p:graphicFrame>
        <p:nvGraphicFramePr>
          <p:cNvPr id="5" name="Content Placeholder 4"/>
          <p:cNvGraphicFramePr>
            <a:graphicFrameLocks noGrp="1"/>
          </p:cNvGraphicFramePr>
          <p:nvPr>
            <p:ph idx="1"/>
          </p:nvPr>
        </p:nvGraphicFramePr>
        <p:xfrm>
          <a:off x="457200" y="1600200"/>
          <a:ext cx="7467600" cy="4221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400" dirty="0" smtClean="0"/>
              <a:t>تفاوت صندوق زمین و ساختمان با صندوق‌ سرمایه‌گذاری مستغلات </a:t>
            </a:r>
            <a:endParaRPr lang="en-US" sz="2400" dirty="0"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971800"/>
            <a:ext cx="7772400" cy="1981200"/>
          </a:xfrm>
        </p:spPr>
        <p:txBody>
          <a:bodyPr>
            <a:noAutofit/>
          </a:bodyPr>
          <a:lstStyle/>
          <a:p>
            <a:pPr>
              <a:lnSpc>
                <a:spcPct val="200000"/>
              </a:lnSpc>
            </a:pPr>
            <a: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تأمین مالی املاک و مستغلات</a:t>
            </a:r>
            <a:b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cs typeface="B Elham" pitchFamily="2" charset="-78"/>
              </a:rPr>
              <a:t>صندوق‌های سرمایه‌گذاری مستغلات و صندوق‌های زمین و ساختمان</a:t>
            </a:r>
            <a:r>
              <a:rPr lang="en-US" sz="4800" dirty="0" smtClean="0"/>
              <a:t/>
            </a:r>
            <a:br>
              <a:rPr lang="en-US" sz="4800" dirty="0" smtClean="0"/>
            </a:br>
            <a:r>
              <a:rPr lang="en-US" sz="4800" dirty="0" smtClean="0"/>
              <a:t/>
            </a:r>
            <a:br>
              <a:rPr lang="en-US" sz="4800" dirty="0" smtClean="0"/>
            </a:br>
            <a:r>
              <a:rPr lang="en-US"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en-US"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fa-IR" sz="4800" b="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Subtitle 2"/>
          <p:cNvSpPr>
            <a:spLocks noGrp="1"/>
          </p:cNvSpPr>
          <p:nvPr>
            <p:ph type="subTitle" idx="1"/>
          </p:nvPr>
        </p:nvSpPr>
        <p:spPr>
          <a:xfrm>
            <a:off x="1371600" y="4800600"/>
            <a:ext cx="7391400" cy="838200"/>
          </a:xfrm>
        </p:spPr>
        <p:txBody>
          <a:bodyPr>
            <a:normAutofit lnSpcReduction="10000"/>
          </a:bodyPr>
          <a:lstStyle/>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a:p>
            <a:pPr algn="ctr">
              <a:lnSpc>
                <a:spcPct val="30000"/>
              </a:lnSpc>
            </a:pPr>
            <a:endPar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r>
              <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rPr>
              <a:t>حسین عبده تبریزی</a:t>
            </a:r>
          </a:p>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r>
              <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rPr>
              <a:t>میثم رادپور</a:t>
            </a:r>
          </a:p>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endPar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endParaRPr lang="en-US"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p:txBody>
      </p:sp>
      <p:sp>
        <p:nvSpPr>
          <p:cNvPr id="4" name="TextBox 3"/>
          <p:cNvSpPr txBox="1"/>
          <p:nvPr/>
        </p:nvSpPr>
        <p:spPr>
          <a:xfrm>
            <a:off x="1676400" y="5867401"/>
            <a:ext cx="7261600" cy="523220"/>
          </a:xfrm>
          <a:prstGeom prst="rect">
            <a:avLst/>
          </a:prstGeom>
          <a:noFill/>
        </p:spPr>
        <p:txBody>
          <a:bodyPr wrap="square" rtlCol="1">
            <a:spAutoFit/>
          </a:bodyPr>
          <a:lstStyle/>
          <a:p>
            <a:pPr algn="r" rtl="1"/>
            <a:r>
              <a:rPr lang="fa-IR" sz="1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سیزدهم آذر‌ماه سال نودویک – تهران</a:t>
            </a:r>
            <a:endParaRPr lang="en-US" sz="1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a:p>
            <a:pPr algn="r" rtl="1"/>
            <a:r>
              <a:rPr lang="fa-IR" sz="1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 اول بار ارائه در دانشگاه صنعتی شریف، کلاس تأمین مالی و سرمایه‌گذاری املاک و مستغلات</a:t>
            </a:r>
            <a:endParaRPr lang="en-US" sz="1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1000"/>
                                        <p:tgtEl>
                                          <p:spTgt spid="3">
                                            <p:txEl>
                                              <p:pRg st="5" end="5"/>
                                            </p:txEl>
                                          </p:spTgt>
                                        </p:tgtEl>
                                      </p:cBhvr>
                                    </p:animEffect>
                                    <p:anim calcmode="lin" valueType="num">
                                      <p:cBhvr>
                                        <p:cTn id="2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55" presetClass="entr" presetSubtype="0"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1000" fill="hold"/>
                                        <p:tgtEl>
                                          <p:spTgt spid="4"/>
                                        </p:tgtEl>
                                        <p:attrNameLst>
                                          <p:attrName>ppt_w</p:attrName>
                                        </p:attrNameLst>
                                      </p:cBhvr>
                                      <p:tavLst>
                                        <p:tav tm="0">
                                          <p:val>
                                            <p:strVal val="#ppt_w*0.70"/>
                                          </p:val>
                                        </p:tav>
                                        <p:tav tm="100000">
                                          <p:val>
                                            <p:strVal val="#ppt_w"/>
                                          </p:val>
                                        </p:tav>
                                      </p:tavLst>
                                    </p:anim>
                                    <p:anim calcmode="lin" valueType="num">
                                      <p:cBhvr>
                                        <p:cTn id="27" dur="1000" fill="hold"/>
                                        <p:tgtEl>
                                          <p:spTgt spid="4"/>
                                        </p:tgtEl>
                                        <p:attrNameLst>
                                          <p:attrName>ppt_h</p:attrName>
                                        </p:attrNameLst>
                                      </p:cBhvr>
                                      <p:tavLst>
                                        <p:tav tm="0">
                                          <p:val>
                                            <p:strVal val="#ppt_h"/>
                                          </p:val>
                                        </p:tav>
                                        <p:tav tm="100000">
                                          <p:val>
                                            <p:strVal val="#ppt_h"/>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4"/>
          <p:cNvSpPr txBox="1"/>
          <p:nvPr/>
        </p:nvSpPr>
        <p:spPr>
          <a:xfrm>
            <a:off x="914400" y="1066800"/>
            <a:ext cx="7543800" cy="523220"/>
          </a:xfrm>
          <a:prstGeom prst="rect">
            <a:avLst/>
          </a:prstGeom>
          <a:noFill/>
        </p:spPr>
        <p:txBody>
          <a:bodyPr wrap="square">
            <a:spAutoFit/>
          </a:bodyPr>
          <a:lstStyle>
            <a:extLst/>
          </a:lstStyle>
          <a:p>
            <a:pPr marL="0" indent="0">
              <a:buNone/>
            </a:pPr>
            <a:endParaRPr lang="en-US" sz="2800" dirty="0"/>
          </a:p>
        </p:txBody>
      </p:sp>
      <p:sp>
        <p:nvSpPr>
          <p:cNvPr id="28" name="Rectangle 6"/>
          <p:cNvSpPr>
            <a:spLocks noGrp="1"/>
          </p:cNvSpPr>
          <p:nvPr>
            <p:ph type="title"/>
          </p:nvPr>
        </p:nvSpPr>
        <p:spPr/>
        <p:txBody>
          <a:bodyPr>
            <a:noAutofit/>
          </a:bodyPr>
          <a:lstStyle>
            <a:extLst/>
          </a:lstStyle>
          <a:p>
            <a:pPr algn="ctr" rtl="1"/>
            <a:r>
              <a:rPr lang="fa-IR" sz="3200" dirty="0" smtClean="0"/>
              <a:t>فرآیند کلی عملکرد صندوق زمین و ساختمان</a:t>
            </a:r>
            <a:endParaRPr lang="en-US" sz="3200" dirty="0" smtClean="0"/>
          </a:p>
        </p:txBody>
      </p:sp>
      <p:graphicFrame>
        <p:nvGraphicFramePr>
          <p:cNvPr id="6" name="Content Placeholder 14"/>
          <p:cNvGraphicFramePr>
            <a:graphicFrameLocks noGrp="1"/>
          </p:cNvGraphicFramePr>
          <p:nvPr>
            <p:ph idx="1"/>
          </p:nvPr>
        </p:nvGraphicFramePr>
        <p:xfrm>
          <a:off x="381000" y="1524000"/>
          <a:ext cx="7467600" cy="4221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5933" y="381000"/>
            <a:ext cx="4891084" cy="584775"/>
          </a:xfrm>
          <a:prstGeom prst="rect">
            <a:avLst/>
          </a:prstGeom>
        </p:spPr>
        <p:txBody>
          <a:bodyPr wrap="none">
            <a:spAutoFit/>
          </a:bodyPr>
          <a:lstStyle/>
          <a:p>
            <a:pPr lvl="0" algn="ctr">
              <a:buClr>
                <a:srgbClr val="92D050"/>
              </a:buClr>
              <a:defRPr/>
            </a:pPr>
            <a:r>
              <a:rPr lang="fa-IR" sz="3200" dirty="0" smtClean="0">
                <a:solidFill>
                  <a:schemeClr val="accent1"/>
                </a:solidFill>
                <a:cs typeface="B Elham" pitchFamily="2" charset="-78"/>
              </a:rPr>
              <a:t>ساختار صندوق‌های</a:t>
            </a:r>
            <a:r>
              <a:rPr lang="fa-IR" sz="3200" dirty="0" smtClean="0"/>
              <a:t> </a:t>
            </a:r>
            <a:r>
              <a:rPr lang="fa-IR" sz="3200" dirty="0" smtClean="0">
                <a:solidFill>
                  <a:schemeClr val="accent1"/>
                </a:solidFill>
                <a:cs typeface="B Elham" pitchFamily="2" charset="-78"/>
              </a:rPr>
              <a:t>زمین و ساختمان</a:t>
            </a:r>
            <a:endParaRPr lang="fa-IR" sz="3200" dirty="0">
              <a:solidFill>
                <a:schemeClr val="accent1"/>
              </a:solidFill>
              <a:cs typeface="B Elham" pitchFamily="2" charset="-78"/>
            </a:endParaRPr>
          </a:p>
        </p:txBody>
      </p:sp>
      <p:graphicFrame>
        <p:nvGraphicFramePr>
          <p:cNvPr id="6" name="Diagram 5"/>
          <p:cNvGraphicFramePr/>
          <p:nvPr/>
        </p:nvGraphicFramePr>
        <p:xfrm>
          <a:off x="457200" y="1457742"/>
          <a:ext cx="7772400" cy="43334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quarter" idx="10"/>
          </p:nvPr>
        </p:nvSpPr>
        <p:spPr>
          <a:xfrm>
            <a:off x="457200" y="6400800"/>
            <a:ext cx="2133600" cy="300038"/>
          </a:xfrm>
        </p:spPr>
        <p:txBody>
          <a:bodyPr/>
          <a:lstStyle/>
          <a:p>
            <a:pPr>
              <a:defRPr/>
            </a:pPr>
            <a:r>
              <a:rPr lang="en-US" dirty="0" err="1">
                <a:effectLst>
                  <a:outerShdw blurRad="38100" dist="38100" dir="2700000" algn="tl">
                    <a:srgbClr val="000000"/>
                  </a:outerShdw>
                </a:effectLst>
                <a:latin typeface="+mn-lt"/>
              </a:rPr>
              <a:t>Novin</a:t>
            </a:r>
            <a:r>
              <a:rPr lang="en-US" dirty="0">
                <a:effectLst>
                  <a:outerShdw blurRad="38100" dist="38100" dir="2700000" algn="tl">
                    <a:srgbClr val="000000"/>
                  </a:outerShdw>
                </a:effectLst>
                <a:latin typeface="+mn-lt"/>
              </a:rPr>
              <a:t> Investment Bank</a:t>
            </a:r>
          </a:p>
          <a:p>
            <a:pPr>
              <a:defRPr/>
            </a:pPr>
            <a:r>
              <a:rPr lang="en-US" dirty="0">
                <a:effectLst>
                  <a:outerShdw blurRad="38100" dist="38100" dir="2700000" algn="tl">
                    <a:srgbClr val="000000"/>
                  </a:outerShdw>
                </a:effectLst>
                <a:latin typeface="+mn-lt"/>
              </a:rPr>
              <a:t>http://www.novinib.com</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304800"/>
            <a:ext cx="8229600" cy="838200"/>
          </a:xfrm>
        </p:spPr>
        <p:txBody>
          <a:bodyPr/>
          <a:lstStyle/>
          <a:p>
            <a:pPr rtl="0" eaLnBrk="1" hangingPunct="1">
              <a:buClr>
                <a:srgbClr val="92D050"/>
              </a:buClr>
              <a:defRPr/>
            </a:pPr>
            <a:r>
              <a:rPr lang="fa-IR" sz="3200" kern="1200" dirty="0" smtClean="0">
                <a:latin typeface="Arial" charset="0"/>
                <a:ea typeface="+mn-ea"/>
              </a:rPr>
              <a:t>ارکان صندوق زمین و ساختمان</a:t>
            </a:r>
            <a:endParaRPr lang="en-US" sz="3200" kern="1200" dirty="0" smtClean="0">
              <a:latin typeface="Arial" charset="0"/>
              <a:ea typeface="+mn-ea"/>
            </a:endParaRPr>
          </a:p>
        </p:txBody>
      </p:sp>
      <p:sp>
        <p:nvSpPr>
          <p:cNvPr id="4" name="Rounded Rectangle 3"/>
          <p:cNvSpPr/>
          <p:nvPr/>
        </p:nvSpPr>
        <p:spPr>
          <a:xfrm>
            <a:off x="3571868" y="1500174"/>
            <a:ext cx="2071702" cy="857256"/>
          </a:xfrm>
          <a:prstGeom prst="roundRect">
            <a:avLst/>
          </a:prstGeom>
          <a:blipFill>
            <a:blip r:embed="rId3" cstate="print"/>
            <a:tile tx="0" ty="0" sx="100000" sy="100000" flip="none" algn="tl"/>
          </a:blipFill>
        </p:spPr>
        <p:style>
          <a:lnRef idx="2">
            <a:schemeClr val="accent6"/>
          </a:lnRef>
          <a:fillRef idx="1">
            <a:schemeClr val="lt1"/>
          </a:fillRef>
          <a:effectRef idx="0">
            <a:schemeClr val="accent6"/>
          </a:effectRef>
          <a:fontRef idx="minor">
            <a:schemeClr val="dk1"/>
          </a:fontRef>
        </p:style>
        <p:txBody>
          <a:bodyPr anchor="ctr"/>
          <a:lstStyle/>
          <a:p>
            <a:pPr algn="ctr">
              <a:defRPr/>
            </a:pPr>
            <a:r>
              <a:rPr lang="fa-IR" b="1" dirty="0">
                <a:ln w="12700">
                  <a:solidFill>
                    <a:srgbClr val="C00000"/>
                  </a:solidFill>
                  <a:prstDash val="solid"/>
                </a:ln>
                <a:solidFill>
                  <a:srgbClr val="FF9900"/>
                </a:solidFill>
                <a:effectLst>
                  <a:outerShdw blurRad="38100" dist="38100" dir="2700000" algn="tl">
                    <a:srgbClr val="000000">
                      <a:alpha val="43137"/>
                    </a:srgbClr>
                  </a:outerShdw>
                </a:effectLst>
                <a:cs typeface="B Nazanin" pitchFamily="2" charset="-78"/>
              </a:rPr>
              <a:t>مجمع صندوق زمین و ساختمان</a:t>
            </a:r>
            <a:endParaRPr lang="en-US" b="1" dirty="0">
              <a:ln w="12700">
                <a:solidFill>
                  <a:srgbClr val="C00000"/>
                </a:solidFill>
                <a:prstDash val="solid"/>
              </a:ln>
              <a:solidFill>
                <a:srgbClr val="FF9900"/>
              </a:solidFill>
              <a:effectLst>
                <a:outerShdw blurRad="38100" dist="38100" dir="2700000" algn="tl">
                  <a:srgbClr val="000000">
                    <a:alpha val="43137"/>
                  </a:srgbClr>
                </a:outerShdw>
              </a:effectLst>
              <a:cs typeface="B Nazanin" pitchFamily="2" charset="-78"/>
            </a:endParaRPr>
          </a:p>
        </p:txBody>
      </p:sp>
      <p:sp>
        <p:nvSpPr>
          <p:cNvPr id="5" name="Right Arrow 4"/>
          <p:cNvSpPr/>
          <p:nvPr/>
        </p:nvSpPr>
        <p:spPr>
          <a:xfrm>
            <a:off x="357158" y="1428736"/>
            <a:ext cx="3214710" cy="928694"/>
          </a:xfrm>
          <a:prstGeom prst="rightArrow">
            <a:avLst>
              <a:gd name="adj1" fmla="val 69394"/>
              <a:gd name="adj2" fmla="val 36424"/>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fa-IR" b="1" dirty="0">
                <a:ln w="18000">
                  <a:solidFill>
                    <a:schemeClr val="accent1">
                      <a:lumMod val="75000"/>
                    </a:schemeClr>
                  </a:solidFill>
                  <a:prstDash val="solid"/>
                  <a:miter lim="800000"/>
                </a:ln>
                <a:solidFill>
                  <a:srgbClr val="00FFFF"/>
                </a:solidFill>
                <a:effectLst>
                  <a:outerShdw blurRad="38100" dist="38100" dir="2700000" algn="tl">
                    <a:srgbClr val="000000">
                      <a:alpha val="43137"/>
                    </a:srgbClr>
                  </a:outerShdw>
                </a:effectLst>
                <a:cs typeface="B Nazanin" pitchFamily="2" charset="-78"/>
              </a:rPr>
              <a:t>دارندگان بیش از 5 درصد از کل </a:t>
            </a:r>
            <a:r>
              <a:rPr lang="fa-IR" b="1" dirty="0" smtClean="0">
                <a:ln w="18000">
                  <a:solidFill>
                    <a:schemeClr val="accent1">
                      <a:lumMod val="75000"/>
                    </a:schemeClr>
                  </a:solidFill>
                  <a:prstDash val="solid"/>
                  <a:miter lim="800000"/>
                </a:ln>
                <a:solidFill>
                  <a:srgbClr val="00FFFF"/>
                </a:solidFill>
                <a:effectLst>
                  <a:outerShdw blurRad="38100" dist="38100" dir="2700000" algn="tl">
                    <a:srgbClr val="000000">
                      <a:alpha val="43137"/>
                    </a:srgbClr>
                  </a:outerShdw>
                </a:effectLst>
                <a:cs typeface="B Nazanin" pitchFamily="2" charset="-78"/>
              </a:rPr>
              <a:t>واحدهای سرمایه‌گذاری </a:t>
            </a:r>
            <a:r>
              <a:rPr lang="fa-IR" b="1" dirty="0">
                <a:ln w="18000">
                  <a:solidFill>
                    <a:schemeClr val="accent1">
                      <a:lumMod val="75000"/>
                    </a:schemeClr>
                  </a:solidFill>
                  <a:prstDash val="solid"/>
                  <a:miter lim="800000"/>
                </a:ln>
                <a:solidFill>
                  <a:srgbClr val="00FFFF"/>
                </a:solidFill>
                <a:effectLst>
                  <a:outerShdw blurRad="38100" dist="38100" dir="2700000" algn="tl">
                    <a:srgbClr val="000000">
                      <a:alpha val="43137"/>
                    </a:srgbClr>
                  </a:outerShdw>
                </a:effectLst>
                <a:cs typeface="B Nazanin" pitchFamily="2" charset="-78"/>
              </a:rPr>
              <a:t>و متولی</a:t>
            </a:r>
            <a:endParaRPr lang="en-US" b="1" dirty="0">
              <a:ln w="18000">
                <a:solidFill>
                  <a:schemeClr val="accent1">
                    <a:lumMod val="75000"/>
                  </a:schemeClr>
                </a:solidFill>
                <a:prstDash val="solid"/>
                <a:miter lim="800000"/>
              </a:ln>
              <a:solidFill>
                <a:srgbClr val="00FFFF"/>
              </a:solidFill>
              <a:effectLst>
                <a:outerShdw blurRad="38100" dist="38100" dir="2700000" algn="tl">
                  <a:srgbClr val="000000">
                    <a:alpha val="43137"/>
                  </a:srgbClr>
                </a:outerShdw>
              </a:effectLst>
              <a:cs typeface="B Nazanin" pitchFamily="2" charset="-78"/>
            </a:endParaRPr>
          </a:p>
        </p:txBody>
      </p:sp>
      <p:sp>
        <p:nvSpPr>
          <p:cNvPr id="9" name="Rounded Rectangle 8"/>
          <p:cNvSpPr/>
          <p:nvPr/>
        </p:nvSpPr>
        <p:spPr>
          <a:xfrm>
            <a:off x="7215206" y="3357562"/>
            <a:ext cx="928694" cy="642942"/>
          </a:xfrm>
          <a:prstGeom prst="roundRect">
            <a:avLst/>
          </a:prstGeom>
          <a:solidFill>
            <a:srgbClr val="EEE6AC"/>
          </a:solidFill>
          <a:ln>
            <a:solidFill>
              <a:srgbClr val="00B050"/>
            </a:solidFill>
          </a:ln>
          <a:effectLst>
            <a:glow rad="1397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b="1" dirty="0">
                <a:ln>
                  <a:solidFill>
                    <a:srgbClr val="663300"/>
                  </a:solidFill>
                </a:ln>
                <a:solidFill>
                  <a:srgbClr val="CC9900"/>
                </a:solidFill>
                <a:effectLst>
                  <a:outerShdw blurRad="38100" dist="38100" dir="2700000" algn="tl">
                    <a:srgbClr val="000000">
                      <a:alpha val="43137"/>
                    </a:srgbClr>
                  </a:outerShdw>
                </a:effectLst>
                <a:cs typeface="B Nazanin" pitchFamily="2" charset="-78"/>
              </a:rPr>
              <a:t>متولی</a:t>
            </a:r>
            <a:endParaRPr lang="en-US" b="1" dirty="0">
              <a:ln>
                <a:solidFill>
                  <a:srgbClr val="663300"/>
                </a:solidFill>
              </a:ln>
              <a:solidFill>
                <a:srgbClr val="CC9900"/>
              </a:solidFill>
              <a:effectLst>
                <a:outerShdw blurRad="38100" dist="38100" dir="2700000" algn="tl">
                  <a:srgbClr val="000000">
                    <a:alpha val="43137"/>
                  </a:srgbClr>
                </a:outerShdw>
              </a:effectLst>
              <a:cs typeface="B Nazanin" pitchFamily="2" charset="-78"/>
            </a:endParaRPr>
          </a:p>
        </p:txBody>
      </p:sp>
      <p:sp>
        <p:nvSpPr>
          <p:cNvPr id="10" name="Rounded Rectangle 9"/>
          <p:cNvSpPr/>
          <p:nvPr/>
        </p:nvSpPr>
        <p:spPr>
          <a:xfrm>
            <a:off x="714348" y="3429000"/>
            <a:ext cx="1857388" cy="642942"/>
          </a:xfrm>
          <a:prstGeom prst="roundRect">
            <a:avLst/>
          </a:prstGeom>
          <a:solidFill>
            <a:srgbClr val="EEE6AC"/>
          </a:solidFill>
          <a:ln>
            <a:solidFill>
              <a:srgbClr val="00B050"/>
            </a:solidFill>
          </a:ln>
          <a:effectLst>
            <a:glow rad="1397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b="1" dirty="0" smtClean="0">
                <a:ln>
                  <a:solidFill>
                    <a:srgbClr val="663300"/>
                  </a:solidFill>
                </a:ln>
                <a:solidFill>
                  <a:srgbClr val="CC9900"/>
                </a:solidFill>
                <a:effectLst>
                  <a:outerShdw blurRad="38100" dist="38100" dir="2700000" algn="tl">
                    <a:srgbClr val="000000">
                      <a:alpha val="43137"/>
                    </a:srgbClr>
                  </a:outerShdw>
                </a:effectLst>
                <a:cs typeface="B Nazanin" pitchFamily="2" charset="-78"/>
              </a:rPr>
              <a:t>مدیرسرمایه‌گذاری</a:t>
            </a:r>
            <a:endParaRPr lang="en-US" b="1" dirty="0">
              <a:ln>
                <a:solidFill>
                  <a:srgbClr val="663300"/>
                </a:solidFill>
              </a:ln>
              <a:solidFill>
                <a:srgbClr val="CC9900"/>
              </a:solidFill>
              <a:effectLst>
                <a:outerShdw blurRad="38100" dist="38100" dir="2700000" algn="tl">
                  <a:srgbClr val="000000">
                    <a:alpha val="43137"/>
                  </a:srgbClr>
                </a:outerShdw>
              </a:effectLst>
              <a:cs typeface="B Nazanin" pitchFamily="2" charset="-78"/>
            </a:endParaRPr>
          </a:p>
        </p:txBody>
      </p:sp>
      <p:sp>
        <p:nvSpPr>
          <p:cNvPr id="11" name="Rounded Rectangle 10"/>
          <p:cNvSpPr/>
          <p:nvPr/>
        </p:nvSpPr>
        <p:spPr>
          <a:xfrm>
            <a:off x="1714480" y="4214818"/>
            <a:ext cx="1214446" cy="642942"/>
          </a:xfrm>
          <a:prstGeom prst="roundRect">
            <a:avLst/>
          </a:prstGeom>
          <a:solidFill>
            <a:srgbClr val="EEE6AC"/>
          </a:solidFill>
          <a:ln>
            <a:solidFill>
              <a:srgbClr val="00B050"/>
            </a:solidFill>
          </a:ln>
          <a:effectLst>
            <a:glow rad="1397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b="1" dirty="0">
                <a:ln>
                  <a:solidFill>
                    <a:srgbClr val="663300"/>
                  </a:solidFill>
                </a:ln>
                <a:solidFill>
                  <a:srgbClr val="CC9900"/>
                </a:solidFill>
                <a:effectLst>
                  <a:outerShdw blurRad="38100" dist="38100" dir="2700000" algn="tl">
                    <a:srgbClr val="000000">
                      <a:alpha val="43137"/>
                    </a:srgbClr>
                  </a:outerShdw>
                </a:effectLst>
                <a:cs typeface="B Nazanin" pitchFamily="2" charset="-78"/>
              </a:rPr>
              <a:t>مدیر ساخت</a:t>
            </a:r>
            <a:endParaRPr lang="en-US" b="1" dirty="0">
              <a:ln>
                <a:solidFill>
                  <a:srgbClr val="663300"/>
                </a:solidFill>
              </a:ln>
              <a:solidFill>
                <a:srgbClr val="CC9900"/>
              </a:solidFill>
              <a:effectLst>
                <a:outerShdw blurRad="38100" dist="38100" dir="2700000" algn="tl">
                  <a:srgbClr val="000000">
                    <a:alpha val="43137"/>
                  </a:srgbClr>
                </a:outerShdw>
              </a:effectLst>
              <a:cs typeface="B Nazanin" pitchFamily="2" charset="-78"/>
            </a:endParaRPr>
          </a:p>
        </p:txBody>
      </p:sp>
      <p:sp>
        <p:nvSpPr>
          <p:cNvPr id="12" name="Rounded Rectangle 11"/>
          <p:cNvSpPr/>
          <p:nvPr/>
        </p:nvSpPr>
        <p:spPr>
          <a:xfrm>
            <a:off x="6286512" y="4929198"/>
            <a:ext cx="1071538" cy="642942"/>
          </a:xfrm>
          <a:prstGeom prst="roundRect">
            <a:avLst/>
          </a:prstGeom>
          <a:solidFill>
            <a:srgbClr val="EEE6AC"/>
          </a:solidFill>
          <a:ln>
            <a:solidFill>
              <a:srgbClr val="00B050"/>
            </a:solidFill>
          </a:ln>
          <a:effectLst>
            <a:glow rad="1397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b="1" dirty="0">
                <a:ln>
                  <a:solidFill>
                    <a:srgbClr val="663300"/>
                  </a:solidFill>
                </a:ln>
                <a:solidFill>
                  <a:srgbClr val="CC9900"/>
                </a:solidFill>
                <a:effectLst>
                  <a:outerShdw blurRad="38100" dist="38100" dir="2700000" algn="tl">
                    <a:srgbClr val="000000">
                      <a:alpha val="43137"/>
                    </a:srgbClr>
                  </a:outerShdw>
                </a:effectLst>
                <a:cs typeface="B Nazanin" pitchFamily="2" charset="-78"/>
              </a:rPr>
              <a:t>مدیر ناظر</a:t>
            </a:r>
            <a:endParaRPr lang="en-US" b="1" dirty="0">
              <a:ln>
                <a:solidFill>
                  <a:srgbClr val="663300"/>
                </a:solidFill>
              </a:ln>
              <a:solidFill>
                <a:srgbClr val="CC9900"/>
              </a:solidFill>
              <a:effectLst>
                <a:outerShdw blurRad="38100" dist="38100" dir="2700000" algn="tl">
                  <a:srgbClr val="000000">
                    <a:alpha val="43137"/>
                  </a:srgbClr>
                </a:outerShdw>
              </a:effectLst>
              <a:cs typeface="B Nazanin" pitchFamily="2" charset="-78"/>
            </a:endParaRPr>
          </a:p>
        </p:txBody>
      </p:sp>
      <p:sp>
        <p:nvSpPr>
          <p:cNvPr id="13" name="Rounded Rectangle 12"/>
          <p:cNvSpPr/>
          <p:nvPr/>
        </p:nvSpPr>
        <p:spPr>
          <a:xfrm>
            <a:off x="2428860" y="5000636"/>
            <a:ext cx="1785950" cy="642942"/>
          </a:xfrm>
          <a:prstGeom prst="roundRect">
            <a:avLst/>
          </a:prstGeom>
          <a:solidFill>
            <a:srgbClr val="EEE6AC"/>
          </a:solidFill>
          <a:ln>
            <a:solidFill>
              <a:srgbClr val="00B050"/>
            </a:solidFill>
          </a:ln>
          <a:effectLst>
            <a:glow rad="1397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b="1" dirty="0">
                <a:ln>
                  <a:solidFill>
                    <a:srgbClr val="663300"/>
                  </a:solidFill>
                </a:ln>
                <a:solidFill>
                  <a:srgbClr val="CC9900"/>
                </a:solidFill>
                <a:effectLst>
                  <a:outerShdw blurRad="38100" dist="38100" dir="2700000" algn="tl">
                    <a:srgbClr val="000000">
                      <a:alpha val="43137"/>
                    </a:srgbClr>
                  </a:outerShdw>
                </a:effectLst>
                <a:cs typeface="B Nazanin" pitchFamily="2" charset="-78"/>
              </a:rPr>
              <a:t>متعهد پذیره نویس</a:t>
            </a:r>
            <a:endParaRPr lang="en-US" b="1" dirty="0">
              <a:ln>
                <a:solidFill>
                  <a:srgbClr val="663300"/>
                </a:solidFill>
              </a:ln>
              <a:solidFill>
                <a:srgbClr val="CC9900"/>
              </a:solidFill>
              <a:effectLst>
                <a:outerShdw blurRad="38100" dist="38100" dir="2700000" algn="tl">
                  <a:srgbClr val="000000">
                    <a:alpha val="43137"/>
                  </a:srgbClr>
                </a:outerShdw>
              </a:effectLst>
              <a:cs typeface="B Nazanin" pitchFamily="2" charset="-78"/>
            </a:endParaRPr>
          </a:p>
        </p:txBody>
      </p:sp>
      <p:sp>
        <p:nvSpPr>
          <p:cNvPr id="14" name="Rounded Rectangle 13"/>
          <p:cNvSpPr/>
          <p:nvPr/>
        </p:nvSpPr>
        <p:spPr>
          <a:xfrm>
            <a:off x="3714744" y="5786454"/>
            <a:ext cx="1214446" cy="642942"/>
          </a:xfrm>
          <a:prstGeom prst="roundRect">
            <a:avLst/>
          </a:prstGeom>
          <a:solidFill>
            <a:srgbClr val="EEE6AC"/>
          </a:solidFill>
          <a:ln>
            <a:solidFill>
              <a:srgbClr val="00B050"/>
            </a:solidFill>
          </a:ln>
          <a:effectLst>
            <a:glow rad="1397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b="1" dirty="0">
                <a:ln>
                  <a:solidFill>
                    <a:srgbClr val="663300"/>
                  </a:solidFill>
                </a:ln>
                <a:solidFill>
                  <a:srgbClr val="CC9900"/>
                </a:solidFill>
                <a:effectLst>
                  <a:outerShdw blurRad="38100" dist="38100" dir="2700000" algn="tl">
                    <a:srgbClr val="000000">
                      <a:alpha val="43137"/>
                    </a:srgbClr>
                  </a:outerShdw>
                </a:effectLst>
                <a:cs typeface="B Nazanin" pitchFamily="2" charset="-78"/>
              </a:rPr>
              <a:t>بازارگردان</a:t>
            </a:r>
            <a:endParaRPr lang="en-US" b="1" dirty="0">
              <a:ln>
                <a:solidFill>
                  <a:srgbClr val="663300"/>
                </a:solidFill>
              </a:ln>
              <a:solidFill>
                <a:srgbClr val="CC9900"/>
              </a:solidFill>
              <a:effectLst>
                <a:outerShdw blurRad="38100" dist="38100" dir="2700000" algn="tl">
                  <a:srgbClr val="000000">
                    <a:alpha val="43137"/>
                  </a:srgbClr>
                </a:outerShdw>
              </a:effectLst>
              <a:cs typeface="B Nazanin" pitchFamily="2" charset="-78"/>
            </a:endParaRPr>
          </a:p>
        </p:txBody>
      </p:sp>
      <p:sp>
        <p:nvSpPr>
          <p:cNvPr id="15" name="Rounded Rectangle 14"/>
          <p:cNvSpPr/>
          <p:nvPr/>
        </p:nvSpPr>
        <p:spPr>
          <a:xfrm>
            <a:off x="6786578" y="4143380"/>
            <a:ext cx="1071570" cy="642942"/>
          </a:xfrm>
          <a:prstGeom prst="roundRect">
            <a:avLst/>
          </a:prstGeom>
          <a:solidFill>
            <a:srgbClr val="EEE6AC"/>
          </a:solidFill>
          <a:ln>
            <a:solidFill>
              <a:srgbClr val="00B050"/>
            </a:solidFill>
          </a:ln>
          <a:effectLst>
            <a:glow rad="1397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b="1" dirty="0">
                <a:ln>
                  <a:solidFill>
                    <a:srgbClr val="663300"/>
                  </a:solidFill>
                </a:ln>
                <a:solidFill>
                  <a:srgbClr val="CC9900"/>
                </a:solidFill>
                <a:effectLst>
                  <a:outerShdw blurRad="38100" dist="38100" dir="2700000" algn="tl">
                    <a:srgbClr val="000000">
                      <a:alpha val="43137"/>
                    </a:srgbClr>
                  </a:outerShdw>
                </a:effectLst>
                <a:cs typeface="B Nazanin" pitchFamily="2" charset="-78"/>
              </a:rPr>
              <a:t>حسابرس</a:t>
            </a:r>
            <a:endParaRPr lang="en-US" b="1" dirty="0">
              <a:ln>
                <a:solidFill>
                  <a:srgbClr val="663300"/>
                </a:solidFill>
              </a:ln>
              <a:solidFill>
                <a:srgbClr val="CC9900"/>
              </a:solidFill>
              <a:effectLst>
                <a:outerShdw blurRad="38100" dist="38100" dir="2700000" algn="tl">
                  <a:srgbClr val="000000">
                    <a:alpha val="43137"/>
                  </a:srgbClr>
                </a:outerShdw>
              </a:effectLst>
              <a:cs typeface="B Nazanin" pitchFamily="2" charset="-78"/>
            </a:endParaRPr>
          </a:p>
        </p:txBody>
      </p:sp>
      <p:sp>
        <p:nvSpPr>
          <p:cNvPr id="16" name="Snip Same Side Corner Rectangle 15"/>
          <p:cNvSpPr/>
          <p:nvPr/>
        </p:nvSpPr>
        <p:spPr>
          <a:xfrm>
            <a:off x="428596" y="2714620"/>
            <a:ext cx="1714512" cy="571504"/>
          </a:xfrm>
          <a:prstGeom prst="snip2SameRect">
            <a:avLst>
              <a:gd name="adj1" fmla="val 30430"/>
              <a:gd name="adj2" fmla="val 0"/>
            </a:avLst>
          </a:prstGeom>
          <a:solidFill>
            <a:srgbClr val="F6ACF6"/>
          </a:solidFill>
          <a:ln>
            <a:solidFill>
              <a:srgbClr val="E119E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b="1" dirty="0">
                <a:ln w="12700">
                  <a:solidFill>
                    <a:srgbClr val="746F2A"/>
                  </a:solidFill>
                  <a:prstDash val="solid"/>
                </a:ln>
                <a:solidFill>
                  <a:schemeClr val="accent4"/>
                </a:solidFill>
                <a:effectLst>
                  <a:outerShdw blurRad="38100" dist="38100" dir="2700000" algn="tl">
                    <a:srgbClr val="000000">
                      <a:alpha val="43137"/>
                    </a:srgbClr>
                  </a:outerShdw>
                </a:effectLst>
                <a:cs typeface="B Nazanin" pitchFamily="2" charset="-78"/>
              </a:rPr>
              <a:t>ارکان اجرایی</a:t>
            </a:r>
            <a:endParaRPr lang="en-US" b="1" dirty="0">
              <a:ln w="12700">
                <a:solidFill>
                  <a:srgbClr val="746F2A"/>
                </a:solidFill>
                <a:prstDash val="solid"/>
              </a:ln>
              <a:solidFill>
                <a:schemeClr val="accent4"/>
              </a:solidFill>
              <a:effectLst>
                <a:outerShdw blurRad="38100" dist="38100" dir="2700000" algn="tl">
                  <a:srgbClr val="000000">
                    <a:alpha val="43137"/>
                  </a:srgbClr>
                </a:outerShdw>
              </a:effectLst>
              <a:cs typeface="B Nazanin" pitchFamily="2" charset="-78"/>
            </a:endParaRPr>
          </a:p>
        </p:txBody>
      </p:sp>
      <p:sp>
        <p:nvSpPr>
          <p:cNvPr id="17" name="Snip Same Side Corner Rectangle 16"/>
          <p:cNvSpPr/>
          <p:nvPr/>
        </p:nvSpPr>
        <p:spPr>
          <a:xfrm>
            <a:off x="6858016" y="2643182"/>
            <a:ext cx="1714512" cy="571504"/>
          </a:xfrm>
          <a:prstGeom prst="snip2SameRect">
            <a:avLst>
              <a:gd name="adj1" fmla="val 30430"/>
              <a:gd name="adj2" fmla="val 0"/>
            </a:avLst>
          </a:prstGeom>
          <a:solidFill>
            <a:srgbClr val="F6ACF6"/>
          </a:solidFill>
          <a:ln>
            <a:solidFill>
              <a:srgbClr val="E119E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b="1" dirty="0">
                <a:ln w="12700">
                  <a:solidFill>
                    <a:srgbClr val="746F2A"/>
                  </a:solidFill>
                  <a:prstDash val="solid"/>
                </a:ln>
                <a:solidFill>
                  <a:schemeClr val="accent4"/>
                </a:solidFill>
                <a:effectLst>
                  <a:outerShdw blurRad="38100" dist="38100" dir="2700000" algn="tl">
                    <a:srgbClr val="000000">
                      <a:alpha val="43137"/>
                    </a:srgbClr>
                  </a:outerShdw>
                </a:effectLst>
                <a:cs typeface="B Nazanin" pitchFamily="2" charset="-78"/>
              </a:rPr>
              <a:t>ارکان نظارتی</a:t>
            </a:r>
            <a:endParaRPr lang="en-US" b="1" dirty="0">
              <a:ln w="12700">
                <a:solidFill>
                  <a:srgbClr val="746F2A"/>
                </a:solidFill>
                <a:prstDash val="solid"/>
              </a:ln>
              <a:solidFill>
                <a:schemeClr val="accent4"/>
              </a:solidFill>
              <a:effectLst>
                <a:outerShdw blurRad="38100" dist="38100" dir="2700000" algn="tl">
                  <a:srgbClr val="000000">
                    <a:alpha val="43137"/>
                  </a:srgbClr>
                </a:outerShdw>
              </a:effectLst>
              <a:cs typeface="B Nazanin" pitchFamily="2" charset="-78"/>
            </a:endParaRPr>
          </a:p>
        </p:txBody>
      </p:sp>
      <p:sp>
        <p:nvSpPr>
          <p:cNvPr id="18" name="Rounded Rectangle 17"/>
          <p:cNvSpPr/>
          <p:nvPr/>
        </p:nvSpPr>
        <p:spPr>
          <a:xfrm>
            <a:off x="5715008" y="5786454"/>
            <a:ext cx="1214446" cy="642942"/>
          </a:xfrm>
          <a:prstGeom prst="roundRect">
            <a:avLst/>
          </a:prstGeom>
          <a:solidFill>
            <a:srgbClr val="EEE6AC"/>
          </a:solidFill>
          <a:ln>
            <a:solidFill>
              <a:srgbClr val="00B050"/>
            </a:solidFill>
          </a:ln>
          <a:effectLst>
            <a:glow rad="1397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b="1" dirty="0">
                <a:ln>
                  <a:solidFill>
                    <a:srgbClr val="663300"/>
                  </a:solidFill>
                </a:ln>
                <a:solidFill>
                  <a:srgbClr val="CC9900"/>
                </a:solidFill>
                <a:effectLst>
                  <a:outerShdw blurRad="38100" dist="38100" dir="2700000" algn="tl">
                    <a:srgbClr val="000000">
                      <a:alpha val="43137"/>
                    </a:srgbClr>
                  </a:outerShdw>
                </a:effectLst>
                <a:cs typeface="B Nazanin" pitchFamily="2" charset="-78"/>
              </a:rPr>
              <a:t>هیأت مدیره</a:t>
            </a:r>
            <a:endParaRPr lang="en-US" b="1" dirty="0">
              <a:ln>
                <a:solidFill>
                  <a:srgbClr val="663300"/>
                </a:solidFill>
              </a:ln>
              <a:solidFill>
                <a:srgbClr val="CC9900"/>
              </a:solidFill>
              <a:effectLst>
                <a:outerShdw blurRad="38100" dist="38100" dir="2700000" algn="tl">
                  <a:srgbClr val="000000">
                    <a:alpha val="43137"/>
                  </a:srgbClr>
                </a:outerShdw>
              </a:effectLst>
              <a:cs typeface="B Nazanin" pitchFamily="2" charset="-78"/>
            </a:endParaRPr>
          </a:p>
        </p:txBody>
      </p:sp>
      <p:sp>
        <p:nvSpPr>
          <p:cNvPr id="19" name="Left-Right-Up Arrow 18"/>
          <p:cNvSpPr/>
          <p:nvPr/>
        </p:nvSpPr>
        <p:spPr>
          <a:xfrm>
            <a:off x="2214563" y="2428875"/>
            <a:ext cx="4572000" cy="642938"/>
          </a:xfrm>
          <a:prstGeom prst="leftRightUpArrow">
            <a:avLst>
              <a:gd name="adj1" fmla="val 25000"/>
              <a:gd name="adj2" fmla="val 25000"/>
              <a:gd name="adj3" fmla="val 25000"/>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20" name="Rectangular Callout 19"/>
          <p:cNvSpPr/>
          <p:nvPr/>
        </p:nvSpPr>
        <p:spPr>
          <a:xfrm>
            <a:off x="1143000" y="6858000"/>
            <a:ext cx="4500563" cy="2071688"/>
          </a:xfrm>
          <a:prstGeom prst="wedgeRectCallout">
            <a:avLst>
              <a:gd name="adj1" fmla="val 74018"/>
              <a:gd name="adj2" fmla="val -13797"/>
            </a:avLst>
          </a:prstGeom>
          <a:ln>
            <a:solidFill>
              <a:srgbClr val="FF0000"/>
            </a:solidFill>
          </a:ln>
        </p:spPr>
        <p:style>
          <a:lnRef idx="2">
            <a:schemeClr val="accent5"/>
          </a:lnRef>
          <a:fillRef idx="1">
            <a:schemeClr val="lt1"/>
          </a:fillRef>
          <a:effectRef idx="0">
            <a:schemeClr val="accent5"/>
          </a:effectRef>
          <a:fontRef idx="minor">
            <a:schemeClr val="dk1"/>
          </a:fontRef>
        </p:style>
        <p:txBody>
          <a:bodyPr/>
          <a:lstStyle/>
          <a:p>
            <a:pPr algn="r" rtl="1">
              <a:buClr>
                <a:srgbClr val="FF0000"/>
              </a:buClr>
              <a:buSzPct val="102000"/>
              <a:buFont typeface="Wingdings" pitchFamily="2" charset="2"/>
              <a:buChar char="ü"/>
              <a:defRPr/>
            </a:pPr>
            <a:r>
              <a:rPr lang="fa-IR" b="1" i="1" dirty="0">
                <a:solidFill>
                  <a:srgbClr val="663300"/>
                </a:solidFill>
                <a:effectLst>
                  <a:outerShdw blurRad="38100" dist="38100" dir="2700000" algn="tl">
                    <a:srgbClr val="000000">
                      <a:alpha val="43137"/>
                    </a:srgbClr>
                  </a:outerShdw>
                </a:effectLst>
                <a:cs typeface="B Nazanin" pitchFamily="2" charset="-78"/>
              </a:rPr>
              <a:t>متولی و اشخاص وابسته به آن نمی توانند مالک </a:t>
            </a:r>
            <a:r>
              <a:rPr lang="fa-IR" b="1" i="1" dirty="0" smtClean="0">
                <a:solidFill>
                  <a:srgbClr val="663300"/>
                </a:solidFill>
                <a:effectLst>
                  <a:outerShdw blurRad="38100" dist="38100" dir="2700000" algn="tl">
                    <a:srgbClr val="000000">
                      <a:alpha val="43137"/>
                    </a:srgbClr>
                  </a:outerShdw>
                </a:effectLst>
                <a:cs typeface="B Nazanin" pitchFamily="2" charset="-78"/>
              </a:rPr>
              <a:t>واحد سرمایه‌گذاری </a:t>
            </a:r>
            <a:r>
              <a:rPr lang="fa-IR" b="1" i="1" dirty="0">
                <a:solidFill>
                  <a:srgbClr val="663300"/>
                </a:solidFill>
                <a:effectLst>
                  <a:outerShdw blurRad="38100" dist="38100" dir="2700000" algn="tl">
                    <a:srgbClr val="000000">
                      <a:alpha val="43137"/>
                    </a:srgbClr>
                  </a:outerShdw>
                </a:effectLst>
                <a:cs typeface="B Nazanin" pitchFamily="2" charset="-78"/>
              </a:rPr>
              <a:t>صندوق باشند</a:t>
            </a:r>
          </a:p>
          <a:p>
            <a:pPr algn="r" rtl="1">
              <a:buClr>
                <a:srgbClr val="FF0000"/>
              </a:buClr>
              <a:buSzPct val="102000"/>
              <a:buFont typeface="Wingdings" pitchFamily="2" charset="2"/>
              <a:buChar char="ü"/>
              <a:defRPr/>
            </a:pPr>
            <a:r>
              <a:rPr lang="fa-IR" b="1" i="1" dirty="0">
                <a:solidFill>
                  <a:srgbClr val="663300"/>
                </a:solidFill>
                <a:effectLst>
                  <a:outerShdw blurRad="38100" dist="38100" dir="2700000" algn="tl">
                    <a:srgbClr val="000000">
                      <a:alpha val="43137"/>
                    </a:srgbClr>
                  </a:outerShdw>
                </a:effectLst>
                <a:cs typeface="B Nazanin" pitchFamily="2" charset="-78"/>
              </a:rPr>
              <a:t>بررسی و تأیید دستورات پرداخت </a:t>
            </a:r>
            <a:r>
              <a:rPr lang="fa-IR" b="1" i="1" dirty="0" smtClean="0">
                <a:solidFill>
                  <a:srgbClr val="663300"/>
                </a:solidFill>
                <a:effectLst>
                  <a:outerShdw blurRad="38100" dist="38100" dir="2700000" algn="tl">
                    <a:srgbClr val="000000">
                      <a:alpha val="43137"/>
                    </a:srgbClr>
                  </a:outerShdw>
                </a:effectLst>
                <a:cs typeface="B Nazanin" pitchFamily="2" charset="-78"/>
              </a:rPr>
              <a:t>مدیر سرمایه‌گذاری</a:t>
            </a:r>
            <a:endParaRPr lang="fa-IR" b="1" i="1" dirty="0">
              <a:solidFill>
                <a:srgbClr val="663300"/>
              </a:solidFill>
              <a:effectLst>
                <a:outerShdw blurRad="38100" dist="38100" dir="2700000" algn="tl">
                  <a:srgbClr val="000000">
                    <a:alpha val="43137"/>
                  </a:srgbClr>
                </a:outerShdw>
              </a:effectLst>
              <a:cs typeface="B Nazanin" pitchFamily="2" charset="-78"/>
            </a:endParaRPr>
          </a:p>
          <a:p>
            <a:pPr algn="r" rtl="1">
              <a:buClr>
                <a:srgbClr val="FF0000"/>
              </a:buClr>
              <a:buSzPct val="102000"/>
              <a:buFont typeface="Wingdings" pitchFamily="2" charset="2"/>
              <a:buChar char="ü"/>
              <a:defRPr/>
            </a:pPr>
            <a:r>
              <a:rPr lang="fa-IR" b="1" i="1" dirty="0">
                <a:solidFill>
                  <a:srgbClr val="663300"/>
                </a:solidFill>
                <a:effectLst>
                  <a:outerShdw blurRad="38100" dist="38100" dir="2700000" algn="tl">
                    <a:srgbClr val="000000">
                      <a:alpha val="43137"/>
                    </a:srgbClr>
                  </a:outerShdw>
                </a:effectLst>
                <a:cs typeface="B Nazanin" pitchFamily="2" charset="-78"/>
              </a:rPr>
              <a:t>پیشنهاد عزل و نصب سایر ارکان به مجمع صندوق</a:t>
            </a:r>
          </a:p>
          <a:p>
            <a:pPr algn="r" rtl="1">
              <a:buClr>
                <a:srgbClr val="FF0000"/>
              </a:buClr>
              <a:buSzPct val="102000"/>
              <a:buFont typeface="Wingdings" pitchFamily="2" charset="2"/>
              <a:buChar char="ü"/>
              <a:defRPr/>
            </a:pPr>
            <a:r>
              <a:rPr lang="fa-IR" b="1" i="1" dirty="0">
                <a:solidFill>
                  <a:srgbClr val="663300"/>
                </a:solidFill>
                <a:effectLst>
                  <a:outerShdw blurRad="38100" dist="38100" dir="2700000" algn="tl">
                    <a:srgbClr val="000000">
                      <a:alpha val="43137"/>
                    </a:srgbClr>
                  </a:outerShdw>
                </a:effectLst>
                <a:cs typeface="B Nazanin" pitchFamily="2" charset="-78"/>
              </a:rPr>
              <a:t>نظارت مستمر بر عملکرد سایر ارکان</a:t>
            </a:r>
          </a:p>
          <a:p>
            <a:pPr algn="r" rtl="1">
              <a:buClr>
                <a:srgbClr val="FF0000"/>
              </a:buClr>
              <a:buSzPct val="102000"/>
              <a:buFont typeface="Wingdings" pitchFamily="2" charset="2"/>
              <a:buChar char="ü"/>
              <a:defRPr/>
            </a:pPr>
            <a:r>
              <a:rPr lang="fa-IR" b="1" i="1" dirty="0">
                <a:solidFill>
                  <a:srgbClr val="663300"/>
                </a:solidFill>
                <a:effectLst>
                  <a:outerShdw blurRad="38100" dist="38100" dir="2700000" algn="tl">
                    <a:srgbClr val="000000">
                      <a:alpha val="43137"/>
                    </a:srgbClr>
                  </a:outerShdw>
                </a:effectLst>
                <a:cs typeface="B Nazanin" pitchFamily="2" charset="-78"/>
              </a:rPr>
              <a:t>طرح موارد تخلف سایر ارکان در مراجع ذی صلاح</a:t>
            </a:r>
          </a:p>
          <a:p>
            <a:pPr algn="r" rtl="1">
              <a:buFont typeface="Wingdings" pitchFamily="2" charset="2"/>
              <a:buChar char="ü"/>
              <a:defRPr/>
            </a:pPr>
            <a:endParaRPr lang="fa-IR" b="1" dirty="0">
              <a:solidFill>
                <a:schemeClr val="tx1">
                  <a:lumMod val="95000"/>
                  <a:lumOff val="5000"/>
                </a:schemeClr>
              </a:solidFill>
              <a:effectLst>
                <a:outerShdw blurRad="38100" dist="38100" dir="2700000" algn="tl">
                  <a:srgbClr val="000000">
                    <a:alpha val="43137"/>
                  </a:srgbClr>
                </a:outerShdw>
              </a:effectLst>
              <a:cs typeface="B Nazanin" pitchFamily="2" charset="-78"/>
            </a:endParaRPr>
          </a:p>
        </p:txBody>
      </p:sp>
      <p:sp>
        <p:nvSpPr>
          <p:cNvPr id="22" name="Rectangular Callout 21"/>
          <p:cNvSpPr/>
          <p:nvPr/>
        </p:nvSpPr>
        <p:spPr>
          <a:xfrm>
            <a:off x="1214438" y="8929688"/>
            <a:ext cx="4643437" cy="2928937"/>
          </a:xfrm>
          <a:prstGeom prst="wedgeRectCallout">
            <a:avLst>
              <a:gd name="adj1" fmla="val 77295"/>
              <a:gd name="adj2" fmla="val -20846"/>
            </a:avLst>
          </a:prstGeom>
          <a:ln>
            <a:solidFill>
              <a:srgbClr val="00B050"/>
            </a:solidFill>
          </a:ln>
        </p:spPr>
        <p:style>
          <a:lnRef idx="2">
            <a:schemeClr val="accent5"/>
          </a:lnRef>
          <a:fillRef idx="1">
            <a:schemeClr val="lt1"/>
          </a:fillRef>
          <a:effectRef idx="0">
            <a:schemeClr val="accent5"/>
          </a:effectRef>
          <a:fontRef idx="minor">
            <a:schemeClr val="dk1"/>
          </a:fontRef>
        </p:style>
        <p:txBody>
          <a:bodyPr/>
          <a:lstStyle/>
          <a:p>
            <a:pPr algn="r" rtl="1">
              <a:buClr>
                <a:srgbClr val="FF0000"/>
              </a:buClr>
              <a:buSzPct val="102000"/>
              <a:buFont typeface="Wingdings" pitchFamily="2" charset="2"/>
              <a:buChar char="ü"/>
              <a:defRPr/>
            </a:pPr>
            <a:r>
              <a:rPr lang="fa-IR" b="1" i="1" dirty="0">
                <a:solidFill>
                  <a:schemeClr val="accent1">
                    <a:lumMod val="75000"/>
                  </a:schemeClr>
                </a:solidFill>
                <a:effectLst>
                  <a:outerShdw blurRad="38100" dist="38100" dir="2700000" algn="tl">
                    <a:srgbClr val="000000">
                      <a:alpha val="43137"/>
                    </a:srgbClr>
                  </a:outerShdw>
                </a:effectLst>
                <a:cs typeface="B Nazanin" pitchFamily="2" charset="-78"/>
              </a:rPr>
              <a:t>حسابرس معتمد سبا</a:t>
            </a:r>
          </a:p>
          <a:p>
            <a:pPr algn="r" rtl="1">
              <a:buClr>
                <a:srgbClr val="FF0000"/>
              </a:buClr>
              <a:buSzPct val="102000"/>
              <a:buFont typeface="Wingdings" pitchFamily="2" charset="2"/>
              <a:buChar char="ü"/>
              <a:defRPr/>
            </a:pPr>
            <a:r>
              <a:rPr lang="fa-IR" b="1" i="1" dirty="0">
                <a:solidFill>
                  <a:schemeClr val="accent1">
                    <a:lumMod val="75000"/>
                  </a:schemeClr>
                </a:solidFill>
                <a:effectLst>
                  <a:outerShdw blurRad="38100" dist="38100" dir="2700000" algn="tl">
                    <a:srgbClr val="000000">
                      <a:alpha val="43137"/>
                    </a:srgbClr>
                  </a:outerShdw>
                </a:effectLst>
                <a:cs typeface="B Nazanin" pitchFamily="2" charset="-78"/>
              </a:rPr>
              <a:t>حسابرس و اشخاص وابسته به آن نمی توانند مالک </a:t>
            </a:r>
            <a:r>
              <a:rPr lang="fa-IR" b="1" i="1" dirty="0" smtClean="0">
                <a:solidFill>
                  <a:schemeClr val="accent1">
                    <a:lumMod val="75000"/>
                  </a:schemeClr>
                </a:solidFill>
                <a:effectLst>
                  <a:outerShdw blurRad="38100" dist="38100" dir="2700000" algn="tl">
                    <a:srgbClr val="000000">
                      <a:alpha val="43137"/>
                    </a:srgbClr>
                  </a:outerShdw>
                </a:effectLst>
                <a:cs typeface="B Nazanin" pitchFamily="2" charset="-78"/>
              </a:rPr>
              <a:t>واحد سرمایه‌گذاری </a:t>
            </a:r>
            <a:r>
              <a:rPr lang="fa-IR" b="1" i="1" dirty="0">
                <a:solidFill>
                  <a:schemeClr val="accent1">
                    <a:lumMod val="75000"/>
                  </a:schemeClr>
                </a:solidFill>
                <a:effectLst>
                  <a:outerShdw blurRad="38100" dist="38100" dir="2700000" algn="tl">
                    <a:srgbClr val="000000">
                      <a:alpha val="43137"/>
                    </a:srgbClr>
                  </a:outerShdw>
                </a:effectLst>
                <a:cs typeface="B Nazanin" pitchFamily="2" charset="-78"/>
              </a:rPr>
              <a:t>صندوق باشند</a:t>
            </a:r>
          </a:p>
          <a:p>
            <a:pPr algn="r" rtl="1">
              <a:buClr>
                <a:srgbClr val="FF0000"/>
              </a:buClr>
              <a:buSzPct val="102000"/>
              <a:buFont typeface="Wingdings" pitchFamily="2" charset="2"/>
              <a:buChar char="ü"/>
              <a:defRPr/>
            </a:pPr>
            <a:r>
              <a:rPr lang="fa-IR" b="1" i="1" dirty="0">
                <a:solidFill>
                  <a:schemeClr val="accent1">
                    <a:lumMod val="75000"/>
                  </a:schemeClr>
                </a:solidFill>
                <a:effectLst>
                  <a:outerShdw blurRad="38100" dist="38100" dir="2700000" algn="tl">
                    <a:srgbClr val="000000">
                      <a:alpha val="43137"/>
                    </a:srgbClr>
                  </a:outerShdw>
                </a:effectLst>
                <a:cs typeface="B Nazanin" pitchFamily="2" charset="-78"/>
              </a:rPr>
              <a:t>بررسی اصول و رویه های کنترل داخلی </a:t>
            </a:r>
            <a:r>
              <a:rPr lang="fa-IR" b="1" i="1" dirty="0" smtClean="0">
                <a:solidFill>
                  <a:schemeClr val="accent1">
                    <a:lumMod val="75000"/>
                  </a:schemeClr>
                </a:solidFill>
                <a:effectLst>
                  <a:outerShdw blurRad="38100" dist="38100" dir="2700000" algn="tl">
                    <a:srgbClr val="000000">
                      <a:alpha val="43137"/>
                    </a:srgbClr>
                  </a:outerShdw>
                </a:effectLst>
                <a:cs typeface="B Nazanin" pitchFamily="2" charset="-78"/>
              </a:rPr>
              <a:t>مدیرسرمایه‌گذاری، </a:t>
            </a:r>
            <a:r>
              <a:rPr lang="fa-IR" b="1" i="1" dirty="0">
                <a:solidFill>
                  <a:schemeClr val="accent1">
                    <a:lumMod val="75000"/>
                  </a:schemeClr>
                </a:solidFill>
                <a:effectLst>
                  <a:outerShdw blurRad="38100" dist="38100" dir="2700000" algn="tl">
                    <a:srgbClr val="000000">
                      <a:alpha val="43137"/>
                    </a:srgbClr>
                  </a:outerShdw>
                </a:effectLst>
                <a:cs typeface="B Nazanin" pitchFamily="2" charset="-78"/>
              </a:rPr>
              <a:t>مدیر ناظر و مدیر ساخت</a:t>
            </a:r>
          </a:p>
          <a:p>
            <a:pPr algn="r" rtl="1">
              <a:buClr>
                <a:srgbClr val="FF0000"/>
              </a:buClr>
              <a:buSzPct val="102000"/>
              <a:buFont typeface="Wingdings" pitchFamily="2" charset="2"/>
              <a:buChar char="ü"/>
              <a:defRPr/>
            </a:pPr>
            <a:r>
              <a:rPr lang="fa-IR" b="1" i="1" dirty="0">
                <a:solidFill>
                  <a:schemeClr val="accent1">
                    <a:lumMod val="75000"/>
                  </a:schemeClr>
                </a:solidFill>
                <a:effectLst>
                  <a:outerShdw blurRad="38100" dist="38100" dir="2700000" algn="tl">
                    <a:srgbClr val="000000">
                      <a:alpha val="43137"/>
                    </a:srgbClr>
                  </a:outerShdw>
                </a:effectLst>
                <a:cs typeface="B Nazanin" pitchFamily="2" charset="-78"/>
              </a:rPr>
              <a:t>نظارت بر کلیه عملیات مالی صندوق</a:t>
            </a:r>
          </a:p>
          <a:p>
            <a:pPr algn="r" rtl="1">
              <a:buClr>
                <a:srgbClr val="FF0000"/>
              </a:buClr>
              <a:buSzPct val="102000"/>
              <a:buFont typeface="Wingdings" pitchFamily="2" charset="2"/>
              <a:buChar char="ü"/>
              <a:defRPr/>
            </a:pPr>
            <a:r>
              <a:rPr lang="fa-IR" b="1" i="1" dirty="0">
                <a:solidFill>
                  <a:schemeClr val="accent1">
                    <a:lumMod val="75000"/>
                  </a:schemeClr>
                </a:solidFill>
                <a:effectLst>
                  <a:outerShdw blurRad="38100" dist="38100" dir="2700000" algn="tl">
                    <a:srgbClr val="000000">
                      <a:alpha val="43137"/>
                    </a:srgbClr>
                  </a:outerShdw>
                </a:effectLst>
                <a:cs typeface="B Nazanin" pitchFamily="2" charset="-78"/>
              </a:rPr>
              <a:t>بررسی کلیه گزارش ها و صورت های مالی صندوق و اظهار نظر در مورد آنها</a:t>
            </a:r>
          </a:p>
          <a:p>
            <a:pPr algn="r" rtl="1">
              <a:buClr>
                <a:srgbClr val="FF0000"/>
              </a:buClr>
              <a:buSzPct val="102000"/>
              <a:buFont typeface="Wingdings" pitchFamily="2" charset="2"/>
              <a:buChar char="ü"/>
              <a:defRPr/>
            </a:pPr>
            <a:r>
              <a:rPr lang="fa-IR" b="1" i="1" dirty="0">
                <a:solidFill>
                  <a:schemeClr val="accent1">
                    <a:lumMod val="75000"/>
                  </a:schemeClr>
                </a:solidFill>
                <a:effectLst>
                  <a:outerShdw blurRad="38100" dist="38100" dir="2700000" algn="tl">
                    <a:srgbClr val="000000">
                      <a:alpha val="43137"/>
                    </a:srgbClr>
                  </a:outerShdw>
                </a:effectLst>
                <a:cs typeface="B Nazanin" pitchFamily="2" charset="-78"/>
              </a:rPr>
              <a:t>بررسی و اظهار نظر در مورد صحت ارزش خالص دارایی های صندوق</a:t>
            </a:r>
          </a:p>
          <a:p>
            <a:pPr algn="r" rtl="1">
              <a:buFont typeface="Wingdings" pitchFamily="2" charset="2"/>
              <a:buChar char="ü"/>
              <a:defRPr/>
            </a:pPr>
            <a:endParaRPr lang="fa-IR" b="1" dirty="0">
              <a:solidFill>
                <a:schemeClr val="accent1">
                  <a:lumMod val="75000"/>
                </a:schemeClr>
              </a:solidFill>
              <a:effectLst>
                <a:outerShdw blurRad="38100" dist="38100" dir="2700000" algn="tl">
                  <a:srgbClr val="000000">
                    <a:alpha val="43137"/>
                  </a:srgbClr>
                </a:outerShdw>
              </a:effectLst>
              <a:cs typeface="B Nazanin" pitchFamily="2" charset="-78"/>
            </a:endParaRPr>
          </a:p>
        </p:txBody>
      </p:sp>
      <p:sp>
        <p:nvSpPr>
          <p:cNvPr id="24" name="Rectangular Callout 23"/>
          <p:cNvSpPr/>
          <p:nvPr/>
        </p:nvSpPr>
        <p:spPr>
          <a:xfrm>
            <a:off x="9358313" y="4500563"/>
            <a:ext cx="3857625" cy="2357437"/>
          </a:xfrm>
          <a:prstGeom prst="wedgeRectCallout">
            <a:avLst>
              <a:gd name="adj1" fmla="val 81677"/>
              <a:gd name="adj2" fmla="val -6915"/>
            </a:avLst>
          </a:prstGeom>
          <a:ln>
            <a:solidFill>
              <a:schemeClr val="accent2">
                <a:lumMod val="75000"/>
              </a:schemeClr>
            </a:solidFill>
          </a:ln>
        </p:spPr>
        <p:style>
          <a:lnRef idx="2">
            <a:schemeClr val="accent5"/>
          </a:lnRef>
          <a:fillRef idx="1">
            <a:schemeClr val="lt1"/>
          </a:fillRef>
          <a:effectRef idx="0">
            <a:schemeClr val="accent5"/>
          </a:effectRef>
          <a:fontRef idx="minor">
            <a:schemeClr val="dk1"/>
          </a:fontRef>
        </p:style>
        <p:txBody>
          <a:bodyPr/>
          <a:lstStyle/>
          <a:p>
            <a:pPr algn="r" rtl="1">
              <a:buClr>
                <a:srgbClr val="FF0000"/>
              </a:buClr>
              <a:buSzPct val="102000"/>
              <a:buFont typeface="Wingdings" pitchFamily="2" charset="2"/>
              <a:buChar char="ü"/>
              <a:defRPr/>
            </a:pPr>
            <a:r>
              <a:rPr lang="fa-IR" b="1" i="1" dirty="0">
                <a:solidFill>
                  <a:srgbClr val="009242"/>
                </a:solidFill>
                <a:effectLst>
                  <a:outerShdw blurRad="38100" dist="38100" dir="2700000" algn="tl">
                    <a:srgbClr val="000000">
                      <a:alpha val="43137"/>
                    </a:srgbClr>
                  </a:outerShdw>
                </a:effectLst>
                <a:cs typeface="B Nazanin" pitchFamily="2" charset="-78"/>
              </a:rPr>
              <a:t>شخص حقوقی دارانده گواهی اشتغال پایه یک نظارت</a:t>
            </a:r>
          </a:p>
          <a:p>
            <a:pPr algn="r" rtl="1">
              <a:buClr>
                <a:srgbClr val="FF0000"/>
              </a:buClr>
              <a:buSzPct val="102000"/>
              <a:buFont typeface="Wingdings" pitchFamily="2" charset="2"/>
              <a:buChar char="ü"/>
              <a:defRPr/>
            </a:pPr>
            <a:r>
              <a:rPr lang="fa-IR" b="1" i="1" dirty="0">
                <a:solidFill>
                  <a:srgbClr val="009242"/>
                </a:solidFill>
                <a:effectLst>
                  <a:outerShdw blurRad="38100" dist="38100" dir="2700000" algn="tl">
                    <a:srgbClr val="000000">
                      <a:alpha val="43137"/>
                    </a:srgbClr>
                  </a:outerShdw>
                </a:effectLst>
                <a:cs typeface="B Nazanin" pitchFamily="2" charset="-78"/>
              </a:rPr>
              <a:t>تأیید طرح توجیهی پروژه</a:t>
            </a:r>
          </a:p>
          <a:p>
            <a:pPr algn="r" rtl="1">
              <a:buClr>
                <a:srgbClr val="FF0000"/>
              </a:buClr>
              <a:buSzPct val="102000"/>
              <a:buFont typeface="Wingdings" pitchFamily="2" charset="2"/>
              <a:buChar char="ü"/>
              <a:defRPr/>
            </a:pPr>
            <a:r>
              <a:rPr lang="fa-IR" b="1" i="1" dirty="0">
                <a:solidFill>
                  <a:srgbClr val="009242"/>
                </a:solidFill>
                <a:effectLst>
                  <a:outerShdw blurRad="38100" dist="38100" dir="2700000" algn="tl">
                    <a:srgbClr val="000000">
                      <a:alpha val="43137"/>
                    </a:srgbClr>
                  </a:outerShdw>
                </a:effectLst>
                <a:cs typeface="B Nazanin" pitchFamily="2" charset="-78"/>
              </a:rPr>
              <a:t>نظارت بر اجرای پروژه</a:t>
            </a:r>
          </a:p>
          <a:p>
            <a:pPr algn="r" rtl="1">
              <a:buClr>
                <a:srgbClr val="FF0000"/>
              </a:buClr>
              <a:buSzPct val="102000"/>
              <a:buFont typeface="Wingdings" pitchFamily="2" charset="2"/>
              <a:buChar char="ü"/>
              <a:defRPr/>
            </a:pPr>
            <a:r>
              <a:rPr lang="fa-IR" b="1" i="1" dirty="0">
                <a:solidFill>
                  <a:srgbClr val="009242"/>
                </a:solidFill>
                <a:effectLst>
                  <a:outerShdw blurRad="38100" dist="38100" dir="2700000" algn="tl">
                    <a:srgbClr val="000000">
                      <a:alpha val="43137"/>
                    </a:srgbClr>
                  </a:outerShdw>
                </a:effectLst>
                <a:cs typeface="B Nazanin" pitchFamily="2" charset="-78"/>
              </a:rPr>
              <a:t>بررسی و تأیید صورت وضعیت های پیشرفت فیزیکی پروژه که توسط مدیر ساخت تهیه شده</a:t>
            </a:r>
          </a:p>
          <a:p>
            <a:pPr algn="r" rtl="1">
              <a:buClr>
                <a:srgbClr val="FF0000"/>
              </a:buClr>
              <a:buSzPct val="102000"/>
              <a:buFont typeface="Wingdings" pitchFamily="2" charset="2"/>
              <a:buChar char="ü"/>
              <a:defRPr/>
            </a:pPr>
            <a:r>
              <a:rPr lang="fa-IR" b="1" i="1" dirty="0">
                <a:solidFill>
                  <a:srgbClr val="009242"/>
                </a:solidFill>
                <a:effectLst>
                  <a:outerShdw blurRad="38100" dist="38100" dir="2700000" algn="tl">
                    <a:srgbClr val="000000">
                      <a:alpha val="43137"/>
                    </a:srgbClr>
                  </a:outerShdw>
                </a:effectLst>
                <a:cs typeface="B Nazanin" pitchFamily="2" charset="-78"/>
              </a:rPr>
              <a:t>بررسی و اظهار نظر در مورد ارزش روز پروژه</a:t>
            </a:r>
          </a:p>
          <a:p>
            <a:pPr algn="r" rtl="1">
              <a:buClr>
                <a:srgbClr val="FF0000"/>
              </a:buClr>
              <a:buSzPct val="102000"/>
              <a:defRPr/>
            </a:pPr>
            <a:endParaRPr lang="fa-IR" b="1" dirty="0">
              <a:solidFill>
                <a:schemeClr val="accent1">
                  <a:lumMod val="75000"/>
                </a:schemeClr>
              </a:solidFill>
              <a:effectLst>
                <a:outerShdw blurRad="38100" dist="38100" dir="2700000" algn="tl">
                  <a:srgbClr val="000000">
                    <a:alpha val="43137"/>
                  </a:srgbClr>
                </a:outerShdw>
              </a:effectLst>
              <a:cs typeface="B Nazanin" pitchFamily="2" charset="-78"/>
            </a:endParaRPr>
          </a:p>
        </p:txBody>
      </p:sp>
      <p:sp>
        <p:nvSpPr>
          <p:cNvPr id="27" name="Rectangular Callout 26"/>
          <p:cNvSpPr/>
          <p:nvPr/>
        </p:nvSpPr>
        <p:spPr>
          <a:xfrm>
            <a:off x="9358313" y="1143000"/>
            <a:ext cx="3857625" cy="3214688"/>
          </a:xfrm>
          <a:prstGeom prst="wedgeRectCallout">
            <a:avLst>
              <a:gd name="adj1" fmla="val 68678"/>
              <a:gd name="adj2" fmla="val 35291"/>
            </a:avLst>
          </a:prstGeom>
          <a:ln>
            <a:solidFill>
              <a:schemeClr val="accent2">
                <a:lumMod val="75000"/>
              </a:schemeClr>
            </a:solidFill>
          </a:ln>
        </p:spPr>
        <p:style>
          <a:lnRef idx="2">
            <a:schemeClr val="accent5"/>
          </a:lnRef>
          <a:fillRef idx="1">
            <a:schemeClr val="lt1"/>
          </a:fillRef>
          <a:effectRef idx="0">
            <a:schemeClr val="accent5"/>
          </a:effectRef>
          <a:fontRef idx="minor">
            <a:schemeClr val="dk1"/>
          </a:fontRef>
        </p:style>
        <p:txBody>
          <a:bodyPr/>
          <a:lstStyle/>
          <a:p>
            <a:pPr algn="r" rtl="1">
              <a:buClr>
                <a:srgbClr val="FF0000"/>
              </a:buClr>
              <a:buSzPct val="102000"/>
              <a:buFont typeface="Wingdings" pitchFamily="2" charset="2"/>
              <a:buChar char="ü"/>
              <a:defRPr/>
            </a:pPr>
            <a:r>
              <a:rPr lang="fa-IR" b="1" i="1" dirty="0">
                <a:solidFill>
                  <a:schemeClr val="accent1">
                    <a:lumMod val="75000"/>
                  </a:schemeClr>
                </a:solidFill>
                <a:effectLst>
                  <a:outerShdw blurRad="38100" dist="38100" dir="2700000" algn="tl">
                    <a:srgbClr val="000000">
                      <a:alpha val="43137"/>
                    </a:srgbClr>
                  </a:outerShdw>
                </a:effectLst>
                <a:cs typeface="B Nazanin" pitchFamily="2" charset="-78"/>
              </a:rPr>
              <a:t>5 نفر شخص حقیقی دارای پروانه اشتغال به كار مهندسي پاية يك يا ارشد در رشته‌هاي معماري، عمران و شهرسازي</a:t>
            </a:r>
          </a:p>
          <a:p>
            <a:pPr algn="r" rtl="1">
              <a:buClr>
                <a:srgbClr val="FF0000"/>
              </a:buClr>
              <a:buSzPct val="102000"/>
              <a:buFont typeface="Wingdings" pitchFamily="2" charset="2"/>
              <a:buChar char="ü"/>
              <a:defRPr/>
            </a:pPr>
            <a:r>
              <a:rPr lang="fa-IR" b="1" i="1" dirty="0">
                <a:solidFill>
                  <a:schemeClr val="accent1">
                    <a:lumMod val="75000"/>
                  </a:schemeClr>
                </a:solidFill>
                <a:effectLst>
                  <a:outerShdw blurRad="38100" dist="38100" dir="2700000" algn="tl">
                    <a:srgbClr val="000000">
                      <a:alpha val="43137"/>
                    </a:srgbClr>
                  </a:outerShdw>
                </a:effectLst>
                <a:cs typeface="B Nazanin" pitchFamily="2" charset="-78"/>
              </a:rPr>
              <a:t>تصویب ارزش خالص دارایی ها</a:t>
            </a:r>
          </a:p>
          <a:p>
            <a:pPr algn="r" rtl="1">
              <a:buClr>
                <a:srgbClr val="FF0000"/>
              </a:buClr>
              <a:buSzPct val="102000"/>
              <a:buFont typeface="Wingdings" pitchFamily="2" charset="2"/>
              <a:buChar char="ü"/>
              <a:defRPr/>
            </a:pPr>
            <a:r>
              <a:rPr lang="fa-IR" b="1" i="1" dirty="0">
                <a:solidFill>
                  <a:schemeClr val="accent1">
                    <a:lumMod val="75000"/>
                  </a:schemeClr>
                </a:solidFill>
                <a:effectLst>
                  <a:outerShdw blurRad="38100" dist="38100" dir="2700000" algn="tl">
                    <a:srgbClr val="000000">
                      <a:alpha val="43137"/>
                    </a:srgbClr>
                  </a:outerShdw>
                </a:effectLst>
                <a:cs typeface="B Nazanin" pitchFamily="2" charset="-78"/>
              </a:rPr>
              <a:t>تأیید صلاحیت مدیر ساخت یا پیمانکاران معرفی شده توسط وی</a:t>
            </a:r>
          </a:p>
          <a:p>
            <a:pPr algn="r" rtl="1">
              <a:buClr>
                <a:srgbClr val="FF0000"/>
              </a:buClr>
              <a:buSzPct val="102000"/>
              <a:buFont typeface="Wingdings" pitchFamily="2" charset="2"/>
              <a:buChar char="ü"/>
              <a:defRPr/>
            </a:pPr>
            <a:r>
              <a:rPr lang="fa-IR" b="1" i="1" dirty="0">
                <a:solidFill>
                  <a:schemeClr val="accent1">
                    <a:lumMod val="75000"/>
                  </a:schemeClr>
                </a:solidFill>
                <a:effectLst>
                  <a:outerShdw blurRad="38100" dist="38100" dir="2700000" algn="tl">
                    <a:srgbClr val="000000">
                      <a:alpha val="43137"/>
                    </a:srgbClr>
                  </a:outerShdw>
                </a:effectLst>
                <a:cs typeface="B Nazanin" pitchFamily="2" charset="-78"/>
              </a:rPr>
              <a:t>تصویب مبلغ افزایش سرمایه به پیشنهاد </a:t>
            </a:r>
            <a:r>
              <a:rPr lang="fa-IR" b="1" i="1" dirty="0" smtClean="0">
                <a:solidFill>
                  <a:schemeClr val="accent1">
                    <a:lumMod val="75000"/>
                  </a:schemeClr>
                </a:solidFill>
                <a:effectLst>
                  <a:outerShdw blurRad="38100" dist="38100" dir="2700000" algn="tl">
                    <a:srgbClr val="000000">
                      <a:alpha val="43137"/>
                    </a:srgbClr>
                  </a:outerShdw>
                </a:effectLst>
                <a:cs typeface="B Nazanin" pitchFamily="2" charset="-78"/>
              </a:rPr>
              <a:t>مدیرسرمایه‌گذاری</a:t>
            </a:r>
            <a:endParaRPr lang="fa-IR" b="1" i="1" dirty="0">
              <a:solidFill>
                <a:schemeClr val="accent1">
                  <a:lumMod val="75000"/>
                </a:schemeClr>
              </a:solidFill>
              <a:effectLst>
                <a:outerShdw blurRad="38100" dist="38100" dir="2700000" algn="tl">
                  <a:srgbClr val="000000">
                    <a:alpha val="43137"/>
                  </a:srgbClr>
                </a:outerShdw>
              </a:effectLst>
              <a:cs typeface="B Nazanin" pitchFamily="2" charset="-78"/>
            </a:endParaRPr>
          </a:p>
          <a:p>
            <a:pPr algn="r" rtl="1">
              <a:buClr>
                <a:srgbClr val="FF0000"/>
              </a:buClr>
              <a:buSzPct val="102000"/>
              <a:buFont typeface="Wingdings" pitchFamily="2" charset="2"/>
              <a:buChar char="ü"/>
              <a:defRPr/>
            </a:pPr>
            <a:r>
              <a:rPr lang="fa-IR" b="1" i="1" dirty="0">
                <a:solidFill>
                  <a:schemeClr val="accent1">
                    <a:lumMod val="75000"/>
                  </a:schemeClr>
                </a:solidFill>
                <a:effectLst>
                  <a:outerShdw blurRad="38100" dist="38100" dir="2700000" algn="tl">
                    <a:srgbClr val="000000">
                      <a:alpha val="43137"/>
                    </a:srgbClr>
                  </a:outerShdw>
                </a:effectLst>
                <a:cs typeface="B Nazanin" pitchFamily="2" charset="-78"/>
              </a:rPr>
              <a:t>تصمیم گیری در مورد تغییر هزینه ها به درخواست مدیر ساخت</a:t>
            </a:r>
          </a:p>
          <a:p>
            <a:pPr algn="r" rtl="1">
              <a:buClr>
                <a:srgbClr val="FF0000"/>
              </a:buClr>
              <a:buSzPct val="102000"/>
              <a:buFont typeface="Wingdings" pitchFamily="2" charset="2"/>
              <a:buChar char="ü"/>
              <a:defRPr/>
            </a:pPr>
            <a:r>
              <a:rPr lang="fa-IR" b="1" i="1" dirty="0">
                <a:solidFill>
                  <a:schemeClr val="accent1">
                    <a:lumMod val="75000"/>
                  </a:schemeClr>
                </a:solidFill>
                <a:effectLst>
                  <a:outerShdw blurRad="38100" dist="38100" dir="2700000" algn="tl">
                    <a:srgbClr val="000000">
                      <a:alpha val="43137"/>
                    </a:srgbClr>
                  </a:outerShdw>
                </a:effectLst>
                <a:cs typeface="B Nazanin" pitchFamily="2" charset="-78"/>
              </a:rPr>
              <a:t>اتخاذ تصمیمات لازم در فرآیند مزایده</a:t>
            </a:r>
          </a:p>
          <a:p>
            <a:pPr algn="r" rtl="1">
              <a:buClr>
                <a:srgbClr val="FF0000"/>
              </a:buClr>
              <a:buSzPct val="102000"/>
              <a:defRPr/>
            </a:pPr>
            <a:endParaRPr lang="fa-IR" b="1" dirty="0">
              <a:solidFill>
                <a:schemeClr val="accent1">
                  <a:lumMod val="75000"/>
                </a:schemeClr>
              </a:solidFill>
              <a:effectLst>
                <a:outerShdw blurRad="38100" dist="38100" dir="2700000" algn="tl">
                  <a:srgbClr val="000000">
                    <a:alpha val="43137"/>
                  </a:srgbClr>
                </a:outerShdw>
              </a:effectLst>
              <a:cs typeface="B Nazanin" pitchFamily="2" charset="-78"/>
            </a:endParaRPr>
          </a:p>
        </p:txBody>
      </p:sp>
      <p:sp>
        <p:nvSpPr>
          <p:cNvPr id="29" name="Rectangular Callout 28"/>
          <p:cNvSpPr/>
          <p:nvPr/>
        </p:nvSpPr>
        <p:spPr>
          <a:xfrm>
            <a:off x="-4071938" y="3643313"/>
            <a:ext cx="3857625" cy="2643187"/>
          </a:xfrm>
          <a:prstGeom prst="wedgeRectCallout">
            <a:avLst>
              <a:gd name="adj1" fmla="val -55192"/>
              <a:gd name="adj2" fmla="val -41834"/>
            </a:avLst>
          </a:prstGeom>
          <a:ln>
            <a:solidFill>
              <a:schemeClr val="accent5">
                <a:lumMod val="75000"/>
              </a:schemeClr>
            </a:solidFill>
          </a:ln>
        </p:spPr>
        <p:style>
          <a:lnRef idx="2">
            <a:schemeClr val="accent5"/>
          </a:lnRef>
          <a:fillRef idx="1">
            <a:schemeClr val="lt1"/>
          </a:fillRef>
          <a:effectRef idx="0">
            <a:schemeClr val="accent5"/>
          </a:effectRef>
          <a:fontRef idx="minor">
            <a:schemeClr val="dk1"/>
          </a:fontRef>
        </p:style>
        <p:txBody>
          <a:bodyPr/>
          <a:lstStyle/>
          <a:p>
            <a:pPr algn="r" rtl="1">
              <a:buClr>
                <a:srgbClr val="FF0000"/>
              </a:buClr>
              <a:buSzPct val="102000"/>
              <a:buFont typeface="Wingdings" pitchFamily="2" charset="2"/>
              <a:buChar char="ü"/>
              <a:defRPr/>
            </a:pPr>
            <a:r>
              <a:rPr lang="fa-IR" b="1" i="1" dirty="0">
                <a:solidFill>
                  <a:srgbClr val="009242"/>
                </a:solidFill>
                <a:effectLst>
                  <a:outerShdw blurRad="38100" dist="38100" dir="2700000" algn="tl">
                    <a:srgbClr val="000000">
                      <a:alpha val="43137"/>
                    </a:srgbClr>
                  </a:outerShdw>
                </a:effectLst>
                <a:cs typeface="B Nazanin" pitchFamily="2" charset="-78"/>
              </a:rPr>
              <a:t>یک نهادهای مالی معتبر</a:t>
            </a:r>
          </a:p>
          <a:p>
            <a:pPr algn="r" rtl="1">
              <a:buClr>
                <a:srgbClr val="FF0000"/>
              </a:buClr>
              <a:buSzPct val="102000"/>
              <a:buFont typeface="Wingdings" pitchFamily="2" charset="2"/>
              <a:buChar char="ü"/>
              <a:defRPr/>
            </a:pPr>
            <a:r>
              <a:rPr lang="fa-IR" b="1" i="1" dirty="0">
                <a:solidFill>
                  <a:srgbClr val="009242"/>
                </a:solidFill>
                <a:effectLst>
                  <a:outerShdw blurRad="38100" dist="38100" dir="2700000" algn="tl">
                    <a:srgbClr val="000000">
                      <a:alpha val="43137"/>
                    </a:srgbClr>
                  </a:outerShdw>
                </a:effectLst>
                <a:cs typeface="B Nazanin" pitchFamily="2" charset="-78"/>
              </a:rPr>
              <a:t>انجام مراحل صدور </a:t>
            </a:r>
            <a:r>
              <a:rPr lang="fa-IR" b="1" i="1" dirty="0" smtClean="0">
                <a:solidFill>
                  <a:srgbClr val="009242"/>
                </a:solidFill>
                <a:effectLst>
                  <a:outerShdw blurRad="38100" dist="38100" dir="2700000" algn="tl">
                    <a:srgbClr val="000000">
                      <a:alpha val="43137"/>
                    </a:srgbClr>
                  </a:outerShdw>
                </a:effectLst>
                <a:cs typeface="B Nazanin" pitchFamily="2" charset="-78"/>
              </a:rPr>
              <a:t>واحدهایسرمایه‌گذاری</a:t>
            </a:r>
            <a:endParaRPr lang="fa-IR" b="1" i="1" dirty="0">
              <a:solidFill>
                <a:srgbClr val="009242"/>
              </a:solidFill>
              <a:effectLst>
                <a:outerShdw blurRad="38100" dist="38100" dir="2700000" algn="tl">
                  <a:srgbClr val="000000">
                    <a:alpha val="43137"/>
                  </a:srgbClr>
                </a:outerShdw>
              </a:effectLst>
              <a:cs typeface="B Nazanin" pitchFamily="2" charset="-78"/>
            </a:endParaRPr>
          </a:p>
          <a:p>
            <a:pPr algn="r" rtl="1">
              <a:buClr>
                <a:srgbClr val="FF0000"/>
              </a:buClr>
              <a:buSzPct val="102000"/>
              <a:buFont typeface="Wingdings" pitchFamily="2" charset="2"/>
              <a:buChar char="ü"/>
              <a:defRPr/>
            </a:pPr>
            <a:r>
              <a:rPr lang="fa-IR" b="1" i="1" dirty="0">
                <a:solidFill>
                  <a:srgbClr val="009242"/>
                </a:solidFill>
                <a:effectLst>
                  <a:outerShdw blurRad="38100" dist="38100" dir="2700000" algn="tl">
                    <a:srgbClr val="000000">
                      <a:alpha val="43137"/>
                    </a:srgbClr>
                  </a:outerShdw>
                </a:effectLst>
                <a:cs typeface="B Nazanin" pitchFamily="2" charset="-78"/>
              </a:rPr>
              <a:t>ثبت و نگهداری حساب هر سرمایه گذار</a:t>
            </a:r>
          </a:p>
          <a:p>
            <a:pPr algn="r" rtl="1">
              <a:buClr>
                <a:srgbClr val="FF0000"/>
              </a:buClr>
              <a:buSzPct val="102000"/>
              <a:buFont typeface="Wingdings" pitchFamily="2" charset="2"/>
              <a:buChar char="ü"/>
              <a:defRPr/>
            </a:pPr>
            <a:r>
              <a:rPr lang="fa-IR" b="1" i="1" dirty="0">
                <a:solidFill>
                  <a:srgbClr val="009242"/>
                </a:solidFill>
                <a:effectLst>
                  <a:outerShdw blurRad="38100" dist="38100" dir="2700000" algn="tl">
                    <a:srgbClr val="000000">
                      <a:alpha val="43137"/>
                    </a:srgbClr>
                  </a:outerShdw>
                </a:effectLst>
                <a:cs typeface="B Nazanin" pitchFamily="2" charset="-78"/>
              </a:rPr>
              <a:t>صدور دستور پرداخت</a:t>
            </a:r>
          </a:p>
          <a:p>
            <a:pPr algn="r" rtl="1">
              <a:buClr>
                <a:srgbClr val="FF0000"/>
              </a:buClr>
              <a:buSzPct val="102000"/>
              <a:buFont typeface="Wingdings" pitchFamily="2" charset="2"/>
              <a:buChar char="ü"/>
              <a:defRPr/>
            </a:pPr>
            <a:r>
              <a:rPr lang="fa-IR" b="1" i="1" dirty="0">
                <a:solidFill>
                  <a:srgbClr val="009242"/>
                </a:solidFill>
                <a:effectLst>
                  <a:outerShdw blurRad="38100" dist="38100" dir="2700000" algn="tl">
                    <a:srgbClr val="000000">
                      <a:alpha val="43137"/>
                    </a:srgbClr>
                  </a:outerShdw>
                </a:effectLst>
                <a:cs typeface="B Nazanin" pitchFamily="2" charset="-78"/>
              </a:rPr>
              <a:t>ثبت و نگهداری  وقایع مالی </a:t>
            </a:r>
          </a:p>
          <a:p>
            <a:pPr algn="r" rtl="1">
              <a:buClr>
                <a:srgbClr val="FF0000"/>
              </a:buClr>
              <a:buSzPct val="102000"/>
              <a:buFont typeface="Wingdings" pitchFamily="2" charset="2"/>
              <a:buChar char="ü"/>
              <a:defRPr/>
            </a:pPr>
            <a:r>
              <a:rPr lang="fa-IR" b="1" i="1" dirty="0">
                <a:solidFill>
                  <a:srgbClr val="009242"/>
                </a:solidFill>
                <a:effectLst>
                  <a:outerShdw blurRad="38100" dist="38100" dir="2700000" algn="tl">
                    <a:srgbClr val="000000">
                      <a:alpha val="43137"/>
                    </a:srgbClr>
                  </a:outerShdw>
                </a:effectLst>
                <a:cs typeface="B Nazanin" pitchFamily="2" charset="-78"/>
              </a:rPr>
              <a:t>تهیه صورت های مالی </a:t>
            </a:r>
          </a:p>
          <a:p>
            <a:pPr algn="r" rtl="1">
              <a:buClr>
                <a:srgbClr val="FF0000"/>
              </a:buClr>
              <a:buSzPct val="102000"/>
              <a:buFont typeface="Wingdings" pitchFamily="2" charset="2"/>
              <a:buChar char="ü"/>
              <a:defRPr/>
            </a:pPr>
            <a:r>
              <a:rPr lang="fa-IR" b="1" i="1" dirty="0">
                <a:solidFill>
                  <a:srgbClr val="009242"/>
                </a:solidFill>
                <a:effectLst>
                  <a:outerShdw blurRad="38100" dist="38100" dir="2700000" algn="tl">
                    <a:srgbClr val="000000">
                      <a:alpha val="43137"/>
                    </a:srgbClr>
                  </a:outerShdw>
                </a:effectLst>
                <a:cs typeface="B Nazanin" pitchFamily="2" charset="-78"/>
              </a:rPr>
              <a:t>محاسبه خالص ارزش هر </a:t>
            </a:r>
            <a:r>
              <a:rPr lang="fa-IR" b="1" i="1" dirty="0" smtClean="0">
                <a:solidFill>
                  <a:srgbClr val="009242"/>
                </a:solidFill>
                <a:effectLst>
                  <a:outerShdw blurRad="38100" dist="38100" dir="2700000" algn="tl">
                    <a:srgbClr val="000000">
                      <a:alpha val="43137"/>
                    </a:srgbClr>
                  </a:outerShdw>
                </a:effectLst>
                <a:cs typeface="B Nazanin" pitchFamily="2" charset="-78"/>
              </a:rPr>
              <a:t>واحدسرمایه‌گذاری</a:t>
            </a:r>
            <a:endParaRPr lang="fa-IR" b="1" i="1" dirty="0">
              <a:solidFill>
                <a:srgbClr val="009242"/>
              </a:solidFill>
              <a:effectLst>
                <a:outerShdw blurRad="38100" dist="38100" dir="2700000" algn="tl">
                  <a:srgbClr val="000000">
                    <a:alpha val="43137"/>
                  </a:srgbClr>
                </a:outerShdw>
              </a:effectLst>
              <a:cs typeface="B Nazanin" pitchFamily="2" charset="-78"/>
            </a:endParaRPr>
          </a:p>
          <a:p>
            <a:pPr algn="r" rtl="1">
              <a:buClr>
                <a:srgbClr val="FF0000"/>
              </a:buClr>
              <a:buSzPct val="102000"/>
              <a:buFont typeface="Wingdings" pitchFamily="2" charset="2"/>
              <a:buChar char="ü"/>
              <a:defRPr/>
            </a:pPr>
            <a:r>
              <a:rPr lang="fa-IR" b="1" i="1" dirty="0">
                <a:solidFill>
                  <a:srgbClr val="009242"/>
                </a:solidFill>
                <a:effectLst>
                  <a:outerShdw blurRad="38100" dist="38100" dir="2700000" algn="tl">
                    <a:srgbClr val="000000">
                      <a:alpha val="43137"/>
                    </a:srgbClr>
                  </a:outerShdw>
                </a:effectLst>
                <a:cs typeface="B Nazanin" pitchFamily="2" charset="-78"/>
              </a:rPr>
              <a:t>پیشنهاد افزایش سرمایه صندوق</a:t>
            </a:r>
          </a:p>
          <a:p>
            <a:pPr algn="r" rtl="1">
              <a:buClr>
                <a:srgbClr val="FF0000"/>
              </a:buClr>
              <a:buSzPct val="102000"/>
              <a:buFont typeface="Wingdings" pitchFamily="2" charset="2"/>
              <a:buChar char="ü"/>
              <a:defRPr/>
            </a:pPr>
            <a:r>
              <a:rPr lang="fa-IR" b="1" i="1" dirty="0">
                <a:solidFill>
                  <a:srgbClr val="009242"/>
                </a:solidFill>
                <a:effectLst>
                  <a:outerShdw blurRad="38100" dist="38100" dir="2700000" algn="tl">
                    <a:srgbClr val="000000">
                      <a:alpha val="43137"/>
                    </a:srgbClr>
                  </a:outerShdw>
                </a:effectLst>
                <a:cs typeface="B Nazanin" pitchFamily="2" charset="-78"/>
              </a:rPr>
              <a:t>نمایندگی صندوق در برابر سایر اشخاص</a:t>
            </a:r>
          </a:p>
          <a:p>
            <a:pPr algn="r" rtl="1">
              <a:buClr>
                <a:srgbClr val="FF0000"/>
              </a:buClr>
              <a:buSzPct val="102000"/>
              <a:defRPr/>
            </a:pPr>
            <a:endParaRPr lang="fa-IR" b="1" dirty="0">
              <a:solidFill>
                <a:schemeClr val="accent1">
                  <a:lumMod val="75000"/>
                </a:schemeClr>
              </a:solidFill>
              <a:effectLst>
                <a:outerShdw blurRad="38100" dist="38100" dir="2700000" algn="tl">
                  <a:srgbClr val="000000">
                    <a:alpha val="43137"/>
                  </a:srgbClr>
                </a:outerShdw>
              </a:effectLst>
              <a:cs typeface="B Nazanin" pitchFamily="2" charset="-78"/>
            </a:endParaRPr>
          </a:p>
        </p:txBody>
      </p:sp>
      <p:sp>
        <p:nvSpPr>
          <p:cNvPr id="30" name="Rectangular Callout 29"/>
          <p:cNvSpPr/>
          <p:nvPr/>
        </p:nvSpPr>
        <p:spPr>
          <a:xfrm>
            <a:off x="-4572000" y="785813"/>
            <a:ext cx="4429125" cy="2000250"/>
          </a:xfrm>
          <a:prstGeom prst="wedgeRectCallout">
            <a:avLst>
              <a:gd name="adj1" fmla="val -55192"/>
              <a:gd name="adj2" fmla="val -41834"/>
            </a:avLst>
          </a:prstGeom>
          <a:ln>
            <a:solidFill>
              <a:srgbClr val="FF0000"/>
            </a:solidFill>
          </a:ln>
        </p:spPr>
        <p:style>
          <a:lnRef idx="2">
            <a:schemeClr val="accent5"/>
          </a:lnRef>
          <a:fillRef idx="1">
            <a:schemeClr val="lt1"/>
          </a:fillRef>
          <a:effectRef idx="0">
            <a:schemeClr val="accent5"/>
          </a:effectRef>
          <a:fontRef idx="minor">
            <a:schemeClr val="dk1"/>
          </a:fontRef>
        </p:style>
        <p:txBody>
          <a:bodyPr/>
          <a:lstStyle/>
          <a:p>
            <a:pPr algn="r" rtl="1">
              <a:buClr>
                <a:srgbClr val="FF0000"/>
              </a:buClr>
              <a:buSzPct val="102000"/>
              <a:buFont typeface="Wingdings" pitchFamily="2" charset="2"/>
              <a:buChar char="ü"/>
              <a:defRPr/>
            </a:pPr>
            <a:r>
              <a:rPr lang="fa-IR" b="1" i="1" dirty="0">
                <a:solidFill>
                  <a:schemeClr val="accent2">
                    <a:lumMod val="75000"/>
                  </a:schemeClr>
                </a:solidFill>
                <a:effectLst>
                  <a:outerShdw blurRad="38100" dist="38100" dir="2700000" algn="tl">
                    <a:srgbClr val="000000">
                      <a:alpha val="43137"/>
                    </a:srgbClr>
                  </a:outerShdw>
                </a:effectLst>
                <a:cs typeface="B Nazanin" pitchFamily="2" charset="-78"/>
              </a:rPr>
              <a:t>یک شخص حقوقی دارای پروانه اشتغال به کار اجرای ساختمان در سطح پایه یک</a:t>
            </a:r>
          </a:p>
          <a:p>
            <a:pPr algn="r" rtl="1">
              <a:buClr>
                <a:srgbClr val="FF0000"/>
              </a:buClr>
              <a:buSzPct val="102000"/>
              <a:buFont typeface="Wingdings" pitchFamily="2" charset="2"/>
              <a:buChar char="ü"/>
              <a:defRPr/>
            </a:pPr>
            <a:r>
              <a:rPr lang="fa-IR" b="1" i="1" dirty="0">
                <a:solidFill>
                  <a:schemeClr val="accent2">
                    <a:lumMod val="75000"/>
                  </a:schemeClr>
                </a:solidFill>
                <a:effectLst>
                  <a:outerShdw blurRad="38100" dist="38100" dir="2700000" algn="tl">
                    <a:srgbClr val="000000">
                      <a:alpha val="43137"/>
                    </a:srgbClr>
                  </a:outerShdw>
                </a:effectLst>
                <a:cs typeface="B Nazanin" pitchFamily="2" charset="-78"/>
              </a:rPr>
              <a:t>اجرای پروژه با مبلغ از پیش تعیین شده، رأساً یا از طریق پیمانکاران ذی صلاح</a:t>
            </a:r>
          </a:p>
          <a:p>
            <a:pPr algn="r" rtl="1">
              <a:buClr>
                <a:srgbClr val="FF0000"/>
              </a:buClr>
              <a:buSzPct val="102000"/>
              <a:buFont typeface="Wingdings" pitchFamily="2" charset="2"/>
              <a:buChar char="ü"/>
              <a:defRPr/>
            </a:pPr>
            <a:r>
              <a:rPr lang="fa-IR" b="1" i="1" dirty="0">
                <a:solidFill>
                  <a:schemeClr val="accent2">
                    <a:lumMod val="75000"/>
                  </a:schemeClr>
                </a:solidFill>
                <a:effectLst>
                  <a:outerShdw blurRad="38100" dist="38100" dir="2700000" algn="tl">
                    <a:srgbClr val="000000">
                      <a:alpha val="43137"/>
                    </a:srgbClr>
                  </a:outerShdw>
                </a:effectLst>
                <a:cs typeface="B Nazanin" pitchFamily="2" charset="-78"/>
              </a:rPr>
              <a:t>ارایه صورت وضعیت پیشرفت پروژه به مدیر ناظر و </a:t>
            </a:r>
            <a:r>
              <a:rPr lang="fa-IR" b="1" i="1" dirty="0" smtClean="0">
                <a:solidFill>
                  <a:schemeClr val="accent2">
                    <a:lumMod val="75000"/>
                  </a:schemeClr>
                </a:solidFill>
                <a:effectLst>
                  <a:outerShdw blurRad="38100" dist="38100" dir="2700000" algn="tl">
                    <a:srgbClr val="000000">
                      <a:alpha val="43137"/>
                    </a:srgbClr>
                  </a:outerShdw>
                </a:effectLst>
                <a:cs typeface="B Nazanin" pitchFamily="2" charset="-78"/>
              </a:rPr>
              <a:t>مدیرسرمایه‌گذاری</a:t>
            </a:r>
            <a:endParaRPr lang="fa-IR" b="1" i="1" dirty="0">
              <a:solidFill>
                <a:schemeClr val="accent2">
                  <a:lumMod val="75000"/>
                </a:schemeClr>
              </a:solidFill>
              <a:effectLst>
                <a:outerShdw blurRad="38100" dist="38100" dir="2700000" algn="tl">
                  <a:srgbClr val="000000">
                    <a:alpha val="43137"/>
                  </a:srgbClr>
                </a:outerShdw>
              </a:effectLst>
              <a:cs typeface="B Nazanin" pitchFamily="2" charset="-78"/>
            </a:endParaRPr>
          </a:p>
          <a:p>
            <a:pPr algn="r" rtl="1">
              <a:buClr>
                <a:srgbClr val="FF0000"/>
              </a:buClr>
              <a:buSzPct val="102000"/>
              <a:buFont typeface="Wingdings" pitchFamily="2" charset="2"/>
              <a:buChar char="ü"/>
              <a:defRPr/>
            </a:pPr>
            <a:r>
              <a:rPr lang="fa-IR" b="1" i="1" dirty="0">
                <a:solidFill>
                  <a:schemeClr val="accent2">
                    <a:lumMod val="75000"/>
                  </a:schemeClr>
                </a:solidFill>
                <a:effectLst>
                  <a:outerShdw blurRad="38100" dist="38100" dir="2700000" algn="tl">
                    <a:srgbClr val="000000">
                      <a:alpha val="43137"/>
                    </a:srgbClr>
                  </a:outerShdw>
                </a:effectLst>
                <a:cs typeface="B Nazanin" pitchFamily="2" charset="-78"/>
              </a:rPr>
              <a:t>محاسبه ارزش روز پروژه</a:t>
            </a:r>
          </a:p>
          <a:p>
            <a:pPr algn="r" rtl="1">
              <a:buClr>
                <a:srgbClr val="FF0000"/>
              </a:buClr>
              <a:buSzPct val="102000"/>
              <a:defRPr/>
            </a:pPr>
            <a:endParaRPr lang="fa-IR" b="1" dirty="0">
              <a:solidFill>
                <a:schemeClr val="accent2">
                  <a:lumMod val="75000"/>
                </a:schemeClr>
              </a:solidFill>
              <a:effectLst>
                <a:outerShdw blurRad="38100" dist="38100" dir="2700000" algn="tl">
                  <a:srgbClr val="000000">
                    <a:alpha val="43137"/>
                  </a:srgbClr>
                </a:outerShdw>
              </a:effectLst>
              <a:cs typeface="B Nazanin" pitchFamily="2" charset="-78"/>
            </a:endParaRPr>
          </a:p>
        </p:txBody>
      </p:sp>
      <p:sp>
        <p:nvSpPr>
          <p:cNvPr id="31" name="Rectangular Callout 30"/>
          <p:cNvSpPr/>
          <p:nvPr/>
        </p:nvSpPr>
        <p:spPr>
          <a:xfrm>
            <a:off x="-4071938" y="6429375"/>
            <a:ext cx="3857625" cy="1500188"/>
          </a:xfrm>
          <a:prstGeom prst="wedgeRectCallout">
            <a:avLst>
              <a:gd name="adj1" fmla="val -57486"/>
              <a:gd name="adj2" fmla="val 2405"/>
            </a:avLst>
          </a:prstGeom>
          <a:ln>
            <a:solidFill>
              <a:srgbClr val="FFC000"/>
            </a:solidFill>
          </a:ln>
        </p:spPr>
        <p:style>
          <a:lnRef idx="2">
            <a:schemeClr val="accent5"/>
          </a:lnRef>
          <a:fillRef idx="1">
            <a:schemeClr val="lt1"/>
          </a:fillRef>
          <a:effectRef idx="0">
            <a:schemeClr val="accent5"/>
          </a:effectRef>
          <a:fontRef idx="minor">
            <a:schemeClr val="dk1"/>
          </a:fontRef>
        </p:style>
        <p:txBody>
          <a:bodyPr/>
          <a:lstStyle/>
          <a:p>
            <a:pPr algn="r" rtl="1">
              <a:buClr>
                <a:srgbClr val="FF0000"/>
              </a:buClr>
              <a:buSzPct val="102000"/>
              <a:buFont typeface="Wingdings" pitchFamily="2" charset="2"/>
              <a:buChar char="ü"/>
              <a:defRPr/>
            </a:pPr>
            <a:r>
              <a:rPr lang="fa-IR" b="1" i="1" dirty="0">
                <a:solidFill>
                  <a:srgbClr val="906F1C"/>
                </a:solidFill>
                <a:effectLst>
                  <a:outerShdw blurRad="38100" dist="38100" dir="2700000" algn="tl">
                    <a:srgbClr val="000000">
                      <a:alpha val="43137"/>
                    </a:srgbClr>
                  </a:outerShdw>
                </a:effectLst>
                <a:cs typeface="B Nazanin" pitchFamily="2" charset="-78"/>
              </a:rPr>
              <a:t>یک نهادهای مالی یا بانک </a:t>
            </a:r>
          </a:p>
          <a:p>
            <a:pPr algn="r" rtl="1">
              <a:buClr>
                <a:srgbClr val="FF0000"/>
              </a:buClr>
              <a:buSzPct val="102000"/>
              <a:buFont typeface="Wingdings" pitchFamily="2" charset="2"/>
              <a:buChar char="ü"/>
              <a:defRPr/>
            </a:pPr>
            <a:r>
              <a:rPr lang="fa-IR" b="1" i="1" dirty="0">
                <a:solidFill>
                  <a:srgbClr val="906F1C"/>
                </a:solidFill>
                <a:effectLst>
                  <a:outerShdw blurRad="38100" dist="38100" dir="2700000" algn="tl">
                    <a:srgbClr val="000000">
                      <a:alpha val="43137"/>
                    </a:srgbClr>
                  </a:outerShdw>
                </a:effectLst>
                <a:cs typeface="B Nazanin" pitchFamily="2" charset="-78"/>
              </a:rPr>
              <a:t>تأمین مالی صندوق در صورتی که در فرآیند افزایش سرمایه تمامی حق تقدم های خرید </a:t>
            </a:r>
            <a:r>
              <a:rPr lang="fa-IR" b="1" i="1" dirty="0" smtClean="0">
                <a:solidFill>
                  <a:srgbClr val="906F1C"/>
                </a:solidFill>
                <a:effectLst>
                  <a:outerShdw blurRad="38100" dist="38100" dir="2700000" algn="tl">
                    <a:srgbClr val="000000">
                      <a:alpha val="43137"/>
                    </a:srgbClr>
                  </a:outerShdw>
                </a:effectLst>
                <a:cs typeface="B Nazanin" pitchFamily="2" charset="-78"/>
              </a:rPr>
              <a:t>واحدهایسرمایه‌گذاری </a:t>
            </a:r>
            <a:r>
              <a:rPr lang="fa-IR" b="1" i="1" dirty="0">
                <a:solidFill>
                  <a:srgbClr val="906F1C"/>
                </a:solidFill>
                <a:effectLst>
                  <a:outerShdw blurRad="38100" dist="38100" dir="2700000" algn="tl">
                    <a:srgbClr val="000000">
                      <a:alpha val="43137"/>
                    </a:srgbClr>
                  </a:outerShdw>
                </a:effectLst>
                <a:cs typeface="B Nazanin" pitchFamily="2" charset="-78"/>
              </a:rPr>
              <a:t>جدید اعمال نشوند. </a:t>
            </a:r>
          </a:p>
          <a:p>
            <a:pPr algn="r" rtl="1">
              <a:buClr>
                <a:srgbClr val="FF0000"/>
              </a:buClr>
              <a:buSzPct val="102000"/>
              <a:defRPr/>
            </a:pPr>
            <a:endParaRPr lang="fa-IR" b="1" dirty="0">
              <a:solidFill>
                <a:srgbClr val="906F1C"/>
              </a:solidFill>
              <a:effectLst>
                <a:outerShdw blurRad="38100" dist="38100" dir="2700000" algn="tl">
                  <a:srgbClr val="000000">
                    <a:alpha val="43137"/>
                  </a:srgbClr>
                </a:outerShdw>
              </a:effectLst>
              <a:cs typeface="B Nazanin" pitchFamily="2" charset="-78"/>
            </a:endParaRPr>
          </a:p>
        </p:txBody>
      </p:sp>
      <p:sp>
        <p:nvSpPr>
          <p:cNvPr id="32" name="Rectangular Callout 31"/>
          <p:cNvSpPr/>
          <p:nvPr/>
        </p:nvSpPr>
        <p:spPr>
          <a:xfrm>
            <a:off x="-2286000" y="7215188"/>
            <a:ext cx="2286000" cy="2571750"/>
          </a:xfrm>
          <a:prstGeom prst="wedgeRectCallout">
            <a:avLst>
              <a:gd name="adj1" fmla="val -37241"/>
              <a:gd name="adj2" fmla="val 73615"/>
            </a:avLst>
          </a:prstGeom>
          <a:ln>
            <a:solidFill>
              <a:srgbClr val="00B050"/>
            </a:solidFill>
          </a:ln>
        </p:spPr>
        <p:style>
          <a:lnRef idx="2">
            <a:schemeClr val="accent5"/>
          </a:lnRef>
          <a:fillRef idx="1">
            <a:schemeClr val="lt1"/>
          </a:fillRef>
          <a:effectRef idx="0">
            <a:schemeClr val="accent5"/>
          </a:effectRef>
          <a:fontRef idx="minor">
            <a:schemeClr val="dk1"/>
          </a:fontRef>
        </p:style>
        <p:txBody>
          <a:bodyPr/>
          <a:lstStyle/>
          <a:p>
            <a:pPr algn="r" rtl="1">
              <a:buClr>
                <a:schemeClr val="accent5">
                  <a:lumMod val="75000"/>
                </a:schemeClr>
              </a:buClr>
              <a:buSzPct val="102000"/>
              <a:buFont typeface="Wingdings" pitchFamily="2" charset="2"/>
              <a:buChar char="ü"/>
              <a:defRPr/>
            </a:pPr>
            <a:r>
              <a:rPr lang="fa-IR" b="1" i="1" dirty="0">
                <a:solidFill>
                  <a:srgbClr val="FF0000"/>
                </a:solidFill>
                <a:effectLst>
                  <a:outerShdw blurRad="38100" dist="38100" dir="2700000" algn="tl">
                    <a:srgbClr val="000000">
                      <a:alpha val="43137"/>
                    </a:srgbClr>
                  </a:outerShdw>
                </a:effectLst>
                <a:cs typeface="B Nazanin" pitchFamily="2" charset="-78"/>
              </a:rPr>
              <a:t>نهاد مالی دارای مجوز بازارگردانی</a:t>
            </a:r>
          </a:p>
          <a:p>
            <a:pPr algn="r" rtl="1">
              <a:buClr>
                <a:schemeClr val="accent5">
                  <a:lumMod val="75000"/>
                </a:schemeClr>
              </a:buClr>
              <a:buSzPct val="102000"/>
              <a:buFont typeface="Wingdings" pitchFamily="2" charset="2"/>
              <a:buChar char="ü"/>
              <a:defRPr/>
            </a:pPr>
            <a:r>
              <a:rPr lang="fa-IR" b="1" i="1" dirty="0">
                <a:solidFill>
                  <a:srgbClr val="FF0000"/>
                </a:solidFill>
                <a:effectLst>
                  <a:outerShdw blurRad="38100" dist="38100" dir="2700000" algn="tl">
                    <a:srgbClr val="000000">
                      <a:alpha val="43137"/>
                    </a:srgbClr>
                  </a:outerShdw>
                </a:effectLst>
                <a:cs typeface="B Nazanin" pitchFamily="2" charset="-78"/>
              </a:rPr>
              <a:t>بازارگردانی </a:t>
            </a:r>
            <a:r>
              <a:rPr lang="fa-IR" b="1" i="1" dirty="0" smtClean="0">
                <a:solidFill>
                  <a:srgbClr val="FF0000"/>
                </a:solidFill>
                <a:effectLst>
                  <a:outerShdw blurRad="38100" dist="38100" dir="2700000" algn="tl">
                    <a:srgbClr val="000000">
                      <a:alpha val="43137"/>
                    </a:srgbClr>
                  </a:outerShdw>
                </a:effectLst>
                <a:cs typeface="B Nazanin" pitchFamily="2" charset="-78"/>
              </a:rPr>
              <a:t>واحدهای سرمایه‌گذاری </a:t>
            </a:r>
            <a:r>
              <a:rPr lang="fa-IR" b="1" i="1" dirty="0">
                <a:solidFill>
                  <a:srgbClr val="FF0000"/>
                </a:solidFill>
                <a:effectLst>
                  <a:outerShdw blurRad="38100" dist="38100" dir="2700000" algn="tl">
                    <a:srgbClr val="000000">
                      <a:alpha val="43137"/>
                    </a:srgbClr>
                  </a:outerShdw>
                </a:effectLst>
                <a:cs typeface="B Nazanin" pitchFamily="2" charset="-78"/>
              </a:rPr>
              <a:t>صندوق در چارچوب مقررات و بر اساس دامنه مجاز نوسان، دامنه مظنه قیمت و حداقل معاملات روزانه</a:t>
            </a:r>
          </a:p>
          <a:p>
            <a:pPr algn="r" rtl="1">
              <a:buClr>
                <a:srgbClr val="FF0000"/>
              </a:buClr>
              <a:buSzPct val="102000"/>
              <a:defRPr/>
            </a:pPr>
            <a:endParaRPr lang="fa-IR" b="1" dirty="0">
              <a:solidFill>
                <a:srgbClr val="FF0000"/>
              </a:solidFill>
              <a:effectLst>
                <a:outerShdw blurRad="38100" dist="38100" dir="2700000" algn="tl">
                  <a:srgbClr val="000000">
                    <a:alpha val="43137"/>
                  </a:srgbClr>
                </a:outerShdw>
              </a:effectLst>
              <a:cs typeface="B Nazani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diamond(in)">
                                      <p:cBhvr>
                                        <p:cTn id="7" dur="20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4"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 from="(-#ppt_w/2)" to="(#ppt_x)" calcmode="lin" valueType="num">
                                      <p:cBhvr>
                                        <p:cTn id="22" dur="600" fill="hold">
                                          <p:stCondLst>
                                            <p:cond delay="0"/>
                                          </p:stCondLst>
                                        </p:cTn>
                                        <p:tgtEl>
                                          <p:spTgt spid="19"/>
                                        </p:tgtEl>
                                        <p:attrNameLst>
                                          <p:attrName>ppt_x</p:attrName>
                                        </p:attrNameLst>
                                      </p:cBhvr>
                                    </p:anim>
                                    <p:anim from="0" to="-1.0" calcmode="lin" valueType="num">
                                      <p:cBhvr>
                                        <p:cTn id="23" dur="200" decel="50000" autoRev="1" fill="hold">
                                          <p:stCondLst>
                                            <p:cond delay="600"/>
                                          </p:stCondLst>
                                        </p:cTn>
                                        <p:tgtEl>
                                          <p:spTgt spid="19"/>
                                        </p:tgtEl>
                                        <p:attrNameLst>
                                          <p:attrName>xshear</p:attrName>
                                        </p:attrNameLst>
                                      </p:cBhvr>
                                    </p:anim>
                                    <p:animScale>
                                      <p:cBhvr>
                                        <p:cTn id="24" dur="200" decel="100000" autoRev="1" fill="hold">
                                          <p:stCondLst>
                                            <p:cond delay="600"/>
                                          </p:stCondLst>
                                        </p:cTn>
                                        <p:tgtEl>
                                          <p:spTgt spid="19"/>
                                        </p:tgtEl>
                                      </p:cBhvr>
                                      <p:from x="100000" y="100000"/>
                                      <p:to x="80000" y="100000"/>
                                    </p:animScale>
                                    <p:anim by="(#ppt_h/3+#ppt_w*0.1)" calcmode="lin" valueType="num">
                                      <p:cBhvr additive="sum">
                                        <p:cTn id="25" dur="200" decel="100000" autoRev="1" fill="hold">
                                          <p:stCondLst>
                                            <p:cond delay="600"/>
                                          </p:stCondLst>
                                        </p:cTn>
                                        <p:tgtEl>
                                          <p:spTgt spid="19"/>
                                        </p:tgtEl>
                                        <p:attrNameLst>
                                          <p:attrName>ppt_x</p:attrName>
                                        </p:attrNameLst>
                                      </p:cBhvr>
                                    </p:anim>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Left)">
                                      <p:cBhvr>
                                        <p:cTn id="30" dur="1000"/>
                                        <p:tgtEl>
                                          <p:spTgt spid="16"/>
                                        </p:tgtEl>
                                      </p:cBhvr>
                                    </p:animEffect>
                                  </p:childTnLst>
                                </p:cTn>
                              </p:par>
                              <p:par>
                                <p:cTn id="31" presetID="18" presetClass="entr" presetSubtype="12"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strips(downLeft)">
                                      <p:cBhvr>
                                        <p:cTn id="33" dur="10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ox(in)">
                                      <p:cBhvr>
                                        <p:cTn id="38" dur="10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64" presetClass="path" presetSubtype="0" accel="50000" decel="50000" fill="hold" grpId="0" nodeType="clickEffect">
                                  <p:stCondLst>
                                    <p:cond delay="0"/>
                                  </p:stCondLst>
                                  <p:childTnLst>
                                    <p:animMotion origin="layout" path="M 0.06302 -0.15093 L 0.05503 -0.54584 " pathEditMode="relative" rAng="0" ptsTypes="AA">
                                      <p:cBhvr>
                                        <p:cTn id="42" dur="1000" fill="hold"/>
                                        <p:tgtEl>
                                          <p:spTgt spid="20"/>
                                        </p:tgtEl>
                                        <p:attrNameLst>
                                          <p:attrName>ppt_x</p:attrName>
                                          <p:attrName>ppt_y</p:attrName>
                                        </p:attrNameLst>
                                      </p:cBhvr>
                                      <p:rCtr x="-4" y="-197"/>
                                    </p:animMotion>
                                  </p:childTnLst>
                                </p:cTn>
                              </p:par>
                            </p:childTnLst>
                          </p:cTn>
                        </p:par>
                      </p:childTnLst>
                    </p:cTn>
                  </p:par>
                  <p:par>
                    <p:cTn id="43" fill="hold">
                      <p:stCondLst>
                        <p:cond delay="indefinite"/>
                      </p:stCondLst>
                      <p:childTnLst>
                        <p:par>
                          <p:cTn id="44" fill="hold">
                            <p:stCondLst>
                              <p:cond delay="0"/>
                            </p:stCondLst>
                            <p:childTnLst>
                              <p:par>
                                <p:cTn id="45" presetID="2" presetClass="exit" presetSubtype="4" fill="hold" grpId="1" nodeType="clickEffect">
                                  <p:stCondLst>
                                    <p:cond delay="0"/>
                                  </p:stCondLst>
                                  <p:childTnLst>
                                    <p:anim calcmode="lin" valueType="num">
                                      <p:cBhvr additive="base">
                                        <p:cTn id="46" dur="1000"/>
                                        <p:tgtEl>
                                          <p:spTgt spid="20"/>
                                        </p:tgtEl>
                                        <p:attrNameLst>
                                          <p:attrName>ppt_x</p:attrName>
                                        </p:attrNameLst>
                                      </p:cBhvr>
                                      <p:tavLst>
                                        <p:tav tm="0">
                                          <p:val>
                                            <p:strVal val="ppt_x"/>
                                          </p:val>
                                        </p:tav>
                                        <p:tav tm="100000">
                                          <p:val>
                                            <p:strVal val="ppt_x"/>
                                          </p:val>
                                        </p:tav>
                                      </p:tavLst>
                                    </p:anim>
                                    <p:anim calcmode="lin" valueType="num">
                                      <p:cBhvr additive="base">
                                        <p:cTn id="47" dur="1000"/>
                                        <p:tgtEl>
                                          <p:spTgt spid="20"/>
                                        </p:tgtEl>
                                        <p:attrNameLst>
                                          <p:attrName>ppt_y</p:attrName>
                                        </p:attrNameLst>
                                      </p:cBhvr>
                                      <p:tavLst>
                                        <p:tav tm="0">
                                          <p:val>
                                            <p:strVal val="ppt_y"/>
                                          </p:val>
                                        </p:tav>
                                        <p:tav tm="100000">
                                          <p:val>
                                            <p:strVal val="1+ppt_h/2"/>
                                          </p:val>
                                        </p:tav>
                                      </p:tavLst>
                                    </p:anim>
                                    <p:set>
                                      <p:cBhvr>
                                        <p:cTn id="48" dur="1" fill="hold">
                                          <p:stCondLst>
                                            <p:cond delay="999"/>
                                          </p:stCondLst>
                                        </p:cTn>
                                        <p:tgtEl>
                                          <p:spTgt spid="20"/>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1000" fill="hold"/>
                                        <p:tgtEl>
                                          <p:spTgt spid="15"/>
                                        </p:tgtEl>
                                        <p:attrNameLst>
                                          <p:attrName>ppt_x</p:attrName>
                                        </p:attrNameLst>
                                      </p:cBhvr>
                                      <p:tavLst>
                                        <p:tav tm="0">
                                          <p:val>
                                            <p:strVal val="#ppt_x"/>
                                          </p:val>
                                        </p:tav>
                                        <p:tav tm="100000">
                                          <p:val>
                                            <p:strVal val="#ppt_x"/>
                                          </p:val>
                                        </p:tav>
                                      </p:tavLst>
                                    </p:anim>
                                    <p:anim calcmode="lin" valueType="num">
                                      <p:cBhvr additive="base">
                                        <p:cTn id="54"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64" presetClass="path" presetSubtype="0" accel="50000" decel="50000" fill="hold" grpId="0" nodeType="clickEffect">
                                  <p:stCondLst>
                                    <p:cond delay="0"/>
                                  </p:stCondLst>
                                  <p:childTnLst>
                                    <p:animMotion origin="layout" path="M -0.03958 -0.14051 L -0.03958 -0.7743 " pathEditMode="relative" rAng="0" ptsTypes="AA">
                                      <p:cBhvr>
                                        <p:cTn id="58" dur="1000" fill="hold"/>
                                        <p:tgtEl>
                                          <p:spTgt spid="22"/>
                                        </p:tgtEl>
                                        <p:attrNameLst>
                                          <p:attrName>ppt_x</p:attrName>
                                          <p:attrName>ppt_y</p:attrName>
                                        </p:attrNameLst>
                                      </p:cBhvr>
                                      <p:rCtr x="0" y="-317"/>
                                    </p:animMotion>
                                  </p:childTnLst>
                                </p:cTn>
                              </p:par>
                            </p:childTnLst>
                          </p:cTn>
                        </p:par>
                      </p:childTnLst>
                    </p:cTn>
                  </p:par>
                  <p:par>
                    <p:cTn id="59" fill="hold">
                      <p:stCondLst>
                        <p:cond delay="indefinite"/>
                      </p:stCondLst>
                      <p:childTnLst>
                        <p:par>
                          <p:cTn id="60" fill="hold">
                            <p:stCondLst>
                              <p:cond delay="0"/>
                            </p:stCondLst>
                            <p:childTnLst>
                              <p:par>
                                <p:cTn id="61" presetID="5" presetClass="exit" presetSubtype="10" fill="hold" grpId="1" nodeType="clickEffect">
                                  <p:stCondLst>
                                    <p:cond delay="0"/>
                                  </p:stCondLst>
                                  <p:childTnLst>
                                    <p:animEffect transition="out" filter="checkerboard(across)">
                                      <p:cBhvr>
                                        <p:cTn id="62" dur="1000"/>
                                        <p:tgtEl>
                                          <p:spTgt spid="22"/>
                                        </p:tgtEl>
                                      </p:cBhvr>
                                    </p:animEffect>
                                    <p:set>
                                      <p:cBhvr>
                                        <p:cTn id="63" dur="1" fill="hold">
                                          <p:stCondLst>
                                            <p:cond delay="999"/>
                                          </p:stCondLst>
                                        </p:cTn>
                                        <p:tgtEl>
                                          <p:spTgt spid="22"/>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8" presetClass="entr" presetSubtype="12" fill="hold" nodeType="click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strips(downLeft)">
                                      <p:cBhvr>
                                        <p:cTn id="68" dur="1000"/>
                                        <p:tgtEl>
                                          <p:spTgt spid="12"/>
                                        </p:tgtEl>
                                      </p:cBhvr>
                                    </p:animEffect>
                                  </p:childTnLst>
                                </p:cTn>
                              </p:par>
                            </p:childTnLst>
                          </p:cTn>
                        </p:par>
                      </p:childTnLst>
                    </p:cTn>
                  </p:par>
                  <p:par>
                    <p:cTn id="69" fill="hold">
                      <p:stCondLst>
                        <p:cond delay="indefinite"/>
                      </p:stCondLst>
                      <p:childTnLst>
                        <p:par>
                          <p:cTn id="70" fill="hold">
                            <p:stCondLst>
                              <p:cond delay="0"/>
                            </p:stCondLst>
                            <p:childTnLst>
                              <p:par>
                                <p:cTn id="71" presetID="63" presetClass="path" presetSubtype="0" accel="50000" decel="50000" fill="hold" grpId="0" nodeType="clickEffect">
                                  <p:stCondLst>
                                    <p:cond delay="0"/>
                                  </p:stCondLst>
                                  <p:childTnLst>
                                    <p:animMotion origin="layout" path="M -0.89983 -0.03357 L -0.18768 -0.03357 " pathEditMode="relative" rAng="0" ptsTypes="AA">
                                      <p:cBhvr>
                                        <p:cTn id="72" dur="2000" spd="-100000" fill="hold"/>
                                        <p:tgtEl>
                                          <p:spTgt spid="24"/>
                                        </p:tgtEl>
                                        <p:attrNameLst>
                                          <p:attrName>ppt_x</p:attrName>
                                          <p:attrName>ppt_y</p:attrName>
                                        </p:attrNameLst>
                                      </p:cBhvr>
                                      <p:rCtr x="356" y="0"/>
                                    </p:animMotion>
                                  </p:childTnLst>
                                </p:cTn>
                              </p:par>
                            </p:childTnLst>
                          </p:cTn>
                        </p:par>
                      </p:childTnLst>
                    </p:cTn>
                  </p:par>
                  <p:par>
                    <p:cTn id="73" fill="hold">
                      <p:stCondLst>
                        <p:cond delay="indefinite"/>
                      </p:stCondLst>
                      <p:childTnLst>
                        <p:par>
                          <p:cTn id="74" fill="hold">
                            <p:stCondLst>
                              <p:cond delay="0"/>
                            </p:stCondLst>
                            <p:childTnLst>
                              <p:par>
                                <p:cTn id="75" presetID="2" presetClass="exit" presetSubtype="4" fill="hold" grpId="1" nodeType="clickEffect">
                                  <p:stCondLst>
                                    <p:cond delay="0"/>
                                  </p:stCondLst>
                                  <p:childTnLst>
                                    <p:anim calcmode="lin" valueType="num">
                                      <p:cBhvr additive="base">
                                        <p:cTn id="76" dur="1000"/>
                                        <p:tgtEl>
                                          <p:spTgt spid="24"/>
                                        </p:tgtEl>
                                        <p:attrNameLst>
                                          <p:attrName>ppt_x</p:attrName>
                                        </p:attrNameLst>
                                      </p:cBhvr>
                                      <p:tavLst>
                                        <p:tav tm="0">
                                          <p:val>
                                            <p:strVal val="ppt_x"/>
                                          </p:val>
                                        </p:tav>
                                        <p:tav tm="100000">
                                          <p:val>
                                            <p:strVal val="ppt_x"/>
                                          </p:val>
                                        </p:tav>
                                      </p:tavLst>
                                    </p:anim>
                                    <p:anim calcmode="lin" valueType="num">
                                      <p:cBhvr additive="base">
                                        <p:cTn id="77" dur="1000"/>
                                        <p:tgtEl>
                                          <p:spTgt spid="24"/>
                                        </p:tgtEl>
                                        <p:attrNameLst>
                                          <p:attrName>ppt_y</p:attrName>
                                        </p:attrNameLst>
                                      </p:cBhvr>
                                      <p:tavLst>
                                        <p:tav tm="0">
                                          <p:val>
                                            <p:strVal val="ppt_y"/>
                                          </p:val>
                                        </p:tav>
                                        <p:tav tm="100000">
                                          <p:val>
                                            <p:strVal val="1+ppt_h/2"/>
                                          </p:val>
                                        </p:tav>
                                      </p:tavLst>
                                    </p:anim>
                                    <p:set>
                                      <p:cBhvr>
                                        <p:cTn id="78" dur="1" fill="hold">
                                          <p:stCondLst>
                                            <p:cond delay="999"/>
                                          </p:stCondLst>
                                        </p:cTn>
                                        <p:tgtEl>
                                          <p:spTgt spid="24"/>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nodeType="clickEffect">
                                  <p:stCondLst>
                                    <p:cond delay="0"/>
                                  </p:stCondLst>
                                  <p:childTnLst>
                                    <p:set>
                                      <p:cBhvr>
                                        <p:cTn id="82" dur="1" fill="hold">
                                          <p:stCondLst>
                                            <p:cond delay="0"/>
                                          </p:stCondLst>
                                        </p:cTn>
                                        <p:tgtEl>
                                          <p:spTgt spid="18"/>
                                        </p:tgtEl>
                                        <p:attrNameLst>
                                          <p:attrName>style.visibility</p:attrName>
                                        </p:attrNameLst>
                                      </p:cBhvr>
                                      <p:to>
                                        <p:strVal val="visible"/>
                                      </p:to>
                                    </p:set>
                                    <p:animEffect transition="in" filter="wipe(down)">
                                      <p:cBhvr>
                                        <p:cTn id="83" dur="1000"/>
                                        <p:tgtEl>
                                          <p:spTgt spid="18"/>
                                        </p:tgtEl>
                                      </p:cBhvr>
                                    </p:animEffect>
                                  </p:childTnLst>
                                </p:cTn>
                              </p:par>
                            </p:childTnLst>
                          </p:cTn>
                        </p:par>
                      </p:childTnLst>
                    </p:cTn>
                  </p:par>
                  <p:par>
                    <p:cTn id="84" fill="hold">
                      <p:stCondLst>
                        <p:cond delay="indefinite"/>
                      </p:stCondLst>
                      <p:childTnLst>
                        <p:par>
                          <p:cTn id="85" fill="hold">
                            <p:stCondLst>
                              <p:cond delay="0"/>
                            </p:stCondLst>
                            <p:childTnLst>
                              <p:par>
                                <p:cTn id="86" presetID="56" presetClass="path" presetSubtype="0" accel="50000" decel="50000" fill="hold" grpId="0" nodeType="clickEffect">
                                  <p:stCondLst>
                                    <p:cond delay="0"/>
                                  </p:stCondLst>
                                  <p:childTnLst>
                                    <p:animMotion origin="layout" path="M -0.90764 0.34051 L -0.17726 -0.00602 " pathEditMode="relative" rAng="0" ptsTypes="AA">
                                      <p:cBhvr>
                                        <p:cTn id="87" dur="1000" spd="-100000" fill="hold"/>
                                        <p:tgtEl>
                                          <p:spTgt spid="27"/>
                                        </p:tgtEl>
                                        <p:attrNameLst>
                                          <p:attrName>ppt_x</p:attrName>
                                          <p:attrName>ppt_y</p:attrName>
                                        </p:attrNameLst>
                                      </p:cBhvr>
                                      <p:rCtr x="365" y="-173"/>
                                    </p:animMotion>
                                  </p:childTnLst>
                                </p:cTn>
                              </p:par>
                            </p:childTnLst>
                          </p:cTn>
                        </p:par>
                      </p:childTnLst>
                    </p:cTn>
                  </p:par>
                  <p:par>
                    <p:cTn id="88" fill="hold">
                      <p:stCondLst>
                        <p:cond delay="indefinite"/>
                      </p:stCondLst>
                      <p:childTnLst>
                        <p:par>
                          <p:cTn id="89" fill="hold">
                            <p:stCondLst>
                              <p:cond delay="0"/>
                            </p:stCondLst>
                            <p:childTnLst>
                              <p:par>
                                <p:cTn id="90" presetID="5" presetClass="exit" presetSubtype="10" fill="hold" grpId="1" nodeType="clickEffect">
                                  <p:stCondLst>
                                    <p:cond delay="0"/>
                                  </p:stCondLst>
                                  <p:childTnLst>
                                    <p:animEffect transition="out" filter="checkerboard(across)">
                                      <p:cBhvr>
                                        <p:cTn id="91" dur="1000"/>
                                        <p:tgtEl>
                                          <p:spTgt spid="27"/>
                                        </p:tgtEl>
                                      </p:cBhvr>
                                    </p:animEffect>
                                    <p:set>
                                      <p:cBhvr>
                                        <p:cTn id="92" dur="1" fill="hold">
                                          <p:stCondLst>
                                            <p:cond delay="999"/>
                                          </p:stCondLst>
                                        </p:cTn>
                                        <p:tgtEl>
                                          <p:spTgt spid="27"/>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5" presetClass="entr" presetSubtype="10" fill="hold" nodeType="clickEffect">
                                  <p:stCondLst>
                                    <p:cond delay="0"/>
                                  </p:stCondLst>
                                  <p:childTnLst>
                                    <p:set>
                                      <p:cBhvr>
                                        <p:cTn id="96" dur="1" fill="hold">
                                          <p:stCondLst>
                                            <p:cond delay="0"/>
                                          </p:stCondLst>
                                        </p:cTn>
                                        <p:tgtEl>
                                          <p:spTgt spid="10"/>
                                        </p:tgtEl>
                                        <p:attrNameLst>
                                          <p:attrName>style.visibility</p:attrName>
                                        </p:attrNameLst>
                                      </p:cBhvr>
                                      <p:to>
                                        <p:strVal val="visible"/>
                                      </p:to>
                                    </p:set>
                                    <p:animEffect transition="in" filter="checkerboard(across)">
                                      <p:cBhvr>
                                        <p:cTn id="97" dur="1000"/>
                                        <p:tgtEl>
                                          <p:spTgt spid="10"/>
                                        </p:tgtEl>
                                      </p:cBhvr>
                                    </p:animEffect>
                                  </p:childTnLst>
                                </p:cTn>
                              </p:par>
                            </p:childTnLst>
                          </p:cTn>
                        </p:par>
                      </p:childTnLst>
                    </p:cTn>
                  </p:par>
                  <p:par>
                    <p:cTn id="98" fill="hold">
                      <p:stCondLst>
                        <p:cond delay="indefinite"/>
                      </p:stCondLst>
                      <p:childTnLst>
                        <p:par>
                          <p:cTn id="99" fill="hold">
                            <p:stCondLst>
                              <p:cond delay="0"/>
                            </p:stCondLst>
                            <p:childTnLst>
                              <p:par>
                                <p:cTn id="100" presetID="35" presetClass="path" presetSubtype="0" accel="50000" decel="50000" fill="hold" grpId="0" nodeType="clickEffect">
                                  <p:stCondLst>
                                    <p:cond delay="0"/>
                                  </p:stCondLst>
                                  <p:childTnLst>
                                    <p:animMotion origin="layout" path="M 0.75799 -0.0243 L 0.09653 -0.01389 " pathEditMode="relative" rAng="0" ptsTypes="AA">
                                      <p:cBhvr>
                                        <p:cTn id="101" dur="2000" spd="-100000" fill="hold"/>
                                        <p:tgtEl>
                                          <p:spTgt spid="29"/>
                                        </p:tgtEl>
                                        <p:attrNameLst>
                                          <p:attrName>ppt_x</p:attrName>
                                          <p:attrName>ppt_y</p:attrName>
                                        </p:attrNameLst>
                                      </p:cBhvr>
                                      <p:rCtr x="-331" y="5"/>
                                    </p:animMotion>
                                  </p:childTnLst>
                                </p:cTn>
                              </p:par>
                            </p:childTnLst>
                          </p:cTn>
                        </p:par>
                      </p:childTnLst>
                    </p:cTn>
                  </p:par>
                  <p:par>
                    <p:cTn id="102" fill="hold">
                      <p:stCondLst>
                        <p:cond delay="indefinite"/>
                      </p:stCondLst>
                      <p:childTnLst>
                        <p:par>
                          <p:cTn id="103" fill="hold">
                            <p:stCondLst>
                              <p:cond delay="0"/>
                            </p:stCondLst>
                            <p:childTnLst>
                              <p:par>
                                <p:cTn id="104" presetID="2" presetClass="exit" presetSubtype="4" fill="hold" grpId="1" nodeType="clickEffect">
                                  <p:stCondLst>
                                    <p:cond delay="0"/>
                                  </p:stCondLst>
                                  <p:childTnLst>
                                    <p:anim calcmode="lin" valueType="num">
                                      <p:cBhvr additive="base">
                                        <p:cTn id="105" dur="1000"/>
                                        <p:tgtEl>
                                          <p:spTgt spid="29"/>
                                        </p:tgtEl>
                                        <p:attrNameLst>
                                          <p:attrName>ppt_x</p:attrName>
                                        </p:attrNameLst>
                                      </p:cBhvr>
                                      <p:tavLst>
                                        <p:tav tm="0">
                                          <p:val>
                                            <p:strVal val="ppt_x"/>
                                          </p:val>
                                        </p:tav>
                                        <p:tav tm="100000">
                                          <p:val>
                                            <p:strVal val="ppt_x"/>
                                          </p:val>
                                        </p:tav>
                                      </p:tavLst>
                                    </p:anim>
                                    <p:anim calcmode="lin" valueType="num">
                                      <p:cBhvr additive="base">
                                        <p:cTn id="106" dur="1000"/>
                                        <p:tgtEl>
                                          <p:spTgt spid="29"/>
                                        </p:tgtEl>
                                        <p:attrNameLst>
                                          <p:attrName>ppt_y</p:attrName>
                                        </p:attrNameLst>
                                      </p:cBhvr>
                                      <p:tavLst>
                                        <p:tav tm="0">
                                          <p:val>
                                            <p:strVal val="ppt_y"/>
                                          </p:val>
                                        </p:tav>
                                        <p:tav tm="100000">
                                          <p:val>
                                            <p:strVal val="1+ppt_h/2"/>
                                          </p:val>
                                        </p:tav>
                                      </p:tavLst>
                                    </p:anim>
                                    <p:set>
                                      <p:cBhvr>
                                        <p:cTn id="107" dur="1" fill="hold">
                                          <p:stCondLst>
                                            <p:cond delay="999"/>
                                          </p:stCondLst>
                                        </p:cTn>
                                        <p:tgtEl>
                                          <p:spTgt spid="29"/>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39" presetClass="entr" presetSubtype="0" accel="100000" fill="hold" nodeType="clickEffect">
                                  <p:stCondLst>
                                    <p:cond delay="0"/>
                                  </p:stCondLst>
                                  <p:childTnLst>
                                    <p:set>
                                      <p:cBhvr>
                                        <p:cTn id="111" dur="1" fill="hold">
                                          <p:stCondLst>
                                            <p:cond delay="0"/>
                                          </p:stCondLst>
                                        </p:cTn>
                                        <p:tgtEl>
                                          <p:spTgt spid="11"/>
                                        </p:tgtEl>
                                        <p:attrNameLst>
                                          <p:attrName>style.visibility</p:attrName>
                                        </p:attrNameLst>
                                      </p:cBhvr>
                                      <p:to>
                                        <p:strVal val="visible"/>
                                      </p:to>
                                    </p:set>
                                    <p:anim calcmode="lin" valueType="num">
                                      <p:cBhvr>
                                        <p:cTn id="112" dur="10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113" dur="10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114" dur="10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115"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49" presetClass="path" presetSubtype="0" accel="50000" decel="50000" fill="hold" grpId="0" nodeType="clickEffect">
                                  <p:stCondLst>
                                    <p:cond delay="0"/>
                                  </p:stCondLst>
                                  <p:childTnLst>
                                    <p:animMotion origin="layout" path="M 2.5E-6 0 L 0.85225 0.52292 " pathEditMode="relative" rAng="0" ptsTypes="AA">
                                      <p:cBhvr>
                                        <p:cTn id="119" dur="2000" fill="hold"/>
                                        <p:tgtEl>
                                          <p:spTgt spid="30"/>
                                        </p:tgtEl>
                                        <p:attrNameLst>
                                          <p:attrName>ppt_x</p:attrName>
                                          <p:attrName>ppt_y</p:attrName>
                                        </p:attrNameLst>
                                      </p:cBhvr>
                                      <p:rCtr x="426" y="261"/>
                                    </p:animMotion>
                                  </p:childTnLst>
                                </p:cTn>
                              </p:par>
                            </p:childTnLst>
                          </p:cTn>
                        </p:par>
                      </p:childTnLst>
                    </p:cTn>
                  </p:par>
                  <p:par>
                    <p:cTn id="120" fill="hold">
                      <p:stCondLst>
                        <p:cond delay="indefinite"/>
                      </p:stCondLst>
                      <p:childTnLst>
                        <p:par>
                          <p:cTn id="121" fill="hold">
                            <p:stCondLst>
                              <p:cond delay="0"/>
                            </p:stCondLst>
                            <p:childTnLst>
                              <p:par>
                                <p:cTn id="122" presetID="8" presetClass="exit" presetSubtype="32" fill="hold" grpId="1" nodeType="clickEffect">
                                  <p:stCondLst>
                                    <p:cond delay="0"/>
                                  </p:stCondLst>
                                  <p:childTnLst>
                                    <p:animEffect transition="out" filter="diamond(out)">
                                      <p:cBhvr>
                                        <p:cTn id="123" dur="1000"/>
                                        <p:tgtEl>
                                          <p:spTgt spid="30"/>
                                        </p:tgtEl>
                                      </p:cBhvr>
                                    </p:animEffect>
                                    <p:set>
                                      <p:cBhvr>
                                        <p:cTn id="124" dur="1" fill="hold">
                                          <p:stCondLst>
                                            <p:cond delay="999"/>
                                          </p:stCondLst>
                                        </p:cTn>
                                        <p:tgtEl>
                                          <p:spTgt spid="30"/>
                                        </p:tgtEl>
                                        <p:attrNameLst>
                                          <p:attrName>style.visibility</p:attrName>
                                        </p:attrNameLst>
                                      </p:cBhvr>
                                      <p:to>
                                        <p:strVal val="hidden"/>
                                      </p:to>
                                    </p:set>
                                  </p:childTnLst>
                                </p:cTn>
                              </p:par>
                            </p:childTnLst>
                          </p:cTn>
                        </p:par>
                      </p:childTnLst>
                    </p:cTn>
                  </p:par>
                  <p:par>
                    <p:cTn id="125" fill="hold">
                      <p:stCondLst>
                        <p:cond delay="indefinite"/>
                      </p:stCondLst>
                      <p:childTnLst>
                        <p:par>
                          <p:cTn id="126" fill="hold">
                            <p:stCondLst>
                              <p:cond delay="0"/>
                            </p:stCondLst>
                            <p:childTnLst>
                              <p:par>
                                <p:cTn id="127" presetID="34" presetClass="entr" presetSubtype="0" fill="hold" nodeType="clickEffect">
                                  <p:stCondLst>
                                    <p:cond delay="0"/>
                                  </p:stCondLst>
                                  <p:childTnLst>
                                    <p:set>
                                      <p:cBhvr>
                                        <p:cTn id="128" dur="1" fill="hold">
                                          <p:stCondLst>
                                            <p:cond delay="0"/>
                                          </p:stCondLst>
                                        </p:cTn>
                                        <p:tgtEl>
                                          <p:spTgt spid="13"/>
                                        </p:tgtEl>
                                        <p:attrNameLst>
                                          <p:attrName>style.visibility</p:attrName>
                                        </p:attrNameLst>
                                      </p:cBhvr>
                                      <p:to>
                                        <p:strVal val="visible"/>
                                      </p:to>
                                    </p:set>
                                    <p:anim from="(-#ppt_w/2)" to="(#ppt_x)" calcmode="lin" valueType="num">
                                      <p:cBhvr>
                                        <p:cTn id="129" dur="600" fill="hold">
                                          <p:stCondLst>
                                            <p:cond delay="0"/>
                                          </p:stCondLst>
                                        </p:cTn>
                                        <p:tgtEl>
                                          <p:spTgt spid="13"/>
                                        </p:tgtEl>
                                        <p:attrNameLst>
                                          <p:attrName>ppt_x</p:attrName>
                                        </p:attrNameLst>
                                      </p:cBhvr>
                                    </p:anim>
                                    <p:anim from="0" to="-1.0" calcmode="lin" valueType="num">
                                      <p:cBhvr>
                                        <p:cTn id="130" dur="200" decel="50000" autoRev="1" fill="hold">
                                          <p:stCondLst>
                                            <p:cond delay="600"/>
                                          </p:stCondLst>
                                        </p:cTn>
                                        <p:tgtEl>
                                          <p:spTgt spid="13"/>
                                        </p:tgtEl>
                                        <p:attrNameLst>
                                          <p:attrName>xshear</p:attrName>
                                        </p:attrNameLst>
                                      </p:cBhvr>
                                    </p:anim>
                                    <p:animScale>
                                      <p:cBhvr>
                                        <p:cTn id="131" dur="200" decel="100000" autoRev="1" fill="hold">
                                          <p:stCondLst>
                                            <p:cond delay="600"/>
                                          </p:stCondLst>
                                        </p:cTn>
                                        <p:tgtEl>
                                          <p:spTgt spid="13"/>
                                        </p:tgtEl>
                                      </p:cBhvr>
                                      <p:from x="100000" y="100000"/>
                                      <p:to x="80000" y="100000"/>
                                    </p:animScale>
                                    <p:anim by="(#ppt_h/3+#ppt_w*0.1)" calcmode="lin" valueType="num">
                                      <p:cBhvr additive="sum">
                                        <p:cTn id="132" dur="200" decel="100000" autoRev="1" fill="hold">
                                          <p:stCondLst>
                                            <p:cond delay="600"/>
                                          </p:stCondLst>
                                        </p:cTn>
                                        <p:tgtEl>
                                          <p:spTgt spid="13"/>
                                        </p:tgtEl>
                                        <p:attrNameLst>
                                          <p:attrName>ppt_x</p:attrName>
                                        </p:attrNameLst>
                                      </p:cBhvr>
                                    </p:anim>
                                  </p:childTnLst>
                                </p:cTn>
                              </p:par>
                            </p:childTnLst>
                          </p:cTn>
                        </p:par>
                      </p:childTnLst>
                    </p:cTn>
                  </p:par>
                  <p:par>
                    <p:cTn id="133" fill="hold">
                      <p:stCondLst>
                        <p:cond delay="indefinite"/>
                      </p:stCondLst>
                      <p:childTnLst>
                        <p:par>
                          <p:cTn id="134" fill="hold">
                            <p:stCondLst>
                              <p:cond delay="0"/>
                            </p:stCondLst>
                            <p:childTnLst>
                              <p:par>
                                <p:cTn id="135" presetID="56" presetClass="path" presetSubtype="0" accel="50000" decel="50000" fill="hold" grpId="0" nodeType="clickEffect">
                                  <p:stCondLst>
                                    <p:cond delay="0"/>
                                  </p:stCondLst>
                                  <p:childTnLst>
                                    <p:animMotion origin="layout" path="M 0.05712 0.03866 L 0.93907 -0.27384 " pathEditMode="relative" rAng="0" ptsTypes="AA">
                                      <p:cBhvr>
                                        <p:cTn id="136" dur="2000" fill="hold"/>
                                        <p:tgtEl>
                                          <p:spTgt spid="31"/>
                                        </p:tgtEl>
                                        <p:attrNameLst>
                                          <p:attrName>ppt_x</p:attrName>
                                          <p:attrName>ppt_y</p:attrName>
                                        </p:attrNameLst>
                                      </p:cBhvr>
                                      <p:rCtr x="441" y="-156"/>
                                    </p:animMotion>
                                  </p:childTnLst>
                                </p:cTn>
                              </p:par>
                            </p:childTnLst>
                          </p:cTn>
                        </p:par>
                      </p:childTnLst>
                    </p:cTn>
                  </p:par>
                  <p:par>
                    <p:cTn id="137" fill="hold">
                      <p:stCondLst>
                        <p:cond delay="indefinite"/>
                      </p:stCondLst>
                      <p:childTnLst>
                        <p:par>
                          <p:cTn id="138" fill="hold">
                            <p:stCondLst>
                              <p:cond delay="0"/>
                            </p:stCondLst>
                            <p:childTnLst>
                              <p:par>
                                <p:cTn id="139" presetID="18" presetClass="exit" presetSubtype="12" fill="hold" grpId="1" nodeType="clickEffect">
                                  <p:stCondLst>
                                    <p:cond delay="0"/>
                                  </p:stCondLst>
                                  <p:childTnLst>
                                    <p:animEffect transition="out" filter="strips(downLeft)">
                                      <p:cBhvr>
                                        <p:cTn id="140" dur="1000"/>
                                        <p:tgtEl>
                                          <p:spTgt spid="31"/>
                                        </p:tgtEl>
                                      </p:cBhvr>
                                    </p:animEffect>
                                    <p:set>
                                      <p:cBhvr>
                                        <p:cTn id="141" dur="1" fill="hold">
                                          <p:stCondLst>
                                            <p:cond delay="999"/>
                                          </p:stCondLst>
                                        </p:cTn>
                                        <p:tgtEl>
                                          <p:spTgt spid="31"/>
                                        </p:tgtEl>
                                        <p:attrNameLst>
                                          <p:attrName>style.visibility</p:attrName>
                                        </p:attrNameLst>
                                      </p:cBhvr>
                                      <p:to>
                                        <p:strVal val="hidden"/>
                                      </p:to>
                                    </p:set>
                                  </p:childTnLst>
                                </p:cTn>
                              </p:par>
                            </p:childTnLst>
                          </p:cTn>
                        </p:par>
                      </p:childTnLst>
                    </p:cTn>
                  </p:par>
                  <p:par>
                    <p:cTn id="142" fill="hold">
                      <p:stCondLst>
                        <p:cond delay="indefinite"/>
                      </p:stCondLst>
                      <p:childTnLst>
                        <p:par>
                          <p:cTn id="143" fill="hold">
                            <p:stCondLst>
                              <p:cond delay="0"/>
                            </p:stCondLst>
                            <p:childTnLst>
                              <p:par>
                                <p:cTn id="144" presetID="25" presetClass="entr" presetSubtype="0" fill="hold" nodeType="clickEffect">
                                  <p:stCondLst>
                                    <p:cond delay="0"/>
                                  </p:stCondLst>
                                  <p:childTnLst>
                                    <p:set>
                                      <p:cBhvr>
                                        <p:cTn id="145" dur="1" fill="hold">
                                          <p:stCondLst>
                                            <p:cond delay="0"/>
                                          </p:stCondLst>
                                        </p:cTn>
                                        <p:tgtEl>
                                          <p:spTgt spid="14"/>
                                        </p:tgtEl>
                                        <p:attrNameLst>
                                          <p:attrName>style.visibility</p:attrName>
                                        </p:attrNameLst>
                                      </p:cBhvr>
                                      <p:to>
                                        <p:strVal val="visible"/>
                                      </p:to>
                                    </p:set>
                                    <p:anim calcmode="lin" valueType="num">
                                      <p:cBhvr>
                                        <p:cTn id="14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4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4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49" dur="1000" fill="hold"/>
                                        <p:tgtEl>
                                          <p:spTgt spid="14"/>
                                        </p:tgtEl>
                                        <p:attrNameLst>
                                          <p:attrName>ppt_h</p:attrName>
                                        </p:attrNameLst>
                                      </p:cBhvr>
                                      <p:tavLst>
                                        <p:tav tm="0">
                                          <p:val>
                                            <p:strVal val="#ppt_h"/>
                                          </p:val>
                                        </p:tav>
                                        <p:tav tm="100000">
                                          <p:val>
                                            <p:strVal val="#ppt_h"/>
                                          </p:val>
                                        </p:tav>
                                      </p:tavLst>
                                    </p:anim>
                                    <p:anim calcmode="lin" valueType="num">
                                      <p:cBhvr>
                                        <p:cTn id="15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5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5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53" dur="1000" decel="50000">
                                          <p:stCondLst>
                                            <p:cond delay="0"/>
                                          </p:stCondLst>
                                        </p:cTn>
                                        <p:tgtEl>
                                          <p:spTgt spid="14"/>
                                        </p:tgtEl>
                                      </p:cBhvr>
                                    </p:animEffect>
                                  </p:childTnLst>
                                </p:cTn>
                              </p:par>
                            </p:childTnLst>
                          </p:cTn>
                        </p:par>
                      </p:childTnLst>
                    </p:cTn>
                  </p:par>
                  <p:par>
                    <p:cTn id="154" fill="hold">
                      <p:stCondLst>
                        <p:cond delay="indefinite"/>
                      </p:stCondLst>
                      <p:childTnLst>
                        <p:par>
                          <p:cTn id="155" fill="hold">
                            <p:stCondLst>
                              <p:cond delay="0"/>
                            </p:stCondLst>
                            <p:childTnLst>
                              <p:par>
                                <p:cTn id="156" presetID="56" presetClass="path" presetSubtype="0" accel="50000" decel="50000" fill="hold" grpId="0" nodeType="clickEffect">
                                  <p:stCondLst>
                                    <p:cond delay="0"/>
                                  </p:stCondLst>
                                  <p:childTnLst>
                                    <p:animMotion origin="layout" path="M -2.77556E-17 4.07407E-6 L 0.73542 -0.67061 " pathEditMode="relative" rAng="0" ptsTypes="AA">
                                      <p:cBhvr>
                                        <p:cTn id="157" dur="2000" fill="hold"/>
                                        <p:tgtEl>
                                          <p:spTgt spid="32"/>
                                        </p:tgtEl>
                                        <p:attrNameLst>
                                          <p:attrName>ppt_x</p:attrName>
                                          <p:attrName>ppt_y</p:attrName>
                                        </p:attrNameLst>
                                      </p:cBhvr>
                                      <p:rCtr x="368" y="-335"/>
                                    </p:animMotion>
                                  </p:childTnLst>
                                </p:cTn>
                              </p:par>
                            </p:childTnLst>
                          </p:cTn>
                        </p:par>
                      </p:childTnLst>
                    </p:cTn>
                  </p:par>
                  <p:par>
                    <p:cTn id="158" fill="hold">
                      <p:stCondLst>
                        <p:cond delay="indefinite"/>
                      </p:stCondLst>
                      <p:childTnLst>
                        <p:par>
                          <p:cTn id="159" fill="hold">
                            <p:stCondLst>
                              <p:cond delay="0"/>
                            </p:stCondLst>
                            <p:childTnLst>
                              <p:par>
                                <p:cTn id="160" presetID="5" presetClass="exit" presetSubtype="10" fill="hold" grpId="1" nodeType="clickEffect">
                                  <p:stCondLst>
                                    <p:cond delay="0"/>
                                  </p:stCondLst>
                                  <p:childTnLst>
                                    <p:animEffect transition="out" filter="checkerboard(across)">
                                      <p:cBhvr>
                                        <p:cTn id="161" dur="1000"/>
                                        <p:tgtEl>
                                          <p:spTgt spid="32"/>
                                        </p:tgtEl>
                                      </p:cBhvr>
                                    </p:animEffect>
                                    <p:set>
                                      <p:cBhvr>
                                        <p:cTn id="162" dur="1" fill="hold">
                                          <p:stCondLst>
                                            <p:cond delay="999"/>
                                          </p:stCondLst>
                                        </p:cTn>
                                        <p:tgtEl>
                                          <p:spTgt spid="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9" grpId="0" animBg="1"/>
      <p:bldP spid="20" grpId="0" animBg="1"/>
      <p:bldP spid="20" grpId="1" animBg="1"/>
      <p:bldP spid="22" grpId="0" animBg="1"/>
      <p:bldP spid="22" grpId="1" animBg="1"/>
      <p:bldP spid="24" grpId="0" animBg="1"/>
      <p:bldP spid="24" grpId="1" animBg="1"/>
      <p:bldP spid="27" grpId="0" animBg="1"/>
      <p:bldP spid="27" grpId="1" animBg="1"/>
      <p:bldP spid="29" grpId="0" animBg="1"/>
      <p:bldP spid="29" grpId="1" animBg="1"/>
      <p:bldP spid="30" grpId="0" animBg="1"/>
      <p:bldP spid="30" grpId="1" animBg="1"/>
      <p:bldP spid="31" grpId="0" animBg="1"/>
      <p:bldP spid="31" grpId="1" animBg="1"/>
      <p:bldP spid="32" grpId="0" animBg="1"/>
      <p:bldP spid="32"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extBox 129"/>
          <p:cNvSpPr txBox="1"/>
          <p:nvPr/>
        </p:nvSpPr>
        <p:spPr>
          <a:xfrm>
            <a:off x="6072198" y="7286652"/>
            <a:ext cx="1357322" cy="523220"/>
          </a:xfrm>
          <a:prstGeom prst="rect">
            <a:avLst/>
          </a:prstGeom>
          <a:solidFill>
            <a:srgbClr val="FFFFB9"/>
          </a:solidFill>
          <a:effectLst>
            <a:outerShdw blurRad="50800" dist="38100" dir="2700000" algn="tl" rotWithShape="0">
              <a:prstClr val="black">
                <a:alpha val="40000"/>
              </a:prstClr>
            </a:outerShdw>
          </a:effectLst>
        </p:spPr>
        <p:txBody>
          <a:bodyPr>
            <a:spAutoFit/>
          </a:bodyPr>
          <a:lstStyle/>
          <a:p>
            <a:pPr algn="ctr">
              <a:defRPr/>
            </a:pPr>
            <a:r>
              <a:rPr lang="fa-IR" sz="1400" dirty="0">
                <a:ln>
                  <a:solidFill>
                    <a:srgbClr val="C00000"/>
                  </a:solidFill>
                </a:ln>
                <a:solidFill>
                  <a:srgbClr val="FF9900"/>
                </a:solidFill>
                <a:effectLst>
                  <a:outerShdw blurRad="38100" dist="38100" dir="2700000" algn="tl">
                    <a:srgbClr val="000000">
                      <a:alpha val="43137"/>
                    </a:srgbClr>
                  </a:outerShdw>
                </a:effectLst>
                <a:cs typeface="B Nazanin" pitchFamily="2" charset="-78"/>
              </a:rPr>
              <a:t>فهرست نهایی دارندگان حق تقدم</a:t>
            </a:r>
            <a:endParaRPr lang="en-US" sz="1400" dirty="0">
              <a:ln>
                <a:solidFill>
                  <a:srgbClr val="C00000"/>
                </a:solidFill>
              </a:ln>
              <a:solidFill>
                <a:srgbClr val="FF9900"/>
              </a:solidFill>
              <a:effectLst>
                <a:outerShdw blurRad="38100" dist="38100" dir="2700000" algn="tl">
                  <a:srgbClr val="000000">
                    <a:alpha val="43137"/>
                  </a:srgbClr>
                </a:outerShdw>
              </a:effectLst>
              <a:cs typeface="B Nazanin" pitchFamily="2" charset="-78"/>
            </a:endParaRPr>
          </a:p>
        </p:txBody>
      </p:sp>
      <p:sp>
        <p:nvSpPr>
          <p:cNvPr id="131" name="TextBox 130"/>
          <p:cNvSpPr txBox="1"/>
          <p:nvPr/>
        </p:nvSpPr>
        <p:spPr>
          <a:xfrm>
            <a:off x="7215206" y="4572008"/>
            <a:ext cx="1500198" cy="369332"/>
          </a:xfrm>
          <a:prstGeom prst="rect">
            <a:avLst/>
          </a:prstGeom>
          <a:solidFill>
            <a:srgbClr val="FFFFB9"/>
          </a:solidFill>
          <a:effectLst>
            <a:outerShdw blurRad="50800" dist="38100" dir="2700000" algn="tl" rotWithShape="0">
              <a:prstClr val="black">
                <a:alpha val="40000"/>
              </a:prstClr>
            </a:outerShdw>
          </a:effectLst>
        </p:spPr>
        <p:txBody>
          <a:bodyPr>
            <a:spAutoFit/>
          </a:bodyPr>
          <a:lstStyle/>
          <a:p>
            <a:pPr algn="ctr">
              <a:defRPr/>
            </a:pPr>
            <a:r>
              <a:rPr lang="fa-IR" dirty="0">
                <a:ln>
                  <a:solidFill>
                    <a:srgbClr val="C00000"/>
                  </a:solidFill>
                </a:ln>
                <a:solidFill>
                  <a:srgbClr val="FF9900"/>
                </a:solidFill>
                <a:effectLst>
                  <a:outerShdw blurRad="38100" dist="38100" dir="2700000" algn="tl">
                    <a:srgbClr val="000000">
                      <a:alpha val="43137"/>
                    </a:srgbClr>
                  </a:outerShdw>
                </a:effectLst>
                <a:cs typeface="B Nazanin" pitchFamily="2" charset="-78"/>
              </a:rPr>
              <a:t>متعهد پذیره نویس</a:t>
            </a:r>
            <a:endParaRPr lang="en-US" dirty="0">
              <a:ln>
                <a:solidFill>
                  <a:srgbClr val="C00000"/>
                </a:solidFill>
              </a:ln>
              <a:solidFill>
                <a:srgbClr val="FF9900"/>
              </a:solidFill>
              <a:effectLst>
                <a:outerShdw blurRad="38100" dist="38100" dir="2700000" algn="tl">
                  <a:srgbClr val="000000">
                    <a:alpha val="43137"/>
                  </a:srgbClr>
                </a:outerShdw>
              </a:effectLst>
              <a:cs typeface="B Nazanin" pitchFamily="2" charset="-78"/>
            </a:endParaRPr>
          </a:p>
        </p:txBody>
      </p:sp>
      <p:pic>
        <p:nvPicPr>
          <p:cNvPr id="1027" name="Picture 3" descr="E:\st\clipart\st_joe_receipt_1946.jpg"/>
          <p:cNvPicPr>
            <a:picLocks noChangeAspect="1" noChangeArrowheads="1"/>
          </p:cNvPicPr>
          <p:nvPr/>
        </p:nvPicPr>
        <p:blipFill>
          <a:blip r:embed="rId2" cstate="print"/>
          <a:srcRect/>
          <a:stretch>
            <a:fillRect/>
          </a:stretch>
        </p:blipFill>
        <p:spPr bwMode="auto">
          <a:xfrm>
            <a:off x="2428875" y="7143750"/>
            <a:ext cx="571500" cy="646113"/>
          </a:xfrm>
          <a:prstGeom prst="rect">
            <a:avLst/>
          </a:prstGeom>
          <a:noFill/>
          <a:ln w="9525">
            <a:noFill/>
            <a:miter lim="800000"/>
            <a:headEnd/>
            <a:tailEnd/>
          </a:ln>
        </p:spPr>
      </p:pic>
      <p:sp>
        <p:nvSpPr>
          <p:cNvPr id="85" name="TextBox 84"/>
          <p:cNvSpPr txBox="1"/>
          <p:nvPr/>
        </p:nvSpPr>
        <p:spPr>
          <a:xfrm>
            <a:off x="2214546" y="7786718"/>
            <a:ext cx="1071570" cy="369332"/>
          </a:xfrm>
          <a:prstGeom prst="rect">
            <a:avLst/>
          </a:prstGeom>
          <a:solidFill>
            <a:srgbClr val="FFFFB9"/>
          </a:solidFill>
          <a:effectLst>
            <a:outerShdw blurRad="50800" dist="38100" dir="2700000" algn="tl" rotWithShape="0">
              <a:prstClr val="black">
                <a:alpha val="40000"/>
              </a:prstClr>
            </a:outerShdw>
          </a:effectLst>
        </p:spPr>
        <p:txBody>
          <a:bodyPr>
            <a:spAutoFit/>
          </a:bodyPr>
          <a:lstStyle/>
          <a:p>
            <a:pPr algn="ctr">
              <a:defRPr/>
            </a:pPr>
            <a:r>
              <a:rPr lang="fa-IR" dirty="0">
                <a:ln>
                  <a:solidFill>
                    <a:srgbClr val="C00000"/>
                  </a:solidFill>
                </a:ln>
                <a:solidFill>
                  <a:srgbClr val="FF9900"/>
                </a:solidFill>
                <a:effectLst>
                  <a:outerShdw blurRad="38100" dist="38100" dir="2700000" algn="tl">
                    <a:srgbClr val="000000">
                      <a:alpha val="43137"/>
                    </a:srgbClr>
                  </a:outerShdw>
                </a:effectLst>
                <a:cs typeface="B Nazanin" pitchFamily="2" charset="-78"/>
              </a:rPr>
              <a:t>رسید بانکی</a:t>
            </a:r>
            <a:endParaRPr lang="en-US" dirty="0">
              <a:ln>
                <a:solidFill>
                  <a:srgbClr val="C00000"/>
                </a:solidFill>
              </a:ln>
              <a:solidFill>
                <a:srgbClr val="FF9900"/>
              </a:solidFill>
              <a:effectLst>
                <a:outerShdw blurRad="38100" dist="38100" dir="2700000" algn="tl">
                  <a:srgbClr val="000000">
                    <a:alpha val="43137"/>
                  </a:srgbClr>
                </a:outerShdw>
              </a:effectLst>
              <a:cs typeface="B Nazanin" pitchFamily="2" charset="-78"/>
            </a:endParaRPr>
          </a:p>
        </p:txBody>
      </p:sp>
      <p:pic>
        <p:nvPicPr>
          <p:cNvPr id="14354" name="Picture 18" descr="E:\st\clipart\money_clip_art_for_schol_page_2.gif"/>
          <p:cNvPicPr>
            <a:picLocks noChangeAspect="1" noChangeArrowheads="1"/>
          </p:cNvPicPr>
          <p:nvPr/>
        </p:nvPicPr>
        <p:blipFill>
          <a:blip r:embed="rId3" cstate="print"/>
          <a:srcRect/>
          <a:stretch>
            <a:fillRect/>
          </a:stretch>
        </p:blipFill>
        <p:spPr bwMode="auto">
          <a:xfrm>
            <a:off x="1071563" y="7143750"/>
            <a:ext cx="923925" cy="642938"/>
          </a:xfrm>
          <a:prstGeom prst="rect">
            <a:avLst/>
          </a:prstGeom>
          <a:noFill/>
          <a:ln w="9525">
            <a:noFill/>
            <a:miter lim="800000"/>
            <a:headEnd/>
            <a:tailEnd/>
          </a:ln>
        </p:spPr>
      </p:pic>
      <p:sp>
        <p:nvSpPr>
          <p:cNvPr id="49" name="TextBox 48"/>
          <p:cNvSpPr txBox="1"/>
          <p:nvPr/>
        </p:nvSpPr>
        <p:spPr>
          <a:xfrm>
            <a:off x="0" y="7786718"/>
            <a:ext cx="2071702" cy="307777"/>
          </a:xfrm>
          <a:prstGeom prst="rect">
            <a:avLst/>
          </a:prstGeom>
          <a:solidFill>
            <a:srgbClr val="FFFFB9"/>
          </a:solidFill>
          <a:effectLst>
            <a:outerShdw blurRad="50800" dist="38100" dir="2700000" algn="tl" rotWithShape="0">
              <a:prstClr val="black">
                <a:alpha val="40000"/>
              </a:prstClr>
            </a:outerShdw>
          </a:effectLst>
        </p:spPr>
        <p:txBody>
          <a:bodyPr>
            <a:spAutoFit/>
          </a:bodyPr>
          <a:lstStyle/>
          <a:p>
            <a:pPr algn="ctr">
              <a:defRPr/>
            </a:pPr>
            <a:r>
              <a:rPr lang="fa-IR" sz="1400" dirty="0">
                <a:ln>
                  <a:solidFill>
                    <a:srgbClr val="C00000"/>
                  </a:solidFill>
                </a:ln>
                <a:solidFill>
                  <a:srgbClr val="FF9900"/>
                </a:solidFill>
                <a:effectLst>
                  <a:outerShdw blurRad="38100" dist="38100" dir="2700000" algn="tl">
                    <a:srgbClr val="000000">
                      <a:alpha val="43137"/>
                    </a:srgbClr>
                  </a:outerShdw>
                </a:effectLst>
                <a:cs typeface="2  Nazanin" pitchFamily="2" charset="-78"/>
              </a:rPr>
              <a:t>منابع مالی به میزان فاز اول پروژه</a:t>
            </a:r>
            <a:endParaRPr lang="en-US" sz="1400" dirty="0">
              <a:ln>
                <a:solidFill>
                  <a:srgbClr val="C00000"/>
                </a:solidFill>
              </a:ln>
              <a:solidFill>
                <a:srgbClr val="FF9900"/>
              </a:solidFill>
              <a:effectLst>
                <a:outerShdw blurRad="38100" dist="38100" dir="2700000" algn="tl">
                  <a:srgbClr val="000000">
                    <a:alpha val="43137"/>
                  </a:srgbClr>
                </a:outerShdw>
              </a:effectLst>
              <a:cs typeface="2  Nazanin" pitchFamily="2" charset="-78"/>
            </a:endParaRPr>
          </a:p>
        </p:txBody>
      </p:sp>
      <p:pic>
        <p:nvPicPr>
          <p:cNvPr id="14389" name="Picture 53" descr="E:\st\clipart\certificate.jpg"/>
          <p:cNvPicPr>
            <a:picLocks noChangeAspect="1" noChangeArrowheads="1"/>
          </p:cNvPicPr>
          <p:nvPr/>
        </p:nvPicPr>
        <p:blipFill>
          <a:blip r:embed="rId4" cstate="print"/>
          <a:srcRect/>
          <a:stretch>
            <a:fillRect/>
          </a:stretch>
        </p:blipFill>
        <p:spPr bwMode="auto">
          <a:xfrm>
            <a:off x="-1357313" y="4071938"/>
            <a:ext cx="539750" cy="776287"/>
          </a:xfrm>
          <a:prstGeom prst="rect">
            <a:avLst/>
          </a:prstGeom>
          <a:noFill/>
          <a:ln w="9525">
            <a:noFill/>
            <a:miter lim="800000"/>
            <a:headEnd/>
            <a:tailEnd/>
          </a:ln>
        </p:spPr>
      </p:pic>
      <p:pic>
        <p:nvPicPr>
          <p:cNvPr id="14388" name="Picture 52" descr="E:\st\clipart\moneystack_m.gif"/>
          <p:cNvPicPr>
            <a:picLocks noChangeAspect="1" noChangeArrowheads="1"/>
          </p:cNvPicPr>
          <p:nvPr/>
        </p:nvPicPr>
        <p:blipFill>
          <a:blip r:embed="rId5" cstate="print"/>
          <a:srcRect/>
          <a:stretch>
            <a:fillRect/>
          </a:stretch>
        </p:blipFill>
        <p:spPr bwMode="auto">
          <a:xfrm>
            <a:off x="9144000" y="3714750"/>
            <a:ext cx="881063" cy="571500"/>
          </a:xfrm>
          <a:prstGeom prst="rect">
            <a:avLst/>
          </a:prstGeom>
          <a:noFill/>
          <a:ln w="9525">
            <a:noFill/>
            <a:miter lim="800000"/>
            <a:headEnd/>
            <a:tailEnd/>
          </a:ln>
        </p:spPr>
      </p:pic>
      <p:pic>
        <p:nvPicPr>
          <p:cNvPr id="14387" name="Picture 51" descr="E:\st\clipart\money_clipart.gif"/>
          <p:cNvPicPr>
            <a:picLocks noChangeAspect="1" noChangeArrowheads="1"/>
          </p:cNvPicPr>
          <p:nvPr/>
        </p:nvPicPr>
        <p:blipFill>
          <a:blip r:embed="rId6" cstate="print"/>
          <a:srcRect/>
          <a:stretch>
            <a:fillRect/>
          </a:stretch>
        </p:blipFill>
        <p:spPr bwMode="auto">
          <a:xfrm>
            <a:off x="3571875" y="7072313"/>
            <a:ext cx="714375" cy="815975"/>
          </a:xfrm>
          <a:prstGeom prst="rect">
            <a:avLst/>
          </a:prstGeom>
          <a:noFill/>
          <a:ln w="9525">
            <a:noFill/>
            <a:miter lim="800000"/>
            <a:headEnd/>
            <a:tailEnd/>
          </a:ln>
        </p:spPr>
      </p:pic>
      <p:sp>
        <p:nvSpPr>
          <p:cNvPr id="60" name="TextBox 59"/>
          <p:cNvSpPr txBox="1"/>
          <p:nvPr/>
        </p:nvSpPr>
        <p:spPr>
          <a:xfrm>
            <a:off x="-1285916" y="3571876"/>
            <a:ext cx="1071570" cy="369332"/>
          </a:xfrm>
          <a:prstGeom prst="rect">
            <a:avLst/>
          </a:prstGeom>
          <a:solidFill>
            <a:srgbClr val="FFFFB9"/>
          </a:solidFill>
          <a:effectLst>
            <a:outerShdw blurRad="50800" dist="38100" dir="2700000" algn="tl" rotWithShape="0">
              <a:prstClr val="black">
                <a:alpha val="40000"/>
              </a:prstClr>
            </a:outerShdw>
          </a:effectLst>
        </p:spPr>
        <p:txBody>
          <a:bodyPr>
            <a:spAutoFit/>
          </a:bodyPr>
          <a:lstStyle/>
          <a:p>
            <a:pPr algn="ctr">
              <a:defRPr/>
            </a:pPr>
            <a:r>
              <a:rPr lang="fa-IR" dirty="0">
                <a:ln>
                  <a:solidFill>
                    <a:srgbClr val="C00000"/>
                  </a:solidFill>
                </a:ln>
                <a:solidFill>
                  <a:srgbClr val="FF9900"/>
                </a:solidFill>
                <a:effectLst>
                  <a:outerShdw blurRad="38100" dist="38100" dir="2700000" algn="tl">
                    <a:srgbClr val="000000">
                      <a:alpha val="43137"/>
                    </a:srgbClr>
                  </a:outerShdw>
                </a:effectLst>
                <a:cs typeface="B Nazanin" pitchFamily="2" charset="-78"/>
              </a:rPr>
              <a:t>حق تقدم</a:t>
            </a:r>
            <a:endParaRPr lang="en-US" dirty="0">
              <a:ln>
                <a:solidFill>
                  <a:srgbClr val="C00000"/>
                </a:solidFill>
              </a:ln>
              <a:solidFill>
                <a:srgbClr val="FF9900"/>
              </a:solidFill>
              <a:effectLst>
                <a:outerShdw blurRad="38100" dist="38100" dir="2700000" algn="tl">
                  <a:srgbClr val="000000">
                    <a:alpha val="43137"/>
                  </a:srgbClr>
                </a:outerShdw>
              </a:effectLst>
              <a:cs typeface="B Nazanin" pitchFamily="2" charset="-78"/>
            </a:endParaRPr>
          </a:p>
        </p:txBody>
      </p:sp>
      <p:pic>
        <p:nvPicPr>
          <p:cNvPr id="14385" name="Picture 49" descr="E:\st\clipart\certificate_of_merit_1020.jpg"/>
          <p:cNvPicPr>
            <a:picLocks noChangeAspect="1" noChangeArrowheads="1"/>
          </p:cNvPicPr>
          <p:nvPr/>
        </p:nvPicPr>
        <p:blipFill>
          <a:blip r:embed="rId7" cstate="print"/>
          <a:srcRect/>
          <a:stretch>
            <a:fillRect/>
          </a:stretch>
        </p:blipFill>
        <p:spPr bwMode="auto">
          <a:xfrm>
            <a:off x="-1285875" y="3000375"/>
            <a:ext cx="955675" cy="623888"/>
          </a:xfrm>
          <a:prstGeom prst="rect">
            <a:avLst/>
          </a:prstGeom>
          <a:noFill/>
          <a:ln w="9525">
            <a:noFill/>
            <a:miter lim="800000"/>
            <a:headEnd/>
            <a:tailEnd/>
          </a:ln>
        </p:spPr>
      </p:pic>
      <p:pic>
        <p:nvPicPr>
          <p:cNvPr id="14359" name="Picture 23" descr="E:\st\clipart\p15_erosion_clipart.jpg"/>
          <p:cNvPicPr>
            <a:picLocks noChangeAspect="1" noChangeArrowheads="1"/>
          </p:cNvPicPr>
          <p:nvPr/>
        </p:nvPicPr>
        <p:blipFill>
          <a:blip r:embed="rId8" cstate="print"/>
          <a:srcRect/>
          <a:stretch>
            <a:fillRect/>
          </a:stretch>
        </p:blipFill>
        <p:spPr bwMode="auto">
          <a:xfrm>
            <a:off x="9358313" y="1571625"/>
            <a:ext cx="931862" cy="571500"/>
          </a:xfrm>
          <a:prstGeom prst="rect">
            <a:avLst/>
          </a:prstGeom>
          <a:noFill/>
          <a:ln w="9525">
            <a:noFill/>
            <a:miter lim="800000"/>
            <a:headEnd/>
            <a:tailEnd/>
          </a:ln>
        </p:spPr>
      </p:pic>
      <p:sp>
        <p:nvSpPr>
          <p:cNvPr id="63" name="TextBox 62"/>
          <p:cNvSpPr txBox="1"/>
          <p:nvPr/>
        </p:nvSpPr>
        <p:spPr>
          <a:xfrm>
            <a:off x="1714480" y="6286520"/>
            <a:ext cx="1285884" cy="369332"/>
          </a:xfrm>
          <a:prstGeom prst="rect">
            <a:avLst/>
          </a:prstGeom>
          <a:solidFill>
            <a:srgbClr val="FFFFB9"/>
          </a:solidFill>
        </p:spPr>
        <p:txBody>
          <a:bodyPr>
            <a:spAutoFit/>
          </a:bodyPr>
          <a:lstStyle/>
          <a:p>
            <a:pPr>
              <a:defRPr/>
            </a:pPr>
            <a:r>
              <a:rPr lang="fa-IR" dirty="0">
                <a:ln>
                  <a:solidFill>
                    <a:srgbClr val="C00000"/>
                  </a:solidFill>
                </a:ln>
                <a:solidFill>
                  <a:srgbClr val="FF9900"/>
                </a:solidFill>
                <a:effectLst>
                  <a:outerShdw blurRad="38100" dist="38100" dir="2700000" algn="tl">
                    <a:srgbClr val="000000">
                      <a:alpha val="43137"/>
                    </a:srgbClr>
                  </a:outerShdw>
                </a:effectLst>
                <a:cs typeface="B Nazanin" pitchFamily="2" charset="-78"/>
              </a:rPr>
              <a:t>سرمایه گذاران</a:t>
            </a:r>
            <a:endParaRPr lang="en-US" dirty="0">
              <a:ln>
                <a:solidFill>
                  <a:srgbClr val="C00000"/>
                </a:solidFill>
              </a:ln>
              <a:solidFill>
                <a:srgbClr val="FF9900"/>
              </a:solidFill>
              <a:effectLst>
                <a:outerShdw blurRad="38100" dist="38100" dir="2700000" algn="tl">
                  <a:srgbClr val="000000">
                    <a:alpha val="43137"/>
                  </a:srgbClr>
                </a:outerShdw>
              </a:effectLst>
              <a:cs typeface="B Nazanin" pitchFamily="2" charset="-78"/>
            </a:endParaRPr>
          </a:p>
        </p:txBody>
      </p:sp>
      <p:sp>
        <p:nvSpPr>
          <p:cNvPr id="64" name="TextBox 63"/>
          <p:cNvSpPr txBox="1"/>
          <p:nvPr/>
        </p:nvSpPr>
        <p:spPr>
          <a:xfrm>
            <a:off x="928662" y="4429132"/>
            <a:ext cx="1714512" cy="369332"/>
          </a:xfrm>
          <a:prstGeom prst="rect">
            <a:avLst/>
          </a:prstGeom>
          <a:solidFill>
            <a:srgbClr val="FFFFB9"/>
          </a:solidFill>
        </p:spPr>
        <p:txBody>
          <a:bodyPr>
            <a:spAutoFit/>
          </a:bodyPr>
          <a:lstStyle/>
          <a:p>
            <a:pPr algn="ctr">
              <a:defRPr/>
            </a:pPr>
            <a:r>
              <a:rPr lang="fa-IR" dirty="0" smtClean="0">
                <a:ln>
                  <a:solidFill>
                    <a:srgbClr val="C00000"/>
                  </a:solidFill>
                </a:ln>
                <a:solidFill>
                  <a:srgbClr val="FF9900"/>
                </a:solidFill>
                <a:effectLst>
                  <a:outerShdw blurRad="38100" dist="38100" dir="2700000" algn="tl">
                    <a:srgbClr val="000000">
                      <a:alpha val="43137"/>
                    </a:srgbClr>
                  </a:outerShdw>
                </a:effectLst>
                <a:cs typeface="B Nazanin" pitchFamily="2" charset="-78"/>
              </a:rPr>
              <a:t>مدیرسرمایه‌گذاری</a:t>
            </a:r>
            <a:endParaRPr lang="en-US" dirty="0">
              <a:ln>
                <a:solidFill>
                  <a:srgbClr val="C00000"/>
                </a:solidFill>
              </a:ln>
              <a:solidFill>
                <a:srgbClr val="FF9900"/>
              </a:solidFill>
              <a:effectLst>
                <a:outerShdw blurRad="38100" dist="38100" dir="2700000" algn="tl">
                  <a:srgbClr val="000000">
                    <a:alpha val="43137"/>
                  </a:srgbClr>
                </a:outerShdw>
              </a:effectLst>
              <a:cs typeface="B Nazanin" pitchFamily="2" charset="-78"/>
            </a:endParaRPr>
          </a:p>
        </p:txBody>
      </p:sp>
      <p:sp>
        <p:nvSpPr>
          <p:cNvPr id="29" name="Snip Single Corner Rectangle 28"/>
          <p:cNvSpPr/>
          <p:nvPr/>
        </p:nvSpPr>
        <p:spPr>
          <a:xfrm>
            <a:off x="5357813" y="2714625"/>
            <a:ext cx="1857375" cy="714375"/>
          </a:xfrm>
          <a:prstGeom prst="snip1Rect">
            <a:avLst/>
          </a:prstGeom>
          <a:solidFill>
            <a:srgbClr val="FFFFB9"/>
          </a:solidFill>
          <a:ln>
            <a:solidFill>
              <a:srgbClr val="F0CA6A"/>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sz="1400" dirty="0">
              <a:cs typeface="B Nazanin" pitchFamily="2" charset="-78"/>
            </a:endParaRPr>
          </a:p>
        </p:txBody>
      </p:sp>
      <p:sp>
        <p:nvSpPr>
          <p:cNvPr id="14342" name="Title 1"/>
          <p:cNvSpPr>
            <a:spLocks noGrp="1"/>
          </p:cNvSpPr>
          <p:nvPr>
            <p:ph type="title"/>
          </p:nvPr>
        </p:nvSpPr>
        <p:spPr>
          <a:xfrm>
            <a:off x="0" y="457200"/>
            <a:ext cx="8229600" cy="457200"/>
          </a:xfrm>
        </p:spPr>
        <p:txBody>
          <a:bodyPr/>
          <a:lstStyle/>
          <a:p>
            <a:pPr rtl="0" eaLnBrk="1" hangingPunct="1">
              <a:buClr>
                <a:srgbClr val="92D050"/>
              </a:buClr>
              <a:defRPr/>
            </a:pPr>
            <a:r>
              <a:rPr lang="fa-IR" sz="3200" kern="1200" dirty="0" smtClean="0">
                <a:latin typeface="Arial" charset="0"/>
                <a:ea typeface="+mn-ea"/>
              </a:rPr>
              <a:t>مراحل تأسیس و فعالیت صندوق های زمین و ساختمان</a:t>
            </a:r>
            <a:endParaRPr lang="en-US" sz="3200" kern="1200" dirty="0" smtClean="0">
              <a:latin typeface="Arial" charset="0"/>
              <a:ea typeface="+mn-ea"/>
            </a:endParaRPr>
          </a:p>
        </p:txBody>
      </p:sp>
      <p:pic>
        <p:nvPicPr>
          <p:cNvPr id="2" name="Picture 6" descr="C:\Program Files\Microsoft Office\MEDIA\CAGCAT10\J0233018.WMF"/>
          <p:cNvPicPr>
            <a:picLocks noChangeAspect="1" noChangeArrowheads="1"/>
          </p:cNvPicPr>
          <p:nvPr/>
        </p:nvPicPr>
        <p:blipFill>
          <a:blip r:embed="rId9" cstate="print"/>
          <a:srcRect/>
          <a:stretch>
            <a:fillRect/>
          </a:stretch>
        </p:blipFill>
        <p:spPr bwMode="auto">
          <a:xfrm>
            <a:off x="285750" y="1428750"/>
            <a:ext cx="1358900" cy="12144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345" name="Picture 9" descr="E:\st\clipart\J0205462.WMF"/>
          <p:cNvPicPr>
            <a:picLocks noChangeAspect="1" noChangeArrowheads="1"/>
          </p:cNvPicPr>
          <p:nvPr/>
        </p:nvPicPr>
        <p:blipFill>
          <a:blip r:embed="rId10" cstate="print"/>
          <a:srcRect/>
          <a:stretch>
            <a:fillRect/>
          </a:stretch>
        </p:blipFill>
        <p:spPr bwMode="auto">
          <a:xfrm>
            <a:off x="214313" y="2928938"/>
            <a:ext cx="1285875" cy="184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346" name="Picture 10" descr="E:\st\clipart\Header_Right.jpg"/>
          <p:cNvPicPr>
            <a:picLocks noChangeAspect="1" noChangeArrowheads="1"/>
          </p:cNvPicPr>
          <p:nvPr/>
        </p:nvPicPr>
        <p:blipFill>
          <a:blip r:embed="rId11" cstate="print"/>
          <a:srcRect/>
          <a:stretch>
            <a:fillRect/>
          </a:stretch>
        </p:blipFill>
        <p:spPr bwMode="auto">
          <a:xfrm>
            <a:off x="3500438" y="2928938"/>
            <a:ext cx="1439862" cy="1214437"/>
          </a:xfrm>
          <a:prstGeom prst="rect">
            <a:avLst/>
          </a:prstGeom>
          <a:ln>
            <a:noFill/>
          </a:ln>
          <a:effectLst>
            <a:outerShdw blurRad="292100" dist="139700" dir="2700000" algn="tl" rotWithShape="0">
              <a:srgbClr val="333333">
                <a:alpha val="65000"/>
              </a:srgbClr>
            </a:outerShdw>
          </a:effectLst>
        </p:spPr>
      </p:pic>
      <p:pic>
        <p:nvPicPr>
          <p:cNvPr id="14347" name="Picture 11" descr="E:\st\clipart\f1000072_documents.gif"/>
          <p:cNvPicPr>
            <a:picLocks noChangeAspect="1" noChangeArrowheads="1"/>
          </p:cNvPicPr>
          <p:nvPr/>
        </p:nvPicPr>
        <p:blipFill>
          <a:blip r:embed="rId12" cstate="print"/>
          <a:srcRect/>
          <a:stretch>
            <a:fillRect/>
          </a:stretch>
        </p:blipFill>
        <p:spPr bwMode="auto">
          <a:xfrm>
            <a:off x="214313" y="5143500"/>
            <a:ext cx="1495425" cy="13985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349" name="Picture 13" descr="E:\st\clipart\certificate_of_merit_1020.jpg"/>
          <p:cNvPicPr>
            <a:picLocks noChangeAspect="1" noChangeArrowheads="1"/>
          </p:cNvPicPr>
          <p:nvPr/>
        </p:nvPicPr>
        <p:blipFill>
          <a:blip r:embed="rId13" cstate="print"/>
          <a:srcRect/>
          <a:stretch>
            <a:fillRect/>
          </a:stretch>
        </p:blipFill>
        <p:spPr bwMode="auto">
          <a:xfrm>
            <a:off x="6286500" y="3143250"/>
            <a:ext cx="1143000" cy="885825"/>
          </a:xfrm>
          <a:prstGeom prst="rect">
            <a:avLst/>
          </a:prstGeom>
          <a:noFill/>
          <a:ln w="9525">
            <a:noFill/>
            <a:miter lim="800000"/>
            <a:headEnd/>
            <a:tailEnd/>
          </a:ln>
        </p:spPr>
      </p:pic>
      <p:sp>
        <p:nvSpPr>
          <p:cNvPr id="25" name="Right Arrow 24"/>
          <p:cNvSpPr/>
          <p:nvPr/>
        </p:nvSpPr>
        <p:spPr>
          <a:xfrm rot="2489445">
            <a:off x="2711450" y="2268538"/>
            <a:ext cx="1328738" cy="277812"/>
          </a:xfrm>
          <a:prstGeom prs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Left Arrow Callout 15"/>
          <p:cNvSpPr/>
          <p:nvPr/>
        </p:nvSpPr>
        <p:spPr>
          <a:xfrm>
            <a:off x="1643042" y="1571612"/>
            <a:ext cx="1285884" cy="1000132"/>
          </a:xfrm>
          <a:prstGeom prst="leftArrowCallout">
            <a:avLst>
              <a:gd name="adj1" fmla="val 19459"/>
              <a:gd name="adj2" fmla="val 25000"/>
              <a:gd name="adj3" fmla="val 25000"/>
              <a:gd name="adj4" fmla="val 64977"/>
            </a:avLst>
          </a:prstGeom>
          <a:solidFill>
            <a:schemeClr val="bg1"/>
          </a:solidFill>
          <a:ln>
            <a:solidFill>
              <a:srgbClr val="A47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Low">
              <a:defRPr/>
            </a:pPr>
            <a:r>
              <a:rPr lang="fa-IR" dirty="0">
                <a:ln>
                  <a:solidFill>
                    <a:srgbClr val="C00000"/>
                  </a:solidFill>
                </a:ln>
                <a:solidFill>
                  <a:srgbClr val="CC3300"/>
                </a:solidFill>
                <a:cs typeface="B Nazanin" pitchFamily="2" charset="-78"/>
              </a:rPr>
              <a:t>تعیین ارکان صندوق</a:t>
            </a:r>
            <a:endParaRPr lang="en-US" dirty="0">
              <a:ln>
                <a:solidFill>
                  <a:srgbClr val="C00000"/>
                </a:solidFill>
              </a:ln>
              <a:solidFill>
                <a:srgbClr val="CC3300"/>
              </a:solidFill>
              <a:cs typeface="B Nazanin" pitchFamily="2" charset="-78"/>
            </a:endParaRPr>
          </a:p>
        </p:txBody>
      </p:sp>
      <p:sp>
        <p:nvSpPr>
          <p:cNvPr id="26" name="Right Arrow 25"/>
          <p:cNvSpPr/>
          <p:nvPr/>
        </p:nvSpPr>
        <p:spPr>
          <a:xfrm rot="20927640">
            <a:off x="2749550" y="3497263"/>
            <a:ext cx="730250" cy="277812"/>
          </a:xfrm>
          <a:prstGeom prs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Left Arrow Callout 16"/>
          <p:cNvSpPr/>
          <p:nvPr/>
        </p:nvSpPr>
        <p:spPr>
          <a:xfrm>
            <a:off x="1500166" y="3357562"/>
            <a:ext cx="1428760" cy="1000132"/>
          </a:xfrm>
          <a:prstGeom prst="leftArrowCallout">
            <a:avLst>
              <a:gd name="adj1" fmla="val 19459"/>
              <a:gd name="adj2" fmla="val 25000"/>
              <a:gd name="adj3" fmla="val 25000"/>
              <a:gd name="adj4" fmla="val 64977"/>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Low">
              <a:defRPr/>
            </a:pPr>
            <a:r>
              <a:rPr lang="fa-IR" dirty="0">
                <a:ln>
                  <a:solidFill>
                    <a:schemeClr val="tx2">
                      <a:lumMod val="75000"/>
                    </a:schemeClr>
                  </a:solidFill>
                </a:ln>
                <a:solidFill>
                  <a:srgbClr val="00FFFF"/>
                </a:solidFill>
                <a:cs typeface="B Nazanin" pitchFamily="2" charset="-78"/>
              </a:rPr>
              <a:t>تعیین پروژه ساختمانی</a:t>
            </a:r>
            <a:endParaRPr lang="en-US" dirty="0">
              <a:ln>
                <a:solidFill>
                  <a:schemeClr val="tx2">
                    <a:lumMod val="75000"/>
                  </a:schemeClr>
                </a:solidFill>
              </a:ln>
              <a:solidFill>
                <a:srgbClr val="00FFFF"/>
              </a:solidFill>
              <a:cs typeface="B Nazanin" pitchFamily="2" charset="-78"/>
            </a:endParaRPr>
          </a:p>
        </p:txBody>
      </p:sp>
      <p:sp>
        <p:nvSpPr>
          <p:cNvPr id="27" name="Right Arrow 26"/>
          <p:cNvSpPr/>
          <p:nvPr/>
        </p:nvSpPr>
        <p:spPr>
          <a:xfrm rot="18654182">
            <a:off x="2733675" y="4597401"/>
            <a:ext cx="1328737" cy="277812"/>
          </a:xfrm>
          <a:prstGeom prs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Left Arrow Callout 17"/>
          <p:cNvSpPr/>
          <p:nvPr/>
        </p:nvSpPr>
        <p:spPr>
          <a:xfrm>
            <a:off x="1643042" y="5143512"/>
            <a:ext cx="2357454" cy="1500198"/>
          </a:xfrm>
          <a:prstGeom prst="leftArrowCallout">
            <a:avLst>
              <a:gd name="adj1" fmla="val 17773"/>
              <a:gd name="adj2" fmla="val 18254"/>
              <a:gd name="adj3" fmla="val 25000"/>
              <a:gd name="adj4" fmla="val 74968"/>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Low">
              <a:defRPr/>
            </a:pPr>
            <a:r>
              <a:rPr lang="fa-IR" dirty="0">
                <a:ln>
                  <a:solidFill>
                    <a:schemeClr val="accent6">
                      <a:lumMod val="50000"/>
                    </a:schemeClr>
                  </a:solidFill>
                </a:ln>
                <a:solidFill>
                  <a:srgbClr val="00FF00"/>
                </a:solidFill>
                <a:cs typeface="B Nazanin" pitchFamily="2" charset="-78"/>
              </a:rPr>
              <a:t>تهیه اساسنامه، امیدنامه، طرح توجیهی به همراه جریان وجوه نقد و سایر مدارک مورد نیاز</a:t>
            </a:r>
            <a:endParaRPr lang="en-US" dirty="0">
              <a:ln>
                <a:solidFill>
                  <a:schemeClr val="accent6">
                    <a:lumMod val="50000"/>
                  </a:schemeClr>
                </a:solidFill>
              </a:ln>
              <a:solidFill>
                <a:srgbClr val="00FF00"/>
              </a:solidFill>
              <a:cs typeface="B Nazanin" pitchFamily="2" charset="-78"/>
            </a:endParaRPr>
          </a:p>
        </p:txBody>
      </p:sp>
      <p:sp>
        <p:nvSpPr>
          <p:cNvPr id="28" name="Right Arrow 27"/>
          <p:cNvSpPr/>
          <p:nvPr/>
        </p:nvSpPr>
        <p:spPr>
          <a:xfrm>
            <a:off x="4929188" y="3429000"/>
            <a:ext cx="1328737" cy="277813"/>
          </a:xfrm>
          <a:prstGeom prst="rightArrow">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Rectangle 29"/>
          <p:cNvSpPr/>
          <p:nvPr/>
        </p:nvSpPr>
        <p:spPr>
          <a:xfrm>
            <a:off x="5429250" y="2786063"/>
            <a:ext cx="1711325" cy="276225"/>
          </a:xfrm>
          <a:prstGeom prst="rect">
            <a:avLst/>
          </a:prstGeom>
        </p:spPr>
        <p:txBody>
          <a:bodyPr wrap="none">
            <a:spAutoFit/>
          </a:bodyPr>
          <a:lstStyle/>
          <a:p>
            <a:pPr algn="ctr">
              <a:defRPr/>
            </a:pPr>
            <a:r>
              <a:rPr lang="fa-IR" sz="1200" b="1" dirty="0">
                <a:solidFill>
                  <a:schemeClr val="tx2">
                    <a:lumMod val="75000"/>
                  </a:schemeClr>
                </a:solidFill>
                <a:effectLst>
                  <a:outerShdw blurRad="38100" dist="38100" dir="2700000" algn="tl">
                    <a:srgbClr val="000000">
                      <a:alpha val="43137"/>
                    </a:srgbClr>
                  </a:outerShdw>
                </a:effectLst>
                <a:latin typeface="Constantia"/>
                <a:cs typeface="B Nazanin" pitchFamily="2" charset="-78"/>
              </a:rPr>
              <a:t>مجوز تأسیس و عرضه عمومی</a:t>
            </a:r>
            <a:endParaRPr lang="en-US" sz="1200" b="1" dirty="0">
              <a:solidFill>
                <a:schemeClr val="tx2">
                  <a:lumMod val="75000"/>
                </a:schemeClr>
              </a:solidFill>
              <a:effectLst>
                <a:outerShdw blurRad="38100" dist="38100" dir="2700000" algn="tl">
                  <a:srgbClr val="000000">
                    <a:alpha val="43137"/>
                  </a:srgbClr>
                </a:outerShdw>
              </a:effectLst>
              <a:latin typeface="Constantia"/>
              <a:cs typeface="B Nazanin" pitchFamily="2" charset="-78"/>
            </a:endParaRPr>
          </a:p>
        </p:txBody>
      </p:sp>
      <p:pic>
        <p:nvPicPr>
          <p:cNvPr id="14353" name="Picture 17" descr="E:\st\clipart\21.bmp"/>
          <p:cNvPicPr>
            <a:picLocks noChangeAspect="1" noChangeArrowheads="1"/>
          </p:cNvPicPr>
          <p:nvPr/>
        </p:nvPicPr>
        <p:blipFill>
          <a:blip r:embed="rId14" cstate="print"/>
          <a:srcRect/>
          <a:stretch>
            <a:fillRect/>
          </a:stretch>
        </p:blipFill>
        <p:spPr bwMode="auto">
          <a:xfrm>
            <a:off x="571500" y="3357563"/>
            <a:ext cx="1154113" cy="1143000"/>
          </a:xfrm>
          <a:prstGeom prst="rect">
            <a:avLst/>
          </a:prstGeom>
          <a:ln>
            <a:noFill/>
          </a:ln>
          <a:effectLst>
            <a:outerShdw blurRad="292100" dist="139700" dir="2700000" algn="tl" rotWithShape="0">
              <a:srgbClr val="333333">
                <a:alpha val="65000"/>
              </a:srgbClr>
            </a:outerShdw>
          </a:effectLst>
        </p:spPr>
      </p:pic>
      <p:cxnSp>
        <p:nvCxnSpPr>
          <p:cNvPr id="39" name="Curved Connector 38"/>
          <p:cNvCxnSpPr>
            <a:stCxn id="14353" idx="0"/>
            <a:endCxn id="1026" idx="0"/>
          </p:cNvCxnSpPr>
          <p:nvPr/>
        </p:nvCxnSpPr>
        <p:spPr>
          <a:xfrm rot="5400000" flipH="1" flipV="1">
            <a:off x="1712912" y="2365376"/>
            <a:ext cx="428625" cy="1555750"/>
          </a:xfrm>
          <a:prstGeom prst="curvedConnector3">
            <a:avLst>
              <a:gd name="adj1" fmla="val 153333"/>
            </a:avLst>
          </a:prstGeom>
          <a:ln w="25400">
            <a:solidFill>
              <a:srgbClr val="00B050"/>
            </a:solidFill>
            <a:tailEnd type="arrow"/>
          </a:ln>
          <a:effectLst>
            <a:outerShdw blurRad="50800" dist="50800" dir="5400000" algn="ctr" rotWithShape="0">
              <a:schemeClr val="accent6">
                <a:lumMod val="50000"/>
              </a:schemeClr>
            </a:outerShdw>
          </a:effectLst>
        </p:spPr>
        <p:style>
          <a:lnRef idx="1">
            <a:schemeClr val="dk1"/>
          </a:lnRef>
          <a:fillRef idx="0">
            <a:schemeClr val="dk1"/>
          </a:fillRef>
          <a:effectRef idx="0">
            <a:schemeClr val="dk1"/>
          </a:effectRef>
          <a:fontRef idx="minor">
            <a:schemeClr val="tx1"/>
          </a:fontRef>
        </p:style>
      </p:cxnSp>
      <p:pic>
        <p:nvPicPr>
          <p:cNvPr id="14355" name="Picture 19" descr="E:\st\clipart\certificate.jpg"/>
          <p:cNvPicPr>
            <a:picLocks noChangeAspect="1" noChangeArrowheads="1"/>
          </p:cNvPicPr>
          <p:nvPr/>
        </p:nvPicPr>
        <p:blipFill>
          <a:blip r:embed="rId15" cstate="print"/>
          <a:srcRect/>
          <a:stretch>
            <a:fillRect/>
          </a:stretch>
        </p:blipFill>
        <p:spPr bwMode="auto">
          <a:xfrm>
            <a:off x="-714375" y="4071938"/>
            <a:ext cx="500062" cy="796925"/>
          </a:xfrm>
          <a:prstGeom prst="rect">
            <a:avLst/>
          </a:prstGeom>
          <a:ln>
            <a:noFill/>
          </a:ln>
          <a:effectLst>
            <a:outerShdw blurRad="292100" dist="139700" dir="2700000" algn="tl" rotWithShape="0">
              <a:srgbClr val="333333">
                <a:alpha val="65000"/>
              </a:srgbClr>
            </a:outerShdw>
          </a:effectLst>
        </p:spPr>
      </p:pic>
      <p:cxnSp>
        <p:nvCxnSpPr>
          <p:cNvPr id="55" name="Curved Connector 45"/>
          <p:cNvCxnSpPr>
            <a:stCxn id="14352" idx="1"/>
          </p:cNvCxnSpPr>
          <p:nvPr/>
        </p:nvCxnSpPr>
        <p:spPr>
          <a:xfrm rot="10800000">
            <a:off x="214313" y="2786063"/>
            <a:ext cx="1428750" cy="3000375"/>
          </a:xfrm>
          <a:prstGeom prst="curvedConnector2">
            <a:avLst/>
          </a:prstGeom>
          <a:ln w="25400">
            <a:solidFill>
              <a:schemeClr val="bg2">
                <a:lumMod val="25000"/>
              </a:schemeClr>
            </a:solidFill>
            <a:tailEnd type="arrow"/>
          </a:ln>
          <a:effectLst>
            <a:outerShdw blurRad="50800" dist="50800" dir="5400000" algn="ctr" rotWithShape="0">
              <a:schemeClr val="tx2">
                <a:lumMod val="75000"/>
              </a:schemeClr>
            </a:outerShdw>
          </a:effectLst>
        </p:spPr>
        <p:style>
          <a:lnRef idx="1">
            <a:schemeClr val="accent1"/>
          </a:lnRef>
          <a:fillRef idx="0">
            <a:schemeClr val="accent1"/>
          </a:fillRef>
          <a:effectRef idx="0">
            <a:schemeClr val="accent1"/>
          </a:effectRef>
          <a:fontRef idx="minor">
            <a:schemeClr val="tx1"/>
          </a:fontRef>
        </p:style>
      </p:cxnSp>
      <p:pic>
        <p:nvPicPr>
          <p:cNvPr id="14351" name="Picture 15" descr="E:\st\clipart\TreasureBox.jpg"/>
          <p:cNvPicPr>
            <a:picLocks noChangeAspect="1" noChangeArrowheads="1"/>
          </p:cNvPicPr>
          <p:nvPr/>
        </p:nvPicPr>
        <p:blipFill>
          <a:blip r:embed="rId16" cstate="print"/>
          <a:srcRect t="9090" r="1495" b="13635"/>
          <a:stretch>
            <a:fillRect/>
          </a:stretch>
        </p:blipFill>
        <p:spPr bwMode="auto">
          <a:xfrm>
            <a:off x="-1785938" y="1428750"/>
            <a:ext cx="1571625" cy="1214438"/>
          </a:xfrm>
          <a:prstGeom prst="rect">
            <a:avLst/>
          </a:prstGeom>
          <a:noFill/>
          <a:ln w="9525">
            <a:noFill/>
            <a:miter lim="800000"/>
            <a:headEnd/>
            <a:tailEnd/>
          </a:ln>
        </p:spPr>
      </p:pic>
      <p:pic>
        <p:nvPicPr>
          <p:cNvPr id="14356" name="Picture 20" descr="E:\st\clipart\construction_clipart_house.gif"/>
          <p:cNvPicPr>
            <a:picLocks noChangeAspect="1" noChangeArrowheads="1"/>
          </p:cNvPicPr>
          <p:nvPr/>
        </p:nvPicPr>
        <p:blipFill>
          <a:blip r:embed="rId17" cstate="print"/>
          <a:srcRect/>
          <a:stretch>
            <a:fillRect/>
          </a:stretch>
        </p:blipFill>
        <p:spPr bwMode="auto">
          <a:xfrm>
            <a:off x="6357950" y="1428736"/>
            <a:ext cx="1095376" cy="10953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357" name="Picture 21" descr="E:\st\clipart\construction_clipart_worker.gif"/>
          <p:cNvPicPr>
            <a:picLocks noChangeAspect="1" noChangeArrowheads="1"/>
          </p:cNvPicPr>
          <p:nvPr/>
        </p:nvPicPr>
        <p:blipFill>
          <a:blip r:embed="rId18" cstate="print"/>
          <a:srcRect/>
          <a:stretch>
            <a:fillRect/>
          </a:stretch>
        </p:blipFill>
        <p:spPr bwMode="auto">
          <a:xfrm>
            <a:off x="5786446" y="1643050"/>
            <a:ext cx="557217" cy="8572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358" name="Picture 22" descr="E:\st\clipart\Dev%20Review%20Guy%20Clip%20Art.jpg"/>
          <p:cNvPicPr>
            <a:picLocks noChangeArrowheads="1"/>
          </p:cNvPicPr>
          <p:nvPr/>
        </p:nvPicPr>
        <p:blipFill>
          <a:blip r:embed="rId19" cstate="print"/>
          <a:srcRect l="9691"/>
          <a:stretch>
            <a:fillRect/>
          </a:stretch>
        </p:blipFill>
        <p:spPr bwMode="auto">
          <a:xfrm>
            <a:off x="3786188" y="1214438"/>
            <a:ext cx="1357312" cy="1214437"/>
          </a:xfrm>
          <a:prstGeom prst="rect">
            <a:avLst/>
          </a:prstGeom>
          <a:ln>
            <a:noFill/>
          </a:ln>
          <a:effectLst>
            <a:outerShdw blurRad="292100" dist="139700" dir="2700000" algn="tl" rotWithShape="0">
              <a:srgbClr val="333333">
                <a:alpha val="65000"/>
              </a:srgbClr>
            </a:outerShdw>
          </a:effectLst>
        </p:spPr>
      </p:pic>
      <p:sp>
        <p:nvSpPr>
          <p:cNvPr id="69" name="TextBox 68"/>
          <p:cNvSpPr txBox="1"/>
          <p:nvPr/>
        </p:nvSpPr>
        <p:spPr>
          <a:xfrm>
            <a:off x="5857884" y="2714620"/>
            <a:ext cx="1071570" cy="369332"/>
          </a:xfrm>
          <a:prstGeom prst="rect">
            <a:avLst/>
          </a:prstGeom>
          <a:solidFill>
            <a:srgbClr val="FFFFB9"/>
          </a:solidFill>
          <a:effectLst>
            <a:outerShdw blurRad="50800" dist="38100" dir="2700000" algn="tl" rotWithShape="0">
              <a:prstClr val="black">
                <a:alpha val="40000"/>
              </a:prstClr>
            </a:outerShdw>
          </a:effectLst>
        </p:spPr>
        <p:txBody>
          <a:bodyPr>
            <a:spAutoFit/>
          </a:bodyPr>
          <a:lstStyle/>
          <a:p>
            <a:pPr algn="ctr">
              <a:defRPr/>
            </a:pPr>
            <a:r>
              <a:rPr lang="fa-IR" dirty="0">
                <a:ln>
                  <a:solidFill>
                    <a:srgbClr val="C00000"/>
                  </a:solidFill>
                </a:ln>
                <a:solidFill>
                  <a:srgbClr val="FF9900"/>
                </a:solidFill>
                <a:effectLst>
                  <a:outerShdw blurRad="38100" dist="38100" dir="2700000" algn="tl">
                    <a:srgbClr val="000000">
                      <a:alpha val="43137"/>
                    </a:srgbClr>
                  </a:outerShdw>
                </a:effectLst>
                <a:cs typeface="B Nazanin" pitchFamily="2" charset="-78"/>
              </a:rPr>
              <a:t>مدیر ساخت</a:t>
            </a:r>
            <a:endParaRPr lang="en-US" dirty="0">
              <a:ln>
                <a:solidFill>
                  <a:srgbClr val="C00000"/>
                </a:solidFill>
              </a:ln>
              <a:solidFill>
                <a:srgbClr val="FF9900"/>
              </a:solidFill>
              <a:effectLst>
                <a:outerShdw blurRad="38100" dist="38100" dir="2700000" algn="tl">
                  <a:srgbClr val="000000">
                    <a:alpha val="43137"/>
                  </a:srgbClr>
                </a:outerShdw>
              </a:effectLst>
              <a:cs typeface="B Nazanin" pitchFamily="2" charset="-78"/>
            </a:endParaRPr>
          </a:p>
        </p:txBody>
      </p:sp>
      <p:sp>
        <p:nvSpPr>
          <p:cNvPr id="71" name="TextBox 70"/>
          <p:cNvSpPr txBox="1"/>
          <p:nvPr/>
        </p:nvSpPr>
        <p:spPr>
          <a:xfrm>
            <a:off x="3857620" y="2500306"/>
            <a:ext cx="1071570" cy="369332"/>
          </a:xfrm>
          <a:prstGeom prst="rect">
            <a:avLst/>
          </a:prstGeom>
          <a:solidFill>
            <a:srgbClr val="FFFFB9"/>
          </a:solidFill>
          <a:effectLst>
            <a:outerShdw blurRad="50800" dist="38100" dir="2700000" algn="tl" rotWithShape="0">
              <a:prstClr val="black">
                <a:alpha val="40000"/>
              </a:prstClr>
            </a:outerShdw>
          </a:effectLst>
        </p:spPr>
        <p:txBody>
          <a:bodyPr>
            <a:spAutoFit/>
          </a:bodyPr>
          <a:lstStyle/>
          <a:p>
            <a:pPr algn="ctr">
              <a:defRPr/>
            </a:pPr>
            <a:r>
              <a:rPr lang="fa-IR" dirty="0">
                <a:ln>
                  <a:solidFill>
                    <a:srgbClr val="C00000"/>
                  </a:solidFill>
                </a:ln>
                <a:solidFill>
                  <a:srgbClr val="FF9900"/>
                </a:solidFill>
                <a:effectLst>
                  <a:outerShdw blurRad="38100" dist="38100" dir="2700000" algn="tl">
                    <a:srgbClr val="000000">
                      <a:alpha val="43137"/>
                    </a:srgbClr>
                  </a:outerShdw>
                </a:effectLst>
                <a:cs typeface="B Nazanin" pitchFamily="2" charset="-78"/>
              </a:rPr>
              <a:t>مدیر ناظر</a:t>
            </a:r>
            <a:endParaRPr lang="en-US" dirty="0">
              <a:ln>
                <a:solidFill>
                  <a:srgbClr val="C00000"/>
                </a:solidFill>
              </a:ln>
              <a:solidFill>
                <a:srgbClr val="FF9900"/>
              </a:solidFill>
              <a:effectLst>
                <a:outerShdw blurRad="38100" dist="38100" dir="2700000" algn="tl">
                  <a:srgbClr val="000000">
                    <a:alpha val="43137"/>
                  </a:srgbClr>
                </a:outerShdw>
              </a:effectLst>
              <a:cs typeface="B Nazanin" pitchFamily="2" charset="-78"/>
            </a:endParaRPr>
          </a:p>
        </p:txBody>
      </p:sp>
      <p:cxnSp>
        <p:nvCxnSpPr>
          <p:cNvPr id="73" name="Curved Connector 72"/>
          <p:cNvCxnSpPr>
            <a:stCxn id="14357" idx="0"/>
            <a:endCxn id="14358" idx="0"/>
          </p:cNvCxnSpPr>
          <p:nvPr/>
        </p:nvCxnSpPr>
        <p:spPr>
          <a:xfrm rot="16200000" flipV="1">
            <a:off x="5050631" y="627857"/>
            <a:ext cx="428625" cy="1601788"/>
          </a:xfrm>
          <a:prstGeom prst="curvedConnector3">
            <a:avLst>
              <a:gd name="adj1" fmla="val 98280"/>
            </a:avLst>
          </a:prstGeom>
          <a:ln w="22225">
            <a:tailEnd type="arrow"/>
          </a:ln>
          <a:effectLst>
            <a:outerShdw blurRad="215900" dist="50800" dir="66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cxnSp>
        <p:nvCxnSpPr>
          <p:cNvPr id="80" name="Curved Connector 79"/>
          <p:cNvCxnSpPr>
            <a:stCxn id="14358" idx="3"/>
            <a:endCxn id="14353" idx="0"/>
          </p:cNvCxnSpPr>
          <p:nvPr/>
        </p:nvCxnSpPr>
        <p:spPr>
          <a:xfrm rot="10800000" flipV="1">
            <a:off x="1149350" y="1820863"/>
            <a:ext cx="2636838" cy="1536700"/>
          </a:xfrm>
          <a:prstGeom prst="curvedConnector2">
            <a:avLst/>
          </a:prstGeom>
          <a:ln w="22225">
            <a:tailEnd type="arrow"/>
          </a:ln>
          <a:effectLst>
            <a:outerShdw blurRad="215900" dist="50800" dir="66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cxnSp>
        <p:nvCxnSpPr>
          <p:cNvPr id="84" name="Curved Connector 38"/>
          <p:cNvCxnSpPr>
            <a:stCxn id="14353" idx="3"/>
            <a:endCxn id="14357" idx="2"/>
          </p:cNvCxnSpPr>
          <p:nvPr/>
        </p:nvCxnSpPr>
        <p:spPr>
          <a:xfrm flipV="1">
            <a:off x="1725613" y="2500313"/>
            <a:ext cx="4340225" cy="1428750"/>
          </a:xfrm>
          <a:prstGeom prst="curvedConnector2">
            <a:avLst/>
          </a:prstGeom>
          <a:ln w="25400">
            <a:solidFill>
              <a:srgbClr val="00B050"/>
            </a:solidFill>
            <a:tailEnd type="arrow"/>
          </a:ln>
          <a:effectLst>
            <a:outerShdw blurRad="50800" dist="50800" dir="5400000" algn="ctr" rotWithShape="0">
              <a:schemeClr val="accent6">
                <a:lumMod val="50000"/>
              </a:schemeClr>
            </a:outerShdw>
          </a:effectLst>
        </p:spPr>
        <p:style>
          <a:lnRef idx="1">
            <a:schemeClr val="dk1"/>
          </a:lnRef>
          <a:fillRef idx="0">
            <a:schemeClr val="dk1"/>
          </a:fillRef>
          <a:effectRef idx="0">
            <a:schemeClr val="dk1"/>
          </a:effectRef>
          <a:fontRef idx="minor">
            <a:schemeClr val="tx1"/>
          </a:fontRef>
        </p:style>
      </p:cxnSp>
      <p:cxnSp>
        <p:nvCxnSpPr>
          <p:cNvPr id="87" name="Curved Connector 38"/>
          <p:cNvCxnSpPr/>
          <p:nvPr/>
        </p:nvCxnSpPr>
        <p:spPr>
          <a:xfrm rot="16200000" flipH="1">
            <a:off x="850106" y="2650332"/>
            <a:ext cx="549275" cy="534988"/>
          </a:xfrm>
          <a:prstGeom prst="curvedConnector3">
            <a:avLst>
              <a:gd name="adj1" fmla="val 50000"/>
            </a:avLst>
          </a:prstGeom>
          <a:ln w="25400">
            <a:solidFill>
              <a:srgbClr val="00B050"/>
            </a:solidFill>
            <a:tailEnd type="arrow"/>
          </a:ln>
          <a:effectLst>
            <a:outerShdw blurRad="50800" dist="50800" dir="5400000" algn="ctr" rotWithShape="0">
              <a:schemeClr val="accent6">
                <a:lumMod val="50000"/>
              </a:schemeClr>
            </a:outerShdw>
          </a:effectLst>
        </p:spPr>
        <p:style>
          <a:lnRef idx="1">
            <a:schemeClr val="dk1"/>
          </a:lnRef>
          <a:fillRef idx="0">
            <a:schemeClr val="dk1"/>
          </a:fillRef>
          <a:effectRef idx="0">
            <a:schemeClr val="dk1"/>
          </a:effectRef>
          <a:fontRef idx="minor">
            <a:schemeClr val="tx1"/>
          </a:fontRef>
        </p:style>
      </p:cxnSp>
      <p:pic>
        <p:nvPicPr>
          <p:cNvPr id="14361" name="Picture 25" descr="E:\st\clipart\accountant.jpg"/>
          <p:cNvPicPr>
            <a:picLocks noChangeAspect="1" noChangeArrowheads="1"/>
          </p:cNvPicPr>
          <p:nvPr/>
        </p:nvPicPr>
        <p:blipFill>
          <a:blip r:embed="rId20" cstate="print"/>
          <a:srcRect l="23346" t="23346"/>
          <a:stretch>
            <a:fillRect/>
          </a:stretch>
        </p:blipFill>
        <p:spPr bwMode="auto">
          <a:xfrm>
            <a:off x="3643313" y="3071813"/>
            <a:ext cx="1408112" cy="938212"/>
          </a:xfrm>
          <a:prstGeom prst="rect">
            <a:avLst/>
          </a:prstGeom>
          <a:noFill/>
          <a:ln w="9525">
            <a:noFill/>
            <a:miter lim="800000"/>
            <a:headEnd/>
            <a:tailEnd/>
          </a:ln>
        </p:spPr>
      </p:pic>
      <p:sp>
        <p:nvSpPr>
          <p:cNvPr id="94" name="TextBox 93"/>
          <p:cNvSpPr txBox="1"/>
          <p:nvPr/>
        </p:nvSpPr>
        <p:spPr>
          <a:xfrm>
            <a:off x="3857620" y="4071942"/>
            <a:ext cx="1071570" cy="369332"/>
          </a:xfrm>
          <a:prstGeom prst="rect">
            <a:avLst/>
          </a:prstGeom>
          <a:solidFill>
            <a:srgbClr val="FFFFB9"/>
          </a:solidFill>
          <a:effectLst>
            <a:outerShdw blurRad="50800" dist="38100" dir="2700000" algn="tl" rotWithShape="0">
              <a:prstClr val="black">
                <a:alpha val="40000"/>
              </a:prstClr>
            </a:outerShdw>
          </a:effectLst>
        </p:spPr>
        <p:txBody>
          <a:bodyPr>
            <a:spAutoFit/>
          </a:bodyPr>
          <a:lstStyle/>
          <a:p>
            <a:pPr algn="ctr">
              <a:defRPr/>
            </a:pPr>
            <a:r>
              <a:rPr lang="fa-IR" dirty="0">
                <a:ln>
                  <a:solidFill>
                    <a:srgbClr val="C00000"/>
                  </a:solidFill>
                </a:ln>
                <a:solidFill>
                  <a:srgbClr val="FF9900"/>
                </a:solidFill>
                <a:effectLst>
                  <a:outerShdw blurRad="38100" dist="38100" dir="2700000" algn="tl">
                    <a:srgbClr val="000000">
                      <a:alpha val="43137"/>
                    </a:srgbClr>
                  </a:outerShdw>
                </a:effectLst>
                <a:cs typeface="B Nazanin" pitchFamily="2" charset="-78"/>
              </a:rPr>
              <a:t>متولی</a:t>
            </a:r>
            <a:endParaRPr lang="en-US" dirty="0">
              <a:ln>
                <a:solidFill>
                  <a:srgbClr val="C00000"/>
                </a:solidFill>
              </a:ln>
              <a:solidFill>
                <a:srgbClr val="FF9900"/>
              </a:solidFill>
              <a:effectLst>
                <a:outerShdw blurRad="38100" dist="38100" dir="2700000" algn="tl">
                  <a:srgbClr val="000000">
                    <a:alpha val="43137"/>
                  </a:srgbClr>
                </a:outerShdw>
              </a:effectLst>
              <a:cs typeface="B Nazanin" pitchFamily="2" charset="-78"/>
            </a:endParaRPr>
          </a:p>
        </p:txBody>
      </p:sp>
      <p:pic>
        <p:nvPicPr>
          <p:cNvPr id="14362" name="Picture 26" descr="E:\st\clipart\077499.jpg"/>
          <p:cNvPicPr>
            <a:picLocks noChangeAspect="1" noChangeArrowheads="1"/>
          </p:cNvPicPr>
          <p:nvPr/>
        </p:nvPicPr>
        <p:blipFill>
          <a:blip r:embed="rId21" cstate="print"/>
          <a:srcRect/>
          <a:stretch>
            <a:fillRect/>
          </a:stretch>
        </p:blipFill>
        <p:spPr bwMode="auto">
          <a:xfrm>
            <a:off x="4500563" y="4714875"/>
            <a:ext cx="2262187" cy="1576388"/>
          </a:xfrm>
          <a:prstGeom prst="rect">
            <a:avLst/>
          </a:prstGeom>
          <a:noFill/>
          <a:ln w="9525">
            <a:noFill/>
            <a:miter lim="800000"/>
            <a:headEnd/>
            <a:tailEnd/>
          </a:ln>
        </p:spPr>
      </p:pic>
      <p:cxnSp>
        <p:nvCxnSpPr>
          <p:cNvPr id="96" name="Curved Connector 38"/>
          <p:cNvCxnSpPr>
            <a:stCxn id="14352" idx="3"/>
            <a:endCxn id="14362" idx="1"/>
          </p:cNvCxnSpPr>
          <p:nvPr/>
        </p:nvCxnSpPr>
        <p:spPr>
          <a:xfrm flipV="1">
            <a:off x="3262313" y="5503863"/>
            <a:ext cx="1238250" cy="282575"/>
          </a:xfrm>
          <a:prstGeom prst="curvedConnector3">
            <a:avLst>
              <a:gd name="adj1" fmla="val 50000"/>
            </a:avLst>
          </a:prstGeom>
          <a:ln w="25400">
            <a:solidFill>
              <a:srgbClr val="00B050"/>
            </a:solidFill>
            <a:tailEnd type="arrow"/>
          </a:ln>
          <a:effectLst>
            <a:outerShdw blurRad="50800" dist="50800" dir="5400000" algn="ctr" rotWithShape="0">
              <a:schemeClr val="accent6">
                <a:lumMod val="50000"/>
              </a:schemeClr>
            </a:outerShdw>
          </a:effectLst>
        </p:spPr>
        <p:style>
          <a:lnRef idx="1">
            <a:schemeClr val="dk1"/>
          </a:lnRef>
          <a:fillRef idx="0">
            <a:schemeClr val="dk1"/>
          </a:fillRef>
          <a:effectRef idx="0">
            <a:schemeClr val="dk1"/>
          </a:effectRef>
          <a:fontRef idx="minor">
            <a:schemeClr val="tx1"/>
          </a:fontRef>
        </p:style>
      </p:cxnSp>
      <p:cxnSp>
        <p:nvCxnSpPr>
          <p:cNvPr id="99" name="Curved Connector 98"/>
          <p:cNvCxnSpPr>
            <a:stCxn id="14362" idx="2"/>
            <a:endCxn id="14352" idx="2"/>
          </p:cNvCxnSpPr>
          <p:nvPr/>
        </p:nvCxnSpPr>
        <p:spPr>
          <a:xfrm rot="5400000">
            <a:off x="4008438" y="4735513"/>
            <a:ext cx="66675" cy="3178175"/>
          </a:xfrm>
          <a:prstGeom prst="curvedConnector3">
            <a:avLst>
              <a:gd name="adj1" fmla="val 442842"/>
            </a:avLst>
          </a:prstGeom>
          <a:ln w="34925">
            <a:tailEnd type="arrow"/>
          </a:ln>
          <a:effectLst>
            <a:outerShdw blurRad="215900" dist="50800" dir="66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pic>
        <p:nvPicPr>
          <p:cNvPr id="14378" name="Picture 27" descr="E:\st\clipart\pic_int_marketing.jpg"/>
          <p:cNvPicPr>
            <a:picLocks noChangeAspect="1" noChangeArrowheads="1"/>
          </p:cNvPicPr>
          <p:nvPr/>
        </p:nvPicPr>
        <p:blipFill>
          <a:blip r:embed="rId22" cstate="print"/>
          <a:srcRect/>
          <a:stretch>
            <a:fillRect/>
          </a:stretch>
        </p:blipFill>
        <p:spPr bwMode="auto">
          <a:xfrm>
            <a:off x="7429500" y="3571875"/>
            <a:ext cx="1230313" cy="1214438"/>
          </a:xfrm>
          <a:prstGeom prst="rect">
            <a:avLst/>
          </a:prstGeom>
          <a:noFill/>
          <a:ln w="9525">
            <a:noFill/>
            <a:miter lim="800000"/>
            <a:headEnd/>
            <a:tailEnd/>
          </a:ln>
        </p:spPr>
      </p:pic>
      <p:cxnSp>
        <p:nvCxnSpPr>
          <p:cNvPr id="103" name="Curved Connector 102"/>
          <p:cNvCxnSpPr>
            <a:stCxn id="14363" idx="2"/>
            <a:endCxn id="14362" idx="3"/>
          </p:cNvCxnSpPr>
          <p:nvPr/>
        </p:nvCxnSpPr>
        <p:spPr>
          <a:xfrm rot="5400000">
            <a:off x="7045325" y="4503738"/>
            <a:ext cx="717550" cy="1282700"/>
          </a:xfrm>
          <a:prstGeom prst="curvedConnector2">
            <a:avLst/>
          </a:prstGeom>
          <a:ln w="22225">
            <a:tailEnd type="arrow"/>
          </a:ln>
          <a:effectLst>
            <a:outerShdw blurRad="215900" dist="50800" dir="66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cxnSp>
        <p:nvCxnSpPr>
          <p:cNvPr id="106" name="Curved Connector 38"/>
          <p:cNvCxnSpPr>
            <a:stCxn id="14362" idx="0"/>
            <a:endCxn id="14363" idx="1"/>
          </p:cNvCxnSpPr>
          <p:nvPr/>
        </p:nvCxnSpPr>
        <p:spPr>
          <a:xfrm rot="5400000" flipH="1" flipV="1">
            <a:off x="6262688" y="3548063"/>
            <a:ext cx="534987" cy="1798637"/>
          </a:xfrm>
          <a:prstGeom prst="curvedConnector2">
            <a:avLst/>
          </a:prstGeom>
          <a:ln w="25400">
            <a:solidFill>
              <a:srgbClr val="00B050"/>
            </a:solidFill>
            <a:tailEnd type="arrow"/>
          </a:ln>
          <a:effectLst>
            <a:outerShdw blurRad="50800" dist="50800" dir="5400000" algn="ctr" rotWithShape="0">
              <a:schemeClr val="accent6">
                <a:lumMod val="50000"/>
              </a:schemeClr>
            </a:outerShdw>
          </a:effectLst>
        </p:spPr>
        <p:style>
          <a:lnRef idx="1">
            <a:schemeClr val="dk1"/>
          </a:lnRef>
          <a:fillRef idx="0">
            <a:schemeClr val="dk1"/>
          </a:fillRef>
          <a:effectRef idx="0">
            <a:schemeClr val="dk1"/>
          </a:effectRef>
          <a:fontRef idx="minor">
            <a:schemeClr val="tx1"/>
          </a:fontRef>
        </p:style>
      </p:cxnSp>
      <p:sp>
        <p:nvSpPr>
          <p:cNvPr id="110" name="TextBox 109"/>
          <p:cNvSpPr txBox="1"/>
          <p:nvPr/>
        </p:nvSpPr>
        <p:spPr>
          <a:xfrm>
            <a:off x="6000760" y="6286520"/>
            <a:ext cx="1071570" cy="369332"/>
          </a:xfrm>
          <a:prstGeom prst="rect">
            <a:avLst/>
          </a:prstGeom>
          <a:solidFill>
            <a:srgbClr val="FFFFB9"/>
          </a:solidFill>
          <a:effectLst>
            <a:outerShdw blurRad="50800" dist="38100" dir="2700000" algn="tl" rotWithShape="0">
              <a:prstClr val="black">
                <a:alpha val="40000"/>
              </a:prstClr>
            </a:outerShdw>
          </a:effectLst>
        </p:spPr>
        <p:txBody>
          <a:bodyPr>
            <a:spAutoFit/>
          </a:bodyPr>
          <a:lstStyle/>
          <a:p>
            <a:pPr algn="ctr">
              <a:defRPr/>
            </a:pPr>
            <a:r>
              <a:rPr lang="fa-IR" dirty="0">
                <a:ln>
                  <a:solidFill>
                    <a:srgbClr val="C00000"/>
                  </a:solidFill>
                </a:ln>
                <a:solidFill>
                  <a:srgbClr val="FF9900"/>
                </a:solidFill>
                <a:effectLst>
                  <a:outerShdw blurRad="38100" dist="38100" dir="2700000" algn="tl">
                    <a:srgbClr val="000000">
                      <a:alpha val="43137"/>
                    </a:srgbClr>
                  </a:outerShdw>
                </a:effectLst>
                <a:cs typeface="B Nazanin" pitchFamily="2" charset="-78"/>
              </a:rPr>
              <a:t>بورس</a:t>
            </a:r>
            <a:endParaRPr lang="en-US" dirty="0">
              <a:ln>
                <a:solidFill>
                  <a:srgbClr val="C00000"/>
                </a:solidFill>
              </a:ln>
              <a:solidFill>
                <a:srgbClr val="FF9900"/>
              </a:solidFill>
              <a:effectLst>
                <a:outerShdw blurRad="38100" dist="38100" dir="2700000" algn="tl">
                  <a:srgbClr val="000000">
                    <a:alpha val="43137"/>
                  </a:srgbClr>
                </a:outerShdw>
              </a:effectLst>
              <a:cs typeface="B Nazanin" pitchFamily="2" charset="-78"/>
            </a:endParaRPr>
          </a:p>
        </p:txBody>
      </p:sp>
      <p:sp>
        <p:nvSpPr>
          <p:cNvPr id="111" name="TextBox 110"/>
          <p:cNvSpPr txBox="1"/>
          <p:nvPr/>
        </p:nvSpPr>
        <p:spPr>
          <a:xfrm>
            <a:off x="6786578" y="4572008"/>
            <a:ext cx="1071570" cy="369332"/>
          </a:xfrm>
          <a:prstGeom prst="rect">
            <a:avLst/>
          </a:prstGeom>
          <a:solidFill>
            <a:srgbClr val="FFFFB9"/>
          </a:solidFill>
          <a:effectLst>
            <a:outerShdw blurRad="50800" dist="38100" dir="2700000" algn="tl" rotWithShape="0">
              <a:prstClr val="black">
                <a:alpha val="40000"/>
              </a:prstClr>
            </a:outerShdw>
          </a:effectLst>
        </p:spPr>
        <p:txBody>
          <a:bodyPr>
            <a:spAutoFit/>
          </a:bodyPr>
          <a:lstStyle/>
          <a:p>
            <a:pPr algn="ctr">
              <a:defRPr/>
            </a:pPr>
            <a:r>
              <a:rPr lang="fa-IR" dirty="0">
                <a:ln>
                  <a:solidFill>
                    <a:srgbClr val="C00000"/>
                  </a:solidFill>
                </a:ln>
                <a:solidFill>
                  <a:srgbClr val="FF9900"/>
                </a:solidFill>
                <a:effectLst>
                  <a:outerShdw blurRad="38100" dist="38100" dir="2700000" algn="tl">
                    <a:srgbClr val="000000">
                      <a:alpha val="43137"/>
                    </a:srgbClr>
                  </a:outerShdw>
                </a:effectLst>
                <a:cs typeface="B Nazanin" pitchFamily="2" charset="-78"/>
              </a:rPr>
              <a:t>بازارگردان</a:t>
            </a:r>
            <a:endParaRPr lang="en-US" dirty="0">
              <a:ln>
                <a:solidFill>
                  <a:srgbClr val="C00000"/>
                </a:solidFill>
              </a:ln>
              <a:solidFill>
                <a:srgbClr val="FF9900"/>
              </a:solidFill>
              <a:effectLst>
                <a:outerShdw blurRad="38100" dist="38100" dir="2700000" algn="tl">
                  <a:srgbClr val="000000">
                    <a:alpha val="43137"/>
                  </a:srgbClr>
                </a:outerShdw>
              </a:effectLst>
              <a:cs typeface="B Nazanin" pitchFamily="2" charset="-78"/>
            </a:endParaRPr>
          </a:p>
        </p:txBody>
      </p:sp>
      <p:pic>
        <p:nvPicPr>
          <p:cNvPr id="14352" name="Picture 16" descr="E:\st\clipart\BOL043DP.jpg"/>
          <p:cNvPicPr>
            <a:picLocks noChangeAspect="1" noChangeArrowheads="1"/>
          </p:cNvPicPr>
          <p:nvPr/>
        </p:nvPicPr>
        <p:blipFill>
          <a:blip r:embed="rId23" cstate="print"/>
          <a:srcRect/>
          <a:stretch>
            <a:fillRect/>
          </a:stretch>
        </p:blipFill>
        <p:spPr bwMode="auto">
          <a:xfrm>
            <a:off x="1643063" y="5214938"/>
            <a:ext cx="1619250" cy="1143000"/>
          </a:xfrm>
          <a:prstGeom prst="rect">
            <a:avLst/>
          </a:prstGeom>
          <a:ln>
            <a:noFill/>
          </a:ln>
          <a:effectLst>
            <a:outerShdw blurRad="292100" dist="139700" dir="2700000" algn="tl" rotWithShape="0">
              <a:srgbClr val="333333">
                <a:alpha val="65000"/>
              </a:srgbClr>
            </a:outerShdw>
          </a:effectLst>
        </p:spPr>
      </p:pic>
      <p:sp>
        <p:nvSpPr>
          <p:cNvPr id="51" name="TextBox 50"/>
          <p:cNvSpPr txBox="1"/>
          <p:nvPr/>
        </p:nvSpPr>
        <p:spPr>
          <a:xfrm>
            <a:off x="9358346" y="1142985"/>
            <a:ext cx="1857388" cy="307777"/>
          </a:xfrm>
          <a:prstGeom prst="rect">
            <a:avLst/>
          </a:prstGeom>
          <a:solidFill>
            <a:srgbClr val="FFFFB9"/>
          </a:solidFill>
          <a:effectLst>
            <a:outerShdw blurRad="50800" dist="38100" dir="2700000" algn="tl" rotWithShape="0">
              <a:prstClr val="black">
                <a:alpha val="40000"/>
              </a:prstClr>
            </a:outerShdw>
          </a:effectLst>
        </p:spPr>
        <p:txBody>
          <a:bodyPr>
            <a:spAutoFit/>
          </a:bodyPr>
          <a:lstStyle/>
          <a:p>
            <a:pPr algn="ctr">
              <a:defRPr/>
            </a:pPr>
            <a:r>
              <a:rPr lang="fa-IR" sz="1400" dirty="0">
                <a:ln>
                  <a:solidFill>
                    <a:srgbClr val="C00000"/>
                  </a:solidFill>
                </a:ln>
                <a:solidFill>
                  <a:srgbClr val="FF9900"/>
                </a:solidFill>
                <a:effectLst>
                  <a:outerShdw blurRad="38100" dist="38100" dir="2700000" algn="tl">
                    <a:srgbClr val="000000">
                      <a:alpha val="43137"/>
                    </a:srgbClr>
                  </a:outerShdw>
                </a:effectLst>
                <a:cs typeface="B Nazanin" pitchFamily="2" charset="-78"/>
              </a:rPr>
              <a:t>صورت وضعیت پیشرفت پروژه</a:t>
            </a:r>
            <a:endParaRPr lang="en-US" sz="1400" dirty="0">
              <a:ln>
                <a:solidFill>
                  <a:srgbClr val="C00000"/>
                </a:solidFill>
              </a:ln>
              <a:solidFill>
                <a:srgbClr val="FF9900"/>
              </a:solidFill>
              <a:effectLst>
                <a:outerShdw blurRad="38100" dist="38100" dir="2700000" algn="tl">
                  <a:srgbClr val="000000">
                    <a:alpha val="43137"/>
                  </a:srgbClr>
                </a:outerShdw>
              </a:effectLst>
              <a:cs typeface="B Nazanin" pitchFamily="2" charset="-78"/>
            </a:endParaRPr>
          </a:p>
        </p:txBody>
      </p:sp>
      <p:pic>
        <p:nvPicPr>
          <p:cNvPr id="14384" name="Picture 48" descr="E:\st\clipart\2007design.jpg"/>
          <p:cNvPicPr>
            <a:picLocks noChangeAspect="1" noChangeArrowheads="1"/>
          </p:cNvPicPr>
          <p:nvPr/>
        </p:nvPicPr>
        <p:blipFill>
          <a:blip r:embed="rId24" cstate="print"/>
          <a:srcRect/>
          <a:stretch>
            <a:fillRect/>
          </a:stretch>
        </p:blipFill>
        <p:spPr bwMode="auto">
          <a:xfrm>
            <a:off x="-1571625" y="-492125"/>
            <a:ext cx="1214437" cy="995363"/>
          </a:xfrm>
          <a:prstGeom prst="rect">
            <a:avLst/>
          </a:prstGeom>
          <a:noFill/>
          <a:ln w="9525">
            <a:noFill/>
            <a:miter lim="800000"/>
            <a:headEnd/>
            <a:tailEnd/>
          </a:ln>
        </p:spPr>
      </p:pic>
      <p:sp>
        <p:nvSpPr>
          <p:cNvPr id="53" name="TextBox 52"/>
          <p:cNvSpPr txBox="1"/>
          <p:nvPr/>
        </p:nvSpPr>
        <p:spPr>
          <a:xfrm>
            <a:off x="-1571668" y="500042"/>
            <a:ext cx="1214446" cy="338554"/>
          </a:xfrm>
          <a:prstGeom prst="rect">
            <a:avLst/>
          </a:prstGeom>
          <a:solidFill>
            <a:srgbClr val="FFFFB9"/>
          </a:solidFill>
          <a:effectLst>
            <a:outerShdw blurRad="50800" dist="38100" dir="2700000" algn="tl" rotWithShape="0">
              <a:prstClr val="black">
                <a:alpha val="40000"/>
              </a:prstClr>
            </a:outerShdw>
          </a:effectLst>
        </p:spPr>
        <p:txBody>
          <a:bodyPr>
            <a:spAutoFit/>
          </a:bodyPr>
          <a:lstStyle/>
          <a:p>
            <a:pPr algn="ctr">
              <a:defRPr/>
            </a:pPr>
            <a:r>
              <a:rPr lang="fa-IR" sz="1600" dirty="0">
                <a:ln>
                  <a:solidFill>
                    <a:srgbClr val="C00000"/>
                  </a:solidFill>
                </a:ln>
                <a:solidFill>
                  <a:srgbClr val="FF9900"/>
                </a:solidFill>
                <a:effectLst>
                  <a:outerShdw blurRad="38100" dist="38100" dir="2700000" algn="tl">
                    <a:srgbClr val="000000">
                      <a:alpha val="43137"/>
                    </a:srgbClr>
                  </a:outerShdw>
                </a:effectLst>
                <a:cs typeface="B Nazanin" pitchFamily="2" charset="-78"/>
              </a:rPr>
              <a:t>تارنمای صندوق</a:t>
            </a:r>
            <a:endParaRPr lang="en-US" sz="1600" dirty="0">
              <a:ln>
                <a:solidFill>
                  <a:srgbClr val="C00000"/>
                </a:solidFill>
              </a:ln>
              <a:solidFill>
                <a:srgbClr val="FF9900"/>
              </a:solidFill>
              <a:effectLst>
                <a:outerShdw blurRad="38100" dist="38100" dir="2700000" algn="tl">
                  <a:srgbClr val="000000">
                    <a:alpha val="43137"/>
                  </a:srgbClr>
                </a:outerShdw>
              </a:effectLst>
              <a:cs typeface="B Nazanin" pitchFamily="2" charset="-78"/>
            </a:endParaRPr>
          </a:p>
        </p:txBody>
      </p:sp>
      <p:cxnSp>
        <p:nvCxnSpPr>
          <p:cNvPr id="54" name="Curved Connector 38"/>
          <p:cNvCxnSpPr>
            <a:stCxn id="14353" idx="3"/>
          </p:cNvCxnSpPr>
          <p:nvPr/>
        </p:nvCxnSpPr>
        <p:spPr>
          <a:xfrm flipV="1">
            <a:off x="1725613" y="2857500"/>
            <a:ext cx="488950" cy="1071563"/>
          </a:xfrm>
          <a:prstGeom prst="curvedConnector2">
            <a:avLst/>
          </a:prstGeom>
          <a:ln w="25400">
            <a:solidFill>
              <a:srgbClr val="00B050"/>
            </a:solidFill>
            <a:tailEnd type="arrow"/>
          </a:ln>
          <a:effectLst>
            <a:outerShdw blurRad="50800" dist="50800" dir="5400000" algn="ctr" rotWithShape="0">
              <a:schemeClr val="accent6">
                <a:lumMod val="50000"/>
              </a:schemeClr>
            </a:outerShdw>
          </a:effectLst>
        </p:spPr>
        <p:style>
          <a:lnRef idx="1">
            <a:schemeClr val="dk1"/>
          </a:lnRef>
          <a:fillRef idx="0">
            <a:schemeClr val="dk1"/>
          </a:fillRef>
          <a:effectRef idx="0">
            <a:schemeClr val="dk1"/>
          </a:effectRef>
          <a:fontRef idx="minor">
            <a:schemeClr val="tx1"/>
          </a:fontRef>
        </p:style>
      </p:cxnSp>
      <p:sp>
        <p:nvSpPr>
          <p:cNvPr id="59" name="TextBox 58"/>
          <p:cNvSpPr txBox="1"/>
          <p:nvPr/>
        </p:nvSpPr>
        <p:spPr>
          <a:xfrm>
            <a:off x="9358346" y="-384721"/>
            <a:ext cx="3500462" cy="769441"/>
          </a:xfrm>
          <a:prstGeom prst="rect">
            <a:avLst/>
          </a:prstGeom>
          <a:solidFill>
            <a:srgbClr val="FFFFB9"/>
          </a:solidFill>
          <a:effectLst>
            <a:outerShdw blurRad="50800" dist="38100" dir="2700000" algn="tl" rotWithShape="0">
              <a:prstClr val="black">
                <a:alpha val="40000"/>
              </a:prstClr>
            </a:outerShdw>
          </a:effectLst>
        </p:spPr>
        <p:txBody>
          <a:bodyPr>
            <a:spAutoFit/>
          </a:bodyPr>
          <a:lstStyle/>
          <a:p>
            <a:pPr algn="ctr">
              <a:defRPr/>
            </a:pPr>
            <a:r>
              <a:rPr lang="fa-IR" sz="4400" dirty="0">
                <a:ln>
                  <a:solidFill>
                    <a:srgbClr val="C00000"/>
                  </a:solidFill>
                </a:ln>
                <a:solidFill>
                  <a:srgbClr val="FF9900"/>
                </a:solidFill>
                <a:effectLst>
                  <a:outerShdw blurRad="38100" dist="38100" dir="2700000" algn="tl">
                    <a:srgbClr val="000000">
                      <a:alpha val="43137"/>
                    </a:srgbClr>
                  </a:outerShdw>
                </a:effectLst>
                <a:cs typeface="B Nazanin" pitchFamily="2" charset="-78"/>
              </a:rPr>
              <a:t>اتمام فاز یک پروژه</a:t>
            </a:r>
            <a:endParaRPr lang="en-US" sz="4400" dirty="0">
              <a:ln>
                <a:solidFill>
                  <a:srgbClr val="C00000"/>
                </a:solidFill>
              </a:ln>
              <a:solidFill>
                <a:srgbClr val="FF9900"/>
              </a:solidFill>
              <a:effectLst>
                <a:outerShdw blurRad="38100" dist="38100" dir="2700000" algn="tl">
                  <a:srgbClr val="000000">
                    <a:alpha val="43137"/>
                  </a:srgbClr>
                </a:outerShdw>
              </a:effectLst>
              <a:cs typeface="B Nazanin" pitchFamily="2" charset="-78"/>
            </a:endParaRPr>
          </a:p>
        </p:txBody>
      </p:sp>
      <p:cxnSp>
        <p:nvCxnSpPr>
          <p:cNvPr id="66" name="Curved Connector 38"/>
          <p:cNvCxnSpPr>
            <a:endCxn id="14353" idx="0"/>
          </p:cNvCxnSpPr>
          <p:nvPr/>
        </p:nvCxnSpPr>
        <p:spPr>
          <a:xfrm rot="10800000">
            <a:off x="1149350" y="3357563"/>
            <a:ext cx="6637338" cy="142875"/>
          </a:xfrm>
          <a:prstGeom prst="curvedConnector4">
            <a:avLst>
              <a:gd name="adj1" fmla="val 45653"/>
              <a:gd name="adj2" fmla="val 260000"/>
            </a:avLst>
          </a:prstGeom>
          <a:ln w="31750">
            <a:solidFill>
              <a:srgbClr val="FF0000"/>
            </a:solidFill>
            <a:tailEnd type="arrow"/>
          </a:ln>
          <a:effectLst>
            <a:outerShdw blurRad="50800" dist="50800" dir="5400000" algn="ctr" rotWithShape="0">
              <a:schemeClr val="accent6">
                <a:lumMod val="50000"/>
              </a:schemeClr>
            </a:outerShdw>
          </a:effectLst>
        </p:spPr>
        <p:style>
          <a:lnRef idx="1">
            <a:schemeClr val="dk1"/>
          </a:lnRef>
          <a:fillRef idx="0">
            <a:schemeClr val="dk1"/>
          </a:fillRef>
          <a:effectRef idx="0">
            <a:schemeClr val="dk1"/>
          </a:effectRef>
          <a:fontRef idx="minor">
            <a:schemeClr val="tx1"/>
          </a:fontRef>
        </p:style>
      </p:cxnSp>
      <p:cxnSp>
        <p:nvCxnSpPr>
          <p:cNvPr id="70" name="Curved Connector 69"/>
          <p:cNvCxnSpPr>
            <a:stCxn id="14353" idx="2"/>
            <a:endCxn id="14386" idx="2"/>
          </p:cNvCxnSpPr>
          <p:nvPr/>
        </p:nvCxnSpPr>
        <p:spPr>
          <a:xfrm rot="16200000" flipH="1">
            <a:off x="4485481" y="1164432"/>
            <a:ext cx="85725" cy="6757988"/>
          </a:xfrm>
          <a:prstGeom prst="curvedConnector3">
            <a:avLst>
              <a:gd name="adj1" fmla="val 366667"/>
            </a:avLst>
          </a:prstGeom>
          <a:ln w="34925">
            <a:tailEnd type="arrow"/>
          </a:ln>
          <a:effectLst>
            <a:outerShdw blurRad="215900" dist="50800" dir="66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pic>
        <p:nvPicPr>
          <p:cNvPr id="1026" name="Picture 2" descr="E:\st\clipart\clipart_logo.gif"/>
          <p:cNvPicPr>
            <a:picLocks noChangeAspect="1" noChangeArrowheads="1"/>
          </p:cNvPicPr>
          <p:nvPr/>
        </p:nvPicPr>
        <p:blipFill>
          <a:blip r:embed="rId25" cstate="print"/>
          <a:srcRect/>
          <a:stretch>
            <a:fillRect/>
          </a:stretch>
        </p:blipFill>
        <p:spPr bwMode="auto">
          <a:xfrm>
            <a:off x="2143125" y="2928938"/>
            <a:ext cx="1123950" cy="1143000"/>
          </a:xfrm>
          <a:prstGeom prst="rect">
            <a:avLst/>
          </a:prstGeom>
          <a:noFill/>
          <a:ln w="9525">
            <a:noFill/>
            <a:miter lim="800000"/>
            <a:headEnd/>
            <a:tailEnd/>
          </a:ln>
        </p:spPr>
      </p:pic>
      <p:sp>
        <p:nvSpPr>
          <p:cNvPr id="67" name="TextBox 66"/>
          <p:cNvSpPr txBox="1"/>
          <p:nvPr/>
        </p:nvSpPr>
        <p:spPr>
          <a:xfrm>
            <a:off x="2143108" y="4071942"/>
            <a:ext cx="1143008" cy="369332"/>
          </a:xfrm>
          <a:prstGeom prst="rect">
            <a:avLst/>
          </a:prstGeom>
          <a:solidFill>
            <a:srgbClr val="FFFFB9"/>
          </a:solidFill>
          <a:effectLst>
            <a:outerShdw blurRad="50800" dist="38100" dir="2700000" algn="tl" rotWithShape="0">
              <a:prstClr val="black">
                <a:alpha val="40000"/>
              </a:prstClr>
            </a:outerShdw>
          </a:effectLst>
        </p:spPr>
        <p:txBody>
          <a:bodyPr>
            <a:spAutoFit/>
          </a:bodyPr>
          <a:lstStyle/>
          <a:p>
            <a:pPr algn="ctr">
              <a:defRPr/>
            </a:pPr>
            <a:r>
              <a:rPr lang="fa-IR" dirty="0">
                <a:ln>
                  <a:solidFill>
                    <a:srgbClr val="C00000"/>
                  </a:solidFill>
                </a:ln>
                <a:solidFill>
                  <a:srgbClr val="FF9900"/>
                </a:solidFill>
                <a:effectLst>
                  <a:outerShdw blurRad="38100" dist="38100" dir="2700000" algn="tl">
                    <a:srgbClr val="000000">
                      <a:alpha val="43137"/>
                    </a:srgbClr>
                  </a:outerShdw>
                </a:effectLst>
                <a:cs typeface="B Nazanin" pitchFamily="2" charset="-78"/>
              </a:rPr>
              <a:t>توزیع کننده</a:t>
            </a:r>
            <a:endParaRPr lang="en-US" dirty="0">
              <a:ln>
                <a:solidFill>
                  <a:srgbClr val="C00000"/>
                </a:solidFill>
              </a:ln>
              <a:solidFill>
                <a:srgbClr val="FF9900"/>
              </a:solidFill>
              <a:effectLst>
                <a:outerShdw blurRad="38100" dist="38100" dir="2700000" algn="tl">
                  <a:srgbClr val="000000">
                    <a:alpha val="43137"/>
                  </a:srgbClr>
                </a:outerShdw>
              </a:effectLst>
              <a:cs typeface="B Nazanin" pitchFamily="2" charset="-78"/>
            </a:endParaRPr>
          </a:p>
        </p:txBody>
      </p:sp>
      <p:cxnSp>
        <p:nvCxnSpPr>
          <p:cNvPr id="72" name="Curved Connector 45"/>
          <p:cNvCxnSpPr>
            <a:stCxn id="14352" idx="1"/>
            <a:endCxn id="67" idx="2"/>
          </p:cNvCxnSpPr>
          <p:nvPr/>
        </p:nvCxnSpPr>
        <p:spPr>
          <a:xfrm rot="10800000" flipH="1">
            <a:off x="1643063" y="4441825"/>
            <a:ext cx="1071562" cy="1344613"/>
          </a:xfrm>
          <a:prstGeom prst="curvedConnector4">
            <a:avLst>
              <a:gd name="adj1" fmla="val -21334"/>
              <a:gd name="adj2" fmla="val 71243"/>
            </a:avLst>
          </a:prstGeom>
          <a:ln w="25400">
            <a:solidFill>
              <a:schemeClr val="bg2">
                <a:lumMod val="25000"/>
              </a:schemeClr>
            </a:solidFill>
            <a:tailEnd type="arrow"/>
          </a:ln>
          <a:effectLst>
            <a:outerShdw blurRad="50800" dist="50800" dir="5400000" algn="ctr" rotWithShape="0">
              <a:schemeClr val="tx2">
                <a:lumMod val="75000"/>
              </a:schemeClr>
            </a:outerShdw>
          </a:effectLst>
        </p:spPr>
        <p:style>
          <a:lnRef idx="1">
            <a:schemeClr val="accent1"/>
          </a:lnRef>
          <a:fillRef idx="0">
            <a:schemeClr val="accent1"/>
          </a:fillRef>
          <a:effectRef idx="0">
            <a:schemeClr val="accent1"/>
          </a:effectRef>
          <a:fontRef idx="minor">
            <a:schemeClr val="tx1"/>
          </a:fontRef>
        </p:style>
      </p:cxnSp>
      <p:cxnSp>
        <p:nvCxnSpPr>
          <p:cNvPr id="81" name="Curved Connector 80"/>
          <p:cNvCxnSpPr>
            <a:stCxn id="67" idx="2"/>
          </p:cNvCxnSpPr>
          <p:nvPr/>
        </p:nvCxnSpPr>
        <p:spPr>
          <a:xfrm rot="16200000" flipH="1">
            <a:off x="2578100" y="4578350"/>
            <a:ext cx="630238" cy="357188"/>
          </a:xfrm>
          <a:prstGeom prst="curvedConnector3">
            <a:avLst>
              <a:gd name="adj1" fmla="val 50000"/>
            </a:avLst>
          </a:prstGeom>
          <a:ln w="25400">
            <a:solidFill>
              <a:srgbClr val="00B050"/>
            </a:solidFill>
            <a:tailEnd type="arrow"/>
          </a:ln>
          <a:effectLst>
            <a:outerShdw blurRad="50800" dist="50800" dir="5400000" algn="ctr" rotWithShape="0">
              <a:schemeClr val="accent6">
                <a:lumMod val="50000"/>
              </a:schemeClr>
            </a:outerShdw>
          </a:effectLst>
        </p:spPr>
        <p:style>
          <a:lnRef idx="1">
            <a:schemeClr val="dk1"/>
          </a:lnRef>
          <a:fillRef idx="0">
            <a:schemeClr val="dk1"/>
          </a:fillRef>
          <a:effectRef idx="0">
            <a:schemeClr val="dk1"/>
          </a:effectRef>
          <a:fontRef idx="minor">
            <a:schemeClr val="tx1"/>
          </a:fontRef>
        </p:style>
      </p:cxnSp>
      <p:cxnSp>
        <p:nvCxnSpPr>
          <p:cNvPr id="90" name="Curved Connector 89"/>
          <p:cNvCxnSpPr/>
          <p:nvPr/>
        </p:nvCxnSpPr>
        <p:spPr>
          <a:xfrm rot="10800000" flipV="1">
            <a:off x="1725613" y="3500438"/>
            <a:ext cx="417512" cy="357187"/>
          </a:xfrm>
          <a:prstGeom prst="curvedConnector3">
            <a:avLst>
              <a:gd name="adj1" fmla="val 50000"/>
            </a:avLst>
          </a:prstGeom>
          <a:ln w="25400">
            <a:solidFill>
              <a:srgbClr val="00B050"/>
            </a:solidFill>
            <a:tailEnd type="arrow"/>
          </a:ln>
          <a:effectLst>
            <a:outerShdw blurRad="50800" dist="50800" dir="5400000" algn="ctr" rotWithShape="0">
              <a:schemeClr val="accent6">
                <a:lumMod val="50000"/>
              </a:schemeClr>
            </a:outerShdw>
          </a:effectLst>
        </p:spPr>
        <p:style>
          <a:lnRef idx="1">
            <a:schemeClr val="dk1"/>
          </a:lnRef>
          <a:fillRef idx="0">
            <a:schemeClr val="dk1"/>
          </a:fillRef>
          <a:effectRef idx="0">
            <a:schemeClr val="dk1"/>
          </a:effectRef>
          <a:fontRef idx="minor">
            <a:schemeClr val="tx1"/>
          </a:fontRef>
        </p:style>
      </p:cxnSp>
      <p:sp>
        <p:nvSpPr>
          <p:cNvPr id="97" name="TextBox 96"/>
          <p:cNvSpPr txBox="1"/>
          <p:nvPr/>
        </p:nvSpPr>
        <p:spPr>
          <a:xfrm>
            <a:off x="2071670" y="4000504"/>
            <a:ext cx="1500198" cy="369332"/>
          </a:xfrm>
          <a:prstGeom prst="rect">
            <a:avLst/>
          </a:prstGeom>
          <a:solidFill>
            <a:srgbClr val="FFFFB9"/>
          </a:solidFill>
          <a:effectLst>
            <a:outerShdw blurRad="50800" dist="38100" dir="2700000" algn="tl" rotWithShape="0">
              <a:prstClr val="black">
                <a:alpha val="40000"/>
              </a:prstClr>
            </a:outerShdw>
          </a:effectLst>
        </p:spPr>
        <p:txBody>
          <a:bodyPr>
            <a:spAutoFit/>
          </a:bodyPr>
          <a:lstStyle/>
          <a:p>
            <a:pPr algn="ctr">
              <a:defRPr/>
            </a:pPr>
            <a:r>
              <a:rPr lang="fa-IR" dirty="0">
                <a:ln>
                  <a:solidFill>
                    <a:srgbClr val="C00000"/>
                  </a:solidFill>
                </a:ln>
                <a:solidFill>
                  <a:srgbClr val="FF9900"/>
                </a:solidFill>
                <a:effectLst>
                  <a:outerShdw blurRad="38100" dist="38100" dir="2700000" algn="tl">
                    <a:srgbClr val="000000">
                      <a:alpha val="43137"/>
                    </a:srgbClr>
                  </a:outerShdw>
                </a:effectLst>
                <a:cs typeface="B Nazanin" pitchFamily="2" charset="-78"/>
              </a:rPr>
              <a:t>متعهد پذیره نویس</a:t>
            </a:r>
            <a:endParaRPr lang="en-US" dirty="0">
              <a:ln>
                <a:solidFill>
                  <a:srgbClr val="C00000"/>
                </a:solidFill>
              </a:ln>
              <a:solidFill>
                <a:srgbClr val="FF9900"/>
              </a:solidFill>
              <a:effectLst>
                <a:outerShdw blurRad="38100" dist="38100" dir="2700000" algn="tl">
                  <a:srgbClr val="000000">
                    <a:alpha val="43137"/>
                  </a:srgbClr>
                </a:outerShdw>
              </a:effectLst>
              <a:cs typeface="B Nazanin" pitchFamily="2" charset="-78"/>
            </a:endParaRPr>
          </a:p>
        </p:txBody>
      </p:sp>
      <p:pic>
        <p:nvPicPr>
          <p:cNvPr id="14386" name="Picture 50" descr="E:\st\clipart\610x.jpg"/>
          <p:cNvPicPr>
            <a:picLocks noChangeAspect="1" noChangeArrowheads="1"/>
          </p:cNvPicPr>
          <p:nvPr/>
        </p:nvPicPr>
        <p:blipFill>
          <a:blip r:embed="rId26" cstate="print"/>
          <a:srcRect/>
          <a:stretch>
            <a:fillRect/>
          </a:stretch>
        </p:blipFill>
        <p:spPr bwMode="auto">
          <a:xfrm>
            <a:off x="7215188" y="3571875"/>
            <a:ext cx="1382712" cy="1014413"/>
          </a:xfrm>
          <a:prstGeom prst="rect">
            <a:avLst/>
          </a:prstGeom>
          <a:ln>
            <a:noFill/>
          </a:ln>
          <a:effectLst>
            <a:outerShdw blurRad="292100" dist="139700" dir="2700000" algn="tl" rotWithShape="0">
              <a:srgbClr val="333333">
                <a:alpha val="65000"/>
              </a:srgbClr>
            </a:outerShdw>
          </a:effectLst>
        </p:spPr>
      </p:pic>
      <p:pic>
        <p:nvPicPr>
          <p:cNvPr id="95" name="Picture 50" descr="E:\st\clipart\610x.jpg"/>
          <p:cNvPicPr>
            <a:picLocks noChangeAspect="1" noChangeArrowheads="1"/>
          </p:cNvPicPr>
          <p:nvPr/>
        </p:nvPicPr>
        <p:blipFill>
          <a:blip r:embed="rId26" cstate="print"/>
          <a:srcRect/>
          <a:stretch>
            <a:fillRect/>
          </a:stretch>
        </p:blipFill>
        <p:spPr bwMode="auto">
          <a:xfrm>
            <a:off x="2143125" y="3000375"/>
            <a:ext cx="1382713" cy="1014413"/>
          </a:xfrm>
          <a:prstGeom prst="rect">
            <a:avLst/>
          </a:prstGeom>
          <a:ln>
            <a:noFill/>
          </a:ln>
          <a:effectLst>
            <a:outerShdw blurRad="292100" dist="139700" dir="2700000" algn="tl" rotWithShape="0">
              <a:srgbClr val="333333">
                <a:alpha val="65000"/>
              </a:srgbClr>
            </a:outerShdw>
          </a:effectLst>
        </p:spPr>
      </p:pic>
      <p:cxnSp>
        <p:nvCxnSpPr>
          <p:cNvPr id="121" name="Curved Connector 38"/>
          <p:cNvCxnSpPr>
            <a:stCxn id="14353" idx="3"/>
            <a:endCxn id="14352" idx="0"/>
          </p:cNvCxnSpPr>
          <p:nvPr/>
        </p:nvCxnSpPr>
        <p:spPr>
          <a:xfrm>
            <a:off x="1725613" y="3929063"/>
            <a:ext cx="727075" cy="1285875"/>
          </a:xfrm>
          <a:prstGeom prst="curvedConnector2">
            <a:avLst/>
          </a:prstGeom>
          <a:ln w="25400">
            <a:solidFill>
              <a:srgbClr val="00B050"/>
            </a:solidFill>
            <a:tailEnd type="arrow"/>
          </a:ln>
          <a:effectLst>
            <a:outerShdw blurRad="50800" dist="50800" dir="5400000" algn="ctr" rotWithShape="0">
              <a:schemeClr val="accent6">
                <a:lumMod val="50000"/>
              </a:schemeClr>
            </a:outerShdw>
          </a:effectLst>
        </p:spPr>
        <p:style>
          <a:lnRef idx="1">
            <a:schemeClr val="dk1"/>
          </a:lnRef>
          <a:fillRef idx="0">
            <a:schemeClr val="dk1"/>
          </a:fillRef>
          <a:effectRef idx="0">
            <a:schemeClr val="dk1"/>
          </a:effectRef>
          <a:fontRef idx="minor">
            <a:schemeClr val="tx1"/>
          </a:fontRef>
        </p:style>
      </p:cxnSp>
      <p:cxnSp>
        <p:nvCxnSpPr>
          <p:cNvPr id="124" name="Curved Connector 38"/>
          <p:cNvCxnSpPr>
            <a:stCxn id="14362" idx="0"/>
            <a:endCxn id="14353" idx="3"/>
          </p:cNvCxnSpPr>
          <p:nvPr/>
        </p:nvCxnSpPr>
        <p:spPr>
          <a:xfrm rot="16200000" flipV="1">
            <a:off x="3286126" y="2368550"/>
            <a:ext cx="785812" cy="3906837"/>
          </a:xfrm>
          <a:prstGeom prst="curvedConnector2">
            <a:avLst/>
          </a:prstGeom>
          <a:ln w="31750">
            <a:solidFill>
              <a:srgbClr val="FF0000"/>
            </a:solidFill>
            <a:tailEnd type="arrow"/>
          </a:ln>
          <a:effectLst>
            <a:outerShdw blurRad="50800" dist="50800" dir="5400000" algn="ctr" rotWithShape="0">
              <a:schemeClr val="accent6">
                <a:lumMod val="50000"/>
              </a:schemeClr>
            </a:outerShdw>
          </a:effectLst>
        </p:spPr>
        <p:style>
          <a:lnRef idx="1">
            <a:schemeClr val="dk1"/>
          </a:lnRef>
          <a:fillRef idx="0">
            <a:schemeClr val="dk1"/>
          </a:fillRef>
          <a:effectRef idx="0">
            <a:schemeClr val="dk1"/>
          </a:effectRef>
          <a:fontRef idx="minor">
            <a:schemeClr val="tx1"/>
          </a:fontRef>
        </p:style>
      </p:cxn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342"/>
                                        </p:tgtEl>
                                        <p:attrNameLst>
                                          <p:attrName>style.visibility</p:attrName>
                                        </p:attrNameLst>
                                      </p:cBhvr>
                                      <p:to>
                                        <p:strVal val="visible"/>
                                      </p:to>
                                    </p:set>
                                    <p:animEffect transition="in" filter="diamond(in)">
                                      <p:cBhvr>
                                        <p:cTn id="7" dur="2000"/>
                                        <p:tgtEl>
                                          <p:spTgt spid="1434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Left)">
                                      <p:cBhvr>
                                        <p:cTn id="12" dur="500"/>
                                        <p:tgtEl>
                                          <p:spTgt spid="2"/>
                                        </p:tgtEl>
                                      </p:cBhvr>
                                    </p:animEffect>
                                  </p:childTnLst>
                                </p:cTn>
                              </p:par>
                              <p:par>
                                <p:cTn id="13" presetID="25"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8" dur="1000" fill="hold"/>
                                        <p:tgtEl>
                                          <p:spTgt spid="16"/>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4345"/>
                                        </p:tgtEl>
                                        <p:attrNameLst>
                                          <p:attrName>style.visibility</p:attrName>
                                        </p:attrNameLst>
                                      </p:cBhvr>
                                      <p:to>
                                        <p:strVal val="visible"/>
                                      </p:to>
                                    </p:set>
                                    <p:animEffect transition="in" filter="dissolve">
                                      <p:cBhvr>
                                        <p:cTn id="27" dur="500"/>
                                        <p:tgtEl>
                                          <p:spTgt spid="14345"/>
                                        </p:tgtEl>
                                      </p:cBhvr>
                                    </p:animEffect>
                                  </p:childTnLst>
                                </p:cTn>
                              </p:par>
                              <p:par>
                                <p:cTn id="28" presetID="5" presetClass="entr" presetSubtype="10" fill="hold"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checkerboard(across)">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12" fill="hold" nodeType="clickEffect">
                                  <p:stCondLst>
                                    <p:cond delay="0"/>
                                  </p:stCondLst>
                                  <p:childTnLst>
                                    <p:set>
                                      <p:cBhvr>
                                        <p:cTn id="34" dur="1" fill="hold">
                                          <p:stCondLst>
                                            <p:cond delay="0"/>
                                          </p:stCondLst>
                                        </p:cTn>
                                        <p:tgtEl>
                                          <p:spTgt spid="14347"/>
                                        </p:tgtEl>
                                        <p:attrNameLst>
                                          <p:attrName>style.visibility</p:attrName>
                                        </p:attrNameLst>
                                      </p:cBhvr>
                                      <p:to>
                                        <p:strVal val="visible"/>
                                      </p:to>
                                    </p:set>
                                    <p:animEffect transition="in" filter="strips(downLeft)">
                                      <p:cBhvr>
                                        <p:cTn id="35" dur="500"/>
                                        <p:tgtEl>
                                          <p:spTgt spid="14347"/>
                                        </p:tgtEl>
                                      </p:cBhvr>
                                    </p:animEffect>
                                  </p:childTnLst>
                                </p:cTn>
                              </p:par>
                              <p:par>
                                <p:cTn id="36" presetID="5" presetClass="entr" presetSubtype="10" fill="hold"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checkerboard(across)">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additive="base">
                                        <p:cTn id="43" dur="1000" fill="hold"/>
                                        <p:tgtEl>
                                          <p:spTgt spid="25"/>
                                        </p:tgtEl>
                                        <p:attrNameLst>
                                          <p:attrName>ppt_x</p:attrName>
                                        </p:attrNameLst>
                                      </p:cBhvr>
                                      <p:tavLst>
                                        <p:tav tm="0">
                                          <p:val>
                                            <p:strVal val="#ppt_x"/>
                                          </p:val>
                                        </p:tav>
                                        <p:tav tm="100000">
                                          <p:val>
                                            <p:strVal val="#ppt_x"/>
                                          </p:val>
                                        </p:tav>
                                      </p:tavLst>
                                    </p:anim>
                                    <p:anim calcmode="lin" valueType="num">
                                      <p:cBhvr additive="base">
                                        <p:cTn id="44" dur="1000" fill="hold"/>
                                        <p:tgtEl>
                                          <p:spTgt spid="2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anim calcmode="lin" valueType="num">
                                      <p:cBhvr additive="base">
                                        <p:cTn id="47" dur="1000" fill="hold"/>
                                        <p:tgtEl>
                                          <p:spTgt spid="26"/>
                                        </p:tgtEl>
                                        <p:attrNameLst>
                                          <p:attrName>ppt_x</p:attrName>
                                        </p:attrNameLst>
                                      </p:cBhvr>
                                      <p:tavLst>
                                        <p:tav tm="0">
                                          <p:val>
                                            <p:strVal val="#ppt_x"/>
                                          </p:val>
                                        </p:tav>
                                        <p:tav tm="100000">
                                          <p:val>
                                            <p:strVal val="#ppt_x"/>
                                          </p:val>
                                        </p:tav>
                                      </p:tavLst>
                                    </p:anim>
                                    <p:anim calcmode="lin" valueType="num">
                                      <p:cBhvr additive="base">
                                        <p:cTn id="48" dur="1000" fill="hold"/>
                                        <p:tgtEl>
                                          <p:spTgt spid="2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anim calcmode="lin" valueType="num">
                                      <p:cBhvr additive="base">
                                        <p:cTn id="51" dur="1000" fill="hold"/>
                                        <p:tgtEl>
                                          <p:spTgt spid="27"/>
                                        </p:tgtEl>
                                        <p:attrNameLst>
                                          <p:attrName>ppt_x</p:attrName>
                                        </p:attrNameLst>
                                      </p:cBhvr>
                                      <p:tavLst>
                                        <p:tav tm="0">
                                          <p:val>
                                            <p:strVal val="#ppt_x"/>
                                          </p:val>
                                        </p:tav>
                                        <p:tav tm="100000">
                                          <p:val>
                                            <p:strVal val="#ppt_x"/>
                                          </p:val>
                                        </p:tav>
                                      </p:tavLst>
                                    </p:anim>
                                    <p:anim calcmode="lin" valueType="num">
                                      <p:cBhvr additive="base">
                                        <p:cTn id="52" dur="1000" fill="hold"/>
                                        <p:tgtEl>
                                          <p:spTgt spid="27"/>
                                        </p:tgtEl>
                                        <p:attrNameLst>
                                          <p:attrName>ppt_y</p:attrName>
                                        </p:attrNameLst>
                                      </p:cBhvr>
                                      <p:tavLst>
                                        <p:tav tm="0">
                                          <p:val>
                                            <p:strVal val="1+#ppt_h/2"/>
                                          </p:val>
                                        </p:tav>
                                        <p:tav tm="100000">
                                          <p:val>
                                            <p:strVal val="#ppt_y"/>
                                          </p:val>
                                        </p:tav>
                                      </p:tavLst>
                                    </p:anim>
                                  </p:childTnLst>
                                </p:cTn>
                              </p:par>
                              <p:par>
                                <p:cTn id="53" presetID="18" presetClass="entr" presetSubtype="12" fill="hold" nodeType="withEffect">
                                  <p:stCondLst>
                                    <p:cond delay="0"/>
                                  </p:stCondLst>
                                  <p:childTnLst>
                                    <p:set>
                                      <p:cBhvr>
                                        <p:cTn id="54" dur="1" fill="hold">
                                          <p:stCondLst>
                                            <p:cond delay="0"/>
                                          </p:stCondLst>
                                        </p:cTn>
                                        <p:tgtEl>
                                          <p:spTgt spid="14346"/>
                                        </p:tgtEl>
                                        <p:attrNameLst>
                                          <p:attrName>style.visibility</p:attrName>
                                        </p:attrNameLst>
                                      </p:cBhvr>
                                      <p:to>
                                        <p:strVal val="visible"/>
                                      </p:to>
                                    </p:set>
                                    <p:animEffect transition="in" filter="strips(downLeft)">
                                      <p:cBhvr>
                                        <p:cTn id="55" dur="500"/>
                                        <p:tgtEl>
                                          <p:spTgt spid="14346"/>
                                        </p:tgtEl>
                                      </p:cBhvr>
                                    </p:animEffect>
                                  </p:childTnLst>
                                </p:cTn>
                              </p:par>
                            </p:childTnLst>
                          </p:cTn>
                        </p:par>
                      </p:childTnLst>
                    </p:cTn>
                  </p:par>
                  <p:par>
                    <p:cTn id="56" fill="hold">
                      <p:stCondLst>
                        <p:cond delay="indefinite"/>
                      </p:stCondLst>
                      <p:childTnLst>
                        <p:par>
                          <p:cTn id="57" fill="hold">
                            <p:stCondLst>
                              <p:cond delay="0"/>
                            </p:stCondLst>
                            <p:childTnLst>
                              <p:par>
                                <p:cTn id="58" presetID="5" presetClass="entr" presetSubtype="10" fill="hold" nodeType="click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checkerboard(across)">
                                      <p:cBhvr>
                                        <p:cTn id="60" dur="500"/>
                                        <p:tgtEl>
                                          <p:spTgt spid="28"/>
                                        </p:tgtEl>
                                      </p:cBhvr>
                                    </p:animEffect>
                                  </p:childTnLst>
                                </p:cTn>
                              </p:par>
                            </p:childTnLst>
                          </p:cTn>
                        </p:par>
                      </p:childTnLst>
                    </p:cTn>
                  </p:par>
                  <p:par>
                    <p:cTn id="61" fill="hold">
                      <p:stCondLst>
                        <p:cond delay="indefinite"/>
                      </p:stCondLst>
                      <p:childTnLst>
                        <p:par>
                          <p:cTn id="62" fill="hold">
                            <p:stCondLst>
                              <p:cond delay="0"/>
                            </p:stCondLst>
                            <p:childTnLst>
                              <p:par>
                                <p:cTn id="63" presetID="18" presetClass="entr" presetSubtype="12" fill="hold" nodeType="clickEffect">
                                  <p:stCondLst>
                                    <p:cond delay="0"/>
                                  </p:stCondLst>
                                  <p:childTnLst>
                                    <p:set>
                                      <p:cBhvr>
                                        <p:cTn id="64" dur="1" fill="hold">
                                          <p:stCondLst>
                                            <p:cond delay="0"/>
                                          </p:stCondLst>
                                        </p:cTn>
                                        <p:tgtEl>
                                          <p:spTgt spid="14349"/>
                                        </p:tgtEl>
                                        <p:attrNameLst>
                                          <p:attrName>style.visibility</p:attrName>
                                        </p:attrNameLst>
                                      </p:cBhvr>
                                      <p:to>
                                        <p:strVal val="visible"/>
                                      </p:to>
                                    </p:set>
                                    <p:animEffect transition="in" filter="strips(downLeft)">
                                      <p:cBhvr>
                                        <p:cTn id="65" dur="500"/>
                                        <p:tgtEl>
                                          <p:spTgt spid="14349"/>
                                        </p:tgtEl>
                                      </p:cBhvr>
                                    </p:animEffect>
                                  </p:childTnLst>
                                </p:cTn>
                              </p:par>
                              <p:par>
                                <p:cTn id="66" presetID="9" presetClass="entr" presetSubtype="0" fill="hold" nodeType="with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dissolve">
                                      <p:cBhvr>
                                        <p:cTn id="68" dur="500"/>
                                        <p:tgtEl>
                                          <p:spTgt spid="30"/>
                                        </p:tgtEl>
                                      </p:cBhvr>
                                    </p:animEffect>
                                  </p:childTnLst>
                                </p:cTn>
                              </p:par>
                              <p:par>
                                <p:cTn id="69" presetID="9" presetClass="entr" presetSubtype="0" fill="hold" nodeType="with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dissolve">
                                      <p:cBhvr>
                                        <p:cTn id="71" dur="500"/>
                                        <p:tgtEl>
                                          <p:spTgt spid="29"/>
                                        </p:tgtEl>
                                      </p:cBhvr>
                                    </p:animEffect>
                                  </p:childTnLst>
                                </p:cTn>
                              </p:par>
                            </p:childTnLst>
                          </p:cTn>
                        </p:par>
                      </p:childTnLst>
                    </p:cTn>
                  </p:par>
                  <p:par>
                    <p:cTn id="72" fill="hold">
                      <p:stCondLst>
                        <p:cond delay="indefinite"/>
                      </p:stCondLst>
                      <p:childTnLst>
                        <p:par>
                          <p:cTn id="73" fill="hold">
                            <p:stCondLst>
                              <p:cond delay="0"/>
                            </p:stCondLst>
                            <p:childTnLst>
                              <p:par>
                                <p:cTn id="74" presetID="63" presetClass="path" presetSubtype="0" accel="50000" decel="50000" fill="hold" nodeType="clickEffect">
                                  <p:stCondLst>
                                    <p:cond delay="0"/>
                                  </p:stCondLst>
                                  <p:childTnLst>
                                    <p:animMotion origin="layout" path="M 0 -2.96296E-6 L 0.22344 -2.96296E-6 " pathEditMode="relative" rAng="0" ptsTypes="AA">
                                      <p:cBhvr>
                                        <p:cTn id="75" dur="2000" fill="hold"/>
                                        <p:tgtEl>
                                          <p:spTgt spid="14351"/>
                                        </p:tgtEl>
                                        <p:attrNameLst>
                                          <p:attrName>ppt_x</p:attrName>
                                          <p:attrName>ppt_y</p:attrName>
                                        </p:attrNameLst>
                                      </p:cBhvr>
                                      <p:rCtr x="112" y="0"/>
                                    </p:animMotion>
                                  </p:childTnLst>
                                </p:cTn>
                              </p:par>
                              <p:par>
                                <p:cTn id="76" presetID="18" presetClass="exit" presetSubtype="12" fill="hold" nodeType="withEffect">
                                  <p:stCondLst>
                                    <p:cond delay="0"/>
                                  </p:stCondLst>
                                  <p:childTnLst>
                                    <p:animEffect transition="out" filter="strips(downLeft)">
                                      <p:cBhvr>
                                        <p:cTn id="77" dur="500"/>
                                        <p:tgtEl>
                                          <p:spTgt spid="16"/>
                                        </p:tgtEl>
                                      </p:cBhvr>
                                    </p:animEffect>
                                    <p:set>
                                      <p:cBhvr>
                                        <p:cTn id="78" dur="1" fill="hold">
                                          <p:stCondLst>
                                            <p:cond delay="499"/>
                                          </p:stCondLst>
                                        </p:cTn>
                                        <p:tgtEl>
                                          <p:spTgt spid="16"/>
                                        </p:tgtEl>
                                        <p:attrNameLst>
                                          <p:attrName>style.visibility</p:attrName>
                                        </p:attrNameLst>
                                      </p:cBhvr>
                                      <p:to>
                                        <p:strVal val="hidden"/>
                                      </p:to>
                                    </p:set>
                                  </p:childTnLst>
                                </p:cTn>
                              </p:par>
                              <p:par>
                                <p:cTn id="79" presetID="18" presetClass="exit" presetSubtype="12" fill="hold" nodeType="withEffect">
                                  <p:stCondLst>
                                    <p:cond delay="0"/>
                                  </p:stCondLst>
                                  <p:childTnLst>
                                    <p:animEffect transition="out" filter="strips(downLeft)">
                                      <p:cBhvr>
                                        <p:cTn id="80" dur="500"/>
                                        <p:tgtEl>
                                          <p:spTgt spid="17"/>
                                        </p:tgtEl>
                                      </p:cBhvr>
                                    </p:animEffect>
                                    <p:set>
                                      <p:cBhvr>
                                        <p:cTn id="81" dur="1" fill="hold">
                                          <p:stCondLst>
                                            <p:cond delay="499"/>
                                          </p:stCondLst>
                                        </p:cTn>
                                        <p:tgtEl>
                                          <p:spTgt spid="17"/>
                                        </p:tgtEl>
                                        <p:attrNameLst>
                                          <p:attrName>style.visibility</p:attrName>
                                        </p:attrNameLst>
                                      </p:cBhvr>
                                      <p:to>
                                        <p:strVal val="hidden"/>
                                      </p:to>
                                    </p:set>
                                  </p:childTnLst>
                                </p:cTn>
                              </p:par>
                              <p:par>
                                <p:cTn id="82" presetID="18" presetClass="exit" presetSubtype="12" fill="hold" nodeType="withEffect">
                                  <p:stCondLst>
                                    <p:cond delay="0"/>
                                  </p:stCondLst>
                                  <p:childTnLst>
                                    <p:animEffect transition="out" filter="strips(downLeft)">
                                      <p:cBhvr>
                                        <p:cTn id="83" dur="500"/>
                                        <p:tgtEl>
                                          <p:spTgt spid="18"/>
                                        </p:tgtEl>
                                      </p:cBhvr>
                                    </p:animEffect>
                                    <p:set>
                                      <p:cBhvr>
                                        <p:cTn id="84" dur="1" fill="hold">
                                          <p:stCondLst>
                                            <p:cond delay="499"/>
                                          </p:stCondLst>
                                        </p:cTn>
                                        <p:tgtEl>
                                          <p:spTgt spid="18"/>
                                        </p:tgtEl>
                                        <p:attrNameLst>
                                          <p:attrName>style.visibility</p:attrName>
                                        </p:attrNameLst>
                                      </p:cBhvr>
                                      <p:to>
                                        <p:strVal val="hidden"/>
                                      </p:to>
                                    </p:set>
                                  </p:childTnLst>
                                </p:cTn>
                              </p:par>
                              <p:par>
                                <p:cTn id="85" presetID="18" presetClass="exit" presetSubtype="12" fill="hold" grpId="1" nodeType="withEffect">
                                  <p:stCondLst>
                                    <p:cond delay="0"/>
                                  </p:stCondLst>
                                  <p:childTnLst>
                                    <p:animEffect transition="out" filter="strips(downLeft)">
                                      <p:cBhvr>
                                        <p:cTn id="86" dur="500"/>
                                        <p:tgtEl>
                                          <p:spTgt spid="27"/>
                                        </p:tgtEl>
                                      </p:cBhvr>
                                    </p:animEffect>
                                    <p:set>
                                      <p:cBhvr>
                                        <p:cTn id="87" dur="1" fill="hold">
                                          <p:stCondLst>
                                            <p:cond delay="499"/>
                                          </p:stCondLst>
                                        </p:cTn>
                                        <p:tgtEl>
                                          <p:spTgt spid="27"/>
                                        </p:tgtEl>
                                        <p:attrNameLst>
                                          <p:attrName>style.visibility</p:attrName>
                                        </p:attrNameLst>
                                      </p:cBhvr>
                                      <p:to>
                                        <p:strVal val="hidden"/>
                                      </p:to>
                                    </p:set>
                                  </p:childTnLst>
                                </p:cTn>
                              </p:par>
                              <p:par>
                                <p:cTn id="88" presetID="18" presetClass="exit" presetSubtype="12" fill="hold" grpId="1" nodeType="withEffect">
                                  <p:stCondLst>
                                    <p:cond delay="0"/>
                                  </p:stCondLst>
                                  <p:childTnLst>
                                    <p:animEffect transition="out" filter="strips(downLeft)">
                                      <p:cBhvr>
                                        <p:cTn id="89" dur="500"/>
                                        <p:tgtEl>
                                          <p:spTgt spid="26"/>
                                        </p:tgtEl>
                                      </p:cBhvr>
                                    </p:animEffect>
                                    <p:set>
                                      <p:cBhvr>
                                        <p:cTn id="90" dur="1" fill="hold">
                                          <p:stCondLst>
                                            <p:cond delay="499"/>
                                          </p:stCondLst>
                                        </p:cTn>
                                        <p:tgtEl>
                                          <p:spTgt spid="26"/>
                                        </p:tgtEl>
                                        <p:attrNameLst>
                                          <p:attrName>style.visibility</p:attrName>
                                        </p:attrNameLst>
                                      </p:cBhvr>
                                      <p:to>
                                        <p:strVal val="hidden"/>
                                      </p:to>
                                    </p:set>
                                  </p:childTnLst>
                                </p:cTn>
                              </p:par>
                              <p:par>
                                <p:cTn id="91" presetID="18" presetClass="exit" presetSubtype="12" fill="hold" grpId="1" nodeType="withEffect">
                                  <p:stCondLst>
                                    <p:cond delay="0"/>
                                  </p:stCondLst>
                                  <p:childTnLst>
                                    <p:animEffect transition="out" filter="strips(downLeft)">
                                      <p:cBhvr>
                                        <p:cTn id="92" dur="500"/>
                                        <p:tgtEl>
                                          <p:spTgt spid="25"/>
                                        </p:tgtEl>
                                      </p:cBhvr>
                                    </p:animEffect>
                                    <p:set>
                                      <p:cBhvr>
                                        <p:cTn id="93" dur="1" fill="hold">
                                          <p:stCondLst>
                                            <p:cond delay="499"/>
                                          </p:stCondLst>
                                        </p:cTn>
                                        <p:tgtEl>
                                          <p:spTgt spid="25"/>
                                        </p:tgtEl>
                                        <p:attrNameLst>
                                          <p:attrName>style.visibility</p:attrName>
                                        </p:attrNameLst>
                                      </p:cBhvr>
                                      <p:to>
                                        <p:strVal val="hidden"/>
                                      </p:to>
                                    </p:set>
                                  </p:childTnLst>
                                </p:cTn>
                              </p:par>
                              <p:par>
                                <p:cTn id="94" presetID="18" presetClass="exit" presetSubtype="12" fill="hold" nodeType="withEffect">
                                  <p:stCondLst>
                                    <p:cond delay="0"/>
                                  </p:stCondLst>
                                  <p:childTnLst>
                                    <p:animEffect transition="out" filter="strips(downLeft)">
                                      <p:cBhvr>
                                        <p:cTn id="95" dur="500"/>
                                        <p:tgtEl>
                                          <p:spTgt spid="14346"/>
                                        </p:tgtEl>
                                      </p:cBhvr>
                                    </p:animEffect>
                                    <p:set>
                                      <p:cBhvr>
                                        <p:cTn id="96" dur="1" fill="hold">
                                          <p:stCondLst>
                                            <p:cond delay="499"/>
                                          </p:stCondLst>
                                        </p:cTn>
                                        <p:tgtEl>
                                          <p:spTgt spid="14346"/>
                                        </p:tgtEl>
                                        <p:attrNameLst>
                                          <p:attrName>style.visibility</p:attrName>
                                        </p:attrNameLst>
                                      </p:cBhvr>
                                      <p:to>
                                        <p:strVal val="hidden"/>
                                      </p:to>
                                    </p:set>
                                  </p:childTnLst>
                                </p:cTn>
                              </p:par>
                              <p:par>
                                <p:cTn id="97" presetID="18" presetClass="exit" presetSubtype="12" fill="hold" nodeType="withEffect">
                                  <p:stCondLst>
                                    <p:cond delay="0"/>
                                  </p:stCondLst>
                                  <p:childTnLst>
                                    <p:animEffect transition="out" filter="strips(downLeft)">
                                      <p:cBhvr>
                                        <p:cTn id="98" dur="500"/>
                                        <p:tgtEl>
                                          <p:spTgt spid="28"/>
                                        </p:tgtEl>
                                      </p:cBhvr>
                                    </p:animEffect>
                                    <p:set>
                                      <p:cBhvr>
                                        <p:cTn id="99" dur="1" fill="hold">
                                          <p:stCondLst>
                                            <p:cond delay="499"/>
                                          </p:stCondLst>
                                        </p:cTn>
                                        <p:tgtEl>
                                          <p:spTgt spid="28"/>
                                        </p:tgtEl>
                                        <p:attrNameLst>
                                          <p:attrName>style.visibility</p:attrName>
                                        </p:attrNameLst>
                                      </p:cBhvr>
                                      <p:to>
                                        <p:strVal val="hidden"/>
                                      </p:to>
                                    </p:set>
                                  </p:childTnLst>
                                </p:cTn>
                              </p:par>
                              <p:par>
                                <p:cTn id="100" presetID="18" presetClass="exit" presetSubtype="12" fill="hold" nodeType="withEffect">
                                  <p:stCondLst>
                                    <p:cond delay="0"/>
                                  </p:stCondLst>
                                  <p:childTnLst>
                                    <p:animEffect transition="out" filter="strips(downLeft)">
                                      <p:cBhvr>
                                        <p:cTn id="101" dur="500"/>
                                        <p:tgtEl>
                                          <p:spTgt spid="30"/>
                                        </p:tgtEl>
                                      </p:cBhvr>
                                    </p:animEffect>
                                    <p:set>
                                      <p:cBhvr>
                                        <p:cTn id="102" dur="1" fill="hold">
                                          <p:stCondLst>
                                            <p:cond delay="499"/>
                                          </p:stCondLst>
                                        </p:cTn>
                                        <p:tgtEl>
                                          <p:spTgt spid="30"/>
                                        </p:tgtEl>
                                        <p:attrNameLst>
                                          <p:attrName>style.visibility</p:attrName>
                                        </p:attrNameLst>
                                      </p:cBhvr>
                                      <p:to>
                                        <p:strVal val="hidden"/>
                                      </p:to>
                                    </p:set>
                                  </p:childTnLst>
                                </p:cTn>
                              </p:par>
                              <p:par>
                                <p:cTn id="103" presetID="18" presetClass="exit" presetSubtype="12" fill="hold" nodeType="withEffect">
                                  <p:stCondLst>
                                    <p:cond delay="0"/>
                                  </p:stCondLst>
                                  <p:childTnLst>
                                    <p:animEffect transition="out" filter="strips(downLeft)">
                                      <p:cBhvr>
                                        <p:cTn id="104" dur="500"/>
                                        <p:tgtEl>
                                          <p:spTgt spid="29"/>
                                        </p:tgtEl>
                                      </p:cBhvr>
                                    </p:animEffect>
                                    <p:set>
                                      <p:cBhvr>
                                        <p:cTn id="105" dur="1" fill="hold">
                                          <p:stCondLst>
                                            <p:cond delay="499"/>
                                          </p:stCondLst>
                                        </p:cTn>
                                        <p:tgtEl>
                                          <p:spTgt spid="29"/>
                                        </p:tgtEl>
                                        <p:attrNameLst>
                                          <p:attrName>style.visibility</p:attrName>
                                        </p:attrNameLst>
                                      </p:cBhvr>
                                      <p:to>
                                        <p:strVal val="hidden"/>
                                      </p:to>
                                    </p:set>
                                  </p:childTnLst>
                                </p:cTn>
                              </p:par>
                              <p:par>
                                <p:cTn id="106" presetID="0" presetClass="path" presetSubtype="0" accel="50000" decel="50000" fill="hold" nodeType="withEffect">
                                  <p:stCondLst>
                                    <p:cond delay="0"/>
                                  </p:stCondLst>
                                  <p:childTnLst>
                                    <p:animMotion origin="layout" path="M -0.0184 0.06111 C -0.03489 0.23241 -0.05121 0.4037 0.04289 0.48495 C 0.13698 0.5662 0.46129 0.63148 0.54619 0.5493 C 0.63108 0.46713 0.64167 0.09699 0.55261 -0.00764 C 0.46355 -0.11227 0.23785 -0.0956 0.01216 -0.07871 " pathEditMode="relative" rAng="0" ptsTypes="aaaaA">
                                      <p:cBhvr>
                                        <p:cTn id="107" dur="2000" fill="hold"/>
                                        <p:tgtEl>
                                          <p:spTgt spid="2"/>
                                        </p:tgtEl>
                                        <p:attrNameLst>
                                          <p:attrName>ppt_x</p:attrName>
                                          <p:attrName>ppt_y</p:attrName>
                                        </p:attrNameLst>
                                      </p:cBhvr>
                                      <p:rCtr x="314" y="198"/>
                                    </p:animMotion>
                                  </p:childTnLst>
                                </p:cTn>
                              </p:par>
                            </p:childTnLst>
                          </p:cTn>
                        </p:par>
                        <p:par>
                          <p:cTn id="108" fill="hold">
                            <p:stCondLst>
                              <p:cond delay="2000"/>
                            </p:stCondLst>
                            <p:childTnLst>
                              <p:par>
                                <p:cTn id="109" presetID="0" presetClass="path" presetSubtype="0" accel="50000" decel="50000" fill="hold" nodeType="afterEffect">
                                  <p:stCondLst>
                                    <p:cond delay="0"/>
                                  </p:stCondLst>
                                  <p:childTnLst>
                                    <p:animMotion origin="layout" path="M 0.00486 0.12592 C 0.15087 0.22013 0.29705 0.31435 0.40642 0.3368 C 0.5158 0.35925 0.61701 0.33333 0.66128 0.26134 C 0.70556 0.18935 0.73872 -0.00278 0.67257 -0.09561 C 0.60642 -0.18843 0.37708 -0.2669 0.26441 -0.29561 C 0.15174 -0.32431 0.07413 -0.29607 -0.0033 -0.2676 " pathEditMode="relative" rAng="0" ptsTypes="aaaaaA">
                                      <p:cBhvr>
                                        <p:cTn id="110" dur="1000" fill="hold"/>
                                        <p:tgtEl>
                                          <p:spTgt spid="14345"/>
                                        </p:tgtEl>
                                        <p:attrNameLst>
                                          <p:attrName>ppt_x</p:attrName>
                                          <p:attrName>ppt_y</p:attrName>
                                        </p:attrNameLst>
                                      </p:cBhvr>
                                      <p:rCtr x="363" y="-109"/>
                                    </p:animMotion>
                                  </p:childTnLst>
                                </p:cTn>
                              </p:par>
                            </p:childTnLst>
                          </p:cTn>
                        </p:par>
                        <p:par>
                          <p:cTn id="111" fill="hold">
                            <p:stCondLst>
                              <p:cond delay="3000"/>
                            </p:stCondLst>
                            <p:childTnLst>
                              <p:par>
                                <p:cTn id="112" presetID="0" presetClass="path" presetSubtype="0" accel="50000" decel="50000" fill="hold" nodeType="afterEffect">
                                  <p:stCondLst>
                                    <p:cond delay="0"/>
                                  </p:stCondLst>
                                  <p:childTnLst>
                                    <p:animMotion origin="layout" path="M 0.07882 0.06875 C 0.3243 0.07755 0.56979 0.08634 0.66753 0.02153 C 0.76528 -0.04329 0.68889 -0.21643 0.6658 -0.32037 C 0.64271 -0.4243 0.6033 -0.54791 0.52882 -0.60208 C 0.45434 -0.65625 0.30486 -0.65486 0.2191 -0.64514 C 0.13333 -0.63541 0.05104 -0.55903 0.01423 -0.54398 C -0.02257 -0.52893 -0.01233 -0.5419 -0.00191 -0.55486 " pathEditMode="relative" rAng="0" ptsTypes="aaaaaaA">
                                      <p:cBhvr>
                                        <p:cTn id="113" dur="1000" fill="hold"/>
                                        <p:tgtEl>
                                          <p:spTgt spid="14347"/>
                                        </p:tgtEl>
                                        <p:attrNameLst>
                                          <p:attrName>ppt_x</p:attrName>
                                          <p:attrName>ppt_y</p:attrName>
                                        </p:attrNameLst>
                                      </p:cBhvr>
                                      <p:rCtr x="293" y="-354"/>
                                    </p:animMotion>
                                  </p:childTnLst>
                                </p:cTn>
                              </p:par>
                            </p:childTnLst>
                          </p:cTn>
                        </p:par>
                        <p:par>
                          <p:cTn id="114" fill="hold">
                            <p:stCondLst>
                              <p:cond delay="4000"/>
                            </p:stCondLst>
                            <p:childTnLst>
                              <p:par>
                                <p:cTn id="115" presetID="0" presetClass="path" presetSubtype="0" accel="50000" decel="50000" fill="hold" nodeType="afterEffect">
                                  <p:stCondLst>
                                    <p:cond delay="0"/>
                                  </p:stCondLst>
                                  <p:childTnLst>
                                    <p:animMotion origin="layout" path="M -3.05556E-6 -1.11111E-6 C -0.03333 -0.09653 -0.06649 -0.19283 -0.1 -0.22361 C -0.1335 -0.2544 -0.16215 -0.18912 -0.20156 -0.18496 C -0.24097 -0.18079 -0.29479 -0.19051 -0.33698 -0.19792 C -0.37916 -0.20533 -0.40052 -0.23588 -0.45486 -0.23009 C -0.5092 -0.22431 -0.62812 -0.17454 -0.66284 -0.16343 " pathEditMode="relative" ptsTypes="aaaaaA">
                                      <p:cBhvr>
                                        <p:cTn id="116" dur="1000" fill="hold"/>
                                        <p:tgtEl>
                                          <p:spTgt spid="14349"/>
                                        </p:tgtEl>
                                        <p:attrNameLst>
                                          <p:attrName>ppt_x</p:attrName>
                                          <p:attrName>ppt_y</p:attrName>
                                        </p:attrNameLst>
                                      </p:cBhvr>
                                    </p:animMotion>
                                  </p:childTnLst>
                                </p:cTn>
                              </p:par>
                            </p:childTnLst>
                          </p:cTn>
                        </p:par>
                        <p:par>
                          <p:cTn id="117" fill="hold">
                            <p:stCondLst>
                              <p:cond delay="5000"/>
                            </p:stCondLst>
                            <p:childTnLst>
                              <p:par>
                                <p:cTn id="118" presetID="3" presetClass="exit" presetSubtype="10" fill="hold" nodeType="afterEffect">
                                  <p:stCondLst>
                                    <p:cond delay="0"/>
                                  </p:stCondLst>
                                  <p:childTnLst>
                                    <p:animEffect transition="out" filter="blinds(horizontal)">
                                      <p:cBhvr>
                                        <p:cTn id="119" dur="500"/>
                                        <p:tgtEl>
                                          <p:spTgt spid="2"/>
                                        </p:tgtEl>
                                      </p:cBhvr>
                                    </p:animEffect>
                                    <p:set>
                                      <p:cBhvr>
                                        <p:cTn id="120" dur="1" fill="hold">
                                          <p:stCondLst>
                                            <p:cond delay="499"/>
                                          </p:stCondLst>
                                        </p:cTn>
                                        <p:tgtEl>
                                          <p:spTgt spid="2"/>
                                        </p:tgtEl>
                                        <p:attrNameLst>
                                          <p:attrName>style.visibility</p:attrName>
                                        </p:attrNameLst>
                                      </p:cBhvr>
                                      <p:to>
                                        <p:strVal val="hidden"/>
                                      </p:to>
                                    </p:set>
                                  </p:childTnLst>
                                </p:cTn>
                              </p:par>
                              <p:par>
                                <p:cTn id="121" presetID="18" presetClass="exit" presetSubtype="12" fill="hold" nodeType="withEffect">
                                  <p:stCondLst>
                                    <p:cond delay="0"/>
                                  </p:stCondLst>
                                  <p:childTnLst>
                                    <p:animEffect transition="out" filter="strips(downLeft)">
                                      <p:cBhvr>
                                        <p:cTn id="122" dur="500"/>
                                        <p:tgtEl>
                                          <p:spTgt spid="14345"/>
                                        </p:tgtEl>
                                      </p:cBhvr>
                                    </p:animEffect>
                                    <p:set>
                                      <p:cBhvr>
                                        <p:cTn id="123" dur="1" fill="hold">
                                          <p:stCondLst>
                                            <p:cond delay="499"/>
                                          </p:stCondLst>
                                        </p:cTn>
                                        <p:tgtEl>
                                          <p:spTgt spid="14345"/>
                                        </p:tgtEl>
                                        <p:attrNameLst>
                                          <p:attrName>style.visibility</p:attrName>
                                        </p:attrNameLst>
                                      </p:cBhvr>
                                      <p:to>
                                        <p:strVal val="hidden"/>
                                      </p:to>
                                    </p:set>
                                  </p:childTnLst>
                                </p:cTn>
                              </p:par>
                              <p:par>
                                <p:cTn id="124" presetID="18" presetClass="exit" presetSubtype="12" fill="hold" nodeType="withEffect">
                                  <p:stCondLst>
                                    <p:cond delay="0"/>
                                  </p:stCondLst>
                                  <p:childTnLst>
                                    <p:animEffect transition="out" filter="strips(downLeft)">
                                      <p:cBhvr>
                                        <p:cTn id="125" dur="500"/>
                                        <p:tgtEl>
                                          <p:spTgt spid="14347"/>
                                        </p:tgtEl>
                                      </p:cBhvr>
                                    </p:animEffect>
                                    <p:set>
                                      <p:cBhvr>
                                        <p:cTn id="126" dur="1" fill="hold">
                                          <p:stCondLst>
                                            <p:cond delay="499"/>
                                          </p:stCondLst>
                                        </p:cTn>
                                        <p:tgtEl>
                                          <p:spTgt spid="14347"/>
                                        </p:tgtEl>
                                        <p:attrNameLst>
                                          <p:attrName>style.visibility</p:attrName>
                                        </p:attrNameLst>
                                      </p:cBhvr>
                                      <p:to>
                                        <p:strVal val="hidden"/>
                                      </p:to>
                                    </p:set>
                                  </p:childTnLst>
                                </p:cTn>
                              </p:par>
                              <p:par>
                                <p:cTn id="127" presetID="18" presetClass="exit" presetSubtype="12" fill="hold" nodeType="withEffect">
                                  <p:stCondLst>
                                    <p:cond delay="0"/>
                                  </p:stCondLst>
                                  <p:childTnLst>
                                    <p:animEffect transition="out" filter="strips(downLeft)">
                                      <p:cBhvr>
                                        <p:cTn id="128" dur="500"/>
                                        <p:tgtEl>
                                          <p:spTgt spid="14349"/>
                                        </p:tgtEl>
                                      </p:cBhvr>
                                    </p:animEffect>
                                    <p:set>
                                      <p:cBhvr>
                                        <p:cTn id="129" dur="1" fill="hold">
                                          <p:stCondLst>
                                            <p:cond delay="499"/>
                                          </p:stCondLst>
                                        </p:cTn>
                                        <p:tgtEl>
                                          <p:spTgt spid="14349"/>
                                        </p:tgtEl>
                                        <p:attrNameLst>
                                          <p:attrName>style.visibility</p:attrName>
                                        </p:attrNameLst>
                                      </p:cBhvr>
                                      <p:to>
                                        <p:strVal val="hidden"/>
                                      </p:to>
                                    </p:set>
                                  </p:childTnLst>
                                </p:cTn>
                              </p:par>
                            </p:childTnLst>
                          </p:cTn>
                        </p:par>
                      </p:childTnLst>
                    </p:cTn>
                  </p:par>
                  <p:par>
                    <p:cTn id="130" fill="hold">
                      <p:stCondLst>
                        <p:cond delay="indefinite"/>
                      </p:stCondLst>
                      <p:childTnLst>
                        <p:par>
                          <p:cTn id="131" fill="hold">
                            <p:stCondLst>
                              <p:cond delay="0"/>
                            </p:stCondLst>
                            <p:childTnLst>
                              <p:par>
                                <p:cTn id="132" presetID="2" presetClass="entr" presetSubtype="4" fill="hold" nodeType="clickEffect">
                                  <p:stCondLst>
                                    <p:cond delay="0"/>
                                  </p:stCondLst>
                                  <p:childTnLst>
                                    <p:set>
                                      <p:cBhvr>
                                        <p:cTn id="133" dur="1" fill="hold">
                                          <p:stCondLst>
                                            <p:cond delay="0"/>
                                          </p:stCondLst>
                                        </p:cTn>
                                        <p:tgtEl>
                                          <p:spTgt spid="14352"/>
                                        </p:tgtEl>
                                        <p:attrNameLst>
                                          <p:attrName>style.visibility</p:attrName>
                                        </p:attrNameLst>
                                      </p:cBhvr>
                                      <p:to>
                                        <p:strVal val="visible"/>
                                      </p:to>
                                    </p:set>
                                    <p:anim calcmode="lin" valueType="num">
                                      <p:cBhvr additive="base">
                                        <p:cTn id="134" dur="500" fill="hold"/>
                                        <p:tgtEl>
                                          <p:spTgt spid="14352"/>
                                        </p:tgtEl>
                                        <p:attrNameLst>
                                          <p:attrName>ppt_x</p:attrName>
                                        </p:attrNameLst>
                                      </p:cBhvr>
                                      <p:tavLst>
                                        <p:tav tm="0">
                                          <p:val>
                                            <p:strVal val="#ppt_x"/>
                                          </p:val>
                                        </p:tav>
                                        <p:tav tm="100000">
                                          <p:val>
                                            <p:strVal val="#ppt_x"/>
                                          </p:val>
                                        </p:tav>
                                      </p:tavLst>
                                    </p:anim>
                                    <p:anim calcmode="lin" valueType="num">
                                      <p:cBhvr additive="base">
                                        <p:cTn id="135" dur="500" fill="hold"/>
                                        <p:tgtEl>
                                          <p:spTgt spid="14352"/>
                                        </p:tgtEl>
                                        <p:attrNameLst>
                                          <p:attrName>ppt_y</p:attrName>
                                        </p:attrNameLst>
                                      </p:cBhvr>
                                      <p:tavLst>
                                        <p:tav tm="0">
                                          <p:val>
                                            <p:strVal val="1+#ppt_h/2"/>
                                          </p:val>
                                        </p:tav>
                                        <p:tav tm="100000">
                                          <p:val>
                                            <p:strVal val="#ppt_y"/>
                                          </p:val>
                                        </p:tav>
                                      </p:tavLst>
                                    </p:anim>
                                  </p:childTnLst>
                                </p:cTn>
                              </p:par>
                              <p:par>
                                <p:cTn id="136" presetID="4" presetClass="entr" presetSubtype="16" fill="hold" nodeType="withEffect">
                                  <p:stCondLst>
                                    <p:cond delay="0"/>
                                  </p:stCondLst>
                                  <p:childTnLst>
                                    <p:set>
                                      <p:cBhvr>
                                        <p:cTn id="137" dur="1" fill="hold">
                                          <p:stCondLst>
                                            <p:cond delay="0"/>
                                          </p:stCondLst>
                                        </p:cTn>
                                        <p:tgtEl>
                                          <p:spTgt spid="63"/>
                                        </p:tgtEl>
                                        <p:attrNameLst>
                                          <p:attrName>style.visibility</p:attrName>
                                        </p:attrNameLst>
                                      </p:cBhvr>
                                      <p:to>
                                        <p:strVal val="visible"/>
                                      </p:to>
                                    </p:set>
                                    <p:animEffect transition="in" filter="box(in)">
                                      <p:cBhvr>
                                        <p:cTn id="138" dur="500"/>
                                        <p:tgtEl>
                                          <p:spTgt spid="63"/>
                                        </p:tgtEl>
                                      </p:cBhvr>
                                    </p:animEffect>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nodeType="clickEffect">
                                  <p:stCondLst>
                                    <p:cond delay="0"/>
                                  </p:stCondLst>
                                  <p:childTnLst>
                                    <p:set>
                                      <p:cBhvr>
                                        <p:cTn id="142" dur="1" fill="hold">
                                          <p:stCondLst>
                                            <p:cond delay="0"/>
                                          </p:stCondLst>
                                        </p:cTn>
                                        <p:tgtEl>
                                          <p:spTgt spid="55"/>
                                        </p:tgtEl>
                                        <p:attrNameLst>
                                          <p:attrName>style.visibility</p:attrName>
                                        </p:attrNameLst>
                                      </p:cBhvr>
                                      <p:to>
                                        <p:strVal val="visible"/>
                                      </p:to>
                                    </p:set>
                                    <p:anim calcmode="lin" valueType="num">
                                      <p:cBhvr additive="base">
                                        <p:cTn id="143" dur="500" fill="hold"/>
                                        <p:tgtEl>
                                          <p:spTgt spid="55"/>
                                        </p:tgtEl>
                                        <p:attrNameLst>
                                          <p:attrName>ppt_x</p:attrName>
                                        </p:attrNameLst>
                                      </p:cBhvr>
                                      <p:tavLst>
                                        <p:tav tm="0">
                                          <p:val>
                                            <p:strVal val="#ppt_x"/>
                                          </p:val>
                                        </p:tav>
                                        <p:tav tm="100000">
                                          <p:val>
                                            <p:strVal val="#ppt_x"/>
                                          </p:val>
                                        </p:tav>
                                      </p:tavLst>
                                    </p:anim>
                                    <p:anim calcmode="lin" valueType="num">
                                      <p:cBhvr additive="base">
                                        <p:cTn id="144"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0" presetClass="path" presetSubtype="0" accel="50000" decel="50000" fill="hold" nodeType="clickEffect">
                                  <p:stCondLst>
                                    <p:cond delay="0"/>
                                  </p:stCondLst>
                                  <p:childTnLst>
                                    <p:animMotion origin="layout" path="M 0.01928 -0.06968 C 0.02813 -0.21667 0.03733 -0.36296 0.02709 -0.46852 C 0.01684 -0.57408 -0.02916 -0.6507 -0.04236 -0.70394 C -0.05555 -0.75671 -0.05399 -0.77269 -0.05225 -0.78704 " pathEditMode="relative" rAng="0" ptsTypes="aaaA">
                                      <p:cBhvr>
                                        <p:cTn id="148" dur="2000" fill="hold"/>
                                        <p:tgtEl>
                                          <p:spTgt spid="14354"/>
                                        </p:tgtEl>
                                        <p:attrNameLst>
                                          <p:attrName>ppt_x</p:attrName>
                                          <p:attrName>ppt_y</p:attrName>
                                        </p:attrNameLst>
                                      </p:cBhvr>
                                      <p:rCtr x="-28" y="-359"/>
                                    </p:animMotion>
                                  </p:childTnLst>
                                </p:cTn>
                              </p:par>
                              <p:par>
                                <p:cTn id="149" presetID="0" presetClass="path" presetSubtype="0" accel="50000" decel="50000" fill="hold" nodeType="withEffect">
                                  <p:stCondLst>
                                    <p:cond delay="0"/>
                                  </p:stCondLst>
                                  <p:childTnLst>
                                    <p:animMotion origin="layout" path="M 0.03212 0.06944 C 0.03524 -0.03935 0.03854 -0.14722 0.03993 -0.22639 C 0.04149 -0.30625 0.04392 -0.35695 0.04149 -0.40857 C 0.03924 -0.45972 0.03194 -0.49422 0.02604 -0.53519 C 0.02014 -0.57616 0.01476 -0.61158 0.00608 -0.65579 C -0.0026 -0.7 -0.02066 -0.77616 -0.02604 -0.8 " pathEditMode="relative" rAng="0" ptsTypes="aaaaaA">
                                      <p:cBhvr>
                                        <p:cTn id="150" dur="2000" fill="hold"/>
                                        <p:tgtEl>
                                          <p:spTgt spid="49"/>
                                        </p:tgtEl>
                                        <p:attrNameLst>
                                          <p:attrName>ppt_x</p:attrName>
                                          <p:attrName>ppt_y</p:attrName>
                                        </p:attrNameLst>
                                      </p:cBhvr>
                                      <p:rCtr x="-23" y="-435"/>
                                    </p:animMotion>
                                  </p:childTnLst>
                                </p:cTn>
                              </p:par>
                            </p:childTnLst>
                          </p:cTn>
                        </p:par>
                      </p:childTnLst>
                    </p:cTn>
                  </p:par>
                  <p:par>
                    <p:cTn id="151" fill="hold">
                      <p:stCondLst>
                        <p:cond delay="indefinite"/>
                      </p:stCondLst>
                      <p:childTnLst>
                        <p:par>
                          <p:cTn id="152" fill="hold">
                            <p:stCondLst>
                              <p:cond delay="0"/>
                            </p:stCondLst>
                            <p:childTnLst>
                              <p:par>
                                <p:cTn id="153" presetID="18" presetClass="exit" presetSubtype="12" fill="hold" nodeType="clickEffect">
                                  <p:stCondLst>
                                    <p:cond delay="0"/>
                                  </p:stCondLst>
                                  <p:childTnLst>
                                    <p:animEffect transition="out" filter="strips(downLeft)">
                                      <p:cBhvr>
                                        <p:cTn id="154" dur="500"/>
                                        <p:tgtEl>
                                          <p:spTgt spid="55"/>
                                        </p:tgtEl>
                                      </p:cBhvr>
                                    </p:animEffect>
                                    <p:set>
                                      <p:cBhvr>
                                        <p:cTn id="155" dur="1" fill="hold">
                                          <p:stCondLst>
                                            <p:cond delay="499"/>
                                          </p:stCondLst>
                                        </p:cTn>
                                        <p:tgtEl>
                                          <p:spTgt spid="55"/>
                                        </p:tgtEl>
                                        <p:attrNameLst>
                                          <p:attrName>style.visibility</p:attrName>
                                        </p:attrNameLst>
                                      </p:cBhvr>
                                      <p:to>
                                        <p:strVal val="hidden"/>
                                      </p:to>
                                    </p:set>
                                  </p:childTnLst>
                                </p:cTn>
                              </p:par>
                            </p:childTnLst>
                          </p:cTn>
                        </p:par>
                      </p:childTnLst>
                    </p:cTn>
                  </p:par>
                  <p:par>
                    <p:cTn id="156" fill="hold">
                      <p:stCondLst>
                        <p:cond delay="indefinite"/>
                      </p:stCondLst>
                      <p:childTnLst>
                        <p:par>
                          <p:cTn id="157" fill="hold">
                            <p:stCondLst>
                              <p:cond delay="0"/>
                            </p:stCondLst>
                            <p:childTnLst>
                              <p:par>
                                <p:cTn id="158" presetID="8" presetClass="exit" presetSubtype="16" fill="hold" nodeType="clickEffect">
                                  <p:stCondLst>
                                    <p:cond delay="0"/>
                                  </p:stCondLst>
                                  <p:childTnLst>
                                    <p:animEffect transition="out" filter="diamond(in)">
                                      <p:cBhvr>
                                        <p:cTn id="159" dur="1000"/>
                                        <p:tgtEl>
                                          <p:spTgt spid="49"/>
                                        </p:tgtEl>
                                      </p:cBhvr>
                                    </p:animEffect>
                                    <p:set>
                                      <p:cBhvr>
                                        <p:cTn id="160" dur="1" fill="hold">
                                          <p:stCondLst>
                                            <p:cond delay="999"/>
                                          </p:stCondLst>
                                        </p:cTn>
                                        <p:tgtEl>
                                          <p:spTgt spid="49"/>
                                        </p:tgtEl>
                                        <p:attrNameLst>
                                          <p:attrName>style.visibility</p:attrName>
                                        </p:attrNameLst>
                                      </p:cBhvr>
                                      <p:to>
                                        <p:strVal val="hidden"/>
                                      </p:to>
                                    </p:set>
                                  </p:childTnLst>
                                </p:cTn>
                              </p:par>
                            </p:childTnLst>
                          </p:cTn>
                        </p:par>
                      </p:childTnLst>
                    </p:cTn>
                  </p:par>
                  <p:par>
                    <p:cTn id="161" fill="hold">
                      <p:stCondLst>
                        <p:cond delay="indefinite"/>
                      </p:stCondLst>
                      <p:childTnLst>
                        <p:par>
                          <p:cTn id="162" fill="hold">
                            <p:stCondLst>
                              <p:cond delay="0"/>
                            </p:stCondLst>
                            <p:childTnLst>
                              <p:par>
                                <p:cTn id="163" presetID="39" presetClass="entr" presetSubtype="0" accel="100000" fill="hold" nodeType="clickEffect">
                                  <p:stCondLst>
                                    <p:cond delay="0"/>
                                  </p:stCondLst>
                                  <p:childTnLst>
                                    <p:set>
                                      <p:cBhvr>
                                        <p:cTn id="164" dur="1" fill="hold">
                                          <p:stCondLst>
                                            <p:cond delay="0"/>
                                          </p:stCondLst>
                                        </p:cTn>
                                        <p:tgtEl>
                                          <p:spTgt spid="1026"/>
                                        </p:tgtEl>
                                        <p:attrNameLst>
                                          <p:attrName>style.visibility</p:attrName>
                                        </p:attrNameLst>
                                      </p:cBhvr>
                                      <p:to>
                                        <p:strVal val="visible"/>
                                      </p:to>
                                    </p:set>
                                    <p:anim calcmode="lin" valueType="num">
                                      <p:cBhvr>
                                        <p:cTn id="165" dur="500" fill="hold"/>
                                        <p:tgtEl>
                                          <p:spTgt spid="1026"/>
                                        </p:tgtEl>
                                        <p:attrNameLst>
                                          <p:attrName>ppt_h</p:attrName>
                                        </p:attrNameLst>
                                      </p:cBhvr>
                                      <p:tavLst>
                                        <p:tav tm="0">
                                          <p:val>
                                            <p:strVal val="#ppt_h/20"/>
                                          </p:val>
                                        </p:tav>
                                        <p:tav tm="50000">
                                          <p:val>
                                            <p:strVal val="#ppt_h/20"/>
                                          </p:val>
                                        </p:tav>
                                        <p:tav tm="100000">
                                          <p:val>
                                            <p:strVal val="#ppt_h"/>
                                          </p:val>
                                        </p:tav>
                                      </p:tavLst>
                                    </p:anim>
                                    <p:anim calcmode="lin" valueType="num">
                                      <p:cBhvr>
                                        <p:cTn id="166" dur="500" fill="hold"/>
                                        <p:tgtEl>
                                          <p:spTgt spid="1026"/>
                                        </p:tgtEl>
                                        <p:attrNameLst>
                                          <p:attrName>ppt_w</p:attrName>
                                        </p:attrNameLst>
                                      </p:cBhvr>
                                      <p:tavLst>
                                        <p:tav tm="0">
                                          <p:val>
                                            <p:strVal val="#ppt_w+.3"/>
                                          </p:val>
                                        </p:tav>
                                        <p:tav tm="50000">
                                          <p:val>
                                            <p:strVal val="#ppt_w+.3"/>
                                          </p:val>
                                        </p:tav>
                                        <p:tav tm="100000">
                                          <p:val>
                                            <p:strVal val="#ppt_w"/>
                                          </p:val>
                                        </p:tav>
                                      </p:tavLst>
                                    </p:anim>
                                    <p:anim calcmode="lin" valueType="num">
                                      <p:cBhvr>
                                        <p:cTn id="167" dur="500" fill="hold"/>
                                        <p:tgtEl>
                                          <p:spTgt spid="1026"/>
                                        </p:tgtEl>
                                        <p:attrNameLst>
                                          <p:attrName>ppt_x</p:attrName>
                                        </p:attrNameLst>
                                      </p:cBhvr>
                                      <p:tavLst>
                                        <p:tav tm="0">
                                          <p:val>
                                            <p:strVal val="#ppt_x-.3"/>
                                          </p:val>
                                        </p:tav>
                                        <p:tav tm="50000">
                                          <p:val>
                                            <p:strVal val="#ppt_x"/>
                                          </p:val>
                                        </p:tav>
                                        <p:tav tm="100000">
                                          <p:val>
                                            <p:strVal val="#ppt_x"/>
                                          </p:val>
                                        </p:tav>
                                      </p:tavLst>
                                    </p:anim>
                                    <p:anim calcmode="lin" valueType="num">
                                      <p:cBhvr>
                                        <p:cTn id="168" dur="500" fill="hold"/>
                                        <p:tgtEl>
                                          <p:spTgt spid="1026"/>
                                        </p:tgtEl>
                                        <p:attrNameLst>
                                          <p:attrName>ppt_y</p:attrName>
                                        </p:attrNameLst>
                                      </p:cBhvr>
                                      <p:tavLst>
                                        <p:tav tm="0">
                                          <p:val>
                                            <p:strVal val="#ppt_y"/>
                                          </p:val>
                                        </p:tav>
                                        <p:tav tm="100000">
                                          <p:val>
                                            <p:strVal val="#ppt_y"/>
                                          </p:val>
                                        </p:tav>
                                      </p:tavLst>
                                    </p:anim>
                                  </p:childTnLst>
                                </p:cTn>
                              </p:par>
                              <p:par>
                                <p:cTn id="169" presetID="39" presetClass="entr" presetSubtype="0" accel="100000" fill="hold" nodeType="withEffect">
                                  <p:stCondLst>
                                    <p:cond delay="0"/>
                                  </p:stCondLst>
                                  <p:childTnLst>
                                    <p:set>
                                      <p:cBhvr>
                                        <p:cTn id="170" dur="1" fill="hold">
                                          <p:stCondLst>
                                            <p:cond delay="0"/>
                                          </p:stCondLst>
                                        </p:cTn>
                                        <p:tgtEl>
                                          <p:spTgt spid="67"/>
                                        </p:tgtEl>
                                        <p:attrNameLst>
                                          <p:attrName>style.visibility</p:attrName>
                                        </p:attrNameLst>
                                      </p:cBhvr>
                                      <p:to>
                                        <p:strVal val="visible"/>
                                      </p:to>
                                    </p:set>
                                    <p:anim calcmode="lin" valueType="num">
                                      <p:cBhvr>
                                        <p:cTn id="171" dur="500" fill="hold"/>
                                        <p:tgtEl>
                                          <p:spTgt spid="67"/>
                                        </p:tgtEl>
                                        <p:attrNameLst>
                                          <p:attrName>ppt_h</p:attrName>
                                        </p:attrNameLst>
                                      </p:cBhvr>
                                      <p:tavLst>
                                        <p:tav tm="0">
                                          <p:val>
                                            <p:strVal val="#ppt_h/20"/>
                                          </p:val>
                                        </p:tav>
                                        <p:tav tm="50000">
                                          <p:val>
                                            <p:strVal val="#ppt_h/20"/>
                                          </p:val>
                                        </p:tav>
                                        <p:tav tm="100000">
                                          <p:val>
                                            <p:strVal val="#ppt_h"/>
                                          </p:val>
                                        </p:tav>
                                      </p:tavLst>
                                    </p:anim>
                                    <p:anim calcmode="lin" valueType="num">
                                      <p:cBhvr>
                                        <p:cTn id="172" dur="500" fill="hold"/>
                                        <p:tgtEl>
                                          <p:spTgt spid="67"/>
                                        </p:tgtEl>
                                        <p:attrNameLst>
                                          <p:attrName>ppt_w</p:attrName>
                                        </p:attrNameLst>
                                      </p:cBhvr>
                                      <p:tavLst>
                                        <p:tav tm="0">
                                          <p:val>
                                            <p:strVal val="#ppt_w+.3"/>
                                          </p:val>
                                        </p:tav>
                                        <p:tav tm="50000">
                                          <p:val>
                                            <p:strVal val="#ppt_w+.3"/>
                                          </p:val>
                                        </p:tav>
                                        <p:tav tm="100000">
                                          <p:val>
                                            <p:strVal val="#ppt_w"/>
                                          </p:val>
                                        </p:tav>
                                      </p:tavLst>
                                    </p:anim>
                                    <p:anim calcmode="lin" valueType="num">
                                      <p:cBhvr>
                                        <p:cTn id="173" dur="500" fill="hold"/>
                                        <p:tgtEl>
                                          <p:spTgt spid="67"/>
                                        </p:tgtEl>
                                        <p:attrNameLst>
                                          <p:attrName>ppt_x</p:attrName>
                                        </p:attrNameLst>
                                      </p:cBhvr>
                                      <p:tavLst>
                                        <p:tav tm="0">
                                          <p:val>
                                            <p:strVal val="#ppt_x-.3"/>
                                          </p:val>
                                        </p:tav>
                                        <p:tav tm="50000">
                                          <p:val>
                                            <p:strVal val="#ppt_x"/>
                                          </p:val>
                                        </p:tav>
                                        <p:tav tm="100000">
                                          <p:val>
                                            <p:strVal val="#ppt_x"/>
                                          </p:val>
                                        </p:tav>
                                      </p:tavLst>
                                    </p:anim>
                                    <p:anim calcmode="lin" valueType="num">
                                      <p:cBhvr>
                                        <p:cTn id="174" dur="500" fill="hold"/>
                                        <p:tgtEl>
                                          <p:spTgt spid="67"/>
                                        </p:tgtEl>
                                        <p:attrNameLst>
                                          <p:attrName>ppt_y</p:attrName>
                                        </p:attrNameLst>
                                      </p:cBhvr>
                                      <p:tavLst>
                                        <p:tav tm="0">
                                          <p:val>
                                            <p:strVal val="#ppt_y"/>
                                          </p:val>
                                        </p:tav>
                                        <p:tav tm="100000">
                                          <p:val>
                                            <p:strVal val="#ppt_y"/>
                                          </p:val>
                                        </p:tav>
                                      </p:tavLst>
                                    </p:anim>
                                  </p:childTnLst>
                                </p:cTn>
                              </p:par>
                            </p:childTnLst>
                          </p:cTn>
                        </p:par>
                      </p:childTnLst>
                    </p:cTn>
                  </p:par>
                  <p:par>
                    <p:cTn id="175" fill="hold">
                      <p:stCondLst>
                        <p:cond delay="indefinite"/>
                      </p:stCondLst>
                      <p:childTnLst>
                        <p:par>
                          <p:cTn id="176" fill="hold">
                            <p:stCondLst>
                              <p:cond delay="0"/>
                            </p:stCondLst>
                            <p:childTnLst>
                              <p:par>
                                <p:cTn id="177" presetID="8" presetClass="exit" presetSubtype="16" fill="hold" nodeType="clickEffect">
                                  <p:stCondLst>
                                    <p:cond delay="0"/>
                                  </p:stCondLst>
                                  <p:childTnLst>
                                    <p:animEffect transition="out" filter="diamond(in)">
                                      <p:cBhvr>
                                        <p:cTn id="178" dur="1000"/>
                                        <p:tgtEl>
                                          <p:spTgt spid="1026"/>
                                        </p:tgtEl>
                                      </p:cBhvr>
                                    </p:animEffect>
                                    <p:set>
                                      <p:cBhvr>
                                        <p:cTn id="179" dur="1" fill="hold">
                                          <p:stCondLst>
                                            <p:cond delay="999"/>
                                          </p:stCondLst>
                                        </p:cTn>
                                        <p:tgtEl>
                                          <p:spTgt spid="1026"/>
                                        </p:tgtEl>
                                        <p:attrNameLst>
                                          <p:attrName>style.visibility</p:attrName>
                                        </p:attrNameLst>
                                      </p:cBhvr>
                                      <p:to>
                                        <p:strVal val="hidden"/>
                                      </p:to>
                                    </p:set>
                                  </p:childTnLst>
                                </p:cTn>
                              </p:par>
                              <p:par>
                                <p:cTn id="180" presetID="8" presetClass="exit" presetSubtype="16" fill="hold" nodeType="withEffect">
                                  <p:stCondLst>
                                    <p:cond delay="0"/>
                                  </p:stCondLst>
                                  <p:childTnLst>
                                    <p:animEffect transition="out" filter="diamond(in)">
                                      <p:cBhvr>
                                        <p:cTn id="181" dur="1000"/>
                                        <p:tgtEl>
                                          <p:spTgt spid="67"/>
                                        </p:tgtEl>
                                      </p:cBhvr>
                                    </p:animEffect>
                                    <p:set>
                                      <p:cBhvr>
                                        <p:cTn id="182" dur="1" fill="hold">
                                          <p:stCondLst>
                                            <p:cond delay="999"/>
                                          </p:stCondLst>
                                        </p:cTn>
                                        <p:tgtEl>
                                          <p:spTgt spid="67"/>
                                        </p:tgtEl>
                                        <p:attrNameLst>
                                          <p:attrName>style.visibility</p:attrName>
                                        </p:attrNameLst>
                                      </p:cBhvr>
                                      <p:to>
                                        <p:strVal val="hidden"/>
                                      </p:to>
                                    </p:set>
                                  </p:childTnLst>
                                </p:cTn>
                              </p:par>
                            </p:childTnLst>
                          </p:cTn>
                        </p:par>
                      </p:childTnLst>
                    </p:cTn>
                  </p:par>
                  <p:par>
                    <p:cTn id="183" fill="hold">
                      <p:stCondLst>
                        <p:cond delay="indefinite"/>
                      </p:stCondLst>
                      <p:childTnLst>
                        <p:par>
                          <p:cTn id="184" fill="hold">
                            <p:stCondLst>
                              <p:cond delay="0"/>
                            </p:stCondLst>
                            <p:childTnLst>
                              <p:par>
                                <p:cTn id="185" presetID="9" presetClass="entr" presetSubtype="0" fill="hold" nodeType="clickEffect">
                                  <p:stCondLst>
                                    <p:cond delay="0"/>
                                  </p:stCondLst>
                                  <p:childTnLst>
                                    <p:set>
                                      <p:cBhvr>
                                        <p:cTn id="186" dur="1" fill="hold">
                                          <p:stCondLst>
                                            <p:cond delay="0"/>
                                          </p:stCondLst>
                                        </p:cTn>
                                        <p:tgtEl>
                                          <p:spTgt spid="95"/>
                                        </p:tgtEl>
                                        <p:attrNameLst>
                                          <p:attrName>style.visibility</p:attrName>
                                        </p:attrNameLst>
                                      </p:cBhvr>
                                      <p:to>
                                        <p:strVal val="visible"/>
                                      </p:to>
                                    </p:set>
                                    <p:animEffect transition="in" filter="dissolve">
                                      <p:cBhvr>
                                        <p:cTn id="187" dur="500"/>
                                        <p:tgtEl>
                                          <p:spTgt spid="95"/>
                                        </p:tgtEl>
                                      </p:cBhvr>
                                    </p:animEffect>
                                  </p:childTnLst>
                                </p:cTn>
                              </p:par>
                              <p:par>
                                <p:cTn id="188" presetID="22" presetClass="entr" presetSubtype="4" fill="hold" nodeType="withEffect">
                                  <p:stCondLst>
                                    <p:cond delay="0"/>
                                  </p:stCondLst>
                                  <p:childTnLst>
                                    <p:set>
                                      <p:cBhvr>
                                        <p:cTn id="189" dur="1" fill="hold">
                                          <p:stCondLst>
                                            <p:cond delay="0"/>
                                          </p:stCondLst>
                                        </p:cTn>
                                        <p:tgtEl>
                                          <p:spTgt spid="97"/>
                                        </p:tgtEl>
                                        <p:attrNameLst>
                                          <p:attrName>style.visibility</p:attrName>
                                        </p:attrNameLst>
                                      </p:cBhvr>
                                      <p:to>
                                        <p:strVal val="visible"/>
                                      </p:to>
                                    </p:set>
                                    <p:animEffect transition="in" filter="wipe(down)">
                                      <p:cBhvr>
                                        <p:cTn id="190" dur="500"/>
                                        <p:tgtEl>
                                          <p:spTgt spid="97"/>
                                        </p:tgtEl>
                                      </p:cBhvr>
                                    </p:animEffect>
                                  </p:childTnLst>
                                </p:cTn>
                              </p:par>
                            </p:childTnLst>
                          </p:cTn>
                        </p:par>
                      </p:childTnLst>
                    </p:cTn>
                  </p:par>
                  <p:par>
                    <p:cTn id="191" fill="hold">
                      <p:stCondLst>
                        <p:cond delay="indefinite"/>
                      </p:stCondLst>
                      <p:childTnLst>
                        <p:par>
                          <p:cTn id="192" fill="hold">
                            <p:stCondLst>
                              <p:cond delay="0"/>
                            </p:stCondLst>
                            <p:childTnLst>
                              <p:par>
                                <p:cTn id="193" presetID="2" presetClass="entr" presetSubtype="4" fill="hold" nodeType="clickEffect">
                                  <p:stCondLst>
                                    <p:cond delay="0"/>
                                  </p:stCondLst>
                                  <p:childTnLst>
                                    <p:set>
                                      <p:cBhvr>
                                        <p:cTn id="194" dur="1" fill="hold">
                                          <p:stCondLst>
                                            <p:cond delay="0"/>
                                          </p:stCondLst>
                                        </p:cTn>
                                        <p:tgtEl>
                                          <p:spTgt spid="72"/>
                                        </p:tgtEl>
                                        <p:attrNameLst>
                                          <p:attrName>style.visibility</p:attrName>
                                        </p:attrNameLst>
                                      </p:cBhvr>
                                      <p:to>
                                        <p:strVal val="visible"/>
                                      </p:to>
                                    </p:set>
                                    <p:anim calcmode="lin" valueType="num">
                                      <p:cBhvr additive="base">
                                        <p:cTn id="195" dur="500" fill="hold"/>
                                        <p:tgtEl>
                                          <p:spTgt spid="72"/>
                                        </p:tgtEl>
                                        <p:attrNameLst>
                                          <p:attrName>ppt_x</p:attrName>
                                        </p:attrNameLst>
                                      </p:cBhvr>
                                      <p:tavLst>
                                        <p:tav tm="0">
                                          <p:val>
                                            <p:strVal val="#ppt_x"/>
                                          </p:val>
                                        </p:tav>
                                        <p:tav tm="100000">
                                          <p:val>
                                            <p:strVal val="#ppt_x"/>
                                          </p:val>
                                        </p:tav>
                                      </p:tavLst>
                                    </p:anim>
                                    <p:anim calcmode="lin" valueType="num">
                                      <p:cBhvr additive="base">
                                        <p:cTn id="196" dur="500" fill="hold"/>
                                        <p:tgtEl>
                                          <p:spTgt spid="72"/>
                                        </p:tgtEl>
                                        <p:attrNameLst>
                                          <p:attrName>ppt_y</p:attrName>
                                        </p:attrNameLst>
                                      </p:cBhvr>
                                      <p:tavLst>
                                        <p:tav tm="0">
                                          <p:val>
                                            <p:strVal val="1+#ppt_h/2"/>
                                          </p:val>
                                        </p:tav>
                                        <p:tav tm="100000">
                                          <p:val>
                                            <p:strVal val="#ppt_y"/>
                                          </p:val>
                                        </p:tav>
                                      </p:tavLst>
                                    </p:anim>
                                  </p:childTnLst>
                                </p:cTn>
                              </p:par>
                            </p:childTnLst>
                          </p:cTn>
                        </p:par>
                      </p:childTnLst>
                    </p:cTn>
                  </p:par>
                  <p:par>
                    <p:cTn id="197" fill="hold">
                      <p:stCondLst>
                        <p:cond delay="indefinite"/>
                      </p:stCondLst>
                      <p:childTnLst>
                        <p:par>
                          <p:cTn id="198" fill="hold">
                            <p:stCondLst>
                              <p:cond delay="0"/>
                            </p:stCondLst>
                            <p:childTnLst>
                              <p:par>
                                <p:cTn id="199" presetID="0" presetClass="path" presetSubtype="0" accel="50000" decel="50000" fill="hold" nodeType="clickEffect">
                                  <p:stCondLst>
                                    <p:cond delay="0"/>
                                  </p:stCondLst>
                                  <p:childTnLst>
                                    <p:animMotion origin="layout" path="M -0.06041 1.48148E-6 C -0.07968 -0.04236 -0.09878 -0.08449 -0.11701 -0.12894 C -0.13541 -0.17338 -0.16979 -0.23171 -0.17031 -0.26667 C -0.17083 -0.30162 -0.14531 -0.34097 -0.12031 -0.33866 C -0.09531 -0.33658 -0.046 -0.26875 -0.02013 -0.25347 C 0.00573 -0.2382 0.01823 -0.25023 0.0349 -0.24699 C 0.05157 -0.24375 0.06806 -0.23009 0.08004 -0.2338 C 0.09219 -0.2375 0.10573 -0.23889 0.10764 -0.26875 C 0.10955 -0.29861 0.10764 -0.3544 0.0915 -0.41296 C 0.07518 -0.47153 0.04289 -0.5463 0.01059 -0.62037 " pathEditMode="relative" rAng="0" ptsTypes="aaaaaaaaaA">
                                      <p:cBhvr>
                                        <p:cTn id="200" dur="5000" fill="hold"/>
                                        <p:tgtEl>
                                          <p:spTgt spid="85"/>
                                        </p:tgtEl>
                                        <p:attrNameLst>
                                          <p:attrName>ppt_x</p:attrName>
                                          <p:attrName>ppt_y</p:attrName>
                                        </p:attrNameLst>
                                      </p:cBhvr>
                                      <p:rCtr x="30" y="-310"/>
                                    </p:animMotion>
                                  </p:childTnLst>
                                </p:cTn>
                              </p:par>
                              <p:par>
                                <p:cTn id="201" presetID="0" presetClass="path" presetSubtype="0" accel="50000" decel="50000" fill="hold" nodeType="withEffect">
                                  <p:stCondLst>
                                    <p:cond delay="0"/>
                                  </p:stCondLst>
                                  <p:childTnLst>
                                    <p:animMotion origin="layout" path="M -0.05191 0.00301 C -0.07136 -0.03704 -0.09097 -0.07662 -0.10973 -0.11806 C -0.12848 -0.15972 -0.1632 -0.21412 -0.16494 -0.24746 C -0.16632 -0.28102 -0.14358 -0.32014 -0.1198 -0.31968 C -0.09601 -0.31922 -0.04688 -0.25672 -0.02188 -0.24352 C 0.0033 -0.2301 0.01441 -0.2426 0.03056 -0.24074 C 0.04636 -0.23843 0.06251 -0.22616 0.07379 -0.23056 C 0.08507 -0.23449 0.09792 -0.23704 0.09844 -0.26574 C 0.09948 -0.29445 0.09584 -0.34815 0.07865 -0.40324 C 0.06129 -0.45903 0.0283 -0.52871 -0.00486 -0.59861 " pathEditMode="relative" rAng="-157244" ptsTypes="aaaaaaaaaA">
                                      <p:cBhvr>
                                        <p:cTn id="202" dur="5000" fill="hold"/>
                                        <p:tgtEl>
                                          <p:spTgt spid="1027"/>
                                        </p:tgtEl>
                                        <p:attrNameLst>
                                          <p:attrName>ppt_x</p:attrName>
                                          <p:attrName>ppt_y</p:attrName>
                                        </p:attrNameLst>
                                      </p:cBhvr>
                                      <p:rCtr x="18" y="-300"/>
                                    </p:animMotion>
                                  </p:childTnLst>
                                </p:cTn>
                              </p:par>
                            </p:childTnLst>
                          </p:cTn>
                        </p:par>
                      </p:childTnLst>
                    </p:cTn>
                  </p:par>
                  <p:par>
                    <p:cTn id="203" fill="hold">
                      <p:stCondLst>
                        <p:cond delay="indefinite"/>
                      </p:stCondLst>
                      <p:childTnLst>
                        <p:par>
                          <p:cTn id="204" fill="hold">
                            <p:stCondLst>
                              <p:cond delay="0"/>
                            </p:stCondLst>
                            <p:childTnLst>
                              <p:par>
                                <p:cTn id="205" presetID="4" presetClass="exit" presetSubtype="16" fill="hold" nodeType="clickEffect">
                                  <p:stCondLst>
                                    <p:cond delay="0"/>
                                  </p:stCondLst>
                                  <p:childTnLst>
                                    <p:animEffect transition="out" filter="box(in)">
                                      <p:cBhvr>
                                        <p:cTn id="206" dur="500"/>
                                        <p:tgtEl>
                                          <p:spTgt spid="1027"/>
                                        </p:tgtEl>
                                      </p:cBhvr>
                                    </p:animEffect>
                                    <p:set>
                                      <p:cBhvr>
                                        <p:cTn id="207" dur="1" fill="hold">
                                          <p:stCondLst>
                                            <p:cond delay="499"/>
                                          </p:stCondLst>
                                        </p:cTn>
                                        <p:tgtEl>
                                          <p:spTgt spid="1027"/>
                                        </p:tgtEl>
                                        <p:attrNameLst>
                                          <p:attrName>style.visibility</p:attrName>
                                        </p:attrNameLst>
                                      </p:cBhvr>
                                      <p:to>
                                        <p:strVal val="hidden"/>
                                      </p:to>
                                    </p:set>
                                  </p:childTnLst>
                                </p:cTn>
                              </p:par>
                              <p:par>
                                <p:cTn id="208" presetID="2" presetClass="exit" presetSubtype="4" fill="hold" nodeType="withEffect">
                                  <p:stCondLst>
                                    <p:cond delay="0"/>
                                  </p:stCondLst>
                                  <p:childTnLst>
                                    <p:anim calcmode="lin" valueType="num">
                                      <p:cBhvr additive="base">
                                        <p:cTn id="209" dur="500"/>
                                        <p:tgtEl>
                                          <p:spTgt spid="85"/>
                                        </p:tgtEl>
                                        <p:attrNameLst>
                                          <p:attrName>ppt_x</p:attrName>
                                        </p:attrNameLst>
                                      </p:cBhvr>
                                      <p:tavLst>
                                        <p:tav tm="0">
                                          <p:val>
                                            <p:strVal val="ppt_x"/>
                                          </p:val>
                                        </p:tav>
                                        <p:tav tm="100000">
                                          <p:val>
                                            <p:strVal val="ppt_x"/>
                                          </p:val>
                                        </p:tav>
                                      </p:tavLst>
                                    </p:anim>
                                    <p:anim calcmode="lin" valueType="num">
                                      <p:cBhvr additive="base">
                                        <p:cTn id="210" dur="500"/>
                                        <p:tgtEl>
                                          <p:spTgt spid="85"/>
                                        </p:tgtEl>
                                        <p:attrNameLst>
                                          <p:attrName>ppt_y</p:attrName>
                                        </p:attrNameLst>
                                      </p:cBhvr>
                                      <p:tavLst>
                                        <p:tav tm="0">
                                          <p:val>
                                            <p:strVal val="ppt_y"/>
                                          </p:val>
                                        </p:tav>
                                        <p:tav tm="100000">
                                          <p:val>
                                            <p:strVal val="1+ppt_h/2"/>
                                          </p:val>
                                        </p:tav>
                                      </p:tavLst>
                                    </p:anim>
                                    <p:set>
                                      <p:cBhvr>
                                        <p:cTn id="211" dur="1" fill="hold">
                                          <p:stCondLst>
                                            <p:cond delay="499"/>
                                          </p:stCondLst>
                                        </p:cTn>
                                        <p:tgtEl>
                                          <p:spTgt spid="85"/>
                                        </p:tgtEl>
                                        <p:attrNameLst>
                                          <p:attrName>style.visibility</p:attrName>
                                        </p:attrNameLst>
                                      </p:cBhvr>
                                      <p:to>
                                        <p:strVal val="hidden"/>
                                      </p:to>
                                    </p:set>
                                  </p:childTnLst>
                                </p:cTn>
                              </p:par>
                            </p:childTnLst>
                          </p:cTn>
                        </p:par>
                      </p:childTnLst>
                    </p:cTn>
                  </p:par>
                  <p:par>
                    <p:cTn id="212" fill="hold">
                      <p:stCondLst>
                        <p:cond delay="indefinite"/>
                      </p:stCondLst>
                      <p:childTnLst>
                        <p:par>
                          <p:cTn id="213" fill="hold">
                            <p:stCondLst>
                              <p:cond delay="0"/>
                            </p:stCondLst>
                            <p:childTnLst>
                              <p:par>
                                <p:cTn id="214" presetID="9" presetClass="entr" presetSubtype="0" fill="hold" nodeType="clickEffect">
                                  <p:stCondLst>
                                    <p:cond delay="0"/>
                                  </p:stCondLst>
                                  <p:childTnLst>
                                    <p:set>
                                      <p:cBhvr>
                                        <p:cTn id="215" dur="1" fill="hold">
                                          <p:stCondLst>
                                            <p:cond delay="0"/>
                                          </p:stCondLst>
                                        </p:cTn>
                                        <p:tgtEl>
                                          <p:spTgt spid="14353"/>
                                        </p:tgtEl>
                                        <p:attrNameLst>
                                          <p:attrName>style.visibility</p:attrName>
                                        </p:attrNameLst>
                                      </p:cBhvr>
                                      <p:to>
                                        <p:strVal val="visible"/>
                                      </p:to>
                                    </p:set>
                                    <p:animEffect transition="in" filter="dissolve">
                                      <p:cBhvr>
                                        <p:cTn id="216" dur="500"/>
                                        <p:tgtEl>
                                          <p:spTgt spid="14353"/>
                                        </p:tgtEl>
                                      </p:cBhvr>
                                    </p:animEffect>
                                  </p:childTnLst>
                                </p:cTn>
                              </p:par>
                              <p:par>
                                <p:cTn id="217" presetID="4" presetClass="entr" presetSubtype="16" fill="hold" nodeType="withEffect">
                                  <p:stCondLst>
                                    <p:cond delay="0"/>
                                  </p:stCondLst>
                                  <p:childTnLst>
                                    <p:set>
                                      <p:cBhvr>
                                        <p:cTn id="218" dur="1" fill="hold">
                                          <p:stCondLst>
                                            <p:cond delay="0"/>
                                          </p:stCondLst>
                                        </p:cTn>
                                        <p:tgtEl>
                                          <p:spTgt spid="64"/>
                                        </p:tgtEl>
                                        <p:attrNameLst>
                                          <p:attrName>style.visibility</p:attrName>
                                        </p:attrNameLst>
                                      </p:cBhvr>
                                      <p:to>
                                        <p:strVal val="visible"/>
                                      </p:to>
                                    </p:set>
                                    <p:animEffect transition="in" filter="box(in)">
                                      <p:cBhvr>
                                        <p:cTn id="219" dur="500"/>
                                        <p:tgtEl>
                                          <p:spTgt spid="64"/>
                                        </p:tgtEl>
                                      </p:cBhvr>
                                    </p:animEffect>
                                  </p:childTnLst>
                                </p:cTn>
                              </p:par>
                            </p:childTnLst>
                          </p:cTn>
                        </p:par>
                      </p:childTnLst>
                    </p:cTn>
                  </p:par>
                  <p:par>
                    <p:cTn id="220" fill="hold">
                      <p:stCondLst>
                        <p:cond delay="indefinite"/>
                      </p:stCondLst>
                      <p:childTnLst>
                        <p:par>
                          <p:cTn id="221" fill="hold">
                            <p:stCondLst>
                              <p:cond delay="0"/>
                            </p:stCondLst>
                            <p:childTnLst>
                              <p:par>
                                <p:cTn id="222" presetID="25" presetClass="entr" presetSubtype="0" fill="hold" nodeType="clickEffect">
                                  <p:stCondLst>
                                    <p:cond delay="0"/>
                                  </p:stCondLst>
                                  <p:childTnLst>
                                    <p:set>
                                      <p:cBhvr>
                                        <p:cTn id="223" dur="1" fill="hold">
                                          <p:stCondLst>
                                            <p:cond delay="0"/>
                                          </p:stCondLst>
                                        </p:cTn>
                                        <p:tgtEl>
                                          <p:spTgt spid="90"/>
                                        </p:tgtEl>
                                        <p:attrNameLst>
                                          <p:attrName>style.visibility</p:attrName>
                                        </p:attrNameLst>
                                      </p:cBhvr>
                                      <p:to>
                                        <p:strVal val="visible"/>
                                      </p:to>
                                    </p:set>
                                    <p:anim calcmode="lin" valueType="num">
                                      <p:cBhvr>
                                        <p:cTn id="224" dur="500" decel="50000" fill="hold">
                                          <p:stCondLst>
                                            <p:cond delay="0"/>
                                          </p:stCondLst>
                                        </p:cTn>
                                        <p:tgtEl>
                                          <p:spTgt spid="90"/>
                                        </p:tgtEl>
                                        <p:attrNameLst>
                                          <p:attrName>style.rotation</p:attrName>
                                        </p:attrNameLst>
                                      </p:cBhvr>
                                      <p:tavLst>
                                        <p:tav tm="0">
                                          <p:val>
                                            <p:fltVal val="-90"/>
                                          </p:val>
                                        </p:tav>
                                        <p:tav tm="100000">
                                          <p:val>
                                            <p:fltVal val="0"/>
                                          </p:val>
                                        </p:tav>
                                      </p:tavLst>
                                    </p:anim>
                                    <p:anim calcmode="lin" valueType="num">
                                      <p:cBhvr>
                                        <p:cTn id="225" dur="500" decel="50000" fill="hold">
                                          <p:stCondLst>
                                            <p:cond delay="0"/>
                                          </p:stCondLst>
                                        </p:cTn>
                                        <p:tgtEl>
                                          <p:spTgt spid="90"/>
                                        </p:tgtEl>
                                        <p:attrNameLst>
                                          <p:attrName>ppt_w</p:attrName>
                                        </p:attrNameLst>
                                      </p:cBhvr>
                                      <p:tavLst>
                                        <p:tav tm="0">
                                          <p:val>
                                            <p:strVal val="#ppt_w"/>
                                          </p:val>
                                        </p:tav>
                                        <p:tav tm="100000">
                                          <p:val>
                                            <p:strVal val="#ppt_w*.05"/>
                                          </p:val>
                                        </p:tav>
                                      </p:tavLst>
                                    </p:anim>
                                    <p:anim calcmode="lin" valueType="num">
                                      <p:cBhvr>
                                        <p:cTn id="226" dur="500" accel="50000" fill="hold">
                                          <p:stCondLst>
                                            <p:cond delay="500"/>
                                          </p:stCondLst>
                                        </p:cTn>
                                        <p:tgtEl>
                                          <p:spTgt spid="90"/>
                                        </p:tgtEl>
                                        <p:attrNameLst>
                                          <p:attrName>ppt_w</p:attrName>
                                        </p:attrNameLst>
                                      </p:cBhvr>
                                      <p:tavLst>
                                        <p:tav tm="0">
                                          <p:val>
                                            <p:strVal val="#ppt_w*.05"/>
                                          </p:val>
                                        </p:tav>
                                        <p:tav tm="100000">
                                          <p:val>
                                            <p:strVal val="#ppt_w"/>
                                          </p:val>
                                        </p:tav>
                                      </p:tavLst>
                                    </p:anim>
                                    <p:anim calcmode="lin" valueType="num">
                                      <p:cBhvr>
                                        <p:cTn id="227" dur="1000" fill="hold"/>
                                        <p:tgtEl>
                                          <p:spTgt spid="90"/>
                                        </p:tgtEl>
                                        <p:attrNameLst>
                                          <p:attrName>ppt_h</p:attrName>
                                        </p:attrNameLst>
                                      </p:cBhvr>
                                      <p:tavLst>
                                        <p:tav tm="0">
                                          <p:val>
                                            <p:strVal val="#ppt_h"/>
                                          </p:val>
                                        </p:tav>
                                        <p:tav tm="100000">
                                          <p:val>
                                            <p:strVal val="#ppt_h"/>
                                          </p:val>
                                        </p:tav>
                                      </p:tavLst>
                                    </p:anim>
                                    <p:anim calcmode="lin" valueType="num">
                                      <p:cBhvr>
                                        <p:cTn id="228" dur="500" decel="50000" fill="hold">
                                          <p:stCondLst>
                                            <p:cond delay="0"/>
                                          </p:stCondLst>
                                        </p:cTn>
                                        <p:tgtEl>
                                          <p:spTgt spid="90"/>
                                        </p:tgtEl>
                                        <p:attrNameLst>
                                          <p:attrName>ppt_x</p:attrName>
                                        </p:attrNameLst>
                                      </p:cBhvr>
                                      <p:tavLst>
                                        <p:tav tm="0">
                                          <p:val>
                                            <p:strVal val="#ppt_x+.4"/>
                                          </p:val>
                                        </p:tav>
                                        <p:tav tm="100000">
                                          <p:val>
                                            <p:strVal val="#ppt_x"/>
                                          </p:val>
                                        </p:tav>
                                      </p:tavLst>
                                    </p:anim>
                                    <p:anim calcmode="lin" valueType="num">
                                      <p:cBhvr>
                                        <p:cTn id="229" dur="500" decel="50000" fill="hold">
                                          <p:stCondLst>
                                            <p:cond delay="0"/>
                                          </p:stCondLst>
                                        </p:cTn>
                                        <p:tgtEl>
                                          <p:spTgt spid="90"/>
                                        </p:tgtEl>
                                        <p:attrNameLst>
                                          <p:attrName>ppt_y</p:attrName>
                                        </p:attrNameLst>
                                      </p:cBhvr>
                                      <p:tavLst>
                                        <p:tav tm="0">
                                          <p:val>
                                            <p:strVal val="#ppt_y-.2"/>
                                          </p:val>
                                        </p:tav>
                                        <p:tav tm="100000">
                                          <p:val>
                                            <p:strVal val="#ppt_y+.1"/>
                                          </p:val>
                                        </p:tav>
                                      </p:tavLst>
                                    </p:anim>
                                    <p:anim calcmode="lin" valueType="num">
                                      <p:cBhvr>
                                        <p:cTn id="230" dur="500" accel="50000" fill="hold">
                                          <p:stCondLst>
                                            <p:cond delay="500"/>
                                          </p:stCondLst>
                                        </p:cTn>
                                        <p:tgtEl>
                                          <p:spTgt spid="90"/>
                                        </p:tgtEl>
                                        <p:attrNameLst>
                                          <p:attrName>ppt_y</p:attrName>
                                        </p:attrNameLst>
                                      </p:cBhvr>
                                      <p:tavLst>
                                        <p:tav tm="0">
                                          <p:val>
                                            <p:strVal val="#ppt_y+.1"/>
                                          </p:val>
                                        </p:tav>
                                        <p:tav tm="100000">
                                          <p:val>
                                            <p:strVal val="#ppt_y"/>
                                          </p:val>
                                        </p:tav>
                                      </p:tavLst>
                                    </p:anim>
                                    <p:animEffect transition="in" filter="fade">
                                      <p:cBhvr>
                                        <p:cTn id="231" dur="1000" decel="50000">
                                          <p:stCondLst>
                                            <p:cond delay="0"/>
                                          </p:stCondLst>
                                        </p:cTn>
                                        <p:tgtEl>
                                          <p:spTgt spid="90"/>
                                        </p:tgtEl>
                                      </p:cBhvr>
                                    </p:animEffect>
                                  </p:childTnLst>
                                </p:cTn>
                              </p:par>
                            </p:childTnLst>
                          </p:cTn>
                        </p:par>
                      </p:childTnLst>
                    </p:cTn>
                  </p:par>
                  <p:par>
                    <p:cTn id="232" fill="hold">
                      <p:stCondLst>
                        <p:cond delay="indefinite"/>
                      </p:stCondLst>
                      <p:childTnLst>
                        <p:par>
                          <p:cTn id="233" fill="hold">
                            <p:stCondLst>
                              <p:cond delay="0"/>
                            </p:stCondLst>
                            <p:childTnLst>
                              <p:par>
                                <p:cTn id="234" presetID="25" presetClass="entr" presetSubtype="0" fill="hold" nodeType="clickEffect">
                                  <p:stCondLst>
                                    <p:cond delay="0"/>
                                  </p:stCondLst>
                                  <p:childTnLst>
                                    <p:set>
                                      <p:cBhvr>
                                        <p:cTn id="235" dur="1" fill="hold">
                                          <p:stCondLst>
                                            <p:cond delay="0"/>
                                          </p:stCondLst>
                                        </p:cTn>
                                        <p:tgtEl>
                                          <p:spTgt spid="39"/>
                                        </p:tgtEl>
                                        <p:attrNameLst>
                                          <p:attrName>style.visibility</p:attrName>
                                        </p:attrNameLst>
                                      </p:cBhvr>
                                      <p:to>
                                        <p:strVal val="visible"/>
                                      </p:to>
                                    </p:set>
                                    <p:anim calcmode="lin" valueType="num">
                                      <p:cBhvr>
                                        <p:cTn id="236" dur="500" decel="50000" fill="hold">
                                          <p:stCondLst>
                                            <p:cond delay="0"/>
                                          </p:stCondLst>
                                        </p:cTn>
                                        <p:tgtEl>
                                          <p:spTgt spid="39"/>
                                        </p:tgtEl>
                                        <p:attrNameLst>
                                          <p:attrName>style.rotation</p:attrName>
                                        </p:attrNameLst>
                                      </p:cBhvr>
                                      <p:tavLst>
                                        <p:tav tm="0">
                                          <p:val>
                                            <p:fltVal val="-90"/>
                                          </p:val>
                                        </p:tav>
                                        <p:tav tm="100000">
                                          <p:val>
                                            <p:fltVal val="0"/>
                                          </p:val>
                                        </p:tav>
                                      </p:tavLst>
                                    </p:anim>
                                    <p:anim calcmode="lin" valueType="num">
                                      <p:cBhvr>
                                        <p:cTn id="237" dur="500" decel="50000" fill="hold">
                                          <p:stCondLst>
                                            <p:cond delay="0"/>
                                          </p:stCondLst>
                                        </p:cTn>
                                        <p:tgtEl>
                                          <p:spTgt spid="39"/>
                                        </p:tgtEl>
                                        <p:attrNameLst>
                                          <p:attrName>ppt_w</p:attrName>
                                        </p:attrNameLst>
                                      </p:cBhvr>
                                      <p:tavLst>
                                        <p:tav tm="0">
                                          <p:val>
                                            <p:strVal val="#ppt_w"/>
                                          </p:val>
                                        </p:tav>
                                        <p:tav tm="100000">
                                          <p:val>
                                            <p:strVal val="#ppt_w*.05"/>
                                          </p:val>
                                        </p:tav>
                                      </p:tavLst>
                                    </p:anim>
                                    <p:anim calcmode="lin" valueType="num">
                                      <p:cBhvr>
                                        <p:cTn id="238" dur="500" accel="50000" fill="hold">
                                          <p:stCondLst>
                                            <p:cond delay="500"/>
                                          </p:stCondLst>
                                        </p:cTn>
                                        <p:tgtEl>
                                          <p:spTgt spid="39"/>
                                        </p:tgtEl>
                                        <p:attrNameLst>
                                          <p:attrName>ppt_w</p:attrName>
                                        </p:attrNameLst>
                                      </p:cBhvr>
                                      <p:tavLst>
                                        <p:tav tm="0">
                                          <p:val>
                                            <p:strVal val="#ppt_w*.05"/>
                                          </p:val>
                                        </p:tav>
                                        <p:tav tm="100000">
                                          <p:val>
                                            <p:strVal val="#ppt_w"/>
                                          </p:val>
                                        </p:tav>
                                      </p:tavLst>
                                    </p:anim>
                                    <p:anim calcmode="lin" valueType="num">
                                      <p:cBhvr>
                                        <p:cTn id="239" dur="1000" fill="hold"/>
                                        <p:tgtEl>
                                          <p:spTgt spid="39"/>
                                        </p:tgtEl>
                                        <p:attrNameLst>
                                          <p:attrName>ppt_h</p:attrName>
                                        </p:attrNameLst>
                                      </p:cBhvr>
                                      <p:tavLst>
                                        <p:tav tm="0">
                                          <p:val>
                                            <p:strVal val="#ppt_h"/>
                                          </p:val>
                                        </p:tav>
                                        <p:tav tm="100000">
                                          <p:val>
                                            <p:strVal val="#ppt_h"/>
                                          </p:val>
                                        </p:tav>
                                      </p:tavLst>
                                    </p:anim>
                                    <p:anim calcmode="lin" valueType="num">
                                      <p:cBhvr>
                                        <p:cTn id="240" dur="500" decel="50000" fill="hold">
                                          <p:stCondLst>
                                            <p:cond delay="0"/>
                                          </p:stCondLst>
                                        </p:cTn>
                                        <p:tgtEl>
                                          <p:spTgt spid="39"/>
                                        </p:tgtEl>
                                        <p:attrNameLst>
                                          <p:attrName>ppt_x</p:attrName>
                                        </p:attrNameLst>
                                      </p:cBhvr>
                                      <p:tavLst>
                                        <p:tav tm="0">
                                          <p:val>
                                            <p:strVal val="#ppt_x+.4"/>
                                          </p:val>
                                        </p:tav>
                                        <p:tav tm="100000">
                                          <p:val>
                                            <p:strVal val="#ppt_x"/>
                                          </p:val>
                                        </p:tav>
                                      </p:tavLst>
                                    </p:anim>
                                    <p:anim calcmode="lin" valueType="num">
                                      <p:cBhvr>
                                        <p:cTn id="241" dur="500" decel="50000" fill="hold">
                                          <p:stCondLst>
                                            <p:cond delay="0"/>
                                          </p:stCondLst>
                                        </p:cTn>
                                        <p:tgtEl>
                                          <p:spTgt spid="39"/>
                                        </p:tgtEl>
                                        <p:attrNameLst>
                                          <p:attrName>ppt_y</p:attrName>
                                        </p:attrNameLst>
                                      </p:cBhvr>
                                      <p:tavLst>
                                        <p:tav tm="0">
                                          <p:val>
                                            <p:strVal val="#ppt_y-.2"/>
                                          </p:val>
                                        </p:tav>
                                        <p:tav tm="100000">
                                          <p:val>
                                            <p:strVal val="#ppt_y+.1"/>
                                          </p:val>
                                        </p:tav>
                                      </p:tavLst>
                                    </p:anim>
                                    <p:anim calcmode="lin" valueType="num">
                                      <p:cBhvr>
                                        <p:cTn id="242" dur="500" accel="50000" fill="hold">
                                          <p:stCondLst>
                                            <p:cond delay="500"/>
                                          </p:stCondLst>
                                        </p:cTn>
                                        <p:tgtEl>
                                          <p:spTgt spid="39"/>
                                        </p:tgtEl>
                                        <p:attrNameLst>
                                          <p:attrName>ppt_y</p:attrName>
                                        </p:attrNameLst>
                                      </p:cBhvr>
                                      <p:tavLst>
                                        <p:tav tm="0">
                                          <p:val>
                                            <p:strVal val="#ppt_y+.1"/>
                                          </p:val>
                                        </p:tav>
                                        <p:tav tm="100000">
                                          <p:val>
                                            <p:strVal val="#ppt_y"/>
                                          </p:val>
                                        </p:tav>
                                      </p:tavLst>
                                    </p:anim>
                                    <p:animEffect transition="in" filter="fade">
                                      <p:cBhvr>
                                        <p:cTn id="243" dur="1000" decel="50000">
                                          <p:stCondLst>
                                            <p:cond delay="0"/>
                                          </p:stCondLst>
                                        </p:cTn>
                                        <p:tgtEl>
                                          <p:spTgt spid="39"/>
                                        </p:tgtEl>
                                      </p:cBhvr>
                                    </p:animEffect>
                                  </p:childTnLst>
                                </p:cTn>
                              </p:par>
                            </p:childTnLst>
                          </p:cTn>
                        </p:par>
                      </p:childTnLst>
                    </p:cTn>
                  </p:par>
                  <p:par>
                    <p:cTn id="244" fill="hold">
                      <p:stCondLst>
                        <p:cond delay="indefinite"/>
                      </p:stCondLst>
                      <p:childTnLst>
                        <p:par>
                          <p:cTn id="245" fill="hold">
                            <p:stCondLst>
                              <p:cond delay="0"/>
                            </p:stCondLst>
                            <p:childTnLst>
                              <p:par>
                                <p:cTn id="246" presetID="0" presetClass="path" presetSubtype="0" accel="50000" decel="50000" fill="hold" nodeType="clickEffect">
                                  <p:stCondLst>
                                    <p:cond delay="0"/>
                                  </p:stCondLst>
                                  <p:childTnLst>
                                    <p:animMotion origin="layout" path="M 0.18055 -0.28009 C 0.17934 -0.30324 0.17812 -0.32616 0.20156 -0.34491 C 0.225 -0.36366 0.28923 -0.39375 0.321 -0.39329 C 0.35277 -0.39236 0.38055 -0.35671 0.39184 -0.33981 C 0.40295 -0.32315 0.3868 -0.30625 0.38854 -0.29259 C 0.39062 -0.27893 0.39809 -0.27129 0.40295 -0.25764 C 0.40798 -0.24421 0.40416 -0.22199 0.41909 -0.21111 C 0.43437 -0.20023 0.50694 -0.20185 0.49357 -0.1919 C 0.4802 -0.18217 0.4092 -0.16713 0.33871 -0.15185 " pathEditMode="relative" rAng="0" ptsTypes="aaaaaaaaA">
                                      <p:cBhvr>
                                        <p:cTn id="247" dur="2000" fill="hold"/>
                                        <p:tgtEl>
                                          <p:spTgt spid="14355"/>
                                        </p:tgtEl>
                                        <p:attrNameLst>
                                          <p:attrName>ppt_x</p:attrName>
                                          <p:attrName>ppt_y</p:attrName>
                                        </p:attrNameLst>
                                      </p:cBhvr>
                                      <p:rCtr x="162" y="7"/>
                                    </p:animMotion>
                                  </p:childTnLst>
                                </p:cTn>
                              </p:par>
                            </p:childTnLst>
                          </p:cTn>
                        </p:par>
                      </p:childTnLst>
                    </p:cTn>
                  </p:par>
                  <p:par>
                    <p:cTn id="248" fill="hold">
                      <p:stCondLst>
                        <p:cond delay="indefinite"/>
                      </p:stCondLst>
                      <p:childTnLst>
                        <p:par>
                          <p:cTn id="249" fill="hold">
                            <p:stCondLst>
                              <p:cond delay="0"/>
                            </p:stCondLst>
                            <p:childTnLst>
                              <p:par>
                                <p:cTn id="250" presetID="25" presetClass="entr" presetSubtype="0" fill="hold" nodeType="clickEffect">
                                  <p:stCondLst>
                                    <p:cond delay="0"/>
                                  </p:stCondLst>
                                  <p:childTnLst>
                                    <p:set>
                                      <p:cBhvr>
                                        <p:cTn id="251" dur="1" fill="hold">
                                          <p:stCondLst>
                                            <p:cond delay="0"/>
                                          </p:stCondLst>
                                        </p:cTn>
                                        <p:tgtEl>
                                          <p:spTgt spid="81"/>
                                        </p:tgtEl>
                                        <p:attrNameLst>
                                          <p:attrName>style.visibility</p:attrName>
                                        </p:attrNameLst>
                                      </p:cBhvr>
                                      <p:to>
                                        <p:strVal val="visible"/>
                                      </p:to>
                                    </p:set>
                                    <p:anim calcmode="lin" valueType="num">
                                      <p:cBhvr>
                                        <p:cTn id="252" dur="500" decel="50000" fill="hold">
                                          <p:stCondLst>
                                            <p:cond delay="0"/>
                                          </p:stCondLst>
                                        </p:cTn>
                                        <p:tgtEl>
                                          <p:spTgt spid="81"/>
                                        </p:tgtEl>
                                        <p:attrNameLst>
                                          <p:attrName>style.rotation</p:attrName>
                                        </p:attrNameLst>
                                      </p:cBhvr>
                                      <p:tavLst>
                                        <p:tav tm="0">
                                          <p:val>
                                            <p:fltVal val="-90"/>
                                          </p:val>
                                        </p:tav>
                                        <p:tav tm="100000">
                                          <p:val>
                                            <p:fltVal val="0"/>
                                          </p:val>
                                        </p:tav>
                                      </p:tavLst>
                                    </p:anim>
                                    <p:anim calcmode="lin" valueType="num">
                                      <p:cBhvr>
                                        <p:cTn id="253" dur="500" decel="50000" fill="hold">
                                          <p:stCondLst>
                                            <p:cond delay="0"/>
                                          </p:stCondLst>
                                        </p:cTn>
                                        <p:tgtEl>
                                          <p:spTgt spid="81"/>
                                        </p:tgtEl>
                                        <p:attrNameLst>
                                          <p:attrName>ppt_w</p:attrName>
                                        </p:attrNameLst>
                                      </p:cBhvr>
                                      <p:tavLst>
                                        <p:tav tm="0">
                                          <p:val>
                                            <p:strVal val="#ppt_w"/>
                                          </p:val>
                                        </p:tav>
                                        <p:tav tm="100000">
                                          <p:val>
                                            <p:strVal val="#ppt_w*.05"/>
                                          </p:val>
                                        </p:tav>
                                      </p:tavLst>
                                    </p:anim>
                                    <p:anim calcmode="lin" valueType="num">
                                      <p:cBhvr>
                                        <p:cTn id="254" dur="500" accel="50000" fill="hold">
                                          <p:stCondLst>
                                            <p:cond delay="500"/>
                                          </p:stCondLst>
                                        </p:cTn>
                                        <p:tgtEl>
                                          <p:spTgt spid="81"/>
                                        </p:tgtEl>
                                        <p:attrNameLst>
                                          <p:attrName>ppt_w</p:attrName>
                                        </p:attrNameLst>
                                      </p:cBhvr>
                                      <p:tavLst>
                                        <p:tav tm="0">
                                          <p:val>
                                            <p:strVal val="#ppt_w*.05"/>
                                          </p:val>
                                        </p:tav>
                                        <p:tav tm="100000">
                                          <p:val>
                                            <p:strVal val="#ppt_w"/>
                                          </p:val>
                                        </p:tav>
                                      </p:tavLst>
                                    </p:anim>
                                    <p:anim calcmode="lin" valueType="num">
                                      <p:cBhvr>
                                        <p:cTn id="255" dur="1000" fill="hold"/>
                                        <p:tgtEl>
                                          <p:spTgt spid="81"/>
                                        </p:tgtEl>
                                        <p:attrNameLst>
                                          <p:attrName>ppt_h</p:attrName>
                                        </p:attrNameLst>
                                      </p:cBhvr>
                                      <p:tavLst>
                                        <p:tav tm="0">
                                          <p:val>
                                            <p:strVal val="#ppt_h"/>
                                          </p:val>
                                        </p:tav>
                                        <p:tav tm="100000">
                                          <p:val>
                                            <p:strVal val="#ppt_h"/>
                                          </p:val>
                                        </p:tav>
                                      </p:tavLst>
                                    </p:anim>
                                    <p:anim calcmode="lin" valueType="num">
                                      <p:cBhvr>
                                        <p:cTn id="256" dur="500" decel="50000" fill="hold">
                                          <p:stCondLst>
                                            <p:cond delay="0"/>
                                          </p:stCondLst>
                                        </p:cTn>
                                        <p:tgtEl>
                                          <p:spTgt spid="81"/>
                                        </p:tgtEl>
                                        <p:attrNameLst>
                                          <p:attrName>ppt_x</p:attrName>
                                        </p:attrNameLst>
                                      </p:cBhvr>
                                      <p:tavLst>
                                        <p:tav tm="0">
                                          <p:val>
                                            <p:strVal val="#ppt_x+.4"/>
                                          </p:val>
                                        </p:tav>
                                        <p:tav tm="100000">
                                          <p:val>
                                            <p:strVal val="#ppt_x"/>
                                          </p:val>
                                        </p:tav>
                                      </p:tavLst>
                                    </p:anim>
                                    <p:anim calcmode="lin" valueType="num">
                                      <p:cBhvr>
                                        <p:cTn id="257" dur="500" decel="50000" fill="hold">
                                          <p:stCondLst>
                                            <p:cond delay="0"/>
                                          </p:stCondLst>
                                        </p:cTn>
                                        <p:tgtEl>
                                          <p:spTgt spid="81"/>
                                        </p:tgtEl>
                                        <p:attrNameLst>
                                          <p:attrName>ppt_y</p:attrName>
                                        </p:attrNameLst>
                                      </p:cBhvr>
                                      <p:tavLst>
                                        <p:tav tm="0">
                                          <p:val>
                                            <p:strVal val="#ppt_y-.2"/>
                                          </p:val>
                                        </p:tav>
                                        <p:tav tm="100000">
                                          <p:val>
                                            <p:strVal val="#ppt_y+.1"/>
                                          </p:val>
                                        </p:tav>
                                      </p:tavLst>
                                    </p:anim>
                                    <p:anim calcmode="lin" valueType="num">
                                      <p:cBhvr>
                                        <p:cTn id="258" dur="500" accel="50000" fill="hold">
                                          <p:stCondLst>
                                            <p:cond delay="500"/>
                                          </p:stCondLst>
                                        </p:cTn>
                                        <p:tgtEl>
                                          <p:spTgt spid="81"/>
                                        </p:tgtEl>
                                        <p:attrNameLst>
                                          <p:attrName>ppt_y</p:attrName>
                                        </p:attrNameLst>
                                      </p:cBhvr>
                                      <p:tavLst>
                                        <p:tav tm="0">
                                          <p:val>
                                            <p:strVal val="#ppt_y+.1"/>
                                          </p:val>
                                        </p:tav>
                                        <p:tav tm="100000">
                                          <p:val>
                                            <p:strVal val="#ppt_y"/>
                                          </p:val>
                                        </p:tav>
                                      </p:tavLst>
                                    </p:anim>
                                    <p:animEffect transition="in" filter="fade">
                                      <p:cBhvr>
                                        <p:cTn id="259" dur="1000" decel="50000">
                                          <p:stCondLst>
                                            <p:cond delay="0"/>
                                          </p:stCondLst>
                                        </p:cTn>
                                        <p:tgtEl>
                                          <p:spTgt spid="81"/>
                                        </p:tgtEl>
                                      </p:cBhvr>
                                    </p:animEffect>
                                  </p:childTnLst>
                                </p:cTn>
                              </p:par>
                            </p:childTnLst>
                          </p:cTn>
                        </p:par>
                      </p:childTnLst>
                    </p:cTn>
                  </p:par>
                  <p:par>
                    <p:cTn id="260" fill="hold">
                      <p:stCondLst>
                        <p:cond delay="indefinite"/>
                      </p:stCondLst>
                      <p:childTnLst>
                        <p:par>
                          <p:cTn id="261" fill="hold">
                            <p:stCondLst>
                              <p:cond delay="0"/>
                            </p:stCondLst>
                            <p:childTnLst>
                              <p:par>
                                <p:cTn id="262" presetID="0" presetClass="path" presetSubtype="0" accel="50000" decel="50000" fill="hold" nodeType="clickEffect">
                                  <p:stCondLst>
                                    <p:cond delay="0"/>
                                  </p:stCondLst>
                                  <p:childTnLst>
                                    <p:animMotion origin="layout" path="M 0.36197 -0.10995 C 0.37187 -0.08101 0.38194 -0.05185 0.41371 -0.02823 C 0.44548 -0.00462 0.53541 -0.00323 0.55242 0.03195 C 0.56944 0.06714 0.55155 0.15765 0.51527 0.18241 C 0.47899 0.20718 0.40676 0.19376 0.33454 0.18033 " pathEditMode="relative" ptsTypes="aaaaA">
                                      <p:cBhvr>
                                        <p:cTn id="263" dur="2000" fill="hold"/>
                                        <p:tgtEl>
                                          <p:spTgt spid="14355"/>
                                        </p:tgtEl>
                                        <p:attrNameLst>
                                          <p:attrName>ppt_x</p:attrName>
                                          <p:attrName>ppt_y</p:attrName>
                                        </p:attrNameLst>
                                      </p:cBhvr>
                                    </p:animMotion>
                                  </p:childTnLst>
                                </p:cTn>
                              </p:par>
                            </p:childTnLst>
                          </p:cTn>
                        </p:par>
                      </p:childTnLst>
                    </p:cTn>
                  </p:par>
                  <p:par>
                    <p:cTn id="264" fill="hold">
                      <p:stCondLst>
                        <p:cond delay="indefinite"/>
                      </p:stCondLst>
                      <p:childTnLst>
                        <p:par>
                          <p:cTn id="265" fill="hold">
                            <p:stCondLst>
                              <p:cond delay="0"/>
                            </p:stCondLst>
                            <p:childTnLst>
                              <p:par>
                                <p:cTn id="266" presetID="8" presetClass="exit" presetSubtype="16" fill="hold" nodeType="clickEffect">
                                  <p:stCondLst>
                                    <p:cond delay="0"/>
                                  </p:stCondLst>
                                  <p:childTnLst>
                                    <p:animEffect transition="out" filter="diamond(in)">
                                      <p:cBhvr>
                                        <p:cTn id="267" dur="2000"/>
                                        <p:tgtEl>
                                          <p:spTgt spid="39"/>
                                        </p:tgtEl>
                                      </p:cBhvr>
                                    </p:animEffect>
                                    <p:set>
                                      <p:cBhvr>
                                        <p:cTn id="268" dur="1" fill="hold">
                                          <p:stCondLst>
                                            <p:cond delay="1999"/>
                                          </p:stCondLst>
                                        </p:cTn>
                                        <p:tgtEl>
                                          <p:spTgt spid="39"/>
                                        </p:tgtEl>
                                        <p:attrNameLst>
                                          <p:attrName>style.visibility</p:attrName>
                                        </p:attrNameLst>
                                      </p:cBhvr>
                                      <p:to>
                                        <p:strVal val="hidden"/>
                                      </p:to>
                                    </p:set>
                                  </p:childTnLst>
                                </p:cTn>
                              </p:par>
                              <p:par>
                                <p:cTn id="269" presetID="8" presetClass="exit" presetSubtype="16" fill="hold" nodeType="withEffect">
                                  <p:stCondLst>
                                    <p:cond delay="0"/>
                                  </p:stCondLst>
                                  <p:childTnLst>
                                    <p:animEffect transition="out" filter="diamond(in)">
                                      <p:cBhvr>
                                        <p:cTn id="270" dur="2000"/>
                                        <p:tgtEl>
                                          <p:spTgt spid="95"/>
                                        </p:tgtEl>
                                      </p:cBhvr>
                                    </p:animEffect>
                                    <p:set>
                                      <p:cBhvr>
                                        <p:cTn id="271" dur="1" fill="hold">
                                          <p:stCondLst>
                                            <p:cond delay="1999"/>
                                          </p:stCondLst>
                                        </p:cTn>
                                        <p:tgtEl>
                                          <p:spTgt spid="95"/>
                                        </p:tgtEl>
                                        <p:attrNameLst>
                                          <p:attrName>style.visibility</p:attrName>
                                        </p:attrNameLst>
                                      </p:cBhvr>
                                      <p:to>
                                        <p:strVal val="hidden"/>
                                      </p:to>
                                    </p:set>
                                  </p:childTnLst>
                                </p:cTn>
                              </p:par>
                              <p:par>
                                <p:cTn id="272" presetID="8" presetClass="exit" presetSubtype="16" fill="hold" nodeType="withEffect">
                                  <p:stCondLst>
                                    <p:cond delay="0"/>
                                  </p:stCondLst>
                                  <p:childTnLst>
                                    <p:animEffect transition="out" filter="diamond(in)">
                                      <p:cBhvr>
                                        <p:cTn id="273" dur="2000"/>
                                        <p:tgtEl>
                                          <p:spTgt spid="90"/>
                                        </p:tgtEl>
                                      </p:cBhvr>
                                    </p:animEffect>
                                    <p:set>
                                      <p:cBhvr>
                                        <p:cTn id="274" dur="1" fill="hold">
                                          <p:stCondLst>
                                            <p:cond delay="1999"/>
                                          </p:stCondLst>
                                        </p:cTn>
                                        <p:tgtEl>
                                          <p:spTgt spid="90"/>
                                        </p:tgtEl>
                                        <p:attrNameLst>
                                          <p:attrName>style.visibility</p:attrName>
                                        </p:attrNameLst>
                                      </p:cBhvr>
                                      <p:to>
                                        <p:strVal val="hidden"/>
                                      </p:to>
                                    </p:set>
                                  </p:childTnLst>
                                </p:cTn>
                              </p:par>
                              <p:par>
                                <p:cTn id="275" presetID="8" presetClass="exit" presetSubtype="16" fill="hold" nodeType="withEffect">
                                  <p:stCondLst>
                                    <p:cond delay="0"/>
                                  </p:stCondLst>
                                  <p:childTnLst>
                                    <p:animEffect transition="out" filter="diamond(in)">
                                      <p:cBhvr>
                                        <p:cTn id="276" dur="2000"/>
                                        <p:tgtEl>
                                          <p:spTgt spid="97"/>
                                        </p:tgtEl>
                                      </p:cBhvr>
                                    </p:animEffect>
                                    <p:set>
                                      <p:cBhvr>
                                        <p:cTn id="277" dur="1" fill="hold">
                                          <p:stCondLst>
                                            <p:cond delay="1999"/>
                                          </p:stCondLst>
                                        </p:cTn>
                                        <p:tgtEl>
                                          <p:spTgt spid="97"/>
                                        </p:tgtEl>
                                        <p:attrNameLst>
                                          <p:attrName>style.visibility</p:attrName>
                                        </p:attrNameLst>
                                      </p:cBhvr>
                                      <p:to>
                                        <p:strVal val="hidden"/>
                                      </p:to>
                                    </p:set>
                                  </p:childTnLst>
                                </p:cTn>
                              </p:par>
                              <p:par>
                                <p:cTn id="278" presetID="8" presetClass="exit" presetSubtype="16" fill="hold" nodeType="withEffect">
                                  <p:stCondLst>
                                    <p:cond delay="0"/>
                                  </p:stCondLst>
                                  <p:childTnLst>
                                    <p:animEffect transition="out" filter="diamond(in)">
                                      <p:cBhvr>
                                        <p:cTn id="279" dur="2000"/>
                                        <p:tgtEl>
                                          <p:spTgt spid="81"/>
                                        </p:tgtEl>
                                      </p:cBhvr>
                                    </p:animEffect>
                                    <p:set>
                                      <p:cBhvr>
                                        <p:cTn id="280" dur="1" fill="hold">
                                          <p:stCondLst>
                                            <p:cond delay="1999"/>
                                          </p:stCondLst>
                                        </p:cTn>
                                        <p:tgtEl>
                                          <p:spTgt spid="81"/>
                                        </p:tgtEl>
                                        <p:attrNameLst>
                                          <p:attrName>style.visibility</p:attrName>
                                        </p:attrNameLst>
                                      </p:cBhvr>
                                      <p:to>
                                        <p:strVal val="hidden"/>
                                      </p:to>
                                    </p:set>
                                  </p:childTnLst>
                                </p:cTn>
                              </p:par>
                              <p:par>
                                <p:cTn id="281" presetID="8" presetClass="exit" presetSubtype="16" fill="hold" nodeType="withEffect">
                                  <p:stCondLst>
                                    <p:cond delay="0"/>
                                  </p:stCondLst>
                                  <p:childTnLst>
                                    <p:animEffect transition="out" filter="diamond(in)">
                                      <p:cBhvr>
                                        <p:cTn id="282" dur="2000"/>
                                        <p:tgtEl>
                                          <p:spTgt spid="72"/>
                                        </p:tgtEl>
                                      </p:cBhvr>
                                    </p:animEffect>
                                    <p:set>
                                      <p:cBhvr>
                                        <p:cTn id="283" dur="1" fill="hold">
                                          <p:stCondLst>
                                            <p:cond delay="1999"/>
                                          </p:stCondLst>
                                        </p:cTn>
                                        <p:tgtEl>
                                          <p:spTgt spid="72"/>
                                        </p:tgtEl>
                                        <p:attrNameLst>
                                          <p:attrName>style.visibility</p:attrName>
                                        </p:attrNameLst>
                                      </p:cBhvr>
                                      <p:to>
                                        <p:strVal val="hidden"/>
                                      </p:to>
                                    </p:set>
                                  </p:childTnLst>
                                </p:cTn>
                              </p:par>
                            </p:childTnLst>
                          </p:cTn>
                        </p:par>
                      </p:childTnLst>
                    </p:cTn>
                  </p:par>
                  <p:par>
                    <p:cTn id="284" fill="hold">
                      <p:stCondLst>
                        <p:cond delay="indefinite"/>
                      </p:stCondLst>
                      <p:childTnLst>
                        <p:par>
                          <p:cTn id="285" fill="hold">
                            <p:stCondLst>
                              <p:cond delay="0"/>
                            </p:stCondLst>
                            <p:childTnLst>
                              <p:par>
                                <p:cTn id="286" presetID="39" presetClass="entr" presetSubtype="0" accel="100000" fill="hold" nodeType="clickEffect">
                                  <p:stCondLst>
                                    <p:cond delay="0"/>
                                  </p:stCondLst>
                                  <p:childTnLst>
                                    <p:set>
                                      <p:cBhvr>
                                        <p:cTn id="287" dur="1" fill="hold">
                                          <p:stCondLst>
                                            <p:cond delay="0"/>
                                          </p:stCondLst>
                                        </p:cTn>
                                        <p:tgtEl>
                                          <p:spTgt spid="14356"/>
                                        </p:tgtEl>
                                        <p:attrNameLst>
                                          <p:attrName>style.visibility</p:attrName>
                                        </p:attrNameLst>
                                      </p:cBhvr>
                                      <p:to>
                                        <p:strVal val="visible"/>
                                      </p:to>
                                    </p:set>
                                    <p:anim calcmode="lin" valueType="num">
                                      <p:cBhvr>
                                        <p:cTn id="288" dur="500" fill="hold"/>
                                        <p:tgtEl>
                                          <p:spTgt spid="14356"/>
                                        </p:tgtEl>
                                        <p:attrNameLst>
                                          <p:attrName>ppt_h</p:attrName>
                                        </p:attrNameLst>
                                      </p:cBhvr>
                                      <p:tavLst>
                                        <p:tav tm="0">
                                          <p:val>
                                            <p:strVal val="#ppt_h/20"/>
                                          </p:val>
                                        </p:tav>
                                        <p:tav tm="50000">
                                          <p:val>
                                            <p:strVal val="#ppt_h/20"/>
                                          </p:val>
                                        </p:tav>
                                        <p:tav tm="100000">
                                          <p:val>
                                            <p:strVal val="#ppt_h"/>
                                          </p:val>
                                        </p:tav>
                                      </p:tavLst>
                                    </p:anim>
                                    <p:anim calcmode="lin" valueType="num">
                                      <p:cBhvr>
                                        <p:cTn id="289" dur="500" fill="hold"/>
                                        <p:tgtEl>
                                          <p:spTgt spid="14356"/>
                                        </p:tgtEl>
                                        <p:attrNameLst>
                                          <p:attrName>ppt_w</p:attrName>
                                        </p:attrNameLst>
                                      </p:cBhvr>
                                      <p:tavLst>
                                        <p:tav tm="0">
                                          <p:val>
                                            <p:strVal val="#ppt_w+.3"/>
                                          </p:val>
                                        </p:tav>
                                        <p:tav tm="50000">
                                          <p:val>
                                            <p:strVal val="#ppt_w+.3"/>
                                          </p:val>
                                        </p:tav>
                                        <p:tav tm="100000">
                                          <p:val>
                                            <p:strVal val="#ppt_w"/>
                                          </p:val>
                                        </p:tav>
                                      </p:tavLst>
                                    </p:anim>
                                    <p:anim calcmode="lin" valueType="num">
                                      <p:cBhvr>
                                        <p:cTn id="290" dur="500" fill="hold"/>
                                        <p:tgtEl>
                                          <p:spTgt spid="14356"/>
                                        </p:tgtEl>
                                        <p:attrNameLst>
                                          <p:attrName>ppt_x</p:attrName>
                                        </p:attrNameLst>
                                      </p:cBhvr>
                                      <p:tavLst>
                                        <p:tav tm="0">
                                          <p:val>
                                            <p:strVal val="#ppt_x-.3"/>
                                          </p:val>
                                        </p:tav>
                                        <p:tav tm="50000">
                                          <p:val>
                                            <p:strVal val="#ppt_x"/>
                                          </p:val>
                                        </p:tav>
                                        <p:tav tm="100000">
                                          <p:val>
                                            <p:strVal val="#ppt_x"/>
                                          </p:val>
                                        </p:tav>
                                      </p:tavLst>
                                    </p:anim>
                                    <p:anim calcmode="lin" valueType="num">
                                      <p:cBhvr>
                                        <p:cTn id="291" dur="500" fill="hold"/>
                                        <p:tgtEl>
                                          <p:spTgt spid="14356"/>
                                        </p:tgtEl>
                                        <p:attrNameLst>
                                          <p:attrName>ppt_y</p:attrName>
                                        </p:attrNameLst>
                                      </p:cBhvr>
                                      <p:tavLst>
                                        <p:tav tm="0">
                                          <p:val>
                                            <p:strVal val="#ppt_y"/>
                                          </p:val>
                                        </p:tav>
                                        <p:tav tm="100000">
                                          <p:val>
                                            <p:strVal val="#ppt_y"/>
                                          </p:val>
                                        </p:tav>
                                      </p:tavLst>
                                    </p:anim>
                                  </p:childTnLst>
                                </p:cTn>
                              </p:par>
                              <p:par>
                                <p:cTn id="292" presetID="4" presetClass="entr" presetSubtype="16" fill="hold" nodeType="withEffect">
                                  <p:stCondLst>
                                    <p:cond delay="0"/>
                                  </p:stCondLst>
                                  <p:childTnLst>
                                    <p:set>
                                      <p:cBhvr>
                                        <p:cTn id="293" dur="1" fill="hold">
                                          <p:stCondLst>
                                            <p:cond delay="0"/>
                                          </p:stCondLst>
                                        </p:cTn>
                                        <p:tgtEl>
                                          <p:spTgt spid="69"/>
                                        </p:tgtEl>
                                        <p:attrNameLst>
                                          <p:attrName>style.visibility</p:attrName>
                                        </p:attrNameLst>
                                      </p:cBhvr>
                                      <p:to>
                                        <p:strVal val="visible"/>
                                      </p:to>
                                    </p:set>
                                    <p:animEffect transition="in" filter="box(in)">
                                      <p:cBhvr>
                                        <p:cTn id="294" dur="500"/>
                                        <p:tgtEl>
                                          <p:spTgt spid="69"/>
                                        </p:tgtEl>
                                      </p:cBhvr>
                                    </p:animEffect>
                                  </p:childTnLst>
                                </p:cTn>
                              </p:par>
                              <p:par>
                                <p:cTn id="295" presetID="5" presetClass="entr" presetSubtype="10" fill="hold" nodeType="withEffect">
                                  <p:stCondLst>
                                    <p:cond delay="0"/>
                                  </p:stCondLst>
                                  <p:childTnLst>
                                    <p:set>
                                      <p:cBhvr>
                                        <p:cTn id="296" dur="1" fill="hold">
                                          <p:stCondLst>
                                            <p:cond delay="0"/>
                                          </p:stCondLst>
                                        </p:cTn>
                                        <p:tgtEl>
                                          <p:spTgt spid="14357"/>
                                        </p:tgtEl>
                                        <p:attrNameLst>
                                          <p:attrName>style.visibility</p:attrName>
                                        </p:attrNameLst>
                                      </p:cBhvr>
                                      <p:to>
                                        <p:strVal val="visible"/>
                                      </p:to>
                                    </p:set>
                                    <p:animEffect transition="in" filter="checkerboard(across)">
                                      <p:cBhvr>
                                        <p:cTn id="297" dur="500"/>
                                        <p:tgtEl>
                                          <p:spTgt spid="14357"/>
                                        </p:tgtEl>
                                      </p:cBhvr>
                                    </p:animEffect>
                                  </p:childTnLst>
                                </p:cTn>
                              </p:par>
                            </p:childTnLst>
                          </p:cTn>
                        </p:par>
                      </p:childTnLst>
                    </p:cTn>
                  </p:par>
                  <p:par>
                    <p:cTn id="298" fill="hold">
                      <p:stCondLst>
                        <p:cond delay="indefinite"/>
                      </p:stCondLst>
                      <p:childTnLst>
                        <p:par>
                          <p:cTn id="299" fill="hold">
                            <p:stCondLst>
                              <p:cond delay="0"/>
                            </p:stCondLst>
                            <p:childTnLst>
                              <p:par>
                                <p:cTn id="300" presetID="5" presetClass="entr" presetSubtype="10" fill="hold" nodeType="clickEffect">
                                  <p:stCondLst>
                                    <p:cond delay="0"/>
                                  </p:stCondLst>
                                  <p:childTnLst>
                                    <p:set>
                                      <p:cBhvr>
                                        <p:cTn id="301" dur="1" fill="hold">
                                          <p:stCondLst>
                                            <p:cond delay="0"/>
                                          </p:stCondLst>
                                        </p:cTn>
                                        <p:tgtEl>
                                          <p:spTgt spid="14358"/>
                                        </p:tgtEl>
                                        <p:attrNameLst>
                                          <p:attrName>style.visibility</p:attrName>
                                        </p:attrNameLst>
                                      </p:cBhvr>
                                      <p:to>
                                        <p:strVal val="visible"/>
                                      </p:to>
                                    </p:set>
                                    <p:animEffect transition="in" filter="checkerboard(across)">
                                      <p:cBhvr>
                                        <p:cTn id="302" dur="500"/>
                                        <p:tgtEl>
                                          <p:spTgt spid="14358"/>
                                        </p:tgtEl>
                                      </p:cBhvr>
                                    </p:animEffect>
                                  </p:childTnLst>
                                </p:cTn>
                              </p:par>
                              <p:par>
                                <p:cTn id="303" presetID="4" presetClass="entr" presetSubtype="16" fill="hold" nodeType="withEffect">
                                  <p:stCondLst>
                                    <p:cond delay="0"/>
                                  </p:stCondLst>
                                  <p:childTnLst>
                                    <p:set>
                                      <p:cBhvr>
                                        <p:cTn id="304" dur="1" fill="hold">
                                          <p:stCondLst>
                                            <p:cond delay="0"/>
                                          </p:stCondLst>
                                        </p:cTn>
                                        <p:tgtEl>
                                          <p:spTgt spid="71"/>
                                        </p:tgtEl>
                                        <p:attrNameLst>
                                          <p:attrName>style.visibility</p:attrName>
                                        </p:attrNameLst>
                                      </p:cBhvr>
                                      <p:to>
                                        <p:strVal val="visible"/>
                                      </p:to>
                                    </p:set>
                                    <p:animEffect transition="in" filter="box(in)">
                                      <p:cBhvr>
                                        <p:cTn id="305" dur="500"/>
                                        <p:tgtEl>
                                          <p:spTgt spid="71"/>
                                        </p:tgtEl>
                                      </p:cBhvr>
                                    </p:animEffect>
                                  </p:childTnLst>
                                </p:cTn>
                              </p:par>
                            </p:childTnLst>
                          </p:cTn>
                        </p:par>
                      </p:childTnLst>
                    </p:cTn>
                  </p:par>
                  <p:par>
                    <p:cTn id="306" fill="hold">
                      <p:stCondLst>
                        <p:cond delay="indefinite"/>
                      </p:stCondLst>
                      <p:childTnLst>
                        <p:par>
                          <p:cTn id="307" fill="hold">
                            <p:stCondLst>
                              <p:cond delay="0"/>
                            </p:stCondLst>
                            <p:childTnLst>
                              <p:par>
                                <p:cTn id="308" presetID="9" presetClass="entr" presetSubtype="0" fill="hold" nodeType="clickEffect">
                                  <p:stCondLst>
                                    <p:cond delay="0"/>
                                  </p:stCondLst>
                                  <p:childTnLst>
                                    <p:set>
                                      <p:cBhvr>
                                        <p:cTn id="309" dur="1" fill="hold">
                                          <p:stCondLst>
                                            <p:cond delay="0"/>
                                          </p:stCondLst>
                                        </p:cTn>
                                        <p:tgtEl>
                                          <p:spTgt spid="73"/>
                                        </p:tgtEl>
                                        <p:attrNameLst>
                                          <p:attrName>style.visibility</p:attrName>
                                        </p:attrNameLst>
                                      </p:cBhvr>
                                      <p:to>
                                        <p:strVal val="visible"/>
                                      </p:to>
                                    </p:set>
                                    <p:animEffect transition="in" filter="dissolve">
                                      <p:cBhvr>
                                        <p:cTn id="310" dur="500"/>
                                        <p:tgtEl>
                                          <p:spTgt spid="73"/>
                                        </p:tgtEl>
                                      </p:cBhvr>
                                    </p:animEffect>
                                  </p:childTnLst>
                                </p:cTn>
                              </p:par>
                            </p:childTnLst>
                          </p:cTn>
                        </p:par>
                      </p:childTnLst>
                    </p:cTn>
                  </p:par>
                  <p:par>
                    <p:cTn id="311" fill="hold">
                      <p:stCondLst>
                        <p:cond delay="indefinite"/>
                      </p:stCondLst>
                      <p:childTnLst>
                        <p:par>
                          <p:cTn id="312" fill="hold">
                            <p:stCondLst>
                              <p:cond delay="0"/>
                            </p:stCondLst>
                            <p:childTnLst>
                              <p:par>
                                <p:cTn id="313" presetID="0" presetClass="path" presetSubtype="0" accel="50000" decel="50000" fill="hold" nodeType="clickEffect">
                                  <p:stCondLst>
                                    <p:cond delay="0"/>
                                  </p:stCondLst>
                                  <p:childTnLst>
                                    <p:animMotion origin="layout" path="M -0.29358 0.01297 C -0.32553 -0.0324 -0.3573 -0.07777 -0.38698 -0.09236 C -0.4165 -0.10694 -0.45782 -0.07801 -0.47188 -0.07523 " pathEditMode="relative" rAng="0" ptsTypes="aaA">
                                      <p:cBhvr>
                                        <p:cTn id="314" dur="2000" fill="hold"/>
                                        <p:tgtEl>
                                          <p:spTgt spid="14359"/>
                                        </p:tgtEl>
                                        <p:attrNameLst>
                                          <p:attrName>ppt_x</p:attrName>
                                          <p:attrName>ppt_y</p:attrName>
                                        </p:attrNameLst>
                                      </p:cBhvr>
                                      <p:rCtr x="-89" y="-60"/>
                                    </p:animMotion>
                                  </p:childTnLst>
                                </p:cTn>
                              </p:par>
                              <p:par>
                                <p:cTn id="315" presetID="0" presetClass="path" presetSubtype="0" accel="50000" decel="50000" fill="hold" nodeType="withEffect">
                                  <p:stCondLst>
                                    <p:cond delay="0"/>
                                  </p:stCondLst>
                                  <p:childTnLst>
                                    <p:animMotion origin="layout" path="M -0.29115 0.03449 C -0.30694 -0.00347 -0.32257 -0.04143 -0.34427 -0.06643 C -0.36597 -0.09143 -0.39236 -0.11273 -0.4217 -0.11597 C -0.45104 -0.11921 -0.50382 -0.09097 -0.52014 -0.08588 " pathEditMode="relative" ptsTypes="aaaA">
                                      <p:cBhvr>
                                        <p:cTn id="316" dur="2000" fill="hold"/>
                                        <p:tgtEl>
                                          <p:spTgt spid="51"/>
                                        </p:tgtEl>
                                        <p:attrNameLst>
                                          <p:attrName>ppt_x</p:attrName>
                                          <p:attrName>ppt_y</p:attrName>
                                        </p:attrNameLst>
                                      </p:cBhvr>
                                    </p:animMotion>
                                  </p:childTnLst>
                                </p:cTn>
                              </p:par>
                              <p:par>
                                <p:cTn id="317" presetID="4" presetClass="exit" presetSubtype="16" fill="hold" nodeType="withEffect">
                                  <p:stCondLst>
                                    <p:cond delay="0"/>
                                  </p:stCondLst>
                                  <p:childTnLst>
                                    <p:animEffect transition="out" filter="box(in)">
                                      <p:cBhvr>
                                        <p:cTn id="318" dur="500"/>
                                        <p:tgtEl>
                                          <p:spTgt spid="85"/>
                                        </p:tgtEl>
                                      </p:cBhvr>
                                    </p:animEffect>
                                    <p:set>
                                      <p:cBhvr>
                                        <p:cTn id="319" dur="1" fill="hold">
                                          <p:stCondLst>
                                            <p:cond delay="499"/>
                                          </p:stCondLst>
                                        </p:cTn>
                                        <p:tgtEl>
                                          <p:spTgt spid="85"/>
                                        </p:tgtEl>
                                        <p:attrNameLst>
                                          <p:attrName>style.visibility</p:attrName>
                                        </p:attrNameLst>
                                      </p:cBhvr>
                                      <p:to>
                                        <p:strVal val="hidden"/>
                                      </p:to>
                                    </p:set>
                                  </p:childTnLst>
                                </p:cTn>
                              </p:par>
                            </p:childTnLst>
                          </p:cTn>
                        </p:par>
                      </p:childTnLst>
                    </p:cTn>
                  </p:par>
                  <p:par>
                    <p:cTn id="320" fill="hold">
                      <p:stCondLst>
                        <p:cond delay="indefinite"/>
                      </p:stCondLst>
                      <p:childTnLst>
                        <p:par>
                          <p:cTn id="321" fill="hold">
                            <p:stCondLst>
                              <p:cond delay="0"/>
                            </p:stCondLst>
                            <p:childTnLst>
                              <p:par>
                                <p:cTn id="322" presetID="2" presetClass="exit" presetSubtype="4" fill="hold" nodeType="clickEffect">
                                  <p:stCondLst>
                                    <p:cond delay="0"/>
                                  </p:stCondLst>
                                  <p:childTnLst>
                                    <p:anim calcmode="lin" valueType="num">
                                      <p:cBhvr additive="base">
                                        <p:cTn id="323" dur="500"/>
                                        <p:tgtEl>
                                          <p:spTgt spid="51"/>
                                        </p:tgtEl>
                                        <p:attrNameLst>
                                          <p:attrName>ppt_x</p:attrName>
                                        </p:attrNameLst>
                                      </p:cBhvr>
                                      <p:tavLst>
                                        <p:tav tm="0">
                                          <p:val>
                                            <p:strVal val="ppt_x"/>
                                          </p:val>
                                        </p:tav>
                                        <p:tav tm="100000">
                                          <p:val>
                                            <p:strVal val="ppt_x"/>
                                          </p:val>
                                        </p:tav>
                                      </p:tavLst>
                                    </p:anim>
                                    <p:anim calcmode="lin" valueType="num">
                                      <p:cBhvr additive="base">
                                        <p:cTn id="324" dur="500"/>
                                        <p:tgtEl>
                                          <p:spTgt spid="51"/>
                                        </p:tgtEl>
                                        <p:attrNameLst>
                                          <p:attrName>ppt_y</p:attrName>
                                        </p:attrNameLst>
                                      </p:cBhvr>
                                      <p:tavLst>
                                        <p:tav tm="0">
                                          <p:val>
                                            <p:strVal val="ppt_y"/>
                                          </p:val>
                                        </p:tav>
                                        <p:tav tm="100000">
                                          <p:val>
                                            <p:strVal val="1+ppt_h/2"/>
                                          </p:val>
                                        </p:tav>
                                      </p:tavLst>
                                    </p:anim>
                                    <p:set>
                                      <p:cBhvr>
                                        <p:cTn id="325" dur="1" fill="hold">
                                          <p:stCondLst>
                                            <p:cond delay="499"/>
                                          </p:stCondLst>
                                        </p:cTn>
                                        <p:tgtEl>
                                          <p:spTgt spid="51"/>
                                        </p:tgtEl>
                                        <p:attrNameLst>
                                          <p:attrName>style.visibility</p:attrName>
                                        </p:attrNameLst>
                                      </p:cBhvr>
                                      <p:to>
                                        <p:strVal val="hidden"/>
                                      </p:to>
                                    </p:set>
                                  </p:childTnLst>
                                </p:cTn>
                              </p:par>
                            </p:childTnLst>
                          </p:cTn>
                        </p:par>
                      </p:childTnLst>
                    </p:cTn>
                  </p:par>
                  <p:par>
                    <p:cTn id="326" fill="hold">
                      <p:stCondLst>
                        <p:cond delay="indefinite"/>
                      </p:stCondLst>
                      <p:childTnLst>
                        <p:par>
                          <p:cTn id="327" fill="hold">
                            <p:stCondLst>
                              <p:cond delay="0"/>
                            </p:stCondLst>
                            <p:childTnLst>
                              <p:par>
                                <p:cTn id="328" presetID="9" presetClass="entr" presetSubtype="0" fill="hold" nodeType="clickEffect">
                                  <p:stCondLst>
                                    <p:cond delay="0"/>
                                  </p:stCondLst>
                                  <p:childTnLst>
                                    <p:set>
                                      <p:cBhvr>
                                        <p:cTn id="329" dur="1" fill="hold">
                                          <p:stCondLst>
                                            <p:cond delay="0"/>
                                          </p:stCondLst>
                                        </p:cTn>
                                        <p:tgtEl>
                                          <p:spTgt spid="80"/>
                                        </p:tgtEl>
                                        <p:attrNameLst>
                                          <p:attrName>style.visibility</p:attrName>
                                        </p:attrNameLst>
                                      </p:cBhvr>
                                      <p:to>
                                        <p:strVal val="visible"/>
                                      </p:to>
                                    </p:set>
                                    <p:animEffect transition="in" filter="dissolve">
                                      <p:cBhvr>
                                        <p:cTn id="330" dur="500"/>
                                        <p:tgtEl>
                                          <p:spTgt spid="80"/>
                                        </p:tgtEl>
                                      </p:cBhvr>
                                    </p:animEffect>
                                  </p:childTnLst>
                                </p:cTn>
                              </p:par>
                            </p:childTnLst>
                          </p:cTn>
                        </p:par>
                      </p:childTnLst>
                    </p:cTn>
                  </p:par>
                  <p:par>
                    <p:cTn id="331" fill="hold">
                      <p:stCondLst>
                        <p:cond delay="indefinite"/>
                      </p:stCondLst>
                      <p:childTnLst>
                        <p:par>
                          <p:cTn id="332" fill="hold">
                            <p:stCondLst>
                              <p:cond delay="0"/>
                            </p:stCondLst>
                            <p:childTnLst>
                              <p:par>
                                <p:cTn id="333" presetID="0" presetClass="path" presetSubtype="0" accel="50000" decel="50000" fill="hold" nodeType="clickEffect">
                                  <p:stCondLst>
                                    <p:cond delay="0"/>
                                  </p:stCondLst>
                                  <p:childTnLst>
                                    <p:animMotion origin="layout" path="M -0.62153 -0.04375 C -0.69827 0.03727 -0.77448 0.11898 -0.82848 0.17269 C -0.88212 0.22686 -0.92483 0.26158 -0.94445 0.28172 " pathEditMode="relative" rAng="0" ptsTypes="aaA">
                                      <p:cBhvr>
                                        <p:cTn id="334" dur="2000" fill="hold"/>
                                        <p:tgtEl>
                                          <p:spTgt spid="14359"/>
                                        </p:tgtEl>
                                        <p:attrNameLst>
                                          <p:attrName>ppt_x</p:attrName>
                                          <p:attrName>ppt_y</p:attrName>
                                        </p:attrNameLst>
                                      </p:cBhvr>
                                      <p:rCtr x="-161" y="163"/>
                                    </p:animMotion>
                                  </p:childTnLst>
                                </p:cTn>
                              </p:par>
                            </p:childTnLst>
                          </p:cTn>
                        </p:par>
                      </p:childTnLst>
                    </p:cTn>
                  </p:par>
                  <p:par>
                    <p:cTn id="335" fill="hold">
                      <p:stCondLst>
                        <p:cond delay="indefinite"/>
                      </p:stCondLst>
                      <p:childTnLst>
                        <p:par>
                          <p:cTn id="336" fill="hold">
                            <p:stCondLst>
                              <p:cond delay="0"/>
                            </p:stCondLst>
                            <p:childTnLst>
                              <p:par>
                                <p:cTn id="337" presetID="25" presetClass="entr" presetSubtype="0" fill="hold" nodeType="clickEffect">
                                  <p:stCondLst>
                                    <p:cond delay="0"/>
                                  </p:stCondLst>
                                  <p:childTnLst>
                                    <p:set>
                                      <p:cBhvr>
                                        <p:cTn id="338" dur="1" fill="hold">
                                          <p:stCondLst>
                                            <p:cond delay="0"/>
                                          </p:stCondLst>
                                        </p:cTn>
                                        <p:tgtEl>
                                          <p:spTgt spid="54"/>
                                        </p:tgtEl>
                                        <p:attrNameLst>
                                          <p:attrName>style.visibility</p:attrName>
                                        </p:attrNameLst>
                                      </p:cBhvr>
                                      <p:to>
                                        <p:strVal val="visible"/>
                                      </p:to>
                                    </p:set>
                                    <p:anim calcmode="lin" valueType="num">
                                      <p:cBhvr>
                                        <p:cTn id="339" dur="500" decel="50000" fill="hold">
                                          <p:stCondLst>
                                            <p:cond delay="0"/>
                                          </p:stCondLst>
                                        </p:cTn>
                                        <p:tgtEl>
                                          <p:spTgt spid="54"/>
                                        </p:tgtEl>
                                        <p:attrNameLst>
                                          <p:attrName>style.rotation</p:attrName>
                                        </p:attrNameLst>
                                      </p:cBhvr>
                                      <p:tavLst>
                                        <p:tav tm="0">
                                          <p:val>
                                            <p:fltVal val="-90"/>
                                          </p:val>
                                        </p:tav>
                                        <p:tav tm="100000">
                                          <p:val>
                                            <p:fltVal val="0"/>
                                          </p:val>
                                        </p:tav>
                                      </p:tavLst>
                                    </p:anim>
                                    <p:anim calcmode="lin" valueType="num">
                                      <p:cBhvr>
                                        <p:cTn id="340" dur="500" decel="50000" fill="hold">
                                          <p:stCondLst>
                                            <p:cond delay="0"/>
                                          </p:stCondLst>
                                        </p:cTn>
                                        <p:tgtEl>
                                          <p:spTgt spid="54"/>
                                        </p:tgtEl>
                                        <p:attrNameLst>
                                          <p:attrName>ppt_w</p:attrName>
                                        </p:attrNameLst>
                                      </p:cBhvr>
                                      <p:tavLst>
                                        <p:tav tm="0">
                                          <p:val>
                                            <p:strVal val="#ppt_w"/>
                                          </p:val>
                                        </p:tav>
                                        <p:tav tm="100000">
                                          <p:val>
                                            <p:strVal val="#ppt_w*.05"/>
                                          </p:val>
                                        </p:tav>
                                      </p:tavLst>
                                    </p:anim>
                                    <p:anim calcmode="lin" valueType="num">
                                      <p:cBhvr>
                                        <p:cTn id="341" dur="500" accel="50000" fill="hold">
                                          <p:stCondLst>
                                            <p:cond delay="500"/>
                                          </p:stCondLst>
                                        </p:cTn>
                                        <p:tgtEl>
                                          <p:spTgt spid="54"/>
                                        </p:tgtEl>
                                        <p:attrNameLst>
                                          <p:attrName>ppt_w</p:attrName>
                                        </p:attrNameLst>
                                      </p:cBhvr>
                                      <p:tavLst>
                                        <p:tav tm="0">
                                          <p:val>
                                            <p:strVal val="#ppt_w*.05"/>
                                          </p:val>
                                        </p:tav>
                                        <p:tav tm="100000">
                                          <p:val>
                                            <p:strVal val="#ppt_w"/>
                                          </p:val>
                                        </p:tav>
                                      </p:tavLst>
                                    </p:anim>
                                    <p:anim calcmode="lin" valueType="num">
                                      <p:cBhvr>
                                        <p:cTn id="342" dur="1000" fill="hold"/>
                                        <p:tgtEl>
                                          <p:spTgt spid="54"/>
                                        </p:tgtEl>
                                        <p:attrNameLst>
                                          <p:attrName>ppt_h</p:attrName>
                                        </p:attrNameLst>
                                      </p:cBhvr>
                                      <p:tavLst>
                                        <p:tav tm="0">
                                          <p:val>
                                            <p:strVal val="#ppt_h"/>
                                          </p:val>
                                        </p:tav>
                                        <p:tav tm="100000">
                                          <p:val>
                                            <p:strVal val="#ppt_h"/>
                                          </p:val>
                                        </p:tav>
                                      </p:tavLst>
                                    </p:anim>
                                    <p:anim calcmode="lin" valueType="num">
                                      <p:cBhvr>
                                        <p:cTn id="343" dur="500" decel="50000" fill="hold">
                                          <p:stCondLst>
                                            <p:cond delay="0"/>
                                          </p:stCondLst>
                                        </p:cTn>
                                        <p:tgtEl>
                                          <p:spTgt spid="54"/>
                                        </p:tgtEl>
                                        <p:attrNameLst>
                                          <p:attrName>ppt_x</p:attrName>
                                        </p:attrNameLst>
                                      </p:cBhvr>
                                      <p:tavLst>
                                        <p:tav tm="0">
                                          <p:val>
                                            <p:strVal val="#ppt_x+.4"/>
                                          </p:val>
                                        </p:tav>
                                        <p:tav tm="100000">
                                          <p:val>
                                            <p:strVal val="#ppt_x"/>
                                          </p:val>
                                        </p:tav>
                                      </p:tavLst>
                                    </p:anim>
                                    <p:anim calcmode="lin" valueType="num">
                                      <p:cBhvr>
                                        <p:cTn id="344" dur="500" decel="50000" fill="hold">
                                          <p:stCondLst>
                                            <p:cond delay="0"/>
                                          </p:stCondLst>
                                        </p:cTn>
                                        <p:tgtEl>
                                          <p:spTgt spid="54"/>
                                        </p:tgtEl>
                                        <p:attrNameLst>
                                          <p:attrName>ppt_y</p:attrName>
                                        </p:attrNameLst>
                                      </p:cBhvr>
                                      <p:tavLst>
                                        <p:tav tm="0">
                                          <p:val>
                                            <p:strVal val="#ppt_y-.2"/>
                                          </p:val>
                                        </p:tav>
                                        <p:tav tm="100000">
                                          <p:val>
                                            <p:strVal val="#ppt_y+.1"/>
                                          </p:val>
                                        </p:tav>
                                      </p:tavLst>
                                    </p:anim>
                                    <p:anim calcmode="lin" valueType="num">
                                      <p:cBhvr>
                                        <p:cTn id="345" dur="500" accel="50000" fill="hold">
                                          <p:stCondLst>
                                            <p:cond delay="500"/>
                                          </p:stCondLst>
                                        </p:cTn>
                                        <p:tgtEl>
                                          <p:spTgt spid="54"/>
                                        </p:tgtEl>
                                        <p:attrNameLst>
                                          <p:attrName>ppt_y</p:attrName>
                                        </p:attrNameLst>
                                      </p:cBhvr>
                                      <p:tavLst>
                                        <p:tav tm="0">
                                          <p:val>
                                            <p:strVal val="#ppt_y+.1"/>
                                          </p:val>
                                        </p:tav>
                                        <p:tav tm="100000">
                                          <p:val>
                                            <p:strVal val="#ppt_y"/>
                                          </p:val>
                                        </p:tav>
                                      </p:tavLst>
                                    </p:anim>
                                    <p:animEffect transition="in" filter="fade">
                                      <p:cBhvr>
                                        <p:cTn id="346" dur="1000" decel="50000">
                                          <p:stCondLst>
                                            <p:cond delay="0"/>
                                          </p:stCondLst>
                                        </p:cTn>
                                        <p:tgtEl>
                                          <p:spTgt spid="54"/>
                                        </p:tgtEl>
                                      </p:cBhvr>
                                    </p:animEffect>
                                  </p:childTnLst>
                                </p:cTn>
                              </p:par>
                              <p:par>
                                <p:cTn id="347" presetID="0" presetClass="path" presetSubtype="0" accel="50000" decel="50000" fill="hold" nodeType="withEffect">
                                  <p:stCondLst>
                                    <p:cond delay="0"/>
                                  </p:stCondLst>
                                  <p:childTnLst>
                                    <p:animMotion origin="layout" path="M 0.03055 -0.00069 C 0.05885 0.01991 0.08715 0.04051 0.12083 0.05533 C 0.15416 0.07014 0.18611 0.08473 0.23212 0.0875 C 0.27795 0.09028 0.3691 0.03797 0.3967 0.07246 C 0.4243 0.10695 0.39809 0.25718 0.39826 0.29399 " pathEditMode="relative" rAng="0" ptsTypes="aaaaA">
                                      <p:cBhvr>
                                        <p:cTn id="348" dur="2000" fill="hold"/>
                                        <p:tgtEl>
                                          <p:spTgt spid="14384"/>
                                        </p:tgtEl>
                                        <p:attrNameLst>
                                          <p:attrName>ppt_x</p:attrName>
                                          <p:attrName>ppt_y</p:attrName>
                                        </p:attrNameLst>
                                      </p:cBhvr>
                                      <p:rCtr x="197" y="147"/>
                                    </p:animMotion>
                                  </p:childTnLst>
                                </p:cTn>
                              </p:par>
                              <p:par>
                                <p:cTn id="349" presetID="0" presetClass="path" presetSubtype="0" accel="50000" decel="50000" fill="hold" nodeType="withEffect">
                                  <p:stCondLst>
                                    <p:cond delay="0"/>
                                  </p:stCondLst>
                                  <p:childTnLst>
                                    <p:animMotion origin="layout" path="M 0 0 C 0.0283 0.0206 0.0566 0.0412 0.09028 0.05602 C 0.12379 0.07083 0.15556 0.08542 0.20157 0.08819 C 0.2474 0.09097 0.33855 0.03866 0.36615 0.07315 C 0.39375 0.10764 0.36754 0.25787 0.36771 0.29468 " pathEditMode="relative" ptsTypes="aaaaA">
                                      <p:cBhvr>
                                        <p:cTn id="350" dur="2000" fill="hold"/>
                                        <p:tgtEl>
                                          <p:spTgt spid="53"/>
                                        </p:tgtEl>
                                        <p:attrNameLst>
                                          <p:attrName>ppt_x</p:attrName>
                                          <p:attrName>ppt_y</p:attrName>
                                        </p:attrNameLst>
                                      </p:cBhvr>
                                    </p:animMotion>
                                  </p:childTnLst>
                                </p:cTn>
                              </p:par>
                            </p:childTnLst>
                          </p:cTn>
                        </p:par>
                      </p:childTnLst>
                    </p:cTn>
                  </p:par>
                  <p:par>
                    <p:cTn id="351" fill="hold">
                      <p:stCondLst>
                        <p:cond delay="indefinite"/>
                      </p:stCondLst>
                      <p:childTnLst>
                        <p:par>
                          <p:cTn id="352" fill="hold">
                            <p:stCondLst>
                              <p:cond delay="0"/>
                            </p:stCondLst>
                            <p:childTnLst>
                              <p:par>
                                <p:cTn id="353" presetID="25" presetClass="entr" presetSubtype="0" fill="hold" nodeType="clickEffect">
                                  <p:stCondLst>
                                    <p:cond delay="0"/>
                                  </p:stCondLst>
                                  <p:childTnLst>
                                    <p:set>
                                      <p:cBhvr>
                                        <p:cTn id="354" dur="1" fill="hold">
                                          <p:stCondLst>
                                            <p:cond delay="0"/>
                                          </p:stCondLst>
                                        </p:cTn>
                                        <p:tgtEl>
                                          <p:spTgt spid="87"/>
                                        </p:tgtEl>
                                        <p:attrNameLst>
                                          <p:attrName>style.visibility</p:attrName>
                                        </p:attrNameLst>
                                      </p:cBhvr>
                                      <p:to>
                                        <p:strVal val="visible"/>
                                      </p:to>
                                    </p:set>
                                    <p:anim calcmode="lin" valueType="num">
                                      <p:cBhvr>
                                        <p:cTn id="355" dur="500" decel="50000" fill="hold">
                                          <p:stCondLst>
                                            <p:cond delay="0"/>
                                          </p:stCondLst>
                                        </p:cTn>
                                        <p:tgtEl>
                                          <p:spTgt spid="87"/>
                                        </p:tgtEl>
                                        <p:attrNameLst>
                                          <p:attrName>style.rotation</p:attrName>
                                        </p:attrNameLst>
                                      </p:cBhvr>
                                      <p:tavLst>
                                        <p:tav tm="0">
                                          <p:val>
                                            <p:fltVal val="-90"/>
                                          </p:val>
                                        </p:tav>
                                        <p:tav tm="100000">
                                          <p:val>
                                            <p:fltVal val="0"/>
                                          </p:val>
                                        </p:tav>
                                      </p:tavLst>
                                    </p:anim>
                                    <p:anim calcmode="lin" valueType="num">
                                      <p:cBhvr>
                                        <p:cTn id="356" dur="500" decel="50000" fill="hold">
                                          <p:stCondLst>
                                            <p:cond delay="0"/>
                                          </p:stCondLst>
                                        </p:cTn>
                                        <p:tgtEl>
                                          <p:spTgt spid="87"/>
                                        </p:tgtEl>
                                        <p:attrNameLst>
                                          <p:attrName>ppt_w</p:attrName>
                                        </p:attrNameLst>
                                      </p:cBhvr>
                                      <p:tavLst>
                                        <p:tav tm="0">
                                          <p:val>
                                            <p:strVal val="#ppt_w"/>
                                          </p:val>
                                        </p:tav>
                                        <p:tav tm="100000">
                                          <p:val>
                                            <p:strVal val="#ppt_w*.05"/>
                                          </p:val>
                                        </p:tav>
                                      </p:tavLst>
                                    </p:anim>
                                    <p:anim calcmode="lin" valueType="num">
                                      <p:cBhvr>
                                        <p:cTn id="357" dur="500" accel="50000" fill="hold">
                                          <p:stCondLst>
                                            <p:cond delay="500"/>
                                          </p:stCondLst>
                                        </p:cTn>
                                        <p:tgtEl>
                                          <p:spTgt spid="87"/>
                                        </p:tgtEl>
                                        <p:attrNameLst>
                                          <p:attrName>ppt_w</p:attrName>
                                        </p:attrNameLst>
                                      </p:cBhvr>
                                      <p:tavLst>
                                        <p:tav tm="0">
                                          <p:val>
                                            <p:strVal val="#ppt_w*.05"/>
                                          </p:val>
                                        </p:tav>
                                        <p:tav tm="100000">
                                          <p:val>
                                            <p:strVal val="#ppt_w"/>
                                          </p:val>
                                        </p:tav>
                                      </p:tavLst>
                                    </p:anim>
                                    <p:anim calcmode="lin" valueType="num">
                                      <p:cBhvr>
                                        <p:cTn id="358" dur="1000" fill="hold"/>
                                        <p:tgtEl>
                                          <p:spTgt spid="87"/>
                                        </p:tgtEl>
                                        <p:attrNameLst>
                                          <p:attrName>ppt_h</p:attrName>
                                        </p:attrNameLst>
                                      </p:cBhvr>
                                      <p:tavLst>
                                        <p:tav tm="0">
                                          <p:val>
                                            <p:strVal val="#ppt_h"/>
                                          </p:val>
                                        </p:tav>
                                        <p:tav tm="100000">
                                          <p:val>
                                            <p:strVal val="#ppt_h"/>
                                          </p:val>
                                        </p:tav>
                                      </p:tavLst>
                                    </p:anim>
                                    <p:anim calcmode="lin" valueType="num">
                                      <p:cBhvr>
                                        <p:cTn id="359" dur="500" decel="50000" fill="hold">
                                          <p:stCondLst>
                                            <p:cond delay="0"/>
                                          </p:stCondLst>
                                        </p:cTn>
                                        <p:tgtEl>
                                          <p:spTgt spid="87"/>
                                        </p:tgtEl>
                                        <p:attrNameLst>
                                          <p:attrName>ppt_x</p:attrName>
                                        </p:attrNameLst>
                                      </p:cBhvr>
                                      <p:tavLst>
                                        <p:tav tm="0">
                                          <p:val>
                                            <p:strVal val="#ppt_x+.4"/>
                                          </p:val>
                                        </p:tav>
                                        <p:tav tm="100000">
                                          <p:val>
                                            <p:strVal val="#ppt_x"/>
                                          </p:val>
                                        </p:tav>
                                      </p:tavLst>
                                    </p:anim>
                                    <p:anim calcmode="lin" valueType="num">
                                      <p:cBhvr>
                                        <p:cTn id="360" dur="500" decel="50000" fill="hold">
                                          <p:stCondLst>
                                            <p:cond delay="0"/>
                                          </p:stCondLst>
                                        </p:cTn>
                                        <p:tgtEl>
                                          <p:spTgt spid="87"/>
                                        </p:tgtEl>
                                        <p:attrNameLst>
                                          <p:attrName>ppt_y</p:attrName>
                                        </p:attrNameLst>
                                      </p:cBhvr>
                                      <p:tavLst>
                                        <p:tav tm="0">
                                          <p:val>
                                            <p:strVal val="#ppt_y-.2"/>
                                          </p:val>
                                        </p:tav>
                                        <p:tav tm="100000">
                                          <p:val>
                                            <p:strVal val="#ppt_y+.1"/>
                                          </p:val>
                                        </p:tav>
                                      </p:tavLst>
                                    </p:anim>
                                    <p:anim calcmode="lin" valueType="num">
                                      <p:cBhvr>
                                        <p:cTn id="361" dur="500" accel="50000" fill="hold">
                                          <p:stCondLst>
                                            <p:cond delay="500"/>
                                          </p:stCondLst>
                                        </p:cTn>
                                        <p:tgtEl>
                                          <p:spTgt spid="87"/>
                                        </p:tgtEl>
                                        <p:attrNameLst>
                                          <p:attrName>ppt_y</p:attrName>
                                        </p:attrNameLst>
                                      </p:cBhvr>
                                      <p:tavLst>
                                        <p:tav tm="0">
                                          <p:val>
                                            <p:strVal val="#ppt_y+.1"/>
                                          </p:val>
                                        </p:tav>
                                        <p:tav tm="100000">
                                          <p:val>
                                            <p:strVal val="#ppt_y"/>
                                          </p:val>
                                        </p:tav>
                                      </p:tavLst>
                                    </p:anim>
                                    <p:animEffect transition="in" filter="fade">
                                      <p:cBhvr>
                                        <p:cTn id="362" dur="1000" decel="50000">
                                          <p:stCondLst>
                                            <p:cond delay="0"/>
                                          </p:stCondLst>
                                        </p:cTn>
                                        <p:tgtEl>
                                          <p:spTgt spid="87"/>
                                        </p:tgtEl>
                                      </p:cBhvr>
                                    </p:animEffect>
                                  </p:childTnLst>
                                </p:cTn>
                              </p:par>
                            </p:childTnLst>
                          </p:cTn>
                        </p:par>
                      </p:childTnLst>
                    </p:cTn>
                  </p:par>
                  <p:par>
                    <p:cTn id="363" fill="hold">
                      <p:stCondLst>
                        <p:cond delay="indefinite"/>
                      </p:stCondLst>
                      <p:childTnLst>
                        <p:par>
                          <p:cTn id="364" fill="hold">
                            <p:stCondLst>
                              <p:cond delay="0"/>
                            </p:stCondLst>
                            <p:childTnLst>
                              <p:par>
                                <p:cTn id="365" presetID="25" presetClass="entr" presetSubtype="0" fill="hold" nodeType="clickEffect">
                                  <p:stCondLst>
                                    <p:cond delay="0"/>
                                  </p:stCondLst>
                                  <p:childTnLst>
                                    <p:set>
                                      <p:cBhvr>
                                        <p:cTn id="366" dur="1" fill="hold">
                                          <p:stCondLst>
                                            <p:cond delay="0"/>
                                          </p:stCondLst>
                                        </p:cTn>
                                        <p:tgtEl>
                                          <p:spTgt spid="84"/>
                                        </p:tgtEl>
                                        <p:attrNameLst>
                                          <p:attrName>style.visibility</p:attrName>
                                        </p:attrNameLst>
                                      </p:cBhvr>
                                      <p:to>
                                        <p:strVal val="visible"/>
                                      </p:to>
                                    </p:set>
                                    <p:anim calcmode="lin" valueType="num">
                                      <p:cBhvr>
                                        <p:cTn id="367" dur="500" decel="50000" fill="hold">
                                          <p:stCondLst>
                                            <p:cond delay="0"/>
                                          </p:stCondLst>
                                        </p:cTn>
                                        <p:tgtEl>
                                          <p:spTgt spid="84"/>
                                        </p:tgtEl>
                                        <p:attrNameLst>
                                          <p:attrName>style.rotation</p:attrName>
                                        </p:attrNameLst>
                                      </p:cBhvr>
                                      <p:tavLst>
                                        <p:tav tm="0">
                                          <p:val>
                                            <p:fltVal val="-90"/>
                                          </p:val>
                                        </p:tav>
                                        <p:tav tm="100000">
                                          <p:val>
                                            <p:fltVal val="0"/>
                                          </p:val>
                                        </p:tav>
                                      </p:tavLst>
                                    </p:anim>
                                    <p:anim calcmode="lin" valueType="num">
                                      <p:cBhvr>
                                        <p:cTn id="368" dur="500" decel="50000" fill="hold">
                                          <p:stCondLst>
                                            <p:cond delay="0"/>
                                          </p:stCondLst>
                                        </p:cTn>
                                        <p:tgtEl>
                                          <p:spTgt spid="84"/>
                                        </p:tgtEl>
                                        <p:attrNameLst>
                                          <p:attrName>ppt_w</p:attrName>
                                        </p:attrNameLst>
                                      </p:cBhvr>
                                      <p:tavLst>
                                        <p:tav tm="0">
                                          <p:val>
                                            <p:strVal val="#ppt_w"/>
                                          </p:val>
                                        </p:tav>
                                        <p:tav tm="100000">
                                          <p:val>
                                            <p:strVal val="#ppt_w*.05"/>
                                          </p:val>
                                        </p:tav>
                                      </p:tavLst>
                                    </p:anim>
                                    <p:anim calcmode="lin" valueType="num">
                                      <p:cBhvr>
                                        <p:cTn id="369" dur="500" accel="50000" fill="hold">
                                          <p:stCondLst>
                                            <p:cond delay="500"/>
                                          </p:stCondLst>
                                        </p:cTn>
                                        <p:tgtEl>
                                          <p:spTgt spid="84"/>
                                        </p:tgtEl>
                                        <p:attrNameLst>
                                          <p:attrName>ppt_w</p:attrName>
                                        </p:attrNameLst>
                                      </p:cBhvr>
                                      <p:tavLst>
                                        <p:tav tm="0">
                                          <p:val>
                                            <p:strVal val="#ppt_w*.05"/>
                                          </p:val>
                                        </p:tav>
                                        <p:tav tm="100000">
                                          <p:val>
                                            <p:strVal val="#ppt_w"/>
                                          </p:val>
                                        </p:tav>
                                      </p:tavLst>
                                    </p:anim>
                                    <p:anim calcmode="lin" valueType="num">
                                      <p:cBhvr>
                                        <p:cTn id="370" dur="1000" fill="hold"/>
                                        <p:tgtEl>
                                          <p:spTgt spid="84"/>
                                        </p:tgtEl>
                                        <p:attrNameLst>
                                          <p:attrName>ppt_h</p:attrName>
                                        </p:attrNameLst>
                                      </p:cBhvr>
                                      <p:tavLst>
                                        <p:tav tm="0">
                                          <p:val>
                                            <p:strVal val="#ppt_h"/>
                                          </p:val>
                                        </p:tav>
                                        <p:tav tm="100000">
                                          <p:val>
                                            <p:strVal val="#ppt_h"/>
                                          </p:val>
                                        </p:tav>
                                      </p:tavLst>
                                    </p:anim>
                                    <p:anim calcmode="lin" valueType="num">
                                      <p:cBhvr>
                                        <p:cTn id="371" dur="500" decel="50000" fill="hold">
                                          <p:stCondLst>
                                            <p:cond delay="0"/>
                                          </p:stCondLst>
                                        </p:cTn>
                                        <p:tgtEl>
                                          <p:spTgt spid="84"/>
                                        </p:tgtEl>
                                        <p:attrNameLst>
                                          <p:attrName>ppt_x</p:attrName>
                                        </p:attrNameLst>
                                      </p:cBhvr>
                                      <p:tavLst>
                                        <p:tav tm="0">
                                          <p:val>
                                            <p:strVal val="#ppt_x+.4"/>
                                          </p:val>
                                        </p:tav>
                                        <p:tav tm="100000">
                                          <p:val>
                                            <p:strVal val="#ppt_x"/>
                                          </p:val>
                                        </p:tav>
                                      </p:tavLst>
                                    </p:anim>
                                    <p:anim calcmode="lin" valueType="num">
                                      <p:cBhvr>
                                        <p:cTn id="372" dur="500" decel="50000" fill="hold">
                                          <p:stCondLst>
                                            <p:cond delay="0"/>
                                          </p:stCondLst>
                                        </p:cTn>
                                        <p:tgtEl>
                                          <p:spTgt spid="84"/>
                                        </p:tgtEl>
                                        <p:attrNameLst>
                                          <p:attrName>ppt_y</p:attrName>
                                        </p:attrNameLst>
                                      </p:cBhvr>
                                      <p:tavLst>
                                        <p:tav tm="0">
                                          <p:val>
                                            <p:strVal val="#ppt_y-.2"/>
                                          </p:val>
                                        </p:tav>
                                        <p:tav tm="100000">
                                          <p:val>
                                            <p:strVal val="#ppt_y+.1"/>
                                          </p:val>
                                        </p:tav>
                                      </p:tavLst>
                                    </p:anim>
                                    <p:anim calcmode="lin" valueType="num">
                                      <p:cBhvr>
                                        <p:cTn id="373" dur="500" accel="50000" fill="hold">
                                          <p:stCondLst>
                                            <p:cond delay="500"/>
                                          </p:stCondLst>
                                        </p:cTn>
                                        <p:tgtEl>
                                          <p:spTgt spid="84"/>
                                        </p:tgtEl>
                                        <p:attrNameLst>
                                          <p:attrName>ppt_y</p:attrName>
                                        </p:attrNameLst>
                                      </p:cBhvr>
                                      <p:tavLst>
                                        <p:tav tm="0">
                                          <p:val>
                                            <p:strVal val="#ppt_y+.1"/>
                                          </p:val>
                                        </p:tav>
                                        <p:tav tm="100000">
                                          <p:val>
                                            <p:strVal val="#ppt_y"/>
                                          </p:val>
                                        </p:tav>
                                      </p:tavLst>
                                    </p:anim>
                                    <p:animEffect transition="in" filter="fade">
                                      <p:cBhvr>
                                        <p:cTn id="374" dur="1000" decel="50000">
                                          <p:stCondLst>
                                            <p:cond delay="0"/>
                                          </p:stCondLst>
                                        </p:cTn>
                                        <p:tgtEl>
                                          <p:spTgt spid="84"/>
                                        </p:tgtEl>
                                      </p:cBhvr>
                                    </p:animEffect>
                                  </p:childTnLst>
                                </p:cTn>
                              </p:par>
                            </p:childTnLst>
                          </p:cTn>
                        </p:par>
                      </p:childTnLst>
                    </p:cTn>
                  </p:par>
                  <p:par>
                    <p:cTn id="375" fill="hold">
                      <p:stCondLst>
                        <p:cond delay="indefinite"/>
                      </p:stCondLst>
                      <p:childTnLst>
                        <p:par>
                          <p:cTn id="376" fill="hold">
                            <p:stCondLst>
                              <p:cond delay="0"/>
                            </p:stCondLst>
                            <p:childTnLst>
                              <p:par>
                                <p:cTn id="377" presetID="0" presetClass="path" presetSubtype="0" accel="50000" decel="50000" fill="hold" nodeType="clickEffect">
                                  <p:stCondLst>
                                    <p:cond delay="0"/>
                                  </p:stCondLst>
                                  <p:childTnLst>
                                    <p:animMotion origin="layout" path="M -0.05226 -0.78635 C -0.03663 -0.74213 -0.02083 -0.69792 -0.00712 -0.67454 C 0.0066 -0.65116 0.02205 -0.66274 0.03003 -0.64653 C 0.03802 -0.63033 0.02917 -0.59144 0.04132 -0.57778 C 0.05347 -0.56412 0.07378 -0.56366 0.1026 -0.56482 C 0.13142 -0.56598 0.19531 -0.58102 0.21389 -0.58426 " pathEditMode="relative" rAng="0" ptsTypes="aaaaaA">
                                      <p:cBhvr>
                                        <p:cTn id="378" dur="2000" fill="hold"/>
                                        <p:tgtEl>
                                          <p:spTgt spid="14354"/>
                                        </p:tgtEl>
                                        <p:attrNameLst>
                                          <p:attrName>ppt_x</p:attrName>
                                          <p:attrName>ppt_y</p:attrName>
                                        </p:attrNameLst>
                                      </p:cBhvr>
                                      <p:rCtr x="133" y="111"/>
                                    </p:animMotion>
                                  </p:childTnLst>
                                </p:cTn>
                              </p:par>
                            </p:childTnLst>
                          </p:cTn>
                        </p:par>
                      </p:childTnLst>
                    </p:cTn>
                  </p:par>
                  <p:par>
                    <p:cTn id="379" fill="hold">
                      <p:stCondLst>
                        <p:cond delay="indefinite"/>
                      </p:stCondLst>
                      <p:childTnLst>
                        <p:par>
                          <p:cTn id="380" fill="hold">
                            <p:stCondLst>
                              <p:cond delay="0"/>
                            </p:stCondLst>
                            <p:childTnLst>
                              <p:par>
                                <p:cTn id="381" presetID="34" presetClass="entr" presetSubtype="0" fill="hold" nodeType="clickEffect">
                                  <p:stCondLst>
                                    <p:cond delay="0"/>
                                  </p:stCondLst>
                                  <p:childTnLst>
                                    <p:set>
                                      <p:cBhvr>
                                        <p:cTn id="382" dur="1" fill="hold">
                                          <p:stCondLst>
                                            <p:cond delay="0"/>
                                          </p:stCondLst>
                                        </p:cTn>
                                        <p:tgtEl>
                                          <p:spTgt spid="14361"/>
                                        </p:tgtEl>
                                        <p:attrNameLst>
                                          <p:attrName>style.visibility</p:attrName>
                                        </p:attrNameLst>
                                      </p:cBhvr>
                                      <p:to>
                                        <p:strVal val="visible"/>
                                      </p:to>
                                    </p:set>
                                    <p:anim from="(-#ppt_w/2)" to="(#ppt_x)" calcmode="lin" valueType="num">
                                      <p:cBhvr>
                                        <p:cTn id="383" dur="600" fill="hold">
                                          <p:stCondLst>
                                            <p:cond delay="0"/>
                                          </p:stCondLst>
                                        </p:cTn>
                                        <p:tgtEl>
                                          <p:spTgt spid="14361"/>
                                        </p:tgtEl>
                                        <p:attrNameLst>
                                          <p:attrName>ppt_x</p:attrName>
                                        </p:attrNameLst>
                                      </p:cBhvr>
                                    </p:anim>
                                    <p:anim from="0" to="-1.0" calcmode="lin" valueType="num">
                                      <p:cBhvr>
                                        <p:cTn id="384" dur="200" decel="50000" autoRev="1" fill="hold">
                                          <p:stCondLst>
                                            <p:cond delay="600"/>
                                          </p:stCondLst>
                                        </p:cTn>
                                        <p:tgtEl>
                                          <p:spTgt spid="14361"/>
                                        </p:tgtEl>
                                        <p:attrNameLst>
                                          <p:attrName>xshear</p:attrName>
                                        </p:attrNameLst>
                                      </p:cBhvr>
                                    </p:anim>
                                    <p:animScale>
                                      <p:cBhvr>
                                        <p:cTn id="385" dur="200" decel="100000" autoRev="1" fill="hold">
                                          <p:stCondLst>
                                            <p:cond delay="600"/>
                                          </p:stCondLst>
                                        </p:cTn>
                                        <p:tgtEl>
                                          <p:spTgt spid="14361"/>
                                        </p:tgtEl>
                                      </p:cBhvr>
                                      <p:from x="100000" y="100000"/>
                                      <p:to x="80000" y="100000"/>
                                    </p:animScale>
                                    <p:anim by="(#ppt_h/3+#ppt_w*0.1)" calcmode="lin" valueType="num">
                                      <p:cBhvr additive="sum">
                                        <p:cTn id="386" dur="200" decel="100000" autoRev="1" fill="hold">
                                          <p:stCondLst>
                                            <p:cond delay="600"/>
                                          </p:stCondLst>
                                        </p:cTn>
                                        <p:tgtEl>
                                          <p:spTgt spid="14361"/>
                                        </p:tgtEl>
                                        <p:attrNameLst>
                                          <p:attrName>ppt_x</p:attrName>
                                        </p:attrNameLst>
                                      </p:cBhvr>
                                    </p:anim>
                                  </p:childTnLst>
                                </p:cTn>
                              </p:par>
                              <p:par>
                                <p:cTn id="387" presetID="34" presetClass="entr" presetSubtype="0" fill="hold" nodeType="withEffect">
                                  <p:stCondLst>
                                    <p:cond delay="0"/>
                                  </p:stCondLst>
                                  <p:childTnLst>
                                    <p:set>
                                      <p:cBhvr>
                                        <p:cTn id="388" dur="1" fill="hold">
                                          <p:stCondLst>
                                            <p:cond delay="0"/>
                                          </p:stCondLst>
                                        </p:cTn>
                                        <p:tgtEl>
                                          <p:spTgt spid="94"/>
                                        </p:tgtEl>
                                        <p:attrNameLst>
                                          <p:attrName>style.visibility</p:attrName>
                                        </p:attrNameLst>
                                      </p:cBhvr>
                                      <p:to>
                                        <p:strVal val="visible"/>
                                      </p:to>
                                    </p:set>
                                    <p:anim from="(-#ppt_w/2)" to="(#ppt_x)" calcmode="lin" valueType="num">
                                      <p:cBhvr>
                                        <p:cTn id="389" dur="600" fill="hold">
                                          <p:stCondLst>
                                            <p:cond delay="0"/>
                                          </p:stCondLst>
                                        </p:cTn>
                                        <p:tgtEl>
                                          <p:spTgt spid="94"/>
                                        </p:tgtEl>
                                        <p:attrNameLst>
                                          <p:attrName>ppt_x</p:attrName>
                                        </p:attrNameLst>
                                      </p:cBhvr>
                                    </p:anim>
                                    <p:anim from="0" to="-1.0" calcmode="lin" valueType="num">
                                      <p:cBhvr>
                                        <p:cTn id="390" dur="200" decel="50000" autoRev="1" fill="hold">
                                          <p:stCondLst>
                                            <p:cond delay="600"/>
                                          </p:stCondLst>
                                        </p:cTn>
                                        <p:tgtEl>
                                          <p:spTgt spid="94"/>
                                        </p:tgtEl>
                                        <p:attrNameLst>
                                          <p:attrName>xshear</p:attrName>
                                        </p:attrNameLst>
                                      </p:cBhvr>
                                    </p:anim>
                                    <p:animScale>
                                      <p:cBhvr>
                                        <p:cTn id="391" dur="200" decel="100000" autoRev="1" fill="hold">
                                          <p:stCondLst>
                                            <p:cond delay="600"/>
                                          </p:stCondLst>
                                        </p:cTn>
                                        <p:tgtEl>
                                          <p:spTgt spid="94"/>
                                        </p:tgtEl>
                                      </p:cBhvr>
                                      <p:from x="100000" y="100000"/>
                                      <p:to x="80000" y="100000"/>
                                    </p:animScale>
                                    <p:anim by="(#ppt_h/3+#ppt_w*0.1)" calcmode="lin" valueType="num">
                                      <p:cBhvr additive="sum">
                                        <p:cTn id="392" dur="200" decel="100000" autoRev="1" fill="hold">
                                          <p:stCondLst>
                                            <p:cond delay="600"/>
                                          </p:stCondLst>
                                        </p:cTn>
                                        <p:tgtEl>
                                          <p:spTgt spid="94"/>
                                        </p:tgtEl>
                                        <p:attrNameLst>
                                          <p:attrName>ppt_x</p:attrName>
                                        </p:attrNameLst>
                                      </p:cBhvr>
                                    </p:anim>
                                  </p:childTnLst>
                                </p:cTn>
                              </p:par>
                            </p:childTnLst>
                          </p:cTn>
                        </p:par>
                      </p:childTnLst>
                    </p:cTn>
                  </p:par>
                  <p:par>
                    <p:cTn id="393" fill="hold">
                      <p:stCondLst>
                        <p:cond delay="indefinite"/>
                      </p:stCondLst>
                      <p:childTnLst>
                        <p:par>
                          <p:cTn id="394" fill="hold">
                            <p:stCondLst>
                              <p:cond delay="0"/>
                            </p:stCondLst>
                            <p:childTnLst>
                              <p:par>
                                <p:cTn id="395" presetID="0" presetClass="path" presetSubtype="0" accel="50000" decel="50000" fill="hold" nodeType="clickEffect">
                                  <p:stCondLst>
                                    <p:cond delay="0"/>
                                  </p:stCondLst>
                                  <p:childTnLst>
                                    <p:animMotion origin="layout" path="M 0.3559 -0.57801 C 0.40868 -0.61598 0.46198 -0.65394 0.49305 -0.68912 C 0.52465 -0.72385 0.53455 -0.75625 0.54496 -0.78797 " pathEditMode="relative" rAng="0" ptsTypes="aaA">
                                      <p:cBhvr>
                                        <p:cTn id="396" dur="2000" fill="hold"/>
                                        <p:tgtEl>
                                          <p:spTgt spid="14354"/>
                                        </p:tgtEl>
                                        <p:attrNameLst>
                                          <p:attrName>ppt_x</p:attrName>
                                          <p:attrName>ppt_y</p:attrName>
                                        </p:attrNameLst>
                                      </p:cBhvr>
                                      <p:rCtr x="94" y="-105"/>
                                    </p:animMotion>
                                  </p:childTnLst>
                                </p:cTn>
                              </p:par>
                              <p:par>
                                <p:cTn id="397" presetID="4" presetClass="entr" presetSubtype="16" fill="hold" nodeType="withEffect">
                                  <p:stCondLst>
                                    <p:cond delay="0"/>
                                  </p:stCondLst>
                                  <p:childTnLst>
                                    <p:set>
                                      <p:cBhvr>
                                        <p:cTn id="398" dur="1" fill="hold">
                                          <p:stCondLst>
                                            <p:cond delay="0"/>
                                          </p:stCondLst>
                                        </p:cTn>
                                        <p:tgtEl>
                                          <p:spTgt spid="94"/>
                                        </p:tgtEl>
                                        <p:attrNameLst>
                                          <p:attrName>style.visibility</p:attrName>
                                        </p:attrNameLst>
                                      </p:cBhvr>
                                      <p:to>
                                        <p:strVal val="visible"/>
                                      </p:to>
                                    </p:set>
                                    <p:animEffect transition="in" filter="box(in)">
                                      <p:cBhvr>
                                        <p:cTn id="399" dur="500"/>
                                        <p:tgtEl>
                                          <p:spTgt spid="94"/>
                                        </p:tgtEl>
                                      </p:cBhvr>
                                    </p:animEffect>
                                  </p:childTnLst>
                                </p:cTn>
                              </p:par>
                            </p:childTnLst>
                          </p:cTn>
                        </p:par>
                      </p:childTnLst>
                    </p:cTn>
                  </p:par>
                  <p:par>
                    <p:cTn id="400" fill="hold">
                      <p:stCondLst>
                        <p:cond delay="indefinite"/>
                      </p:stCondLst>
                      <p:childTnLst>
                        <p:par>
                          <p:cTn id="401" fill="hold">
                            <p:stCondLst>
                              <p:cond delay="0"/>
                            </p:stCondLst>
                            <p:childTnLst>
                              <p:par>
                                <p:cTn id="402" presetID="18" presetClass="entr" presetSubtype="12" fill="hold" nodeType="clickEffect">
                                  <p:stCondLst>
                                    <p:cond delay="0"/>
                                  </p:stCondLst>
                                  <p:childTnLst>
                                    <p:set>
                                      <p:cBhvr>
                                        <p:cTn id="403" dur="1" fill="hold">
                                          <p:stCondLst>
                                            <p:cond delay="0"/>
                                          </p:stCondLst>
                                        </p:cTn>
                                        <p:tgtEl>
                                          <p:spTgt spid="14362"/>
                                        </p:tgtEl>
                                        <p:attrNameLst>
                                          <p:attrName>style.visibility</p:attrName>
                                        </p:attrNameLst>
                                      </p:cBhvr>
                                      <p:to>
                                        <p:strVal val="visible"/>
                                      </p:to>
                                    </p:set>
                                    <p:animEffect transition="in" filter="strips(downLeft)">
                                      <p:cBhvr>
                                        <p:cTn id="404" dur="500"/>
                                        <p:tgtEl>
                                          <p:spTgt spid="14362"/>
                                        </p:tgtEl>
                                      </p:cBhvr>
                                    </p:animEffect>
                                  </p:childTnLst>
                                </p:cTn>
                              </p:par>
                              <p:par>
                                <p:cTn id="405" presetID="4" presetClass="entr" presetSubtype="16" fill="hold" nodeType="withEffect">
                                  <p:stCondLst>
                                    <p:cond delay="0"/>
                                  </p:stCondLst>
                                  <p:childTnLst>
                                    <p:set>
                                      <p:cBhvr>
                                        <p:cTn id="406" dur="1" fill="hold">
                                          <p:stCondLst>
                                            <p:cond delay="0"/>
                                          </p:stCondLst>
                                        </p:cTn>
                                        <p:tgtEl>
                                          <p:spTgt spid="110"/>
                                        </p:tgtEl>
                                        <p:attrNameLst>
                                          <p:attrName>style.visibility</p:attrName>
                                        </p:attrNameLst>
                                      </p:cBhvr>
                                      <p:to>
                                        <p:strVal val="visible"/>
                                      </p:to>
                                    </p:set>
                                    <p:animEffect transition="in" filter="box(in)">
                                      <p:cBhvr>
                                        <p:cTn id="407" dur="500"/>
                                        <p:tgtEl>
                                          <p:spTgt spid="110"/>
                                        </p:tgtEl>
                                      </p:cBhvr>
                                    </p:animEffect>
                                  </p:childTnLst>
                                </p:cTn>
                              </p:par>
                            </p:childTnLst>
                          </p:cTn>
                        </p:par>
                      </p:childTnLst>
                    </p:cTn>
                  </p:par>
                  <p:par>
                    <p:cTn id="408" fill="hold">
                      <p:stCondLst>
                        <p:cond delay="indefinite"/>
                      </p:stCondLst>
                      <p:childTnLst>
                        <p:par>
                          <p:cTn id="409" fill="hold">
                            <p:stCondLst>
                              <p:cond delay="0"/>
                            </p:stCondLst>
                            <p:childTnLst>
                              <p:par>
                                <p:cTn id="410" presetID="34" presetClass="entr" presetSubtype="0" fill="hold" nodeType="clickEffect">
                                  <p:stCondLst>
                                    <p:cond delay="0"/>
                                  </p:stCondLst>
                                  <p:childTnLst>
                                    <p:set>
                                      <p:cBhvr>
                                        <p:cTn id="411" dur="1" fill="hold">
                                          <p:stCondLst>
                                            <p:cond delay="0"/>
                                          </p:stCondLst>
                                        </p:cTn>
                                        <p:tgtEl>
                                          <p:spTgt spid="14378"/>
                                        </p:tgtEl>
                                        <p:attrNameLst>
                                          <p:attrName>style.visibility</p:attrName>
                                        </p:attrNameLst>
                                      </p:cBhvr>
                                      <p:to>
                                        <p:strVal val="visible"/>
                                      </p:to>
                                    </p:set>
                                    <p:anim from="(-#ppt_w/2)" to="(#ppt_x)" calcmode="lin" valueType="num">
                                      <p:cBhvr>
                                        <p:cTn id="412" dur="600" fill="hold">
                                          <p:stCondLst>
                                            <p:cond delay="0"/>
                                          </p:stCondLst>
                                        </p:cTn>
                                        <p:tgtEl>
                                          <p:spTgt spid="14378"/>
                                        </p:tgtEl>
                                        <p:attrNameLst>
                                          <p:attrName>ppt_x</p:attrName>
                                        </p:attrNameLst>
                                      </p:cBhvr>
                                    </p:anim>
                                    <p:anim from="0" to="-1.0" calcmode="lin" valueType="num">
                                      <p:cBhvr>
                                        <p:cTn id="413" dur="200" decel="50000" autoRev="1" fill="hold">
                                          <p:stCondLst>
                                            <p:cond delay="600"/>
                                          </p:stCondLst>
                                        </p:cTn>
                                        <p:tgtEl>
                                          <p:spTgt spid="14378"/>
                                        </p:tgtEl>
                                        <p:attrNameLst>
                                          <p:attrName>xshear</p:attrName>
                                        </p:attrNameLst>
                                      </p:cBhvr>
                                    </p:anim>
                                    <p:animScale>
                                      <p:cBhvr>
                                        <p:cTn id="414" dur="200" decel="100000" autoRev="1" fill="hold">
                                          <p:stCondLst>
                                            <p:cond delay="600"/>
                                          </p:stCondLst>
                                        </p:cTn>
                                        <p:tgtEl>
                                          <p:spTgt spid="14378"/>
                                        </p:tgtEl>
                                      </p:cBhvr>
                                      <p:from x="100000" y="100000"/>
                                      <p:to x="80000" y="100000"/>
                                    </p:animScale>
                                    <p:anim by="(#ppt_h/3+#ppt_w*0.1)" calcmode="lin" valueType="num">
                                      <p:cBhvr additive="sum">
                                        <p:cTn id="415" dur="200" decel="100000" autoRev="1" fill="hold">
                                          <p:stCondLst>
                                            <p:cond delay="600"/>
                                          </p:stCondLst>
                                        </p:cTn>
                                        <p:tgtEl>
                                          <p:spTgt spid="14378"/>
                                        </p:tgtEl>
                                        <p:attrNameLst>
                                          <p:attrName>ppt_x</p:attrName>
                                        </p:attrNameLst>
                                      </p:cBhvr>
                                    </p:anim>
                                  </p:childTnLst>
                                </p:cTn>
                              </p:par>
                              <p:par>
                                <p:cTn id="416" presetID="34" presetClass="entr" presetSubtype="0" fill="hold" nodeType="withEffect">
                                  <p:stCondLst>
                                    <p:cond delay="0"/>
                                  </p:stCondLst>
                                  <p:childTnLst>
                                    <p:set>
                                      <p:cBhvr>
                                        <p:cTn id="417" dur="1" fill="hold">
                                          <p:stCondLst>
                                            <p:cond delay="0"/>
                                          </p:stCondLst>
                                        </p:cTn>
                                        <p:tgtEl>
                                          <p:spTgt spid="111"/>
                                        </p:tgtEl>
                                        <p:attrNameLst>
                                          <p:attrName>style.visibility</p:attrName>
                                        </p:attrNameLst>
                                      </p:cBhvr>
                                      <p:to>
                                        <p:strVal val="visible"/>
                                      </p:to>
                                    </p:set>
                                    <p:anim from="(-#ppt_w/2)" to="(#ppt_x)" calcmode="lin" valueType="num">
                                      <p:cBhvr>
                                        <p:cTn id="418" dur="600" fill="hold">
                                          <p:stCondLst>
                                            <p:cond delay="0"/>
                                          </p:stCondLst>
                                        </p:cTn>
                                        <p:tgtEl>
                                          <p:spTgt spid="111"/>
                                        </p:tgtEl>
                                        <p:attrNameLst>
                                          <p:attrName>ppt_x</p:attrName>
                                        </p:attrNameLst>
                                      </p:cBhvr>
                                    </p:anim>
                                    <p:anim from="0" to="-1.0" calcmode="lin" valueType="num">
                                      <p:cBhvr>
                                        <p:cTn id="419" dur="200" decel="50000" autoRev="1" fill="hold">
                                          <p:stCondLst>
                                            <p:cond delay="600"/>
                                          </p:stCondLst>
                                        </p:cTn>
                                        <p:tgtEl>
                                          <p:spTgt spid="111"/>
                                        </p:tgtEl>
                                        <p:attrNameLst>
                                          <p:attrName>xshear</p:attrName>
                                        </p:attrNameLst>
                                      </p:cBhvr>
                                    </p:anim>
                                    <p:animScale>
                                      <p:cBhvr>
                                        <p:cTn id="420" dur="200" decel="100000" autoRev="1" fill="hold">
                                          <p:stCondLst>
                                            <p:cond delay="600"/>
                                          </p:stCondLst>
                                        </p:cTn>
                                        <p:tgtEl>
                                          <p:spTgt spid="111"/>
                                        </p:tgtEl>
                                      </p:cBhvr>
                                      <p:from x="100000" y="100000"/>
                                      <p:to x="80000" y="100000"/>
                                    </p:animScale>
                                    <p:anim by="(#ppt_h/3+#ppt_w*0.1)" calcmode="lin" valueType="num">
                                      <p:cBhvr additive="sum">
                                        <p:cTn id="421" dur="200" decel="100000" autoRev="1" fill="hold">
                                          <p:stCondLst>
                                            <p:cond delay="600"/>
                                          </p:stCondLst>
                                        </p:cTn>
                                        <p:tgtEl>
                                          <p:spTgt spid="111"/>
                                        </p:tgtEl>
                                        <p:attrNameLst>
                                          <p:attrName>ppt_x</p:attrName>
                                        </p:attrNameLst>
                                      </p:cBhvr>
                                    </p:anim>
                                  </p:childTnLst>
                                </p:cTn>
                              </p:par>
                            </p:childTnLst>
                          </p:cTn>
                        </p:par>
                      </p:childTnLst>
                    </p:cTn>
                  </p:par>
                  <p:par>
                    <p:cTn id="422" fill="hold">
                      <p:stCondLst>
                        <p:cond delay="indefinite"/>
                      </p:stCondLst>
                      <p:childTnLst>
                        <p:par>
                          <p:cTn id="423" fill="hold">
                            <p:stCondLst>
                              <p:cond delay="0"/>
                            </p:stCondLst>
                            <p:childTnLst>
                              <p:par>
                                <p:cTn id="424" presetID="25" presetClass="entr" presetSubtype="0" fill="hold" nodeType="clickEffect">
                                  <p:stCondLst>
                                    <p:cond delay="0"/>
                                  </p:stCondLst>
                                  <p:childTnLst>
                                    <p:set>
                                      <p:cBhvr>
                                        <p:cTn id="425" dur="1" fill="hold">
                                          <p:stCondLst>
                                            <p:cond delay="0"/>
                                          </p:stCondLst>
                                        </p:cTn>
                                        <p:tgtEl>
                                          <p:spTgt spid="96"/>
                                        </p:tgtEl>
                                        <p:attrNameLst>
                                          <p:attrName>style.visibility</p:attrName>
                                        </p:attrNameLst>
                                      </p:cBhvr>
                                      <p:to>
                                        <p:strVal val="visible"/>
                                      </p:to>
                                    </p:set>
                                    <p:anim calcmode="lin" valueType="num">
                                      <p:cBhvr>
                                        <p:cTn id="426" dur="500" decel="50000" fill="hold">
                                          <p:stCondLst>
                                            <p:cond delay="0"/>
                                          </p:stCondLst>
                                        </p:cTn>
                                        <p:tgtEl>
                                          <p:spTgt spid="96"/>
                                        </p:tgtEl>
                                        <p:attrNameLst>
                                          <p:attrName>style.rotation</p:attrName>
                                        </p:attrNameLst>
                                      </p:cBhvr>
                                      <p:tavLst>
                                        <p:tav tm="0">
                                          <p:val>
                                            <p:fltVal val="-90"/>
                                          </p:val>
                                        </p:tav>
                                        <p:tav tm="100000">
                                          <p:val>
                                            <p:fltVal val="0"/>
                                          </p:val>
                                        </p:tav>
                                      </p:tavLst>
                                    </p:anim>
                                    <p:anim calcmode="lin" valueType="num">
                                      <p:cBhvr>
                                        <p:cTn id="427" dur="500" decel="50000" fill="hold">
                                          <p:stCondLst>
                                            <p:cond delay="0"/>
                                          </p:stCondLst>
                                        </p:cTn>
                                        <p:tgtEl>
                                          <p:spTgt spid="96"/>
                                        </p:tgtEl>
                                        <p:attrNameLst>
                                          <p:attrName>ppt_w</p:attrName>
                                        </p:attrNameLst>
                                      </p:cBhvr>
                                      <p:tavLst>
                                        <p:tav tm="0">
                                          <p:val>
                                            <p:strVal val="#ppt_w"/>
                                          </p:val>
                                        </p:tav>
                                        <p:tav tm="100000">
                                          <p:val>
                                            <p:strVal val="#ppt_w*.05"/>
                                          </p:val>
                                        </p:tav>
                                      </p:tavLst>
                                    </p:anim>
                                    <p:anim calcmode="lin" valueType="num">
                                      <p:cBhvr>
                                        <p:cTn id="428" dur="500" accel="50000" fill="hold">
                                          <p:stCondLst>
                                            <p:cond delay="500"/>
                                          </p:stCondLst>
                                        </p:cTn>
                                        <p:tgtEl>
                                          <p:spTgt spid="96"/>
                                        </p:tgtEl>
                                        <p:attrNameLst>
                                          <p:attrName>ppt_w</p:attrName>
                                        </p:attrNameLst>
                                      </p:cBhvr>
                                      <p:tavLst>
                                        <p:tav tm="0">
                                          <p:val>
                                            <p:strVal val="#ppt_w*.05"/>
                                          </p:val>
                                        </p:tav>
                                        <p:tav tm="100000">
                                          <p:val>
                                            <p:strVal val="#ppt_w"/>
                                          </p:val>
                                        </p:tav>
                                      </p:tavLst>
                                    </p:anim>
                                    <p:anim calcmode="lin" valueType="num">
                                      <p:cBhvr>
                                        <p:cTn id="429" dur="1000" fill="hold"/>
                                        <p:tgtEl>
                                          <p:spTgt spid="96"/>
                                        </p:tgtEl>
                                        <p:attrNameLst>
                                          <p:attrName>ppt_h</p:attrName>
                                        </p:attrNameLst>
                                      </p:cBhvr>
                                      <p:tavLst>
                                        <p:tav tm="0">
                                          <p:val>
                                            <p:strVal val="#ppt_h"/>
                                          </p:val>
                                        </p:tav>
                                        <p:tav tm="100000">
                                          <p:val>
                                            <p:strVal val="#ppt_h"/>
                                          </p:val>
                                        </p:tav>
                                      </p:tavLst>
                                    </p:anim>
                                    <p:anim calcmode="lin" valueType="num">
                                      <p:cBhvr>
                                        <p:cTn id="430" dur="500" decel="50000" fill="hold">
                                          <p:stCondLst>
                                            <p:cond delay="0"/>
                                          </p:stCondLst>
                                        </p:cTn>
                                        <p:tgtEl>
                                          <p:spTgt spid="96"/>
                                        </p:tgtEl>
                                        <p:attrNameLst>
                                          <p:attrName>ppt_x</p:attrName>
                                        </p:attrNameLst>
                                      </p:cBhvr>
                                      <p:tavLst>
                                        <p:tav tm="0">
                                          <p:val>
                                            <p:strVal val="#ppt_x+.4"/>
                                          </p:val>
                                        </p:tav>
                                        <p:tav tm="100000">
                                          <p:val>
                                            <p:strVal val="#ppt_x"/>
                                          </p:val>
                                        </p:tav>
                                      </p:tavLst>
                                    </p:anim>
                                    <p:anim calcmode="lin" valueType="num">
                                      <p:cBhvr>
                                        <p:cTn id="431" dur="500" decel="50000" fill="hold">
                                          <p:stCondLst>
                                            <p:cond delay="0"/>
                                          </p:stCondLst>
                                        </p:cTn>
                                        <p:tgtEl>
                                          <p:spTgt spid="96"/>
                                        </p:tgtEl>
                                        <p:attrNameLst>
                                          <p:attrName>ppt_y</p:attrName>
                                        </p:attrNameLst>
                                      </p:cBhvr>
                                      <p:tavLst>
                                        <p:tav tm="0">
                                          <p:val>
                                            <p:strVal val="#ppt_y-.2"/>
                                          </p:val>
                                        </p:tav>
                                        <p:tav tm="100000">
                                          <p:val>
                                            <p:strVal val="#ppt_y+.1"/>
                                          </p:val>
                                        </p:tav>
                                      </p:tavLst>
                                    </p:anim>
                                    <p:anim calcmode="lin" valueType="num">
                                      <p:cBhvr>
                                        <p:cTn id="432" dur="500" accel="50000" fill="hold">
                                          <p:stCondLst>
                                            <p:cond delay="500"/>
                                          </p:stCondLst>
                                        </p:cTn>
                                        <p:tgtEl>
                                          <p:spTgt spid="96"/>
                                        </p:tgtEl>
                                        <p:attrNameLst>
                                          <p:attrName>ppt_y</p:attrName>
                                        </p:attrNameLst>
                                      </p:cBhvr>
                                      <p:tavLst>
                                        <p:tav tm="0">
                                          <p:val>
                                            <p:strVal val="#ppt_y+.1"/>
                                          </p:val>
                                        </p:tav>
                                        <p:tav tm="100000">
                                          <p:val>
                                            <p:strVal val="#ppt_y"/>
                                          </p:val>
                                        </p:tav>
                                      </p:tavLst>
                                    </p:anim>
                                    <p:animEffect transition="in" filter="fade">
                                      <p:cBhvr>
                                        <p:cTn id="433" dur="1000" decel="50000">
                                          <p:stCondLst>
                                            <p:cond delay="0"/>
                                          </p:stCondLst>
                                        </p:cTn>
                                        <p:tgtEl>
                                          <p:spTgt spid="96"/>
                                        </p:tgtEl>
                                      </p:cBhvr>
                                    </p:animEffect>
                                  </p:childTnLst>
                                </p:cTn>
                              </p:par>
                            </p:childTnLst>
                          </p:cTn>
                        </p:par>
                        <p:par>
                          <p:cTn id="434" fill="hold">
                            <p:stCondLst>
                              <p:cond delay="1000"/>
                            </p:stCondLst>
                            <p:childTnLst>
                              <p:par>
                                <p:cTn id="435" presetID="25" presetClass="entr" presetSubtype="0" fill="hold" nodeType="afterEffect">
                                  <p:stCondLst>
                                    <p:cond delay="0"/>
                                  </p:stCondLst>
                                  <p:childTnLst>
                                    <p:set>
                                      <p:cBhvr>
                                        <p:cTn id="436" dur="1" fill="hold">
                                          <p:stCondLst>
                                            <p:cond delay="0"/>
                                          </p:stCondLst>
                                        </p:cTn>
                                        <p:tgtEl>
                                          <p:spTgt spid="106"/>
                                        </p:tgtEl>
                                        <p:attrNameLst>
                                          <p:attrName>style.visibility</p:attrName>
                                        </p:attrNameLst>
                                      </p:cBhvr>
                                      <p:to>
                                        <p:strVal val="visible"/>
                                      </p:to>
                                    </p:set>
                                    <p:anim calcmode="lin" valueType="num">
                                      <p:cBhvr>
                                        <p:cTn id="437" dur="500" decel="50000" fill="hold">
                                          <p:stCondLst>
                                            <p:cond delay="0"/>
                                          </p:stCondLst>
                                        </p:cTn>
                                        <p:tgtEl>
                                          <p:spTgt spid="106"/>
                                        </p:tgtEl>
                                        <p:attrNameLst>
                                          <p:attrName>style.rotation</p:attrName>
                                        </p:attrNameLst>
                                      </p:cBhvr>
                                      <p:tavLst>
                                        <p:tav tm="0">
                                          <p:val>
                                            <p:fltVal val="-90"/>
                                          </p:val>
                                        </p:tav>
                                        <p:tav tm="100000">
                                          <p:val>
                                            <p:fltVal val="0"/>
                                          </p:val>
                                        </p:tav>
                                      </p:tavLst>
                                    </p:anim>
                                    <p:anim calcmode="lin" valueType="num">
                                      <p:cBhvr>
                                        <p:cTn id="438" dur="500" decel="50000" fill="hold">
                                          <p:stCondLst>
                                            <p:cond delay="0"/>
                                          </p:stCondLst>
                                        </p:cTn>
                                        <p:tgtEl>
                                          <p:spTgt spid="106"/>
                                        </p:tgtEl>
                                        <p:attrNameLst>
                                          <p:attrName>ppt_w</p:attrName>
                                        </p:attrNameLst>
                                      </p:cBhvr>
                                      <p:tavLst>
                                        <p:tav tm="0">
                                          <p:val>
                                            <p:strVal val="#ppt_w"/>
                                          </p:val>
                                        </p:tav>
                                        <p:tav tm="100000">
                                          <p:val>
                                            <p:strVal val="#ppt_w*.05"/>
                                          </p:val>
                                        </p:tav>
                                      </p:tavLst>
                                    </p:anim>
                                    <p:anim calcmode="lin" valueType="num">
                                      <p:cBhvr>
                                        <p:cTn id="439" dur="500" accel="50000" fill="hold">
                                          <p:stCondLst>
                                            <p:cond delay="500"/>
                                          </p:stCondLst>
                                        </p:cTn>
                                        <p:tgtEl>
                                          <p:spTgt spid="106"/>
                                        </p:tgtEl>
                                        <p:attrNameLst>
                                          <p:attrName>ppt_w</p:attrName>
                                        </p:attrNameLst>
                                      </p:cBhvr>
                                      <p:tavLst>
                                        <p:tav tm="0">
                                          <p:val>
                                            <p:strVal val="#ppt_w*.05"/>
                                          </p:val>
                                        </p:tav>
                                        <p:tav tm="100000">
                                          <p:val>
                                            <p:strVal val="#ppt_w"/>
                                          </p:val>
                                        </p:tav>
                                      </p:tavLst>
                                    </p:anim>
                                    <p:anim calcmode="lin" valueType="num">
                                      <p:cBhvr>
                                        <p:cTn id="440" dur="1000" fill="hold"/>
                                        <p:tgtEl>
                                          <p:spTgt spid="106"/>
                                        </p:tgtEl>
                                        <p:attrNameLst>
                                          <p:attrName>ppt_h</p:attrName>
                                        </p:attrNameLst>
                                      </p:cBhvr>
                                      <p:tavLst>
                                        <p:tav tm="0">
                                          <p:val>
                                            <p:strVal val="#ppt_h"/>
                                          </p:val>
                                        </p:tav>
                                        <p:tav tm="100000">
                                          <p:val>
                                            <p:strVal val="#ppt_h"/>
                                          </p:val>
                                        </p:tav>
                                      </p:tavLst>
                                    </p:anim>
                                    <p:anim calcmode="lin" valueType="num">
                                      <p:cBhvr>
                                        <p:cTn id="441" dur="500" decel="50000" fill="hold">
                                          <p:stCondLst>
                                            <p:cond delay="0"/>
                                          </p:stCondLst>
                                        </p:cTn>
                                        <p:tgtEl>
                                          <p:spTgt spid="106"/>
                                        </p:tgtEl>
                                        <p:attrNameLst>
                                          <p:attrName>ppt_x</p:attrName>
                                        </p:attrNameLst>
                                      </p:cBhvr>
                                      <p:tavLst>
                                        <p:tav tm="0">
                                          <p:val>
                                            <p:strVal val="#ppt_x+.4"/>
                                          </p:val>
                                        </p:tav>
                                        <p:tav tm="100000">
                                          <p:val>
                                            <p:strVal val="#ppt_x"/>
                                          </p:val>
                                        </p:tav>
                                      </p:tavLst>
                                    </p:anim>
                                    <p:anim calcmode="lin" valueType="num">
                                      <p:cBhvr>
                                        <p:cTn id="442" dur="500" decel="50000" fill="hold">
                                          <p:stCondLst>
                                            <p:cond delay="0"/>
                                          </p:stCondLst>
                                        </p:cTn>
                                        <p:tgtEl>
                                          <p:spTgt spid="106"/>
                                        </p:tgtEl>
                                        <p:attrNameLst>
                                          <p:attrName>ppt_y</p:attrName>
                                        </p:attrNameLst>
                                      </p:cBhvr>
                                      <p:tavLst>
                                        <p:tav tm="0">
                                          <p:val>
                                            <p:strVal val="#ppt_y-.2"/>
                                          </p:val>
                                        </p:tav>
                                        <p:tav tm="100000">
                                          <p:val>
                                            <p:strVal val="#ppt_y+.1"/>
                                          </p:val>
                                        </p:tav>
                                      </p:tavLst>
                                    </p:anim>
                                    <p:anim calcmode="lin" valueType="num">
                                      <p:cBhvr>
                                        <p:cTn id="443" dur="500" accel="50000" fill="hold">
                                          <p:stCondLst>
                                            <p:cond delay="500"/>
                                          </p:stCondLst>
                                        </p:cTn>
                                        <p:tgtEl>
                                          <p:spTgt spid="106"/>
                                        </p:tgtEl>
                                        <p:attrNameLst>
                                          <p:attrName>ppt_y</p:attrName>
                                        </p:attrNameLst>
                                      </p:cBhvr>
                                      <p:tavLst>
                                        <p:tav tm="0">
                                          <p:val>
                                            <p:strVal val="#ppt_y+.1"/>
                                          </p:val>
                                        </p:tav>
                                        <p:tav tm="100000">
                                          <p:val>
                                            <p:strVal val="#ppt_y"/>
                                          </p:val>
                                        </p:tav>
                                      </p:tavLst>
                                    </p:anim>
                                    <p:animEffect transition="in" filter="fade">
                                      <p:cBhvr>
                                        <p:cTn id="444" dur="1000" decel="50000">
                                          <p:stCondLst>
                                            <p:cond delay="0"/>
                                          </p:stCondLst>
                                        </p:cTn>
                                        <p:tgtEl>
                                          <p:spTgt spid="106"/>
                                        </p:tgtEl>
                                      </p:cBhvr>
                                    </p:animEffect>
                                  </p:childTnLst>
                                </p:cTn>
                              </p:par>
                            </p:childTnLst>
                          </p:cTn>
                        </p:par>
                      </p:childTnLst>
                    </p:cTn>
                  </p:par>
                  <p:par>
                    <p:cTn id="445" fill="hold">
                      <p:stCondLst>
                        <p:cond delay="indefinite"/>
                      </p:stCondLst>
                      <p:childTnLst>
                        <p:par>
                          <p:cTn id="446" fill="hold">
                            <p:stCondLst>
                              <p:cond delay="0"/>
                            </p:stCondLst>
                            <p:childTnLst>
                              <p:par>
                                <p:cTn id="447" presetID="9" presetClass="entr" presetSubtype="0" fill="hold" nodeType="clickEffect">
                                  <p:stCondLst>
                                    <p:cond delay="0"/>
                                  </p:stCondLst>
                                  <p:childTnLst>
                                    <p:set>
                                      <p:cBhvr>
                                        <p:cTn id="448" dur="1" fill="hold">
                                          <p:stCondLst>
                                            <p:cond delay="0"/>
                                          </p:stCondLst>
                                        </p:cTn>
                                        <p:tgtEl>
                                          <p:spTgt spid="103"/>
                                        </p:tgtEl>
                                        <p:attrNameLst>
                                          <p:attrName>style.visibility</p:attrName>
                                        </p:attrNameLst>
                                      </p:cBhvr>
                                      <p:to>
                                        <p:strVal val="visible"/>
                                      </p:to>
                                    </p:set>
                                    <p:animEffect transition="in" filter="dissolve">
                                      <p:cBhvr>
                                        <p:cTn id="449" dur="500"/>
                                        <p:tgtEl>
                                          <p:spTgt spid="103"/>
                                        </p:tgtEl>
                                      </p:cBhvr>
                                    </p:animEffect>
                                  </p:childTnLst>
                                </p:cTn>
                              </p:par>
                            </p:childTnLst>
                          </p:cTn>
                        </p:par>
                        <p:par>
                          <p:cTn id="450" fill="hold">
                            <p:stCondLst>
                              <p:cond delay="500"/>
                            </p:stCondLst>
                            <p:childTnLst>
                              <p:par>
                                <p:cTn id="451" presetID="9" presetClass="entr" presetSubtype="0" fill="hold" nodeType="afterEffect">
                                  <p:stCondLst>
                                    <p:cond delay="0"/>
                                  </p:stCondLst>
                                  <p:childTnLst>
                                    <p:set>
                                      <p:cBhvr>
                                        <p:cTn id="452" dur="1" fill="hold">
                                          <p:stCondLst>
                                            <p:cond delay="0"/>
                                          </p:stCondLst>
                                        </p:cTn>
                                        <p:tgtEl>
                                          <p:spTgt spid="99"/>
                                        </p:tgtEl>
                                        <p:attrNameLst>
                                          <p:attrName>style.visibility</p:attrName>
                                        </p:attrNameLst>
                                      </p:cBhvr>
                                      <p:to>
                                        <p:strVal val="visible"/>
                                      </p:to>
                                    </p:set>
                                    <p:animEffect transition="in" filter="dissolve">
                                      <p:cBhvr>
                                        <p:cTn id="453" dur="500"/>
                                        <p:tgtEl>
                                          <p:spTgt spid="99"/>
                                        </p:tgtEl>
                                      </p:cBhvr>
                                    </p:animEffect>
                                  </p:childTnLst>
                                </p:cTn>
                              </p:par>
                            </p:childTnLst>
                          </p:cTn>
                        </p:par>
                      </p:childTnLst>
                    </p:cTn>
                  </p:par>
                  <p:par>
                    <p:cTn id="454" fill="hold">
                      <p:stCondLst>
                        <p:cond delay="indefinite"/>
                      </p:stCondLst>
                      <p:childTnLst>
                        <p:par>
                          <p:cTn id="455" fill="hold">
                            <p:stCondLst>
                              <p:cond delay="0"/>
                            </p:stCondLst>
                            <p:childTnLst>
                              <p:par>
                                <p:cTn id="456" presetID="0" presetClass="path" presetSubtype="0" accel="50000" decel="50000" fill="hold" nodeType="clickEffect">
                                  <p:stCondLst>
                                    <p:cond delay="0"/>
                                  </p:stCondLst>
                                  <p:childTnLst>
                                    <p:animMotion origin="layout" path="M 0.33298 0.16968 C 0.36423 0.16019 0.39548 0.15093 0.41527 0.14167 C 0.43507 0.13241 0.44184 0.12338 0.45225 0.11366 C 0.46267 0.10394 0.46892 0.09028 0.47812 0.08357 C 0.48732 0.07685 0.49687 0.07477 0.50711 0.07292 C 0.51736 0.07107 0.5184 0.06829 0.53941 0.07292 C 0.56041 0.07755 0.61736 0.0963 0.63298 0.10093 " pathEditMode="relative" ptsTypes="aaaaaaA">
                                      <p:cBhvr>
                                        <p:cTn id="457" dur="2000" fill="hold"/>
                                        <p:tgtEl>
                                          <p:spTgt spid="14355"/>
                                        </p:tgtEl>
                                        <p:attrNameLst>
                                          <p:attrName>ppt_x</p:attrName>
                                          <p:attrName>ppt_y</p:attrName>
                                        </p:attrNameLst>
                                      </p:cBhvr>
                                    </p:animMotion>
                                  </p:childTnLst>
                                </p:cTn>
                              </p:par>
                            </p:childTnLst>
                          </p:cTn>
                        </p:par>
                      </p:childTnLst>
                    </p:cTn>
                  </p:par>
                  <p:par>
                    <p:cTn id="458" fill="hold">
                      <p:stCondLst>
                        <p:cond delay="indefinite"/>
                      </p:stCondLst>
                      <p:childTnLst>
                        <p:par>
                          <p:cTn id="459" fill="hold">
                            <p:stCondLst>
                              <p:cond delay="0"/>
                            </p:stCondLst>
                            <p:childTnLst>
                              <p:par>
                                <p:cTn id="460" presetID="0" presetClass="path" presetSubtype="0" accel="50000" decel="50000" fill="hold" nodeType="clickEffect">
                                  <p:stCondLst>
                                    <p:cond delay="0"/>
                                  </p:stCondLst>
                                  <p:childTnLst>
                                    <p:animMotion origin="layout" path="M 0.63298 0.10093 C 0.6592 0.06227 0.68541 0.02384 0.70173 -0.00162 C 0.71822 -0.02685 0.72187 -0.03194 0.73194 -0.05092 C 0.74218 -0.06991 0.74045 -0.09028 0.7625 -0.11528 C 0.78437 -0.14004 0.83385 -0.18588 0.86319 -0.20046 C 0.89253 -0.21481 0.92534 -0.2081 0.93871 -0.20231 C 0.95225 -0.19653 0.95052 -0.18889 0.94392 -0.1662 C 0.93715 -0.14352 0.91788 -0.10486 0.89843 -0.06597 " pathEditMode="relative" rAng="0" ptsTypes="aaaaaaaA">
                                      <p:cBhvr>
                                        <p:cTn id="461" dur="2000" fill="hold"/>
                                        <p:tgtEl>
                                          <p:spTgt spid="14355"/>
                                        </p:tgtEl>
                                        <p:attrNameLst>
                                          <p:attrName>ppt_x</p:attrName>
                                          <p:attrName>ppt_y</p:attrName>
                                        </p:attrNameLst>
                                      </p:cBhvr>
                                      <p:rCtr x="160" y="-158"/>
                                    </p:animMotion>
                                  </p:childTnLst>
                                </p:cTn>
                              </p:par>
                            </p:childTnLst>
                          </p:cTn>
                        </p:par>
                      </p:childTnLst>
                    </p:cTn>
                  </p:par>
                  <p:par>
                    <p:cTn id="462" fill="hold">
                      <p:stCondLst>
                        <p:cond delay="indefinite"/>
                      </p:stCondLst>
                      <p:childTnLst>
                        <p:par>
                          <p:cTn id="463" fill="hold">
                            <p:stCondLst>
                              <p:cond delay="0"/>
                            </p:stCondLst>
                            <p:childTnLst>
                              <p:par>
                                <p:cTn id="464" presetID="0" presetClass="path" presetSubtype="0" accel="50000" decel="50000" fill="hold" nodeType="clickEffect">
                                  <p:stCondLst>
                                    <p:cond delay="0"/>
                                  </p:stCondLst>
                                  <p:childTnLst>
                                    <p:animMotion origin="layout" path="M 0.74514 -0.50579 C 0.75226 -0.45556 0.75955 -0.40509 0.75799 -0.36829 C 0.75642 -0.33148 0.74323 -0.30533 0.73542 -0.28426 C 0.7276 -0.2632 0.72118 -0.25162 0.71129 -0.24121 C 0.70139 -0.23079 0.68629 -0.23565 0.67587 -0.22199 C 0.66545 -0.20833 0.66181 -0.16482 0.64844 -0.15949 C 0.63507 -0.15417 0.61042 -0.17315 0.59514 -0.18958 C 0.57986 -0.20602 0.58108 -0.24398 0.55642 -0.25857 C 0.53177 -0.27315 0.48924 -0.27546 0.4467 -0.27778 " pathEditMode="relative" ptsTypes="aaaaaaaaA">
                                      <p:cBhvr>
                                        <p:cTn id="465" dur="2000" fill="hold"/>
                                        <p:tgtEl>
                                          <p:spTgt spid="14354"/>
                                        </p:tgtEl>
                                        <p:attrNameLst>
                                          <p:attrName>ppt_x</p:attrName>
                                          <p:attrName>ppt_y</p:attrName>
                                        </p:attrNameLst>
                                      </p:cBhvr>
                                    </p:animMotion>
                                  </p:childTnLst>
                                </p:cTn>
                              </p:par>
                            </p:childTnLst>
                          </p:cTn>
                        </p:par>
                      </p:childTnLst>
                    </p:cTn>
                  </p:par>
                  <p:par>
                    <p:cTn id="466" fill="hold">
                      <p:stCondLst>
                        <p:cond delay="indefinite"/>
                      </p:stCondLst>
                      <p:childTnLst>
                        <p:par>
                          <p:cTn id="467" fill="hold">
                            <p:stCondLst>
                              <p:cond delay="0"/>
                            </p:stCondLst>
                            <p:childTnLst>
                              <p:par>
                                <p:cTn id="468" presetID="0" presetClass="path" presetSubtype="0" accel="50000" decel="50000" fill="hold" nodeType="clickEffect">
                                  <p:stCondLst>
                                    <p:cond delay="0"/>
                                  </p:stCondLst>
                                  <p:childTnLst>
                                    <p:animMotion origin="layout" path="M 0.4467 -0.27778 C 0.41892 -0.24399 0.39114 -0.20996 0.36614 -0.19815 C 0.34114 -0.18635 0.31684 -0.20255 0.2967 -0.20672 C 0.27656 -0.21088 0.27552 -0.21389 0.24513 -0.22385 C 0.21475 -0.2338 0.13628 -0.25973 0.11458 -0.2669 " pathEditMode="relative" ptsTypes="aaaaA">
                                      <p:cBhvr>
                                        <p:cTn id="469" dur="2000" fill="hold"/>
                                        <p:tgtEl>
                                          <p:spTgt spid="14354"/>
                                        </p:tgtEl>
                                        <p:attrNameLst>
                                          <p:attrName>ppt_x</p:attrName>
                                          <p:attrName>ppt_y</p:attrName>
                                        </p:attrNameLst>
                                      </p:cBhvr>
                                    </p:animMotion>
                                  </p:childTnLst>
                                </p:cTn>
                              </p:par>
                            </p:childTnLst>
                          </p:cTn>
                        </p:par>
                      </p:childTnLst>
                    </p:cTn>
                  </p:par>
                  <p:par>
                    <p:cTn id="470" fill="hold">
                      <p:stCondLst>
                        <p:cond delay="indefinite"/>
                      </p:stCondLst>
                      <p:childTnLst>
                        <p:par>
                          <p:cTn id="471" fill="hold">
                            <p:stCondLst>
                              <p:cond delay="0"/>
                            </p:stCondLst>
                            <p:childTnLst>
                              <p:par>
                                <p:cTn id="472" presetID="0" presetClass="path" presetSubtype="0" accel="50000" decel="50000" fill="hold" nodeType="clickEffect">
                                  <p:stCondLst>
                                    <p:cond delay="0"/>
                                  </p:stCondLst>
                                  <p:childTnLst>
                                    <p:animMotion origin="layout" path="M -0.21979 0.01944 C -0.24202 0.02801 -0.24132 0.02616 -0.26632 0.04722 C -0.27483 0.0544 -0.28177 0.06319 -0.2908 0.06875 C -0.29566 0.0787 -0.30695 0.09676 -0.30695 0.09676 C -0.31163 0.11319 -0.3217 0.12546 -0.33108 0.13773 C -0.33646 0.14514 -0.33108 0.14398 -0.33733 0.14398 C -0.3908 0.18194 -0.44427 0.21921 -0.49723 0.2581 C -0.50261 0.26227 -0.50538 0.2713 -0.51007 0.27731 C -0.51875 0.28866 -0.52813 0.29861 -0.5375 0.30949 C -0.54913 0.32361 -0.5632 0.33218 -0.57448 0.3463 C -0.59132 0.36667 -0.60886 0.39005 -0.62952 0.4044 L -0.70851 0.48819 L -0.89723 0.6581 L -1.0099 0.67315 L -1.06146 0.40208 L -1.14236 0.21713 L -1.18594 0.02801 L -1.24861 -0.09468 " pathEditMode="relative" ptsTypes="ffffffffffAAAAAAAA">
                                      <p:cBhvr>
                                        <p:cTn id="473" dur="5000" fill="hold"/>
                                        <p:tgtEl>
                                          <p:spTgt spid="59"/>
                                        </p:tgtEl>
                                        <p:attrNameLst>
                                          <p:attrName>ppt_x</p:attrName>
                                          <p:attrName>ppt_y</p:attrName>
                                        </p:attrNameLst>
                                      </p:cBhvr>
                                    </p:animMotion>
                                  </p:childTnLst>
                                </p:cTn>
                              </p:par>
                            </p:childTnLst>
                          </p:cTn>
                        </p:par>
                      </p:childTnLst>
                    </p:cTn>
                  </p:par>
                  <p:par>
                    <p:cTn id="474" fill="hold">
                      <p:stCondLst>
                        <p:cond delay="indefinite"/>
                      </p:stCondLst>
                      <p:childTnLst>
                        <p:par>
                          <p:cTn id="475" fill="hold">
                            <p:stCondLst>
                              <p:cond delay="0"/>
                            </p:stCondLst>
                            <p:childTnLst>
                              <p:par>
                                <p:cTn id="476" presetID="18" presetClass="exit" presetSubtype="12" fill="hold" nodeType="clickEffect">
                                  <p:stCondLst>
                                    <p:cond delay="0"/>
                                  </p:stCondLst>
                                  <p:childTnLst>
                                    <p:animEffect transition="out" filter="strips(downLeft)">
                                      <p:cBhvr>
                                        <p:cTn id="477" dur="500"/>
                                        <p:tgtEl>
                                          <p:spTgt spid="14378"/>
                                        </p:tgtEl>
                                      </p:cBhvr>
                                    </p:animEffect>
                                    <p:set>
                                      <p:cBhvr>
                                        <p:cTn id="478" dur="1" fill="hold">
                                          <p:stCondLst>
                                            <p:cond delay="499"/>
                                          </p:stCondLst>
                                        </p:cTn>
                                        <p:tgtEl>
                                          <p:spTgt spid="14378"/>
                                        </p:tgtEl>
                                        <p:attrNameLst>
                                          <p:attrName>style.visibility</p:attrName>
                                        </p:attrNameLst>
                                      </p:cBhvr>
                                      <p:to>
                                        <p:strVal val="hidden"/>
                                      </p:to>
                                    </p:set>
                                  </p:childTnLst>
                                </p:cTn>
                              </p:par>
                              <p:par>
                                <p:cTn id="479" presetID="18" presetClass="exit" presetSubtype="12" fill="hold" nodeType="withEffect">
                                  <p:stCondLst>
                                    <p:cond delay="0"/>
                                  </p:stCondLst>
                                  <p:childTnLst>
                                    <p:animEffect transition="out" filter="strips(downLeft)">
                                      <p:cBhvr>
                                        <p:cTn id="480" dur="500"/>
                                        <p:tgtEl>
                                          <p:spTgt spid="106"/>
                                        </p:tgtEl>
                                      </p:cBhvr>
                                    </p:animEffect>
                                    <p:set>
                                      <p:cBhvr>
                                        <p:cTn id="481" dur="1" fill="hold">
                                          <p:stCondLst>
                                            <p:cond delay="499"/>
                                          </p:stCondLst>
                                        </p:cTn>
                                        <p:tgtEl>
                                          <p:spTgt spid="106"/>
                                        </p:tgtEl>
                                        <p:attrNameLst>
                                          <p:attrName>style.visibility</p:attrName>
                                        </p:attrNameLst>
                                      </p:cBhvr>
                                      <p:to>
                                        <p:strVal val="hidden"/>
                                      </p:to>
                                    </p:set>
                                  </p:childTnLst>
                                </p:cTn>
                              </p:par>
                              <p:par>
                                <p:cTn id="482" presetID="18" presetClass="exit" presetSubtype="12" fill="hold" nodeType="withEffect">
                                  <p:stCondLst>
                                    <p:cond delay="0"/>
                                  </p:stCondLst>
                                  <p:childTnLst>
                                    <p:animEffect transition="out" filter="strips(downLeft)">
                                      <p:cBhvr>
                                        <p:cTn id="483" dur="500"/>
                                        <p:tgtEl>
                                          <p:spTgt spid="103"/>
                                        </p:tgtEl>
                                      </p:cBhvr>
                                    </p:animEffect>
                                    <p:set>
                                      <p:cBhvr>
                                        <p:cTn id="484" dur="1" fill="hold">
                                          <p:stCondLst>
                                            <p:cond delay="499"/>
                                          </p:stCondLst>
                                        </p:cTn>
                                        <p:tgtEl>
                                          <p:spTgt spid="103"/>
                                        </p:tgtEl>
                                        <p:attrNameLst>
                                          <p:attrName>style.visibility</p:attrName>
                                        </p:attrNameLst>
                                      </p:cBhvr>
                                      <p:to>
                                        <p:strVal val="hidden"/>
                                      </p:to>
                                    </p:set>
                                  </p:childTnLst>
                                </p:cTn>
                              </p:par>
                              <p:par>
                                <p:cTn id="485" presetID="3" presetClass="exit" presetSubtype="10" fill="hold" nodeType="withEffect">
                                  <p:stCondLst>
                                    <p:cond delay="0"/>
                                  </p:stCondLst>
                                  <p:childTnLst>
                                    <p:animEffect transition="out" filter="blinds(horizontal)">
                                      <p:cBhvr>
                                        <p:cTn id="486" dur="500"/>
                                        <p:tgtEl>
                                          <p:spTgt spid="14378"/>
                                        </p:tgtEl>
                                      </p:cBhvr>
                                    </p:animEffect>
                                    <p:set>
                                      <p:cBhvr>
                                        <p:cTn id="487" dur="1" fill="hold">
                                          <p:stCondLst>
                                            <p:cond delay="499"/>
                                          </p:stCondLst>
                                        </p:cTn>
                                        <p:tgtEl>
                                          <p:spTgt spid="14378"/>
                                        </p:tgtEl>
                                        <p:attrNameLst>
                                          <p:attrName>style.visibility</p:attrName>
                                        </p:attrNameLst>
                                      </p:cBhvr>
                                      <p:to>
                                        <p:strVal val="hidden"/>
                                      </p:to>
                                    </p:set>
                                  </p:childTnLst>
                                </p:cTn>
                              </p:par>
                              <p:par>
                                <p:cTn id="488" presetID="3" presetClass="exit" presetSubtype="10" fill="hold" nodeType="withEffect">
                                  <p:stCondLst>
                                    <p:cond delay="0"/>
                                  </p:stCondLst>
                                  <p:childTnLst>
                                    <p:animEffect transition="out" filter="blinds(horizontal)">
                                      <p:cBhvr>
                                        <p:cTn id="489" dur="500"/>
                                        <p:tgtEl>
                                          <p:spTgt spid="106"/>
                                        </p:tgtEl>
                                      </p:cBhvr>
                                    </p:animEffect>
                                    <p:set>
                                      <p:cBhvr>
                                        <p:cTn id="490" dur="1" fill="hold">
                                          <p:stCondLst>
                                            <p:cond delay="499"/>
                                          </p:stCondLst>
                                        </p:cTn>
                                        <p:tgtEl>
                                          <p:spTgt spid="106"/>
                                        </p:tgtEl>
                                        <p:attrNameLst>
                                          <p:attrName>style.visibility</p:attrName>
                                        </p:attrNameLst>
                                      </p:cBhvr>
                                      <p:to>
                                        <p:strVal val="hidden"/>
                                      </p:to>
                                    </p:set>
                                  </p:childTnLst>
                                </p:cTn>
                              </p:par>
                              <p:par>
                                <p:cTn id="491" presetID="3" presetClass="exit" presetSubtype="10" fill="hold" nodeType="withEffect">
                                  <p:stCondLst>
                                    <p:cond delay="0"/>
                                  </p:stCondLst>
                                  <p:childTnLst>
                                    <p:animEffect transition="out" filter="blinds(horizontal)">
                                      <p:cBhvr>
                                        <p:cTn id="492" dur="500"/>
                                        <p:tgtEl>
                                          <p:spTgt spid="103"/>
                                        </p:tgtEl>
                                      </p:cBhvr>
                                    </p:animEffect>
                                    <p:set>
                                      <p:cBhvr>
                                        <p:cTn id="493" dur="1" fill="hold">
                                          <p:stCondLst>
                                            <p:cond delay="499"/>
                                          </p:stCondLst>
                                        </p:cTn>
                                        <p:tgtEl>
                                          <p:spTgt spid="103"/>
                                        </p:tgtEl>
                                        <p:attrNameLst>
                                          <p:attrName>style.visibility</p:attrName>
                                        </p:attrNameLst>
                                      </p:cBhvr>
                                      <p:to>
                                        <p:strVal val="hidden"/>
                                      </p:to>
                                    </p:set>
                                  </p:childTnLst>
                                </p:cTn>
                              </p:par>
                              <p:par>
                                <p:cTn id="494" presetID="3" presetClass="exit" presetSubtype="10" fill="hold" nodeType="withEffect">
                                  <p:stCondLst>
                                    <p:cond delay="0"/>
                                  </p:stCondLst>
                                  <p:childTnLst>
                                    <p:animEffect transition="out" filter="blinds(horizontal)">
                                      <p:cBhvr>
                                        <p:cTn id="495" dur="500"/>
                                        <p:tgtEl>
                                          <p:spTgt spid="111"/>
                                        </p:tgtEl>
                                      </p:cBhvr>
                                    </p:animEffect>
                                    <p:set>
                                      <p:cBhvr>
                                        <p:cTn id="496" dur="1" fill="hold">
                                          <p:stCondLst>
                                            <p:cond delay="499"/>
                                          </p:stCondLst>
                                        </p:cTn>
                                        <p:tgtEl>
                                          <p:spTgt spid="111"/>
                                        </p:tgtEl>
                                        <p:attrNameLst>
                                          <p:attrName>style.visibility</p:attrName>
                                        </p:attrNameLst>
                                      </p:cBhvr>
                                      <p:to>
                                        <p:strVal val="hidden"/>
                                      </p:to>
                                    </p:set>
                                  </p:childTnLst>
                                </p:cTn>
                              </p:par>
                              <p:par>
                                <p:cTn id="497" presetID="3" presetClass="exit" presetSubtype="10" fill="hold" nodeType="withEffect">
                                  <p:stCondLst>
                                    <p:cond delay="0"/>
                                  </p:stCondLst>
                                  <p:childTnLst>
                                    <p:animEffect transition="out" filter="blinds(horizontal)">
                                      <p:cBhvr>
                                        <p:cTn id="498" dur="500"/>
                                        <p:tgtEl>
                                          <p:spTgt spid="14355"/>
                                        </p:tgtEl>
                                      </p:cBhvr>
                                    </p:animEffect>
                                    <p:set>
                                      <p:cBhvr>
                                        <p:cTn id="499" dur="1" fill="hold">
                                          <p:stCondLst>
                                            <p:cond delay="499"/>
                                          </p:stCondLst>
                                        </p:cTn>
                                        <p:tgtEl>
                                          <p:spTgt spid="14355"/>
                                        </p:tgtEl>
                                        <p:attrNameLst>
                                          <p:attrName>style.visibility</p:attrName>
                                        </p:attrNameLst>
                                      </p:cBhvr>
                                      <p:to>
                                        <p:strVal val="hidden"/>
                                      </p:to>
                                    </p:set>
                                  </p:childTnLst>
                                </p:cTn>
                              </p:par>
                            </p:childTnLst>
                          </p:cTn>
                        </p:par>
                      </p:childTnLst>
                    </p:cTn>
                  </p:par>
                  <p:par>
                    <p:cTn id="500" fill="hold">
                      <p:stCondLst>
                        <p:cond delay="indefinite"/>
                      </p:stCondLst>
                      <p:childTnLst>
                        <p:par>
                          <p:cTn id="501" fill="hold">
                            <p:stCondLst>
                              <p:cond delay="0"/>
                            </p:stCondLst>
                            <p:childTnLst>
                              <p:par>
                                <p:cTn id="502" presetID="22" presetClass="entr" presetSubtype="4" fill="hold" nodeType="clickEffect">
                                  <p:stCondLst>
                                    <p:cond delay="0"/>
                                  </p:stCondLst>
                                  <p:childTnLst>
                                    <p:set>
                                      <p:cBhvr>
                                        <p:cTn id="503" dur="1" fill="hold">
                                          <p:stCondLst>
                                            <p:cond delay="0"/>
                                          </p:stCondLst>
                                        </p:cTn>
                                        <p:tgtEl>
                                          <p:spTgt spid="121"/>
                                        </p:tgtEl>
                                        <p:attrNameLst>
                                          <p:attrName>style.visibility</p:attrName>
                                        </p:attrNameLst>
                                      </p:cBhvr>
                                      <p:to>
                                        <p:strVal val="visible"/>
                                      </p:to>
                                    </p:set>
                                    <p:animEffect transition="in" filter="wipe(down)">
                                      <p:cBhvr>
                                        <p:cTn id="504" dur="500"/>
                                        <p:tgtEl>
                                          <p:spTgt spid="121"/>
                                        </p:tgtEl>
                                      </p:cBhvr>
                                    </p:animEffect>
                                  </p:childTnLst>
                                </p:cTn>
                              </p:par>
                            </p:childTnLst>
                          </p:cTn>
                        </p:par>
                      </p:childTnLst>
                    </p:cTn>
                  </p:par>
                  <p:par>
                    <p:cTn id="505" fill="hold">
                      <p:stCondLst>
                        <p:cond delay="indefinite"/>
                      </p:stCondLst>
                      <p:childTnLst>
                        <p:par>
                          <p:cTn id="506" fill="hold">
                            <p:stCondLst>
                              <p:cond delay="0"/>
                            </p:stCondLst>
                            <p:childTnLst>
                              <p:par>
                                <p:cTn id="507" presetID="0" presetClass="path" presetSubtype="0" accel="50000" decel="50000" fill="hold" nodeType="clickEffect">
                                  <p:stCondLst>
                                    <p:cond delay="0"/>
                                  </p:stCondLst>
                                  <p:childTnLst>
                                    <p:animMotion origin="layout" path="M 0.2158 -0.01459 C 0.26493 -0.01968 0.31389 -0.02454 0.35122 -0.02523 C 0.38855 -0.02593 0.42118 -0.02801 0.43993 -0.01875 C 0.45868 -0.00926 0.45834 0.00995 0.46407 0.03125 C 0.4698 0.05254 0.47223 0.0868 0.47379 0.10972 C 0.47535 0.13287 0.49046 0.17662 0.47379 0.16875 C 0.45712 0.16065 0.39046 0.0669 0.37379 0.0618 C 0.35712 0.05648 0.37223 0.11782 0.37379 0.13819 C 0.37535 0.15856 0.38403 0.15069 0.38351 0.18403 C 0.38299 0.21736 0.37674 0.27778 0.37066 0.33866 " pathEditMode="relative" rAng="0" ptsTypes="aaaaaaaaaA">
                                      <p:cBhvr>
                                        <p:cTn id="508" dur="5000" fill="hold"/>
                                        <p:tgtEl>
                                          <p:spTgt spid="14385"/>
                                        </p:tgtEl>
                                        <p:attrNameLst>
                                          <p:attrName>ppt_x</p:attrName>
                                          <p:attrName>ppt_y</p:attrName>
                                        </p:attrNameLst>
                                      </p:cBhvr>
                                      <p:rCtr x="137" y="170"/>
                                    </p:animMotion>
                                  </p:childTnLst>
                                </p:cTn>
                              </p:par>
                              <p:par>
                                <p:cTn id="509" presetID="0" presetClass="path" presetSubtype="0" accel="50000" decel="50000" fill="hold" nodeType="withEffect">
                                  <p:stCondLst>
                                    <p:cond delay="0"/>
                                  </p:stCondLst>
                                  <p:childTnLst>
                                    <p:animMotion origin="layout" path="M 0.15677 -0.00278 C 0.2059 -0.00788 0.25486 -0.01274 0.29218 -0.01343 C 0.32951 -0.01413 0.36215 -0.01621 0.3809 -0.00695 C 0.39965 0.00231 0.3993 0.02129 0.40503 0.04236 C 0.41076 0.06342 0.41319 0.09722 0.41475 0.1199 C 0.41632 0.14259 0.43142 0.18587 0.41475 0.178 C 0.39809 0.17013 0.33142 0.07754 0.31475 0.07245 C 0.29809 0.06736 0.31319 0.12777 0.31475 0.14791 C 0.31632 0.16805 0.325 0.16018 0.32447 0.19305 C 0.32395 0.22592 0.3177 0.28564 0.31163 0.3456 " pathEditMode="relative" rAng="0" ptsTypes="aaaaaaaaaA">
                                      <p:cBhvr>
                                        <p:cTn id="510" dur="5000" fill="hold"/>
                                        <p:tgtEl>
                                          <p:spTgt spid="60"/>
                                        </p:tgtEl>
                                        <p:attrNameLst>
                                          <p:attrName>ppt_x</p:attrName>
                                          <p:attrName>ppt_y</p:attrName>
                                        </p:attrNameLst>
                                      </p:cBhvr>
                                      <p:rCtr x="137" y="167"/>
                                    </p:animMotion>
                                  </p:childTnLst>
                                </p:cTn>
                              </p:par>
                            </p:childTnLst>
                          </p:cTn>
                        </p:par>
                      </p:childTnLst>
                    </p:cTn>
                  </p:par>
                  <p:par>
                    <p:cTn id="511" fill="hold">
                      <p:stCondLst>
                        <p:cond delay="indefinite"/>
                      </p:stCondLst>
                      <p:childTnLst>
                        <p:par>
                          <p:cTn id="512" fill="hold">
                            <p:stCondLst>
                              <p:cond delay="0"/>
                            </p:stCondLst>
                            <p:childTnLst>
                              <p:par>
                                <p:cTn id="513" presetID="0" presetClass="path" presetSubtype="0" accel="50000" decel="50000" fill="hold" nodeType="clickEffect">
                                  <p:stCondLst>
                                    <p:cond delay="0"/>
                                  </p:stCondLst>
                                  <p:childTnLst>
                                    <p:animMotion origin="layout" path="M 0.26893 0.36436 C 0.32222 0.26713 0.3757 0.16991 0.43993 0.13195 C 0.50417 0.09398 0.61059 0.10371 0.65434 0.13635 C 0.69809 0.16898 0.70035 0.24838 0.70278 0.32778 " pathEditMode="relative" rAng="0" ptsTypes="aaaA">
                                      <p:cBhvr>
                                        <p:cTn id="514" dur="2000" fill="hold"/>
                                        <p:tgtEl>
                                          <p:spTgt spid="14385"/>
                                        </p:tgtEl>
                                        <p:attrNameLst>
                                          <p:attrName>ppt_x</p:attrName>
                                          <p:attrName>ppt_y</p:attrName>
                                        </p:attrNameLst>
                                      </p:cBhvr>
                                      <p:rCtr x="217" y="-135"/>
                                    </p:animMotion>
                                  </p:childTnLst>
                                </p:cTn>
                              </p:par>
                            </p:childTnLst>
                          </p:cTn>
                        </p:par>
                      </p:childTnLst>
                    </p:cTn>
                  </p:par>
                  <p:par>
                    <p:cTn id="515" fill="hold">
                      <p:stCondLst>
                        <p:cond delay="indefinite"/>
                      </p:stCondLst>
                      <p:childTnLst>
                        <p:par>
                          <p:cTn id="516" fill="hold">
                            <p:stCondLst>
                              <p:cond delay="0"/>
                            </p:stCondLst>
                            <p:childTnLst>
                              <p:par>
                                <p:cTn id="517" presetID="0" presetClass="path" presetSubtype="0" accel="50000" decel="50000" fill="hold" nodeType="clickEffect">
                                  <p:stCondLst>
                                    <p:cond delay="0"/>
                                  </p:stCondLst>
                                  <p:childTnLst>
                                    <p:animMotion origin="layout" path="M 0.18472 -0.2801 C 0.11684 -0.31991 0.04896 -0.35949 0.0217 -0.35116 C -0.00555 -0.34283 0.01945 -0.25718 0.0217 -0.23056 C 0.02396 -0.20394 0.03733 -0.20186 0.03472 -0.1919 C 0.03212 -0.18195 0.02865 -0.17616 0.00556 -0.17037 C -0.01753 -0.16459 -0.07413 -0.14213 -0.10399 -0.15764 C -0.13385 -0.17315 -0.1618 -0.24537 -0.17344 -0.26297 " pathEditMode="relative" ptsTypes="aaaaaaA">
                                      <p:cBhvr>
                                        <p:cTn id="518" dur="3000" fill="hold"/>
                                        <p:tgtEl>
                                          <p:spTgt spid="14387"/>
                                        </p:tgtEl>
                                        <p:attrNameLst>
                                          <p:attrName>ppt_x</p:attrName>
                                          <p:attrName>ppt_y</p:attrName>
                                        </p:attrNameLst>
                                      </p:cBhvr>
                                    </p:animMotion>
                                  </p:childTnLst>
                                </p:cTn>
                              </p:par>
                            </p:childTnLst>
                          </p:cTn>
                        </p:par>
                      </p:childTnLst>
                    </p:cTn>
                  </p:par>
                  <p:par>
                    <p:cTn id="519" fill="hold">
                      <p:stCondLst>
                        <p:cond delay="indefinite"/>
                      </p:stCondLst>
                      <p:childTnLst>
                        <p:par>
                          <p:cTn id="520" fill="hold">
                            <p:stCondLst>
                              <p:cond delay="0"/>
                            </p:stCondLst>
                            <p:childTnLst>
                              <p:par>
                                <p:cTn id="521" presetID="18" presetClass="entr" presetSubtype="12" fill="hold" nodeType="clickEffect">
                                  <p:stCondLst>
                                    <p:cond delay="0"/>
                                  </p:stCondLst>
                                  <p:childTnLst>
                                    <p:set>
                                      <p:cBhvr>
                                        <p:cTn id="522" dur="1" fill="hold">
                                          <p:stCondLst>
                                            <p:cond delay="0"/>
                                          </p:stCondLst>
                                        </p:cTn>
                                        <p:tgtEl>
                                          <p:spTgt spid="124"/>
                                        </p:tgtEl>
                                        <p:attrNameLst>
                                          <p:attrName>style.visibility</p:attrName>
                                        </p:attrNameLst>
                                      </p:cBhvr>
                                      <p:to>
                                        <p:strVal val="visible"/>
                                      </p:to>
                                    </p:set>
                                    <p:animEffect transition="in" filter="strips(downLeft)">
                                      <p:cBhvr>
                                        <p:cTn id="523" dur="1000"/>
                                        <p:tgtEl>
                                          <p:spTgt spid="124"/>
                                        </p:tgtEl>
                                      </p:cBhvr>
                                    </p:animEffect>
                                  </p:childTnLst>
                                </p:cTn>
                              </p:par>
                            </p:childTnLst>
                          </p:cTn>
                        </p:par>
                      </p:childTnLst>
                    </p:cTn>
                  </p:par>
                  <p:par>
                    <p:cTn id="524" fill="hold">
                      <p:stCondLst>
                        <p:cond delay="indefinite"/>
                      </p:stCondLst>
                      <p:childTnLst>
                        <p:par>
                          <p:cTn id="525" fill="hold">
                            <p:stCondLst>
                              <p:cond delay="0"/>
                            </p:stCondLst>
                            <p:childTnLst>
                              <p:par>
                                <p:cTn id="526" presetID="0" presetClass="path" presetSubtype="0" accel="50000" decel="50000" fill="hold" nodeType="clickEffect">
                                  <p:stCondLst>
                                    <p:cond delay="0"/>
                                  </p:stCondLst>
                                  <p:childTnLst>
                                    <p:animMotion origin="layout" path="M -0.1559 -0.34792 C -0.16076 -0.38172 -0.16545 -0.41505 -0.1875 -0.44075 C -0.20972 -0.46667 -0.25434 -0.48936 -0.28906 -0.50255 C -0.32396 -0.51575 -0.35955 -0.51991 -0.39653 -0.52014 C -0.4335 -0.52038 -0.46909 -0.51019 -0.51093 -0.50394 C -0.55278 -0.49792 -0.60052 -0.49075 -0.64826 -0.48334 " pathEditMode="relative" rAng="0" ptsTypes="aaaaaA">
                                      <p:cBhvr>
                                        <p:cTn id="527" dur="3000" fill="hold"/>
                                        <p:tgtEl>
                                          <p:spTgt spid="130"/>
                                        </p:tgtEl>
                                        <p:attrNameLst>
                                          <p:attrName>ppt_x</p:attrName>
                                          <p:attrName>ppt_y</p:attrName>
                                        </p:attrNameLst>
                                      </p:cBhvr>
                                      <p:rCtr x="-246" y="-86"/>
                                    </p:animMotion>
                                  </p:childTnLst>
                                </p:cTn>
                              </p:par>
                            </p:childTnLst>
                          </p:cTn>
                        </p:par>
                      </p:childTnLst>
                    </p:cTn>
                  </p:par>
                  <p:par>
                    <p:cTn id="528" fill="hold">
                      <p:stCondLst>
                        <p:cond delay="indefinite"/>
                      </p:stCondLst>
                      <p:childTnLst>
                        <p:par>
                          <p:cTn id="529" fill="hold">
                            <p:stCondLst>
                              <p:cond delay="0"/>
                            </p:stCondLst>
                            <p:childTnLst>
                              <p:par>
                                <p:cTn id="530" presetID="2" presetClass="entr" presetSubtype="4" fill="hold" nodeType="clickEffect">
                                  <p:stCondLst>
                                    <p:cond delay="0"/>
                                  </p:stCondLst>
                                  <p:childTnLst>
                                    <p:set>
                                      <p:cBhvr>
                                        <p:cTn id="531" dur="1" fill="hold">
                                          <p:stCondLst>
                                            <p:cond delay="0"/>
                                          </p:stCondLst>
                                        </p:cTn>
                                        <p:tgtEl>
                                          <p:spTgt spid="70"/>
                                        </p:tgtEl>
                                        <p:attrNameLst>
                                          <p:attrName>style.visibility</p:attrName>
                                        </p:attrNameLst>
                                      </p:cBhvr>
                                      <p:to>
                                        <p:strVal val="visible"/>
                                      </p:to>
                                    </p:set>
                                    <p:anim calcmode="lin" valueType="num">
                                      <p:cBhvr additive="base">
                                        <p:cTn id="532" dur="500" fill="hold"/>
                                        <p:tgtEl>
                                          <p:spTgt spid="70"/>
                                        </p:tgtEl>
                                        <p:attrNameLst>
                                          <p:attrName>ppt_x</p:attrName>
                                        </p:attrNameLst>
                                      </p:cBhvr>
                                      <p:tavLst>
                                        <p:tav tm="0">
                                          <p:val>
                                            <p:strVal val="#ppt_x"/>
                                          </p:val>
                                        </p:tav>
                                        <p:tav tm="100000">
                                          <p:val>
                                            <p:strVal val="#ppt_x"/>
                                          </p:val>
                                        </p:tav>
                                      </p:tavLst>
                                    </p:anim>
                                    <p:anim calcmode="lin" valueType="num">
                                      <p:cBhvr additive="base">
                                        <p:cTn id="533"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par>
                    <p:cTn id="534" fill="hold">
                      <p:stCondLst>
                        <p:cond delay="indefinite"/>
                      </p:stCondLst>
                      <p:childTnLst>
                        <p:par>
                          <p:cTn id="535" fill="hold">
                            <p:stCondLst>
                              <p:cond delay="0"/>
                            </p:stCondLst>
                            <p:childTnLst>
                              <p:par>
                                <p:cTn id="536" presetID="5" presetClass="entr" presetSubtype="10" fill="hold" nodeType="clickEffect">
                                  <p:stCondLst>
                                    <p:cond delay="0"/>
                                  </p:stCondLst>
                                  <p:childTnLst>
                                    <p:set>
                                      <p:cBhvr>
                                        <p:cTn id="537" dur="1" fill="hold">
                                          <p:stCondLst>
                                            <p:cond delay="0"/>
                                          </p:stCondLst>
                                        </p:cTn>
                                        <p:tgtEl>
                                          <p:spTgt spid="131"/>
                                        </p:tgtEl>
                                        <p:attrNameLst>
                                          <p:attrName>style.visibility</p:attrName>
                                        </p:attrNameLst>
                                      </p:cBhvr>
                                      <p:to>
                                        <p:strVal val="visible"/>
                                      </p:to>
                                    </p:set>
                                    <p:animEffect transition="in" filter="checkerboard(across)">
                                      <p:cBhvr>
                                        <p:cTn id="538" dur="500"/>
                                        <p:tgtEl>
                                          <p:spTgt spid="131"/>
                                        </p:tgtEl>
                                      </p:cBhvr>
                                    </p:animEffect>
                                  </p:childTnLst>
                                </p:cTn>
                              </p:par>
                              <p:par>
                                <p:cTn id="539" presetID="5" presetClass="entr" presetSubtype="10" fill="hold" nodeType="withEffect">
                                  <p:stCondLst>
                                    <p:cond delay="0"/>
                                  </p:stCondLst>
                                  <p:childTnLst>
                                    <p:set>
                                      <p:cBhvr>
                                        <p:cTn id="540" dur="1" fill="hold">
                                          <p:stCondLst>
                                            <p:cond delay="0"/>
                                          </p:stCondLst>
                                        </p:cTn>
                                        <p:tgtEl>
                                          <p:spTgt spid="14386"/>
                                        </p:tgtEl>
                                        <p:attrNameLst>
                                          <p:attrName>style.visibility</p:attrName>
                                        </p:attrNameLst>
                                      </p:cBhvr>
                                      <p:to>
                                        <p:strVal val="visible"/>
                                      </p:to>
                                    </p:set>
                                    <p:animEffect transition="in" filter="checkerboard(across)">
                                      <p:cBhvr>
                                        <p:cTn id="541" dur="500"/>
                                        <p:tgtEl>
                                          <p:spTgt spid="14386"/>
                                        </p:tgtEl>
                                      </p:cBhvr>
                                    </p:animEffect>
                                  </p:childTnLst>
                                </p:cTn>
                              </p:par>
                            </p:childTnLst>
                          </p:cTn>
                        </p:par>
                      </p:childTnLst>
                    </p:cTn>
                  </p:par>
                  <p:par>
                    <p:cTn id="542" fill="hold">
                      <p:stCondLst>
                        <p:cond delay="indefinite"/>
                      </p:stCondLst>
                      <p:childTnLst>
                        <p:par>
                          <p:cTn id="543" fill="hold">
                            <p:stCondLst>
                              <p:cond delay="0"/>
                            </p:stCondLst>
                            <p:childTnLst>
                              <p:par>
                                <p:cTn id="544" presetID="18" presetClass="entr" presetSubtype="12" fill="hold" nodeType="clickEffect">
                                  <p:stCondLst>
                                    <p:cond delay="0"/>
                                  </p:stCondLst>
                                  <p:childTnLst>
                                    <p:set>
                                      <p:cBhvr>
                                        <p:cTn id="545" dur="1" fill="hold">
                                          <p:stCondLst>
                                            <p:cond delay="0"/>
                                          </p:stCondLst>
                                        </p:cTn>
                                        <p:tgtEl>
                                          <p:spTgt spid="66"/>
                                        </p:tgtEl>
                                        <p:attrNameLst>
                                          <p:attrName>style.visibility</p:attrName>
                                        </p:attrNameLst>
                                      </p:cBhvr>
                                      <p:to>
                                        <p:strVal val="visible"/>
                                      </p:to>
                                    </p:set>
                                    <p:animEffect transition="in" filter="strips(downLeft)">
                                      <p:cBhvr>
                                        <p:cTn id="546" dur="1000"/>
                                        <p:tgtEl>
                                          <p:spTgt spid="66"/>
                                        </p:tgtEl>
                                      </p:cBhvr>
                                    </p:animEffect>
                                  </p:childTnLst>
                                </p:cTn>
                              </p:par>
                            </p:childTnLst>
                          </p:cTn>
                        </p:par>
                      </p:childTnLst>
                    </p:cTn>
                  </p:par>
                  <p:par>
                    <p:cTn id="547" fill="hold">
                      <p:stCondLst>
                        <p:cond delay="indefinite"/>
                      </p:stCondLst>
                      <p:childTnLst>
                        <p:par>
                          <p:cTn id="548" fill="hold">
                            <p:stCondLst>
                              <p:cond delay="0"/>
                            </p:stCondLst>
                            <p:childTnLst>
                              <p:par>
                                <p:cTn id="549" presetID="0" presetClass="path" presetSubtype="0" accel="50000" decel="50000" fill="hold" nodeType="clickEffect">
                                  <p:stCondLst>
                                    <p:cond delay="0"/>
                                  </p:stCondLst>
                                  <p:childTnLst>
                                    <p:animMotion origin="layout" path="M -0.20035 0.00255 C -0.24202 -0.06272 -0.28351 -0.128 -0.3342 -0.15231 C -0.3849 -0.17661 -0.42465 -0.12337 -0.50504 -0.14374 C -0.58542 -0.16411 -0.7408 -0.29976 -0.81632 -0.27499 C -0.89184 -0.25022 -0.92518 -0.12291 -0.95834 0.00464 " pathEditMode="relative" ptsTypes="aaaaA">
                                      <p:cBhvr>
                                        <p:cTn id="550" dur="2000" fill="hold"/>
                                        <p:tgtEl>
                                          <p:spTgt spid="14388"/>
                                        </p:tgtEl>
                                        <p:attrNameLst>
                                          <p:attrName>ppt_x</p:attrName>
                                          <p:attrName>ppt_y</p:attrName>
                                        </p:attrNameLst>
                                      </p:cBhvr>
                                    </p:animMotion>
                                  </p:childTnLst>
                                </p:cTn>
                              </p:par>
                            </p:childTnLst>
                          </p:cTn>
                        </p:par>
                      </p:childTnLst>
                    </p:cTn>
                  </p:par>
                  <p:par>
                    <p:cTn id="551" fill="hold">
                      <p:stCondLst>
                        <p:cond delay="indefinite"/>
                      </p:stCondLst>
                      <p:childTnLst>
                        <p:par>
                          <p:cTn id="552" fill="hold">
                            <p:stCondLst>
                              <p:cond delay="0"/>
                            </p:stCondLst>
                            <p:childTnLst>
                              <p:par>
                                <p:cTn id="553" presetID="0" presetClass="path" presetSubtype="0" accel="50000" decel="50000" fill="hold" nodeType="clickEffect">
                                  <p:stCondLst>
                                    <p:cond delay="0"/>
                                  </p:stCondLst>
                                  <p:childTnLst>
                                    <p:animMotion origin="layout" path="M 0.24878 -0.09768 C 0.30954 -0.06273 0.3703 -0.02778 0.41006 -0.01597 C 0.44982 -0.00417 0.46145 -0.01551 0.48749 -0.02685 C 0.51353 -0.03819 0.54305 -0.08194 0.56649 -0.08472 C 0.58992 -0.0875 0.61145 -0.05301 0.62777 -0.04398 C 0.64409 -0.03495 0.63003 -0.05718 0.66492 -0.03102 C 0.69982 -0.00486 0.78905 0.09074 0.83749 0.11296 C 0.88593 0.13519 0.93263 0.13519 0.9552 0.10232 C 0.97777 0.06944 0.97534 -0.00764 0.97291 -0.08472 " pathEditMode="relative" ptsTypes="aaaaaaaaA">
                                      <p:cBhvr>
                                        <p:cTn id="554" dur="3000" fill="hold"/>
                                        <p:tgtEl>
                                          <p:spTgt spid="1438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p:bldP spid="25" grpId="0" animBg="1"/>
      <p:bldP spid="25" grpId="1" animBg="1"/>
      <p:bldP spid="26" grpId="0" animBg="1"/>
      <p:bldP spid="26" grpId="1" animBg="1"/>
      <p:bldP spid="27" grpId="0" animBg="1"/>
      <p:bldP spid="27"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24</a:t>
            </a:fld>
            <a:endParaRPr lang="en-US" dirty="0"/>
          </a:p>
        </p:txBody>
      </p:sp>
      <p:sp>
        <p:nvSpPr>
          <p:cNvPr id="23555" name="Rectangle 2"/>
          <p:cNvSpPr>
            <a:spLocks noGrp="1" noChangeArrowheads="1"/>
          </p:cNvSpPr>
          <p:nvPr>
            <p:ph type="title"/>
          </p:nvPr>
        </p:nvSpPr>
        <p:spPr/>
        <p:txBody>
          <a:bodyPr/>
          <a:lstStyle/>
          <a:p>
            <a:endParaRPr lang="en-US" dirty="0"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smtClean="0"/>
              <a:t/>
            </a:r>
            <a:br>
              <a:rPr lang="en-US"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صندوق‌های</a:t>
            </a:r>
            <a:r>
              <a:rPr lang="fa-IR" sz="4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t>
            </a:r>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سرمایه‌گذاری</a:t>
            </a:r>
            <a:r>
              <a:rPr lang="fa-IR" sz="4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t>
            </a:r>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مستغلات</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3</a:t>
            </a:fld>
            <a:endParaRPr lang="en-US" dirty="0"/>
          </a:p>
        </p:txBody>
      </p:sp>
      <p:sp>
        <p:nvSpPr>
          <p:cNvPr id="5" name="TextBox 4"/>
          <p:cNvSpPr txBox="1"/>
          <p:nvPr/>
        </p:nvSpPr>
        <p:spPr>
          <a:xfrm>
            <a:off x="685800" y="4724400"/>
            <a:ext cx="7772400" cy="1200329"/>
          </a:xfrm>
          <a:prstGeom prst="rect">
            <a:avLst/>
          </a:prstGeom>
          <a:noFill/>
        </p:spPr>
        <p:txBody>
          <a:bodyPr wrap="square" rtlCol="0">
            <a:spAutoFit/>
          </a:bodyPr>
          <a:lstStyle/>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تعریف</a:t>
            </a:r>
            <a:endParaRPr lang="en-US"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انواع</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الزامات قانونی</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تاریخچۀ </a:t>
            </a:r>
            <a:r>
              <a:rPr lang="en-US" sz="3200" dirty="0" smtClean="0"/>
              <a:t>REITs</a:t>
            </a:r>
            <a:r>
              <a:rPr lang="fa-IR" dirty="0" smtClean="0"/>
              <a:t> در ایالات متحده</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تفاوت </a:t>
            </a:r>
            <a:r>
              <a:rPr lang="en-US" dirty="0" smtClean="0"/>
              <a:t>REOCs</a:t>
            </a:r>
            <a:r>
              <a:rPr lang="fa-IR" dirty="0" smtClean="0"/>
              <a:t> و </a:t>
            </a:r>
            <a:r>
              <a:rPr lang="en-US" dirty="0" smtClean="0"/>
              <a:t>REITs</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a:t>
            </a:r>
            <a:r>
              <a:rPr lang="en-US" sz="3200" dirty="0" smtClean="0"/>
              <a:t>REITs</a:t>
            </a:r>
            <a:endParaRPr lang="en-US" sz="3200"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37825</TotalTime>
  <Words>1582</Words>
  <Application>Microsoft Office PowerPoint</Application>
  <PresentationFormat>On-screen Show (4:3)</PresentationFormat>
  <Paragraphs>202</Paragraphs>
  <Slides>24</Slides>
  <Notes>7</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Sample presentation slides</vt:lpstr>
      <vt:lpstr>بسم‌الله الرحمن الرحیم</vt:lpstr>
      <vt:lpstr>  تأمین مالی املاک و مستغلات صندوق‌های سرمایه‌گذاری مستغلات و صندوق‌های زمین و ساختمان   </vt:lpstr>
      <vt:lpstr>    </vt:lpstr>
      <vt:lpstr>PowerPoint Presentation</vt:lpstr>
      <vt:lpstr>PowerPoint Presentation</vt:lpstr>
      <vt:lpstr>تاریخچۀ REITs در ایالات متحده</vt:lpstr>
      <vt:lpstr>تفاوت REOCs و REITs</vt:lpstr>
      <vt:lpstr>انواع REITs</vt:lpstr>
      <vt:lpstr>PowerPoint Presentation</vt:lpstr>
      <vt:lpstr>PowerPoint Presentation</vt:lpstr>
      <vt:lpstr>PowerPoint Presentation</vt:lpstr>
      <vt:lpstr>سرمایه‌گذاری‌های عمدۀ REITs</vt:lpstr>
      <vt:lpstr>مزایای سرمایه‌گذاری در REITs</vt:lpstr>
      <vt:lpstr>اهم الزامات قانونی REITs در ایالات متحده</vt:lpstr>
      <vt:lpstr>    </vt:lpstr>
      <vt:lpstr>PowerPoint Presentation</vt:lpstr>
      <vt:lpstr>اهداف صندوق زمین و ساختمان </vt:lpstr>
      <vt:lpstr>تفاوت صندوق زمین و ساختمان با صندوق‌ سرمایه‌گذاری مستغلات  </vt:lpstr>
      <vt:lpstr>تفاوت صندوق زمین و ساختمان با صندوق‌ سرمایه‌گذاری مستغلات </vt:lpstr>
      <vt:lpstr>فرآیند کلی عملکرد صندوق زمین و ساختمان</vt:lpstr>
      <vt:lpstr>PowerPoint Presentation</vt:lpstr>
      <vt:lpstr>ارکان صندوق زمین و ساختمان</vt:lpstr>
      <vt:lpstr>مراحل تأسیس و فعالیت صندوق های زمین و ساختمان</vt:lpstr>
      <vt:lpstr>PowerPoint Presentation</vt:lpstr>
    </vt:vector>
  </TitlesOfParts>
  <Company>Saudi Aramco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maysam</cp:lastModifiedBy>
  <cp:revision>1355</cp:revision>
  <dcterms:created xsi:type="dcterms:W3CDTF">2007-09-07T17:57:35Z</dcterms:created>
  <dcterms:modified xsi:type="dcterms:W3CDTF">2013-12-09T21:52:36Z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