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638" r:id="rId2"/>
    <p:sldId id="749" r:id="rId3"/>
    <p:sldId id="857" r:id="rId4"/>
    <p:sldId id="859" r:id="rId5"/>
    <p:sldId id="919" r:id="rId6"/>
    <p:sldId id="920" r:id="rId7"/>
    <p:sldId id="921" r:id="rId8"/>
    <p:sldId id="922" r:id="rId9"/>
    <p:sldId id="923" r:id="rId10"/>
    <p:sldId id="924" r:id="rId11"/>
    <p:sldId id="925" r:id="rId12"/>
    <p:sldId id="926" r:id="rId13"/>
    <p:sldId id="871" r:id="rId14"/>
    <p:sldId id="894" r:id="rId15"/>
    <p:sldId id="876" r:id="rId16"/>
    <p:sldId id="888" r:id="rId17"/>
    <p:sldId id="877" r:id="rId18"/>
    <p:sldId id="878" r:id="rId19"/>
    <p:sldId id="893" r:id="rId20"/>
    <p:sldId id="899" r:id="rId21"/>
    <p:sldId id="891" r:id="rId22"/>
    <p:sldId id="914" r:id="rId23"/>
    <p:sldId id="915" r:id="rId24"/>
    <p:sldId id="913" r:id="rId25"/>
    <p:sldId id="916" r:id="rId26"/>
    <p:sldId id="918" r:id="rId27"/>
    <p:sldId id="932" r:id="rId28"/>
    <p:sldId id="927" r:id="rId29"/>
    <p:sldId id="928" r:id="rId30"/>
    <p:sldId id="929" r:id="rId31"/>
    <p:sldId id="930" r:id="rId32"/>
    <p:sldId id="931" r:id="rId33"/>
    <p:sldId id="329" r:id="rId34"/>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CC"/>
    <a:srgbClr val="303030"/>
    <a:srgbClr val="343434"/>
    <a:srgbClr val="FFCCFF"/>
    <a:srgbClr val="FF7C80"/>
    <a:srgbClr val="DCFCF6"/>
    <a:srgbClr val="4D4D4D"/>
    <a:srgbClr val="33CCFF"/>
    <a:srgbClr val="33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varScale="1">
        <p:scale>
          <a:sx n="87" d="100"/>
          <a:sy n="87" d="100"/>
        </p:scale>
        <p:origin x="828" y="78"/>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1" Type="http://schemas.openxmlformats.org/officeDocument/2006/relationships/image" Target="../media/image7.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8B4791-0A4E-4E1B-94F9-E8599A3E01AD}" type="doc">
      <dgm:prSet loTypeId="urn:microsoft.com/office/officeart/2005/8/layout/list1" loCatId="list" qsTypeId="urn:microsoft.com/office/officeart/2005/8/quickstyle/simple2" qsCatId="simple" csTypeId="urn:microsoft.com/office/officeart/2005/8/colors/accent1_2" csCatId="accent1"/>
      <dgm:spPr/>
      <dgm:t>
        <a:bodyPr/>
        <a:lstStyle/>
        <a:p>
          <a:endParaRPr lang="en-US"/>
        </a:p>
      </dgm:t>
    </dgm:pt>
    <dgm:pt modelId="{2DC2C4C8-EF2C-4993-8491-6282F863C2CD}">
      <dgm:prSet/>
      <dgm:spPr/>
      <dgm:t>
        <a:bodyPr/>
        <a:lstStyle/>
        <a:p>
          <a:pPr algn="ctr" rtl="1"/>
          <a:r>
            <a:rPr lang="fa-IR" dirty="0" smtClean="0">
              <a:cs typeface="B Zar" pitchFamily="2" charset="-78"/>
            </a:rPr>
            <a:t>جریان‌های نقدی عملیاتی</a:t>
          </a:r>
          <a:endParaRPr lang="en-US" dirty="0">
            <a:cs typeface="B Zar" pitchFamily="2" charset="-78"/>
          </a:endParaRPr>
        </a:p>
      </dgm:t>
    </dgm:pt>
    <dgm:pt modelId="{18F53068-A64A-4596-BAF9-39AAD53CF650}" type="parTrans" cxnId="{AEC36B33-684A-4AAD-8824-452C4BDA8E32}">
      <dgm:prSet/>
      <dgm:spPr/>
      <dgm:t>
        <a:bodyPr/>
        <a:lstStyle/>
        <a:p>
          <a:endParaRPr lang="en-US">
            <a:cs typeface="B Zar" pitchFamily="2" charset="-78"/>
          </a:endParaRPr>
        </a:p>
      </dgm:t>
    </dgm:pt>
    <dgm:pt modelId="{834154AA-33CC-4DD8-8BC0-60DEF07A7C3C}" type="sibTrans" cxnId="{AEC36B33-684A-4AAD-8824-452C4BDA8E32}">
      <dgm:prSet/>
      <dgm:spPr/>
      <dgm:t>
        <a:bodyPr/>
        <a:lstStyle/>
        <a:p>
          <a:endParaRPr lang="en-US">
            <a:cs typeface="B Zar" pitchFamily="2" charset="-78"/>
          </a:endParaRPr>
        </a:p>
      </dgm:t>
    </dgm:pt>
    <dgm:pt modelId="{37C87A34-2878-4F5A-8FC9-E40DC7933230}">
      <dgm:prSet/>
      <dgm:spPr/>
      <dgm:t>
        <a:bodyPr/>
        <a:lstStyle/>
        <a:p>
          <a:pPr algn="l" rtl="0"/>
          <a:r>
            <a:rPr lang="en-US" dirty="0" smtClean="0">
              <a:cs typeface="B Zar" pitchFamily="2" charset="-78"/>
            </a:rPr>
            <a:t>operating cash flows</a:t>
          </a:r>
          <a:endParaRPr lang="en-US" dirty="0">
            <a:cs typeface="B Zar" pitchFamily="2" charset="-78"/>
          </a:endParaRPr>
        </a:p>
      </dgm:t>
    </dgm:pt>
    <dgm:pt modelId="{D529E21D-CAD2-4FDA-9EEB-1E4C795E1712}" type="parTrans" cxnId="{EF8097D7-A1B3-46D7-BB0E-D9509AA5BC6F}">
      <dgm:prSet/>
      <dgm:spPr/>
      <dgm:t>
        <a:bodyPr/>
        <a:lstStyle/>
        <a:p>
          <a:endParaRPr lang="en-US">
            <a:cs typeface="B Zar" pitchFamily="2" charset="-78"/>
          </a:endParaRPr>
        </a:p>
      </dgm:t>
    </dgm:pt>
    <dgm:pt modelId="{7DC3C79D-E0DE-43E6-B9C4-EC3C8209440A}" type="sibTrans" cxnId="{EF8097D7-A1B3-46D7-BB0E-D9509AA5BC6F}">
      <dgm:prSet/>
      <dgm:spPr/>
      <dgm:t>
        <a:bodyPr/>
        <a:lstStyle/>
        <a:p>
          <a:endParaRPr lang="en-US">
            <a:cs typeface="B Zar" pitchFamily="2" charset="-78"/>
          </a:endParaRPr>
        </a:p>
      </dgm:t>
    </dgm:pt>
    <dgm:pt modelId="{F880B4E6-0B24-4077-869B-C3F47FE2B434}">
      <dgm:prSet/>
      <dgm:spPr/>
      <dgm:t>
        <a:bodyPr/>
        <a:lstStyle/>
        <a:p>
          <a:pPr algn="ctr" rtl="1"/>
          <a:r>
            <a:rPr lang="fa-IR" dirty="0" smtClean="0">
              <a:cs typeface="B Zar" pitchFamily="2" charset="-78"/>
            </a:rPr>
            <a:t>جریان‌های نقدی واگذاری</a:t>
          </a:r>
          <a:endParaRPr lang="en-US" dirty="0">
            <a:cs typeface="B Zar" pitchFamily="2" charset="-78"/>
          </a:endParaRPr>
        </a:p>
      </dgm:t>
    </dgm:pt>
    <dgm:pt modelId="{082532C5-535E-4609-AB94-F1340F2D4C9F}" type="parTrans" cxnId="{FD072F0E-2825-47CE-9BB7-B41AB3765B90}">
      <dgm:prSet/>
      <dgm:spPr/>
      <dgm:t>
        <a:bodyPr/>
        <a:lstStyle/>
        <a:p>
          <a:endParaRPr lang="en-US">
            <a:cs typeface="B Zar" pitchFamily="2" charset="-78"/>
          </a:endParaRPr>
        </a:p>
      </dgm:t>
    </dgm:pt>
    <dgm:pt modelId="{9CA892EF-FF7B-4C29-A0CB-AEBFCD563719}" type="sibTrans" cxnId="{FD072F0E-2825-47CE-9BB7-B41AB3765B90}">
      <dgm:prSet/>
      <dgm:spPr/>
      <dgm:t>
        <a:bodyPr/>
        <a:lstStyle/>
        <a:p>
          <a:endParaRPr lang="en-US">
            <a:cs typeface="B Zar" pitchFamily="2" charset="-78"/>
          </a:endParaRPr>
        </a:p>
      </dgm:t>
    </dgm:pt>
    <dgm:pt modelId="{0A71C6F4-A475-41ED-A3A6-1DCF86CB5E57}">
      <dgm:prSet/>
      <dgm:spPr/>
      <dgm:t>
        <a:bodyPr/>
        <a:lstStyle/>
        <a:p>
          <a:pPr algn="l" rtl="0"/>
          <a:r>
            <a:rPr lang="en-US" dirty="0" smtClean="0">
              <a:cs typeface="B Zar" pitchFamily="2" charset="-78"/>
            </a:rPr>
            <a:t>reversion cash flows</a:t>
          </a:r>
          <a:endParaRPr lang="en-US" dirty="0">
            <a:cs typeface="B Zar" pitchFamily="2" charset="-78"/>
          </a:endParaRPr>
        </a:p>
      </dgm:t>
    </dgm:pt>
    <dgm:pt modelId="{E9AA54DF-DDC3-4398-9356-BF9B879C4BFA}" type="parTrans" cxnId="{3688AE88-2D8E-4514-8AA7-3DE562D7A4DF}">
      <dgm:prSet/>
      <dgm:spPr/>
      <dgm:t>
        <a:bodyPr/>
        <a:lstStyle/>
        <a:p>
          <a:endParaRPr lang="en-US">
            <a:cs typeface="B Zar" pitchFamily="2" charset="-78"/>
          </a:endParaRPr>
        </a:p>
      </dgm:t>
    </dgm:pt>
    <dgm:pt modelId="{10C830D0-C46B-4CD7-AD3C-EECB41D3B3AC}" type="sibTrans" cxnId="{3688AE88-2D8E-4514-8AA7-3DE562D7A4DF}">
      <dgm:prSet/>
      <dgm:spPr/>
      <dgm:t>
        <a:bodyPr/>
        <a:lstStyle/>
        <a:p>
          <a:endParaRPr lang="en-US">
            <a:cs typeface="B Zar" pitchFamily="2" charset="-78"/>
          </a:endParaRPr>
        </a:p>
      </dgm:t>
    </dgm:pt>
    <dgm:pt modelId="{70980B97-0CBD-4C75-A38D-F2D68673142D}" type="pres">
      <dgm:prSet presAssocID="{2A8B4791-0A4E-4E1B-94F9-E8599A3E01AD}" presName="linear" presStyleCnt="0">
        <dgm:presLayoutVars>
          <dgm:dir/>
          <dgm:animLvl val="lvl"/>
          <dgm:resizeHandles val="exact"/>
        </dgm:presLayoutVars>
      </dgm:prSet>
      <dgm:spPr/>
      <dgm:t>
        <a:bodyPr/>
        <a:lstStyle/>
        <a:p>
          <a:endParaRPr lang="en-US"/>
        </a:p>
      </dgm:t>
    </dgm:pt>
    <dgm:pt modelId="{41D2B199-0404-4FF4-8EAC-1058FB693458}" type="pres">
      <dgm:prSet presAssocID="{2DC2C4C8-EF2C-4993-8491-6282F863C2CD}" presName="parentLin" presStyleCnt="0"/>
      <dgm:spPr/>
    </dgm:pt>
    <dgm:pt modelId="{34B9A2A7-CD68-45CD-B86D-B18BEAAB9034}" type="pres">
      <dgm:prSet presAssocID="{2DC2C4C8-EF2C-4993-8491-6282F863C2CD}" presName="parentLeftMargin" presStyleLbl="node1" presStyleIdx="0" presStyleCnt="2"/>
      <dgm:spPr/>
      <dgm:t>
        <a:bodyPr/>
        <a:lstStyle/>
        <a:p>
          <a:endParaRPr lang="en-US"/>
        </a:p>
      </dgm:t>
    </dgm:pt>
    <dgm:pt modelId="{0C11DE9B-D838-477A-A6B9-C1C69CD4E2AE}" type="pres">
      <dgm:prSet presAssocID="{2DC2C4C8-EF2C-4993-8491-6282F863C2CD}" presName="parentText" presStyleLbl="node1" presStyleIdx="0" presStyleCnt="2">
        <dgm:presLayoutVars>
          <dgm:chMax val="0"/>
          <dgm:bulletEnabled val="1"/>
        </dgm:presLayoutVars>
      </dgm:prSet>
      <dgm:spPr/>
      <dgm:t>
        <a:bodyPr/>
        <a:lstStyle/>
        <a:p>
          <a:endParaRPr lang="en-US"/>
        </a:p>
      </dgm:t>
    </dgm:pt>
    <dgm:pt modelId="{1935189F-7C2C-4BAC-AC9A-73D8356C4612}" type="pres">
      <dgm:prSet presAssocID="{2DC2C4C8-EF2C-4993-8491-6282F863C2CD}" presName="negativeSpace" presStyleCnt="0"/>
      <dgm:spPr/>
    </dgm:pt>
    <dgm:pt modelId="{58E6EEA0-756F-40E4-B4DB-FB37E084F08B}" type="pres">
      <dgm:prSet presAssocID="{2DC2C4C8-EF2C-4993-8491-6282F863C2CD}" presName="childText" presStyleLbl="conFgAcc1" presStyleIdx="0" presStyleCnt="2">
        <dgm:presLayoutVars>
          <dgm:bulletEnabled val="1"/>
        </dgm:presLayoutVars>
      </dgm:prSet>
      <dgm:spPr/>
      <dgm:t>
        <a:bodyPr/>
        <a:lstStyle/>
        <a:p>
          <a:endParaRPr lang="en-US"/>
        </a:p>
      </dgm:t>
    </dgm:pt>
    <dgm:pt modelId="{968BAECA-928F-4091-951A-340A676D5F4C}" type="pres">
      <dgm:prSet presAssocID="{834154AA-33CC-4DD8-8BC0-60DEF07A7C3C}" presName="spaceBetweenRectangles" presStyleCnt="0"/>
      <dgm:spPr/>
    </dgm:pt>
    <dgm:pt modelId="{0387ED84-12B0-419F-9F73-AF9BDFBA7B63}" type="pres">
      <dgm:prSet presAssocID="{F880B4E6-0B24-4077-869B-C3F47FE2B434}" presName="parentLin" presStyleCnt="0"/>
      <dgm:spPr/>
    </dgm:pt>
    <dgm:pt modelId="{CE51E528-9818-4AF7-9FA9-7B68AC2A8B28}" type="pres">
      <dgm:prSet presAssocID="{F880B4E6-0B24-4077-869B-C3F47FE2B434}" presName="parentLeftMargin" presStyleLbl="node1" presStyleIdx="0" presStyleCnt="2"/>
      <dgm:spPr/>
      <dgm:t>
        <a:bodyPr/>
        <a:lstStyle/>
        <a:p>
          <a:endParaRPr lang="en-US"/>
        </a:p>
      </dgm:t>
    </dgm:pt>
    <dgm:pt modelId="{96886C80-EC07-4848-965F-1AE1E9AD9B6C}" type="pres">
      <dgm:prSet presAssocID="{F880B4E6-0B24-4077-869B-C3F47FE2B434}" presName="parentText" presStyleLbl="node1" presStyleIdx="1" presStyleCnt="2">
        <dgm:presLayoutVars>
          <dgm:chMax val="0"/>
          <dgm:bulletEnabled val="1"/>
        </dgm:presLayoutVars>
      </dgm:prSet>
      <dgm:spPr/>
      <dgm:t>
        <a:bodyPr/>
        <a:lstStyle/>
        <a:p>
          <a:endParaRPr lang="en-US"/>
        </a:p>
      </dgm:t>
    </dgm:pt>
    <dgm:pt modelId="{CB79FEE8-61D4-40AD-BD10-7B76A27308E5}" type="pres">
      <dgm:prSet presAssocID="{F880B4E6-0B24-4077-869B-C3F47FE2B434}" presName="negativeSpace" presStyleCnt="0"/>
      <dgm:spPr/>
    </dgm:pt>
    <dgm:pt modelId="{DEB4AB5E-F666-4429-86C3-9C2A463F8090}" type="pres">
      <dgm:prSet presAssocID="{F880B4E6-0B24-4077-869B-C3F47FE2B434}" presName="childText" presStyleLbl="conFgAcc1" presStyleIdx="1" presStyleCnt="2">
        <dgm:presLayoutVars>
          <dgm:bulletEnabled val="1"/>
        </dgm:presLayoutVars>
      </dgm:prSet>
      <dgm:spPr/>
      <dgm:t>
        <a:bodyPr/>
        <a:lstStyle/>
        <a:p>
          <a:endParaRPr lang="en-US"/>
        </a:p>
      </dgm:t>
    </dgm:pt>
  </dgm:ptLst>
  <dgm:cxnLst>
    <dgm:cxn modelId="{169ABDC5-94B2-4C01-8F71-C410B6EEE955}" type="presOf" srcId="{2DC2C4C8-EF2C-4993-8491-6282F863C2CD}" destId="{34B9A2A7-CD68-45CD-B86D-B18BEAAB9034}" srcOrd="0" destOrd="0" presId="urn:microsoft.com/office/officeart/2005/8/layout/list1"/>
    <dgm:cxn modelId="{C6BE6F1E-574B-4167-8370-54CD15ACCCF6}" type="presOf" srcId="{2DC2C4C8-EF2C-4993-8491-6282F863C2CD}" destId="{0C11DE9B-D838-477A-A6B9-C1C69CD4E2AE}" srcOrd="1" destOrd="0" presId="urn:microsoft.com/office/officeart/2005/8/layout/list1"/>
    <dgm:cxn modelId="{EF8097D7-A1B3-46D7-BB0E-D9509AA5BC6F}" srcId="{2DC2C4C8-EF2C-4993-8491-6282F863C2CD}" destId="{37C87A34-2878-4F5A-8FC9-E40DC7933230}" srcOrd="0" destOrd="0" parTransId="{D529E21D-CAD2-4FDA-9EEB-1E4C795E1712}" sibTransId="{7DC3C79D-E0DE-43E6-B9C4-EC3C8209440A}"/>
    <dgm:cxn modelId="{3688AE88-2D8E-4514-8AA7-3DE562D7A4DF}" srcId="{F880B4E6-0B24-4077-869B-C3F47FE2B434}" destId="{0A71C6F4-A475-41ED-A3A6-1DCF86CB5E57}" srcOrd="0" destOrd="0" parTransId="{E9AA54DF-DDC3-4398-9356-BF9B879C4BFA}" sibTransId="{10C830D0-C46B-4CD7-AD3C-EECB41D3B3AC}"/>
    <dgm:cxn modelId="{B87D0FD6-408D-4FB4-8643-F61D3247AD44}" type="presOf" srcId="{F880B4E6-0B24-4077-869B-C3F47FE2B434}" destId="{CE51E528-9818-4AF7-9FA9-7B68AC2A8B28}" srcOrd="0" destOrd="0" presId="urn:microsoft.com/office/officeart/2005/8/layout/list1"/>
    <dgm:cxn modelId="{001715EE-7983-4614-A306-384118B967D9}" type="presOf" srcId="{2A8B4791-0A4E-4E1B-94F9-E8599A3E01AD}" destId="{70980B97-0CBD-4C75-A38D-F2D68673142D}" srcOrd="0" destOrd="0" presId="urn:microsoft.com/office/officeart/2005/8/layout/list1"/>
    <dgm:cxn modelId="{FD072F0E-2825-47CE-9BB7-B41AB3765B90}" srcId="{2A8B4791-0A4E-4E1B-94F9-E8599A3E01AD}" destId="{F880B4E6-0B24-4077-869B-C3F47FE2B434}" srcOrd="1" destOrd="0" parTransId="{082532C5-535E-4609-AB94-F1340F2D4C9F}" sibTransId="{9CA892EF-FF7B-4C29-A0CB-AEBFCD563719}"/>
    <dgm:cxn modelId="{092061D5-6302-4A2A-9A43-186F7EAEE343}" type="presOf" srcId="{0A71C6F4-A475-41ED-A3A6-1DCF86CB5E57}" destId="{DEB4AB5E-F666-4429-86C3-9C2A463F8090}" srcOrd="0" destOrd="0" presId="urn:microsoft.com/office/officeart/2005/8/layout/list1"/>
    <dgm:cxn modelId="{DE2071BC-74DA-4E09-8C2F-5BAF0779F07F}" type="presOf" srcId="{F880B4E6-0B24-4077-869B-C3F47FE2B434}" destId="{96886C80-EC07-4848-965F-1AE1E9AD9B6C}" srcOrd="1" destOrd="0" presId="urn:microsoft.com/office/officeart/2005/8/layout/list1"/>
    <dgm:cxn modelId="{CA53D315-F766-4221-9C87-C7152DB7A9D0}" type="presOf" srcId="{37C87A34-2878-4F5A-8FC9-E40DC7933230}" destId="{58E6EEA0-756F-40E4-B4DB-FB37E084F08B}" srcOrd="0" destOrd="0" presId="urn:microsoft.com/office/officeart/2005/8/layout/list1"/>
    <dgm:cxn modelId="{AEC36B33-684A-4AAD-8824-452C4BDA8E32}" srcId="{2A8B4791-0A4E-4E1B-94F9-E8599A3E01AD}" destId="{2DC2C4C8-EF2C-4993-8491-6282F863C2CD}" srcOrd="0" destOrd="0" parTransId="{18F53068-A64A-4596-BAF9-39AAD53CF650}" sibTransId="{834154AA-33CC-4DD8-8BC0-60DEF07A7C3C}"/>
    <dgm:cxn modelId="{0D6431D2-F6C6-45B2-9C62-A80AE629EBF6}" type="presParOf" srcId="{70980B97-0CBD-4C75-A38D-F2D68673142D}" destId="{41D2B199-0404-4FF4-8EAC-1058FB693458}" srcOrd="0" destOrd="0" presId="urn:microsoft.com/office/officeart/2005/8/layout/list1"/>
    <dgm:cxn modelId="{C2D27B44-6253-4E2D-AB58-00CB4D41261E}" type="presParOf" srcId="{41D2B199-0404-4FF4-8EAC-1058FB693458}" destId="{34B9A2A7-CD68-45CD-B86D-B18BEAAB9034}" srcOrd="0" destOrd="0" presId="urn:microsoft.com/office/officeart/2005/8/layout/list1"/>
    <dgm:cxn modelId="{EA8571FD-76D9-4F87-8308-08C8D9DC0941}" type="presParOf" srcId="{41D2B199-0404-4FF4-8EAC-1058FB693458}" destId="{0C11DE9B-D838-477A-A6B9-C1C69CD4E2AE}" srcOrd="1" destOrd="0" presId="urn:microsoft.com/office/officeart/2005/8/layout/list1"/>
    <dgm:cxn modelId="{A16FB4C6-33A0-4DD1-B3C8-D705EDFD001F}" type="presParOf" srcId="{70980B97-0CBD-4C75-A38D-F2D68673142D}" destId="{1935189F-7C2C-4BAC-AC9A-73D8356C4612}" srcOrd="1" destOrd="0" presId="urn:microsoft.com/office/officeart/2005/8/layout/list1"/>
    <dgm:cxn modelId="{6D259DB1-1CFA-4223-A2B3-E9A1ED13AA1D}" type="presParOf" srcId="{70980B97-0CBD-4C75-A38D-F2D68673142D}" destId="{58E6EEA0-756F-40E4-B4DB-FB37E084F08B}" srcOrd="2" destOrd="0" presId="urn:microsoft.com/office/officeart/2005/8/layout/list1"/>
    <dgm:cxn modelId="{3BA3ECCB-600A-4099-B1F1-EA2C295D3FC1}" type="presParOf" srcId="{70980B97-0CBD-4C75-A38D-F2D68673142D}" destId="{968BAECA-928F-4091-951A-340A676D5F4C}" srcOrd="3" destOrd="0" presId="urn:microsoft.com/office/officeart/2005/8/layout/list1"/>
    <dgm:cxn modelId="{3CFC19FF-FD97-4F30-BEDA-185CE3EB2B5B}" type="presParOf" srcId="{70980B97-0CBD-4C75-A38D-F2D68673142D}" destId="{0387ED84-12B0-419F-9F73-AF9BDFBA7B63}" srcOrd="4" destOrd="0" presId="urn:microsoft.com/office/officeart/2005/8/layout/list1"/>
    <dgm:cxn modelId="{767203AF-5AA4-47C7-B82E-A401A073E50F}" type="presParOf" srcId="{0387ED84-12B0-419F-9F73-AF9BDFBA7B63}" destId="{CE51E528-9818-4AF7-9FA9-7B68AC2A8B28}" srcOrd="0" destOrd="0" presId="urn:microsoft.com/office/officeart/2005/8/layout/list1"/>
    <dgm:cxn modelId="{64AF8C13-C21B-40E1-916F-17C27AB48032}" type="presParOf" srcId="{0387ED84-12B0-419F-9F73-AF9BDFBA7B63}" destId="{96886C80-EC07-4848-965F-1AE1E9AD9B6C}" srcOrd="1" destOrd="0" presId="urn:microsoft.com/office/officeart/2005/8/layout/list1"/>
    <dgm:cxn modelId="{472BA8AB-F383-41F5-B1C7-EAC7E4C8AD75}" type="presParOf" srcId="{70980B97-0CBD-4C75-A38D-F2D68673142D}" destId="{CB79FEE8-61D4-40AD-BD10-7B76A27308E5}" srcOrd="5" destOrd="0" presId="urn:microsoft.com/office/officeart/2005/8/layout/list1"/>
    <dgm:cxn modelId="{3A55CBA2-A186-416A-B77A-C4C66697D07D}" type="presParOf" srcId="{70980B97-0CBD-4C75-A38D-F2D68673142D}" destId="{DEB4AB5E-F666-4429-86C3-9C2A463F809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2396EAF-AA46-4AA2-9ED9-A4AD5945DE9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2533A6E1-B4A0-453B-BB1F-90682E782793}">
      <dgm:prSet/>
      <dgm:spPr/>
      <dgm:t>
        <a:bodyPr/>
        <a:lstStyle/>
        <a:p>
          <a:pPr algn="ctr" rtl="1"/>
          <a:r>
            <a:rPr lang="fa-IR" b="1" dirty="0" smtClean="0">
              <a:cs typeface="B Zar" pitchFamily="2" charset="-78"/>
            </a:rPr>
            <a:t>رويكرد پيمايشی</a:t>
          </a:r>
          <a:endParaRPr lang="en-US" b="1" dirty="0">
            <a:cs typeface="B Zar" pitchFamily="2" charset="-78"/>
          </a:endParaRPr>
        </a:p>
      </dgm:t>
    </dgm:pt>
    <dgm:pt modelId="{ADAA7BC5-393B-4CE1-B143-4DB3152BE9E1}" type="parTrans" cxnId="{1C6F8B78-1289-432C-9D96-7BBA394E97F1}">
      <dgm:prSet/>
      <dgm:spPr/>
      <dgm:t>
        <a:bodyPr/>
        <a:lstStyle/>
        <a:p>
          <a:endParaRPr lang="en-US">
            <a:cs typeface="B Zar" pitchFamily="2" charset="-78"/>
          </a:endParaRPr>
        </a:p>
      </dgm:t>
    </dgm:pt>
    <dgm:pt modelId="{482AC1D0-A5A2-401B-8526-2099D2A1974D}" type="sibTrans" cxnId="{1C6F8B78-1289-432C-9D96-7BBA394E97F1}">
      <dgm:prSet/>
      <dgm:spPr/>
      <dgm:t>
        <a:bodyPr/>
        <a:lstStyle/>
        <a:p>
          <a:endParaRPr lang="en-US">
            <a:cs typeface="B Zar" pitchFamily="2" charset="-78"/>
          </a:endParaRPr>
        </a:p>
      </dgm:t>
    </dgm:pt>
    <dgm:pt modelId="{4DCC0D96-A9F3-45C0-830E-E51A6A445C96}">
      <dgm:prSet/>
      <dgm:spPr/>
      <dgm:t>
        <a:bodyPr/>
        <a:lstStyle/>
        <a:p>
          <a:pPr algn="justLow" rtl="1"/>
          <a:r>
            <a:rPr lang="fa-IR" dirty="0" smtClean="0">
              <a:cs typeface="B Zar" pitchFamily="2" charset="-78"/>
            </a:rPr>
            <a:t>در يكي از متداول‌ترين رويكردهاي بديل، هزينۀ حقوق سهامداران از طريق جستجوي سرمايه‌گذاران بالقوه در املاك و مستغلات و يافتن نرخ بازده مورد تقاضاي آن‌ها براي سرمايه‌گذاري در انواع املاك و مستغلات برآورد مي‌شود. در بسياري موارد، اين مطالعات براي يافتن نرخ تبديل به سرمايه‌كردن صورت مي‌گيرد كه در واقع با اندكي سهل‌انگاري مي‌توان گفت همان نرخ بازده موردنظر است. </a:t>
          </a:r>
          <a:endParaRPr lang="en-US" dirty="0">
            <a:cs typeface="B Zar" pitchFamily="2" charset="-78"/>
          </a:endParaRPr>
        </a:p>
      </dgm:t>
    </dgm:pt>
    <dgm:pt modelId="{0CEFF0AA-7890-4E66-86FF-C35DD5638182}" type="parTrans" cxnId="{5FB2A9A9-9F65-479E-A2BC-D32213454C68}">
      <dgm:prSet/>
      <dgm:spPr/>
      <dgm:t>
        <a:bodyPr/>
        <a:lstStyle/>
        <a:p>
          <a:endParaRPr lang="en-US">
            <a:cs typeface="B Zar" pitchFamily="2" charset="-78"/>
          </a:endParaRPr>
        </a:p>
      </dgm:t>
    </dgm:pt>
    <dgm:pt modelId="{4F3B841B-8870-46E7-9EBC-AC716269CC13}" type="sibTrans" cxnId="{5FB2A9A9-9F65-479E-A2BC-D32213454C68}">
      <dgm:prSet/>
      <dgm:spPr/>
      <dgm:t>
        <a:bodyPr/>
        <a:lstStyle/>
        <a:p>
          <a:endParaRPr lang="en-US">
            <a:cs typeface="B Zar" pitchFamily="2" charset="-78"/>
          </a:endParaRPr>
        </a:p>
      </dgm:t>
    </dgm:pt>
    <dgm:pt modelId="{D30A50C4-E40A-42DC-AF13-7035538562D0}" type="pres">
      <dgm:prSet presAssocID="{12396EAF-AA46-4AA2-9ED9-A4AD5945DE9D}" presName="linear" presStyleCnt="0">
        <dgm:presLayoutVars>
          <dgm:dir/>
          <dgm:animLvl val="lvl"/>
          <dgm:resizeHandles val="exact"/>
        </dgm:presLayoutVars>
      </dgm:prSet>
      <dgm:spPr/>
      <dgm:t>
        <a:bodyPr/>
        <a:lstStyle/>
        <a:p>
          <a:endParaRPr lang="en-US"/>
        </a:p>
      </dgm:t>
    </dgm:pt>
    <dgm:pt modelId="{4929B1BA-5B7B-4043-92AB-96A6D7794521}" type="pres">
      <dgm:prSet presAssocID="{2533A6E1-B4A0-453B-BB1F-90682E782793}" presName="parentLin" presStyleCnt="0"/>
      <dgm:spPr/>
    </dgm:pt>
    <dgm:pt modelId="{B0AD8A0C-D823-4611-895E-A9C6B2C5BA14}" type="pres">
      <dgm:prSet presAssocID="{2533A6E1-B4A0-453B-BB1F-90682E782793}" presName="parentLeftMargin" presStyleLbl="node1" presStyleIdx="0" presStyleCnt="1"/>
      <dgm:spPr/>
      <dgm:t>
        <a:bodyPr/>
        <a:lstStyle/>
        <a:p>
          <a:endParaRPr lang="en-US"/>
        </a:p>
      </dgm:t>
    </dgm:pt>
    <dgm:pt modelId="{92E95EEB-5C21-4C9E-A803-16090B39E51A}" type="pres">
      <dgm:prSet presAssocID="{2533A6E1-B4A0-453B-BB1F-90682E782793}" presName="parentText" presStyleLbl="node1" presStyleIdx="0" presStyleCnt="1">
        <dgm:presLayoutVars>
          <dgm:chMax val="0"/>
          <dgm:bulletEnabled val="1"/>
        </dgm:presLayoutVars>
      </dgm:prSet>
      <dgm:spPr/>
      <dgm:t>
        <a:bodyPr/>
        <a:lstStyle/>
        <a:p>
          <a:endParaRPr lang="en-US"/>
        </a:p>
      </dgm:t>
    </dgm:pt>
    <dgm:pt modelId="{E6474463-3DA7-4F1E-BB7E-B5B273F9BF48}" type="pres">
      <dgm:prSet presAssocID="{2533A6E1-B4A0-453B-BB1F-90682E782793}" presName="negativeSpace" presStyleCnt="0"/>
      <dgm:spPr/>
    </dgm:pt>
    <dgm:pt modelId="{02010340-5160-4D2B-B90F-FD34A8321660}" type="pres">
      <dgm:prSet presAssocID="{2533A6E1-B4A0-453B-BB1F-90682E782793}" presName="childText" presStyleLbl="conFgAcc1" presStyleIdx="0" presStyleCnt="1">
        <dgm:presLayoutVars>
          <dgm:bulletEnabled val="1"/>
        </dgm:presLayoutVars>
      </dgm:prSet>
      <dgm:spPr/>
      <dgm:t>
        <a:bodyPr/>
        <a:lstStyle/>
        <a:p>
          <a:endParaRPr lang="en-US"/>
        </a:p>
      </dgm:t>
    </dgm:pt>
  </dgm:ptLst>
  <dgm:cxnLst>
    <dgm:cxn modelId="{5FB2A9A9-9F65-479E-A2BC-D32213454C68}" srcId="{2533A6E1-B4A0-453B-BB1F-90682E782793}" destId="{4DCC0D96-A9F3-45C0-830E-E51A6A445C96}" srcOrd="0" destOrd="0" parTransId="{0CEFF0AA-7890-4E66-86FF-C35DD5638182}" sibTransId="{4F3B841B-8870-46E7-9EBC-AC716269CC13}"/>
    <dgm:cxn modelId="{B627E5B7-AD96-47D5-8B14-5761C2FA2430}" type="presOf" srcId="{12396EAF-AA46-4AA2-9ED9-A4AD5945DE9D}" destId="{D30A50C4-E40A-42DC-AF13-7035538562D0}" srcOrd="0" destOrd="0" presId="urn:microsoft.com/office/officeart/2005/8/layout/list1"/>
    <dgm:cxn modelId="{1C6F8B78-1289-432C-9D96-7BBA394E97F1}" srcId="{12396EAF-AA46-4AA2-9ED9-A4AD5945DE9D}" destId="{2533A6E1-B4A0-453B-BB1F-90682E782793}" srcOrd="0" destOrd="0" parTransId="{ADAA7BC5-393B-4CE1-B143-4DB3152BE9E1}" sibTransId="{482AC1D0-A5A2-401B-8526-2099D2A1974D}"/>
    <dgm:cxn modelId="{7737C9A6-EF52-4A4F-A6B6-B6745CF6A5C8}" type="presOf" srcId="{4DCC0D96-A9F3-45C0-830E-E51A6A445C96}" destId="{02010340-5160-4D2B-B90F-FD34A8321660}" srcOrd="0" destOrd="0" presId="urn:microsoft.com/office/officeart/2005/8/layout/list1"/>
    <dgm:cxn modelId="{0345646C-5092-4173-854F-350C1EDB7492}" type="presOf" srcId="{2533A6E1-B4A0-453B-BB1F-90682E782793}" destId="{92E95EEB-5C21-4C9E-A803-16090B39E51A}" srcOrd="1" destOrd="0" presId="urn:microsoft.com/office/officeart/2005/8/layout/list1"/>
    <dgm:cxn modelId="{78B0C036-2E40-46AC-9549-788A29E0236A}" type="presOf" srcId="{2533A6E1-B4A0-453B-BB1F-90682E782793}" destId="{B0AD8A0C-D823-4611-895E-A9C6B2C5BA14}" srcOrd="0" destOrd="0" presId="urn:microsoft.com/office/officeart/2005/8/layout/list1"/>
    <dgm:cxn modelId="{EA603E39-4044-4367-A9C6-79784C6D96D1}" type="presParOf" srcId="{D30A50C4-E40A-42DC-AF13-7035538562D0}" destId="{4929B1BA-5B7B-4043-92AB-96A6D7794521}" srcOrd="0" destOrd="0" presId="urn:microsoft.com/office/officeart/2005/8/layout/list1"/>
    <dgm:cxn modelId="{888FFF9E-EE2C-40B1-81F9-3CBD3B826E0A}" type="presParOf" srcId="{4929B1BA-5B7B-4043-92AB-96A6D7794521}" destId="{B0AD8A0C-D823-4611-895E-A9C6B2C5BA14}" srcOrd="0" destOrd="0" presId="urn:microsoft.com/office/officeart/2005/8/layout/list1"/>
    <dgm:cxn modelId="{C067F1F9-6DCB-4646-B147-A5664E2B8500}" type="presParOf" srcId="{4929B1BA-5B7B-4043-92AB-96A6D7794521}" destId="{92E95EEB-5C21-4C9E-A803-16090B39E51A}" srcOrd="1" destOrd="0" presId="urn:microsoft.com/office/officeart/2005/8/layout/list1"/>
    <dgm:cxn modelId="{4A07D5EF-71AA-47A3-9909-74F3D33AAC53}" type="presParOf" srcId="{D30A50C4-E40A-42DC-AF13-7035538562D0}" destId="{E6474463-3DA7-4F1E-BB7E-B5B273F9BF48}" srcOrd="1" destOrd="0" presId="urn:microsoft.com/office/officeart/2005/8/layout/list1"/>
    <dgm:cxn modelId="{F84565EB-04A2-44E7-9820-C84148F4CEB4}" type="presParOf" srcId="{D30A50C4-E40A-42DC-AF13-7035538562D0}" destId="{02010340-5160-4D2B-B90F-FD34A8321660}"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26A69DD-4814-4F4D-9017-82EE8BB0709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D925E69-0FC0-409A-ACCE-67A0C2B0F90B}">
      <dgm:prSet/>
      <dgm:spPr/>
      <dgm:t>
        <a:bodyPr/>
        <a:lstStyle/>
        <a:p>
          <a:pPr rtl="1"/>
          <a:r>
            <a:rPr lang="fa-IR" smtClean="0">
              <a:cs typeface="B Zar" panose="00000400000000000000" pitchFamily="2" charset="-78"/>
            </a:rPr>
            <a:t>نرخ پوشش وام</a:t>
          </a:r>
          <a:endParaRPr lang="en-US">
            <a:cs typeface="B Zar" panose="00000400000000000000" pitchFamily="2" charset="-78"/>
          </a:endParaRPr>
        </a:p>
      </dgm:t>
    </dgm:pt>
    <dgm:pt modelId="{780E3139-ABBB-4959-8562-9E144724E2DB}" type="parTrans" cxnId="{36AF1361-8CCD-4437-B73C-30D53024F0AD}">
      <dgm:prSet/>
      <dgm:spPr/>
      <dgm:t>
        <a:bodyPr/>
        <a:lstStyle/>
        <a:p>
          <a:endParaRPr lang="en-US">
            <a:cs typeface="B Zar" panose="00000400000000000000" pitchFamily="2" charset="-78"/>
          </a:endParaRPr>
        </a:p>
      </dgm:t>
    </dgm:pt>
    <dgm:pt modelId="{E66BA0D1-3A5D-47A2-8F97-CFFDD3EC7022}" type="sibTrans" cxnId="{36AF1361-8CCD-4437-B73C-30D53024F0AD}">
      <dgm:prSet/>
      <dgm:spPr/>
      <dgm:t>
        <a:bodyPr/>
        <a:lstStyle/>
        <a:p>
          <a:endParaRPr lang="en-US">
            <a:cs typeface="B Zar" panose="00000400000000000000" pitchFamily="2" charset="-78"/>
          </a:endParaRPr>
        </a:p>
      </dgm:t>
    </dgm:pt>
    <dgm:pt modelId="{540F9ED5-39DB-41E0-A9F4-8E13B07B880B}">
      <dgm:prSet/>
      <dgm:spPr/>
      <dgm:t>
        <a:bodyPr/>
        <a:lstStyle/>
        <a:p>
          <a:pPr rtl="1"/>
          <a:endParaRPr lang="en-US" dirty="0">
            <a:cs typeface="B Zar" panose="00000400000000000000" pitchFamily="2" charset="-78"/>
          </a:endParaRPr>
        </a:p>
      </dgm:t>
    </dgm:pt>
    <dgm:pt modelId="{4390B4FF-C0B2-47B2-B2C7-92D69FA6D837}" type="parTrans" cxnId="{F48B1337-E649-4CC6-B70A-3995B92C97B4}">
      <dgm:prSet/>
      <dgm:spPr/>
      <dgm:t>
        <a:bodyPr/>
        <a:lstStyle/>
        <a:p>
          <a:endParaRPr lang="en-US">
            <a:cs typeface="B Zar" panose="00000400000000000000" pitchFamily="2" charset="-78"/>
          </a:endParaRPr>
        </a:p>
      </dgm:t>
    </dgm:pt>
    <dgm:pt modelId="{A0E0E009-D867-49F3-9BF9-0A39BA50843B}" type="sibTrans" cxnId="{F48B1337-E649-4CC6-B70A-3995B92C97B4}">
      <dgm:prSet/>
      <dgm:spPr/>
      <dgm:t>
        <a:bodyPr/>
        <a:lstStyle/>
        <a:p>
          <a:endParaRPr lang="en-US">
            <a:cs typeface="B Zar" panose="00000400000000000000" pitchFamily="2" charset="-78"/>
          </a:endParaRPr>
        </a:p>
      </dgm:t>
    </dgm:pt>
    <dgm:pt modelId="{2DD9BA8B-9BE0-455C-894D-1A98E93490A5}">
      <dgm:prSet/>
      <dgm:spPr/>
      <dgm:t>
        <a:bodyPr/>
        <a:lstStyle/>
        <a:p>
          <a:pPr rtl="1"/>
          <a:r>
            <a:rPr lang="fa-IR" smtClean="0">
              <a:cs typeface="B Zar" panose="00000400000000000000" pitchFamily="2" charset="-78"/>
            </a:rPr>
            <a:t>نسبت وام به ارزش</a:t>
          </a:r>
          <a:endParaRPr lang="en-US">
            <a:cs typeface="B Zar" panose="00000400000000000000" pitchFamily="2" charset="-78"/>
          </a:endParaRPr>
        </a:p>
      </dgm:t>
    </dgm:pt>
    <dgm:pt modelId="{9C74E6F0-48A7-4984-9BCD-4D31D712F148}" type="parTrans" cxnId="{650059AD-7939-403C-9529-F3241F312C4D}">
      <dgm:prSet/>
      <dgm:spPr/>
      <dgm:t>
        <a:bodyPr/>
        <a:lstStyle/>
        <a:p>
          <a:endParaRPr lang="en-US">
            <a:cs typeface="B Zar" panose="00000400000000000000" pitchFamily="2" charset="-78"/>
          </a:endParaRPr>
        </a:p>
      </dgm:t>
    </dgm:pt>
    <dgm:pt modelId="{1CF7B07E-5139-470C-B8F6-336A4EB2B4F5}" type="sibTrans" cxnId="{650059AD-7939-403C-9529-F3241F312C4D}">
      <dgm:prSet/>
      <dgm:spPr/>
      <dgm:t>
        <a:bodyPr/>
        <a:lstStyle/>
        <a:p>
          <a:endParaRPr lang="en-US">
            <a:cs typeface="B Zar" panose="00000400000000000000" pitchFamily="2" charset="-78"/>
          </a:endParaRPr>
        </a:p>
      </dgm:t>
    </dgm:pt>
    <dgm:pt modelId="{AACF9D10-C1FD-4665-BA31-D004C798D5C4}">
      <dgm:prSet/>
      <dgm:spPr/>
      <dgm:t>
        <a:bodyPr/>
        <a:lstStyle/>
        <a:p>
          <a:pPr rtl="1"/>
          <a:endParaRPr lang="en-US" dirty="0">
            <a:cs typeface="B Zar" panose="00000400000000000000" pitchFamily="2" charset="-78"/>
          </a:endParaRPr>
        </a:p>
      </dgm:t>
    </dgm:pt>
    <dgm:pt modelId="{8FABE5ED-B904-473F-813F-2154926340B8}" type="parTrans" cxnId="{AE45A5C2-4F2F-48C6-A5D6-47AA6BEFE06A}">
      <dgm:prSet/>
      <dgm:spPr/>
      <dgm:t>
        <a:bodyPr/>
        <a:lstStyle/>
        <a:p>
          <a:endParaRPr lang="en-US">
            <a:cs typeface="B Zar" panose="00000400000000000000" pitchFamily="2" charset="-78"/>
          </a:endParaRPr>
        </a:p>
      </dgm:t>
    </dgm:pt>
    <dgm:pt modelId="{B823818D-CB47-4996-B1FF-8F31BF2DD3E4}" type="sibTrans" cxnId="{AE45A5C2-4F2F-48C6-A5D6-47AA6BEFE06A}">
      <dgm:prSet/>
      <dgm:spPr/>
      <dgm:t>
        <a:bodyPr/>
        <a:lstStyle/>
        <a:p>
          <a:endParaRPr lang="en-US">
            <a:cs typeface="B Zar" panose="00000400000000000000" pitchFamily="2" charset="-78"/>
          </a:endParaRPr>
        </a:p>
      </dgm:t>
    </dgm:pt>
    <dgm:pt modelId="{3F32467B-AE6C-4353-BCB0-A079DD1A6EBB}">
      <dgm:prSet/>
      <dgm:spPr/>
      <dgm:t>
        <a:bodyPr/>
        <a:lstStyle/>
        <a:p>
          <a:pPr rtl="1"/>
          <a:r>
            <a:rPr lang="fa-IR" smtClean="0">
              <a:cs typeface="B Zar" panose="00000400000000000000" pitchFamily="2" charset="-78"/>
            </a:rPr>
            <a:t>نرخ سود پرداختی حق‌مالی</a:t>
          </a:r>
          <a:endParaRPr lang="en-US">
            <a:cs typeface="B Zar" panose="00000400000000000000" pitchFamily="2" charset="-78"/>
          </a:endParaRPr>
        </a:p>
      </dgm:t>
    </dgm:pt>
    <dgm:pt modelId="{9666A74F-4669-4428-9CA8-735B89933F89}" type="parTrans" cxnId="{A4B32A60-C3F1-42F8-A300-6E79E2037BF6}">
      <dgm:prSet/>
      <dgm:spPr/>
      <dgm:t>
        <a:bodyPr/>
        <a:lstStyle/>
        <a:p>
          <a:endParaRPr lang="en-US">
            <a:cs typeface="B Zar" panose="00000400000000000000" pitchFamily="2" charset="-78"/>
          </a:endParaRPr>
        </a:p>
      </dgm:t>
    </dgm:pt>
    <dgm:pt modelId="{647A8FD4-EBEB-4308-8558-E9B7D9315E64}" type="sibTrans" cxnId="{A4B32A60-C3F1-42F8-A300-6E79E2037BF6}">
      <dgm:prSet/>
      <dgm:spPr/>
      <dgm:t>
        <a:bodyPr/>
        <a:lstStyle/>
        <a:p>
          <a:endParaRPr lang="en-US">
            <a:cs typeface="B Zar" panose="00000400000000000000" pitchFamily="2" charset="-78"/>
          </a:endParaRPr>
        </a:p>
      </dgm:t>
    </dgm:pt>
    <dgm:pt modelId="{02DBFC92-B985-434F-A250-2879E841C9A9}">
      <dgm:prSet/>
      <dgm:spPr/>
      <dgm:t>
        <a:bodyPr/>
        <a:lstStyle/>
        <a:p>
          <a:pPr rtl="1"/>
          <a:endParaRPr lang="en-US" dirty="0">
            <a:cs typeface="B Zar" panose="00000400000000000000" pitchFamily="2" charset="-78"/>
          </a:endParaRPr>
        </a:p>
      </dgm:t>
    </dgm:pt>
    <dgm:pt modelId="{4DB7DCFD-AABD-4910-88CE-B4E55EC29BC1}" type="parTrans" cxnId="{45269EE3-7C64-456F-8A3A-B219318C433B}">
      <dgm:prSet/>
      <dgm:spPr/>
      <dgm:t>
        <a:bodyPr/>
        <a:lstStyle/>
        <a:p>
          <a:endParaRPr lang="en-US">
            <a:cs typeface="B Zar" panose="00000400000000000000" pitchFamily="2" charset="-78"/>
          </a:endParaRPr>
        </a:p>
      </dgm:t>
    </dgm:pt>
    <dgm:pt modelId="{E8767ED1-F4DB-49CA-9F17-A4E27EBCAA4D}" type="sibTrans" cxnId="{45269EE3-7C64-456F-8A3A-B219318C433B}">
      <dgm:prSet/>
      <dgm:spPr/>
      <dgm:t>
        <a:bodyPr/>
        <a:lstStyle/>
        <a:p>
          <a:endParaRPr lang="en-US">
            <a:cs typeface="B Zar" panose="00000400000000000000" pitchFamily="2" charset="-78"/>
          </a:endParaRPr>
        </a:p>
      </dgm:t>
    </dgm:pt>
    <dgm:pt modelId="{2DD58158-41AF-4546-AE3C-AB01714467D1}" type="pres">
      <dgm:prSet presAssocID="{A26A69DD-4814-4F4D-9017-82EE8BB07091}" presName="Name0" presStyleCnt="0">
        <dgm:presLayoutVars>
          <dgm:dir/>
          <dgm:animLvl val="lvl"/>
          <dgm:resizeHandles val="exact"/>
        </dgm:presLayoutVars>
      </dgm:prSet>
      <dgm:spPr/>
      <dgm:t>
        <a:bodyPr/>
        <a:lstStyle/>
        <a:p>
          <a:endParaRPr lang="en-US"/>
        </a:p>
      </dgm:t>
    </dgm:pt>
    <dgm:pt modelId="{5C7C6D39-1614-47F6-8D04-36A14FCE8E09}" type="pres">
      <dgm:prSet presAssocID="{CD925E69-0FC0-409A-ACCE-67A0C2B0F90B}" presName="linNode" presStyleCnt="0"/>
      <dgm:spPr/>
    </dgm:pt>
    <dgm:pt modelId="{FA26E848-0CF2-47DC-9FDA-FD7FBC333C87}" type="pres">
      <dgm:prSet presAssocID="{CD925E69-0FC0-409A-ACCE-67A0C2B0F90B}" presName="parentText" presStyleLbl="node1" presStyleIdx="0" presStyleCnt="3">
        <dgm:presLayoutVars>
          <dgm:chMax val="1"/>
          <dgm:bulletEnabled val="1"/>
        </dgm:presLayoutVars>
      </dgm:prSet>
      <dgm:spPr/>
      <dgm:t>
        <a:bodyPr/>
        <a:lstStyle/>
        <a:p>
          <a:endParaRPr lang="en-US"/>
        </a:p>
      </dgm:t>
    </dgm:pt>
    <dgm:pt modelId="{147D1032-6EE7-4CA6-A354-D5C453621C05}" type="pres">
      <dgm:prSet presAssocID="{CD925E69-0FC0-409A-ACCE-67A0C2B0F90B}" presName="descendantText" presStyleLbl="alignAccFollowNode1" presStyleIdx="0" presStyleCnt="3">
        <dgm:presLayoutVars>
          <dgm:bulletEnabled val="1"/>
        </dgm:presLayoutVars>
      </dgm:prSet>
      <dgm:spPr/>
      <dgm:t>
        <a:bodyPr/>
        <a:lstStyle/>
        <a:p>
          <a:endParaRPr lang="en-US"/>
        </a:p>
      </dgm:t>
    </dgm:pt>
    <dgm:pt modelId="{4D423688-A866-41AE-90D4-69760030DE8A}" type="pres">
      <dgm:prSet presAssocID="{E66BA0D1-3A5D-47A2-8F97-CFFDD3EC7022}" presName="sp" presStyleCnt="0"/>
      <dgm:spPr/>
    </dgm:pt>
    <dgm:pt modelId="{2B6E0D15-0176-4FC1-874F-77ACB4AC3705}" type="pres">
      <dgm:prSet presAssocID="{2DD9BA8B-9BE0-455C-894D-1A98E93490A5}" presName="linNode" presStyleCnt="0"/>
      <dgm:spPr/>
    </dgm:pt>
    <dgm:pt modelId="{C974A43B-9772-4E56-BE5E-005DBAAED559}" type="pres">
      <dgm:prSet presAssocID="{2DD9BA8B-9BE0-455C-894D-1A98E93490A5}" presName="parentText" presStyleLbl="node1" presStyleIdx="1" presStyleCnt="3">
        <dgm:presLayoutVars>
          <dgm:chMax val="1"/>
          <dgm:bulletEnabled val="1"/>
        </dgm:presLayoutVars>
      </dgm:prSet>
      <dgm:spPr/>
      <dgm:t>
        <a:bodyPr/>
        <a:lstStyle/>
        <a:p>
          <a:endParaRPr lang="en-US"/>
        </a:p>
      </dgm:t>
    </dgm:pt>
    <dgm:pt modelId="{6E8954F6-15CE-47F0-8483-3F63C0A9A496}" type="pres">
      <dgm:prSet presAssocID="{2DD9BA8B-9BE0-455C-894D-1A98E93490A5}" presName="descendantText" presStyleLbl="alignAccFollowNode1" presStyleIdx="1" presStyleCnt="3">
        <dgm:presLayoutVars>
          <dgm:bulletEnabled val="1"/>
        </dgm:presLayoutVars>
      </dgm:prSet>
      <dgm:spPr/>
      <dgm:t>
        <a:bodyPr/>
        <a:lstStyle/>
        <a:p>
          <a:endParaRPr lang="en-US"/>
        </a:p>
      </dgm:t>
    </dgm:pt>
    <dgm:pt modelId="{92ABF03B-912B-43B8-A9DE-EB159C7AF1D8}" type="pres">
      <dgm:prSet presAssocID="{1CF7B07E-5139-470C-B8F6-336A4EB2B4F5}" presName="sp" presStyleCnt="0"/>
      <dgm:spPr/>
    </dgm:pt>
    <dgm:pt modelId="{53592B44-A68B-42E2-B122-71A6B0A08D4D}" type="pres">
      <dgm:prSet presAssocID="{3F32467B-AE6C-4353-BCB0-A079DD1A6EBB}" presName="linNode" presStyleCnt="0"/>
      <dgm:spPr/>
    </dgm:pt>
    <dgm:pt modelId="{D6F56BDB-23C8-4F1D-97D1-48B6A8D1EECF}" type="pres">
      <dgm:prSet presAssocID="{3F32467B-AE6C-4353-BCB0-A079DD1A6EBB}" presName="parentText" presStyleLbl="node1" presStyleIdx="2" presStyleCnt="3">
        <dgm:presLayoutVars>
          <dgm:chMax val="1"/>
          <dgm:bulletEnabled val="1"/>
        </dgm:presLayoutVars>
      </dgm:prSet>
      <dgm:spPr/>
      <dgm:t>
        <a:bodyPr/>
        <a:lstStyle/>
        <a:p>
          <a:endParaRPr lang="en-US"/>
        </a:p>
      </dgm:t>
    </dgm:pt>
    <dgm:pt modelId="{1C610B65-883F-412A-84F2-B9EF93594764}" type="pres">
      <dgm:prSet presAssocID="{3F32467B-AE6C-4353-BCB0-A079DD1A6EBB}" presName="descendantText" presStyleLbl="alignAccFollowNode1" presStyleIdx="2" presStyleCnt="3">
        <dgm:presLayoutVars>
          <dgm:bulletEnabled val="1"/>
        </dgm:presLayoutVars>
      </dgm:prSet>
      <dgm:spPr/>
      <dgm:t>
        <a:bodyPr/>
        <a:lstStyle/>
        <a:p>
          <a:endParaRPr lang="en-US"/>
        </a:p>
      </dgm:t>
    </dgm:pt>
  </dgm:ptLst>
  <dgm:cxnLst>
    <dgm:cxn modelId="{0E795DA1-9CD8-485F-BC18-241DB6C3CE4E}" type="presOf" srcId="{CD925E69-0FC0-409A-ACCE-67A0C2B0F90B}" destId="{FA26E848-0CF2-47DC-9FDA-FD7FBC333C87}" srcOrd="0" destOrd="0" presId="urn:microsoft.com/office/officeart/2005/8/layout/vList5"/>
    <dgm:cxn modelId="{650059AD-7939-403C-9529-F3241F312C4D}" srcId="{A26A69DD-4814-4F4D-9017-82EE8BB07091}" destId="{2DD9BA8B-9BE0-455C-894D-1A98E93490A5}" srcOrd="1" destOrd="0" parTransId="{9C74E6F0-48A7-4984-9BCD-4D31D712F148}" sibTransId="{1CF7B07E-5139-470C-B8F6-336A4EB2B4F5}"/>
    <dgm:cxn modelId="{0A2987F1-962F-4969-85F8-9B0919EDE93E}" type="presOf" srcId="{540F9ED5-39DB-41E0-A9F4-8E13B07B880B}" destId="{147D1032-6EE7-4CA6-A354-D5C453621C05}" srcOrd="0" destOrd="0" presId="urn:microsoft.com/office/officeart/2005/8/layout/vList5"/>
    <dgm:cxn modelId="{63018A01-98E1-4DBD-9746-C506FAD2A9EB}" type="presOf" srcId="{02DBFC92-B985-434F-A250-2879E841C9A9}" destId="{1C610B65-883F-412A-84F2-B9EF93594764}" srcOrd="0" destOrd="0" presId="urn:microsoft.com/office/officeart/2005/8/layout/vList5"/>
    <dgm:cxn modelId="{A4B32A60-C3F1-42F8-A300-6E79E2037BF6}" srcId="{A26A69DD-4814-4F4D-9017-82EE8BB07091}" destId="{3F32467B-AE6C-4353-BCB0-A079DD1A6EBB}" srcOrd="2" destOrd="0" parTransId="{9666A74F-4669-4428-9CA8-735B89933F89}" sibTransId="{647A8FD4-EBEB-4308-8558-E9B7D9315E64}"/>
    <dgm:cxn modelId="{88CE54EC-8EAE-4576-9653-7C34A2EB909E}" type="presOf" srcId="{2DD9BA8B-9BE0-455C-894D-1A98E93490A5}" destId="{C974A43B-9772-4E56-BE5E-005DBAAED559}" srcOrd="0" destOrd="0" presId="urn:microsoft.com/office/officeart/2005/8/layout/vList5"/>
    <dgm:cxn modelId="{36AF1361-8CCD-4437-B73C-30D53024F0AD}" srcId="{A26A69DD-4814-4F4D-9017-82EE8BB07091}" destId="{CD925E69-0FC0-409A-ACCE-67A0C2B0F90B}" srcOrd="0" destOrd="0" parTransId="{780E3139-ABBB-4959-8562-9E144724E2DB}" sibTransId="{E66BA0D1-3A5D-47A2-8F97-CFFDD3EC7022}"/>
    <dgm:cxn modelId="{4704D3B7-A768-4C9C-B808-2364145917EF}" type="presOf" srcId="{AACF9D10-C1FD-4665-BA31-D004C798D5C4}" destId="{6E8954F6-15CE-47F0-8483-3F63C0A9A496}" srcOrd="0" destOrd="0" presId="urn:microsoft.com/office/officeart/2005/8/layout/vList5"/>
    <dgm:cxn modelId="{45269EE3-7C64-456F-8A3A-B219318C433B}" srcId="{3F32467B-AE6C-4353-BCB0-A079DD1A6EBB}" destId="{02DBFC92-B985-434F-A250-2879E841C9A9}" srcOrd="0" destOrd="0" parTransId="{4DB7DCFD-AABD-4910-88CE-B4E55EC29BC1}" sibTransId="{E8767ED1-F4DB-49CA-9F17-A4E27EBCAA4D}"/>
    <dgm:cxn modelId="{CF3D6C75-C224-4B68-8BB5-4670407ACF99}" type="presOf" srcId="{3F32467B-AE6C-4353-BCB0-A079DD1A6EBB}" destId="{D6F56BDB-23C8-4F1D-97D1-48B6A8D1EECF}" srcOrd="0" destOrd="0" presId="urn:microsoft.com/office/officeart/2005/8/layout/vList5"/>
    <dgm:cxn modelId="{AE45A5C2-4F2F-48C6-A5D6-47AA6BEFE06A}" srcId="{2DD9BA8B-9BE0-455C-894D-1A98E93490A5}" destId="{AACF9D10-C1FD-4665-BA31-D004C798D5C4}" srcOrd="0" destOrd="0" parTransId="{8FABE5ED-B904-473F-813F-2154926340B8}" sibTransId="{B823818D-CB47-4996-B1FF-8F31BF2DD3E4}"/>
    <dgm:cxn modelId="{EA9F44A4-BE51-4F19-932E-2F23FEE1AF67}" type="presOf" srcId="{A26A69DD-4814-4F4D-9017-82EE8BB07091}" destId="{2DD58158-41AF-4546-AE3C-AB01714467D1}" srcOrd="0" destOrd="0" presId="urn:microsoft.com/office/officeart/2005/8/layout/vList5"/>
    <dgm:cxn modelId="{F48B1337-E649-4CC6-B70A-3995B92C97B4}" srcId="{CD925E69-0FC0-409A-ACCE-67A0C2B0F90B}" destId="{540F9ED5-39DB-41E0-A9F4-8E13B07B880B}" srcOrd="0" destOrd="0" parTransId="{4390B4FF-C0B2-47B2-B2C7-92D69FA6D837}" sibTransId="{A0E0E009-D867-49F3-9BF9-0A39BA50843B}"/>
    <dgm:cxn modelId="{2D3162FB-C8A0-42BC-AC5F-685DE79AF8D5}" type="presParOf" srcId="{2DD58158-41AF-4546-AE3C-AB01714467D1}" destId="{5C7C6D39-1614-47F6-8D04-36A14FCE8E09}" srcOrd="0" destOrd="0" presId="urn:microsoft.com/office/officeart/2005/8/layout/vList5"/>
    <dgm:cxn modelId="{50D0AAB3-DE58-423F-BB69-27F2A65FBDC2}" type="presParOf" srcId="{5C7C6D39-1614-47F6-8D04-36A14FCE8E09}" destId="{FA26E848-0CF2-47DC-9FDA-FD7FBC333C87}" srcOrd="0" destOrd="0" presId="urn:microsoft.com/office/officeart/2005/8/layout/vList5"/>
    <dgm:cxn modelId="{C795CA4E-728D-4DAC-8B82-ADA6BBA185D7}" type="presParOf" srcId="{5C7C6D39-1614-47F6-8D04-36A14FCE8E09}" destId="{147D1032-6EE7-4CA6-A354-D5C453621C05}" srcOrd="1" destOrd="0" presId="urn:microsoft.com/office/officeart/2005/8/layout/vList5"/>
    <dgm:cxn modelId="{A439547B-FE79-4794-B413-FB2613259458}" type="presParOf" srcId="{2DD58158-41AF-4546-AE3C-AB01714467D1}" destId="{4D423688-A866-41AE-90D4-69760030DE8A}" srcOrd="1" destOrd="0" presId="urn:microsoft.com/office/officeart/2005/8/layout/vList5"/>
    <dgm:cxn modelId="{F3E5E045-0BE2-4EC4-9848-045B9F865B85}" type="presParOf" srcId="{2DD58158-41AF-4546-AE3C-AB01714467D1}" destId="{2B6E0D15-0176-4FC1-874F-77ACB4AC3705}" srcOrd="2" destOrd="0" presId="urn:microsoft.com/office/officeart/2005/8/layout/vList5"/>
    <dgm:cxn modelId="{54C856C6-B222-42D0-A966-65CA3027FBC7}" type="presParOf" srcId="{2B6E0D15-0176-4FC1-874F-77ACB4AC3705}" destId="{C974A43B-9772-4E56-BE5E-005DBAAED559}" srcOrd="0" destOrd="0" presId="urn:microsoft.com/office/officeart/2005/8/layout/vList5"/>
    <dgm:cxn modelId="{D2AB6877-0966-4F46-9919-1D10EDB61F2D}" type="presParOf" srcId="{2B6E0D15-0176-4FC1-874F-77ACB4AC3705}" destId="{6E8954F6-15CE-47F0-8483-3F63C0A9A496}" srcOrd="1" destOrd="0" presId="urn:microsoft.com/office/officeart/2005/8/layout/vList5"/>
    <dgm:cxn modelId="{1AF0E296-C63D-4B50-9CCC-102DF4F2B233}" type="presParOf" srcId="{2DD58158-41AF-4546-AE3C-AB01714467D1}" destId="{92ABF03B-912B-43B8-A9DE-EB159C7AF1D8}" srcOrd="3" destOrd="0" presId="urn:microsoft.com/office/officeart/2005/8/layout/vList5"/>
    <dgm:cxn modelId="{EF8BB949-E409-4E1D-A759-B07EF82D7958}" type="presParOf" srcId="{2DD58158-41AF-4546-AE3C-AB01714467D1}" destId="{53592B44-A68B-42E2-B122-71A6B0A08D4D}" srcOrd="4" destOrd="0" presId="urn:microsoft.com/office/officeart/2005/8/layout/vList5"/>
    <dgm:cxn modelId="{1544D02A-2DFC-419F-BDBB-050B163CB0A1}" type="presParOf" srcId="{53592B44-A68B-42E2-B122-71A6B0A08D4D}" destId="{D6F56BDB-23C8-4F1D-97D1-48B6A8D1EECF}" srcOrd="0" destOrd="0" presId="urn:microsoft.com/office/officeart/2005/8/layout/vList5"/>
    <dgm:cxn modelId="{46346377-376A-4188-A830-FA23894AE66F}" type="presParOf" srcId="{53592B44-A68B-42E2-B122-71A6B0A08D4D}" destId="{1C610B65-883F-412A-84F2-B9EF9359476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0E0154-D517-4839-879A-07D7CAB71478}" type="doc">
      <dgm:prSet loTypeId="urn:microsoft.com/office/officeart/2005/8/layout/hierarchy4" loCatId="list" qsTypeId="urn:microsoft.com/office/officeart/2005/8/quickstyle/simple3" qsCatId="simple" csTypeId="urn:microsoft.com/office/officeart/2005/8/colors/colorful5" csCatId="colorful" phldr="1"/>
      <dgm:spPr/>
      <dgm:t>
        <a:bodyPr/>
        <a:lstStyle/>
        <a:p>
          <a:endParaRPr lang="en-US"/>
        </a:p>
      </dgm:t>
    </dgm:pt>
    <dgm:pt modelId="{48F672EA-A39F-40DB-8C17-30DDC4659FF4}">
      <dgm:prSet/>
      <dgm:spPr/>
      <dgm:t>
        <a:bodyPr/>
        <a:lstStyle/>
        <a:p>
          <a:pPr rtl="1"/>
          <a:r>
            <a:rPr lang="fa-IR" dirty="0" smtClean="0">
              <a:cs typeface="B Zar" pitchFamily="2" charset="-78"/>
            </a:rPr>
            <a:t>مترادف‌ها </a:t>
          </a:r>
          <a:endParaRPr lang="en-US" dirty="0">
            <a:cs typeface="B Zar" pitchFamily="2" charset="-78"/>
          </a:endParaRPr>
        </a:p>
      </dgm:t>
    </dgm:pt>
    <dgm:pt modelId="{3A888A44-F79D-4A1E-BDBD-FB0644F15C17}" type="parTrans" cxnId="{3E45A620-EE60-413B-AEC8-5EAC75A6BB17}">
      <dgm:prSet/>
      <dgm:spPr/>
      <dgm:t>
        <a:bodyPr/>
        <a:lstStyle/>
        <a:p>
          <a:endParaRPr lang="en-US">
            <a:cs typeface="B Zar" pitchFamily="2" charset="-78"/>
          </a:endParaRPr>
        </a:p>
      </dgm:t>
    </dgm:pt>
    <dgm:pt modelId="{778132D8-78A9-4F11-8C69-3B61D77DB396}" type="sibTrans" cxnId="{3E45A620-EE60-413B-AEC8-5EAC75A6BB17}">
      <dgm:prSet/>
      <dgm:spPr/>
      <dgm:t>
        <a:bodyPr/>
        <a:lstStyle/>
        <a:p>
          <a:endParaRPr lang="en-US">
            <a:cs typeface="B Zar" pitchFamily="2" charset="-78"/>
          </a:endParaRPr>
        </a:p>
      </dgm:t>
    </dgm:pt>
    <dgm:pt modelId="{179B6ACF-D4A8-41E9-8C7C-9CECB119F825}">
      <dgm:prSet/>
      <dgm:spPr/>
      <dgm:t>
        <a:bodyPr/>
        <a:lstStyle/>
        <a:p>
          <a:pPr rtl="1"/>
          <a:r>
            <a:rPr lang="fa-IR" dirty="0" smtClean="0">
              <a:cs typeface="B Zar" pitchFamily="2" charset="-78"/>
            </a:rPr>
            <a:t>نرخ بازده موردنظر</a:t>
          </a:r>
          <a:endParaRPr lang="en-US" dirty="0">
            <a:cs typeface="B Zar" pitchFamily="2" charset="-78"/>
          </a:endParaRPr>
        </a:p>
      </dgm:t>
    </dgm:pt>
    <dgm:pt modelId="{8ADA73AD-3852-4F5C-AF25-3056B3BD709D}" type="parTrans" cxnId="{5C52E21D-CC70-4681-BF3A-9D5176238513}">
      <dgm:prSet/>
      <dgm:spPr/>
      <dgm:t>
        <a:bodyPr/>
        <a:lstStyle/>
        <a:p>
          <a:endParaRPr lang="en-US">
            <a:cs typeface="B Zar" pitchFamily="2" charset="-78"/>
          </a:endParaRPr>
        </a:p>
      </dgm:t>
    </dgm:pt>
    <dgm:pt modelId="{A8CD9764-4DA1-4495-880D-A516DE2D8FD9}" type="sibTrans" cxnId="{5C52E21D-CC70-4681-BF3A-9D5176238513}">
      <dgm:prSet/>
      <dgm:spPr/>
      <dgm:t>
        <a:bodyPr/>
        <a:lstStyle/>
        <a:p>
          <a:endParaRPr lang="en-US">
            <a:cs typeface="B Zar" pitchFamily="2" charset="-78"/>
          </a:endParaRPr>
        </a:p>
      </dgm:t>
    </dgm:pt>
    <dgm:pt modelId="{8F32B663-4DD0-4AF0-BD57-DCDA4C5E8971}">
      <dgm:prSet/>
      <dgm:spPr/>
      <dgm:t>
        <a:bodyPr/>
        <a:lstStyle/>
        <a:p>
          <a:pPr rtl="1"/>
          <a:r>
            <a:rPr lang="fa-IR" dirty="0" smtClean="0">
              <a:cs typeface="B Zar" pitchFamily="2" charset="-78"/>
            </a:rPr>
            <a:t>میانگین هزینۀ سرمایه</a:t>
          </a:r>
          <a:endParaRPr lang="en-US" dirty="0">
            <a:cs typeface="B Zar" pitchFamily="2" charset="-78"/>
          </a:endParaRPr>
        </a:p>
      </dgm:t>
    </dgm:pt>
    <dgm:pt modelId="{B0D0FF96-D4C5-4D02-8A2E-9D0F67098F03}" type="parTrans" cxnId="{C61B40BA-24CA-43C9-8663-46AFEE4D4B9B}">
      <dgm:prSet/>
      <dgm:spPr/>
      <dgm:t>
        <a:bodyPr/>
        <a:lstStyle/>
        <a:p>
          <a:endParaRPr lang="en-US">
            <a:cs typeface="B Zar" pitchFamily="2" charset="-78"/>
          </a:endParaRPr>
        </a:p>
      </dgm:t>
    </dgm:pt>
    <dgm:pt modelId="{332D80EE-BA02-4D11-A075-DC34BD46C6EB}" type="sibTrans" cxnId="{C61B40BA-24CA-43C9-8663-46AFEE4D4B9B}">
      <dgm:prSet/>
      <dgm:spPr/>
      <dgm:t>
        <a:bodyPr/>
        <a:lstStyle/>
        <a:p>
          <a:endParaRPr lang="en-US">
            <a:cs typeface="B Zar" pitchFamily="2" charset="-78"/>
          </a:endParaRPr>
        </a:p>
      </dgm:t>
    </dgm:pt>
    <dgm:pt modelId="{11A4D709-5CA5-46E3-A314-B93EA3FD8261}">
      <dgm:prSet/>
      <dgm:spPr/>
      <dgm:t>
        <a:bodyPr/>
        <a:lstStyle/>
        <a:p>
          <a:pPr rtl="1"/>
          <a:r>
            <a:rPr lang="fa-IR" dirty="0" smtClean="0">
              <a:cs typeface="B Zar" pitchFamily="2" charset="-78"/>
            </a:rPr>
            <a:t>هزینۀ سرمایه</a:t>
          </a:r>
          <a:endParaRPr lang="en-US" dirty="0">
            <a:cs typeface="B Zar" pitchFamily="2" charset="-78"/>
          </a:endParaRPr>
        </a:p>
      </dgm:t>
    </dgm:pt>
    <dgm:pt modelId="{D1FC4E9B-E7E8-4851-9623-BB6C33885EC3}" type="parTrans" cxnId="{C7C44854-EAB0-4724-B5A8-DF5D6649DC69}">
      <dgm:prSet/>
      <dgm:spPr/>
      <dgm:t>
        <a:bodyPr/>
        <a:lstStyle/>
        <a:p>
          <a:endParaRPr lang="en-US">
            <a:cs typeface="B Zar" pitchFamily="2" charset="-78"/>
          </a:endParaRPr>
        </a:p>
      </dgm:t>
    </dgm:pt>
    <dgm:pt modelId="{77C73DB7-9624-4FF2-82DE-76C0E2EDF3B3}" type="sibTrans" cxnId="{C7C44854-EAB0-4724-B5A8-DF5D6649DC69}">
      <dgm:prSet/>
      <dgm:spPr/>
      <dgm:t>
        <a:bodyPr/>
        <a:lstStyle/>
        <a:p>
          <a:endParaRPr lang="en-US">
            <a:cs typeface="B Zar" pitchFamily="2" charset="-78"/>
          </a:endParaRPr>
        </a:p>
      </dgm:t>
    </dgm:pt>
    <dgm:pt modelId="{BD08701C-80D8-4B4C-9F59-99B5AA3B0F21}">
      <dgm:prSet/>
      <dgm:spPr/>
      <dgm:t>
        <a:bodyPr/>
        <a:lstStyle/>
        <a:p>
          <a:pPr rtl="1"/>
          <a:r>
            <a:rPr lang="fa-IR" dirty="0" smtClean="0">
              <a:cs typeface="B Zar" pitchFamily="2" charset="-78"/>
            </a:rPr>
            <a:t>هزینۀ فرصت سرمایه</a:t>
          </a:r>
          <a:endParaRPr lang="en-US" dirty="0">
            <a:cs typeface="B Zar" pitchFamily="2" charset="-78"/>
          </a:endParaRPr>
        </a:p>
      </dgm:t>
    </dgm:pt>
    <dgm:pt modelId="{F767A71F-014E-4361-8FAE-DF67A1AD27CC}" type="parTrans" cxnId="{7E7AA243-3133-426F-9490-27583A74F7BA}">
      <dgm:prSet/>
      <dgm:spPr/>
      <dgm:t>
        <a:bodyPr/>
        <a:lstStyle/>
        <a:p>
          <a:endParaRPr lang="en-US">
            <a:cs typeface="B Zar" pitchFamily="2" charset="-78"/>
          </a:endParaRPr>
        </a:p>
      </dgm:t>
    </dgm:pt>
    <dgm:pt modelId="{052AC263-79B5-4536-AF07-11A7ECCFDA21}" type="sibTrans" cxnId="{7E7AA243-3133-426F-9490-27583A74F7BA}">
      <dgm:prSet/>
      <dgm:spPr/>
      <dgm:t>
        <a:bodyPr/>
        <a:lstStyle/>
        <a:p>
          <a:endParaRPr lang="en-US">
            <a:cs typeface="B Zar" pitchFamily="2" charset="-78"/>
          </a:endParaRPr>
        </a:p>
      </dgm:t>
    </dgm:pt>
    <dgm:pt modelId="{F7597ED9-C315-4C4A-BCED-443BAC016CCD}">
      <dgm:prSet/>
      <dgm:spPr/>
      <dgm:t>
        <a:bodyPr/>
        <a:lstStyle/>
        <a:p>
          <a:pPr rtl="1"/>
          <a:r>
            <a:rPr lang="fa-IR" dirty="0" smtClean="0">
              <a:cs typeface="B Zar" pitchFamily="2" charset="-78"/>
            </a:rPr>
            <a:t>نرخ تنزیل</a:t>
          </a:r>
          <a:endParaRPr lang="en-US" dirty="0">
            <a:cs typeface="B Zar" pitchFamily="2" charset="-78"/>
          </a:endParaRPr>
        </a:p>
      </dgm:t>
    </dgm:pt>
    <dgm:pt modelId="{BAEE3756-BC30-4C20-8EAC-0307D4D4FCF6}" type="parTrans" cxnId="{6C8F88F2-E3EC-4B47-AB7F-D7CFD5B59861}">
      <dgm:prSet/>
      <dgm:spPr/>
      <dgm:t>
        <a:bodyPr/>
        <a:lstStyle/>
        <a:p>
          <a:endParaRPr lang="en-US">
            <a:cs typeface="B Zar" pitchFamily="2" charset="-78"/>
          </a:endParaRPr>
        </a:p>
      </dgm:t>
    </dgm:pt>
    <dgm:pt modelId="{57082EBB-388C-4D0D-B181-2D26A1B0482F}" type="sibTrans" cxnId="{6C8F88F2-E3EC-4B47-AB7F-D7CFD5B59861}">
      <dgm:prSet/>
      <dgm:spPr/>
      <dgm:t>
        <a:bodyPr/>
        <a:lstStyle/>
        <a:p>
          <a:endParaRPr lang="en-US">
            <a:cs typeface="B Zar" pitchFamily="2" charset="-78"/>
          </a:endParaRPr>
        </a:p>
      </dgm:t>
    </dgm:pt>
    <dgm:pt modelId="{7F11247E-6C85-4CD5-AF87-D75F27134664}" type="pres">
      <dgm:prSet presAssocID="{D20E0154-D517-4839-879A-07D7CAB71478}" presName="Name0" presStyleCnt="0">
        <dgm:presLayoutVars>
          <dgm:chPref val="1"/>
          <dgm:dir/>
          <dgm:animOne val="branch"/>
          <dgm:animLvl val="lvl"/>
          <dgm:resizeHandles/>
        </dgm:presLayoutVars>
      </dgm:prSet>
      <dgm:spPr/>
      <dgm:t>
        <a:bodyPr/>
        <a:lstStyle/>
        <a:p>
          <a:endParaRPr lang="en-US"/>
        </a:p>
      </dgm:t>
    </dgm:pt>
    <dgm:pt modelId="{73CBBAF1-7E78-4DDC-B34B-517F815A8099}" type="pres">
      <dgm:prSet presAssocID="{48F672EA-A39F-40DB-8C17-30DDC4659FF4}" presName="vertOne" presStyleCnt="0"/>
      <dgm:spPr/>
    </dgm:pt>
    <dgm:pt modelId="{A6E5B0D6-2F3C-46AA-B09E-5851454DF976}" type="pres">
      <dgm:prSet presAssocID="{48F672EA-A39F-40DB-8C17-30DDC4659FF4}" presName="txOne" presStyleLbl="node0" presStyleIdx="0" presStyleCnt="1">
        <dgm:presLayoutVars>
          <dgm:chPref val="3"/>
        </dgm:presLayoutVars>
      </dgm:prSet>
      <dgm:spPr/>
      <dgm:t>
        <a:bodyPr/>
        <a:lstStyle/>
        <a:p>
          <a:endParaRPr lang="en-US"/>
        </a:p>
      </dgm:t>
    </dgm:pt>
    <dgm:pt modelId="{92291928-5387-44B1-BEF6-08EF3F8B8416}" type="pres">
      <dgm:prSet presAssocID="{48F672EA-A39F-40DB-8C17-30DDC4659FF4}" presName="parTransOne" presStyleCnt="0"/>
      <dgm:spPr/>
    </dgm:pt>
    <dgm:pt modelId="{29096CDF-A84B-4EC8-ABEE-FC75C2CB87F3}" type="pres">
      <dgm:prSet presAssocID="{48F672EA-A39F-40DB-8C17-30DDC4659FF4}" presName="horzOne" presStyleCnt="0"/>
      <dgm:spPr/>
    </dgm:pt>
    <dgm:pt modelId="{D949D98A-14C5-4056-81E9-9F852AE52270}" type="pres">
      <dgm:prSet presAssocID="{179B6ACF-D4A8-41E9-8C7C-9CECB119F825}" presName="vertTwo" presStyleCnt="0"/>
      <dgm:spPr/>
    </dgm:pt>
    <dgm:pt modelId="{F77C49D1-0571-455E-9EE8-B3F743B43BFE}" type="pres">
      <dgm:prSet presAssocID="{179B6ACF-D4A8-41E9-8C7C-9CECB119F825}" presName="txTwo" presStyleLbl="node2" presStyleIdx="0" presStyleCnt="5">
        <dgm:presLayoutVars>
          <dgm:chPref val="3"/>
        </dgm:presLayoutVars>
      </dgm:prSet>
      <dgm:spPr/>
      <dgm:t>
        <a:bodyPr/>
        <a:lstStyle/>
        <a:p>
          <a:endParaRPr lang="en-US"/>
        </a:p>
      </dgm:t>
    </dgm:pt>
    <dgm:pt modelId="{21888212-85DD-47C3-8ABA-146DF37E3512}" type="pres">
      <dgm:prSet presAssocID="{179B6ACF-D4A8-41E9-8C7C-9CECB119F825}" presName="horzTwo" presStyleCnt="0"/>
      <dgm:spPr/>
    </dgm:pt>
    <dgm:pt modelId="{05BC51C7-0385-498B-AC77-79008788E575}" type="pres">
      <dgm:prSet presAssocID="{A8CD9764-4DA1-4495-880D-A516DE2D8FD9}" presName="sibSpaceTwo" presStyleCnt="0"/>
      <dgm:spPr/>
    </dgm:pt>
    <dgm:pt modelId="{DB4D4C4C-93F7-43BD-B8D2-A18E28C69475}" type="pres">
      <dgm:prSet presAssocID="{8F32B663-4DD0-4AF0-BD57-DCDA4C5E8971}" presName="vertTwo" presStyleCnt="0"/>
      <dgm:spPr/>
    </dgm:pt>
    <dgm:pt modelId="{11A16801-7939-4B44-81F7-19282379A0BE}" type="pres">
      <dgm:prSet presAssocID="{8F32B663-4DD0-4AF0-BD57-DCDA4C5E8971}" presName="txTwo" presStyleLbl="node2" presStyleIdx="1" presStyleCnt="5">
        <dgm:presLayoutVars>
          <dgm:chPref val="3"/>
        </dgm:presLayoutVars>
      </dgm:prSet>
      <dgm:spPr/>
      <dgm:t>
        <a:bodyPr/>
        <a:lstStyle/>
        <a:p>
          <a:endParaRPr lang="en-US"/>
        </a:p>
      </dgm:t>
    </dgm:pt>
    <dgm:pt modelId="{BEA1C3FE-0A5B-456D-AD7F-93D912150747}" type="pres">
      <dgm:prSet presAssocID="{8F32B663-4DD0-4AF0-BD57-DCDA4C5E8971}" presName="horzTwo" presStyleCnt="0"/>
      <dgm:spPr/>
    </dgm:pt>
    <dgm:pt modelId="{21B389C8-090D-41CA-AA53-9CC241C02F02}" type="pres">
      <dgm:prSet presAssocID="{332D80EE-BA02-4D11-A075-DC34BD46C6EB}" presName="sibSpaceTwo" presStyleCnt="0"/>
      <dgm:spPr/>
    </dgm:pt>
    <dgm:pt modelId="{1C327879-4662-4236-B6FB-DD360F08D242}" type="pres">
      <dgm:prSet presAssocID="{11A4D709-5CA5-46E3-A314-B93EA3FD8261}" presName="vertTwo" presStyleCnt="0"/>
      <dgm:spPr/>
    </dgm:pt>
    <dgm:pt modelId="{6B6353B3-11D0-4284-82FC-9D22F62D5B48}" type="pres">
      <dgm:prSet presAssocID="{11A4D709-5CA5-46E3-A314-B93EA3FD8261}" presName="txTwo" presStyleLbl="node2" presStyleIdx="2" presStyleCnt="5">
        <dgm:presLayoutVars>
          <dgm:chPref val="3"/>
        </dgm:presLayoutVars>
      </dgm:prSet>
      <dgm:spPr/>
      <dgm:t>
        <a:bodyPr/>
        <a:lstStyle/>
        <a:p>
          <a:endParaRPr lang="en-US"/>
        </a:p>
      </dgm:t>
    </dgm:pt>
    <dgm:pt modelId="{D3700A6A-4D05-44E7-9D17-9C165A404E7C}" type="pres">
      <dgm:prSet presAssocID="{11A4D709-5CA5-46E3-A314-B93EA3FD8261}" presName="horzTwo" presStyleCnt="0"/>
      <dgm:spPr/>
    </dgm:pt>
    <dgm:pt modelId="{31374C84-04A6-4762-A8AD-551AD84929FD}" type="pres">
      <dgm:prSet presAssocID="{77C73DB7-9624-4FF2-82DE-76C0E2EDF3B3}" presName="sibSpaceTwo" presStyleCnt="0"/>
      <dgm:spPr/>
    </dgm:pt>
    <dgm:pt modelId="{5B00EE28-3230-4CDD-A56B-1C419B0F491F}" type="pres">
      <dgm:prSet presAssocID="{BD08701C-80D8-4B4C-9F59-99B5AA3B0F21}" presName="vertTwo" presStyleCnt="0"/>
      <dgm:spPr/>
    </dgm:pt>
    <dgm:pt modelId="{9347B238-6718-4075-9700-5864A331BDF5}" type="pres">
      <dgm:prSet presAssocID="{BD08701C-80D8-4B4C-9F59-99B5AA3B0F21}" presName="txTwo" presStyleLbl="node2" presStyleIdx="3" presStyleCnt="5">
        <dgm:presLayoutVars>
          <dgm:chPref val="3"/>
        </dgm:presLayoutVars>
      </dgm:prSet>
      <dgm:spPr/>
      <dgm:t>
        <a:bodyPr/>
        <a:lstStyle/>
        <a:p>
          <a:endParaRPr lang="en-US"/>
        </a:p>
      </dgm:t>
    </dgm:pt>
    <dgm:pt modelId="{23ADEA46-D6E1-4924-8A22-9E2254482CF9}" type="pres">
      <dgm:prSet presAssocID="{BD08701C-80D8-4B4C-9F59-99B5AA3B0F21}" presName="horzTwo" presStyleCnt="0"/>
      <dgm:spPr/>
    </dgm:pt>
    <dgm:pt modelId="{E31C7645-4D0F-4F31-93EF-0B990BFDD754}" type="pres">
      <dgm:prSet presAssocID="{052AC263-79B5-4536-AF07-11A7ECCFDA21}" presName="sibSpaceTwo" presStyleCnt="0"/>
      <dgm:spPr/>
    </dgm:pt>
    <dgm:pt modelId="{0C13A45F-040E-4420-BC12-1D292129E616}" type="pres">
      <dgm:prSet presAssocID="{F7597ED9-C315-4C4A-BCED-443BAC016CCD}" presName="vertTwo" presStyleCnt="0"/>
      <dgm:spPr/>
    </dgm:pt>
    <dgm:pt modelId="{97BE063A-9099-453D-BD10-93D0C36605A1}" type="pres">
      <dgm:prSet presAssocID="{F7597ED9-C315-4C4A-BCED-443BAC016CCD}" presName="txTwo" presStyleLbl="node2" presStyleIdx="4" presStyleCnt="5">
        <dgm:presLayoutVars>
          <dgm:chPref val="3"/>
        </dgm:presLayoutVars>
      </dgm:prSet>
      <dgm:spPr/>
      <dgm:t>
        <a:bodyPr/>
        <a:lstStyle/>
        <a:p>
          <a:endParaRPr lang="en-US"/>
        </a:p>
      </dgm:t>
    </dgm:pt>
    <dgm:pt modelId="{70558DF6-88C7-4A8F-84C5-5729FA2E7351}" type="pres">
      <dgm:prSet presAssocID="{F7597ED9-C315-4C4A-BCED-443BAC016CCD}" presName="horzTwo" presStyleCnt="0"/>
      <dgm:spPr/>
    </dgm:pt>
  </dgm:ptLst>
  <dgm:cxnLst>
    <dgm:cxn modelId="{C61B40BA-24CA-43C9-8663-46AFEE4D4B9B}" srcId="{48F672EA-A39F-40DB-8C17-30DDC4659FF4}" destId="{8F32B663-4DD0-4AF0-BD57-DCDA4C5E8971}" srcOrd="1" destOrd="0" parTransId="{B0D0FF96-D4C5-4D02-8A2E-9D0F67098F03}" sibTransId="{332D80EE-BA02-4D11-A075-DC34BD46C6EB}"/>
    <dgm:cxn modelId="{704080FE-9C53-4445-B9CA-D49BD57186EC}" type="presOf" srcId="{D20E0154-D517-4839-879A-07D7CAB71478}" destId="{7F11247E-6C85-4CD5-AF87-D75F27134664}" srcOrd="0" destOrd="0" presId="urn:microsoft.com/office/officeart/2005/8/layout/hierarchy4"/>
    <dgm:cxn modelId="{7FE05AAE-D2D5-42EC-9B3F-A23F9EBE6D32}" type="presOf" srcId="{F7597ED9-C315-4C4A-BCED-443BAC016CCD}" destId="{97BE063A-9099-453D-BD10-93D0C36605A1}" srcOrd="0" destOrd="0" presId="urn:microsoft.com/office/officeart/2005/8/layout/hierarchy4"/>
    <dgm:cxn modelId="{10B28B81-6BEE-49FB-AF50-B19206C23924}" type="presOf" srcId="{179B6ACF-D4A8-41E9-8C7C-9CECB119F825}" destId="{F77C49D1-0571-455E-9EE8-B3F743B43BFE}" srcOrd="0" destOrd="0" presId="urn:microsoft.com/office/officeart/2005/8/layout/hierarchy4"/>
    <dgm:cxn modelId="{1E464F57-DE5E-446A-9C9B-3EB938000156}" type="presOf" srcId="{8F32B663-4DD0-4AF0-BD57-DCDA4C5E8971}" destId="{11A16801-7939-4B44-81F7-19282379A0BE}" srcOrd="0" destOrd="0" presId="urn:microsoft.com/office/officeart/2005/8/layout/hierarchy4"/>
    <dgm:cxn modelId="{8D559ED6-76D5-4A9F-81DE-0D4E4FA9780A}" type="presOf" srcId="{48F672EA-A39F-40DB-8C17-30DDC4659FF4}" destId="{A6E5B0D6-2F3C-46AA-B09E-5851454DF976}" srcOrd="0" destOrd="0" presId="urn:microsoft.com/office/officeart/2005/8/layout/hierarchy4"/>
    <dgm:cxn modelId="{6C8F88F2-E3EC-4B47-AB7F-D7CFD5B59861}" srcId="{48F672EA-A39F-40DB-8C17-30DDC4659FF4}" destId="{F7597ED9-C315-4C4A-BCED-443BAC016CCD}" srcOrd="4" destOrd="0" parTransId="{BAEE3756-BC30-4C20-8EAC-0307D4D4FCF6}" sibTransId="{57082EBB-388C-4D0D-B181-2D26A1B0482F}"/>
    <dgm:cxn modelId="{232ABBA8-BE5A-4070-9BAC-F843F7BFFE72}" type="presOf" srcId="{11A4D709-5CA5-46E3-A314-B93EA3FD8261}" destId="{6B6353B3-11D0-4284-82FC-9D22F62D5B48}" srcOrd="0" destOrd="0" presId="urn:microsoft.com/office/officeart/2005/8/layout/hierarchy4"/>
    <dgm:cxn modelId="{5C52E21D-CC70-4681-BF3A-9D5176238513}" srcId="{48F672EA-A39F-40DB-8C17-30DDC4659FF4}" destId="{179B6ACF-D4A8-41E9-8C7C-9CECB119F825}" srcOrd="0" destOrd="0" parTransId="{8ADA73AD-3852-4F5C-AF25-3056B3BD709D}" sibTransId="{A8CD9764-4DA1-4495-880D-A516DE2D8FD9}"/>
    <dgm:cxn modelId="{C7C44854-EAB0-4724-B5A8-DF5D6649DC69}" srcId="{48F672EA-A39F-40DB-8C17-30DDC4659FF4}" destId="{11A4D709-5CA5-46E3-A314-B93EA3FD8261}" srcOrd="2" destOrd="0" parTransId="{D1FC4E9B-E7E8-4851-9623-BB6C33885EC3}" sibTransId="{77C73DB7-9624-4FF2-82DE-76C0E2EDF3B3}"/>
    <dgm:cxn modelId="{D5ADDE9F-4CB6-423C-92B4-92AA0E3034B2}" type="presOf" srcId="{BD08701C-80D8-4B4C-9F59-99B5AA3B0F21}" destId="{9347B238-6718-4075-9700-5864A331BDF5}" srcOrd="0" destOrd="0" presId="urn:microsoft.com/office/officeart/2005/8/layout/hierarchy4"/>
    <dgm:cxn modelId="{3E45A620-EE60-413B-AEC8-5EAC75A6BB17}" srcId="{D20E0154-D517-4839-879A-07D7CAB71478}" destId="{48F672EA-A39F-40DB-8C17-30DDC4659FF4}" srcOrd="0" destOrd="0" parTransId="{3A888A44-F79D-4A1E-BDBD-FB0644F15C17}" sibTransId="{778132D8-78A9-4F11-8C69-3B61D77DB396}"/>
    <dgm:cxn modelId="{7E7AA243-3133-426F-9490-27583A74F7BA}" srcId="{48F672EA-A39F-40DB-8C17-30DDC4659FF4}" destId="{BD08701C-80D8-4B4C-9F59-99B5AA3B0F21}" srcOrd="3" destOrd="0" parTransId="{F767A71F-014E-4361-8FAE-DF67A1AD27CC}" sibTransId="{052AC263-79B5-4536-AF07-11A7ECCFDA21}"/>
    <dgm:cxn modelId="{48363166-6C3F-4CC0-B11A-7CCD3218374A}" type="presParOf" srcId="{7F11247E-6C85-4CD5-AF87-D75F27134664}" destId="{73CBBAF1-7E78-4DDC-B34B-517F815A8099}" srcOrd="0" destOrd="0" presId="urn:microsoft.com/office/officeart/2005/8/layout/hierarchy4"/>
    <dgm:cxn modelId="{791BD069-D256-409E-90FE-9587B870C4C5}" type="presParOf" srcId="{73CBBAF1-7E78-4DDC-B34B-517F815A8099}" destId="{A6E5B0D6-2F3C-46AA-B09E-5851454DF976}" srcOrd="0" destOrd="0" presId="urn:microsoft.com/office/officeart/2005/8/layout/hierarchy4"/>
    <dgm:cxn modelId="{AC295C79-05D1-41BD-9FAB-2AED50E1ACC9}" type="presParOf" srcId="{73CBBAF1-7E78-4DDC-B34B-517F815A8099}" destId="{92291928-5387-44B1-BEF6-08EF3F8B8416}" srcOrd="1" destOrd="0" presId="urn:microsoft.com/office/officeart/2005/8/layout/hierarchy4"/>
    <dgm:cxn modelId="{0CDA1761-E7EA-421D-B9BC-64EABB35F380}" type="presParOf" srcId="{73CBBAF1-7E78-4DDC-B34B-517F815A8099}" destId="{29096CDF-A84B-4EC8-ABEE-FC75C2CB87F3}" srcOrd="2" destOrd="0" presId="urn:microsoft.com/office/officeart/2005/8/layout/hierarchy4"/>
    <dgm:cxn modelId="{03E011A9-94AB-4D95-89BA-CF96F6910E30}" type="presParOf" srcId="{29096CDF-A84B-4EC8-ABEE-FC75C2CB87F3}" destId="{D949D98A-14C5-4056-81E9-9F852AE52270}" srcOrd="0" destOrd="0" presId="urn:microsoft.com/office/officeart/2005/8/layout/hierarchy4"/>
    <dgm:cxn modelId="{5AF79330-03E0-439D-BC33-95015F6DB41D}" type="presParOf" srcId="{D949D98A-14C5-4056-81E9-9F852AE52270}" destId="{F77C49D1-0571-455E-9EE8-B3F743B43BFE}" srcOrd="0" destOrd="0" presId="urn:microsoft.com/office/officeart/2005/8/layout/hierarchy4"/>
    <dgm:cxn modelId="{F64A2C96-705F-4FF7-BA54-44C37A93960C}" type="presParOf" srcId="{D949D98A-14C5-4056-81E9-9F852AE52270}" destId="{21888212-85DD-47C3-8ABA-146DF37E3512}" srcOrd="1" destOrd="0" presId="urn:microsoft.com/office/officeart/2005/8/layout/hierarchy4"/>
    <dgm:cxn modelId="{4378E92C-9459-40C3-A512-45BF0FA47A1B}" type="presParOf" srcId="{29096CDF-A84B-4EC8-ABEE-FC75C2CB87F3}" destId="{05BC51C7-0385-498B-AC77-79008788E575}" srcOrd="1" destOrd="0" presId="urn:microsoft.com/office/officeart/2005/8/layout/hierarchy4"/>
    <dgm:cxn modelId="{04ABAB84-6AE4-44FF-9C79-9BA168272110}" type="presParOf" srcId="{29096CDF-A84B-4EC8-ABEE-FC75C2CB87F3}" destId="{DB4D4C4C-93F7-43BD-B8D2-A18E28C69475}" srcOrd="2" destOrd="0" presId="urn:microsoft.com/office/officeart/2005/8/layout/hierarchy4"/>
    <dgm:cxn modelId="{2F248085-A486-45A0-8723-172FC9E15E1B}" type="presParOf" srcId="{DB4D4C4C-93F7-43BD-B8D2-A18E28C69475}" destId="{11A16801-7939-4B44-81F7-19282379A0BE}" srcOrd="0" destOrd="0" presId="urn:microsoft.com/office/officeart/2005/8/layout/hierarchy4"/>
    <dgm:cxn modelId="{DF1A0827-9B45-417D-904E-B948A684EE8C}" type="presParOf" srcId="{DB4D4C4C-93F7-43BD-B8D2-A18E28C69475}" destId="{BEA1C3FE-0A5B-456D-AD7F-93D912150747}" srcOrd="1" destOrd="0" presId="urn:microsoft.com/office/officeart/2005/8/layout/hierarchy4"/>
    <dgm:cxn modelId="{152C9089-4E66-4BA0-887C-D096BC4A621D}" type="presParOf" srcId="{29096CDF-A84B-4EC8-ABEE-FC75C2CB87F3}" destId="{21B389C8-090D-41CA-AA53-9CC241C02F02}" srcOrd="3" destOrd="0" presId="urn:microsoft.com/office/officeart/2005/8/layout/hierarchy4"/>
    <dgm:cxn modelId="{0A980C60-4BB7-4257-9340-CEF31345ED56}" type="presParOf" srcId="{29096CDF-A84B-4EC8-ABEE-FC75C2CB87F3}" destId="{1C327879-4662-4236-B6FB-DD360F08D242}" srcOrd="4" destOrd="0" presId="urn:microsoft.com/office/officeart/2005/8/layout/hierarchy4"/>
    <dgm:cxn modelId="{FEDBF2B1-E21B-423D-B5BE-524C726012D6}" type="presParOf" srcId="{1C327879-4662-4236-B6FB-DD360F08D242}" destId="{6B6353B3-11D0-4284-82FC-9D22F62D5B48}" srcOrd="0" destOrd="0" presId="urn:microsoft.com/office/officeart/2005/8/layout/hierarchy4"/>
    <dgm:cxn modelId="{CCA8BA66-4BF7-413D-9FDD-AF516DDBB699}" type="presParOf" srcId="{1C327879-4662-4236-B6FB-DD360F08D242}" destId="{D3700A6A-4D05-44E7-9D17-9C165A404E7C}" srcOrd="1" destOrd="0" presId="urn:microsoft.com/office/officeart/2005/8/layout/hierarchy4"/>
    <dgm:cxn modelId="{A5850BA2-C87E-45A3-ACA4-2AA4E0C135BD}" type="presParOf" srcId="{29096CDF-A84B-4EC8-ABEE-FC75C2CB87F3}" destId="{31374C84-04A6-4762-A8AD-551AD84929FD}" srcOrd="5" destOrd="0" presId="urn:microsoft.com/office/officeart/2005/8/layout/hierarchy4"/>
    <dgm:cxn modelId="{F702984D-ED86-4B41-BB00-B1A8176E6023}" type="presParOf" srcId="{29096CDF-A84B-4EC8-ABEE-FC75C2CB87F3}" destId="{5B00EE28-3230-4CDD-A56B-1C419B0F491F}" srcOrd="6" destOrd="0" presId="urn:microsoft.com/office/officeart/2005/8/layout/hierarchy4"/>
    <dgm:cxn modelId="{F07C5214-3027-4974-9019-84D3D8D47141}" type="presParOf" srcId="{5B00EE28-3230-4CDD-A56B-1C419B0F491F}" destId="{9347B238-6718-4075-9700-5864A331BDF5}" srcOrd="0" destOrd="0" presId="urn:microsoft.com/office/officeart/2005/8/layout/hierarchy4"/>
    <dgm:cxn modelId="{CF8E48BD-4166-4CDE-AF47-AC1B5429C804}" type="presParOf" srcId="{5B00EE28-3230-4CDD-A56B-1C419B0F491F}" destId="{23ADEA46-D6E1-4924-8A22-9E2254482CF9}" srcOrd="1" destOrd="0" presId="urn:microsoft.com/office/officeart/2005/8/layout/hierarchy4"/>
    <dgm:cxn modelId="{AD3CD9BA-D711-40AD-A60B-25C2AF8709E0}" type="presParOf" srcId="{29096CDF-A84B-4EC8-ABEE-FC75C2CB87F3}" destId="{E31C7645-4D0F-4F31-93EF-0B990BFDD754}" srcOrd="7" destOrd="0" presId="urn:microsoft.com/office/officeart/2005/8/layout/hierarchy4"/>
    <dgm:cxn modelId="{B0306300-A520-4EA7-8978-C8B8A6B8A639}" type="presParOf" srcId="{29096CDF-A84B-4EC8-ABEE-FC75C2CB87F3}" destId="{0C13A45F-040E-4420-BC12-1D292129E616}" srcOrd="8" destOrd="0" presId="urn:microsoft.com/office/officeart/2005/8/layout/hierarchy4"/>
    <dgm:cxn modelId="{7B8A9714-2799-4274-874F-C6FCCC860BD5}" type="presParOf" srcId="{0C13A45F-040E-4420-BC12-1D292129E616}" destId="{97BE063A-9099-453D-BD10-93D0C36605A1}" srcOrd="0" destOrd="0" presId="urn:microsoft.com/office/officeart/2005/8/layout/hierarchy4"/>
    <dgm:cxn modelId="{9F72F9F7-329A-4D49-8C08-7BD7BD2EE918}" type="presParOf" srcId="{0C13A45F-040E-4420-BC12-1D292129E616}" destId="{70558DF6-88C7-4A8F-84C5-5729FA2E735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95DE2B-2883-4A79-8177-6A553FAA0B2C}" type="doc">
      <dgm:prSet loTypeId="urn:microsoft.com/office/officeart/2005/8/layout/vList4#1" loCatId="list" qsTypeId="urn:microsoft.com/office/officeart/2005/8/quickstyle/3d5" qsCatId="3D" csTypeId="urn:microsoft.com/office/officeart/2005/8/colors/accent0_3" csCatId="mainScheme" phldr="1"/>
      <dgm:spPr/>
      <dgm:t>
        <a:bodyPr/>
        <a:lstStyle/>
        <a:p>
          <a:endParaRPr lang="en-US"/>
        </a:p>
      </dgm:t>
    </dgm:pt>
    <dgm:pt modelId="{87BADCB7-CF0D-40B4-82A8-58FA1B985226}">
      <dgm:prSet custT="1"/>
      <dgm:spPr/>
      <dgm:t>
        <a:bodyPr/>
        <a:lstStyle/>
        <a:p>
          <a:pPr algn="ctr" rtl="1"/>
          <a:endParaRPr lang="fa-IR" sz="4800" dirty="0" smtClean="0">
            <a:cs typeface="B Titr" pitchFamily="2" charset="-78"/>
          </a:endParaRPr>
        </a:p>
        <a:p>
          <a:pPr algn="ctr" rtl="1"/>
          <a:r>
            <a:rPr lang="fa-IR" sz="4800" dirty="0" smtClean="0">
              <a:cs typeface="B Titr" pitchFamily="2" charset="-78"/>
            </a:rPr>
            <a:t>هزینۀ سرمایه</a:t>
          </a:r>
          <a:endParaRPr lang="en-US" sz="4800" dirty="0">
            <a:cs typeface="B Titr" pitchFamily="2" charset="-78"/>
          </a:endParaRPr>
        </a:p>
      </dgm:t>
    </dgm:pt>
    <dgm:pt modelId="{799A61F5-D9DB-4A02-A15C-CDDC65DE8C83}" type="parTrans" cxnId="{51BE1294-5B03-4950-9657-FA917F9CA53B}">
      <dgm:prSet/>
      <dgm:spPr/>
      <dgm:t>
        <a:bodyPr/>
        <a:lstStyle/>
        <a:p>
          <a:endParaRPr lang="en-US"/>
        </a:p>
      </dgm:t>
    </dgm:pt>
    <dgm:pt modelId="{9E1D527A-1A2A-4A7B-AA2D-B727A24FBE0E}" type="sibTrans" cxnId="{51BE1294-5B03-4950-9657-FA917F9CA53B}">
      <dgm:prSet/>
      <dgm:spPr/>
      <dgm:t>
        <a:bodyPr/>
        <a:lstStyle/>
        <a:p>
          <a:endParaRPr lang="en-US"/>
        </a:p>
      </dgm:t>
    </dgm:pt>
    <dgm:pt modelId="{11D89523-E2DF-42C7-A1BE-45E7192C6F02}">
      <dgm:prSet custT="1"/>
      <dgm:spPr/>
      <dgm:t>
        <a:bodyPr/>
        <a:lstStyle/>
        <a:p>
          <a:pPr algn="r" rtl="1"/>
          <a:r>
            <a:rPr lang="fa-IR" sz="2800" dirty="0" smtClean="0">
              <a:cs typeface="B Zar" pitchFamily="2" charset="-78"/>
            </a:rPr>
            <a:t>هزینۀ تأمین هر واحد سرمایه چقدر است؟</a:t>
          </a:r>
          <a:endParaRPr lang="en-US" sz="2800" dirty="0">
            <a:cs typeface="B Zar" pitchFamily="2" charset="-78"/>
          </a:endParaRPr>
        </a:p>
      </dgm:t>
    </dgm:pt>
    <dgm:pt modelId="{3F62CE6E-AABF-48AB-B209-A8C9F02706A5}" type="parTrans" cxnId="{1F54CDA3-0660-4D3A-A825-34DAA3AC6D71}">
      <dgm:prSet/>
      <dgm:spPr/>
      <dgm:t>
        <a:bodyPr/>
        <a:lstStyle/>
        <a:p>
          <a:endParaRPr lang="en-US"/>
        </a:p>
      </dgm:t>
    </dgm:pt>
    <dgm:pt modelId="{681A0000-FEEF-49A6-8AA1-4DA1E404C240}" type="sibTrans" cxnId="{1F54CDA3-0660-4D3A-A825-34DAA3AC6D71}">
      <dgm:prSet/>
      <dgm:spPr/>
      <dgm:t>
        <a:bodyPr/>
        <a:lstStyle/>
        <a:p>
          <a:endParaRPr lang="en-US"/>
        </a:p>
      </dgm:t>
    </dgm:pt>
    <dgm:pt modelId="{D326A1AD-82CB-4C65-B43B-FFE160C439FC}" type="pres">
      <dgm:prSet presAssocID="{9A95DE2B-2883-4A79-8177-6A553FAA0B2C}" presName="linear" presStyleCnt="0">
        <dgm:presLayoutVars>
          <dgm:dir/>
          <dgm:resizeHandles val="exact"/>
        </dgm:presLayoutVars>
      </dgm:prSet>
      <dgm:spPr/>
      <dgm:t>
        <a:bodyPr/>
        <a:lstStyle/>
        <a:p>
          <a:endParaRPr lang="en-US"/>
        </a:p>
      </dgm:t>
    </dgm:pt>
    <dgm:pt modelId="{4F826221-776A-41EC-93E7-91E46CA50425}" type="pres">
      <dgm:prSet presAssocID="{87BADCB7-CF0D-40B4-82A8-58FA1B985226}" presName="comp" presStyleCnt="0"/>
      <dgm:spPr/>
    </dgm:pt>
    <dgm:pt modelId="{F397E959-189E-4E4C-ACA8-7A68F582190F}" type="pres">
      <dgm:prSet presAssocID="{87BADCB7-CF0D-40B4-82A8-58FA1B985226}" presName="box" presStyleLbl="node1" presStyleIdx="0" presStyleCnt="1"/>
      <dgm:spPr>
        <a:prstGeom prst="doubleWave">
          <a:avLst/>
        </a:prstGeom>
      </dgm:spPr>
      <dgm:t>
        <a:bodyPr/>
        <a:lstStyle/>
        <a:p>
          <a:endParaRPr lang="en-US"/>
        </a:p>
      </dgm:t>
    </dgm:pt>
    <dgm:pt modelId="{B8BF87D3-5DAE-4A44-B6FE-D8D393E8257E}" type="pres">
      <dgm:prSet presAssocID="{87BADCB7-CF0D-40B4-82A8-58FA1B985226}" presName="img" presStyleLbl="fgImgPlace1" presStyleIdx="0" presStyleCnt="1" custScaleX="181520" custScaleY="78317" custLinFactNeighborX="22681" custLinFactNeighborY="1319"/>
      <dgm:spPr>
        <a:blipFill rotWithShape="0">
          <a:blip xmlns:r="http://schemas.openxmlformats.org/officeDocument/2006/relationships" r:embed="rId1"/>
          <a:stretch>
            <a:fillRect/>
          </a:stretch>
        </a:blipFill>
      </dgm:spPr>
    </dgm:pt>
    <dgm:pt modelId="{C0040914-401B-4B35-B34C-0F1EA52BB761}" type="pres">
      <dgm:prSet presAssocID="{87BADCB7-CF0D-40B4-82A8-58FA1B985226}" presName="text" presStyleLbl="node1" presStyleIdx="0" presStyleCnt="1">
        <dgm:presLayoutVars>
          <dgm:bulletEnabled val="1"/>
        </dgm:presLayoutVars>
      </dgm:prSet>
      <dgm:spPr/>
      <dgm:t>
        <a:bodyPr/>
        <a:lstStyle/>
        <a:p>
          <a:endParaRPr lang="en-US"/>
        </a:p>
      </dgm:t>
    </dgm:pt>
  </dgm:ptLst>
  <dgm:cxnLst>
    <dgm:cxn modelId="{F812915F-666D-447B-9FA3-A0D30530DA5F}" type="presOf" srcId="{87BADCB7-CF0D-40B4-82A8-58FA1B985226}" destId="{C0040914-401B-4B35-B34C-0F1EA52BB761}" srcOrd="1" destOrd="0" presId="urn:microsoft.com/office/officeart/2005/8/layout/vList4#1"/>
    <dgm:cxn modelId="{ECC88CF6-70FF-4BDC-A654-6208DB18E822}" type="presOf" srcId="{11D89523-E2DF-42C7-A1BE-45E7192C6F02}" destId="{F397E959-189E-4E4C-ACA8-7A68F582190F}" srcOrd="0" destOrd="1" presId="urn:microsoft.com/office/officeart/2005/8/layout/vList4#1"/>
    <dgm:cxn modelId="{8723C2AF-9783-490F-8DF2-790854B9D581}" type="presOf" srcId="{9A95DE2B-2883-4A79-8177-6A553FAA0B2C}" destId="{D326A1AD-82CB-4C65-B43B-FFE160C439FC}" srcOrd="0" destOrd="0" presId="urn:microsoft.com/office/officeart/2005/8/layout/vList4#1"/>
    <dgm:cxn modelId="{51BE1294-5B03-4950-9657-FA917F9CA53B}" srcId="{9A95DE2B-2883-4A79-8177-6A553FAA0B2C}" destId="{87BADCB7-CF0D-40B4-82A8-58FA1B985226}" srcOrd="0" destOrd="0" parTransId="{799A61F5-D9DB-4A02-A15C-CDDC65DE8C83}" sibTransId="{9E1D527A-1A2A-4A7B-AA2D-B727A24FBE0E}"/>
    <dgm:cxn modelId="{C78E2978-A0E5-4D3C-A302-6E8015AAC215}" type="presOf" srcId="{11D89523-E2DF-42C7-A1BE-45E7192C6F02}" destId="{C0040914-401B-4B35-B34C-0F1EA52BB761}" srcOrd="1" destOrd="1" presId="urn:microsoft.com/office/officeart/2005/8/layout/vList4#1"/>
    <dgm:cxn modelId="{1F54CDA3-0660-4D3A-A825-34DAA3AC6D71}" srcId="{87BADCB7-CF0D-40B4-82A8-58FA1B985226}" destId="{11D89523-E2DF-42C7-A1BE-45E7192C6F02}" srcOrd="0" destOrd="0" parTransId="{3F62CE6E-AABF-48AB-B209-A8C9F02706A5}" sibTransId="{681A0000-FEEF-49A6-8AA1-4DA1E404C240}"/>
    <dgm:cxn modelId="{E30A39F5-DAA6-41E3-86FF-60F14D137DBC}" type="presOf" srcId="{87BADCB7-CF0D-40B4-82A8-58FA1B985226}" destId="{F397E959-189E-4E4C-ACA8-7A68F582190F}" srcOrd="0" destOrd="0" presId="urn:microsoft.com/office/officeart/2005/8/layout/vList4#1"/>
    <dgm:cxn modelId="{A811AC8D-E1D3-4D9E-B9D3-24786E6FAC7C}" type="presParOf" srcId="{D326A1AD-82CB-4C65-B43B-FFE160C439FC}" destId="{4F826221-776A-41EC-93E7-91E46CA50425}" srcOrd="0" destOrd="0" presId="urn:microsoft.com/office/officeart/2005/8/layout/vList4#1"/>
    <dgm:cxn modelId="{DE0DA78B-AB8A-4522-8AB5-174C74787962}" type="presParOf" srcId="{4F826221-776A-41EC-93E7-91E46CA50425}" destId="{F397E959-189E-4E4C-ACA8-7A68F582190F}" srcOrd="0" destOrd="0" presId="urn:microsoft.com/office/officeart/2005/8/layout/vList4#1"/>
    <dgm:cxn modelId="{B5D93067-9C8D-4829-AD0C-7FDEE270149C}" type="presParOf" srcId="{4F826221-776A-41EC-93E7-91E46CA50425}" destId="{B8BF87D3-5DAE-4A44-B6FE-D8D393E8257E}" srcOrd="1" destOrd="0" presId="urn:microsoft.com/office/officeart/2005/8/layout/vList4#1"/>
    <dgm:cxn modelId="{ED34F849-CEAA-4D88-A580-40390F1FD277}" type="presParOf" srcId="{4F826221-776A-41EC-93E7-91E46CA50425}" destId="{C0040914-401B-4B35-B34C-0F1EA52BB761}"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2A4279-259E-4C98-B389-E15C78FAEA5C}" type="doc">
      <dgm:prSet loTypeId="urn:microsoft.com/office/officeart/2005/8/layout/process4" loCatId="list" qsTypeId="urn:microsoft.com/office/officeart/2005/8/quickstyle/3d7" qsCatId="3D" csTypeId="urn:microsoft.com/office/officeart/2005/8/colors/colorful1#13" csCatId="colorful" phldr="1"/>
      <dgm:spPr/>
      <dgm:t>
        <a:bodyPr/>
        <a:lstStyle/>
        <a:p>
          <a:endParaRPr lang="en-US"/>
        </a:p>
      </dgm:t>
    </dgm:pt>
    <dgm:pt modelId="{C6ADCB20-1FC3-4A2F-9FE6-733453EDD69E}">
      <dgm:prSet/>
      <dgm:spPr/>
      <dgm:t>
        <a:bodyPr/>
        <a:lstStyle/>
        <a:p>
          <a:pPr rtl="1"/>
          <a:r>
            <a:rPr lang="fa-IR" dirty="0" smtClean="0">
              <a:cs typeface="B Zar" pitchFamily="2" charset="-78"/>
            </a:rPr>
            <a:t>اجزای سرمایه </a:t>
          </a:r>
          <a:endParaRPr lang="en-US" dirty="0" smtClean="0">
            <a:cs typeface="B Zar" pitchFamily="2" charset="-78"/>
          </a:endParaRPr>
        </a:p>
        <a:p>
          <a:pPr rtl="1"/>
          <a:r>
            <a:rPr lang="fa-IR" dirty="0" smtClean="0">
              <a:cs typeface="B Zar" pitchFamily="2" charset="-78"/>
            </a:rPr>
            <a:t>(</a:t>
          </a:r>
          <a:r>
            <a:rPr lang="en-US" dirty="0" smtClean="0">
              <a:cs typeface="B Zar" pitchFamily="2" charset="-78"/>
            </a:rPr>
            <a:t>capital components</a:t>
          </a:r>
          <a:r>
            <a:rPr lang="fa-IR" dirty="0" smtClean="0">
              <a:cs typeface="B Zar" pitchFamily="2" charset="-78"/>
            </a:rPr>
            <a:t>)</a:t>
          </a:r>
          <a:endParaRPr lang="en-US" dirty="0">
            <a:cs typeface="B Zar" pitchFamily="2" charset="-78"/>
          </a:endParaRPr>
        </a:p>
      </dgm:t>
    </dgm:pt>
    <dgm:pt modelId="{BD4D7C74-2BAB-4561-9119-8F129FBBF1F3}" type="parTrans" cxnId="{C8618B03-2951-459E-AC49-AA9BC364C5FA}">
      <dgm:prSet/>
      <dgm:spPr/>
      <dgm:t>
        <a:bodyPr/>
        <a:lstStyle/>
        <a:p>
          <a:endParaRPr lang="en-US">
            <a:cs typeface="B Zar" pitchFamily="2" charset="-78"/>
          </a:endParaRPr>
        </a:p>
      </dgm:t>
    </dgm:pt>
    <dgm:pt modelId="{8DA387B9-E458-4730-ACB9-B24075BF700B}" type="sibTrans" cxnId="{C8618B03-2951-459E-AC49-AA9BC364C5FA}">
      <dgm:prSet/>
      <dgm:spPr/>
      <dgm:t>
        <a:bodyPr/>
        <a:lstStyle/>
        <a:p>
          <a:endParaRPr lang="en-US">
            <a:cs typeface="B Zar" pitchFamily="2" charset="-78"/>
          </a:endParaRPr>
        </a:p>
      </dgm:t>
    </dgm:pt>
    <dgm:pt modelId="{3DA3AEA5-6957-4EBA-BB4C-6463F3A5C610}">
      <dgm:prSet/>
      <dgm:spPr/>
      <dgm:t>
        <a:bodyPr/>
        <a:lstStyle/>
        <a:p>
          <a:pPr rtl="1"/>
          <a:r>
            <a:rPr lang="fa-IR" dirty="0" smtClean="0">
              <a:cs typeface="B Zar" pitchFamily="2" charset="-78"/>
            </a:rPr>
            <a:t>به اجزای تشکیل‌دهندۀ سرمایۀ شرکت گویند. اجزای سرمایه می‌تواند شامل سهام عادی، سهام ممتاز، اوراق قرضه و ... باشد.</a:t>
          </a:r>
          <a:endParaRPr lang="en-US" dirty="0">
            <a:cs typeface="B Zar" pitchFamily="2" charset="-78"/>
          </a:endParaRPr>
        </a:p>
      </dgm:t>
    </dgm:pt>
    <dgm:pt modelId="{87F513FF-0A18-4EB5-A1FD-09F0B045BAC1}" type="parTrans" cxnId="{49DB4DFD-246A-4379-B4E7-7B0FFC520B3A}">
      <dgm:prSet/>
      <dgm:spPr/>
      <dgm:t>
        <a:bodyPr/>
        <a:lstStyle/>
        <a:p>
          <a:endParaRPr lang="en-US">
            <a:cs typeface="B Zar" pitchFamily="2" charset="-78"/>
          </a:endParaRPr>
        </a:p>
      </dgm:t>
    </dgm:pt>
    <dgm:pt modelId="{C0161C06-6562-4143-BF78-BBFA2B9FB8F2}" type="sibTrans" cxnId="{49DB4DFD-246A-4379-B4E7-7B0FFC520B3A}">
      <dgm:prSet/>
      <dgm:spPr/>
      <dgm:t>
        <a:bodyPr/>
        <a:lstStyle/>
        <a:p>
          <a:endParaRPr lang="en-US">
            <a:cs typeface="B Zar" pitchFamily="2" charset="-78"/>
          </a:endParaRPr>
        </a:p>
      </dgm:t>
    </dgm:pt>
    <dgm:pt modelId="{843C653B-37C1-47E8-B489-9C6F09287AA7}" type="pres">
      <dgm:prSet presAssocID="{D32A4279-259E-4C98-B389-E15C78FAEA5C}" presName="Name0" presStyleCnt="0">
        <dgm:presLayoutVars>
          <dgm:dir/>
          <dgm:animLvl val="lvl"/>
          <dgm:resizeHandles val="exact"/>
        </dgm:presLayoutVars>
      </dgm:prSet>
      <dgm:spPr/>
      <dgm:t>
        <a:bodyPr/>
        <a:lstStyle/>
        <a:p>
          <a:endParaRPr lang="en-US"/>
        </a:p>
      </dgm:t>
    </dgm:pt>
    <dgm:pt modelId="{5FCDA403-D6C0-42D9-A09D-B49BB366B083}" type="pres">
      <dgm:prSet presAssocID="{C6ADCB20-1FC3-4A2F-9FE6-733453EDD69E}" presName="boxAndChildren" presStyleCnt="0"/>
      <dgm:spPr/>
    </dgm:pt>
    <dgm:pt modelId="{35685A37-E4AC-4BB5-9AA4-D1B28F71B1F4}" type="pres">
      <dgm:prSet presAssocID="{C6ADCB20-1FC3-4A2F-9FE6-733453EDD69E}" presName="parentTextBox" presStyleLbl="node1" presStyleIdx="0" presStyleCnt="1"/>
      <dgm:spPr/>
      <dgm:t>
        <a:bodyPr/>
        <a:lstStyle/>
        <a:p>
          <a:endParaRPr lang="en-US"/>
        </a:p>
      </dgm:t>
    </dgm:pt>
    <dgm:pt modelId="{94606FBB-51FA-4268-B9C7-DC3D291DE0BA}" type="pres">
      <dgm:prSet presAssocID="{C6ADCB20-1FC3-4A2F-9FE6-733453EDD69E}" presName="entireBox" presStyleLbl="node1" presStyleIdx="0" presStyleCnt="1"/>
      <dgm:spPr/>
      <dgm:t>
        <a:bodyPr/>
        <a:lstStyle/>
        <a:p>
          <a:endParaRPr lang="en-US"/>
        </a:p>
      </dgm:t>
    </dgm:pt>
    <dgm:pt modelId="{4C9A895B-C920-4C31-96C0-545ED55580AB}" type="pres">
      <dgm:prSet presAssocID="{C6ADCB20-1FC3-4A2F-9FE6-733453EDD69E}" presName="descendantBox" presStyleCnt="0"/>
      <dgm:spPr/>
    </dgm:pt>
    <dgm:pt modelId="{32212293-1E23-4D20-ABF2-E6DEBE2CB21B}" type="pres">
      <dgm:prSet presAssocID="{3DA3AEA5-6957-4EBA-BB4C-6463F3A5C610}" presName="childTextBox" presStyleLbl="fgAccFollowNode1" presStyleIdx="0" presStyleCnt="1">
        <dgm:presLayoutVars>
          <dgm:bulletEnabled val="1"/>
        </dgm:presLayoutVars>
      </dgm:prSet>
      <dgm:spPr/>
      <dgm:t>
        <a:bodyPr/>
        <a:lstStyle/>
        <a:p>
          <a:endParaRPr lang="en-US"/>
        </a:p>
      </dgm:t>
    </dgm:pt>
  </dgm:ptLst>
  <dgm:cxnLst>
    <dgm:cxn modelId="{43ABFA1A-8D2E-4BBE-AE8B-09D4590E86A9}" type="presOf" srcId="{C6ADCB20-1FC3-4A2F-9FE6-733453EDD69E}" destId="{35685A37-E4AC-4BB5-9AA4-D1B28F71B1F4}" srcOrd="0" destOrd="0" presId="urn:microsoft.com/office/officeart/2005/8/layout/process4"/>
    <dgm:cxn modelId="{F2E6FE5F-7C55-417A-BDA6-672954A9896C}" type="presOf" srcId="{3DA3AEA5-6957-4EBA-BB4C-6463F3A5C610}" destId="{32212293-1E23-4D20-ABF2-E6DEBE2CB21B}" srcOrd="0" destOrd="0" presId="urn:microsoft.com/office/officeart/2005/8/layout/process4"/>
    <dgm:cxn modelId="{C8618B03-2951-459E-AC49-AA9BC364C5FA}" srcId="{D32A4279-259E-4C98-B389-E15C78FAEA5C}" destId="{C6ADCB20-1FC3-4A2F-9FE6-733453EDD69E}" srcOrd="0" destOrd="0" parTransId="{BD4D7C74-2BAB-4561-9119-8F129FBBF1F3}" sibTransId="{8DA387B9-E458-4730-ACB9-B24075BF700B}"/>
    <dgm:cxn modelId="{49DB4DFD-246A-4379-B4E7-7B0FFC520B3A}" srcId="{C6ADCB20-1FC3-4A2F-9FE6-733453EDD69E}" destId="{3DA3AEA5-6957-4EBA-BB4C-6463F3A5C610}" srcOrd="0" destOrd="0" parTransId="{87F513FF-0A18-4EB5-A1FD-09F0B045BAC1}" sibTransId="{C0161C06-6562-4143-BF78-BBFA2B9FB8F2}"/>
    <dgm:cxn modelId="{32B4CE65-782E-49C2-8B18-DFF20CC2B777}" type="presOf" srcId="{C6ADCB20-1FC3-4A2F-9FE6-733453EDD69E}" destId="{94606FBB-51FA-4268-B9C7-DC3D291DE0BA}" srcOrd="1" destOrd="0" presId="urn:microsoft.com/office/officeart/2005/8/layout/process4"/>
    <dgm:cxn modelId="{66C4122A-7739-46A2-B798-BD7DAA1068C3}" type="presOf" srcId="{D32A4279-259E-4C98-B389-E15C78FAEA5C}" destId="{843C653B-37C1-47E8-B489-9C6F09287AA7}" srcOrd="0" destOrd="0" presId="urn:microsoft.com/office/officeart/2005/8/layout/process4"/>
    <dgm:cxn modelId="{4667D9F9-E29B-43E9-BAF7-501517D3BC4E}" type="presParOf" srcId="{843C653B-37C1-47E8-B489-9C6F09287AA7}" destId="{5FCDA403-D6C0-42D9-A09D-B49BB366B083}" srcOrd="0" destOrd="0" presId="urn:microsoft.com/office/officeart/2005/8/layout/process4"/>
    <dgm:cxn modelId="{A7570E08-3A66-4FB9-945F-747A3679B342}" type="presParOf" srcId="{5FCDA403-D6C0-42D9-A09D-B49BB366B083}" destId="{35685A37-E4AC-4BB5-9AA4-D1B28F71B1F4}" srcOrd="0" destOrd="0" presId="urn:microsoft.com/office/officeart/2005/8/layout/process4"/>
    <dgm:cxn modelId="{4D27786C-1BEA-4706-91C7-02DFB29C5AE2}" type="presParOf" srcId="{5FCDA403-D6C0-42D9-A09D-B49BB366B083}" destId="{94606FBB-51FA-4268-B9C7-DC3D291DE0BA}" srcOrd="1" destOrd="0" presId="urn:microsoft.com/office/officeart/2005/8/layout/process4"/>
    <dgm:cxn modelId="{28AFFFAE-198B-4806-82F9-5D2278EDA3CB}" type="presParOf" srcId="{5FCDA403-D6C0-42D9-A09D-B49BB366B083}" destId="{4C9A895B-C920-4C31-96C0-545ED55580AB}" srcOrd="2" destOrd="0" presId="urn:microsoft.com/office/officeart/2005/8/layout/process4"/>
    <dgm:cxn modelId="{FD08CFEC-35D6-4045-A28A-357263403675}" type="presParOf" srcId="{4C9A895B-C920-4C31-96C0-545ED55580AB}" destId="{32212293-1E23-4D20-ABF2-E6DEBE2CB21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2A15B5-8C75-4AB0-9ADA-8B74ACCE81DB}" type="doc">
      <dgm:prSet loTypeId="urn:microsoft.com/office/officeart/2005/8/layout/process3" loCatId="process" qsTypeId="urn:microsoft.com/office/officeart/2005/8/quickstyle/3d2#1" qsCatId="3D" csTypeId="urn:microsoft.com/office/officeart/2005/8/colors/colorful2" csCatId="colorful" phldr="1"/>
      <dgm:spPr/>
      <dgm:t>
        <a:bodyPr/>
        <a:lstStyle/>
        <a:p>
          <a:endParaRPr lang="en-US"/>
        </a:p>
      </dgm:t>
    </dgm:pt>
    <dgm:pt modelId="{26AF72A3-5C12-4DF2-B885-275D6389CD49}">
      <dgm:prSet custT="1"/>
      <dgm:spPr/>
      <dgm:t>
        <a:bodyPr/>
        <a:lstStyle/>
        <a:p>
          <a:pPr algn="ctr" rtl="1"/>
          <a:r>
            <a:rPr lang="fa-IR" sz="3200" dirty="0" smtClean="0">
              <a:cs typeface="B Titr" pitchFamily="2" charset="-78"/>
            </a:rPr>
            <a:t>میانگین موزون هزینۀ سرمایه</a:t>
          </a:r>
          <a:endParaRPr lang="en-US" sz="3200" dirty="0">
            <a:cs typeface="B Titr" pitchFamily="2" charset="-78"/>
          </a:endParaRPr>
        </a:p>
      </dgm:t>
    </dgm:pt>
    <dgm:pt modelId="{AE82B77E-12A1-4888-85D3-5A79C9B0FC63}" type="parTrans" cxnId="{60B6E62F-6C97-42F6-8AAA-838C000A1C43}">
      <dgm:prSet/>
      <dgm:spPr/>
      <dgm:t>
        <a:bodyPr/>
        <a:lstStyle/>
        <a:p>
          <a:endParaRPr lang="en-US"/>
        </a:p>
      </dgm:t>
    </dgm:pt>
    <dgm:pt modelId="{E296A829-9855-421B-BAC9-FC983C5D8564}" type="sibTrans" cxnId="{60B6E62F-6C97-42F6-8AAA-838C000A1C43}">
      <dgm:prSet/>
      <dgm:spPr/>
      <dgm:t>
        <a:bodyPr/>
        <a:lstStyle/>
        <a:p>
          <a:endParaRPr lang="en-US"/>
        </a:p>
      </dgm:t>
    </dgm:pt>
    <dgm:pt modelId="{72E71590-8488-41BF-8FC5-F021EF388A2C}">
      <dgm:prSet/>
      <dgm:spPr/>
      <dgm:t>
        <a:bodyPr/>
        <a:lstStyle/>
        <a:p>
          <a:pPr rtl="1"/>
          <a:endParaRPr lang="en-US" dirty="0"/>
        </a:p>
      </dgm:t>
    </dgm:pt>
    <dgm:pt modelId="{B5D5FFD7-776F-4C10-9D98-3B93B8D68E55}" type="parTrans" cxnId="{21B50992-D4E0-4284-A192-0804B08B31B0}">
      <dgm:prSet/>
      <dgm:spPr/>
      <dgm:t>
        <a:bodyPr/>
        <a:lstStyle/>
        <a:p>
          <a:endParaRPr lang="en-US"/>
        </a:p>
      </dgm:t>
    </dgm:pt>
    <dgm:pt modelId="{F76D1222-97D0-474B-89A9-086A976445DC}" type="sibTrans" cxnId="{21B50992-D4E0-4284-A192-0804B08B31B0}">
      <dgm:prSet/>
      <dgm:spPr/>
      <dgm:t>
        <a:bodyPr/>
        <a:lstStyle/>
        <a:p>
          <a:endParaRPr lang="en-US"/>
        </a:p>
      </dgm:t>
    </dgm:pt>
    <dgm:pt modelId="{447787F3-F672-4EAE-BCA3-8200BAF16DAB}">
      <dgm:prSet/>
      <dgm:spPr/>
      <dgm:t>
        <a:bodyPr/>
        <a:lstStyle/>
        <a:p>
          <a:pPr rtl="1"/>
          <a:r>
            <a:rPr lang="en-US" dirty="0" smtClean="0"/>
            <a:t>W</a:t>
          </a:r>
          <a:r>
            <a:rPr lang="en-US" baseline="-25000" dirty="0" smtClean="0"/>
            <a:t>d</a:t>
          </a:r>
          <a:r>
            <a:rPr lang="fa-IR" dirty="0" smtClean="0">
              <a:latin typeface="Times" pitchFamily="18" charset="0"/>
              <a:cs typeface="B Zar" pitchFamily="2" charset="-78"/>
            </a:rPr>
            <a:t>: وزن نسبی اوراق قرضه در  تأمین مالی</a:t>
          </a:r>
          <a:endParaRPr lang="en-US" dirty="0">
            <a:latin typeface="Times" pitchFamily="18" charset="0"/>
            <a:cs typeface="B Zar" pitchFamily="2" charset="-78"/>
          </a:endParaRPr>
        </a:p>
      </dgm:t>
    </dgm:pt>
    <dgm:pt modelId="{7BBA0108-129B-4E3C-82EB-408F83E92763}" type="parTrans" cxnId="{9DDE6102-C20F-47CC-8AAA-A0DBDE4DA59A}">
      <dgm:prSet/>
      <dgm:spPr/>
      <dgm:t>
        <a:bodyPr/>
        <a:lstStyle/>
        <a:p>
          <a:endParaRPr lang="en-US"/>
        </a:p>
      </dgm:t>
    </dgm:pt>
    <dgm:pt modelId="{4525B4A4-E493-4C15-8549-7CAF02AF6BCB}" type="sibTrans" cxnId="{9DDE6102-C20F-47CC-8AAA-A0DBDE4DA59A}">
      <dgm:prSet/>
      <dgm:spPr/>
      <dgm:t>
        <a:bodyPr/>
        <a:lstStyle/>
        <a:p>
          <a:endParaRPr lang="en-US"/>
        </a:p>
      </dgm:t>
    </dgm:pt>
    <dgm:pt modelId="{B3FC3D29-C364-4023-B7D5-EAD908560AC3}">
      <dgm:prSet/>
      <dgm:spPr/>
      <dgm:t>
        <a:bodyPr/>
        <a:lstStyle/>
        <a:p>
          <a:pPr rtl="1"/>
          <a:r>
            <a:rPr lang="en-US" dirty="0" err="1" smtClean="0">
              <a:latin typeface="Times" pitchFamily="18" charset="0"/>
              <a:cs typeface="B Zar" pitchFamily="2" charset="-78"/>
            </a:rPr>
            <a:t>K</a:t>
          </a:r>
          <a:r>
            <a:rPr lang="en-US" baseline="-25000" dirty="0" err="1" smtClean="0">
              <a:latin typeface="Times" pitchFamily="18" charset="0"/>
              <a:cs typeface="B Zar" pitchFamily="2" charset="-78"/>
            </a:rPr>
            <a:t>ps</a:t>
          </a:r>
          <a:r>
            <a:rPr lang="fa-IR" baseline="-25000" dirty="0" smtClean="0">
              <a:latin typeface="Times" pitchFamily="18" charset="0"/>
              <a:cs typeface="B Zar" pitchFamily="2" charset="-78"/>
            </a:rPr>
            <a:t>: </a:t>
          </a:r>
          <a:r>
            <a:rPr lang="fa-IR" dirty="0" smtClean="0">
              <a:latin typeface="Times" pitchFamily="18" charset="0"/>
              <a:cs typeface="B Zar" pitchFamily="2" charset="-78"/>
            </a:rPr>
            <a:t>نرخ بازده موردنظر سهام ممتاز</a:t>
          </a:r>
          <a:endParaRPr lang="en-US" dirty="0">
            <a:latin typeface="Times" pitchFamily="18" charset="0"/>
            <a:cs typeface="B Zar" pitchFamily="2" charset="-78"/>
          </a:endParaRPr>
        </a:p>
      </dgm:t>
    </dgm:pt>
    <dgm:pt modelId="{3F8C5678-3EFB-4A06-B587-463F2D096765}" type="parTrans" cxnId="{A4106A25-E280-4C91-B69F-FA87AE835862}">
      <dgm:prSet/>
      <dgm:spPr/>
      <dgm:t>
        <a:bodyPr/>
        <a:lstStyle/>
        <a:p>
          <a:endParaRPr lang="en-US"/>
        </a:p>
      </dgm:t>
    </dgm:pt>
    <dgm:pt modelId="{0225E2F4-2A1A-46D0-9657-881606C783BA}" type="sibTrans" cxnId="{A4106A25-E280-4C91-B69F-FA87AE835862}">
      <dgm:prSet/>
      <dgm:spPr/>
      <dgm:t>
        <a:bodyPr/>
        <a:lstStyle/>
        <a:p>
          <a:endParaRPr lang="en-US"/>
        </a:p>
      </dgm:t>
    </dgm:pt>
    <dgm:pt modelId="{B570E1FB-3133-436C-80E2-67921DB692D1}">
      <dgm:prSet/>
      <dgm:spPr/>
      <dgm:t>
        <a:bodyPr/>
        <a:lstStyle/>
        <a:p>
          <a:pPr rtl="1"/>
          <a:r>
            <a:rPr lang="en-US" dirty="0" err="1" smtClean="0"/>
            <a:t>W</a:t>
          </a:r>
          <a:r>
            <a:rPr lang="en-US" baseline="-25000" dirty="0" err="1" smtClean="0"/>
            <a:t>ps</a:t>
          </a:r>
          <a:r>
            <a:rPr lang="fa-IR" dirty="0" smtClean="0">
              <a:latin typeface="Times" pitchFamily="18" charset="0"/>
              <a:cs typeface="B Zar" pitchFamily="2" charset="-78"/>
            </a:rPr>
            <a:t>: وزن نسبی سهام ممتاز در  تأمین مالی</a:t>
          </a:r>
          <a:endParaRPr lang="en-US" dirty="0">
            <a:latin typeface="Times" pitchFamily="18" charset="0"/>
            <a:cs typeface="B Zar" pitchFamily="2" charset="-78"/>
          </a:endParaRPr>
        </a:p>
      </dgm:t>
    </dgm:pt>
    <dgm:pt modelId="{DCB9BA4C-A46F-441C-8467-08CEB3BB34EA}" type="parTrans" cxnId="{5973C9EA-8EA5-4DF9-B2CB-532C42E82F8E}">
      <dgm:prSet/>
      <dgm:spPr/>
      <dgm:t>
        <a:bodyPr/>
        <a:lstStyle/>
        <a:p>
          <a:endParaRPr lang="en-US"/>
        </a:p>
      </dgm:t>
    </dgm:pt>
    <dgm:pt modelId="{DDE1747F-FC85-4878-A1B1-AD71D8955C8E}" type="sibTrans" cxnId="{5973C9EA-8EA5-4DF9-B2CB-532C42E82F8E}">
      <dgm:prSet/>
      <dgm:spPr/>
      <dgm:t>
        <a:bodyPr/>
        <a:lstStyle/>
        <a:p>
          <a:endParaRPr lang="en-US"/>
        </a:p>
      </dgm:t>
    </dgm:pt>
    <dgm:pt modelId="{5C4B03CE-6380-456A-B04F-3177C00A39D5}">
      <dgm:prSet/>
      <dgm:spPr/>
      <dgm:t>
        <a:bodyPr/>
        <a:lstStyle/>
        <a:p>
          <a:pPr rtl="1"/>
          <a:r>
            <a:rPr lang="en-US" dirty="0" smtClean="0">
              <a:latin typeface="Times" pitchFamily="18" charset="0"/>
              <a:cs typeface="B Zar" pitchFamily="2" charset="-78"/>
            </a:rPr>
            <a:t>K</a:t>
          </a:r>
          <a:r>
            <a:rPr lang="en-US" baseline="-25000" dirty="0" smtClean="0">
              <a:latin typeface="Times" pitchFamily="18" charset="0"/>
              <a:cs typeface="B Zar" pitchFamily="2" charset="-78"/>
            </a:rPr>
            <a:t>s</a:t>
          </a:r>
          <a:r>
            <a:rPr lang="fa-IR" dirty="0" smtClean="0">
              <a:latin typeface="Times" pitchFamily="18" charset="0"/>
              <a:cs typeface="B Zar" pitchFamily="2" charset="-78"/>
            </a:rPr>
            <a:t>: نرخ بازده موردنظر سهام عادی</a:t>
          </a:r>
          <a:endParaRPr lang="en-US" dirty="0">
            <a:latin typeface="Times" pitchFamily="18" charset="0"/>
            <a:cs typeface="B Zar" pitchFamily="2" charset="-78"/>
          </a:endParaRPr>
        </a:p>
      </dgm:t>
    </dgm:pt>
    <dgm:pt modelId="{D7E514E0-E226-4952-8981-02BC0D2D6EBC}" type="parTrans" cxnId="{332A5E2F-806B-4EC6-83A1-19235514904B}">
      <dgm:prSet/>
      <dgm:spPr/>
      <dgm:t>
        <a:bodyPr/>
        <a:lstStyle/>
        <a:p>
          <a:endParaRPr lang="en-US"/>
        </a:p>
      </dgm:t>
    </dgm:pt>
    <dgm:pt modelId="{D1DD310F-95AE-44CD-8726-95669671D4BC}" type="sibTrans" cxnId="{332A5E2F-806B-4EC6-83A1-19235514904B}">
      <dgm:prSet/>
      <dgm:spPr/>
      <dgm:t>
        <a:bodyPr/>
        <a:lstStyle/>
        <a:p>
          <a:endParaRPr lang="en-US"/>
        </a:p>
      </dgm:t>
    </dgm:pt>
    <dgm:pt modelId="{BC20B1E1-5665-47E0-B7B7-FFF4484CBEB4}">
      <dgm:prSet/>
      <dgm:spPr/>
      <dgm:t>
        <a:bodyPr/>
        <a:lstStyle/>
        <a:p>
          <a:pPr rtl="1"/>
          <a:r>
            <a:rPr lang="en-US" dirty="0" smtClean="0">
              <a:latin typeface="Times" pitchFamily="18" charset="0"/>
              <a:cs typeface="B Zar" pitchFamily="2" charset="-78"/>
            </a:rPr>
            <a:t>T</a:t>
          </a:r>
          <a:r>
            <a:rPr lang="fa-IR" dirty="0" smtClean="0">
              <a:latin typeface="Times" pitchFamily="18" charset="0"/>
              <a:cs typeface="B Zar" pitchFamily="2" charset="-78"/>
            </a:rPr>
            <a:t>: نرخ نهایی مالیات بر درآمد شرکت</a:t>
          </a:r>
          <a:endParaRPr lang="en-US" dirty="0">
            <a:cs typeface="B Zar" pitchFamily="2" charset="-78"/>
          </a:endParaRPr>
        </a:p>
      </dgm:t>
    </dgm:pt>
    <dgm:pt modelId="{9DEE6257-EF0A-411A-A5B9-7C5BFCE7CD97}" type="parTrans" cxnId="{97597474-970E-42D0-B92E-A3442ED96CF4}">
      <dgm:prSet/>
      <dgm:spPr/>
      <dgm:t>
        <a:bodyPr/>
        <a:lstStyle/>
        <a:p>
          <a:endParaRPr lang="en-US"/>
        </a:p>
      </dgm:t>
    </dgm:pt>
    <dgm:pt modelId="{8419E8BA-9C2D-4696-8A69-BB879C3F4AAB}" type="sibTrans" cxnId="{97597474-970E-42D0-B92E-A3442ED96CF4}">
      <dgm:prSet/>
      <dgm:spPr/>
      <dgm:t>
        <a:bodyPr/>
        <a:lstStyle/>
        <a:p>
          <a:endParaRPr lang="en-US"/>
        </a:p>
      </dgm:t>
    </dgm:pt>
    <dgm:pt modelId="{E68683AF-EF48-46DE-B91E-A9E22CCDF46A}">
      <dgm:prSet/>
      <dgm:spPr/>
      <dgm:t>
        <a:bodyPr/>
        <a:lstStyle/>
        <a:p>
          <a:pPr rtl="1"/>
          <a:r>
            <a:rPr lang="en-US" dirty="0" err="1" smtClean="0">
              <a:latin typeface="Times" pitchFamily="18" charset="0"/>
              <a:cs typeface="B Zar" pitchFamily="2" charset="-78"/>
            </a:rPr>
            <a:t>K</a:t>
          </a:r>
          <a:r>
            <a:rPr lang="en-US" baseline="-25000" dirty="0" err="1" smtClean="0">
              <a:latin typeface="Times" pitchFamily="18" charset="0"/>
              <a:cs typeface="B Zar" pitchFamily="2" charset="-78"/>
            </a:rPr>
            <a:t>d</a:t>
          </a:r>
          <a:r>
            <a:rPr lang="fa-IR" dirty="0" smtClean="0">
              <a:latin typeface="Times" pitchFamily="18" charset="0"/>
              <a:cs typeface="B Zar" pitchFamily="2" charset="-78"/>
            </a:rPr>
            <a:t>: نرخ بازده موردنظر اوراق قرضه </a:t>
          </a:r>
          <a:endParaRPr lang="en-US" dirty="0">
            <a:latin typeface="Times" pitchFamily="18" charset="0"/>
            <a:cs typeface="B Zar" pitchFamily="2" charset="-78"/>
          </a:endParaRPr>
        </a:p>
      </dgm:t>
    </dgm:pt>
    <dgm:pt modelId="{C417798F-5281-4371-9C68-C2A02151FFF9}" type="parTrans" cxnId="{025015DE-B243-4185-AC5E-7CE3ED9796B0}">
      <dgm:prSet/>
      <dgm:spPr/>
      <dgm:t>
        <a:bodyPr/>
        <a:lstStyle/>
        <a:p>
          <a:endParaRPr lang="en-US"/>
        </a:p>
      </dgm:t>
    </dgm:pt>
    <dgm:pt modelId="{143AF190-272F-4E0B-B3AC-2D19CA6430B5}" type="sibTrans" cxnId="{025015DE-B243-4185-AC5E-7CE3ED9796B0}">
      <dgm:prSet/>
      <dgm:spPr/>
      <dgm:t>
        <a:bodyPr/>
        <a:lstStyle/>
        <a:p>
          <a:endParaRPr lang="en-US"/>
        </a:p>
      </dgm:t>
    </dgm:pt>
    <dgm:pt modelId="{774FE7F1-500C-4418-9B38-249AD7F247E9}">
      <dgm:prSet/>
      <dgm:spPr/>
      <dgm:t>
        <a:bodyPr/>
        <a:lstStyle/>
        <a:p>
          <a:pPr rtl="1"/>
          <a:endParaRPr lang="en-US" dirty="0"/>
        </a:p>
      </dgm:t>
    </dgm:pt>
    <dgm:pt modelId="{5A5473AB-076D-4B01-93EA-8DD83710AC15}" type="parTrans" cxnId="{9DAA5F6E-7FBC-4D10-9D50-44F2DDF8EEEF}">
      <dgm:prSet/>
      <dgm:spPr/>
      <dgm:t>
        <a:bodyPr/>
        <a:lstStyle/>
        <a:p>
          <a:endParaRPr lang="en-US"/>
        </a:p>
      </dgm:t>
    </dgm:pt>
    <dgm:pt modelId="{5194F436-1D2E-4DCA-9261-3B76C01295C8}" type="sibTrans" cxnId="{9DAA5F6E-7FBC-4D10-9D50-44F2DDF8EEEF}">
      <dgm:prSet/>
      <dgm:spPr/>
      <dgm:t>
        <a:bodyPr/>
        <a:lstStyle/>
        <a:p>
          <a:endParaRPr lang="en-US"/>
        </a:p>
      </dgm:t>
    </dgm:pt>
    <dgm:pt modelId="{D106C701-E122-481E-A1F6-60050E05DE39}">
      <dgm:prSet/>
      <dgm:spPr/>
      <dgm:t>
        <a:bodyPr/>
        <a:lstStyle/>
        <a:p>
          <a:pPr rtl="1"/>
          <a:endParaRPr lang="en-US" dirty="0"/>
        </a:p>
      </dgm:t>
    </dgm:pt>
    <dgm:pt modelId="{C03DECDA-CB8D-40AD-ADEF-1E9BB75C47E7}" type="parTrans" cxnId="{BE1769D4-86A5-4FDC-8A95-C6C93D426621}">
      <dgm:prSet/>
      <dgm:spPr/>
    </dgm:pt>
    <dgm:pt modelId="{816FFE0F-4CB9-47EA-BA34-CECB61FD4A57}" type="sibTrans" cxnId="{BE1769D4-86A5-4FDC-8A95-C6C93D426621}">
      <dgm:prSet/>
      <dgm:spPr/>
    </dgm:pt>
    <dgm:pt modelId="{8FD354CA-173C-456A-AE35-13CAA22982B0}">
      <dgm:prSet/>
      <dgm:spPr/>
      <dgm:t>
        <a:bodyPr/>
        <a:lstStyle/>
        <a:p>
          <a:pPr rtl="1"/>
          <a:endParaRPr lang="en-US" dirty="0">
            <a:latin typeface="Times" pitchFamily="18" charset="0"/>
            <a:cs typeface="B Zar" pitchFamily="2" charset="-78"/>
          </a:endParaRPr>
        </a:p>
      </dgm:t>
    </dgm:pt>
    <dgm:pt modelId="{2FB89F83-8E02-49CA-86E5-E0932280E23B}" type="parTrans" cxnId="{E3B6AEC7-6580-47E8-B93A-AD6FCC91977E}">
      <dgm:prSet/>
      <dgm:spPr/>
    </dgm:pt>
    <dgm:pt modelId="{EBFEEE89-591C-412C-9A97-3718597E184B}" type="sibTrans" cxnId="{E3B6AEC7-6580-47E8-B93A-AD6FCC91977E}">
      <dgm:prSet/>
      <dgm:spPr/>
    </dgm:pt>
    <dgm:pt modelId="{F3479A0A-9420-4E53-8400-CB8E41FC098B}" type="pres">
      <dgm:prSet presAssocID="{A62A15B5-8C75-4AB0-9ADA-8B74ACCE81DB}" presName="linearFlow" presStyleCnt="0">
        <dgm:presLayoutVars>
          <dgm:dir/>
          <dgm:animLvl val="lvl"/>
          <dgm:resizeHandles val="exact"/>
        </dgm:presLayoutVars>
      </dgm:prSet>
      <dgm:spPr/>
      <dgm:t>
        <a:bodyPr/>
        <a:lstStyle/>
        <a:p>
          <a:endParaRPr lang="en-US"/>
        </a:p>
      </dgm:t>
    </dgm:pt>
    <dgm:pt modelId="{A3916FBB-6B8D-48AD-A017-A61AF9396AF1}" type="pres">
      <dgm:prSet presAssocID="{26AF72A3-5C12-4DF2-B885-275D6389CD49}" presName="composite" presStyleCnt="0"/>
      <dgm:spPr/>
    </dgm:pt>
    <dgm:pt modelId="{4D3B1556-E39D-45C9-A5AC-881037A164F6}" type="pres">
      <dgm:prSet presAssocID="{26AF72A3-5C12-4DF2-B885-275D6389CD49}" presName="parTx" presStyleLbl="node1" presStyleIdx="0" presStyleCnt="1">
        <dgm:presLayoutVars>
          <dgm:chMax val="0"/>
          <dgm:chPref val="0"/>
          <dgm:bulletEnabled val="1"/>
        </dgm:presLayoutVars>
      </dgm:prSet>
      <dgm:spPr/>
      <dgm:t>
        <a:bodyPr/>
        <a:lstStyle/>
        <a:p>
          <a:endParaRPr lang="en-US"/>
        </a:p>
      </dgm:t>
    </dgm:pt>
    <dgm:pt modelId="{F87574B0-34F8-484A-AFCE-69A566945E42}" type="pres">
      <dgm:prSet presAssocID="{26AF72A3-5C12-4DF2-B885-275D6389CD49}" presName="parSh" presStyleLbl="node1" presStyleIdx="0" presStyleCnt="1"/>
      <dgm:spPr/>
      <dgm:t>
        <a:bodyPr/>
        <a:lstStyle/>
        <a:p>
          <a:endParaRPr lang="en-US"/>
        </a:p>
      </dgm:t>
    </dgm:pt>
    <dgm:pt modelId="{AE969557-A1F7-4115-B1FB-C4FB068DB81C}" type="pres">
      <dgm:prSet presAssocID="{26AF72A3-5C12-4DF2-B885-275D6389CD49}" presName="desTx" presStyleLbl="fgAcc1" presStyleIdx="0" presStyleCnt="1">
        <dgm:presLayoutVars>
          <dgm:bulletEnabled val="1"/>
        </dgm:presLayoutVars>
      </dgm:prSet>
      <dgm:spPr/>
      <dgm:t>
        <a:bodyPr/>
        <a:lstStyle/>
        <a:p>
          <a:endParaRPr lang="en-US"/>
        </a:p>
      </dgm:t>
    </dgm:pt>
  </dgm:ptLst>
  <dgm:cxnLst>
    <dgm:cxn modelId="{ED18885E-8D82-4E9B-AD4C-6AAACCC3D35C}" type="presOf" srcId="{26AF72A3-5C12-4DF2-B885-275D6389CD49}" destId="{4D3B1556-E39D-45C9-A5AC-881037A164F6}" srcOrd="0" destOrd="0" presId="urn:microsoft.com/office/officeart/2005/8/layout/process3"/>
    <dgm:cxn modelId="{E4C4A755-6887-4793-A412-8253DAC74D04}" type="presOf" srcId="{447787F3-F672-4EAE-BCA3-8200BAF16DAB}" destId="{AE969557-A1F7-4115-B1FB-C4FB068DB81C}" srcOrd="0" destOrd="5" presId="urn:microsoft.com/office/officeart/2005/8/layout/process3"/>
    <dgm:cxn modelId="{9FC99551-712E-44EB-9155-64E63998FAD4}" type="presOf" srcId="{D106C701-E122-481E-A1F6-60050E05DE39}" destId="{AE969557-A1F7-4115-B1FB-C4FB068DB81C}" srcOrd="0" destOrd="1" presId="urn:microsoft.com/office/officeart/2005/8/layout/process3"/>
    <dgm:cxn modelId="{7D308AE5-41D0-4560-9211-3391A524E8CD}" type="presOf" srcId="{774FE7F1-500C-4418-9B38-249AD7F247E9}" destId="{AE969557-A1F7-4115-B1FB-C4FB068DB81C}" srcOrd="0" destOrd="2" presId="urn:microsoft.com/office/officeart/2005/8/layout/process3"/>
    <dgm:cxn modelId="{332A5E2F-806B-4EC6-83A1-19235514904B}" srcId="{26AF72A3-5C12-4DF2-B885-275D6389CD49}" destId="{5C4B03CE-6380-456A-B04F-3177C00A39D5}" srcOrd="8" destOrd="0" parTransId="{D7E514E0-E226-4952-8981-02BC0D2D6EBC}" sibTransId="{D1DD310F-95AE-44CD-8726-95669671D4BC}"/>
    <dgm:cxn modelId="{D9764BDB-D596-4075-A78F-C4043175CBD5}" type="presOf" srcId="{26AF72A3-5C12-4DF2-B885-275D6389CD49}" destId="{F87574B0-34F8-484A-AFCE-69A566945E42}" srcOrd="1" destOrd="0" presId="urn:microsoft.com/office/officeart/2005/8/layout/process3"/>
    <dgm:cxn modelId="{E3B6AEC7-6580-47E8-B93A-AD6FCC91977E}" srcId="{26AF72A3-5C12-4DF2-B885-275D6389CD49}" destId="{8FD354CA-173C-456A-AE35-13CAA22982B0}" srcOrd="3" destOrd="0" parTransId="{2FB89F83-8E02-49CA-86E5-E0932280E23B}" sibTransId="{EBFEEE89-591C-412C-9A97-3718597E184B}"/>
    <dgm:cxn modelId="{5973C9EA-8EA5-4DF9-B2CB-532C42E82F8E}" srcId="{26AF72A3-5C12-4DF2-B885-275D6389CD49}" destId="{B570E1FB-3133-436C-80E2-67921DB692D1}" srcOrd="7" destOrd="0" parTransId="{DCB9BA4C-A46F-441C-8467-08CEB3BB34EA}" sibTransId="{DDE1747F-FC85-4878-A1B1-AD71D8955C8E}"/>
    <dgm:cxn modelId="{9B5DB21E-810F-4CFF-BA80-E4F5489C9781}" type="presOf" srcId="{BC20B1E1-5665-47E0-B7B7-FFF4484CBEB4}" destId="{AE969557-A1F7-4115-B1FB-C4FB068DB81C}" srcOrd="0" destOrd="9" presId="urn:microsoft.com/office/officeart/2005/8/layout/process3"/>
    <dgm:cxn modelId="{F361E1FE-E2F6-4F3E-A925-817570AE6B27}" type="presOf" srcId="{8FD354CA-173C-456A-AE35-13CAA22982B0}" destId="{AE969557-A1F7-4115-B1FB-C4FB068DB81C}" srcOrd="0" destOrd="3" presId="urn:microsoft.com/office/officeart/2005/8/layout/process3"/>
    <dgm:cxn modelId="{025015DE-B243-4185-AC5E-7CE3ED9796B0}" srcId="{26AF72A3-5C12-4DF2-B885-275D6389CD49}" destId="{E68683AF-EF48-46DE-B91E-A9E22CCDF46A}" srcOrd="4" destOrd="0" parTransId="{C417798F-5281-4371-9C68-C2A02151FFF9}" sibTransId="{143AF190-272F-4E0B-B3AC-2D19CA6430B5}"/>
    <dgm:cxn modelId="{844F7E3A-36CB-455C-BFE5-36D96A25507B}" type="presOf" srcId="{B570E1FB-3133-436C-80E2-67921DB692D1}" destId="{AE969557-A1F7-4115-B1FB-C4FB068DB81C}" srcOrd="0" destOrd="7" presId="urn:microsoft.com/office/officeart/2005/8/layout/process3"/>
    <dgm:cxn modelId="{6E0BA08A-6A88-4D57-8665-D87571803FC4}" type="presOf" srcId="{5C4B03CE-6380-456A-B04F-3177C00A39D5}" destId="{AE969557-A1F7-4115-B1FB-C4FB068DB81C}" srcOrd="0" destOrd="8" presId="urn:microsoft.com/office/officeart/2005/8/layout/process3"/>
    <dgm:cxn modelId="{D7D27A6A-071A-4756-ADC3-5C9943E4173F}" type="presOf" srcId="{E68683AF-EF48-46DE-B91E-A9E22CCDF46A}" destId="{AE969557-A1F7-4115-B1FB-C4FB068DB81C}" srcOrd="0" destOrd="4" presId="urn:microsoft.com/office/officeart/2005/8/layout/process3"/>
    <dgm:cxn modelId="{60B6E62F-6C97-42F6-8AAA-838C000A1C43}" srcId="{A62A15B5-8C75-4AB0-9ADA-8B74ACCE81DB}" destId="{26AF72A3-5C12-4DF2-B885-275D6389CD49}" srcOrd="0" destOrd="0" parTransId="{AE82B77E-12A1-4888-85D3-5A79C9B0FC63}" sibTransId="{E296A829-9855-421B-BAC9-FC983C5D8564}"/>
    <dgm:cxn modelId="{6577A4FA-98A2-4F5E-9CA9-911A7BE9C631}" type="presOf" srcId="{A62A15B5-8C75-4AB0-9ADA-8B74ACCE81DB}" destId="{F3479A0A-9420-4E53-8400-CB8E41FC098B}" srcOrd="0" destOrd="0" presId="urn:microsoft.com/office/officeart/2005/8/layout/process3"/>
    <dgm:cxn modelId="{97597474-970E-42D0-B92E-A3442ED96CF4}" srcId="{26AF72A3-5C12-4DF2-B885-275D6389CD49}" destId="{BC20B1E1-5665-47E0-B7B7-FFF4484CBEB4}" srcOrd="9" destOrd="0" parTransId="{9DEE6257-EF0A-411A-A5B9-7C5BFCE7CD97}" sibTransId="{8419E8BA-9C2D-4696-8A69-BB879C3F4AAB}"/>
    <dgm:cxn modelId="{21B50992-D4E0-4284-A192-0804B08B31B0}" srcId="{26AF72A3-5C12-4DF2-B885-275D6389CD49}" destId="{72E71590-8488-41BF-8FC5-F021EF388A2C}" srcOrd="0" destOrd="0" parTransId="{B5D5FFD7-776F-4C10-9D98-3B93B8D68E55}" sibTransId="{F76D1222-97D0-474B-89A9-086A976445DC}"/>
    <dgm:cxn modelId="{9DAA5F6E-7FBC-4D10-9D50-44F2DDF8EEEF}" srcId="{26AF72A3-5C12-4DF2-B885-275D6389CD49}" destId="{774FE7F1-500C-4418-9B38-249AD7F247E9}" srcOrd="2" destOrd="0" parTransId="{5A5473AB-076D-4B01-93EA-8DD83710AC15}" sibTransId="{5194F436-1D2E-4DCA-9261-3B76C01295C8}"/>
    <dgm:cxn modelId="{BE1769D4-86A5-4FDC-8A95-C6C93D426621}" srcId="{26AF72A3-5C12-4DF2-B885-275D6389CD49}" destId="{D106C701-E122-481E-A1F6-60050E05DE39}" srcOrd="1" destOrd="0" parTransId="{C03DECDA-CB8D-40AD-ADEF-1E9BB75C47E7}" sibTransId="{816FFE0F-4CB9-47EA-BA34-CECB61FD4A57}"/>
    <dgm:cxn modelId="{678D1528-A77C-407F-975E-55D70A5031BC}" type="presOf" srcId="{72E71590-8488-41BF-8FC5-F021EF388A2C}" destId="{AE969557-A1F7-4115-B1FB-C4FB068DB81C}" srcOrd="0" destOrd="0" presId="urn:microsoft.com/office/officeart/2005/8/layout/process3"/>
    <dgm:cxn modelId="{A4106A25-E280-4C91-B69F-FA87AE835862}" srcId="{26AF72A3-5C12-4DF2-B885-275D6389CD49}" destId="{B3FC3D29-C364-4023-B7D5-EAD908560AC3}" srcOrd="6" destOrd="0" parTransId="{3F8C5678-3EFB-4A06-B587-463F2D096765}" sibTransId="{0225E2F4-2A1A-46D0-9657-881606C783BA}"/>
    <dgm:cxn modelId="{A4DD20BC-99EE-4037-8FF0-2BD221D4C42D}" type="presOf" srcId="{B3FC3D29-C364-4023-B7D5-EAD908560AC3}" destId="{AE969557-A1F7-4115-B1FB-C4FB068DB81C}" srcOrd="0" destOrd="6" presId="urn:microsoft.com/office/officeart/2005/8/layout/process3"/>
    <dgm:cxn modelId="{9DDE6102-C20F-47CC-8AAA-A0DBDE4DA59A}" srcId="{26AF72A3-5C12-4DF2-B885-275D6389CD49}" destId="{447787F3-F672-4EAE-BCA3-8200BAF16DAB}" srcOrd="5" destOrd="0" parTransId="{7BBA0108-129B-4E3C-82EB-408F83E92763}" sibTransId="{4525B4A4-E493-4C15-8549-7CAF02AF6BCB}"/>
    <dgm:cxn modelId="{399C6FBF-6704-44BF-A7CE-CA0469F23F42}" type="presParOf" srcId="{F3479A0A-9420-4E53-8400-CB8E41FC098B}" destId="{A3916FBB-6B8D-48AD-A017-A61AF9396AF1}" srcOrd="0" destOrd="0" presId="urn:microsoft.com/office/officeart/2005/8/layout/process3"/>
    <dgm:cxn modelId="{7D995B75-B723-4124-AB19-51CF640A6E16}" type="presParOf" srcId="{A3916FBB-6B8D-48AD-A017-A61AF9396AF1}" destId="{4D3B1556-E39D-45C9-A5AC-881037A164F6}" srcOrd="0" destOrd="0" presId="urn:microsoft.com/office/officeart/2005/8/layout/process3"/>
    <dgm:cxn modelId="{135F954F-2D51-4902-93F5-119E696983CB}" type="presParOf" srcId="{A3916FBB-6B8D-48AD-A017-A61AF9396AF1}" destId="{F87574B0-34F8-484A-AFCE-69A566945E42}" srcOrd="1" destOrd="0" presId="urn:microsoft.com/office/officeart/2005/8/layout/process3"/>
    <dgm:cxn modelId="{289DC06F-A6D7-48EE-96DC-47E0783E9C48}" type="presParOf" srcId="{A3916FBB-6B8D-48AD-A017-A61AF9396AF1}" destId="{AE969557-A1F7-4115-B1FB-C4FB068DB81C}"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F6779D-BB45-477B-A0B4-4558646848E3}" type="doc">
      <dgm:prSet loTypeId="urn:microsoft.com/office/officeart/2005/8/layout/equation2" loCatId="relationship" qsTypeId="urn:microsoft.com/office/officeart/2005/8/quickstyle/3d1" qsCatId="3D" csTypeId="urn:microsoft.com/office/officeart/2005/8/colors/accent0_3" csCatId="mainScheme" phldr="1"/>
      <dgm:spPr/>
      <dgm:t>
        <a:bodyPr/>
        <a:lstStyle/>
        <a:p>
          <a:endParaRPr lang="en-US"/>
        </a:p>
      </dgm:t>
    </dgm:pt>
    <dgm:pt modelId="{7938DA31-5544-4F78-BAA9-2BBBE2380769}">
      <dgm:prSet/>
      <dgm:spPr/>
      <dgm:t>
        <a:bodyPr/>
        <a:lstStyle/>
        <a:p>
          <a:pPr rtl="1"/>
          <a:r>
            <a:rPr lang="fa-IR" dirty="0" smtClean="0">
              <a:cs typeface="B Zar" pitchFamily="2" charset="-78"/>
            </a:rPr>
            <a:t>نرخ بازده بدون ریسک</a:t>
          </a:r>
          <a:endParaRPr lang="en-US" dirty="0">
            <a:cs typeface="B Zar" pitchFamily="2" charset="-78"/>
          </a:endParaRPr>
        </a:p>
      </dgm:t>
    </dgm:pt>
    <dgm:pt modelId="{2A99C877-5B30-4D5C-9B78-033CC4256AE4}" type="parTrans" cxnId="{076181F5-DD01-4701-9752-7C203DDBA90D}">
      <dgm:prSet/>
      <dgm:spPr/>
      <dgm:t>
        <a:bodyPr/>
        <a:lstStyle/>
        <a:p>
          <a:endParaRPr lang="en-US">
            <a:cs typeface="B Zar" pitchFamily="2" charset="-78"/>
          </a:endParaRPr>
        </a:p>
      </dgm:t>
    </dgm:pt>
    <dgm:pt modelId="{B6A80A61-6FEA-4885-8102-044E374CBC0A}" type="sibTrans" cxnId="{076181F5-DD01-4701-9752-7C203DDBA90D}">
      <dgm:prSet/>
      <dgm:spPr/>
      <dgm:t>
        <a:bodyPr/>
        <a:lstStyle/>
        <a:p>
          <a:endParaRPr lang="en-US">
            <a:cs typeface="B Zar" pitchFamily="2" charset="-78"/>
          </a:endParaRPr>
        </a:p>
      </dgm:t>
    </dgm:pt>
    <dgm:pt modelId="{3744E470-3859-4C6D-B473-5439FAEFA8C6}">
      <dgm:prSet/>
      <dgm:spPr/>
      <dgm:t>
        <a:bodyPr/>
        <a:lstStyle/>
        <a:p>
          <a:pPr rtl="1"/>
          <a:r>
            <a:rPr lang="fa-IR" dirty="0" smtClean="0">
              <a:cs typeface="B Zar" pitchFamily="2" charset="-78"/>
            </a:rPr>
            <a:t>صرف ریسک</a:t>
          </a:r>
          <a:endParaRPr lang="en-US" dirty="0">
            <a:cs typeface="B Zar" pitchFamily="2" charset="-78"/>
          </a:endParaRPr>
        </a:p>
      </dgm:t>
    </dgm:pt>
    <dgm:pt modelId="{1DCC3932-7262-42F6-9A7C-DB0079BDFFFC}" type="parTrans" cxnId="{A7CEAA55-93A2-4D33-B61B-FE2F95B9C585}">
      <dgm:prSet/>
      <dgm:spPr/>
      <dgm:t>
        <a:bodyPr/>
        <a:lstStyle/>
        <a:p>
          <a:endParaRPr lang="en-US">
            <a:cs typeface="B Zar" pitchFamily="2" charset="-78"/>
          </a:endParaRPr>
        </a:p>
      </dgm:t>
    </dgm:pt>
    <dgm:pt modelId="{2DC10C59-95AC-4047-8951-C0E662C000FE}" type="sibTrans" cxnId="{A7CEAA55-93A2-4D33-B61B-FE2F95B9C585}">
      <dgm:prSet/>
      <dgm:spPr/>
      <dgm:t>
        <a:bodyPr/>
        <a:lstStyle/>
        <a:p>
          <a:endParaRPr lang="en-US">
            <a:cs typeface="B Zar" pitchFamily="2" charset="-78"/>
          </a:endParaRPr>
        </a:p>
      </dgm:t>
    </dgm:pt>
    <dgm:pt modelId="{E4A9F6C3-723C-4B11-B2B5-C968BC130FFA}">
      <dgm:prSet/>
      <dgm:spPr/>
      <dgm:t>
        <a:bodyPr/>
        <a:lstStyle/>
        <a:p>
          <a:pPr rtl="1"/>
          <a:r>
            <a:rPr lang="fa-IR" dirty="0" smtClean="0">
              <a:cs typeface="B Zar" pitchFamily="2" charset="-78"/>
            </a:rPr>
            <a:t>هزینۀ سرمایه</a:t>
          </a:r>
          <a:endParaRPr lang="fa-IR" dirty="0">
            <a:cs typeface="B Zar" pitchFamily="2" charset="-78"/>
          </a:endParaRPr>
        </a:p>
      </dgm:t>
    </dgm:pt>
    <dgm:pt modelId="{59AF93D4-A868-4788-8936-331E48B4F71A}" type="parTrans" cxnId="{44BA2BF4-C605-4F07-8C2F-C968FEFCDDD0}">
      <dgm:prSet/>
      <dgm:spPr/>
      <dgm:t>
        <a:bodyPr/>
        <a:lstStyle/>
        <a:p>
          <a:endParaRPr lang="en-US">
            <a:cs typeface="B Zar" pitchFamily="2" charset="-78"/>
          </a:endParaRPr>
        </a:p>
      </dgm:t>
    </dgm:pt>
    <dgm:pt modelId="{E88AA081-78F6-416D-B81F-C85D4FFE5726}" type="sibTrans" cxnId="{44BA2BF4-C605-4F07-8C2F-C968FEFCDDD0}">
      <dgm:prSet/>
      <dgm:spPr/>
      <dgm:t>
        <a:bodyPr/>
        <a:lstStyle/>
        <a:p>
          <a:endParaRPr lang="en-US">
            <a:cs typeface="B Zar" pitchFamily="2" charset="-78"/>
          </a:endParaRPr>
        </a:p>
      </dgm:t>
    </dgm:pt>
    <dgm:pt modelId="{716AFEC2-4575-4120-A175-C68605920A57}" type="pres">
      <dgm:prSet presAssocID="{C0F6779D-BB45-477B-A0B4-4558646848E3}" presName="Name0" presStyleCnt="0">
        <dgm:presLayoutVars>
          <dgm:dir/>
          <dgm:resizeHandles val="exact"/>
        </dgm:presLayoutVars>
      </dgm:prSet>
      <dgm:spPr/>
      <dgm:t>
        <a:bodyPr/>
        <a:lstStyle/>
        <a:p>
          <a:endParaRPr lang="en-US"/>
        </a:p>
      </dgm:t>
    </dgm:pt>
    <dgm:pt modelId="{4B4C081C-EACA-4E96-9E6D-0ED8D5012AE0}" type="pres">
      <dgm:prSet presAssocID="{C0F6779D-BB45-477B-A0B4-4558646848E3}" presName="vNodes" presStyleCnt="0"/>
      <dgm:spPr/>
    </dgm:pt>
    <dgm:pt modelId="{682A7CE8-CD05-494E-A7B0-5DA5E6E64CCF}" type="pres">
      <dgm:prSet presAssocID="{7938DA31-5544-4F78-BAA9-2BBBE2380769}" presName="node" presStyleLbl="node1" presStyleIdx="0" presStyleCnt="3">
        <dgm:presLayoutVars>
          <dgm:bulletEnabled val="1"/>
        </dgm:presLayoutVars>
      </dgm:prSet>
      <dgm:spPr/>
      <dgm:t>
        <a:bodyPr/>
        <a:lstStyle/>
        <a:p>
          <a:endParaRPr lang="en-US"/>
        </a:p>
      </dgm:t>
    </dgm:pt>
    <dgm:pt modelId="{B791B210-12D5-4BF7-AA1A-5B39485F9C6E}" type="pres">
      <dgm:prSet presAssocID="{B6A80A61-6FEA-4885-8102-044E374CBC0A}" presName="spacerT" presStyleCnt="0"/>
      <dgm:spPr/>
    </dgm:pt>
    <dgm:pt modelId="{E5133AA0-3BE8-4622-AB78-F95E9EEEE1A9}" type="pres">
      <dgm:prSet presAssocID="{B6A80A61-6FEA-4885-8102-044E374CBC0A}" presName="sibTrans" presStyleLbl="sibTrans2D1" presStyleIdx="0" presStyleCnt="2"/>
      <dgm:spPr/>
      <dgm:t>
        <a:bodyPr/>
        <a:lstStyle/>
        <a:p>
          <a:endParaRPr lang="en-US"/>
        </a:p>
      </dgm:t>
    </dgm:pt>
    <dgm:pt modelId="{93DAC4EE-D8A2-4F2E-A693-E95E07850168}" type="pres">
      <dgm:prSet presAssocID="{B6A80A61-6FEA-4885-8102-044E374CBC0A}" presName="spacerB" presStyleCnt="0"/>
      <dgm:spPr/>
    </dgm:pt>
    <dgm:pt modelId="{2041EC2A-9B70-4ED9-BE2B-72A2DA322DC3}" type="pres">
      <dgm:prSet presAssocID="{3744E470-3859-4C6D-B473-5439FAEFA8C6}" presName="node" presStyleLbl="node1" presStyleIdx="1" presStyleCnt="3">
        <dgm:presLayoutVars>
          <dgm:bulletEnabled val="1"/>
        </dgm:presLayoutVars>
      </dgm:prSet>
      <dgm:spPr/>
      <dgm:t>
        <a:bodyPr/>
        <a:lstStyle/>
        <a:p>
          <a:endParaRPr lang="en-US"/>
        </a:p>
      </dgm:t>
    </dgm:pt>
    <dgm:pt modelId="{18BE4EEE-3AB4-4A9A-8757-F926913AD27D}" type="pres">
      <dgm:prSet presAssocID="{C0F6779D-BB45-477B-A0B4-4558646848E3}" presName="sibTransLast" presStyleLbl="sibTrans2D1" presStyleIdx="1" presStyleCnt="2"/>
      <dgm:spPr/>
      <dgm:t>
        <a:bodyPr/>
        <a:lstStyle/>
        <a:p>
          <a:endParaRPr lang="en-US"/>
        </a:p>
      </dgm:t>
    </dgm:pt>
    <dgm:pt modelId="{37FD61E7-5660-4393-AEB5-D184846CDE0C}" type="pres">
      <dgm:prSet presAssocID="{C0F6779D-BB45-477B-A0B4-4558646848E3}" presName="connectorText" presStyleLbl="sibTrans2D1" presStyleIdx="1" presStyleCnt="2"/>
      <dgm:spPr/>
      <dgm:t>
        <a:bodyPr/>
        <a:lstStyle/>
        <a:p>
          <a:endParaRPr lang="en-US"/>
        </a:p>
      </dgm:t>
    </dgm:pt>
    <dgm:pt modelId="{184B9457-C49F-4766-825F-A1858C292359}" type="pres">
      <dgm:prSet presAssocID="{C0F6779D-BB45-477B-A0B4-4558646848E3}" presName="lastNode" presStyleLbl="node1" presStyleIdx="2" presStyleCnt="3">
        <dgm:presLayoutVars>
          <dgm:bulletEnabled val="1"/>
        </dgm:presLayoutVars>
      </dgm:prSet>
      <dgm:spPr/>
      <dgm:t>
        <a:bodyPr/>
        <a:lstStyle/>
        <a:p>
          <a:endParaRPr lang="en-US"/>
        </a:p>
      </dgm:t>
    </dgm:pt>
  </dgm:ptLst>
  <dgm:cxnLst>
    <dgm:cxn modelId="{568E22BF-5341-485E-9B7E-B55276C3CAD1}" type="presOf" srcId="{2DC10C59-95AC-4047-8951-C0E662C000FE}" destId="{37FD61E7-5660-4393-AEB5-D184846CDE0C}" srcOrd="1" destOrd="0" presId="urn:microsoft.com/office/officeart/2005/8/layout/equation2"/>
    <dgm:cxn modelId="{A7CEAA55-93A2-4D33-B61B-FE2F95B9C585}" srcId="{C0F6779D-BB45-477B-A0B4-4558646848E3}" destId="{3744E470-3859-4C6D-B473-5439FAEFA8C6}" srcOrd="1" destOrd="0" parTransId="{1DCC3932-7262-42F6-9A7C-DB0079BDFFFC}" sibTransId="{2DC10C59-95AC-4047-8951-C0E662C000FE}"/>
    <dgm:cxn modelId="{CC67FA0D-9C01-45C3-AE58-CBE5A2DD52DC}" type="presOf" srcId="{3744E470-3859-4C6D-B473-5439FAEFA8C6}" destId="{2041EC2A-9B70-4ED9-BE2B-72A2DA322DC3}" srcOrd="0" destOrd="0" presId="urn:microsoft.com/office/officeart/2005/8/layout/equation2"/>
    <dgm:cxn modelId="{44BA2BF4-C605-4F07-8C2F-C968FEFCDDD0}" srcId="{C0F6779D-BB45-477B-A0B4-4558646848E3}" destId="{E4A9F6C3-723C-4B11-B2B5-C968BC130FFA}" srcOrd="2" destOrd="0" parTransId="{59AF93D4-A868-4788-8936-331E48B4F71A}" sibTransId="{E88AA081-78F6-416D-B81F-C85D4FFE5726}"/>
    <dgm:cxn modelId="{076181F5-DD01-4701-9752-7C203DDBA90D}" srcId="{C0F6779D-BB45-477B-A0B4-4558646848E3}" destId="{7938DA31-5544-4F78-BAA9-2BBBE2380769}" srcOrd="0" destOrd="0" parTransId="{2A99C877-5B30-4D5C-9B78-033CC4256AE4}" sibTransId="{B6A80A61-6FEA-4885-8102-044E374CBC0A}"/>
    <dgm:cxn modelId="{2E382166-9CAB-4EE8-969F-D8970F4245FC}" type="presOf" srcId="{7938DA31-5544-4F78-BAA9-2BBBE2380769}" destId="{682A7CE8-CD05-494E-A7B0-5DA5E6E64CCF}" srcOrd="0" destOrd="0" presId="urn:microsoft.com/office/officeart/2005/8/layout/equation2"/>
    <dgm:cxn modelId="{5B042F0E-A9F6-4CDE-82EC-95BDB984205B}" type="presOf" srcId="{2DC10C59-95AC-4047-8951-C0E662C000FE}" destId="{18BE4EEE-3AB4-4A9A-8757-F926913AD27D}" srcOrd="0" destOrd="0" presId="urn:microsoft.com/office/officeart/2005/8/layout/equation2"/>
    <dgm:cxn modelId="{85738B64-0ED4-459D-9B7D-38E409217B20}" type="presOf" srcId="{B6A80A61-6FEA-4885-8102-044E374CBC0A}" destId="{E5133AA0-3BE8-4622-AB78-F95E9EEEE1A9}" srcOrd="0" destOrd="0" presId="urn:microsoft.com/office/officeart/2005/8/layout/equation2"/>
    <dgm:cxn modelId="{F9AC64D0-F77F-4574-B6C8-237E0553A8EA}" type="presOf" srcId="{E4A9F6C3-723C-4B11-B2B5-C968BC130FFA}" destId="{184B9457-C49F-4766-825F-A1858C292359}" srcOrd="0" destOrd="0" presId="urn:microsoft.com/office/officeart/2005/8/layout/equation2"/>
    <dgm:cxn modelId="{1AA89E15-45A9-46CA-A56A-F0D529036366}" type="presOf" srcId="{C0F6779D-BB45-477B-A0B4-4558646848E3}" destId="{716AFEC2-4575-4120-A175-C68605920A57}" srcOrd="0" destOrd="0" presId="urn:microsoft.com/office/officeart/2005/8/layout/equation2"/>
    <dgm:cxn modelId="{6D413D41-C106-4622-B757-3C2E5D00037C}" type="presParOf" srcId="{716AFEC2-4575-4120-A175-C68605920A57}" destId="{4B4C081C-EACA-4E96-9E6D-0ED8D5012AE0}" srcOrd="0" destOrd="0" presId="urn:microsoft.com/office/officeart/2005/8/layout/equation2"/>
    <dgm:cxn modelId="{3E7FD121-5794-4A8E-A036-7877666A76CF}" type="presParOf" srcId="{4B4C081C-EACA-4E96-9E6D-0ED8D5012AE0}" destId="{682A7CE8-CD05-494E-A7B0-5DA5E6E64CCF}" srcOrd="0" destOrd="0" presId="urn:microsoft.com/office/officeart/2005/8/layout/equation2"/>
    <dgm:cxn modelId="{74CD92AA-4DD4-4519-A30B-524A5A7A2D60}" type="presParOf" srcId="{4B4C081C-EACA-4E96-9E6D-0ED8D5012AE0}" destId="{B791B210-12D5-4BF7-AA1A-5B39485F9C6E}" srcOrd="1" destOrd="0" presId="urn:microsoft.com/office/officeart/2005/8/layout/equation2"/>
    <dgm:cxn modelId="{E8C0D072-0D12-4C15-8206-EFAB8B992A5E}" type="presParOf" srcId="{4B4C081C-EACA-4E96-9E6D-0ED8D5012AE0}" destId="{E5133AA0-3BE8-4622-AB78-F95E9EEEE1A9}" srcOrd="2" destOrd="0" presId="urn:microsoft.com/office/officeart/2005/8/layout/equation2"/>
    <dgm:cxn modelId="{519FDF8C-314F-45A3-8BA1-28223E2919A0}" type="presParOf" srcId="{4B4C081C-EACA-4E96-9E6D-0ED8D5012AE0}" destId="{93DAC4EE-D8A2-4F2E-A693-E95E07850168}" srcOrd="3" destOrd="0" presId="urn:microsoft.com/office/officeart/2005/8/layout/equation2"/>
    <dgm:cxn modelId="{672FB354-ABB3-402E-B7DC-0A2B9C4F60D8}" type="presParOf" srcId="{4B4C081C-EACA-4E96-9E6D-0ED8D5012AE0}" destId="{2041EC2A-9B70-4ED9-BE2B-72A2DA322DC3}" srcOrd="4" destOrd="0" presId="urn:microsoft.com/office/officeart/2005/8/layout/equation2"/>
    <dgm:cxn modelId="{50C94D1A-DDD2-498C-9FC3-C8CE9CAB5C5D}" type="presParOf" srcId="{716AFEC2-4575-4120-A175-C68605920A57}" destId="{18BE4EEE-3AB4-4A9A-8757-F926913AD27D}" srcOrd="1" destOrd="0" presId="urn:microsoft.com/office/officeart/2005/8/layout/equation2"/>
    <dgm:cxn modelId="{4DEB0229-CB9B-4F8B-A4A2-E8A38097C14A}" type="presParOf" srcId="{18BE4EEE-3AB4-4A9A-8757-F926913AD27D}" destId="{37FD61E7-5660-4393-AEB5-D184846CDE0C}" srcOrd="0" destOrd="0" presId="urn:microsoft.com/office/officeart/2005/8/layout/equation2"/>
    <dgm:cxn modelId="{9C8E5CAE-E73E-4FCC-B6D9-5B2B4C3207B2}" type="presParOf" srcId="{716AFEC2-4575-4120-A175-C68605920A57}" destId="{184B9457-C49F-4766-825F-A1858C29235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8AA846-B15D-4F95-9848-7F790CB1263D}" type="doc">
      <dgm:prSet loTypeId="urn:microsoft.com/office/officeart/2005/8/layout/radial4" loCatId="relationship" qsTypeId="urn:microsoft.com/office/officeart/2005/8/quickstyle/3d1" qsCatId="3D" csTypeId="urn:microsoft.com/office/officeart/2005/8/colors/accent0_2" csCatId="mainScheme" phldr="1"/>
      <dgm:spPr/>
      <dgm:t>
        <a:bodyPr/>
        <a:lstStyle/>
        <a:p>
          <a:endParaRPr lang="en-US"/>
        </a:p>
      </dgm:t>
    </dgm:pt>
    <dgm:pt modelId="{B566AC21-66E3-47FB-AFFE-DC3911C9A2E6}">
      <dgm:prSet/>
      <dgm:spPr/>
      <dgm:t>
        <a:bodyPr/>
        <a:lstStyle/>
        <a:p>
          <a:pPr rtl="1"/>
          <a:r>
            <a:rPr lang="fa-IR" dirty="0" smtClean="0">
              <a:cs typeface="B Titr" pitchFamily="2" charset="-78"/>
            </a:rPr>
            <a:t>هزینۀ سرمایه</a:t>
          </a:r>
          <a:endParaRPr lang="en-US" dirty="0">
            <a:cs typeface="B Titr" pitchFamily="2" charset="-78"/>
          </a:endParaRPr>
        </a:p>
      </dgm:t>
    </dgm:pt>
    <dgm:pt modelId="{ECA98BA9-235A-4074-A2F2-9D892C7C051B}" type="parTrans" cxnId="{2B131F3F-0379-4162-B134-97FB7ED066C6}">
      <dgm:prSet/>
      <dgm:spPr/>
      <dgm:t>
        <a:bodyPr/>
        <a:lstStyle/>
        <a:p>
          <a:endParaRPr lang="en-US">
            <a:cs typeface="B Zar" pitchFamily="2" charset="-78"/>
          </a:endParaRPr>
        </a:p>
      </dgm:t>
    </dgm:pt>
    <dgm:pt modelId="{B7BD97D2-F248-4C5A-BB8F-DF0657D8782E}" type="sibTrans" cxnId="{2B131F3F-0379-4162-B134-97FB7ED066C6}">
      <dgm:prSet/>
      <dgm:spPr/>
      <dgm:t>
        <a:bodyPr/>
        <a:lstStyle/>
        <a:p>
          <a:endParaRPr lang="en-US">
            <a:cs typeface="B Zar" pitchFamily="2" charset="-78"/>
          </a:endParaRPr>
        </a:p>
      </dgm:t>
    </dgm:pt>
    <dgm:pt modelId="{1F83FDBB-2072-4278-80C0-C396C9E07604}">
      <dgm:prSet/>
      <dgm:spPr/>
      <dgm:t>
        <a:bodyPr/>
        <a:lstStyle/>
        <a:p>
          <a:pPr rtl="1"/>
          <a:r>
            <a:rPr lang="fa-IR" dirty="0" smtClean="0">
              <a:cs typeface="B Titr" pitchFamily="2" charset="-78"/>
            </a:rPr>
            <a:t>سرمایه‌گذاری</a:t>
          </a:r>
          <a:endParaRPr lang="en-US" dirty="0">
            <a:cs typeface="B Titr" pitchFamily="2" charset="-78"/>
          </a:endParaRPr>
        </a:p>
      </dgm:t>
    </dgm:pt>
    <dgm:pt modelId="{AB3C275D-B8C4-4DC4-8C02-5250451BABA4}" type="parTrans" cxnId="{1BB6F8B7-95D4-467A-81F9-17C3EEB3DAFF}">
      <dgm:prSet/>
      <dgm:spPr/>
      <dgm:t>
        <a:bodyPr/>
        <a:lstStyle/>
        <a:p>
          <a:endParaRPr lang="en-US">
            <a:cs typeface="B Zar" pitchFamily="2" charset="-78"/>
          </a:endParaRPr>
        </a:p>
      </dgm:t>
    </dgm:pt>
    <dgm:pt modelId="{D5802BF4-70DF-4C88-930F-07E88B6CEBE2}" type="sibTrans" cxnId="{1BB6F8B7-95D4-467A-81F9-17C3EEB3DAFF}">
      <dgm:prSet/>
      <dgm:spPr/>
      <dgm:t>
        <a:bodyPr/>
        <a:lstStyle/>
        <a:p>
          <a:endParaRPr lang="en-US">
            <a:cs typeface="B Zar" pitchFamily="2" charset="-78"/>
          </a:endParaRPr>
        </a:p>
      </dgm:t>
    </dgm:pt>
    <dgm:pt modelId="{0FCDE8FC-2BB1-4091-BE80-96BA74EE1799}">
      <dgm:prSet/>
      <dgm:spPr/>
      <dgm:t>
        <a:bodyPr/>
        <a:lstStyle/>
        <a:p>
          <a:pPr rtl="1"/>
          <a:r>
            <a:rPr lang="fa-IR" dirty="0" smtClean="0">
              <a:cs typeface="B Titr" pitchFamily="2" charset="-78"/>
            </a:rPr>
            <a:t>ساختار سرمایه</a:t>
          </a:r>
          <a:endParaRPr lang="en-US" dirty="0">
            <a:cs typeface="B Titr" pitchFamily="2" charset="-78"/>
          </a:endParaRPr>
        </a:p>
      </dgm:t>
    </dgm:pt>
    <dgm:pt modelId="{504C8EB2-0087-4468-B3A8-0785106186D6}" type="parTrans" cxnId="{7D06AA61-18C9-4112-A30B-1BADE80E98B8}">
      <dgm:prSet/>
      <dgm:spPr/>
      <dgm:t>
        <a:bodyPr/>
        <a:lstStyle/>
        <a:p>
          <a:endParaRPr lang="en-US">
            <a:cs typeface="B Zar" pitchFamily="2" charset="-78"/>
          </a:endParaRPr>
        </a:p>
      </dgm:t>
    </dgm:pt>
    <dgm:pt modelId="{851DBC2A-7617-42BA-801E-74190F725160}" type="sibTrans" cxnId="{7D06AA61-18C9-4112-A30B-1BADE80E98B8}">
      <dgm:prSet/>
      <dgm:spPr/>
      <dgm:t>
        <a:bodyPr/>
        <a:lstStyle/>
        <a:p>
          <a:endParaRPr lang="en-US">
            <a:cs typeface="B Zar" pitchFamily="2" charset="-78"/>
          </a:endParaRPr>
        </a:p>
      </dgm:t>
    </dgm:pt>
    <dgm:pt modelId="{524BCE84-A40B-4473-876E-BB0E4B677F49}" type="pres">
      <dgm:prSet presAssocID="{E58AA846-B15D-4F95-9848-7F790CB1263D}" presName="cycle" presStyleCnt="0">
        <dgm:presLayoutVars>
          <dgm:chMax val="1"/>
          <dgm:dir/>
          <dgm:animLvl val="ctr"/>
          <dgm:resizeHandles val="exact"/>
        </dgm:presLayoutVars>
      </dgm:prSet>
      <dgm:spPr/>
      <dgm:t>
        <a:bodyPr/>
        <a:lstStyle/>
        <a:p>
          <a:endParaRPr lang="en-US"/>
        </a:p>
      </dgm:t>
    </dgm:pt>
    <dgm:pt modelId="{983434FC-BBFC-41EA-A6C6-A3070E623296}" type="pres">
      <dgm:prSet presAssocID="{B566AC21-66E3-47FB-AFFE-DC3911C9A2E6}" presName="centerShape" presStyleLbl="node0" presStyleIdx="0" presStyleCnt="1" custLinFactNeighborY="-6132"/>
      <dgm:spPr/>
      <dgm:t>
        <a:bodyPr/>
        <a:lstStyle/>
        <a:p>
          <a:endParaRPr lang="en-US"/>
        </a:p>
      </dgm:t>
    </dgm:pt>
    <dgm:pt modelId="{EC40FFA4-0C61-4173-82F7-B41AC74A07A8}" type="pres">
      <dgm:prSet presAssocID="{AB3C275D-B8C4-4DC4-8C02-5250451BABA4}" presName="parTrans" presStyleLbl="bgSibTrans2D1" presStyleIdx="0" presStyleCnt="2"/>
      <dgm:spPr/>
      <dgm:t>
        <a:bodyPr/>
        <a:lstStyle/>
        <a:p>
          <a:endParaRPr lang="en-US"/>
        </a:p>
      </dgm:t>
    </dgm:pt>
    <dgm:pt modelId="{5C419AE4-D0DF-402B-AAF0-9F6FAAD9D494}" type="pres">
      <dgm:prSet presAssocID="{1F83FDBB-2072-4278-80C0-C396C9E07604}" presName="node" presStyleLbl="node1" presStyleIdx="0" presStyleCnt="2">
        <dgm:presLayoutVars>
          <dgm:bulletEnabled val="1"/>
        </dgm:presLayoutVars>
      </dgm:prSet>
      <dgm:spPr/>
      <dgm:t>
        <a:bodyPr/>
        <a:lstStyle/>
        <a:p>
          <a:endParaRPr lang="en-US"/>
        </a:p>
      </dgm:t>
    </dgm:pt>
    <dgm:pt modelId="{BEF908E6-E28B-4478-872B-78BEA033560F}" type="pres">
      <dgm:prSet presAssocID="{504C8EB2-0087-4468-B3A8-0785106186D6}" presName="parTrans" presStyleLbl="bgSibTrans2D1" presStyleIdx="1" presStyleCnt="2"/>
      <dgm:spPr/>
      <dgm:t>
        <a:bodyPr/>
        <a:lstStyle/>
        <a:p>
          <a:endParaRPr lang="en-US"/>
        </a:p>
      </dgm:t>
    </dgm:pt>
    <dgm:pt modelId="{29CB1232-C4AE-41E8-9F9C-A382549C43BC}" type="pres">
      <dgm:prSet presAssocID="{0FCDE8FC-2BB1-4091-BE80-96BA74EE1799}" presName="node" presStyleLbl="node1" presStyleIdx="1" presStyleCnt="2">
        <dgm:presLayoutVars>
          <dgm:bulletEnabled val="1"/>
        </dgm:presLayoutVars>
      </dgm:prSet>
      <dgm:spPr/>
      <dgm:t>
        <a:bodyPr/>
        <a:lstStyle/>
        <a:p>
          <a:endParaRPr lang="en-US"/>
        </a:p>
      </dgm:t>
    </dgm:pt>
  </dgm:ptLst>
  <dgm:cxnLst>
    <dgm:cxn modelId="{1BB6F8B7-95D4-467A-81F9-17C3EEB3DAFF}" srcId="{B566AC21-66E3-47FB-AFFE-DC3911C9A2E6}" destId="{1F83FDBB-2072-4278-80C0-C396C9E07604}" srcOrd="0" destOrd="0" parTransId="{AB3C275D-B8C4-4DC4-8C02-5250451BABA4}" sibTransId="{D5802BF4-70DF-4C88-930F-07E88B6CEBE2}"/>
    <dgm:cxn modelId="{10A532A4-024D-4789-84B1-F755BE5D7A50}" type="presOf" srcId="{0FCDE8FC-2BB1-4091-BE80-96BA74EE1799}" destId="{29CB1232-C4AE-41E8-9F9C-A382549C43BC}" srcOrd="0" destOrd="0" presId="urn:microsoft.com/office/officeart/2005/8/layout/radial4"/>
    <dgm:cxn modelId="{7D06AA61-18C9-4112-A30B-1BADE80E98B8}" srcId="{B566AC21-66E3-47FB-AFFE-DC3911C9A2E6}" destId="{0FCDE8FC-2BB1-4091-BE80-96BA74EE1799}" srcOrd="1" destOrd="0" parTransId="{504C8EB2-0087-4468-B3A8-0785106186D6}" sibTransId="{851DBC2A-7617-42BA-801E-74190F725160}"/>
    <dgm:cxn modelId="{9A9B722B-FA0A-41AB-8366-CB028DE61B9E}" type="presOf" srcId="{1F83FDBB-2072-4278-80C0-C396C9E07604}" destId="{5C419AE4-D0DF-402B-AAF0-9F6FAAD9D494}" srcOrd="0" destOrd="0" presId="urn:microsoft.com/office/officeart/2005/8/layout/radial4"/>
    <dgm:cxn modelId="{6BD6548F-EA6B-4F8C-A7C4-BAD2C8D20461}" type="presOf" srcId="{B566AC21-66E3-47FB-AFFE-DC3911C9A2E6}" destId="{983434FC-BBFC-41EA-A6C6-A3070E623296}" srcOrd="0" destOrd="0" presId="urn:microsoft.com/office/officeart/2005/8/layout/radial4"/>
    <dgm:cxn modelId="{6A2A84B6-B1F0-4550-9B62-F2CDD2030F0F}" type="presOf" srcId="{E58AA846-B15D-4F95-9848-7F790CB1263D}" destId="{524BCE84-A40B-4473-876E-BB0E4B677F49}" srcOrd="0" destOrd="0" presId="urn:microsoft.com/office/officeart/2005/8/layout/radial4"/>
    <dgm:cxn modelId="{2B131F3F-0379-4162-B134-97FB7ED066C6}" srcId="{E58AA846-B15D-4F95-9848-7F790CB1263D}" destId="{B566AC21-66E3-47FB-AFFE-DC3911C9A2E6}" srcOrd="0" destOrd="0" parTransId="{ECA98BA9-235A-4074-A2F2-9D892C7C051B}" sibTransId="{B7BD97D2-F248-4C5A-BB8F-DF0657D8782E}"/>
    <dgm:cxn modelId="{72E03063-E67A-4A05-B3DA-22AB235559EB}" type="presOf" srcId="{504C8EB2-0087-4468-B3A8-0785106186D6}" destId="{BEF908E6-E28B-4478-872B-78BEA033560F}" srcOrd="0" destOrd="0" presId="urn:microsoft.com/office/officeart/2005/8/layout/radial4"/>
    <dgm:cxn modelId="{F4C1F378-58D1-420E-8914-4718EEF7DF7A}" type="presOf" srcId="{AB3C275D-B8C4-4DC4-8C02-5250451BABA4}" destId="{EC40FFA4-0C61-4173-82F7-B41AC74A07A8}" srcOrd="0" destOrd="0" presId="urn:microsoft.com/office/officeart/2005/8/layout/radial4"/>
    <dgm:cxn modelId="{5B51F91E-C554-4C50-8F84-3A7EE51410CE}" type="presParOf" srcId="{524BCE84-A40B-4473-876E-BB0E4B677F49}" destId="{983434FC-BBFC-41EA-A6C6-A3070E623296}" srcOrd="0" destOrd="0" presId="urn:microsoft.com/office/officeart/2005/8/layout/radial4"/>
    <dgm:cxn modelId="{1333073E-1E94-4EB3-8744-6EEA5C6BEEB2}" type="presParOf" srcId="{524BCE84-A40B-4473-876E-BB0E4B677F49}" destId="{EC40FFA4-0C61-4173-82F7-B41AC74A07A8}" srcOrd="1" destOrd="0" presId="urn:microsoft.com/office/officeart/2005/8/layout/radial4"/>
    <dgm:cxn modelId="{E9563B68-45CD-47F7-8C0B-F5E6FF87CB41}" type="presParOf" srcId="{524BCE84-A40B-4473-876E-BB0E4B677F49}" destId="{5C419AE4-D0DF-402B-AAF0-9F6FAAD9D494}" srcOrd="2" destOrd="0" presId="urn:microsoft.com/office/officeart/2005/8/layout/radial4"/>
    <dgm:cxn modelId="{638F56EF-DD51-4301-AFE7-6F176515776F}" type="presParOf" srcId="{524BCE84-A40B-4473-876E-BB0E4B677F49}" destId="{BEF908E6-E28B-4478-872B-78BEA033560F}" srcOrd="3" destOrd="0" presId="urn:microsoft.com/office/officeart/2005/8/layout/radial4"/>
    <dgm:cxn modelId="{0E8A6DD4-32D1-4B49-97C5-F98D33599922}" type="presParOf" srcId="{524BCE84-A40B-4473-876E-BB0E4B677F49}" destId="{29CB1232-C4AE-41E8-9F9C-A382549C43BC}"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7E623A-004C-4BAB-8B0D-8DBC7393E696}"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E21BC1B0-C1F1-4554-84E7-0185CEA5FE8C}">
      <dgm:prSet/>
      <dgm:spPr/>
      <dgm:t>
        <a:bodyPr/>
        <a:lstStyle/>
        <a:p>
          <a:pPr rtl="1"/>
          <a:r>
            <a:rPr lang="fa-IR" dirty="0" smtClean="0">
              <a:cs typeface="B Zar" pitchFamily="2" charset="-78"/>
            </a:rPr>
            <a:t>مدل </a:t>
          </a:r>
          <a:r>
            <a:rPr lang="en-US" dirty="0" smtClean="0">
              <a:cs typeface="B Zar" pitchFamily="2" charset="-78"/>
            </a:rPr>
            <a:t>CAPM</a:t>
          </a:r>
          <a:r>
            <a:rPr lang="fa-IR" dirty="0" smtClean="0">
              <a:cs typeface="B Zar" pitchFamily="2" charset="-78"/>
            </a:rPr>
            <a:t> برای قیمت‌گذاری ریسک بر این فرض استوار است که سبد سرمایه‌گذاران نهایی پرتنوع است. آیا واقعاً سبد سرمايه‌گذاران نهايي املاك و مستغلات مانند سبد سرمايه‌گذاران سهام پرتنوع است؟</a:t>
          </a:r>
          <a:endParaRPr lang="en-US" dirty="0">
            <a:cs typeface="B Zar" pitchFamily="2" charset="-78"/>
          </a:endParaRPr>
        </a:p>
      </dgm:t>
    </dgm:pt>
    <dgm:pt modelId="{59761725-654D-4A3F-ADB4-830A0F00FA98}" type="parTrans" cxnId="{C262308D-2330-470D-A0F3-6D96EA8336A8}">
      <dgm:prSet/>
      <dgm:spPr/>
      <dgm:t>
        <a:bodyPr/>
        <a:lstStyle/>
        <a:p>
          <a:endParaRPr lang="en-US"/>
        </a:p>
      </dgm:t>
    </dgm:pt>
    <dgm:pt modelId="{F2DD7D95-B8F7-469F-BA63-7D12DB1F3443}" type="sibTrans" cxnId="{C262308D-2330-470D-A0F3-6D96EA8336A8}">
      <dgm:prSet/>
      <dgm:spPr/>
      <dgm:t>
        <a:bodyPr/>
        <a:lstStyle/>
        <a:p>
          <a:endParaRPr lang="en-US"/>
        </a:p>
      </dgm:t>
    </dgm:pt>
    <dgm:pt modelId="{2A33E959-FBD3-4096-BBF1-3C112342B9B5}" type="pres">
      <dgm:prSet presAssocID="{3A7E623A-004C-4BAB-8B0D-8DBC7393E696}" presName="diagram" presStyleCnt="0">
        <dgm:presLayoutVars>
          <dgm:dir/>
          <dgm:resizeHandles val="exact"/>
        </dgm:presLayoutVars>
      </dgm:prSet>
      <dgm:spPr/>
      <dgm:t>
        <a:bodyPr/>
        <a:lstStyle/>
        <a:p>
          <a:endParaRPr lang="en-US"/>
        </a:p>
      </dgm:t>
    </dgm:pt>
    <dgm:pt modelId="{82A42992-0FDA-4CA8-B0D0-DC798FF7241F}" type="pres">
      <dgm:prSet presAssocID="{E21BC1B0-C1F1-4554-84E7-0185CEA5FE8C}" presName="node" presStyleLbl="node1" presStyleIdx="0" presStyleCnt="1">
        <dgm:presLayoutVars>
          <dgm:bulletEnabled val="1"/>
        </dgm:presLayoutVars>
      </dgm:prSet>
      <dgm:spPr>
        <a:prstGeom prst="verticalScroll">
          <a:avLst/>
        </a:prstGeom>
      </dgm:spPr>
      <dgm:t>
        <a:bodyPr/>
        <a:lstStyle/>
        <a:p>
          <a:endParaRPr lang="en-US"/>
        </a:p>
      </dgm:t>
    </dgm:pt>
  </dgm:ptLst>
  <dgm:cxnLst>
    <dgm:cxn modelId="{A1C0C829-D530-4872-882D-9531D7DD5161}" type="presOf" srcId="{E21BC1B0-C1F1-4554-84E7-0185CEA5FE8C}" destId="{82A42992-0FDA-4CA8-B0D0-DC798FF7241F}" srcOrd="0" destOrd="0" presId="urn:microsoft.com/office/officeart/2005/8/layout/default#1"/>
    <dgm:cxn modelId="{C262308D-2330-470D-A0F3-6D96EA8336A8}" srcId="{3A7E623A-004C-4BAB-8B0D-8DBC7393E696}" destId="{E21BC1B0-C1F1-4554-84E7-0185CEA5FE8C}" srcOrd="0" destOrd="0" parTransId="{59761725-654D-4A3F-ADB4-830A0F00FA98}" sibTransId="{F2DD7D95-B8F7-469F-BA63-7D12DB1F3443}"/>
    <dgm:cxn modelId="{285C33C5-DB04-4070-964B-361F05A70A2D}" type="presOf" srcId="{3A7E623A-004C-4BAB-8B0D-8DBC7393E696}" destId="{2A33E959-FBD3-4096-BBF1-3C112342B9B5}" srcOrd="0" destOrd="0" presId="urn:microsoft.com/office/officeart/2005/8/layout/default#1"/>
    <dgm:cxn modelId="{18EDB035-9010-4FCC-B921-FB1EB3D15BFE}" type="presParOf" srcId="{2A33E959-FBD3-4096-BBF1-3C112342B9B5}" destId="{82A42992-0FDA-4CA8-B0D0-DC798FF7241F}"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5465E31-3358-46AE-948B-43EB2970CBE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CD2F70B-A38D-467E-BBA6-EDEECDB841EE}">
      <dgm:prSet/>
      <dgm:spPr/>
      <dgm:t>
        <a:bodyPr/>
        <a:lstStyle/>
        <a:p>
          <a:pPr algn="ctr" rtl="1"/>
          <a:r>
            <a:rPr lang="fa-IR" b="1" smtClean="0">
              <a:cs typeface="B Zar" pitchFamily="2" charset="-78"/>
            </a:rPr>
            <a:t>مسألۀ کم‌معاملگی املاک و مستغلات</a:t>
          </a:r>
          <a:endParaRPr lang="en-US" b="1">
            <a:cs typeface="B Zar" pitchFamily="2" charset="-78"/>
          </a:endParaRPr>
        </a:p>
      </dgm:t>
    </dgm:pt>
    <dgm:pt modelId="{6A6AD98D-6D5B-4726-881B-6DC82B924784}" type="parTrans" cxnId="{32554BD5-9490-425F-8306-957C21B1F7B4}">
      <dgm:prSet/>
      <dgm:spPr/>
      <dgm:t>
        <a:bodyPr/>
        <a:lstStyle/>
        <a:p>
          <a:endParaRPr lang="en-US">
            <a:cs typeface="B Zar" pitchFamily="2" charset="-78"/>
          </a:endParaRPr>
        </a:p>
      </dgm:t>
    </dgm:pt>
    <dgm:pt modelId="{B0EF91EB-6128-4A44-A66A-08D39C83101F}" type="sibTrans" cxnId="{32554BD5-9490-425F-8306-957C21B1F7B4}">
      <dgm:prSet/>
      <dgm:spPr/>
      <dgm:t>
        <a:bodyPr/>
        <a:lstStyle/>
        <a:p>
          <a:endParaRPr lang="en-US">
            <a:cs typeface="B Zar" pitchFamily="2" charset="-78"/>
          </a:endParaRPr>
        </a:p>
      </dgm:t>
    </dgm:pt>
    <dgm:pt modelId="{18DEF330-AA2E-4CFC-8578-CDE9CA4C31BE}">
      <dgm:prSet/>
      <dgm:spPr/>
      <dgm:t>
        <a:bodyPr/>
        <a:lstStyle/>
        <a:p>
          <a:pPr algn="justLow" rtl="1"/>
          <a:r>
            <a:rPr lang="fa-IR" dirty="0" smtClean="0">
              <a:cs typeface="B Zar" pitchFamily="2" charset="-78"/>
            </a:rPr>
            <a:t>به جای سری بازده املاک و مستغلات می‌توان از سری بازده زیر طبقۀ املاک و مستغلات استفاده کرد. به‌عنوان مثال اگر ملک اداری واقع در شهر منهتن است می‌توان از سری بازده شاخص ساختمان‌های اداری مركز شهر منهتن استفاده کرد. با استفاده از معادلۀ رگرسیون سری یادشده بر روی سري بازده سبد بازار تلفيقي (</a:t>
          </a:r>
          <a:r>
            <a:rPr lang="en-US" dirty="0" smtClean="0">
              <a:cs typeface="B Zar" pitchFamily="2" charset="-78"/>
            </a:rPr>
            <a:t>consolidated market portfolio</a:t>
          </a:r>
          <a:r>
            <a:rPr lang="fa-IR" dirty="0" smtClean="0">
              <a:cs typeface="B Zar" pitchFamily="2" charset="-78"/>
            </a:rPr>
            <a:t>) می‌توان ضریب بتا را محاسبه کرد. </a:t>
          </a:r>
          <a:endParaRPr lang="en-US" dirty="0">
            <a:cs typeface="B Zar" pitchFamily="2" charset="-78"/>
          </a:endParaRPr>
        </a:p>
      </dgm:t>
    </dgm:pt>
    <dgm:pt modelId="{6953570C-4CC8-4A65-BE40-FD88D2FA4A20}" type="parTrans" cxnId="{D8895A56-0C14-458B-9667-C101FB145881}">
      <dgm:prSet/>
      <dgm:spPr/>
      <dgm:t>
        <a:bodyPr/>
        <a:lstStyle/>
        <a:p>
          <a:endParaRPr lang="en-US">
            <a:cs typeface="B Zar" pitchFamily="2" charset="-78"/>
          </a:endParaRPr>
        </a:p>
      </dgm:t>
    </dgm:pt>
    <dgm:pt modelId="{20BCBC4A-9509-477C-AF65-F24D0485788D}" type="sibTrans" cxnId="{D8895A56-0C14-458B-9667-C101FB145881}">
      <dgm:prSet/>
      <dgm:spPr/>
      <dgm:t>
        <a:bodyPr/>
        <a:lstStyle/>
        <a:p>
          <a:endParaRPr lang="en-US">
            <a:cs typeface="B Zar" pitchFamily="2" charset="-78"/>
          </a:endParaRPr>
        </a:p>
      </dgm:t>
    </dgm:pt>
    <dgm:pt modelId="{05A72E6F-8D6C-4F01-B7C5-1AEBBB1E58B5}">
      <dgm:prSet/>
      <dgm:spPr/>
      <dgm:t>
        <a:bodyPr/>
        <a:lstStyle/>
        <a:p>
          <a:pPr algn="justLow" rtl="1"/>
          <a:r>
            <a:rPr lang="fa-IR" dirty="0" smtClean="0">
              <a:cs typeface="B Zar" pitchFamily="2" charset="-78"/>
            </a:rPr>
            <a:t>به‌عنوان راه حل جایگزین می‌توان پارامترهاي ريسك اوراق بهادار قابل‌معاملۀ املاك و مستغلات ( مثلاً اوراق </a:t>
          </a:r>
          <a:r>
            <a:rPr lang="en-US" dirty="0" smtClean="0">
              <a:cs typeface="B Zar" pitchFamily="2" charset="-78"/>
            </a:rPr>
            <a:t>REITs</a:t>
          </a:r>
          <a:r>
            <a:rPr lang="fa-IR" dirty="0" smtClean="0">
              <a:cs typeface="B Zar" pitchFamily="2" charset="-78"/>
            </a:rPr>
            <a:t>) را به‌عنوان نمايندۀ ريسك سرمايه‌گذاري در املاك و مستغلات مورد استفاده قرار داد. </a:t>
          </a:r>
          <a:endParaRPr lang="en-US" dirty="0">
            <a:cs typeface="B Zar" pitchFamily="2" charset="-78"/>
          </a:endParaRPr>
        </a:p>
      </dgm:t>
    </dgm:pt>
    <dgm:pt modelId="{FDF2C0DC-606F-4099-9480-49025CC47BEF}" type="parTrans" cxnId="{E3CCD434-B49D-480E-9A7B-29718F45DA37}">
      <dgm:prSet/>
      <dgm:spPr/>
      <dgm:t>
        <a:bodyPr/>
        <a:lstStyle/>
        <a:p>
          <a:endParaRPr lang="en-US">
            <a:cs typeface="B Zar" pitchFamily="2" charset="-78"/>
          </a:endParaRPr>
        </a:p>
      </dgm:t>
    </dgm:pt>
    <dgm:pt modelId="{091C8137-3732-47F5-A640-3DF280753C03}" type="sibTrans" cxnId="{E3CCD434-B49D-480E-9A7B-29718F45DA37}">
      <dgm:prSet/>
      <dgm:spPr/>
      <dgm:t>
        <a:bodyPr/>
        <a:lstStyle/>
        <a:p>
          <a:endParaRPr lang="en-US">
            <a:cs typeface="B Zar" pitchFamily="2" charset="-78"/>
          </a:endParaRPr>
        </a:p>
      </dgm:t>
    </dgm:pt>
    <dgm:pt modelId="{5E94A19A-00BC-48CC-8CE0-EA4ABAB008C5}" type="pres">
      <dgm:prSet presAssocID="{F5465E31-3358-46AE-948B-43EB2970CBE9}" presName="linear" presStyleCnt="0">
        <dgm:presLayoutVars>
          <dgm:dir/>
          <dgm:animLvl val="lvl"/>
          <dgm:resizeHandles val="exact"/>
        </dgm:presLayoutVars>
      </dgm:prSet>
      <dgm:spPr/>
      <dgm:t>
        <a:bodyPr/>
        <a:lstStyle/>
        <a:p>
          <a:endParaRPr lang="en-US"/>
        </a:p>
      </dgm:t>
    </dgm:pt>
    <dgm:pt modelId="{9B6B3733-C460-4DFB-8A7B-F3E96CF00386}" type="pres">
      <dgm:prSet presAssocID="{9CD2F70B-A38D-467E-BBA6-EDEECDB841EE}" presName="parentLin" presStyleCnt="0"/>
      <dgm:spPr/>
    </dgm:pt>
    <dgm:pt modelId="{10CA6920-0342-4860-9C21-208CDEE0334C}" type="pres">
      <dgm:prSet presAssocID="{9CD2F70B-A38D-467E-BBA6-EDEECDB841EE}" presName="parentLeftMargin" presStyleLbl="node1" presStyleIdx="0" presStyleCnt="1"/>
      <dgm:spPr/>
      <dgm:t>
        <a:bodyPr/>
        <a:lstStyle/>
        <a:p>
          <a:endParaRPr lang="en-US"/>
        </a:p>
      </dgm:t>
    </dgm:pt>
    <dgm:pt modelId="{AB076474-E1D7-4E0A-9E82-4F67DE8DC8BF}" type="pres">
      <dgm:prSet presAssocID="{9CD2F70B-A38D-467E-BBA6-EDEECDB841EE}" presName="parentText" presStyleLbl="node1" presStyleIdx="0" presStyleCnt="1">
        <dgm:presLayoutVars>
          <dgm:chMax val="0"/>
          <dgm:bulletEnabled val="1"/>
        </dgm:presLayoutVars>
      </dgm:prSet>
      <dgm:spPr/>
      <dgm:t>
        <a:bodyPr/>
        <a:lstStyle/>
        <a:p>
          <a:endParaRPr lang="en-US"/>
        </a:p>
      </dgm:t>
    </dgm:pt>
    <dgm:pt modelId="{2F02A2C7-9C23-4162-98B7-2E4B86EAAF66}" type="pres">
      <dgm:prSet presAssocID="{9CD2F70B-A38D-467E-BBA6-EDEECDB841EE}" presName="negativeSpace" presStyleCnt="0"/>
      <dgm:spPr/>
    </dgm:pt>
    <dgm:pt modelId="{62B72875-7BA1-41AE-BD63-3ACB64F369FA}" type="pres">
      <dgm:prSet presAssocID="{9CD2F70B-A38D-467E-BBA6-EDEECDB841EE}" presName="childText" presStyleLbl="conFgAcc1" presStyleIdx="0" presStyleCnt="1">
        <dgm:presLayoutVars>
          <dgm:bulletEnabled val="1"/>
        </dgm:presLayoutVars>
      </dgm:prSet>
      <dgm:spPr/>
      <dgm:t>
        <a:bodyPr/>
        <a:lstStyle/>
        <a:p>
          <a:endParaRPr lang="en-US"/>
        </a:p>
      </dgm:t>
    </dgm:pt>
  </dgm:ptLst>
  <dgm:cxnLst>
    <dgm:cxn modelId="{E2A16C90-4D32-491C-8B76-99938F9110CD}" type="presOf" srcId="{9CD2F70B-A38D-467E-BBA6-EDEECDB841EE}" destId="{AB076474-E1D7-4E0A-9E82-4F67DE8DC8BF}" srcOrd="1" destOrd="0" presId="urn:microsoft.com/office/officeart/2005/8/layout/list1"/>
    <dgm:cxn modelId="{F4F1525D-6743-4E5D-8590-D952E18B2DA5}" type="presOf" srcId="{05A72E6F-8D6C-4F01-B7C5-1AEBBB1E58B5}" destId="{62B72875-7BA1-41AE-BD63-3ACB64F369FA}" srcOrd="0" destOrd="1" presId="urn:microsoft.com/office/officeart/2005/8/layout/list1"/>
    <dgm:cxn modelId="{32554BD5-9490-425F-8306-957C21B1F7B4}" srcId="{F5465E31-3358-46AE-948B-43EB2970CBE9}" destId="{9CD2F70B-A38D-467E-BBA6-EDEECDB841EE}" srcOrd="0" destOrd="0" parTransId="{6A6AD98D-6D5B-4726-881B-6DC82B924784}" sibTransId="{B0EF91EB-6128-4A44-A66A-08D39C83101F}"/>
    <dgm:cxn modelId="{097C5C1E-E5EE-4D06-9ECC-2BD18B95BA17}" type="presOf" srcId="{18DEF330-AA2E-4CFC-8578-CDE9CA4C31BE}" destId="{62B72875-7BA1-41AE-BD63-3ACB64F369FA}" srcOrd="0" destOrd="0" presId="urn:microsoft.com/office/officeart/2005/8/layout/list1"/>
    <dgm:cxn modelId="{1307EBC3-7834-48CF-9F8F-EDBB5F6810B3}" type="presOf" srcId="{F5465E31-3358-46AE-948B-43EB2970CBE9}" destId="{5E94A19A-00BC-48CC-8CE0-EA4ABAB008C5}" srcOrd="0" destOrd="0" presId="urn:microsoft.com/office/officeart/2005/8/layout/list1"/>
    <dgm:cxn modelId="{990717E2-D77C-4400-A8B3-B9B6EC449E84}" type="presOf" srcId="{9CD2F70B-A38D-467E-BBA6-EDEECDB841EE}" destId="{10CA6920-0342-4860-9C21-208CDEE0334C}" srcOrd="0" destOrd="0" presId="urn:microsoft.com/office/officeart/2005/8/layout/list1"/>
    <dgm:cxn modelId="{D8895A56-0C14-458B-9667-C101FB145881}" srcId="{9CD2F70B-A38D-467E-BBA6-EDEECDB841EE}" destId="{18DEF330-AA2E-4CFC-8578-CDE9CA4C31BE}" srcOrd="0" destOrd="0" parTransId="{6953570C-4CC8-4A65-BE40-FD88D2FA4A20}" sibTransId="{20BCBC4A-9509-477C-AF65-F24D0485788D}"/>
    <dgm:cxn modelId="{E3CCD434-B49D-480E-9A7B-29718F45DA37}" srcId="{9CD2F70B-A38D-467E-BBA6-EDEECDB841EE}" destId="{05A72E6F-8D6C-4F01-B7C5-1AEBBB1E58B5}" srcOrd="1" destOrd="0" parTransId="{FDF2C0DC-606F-4099-9480-49025CC47BEF}" sibTransId="{091C8137-3732-47F5-A640-3DF280753C03}"/>
    <dgm:cxn modelId="{316FC8A7-F5D0-4A94-88E7-1CB270F5AC45}" type="presParOf" srcId="{5E94A19A-00BC-48CC-8CE0-EA4ABAB008C5}" destId="{9B6B3733-C460-4DFB-8A7B-F3E96CF00386}" srcOrd="0" destOrd="0" presId="urn:microsoft.com/office/officeart/2005/8/layout/list1"/>
    <dgm:cxn modelId="{ED5FF2BF-F8E5-4E46-905A-2873A99E7935}" type="presParOf" srcId="{9B6B3733-C460-4DFB-8A7B-F3E96CF00386}" destId="{10CA6920-0342-4860-9C21-208CDEE0334C}" srcOrd="0" destOrd="0" presId="urn:microsoft.com/office/officeart/2005/8/layout/list1"/>
    <dgm:cxn modelId="{6CE86678-A693-4F32-A747-C0D9B333662C}" type="presParOf" srcId="{9B6B3733-C460-4DFB-8A7B-F3E96CF00386}" destId="{AB076474-E1D7-4E0A-9E82-4F67DE8DC8BF}" srcOrd="1" destOrd="0" presId="urn:microsoft.com/office/officeart/2005/8/layout/list1"/>
    <dgm:cxn modelId="{0EBC01DE-15A5-4BDB-BF11-B9C7656E7920}" type="presParOf" srcId="{5E94A19A-00BC-48CC-8CE0-EA4ABAB008C5}" destId="{2F02A2C7-9C23-4162-98B7-2E4B86EAAF66}" srcOrd="1" destOrd="0" presId="urn:microsoft.com/office/officeart/2005/8/layout/list1"/>
    <dgm:cxn modelId="{211ED8BD-4D5B-4A1C-8441-376A1AFBBC94}" type="presParOf" srcId="{5E94A19A-00BC-48CC-8CE0-EA4ABAB008C5}" destId="{62B72875-7BA1-41AE-BD63-3ACB64F369F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6EEA0-756F-40E4-B4DB-FB37E084F08B}">
      <dsp:nvSpPr>
        <dsp:cNvPr id="0" name=""/>
        <dsp:cNvSpPr/>
      </dsp:nvSpPr>
      <dsp:spPr>
        <a:xfrm>
          <a:off x="0" y="646637"/>
          <a:ext cx="8229600" cy="17529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74776" rIns="638708" bIns="298704" numCol="1" spcCol="1270" anchor="t" anchorCtr="0">
          <a:noAutofit/>
        </a:bodyPr>
        <a:lstStyle/>
        <a:p>
          <a:pPr marL="285750" lvl="1" indent="-285750" algn="l" defTabSz="1866900" rtl="0">
            <a:lnSpc>
              <a:spcPct val="90000"/>
            </a:lnSpc>
            <a:spcBef>
              <a:spcPct val="0"/>
            </a:spcBef>
            <a:spcAft>
              <a:spcPct val="15000"/>
            </a:spcAft>
            <a:buChar char="••"/>
          </a:pPr>
          <a:r>
            <a:rPr lang="en-US" sz="4200" kern="1200" dirty="0" smtClean="0">
              <a:cs typeface="B Zar" pitchFamily="2" charset="-78"/>
            </a:rPr>
            <a:t>operating cash flows</a:t>
          </a:r>
          <a:endParaRPr lang="en-US" sz="4200" kern="1200" dirty="0">
            <a:cs typeface="B Zar" pitchFamily="2" charset="-78"/>
          </a:endParaRPr>
        </a:p>
      </dsp:txBody>
      <dsp:txXfrm>
        <a:off x="0" y="646637"/>
        <a:ext cx="8229600" cy="1752975"/>
      </dsp:txXfrm>
    </dsp:sp>
    <dsp:sp modelId="{0C11DE9B-D838-477A-A6B9-C1C69CD4E2AE}">
      <dsp:nvSpPr>
        <dsp:cNvPr id="0" name=""/>
        <dsp:cNvSpPr/>
      </dsp:nvSpPr>
      <dsp:spPr>
        <a:xfrm>
          <a:off x="411480" y="26717"/>
          <a:ext cx="5760720" cy="12398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جریان‌های نقدی عملیاتی</a:t>
          </a:r>
          <a:endParaRPr lang="en-US" sz="4200" kern="1200" dirty="0">
            <a:cs typeface="B Zar" pitchFamily="2" charset="-78"/>
          </a:endParaRPr>
        </a:p>
      </dsp:txBody>
      <dsp:txXfrm>
        <a:off x="472004" y="87241"/>
        <a:ext cx="5639672" cy="1118792"/>
      </dsp:txXfrm>
    </dsp:sp>
    <dsp:sp modelId="{DEB4AB5E-F666-4429-86C3-9C2A463F8090}">
      <dsp:nvSpPr>
        <dsp:cNvPr id="0" name=""/>
        <dsp:cNvSpPr/>
      </dsp:nvSpPr>
      <dsp:spPr>
        <a:xfrm>
          <a:off x="0" y="3246332"/>
          <a:ext cx="8229600" cy="17529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74776" rIns="638708" bIns="298704" numCol="1" spcCol="1270" anchor="t" anchorCtr="0">
          <a:noAutofit/>
        </a:bodyPr>
        <a:lstStyle/>
        <a:p>
          <a:pPr marL="285750" lvl="1" indent="-285750" algn="l" defTabSz="1866900" rtl="0">
            <a:lnSpc>
              <a:spcPct val="90000"/>
            </a:lnSpc>
            <a:spcBef>
              <a:spcPct val="0"/>
            </a:spcBef>
            <a:spcAft>
              <a:spcPct val="15000"/>
            </a:spcAft>
            <a:buChar char="••"/>
          </a:pPr>
          <a:r>
            <a:rPr lang="en-US" sz="4200" kern="1200" dirty="0" smtClean="0">
              <a:cs typeface="B Zar" pitchFamily="2" charset="-78"/>
            </a:rPr>
            <a:t>reversion cash flows</a:t>
          </a:r>
          <a:endParaRPr lang="en-US" sz="4200" kern="1200" dirty="0">
            <a:cs typeface="B Zar" pitchFamily="2" charset="-78"/>
          </a:endParaRPr>
        </a:p>
      </dsp:txBody>
      <dsp:txXfrm>
        <a:off x="0" y="3246332"/>
        <a:ext cx="8229600" cy="1752975"/>
      </dsp:txXfrm>
    </dsp:sp>
    <dsp:sp modelId="{96886C80-EC07-4848-965F-1AE1E9AD9B6C}">
      <dsp:nvSpPr>
        <dsp:cNvPr id="0" name=""/>
        <dsp:cNvSpPr/>
      </dsp:nvSpPr>
      <dsp:spPr>
        <a:xfrm>
          <a:off x="411480" y="2626412"/>
          <a:ext cx="5760720" cy="123984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جریان‌های نقدی واگذاری</a:t>
          </a:r>
          <a:endParaRPr lang="en-US" sz="4200" kern="1200" dirty="0">
            <a:cs typeface="B Zar" pitchFamily="2" charset="-78"/>
          </a:endParaRPr>
        </a:p>
      </dsp:txBody>
      <dsp:txXfrm>
        <a:off x="472004" y="2686936"/>
        <a:ext cx="5639672" cy="11187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10340-5160-4D2B-B90F-FD34A8321660}">
      <dsp:nvSpPr>
        <dsp:cNvPr id="0" name=""/>
        <dsp:cNvSpPr/>
      </dsp:nvSpPr>
      <dsp:spPr>
        <a:xfrm>
          <a:off x="0" y="426452"/>
          <a:ext cx="8229600" cy="458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83184" rIns="638708" bIns="199136"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Zar" pitchFamily="2" charset="-78"/>
            </a:rPr>
            <a:t>در يكي از متداول‌ترين رويكردهاي بديل، هزينۀ حقوق سهامداران از طريق جستجوي سرمايه‌گذاران بالقوه در املاك و مستغلات و يافتن نرخ بازده مورد تقاضاي آن‌ها براي سرمايه‌گذاري در انواع املاك و مستغلات برآورد مي‌شود. در بسياري موارد، اين مطالعات براي يافتن نرخ تبديل به سرمايه‌كردن صورت مي‌گيرد كه در واقع با اندكي سهل‌انگاري مي‌توان گفت همان نرخ بازده موردنظر است. </a:t>
          </a:r>
          <a:endParaRPr lang="en-US" sz="2800" kern="1200" dirty="0">
            <a:cs typeface="B Zar" pitchFamily="2" charset="-78"/>
          </a:endParaRPr>
        </a:p>
      </dsp:txBody>
      <dsp:txXfrm>
        <a:off x="0" y="426452"/>
        <a:ext cx="8229600" cy="4586400"/>
      </dsp:txXfrm>
    </dsp:sp>
    <dsp:sp modelId="{92E95EEB-5C21-4C9E-A803-16090B39E51A}">
      <dsp:nvSpPr>
        <dsp:cNvPr id="0" name=""/>
        <dsp:cNvSpPr/>
      </dsp:nvSpPr>
      <dsp:spPr>
        <a:xfrm>
          <a:off x="411480" y="13172"/>
          <a:ext cx="5760720"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244600" rtl="1">
            <a:lnSpc>
              <a:spcPct val="90000"/>
            </a:lnSpc>
            <a:spcBef>
              <a:spcPct val="0"/>
            </a:spcBef>
            <a:spcAft>
              <a:spcPct val="35000"/>
            </a:spcAft>
          </a:pPr>
          <a:r>
            <a:rPr lang="fa-IR" sz="2800" b="1" kern="1200" dirty="0" smtClean="0">
              <a:cs typeface="B Zar" pitchFamily="2" charset="-78"/>
            </a:rPr>
            <a:t>رويكرد پيمايشی</a:t>
          </a:r>
          <a:endParaRPr lang="en-US" sz="2800" b="1" kern="1200" dirty="0">
            <a:cs typeface="B Zar" pitchFamily="2" charset="-78"/>
          </a:endParaRPr>
        </a:p>
      </dsp:txBody>
      <dsp:txXfrm>
        <a:off x="451829" y="53521"/>
        <a:ext cx="5680022" cy="7458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7D1032-6EE7-4CA6-A354-D5C453621C05}">
      <dsp:nvSpPr>
        <dsp:cNvPr id="0" name=""/>
        <dsp:cNvSpPr/>
      </dsp:nvSpPr>
      <dsp:spPr>
        <a:xfrm rot="5400000">
          <a:off x="4948241" y="-1821160"/>
          <a:ext cx="1295772"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r" defTabSz="2889250" rtl="1">
            <a:lnSpc>
              <a:spcPct val="90000"/>
            </a:lnSpc>
            <a:spcBef>
              <a:spcPct val="0"/>
            </a:spcBef>
            <a:spcAft>
              <a:spcPct val="15000"/>
            </a:spcAft>
            <a:buChar char="••"/>
          </a:pPr>
          <a:endParaRPr lang="en-US" sz="6500" kern="1200" dirty="0">
            <a:cs typeface="B Zar" panose="00000400000000000000" pitchFamily="2" charset="-78"/>
          </a:endParaRPr>
        </a:p>
      </dsp:txBody>
      <dsp:txXfrm rot="-5400000">
        <a:off x="2962655" y="227680"/>
        <a:ext cx="5203690" cy="1169264"/>
      </dsp:txXfrm>
    </dsp:sp>
    <dsp:sp modelId="{FA26E848-0CF2-47DC-9FDA-FD7FBC333C87}">
      <dsp:nvSpPr>
        <dsp:cNvPr id="0" name=""/>
        <dsp:cNvSpPr/>
      </dsp:nvSpPr>
      <dsp:spPr>
        <a:xfrm>
          <a:off x="0" y="2454"/>
          <a:ext cx="2962656" cy="1619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1">
            <a:lnSpc>
              <a:spcPct val="90000"/>
            </a:lnSpc>
            <a:spcBef>
              <a:spcPct val="0"/>
            </a:spcBef>
            <a:spcAft>
              <a:spcPct val="35000"/>
            </a:spcAft>
          </a:pPr>
          <a:r>
            <a:rPr lang="fa-IR" sz="3400" kern="1200" smtClean="0">
              <a:cs typeface="B Zar" panose="00000400000000000000" pitchFamily="2" charset="-78"/>
            </a:rPr>
            <a:t>نرخ پوشش وام</a:t>
          </a:r>
          <a:endParaRPr lang="en-US" sz="3400" kern="1200">
            <a:cs typeface="B Zar" panose="00000400000000000000" pitchFamily="2" charset="-78"/>
          </a:endParaRPr>
        </a:p>
      </dsp:txBody>
      <dsp:txXfrm>
        <a:off x="79068" y="81522"/>
        <a:ext cx="2804520" cy="1461579"/>
      </dsp:txXfrm>
    </dsp:sp>
    <dsp:sp modelId="{6E8954F6-15CE-47F0-8483-3F63C0A9A496}">
      <dsp:nvSpPr>
        <dsp:cNvPr id="0" name=""/>
        <dsp:cNvSpPr/>
      </dsp:nvSpPr>
      <dsp:spPr>
        <a:xfrm rot="5400000">
          <a:off x="4948241" y="-120459"/>
          <a:ext cx="1295772"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r" defTabSz="2889250" rtl="1">
            <a:lnSpc>
              <a:spcPct val="90000"/>
            </a:lnSpc>
            <a:spcBef>
              <a:spcPct val="0"/>
            </a:spcBef>
            <a:spcAft>
              <a:spcPct val="15000"/>
            </a:spcAft>
            <a:buChar char="••"/>
          </a:pPr>
          <a:endParaRPr lang="en-US" sz="6500" kern="1200" dirty="0">
            <a:cs typeface="B Zar" panose="00000400000000000000" pitchFamily="2" charset="-78"/>
          </a:endParaRPr>
        </a:p>
      </dsp:txBody>
      <dsp:txXfrm rot="-5400000">
        <a:off x="2962655" y="1928381"/>
        <a:ext cx="5203690" cy="1169264"/>
      </dsp:txXfrm>
    </dsp:sp>
    <dsp:sp modelId="{C974A43B-9772-4E56-BE5E-005DBAAED559}">
      <dsp:nvSpPr>
        <dsp:cNvPr id="0" name=""/>
        <dsp:cNvSpPr/>
      </dsp:nvSpPr>
      <dsp:spPr>
        <a:xfrm>
          <a:off x="0" y="1703154"/>
          <a:ext cx="2962656" cy="1619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1">
            <a:lnSpc>
              <a:spcPct val="90000"/>
            </a:lnSpc>
            <a:spcBef>
              <a:spcPct val="0"/>
            </a:spcBef>
            <a:spcAft>
              <a:spcPct val="35000"/>
            </a:spcAft>
          </a:pPr>
          <a:r>
            <a:rPr lang="fa-IR" sz="3400" kern="1200" smtClean="0">
              <a:cs typeface="B Zar" panose="00000400000000000000" pitchFamily="2" charset="-78"/>
            </a:rPr>
            <a:t>نسبت وام به ارزش</a:t>
          </a:r>
          <a:endParaRPr lang="en-US" sz="3400" kern="1200">
            <a:cs typeface="B Zar" panose="00000400000000000000" pitchFamily="2" charset="-78"/>
          </a:endParaRPr>
        </a:p>
      </dsp:txBody>
      <dsp:txXfrm>
        <a:off x="79068" y="1782222"/>
        <a:ext cx="2804520" cy="1461579"/>
      </dsp:txXfrm>
    </dsp:sp>
    <dsp:sp modelId="{1C610B65-883F-412A-84F2-B9EF93594764}">
      <dsp:nvSpPr>
        <dsp:cNvPr id="0" name=""/>
        <dsp:cNvSpPr/>
      </dsp:nvSpPr>
      <dsp:spPr>
        <a:xfrm rot="5400000">
          <a:off x="4948241" y="1580241"/>
          <a:ext cx="1295772"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r" defTabSz="2889250" rtl="1">
            <a:lnSpc>
              <a:spcPct val="90000"/>
            </a:lnSpc>
            <a:spcBef>
              <a:spcPct val="0"/>
            </a:spcBef>
            <a:spcAft>
              <a:spcPct val="15000"/>
            </a:spcAft>
            <a:buChar char="••"/>
          </a:pPr>
          <a:endParaRPr lang="en-US" sz="6500" kern="1200" dirty="0">
            <a:cs typeface="B Zar" panose="00000400000000000000" pitchFamily="2" charset="-78"/>
          </a:endParaRPr>
        </a:p>
      </dsp:txBody>
      <dsp:txXfrm rot="-5400000">
        <a:off x="2962655" y="3629081"/>
        <a:ext cx="5203690" cy="1169264"/>
      </dsp:txXfrm>
    </dsp:sp>
    <dsp:sp modelId="{D6F56BDB-23C8-4F1D-97D1-48B6A8D1EECF}">
      <dsp:nvSpPr>
        <dsp:cNvPr id="0" name=""/>
        <dsp:cNvSpPr/>
      </dsp:nvSpPr>
      <dsp:spPr>
        <a:xfrm>
          <a:off x="0" y="3403855"/>
          <a:ext cx="2962656" cy="1619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1">
            <a:lnSpc>
              <a:spcPct val="90000"/>
            </a:lnSpc>
            <a:spcBef>
              <a:spcPct val="0"/>
            </a:spcBef>
            <a:spcAft>
              <a:spcPct val="35000"/>
            </a:spcAft>
          </a:pPr>
          <a:r>
            <a:rPr lang="fa-IR" sz="3400" kern="1200" smtClean="0">
              <a:cs typeface="B Zar" panose="00000400000000000000" pitchFamily="2" charset="-78"/>
            </a:rPr>
            <a:t>نرخ سود پرداختی حق‌مالی</a:t>
          </a:r>
          <a:endParaRPr lang="en-US" sz="3400" kern="1200">
            <a:cs typeface="B Zar" panose="00000400000000000000" pitchFamily="2" charset="-78"/>
          </a:endParaRPr>
        </a:p>
      </dsp:txBody>
      <dsp:txXfrm>
        <a:off x="79068" y="3482923"/>
        <a:ext cx="2804520" cy="1461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5B0D6-2F3C-46AA-B09E-5851454DF976}">
      <dsp:nvSpPr>
        <dsp:cNvPr id="0" name=""/>
        <dsp:cNvSpPr/>
      </dsp:nvSpPr>
      <dsp:spPr>
        <a:xfrm>
          <a:off x="3303" y="283"/>
          <a:ext cx="8222993" cy="240257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fa-IR" sz="6500" kern="1200" dirty="0" smtClean="0">
              <a:cs typeface="B Zar" pitchFamily="2" charset="-78"/>
            </a:rPr>
            <a:t>مترادف‌ها </a:t>
          </a:r>
          <a:endParaRPr lang="en-US" sz="6500" kern="1200" dirty="0">
            <a:cs typeface="B Zar" pitchFamily="2" charset="-78"/>
          </a:endParaRPr>
        </a:p>
      </dsp:txBody>
      <dsp:txXfrm>
        <a:off x="73672" y="70652"/>
        <a:ext cx="8082255" cy="2261839"/>
      </dsp:txXfrm>
    </dsp:sp>
    <dsp:sp modelId="{F77C49D1-0571-455E-9EE8-B3F743B43BFE}">
      <dsp:nvSpPr>
        <dsp:cNvPr id="0" name=""/>
        <dsp:cNvSpPr/>
      </dsp:nvSpPr>
      <dsp:spPr>
        <a:xfrm>
          <a:off x="3303" y="2623163"/>
          <a:ext cx="1541040" cy="240257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نرخ بازده موردنظر</a:t>
          </a:r>
          <a:endParaRPr lang="en-US" sz="3500" kern="1200" dirty="0">
            <a:cs typeface="B Zar" pitchFamily="2" charset="-78"/>
          </a:endParaRPr>
        </a:p>
      </dsp:txBody>
      <dsp:txXfrm>
        <a:off x="48439" y="2668299"/>
        <a:ext cx="1450768" cy="2312305"/>
      </dsp:txXfrm>
    </dsp:sp>
    <dsp:sp modelId="{11A16801-7939-4B44-81F7-19282379A0BE}">
      <dsp:nvSpPr>
        <dsp:cNvPr id="0" name=""/>
        <dsp:cNvSpPr/>
      </dsp:nvSpPr>
      <dsp:spPr>
        <a:xfrm>
          <a:off x="1673791" y="2623163"/>
          <a:ext cx="1541040" cy="240257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میانگین هزینۀ سرمایه</a:t>
          </a:r>
          <a:endParaRPr lang="en-US" sz="3500" kern="1200" dirty="0">
            <a:cs typeface="B Zar" pitchFamily="2" charset="-78"/>
          </a:endParaRPr>
        </a:p>
      </dsp:txBody>
      <dsp:txXfrm>
        <a:off x="1718927" y="2668299"/>
        <a:ext cx="1450768" cy="2312305"/>
      </dsp:txXfrm>
    </dsp:sp>
    <dsp:sp modelId="{6B6353B3-11D0-4284-82FC-9D22F62D5B48}">
      <dsp:nvSpPr>
        <dsp:cNvPr id="0" name=""/>
        <dsp:cNvSpPr/>
      </dsp:nvSpPr>
      <dsp:spPr>
        <a:xfrm>
          <a:off x="3344279" y="2623163"/>
          <a:ext cx="1541040" cy="240257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هزینۀ سرمایه</a:t>
          </a:r>
          <a:endParaRPr lang="en-US" sz="3500" kern="1200" dirty="0">
            <a:cs typeface="B Zar" pitchFamily="2" charset="-78"/>
          </a:endParaRPr>
        </a:p>
      </dsp:txBody>
      <dsp:txXfrm>
        <a:off x="3389415" y="2668299"/>
        <a:ext cx="1450768" cy="2312305"/>
      </dsp:txXfrm>
    </dsp:sp>
    <dsp:sp modelId="{9347B238-6718-4075-9700-5864A331BDF5}">
      <dsp:nvSpPr>
        <dsp:cNvPr id="0" name=""/>
        <dsp:cNvSpPr/>
      </dsp:nvSpPr>
      <dsp:spPr>
        <a:xfrm>
          <a:off x="5014767" y="2623163"/>
          <a:ext cx="1541040" cy="240257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هزینۀ فرصت سرمایه</a:t>
          </a:r>
          <a:endParaRPr lang="en-US" sz="3500" kern="1200" dirty="0">
            <a:cs typeface="B Zar" pitchFamily="2" charset="-78"/>
          </a:endParaRPr>
        </a:p>
      </dsp:txBody>
      <dsp:txXfrm>
        <a:off x="5059903" y="2668299"/>
        <a:ext cx="1450768" cy="2312305"/>
      </dsp:txXfrm>
    </dsp:sp>
    <dsp:sp modelId="{97BE063A-9099-453D-BD10-93D0C36605A1}">
      <dsp:nvSpPr>
        <dsp:cNvPr id="0" name=""/>
        <dsp:cNvSpPr/>
      </dsp:nvSpPr>
      <dsp:spPr>
        <a:xfrm>
          <a:off x="6685256" y="2623163"/>
          <a:ext cx="1541040" cy="2402577"/>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نرخ تنزیل</a:t>
          </a:r>
          <a:endParaRPr lang="en-US" sz="3500" kern="1200" dirty="0">
            <a:cs typeface="B Zar" pitchFamily="2" charset="-78"/>
          </a:endParaRPr>
        </a:p>
      </dsp:txBody>
      <dsp:txXfrm>
        <a:off x="6730392" y="2668299"/>
        <a:ext cx="1450768" cy="231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7E959-189E-4E4C-ACA8-7A68F582190F}">
      <dsp:nvSpPr>
        <dsp:cNvPr id="0" name=""/>
        <dsp:cNvSpPr/>
      </dsp:nvSpPr>
      <dsp:spPr>
        <a:xfrm>
          <a:off x="84382" y="0"/>
          <a:ext cx="8229600" cy="5021116"/>
        </a:xfrm>
        <a:prstGeom prst="doubleWave">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t" anchorCtr="0">
          <a:noAutofit/>
        </a:bodyPr>
        <a:lstStyle/>
        <a:p>
          <a:pPr lvl="0" algn="ctr" defTabSz="2133600" rtl="1">
            <a:lnSpc>
              <a:spcPct val="90000"/>
            </a:lnSpc>
            <a:spcBef>
              <a:spcPct val="0"/>
            </a:spcBef>
            <a:spcAft>
              <a:spcPct val="35000"/>
            </a:spcAft>
          </a:pPr>
          <a:endParaRPr lang="fa-IR" sz="4800" kern="1200" dirty="0" smtClean="0">
            <a:cs typeface="B Titr" pitchFamily="2" charset="-78"/>
          </a:endParaRPr>
        </a:p>
        <a:p>
          <a:pPr lvl="0" algn="ctr" defTabSz="2133600" rtl="1">
            <a:lnSpc>
              <a:spcPct val="90000"/>
            </a:lnSpc>
            <a:spcBef>
              <a:spcPct val="0"/>
            </a:spcBef>
            <a:spcAft>
              <a:spcPct val="35000"/>
            </a:spcAft>
          </a:pPr>
          <a:r>
            <a:rPr lang="fa-IR" sz="4800" kern="1200" dirty="0" smtClean="0">
              <a:cs typeface="B Titr" pitchFamily="2" charset="-78"/>
            </a:rPr>
            <a:t>هزینۀ سرمایه</a:t>
          </a:r>
          <a:endParaRPr lang="en-US" sz="4800" kern="1200" dirty="0">
            <a:cs typeface="B Tit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هزینۀ تأمین هر واحد سرمایه چقدر است؟</a:t>
          </a:r>
          <a:endParaRPr lang="en-US" sz="2800" kern="1200" dirty="0">
            <a:cs typeface="B Zar" pitchFamily="2" charset="-78"/>
          </a:endParaRPr>
        </a:p>
      </dsp:txBody>
      <dsp:txXfrm>
        <a:off x="2232414" y="0"/>
        <a:ext cx="6081568" cy="5021116"/>
      </dsp:txXfrm>
    </dsp:sp>
    <dsp:sp modelId="{B8BF87D3-5DAE-4A44-B6FE-D8D393E8257E}">
      <dsp:nvSpPr>
        <dsp:cNvPr id="0" name=""/>
        <dsp:cNvSpPr/>
      </dsp:nvSpPr>
      <dsp:spPr>
        <a:xfrm>
          <a:off x="288928" y="990586"/>
          <a:ext cx="2987673" cy="3145910"/>
        </a:xfrm>
        <a:prstGeom prst="roundRect">
          <a:avLst>
            <a:gd name="adj" fmla="val 10000"/>
          </a:avLst>
        </a:prstGeom>
        <a:blipFill rotWithShape="0">
          <a:blip xmlns:r="http://schemas.openxmlformats.org/officeDocument/2006/relationships" r:embed="rId1"/>
          <a:stretch>
            <a:fillRect/>
          </a:stretch>
        </a:blip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06FBB-51FA-4268-B9C7-DC3D291DE0BA}">
      <dsp:nvSpPr>
        <dsp:cNvPr id="0" name=""/>
        <dsp:cNvSpPr/>
      </dsp:nvSpPr>
      <dsp:spPr>
        <a:xfrm>
          <a:off x="0" y="0"/>
          <a:ext cx="8229600" cy="5026025"/>
        </a:xfrm>
        <a:prstGeom prst="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20040" tIns="320040" rIns="320040" bIns="320040" numCol="1" spcCol="1270" anchor="ctr" anchorCtr="0">
          <a:noAutofit/>
        </a:bodyPr>
        <a:lstStyle/>
        <a:p>
          <a:pPr lvl="0" algn="ctr" defTabSz="2000250" rtl="1">
            <a:lnSpc>
              <a:spcPct val="90000"/>
            </a:lnSpc>
            <a:spcBef>
              <a:spcPct val="0"/>
            </a:spcBef>
            <a:spcAft>
              <a:spcPct val="35000"/>
            </a:spcAft>
          </a:pPr>
          <a:r>
            <a:rPr lang="fa-IR" sz="4500" kern="1200" dirty="0" smtClean="0">
              <a:cs typeface="B Zar" pitchFamily="2" charset="-78"/>
            </a:rPr>
            <a:t>اجزای سرمایه </a:t>
          </a:r>
          <a:endParaRPr lang="en-US" sz="4500" kern="1200" dirty="0" smtClean="0">
            <a:cs typeface="B Zar" pitchFamily="2" charset="-78"/>
          </a:endParaRPr>
        </a:p>
        <a:p>
          <a:pPr lvl="0" algn="ctr" defTabSz="2000250" rtl="1">
            <a:lnSpc>
              <a:spcPct val="90000"/>
            </a:lnSpc>
            <a:spcBef>
              <a:spcPct val="0"/>
            </a:spcBef>
            <a:spcAft>
              <a:spcPct val="35000"/>
            </a:spcAft>
          </a:pPr>
          <a:r>
            <a:rPr lang="fa-IR" sz="4500" kern="1200" dirty="0" smtClean="0">
              <a:cs typeface="B Zar" pitchFamily="2" charset="-78"/>
            </a:rPr>
            <a:t>(</a:t>
          </a:r>
          <a:r>
            <a:rPr lang="en-US" sz="4500" kern="1200" dirty="0" smtClean="0">
              <a:cs typeface="B Zar" pitchFamily="2" charset="-78"/>
            </a:rPr>
            <a:t>capital components</a:t>
          </a:r>
          <a:r>
            <a:rPr lang="fa-IR" sz="4500" kern="1200" dirty="0" smtClean="0">
              <a:cs typeface="B Zar" pitchFamily="2" charset="-78"/>
            </a:rPr>
            <a:t>)</a:t>
          </a:r>
          <a:endParaRPr lang="en-US" sz="4500" kern="1200" dirty="0">
            <a:cs typeface="B Zar" pitchFamily="2" charset="-78"/>
          </a:endParaRPr>
        </a:p>
      </dsp:txBody>
      <dsp:txXfrm>
        <a:off x="0" y="0"/>
        <a:ext cx="8229600" cy="2714053"/>
      </dsp:txXfrm>
    </dsp:sp>
    <dsp:sp modelId="{32212293-1E23-4D20-ABF2-E6DEBE2CB21B}">
      <dsp:nvSpPr>
        <dsp:cNvPr id="0" name=""/>
        <dsp:cNvSpPr/>
      </dsp:nvSpPr>
      <dsp:spPr>
        <a:xfrm>
          <a:off x="0" y="2613532"/>
          <a:ext cx="8229600" cy="2311971"/>
        </a:xfrm>
        <a:prstGeom prst="rect">
          <a:avLst/>
        </a:prstGeom>
        <a:solidFill>
          <a:schemeClr val="accent2">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70256" tIns="48260" rIns="270256" bIns="48260" numCol="1" spcCol="1270" anchor="ctr" anchorCtr="0">
          <a:noAutofit/>
        </a:bodyPr>
        <a:lstStyle/>
        <a:p>
          <a:pPr lvl="0" algn="ctr" defTabSz="1689100" rtl="1">
            <a:lnSpc>
              <a:spcPct val="90000"/>
            </a:lnSpc>
            <a:spcBef>
              <a:spcPct val="0"/>
            </a:spcBef>
            <a:spcAft>
              <a:spcPct val="35000"/>
            </a:spcAft>
          </a:pPr>
          <a:r>
            <a:rPr lang="fa-IR" sz="3800" kern="1200" dirty="0" smtClean="0">
              <a:cs typeface="B Zar" pitchFamily="2" charset="-78"/>
            </a:rPr>
            <a:t>به اجزای تشکیل‌دهندۀ سرمایۀ شرکت گویند. اجزای سرمایه می‌تواند شامل سهام عادی، سهام ممتاز، اوراق قرضه و ... باشد.</a:t>
          </a:r>
          <a:endParaRPr lang="en-US" sz="3800" kern="1200" dirty="0">
            <a:cs typeface="B Zar" pitchFamily="2" charset="-78"/>
          </a:endParaRPr>
        </a:p>
      </dsp:txBody>
      <dsp:txXfrm>
        <a:off x="0" y="2613532"/>
        <a:ext cx="8229600" cy="23119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574B0-34F8-484A-AFCE-69A566945E42}">
      <dsp:nvSpPr>
        <dsp:cNvPr id="0" name=""/>
        <dsp:cNvSpPr/>
      </dsp:nvSpPr>
      <dsp:spPr>
        <a:xfrm>
          <a:off x="0" y="35275"/>
          <a:ext cx="6830568" cy="150401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121920" numCol="1" spcCol="1270" anchor="t"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میانگین موزون هزینۀ سرمایه</a:t>
          </a:r>
          <a:endParaRPr lang="en-US" sz="3200" kern="1200" dirty="0">
            <a:cs typeface="B Titr" pitchFamily="2" charset="-78"/>
          </a:endParaRPr>
        </a:p>
      </dsp:txBody>
      <dsp:txXfrm>
        <a:off x="0" y="35275"/>
        <a:ext cx="6830568" cy="1002674"/>
      </dsp:txXfrm>
    </dsp:sp>
    <dsp:sp modelId="{AE969557-A1F7-4115-B1FB-C4FB068DB81C}">
      <dsp:nvSpPr>
        <dsp:cNvPr id="0" name=""/>
        <dsp:cNvSpPr/>
      </dsp:nvSpPr>
      <dsp:spPr>
        <a:xfrm>
          <a:off x="1399032" y="1037949"/>
          <a:ext cx="6830568" cy="39528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r" defTabSz="800100" rtl="1">
            <a:lnSpc>
              <a:spcPct val="90000"/>
            </a:lnSpc>
            <a:spcBef>
              <a:spcPct val="0"/>
            </a:spcBef>
            <a:spcAft>
              <a:spcPct val="15000"/>
            </a:spcAft>
            <a:buChar char="••"/>
          </a:pPr>
          <a:endParaRPr lang="en-US" sz="1800" kern="1200" dirty="0"/>
        </a:p>
        <a:p>
          <a:pPr marL="171450" lvl="1" indent="-171450" algn="r" defTabSz="800100" rtl="1">
            <a:lnSpc>
              <a:spcPct val="90000"/>
            </a:lnSpc>
            <a:spcBef>
              <a:spcPct val="0"/>
            </a:spcBef>
            <a:spcAft>
              <a:spcPct val="15000"/>
            </a:spcAft>
            <a:buChar char="••"/>
          </a:pPr>
          <a:endParaRPr lang="en-US" sz="1800" kern="1200" dirty="0"/>
        </a:p>
        <a:p>
          <a:pPr marL="171450" lvl="1" indent="-171450" algn="r" defTabSz="800100" rtl="1">
            <a:lnSpc>
              <a:spcPct val="90000"/>
            </a:lnSpc>
            <a:spcBef>
              <a:spcPct val="0"/>
            </a:spcBef>
            <a:spcAft>
              <a:spcPct val="15000"/>
            </a:spcAft>
            <a:buChar char="••"/>
          </a:pPr>
          <a:endParaRPr lang="en-US" sz="1800" kern="1200" dirty="0"/>
        </a:p>
        <a:p>
          <a:pPr marL="171450" lvl="1" indent="-171450" algn="r" defTabSz="800100" rtl="1">
            <a:lnSpc>
              <a:spcPct val="90000"/>
            </a:lnSpc>
            <a:spcBef>
              <a:spcPct val="0"/>
            </a:spcBef>
            <a:spcAft>
              <a:spcPct val="15000"/>
            </a:spcAft>
            <a:buChar char="••"/>
          </a:pPr>
          <a:endParaRPr lang="en-US" sz="1800" kern="1200" dirty="0">
            <a:latin typeface="Times" pitchFamily="18" charset="0"/>
            <a:cs typeface="B Zar" pitchFamily="2" charset="-78"/>
          </a:endParaRPr>
        </a:p>
        <a:p>
          <a:pPr marL="171450" lvl="1" indent="-171450" algn="r" defTabSz="800100" rtl="1">
            <a:lnSpc>
              <a:spcPct val="90000"/>
            </a:lnSpc>
            <a:spcBef>
              <a:spcPct val="0"/>
            </a:spcBef>
            <a:spcAft>
              <a:spcPct val="15000"/>
            </a:spcAft>
            <a:buChar char="••"/>
          </a:pPr>
          <a:r>
            <a:rPr lang="en-US" sz="1800" kern="1200" dirty="0" err="1" smtClean="0">
              <a:latin typeface="Times" pitchFamily="18" charset="0"/>
              <a:cs typeface="B Zar" pitchFamily="2" charset="-78"/>
            </a:rPr>
            <a:t>K</a:t>
          </a:r>
          <a:r>
            <a:rPr lang="en-US" sz="1800" kern="1200" baseline="-25000" dirty="0" err="1" smtClean="0">
              <a:latin typeface="Times" pitchFamily="18" charset="0"/>
              <a:cs typeface="B Zar" pitchFamily="2" charset="-78"/>
            </a:rPr>
            <a:t>d</a:t>
          </a:r>
          <a:r>
            <a:rPr lang="fa-IR" sz="1800" kern="1200" dirty="0" smtClean="0">
              <a:latin typeface="Times" pitchFamily="18" charset="0"/>
              <a:cs typeface="B Zar" pitchFamily="2" charset="-78"/>
            </a:rPr>
            <a:t>: نرخ بازده موردنظر اوراق قرضه </a:t>
          </a:r>
          <a:endParaRPr lang="en-US" sz="1800" kern="1200" dirty="0">
            <a:latin typeface="Times" pitchFamily="18" charset="0"/>
            <a:cs typeface="B Zar" pitchFamily="2" charset="-78"/>
          </a:endParaRPr>
        </a:p>
        <a:p>
          <a:pPr marL="171450" lvl="1" indent="-171450" algn="r" defTabSz="800100" rtl="1">
            <a:lnSpc>
              <a:spcPct val="90000"/>
            </a:lnSpc>
            <a:spcBef>
              <a:spcPct val="0"/>
            </a:spcBef>
            <a:spcAft>
              <a:spcPct val="15000"/>
            </a:spcAft>
            <a:buChar char="••"/>
          </a:pPr>
          <a:r>
            <a:rPr lang="en-US" sz="1800" kern="1200" dirty="0" smtClean="0"/>
            <a:t>W</a:t>
          </a:r>
          <a:r>
            <a:rPr lang="en-US" sz="1800" kern="1200" baseline="-25000" dirty="0" smtClean="0"/>
            <a:t>d</a:t>
          </a:r>
          <a:r>
            <a:rPr lang="fa-IR" sz="1800" kern="1200" dirty="0" smtClean="0">
              <a:latin typeface="Times" pitchFamily="18" charset="0"/>
              <a:cs typeface="B Zar" pitchFamily="2" charset="-78"/>
            </a:rPr>
            <a:t>: وزن نسبی اوراق قرضه در  تأمین مالی</a:t>
          </a:r>
          <a:endParaRPr lang="en-US" sz="1800" kern="1200" dirty="0">
            <a:latin typeface="Times" pitchFamily="18" charset="0"/>
            <a:cs typeface="B Zar" pitchFamily="2" charset="-78"/>
          </a:endParaRPr>
        </a:p>
        <a:p>
          <a:pPr marL="171450" lvl="1" indent="-171450" algn="r" defTabSz="800100" rtl="1">
            <a:lnSpc>
              <a:spcPct val="90000"/>
            </a:lnSpc>
            <a:spcBef>
              <a:spcPct val="0"/>
            </a:spcBef>
            <a:spcAft>
              <a:spcPct val="15000"/>
            </a:spcAft>
            <a:buChar char="••"/>
          </a:pPr>
          <a:r>
            <a:rPr lang="en-US" sz="1800" kern="1200" dirty="0" err="1" smtClean="0">
              <a:latin typeface="Times" pitchFamily="18" charset="0"/>
              <a:cs typeface="B Zar" pitchFamily="2" charset="-78"/>
            </a:rPr>
            <a:t>K</a:t>
          </a:r>
          <a:r>
            <a:rPr lang="en-US" sz="1800" kern="1200" baseline="-25000" dirty="0" err="1" smtClean="0">
              <a:latin typeface="Times" pitchFamily="18" charset="0"/>
              <a:cs typeface="B Zar" pitchFamily="2" charset="-78"/>
            </a:rPr>
            <a:t>ps</a:t>
          </a:r>
          <a:r>
            <a:rPr lang="fa-IR" sz="1800" kern="1200" baseline="-25000" dirty="0" smtClean="0">
              <a:latin typeface="Times" pitchFamily="18" charset="0"/>
              <a:cs typeface="B Zar" pitchFamily="2" charset="-78"/>
            </a:rPr>
            <a:t>: </a:t>
          </a:r>
          <a:r>
            <a:rPr lang="fa-IR" sz="1800" kern="1200" dirty="0" smtClean="0">
              <a:latin typeface="Times" pitchFamily="18" charset="0"/>
              <a:cs typeface="B Zar" pitchFamily="2" charset="-78"/>
            </a:rPr>
            <a:t>نرخ بازده موردنظر سهام ممتاز</a:t>
          </a:r>
          <a:endParaRPr lang="en-US" sz="1800" kern="1200" dirty="0">
            <a:latin typeface="Times" pitchFamily="18" charset="0"/>
            <a:cs typeface="B Zar" pitchFamily="2" charset="-78"/>
          </a:endParaRPr>
        </a:p>
        <a:p>
          <a:pPr marL="171450" lvl="1" indent="-171450" algn="r" defTabSz="800100" rtl="1">
            <a:lnSpc>
              <a:spcPct val="90000"/>
            </a:lnSpc>
            <a:spcBef>
              <a:spcPct val="0"/>
            </a:spcBef>
            <a:spcAft>
              <a:spcPct val="15000"/>
            </a:spcAft>
            <a:buChar char="••"/>
          </a:pPr>
          <a:r>
            <a:rPr lang="en-US" sz="1800" kern="1200" dirty="0" err="1" smtClean="0"/>
            <a:t>W</a:t>
          </a:r>
          <a:r>
            <a:rPr lang="en-US" sz="1800" kern="1200" baseline="-25000" dirty="0" err="1" smtClean="0"/>
            <a:t>ps</a:t>
          </a:r>
          <a:r>
            <a:rPr lang="fa-IR" sz="1800" kern="1200" dirty="0" smtClean="0">
              <a:latin typeface="Times" pitchFamily="18" charset="0"/>
              <a:cs typeface="B Zar" pitchFamily="2" charset="-78"/>
            </a:rPr>
            <a:t>: وزن نسبی سهام ممتاز در  تأمین مالی</a:t>
          </a:r>
          <a:endParaRPr lang="en-US" sz="1800" kern="1200" dirty="0">
            <a:latin typeface="Times" pitchFamily="18" charset="0"/>
            <a:cs typeface="B Zar" pitchFamily="2" charset="-78"/>
          </a:endParaRPr>
        </a:p>
        <a:p>
          <a:pPr marL="171450" lvl="1" indent="-171450" algn="r" defTabSz="800100" rtl="1">
            <a:lnSpc>
              <a:spcPct val="90000"/>
            </a:lnSpc>
            <a:spcBef>
              <a:spcPct val="0"/>
            </a:spcBef>
            <a:spcAft>
              <a:spcPct val="15000"/>
            </a:spcAft>
            <a:buChar char="••"/>
          </a:pPr>
          <a:r>
            <a:rPr lang="en-US" sz="1800" kern="1200" dirty="0" smtClean="0">
              <a:latin typeface="Times" pitchFamily="18" charset="0"/>
              <a:cs typeface="B Zar" pitchFamily="2" charset="-78"/>
            </a:rPr>
            <a:t>K</a:t>
          </a:r>
          <a:r>
            <a:rPr lang="en-US" sz="1800" kern="1200" baseline="-25000" dirty="0" smtClean="0">
              <a:latin typeface="Times" pitchFamily="18" charset="0"/>
              <a:cs typeface="B Zar" pitchFamily="2" charset="-78"/>
            </a:rPr>
            <a:t>s</a:t>
          </a:r>
          <a:r>
            <a:rPr lang="fa-IR" sz="1800" kern="1200" dirty="0" smtClean="0">
              <a:latin typeface="Times" pitchFamily="18" charset="0"/>
              <a:cs typeface="B Zar" pitchFamily="2" charset="-78"/>
            </a:rPr>
            <a:t>: نرخ بازده موردنظر سهام عادی</a:t>
          </a:r>
          <a:endParaRPr lang="en-US" sz="1800" kern="1200" dirty="0">
            <a:latin typeface="Times" pitchFamily="18" charset="0"/>
            <a:cs typeface="B Zar" pitchFamily="2" charset="-78"/>
          </a:endParaRPr>
        </a:p>
        <a:p>
          <a:pPr marL="171450" lvl="1" indent="-171450" algn="r" defTabSz="800100" rtl="1">
            <a:lnSpc>
              <a:spcPct val="90000"/>
            </a:lnSpc>
            <a:spcBef>
              <a:spcPct val="0"/>
            </a:spcBef>
            <a:spcAft>
              <a:spcPct val="15000"/>
            </a:spcAft>
            <a:buChar char="••"/>
          </a:pPr>
          <a:r>
            <a:rPr lang="en-US" sz="1800" kern="1200" dirty="0" smtClean="0">
              <a:latin typeface="Times" pitchFamily="18" charset="0"/>
              <a:cs typeface="B Zar" pitchFamily="2" charset="-78"/>
            </a:rPr>
            <a:t>T</a:t>
          </a:r>
          <a:r>
            <a:rPr lang="fa-IR" sz="1800" kern="1200" dirty="0" smtClean="0">
              <a:latin typeface="Times" pitchFamily="18" charset="0"/>
              <a:cs typeface="B Zar" pitchFamily="2" charset="-78"/>
            </a:rPr>
            <a:t>: نرخ نهایی مالیات بر درآمد شرکت</a:t>
          </a:r>
          <a:endParaRPr lang="en-US" sz="1800" kern="1200" dirty="0">
            <a:cs typeface="B Zar" pitchFamily="2" charset="-78"/>
          </a:endParaRPr>
        </a:p>
      </dsp:txBody>
      <dsp:txXfrm>
        <a:off x="1514806" y="1153723"/>
        <a:ext cx="6599020" cy="37212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A7CE8-CD05-494E-A7B0-5DA5E6E64CCF}">
      <dsp:nvSpPr>
        <dsp:cNvPr id="0" name=""/>
        <dsp:cNvSpPr/>
      </dsp:nvSpPr>
      <dsp:spPr>
        <a:xfrm>
          <a:off x="816530" y="464"/>
          <a:ext cx="1832371" cy="183237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Zar" pitchFamily="2" charset="-78"/>
            </a:rPr>
            <a:t>نرخ بازده بدون ریسک</a:t>
          </a:r>
          <a:endParaRPr lang="en-US" sz="2500" kern="1200" dirty="0">
            <a:cs typeface="B Zar" pitchFamily="2" charset="-78"/>
          </a:endParaRPr>
        </a:p>
      </dsp:txBody>
      <dsp:txXfrm>
        <a:off x="1084875" y="268809"/>
        <a:ext cx="1295681" cy="1295681"/>
      </dsp:txXfrm>
    </dsp:sp>
    <dsp:sp modelId="{E5133AA0-3BE8-4622-AB78-F95E9EEEE1A9}">
      <dsp:nvSpPr>
        <dsp:cNvPr id="0" name=""/>
        <dsp:cNvSpPr/>
      </dsp:nvSpPr>
      <dsp:spPr>
        <a:xfrm>
          <a:off x="1201328" y="1981624"/>
          <a:ext cx="1062775" cy="1062775"/>
        </a:xfrm>
        <a:prstGeom prst="mathPlus">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cs typeface="B Zar" pitchFamily="2" charset="-78"/>
          </a:endParaRPr>
        </a:p>
      </dsp:txBody>
      <dsp:txXfrm>
        <a:off x="1342199" y="2388029"/>
        <a:ext cx="781033" cy="249965"/>
      </dsp:txXfrm>
    </dsp:sp>
    <dsp:sp modelId="{2041EC2A-9B70-4ED9-BE2B-72A2DA322DC3}">
      <dsp:nvSpPr>
        <dsp:cNvPr id="0" name=""/>
        <dsp:cNvSpPr/>
      </dsp:nvSpPr>
      <dsp:spPr>
        <a:xfrm>
          <a:off x="816530" y="3193188"/>
          <a:ext cx="1832371" cy="183237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Zar" pitchFamily="2" charset="-78"/>
            </a:rPr>
            <a:t>صرف ریسک</a:t>
          </a:r>
          <a:endParaRPr lang="en-US" sz="2500" kern="1200" dirty="0">
            <a:cs typeface="B Zar" pitchFamily="2" charset="-78"/>
          </a:endParaRPr>
        </a:p>
      </dsp:txBody>
      <dsp:txXfrm>
        <a:off x="1084875" y="3461533"/>
        <a:ext cx="1295681" cy="1295681"/>
      </dsp:txXfrm>
    </dsp:sp>
    <dsp:sp modelId="{18BE4EEE-3AB4-4A9A-8757-F926913AD27D}">
      <dsp:nvSpPr>
        <dsp:cNvPr id="0" name=""/>
        <dsp:cNvSpPr/>
      </dsp:nvSpPr>
      <dsp:spPr>
        <a:xfrm>
          <a:off x="2923758" y="2172191"/>
          <a:ext cx="582694" cy="68164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cs typeface="B Zar" pitchFamily="2" charset="-78"/>
          </a:endParaRPr>
        </a:p>
      </dsp:txBody>
      <dsp:txXfrm>
        <a:off x="2923758" y="2308519"/>
        <a:ext cx="407886" cy="408986"/>
      </dsp:txXfrm>
    </dsp:sp>
    <dsp:sp modelId="{184B9457-C49F-4766-825F-A1858C292359}">
      <dsp:nvSpPr>
        <dsp:cNvPr id="0" name=""/>
        <dsp:cNvSpPr/>
      </dsp:nvSpPr>
      <dsp:spPr>
        <a:xfrm>
          <a:off x="3748325" y="680640"/>
          <a:ext cx="3664743" cy="3664743"/>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740" tIns="78740" rIns="78740" bIns="78740" numCol="1" spcCol="1270" anchor="ctr" anchorCtr="0">
          <a:noAutofit/>
        </a:bodyPr>
        <a:lstStyle/>
        <a:p>
          <a:pPr lvl="0" algn="ctr" defTabSz="2755900" rtl="1">
            <a:lnSpc>
              <a:spcPct val="90000"/>
            </a:lnSpc>
            <a:spcBef>
              <a:spcPct val="0"/>
            </a:spcBef>
            <a:spcAft>
              <a:spcPct val="35000"/>
            </a:spcAft>
          </a:pPr>
          <a:r>
            <a:rPr lang="fa-IR" sz="6200" kern="1200" dirty="0" smtClean="0">
              <a:cs typeface="B Zar" pitchFamily="2" charset="-78"/>
            </a:rPr>
            <a:t>هزینۀ سرمایه</a:t>
          </a:r>
          <a:endParaRPr lang="fa-IR" sz="6200" kern="1200" dirty="0">
            <a:cs typeface="B Zar" pitchFamily="2" charset="-78"/>
          </a:endParaRPr>
        </a:p>
      </dsp:txBody>
      <dsp:txXfrm>
        <a:off x="4285014" y="1217329"/>
        <a:ext cx="2591365" cy="25913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434FC-BBFC-41EA-A6C6-A3070E623296}">
      <dsp:nvSpPr>
        <dsp:cNvPr id="0" name=""/>
        <dsp:cNvSpPr/>
      </dsp:nvSpPr>
      <dsp:spPr>
        <a:xfrm>
          <a:off x="3003803" y="1130786"/>
          <a:ext cx="2221992" cy="2221992"/>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r>
            <a:rPr lang="fa-IR" sz="3700" kern="1200" dirty="0" smtClean="0">
              <a:cs typeface="B Titr" pitchFamily="2" charset="-78"/>
            </a:rPr>
            <a:t>هزینۀ سرمایه</a:t>
          </a:r>
          <a:endParaRPr lang="en-US" sz="3700" kern="1200" dirty="0">
            <a:cs typeface="B Titr" pitchFamily="2" charset="-78"/>
          </a:endParaRPr>
        </a:p>
      </dsp:txBody>
      <dsp:txXfrm>
        <a:off x="3329206" y="1456189"/>
        <a:ext cx="1571186" cy="1571186"/>
      </dsp:txXfrm>
    </dsp:sp>
    <dsp:sp modelId="{EC40FFA4-0C61-4173-82F7-B41AC74A07A8}">
      <dsp:nvSpPr>
        <dsp:cNvPr id="0" name=""/>
        <dsp:cNvSpPr/>
      </dsp:nvSpPr>
      <dsp:spPr>
        <a:xfrm rot="12529945">
          <a:off x="1474213" y="935552"/>
          <a:ext cx="1685855" cy="633267"/>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C419AE4-D0DF-402B-AAF0-9F6FAAD9D494}">
      <dsp:nvSpPr>
        <dsp:cNvPr id="0" name=""/>
        <dsp:cNvSpPr/>
      </dsp:nvSpPr>
      <dsp:spPr>
        <a:xfrm>
          <a:off x="523261" y="1328"/>
          <a:ext cx="2110892" cy="168871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سرمایه‌گذاری</a:t>
          </a:r>
          <a:endParaRPr lang="en-US" sz="3000" kern="1200" dirty="0">
            <a:cs typeface="B Titr" pitchFamily="2" charset="-78"/>
          </a:endParaRPr>
        </a:p>
      </dsp:txBody>
      <dsp:txXfrm>
        <a:off x="572722" y="50789"/>
        <a:ext cx="2011970" cy="1589791"/>
      </dsp:txXfrm>
    </dsp:sp>
    <dsp:sp modelId="{BEF908E6-E28B-4478-872B-78BEA033560F}">
      <dsp:nvSpPr>
        <dsp:cNvPr id="0" name=""/>
        <dsp:cNvSpPr/>
      </dsp:nvSpPr>
      <dsp:spPr>
        <a:xfrm rot="19870055">
          <a:off x="5069530" y="935552"/>
          <a:ext cx="1685855" cy="633267"/>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9CB1232-C4AE-41E8-9F9C-A382549C43BC}">
      <dsp:nvSpPr>
        <dsp:cNvPr id="0" name=""/>
        <dsp:cNvSpPr/>
      </dsp:nvSpPr>
      <dsp:spPr>
        <a:xfrm>
          <a:off x="5595446" y="1328"/>
          <a:ext cx="2110892" cy="168871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ساختار سرمایه</a:t>
          </a:r>
          <a:endParaRPr lang="en-US" sz="3000" kern="1200" dirty="0">
            <a:cs typeface="B Titr" pitchFamily="2" charset="-78"/>
          </a:endParaRPr>
        </a:p>
      </dsp:txBody>
      <dsp:txXfrm>
        <a:off x="5644907" y="50789"/>
        <a:ext cx="2011970" cy="15897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42992-0FDA-4CA8-B0D0-DC798FF7241F}">
      <dsp:nvSpPr>
        <dsp:cNvPr id="0" name=""/>
        <dsp:cNvSpPr/>
      </dsp:nvSpPr>
      <dsp:spPr>
        <a:xfrm>
          <a:off x="0" y="44132"/>
          <a:ext cx="8229600" cy="4937760"/>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Zar" pitchFamily="2" charset="-78"/>
            </a:rPr>
            <a:t>مدل </a:t>
          </a:r>
          <a:r>
            <a:rPr lang="en-US" sz="3800" kern="1200" dirty="0" smtClean="0">
              <a:cs typeface="B Zar" pitchFamily="2" charset="-78"/>
            </a:rPr>
            <a:t>CAPM</a:t>
          </a:r>
          <a:r>
            <a:rPr lang="fa-IR" sz="3800" kern="1200" dirty="0" smtClean="0">
              <a:cs typeface="B Zar" pitchFamily="2" charset="-78"/>
            </a:rPr>
            <a:t> برای قیمت‌گذاری ریسک بر این فرض استوار است که سبد سرمایه‌گذاران نهایی پرتنوع است. آیا واقعاً سبد سرمايه‌گذاران نهايي املاك و مستغلات مانند سبد سرمايه‌گذاران سهام پرتنوع است؟</a:t>
          </a:r>
          <a:endParaRPr lang="en-US" sz="3800" kern="1200" dirty="0">
            <a:cs typeface="B Zar" pitchFamily="2" charset="-78"/>
          </a:endParaRPr>
        </a:p>
      </dsp:txBody>
      <dsp:txXfrm>
        <a:off x="617220" y="661352"/>
        <a:ext cx="6995160" cy="40119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72875-7BA1-41AE-BD63-3ACB64F369FA}">
      <dsp:nvSpPr>
        <dsp:cNvPr id="0" name=""/>
        <dsp:cNvSpPr/>
      </dsp:nvSpPr>
      <dsp:spPr>
        <a:xfrm>
          <a:off x="0" y="425519"/>
          <a:ext cx="8229600" cy="498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به جای سری بازده املاک و مستغلات می‌توان از سری بازده زیر طبقۀ املاک و مستغلات استفاده کرد. به‌عنوان مثال اگر ملک اداری واقع در شهر منهتن است می‌توان از سری بازده شاخص ساختمان‌های اداری مركز شهر منهتن استفاده کرد. با استفاده از معادلۀ رگرسیون سری یادشده بر روی سري بازده سبد بازار تلفيقي (</a:t>
          </a:r>
          <a:r>
            <a:rPr lang="en-US" sz="2400" kern="1200" dirty="0" smtClean="0">
              <a:cs typeface="B Zar" pitchFamily="2" charset="-78"/>
            </a:rPr>
            <a:t>consolidated market portfolio</a:t>
          </a:r>
          <a:r>
            <a:rPr lang="fa-IR" sz="2400" kern="1200" dirty="0" smtClean="0">
              <a:cs typeface="B Zar" pitchFamily="2" charset="-78"/>
            </a:rPr>
            <a:t>) می‌توان ضریب بتا را محاسبه کرد. </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به‌عنوان راه حل جایگزین می‌توان پارامترهاي ريسك اوراق بهادار قابل‌معاملۀ املاك و مستغلات ( مثلاً اوراق </a:t>
          </a:r>
          <a:r>
            <a:rPr lang="en-US" sz="2400" kern="1200" dirty="0" smtClean="0">
              <a:cs typeface="B Zar" pitchFamily="2" charset="-78"/>
            </a:rPr>
            <a:t>REITs</a:t>
          </a:r>
          <a:r>
            <a:rPr lang="fa-IR" sz="2400" kern="1200" dirty="0" smtClean="0">
              <a:cs typeface="B Zar" pitchFamily="2" charset="-78"/>
            </a:rPr>
            <a:t>) را به‌عنوان نمايندۀ ريسك سرمايه‌گذاري در املاك و مستغلات مورد استفاده قرار داد. </a:t>
          </a:r>
          <a:endParaRPr lang="en-US" sz="2400" kern="1200" dirty="0">
            <a:cs typeface="B Zar" pitchFamily="2" charset="-78"/>
          </a:endParaRPr>
        </a:p>
      </dsp:txBody>
      <dsp:txXfrm>
        <a:off x="0" y="425519"/>
        <a:ext cx="8229600" cy="4989600"/>
      </dsp:txXfrm>
    </dsp:sp>
    <dsp:sp modelId="{AB076474-E1D7-4E0A-9E82-4F67DE8DC8BF}">
      <dsp:nvSpPr>
        <dsp:cNvPr id="0" name=""/>
        <dsp:cNvSpPr/>
      </dsp:nvSpPr>
      <dsp:spPr>
        <a:xfrm>
          <a:off x="411480" y="71279"/>
          <a:ext cx="576072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b="1" kern="1200" smtClean="0">
              <a:cs typeface="B Zar" pitchFamily="2" charset="-78"/>
            </a:rPr>
            <a:t>مسألۀ کم‌معاملگی املاک و مستغلات</a:t>
          </a:r>
          <a:endParaRPr lang="en-US" sz="2400" b="1" kern="1200">
            <a:cs typeface="B Zar" pitchFamily="2" charset="-78"/>
          </a:endParaRPr>
        </a:p>
      </dsp:txBody>
      <dsp:txXfrm>
        <a:off x="446065" y="105864"/>
        <a:ext cx="5691550"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4/9/17</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33</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4/9/17</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4/9/17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4/9/17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2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4/9/17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4/9/17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4/9/17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4/9/17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4/9/17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4/9/17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4/9/17</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8.wmf"/></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2.bin"/><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Layout" Target="../diagrams/layout11.xml"/><Relationship Id="rId7" Type="http://schemas.openxmlformats.org/officeDocument/2006/relationships/image" Target="../media/image11.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 Id="rId9" Type="http://schemas.openxmlformats.org/officeDocument/2006/relationships/image" Target="../media/image13.png"/></Relationships>
</file>

<file path=ppt/slides/_rels/slide2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Elham"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Elham"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 رویکرد </a:t>
            </a:r>
            <a:r>
              <a:rPr lang="en-US" dirty="0" smtClean="0"/>
              <a:t>T&amp;R</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1927" y="1371600"/>
            <a:ext cx="5320146" cy="5026025"/>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extLst>
      <p:ext uri="{BB962C8B-B14F-4D97-AF65-F5344CB8AC3E}">
        <p14:creationId xmlns:p14="http://schemas.microsoft.com/office/powerpoint/2010/main" val="318709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 رویکرد لایه‌بندی</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340" y="1371600"/>
            <a:ext cx="5329319" cy="5026025"/>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extLst>
      <p:ext uri="{BB962C8B-B14F-4D97-AF65-F5344CB8AC3E}">
        <p14:creationId xmlns:p14="http://schemas.microsoft.com/office/powerpoint/2010/main" val="167715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 تخصیص هزینه‌های عملیاتی</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5647" y="1371600"/>
            <a:ext cx="5792706" cy="5026025"/>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extLst>
      <p:ext uri="{BB962C8B-B14F-4D97-AF65-F5344CB8AC3E}">
        <p14:creationId xmlns:p14="http://schemas.microsoft.com/office/powerpoint/2010/main" val="720830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sz="4400" dirty="0" smtClean="0"/>
              <a:t>هزینۀ سرمایه</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13</a:t>
            </a:fld>
            <a:endParaRPr lang="en-US" dirty="0"/>
          </a:p>
        </p:txBody>
      </p:sp>
      <p:sp>
        <p:nvSpPr>
          <p:cNvPr id="5" name="TextBox 4"/>
          <p:cNvSpPr txBox="1"/>
          <p:nvPr/>
        </p:nvSpPr>
        <p:spPr>
          <a:xfrm>
            <a:off x="533400" y="4419600"/>
            <a:ext cx="7772400" cy="1569660"/>
          </a:xfrm>
          <a:prstGeom prst="rect">
            <a:avLst/>
          </a:prstGeom>
          <a:noFill/>
        </p:spPr>
        <p:txBody>
          <a:bodyPr wrap="square" rtlCol="0">
            <a:spAutoFit/>
          </a:bodyPr>
          <a:lstStyle/>
          <a:p>
            <a:pPr algn="r" rtl="1">
              <a:buFont typeface="Wingdings" pitchFamily="2" charset="2"/>
              <a:buChar char="ü"/>
            </a:pPr>
            <a:r>
              <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 </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هزینۀ حقوق صاحبان سهام</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صرف ریسک سرمایه‌گذاری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صرف ریسک مالی</a:t>
            </a:r>
          </a:p>
          <a:p>
            <a:pPr algn="r" rtl="1">
              <a:buFont typeface="Wingdings" pitchFamily="2" charset="2"/>
              <a:buChar char="ü"/>
            </a:pPr>
            <a:endPar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واژه‌شناسی </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500" b="1" dirty="0" smtClean="0"/>
              <a:t>هزینۀ سرمایه</a:t>
            </a:r>
            <a:endParaRPr lang="en-US" sz="3500" b="1" dirty="0" smtClean="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a:p>
        </p:txBody>
      </p:sp>
      <p:graphicFrame>
        <p:nvGraphicFramePr>
          <p:cNvPr id="5" name="Content Placeholder 4"/>
          <p:cNvGraphicFramePr>
            <a:graphicFrameLocks/>
          </p:cNvGraphicFramePr>
          <p:nvPr/>
        </p:nvGraphicFramePr>
        <p:xfrm>
          <a:off x="228600" y="14478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b="1" dirty="0" smtClean="0"/>
              <a:t>هزینۀ سرمایه: میانگین موزون هزینۀ اجزا</a:t>
            </a:r>
            <a:endParaRPr lang="en-US" sz="3600" b="1"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a:p>
        </p:txBody>
      </p:sp>
      <p:graphicFrame>
        <p:nvGraphicFramePr>
          <p:cNvPr id="3075" name="Content Placeholder 6"/>
          <p:cNvGraphicFramePr>
            <a:graphicFrameLocks noChangeAspect="1"/>
          </p:cNvGraphicFramePr>
          <p:nvPr/>
        </p:nvGraphicFramePr>
        <p:xfrm>
          <a:off x="1841500" y="2840038"/>
          <a:ext cx="6637338" cy="566737"/>
        </p:xfrm>
        <a:graphic>
          <a:graphicData uri="http://schemas.openxmlformats.org/presentationml/2006/ole">
            <mc:AlternateContent xmlns:mc="http://schemas.openxmlformats.org/markup-compatibility/2006">
              <mc:Choice xmlns:v="urn:schemas-microsoft-com:vml" Requires="v">
                <p:oleObj spid="_x0000_s176162" name="Equation" r:id="rId8" imgW="2324100" imgH="228600" progId="Equation.3">
                  <p:embed/>
                </p:oleObj>
              </mc:Choice>
              <mc:Fallback>
                <p:oleObj name="Equation" r:id="rId8" imgW="2324100" imgH="228600" progId="Equation.3">
                  <p:embed/>
                  <p:pic>
                    <p:nvPicPr>
                      <p:cNvPr id="0"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41500" y="2840038"/>
                        <a:ext cx="6637338"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هزینۀ اجزای سرمایه</a:t>
            </a:r>
            <a:endParaRPr lang="en-US" b="1" dirty="0" smtClean="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315200" cy="533400"/>
          </a:xfrm>
        </p:spPr>
        <p:txBody>
          <a:bodyPr/>
          <a:lstStyle/>
          <a:p>
            <a:r>
              <a:rPr lang="fa-IR" sz="3600" dirty="0" smtClean="0"/>
              <a:t>ریسک‌های حقوق صاحبان سهام</a:t>
            </a:r>
            <a:endParaRPr lang="en-US" sz="3600" dirty="0"/>
          </a:p>
        </p:txBody>
      </p:sp>
      <p:graphicFrame>
        <p:nvGraphicFramePr>
          <p:cNvPr id="7" name="Content Placeholder 6"/>
          <p:cNvGraphicFramePr>
            <a:graphicFrameLocks noGrp="1"/>
          </p:cNvGraphicFramePr>
          <p:nvPr>
            <p:ph idx="1"/>
          </p:nvPr>
        </p:nvGraphicFramePr>
        <p:xfrm>
          <a:off x="457200" y="1371601"/>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a:p>
        </p:txBody>
      </p:sp>
      <p:sp>
        <p:nvSpPr>
          <p:cNvPr id="10" name="Rounded Rectangle 9"/>
          <p:cNvSpPr/>
          <p:nvPr/>
        </p:nvSpPr>
        <p:spPr>
          <a:xfrm>
            <a:off x="914400" y="3886200"/>
            <a:ext cx="2057400" cy="9144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lgn="ctr"/>
            <a:r>
              <a:rPr lang="fa-IR" b="1" dirty="0" smtClean="0">
                <a:cs typeface="B Titr" pitchFamily="2" charset="-78"/>
              </a:rPr>
              <a:t>ریسک </a:t>
            </a:r>
            <a:r>
              <a:rPr lang="fa-IR" dirty="0" smtClean="0">
                <a:cs typeface="B Titr" pitchFamily="2" charset="-78"/>
              </a:rPr>
              <a:t>سرمایه‌گذاری</a:t>
            </a:r>
            <a:endParaRPr lang="en-US" dirty="0" smtClean="0">
              <a:cs typeface="B Titr" pitchFamily="2" charset="-78"/>
            </a:endParaRPr>
          </a:p>
        </p:txBody>
      </p:sp>
      <p:sp>
        <p:nvSpPr>
          <p:cNvPr id="11" name="Rounded Rectangle 10"/>
          <p:cNvSpPr/>
          <p:nvPr/>
        </p:nvSpPr>
        <p:spPr>
          <a:xfrm>
            <a:off x="6172200" y="3886200"/>
            <a:ext cx="2057400" cy="914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b="1" dirty="0" smtClean="0">
                <a:cs typeface="B Titr" pitchFamily="2" charset="-78"/>
              </a:rPr>
              <a:t>ریسک مالی</a:t>
            </a:r>
            <a:endParaRPr lang="en-US" b="1" dirty="0" smtClean="0">
              <a:cs typeface="B Titr" pitchFamily="2" charset="-78"/>
            </a:endParaRPr>
          </a:p>
        </p:txBody>
      </p:sp>
      <p:sp>
        <p:nvSpPr>
          <p:cNvPr id="13" name="Down Arrow 12"/>
          <p:cNvSpPr/>
          <p:nvPr/>
        </p:nvSpPr>
        <p:spPr>
          <a:xfrm>
            <a:off x="1676400" y="3124200"/>
            <a:ext cx="484632" cy="685800"/>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4" name="Down Arrow 13"/>
          <p:cNvSpPr/>
          <p:nvPr/>
        </p:nvSpPr>
        <p:spPr>
          <a:xfrm>
            <a:off x="6934200" y="3124200"/>
            <a:ext cx="484632" cy="68580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4267200" y="4800600"/>
            <a:ext cx="713232" cy="457200"/>
          </a:xfrm>
          <a:prstGeom prst="downArrow">
            <a:avLst/>
          </a:prstGeom>
          <a:solidFill>
            <a:schemeClr val="accent1"/>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7-Point Star 17"/>
          <p:cNvSpPr/>
          <p:nvPr/>
        </p:nvSpPr>
        <p:spPr>
          <a:xfrm>
            <a:off x="3505200" y="5257800"/>
            <a:ext cx="2286000" cy="1143000"/>
          </a:xfrm>
          <a:prstGeom prst="star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b="1" dirty="0" smtClean="0">
                <a:cs typeface="B Titr" pitchFamily="2" charset="-78"/>
              </a:rPr>
              <a:t>ارزش شرکت</a:t>
            </a:r>
            <a:endParaRPr lang="en-US" b="1" dirty="0" smtClean="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Left)">
                                      <p:cBhvr>
                                        <p:cTn id="12" dur="500"/>
                                        <p:tgtEl>
                                          <p:spTgt spid="13"/>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strips(down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strips(downLeft)">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0" grpId="0" animBg="1"/>
      <p:bldP spid="11" grpId="0" animBg="1"/>
      <p:bldP spid="13" grpId="0" animBg="1"/>
      <p:bldP spid="14"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1676400" y="2667000"/>
            <a:ext cx="6934200" cy="990600"/>
          </a:xfrm>
        </p:spPr>
        <p:txBody>
          <a:bodyPr/>
          <a:lstStyle/>
          <a:p>
            <a:pPr eaLnBrk="1" hangingPunct="1"/>
            <a:r>
              <a:rPr lang="fa-IR"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t>
            </a:r>
            <a:r>
              <a:rPr lang="fa-IR" sz="28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ارزشیابی </a:t>
            </a:r>
            <a:r>
              <a:rPr lang="ar-SA"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املاک و </a:t>
            </a:r>
            <a:r>
              <a:rPr lang="ar-SA"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مستغلات</a:t>
            </a: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(غیراهرمی و اهرمی)</a:t>
            </a:r>
            <a:endPar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075" name="Rectangle 3"/>
          <p:cNvSpPr>
            <a:spLocks noGrp="1" noChangeArrowheads="1"/>
          </p:cNvSpPr>
          <p:nvPr>
            <p:ph type="subTitle" idx="1"/>
          </p:nvPr>
        </p:nvSpPr>
        <p:spPr>
          <a:xfrm>
            <a:off x="1905000" y="4343400"/>
            <a:ext cx="6400800" cy="762000"/>
          </a:xfrm>
        </p:spPr>
        <p:txBody>
          <a:bodyPr/>
          <a:lstStyle/>
          <a:p>
            <a:pPr eaLnBrk="1" hangingPunct="1"/>
            <a:r>
              <a:rPr lang="fa-IR" sz="1800" dirty="0" smtClean="0">
                <a:solidFill>
                  <a:schemeClr val="tx1"/>
                </a:solidFill>
                <a:cs typeface="B Zar" pitchFamily="2" charset="-78"/>
              </a:rPr>
              <a:t>حسین عبده تبریزی</a:t>
            </a:r>
            <a:endParaRPr lang="en-US" sz="1800" dirty="0" smtClean="0">
              <a:solidFill>
                <a:schemeClr val="tx1"/>
              </a:solidFill>
              <a:cs typeface="B Zar" pitchFamily="2" charset="-78"/>
            </a:endParaRPr>
          </a:p>
          <a:p>
            <a:pPr eaLnBrk="1" hangingPunct="1"/>
            <a:r>
              <a:rPr lang="fa-IR" sz="1800" dirty="0" smtClean="0">
                <a:solidFill>
                  <a:schemeClr val="tx1"/>
                </a:solidFill>
                <a:cs typeface="B Zar" pitchFamily="2" charset="-78"/>
              </a:rPr>
              <a:t>میثم رادپور</a:t>
            </a:r>
            <a:endParaRPr lang="en-US" sz="1800" dirty="0" smtClean="0">
              <a:solidFill>
                <a:schemeClr val="tx1"/>
              </a:solidFill>
              <a:cs typeface="B Zar" pitchFamily="2" charset="-78"/>
            </a:endParaRPr>
          </a:p>
        </p:txBody>
      </p:sp>
      <p:sp>
        <p:nvSpPr>
          <p:cNvPr id="3076" name="Rectangle 3"/>
          <p:cNvSpPr txBox="1">
            <a:spLocks noChangeArrowheads="1"/>
          </p:cNvSpPr>
          <p:nvPr/>
        </p:nvSpPr>
        <p:spPr bwMode="auto">
          <a:xfrm>
            <a:off x="2743200" y="5638800"/>
            <a:ext cx="6248401" cy="914400"/>
          </a:xfrm>
          <a:prstGeom prst="rect">
            <a:avLst/>
          </a:prstGeom>
          <a:noFill/>
          <a:ln w="9525">
            <a:noFill/>
            <a:miter lim="800000"/>
            <a:headEnd/>
            <a:tailEnd/>
          </a:ln>
        </p:spPr>
        <p:txBody>
          <a:bodyPr anchor="b"/>
          <a:lstStyle/>
          <a:p>
            <a:pPr algn="r" rtl="1"/>
            <a:r>
              <a:rPr lang="fa-IR" sz="1700" dirty="0" smtClean="0">
                <a:cs typeface="B Zar" pitchFamily="2" charset="-78"/>
              </a:rPr>
              <a:t>17مهر‌ماه </a:t>
            </a:r>
            <a:r>
              <a:rPr lang="fa-IR" sz="1700" dirty="0">
                <a:cs typeface="B Zar" pitchFamily="2" charset="-78"/>
              </a:rPr>
              <a:t>سال </a:t>
            </a:r>
            <a:r>
              <a:rPr lang="fa-IR" sz="1700" dirty="0" smtClean="0">
                <a:cs typeface="B Zar" pitchFamily="2" charset="-78"/>
              </a:rPr>
              <a:t>نود و یک </a:t>
            </a:r>
            <a:r>
              <a:rPr lang="fa-IR" sz="1700" dirty="0">
                <a:cs typeface="B Zar" pitchFamily="2" charset="-78"/>
              </a:rPr>
              <a:t>– </a:t>
            </a:r>
            <a:r>
              <a:rPr lang="fa-IR" sz="1700" dirty="0" smtClean="0">
                <a:cs typeface="B Zar" pitchFamily="2" charset="-78"/>
              </a:rPr>
              <a:t>تهران</a:t>
            </a:r>
          </a:p>
          <a:p>
            <a:pPr algn="r" rtl="1"/>
            <a:endParaRPr lang="en-US" sz="1700" dirty="0">
              <a:cs typeface="B Zar" pitchFamily="2" charset="-78"/>
            </a:endParaRPr>
          </a:p>
          <a:p>
            <a:pPr algn="r" rtl="1"/>
            <a:r>
              <a:rPr lang="fa-IR" sz="1700" dirty="0">
                <a:cs typeface="B Zar" pitchFamily="2" charset="-78"/>
              </a:rPr>
              <a:t> اول بار ارائه در دانشگاه صنعتی </a:t>
            </a:r>
            <a:r>
              <a:rPr lang="fa-IR" sz="1700" dirty="0" smtClean="0">
                <a:cs typeface="B Zar" pitchFamily="2" charset="-78"/>
              </a:rPr>
              <a:t>شریف </a:t>
            </a:r>
            <a:r>
              <a:rPr lang="fa-IR" sz="1700" dirty="0">
                <a:cs typeface="B Zar" pitchFamily="2" charset="-78"/>
              </a:rPr>
              <a:t>کلاس تأمین مالی و سرمایه‌گذاری </a:t>
            </a:r>
            <a:r>
              <a:rPr lang="fa-IR" sz="1700" dirty="0" smtClean="0">
                <a:cs typeface="B Zar" pitchFamily="2" charset="-78"/>
              </a:rPr>
              <a:t>املاک و مستغلات</a:t>
            </a:r>
            <a:endParaRPr lang="en-US" sz="1700" dirty="0">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Grp="1" noChangeArrowheads="1"/>
          </p:cNvSpPr>
          <p:nvPr>
            <p:ph type="sldNum" sz="quarter" idx="12"/>
          </p:nvPr>
        </p:nvSpPr>
        <p:spPr/>
        <p:txBody>
          <a:bodyPr/>
          <a:lstStyle/>
          <a:p>
            <a:pPr>
              <a:defRPr/>
            </a:pPr>
            <a:fld id="{4EA83393-4BD0-48E6-B2B3-B062AAFFFB84}" type="slidenum">
              <a:rPr lang="en-US"/>
              <a:pPr>
                <a:defRPr/>
              </a:pPr>
              <a:t>20</a:t>
            </a:fld>
            <a:endParaRPr lang="en-US"/>
          </a:p>
        </p:txBody>
      </p:sp>
      <p:pic>
        <p:nvPicPr>
          <p:cNvPr id="43010" name="Picture 2" descr="C:\Users\radpour\Desktop\canstock5189497.jpg"/>
          <p:cNvPicPr>
            <a:picLocks noChangeAspect="1" noChangeArrowheads="1"/>
          </p:cNvPicPr>
          <p:nvPr/>
        </p:nvPicPr>
        <p:blipFill>
          <a:blip r:embed="rId4" cstate="print"/>
          <a:srcRect/>
          <a:stretch>
            <a:fillRect/>
          </a:stretch>
        </p:blipFill>
        <p:spPr bwMode="auto">
          <a:xfrm>
            <a:off x="4876801" y="1447800"/>
            <a:ext cx="3886200" cy="4648200"/>
          </a:xfrm>
          <a:prstGeom prst="rect">
            <a:avLst/>
          </a:prstGeom>
          <a:noFill/>
        </p:spPr>
      </p:pic>
      <p:sp>
        <p:nvSpPr>
          <p:cNvPr id="15" name="Freeform 14"/>
          <p:cNvSpPr/>
          <p:nvPr/>
        </p:nvSpPr>
        <p:spPr>
          <a:xfrm>
            <a:off x="2866459" y="3048000"/>
            <a:ext cx="1485900" cy="2175737"/>
          </a:xfrm>
          <a:custGeom>
            <a:avLst/>
            <a:gdLst>
              <a:gd name="connsiteX0" fmla="*/ 0 w 1485900"/>
              <a:gd name="connsiteY0" fmla="*/ 148590 h 2175737"/>
              <a:gd name="connsiteX1" fmla="*/ 43521 w 1485900"/>
              <a:gd name="connsiteY1" fmla="*/ 43521 h 2175737"/>
              <a:gd name="connsiteX2" fmla="*/ 148590 w 1485900"/>
              <a:gd name="connsiteY2" fmla="*/ 0 h 2175737"/>
              <a:gd name="connsiteX3" fmla="*/ 1337310 w 1485900"/>
              <a:gd name="connsiteY3" fmla="*/ 0 h 2175737"/>
              <a:gd name="connsiteX4" fmla="*/ 1442379 w 1485900"/>
              <a:gd name="connsiteY4" fmla="*/ 43521 h 2175737"/>
              <a:gd name="connsiteX5" fmla="*/ 1485900 w 1485900"/>
              <a:gd name="connsiteY5" fmla="*/ 148590 h 2175737"/>
              <a:gd name="connsiteX6" fmla="*/ 1485900 w 1485900"/>
              <a:gd name="connsiteY6" fmla="*/ 2027147 h 2175737"/>
              <a:gd name="connsiteX7" fmla="*/ 1442379 w 1485900"/>
              <a:gd name="connsiteY7" fmla="*/ 2132216 h 2175737"/>
              <a:gd name="connsiteX8" fmla="*/ 1337310 w 1485900"/>
              <a:gd name="connsiteY8" fmla="*/ 2175737 h 2175737"/>
              <a:gd name="connsiteX9" fmla="*/ 148590 w 1485900"/>
              <a:gd name="connsiteY9" fmla="*/ 2175737 h 2175737"/>
              <a:gd name="connsiteX10" fmla="*/ 43521 w 1485900"/>
              <a:gd name="connsiteY10" fmla="*/ 2132216 h 2175737"/>
              <a:gd name="connsiteX11" fmla="*/ 0 w 1485900"/>
              <a:gd name="connsiteY11" fmla="*/ 2027147 h 2175737"/>
              <a:gd name="connsiteX12" fmla="*/ 0 w 1485900"/>
              <a:gd name="connsiteY12" fmla="*/ 148590 h 217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5900" h="2175737">
                <a:moveTo>
                  <a:pt x="0" y="148590"/>
                </a:moveTo>
                <a:cubicBezTo>
                  <a:pt x="0" y="109181"/>
                  <a:pt x="15655" y="71387"/>
                  <a:pt x="43521" y="43521"/>
                </a:cubicBezTo>
                <a:cubicBezTo>
                  <a:pt x="71387" y="15655"/>
                  <a:pt x="109182" y="0"/>
                  <a:pt x="148590" y="0"/>
                </a:cubicBezTo>
                <a:lnTo>
                  <a:pt x="1337310" y="0"/>
                </a:lnTo>
                <a:cubicBezTo>
                  <a:pt x="1376719" y="0"/>
                  <a:pt x="1414513" y="15655"/>
                  <a:pt x="1442379" y="43521"/>
                </a:cubicBezTo>
                <a:cubicBezTo>
                  <a:pt x="1470245" y="71387"/>
                  <a:pt x="1485900" y="109182"/>
                  <a:pt x="1485900" y="148590"/>
                </a:cubicBezTo>
                <a:lnTo>
                  <a:pt x="1485900" y="2027147"/>
                </a:lnTo>
                <a:cubicBezTo>
                  <a:pt x="1485900" y="2066556"/>
                  <a:pt x="1470245" y="2104350"/>
                  <a:pt x="1442379" y="2132216"/>
                </a:cubicBezTo>
                <a:cubicBezTo>
                  <a:pt x="1414513" y="2160082"/>
                  <a:pt x="1376718" y="2175737"/>
                  <a:pt x="1337310" y="2175737"/>
                </a:cubicBezTo>
                <a:lnTo>
                  <a:pt x="148590" y="2175737"/>
                </a:lnTo>
                <a:cubicBezTo>
                  <a:pt x="109181" y="2175737"/>
                  <a:pt x="71387" y="2160082"/>
                  <a:pt x="43521" y="2132216"/>
                </a:cubicBezTo>
                <a:cubicBezTo>
                  <a:pt x="15655" y="2104350"/>
                  <a:pt x="0" y="2066555"/>
                  <a:pt x="0" y="2027147"/>
                </a:cubicBezTo>
                <a:lnTo>
                  <a:pt x="0" y="148590"/>
                </a:lnTo>
                <a:close/>
              </a:path>
            </a:pathLst>
          </a:cu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38771" tIns="138771" rIns="138771" bIns="138771" numCol="1" spcCol="1270" anchor="ctr" anchorCtr="0">
            <a:noAutofit/>
          </a:bodyPr>
          <a:lstStyle/>
          <a:p>
            <a:pPr lvl="0" algn="ctr" defTabSz="1111250" rtl="1">
              <a:lnSpc>
                <a:spcPct val="150000"/>
              </a:lnSpc>
              <a:spcBef>
                <a:spcPct val="0"/>
              </a:spcBef>
              <a:spcAft>
                <a:spcPct val="35000"/>
              </a:spcAft>
            </a:pPr>
            <a:r>
              <a:rPr lang="fa-IR" sz="2500" kern="1200" dirty="0" smtClean="0">
                <a:cs typeface="B Titr" pitchFamily="2" charset="-78"/>
              </a:rPr>
              <a:t>نرخ بازده موردنظر سهامداران</a:t>
            </a:r>
            <a:endParaRPr lang="en-US" sz="2500" kern="1200" dirty="0">
              <a:cs typeface="B Titr" pitchFamily="2" charset="-78"/>
            </a:endParaRPr>
          </a:p>
        </p:txBody>
      </p:sp>
      <p:sp>
        <p:nvSpPr>
          <p:cNvPr id="17" name="Isosceles Triangle 16"/>
          <p:cNvSpPr/>
          <p:nvPr/>
        </p:nvSpPr>
        <p:spPr>
          <a:xfrm>
            <a:off x="2252096" y="5550661"/>
            <a:ext cx="619125" cy="619125"/>
          </a:xfrm>
          <a:prstGeom prst="triangle">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sp>
      <p:sp>
        <p:nvSpPr>
          <p:cNvPr id="18" name="Rectangle 17"/>
          <p:cNvSpPr/>
          <p:nvPr/>
        </p:nvSpPr>
        <p:spPr>
          <a:xfrm>
            <a:off x="703716" y="5285355"/>
            <a:ext cx="3715884" cy="259839"/>
          </a:xfrm>
          <a:prstGeom prst="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sp>
      <p:sp>
        <p:nvSpPr>
          <p:cNvPr id="19" name="Freeform 18"/>
          <p:cNvSpPr/>
          <p:nvPr/>
        </p:nvSpPr>
        <p:spPr>
          <a:xfrm>
            <a:off x="705932" y="454299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smtClean="0">
                <a:cs typeface="B Titr" pitchFamily="2" charset="-78"/>
              </a:rPr>
              <a:t>نرخ بازده بدون ریسک</a:t>
            </a:r>
            <a:endParaRPr lang="en-US" sz="1300" kern="1200" dirty="0">
              <a:cs typeface="B Titr" pitchFamily="2" charset="-78"/>
            </a:endParaRPr>
          </a:p>
        </p:txBody>
      </p:sp>
      <p:sp>
        <p:nvSpPr>
          <p:cNvPr id="20" name="Freeform 19"/>
          <p:cNvSpPr/>
          <p:nvPr/>
        </p:nvSpPr>
        <p:spPr>
          <a:xfrm>
            <a:off x="703588" y="380004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smtClean="0">
                <a:cs typeface="B Titr" pitchFamily="2" charset="-78"/>
              </a:rPr>
              <a:t>صرف ریسک تجاری</a:t>
            </a:r>
            <a:endParaRPr lang="en-US" sz="1300" kern="1200" dirty="0">
              <a:cs typeface="B Titr" pitchFamily="2" charset="-78"/>
            </a:endParaRPr>
          </a:p>
        </p:txBody>
      </p:sp>
      <p:sp>
        <p:nvSpPr>
          <p:cNvPr id="21" name="Freeform 20"/>
          <p:cNvSpPr/>
          <p:nvPr/>
        </p:nvSpPr>
        <p:spPr>
          <a:xfrm>
            <a:off x="703595" y="307360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smtClean="0">
                <a:cs typeface="B Titr" pitchFamily="2" charset="-78"/>
              </a:rPr>
              <a:t>صرف ریسک مالی</a:t>
            </a:r>
            <a:endParaRPr lang="en-US" sz="1300" kern="1200" dirty="0">
              <a:cs typeface="B Titr" pitchFamily="2" charset="-78"/>
            </a:endParaRPr>
          </a:p>
        </p:txBody>
      </p:sp>
      <p:sp>
        <p:nvSpPr>
          <p:cNvPr id="23" name="Title 1"/>
          <p:cNvSpPr>
            <a:spLocks noGrp="1"/>
          </p:cNvSpPr>
          <p:nvPr>
            <p:ph type="title"/>
          </p:nvPr>
        </p:nvSpPr>
        <p:spPr/>
        <p:txBody>
          <a:bodyPr/>
          <a:lstStyle/>
          <a:p>
            <a:r>
              <a:rPr lang="fa-IR" sz="3600" dirty="0" smtClean="0"/>
              <a:t>هزینۀ حقوق صاحبان سهام</a:t>
            </a:r>
            <a:endParaRPr lang="en-US" sz="3600" dirty="0" smtClean="0"/>
          </a:p>
        </p:txBody>
      </p:sp>
      <p:sp>
        <p:nvSpPr>
          <p:cNvPr id="471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7" name="Object 3"/>
          <p:cNvGraphicFramePr>
            <a:graphicFrameLocks noChangeAspect="1"/>
          </p:cNvGraphicFramePr>
          <p:nvPr/>
        </p:nvGraphicFramePr>
        <p:xfrm>
          <a:off x="30162" y="1618024"/>
          <a:ext cx="4846638" cy="953726"/>
        </p:xfrm>
        <a:graphic>
          <a:graphicData uri="http://schemas.openxmlformats.org/presentationml/2006/ole">
            <mc:AlternateContent xmlns:mc="http://schemas.openxmlformats.org/markup-compatibility/2006">
              <mc:Choice xmlns:v="urn:schemas-microsoft-com:vml" Requires="v">
                <p:oleObj spid="_x0000_s202786" name="Equation" r:id="rId5" imgW="2336800" imgH="457200" progId="Equation.3">
                  <p:embed/>
                </p:oleObj>
              </mc:Choice>
              <mc:Fallback>
                <p:oleObj name="Equation" r:id="rId5" imgW="2336800" imgH="457200" progId="Equation.3">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62" y="1618024"/>
                        <a:ext cx="4846638" cy="9537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900" decel="100000" fill="hold"/>
                                        <p:tgtEl>
                                          <p:spTgt spid="1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anim calcmode="lin" valueType="num">
                                      <p:cBhvr>
                                        <p:cTn id="16" dur="1000" fill="hold"/>
                                        <p:tgtEl>
                                          <p:spTgt spid="19"/>
                                        </p:tgtEl>
                                        <p:attrNameLst>
                                          <p:attrName>ppt_x</p:attrName>
                                        </p:attrNameLst>
                                      </p:cBhvr>
                                      <p:tavLst>
                                        <p:tav tm="0">
                                          <p:val>
                                            <p:strVal val="#ppt_x"/>
                                          </p:val>
                                        </p:tav>
                                        <p:tav tm="100000">
                                          <p:val>
                                            <p:strVal val="#ppt_x"/>
                                          </p:val>
                                        </p:tav>
                                      </p:tavLst>
                                    </p:anim>
                                    <p:anim calcmode="lin" valueType="num">
                                      <p:cBhvr>
                                        <p:cTn id="17" dur="900" decel="100000" fill="hold"/>
                                        <p:tgtEl>
                                          <p:spTgt spid="1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900" decel="100000" fill="hold"/>
                                        <p:tgtEl>
                                          <p:spTgt spid="2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anim calcmode="lin" valueType="num">
                                      <p:cBhvr>
                                        <p:cTn id="32" dur="1000" fill="hold"/>
                                        <p:tgtEl>
                                          <p:spTgt spid="21"/>
                                        </p:tgtEl>
                                        <p:attrNameLst>
                                          <p:attrName>ppt_x</p:attrName>
                                        </p:attrNameLst>
                                      </p:cBhvr>
                                      <p:tavLst>
                                        <p:tav tm="0">
                                          <p:val>
                                            <p:strVal val="#ppt_x"/>
                                          </p:val>
                                        </p:tav>
                                        <p:tav tm="100000">
                                          <p:val>
                                            <p:strVal val="#ppt_x"/>
                                          </p:val>
                                        </p:tav>
                                      </p:tavLst>
                                    </p:anim>
                                    <p:anim calcmode="lin" valueType="num">
                                      <p:cBhvr>
                                        <p:cTn id="33" dur="900" decel="100000" fill="hold"/>
                                        <p:tgtEl>
                                          <p:spTgt spid="21"/>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47107"/>
                                        </p:tgtEl>
                                        <p:attrNameLst>
                                          <p:attrName>style.visibility</p:attrName>
                                        </p:attrNameLst>
                                      </p:cBhvr>
                                      <p:to>
                                        <p:strVal val="visible"/>
                                      </p:to>
                                    </p:set>
                                    <p:animEffect transition="in" filter="fade">
                                      <p:cBhvr>
                                        <p:cTn id="39" dur="770" decel="100000"/>
                                        <p:tgtEl>
                                          <p:spTgt spid="47107"/>
                                        </p:tgtEl>
                                      </p:cBhvr>
                                    </p:animEffect>
                                    <p:animScale>
                                      <p:cBhvr>
                                        <p:cTn id="40" dur="770" decel="100000"/>
                                        <p:tgtEl>
                                          <p:spTgt spid="47107"/>
                                        </p:tgtEl>
                                      </p:cBhvr>
                                      <p:from x="10000" y="10000"/>
                                      <p:to x="200000" y="450000"/>
                                    </p:animScale>
                                    <p:animScale>
                                      <p:cBhvr>
                                        <p:cTn id="41" dur="1230" accel="100000" fill="hold">
                                          <p:stCondLst>
                                            <p:cond delay="770"/>
                                          </p:stCondLst>
                                        </p:cTn>
                                        <p:tgtEl>
                                          <p:spTgt spid="47107"/>
                                        </p:tgtEl>
                                      </p:cBhvr>
                                      <p:from x="200000" y="450000"/>
                                      <p:to x="100000" y="100000"/>
                                    </p:animScale>
                                    <p:set>
                                      <p:cBhvr>
                                        <p:cTn id="42" dur="770" fill="hold"/>
                                        <p:tgtEl>
                                          <p:spTgt spid="47107"/>
                                        </p:tgtEl>
                                        <p:attrNameLst>
                                          <p:attrName>ppt_x</p:attrName>
                                        </p:attrNameLst>
                                      </p:cBhvr>
                                      <p:to>
                                        <p:strVal val="(0.5)"/>
                                      </p:to>
                                    </p:set>
                                    <p:anim from="(0.5)" to="(#ppt_x)" calcmode="lin" valueType="num">
                                      <p:cBhvr>
                                        <p:cTn id="43" dur="1230" accel="100000" fill="hold">
                                          <p:stCondLst>
                                            <p:cond delay="770"/>
                                          </p:stCondLst>
                                        </p:cTn>
                                        <p:tgtEl>
                                          <p:spTgt spid="47107"/>
                                        </p:tgtEl>
                                        <p:attrNameLst>
                                          <p:attrName>ppt_x</p:attrName>
                                        </p:attrNameLst>
                                      </p:cBhvr>
                                    </p:anim>
                                    <p:set>
                                      <p:cBhvr>
                                        <p:cTn id="44" dur="770" fill="hold"/>
                                        <p:tgtEl>
                                          <p:spTgt spid="47107"/>
                                        </p:tgtEl>
                                        <p:attrNameLst>
                                          <p:attrName>ppt_y</p:attrName>
                                        </p:attrNameLst>
                                      </p:cBhvr>
                                      <p:to>
                                        <p:strVal val="(#ppt_y+0.4)"/>
                                      </p:to>
                                    </p:set>
                                    <p:anim from="(#ppt_y+0.4)" to="(#ppt_y)" calcmode="lin" valueType="num">
                                      <p:cBhvr>
                                        <p:cTn id="45" dur="1230" accel="100000" fill="hold">
                                          <p:stCondLst>
                                            <p:cond delay="770"/>
                                          </p:stCondLst>
                                        </p:cTn>
                                        <p:tgtEl>
                                          <p:spTgt spid="4710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0" grpId="0" animBg="1"/>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هزینۀ سرمایۀ حقوق صاحبان سهام</a:t>
            </a:r>
            <a:endParaRPr lang="en-US" dirty="0"/>
          </a:p>
        </p:txBody>
      </p:sp>
      <p:sp>
        <p:nvSpPr>
          <p:cNvPr id="3" name="Content Placeholder 2"/>
          <p:cNvSpPr>
            <a:spLocks noGrp="1"/>
          </p:cNvSpPr>
          <p:nvPr>
            <p:ph idx="1"/>
          </p:nvPr>
        </p:nvSpPr>
        <p:spPr/>
        <p:txBody>
          <a:bodyPr/>
          <a:lstStyle/>
          <a:p>
            <a:r>
              <a:rPr lang="fa-IR" dirty="0" smtClean="0">
                <a:cs typeface="B Titr" pitchFamily="2" charset="-78"/>
              </a:rPr>
              <a:t>روش‌های برآورد</a:t>
            </a:r>
            <a:endParaRPr lang="en-US" dirty="0" smtClean="0">
              <a:cs typeface="B Titr" pitchFamily="2" charset="-78"/>
            </a:endParaRPr>
          </a:p>
          <a:p>
            <a:pPr lvl="1"/>
            <a:r>
              <a:rPr lang="fa-IR" dirty="0" smtClean="0">
                <a:cs typeface="B Titr" pitchFamily="2" charset="-78"/>
              </a:rPr>
              <a:t>مدل قیمت‌گذاری دارایی‌های سرمایه‌ای</a:t>
            </a:r>
            <a:endParaRPr lang="en-US" dirty="0" smtClean="0">
              <a:cs typeface="B Titr" pitchFamily="2" charset="-78"/>
            </a:endParaRPr>
          </a:p>
          <a:p>
            <a:pPr lvl="1"/>
            <a:r>
              <a:rPr lang="fa-IR" dirty="0" smtClean="0">
                <a:cs typeface="B Titr" pitchFamily="2" charset="-78"/>
              </a:rPr>
              <a:t>نرخ بازده بدون ریسک + صرف ریسک</a:t>
            </a:r>
            <a:endParaRPr lang="en-US" dirty="0" smtClean="0">
              <a:cs typeface="B Titr" pitchFamily="2" charset="-78"/>
            </a:endParaRPr>
          </a:p>
          <a:p>
            <a:pPr lvl="1"/>
            <a:r>
              <a:rPr lang="fa-IR" dirty="0" smtClean="0">
                <a:cs typeface="B Titr" pitchFamily="2" charset="-78"/>
              </a:rPr>
              <a:t>نرخ تبدیل به سرمایه‌کردن+ نرخ رشد</a:t>
            </a:r>
            <a:endParaRPr lang="en-US" dirty="0" smtClean="0">
              <a:cs typeface="B Tit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فرض اساسی مدل </a:t>
            </a:r>
            <a:r>
              <a:rPr lang="en-US" sz="2800" dirty="0" smtClean="0"/>
              <a:t>CAPM</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6181826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extLst>
      <p:ext uri="{BB962C8B-B14F-4D97-AF65-F5344CB8AC3E}">
        <p14:creationId xmlns:p14="http://schemas.microsoft.com/office/powerpoint/2010/main" val="315288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مسائل محاسبۀ </a:t>
            </a:r>
            <a:r>
              <a:rPr lang="en-US" sz="2800" dirty="0" smtClean="0"/>
              <a:t>CAPM</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6553656"/>
              </p:ext>
            </p:extLst>
          </p:nvPr>
        </p:nvGraphicFramePr>
        <p:xfrm>
          <a:off x="457200" y="11430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extLst>
      <p:ext uri="{BB962C8B-B14F-4D97-AF65-F5344CB8AC3E}">
        <p14:creationId xmlns:p14="http://schemas.microsoft.com/office/powerpoint/2010/main" val="1306237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برخی شاخص‌های طبقۀ املاک و مستغلات</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888094"/>
              </p:ext>
            </p:extLst>
          </p:nvPr>
        </p:nvGraphicFramePr>
        <p:xfrm>
          <a:off x="304800" y="1600201"/>
          <a:ext cx="8211818" cy="4038601"/>
        </p:xfrm>
        <a:graphic>
          <a:graphicData uri="http://schemas.openxmlformats.org/drawingml/2006/table">
            <a:tbl>
              <a:tblPr rtl="1">
                <a:tableStyleId>{5C22544A-7EE6-4342-B048-85BDC9FD1C3A}</a:tableStyleId>
              </a:tblPr>
              <a:tblGrid>
                <a:gridCol w="2400442">
                  <a:extLst>
                    <a:ext uri="{9D8B030D-6E8A-4147-A177-3AD203B41FA5}">
                      <a16:colId xmlns:a16="http://schemas.microsoft.com/office/drawing/2014/main" val="20000"/>
                    </a:ext>
                  </a:extLst>
                </a:gridCol>
                <a:gridCol w="1173412">
                  <a:extLst>
                    <a:ext uri="{9D8B030D-6E8A-4147-A177-3AD203B41FA5}">
                      <a16:colId xmlns:a16="http://schemas.microsoft.com/office/drawing/2014/main" val="20001"/>
                    </a:ext>
                  </a:extLst>
                </a:gridCol>
                <a:gridCol w="970281">
                  <a:extLst>
                    <a:ext uri="{9D8B030D-6E8A-4147-A177-3AD203B41FA5}">
                      <a16:colId xmlns:a16="http://schemas.microsoft.com/office/drawing/2014/main" val="20002"/>
                    </a:ext>
                  </a:extLst>
                </a:gridCol>
                <a:gridCol w="1443249">
                  <a:extLst>
                    <a:ext uri="{9D8B030D-6E8A-4147-A177-3AD203B41FA5}">
                      <a16:colId xmlns:a16="http://schemas.microsoft.com/office/drawing/2014/main" val="20003"/>
                    </a:ext>
                  </a:extLst>
                </a:gridCol>
                <a:gridCol w="807720">
                  <a:extLst>
                    <a:ext uri="{9D8B030D-6E8A-4147-A177-3AD203B41FA5}">
                      <a16:colId xmlns:a16="http://schemas.microsoft.com/office/drawing/2014/main" val="20004"/>
                    </a:ext>
                  </a:extLst>
                </a:gridCol>
                <a:gridCol w="769173">
                  <a:extLst>
                    <a:ext uri="{9D8B030D-6E8A-4147-A177-3AD203B41FA5}">
                      <a16:colId xmlns:a16="http://schemas.microsoft.com/office/drawing/2014/main" val="20005"/>
                    </a:ext>
                  </a:extLst>
                </a:gridCol>
                <a:gridCol w="647541">
                  <a:extLst>
                    <a:ext uri="{9D8B030D-6E8A-4147-A177-3AD203B41FA5}">
                      <a16:colId xmlns:a16="http://schemas.microsoft.com/office/drawing/2014/main" val="20006"/>
                    </a:ext>
                  </a:extLst>
                </a:gridCol>
              </a:tblGrid>
              <a:tr h="1153886">
                <a:tc>
                  <a:txBody>
                    <a:bodyPr/>
                    <a:lstStyle/>
                    <a:p>
                      <a:pPr marL="0" marR="0" indent="0" algn="ctr" rtl="1">
                        <a:spcBef>
                          <a:spcPts val="0"/>
                        </a:spcBef>
                        <a:spcAft>
                          <a:spcPts val="0"/>
                        </a:spcAft>
                      </a:pPr>
                      <a:r>
                        <a:rPr lang="fa-IR" sz="1400" b="1" dirty="0">
                          <a:effectLst/>
                          <a:cs typeface="B Zar" pitchFamily="2" charset="-78"/>
                        </a:rPr>
                        <a:t>شاخص</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مرجع</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دورۀ گزارش</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ملاحظات محاسبه</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ميانگين حسابي</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smtClean="0">
                          <a:effectLst/>
                          <a:cs typeface="B Zar" pitchFamily="2" charset="-78"/>
                        </a:rPr>
                        <a:t>انحراف</a:t>
                      </a:r>
                      <a:r>
                        <a:rPr lang="fa-IR" sz="1400" b="1" baseline="0" dirty="0" smtClean="0">
                          <a:effectLst/>
                          <a:cs typeface="B Zar" pitchFamily="2" charset="-78"/>
                        </a:rPr>
                        <a:t> معیار</a:t>
                      </a:r>
                      <a:endParaRPr lang="en-US" sz="1400" b="1" dirty="0">
                        <a:effectLst/>
                        <a:latin typeface="Times New Roman"/>
                        <a:ea typeface="Times New Roman"/>
                        <a:cs typeface="B Zar" pitchFamily="2" charset="-78"/>
                      </a:endParaRPr>
                    </a:p>
                  </a:txBody>
                  <a:tcPr marL="60579" marR="60579" marT="0" marB="0" anchor="ctr"/>
                </a:tc>
                <a:tc>
                  <a:txBody>
                    <a:bodyPr/>
                    <a:lstStyle/>
                    <a:p>
                      <a:pPr marL="0" marR="0" indent="0" algn="ctr" rtl="1">
                        <a:spcBef>
                          <a:spcPts val="0"/>
                        </a:spcBef>
                        <a:spcAft>
                          <a:spcPts val="0"/>
                        </a:spcAft>
                      </a:pPr>
                      <a:r>
                        <a:rPr lang="fa-IR" sz="1400" b="1" dirty="0">
                          <a:effectLst/>
                          <a:cs typeface="B Zar" pitchFamily="2" charset="-78"/>
                        </a:rPr>
                        <a:t>ميانگين هندسي</a:t>
                      </a:r>
                      <a:endParaRPr lang="en-US" sz="1400" b="1" dirty="0">
                        <a:effectLst/>
                        <a:latin typeface="Times New Roman"/>
                        <a:ea typeface="Times New Roman"/>
                        <a:cs typeface="B Zar" pitchFamily="2" charset="-78"/>
                      </a:endParaRPr>
                    </a:p>
                  </a:txBody>
                  <a:tcPr marL="60579" marR="60579" marT="0" marB="0" anchor="ctr"/>
                </a:tc>
                <a:extLst>
                  <a:ext uri="{0D108BD9-81ED-4DB2-BD59-A6C34878D82A}">
                    <a16:rowId xmlns:a16="http://schemas.microsoft.com/office/drawing/2014/main" val="10000"/>
                  </a:ext>
                </a:extLst>
              </a:tr>
              <a:tr h="576943">
                <a:tc>
                  <a:txBody>
                    <a:bodyPr/>
                    <a:lstStyle/>
                    <a:p>
                      <a:pPr marL="0" marR="0" indent="0" algn="ctr" rtl="1">
                        <a:spcBef>
                          <a:spcPts val="0"/>
                        </a:spcBef>
                        <a:spcAft>
                          <a:spcPts val="0"/>
                        </a:spcAft>
                      </a:pPr>
                      <a:r>
                        <a:rPr lang="fa-IR" sz="1200" dirty="0">
                          <a:effectLst/>
                          <a:cs typeface="B Nazanin" pitchFamily="2" charset="-78"/>
                        </a:rPr>
                        <a:t>صندوق‌هاي سرمايه‌گذاري مستغلات رهني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FTSE</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2010-1971</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سود تقسيمي + قيمت</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9/36%</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30/56%</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97/4%</a:t>
                      </a:r>
                      <a:endParaRPr lang="en-US" sz="1200" dirty="0">
                        <a:effectLst/>
                        <a:latin typeface="Times New Roman"/>
                        <a:ea typeface="Times New Roman"/>
                        <a:cs typeface="B Nazanin" pitchFamily="2" charset="-78"/>
                      </a:endParaRPr>
                    </a:p>
                  </a:txBody>
                  <a:tcPr marL="60579" marR="60579" marT="0" marB="0" anchor="ctr"/>
                </a:tc>
                <a:extLst>
                  <a:ext uri="{0D108BD9-81ED-4DB2-BD59-A6C34878D82A}">
                    <a16:rowId xmlns:a16="http://schemas.microsoft.com/office/drawing/2014/main" val="10001"/>
                  </a:ext>
                </a:extLst>
              </a:tr>
              <a:tr h="576943">
                <a:tc>
                  <a:txBody>
                    <a:bodyPr/>
                    <a:lstStyle/>
                    <a:p>
                      <a:pPr marL="0" marR="0" indent="0" algn="ctr" rtl="1">
                        <a:spcBef>
                          <a:spcPts val="0"/>
                        </a:spcBef>
                        <a:spcAft>
                          <a:spcPts val="0"/>
                        </a:spcAft>
                      </a:pPr>
                      <a:r>
                        <a:rPr lang="fa-IR" sz="1200" dirty="0">
                          <a:effectLst/>
                          <a:cs typeface="B Nazanin" pitchFamily="2" charset="-78"/>
                        </a:rPr>
                        <a:t>تمام صندوق‌هاي سرمايه‌گذاري مستغلات</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FTSE</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سود تقسيمي + قيمت</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13/75%</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18/94%</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12/01%</a:t>
                      </a:r>
                      <a:endParaRPr lang="en-US" sz="1200" dirty="0">
                        <a:effectLst/>
                        <a:latin typeface="Times New Roman"/>
                        <a:ea typeface="Times New Roman"/>
                        <a:cs typeface="B Nazanin" pitchFamily="2" charset="-78"/>
                      </a:endParaRPr>
                    </a:p>
                  </a:txBody>
                  <a:tcPr marL="60579" marR="60579" marT="0" marB="0" anchor="ctr"/>
                </a:tc>
                <a:extLst>
                  <a:ext uri="{0D108BD9-81ED-4DB2-BD59-A6C34878D82A}">
                    <a16:rowId xmlns:a16="http://schemas.microsoft.com/office/drawing/2014/main" val="10002"/>
                  </a:ext>
                </a:extLst>
              </a:tr>
              <a:tr h="576943">
                <a:tc>
                  <a:txBody>
                    <a:bodyPr/>
                    <a:lstStyle/>
                    <a:p>
                      <a:pPr marL="0" marR="0" indent="0" algn="ctr" rtl="1">
                        <a:spcBef>
                          <a:spcPts val="0"/>
                        </a:spcBef>
                        <a:spcAft>
                          <a:spcPts val="0"/>
                        </a:spcAft>
                      </a:pPr>
                      <a:r>
                        <a:rPr lang="fa-IR" sz="1200" dirty="0">
                          <a:effectLst/>
                          <a:cs typeface="B Nazanin" pitchFamily="2" charset="-78"/>
                        </a:rPr>
                        <a:t>مستغلات تجاري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NCREIF</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بازده كل ارزشيابي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9/22%</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8/21%</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8/90%</a:t>
                      </a:r>
                      <a:endParaRPr lang="en-US" sz="1200" dirty="0">
                        <a:effectLst/>
                        <a:latin typeface="Times New Roman"/>
                        <a:ea typeface="Times New Roman"/>
                        <a:cs typeface="B Nazanin" pitchFamily="2" charset="-78"/>
                      </a:endParaRPr>
                    </a:p>
                  </a:txBody>
                  <a:tcPr marL="60579" marR="60579" marT="0" marB="0" anchor="ctr"/>
                </a:tc>
                <a:extLst>
                  <a:ext uri="{0D108BD9-81ED-4DB2-BD59-A6C34878D82A}">
                    <a16:rowId xmlns:a16="http://schemas.microsoft.com/office/drawing/2014/main" val="10003"/>
                  </a:ext>
                </a:extLst>
              </a:tr>
              <a:tr h="576943">
                <a:tc>
                  <a:txBody>
                    <a:bodyPr/>
                    <a:lstStyle/>
                    <a:p>
                      <a:pPr marL="0" marR="0" indent="0" algn="ctr" rtl="1">
                        <a:spcBef>
                          <a:spcPts val="0"/>
                        </a:spcBef>
                        <a:spcAft>
                          <a:spcPts val="0"/>
                        </a:spcAft>
                      </a:pPr>
                      <a:r>
                        <a:rPr lang="fa-IR" sz="1200" dirty="0">
                          <a:effectLst/>
                          <a:cs typeface="B Nazanin" pitchFamily="2" charset="-78"/>
                        </a:rPr>
                        <a:t>مستغلات مسكوني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Case &amp; </a:t>
                      </a:r>
                      <a:r>
                        <a:rPr lang="en-US" sz="1200" dirty="0" err="1">
                          <a:effectLst/>
                          <a:cs typeface="B Nazanin" pitchFamily="2" charset="-78"/>
                        </a:rPr>
                        <a:t>Shiller</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قيمت‌هاي معاملات</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3/28%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7/51%</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3/01%</a:t>
                      </a:r>
                      <a:endParaRPr lang="en-US" sz="1200" dirty="0">
                        <a:effectLst/>
                        <a:latin typeface="Times New Roman"/>
                        <a:ea typeface="Times New Roman"/>
                        <a:cs typeface="B Nazanin" pitchFamily="2" charset="-78"/>
                      </a:endParaRPr>
                    </a:p>
                  </a:txBody>
                  <a:tcPr marL="60579" marR="60579" marT="0" marB="0" anchor="ctr"/>
                </a:tc>
                <a:extLst>
                  <a:ext uri="{0D108BD9-81ED-4DB2-BD59-A6C34878D82A}">
                    <a16:rowId xmlns:a16="http://schemas.microsoft.com/office/drawing/2014/main" val="10004"/>
                  </a:ext>
                </a:extLst>
              </a:tr>
              <a:tr h="576943">
                <a:tc>
                  <a:txBody>
                    <a:bodyPr/>
                    <a:lstStyle/>
                    <a:p>
                      <a:pPr marL="0" marR="0" indent="0" algn="ctr" rtl="1">
                        <a:spcBef>
                          <a:spcPts val="0"/>
                        </a:spcBef>
                        <a:spcAft>
                          <a:spcPts val="0"/>
                        </a:spcAft>
                      </a:pPr>
                      <a:r>
                        <a:rPr lang="fa-IR" sz="1200" dirty="0">
                          <a:effectLst/>
                          <a:cs typeface="B Nazanin" pitchFamily="2" charset="-78"/>
                        </a:rPr>
                        <a:t>زمين‌هاي كشاورزي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en-US" sz="1200" dirty="0">
                          <a:effectLst/>
                          <a:cs typeface="B Nazanin" pitchFamily="2" charset="-78"/>
                        </a:rPr>
                        <a:t>NCREIF</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2010-1928</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a:effectLst/>
                          <a:cs typeface="B Nazanin" pitchFamily="2" charset="-78"/>
                        </a:rPr>
                        <a:t>بازده كل ارزشيابي</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11/24%</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7/44%</a:t>
                      </a:r>
                      <a:endParaRPr lang="en-US" sz="1200" dirty="0">
                        <a:effectLst/>
                        <a:latin typeface="Times New Roman"/>
                        <a:ea typeface="Times New Roman"/>
                        <a:cs typeface="B Nazanin" pitchFamily="2" charset="-78"/>
                      </a:endParaRPr>
                    </a:p>
                  </a:txBody>
                  <a:tcPr marL="60579" marR="60579" marT="0" marB="0" anchor="ctr"/>
                </a:tc>
                <a:tc>
                  <a:txBody>
                    <a:bodyPr/>
                    <a:lstStyle/>
                    <a:p>
                      <a:pPr marL="0" marR="0" indent="0" algn="ctr" rtl="1">
                        <a:spcBef>
                          <a:spcPts val="0"/>
                        </a:spcBef>
                        <a:spcAft>
                          <a:spcPts val="0"/>
                        </a:spcAft>
                      </a:pPr>
                      <a:r>
                        <a:rPr lang="fa-IR" sz="1200" dirty="0" smtClean="0">
                          <a:effectLst/>
                          <a:cs typeface="B Nazanin" pitchFamily="2" charset="-78"/>
                        </a:rPr>
                        <a:t>10/66%</a:t>
                      </a:r>
                      <a:endParaRPr lang="en-US" sz="1200" dirty="0">
                        <a:effectLst/>
                        <a:latin typeface="Times New Roman"/>
                        <a:ea typeface="Times New Roman"/>
                        <a:cs typeface="B Nazanin" pitchFamily="2" charset="-78"/>
                      </a:endParaRPr>
                    </a:p>
                  </a:txBody>
                  <a:tcPr marL="60579" marR="60579" marT="0" marB="0" anchor="ct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Tree>
    <p:extLst>
      <p:ext uri="{BB962C8B-B14F-4D97-AF65-F5344CB8AC3E}">
        <p14:creationId xmlns:p14="http://schemas.microsoft.com/office/powerpoint/2010/main" val="1192451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t>رويكرد بديل </a:t>
            </a:r>
            <a:r>
              <a:rPr lang="fa-IR" sz="3600" dirty="0" smtClean="0"/>
              <a:t>تخمين هزینۀ حقوق سهامداران</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713754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dirty="0"/>
          </a:p>
        </p:txBody>
      </p:sp>
    </p:spTree>
    <p:extLst>
      <p:ext uri="{BB962C8B-B14F-4D97-AF65-F5344CB8AC3E}">
        <p14:creationId xmlns:p14="http://schemas.microsoft.com/office/powerpoint/2010/main" val="38083962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هزینۀ حقوق سهامداران و هزینۀ سرمایه به‌عنوان نرخ تنزیل</a:t>
            </a:r>
            <a:endParaRPr lang="en-US" sz="2800" dirty="0"/>
          </a:p>
        </p:txBody>
      </p:sp>
      <p:sp>
        <p:nvSpPr>
          <p:cNvPr id="3" name="Content Placeholder 2"/>
          <p:cNvSpPr>
            <a:spLocks noGrp="1"/>
          </p:cNvSpPr>
          <p:nvPr>
            <p:ph idx="1"/>
          </p:nvPr>
        </p:nvSpPr>
        <p:spPr/>
        <p:txBody>
          <a:bodyPr/>
          <a:lstStyle/>
          <a:p>
            <a:r>
              <a:rPr lang="fa-IR" dirty="0">
                <a:cs typeface="B Zar" pitchFamily="2" charset="-78"/>
              </a:rPr>
              <a:t>اگر جريان‌هاي نقدي تنزيل‌شده جريان‌هاي نقدي قبل از كسر بدهي (جريان‌هاي نقدي متعلق به شركت) باشند، نرخ تنزيل متناظر، هزينۀ سرمايه مي‌باشد. اگر از اين رويكرد براي ارزشيابي استفاده كنيد، مستقيماً ارزش ملك به‌دست مي‌آيد. بنابراين، اگر به‌دنبال محاسبۀ ارزش حقوق سهامدارن هستيد، بايد ارزش روز ماندۀ وام را از ارزش ملك كسر كنيد. اگر جريان‌هاي نقدي تنزيل‌شده، جريان‌هاي نقدي پس از كسر بهره و پرداخت‌هاي اصل يا </a:t>
            </a:r>
            <a:r>
              <a:rPr lang="fa-IR" dirty="0" smtClean="0">
                <a:cs typeface="B Zar" pitchFamily="2" charset="-78"/>
              </a:rPr>
              <a:t>جريان‌های </a:t>
            </a:r>
            <a:r>
              <a:rPr lang="fa-IR" dirty="0">
                <a:cs typeface="B Zar" pitchFamily="2" charset="-78"/>
              </a:rPr>
              <a:t>نقدي متعلق به سهامداران باشند، نرخ تنزيل متناظر هزينۀ حقوق سهامداران است. بدين‌ترتيب مستقيماً حقوق سهامداران را ارزشيابي كرده‌ايد</a:t>
            </a:r>
            <a:r>
              <a:rPr lang="fa-IR" dirty="0" smtClean="0">
                <a:cs typeface="B Zar" pitchFamily="2" charset="-78"/>
              </a:rPr>
              <a:t>.</a:t>
            </a: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extLst>
      <p:ext uri="{BB962C8B-B14F-4D97-AF65-F5344CB8AC3E}">
        <p14:creationId xmlns:p14="http://schemas.microsoft.com/office/powerpoint/2010/main" val="32114875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dirty="0" smtClean="0"/>
              <a:t>ارزشیابی با لحاظ اهرم</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27</a:t>
            </a:fld>
            <a:endParaRPr lang="en-US" dirty="0"/>
          </a:p>
        </p:txBody>
      </p:sp>
      <p:sp>
        <p:nvSpPr>
          <p:cNvPr id="5" name="TextBox 4"/>
          <p:cNvSpPr txBox="1"/>
          <p:nvPr/>
        </p:nvSpPr>
        <p:spPr>
          <a:xfrm>
            <a:off x="685800" y="4724400"/>
            <a:ext cx="7772400" cy="1569660"/>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تعاریف رایج در املاک و مستغلات اهرمی</a:t>
            </a:r>
            <a:endPar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marL="342900" indent="-342900" algn="r" rtl="1">
              <a:buFont typeface="Wingdings" pitchFamily="2" charset="2"/>
              <a:buChar char="ü"/>
            </a:pPr>
            <a:r>
              <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محاسبات ارزش حقوق صاحبان </a:t>
            </a: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سهام</a:t>
            </a:r>
          </a:p>
          <a:p>
            <a:pPr marL="342900" indent="-342900"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محاسبات ارزش بدهی</a:t>
            </a:r>
            <a:endParaRPr lang="en-US"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endPar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extLst>
      <p:ext uri="{BB962C8B-B14F-4D97-AF65-F5344CB8AC3E}">
        <p14:creationId xmlns:p14="http://schemas.microsoft.com/office/powerpoint/2010/main" val="308507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برخی تعاریف</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7495774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14800" y="1676400"/>
            <a:ext cx="3148013" cy="1043540"/>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97973" y="3352800"/>
            <a:ext cx="3164840" cy="1066800"/>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813492" y="5242232"/>
            <a:ext cx="3958907" cy="820431"/>
          </a:xfrm>
          <a:prstGeom prst="rect">
            <a:avLst/>
          </a:prstGeom>
        </p:spPr>
      </p:pic>
    </p:spTree>
    <p:extLst>
      <p:ext uri="{BB962C8B-B14F-4D97-AF65-F5344CB8AC3E}">
        <p14:creationId xmlns:p14="http://schemas.microsoft.com/office/powerpoint/2010/main" val="175924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وام روی ملک</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68254"/>
            <a:ext cx="8229600" cy="3232716"/>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dirty="0"/>
          </a:p>
        </p:txBody>
      </p:sp>
    </p:spTree>
    <p:extLst>
      <p:ext uri="{BB962C8B-B14F-4D97-AF65-F5344CB8AC3E}">
        <p14:creationId xmlns:p14="http://schemas.microsoft.com/office/powerpoint/2010/main" val="245227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ar-SA" sz="4400" dirty="0" smtClean="0"/>
              <a:t>جریان‌های نقدی املاک و مستغلات</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1569660"/>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جریان‌های نقدی عملیاتی و واگذاری</a:t>
            </a:r>
            <a:endPar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ارزشیابی جریان‌های نقدی غیراهرمی</a:t>
            </a:r>
            <a:endPar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a:p>
            <a:pPr algn="r" rtl="1">
              <a:buFont typeface="Wingdings" pitchFamily="2" charset="2"/>
              <a:buChar char="ü"/>
            </a:pP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endPar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نرخ سود پرداختی حق مالی</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4255" y="1371600"/>
            <a:ext cx="7835490" cy="5026025"/>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dirty="0"/>
          </a:p>
        </p:txBody>
      </p:sp>
    </p:spTree>
    <p:extLst>
      <p:ext uri="{BB962C8B-B14F-4D97-AF65-F5344CB8AC3E}">
        <p14:creationId xmlns:p14="http://schemas.microsoft.com/office/powerpoint/2010/main" val="2029408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نرخ بازده داخلی اهرمی</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84740"/>
            <a:ext cx="8229600" cy="3799745"/>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dirty="0"/>
          </a:p>
        </p:txBody>
      </p:sp>
    </p:spTree>
    <p:extLst>
      <p:ext uri="{BB962C8B-B14F-4D97-AF65-F5344CB8AC3E}">
        <p14:creationId xmlns:p14="http://schemas.microsoft.com/office/powerpoint/2010/main" val="4081558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نرخ بازده داخلی غیر اهرمی</a:t>
            </a:r>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20060"/>
            <a:ext cx="8229600" cy="4129104"/>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dirty="0"/>
          </a:p>
        </p:txBody>
      </p:sp>
    </p:spTree>
    <p:extLst>
      <p:ext uri="{BB962C8B-B14F-4D97-AF65-F5344CB8AC3E}">
        <p14:creationId xmlns:p14="http://schemas.microsoft.com/office/powerpoint/2010/main" val="2848491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33</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جریان‌های نقدی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400" dirty="0" smtClean="0"/>
              <a:t>اقلام معمول در صورت جریان‌های نقدی</a:t>
            </a:r>
            <a:endParaRPr lang="en-US" sz="24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27302105"/>
              </p:ext>
            </p:extLst>
          </p:nvPr>
        </p:nvGraphicFramePr>
        <p:xfrm>
          <a:off x="76200" y="1219200"/>
          <a:ext cx="8686800" cy="3520439"/>
        </p:xfrm>
        <a:graphic>
          <a:graphicData uri="http://schemas.openxmlformats.org/drawingml/2006/table">
            <a:tbl>
              <a:tblPr firstRow="1" bandRow="1">
                <a:tableStyleId>{5940675A-B579-460E-94D1-54222C63F5DA}</a:tableStyleId>
              </a:tblPr>
              <a:tblGrid>
                <a:gridCol w="12954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57199">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عملیات</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062110">
                <a:tc>
                  <a:txBody>
                    <a:bodyPr/>
                    <a:lstStyle/>
                    <a:p>
                      <a:pPr algn="ctr" rtl="1">
                        <a:buFontTx/>
                        <a:buNone/>
                      </a:pPr>
                      <a:r>
                        <a:rPr lang="en-US" sz="1800" b="1" kern="1200" dirty="0" smtClean="0">
                          <a:solidFill>
                            <a:schemeClr val="tx1"/>
                          </a:solidFill>
                          <a:latin typeface="Calibri" pitchFamily="34" charset="0"/>
                          <a:ea typeface="+mn-ea"/>
                          <a:cs typeface="Calibri" pitchFamily="34" charset="0"/>
                        </a:rPr>
                        <a:t>PGI</a:t>
                      </a:r>
                    </a:p>
                    <a:p>
                      <a:pPr algn="ctr" rtl="1">
                        <a:buFontTx/>
                        <a:buNone/>
                      </a:pPr>
                      <a:r>
                        <a:rPr lang="en-US" sz="1800" kern="1200" dirty="0" smtClean="0">
                          <a:solidFill>
                            <a:schemeClr val="tx1"/>
                          </a:solidFill>
                          <a:latin typeface="Calibri" pitchFamily="34" charset="0"/>
                          <a:ea typeface="+mn-ea"/>
                          <a:cs typeface="Calibri" pitchFamily="34" charset="0"/>
                        </a:rPr>
                        <a:t>-V</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CLs</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EGI</a:t>
                      </a:r>
                    </a:p>
                    <a:p>
                      <a:pPr algn="ctr" rtl="1">
                        <a:buFontTx/>
                        <a:buNone/>
                      </a:pPr>
                      <a:r>
                        <a:rPr lang="en-US" sz="1800" kern="1200" dirty="0" smtClean="0">
                          <a:solidFill>
                            <a:schemeClr val="tx1"/>
                          </a:solidFill>
                          <a:latin typeface="Calibri" pitchFamily="34" charset="0"/>
                          <a:ea typeface="+mn-ea"/>
                          <a:cs typeface="Calibri" pitchFamily="34" charset="0"/>
                        </a:rPr>
                        <a:t>+OI</a:t>
                      </a:r>
                    </a:p>
                    <a:p>
                      <a:pPr algn="ctr" rtl="1">
                        <a:buFontTx/>
                        <a:buNone/>
                      </a:pPr>
                      <a:r>
                        <a:rPr lang="en-US" sz="1800" kern="1200" dirty="0" smtClean="0">
                          <a:solidFill>
                            <a:schemeClr val="tx1"/>
                          </a:solidFill>
                          <a:latin typeface="Calibri" pitchFamily="34" charset="0"/>
                          <a:ea typeface="+mn-ea"/>
                          <a:cs typeface="Calibri" pitchFamily="34" charset="0"/>
                        </a:rPr>
                        <a:t>-OE</a:t>
                      </a:r>
                    </a:p>
                    <a:p>
                      <a:pPr algn="ctr" rtl="1">
                        <a:buFontTx/>
                        <a:buNone/>
                      </a:pPr>
                      <a:r>
                        <a:rPr lang="en-US" sz="1800" b="1" kern="1200" dirty="0" smtClean="0">
                          <a:solidFill>
                            <a:schemeClr val="tx1"/>
                          </a:solidFill>
                          <a:latin typeface="Calibri" pitchFamily="34" charset="0"/>
                          <a:ea typeface="+mn-ea"/>
                          <a:cs typeface="Calibri" pitchFamily="34" charset="0"/>
                        </a:rPr>
                        <a:t>NOI</a:t>
                      </a:r>
                    </a:p>
                    <a:p>
                      <a:pPr algn="ctr" rtl="1">
                        <a:buFontTx/>
                        <a:buNone/>
                      </a:pPr>
                      <a:r>
                        <a:rPr lang="en-US" sz="1800" kern="1200" dirty="0" smtClean="0">
                          <a:solidFill>
                            <a:schemeClr val="tx1"/>
                          </a:solidFill>
                          <a:latin typeface="Calibri" pitchFamily="34" charset="0"/>
                          <a:ea typeface="+mn-ea"/>
                          <a:cs typeface="Calibri" pitchFamily="34" charset="0"/>
                        </a:rPr>
                        <a:t>-CI</a:t>
                      </a:r>
                    </a:p>
                    <a:p>
                      <a:pPr algn="ctr" rtl="1">
                        <a:buFontTx/>
                        <a:buNone/>
                      </a:pPr>
                      <a:r>
                        <a:rPr lang="en-US" sz="1800" b="1" kern="1200" dirty="0" smtClean="0">
                          <a:solidFill>
                            <a:schemeClr val="tx1"/>
                          </a:solidFill>
                          <a:latin typeface="Calibri" pitchFamily="34" charset="0"/>
                          <a:ea typeface="+mn-ea"/>
                          <a:cs typeface="Calibri" pitchFamily="34" charset="0"/>
                        </a:rPr>
                        <a:t>PBTCF</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T</a:t>
                      </a:r>
                    </a:p>
                    <a:p>
                      <a:pPr algn="ctr" rtl="1">
                        <a:buFontTx/>
                        <a:buNone/>
                      </a:pPr>
                      <a:r>
                        <a:rPr lang="en-US" sz="1800" b="1" kern="1200" dirty="0" smtClean="0">
                          <a:solidFill>
                            <a:schemeClr val="tx1"/>
                          </a:solidFill>
                          <a:latin typeface="Calibri" pitchFamily="34" charset="0"/>
                          <a:ea typeface="+mn-ea"/>
                          <a:cs typeface="Calibri" pitchFamily="34" charset="0"/>
                        </a:rPr>
                        <a:t>PATCF</a:t>
                      </a:r>
                    </a:p>
                  </a:txBody>
                  <a:tcPr marB="0">
                    <a:lnR w="12700" cap="flat" cmpd="sng" algn="ctr">
                      <a:solidFill>
                        <a:schemeClr val="tx1"/>
                      </a:solidFill>
                      <a:prstDash val="solid"/>
                      <a:round/>
                      <a:headEnd type="none" w="med" len="med"/>
                      <a:tailEnd type="none" w="med" len="med"/>
                    </a:lnR>
                  </a:tcPr>
                </a:tc>
                <a:tc>
                  <a:txBody>
                    <a:bodyPr/>
                    <a:lstStyle/>
                    <a:p>
                      <a:pPr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بالقوه (</a:t>
                      </a:r>
                      <a:r>
                        <a:rPr lang="en-US" sz="1800" b="1" kern="1200" dirty="0" smtClean="0">
                          <a:solidFill>
                            <a:schemeClr val="tx1"/>
                          </a:solidFill>
                          <a:latin typeface="ذ ظشق"/>
                          <a:ea typeface="+mn-ea"/>
                          <a:cs typeface="B Zar" pitchFamily="2" charset="-78"/>
                        </a:rPr>
                        <a:t>potential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هزینۀ خالی‌ماندن</a:t>
                      </a:r>
                      <a:r>
                        <a:rPr lang="fa-IR" sz="1800" kern="1200" baseline="0" dirty="0" smtClean="0">
                          <a:solidFill>
                            <a:schemeClr val="tx1"/>
                          </a:solidFill>
                          <a:effectLst/>
                          <a:latin typeface="+mn-lt"/>
                          <a:ea typeface="+mn-ea"/>
                          <a:cs typeface="+mn-cs"/>
                        </a:rPr>
                        <a:t> </a:t>
                      </a:r>
                      <a:r>
                        <a:rPr lang="fa-IR" sz="1800" kern="1200" dirty="0" smtClean="0">
                          <a:solidFill>
                            <a:schemeClr val="tx1"/>
                          </a:solidFill>
                          <a:latin typeface="Calibri" pitchFamily="34" charset="0"/>
                          <a:ea typeface="+mn-ea"/>
                          <a:cs typeface="B Zar" pitchFamily="2" charset="-78"/>
                        </a:rPr>
                        <a:t>ملک (</a:t>
                      </a:r>
                      <a:r>
                        <a:rPr lang="en-US" sz="1800" kern="1200" dirty="0" smtClean="0">
                          <a:solidFill>
                            <a:schemeClr val="tx1"/>
                          </a:solidFill>
                          <a:latin typeface="Calibri" pitchFamily="34" charset="0"/>
                          <a:ea typeface="+mn-ea"/>
                          <a:cs typeface="Calibri" pitchFamily="34" charset="0"/>
                        </a:rPr>
                        <a:t>vacancy allowance</a:t>
                      </a:r>
                      <a:r>
                        <a:rPr lang="fa-IR" sz="1800" kern="1200" dirty="0" smtClean="0">
                          <a:solidFill>
                            <a:schemeClr val="tx1"/>
                          </a:solidFill>
                          <a:latin typeface="Calibri" pitchFamily="34" charset="0"/>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زیان‌های وصول (</a:t>
                      </a:r>
                      <a:r>
                        <a:rPr lang="en-US" sz="1800" kern="1200" dirty="0" smtClean="0">
                          <a:solidFill>
                            <a:schemeClr val="tx1"/>
                          </a:solidFill>
                          <a:latin typeface="Calibri" pitchFamily="34" charset="0"/>
                          <a:ea typeface="+mn-ea"/>
                          <a:cs typeface="B Zar" pitchFamily="2" charset="-78"/>
                        </a:rPr>
                        <a:t>collection</a:t>
                      </a:r>
                      <a:r>
                        <a:rPr lang="en-US" sz="1800" kern="1200" baseline="0" dirty="0" smtClean="0">
                          <a:solidFill>
                            <a:schemeClr val="tx1"/>
                          </a:solidFill>
                          <a:latin typeface="Calibri" pitchFamily="34" charset="0"/>
                          <a:ea typeface="+mn-ea"/>
                          <a:cs typeface="B Zar" pitchFamily="2" charset="-78"/>
                        </a:rPr>
                        <a:t> losses</a:t>
                      </a:r>
                      <a:r>
                        <a:rPr lang="fa-IR" sz="1800" kern="1200" baseline="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lvl="0"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مؤثر (</a:t>
                      </a:r>
                      <a:r>
                        <a:rPr lang="en-US" sz="1800" b="1" kern="1200" dirty="0" smtClean="0">
                          <a:solidFill>
                            <a:schemeClr val="tx1"/>
                          </a:solidFill>
                          <a:latin typeface="ذ ظشق"/>
                          <a:ea typeface="+mn-ea"/>
                          <a:cs typeface="B Zar" pitchFamily="2" charset="-78"/>
                        </a:rPr>
                        <a:t>effective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سایر درآمدها (</a:t>
                      </a:r>
                      <a:r>
                        <a:rPr lang="en-US" sz="1800" kern="1200" dirty="0" smtClean="0">
                          <a:solidFill>
                            <a:schemeClr val="tx1"/>
                          </a:solidFill>
                          <a:latin typeface="Calibri" pitchFamily="34" charset="0"/>
                          <a:ea typeface="+mn-ea"/>
                          <a:cs typeface="Calibri" pitchFamily="34" charset="0"/>
                        </a:rPr>
                        <a:t>other income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عملیاتی (</a:t>
                      </a:r>
                      <a:r>
                        <a:rPr lang="en-US" sz="1800" kern="1200" dirty="0" smtClean="0">
                          <a:solidFill>
                            <a:schemeClr val="tx1"/>
                          </a:solidFill>
                          <a:latin typeface="Calibri" pitchFamily="34" charset="0"/>
                          <a:ea typeface="+mn-ea"/>
                          <a:cs typeface="Calibri" pitchFamily="34" charset="0"/>
                        </a:rPr>
                        <a:t>operating expenses</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algn="r" rtl="1">
                        <a:buFont typeface="Arial" pitchFamily="34" charset="0"/>
                        <a:buChar char="•"/>
                      </a:pPr>
                      <a:r>
                        <a:rPr lang="fa-IR" sz="1800" b="1" kern="1200" dirty="0" smtClean="0">
                          <a:solidFill>
                            <a:schemeClr val="tx1"/>
                          </a:solidFill>
                          <a:latin typeface="ذ ظشق"/>
                          <a:ea typeface="+mn-ea"/>
                          <a:cs typeface="B Zar" pitchFamily="2" charset="-78"/>
                        </a:rPr>
                        <a:t>درآمد خالص عملیاتی (</a:t>
                      </a:r>
                      <a:r>
                        <a:rPr lang="en-US" sz="1800" b="1" kern="1200" dirty="0" smtClean="0">
                          <a:solidFill>
                            <a:schemeClr val="tx1"/>
                          </a:solidFill>
                          <a:latin typeface="ذ ظشق"/>
                          <a:ea typeface="+mn-ea"/>
                          <a:cs typeface="B Zar" pitchFamily="2" charset="-78"/>
                        </a:rPr>
                        <a:t>net operating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سرمایه‌ای بهسازی (</a:t>
                      </a:r>
                      <a:r>
                        <a:rPr lang="en-US" sz="1800" kern="1200" dirty="0" smtClean="0">
                          <a:solidFill>
                            <a:schemeClr val="tx1"/>
                          </a:solidFill>
                          <a:latin typeface="Calibri" pitchFamily="34" charset="0"/>
                          <a:ea typeface="+mn-ea"/>
                          <a:cs typeface="Calibri" pitchFamily="34" charset="0"/>
                        </a:rPr>
                        <a:t>capital improvement expenditure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مالیات بر درآمد (</a:t>
                      </a:r>
                      <a:r>
                        <a:rPr lang="en-US" sz="1800" kern="1200" dirty="0" smtClean="0">
                          <a:solidFill>
                            <a:schemeClr val="tx1"/>
                          </a:solidFill>
                          <a:latin typeface="Calibri" pitchFamily="34" charset="0"/>
                          <a:ea typeface="+mn-ea"/>
                          <a:cs typeface="B Zar" pitchFamily="2" charset="-78"/>
                        </a:rPr>
                        <a:t>tax</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lv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property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cxnSp>
        <p:nvCxnSpPr>
          <p:cNvPr id="8" name="Straight Connector 7"/>
          <p:cNvCxnSpPr/>
          <p:nvPr/>
        </p:nvCxnSpPr>
        <p:spPr>
          <a:xfrm flipH="1">
            <a:off x="457200" y="2819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7200" y="19812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57200" y="3962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71714" y="3414486"/>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457200" y="4419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33400" y="2514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86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اقلام معمول در صورت جریان‌های </a:t>
            </a:r>
            <a:r>
              <a:rPr lang="fa-IR" sz="2800" dirty="0" smtClean="0"/>
              <a:t>نقدی</a:t>
            </a:r>
            <a:endParaRPr lang="en-US" sz="28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51311615"/>
              </p:ext>
            </p:extLst>
          </p:nvPr>
        </p:nvGraphicFramePr>
        <p:xfrm>
          <a:off x="76200" y="2438400"/>
          <a:ext cx="8686800" cy="1874520"/>
        </p:xfrm>
        <a:graphic>
          <a:graphicData uri="http://schemas.openxmlformats.org/drawingml/2006/table">
            <a:tbl>
              <a:tblPr firstRow="1" bandRow="1">
                <a:tableStyleId>{5940675A-B579-460E-94D1-54222C63F5DA}</a:tableStyleId>
              </a:tblPr>
              <a:tblGrid>
                <a:gridCol w="1219200">
                  <a:extLst>
                    <a:ext uri="{9D8B030D-6E8A-4147-A177-3AD203B41FA5}">
                      <a16:colId xmlns:a16="http://schemas.microsoft.com/office/drawing/2014/main" val="20000"/>
                    </a:ext>
                  </a:extLst>
                </a:gridCol>
                <a:gridCol w="7467600">
                  <a:extLst>
                    <a:ext uri="{9D8B030D-6E8A-4147-A177-3AD203B41FA5}">
                      <a16:colId xmlns:a16="http://schemas.microsoft.com/office/drawing/2014/main" val="20001"/>
                    </a:ext>
                  </a:extLst>
                </a:gridCol>
              </a:tblGrid>
              <a:tr h="45720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واگذاری </a:t>
                      </a:r>
                      <a:r>
                        <a:rPr lang="fa-IR" sz="1800" kern="1200" baseline="0" dirty="0" smtClean="0">
                          <a:solidFill>
                            <a:schemeClr val="tx1"/>
                          </a:solidFill>
                          <a:latin typeface="B Ttitr"/>
                          <a:ea typeface="+mn-ea"/>
                          <a:cs typeface="B Titr" pitchFamily="2" charset="-78"/>
                        </a:rPr>
                        <a:t> ( تحت تأثیر اهرم نمی‌باشد)</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1260230">
                <a:tc>
                  <a:txBody>
                    <a:bodyPr/>
                    <a:lstStyle/>
                    <a:p>
                      <a:pPr algn="ctr" rtl="1">
                        <a:buFontTx/>
                        <a:buNone/>
                      </a:pPr>
                      <a:r>
                        <a:rPr lang="en-US" sz="1700" b="1" kern="1200" dirty="0" smtClean="0">
                          <a:solidFill>
                            <a:schemeClr val="tx1"/>
                          </a:solidFill>
                          <a:latin typeface="Calibri" pitchFamily="34" charset="0"/>
                          <a:ea typeface="+mn-ea"/>
                          <a:cs typeface="Calibri" pitchFamily="34" charset="0"/>
                        </a:rPr>
                        <a:t>V</a:t>
                      </a:r>
                    </a:p>
                    <a:p>
                      <a:pPr algn="ctr" rtl="1">
                        <a:buFontTx/>
                        <a:buNone/>
                      </a:pPr>
                      <a:r>
                        <a:rPr lang="en-US" sz="1700" kern="1200" dirty="0" smtClean="0">
                          <a:solidFill>
                            <a:schemeClr val="tx1"/>
                          </a:solidFill>
                          <a:latin typeface="Calibri" pitchFamily="34" charset="0"/>
                          <a:ea typeface="+mn-ea"/>
                          <a:cs typeface="Calibri" pitchFamily="34" charset="0"/>
                        </a:rPr>
                        <a:t>-SE</a:t>
                      </a:r>
                      <a:endParaRPr lang="fa-IR" sz="17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PBTCF</a:t>
                      </a:r>
                    </a:p>
                    <a:p>
                      <a:pPr algn="ctr" rtl="1">
                        <a:buFontTx/>
                        <a:buNone/>
                      </a:pPr>
                      <a:r>
                        <a:rPr lang="en-US" sz="1800" b="0" kern="1200" dirty="0" smtClean="0">
                          <a:solidFill>
                            <a:schemeClr val="tx1"/>
                          </a:solidFill>
                          <a:latin typeface="Calibri" pitchFamily="34" charset="0"/>
                          <a:ea typeface="+mn-ea"/>
                          <a:cs typeface="Calibri" pitchFamily="34" charset="0"/>
                        </a:rPr>
                        <a:t>T</a:t>
                      </a:r>
                    </a:p>
                    <a:p>
                      <a:pPr algn="ctr" rtl="1">
                        <a:buFontTx/>
                        <a:buNone/>
                      </a:pPr>
                      <a:r>
                        <a:rPr lang="en-US" sz="1800" b="1" kern="1200" dirty="0" smtClean="0">
                          <a:solidFill>
                            <a:schemeClr val="tx1"/>
                          </a:solidFill>
                          <a:latin typeface="Calibri" pitchFamily="34" charset="0"/>
                          <a:ea typeface="+mn-ea"/>
                          <a:cs typeface="Calibri" pitchFamily="34" charset="0"/>
                        </a:rPr>
                        <a:t>PATCF</a:t>
                      </a:r>
                    </a:p>
                  </a:txBody>
                  <a:tcPr marB="0">
                    <a:lnR w="12700" cap="flat" cmpd="sng" algn="ctr">
                      <a:solidFill>
                        <a:schemeClr val="tx1"/>
                      </a:solidFill>
                      <a:prstDash val="solid"/>
                      <a:round/>
                      <a:headEnd type="none" w="med" len="med"/>
                      <a:tailEnd type="none" w="med" len="med"/>
                    </a:lnR>
                  </a:tcPr>
                </a:tc>
                <a:tc>
                  <a:txBody>
                    <a:bodyPr/>
                    <a:lstStyle/>
                    <a:p>
                      <a:pPr mar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ارزش ملک در زمان واگذاری</a:t>
                      </a:r>
                      <a:endParaRPr lang="en-US" sz="1800" b="1" kern="1200" dirty="0" smtClean="0">
                        <a:solidFill>
                          <a:schemeClr val="tx1"/>
                        </a:solidFill>
                        <a:latin typeface="ذ ظشق"/>
                        <a:ea typeface="+mn-ea"/>
                        <a:cs typeface="B Zar" pitchFamily="2" charset="-78"/>
                      </a:endParaRPr>
                    </a:p>
                    <a:p>
                      <a:pPr marL="457200" lvl="1" algn="r" defTabSz="914400" rtl="1" eaLnBrk="1" latinLnBrk="0" hangingPunct="1">
                        <a:buFont typeface="Arial" pitchFamily="34" charset="0"/>
                        <a:buChar char="•"/>
                      </a:pPr>
                      <a:r>
                        <a:rPr lang="fa-IR" sz="1800" b="0" kern="1200" dirty="0" smtClean="0">
                          <a:solidFill>
                            <a:schemeClr val="tx1"/>
                          </a:solidFill>
                          <a:latin typeface="ذ ظشق"/>
                          <a:ea typeface="+mn-ea"/>
                          <a:cs typeface="B Zar" pitchFamily="2" charset="-78"/>
                        </a:rPr>
                        <a:t>هزینه‌های فروش (</a:t>
                      </a:r>
                      <a:r>
                        <a:rPr lang="en-US" sz="1800" b="0" kern="1200" dirty="0" smtClean="0">
                          <a:solidFill>
                            <a:schemeClr val="tx1"/>
                          </a:solidFill>
                          <a:latin typeface="ذ ظشق"/>
                          <a:ea typeface="+mn-ea"/>
                          <a:cs typeface="B Zar" pitchFamily="2" charset="-78"/>
                        </a:rPr>
                        <a:t>selling</a:t>
                      </a:r>
                      <a:r>
                        <a:rPr lang="en-US" sz="1800" b="0" kern="1200" baseline="0" dirty="0" smtClean="0">
                          <a:solidFill>
                            <a:schemeClr val="tx1"/>
                          </a:solidFill>
                          <a:latin typeface="ذ ظشق"/>
                          <a:ea typeface="+mn-ea"/>
                          <a:cs typeface="B Zar" pitchFamily="2" charset="-78"/>
                        </a:rPr>
                        <a:t> expenses</a:t>
                      </a:r>
                      <a:r>
                        <a:rPr lang="fa-IR" sz="1800" b="0" kern="1200" baseline="0" dirty="0" smtClean="0">
                          <a:solidFill>
                            <a:schemeClr val="tx1"/>
                          </a:solidFill>
                          <a:latin typeface="ذ ظشق"/>
                          <a:ea typeface="+mn-ea"/>
                          <a:cs typeface="B Zar" pitchFamily="2" charset="-78"/>
                        </a:rPr>
                        <a:t>)</a:t>
                      </a:r>
                      <a:endParaRPr lang="en-US" sz="1800" b="0" kern="1200" dirty="0" smtClean="0">
                        <a:solidFill>
                          <a:schemeClr val="tx1"/>
                        </a:solidFill>
                        <a:latin typeface="ذ ظشق"/>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0" kern="1200" dirty="0" smtClean="0">
                          <a:solidFill>
                            <a:schemeClr val="tx1"/>
                          </a:solidFill>
                          <a:latin typeface="ذ ظشق"/>
                          <a:ea typeface="+mn-ea"/>
                          <a:cs typeface="B Zar" pitchFamily="2" charset="-78"/>
                        </a:rPr>
                        <a:t>مالیات (</a:t>
                      </a:r>
                      <a:r>
                        <a:rPr lang="en-US" sz="1800" b="0" kern="1200" dirty="0" smtClean="0">
                          <a:solidFill>
                            <a:schemeClr val="tx1"/>
                          </a:solidFill>
                          <a:latin typeface="ذ ظشق"/>
                          <a:ea typeface="+mn-ea"/>
                          <a:cs typeface="B Zar" pitchFamily="2" charset="-78"/>
                        </a:rPr>
                        <a:t>Tax</a:t>
                      </a:r>
                      <a:r>
                        <a:rPr lang="fa-IR" sz="1800" b="0" kern="1200" dirty="0" smtClean="0">
                          <a:solidFill>
                            <a:schemeClr val="tx1"/>
                          </a:solidFill>
                          <a:latin typeface="ذ ظشق"/>
                          <a:ea typeface="+mn-ea"/>
                          <a:cs typeface="B Zar" pitchFamily="2" charset="-78"/>
                        </a:rPr>
                        <a:t>)</a:t>
                      </a: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property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cxnSp>
        <p:nvCxnSpPr>
          <p:cNvPr id="6" name="Straight Connector 5"/>
          <p:cNvCxnSpPr/>
          <p:nvPr/>
        </p:nvCxnSpPr>
        <p:spPr>
          <a:xfrm flipH="1">
            <a:off x="457200" y="3443514"/>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57200" y="3214914"/>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7200" y="4038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562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 درآمد خالص عملیاتی</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0228" y="1371600"/>
            <a:ext cx="6683543" cy="5026025"/>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extLst>
      <p:ext uri="{BB962C8B-B14F-4D97-AF65-F5344CB8AC3E}">
        <p14:creationId xmlns:p14="http://schemas.microsoft.com/office/powerpoint/2010/main" val="116649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 بهسازی </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8379" y="1371600"/>
            <a:ext cx="5327242" cy="5026025"/>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extLst>
      <p:ext uri="{BB962C8B-B14F-4D97-AF65-F5344CB8AC3E}">
        <p14:creationId xmlns:p14="http://schemas.microsoft.com/office/powerpoint/2010/main" val="237564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 ارزشیابی با لحاظ ارزش پایانی</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4436" y="1371600"/>
            <a:ext cx="4655128" cy="5026025"/>
          </a:xfrm>
        </p:spPr>
      </p:pic>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extLst>
      <p:ext uri="{BB962C8B-B14F-4D97-AF65-F5344CB8AC3E}">
        <p14:creationId xmlns:p14="http://schemas.microsoft.com/office/powerpoint/2010/main" val="3064173124"/>
      </p:ext>
    </p:extLst>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42128</TotalTime>
  <Words>985</Words>
  <Application>Microsoft Office PowerPoint</Application>
  <PresentationFormat>On-screen Show (4:3)</PresentationFormat>
  <Paragraphs>207</Paragraphs>
  <Slides>33</Slides>
  <Notes>3</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7" baseType="lpstr">
      <vt:lpstr>Arial</vt:lpstr>
      <vt:lpstr>B Elham</vt:lpstr>
      <vt:lpstr>B Nazanin</vt:lpstr>
      <vt:lpstr>B Titr</vt:lpstr>
      <vt:lpstr>B Ttitr</vt:lpstr>
      <vt:lpstr>B Zar</vt:lpstr>
      <vt:lpstr>Calibri</vt:lpstr>
      <vt:lpstr>Times</vt:lpstr>
      <vt:lpstr>Times New Roman</vt:lpstr>
      <vt:lpstr>Wingdings</vt:lpstr>
      <vt:lpstr>Wingdings 2</vt:lpstr>
      <vt:lpstr>ذ ظشق</vt:lpstr>
      <vt:lpstr>Sample presentation slides</vt:lpstr>
      <vt:lpstr>Equation</vt:lpstr>
      <vt:lpstr>بسم‌الله الرحمن الرحیم</vt:lpstr>
      <vt:lpstr> ارزشیابی املاک و مستغلات (غیراهرمی و اهرمی)</vt:lpstr>
      <vt:lpstr>    </vt:lpstr>
      <vt:lpstr>انواع جریان‌های نقدی</vt:lpstr>
      <vt:lpstr>اقلام معمول در صورت جریان‌های نقدی</vt:lpstr>
      <vt:lpstr>اقلام معمول در صورت جریان‌های نقدی</vt:lpstr>
      <vt:lpstr>مثال: درآمد خالص عملیاتی</vt:lpstr>
      <vt:lpstr>مثال: بهسازی </vt:lpstr>
      <vt:lpstr>مثال: ارزشیابی با لحاظ ارزش پایانی</vt:lpstr>
      <vt:lpstr>مثال: رویکرد T&amp;R</vt:lpstr>
      <vt:lpstr>مثال: رویکرد لایه‌بندی</vt:lpstr>
      <vt:lpstr>مثال: تخصیص هزینه‌های عملیاتی</vt:lpstr>
      <vt:lpstr>PowerPoint Presentation</vt:lpstr>
      <vt:lpstr>واژه‌شناسی </vt:lpstr>
      <vt:lpstr>هزینۀ سرمایه</vt:lpstr>
      <vt:lpstr>PowerPoint Presentation</vt:lpstr>
      <vt:lpstr>هزینۀ سرمایه: میانگین موزون هزینۀ اجزا</vt:lpstr>
      <vt:lpstr>هزینۀ اجزای سرمایه</vt:lpstr>
      <vt:lpstr>ریسک‌های حقوق صاحبان سهام</vt:lpstr>
      <vt:lpstr>هزینۀ حقوق صاحبان سهام</vt:lpstr>
      <vt:lpstr>هزینۀ سرمایۀ حقوق صاحبان سهام</vt:lpstr>
      <vt:lpstr>فرض اساسی مدل CAPM</vt:lpstr>
      <vt:lpstr>مسائل محاسبۀ CAPM</vt:lpstr>
      <vt:lpstr>برخی شاخص‌های طبقۀ املاک و مستغلات</vt:lpstr>
      <vt:lpstr>رويكرد بديل تخمين هزینۀ حقوق سهامداران</vt:lpstr>
      <vt:lpstr>هزینۀ حقوق سهامداران و هزینۀ سرمایه به‌عنوان نرخ تنزیل</vt:lpstr>
      <vt:lpstr>    </vt:lpstr>
      <vt:lpstr>برخی تعاریف</vt:lpstr>
      <vt:lpstr>وام روی ملک</vt:lpstr>
      <vt:lpstr>نرخ سود پرداختی حق مالی</vt:lpstr>
      <vt:lpstr>نرخ بازده داخلی اهرمی</vt:lpstr>
      <vt:lpstr>نرخ بازده داخلی غیر اهرمی</vt:lpstr>
      <vt:lpstr>PowerPoint Presentation</vt:lpstr>
    </vt:vector>
  </TitlesOfParts>
  <Company>Saudi Aramco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Meisam</cp:lastModifiedBy>
  <cp:revision>1711</cp:revision>
  <dcterms:created xsi:type="dcterms:W3CDTF">2007-09-07T17:57:35Z</dcterms:created>
  <dcterms:modified xsi:type="dcterms:W3CDTF">2017-04-09T10:29:44Z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