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673" r:id="rId2"/>
    <p:sldId id="258" r:id="rId3"/>
    <p:sldId id="1027" r:id="rId4"/>
    <p:sldId id="1051" r:id="rId5"/>
    <p:sldId id="1028" r:id="rId6"/>
    <p:sldId id="1029" r:id="rId7"/>
    <p:sldId id="1030" r:id="rId8"/>
    <p:sldId id="1031" r:id="rId9"/>
    <p:sldId id="1032" r:id="rId10"/>
    <p:sldId id="1033" r:id="rId11"/>
    <p:sldId id="1043" r:id="rId12"/>
    <p:sldId id="1034" r:id="rId13"/>
    <p:sldId id="1036" r:id="rId14"/>
    <p:sldId id="1047" r:id="rId15"/>
    <p:sldId id="1035" r:id="rId16"/>
    <p:sldId id="1037" r:id="rId17"/>
    <p:sldId id="1038" r:id="rId18"/>
    <p:sldId id="1039" r:id="rId19"/>
    <p:sldId id="1040" r:id="rId20"/>
    <p:sldId id="1041" r:id="rId21"/>
    <p:sldId id="1042" r:id="rId22"/>
    <p:sldId id="1048" r:id="rId23"/>
    <p:sldId id="1045" r:id="rId24"/>
    <p:sldId id="1044" r:id="rId25"/>
    <p:sldId id="1046" r:id="rId26"/>
    <p:sldId id="1049" r:id="rId27"/>
    <p:sldId id="1050" r:id="rId28"/>
    <p:sldId id="329" r:id="rId29"/>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varScale="1">
        <p:scale>
          <a:sx n="87" d="100"/>
          <a:sy n="87" d="100"/>
        </p:scale>
        <p:origin x="828" y="7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416C2-CBA6-4523-A4C1-88B6C4CF1B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74C9370-7BD5-4EAD-B639-E4AF40E5D801}">
      <dgm:prSet/>
      <dgm:spPr/>
      <dgm:t>
        <a:bodyPr/>
        <a:lstStyle/>
        <a:p>
          <a:pPr algn="justLow" rtl="1"/>
          <a:r>
            <a:rPr lang="fa-IR" smtClean="0">
              <a:cs typeface="B Zar" pitchFamily="2" charset="-78"/>
            </a:rPr>
            <a:t>زمين اساسي‌ترين ويژگي املاك و مستغلات و احتمالاً پايه‌اي‌ترين موضوع در مطالعۀ املاك و مستغلات است. زمين نقش اساسي در ارتباط بين بازار دارايي و بازار مصرف املاك و مستغلات ايفا مي‌كند. هم‌چنين زمين تحليل‌هاي اقتصاد شهري را به‌طور اساسي تحت تأثير قرار مي‌دهد. بنابراين، ارائۀ مدلي براي ارزشيابي زمين از اهميت خاصي برخوردار است. </a:t>
          </a:r>
          <a:endParaRPr lang="en-US">
            <a:cs typeface="B Zar" pitchFamily="2" charset="-78"/>
          </a:endParaRPr>
        </a:p>
      </dgm:t>
    </dgm:pt>
    <dgm:pt modelId="{63E71887-2A31-42FD-A73B-11298800BA9E}" type="parTrans" cxnId="{0E938754-6105-4C83-84CE-77F861A76E9E}">
      <dgm:prSet/>
      <dgm:spPr/>
      <dgm:t>
        <a:bodyPr/>
        <a:lstStyle/>
        <a:p>
          <a:endParaRPr lang="en-US"/>
        </a:p>
      </dgm:t>
    </dgm:pt>
    <dgm:pt modelId="{6137E133-17D1-43DA-A10E-BB134C836E02}" type="sibTrans" cxnId="{0E938754-6105-4C83-84CE-77F861A76E9E}">
      <dgm:prSet/>
      <dgm:spPr/>
      <dgm:t>
        <a:bodyPr/>
        <a:lstStyle/>
        <a:p>
          <a:endParaRPr lang="en-US"/>
        </a:p>
      </dgm:t>
    </dgm:pt>
    <dgm:pt modelId="{7C7E341F-01B7-402E-81DA-7FA49297C558}" type="pres">
      <dgm:prSet presAssocID="{DF2416C2-CBA6-4523-A4C1-88B6C4CF1B0A}" presName="linear" presStyleCnt="0">
        <dgm:presLayoutVars>
          <dgm:animLvl val="lvl"/>
          <dgm:resizeHandles val="exact"/>
        </dgm:presLayoutVars>
      </dgm:prSet>
      <dgm:spPr/>
      <dgm:t>
        <a:bodyPr/>
        <a:lstStyle/>
        <a:p>
          <a:endParaRPr lang="en-US"/>
        </a:p>
      </dgm:t>
    </dgm:pt>
    <dgm:pt modelId="{EEA2151F-75A4-40CB-ADF7-9C2F2A6800DD}" type="pres">
      <dgm:prSet presAssocID="{E74C9370-7BD5-4EAD-B639-E4AF40E5D801}" presName="parentText" presStyleLbl="node1" presStyleIdx="0" presStyleCnt="1">
        <dgm:presLayoutVars>
          <dgm:chMax val="0"/>
          <dgm:bulletEnabled val="1"/>
        </dgm:presLayoutVars>
      </dgm:prSet>
      <dgm:spPr>
        <a:prstGeom prst="cloudCallout">
          <a:avLst/>
        </a:prstGeom>
      </dgm:spPr>
      <dgm:t>
        <a:bodyPr/>
        <a:lstStyle/>
        <a:p>
          <a:endParaRPr lang="en-US"/>
        </a:p>
      </dgm:t>
    </dgm:pt>
  </dgm:ptLst>
  <dgm:cxnLst>
    <dgm:cxn modelId="{78DCCC73-B8EF-4188-A041-DD8BA56BCB3A}" type="presOf" srcId="{E74C9370-7BD5-4EAD-B639-E4AF40E5D801}" destId="{EEA2151F-75A4-40CB-ADF7-9C2F2A6800DD}" srcOrd="0" destOrd="0" presId="urn:microsoft.com/office/officeart/2005/8/layout/vList2"/>
    <dgm:cxn modelId="{0E938754-6105-4C83-84CE-77F861A76E9E}" srcId="{DF2416C2-CBA6-4523-A4C1-88B6C4CF1B0A}" destId="{E74C9370-7BD5-4EAD-B639-E4AF40E5D801}" srcOrd="0" destOrd="0" parTransId="{63E71887-2A31-42FD-A73B-11298800BA9E}" sibTransId="{6137E133-17D1-43DA-A10E-BB134C836E02}"/>
    <dgm:cxn modelId="{B482BE6A-ED65-493C-8630-5CA0B6F6DB4A}" type="presOf" srcId="{DF2416C2-CBA6-4523-A4C1-88B6C4CF1B0A}" destId="{7C7E341F-01B7-402E-81DA-7FA49297C558}" srcOrd="0" destOrd="0" presId="urn:microsoft.com/office/officeart/2005/8/layout/vList2"/>
    <dgm:cxn modelId="{4257EE65-21AD-4E6F-B45C-026F2063D2F1}" type="presParOf" srcId="{7C7E341F-01B7-402E-81DA-7FA49297C558}" destId="{EEA2151F-75A4-40CB-ADF7-9C2F2A6800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808498-AFE3-4CF6-A602-304CFD90497B}"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B4327E86-DC35-4C30-AE0D-2262FBADBF77}">
      <dgm:prSet/>
      <dgm:spPr/>
      <dgm:t>
        <a:bodyPr/>
        <a:lstStyle/>
        <a:p>
          <a:pPr rtl="1"/>
          <a:r>
            <a:rPr lang="fa-IR" dirty="0" smtClean="0">
              <a:cs typeface="B Zar" pitchFamily="2" charset="-78"/>
            </a:rPr>
            <a:t>مدل آربیتراژ بر نظریۀ قیمت‌گذاری آربیتراژ استوار است:</a:t>
          </a:r>
          <a:endParaRPr lang="en-US" dirty="0">
            <a:cs typeface="B Zar" pitchFamily="2" charset="-78"/>
          </a:endParaRPr>
        </a:p>
      </dgm:t>
    </dgm:pt>
    <dgm:pt modelId="{7A890E0B-39D4-43DA-AF8F-079B79B09DF0}" type="parTrans" cxnId="{5A511086-130E-4E7E-8B1A-8C8B3E72D52A}">
      <dgm:prSet/>
      <dgm:spPr/>
      <dgm:t>
        <a:bodyPr/>
        <a:lstStyle/>
        <a:p>
          <a:endParaRPr lang="en-US"/>
        </a:p>
      </dgm:t>
    </dgm:pt>
    <dgm:pt modelId="{79536CDA-508D-45C8-A05E-33CAE79C98DB}" type="sibTrans" cxnId="{5A511086-130E-4E7E-8B1A-8C8B3E72D52A}">
      <dgm:prSet/>
      <dgm:spPr/>
      <dgm:t>
        <a:bodyPr/>
        <a:lstStyle/>
        <a:p>
          <a:endParaRPr lang="en-US"/>
        </a:p>
      </dgm:t>
    </dgm:pt>
    <dgm:pt modelId="{DDD0718E-C58B-4376-95F5-B5CF48A7112C}">
      <dgm:prSet/>
      <dgm:spPr/>
      <dgm:t>
        <a:bodyPr/>
        <a:lstStyle/>
        <a:p>
          <a:pPr algn="justLow" rtl="1"/>
          <a:r>
            <a:rPr lang="fa-IR" dirty="0" smtClean="0">
              <a:cs typeface="B Zar" pitchFamily="2" charset="-78"/>
            </a:rPr>
            <a:t>بر اساس این نظریه، قیمت دارایی‌ها در بازار به‌گونه‌ای تعیین می‌شود که فرصت کسب سود بدون ریسک بازیگران بازار سلب شود.</a:t>
          </a:r>
          <a:endParaRPr lang="en-US" dirty="0">
            <a:cs typeface="B Zar" pitchFamily="2" charset="-78"/>
          </a:endParaRPr>
        </a:p>
      </dgm:t>
    </dgm:pt>
    <dgm:pt modelId="{4AE6D92C-D55E-464D-B059-35F60B5BF472}" type="parTrans" cxnId="{0C21F84A-A9F5-40D4-A3AC-0512376BC7B0}">
      <dgm:prSet/>
      <dgm:spPr/>
      <dgm:t>
        <a:bodyPr/>
        <a:lstStyle/>
        <a:p>
          <a:endParaRPr lang="en-US"/>
        </a:p>
      </dgm:t>
    </dgm:pt>
    <dgm:pt modelId="{0FA9D24F-AACB-4113-ADF0-D58686CC9687}" type="sibTrans" cxnId="{0C21F84A-A9F5-40D4-A3AC-0512376BC7B0}">
      <dgm:prSet/>
      <dgm:spPr/>
      <dgm:t>
        <a:bodyPr/>
        <a:lstStyle/>
        <a:p>
          <a:endParaRPr lang="en-US"/>
        </a:p>
      </dgm:t>
    </dgm:pt>
    <dgm:pt modelId="{9D310720-02FF-4F41-9C51-0AD3A0A427C8}" type="pres">
      <dgm:prSet presAssocID="{96808498-AFE3-4CF6-A602-304CFD90497B}" presName="linearFlow" presStyleCnt="0">
        <dgm:presLayoutVars>
          <dgm:dir/>
          <dgm:animLvl val="lvl"/>
          <dgm:resizeHandles val="exact"/>
        </dgm:presLayoutVars>
      </dgm:prSet>
      <dgm:spPr/>
      <dgm:t>
        <a:bodyPr/>
        <a:lstStyle/>
        <a:p>
          <a:endParaRPr lang="en-US"/>
        </a:p>
      </dgm:t>
    </dgm:pt>
    <dgm:pt modelId="{19FDC0A3-1FEA-4CEB-A476-7FE851D965C9}" type="pres">
      <dgm:prSet presAssocID="{B4327E86-DC35-4C30-AE0D-2262FBADBF77}" presName="composite" presStyleCnt="0"/>
      <dgm:spPr/>
    </dgm:pt>
    <dgm:pt modelId="{34A559B2-CAE3-4EB8-A7A2-28F910A02D9A}" type="pres">
      <dgm:prSet presAssocID="{B4327E86-DC35-4C30-AE0D-2262FBADBF77}" presName="parentText" presStyleLbl="alignNode1" presStyleIdx="0" presStyleCnt="1">
        <dgm:presLayoutVars>
          <dgm:chMax val="1"/>
          <dgm:bulletEnabled val="1"/>
        </dgm:presLayoutVars>
      </dgm:prSet>
      <dgm:spPr/>
      <dgm:t>
        <a:bodyPr/>
        <a:lstStyle/>
        <a:p>
          <a:endParaRPr lang="en-US"/>
        </a:p>
      </dgm:t>
    </dgm:pt>
    <dgm:pt modelId="{400DE882-BFB7-45AB-8A61-D53A33F51A77}" type="pres">
      <dgm:prSet presAssocID="{B4327E86-DC35-4C30-AE0D-2262FBADBF77}" presName="descendantText" presStyleLbl="alignAcc1" presStyleIdx="0" presStyleCnt="1">
        <dgm:presLayoutVars>
          <dgm:bulletEnabled val="1"/>
        </dgm:presLayoutVars>
      </dgm:prSet>
      <dgm:spPr/>
      <dgm:t>
        <a:bodyPr/>
        <a:lstStyle/>
        <a:p>
          <a:endParaRPr lang="en-US"/>
        </a:p>
      </dgm:t>
    </dgm:pt>
  </dgm:ptLst>
  <dgm:cxnLst>
    <dgm:cxn modelId="{4F9A2FE8-D081-462D-B086-BCECDB479248}" type="presOf" srcId="{96808498-AFE3-4CF6-A602-304CFD90497B}" destId="{9D310720-02FF-4F41-9C51-0AD3A0A427C8}" srcOrd="0" destOrd="0" presId="urn:microsoft.com/office/officeart/2005/8/layout/chevron2"/>
    <dgm:cxn modelId="{5A511086-130E-4E7E-8B1A-8C8B3E72D52A}" srcId="{96808498-AFE3-4CF6-A602-304CFD90497B}" destId="{B4327E86-DC35-4C30-AE0D-2262FBADBF77}" srcOrd="0" destOrd="0" parTransId="{7A890E0B-39D4-43DA-AF8F-079B79B09DF0}" sibTransId="{79536CDA-508D-45C8-A05E-33CAE79C98DB}"/>
    <dgm:cxn modelId="{0C21F84A-A9F5-40D4-A3AC-0512376BC7B0}" srcId="{B4327E86-DC35-4C30-AE0D-2262FBADBF77}" destId="{DDD0718E-C58B-4376-95F5-B5CF48A7112C}" srcOrd="0" destOrd="0" parTransId="{4AE6D92C-D55E-464D-B059-35F60B5BF472}" sibTransId="{0FA9D24F-AACB-4113-ADF0-D58686CC9687}"/>
    <dgm:cxn modelId="{CE2A1EC3-173C-43B0-B6A9-729E0409B000}" type="presOf" srcId="{DDD0718E-C58B-4376-95F5-B5CF48A7112C}" destId="{400DE882-BFB7-45AB-8A61-D53A33F51A77}" srcOrd="0" destOrd="0" presId="urn:microsoft.com/office/officeart/2005/8/layout/chevron2"/>
    <dgm:cxn modelId="{4C0939D0-8A11-494E-96AB-AD1DFEC1DD49}" type="presOf" srcId="{B4327E86-DC35-4C30-AE0D-2262FBADBF77}" destId="{34A559B2-CAE3-4EB8-A7A2-28F910A02D9A}" srcOrd="0" destOrd="0" presId="urn:microsoft.com/office/officeart/2005/8/layout/chevron2"/>
    <dgm:cxn modelId="{1E4BCC71-D3B7-4DB0-B187-01F93762E7DE}" type="presParOf" srcId="{9D310720-02FF-4F41-9C51-0AD3A0A427C8}" destId="{19FDC0A3-1FEA-4CEB-A476-7FE851D965C9}" srcOrd="0" destOrd="0" presId="urn:microsoft.com/office/officeart/2005/8/layout/chevron2"/>
    <dgm:cxn modelId="{22D3D47E-9D60-4F06-B60D-1B4FC808F1A2}" type="presParOf" srcId="{19FDC0A3-1FEA-4CEB-A476-7FE851D965C9}" destId="{34A559B2-CAE3-4EB8-A7A2-28F910A02D9A}" srcOrd="0" destOrd="0" presId="urn:microsoft.com/office/officeart/2005/8/layout/chevron2"/>
    <dgm:cxn modelId="{F7707D19-D962-493E-B458-BBFF340BF4D3}" type="presParOf" srcId="{19FDC0A3-1FEA-4CEB-A476-7FE851D965C9}" destId="{400DE882-BFB7-45AB-8A61-D53A33F51A7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16060A-DA69-430C-AF39-3856D303BE4C}" type="doc">
      <dgm:prSet loTypeId="urn:microsoft.com/office/officeart/2005/8/layout/process4" loCatId="list" qsTypeId="urn:microsoft.com/office/officeart/2005/8/quickstyle/3d7" qsCatId="3D" csTypeId="urn:microsoft.com/office/officeart/2005/8/colors/colorful1#5" csCatId="colorful"/>
      <dgm:spPr/>
      <dgm:t>
        <a:bodyPr/>
        <a:lstStyle/>
        <a:p>
          <a:endParaRPr lang="en-US"/>
        </a:p>
      </dgm:t>
    </dgm:pt>
    <dgm:pt modelId="{426EF947-9218-4B6E-AF17-F62FCE524C2D}">
      <dgm:prSet/>
      <dgm:spPr/>
      <dgm:t>
        <a:bodyPr/>
        <a:lstStyle/>
        <a:p>
          <a:pPr algn="justLow" rtl="1"/>
          <a:r>
            <a:rPr lang="fa-IR" dirty="0" smtClean="0">
              <a:cs typeface="B Zar" pitchFamily="2" charset="-78"/>
            </a:rPr>
            <a:t>1. سرمايه‌گذاران مي‌توانند بدون هزينۀ معامله و به هر نسبتي كه مي‌خواهند، سه نوع دارايي را كه در سه بازار معامله مي‌شود، بخرند يا بفروشند. البته فروش شامل فروش عاريه‌اي هم مي‌شود. بازارهاي يادشده عبارتند از:</a:t>
          </a:r>
          <a:endParaRPr lang="en-US" dirty="0">
            <a:cs typeface="B Zar" pitchFamily="2" charset="-78"/>
          </a:endParaRPr>
        </a:p>
      </dgm:t>
    </dgm:pt>
    <dgm:pt modelId="{7DDA9E74-D32A-416B-BB31-0CD5F6237C03}" type="parTrans" cxnId="{503B71BE-CE4A-4E6D-A8E0-B3DE4A1EABE3}">
      <dgm:prSet/>
      <dgm:spPr/>
      <dgm:t>
        <a:bodyPr/>
        <a:lstStyle/>
        <a:p>
          <a:endParaRPr lang="en-US">
            <a:cs typeface="B Zar" pitchFamily="2" charset="-78"/>
          </a:endParaRPr>
        </a:p>
      </dgm:t>
    </dgm:pt>
    <dgm:pt modelId="{F43A10AA-2131-4CEC-8F9B-810957B20894}" type="sibTrans" cxnId="{503B71BE-CE4A-4E6D-A8E0-B3DE4A1EABE3}">
      <dgm:prSet/>
      <dgm:spPr/>
      <dgm:t>
        <a:bodyPr/>
        <a:lstStyle/>
        <a:p>
          <a:endParaRPr lang="en-US">
            <a:cs typeface="B Zar" pitchFamily="2" charset="-78"/>
          </a:endParaRPr>
        </a:p>
      </dgm:t>
    </dgm:pt>
    <dgm:pt modelId="{874F0526-09C2-4B43-9514-125AB74314D7}">
      <dgm:prSet/>
      <dgm:spPr/>
      <dgm:t>
        <a:bodyPr/>
        <a:lstStyle/>
        <a:p>
          <a:pPr rtl="1"/>
          <a:r>
            <a:rPr lang="fa-IR" smtClean="0">
              <a:cs typeface="B Zar" pitchFamily="2" charset="-78"/>
            </a:rPr>
            <a:t>زمين</a:t>
          </a:r>
          <a:endParaRPr lang="en-US">
            <a:cs typeface="B Zar" pitchFamily="2" charset="-78"/>
          </a:endParaRPr>
        </a:p>
      </dgm:t>
    </dgm:pt>
    <dgm:pt modelId="{4B361445-72E8-4036-8FE6-16F0C3A737E6}" type="parTrans" cxnId="{FE75EE4E-855D-4935-BA09-C6A6012814F3}">
      <dgm:prSet/>
      <dgm:spPr/>
      <dgm:t>
        <a:bodyPr/>
        <a:lstStyle/>
        <a:p>
          <a:endParaRPr lang="en-US">
            <a:cs typeface="B Zar" pitchFamily="2" charset="-78"/>
          </a:endParaRPr>
        </a:p>
      </dgm:t>
    </dgm:pt>
    <dgm:pt modelId="{D10A0D8A-D13B-46B8-9C01-39037BC4201D}" type="sibTrans" cxnId="{FE75EE4E-855D-4935-BA09-C6A6012814F3}">
      <dgm:prSet/>
      <dgm:spPr/>
      <dgm:t>
        <a:bodyPr/>
        <a:lstStyle/>
        <a:p>
          <a:endParaRPr lang="en-US">
            <a:cs typeface="B Zar" pitchFamily="2" charset="-78"/>
          </a:endParaRPr>
        </a:p>
      </dgm:t>
    </dgm:pt>
    <dgm:pt modelId="{9FF92126-C99B-4B89-988F-A59F3CC36E4D}">
      <dgm:prSet/>
      <dgm:spPr/>
      <dgm:t>
        <a:bodyPr/>
        <a:lstStyle/>
        <a:p>
          <a:pPr rtl="1"/>
          <a:r>
            <a:rPr lang="fa-IR" smtClean="0">
              <a:cs typeface="B Zar" pitchFamily="2" charset="-78"/>
            </a:rPr>
            <a:t>ساختمان</a:t>
          </a:r>
          <a:endParaRPr lang="en-US">
            <a:cs typeface="B Zar" pitchFamily="2" charset="-78"/>
          </a:endParaRPr>
        </a:p>
      </dgm:t>
    </dgm:pt>
    <dgm:pt modelId="{67872300-DF2E-48A4-BD50-EEB845D01334}" type="parTrans" cxnId="{446E15B7-E2C5-48DA-844F-FD9E3910811E}">
      <dgm:prSet/>
      <dgm:spPr/>
      <dgm:t>
        <a:bodyPr/>
        <a:lstStyle/>
        <a:p>
          <a:endParaRPr lang="en-US">
            <a:cs typeface="B Zar" pitchFamily="2" charset="-78"/>
          </a:endParaRPr>
        </a:p>
      </dgm:t>
    </dgm:pt>
    <dgm:pt modelId="{F77655A9-8894-4F7E-AFC6-3E6C09C103F7}" type="sibTrans" cxnId="{446E15B7-E2C5-48DA-844F-FD9E3910811E}">
      <dgm:prSet/>
      <dgm:spPr/>
      <dgm:t>
        <a:bodyPr/>
        <a:lstStyle/>
        <a:p>
          <a:endParaRPr lang="en-US">
            <a:cs typeface="B Zar" pitchFamily="2" charset="-78"/>
          </a:endParaRPr>
        </a:p>
      </dgm:t>
    </dgm:pt>
    <dgm:pt modelId="{8E76D1FC-BC2E-47FA-B48F-FD4D0E7673B3}">
      <dgm:prSet/>
      <dgm:spPr/>
      <dgm:t>
        <a:bodyPr/>
        <a:lstStyle/>
        <a:p>
          <a:pPr rtl="1"/>
          <a:r>
            <a:rPr lang="fa-IR" smtClean="0">
              <a:cs typeface="B Zar" pitchFamily="2" charset="-78"/>
            </a:rPr>
            <a:t>اوراق قرضه</a:t>
          </a:r>
          <a:endParaRPr lang="en-US">
            <a:cs typeface="B Zar" pitchFamily="2" charset="-78"/>
          </a:endParaRPr>
        </a:p>
      </dgm:t>
    </dgm:pt>
    <dgm:pt modelId="{BAFF4E36-4916-4D25-985E-002D5B283150}" type="parTrans" cxnId="{75D0D25C-DA90-4037-8C75-C948E030A722}">
      <dgm:prSet/>
      <dgm:spPr/>
      <dgm:t>
        <a:bodyPr/>
        <a:lstStyle/>
        <a:p>
          <a:endParaRPr lang="en-US">
            <a:cs typeface="B Zar" pitchFamily="2" charset="-78"/>
          </a:endParaRPr>
        </a:p>
      </dgm:t>
    </dgm:pt>
    <dgm:pt modelId="{F2428D77-CB7A-4B67-B763-8A831FF66B61}" type="sibTrans" cxnId="{75D0D25C-DA90-4037-8C75-C948E030A722}">
      <dgm:prSet/>
      <dgm:spPr/>
      <dgm:t>
        <a:bodyPr/>
        <a:lstStyle/>
        <a:p>
          <a:endParaRPr lang="en-US">
            <a:cs typeface="B Zar" pitchFamily="2" charset="-78"/>
          </a:endParaRPr>
        </a:p>
      </dgm:t>
    </dgm:pt>
    <dgm:pt modelId="{3B621102-3DD0-4D28-BF03-D82BAA884CD2}">
      <dgm:prSet/>
      <dgm:spPr/>
      <dgm:t>
        <a:bodyPr/>
        <a:lstStyle/>
        <a:p>
          <a:pPr rtl="1"/>
          <a:r>
            <a:rPr lang="fa-IR" b="1" dirty="0" smtClean="0">
              <a:cs typeface="B Zar" pitchFamily="2" charset="-78"/>
            </a:rPr>
            <a:t>2. </a:t>
          </a:r>
          <a:r>
            <a:rPr lang="fa-IR" dirty="0" smtClean="0">
              <a:cs typeface="B Zar" pitchFamily="2" charset="-78"/>
            </a:rPr>
            <a:t>هزينۀ سرمايه در بازارهاي اوراق قرضه و ساختمان مشخص است. </a:t>
          </a:r>
          <a:endParaRPr lang="en-US" dirty="0">
            <a:cs typeface="B Zar" pitchFamily="2" charset="-78"/>
          </a:endParaRPr>
        </a:p>
      </dgm:t>
    </dgm:pt>
    <dgm:pt modelId="{DA7D87F8-6A5D-4E78-B810-C5384F23135F}" type="parTrans" cxnId="{EB9FCE79-D447-43A1-A57B-46655CE34EC7}">
      <dgm:prSet/>
      <dgm:spPr/>
      <dgm:t>
        <a:bodyPr/>
        <a:lstStyle/>
        <a:p>
          <a:endParaRPr lang="en-US">
            <a:cs typeface="B Zar" pitchFamily="2" charset="-78"/>
          </a:endParaRPr>
        </a:p>
      </dgm:t>
    </dgm:pt>
    <dgm:pt modelId="{37BE7AEB-2A8A-4ED8-A402-37E70BCC9557}" type="sibTrans" cxnId="{EB9FCE79-D447-43A1-A57B-46655CE34EC7}">
      <dgm:prSet/>
      <dgm:spPr/>
      <dgm:t>
        <a:bodyPr/>
        <a:lstStyle/>
        <a:p>
          <a:endParaRPr lang="en-US">
            <a:cs typeface="B Zar" pitchFamily="2" charset="-78"/>
          </a:endParaRPr>
        </a:p>
      </dgm:t>
    </dgm:pt>
    <dgm:pt modelId="{74EA8AD9-5FF1-4B0E-9A5F-3B73D5F5DA29}" type="pres">
      <dgm:prSet presAssocID="{0616060A-DA69-430C-AF39-3856D303BE4C}" presName="Name0" presStyleCnt="0">
        <dgm:presLayoutVars>
          <dgm:dir/>
          <dgm:animLvl val="lvl"/>
          <dgm:resizeHandles val="exact"/>
        </dgm:presLayoutVars>
      </dgm:prSet>
      <dgm:spPr/>
      <dgm:t>
        <a:bodyPr/>
        <a:lstStyle/>
        <a:p>
          <a:endParaRPr lang="en-US"/>
        </a:p>
      </dgm:t>
    </dgm:pt>
    <dgm:pt modelId="{26F174A6-C7C7-437B-812D-35E853EA3F87}" type="pres">
      <dgm:prSet presAssocID="{3B621102-3DD0-4D28-BF03-D82BAA884CD2}" presName="boxAndChildren" presStyleCnt="0"/>
      <dgm:spPr/>
    </dgm:pt>
    <dgm:pt modelId="{90FB908C-54BC-4457-ACE4-D822B947FE9D}" type="pres">
      <dgm:prSet presAssocID="{3B621102-3DD0-4D28-BF03-D82BAA884CD2}" presName="parentTextBox" presStyleLbl="node1" presStyleIdx="0" presStyleCnt="2"/>
      <dgm:spPr/>
      <dgm:t>
        <a:bodyPr/>
        <a:lstStyle/>
        <a:p>
          <a:endParaRPr lang="en-US"/>
        </a:p>
      </dgm:t>
    </dgm:pt>
    <dgm:pt modelId="{F040E699-6B67-42C5-9D2C-1DF49C65F18D}" type="pres">
      <dgm:prSet presAssocID="{F43A10AA-2131-4CEC-8F9B-810957B20894}" presName="sp" presStyleCnt="0"/>
      <dgm:spPr/>
    </dgm:pt>
    <dgm:pt modelId="{B5E1FAA7-6B09-4BD9-9617-98998CBB9AC5}" type="pres">
      <dgm:prSet presAssocID="{426EF947-9218-4B6E-AF17-F62FCE524C2D}" presName="arrowAndChildren" presStyleCnt="0"/>
      <dgm:spPr/>
    </dgm:pt>
    <dgm:pt modelId="{C53031D5-94A8-4A60-8DFF-E5B379FBCB86}" type="pres">
      <dgm:prSet presAssocID="{426EF947-9218-4B6E-AF17-F62FCE524C2D}" presName="parentTextArrow" presStyleLbl="node1" presStyleIdx="0" presStyleCnt="2"/>
      <dgm:spPr/>
      <dgm:t>
        <a:bodyPr/>
        <a:lstStyle/>
        <a:p>
          <a:endParaRPr lang="en-US"/>
        </a:p>
      </dgm:t>
    </dgm:pt>
    <dgm:pt modelId="{17910684-AE6B-4FF7-837B-D289E6E75070}" type="pres">
      <dgm:prSet presAssocID="{426EF947-9218-4B6E-AF17-F62FCE524C2D}" presName="arrow" presStyleLbl="node1" presStyleIdx="1" presStyleCnt="2"/>
      <dgm:spPr/>
      <dgm:t>
        <a:bodyPr/>
        <a:lstStyle/>
        <a:p>
          <a:endParaRPr lang="en-US"/>
        </a:p>
      </dgm:t>
    </dgm:pt>
    <dgm:pt modelId="{EEB75074-1EB7-4EEC-9268-ADAC7B788336}" type="pres">
      <dgm:prSet presAssocID="{426EF947-9218-4B6E-AF17-F62FCE524C2D}" presName="descendantArrow" presStyleCnt="0"/>
      <dgm:spPr/>
    </dgm:pt>
    <dgm:pt modelId="{8AD6E80A-6D44-42A3-B27A-33DB0488E358}" type="pres">
      <dgm:prSet presAssocID="{874F0526-09C2-4B43-9514-125AB74314D7}" presName="childTextArrow" presStyleLbl="fgAccFollowNode1" presStyleIdx="0" presStyleCnt="3">
        <dgm:presLayoutVars>
          <dgm:bulletEnabled val="1"/>
        </dgm:presLayoutVars>
      </dgm:prSet>
      <dgm:spPr/>
      <dgm:t>
        <a:bodyPr/>
        <a:lstStyle/>
        <a:p>
          <a:endParaRPr lang="en-US"/>
        </a:p>
      </dgm:t>
    </dgm:pt>
    <dgm:pt modelId="{AE647067-84D4-41A8-891C-F7215143C5BD}" type="pres">
      <dgm:prSet presAssocID="{9FF92126-C99B-4B89-988F-A59F3CC36E4D}" presName="childTextArrow" presStyleLbl="fgAccFollowNode1" presStyleIdx="1" presStyleCnt="3">
        <dgm:presLayoutVars>
          <dgm:bulletEnabled val="1"/>
        </dgm:presLayoutVars>
      </dgm:prSet>
      <dgm:spPr/>
      <dgm:t>
        <a:bodyPr/>
        <a:lstStyle/>
        <a:p>
          <a:endParaRPr lang="en-US"/>
        </a:p>
      </dgm:t>
    </dgm:pt>
    <dgm:pt modelId="{15EB6784-612D-4D41-889D-238D724D700F}" type="pres">
      <dgm:prSet presAssocID="{8E76D1FC-BC2E-47FA-B48F-FD4D0E7673B3}" presName="childTextArrow" presStyleLbl="fgAccFollowNode1" presStyleIdx="2" presStyleCnt="3">
        <dgm:presLayoutVars>
          <dgm:bulletEnabled val="1"/>
        </dgm:presLayoutVars>
      </dgm:prSet>
      <dgm:spPr/>
      <dgm:t>
        <a:bodyPr/>
        <a:lstStyle/>
        <a:p>
          <a:endParaRPr lang="en-US"/>
        </a:p>
      </dgm:t>
    </dgm:pt>
  </dgm:ptLst>
  <dgm:cxnLst>
    <dgm:cxn modelId="{89163CE9-55DD-4AFE-B280-CE7C86DA4D68}" type="presOf" srcId="{8E76D1FC-BC2E-47FA-B48F-FD4D0E7673B3}" destId="{15EB6784-612D-4D41-889D-238D724D700F}" srcOrd="0" destOrd="0" presId="urn:microsoft.com/office/officeart/2005/8/layout/process4"/>
    <dgm:cxn modelId="{AE330D40-0245-4E2A-91F7-3B4586508FF4}" type="presOf" srcId="{426EF947-9218-4B6E-AF17-F62FCE524C2D}" destId="{C53031D5-94A8-4A60-8DFF-E5B379FBCB86}" srcOrd="0" destOrd="0" presId="urn:microsoft.com/office/officeart/2005/8/layout/process4"/>
    <dgm:cxn modelId="{634AFA12-3F80-4AAA-B674-86BF75DF60FB}" type="presOf" srcId="{426EF947-9218-4B6E-AF17-F62FCE524C2D}" destId="{17910684-AE6B-4FF7-837B-D289E6E75070}" srcOrd="1" destOrd="0" presId="urn:microsoft.com/office/officeart/2005/8/layout/process4"/>
    <dgm:cxn modelId="{EB9FCE79-D447-43A1-A57B-46655CE34EC7}" srcId="{0616060A-DA69-430C-AF39-3856D303BE4C}" destId="{3B621102-3DD0-4D28-BF03-D82BAA884CD2}" srcOrd="1" destOrd="0" parTransId="{DA7D87F8-6A5D-4E78-B810-C5384F23135F}" sibTransId="{37BE7AEB-2A8A-4ED8-A402-37E70BCC9557}"/>
    <dgm:cxn modelId="{FE75EE4E-855D-4935-BA09-C6A6012814F3}" srcId="{426EF947-9218-4B6E-AF17-F62FCE524C2D}" destId="{874F0526-09C2-4B43-9514-125AB74314D7}" srcOrd="0" destOrd="0" parTransId="{4B361445-72E8-4036-8FE6-16F0C3A737E6}" sibTransId="{D10A0D8A-D13B-46B8-9C01-39037BC4201D}"/>
    <dgm:cxn modelId="{EE036AEE-2526-4313-AFDA-C59FDEAA728E}" type="presOf" srcId="{0616060A-DA69-430C-AF39-3856D303BE4C}" destId="{74EA8AD9-5FF1-4B0E-9A5F-3B73D5F5DA29}" srcOrd="0" destOrd="0" presId="urn:microsoft.com/office/officeart/2005/8/layout/process4"/>
    <dgm:cxn modelId="{503B71BE-CE4A-4E6D-A8E0-B3DE4A1EABE3}" srcId="{0616060A-DA69-430C-AF39-3856D303BE4C}" destId="{426EF947-9218-4B6E-AF17-F62FCE524C2D}" srcOrd="0" destOrd="0" parTransId="{7DDA9E74-D32A-416B-BB31-0CD5F6237C03}" sibTransId="{F43A10AA-2131-4CEC-8F9B-810957B20894}"/>
    <dgm:cxn modelId="{446E15B7-E2C5-48DA-844F-FD9E3910811E}" srcId="{426EF947-9218-4B6E-AF17-F62FCE524C2D}" destId="{9FF92126-C99B-4B89-988F-A59F3CC36E4D}" srcOrd="1" destOrd="0" parTransId="{67872300-DF2E-48A4-BD50-EEB845D01334}" sibTransId="{F77655A9-8894-4F7E-AFC6-3E6C09C103F7}"/>
    <dgm:cxn modelId="{5237BDA5-4F2D-4419-8F7D-9CE121D3E04E}" type="presOf" srcId="{874F0526-09C2-4B43-9514-125AB74314D7}" destId="{8AD6E80A-6D44-42A3-B27A-33DB0488E358}" srcOrd="0" destOrd="0" presId="urn:microsoft.com/office/officeart/2005/8/layout/process4"/>
    <dgm:cxn modelId="{2C8CE015-6C70-4E65-8137-12B430DD382A}" type="presOf" srcId="{9FF92126-C99B-4B89-988F-A59F3CC36E4D}" destId="{AE647067-84D4-41A8-891C-F7215143C5BD}" srcOrd="0" destOrd="0" presId="urn:microsoft.com/office/officeart/2005/8/layout/process4"/>
    <dgm:cxn modelId="{75D0D25C-DA90-4037-8C75-C948E030A722}" srcId="{426EF947-9218-4B6E-AF17-F62FCE524C2D}" destId="{8E76D1FC-BC2E-47FA-B48F-FD4D0E7673B3}" srcOrd="2" destOrd="0" parTransId="{BAFF4E36-4916-4D25-985E-002D5B283150}" sibTransId="{F2428D77-CB7A-4B67-B763-8A831FF66B61}"/>
    <dgm:cxn modelId="{4C59C556-A9F8-4C3E-AA8B-47E88A4640DC}" type="presOf" srcId="{3B621102-3DD0-4D28-BF03-D82BAA884CD2}" destId="{90FB908C-54BC-4457-ACE4-D822B947FE9D}" srcOrd="0" destOrd="0" presId="urn:microsoft.com/office/officeart/2005/8/layout/process4"/>
    <dgm:cxn modelId="{762D99D8-B302-45BD-8D3E-206B8F2B8E78}" type="presParOf" srcId="{74EA8AD9-5FF1-4B0E-9A5F-3B73D5F5DA29}" destId="{26F174A6-C7C7-437B-812D-35E853EA3F87}" srcOrd="0" destOrd="0" presId="urn:microsoft.com/office/officeart/2005/8/layout/process4"/>
    <dgm:cxn modelId="{733F964C-49F4-4621-8E57-5022B3E79A26}" type="presParOf" srcId="{26F174A6-C7C7-437B-812D-35E853EA3F87}" destId="{90FB908C-54BC-4457-ACE4-D822B947FE9D}" srcOrd="0" destOrd="0" presId="urn:microsoft.com/office/officeart/2005/8/layout/process4"/>
    <dgm:cxn modelId="{9F64C315-FB32-4BEA-8F55-7D0D0F33CF55}" type="presParOf" srcId="{74EA8AD9-5FF1-4B0E-9A5F-3B73D5F5DA29}" destId="{F040E699-6B67-42C5-9D2C-1DF49C65F18D}" srcOrd="1" destOrd="0" presId="urn:microsoft.com/office/officeart/2005/8/layout/process4"/>
    <dgm:cxn modelId="{3058C177-3CC8-49D0-BADF-C756DF32168C}" type="presParOf" srcId="{74EA8AD9-5FF1-4B0E-9A5F-3B73D5F5DA29}" destId="{B5E1FAA7-6B09-4BD9-9617-98998CBB9AC5}" srcOrd="2" destOrd="0" presId="urn:microsoft.com/office/officeart/2005/8/layout/process4"/>
    <dgm:cxn modelId="{A4072273-329E-4626-867A-EC959451F195}" type="presParOf" srcId="{B5E1FAA7-6B09-4BD9-9617-98998CBB9AC5}" destId="{C53031D5-94A8-4A60-8DFF-E5B379FBCB86}" srcOrd="0" destOrd="0" presId="urn:microsoft.com/office/officeart/2005/8/layout/process4"/>
    <dgm:cxn modelId="{54DB73BF-A4F1-4BAC-A727-969E7ED4C446}" type="presParOf" srcId="{B5E1FAA7-6B09-4BD9-9617-98998CBB9AC5}" destId="{17910684-AE6B-4FF7-837B-D289E6E75070}" srcOrd="1" destOrd="0" presId="urn:microsoft.com/office/officeart/2005/8/layout/process4"/>
    <dgm:cxn modelId="{9168019F-8B07-4FCA-A2B5-0E4E3B569A22}" type="presParOf" srcId="{B5E1FAA7-6B09-4BD9-9617-98998CBB9AC5}" destId="{EEB75074-1EB7-4EEC-9268-ADAC7B788336}" srcOrd="2" destOrd="0" presId="urn:microsoft.com/office/officeart/2005/8/layout/process4"/>
    <dgm:cxn modelId="{9619C706-1E9A-4B77-829D-2C2FC7E5D962}" type="presParOf" srcId="{EEB75074-1EB7-4EEC-9268-ADAC7B788336}" destId="{8AD6E80A-6D44-42A3-B27A-33DB0488E358}" srcOrd="0" destOrd="0" presId="urn:microsoft.com/office/officeart/2005/8/layout/process4"/>
    <dgm:cxn modelId="{D187D8F9-476B-4BA7-9093-17DA26F83337}" type="presParOf" srcId="{EEB75074-1EB7-4EEC-9268-ADAC7B788336}" destId="{AE647067-84D4-41A8-891C-F7215143C5BD}" srcOrd="1" destOrd="0" presId="urn:microsoft.com/office/officeart/2005/8/layout/process4"/>
    <dgm:cxn modelId="{D84DD8A2-AEB1-4E28-8654-17703DBF0CE5}" type="presParOf" srcId="{EEB75074-1EB7-4EEC-9268-ADAC7B788336}" destId="{15EB6784-612D-4D41-889D-238D724D700F}"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DAEED97-363C-431A-9798-16E3E26E0E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3F62780-0755-412F-87B3-3D8173F8BF20}">
      <dgm:prSet/>
      <dgm:spPr/>
      <dgm:t>
        <a:bodyPr/>
        <a:lstStyle/>
        <a:p>
          <a:pPr algn="ctr" rtl="1"/>
          <a:r>
            <a:rPr lang="fa-IR" dirty="0" smtClean="0">
              <a:cs typeface="B Zar" pitchFamily="2" charset="-78"/>
            </a:rPr>
            <a:t>گام اول: ایجاد سبد همسان</a:t>
          </a:r>
          <a:endParaRPr lang="en-US" dirty="0">
            <a:cs typeface="B Zar" pitchFamily="2" charset="-78"/>
          </a:endParaRPr>
        </a:p>
      </dgm:t>
    </dgm:pt>
    <dgm:pt modelId="{527E940D-D393-4C82-9940-BA0A11DD14E3}" type="parTrans" cxnId="{91A0E2B0-06C4-4751-A041-5D135C04CD3D}">
      <dgm:prSet/>
      <dgm:spPr/>
      <dgm:t>
        <a:bodyPr/>
        <a:lstStyle/>
        <a:p>
          <a:endParaRPr lang="en-US">
            <a:cs typeface="B Zar" pitchFamily="2" charset="-78"/>
          </a:endParaRPr>
        </a:p>
      </dgm:t>
    </dgm:pt>
    <dgm:pt modelId="{85069F9F-F8AC-450B-944C-6EC28C80C5E3}" type="sibTrans" cxnId="{91A0E2B0-06C4-4751-A041-5D135C04CD3D}">
      <dgm:prSet/>
      <dgm:spPr/>
      <dgm:t>
        <a:bodyPr/>
        <a:lstStyle/>
        <a:p>
          <a:endParaRPr lang="en-US">
            <a:cs typeface="B Zar" pitchFamily="2" charset="-78"/>
          </a:endParaRPr>
        </a:p>
      </dgm:t>
    </dgm:pt>
    <dgm:pt modelId="{4F5E0134-B77D-4ABC-9513-0A5E508BA530}">
      <dgm:prSet/>
      <dgm:spPr/>
      <dgm:t>
        <a:bodyPr/>
        <a:lstStyle/>
        <a:p>
          <a:pPr algn="justLow" rtl="1"/>
          <a:r>
            <a:rPr lang="fa-IR" dirty="0" smtClean="0">
              <a:cs typeface="B Zar" pitchFamily="2" charset="-78"/>
            </a:rPr>
            <a:t>فرض کنید امكان ساخت روی زمین معینی براي سال بعد با هزينۀ 90 ميليون دلار موجود است. آن ساختمان براساس مفروضات در سال بعد يا 113/21 ميليون دلار مي‌ارزد يا 78/62 ميليون دلار.</a:t>
          </a:r>
          <a:endParaRPr lang="en-US" dirty="0">
            <a:cs typeface="B Zar" pitchFamily="2" charset="-78"/>
          </a:endParaRPr>
        </a:p>
      </dgm:t>
    </dgm:pt>
    <dgm:pt modelId="{78985AC2-3921-4409-B297-981C33621B19}" type="parTrans" cxnId="{E8580FDB-176A-47DA-AABE-523FA45C5FE4}">
      <dgm:prSet/>
      <dgm:spPr/>
      <dgm:t>
        <a:bodyPr/>
        <a:lstStyle/>
        <a:p>
          <a:endParaRPr lang="en-US">
            <a:cs typeface="B Zar" pitchFamily="2" charset="-78"/>
          </a:endParaRPr>
        </a:p>
      </dgm:t>
    </dgm:pt>
    <dgm:pt modelId="{64A00E92-44DF-435A-9B27-0EA1871C4A41}" type="sibTrans" cxnId="{E8580FDB-176A-47DA-AABE-523FA45C5FE4}">
      <dgm:prSet/>
      <dgm:spPr/>
      <dgm:t>
        <a:bodyPr/>
        <a:lstStyle/>
        <a:p>
          <a:endParaRPr lang="en-US">
            <a:cs typeface="B Zar" pitchFamily="2" charset="-78"/>
          </a:endParaRPr>
        </a:p>
      </dgm:t>
    </dgm:pt>
    <dgm:pt modelId="{153B9F4E-0EF9-4090-AB16-B08539F2AD7A}">
      <dgm:prSet/>
      <dgm:spPr/>
      <dgm:t>
        <a:bodyPr/>
        <a:lstStyle/>
        <a:p>
          <a:pPr algn="justLow" rtl="1"/>
          <a:r>
            <a:rPr lang="fa-IR" dirty="0" smtClean="0">
              <a:cs typeface="B Zar" pitchFamily="2" charset="-78"/>
            </a:rPr>
            <a:t>فرض کنید هزينۀ سرمايۀ اوراق قرضه سالانه 3 درصد و هزينۀ سرمايۀ ساختمان سالانه 9 درصد است. </a:t>
          </a:r>
          <a:endParaRPr lang="en-US" dirty="0">
            <a:cs typeface="B Zar" pitchFamily="2" charset="-78"/>
          </a:endParaRPr>
        </a:p>
      </dgm:t>
    </dgm:pt>
    <dgm:pt modelId="{B2E54091-2458-4CF7-8710-A370031DA24F}" type="parTrans" cxnId="{66288524-76D1-4B44-BFBF-01B97D95ABBC}">
      <dgm:prSet/>
      <dgm:spPr/>
      <dgm:t>
        <a:bodyPr/>
        <a:lstStyle/>
        <a:p>
          <a:endParaRPr lang="en-US">
            <a:cs typeface="B Zar" pitchFamily="2" charset="-78"/>
          </a:endParaRPr>
        </a:p>
      </dgm:t>
    </dgm:pt>
    <dgm:pt modelId="{0E335683-7E6B-40BD-A493-4DA213D94F6C}" type="sibTrans" cxnId="{66288524-76D1-4B44-BFBF-01B97D95ABBC}">
      <dgm:prSet/>
      <dgm:spPr/>
      <dgm:t>
        <a:bodyPr/>
        <a:lstStyle/>
        <a:p>
          <a:endParaRPr lang="en-US">
            <a:cs typeface="B Zar" pitchFamily="2" charset="-78"/>
          </a:endParaRPr>
        </a:p>
      </dgm:t>
    </dgm:pt>
    <dgm:pt modelId="{D22997F3-EA76-4B9E-A35F-395A07942218}">
      <dgm:prSet/>
      <dgm:spPr/>
      <dgm:t>
        <a:bodyPr/>
        <a:lstStyle/>
        <a:p>
          <a:pPr algn="justLow" rtl="1"/>
          <a:r>
            <a:rPr lang="fa-IR" smtClean="0">
              <a:cs typeface="B Zar" pitchFamily="2" charset="-78"/>
            </a:rPr>
            <a:t>فرض کنید در زمان حال مي‌توانيم 67/1 درصد منافع آتي ساختمان معيني را براي سال بعد خريداري كنيم. </a:t>
          </a:r>
          <a:endParaRPr lang="en-US">
            <a:cs typeface="B Zar" pitchFamily="2" charset="-78"/>
          </a:endParaRPr>
        </a:p>
      </dgm:t>
    </dgm:pt>
    <dgm:pt modelId="{CF3CC11F-6A84-4110-949F-B4C0DB2C39AF}" type="parTrans" cxnId="{7F00A6C8-6F75-4CD3-AA3F-6E8A746B481B}">
      <dgm:prSet/>
      <dgm:spPr/>
      <dgm:t>
        <a:bodyPr/>
        <a:lstStyle/>
        <a:p>
          <a:endParaRPr lang="en-US">
            <a:cs typeface="B Zar" pitchFamily="2" charset="-78"/>
          </a:endParaRPr>
        </a:p>
      </dgm:t>
    </dgm:pt>
    <dgm:pt modelId="{C0AD7E95-E1B8-473E-9106-B5F157D9684F}" type="sibTrans" cxnId="{7F00A6C8-6F75-4CD3-AA3F-6E8A746B481B}">
      <dgm:prSet/>
      <dgm:spPr/>
      <dgm:t>
        <a:bodyPr/>
        <a:lstStyle/>
        <a:p>
          <a:endParaRPr lang="en-US">
            <a:cs typeface="B Zar" pitchFamily="2" charset="-78"/>
          </a:endParaRPr>
        </a:p>
      </dgm:t>
    </dgm:pt>
    <dgm:pt modelId="{EC856D1D-524D-423B-A5C5-98C7D66D5846}">
      <dgm:prSet/>
      <dgm:spPr/>
      <dgm:t>
        <a:bodyPr/>
        <a:lstStyle/>
        <a:p>
          <a:pPr algn="justLow" rtl="1"/>
          <a:r>
            <a:rPr lang="fa-IR" dirty="0" smtClean="0">
              <a:cs typeface="B Zar" pitchFamily="2" charset="-78"/>
            </a:rPr>
            <a:t>هم‌چنين، فرض كنيد در حال حاضر </a:t>
          </a:r>
          <a:r>
            <a:rPr lang="fa-IR" dirty="0" smtClean="0">
              <a:cs typeface="B Zar" pitchFamily="2" charset="-78"/>
            </a:rPr>
            <a:t>مي‌توانيم 51/21 ميليون </a:t>
          </a:r>
          <a:r>
            <a:rPr lang="fa-IR" dirty="0" smtClean="0">
              <a:cs typeface="B Zar" pitchFamily="2" charset="-78"/>
            </a:rPr>
            <a:t>دلار از اين خريد را با نرخ بهرۀ بدون ريسك 3 درصد تأمين مالي كنيم.</a:t>
          </a:r>
          <a:endParaRPr lang="en-US" dirty="0">
            <a:cs typeface="B Zar" pitchFamily="2" charset="-78"/>
          </a:endParaRPr>
        </a:p>
      </dgm:t>
    </dgm:pt>
    <dgm:pt modelId="{996FDD2B-AD1B-4F52-AA9E-77FCC53618CD}" type="parTrans" cxnId="{3915AF4D-FD70-4F1C-8A14-9C1256234260}">
      <dgm:prSet/>
      <dgm:spPr/>
      <dgm:t>
        <a:bodyPr/>
        <a:lstStyle/>
        <a:p>
          <a:endParaRPr lang="en-US">
            <a:cs typeface="B Zar" pitchFamily="2" charset="-78"/>
          </a:endParaRPr>
        </a:p>
      </dgm:t>
    </dgm:pt>
    <dgm:pt modelId="{7597B407-B3D3-44C6-A86D-FCACE4F62F55}" type="sibTrans" cxnId="{3915AF4D-FD70-4F1C-8A14-9C1256234260}">
      <dgm:prSet/>
      <dgm:spPr/>
      <dgm:t>
        <a:bodyPr/>
        <a:lstStyle/>
        <a:p>
          <a:endParaRPr lang="en-US">
            <a:cs typeface="B Zar" pitchFamily="2" charset="-78"/>
          </a:endParaRPr>
        </a:p>
      </dgm:t>
    </dgm:pt>
    <dgm:pt modelId="{9420DE15-5487-4F86-A978-2FECB1B16262}" type="pres">
      <dgm:prSet presAssocID="{BDAEED97-363C-431A-9798-16E3E26E0EA2}" presName="linear" presStyleCnt="0">
        <dgm:presLayoutVars>
          <dgm:animLvl val="lvl"/>
          <dgm:resizeHandles val="exact"/>
        </dgm:presLayoutVars>
      </dgm:prSet>
      <dgm:spPr/>
      <dgm:t>
        <a:bodyPr/>
        <a:lstStyle/>
        <a:p>
          <a:endParaRPr lang="en-US"/>
        </a:p>
      </dgm:t>
    </dgm:pt>
    <dgm:pt modelId="{A0AE3FEB-D503-4C8D-BE1D-99E418EADE6A}" type="pres">
      <dgm:prSet presAssocID="{83F62780-0755-412F-87B3-3D8173F8BF20}" presName="parentText" presStyleLbl="node1" presStyleIdx="0" presStyleCnt="1">
        <dgm:presLayoutVars>
          <dgm:chMax val="0"/>
          <dgm:bulletEnabled val="1"/>
        </dgm:presLayoutVars>
      </dgm:prSet>
      <dgm:spPr/>
      <dgm:t>
        <a:bodyPr/>
        <a:lstStyle/>
        <a:p>
          <a:endParaRPr lang="en-US"/>
        </a:p>
      </dgm:t>
    </dgm:pt>
    <dgm:pt modelId="{AF265105-C2B7-4A69-9A5B-66070D1450C8}" type="pres">
      <dgm:prSet presAssocID="{83F62780-0755-412F-87B3-3D8173F8BF20}" presName="childText" presStyleLbl="revTx" presStyleIdx="0" presStyleCnt="1">
        <dgm:presLayoutVars>
          <dgm:bulletEnabled val="1"/>
        </dgm:presLayoutVars>
      </dgm:prSet>
      <dgm:spPr/>
      <dgm:t>
        <a:bodyPr/>
        <a:lstStyle/>
        <a:p>
          <a:endParaRPr lang="en-US"/>
        </a:p>
      </dgm:t>
    </dgm:pt>
  </dgm:ptLst>
  <dgm:cxnLst>
    <dgm:cxn modelId="{91A0E2B0-06C4-4751-A041-5D135C04CD3D}" srcId="{BDAEED97-363C-431A-9798-16E3E26E0EA2}" destId="{83F62780-0755-412F-87B3-3D8173F8BF20}" srcOrd="0" destOrd="0" parTransId="{527E940D-D393-4C82-9940-BA0A11DD14E3}" sibTransId="{85069F9F-F8AC-450B-944C-6EC28C80C5E3}"/>
    <dgm:cxn modelId="{66288524-76D1-4B44-BFBF-01B97D95ABBC}" srcId="{83F62780-0755-412F-87B3-3D8173F8BF20}" destId="{153B9F4E-0EF9-4090-AB16-B08539F2AD7A}" srcOrd="1" destOrd="0" parTransId="{B2E54091-2458-4CF7-8710-A370031DA24F}" sibTransId="{0E335683-7E6B-40BD-A493-4DA213D94F6C}"/>
    <dgm:cxn modelId="{341F4891-B7F8-41A1-BE66-9238279D8240}" type="presOf" srcId="{4F5E0134-B77D-4ABC-9513-0A5E508BA530}" destId="{AF265105-C2B7-4A69-9A5B-66070D1450C8}" srcOrd="0" destOrd="0" presId="urn:microsoft.com/office/officeart/2005/8/layout/vList2"/>
    <dgm:cxn modelId="{16A83D88-3696-4EBC-B712-176FD69CA807}" type="presOf" srcId="{BDAEED97-363C-431A-9798-16E3E26E0EA2}" destId="{9420DE15-5487-4F86-A978-2FECB1B16262}" srcOrd="0" destOrd="0" presId="urn:microsoft.com/office/officeart/2005/8/layout/vList2"/>
    <dgm:cxn modelId="{F415712D-C9F7-4AF0-BEC6-87ED98D3888F}" type="presOf" srcId="{83F62780-0755-412F-87B3-3D8173F8BF20}" destId="{A0AE3FEB-D503-4C8D-BE1D-99E418EADE6A}" srcOrd="0" destOrd="0" presId="urn:microsoft.com/office/officeart/2005/8/layout/vList2"/>
    <dgm:cxn modelId="{8973738B-5F69-47E4-9DD3-A70ED03A05A0}" type="presOf" srcId="{153B9F4E-0EF9-4090-AB16-B08539F2AD7A}" destId="{AF265105-C2B7-4A69-9A5B-66070D1450C8}" srcOrd="0" destOrd="1" presId="urn:microsoft.com/office/officeart/2005/8/layout/vList2"/>
    <dgm:cxn modelId="{ACB4A561-21D2-4CBF-AA49-8F2DCAD3F7F3}" type="presOf" srcId="{EC856D1D-524D-423B-A5C5-98C7D66D5846}" destId="{AF265105-C2B7-4A69-9A5B-66070D1450C8}" srcOrd="0" destOrd="3" presId="urn:microsoft.com/office/officeart/2005/8/layout/vList2"/>
    <dgm:cxn modelId="{E8580FDB-176A-47DA-AABE-523FA45C5FE4}" srcId="{83F62780-0755-412F-87B3-3D8173F8BF20}" destId="{4F5E0134-B77D-4ABC-9513-0A5E508BA530}" srcOrd="0" destOrd="0" parTransId="{78985AC2-3921-4409-B297-981C33621B19}" sibTransId="{64A00E92-44DF-435A-9B27-0EA1871C4A41}"/>
    <dgm:cxn modelId="{7F00A6C8-6F75-4CD3-AA3F-6E8A746B481B}" srcId="{83F62780-0755-412F-87B3-3D8173F8BF20}" destId="{D22997F3-EA76-4B9E-A35F-395A07942218}" srcOrd="2" destOrd="0" parTransId="{CF3CC11F-6A84-4110-949F-B4C0DB2C39AF}" sibTransId="{C0AD7E95-E1B8-473E-9106-B5F157D9684F}"/>
    <dgm:cxn modelId="{3915AF4D-FD70-4F1C-8A14-9C1256234260}" srcId="{83F62780-0755-412F-87B3-3D8173F8BF20}" destId="{EC856D1D-524D-423B-A5C5-98C7D66D5846}" srcOrd="3" destOrd="0" parTransId="{996FDD2B-AD1B-4F52-AA9E-77FCC53618CD}" sibTransId="{7597B407-B3D3-44C6-A86D-FCACE4F62F55}"/>
    <dgm:cxn modelId="{6926552A-A3DE-4048-B2DD-5BECAB6319EF}" type="presOf" srcId="{D22997F3-EA76-4B9E-A35F-395A07942218}" destId="{AF265105-C2B7-4A69-9A5B-66070D1450C8}" srcOrd="0" destOrd="2" presId="urn:microsoft.com/office/officeart/2005/8/layout/vList2"/>
    <dgm:cxn modelId="{90BA9847-6DB6-44F7-84B8-30A7377B017C}" type="presParOf" srcId="{9420DE15-5487-4F86-A978-2FECB1B16262}" destId="{A0AE3FEB-D503-4C8D-BE1D-99E418EADE6A}" srcOrd="0" destOrd="0" presId="urn:microsoft.com/office/officeart/2005/8/layout/vList2"/>
    <dgm:cxn modelId="{38726320-900F-49F2-AD09-CD8E1991A317}" type="presParOf" srcId="{9420DE15-5487-4F86-A978-2FECB1B16262}" destId="{AF265105-C2B7-4A69-9A5B-66070D1450C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0AC5A93-7189-4051-8187-338CEA0E8F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7F3D0F-34F5-4310-9054-ADA08DE2370D}">
      <dgm:prSet/>
      <dgm:spPr/>
      <dgm:t>
        <a:bodyPr/>
        <a:lstStyle/>
        <a:p>
          <a:pPr rtl="1"/>
          <a:r>
            <a:rPr lang="fa-IR" smtClean="0">
              <a:cs typeface="B Zar" pitchFamily="2" charset="-78"/>
            </a:rPr>
            <a:t>گام دوم: محاسبۀ خالص سرمایه‌گذاری در سبد همسان</a:t>
          </a:r>
          <a:endParaRPr lang="en-US">
            <a:cs typeface="B Zar" pitchFamily="2" charset="-78"/>
          </a:endParaRPr>
        </a:p>
      </dgm:t>
    </dgm:pt>
    <dgm:pt modelId="{F9447E88-D1E3-4552-9BBD-572712530EBE}" type="parTrans" cxnId="{3868144D-71AA-4524-AECA-16AF9CBD61ED}">
      <dgm:prSet/>
      <dgm:spPr/>
      <dgm:t>
        <a:bodyPr/>
        <a:lstStyle/>
        <a:p>
          <a:endParaRPr lang="en-US">
            <a:cs typeface="B Zar" pitchFamily="2" charset="-78"/>
          </a:endParaRPr>
        </a:p>
      </dgm:t>
    </dgm:pt>
    <dgm:pt modelId="{2EDBF935-DFD3-4491-8276-2DD8F09C0769}" type="sibTrans" cxnId="{3868144D-71AA-4524-AECA-16AF9CBD61ED}">
      <dgm:prSet/>
      <dgm:spPr/>
      <dgm:t>
        <a:bodyPr/>
        <a:lstStyle/>
        <a:p>
          <a:endParaRPr lang="en-US">
            <a:cs typeface="B Zar" pitchFamily="2" charset="-78"/>
          </a:endParaRPr>
        </a:p>
      </dgm:t>
    </dgm:pt>
    <dgm:pt modelId="{B0062D9E-DD86-4C2C-A42A-38292B61D3DA}">
      <dgm:prSet/>
      <dgm:spPr/>
      <dgm:t>
        <a:bodyPr/>
        <a:lstStyle/>
        <a:p>
          <a:pPr algn="justLow" rtl="1"/>
          <a:r>
            <a:rPr lang="fa-IR" dirty="0" smtClean="0">
              <a:cs typeface="B Zar" pitchFamily="2" charset="-78"/>
            </a:rPr>
            <a:t>چنين خريدي براساس محاسبات ذيل در زمان حال </a:t>
          </a:r>
          <a:r>
            <a:rPr lang="fa-IR" dirty="0" smtClean="0">
              <a:cs typeface="B Zar" pitchFamily="2" charset="-78"/>
            </a:rPr>
            <a:t>63/30 </a:t>
          </a:r>
          <a:r>
            <a:rPr lang="fa-IR" dirty="0" smtClean="0">
              <a:cs typeface="B Zar" pitchFamily="2" charset="-78"/>
            </a:rPr>
            <a:t>ميليون دلار ارزش دارد:</a:t>
          </a:r>
          <a:endParaRPr lang="en-US" dirty="0">
            <a:cs typeface="B Zar" pitchFamily="2" charset="-78"/>
          </a:endParaRPr>
        </a:p>
      </dgm:t>
    </dgm:pt>
    <dgm:pt modelId="{F09660E5-90A2-4C68-9B71-B1D7869066FF}" type="parTrans" cxnId="{C40D9F31-741C-40DC-B1C1-C112DE4A75AA}">
      <dgm:prSet/>
      <dgm:spPr/>
      <dgm:t>
        <a:bodyPr/>
        <a:lstStyle/>
        <a:p>
          <a:endParaRPr lang="en-US">
            <a:cs typeface="B Zar" pitchFamily="2" charset="-78"/>
          </a:endParaRPr>
        </a:p>
      </dgm:t>
    </dgm:pt>
    <dgm:pt modelId="{FFA5EC04-6E2D-44E2-8101-D19E24BABACA}" type="sibTrans" cxnId="{C40D9F31-741C-40DC-B1C1-C112DE4A75AA}">
      <dgm:prSet/>
      <dgm:spPr/>
      <dgm:t>
        <a:bodyPr/>
        <a:lstStyle/>
        <a:p>
          <a:endParaRPr lang="en-US">
            <a:cs typeface="B Zar" pitchFamily="2" charset="-78"/>
          </a:endParaRPr>
        </a:p>
      </dgm:t>
    </dgm:pt>
    <dgm:pt modelId="{15C52AE9-8D41-4335-86E6-8DCD9766494B}">
      <dgm:prSet/>
      <dgm:spPr/>
      <dgm:t>
        <a:bodyPr/>
        <a:lstStyle/>
        <a:p>
          <a:pPr algn="justLow" rtl="1"/>
          <a:r>
            <a:rPr lang="fa-IR" dirty="0" smtClean="0">
              <a:cs typeface="B Zar" pitchFamily="2" charset="-78"/>
            </a:rPr>
            <a:t>بنابراين خالص سرمايه‌گذاري ما معادل 12/09 ميليون دلار</a:t>
          </a:r>
          <a:r>
            <a:rPr lang="en-US" dirty="0" smtClean="0">
              <a:cs typeface="B Zar" pitchFamily="2" charset="-78"/>
            </a:rPr>
            <a:t>   </a:t>
          </a:r>
          <a:r>
            <a:rPr lang="fa-IR" dirty="0" smtClean="0">
              <a:cs typeface="B Zar" pitchFamily="2" charset="-78"/>
            </a:rPr>
            <a:t> (51/21-63/30) مي‌شود.</a:t>
          </a:r>
          <a:endParaRPr lang="en-US" dirty="0">
            <a:cs typeface="B Zar" pitchFamily="2" charset="-78"/>
          </a:endParaRPr>
        </a:p>
      </dgm:t>
    </dgm:pt>
    <dgm:pt modelId="{110CD697-4D5A-4D63-82B5-4C99513D9C8E}" type="parTrans" cxnId="{989D6A5E-7DF0-4BBE-92D0-EE8934777472}">
      <dgm:prSet/>
      <dgm:spPr/>
      <dgm:t>
        <a:bodyPr/>
        <a:lstStyle/>
        <a:p>
          <a:endParaRPr lang="en-US">
            <a:cs typeface="B Zar" pitchFamily="2" charset="-78"/>
          </a:endParaRPr>
        </a:p>
      </dgm:t>
    </dgm:pt>
    <dgm:pt modelId="{3C88594F-7D59-44F8-B3A1-FA82593BE32E}" type="sibTrans" cxnId="{989D6A5E-7DF0-4BBE-92D0-EE8934777472}">
      <dgm:prSet/>
      <dgm:spPr/>
      <dgm:t>
        <a:bodyPr/>
        <a:lstStyle/>
        <a:p>
          <a:endParaRPr lang="en-US">
            <a:cs typeface="B Zar" pitchFamily="2" charset="-78"/>
          </a:endParaRPr>
        </a:p>
      </dgm:t>
    </dgm:pt>
    <dgm:pt modelId="{C2BE9D81-2E87-457C-945E-7D51CBE1C2AF}">
      <dgm:prSet/>
      <dgm:spPr/>
      <dgm:t>
        <a:bodyPr/>
        <a:lstStyle/>
        <a:p>
          <a:pPr algn="justLow" rtl="1"/>
          <a:endParaRPr lang="en-US" dirty="0">
            <a:cs typeface="B Zar" pitchFamily="2" charset="-78"/>
          </a:endParaRPr>
        </a:p>
      </dgm:t>
    </dgm:pt>
    <dgm:pt modelId="{4CEBB846-3FE7-4C45-B8E6-CBB2A244E29A}" type="parTrans" cxnId="{0BEAB846-9863-4372-B79F-42A38FA9804E}">
      <dgm:prSet/>
      <dgm:spPr/>
      <dgm:t>
        <a:bodyPr/>
        <a:lstStyle/>
        <a:p>
          <a:endParaRPr lang="en-US"/>
        </a:p>
      </dgm:t>
    </dgm:pt>
    <dgm:pt modelId="{D86DE895-04C1-4579-A872-194F79AEE540}" type="sibTrans" cxnId="{0BEAB846-9863-4372-B79F-42A38FA9804E}">
      <dgm:prSet/>
      <dgm:spPr/>
      <dgm:t>
        <a:bodyPr/>
        <a:lstStyle/>
        <a:p>
          <a:endParaRPr lang="en-US"/>
        </a:p>
      </dgm:t>
    </dgm:pt>
    <dgm:pt modelId="{C606AE5F-11A3-409A-9A52-E5F8715506BA}">
      <dgm:prSet/>
      <dgm:spPr/>
      <dgm:t>
        <a:bodyPr/>
        <a:lstStyle/>
        <a:p>
          <a:pPr algn="justLow" rtl="1"/>
          <a:endParaRPr lang="en-US" dirty="0">
            <a:cs typeface="B Zar" pitchFamily="2" charset="-78"/>
          </a:endParaRPr>
        </a:p>
      </dgm:t>
    </dgm:pt>
    <dgm:pt modelId="{D38831E5-0025-493F-B410-36812AAC33E9}" type="parTrans" cxnId="{A50E6DE4-A0B5-4909-A685-D2C57235C890}">
      <dgm:prSet/>
      <dgm:spPr/>
      <dgm:t>
        <a:bodyPr/>
        <a:lstStyle/>
        <a:p>
          <a:endParaRPr lang="en-US"/>
        </a:p>
      </dgm:t>
    </dgm:pt>
    <dgm:pt modelId="{AB494332-379C-4413-8F53-449BDE6A2779}" type="sibTrans" cxnId="{A50E6DE4-A0B5-4909-A685-D2C57235C890}">
      <dgm:prSet/>
      <dgm:spPr/>
      <dgm:t>
        <a:bodyPr/>
        <a:lstStyle/>
        <a:p>
          <a:endParaRPr lang="en-US"/>
        </a:p>
      </dgm:t>
    </dgm:pt>
    <dgm:pt modelId="{D692322C-D92F-4207-9988-FB7A140EFE03}">
      <dgm:prSet/>
      <dgm:spPr/>
      <dgm:t>
        <a:bodyPr/>
        <a:lstStyle/>
        <a:p>
          <a:pPr algn="justLow" rtl="1"/>
          <a:endParaRPr lang="en-US" dirty="0">
            <a:cs typeface="B Zar" pitchFamily="2" charset="-78"/>
          </a:endParaRPr>
        </a:p>
      </dgm:t>
    </dgm:pt>
    <dgm:pt modelId="{3163CC38-9168-4EF3-9EC3-28568E2CA9CD}" type="parTrans" cxnId="{CA85600D-4B0C-4CE9-A078-9B4061BD777C}">
      <dgm:prSet/>
      <dgm:spPr/>
      <dgm:t>
        <a:bodyPr/>
        <a:lstStyle/>
        <a:p>
          <a:endParaRPr lang="en-US"/>
        </a:p>
      </dgm:t>
    </dgm:pt>
    <dgm:pt modelId="{2A48D440-FA4B-41AA-96FC-5996294E2933}" type="sibTrans" cxnId="{CA85600D-4B0C-4CE9-A078-9B4061BD777C}">
      <dgm:prSet/>
      <dgm:spPr/>
      <dgm:t>
        <a:bodyPr/>
        <a:lstStyle/>
        <a:p>
          <a:endParaRPr lang="en-US"/>
        </a:p>
      </dgm:t>
    </dgm:pt>
    <dgm:pt modelId="{6BBBBB60-9FEE-4787-A2A6-2899098DF61E}" type="pres">
      <dgm:prSet presAssocID="{C0AC5A93-7189-4051-8187-338CEA0E8F03}" presName="linear" presStyleCnt="0">
        <dgm:presLayoutVars>
          <dgm:animLvl val="lvl"/>
          <dgm:resizeHandles val="exact"/>
        </dgm:presLayoutVars>
      </dgm:prSet>
      <dgm:spPr/>
      <dgm:t>
        <a:bodyPr/>
        <a:lstStyle/>
        <a:p>
          <a:endParaRPr lang="en-US"/>
        </a:p>
      </dgm:t>
    </dgm:pt>
    <dgm:pt modelId="{491FBF8B-0077-4523-9536-A8D8FB000220}" type="pres">
      <dgm:prSet presAssocID="{127F3D0F-34F5-4310-9054-ADA08DE2370D}" presName="parentText" presStyleLbl="node1" presStyleIdx="0" presStyleCnt="1">
        <dgm:presLayoutVars>
          <dgm:chMax val="0"/>
          <dgm:bulletEnabled val="1"/>
        </dgm:presLayoutVars>
      </dgm:prSet>
      <dgm:spPr/>
      <dgm:t>
        <a:bodyPr/>
        <a:lstStyle/>
        <a:p>
          <a:endParaRPr lang="en-US"/>
        </a:p>
      </dgm:t>
    </dgm:pt>
    <dgm:pt modelId="{B3A13994-D3A6-41A0-9FA9-045EAEC7405F}" type="pres">
      <dgm:prSet presAssocID="{127F3D0F-34F5-4310-9054-ADA08DE2370D}" presName="childText" presStyleLbl="revTx" presStyleIdx="0" presStyleCnt="1">
        <dgm:presLayoutVars>
          <dgm:bulletEnabled val="1"/>
        </dgm:presLayoutVars>
      </dgm:prSet>
      <dgm:spPr/>
      <dgm:t>
        <a:bodyPr/>
        <a:lstStyle/>
        <a:p>
          <a:endParaRPr lang="en-US"/>
        </a:p>
      </dgm:t>
    </dgm:pt>
  </dgm:ptLst>
  <dgm:cxnLst>
    <dgm:cxn modelId="{7641677E-8000-4753-806B-80B3DDAFBA3B}" type="presOf" srcId="{D692322C-D92F-4207-9988-FB7A140EFE03}" destId="{B3A13994-D3A6-41A0-9FA9-045EAEC7405F}" srcOrd="0" destOrd="1" presId="urn:microsoft.com/office/officeart/2005/8/layout/vList2"/>
    <dgm:cxn modelId="{0BEAB846-9863-4372-B79F-42A38FA9804E}" srcId="{127F3D0F-34F5-4310-9054-ADA08DE2370D}" destId="{C2BE9D81-2E87-457C-945E-7D51CBE1C2AF}" srcOrd="3" destOrd="0" parTransId="{4CEBB846-3FE7-4C45-B8E6-CBB2A244E29A}" sibTransId="{D86DE895-04C1-4579-A872-194F79AEE540}"/>
    <dgm:cxn modelId="{989D6A5E-7DF0-4BBE-92D0-EE8934777472}" srcId="{127F3D0F-34F5-4310-9054-ADA08DE2370D}" destId="{15C52AE9-8D41-4335-86E6-8DCD9766494B}" srcOrd="4" destOrd="0" parTransId="{110CD697-4D5A-4D63-82B5-4C99513D9C8E}" sibTransId="{3C88594F-7D59-44F8-B3A1-FA82593BE32E}"/>
    <dgm:cxn modelId="{3868144D-71AA-4524-AECA-16AF9CBD61ED}" srcId="{C0AC5A93-7189-4051-8187-338CEA0E8F03}" destId="{127F3D0F-34F5-4310-9054-ADA08DE2370D}" srcOrd="0" destOrd="0" parTransId="{F9447E88-D1E3-4552-9BBD-572712530EBE}" sibTransId="{2EDBF935-DFD3-4491-8276-2DD8F09C0769}"/>
    <dgm:cxn modelId="{E659065C-064F-4BD7-B9DE-04BE85227DDD}" type="presOf" srcId="{B0062D9E-DD86-4C2C-A42A-38292B61D3DA}" destId="{B3A13994-D3A6-41A0-9FA9-045EAEC7405F}" srcOrd="0" destOrd="0" presId="urn:microsoft.com/office/officeart/2005/8/layout/vList2"/>
    <dgm:cxn modelId="{2108C106-6DF0-4BE1-BC2C-9E2967310960}" type="presOf" srcId="{127F3D0F-34F5-4310-9054-ADA08DE2370D}" destId="{491FBF8B-0077-4523-9536-A8D8FB000220}" srcOrd="0" destOrd="0" presId="urn:microsoft.com/office/officeart/2005/8/layout/vList2"/>
    <dgm:cxn modelId="{C40D9F31-741C-40DC-B1C1-C112DE4A75AA}" srcId="{127F3D0F-34F5-4310-9054-ADA08DE2370D}" destId="{B0062D9E-DD86-4C2C-A42A-38292B61D3DA}" srcOrd="0" destOrd="0" parTransId="{F09660E5-90A2-4C68-9B71-B1D7869066FF}" sibTransId="{FFA5EC04-6E2D-44E2-8101-D19E24BABACA}"/>
    <dgm:cxn modelId="{42E024B7-5065-47DE-A9F8-EEBA4BC7C8CB}" type="presOf" srcId="{C2BE9D81-2E87-457C-945E-7D51CBE1C2AF}" destId="{B3A13994-D3A6-41A0-9FA9-045EAEC7405F}" srcOrd="0" destOrd="3" presId="urn:microsoft.com/office/officeart/2005/8/layout/vList2"/>
    <dgm:cxn modelId="{0F46E8CE-9571-44EB-A55B-025D193BC686}" type="presOf" srcId="{15C52AE9-8D41-4335-86E6-8DCD9766494B}" destId="{B3A13994-D3A6-41A0-9FA9-045EAEC7405F}" srcOrd="0" destOrd="4" presId="urn:microsoft.com/office/officeart/2005/8/layout/vList2"/>
    <dgm:cxn modelId="{CA85600D-4B0C-4CE9-A078-9B4061BD777C}" srcId="{127F3D0F-34F5-4310-9054-ADA08DE2370D}" destId="{D692322C-D92F-4207-9988-FB7A140EFE03}" srcOrd="1" destOrd="0" parTransId="{3163CC38-9168-4EF3-9EC3-28568E2CA9CD}" sibTransId="{2A48D440-FA4B-41AA-96FC-5996294E2933}"/>
    <dgm:cxn modelId="{A50E6DE4-A0B5-4909-A685-D2C57235C890}" srcId="{127F3D0F-34F5-4310-9054-ADA08DE2370D}" destId="{C606AE5F-11A3-409A-9A52-E5F8715506BA}" srcOrd="2" destOrd="0" parTransId="{D38831E5-0025-493F-B410-36812AAC33E9}" sibTransId="{AB494332-379C-4413-8F53-449BDE6A2779}"/>
    <dgm:cxn modelId="{AC989BE8-9BD8-4F1D-81C9-2E9C52EA3688}" type="presOf" srcId="{C0AC5A93-7189-4051-8187-338CEA0E8F03}" destId="{6BBBBB60-9FEE-4787-A2A6-2899098DF61E}" srcOrd="0" destOrd="0" presId="urn:microsoft.com/office/officeart/2005/8/layout/vList2"/>
    <dgm:cxn modelId="{75049CC3-54F5-4212-B2EA-5E0CBC44D9F6}" type="presOf" srcId="{C606AE5F-11A3-409A-9A52-E5F8715506BA}" destId="{B3A13994-D3A6-41A0-9FA9-045EAEC7405F}" srcOrd="0" destOrd="2" presId="urn:microsoft.com/office/officeart/2005/8/layout/vList2"/>
    <dgm:cxn modelId="{3652B7B3-3DE5-4007-847F-0C219E808351}" type="presParOf" srcId="{6BBBBB60-9FEE-4787-A2A6-2899098DF61E}" destId="{491FBF8B-0077-4523-9536-A8D8FB000220}" srcOrd="0" destOrd="0" presId="urn:microsoft.com/office/officeart/2005/8/layout/vList2"/>
    <dgm:cxn modelId="{6079463C-BDA4-47C0-BD41-3E0296739FE5}" type="presParOf" srcId="{6BBBBB60-9FEE-4787-A2A6-2899098DF61E}" destId="{B3A13994-D3A6-41A0-9FA9-045EAEC7405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D07904B-4473-4150-9C11-39FDD45DE8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23D175-E85E-427A-903E-2E8F485BE460}">
      <dgm:prSet/>
      <dgm:spPr/>
      <dgm:t>
        <a:bodyPr/>
        <a:lstStyle/>
        <a:p>
          <a:pPr rtl="1"/>
          <a:r>
            <a:rPr lang="fa-IR" dirty="0" smtClean="0">
              <a:cs typeface="B Zar" pitchFamily="2" charset="-78"/>
            </a:rPr>
            <a:t>گام سوم: محاسبۀ خالص ارزش فعلی سبد همسان</a:t>
          </a:r>
          <a:endParaRPr lang="en-US" dirty="0">
            <a:cs typeface="B Zar" pitchFamily="2" charset="-78"/>
          </a:endParaRPr>
        </a:p>
      </dgm:t>
    </dgm:pt>
    <dgm:pt modelId="{A6E2C4F7-A2F0-4CA4-95C3-059844FC85DF}" type="parTrans" cxnId="{CA6E1621-D5C6-471B-852F-B4E7830EF6EF}">
      <dgm:prSet/>
      <dgm:spPr/>
      <dgm:t>
        <a:bodyPr/>
        <a:lstStyle/>
        <a:p>
          <a:endParaRPr lang="en-US">
            <a:cs typeface="B Zar" pitchFamily="2" charset="-78"/>
          </a:endParaRPr>
        </a:p>
      </dgm:t>
    </dgm:pt>
    <dgm:pt modelId="{2F11244E-4F78-417B-BBD9-2F529D08D7DD}" type="sibTrans" cxnId="{CA6E1621-D5C6-471B-852F-B4E7830EF6EF}">
      <dgm:prSet/>
      <dgm:spPr/>
      <dgm:t>
        <a:bodyPr/>
        <a:lstStyle/>
        <a:p>
          <a:endParaRPr lang="en-US">
            <a:cs typeface="B Zar" pitchFamily="2" charset="-78"/>
          </a:endParaRPr>
        </a:p>
      </dgm:t>
    </dgm:pt>
    <dgm:pt modelId="{9E6B69ED-315C-4C57-AE1F-3C24F38CACC1}">
      <dgm:prSet/>
      <dgm:spPr/>
      <dgm:t>
        <a:bodyPr/>
        <a:lstStyle/>
        <a:p>
          <a:pPr rtl="1"/>
          <a:endParaRPr lang="en-US">
            <a:cs typeface="B Zar" pitchFamily="2" charset="-78"/>
          </a:endParaRPr>
        </a:p>
      </dgm:t>
    </dgm:pt>
    <dgm:pt modelId="{BC1DDE1A-EC0F-4CEE-B044-6551626192A8}" type="parTrans" cxnId="{3BA86283-81E5-44EE-8CEE-EE84255568AF}">
      <dgm:prSet/>
      <dgm:spPr/>
      <dgm:t>
        <a:bodyPr/>
        <a:lstStyle/>
        <a:p>
          <a:endParaRPr lang="en-US">
            <a:cs typeface="B Zar" pitchFamily="2" charset="-78"/>
          </a:endParaRPr>
        </a:p>
      </dgm:t>
    </dgm:pt>
    <dgm:pt modelId="{51358331-C45C-4F07-B6F5-638EECD706A4}" type="sibTrans" cxnId="{3BA86283-81E5-44EE-8CEE-EE84255568AF}">
      <dgm:prSet/>
      <dgm:spPr/>
      <dgm:t>
        <a:bodyPr/>
        <a:lstStyle/>
        <a:p>
          <a:endParaRPr lang="en-US">
            <a:cs typeface="B Zar" pitchFamily="2" charset="-78"/>
          </a:endParaRPr>
        </a:p>
      </dgm:t>
    </dgm:pt>
    <dgm:pt modelId="{D4E3DE72-BBEE-4A0D-BE34-3460E6651060}">
      <dgm:prSet/>
      <dgm:spPr/>
      <dgm:t>
        <a:bodyPr/>
        <a:lstStyle/>
        <a:p>
          <a:pPr rtl="1"/>
          <a:endParaRPr lang="en-US">
            <a:cs typeface="B Zar" pitchFamily="2" charset="-78"/>
          </a:endParaRPr>
        </a:p>
      </dgm:t>
    </dgm:pt>
    <dgm:pt modelId="{D8EB8DD1-B991-4BD5-AC20-70EB5DE4252A}" type="parTrans" cxnId="{6809422D-2E73-43BB-90A8-ACA2B57E44D8}">
      <dgm:prSet/>
      <dgm:spPr/>
      <dgm:t>
        <a:bodyPr/>
        <a:lstStyle/>
        <a:p>
          <a:endParaRPr lang="en-US">
            <a:cs typeface="B Zar" pitchFamily="2" charset="-78"/>
          </a:endParaRPr>
        </a:p>
      </dgm:t>
    </dgm:pt>
    <dgm:pt modelId="{2F919AD9-E731-417E-9606-1AC4D4DBBF6B}" type="sibTrans" cxnId="{6809422D-2E73-43BB-90A8-ACA2B57E44D8}">
      <dgm:prSet/>
      <dgm:spPr/>
      <dgm:t>
        <a:bodyPr/>
        <a:lstStyle/>
        <a:p>
          <a:endParaRPr lang="en-US">
            <a:cs typeface="B Zar" pitchFamily="2" charset="-78"/>
          </a:endParaRPr>
        </a:p>
      </dgm:t>
    </dgm:pt>
    <dgm:pt modelId="{4B8F8A79-BF76-47B3-8486-FF4CEB53FDC3}">
      <dgm:prSet/>
      <dgm:spPr/>
      <dgm:t>
        <a:bodyPr/>
        <a:lstStyle/>
        <a:p>
          <a:pPr rtl="1"/>
          <a:endParaRPr lang="en-US">
            <a:cs typeface="B Zar" pitchFamily="2" charset="-78"/>
          </a:endParaRPr>
        </a:p>
      </dgm:t>
    </dgm:pt>
    <dgm:pt modelId="{2D4AEF9E-2C6C-43E7-86CA-D3B5A50EE781}" type="parTrans" cxnId="{16CD3867-3C16-4E6A-9C0E-7998CA94BC0B}">
      <dgm:prSet/>
      <dgm:spPr/>
      <dgm:t>
        <a:bodyPr/>
        <a:lstStyle/>
        <a:p>
          <a:endParaRPr lang="en-US">
            <a:cs typeface="B Zar" pitchFamily="2" charset="-78"/>
          </a:endParaRPr>
        </a:p>
      </dgm:t>
    </dgm:pt>
    <dgm:pt modelId="{A55CA329-4C78-4018-BC32-EB330D2F1136}" type="sibTrans" cxnId="{16CD3867-3C16-4E6A-9C0E-7998CA94BC0B}">
      <dgm:prSet/>
      <dgm:spPr/>
      <dgm:t>
        <a:bodyPr/>
        <a:lstStyle/>
        <a:p>
          <a:endParaRPr lang="en-US">
            <a:cs typeface="B Zar" pitchFamily="2" charset="-78"/>
          </a:endParaRPr>
        </a:p>
      </dgm:t>
    </dgm:pt>
    <dgm:pt modelId="{DF5E2A97-903D-4668-AE12-BBD2CF06EC14}">
      <dgm:prSet/>
      <dgm:spPr/>
      <dgm:t>
        <a:bodyPr/>
        <a:lstStyle/>
        <a:p>
          <a:pPr rtl="1"/>
          <a:endParaRPr lang="en-US" dirty="0">
            <a:cs typeface="B Zar" pitchFamily="2" charset="-78"/>
          </a:endParaRPr>
        </a:p>
      </dgm:t>
    </dgm:pt>
    <dgm:pt modelId="{07299F48-A4B5-4AA6-B20D-B686800ED87E}" type="parTrans" cxnId="{127D6C74-BA4C-474E-A3FF-D4B4F44CE412}">
      <dgm:prSet/>
      <dgm:spPr/>
      <dgm:t>
        <a:bodyPr/>
        <a:lstStyle/>
        <a:p>
          <a:endParaRPr lang="en-US">
            <a:cs typeface="B Zar" pitchFamily="2" charset="-78"/>
          </a:endParaRPr>
        </a:p>
      </dgm:t>
    </dgm:pt>
    <dgm:pt modelId="{9EF0553C-5015-4923-8FC4-BC0EC1DF73C5}" type="sibTrans" cxnId="{127D6C74-BA4C-474E-A3FF-D4B4F44CE412}">
      <dgm:prSet/>
      <dgm:spPr/>
      <dgm:t>
        <a:bodyPr/>
        <a:lstStyle/>
        <a:p>
          <a:endParaRPr lang="en-US">
            <a:cs typeface="B Zar" pitchFamily="2" charset="-78"/>
          </a:endParaRPr>
        </a:p>
      </dgm:t>
    </dgm:pt>
    <dgm:pt modelId="{ECAAFF6E-C0B4-4678-BCD5-EBACB58BB0FF}">
      <dgm:prSet/>
      <dgm:spPr/>
      <dgm:t>
        <a:bodyPr/>
        <a:lstStyle/>
        <a:p>
          <a:pPr rtl="1"/>
          <a:endParaRPr lang="en-US" dirty="0">
            <a:cs typeface="B Zar" pitchFamily="2" charset="-78"/>
          </a:endParaRPr>
        </a:p>
      </dgm:t>
    </dgm:pt>
    <dgm:pt modelId="{247DAD3B-5ED7-4ABB-B0CA-B4E1B487776E}" type="parTrans" cxnId="{1E8AE59D-ACFC-48D8-A01E-B05D009BEF5E}">
      <dgm:prSet/>
      <dgm:spPr/>
      <dgm:t>
        <a:bodyPr/>
        <a:lstStyle/>
        <a:p>
          <a:endParaRPr lang="en-US">
            <a:cs typeface="B Zar" pitchFamily="2" charset="-78"/>
          </a:endParaRPr>
        </a:p>
      </dgm:t>
    </dgm:pt>
    <dgm:pt modelId="{13722B49-E610-4D39-9A21-8CE3A500D687}" type="sibTrans" cxnId="{1E8AE59D-ACFC-48D8-A01E-B05D009BEF5E}">
      <dgm:prSet/>
      <dgm:spPr/>
      <dgm:t>
        <a:bodyPr/>
        <a:lstStyle/>
        <a:p>
          <a:endParaRPr lang="en-US">
            <a:cs typeface="B Zar" pitchFamily="2" charset="-78"/>
          </a:endParaRPr>
        </a:p>
      </dgm:t>
    </dgm:pt>
    <dgm:pt modelId="{CDBB20A3-5D72-4717-8F43-81CFC9F5621C}">
      <dgm:prSet/>
      <dgm:spPr/>
      <dgm:t>
        <a:bodyPr/>
        <a:lstStyle/>
        <a:p>
          <a:pPr rtl="1"/>
          <a:endParaRPr lang="en-US" dirty="0">
            <a:cs typeface="B Zar" pitchFamily="2" charset="-78"/>
          </a:endParaRPr>
        </a:p>
      </dgm:t>
    </dgm:pt>
    <dgm:pt modelId="{192D437B-A241-45B1-820D-0B3484E65E03}" type="parTrans" cxnId="{8E65B0C6-D29C-4A4D-96E8-78BE21EDD87F}">
      <dgm:prSet/>
      <dgm:spPr/>
      <dgm:t>
        <a:bodyPr/>
        <a:lstStyle/>
        <a:p>
          <a:endParaRPr lang="en-US">
            <a:cs typeface="B Zar" pitchFamily="2" charset="-78"/>
          </a:endParaRPr>
        </a:p>
      </dgm:t>
    </dgm:pt>
    <dgm:pt modelId="{D6F62AAA-6EF0-487C-9FFA-91FAF5143295}" type="sibTrans" cxnId="{8E65B0C6-D29C-4A4D-96E8-78BE21EDD87F}">
      <dgm:prSet/>
      <dgm:spPr/>
      <dgm:t>
        <a:bodyPr/>
        <a:lstStyle/>
        <a:p>
          <a:endParaRPr lang="en-US">
            <a:cs typeface="B Zar" pitchFamily="2" charset="-78"/>
          </a:endParaRPr>
        </a:p>
      </dgm:t>
    </dgm:pt>
    <dgm:pt modelId="{73B489B0-C49E-4949-A753-A77B9E386B6E}">
      <dgm:prSet/>
      <dgm:spPr/>
      <dgm:t>
        <a:bodyPr/>
        <a:lstStyle/>
        <a:p>
          <a:pPr rtl="1"/>
          <a:endParaRPr lang="en-US" dirty="0">
            <a:cs typeface="B Zar" pitchFamily="2" charset="-78"/>
          </a:endParaRPr>
        </a:p>
      </dgm:t>
    </dgm:pt>
    <dgm:pt modelId="{73567F30-FD66-4627-A5AA-641B887101B0}" type="parTrans" cxnId="{752E0ED0-93EA-46AB-A90B-901A92EF9B54}">
      <dgm:prSet/>
      <dgm:spPr/>
      <dgm:t>
        <a:bodyPr/>
        <a:lstStyle/>
        <a:p>
          <a:endParaRPr lang="en-US">
            <a:cs typeface="B Zar" pitchFamily="2" charset="-78"/>
          </a:endParaRPr>
        </a:p>
      </dgm:t>
    </dgm:pt>
    <dgm:pt modelId="{CEA092F7-5286-4169-9671-6BFA61E56899}" type="sibTrans" cxnId="{752E0ED0-93EA-46AB-A90B-901A92EF9B54}">
      <dgm:prSet/>
      <dgm:spPr/>
      <dgm:t>
        <a:bodyPr/>
        <a:lstStyle/>
        <a:p>
          <a:endParaRPr lang="en-US">
            <a:cs typeface="B Zar" pitchFamily="2" charset="-78"/>
          </a:endParaRPr>
        </a:p>
      </dgm:t>
    </dgm:pt>
    <dgm:pt modelId="{5C29EED7-4DAD-4213-8DA0-7EE7B8AD4938}">
      <dgm:prSet/>
      <dgm:spPr/>
      <dgm:t>
        <a:bodyPr/>
        <a:lstStyle/>
        <a:p>
          <a:pPr rtl="1"/>
          <a:endParaRPr lang="en-US" dirty="0">
            <a:cs typeface="B Zar" pitchFamily="2" charset="-78"/>
          </a:endParaRPr>
        </a:p>
      </dgm:t>
    </dgm:pt>
    <dgm:pt modelId="{B4441C8E-626F-41B6-AC8F-0533553F5E6E}" type="parTrans" cxnId="{996BD6FF-498A-4F40-84BC-167C81F3A487}">
      <dgm:prSet/>
      <dgm:spPr/>
      <dgm:t>
        <a:bodyPr/>
        <a:lstStyle/>
        <a:p>
          <a:endParaRPr lang="en-US"/>
        </a:p>
      </dgm:t>
    </dgm:pt>
    <dgm:pt modelId="{C97FBF06-BBBA-4B43-8508-86AED591DAE9}" type="sibTrans" cxnId="{996BD6FF-498A-4F40-84BC-167C81F3A487}">
      <dgm:prSet/>
      <dgm:spPr/>
      <dgm:t>
        <a:bodyPr/>
        <a:lstStyle/>
        <a:p>
          <a:endParaRPr lang="en-US"/>
        </a:p>
      </dgm:t>
    </dgm:pt>
    <dgm:pt modelId="{6742B01E-2B22-481B-9951-41BAE296B09D}">
      <dgm:prSet/>
      <dgm:spPr/>
      <dgm:t>
        <a:bodyPr/>
        <a:lstStyle/>
        <a:p>
          <a:pPr rtl="1"/>
          <a:endParaRPr lang="en-US" dirty="0">
            <a:cs typeface="B Zar" pitchFamily="2" charset="-78"/>
          </a:endParaRPr>
        </a:p>
      </dgm:t>
    </dgm:pt>
    <dgm:pt modelId="{769179B4-A0D9-4A3F-925E-174791E928F5}" type="parTrans" cxnId="{FF113E75-0695-441C-AEEF-86DDC91D6D12}">
      <dgm:prSet/>
      <dgm:spPr/>
      <dgm:t>
        <a:bodyPr/>
        <a:lstStyle/>
        <a:p>
          <a:endParaRPr lang="en-US"/>
        </a:p>
      </dgm:t>
    </dgm:pt>
    <dgm:pt modelId="{9C6A2458-26B8-43D7-A8ED-5CFC1B9307E0}" type="sibTrans" cxnId="{FF113E75-0695-441C-AEEF-86DDC91D6D12}">
      <dgm:prSet/>
      <dgm:spPr/>
      <dgm:t>
        <a:bodyPr/>
        <a:lstStyle/>
        <a:p>
          <a:endParaRPr lang="en-US"/>
        </a:p>
      </dgm:t>
    </dgm:pt>
    <dgm:pt modelId="{23A65ABA-053C-444B-8A9D-3462173DDF4F}">
      <dgm:prSet/>
      <dgm:spPr/>
      <dgm:t>
        <a:bodyPr/>
        <a:lstStyle/>
        <a:p>
          <a:pPr rtl="1"/>
          <a:endParaRPr lang="en-US" dirty="0">
            <a:cs typeface="B Zar" pitchFamily="2" charset="-78"/>
          </a:endParaRPr>
        </a:p>
      </dgm:t>
    </dgm:pt>
    <dgm:pt modelId="{5C14F509-398A-4499-97BE-2AE3A0E48385}" type="parTrans" cxnId="{A7C74556-F359-4B6C-8CE2-52E42E9843A7}">
      <dgm:prSet/>
      <dgm:spPr/>
      <dgm:t>
        <a:bodyPr/>
        <a:lstStyle/>
        <a:p>
          <a:endParaRPr lang="en-US"/>
        </a:p>
      </dgm:t>
    </dgm:pt>
    <dgm:pt modelId="{6CDA31EB-8D14-4B28-BD6E-3DCDD128DCE9}" type="sibTrans" cxnId="{A7C74556-F359-4B6C-8CE2-52E42E9843A7}">
      <dgm:prSet/>
      <dgm:spPr/>
      <dgm:t>
        <a:bodyPr/>
        <a:lstStyle/>
        <a:p>
          <a:endParaRPr lang="en-US"/>
        </a:p>
      </dgm:t>
    </dgm:pt>
    <dgm:pt modelId="{62B302A3-FE60-4BF5-B937-9E8C379FCBAA}" type="pres">
      <dgm:prSet presAssocID="{5D07904B-4473-4150-9C11-39FDD45DE8D8}" presName="linear" presStyleCnt="0">
        <dgm:presLayoutVars>
          <dgm:animLvl val="lvl"/>
          <dgm:resizeHandles val="exact"/>
        </dgm:presLayoutVars>
      </dgm:prSet>
      <dgm:spPr/>
      <dgm:t>
        <a:bodyPr/>
        <a:lstStyle/>
        <a:p>
          <a:endParaRPr lang="en-US"/>
        </a:p>
      </dgm:t>
    </dgm:pt>
    <dgm:pt modelId="{CCD9D29F-1C3F-4994-A21D-A7F9BE9D438A}" type="pres">
      <dgm:prSet presAssocID="{0223D175-E85E-427A-903E-2E8F485BE460}" presName="parentText" presStyleLbl="node1" presStyleIdx="0" presStyleCnt="1" custLinFactNeighborX="926">
        <dgm:presLayoutVars>
          <dgm:chMax val="0"/>
          <dgm:bulletEnabled val="1"/>
        </dgm:presLayoutVars>
      </dgm:prSet>
      <dgm:spPr/>
      <dgm:t>
        <a:bodyPr/>
        <a:lstStyle/>
        <a:p>
          <a:endParaRPr lang="en-US"/>
        </a:p>
      </dgm:t>
    </dgm:pt>
    <dgm:pt modelId="{F79887D0-9E98-4D9B-9BB1-B9F69D2593D3}" type="pres">
      <dgm:prSet presAssocID="{0223D175-E85E-427A-903E-2E8F485BE460}" presName="childText" presStyleLbl="revTx" presStyleIdx="0" presStyleCnt="1">
        <dgm:presLayoutVars>
          <dgm:bulletEnabled val="1"/>
        </dgm:presLayoutVars>
      </dgm:prSet>
      <dgm:spPr/>
      <dgm:t>
        <a:bodyPr/>
        <a:lstStyle/>
        <a:p>
          <a:endParaRPr lang="en-US"/>
        </a:p>
      </dgm:t>
    </dgm:pt>
  </dgm:ptLst>
  <dgm:cxnLst>
    <dgm:cxn modelId="{D6D06282-814A-4B42-9217-196D3A3A496B}" type="presOf" srcId="{9E6B69ED-315C-4C57-AE1F-3C24F38CACC1}" destId="{F79887D0-9E98-4D9B-9BB1-B9F69D2593D3}" srcOrd="0" destOrd="0" presId="urn:microsoft.com/office/officeart/2005/8/layout/vList2"/>
    <dgm:cxn modelId="{17DBE81E-5E68-4E2C-8A77-523AF4A17F93}" type="presOf" srcId="{5C29EED7-4DAD-4213-8DA0-7EE7B8AD4938}" destId="{F79887D0-9E98-4D9B-9BB1-B9F69D2593D3}" srcOrd="0" destOrd="6" presId="urn:microsoft.com/office/officeart/2005/8/layout/vList2"/>
    <dgm:cxn modelId="{3BA86283-81E5-44EE-8CEE-EE84255568AF}" srcId="{0223D175-E85E-427A-903E-2E8F485BE460}" destId="{9E6B69ED-315C-4C57-AE1F-3C24F38CACC1}" srcOrd="0" destOrd="0" parTransId="{BC1DDE1A-EC0F-4CEE-B044-6551626192A8}" sibTransId="{51358331-C45C-4F07-B6F5-638EECD706A4}"/>
    <dgm:cxn modelId="{E1BF8A73-D138-43D0-A72C-F0553D08EBCC}" type="presOf" srcId="{4B8F8A79-BF76-47B3-8486-FF4CEB53FDC3}" destId="{F79887D0-9E98-4D9B-9BB1-B9F69D2593D3}" srcOrd="0" destOrd="2" presId="urn:microsoft.com/office/officeart/2005/8/layout/vList2"/>
    <dgm:cxn modelId="{5F01370E-AB8F-416E-9EB1-734F94315971}" type="presOf" srcId="{5D07904B-4473-4150-9C11-39FDD45DE8D8}" destId="{62B302A3-FE60-4BF5-B937-9E8C379FCBAA}" srcOrd="0" destOrd="0" presId="urn:microsoft.com/office/officeart/2005/8/layout/vList2"/>
    <dgm:cxn modelId="{ED664AB6-78FE-42C5-8425-A4F65B5F06C9}" type="presOf" srcId="{6742B01E-2B22-481B-9951-41BAE296B09D}" destId="{F79887D0-9E98-4D9B-9BB1-B9F69D2593D3}" srcOrd="0" destOrd="7" presId="urn:microsoft.com/office/officeart/2005/8/layout/vList2"/>
    <dgm:cxn modelId="{A7C74556-F359-4B6C-8CE2-52E42E9843A7}" srcId="{0223D175-E85E-427A-903E-2E8F485BE460}" destId="{23A65ABA-053C-444B-8A9D-3462173DDF4F}" srcOrd="8" destOrd="0" parTransId="{5C14F509-398A-4499-97BE-2AE3A0E48385}" sibTransId="{6CDA31EB-8D14-4B28-BD6E-3DCDD128DCE9}"/>
    <dgm:cxn modelId="{1E8AE59D-ACFC-48D8-A01E-B05D009BEF5E}" srcId="{0223D175-E85E-427A-903E-2E8F485BE460}" destId="{ECAAFF6E-C0B4-4678-BCD5-EBACB58BB0FF}" srcOrd="4" destOrd="0" parTransId="{247DAD3B-5ED7-4ABB-B0CA-B4E1B487776E}" sibTransId="{13722B49-E610-4D39-9A21-8CE3A500D687}"/>
    <dgm:cxn modelId="{8E65B0C6-D29C-4A4D-96E8-78BE21EDD87F}" srcId="{0223D175-E85E-427A-903E-2E8F485BE460}" destId="{CDBB20A3-5D72-4717-8F43-81CFC9F5621C}" srcOrd="5" destOrd="0" parTransId="{192D437B-A241-45B1-820D-0B3484E65E03}" sibTransId="{D6F62AAA-6EF0-487C-9FFA-91FAF5143295}"/>
    <dgm:cxn modelId="{CA6E1621-D5C6-471B-852F-B4E7830EF6EF}" srcId="{5D07904B-4473-4150-9C11-39FDD45DE8D8}" destId="{0223D175-E85E-427A-903E-2E8F485BE460}" srcOrd="0" destOrd="0" parTransId="{A6E2C4F7-A2F0-4CA4-95C3-059844FC85DF}" sibTransId="{2F11244E-4F78-417B-BBD9-2F529D08D7DD}"/>
    <dgm:cxn modelId="{07BC637B-D5C8-465A-BB0C-72B4DA7EE701}" type="presOf" srcId="{D4E3DE72-BBEE-4A0D-BE34-3460E6651060}" destId="{F79887D0-9E98-4D9B-9BB1-B9F69D2593D3}" srcOrd="0" destOrd="1" presId="urn:microsoft.com/office/officeart/2005/8/layout/vList2"/>
    <dgm:cxn modelId="{8646EFAB-1D68-4672-8117-FA6A474424CD}" type="presOf" srcId="{CDBB20A3-5D72-4717-8F43-81CFC9F5621C}" destId="{F79887D0-9E98-4D9B-9BB1-B9F69D2593D3}" srcOrd="0" destOrd="5" presId="urn:microsoft.com/office/officeart/2005/8/layout/vList2"/>
    <dgm:cxn modelId="{6809422D-2E73-43BB-90A8-ACA2B57E44D8}" srcId="{0223D175-E85E-427A-903E-2E8F485BE460}" destId="{D4E3DE72-BBEE-4A0D-BE34-3460E6651060}" srcOrd="1" destOrd="0" parTransId="{D8EB8DD1-B991-4BD5-AC20-70EB5DE4252A}" sibTransId="{2F919AD9-E731-417E-9606-1AC4D4DBBF6B}"/>
    <dgm:cxn modelId="{996BD6FF-498A-4F40-84BC-167C81F3A487}" srcId="{0223D175-E85E-427A-903E-2E8F485BE460}" destId="{5C29EED7-4DAD-4213-8DA0-7EE7B8AD4938}" srcOrd="6" destOrd="0" parTransId="{B4441C8E-626F-41B6-AC8F-0533553F5E6E}" sibTransId="{C97FBF06-BBBA-4B43-8508-86AED591DAE9}"/>
    <dgm:cxn modelId="{11529CE4-2EB1-428D-8BA9-CB5F6D74C3A4}" type="presOf" srcId="{ECAAFF6E-C0B4-4678-BCD5-EBACB58BB0FF}" destId="{F79887D0-9E98-4D9B-9BB1-B9F69D2593D3}" srcOrd="0" destOrd="4" presId="urn:microsoft.com/office/officeart/2005/8/layout/vList2"/>
    <dgm:cxn modelId="{752E0ED0-93EA-46AB-A90B-901A92EF9B54}" srcId="{0223D175-E85E-427A-903E-2E8F485BE460}" destId="{73B489B0-C49E-4949-A753-A77B9E386B6E}" srcOrd="9" destOrd="0" parTransId="{73567F30-FD66-4627-A5AA-641B887101B0}" sibTransId="{CEA092F7-5286-4169-9671-6BFA61E56899}"/>
    <dgm:cxn modelId="{286021CD-A441-4B1D-BBCA-DD07B5A5F064}" type="presOf" srcId="{DF5E2A97-903D-4668-AE12-BBD2CF06EC14}" destId="{F79887D0-9E98-4D9B-9BB1-B9F69D2593D3}" srcOrd="0" destOrd="3" presId="urn:microsoft.com/office/officeart/2005/8/layout/vList2"/>
    <dgm:cxn modelId="{16CD3867-3C16-4E6A-9C0E-7998CA94BC0B}" srcId="{0223D175-E85E-427A-903E-2E8F485BE460}" destId="{4B8F8A79-BF76-47B3-8486-FF4CEB53FDC3}" srcOrd="2" destOrd="0" parTransId="{2D4AEF9E-2C6C-43E7-86CA-D3B5A50EE781}" sibTransId="{A55CA329-4C78-4018-BC32-EB330D2F1136}"/>
    <dgm:cxn modelId="{95B8A90D-1F3E-4F46-8E95-CC3A355BC32E}" type="presOf" srcId="{23A65ABA-053C-444B-8A9D-3462173DDF4F}" destId="{F79887D0-9E98-4D9B-9BB1-B9F69D2593D3}" srcOrd="0" destOrd="8" presId="urn:microsoft.com/office/officeart/2005/8/layout/vList2"/>
    <dgm:cxn modelId="{C5E6E0ED-0A92-4DD0-A3F5-5F5EC71C9BD5}" type="presOf" srcId="{73B489B0-C49E-4949-A753-A77B9E386B6E}" destId="{F79887D0-9E98-4D9B-9BB1-B9F69D2593D3}" srcOrd="0" destOrd="9" presId="urn:microsoft.com/office/officeart/2005/8/layout/vList2"/>
    <dgm:cxn modelId="{A8BECE05-87F8-4F26-814E-739DBE06C2BB}" type="presOf" srcId="{0223D175-E85E-427A-903E-2E8F485BE460}" destId="{CCD9D29F-1C3F-4994-A21D-A7F9BE9D438A}" srcOrd="0" destOrd="0" presId="urn:microsoft.com/office/officeart/2005/8/layout/vList2"/>
    <dgm:cxn modelId="{127D6C74-BA4C-474E-A3FF-D4B4F44CE412}" srcId="{0223D175-E85E-427A-903E-2E8F485BE460}" destId="{DF5E2A97-903D-4668-AE12-BBD2CF06EC14}" srcOrd="3" destOrd="0" parTransId="{07299F48-A4B5-4AA6-B20D-B686800ED87E}" sibTransId="{9EF0553C-5015-4923-8FC4-BC0EC1DF73C5}"/>
    <dgm:cxn modelId="{FF113E75-0695-441C-AEEF-86DDC91D6D12}" srcId="{0223D175-E85E-427A-903E-2E8F485BE460}" destId="{6742B01E-2B22-481B-9951-41BAE296B09D}" srcOrd="7" destOrd="0" parTransId="{769179B4-A0D9-4A3F-925E-174791E928F5}" sibTransId="{9C6A2458-26B8-43D7-A8ED-5CFC1B9307E0}"/>
    <dgm:cxn modelId="{ABB86169-991B-4F7A-9664-787408F1122C}" type="presParOf" srcId="{62B302A3-FE60-4BF5-B937-9E8C379FCBAA}" destId="{CCD9D29F-1C3F-4994-A21D-A7F9BE9D438A}" srcOrd="0" destOrd="0" presId="urn:microsoft.com/office/officeart/2005/8/layout/vList2"/>
    <dgm:cxn modelId="{A712273C-F025-4C71-930C-4B583EE2F460}" type="presParOf" srcId="{62B302A3-FE60-4BF5-B937-9E8C379FCBAA}" destId="{F79887D0-9E98-4D9B-9BB1-B9F69D2593D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030DBD7-1CAE-4B0E-88CE-E74E488C463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C90CD56-F07A-4800-9DD9-D1EA2F47DCB3}">
      <dgm:prSet/>
      <dgm:spPr/>
      <dgm:t>
        <a:bodyPr/>
        <a:lstStyle/>
        <a:p>
          <a:pPr algn="justLow" rtl="1"/>
          <a:r>
            <a:rPr lang="fa-IR" dirty="0" smtClean="0">
              <a:cs typeface="B Zar" pitchFamily="2" charset="-78"/>
            </a:rPr>
            <a:t>اگر سبد سرمايه‌گذاري در هر حالت همان جريان‌هاي نقدي حاصل از اختيارمعامله را ايجاد مي‌كند، بايد ارزشي برابر ارزش روز اختيارمعامله نيز داشته باشد. ارزش سبد سرمايه‌گذاري 12/09 ميليون دلار است. بنابراين، اختيار صبركردن و ساخت‌وساز در سال بعد نيز بايد 12/09 ميليون دلار ارزش داشته باشد، نه </a:t>
          </a:r>
          <a:r>
            <a:rPr lang="fa-IR" dirty="0" smtClean="0">
              <a:cs typeface="B Zar" pitchFamily="2" charset="-78"/>
            </a:rPr>
            <a:t>14/91 </a:t>
          </a:r>
          <a:r>
            <a:rPr lang="fa-IR" dirty="0" smtClean="0">
              <a:cs typeface="B Zar" pitchFamily="2" charset="-78"/>
            </a:rPr>
            <a:t>ميليون دلار. اين ارزش اختيار در واقع همان ارزش زمين است. </a:t>
          </a:r>
          <a:endParaRPr lang="en-US" dirty="0">
            <a:cs typeface="B Zar" pitchFamily="2" charset="-78"/>
          </a:endParaRPr>
        </a:p>
      </dgm:t>
    </dgm:pt>
    <dgm:pt modelId="{F98D8395-59E7-490D-8391-D820F2B161A8}" type="parTrans" cxnId="{17A62F36-0115-42D5-8FAB-2A5A82C1A052}">
      <dgm:prSet/>
      <dgm:spPr/>
      <dgm:t>
        <a:bodyPr/>
        <a:lstStyle/>
        <a:p>
          <a:endParaRPr lang="en-US"/>
        </a:p>
      </dgm:t>
    </dgm:pt>
    <dgm:pt modelId="{93CB1C42-0C3E-4539-8C93-ADF812F6D422}" type="sibTrans" cxnId="{17A62F36-0115-42D5-8FAB-2A5A82C1A052}">
      <dgm:prSet/>
      <dgm:spPr/>
      <dgm:t>
        <a:bodyPr/>
        <a:lstStyle/>
        <a:p>
          <a:endParaRPr lang="en-US"/>
        </a:p>
      </dgm:t>
    </dgm:pt>
    <dgm:pt modelId="{A0DA2E0C-4283-42FD-8370-F0E5ECAF4398}" type="pres">
      <dgm:prSet presAssocID="{D030DBD7-1CAE-4B0E-88CE-E74E488C4632}" presName="linear" presStyleCnt="0">
        <dgm:presLayoutVars>
          <dgm:animLvl val="lvl"/>
          <dgm:resizeHandles val="exact"/>
        </dgm:presLayoutVars>
      </dgm:prSet>
      <dgm:spPr/>
      <dgm:t>
        <a:bodyPr/>
        <a:lstStyle/>
        <a:p>
          <a:endParaRPr lang="en-US"/>
        </a:p>
      </dgm:t>
    </dgm:pt>
    <dgm:pt modelId="{FB197BC8-57D4-4C2C-987D-028D14DF814B}" type="pres">
      <dgm:prSet presAssocID="{3C90CD56-F07A-4800-9DD9-D1EA2F47DCB3}"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B25AFD7A-C026-4A93-B408-65852BD18872}" type="presOf" srcId="{3C90CD56-F07A-4800-9DD9-D1EA2F47DCB3}" destId="{FB197BC8-57D4-4C2C-987D-028D14DF814B}" srcOrd="0" destOrd="0" presId="urn:microsoft.com/office/officeart/2005/8/layout/vList2"/>
    <dgm:cxn modelId="{E735D605-AC78-4F83-A37D-994891ABCF50}" type="presOf" srcId="{D030DBD7-1CAE-4B0E-88CE-E74E488C4632}" destId="{A0DA2E0C-4283-42FD-8370-F0E5ECAF4398}" srcOrd="0" destOrd="0" presId="urn:microsoft.com/office/officeart/2005/8/layout/vList2"/>
    <dgm:cxn modelId="{17A62F36-0115-42D5-8FAB-2A5A82C1A052}" srcId="{D030DBD7-1CAE-4B0E-88CE-E74E488C4632}" destId="{3C90CD56-F07A-4800-9DD9-D1EA2F47DCB3}" srcOrd="0" destOrd="0" parTransId="{F98D8395-59E7-490D-8391-D820F2B161A8}" sibTransId="{93CB1C42-0C3E-4539-8C93-ADF812F6D422}"/>
    <dgm:cxn modelId="{EE7DB807-1B09-4711-B898-9F02F18C6EE6}" type="presParOf" srcId="{A0DA2E0C-4283-42FD-8370-F0E5ECAF4398}" destId="{FB197BC8-57D4-4C2C-987D-028D14DF814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05135F9-8632-4DFB-81D9-F18AFAB714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D006271-A285-4E3A-BD1F-163D0B9FBD81}">
      <dgm:prSet/>
      <dgm:spPr/>
      <dgm:t>
        <a:bodyPr/>
        <a:lstStyle/>
        <a:p>
          <a:pPr algn="justLow" rtl="1"/>
          <a:r>
            <a:rPr lang="fa-IR" smtClean="0">
              <a:cs typeface="B Zar" pitchFamily="2" charset="-78"/>
            </a:rPr>
            <a:t>اگر سبد سرمايه‌گذاري ارزشي غير از 12/09 ميليون دلار داشته باشد، در اقتصاد رويايي ما فرصت آربيتزاژ ايجاد خواهد شد. بدان معني كه سرمايه‌گذاران مي‌توانند بدون تحمل ريسك، بازده اضافي حاصل كنند. به عبارتي ديگر، شما در اين اقتصاد مي‌توانيد به شرح ذيل ماشين توليدكنندۀ پول ايجاد كنيد:</a:t>
          </a:r>
          <a:endParaRPr lang="en-US">
            <a:cs typeface="B Zar" pitchFamily="2" charset="-78"/>
          </a:endParaRPr>
        </a:p>
      </dgm:t>
    </dgm:pt>
    <dgm:pt modelId="{ECDBCE7E-AC84-4FD1-837E-08C38B97AED5}" type="parTrans" cxnId="{BFF11E45-D5A9-488F-9E99-227D9AB7231E}">
      <dgm:prSet/>
      <dgm:spPr/>
      <dgm:t>
        <a:bodyPr/>
        <a:lstStyle/>
        <a:p>
          <a:endParaRPr lang="en-US"/>
        </a:p>
      </dgm:t>
    </dgm:pt>
    <dgm:pt modelId="{DDC80587-54E8-434A-9CDE-19EB4464B736}" type="sibTrans" cxnId="{BFF11E45-D5A9-488F-9E99-227D9AB7231E}">
      <dgm:prSet/>
      <dgm:spPr/>
      <dgm:t>
        <a:bodyPr/>
        <a:lstStyle/>
        <a:p>
          <a:endParaRPr lang="en-US"/>
        </a:p>
      </dgm:t>
    </dgm:pt>
    <dgm:pt modelId="{439310CE-BE6B-4FC7-910C-48072049B7F5}" type="pres">
      <dgm:prSet presAssocID="{205135F9-8632-4DFB-81D9-F18AFAB7146F}" presName="linear" presStyleCnt="0">
        <dgm:presLayoutVars>
          <dgm:animLvl val="lvl"/>
          <dgm:resizeHandles val="exact"/>
        </dgm:presLayoutVars>
      </dgm:prSet>
      <dgm:spPr/>
      <dgm:t>
        <a:bodyPr/>
        <a:lstStyle/>
        <a:p>
          <a:endParaRPr lang="en-US"/>
        </a:p>
      </dgm:t>
    </dgm:pt>
    <dgm:pt modelId="{2EB40EB7-4636-403F-859C-858716B89623}" type="pres">
      <dgm:prSet presAssocID="{ED006271-A285-4E3A-BD1F-163D0B9FBD81}" presName="parentText" presStyleLbl="node1" presStyleIdx="0" presStyleCnt="1">
        <dgm:presLayoutVars>
          <dgm:chMax val="0"/>
          <dgm:bulletEnabled val="1"/>
        </dgm:presLayoutVars>
      </dgm:prSet>
      <dgm:spPr>
        <a:prstGeom prst="flowChartDocument">
          <a:avLst/>
        </a:prstGeom>
      </dgm:spPr>
      <dgm:t>
        <a:bodyPr/>
        <a:lstStyle/>
        <a:p>
          <a:endParaRPr lang="en-US"/>
        </a:p>
      </dgm:t>
    </dgm:pt>
  </dgm:ptLst>
  <dgm:cxnLst>
    <dgm:cxn modelId="{BFF11E45-D5A9-488F-9E99-227D9AB7231E}" srcId="{205135F9-8632-4DFB-81D9-F18AFAB7146F}" destId="{ED006271-A285-4E3A-BD1F-163D0B9FBD81}" srcOrd="0" destOrd="0" parTransId="{ECDBCE7E-AC84-4FD1-837E-08C38B97AED5}" sibTransId="{DDC80587-54E8-434A-9CDE-19EB4464B736}"/>
    <dgm:cxn modelId="{4DD15CAE-4C13-483D-970D-10DCADEC1DC1}" type="presOf" srcId="{205135F9-8632-4DFB-81D9-F18AFAB7146F}" destId="{439310CE-BE6B-4FC7-910C-48072049B7F5}" srcOrd="0" destOrd="0" presId="urn:microsoft.com/office/officeart/2005/8/layout/vList2"/>
    <dgm:cxn modelId="{18C0B9B1-0AB2-4563-9486-AF0FBB17BF95}" type="presOf" srcId="{ED006271-A285-4E3A-BD1F-163D0B9FBD81}" destId="{2EB40EB7-4636-403F-859C-858716B89623}" srcOrd="0" destOrd="0" presId="urn:microsoft.com/office/officeart/2005/8/layout/vList2"/>
    <dgm:cxn modelId="{BDDD1EA0-E56C-48EA-9E44-1524C78110D5}" type="presParOf" srcId="{439310CE-BE6B-4FC7-910C-48072049B7F5}" destId="{2EB40EB7-4636-403F-859C-858716B8962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D31DC7E-D668-48BF-9FB5-FAA1D645ED9D}" type="doc">
      <dgm:prSet loTypeId="urn:microsoft.com/office/officeart/2005/8/layout/chevron2" loCatId="process" qsTypeId="urn:microsoft.com/office/officeart/2005/8/quickstyle/3d2" qsCatId="3D" csTypeId="urn:microsoft.com/office/officeart/2005/8/colors/colorful1#6" csCatId="colorful" phldr="1"/>
      <dgm:spPr/>
      <dgm:t>
        <a:bodyPr/>
        <a:lstStyle/>
        <a:p>
          <a:endParaRPr lang="en-US"/>
        </a:p>
      </dgm:t>
    </dgm:pt>
    <dgm:pt modelId="{16BB5CBB-77DB-4C62-B723-93FF94CBE3EA}">
      <dgm:prSet/>
      <dgm:spPr/>
      <dgm:t>
        <a:bodyPr/>
        <a:lstStyle/>
        <a:p>
          <a:pPr rtl="1"/>
          <a:r>
            <a:rPr lang="fa-IR" dirty="0" smtClean="0">
              <a:cs typeface="B Zar" pitchFamily="2" charset="-78"/>
            </a:rPr>
            <a:t>اساس مدل معادل مطمئن</a:t>
          </a:r>
          <a:endParaRPr lang="en-US" dirty="0">
            <a:cs typeface="B Zar" pitchFamily="2" charset="-78"/>
          </a:endParaRPr>
        </a:p>
      </dgm:t>
    </dgm:pt>
    <dgm:pt modelId="{E50BDA07-8824-4CD2-91FA-5814D0524618}" type="parTrans" cxnId="{FA13E8B1-E3F0-45A4-B9D7-A4FFB9701C65}">
      <dgm:prSet/>
      <dgm:spPr/>
      <dgm:t>
        <a:bodyPr/>
        <a:lstStyle/>
        <a:p>
          <a:endParaRPr lang="en-US">
            <a:cs typeface="B Zar" pitchFamily="2" charset="-78"/>
          </a:endParaRPr>
        </a:p>
      </dgm:t>
    </dgm:pt>
    <dgm:pt modelId="{8B8510D3-8F24-4AD7-8670-F43E0232A755}" type="sibTrans" cxnId="{FA13E8B1-E3F0-45A4-B9D7-A4FFB9701C65}">
      <dgm:prSet/>
      <dgm:spPr/>
      <dgm:t>
        <a:bodyPr/>
        <a:lstStyle/>
        <a:p>
          <a:endParaRPr lang="en-US">
            <a:cs typeface="B Zar" pitchFamily="2" charset="-78"/>
          </a:endParaRPr>
        </a:p>
      </dgm:t>
    </dgm:pt>
    <dgm:pt modelId="{0FE20834-CD13-4BD0-B3AF-6BC2F81FD6D3}">
      <dgm:prSet/>
      <dgm:spPr/>
      <dgm:t>
        <a:bodyPr/>
        <a:lstStyle/>
        <a:p>
          <a:pPr algn="justLow" rtl="1"/>
          <a:r>
            <a:rPr lang="fa-IR" dirty="0" smtClean="0">
              <a:cs typeface="B Zar" pitchFamily="2" charset="-78"/>
            </a:rPr>
            <a:t>برای رسیدن به معادل مطمئن یک دارایی، باید قیمت ریسک دارایی را از ارزش موردانتظار آن داریی کسر کنیم.</a:t>
          </a:r>
          <a:endParaRPr lang="en-US" dirty="0">
            <a:cs typeface="B Zar" pitchFamily="2" charset="-78"/>
          </a:endParaRPr>
        </a:p>
      </dgm:t>
    </dgm:pt>
    <dgm:pt modelId="{85C5636C-4221-4D7B-A811-755AC2A11282}" type="parTrans" cxnId="{68D3F1B9-C9AD-437B-B758-AAE5AEEFF723}">
      <dgm:prSet/>
      <dgm:spPr/>
      <dgm:t>
        <a:bodyPr/>
        <a:lstStyle/>
        <a:p>
          <a:endParaRPr lang="en-US">
            <a:cs typeface="B Zar" pitchFamily="2" charset="-78"/>
          </a:endParaRPr>
        </a:p>
      </dgm:t>
    </dgm:pt>
    <dgm:pt modelId="{13B95CAD-71EB-43F4-925D-59395BF1401A}" type="sibTrans" cxnId="{68D3F1B9-C9AD-437B-B758-AAE5AEEFF723}">
      <dgm:prSet/>
      <dgm:spPr/>
      <dgm:t>
        <a:bodyPr/>
        <a:lstStyle/>
        <a:p>
          <a:endParaRPr lang="en-US">
            <a:cs typeface="B Zar" pitchFamily="2" charset="-78"/>
          </a:endParaRPr>
        </a:p>
      </dgm:t>
    </dgm:pt>
    <dgm:pt modelId="{571BFF05-16D0-4CC0-B408-EFE78EF9350A}" type="pres">
      <dgm:prSet presAssocID="{6D31DC7E-D668-48BF-9FB5-FAA1D645ED9D}" presName="linearFlow" presStyleCnt="0">
        <dgm:presLayoutVars>
          <dgm:dir/>
          <dgm:animLvl val="lvl"/>
          <dgm:resizeHandles val="exact"/>
        </dgm:presLayoutVars>
      </dgm:prSet>
      <dgm:spPr/>
      <dgm:t>
        <a:bodyPr/>
        <a:lstStyle/>
        <a:p>
          <a:endParaRPr lang="en-US"/>
        </a:p>
      </dgm:t>
    </dgm:pt>
    <dgm:pt modelId="{458A41EB-C577-4372-9E67-9D506252CC3A}" type="pres">
      <dgm:prSet presAssocID="{16BB5CBB-77DB-4C62-B723-93FF94CBE3EA}" presName="composite" presStyleCnt="0"/>
      <dgm:spPr/>
    </dgm:pt>
    <dgm:pt modelId="{2FCB4A81-8AD0-4895-98A5-C0740BECDF1D}" type="pres">
      <dgm:prSet presAssocID="{16BB5CBB-77DB-4C62-B723-93FF94CBE3EA}" presName="parentText" presStyleLbl="alignNode1" presStyleIdx="0" presStyleCnt="1">
        <dgm:presLayoutVars>
          <dgm:chMax val="1"/>
          <dgm:bulletEnabled val="1"/>
        </dgm:presLayoutVars>
      </dgm:prSet>
      <dgm:spPr/>
      <dgm:t>
        <a:bodyPr/>
        <a:lstStyle/>
        <a:p>
          <a:endParaRPr lang="en-US"/>
        </a:p>
      </dgm:t>
    </dgm:pt>
    <dgm:pt modelId="{0546EF7F-448C-4A84-B0D9-7FFEB13D4C0C}" type="pres">
      <dgm:prSet presAssocID="{16BB5CBB-77DB-4C62-B723-93FF94CBE3EA}" presName="descendantText" presStyleLbl="alignAcc1" presStyleIdx="0" presStyleCnt="1">
        <dgm:presLayoutVars>
          <dgm:bulletEnabled val="1"/>
        </dgm:presLayoutVars>
      </dgm:prSet>
      <dgm:spPr/>
      <dgm:t>
        <a:bodyPr/>
        <a:lstStyle/>
        <a:p>
          <a:endParaRPr lang="en-US"/>
        </a:p>
      </dgm:t>
    </dgm:pt>
  </dgm:ptLst>
  <dgm:cxnLst>
    <dgm:cxn modelId="{FA13E8B1-E3F0-45A4-B9D7-A4FFB9701C65}" srcId="{6D31DC7E-D668-48BF-9FB5-FAA1D645ED9D}" destId="{16BB5CBB-77DB-4C62-B723-93FF94CBE3EA}" srcOrd="0" destOrd="0" parTransId="{E50BDA07-8824-4CD2-91FA-5814D0524618}" sibTransId="{8B8510D3-8F24-4AD7-8670-F43E0232A755}"/>
    <dgm:cxn modelId="{614374FB-08A3-4235-BC02-FFA00DFF292E}" type="presOf" srcId="{0FE20834-CD13-4BD0-B3AF-6BC2F81FD6D3}" destId="{0546EF7F-448C-4A84-B0D9-7FFEB13D4C0C}" srcOrd="0" destOrd="0" presId="urn:microsoft.com/office/officeart/2005/8/layout/chevron2"/>
    <dgm:cxn modelId="{68D3F1B9-C9AD-437B-B758-AAE5AEEFF723}" srcId="{16BB5CBB-77DB-4C62-B723-93FF94CBE3EA}" destId="{0FE20834-CD13-4BD0-B3AF-6BC2F81FD6D3}" srcOrd="0" destOrd="0" parTransId="{85C5636C-4221-4D7B-A811-755AC2A11282}" sibTransId="{13B95CAD-71EB-43F4-925D-59395BF1401A}"/>
    <dgm:cxn modelId="{04DEC3D8-D538-422C-B53B-F5AE65ACEB34}" type="presOf" srcId="{6D31DC7E-D668-48BF-9FB5-FAA1D645ED9D}" destId="{571BFF05-16D0-4CC0-B408-EFE78EF9350A}" srcOrd="0" destOrd="0" presId="urn:microsoft.com/office/officeart/2005/8/layout/chevron2"/>
    <dgm:cxn modelId="{548898CB-5335-48C2-B89E-14F3ABA72809}" type="presOf" srcId="{16BB5CBB-77DB-4C62-B723-93FF94CBE3EA}" destId="{2FCB4A81-8AD0-4895-98A5-C0740BECDF1D}" srcOrd="0" destOrd="0" presId="urn:microsoft.com/office/officeart/2005/8/layout/chevron2"/>
    <dgm:cxn modelId="{7FD3A60A-6DEA-48F7-9400-B79FBAB7FD81}" type="presParOf" srcId="{571BFF05-16D0-4CC0-B408-EFE78EF9350A}" destId="{458A41EB-C577-4372-9E67-9D506252CC3A}" srcOrd="0" destOrd="0" presId="urn:microsoft.com/office/officeart/2005/8/layout/chevron2"/>
    <dgm:cxn modelId="{8DC8C260-12A7-4270-B1C2-592D37F72385}" type="presParOf" srcId="{458A41EB-C577-4372-9E67-9D506252CC3A}" destId="{2FCB4A81-8AD0-4895-98A5-C0740BECDF1D}" srcOrd="0" destOrd="0" presId="urn:microsoft.com/office/officeart/2005/8/layout/chevron2"/>
    <dgm:cxn modelId="{7B9DF86B-7602-4061-95C2-44214792D3A0}" type="presParOf" srcId="{458A41EB-C577-4372-9E67-9D506252CC3A}" destId="{0546EF7F-448C-4A84-B0D9-7FFEB13D4C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194951E-ACC6-41B9-9299-B6ED8CD94BDB}" type="doc">
      <dgm:prSet loTypeId="urn:microsoft.com/office/officeart/2005/8/layout/equation1" loCatId="relationship" qsTypeId="urn:microsoft.com/office/officeart/2005/8/quickstyle/3d7" qsCatId="3D" csTypeId="urn:microsoft.com/office/officeart/2005/8/colors/colorful1#7" csCatId="colorful" phldr="1"/>
      <dgm:spPr/>
      <dgm:t>
        <a:bodyPr/>
        <a:lstStyle/>
        <a:p>
          <a:endParaRPr lang="en-US"/>
        </a:p>
      </dgm:t>
    </dgm:pt>
    <dgm:pt modelId="{08DA16F1-C644-4884-B7FF-B77A00043A55}">
      <dgm:prSet/>
      <dgm:spPr/>
      <dgm:t>
        <a:bodyPr/>
        <a:lstStyle/>
        <a:p>
          <a:pPr rtl="1"/>
          <a:r>
            <a:rPr lang="fa-IR" dirty="0" smtClean="0">
              <a:cs typeface="B Titr" pitchFamily="2" charset="-78"/>
            </a:rPr>
            <a:t>اندازۀ ریسک</a:t>
          </a:r>
          <a:endParaRPr lang="en-US" dirty="0" smtClean="0">
            <a:cs typeface="B Titr" pitchFamily="2" charset="-78"/>
          </a:endParaRPr>
        </a:p>
      </dgm:t>
    </dgm:pt>
    <dgm:pt modelId="{387292C3-FF59-4973-A573-31313635B29F}" type="parTrans" cxnId="{11F43CEB-BD78-4313-B8B5-D6907C4A567F}">
      <dgm:prSet/>
      <dgm:spPr/>
      <dgm:t>
        <a:bodyPr/>
        <a:lstStyle/>
        <a:p>
          <a:endParaRPr lang="en-US"/>
        </a:p>
      </dgm:t>
    </dgm:pt>
    <dgm:pt modelId="{852B0FB2-6A15-483C-9EDE-2BE591C4781E}" type="sibTrans" cxnId="{11F43CEB-BD78-4313-B8B5-D6907C4A567F}">
      <dgm:prSet/>
      <dgm:spPr/>
      <dgm:t>
        <a:bodyPr/>
        <a:lstStyle/>
        <a:p>
          <a:endParaRPr lang="en-US"/>
        </a:p>
      </dgm:t>
    </dgm:pt>
    <dgm:pt modelId="{99C27090-59AA-4706-A85B-54767674A33A}">
      <dgm:prSet/>
      <dgm:spPr/>
      <dgm:t>
        <a:bodyPr/>
        <a:lstStyle/>
        <a:p>
          <a:pPr algn="ctr" rtl="1"/>
          <a:r>
            <a:rPr lang="fa-IR" dirty="0" smtClean="0">
              <a:cs typeface="B Titr" pitchFamily="2" charset="-78"/>
            </a:rPr>
            <a:t>صرف ریسک</a:t>
          </a:r>
        </a:p>
        <a:p>
          <a:pPr algn="ctr" rtl="1"/>
          <a:r>
            <a:rPr lang="fa-IR" dirty="0" smtClean="0">
              <a:cs typeface="B Zar" pitchFamily="2" charset="-78"/>
            </a:rPr>
            <a:t>به ازای هر واحد ریک</a:t>
          </a:r>
          <a:endParaRPr lang="en-US" dirty="0" smtClean="0">
            <a:cs typeface="B Zar" pitchFamily="2" charset="-78"/>
          </a:endParaRPr>
        </a:p>
      </dgm:t>
    </dgm:pt>
    <dgm:pt modelId="{2BA1F3D8-E8EF-4354-A40A-079E56F93FA8}" type="parTrans" cxnId="{5804F376-BB5B-4AB0-8333-BA0AF9FA6F3F}">
      <dgm:prSet/>
      <dgm:spPr/>
      <dgm:t>
        <a:bodyPr/>
        <a:lstStyle/>
        <a:p>
          <a:endParaRPr lang="en-US"/>
        </a:p>
      </dgm:t>
    </dgm:pt>
    <dgm:pt modelId="{15C4A2C3-9D37-4F41-8691-04FA1AF8F46C}" type="sibTrans" cxnId="{5804F376-BB5B-4AB0-8333-BA0AF9FA6F3F}">
      <dgm:prSet/>
      <dgm:spPr/>
      <dgm:t>
        <a:bodyPr/>
        <a:lstStyle/>
        <a:p>
          <a:endParaRPr lang="en-US"/>
        </a:p>
      </dgm:t>
    </dgm:pt>
    <dgm:pt modelId="{16EE1C0A-1B7D-4D74-8FE4-4731FD0D230C}">
      <dgm:prSet/>
      <dgm:spPr/>
      <dgm:t>
        <a:bodyPr/>
        <a:lstStyle/>
        <a:p>
          <a:pPr rtl="1"/>
          <a:r>
            <a:rPr lang="fa-IR" dirty="0" smtClean="0">
              <a:cs typeface="B Titr" pitchFamily="2" charset="-78"/>
            </a:rPr>
            <a:t>قیمت ریسک</a:t>
          </a:r>
        </a:p>
      </dgm:t>
    </dgm:pt>
    <dgm:pt modelId="{44FCC432-C1A8-4172-A236-BCD1D8230A27}" type="parTrans" cxnId="{8F9AF911-7B13-49E1-98EA-44272082C1E7}">
      <dgm:prSet/>
      <dgm:spPr/>
      <dgm:t>
        <a:bodyPr/>
        <a:lstStyle/>
        <a:p>
          <a:endParaRPr lang="en-US"/>
        </a:p>
      </dgm:t>
    </dgm:pt>
    <dgm:pt modelId="{D88706D0-A4F0-48D1-94EA-6AC0FB309F12}" type="sibTrans" cxnId="{8F9AF911-7B13-49E1-98EA-44272082C1E7}">
      <dgm:prSet/>
      <dgm:spPr/>
      <dgm:t>
        <a:bodyPr/>
        <a:lstStyle/>
        <a:p>
          <a:endParaRPr lang="en-US"/>
        </a:p>
      </dgm:t>
    </dgm:pt>
    <dgm:pt modelId="{12214E40-E807-48F5-9877-71027D148B38}" type="pres">
      <dgm:prSet presAssocID="{1194951E-ACC6-41B9-9299-B6ED8CD94BDB}" presName="linearFlow" presStyleCnt="0">
        <dgm:presLayoutVars>
          <dgm:dir/>
          <dgm:resizeHandles val="exact"/>
        </dgm:presLayoutVars>
      </dgm:prSet>
      <dgm:spPr/>
      <dgm:t>
        <a:bodyPr/>
        <a:lstStyle/>
        <a:p>
          <a:endParaRPr lang="en-US"/>
        </a:p>
      </dgm:t>
    </dgm:pt>
    <dgm:pt modelId="{1E920E77-74B3-4AEF-9CA4-817A0A917566}" type="pres">
      <dgm:prSet presAssocID="{08DA16F1-C644-4884-B7FF-B77A00043A55}" presName="node" presStyleLbl="node1" presStyleIdx="0" presStyleCnt="3" custScaleX="130643">
        <dgm:presLayoutVars>
          <dgm:bulletEnabled val="1"/>
        </dgm:presLayoutVars>
      </dgm:prSet>
      <dgm:spPr>
        <a:prstGeom prst="frame">
          <a:avLst/>
        </a:prstGeom>
      </dgm:spPr>
      <dgm:t>
        <a:bodyPr/>
        <a:lstStyle/>
        <a:p>
          <a:endParaRPr lang="en-US"/>
        </a:p>
      </dgm:t>
    </dgm:pt>
    <dgm:pt modelId="{D65BCF1C-A979-451F-A094-F4E6AAA1A081}" type="pres">
      <dgm:prSet presAssocID="{852B0FB2-6A15-483C-9EDE-2BE591C4781E}" presName="spacerL" presStyleCnt="0"/>
      <dgm:spPr/>
      <dgm:t>
        <a:bodyPr/>
        <a:lstStyle/>
        <a:p>
          <a:endParaRPr lang="en-US"/>
        </a:p>
      </dgm:t>
    </dgm:pt>
    <dgm:pt modelId="{0B352367-4C91-44BE-A580-1F063072782F}" type="pres">
      <dgm:prSet presAssocID="{852B0FB2-6A15-483C-9EDE-2BE591C4781E}" presName="sibTrans" presStyleLbl="sibTrans2D1" presStyleIdx="0" presStyleCnt="2"/>
      <dgm:spPr>
        <a:prstGeom prst="mathMultiply">
          <a:avLst/>
        </a:prstGeom>
      </dgm:spPr>
      <dgm:t>
        <a:bodyPr/>
        <a:lstStyle/>
        <a:p>
          <a:endParaRPr lang="en-US"/>
        </a:p>
      </dgm:t>
    </dgm:pt>
    <dgm:pt modelId="{1A32CB2F-B696-458E-9EE9-29A3C347816E}" type="pres">
      <dgm:prSet presAssocID="{852B0FB2-6A15-483C-9EDE-2BE591C4781E}" presName="spacerR" presStyleCnt="0"/>
      <dgm:spPr/>
      <dgm:t>
        <a:bodyPr/>
        <a:lstStyle/>
        <a:p>
          <a:endParaRPr lang="en-US"/>
        </a:p>
      </dgm:t>
    </dgm:pt>
    <dgm:pt modelId="{BB56DB02-173C-453E-91AB-57D58E2FE1D0}" type="pres">
      <dgm:prSet presAssocID="{99C27090-59AA-4706-A85B-54767674A33A}" presName="node" presStyleLbl="node1" presStyleIdx="1" presStyleCnt="3" custScaleX="127744">
        <dgm:presLayoutVars>
          <dgm:bulletEnabled val="1"/>
        </dgm:presLayoutVars>
      </dgm:prSet>
      <dgm:spPr>
        <a:prstGeom prst="frame">
          <a:avLst/>
        </a:prstGeom>
      </dgm:spPr>
      <dgm:t>
        <a:bodyPr/>
        <a:lstStyle/>
        <a:p>
          <a:endParaRPr lang="en-US"/>
        </a:p>
      </dgm:t>
    </dgm:pt>
    <dgm:pt modelId="{3AC71D73-F32A-4FBE-A258-D5D0AF8982F3}" type="pres">
      <dgm:prSet presAssocID="{15C4A2C3-9D37-4F41-8691-04FA1AF8F46C}" presName="spacerL" presStyleCnt="0"/>
      <dgm:spPr/>
      <dgm:t>
        <a:bodyPr/>
        <a:lstStyle/>
        <a:p>
          <a:endParaRPr lang="en-US"/>
        </a:p>
      </dgm:t>
    </dgm:pt>
    <dgm:pt modelId="{31E9B972-432A-4890-9E15-126A32485F42}" type="pres">
      <dgm:prSet presAssocID="{15C4A2C3-9D37-4F41-8691-04FA1AF8F46C}" presName="sibTrans" presStyleLbl="sibTrans2D1" presStyleIdx="1" presStyleCnt="2"/>
      <dgm:spPr/>
      <dgm:t>
        <a:bodyPr/>
        <a:lstStyle/>
        <a:p>
          <a:endParaRPr lang="en-US"/>
        </a:p>
      </dgm:t>
    </dgm:pt>
    <dgm:pt modelId="{0A5D8577-8543-48C7-95F6-B4B44A8A1B09}" type="pres">
      <dgm:prSet presAssocID="{15C4A2C3-9D37-4F41-8691-04FA1AF8F46C}" presName="spacerR" presStyleCnt="0"/>
      <dgm:spPr/>
      <dgm:t>
        <a:bodyPr/>
        <a:lstStyle/>
        <a:p>
          <a:endParaRPr lang="en-US"/>
        </a:p>
      </dgm:t>
    </dgm:pt>
    <dgm:pt modelId="{0A0B4748-0C2A-498A-9EAF-F356D6195D9C}" type="pres">
      <dgm:prSet presAssocID="{16EE1C0A-1B7D-4D74-8FE4-4731FD0D230C}" presName="node" presStyleLbl="node1" presStyleIdx="2" presStyleCnt="3" custScaleX="115349">
        <dgm:presLayoutVars>
          <dgm:bulletEnabled val="1"/>
        </dgm:presLayoutVars>
      </dgm:prSet>
      <dgm:spPr>
        <a:prstGeom prst="frame">
          <a:avLst/>
        </a:prstGeom>
      </dgm:spPr>
      <dgm:t>
        <a:bodyPr/>
        <a:lstStyle/>
        <a:p>
          <a:endParaRPr lang="en-US"/>
        </a:p>
      </dgm:t>
    </dgm:pt>
  </dgm:ptLst>
  <dgm:cxnLst>
    <dgm:cxn modelId="{B56331A1-1106-435F-AC0D-2F83105A7F63}" type="presOf" srcId="{852B0FB2-6A15-483C-9EDE-2BE591C4781E}" destId="{0B352367-4C91-44BE-A580-1F063072782F}" srcOrd="0" destOrd="0" presId="urn:microsoft.com/office/officeart/2005/8/layout/equation1"/>
    <dgm:cxn modelId="{11F43CEB-BD78-4313-B8B5-D6907C4A567F}" srcId="{1194951E-ACC6-41B9-9299-B6ED8CD94BDB}" destId="{08DA16F1-C644-4884-B7FF-B77A00043A55}" srcOrd="0" destOrd="0" parTransId="{387292C3-FF59-4973-A573-31313635B29F}" sibTransId="{852B0FB2-6A15-483C-9EDE-2BE591C4781E}"/>
    <dgm:cxn modelId="{5804F376-BB5B-4AB0-8333-BA0AF9FA6F3F}" srcId="{1194951E-ACC6-41B9-9299-B6ED8CD94BDB}" destId="{99C27090-59AA-4706-A85B-54767674A33A}" srcOrd="1" destOrd="0" parTransId="{2BA1F3D8-E8EF-4354-A40A-079E56F93FA8}" sibTransId="{15C4A2C3-9D37-4F41-8691-04FA1AF8F46C}"/>
    <dgm:cxn modelId="{8F9AF911-7B13-49E1-98EA-44272082C1E7}" srcId="{1194951E-ACC6-41B9-9299-B6ED8CD94BDB}" destId="{16EE1C0A-1B7D-4D74-8FE4-4731FD0D230C}" srcOrd="2" destOrd="0" parTransId="{44FCC432-C1A8-4172-A236-BCD1D8230A27}" sibTransId="{D88706D0-A4F0-48D1-94EA-6AC0FB309F12}"/>
    <dgm:cxn modelId="{04E0B078-1ECE-4E8F-AA74-DAEB92ACFE84}" type="presOf" srcId="{08DA16F1-C644-4884-B7FF-B77A00043A55}" destId="{1E920E77-74B3-4AEF-9CA4-817A0A917566}" srcOrd="0" destOrd="0" presId="urn:microsoft.com/office/officeart/2005/8/layout/equation1"/>
    <dgm:cxn modelId="{B4F7AFED-93C7-41E1-9944-A8773DB742CF}" type="presOf" srcId="{99C27090-59AA-4706-A85B-54767674A33A}" destId="{BB56DB02-173C-453E-91AB-57D58E2FE1D0}" srcOrd="0" destOrd="0" presId="urn:microsoft.com/office/officeart/2005/8/layout/equation1"/>
    <dgm:cxn modelId="{9756F337-D717-4CCD-AA16-0C4D53ECB5EE}" type="presOf" srcId="{15C4A2C3-9D37-4F41-8691-04FA1AF8F46C}" destId="{31E9B972-432A-4890-9E15-126A32485F42}" srcOrd="0" destOrd="0" presId="urn:microsoft.com/office/officeart/2005/8/layout/equation1"/>
    <dgm:cxn modelId="{29ED416E-4430-485B-825D-3DD9FE6B4441}" type="presOf" srcId="{1194951E-ACC6-41B9-9299-B6ED8CD94BDB}" destId="{12214E40-E807-48F5-9877-71027D148B38}" srcOrd="0" destOrd="0" presId="urn:microsoft.com/office/officeart/2005/8/layout/equation1"/>
    <dgm:cxn modelId="{361AA537-F630-452B-92B7-FCC13EA7461F}" type="presOf" srcId="{16EE1C0A-1B7D-4D74-8FE4-4731FD0D230C}" destId="{0A0B4748-0C2A-498A-9EAF-F356D6195D9C}" srcOrd="0" destOrd="0" presId="urn:microsoft.com/office/officeart/2005/8/layout/equation1"/>
    <dgm:cxn modelId="{7D07EEE0-6267-4AB4-A044-E25E51E8DFB5}" type="presParOf" srcId="{12214E40-E807-48F5-9877-71027D148B38}" destId="{1E920E77-74B3-4AEF-9CA4-817A0A917566}" srcOrd="0" destOrd="0" presId="urn:microsoft.com/office/officeart/2005/8/layout/equation1"/>
    <dgm:cxn modelId="{AC74F091-63AB-4A76-BBAB-2D09FA4E7CDC}" type="presParOf" srcId="{12214E40-E807-48F5-9877-71027D148B38}" destId="{D65BCF1C-A979-451F-A094-F4E6AAA1A081}" srcOrd="1" destOrd="0" presId="urn:microsoft.com/office/officeart/2005/8/layout/equation1"/>
    <dgm:cxn modelId="{E05C0982-E969-4187-A0BC-27C81A757673}" type="presParOf" srcId="{12214E40-E807-48F5-9877-71027D148B38}" destId="{0B352367-4C91-44BE-A580-1F063072782F}" srcOrd="2" destOrd="0" presId="urn:microsoft.com/office/officeart/2005/8/layout/equation1"/>
    <dgm:cxn modelId="{AAB2EB95-A637-4232-A68D-35C5E230C333}" type="presParOf" srcId="{12214E40-E807-48F5-9877-71027D148B38}" destId="{1A32CB2F-B696-458E-9EE9-29A3C347816E}" srcOrd="3" destOrd="0" presId="urn:microsoft.com/office/officeart/2005/8/layout/equation1"/>
    <dgm:cxn modelId="{FB589D2C-E361-4BA6-BF99-532A04C6416F}" type="presParOf" srcId="{12214E40-E807-48F5-9877-71027D148B38}" destId="{BB56DB02-173C-453E-91AB-57D58E2FE1D0}" srcOrd="4" destOrd="0" presId="urn:microsoft.com/office/officeart/2005/8/layout/equation1"/>
    <dgm:cxn modelId="{FDBDDAA6-4C7E-4FF1-A715-BCF8A50C828D}" type="presParOf" srcId="{12214E40-E807-48F5-9877-71027D148B38}" destId="{3AC71D73-F32A-4FBE-A258-D5D0AF8982F3}" srcOrd="5" destOrd="0" presId="urn:microsoft.com/office/officeart/2005/8/layout/equation1"/>
    <dgm:cxn modelId="{DB87C168-F596-4526-85C2-EC50232E1768}" type="presParOf" srcId="{12214E40-E807-48F5-9877-71027D148B38}" destId="{31E9B972-432A-4890-9E15-126A32485F42}" srcOrd="6" destOrd="0" presId="urn:microsoft.com/office/officeart/2005/8/layout/equation1"/>
    <dgm:cxn modelId="{5DB30672-8EEB-4D6D-BCEA-18A9D75942AA}" type="presParOf" srcId="{12214E40-E807-48F5-9877-71027D148B38}" destId="{0A5D8577-8543-48C7-95F6-B4B44A8A1B09}" srcOrd="7" destOrd="0" presId="urn:microsoft.com/office/officeart/2005/8/layout/equation1"/>
    <dgm:cxn modelId="{42B6509D-8753-4F4C-A0B6-2B9FFE92D077}" type="presParOf" srcId="{12214E40-E807-48F5-9877-71027D148B38}" destId="{0A0B4748-0C2A-498A-9EAF-F356D6195D9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F84B249-D590-4A61-8142-B1DA08DC736C}" type="doc">
      <dgm:prSet loTypeId="urn:microsoft.com/office/officeart/2005/8/layout/hList3" loCatId="list" qsTypeId="urn:microsoft.com/office/officeart/2005/8/quickstyle/3d2" qsCatId="3D" csTypeId="urn:microsoft.com/office/officeart/2005/8/colors/accent0_1" csCatId="mainScheme" phldr="1"/>
      <dgm:spPr/>
      <dgm:t>
        <a:bodyPr/>
        <a:lstStyle/>
        <a:p>
          <a:endParaRPr lang="en-US"/>
        </a:p>
      </dgm:t>
    </dgm:pt>
    <dgm:pt modelId="{72B7F319-091F-47C8-ABD6-EF67359CCF93}">
      <dgm:prSet/>
      <dgm:spPr/>
      <dgm:t>
        <a:bodyPr/>
        <a:lstStyle/>
        <a:p>
          <a:pPr rtl="1"/>
          <a:r>
            <a:rPr lang="fa-IR" dirty="0" smtClean="0">
              <a:cs typeface="B Zar" pitchFamily="2" charset="-78"/>
            </a:rPr>
            <a:t>در دنيايي كه فقط دو حالت براي آن متصوريم، ارزش اختيار خريد از رابطۀ زير به‌دست مي‌آيد:</a:t>
          </a:r>
          <a:endParaRPr lang="en-US" dirty="0">
            <a:cs typeface="B Zar" pitchFamily="2" charset="-78"/>
          </a:endParaRPr>
        </a:p>
      </dgm:t>
    </dgm:pt>
    <dgm:pt modelId="{0714DBE8-F318-4DB2-9D67-B1DEBA4AD9AA}" type="parTrans" cxnId="{5C716E93-F06F-4678-98FB-F1475721B5A4}">
      <dgm:prSet/>
      <dgm:spPr/>
      <dgm:t>
        <a:bodyPr/>
        <a:lstStyle/>
        <a:p>
          <a:endParaRPr lang="en-US">
            <a:cs typeface="B Zar" pitchFamily="2" charset="-78"/>
          </a:endParaRPr>
        </a:p>
      </dgm:t>
    </dgm:pt>
    <dgm:pt modelId="{DEEA2665-99A1-44D0-B472-99CC02D12A75}" type="sibTrans" cxnId="{5C716E93-F06F-4678-98FB-F1475721B5A4}">
      <dgm:prSet/>
      <dgm:spPr/>
      <dgm:t>
        <a:bodyPr/>
        <a:lstStyle/>
        <a:p>
          <a:endParaRPr lang="en-US">
            <a:cs typeface="B Zar" pitchFamily="2" charset="-78"/>
          </a:endParaRPr>
        </a:p>
      </dgm:t>
    </dgm:pt>
    <dgm:pt modelId="{8D06FC0D-31F6-4968-A1F9-8999C3262040}">
      <dgm:prSet/>
      <dgm:spPr/>
      <dgm:t>
        <a:bodyPr/>
        <a:lstStyle/>
        <a:p>
          <a:pPr rtl="1"/>
          <a:endParaRPr lang="en-US" dirty="0">
            <a:cs typeface="B Zar" pitchFamily="2" charset="-78"/>
          </a:endParaRPr>
        </a:p>
      </dgm:t>
    </dgm:pt>
    <dgm:pt modelId="{1D70871F-4894-4E77-B036-8FB115632866}" type="parTrans" cxnId="{AF00863E-98E3-48F3-9FDA-E793F82E9F65}">
      <dgm:prSet/>
      <dgm:spPr/>
      <dgm:t>
        <a:bodyPr/>
        <a:lstStyle/>
        <a:p>
          <a:endParaRPr lang="en-US">
            <a:cs typeface="B Zar" pitchFamily="2" charset="-78"/>
          </a:endParaRPr>
        </a:p>
      </dgm:t>
    </dgm:pt>
    <dgm:pt modelId="{481431E6-0C66-4CE9-B27C-B143AD7F9B40}" type="sibTrans" cxnId="{AF00863E-98E3-48F3-9FDA-E793F82E9F65}">
      <dgm:prSet/>
      <dgm:spPr/>
      <dgm:t>
        <a:bodyPr/>
        <a:lstStyle/>
        <a:p>
          <a:endParaRPr lang="en-US">
            <a:cs typeface="B Zar" pitchFamily="2" charset="-78"/>
          </a:endParaRPr>
        </a:p>
      </dgm:t>
    </dgm:pt>
    <dgm:pt modelId="{9F0E7E37-8F0B-43B6-8F0A-006D6B915BD5}" type="pres">
      <dgm:prSet presAssocID="{BF84B249-D590-4A61-8142-B1DA08DC736C}" presName="composite" presStyleCnt="0">
        <dgm:presLayoutVars>
          <dgm:chMax val="1"/>
          <dgm:dir/>
          <dgm:resizeHandles val="exact"/>
        </dgm:presLayoutVars>
      </dgm:prSet>
      <dgm:spPr/>
      <dgm:t>
        <a:bodyPr/>
        <a:lstStyle/>
        <a:p>
          <a:endParaRPr lang="en-US"/>
        </a:p>
      </dgm:t>
    </dgm:pt>
    <dgm:pt modelId="{E5753AA0-76B6-4C6B-8B12-18E66F0A5A0D}" type="pres">
      <dgm:prSet presAssocID="{72B7F319-091F-47C8-ABD6-EF67359CCF93}" presName="roof" presStyleLbl="dkBgShp" presStyleIdx="0" presStyleCnt="2"/>
      <dgm:spPr/>
      <dgm:t>
        <a:bodyPr/>
        <a:lstStyle/>
        <a:p>
          <a:endParaRPr lang="en-US"/>
        </a:p>
      </dgm:t>
    </dgm:pt>
    <dgm:pt modelId="{4186CEF2-015A-4202-9C5B-8D76BF6E29D8}" type="pres">
      <dgm:prSet presAssocID="{72B7F319-091F-47C8-ABD6-EF67359CCF93}" presName="pillars" presStyleCnt="0"/>
      <dgm:spPr/>
    </dgm:pt>
    <dgm:pt modelId="{89562A6E-6CE9-410C-9436-D80914279782}" type="pres">
      <dgm:prSet presAssocID="{72B7F319-091F-47C8-ABD6-EF67359CCF93}" presName="pillar1" presStyleLbl="node1" presStyleIdx="0" presStyleCnt="1">
        <dgm:presLayoutVars>
          <dgm:bulletEnabled val="1"/>
        </dgm:presLayoutVars>
      </dgm:prSet>
      <dgm:spPr/>
      <dgm:t>
        <a:bodyPr/>
        <a:lstStyle/>
        <a:p>
          <a:endParaRPr lang="en-US"/>
        </a:p>
      </dgm:t>
    </dgm:pt>
    <dgm:pt modelId="{80103ACE-AC84-4E01-AA6D-74AD5ADB325F}" type="pres">
      <dgm:prSet presAssocID="{72B7F319-091F-47C8-ABD6-EF67359CCF93}" presName="base" presStyleLbl="dkBgShp" presStyleIdx="1" presStyleCnt="2"/>
      <dgm:spPr/>
    </dgm:pt>
  </dgm:ptLst>
  <dgm:cxnLst>
    <dgm:cxn modelId="{5C716E93-F06F-4678-98FB-F1475721B5A4}" srcId="{BF84B249-D590-4A61-8142-B1DA08DC736C}" destId="{72B7F319-091F-47C8-ABD6-EF67359CCF93}" srcOrd="0" destOrd="0" parTransId="{0714DBE8-F318-4DB2-9D67-B1DEBA4AD9AA}" sibTransId="{DEEA2665-99A1-44D0-B472-99CC02D12A75}"/>
    <dgm:cxn modelId="{AF00863E-98E3-48F3-9FDA-E793F82E9F65}" srcId="{72B7F319-091F-47C8-ABD6-EF67359CCF93}" destId="{8D06FC0D-31F6-4968-A1F9-8999C3262040}" srcOrd="0" destOrd="0" parTransId="{1D70871F-4894-4E77-B036-8FB115632866}" sibTransId="{481431E6-0C66-4CE9-B27C-B143AD7F9B40}"/>
    <dgm:cxn modelId="{5C8ADA2D-A7D5-4080-9E7B-A5C46DA426B1}" type="presOf" srcId="{72B7F319-091F-47C8-ABD6-EF67359CCF93}" destId="{E5753AA0-76B6-4C6B-8B12-18E66F0A5A0D}" srcOrd="0" destOrd="0" presId="urn:microsoft.com/office/officeart/2005/8/layout/hList3"/>
    <dgm:cxn modelId="{0ECBB4A6-292E-4E69-96E1-5905A66F8D3A}" type="presOf" srcId="{8D06FC0D-31F6-4968-A1F9-8999C3262040}" destId="{89562A6E-6CE9-410C-9436-D80914279782}" srcOrd="0" destOrd="0" presId="urn:microsoft.com/office/officeart/2005/8/layout/hList3"/>
    <dgm:cxn modelId="{69A0777F-B18D-4633-AD30-265607E9DA5C}" type="presOf" srcId="{BF84B249-D590-4A61-8142-B1DA08DC736C}" destId="{9F0E7E37-8F0B-43B6-8F0A-006D6B915BD5}" srcOrd="0" destOrd="0" presId="urn:microsoft.com/office/officeart/2005/8/layout/hList3"/>
    <dgm:cxn modelId="{35E11F2F-344F-4A09-8FCF-892EF6535707}" type="presParOf" srcId="{9F0E7E37-8F0B-43B6-8F0A-006D6B915BD5}" destId="{E5753AA0-76B6-4C6B-8B12-18E66F0A5A0D}" srcOrd="0" destOrd="0" presId="urn:microsoft.com/office/officeart/2005/8/layout/hList3"/>
    <dgm:cxn modelId="{5D655E3A-FE7F-44D8-A79A-19E64C71E714}" type="presParOf" srcId="{9F0E7E37-8F0B-43B6-8F0A-006D6B915BD5}" destId="{4186CEF2-015A-4202-9C5B-8D76BF6E29D8}" srcOrd="1" destOrd="0" presId="urn:microsoft.com/office/officeart/2005/8/layout/hList3"/>
    <dgm:cxn modelId="{172C92DF-D0BF-4BE2-9689-3FC76F7501B4}" type="presParOf" srcId="{4186CEF2-015A-4202-9C5B-8D76BF6E29D8}" destId="{89562A6E-6CE9-410C-9436-D80914279782}" srcOrd="0" destOrd="0" presId="urn:microsoft.com/office/officeart/2005/8/layout/hList3"/>
    <dgm:cxn modelId="{061E09A9-F02E-4A0D-A6BF-486F67AB4FA7}" type="presParOf" srcId="{9F0E7E37-8F0B-43B6-8F0A-006D6B915BD5}" destId="{80103ACE-AC84-4E01-AA6D-74AD5ADB325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3C644E-A283-4BEE-8C7D-873D18C87D59}" type="doc">
      <dgm:prSet loTypeId="urn:microsoft.com/office/officeart/2005/8/layout/hList3" loCatId="list" qsTypeId="urn:microsoft.com/office/officeart/2005/8/quickstyle/3d2" qsCatId="3D" csTypeId="urn:microsoft.com/office/officeart/2005/8/colors/accent0_2" csCatId="mainScheme"/>
      <dgm:spPr/>
      <dgm:t>
        <a:bodyPr/>
        <a:lstStyle/>
        <a:p>
          <a:endParaRPr lang="en-US"/>
        </a:p>
      </dgm:t>
    </dgm:pt>
    <dgm:pt modelId="{2851A51A-0393-437E-B31C-8FD133D5F9F7}">
      <dgm:prSet/>
      <dgm:spPr/>
      <dgm:t>
        <a:bodyPr/>
        <a:lstStyle/>
        <a:p>
          <a:pPr rtl="1"/>
          <a:r>
            <a:rPr lang="fa-IR" smtClean="0">
              <a:cs typeface="B Zar" pitchFamily="2" charset="-78"/>
            </a:rPr>
            <a:t>در دانش مالي اختيار معامله به‌صورت زير تعريف مي‌شود:</a:t>
          </a:r>
          <a:endParaRPr lang="en-US">
            <a:cs typeface="B Zar" pitchFamily="2" charset="-78"/>
          </a:endParaRPr>
        </a:p>
      </dgm:t>
    </dgm:pt>
    <dgm:pt modelId="{E8E3E123-CE8B-4F15-915E-5F186B5C9936}" type="parTrans" cxnId="{E82E0E78-049F-4AB2-9FC2-B6BBDA06990B}">
      <dgm:prSet/>
      <dgm:spPr/>
      <dgm:t>
        <a:bodyPr/>
        <a:lstStyle/>
        <a:p>
          <a:endParaRPr lang="en-US">
            <a:cs typeface="B Zar" pitchFamily="2" charset="-78"/>
          </a:endParaRPr>
        </a:p>
      </dgm:t>
    </dgm:pt>
    <dgm:pt modelId="{BBB48D0E-F2EE-4650-8D3D-DD04F07F3E3E}" type="sibTrans" cxnId="{E82E0E78-049F-4AB2-9FC2-B6BBDA06990B}">
      <dgm:prSet/>
      <dgm:spPr/>
      <dgm:t>
        <a:bodyPr/>
        <a:lstStyle/>
        <a:p>
          <a:endParaRPr lang="en-US">
            <a:cs typeface="B Zar" pitchFamily="2" charset="-78"/>
          </a:endParaRPr>
        </a:p>
      </dgm:t>
    </dgm:pt>
    <dgm:pt modelId="{4990CB36-8140-492B-824C-8CD591CDD684}">
      <dgm:prSet/>
      <dgm:spPr/>
      <dgm:t>
        <a:bodyPr/>
        <a:lstStyle/>
        <a:p>
          <a:pPr rtl="1"/>
          <a:r>
            <a:rPr lang="fa-IR" smtClean="0">
              <a:cs typeface="B Zar" pitchFamily="2" charset="-78"/>
            </a:rPr>
            <a:t>اختيار معامله قراردادي است كه به دارندۀ آن اختيار خريد و يا فروش دارايي و يا ابزار مالي معيني را در قيمتي مشخص وطي مدت زماني معين اعطا مي‌كند. </a:t>
          </a:r>
          <a:endParaRPr lang="en-US">
            <a:cs typeface="B Zar" pitchFamily="2" charset="-78"/>
          </a:endParaRPr>
        </a:p>
      </dgm:t>
    </dgm:pt>
    <dgm:pt modelId="{4293FBCC-DAD8-4B5A-9652-91702CED4CC8}" type="parTrans" cxnId="{D1B46AA3-EA28-472B-BC87-BBA1022BD17C}">
      <dgm:prSet/>
      <dgm:spPr/>
      <dgm:t>
        <a:bodyPr/>
        <a:lstStyle/>
        <a:p>
          <a:endParaRPr lang="en-US">
            <a:cs typeface="B Zar" pitchFamily="2" charset="-78"/>
          </a:endParaRPr>
        </a:p>
      </dgm:t>
    </dgm:pt>
    <dgm:pt modelId="{991531F4-B542-4E68-8D8C-EE408748F564}" type="sibTrans" cxnId="{D1B46AA3-EA28-472B-BC87-BBA1022BD17C}">
      <dgm:prSet/>
      <dgm:spPr/>
      <dgm:t>
        <a:bodyPr/>
        <a:lstStyle/>
        <a:p>
          <a:endParaRPr lang="en-US">
            <a:cs typeface="B Zar" pitchFamily="2" charset="-78"/>
          </a:endParaRPr>
        </a:p>
      </dgm:t>
    </dgm:pt>
    <dgm:pt modelId="{CC44DC5D-95F3-4F6E-8F38-A1E7FDE576FE}" type="pres">
      <dgm:prSet presAssocID="{E43C644E-A283-4BEE-8C7D-873D18C87D59}" presName="composite" presStyleCnt="0">
        <dgm:presLayoutVars>
          <dgm:chMax val="1"/>
          <dgm:dir/>
          <dgm:resizeHandles val="exact"/>
        </dgm:presLayoutVars>
      </dgm:prSet>
      <dgm:spPr/>
      <dgm:t>
        <a:bodyPr/>
        <a:lstStyle/>
        <a:p>
          <a:endParaRPr lang="en-US"/>
        </a:p>
      </dgm:t>
    </dgm:pt>
    <dgm:pt modelId="{0952A4D8-A4AB-40BA-85F4-0446B423B08E}" type="pres">
      <dgm:prSet presAssocID="{2851A51A-0393-437E-B31C-8FD133D5F9F7}" presName="roof" presStyleLbl="dkBgShp" presStyleIdx="0" presStyleCnt="2"/>
      <dgm:spPr/>
      <dgm:t>
        <a:bodyPr/>
        <a:lstStyle/>
        <a:p>
          <a:endParaRPr lang="en-US"/>
        </a:p>
      </dgm:t>
    </dgm:pt>
    <dgm:pt modelId="{068DE339-BC7A-445B-8FD9-C8CFC3890DC4}" type="pres">
      <dgm:prSet presAssocID="{2851A51A-0393-437E-B31C-8FD133D5F9F7}" presName="pillars" presStyleCnt="0"/>
      <dgm:spPr/>
    </dgm:pt>
    <dgm:pt modelId="{A23B531A-9961-4620-885B-C1653DD19C41}" type="pres">
      <dgm:prSet presAssocID="{2851A51A-0393-437E-B31C-8FD133D5F9F7}" presName="pillar1" presStyleLbl="node1" presStyleIdx="0" presStyleCnt="1">
        <dgm:presLayoutVars>
          <dgm:bulletEnabled val="1"/>
        </dgm:presLayoutVars>
      </dgm:prSet>
      <dgm:spPr/>
      <dgm:t>
        <a:bodyPr/>
        <a:lstStyle/>
        <a:p>
          <a:endParaRPr lang="en-US"/>
        </a:p>
      </dgm:t>
    </dgm:pt>
    <dgm:pt modelId="{F7BD050F-9C47-4D89-B566-0B079A1B5561}" type="pres">
      <dgm:prSet presAssocID="{2851A51A-0393-437E-B31C-8FD133D5F9F7}" presName="base" presStyleLbl="dkBgShp" presStyleIdx="1" presStyleCnt="2"/>
      <dgm:spPr/>
    </dgm:pt>
  </dgm:ptLst>
  <dgm:cxnLst>
    <dgm:cxn modelId="{E7485135-5823-417A-ADF8-6EF4366BF88B}" type="presOf" srcId="{E43C644E-A283-4BEE-8C7D-873D18C87D59}" destId="{CC44DC5D-95F3-4F6E-8F38-A1E7FDE576FE}" srcOrd="0" destOrd="0" presId="urn:microsoft.com/office/officeart/2005/8/layout/hList3"/>
    <dgm:cxn modelId="{E82E0E78-049F-4AB2-9FC2-B6BBDA06990B}" srcId="{E43C644E-A283-4BEE-8C7D-873D18C87D59}" destId="{2851A51A-0393-437E-B31C-8FD133D5F9F7}" srcOrd="0" destOrd="0" parTransId="{E8E3E123-CE8B-4F15-915E-5F186B5C9936}" sibTransId="{BBB48D0E-F2EE-4650-8D3D-DD04F07F3E3E}"/>
    <dgm:cxn modelId="{D1B46AA3-EA28-472B-BC87-BBA1022BD17C}" srcId="{2851A51A-0393-437E-B31C-8FD133D5F9F7}" destId="{4990CB36-8140-492B-824C-8CD591CDD684}" srcOrd="0" destOrd="0" parTransId="{4293FBCC-DAD8-4B5A-9652-91702CED4CC8}" sibTransId="{991531F4-B542-4E68-8D8C-EE408748F564}"/>
    <dgm:cxn modelId="{2098DD32-78C9-4926-BD80-5C7A0BDA5D36}" type="presOf" srcId="{4990CB36-8140-492B-824C-8CD591CDD684}" destId="{A23B531A-9961-4620-885B-C1653DD19C41}" srcOrd="0" destOrd="0" presId="urn:microsoft.com/office/officeart/2005/8/layout/hList3"/>
    <dgm:cxn modelId="{7DA4B16B-D3EA-4181-8456-9741AC7E84A2}" type="presOf" srcId="{2851A51A-0393-437E-B31C-8FD133D5F9F7}" destId="{0952A4D8-A4AB-40BA-85F4-0446B423B08E}" srcOrd="0" destOrd="0" presId="urn:microsoft.com/office/officeart/2005/8/layout/hList3"/>
    <dgm:cxn modelId="{67183EA8-03AB-42E1-9525-3186E6AFD80C}" type="presParOf" srcId="{CC44DC5D-95F3-4F6E-8F38-A1E7FDE576FE}" destId="{0952A4D8-A4AB-40BA-85F4-0446B423B08E}" srcOrd="0" destOrd="0" presId="urn:microsoft.com/office/officeart/2005/8/layout/hList3"/>
    <dgm:cxn modelId="{22C05919-4547-4328-9151-AA321025C2F5}" type="presParOf" srcId="{CC44DC5D-95F3-4F6E-8F38-A1E7FDE576FE}" destId="{068DE339-BC7A-445B-8FD9-C8CFC3890DC4}" srcOrd="1" destOrd="0" presId="urn:microsoft.com/office/officeart/2005/8/layout/hList3"/>
    <dgm:cxn modelId="{48C634B9-EA7C-430C-91A6-3F4A854D27C9}" type="presParOf" srcId="{068DE339-BC7A-445B-8FD9-C8CFC3890DC4}" destId="{A23B531A-9961-4620-885B-C1653DD19C41}" srcOrd="0" destOrd="0" presId="urn:microsoft.com/office/officeart/2005/8/layout/hList3"/>
    <dgm:cxn modelId="{D3285A2B-BC2A-4490-A849-B9B14E09064D}" type="presParOf" srcId="{CC44DC5D-95F3-4F6E-8F38-A1E7FDE576FE}" destId="{F7BD050F-9C47-4D89-B566-0B079A1B556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BC2015E-DA30-487D-89B8-CB9CB2EE4611}" type="doc">
      <dgm:prSet loTypeId="urn:microsoft.com/office/officeart/2005/8/layout/arrow6" loCatId="process" qsTypeId="urn:microsoft.com/office/officeart/2005/8/quickstyle/simple1" qsCatId="simple" csTypeId="urn:microsoft.com/office/officeart/2005/8/colors/accent1_2" csCatId="accent1"/>
      <dgm:spPr/>
      <dgm:t>
        <a:bodyPr/>
        <a:lstStyle/>
        <a:p>
          <a:endParaRPr lang="en-US"/>
        </a:p>
      </dgm:t>
    </dgm:pt>
    <dgm:pt modelId="{D98F2867-2B0E-4C53-9C02-6DD976E2BA10}">
      <dgm:prSet/>
      <dgm:spPr/>
      <dgm:t>
        <a:bodyPr/>
        <a:lstStyle/>
        <a:p>
          <a:pPr rtl="1"/>
          <a:r>
            <a:rPr lang="fa-IR" smtClean="0">
              <a:cs typeface="B Zar" pitchFamily="2" charset="-78"/>
            </a:rPr>
            <a:t>اختیار واسپاری</a:t>
          </a:r>
          <a:endParaRPr lang="en-US">
            <a:cs typeface="B Zar" pitchFamily="2" charset="-78"/>
          </a:endParaRPr>
        </a:p>
      </dgm:t>
    </dgm:pt>
    <dgm:pt modelId="{4A33DECC-002D-4AD6-B82A-D8FBA1492D96}" type="parTrans" cxnId="{1F6B9BA4-3854-4BEE-A328-E5E39EA50A1F}">
      <dgm:prSet/>
      <dgm:spPr/>
      <dgm:t>
        <a:bodyPr/>
        <a:lstStyle/>
        <a:p>
          <a:endParaRPr lang="en-US">
            <a:cs typeface="B Zar" pitchFamily="2" charset="-78"/>
          </a:endParaRPr>
        </a:p>
      </dgm:t>
    </dgm:pt>
    <dgm:pt modelId="{829A409C-6341-49B1-BACC-E4CDBB12A8C0}" type="sibTrans" cxnId="{1F6B9BA4-3854-4BEE-A328-E5E39EA50A1F}">
      <dgm:prSet/>
      <dgm:spPr/>
      <dgm:t>
        <a:bodyPr/>
        <a:lstStyle/>
        <a:p>
          <a:endParaRPr lang="en-US">
            <a:cs typeface="B Zar" pitchFamily="2" charset="-78"/>
          </a:endParaRPr>
        </a:p>
      </dgm:t>
    </dgm:pt>
    <dgm:pt modelId="{A1D015D6-441F-43DC-AFEC-8FF9AA2EDB15}">
      <dgm:prSet/>
      <dgm:spPr/>
      <dgm:t>
        <a:bodyPr/>
        <a:lstStyle/>
        <a:p>
          <a:pPr rtl="1"/>
          <a:r>
            <a:rPr lang="fa-IR" smtClean="0">
              <a:cs typeface="B Zar" pitchFamily="2" charset="-78"/>
            </a:rPr>
            <a:t>اختیار و رفتار گله‌ای</a:t>
          </a:r>
          <a:endParaRPr lang="en-US">
            <a:cs typeface="B Zar" pitchFamily="2" charset="-78"/>
          </a:endParaRPr>
        </a:p>
      </dgm:t>
    </dgm:pt>
    <dgm:pt modelId="{1CB9C458-E1BC-45CF-9467-83FE65C0FDE8}" type="parTrans" cxnId="{69F4D168-53A5-4F63-8C3E-DA82AC29981E}">
      <dgm:prSet/>
      <dgm:spPr/>
      <dgm:t>
        <a:bodyPr/>
        <a:lstStyle/>
        <a:p>
          <a:endParaRPr lang="en-US">
            <a:cs typeface="B Zar" pitchFamily="2" charset="-78"/>
          </a:endParaRPr>
        </a:p>
      </dgm:t>
    </dgm:pt>
    <dgm:pt modelId="{42E5EB4E-E6A3-4DBE-8BCF-43A6FF87214A}" type="sibTrans" cxnId="{69F4D168-53A5-4F63-8C3E-DA82AC29981E}">
      <dgm:prSet/>
      <dgm:spPr/>
      <dgm:t>
        <a:bodyPr/>
        <a:lstStyle/>
        <a:p>
          <a:endParaRPr lang="en-US">
            <a:cs typeface="B Zar" pitchFamily="2" charset="-78"/>
          </a:endParaRPr>
        </a:p>
      </dgm:t>
    </dgm:pt>
    <dgm:pt modelId="{BFC57751-E32C-499F-B65A-4162C4BDEE18}" type="pres">
      <dgm:prSet presAssocID="{0BC2015E-DA30-487D-89B8-CB9CB2EE4611}" presName="compositeShape" presStyleCnt="0">
        <dgm:presLayoutVars>
          <dgm:chMax val="2"/>
          <dgm:dir/>
          <dgm:resizeHandles val="exact"/>
        </dgm:presLayoutVars>
      </dgm:prSet>
      <dgm:spPr/>
      <dgm:t>
        <a:bodyPr/>
        <a:lstStyle/>
        <a:p>
          <a:endParaRPr lang="en-US"/>
        </a:p>
      </dgm:t>
    </dgm:pt>
    <dgm:pt modelId="{6D4731E3-7B3C-4CA4-B350-EF0B342C34A7}" type="pres">
      <dgm:prSet presAssocID="{0BC2015E-DA30-487D-89B8-CB9CB2EE4611}" presName="ribbon" presStyleLbl="node1" presStyleIdx="0" presStyleCnt="1"/>
      <dgm:spPr/>
    </dgm:pt>
    <dgm:pt modelId="{5292680C-C5C6-4F9E-8B85-4AC7AC0A3D67}" type="pres">
      <dgm:prSet presAssocID="{0BC2015E-DA30-487D-89B8-CB9CB2EE4611}" presName="leftArrowText" presStyleLbl="node1" presStyleIdx="0" presStyleCnt="1">
        <dgm:presLayoutVars>
          <dgm:chMax val="0"/>
          <dgm:bulletEnabled val="1"/>
        </dgm:presLayoutVars>
      </dgm:prSet>
      <dgm:spPr/>
      <dgm:t>
        <a:bodyPr/>
        <a:lstStyle/>
        <a:p>
          <a:endParaRPr lang="en-US"/>
        </a:p>
      </dgm:t>
    </dgm:pt>
    <dgm:pt modelId="{AB3608CD-FC1E-46B0-8F37-4E53C750773F}" type="pres">
      <dgm:prSet presAssocID="{0BC2015E-DA30-487D-89B8-CB9CB2EE4611}" presName="rightArrowText" presStyleLbl="node1" presStyleIdx="0" presStyleCnt="1">
        <dgm:presLayoutVars>
          <dgm:chMax val="0"/>
          <dgm:bulletEnabled val="1"/>
        </dgm:presLayoutVars>
      </dgm:prSet>
      <dgm:spPr/>
      <dgm:t>
        <a:bodyPr/>
        <a:lstStyle/>
        <a:p>
          <a:endParaRPr lang="en-US"/>
        </a:p>
      </dgm:t>
    </dgm:pt>
  </dgm:ptLst>
  <dgm:cxnLst>
    <dgm:cxn modelId="{B289F875-F85B-4CED-A0F5-82D41969A7B7}" type="presOf" srcId="{A1D015D6-441F-43DC-AFEC-8FF9AA2EDB15}" destId="{AB3608CD-FC1E-46B0-8F37-4E53C750773F}" srcOrd="0" destOrd="0" presId="urn:microsoft.com/office/officeart/2005/8/layout/arrow6"/>
    <dgm:cxn modelId="{1F6B9BA4-3854-4BEE-A328-E5E39EA50A1F}" srcId="{0BC2015E-DA30-487D-89B8-CB9CB2EE4611}" destId="{D98F2867-2B0E-4C53-9C02-6DD976E2BA10}" srcOrd="0" destOrd="0" parTransId="{4A33DECC-002D-4AD6-B82A-D8FBA1492D96}" sibTransId="{829A409C-6341-49B1-BACC-E4CDBB12A8C0}"/>
    <dgm:cxn modelId="{69F4D168-53A5-4F63-8C3E-DA82AC29981E}" srcId="{0BC2015E-DA30-487D-89B8-CB9CB2EE4611}" destId="{A1D015D6-441F-43DC-AFEC-8FF9AA2EDB15}" srcOrd="1" destOrd="0" parTransId="{1CB9C458-E1BC-45CF-9467-83FE65C0FDE8}" sibTransId="{42E5EB4E-E6A3-4DBE-8BCF-43A6FF87214A}"/>
    <dgm:cxn modelId="{FB39629B-D827-41A2-8E7D-A85A51AA1FBF}" type="presOf" srcId="{D98F2867-2B0E-4C53-9C02-6DD976E2BA10}" destId="{5292680C-C5C6-4F9E-8B85-4AC7AC0A3D67}" srcOrd="0" destOrd="0" presId="urn:microsoft.com/office/officeart/2005/8/layout/arrow6"/>
    <dgm:cxn modelId="{0FCED25D-B1EC-477A-8F12-67EB97383C01}" type="presOf" srcId="{0BC2015E-DA30-487D-89B8-CB9CB2EE4611}" destId="{BFC57751-E32C-499F-B65A-4162C4BDEE18}" srcOrd="0" destOrd="0" presId="urn:microsoft.com/office/officeart/2005/8/layout/arrow6"/>
    <dgm:cxn modelId="{BD46203F-167F-4AF5-80D7-DB62B91B5D81}" type="presParOf" srcId="{BFC57751-E32C-499F-B65A-4162C4BDEE18}" destId="{6D4731E3-7B3C-4CA4-B350-EF0B342C34A7}" srcOrd="0" destOrd="0" presId="urn:microsoft.com/office/officeart/2005/8/layout/arrow6"/>
    <dgm:cxn modelId="{CAB8E7D3-A6CF-4261-A46F-CB0466ECA171}" type="presParOf" srcId="{BFC57751-E32C-499F-B65A-4162C4BDEE18}" destId="{5292680C-C5C6-4F9E-8B85-4AC7AC0A3D67}" srcOrd="1" destOrd="0" presId="urn:microsoft.com/office/officeart/2005/8/layout/arrow6"/>
    <dgm:cxn modelId="{4DEE7E9B-4F3B-4923-83A8-AF409DE8FC6F}" type="presParOf" srcId="{BFC57751-E32C-499F-B65A-4162C4BDEE18}" destId="{AB3608CD-FC1E-46B0-8F37-4E53C750773F}"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49C0E2-BA59-494B-A525-476D67168D3F}" type="doc">
      <dgm:prSet loTypeId="urn:microsoft.com/office/officeart/2005/8/layout/vList5" loCatId="list" qsTypeId="urn:microsoft.com/office/officeart/2005/8/quickstyle/simple5" qsCatId="simple" csTypeId="urn:microsoft.com/office/officeart/2005/8/colors/colorful1#1" csCatId="colorful" phldr="1"/>
      <dgm:spPr/>
      <dgm:t>
        <a:bodyPr/>
        <a:lstStyle/>
        <a:p>
          <a:endParaRPr lang="en-US"/>
        </a:p>
      </dgm:t>
    </dgm:pt>
    <dgm:pt modelId="{380DFAEB-ACCC-443E-83B8-48369F507131}">
      <dgm:prSet/>
      <dgm:spPr/>
      <dgm:t>
        <a:bodyPr/>
        <a:lstStyle/>
        <a:p>
          <a:pPr algn="ctr" rtl="1"/>
          <a:r>
            <a:rPr lang="fa-IR" dirty="0" smtClean="0">
              <a:cs typeface="B Nazanin" pitchFamily="2" charset="-78"/>
            </a:rPr>
            <a:t>دارندۀ اختیار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option holder</a:t>
          </a:r>
          <a:r>
            <a:rPr lang="fa-IR" dirty="0" smtClean="0">
              <a:cs typeface="B Nazanin" pitchFamily="2" charset="-78"/>
            </a:rPr>
            <a:t>)</a:t>
          </a:r>
          <a:endParaRPr lang="en-US" dirty="0">
            <a:cs typeface="B Nazanin" pitchFamily="2" charset="-78"/>
          </a:endParaRPr>
        </a:p>
      </dgm:t>
    </dgm:pt>
    <dgm:pt modelId="{0E8B0F3C-1EB2-4392-A312-90EF57AD697C}" type="parTrans" cxnId="{09D7A30D-F754-45EB-957B-52925D85E386}">
      <dgm:prSet/>
      <dgm:spPr/>
      <dgm:t>
        <a:bodyPr/>
        <a:lstStyle/>
        <a:p>
          <a:pPr algn="justLow"/>
          <a:endParaRPr lang="en-US">
            <a:cs typeface="B Nazanin" pitchFamily="2" charset="-78"/>
          </a:endParaRPr>
        </a:p>
      </dgm:t>
    </dgm:pt>
    <dgm:pt modelId="{18C9394E-43C9-4B0F-8401-CA6248877E4E}" type="sibTrans" cxnId="{09D7A30D-F754-45EB-957B-52925D85E386}">
      <dgm:prSet/>
      <dgm:spPr/>
      <dgm:t>
        <a:bodyPr/>
        <a:lstStyle/>
        <a:p>
          <a:pPr algn="justLow"/>
          <a:endParaRPr lang="en-US">
            <a:cs typeface="B Nazanin" pitchFamily="2" charset="-78"/>
          </a:endParaRPr>
        </a:p>
      </dgm:t>
    </dgm:pt>
    <dgm:pt modelId="{B1F5FC8D-B4A7-4969-9FE7-3AFA55108CCF}">
      <dgm:prSet/>
      <dgm:spPr/>
      <dgm:t>
        <a:bodyPr/>
        <a:lstStyle/>
        <a:p>
          <a:pPr algn="justLow" rtl="1"/>
          <a:r>
            <a:rPr lang="fa-IR" dirty="0" smtClean="0">
              <a:cs typeface="B Nazanin" pitchFamily="2" charset="-78"/>
            </a:rPr>
            <a:t>شخصي كه اختيار خرید یا فروش به او اعطا مي‌شود، دارندۀ اختيار ناميده مي‌شود.</a:t>
          </a:r>
          <a:endParaRPr lang="en-US" dirty="0">
            <a:cs typeface="B Nazanin" pitchFamily="2" charset="-78"/>
          </a:endParaRPr>
        </a:p>
      </dgm:t>
    </dgm:pt>
    <dgm:pt modelId="{E4516621-72D4-49F2-91E0-4BF3DF9A09CF}" type="parTrans" cxnId="{C8FAC46A-17CD-41F4-891A-BBE0805E30C3}">
      <dgm:prSet/>
      <dgm:spPr/>
      <dgm:t>
        <a:bodyPr/>
        <a:lstStyle/>
        <a:p>
          <a:pPr algn="justLow"/>
          <a:endParaRPr lang="en-US">
            <a:cs typeface="B Nazanin" pitchFamily="2" charset="-78"/>
          </a:endParaRPr>
        </a:p>
      </dgm:t>
    </dgm:pt>
    <dgm:pt modelId="{007E3A1D-7B9C-4159-9815-414241AE6F3B}" type="sibTrans" cxnId="{C8FAC46A-17CD-41F4-891A-BBE0805E30C3}">
      <dgm:prSet/>
      <dgm:spPr/>
      <dgm:t>
        <a:bodyPr/>
        <a:lstStyle/>
        <a:p>
          <a:pPr algn="justLow"/>
          <a:endParaRPr lang="en-US">
            <a:cs typeface="B Nazanin" pitchFamily="2" charset="-78"/>
          </a:endParaRPr>
        </a:p>
      </dgm:t>
    </dgm:pt>
    <dgm:pt modelId="{30156565-8A76-40DD-A4D5-39251D6E99A5}">
      <dgm:prSet/>
      <dgm:spPr/>
      <dgm:t>
        <a:bodyPr/>
        <a:lstStyle/>
        <a:p>
          <a:pPr algn="ctr" rtl="1"/>
          <a:r>
            <a:rPr lang="fa-IR" dirty="0" smtClean="0">
              <a:cs typeface="B Nazanin" pitchFamily="2" charset="-78"/>
            </a:rPr>
            <a:t>واگذارندۀ اختیار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option granter</a:t>
          </a:r>
          <a:r>
            <a:rPr lang="fa-IR" dirty="0" smtClean="0">
              <a:cs typeface="B Nazanin" pitchFamily="2" charset="-78"/>
            </a:rPr>
            <a:t>)</a:t>
          </a:r>
          <a:endParaRPr lang="en-US" dirty="0">
            <a:cs typeface="B Nazanin" pitchFamily="2" charset="-78"/>
          </a:endParaRPr>
        </a:p>
      </dgm:t>
    </dgm:pt>
    <dgm:pt modelId="{2EF8FD57-FBA7-420D-A337-0CAF193EED0F}" type="parTrans" cxnId="{B01E69E2-797F-4123-BC57-EEAE273E94BA}">
      <dgm:prSet/>
      <dgm:spPr/>
      <dgm:t>
        <a:bodyPr/>
        <a:lstStyle/>
        <a:p>
          <a:pPr algn="justLow"/>
          <a:endParaRPr lang="en-US">
            <a:cs typeface="B Nazanin" pitchFamily="2" charset="-78"/>
          </a:endParaRPr>
        </a:p>
      </dgm:t>
    </dgm:pt>
    <dgm:pt modelId="{EC5F40AD-E306-42EE-9DF1-E1248929C8EB}" type="sibTrans" cxnId="{B01E69E2-797F-4123-BC57-EEAE273E94BA}">
      <dgm:prSet/>
      <dgm:spPr/>
      <dgm:t>
        <a:bodyPr/>
        <a:lstStyle/>
        <a:p>
          <a:pPr algn="justLow"/>
          <a:endParaRPr lang="en-US">
            <a:cs typeface="B Nazanin" pitchFamily="2" charset="-78"/>
          </a:endParaRPr>
        </a:p>
      </dgm:t>
    </dgm:pt>
    <dgm:pt modelId="{CDC4E456-D141-491A-8847-3BE943B766E4}">
      <dgm:prSet/>
      <dgm:spPr/>
      <dgm:t>
        <a:bodyPr/>
        <a:lstStyle/>
        <a:p>
          <a:pPr algn="justLow" rtl="1"/>
          <a:r>
            <a:rPr lang="fa-IR" smtClean="0">
              <a:cs typeface="B Nazanin" pitchFamily="2" charset="-78"/>
            </a:rPr>
            <a:t>شخصی که اختیار خرید یا فروش را اعطا می‌کند، واگذارندۀ اختیار نامیده می‌شود.</a:t>
          </a:r>
          <a:endParaRPr lang="en-US">
            <a:cs typeface="B Nazanin" pitchFamily="2" charset="-78"/>
          </a:endParaRPr>
        </a:p>
      </dgm:t>
    </dgm:pt>
    <dgm:pt modelId="{A5A05814-3180-4BD6-8F1D-330571AAAA8C}" type="parTrans" cxnId="{BD1B04F5-6958-48B0-9E84-8E490B24F611}">
      <dgm:prSet/>
      <dgm:spPr/>
      <dgm:t>
        <a:bodyPr/>
        <a:lstStyle/>
        <a:p>
          <a:pPr algn="justLow"/>
          <a:endParaRPr lang="en-US">
            <a:cs typeface="B Nazanin" pitchFamily="2" charset="-78"/>
          </a:endParaRPr>
        </a:p>
      </dgm:t>
    </dgm:pt>
    <dgm:pt modelId="{272F1BC3-0E37-47BD-9356-5399DCC64A9B}" type="sibTrans" cxnId="{BD1B04F5-6958-48B0-9E84-8E490B24F611}">
      <dgm:prSet/>
      <dgm:spPr/>
      <dgm:t>
        <a:bodyPr/>
        <a:lstStyle/>
        <a:p>
          <a:pPr algn="justLow"/>
          <a:endParaRPr lang="en-US">
            <a:cs typeface="B Nazanin" pitchFamily="2" charset="-78"/>
          </a:endParaRPr>
        </a:p>
      </dgm:t>
    </dgm:pt>
    <dgm:pt modelId="{7E2DDAF5-E37D-47ED-A283-19B34CEA07A4}">
      <dgm:prSet/>
      <dgm:spPr/>
      <dgm:t>
        <a:bodyPr/>
        <a:lstStyle/>
        <a:p>
          <a:pPr algn="ctr" rtl="1"/>
          <a:r>
            <a:rPr lang="fa-IR" dirty="0" smtClean="0">
              <a:cs typeface="B Nazanin" pitchFamily="2" charset="-78"/>
            </a:rPr>
            <a:t>دارایی پایه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underlying asset</a:t>
          </a:r>
          <a:r>
            <a:rPr lang="fa-IR" dirty="0" smtClean="0">
              <a:cs typeface="B Nazanin" pitchFamily="2" charset="-78"/>
            </a:rPr>
            <a:t>)</a:t>
          </a:r>
          <a:endParaRPr lang="en-US" dirty="0">
            <a:cs typeface="B Nazanin" pitchFamily="2" charset="-78"/>
          </a:endParaRPr>
        </a:p>
      </dgm:t>
    </dgm:pt>
    <dgm:pt modelId="{C2E904BC-EAE4-4A58-9E37-146D0BB342CA}" type="parTrans" cxnId="{C4C21E72-B021-4560-8CDD-5E621E2BAB82}">
      <dgm:prSet/>
      <dgm:spPr/>
      <dgm:t>
        <a:bodyPr/>
        <a:lstStyle/>
        <a:p>
          <a:pPr algn="justLow"/>
          <a:endParaRPr lang="en-US">
            <a:cs typeface="B Nazanin" pitchFamily="2" charset="-78"/>
          </a:endParaRPr>
        </a:p>
      </dgm:t>
    </dgm:pt>
    <dgm:pt modelId="{64D5C3CF-3253-4475-820A-EF968416D7E9}" type="sibTrans" cxnId="{C4C21E72-B021-4560-8CDD-5E621E2BAB82}">
      <dgm:prSet/>
      <dgm:spPr/>
      <dgm:t>
        <a:bodyPr/>
        <a:lstStyle/>
        <a:p>
          <a:pPr algn="justLow"/>
          <a:endParaRPr lang="en-US">
            <a:cs typeface="B Nazanin" pitchFamily="2" charset="-78"/>
          </a:endParaRPr>
        </a:p>
      </dgm:t>
    </dgm:pt>
    <dgm:pt modelId="{28D76E99-EF21-42B7-96B9-5AF41AE5E8A3}">
      <dgm:prSet/>
      <dgm:spPr/>
      <dgm:t>
        <a:bodyPr/>
        <a:lstStyle/>
        <a:p>
          <a:pPr algn="justLow" rtl="1"/>
          <a:r>
            <a:rPr lang="fa-IR" smtClean="0">
              <a:cs typeface="B Nazanin" pitchFamily="2" charset="-78"/>
            </a:rPr>
            <a:t>به دارايي‌اي كه در صورت اعمال اختيار، خريداري و يا فروخته مي‌شود، دارايي مبنا مي‌گويند.</a:t>
          </a:r>
          <a:endParaRPr lang="en-US">
            <a:cs typeface="B Nazanin" pitchFamily="2" charset="-78"/>
          </a:endParaRPr>
        </a:p>
      </dgm:t>
    </dgm:pt>
    <dgm:pt modelId="{7674CC04-B0D5-4001-9505-3294B242EA66}" type="parTrans" cxnId="{D2192FA5-CE4E-4682-8F9F-669D97ED1C19}">
      <dgm:prSet/>
      <dgm:spPr/>
      <dgm:t>
        <a:bodyPr/>
        <a:lstStyle/>
        <a:p>
          <a:pPr algn="justLow"/>
          <a:endParaRPr lang="en-US">
            <a:cs typeface="B Nazanin" pitchFamily="2" charset="-78"/>
          </a:endParaRPr>
        </a:p>
      </dgm:t>
    </dgm:pt>
    <dgm:pt modelId="{CADE0F6E-70B1-4104-B205-B37536DE11F1}" type="sibTrans" cxnId="{D2192FA5-CE4E-4682-8F9F-669D97ED1C19}">
      <dgm:prSet/>
      <dgm:spPr/>
      <dgm:t>
        <a:bodyPr/>
        <a:lstStyle/>
        <a:p>
          <a:pPr algn="justLow"/>
          <a:endParaRPr lang="en-US">
            <a:cs typeface="B Nazanin" pitchFamily="2" charset="-78"/>
          </a:endParaRPr>
        </a:p>
      </dgm:t>
    </dgm:pt>
    <dgm:pt modelId="{2EDAECE5-0DB6-45E8-BBE6-F373C0DDC796}">
      <dgm:prSet/>
      <dgm:spPr/>
      <dgm:t>
        <a:bodyPr/>
        <a:lstStyle/>
        <a:p>
          <a:pPr algn="ctr" rtl="1"/>
          <a:r>
            <a:rPr lang="fa-IR" dirty="0" smtClean="0">
              <a:cs typeface="B Nazanin" pitchFamily="2" charset="-78"/>
            </a:rPr>
            <a:t>قیمت اعمال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strike price</a:t>
          </a:r>
          <a:r>
            <a:rPr lang="fa-IR" dirty="0" smtClean="0">
              <a:cs typeface="B Nazanin" pitchFamily="2" charset="-78"/>
            </a:rPr>
            <a:t>) </a:t>
          </a:r>
          <a:endParaRPr lang="en-US" dirty="0">
            <a:cs typeface="B Nazanin" pitchFamily="2" charset="-78"/>
          </a:endParaRPr>
        </a:p>
      </dgm:t>
    </dgm:pt>
    <dgm:pt modelId="{19555847-5689-466B-B647-76200A8FB05A}" type="parTrans" cxnId="{13B0FAAD-F814-4810-8E26-ADC44A1C5292}">
      <dgm:prSet/>
      <dgm:spPr/>
      <dgm:t>
        <a:bodyPr/>
        <a:lstStyle/>
        <a:p>
          <a:pPr algn="justLow"/>
          <a:endParaRPr lang="en-US">
            <a:cs typeface="B Nazanin" pitchFamily="2" charset="-78"/>
          </a:endParaRPr>
        </a:p>
      </dgm:t>
    </dgm:pt>
    <dgm:pt modelId="{9C14C86D-3568-42AC-97AF-FA326B828891}" type="sibTrans" cxnId="{13B0FAAD-F814-4810-8E26-ADC44A1C5292}">
      <dgm:prSet/>
      <dgm:spPr/>
      <dgm:t>
        <a:bodyPr/>
        <a:lstStyle/>
        <a:p>
          <a:pPr algn="justLow"/>
          <a:endParaRPr lang="en-US">
            <a:cs typeface="B Nazanin" pitchFamily="2" charset="-78"/>
          </a:endParaRPr>
        </a:p>
      </dgm:t>
    </dgm:pt>
    <dgm:pt modelId="{BE153933-E220-4F59-9318-4862706B9885}">
      <dgm:prSet/>
      <dgm:spPr/>
      <dgm:t>
        <a:bodyPr/>
        <a:lstStyle/>
        <a:p>
          <a:pPr algn="justLow" rtl="1"/>
          <a:r>
            <a:rPr lang="fa-IR" smtClean="0">
              <a:cs typeface="B Nazanin" pitchFamily="2" charset="-78"/>
            </a:rPr>
            <a:t>و به قيمتي كه دارايي مبنا در آن قيمت خريداري يا فروخته مي‌شود، قيمت اعمال مي‌گويند</a:t>
          </a:r>
          <a:r>
            <a:rPr lang="en-US" smtClean="0">
              <a:cs typeface="B Nazanin" pitchFamily="2" charset="-78"/>
            </a:rPr>
            <a:t>.</a:t>
          </a:r>
          <a:endParaRPr lang="en-US">
            <a:cs typeface="B Nazanin" pitchFamily="2" charset="-78"/>
          </a:endParaRPr>
        </a:p>
      </dgm:t>
    </dgm:pt>
    <dgm:pt modelId="{9CB3A413-74A1-4DBC-9C15-FFD73F050413}" type="parTrans" cxnId="{CD9AD9F4-CBAD-422F-B770-AA08601BCA4A}">
      <dgm:prSet/>
      <dgm:spPr/>
      <dgm:t>
        <a:bodyPr/>
        <a:lstStyle/>
        <a:p>
          <a:pPr algn="justLow"/>
          <a:endParaRPr lang="en-US">
            <a:cs typeface="B Nazanin" pitchFamily="2" charset="-78"/>
          </a:endParaRPr>
        </a:p>
      </dgm:t>
    </dgm:pt>
    <dgm:pt modelId="{0AF403E3-92ED-480B-8B12-CF9A6A220B67}" type="sibTrans" cxnId="{CD9AD9F4-CBAD-422F-B770-AA08601BCA4A}">
      <dgm:prSet/>
      <dgm:spPr/>
      <dgm:t>
        <a:bodyPr/>
        <a:lstStyle/>
        <a:p>
          <a:pPr algn="justLow"/>
          <a:endParaRPr lang="en-US">
            <a:cs typeface="B Nazanin" pitchFamily="2" charset="-78"/>
          </a:endParaRPr>
        </a:p>
      </dgm:t>
    </dgm:pt>
    <dgm:pt modelId="{15D768A5-B474-40CD-8CC3-812B170F2ACE}">
      <dgm:prSet/>
      <dgm:spPr/>
      <dgm:t>
        <a:bodyPr/>
        <a:lstStyle/>
        <a:p>
          <a:pPr algn="ctr" rtl="1"/>
          <a:r>
            <a:rPr lang="fa-IR" dirty="0" smtClean="0">
              <a:cs typeface="B Nazanin" pitchFamily="2" charset="-78"/>
            </a:rPr>
            <a:t>سررسید</a:t>
          </a:r>
          <a:endParaRPr lang="en-US" dirty="0" smtClean="0">
            <a:cs typeface="B Nazanin" pitchFamily="2" charset="-78"/>
          </a:endParaRPr>
        </a:p>
        <a:p>
          <a:pPr algn="ctr" rtl="1"/>
          <a:r>
            <a:rPr lang="fa-IR" dirty="0" smtClean="0">
              <a:cs typeface="B Nazanin" pitchFamily="2" charset="-78"/>
            </a:rPr>
            <a:t> (</a:t>
          </a:r>
          <a:r>
            <a:rPr lang="en-US" dirty="0" smtClean="0">
              <a:cs typeface="B Nazanin" pitchFamily="2" charset="-78"/>
            </a:rPr>
            <a:t>maturity</a:t>
          </a:r>
          <a:r>
            <a:rPr lang="fa-IR" dirty="0" smtClean="0">
              <a:cs typeface="B Nazanin" pitchFamily="2" charset="-78"/>
            </a:rPr>
            <a:t>)</a:t>
          </a:r>
          <a:endParaRPr lang="en-US" dirty="0">
            <a:cs typeface="B Nazanin" pitchFamily="2" charset="-78"/>
          </a:endParaRPr>
        </a:p>
      </dgm:t>
    </dgm:pt>
    <dgm:pt modelId="{E2E726C0-B8AB-457E-82D0-AEF8FFC34701}" type="parTrans" cxnId="{05075C15-DAC3-4A85-BD59-F80D977161DC}">
      <dgm:prSet/>
      <dgm:spPr/>
      <dgm:t>
        <a:bodyPr/>
        <a:lstStyle/>
        <a:p>
          <a:pPr algn="justLow"/>
          <a:endParaRPr lang="en-US">
            <a:cs typeface="B Nazanin" pitchFamily="2" charset="-78"/>
          </a:endParaRPr>
        </a:p>
      </dgm:t>
    </dgm:pt>
    <dgm:pt modelId="{01F53D77-397D-4E01-AB36-7D456DFA8ABC}" type="sibTrans" cxnId="{05075C15-DAC3-4A85-BD59-F80D977161DC}">
      <dgm:prSet/>
      <dgm:spPr/>
      <dgm:t>
        <a:bodyPr/>
        <a:lstStyle/>
        <a:p>
          <a:pPr algn="justLow"/>
          <a:endParaRPr lang="en-US">
            <a:cs typeface="B Nazanin" pitchFamily="2" charset="-78"/>
          </a:endParaRPr>
        </a:p>
      </dgm:t>
    </dgm:pt>
    <dgm:pt modelId="{F6C50C86-29EE-4AE4-A09F-69DDD1A8A0B9}">
      <dgm:prSet/>
      <dgm:spPr/>
      <dgm:t>
        <a:bodyPr/>
        <a:lstStyle/>
        <a:p>
          <a:pPr algn="justLow" rtl="1"/>
          <a:r>
            <a:rPr lang="fa-IR" smtClean="0">
              <a:cs typeface="B Nazanin" pitchFamily="2" charset="-78"/>
            </a:rPr>
            <a:t>تاریخی که پس از آن اختیارمعامله منقضی می‌شود.</a:t>
          </a:r>
          <a:endParaRPr lang="en-US">
            <a:cs typeface="B Nazanin" pitchFamily="2" charset="-78"/>
          </a:endParaRPr>
        </a:p>
      </dgm:t>
    </dgm:pt>
    <dgm:pt modelId="{A3F1B059-97EC-43F2-8301-6098798BCBF0}" type="parTrans" cxnId="{4301A4A1-FB31-4CD6-9029-CA214ABBD86B}">
      <dgm:prSet/>
      <dgm:spPr/>
      <dgm:t>
        <a:bodyPr/>
        <a:lstStyle/>
        <a:p>
          <a:pPr algn="justLow"/>
          <a:endParaRPr lang="en-US">
            <a:cs typeface="B Nazanin" pitchFamily="2" charset="-78"/>
          </a:endParaRPr>
        </a:p>
      </dgm:t>
    </dgm:pt>
    <dgm:pt modelId="{22D14CCC-2B20-4C6B-853D-5F533110A6CC}" type="sibTrans" cxnId="{4301A4A1-FB31-4CD6-9029-CA214ABBD86B}">
      <dgm:prSet/>
      <dgm:spPr/>
      <dgm:t>
        <a:bodyPr/>
        <a:lstStyle/>
        <a:p>
          <a:pPr algn="justLow"/>
          <a:endParaRPr lang="en-US">
            <a:cs typeface="B Nazanin" pitchFamily="2" charset="-78"/>
          </a:endParaRPr>
        </a:p>
      </dgm:t>
    </dgm:pt>
    <dgm:pt modelId="{F307D575-D1BA-48ED-9BFF-C735E64ACC43}" type="pres">
      <dgm:prSet presAssocID="{2949C0E2-BA59-494B-A525-476D67168D3F}" presName="Name0" presStyleCnt="0">
        <dgm:presLayoutVars>
          <dgm:dir/>
          <dgm:animLvl val="lvl"/>
          <dgm:resizeHandles val="exact"/>
        </dgm:presLayoutVars>
      </dgm:prSet>
      <dgm:spPr/>
      <dgm:t>
        <a:bodyPr/>
        <a:lstStyle/>
        <a:p>
          <a:endParaRPr lang="en-US"/>
        </a:p>
      </dgm:t>
    </dgm:pt>
    <dgm:pt modelId="{0351825A-9733-409D-8451-3D9C54D80A41}" type="pres">
      <dgm:prSet presAssocID="{380DFAEB-ACCC-443E-83B8-48369F507131}" presName="linNode" presStyleCnt="0"/>
      <dgm:spPr/>
    </dgm:pt>
    <dgm:pt modelId="{A45A120B-1DB3-40BB-BA43-25A204EB1FF6}" type="pres">
      <dgm:prSet presAssocID="{380DFAEB-ACCC-443E-83B8-48369F507131}" presName="parentText" presStyleLbl="node1" presStyleIdx="0" presStyleCnt="5">
        <dgm:presLayoutVars>
          <dgm:chMax val="1"/>
          <dgm:bulletEnabled val="1"/>
        </dgm:presLayoutVars>
      </dgm:prSet>
      <dgm:spPr/>
      <dgm:t>
        <a:bodyPr/>
        <a:lstStyle/>
        <a:p>
          <a:endParaRPr lang="en-US"/>
        </a:p>
      </dgm:t>
    </dgm:pt>
    <dgm:pt modelId="{6A755C21-2F8D-4595-860D-380FD4862DF5}" type="pres">
      <dgm:prSet presAssocID="{380DFAEB-ACCC-443E-83B8-48369F507131}" presName="descendantText" presStyleLbl="alignAccFollowNode1" presStyleIdx="0" presStyleCnt="5">
        <dgm:presLayoutVars>
          <dgm:bulletEnabled val="1"/>
        </dgm:presLayoutVars>
      </dgm:prSet>
      <dgm:spPr/>
      <dgm:t>
        <a:bodyPr/>
        <a:lstStyle/>
        <a:p>
          <a:endParaRPr lang="en-US"/>
        </a:p>
      </dgm:t>
    </dgm:pt>
    <dgm:pt modelId="{FC0A5B02-6DB4-46F8-B0DC-0855180DC17F}" type="pres">
      <dgm:prSet presAssocID="{18C9394E-43C9-4B0F-8401-CA6248877E4E}" presName="sp" presStyleCnt="0"/>
      <dgm:spPr/>
    </dgm:pt>
    <dgm:pt modelId="{6B21D004-46B4-417C-B3BB-E4DD76D34379}" type="pres">
      <dgm:prSet presAssocID="{30156565-8A76-40DD-A4D5-39251D6E99A5}" presName="linNode" presStyleCnt="0"/>
      <dgm:spPr/>
    </dgm:pt>
    <dgm:pt modelId="{D0A2B2AB-C7A8-4404-AA81-46F7C63CC894}" type="pres">
      <dgm:prSet presAssocID="{30156565-8A76-40DD-A4D5-39251D6E99A5}" presName="parentText" presStyleLbl="node1" presStyleIdx="1" presStyleCnt="5">
        <dgm:presLayoutVars>
          <dgm:chMax val="1"/>
          <dgm:bulletEnabled val="1"/>
        </dgm:presLayoutVars>
      </dgm:prSet>
      <dgm:spPr/>
      <dgm:t>
        <a:bodyPr/>
        <a:lstStyle/>
        <a:p>
          <a:endParaRPr lang="en-US"/>
        </a:p>
      </dgm:t>
    </dgm:pt>
    <dgm:pt modelId="{9E3A14E1-774A-49AA-B3E2-18C617743A2A}" type="pres">
      <dgm:prSet presAssocID="{30156565-8A76-40DD-A4D5-39251D6E99A5}" presName="descendantText" presStyleLbl="alignAccFollowNode1" presStyleIdx="1" presStyleCnt="5">
        <dgm:presLayoutVars>
          <dgm:bulletEnabled val="1"/>
        </dgm:presLayoutVars>
      </dgm:prSet>
      <dgm:spPr/>
      <dgm:t>
        <a:bodyPr/>
        <a:lstStyle/>
        <a:p>
          <a:endParaRPr lang="en-US"/>
        </a:p>
      </dgm:t>
    </dgm:pt>
    <dgm:pt modelId="{2C1B105F-92A0-44F3-B78C-DE7D7A2D642F}" type="pres">
      <dgm:prSet presAssocID="{EC5F40AD-E306-42EE-9DF1-E1248929C8EB}" presName="sp" presStyleCnt="0"/>
      <dgm:spPr/>
    </dgm:pt>
    <dgm:pt modelId="{C31245E7-A69F-42CF-88FF-ADB5909D7E53}" type="pres">
      <dgm:prSet presAssocID="{7E2DDAF5-E37D-47ED-A283-19B34CEA07A4}" presName="linNode" presStyleCnt="0"/>
      <dgm:spPr/>
    </dgm:pt>
    <dgm:pt modelId="{EF1FE226-476A-4239-9A86-9758510A53B7}" type="pres">
      <dgm:prSet presAssocID="{7E2DDAF5-E37D-47ED-A283-19B34CEA07A4}" presName="parentText" presStyleLbl="node1" presStyleIdx="2" presStyleCnt="5">
        <dgm:presLayoutVars>
          <dgm:chMax val="1"/>
          <dgm:bulletEnabled val="1"/>
        </dgm:presLayoutVars>
      </dgm:prSet>
      <dgm:spPr/>
      <dgm:t>
        <a:bodyPr/>
        <a:lstStyle/>
        <a:p>
          <a:endParaRPr lang="en-US"/>
        </a:p>
      </dgm:t>
    </dgm:pt>
    <dgm:pt modelId="{1DE92A72-B454-47D7-B185-2598F5920E78}" type="pres">
      <dgm:prSet presAssocID="{7E2DDAF5-E37D-47ED-A283-19B34CEA07A4}" presName="descendantText" presStyleLbl="alignAccFollowNode1" presStyleIdx="2" presStyleCnt="5">
        <dgm:presLayoutVars>
          <dgm:bulletEnabled val="1"/>
        </dgm:presLayoutVars>
      </dgm:prSet>
      <dgm:spPr/>
      <dgm:t>
        <a:bodyPr/>
        <a:lstStyle/>
        <a:p>
          <a:endParaRPr lang="en-US"/>
        </a:p>
      </dgm:t>
    </dgm:pt>
    <dgm:pt modelId="{4FFE2DE8-D94E-4D36-B9D0-3A59476777EC}" type="pres">
      <dgm:prSet presAssocID="{64D5C3CF-3253-4475-820A-EF968416D7E9}" presName="sp" presStyleCnt="0"/>
      <dgm:spPr/>
    </dgm:pt>
    <dgm:pt modelId="{A613FC81-D8BC-4E76-9101-368F66C1261D}" type="pres">
      <dgm:prSet presAssocID="{2EDAECE5-0DB6-45E8-BBE6-F373C0DDC796}" presName="linNode" presStyleCnt="0"/>
      <dgm:spPr/>
    </dgm:pt>
    <dgm:pt modelId="{D1959D08-B64D-444F-8EC6-860DE0599A2E}" type="pres">
      <dgm:prSet presAssocID="{2EDAECE5-0DB6-45E8-BBE6-F373C0DDC796}" presName="parentText" presStyleLbl="node1" presStyleIdx="3" presStyleCnt="5">
        <dgm:presLayoutVars>
          <dgm:chMax val="1"/>
          <dgm:bulletEnabled val="1"/>
        </dgm:presLayoutVars>
      </dgm:prSet>
      <dgm:spPr/>
      <dgm:t>
        <a:bodyPr/>
        <a:lstStyle/>
        <a:p>
          <a:endParaRPr lang="en-US"/>
        </a:p>
      </dgm:t>
    </dgm:pt>
    <dgm:pt modelId="{DD4EFDE4-4BC8-4039-B0BA-FFFF9A54DCE0}" type="pres">
      <dgm:prSet presAssocID="{2EDAECE5-0DB6-45E8-BBE6-F373C0DDC796}" presName="descendantText" presStyleLbl="alignAccFollowNode1" presStyleIdx="3" presStyleCnt="5">
        <dgm:presLayoutVars>
          <dgm:bulletEnabled val="1"/>
        </dgm:presLayoutVars>
      </dgm:prSet>
      <dgm:spPr/>
      <dgm:t>
        <a:bodyPr/>
        <a:lstStyle/>
        <a:p>
          <a:endParaRPr lang="en-US"/>
        </a:p>
      </dgm:t>
    </dgm:pt>
    <dgm:pt modelId="{9BA8322F-E43F-4AA9-9701-6069BB77698E}" type="pres">
      <dgm:prSet presAssocID="{9C14C86D-3568-42AC-97AF-FA326B828891}" presName="sp" presStyleCnt="0"/>
      <dgm:spPr/>
    </dgm:pt>
    <dgm:pt modelId="{DBEA5B2A-2C22-48DF-93D0-3556E8999DAB}" type="pres">
      <dgm:prSet presAssocID="{15D768A5-B474-40CD-8CC3-812B170F2ACE}" presName="linNode" presStyleCnt="0"/>
      <dgm:spPr/>
    </dgm:pt>
    <dgm:pt modelId="{5A939D5F-9760-44C3-AEF2-FC010BCD38AC}" type="pres">
      <dgm:prSet presAssocID="{15D768A5-B474-40CD-8CC3-812B170F2ACE}" presName="parentText" presStyleLbl="node1" presStyleIdx="4" presStyleCnt="5">
        <dgm:presLayoutVars>
          <dgm:chMax val="1"/>
          <dgm:bulletEnabled val="1"/>
        </dgm:presLayoutVars>
      </dgm:prSet>
      <dgm:spPr/>
      <dgm:t>
        <a:bodyPr/>
        <a:lstStyle/>
        <a:p>
          <a:endParaRPr lang="en-US"/>
        </a:p>
      </dgm:t>
    </dgm:pt>
    <dgm:pt modelId="{62C7479D-8D4D-49C6-913B-BB58256D548B}" type="pres">
      <dgm:prSet presAssocID="{15D768A5-B474-40CD-8CC3-812B170F2ACE}" presName="descendantText" presStyleLbl="alignAccFollowNode1" presStyleIdx="4" presStyleCnt="5">
        <dgm:presLayoutVars>
          <dgm:bulletEnabled val="1"/>
        </dgm:presLayoutVars>
      </dgm:prSet>
      <dgm:spPr/>
      <dgm:t>
        <a:bodyPr/>
        <a:lstStyle/>
        <a:p>
          <a:endParaRPr lang="en-US"/>
        </a:p>
      </dgm:t>
    </dgm:pt>
  </dgm:ptLst>
  <dgm:cxnLst>
    <dgm:cxn modelId="{C4C21E72-B021-4560-8CDD-5E621E2BAB82}" srcId="{2949C0E2-BA59-494B-A525-476D67168D3F}" destId="{7E2DDAF5-E37D-47ED-A283-19B34CEA07A4}" srcOrd="2" destOrd="0" parTransId="{C2E904BC-EAE4-4A58-9E37-146D0BB342CA}" sibTransId="{64D5C3CF-3253-4475-820A-EF968416D7E9}"/>
    <dgm:cxn modelId="{C8FAC46A-17CD-41F4-891A-BBE0805E30C3}" srcId="{380DFAEB-ACCC-443E-83B8-48369F507131}" destId="{B1F5FC8D-B4A7-4969-9FE7-3AFA55108CCF}" srcOrd="0" destOrd="0" parTransId="{E4516621-72D4-49F2-91E0-4BF3DF9A09CF}" sibTransId="{007E3A1D-7B9C-4159-9815-414241AE6F3B}"/>
    <dgm:cxn modelId="{880D0715-DE0C-4046-B558-31582CA118C9}" type="presOf" srcId="{7E2DDAF5-E37D-47ED-A283-19B34CEA07A4}" destId="{EF1FE226-476A-4239-9A86-9758510A53B7}" srcOrd="0" destOrd="0" presId="urn:microsoft.com/office/officeart/2005/8/layout/vList5"/>
    <dgm:cxn modelId="{1DCA2AB4-B7A6-491D-9287-D399C15CE695}" type="presOf" srcId="{2949C0E2-BA59-494B-A525-476D67168D3F}" destId="{F307D575-D1BA-48ED-9BFF-C735E64ACC43}" srcOrd="0" destOrd="0" presId="urn:microsoft.com/office/officeart/2005/8/layout/vList5"/>
    <dgm:cxn modelId="{983F9F98-7AC8-4AEA-90A3-4DC24FC71C27}" type="presOf" srcId="{CDC4E456-D141-491A-8847-3BE943B766E4}" destId="{9E3A14E1-774A-49AA-B3E2-18C617743A2A}" srcOrd="0" destOrd="0" presId="urn:microsoft.com/office/officeart/2005/8/layout/vList5"/>
    <dgm:cxn modelId="{09D7A30D-F754-45EB-957B-52925D85E386}" srcId="{2949C0E2-BA59-494B-A525-476D67168D3F}" destId="{380DFAEB-ACCC-443E-83B8-48369F507131}" srcOrd="0" destOrd="0" parTransId="{0E8B0F3C-1EB2-4392-A312-90EF57AD697C}" sibTransId="{18C9394E-43C9-4B0F-8401-CA6248877E4E}"/>
    <dgm:cxn modelId="{570DA274-A34A-4369-9023-F48A3539CCEE}" type="presOf" srcId="{28D76E99-EF21-42B7-96B9-5AF41AE5E8A3}" destId="{1DE92A72-B454-47D7-B185-2598F5920E78}" srcOrd="0" destOrd="0" presId="urn:microsoft.com/office/officeart/2005/8/layout/vList5"/>
    <dgm:cxn modelId="{4301A4A1-FB31-4CD6-9029-CA214ABBD86B}" srcId="{15D768A5-B474-40CD-8CC3-812B170F2ACE}" destId="{F6C50C86-29EE-4AE4-A09F-69DDD1A8A0B9}" srcOrd="0" destOrd="0" parTransId="{A3F1B059-97EC-43F2-8301-6098798BCBF0}" sibTransId="{22D14CCC-2B20-4C6B-853D-5F533110A6CC}"/>
    <dgm:cxn modelId="{D2192FA5-CE4E-4682-8F9F-669D97ED1C19}" srcId="{7E2DDAF5-E37D-47ED-A283-19B34CEA07A4}" destId="{28D76E99-EF21-42B7-96B9-5AF41AE5E8A3}" srcOrd="0" destOrd="0" parTransId="{7674CC04-B0D5-4001-9505-3294B242EA66}" sibTransId="{CADE0F6E-70B1-4104-B205-B37536DE11F1}"/>
    <dgm:cxn modelId="{05075C15-DAC3-4A85-BD59-F80D977161DC}" srcId="{2949C0E2-BA59-494B-A525-476D67168D3F}" destId="{15D768A5-B474-40CD-8CC3-812B170F2ACE}" srcOrd="4" destOrd="0" parTransId="{E2E726C0-B8AB-457E-82D0-AEF8FFC34701}" sibTransId="{01F53D77-397D-4E01-AB36-7D456DFA8ABC}"/>
    <dgm:cxn modelId="{BD1B04F5-6958-48B0-9E84-8E490B24F611}" srcId="{30156565-8A76-40DD-A4D5-39251D6E99A5}" destId="{CDC4E456-D141-491A-8847-3BE943B766E4}" srcOrd="0" destOrd="0" parTransId="{A5A05814-3180-4BD6-8F1D-330571AAAA8C}" sibTransId="{272F1BC3-0E37-47BD-9356-5399DCC64A9B}"/>
    <dgm:cxn modelId="{DDEDBE83-98F0-45F2-915C-203A6CDB6FD2}" type="presOf" srcId="{2EDAECE5-0DB6-45E8-BBE6-F373C0DDC796}" destId="{D1959D08-B64D-444F-8EC6-860DE0599A2E}" srcOrd="0" destOrd="0" presId="urn:microsoft.com/office/officeart/2005/8/layout/vList5"/>
    <dgm:cxn modelId="{9B1F3F22-C527-4273-B869-8B8673BB04CD}" type="presOf" srcId="{15D768A5-B474-40CD-8CC3-812B170F2ACE}" destId="{5A939D5F-9760-44C3-AEF2-FC010BCD38AC}" srcOrd="0" destOrd="0" presId="urn:microsoft.com/office/officeart/2005/8/layout/vList5"/>
    <dgm:cxn modelId="{FFED9E28-BE57-4061-B117-825DCC84D7D4}" type="presOf" srcId="{B1F5FC8D-B4A7-4969-9FE7-3AFA55108CCF}" destId="{6A755C21-2F8D-4595-860D-380FD4862DF5}" srcOrd="0" destOrd="0" presId="urn:microsoft.com/office/officeart/2005/8/layout/vList5"/>
    <dgm:cxn modelId="{7651BC40-650E-4E9C-A4B4-4CFDD2092871}" type="presOf" srcId="{380DFAEB-ACCC-443E-83B8-48369F507131}" destId="{A45A120B-1DB3-40BB-BA43-25A204EB1FF6}" srcOrd="0" destOrd="0" presId="urn:microsoft.com/office/officeart/2005/8/layout/vList5"/>
    <dgm:cxn modelId="{7287855D-4A86-4662-A0FB-82FA026356FE}" type="presOf" srcId="{F6C50C86-29EE-4AE4-A09F-69DDD1A8A0B9}" destId="{62C7479D-8D4D-49C6-913B-BB58256D548B}" srcOrd="0" destOrd="0" presId="urn:microsoft.com/office/officeart/2005/8/layout/vList5"/>
    <dgm:cxn modelId="{7D69EDBC-982A-4125-A207-A30CD4540B5E}" type="presOf" srcId="{BE153933-E220-4F59-9318-4862706B9885}" destId="{DD4EFDE4-4BC8-4039-B0BA-FFFF9A54DCE0}" srcOrd="0" destOrd="0" presId="urn:microsoft.com/office/officeart/2005/8/layout/vList5"/>
    <dgm:cxn modelId="{13B0FAAD-F814-4810-8E26-ADC44A1C5292}" srcId="{2949C0E2-BA59-494B-A525-476D67168D3F}" destId="{2EDAECE5-0DB6-45E8-BBE6-F373C0DDC796}" srcOrd="3" destOrd="0" parTransId="{19555847-5689-466B-B647-76200A8FB05A}" sibTransId="{9C14C86D-3568-42AC-97AF-FA326B828891}"/>
    <dgm:cxn modelId="{BABE6B49-8EFE-4FAD-B870-ADC329074F54}" type="presOf" srcId="{30156565-8A76-40DD-A4D5-39251D6E99A5}" destId="{D0A2B2AB-C7A8-4404-AA81-46F7C63CC894}" srcOrd="0" destOrd="0" presId="urn:microsoft.com/office/officeart/2005/8/layout/vList5"/>
    <dgm:cxn modelId="{B01E69E2-797F-4123-BC57-EEAE273E94BA}" srcId="{2949C0E2-BA59-494B-A525-476D67168D3F}" destId="{30156565-8A76-40DD-A4D5-39251D6E99A5}" srcOrd="1" destOrd="0" parTransId="{2EF8FD57-FBA7-420D-A337-0CAF193EED0F}" sibTransId="{EC5F40AD-E306-42EE-9DF1-E1248929C8EB}"/>
    <dgm:cxn modelId="{CD9AD9F4-CBAD-422F-B770-AA08601BCA4A}" srcId="{2EDAECE5-0DB6-45E8-BBE6-F373C0DDC796}" destId="{BE153933-E220-4F59-9318-4862706B9885}" srcOrd="0" destOrd="0" parTransId="{9CB3A413-74A1-4DBC-9C15-FFD73F050413}" sibTransId="{0AF403E3-92ED-480B-8B12-CF9A6A220B67}"/>
    <dgm:cxn modelId="{1E10F0DA-F25E-401C-B831-A6EDEDCDEEF8}" type="presParOf" srcId="{F307D575-D1BA-48ED-9BFF-C735E64ACC43}" destId="{0351825A-9733-409D-8451-3D9C54D80A41}" srcOrd="0" destOrd="0" presId="urn:microsoft.com/office/officeart/2005/8/layout/vList5"/>
    <dgm:cxn modelId="{77BAFA96-9D54-450C-86BC-469D0FF3D9FD}" type="presParOf" srcId="{0351825A-9733-409D-8451-3D9C54D80A41}" destId="{A45A120B-1DB3-40BB-BA43-25A204EB1FF6}" srcOrd="0" destOrd="0" presId="urn:microsoft.com/office/officeart/2005/8/layout/vList5"/>
    <dgm:cxn modelId="{A3F8DA8E-4659-4142-9ABB-7E6E9D8DE747}" type="presParOf" srcId="{0351825A-9733-409D-8451-3D9C54D80A41}" destId="{6A755C21-2F8D-4595-860D-380FD4862DF5}" srcOrd="1" destOrd="0" presId="urn:microsoft.com/office/officeart/2005/8/layout/vList5"/>
    <dgm:cxn modelId="{3B2452B7-BA6C-4A40-A05D-F55F85518FB4}" type="presParOf" srcId="{F307D575-D1BA-48ED-9BFF-C735E64ACC43}" destId="{FC0A5B02-6DB4-46F8-B0DC-0855180DC17F}" srcOrd="1" destOrd="0" presId="urn:microsoft.com/office/officeart/2005/8/layout/vList5"/>
    <dgm:cxn modelId="{2B3C5411-FBAC-457C-AC37-56CBDFA83682}" type="presParOf" srcId="{F307D575-D1BA-48ED-9BFF-C735E64ACC43}" destId="{6B21D004-46B4-417C-B3BB-E4DD76D34379}" srcOrd="2" destOrd="0" presId="urn:microsoft.com/office/officeart/2005/8/layout/vList5"/>
    <dgm:cxn modelId="{BB0F21D0-99E1-4221-9EA5-87E6AB5738C8}" type="presParOf" srcId="{6B21D004-46B4-417C-B3BB-E4DD76D34379}" destId="{D0A2B2AB-C7A8-4404-AA81-46F7C63CC894}" srcOrd="0" destOrd="0" presId="urn:microsoft.com/office/officeart/2005/8/layout/vList5"/>
    <dgm:cxn modelId="{B1284E77-8A57-4043-93EF-96FF854D173C}" type="presParOf" srcId="{6B21D004-46B4-417C-B3BB-E4DD76D34379}" destId="{9E3A14E1-774A-49AA-B3E2-18C617743A2A}" srcOrd="1" destOrd="0" presId="urn:microsoft.com/office/officeart/2005/8/layout/vList5"/>
    <dgm:cxn modelId="{F47F4FAF-4685-4121-9B23-491F36A43C07}" type="presParOf" srcId="{F307D575-D1BA-48ED-9BFF-C735E64ACC43}" destId="{2C1B105F-92A0-44F3-B78C-DE7D7A2D642F}" srcOrd="3" destOrd="0" presId="urn:microsoft.com/office/officeart/2005/8/layout/vList5"/>
    <dgm:cxn modelId="{8FBBA7EE-8357-4140-8211-80819837BFB2}" type="presParOf" srcId="{F307D575-D1BA-48ED-9BFF-C735E64ACC43}" destId="{C31245E7-A69F-42CF-88FF-ADB5909D7E53}" srcOrd="4" destOrd="0" presId="urn:microsoft.com/office/officeart/2005/8/layout/vList5"/>
    <dgm:cxn modelId="{A60E6F0E-367C-40C4-99EC-4A275C0DADF6}" type="presParOf" srcId="{C31245E7-A69F-42CF-88FF-ADB5909D7E53}" destId="{EF1FE226-476A-4239-9A86-9758510A53B7}" srcOrd="0" destOrd="0" presId="urn:microsoft.com/office/officeart/2005/8/layout/vList5"/>
    <dgm:cxn modelId="{9A38D3B9-8520-4046-9FFC-B7F345BC958A}" type="presParOf" srcId="{C31245E7-A69F-42CF-88FF-ADB5909D7E53}" destId="{1DE92A72-B454-47D7-B185-2598F5920E78}" srcOrd="1" destOrd="0" presId="urn:microsoft.com/office/officeart/2005/8/layout/vList5"/>
    <dgm:cxn modelId="{8A7DBE60-FB66-4F7B-8F01-F7B54173331D}" type="presParOf" srcId="{F307D575-D1BA-48ED-9BFF-C735E64ACC43}" destId="{4FFE2DE8-D94E-4D36-B9D0-3A59476777EC}" srcOrd="5" destOrd="0" presId="urn:microsoft.com/office/officeart/2005/8/layout/vList5"/>
    <dgm:cxn modelId="{AB442928-A4E9-4A7A-94EF-915D04E2B76E}" type="presParOf" srcId="{F307D575-D1BA-48ED-9BFF-C735E64ACC43}" destId="{A613FC81-D8BC-4E76-9101-368F66C1261D}" srcOrd="6" destOrd="0" presId="urn:microsoft.com/office/officeart/2005/8/layout/vList5"/>
    <dgm:cxn modelId="{DD460E62-448E-4CA0-ACEA-A2B55CE36C37}" type="presParOf" srcId="{A613FC81-D8BC-4E76-9101-368F66C1261D}" destId="{D1959D08-B64D-444F-8EC6-860DE0599A2E}" srcOrd="0" destOrd="0" presId="urn:microsoft.com/office/officeart/2005/8/layout/vList5"/>
    <dgm:cxn modelId="{0E86B710-158D-4C8D-B0CE-90AB541B8EEA}" type="presParOf" srcId="{A613FC81-D8BC-4E76-9101-368F66C1261D}" destId="{DD4EFDE4-4BC8-4039-B0BA-FFFF9A54DCE0}" srcOrd="1" destOrd="0" presId="urn:microsoft.com/office/officeart/2005/8/layout/vList5"/>
    <dgm:cxn modelId="{25C573E4-BDD4-419A-9FD8-0ED5B1F63914}" type="presParOf" srcId="{F307D575-D1BA-48ED-9BFF-C735E64ACC43}" destId="{9BA8322F-E43F-4AA9-9701-6069BB77698E}" srcOrd="7" destOrd="0" presId="urn:microsoft.com/office/officeart/2005/8/layout/vList5"/>
    <dgm:cxn modelId="{5BE01505-8928-4686-A2CB-510A183514D5}" type="presParOf" srcId="{F307D575-D1BA-48ED-9BFF-C735E64ACC43}" destId="{DBEA5B2A-2C22-48DF-93D0-3556E8999DAB}" srcOrd="8" destOrd="0" presId="urn:microsoft.com/office/officeart/2005/8/layout/vList5"/>
    <dgm:cxn modelId="{7FE00522-6707-4FBD-9AEC-B17BA8C74A25}" type="presParOf" srcId="{DBEA5B2A-2C22-48DF-93D0-3556E8999DAB}" destId="{5A939D5F-9760-44C3-AEF2-FC010BCD38AC}" srcOrd="0" destOrd="0" presId="urn:microsoft.com/office/officeart/2005/8/layout/vList5"/>
    <dgm:cxn modelId="{D2F3BA23-9D57-48E7-BC56-E6AA4385944F}" type="presParOf" srcId="{DBEA5B2A-2C22-48DF-93D0-3556E8999DAB}" destId="{62C7479D-8D4D-49C6-913B-BB58256D54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C45C41-649C-43EB-96B3-F7E7D551FACB}" type="doc">
      <dgm:prSet loTypeId="urn:microsoft.com/office/officeart/2005/8/layout/process3" loCatId="process" qsTypeId="urn:microsoft.com/office/officeart/2005/8/quickstyle/simple5" qsCatId="simple" csTypeId="urn:microsoft.com/office/officeart/2005/8/colors/colorful1#2" csCatId="colorful"/>
      <dgm:spPr/>
      <dgm:t>
        <a:bodyPr/>
        <a:lstStyle/>
        <a:p>
          <a:endParaRPr lang="en-US"/>
        </a:p>
      </dgm:t>
    </dgm:pt>
    <dgm:pt modelId="{38446694-7167-470B-BAF6-A9C48C49B2FB}">
      <dgm:prSet/>
      <dgm:spPr/>
      <dgm:t>
        <a:bodyPr/>
        <a:lstStyle/>
        <a:p>
          <a:pPr algn="ctr" rtl="1"/>
          <a:r>
            <a:rPr lang="fa-IR" dirty="0" smtClean="0">
              <a:cs typeface="B Zar" pitchFamily="2" charset="-78"/>
            </a:rPr>
            <a:t>اختیار امریکایی و اروپایی</a:t>
          </a:r>
          <a:endParaRPr lang="en-US" dirty="0">
            <a:cs typeface="B Zar" pitchFamily="2" charset="-78"/>
          </a:endParaRPr>
        </a:p>
      </dgm:t>
    </dgm:pt>
    <dgm:pt modelId="{19FBA0D9-6216-4B6D-8BB7-7E43DA1F787D}" type="parTrans" cxnId="{532141E0-C7DA-46E4-891A-D413E87B1CFC}">
      <dgm:prSet/>
      <dgm:spPr/>
      <dgm:t>
        <a:bodyPr/>
        <a:lstStyle/>
        <a:p>
          <a:endParaRPr lang="en-US">
            <a:cs typeface="B Zar" pitchFamily="2" charset="-78"/>
          </a:endParaRPr>
        </a:p>
      </dgm:t>
    </dgm:pt>
    <dgm:pt modelId="{5CC1A220-E001-4648-9D80-4D44FAAC0498}" type="sibTrans" cxnId="{532141E0-C7DA-46E4-891A-D413E87B1CFC}">
      <dgm:prSet/>
      <dgm:spPr/>
      <dgm:t>
        <a:bodyPr/>
        <a:lstStyle/>
        <a:p>
          <a:endParaRPr lang="en-US">
            <a:cs typeface="B Zar" pitchFamily="2" charset="-78"/>
          </a:endParaRPr>
        </a:p>
      </dgm:t>
    </dgm:pt>
    <dgm:pt modelId="{96A0D6D7-5FB7-4AE2-9112-3BD9E7B2E5D4}">
      <dgm:prSet/>
      <dgm:spPr/>
      <dgm:t>
        <a:bodyPr/>
        <a:lstStyle/>
        <a:p>
          <a:pPr algn="justLow" rtl="1"/>
          <a:r>
            <a:rPr lang="fa-IR" dirty="0" smtClean="0">
              <a:cs typeface="B Zar" pitchFamily="2" charset="-78"/>
            </a:rPr>
            <a:t>اگر دارندۀ اختيار مجاز باشد تا سررسيد از اختيار خود استفاده كند، به آن اختيارمعامله، اختيارمعاملۀ امريكايي مي‌گويند، و اگر تنها در سررسيد حق اعمال اختيار خود را داشته باشد، اختيارمعاملۀ وي اروپايي است.</a:t>
          </a:r>
          <a:endParaRPr lang="en-US" dirty="0">
            <a:cs typeface="B Zar" pitchFamily="2" charset="-78"/>
          </a:endParaRPr>
        </a:p>
      </dgm:t>
    </dgm:pt>
    <dgm:pt modelId="{89BB5CAD-C1AC-408B-8B69-22AFE63F0D8C}" type="parTrans" cxnId="{13C995C4-C2C9-47D6-A820-71AE128202C5}">
      <dgm:prSet/>
      <dgm:spPr/>
      <dgm:t>
        <a:bodyPr/>
        <a:lstStyle/>
        <a:p>
          <a:endParaRPr lang="en-US">
            <a:cs typeface="B Zar" pitchFamily="2" charset="-78"/>
          </a:endParaRPr>
        </a:p>
      </dgm:t>
    </dgm:pt>
    <dgm:pt modelId="{FBC566CE-1BC5-4211-9E85-42D36C49E5B3}" type="sibTrans" cxnId="{13C995C4-C2C9-47D6-A820-71AE128202C5}">
      <dgm:prSet/>
      <dgm:spPr/>
      <dgm:t>
        <a:bodyPr/>
        <a:lstStyle/>
        <a:p>
          <a:endParaRPr lang="en-US">
            <a:cs typeface="B Zar" pitchFamily="2" charset="-78"/>
          </a:endParaRPr>
        </a:p>
      </dgm:t>
    </dgm:pt>
    <dgm:pt modelId="{BCA109E0-B8B6-4EC6-B5B0-3475AA6F59B4}" type="pres">
      <dgm:prSet presAssocID="{A9C45C41-649C-43EB-96B3-F7E7D551FACB}" presName="linearFlow" presStyleCnt="0">
        <dgm:presLayoutVars>
          <dgm:dir/>
          <dgm:animLvl val="lvl"/>
          <dgm:resizeHandles val="exact"/>
        </dgm:presLayoutVars>
      </dgm:prSet>
      <dgm:spPr/>
      <dgm:t>
        <a:bodyPr/>
        <a:lstStyle/>
        <a:p>
          <a:endParaRPr lang="en-US"/>
        </a:p>
      </dgm:t>
    </dgm:pt>
    <dgm:pt modelId="{6312CED5-C4B9-47AA-B3A0-D28D434B62CD}" type="pres">
      <dgm:prSet presAssocID="{38446694-7167-470B-BAF6-A9C48C49B2FB}" presName="composite" presStyleCnt="0"/>
      <dgm:spPr/>
    </dgm:pt>
    <dgm:pt modelId="{254841F8-641C-463E-90BF-3F8FB29CCE15}" type="pres">
      <dgm:prSet presAssocID="{38446694-7167-470B-BAF6-A9C48C49B2FB}" presName="parTx" presStyleLbl="node1" presStyleIdx="0" presStyleCnt="1">
        <dgm:presLayoutVars>
          <dgm:chMax val="0"/>
          <dgm:chPref val="0"/>
          <dgm:bulletEnabled val="1"/>
        </dgm:presLayoutVars>
      </dgm:prSet>
      <dgm:spPr/>
      <dgm:t>
        <a:bodyPr/>
        <a:lstStyle/>
        <a:p>
          <a:endParaRPr lang="en-US"/>
        </a:p>
      </dgm:t>
    </dgm:pt>
    <dgm:pt modelId="{787D8F16-F8D1-4B0E-852B-E7CD025733BD}" type="pres">
      <dgm:prSet presAssocID="{38446694-7167-470B-BAF6-A9C48C49B2FB}" presName="parSh" presStyleLbl="node1" presStyleIdx="0" presStyleCnt="1"/>
      <dgm:spPr/>
      <dgm:t>
        <a:bodyPr/>
        <a:lstStyle/>
        <a:p>
          <a:endParaRPr lang="en-US"/>
        </a:p>
      </dgm:t>
    </dgm:pt>
    <dgm:pt modelId="{786B6CBB-1E14-4A6E-9D08-8FFA68741A7B}" type="pres">
      <dgm:prSet presAssocID="{38446694-7167-470B-BAF6-A9C48C49B2FB}" presName="desTx" presStyleLbl="fgAcc1" presStyleIdx="0" presStyleCnt="1">
        <dgm:presLayoutVars>
          <dgm:bulletEnabled val="1"/>
        </dgm:presLayoutVars>
      </dgm:prSet>
      <dgm:spPr/>
      <dgm:t>
        <a:bodyPr/>
        <a:lstStyle/>
        <a:p>
          <a:endParaRPr lang="en-US"/>
        </a:p>
      </dgm:t>
    </dgm:pt>
  </dgm:ptLst>
  <dgm:cxnLst>
    <dgm:cxn modelId="{3B6116EB-D250-4D62-9894-0BD72404BE83}" type="presOf" srcId="{38446694-7167-470B-BAF6-A9C48C49B2FB}" destId="{787D8F16-F8D1-4B0E-852B-E7CD025733BD}" srcOrd="1" destOrd="0" presId="urn:microsoft.com/office/officeart/2005/8/layout/process3"/>
    <dgm:cxn modelId="{13C995C4-C2C9-47D6-A820-71AE128202C5}" srcId="{38446694-7167-470B-BAF6-A9C48C49B2FB}" destId="{96A0D6D7-5FB7-4AE2-9112-3BD9E7B2E5D4}" srcOrd="0" destOrd="0" parTransId="{89BB5CAD-C1AC-408B-8B69-22AFE63F0D8C}" sibTransId="{FBC566CE-1BC5-4211-9E85-42D36C49E5B3}"/>
    <dgm:cxn modelId="{532141E0-C7DA-46E4-891A-D413E87B1CFC}" srcId="{A9C45C41-649C-43EB-96B3-F7E7D551FACB}" destId="{38446694-7167-470B-BAF6-A9C48C49B2FB}" srcOrd="0" destOrd="0" parTransId="{19FBA0D9-6216-4B6D-8BB7-7E43DA1F787D}" sibTransId="{5CC1A220-E001-4648-9D80-4D44FAAC0498}"/>
    <dgm:cxn modelId="{84E972F4-95C7-4666-AE0B-1BA2889B6FDB}" type="presOf" srcId="{96A0D6D7-5FB7-4AE2-9112-3BD9E7B2E5D4}" destId="{786B6CBB-1E14-4A6E-9D08-8FFA68741A7B}" srcOrd="0" destOrd="0" presId="urn:microsoft.com/office/officeart/2005/8/layout/process3"/>
    <dgm:cxn modelId="{61DF2D9C-A321-43DF-B093-633AAC732E38}" type="presOf" srcId="{38446694-7167-470B-BAF6-A9C48C49B2FB}" destId="{254841F8-641C-463E-90BF-3F8FB29CCE15}" srcOrd="0" destOrd="0" presId="urn:microsoft.com/office/officeart/2005/8/layout/process3"/>
    <dgm:cxn modelId="{DFFBEAEB-9536-4E78-89A5-01E835197255}" type="presOf" srcId="{A9C45C41-649C-43EB-96B3-F7E7D551FACB}" destId="{BCA109E0-B8B6-4EC6-B5B0-3475AA6F59B4}" srcOrd="0" destOrd="0" presId="urn:microsoft.com/office/officeart/2005/8/layout/process3"/>
    <dgm:cxn modelId="{2418C4E3-5E3D-47E2-9B2A-A0D1FAE2BC4E}" type="presParOf" srcId="{BCA109E0-B8B6-4EC6-B5B0-3475AA6F59B4}" destId="{6312CED5-C4B9-47AA-B3A0-D28D434B62CD}" srcOrd="0" destOrd="0" presId="urn:microsoft.com/office/officeart/2005/8/layout/process3"/>
    <dgm:cxn modelId="{871CA98B-F734-4B2B-B749-2FB1F1387CB5}" type="presParOf" srcId="{6312CED5-C4B9-47AA-B3A0-D28D434B62CD}" destId="{254841F8-641C-463E-90BF-3F8FB29CCE15}" srcOrd="0" destOrd="0" presId="urn:microsoft.com/office/officeart/2005/8/layout/process3"/>
    <dgm:cxn modelId="{A0F5B0F3-40CF-41E6-BEAD-A9BEE076576D}" type="presParOf" srcId="{6312CED5-C4B9-47AA-B3A0-D28D434B62CD}" destId="{787D8F16-F8D1-4B0E-852B-E7CD025733BD}" srcOrd="1" destOrd="0" presId="urn:microsoft.com/office/officeart/2005/8/layout/process3"/>
    <dgm:cxn modelId="{7B51B629-6B9D-410C-9E9A-C11B2B045696}" type="presParOf" srcId="{6312CED5-C4B9-47AA-B3A0-D28D434B62CD}" destId="{786B6CBB-1E14-4A6E-9D08-8FFA68741A7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BA4BE6-BFE7-4A76-8FAF-FA159A8EA3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7A0F6B3-CA7D-42F4-9B9A-07FA184526DF}">
      <dgm:prSet/>
      <dgm:spPr/>
      <dgm:t>
        <a:bodyPr/>
        <a:lstStyle/>
        <a:p>
          <a:pPr algn="justLow" rtl="1"/>
          <a:r>
            <a:rPr lang="fa-IR" smtClean="0">
              <a:cs typeface="B Zar" pitchFamily="2" charset="-78"/>
            </a:rPr>
            <a:t>اعمال اختيارمعامله برگشت‌ناپذير است، چراكه با اعمال اختيارمعامله، اختيار از دست مي‌رود( استفاده مي‌شود). بنابراين، اختيارمعامله را تنها يك‌بار مي‌توان اعمال كرد.</a:t>
          </a:r>
          <a:endParaRPr lang="en-US">
            <a:cs typeface="B Zar" pitchFamily="2" charset="-78"/>
          </a:endParaRPr>
        </a:p>
      </dgm:t>
    </dgm:pt>
    <dgm:pt modelId="{CA3913B6-E617-4C06-AC28-B193C954B462}" type="parTrans" cxnId="{447FB801-5BAE-4021-8688-259A78283E05}">
      <dgm:prSet/>
      <dgm:spPr/>
      <dgm:t>
        <a:bodyPr/>
        <a:lstStyle/>
        <a:p>
          <a:endParaRPr lang="en-US"/>
        </a:p>
      </dgm:t>
    </dgm:pt>
    <dgm:pt modelId="{5F196CB2-7FC5-452E-9D91-BD774DC262AC}" type="sibTrans" cxnId="{447FB801-5BAE-4021-8688-259A78283E05}">
      <dgm:prSet/>
      <dgm:spPr/>
      <dgm:t>
        <a:bodyPr/>
        <a:lstStyle/>
        <a:p>
          <a:endParaRPr lang="en-US"/>
        </a:p>
      </dgm:t>
    </dgm:pt>
    <dgm:pt modelId="{EBBE4305-4894-4D39-A1B1-0C2A69970215}" type="pres">
      <dgm:prSet presAssocID="{62BA4BE6-BFE7-4A76-8FAF-FA159A8EA372}" presName="linear" presStyleCnt="0">
        <dgm:presLayoutVars>
          <dgm:animLvl val="lvl"/>
          <dgm:resizeHandles val="exact"/>
        </dgm:presLayoutVars>
      </dgm:prSet>
      <dgm:spPr/>
      <dgm:t>
        <a:bodyPr/>
        <a:lstStyle/>
        <a:p>
          <a:endParaRPr lang="en-US"/>
        </a:p>
      </dgm:t>
    </dgm:pt>
    <dgm:pt modelId="{6F14FA3A-8819-456B-A735-D3AB0DBDE201}" type="pres">
      <dgm:prSet presAssocID="{57A0F6B3-CA7D-42F4-9B9A-07FA184526DF}" presName="parentText" presStyleLbl="node1" presStyleIdx="0" presStyleCnt="1">
        <dgm:presLayoutVars>
          <dgm:chMax val="0"/>
          <dgm:bulletEnabled val="1"/>
        </dgm:presLayoutVars>
      </dgm:prSet>
      <dgm:spPr>
        <a:prstGeom prst="ellipseRibbon">
          <a:avLst/>
        </a:prstGeom>
      </dgm:spPr>
      <dgm:t>
        <a:bodyPr/>
        <a:lstStyle/>
        <a:p>
          <a:endParaRPr lang="en-US"/>
        </a:p>
      </dgm:t>
    </dgm:pt>
  </dgm:ptLst>
  <dgm:cxnLst>
    <dgm:cxn modelId="{447FB801-5BAE-4021-8688-259A78283E05}" srcId="{62BA4BE6-BFE7-4A76-8FAF-FA159A8EA372}" destId="{57A0F6B3-CA7D-42F4-9B9A-07FA184526DF}" srcOrd="0" destOrd="0" parTransId="{CA3913B6-E617-4C06-AC28-B193C954B462}" sibTransId="{5F196CB2-7FC5-452E-9D91-BD774DC262AC}"/>
    <dgm:cxn modelId="{0D00C97D-3A72-42BA-8AFA-30356E314FEE}" type="presOf" srcId="{57A0F6B3-CA7D-42F4-9B9A-07FA184526DF}" destId="{6F14FA3A-8819-456B-A735-D3AB0DBDE201}" srcOrd="0" destOrd="0" presId="urn:microsoft.com/office/officeart/2005/8/layout/vList2"/>
    <dgm:cxn modelId="{591BCE13-7752-4FB4-AACA-F64C2159EC74}" type="presOf" srcId="{62BA4BE6-BFE7-4A76-8FAF-FA159A8EA372}" destId="{EBBE4305-4894-4D39-A1B1-0C2A69970215}" srcOrd="0" destOrd="0" presId="urn:microsoft.com/office/officeart/2005/8/layout/vList2"/>
    <dgm:cxn modelId="{81213B3D-3693-4C9E-8CA2-A8B6542EE830}" type="presParOf" srcId="{EBBE4305-4894-4D39-A1B1-0C2A69970215}" destId="{6F14FA3A-8819-456B-A735-D3AB0DBDE2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DE8869-F417-404F-B723-307F865BBBA2}" type="doc">
      <dgm:prSet loTypeId="urn:microsoft.com/office/officeart/2005/8/layout/chevron2" loCatId="list" qsTypeId="urn:microsoft.com/office/officeart/2005/8/quickstyle/simple1" qsCatId="simple" csTypeId="urn:microsoft.com/office/officeart/2005/8/colors/accent1_2" csCatId="accent1"/>
      <dgm:spPr/>
      <dgm:t>
        <a:bodyPr/>
        <a:lstStyle/>
        <a:p>
          <a:endParaRPr lang="en-US"/>
        </a:p>
      </dgm:t>
    </dgm:pt>
    <dgm:pt modelId="{3AE10B1F-C820-4912-A27A-F2684BC7AEA0}">
      <dgm:prSet/>
      <dgm:spPr/>
      <dgm:t>
        <a:bodyPr/>
        <a:lstStyle/>
        <a:p>
          <a:pPr algn="ctr" rtl="1"/>
          <a:r>
            <a:rPr lang="fa-IR" dirty="0" smtClean="0">
              <a:cs typeface="B Zar" pitchFamily="2" charset="-78"/>
            </a:rPr>
            <a:t>بر اساس نوع دارایی مبنا</a:t>
          </a:r>
          <a:endParaRPr lang="en-US" dirty="0">
            <a:cs typeface="B Zar" pitchFamily="2" charset="-78"/>
          </a:endParaRPr>
        </a:p>
      </dgm:t>
    </dgm:pt>
    <dgm:pt modelId="{6CF42BCA-C597-4250-AC5E-D5308A79D8F8}" type="parTrans" cxnId="{272F862C-6F48-4E4E-84BF-4D5AC5529FF5}">
      <dgm:prSet/>
      <dgm:spPr/>
      <dgm:t>
        <a:bodyPr/>
        <a:lstStyle/>
        <a:p>
          <a:pPr algn="justLow"/>
          <a:endParaRPr lang="en-US">
            <a:cs typeface="B Zar" pitchFamily="2" charset="-78"/>
          </a:endParaRPr>
        </a:p>
      </dgm:t>
    </dgm:pt>
    <dgm:pt modelId="{6C315BDD-3899-42A2-89A9-25EA773AAF39}" type="sibTrans" cxnId="{272F862C-6F48-4E4E-84BF-4D5AC5529FF5}">
      <dgm:prSet/>
      <dgm:spPr/>
      <dgm:t>
        <a:bodyPr/>
        <a:lstStyle/>
        <a:p>
          <a:pPr algn="justLow"/>
          <a:endParaRPr lang="en-US">
            <a:cs typeface="B Zar" pitchFamily="2" charset="-78"/>
          </a:endParaRPr>
        </a:p>
      </dgm:t>
    </dgm:pt>
    <dgm:pt modelId="{9A93AF5F-D6B4-4B1C-B2A1-40F28367C478}">
      <dgm:prSet/>
      <dgm:spPr/>
      <dgm:t>
        <a:bodyPr/>
        <a:lstStyle/>
        <a:p>
          <a:pPr algn="justLow" rtl="1"/>
          <a:r>
            <a:rPr lang="fa-IR" smtClean="0">
              <a:cs typeface="B Zar" pitchFamily="2" charset="-78"/>
            </a:rPr>
            <a:t>اختیار مالی: به اختيارهايي اطلاق مي‌شود كه دارايي مبناي آن‌ها دارايي مالی است. به‌عنوان مثال سهام عادي شركت و اوراق بهادار به پشتوانۀ رهن دارايي‌هاي مالي محسوب مي‌شوند.</a:t>
          </a:r>
          <a:endParaRPr lang="en-US">
            <a:cs typeface="B Zar" pitchFamily="2" charset="-78"/>
          </a:endParaRPr>
        </a:p>
      </dgm:t>
    </dgm:pt>
    <dgm:pt modelId="{58ACB6F0-51AF-4937-A24F-16613DA5EF8F}" type="parTrans" cxnId="{A8F412E7-8134-40D9-92F5-7109865A594B}">
      <dgm:prSet/>
      <dgm:spPr/>
      <dgm:t>
        <a:bodyPr/>
        <a:lstStyle/>
        <a:p>
          <a:pPr algn="justLow"/>
          <a:endParaRPr lang="en-US">
            <a:cs typeface="B Zar" pitchFamily="2" charset="-78"/>
          </a:endParaRPr>
        </a:p>
      </dgm:t>
    </dgm:pt>
    <dgm:pt modelId="{AE23FE83-B4BA-4FFB-8EF1-AB3BEAA69457}" type="sibTrans" cxnId="{A8F412E7-8134-40D9-92F5-7109865A594B}">
      <dgm:prSet/>
      <dgm:spPr/>
      <dgm:t>
        <a:bodyPr/>
        <a:lstStyle/>
        <a:p>
          <a:pPr algn="justLow"/>
          <a:endParaRPr lang="en-US">
            <a:cs typeface="B Zar" pitchFamily="2" charset="-78"/>
          </a:endParaRPr>
        </a:p>
      </dgm:t>
    </dgm:pt>
    <dgm:pt modelId="{14BDA6CB-B7F0-41DD-874A-3730F84AD129}">
      <dgm:prSet/>
      <dgm:spPr/>
      <dgm:t>
        <a:bodyPr/>
        <a:lstStyle/>
        <a:p>
          <a:pPr algn="justLow" rtl="1"/>
          <a:r>
            <a:rPr lang="fa-IR" smtClean="0">
              <a:cs typeface="B Zar" pitchFamily="2" charset="-78"/>
            </a:rPr>
            <a:t>اختیار واقعی: به اختيارهايي اطلاق مي‌شود كه دارايي مبناي آن‌ها دارايي واقعي است. به‌عنوان مثال ساختمان يا كارخانه دارايي‌هاي واقعي‌اند.</a:t>
          </a:r>
          <a:endParaRPr lang="en-US">
            <a:cs typeface="B Zar" pitchFamily="2" charset="-78"/>
          </a:endParaRPr>
        </a:p>
      </dgm:t>
    </dgm:pt>
    <dgm:pt modelId="{F2790584-12E2-4C00-A65C-14D55180DEC4}" type="parTrans" cxnId="{F438D668-0913-402C-A4B8-E98CB8587676}">
      <dgm:prSet/>
      <dgm:spPr/>
      <dgm:t>
        <a:bodyPr/>
        <a:lstStyle/>
        <a:p>
          <a:pPr algn="justLow"/>
          <a:endParaRPr lang="en-US">
            <a:cs typeface="B Zar" pitchFamily="2" charset="-78"/>
          </a:endParaRPr>
        </a:p>
      </dgm:t>
    </dgm:pt>
    <dgm:pt modelId="{D71E9594-4469-4B69-8558-4DBA4CD64838}" type="sibTrans" cxnId="{F438D668-0913-402C-A4B8-E98CB8587676}">
      <dgm:prSet/>
      <dgm:spPr/>
      <dgm:t>
        <a:bodyPr/>
        <a:lstStyle/>
        <a:p>
          <a:pPr algn="justLow"/>
          <a:endParaRPr lang="en-US">
            <a:cs typeface="B Zar" pitchFamily="2" charset="-78"/>
          </a:endParaRPr>
        </a:p>
      </dgm:t>
    </dgm:pt>
    <dgm:pt modelId="{4101AB46-BCE2-469E-B9CC-7C5C0823EF01}" type="pres">
      <dgm:prSet presAssocID="{12DE8869-F417-404F-B723-307F865BBBA2}" presName="linearFlow" presStyleCnt="0">
        <dgm:presLayoutVars>
          <dgm:dir/>
          <dgm:animLvl val="lvl"/>
          <dgm:resizeHandles val="exact"/>
        </dgm:presLayoutVars>
      </dgm:prSet>
      <dgm:spPr/>
      <dgm:t>
        <a:bodyPr/>
        <a:lstStyle/>
        <a:p>
          <a:endParaRPr lang="en-US"/>
        </a:p>
      </dgm:t>
    </dgm:pt>
    <dgm:pt modelId="{992D71E9-4A67-47FC-990C-3FE4A5302253}" type="pres">
      <dgm:prSet presAssocID="{3AE10B1F-C820-4912-A27A-F2684BC7AEA0}" presName="composite" presStyleCnt="0"/>
      <dgm:spPr/>
    </dgm:pt>
    <dgm:pt modelId="{1D53DA6C-034E-4070-A0FC-F8C4CCE6F3B2}" type="pres">
      <dgm:prSet presAssocID="{3AE10B1F-C820-4912-A27A-F2684BC7AEA0}" presName="parentText" presStyleLbl="alignNode1" presStyleIdx="0" presStyleCnt="1">
        <dgm:presLayoutVars>
          <dgm:chMax val="1"/>
          <dgm:bulletEnabled val="1"/>
        </dgm:presLayoutVars>
      </dgm:prSet>
      <dgm:spPr/>
      <dgm:t>
        <a:bodyPr/>
        <a:lstStyle/>
        <a:p>
          <a:endParaRPr lang="en-US"/>
        </a:p>
      </dgm:t>
    </dgm:pt>
    <dgm:pt modelId="{10929006-DFA3-4E33-A079-ACF629B7519D}" type="pres">
      <dgm:prSet presAssocID="{3AE10B1F-C820-4912-A27A-F2684BC7AEA0}" presName="descendantText" presStyleLbl="alignAcc1" presStyleIdx="0" presStyleCnt="1">
        <dgm:presLayoutVars>
          <dgm:bulletEnabled val="1"/>
        </dgm:presLayoutVars>
      </dgm:prSet>
      <dgm:spPr/>
      <dgm:t>
        <a:bodyPr/>
        <a:lstStyle/>
        <a:p>
          <a:endParaRPr lang="en-US"/>
        </a:p>
      </dgm:t>
    </dgm:pt>
  </dgm:ptLst>
  <dgm:cxnLst>
    <dgm:cxn modelId="{A8F412E7-8134-40D9-92F5-7109865A594B}" srcId="{3AE10B1F-C820-4912-A27A-F2684BC7AEA0}" destId="{9A93AF5F-D6B4-4B1C-B2A1-40F28367C478}" srcOrd="0" destOrd="0" parTransId="{58ACB6F0-51AF-4937-A24F-16613DA5EF8F}" sibTransId="{AE23FE83-B4BA-4FFB-8EF1-AB3BEAA69457}"/>
    <dgm:cxn modelId="{F438D668-0913-402C-A4B8-E98CB8587676}" srcId="{3AE10B1F-C820-4912-A27A-F2684BC7AEA0}" destId="{14BDA6CB-B7F0-41DD-874A-3730F84AD129}" srcOrd="1" destOrd="0" parTransId="{F2790584-12E2-4C00-A65C-14D55180DEC4}" sibTransId="{D71E9594-4469-4B69-8558-4DBA4CD64838}"/>
    <dgm:cxn modelId="{46A5F761-A7DB-4519-9DB8-FA33EC82537F}" type="presOf" srcId="{14BDA6CB-B7F0-41DD-874A-3730F84AD129}" destId="{10929006-DFA3-4E33-A079-ACF629B7519D}" srcOrd="0" destOrd="1" presId="urn:microsoft.com/office/officeart/2005/8/layout/chevron2"/>
    <dgm:cxn modelId="{A5362FDD-2330-4650-BEE2-67F19CBF67D8}" type="presOf" srcId="{12DE8869-F417-404F-B723-307F865BBBA2}" destId="{4101AB46-BCE2-469E-B9CC-7C5C0823EF01}" srcOrd="0" destOrd="0" presId="urn:microsoft.com/office/officeart/2005/8/layout/chevron2"/>
    <dgm:cxn modelId="{8584F1F5-8E03-43CD-8B6B-67152493495D}" type="presOf" srcId="{3AE10B1F-C820-4912-A27A-F2684BC7AEA0}" destId="{1D53DA6C-034E-4070-A0FC-F8C4CCE6F3B2}" srcOrd="0" destOrd="0" presId="urn:microsoft.com/office/officeart/2005/8/layout/chevron2"/>
    <dgm:cxn modelId="{40DF6D89-B31C-4826-AD3F-7724D030E91F}" type="presOf" srcId="{9A93AF5F-D6B4-4B1C-B2A1-40F28367C478}" destId="{10929006-DFA3-4E33-A079-ACF629B7519D}" srcOrd="0" destOrd="0" presId="urn:microsoft.com/office/officeart/2005/8/layout/chevron2"/>
    <dgm:cxn modelId="{272F862C-6F48-4E4E-84BF-4D5AC5529FF5}" srcId="{12DE8869-F417-404F-B723-307F865BBBA2}" destId="{3AE10B1F-C820-4912-A27A-F2684BC7AEA0}" srcOrd="0" destOrd="0" parTransId="{6CF42BCA-C597-4250-AC5E-D5308A79D8F8}" sibTransId="{6C315BDD-3899-42A2-89A9-25EA773AAF39}"/>
    <dgm:cxn modelId="{68BD7A7D-0D8D-4522-B78F-C0E45922EE28}" type="presParOf" srcId="{4101AB46-BCE2-469E-B9CC-7C5C0823EF01}" destId="{992D71E9-4A67-47FC-990C-3FE4A5302253}" srcOrd="0" destOrd="0" presId="urn:microsoft.com/office/officeart/2005/8/layout/chevron2"/>
    <dgm:cxn modelId="{83759604-426E-4B22-93BD-128071210B1F}" type="presParOf" srcId="{992D71E9-4A67-47FC-990C-3FE4A5302253}" destId="{1D53DA6C-034E-4070-A0FC-F8C4CCE6F3B2}" srcOrd="0" destOrd="0" presId="urn:microsoft.com/office/officeart/2005/8/layout/chevron2"/>
    <dgm:cxn modelId="{C6BE51F6-0397-4E0A-BDD6-60F8CCCF793A}" type="presParOf" srcId="{992D71E9-4A67-47FC-990C-3FE4A5302253}" destId="{10929006-DFA3-4E33-A079-ACF629B751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620688-4385-4235-89C4-37AF5C732CB4}" type="doc">
      <dgm:prSet loTypeId="urn:microsoft.com/office/officeart/2005/8/layout/process3" loCatId="process" qsTypeId="urn:microsoft.com/office/officeart/2005/8/quickstyle/3d2" qsCatId="3D" csTypeId="urn:microsoft.com/office/officeart/2005/8/colors/colorful1#3" csCatId="colorful"/>
      <dgm:spPr/>
      <dgm:t>
        <a:bodyPr/>
        <a:lstStyle/>
        <a:p>
          <a:endParaRPr lang="en-US"/>
        </a:p>
      </dgm:t>
    </dgm:pt>
    <dgm:pt modelId="{C45F4987-7979-4EB8-8B1C-32F9F1123F51}">
      <dgm:prSet/>
      <dgm:spPr/>
      <dgm:t>
        <a:bodyPr/>
        <a:lstStyle/>
        <a:p>
          <a:pPr algn="ctr" rtl="1"/>
          <a:r>
            <a:rPr lang="fa-IR" b="1" dirty="0" smtClean="0">
              <a:cs typeface="B Zar" pitchFamily="2" charset="-78"/>
            </a:rPr>
            <a:t>مدل اختيار خريد ارزش زمين</a:t>
          </a:r>
          <a:endParaRPr lang="en-US" b="1" dirty="0">
            <a:cs typeface="B Zar" pitchFamily="2" charset="-78"/>
          </a:endParaRPr>
        </a:p>
      </dgm:t>
    </dgm:pt>
    <dgm:pt modelId="{1E5EFBAB-B1B9-4688-A7EF-EA00CFC93721}" type="parTrans" cxnId="{13504D25-EF67-45AB-956F-6D88D3AF90CE}">
      <dgm:prSet/>
      <dgm:spPr/>
      <dgm:t>
        <a:bodyPr/>
        <a:lstStyle/>
        <a:p>
          <a:endParaRPr lang="en-US">
            <a:cs typeface="B Zar" pitchFamily="2" charset="-78"/>
          </a:endParaRPr>
        </a:p>
      </dgm:t>
    </dgm:pt>
    <dgm:pt modelId="{392A81DB-AF28-4A30-B48A-BBD65A6EDAF4}" type="sibTrans" cxnId="{13504D25-EF67-45AB-956F-6D88D3AF90CE}">
      <dgm:prSet/>
      <dgm:spPr/>
      <dgm:t>
        <a:bodyPr/>
        <a:lstStyle/>
        <a:p>
          <a:endParaRPr lang="en-US">
            <a:cs typeface="B Zar" pitchFamily="2" charset="-78"/>
          </a:endParaRPr>
        </a:p>
      </dgm:t>
    </dgm:pt>
    <dgm:pt modelId="{F832F1FA-5088-40C8-8D63-0838559FBA17}">
      <dgm:prSet/>
      <dgm:spPr/>
      <dgm:t>
        <a:bodyPr/>
        <a:lstStyle/>
        <a:p>
          <a:pPr algn="justLow" rtl="1"/>
          <a:r>
            <a:rPr lang="fa-IR" dirty="0" smtClean="0">
              <a:cs typeface="B Zar" pitchFamily="2" charset="-78"/>
            </a:rPr>
            <a:t>بيان‌گر كاربرد نظريۀ اختيارهاي واقعي در زمينۀ املاك و مستغلات است. بر اساس اين مدل، ارزش زمين از اختياري حاصل مي‌شود كه صاحب زمين به‌طور ضمني دارد. اين اختيار به او حق انتخاب مي‌دهد كه روي زمين ساختماني بنا كند، و يا چنين كاري نكند. وي مي‌تواند با پرداخت هزينه‌هاي ساخت‌و‌ساز، زمين خود را به دارايي ارزشمندي بدل نمايد كه آن دارايي درآمد اجاره توليد مي‌كند. به‌طور كلي صاحب زمين اختيار دارد بناي فعلي زمين را ويران سازد و يا آن را بازسازي يا نوسازي (احيا) كند. </a:t>
          </a:r>
          <a:endParaRPr lang="en-US" dirty="0">
            <a:cs typeface="B Zar" pitchFamily="2" charset="-78"/>
          </a:endParaRPr>
        </a:p>
      </dgm:t>
    </dgm:pt>
    <dgm:pt modelId="{EA206010-9589-4B24-AF79-C857F08E3B79}" type="parTrans" cxnId="{106E6CC6-2BD6-49BE-BB65-3EFB1CE8C748}">
      <dgm:prSet/>
      <dgm:spPr/>
      <dgm:t>
        <a:bodyPr/>
        <a:lstStyle/>
        <a:p>
          <a:endParaRPr lang="en-US">
            <a:cs typeface="B Zar" pitchFamily="2" charset="-78"/>
          </a:endParaRPr>
        </a:p>
      </dgm:t>
    </dgm:pt>
    <dgm:pt modelId="{31A719CF-9CA9-4DD0-BC74-667C72E9DC3F}" type="sibTrans" cxnId="{106E6CC6-2BD6-49BE-BB65-3EFB1CE8C748}">
      <dgm:prSet/>
      <dgm:spPr/>
      <dgm:t>
        <a:bodyPr/>
        <a:lstStyle/>
        <a:p>
          <a:endParaRPr lang="en-US">
            <a:cs typeface="B Zar" pitchFamily="2" charset="-78"/>
          </a:endParaRPr>
        </a:p>
      </dgm:t>
    </dgm:pt>
    <dgm:pt modelId="{04DD0DA6-C6A5-40A2-B1A9-46386B902990}" type="pres">
      <dgm:prSet presAssocID="{51620688-4385-4235-89C4-37AF5C732CB4}" presName="linearFlow" presStyleCnt="0">
        <dgm:presLayoutVars>
          <dgm:dir/>
          <dgm:animLvl val="lvl"/>
          <dgm:resizeHandles val="exact"/>
        </dgm:presLayoutVars>
      </dgm:prSet>
      <dgm:spPr/>
      <dgm:t>
        <a:bodyPr/>
        <a:lstStyle/>
        <a:p>
          <a:endParaRPr lang="en-US"/>
        </a:p>
      </dgm:t>
    </dgm:pt>
    <dgm:pt modelId="{E107295E-1534-478D-9D45-9F2AAB0EF364}" type="pres">
      <dgm:prSet presAssocID="{C45F4987-7979-4EB8-8B1C-32F9F1123F51}" presName="composite" presStyleCnt="0"/>
      <dgm:spPr/>
    </dgm:pt>
    <dgm:pt modelId="{4DD8D1EA-6C50-4173-B31C-D92873A4AF74}" type="pres">
      <dgm:prSet presAssocID="{C45F4987-7979-4EB8-8B1C-32F9F1123F51}" presName="parTx" presStyleLbl="node1" presStyleIdx="0" presStyleCnt="1">
        <dgm:presLayoutVars>
          <dgm:chMax val="0"/>
          <dgm:chPref val="0"/>
          <dgm:bulletEnabled val="1"/>
        </dgm:presLayoutVars>
      </dgm:prSet>
      <dgm:spPr/>
      <dgm:t>
        <a:bodyPr/>
        <a:lstStyle/>
        <a:p>
          <a:endParaRPr lang="en-US"/>
        </a:p>
      </dgm:t>
    </dgm:pt>
    <dgm:pt modelId="{942BD942-4F62-49D4-A3CD-2D7E748F6458}" type="pres">
      <dgm:prSet presAssocID="{C45F4987-7979-4EB8-8B1C-32F9F1123F51}" presName="parSh" presStyleLbl="node1" presStyleIdx="0" presStyleCnt="1"/>
      <dgm:spPr/>
      <dgm:t>
        <a:bodyPr/>
        <a:lstStyle/>
        <a:p>
          <a:endParaRPr lang="en-US"/>
        </a:p>
      </dgm:t>
    </dgm:pt>
    <dgm:pt modelId="{D9104FD3-93FB-4287-B351-8AE180B77260}" type="pres">
      <dgm:prSet presAssocID="{C45F4987-7979-4EB8-8B1C-32F9F1123F51}" presName="desTx" presStyleLbl="fgAcc1" presStyleIdx="0" presStyleCnt="1">
        <dgm:presLayoutVars>
          <dgm:bulletEnabled val="1"/>
        </dgm:presLayoutVars>
      </dgm:prSet>
      <dgm:spPr/>
      <dgm:t>
        <a:bodyPr/>
        <a:lstStyle/>
        <a:p>
          <a:endParaRPr lang="en-US"/>
        </a:p>
      </dgm:t>
    </dgm:pt>
  </dgm:ptLst>
  <dgm:cxnLst>
    <dgm:cxn modelId="{106E6CC6-2BD6-49BE-BB65-3EFB1CE8C748}" srcId="{C45F4987-7979-4EB8-8B1C-32F9F1123F51}" destId="{F832F1FA-5088-40C8-8D63-0838559FBA17}" srcOrd="0" destOrd="0" parTransId="{EA206010-9589-4B24-AF79-C857F08E3B79}" sibTransId="{31A719CF-9CA9-4DD0-BC74-667C72E9DC3F}"/>
    <dgm:cxn modelId="{13504D25-EF67-45AB-956F-6D88D3AF90CE}" srcId="{51620688-4385-4235-89C4-37AF5C732CB4}" destId="{C45F4987-7979-4EB8-8B1C-32F9F1123F51}" srcOrd="0" destOrd="0" parTransId="{1E5EFBAB-B1B9-4688-A7EF-EA00CFC93721}" sibTransId="{392A81DB-AF28-4A30-B48A-BBD65A6EDAF4}"/>
    <dgm:cxn modelId="{AEFE5356-3F80-4C7A-938D-39ABE011E5F3}" type="presOf" srcId="{F832F1FA-5088-40C8-8D63-0838559FBA17}" destId="{D9104FD3-93FB-4287-B351-8AE180B77260}" srcOrd="0" destOrd="0" presId="urn:microsoft.com/office/officeart/2005/8/layout/process3"/>
    <dgm:cxn modelId="{294BD28F-C417-4F23-A3BD-1F754A4E47F4}" type="presOf" srcId="{C45F4987-7979-4EB8-8B1C-32F9F1123F51}" destId="{4DD8D1EA-6C50-4173-B31C-D92873A4AF74}" srcOrd="0" destOrd="0" presId="urn:microsoft.com/office/officeart/2005/8/layout/process3"/>
    <dgm:cxn modelId="{5FDB2C03-F38E-424A-88E3-92B7954F7626}" type="presOf" srcId="{51620688-4385-4235-89C4-37AF5C732CB4}" destId="{04DD0DA6-C6A5-40A2-B1A9-46386B902990}" srcOrd="0" destOrd="0" presId="urn:microsoft.com/office/officeart/2005/8/layout/process3"/>
    <dgm:cxn modelId="{F46CBA68-C92E-470B-849B-6D3C9E2EE055}" type="presOf" srcId="{C45F4987-7979-4EB8-8B1C-32F9F1123F51}" destId="{942BD942-4F62-49D4-A3CD-2D7E748F6458}" srcOrd="1" destOrd="0" presId="urn:microsoft.com/office/officeart/2005/8/layout/process3"/>
    <dgm:cxn modelId="{53C2515A-3BA7-4147-ACFA-104C58735AB0}" type="presParOf" srcId="{04DD0DA6-C6A5-40A2-B1A9-46386B902990}" destId="{E107295E-1534-478D-9D45-9F2AAB0EF364}" srcOrd="0" destOrd="0" presId="urn:microsoft.com/office/officeart/2005/8/layout/process3"/>
    <dgm:cxn modelId="{E1718462-4259-4B6D-9C83-041F33602DD5}" type="presParOf" srcId="{E107295E-1534-478D-9D45-9F2AAB0EF364}" destId="{4DD8D1EA-6C50-4173-B31C-D92873A4AF74}" srcOrd="0" destOrd="0" presId="urn:microsoft.com/office/officeart/2005/8/layout/process3"/>
    <dgm:cxn modelId="{6941E69F-3095-4277-9F56-55B4A80AF697}" type="presParOf" srcId="{E107295E-1534-478D-9D45-9F2AAB0EF364}" destId="{942BD942-4F62-49D4-A3CD-2D7E748F6458}" srcOrd="1" destOrd="0" presId="urn:microsoft.com/office/officeart/2005/8/layout/process3"/>
    <dgm:cxn modelId="{0DF62B9A-A21D-45E2-A462-1C323E5ED01A}" type="presParOf" srcId="{E107295E-1534-478D-9D45-9F2AAB0EF364}" destId="{D9104FD3-93FB-4287-B351-8AE180B7726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F4860D-6588-4975-BE2C-8BEF7626D1E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A1BF17B-6AA5-41A1-A2EF-484229BCDE69}">
      <dgm:prSet/>
      <dgm:spPr/>
      <dgm:t>
        <a:bodyPr/>
        <a:lstStyle/>
        <a:p>
          <a:pPr rtl="1"/>
          <a:r>
            <a:rPr lang="fa-IR" smtClean="0">
              <a:cs typeface="B Zar" pitchFamily="2" charset="-78"/>
            </a:rPr>
            <a:t>دارندۀ اختیار</a:t>
          </a:r>
          <a:endParaRPr lang="en-US">
            <a:cs typeface="B Zar" pitchFamily="2" charset="-78"/>
          </a:endParaRPr>
        </a:p>
      </dgm:t>
    </dgm:pt>
    <dgm:pt modelId="{4FB08881-2C16-43CF-8056-6EFEF03BE06E}" type="parTrans" cxnId="{38208BD1-6EFB-4124-8920-CEAA70D7F39F}">
      <dgm:prSet/>
      <dgm:spPr/>
      <dgm:t>
        <a:bodyPr/>
        <a:lstStyle/>
        <a:p>
          <a:endParaRPr lang="en-US">
            <a:cs typeface="B Zar" pitchFamily="2" charset="-78"/>
          </a:endParaRPr>
        </a:p>
      </dgm:t>
    </dgm:pt>
    <dgm:pt modelId="{E2289EB9-4EFE-49E3-8E77-A3A8B4C0EF27}" type="sibTrans" cxnId="{38208BD1-6EFB-4124-8920-CEAA70D7F39F}">
      <dgm:prSet/>
      <dgm:spPr/>
      <dgm:t>
        <a:bodyPr/>
        <a:lstStyle/>
        <a:p>
          <a:endParaRPr lang="en-US">
            <a:cs typeface="B Zar" pitchFamily="2" charset="-78"/>
          </a:endParaRPr>
        </a:p>
      </dgm:t>
    </dgm:pt>
    <dgm:pt modelId="{2D7D7F19-81D2-4674-A4D2-FA2A545D89C0}">
      <dgm:prSet/>
      <dgm:spPr/>
      <dgm:t>
        <a:bodyPr/>
        <a:lstStyle/>
        <a:p>
          <a:pPr rtl="1"/>
          <a:r>
            <a:rPr lang="fa-IR" smtClean="0">
              <a:cs typeface="B Zar" pitchFamily="2" charset="-78"/>
            </a:rPr>
            <a:t>صاحب زمین</a:t>
          </a:r>
          <a:endParaRPr lang="en-US">
            <a:cs typeface="B Zar" pitchFamily="2" charset="-78"/>
          </a:endParaRPr>
        </a:p>
      </dgm:t>
    </dgm:pt>
    <dgm:pt modelId="{A1CC2C0C-0308-4C89-9EE6-3F4FCF46AF6C}" type="parTrans" cxnId="{19D3BAE8-3359-4ED9-8494-E241BEC73FA7}">
      <dgm:prSet/>
      <dgm:spPr/>
      <dgm:t>
        <a:bodyPr/>
        <a:lstStyle/>
        <a:p>
          <a:endParaRPr lang="en-US">
            <a:cs typeface="B Zar" pitchFamily="2" charset="-78"/>
          </a:endParaRPr>
        </a:p>
      </dgm:t>
    </dgm:pt>
    <dgm:pt modelId="{BDB6774D-09F9-44EC-B422-3BA4F02DCD07}" type="sibTrans" cxnId="{19D3BAE8-3359-4ED9-8494-E241BEC73FA7}">
      <dgm:prSet/>
      <dgm:spPr/>
      <dgm:t>
        <a:bodyPr/>
        <a:lstStyle/>
        <a:p>
          <a:endParaRPr lang="en-US">
            <a:cs typeface="B Zar" pitchFamily="2" charset="-78"/>
          </a:endParaRPr>
        </a:p>
      </dgm:t>
    </dgm:pt>
    <dgm:pt modelId="{F8E24484-EEDD-44DC-B1D3-CC111CBB7721}">
      <dgm:prSet/>
      <dgm:spPr/>
      <dgm:t>
        <a:bodyPr/>
        <a:lstStyle/>
        <a:p>
          <a:pPr rtl="1"/>
          <a:r>
            <a:rPr lang="fa-IR" smtClean="0">
              <a:cs typeface="B Zar" pitchFamily="2" charset="-78"/>
            </a:rPr>
            <a:t>واگذارندۀ اختیار </a:t>
          </a:r>
          <a:endParaRPr lang="en-US">
            <a:cs typeface="B Zar" pitchFamily="2" charset="-78"/>
          </a:endParaRPr>
        </a:p>
      </dgm:t>
    </dgm:pt>
    <dgm:pt modelId="{E56170A2-F8E3-4E1A-83F9-E7541AE04414}" type="parTrans" cxnId="{5465959A-AC64-43DB-976A-7EBA408164F1}">
      <dgm:prSet/>
      <dgm:spPr/>
      <dgm:t>
        <a:bodyPr/>
        <a:lstStyle/>
        <a:p>
          <a:endParaRPr lang="en-US">
            <a:cs typeface="B Zar" pitchFamily="2" charset="-78"/>
          </a:endParaRPr>
        </a:p>
      </dgm:t>
    </dgm:pt>
    <dgm:pt modelId="{E548B7ED-DE92-4603-B329-2A1BD229FC77}" type="sibTrans" cxnId="{5465959A-AC64-43DB-976A-7EBA408164F1}">
      <dgm:prSet/>
      <dgm:spPr/>
      <dgm:t>
        <a:bodyPr/>
        <a:lstStyle/>
        <a:p>
          <a:endParaRPr lang="en-US">
            <a:cs typeface="B Zar" pitchFamily="2" charset="-78"/>
          </a:endParaRPr>
        </a:p>
      </dgm:t>
    </dgm:pt>
    <dgm:pt modelId="{C8568BF6-5402-4728-8CD9-431629D380AC}">
      <dgm:prSet/>
      <dgm:spPr/>
      <dgm:t>
        <a:bodyPr/>
        <a:lstStyle/>
        <a:p>
          <a:pPr rtl="1"/>
          <a:r>
            <a:rPr lang="fa-IR" smtClean="0">
              <a:cs typeface="B Zar" pitchFamily="2" charset="-78"/>
            </a:rPr>
            <a:t>فروشندۀ زمین</a:t>
          </a:r>
          <a:endParaRPr lang="en-US">
            <a:cs typeface="B Zar" pitchFamily="2" charset="-78"/>
          </a:endParaRPr>
        </a:p>
      </dgm:t>
    </dgm:pt>
    <dgm:pt modelId="{4F653F1C-9DCF-4ACD-80B6-F2624A5AED99}" type="parTrans" cxnId="{6EE82B15-0673-41F4-9448-AEE497D17A34}">
      <dgm:prSet/>
      <dgm:spPr/>
      <dgm:t>
        <a:bodyPr/>
        <a:lstStyle/>
        <a:p>
          <a:endParaRPr lang="en-US">
            <a:cs typeface="B Zar" pitchFamily="2" charset="-78"/>
          </a:endParaRPr>
        </a:p>
      </dgm:t>
    </dgm:pt>
    <dgm:pt modelId="{A6F3AE85-FC3A-497F-8B89-9244E7EC0F19}" type="sibTrans" cxnId="{6EE82B15-0673-41F4-9448-AEE497D17A34}">
      <dgm:prSet/>
      <dgm:spPr/>
      <dgm:t>
        <a:bodyPr/>
        <a:lstStyle/>
        <a:p>
          <a:endParaRPr lang="en-US">
            <a:cs typeface="B Zar" pitchFamily="2" charset="-78"/>
          </a:endParaRPr>
        </a:p>
      </dgm:t>
    </dgm:pt>
    <dgm:pt modelId="{559E21C4-EFA0-4070-8DCD-72704BCCE9B6}">
      <dgm:prSet/>
      <dgm:spPr/>
      <dgm:t>
        <a:bodyPr/>
        <a:lstStyle/>
        <a:p>
          <a:pPr rtl="1"/>
          <a:r>
            <a:rPr lang="fa-IR" smtClean="0">
              <a:cs typeface="B Zar" pitchFamily="2" charset="-78"/>
            </a:rPr>
            <a:t>دارایی پایه </a:t>
          </a:r>
          <a:endParaRPr lang="en-US">
            <a:cs typeface="B Zar" pitchFamily="2" charset="-78"/>
          </a:endParaRPr>
        </a:p>
      </dgm:t>
    </dgm:pt>
    <dgm:pt modelId="{EA1015DE-25FE-47CE-BF22-41AD9D8947DC}" type="parTrans" cxnId="{686848D0-C95B-4573-9D64-289B37AF9757}">
      <dgm:prSet/>
      <dgm:spPr/>
      <dgm:t>
        <a:bodyPr/>
        <a:lstStyle/>
        <a:p>
          <a:endParaRPr lang="en-US">
            <a:cs typeface="B Zar" pitchFamily="2" charset="-78"/>
          </a:endParaRPr>
        </a:p>
      </dgm:t>
    </dgm:pt>
    <dgm:pt modelId="{9534A3B7-B5F4-410C-AC6D-A92F49010CAE}" type="sibTrans" cxnId="{686848D0-C95B-4573-9D64-289B37AF9757}">
      <dgm:prSet/>
      <dgm:spPr/>
      <dgm:t>
        <a:bodyPr/>
        <a:lstStyle/>
        <a:p>
          <a:endParaRPr lang="en-US">
            <a:cs typeface="B Zar" pitchFamily="2" charset="-78"/>
          </a:endParaRPr>
        </a:p>
      </dgm:t>
    </dgm:pt>
    <dgm:pt modelId="{E821CA71-0919-48DB-BB82-7023DD2C7B4A}">
      <dgm:prSet/>
      <dgm:spPr/>
      <dgm:t>
        <a:bodyPr/>
        <a:lstStyle/>
        <a:p>
          <a:pPr rtl="1"/>
          <a:r>
            <a:rPr lang="fa-IR" smtClean="0">
              <a:cs typeface="B Zar" pitchFamily="2" charset="-78"/>
            </a:rPr>
            <a:t>زمین</a:t>
          </a:r>
          <a:endParaRPr lang="en-US">
            <a:cs typeface="B Zar" pitchFamily="2" charset="-78"/>
          </a:endParaRPr>
        </a:p>
      </dgm:t>
    </dgm:pt>
    <dgm:pt modelId="{C1F55B7F-2D5B-485F-8E28-0BC169B1D6FD}" type="parTrans" cxnId="{0DECE7BB-868D-4267-B587-85859C8B3917}">
      <dgm:prSet/>
      <dgm:spPr/>
      <dgm:t>
        <a:bodyPr/>
        <a:lstStyle/>
        <a:p>
          <a:endParaRPr lang="en-US">
            <a:cs typeface="B Zar" pitchFamily="2" charset="-78"/>
          </a:endParaRPr>
        </a:p>
      </dgm:t>
    </dgm:pt>
    <dgm:pt modelId="{ADFF34DC-7B7D-4263-A17A-DCA7E68753C3}" type="sibTrans" cxnId="{0DECE7BB-868D-4267-B587-85859C8B3917}">
      <dgm:prSet/>
      <dgm:spPr/>
      <dgm:t>
        <a:bodyPr/>
        <a:lstStyle/>
        <a:p>
          <a:endParaRPr lang="en-US">
            <a:cs typeface="B Zar" pitchFamily="2" charset="-78"/>
          </a:endParaRPr>
        </a:p>
      </dgm:t>
    </dgm:pt>
    <dgm:pt modelId="{37DC5FAB-EC9E-4F95-AB7E-1840BA543023}">
      <dgm:prSet/>
      <dgm:spPr/>
      <dgm:t>
        <a:bodyPr/>
        <a:lstStyle/>
        <a:p>
          <a:pPr rtl="1"/>
          <a:r>
            <a:rPr lang="fa-IR" smtClean="0">
              <a:cs typeface="B Zar" pitchFamily="2" charset="-78"/>
            </a:rPr>
            <a:t>قیمت اعمال </a:t>
          </a:r>
          <a:endParaRPr lang="en-US">
            <a:cs typeface="B Zar" pitchFamily="2" charset="-78"/>
          </a:endParaRPr>
        </a:p>
      </dgm:t>
    </dgm:pt>
    <dgm:pt modelId="{6E38C465-A034-4CF2-98A3-F40C478C7D50}" type="parTrans" cxnId="{03F80CB7-B156-4AE5-BD24-927677576343}">
      <dgm:prSet/>
      <dgm:spPr/>
      <dgm:t>
        <a:bodyPr/>
        <a:lstStyle/>
        <a:p>
          <a:endParaRPr lang="en-US">
            <a:cs typeface="B Zar" pitchFamily="2" charset="-78"/>
          </a:endParaRPr>
        </a:p>
      </dgm:t>
    </dgm:pt>
    <dgm:pt modelId="{B7F8679D-6999-4719-B374-7E90A99AD572}" type="sibTrans" cxnId="{03F80CB7-B156-4AE5-BD24-927677576343}">
      <dgm:prSet/>
      <dgm:spPr/>
      <dgm:t>
        <a:bodyPr/>
        <a:lstStyle/>
        <a:p>
          <a:endParaRPr lang="en-US">
            <a:cs typeface="B Zar" pitchFamily="2" charset="-78"/>
          </a:endParaRPr>
        </a:p>
      </dgm:t>
    </dgm:pt>
    <dgm:pt modelId="{1C337F04-31BB-40C0-9150-E914A31A0BD5}">
      <dgm:prSet/>
      <dgm:spPr/>
      <dgm:t>
        <a:bodyPr/>
        <a:lstStyle/>
        <a:p>
          <a:pPr rtl="1"/>
          <a:r>
            <a:rPr lang="fa-IR" smtClean="0">
              <a:cs typeface="B Zar" pitchFamily="2" charset="-78"/>
            </a:rPr>
            <a:t>هزینه‌های ساخت‌وساز</a:t>
          </a:r>
          <a:endParaRPr lang="en-US">
            <a:cs typeface="B Zar" pitchFamily="2" charset="-78"/>
          </a:endParaRPr>
        </a:p>
      </dgm:t>
    </dgm:pt>
    <dgm:pt modelId="{27AF2541-8E1D-47C3-938E-28DED2A0D04B}" type="parTrans" cxnId="{F7E806DA-83F4-4D90-8A79-56147D2F367A}">
      <dgm:prSet/>
      <dgm:spPr/>
      <dgm:t>
        <a:bodyPr/>
        <a:lstStyle/>
        <a:p>
          <a:endParaRPr lang="en-US">
            <a:cs typeface="B Zar" pitchFamily="2" charset="-78"/>
          </a:endParaRPr>
        </a:p>
      </dgm:t>
    </dgm:pt>
    <dgm:pt modelId="{18A91751-591C-4C3E-980F-982288250030}" type="sibTrans" cxnId="{F7E806DA-83F4-4D90-8A79-56147D2F367A}">
      <dgm:prSet/>
      <dgm:spPr/>
      <dgm:t>
        <a:bodyPr/>
        <a:lstStyle/>
        <a:p>
          <a:endParaRPr lang="en-US">
            <a:cs typeface="B Zar" pitchFamily="2" charset="-78"/>
          </a:endParaRPr>
        </a:p>
      </dgm:t>
    </dgm:pt>
    <dgm:pt modelId="{6A263A37-B58A-4894-B0C6-6C15A21A1524}">
      <dgm:prSet/>
      <dgm:spPr/>
      <dgm:t>
        <a:bodyPr/>
        <a:lstStyle/>
        <a:p>
          <a:pPr rtl="1"/>
          <a:r>
            <a:rPr lang="fa-IR" smtClean="0">
              <a:cs typeface="B Zar" pitchFamily="2" charset="-78"/>
            </a:rPr>
            <a:t>سررسید</a:t>
          </a:r>
          <a:endParaRPr lang="en-US">
            <a:cs typeface="B Zar" pitchFamily="2" charset="-78"/>
          </a:endParaRPr>
        </a:p>
      </dgm:t>
    </dgm:pt>
    <dgm:pt modelId="{638F1118-57D5-4527-989C-363295E6BDE3}" type="parTrans" cxnId="{5FA9E73D-F7D2-4643-93B1-F155C3C31B20}">
      <dgm:prSet/>
      <dgm:spPr/>
      <dgm:t>
        <a:bodyPr/>
        <a:lstStyle/>
        <a:p>
          <a:endParaRPr lang="en-US">
            <a:cs typeface="B Zar" pitchFamily="2" charset="-78"/>
          </a:endParaRPr>
        </a:p>
      </dgm:t>
    </dgm:pt>
    <dgm:pt modelId="{250FAA40-0113-4334-8CD8-2462BDDBB0FC}" type="sibTrans" cxnId="{5FA9E73D-F7D2-4643-93B1-F155C3C31B20}">
      <dgm:prSet/>
      <dgm:spPr/>
      <dgm:t>
        <a:bodyPr/>
        <a:lstStyle/>
        <a:p>
          <a:endParaRPr lang="en-US">
            <a:cs typeface="B Zar" pitchFamily="2" charset="-78"/>
          </a:endParaRPr>
        </a:p>
      </dgm:t>
    </dgm:pt>
    <dgm:pt modelId="{AF031A48-A9D5-4CB9-8B81-DAB2CC52611B}">
      <dgm:prSet/>
      <dgm:spPr/>
      <dgm:t>
        <a:bodyPr/>
        <a:lstStyle/>
        <a:p>
          <a:pPr rtl="1"/>
          <a:r>
            <a:rPr lang="fa-IR" smtClean="0">
              <a:cs typeface="B Zar" pitchFamily="2" charset="-78"/>
            </a:rPr>
            <a:t>نامحدود</a:t>
          </a:r>
          <a:endParaRPr lang="en-US">
            <a:cs typeface="B Zar" pitchFamily="2" charset="-78"/>
          </a:endParaRPr>
        </a:p>
      </dgm:t>
    </dgm:pt>
    <dgm:pt modelId="{10BEA5F6-0590-4685-BBC5-B4E7889B32CD}" type="parTrans" cxnId="{644E73E6-DF00-43F0-8E08-D922F82A8CD7}">
      <dgm:prSet/>
      <dgm:spPr/>
      <dgm:t>
        <a:bodyPr/>
        <a:lstStyle/>
        <a:p>
          <a:endParaRPr lang="en-US">
            <a:cs typeface="B Zar" pitchFamily="2" charset="-78"/>
          </a:endParaRPr>
        </a:p>
      </dgm:t>
    </dgm:pt>
    <dgm:pt modelId="{B5098D90-568B-49F3-8DEE-BE5BEF9BEB0B}" type="sibTrans" cxnId="{644E73E6-DF00-43F0-8E08-D922F82A8CD7}">
      <dgm:prSet/>
      <dgm:spPr/>
      <dgm:t>
        <a:bodyPr/>
        <a:lstStyle/>
        <a:p>
          <a:endParaRPr lang="en-US">
            <a:cs typeface="B Zar" pitchFamily="2" charset="-78"/>
          </a:endParaRPr>
        </a:p>
      </dgm:t>
    </dgm:pt>
    <dgm:pt modelId="{5B6F749D-4001-431D-B123-C9C7096F50FB}" type="pres">
      <dgm:prSet presAssocID="{01F4860D-6588-4975-BE2C-8BEF7626D1E6}" presName="Name0" presStyleCnt="0">
        <dgm:presLayoutVars>
          <dgm:dir/>
          <dgm:animLvl val="lvl"/>
          <dgm:resizeHandles val="exact"/>
        </dgm:presLayoutVars>
      </dgm:prSet>
      <dgm:spPr/>
      <dgm:t>
        <a:bodyPr/>
        <a:lstStyle/>
        <a:p>
          <a:endParaRPr lang="en-US"/>
        </a:p>
      </dgm:t>
    </dgm:pt>
    <dgm:pt modelId="{FFC64721-E419-477F-97D4-99D1ECBFCE82}" type="pres">
      <dgm:prSet presAssocID="{2A1BF17B-6AA5-41A1-A2EF-484229BCDE69}" presName="linNode" presStyleCnt="0"/>
      <dgm:spPr/>
    </dgm:pt>
    <dgm:pt modelId="{EB900798-13E8-4396-A1AA-FB095B36E8B1}" type="pres">
      <dgm:prSet presAssocID="{2A1BF17B-6AA5-41A1-A2EF-484229BCDE69}" presName="parentText" presStyleLbl="node1" presStyleIdx="0" presStyleCnt="5">
        <dgm:presLayoutVars>
          <dgm:chMax val="1"/>
          <dgm:bulletEnabled val="1"/>
        </dgm:presLayoutVars>
      </dgm:prSet>
      <dgm:spPr/>
      <dgm:t>
        <a:bodyPr/>
        <a:lstStyle/>
        <a:p>
          <a:endParaRPr lang="en-US"/>
        </a:p>
      </dgm:t>
    </dgm:pt>
    <dgm:pt modelId="{B0F7DEB2-046D-4923-AA80-7C2906D65ECA}" type="pres">
      <dgm:prSet presAssocID="{2A1BF17B-6AA5-41A1-A2EF-484229BCDE69}" presName="descendantText" presStyleLbl="alignAccFollowNode1" presStyleIdx="0" presStyleCnt="5">
        <dgm:presLayoutVars>
          <dgm:bulletEnabled val="1"/>
        </dgm:presLayoutVars>
      </dgm:prSet>
      <dgm:spPr/>
      <dgm:t>
        <a:bodyPr/>
        <a:lstStyle/>
        <a:p>
          <a:endParaRPr lang="en-US"/>
        </a:p>
      </dgm:t>
    </dgm:pt>
    <dgm:pt modelId="{82461527-A0E1-419B-A393-658B473C8303}" type="pres">
      <dgm:prSet presAssocID="{E2289EB9-4EFE-49E3-8E77-A3A8B4C0EF27}" presName="sp" presStyleCnt="0"/>
      <dgm:spPr/>
    </dgm:pt>
    <dgm:pt modelId="{B86D1357-F83B-44E6-8325-452128FF00EF}" type="pres">
      <dgm:prSet presAssocID="{F8E24484-EEDD-44DC-B1D3-CC111CBB7721}" presName="linNode" presStyleCnt="0"/>
      <dgm:spPr/>
    </dgm:pt>
    <dgm:pt modelId="{6525B5B3-6008-45FB-B7C3-78304CF1358D}" type="pres">
      <dgm:prSet presAssocID="{F8E24484-EEDD-44DC-B1D3-CC111CBB7721}" presName="parentText" presStyleLbl="node1" presStyleIdx="1" presStyleCnt="5">
        <dgm:presLayoutVars>
          <dgm:chMax val="1"/>
          <dgm:bulletEnabled val="1"/>
        </dgm:presLayoutVars>
      </dgm:prSet>
      <dgm:spPr/>
      <dgm:t>
        <a:bodyPr/>
        <a:lstStyle/>
        <a:p>
          <a:endParaRPr lang="en-US"/>
        </a:p>
      </dgm:t>
    </dgm:pt>
    <dgm:pt modelId="{57ECE34E-E706-4DCA-9903-CB7097A8596A}" type="pres">
      <dgm:prSet presAssocID="{F8E24484-EEDD-44DC-B1D3-CC111CBB7721}" presName="descendantText" presStyleLbl="alignAccFollowNode1" presStyleIdx="1" presStyleCnt="5">
        <dgm:presLayoutVars>
          <dgm:bulletEnabled val="1"/>
        </dgm:presLayoutVars>
      </dgm:prSet>
      <dgm:spPr/>
      <dgm:t>
        <a:bodyPr/>
        <a:lstStyle/>
        <a:p>
          <a:endParaRPr lang="en-US"/>
        </a:p>
      </dgm:t>
    </dgm:pt>
    <dgm:pt modelId="{01C7944C-8802-4848-8021-F3485A086EA6}" type="pres">
      <dgm:prSet presAssocID="{E548B7ED-DE92-4603-B329-2A1BD229FC77}" presName="sp" presStyleCnt="0"/>
      <dgm:spPr/>
    </dgm:pt>
    <dgm:pt modelId="{4F8A3FB1-16C7-48D5-A328-CFD2A1C0E6E2}" type="pres">
      <dgm:prSet presAssocID="{559E21C4-EFA0-4070-8DCD-72704BCCE9B6}" presName="linNode" presStyleCnt="0"/>
      <dgm:spPr/>
    </dgm:pt>
    <dgm:pt modelId="{68891EB8-81B3-42AB-851C-16E4DC588FD2}" type="pres">
      <dgm:prSet presAssocID="{559E21C4-EFA0-4070-8DCD-72704BCCE9B6}" presName="parentText" presStyleLbl="node1" presStyleIdx="2" presStyleCnt="5">
        <dgm:presLayoutVars>
          <dgm:chMax val="1"/>
          <dgm:bulletEnabled val="1"/>
        </dgm:presLayoutVars>
      </dgm:prSet>
      <dgm:spPr/>
      <dgm:t>
        <a:bodyPr/>
        <a:lstStyle/>
        <a:p>
          <a:endParaRPr lang="en-US"/>
        </a:p>
      </dgm:t>
    </dgm:pt>
    <dgm:pt modelId="{EB70F1AE-CB9E-4455-B695-F2CFC43F5FB9}" type="pres">
      <dgm:prSet presAssocID="{559E21C4-EFA0-4070-8DCD-72704BCCE9B6}" presName="descendantText" presStyleLbl="alignAccFollowNode1" presStyleIdx="2" presStyleCnt="5">
        <dgm:presLayoutVars>
          <dgm:bulletEnabled val="1"/>
        </dgm:presLayoutVars>
      </dgm:prSet>
      <dgm:spPr/>
      <dgm:t>
        <a:bodyPr/>
        <a:lstStyle/>
        <a:p>
          <a:endParaRPr lang="en-US"/>
        </a:p>
      </dgm:t>
    </dgm:pt>
    <dgm:pt modelId="{4B0BF2B8-5792-44A3-B96B-A0CFC7606B82}" type="pres">
      <dgm:prSet presAssocID="{9534A3B7-B5F4-410C-AC6D-A92F49010CAE}" presName="sp" presStyleCnt="0"/>
      <dgm:spPr/>
    </dgm:pt>
    <dgm:pt modelId="{FD9C4D1F-C26B-48D6-ABA4-6DFDE1C965AD}" type="pres">
      <dgm:prSet presAssocID="{37DC5FAB-EC9E-4F95-AB7E-1840BA543023}" presName="linNode" presStyleCnt="0"/>
      <dgm:spPr/>
    </dgm:pt>
    <dgm:pt modelId="{A12F407D-0EC1-45B8-9BB9-FD4AFE42E197}" type="pres">
      <dgm:prSet presAssocID="{37DC5FAB-EC9E-4F95-AB7E-1840BA543023}" presName="parentText" presStyleLbl="node1" presStyleIdx="3" presStyleCnt="5">
        <dgm:presLayoutVars>
          <dgm:chMax val="1"/>
          <dgm:bulletEnabled val="1"/>
        </dgm:presLayoutVars>
      </dgm:prSet>
      <dgm:spPr/>
      <dgm:t>
        <a:bodyPr/>
        <a:lstStyle/>
        <a:p>
          <a:endParaRPr lang="en-US"/>
        </a:p>
      </dgm:t>
    </dgm:pt>
    <dgm:pt modelId="{F6BBA24C-9584-4734-B748-FE3288B8E32D}" type="pres">
      <dgm:prSet presAssocID="{37DC5FAB-EC9E-4F95-AB7E-1840BA543023}" presName="descendantText" presStyleLbl="alignAccFollowNode1" presStyleIdx="3" presStyleCnt="5">
        <dgm:presLayoutVars>
          <dgm:bulletEnabled val="1"/>
        </dgm:presLayoutVars>
      </dgm:prSet>
      <dgm:spPr/>
      <dgm:t>
        <a:bodyPr/>
        <a:lstStyle/>
        <a:p>
          <a:endParaRPr lang="en-US"/>
        </a:p>
      </dgm:t>
    </dgm:pt>
    <dgm:pt modelId="{37CE06F3-0917-484E-8B1D-B528059B1F7F}" type="pres">
      <dgm:prSet presAssocID="{B7F8679D-6999-4719-B374-7E90A99AD572}" presName="sp" presStyleCnt="0"/>
      <dgm:spPr/>
    </dgm:pt>
    <dgm:pt modelId="{90067119-95CA-4719-A645-866801BD5B4C}" type="pres">
      <dgm:prSet presAssocID="{6A263A37-B58A-4894-B0C6-6C15A21A1524}" presName="linNode" presStyleCnt="0"/>
      <dgm:spPr/>
    </dgm:pt>
    <dgm:pt modelId="{8ACEB713-15FC-4A6E-9FA3-281192802F52}" type="pres">
      <dgm:prSet presAssocID="{6A263A37-B58A-4894-B0C6-6C15A21A1524}" presName="parentText" presStyleLbl="node1" presStyleIdx="4" presStyleCnt="5">
        <dgm:presLayoutVars>
          <dgm:chMax val="1"/>
          <dgm:bulletEnabled val="1"/>
        </dgm:presLayoutVars>
      </dgm:prSet>
      <dgm:spPr/>
      <dgm:t>
        <a:bodyPr/>
        <a:lstStyle/>
        <a:p>
          <a:endParaRPr lang="en-US"/>
        </a:p>
      </dgm:t>
    </dgm:pt>
    <dgm:pt modelId="{16992C34-75C6-488B-8BD1-C8AFE1BDCE8B}" type="pres">
      <dgm:prSet presAssocID="{6A263A37-B58A-4894-B0C6-6C15A21A1524}" presName="descendantText" presStyleLbl="alignAccFollowNode1" presStyleIdx="4" presStyleCnt="5">
        <dgm:presLayoutVars>
          <dgm:bulletEnabled val="1"/>
        </dgm:presLayoutVars>
      </dgm:prSet>
      <dgm:spPr/>
      <dgm:t>
        <a:bodyPr/>
        <a:lstStyle/>
        <a:p>
          <a:endParaRPr lang="en-US"/>
        </a:p>
      </dgm:t>
    </dgm:pt>
  </dgm:ptLst>
  <dgm:cxnLst>
    <dgm:cxn modelId="{6EE82B15-0673-41F4-9448-AEE497D17A34}" srcId="{F8E24484-EEDD-44DC-B1D3-CC111CBB7721}" destId="{C8568BF6-5402-4728-8CD9-431629D380AC}" srcOrd="0" destOrd="0" parTransId="{4F653F1C-9DCF-4ACD-80B6-F2624A5AED99}" sibTransId="{A6F3AE85-FC3A-497F-8B89-9244E7EC0F19}"/>
    <dgm:cxn modelId="{630F5C7F-683E-4658-857D-FC021F9F9036}" type="presOf" srcId="{2A1BF17B-6AA5-41A1-A2EF-484229BCDE69}" destId="{EB900798-13E8-4396-A1AA-FB095B36E8B1}" srcOrd="0" destOrd="0" presId="urn:microsoft.com/office/officeart/2005/8/layout/vList5"/>
    <dgm:cxn modelId="{9BA91833-36C0-4D91-A48A-BB33F9A38E68}" type="presOf" srcId="{C8568BF6-5402-4728-8CD9-431629D380AC}" destId="{57ECE34E-E706-4DCA-9903-CB7097A8596A}" srcOrd="0" destOrd="0" presId="urn:microsoft.com/office/officeart/2005/8/layout/vList5"/>
    <dgm:cxn modelId="{47600BA9-1756-4817-A4B8-253CBF49FA52}" type="presOf" srcId="{37DC5FAB-EC9E-4F95-AB7E-1840BA543023}" destId="{A12F407D-0EC1-45B8-9BB9-FD4AFE42E197}" srcOrd="0" destOrd="0" presId="urn:microsoft.com/office/officeart/2005/8/layout/vList5"/>
    <dgm:cxn modelId="{0DECE7BB-868D-4267-B587-85859C8B3917}" srcId="{559E21C4-EFA0-4070-8DCD-72704BCCE9B6}" destId="{E821CA71-0919-48DB-BB82-7023DD2C7B4A}" srcOrd="0" destOrd="0" parTransId="{C1F55B7F-2D5B-485F-8E28-0BC169B1D6FD}" sibTransId="{ADFF34DC-7B7D-4263-A17A-DCA7E68753C3}"/>
    <dgm:cxn modelId="{7E5BD13D-BDA4-4D96-8D05-ECCEF7F63A08}" type="presOf" srcId="{01F4860D-6588-4975-BE2C-8BEF7626D1E6}" destId="{5B6F749D-4001-431D-B123-C9C7096F50FB}" srcOrd="0" destOrd="0" presId="urn:microsoft.com/office/officeart/2005/8/layout/vList5"/>
    <dgm:cxn modelId="{38208BD1-6EFB-4124-8920-CEAA70D7F39F}" srcId="{01F4860D-6588-4975-BE2C-8BEF7626D1E6}" destId="{2A1BF17B-6AA5-41A1-A2EF-484229BCDE69}" srcOrd="0" destOrd="0" parTransId="{4FB08881-2C16-43CF-8056-6EFEF03BE06E}" sibTransId="{E2289EB9-4EFE-49E3-8E77-A3A8B4C0EF27}"/>
    <dgm:cxn modelId="{4B89EAB0-62B0-4FC9-B8B0-9BAFB4040531}" type="presOf" srcId="{1C337F04-31BB-40C0-9150-E914A31A0BD5}" destId="{F6BBA24C-9584-4734-B748-FE3288B8E32D}" srcOrd="0" destOrd="0" presId="urn:microsoft.com/office/officeart/2005/8/layout/vList5"/>
    <dgm:cxn modelId="{19D3BAE8-3359-4ED9-8494-E241BEC73FA7}" srcId="{2A1BF17B-6AA5-41A1-A2EF-484229BCDE69}" destId="{2D7D7F19-81D2-4674-A4D2-FA2A545D89C0}" srcOrd="0" destOrd="0" parTransId="{A1CC2C0C-0308-4C89-9EE6-3F4FCF46AF6C}" sibTransId="{BDB6774D-09F9-44EC-B422-3BA4F02DCD07}"/>
    <dgm:cxn modelId="{F7E806DA-83F4-4D90-8A79-56147D2F367A}" srcId="{37DC5FAB-EC9E-4F95-AB7E-1840BA543023}" destId="{1C337F04-31BB-40C0-9150-E914A31A0BD5}" srcOrd="0" destOrd="0" parTransId="{27AF2541-8E1D-47C3-938E-28DED2A0D04B}" sibTransId="{18A91751-591C-4C3E-980F-982288250030}"/>
    <dgm:cxn modelId="{5465959A-AC64-43DB-976A-7EBA408164F1}" srcId="{01F4860D-6588-4975-BE2C-8BEF7626D1E6}" destId="{F8E24484-EEDD-44DC-B1D3-CC111CBB7721}" srcOrd="1" destOrd="0" parTransId="{E56170A2-F8E3-4E1A-83F9-E7541AE04414}" sibTransId="{E548B7ED-DE92-4603-B329-2A1BD229FC77}"/>
    <dgm:cxn modelId="{3E8F3CEC-6AC3-426E-BACD-502151AC58C7}" type="presOf" srcId="{6A263A37-B58A-4894-B0C6-6C15A21A1524}" destId="{8ACEB713-15FC-4A6E-9FA3-281192802F52}" srcOrd="0" destOrd="0" presId="urn:microsoft.com/office/officeart/2005/8/layout/vList5"/>
    <dgm:cxn modelId="{E1EA7DD6-D5F6-4193-9AE3-7B201D6F3F02}" type="presOf" srcId="{E821CA71-0919-48DB-BB82-7023DD2C7B4A}" destId="{EB70F1AE-CB9E-4455-B695-F2CFC43F5FB9}" srcOrd="0" destOrd="0" presId="urn:microsoft.com/office/officeart/2005/8/layout/vList5"/>
    <dgm:cxn modelId="{A5554ECA-8B19-4659-81D9-30634A802DC2}" type="presOf" srcId="{559E21C4-EFA0-4070-8DCD-72704BCCE9B6}" destId="{68891EB8-81B3-42AB-851C-16E4DC588FD2}" srcOrd="0" destOrd="0" presId="urn:microsoft.com/office/officeart/2005/8/layout/vList5"/>
    <dgm:cxn modelId="{5FA9E73D-F7D2-4643-93B1-F155C3C31B20}" srcId="{01F4860D-6588-4975-BE2C-8BEF7626D1E6}" destId="{6A263A37-B58A-4894-B0C6-6C15A21A1524}" srcOrd="4" destOrd="0" parTransId="{638F1118-57D5-4527-989C-363295E6BDE3}" sibTransId="{250FAA40-0113-4334-8CD8-2462BDDBB0FC}"/>
    <dgm:cxn modelId="{9023DD77-4852-4E6A-B3AE-6D2D05E94A09}" type="presOf" srcId="{2D7D7F19-81D2-4674-A4D2-FA2A545D89C0}" destId="{B0F7DEB2-046D-4923-AA80-7C2906D65ECA}" srcOrd="0" destOrd="0" presId="urn:microsoft.com/office/officeart/2005/8/layout/vList5"/>
    <dgm:cxn modelId="{A35267BF-7C4C-4128-86A8-C3311407B9D3}" type="presOf" srcId="{AF031A48-A9D5-4CB9-8B81-DAB2CC52611B}" destId="{16992C34-75C6-488B-8BD1-C8AFE1BDCE8B}" srcOrd="0" destOrd="0" presId="urn:microsoft.com/office/officeart/2005/8/layout/vList5"/>
    <dgm:cxn modelId="{03F80CB7-B156-4AE5-BD24-927677576343}" srcId="{01F4860D-6588-4975-BE2C-8BEF7626D1E6}" destId="{37DC5FAB-EC9E-4F95-AB7E-1840BA543023}" srcOrd="3" destOrd="0" parTransId="{6E38C465-A034-4CF2-98A3-F40C478C7D50}" sibTransId="{B7F8679D-6999-4719-B374-7E90A99AD572}"/>
    <dgm:cxn modelId="{C7919805-CC97-4302-AE00-00533B54B838}" type="presOf" srcId="{F8E24484-EEDD-44DC-B1D3-CC111CBB7721}" destId="{6525B5B3-6008-45FB-B7C3-78304CF1358D}" srcOrd="0" destOrd="0" presId="urn:microsoft.com/office/officeart/2005/8/layout/vList5"/>
    <dgm:cxn modelId="{644E73E6-DF00-43F0-8E08-D922F82A8CD7}" srcId="{6A263A37-B58A-4894-B0C6-6C15A21A1524}" destId="{AF031A48-A9D5-4CB9-8B81-DAB2CC52611B}" srcOrd="0" destOrd="0" parTransId="{10BEA5F6-0590-4685-BBC5-B4E7889B32CD}" sibTransId="{B5098D90-568B-49F3-8DEE-BE5BEF9BEB0B}"/>
    <dgm:cxn modelId="{686848D0-C95B-4573-9D64-289B37AF9757}" srcId="{01F4860D-6588-4975-BE2C-8BEF7626D1E6}" destId="{559E21C4-EFA0-4070-8DCD-72704BCCE9B6}" srcOrd="2" destOrd="0" parTransId="{EA1015DE-25FE-47CE-BF22-41AD9D8947DC}" sibTransId="{9534A3B7-B5F4-410C-AC6D-A92F49010CAE}"/>
    <dgm:cxn modelId="{4CF41DB3-DA7E-4C1F-BB5D-BD399EBC40DF}" type="presParOf" srcId="{5B6F749D-4001-431D-B123-C9C7096F50FB}" destId="{FFC64721-E419-477F-97D4-99D1ECBFCE82}" srcOrd="0" destOrd="0" presId="urn:microsoft.com/office/officeart/2005/8/layout/vList5"/>
    <dgm:cxn modelId="{68EA7BF7-F996-4BD0-91E5-3F934A2213F8}" type="presParOf" srcId="{FFC64721-E419-477F-97D4-99D1ECBFCE82}" destId="{EB900798-13E8-4396-A1AA-FB095B36E8B1}" srcOrd="0" destOrd="0" presId="urn:microsoft.com/office/officeart/2005/8/layout/vList5"/>
    <dgm:cxn modelId="{20A9DDB1-FCC5-4423-A2BE-210D27BD2A1B}" type="presParOf" srcId="{FFC64721-E419-477F-97D4-99D1ECBFCE82}" destId="{B0F7DEB2-046D-4923-AA80-7C2906D65ECA}" srcOrd="1" destOrd="0" presId="urn:microsoft.com/office/officeart/2005/8/layout/vList5"/>
    <dgm:cxn modelId="{34B571AF-43A5-49ED-ACA4-292601E8DB02}" type="presParOf" srcId="{5B6F749D-4001-431D-B123-C9C7096F50FB}" destId="{82461527-A0E1-419B-A393-658B473C8303}" srcOrd="1" destOrd="0" presId="urn:microsoft.com/office/officeart/2005/8/layout/vList5"/>
    <dgm:cxn modelId="{0424A083-E876-406D-80C2-2C5F6C043630}" type="presParOf" srcId="{5B6F749D-4001-431D-B123-C9C7096F50FB}" destId="{B86D1357-F83B-44E6-8325-452128FF00EF}" srcOrd="2" destOrd="0" presId="urn:microsoft.com/office/officeart/2005/8/layout/vList5"/>
    <dgm:cxn modelId="{B25BDA8A-D999-4204-B307-F4A7CA1273DA}" type="presParOf" srcId="{B86D1357-F83B-44E6-8325-452128FF00EF}" destId="{6525B5B3-6008-45FB-B7C3-78304CF1358D}" srcOrd="0" destOrd="0" presId="urn:microsoft.com/office/officeart/2005/8/layout/vList5"/>
    <dgm:cxn modelId="{574A6E8C-181A-4FA0-8AD2-230854364AF2}" type="presParOf" srcId="{B86D1357-F83B-44E6-8325-452128FF00EF}" destId="{57ECE34E-E706-4DCA-9903-CB7097A8596A}" srcOrd="1" destOrd="0" presId="urn:microsoft.com/office/officeart/2005/8/layout/vList5"/>
    <dgm:cxn modelId="{021B93DE-899F-42F6-AE0A-2E10A9DCC7D7}" type="presParOf" srcId="{5B6F749D-4001-431D-B123-C9C7096F50FB}" destId="{01C7944C-8802-4848-8021-F3485A086EA6}" srcOrd="3" destOrd="0" presId="urn:microsoft.com/office/officeart/2005/8/layout/vList5"/>
    <dgm:cxn modelId="{D98528EC-C67B-439A-B097-DFE1CF8DD0A1}" type="presParOf" srcId="{5B6F749D-4001-431D-B123-C9C7096F50FB}" destId="{4F8A3FB1-16C7-48D5-A328-CFD2A1C0E6E2}" srcOrd="4" destOrd="0" presId="urn:microsoft.com/office/officeart/2005/8/layout/vList5"/>
    <dgm:cxn modelId="{F5C2AEF2-9C0E-4F72-A37C-125647C0A3FC}" type="presParOf" srcId="{4F8A3FB1-16C7-48D5-A328-CFD2A1C0E6E2}" destId="{68891EB8-81B3-42AB-851C-16E4DC588FD2}" srcOrd="0" destOrd="0" presId="urn:microsoft.com/office/officeart/2005/8/layout/vList5"/>
    <dgm:cxn modelId="{EA537536-C930-4FB8-A0E5-C488AD7FCB97}" type="presParOf" srcId="{4F8A3FB1-16C7-48D5-A328-CFD2A1C0E6E2}" destId="{EB70F1AE-CB9E-4455-B695-F2CFC43F5FB9}" srcOrd="1" destOrd="0" presId="urn:microsoft.com/office/officeart/2005/8/layout/vList5"/>
    <dgm:cxn modelId="{7271457C-ACEF-4393-84C1-4E4425118EE4}" type="presParOf" srcId="{5B6F749D-4001-431D-B123-C9C7096F50FB}" destId="{4B0BF2B8-5792-44A3-B96B-A0CFC7606B82}" srcOrd="5" destOrd="0" presId="urn:microsoft.com/office/officeart/2005/8/layout/vList5"/>
    <dgm:cxn modelId="{FDE9165B-21A2-4446-A538-64DA7045667D}" type="presParOf" srcId="{5B6F749D-4001-431D-B123-C9C7096F50FB}" destId="{FD9C4D1F-C26B-48D6-ABA4-6DFDE1C965AD}" srcOrd="6" destOrd="0" presId="urn:microsoft.com/office/officeart/2005/8/layout/vList5"/>
    <dgm:cxn modelId="{CAD053E8-524F-4499-8783-4BA1AD1BAE09}" type="presParOf" srcId="{FD9C4D1F-C26B-48D6-ABA4-6DFDE1C965AD}" destId="{A12F407D-0EC1-45B8-9BB9-FD4AFE42E197}" srcOrd="0" destOrd="0" presId="urn:microsoft.com/office/officeart/2005/8/layout/vList5"/>
    <dgm:cxn modelId="{224B9CD2-D1E8-478D-95B5-7F5EA4EB70E3}" type="presParOf" srcId="{FD9C4D1F-C26B-48D6-ABA4-6DFDE1C965AD}" destId="{F6BBA24C-9584-4734-B748-FE3288B8E32D}" srcOrd="1" destOrd="0" presId="urn:microsoft.com/office/officeart/2005/8/layout/vList5"/>
    <dgm:cxn modelId="{8C7F2F5B-901A-488B-90B6-A6BE8E05F8D6}" type="presParOf" srcId="{5B6F749D-4001-431D-B123-C9C7096F50FB}" destId="{37CE06F3-0917-484E-8B1D-B528059B1F7F}" srcOrd="7" destOrd="0" presId="urn:microsoft.com/office/officeart/2005/8/layout/vList5"/>
    <dgm:cxn modelId="{464B64BD-BB42-4374-9A6B-FE54EA348192}" type="presParOf" srcId="{5B6F749D-4001-431D-B123-C9C7096F50FB}" destId="{90067119-95CA-4719-A645-866801BD5B4C}" srcOrd="8" destOrd="0" presId="urn:microsoft.com/office/officeart/2005/8/layout/vList5"/>
    <dgm:cxn modelId="{7038C302-A9FF-4361-872F-9A796302FFA1}" type="presParOf" srcId="{90067119-95CA-4719-A645-866801BD5B4C}" destId="{8ACEB713-15FC-4A6E-9FA3-281192802F52}" srcOrd="0" destOrd="0" presId="urn:microsoft.com/office/officeart/2005/8/layout/vList5"/>
    <dgm:cxn modelId="{21A6B501-C526-4863-9E78-4FB42FD93463}" type="presParOf" srcId="{90067119-95CA-4719-A645-866801BD5B4C}" destId="{16992C34-75C6-488B-8BD1-C8AFE1BDCE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837873-CB54-4CD6-9DA2-9488E15124BE}" type="doc">
      <dgm:prSet loTypeId="urn:microsoft.com/office/officeart/2005/8/layout/hList6" loCatId="list" qsTypeId="urn:microsoft.com/office/officeart/2005/8/quickstyle/simple1" qsCatId="simple" csTypeId="urn:microsoft.com/office/officeart/2005/8/colors/colorful1#4" csCatId="colorful"/>
      <dgm:spPr/>
      <dgm:t>
        <a:bodyPr/>
        <a:lstStyle/>
        <a:p>
          <a:endParaRPr lang="en-US"/>
        </a:p>
      </dgm:t>
    </dgm:pt>
    <dgm:pt modelId="{38907821-F92F-4212-9578-1C4F572EB3D2}">
      <dgm:prSet/>
      <dgm:spPr/>
      <dgm:t>
        <a:bodyPr/>
        <a:lstStyle/>
        <a:p>
          <a:pPr algn="justLow" rtl="1"/>
          <a:r>
            <a:rPr lang="fa-IR" b="1" smtClean="0">
              <a:cs typeface="B Zar" pitchFamily="2" charset="-78"/>
            </a:rPr>
            <a:t>مدل معادل مطمئن در ارزشيابي اختيار</a:t>
          </a:r>
          <a:endParaRPr lang="en-US">
            <a:cs typeface="B Zar" pitchFamily="2" charset="-78"/>
          </a:endParaRPr>
        </a:p>
      </dgm:t>
    </dgm:pt>
    <dgm:pt modelId="{79854227-3925-4A70-87B0-BF4BFF1D6930}" type="parTrans" cxnId="{C61CC85D-2430-430B-BCF5-F3E5571609B7}">
      <dgm:prSet/>
      <dgm:spPr/>
      <dgm:t>
        <a:bodyPr/>
        <a:lstStyle/>
        <a:p>
          <a:pPr algn="justLow"/>
          <a:endParaRPr lang="en-US">
            <a:cs typeface="B Zar" pitchFamily="2" charset="-78"/>
          </a:endParaRPr>
        </a:p>
      </dgm:t>
    </dgm:pt>
    <dgm:pt modelId="{9F3B2EA3-41BB-4852-9C34-AC81C1D77C40}" type="sibTrans" cxnId="{C61CC85D-2430-430B-BCF5-F3E5571609B7}">
      <dgm:prSet/>
      <dgm:spPr/>
      <dgm:t>
        <a:bodyPr/>
        <a:lstStyle/>
        <a:p>
          <a:pPr algn="justLow"/>
          <a:endParaRPr lang="en-US">
            <a:cs typeface="B Zar" pitchFamily="2" charset="-78"/>
          </a:endParaRPr>
        </a:p>
      </dgm:t>
    </dgm:pt>
    <dgm:pt modelId="{FDE5A9E3-8717-4852-9842-32EC060F51CC}">
      <dgm:prSet/>
      <dgm:spPr/>
      <dgm:t>
        <a:bodyPr/>
        <a:lstStyle/>
        <a:p>
          <a:pPr algn="justLow" rtl="1"/>
          <a:r>
            <a:rPr lang="fa-IR" b="1" smtClean="0">
              <a:cs typeface="B Zar" pitchFamily="2" charset="-78"/>
            </a:rPr>
            <a:t>مدل آربيتراژ در ارزشيابي اختيار</a:t>
          </a:r>
          <a:endParaRPr lang="en-US">
            <a:cs typeface="B Zar" pitchFamily="2" charset="-78"/>
          </a:endParaRPr>
        </a:p>
      </dgm:t>
    </dgm:pt>
    <dgm:pt modelId="{9646FAE9-B52B-4562-AB0E-1AC57F7A7C86}" type="parTrans" cxnId="{2B740DB6-072B-40BE-BCAC-7EBF33C40868}">
      <dgm:prSet/>
      <dgm:spPr/>
      <dgm:t>
        <a:bodyPr/>
        <a:lstStyle/>
        <a:p>
          <a:pPr algn="justLow"/>
          <a:endParaRPr lang="en-US">
            <a:cs typeface="B Zar" pitchFamily="2" charset="-78"/>
          </a:endParaRPr>
        </a:p>
      </dgm:t>
    </dgm:pt>
    <dgm:pt modelId="{00F780A6-52BC-4B86-BAE2-684B84C05B62}" type="sibTrans" cxnId="{2B740DB6-072B-40BE-BCAC-7EBF33C40868}">
      <dgm:prSet/>
      <dgm:spPr/>
      <dgm:t>
        <a:bodyPr/>
        <a:lstStyle/>
        <a:p>
          <a:pPr algn="justLow"/>
          <a:endParaRPr lang="en-US">
            <a:cs typeface="B Zar" pitchFamily="2" charset="-78"/>
          </a:endParaRPr>
        </a:p>
      </dgm:t>
    </dgm:pt>
    <dgm:pt modelId="{25AD4F83-485A-4BCC-9173-E10AB0667E2A}" type="pres">
      <dgm:prSet presAssocID="{05837873-CB54-4CD6-9DA2-9488E15124BE}" presName="Name0" presStyleCnt="0">
        <dgm:presLayoutVars>
          <dgm:dir/>
          <dgm:resizeHandles val="exact"/>
        </dgm:presLayoutVars>
      </dgm:prSet>
      <dgm:spPr/>
      <dgm:t>
        <a:bodyPr/>
        <a:lstStyle/>
        <a:p>
          <a:endParaRPr lang="en-US"/>
        </a:p>
      </dgm:t>
    </dgm:pt>
    <dgm:pt modelId="{021F702A-12CA-4556-BC8A-9D5B7AAEB844}" type="pres">
      <dgm:prSet presAssocID="{38907821-F92F-4212-9578-1C4F572EB3D2}" presName="node" presStyleLbl="node1" presStyleIdx="0" presStyleCnt="2">
        <dgm:presLayoutVars>
          <dgm:bulletEnabled val="1"/>
        </dgm:presLayoutVars>
      </dgm:prSet>
      <dgm:spPr/>
      <dgm:t>
        <a:bodyPr/>
        <a:lstStyle/>
        <a:p>
          <a:endParaRPr lang="en-US"/>
        </a:p>
      </dgm:t>
    </dgm:pt>
    <dgm:pt modelId="{52C432C1-079D-4F20-AD6D-A5878159044E}" type="pres">
      <dgm:prSet presAssocID="{9F3B2EA3-41BB-4852-9C34-AC81C1D77C40}" presName="sibTrans" presStyleCnt="0"/>
      <dgm:spPr/>
    </dgm:pt>
    <dgm:pt modelId="{02E3FB8D-C558-49EE-A2C3-79D682FBD4D7}" type="pres">
      <dgm:prSet presAssocID="{FDE5A9E3-8717-4852-9842-32EC060F51CC}" presName="node" presStyleLbl="node1" presStyleIdx="1" presStyleCnt="2">
        <dgm:presLayoutVars>
          <dgm:bulletEnabled val="1"/>
        </dgm:presLayoutVars>
      </dgm:prSet>
      <dgm:spPr/>
      <dgm:t>
        <a:bodyPr/>
        <a:lstStyle/>
        <a:p>
          <a:endParaRPr lang="en-US"/>
        </a:p>
      </dgm:t>
    </dgm:pt>
  </dgm:ptLst>
  <dgm:cxnLst>
    <dgm:cxn modelId="{3F97B46A-BF9B-4DFD-A757-35E0B13A103E}" type="presOf" srcId="{FDE5A9E3-8717-4852-9842-32EC060F51CC}" destId="{02E3FB8D-C558-49EE-A2C3-79D682FBD4D7}" srcOrd="0" destOrd="0" presId="urn:microsoft.com/office/officeart/2005/8/layout/hList6"/>
    <dgm:cxn modelId="{2032ED15-61A4-457D-BA0F-65629568DAC8}" type="presOf" srcId="{05837873-CB54-4CD6-9DA2-9488E15124BE}" destId="{25AD4F83-485A-4BCC-9173-E10AB0667E2A}" srcOrd="0" destOrd="0" presId="urn:microsoft.com/office/officeart/2005/8/layout/hList6"/>
    <dgm:cxn modelId="{98224B55-2440-4D54-8F5A-22986ED9CCE0}" type="presOf" srcId="{38907821-F92F-4212-9578-1C4F572EB3D2}" destId="{021F702A-12CA-4556-BC8A-9D5B7AAEB844}" srcOrd="0" destOrd="0" presId="urn:microsoft.com/office/officeart/2005/8/layout/hList6"/>
    <dgm:cxn modelId="{2B740DB6-072B-40BE-BCAC-7EBF33C40868}" srcId="{05837873-CB54-4CD6-9DA2-9488E15124BE}" destId="{FDE5A9E3-8717-4852-9842-32EC060F51CC}" srcOrd="1" destOrd="0" parTransId="{9646FAE9-B52B-4562-AB0E-1AC57F7A7C86}" sibTransId="{00F780A6-52BC-4B86-BAE2-684B84C05B62}"/>
    <dgm:cxn modelId="{C61CC85D-2430-430B-BCF5-F3E5571609B7}" srcId="{05837873-CB54-4CD6-9DA2-9488E15124BE}" destId="{38907821-F92F-4212-9578-1C4F572EB3D2}" srcOrd="0" destOrd="0" parTransId="{79854227-3925-4A70-87B0-BF4BFF1D6930}" sibTransId="{9F3B2EA3-41BB-4852-9C34-AC81C1D77C40}"/>
    <dgm:cxn modelId="{193A9910-4569-41FE-A710-48BE77206A9B}" type="presParOf" srcId="{25AD4F83-485A-4BCC-9173-E10AB0667E2A}" destId="{021F702A-12CA-4556-BC8A-9D5B7AAEB844}" srcOrd="0" destOrd="0" presId="urn:microsoft.com/office/officeart/2005/8/layout/hList6"/>
    <dgm:cxn modelId="{1FB4FFFF-C228-4A57-A869-7ABEB0FAA105}" type="presParOf" srcId="{25AD4F83-485A-4BCC-9173-E10AB0667E2A}" destId="{52C432C1-079D-4F20-AD6D-A5878159044E}" srcOrd="1" destOrd="0" presId="urn:microsoft.com/office/officeart/2005/8/layout/hList6"/>
    <dgm:cxn modelId="{40AFC022-710F-417F-AB27-5CACCB5F1381}" type="presParOf" srcId="{25AD4F83-485A-4BCC-9173-E10AB0667E2A}" destId="{02E3FB8D-C558-49EE-A2C3-79D682FBD4D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2151F-75A4-40CB-ADF7-9C2F2A6800DD}">
      <dsp:nvSpPr>
        <dsp:cNvPr id="0" name=""/>
        <dsp:cNvSpPr/>
      </dsp:nvSpPr>
      <dsp:spPr>
        <a:xfrm>
          <a:off x="0" y="453812"/>
          <a:ext cx="8229600" cy="4118400"/>
        </a:xfrm>
        <a:prstGeom prst="cloud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smtClean="0">
              <a:cs typeface="B Zar" pitchFamily="2" charset="-78"/>
            </a:rPr>
            <a:t>زمين اساسي‌ترين ويژگي املاك و مستغلات و احتمالاً پايه‌اي‌ترين موضوع در مطالعۀ املاك و مستغلات است. زمين نقش اساسي در ارتباط بين بازار دارايي و بازار مصرف املاك و مستغلات ايفا مي‌كند. هم‌چنين زمين تحليل‌هاي اقتصاد شهري را به‌طور اساسي تحت تأثير قرار مي‌دهد. بنابراين، ارائۀ مدلي براي ارزشيابي زمين از اهميت خاصي برخوردار است. </a:t>
          </a:r>
          <a:endParaRPr lang="en-US" sz="2200" kern="1200">
            <a:cs typeface="B Zar" pitchFamily="2" charset="-78"/>
          </a:endParaRPr>
        </a:p>
      </dsp:txBody>
      <dsp:txXfrm>
        <a:off x="1134237" y="1075767"/>
        <a:ext cx="5375910" cy="268363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559B2-CAE3-4EB8-A7A2-28F910A02D9A}">
      <dsp:nvSpPr>
        <dsp:cNvPr id="0" name=""/>
        <dsp:cNvSpPr/>
      </dsp:nvSpPr>
      <dsp:spPr>
        <a:xfrm rot="5400000">
          <a:off x="-867092" y="867092"/>
          <a:ext cx="5026025" cy="3291840"/>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مدل آربیتراژ بر نظریۀ قیمت‌گذاری آربیتراژ استوار است:</a:t>
          </a:r>
          <a:endParaRPr lang="en-US" sz="2900" kern="1200" dirty="0">
            <a:cs typeface="B Zar" pitchFamily="2" charset="-78"/>
          </a:endParaRPr>
        </a:p>
      </dsp:txBody>
      <dsp:txXfrm rot="-5400000">
        <a:off x="1" y="1645919"/>
        <a:ext cx="3291840" cy="1734185"/>
      </dsp:txXfrm>
    </dsp:sp>
    <dsp:sp modelId="{400DE882-BFB7-45AB-8A61-D53A33F51A77}">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justLow" defTabSz="1422400" rtl="1">
            <a:lnSpc>
              <a:spcPct val="90000"/>
            </a:lnSpc>
            <a:spcBef>
              <a:spcPct val="0"/>
            </a:spcBef>
            <a:spcAft>
              <a:spcPct val="15000"/>
            </a:spcAft>
            <a:buChar char="••"/>
          </a:pPr>
          <a:r>
            <a:rPr lang="fa-IR" sz="3200" kern="1200" dirty="0" smtClean="0">
              <a:cs typeface="B Zar" pitchFamily="2" charset="-78"/>
            </a:rPr>
            <a:t>بر اساس این نظریه، قیمت دارایی‌ها در بازار به‌گونه‌ای تعیین می‌شود که فرصت کسب سود بدون ریسک بازیگران بازار سلب شود.</a:t>
          </a:r>
          <a:endParaRPr lang="en-US" sz="3200" kern="1200" dirty="0">
            <a:cs typeface="B Zar" pitchFamily="2" charset="-78"/>
          </a:endParaRPr>
        </a:p>
      </dsp:txBody>
      <dsp:txXfrm rot="-5400000">
        <a:off x="3291840" y="165003"/>
        <a:ext cx="4772757" cy="30500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B908C-54BC-4457-ACE4-D822B947FE9D}">
      <dsp:nvSpPr>
        <dsp:cNvPr id="0" name=""/>
        <dsp:cNvSpPr/>
      </dsp:nvSpPr>
      <dsp:spPr>
        <a:xfrm>
          <a:off x="0" y="3033472"/>
          <a:ext cx="8229600" cy="1990286"/>
        </a:xfrm>
        <a:prstGeom prst="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b="1" kern="1200" dirty="0" smtClean="0">
              <a:cs typeface="B Zar" pitchFamily="2" charset="-78"/>
            </a:rPr>
            <a:t>2. </a:t>
          </a:r>
          <a:r>
            <a:rPr lang="fa-IR" sz="2000" kern="1200" dirty="0" smtClean="0">
              <a:cs typeface="B Zar" pitchFamily="2" charset="-78"/>
            </a:rPr>
            <a:t>هزينۀ سرمايه در بازارهاي اوراق قرضه و ساختمان مشخص است. </a:t>
          </a:r>
          <a:endParaRPr lang="en-US" sz="2000" kern="1200" dirty="0">
            <a:cs typeface="B Zar" pitchFamily="2" charset="-78"/>
          </a:endParaRPr>
        </a:p>
      </dsp:txBody>
      <dsp:txXfrm>
        <a:off x="0" y="3033472"/>
        <a:ext cx="8229600" cy="1990286"/>
      </dsp:txXfrm>
    </dsp:sp>
    <dsp:sp modelId="{17910684-AE6B-4FF7-837B-D289E6E75070}">
      <dsp:nvSpPr>
        <dsp:cNvPr id="0" name=""/>
        <dsp:cNvSpPr/>
      </dsp:nvSpPr>
      <dsp:spPr>
        <a:xfrm rot="10800000">
          <a:off x="0" y="2266"/>
          <a:ext cx="8229600" cy="3061060"/>
        </a:xfrm>
        <a:prstGeom prst="upArrowCallou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Low" defTabSz="889000" rtl="1">
            <a:lnSpc>
              <a:spcPct val="90000"/>
            </a:lnSpc>
            <a:spcBef>
              <a:spcPct val="0"/>
            </a:spcBef>
            <a:spcAft>
              <a:spcPct val="35000"/>
            </a:spcAft>
          </a:pPr>
          <a:r>
            <a:rPr lang="fa-IR" sz="2000" kern="1200" dirty="0" smtClean="0">
              <a:cs typeface="B Zar" pitchFamily="2" charset="-78"/>
            </a:rPr>
            <a:t>1. سرمايه‌گذاران مي‌توانند بدون هزينۀ معامله و به هر نسبتي كه مي‌خواهند، سه نوع دارايي را كه در سه بازار معامله مي‌شود، بخرند يا بفروشند. البته فروش شامل فروش عاريه‌اي هم مي‌شود. بازارهاي يادشده عبارتند از:</a:t>
          </a:r>
          <a:endParaRPr lang="en-US" sz="2000" kern="1200" dirty="0">
            <a:cs typeface="B Zar" pitchFamily="2" charset="-78"/>
          </a:endParaRPr>
        </a:p>
      </dsp:txBody>
      <dsp:txXfrm rot="-10800000">
        <a:off x="0" y="2266"/>
        <a:ext cx="8229600" cy="1074432"/>
      </dsp:txXfrm>
    </dsp:sp>
    <dsp:sp modelId="{8AD6E80A-6D44-42A3-B27A-33DB0488E358}">
      <dsp:nvSpPr>
        <dsp:cNvPr id="0" name=""/>
        <dsp:cNvSpPr/>
      </dsp:nvSpPr>
      <dsp:spPr>
        <a:xfrm>
          <a:off x="4018" y="1076698"/>
          <a:ext cx="2740521" cy="915257"/>
        </a:xfrm>
        <a:prstGeom prst="rect">
          <a:avLst/>
        </a:prstGeom>
        <a:solidFill>
          <a:schemeClr val="accent2">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زمين</a:t>
          </a:r>
          <a:endParaRPr lang="en-US" sz="4100" kern="1200">
            <a:cs typeface="B Zar" pitchFamily="2" charset="-78"/>
          </a:endParaRPr>
        </a:p>
      </dsp:txBody>
      <dsp:txXfrm>
        <a:off x="4018" y="1076698"/>
        <a:ext cx="2740521" cy="915257"/>
      </dsp:txXfrm>
    </dsp:sp>
    <dsp:sp modelId="{AE647067-84D4-41A8-891C-F7215143C5BD}">
      <dsp:nvSpPr>
        <dsp:cNvPr id="0" name=""/>
        <dsp:cNvSpPr/>
      </dsp:nvSpPr>
      <dsp:spPr>
        <a:xfrm>
          <a:off x="2744539" y="1076698"/>
          <a:ext cx="2740521" cy="915257"/>
        </a:xfrm>
        <a:prstGeom prst="rect">
          <a:avLst/>
        </a:prstGeom>
        <a:solidFill>
          <a:schemeClr val="accent3">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ساختمان</a:t>
          </a:r>
          <a:endParaRPr lang="en-US" sz="4100" kern="1200">
            <a:cs typeface="B Zar" pitchFamily="2" charset="-78"/>
          </a:endParaRPr>
        </a:p>
      </dsp:txBody>
      <dsp:txXfrm>
        <a:off x="2744539" y="1076698"/>
        <a:ext cx="2740521" cy="915257"/>
      </dsp:txXfrm>
    </dsp:sp>
    <dsp:sp modelId="{15EB6784-612D-4D41-889D-238D724D700F}">
      <dsp:nvSpPr>
        <dsp:cNvPr id="0" name=""/>
        <dsp:cNvSpPr/>
      </dsp:nvSpPr>
      <dsp:spPr>
        <a:xfrm>
          <a:off x="5485060" y="1076698"/>
          <a:ext cx="2740521" cy="915257"/>
        </a:xfrm>
        <a:prstGeom prst="rect">
          <a:avLst/>
        </a:prstGeom>
        <a:solidFill>
          <a:schemeClr val="accent4">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اوراق قرضه</a:t>
          </a:r>
          <a:endParaRPr lang="en-US" sz="4100" kern="1200">
            <a:cs typeface="B Zar" pitchFamily="2" charset="-78"/>
          </a:endParaRPr>
        </a:p>
      </dsp:txBody>
      <dsp:txXfrm>
        <a:off x="5485060" y="1076698"/>
        <a:ext cx="2740521" cy="9152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E3FEB-D503-4C8D-BE1D-99E418EADE6A}">
      <dsp:nvSpPr>
        <dsp:cNvPr id="0" name=""/>
        <dsp:cNvSpPr/>
      </dsp:nvSpPr>
      <dsp:spPr>
        <a:xfrm>
          <a:off x="0" y="8762"/>
          <a:ext cx="8229600" cy="8353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گام اول: ایجاد سبد همسان</a:t>
          </a:r>
          <a:endParaRPr lang="en-US" sz="2800" kern="1200" dirty="0">
            <a:cs typeface="B Zar" pitchFamily="2" charset="-78"/>
          </a:endParaRPr>
        </a:p>
      </dsp:txBody>
      <dsp:txXfrm>
        <a:off x="40780" y="49542"/>
        <a:ext cx="8148040" cy="753819"/>
      </dsp:txXfrm>
    </dsp:sp>
    <dsp:sp modelId="{AF265105-C2B7-4A69-9A5B-66070D1450C8}">
      <dsp:nvSpPr>
        <dsp:cNvPr id="0" name=""/>
        <dsp:cNvSpPr/>
      </dsp:nvSpPr>
      <dsp:spPr>
        <a:xfrm>
          <a:off x="0" y="844142"/>
          <a:ext cx="8229600" cy="417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justLow" defTabSz="977900" rtl="1">
            <a:lnSpc>
              <a:spcPct val="90000"/>
            </a:lnSpc>
            <a:spcBef>
              <a:spcPct val="0"/>
            </a:spcBef>
            <a:spcAft>
              <a:spcPct val="20000"/>
            </a:spcAft>
            <a:buChar char="••"/>
          </a:pPr>
          <a:r>
            <a:rPr lang="fa-IR" sz="2200" kern="1200" dirty="0" smtClean="0">
              <a:cs typeface="B Zar" pitchFamily="2" charset="-78"/>
            </a:rPr>
            <a:t>فرض کنید امكان ساخت روی زمین معینی براي سال بعد با هزينۀ 90 ميليون دلار موجود است. آن ساختمان براساس مفروضات در سال بعد يا 113/21 ميليون دلار مي‌ارزد يا 78/62 ميليون دلار.</a:t>
          </a:r>
          <a:endParaRPr lang="en-US" sz="2200" kern="1200" dirty="0">
            <a:cs typeface="B Zar" pitchFamily="2" charset="-78"/>
          </a:endParaRPr>
        </a:p>
        <a:p>
          <a:pPr marL="228600" lvl="1" indent="-228600" algn="justLow" defTabSz="977900" rtl="1">
            <a:lnSpc>
              <a:spcPct val="90000"/>
            </a:lnSpc>
            <a:spcBef>
              <a:spcPct val="0"/>
            </a:spcBef>
            <a:spcAft>
              <a:spcPct val="20000"/>
            </a:spcAft>
            <a:buChar char="••"/>
          </a:pPr>
          <a:r>
            <a:rPr lang="fa-IR" sz="2200" kern="1200" dirty="0" smtClean="0">
              <a:cs typeface="B Zar" pitchFamily="2" charset="-78"/>
            </a:rPr>
            <a:t>فرض کنید هزينۀ سرمايۀ اوراق قرضه سالانه 3 درصد و هزينۀ سرمايۀ ساختمان سالانه 9 درصد است. </a:t>
          </a:r>
          <a:endParaRPr lang="en-US" sz="2200" kern="1200" dirty="0">
            <a:cs typeface="B Zar" pitchFamily="2" charset="-78"/>
          </a:endParaRPr>
        </a:p>
        <a:p>
          <a:pPr marL="228600" lvl="1" indent="-228600" algn="justLow" defTabSz="977900" rtl="1">
            <a:lnSpc>
              <a:spcPct val="90000"/>
            </a:lnSpc>
            <a:spcBef>
              <a:spcPct val="0"/>
            </a:spcBef>
            <a:spcAft>
              <a:spcPct val="20000"/>
            </a:spcAft>
            <a:buChar char="••"/>
          </a:pPr>
          <a:r>
            <a:rPr lang="fa-IR" sz="2200" kern="1200" smtClean="0">
              <a:cs typeface="B Zar" pitchFamily="2" charset="-78"/>
            </a:rPr>
            <a:t>فرض کنید در زمان حال مي‌توانيم 67/1 درصد منافع آتي ساختمان معيني را براي سال بعد خريداري كنيم. </a:t>
          </a:r>
          <a:endParaRPr lang="en-US" sz="2200" kern="1200">
            <a:cs typeface="B Zar" pitchFamily="2" charset="-78"/>
          </a:endParaRPr>
        </a:p>
        <a:p>
          <a:pPr marL="228600" lvl="1" indent="-228600" algn="justLow" defTabSz="977900" rtl="1">
            <a:lnSpc>
              <a:spcPct val="90000"/>
            </a:lnSpc>
            <a:spcBef>
              <a:spcPct val="0"/>
            </a:spcBef>
            <a:spcAft>
              <a:spcPct val="20000"/>
            </a:spcAft>
            <a:buChar char="••"/>
          </a:pPr>
          <a:r>
            <a:rPr lang="fa-IR" sz="2200" kern="1200" dirty="0" smtClean="0">
              <a:cs typeface="B Zar" pitchFamily="2" charset="-78"/>
            </a:rPr>
            <a:t>هم‌چنين، فرض كنيد در حال حاضر </a:t>
          </a:r>
          <a:r>
            <a:rPr lang="fa-IR" sz="2200" kern="1200" dirty="0" smtClean="0">
              <a:cs typeface="B Zar" pitchFamily="2" charset="-78"/>
            </a:rPr>
            <a:t>مي‌توانيم 51/21 ميليون </a:t>
          </a:r>
          <a:r>
            <a:rPr lang="fa-IR" sz="2200" kern="1200" dirty="0" smtClean="0">
              <a:cs typeface="B Zar" pitchFamily="2" charset="-78"/>
            </a:rPr>
            <a:t>دلار از اين خريد را با نرخ بهرۀ بدون ريسك 3 درصد تأمين مالي كنيم.</a:t>
          </a:r>
          <a:endParaRPr lang="en-US" sz="2200" kern="1200" dirty="0">
            <a:cs typeface="B Zar" pitchFamily="2" charset="-78"/>
          </a:endParaRPr>
        </a:p>
      </dsp:txBody>
      <dsp:txXfrm>
        <a:off x="0" y="844142"/>
        <a:ext cx="8229600" cy="41731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FBF8B-0077-4523-9536-A8D8FB000220}">
      <dsp:nvSpPr>
        <dsp:cNvPr id="0" name=""/>
        <dsp:cNvSpPr/>
      </dsp:nvSpPr>
      <dsp:spPr>
        <a:xfrm>
          <a:off x="0" y="46315"/>
          <a:ext cx="8229600" cy="11038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r" defTabSz="1644650" rtl="1">
            <a:lnSpc>
              <a:spcPct val="90000"/>
            </a:lnSpc>
            <a:spcBef>
              <a:spcPct val="0"/>
            </a:spcBef>
            <a:spcAft>
              <a:spcPct val="35000"/>
            </a:spcAft>
          </a:pPr>
          <a:r>
            <a:rPr lang="fa-IR" sz="3700" kern="1200" smtClean="0">
              <a:cs typeface="B Zar" pitchFamily="2" charset="-78"/>
            </a:rPr>
            <a:t>گام دوم: محاسبۀ خالص سرمایه‌گذاری در سبد همسان</a:t>
          </a:r>
          <a:endParaRPr lang="en-US" sz="3700" kern="1200">
            <a:cs typeface="B Zar" pitchFamily="2" charset="-78"/>
          </a:endParaRPr>
        </a:p>
      </dsp:txBody>
      <dsp:txXfrm>
        <a:off x="53888" y="100203"/>
        <a:ext cx="8121824" cy="996119"/>
      </dsp:txXfrm>
    </dsp:sp>
    <dsp:sp modelId="{B3A13994-D3A6-41A0-9FA9-045EAEC7405F}">
      <dsp:nvSpPr>
        <dsp:cNvPr id="0" name=""/>
        <dsp:cNvSpPr/>
      </dsp:nvSpPr>
      <dsp:spPr>
        <a:xfrm>
          <a:off x="0" y="1150210"/>
          <a:ext cx="8229600" cy="382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justLow" defTabSz="1289050" rtl="1">
            <a:lnSpc>
              <a:spcPct val="90000"/>
            </a:lnSpc>
            <a:spcBef>
              <a:spcPct val="0"/>
            </a:spcBef>
            <a:spcAft>
              <a:spcPct val="20000"/>
            </a:spcAft>
            <a:buChar char="••"/>
          </a:pPr>
          <a:r>
            <a:rPr lang="fa-IR" sz="2900" kern="1200" dirty="0" smtClean="0">
              <a:cs typeface="B Zar" pitchFamily="2" charset="-78"/>
            </a:rPr>
            <a:t>چنين خريدي براساس محاسبات ذيل در زمان حال </a:t>
          </a:r>
          <a:r>
            <a:rPr lang="fa-IR" sz="2900" kern="1200" dirty="0" smtClean="0">
              <a:cs typeface="B Zar" pitchFamily="2" charset="-78"/>
            </a:rPr>
            <a:t>63/30 </a:t>
          </a:r>
          <a:r>
            <a:rPr lang="fa-IR" sz="2900" kern="1200" dirty="0" smtClean="0">
              <a:cs typeface="B Zar" pitchFamily="2" charset="-78"/>
            </a:rPr>
            <a:t>ميليون دلار ارزش دارد:</a:t>
          </a: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r>
            <a:rPr lang="fa-IR" sz="2900" kern="1200" dirty="0" smtClean="0">
              <a:cs typeface="B Zar" pitchFamily="2" charset="-78"/>
            </a:rPr>
            <a:t>بنابراين خالص سرمايه‌گذاري ما معادل 12/09 ميليون دلار</a:t>
          </a:r>
          <a:r>
            <a:rPr lang="en-US" sz="2900" kern="1200" dirty="0" smtClean="0">
              <a:cs typeface="B Zar" pitchFamily="2" charset="-78"/>
            </a:rPr>
            <a:t>   </a:t>
          </a:r>
          <a:r>
            <a:rPr lang="fa-IR" sz="2900" kern="1200" dirty="0" smtClean="0">
              <a:cs typeface="B Zar" pitchFamily="2" charset="-78"/>
            </a:rPr>
            <a:t> (51/21-63/30) مي‌شود.</a:t>
          </a:r>
          <a:endParaRPr lang="en-US" sz="2900" kern="1200" dirty="0">
            <a:cs typeface="B Zar" pitchFamily="2" charset="-78"/>
          </a:endParaRPr>
        </a:p>
      </dsp:txBody>
      <dsp:txXfrm>
        <a:off x="0" y="1150210"/>
        <a:ext cx="8229600" cy="38295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9D29F-1C3F-4994-A21D-A7F9BE9D438A}">
      <dsp:nvSpPr>
        <dsp:cNvPr id="0" name=""/>
        <dsp:cNvSpPr/>
      </dsp:nvSpPr>
      <dsp:spPr>
        <a:xfrm>
          <a:off x="0" y="15332"/>
          <a:ext cx="8229600" cy="95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fa-IR" sz="3200" kern="1200" dirty="0" smtClean="0">
              <a:cs typeface="B Zar" pitchFamily="2" charset="-78"/>
            </a:rPr>
            <a:t>گام سوم: محاسبۀ خالص ارزش فعلی سبد همسان</a:t>
          </a:r>
          <a:endParaRPr lang="en-US" sz="3200" kern="1200" dirty="0">
            <a:cs typeface="B Zar" pitchFamily="2" charset="-78"/>
          </a:endParaRPr>
        </a:p>
      </dsp:txBody>
      <dsp:txXfrm>
        <a:off x="46606" y="61938"/>
        <a:ext cx="8136388" cy="861508"/>
      </dsp:txXfrm>
    </dsp:sp>
    <dsp:sp modelId="{F79887D0-9E98-4D9B-9BB1-B9F69D2593D3}">
      <dsp:nvSpPr>
        <dsp:cNvPr id="0" name=""/>
        <dsp:cNvSpPr/>
      </dsp:nvSpPr>
      <dsp:spPr>
        <a:xfrm>
          <a:off x="0" y="970052"/>
          <a:ext cx="8229600" cy="404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r" defTabSz="1111250" rtl="1">
            <a:lnSpc>
              <a:spcPct val="90000"/>
            </a:lnSpc>
            <a:spcBef>
              <a:spcPct val="0"/>
            </a:spcBef>
            <a:spcAft>
              <a:spcPct val="20000"/>
            </a:spcAft>
            <a:buChar char="••"/>
          </a:pPr>
          <a:endParaRPr lang="en-US" sz="2500" kern="1200">
            <a:cs typeface="B Zar" pitchFamily="2" charset="-78"/>
          </a:endParaRPr>
        </a:p>
        <a:p>
          <a:pPr marL="228600" lvl="1" indent="-228600" algn="r" defTabSz="1111250" rtl="1">
            <a:lnSpc>
              <a:spcPct val="90000"/>
            </a:lnSpc>
            <a:spcBef>
              <a:spcPct val="0"/>
            </a:spcBef>
            <a:spcAft>
              <a:spcPct val="20000"/>
            </a:spcAft>
            <a:buChar char="••"/>
          </a:pPr>
          <a:endParaRPr lang="en-US" sz="2500" kern="1200">
            <a:cs typeface="B Zar" pitchFamily="2" charset="-78"/>
          </a:endParaRPr>
        </a:p>
        <a:p>
          <a:pPr marL="228600" lvl="1" indent="-228600" algn="r" defTabSz="1111250" rtl="1">
            <a:lnSpc>
              <a:spcPct val="90000"/>
            </a:lnSpc>
            <a:spcBef>
              <a:spcPct val="0"/>
            </a:spcBef>
            <a:spcAft>
              <a:spcPct val="20000"/>
            </a:spcAft>
            <a:buChar char="••"/>
          </a:pPr>
          <a:endParaRPr lang="en-US" sz="2500" kern="120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a:p>
          <a:pPr marL="228600" lvl="1" indent="-228600" algn="r" defTabSz="1111250" rtl="1">
            <a:lnSpc>
              <a:spcPct val="90000"/>
            </a:lnSpc>
            <a:spcBef>
              <a:spcPct val="0"/>
            </a:spcBef>
            <a:spcAft>
              <a:spcPct val="20000"/>
            </a:spcAft>
            <a:buChar char="••"/>
          </a:pPr>
          <a:endParaRPr lang="en-US" sz="2500" kern="1200" dirty="0">
            <a:cs typeface="B Zar" pitchFamily="2" charset="-78"/>
          </a:endParaRPr>
        </a:p>
      </dsp:txBody>
      <dsp:txXfrm>
        <a:off x="0" y="970052"/>
        <a:ext cx="8229600" cy="40406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97BC8-57D4-4C2C-987D-028D14DF814B}">
      <dsp:nvSpPr>
        <dsp:cNvPr id="0" name=""/>
        <dsp:cNvSpPr/>
      </dsp:nvSpPr>
      <dsp:spPr>
        <a:xfrm>
          <a:off x="0" y="56012"/>
          <a:ext cx="8229600" cy="4914000"/>
        </a:xfrm>
        <a:prstGeom prst="doubleWav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Low" defTabSz="1333500" rtl="1">
            <a:lnSpc>
              <a:spcPct val="90000"/>
            </a:lnSpc>
            <a:spcBef>
              <a:spcPct val="0"/>
            </a:spcBef>
            <a:spcAft>
              <a:spcPct val="35000"/>
            </a:spcAft>
          </a:pPr>
          <a:r>
            <a:rPr lang="fa-IR" sz="3000" kern="1200" dirty="0" smtClean="0">
              <a:cs typeface="B Zar" pitchFamily="2" charset="-78"/>
            </a:rPr>
            <a:t>اگر سبد سرمايه‌گذاري در هر حالت همان جريان‌هاي نقدي حاصل از اختيارمعامله را ايجاد مي‌كند، بايد ارزشي برابر ارزش روز اختيارمعامله نيز داشته باشد. ارزش سبد سرمايه‌گذاري 12/09 ميليون دلار است. بنابراين، اختيار صبركردن و ساخت‌وساز در سال بعد نيز بايد 12/09 ميليون دلار ارزش داشته باشد، نه </a:t>
          </a:r>
          <a:r>
            <a:rPr lang="fa-IR" sz="3000" kern="1200" dirty="0" smtClean="0">
              <a:cs typeface="B Zar" pitchFamily="2" charset="-78"/>
            </a:rPr>
            <a:t>14/91 </a:t>
          </a:r>
          <a:r>
            <a:rPr lang="fa-IR" sz="3000" kern="1200" dirty="0" smtClean="0">
              <a:cs typeface="B Zar" pitchFamily="2" charset="-78"/>
            </a:rPr>
            <a:t>ميليون دلار. اين ارزش اختيار در واقع همان ارزش زمين است. </a:t>
          </a:r>
          <a:endParaRPr lang="en-US" sz="3000" kern="1200" dirty="0">
            <a:cs typeface="B Zar" pitchFamily="2" charset="-78"/>
          </a:endParaRPr>
        </a:p>
      </dsp:txBody>
      <dsp:txXfrm>
        <a:off x="0" y="670262"/>
        <a:ext cx="8229600" cy="36855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40EB7-4636-403F-859C-858716B89623}">
      <dsp:nvSpPr>
        <dsp:cNvPr id="0" name=""/>
        <dsp:cNvSpPr/>
      </dsp:nvSpPr>
      <dsp:spPr>
        <a:xfrm>
          <a:off x="0" y="325112"/>
          <a:ext cx="8229600" cy="4375799"/>
        </a:xfrm>
        <a:prstGeom prst="flowChartDocumen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justLow" defTabSz="1511300" rtl="1">
            <a:lnSpc>
              <a:spcPct val="90000"/>
            </a:lnSpc>
            <a:spcBef>
              <a:spcPct val="0"/>
            </a:spcBef>
            <a:spcAft>
              <a:spcPct val="35000"/>
            </a:spcAft>
          </a:pPr>
          <a:r>
            <a:rPr lang="fa-IR" sz="3400" kern="1200" smtClean="0">
              <a:cs typeface="B Zar" pitchFamily="2" charset="-78"/>
            </a:rPr>
            <a:t>اگر سبد سرمايه‌گذاري ارزشي غير از 12/09 ميليون دلار داشته باشد، در اقتصاد رويايي ما فرصت آربيتزاژ ايجاد خواهد شد. بدان معني كه سرمايه‌گذاران مي‌توانند بدون تحمل ريسك، بازده اضافي حاصل كنند. به عبارتي ديگر، شما در اين اقتصاد مي‌توانيد به شرح ذيل ماشين توليدكنندۀ پول ايجاد كنيد:</a:t>
          </a:r>
          <a:endParaRPr lang="en-US" sz="3400" kern="1200">
            <a:cs typeface="B Zar" pitchFamily="2" charset="-78"/>
          </a:endParaRPr>
        </a:p>
      </dsp:txBody>
      <dsp:txXfrm>
        <a:off x="0" y="325112"/>
        <a:ext cx="8229600" cy="350914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B4A81-8AD0-4895-98A5-C0740BECDF1D}">
      <dsp:nvSpPr>
        <dsp:cNvPr id="0" name=""/>
        <dsp:cNvSpPr/>
      </dsp:nvSpPr>
      <dsp:spPr>
        <a:xfrm rot="5400000">
          <a:off x="-867092" y="867092"/>
          <a:ext cx="5026025" cy="3291840"/>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fa-IR" sz="4300" kern="1200" dirty="0" smtClean="0">
              <a:cs typeface="B Zar" pitchFamily="2" charset="-78"/>
            </a:rPr>
            <a:t>اساس مدل معادل مطمئن</a:t>
          </a:r>
          <a:endParaRPr lang="en-US" sz="4300" kern="1200" dirty="0">
            <a:cs typeface="B Zar" pitchFamily="2" charset="-78"/>
          </a:endParaRPr>
        </a:p>
      </dsp:txBody>
      <dsp:txXfrm rot="-5400000">
        <a:off x="1" y="1645919"/>
        <a:ext cx="3291840" cy="1734185"/>
      </dsp:txXfrm>
    </dsp:sp>
    <dsp:sp modelId="{0546EF7F-448C-4A84-B0D9-7FFEB13D4C0C}">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justLow" defTabSz="1600200" rtl="1">
            <a:lnSpc>
              <a:spcPct val="90000"/>
            </a:lnSpc>
            <a:spcBef>
              <a:spcPct val="0"/>
            </a:spcBef>
            <a:spcAft>
              <a:spcPct val="15000"/>
            </a:spcAft>
            <a:buChar char="••"/>
          </a:pPr>
          <a:r>
            <a:rPr lang="fa-IR" sz="3600" kern="1200" dirty="0" smtClean="0">
              <a:cs typeface="B Zar" pitchFamily="2" charset="-78"/>
            </a:rPr>
            <a:t>برای رسیدن به معادل مطمئن یک دارایی، باید قیمت ریسک دارایی را از ارزش موردانتظار آن داریی کسر کنیم.</a:t>
          </a:r>
          <a:endParaRPr lang="en-US" sz="3600" kern="1200" dirty="0">
            <a:cs typeface="B Zar" pitchFamily="2" charset="-78"/>
          </a:endParaRPr>
        </a:p>
      </dsp:txBody>
      <dsp:txXfrm rot="-5400000">
        <a:off x="3291840" y="165003"/>
        <a:ext cx="4772757" cy="305009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20E77-74B3-4AEF-9CA4-817A0A917566}">
      <dsp:nvSpPr>
        <dsp:cNvPr id="0" name=""/>
        <dsp:cNvSpPr/>
      </dsp:nvSpPr>
      <dsp:spPr>
        <a:xfrm>
          <a:off x="2106" y="1329332"/>
          <a:ext cx="2362756" cy="1808559"/>
        </a:xfrm>
        <a:prstGeom prst="frame">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اندازۀ ریسک</a:t>
          </a:r>
          <a:endParaRPr lang="en-US" sz="2100" kern="1200" dirty="0" smtClean="0">
            <a:cs typeface="B Titr" pitchFamily="2" charset="-78"/>
          </a:endParaRPr>
        </a:p>
      </dsp:txBody>
      <dsp:txXfrm>
        <a:off x="228176" y="1555402"/>
        <a:ext cx="1910616" cy="1356419"/>
      </dsp:txXfrm>
    </dsp:sp>
    <dsp:sp modelId="{0B352367-4C91-44BE-A580-1F063072782F}">
      <dsp:nvSpPr>
        <dsp:cNvPr id="0" name=""/>
        <dsp:cNvSpPr/>
      </dsp:nvSpPr>
      <dsp:spPr>
        <a:xfrm>
          <a:off x="2511718" y="1709130"/>
          <a:ext cx="1048964" cy="1048964"/>
        </a:xfrm>
        <a:prstGeom prst="mathMultiply">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676426" y="1873838"/>
        <a:ext cx="719548" cy="719548"/>
      </dsp:txXfrm>
    </dsp:sp>
    <dsp:sp modelId="{BB56DB02-173C-453E-91AB-57D58E2FE1D0}">
      <dsp:nvSpPr>
        <dsp:cNvPr id="0" name=""/>
        <dsp:cNvSpPr/>
      </dsp:nvSpPr>
      <dsp:spPr>
        <a:xfrm>
          <a:off x="3707537" y="1329332"/>
          <a:ext cx="2310326" cy="1808559"/>
        </a:xfrm>
        <a:prstGeom prst="fram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صرف ریسک</a:t>
          </a:r>
        </a:p>
        <a:p>
          <a:pPr lvl="0" algn="ctr" defTabSz="933450" rtl="1">
            <a:lnSpc>
              <a:spcPct val="90000"/>
            </a:lnSpc>
            <a:spcBef>
              <a:spcPct val="0"/>
            </a:spcBef>
            <a:spcAft>
              <a:spcPct val="35000"/>
            </a:spcAft>
          </a:pPr>
          <a:r>
            <a:rPr lang="fa-IR" sz="2100" kern="1200" dirty="0" smtClean="0">
              <a:cs typeface="B Zar" pitchFamily="2" charset="-78"/>
            </a:rPr>
            <a:t>به ازای هر واحد ریک</a:t>
          </a:r>
          <a:endParaRPr lang="en-US" sz="2100" kern="1200" dirty="0" smtClean="0">
            <a:cs typeface="B Zar" pitchFamily="2" charset="-78"/>
          </a:endParaRPr>
        </a:p>
      </dsp:txBody>
      <dsp:txXfrm>
        <a:off x="3933607" y="1555402"/>
        <a:ext cx="1858186" cy="1356419"/>
      </dsp:txXfrm>
    </dsp:sp>
    <dsp:sp modelId="{31E9B972-432A-4890-9E15-126A32485F42}">
      <dsp:nvSpPr>
        <dsp:cNvPr id="0" name=""/>
        <dsp:cNvSpPr/>
      </dsp:nvSpPr>
      <dsp:spPr>
        <a:xfrm>
          <a:off x="6164718" y="1709130"/>
          <a:ext cx="1048964" cy="1048964"/>
        </a:xfrm>
        <a:prstGeom prst="mathEqual">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303758" y="1925217"/>
        <a:ext cx="770884" cy="616790"/>
      </dsp:txXfrm>
    </dsp:sp>
    <dsp:sp modelId="{0A0B4748-0C2A-498A-9EAF-F356D6195D9C}">
      <dsp:nvSpPr>
        <dsp:cNvPr id="0" name=""/>
        <dsp:cNvSpPr/>
      </dsp:nvSpPr>
      <dsp:spPr>
        <a:xfrm>
          <a:off x="7360538" y="1329332"/>
          <a:ext cx="2086155" cy="1808559"/>
        </a:xfrm>
        <a:prstGeom prst="fram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قیمت ریسک</a:t>
          </a:r>
        </a:p>
      </dsp:txBody>
      <dsp:txXfrm>
        <a:off x="7586608" y="1555402"/>
        <a:ext cx="1634015" cy="135641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53AA0-76B6-4C6B-8B12-18E66F0A5A0D}">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در دنيايي كه فقط دو حالت براي آن متصوريم، ارزش اختيار خريد از رابطۀ زير به‌دست مي‌آيد:</a:t>
          </a:r>
          <a:endParaRPr lang="en-US" sz="3200" kern="1200" dirty="0">
            <a:cs typeface="B Zar" pitchFamily="2" charset="-78"/>
          </a:endParaRPr>
        </a:p>
      </dsp:txBody>
      <dsp:txXfrm>
        <a:off x="0" y="0"/>
        <a:ext cx="8229600" cy="1507807"/>
      </dsp:txXfrm>
    </dsp:sp>
    <dsp:sp modelId="{89562A6E-6CE9-410C-9436-D80914279782}">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endParaRPr lang="en-US" sz="6500" kern="1200" dirty="0">
            <a:cs typeface="B Zar" pitchFamily="2" charset="-78"/>
          </a:endParaRPr>
        </a:p>
      </dsp:txBody>
      <dsp:txXfrm>
        <a:off x="0" y="1507807"/>
        <a:ext cx="8229600" cy="3166395"/>
      </dsp:txXfrm>
    </dsp:sp>
    <dsp:sp modelId="{80103ACE-AC84-4E01-AA6D-74AD5ADB325F}">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2A4D8-A4AB-40BA-85F4-0446B423B08E}">
      <dsp:nvSpPr>
        <dsp:cNvPr id="0" name=""/>
        <dsp:cNvSpPr/>
      </dsp:nvSpPr>
      <dsp:spPr>
        <a:xfrm>
          <a:off x="0" y="0"/>
          <a:ext cx="8229600" cy="1507807"/>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در دانش مالي اختيار معامله به‌صورت زير تعريف مي‌شود:</a:t>
          </a:r>
          <a:endParaRPr lang="en-US" sz="3700" kern="1200">
            <a:cs typeface="B Zar" pitchFamily="2" charset="-78"/>
          </a:endParaRPr>
        </a:p>
      </dsp:txBody>
      <dsp:txXfrm>
        <a:off x="0" y="0"/>
        <a:ext cx="8229600" cy="1507807"/>
      </dsp:txXfrm>
    </dsp:sp>
    <dsp:sp modelId="{A23B531A-9961-4620-885B-C1653DD19C41}">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اختيار معامله قراردادي است كه به دارندۀ آن اختيار خريد و يا فروش دارايي و يا ابزار مالي معيني را در قيمتي مشخص وطي مدت زماني معين اعطا مي‌كند. </a:t>
          </a:r>
          <a:endParaRPr lang="en-US" sz="4100" kern="1200">
            <a:cs typeface="B Zar" pitchFamily="2" charset="-78"/>
          </a:endParaRPr>
        </a:p>
      </dsp:txBody>
      <dsp:txXfrm>
        <a:off x="0" y="1507807"/>
        <a:ext cx="8229600" cy="3166395"/>
      </dsp:txXfrm>
    </dsp:sp>
    <dsp:sp modelId="{F7BD050F-9C47-4D89-B566-0B079A1B5561}">
      <dsp:nvSpPr>
        <dsp:cNvPr id="0" name=""/>
        <dsp:cNvSpPr/>
      </dsp:nvSpPr>
      <dsp:spPr>
        <a:xfrm>
          <a:off x="0" y="4674203"/>
          <a:ext cx="8229600" cy="351821"/>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731E3-7B3C-4CA4-B350-EF0B342C34A7}">
      <dsp:nvSpPr>
        <dsp:cNvPr id="0" name=""/>
        <dsp:cNvSpPr/>
      </dsp:nvSpPr>
      <dsp:spPr>
        <a:xfrm>
          <a:off x="0" y="867092"/>
          <a:ext cx="8229600" cy="329184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92680C-C5C6-4F9E-8B85-4AC7AC0A3D67}">
      <dsp:nvSpPr>
        <dsp:cNvPr id="0" name=""/>
        <dsp:cNvSpPr/>
      </dsp:nvSpPr>
      <dsp:spPr>
        <a:xfrm>
          <a:off x="987552" y="1443164"/>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9352" rIns="0" bIns="160020" numCol="1" spcCol="1270" anchor="ctr" anchorCtr="0">
          <a:noAutofit/>
        </a:bodyPr>
        <a:lstStyle/>
        <a:p>
          <a:pPr lvl="0" algn="ctr" defTabSz="1866900" rtl="1">
            <a:lnSpc>
              <a:spcPct val="90000"/>
            </a:lnSpc>
            <a:spcBef>
              <a:spcPct val="0"/>
            </a:spcBef>
            <a:spcAft>
              <a:spcPct val="35000"/>
            </a:spcAft>
          </a:pPr>
          <a:r>
            <a:rPr lang="fa-IR" sz="4200" kern="1200" smtClean="0">
              <a:cs typeface="B Zar" pitchFamily="2" charset="-78"/>
            </a:rPr>
            <a:t>اختیار واسپاری</a:t>
          </a:r>
          <a:endParaRPr lang="en-US" sz="4200" kern="1200">
            <a:cs typeface="B Zar" pitchFamily="2" charset="-78"/>
          </a:endParaRPr>
        </a:p>
      </dsp:txBody>
      <dsp:txXfrm>
        <a:off x="987552" y="1443164"/>
        <a:ext cx="2715768" cy="1613001"/>
      </dsp:txXfrm>
    </dsp:sp>
    <dsp:sp modelId="{AB3608CD-FC1E-46B0-8F37-4E53C750773F}">
      <dsp:nvSpPr>
        <dsp:cNvPr id="0" name=""/>
        <dsp:cNvSpPr/>
      </dsp:nvSpPr>
      <dsp:spPr>
        <a:xfrm>
          <a:off x="4114800" y="1969858"/>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9352" rIns="0" bIns="160020" numCol="1" spcCol="1270" anchor="ctr" anchorCtr="0">
          <a:noAutofit/>
        </a:bodyPr>
        <a:lstStyle/>
        <a:p>
          <a:pPr lvl="0" algn="ctr" defTabSz="1866900" rtl="1">
            <a:lnSpc>
              <a:spcPct val="90000"/>
            </a:lnSpc>
            <a:spcBef>
              <a:spcPct val="0"/>
            </a:spcBef>
            <a:spcAft>
              <a:spcPct val="35000"/>
            </a:spcAft>
          </a:pPr>
          <a:r>
            <a:rPr lang="fa-IR" sz="4200" kern="1200" smtClean="0">
              <a:cs typeface="B Zar" pitchFamily="2" charset="-78"/>
            </a:rPr>
            <a:t>اختیار و رفتار گله‌ای</a:t>
          </a:r>
          <a:endParaRPr lang="en-US" sz="4200" kern="1200">
            <a:cs typeface="B Zar" pitchFamily="2" charset="-78"/>
          </a:endParaRPr>
        </a:p>
      </dsp:txBody>
      <dsp:txXfrm>
        <a:off x="4114800" y="1969858"/>
        <a:ext cx="3209544" cy="16130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55C21-2F8D-4595-860D-380FD4862DF5}">
      <dsp:nvSpPr>
        <dsp:cNvPr id="0" name=""/>
        <dsp:cNvSpPr/>
      </dsp:nvSpPr>
      <dsp:spPr>
        <a:xfrm rot="5400000">
          <a:off x="5209850" y="-2148416"/>
          <a:ext cx="772555"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Nazanin" pitchFamily="2" charset="-78"/>
            </a:rPr>
            <a:t>شخصي كه اختيار خرید یا فروش به او اعطا مي‌شود، دارندۀ اختيار ناميده مي‌شود.</a:t>
          </a:r>
          <a:endParaRPr lang="en-US" sz="1800" kern="1200" dirty="0">
            <a:cs typeface="B Nazanin" pitchFamily="2" charset="-78"/>
          </a:endParaRPr>
        </a:p>
      </dsp:txBody>
      <dsp:txXfrm rot="-5400000">
        <a:off x="2962656" y="136491"/>
        <a:ext cx="5229231" cy="697129"/>
      </dsp:txXfrm>
    </dsp:sp>
    <dsp:sp modelId="{A45A120B-1DB3-40BB-BA43-25A204EB1FF6}">
      <dsp:nvSpPr>
        <dsp:cNvPr id="0" name=""/>
        <dsp:cNvSpPr/>
      </dsp:nvSpPr>
      <dsp:spPr>
        <a:xfrm>
          <a:off x="0" y="2208"/>
          <a:ext cx="2962656" cy="96569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1">
            <a:lnSpc>
              <a:spcPct val="90000"/>
            </a:lnSpc>
            <a:spcBef>
              <a:spcPct val="0"/>
            </a:spcBef>
            <a:spcAft>
              <a:spcPct val="35000"/>
            </a:spcAft>
          </a:pPr>
          <a:r>
            <a:rPr lang="fa-IR" sz="1900" kern="1200" dirty="0" smtClean="0">
              <a:cs typeface="B Nazanin" pitchFamily="2" charset="-78"/>
            </a:rPr>
            <a:t>دارندۀ اختیار </a:t>
          </a:r>
          <a:endParaRPr lang="en-US" sz="1900" kern="1200" dirty="0" smtClean="0">
            <a:cs typeface="B Nazanin" pitchFamily="2" charset="-78"/>
          </a:endParaRPr>
        </a:p>
        <a:p>
          <a:pPr lvl="0" algn="ctr" defTabSz="844550" rtl="1">
            <a:lnSpc>
              <a:spcPct val="90000"/>
            </a:lnSpc>
            <a:spcBef>
              <a:spcPct val="0"/>
            </a:spcBef>
            <a:spcAft>
              <a:spcPct val="35000"/>
            </a:spcAft>
          </a:pPr>
          <a:r>
            <a:rPr lang="fa-IR" sz="1900" kern="1200" dirty="0" smtClean="0">
              <a:cs typeface="B Nazanin" pitchFamily="2" charset="-78"/>
            </a:rPr>
            <a:t>(</a:t>
          </a:r>
          <a:r>
            <a:rPr lang="en-US" sz="1900" kern="1200" dirty="0" smtClean="0">
              <a:cs typeface="B Nazanin" pitchFamily="2" charset="-78"/>
            </a:rPr>
            <a:t>option holder</a:t>
          </a:r>
          <a:r>
            <a:rPr lang="fa-IR" sz="1900" kern="1200" dirty="0" smtClean="0">
              <a:cs typeface="B Nazanin" pitchFamily="2" charset="-78"/>
            </a:rPr>
            <a:t>)</a:t>
          </a:r>
          <a:endParaRPr lang="en-US" sz="1900" kern="1200" dirty="0">
            <a:cs typeface="B Nazanin" pitchFamily="2" charset="-78"/>
          </a:endParaRPr>
        </a:p>
      </dsp:txBody>
      <dsp:txXfrm>
        <a:off x="47141" y="49349"/>
        <a:ext cx="2868374" cy="871411"/>
      </dsp:txXfrm>
    </dsp:sp>
    <dsp:sp modelId="{9E3A14E1-774A-49AA-B3E2-18C617743A2A}">
      <dsp:nvSpPr>
        <dsp:cNvPr id="0" name=""/>
        <dsp:cNvSpPr/>
      </dsp:nvSpPr>
      <dsp:spPr>
        <a:xfrm rot="5400000">
          <a:off x="5209850" y="-1134437"/>
          <a:ext cx="772555"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Low" defTabSz="800100" rtl="1">
            <a:lnSpc>
              <a:spcPct val="90000"/>
            </a:lnSpc>
            <a:spcBef>
              <a:spcPct val="0"/>
            </a:spcBef>
            <a:spcAft>
              <a:spcPct val="15000"/>
            </a:spcAft>
            <a:buChar char="••"/>
          </a:pPr>
          <a:r>
            <a:rPr lang="fa-IR" sz="1800" kern="1200" smtClean="0">
              <a:cs typeface="B Nazanin" pitchFamily="2" charset="-78"/>
            </a:rPr>
            <a:t>شخصی که اختیار خرید یا فروش را اعطا می‌کند، واگذارندۀ اختیار نامیده می‌شود.</a:t>
          </a:r>
          <a:endParaRPr lang="en-US" sz="1800" kern="1200">
            <a:cs typeface="B Nazanin" pitchFamily="2" charset="-78"/>
          </a:endParaRPr>
        </a:p>
      </dsp:txBody>
      <dsp:txXfrm rot="-5400000">
        <a:off x="2962656" y="1150470"/>
        <a:ext cx="5229231" cy="697129"/>
      </dsp:txXfrm>
    </dsp:sp>
    <dsp:sp modelId="{D0A2B2AB-C7A8-4404-AA81-46F7C63CC894}">
      <dsp:nvSpPr>
        <dsp:cNvPr id="0" name=""/>
        <dsp:cNvSpPr/>
      </dsp:nvSpPr>
      <dsp:spPr>
        <a:xfrm>
          <a:off x="0" y="1016187"/>
          <a:ext cx="2962656" cy="96569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1">
            <a:lnSpc>
              <a:spcPct val="90000"/>
            </a:lnSpc>
            <a:spcBef>
              <a:spcPct val="0"/>
            </a:spcBef>
            <a:spcAft>
              <a:spcPct val="35000"/>
            </a:spcAft>
          </a:pPr>
          <a:r>
            <a:rPr lang="fa-IR" sz="1900" kern="1200" dirty="0" smtClean="0">
              <a:cs typeface="B Nazanin" pitchFamily="2" charset="-78"/>
            </a:rPr>
            <a:t>واگذارندۀ اختیار </a:t>
          </a:r>
          <a:endParaRPr lang="en-US" sz="1900" kern="1200" dirty="0" smtClean="0">
            <a:cs typeface="B Nazanin" pitchFamily="2" charset="-78"/>
          </a:endParaRPr>
        </a:p>
        <a:p>
          <a:pPr lvl="0" algn="ctr" defTabSz="844550" rtl="1">
            <a:lnSpc>
              <a:spcPct val="90000"/>
            </a:lnSpc>
            <a:spcBef>
              <a:spcPct val="0"/>
            </a:spcBef>
            <a:spcAft>
              <a:spcPct val="35000"/>
            </a:spcAft>
          </a:pPr>
          <a:r>
            <a:rPr lang="fa-IR" sz="1900" kern="1200" dirty="0" smtClean="0">
              <a:cs typeface="B Nazanin" pitchFamily="2" charset="-78"/>
            </a:rPr>
            <a:t>(</a:t>
          </a:r>
          <a:r>
            <a:rPr lang="en-US" sz="1900" kern="1200" dirty="0" smtClean="0">
              <a:cs typeface="B Nazanin" pitchFamily="2" charset="-78"/>
            </a:rPr>
            <a:t>option granter</a:t>
          </a:r>
          <a:r>
            <a:rPr lang="fa-IR" sz="1900" kern="1200" dirty="0" smtClean="0">
              <a:cs typeface="B Nazanin" pitchFamily="2" charset="-78"/>
            </a:rPr>
            <a:t>)</a:t>
          </a:r>
          <a:endParaRPr lang="en-US" sz="1900" kern="1200" dirty="0">
            <a:cs typeface="B Nazanin" pitchFamily="2" charset="-78"/>
          </a:endParaRPr>
        </a:p>
      </dsp:txBody>
      <dsp:txXfrm>
        <a:off x="47141" y="1063328"/>
        <a:ext cx="2868374" cy="871411"/>
      </dsp:txXfrm>
    </dsp:sp>
    <dsp:sp modelId="{1DE92A72-B454-47D7-B185-2598F5920E78}">
      <dsp:nvSpPr>
        <dsp:cNvPr id="0" name=""/>
        <dsp:cNvSpPr/>
      </dsp:nvSpPr>
      <dsp:spPr>
        <a:xfrm rot="5400000">
          <a:off x="5209850" y="-120459"/>
          <a:ext cx="772555"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Low" defTabSz="800100" rtl="1">
            <a:lnSpc>
              <a:spcPct val="90000"/>
            </a:lnSpc>
            <a:spcBef>
              <a:spcPct val="0"/>
            </a:spcBef>
            <a:spcAft>
              <a:spcPct val="15000"/>
            </a:spcAft>
            <a:buChar char="••"/>
          </a:pPr>
          <a:r>
            <a:rPr lang="fa-IR" sz="1800" kern="1200" smtClean="0">
              <a:cs typeface="B Nazanin" pitchFamily="2" charset="-78"/>
            </a:rPr>
            <a:t>به دارايي‌اي كه در صورت اعمال اختيار، خريداري و يا فروخته مي‌شود، دارايي مبنا مي‌گويند.</a:t>
          </a:r>
          <a:endParaRPr lang="en-US" sz="1800" kern="1200">
            <a:cs typeface="B Nazanin" pitchFamily="2" charset="-78"/>
          </a:endParaRPr>
        </a:p>
      </dsp:txBody>
      <dsp:txXfrm rot="-5400000">
        <a:off x="2962656" y="2164448"/>
        <a:ext cx="5229231" cy="697129"/>
      </dsp:txXfrm>
    </dsp:sp>
    <dsp:sp modelId="{EF1FE226-476A-4239-9A86-9758510A53B7}">
      <dsp:nvSpPr>
        <dsp:cNvPr id="0" name=""/>
        <dsp:cNvSpPr/>
      </dsp:nvSpPr>
      <dsp:spPr>
        <a:xfrm>
          <a:off x="0" y="2030165"/>
          <a:ext cx="2962656" cy="96569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1">
            <a:lnSpc>
              <a:spcPct val="90000"/>
            </a:lnSpc>
            <a:spcBef>
              <a:spcPct val="0"/>
            </a:spcBef>
            <a:spcAft>
              <a:spcPct val="35000"/>
            </a:spcAft>
          </a:pPr>
          <a:r>
            <a:rPr lang="fa-IR" sz="1900" kern="1200" dirty="0" smtClean="0">
              <a:cs typeface="B Nazanin" pitchFamily="2" charset="-78"/>
            </a:rPr>
            <a:t>دارایی پایه </a:t>
          </a:r>
          <a:endParaRPr lang="en-US" sz="1900" kern="1200" dirty="0" smtClean="0">
            <a:cs typeface="B Nazanin" pitchFamily="2" charset="-78"/>
          </a:endParaRPr>
        </a:p>
        <a:p>
          <a:pPr lvl="0" algn="ctr" defTabSz="844550" rtl="1">
            <a:lnSpc>
              <a:spcPct val="90000"/>
            </a:lnSpc>
            <a:spcBef>
              <a:spcPct val="0"/>
            </a:spcBef>
            <a:spcAft>
              <a:spcPct val="35000"/>
            </a:spcAft>
          </a:pPr>
          <a:r>
            <a:rPr lang="fa-IR" sz="1900" kern="1200" dirty="0" smtClean="0">
              <a:cs typeface="B Nazanin" pitchFamily="2" charset="-78"/>
            </a:rPr>
            <a:t>(</a:t>
          </a:r>
          <a:r>
            <a:rPr lang="en-US" sz="1900" kern="1200" dirty="0" smtClean="0">
              <a:cs typeface="B Nazanin" pitchFamily="2" charset="-78"/>
            </a:rPr>
            <a:t>underlying asset</a:t>
          </a:r>
          <a:r>
            <a:rPr lang="fa-IR" sz="1900" kern="1200" dirty="0" smtClean="0">
              <a:cs typeface="B Nazanin" pitchFamily="2" charset="-78"/>
            </a:rPr>
            <a:t>)</a:t>
          </a:r>
          <a:endParaRPr lang="en-US" sz="1900" kern="1200" dirty="0">
            <a:cs typeface="B Nazanin" pitchFamily="2" charset="-78"/>
          </a:endParaRPr>
        </a:p>
      </dsp:txBody>
      <dsp:txXfrm>
        <a:off x="47141" y="2077306"/>
        <a:ext cx="2868374" cy="871411"/>
      </dsp:txXfrm>
    </dsp:sp>
    <dsp:sp modelId="{DD4EFDE4-4BC8-4039-B0BA-FFFF9A54DCE0}">
      <dsp:nvSpPr>
        <dsp:cNvPr id="0" name=""/>
        <dsp:cNvSpPr/>
      </dsp:nvSpPr>
      <dsp:spPr>
        <a:xfrm rot="5400000">
          <a:off x="5209850" y="893518"/>
          <a:ext cx="772555"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Low" defTabSz="800100" rtl="1">
            <a:lnSpc>
              <a:spcPct val="90000"/>
            </a:lnSpc>
            <a:spcBef>
              <a:spcPct val="0"/>
            </a:spcBef>
            <a:spcAft>
              <a:spcPct val="15000"/>
            </a:spcAft>
            <a:buChar char="••"/>
          </a:pPr>
          <a:r>
            <a:rPr lang="fa-IR" sz="1800" kern="1200" smtClean="0">
              <a:cs typeface="B Nazanin" pitchFamily="2" charset="-78"/>
            </a:rPr>
            <a:t>و به قيمتي كه دارايي مبنا در آن قيمت خريداري يا فروخته مي‌شود، قيمت اعمال مي‌گويند</a:t>
          </a:r>
          <a:r>
            <a:rPr lang="en-US" sz="1800" kern="1200" smtClean="0">
              <a:cs typeface="B Nazanin" pitchFamily="2" charset="-78"/>
            </a:rPr>
            <a:t>.</a:t>
          </a:r>
          <a:endParaRPr lang="en-US" sz="1800" kern="1200">
            <a:cs typeface="B Nazanin" pitchFamily="2" charset="-78"/>
          </a:endParaRPr>
        </a:p>
      </dsp:txBody>
      <dsp:txXfrm rot="-5400000">
        <a:off x="2962656" y="3178426"/>
        <a:ext cx="5229231" cy="697129"/>
      </dsp:txXfrm>
    </dsp:sp>
    <dsp:sp modelId="{D1959D08-B64D-444F-8EC6-860DE0599A2E}">
      <dsp:nvSpPr>
        <dsp:cNvPr id="0" name=""/>
        <dsp:cNvSpPr/>
      </dsp:nvSpPr>
      <dsp:spPr>
        <a:xfrm>
          <a:off x="0" y="3044144"/>
          <a:ext cx="2962656" cy="96569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1">
            <a:lnSpc>
              <a:spcPct val="90000"/>
            </a:lnSpc>
            <a:spcBef>
              <a:spcPct val="0"/>
            </a:spcBef>
            <a:spcAft>
              <a:spcPct val="35000"/>
            </a:spcAft>
          </a:pPr>
          <a:r>
            <a:rPr lang="fa-IR" sz="1900" kern="1200" dirty="0" smtClean="0">
              <a:cs typeface="B Nazanin" pitchFamily="2" charset="-78"/>
            </a:rPr>
            <a:t>قیمت اعمال </a:t>
          </a:r>
          <a:endParaRPr lang="en-US" sz="1900" kern="1200" dirty="0" smtClean="0">
            <a:cs typeface="B Nazanin" pitchFamily="2" charset="-78"/>
          </a:endParaRPr>
        </a:p>
        <a:p>
          <a:pPr lvl="0" algn="ctr" defTabSz="844550" rtl="1">
            <a:lnSpc>
              <a:spcPct val="90000"/>
            </a:lnSpc>
            <a:spcBef>
              <a:spcPct val="0"/>
            </a:spcBef>
            <a:spcAft>
              <a:spcPct val="35000"/>
            </a:spcAft>
          </a:pPr>
          <a:r>
            <a:rPr lang="fa-IR" sz="1900" kern="1200" dirty="0" smtClean="0">
              <a:cs typeface="B Nazanin" pitchFamily="2" charset="-78"/>
            </a:rPr>
            <a:t>(</a:t>
          </a:r>
          <a:r>
            <a:rPr lang="en-US" sz="1900" kern="1200" dirty="0" smtClean="0">
              <a:cs typeface="B Nazanin" pitchFamily="2" charset="-78"/>
            </a:rPr>
            <a:t>strike price</a:t>
          </a:r>
          <a:r>
            <a:rPr lang="fa-IR" sz="1900" kern="1200" dirty="0" smtClean="0">
              <a:cs typeface="B Nazanin" pitchFamily="2" charset="-78"/>
            </a:rPr>
            <a:t>) </a:t>
          </a:r>
          <a:endParaRPr lang="en-US" sz="1900" kern="1200" dirty="0">
            <a:cs typeface="B Nazanin" pitchFamily="2" charset="-78"/>
          </a:endParaRPr>
        </a:p>
      </dsp:txBody>
      <dsp:txXfrm>
        <a:off x="47141" y="3091285"/>
        <a:ext cx="2868374" cy="871411"/>
      </dsp:txXfrm>
    </dsp:sp>
    <dsp:sp modelId="{62C7479D-8D4D-49C6-913B-BB58256D548B}">
      <dsp:nvSpPr>
        <dsp:cNvPr id="0" name=""/>
        <dsp:cNvSpPr/>
      </dsp:nvSpPr>
      <dsp:spPr>
        <a:xfrm rot="5400000">
          <a:off x="5209850" y="1907497"/>
          <a:ext cx="772555" cy="5266944"/>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Low" defTabSz="800100" rtl="1">
            <a:lnSpc>
              <a:spcPct val="90000"/>
            </a:lnSpc>
            <a:spcBef>
              <a:spcPct val="0"/>
            </a:spcBef>
            <a:spcAft>
              <a:spcPct val="15000"/>
            </a:spcAft>
            <a:buChar char="••"/>
          </a:pPr>
          <a:r>
            <a:rPr lang="fa-IR" sz="1800" kern="1200" smtClean="0">
              <a:cs typeface="B Nazanin" pitchFamily="2" charset="-78"/>
            </a:rPr>
            <a:t>تاریخی که پس از آن اختیارمعامله منقضی می‌شود.</a:t>
          </a:r>
          <a:endParaRPr lang="en-US" sz="1800" kern="1200">
            <a:cs typeface="B Nazanin" pitchFamily="2" charset="-78"/>
          </a:endParaRPr>
        </a:p>
      </dsp:txBody>
      <dsp:txXfrm rot="-5400000">
        <a:off x="2962656" y="4192405"/>
        <a:ext cx="5229231" cy="697129"/>
      </dsp:txXfrm>
    </dsp:sp>
    <dsp:sp modelId="{5A939D5F-9760-44C3-AEF2-FC010BCD38AC}">
      <dsp:nvSpPr>
        <dsp:cNvPr id="0" name=""/>
        <dsp:cNvSpPr/>
      </dsp:nvSpPr>
      <dsp:spPr>
        <a:xfrm>
          <a:off x="0" y="4058122"/>
          <a:ext cx="2962656" cy="965693"/>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1">
            <a:lnSpc>
              <a:spcPct val="90000"/>
            </a:lnSpc>
            <a:spcBef>
              <a:spcPct val="0"/>
            </a:spcBef>
            <a:spcAft>
              <a:spcPct val="35000"/>
            </a:spcAft>
          </a:pPr>
          <a:r>
            <a:rPr lang="fa-IR" sz="1900" kern="1200" dirty="0" smtClean="0">
              <a:cs typeface="B Nazanin" pitchFamily="2" charset="-78"/>
            </a:rPr>
            <a:t>سررسید</a:t>
          </a:r>
          <a:endParaRPr lang="en-US" sz="1900" kern="1200" dirty="0" smtClean="0">
            <a:cs typeface="B Nazanin" pitchFamily="2" charset="-78"/>
          </a:endParaRPr>
        </a:p>
        <a:p>
          <a:pPr lvl="0" algn="ctr" defTabSz="844550" rtl="1">
            <a:lnSpc>
              <a:spcPct val="90000"/>
            </a:lnSpc>
            <a:spcBef>
              <a:spcPct val="0"/>
            </a:spcBef>
            <a:spcAft>
              <a:spcPct val="35000"/>
            </a:spcAft>
          </a:pPr>
          <a:r>
            <a:rPr lang="fa-IR" sz="1900" kern="1200" dirty="0" smtClean="0">
              <a:cs typeface="B Nazanin" pitchFamily="2" charset="-78"/>
            </a:rPr>
            <a:t> (</a:t>
          </a:r>
          <a:r>
            <a:rPr lang="en-US" sz="1900" kern="1200" dirty="0" smtClean="0">
              <a:cs typeface="B Nazanin" pitchFamily="2" charset="-78"/>
            </a:rPr>
            <a:t>maturity</a:t>
          </a:r>
          <a:r>
            <a:rPr lang="fa-IR" sz="1900" kern="1200" dirty="0" smtClean="0">
              <a:cs typeface="B Nazanin" pitchFamily="2" charset="-78"/>
            </a:rPr>
            <a:t>)</a:t>
          </a:r>
          <a:endParaRPr lang="en-US" sz="1900" kern="1200" dirty="0">
            <a:cs typeface="B Nazanin" pitchFamily="2" charset="-78"/>
          </a:endParaRPr>
        </a:p>
      </dsp:txBody>
      <dsp:txXfrm>
        <a:off x="47141" y="4105263"/>
        <a:ext cx="2868374" cy="8714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D8F16-F8D1-4B0E-852B-E7CD025733BD}">
      <dsp:nvSpPr>
        <dsp:cNvPr id="0" name=""/>
        <dsp:cNvSpPr/>
      </dsp:nvSpPr>
      <dsp:spPr>
        <a:xfrm>
          <a:off x="0" y="49771"/>
          <a:ext cx="6830568" cy="150912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4696" tIns="234696" rIns="234696" bIns="125730" numCol="1" spcCol="1270" anchor="t"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اختیار امریکایی و اروپایی</a:t>
          </a:r>
          <a:endParaRPr lang="en-US" sz="3300" kern="1200" dirty="0">
            <a:cs typeface="B Zar" pitchFamily="2" charset="-78"/>
          </a:endParaRPr>
        </a:p>
      </dsp:txBody>
      <dsp:txXfrm>
        <a:off x="0" y="49771"/>
        <a:ext cx="6830568" cy="1006082"/>
      </dsp:txXfrm>
    </dsp:sp>
    <dsp:sp modelId="{786B6CBB-1E14-4A6E-9D08-8FFA68741A7B}">
      <dsp:nvSpPr>
        <dsp:cNvPr id="0" name=""/>
        <dsp:cNvSpPr/>
      </dsp:nvSpPr>
      <dsp:spPr>
        <a:xfrm>
          <a:off x="1399032" y="1055853"/>
          <a:ext cx="6830568" cy="39204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34696" tIns="234696" rIns="234696" bIns="234696" numCol="1" spcCol="1270" anchor="t" anchorCtr="0">
          <a:noAutofit/>
        </a:bodyPr>
        <a:lstStyle/>
        <a:p>
          <a:pPr marL="285750" lvl="1" indent="-285750" algn="justLow" defTabSz="1466850" rtl="1">
            <a:lnSpc>
              <a:spcPct val="90000"/>
            </a:lnSpc>
            <a:spcBef>
              <a:spcPct val="0"/>
            </a:spcBef>
            <a:spcAft>
              <a:spcPct val="15000"/>
            </a:spcAft>
            <a:buChar char="••"/>
          </a:pPr>
          <a:r>
            <a:rPr lang="fa-IR" sz="3300" kern="1200" dirty="0" smtClean="0">
              <a:cs typeface="B Zar" pitchFamily="2" charset="-78"/>
            </a:rPr>
            <a:t>اگر دارندۀ اختيار مجاز باشد تا سررسيد از اختيار خود استفاده كند، به آن اختيارمعامله، اختيارمعاملۀ امريكايي مي‌گويند، و اگر تنها در سررسيد حق اعمال اختيار خود را داشته باشد، اختيارمعاملۀ وي اروپايي است.</a:t>
          </a:r>
          <a:endParaRPr lang="en-US" sz="3300" kern="1200" dirty="0">
            <a:cs typeface="B Zar" pitchFamily="2" charset="-78"/>
          </a:endParaRPr>
        </a:p>
      </dsp:txBody>
      <dsp:txXfrm>
        <a:off x="1513857" y="1170678"/>
        <a:ext cx="6600918" cy="36907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4FA3A-8819-456B-A735-D3AB0DBDE201}">
      <dsp:nvSpPr>
        <dsp:cNvPr id="0" name=""/>
        <dsp:cNvSpPr/>
      </dsp:nvSpPr>
      <dsp:spPr>
        <a:xfrm>
          <a:off x="0" y="336812"/>
          <a:ext cx="8229600" cy="4352400"/>
        </a:xfrm>
        <a:prstGeom prst="ellipse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Low" defTabSz="1333500" rtl="1">
            <a:lnSpc>
              <a:spcPct val="90000"/>
            </a:lnSpc>
            <a:spcBef>
              <a:spcPct val="0"/>
            </a:spcBef>
            <a:spcAft>
              <a:spcPct val="35000"/>
            </a:spcAft>
          </a:pPr>
          <a:r>
            <a:rPr lang="fa-IR" sz="3000" kern="1200" smtClean="0">
              <a:cs typeface="B Zar" pitchFamily="2" charset="-78"/>
            </a:rPr>
            <a:t>اعمال اختيارمعامله برگشت‌ناپذير است، چراكه با اعمال اختيارمعامله، اختيار از دست مي‌رود( استفاده مي‌شود). بنابراين، اختيارمعامله را تنها يك‌بار مي‌توان اعمال كرد.</a:t>
          </a:r>
          <a:endParaRPr lang="en-US" sz="3000" kern="1200">
            <a:cs typeface="B Zar" pitchFamily="2" charset="-78"/>
          </a:endParaRPr>
        </a:p>
      </dsp:txBody>
      <dsp:txXfrm>
        <a:off x="2057400" y="1424912"/>
        <a:ext cx="4114800" cy="31282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3DA6C-034E-4070-A0FC-F8C4CCE6F3B2}">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fa-IR" sz="4300" kern="1200" dirty="0" smtClean="0">
              <a:cs typeface="B Zar" pitchFamily="2" charset="-78"/>
            </a:rPr>
            <a:t>بر اساس نوع دارایی مبنا</a:t>
          </a:r>
          <a:endParaRPr lang="en-US" sz="4300" kern="1200" dirty="0">
            <a:cs typeface="B Zar" pitchFamily="2" charset="-78"/>
          </a:endParaRPr>
        </a:p>
      </dsp:txBody>
      <dsp:txXfrm rot="-5400000">
        <a:off x="1" y="1645919"/>
        <a:ext cx="3291840" cy="1734185"/>
      </dsp:txXfrm>
    </dsp:sp>
    <dsp:sp modelId="{10929006-DFA3-4E33-A079-ACF629B7519D}">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Low" defTabSz="977900" rtl="1">
            <a:lnSpc>
              <a:spcPct val="90000"/>
            </a:lnSpc>
            <a:spcBef>
              <a:spcPct val="0"/>
            </a:spcBef>
            <a:spcAft>
              <a:spcPct val="15000"/>
            </a:spcAft>
            <a:buChar char="••"/>
          </a:pPr>
          <a:r>
            <a:rPr lang="fa-IR" sz="2200" kern="1200" smtClean="0">
              <a:cs typeface="B Zar" pitchFamily="2" charset="-78"/>
            </a:rPr>
            <a:t>اختیار مالی: به اختيارهايي اطلاق مي‌شود كه دارايي مبناي آن‌ها دارايي مالی است. به‌عنوان مثال سهام عادي شركت و اوراق بهادار به پشتوانۀ رهن دارايي‌هاي مالي محسوب مي‌شوند.</a:t>
          </a:r>
          <a:endParaRPr lang="en-US" sz="2200" kern="1200">
            <a:cs typeface="B Zar" pitchFamily="2" charset="-78"/>
          </a:endParaRPr>
        </a:p>
        <a:p>
          <a:pPr marL="228600" lvl="1" indent="-228600" algn="justLow" defTabSz="977900" rtl="1">
            <a:lnSpc>
              <a:spcPct val="90000"/>
            </a:lnSpc>
            <a:spcBef>
              <a:spcPct val="0"/>
            </a:spcBef>
            <a:spcAft>
              <a:spcPct val="15000"/>
            </a:spcAft>
            <a:buChar char="••"/>
          </a:pPr>
          <a:r>
            <a:rPr lang="fa-IR" sz="2200" kern="1200" smtClean="0">
              <a:cs typeface="B Zar" pitchFamily="2" charset="-78"/>
            </a:rPr>
            <a:t>اختیار واقعی: به اختيارهايي اطلاق مي‌شود كه دارايي مبناي آن‌ها دارايي واقعي است. به‌عنوان مثال ساختمان يا كارخانه دارايي‌هاي واقعي‌اند.</a:t>
          </a:r>
          <a:endParaRPr lang="en-US" sz="2200" kern="1200">
            <a:cs typeface="B Zar" pitchFamily="2" charset="-78"/>
          </a:endParaRPr>
        </a:p>
      </dsp:txBody>
      <dsp:txXfrm rot="-5400000">
        <a:off x="3291840" y="165003"/>
        <a:ext cx="4772757" cy="30500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BD942-4F62-49D4-A3CD-2D7E748F6458}">
      <dsp:nvSpPr>
        <dsp:cNvPr id="0" name=""/>
        <dsp:cNvSpPr/>
      </dsp:nvSpPr>
      <dsp:spPr>
        <a:xfrm>
          <a:off x="0" y="79471"/>
          <a:ext cx="6830568" cy="109062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ctr" defTabSz="1022350" rtl="1">
            <a:lnSpc>
              <a:spcPct val="90000"/>
            </a:lnSpc>
            <a:spcBef>
              <a:spcPct val="0"/>
            </a:spcBef>
            <a:spcAft>
              <a:spcPct val="35000"/>
            </a:spcAft>
          </a:pPr>
          <a:r>
            <a:rPr lang="fa-IR" sz="2300" b="1" kern="1200" dirty="0" smtClean="0">
              <a:cs typeface="B Zar" pitchFamily="2" charset="-78"/>
            </a:rPr>
            <a:t>مدل اختيار خريد ارزش زمين</a:t>
          </a:r>
          <a:endParaRPr lang="en-US" sz="2300" b="1" kern="1200" dirty="0">
            <a:cs typeface="B Zar" pitchFamily="2" charset="-78"/>
          </a:endParaRPr>
        </a:p>
      </dsp:txBody>
      <dsp:txXfrm>
        <a:off x="0" y="79471"/>
        <a:ext cx="6830568" cy="727082"/>
      </dsp:txXfrm>
    </dsp:sp>
    <dsp:sp modelId="{D9104FD3-93FB-4287-B351-8AE180B77260}">
      <dsp:nvSpPr>
        <dsp:cNvPr id="0" name=""/>
        <dsp:cNvSpPr/>
      </dsp:nvSpPr>
      <dsp:spPr>
        <a:xfrm>
          <a:off x="1399032" y="806553"/>
          <a:ext cx="6830568" cy="41400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بيان‌گر كاربرد نظريۀ اختيارهاي واقعي در زمينۀ املاك و مستغلات است. بر اساس اين مدل، ارزش زمين از اختياري حاصل مي‌شود كه صاحب زمين به‌طور ضمني دارد. اين اختيار به او حق انتخاب مي‌دهد كه روي زمين ساختماني بنا كند، و يا چنين كاري نكند. وي مي‌تواند با پرداخت هزينه‌هاي ساخت‌و‌ساز، زمين خود را به دارايي ارزشمندي بدل نمايد كه آن دارايي درآمد اجاره توليد مي‌كند. به‌طور كلي صاحب زمين اختيار دارد بناي فعلي زمين را ويران سازد و يا آن را بازسازي يا نوسازي (احيا) كند. </a:t>
          </a:r>
          <a:endParaRPr lang="en-US" sz="2300" kern="1200" dirty="0">
            <a:cs typeface="B Zar" pitchFamily="2" charset="-78"/>
          </a:endParaRPr>
        </a:p>
      </dsp:txBody>
      <dsp:txXfrm>
        <a:off x="1520288" y="927809"/>
        <a:ext cx="6588056" cy="38974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7DEB2-046D-4923-AA80-7C2906D65ECA}">
      <dsp:nvSpPr>
        <dsp:cNvPr id="0" name=""/>
        <dsp:cNvSpPr/>
      </dsp:nvSpPr>
      <dsp:spPr>
        <a:xfrm rot="5400000">
          <a:off x="5209850" y="-2148416"/>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صاحب زمین</a:t>
          </a:r>
          <a:endParaRPr lang="en-US" sz="2900" kern="1200">
            <a:cs typeface="B Zar" pitchFamily="2" charset="-78"/>
          </a:endParaRPr>
        </a:p>
      </dsp:txBody>
      <dsp:txXfrm rot="-5400000">
        <a:off x="2962656" y="136491"/>
        <a:ext cx="5229231" cy="697129"/>
      </dsp:txXfrm>
    </dsp:sp>
    <dsp:sp modelId="{EB900798-13E8-4396-A1AA-FB095B36E8B1}">
      <dsp:nvSpPr>
        <dsp:cNvPr id="0" name=""/>
        <dsp:cNvSpPr/>
      </dsp:nvSpPr>
      <dsp:spPr>
        <a:xfrm>
          <a:off x="0" y="2208"/>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دارندۀ اختیار</a:t>
          </a:r>
          <a:endParaRPr lang="en-US" sz="3700" kern="1200">
            <a:cs typeface="B Zar" pitchFamily="2" charset="-78"/>
          </a:endParaRPr>
        </a:p>
      </dsp:txBody>
      <dsp:txXfrm>
        <a:off x="47141" y="49349"/>
        <a:ext cx="2868374" cy="871411"/>
      </dsp:txXfrm>
    </dsp:sp>
    <dsp:sp modelId="{57ECE34E-E706-4DCA-9903-CB7097A8596A}">
      <dsp:nvSpPr>
        <dsp:cNvPr id="0" name=""/>
        <dsp:cNvSpPr/>
      </dsp:nvSpPr>
      <dsp:spPr>
        <a:xfrm rot="5400000">
          <a:off x="5209850" y="-113443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فروشندۀ زمین</a:t>
          </a:r>
          <a:endParaRPr lang="en-US" sz="2900" kern="1200">
            <a:cs typeface="B Zar" pitchFamily="2" charset="-78"/>
          </a:endParaRPr>
        </a:p>
      </dsp:txBody>
      <dsp:txXfrm rot="-5400000">
        <a:off x="2962656" y="1150470"/>
        <a:ext cx="5229231" cy="697129"/>
      </dsp:txXfrm>
    </dsp:sp>
    <dsp:sp modelId="{6525B5B3-6008-45FB-B7C3-78304CF1358D}">
      <dsp:nvSpPr>
        <dsp:cNvPr id="0" name=""/>
        <dsp:cNvSpPr/>
      </dsp:nvSpPr>
      <dsp:spPr>
        <a:xfrm>
          <a:off x="0" y="1016187"/>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واگذارندۀ اختیار </a:t>
          </a:r>
          <a:endParaRPr lang="en-US" sz="3700" kern="1200">
            <a:cs typeface="B Zar" pitchFamily="2" charset="-78"/>
          </a:endParaRPr>
        </a:p>
      </dsp:txBody>
      <dsp:txXfrm>
        <a:off x="47141" y="1063328"/>
        <a:ext cx="2868374" cy="871411"/>
      </dsp:txXfrm>
    </dsp:sp>
    <dsp:sp modelId="{EB70F1AE-CB9E-4455-B695-F2CFC43F5FB9}">
      <dsp:nvSpPr>
        <dsp:cNvPr id="0" name=""/>
        <dsp:cNvSpPr/>
      </dsp:nvSpPr>
      <dsp:spPr>
        <a:xfrm rot="5400000">
          <a:off x="5209850" y="-120459"/>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زمین</a:t>
          </a:r>
          <a:endParaRPr lang="en-US" sz="2900" kern="1200">
            <a:cs typeface="B Zar" pitchFamily="2" charset="-78"/>
          </a:endParaRPr>
        </a:p>
      </dsp:txBody>
      <dsp:txXfrm rot="-5400000">
        <a:off x="2962656" y="2164448"/>
        <a:ext cx="5229231" cy="697129"/>
      </dsp:txXfrm>
    </dsp:sp>
    <dsp:sp modelId="{68891EB8-81B3-42AB-851C-16E4DC588FD2}">
      <dsp:nvSpPr>
        <dsp:cNvPr id="0" name=""/>
        <dsp:cNvSpPr/>
      </dsp:nvSpPr>
      <dsp:spPr>
        <a:xfrm>
          <a:off x="0" y="2030165"/>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دارایی پایه </a:t>
          </a:r>
          <a:endParaRPr lang="en-US" sz="3700" kern="1200">
            <a:cs typeface="B Zar" pitchFamily="2" charset="-78"/>
          </a:endParaRPr>
        </a:p>
      </dsp:txBody>
      <dsp:txXfrm>
        <a:off x="47141" y="2077306"/>
        <a:ext cx="2868374" cy="871411"/>
      </dsp:txXfrm>
    </dsp:sp>
    <dsp:sp modelId="{F6BBA24C-9584-4734-B748-FE3288B8E32D}">
      <dsp:nvSpPr>
        <dsp:cNvPr id="0" name=""/>
        <dsp:cNvSpPr/>
      </dsp:nvSpPr>
      <dsp:spPr>
        <a:xfrm rot="5400000">
          <a:off x="5209850" y="893518"/>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هزینه‌های ساخت‌وساز</a:t>
          </a:r>
          <a:endParaRPr lang="en-US" sz="2900" kern="1200">
            <a:cs typeface="B Zar" pitchFamily="2" charset="-78"/>
          </a:endParaRPr>
        </a:p>
      </dsp:txBody>
      <dsp:txXfrm rot="-5400000">
        <a:off x="2962656" y="3178426"/>
        <a:ext cx="5229231" cy="697129"/>
      </dsp:txXfrm>
    </dsp:sp>
    <dsp:sp modelId="{A12F407D-0EC1-45B8-9BB9-FD4AFE42E197}">
      <dsp:nvSpPr>
        <dsp:cNvPr id="0" name=""/>
        <dsp:cNvSpPr/>
      </dsp:nvSpPr>
      <dsp:spPr>
        <a:xfrm>
          <a:off x="0" y="3044144"/>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قیمت اعمال </a:t>
          </a:r>
          <a:endParaRPr lang="en-US" sz="3700" kern="1200">
            <a:cs typeface="B Zar" pitchFamily="2" charset="-78"/>
          </a:endParaRPr>
        </a:p>
      </dsp:txBody>
      <dsp:txXfrm>
        <a:off x="47141" y="3091285"/>
        <a:ext cx="2868374" cy="871411"/>
      </dsp:txXfrm>
    </dsp:sp>
    <dsp:sp modelId="{16992C34-75C6-488B-8BD1-C8AFE1BDCE8B}">
      <dsp:nvSpPr>
        <dsp:cNvPr id="0" name=""/>
        <dsp:cNvSpPr/>
      </dsp:nvSpPr>
      <dsp:spPr>
        <a:xfrm rot="5400000">
          <a:off x="5209850" y="190749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نامحدود</a:t>
          </a:r>
          <a:endParaRPr lang="en-US" sz="2900" kern="1200">
            <a:cs typeface="B Zar" pitchFamily="2" charset="-78"/>
          </a:endParaRPr>
        </a:p>
      </dsp:txBody>
      <dsp:txXfrm rot="-5400000">
        <a:off x="2962656" y="4192405"/>
        <a:ext cx="5229231" cy="697129"/>
      </dsp:txXfrm>
    </dsp:sp>
    <dsp:sp modelId="{8ACEB713-15FC-4A6E-9FA3-281192802F52}">
      <dsp:nvSpPr>
        <dsp:cNvPr id="0" name=""/>
        <dsp:cNvSpPr/>
      </dsp:nvSpPr>
      <dsp:spPr>
        <a:xfrm>
          <a:off x="0" y="4058122"/>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سررسید</a:t>
          </a:r>
          <a:endParaRPr lang="en-US" sz="3700" kern="1200">
            <a:cs typeface="B Zar" pitchFamily="2" charset="-78"/>
          </a:endParaRPr>
        </a:p>
      </dsp:txBody>
      <dsp:txXfrm>
        <a:off x="47141" y="4105263"/>
        <a:ext cx="2868374" cy="8714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F702A-12CA-4556-BC8A-9D5B7AAEB844}">
      <dsp:nvSpPr>
        <dsp:cNvPr id="0" name=""/>
        <dsp:cNvSpPr/>
      </dsp:nvSpPr>
      <dsp:spPr>
        <a:xfrm rot="16200000">
          <a:off x="-527842" y="531961"/>
          <a:ext cx="5026025" cy="3962102"/>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0" tIns="0" rIns="305594" bIns="0" numCol="1" spcCol="1270" anchor="ctr" anchorCtr="0">
          <a:noAutofit/>
        </a:bodyPr>
        <a:lstStyle/>
        <a:p>
          <a:pPr lvl="0" algn="justLow" defTabSz="2133600" rtl="1">
            <a:lnSpc>
              <a:spcPct val="90000"/>
            </a:lnSpc>
            <a:spcBef>
              <a:spcPct val="0"/>
            </a:spcBef>
            <a:spcAft>
              <a:spcPct val="35000"/>
            </a:spcAft>
          </a:pPr>
          <a:r>
            <a:rPr lang="fa-IR" sz="4800" b="1" kern="1200" smtClean="0">
              <a:cs typeface="B Zar" pitchFamily="2" charset="-78"/>
            </a:rPr>
            <a:t>مدل معادل مطمئن در ارزشيابي اختيار</a:t>
          </a:r>
          <a:endParaRPr lang="en-US" sz="4800" kern="1200">
            <a:cs typeface="B Zar" pitchFamily="2" charset="-78"/>
          </a:endParaRPr>
        </a:p>
      </dsp:txBody>
      <dsp:txXfrm rot="5400000">
        <a:off x="4120" y="1005204"/>
        <a:ext cx="3962102" cy="3015615"/>
      </dsp:txXfrm>
    </dsp:sp>
    <dsp:sp modelId="{02E3FB8D-C558-49EE-A2C3-79D682FBD4D7}">
      <dsp:nvSpPr>
        <dsp:cNvPr id="0" name=""/>
        <dsp:cNvSpPr/>
      </dsp:nvSpPr>
      <dsp:spPr>
        <a:xfrm rot="16200000">
          <a:off x="3731417" y="531961"/>
          <a:ext cx="5026025" cy="3962102"/>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0" tIns="0" rIns="305594" bIns="0" numCol="1" spcCol="1270" anchor="ctr" anchorCtr="0">
          <a:noAutofit/>
        </a:bodyPr>
        <a:lstStyle/>
        <a:p>
          <a:pPr lvl="0" algn="justLow" defTabSz="2133600" rtl="1">
            <a:lnSpc>
              <a:spcPct val="90000"/>
            </a:lnSpc>
            <a:spcBef>
              <a:spcPct val="0"/>
            </a:spcBef>
            <a:spcAft>
              <a:spcPct val="35000"/>
            </a:spcAft>
          </a:pPr>
          <a:r>
            <a:rPr lang="fa-IR" sz="4800" b="1" kern="1200" smtClean="0">
              <a:cs typeface="B Zar" pitchFamily="2" charset="-78"/>
            </a:rPr>
            <a:t>مدل آربيتراژ در ارزشيابي اختيار</a:t>
          </a:r>
          <a:endParaRPr lang="en-US" sz="4800" kern="1200">
            <a:cs typeface="B Zar" pitchFamily="2" charset="-78"/>
          </a:endParaRPr>
        </a:p>
      </dsp:txBody>
      <dsp:txXfrm rot="5400000">
        <a:off x="4263379" y="1005204"/>
        <a:ext cx="3962102" cy="30156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4/4/17</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926659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476295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282825" y="368300"/>
            <a:ext cx="2514600" cy="1885950"/>
          </a:xfrm>
          <a:ln/>
        </p:spPr>
      </p:sp>
      <p:sp>
        <p:nvSpPr>
          <p:cNvPr id="25603" name="Rectangle 3"/>
          <p:cNvSpPr>
            <a:spLocks noGrp="1" noChangeArrowheads="1"/>
          </p:cNvSpPr>
          <p:nvPr>
            <p:ph type="body" idx="1"/>
          </p:nvPr>
        </p:nvSpPr>
        <p:spPr>
          <a:xfrm>
            <a:off x="700088" y="2505075"/>
            <a:ext cx="5597525" cy="6081713"/>
          </a:xfrm>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28</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4/4/17</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4/4/17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4/4/17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4/4/17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4/4/17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4/4/17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4/4/17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4/4/17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4/4/17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4/4/17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4/4/17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4/4/17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4/4/17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4/4/17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4/4/17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4/4/17</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7.wmf"/><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4.wmf"/><Relationship Id="rId19" Type="http://schemas.openxmlformats.org/officeDocument/2006/relationships/oleObject" Target="../embeddings/oleObject9.bin"/><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 Id="rId22" Type="http://schemas.openxmlformats.org/officeDocument/2006/relationships/image" Target="../media/image1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1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4.bin"/><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اختيار خريد ارزش زمين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087779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extLst>
      <p:ext uri="{BB962C8B-B14F-4D97-AF65-F5344CB8AC3E}">
        <p14:creationId xmlns:p14="http://schemas.microsoft.com/office/powerpoint/2010/main" val="3968034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زمین به‌عنوان اختیار معامله</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39639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extLst>
      <p:ext uri="{BB962C8B-B14F-4D97-AF65-F5344CB8AC3E}">
        <p14:creationId xmlns:p14="http://schemas.microsoft.com/office/powerpoint/2010/main" val="4065665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ارزش اختيار ساخت‌وساز: روش نادرست محاسبات</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3488209"/>
              </p:ext>
            </p:extLst>
          </p:nvPr>
        </p:nvGraphicFramePr>
        <p:xfrm>
          <a:off x="381000" y="1219201"/>
          <a:ext cx="7924798" cy="4008296"/>
        </p:xfrm>
        <a:graphic>
          <a:graphicData uri="http://schemas.openxmlformats.org/drawingml/2006/table">
            <a:tbl>
              <a:tblPr firstRow="1">
                <a:tableStyleId>{93296810-A885-4BE3-A3E7-6D5BEEA58F35}</a:tableStyleId>
              </a:tblPr>
              <a:tblGrid>
                <a:gridCol w="984260">
                  <a:extLst>
                    <a:ext uri="{9D8B030D-6E8A-4147-A177-3AD203B41FA5}">
                      <a16:colId xmlns:a16="http://schemas.microsoft.com/office/drawing/2014/main" val="20000"/>
                    </a:ext>
                  </a:extLst>
                </a:gridCol>
                <a:gridCol w="984260">
                  <a:extLst>
                    <a:ext uri="{9D8B030D-6E8A-4147-A177-3AD203B41FA5}">
                      <a16:colId xmlns:a16="http://schemas.microsoft.com/office/drawing/2014/main" val="20001"/>
                    </a:ext>
                  </a:extLst>
                </a:gridCol>
                <a:gridCol w="1196645">
                  <a:extLst>
                    <a:ext uri="{9D8B030D-6E8A-4147-A177-3AD203B41FA5}">
                      <a16:colId xmlns:a16="http://schemas.microsoft.com/office/drawing/2014/main" val="20002"/>
                    </a:ext>
                  </a:extLst>
                </a:gridCol>
                <a:gridCol w="1200191">
                  <a:extLst>
                    <a:ext uri="{9D8B030D-6E8A-4147-A177-3AD203B41FA5}">
                      <a16:colId xmlns:a16="http://schemas.microsoft.com/office/drawing/2014/main" val="20003"/>
                    </a:ext>
                  </a:extLst>
                </a:gridCol>
                <a:gridCol w="3559442">
                  <a:extLst>
                    <a:ext uri="{9D8B030D-6E8A-4147-A177-3AD203B41FA5}">
                      <a16:colId xmlns:a16="http://schemas.microsoft.com/office/drawing/2014/main" val="20004"/>
                    </a:ext>
                  </a:extLst>
                </a:gridCol>
              </a:tblGrid>
              <a:tr h="501219">
                <a:tc gridSpan="3">
                  <a:txBody>
                    <a:bodyPr/>
                    <a:lstStyle/>
                    <a:p>
                      <a:pPr marL="0" marR="0" algn="ctr" rtl="1">
                        <a:lnSpc>
                          <a:spcPct val="85000"/>
                        </a:lnSpc>
                        <a:spcBef>
                          <a:spcPts val="0"/>
                        </a:spcBef>
                        <a:spcAft>
                          <a:spcPts val="0"/>
                        </a:spcAft>
                      </a:pPr>
                      <a:r>
                        <a:rPr lang="ar-SA" sz="1800" b="1" dirty="0">
                          <a:effectLst/>
                          <a:cs typeface="B Zar" pitchFamily="2" charset="-78"/>
                        </a:rPr>
                        <a:t> </a:t>
                      </a:r>
                      <a:endParaRPr lang="en-US" sz="1800" b="1" dirty="0">
                        <a:effectLst/>
                        <a:latin typeface="Times New Roman"/>
                        <a:ea typeface="Times New Roman"/>
                        <a:cs typeface="B Zar" pitchFamily="2" charset="-78"/>
                      </a:endParaRPr>
                    </a:p>
                    <a:p>
                      <a:pPr marL="0" marR="0" algn="ctr" rtl="1">
                        <a:lnSpc>
                          <a:spcPct val="85000"/>
                        </a:lnSpc>
                        <a:spcBef>
                          <a:spcPts val="0"/>
                        </a:spcBef>
                        <a:spcAft>
                          <a:spcPts val="0"/>
                        </a:spcAft>
                      </a:pPr>
                      <a:r>
                        <a:rPr lang="ar-SA" sz="1800" b="1" dirty="0">
                          <a:effectLst/>
                          <a:cs typeface="B Zar" pitchFamily="2" charset="-78"/>
                        </a:rPr>
                        <a:t>سال بعد</a:t>
                      </a:r>
                      <a:endParaRPr lang="en-US" sz="1800" b="1" dirty="0">
                        <a:effectLst/>
                        <a:latin typeface="Times New Roman"/>
                        <a:ea typeface="Times New Roman"/>
                        <a:cs typeface="B Zar" pitchFamily="2" charset="-78"/>
                      </a:endParaRPr>
                    </a:p>
                    <a:p>
                      <a:pPr marL="0" marR="0" algn="ctr" rtl="1">
                        <a:lnSpc>
                          <a:spcPct val="85000"/>
                        </a:lnSpc>
                        <a:spcBef>
                          <a:spcPts val="0"/>
                        </a:spcBef>
                        <a:spcAft>
                          <a:spcPts val="0"/>
                        </a:spcAft>
                      </a:pPr>
                      <a:r>
                        <a:rPr lang="ar-SA" sz="1800" b="1" dirty="0">
                          <a:effectLst/>
                          <a:cs typeface="B Zar" pitchFamily="2" charset="-78"/>
                        </a:rPr>
                        <a:t> </a:t>
                      </a:r>
                      <a:endParaRPr lang="en-US" sz="1800" b="1" dirty="0">
                        <a:effectLst/>
                        <a:latin typeface="Times New Roman"/>
                        <a:ea typeface="Times New Roman"/>
                        <a:cs typeface="B Zar" pitchFamily="2" charset="-78"/>
                      </a:endParaRPr>
                    </a:p>
                  </a:txBody>
                  <a:tcPr marL="68580" marR="68580" marT="0" marB="0" anchor="ctr"/>
                </a:tc>
                <a:tc hMerge="1">
                  <a:txBody>
                    <a:bodyPr/>
                    <a:lstStyle/>
                    <a:p>
                      <a:pPr marL="0" marR="0" algn="ctr" rtl="1">
                        <a:lnSpc>
                          <a:spcPct val="85000"/>
                        </a:lnSpc>
                        <a:spcBef>
                          <a:spcPts val="0"/>
                        </a:spcBef>
                        <a:spcAft>
                          <a:spcPts val="0"/>
                        </a:spcAft>
                      </a:pPr>
                      <a:endParaRPr lang="en-US" sz="1800" b="1" dirty="0">
                        <a:effectLst/>
                        <a:latin typeface="Times New Roman"/>
                        <a:ea typeface="Times New Roman"/>
                        <a:cs typeface="B Zar" pitchFamily="2" charset="-78"/>
                      </a:endParaRPr>
                    </a:p>
                  </a:txBody>
                  <a:tcPr marL="68580" marR="68580" marT="0" marB="0" anchor="ctr"/>
                </a:tc>
                <a:tc hMerge="1">
                  <a:txBody>
                    <a:bodyPr/>
                    <a:lstStyle/>
                    <a:p>
                      <a:pPr marL="0" marR="0" algn="ctr" rtl="1">
                        <a:lnSpc>
                          <a:spcPct val="85000"/>
                        </a:lnSpc>
                        <a:spcBef>
                          <a:spcPts val="0"/>
                        </a:spcBef>
                        <a:spcAft>
                          <a:spcPts val="0"/>
                        </a:spcAft>
                      </a:pPr>
                      <a:endParaRPr lang="en-US" sz="1800" b="1" dirty="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b="1" dirty="0">
                          <a:effectLst/>
                          <a:cs typeface="B Zar" pitchFamily="2" charset="-78"/>
                        </a:rPr>
                        <a:t>امسال</a:t>
                      </a:r>
                      <a:endParaRPr lang="en-US" sz="1800" b="1" dirty="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b="1" kern="1200" dirty="0" smtClean="0">
                          <a:solidFill>
                            <a:schemeClr val="lt1"/>
                          </a:solidFill>
                          <a:effectLst/>
                          <a:latin typeface="+mn-lt"/>
                          <a:ea typeface="+mn-ea"/>
                          <a:cs typeface="B Zar" pitchFamily="2" charset="-78"/>
                        </a:rPr>
                        <a:t>(ارقام به ميليون دلار)</a:t>
                      </a:r>
                      <a:endParaRPr lang="en-US" sz="1800" b="1" kern="1200" dirty="0">
                        <a:solidFill>
                          <a:schemeClr val="lt1"/>
                        </a:solidFill>
                        <a:effectLst/>
                        <a:latin typeface="+mn-lt"/>
                        <a:ea typeface="+mn-ea"/>
                        <a:cs typeface="B Zar" pitchFamily="2" charset="-78"/>
                      </a:endParaRPr>
                    </a:p>
                  </a:txBody>
                  <a:tcPr marL="68580" marR="68580" marT="0" marB="0" anchor="ctr"/>
                </a:tc>
                <a:extLst>
                  <a:ext uri="{0D108BD9-81ED-4DB2-BD59-A6C34878D82A}">
                    <a16:rowId xmlns:a16="http://schemas.microsoft.com/office/drawing/2014/main" val="10000"/>
                  </a:ext>
                </a:extLst>
              </a:tr>
              <a:tr h="242455">
                <a:tc>
                  <a:txBody>
                    <a:bodyPr/>
                    <a:lstStyle/>
                    <a:p>
                      <a:pPr marL="0" marR="0" algn="ctr" rtl="1">
                        <a:lnSpc>
                          <a:spcPct val="85000"/>
                        </a:lnSpc>
                        <a:spcBef>
                          <a:spcPts val="0"/>
                        </a:spcBef>
                        <a:spcAft>
                          <a:spcPts val="0"/>
                        </a:spcAft>
                      </a:pPr>
                      <a:r>
                        <a:rPr lang="ar-SA" sz="1800">
                          <a:effectLst/>
                          <a:cs typeface="B Zar" pitchFamily="2" charset="-78"/>
                        </a:rPr>
                        <a:t>رونق</a:t>
                      </a:r>
                      <a:endParaRPr lang="en-US" sz="180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 </a:t>
                      </a:r>
                      <a:endParaRPr lang="en-US" sz="180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ركود</a:t>
                      </a:r>
                      <a:endParaRPr lang="en-US" sz="180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a:t>
                      </a:r>
                      <a:endParaRPr lang="en-US" sz="1800">
                        <a:effectLst/>
                        <a:latin typeface="Times New Roman"/>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وضعيت بازار</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1"/>
                  </a:ext>
                </a:extLst>
              </a:tr>
              <a:tr h="285241">
                <a:tc>
                  <a:txBody>
                    <a:bodyPr/>
                    <a:lstStyle/>
                    <a:p>
                      <a:pPr marL="0" marR="0" algn="ctr" rtl="1">
                        <a:lnSpc>
                          <a:spcPct val="85000"/>
                        </a:lnSpc>
                        <a:spcBef>
                          <a:spcPts val="0"/>
                        </a:spcBef>
                        <a:spcAft>
                          <a:spcPts val="0"/>
                        </a:spcAft>
                      </a:pPr>
                      <a:r>
                        <a:rPr lang="ar-SA" sz="1800" dirty="0">
                          <a:effectLst/>
                          <a:cs typeface="B Zar" pitchFamily="2" charset="-78"/>
                        </a:rPr>
                        <a:t>70%</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30%</a:t>
                      </a:r>
                      <a:endParaRPr lang="en-US" sz="180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100%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احتمال</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2"/>
                  </a:ext>
                </a:extLst>
              </a:tr>
              <a:tr h="285241">
                <a:tc>
                  <a:txBody>
                    <a:bodyPr/>
                    <a:lstStyle/>
                    <a:p>
                      <a:pPr marL="0" marR="0" algn="ctr" rtl="1">
                        <a:lnSpc>
                          <a:spcPct val="85000"/>
                        </a:lnSpc>
                        <a:spcBef>
                          <a:spcPts val="0"/>
                        </a:spcBef>
                        <a:spcAft>
                          <a:spcPts val="0"/>
                        </a:spcAft>
                      </a:pPr>
                      <a:r>
                        <a:rPr lang="fa-IR" sz="1800" dirty="0" smtClean="0">
                          <a:effectLst/>
                          <a:cs typeface="B Zar" pitchFamily="2" charset="-78"/>
                        </a:rPr>
                        <a:t>113/21</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78/62</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100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ارزش ملك ساخته‌شده</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3"/>
                  </a:ext>
                </a:extLst>
              </a:tr>
              <a:tr h="356549">
                <a:tc>
                  <a:txBody>
                    <a:bodyPr/>
                    <a:lstStyle/>
                    <a:p>
                      <a:pPr marL="0" marR="0" algn="ctr" rtl="1">
                        <a:lnSpc>
                          <a:spcPct val="85000"/>
                        </a:lnSpc>
                        <a:spcBef>
                          <a:spcPts val="0"/>
                        </a:spcBef>
                        <a:spcAft>
                          <a:spcPts val="0"/>
                        </a:spcAft>
                      </a:pPr>
                      <a:r>
                        <a:rPr lang="ar-SA" sz="1800" dirty="0">
                          <a:effectLst/>
                          <a:cs typeface="B Zar" pitchFamily="2" charset="-78"/>
                        </a:rPr>
                        <a:t>90</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90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88/24</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هزينۀ ساخت (غير از هزينۀ زمين)</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4"/>
                  </a:ext>
                </a:extLst>
              </a:tr>
              <a:tr h="356549">
                <a:tc>
                  <a:txBody>
                    <a:bodyPr/>
                    <a:lstStyle/>
                    <a:p>
                      <a:pPr marL="0" marR="0" algn="ctr" rtl="1">
                        <a:lnSpc>
                          <a:spcPct val="85000"/>
                        </a:lnSpc>
                        <a:spcBef>
                          <a:spcPts val="0"/>
                        </a:spcBef>
                        <a:spcAft>
                          <a:spcPts val="0"/>
                        </a:spcAft>
                      </a:pPr>
                      <a:r>
                        <a:rPr lang="fa-IR" sz="1800" dirty="0" smtClean="0">
                          <a:effectLst/>
                          <a:cs typeface="B Zar" pitchFamily="2" charset="-78"/>
                        </a:rPr>
                        <a:t>23/21</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11/38-</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جريان نقدي ناشي از ساخت‌وساز</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5"/>
                  </a:ext>
                </a:extLst>
              </a:tr>
              <a:tr h="356549">
                <a:tc>
                  <a:txBody>
                    <a:bodyPr/>
                    <a:lstStyle/>
                    <a:p>
                      <a:pPr marL="0" marR="0" algn="ctr" rtl="1">
                        <a:lnSpc>
                          <a:spcPct val="85000"/>
                        </a:lnSpc>
                        <a:spcBef>
                          <a:spcPts val="0"/>
                        </a:spcBef>
                        <a:spcAft>
                          <a:spcPts val="0"/>
                        </a:spcAft>
                      </a:pPr>
                      <a:r>
                        <a:rPr lang="ar-SA" sz="1800" dirty="0">
                          <a:effectLst/>
                          <a:cs typeface="B Zar" pitchFamily="2" charset="-78"/>
                        </a:rPr>
                        <a:t>‌ساخت</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عدم‌ساخت</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نوع اقدام</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6"/>
                  </a:ext>
                </a:extLst>
              </a:tr>
              <a:tr h="356549">
                <a:tc>
                  <a:txBody>
                    <a:bodyPr/>
                    <a:lstStyle/>
                    <a:p>
                      <a:pPr marL="0" marR="0" algn="ctr" rtl="1">
                        <a:lnSpc>
                          <a:spcPct val="85000"/>
                        </a:lnSpc>
                        <a:spcBef>
                          <a:spcPts val="0"/>
                        </a:spcBef>
                        <a:spcAft>
                          <a:spcPts val="0"/>
                        </a:spcAft>
                      </a:pPr>
                      <a:r>
                        <a:rPr lang="fa-IR" sz="1800" dirty="0" smtClean="0">
                          <a:effectLst/>
                          <a:cs typeface="B Zar" pitchFamily="2" charset="-78"/>
                        </a:rPr>
                        <a:t>23/21</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 </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جريان نقدي ناشي از اعمال اختيار ساخت‌وساز</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7"/>
                  </a:ext>
                </a:extLst>
              </a:tr>
              <a:tr h="356549">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102/23</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100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ارزش موردانتظار ملك ساخته‌شده</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8"/>
                  </a:ext>
                </a:extLst>
              </a:tr>
              <a:tr h="356549">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16/25</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جريان نقدي موردانتظار ناشي از اختيار ساخت‌وساز</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09"/>
                  </a:ext>
                </a:extLst>
              </a:tr>
              <a:tr h="356549">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en-US" sz="1800" dirty="0" smtClean="0">
                          <a:effectLst/>
                          <a:cs typeface="B Zar" pitchFamily="2" charset="-78"/>
                        </a:rPr>
                        <a:t>*</a:t>
                      </a:r>
                      <a:r>
                        <a:rPr lang="fa-IR" sz="1800" dirty="0" smtClean="0">
                          <a:effectLst/>
                          <a:cs typeface="B Zar" pitchFamily="2" charset="-78"/>
                        </a:rPr>
                        <a:t>14.91</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ارزش فعلي خالص ناشي از اختيار ساخت‌وساز</a:t>
                      </a:r>
                      <a:endParaRPr lang="en-US" sz="1800" dirty="0">
                        <a:effectLst/>
                        <a:latin typeface="b zary)"/>
                        <a:ea typeface="Times New Roman"/>
                        <a:cs typeface="B Zar" pitchFamily="2" charset="-78"/>
                      </a:endParaRPr>
                    </a:p>
                  </a:txBody>
                  <a:tcPr marL="68580" marR="68580" marT="0" marB="0" anchor="ctr"/>
                </a:tc>
                <a:extLst>
                  <a:ext uri="{0D108BD9-81ED-4DB2-BD59-A6C34878D82A}">
                    <a16:rowId xmlns:a16="http://schemas.microsoft.com/office/drawing/2014/main" val="10010"/>
                  </a:ext>
                </a:extLst>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
        <p:nvSpPr>
          <p:cNvPr id="6" name="Rectangle 5"/>
          <p:cNvSpPr/>
          <p:nvPr/>
        </p:nvSpPr>
        <p:spPr>
          <a:xfrm>
            <a:off x="685800" y="5562599"/>
            <a:ext cx="7467600" cy="830997"/>
          </a:xfrm>
          <a:prstGeom prst="rect">
            <a:avLst/>
          </a:prstGeom>
        </p:spPr>
        <p:txBody>
          <a:bodyPr wrap="square">
            <a:spAutoFit/>
          </a:bodyPr>
          <a:lstStyle/>
          <a:p>
            <a:pPr rtl="1"/>
            <a:r>
              <a:rPr lang="fa-IR" sz="2400" dirty="0">
                <a:cs typeface="B Zar" pitchFamily="2" charset="-78"/>
              </a:rPr>
              <a:t>دلار 000ر540ر13 ={</a:t>
            </a:r>
            <a:r>
              <a:rPr lang="fa-IR" sz="2400" dirty="0" smtClean="0">
                <a:cs typeface="B Zar" pitchFamily="2" charset="-78"/>
              </a:rPr>
              <a:t>000ر910ر14</a:t>
            </a:r>
            <a:r>
              <a:rPr lang="en-US" sz="2400" dirty="0" smtClean="0">
                <a:cs typeface="B Zar" pitchFamily="2" charset="-78"/>
              </a:rPr>
              <a:t>,</a:t>
            </a:r>
            <a:r>
              <a:rPr lang="fa-IR" sz="2400" dirty="0">
                <a:cs typeface="B Zar" pitchFamily="2" charset="-78"/>
              </a:rPr>
              <a:t>000ر760ر11</a:t>
            </a:r>
            <a:r>
              <a:rPr lang="en-US" sz="2000" dirty="0">
                <a:cs typeface="B Zar" pitchFamily="2" charset="-78"/>
              </a:rPr>
              <a:t>Max</a:t>
            </a:r>
            <a:r>
              <a:rPr lang="en-US" sz="2400" dirty="0">
                <a:cs typeface="B Zar" pitchFamily="2" charset="-78"/>
              </a:rPr>
              <a:t> {</a:t>
            </a:r>
            <a:r>
              <a:rPr lang="fa-IR" sz="2400" dirty="0">
                <a:cs typeface="B Zar" pitchFamily="2" charset="-78"/>
              </a:rPr>
              <a:t> = ارزش فعلي </a:t>
            </a:r>
            <a:r>
              <a:rPr lang="fa-IR" sz="2400" dirty="0" smtClean="0">
                <a:cs typeface="B Zar" pitchFamily="2" charset="-78"/>
              </a:rPr>
              <a:t>زمين</a:t>
            </a:r>
            <a:endParaRPr lang="en-US" sz="2400" dirty="0">
              <a:cs typeface="B Zar" pitchFamily="2" charset="-78"/>
            </a:endParaRPr>
          </a:p>
          <a:p>
            <a:pPr rtl="1"/>
            <a:r>
              <a:rPr lang="fa-IR" sz="2400" dirty="0">
                <a:cs typeface="B Zar" pitchFamily="2" charset="-78"/>
              </a:rPr>
              <a:t>   دلار </a:t>
            </a:r>
            <a:r>
              <a:rPr lang="fa-IR" sz="2400" dirty="0" smtClean="0">
                <a:cs typeface="B Zar" pitchFamily="2" charset="-78"/>
              </a:rPr>
              <a:t>000ر150ر3 </a:t>
            </a:r>
            <a:r>
              <a:rPr lang="fa-IR" sz="2400" dirty="0">
                <a:cs typeface="B Zar" pitchFamily="2" charset="-78"/>
              </a:rPr>
              <a:t>=</a:t>
            </a:r>
            <a:r>
              <a:rPr lang="fa-IR" sz="2400" dirty="0" smtClean="0">
                <a:cs typeface="B Zar" pitchFamily="2" charset="-78"/>
              </a:rPr>
              <a:t>000ر760ر11-000ر910ر14= </a:t>
            </a:r>
            <a:r>
              <a:rPr lang="fa-IR" sz="2400" dirty="0">
                <a:cs typeface="B Zar" pitchFamily="2" charset="-78"/>
              </a:rPr>
              <a:t>صرف اختيار</a:t>
            </a:r>
            <a:endParaRPr lang="en-US" sz="2400" dirty="0">
              <a:cs typeface="B Zar" pitchFamily="2" charset="-78"/>
            </a:endParaRPr>
          </a:p>
        </p:txBody>
      </p:sp>
      <p:sp>
        <p:nvSpPr>
          <p:cNvPr id="7" name="TextBox 6"/>
          <p:cNvSpPr txBox="1"/>
          <p:nvPr/>
        </p:nvSpPr>
        <p:spPr>
          <a:xfrm>
            <a:off x="5486398" y="5210382"/>
            <a:ext cx="2819400" cy="369332"/>
          </a:xfrm>
          <a:prstGeom prst="rect">
            <a:avLst/>
          </a:prstGeom>
          <a:noFill/>
        </p:spPr>
        <p:txBody>
          <a:bodyPr wrap="square" rtlCol="0">
            <a:spAutoFit/>
          </a:bodyPr>
          <a:lstStyle/>
          <a:p>
            <a:pPr algn="r" rtl="1"/>
            <a:r>
              <a:rPr lang="en-US" dirty="0" smtClean="0">
                <a:cs typeface="B Zar" pitchFamily="2" charset="-78"/>
              </a:rPr>
              <a:t>*</a:t>
            </a:r>
            <a:r>
              <a:rPr lang="fa-IR" dirty="0" smtClean="0">
                <a:cs typeface="B Zar" pitchFamily="2" charset="-78"/>
              </a:rPr>
              <a:t>نرخ تنزیل: </a:t>
            </a:r>
            <a:r>
              <a:rPr lang="fa-IR" dirty="0" smtClean="0">
                <a:cs typeface="B Zar" pitchFamily="2" charset="-78"/>
              </a:rPr>
              <a:t>9 درصد</a:t>
            </a:r>
            <a:endParaRPr lang="en-US" dirty="0">
              <a:cs typeface="B Zar" pitchFamily="2" charset="-78"/>
            </a:endParaRPr>
          </a:p>
        </p:txBody>
      </p:sp>
    </p:spTree>
    <p:extLst>
      <p:ext uri="{BB962C8B-B14F-4D97-AF65-F5344CB8AC3E}">
        <p14:creationId xmlns:p14="http://schemas.microsoft.com/office/powerpoint/2010/main" val="213289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رویکردهای ارزشيابي </a:t>
            </a:r>
            <a:r>
              <a:rPr lang="fa-IR" b="1" dirty="0"/>
              <a:t>اختيار </a:t>
            </a:r>
            <a:r>
              <a:rPr lang="fa-IR" b="1" dirty="0" smtClean="0"/>
              <a:t>معامله</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265040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extLst>
      <p:ext uri="{BB962C8B-B14F-4D97-AF65-F5344CB8AC3E}">
        <p14:creationId xmlns:p14="http://schemas.microsoft.com/office/powerpoint/2010/main" val="2027254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مدل آربيتراژ در ارزشيابي اختيار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843414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extLst>
      <p:ext uri="{BB962C8B-B14F-4D97-AF65-F5344CB8AC3E}">
        <p14:creationId xmlns:p14="http://schemas.microsoft.com/office/powerpoint/2010/main" val="3419908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مفروضات مدل </a:t>
            </a:r>
            <a:r>
              <a:rPr lang="fa-IR" dirty="0"/>
              <a:t>آربيتراژ در ارزشيابي </a:t>
            </a:r>
            <a:r>
              <a:rPr lang="fa-IR" dirty="0" smtClean="0"/>
              <a:t>اختيار</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5519150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extLst>
      <p:ext uri="{BB962C8B-B14F-4D97-AF65-F5344CB8AC3E}">
        <p14:creationId xmlns:p14="http://schemas.microsoft.com/office/powerpoint/2010/main" val="3491005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مدل </a:t>
            </a:r>
            <a:r>
              <a:rPr lang="fa-IR" dirty="0"/>
              <a:t>آربيتراژ در ارزشيابي اختيار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799254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extLst>
      <p:ext uri="{BB962C8B-B14F-4D97-AF65-F5344CB8AC3E}">
        <p14:creationId xmlns:p14="http://schemas.microsoft.com/office/powerpoint/2010/main" val="4236294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مدل آربيتراژ در ارزشيابي اختيار</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5537957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mc:AlternateContent xmlns:mc="http://schemas.openxmlformats.org/markup-compatibility/2006" xmlns:a14="http://schemas.microsoft.com/office/drawing/2010/main">
        <mc:Choice Requires="a14">
          <p:sp>
            <p:nvSpPr>
              <p:cNvPr id="5" name="Rectangle 4"/>
              <p:cNvSpPr/>
              <p:nvPr/>
            </p:nvSpPr>
            <p:spPr>
              <a:xfrm>
                <a:off x="1752600" y="3352800"/>
                <a:ext cx="4572000" cy="1720407"/>
              </a:xfrm>
              <a:prstGeom prst="rect">
                <a:avLst/>
              </a:prstGeom>
            </p:spPr>
            <p:txBody>
              <a:bodyPr>
                <a:spAutoFit/>
              </a:bodyPr>
              <a:lstStyle/>
              <a:p>
                <a:pPr rtl="1"/>
                <a14:m>
                  <m:oMathPara xmlns:m="http://schemas.openxmlformats.org/officeDocument/2006/math">
                    <m:oMathParaPr>
                      <m:jc m:val="centerGroup"/>
                    </m:oMathParaPr>
                    <m:oMath xmlns:m="http://schemas.openxmlformats.org/officeDocument/2006/math">
                      <m:r>
                        <a:rPr lang="en-US">
                          <a:latin typeface="Cambria Math"/>
                        </a:rPr>
                        <m:t>$</m:t>
                      </m:r>
                      <m:r>
                        <a:rPr lang="en-US">
                          <a:latin typeface="Cambria Math"/>
                        </a:rPr>
                        <m:t>63</m:t>
                      </m:r>
                      <m:r>
                        <a:rPr lang="en-US">
                          <a:latin typeface="Cambria Math"/>
                        </a:rPr>
                        <m:t>.</m:t>
                      </m:r>
                      <m:r>
                        <a:rPr lang="en-US">
                          <a:latin typeface="Cambria Math"/>
                        </a:rPr>
                        <m:t>30</m:t>
                      </m:r>
                      <m:r>
                        <a:rPr lang="en-US">
                          <a:latin typeface="Cambria Math"/>
                        </a:rPr>
                        <m:t>=</m:t>
                      </m:r>
                      <m:r>
                        <a:rPr lang="en-US">
                          <a:latin typeface="Cambria Math"/>
                        </a:rPr>
                        <m:t>0</m:t>
                      </m:r>
                      <m:r>
                        <a:rPr lang="en-US">
                          <a:latin typeface="Cambria Math"/>
                        </a:rPr>
                        <m:t>.</m:t>
                      </m:r>
                      <m:r>
                        <a:rPr lang="en-US">
                          <a:latin typeface="Cambria Math"/>
                        </a:rPr>
                        <m:t>671</m:t>
                      </m:r>
                      <m:r>
                        <a:rPr lang="en-US">
                          <a:latin typeface="Cambria Math"/>
                        </a:rPr>
                        <m:t> </m:t>
                      </m:r>
                      <m:sSub>
                        <m:sSubPr>
                          <m:ctrlPr>
                            <a:rPr lang="en-US" i="1">
                              <a:latin typeface="Cambria Math" panose="02040503050406030204" pitchFamily="18" charset="0"/>
                            </a:rPr>
                          </m:ctrlPr>
                        </m:sSubPr>
                        <m:e>
                          <m:r>
                            <a:rPr lang="en-US" i="1">
                              <a:latin typeface="Cambria Math"/>
                            </a:rPr>
                            <m:t>𝑉</m:t>
                          </m:r>
                        </m:e>
                        <m:sub>
                          <m:r>
                            <a:rPr lang="en-US" i="1">
                              <a:latin typeface="Cambria Math"/>
                            </a:rPr>
                            <m:t>1</m:t>
                          </m:r>
                        </m:sub>
                      </m:sSub>
                      <m:r>
                        <a:rPr lang="en-US" i="1">
                          <a:latin typeface="Cambria Math"/>
                        </a:rPr>
                        <m:t>=</m:t>
                      </m:r>
                      <m:d>
                        <m:dPr>
                          <m:ctrlPr>
                            <a:rPr lang="en-US" i="1">
                              <a:latin typeface="Cambria Math" panose="02040503050406030204" pitchFamily="18" charset="0"/>
                            </a:rPr>
                          </m:ctrlPr>
                        </m:dPr>
                        <m:e>
                          <m:r>
                            <a:rPr lang="en-US" i="1">
                              <a:latin typeface="Cambria Math"/>
                            </a:rPr>
                            <m:t>0</m:t>
                          </m:r>
                          <m:r>
                            <a:rPr lang="en-US" i="1">
                              <a:latin typeface="Cambria Math"/>
                            </a:rPr>
                            <m:t>.</m:t>
                          </m:r>
                          <m:r>
                            <a:rPr lang="en-US" i="1">
                              <a:latin typeface="Cambria Math"/>
                            </a:rPr>
                            <m:t>671</m:t>
                          </m:r>
                        </m:e>
                      </m:d>
                      <m:f>
                        <m:fPr>
                          <m:ctrlPr>
                            <a:rPr lang="en-US" i="1">
                              <a:latin typeface="Cambria Math" panose="02040503050406030204" pitchFamily="18" charset="0"/>
                            </a:rPr>
                          </m:ctrlPr>
                        </m:fPr>
                        <m:num>
                          <m:r>
                            <a:rPr lang="en-US" i="1">
                              <a:latin typeface="Cambria Math"/>
                            </a:rPr>
                            <m:t>𝐸</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𝑉</m:t>
                                  </m:r>
                                </m:e>
                                <m:sub>
                                  <m:r>
                                    <a:rPr lang="en-US" i="1">
                                      <a:latin typeface="Cambria Math"/>
                                    </a:rPr>
                                    <m:t>1</m:t>
                                  </m:r>
                                </m:sub>
                              </m:sSub>
                            </m:e>
                          </m:d>
                        </m:num>
                        <m:den>
                          <m:r>
                            <a:rPr lang="en-US" i="1">
                              <a:latin typeface="Cambria Math"/>
                            </a:rPr>
                            <m:t>1</m:t>
                          </m:r>
                          <m:r>
                            <a:rPr lang="en-US" i="1">
                              <a:latin typeface="Cambria Math"/>
                            </a:rPr>
                            <m:t>+</m:t>
                          </m:r>
                          <m:r>
                            <a:rPr lang="en-US" i="1">
                              <a:latin typeface="Cambria Math"/>
                            </a:rPr>
                            <m:t>𝐶𝑂𝐶</m:t>
                          </m:r>
                        </m:den>
                      </m:f>
                      <m:r>
                        <a:rPr lang="en-US" i="1">
                          <a:latin typeface="Cambria Math"/>
                        </a:rPr>
                        <m:t>=</m:t>
                      </m:r>
                      <m:d>
                        <m:dPr>
                          <m:ctrlPr>
                            <a:rPr lang="en-US" i="1">
                              <a:latin typeface="Cambria Math" panose="02040503050406030204" pitchFamily="18" charset="0"/>
                            </a:rPr>
                          </m:ctrlPr>
                        </m:dPr>
                        <m:e>
                          <m:r>
                            <a:rPr lang="en-US" i="1">
                              <a:latin typeface="Cambria Math"/>
                            </a:rPr>
                            <m:t>0</m:t>
                          </m:r>
                          <m:r>
                            <a:rPr lang="en-US" i="1">
                              <a:latin typeface="Cambria Math"/>
                            </a:rPr>
                            <m:t>.</m:t>
                          </m:r>
                          <m:r>
                            <a:rPr lang="en-US" i="1">
                              <a:latin typeface="Cambria Math"/>
                            </a:rPr>
                            <m:t>671</m:t>
                          </m:r>
                        </m:e>
                      </m:d>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a:rPr>
                                <m:t>0</m:t>
                              </m:r>
                              <m:r>
                                <a:rPr lang="en-US" i="1">
                                  <a:latin typeface="Cambria Math"/>
                                </a:rPr>
                                <m:t>.</m:t>
                              </m:r>
                              <m:r>
                                <a:rPr lang="en-US" i="1">
                                  <a:latin typeface="Cambria Math"/>
                                </a:rPr>
                                <m:t>7</m:t>
                              </m:r>
                            </m:e>
                          </m:d>
                          <m:r>
                            <a:rPr lang="en-US" i="1">
                              <a:latin typeface="Cambria Math"/>
                            </a:rPr>
                            <m:t>$</m:t>
                          </m:r>
                          <m:r>
                            <a:rPr lang="en-US" i="1">
                              <a:latin typeface="Cambria Math"/>
                            </a:rPr>
                            <m:t>113</m:t>
                          </m:r>
                          <m:r>
                            <a:rPr lang="en-US" i="1">
                              <a:latin typeface="Cambria Math"/>
                            </a:rPr>
                            <m:t>.</m:t>
                          </m:r>
                          <m:r>
                            <a:rPr lang="en-US" i="1">
                              <a:latin typeface="Cambria Math"/>
                            </a:rPr>
                            <m:t>21</m:t>
                          </m:r>
                          <m:r>
                            <a:rPr lang="en-US" i="1">
                              <a:latin typeface="Cambria Math"/>
                            </a:rPr>
                            <m:t>+</m:t>
                          </m:r>
                          <m:d>
                            <m:dPr>
                              <m:ctrlPr>
                                <a:rPr lang="en-US" i="1">
                                  <a:latin typeface="Cambria Math" panose="02040503050406030204" pitchFamily="18" charset="0"/>
                                </a:rPr>
                              </m:ctrlPr>
                            </m:dPr>
                            <m:e>
                              <m:r>
                                <a:rPr lang="en-US" i="1">
                                  <a:latin typeface="Cambria Math"/>
                                </a:rPr>
                                <m:t>0</m:t>
                              </m:r>
                              <m:r>
                                <a:rPr lang="en-US" i="1">
                                  <a:latin typeface="Cambria Math"/>
                                </a:rPr>
                                <m:t>.</m:t>
                              </m:r>
                              <m:r>
                                <a:rPr lang="en-US" i="1">
                                  <a:latin typeface="Cambria Math"/>
                                </a:rPr>
                                <m:t>3</m:t>
                              </m:r>
                            </m:e>
                          </m:d>
                          <m:r>
                            <a:rPr lang="en-US" i="1">
                              <a:latin typeface="Cambria Math"/>
                            </a:rPr>
                            <m:t>$</m:t>
                          </m:r>
                          <m:r>
                            <a:rPr lang="en-US" i="1">
                              <a:latin typeface="Cambria Math"/>
                            </a:rPr>
                            <m:t>78</m:t>
                          </m:r>
                          <m:r>
                            <a:rPr lang="en-US" i="1">
                              <a:latin typeface="Cambria Math"/>
                            </a:rPr>
                            <m:t>.</m:t>
                          </m:r>
                          <m:r>
                            <a:rPr lang="en-US" i="1">
                              <a:latin typeface="Cambria Math"/>
                            </a:rPr>
                            <m:t>62</m:t>
                          </m:r>
                        </m:num>
                        <m:den>
                          <m:r>
                            <a:rPr lang="en-US" i="1">
                              <a:latin typeface="Cambria Math"/>
                            </a:rPr>
                            <m:t>1</m:t>
                          </m:r>
                          <m:r>
                            <a:rPr lang="en-US" i="1">
                              <a:latin typeface="Cambria Math"/>
                            </a:rPr>
                            <m:t>+%</m:t>
                          </m:r>
                          <m:r>
                            <a:rPr lang="en-US" i="1">
                              <a:latin typeface="Cambria Math"/>
                            </a:rPr>
                            <m:t>9</m:t>
                          </m:r>
                        </m:den>
                      </m:f>
                      <m:r>
                        <a:rPr lang="en-US" i="1">
                          <a:latin typeface="Cambria Math"/>
                        </a:rPr>
                        <m:t> </m:t>
                      </m:r>
                    </m:oMath>
                  </m:oMathPara>
                </a14:m>
                <a:endParaRPr lang="en-US" dirty="0"/>
              </a:p>
              <a:p>
                <a:pPr rtl="1"/>
                <a14:m>
                  <m:oMathPara xmlns:m="http://schemas.openxmlformats.org/officeDocument/2006/math">
                    <m:oMathParaPr>
                      <m:jc m:val="centerGroup"/>
                    </m:oMathParaPr>
                    <m:oMath xmlns:m="http://schemas.openxmlformats.org/officeDocument/2006/math">
                      <m:r>
                        <a:rPr lang="en-US">
                          <a:latin typeface="Cambria Math"/>
                        </a:rPr>
                        <m:t> </m:t>
                      </m:r>
                      <m:r>
                        <a:rPr lang="en-US" i="1">
                          <a:latin typeface="Cambria Math"/>
                        </a:rPr>
                        <m:t>=</m:t>
                      </m:r>
                      <m:d>
                        <m:dPr>
                          <m:ctrlPr>
                            <a:rPr lang="en-US" i="1">
                              <a:latin typeface="Cambria Math" panose="02040503050406030204" pitchFamily="18" charset="0"/>
                            </a:rPr>
                          </m:ctrlPr>
                        </m:dPr>
                        <m:e>
                          <m:r>
                            <a:rPr lang="en-US" i="1">
                              <a:latin typeface="Cambria Math"/>
                            </a:rPr>
                            <m:t>0</m:t>
                          </m:r>
                          <m:r>
                            <a:rPr lang="en-US" i="1">
                              <a:latin typeface="Cambria Math"/>
                            </a:rPr>
                            <m:t>.</m:t>
                          </m:r>
                          <m:r>
                            <a:rPr lang="en-US" i="1">
                              <a:latin typeface="Cambria Math"/>
                            </a:rPr>
                            <m:t>671</m:t>
                          </m:r>
                        </m:e>
                      </m:d>
                      <m:f>
                        <m:fPr>
                          <m:ctrlPr>
                            <a:rPr lang="en-US" i="1">
                              <a:latin typeface="Cambria Math" panose="02040503050406030204" pitchFamily="18" charset="0"/>
                            </a:rPr>
                          </m:ctrlPr>
                        </m:fPr>
                        <m:num>
                          <m:r>
                            <a:rPr lang="en-US" i="1">
                              <a:latin typeface="Cambria Math"/>
                            </a:rPr>
                            <m:t>$</m:t>
                          </m:r>
                          <m:r>
                            <a:rPr lang="en-US" i="1">
                              <a:latin typeface="Cambria Math"/>
                            </a:rPr>
                            <m:t>102</m:t>
                          </m:r>
                          <m:r>
                            <a:rPr lang="en-US" i="1">
                              <a:latin typeface="Cambria Math"/>
                            </a:rPr>
                            <m:t>.</m:t>
                          </m:r>
                          <m:r>
                            <a:rPr lang="en-US" i="1">
                              <a:latin typeface="Cambria Math"/>
                            </a:rPr>
                            <m:t>83</m:t>
                          </m:r>
                        </m:num>
                        <m:den>
                          <m:r>
                            <a:rPr lang="en-US" i="1">
                              <a:latin typeface="Cambria Math"/>
                            </a:rPr>
                            <m:t>1</m:t>
                          </m:r>
                          <m:r>
                            <a:rPr lang="en-US" i="1">
                              <a:latin typeface="Cambria Math"/>
                            </a:rPr>
                            <m:t>.</m:t>
                          </m:r>
                          <m:r>
                            <a:rPr lang="en-US" i="1">
                              <a:latin typeface="Cambria Math"/>
                            </a:rPr>
                            <m:t>09</m:t>
                          </m:r>
                        </m:den>
                      </m:f>
                      <m:r>
                        <a:rPr lang="en-US" i="1">
                          <a:latin typeface="Cambria Math"/>
                        </a:rPr>
                        <m:t>=</m:t>
                      </m:r>
                      <m:d>
                        <m:dPr>
                          <m:ctrlPr>
                            <a:rPr lang="en-US" i="1">
                              <a:latin typeface="Cambria Math" panose="02040503050406030204" pitchFamily="18" charset="0"/>
                            </a:rPr>
                          </m:ctrlPr>
                        </m:dPr>
                        <m:e>
                          <m:r>
                            <a:rPr lang="en-US" i="1">
                              <a:latin typeface="Cambria Math"/>
                            </a:rPr>
                            <m:t>0</m:t>
                          </m:r>
                          <m:r>
                            <a:rPr lang="en-US" i="1">
                              <a:latin typeface="Cambria Math"/>
                            </a:rPr>
                            <m:t>.</m:t>
                          </m:r>
                          <m:r>
                            <a:rPr lang="en-US" i="1">
                              <a:latin typeface="Cambria Math"/>
                            </a:rPr>
                            <m:t>671</m:t>
                          </m:r>
                        </m:e>
                      </m:d>
                      <m:r>
                        <a:rPr lang="en-US" i="1">
                          <a:latin typeface="Cambria Math"/>
                        </a:rPr>
                        <m:t>$</m:t>
                      </m:r>
                      <m:r>
                        <a:rPr lang="en-US" i="1">
                          <a:latin typeface="Cambria Math"/>
                        </a:rPr>
                        <m:t>94</m:t>
                      </m:r>
                      <m:r>
                        <a:rPr lang="en-US" i="1">
                          <a:latin typeface="Cambria Math"/>
                        </a:rPr>
                        <m:t>.</m:t>
                      </m:r>
                      <m:r>
                        <a:rPr lang="en-US" i="1">
                          <a:latin typeface="Cambria Math"/>
                        </a:rPr>
                        <m:t>34</m:t>
                      </m:r>
                      <m:r>
                        <a:rPr lang="en-US" i="1">
                          <a:latin typeface="Cambria Math"/>
                        </a:rPr>
                        <m:t> </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1752600" y="3352800"/>
                <a:ext cx="4572000" cy="1720407"/>
              </a:xfrm>
              <a:prstGeom prst="rect">
                <a:avLst/>
              </a:prstGeom>
              <a:blipFill rotWithShape="1">
                <a:blip r:embed="rId7"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56111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مدل آربيتراژ در ارزشيابي اختيار</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
        <p:nvSpPr>
          <p:cNvPr id="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1"/>
          <p:cNvGrpSpPr>
            <a:grpSpLocks/>
          </p:cNvGrpSpPr>
          <p:nvPr/>
        </p:nvGrpSpPr>
        <p:grpSpPr bwMode="auto">
          <a:xfrm>
            <a:off x="304800" y="2133600"/>
            <a:ext cx="8077200" cy="4038600"/>
            <a:chOff x="3502" y="1444"/>
            <a:chExt cx="6962" cy="2629"/>
          </a:xfrm>
        </p:grpSpPr>
        <p:sp>
          <p:nvSpPr>
            <p:cNvPr id="7" name="Oval 2"/>
            <p:cNvSpPr>
              <a:spLocks noChangeArrowheads="1"/>
            </p:cNvSpPr>
            <p:nvPr/>
          </p:nvSpPr>
          <p:spPr bwMode="auto">
            <a:xfrm>
              <a:off x="8415" y="2462"/>
              <a:ext cx="2049" cy="591"/>
            </a:xfrm>
            <a:prstGeom prst="ellipse">
              <a:avLst/>
            </a:prstGeom>
            <a:solidFill>
              <a:srgbClr val="FFFFFF"/>
            </a:solidFill>
            <a:ln w="317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12/09= ارزش فعلی</a:t>
              </a:r>
              <a:endParaRPr kumimoji="0" lang="fa-I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Oval 46"/>
            <p:cNvSpPr>
              <a:spLocks noChangeArrowheads="1"/>
            </p:cNvSpPr>
            <p:nvPr/>
          </p:nvSpPr>
          <p:spPr bwMode="auto">
            <a:xfrm>
              <a:off x="3509" y="2801"/>
              <a:ext cx="3838" cy="1272"/>
            </a:xfrm>
            <a:prstGeom prst="ellipse">
              <a:avLst/>
            </a:prstGeom>
            <a:solidFill>
              <a:srgbClr val="FFFFFF"/>
            </a:solidFill>
            <a:ln w="317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1600" dirty="0" smtClean="0">
                  <a:latin typeface="Arial" pitchFamily="34" charset="0"/>
                  <a:ea typeface="Times New Roman" pitchFamily="18" charset="0"/>
                  <a:cs typeface="B Nazanin" pitchFamily="2" charset="-78"/>
                </a:rPr>
                <a:t>52/74</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 78/62</a:t>
              </a:r>
              <a:r>
                <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 (0/671) : سناریوی رکود</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74/ 52 : پرداخت اصل و بهره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0=  52/74-52/74: خالص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traight Arrow Connector 47"/>
            <p:cNvSpPr>
              <a:spLocks noChangeShapeType="1"/>
            </p:cNvSpPr>
            <p:nvPr/>
          </p:nvSpPr>
          <p:spPr bwMode="auto">
            <a:xfrm rot="10800000">
              <a:off x="7340" y="2084"/>
              <a:ext cx="1066" cy="632"/>
            </a:xfrm>
            <a:prstGeom prst="bentConnector3">
              <a:avLst>
                <a:gd name="adj1" fmla="val 43620"/>
              </a:avLst>
            </a:prstGeom>
            <a:noFill/>
            <a:ln w="9525">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1600"/>
            </a:p>
          </p:txBody>
        </p:sp>
        <p:sp>
          <p:nvSpPr>
            <p:cNvPr id="10" name="Straight Arrow Connector 48"/>
            <p:cNvSpPr>
              <a:spLocks noChangeShapeType="1"/>
            </p:cNvSpPr>
            <p:nvPr/>
          </p:nvSpPr>
          <p:spPr bwMode="auto">
            <a:xfrm rot="10800000" flipV="1">
              <a:off x="7347" y="2801"/>
              <a:ext cx="1059" cy="632"/>
            </a:xfrm>
            <a:prstGeom prst="bentConnector3">
              <a:avLst>
                <a:gd name="adj1" fmla="val 44944"/>
              </a:avLst>
            </a:prstGeom>
            <a:noFill/>
            <a:ln w="9525">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1600"/>
            </a:p>
          </p:txBody>
        </p:sp>
        <p:sp>
          <p:nvSpPr>
            <p:cNvPr id="11" name="Text Box 49"/>
            <p:cNvSpPr txBox="1">
              <a:spLocks noChangeArrowheads="1"/>
            </p:cNvSpPr>
            <p:nvPr/>
          </p:nvSpPr>
          <p:spPr bwMode="auto">
            <a:xfrm>
              <a:off x="7304" y="1737"/>
              <a:ext cx="876"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P= </a:t>
              </a:r>
              <a:r>
                <a:rPr kumimoji="0" lang="fa-IR"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70%</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50"/>
            <p:cNvSpPr txBox="1">
              <a:spLocks noChangeArrowheads="1"/>
            </p:cNvSpPr>
            <p:nvPr/>
          </p:nvSpPr>
          <p:spPr bwMode="auto">
            <a:xfrm>
              <a:off x="7217" y="3486"/>
              <a:ext cx="1068"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1</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-P=  </a:t>
              </a:r>
              <a:r>
                <a:rPr kumimoji="0" lang="fa-IR"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30%</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 name="Oval 46"/>
            <p:cNvSpPr>
              <a:spLocks noChangeArrowheads="1"/>
            </p:cNvSpPr>
            <p:nvPr/>
          </p:nvSpPr>
          <p:spPr bwMode="auto">
            <a:xfrm>
              <a:off x="3502" y="1444"/>
              <a:ext cx="3838" cy="1272"/>
            </a:xfrm>
            <a:prstGeom prst="ellipse">
              <a:avLst/>
            </a:prstGeom>
            <a:solidFill>
              <a:srgbClr val="FFFFFF"/>
            </a:solidFill>
            <a:ln w="317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75/95 = 113/21 </a:t>
              </a:r>
              <a:r>
                <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 (0/671) : سناریوی رونق</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74/ 52 : پرداخت اصل و بهره </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23/21=  52/74-75/95: خالص</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p:txBody>
        </p:sp>
      </p:grpSp>
      <p:graphicFrame>
        <p:nvGraphicFramePr>
          <p:cNvPr id="15" name="Content Placeholder 14"/>
          <p:cNvGraphicFramePr>
            <a:graphicFrameLocks noGrp="1"/>
          </p:cNvGraphicFramePr>
          <p:nvPr>
            <p:ph idx="1"/>
            <p:extLst>
              <p:ext uri="{D42A27DB-BD31-4B8C-83A1-F6EECF244321}">
                <p14:modId xmlns:p14="http://schemas.microsoft.com/office/powerpoint/2010/main" val="4026494866"/>
              </p:ext>
            </p:extLst>
          </p:nvPr>
        </p:nvGraphicFramePr>
        <p:xfrm>
          <a:off x="152400" y="1146175"/>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289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مقایسۀ عایدی سبد همسان و اختیار خرید</a:t>
            </a:r>
            <a:endParaRPr lang="en-US"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2378688769"/>
              </p:ext>
            </p:extLst>
          </p:nvPr>
        </p:nvGraphicFramePr>
        <p:xfrm>
          <a:off x="152400" y="1371600"/>
          <a:ext cx="8534401" cy="4542691"/>
        </p:xfrm>
        <a:graphic>
          <a:graphicData uri="http://schemas.openxmlformats.org/drawingml/2006/table">
            <a:tbl>
              <a:tblPr firstRow="1">
                <a:tableStyleId>{93296810-A885-4BE3-A3E7-6D5BEEA58F35}</a:tableStyleId>
              </a:tblPr>
              <a:tblGrid>
                <a:gridCol w="1754738">
                  <a:extLst>
                    <a:ext uri="{9D8B030D-6E8A-4147-A177-3AD203B41FA5}">
                      <a16:colId xmlns:a16="http://schemas.microsoft.com/office/drawing/2014/main" val="20000"/>
                    </a:ext>
                  </a:extLst>
                </a:gridCol>
                <a:gridCol w="2233301">
                  <a:extLst>
                    <a:ext uri="{9D8B030D-6E8A-4147-A177-3AD203B41FA5}">
                      <a16:colId xmlns:a16="http://schemas.microsoft.com/office/drawing/2014/main" val="20001"/>
                    </a:ext>
                  </a:extLst>
                </a:gridCol>
                <a:gridCol w="2552344">
                  <a:extLst>
                    <a:ext uri="{9D8B030D-6E8A-4147-A177-3AD203B41FA5}">
                      <a16:colId xmlns:a16="http://schemas.microsoft.com/office/drawing/2014/main" val="20002"/>
                    </a:ext>
                  </a:extLst>
                </a:gridCol>
                <a:gridCol w="1994018">
                  <a:extLst>
                    <a:ext uri="{9D8B030D-6E8A-4147-A177-3AD203B41FA5}">
                      <a16:colId xmlns:a16="http://schemas.microsoft.com/office/drawing/2014/main" val="20003"/>
                    </a:ext>
                  </a:extLst>
                </a:gridCol>
              </a:tblGrid>
              <a:tr h="1051560">
                <a:tc gridSpan="2">
                  <a:txBody>
                    <a:bodyPr/>
                    <a:lstStyle/>
                    <a:p>
                      <a:pPr marL="0" marR="0" algn="ctr" rtl="1">
                        <a:spcBef>
                          <a:spcPts val="0"/>
                        </a:spcBef>
                        <a:spcAft>
                          <a:spcPts val="0"/>
                        </a:spcAft>
                      </a:pPr>
                      <a:endParaRPr lang="en-US" sz="2400" dirty="0" smtClean="0">
                        <a:effectLst/>
                        <a:cs typeface="B Zar" pitchFamily="2" charset="-78"/>
                      </a:endParaRPr>
                    </a:p>
                    <a:p>
                      <a:pPr marL="0" marR="0" algn="ctr" rtl="1">
                        <a:spcBef>
                          <a:spcPts val="0"/>
                        </a:spcBef>
                        <a:spcAft>
                          <a:spcPts val="0"/>
                        </a:spcAft>
                      </a:pPr>
                      <a:r>
                        <a:rPr lang="ar-SA" sz="2400" dirty="0" smtClean="0">
                          <a:effectLst/>
                          <a:cs typeface="B Zar" pitchFamily="2" charset="-78"/>
                        </a:rPr>
                        <a:t>سال </a:t>
                      </a:r>
                      <a:r>
                        <a:rPr lang="ar-SA" sz="2400" dirty="0">
                          <a:effectLst/>
                          <a:cs typeface="B Zar" pitchFamily="2" charset="-78"/>
                        </a:rPr>
                        <a:t>بعد</a:t>
                      </a:r>
                      <a:endParaRPr lang="en-US" sz="2400" dirty="0">
                        <a:effectLst/>
                        <a:latin typeface="Times New Roman"/>
                        <a:ea typeface="Times New Roman"/>
                        <a:cs typeface="B Zar" pitchFamily="2" charset="-78"/>
                      </a:endParaRPr>
                    </a:p>
                  </a:txBody>
                  <a:tcPr marL="68580" marR="68580" marT="0" marB="0"/>
                </a:tc>
                <a:tc hMerge="1">
                  <a:txBody>
                    <a:bodyPr/>
                    <a:lstStyle/>
                    <a:p>
                      <a:pPr marL="0" marR="0" algn="ctr" rtl="1">
                        <a:spcBef>
                          <a:spcPts val="0"/>
                        </a:spcBef>
                        <a:spcAft>
                          <a:spcPts val="0"/>
                        </a:spcAft>
                      </a:pPr>
                      <a:endParaRPr lang="en-US" sz="2400" dirty="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ar-SA" sz="2400" dirty="0">
                          <a:effectLst/>
                          <a:cs typeface="B Zar" pitchFamily="2" charset="-78"/>
                        </a:rPr>
                        <a:t>امسال</a:t>
                      </a:r>
                      <a:endParaRPr lang="en-US" sz="2400" dirty="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ar-SA" sz="2400">
                          <a:effectLst/>
                          <a:cs typeface="B Zar" pitchFamily="2" charset="-78"/>
                        </a:rPr>
                        <a:t> </a:t>
                      </a:r>
                      <a:endParaRPr lang="en-US" sz="2400">
                        <a:effectLst/>
                        <a:latin typeface="Times New Roman"/>
                        <a:ea typeface="Times New Roman"/>
                        <a:cs typeface="B Zar" pitchFamily="2" charset="-78"/>
                      </a:endParaRPr>
                    </a:p>
                  </a:txBody>
                  <a:tcPr marL="68580" marR="68580" marT="0" marB="0" anchor="ctr"/>
                </a:tc>
                <a:extLst>
                  <a:ext uri="{0D108BD9-81ED-4DB2-BD59-A6C34878D82A}">
                    <a16:rowId xmlns:a16="http://schemas.microsoft.com/office/drawing/2014/main" val="10000"/>
                  </a:ext>
                </a:extLst>
              </a:tr>
              <a:tr h="777240">
                <a:tc>
                  <a:txBody>
                    <a:bodyPr/>
                    <a:lstStyle/>
                    <a:p>
                      <a:pPr marL="0" marR="0" algn="ctr" rtl="0">
                        <a:spcBef>
                          <a:spcPts val="0"/>
                        </a:spcBef>
                        <a:spcAft>
                          <a:spcPts val="0"/>
                        </a:spcAft>
                      </a:pPr>
                      <a:endParaRPr lang="ar-SA" sz="240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ar-SA"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endParaRPr lang="en-US" sz="240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اختيار ساخت‌وساز</a:t>
                      </a:r>
                      <a:endParaRPr lang="en-US" sz="2000" dirty="0">
                        <a:effectLst/>
                        <a:latin typeface="Times New Roman"/>
                        <a:ea typeface="Times New Roman"/>
                        <a:cs typeface="B Zar" pitchFamily="2" charset="-78"/>
                      </a:endParaRPr>
                    </a:p>
                  </a:txBody>
                  <a:tcPr marL="68580" marR="68580" marT="0" marB="0" anchor="ctr"/>
                </a:tc>
                <a:extLst>
                  <a:ext uri="{0D108BD9-81ED-4DB2-BD59-A6C34878D82A}">
                    <a16:rowId xmlns:a16="http://schemas.microsoft.com/office/drawing/2014/main" val="10001"/>
                  </a:ext>
                </a:extLst>
              </a:tr>
              <a:tr h="1051560">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ارزش ساختمان</a:t>
                      </a:r>
                      <a:endParaRPr lang="en-US" sz="2000" dirty="0">
                        <a:effectLst/>
                        <a:latin typeface="Times New Roman"/>
                        <a:ea typeface="Times New Roman"/>
                        <a:cs typeface="B Zar" pitchFamily="2" charset="-78"/>
                      </a:endParaRPr>
                    </a:p>
                  </a:txBody>
                  <a:tcPr marL="68580" marR="68580" marT="0" marB="0" anchor="ctr"/>
                </a:tc>
                <a:extLst>
                  <a:ext uri="{0D108BD9-81ED-4DB2-BD59-A6C34878D82A}">
                    <a16:rowId xmlns:a16="http://schemas.microsoft.com/office/drawing/2014/main" val="10002"/>
                  </a:ext>
                </a:extLst>
              </a:tr>
              <a:tr h="853440">
                <a:tc>
                  <a:txBody>
                    <a:bodyPr/>
                    <a:lstStyle/>
                    <a:p>
                      <a:pPr marL="0" marR="0" algn="ctr" rtl="0">
                        <a:spcBef>
                          <a:spcPts val="0"/>
                        </a:spcBef>
                        <a:spcAft>
                          <a:spcPts val="0"/>
                        </a:spcAft>
                      </a:pPr>
                      <a:endParaRPr lang="en-US" sz="240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smtClean="0">
                          <a:effectLst/>
                          <a:cs typeface="B Zar" pitchFamily="2" charset="-78"/>
                        </a:rPr>
                        <a:t>51/21</a:t>
                      </a:r>
                      <a:endParaRPr lang="en-US" sz="2000" dirty="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ارزش اوراق قرضه</a:t>
                      </a:r>
                      <a:endParaRPr lang="en-US" sz="2000" dirty="0">
                        <a:effectLst/>
                        <a:latin typeface="Times New Roman"/>
                        <a:ea typeface="Times New Roman"/>
                        <a:cs typeface="B Zar" pitchFamily="2" charset="-78"/>
                      </a:endParaRPr>
                    </a:p>
                  </a:txBody>
                  <a:tcPr marL="68580" marR="68580" marT="0" marB="0" anchor="ctr"/>
                </a:tc>
                <a:extLst>
                  <a:ext uri="{0D108BD9-81ED-4DB2-BD59-A6C34878D82A}">
                    <a16:rowId xmlns:a16="http://schemas.microsoft.com/office/drawing/2014/main" val="10003"/>
                  </a:ext>
                </a:extLst>
              </a:tr>
              <a:tr h="808891">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سبد همسان</a:t>
                      </a:r>
                      <a:endParaRPr lang="en-US" sz="2000" dirty="0">
                        <a:effectLst/>
                        <a:latin typeface="Times New Roman"/>
                        <a:ea typeface="Times New Roman"/>
                        <a:cs typeface="B Zar" pitchFamily="2" charset="-78"/>
                      </a:endParaRPr>
                    </a:p>
                  </a:txBody>
                  <a:tcPr marL="68580" marR="68580" marT="0" marB="0" anchor="ct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graphicFrame>
        <p:nvGraphicFramePr>
          <p:cNvPr id="18" name="Object 17"/>
          <p:cNvGraphicFramePr>
            <a:graphicFrameLocks noChangeAspect="1"/>
          </p:cNvGraphicFramePr>
          <p:nvPr>
            <p:extLst>
              <p:ext uri="{D42A27DB-BD31-4B8C-83A1-F6EECF244321}">
                <p14:modId xmlns:p14="http://schemas.microsoft.com/office/powerpoint/2010/main" val="1617695744"/>
              </p:ext>
            </p:extLst>
          </p:nvPr>
        </p:nvGraphicFramePr>
        <p:xfrm>
          <a:off x="381002" y="2667000"/>
          <a:ext cx="602167" cy="334537"/>
        </p:xfrm>
        <a:graphic>
          <a:graphicData uri="http://schemas.openxmlformats.org/presentationml/2006/ole">
            <mc:AlternateContent xmlns:mc="http://schemas.openxmlformats.org/markup-compatibility/2006">
              <mc:Choice xmlns:v="urn:schemas-microsoft-com:vml" Requires="v">
                <p:oleObj spid="_x0000_s365941" r:id="rId3" imgW="545626" imgH="304536" progId="Equation.DSMT4">
                  <p:embed/>
                </p:oleObj>
              </mc:Choice>
              <mc:Fallback>
                <p:oleObj r:id="rId3" imgW="545626" imgH="304536" progId="Equation.DSMT4">
                  <p:embed/>
                  <p:pic>
                    <p:nvPicPr>
                      <p:cNvPr id="0" name="Picture 2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2" y="2667000"/>
                        <a:ext cx="602167" cy="33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316719928"/>
              </p:ext>
            </p:extLst>
          </p:nvPr>
        </p:nvGraphicFramePr>
        <p:xfrm>
          <a:off x="1981202" y="2667000"/>
          <a:ext cx="1873404" cy="367990"/>
        </p:xfrm>
        <a:graphic>
          <a:graphicData uri="http://schemas.openxmlformats.org/presentationml/2006/ole">
            <mc:AlternateContent xmlns:mc="http://schemas.openxmlformats.org/markup-compatibility/2006">
              <mc:Choice xmlns:v="urn:schemas-microsoft-com:vml" Requires="v">
                <p:oleObj spid="_x0000_s365942" r:id="rId5" imgW="1548728" imgH="304668" progId="Equation.DSMT4">
                  <p:embed/>
                </p:oleObj>
              </mc:Choice>
              <mc:Fallback>
                <p:oleObj r:id="rId5" imgW="1548728" imgH="304668" progId="Equation.DSMT4">
                  <p:embed/>
                  <p:pic>
                    <p:nvPicPr>
                      <p:cNvPr id="0" name="Picture 2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2" y="2667000"/>
                        <a:ext cx="1873404" cy="367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84862755"/>
              </p:ext>
            </p:extLst>
          </p:nvPr>
        </p:nvGraphicFramePr>
        <p:xfrm>
          <a:off x="4735553" y="2819400"/>
          <a:ext cx="669073" cy="284356"/>
        </p:xfrm>
        <a:graphic>
          <a:graphicData uri="http://schemas.openxmlformats.org/presentationml/2006/ole">
            <mc:AlternateContent xmlns:mc="http://schemas.openxmlformats.org/markup-compatibility/2006">
              <mc:Choice xmlns:v="urn:schemas-microsoft-com:vml" Requires="v">
                <p:oleObj spid="_x0000_s365943" r:id="rId7" imgW="672808" imgH="279279" progId="Equation.DSMT4">
                  <p:embed/>
                </p:oleObj>
              </mc:Choice>
              <mc:Fallback>
                <p:oleObj r:id="rId7" imgW="672808" imgH="279279" progId="Equation.DSMT4">
                  <p:embed/>
                  <p:pic>
                    <p:nvPicPr>
                      <p:cNvPr id="0" name="Picture 2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35553" y="2819400"/>
                        <a:ext cx="669073" cy="284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208947377"/>
              </p:ext>
            </p:extLst>
          </p:nvPr>
        </p:nvGraphicFramePr>
        <p:xfrm>
          <a:off x="564068" y="3611137"/>
          <a:ext cx="886521" cy="351263"/>
        </p:xfrm>
        <a:graphic>
          <a:graphicData uri="http://schemas.openxmlformats.org/presentationml/2006/ole">
            <mc:AlternateContent xmlns:mc="http://schemas.openxmlformats.org/markup-compatibility/2006">
              <mc:Choice xmlns:v="urn:schemas-microsoft-com:vml" Requires="v">
                <p:oleObj spid="_x0000_s365944" r:id="rId9" imgW="774364" imgH="304668" progId="Equation.DSMT4">
                  <p:embed/>
                </p:oleObj>
              </mc:Choice>
              <mc:Fallback>
                <p:oleObj r:id="rId9" imgW="774364" imgH="304668" progId="Equation.DSMT4">
                  <p:embed/>
                  <p:pic>
                    <p:nvPicPr>
                      <p:cNvPr id="0" name="Picture 27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4068" y="3611137"/>
                        <a:ext cx="886521" cy="35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4118225513"/>
              </p:ext>
            </p:extLst>
          </p:nvPr>
        </p:nvGraphicFramePr>
        <p:xfrm>
          <a:off x="2209802" y="3621068"/>
          <a:ext cx="1058334" cy="381000"/>
        </p:xfrm>
        <a:graphic>
          <a:graphicData uri="http://schemas.openxmlformats.org/presentationml/2006/ole">
            <mc:AlternateContent xmlns:mc="http://schemas.openxmlformats.org/markup-compatibility/2006">
              <mc:Choice xmlns:v="urn:schemas-microsoft-com:vml" Requires="v">
                <p:oleObj spid="_x0000_s365945" r:id="rId11" imgW="825142" imgH="304668" progId="Equation.DSMT4">
                  <p:embed/>
                </p:oleObj>
              </mc:Choice>
              <mc:Fallback>
                <p:oleObj r:id="rId11" imgW="825142" imgH="304668" progId="Equation.DSMT4">
                  <p:embed/>
                  <p:pic>
                    <p:nvPicPr>
                      <p:cNvPr id="0" name="Picture 27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9802" y="3621068"/>
                        <a:ext cx="1058334"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860459102"/>
              </p:ext>
            </p:extLst>
          </p:nvPr>
        </p:nvGraphicFramePr>
        <p:xfrm>
          <a:off x="4419602" y="3352800"/>
          <a:ext cx="1930400" cy="609600"/>
        </p:xfrm>
        <a:graphic>
          <a:graphicData uri="http://schemas.openxmlformats.org/presentationml/2006/ole">
            <mc:AlternateContent xmlns:mc="http://schemas.openxmlformats.org/markup-compatibility/2006">
              <mc:Choice xmlns:v="urn:schemas-microsoft-com:vml" Requires="v">
                <p:oleObj spid="_x0000_s365946" r:id="rId13" imgW="1892300" imgH="609600" progId="Equation.DSMT4">
                  <p:embed/>
                </p:oleObj>
              </mc:Choice>
              <mc:Fallback>
                <p:oleObj r:id="rId13" imgW="1892300" imgH="609600" progId="Equation.DSMT4">
                  <p:embed/>
                  <p:pic>
                    <p:nvPicPr>
                      <p:cNvPr id="0" name="Picture 27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2" y="3352800"/>
                        <a:ext cx="1930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516321885"/>
              </p:ext>
            </p:extLst>
          </p:nvPr>
        </p:nvGraphicFramePr>
        <p:xfrm>
          <a:off x="245331" y="4495800"/>
          <a:ext cx="1354871" cy="250902"/>
        </p:xfrm>
        <a:graphic>
          <a:graphicData uri="http://schemas.openxmlformats.org/presentationml/2006/ole">
            <mc:AlternateContent xmlns:mc="http://schemas.openxmlformats.org/markup-compatibility/2006">
              <mc:Choice xmlns:v="urn:schemas-microsoft-com:vml" Requires="v">
                <p:oleObj spid="_x0000_s365947" r:id="rId15" imgW="1079032" imgH="203112" progId="Equation.DSMT4">
                  <p:embed/>
                </p:oleObj>
              </mc:Choice>
              <mc:Fallback>
                <p:oleObj r:id="rId15" imgW="1079032" imgH="203112" progId="Equation.DSMT4">
                  <p:embed/>
                  <p:pic>
                    <p:nvPicPr>
                      <p:cNvPr id="0" name="Picture 28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5331" y="4495800"/>
                        <a:ext cx="1354871" cy="2509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581535029"/>
              </p:ext>
            </p:extLst>
          </p:nvPr>
        </p:nvGraphicFramePr>
        <p:xfrm>
          <a:off x="304802" y="5181600"/>
          <a:ext cx="1405054" cy="685800"/>
        </p:xfrm>
        <a:graphic>
          <a:graphicData uri="http://schemas.openxmlformats.org/presentationml/2006/ole">
            <mc:AlternateContent xmlns:mc="http://schemas.openxmlformats.org/markup-compatibility/2006">
              <mc:Choice xmlns:v="urn:schemas-microsoft-com:vml" Requires="v">
                <p:oleObj spid="_x0000_s365948" r:id="rId17" imgW="1257300" imgH="609600" progId="Equation.DSMT4">
                  <p:embed/>
                </p:oleObj>
              </mc:Choice>
              <mc:Fallback>
                <p:oleObj r:id="rId17" imgW="1257300" imgH="609600" progId="Equation.DSMT4">
                  <p:embed/>
                  <p:pic>
                    <p:nvPicPr>
                      <p:cNvPr id="0" name="Picture 28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4802" y="5181600"/>
                        <a:ext cx="1405054"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141289193"/>
              </p:ext>
            </p:extLst>
          </p:nvPr>
        </p:nvGraphicFramePr>
        <p:xfrm>
          <a:off x="2209802" y="5181600"/>
          <a:ext cx="1589049" cy="702527"/>
        </p:xfrm>
        <a:graphic>
          <a:graphicData uri="http://schemas.openxmlformats.org/presentationml/2006/ole">
            <mc:AlternateContent xmlns:mc="http://schemas.openxmlformats.org/markup-compatibility/2006">
              <mc:Choice xmlns:v="urn:schemas-microsoft-com:vml" Requires="v">
                <p:oleObj spid="_x0000_s365949" r:id="rId19" imgW="1371600" imgH="609600" progId="Equation.DSMT4">
                  <p:embed/>
                </p:oleObj>
              </mc:Choice>
              <mc:Fallback>
                <p:oleObj r:id="rId19" imgW="1371600" imgH="609600" progId="Equation.DSMT4">
                  <p:embed/>
                  <p:pic>
                    <p:nvPicPr>
                      <p:cNvPr id="0" name="Picture 28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09802" y="5181600"/>
                        <a:ext cx="1589049" cy="7025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2324701566"/>
              </p:ext>
            </p:extLst>
          </p:nvPr>
        </p:nvGraphicFramePr>
        <p:xfrm>
          <a:off x="4572002" y="5216236"/>
          <a:ext cx="1600200" cy="727364"/>
        </p:xfrm>
        <a:graphic>
          <a:graphicData uri="http://schemas.openxmlformats.org/presentationml/2006/ole">
            <mc:AlternateContent xmlns:mc="http://schemas.openxmlformats.org/markup-compatibility/2006">
              <mc:Choice xmlns:v="urn:schemas-microsoft-com:vml" Requires="v">
                <p:oleObj spid="_x0000_s365950" r:id="rId21" imgW="1524000" imgH="609600" progId="Equation.DSMT4">
                  <p:embed/>
                </p:oleObj>
              </mc:Choice>
              <mc:Fallback>
                <p:oleObj r:id="rId21" imgW="1524000" imgH="609600" progId="Equation.DSMT4">
                  <p:embed/>
                  <p:pic>
                    <p:nvPicPr>
                      <p:cNvPr id="0" name="Picture 28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72002" y="5216236"/>
                        <a:ext cx="1600200" cy="727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611890122"/>
              </p:ext>
            </p:extLst>
          </p:nvPr>
        </p:nvGraphicFramePr>
        <p:xfrm>
          <a:off x="2133602" y="4495800"/>
          <a:ext cx="1354138" cy="250825"/>
        </p:xfrm>
        <a:graphic>
          <a:graphicData uri="http://schemas.openxmlformats.org/presentationml/2006/ole">
            <mc:AlternateContent xmlns:mc="http://schemas.openxmlformats.org/markup-compatibility/2006">
              <mc:Choice xmlns:v="urn:schemas-microsoft-com:vml" Requires="v">
                <p:oleObj spid="_x0000_s365951" r:id="rId23" imgW="1079032" imgH="203112" progId="Equation.DSMT4">
                  <p:embed/>
                </p:oleObj>
              </mc:Choice>
              <mc:Fallback>
                <p:oleObj r:id="rId23" imgW="1079032" imgH="203112" progId="Equation.DSMT4">
                  <p:embed/>
                  <p:pic>
                    <p:nvPicPr>
                      <p:cNvPr id="0" name="Picture 28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33602" y="4495800"/>
                        <a:ext cx="1354138" cy="25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53437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590800"/>
            <a:ext cx="7239000" cy="1066800"/>
          </a:xfrm>
          <a:noFill/>
        </p:spPr>
        <p:txBody>
          <a:bodyPr/>
          <a:lstStyle/>
          <a:p>
            <a:pPr eaLnBrk="1" hangingPunct="1"/>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اختیارهای واقعی و ارزش زمین </a:t>
            </a:r>
            <a:b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Real Options and Land Value</a:t>
            </a:r>
            <a:r>
              <a:rPr lang="en-US" sz="5400" dirty="0" smtClean="0"/>
              <a:t/>
            </a:r>
            <a:br>
              <a:rPr lang="en-US" sz="5400" dirty="0" smtClean="0"/>
            </a:br>
            <a:endParaRPr lang="en-US"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5" name="TextBox 4"/>
          <p:cNvSpPr txBox="1"/>
          <p:nvPr/>
        </p:nvSpPr>
        <p:spPr>
          <a:xfrm>
            <a:off x="3810000" y="4267200"/>
            <a:ext cx="2438400" cy="707886"/>
          </a:xfrm>
          <a:prstGeom prst="rect">
            <a:avLst/>
          </a:prstGeom>
          <a:noFill/>
        </p:spPr>
        <p:txBody>
          <a:bodyPr wrap="square" rtlCol="0">
            <a:spAutoFit/>
          </a:bodyPr>
          <a:lstStyle/>
          <a:p>
            <a:pPr algn="ctr" rtl="1" eaLnBrk="0" hangingPunct="0"/>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 Arial"/>
                <a:cs typeface="B Zar" pitchFamily="2" charset="-78"/>
              </a:rPr>
              <a:t>حسین عبده تبریزی</a:t>
            </a:r>
          </a:p>
          <a:p>
            <a:pPr algn="ctr" rtl="1" eaLnBrk="0" hangingPunct="0"/>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 Arial"/>
                <a:cs typeface="B Zar" pitchFamily="2" charset="-78"/>
              </a:rPr>
              <a:t> میثم رادپور</a:t>
            </a:r>
          </a:p>
        </p:txBody>
      </p:sp>
      <p:sp>
        <p:nvSpPr>
          <p:cNvPr id="6" name="Rectangle 5"/>
          <p:cNvSpPr/>
          <p:nvPr/>
        </p:nvSpPr>
        <p:spPr>
          <a:xfrm>
            <a:off x="1143000" y="4304199"/>
            <a:ext cx="7772400" cy="2477601"/>
          </a:xfrm>
          <a:prstGeom prst="rect">
            <a:avLst/>
          </a:prstGeom>
        </p:spPr>
        <p:txBody>
          <a:bodyPr wrap="square">
            <a:spAutoFit/>
          </a:bodyPr>
          <a:lstStyle/>
          <a:p>
            <a:pPr algn="r" rtl="1" eaLnBrk="0" hangingPunct="0"/>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هشتم آبان‌ماه سال 1392</a:t>
            </a:r>
            <a:endParaRPr lang="fa-IR" dirty="0" smtClean="0">
              <a:solidFill>
                <a:schemeClr val="accent1"/>
              </a:solidFill>
              <a:cs typeface="B Elham" pitchFamily="2" charset="-78"/>
            </a:endParaRPr>
          </a:p>
          <a:p>
            <a:pPr algn="r" rtl="1" eaLnBrk="0" hangingPunct="0"/>
            <a:endParaRPr lang="fa-IR" sz="2000" dirty="0" smtClean="0">
              <a:solidFill>
                <a:schemeClr val="accent1"/>
              </a:solidFill>
              <a:cs typeface="B Elm" pitchFamily="2" charset="-78"/>
            </a:endParaRPr>
          </a:p>
          <a:p>
            <a:pPr algn="r" rtl="1" eaLnBrk="0" hangingPunct="0"/>
            <a:r>
              <a:rPr lang="fa-IR" sz="1900" dirty="0" smtClean="0">
                <a:solidFill>
                  <a:schemeClr val="accent1"/>
                </a:solidFill>
                <a:latin typeface="ذb zar"/>
                <a:cs typeface="B Zar" pitchFamily="2" charset="-78"/>
              </a:rPr>
              <a:t>اول بار ارائه در کلاس تأمین مالی و سرمایه‌گذاری املاک و مستغلات، دانشکدۀ مدیریت  و اقتصاد دانشگاه صنعتی شریف</a:t>
            </a:r>
            <a:endParaRPr lang="en-US" sz="1900" dirty="0" smtClean="0">
              <a:solidFill>
                <a:schemeClr val="accent1"/>
              </a:solidFill>
              <a:latin typeface="ذb zar"/>
              <a:cs typeface="B Zar" pitchFamily="2" charset="-78"/>
            </a:endParaRPr>
          </a:p>
          <a:p>
            <a:pPr algn="r" rtl="1" eaLnBrk="0" hangingPunct="0"/>
            <a:endParaRPr lang="fa-IR" sz="1900" dirty="0" smtClean="0">
              <a:solidFill>
                <a:schemeClr val="accent1"/>
              </a:solidFill>
              <a:latin typeface="ذb zar"/>
              <a:cs typeface="B Zar" pitchFamily="2" charset="-78"/>
            </a:endParaRPr>
          </a:p>
          <a:p>
            <a:pPr algn="r" rtl="1" eaLnBrk="0" hangingPunct="0"/>
            <a:endParaRPr lang="en-US" dirty="0" smtClean="0">
              <a:solidFill>
                <a:schemeClr val="accent1"/>
              </a:solidFill>
              <a:cs typeface="B Elham"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نتیجه‌گیری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308506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val="178842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نتیجۀ انحراف از قیمت</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462676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extLst>
      <p:ext uri="{BB962C8B-B14F-4D97-AF65-F5344CB8AC3E}">
        <p14:creationId xmlns:p14="http://schemas.microsoft.com/office/powerpoint/2010/main" val="587376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مدل معادل مطمئن در ارزشيابي اختيار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677594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extLst>
      <p:ext uri="{BB962C8B-B14F-4D97-AF65-F5344CB8AC3E}">
        <p14:creationId xmlns:p14="http://schemas.microsoft.com/office/powerpoint/2010/main" val="10931435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9626703"/>
              </p:ext>
            </p:extLst>
          </p:nvPr>
        </p:nvGraphicFramePr>
        <p:xfrm>
          <a:off x="-685800" y="1196975"/>
          <a:ext cx="94488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fa-IR" dirty="0" smtClean="0"/>
              <a:t>نحوۀ محاسبۀ قیمت ریسک</a:t>
            </a:r>
            <a:endParaRPr lang="en-US" dirty="0"/>
          </a:p>
        </p:txBody>
      </p:sp>
    </p:spTree>
    <p:extLst>
      <p:ext uri="{BB962C8B-B14F-4D97-AF65-F5344CB8AC3E}">
        <p14:creationId xmlns:p14="http://schemas.microsoft.com/office/powerpoint/2010/main" val="60913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مدل معادل مطمئن در ارزشيابي اختيار</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476025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969193234"/>
              </p:ext>
            </p:extLst>
          </p:nvPr>
        </p:nvGraphicFramePr>
        <p:xfrm>
          <a:off x="1219200" y="3352800"/>
          <a:ext cx="7036675" cy="1981200"/>
        </p:xfrm>
        <a:graphic>
          <a:graphicData uri="http://schemas.openxmlformats.org/presentationml/2006/ole">
            <mc:AlternateContent xmlns:mc="http://schemas.openxmlformats.org/markup-compatibility/2006">
              <mc:Choice xmlns:v="urn:schemas-microsoft-com:vml" Requires="v">
                <p:oleObj spid="_x0000_s366625" r:id="rId8" imgW="3136900" imgH="876300" progId="Equation.DSMT4">
                  <p:embed/>
                </p:oleObj>
              </mc:Choice>
              <mc:Fallback>
                <p:oleObj r:id="rId8" imgW="3136900" imgH="876300"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9200" y="3352800"/>
                        <a:ext cx="703667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25131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مدل آربيتراژ در ارزشيابي اختيار</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282618600"/>
              </p:ext>
            </p:extLst>
          </p:nvPr>
        </p:nvGraphicFramePr>
        <p:xfrm>
          <a:off x="731520" y="2438400"/>
          <a:ext cx="4373880" cy="1102360"/>
        </p:xfrm>
        <a:graphic>
          <a:graphicData uri="http://schemas.openxmlformats.org/presentationml/2006/ole">
            <mc:AlternateContent xmlns:mc="http://schemas.openxmlformats.org/markup-compatibility/2006">
              <mc:Choice xmlns:v="urn:schemas-microsoft-com:vml" Requires="v">
                <p:oleObj spid="_x0000_s367677" r:id="rId3" imgW="3213100" imgH="812800" progId="Equation.DSMT4">
                  <p:embed/>
                </p:oleObj>
              </mc:Choice>
              <mc:Fallback>
                <p:oleObj r:id="rId3" imgW="3213100" imgH="812800" progId="Equation.DSMT4">
                  <p:embed/>
                  <p:pic>
                    <p:nvPicPr>
                      <p:cNvPr id="0"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 y="2438400"/>
                        <a:ext cx="4373880" cy="1102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634747947"/>
              </p:ext>
            </p:extLst>
          </p:nvPr>
        </p:nvGraphicFramePr>
        <p:xfrm>
          <a:off x="762000" y="3733800"/>
          <a:ext cx="7538720" cy="1066800"/>
        </p:xfrm>
        <a:graphic>
          <a:graphicData uri="http://schemas.openxmlformats.org/presentationml/2006/ole">
            <mc:AlternateContent xmlns:mc="http://schemas.openxmlformats.org/markup-compatibility/2006">
              <mc:Choice xmlns:v="urn:schemas-microsoft-com:vml" Requires="v">
                <p:oleObj spid="_x0000_s367678" r:id="rId5" imgW="5613400" imgH="800100" progId="Equation.DSMT4">
                  <p:embed/>
                </p:oleObj>
              </mc:Choice>
              <mc:Fallback>
                <p:oleObj r:id="rId5" imgW="5613400" imgH="800100" progId="Equation.DSMT4">
                  <p:embed/>
                  <p:pic>
                    <p:nvPicPr>
                      <p:cNvPr id="0" name="Picture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733800"/>
                        <a:ext cx="753872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8721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صرف ريسك سرمايه‌گذاري در ساختمان و اختيار ساخت‌وساز</a:t>
            </a:r>
            <a:endParaRPr lang="en-US" sz="2800" b="1"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grpSp>
        <p:nvGrpSpPr>
          <p:cNvPr id="8" name="Group 7"/>
          <p:cNvGrpSpPr>
            <a:grpSpLocks/>
          </p:cNvGrpSpPr>
          <p:nvPr/>
        </p:nvGrpSpPr>
        <p:grpSpPr bwMode="auto">
          <a:xfrm>
            <a:off x="561975" y="1676400"/>
            <a:ext cx="7743825" cy="4697499"/>
            <a:chOff x="0" y="0"/>
            <a:chExt cx="50006" cy="26765"/>
          </a:xfrm>
        </p:grpSpPr>
        <p:cxnSp>
          <p:nvCxnSpPr>
            <p:cNvPr id="9" name="Straight Arrow Connector 8"/>
            <p:cNvCxnSpPr>
              <a:cxnSpLocks noChangeShapeType="1"/>
            </p:cNvCxnSpPr>
            <p:nvPr/>
          </p:nvCxnSpPr>
          <p:spPr bwMode="auto">
            <a:xfrm>
              <a:off x="6381" y="21240"/>
              <a:ext cx="3991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9"/>
            <p:cNvCxnSpPr>
              <a:cxnSpLocks noChangeShapeType="1"/>
            </p:cNvCxnSpPr>
            <p:nvPr/>
          </p:nvCxnSpPr>
          <p:spPr bwMode="auto">
            <a:xfrm>
              <a:off x="6381" y="285"/>
              <a:ext cx="0" cy="20955"/>
            </a:xfrm>
            <a:prstGeom prst="straightConnector1">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cxnSp>
        <p:cxnSp>
          <p:nvCxnSpPr>
            <p:cNvPr id="11" name="Straight Connector 10"/>
            <p:cNvCxnSpPr/>
            <p:nvPr/>
          </p:nvCxnSpPr>
          <p:spPr bwMode="auto">
            <a:xfrm flipV="1">
              <a:off x="6381" y="2571"/>
              <a:ext cx="37624" cy="1571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2" name="Text Box 53"/>
            <p:cNvSpPr txBox="1">
              <a:spLocks noChangeArrowheads="1"/>
            </p:cNvSpPr>
            <p:nvPr/>
          </p:nvSpPr>
          <p:spPr bwMode="auto">
            <a:xfrm>
              <a:off x="15240" y="21145"/>
              <a:ext cx="8382"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80000"/>
                </a:lnSpc>
                <a:spcBef>
                  <a:spcPts val="0"/>
                </a:spcBef>
                <a:spcAft>
                  <a:spcPts val="1000"/>
                </a:spcAft>
              </a:pPr>
              <a:r>
                <a:rPr lang="fa-IR" sz="1600" dirty="0">
                  <a:effectLst/>
                  <a:latin typeface="Calibri"/>
                  <a:ea typeface="Calibri"/>
                  <a:cs typeface="B Zar"/>
                </a:rPr>
                <a:t>ساختمان</a:t>
              </a:r>
              <a:endParaRPr lang="en-US" sz="1600" dirty="0">
                <a:effectLst/>
                <a:latin typeface="Calibri"/>
                <a:ea typeface="Calibri"/>
                <a:cs typeface="Arial"/>
              </a:endParaRPr>
            </a:p>
            <a:p>
              <a:pPr marL="0" marR="0" algn="ctr">
                <a:lnSpc>
                  <a:spcPct val="80000"/>
                </a:lnSpc>
                <a:spcBef>
                  <a:spcPts val="0"/>
                </a:spcBef>
                <a:spcAft>
                  <a:spcPts val="1000"/>
                </a:spcAft>
              </a:pPr>
              <a:r>
                <a:rPr lang="fa-IR" sz="1600" dirty="0" smtClean="0">
                  <a:effectLst/>
                  <a:latin typeface="Calibri"/>
                  <a:ea typeface="Calibri"/>
                  <a:cs typeface="B Zar"/>
                </a:rPr>
                <a:t>37</a:t>
              </a:r>
              <a:r>
                <a:rPr lang="fa-IR" sz="1600" dirty="0">
                  <a:effectLst/>
                  <a:latin typeface="Calibri"/>
                  <a:ea typeface="Calibri"/>
                  <a:cs typeface="B Zar"/>
                </a:rPr>
                <a:t>%</a:t>
              </a:r>
              <a:endParaRPr lang="en-US" sz="1600" dirty="0">
                <a:effectLst/>
                <a:latin typeface="Calibri"/>
                <a:ea typeface="Calibri"/>
                <a:cs typeface="Arial"/>
              </a:endParaRPr>
            </a:p>
            <a:p>
              <a:pPr marL="0" marR="0">
                <a:lnSpc>
                  <a:spcPct val="80000"/>
                </a:lnSpc>
                <a:spcBef>
                  <a:spcPts val="0"/>
                </a:spcBef>
                <a:spcAft>
                  <a:spcPts val="1000"/>
                </a:spcAft>
              </a:pPr>
              <a:r>
                <a:rPr lang="en-US" sz="1600" dirty="0">
                  <a:effectLst/>
                  <a:latin typeface="Calibri"/>
                  <a:ea typeface="Calibri"/>
                  <a:cs typeface="B Zar"/>
                </a:rPr>
                <a:t> </a:t>
              </a:r>
              <a:endParaRPr lang="en-US" sz="1600" dirty="0">
                <a:effectLst/>
                <a:latin typeface="Calibri"/>
                <a:ea typeface="Calibri"/>
                <a:cs typeface="Arial"/>
              </a:endParaRPr>
            </a:p>
          </p:txBody>
        </p:sp>
        <p:sp>
          <p:nvSpPr>
            <p:cNvPr id="13" name="Text Box 54"/>
            <p:cNvSpPr txBox="1">
              <a:spLocks noChangeArrowheads="1"/>
            </p:cNvSpPr>
            <p:nvPr/>
          </p:nvSpPr>
          <p:spPr bwMode="auto">
            <a:xfrm>
              <a:off x="33147" y="21336"/>
              <a:ext cx="9779" cy="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fa-IR" sz="1600" dirty="0">
                  <a:effectLst/>
                  <a:latin typeface="Calibri"/>
                  <a:ea typeface="Calibri"/>
                  <a:cs typeface="B Zar"/>
                </a:rPr>
                <a:t>اختیار ساخت‌وساز</a:t>
              </a:r>
              <a:endParaRPr lang="en-US" sz="1600" dirty="0">
                <a:effectLst/>
                <a:latin typeface="Calibri"/>
                <a:ea typeface="Calibri"/>
                <a:cs typeface="Arial"/>
              </a:endParaRPr>
            </a:p>
            <a:p>
              <a:pPr marL="0" marR="0" algn="ctr">
                <a:lnSpc>
                  <a:spcPct val="80000"/>
                </a:lnSpc>
                <a:spcBef>
                  <a:spcPts val="0"/>
                </a:spcBef>
                <a:spcAft>
                  <a:spcPts val="1000"/>
                </a:spcAft>
              </a:pPr>
              <a:r>
                <a:rPr lang="fa-IR" sz="1600" dirty="0" smtClean="0">
                  <a:effectLst/>
                  <a:latin typeface="Calibri"/>
                  <a:ea typeface="Calibri"/>
                  <a:cs typeface="B Zar"/>
                </a:rPr>
                <a:t>192</a:t>
              </a:r>
              <a:r>
                <a:rPr lang="fa-IR" sz="1600" dirty="0">
                  <a:effectLst/>
                  <a:latin typeface="Calibri"/>
                  <a:ea typeface="Calibri"/>
                  <a:cs typeface="B Zar"/>
                </a:rPr>
                <a:t>%</a:t>
              </a:r>
              <a:endParaRPr lang="en-US" sz="1600" dirty="0">
                <a:effectLst/>
                <a:latin typeface="Calibri"/>
                <a:ea typeface="Calibri"/>
                <a:cs typeface="Arial"/>
              </a:endParaRPr>
            </a:p>
            <a:p>
              <a:pPr marL="0" marR="0">
                <a:lnSpc>
                  <a:spcPct val="80000"/>
                </a:lnSpc>
                <a:spcBef>
                  <a:spcPts val="0"/>
                </a:spcBef>
                <a:spcAft>
                  <a:spcPts val="1000"/>
                </a:spcAft>
              </a:pPr>
              <a:r>
                <a:rPr lang="fa-IR" sz="1600" dirty="0">
                  <a:effectLst/>
                  <a:latin typeface="Calibri"/>
                  <a:ea typeface="Calibri"/>
                  <a:cs typeface="B Zar"/>
                </a:rPr>
                <a:t> </a:t>
              </a:r>
              <a:endParaRPr lang="en-US" sz="1600" dirty="0">
                <a:effectLst/>
                <a:latin typeface="Calibri"/>
                <a:ea typeface="Calibri"/>
                <a:cs typeface="Arial"/>
              </a:endParaRPr>
            </a:p>
            <a:p>
              <a:pPr marL="0" marR="0">
                <a:lnSpc>
                  <a:spcPct val="80000"/>
                </a:lnSpc>
                <a:spcBef>
                  <a:spcPts val="0"/>
                </a:spcBef>
                <a:spcAft>
                  <a:spcPts val="1000"/>
                </a:spcAft>
              </a:pPr>
              <a:r>
                <a:rPr lang="en-US" sz="1600" dirty="0">
                  <a:effectLst/>
                  <a:latin typeface="Calibri"/>
                  <a:ea typeface="Calibri"/>
                  <a:cs typeface="B Zar"/>
                </a:rPr>
                <a:t> </a:t>
              </a:r>
              <a:endParaRPr lang="en-US" sz="1600" dirty="0">
                <a:effectLst/>
                <a:latin typeface="Calibri"/>
                <a:ea typeface="Calibri"/>
                <a:cs typeface="Arial"/>
              </a:endParaRPr>
            </a:p>
          </p:txBody>
        </p:sp>
        <p:sp>
          <p:nvSpPr>
            <p:cNvPr id="14" name="Text Box 55"/>
            <p:cNvSpPr txBox="1">
              <a:spLocks noChangeArrowheads="1"/>
            </p:cNvSpPr>
            <p:nvPr/>
          </p:nvSpPr>
          <p:spPr bwMode="auto">
            <a:xfrm>
              <a:off x="1714" y="16573"/>
              <a:ext cx="6001" cy="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rtl="1">
                <a:lnSpc>
                  <a:spcPct val="80000"/>
                </a:lnSpc>
                <a:spcBef>
                  <a:spcPts val="0"/>
                </a:spcBef>
                <a:spcAft>
                  <a:spcPts val="1000"/>
                </a:spcAft>
              </a:pPr>
              <a:r>
                <a:rPr lang="fa-IR" sz="1600">
                  <a:effectLst/>
                  <a:latin typeface="Calibri"/>
                  <a:ea typeface="Calibri"/>
                  <a:cs typeface="B Zar"/>
                </a:rPr>
                <a:t>   3%</a:t>
              </a:r>
              <a:r>
                <a:rPr lang="en-US" sz="1600">
                  <a:effectLst/>
                  <a:latin typeface="Calibri"/>
                  <a:ea typeface="Calibri"/>
                  <a:cs typeface="B Zar"/>
                </a:rPr>
                <a:t>r</a:t>
              </a:r>
              <a:r>
                <a:rPr lang="en-US" sz="1600" baseline="-25000">
                  <a:effectLst/>
                  <a:latin typeface="Calibri"/>
                  <a:ea typeface="Calibri"/>
                  <a:cs typeface="B Zar"/>
                </a:rPr>
                <a:t>f</a:t>
              </a:r>
              <a:r>
                <a:rPr lang="en-US" sz="1600">
                  <a:effectLst/>
                  <a:latin typeface="Calibri"/>
                  <a:ea typeface="Calibri"/>
                  <a:cs typeface="B Zar"/>
                </a:rPr>
                <a:t>= </a:t>
              </a:r>
              <a:endParaRPr lang="en-US" sz="1600">
                <a:effectLst/>
                <a:latin typeface="Calibri"/>
                <a:ea typeface="Calibri"/>
                <a:cs typeface="Arial"/>
              </a:endParaRPr>
            </a:p>
          </p:txBody>
        </p:sp>
        <p:sp>
          <p:nvSpPr>
            <p:cNvPr id="15" name="Text Box 56"/>
            <p:cNvSpPr txBox="1">
              <a:spLocks noChangeArrowheads="1"/>
            </p:cNvSpPr>
            <p:nvPr/>
          </p:nvSpPr>
          <p:spPr bwMode="auto">
            <a:xfrm>
              <a:off x="3333" y="11430"/>
              <a:ext cx="3474" cy="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rtl="1">
                <a:lnSpc>
                  <a:spcPct val="80000"/>
                </a:lnSpc>
                <a:spcBef>
                  <a:spcPts val="0"/>
                </a:spcBef>
                <a:spcAft>
                  <a:spcPts val="1000"/>
                </a:spcAft>
              </a:pPr>
              <a:r>
                <a:rPr lang="fa-IR" sz="1600">
                  <a:effectLst/>
                  <a:latin typeface="Calibri"/>
                  <a:ea typeface="Calibri"/>
                  <a:cs typeface="B Zar"/>
                </a:rPr>
                <a:t>9%</a:t>
              </a:r>
              <a:endParaRPr lang="en-US" sz="1600">
                <a:effectLst/>
                <a:latin typeface="Calibri"/>
                <a:ea typeface="Calibri"/>
                <a:cs typeface="Arial"/>
              </a:endParaRPr>
            </a:p>
          </p:txBody>
        </p:sp>
        <p:sp>
          <p:nvSpPr>
            <p:cNvPr id="16" name="Text Box 57"/>
            <p:cNvSpPr txBox="1">
              <a:spLocks noChangeArrowheads="1"/>
            </p:cNvSpPr>
            <p:nvPr/>
          </p:nvSpPr>
          <p:spPr bwMode="auto">
            <a:xfrm>
              <a:off x="2190" y="3524"/>
              <a:ext cx="5118" cy="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rtl="1">
                <a:lnSpc>
                  <a:spcPct val="80000"/>
                </a:lnSpc>
                <a:spcBef>
                  <a:spcPts val="0"/>
                </a:spcBef>
                <a:spcAft>
                  <a:spcPts val="1000"/>
                </a:spcAft>
              </a:pPr>
              <a:r>
                <a:rPr lang="fa-IR" sz="1600" dirty="0" smtClean="0">
                  <a:latin typeface="Calibri"/>
                  <a:ea typeface="Calibri"/>
                  <a:cs typeface="B Zar"/>
                </a:rPr>
                <a:t>%34.42</a:t>
              </a:r>
              <a:endParaRPr lang="en-US" sz="1600" dirty="0">
                <a:effectLst/>
                <a:latin typeface="Calibri"/>
                <a:ea typeface="Calibri"/>
                <a:cs typeface="Arial"/>
              </a:endParaRPr>
            </a:p>
          </p:txBody>
        </p:sp>
        <p:cxnSp>
          <p:nvCxnSpPr>
            <p:cNvPr id="17" name="Straight Connector 16"/>
            <p:cNvCxnSpPr/>
            <p:nvPr/>
          </p:nvCxnSpPr>
          <p:spPr bwMode="auto">
            <a:xfrm flipV="1">
              <a:off x="19431" y="12858"/>
              <a:ext cx="95" cy="8382"/>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cxnSp>
          <p:nvCxnSpPr>
            <p:cNvPr id="18" name="Straight Connector 17"/>
            <p:cNvCxnSpPr/>
            <p:nvPr/>
          </p:nvCxnSpPr>
          <p:spPr bwMode="auto">
            <a:xfrm>
              <a:off x="6381" y="12858"/>
              <a:ext cx="13145" cy="0"/>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cxnSp>
          <p:nvCxnSpPr>
            <p:cNvPr id="19" name="Straight Connector 18"/>
            <p:cNvCxnSpPr/>
            <p:nvPr/>
          </p:nvCxnSpPr>
          <p:spPr bwMode="auto">
            <a:xfrm>
              <a:off x="6381" y="4762"/>
              <a:ext cx="32671" cy="0"/>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cxnSp>
          <p:nvCxnSpPr>
            <p:cNvPr id="20" name="Straight Connector 19"/>
            <p:cNvCxnSpPr/>
            <p:nvPr/>
          </p:nvCxnSpPr>
          <p:spPr bwMode="auto">
            <a:xfrm flipH="1" flipV="1">
              <a:off x="38957" y="4762"/>
              <a:ext cx="95" cy="16478"/>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sp>
          <p:nvSpPr>
            <p:cNvPr id="21" name="Right Brace 20"/>
            <p:cNvSpPr>
              <a:spLocks/>
            </p:cNvSpPr>
            <p:nvPr/>
          </p:nvSpPr>
          <p:spPr bwMode="auto">
            <a:xfrm>
              <a:off x="39719" y="5619"/>
              <a:ext cx="857" cy="12097"/>
            </a:xfrm>
            <a:prstGeom prst="rightBrace">
              <a:avLst>
                <a:gd name="adj1" fmla="val 8365"/>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n-US" sz="1600"/>
            </a:p>
          </p:txBody>
        </p:sp>
        <p:cxnSp>
          <p:nvCxnSpPr>
            <p:cNvPr id="22" name="Straight Connector 21"/>
            <p:cNvCxnSpPr/>
            <p:nvPr/>
          </p:nvCxnSpPr>
          <p:spPr bwMode="auto">
            <a:xfrm>
              <a:off x="6381" y="18288"/>
              <a:ext cx="32576" cy="0"/>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sp>
          <p:nvSpPr>
            <p:cNvPr id="23" name="Text Box 64"/>
            <p:cNvSpPr txBox="1">
              <a:spLocks noChangeArrowheads="1"/>
            </p:cNvSpPr>
            <p:nvPr/>
          </p:nvSpPr>
          <p:spPr bwMode="auto">
            <a:xfrm>
              <a:off x="39814" y="10191"/>
              <a:ext cx="5715" cy="2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en-US" sz="1600">
                  <a:effectLst/>
                  <a:latin typeface="Calibri"/>
                  <a:ea typeface="Calibri"/>
                  <a:cs typeface="B Zar"/>
                </a:rPr>
                <a:t>E(RP)</a:t>
              </a:r>
              <a:endParaRPr lang="en-US" sz="1600">
                <a:effectLst/>
                <a:latin typeface="Calibri"/>
                <a:ea typeface="Calibri"/>
                <a:cs typeface="Arial"/>
              </a:endParaRPr>
            </a:p>
          </p:txBody>
        </p:sp>
        <p:sp>
          <p:nvSpPr>
            <p:cNvPr id="24" name="Text Box 65"/>
            <p:cNvSpPr txBox="1">
              <a:spLocks noChangeArrowheads="1"/>
            </p:cNvSpPr>
            <p:nvPr/>
          </p:nvSpPr>
          <p:spPr bwMode="auto">
            <a:xfrm>
              <a:off x="44291" y="22288"/>
              <a:ext cx="5715" cy="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fa-IR" sz="1600">
                  <a:effectLst/>
                  <a:latin typeface="Calibri"/>
                  <a:ea typeface="Calibri"/>
                  <a:cs typeface="B Zar"/>
                </a:rPr>
                <a:t>ریسک</a:t>
              </a:r>
              <a:endParaRPr lang="en-US" sz="1600">
                <a:effectLst/>
                <a:latin typeface="Calibri"/>
                <a:ea typeface="Calibri"/>
                <a:cs typeface="Arial"/>
              </a:endParaRPr>
            </a:p>
          </p:txBody>
        </p:sp>
        <p:sp>
          <p:nvSpPr>
            <p:cNvPr id="25" name="Text Box 66"/>
            <p:cNvSpPr txBox="1">
              <a:spLocks noChangeArrowheads="1"/>
            </p:cNvSpPr>
            <p:nvPr/>
          </p:nvSpPr>
          <p:spPr bwMode="auto">
            <a:xfrm>
              <a:off x="0" y="0"/>
              <a:ext cx="5715" cy="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fa-IR" sz="1600">
                  <a:effectLst/>
                  <a:latin typeface="Calibri"/>
                  <a:ea typeface="Calibri"/>
                  <a:cs typeface="B Zar"/>
                </a:rPr>
                <a:t>بازده</a:t>
              </a:r>
              <a:endParaRPr lang="en-US" sz="1600">
                <a:effectLst/>
                <a:latin typeface="Calibri"/>
                <a:ea typeface="Calibri"/>
                <a:cs typeface="Arial"/>
              </a:endParaRPr>
            </a:p>
          </p:txBody>
        </p:sp>
      </p:grpSp>
    </p:spTree>
    <p:extLst>
      <p:ext uri="{BB962C8B-B14F-4D97-AF65-F5344CB8AC3E}">
        <p14:creationId xmlns:p14="http://schemas.microsoft.com/office/powerpoint/2010/main" val="1528759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ساخت‌وساز </a:t>
            </a:r>
            <a:r>
              <a:rPr lang="fa-IR" b="1" dirty="0"/>
              <a:t>بيش از </a:t>
            </a:r>
            <a:r>
              <a:rPr lang="fa-IR" b="1" dirty="0" smtClean="0"/>
              <a:t>حد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68391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dirty="0"/>
          </a:p>
        </p:txBody>
      </p:sp>
    </p:spTree>
    <p:extLst>
      <p:ext uri="{BB962C8B-B14F-4D97-AF65-F5344CB8AC3E}">
        <p14:creationId xmlns:p14="http://schemas.microsoft.com/office/powerpoint/2010/main" val="3197944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28</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زمین</a:t>
            </a:r>
            <a:endParaRPr lang="en-US" dirty="0"/>
          </a:p>
        </p:txBody>
      </p:sp>
      <p:graphicFrame>
        <p:nvGraphicFramePr>
          <p:cNvPr id="47" name="Content Placeholder 46"/>
          <p:cNvGraphicFramePr>
            <a:graphicFrameLocks noGrp="1"/>
          </p:cNvGraphicFramePr>
          <p:nvPr>
            <p:ph idx="1"/>
            <p:extLst>
              <p:ext uri="{D42A27DB-BD31-4B8C-83A1-F6EECF244321}">
                <p14:modId xmlns:p14="http://schemas.microsoft.com/office/powerpoint/2010/main" val="312537652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dirty="0"/>
          </a:p>
        </p:txBody>
      </p:sp>
    </p:spTree>
    <p:extLst>
      <p:ext uri="{BB962C8B-B14F-4D97-AF65-F5344CB8AC3E}">
        <p14:creationId xmlns:p14="http://schemas.microsoft.com/office/powerpoint/2010/main" val="2663283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نقش زمین در ارتباط بین بازار دارایی و بازار مصرف</a:t>
            </a:r>
            <a:endParaRPr lang="en-US" sz="32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grpSp>
        <p:nvGrpSpPr>
          <p:cNvPr id="5" name="Group 4"/>
          <p:cNvGrpSpPr>
            <a:grpSpLocks/>
          </p:cNvGrpSpPr>
          <p:nvPr/>
        </p:nvGrpSpPr>
        <p:grpSpPr bwMode="auto">
          <a:xfrm>
            <a:off x="526658" y="1219200"/>
            <a:ext cx="7447966" cy="5698140"/>
            <a:chOff x="-579" y="8382"/>
            <a:chExt cx="88209" cy="60198"/>
          </a:xfrm>
        </p:grpSpPr>
        <p:sp>
          <p:nvSpPr>
            <p:cNvPr id="6" name="Rectangle 5"/>
            <p:cNvSpPr>
              <a:spLocks noChangeArrowheads="1"/>
            </p:cNvSpPr>
            <p:nvPr/>
          </p:nvSpPr>
          <p:spPr bwMode="auto">
            <a:xfrm>
              <a:off x="21742" y="8382"/>
              <a:ext cx="41045" cy="23553"/>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r" rtl="1">
                <a:lnSpc>
                  <a:spcPct val="80000"/>
                </a:lnSpc>
                <a:spcBef>
                  <a:spcPts val="0"/>
                </a:spcBef>
                <a:spcAft>
                  <a:spcPts val="0"/>
                </a:spcAft>
              </a:pPr>
              <a:r>
                <a:rPr lang="en-US" sz="1200">
                  <a:effectLst/>
                  <a:latin typeface="Times New Roman"/>
                  <a:ea typeface="Times New Roman"/>
                  <a:cs typeface="Nazanin"/>
                </a:rPr>
                <a:t> </a:t>
              </a:r>
            </a:p>
          </p:txBody>
        </p:sp>
        <p:sp>
          <p:nvSpPr>
            <p:cNvPr id="7" name="Rectangle 6"/>
            <p:cNvSpPr>
              <a:spLocks noChangeArrowheads="1"/>
            </p:cNvSpPr>
            <p:nvPr/>
          </p:nvSpPr>
          <p:spPr bwMode="auto">
            <a:xfrm>
              <a:off x="47665" y="11129"/>
              <a:ext cx="12241" cy="7921"/>
            </a:xfrm>
            <a:prstGeom prst="rect">
              <a:avLst/>
            </a:prstGeom>
            <a:solidFill>
              <a:srgbClr val="FFFFFF"/>
            </a:solidFill>
            <a:ln w="9525">
              <a:solidFill>
                <a:srgbClr val="0070C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تقاضا</a:t>
              </a:r>
              <a:endParaRPr lang="en-US" sz="1200">
                <a:effectLst/>
                <a:latin typeface="Times New Roman"/>
                <a:ea typeface="Times New Roman"/>
              </a:endParaRPr>
            </a:p>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(مستاجر)</a:t>
              </a:r>
              <a:endParaRPr lang="en-US" sz="1200">
                <a:effectLst/>
                <a:latin typeface="Times New Roman"/>
                <a:ea typeface="Times New Roman"/>
              </a:endParaRPr>
            </a:p>
          </p:txBody>
        </p:sp>
        <p:sp>
          <p:nvSpPr>
            <p:cNvPr id="8" name="Rectangle 7"/>
            <p:cNvSpPr>
              <a:spLocks noChangeArrowheads="1"/>
            </p:cNvSpPr>
            <p:nvPr/>
          </p:nvSpPr>
          <p:spPr bwMode="auto">
            <a:xfrm>
              <a:off x="27074" y="11129"/>
              <a:ext cx="12242" cy="7921"/>
            </a:xfrm>
            <a:prstGeom prst="rect">
              <a:avLst/>
            </a:prstGeom>
            <a:solidFill>
              <a:srgbClr val="FFFFFF"/>
            </a:solidFill>
            <a:ln w="9525">
              <a:solidFill>
                <a:srgbClr val="0070C0"/>
              </a:solidFill>
              <a:miter lim="800000"/>
              <a:headEnd/>
              <a:tailEnd/>
            </a:ln>
          </p:spPr>
          <p:txBody>
            <a:bodyPr rot="0" vert="horz" wrap="square" lIns="91440" tIns="45720" rIns="91440" bIns="45720" anchor="ctr" anchorCtr="0" upright="1">
              <a:noAutofit/>
            </a:bodyPr>
            <a:lstStyle/>
            <a:p>
              <a:pPr marL="0" marR="0" algn="ctr" rtl="1" fontAlgn="base">
                <a:lnSpc>
                  <a:spcPct val="80000"/>
                </a:lnSpc>
                <a:spcBef>
                  <a:spcPts val="0"/>
                </a:spcBef>
                <a:spcAft>
                  <a:spcPts val="0"/>
                </a:spcAft>
              </a:pPr>
              <a:r>
                <a:rPr lang="fa-IR" sz="1200" kern="1200">
                  <a:solidFill>
                    <a:srgbClr val="000000"/>
                  </a:solidFill>
                  <a:effectLst/>
                  <a:latin typeface="Calibri"/>
                  <a:ea typeface="Times New Roman"/>
                  <a:cs typeface="B Nazanin"/>
                </a:rPr>
                <a:t>عرضه</a:t>
              </a:r>
              <a:endParaRPr lang="en-US" sz="1200">
                <a:effectLst/>
                <a:latin typeface="Times New Roman"/>
                <a:ea typeface="Times New Roman"/>
              </a:endParaRPr>
            </a:p>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(مالک یا موجر)</a:t>
              </a:r>
              <a:endParaRPr lang="en-US" sz="1200">
                <a:effectLst/>
                <a:latin typeface="Times New Roman"/>
                <a:ea typeface="Times New Roman"/>
              </a:endParaRPr>
            </a:p>
          </p:txBody>
        </p:sp>
        <p:sp>
          <p:nvSpPr>
            <p:cNvPr id="9" name="Rectangle 8"/>
            <p:cNvSpPr>
              <a:spLocks noChangeArrowheads="1"/>
            </p:cNvSpPr>
            <p:nvPr/>
          </p:nvSpPr>
          <p:spPr bwMode="auto">
            <a:xfrm>
              <a:off x="36144" y="22860"/>
              <a:ext cx="15121" cy="7200"/>
            </a:xfrm>
            <a:prstGeom prst="rect">
              <a:avLst/>
            </a:prstGeom>
            <a:solidFill>
              <a:srgbClr val="FFFFFF"/>
            </a:solidFill>
            <a:ln w="9525">
              <a:solidFill>
                <a:srgbClr val="0070C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اجاره ملک و سکونت</a:t>
              </a:r>
              <a:endParaRPr lang="en-US" sz="1200">
                <a:effectLst/>
                <a:latin typeface="Times New Roman"/>
                <a:ea typeface="Times New Roman"/>
              </a:endParaRPr>
            </a:p>
          </p:txBody>
        </p:sp>
        <p:sp>
          <p:nvSpPr>
            <p:cNvPr id="10" name="Rectangle 9"/>
            <p:cNvSpPr>
              <a:spLocks noChangeArrowheads="1"/>
            </p:cNvSpPr>
            <p:nvPr/>
          </p:nvSpPr>
          <p:spPr bwMode="auto">
            <a:xfrm>
              <a:off x="69267" y="11052"/>
              <a:ext cx="15842" cy="504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اقتصادهای ملی و منطقه‌ای</a:t>
              </a:r>
              <a:endParaRPr lang="en-US" sz="1200">
                <a:effectLst/>
                <a:latin typeface="Times New Roman"/>
                <a:ea typeface="Times New Roman"/>
              </a:endParaRPr>
            </a:p>
          </p:txBody>
        </p:sp>
        <p:sp>
          <p:nvSpPr>
            <p:cNvPr id="11" name="Rectangle 10"/>
            <p:cNvSpPr>
              <a:spLocks noChangeArrowheads="1"/>
            </p:cNvSpPr>
            <p:nvPr/>
          </p:nvSpPr>
          <p:spPr bwMode="auto">
            <a:xfrm>
              <a:off x="70348" y="27614"/>
              <a:ext cx="12241" cy="648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پیش بینی آینده</a:t>
              </a:r>
              <a:endParaRPr lang="en-US" sz="1200">
                <a:effectLst/>
                <a:latin typeface="Times New Roman"/>
                <a:ea typeface="Times New Roman"/>
              </a:endParaRPr>
            </a:p>
          </p:txBody>
        </p:sp>
        <p:cxnSp>
          <p:nvCxnSpPr>
            <p:cNvPr id="12" name="Straight Arrow Connector 11"/>
            <p:cNvCxnSpPr>
              <a:cxnSpLocks noChangeShapeType="1"/>
            </p:cNvCxnSpPr>
            <p:nvPr/>
          </p:nvCxnSpPr>
          <p:spPr bwMode="auto">
            <a:xfrm flipV="1">
              <a:off x="73588" y="16093"/>
              <a:ext cx="0" cy="11521"/>
            </a:xfrm>
            <a:prstGeom prst="straightConnector1">
              <a:avLst/>
            </a:prstGeom>
            <a:noFill/>
            <a:ln w="9525">
              <a:solidFill>
                <a:srgbClr val="4579B8"/>
              </a:solidFill>
              <a:prstDash val="dash"/>
              <a:round/>
              <a:headEnd/>
              <a:tailEnd type="arrow" w="med" len="med"/>
            </a:ln>
            <a:extLst>
              <a:ext uri="{909E8E84-426E-40DD-AFC4-6F175D3DCCD1}">
                <a14:hiddenFill xmlns:a14="http://schemas.microsoft.com/office/drawing/2010/main">
                  <a:noFill/>
                </a14:hiddenFill>
              </a:ext>
            </a:extLst>
          </p:spPr>
        </p:cxnSp>
        <p:cxnSp>
          <p:nvCxnSpPr>
            <p:cNvPr id="13" name="Straight Arrow Connector 12"/>
            <p:cNvCxnSpPr>
              <a:cxnSpLocks noChangeShapeType="1"/>
            </p:cNvCxnSpPr>
            <p:nvPr/>
          </p:nvCxnSpPr>
          <p:spPr bwMode="auto">
            <a:xfrm flipH="1">
              <a:off x="62787" y="30854"/>
              <a:ext cx="7561" cy="0"/>
            </a:xfrm>
            <a:prstGeom prst="straightConnector1">
              <a:avLst/>
            </a:prstGeom>
            <a:noFill/>
            <a:ln w="9525">
              <a:solidFill>
                <a:srgbClr val="4579B8"/>
              </a:solidFill>
              <a:prstDash val="dash"/>
              <a:round/>
              <a:headEnd/>
              <a:tailEnd type="arrow" w="med" len="med"/>
            </a:ln>
            <a:extLst>
              <a:ext uri="{909E8E84-426E-40DD-AFC4-6F175D3DCCD1}">
                <a14:hiddenFill xmlns:a14="http://schemas.microsoft.com/office/drawing/2010/main">
                  <a:noFill/>
                </a14:hiddenFill>
              </a:ext>
            </a:extLst>
          </p:spPr>
        </p:cxnSp>
        <p:sp>
          <p:nvSpPr>
            <p:cNvPr id="14" name="Rectangle 13"/>
            <p:cNvSpPr>
              <a:spLocks noChangeArrowheads="1"/>
            </p:cNvSpPr>
            <p:nvPr/>
          </p:nvSpPr>
          <p:spPr bwMode="auto">
            <a:xfrm>
              <a:off x="77548" y="48755"/>
              <a:ext cx="10082" cy="1584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بازار سرمایه</a:t>
              </a:r>
              <a:endParaRPr lang="en-US" sz="1200">
                <a:effectLst/>
                <a:latin typeface="Times New Roman"/>
                <a:ea typeface="Times New Roman"/>
              </a:endParaRPr>
            </a:p>
          </p:txBody>
        </p:sp>
        <p:sp>
          <p:nvSpPr>
            <p:cNvPr id="15" name="Rectangle 14"/>
            <p:cNvSpPr>
              <a:spLocks noChangeArrowheads="1"/>
            </p:cNvSpPr>
            <p:nvPr/>
          </p:nvSpPr>
          <p:spPr bwMode="auto">
            <a:xfrm>
              <a:off x="21742" y="39870"/>
              <a:ext cx="54006" cy="2871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r" rtl="1">
                <a:lnSpc>
                  <a:spcPct val="80000"/>
                </a:lnSpc>
                <a:spcBef>
                  <a:spcPts val="0"/>
                </a:spcBef>
                <a:spcAft>
                  <a:spcPts val="0"/>
                </a:spcAft>
              </a:pPr>
              <a:r>
                <a:rPr lang="en-US" sz="1200">
                  <a:effectLst/>
                  <a:latin typeface="Times New Roman"/>
                  <a:ea typeface="Times New Roman"/>
                  <a:cs typeface="Nazanin"/>
                </a:rPr>
                <a:t> </a:t>
              </a:r>
            </a:p>
          </p:txBody>
        </p:sp>
        <p:sp>
          <p:nvSpPr>
            <p:cNvPr id="16" name="Rectangle 15"/>
            <p:cNvSpPr>
              <a:spLocks noChangeArrowheads="1"/>
            </p:cNvSpPr>
            <p:nvPr/>
          </p:nvSpPr>
          <p:spPr bwMode="auto">
            <a:xfrm>
              <a:off x="57443" y="44173"/>
              <a:ext cx="14476" cy="7921"/>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عرضه               (فروش صاحبان)</a:t>
              </a:r>
              <a:endParaRPr lang="en-US" sz="1200">
                <a:effectLst/>
                <a:latin typeface="Times New Roman"/>
                <a:ea typeface="Times New Roman"/>
              </a:endParaRPr>
            </a:p>
          </p:txBody>
        </p:sp>
        <p:sp>
          <p:nvSpPr>
            <p:cNvPr id="17" name="Rectangle 16"/>
            <p:cNvSpPr>
              <a:spLocks noChangeArrowheads="1"/>
            </p:cNvSpPr>
            <p:nvPr/>
          </p:nvSpPr>
          <p:spPr bwMode="auto">
            <a:xfrm>
              <a:off x="57672" y="59536"/>
              <a:ext cx="14476" cy="7921"/>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تقاضا                (خرید سرمایه‌گذاران)</a:t>
              </a:r>
              <a:endParaRPr lang="en-US" sz="1200">
                <a:effectLst/>
                <a:latin typeface="Times New Roman"/>
                <a:ea typeface="Times New Roman"/>
              </a:endParaRPr>
            </a:p>
          </p:txBody>
        </p:sp>
        <p:sp>
          <p:nvSpPr>
            <p:cNvPr id="18" name="Rectangle 17"/>
            <p:cNvSpPr>
              <a:spLocks noChangeArrowheads="1"/>
            </p:cNvSpPr>
            <p:nvPr/>
          </p:nvSpPr>
          <p:spPr bwMode="auto">
            <a:xfrm>
              <a:off x="41904" y="50883"/>
              <a:ext cx="11882" cy="9855"/>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نرخ موردنظر بازار برای تبدیل به سرمایه‌کردن </a:t>
              </a:r>
              <a:endParaRPr lang="en-US" sz="1200">
                <a:effectLst/>
                <a:latin typeface="Times New Roman"/>
                <a:ea typeface="Times New Roman"/>
              </a:endParaRPr>
            </a:p>
          </p:txBody>
        </p:sp>
        <p:sp>
          <p:nvSpPr>
            <p:cNvPr id="19" name="Rectangle 18"/>
            <p:cNvSpPr>
              <a:spLocks noChangeArrowheads="1"/>
            </p:cNvSpPr>
            <p:nvPr/>
          </p:nvSpPr>
          <p:spPr bwMode="auto">
            <a:xfrm>
              <a:off x="24262" y="51425"/>
              <a:ext cx="11882" cy="12071"/>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ارزش بازار ملک</a:t>
              </a:r>
              <a:endParaRPr lang="en-US" sz="1200">
                <a:effectLst/>
                <a:latin typeface="Times New Roman"/>
                <a:ea typeface="Times New Roman"/>
              </a:endParaRPr>
            </a:p>
          </p:txBody>
        </p:sp>
        <p:sp>
          <p:nvSpPr>
            <p:cNvPr id="20" name="Rectangle 19"/>
            <p:cNvSpPr>
              <a:spLocks noChangeArrowheads="1"/>
            </p:cNvSpPr>
            <p:nvPr/>
          </p:nvSpPr>
          <p:spPr bwMode="auto">
            <a:xfrm>
              <a:off x="28128" y="41296"/>
              <a:ext cx="10947" cy="5743"/>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جریان نقدی</a:t>
              </a:r>
              <a:endParaRPr lang="en-US" sz="1200">
                <a:effectLst/>
                <a:latin typeface="Times New Roman"/>
                <a:ea typeface="Times New Roman"/>
              </a:endParaRPr>
            </a:p>
          </p:txBody>
        </p:sp>
        <p:sp>
          <p:nvSpPr>
            <p:cNvPr id="21" name="Rectangle 20"/>
            <p:cNvSpPr>
              <a:spLocks noChangeArrowheads="1"/>
            </p:cNvSpPr>
            <p:nvPr/>
          </p:nvSpPr>
          <p:spPr bwMode="auto">
            <a:xfrm>
              <a:off x="-579" y="31935"/>
              <a:ext cx="19441" cy="36242"/>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r" rtl="1">
                <a:lnSpc>
                  <a:spcPct val="80000"/>
                </a:lnSpc>
                <a:spcBef>
                  <a:spcPts val="0"/>
                </a:spcBef>
                <a:spcAft>
                  <a:spcPts val="0"/>
                </a:spcAft>
              </a:pPr>
              <a:r>
                <a:rPr lang="en-US" sz="1200">
                  <a:effectLst/>
                  <a:latin typeface="Times New Roman"/>
                  <a:ea typeface="Times New Roman"/>
                  <a:cs typeface="Nazanin"/>
                </a:rPr>
                <a:t> </a:t>
              </a:r>
            </a:p>
          </p:txBody>
        </p:sp>
        <p:sp>
          <p:nvSpPr>
            <p:cNvPr id="22" name="Rectangle 21"/>
            <p:cNvSpPr>
              <a:spLocks noChangeArrowheads="1"/>
            </p:cNvSpPr>
            <p:nvPr/>
          </p:nvSpPr>
          <p:spPr bwMode="auto">
            <a:xfrm>
              <a:off x="1220" y="36603"/>
              <a:ext cx="7921" cy="5749"/>
            </a:xfrm>
            <a:prstGeom prst="rect">
              <a:avLst/>
            </a:prstGeom>
            <a:solidFill>
              <a:srgbClr val="FFFFFF"/>
            </a:solidFill>
            <a:ln w="9525">
              <a:solidFill>
                <a:srgbClr val="00B05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اگر جواب مثبت است</a:t>
              </a:r>
              <a:endParaRPr lang="en-US" sz="1200">
                <a:effectLst/>
                <a:latin typeface="Times New Roman"/>
                <a:ea typeface="Times New Roman"/>
              </a:endParaRPr>
            </a:p>
          </p:txBody>
        </p:sp>
        <p:sp>
          <p:nvSpPr>
            <p:cNvPr id="23" name="Rectangle 22"/>
            <p:cNvSpPr>
              <a:spLocks noChangeArrowheads="1"/>
            </p:cNvSpPr>
            <p:nvPr/>
          </p:nvSpPr>
          <p:spPr bwMode="auto">
            <a:xfrm>
              <a:off x="4586" y="46364"/>
              <a:ext cx="11522" cy="5730"/>
            </a:xfrm>
            <a:prstGeom prst="rect">
              <a:avLst/>
            </a:prstGeom>
            <a:solidFill>
              <a:srgbClr val="FFFFFF"/>
            </a:solidFill>
            <a:ln w="9525">
              <a:solidFill>
                <a:srgbClr val="00B050"/>
              </a:solidFill>
              <a:prstDash val="dash"/>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آیا ساخت‌وساز</a:t>
              </a:r>
              <a:endParaRPr lang="en-US" sz="1200">
                <a:effectLst/>
                <a:latin typeface="Times New Roman"/>
                <a:ea typeface="Times New Roman"/>
              </a:endParaRPr>
            </a:p>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سودآور است؟</a:t>
              </a:r>
              <a:endParaRPr lang="en-US" sz="1200">
                <a:effectLst/>
                <a:latin typeface="Times New Roman"/>
                <a:ea typeface="Times New Roman"/>
              </a:endParaRPr>
            </a:p>
          </p:txBody>
        </p:sp>
        <p:sp>
          <p:nvSpPr>
            <p:cNvPr id="24" name="Rectangle 23"/>
            <p:cNvSpPr>
              <a:spLocks noChangeArrowheads="1"/>
            </p:cNvSpPr>
            <p:nvPr/>
          </p:nvSpPr>
          <p:spPr bwMode="auto">
            <a:xfrm>
              <a:off x="3810" y="60198"/>
              <a:ext cx="12241" cy="7293"/>
            </a:xfrm>
            <a:prstGeom prst="rect">
              <a:avLst/>
            </a:prstGeom>
            <a:solidFill>
              <a:srgbClr val="FFFFFF"/>
            </a:solidFill>
            <a:ln w="9525">
              <a:solidFill>
                <a:srgbClr val="00B05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هزینۀ ساخت به‌علاوۀ زمین</a:t>
              </a:r>
              <a:endParaRPr lang="en-US" sz="1200">
                <a:effectLst/>
                <a:latin typeface="Times New Roman"/>
                <a:ea typeface="Times New Roman"/>
              </a:endParaRPr>
            </a:p>
          </p:txBody>
        </p:sp>
        <p:cxnSp>
          <p:nvCxnSpPr>
            <p:cNvPr id="25" name="Straight Arrow Connector 24"/>
            <p:cNvCxnSpPr>
              <a:cxnSpLocks noChangeShapeType="1"/>
            </p:cNvCxnSpPr>
            <p:nvPr/>
          </p:nvCxnSpPr>
          <p:spPr bwMode="auto">
            <a:xfrm flipH="1" flipV="1">
              <a:off x="16108" y="49229"/>
              <a:ext cx="8154" cy="8232"/>
            </a:xfrm>
            <a:prstGeom prst="straightConnector1">
              <a:avLst/>
            </a:prstGeom>
            <a:noFill/>
            <a:ln w="9525">
              <a:solidFill>
                <a:srgbClr val="4579B8"/>
              </a:solidFill>
              <a:prstDash val="dash"/>
              <a:round/>
              <a:headEnd/>
              <a:tailEnd type="arrow" w="med" len="med"/>
            </a:ln>
            <a:extLst>
              <a:ext uri="{909E8E84-426E-40DD-AFC4-6F175D3DCCD1}">
                <a14:hiddenFill xmlns:a14="http://schemas.microsoft.com/office/drawing/2010/main">
                  <a:noFill/>
                </a14:hiddenFill>
              </a:ext>
            </a:extLst>
          </p:spPr>
        </p:cxnSp>
        <p:cxnSp>
          <p:nvCxnSpPr>
            <p:cNvPr id="26" name="Straight Arrow Connector 25"/>
            <p:cNvCxnSpPr>
              <a:cxnSpLocks noChangeShapeType="1"/>
            </p:cNvCxnSpPr>
            <p:nvPr/>
          </p:nvCxnSpPr>
          <p:spPr bwMode="auto">
            <a:xfrm flipV="1">
              <a:off x="5180" y="42352"/>
              <a:ext cx="0" cy="4012"/>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sp>
          <p:nvSpPr>
            <p:cNvPr id="27" name="Rectangle 26"/>
            <p:cNvSpPr>
              <a:spLocks noChangeArrowheads="1"/>
            </p:cNvSpPr>
            <p:nvPr/>
          </p:nvSpPr>
          <p:spPr bwMode="auto">
            <a:xfrm>
              <a:off x="1524" y="11430"/>
              <a:ext cx="13321" cy="792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اضافه شدن واحدهای جدید</a:t>
              </a:r>
              <a:endParaRPr lang="en-US" sz="1200">
                <a:effectLst/>
                <a:latin typeface="Times New Roman"/>
                <a:ea typeface="Times New Roman"/>
              </a:endParaRPr>
            </a:p>
          </p:txBody>
        </p:sp>
        <p:sp>
          <p:nvSpPr>
            <p:cNvPr id="28" name="TextBox 26"/>
            <p:cNvSpPr txBox="1">
              <a:spLocks noChangeArrowheads="1"/>
            </p:cNvSpPr>
            <p:nvPr/>
          </p:nvSpPr>
          <p:spPr bwMode="auto">
            <a:xfrm>
              <a:off x="30480" y="8382"/>
              <a:ext cx="27362" cy="3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fontAlgn="base">
                <a:lnSpc>
                  <a:spcPct val="80000"/>
                </a:lnSpc>
                <a:spcBef>
                  <a:spcPts val="0"/>
                </a:spcBef>
                <a:spcAft>
                  <a:spcPts val="0"/>
                </a:spcAft>
              </a:pPr>
              <a:r>
                <a:rPr lang="fa-IR" sz="1200" b="1" kern="1200">
                  <a:solidFill>
                    <a:srgbClr val="000000"/>
                  </a:solidFill>
                  <a:effectLst/>
                  <a:latin typeface="Arial"/>
                  <a:ea typeface="Times New Roman"/>
                  <a:cs typeface="B Nazanin"/>
                </a:rPr>
                <a:t>   بازار مصرف</a:t>
              </a:r>
              <a:endParaRPr lang="en-US" sz="1200">
                <a:effectLst/>
                <a:latin typeface="Times New Roman"/>
                <a:ea typeface="Times New Roman"/>
              </a:endParaRPr>
            </a:p>
          </p:txBody>
        </p:sp>
        <p:sp>
          <p:nvSpPr>
            <p:cNvPr id="29" name="TextBox 27"/>
            <p:cNvSpPr txBox="1">
              <a:spLocks noChangeArrowheads="1"/>
            </p:cNvSpPr>
            <p:nvPr/>
          </p:nvSpPr>
          <p:spPr bwMode="auto">
            <a:xfrm>
              <a:off x="1580" y="31935"/>
              <a:ext cx="18002" cy="3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fontAlgn="base">
                <a:lnSpc>
                  <a:spcPct val="80000"/>
                </a:lnSpc>
                <a:spcBef>
                  <a:spcPts val="0"/>
                </a:spcBef>
                <a:spcAft>
                  <a:spcPts val="0"/>
                </a:spcAft>
              </a:pPr>
              <a:r>
                <a:rPr lang="fa-IR" sz="1200" b="1" kern="1200">
                  <a:solidFill>
                    <a:srgbClr val="000000"/>
                  </a:solidFill>
                  <a:effectLst/>
                  <a:latin typeface="Arial"/>
                  <a:ea typeface="Times New Roman"/>
                  <a:cs typeface="B Nazanin"/>
                </a:rPr>
                <a:t>صنعت ساخت‌وساز</a:t>
              </a:r>
              <a:endParaRPr lang="en-US" sz="1200">
                <a:effectLst/>
                <a:latin typeface="Times New Roman"/>
                <a:ea typeface="Times New Roman"/>
              </a:endParaRPr>
            </a:p>
          </p:txBody>
        </p:sp>
        <p:cxnSp>
          <p:nvCxnSpPr>
            <p:cNvPr id="30" name="Straight Arrow Connector 29"/>
            <p:cNvCxnSpPr>
              <a:cxnSpLocks noChangeShapeType="1"/>
            </p:cNvCxnSpPr>
            <p:nvPr/>
          </p:nvCxnSpPr>
          <p:spPr bwMode="auto">
            <a:xfrm flipV="1">
              <a:off x="3020" y="19370"/>
              <a:ext cx="28" cy="17206"/>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30"/>
            <p:cNvCxnSpPr>
              <a:cxnSpLocks noChangeShapeType="1"/>
            </p:cNvCxnSpPr>
            <p:nvPr/>
          </p:nvCxnSpPr>
          <p:spPr bwMode="auto">
            <a:xfrm flipH="1">
              <a:off x="16051" y="57461"/>
              <a:ext cx="8211" cy="6383"/>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2" name="Straight Arrow Connector 31"/>
            <p:cNvCxnSpPr>
              <a:cxnSpLocks noChangeShapeType="1"/>
            </p:cNvCxnSpPr>
            <p:nvPr/>
          </p:nvCxnSpPr>
          <p:spPr bwMode="auto">
            <a:xfrm>
              <a:off x="28943" y="47056"/>
              <a:ext cx="0" cy="4321"/>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3" name="Straight Arrow Connector 32"/>
            <p:cNvCxnSpPr>
              <a:cxnSpLocks noChangeShapeType="1"/>
            </p:cNvCxnSpPr>
            <p:nvPr/>
          </p:nvCxnSpPr>
          <p:spPr bwMode="auto">
            <a:xfrm>
              <a:off x="36864" y="30494"/>
              <a:ext cx="0" cy="10802"/>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cxnSpLocks noChangeShapeType="1"/>
            </p:cNvCxnSpPr>
            <p:nvPr/>
          </p:nvCxnSpPr>
          <p:spPr bwMode="auto">
            <a:xfrm flipV="1">
              <a:off x="9906" y="52578"/>
              <a:ext cx="0" cy="762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34"/>
            <p:cNvCxnSpPr>
              <a:cxnSpLocks noChangeShapeType="1"/>
            </p:cNvCxnSpPr>
            <p:nvPr/>
          </p:nvCxnSpPr>
          <p:spPr bwMode="auto">
            <a:xfrm flipH="1">
              <a:off x="36144" y="56417"/>
              <a:ext cx="576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36" name="Shape 34"/>
            <p:cNvCxnSpPr>
              <a:cxnSpLocks noChangeShapeType="1"/>
            </p:cNvCxnSpPr>
            <p:nvPr/>
          </p:nvCxnSpPr>
          <p:spPr bwMode="auto">
            <a:xfrm rot="10800000" flipV="1">
              <a:off x="47845" y="48133"/>
              <a:ext cx="9598" cy="2750"/>
            </a:xfrm>
            <a:prstGeom prst="bentConnector2">
              <a:avLst/>
            </a:prstGeom>
            <a:noFill/>
            <a:ln w="9525">
              <a:solidFill>
                <a:srgbClr val="4579B8"/>
              </a:solidFill>
              <a:miter lim="800000"/>
              <a:headEnd/>
              <a:tailEnd type="arrow" w="med" len="med"/>
            </a:ln>
            <a:extLst>
              <a:ext uri="{909E8E84-426E-40DD-AFC4-6F175D3DCCD1}">
                <a14:hiddenFill xmlns:a14="http://schemas.microsoft.com/office/drawing/2010/main">
                  <a:noFill/>
                </a14:hiddenFill>
              </a:ext>
            </a:extLst>
          </p:spPr>
        </p:cxnSp>
        <p:cxnSp>
          <p:nvCxnSpPr>
            <p:cNvPr id="37" name="Shape 35"/>
            <p:cNvCxnSpPr>
              <a:cxnSpLocks noChangeShapeType="1"/>
            </p:cNvCxnSpPr>
            <p:nvPr/>
          </p:nvCxnSpPr>
          <p:spPr bwMode="auto">
            <a:xfrm rot="10800000">
              <a:off x="47845" y="60738"/>
              <a:ext cx="9827" cy="2758"/>
            </a:xfrm>
            <a:prstGeom prst="bentConnector2">
              <a:avLst/>
            </a:prstGeom>
            <a:noFill/>
            <a:ln w="9525">
              <a:solidFill>
                <a:srgbClr val="4579B8"/>
              </a:solidFill>
              <a:miter lim="800000"/>
              <a:headEnd/>
              <a:tailEnd type="arrow" w="med" len="med"/>
            </a:ln>
            <a:extLst>
              <a:ext uri="{909E8E84-426E-40DD-AFC4-6F175D3DCCD1}">
                <a14:hiddenFill xmlns:a14="http://schemas.microsoft.com/office/drawing/2010/main">
                  <a:noFill/>
                </a14:hiddenFill>
              </a:ext>
            </a:extLst>
          </p:spPr>
        </p:cxnSp>
        <p:cxnSp>
          <p:nvCxnSpPr>
            <p:cNvPr id="38" name="Straight Arrow Connector 37"/>
            <p:cNvCxnSpPr>
              <a:cxnSpLocks noChangeShapeType="1"/>
            </p:cNvCxnSpPr>
            <p:nvPr/>
          </p:nvCxnSpPr>
          <p:spPr bwMode="auto">
            <a:xfrm flipH="1">
              <a:off x="72148" y="61458"/>
              <a:ext cx="5040"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9" name="Straight Arrow Connector 38"/>
            <p:cNvCxnSpPr>
              <a:cxnSpLocks noChangeShapeType="1"/>
            </p:cNvCxnSpPr>
            <p:nvPr/>
          </p:nvCxnSpPr>
          <p:spPr bwMode="auto">
            <a:xfrm>
              <a:off x="14478" y="16002"/>
              <a:ext cx="12532"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0" name="Straight Arrow Connector 39"/>
            <p:cNvCxnSpPr>
              <a:cxnSpLocks noChangeShapeType="1"/>
            </p:cNvCxnSpPr>
            <p:nvPr/>
          </p:nvCxnSpPr>
          <p:spPr bwMode="auto">
            <a:xfrm flipH="1">
              <a:off x="59906" y="14478"/>
              <a:ext cx="9361"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1" name="Shape 41"/>
            <p:cNvCxnSpPr>
              <a:cxnSpLocks noChangeShapeType="1"/>
            </p:cNvCxnSpPr>
            <p:nvPr/>
          </p:nvCxnSpPr>
          <p:spPr bwMode="auto">
            <a:xfrm rot="5400000">
              <a:off x="46585" y="6372"/>
              <a:ext cx="2160" cy="57606"/>
            </a:xfrm>
            <a:prstGeom prst="bentConnector2">
              <a:avLst/>
            </a:prstGeom>
            <a:noFill/>
            <a:ln w="9525">
              <a:solidFill>
                <a:srgbClr val="4579B8"/>
              </a:solidFill>
              <a:prstDash val="dash"/>
              <a:miter lim="800000"/>
              <a:headEnd/>
              <a:tailEnd type="arrow" w="med" len="med"/>
            </a:ln>
            <a:extLst>
              <a:ext uri="{909E8E84-426E-40DD-AFC4-6F175D3DCCD1}">
                <a14:hiddenFill xmlns:a14="http://schemas.microsoft.com/office/drawing/2010/main">
                  <a:noFill/>
                </a14:hiddenFill>
              </a:ext>
            </a:extLst>
          </p:spPr>
        </p:cxnSp>
        <p:sp>
          <p:nvSpPr>
            <p:cNvPr id="42" name="TextBox 42"/>
            <p:cNvSpPr txBox="1">
              <a:spLocks noChangeArrowheads="1"/>
            </p:cNvSpPr>
            <p:nvPr/>
          </p:nvSpPr>
          <p:spPr bwMode="auto">
            <a:xfrm>
              <a:off x="35423" y="39855"/>
              <a:ext cx="27362" cy="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fontAlgn="base">
                <a:lnSpc>
                  <a:spcPct val="80000"/>
                </a:lnSpc>
                <a:spcBef>
                  <a:spcPts val="0"/>
                </a:spcBef>
                <a:spcAft>
                  <a:spcPts val="0"/>
                </a:spcAft>
              </a:pPr>
              <a:r>
                <a:rPr lang="fa-IR" sz="1200" b="1" kern="1200">
                  <a:solidFill>
                    <a:srgbClr val="000000"/>
                  </a:solidFill>
                  <a:effectLst/>
                  <a:latin typeface="Arial"/>
                  <a:ea typeface="Times New Roman"/>
                  <a:cs typeface="B Nazanin"/>
                </a:rPr>
                <a:t>   بازار دارایی</a:t>
              </a:r>
              <a:endParaRPr lang="en-US" sz="1200">
                <a:effectLst/>
                <a:latin typeface="Times New Roman"/>
                <a:ea typeface="Times New Roman"/>
              </a:endParaRPr>
            </a:p>
          </p:txBody>
        </p:sp>
        <p:cxnSp>
          <p:nvCxnSpPr>
            <p:cNvPr id="43" name="Straight Arrow Connector 42"/>
            <p:cNvCxnSpPr>
              <a:cxnSpLocks noChangeShapeType="1"/>
            </p:cNvCxnSpPr>
            <p:nvPr/>
          </p:nvCxnSpPr>
          <p:spPr bwMode="auto">
            <a:xfrm flipV="1">
              <a:off x="81509" y="34095"/>
              <a:ext cx="0" cy="14401"/>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4" name="Straight Arrow Connector 43"/>
            <p:cNvCxnSpPr>
              <a:cxnSpLocks noChangeShapeType="1"/>
            </p:cNvCxnSpPr>
            <p:nvPr/>
          </p:nvCxnSpPr>
          <p:spPr bwMode="auto">
            <a:xfrm flipH="1">
              <a:off x="72148" y="49937"/>
              <a:ext cx="5040"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5" name="Straight Arrow Connector 44"/>
            <p:cNvCxnSpPr>
              <a:cxnSpLocks noChangeShapeType="1"/>
            </p:cNvCxnSpPr>
            <p:nvPr/>
          </p:nvCxnSpPr>
          <p:spPr bwMode="auto">
            <a:xfrm>
              <a:off x="49530" y="19050"/>
              <a:ext cx="0" cy="381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6" name="Straight Arrow Connector 45"/>
            <p:cNvCxnSpPr>
              <a:cxnSpLocks noChangeShapeType="1"/>
            </p:cNvCxnSpPr>
            <p:nvPr/>
          </p:nvCxnSpPr>
          <p:spPr bwMode="auto">
            <a:xfrm>
              <a:off x="38100" y="19050"/>
              <a:ext cx="0" cy="381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1422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اختیار 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887046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extLst>
      <p:ext uri="{BB962C8B-B14F-4D97-AF65-F5344CB8AC3E}">
        <p14:creationId xmlns:p14="http://schemas.microsoft.com/office/powerpoint/2010/main" val="2514188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مشخصات اختیار 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689385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extLst>
      <p:ext uri="{BB962C8B-B14F-4D97-AF65-F5344CB8AC3E}">
        <p14:creationId xmlns:p14="http://schemas.microsoft.com/office/powerpoint/2010/main" val="1168957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اختیارمعامله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017273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p14="http://schemas.microsoft.com/office/powerpoint/2010/main" val="3090768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برگشت‌ناپذیری اختیارمعامله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936018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741245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اختیار 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710389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p14="http://schemas.microsoft.com/office/powerpoint/2010/main" val="1886192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51062</TotalTime>
  <Words>1343</Words>
  <Application>Microsoft Office PowerPoint</Application>
  <PresentationFormat>On-screen Show (4:3)</PresentationFormat>
  <Paragraphs>229</Paragraphs>
  <Slides>28</Slides>
  <Notes>2</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46" baseType="lpstr">
      <vt:lpstr>Arial</vt:lpstr>
      <vt:lpstr>B Arial</vt:lpstr>
      <vt:lpstr>B Elham</vt:lpstr>
      <vt:lpstr>B Elm</vt:lpstr>
      <vt:lpstr>B Nazanin</vt:lpstr>
      <vt:lpstr>B Titr</vt:lpstr>
      <vt:lpstr>B Zar</vt:lpstr>
      <vt:lpstr>b zary)</vt:lpstr>
      <vt:lpstr>Calibri</vt:lpstr>
      <vt:lpstr>Cambria Math</vt:lpstr>
      <vt:lpstr>IPT Lotus</vt:lpstr>
      <vt:lpstr>Nazanin</vt:lpstr>
      <vt:lpstr>Times New Roman</vt:lpstr>
      <vt:lpstr>Wingdings</vt:lpstr>
      <vt:lpstr>Wingdings 2</vt:lpstr>
      <vt:lpstr>ذb zar</vt:lpstr>
      <vt:lpstr>Sample presentation slides</vt:lpstr>
      <vt:lpstr>Equation.DSMT4</vt:lpstr>
      <vt:lpstr>بسم الله الرحمن الرحیم</vt:lpstr>
      <vt:lpstr> اختیارهای واقعی و ارزش زمین  Real Options and Land Value </vt:lpstr>
      <vt:lpstr>اهمیت زمین</vt:lpstr>
      <vt:lpstr>نقش زمین در ارتباط بین بازار دارایی و بازار مصرف</vt:lpstr>
      <vt:lpstr>اختیار معامله</vt:lpstr>
      <vt:lpstr>مشخصات اختیار معامله</vt:lpstr>
      <vt:lpstr>انواع اختیارمعامله</vt:lpstr>
      <vt:lpstr>برگشت‌ناپذیری اختیارمعامله</vt:lpstr>
      <vt:lpstr>انواع اختیار معامله</vt:lpstr>
      <vt:lpstr>اختيار خريد ارزش زمين</vt:lpstr>
      <vt:lpstr>زمین به‌عنوان اختیار معامله</vt:lpstr>
      <vt:lpstr>ارزش اختيار ساخت‌وساز: روش نادرست محاسبات</vt:lpstr>
      <vt:lpstr>رویکردهای ارزشيابي اختيار معامله</vt:lpstr>
      <vt:lpstr>مدل آربيتراژ در ارزشيابي اختيار</vt:lpstr>
      <vt:lpstr>مفروضات مدل آربيتراژ در ارزشيابي اختيار</vt:lpstr>
      <vt:lpstr>مثال: مدل آربيتراژ در ارزشيابي اختيار</vt:lpstr>
      <vt:lpstr>مثال: مدل آربيتراژ در ارزشيابي اختيار</vt:lpstr>
      <vt:lpstr>مثال: مدل آربيتراژ در ارزشيابي اختيار</vt:lpstr>
      <vt:lpstr>مقایسۀ عایدی سبد همسان و اختیار خرید</vt:lpstr>
      <vt:lpstr>نتیجه‌گیری</vt:lpstr>
      <vt:lpstr>نتیجۀ انحراف از قیمت</vt:lpstr>
      <vt:lpstr>مدل معادل مطمئن در ارزشيابي اختيار</vt:lpstr>
      <vt:lpstr>نحوۀ محاسبۀ قیمت ریسک</vt:lpstr>
      <vt:lpstr>مدل معادل مطمئن در ارزشيابي اختيار</vt:lpstr>
      <vt:lpstr>مثال: مدل آربيتراژ در ارزشيابي اختيار</vt:lpstr>
      <vt:lpstr>صرف ريسك سرمايه‌گذاري در ساختمان و اختيار ساخت‌وساز</vt:lpstr>
      <vt:lpstr>ساخت‌وساز بيش از حد</vt:lpstr>
      <vt:lpstr>PowerPoint Presentation</vt:lpstr>
    </vt:vector>
  </TitlesOfParts>
  <Company>Saudi Aramco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Meisam</cp:lastModifiedBy>
  <cp:revision>1504</cp:revision>
  <dcterms:created xsi:type="dcterms:W3CDTF">2007-09-07T17:57:35Z</dcterms:created>
  <dcterms:modified xsi:type="dcterms:W3CDTF">2017-04-09T10:05:25Z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