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306" r:id="rId2"/>
    <p:sldId id="305" r:id="rId3"/>
    <p:sldId id="257" r:id="rId4"/>
    <p:sldId id="258" r:id="rId5"/>
    <p:sldId id="259" r:id="rId6"/>
    <p:sldId id="260" r:id="rId7"/>
    <p:sldId id="261" r:id="rId8"/>
    <p:sldId id="298"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80" r:id="rId25"/>
    <p:sldId id="299" r:id="rId26"/>
    <p:sldId id="300" r:id="rId27"/>
    <p:sldId id="301" r:id="rId28"/>
    <p:sldId id="302" r:id="rId29"/>
    <p:sldId id="303" r:id="rId30"/>
    <p:sldId id="304"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876F94CA-6FEC-46C8-8D1B-E64E52345A25}" type="datetimeFigureOut">
              <a:rPr lang="en-US"/>
              <a:pPr/>
              <a:t>12/10/2011</a:t>
            </a:fld>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F1D27E8-4EEB-41F0-8664-D7E3E951603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fld id="{78DE5B6C-5D18-4DF0-B9FB-9A4A226F07E4}" type="datetimeFigureOut">
              <a:rPr lang="en-US" smtClean="0"/>
              <a:pPr>
                <a:defRPr/>
              </a:pPr>
              <a:t>12/10/2011</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pPr>
              <a:defRPr/>
            </a:pPr>
            <a:fld id="{4DC9EA58-C129-4D6D-9658-D63F1138D1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F2484F0-9D72-4588-B42B-B52FF00E5242}" type="datetimeFigureOut">
              <a:rPr lang="en-US" smtClean="0"/>
              <a:pPr>
                <a:defRPr/>
              </a:pPr>
              <a:t>12/10/2011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94CD110F-ED3D-4DEB-9D48-FB28A735819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04096B77-6267-4F6D-A8D6-771DA519FF7C}" type="datetimeFigureOut">
              <a:rPr lang="en-US" smtClean="0"/>
              <a:pPr>
                <a:defRPr/>
              </a:pPr>
              <a:t>12/10/2011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0CFFDCFC-8592-4C22-80D3-612EFC006DB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D176D01-993C-4A31-BD0D-61E5D3C0FEC9}" type="datetimeFigureOut">
              <a:rPr lang="en-US" smtClean="0"/>
              <a:pPr>
                <a:defRPr/>
              </a:pPr>
              <a:t>12/10/2011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5AF43AE-1599-4733-80B7-66F93471176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4D6F0B3C-7902-49B3-92F6-C6E52F64CC8D}" type="datetimeFigureOut">
              <a:rPr lang="en-US" smtClean="0"/>
              <a:pPr>
                <a:defRPr/>
              </a:pPr>
              <a:t>12/10/2011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FF0DF29-7EFF-43B1-8923-2B4381A0BCE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1CF3F78D-7150-4330-8F31-7975B2A2F90F}" type="datetimeFigureOut">
              <a:rPr lang="en-US" smtClean="0"/>
              <a:pPr>
                <a:defRPr/>
              </a:pPr>
              <a:t>12/10/2011</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BD33A23-354C-4B38-A366-6F8D19ABC1A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FED41499-82C9-464E-AA76-63E1654E1FAB}" type="datetimeFigureOut">
              <a:rPr lang="en-US" smtClean="0"/>
              <a:pPr>
                <a:defRPr/>
              </a:pPr>
              <a:t>12/10/2011</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D5A8FF3D-2DBA-4B27-9C07-98F8DBA95AFC}"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5CF5F20B-3501-4144-9528-1EB9A6A1CB58}" type="datetimeFigureOut">
              <a:rPr lang="en-US" smtClean="0"/>
              <a:pPr>
                <a:defRPr/>
              </a:pPr>
              <a:t>12/10/2011</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A285F760-A2D5-46C3-8775-8569A59A5F5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9B59A071-6893-4DC9-A963-2F4BB97C913D}" type="datetimeFigureOut">
              <a:rPr lang="en-US" smtClean="0"/>
              <a:pPr>
                <a:defRPr/>
              </a:pPr>
              <a:t>12/10/2011</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04E46821-3381-44D3-8DD5-2417C07C95F4}" type="slidenum">
              <a:rPr lang="en-US" smtClean="0"/>
              <a:pPr>
                <a:defRPr/>
              </a:pPr>
              <a:t>‹#›</a:t>
            </a:fld>
            <a:endParaRPr lang="en-US"/>
          </a:p>
        </p:txBody>
      </p:sp>
      <p:sp>
        <p:nvSpPr>
          <p:cNvPr id="6" name="TextBox 5"/>
          <p:cNvSpPr txBox="1"/>
          <p:nvPr userDrawn="1"/>
        </p:nvSpPr>
        <p:spPr>
          <a:xfrm>
            <a:off x="457200" y="6550223"/>
            <a:ext cx="3200400" cy="307777"/>
          </a:xfrm>
          <a:prstGeom prst="rect">
            <a:avLst/>
          </a:prstGeom>
          <a:noFill/>
        </p:spPr>
        <p:txBody>
          <a:bodyPr wrap="square" rtlCol="1">
            <a:spAutoFit/>
          </a:bodyPr>
          <a:lstStyle/>
          <a:p>
            <a:r>
              <a:rPr lang="fa-IR"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حسین عبده تبریزی-میثم رادپور</a:t>
            </a:r>
            <a:endParaRPr lang="fa-IR"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F6DD63BC-23E7-4224-873D-6D5C7AFEB4C8}" type="datetimeFigureOut">
              <a:rPr lang="en-US" smtClean="0"/>
              <a:pPr>
                <a:defRPr/>
              </a:pPr>
              <a:t>12/10/2011</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DAA3A850-D238-4909-9CB8-197448F1A88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6EAAA5DA-7737-44EC-B830-251C04E73410}" type="datetimeFigureOut">
              <a:rPr lang="en-US" smtClean="0"/>
              <a:pPr>
                <a:defRPr/>
              </a:pPr>
              <a:t>12/10/2011</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8DFD7B27-EA13-41AD-AB94-98EAC5EA026E}"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7152A5F-80CA-4C2F-B044-7C0A5B63E3B3}" type="datetimeFigureOut">
              <a:rPr lang="en-US" smtClean="0"/>
              <a:pPr>
                <a:defRPr/>
              </a:pPr>
              <a:t>12/10/2011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12144F75-D48B-4D36-BB59-CCB2D9A22246}" type="slidenum">
              <a:rPr lang="en-US" smtClean="0"/>
              <a:pPr>
                <a:defRPr/>
              </a:pPr>
              <a:t>‹#›</a:t>
            </a:fld>
            <a:endParaRPr lang="en-US"/>
          </a:p>
        </p:txBody>
      </p:sp>
      <p:sp>
        <p:nvSpPr>
          <p:cNvPr id="11" name="TextBox 10"/>
          <p:cNvSpPr txBox="1"/>
          <p:nvPr userDrawn="1"/>
        </p:nvSpPr>
        <p:spPr>
          <a:xfrm>
            <a:off x="457200" y="6172200"/>
            <a:ext cx="3200400" cy="307777"/>
          </a:xfrm>
          <a:prstGeom prst="rect">
            <a:avLst/>
          </a:prstGeom>
          <a:noFill/>
        </p:spPr>
        <p:txBody>
          <a:bodyPr wrap="square" rtlCol="1">
            <a:spAutoFit/>
          </a:bodyPr>
          <a:lstStyle/>
          <a:p>
            <a:r>
              <a:rPr lang="fa-IR" sz="1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حسین عبده تبریزی-میثم رادپور</a:t>
            </a:r>
            <a:endParaRPr lang="fa-IR"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1"/>
            <a:r>
              <a:rPr lang="en-US" sz="4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Subprime Primer</a:t>
            </a:r>
          </a:p>
        </p:txBody>
      </p:sp>
      <p:sp>
        <p:nvSpPr>
          <p:cNvPr id="3" name="Subtitle 2"/>
          <p:cNvSpPr>
            <a:spLocks noGrp="1"/>
          </p:cNvSpPr>
          <p:nvPr>
            <p:ph type="subTitle" idx="1"/>
          </p:nvPr>
        </p:nvSpPr>
        <p:spPr/>
        <p:txBody>
          <a:bodyPr>
            <a:normAutofit lnSpcReduction="10000"/>
          </a:bodyPr>
          <a:lstStyle/>
          <a:p>
            <a:pPr algn="ctr"/>
            <a:r>
              <a:rPr lang="en-US" dirty="0" smtClean="0"/>
              <a:t>By students of economic faculty of Harvard University</a:t>
            </a:r>
          </a:p>
          <a:p>
            <a:endParaRPr lang="en-US" dirty="0" smtClean="0"/>
          </a:p>
          <a:p>
            <a:pPr algn="ctr"/>
            <a:r>
              <a:rPr lang="en-US" dirty="0" smtClean="0">
                <a:solidFill>
                  <a:srgbClr val="00B0F0"/>
                </a:solidFill>
              </a:rPr>
              <a:t>February 2008  </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7 Investment Bank.jpg"/>
          <p:cNvPicPr>
            <a:picLocks noChangeAspect="1"/>
          </p:cNvPicPr>
          <p:nvPr/>
        </p:nvPicPr>
        <p:blipFill>
          <a:blip r:embed="rId3" cstate="print"/>
          <a:srcRect/>
          <a:stretch>
            <a:fillRect/>
          </a:stretch>
        </p:blipFill>
        <p:spPr bwMode="auto">
          <a:xfrm>
            <a:off x="0" y="309563"/>
            <a:ext cx="9144000" cy="6238875"/>
          </a:xfrm>
          <a:prstGeom prst="rect">
            <a:avLst/>
          </a:prstGeom>
          <a:noFill/>
          <a:ln w="9525">
            <a:noFill/>
            <a:miter lim="800000"/>
            <a:headEnd/>
            <a:tailEnd/>
          </a:ln>
        </p:spPr>
      </p:pic>
      <p:sp>
        <p:nvSpPr>
          <p:cNvPr id="3" name="Oval Callout 2"/>
          <p:cNvSpPr/>
          <p:nvPr/>
        </p:nvSpPr>
        <p:spPr>
          <a:xfrm>
            <a:off x="3048000" y="1676400"/>
            <a:ext cx="2895600" cy="1295400"/>
          </a:xfrm>
          <a:prstGeom prst="wedgeEllipseCallout">
            <a:avLst>
              <a:gd name="adj1" fmla="val 69218"/>
              <a:gd name="adj2" fmla="val 10326"/>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بهتره این وام‌های رهنی رو قبل از اینکه گندش دربیاد رد کنیم برن.</a:t>
            </a:r>
            <a:endParaRPr lang="en-US" sz="1200" dirty="0"/>
          </a:p>
        </p:txBody>
      </p:sp>
      <p:sp>
        <p:nvSpPr>
          <p:cNvPr id="4" name="Rectangle 3"/>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8 Investment Bank A.jpg"/>
          <p:cNvPicPr>
            <a:picLocks noChangeAspect="1"/>
          </p:cNvPicPr>
          <p:nvPr/>
        </p:nvPicPr>
        <p:blipFill>
          <a:blip r:embed="rId3" cstate="print"/>
          <a:srcRect/>
          <a:stretch>
            <a:fillRect/>
          </a:stretch>
        </p:blipFill>
        <p:spPr bwMode="auto">
          <a:xfrm>
            <a:off x="0" y="325438"/>
            <a:ext cx="9144000" cy="6207125"/>
          </a:xfrm>
          <a:prstGeom prst="rect">
            <a:avLst/>
          </a:prstGeom>
          <a:noFill/>
          <a:ln w="9525">
            <a:noFill/>
            <a:miter lim="800000"/>
            <a:headEnd/>
            <a:tailEnd/>
          </a:ln>
        </p:spPr>
      </p:pic>
      <p:sp>
        <p:nvSpPr>
          <p:cNvPr id="3" name="Rounded Rectangular Callout 2"/>
          <p:cNvSpPr/>
          <p:nvPr/>
        </p:nvSpPr>
        <p:spPr>
          <a:xfrm>
            <a:off x="2743200" y="1828800"/>
            <a:ext cx="2438400" cy="990600"/>
          </a:xfrm>
          <a:prstGeom prst="wedgeRoundRectCallout">
            <a:avLst>
              <a:gd name="adj1" fmla="val -41485"/>
              <a:gd name="adj2" fmla="val 732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smtClean="0"/>
              <a:t>اما رئیس کی این آشغال‌ها رو می‌خره؟</a:t>
            </a:r>
            <a:endParaRPr lang="en-US" sz="1200" dirty="0"/>
          </a:p>
        </p:txBody>
      </p:sp>
      <p:sp>
        <p:nvSpPr>
          <p:cNvPr id="8" name="Rectangle 7"/>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9 Investment Bank 2.jpg"/>
          <p:cNvPicPr>
            <a:picLocks noChangeAspect="1"/>
          </p:cNvPicPr>
          <p:nvPr/>
        </p:nvPicPr>
        <p:blipFill>
          <a:blip r:embed="rId3" cstate="print"/>
          <a:srcRect/>
          <a:stretch>
            <a:fillRect/>
          </a:stretch>
        </p:blipFill>
        <p:spPr bwMode="auto">
          <a:xfrm>
            <a:off x="0" y="325438"/>
            <a:ext cx="9144000" cy="6207125"/>
          </a:xfrm>
          <a:prstGeom prst="rect">
            <a:avLst/>
          </a:prstGeom>
          <a:noFill/>
          <a:ln w="9525">
            <a:noFill/>
            <a:miter lim="800000"/>
            <a:headEnd/>
            <a:tailEnd/>
          </a:ln>
        </p:spPr>
      </p:pic>
      <p:sp>
        <p:nvSpPr>
          <p:cNvPr id="3" name="Rounded Rectangular Callout 2"/>
          <p:cNvSpPr/>
          <p:nvPr/>
        </p:nvSpPr>
        <p:spPr>
          <a:xfrm>
            <a:off x="2667000" y="1828800"/>
            <a:ext cx="3429000" cy="1752600"/>
          </a:xfrm>
          <a:prstGeom prst="wedgeRoundRectCallout">
            <a:avLst>
              <a:gd name="adj1" fmla="val -41485"/>
              <a:gd name="adj2" fmla="val 732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Low" rtl="1"/>
            <a:r>
              <a:rPr lang="fa-IR" sz="1200" dirty="0" smtClean="0"/>
              <a:t>من می‌فروشمشون! اول به پشتوانۀ این وام‌های رهنی گندیده، اوراق بهادار جدیدی درست می‌کنیم. اسم این اوراقو می‌زاریم </a:t>
            </a:r>
            <a:r>
              <a:rPr lang="en-US" sz="1200" dirty="0" smtClean="0"/>
              <a:t>CDO</a:t>
            </a:r>
            <a:r>
              <a:rPr lang="fa-IR" sz="1200" dirty="0" smtClean="0"/>
              <a:t> یا شایدم </a:t>
            </a:r>
            <a:r>
              <a:rPr lang="en-US" sz="1200" dirty="0" smtClean="0"/>
              <a:t>CMO</a:t>
            </a:r>
            <a:r>
              <a:rPr lang="fa-IR" sz="1200" dirty="0" smtClean="0"/>
              <a:t> . این اوراقو به سرمایه‌گذاران می‌فروشیم و به اونا قول می‌دیم که مطالباتشون بر اساس پرداخت‌های حاصل از وام‌های رهنی تسویه می‌شه.</a:t>
            </a:r>
            <a:endParaRPr lang="en-US" sz="1200" dirty="0"/>
          </a:p>
        </p:txBody>
      </p:sp>
      <p:sp>
        <p:nvSpPr>
          <p:cNvPr id="6" name="Rectangle 5"/>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10 Investment Bank 3.jpg"/>
          <p:cNvPicPr>
            <a:picLocks noChangeAspect="1"/>
          </p:cNvPicPr>
          <p:nvPr/>
        </p:nvPicPr>
        <p:blipFill>
          <a:blip r:embed="rId3" cstate="print"/>
          <a:srcRect/>
          <a:stretch>
            <a:fillRect/>
          </a:stretch>
        </p:blipFill>
        <p:spPr bwMode="auto">
          <a:xfrm>
            <a:off x="0" y="325438"/>
            <a:ext cx="9144000" cy="6207125"/>
          </a:xfrm>
          <a:prstGeom prst="rect">
            <a:avLst/>
          </a:prstGeom>
          <a:noFill/>
          <a:ln w="9525">
            <a:noFill/>
            <a:miter lim="800000"/>
            <a:headEnd/>
            <a:tailEnd/>
          </a:ln>
        </p:spPr>
      </p:pic>
      <p:sp>
        <p:nvSpPr>
          <p:cNvPr id="3" name="Oval Callout 2"/>
          <p:cNvSpPr/>
          <p:nvPr/>
        </p:nvSpPr>
        <p:spPr>
          <a:xfrm>
            <a:off x="2514600" y="1676400"/>
            <a:ext cx="3276600" cy="1219200"/>
          </a:xfrm>
          <a:prstGeom prst="wedgeEllipseCallout">
            <a:avLst>
              <a:gd name="adj1" fmla="val -56425"/>
              <a:gd name="adj2" fmla="val 407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نمی‌فهمم. این که میشه قوز بالا قوز.</a:t>
            </a:r>
            <a:endParaRPr lang="en-US" dirty="0"/>
          </a:p>
        </p:txBody>
      </p:sp>
      <p:sp>
        <p:nvSpPr>
          <p:cNvPr id="6" name="Rectangle 5"/>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1 Investment Bank 4.jpg"/>
          <p:cNvPicPr>
            <a:picLocks noChangeAspect="1"/>
          </p:cNvPicPr>
          <p:nvPr/>
        </p:nvPicPr>
        <p:blipFill>
          <a:blip r:embed="rId3" cstate="print"/>
          <a:srcRect/>
          <a:stretch>
            <a:fillRect/>
          </a:stretch>
        </p:blipFill>
        <p:spPr bwMode="auto">
          <a:xfrm>
            <a:off x="0" y="203200"/>
            <a:ext cx="9144000" cy="6451600"/>
          </a:xfrm>
          <a:prstGeom prst="rect">
            <a:avLst/>
          </a:prstGeom>
          <a:noFill/>
          <a:ln w="9525">
            <a:noFill/>
            <a:miter lim="800000"/>
            <a:headEnd/>
            <a:tailEnd/>
          </a:ln>
        </p:spPr>
      </p:pic>
      <p:sp>
        <p:nvSpPr>
          <p:cNvPr id="4" name="Double Wave 3"/>
          <p:cNvSpPr/>
          <p:nvPr/>
        </p:nvSpPr>
        <p:spPr>
          <a:xfrm>
            <a:off x="2514600" y="1676400"/>
            <a:ext cx="3429000" cy="1600200"/>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بله، این وام‌ها به تنهایی آشغالن، اما اگه اونا رو با هم ‌بسته‌بندی کنیم فقط بعضی از اونا بد از آب درمیان. از اونجا که قیمت خونه همیشه بالا می‌ره، دلیلی نداره که نگران باشیم. </a:t>
            </a:r>
            <a:endParaRPr lang="en-US" sz="1200" dirty="0"/>
          </a:p>
        </p:txBody>
      </p:sp>
      <p:sp>
        <p:nvSpPr>
          <p:cNvPr id="7" name="Rectangle 6"/>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12 Investment Bank 5.jpg"/>
          <p:cNvPicPr>
            <a:picLocks noChangeAspect="1"/>
          </p:cNvPicPr>
          <p:nvPr/>
        </p:nvPicPr>
        <p:blipFill>
          <a:blip r:embed="rId3" cstate="print"/>
          <a:srcRect/>
          <a:stretch>
            <a:fillRect/>
          </a:stretch>
        </p:blipFill>
        <p:spPr bwMode="auto">
          <a:xfrm>
            <a:off x="0" y="219075"/>
            <a:ext cx="9144000" cy="6419850"/>
          </a:xfrm>
          <a:prstGeom prst="rect">
            <a:avLst/>
          </a:prstGeom>
          <a:noFill/>
          <a:ln w="9525">
            <a:noFill/>
            <a:miter lim="800000"/>
            <a:headEnd/>
            <a:tailEnd/>
          </a:ln>
        </p:spPr>
      </p:pic>
      <p:sp>
        <p:nvSpPr>
          <p:cNvPr id="3" name="Oval Callout 2"/>
          <p:cNvSpPr/>
          <p:nvPr/>
        </p:nvSpPr>
        <p:spPr>
          <a:xfrm>
            <a:off x="2362200" y="1600200"/>
            <a:ext cx="1981200" cy="1066800"/>
          </a:xfrm>
          <a:prstGeom prst="wedgeEllipseCallout">
            <a:avLst>
              <a:gd name="adj1" fmla="val -51491"/>
              <a:gd name="adj2" fmla="val 46221"/>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بازم نفهمیدم.</a:t>
            </a:r>
            <a:endParaRPr lang="en-US" sz="1200" dirty="0"/>
          </a:p>
        </p:txBody>
      </p:sp>
      <p:sp>
        <p:nvSpPr>
          <p:cNvPr id="6" name="Rectangle 5"/>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13 Investment Bank 6.jpg"/>
          <p:cNvPicPr>
            <a:picLocks noChangeAspect="1"/>
          </p:cNvPicPr>
          <p:nvPr/>
        </p:nvPicPr>
        <p:blipFill>
          <a:blip r:embed="rId3" cstate="print"/>
          <a:srcRect/>
          <a:stretch>
            <a:fillRect/>
          </a:stretch>
        </p:blipFill>
        <p:spPr bwMode="auto">
          <a:xfrm>
            <a:off x="0" y="284163"/>
            <a:ext cx="9144000" cy="6289675"/>
          </a:xfrm>
          <a:prstGeom prst="rect">
            <a:avLst/>
          </a:prstGeom>
          <a:noFill/>
          <a:ln w="9525">
            <a:noFill/>
            <a:miter lim="800000"/>
            <a:headEnd/>
            <a:tailEnd/>
          </a:ln>
        </p:spPr>
      </p:pic>
      <p:sp>
        <p:nvSpPr>
          <p:cNvPr id="5" name="Rounded Rectangular Callout 4"/>
          <p:cNvSpPr/>
          <p:nvPr/>
        </p:nvSpPr>
        <p:spPr>
          <a:xfrm>
            <a:off x="2362200" y="1828800"/>
            <a:ext cx="3733800" cy="1524000"/>
          </a:xfrm>
          <a:prstGeom prst="wedgeRoundRectCallout">
            <a:avLst>
              <a:gd name="adj1" fmla="val 63107"/>
              <a:gd name="adj2" fmla="val -74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اوراق جدید </a:t>
            </a:r>
            <a:r>
              <a:rPr lang="en-US" sz="1200" dirty="0" smtClean="0"/>
              <a:t>CDO</a:t>
            </a:r>
            <a:r>
              <a:rPr lang="fa-IR" sz="1200" dirty="0" smtClean="0"/>
              <a:t> رو به سه فال تقسیم می‌کنیم و اسمشونو می‌زاریم ”خوب“، ”متوسط“ و ”بد“</a:t>
            </a:r>
            <a:endParaRPr lang="en-US" sz="1200" dirty="0"/>
          </a:p>
        </p:txBody>
      </p:sp>
      <p:sp>
        <p:nvSpPr>
          <p:cNvPr id="7" name="Rectangle 6"/>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14 Investment Bank 7.jpg"/>
          <p:cNvPicPr>
            <a:picLocks noChangeAspect="1"/>
          </p:cNvPicPr>
          <p:nvPr/>
        </p:nvPicPr>
        <p:blipFill>
          <a:blip r:embed="rId3" cstate="print"/>
          <a:srcRect/>
          <a:stretch>
            <a:fillRect/>
          </a:stretch>
        </p:blipFill>
        <p:spPr bwMode="auto">
          <a:xfrm>
            <a:off x="0" y="355600"/>
            <a:ext cx="9144000" cy="6146800"/>
          </a:xfrm>
          <a:prstGeom prst="rect">
            <a:avLst/>
          </a:prstGeom>
          <a:noFill/>
          <a:ln w="9525">
            <a:noFill/>
            <a:miter lim="800000"/>
            <a:headEnd/>
            <a:tailEnd/>
          </a:ln>
        </p:spPr>
      </p:pic>
      <p:sp>
        <p:nvSpPr>
          <p:cNvPr id="4" name="Rounded Rectangular Callout 3"/>
          <p:cNvSpPr/>
          <p:nvPr/>
        </p:nvSpPr>
        <p:spPr>
          <a:xfrm>
            <a:off x="2819400" y="1828800"/>
            <a:ext cx="3200400" cy="1447800"/>
          </a:xfrm>
          <a:prstGeom prst="wedgeRoundRectCallout">
            <a:avLst>
              <a:gd name="adj1" fmla="val 63919"/>
              <a:gd name="adj2" fmla="val 1507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Low" rtl="1"/>
            <a:r>
              <a:rPr lang="fa-IR" sz="1200" dirty="0" smtClean="0"/>
              <a:t>اگه بعضی از وام‌های رهنی نکول کنن که قطعاً این اتفاق می‌افته به سرمایه‌گذارانی که فال ”خوب“ دارن اول از همه پرداخت می‌کنیم. بعد به سرمایه‌گذارانی که فال ”متوسط“ دارن و در نهایت به اونا که فال ”بد“ دارن پرداخت می‌کنیم.</a:t>
            </a:r>
            <a:endParaRPr lang="en-US" sz="1200" dirty="0" smtClean="0"/>
          </a:p>
          <a:p>
            <a:pPr algn="justLow" rtl="1"/>
            <a:endParaRPr lang="en-US" sz="1200" dirty="0"/>
          </a:p>
        </p:txBody>
      </p:sp>
      <p:sp>
        <p:nvSpPr>
          <p:cNvPr id="8" name="Rectangle 7"/>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15 Investment Bank 8.jpg"/>
          <p:cNvPicPr>
            <a:picLocks noChangeAspect="1"/>
          </p:cNvPicPr>
          <p:nvPr/>
        </p:nvPicPr>
        <p:blipFill>
          <a:blip r:embed="rId3" cstate="print"/>
          <a:srcRect/>
          <a:stretch>
            <a:fillRect/>
          </a:stretch>
        </p:blipFill>
        <p:spPr bwMode="auto">
          <a:xfrm>
            <a:off x="0" y="279400"/>
            <a:ext cx="9144000" cy="6299200"/>
          </a:xfrm>
          <a:prstGeom prst="rect">
            <a:avLst/>
          </a:prstGeom>
          <a:noFill/>
          <a:ln w="9525">
            <a:noFill/>
            <a:miter lim="800000"/>
            <a:headEnd/>
            <a:tailEnd/>
          </a:ln>
        </p:spPr>
      </p:pic>
      <p:sp>
        <p:nvSpPr>
          <p:cNvPr id="3" name="Rounded Rectangular Callout 2"/>
          <p:cNvSpPr/>
          <p:nvPr/>
        </p:nvSpPr>
        <p:spPr>
          <a:xfrm>
            <a:off x="2590800" y="1828800"/>
            <a:ext cx="3352800" cy="1447800"/>
          </a:xfrm>
          <a:prstGeom prst="wedgeRoundRectCallout">
            <a:avLst>
              <a:gd name="adj1" fmla="val -56107"/>
              <a:gd name="adj2" fmla="val -192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Low" rtl="1"/>
            <a:r>
              <a:rPr lang="fa-IR" sz="1200" dirty="0" smtClean="0"/>
              <a:t>یواش یواش داره دستم می‌یاد. و چون سرمایه‌گذاران فال ”خوب“ ریسک کمی دارن  بهشون نرخ بهرۀ پایین‌تری پرداخت می‌کنیم. به دارندگان ”متوسط“ نرخ بهرۀ بهتری می‌دیم و دارندگان ”بد“ نرخ بهرۀ فوق‌العاده‌ای دریافت می‌کنن. درسته؟</a:t>
            </a:r>
            <a:endParaRPr lang="en-US" sz="1200" dirty="0" smtClean="0"/>
          </a:p>
          <a:p>
            <a:pPr algn="justLow" rtl="1"/>
            <a:endParaRPr lang="en-US" sz="1200" dirty="0"/>
          </a:p>
        </p:txBody>
      </p:sp>
      <p:sp>
        <p:nvSpPr>
          <p:cNvPr id="7" name="Rectangle 6"/>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16 Investment Bank 9.jpg"/>
          <p:cNvPicPr>
            <a:picLocks noChangeAspect="1"/>
          </p:cNvPicPr>
          <p:nvPr/>
        </p:nvPicPr>
        <p:blipFill>
          <a:blip r:embed="rId3" cstate="print"/>
          <a:srcRect/>
          <a:stretch>
            <a:fillRect/>
          </a:stretch>
        </p:blipFill>
        <p:spPr bwMode="auto">
          <a:xfrm>
            <a:off x="0" y="249238"/>
            <a:ext cx="9144000" cy="6359525"/>
          </a:xfrm>
          <a:prstGeom prst="rect">
            <a:avLst/>
          </a:prstGeom>
          <a:noFill/>
          <a:ln w="9525">
            <a:noFill/>
            <a:miter lim="800000"/>
            <a:headEnd/>
            <a:tailEnd/>
          </a:ln>
        </p:spPr>
      </p:pic>
      <p:sp>
        <p:nvSpPr>
          <p:cNvPr id="3" name="Rounded Rectangular Callout 2"/>
          <p:cNvSpPr/>
          <p:nvPr/>
        </p:nvSpPr>
        <p:spPr>
          <a:xfrm>
            <a:off x="2590800" y="1752600"/>
            <a:ext cx="3429000" cy="1905000"/>
          </a:xfrm>
          <a:prstGeom prst="wedgeRoundRectCallout">
            <a:avLst>
              <a:gd name="adj1" fmla="val 55939"/>
              <a:gd name="adj2" fmla="val -59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Low" rtl="1"/>
            <a:r>
              <a:rPr lang="fa-IR" sz="1200" dirty="0" smtClean="0"/>
              <a:t>دقیقاً. اما صبر کن، داستان ‌جالب‌تر هم میشه. ما برای فال ”خوب“ بیمۀ اوراق قرضه می‌خریم. با این کار، آژانس‌های رتبه‌بندی یه رتبۀ عالی بین </a:t>
            </a:r>
            <a:r>
              <a:rPr lang="en-US" sz="1200" dirty="0" smtClean="0"/>
              <a:t>AAA</a:t>
            </a:r>
            <a:r>
              <a:rPr lang="fa-IR" sz="1200" dirty="0" smtClean="0"/>
              <a:t> تا </a:t>
            </a:r>
            <a:r>
              <a:rPr lang="en-US" sz="1200" dirty="0" smtClean="0"/>
              <a:t>A</a:t>
            </a:r>
            <a:r>
              <a:rPr lang="fa-IR" sz="1200" dirty="0" smtClean="0"/>
              <a:t> بهش میدن. به احتمال زیاد برادران ما در آژانس به فال ”متوسط“رتبه‌ای بین </a:t>
            </a:r>
            <a:r>
              <a:rPr lang="en-US" sz="1200" dirty="0" smtClean="0"/>
              <a:t>BBB</a:t>
            </a:r>
            <a:r>
              <a:rPr lang="fa-IR" sz="1200" dirty="0" smtClean="0"/>
              <a:t> تا </a:t>
            </a:r>
            <a:r>
              <a:rPr lang="en-US" sz="1200" dirty="0" smtClean="0"/>
              <a:t>B</a:t>
            </a:r>
            <a:r>
              <a:rPr lang="fa-IR" sz="1200" dirty="0" smtClean="0"/>
              <a:t> میدن که بازم جذابه. در مورد فال ”بد“ حتی نیازی نیست که از اونا بخواهیم رتبه‌بندیشون کنن.</a:t>
            </a:r>
            <a:endParaRPr lang="en-US" sz="1200" dirty="0" smtClean="0"/>
          </a:p>
        </p:txBody>
      </p:sp>
      <p:sp>
        <p:nvSpPr>
          <p:cNvPr id="6" name="Rectangle 5"/>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905000"/>
            <a:ext cx="7772400" cy="1828800"/>
          </a:xfrm>
        </p:spPr>
        <p:txBody>
          <a:bodyPr>
            <a:normAutofit/>
          </a:bodyPr>
          <a:lstStyle/>
          <a:p>
            <a:pPr algn="ctr" rtl="1"/>
            <a:r>
              <a:rPr lang="fa-IR" sz="4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آغازگر وام‌های‌ </a:t>
            </a:r>
            <a:r>
              <a:rPr lang="fa-IR" sz="4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دون‌اعتبار</a:t>
            </a:r>
            <a:r>
              <a:rPr lang="fa-IR" sz="4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fa-IR" sz="4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sz="16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2819400" y="4419600"/>
            <a:ext cx="3352800" cy="830997"/>
          </a:xfrm>
          <a:prstGeom prst="rect">
            <a:avLst/>
          </a:prstGeom>
          <a:noFill/>
        </p:spPr>
        <p:txBody>
          <a:bodyPr wrap="square" rtlCol="1">
            <a:spAutoFit/>
          </a:bodyPr>
          <a:lstStyle/>
          <a:p>
            <a:pPr algn="ctr"/>
            <a:r>
              <a:rPr lang="fa-IR" sz="1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itchFamily="34" charset="-128"/>
                <a:ea typeface="Arial Unicode MS" pitchFamily="34" charset="-128"/>
                <a:cs typeface="Arial Unicode MS" pitchFamily="34" charset="-128"/>
              </a:rPr>
              <a:t>ترجمۀ:</a:t>
            </a:r>
          </a:p>
          <a:p>
            <a:pPr algn="ctr"/>
            <a:r>
              <a:rPr lang="fa-IR" sz="1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itchFamily="34" charset="-128"/>
                <a:ea typeface="Arial Unicode MS" pitchFamily="34" charset="-128"/>
                <a:cs typeface="Arial Unicode MS" pitchFamily="34" charset="-128"/>
              </a:rPr>
              <a:t>حسین عبده تبریزی</a:t>
            </a:r>
          </a:p>
          <a:p>
            <a:pPr algn="ctr"/>
            <a:r>
              <a:rPr lang="fa-IR" sz="16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itchFamily="34" charset="-128"/>
                <a:ea typeface="Arial Unicode MS" pitchFamily="34" charset="-128"/>
                <a:cs typeface="Arial Unicode MS" pitchFamily="34" charset="-128"/>
              </a:rPr>
              <a:t>میثم رادپور</a:t>
            </a:r>
          </a:p>
        </p:txBody>
      </p:sp>
      <p:sp>
        <p:nvSpPr>
          <p:cNvPr id="6" name="Subtitle 5"/>
          <p:cNvSpPr>
            <a:spLocks noGrp="1"/>
          </p:cNvSpPr>
          <p:nvPr>
            <p:ph type="subTitle" idx="1"/>
          </p:nvPr>
        </p:nvSpPr>
        <p:spPr>
          <a:xfrm>
            <a:off x="722376" y="4114800"/>
            <a:ext cx="7772400" cy="914400"/>
          </a:xfrm>
        </p:spPr>
        <p:txBody>
          <a:bodyPr>
            <a:normAutofit/>
          </a:bodyPr>
          <a:lstStyle/>
          <a:p>
            <a:r>
              <a:rPr lang="fa-IR" sz="1600" b="1" dirty="0" smtClean="0">
                <a:solidFill>
                  <a:srgbClr val="00B0F0"/>
                </a:solidFill>
              </a:rPr>
              <a:t>اردیبهشت ماه </a:t>
            </a:r>
            <a:r>
              <a:rPr lang="fa-IR" sz="1600" b="1" dirty="0" smtClean="0">
                <a:solidFill>
                  <a:srgbClr val="00B0F0"/>
                </a:solidFill>
                <a:cs typeface="B Mitra" pitchFamily="2" charset="-78"/>
              </a:rPr>
              <a:t>89</a:t>
            </a:r>
          </a:p>
          <a:p>
            <a:endParaRPr lang="en-US" sz="1600" b="1" dirty="0">
              <a:solidFill>
                <a:srgbClr val="00B0F0"/>
              </a:solidFill>
            </a:endParaRPr>
          </a:p>
        </p:txBody>
      </p:sp>
      <p:sp>
        <p:nvSpPr>
          <p:cNvPr id="7" name="TextBox 6"/>
          <p:cNvSpPr txBox="1"/>
          <p:nvPr/>
        </p:nvSpPr>
        <p:spPr>
          <a:xfrm>
            <a:off x="2057400" y="3581400"/>
            <a:ext cx="5410200" cy="338554"/>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sz="1600" b="1" dirty="0" smtClean="0">
                <a:ln/>
                <a:solidFill>
                  <a:schemeClr val="accent3"/>
                </a:solidFill>
              </a:rPr>
              <a:t>جمعی از دانشجویان دانشکدۀ اقتصاد دانشگاه هاروارد</a:t>
            </a:r>
            <a:endParaRPr lang="en-US" sz="1600" b="1" dirty="0">
              <a:ln/>
              <a:solidFill>
                <a:schemeClr val="accent3"/>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17 Investment Bank 10.jpg"/>
          <p:cNvPicPr>
            <a:picLocks noChangeAspect="1"/>
          </p:cNvPicPr>
          <p:nvPr/>
        </p:nvPicPr>
        <p:blipFill>
          <a:blip r:embed="rId3" cstate="print"/>
          <a:srcRect/>
          <a:stretch>
            <a:fillRect/>
          </a:stretch>
        </p:blipFill>
        <p:spPr bwMode="auto">
          <a:xfrm>
            <a:off x="0" y="279400"/>
            <a:ext cx="9144000" cy="6299200"/>
          </a:xfrm>
          <a:prstGeom prst="rect">
            <a:avLst/>
          </a:prstGeom>
          <a:noFill/>
          <a:ln w="9525">
            <a:noFill/>
            <a:miter lim="800000"/>
            <a:headEnd/>
            <a:tailEnd/>
          </a:ln>
        </p:spPr>
      </p:pic>
      <p:sp>
        <p:nvSpPr>
          <p:cNvPr id="3" name="Oval Callout 2"/>
          <p:cNvSpPr/>
          <p:nvPr/>
        </p:nvSpPr>
        <p:spPr>
          <a:xfrm>
            <a:off x="2133600" y="1828800"/>
            <a:ext cx="3810000" cy="1143000"/>
          </a:xfrm>
          <a:prstGeom prst="wedgeEllipseCallout">
            <a:avLst>
              <a:gd name="adj1" fmla="val -47306"/>
              <a:gd name="adj2" fmla="val 35473"/>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به این ترتیب از ‌‌توده‌ای از وام‌های رهنی شک دار و ریسکی، اوراقی با رتبۀ </a:t>
            </a:r>
            <a:r>
              <a:rPr lang="en-US" sz="1200" dirty="0" smtClean="0"/>
              <a:t>AAA</a:t>
            </a:r>
            <a:r>
              <a:rPr lang="fa-IR" sz="1200" dirty="0" smtClean="0"/>
              <a:t> و </a:t>
            </a:r>
            <a:r>
              <a:rPr lang="en-US" sz="1200" dirty="0" smtClean="0"/>
              <a:t>BBB</a:t>
            </a:r>
            <a:r>
              <a:rPr lang="fa-IR" sz="1200" dirty="0" smtClean="0"/>
              <a:t> بیرون می‌کشیم. تو  نابغه‌ای رئیس!</a:t>
            </a:r>
            <a:endParaRPr lang="en-US" sz="1200" dirty="0"/>
          </a:p>
        </p:txBody>
      </p:sp>
      <p:sp>
        <p:nvSpPr>
          <p:cNvPr id="4" name="Flowchart: Sequential Access Storage 3"/>
          <p:cNvSpPr/>
          <p:nvPr/>
        </p:nvSpPr>
        <p:spPr>
          <a:xfrm rot="20493082">
            <a:off x="4526526" y="2522809"/>
            <a:ext cx="1926506" cy="609600"/>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smtClean="0"/>
              <a:t>خودم می‌دونم. </a:t>
            </a:r>
            <a:endParaRPr lang="en-US" sz="1200" dirty="0"/>
          </a:p>
        </p:txBody>
      </p:sp>
      <p:sp>
        <p:nvSpPr>
          <p:cNvPr id="7" name="Rectangle 6"/>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18 Investment Bank 11.jpg"/>
          <p:cNvPicPr>
            <a:picLocks noChangeAspect="1"/>
          </p:cNvPicPr>
          <p:nvPr/>
        </p:nvPicPr>
        <p:blipFill>
          <a:blip r:embed="rId3" cstate="print"/>
          <a:srcRect/>
          <a:stretch>
            <a:fillRect/>
          </a:stretch>
        </p:blipFill>
        <p:spPr bwMode="auto">
          <a:xfrm>
            <a:off x="0" y="279400"/>
            <a:ext cx="9144000" cy="6299200"/>
          </a:xfrm>
          <a:prstGeom prst="rect">
            <a:avLst/>
          </a:prstGeom>
          <a:noFill/>
          <a:ln w="9525">
            <a:noFill/>
            <a:miter lim="800000"/>
            <a:headEnd/>
            <a:tailEnd/>
          </a:ln>
        </p:spPr>
      </p:pic>
      <p:sp>
        <p:nvSpPr>
          <p:cNvPr id="3" name="Rounded Rectangular Callout 2"/>
          <p:cNvSpPr/>
          <p:nvPr/>
        </p:nvSpPr>
        <p:spPr>
          <a:xfrm>
            <a:off x="2514600" y="1905000"/>
            <a:ext cx="2286000" cy="685800"/>
          </a:xfrm>
          <a:prstGeom prst="wedgeRoundRectCallout">
            <a:avLst>
              <a:gd name="adj1" fmla="val -61093"/>
              <a:gd name="adj2" fmla="val 5670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smtClean="0"/>
              <a:t>حالا ابن اوراقو به کی قالب می‌کنیم؟ </a:t>
            </a:r>
            <a:endParaRPr lang="en-US" sz="1200" dirty="0"/>
          </a:p>
        </p:txBody>
      </p:sp>
      <p:sp>
        <p:nvSpPr>
          <p:cNvPr id="6" name="Rectangle 5"/>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9 Investment Bank 12.jpg"/>
          <p:cNvPicPr>
            <a:picLocks noChangeAspect="1"/>
          </p:cNvPicPr>
          <p:nvPr/>
        </p:nvPicPr>
        <p:blipFill>
          <a:blip r:embed="rId3" cstate="print"/>
          <a:srcRect/>
          <a:stretch>
            <a:fillRect/>
          </a:stretch>
        </p:blipFill>
        <p:spPr bwMode="auto">
          <a:xfrm>
            <a:off x="0" y="371475"/>
            <a:ext cx="9144000" cy="6115050"/>
          </a:xfrm>
          <a:prstGeom prst="rect">
            <a:avLst/>
          </a:prstGeom>
          <a:noFill/>
          <a:ln w="9525">
            <a:noFill/>
            <a:miter lim="800000"/>
            <a:headEnd/>
            <a:tailEnd/>
          </a:ln>
        </p:spPr>
      </p:pic>
      <p:sp>
        <p:nvSpPr>
          <p:cNvPr id="3" name="Rounded Rectangular Callout 2"/>
          <p:cNvSpPr/>
          <p:nvPr/>
        </p:nvSpPr>
        <p:spPr>
          <a:xfrm>
            <a:off x="2286000" y="1752600"/>
            <a:ext cx="4038600" cy="838200"/>
          </a:xfrm>
          <a:prstGeom prst="wedgeRoundRectCallout">
            <a:avLst>
              <a:gd name="adj1" fmla="val 54562"/>
              <a:gd name="adj2" fmla="val 6197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قانون‌گذاران احمق کمیسیون بورس و اوراق بهادار به ما اجازه نمی‌دن که اونا رو به بیوه‌ها و ایتام بفروشیم. بنابراین اونا رو به مشتریان نهادی پیشرفتۀ خودمون میندازیم. </a:t>
            </a:r>
            <a:endParaRPr lang="en-US" sz="1200" dirty="0"/>
          </a:p>
        </p:txBody>
      </p:sp>
      <p:sp>
        <p:nvSpPr>
          <p:cNvPr id="4" name="Oval Callout 3"/>
          <p:cNvSpPr/>
          <p:nvPr/>
        </p:nvSpPr>
        <p:spPr>
          <a:xfrm>
            <a:off x="2286000" y="2667000"/>
            <a:ext cx="1371600" cy="762000"/>
          </a:xfrm>
          <a:prstGeom prst="wedgeEllipseCallout">
            <a:avLst>
              <a:gd name="adj1" fmla="val -58514"/>
              <a:gd name="adj2" fmla="val -10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smtClean="0"/>
              <a:t>مثلاً به کی؟</a:t>
            </a:r>
            <a:endParaRPr lang="en-US" sz="1200" dirty="0"/>
          </a:p>
        </p:txBody>
      </p:sp>
      <p:sp>
        <p:nvSpPr>
          <p:cNvPr id="7" name="Rectangle 6"/>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20 Investment Bank 13.jpg"/>
          <p:cNvPicPr>
            <a:picLocks noChangeAspect="1"/>
          </p:cNvPicPr>
          <p:nvPr/>
        </p:nvPicPr>
        <p:blipFill>
          <a:blip r:embed="rId3" cstate="print"/>
          <a:srcRect/>
          <a:stretch>
            <a:fillRect/>
          </a:stretch>
        </p:blipFill>
        <p:spPr bwMode="auto">
          <a:xfrm>
            <a:off x="0" y="173038"/>
            <a:ext cx="9144000" cy="6511925"/>
          </a:xfrm>
          <a:prstGeom prst="rect">
            <a:avLst/>
          </a:prstGeom>
          <a:noFill/>
          <a:ln w="9525">
            <a:noFill/>
            <a:miter lim="800000"/>
            <a:headEnd/>
            <a:tailEnd/>
          </a:ln>
        </p:spPr>
      </p:pic>
      <p:sp>
        <p:nvSpPr>
          <p:cNvPr id="3" name="Rounded Rectangular Callout 2"/>
          <p:cNvSpPr/>
          <p:nvPr/>
        </p:nvSpPr>
        <p:spPr>
          <a:xfrm>
            <a:off x="2514600" y="1981200"/>
            <a:ext cx="3352800" cy="1295400"/>
          </a:xfrm>
          <a:prstGeom prst="wedgeRoundRectCallout">
            <a:avLst>
              <a:gd name="adj1" fmla="val 68455"/>
              <a:gd name="adj2" fmla="val -133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مثلاً شرکت‌های بیمه، بانک‌ها، شورای شهر کوچکی در نروژ، مدیریت مدرسه‌ای در کانزاس و به هر کی که به دنبال یک سرمایه‌گذاری مطمئن باشه.</a:t>
            </a:r>
            <a:endParaRPr lang="en-US" sz="1200" dirty="0"/>
          </a:p>
        </p:txBody>
      </p:sp>
      <p:sp>
        <p:nvSpPr>
          <p:cNvPr id="7" name="Rectangle 6"/>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22 Investment Bank 15.jpg"/>
          <p:cNvPicPr>
            <a:picLocks noChangeAspect="1"/>
          </p:cNvPicPr>
          <p:nvPr/>
        </p:nvPicPr>
        <p:blipFill>
          <a:blip r:embed="rId3" cstate="print"/>
          <a:srcRect/>
          <a:stretch>
            <a:fillRect/>
          </a:stretch>
        </p:blipFill>
        <p:spPr bwMode="auto">
          <a:xfrm>
            <a:off x="0" y="254000"/>
            <a:ext cx="9144000" cy="6350000"/>
          </a:xfrm>
          <a:prstGeom prst="rect">
            <a:avLst/>
          </a:prstGeom>
          <a:noFill/>
          <a:ln w="9525">
            <a:noFill/>
            <a:miter lim="800000"/>
            <a:headEnd/>
            <a:tailEnd/>
          </a:ln>
        </p:spPr>
      </p:pic>
      <p:sp>
        <p:nvSpPr>
          <p:cNvPr id="3" name="Rounded Rectangular Callout 2"/>
          <p:cNvSpPr/>
          <p:nvPr/>
        </p:nvSpPr>
        <p:spPr>
          <a:xfrm>
            <a:off x="2667000" y="1828800"/>
            <a:ext cx="2438400" cy="533400"/>
          </a:xfrm>
          <a:prstGeom prst="wedgeRoundRectCallout">
            <a:avLst>
              <a:gd name="adj1" fmla="val -64009"/>
              <a:gd name="adj2" fmla="val 635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اما قطعاً هیچ کسی اوراق  ”بد“ رو نمی‌خره. می‌خره؟</a:t>
            </a:r>
            <a:endParaRPr lang="en-US" sz="1200" dirty="0"/>
          </a:p>
        </p:txBody>
      </p:sp>
      <p:sp>
        <p:nvSpPr>
          <p:cNvPr id="4" name="Rounded Rectangular Callout 3"/>
          <p:cNvSpPr/>
          <p:nvPr/>
        </p:nvSpPr>
        <p:spPr>
          <a:xfrm>
            <a:off x="2895600" y="2362200"/>
            <a:ext cx="3352800" cy="1066800"/>
          </a:xfrm>
          <a:prstGeom prst="wedgeRoundRectCallout">
            <a:avLst>
              <a:gd name="adj1" fmla="val 57389"/>
              <a:gd name="adj2" fmla="val -212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البته که نمی‌خره، هیچ کسی تا این حد گوسفند نیست. ما این اوراقو نگه می‌داریم و نرخ بهرۀ خوشگلی به خودمون می‌پردازیم.</a:t>
            </a:r>
            <a:endParaRPr lang="en-US" sz="1200" dirty="0"/>
          </a:p>
        </p:txBody>
      </p:sp>
      <p:sp>
        <p:nvSpPr>
          <p:cNvPr id="8" name="Rectangle 7"/>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22a Investment Bank 15.jpg"/>
          <p:cNvPicPr>
            <a:picLocks noChangeAspect="1"/>
          </p:cNvPicPr>
          <p:nvPr/>
        </p:nvPicPr>
        <p:blipFill>
          <a:blip r:embed="rId3" cstate="print"/>
          <a:srcRect/>
          <a:stretch>
            <a:fillRect/>
          </a:stretch>
        </p:blipFill>
        <p:spPr bwMode="auto">
          <a:xfrm>
            <a:off x="0" y="233363"/>
            <a:ext cx="9144000" cy="6391275"/>
          </a:xfrm>
          <a:prstGeom prst="rect">
            <a:avLst/>
          </a:prstGeom>
          <a:noFill/>
          <a:ln w="9525">
            <a:noFill/>
            <a:miter lim="800000"/>
            <a:headEnd/>
            <a:tailEnd/>
          </a:ln>
        </p:spPr>
      </p:pic>
      <p:sp>
        <p:nvSpPr>
          <p:cNvPr id="3" name="Rounded Rectangular Callout 2"/>
          <p:cNvSpPr/>
          <p:nvPr/>
        </p:nvSpPr>
        <p:spPr>
          <a:xfrm>
            <a:off x="2667000" y="1905000"/>
            <a:ext cx="3352800" cy="1600200"/>
          </a:xfrm>
          <a:prstGeom prst="wedgeRoundRectCallout">
            <a:avLst>
              <a:gd name="adj1" fmla="val -60318"/>
              <a:gd name="adj2" fmla="val -30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عالیه، اما از اونجا که ما از این وام‌های رهنی گندیده به عنوان پشتوانۀ اوراق جدید استفاده می‌کنیم، واقعاً از شر اونا خلاص نمی‌شیم. ما باید اونا رو تو ترازناممون بیاریم؟</a:t>
            </a:r>
            <a:endParaRPr lang="en-US" sz="1200" dirty="0"/>
          </a:p>
        </p:txBody>
      </p:sp>
      <p:sp>
        <p:nvSpPr>
          <p:cNvPr id="7" name="Rectangle 6"/>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22b Investment Bank 15.jpg"/>
          <p:cNvPicPr>
            <a:picLocks noChangeAspect="1"/>
          </p:cNvPicPr>
          <p:nvPr/>
        </p:nvPicPr>
        <p:blipFill>
          <a:blip r:embed="rId3" cstate="print"/>
          <a:srcRect/>
          <a:stretch>
            <a:fillRect/>
          </a:stretch>
        </p:blipFill>
        <p:spPr bwMode="auto">
          <a:xfrm>
            <a:off x="0" y="249238"/>
            <a:ext cx="9144000" cy="6359525"/>
          </a:xfrm>
          <a:prstGeom prst="rect">
            <a:avLst/>
          </a:prstGeom>
          <a:noFill/>
          <a:ln w="9525">
            <a:noFill/>
            <a:miter lim="800000"/>
            <a:headEnd/>
            <a:tailEnd/>
          </a:ln>
        </p:spPr>
      </p:pic>
      <p:sp>
        <p:nvSpPr>
          <p:cNvPr id="3" name="Rounded Rectangular Callout 2"/>
          <p:cNvSpPr/>
          <p:nvPr/>
        </p:nvSpPr>
        <p:spPr>
          <a:xfrm>
            <a:off x="2590800" y="1828800"/>
            <a:ext cx="3352800" cy="1600200"/>
          </a:xfrm>
          <a:prstGeom prst="wedgeRoundRectCallout">
            <a:avLst>
              <a:gd name="adj1" fmla="val 64978"/>
              <a:gd name="adj2" fmla="val -113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البته که نه. برادران ما که قواعد حسابداری رو نوشتن به ما اجازه می‌دن که یه شرکت پوسته در جزایر کایمن تأسیس کنیم و مالکیت وام‌های رهنی رو بهش واگذار کنیم. تودۀ وام‌های رهنی گندیده وارد ترازنامۀ این شرکت میشه. اسم فانتزیشم اینه:”شرکت واسط با هدف خاص“ یا </a:t>
            </a:r>
            <a:r>
              <a:rPr lang="en-US" sz="1200" dirty="0" smtClean="0"/>
              <a:t>SPV</a:t>
            </a:r>
            <a:r>
              <a:rPr lang="fa-IR" sz="1200" dirty="0" smtClean="0"/>
              <a:t> </a:t>
            </a:r>
            <a:endParaRPr lang="en-US" sz="1200" dirty="0"/>
          </a:p>
        </p:txBody>
      </p:sp>
      <p:sp>
        <p:nvSpPr>
          <p:cNvPr id="7" name="Rectangle 6"/>
          <p:cNvSpPr/>
          <p:nvPr/>
        </p:nvSpPr>
        <p:spPr>
          <a:xfrm>
            <a:off x="1371600" y="304800"/>
            <a:ext cx="60960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22c Investment Bank 15.jpg"/>
          <p:cNvPicPr>
            <a:picLocks noChangeAspect="1"/>
          </p:cNvPicPr>
          <p:nvPr/>
        </p:nvPicPr>
        <p:blipFill>
          <a:blip r:embed="rId3" cstate="print"/>
          <a:srcRect/>
          <a:stretch>
            <a:fillRect/>
          </a:stretch>
        </p:blipFill>
        <p:spPr bwMode="auto">
          <a:xfrm>
            <a:off x="0" y="304800"/>
            <a:ext cx="9144000" cy="6248400"/>
          </a:xfrm>
          <a:prstGeom prst="rect">
            <a:avLst/>
          </a:prstGeom>
          <a:noFill/>
          <a:ln w="9525">
            <a:noFill/>
            <a:miter lim="800000"/>
            <a:headEnd/>
            <a:tailEnd/>
          </a:ln>
        </p:spPr>
      </p:pic>
      <p:sp>
        <p:nvSpPr>
          <p:cNvPr id="3" name="Rounded Rectangular Callout 2"/>
          <p:cNvSpPr/>
          <p:nvPr/>
        </p:nvSpPr>
        <p:spPr>
          <a:xfrm>
            <a:off x="2514600" y="1828800"/>
            <a:ext cx="3352800" cy="762000"/>
          </a:xfrm>
          <a:prstGeom prst="wedgeRoundRectCallout">
            <a:avLst>
              <a:gd name="adj1" fmla="val -57946"/>
              <a:gd name="adj2" fmla="val 5293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عالیه، اما چرا اونا به ما اجازه می‌دن ابن کارو بکنیم. غیر از اینه که با این کار وام‌های رهنی گندیدۀ خودمونو منتقل می‌کنیم؟ </a:t>
            </a:r>
            <a:endParaRPr lang="en-US" sz="1200" dirty="0"/>
          </a:p>
        </p:txBody>
      </p:sp>
      <p:sp>
        <p:nvSpPr>
          <p:cNvPr id="4" name="Rounded Rectangular Callout 3"/>
          <p:cNvSpPr/>
          <p:nvPr/>
        </p:nvSpPr>
        <p:spPr>
          <a:xfrm>
            <a:off x="2514600" y="2590800"/>
            <a:ext cx="3352800" cy="1143000"/>
          </a:xfrm>
          <a:prstGeom prst="wedgeRoundRectCallout">
            <a:avLst>
              <a:gd name="adj1" fmla="val 70513"/>
              <a:gd name="adj2" fmla="val -288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همینطوره. اما ما اونا رو متقاعد کردیم برای حفظ سلامت مالی ایالات متحده بسیار حیاتیه که سرمایه‌گذاران از داستان پشت این معاملات پیچیده چیزی ندونن.</a:t>
            </a:r>
            <a:endParaRPr lang="en-US" sz="1200" dirty="0"/>
          </a:p>
        </p:txBody>
      </p:sp>
      <p:sp>
        <p:nvSpPr>
          <p:cNvPr id="7" name="Rectangle 6"/>
          <p:cNvSpPr/>
          <p:nvPr/>
        </p:nvSpPr>
        <p:spPr>
          <a:xfrm>
            <a:off x="1371600" y="304800"/>
            <a:ext cx="6172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2400" dirty="0" smtClean="0">
                <a:solidFill>
                  <a:schemeClr val="tx1"/>
                </a:solidFill>
              </a:rPr>
              <a:t>RSG</a:t>
            </a:r>
            <a:r>
              <a:rPr lang="fa-IR" sz="2400"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971801"/>
            <a:ext cx="8001000" cy="954107"/>
          </a:xfrm>
          <a:prstGeom prst="rect">
            <a:avLst/>
          </a:prstGeom>
          <a:solidFill>
            <a:schemeClr val="lt1"/>
          </a:solid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fa-IR" sz="2800" b="1" dirty="0" smtClean="0">
                <a:ln/>
                <a:solidFill>
                  <a:schemeClr val="accent3"/>
                </a:solidFill>
              </a:rPr>
              <a:t>بریم یه سری به حسابدارا بزنیم...</a:t>
            </a:r>
            <a:endParaRPr lang="en-US" sz="2800" b="1" dirty="0" smtClean="0">
              <a:ln/>
              <a:solidFill>
                <a:schemeClr val="accent3"/>
              </a:solidFill>
            </a:endParaRPr>
          </a:p>
          <a:p>
            <a:pPr algn="ctr" rtl="1"/>
            <a:endParaRPr lang="en-US" sz="2800" b="1" dirty="0">
              <a:ln/>
              <a:solidFill>
                <a:schemeClr val="accent3"/>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22e Accounting.jpg"/>
          <p:cNvPicPr>
            <a:picLocks noChangeAspect="1"/>
          </p:cNvPicPr>
          <p:nvPr/>
        </p:nvPicPr>
        <p:blipFill>
          <a:blip r:embed="rId3" cstate="print"/>
          <a:srcRect/>
          <a:stretch>
            <a:fillRect/>
          </a:stretch>
        </p:blipFill>
        <p:spPr bwMode="auto">
          <a:xfrm>
            <a:off x="0" y="304800"/>
            <a:ext cx="9144000" cy="6248400"/>
          </a:xfrm>
          <a:prstGeom prst="rect">
            <a:avLst/>
          </a:prstGeom>
          <a:noFill/>
          <a:ln w="9525">
            <a:noFill/>
            <a:miter lim="800000"/>
            <a:headEnd/>
            <a:tailEnd/>
          </a:ln>
        </p:spPr>
      </p:pic>
      <p:sp>
        <p:nvSpPr>
          <p:cNvPr id="3" name="Rectangular Callout 2"/>
          <p:cNvSpPr/>
          <p:nvPr/>
        </p:nvSpPr>
        <p:spPr>
          <a:xfrm>
            <a:off x="1676400" y="2133600"/>
            <a:ext cx="3429000" cy="1066800"/>
          </a:xfrm>
          <a:prstGeom prst="wedgeRectCallout">
            <a:avLst>
              <a:gd name="adj1" fmla="val -38639"/>
              <a:gd name="adj2" fmla="val 72438"/>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آقا، به عنوان سرمایه‌گذار و شهروند نگران تقاضا دارم که به نهادهای مالی ما فشار بیارید تا گزارش‌های مالی خودشونو با شفافیت بیشتری ارائه کنن. </a:t>
            </a:r>
            <a:endParaRPr lang="en-US" sz="1200" dirty="0"/>
          </a:p>
        </p:txBody>
      </p:sp>
      <p:sp>
        <p:nvSpPr>
          <p:cNvPr id="5" name="Rectangle 4"/>
          <p:cNvSpPr/>
          <p:nvPr/>
        </p:nvSpPr>
        <p:spPr>
          <a:xfrm>
            <a:off x="1524000" y="533400"/>
            <a:ext cx="5410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2400" dirty="0" smtClean="0">
                <a:solidFill>
                  <a:schemeClr val="tx1"/>
                </a:solidFill>
              </a:rPr>
              <a:t>دفتر قیصر حسابدارا</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 از چشم ما هیچی پنهون نیست.</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2 Title 2.jpg"/>
          <p:cNvPicPr>
            <a:picLocks noChangeAspect="1"/>
          </p:cNvPicPr>
          <p:nvPr/>
        </p:nvPicPr>
        <p:blipFill>
          <a:blip r:embed="rId3" cstate="print"/>
          <a:srcRect/>
          <a:stretch>
            <a:fillRect/>
          </a:stretch>
        </p:blipFill>
        <p:spPr bwMode="auto">
          <a:xfrm>
            <a:off x="609600" y="784225"/>
            <a:ext cx="7696200" cy="5289550"/>
          </a:xfrm>
          <a:prstGeom prst="rect">
            <a:avLst/>
          </a:prstGeom>
          <a:noFill/>
          <a:ln w="9525">
            <a:noFill/>
            <a:miter lim="800000"/>
            <a:headEnd/>
            <a:tailEnd/>
          </a:ln>
        </p:spPr>
      </p:pic>
      <p:sp>
        <p:nvSpPr>
          <p:cNvPr id="3" name="TextBox 2"/>
          <p:cNvSpPr txBox="1"/>
          <p:nvPr/>
        </p:nvSpPr>
        <p:spPr>
          <a:xfrm>
            <a:off x="838200" y="838200"/>
            <a:ext cx="7315200" cy="5078313"/>
          </a:xfrm>
          <a:prstGeom prst="rect">
            <a:avLst/>
          </a:prstGeom>
        </p:spPr>
        <p:style>
          <a:lnRef idx="0">
            <a:scrgbClr r="0" g="0" b="0"/>
          </a:lnRef>
          <a:fillRef idx="1001">
            <a:schemeClr val="lt1"/>
          </a:fillRef>
          <a:effectRef idx="0">
            <a:scrgbClr r="0" g="0" b="0"/>
          </a:effectRef>
          <a:fontRef idx="major"/>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endParaRPr lang="fa-IR" sz="3600" b="1" dirty="0" smtClean="0">
              <a:ln/>
              <a:solidFill>
                <a:schemeClr val="accent3"/>
              </a:solidFill>
            </a:endParaRPr>
          </a:p>
          <a:p>
            <a:pPr algn="ctr" rtl="1"/>
            <a:endParaRPr lang="fa-IR" sz="3600" b="1" dirty="0" smtClean="0">
              <a:ln/>
              <a:solidFill>
                <a:schemeClr val="accent3"/>
              </a:solidFill>
            </a:endParaRPr>
          </a:p>
          <a:p>
            <a:pPr algn="ctr" rtl="1"/>
            <a:endParaRPr lang="fa-IR" sz="3600" b="1" dirty="0" smtClean="0">
              <a:ln/>
              <a:solidFill>
                <a:schemeClr val="accent3"/>
              </a:solidFill>
            </a:endParaRPr>
          </a:p>
          <a:p>
            <a:pPr algn="ctr" rtl="1"/>
            <a:endParaRPr lang="fa-IR" sz="3600" b="1" dirty="0" smtClean="0">
              <a:ln/>
              <a:solidFill>
                <a:schemeClr val="accent3"/>
              </a:solidFill>
            </a:endParaRPr>
          </a:p>
          <a:p>
            <a:pPr algn="ctr" rtl="1"/>
            <a:r>
              <a:rPr lang="fa-IR" sz="3600" b="1" dirty="0" smtClean="0">
                <a:ln/>
                <a:solidFill>
                  <a:schemeClr val="accent3"/>
                </a:solidFill>
              </a:rPr>
              <a:t>در شرکت کارگزاری وام‌های رهنی</a:t>
            </a:r>
            <a:r>
              <a:rPr lang="en-US" sz="3600" b="1" dirty="0" smtClean="0">
                <a:ln/>
                <a:solidFill>
                  <a:schemeClr val="accent3"/>
                </a:solidFill>
              </a:rPr>
              <a:t>…</a:t>
            </a:r>
            <a:endParaRPr lang="fa-IR" sz="3600" b="1" dirty="0" smtClean="0">
              <a:ln/>
              <a:solidFill>
                <a:schemeClr val="accent3"/>
              </a:solidFill>
            </a:endParaRPr>
          </a:p>
          <a:p>
            <a:pPr algn="ctr" rtl="1"/>
            <a:endParaRPr lang="fa-IR" sz="3600" b="1" dirty="0" smtClean="0">
              <a:ln/>
              <a:solidFill>
                <a:schemeClr val="accent3"/>
              </a:solidFill>
            </a:endParaRPr>
          </a:p>
          <a:p>
            <a:pPr algn="ctr" rtl="1"/>
            <a:endParaRPr lang="fa-IR" sz="3600" b="1" dirty="0" smtClean="0">
              <a:ln/>
              <a:solidFill>
                <a:schemeClr val="accent3"/>
              </a:solidFill>
            </a:endParaRPr>
          </a:p>
          <a:p>
            <a:pPr algn="ctr" rtl="1"/>
            <a:endParaRPr lang="fa-IR" sz="3600" b="1" dirty="0" smtClean="0">
              <a:ln/>
              <a:solidFill>
                <a:schemeClr val="accent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22f Accounting.jpg"/>
          <p:cNvPicPr>
            <a:picLocks noChangeAspect="1"/>
          </p:cNvPicPr>
          <p:nvPr/>
        </p:nvPicPr>
        <p:blipFill>
          <a:blip r:embed="rId3" cstate="print"/>
          <a:srcRect/>
          <a:stretch>
            <a:fillRect/>
          </a:stretch>
        </p:blipFill>
        <p:spPr bwMode="auto">
          <a:xfrm>
            <a:off x="0" y="304801"/>
            <a:ext cx="9144000" cy="6248400"/>
          </a:xfrm>
          <a:prstGeom prst="rect">
            <a:avLst/>
          </a:prstGeom>
          <a:noFill/>
          <a:ln w="9525">
            <a:noFill/>
            <a:miter lim="800000"/>
            <a:headEnd/>
            <a:tailEnd/>
          </a:ln>
        </p:spPr>
      </p:pic>
      <p:sp>
        <p:nvSpPr>
          <p:cNvPr id="3" name="Rounded Rectangular Callout 2"/>
          <p:cNvSpPr/>
          <p:nvPr/>
        </p:nvSpPr>
        <p:spPr>
          <a:xfrm>
            <a:off x="4495800" y="2286000"/>
            <a:ext cx="1371600" cy="914400"/>
          </a:xfrm>
          <a:prstGeom prst="wedgeRoundRectCallout">
            <a:avLst>
              <a:gd name="adj1" fmla="val 97934"/>
              <a:gd name="adj2" fmla="val -226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200" dirty="0" smtClean="0"/>
              <a:t>خفه شو!</a:t>
            </a:r>
            <a:endParaRPr lang="en-US" sz="1200" dirty="0"/>
          </a:p>
        </p:txBody>
      </p:sp>
      <p:sp>
        <p:nvSpPr>
          <p:cNvPr id="4" name="Rectangle 3"/>
          <p:cNvSpPr/>
          <p:nvPr/>
        </p:nvSpPr>
        <p:spPr>
          <a:xfrm>
            <a:off x="1524000" y="533400"/>
            <a:ext cx="54102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2400" dirty="0" smtClean="0">
                <a:solidFill>
                  <a:schemeClr val="tx1"/>
                </a:solidFill>
              </a:rPr>
              <a:t>دفتر قیصر حسابدارا</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 از چشم ما هیچی پنهون نیست.</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971801"/>
            <a:ext cx="8001000" cy="954107"/>
          </a:xfrm>
          <a:prstGeom prst="rect">
            <a:avLst/>
          </a:prstGeom>
          <a:solidFill>
            <a:schemeClr val="lt1"/>
          </a:solid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fa-IR" sz="2800" b="1" dirty="0" smtClean="0">
                <a:ln/>
                <a:solidFill>
                  <a:schemeClr val="accent3"/>
                </a:solidFill>
              </a:rPr>
              <a:t>وای، هرگز ندیدیم بلا داره نازل میشه ...</a:t>
            </a:r>
            <a:endParaRPr lang="en-US" sz="2800" b="1" dirty="0" smtClean="0">
              <a:ln/>
              <a:solidFill>
                <a:schemeClr val="accent3"/>
              </a:solidFill>
            </a:endParaRPr>
          </a:p>
          <a:p>
            <a:pPr algn="ctr" rtl="1"/>
            <a:endParaRPr lang="en-US" sz="2800" b="1" dirty="0">
              <a:ln/>
              <a:solidFill>
                <a:schemeClr val="accent3"/>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25 Phone Call 1.jpg"/>
          <p:cNvPicPr>
            <a:picLocks noChangeAspect="1"/>
          </p:cNvPicPr>
          <p:nvPr/>
        </p:nvPicPr>
        <p:blipFill>
          <a:blip r:embed="rId3" cstate="print"/>
          <a:srcRect/>
          <a:stretch>
            <a:fillRect/>
          </a:stretch>
        </p:blipFill>
        <p:spPr bwMode="auto">
          <a:xfrm>
            <a:off x="0" y="330200"/>
            <a:ext cx="9144000" cy="6197600"/>
          </a:xfrm>
          <a:prstGeom prst="rect">
            <a:avLst/>
          </a:prstGeom>
          <a:noFill/>
          <a:ln w="9525">
            <a:noFill/>
            <a:miter lim="800000"/>
            <a:headEnd/>
            <a:tailEnd/>
          </a:ln>
        </p:spPr>
      </p:pic>
      <p:sp>
        <p:nvSpPr>
          <p:cNvPr id="3" name="Rounded Rectangular Callout 2"/>
          <p:cNvSpPr/>
          <p:nvPr/>
        </p:nvSpPr>
        <p:spPr>
          <a:xfrm>
            <a:off x="609600" y="1828800"/>
            <a:ext cx="2590800" cy="1143000"/>
          </a:xfrm>
          <a:prstGeom prst="wedgeRoundRectCallout">
            <a:avLst>
              <a:gd name="adj1" fmla="val 11903"/>
              <a:gd name="adj2" fmla="val 755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آهای، چه خبر شده؟</a:t>
            </a:r>
          </a:p>
          <a:p>
            <a:pPr algn="ctr" rtl="1"/>
            <a:r>
              <a:rPr lang="fa-IR" sz="1200" dirty="0" smtClean="0"/>
              <a:t>ما وجوهات ماهانمونو دریافت نکردیم.</a:t>
            </a:r>
            <a:endParaRPr lang="en-US" sz="1200" dirty="0"/>
          </a:p>
        </p:txBody>
      </p:sp>
      <p:sp>
        <p:nvSpPr>
          <p:cNvPr id="6" name="Rectangle 5"/>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7" name="Rectangle 6"/>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6 Phone Call 2.jpg"/>
          <p:cNvPicPr>
            <a:picLocks noChangeAspect="1"/>
          </p:cNvPicPr>
          <p:nvPr/>
        </p:nvPicPr>
        <p:blipFill>
          <a:blip r:embed="rId3" cstate="print"/>
          <a:srcRect/>
          <a:stretch>
            <a:fillRect/>
          </a:stretch>
        </p:blipFill>
        <p:spPr bwMode="auto">
          <a:xfrm>
            <a:off x="0" y="355600"/>
            <a:ext cx="9144000" cy="6146800"/>
          </a:xfrm>
          <a:prstGeom prst="rect">
            <a:avLst/>
          </a:prstGeom>
          <a:noFill/>
          <a:ln w="9525">
            <a:noFill/>
            <a:miter lim="800000"/>
            <a:headEnd/>
            <a:tailEnd/>
          </a:ln>
        </p:spPr>
      </p:pic>
      <p:sp>
        <p:nvSpPr>
          <p:cNvPr id="4" name="Cloud Callout 3"/>
          <p:cNvSpPr/>
          <p:nvPr/>
        </p:nvSpPr>
        <p:spPr>
          <a:xfrm>
            <a:off x="4495800" y="1676400"/>
            <a:ext cx="3581400" cy="1752600"/>
          </a:xfrm>
          <a:prstGeom prst="cloudCallout">
            <a:avLst>
              <a:gd name="adj1" fmla="val 27271"/>
              <a:gd name="adj2" fmla="val 58486"/>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بله، می‌خواستم با شما تماس بگیرم، اما این جا همه چی به هم ریخته. به نظر می‌رسه احمق‌هایی که وام‌های رهنی پشتوانۀ </a:t>
            </a:r>
            <a:r>
              <a:rPr lang="en-US" sz="1200" dirty="0" smtClean="0"/>
              <a:t>CDO</a:t>
            </a:r>
            <a:r>
              <a:rPr lang="fa-IR" sz="1200" dirty="0" smtClean="0"/>
              <a:t> شما رو تضمین کردن، نمی‌تونن به شما پرداخت کنن.</a:t>
            </a:r>
            <a:endParaRPr lang="en-US" sz="1200" dirty="0"/>
          </a:p>
        </p:txBody>
      </p:sp>
      <p:sp>
        <p:nvSpPr>
          <p:cNvPr id="5" name="Rectangle 4"/>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6" name="Rectangle 5"/>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27 Phone Call 3.jpg"/>
          <p:cNvPicPr>
            <a:picLocks noChangeAspect="1"/>
          </p:cNvPicPr>
          <p:nvPr/>
        </p:nvPicPr>
        <p:blipFill>
          <a:blip r:embed="rId3" cstate="print"/>
          <a:srcRect/>
          <a:stretch>
            <a:fillRect/>
          </a:stretch>
        </p:blipFill>
        <p:spPr bwMode="auto">
          <a:xfrm>
            <a:off x="0" y="339725"/>
            <a:ext cx="9144000" cy="6178550"/>
          </a:xfrm>
          <a:prstGeom prst="rect">
            <a:avLst/>
          </a:prstGeom>
          <a:noFill/>
          <a:ln w="9525">
            <a:noFill/>
            <a:miter lim="800000"/>
            <a:headEnd/>
            <a:tailEnd/>
          </a:ln>
        </p:spPr>
      </p:pic>
      <p:sp>
        <p:nvSpPr>
          <p:cNvPr id="3" name="Rounded Rectangular Callout 2"/>
          <p:cNvSpPr/>
          <p:nvPr/>
        </p:nvSpPr>
        <p:spPr>
          <a:xfrm>
            <a:off x="228600" y="1752600"/>
            <a:ext cx="3048000" cy="1143000"/>
          </a:xfrm>
          <a:prstGeom prst="wedgeRoundRectCallout">
            <a:avLst>
              <a:gd name="adj1" fmla="val -6000"/>
              <a:gd name="adj2" fmla="val 7322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صبر کن با هم بریم. مثل اینکه تو جریان نیستی. ما اوراق فال”خوب“ با رتبۀ </a:t>
            </a:r>
            <a:r>
              <a:rPr lang="en-US" sz="1200" dirty="0" smtClean="0"/>
              <a:t>AAA</a:t>
            </a:r>
            <a:r>
              <a:rPr lang="fa-IR" sz="1200" dirty="0" smtClean="0"/>
              <a:t> خریدیم که مطمئن‌ترین فال </a:t>
            </a:r>
            <a:r>
              <a:rPr lang="en-US" sz="1200" dirty="0" smtClean="0"/>
              <a:t>CDO</a:t>
            </a:r>
            <a:r>
              <a:rPr lang="fa-IR" sz="1200" dirty="0" smtClean="0"/>
              <a:t> بود.  </a:t>
            </a:r>
          </a:p>
          <a:p>
            <a:pPr algn="ctr" rtl="1"/>
            <a:r>
              <a:rPr lang="fa-IR" sz="1200" dirty="0" smtClean="0"/>
              <a:t>به ما گفتن اول به ما پرداخت میشه.</a:t>
            </a:r>
            <a:endParaRPr lang="en-US" sz="1200" dirty="0"/>
          </a:p>
        </p:txBody>
      </p:sp>
      <p:sp>
        <p:nvSpPr>
          <p:cNvPr id="6" name="Rectangle 5"/>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7" name="Rectangle 6"/>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28 Phone Call 4.jpg"/>
          <p:cNvPicPr>
            <a:picLocks noChangeAspect="1"/>
          </p:cNvPicPr>
          <p:nvPr/>
        </p:nvPicPr>
        <p:blipFill>
          <a:blip r:embed="rId3" cstate="print"/>
          <a:srcRect/>
          <a:stretch>
            <a:fillRect/>
          </a:stretch>
        </p:blipFill>
        <p:spPr bwMode="auto">
          <a:xfrm>
            <a:off x="0" y="279400"/>
            <a:ext cx="9144000" cy="6299200"/>
          </a:xfrm>
          <a:prstGeom prst="rect">
            <a:avLst/>
          </a:prstGeom>
          <a:noFill/>
          <a:ln w="9525">
            <a:noFill/>
            <a:miter lim="800000"/>
            <a:headEnd/>
            <a:tailEnd/>
          </a:ln>
        </p:spPr>
      </p:pic>
      <p:sp>
        <p:nvSpPr>
          <p:cNvPr id="3" name="Rounded Rectangular Callout 2"/>
          <p:cNvSpPr/>
          <p:nvPr/>
        </p:nvSpPr>
        <p:spPr>
          <a:xfrm>
            <a:off x="4953000" y="1828800"/>
            <a:ext cx="3048000" cy="1143000"/>
          </a:xfrm>
          <a:prstGeom prst="wedgeRoundRectCallout">
            <a:avLst>
              <a:gd name="adj1" fmla="val 38348"/>
              <a:gd name="adj2" fmla="val 9873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Low" rtl="1"/>
            <a:r>
              <a:rPr lang="fa-IR" sz="1200" dirty="0" smtClean="0"/>
              <a:t>حق با شماست ولی وام‌ها فقط یه کمی بدتر از اون چیزی بودن که ما تصورشو می‌کردیم و وجوه بسیار ناچیزی برمی‌گردونن. رک بگم، ما هم به اندازۀ شما ناامیدیم.</a:t>
            </a:r>
            <a:endParaRPr lang="en-US" sz="1200" dirty="0"/>
          </a:p>
        </p:txBody>
      </p:sp>
      <p:sp>
        <p:nvSpPr>
          <p:cNvPr id="6" name="Rectangle 5"/>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smtClean="0">
                <a:solidFill>
                  <a:schemeClr val="tx1"/>
                </a:solidFill>
              </a:rPr>
              <a:t> “</a:t>
            </a:r>
            <a:endParaRPr lang="en-US" sz="1400" dirty="0" smtClean="0"/>
          </a:p>
        </p:txBody>
      </p:sp>
      <p:sp>
        <p:nvSpPr>
          <p:cNvPr id="7" name="Rectangle 6"/>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29 Phone Call 5.jpg"/>
          <p:cNvPicPr>
            <a:picLocks noChangeAspect="1"/>
          </p:cNvPicPr>
          <p:nvPr/>
        </p:nvPicPr>
        <p:blipFill>
          <a:blip r:embed="rId3" cstate="print"/>
          <a:srcRect/>
          <a:stretch>
            <a:fillRect/>
          </a:stretch>
        </p:blipFill>
        <p:spPr bwMode="auto">
          <a:xfrm>
            <a:off x="0" y="279400"/>
            <a:ext cx="9144000" cy="6299200"/>
          </a:xfrm>
          <a:prstGeom prst="rect">
            <a:avLst/>
          </a:prstGeom>
          <a:noFill/>
          <a:ln w="9525">
            <a:noFill/>
            <a:miter lim="800000"/>
            <a:headEnd/>
            <a:tailEnd/>
          </a:ln>
        </p:spPr>
      </p:pic>
      <p:sp>
        <p:nvSpPr>
          <p:cNvPr id="3" name="Rounded Rectangular Callout 2"/>
          <p:cNvSpPr/>
          <p:nvPr/>
        </p:nvSpPr>
        <p:spPr>
          <a:xfrm>
            <a:off x="533400" y="1676400"/>
            <a:ext cx="3048000" cy="1066800"/>
          </a:xfrm>
          <a:prstGeom prst="wedgeRoundRectCallout">
            <a:avLst>
              <a:gd name="adj1" fmla="val -18174"/>
              <a:gd name="adj2" fmla="val 776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اما تو بهم گفتی که قیمت خونه همیشه بالا میره و وام گیرندگانتون همیشه می‌تونن وام‌های رهنی خودشونو دوباره تأمین مالی کنن.</a:t>
            </a:r>
            <a:endParaRPr lang="en-US" sz="1200" dirty="0"/>
          </a:p>
        </p:txBody>
      </p:sp>
      <p:sp>
        <p:nvSpPr>
          <p:cNvPr id="6" name="Rectangle 5"/>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a:solidFill>
                <a:schemeClr val="tx1"/>
              </a:solidFill>
            </a:endParaRPr>
          </a:p>
        </p:txBody>
      </p:sp>
      <p:sp>
        <p:nvSpPr>
          <p:cNvPr id="7" name="Rectangle 6"/>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30 Phone Call 6.jpg"/>
          <p:cNvPicPr>
            <a:picLocks noChangeAspect="1"/>
          </p:cNvPicPr>
          <p:nvPr/>
        </p:nvPicPr>
        <p:blipFill>
          <a:blip r:embed="rId3" cstate="print"/>
          <a:srcRect/>
          <a:stretch>
            <a:fillRect/>
          </a:stretch>
        </p:blipFill>
        <p:spPr bwMode="auto">
          <a:xfrm>
            <a:off x="0" y="254000"/>
            <a:ext cx="9144000" cy="6350000"/>
          </a:xfrm>
          <a:prstGeom prst="rect">
            <a:avLst/>
          </a:prstGeom>
          <a:noFill/>
          <a:ln w="9525">
            <a:noFill/>
            <a:miter lim="800000"/>
            <a:headEnd/>
            <a:tailEnd/>
          </a:ln>
        </p:spPr>
      </p:pic>
      <p:sp>
        <p:nvSpPr>
          <p:cNvPr id="3" name="Rounded Rectangular Callout 2"/>
          <p:cNvSpPr/>
          <p:nvPr/>
        </p:nvSpPr>
        <p:spPr>
          <a:xfrm>
            <a:off x="4876800" y="1752600"/>
            <a:ext cx="3048000" cy="1143000"/>
          </a:xfrm>
          <a:prstGeom prst="wedgeRoundRectCallout">
            <a:avLst>
              <a:gd name="adj1" fmla="val 38348"/>
              <a:gd name="adj2" fmla="val 9873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بله، اون  فرض ناجوری بود. بدبخت شدیم. متأسفم.</a:t>
            </a:r>
            <a:endParaRPr lang="en-US" sz="1200" dirty="0"/>
          </a:p>
        </p:txBody>
      </p:sp>
      <p:sp>
        <p:nvSpPr>
          <p:cNvPr id="6" name="Rectangle 5"/>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7" name="Rectangle 6"/>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31 Phone Call 7.jpg"/>
          <p:cNvPicPr>
            <a:picLocks noChangeAspect="1"/>
          </p:cNvPicPr>
          <p:nvPr/>
        </p:nvPicPr>
        <p:blipFill>
          <a:blip r:embed="rId3" cstate="print"/>
          <a:srcRect/>
          <a:stretch>
            <a:fillRect/>
          </a:stretch>
        </p:blipFill>
        <p:spPr bwMode="auto">
          <a:xfrm>
            <a:off x="0" y="127000"/>
            <a:ext cx="9144000" cy="6604000"/>
          </a:xfrm>
          <a:prstGeom prst="rect">
            <a:avLst/>
          </a:prstGeom>
          <a:noFill/>
          <a:ln w="9525">
            <a:noFill/>
            <a:miter lim="800000"/>
            <a:headEnd/>
            <a:tailEnd/>
          </a:ln>
        </p:spPr>
      </p:pic>
      <p:sp>
        <p:nvSpPr>
          <p:cNvPr id="3" name="Rounded Rectangular Callout 2"/>
          <p:cNvSpPr/>
          <p:nvPr/>
        </p:nvSpPr>
        <p:spPr>
          <a:xfrm>
            <a:off x="762000" y="1676400"/>
            <a:ext cx="3048000" cy="990600"/>
          </a:xfrm>
          <a:prstGeom prst="wedgeRoundRectCallout">
            <a:avLst>
              <a:gd name="adj1" fmla="val -31176"/>
              <a:gd name="adj2" fmla="val 7587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مگه آژانش‌های رتبه‌بندی به این اوراق رتبۀ </a:t>
            </a:r>
            <a:r>
              <a:rPr lang="en-US" sz="1200" dirty="0" smtClean="0"/>
              <a:t>AAA</a:t>
            </a:r>
            <a:r>
              <a:rPr lang="fa-IR" sz="1200" dirty="0" smtClean="0"/>
              <a:t> ندادن؟</a:t>
            </a:r>
            <a:endParaRPr lang="en-US" sz="1200" dirty="0"/>
          </a:p>
        </p:txBody>
      </p:sp>
      <p:sp>
        <p:nvSpPr>
          <p:cNvPr id="4" name="Rectangle 3"/>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5" name="Rectangle 4"/>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32 Phone Call 8.jpg"/>
          <p:cNvPicPr>
            <a:picLocks noChangeAspect="1"/>
          </p:cNvPicPr>
          <p:nvPr/>
        </p:nvPicPr>
        <p:blipFill>
          <a:blip r:embed="rId3" cstate="print"/>
          <a:srcRect/>
          <a:stretch>
            <a:fillRect/>
          </a:stretch>
        </p:blipFill>
        <p:spPr bwMode="auto">
          <a:xfrm>
            <a:off x="0" y="284163"/>
            <a:ext cx="9144000" cy="6289675"/>
          </a:xfrm>
          <a:prstGeom prst="rect">
            <a:avLst/>
          </a:prstGeom>
          <a:noFill/>
          <a:ln w="9525">
            <a:noFill/>
            <a:miter lim="800000"/>
            <a:headEnd/>
            <a:tailEnd/>
          </a:ln>
        </p:spPr>
      </p:pic>
      <p:sp>
        <p:nvSpPr>
          <p:cNvPr id="3" name="Rounded Rectangular Callout 2"/>
          <p:cNvSpPr/>
          <p:nvPr/>
        </p:nvSpPr>
        <p:spPr>
          <a:xfrm>
            <a:off x="4648200" y="1676400"/>
            <a:ext cx="3048000" cy="990600"/>
          </a:xfrm>
          <a:prstGeom prst="wedgeRoundRectCallout">
            <a:avLst>
              <a:gd name="adj1" fmla="val 49300"/>
              <a:gd name="adj2" fmla="val 978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بله، اونا هم بدبخت شدن.</a:t>
            </a:r>
            <a:endParaRPr lang="en-US" sz="1200" dirty="0"/>
          </a:p>
        </p:txBody>
      </p:sp>
      <p:sp>
        <p:nvSpPr>
          <p:cNvPr id="4" name="Rectangle 3"/>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5" name="Rectangle 4"/>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3 Mortgage Broker 1.jpg"/>
          <p:cNvPicPr>
            <a:picLocks noChangeAspect="1"/>
          </p:cNvPicPr>
          <p:nvPr/>
        </p:nvPicPr>
        <p:blipFill>
          <a:blip r:embed="rId3" cstate="print"/>
          <a:srcRect/>
          <a:stretch>
            <a:fillRect/>
          </a:stretch>
        </p:blipFill>
        <p:spPr bwMode="auto">
          <a:xfrm>
            <a:off x="0" y="355600"/>
            <a:ext cx="9144000" cy="6146800"/>
          </a:xfrm>
          <a:prstGeom prst="rect">
            <a:avLst/>
          </a:prstGeom>
          <a:noFill/>
          <a:ln w="9525">
            <a:noFill/>
            <a:miter lim="800000"/>
            <a:headEnd/>
            <a:tailEnd/>
          </a:ln>
        </p:spPr>
      </p:pic>
      <p:sp>
        <p:nvSpPr>
          <p:cNvPr id="12" name="Rectangle 11"/>
          <p:cNvSpPr/>
          <p:nvPr/>
        </p:nvSpPr>
        <p:spPr>
          <a:xfrm>
            <a:off x="2667000" y="2743200"/>
            <a:ext cx="3505200" cy="990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0" y="0"/>
            <a:ext cx="9144000" cy="2971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2895600" y="1676400"/>
            <a:ext cx="2590800" cy="16002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Rectangle 2"/>
          <p:cNvSpPr/>
          <p:nvPr/>
        </p:nvSpPr>
        <p:spPr>
          <a:xfrm>
            <a:off x="1981200" y="0"/>
            <a:ext cx="44196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2400" dirty="0" smtClean="0">
                <a:solidFill>
                  <a:schemeClr val="tx1"/>
                </a:solidFill>
              </a:rPr>
              <a:t>کارگزاران وام‌های رهنی </a:t>
            </a:r>
            <a:r>
              <a:rPr lang="en-US" sz="2400" dirty="0" smtClean="0">
                <a:solidFill>
                  <a:schemeClr val="tx1"/>
                </a:solidFill>
              </a:rPr>
              <a:t>Ace</a:t>
            </a:r>
            <a:endParaRPr lang="fa-IR" sz="2400" dirty="0" smtClean="0">
              <a:solidFill>
                <a:schemeClr val="tx1"/>
              </a:solidFill>
            </a:endParaRP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rPr>
              <a:t>ما رؤیای شما را به حقیقت مبدل می‌کنیم.</a:t>
            </a:r>
            <a:r>
              <a:rPr lang="en-US" sz="1400" dirty="0" smtClean="0">
                <a:solidFill>
                  <a:schemeClr val="tx1"/>
                </a:solidFill>
              </a:rPr>
              <a:t> “</a:t>
            </a:r>
            <a:endParaRPr lang="en-US" sz="1400" dirty="0">
              <a:solidFill>
                <a:schemeClr val="tx1"/>
              </a:solidFill>
            </a:endParaRPr>
          </a:p>
        </p:txBody>
      </p:sp>
      <p:sp>
        <p:nvSpPr>
          <p:cNvPr id="8" name="Oval Callout 7"/>
          <p:cNvSpPr/>
          <p:nvPr/>
        </p:nvSpPr>
        <p:spPr>
          <a:xfrm>
            <a:off x="1219200" y="1600200"/>
            <a:ext cx="2743200" cy="144780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سلام، قصد دارم یه خونه بخرم ولی هیچ ‌پس‌اندازی برای پیش پرداخت ندارم و فکر نمی‌کنم بتونم اقساط ماهانه را پرداخت کنم. می‌تونید کمکم کنید؟   </a:t>
            </a:r>
            <a:endParaRPr lang="en-US" sz="1200" dirty="0"/>
          </a:p>
        </p:txBody>
      </p:sp>
      <p:sp>
        <p:nvSpPr>
          <p:cNvPr id="9" name="Oval Callout 8"/>
          <p:cNvSpPr/>
          <p:nvPr/>
        </p:nvSpPr>
        <p:spPr>
          <a:xfrm>
            <a:off x="3962400" y="1828800"/>
            <a:ext cx="2743200" cy="1447800"/>
          </a:xfrm>
          <a:prstGeom prst="wedgeEllipseCallout">
            <a:avLst>
              <a:gd name="adj1" fmla="val 29409"/>
              <a:gd name="adj2" fmla="val 61585"/>
            </a:avLst>
          </a:prstGeom>
        </p:spPr>
        <p:style>
          <a:lnRef idx="2">
            <a:schemeClr val="accent6"/>
          </a:lnRef>
          <a:fillRef idx="1">
            <a:schemeClr val="lt1"/>
          </a:fillRef>
          <a:effectRef idx="0">
            <a:schemeClr val="accent6"/>
          </a:effectRef>
          <a:fontRef idx="minor">
            <a:schemeClr val="dk1"/>
          </a:fontRef>
        </p:style>
        <p:txBody>
          <a:bodyPr rtlCol="0" anchor="ctr"/>
          <a:lstStyle/>
          <a:p>
            <a:pPr algn="justLow" rtl="1"/>
            <a:r>
              <a:rPr lang="fa-IR" sz="1200" dirty="0" smtClean="0"/>
              <a:t>البته، از اونجا که قیمت خونه همیشه بالا می‌ره، ما دیگه نیازی به پیش پرداخت نداریم. </a:t>
            </a:r>
            <a:endParaRPr lang="en-US" sz="1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33 Phone Call 9.jpg"/>
          <p:cNvPicPr>
            <a:picLocks noChangeAspect="1"/>
          </p:cNvPicPr>
          <p:nvPr/>
        </p:nvPicPr>
        <p:blipFill>
          <a:blip r:embed="rId3" cstate="print"/>
          <a:srcRect/>
          <a:stretch>
            <a:fillRect/>
          </a:stretch>
        </p:blipFill>
        <p:spPr bwMode="auto">
          <a:xfrm>
            <a:off x="0" y="300038"/>
            <a:ext cx="9144000" cy="6257925"/>
          </a:xfrm>
          <a:prstGeom prst="rect">
            <a:avLst/>
          </a:prstGeom>
          <a:noFill/>
          <a:ln w="9525">
            <a:noFill/>
            <a:miter lim="800000"/>
            <a:headEnd/>
            <a:tailEnd/>
          </a:ln>
        </p:spPr>
      </p:pic>
      <p:sp>
        <p:nvSpPr>
          <p:cNvPr id="3" name="Rounded Rectangular Callout 2"/>
          <p:cNvSpPr/>
          <p:nvPr/>
        </p:nvSpPr>
        <p:spPr>
          <a:xfrm>
            <a:off x="533400" y="1676400"/>
            <a:ext cx="3048000" cy="990600"/>
          </a:xfrm>
          <a:prstGeom prst="wedgeRoundRectCallout">
            <a:avLst>
              <a:gd name="adj1" fmla="val -21652"/>
              <a:gd name="adj2" fmla="val 9638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اما این اوراق تضمین شده بود. چه بلایی سر ضامن‌ها اومده؟</a:t>
            </a:r>
            <a:endParaRPr lang="en-US" sz="1200" dirty="0"/>
          </a:p>
        </p:txBody>
      </p:sp>
      <p:sp>
        <p:nvSpPr>
          <p:cNvPr id="4" name="Rectangle 3"/>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5" name="Rectangle 4"/>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34 Phone Call 10.jpg"/>
          <p:cNvPicPr>
            <a:picLocks noChangeAspect="1"/>
          </p:cNvPicPr>
          <p:nvPr/>
        </p:nvPicPr>
        <p:blipFill>
          <a:blip r:embed="rId3" cstate="print"/>
          <a:srcRect/>
          <a:stretch>
            <a:fillRect/>
          </a:stretch>
        </p:blipFill>
        <p:spPr bwMode="auto">
          <a:xfrm>
            <a:off x="0" y="219075"/>
            <a:ext cx="9144000" cy="6419850"/>
          </a:xfrm>
          <a:prstGeom prst="rect">
            <a:avLst/>
          </a:prstGeom>
          <a:noFill/>
          <a:ln w="9525">
            <a:noFill/>
            <a:miter lim="800000"/>
            <a:headEnd/>
            <a:tailEnd/>
          </a:ln>
        </p:spPr>
      </p:pic>
      <p:sp>
        <p:nvSpPr>
          <p:cNvPr id="3" name="Rounded Rectangular Callout 2"/>
          <p:cNvSpPr/>
          <p:nvPr/>
        </p:nvSpPr>
        <p:spPr>
          <a:xfrm>
            <a:off x="5181600" y="1905000"/>
            <a:ext cx="3048000" cy="990600"/>
          </a:xfrm>
          <a:prstGeom prst="wedgeRoundRectCallout">
            <a:avLst>
              <a:gd name="adj1" fmla="val 27396"/>
              <a:gd name="adj2" fmla="val 8613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شوخی می‌کنی؟ اونا اصلاٌ پول کافی برای عمل به تعهداتشون کنار نذاشتن. اونا هم بدبخت شدن.</a:t>
            </a:r>
            <a:endParaRPr lang="en-US" sz="1200" dirty="0"/>
          </a:p>
        </p:txBody>
      </p:sp>
      <p:sp>
        <p:nvSpPr>
          <p:cNvPr id="4" name="Rectangle 3"/>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5" name="Rectangle 4"/>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35 Phone Call 11.jpg"/>
          <p:cNvPicPr>
            <a:picLocks noChangeAspect="1"/>
          </p:cNvPicPr>
          <p:nvPr/>
        </p:nvPicPr>
        <p:blipFill>
          <a:blip r:embed="rId3" cstate="print"/>
          <a:srcRect/>
          <a:stretch>
            <a:fillRect/>
          </a:stretch>
        </p:blipFill>
        <p:spPr bwMode="auto">
          <a:xfrm>
            <a:off x="0" y="268288"/>
            <a:ext cx="9144000" cy="6321425"/>
          </a:xfrm>
          <a:prstGeom prst="rect">
            <a:avLst/>
          </a:prstGeom>
          <a:noFill/>
          <a:ln w="9525">
            <a:noFill/>
            <a:miter lim="800000"/>
            <a:headEnd/>
            <a:tailEnd/>
          </a:ln>
        </p:spPr>
      </p:pic>
      <p:sp>
        <p:nvSpPr>
          <p:cNvPr id="3" name="Rounded Rectangular Callout 2"/>
          <p:cNvSpPr/>
          <p:nvPr/>
        </p:nvSpPr>
        <p:spPr>
          <a:xfrm>
            <a:off x="533400" y="1676400"/>
            <a:ext cx="3048000" cy="990600"/>
          </a:xfrm>
          <a:prstGeom prst="wedgeRoundRectCallout">
            <a:avLst>
              <a:gd name="adj1" fmla="val -23080"/>
              <a:gd name="adj2" fmla="val 919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عالیه، حالا به روستایی‌ها چی بگم. </a:t>
            </a:r>
            <a:endParaRPr lang="en-US" sz="1200" dirty="0"/>
          </a:p>
        </p:txBody>
      </p:sp>
      <p:sp>
        <p:nvSpPr>
          <p:cNvPr id="4" name="Rectangle 3"/>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5" name="Rectangle 4"/>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36 Phone Call 12.jpg"/>
          <p:cNvPicPr>
            <a:picLocks noChangeAspect="1"/>
          </p:cNvPicPr>
          <p:nvPr/>
        </p:nvPicPr>
        <p:blipFill>
          <a:blip r:embed="rId3" cstate="print"/>
          <a:srcRect/>
          <a:stretch>
            <a:fillRect/>
          </a:stretch>
        </p:blipFill>
        <p:spPr bwMode="auto">
          <a:xfrm>
            <a:off x="0" y="300038"/>
            <a:ext cx="9144000" cy="6257925"/>
          </a:xfrm>
          <a:prstGeom prst="rect">
            <a:avLst/>
          </a:prstGeom>
          <a:noFill/>
          <a:ln w="9525">
            <a:noFill/>
            <a:miter lim="800000"/>
            <a:headEnd/>
            <a:tailEnd/>
          </a:ln>
        </p:spPr>
      </p:pic>
      <p:sp>
        <p:nvSpPr>
          <p:cNvPr id="3" name="Rounded Rectangular Callout 2"/>
          <p:cNvSpPr/>
          <p:nvPr/>
        </p:nvSpPr>
        <p:spPr>
          <a:xfrm>
            <a:off x="4800600" y="1905000"/>
            <a:ext cx="3048000" cy="990600"/>
          </a:xfrm>
          <a:prstGeom prst="wedgeRoundRectCallout">
            <a:avLst>
              <a:gd name="adj1" fmla="val 38825"/>
              <a:gd name="adj2" fmla="val 9639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بگو بدبخت شدن.</a:t>
            </a:r>
            <a:endParaRPr lang="en-US" sz="1200" dirty="0"/>
          </a:p>
        </p:txBody>
      </p:sp>
      <p:sp>
        <p:nvSpPr>
          <p:cNvPr id="4" name="Rectangle 3"/>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5" name="Rectangle 4"/>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37 Phone Call 13.jpg"/>
          <p:cNvPicPr>
            <a:picLocks noChangeAspect="1"/>
          </p:cNvPicPr>
          <p:nvPr/>
        </p:nvPicPr>
        <p:blipFill>
          <a:blip r:embed="rId3" cstate="print"/>
          <a:srcRect/>
          <a:stretch>
            <a:fillRect/>
          </a:stretch>
        </p:blipFill>
        <p:spPr bwMode="auto">
          <a:xfrm>
            <a:off x="0" y="187325"/>
            <a:ext cx="9144000" cy="6483350"/>
          </a:xfrm>
          <a:prstGeom prst="rect">
            <a:avLst/>
          </a:prstGeom>
          <a:noFill/>
          <a:ln w="9525">
            <a:noFill/>
            <a:miter lim="800000"/>
            <a:headEnd/>
            <a:tailEnd/>
          </a:ln>
        </p:spPr>
      </p:pic>
      <p:sp>
        <p:nvSpPr>
          <p:cNvPr id="3" name="Rounded Rectangular Callout 2"/>
          <p:cNvSpPr/>
          <p:nvPr/>
        </p:nvSpPr>
        <p:spPr>
          <a:xfrm>
            <a:off x="381000" y="1676400"/>
            <a:ext cx="3048000" cy="990600"/>
          </a:xfrm>
          <a:prstGeom prst="wedgeRoundRectCallout">
            <a:avLst>
              <a:gd name="adj1" fmla="val -17842"/>
              <a:gd name="adj2" fmla="val 8759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برو به جهنم.</a:t>
            </a:r>
            <a:endParaRPr lang="en-US" sz="1200" dirty="0"/>
          </a:p>
        </p:txBody>
      </p:sp>
      <p:sp>
        <p:nvSpPr>
          <p:cNvPr id="4" name="Rectangle 3"/>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5" name="Rectangle 4"/>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38 Phone Call 14.jpg"/>
          <p:cNvPicPr>
            <a:picLocks noChangeAspect="1"/>
          </p:cNvPicPr>
          <p:nvPr/>
        </p:nvPicPr>
        <p:blipFill>
          <a:blip r:embed="rId3" cstate="print"/>
          <a:srcRect/>
          <a:stretch>
            <a:fillRect/>
          </a:stretch>
        </p:blipFill>
        <p:spPr bwMode="auto">
          <a:xfrm>
            <a:off x="0" y="254000"/>
            <a:ext cx="9144000" cy="6350000"/>
          </a:xfrm>
          <a:prstGeom prst="rect">
            <a:avLst/>
          </a:prstGeom>
          <a:noFill/>
          <a:ln w="9525">
            <a:noFill/>
            <a:miter lim="800000"/>
            <a:headEnd/>
            <a:tailEnd/>
          </a:ln>
        </p:spPr>
      </p:pic>
      <p:sp>
        <p:nvSpPr>
          <p:cNvPr id="3" name="Rounded Rectangular Callout 2"/>
          <p:cNvSpPr/>
          <p:nvPr/>
        </p:nvSpPr>
        <p:spPr>
          <a:xfrm>
            <a:off x="5105400" y="2209800"/>
            <a:ext cx="2667000" cy="990600"/>
          </a:xfrm>
          <a:prstGeom prst="wedgeRoundRectCallout">
            <a:avLst>
              <a:gd name="adj1" fmla="val 42022"/>
              <a:gd name="adj2" fmla="val 6562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برو گم شو.</a:t>
            </a:r>
            <a:endParaRPr lang="en-US" sz="1200" dirty="0"/>
          </a:p>
        </p:txBody>
      </p:sp>
      <p:sp>
        <p:nvSpPr>
          <p:cNvPr id="4" name="Rectangle 3"/>
          <p:cNvSpPr/>
          <p:nvPr/>
        </p:nvSpPr>
        <p:spPr>
          <a:xfrm>
            <a:off x="0" y="457200"/>
            <a:ext cx="39624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dirty="0" smtClean="0">
                <a:solidFill>
                  <a:schemeClr val="tx1"/>
                </a:solidFill>
              </a:rPr>
              <a:t>صندوق بازنشستگی روستایی نروژ </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ما محلی امن</a:t>
            </a:r>
            <a:r>
              <a:rPr lang="fa-IR" sz="1400" dirty="0" smtClean="0"/>
              <a:t> برای سرمایه‌های شما سراغ داریم.</a:t>
            </a:r>
            <a:r>
              <a:rPr lang="en-US" sz="1400" dirty="0" smtClean="0">
                <a:solidFill>
                  <a:schemeClr val="tx1"/>
                </a:solidFill>
              </a:rPr>
              <a:t> “</a:t>
            </a:r>
            <a:endParaRPr lang="en-US" sz="1400" dirty="0" smtClean="0"/>
          </a:p>
        </p:txBody>
      </p:sp>
      <p:sp>
        <p:nvSpPr>
          <p:cNvPr id="5" name="Rectangle 4"/>
          <p:cNvSpPr/>
          <p:nvPr/>
        </p:nvSpPr>
        <p:spPr>
          <a:xfrm>
            <a:off x="4419600" y="457200"/>
            <a:ext cx="4419600" cy="12192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dirty="0" smtClean="0">
                <a:solidFill>
                  <a:schemeClr val="tx1"/>
                </a:solidFill>
              </a:rPr>
              <a:t>RSG</a:t>
            </a:r>
            <a:r>
              <a:rPr lang="fa-IR" dirty="0" smtClean="0">
                <a:solidFill>
                  <a:schemeClr val="tx1"/>
                </a:solidFill>
              </a:rPr>
              <a:t> اولین بانک سرمایه‌گذاری وال استریت</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به کارکنان حرفه‌ای ما برای تمامی امور سرمایه‌گذاری خود اعتماد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39 Title 6.jpg"/>
          <p:cNvPicPr>
            <a:picLocks noChangeAspect="1"/>
          </p:cNvPicPr>
          <p:nvPr/>
        </p:nvPicPr>
        <p:blipFill>
          <a:blip r:embed="rId3" cstate="print"/>
          <a:srcRect/>
          <a:stretch>
            <a:fillRect/>
          </a:stretch>
        </p:blipFill>
        <p:spPr bwMode="auto">
          <a:xfrm>
            <a:off x="33338" y="0"/>
            <a:ext cx="9077325" cy="6858000"/>
          </a:xfrm>
          <a:prstGeom prst="rect">
            <a:avLst/>
          </a:prstGeom>
          <a:noFill/>
          <a:ln w="9525">
            <a:noFill/>
            <a:miter lim="800000"/>
            <a:headEnd/>
            <a:tailEnd/>
          </a:ln>
        </p:spPr>
      </p:pic>
      <p:sp>
        <p:nvSpPr>
          <p:cNvPr id="3" name="Oval Callout 2"/>
          <p:cNvSpPr/>
          <p:nvPr/>
        </p:nvSpPr>
        <p:spPr>
          <a:xfrm>
            <a:off x="3352800" y="1143000"/>
            <a:ext cx="2590800" cy="152400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t>پایان</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 Mortgage Broker 2.jpg"/>
          <p:cNvPicPr>
            <a:picLocks noChangeAspect="1"/>
          </p:cNvPicPr>
          <p:nvPr/>
        </p:nvPicPr>
        <p:blipFill>
          <a:blip r:embed="rId3" cstate="print"/>
          <a:srcRect/>
          <a:stretch>
            <a:fillRect/>
          </a:stretch>
        </p:blipFill>
        <p:spPr bwMode="auto">
          <a:xfrm>
            <a:off x="0" y="201613"/>
            <a:ext cx="9144000" cy="6454775"/>
          </a:xfrm>
          <a:prstGeom prst="rect">
            <a:avLst/>
          </a:prstGeom>
          <a:noFill/>
          <a:ln w="9525">
            <a:noFill/>
            <a:miter lim="800000"/>
            <a:headEnd/>
            <a:tailEnd/>
          </a:ln>
        </p:spPr>
      </p:pic>
      <p:sp>
        <p:nvSpPr>
          <p:cNvPr id="11" name="Rectangle 10"/>
          <p:cNvSpPr/>
          <p:nvPr/>
        </p:nvSpPr>
        <p:spPr>
          <a:xfrm>
            <a:off x="0" y="0"/>
            <a:ext cx="9144000" cy="2895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3200400" y="1676400"/>
            <a:ext cx="3048000" cy="19050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Callout 5"/>
          <p:cNvSpPr/>
          <p:nvPr/>
        </p:nvSpPr>
        <p:spPr>
          <a:xfrm>
            <a:off x="4267200" y="1219200"/>
            <a:ext cx="2743200" cy="1447800"/>
          </a:xfrm>
          <a:prstGeom prst="wedgeEllipseCallout">
            <a:avLst>
              <a:gd name="adj1" fmla="val 26993"/>
              <a:gd name="adj2" fmla="val 64331"/>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ما می‌تونیم برای چند سال یه وام واقعاً کم بهره به شما بدیم. بهرۀ این وامو در آینده افزایش می‌دیم. چطوره؟</a:t>
            </a:r>
            <a:endParaRPr lang="en-US" sz="1200" dirty="0"/>
          </a:p>
        </p:txBody>
      </p:sp>
      <p:sp>
        <p:nvSpPr>
          <p:cNvPr id="7" name="Oval Callout 6"/>
          <p:cNvSpPr/>
          <p:nvPr/>
        </p:nvSpPr>
        <p:spPr>
          <a:xfrm>
            <a:off x="1143000" y="1447800"/>
            <a:ext cx="2743200" cy="1447800"/>
          </a:xfrm>
          <a:prstGeom prst="wedgeEllipseCallout">
            <a:avLst>
              <a:gd name="adj1" fmla="val -19384"/>
              <a:gd name="adj2" fmla="val 69823"/>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خیلی خوبه، فقط یه چیز می‌مونه. کارفرمای من آدم ناجوریه و گواهی اشتغالمو تأیید نمی‌کنه. این مشکل سازه؟</a:t>
            </a:r>
            <a:endParaRPr lang="en-US" sz="1200" dirty="0"/>
          </a:p>
        </p:txBody>
      </p:sp>
      <p:sp>
        <p:nvSpPr>
          <p:cNvPr id="9" name="Oval Callout 8"/>
          <p:cNvSpPr/>
          <p:nvPr/>
        </p:nvSpPr>
        <p:spPr>
          <a:xfrm>
            <a:off x="2743200" y="2438400"/>
            <a:ext cx="2743200" cy="1447800"/>
          </a:xfrm>
          <a:prstGeom prst="wedgeEllipseCallout">
            <a:avLst>
              <a:gd name="adj1" fmla="val 79167"/>
              <a:gd name="adj2" fmla="val 13029"/>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البته که نه، ما می‌تونیم به شما یه وام رهنی جعلی بدیم و شما می‌تونید خودتون گواهی اشتغال و فیش حقوقیتونو تأیید کنید.  </a:t>
            </a:r>
            <a:endParaRPr lang="en-US" sz="1200" dirty="0"/>
          </a:p>
        </p:txBody>
      </p:sp>
      <p:sp>
        <p:nvSpPr>
          <p:cNvPr id="10" name="Rectangle 9"/>
          <p:cNvSpPr/>
          <p:nvPr/>
        </p:nvSpPr>
        <p:spPr>
          <a:xfrm>
            <a:off x="1981200" y="0"/>
            <a:ext cx="44196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2400" dirty="0" smtClean="0">
                <a:solidFill>
                  <a:schemeClr val="tx1"/>
                </a:solidFill>
              </a:rPr>
              <a:t>کارگزاران وام‌های رهنی </a:t>
            </a:r>
            <a:r>
              <a:rPr lang="en-US" sz="2400" dirty="0" smtClean="0">
                <a:solidFill>
                  <a:schemeClr val="tx1"/>
                </a:solidFill>
              </a:rPr>
              <a:t>Ace</a:t>
            </a:r>
            <a:endParaRPr lang="fa-IR" sz="2400" dirty="0" smtClean="0">
              <a:solidFill>
                <a:schemeClr val="tx1"/>
              </a:solidFill>
            </a:endParaRP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rPr>
              <a:t>ما رؤیای شما را به حقیقت مبدل می‌کنیم.</a:t>
            </a:r>
            <a:r>
              <a:rPr lang="en-US" sz="1400" dirty="0" smtClean="0">
                <a:solidFill>
                  <a:schemeClr val="tx1"/>
                </a:solidFill>
              </a:rPr>
              <a:t> “</a:t>
            </a: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5 Mortgage Broker 4.jpg"/>
          <p:cNvPicPr>
            <a:picLocks noChangeAspect="1"/>
          </p:cNvPicPr>
          <p:nvPr/>
        </p:nvPicPr>
        <p:blipFill>
          <a:blip r:embed="rId3" cstate="print"/>
          <a:srcRect/>
          <a:stretch>
            <a:fillRect/>
          </a:stretch>
        </p:blipFill>
        <p:spPr bwMode="auto">
          <a:xfrm>
            <a:off x="0" y="295275"/>
            <a:ext cx="9144000" cy="6267450"/>
          </a:xfrm>
          <a:prstGeom prst="rect">
            <a:avLst/>
          </a:prstGeom>
          <a:noFill/>
          <a:ln w="9525">
            <a:noFill/>
            <a:miter lim="800000"/>
            <a:headEnd/>
            <a:tailEnd/>
          </a:ln>
        </p:spPr>
      </p:pic>
      <p:sp>
        <p:nvSpPr>
          <p:cNvPr id="9" name="Rounded Rectangle 8"/>
          <p:cNvSpPr/>
          <p:nvPr/>
        </p:nvSpPr>
        <p:spPr>
          <a:xfrm>
            <a:off x="2209800" y="1676400"/>
            <a:ext cx="3276600" cy="16002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Callout 5"/>
          <p:cNvSpPr/>
          <p:nvPr/>
        </p:nvSpPr>
        <p:spPr>
          <a:xfrm>
            <a:off x="1143000" y="1447800"/>
            <a:ext cx="2743200" cy="1447800"/>
          </a:xfrm>
          <a:prstGeom prst="wedgeEllipseCallout">
            <a:avLst>
              <a:gd name="adj1" fmla="val -19384"/>
              <a:gd name="adj2" fmla="val 69823"/>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شما خیلی خوبید و واقعاً دوست دارید به مردم خدمت کنید. </a:t>
            </a:r>
            <a:endParaRPr lang="en-US" sz="1200" dirty="0"/>
          </a:p>
        </p:txBody>
      </p:sp>
      <p:sp>
        <p:nvSpPr>
          <p:cNvPr id="8" name="Oval Callout 7"/>
          <p:cNvSpPr/>
          <p:nvPr/>
        </p:nvSpPr>
        <p:spPr>
          <a:xfrm>
            <a:off x="2514600" y="2971800"/>
            <a:ext cx="1828800" cy="990600"/>
          </a:xfrm>
          <a:prstGeom prst="wedgeEllipseCallout">
            <a:avLst>
              <a:gd name="adj1" fmla="val -69383"/>
              <a:gd name="adj2" fmla="val -6712"/>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میشه شروع کنیم؟</a:t>
            </a:r>
            <a:endParaRPr lang="en-US" sz="1200" dirty="0"/>
          </a:p>
        </p:txBody>
      </p:sp>
      <p:sp>
        <p:nvSpPr>
          <p:cNvPr id="10" name="Rectangle 9"/>
          <p:cNvSpPr/>
          <p:nvPr/>
        </p:nvSpPr>
        <p:spPr>
          <a:xfrm>
            <a:off x="1981200" y="0"/>
            <a:ext cx="44196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2400" dirty="0" smtClean="0">
                <a:solidFill>
                  <a:schemeClr val="tx1"/>
                </a:solidFill>
              </a:rPr>
              <a:t>کارگزاران وام‌های رهنی </a:t>
            </a:r>
            <a:r>
              <a:rPr lang="en-US" sz="2400" dirty="0" smtClean="0">
                <a:solidFill>
                  <a:schemeClr val="tx1"/>
                </a:solidFill>
              </a:rPr>
              <a:t>Ace</a:t>
            </a:r>
            <a:endParaRPr lang="fa-IR" sz="2400" dirty="0" smtClean="0">
              <a:solidFill>
                <a:schemeClr val="tx1"/>
              </a:solidFill>
            </a:endParaRP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rPr>
              <a:t>ما رؤیای شما را به حقیقت مبل می‌کنیم.</a:t>
            </a:r>
            <a:r>
              <a:rPr lang="en-US" sz="1400" dirty="0" smtClean="0">
                <a:solidFill>
                  <a:schemeClr val="tx1"/>
                </a:solidFill>
              </a:rPr>
              <a:t> “</a:t>
            </a:r>
            <a:endParaRPr lang="en-US" sz="1400" dirty="0">
              <a:solidFill>
                <a:schemeClr val="tx1"/>
              </a:solidFill>
            </a:endParaRPr>
          </a:p>
        </p:txBody>
      </p:sp>
      <p:sp>
        <p:nvSpPr>
          <p:cNvPr id="11" name="Rounded Rectangular Callout 10"/>
          <p:cNvSpPr/>
          <p:nvPr/>
        </p:nvSpPr>
        <p:spPr>
          <a:xfrm>
            <a:off x="4038600" y="1600200"/>
            <a:ext cx="2362200" cy="1447800"/>
          </a:xfrm>
          <a:prstGeom prst="wedgeRoundRectCallout">
            <a:avLst>
              <a:gd name="adj1" fmla="val 40720"/>
              <a:gd name="adj2" fmla="val 61497"/>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rtl="1"/>
            <a:r>
              <a:rPr lang="fa-IR" sz="1200" dirty="0" smtClean="0"/>
              <a:t>در واقع ما که به شما وام نمی‌دیم. بانک این کارو می‌کنه. بنابراین واقعاً توانمندی بازپرداخت شما رو بررسی نمی‌کنیم. ما فقط کارمزدمونو دریافت می‌کنیم.</a:t>
            </a:r>
            <a:endParaRPr lang="en-US" sz="1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971801"/>
            <a:ext cx="7010400" cy="954107"/>
          </a:xfrm>
          <a:prstGeom prst="rect">
            <a:avLst/>
          </a:prstGeom>
          <a:solidFill>
            <a:schemeClr val="lt1"/>
          </a:solid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2800" b="1" dirty="0" smtClean="0">
                <a:ln/>
                <a:solidFill>
                  <a:schemeClr val="accent3"/>
                </a:solidFill>
              </a:rPr>
              <a:t>چند هفته بعد، در بانک . . .</a:t>
            </a:r>
            <a:endParaRPr lang="en-US" sz="2800" b="1" dirty="0" smtClean="0">
              <a:ln/>
              <a:solidFill>
                <a:schemeClr val="accent3"/>
              </a:solidFill>
            </a:endParaRPr>
          </a:p>
          <a:p>
            <a:pPr algn="ctr"/>
            <a:endParaRPr lang="en-US" sz="2800" b="1" dirty="0">
              <a:ln/>
              <a:solidFill>
                <a:schemeClr val="accent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6 Bank 1.jpg"/>
          <p:cNvPicPr>
            <a:picLocks noChangeAspect="1"/>
          </p:cNvPicPr>
          <p:nvPr/>
        </p:nvPicPr>
        <p:blipFill>
          <a:blip r:embed="rId3" cstate="print"/>
          <a:srcRect/>
          <a:stretch>
            <a:fillRect/>
          </a:stretch>
        </p:blipFill>
        <p:spPr bwMode="auto">
          <a:xfrm>
            <a:off x="0" y="304800"/>
            <a:ext cx="9144000" cy="6248400"/>
          </a:xfrm>
          <a:prstGeom prst="rect">
            <a:avLst/>
          </a:prstGeom>
          <a:noFill/>
          <a:ln w="9525">
            <a:noFill/>
            <a:miter lim="800000"/>
            <a:headEnd/>
            <a:tailEnd/>
          </a:ln>
        </p:spPr>
      </p:pic>
      <p:sp>
        <p:nvSpPr>
          <p:cNvPr id="6" name="Rounded Rectangular Callout 5"/>
          <p:cNvSpPr/>
          <p:nvPr/>
        </p:nvSpPr>
        <p:spPr>
          <a:xfrm>
            <a:off x="5562600" y="2286000"/>
            <a:ext cx="1828800" cy="990600"/>
          </a:xfrm>
          <a:prstGeom prst="wedgeRoundRectCallout">
            <a:avLst>
              <a:gd name="adj1" fmla="val -11406"/>
              <a:gd name="adj2" fmla="val 8884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1400" dirty="0" smtClean="0"/>
              <a:t>فایل‌های وام‌های رهنی جدید</a:t>
            </a:r>
            <a:endParaRPr lang="en-US" sz="1400" dirty="0"/>
          </a:p>
        </p:txBody>
      </p:sp>
      <p:sp>
        <p:nvSpPr>
          <p:cNvPr id="7" name="Rounded Rectangular Callout 6"/>
          <p:cNvSpPr/>
          <p:nvPr/>
        </p:nvSpPr>
        <p:spPr>
          <a:xfrm>
            <a:off x="2743200" y="1905000"/>
            <a:ext cx="2667000" cy="1447800"/>
          </a:xfrm>
          <a:prstGeom prst="wedgeRoundRectCallout">
            <a:avLst>
              <a:gd name="adj1" fmla="val -58368"/>
              <a:gd name="adj2" fmla="val 4085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Low" rtl="1"/>
            <a:r>
              <a:rPr lang="fa-IR" sz="1200" dirty="0" smtClean="0"/>
              <a:t>بهتره از شر این وام‌های رهنی به‌ درد نخور خلاص شم. دارن بانکو به گند می‌کشن. خوشبختانه دوستان نیویورکی باهوش ما اونا رو می‌خرن و معجزۀ مالی به راه می‌ندازن. همین الان خبرشون می‌کنم.</a:t>
            </a:r>
            <a:endParaRPr lang="en-US" sz="1200" dirty="0" smtClean="0"/>
          </a:p>
          <a:p>
            <a:pPr algn="justLow" rtl="1"/>
            <a:endParaRPr lang="en-US" sz="1200" dirty="0"/>
          </a:p>
        </p:txBody>
      </p:sp>
      <p:sp>
        <p:nvSpPr>
          <p:cNvPr id="9" name="Rectangle 8"/>
          <p:cNvSpPr/>
          <p:nvPr/>
        </p:nvSpPr>
        <p:spPr>
          <a:xfrm>
            <a:off x="1905000" y="381000"/>
            <a:ext cx="4724400" cy="1447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2400" dirty="0" smtClean="0">
                <a:solidFill>
                  <a:schemeClr val="tx1"/>
                </a:solidFill>
              </a:rPr>
              <a:t>اولین بانک سرزمین بانک‌ها</a:t>
            </a:r>
          </a:p>
          <a:p>
            <a:pPr algn="ctr" rtl="1"/>
            <a:endParaRPr lang="fa-IR" sz="1600" dirty="0" smtClean="0">
              <a:solidFill>
                <a:schemeClr val="tx1"/>
              </a:solidFill>
            </a:endParaRPr>
          </a:p>
          <a:p>
            <a:pPr algn="ctr" rtl="1"/>
            <a:r>
              <a:rPr lang="en-US" sz="1400" dirty="0" smtClean="0">
                <a:solidFill>
                  <a:schemeClr val="tx1"/>
                </a:solidFill>
                <a:cs typeface="B Nazanin"/>
              </a:rPr>
              <a:t>”</a:t>
            </a:r>
            <a:r>
              <a:rPr lang="fa-IR" sz="1400" dirty="0" smtClean="0">
                <a:solidFill>
                  <a:schemeClr val="tx1"/>
                </a:solidFill>
                <a:cs typeface="B Nazanin"/>
              </a:rPr>
              <a:t>حساب شب عید خودتان را امروز افتتاح کنید.</a:t>
            </a:r>
            <a:r>
              <a:rPr lang="en-US" sz="1400" dirty="0" smtClean="0">
                <a:solidFill>
                  <a:schemeClr val="tx1"/>
                </a:solidFill>
              </a:rPr>
              <a:t>“</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971801"/>
            <a:ext cx="8001000" cy="954107"/>
          </a:xfrm>
          <a:prstGeom prst="rect">
            <a:avLst/>
          </a:prstGeom>
          <a:solidFill>
            <a:schemeClr val="lt1"/>
          </a:solid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fa-IR" sz="2800" b="1" dirty="0" smtClean="0">
                <a:ln/>
                <a:solidFill>
                  <a:schemeClr val="accent3"/>
                </a:solidFill>
              </a:rPr>
              <a:t>ببینیم دوستان باهوش نیویورکی چه می‌کنند...</a:t>
            </a:r>
            <a:endParaRPr lang="en-US" sz="2800" b="1" dirty="0" smtClean="0">
              <a:ln/>
              <a:solidFill>
                <a:schemeClr val="accent3"/>
              </a:solidFill>
            </a:endParaRPr>
          </a:p>
          <a:p>
            <a:pPr algn="ctr" rtl="1"/>
            <a:endParaRPr lang="en-US" sz="2800" b="1" dirty="0">
              <a:ln/>
              <a:solidFill>
                <a:schemeClr val="accent3"/>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1318</TotalTime>
  <Words>2054</Words>
  <Application>Microsoft Office PowerPoint</Application>
  <PresentationFormat>On-screen Show (4:3)</PresentationFormat>
  <Paragraphs>227</Paragraphs>
  <Slides>46</Slides>
  <Notes>44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Aspect</vt:lpstr>
      <vt:lpstr>Subprime Primer</vt:lpstr>
      <vt:lpstr>آغازگر وام‌های‌ دون‌اعتبار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Base>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vaio</dc:creator>
  <cp:lastModifiedBy>radpour</cp:lastModifiedBy>
  <cp:revision>179</cp:revision>
  <dcterms:created xsi:type="dcterms:W3CDTF">2008-02-14T21:45:20Z</dcterms:created>
  <dcterms:modified xsi:type="dcterms:W3CDTF">2011-12-10T17:29:46Z</dcterms:modified>
</cp:coreProperties>
</file>