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diagrams/data24.xml" ContentType="application/vnd.openxmlformats-officedocument.drawingml.diagramData+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diagrams/layout28.xml" ContentType="application/vnd.openxmlformats-officedocument.drawingml.diagramLayou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diagrams/colors20.xml" ContentType="application/vnd.openxmlformats-officedocument.drawingml.diagramColors+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Override PartName="/ppt/diagrams/quickStyle19.xml" ContentType="application/vnd.openxmlformats-officedocument.drawingml.diagramStyle+xml"/>
  <Override PartName="/ppt/notesSlides/notesSlide36.xml" ContentType="application/vnd.openxmlformats-officedocument.presentationml.notesSlid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diagrams/quickStyle26.xml" ContentType="application/vnd.openxmlformats-officedocument.drawingml.diagramStyle+xml"/>
  <Override PartName="/ppt/diagrams/drawing27.xml" ContentType="application/vnd.ms-office.drawingml.diagramDrawing+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notesSlides/notesSlide32.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diagrams/drawing9.xml" ContentType="application/vnd.ms-office.drawingml.diagramDrawing+xml"/>
  <Override PartName="/ppt/notesSlides/notesSlide21.xml" ContentType="application/vnd.openxmlformats-officedocument.presentationml.notesSlide+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notesSlides/notesSlide50.xml" ContentType="application/vnd.openxmlformats-officedocument.presentationml.notesSlide+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charts/chart1.xml" ContentType="application/vnd.openxmlformats-officedocument.drawingml.chart+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diagrams/data23.xml" ContentType="application/vnd.openxmlformats-officedocument.drawingml.diagramData+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notesSlides/notesSlide26.xml" ContentType="application/vnd.openxmlformats-officedocument.presentationml.notesSlide+xml"/>
  <Override PartName="/ppt/diagrams/drawing17.xml" ContentType="application/vnd.ms-office.drawingml.diagramDrawing+xml"/>
  <Override PartName="/ppt/notesSlides/notesSlide44.xml" ContentType="application/vnd.openxmlformats-officedocument.presentationml.notesSlide+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40.xml" ContentType="application/vnd.openxmlformats-officedocument.presentationml.notesSlide+xml"/>
  <Override PartName="/ppt/diagrams/quickStyle23.xml" ContentType="application/vnd.openxmlformats-officedocument.drawingml.diagramStyle+xml"/>
  <Override PartName="/ppt/diagrams/drawing24.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diagrams/quickStyle29.xml" ContentType="application/vnd.openxmlformats-officedocument.drawingml.diagramStyle+xml"/>
  <Override PartName="/ppt/slides/slide51.xml" ContentType="application/vnd.openxmlformats-officedocument.presentationml.slide+xml"/>
  <Override PartName="/ppt/diagrams/quickStyle18.xml" ContentType="application/vnd.openxmlformats-officedocument.drawingml.diagramStyle+xml"/>
  <Override PartName="/ppt/notesSlides/notesSlide53.xml" ContentType="application/vnd.openxmlformats-officedocument.presentationml.notesSlid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notesSlides/notesSlide42.xml" ContentType="application/vnd.openxmlformats-officedocument.presentationml.notesSlide+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diagrams/colors28.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0" r:id="rId1"/>
  </p:sldMasterIdLst>
  <p:notesMasterIdLst>
    <p:notesMasterId r:id="rId60"/>
  </p:notesMasterIdLst>
  <p:sldIdLst>
    <p:sldId id="277" r:id="rId2"/>
    <p:sldId id="257" r:id="rId3"/>
    <p:sldId id="262" r:id="rId4"/>
    <p:sldId id="301" r:id="rId5"/>
    <p:sldId id="302" r:id="rId6"/>
    <p:sldId id="304" r:id="rId7"/>
    <p:sldId id="286" r:id="rId8"/>
    <p:sldId id="287" r:id="rId9"/>
    <p:sldId id="290" r:id="rId10"/>
    <p:sldId id="292" r:id="rId11"/>
    <p:sldId id="293" r:id="rId12"/>
    <p:sldId id="295" r:id="rId13"/>
    <p:sldId id="294" r:id="rId14"/>
    <p:sldId id="296" r:id="rId15"/>
    <p:sldId id="297" r:id="rId16"/>
    <p:sldId id="326" r:id="rId17"/>
    <p:sldId id="298" r:id="rId18"/>
    <p:sldId id="305" r:id="rId19"/>
    <p:sldId id="299" r:id="rId20"/>
    <p:sldId id="300" r:id="rId21"/>
    <p:sldId id="285" r:id="rId22"/>
    <p:sldId id="336" r:id="rId23"/>
    <p:sldId id="337" r:id="rId24"/>
    <p:sldId id="259" r:id="rId25"/>
    <p:sldId id="266" r:id="rId26"/>
    <p:sldId id="261" r:id="rId27"/>
    <p:sldId id="306" r:id="rId28"/>
    <p:sldId id="307" r:id="rId29"/>
    <p:sldId id="308" r:id="rId30"/>
    <p:sldId id="309" r:id="rId31"/>
    <p:sldId id="260" r:id="rId32"/>
    <p:sldId id="310" r:id="rId33"/>
    <p:sldId id="311" r:id="rId34"/>
    <p:sldId id="312" r:id="rId35"/>
    <p:sldId id="313" r:id="rId36"/>
    <p:sldId id="314" r:id="rId37"/>
    <p:sldId id="315" r:id="rId38"/>
    <p:sldId id="316" r:id="rId39"/>
    <p:sldId id="278" r:id="rId40"/>
    <p:sldId id="280" r:id="rId41"/>
    <p:sldId id="281" r:id="rId42"/>
    <p:sldId id="279" r:id="rId43"/>
    <p:sldId id="282" r:id="rId44"/>
    <p:sldId id="273" r:id="rId45"/>
    <p:sldId id="271" r:id="rId46"/>
    <p:sldId id="327" r:id="rId47"/>
    <p:sldId id="333" r:id="rId48"/>
    <p:sldId id="334" r:id="rId49"/>
    <p:sldId id="332" r:id="rId50"/>
    <p:sldId id="267" r:id="rId51"/>
    <p:sldId id="268" r:id="rId52"/>
    <p:sldId id="321" r:id="rId53"/>
    <p:sldId id="322" r:id="rId54"/>
    <p:sldId id="323" r:id="rId55"/>
    <p:sldId id="328" r:id="rId56"/>
    <p:sldId id="331" r:id="rId57"/>
    <p:sldId id="335" r:id="rId58"/>
    <p:sldId id="276" r:id="rId5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Sheet1!$D$6</c:f>
              <c:strCache>
                <c:ptCount val="1"/>
                <c:pt idx="0">
                  <c:v>Sale</c:v>
                </c:pt>
              </c:strCache>
            </c:strRef>
          </c:tx>
          <c:spPr>
            <a:ln>
              <a:solidFill>
                <a:schemeClr val="tx1">
                  <a:lumMod val="95000"/>
                  <a:lumOff val="5000"/>
                </a:schemeClr>
              </a:solidFill>
            </a:ln>
          </c:spPr>
          <c:marker>
            <c:symbol val="none"/>
          </c:marker>
          <c:cat>
            <c:numRef>
              <c:f>Sheet1!$E$5:$N$5</c:f>
              <c:numCache>
                <c:formatCode>General</c:formatCode>
                <c:ptCount val="10"/>
                <c:pt idx="0">
                  <c:v>80</c:v>
                </c:pt>
                <c:pt idx="1">
                  <c:v>81</c:v>
                </c:pt>
                <c:pt idx="2">
                  <c:v>82</c:v>
                </c:pt>
                <c:pt idx="3">
                  <c:v>83</c:v>
                </c:pt>
                <c:pt idx="4">
                  <c:v>84</c:v>
                </c:pt>
                <c:pt idx="5">
                  <c:v>85</c:v>
                </c:pt>
                <c:pt idx="6">
                  <c:v>86</c:v>
                </c:pt>
                <c:pt idx="7">
                  <c:v>87</c:v>
                </c:pt>
                <c:pt idx="8">
                  <c:v>89</c:v>
                </c:pt>
                <c:pt idx="9">
                  <c:v>90</c:v>
                </c:pt>
              </c:numCache>
            </c:numRef>
          </c:cat>
          <c:val>
            <c:numRef>
              <c:f>Sheet1!$E$6:$N$6</c:f>
              <c:numCache>
                <c:formatCode>General</c:formatCode>
                <c:ptCount val="10"/>
                <c:pt idx="0">
                  <c:v>100</c:v>
                </c:pt>
                <c:pt idx="1">
                  <c:v>102.5</c:v>
                </c:pt>
                <c:pt idx="2">
                  <c:v>105.06249999999997</c:v>
                </c:pt>
                <c:pt idx="3">
                  <c:v>107.68906249999995</c:v>
                </c:pt>
                <c:pt idx="4">
                  <c:v>110.38128906249995</c:v>
                </c:pt>
                <c:pt idx="5">
                  <c:v>113.1408212890627</c:v>
                </c:pt>
                <c:pt idx="6">
                  <c:v>115.96934182128898</c:v>
                </c:pt>
                <c:pt idx="7">
                  <c:v>118.86857536682076</c:v>
                </c:pt>
                <c:pt idx="8">
                  <c:v>121.84028975099173</c:v>
                </c:pt>
                <c:pt idx="9">
                  <c:v>124.88629699476651</c:v>
                </c:pt>
              </c:numCache>
            </c:numRef>
          </c:val>
        </c:ser>
        <c:ser>
          <c:idx val="1"/>
          <c:order val="1"/>
          <c:tx>
            <c:strRef>
              <c:f>Sheet1!$D$7</c:f>
              <c:strCache>
                <c:ptCount val="1"/>
                <c:pt idx="0">
                  <c:v>Cost</c:v>
                </c:pt>
              </c:strCache>
            </c:strRef>
          </c:tx>
          <c:spPr>
            <a:ln>
              <a:solidFill>
                <a:srgbClr val="FFFF00"/>
              </a:solidFill>
            </a:ln>
          </c:spPr>
          <c:marker>
            <c:symbol val="none"/>
          </c:marker>
          <c:cat>
            <c:numRef>
              <c:f>Sheet1!$E$5:$N$5</c:f>
              <c:numCache>
                <c:formatCode>General</c:formatCode>
                <c:ptCount val="10"/>
                <c:pt idx="0">
                  <c:v>80</c:v>
                </c:pt>
                <c:pt idx="1">
                  <c:v>81</c:v>
                </c:pt>
                <c:pt idx="2">
                  <c:v>82</c:v>
                </c:pt>
                <c:pt idx="3">
                  <c:v>83</c:v>
                </c:pt>
                <c:pt idx="4">
                  <c:v>84</c:v>
                </c:pt>
                <c:pt idx="5">
                  <c:v>85</c:v>
                </c:pt>
                <c:pt idx="6">
                  <c:v>86</c:v>
                </c:pt>
                <c:pt idx="7">
                  <c:v>87</c:v>
                </c:pt>
                <c:pt idx="8">
                  <c:v>89</c:v>
                </c:pt>
                <c:pt idx="9">
                  <c:v>90</c:v>
                </c:pt>
              </c:numCache>
            </c:numRef>
          </c:cat>
          <c:val>
            <c:numRef>
              <c:f>Sheet1!$E$7:$N$7</c:f>
              <c:numCache>
                <c:formatCode>General</c:formatCode>
                <c:ptCount val="10"/>
                <c:pt idx="0">
                  <c:v>40</c:v>
                </c:pt>
                <c:pt idx="1">
                  <c:v>45.4</c:v>
                </c:pt>
                <c:pt idx="2">
                  <c:v>52.527800000000006</c:v>
                </c:pt>
                <c:pt idx="3">
                  <c:v>61.352470399999994</c:v>
                </c:pt>
                <c:pt idx="4">
                  <c:v>67.180955087999948</c:v>
                </c:pt>
                <c:pt idx="5">
                  <c:v>75.377031608735948</c:v>
                </c:pt>
                <c:pt idx="6">
                  <c:v>88.040372919003588</c:v>
                </c:pt>
                <c:pt idx="7">
                  <c:v>107.23317421534639</c:v>
                </c:pt>
                <c:pt idx="8">
                  <c:v>123.5172976711914</c:v>
                </c:pt>
                <c:pt idx="9">
                  <c:v>142.57173140785511</c:v>
                </c:pt>
              </c:numCache>
            </c:numRef>
          </c:val>
        </c:ser>
        <c:ser>
          <c:idx val="2"/>
          <c:order val="2"/>
          <c:tx>
            <c:strRef>
              <c:f>Sheet1!$D$8</c:f>
              <c:strCache>
                <c:ptCount val="1"/>
                <c:pt idx="0">
                  <c:v>Profit</c:v>
                </c:pt>
              </c:strCache>
            </c:strRef>
          </c:tx>
          <c:spPr>
            <a:ln cap="rnd">
              <a:solidFill>
                <a:srgbClr val="FF0000"/>
              </a:solidFill>
            </a:ln>
          </c:spPr>
          <c:marker>
            <c:symbol val="none"/>
          </c:marker>
          <c:cat>
            <c:numRef>
              <c:f>Sheet1!$E$5:$N$5</c:f>
              <c:numCache>
                <c:formatCode>General</c:formatCode>
                <c:ptCount val="10"/>
                <c:pt idx="0">
                  <c:v>80</c:v>
                </c:pt>
                <c:pt idx="1">
                  <c:v>81</c:v>
                </c:pt>
                <c:pt idx="2">
                  <c:v>82</c:v>
                </c:pt>
                <c:pt idx="3">
                  <c:v>83</c:v>
                </c:pt>
                <c:pt idx="4">
                  <c:v>84</c:v>
                </c:pt>
                <c:pt idx="5">
                  <c:v>85</c:v>
                </c:pt>
                <c:pt idx="6">
                  <c:v>86</c:v>
                </c:pt>
                <c:pt idx="7">
                  <c:v>87</c:v>
                </c:pt>
                <c:pt idx="8">
                  <c:v>89</c:v>
                </c:pt>
                <c:pt idx="9">
                  <c:v>90</c:v>
                </c:pt>
              </c:numCache>
            </c:numRef>
          </c:cat>
          <c:val>
            <c:numRef>
              <c:f>Sheet1!$E$8:$N$8</c:f>
              <c:numCache>
                <c:formatCode>General</c:formatCode>
                <c:ptCount val="10"/>
                <c:pt idx="0">
                  <c:v>60</c:v>
                </c:pt>
                <c:pt idx="1">
                  <c:v>57.100000000000009</c:v>
                </c:pt>
                <c:pt idx="2">
                  <c:v>52.534699999999972</c:v>
                </c:pt>
                <c:pt idx="3">
                  <c:v>46.336592099999969</c:v>
                </c:pt>
                <c:pt idx="4">
                  <c:v>43.20033397450019</c:v>
                </c:pt>
                <c:pt idx="5">
                  <c:v>37.763789680326454</c:v>
                </c:pt>
                <c:pt idx="6">
                  <c:v>27.928968902285376</c:v>
                </c:pt>
                <c:pt idx="7">
                  <c:v>11.635401151474808</c:v>
                </c:pt>
                <c:pt idx="8">
                  <c:v>-1.6770079201994161</c:v>
                </c:pt>
                <c:pt idx="9">
                  <c:v>-17.685434413088601</c:v>
                </c:pt>
              </c:numCache>
            </c:numRef>
          </c:val>
        </c:ser>
        <c:marker val="1"/>
        <c:axId val="49273472"/>
        <c:axId val="49275264"/>
      </c:lineChart>
      <c:catAx>
        <c:axId val="49273472"/>
        <c:scaling>
          <c:orientation val="minMax"/>
        </c:scaling>
        <c:axPos val="b"/>
        <c:numFmt formatCode="General" sourceLinked="1"/>
        <c:majorTickMark val="none"/>
        <c:tickLblPos val="nextTo"/>
        <c:txPr>
          <a:bodyPr/>
          <a:lstStyle/>
          <a:p>
            <a:pPr>
              <a:defRPr lang="fa-IR"/>
            </a:pPr>
            <a:endParaRPr lang="en-US"/>
          </a:p>
        </c:txPr>
        <c:crossAx val="49275264"/>
        <c:crosses val="autoZero"/>
        <c:auto val="1"/>
        <c:lblAlgn val="ctr"/>
        <c:lblOffset val="100"/>
      </c:catAx>
      <c:valAx>
        <c:axId val="49275264"/>
        <c:scaling>
          <c:orientation val="minMax"/>
        </c:scaling>
        <c:axPos val="l"/>
        <c:numFmt formatCode="General" sourceLinked="1"/>
        <c:majorTickMark val="none"/>
        <c:tickLblPos val="nextTo"/>
        <c:txPr>
          <a:bodyPr/>
          <a:lstStyle/>
          <a:p>
            <a:pPr>
              <a:defRPr lang="fa-IR"/>
            </a:pPr>
            <a:endParaRPr lang="en-US"/>
          </a:p>
        </c:txPr>
        <c:crossAx val="49273472"/>
        <c:crosses val="autoZero"/>
        <c:crossBetween val="between"/>
      </c:valAx>
      <c:spPr>
        <a:ln>
          <a:solidFill>
            <a:schemeClr val="tx1"/>
          </a:solidFill>
        </a:ln>
      </c:spPr>
    </c:plotArea>
    <c:legend>
      <c:legendPos val="b"/>
      <c:layout/>
      <c:txPr>
        <a:bodyPr/>
        <a:lstStyle/>
        <a:p>
          <a:pPr>
            <a:defRPr lang="fa-IR"/>
          </a:pPr>
          <a:endParaRPr lang="en-US"/>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B52A6-6A33-4C7D-9147-497C3F0E987A}" type="doc">
      <dgm:prSet loTypeId="urn:microsoft.com/office/officeart/2005/8/layout/matrix3" loCatId="matrix" qsTypeId="urn:microsoft.com/office/officeart/2005/8/quickstyle/3d2" qsCatId="3D" csTypeId="urn:microsoft.com/office/officeart/2005/8/colors/colorful1" csCatId="colorful" phldr="1"/>
      <dgm:spPr/>
      <dgm:t>
        <a:bodyPr/>
        <a:lstStyle/>
        <a:p>
          <a:pPr rtl="1"/>
          <a:endParaRPr lang="fa-IR"/>
        </a:p>
      </dgm:t>
    </dgm:pt>
    <dgm:pt modelId="{7C179F08-8C24-4629-B25D-F4FA57B72F7E}">
      <dgm:prSet/>
      <dgm:spPr/>
      <dgm:t>
        <a:bodyPr/>
        <a:lstStyle/>
        <a:p>
          <a:pPr rtl="1"/>
          <a:r>
            <a:rPr lang="fa-IR" smtClean="0"/>
            <a:t>محیط زیست</a:t>
          </a:r>
          <a:endParaRPr lang="fa-IR" dirty="0"/>
        </a:p>
      </dgm:t>
    </dgm:pt>
    <dgm:pt modelId="{5D1A3039-8C47-4622-98C4-2055C3195EAC}" type="parTrans" cxnId="{221A5B94-27BE-48BD-9A9A-EF12DF15D12E}">
      <dgm:prSet/>
      <dgm:spPr/>
      <dgm:t>
        <a:bodyPr/>
        <a:lstStyle/>
        <a:p>
          <a:pPr rtl="1"/>
          <a:endParaRPr lang="fa-IR"/>
        </a:p>
      </dgm:t>
    </dgm:pt>
    <dgm:pt modelId="{2543357B-1FCF-4119-9F8A-742DACB0C9AA}" type="sibTrans" cxnId="{221A5B94-27BE-48BD-9A9A-EF12DF15D12E}">
      <dgm:prSet/>
      <dgm:spPr/>
      <dgm:t>
        <a:bodyPr/>
        <a:lstStyle/>
        <a:p>
          <a:pPr rtl="1"/>
          <a:endParaRPr lang="fa-IR"/>
        </a:p>
      </dgm:t>
    </dgm:pt>
    <dgm:pt modelId="{015BB3E0-E419-49AA-AEC3-A976BA393828}">
      <dgm:prSet/>
      <dgm:spPr/>
      <dgm:t>
        <a:bodyPr/>
        <a:lstStyle/>
        <a:p>
          <a:pPr rtl="1"/>
          <a:r>
            <a:rPr lang="fa-IR" smtClean="0"/>
            <a:t>اقتصاد خرد</a:t>
          </a:r>
          <a:endParaRPr lang="fa-IR" dirty="0"/>
        </a:p>
      </dgm:t>
    </dgm:pt>
    <dgm:pt modelId="{2AE64CC1-1E6C-4B8C-A6BE-D62DFE4EF1AB}" type="parTrans" cxnId="{57E6751A-828E-4674-828B-4064AC97CD8F}">
      <dgm:prSet/>
      <dgm:spPr/>
      <dgm:t>
        <a:bodyPr/>
        <a:lstStyle/>
        <a:p>
          <a:pPr rtl="1"/>
          <a:endParaRPr lang="fa-IR"/>
        </a:p>
      </dgm:t>
    </dgm:pt>
    <dgm:pt modelId="{9C2C90B6-6BF7-43DE-A580-0DE262CA77D7}" type="sibTrans" cxnId="{57E6751A-828E-4674-828B-4064AC97CD8F}">
      <dgm:prSet/>
      <dgm:spPr/>
      <dgm:t>
        <a:bodyPr/>
        <a:lstStyle/>
        <a:p>
          <a:pPr rtl="1"/>
          <a:endParaRPr lang="fa-IR"/>
        </a:p>
      </dgm:t>
    </dgm:pt>
    <dgm:pt modelId="{26519919-205C-4C85-A03A-13875E01553F}">
      <dgm:prSet/>
      <dgm:spPr/>
      <dgm:t>
        <a:bodyPr/>
        <a:lstStyle/>
        <a:p>
          <a:pPr rtl="1"/>
          <a:r>
            <a:rPr lang="fa-IR" dirty="0" smtClean="0"/>
            <a:t>اقتصاد سیاسی</a:t>
          </a:r>
          <a:endParaRPr lang="fa-IR" dirty="0"/>
        </a:p>
      </dgm:t>
    </dgm:pt>
    <dgm:pt modelId="{38EC0123-EC49-45FF-BA2C-EF353627D093}" type="parTrans" cxnId="{BD12AD05-403E-4D9C-8E06-C9550E861564}">
      <dgm:prSet/>
      <dgm:spPr/>
      <dgm:t>
        <a:bodyPr/>
        <a:lstStyle/>
        <a:p>
          <a:pPr rtl="1"/>
          <a:endParaRPr lang="fa-IR"/>
        </a:p>
      </dgm:t>
    </dgm:pt>
    <dgm:pt modelId="{0A7733CB-7FF8-4D3C-88A9-F986DCB8F4A4}" type="sibTrans" cxnId="{BD12AD05-403E-4D9C-8E06-C9550E861564}">
      <dgm:prSet/>
      <dgm:spPr/>
      <dgm:t>
        <a:bodyPr/>
        <a:lstStyle/>
        <a:p>
          <a:pPr rtl="1"/>
          <a:endParaRPr lang="fa-IR"/>
        </a:p>
      </dgm:t>
    </dgm:pt>
    <dgm:pt modelId="{BE7C06D6-2A3A-4F63-8096-D706B837BB44}">
      <dgm:prSet/>
      <dgm:spPr/>
      <dgm:t>
        <a:bodyPr/>
        <a:lstStyle/>
        <a:p>
          <a:pPr rtl="1"/>
          <a:r>
            <a:rPr lang="fa-IR" smtClean="0"/>
            <a:t>اقتصاد کلان</a:t>
          </a:r>
          <a:endParaRPr lang="fa-IR" dirty="0"/>
        </a:p>
      </dgm:t>
    </dgm:pt>
    <dgm:pt modelId="{4362226B-E922-4B50-9AE6-17A2C09DA7F6}" type="parTrans" cxnId="{22BCC786-24B3-47B4-AFE6-713FCA206401}">
      <dgm:prSet/>
      <dgm:spPr/>
      <dgm:t>
        <a:bodyPr/>
        <a:lstStyle/>
        <a:p>
          <a:pPr rtl="1"/>
          <a:endParaRPr lang="fa-IR"/>
        </a:p>
      </dgm:t>
    </dgm:pt>
    <dgm:pt modelId="{8692133D-4B01-47C7-93E1-5D9C15BBF9ED}" type="sibTrans" cxnId="{22BCC786-24B3-47B4-AFE6-713FCA206401}">
      <dgm:prSet/>
      <dgm:spPr/>
      <dgm:t>
        <a:bodyPr/>
        <a:lstStyle/>
        <a:p>
          <a:pPr rtl="1"/>
          <a:endParaRPr lang="fa-IR"/>
        </a:p>
      </dgm:t>
    </dgm:pt>
    <dgm:pt modelId="{3984B171-6347-41D0-B882-D7078E41DC2C}" type="pres">
      <dgm:prSet presAssocID="{247B52A6-6A33-4C7D-9147-497C3F0E987A}" presName="matrix" presStyleCnt="0">
        <dgm:presLayoutVars>
          <dgm:chMax val="1"/>
          <dgm:dir/>
          <dgm:resizeHandles val="exact"/>
        </dgm:presLayoutVars>
      </dgm:prSet>
      <dgm:spPr/>
      <dgm:t>
        <a:bodyPr/>
        <a:lstStyle/>
        <a:p>
          <a:endParaRPr lang="en-US"/>
        </a:p>
      </dgm:t>
    </dgm:pt>
    <dgm:pt modelId="{4C2BFE13-A68F-41B0-873F-E009C41D403E}" type="pres">
      <dgm:prSet presAssocID="{247B52A6-6A33-4C7D-9147-497C3F0E987A}" presName="diamond" presStyleLbl="bgShp" presStyleIdx="0" presStyleCnt="1"/>
      <dgm:spPr/>
    </dgm:pt>
    <dgm:pt modelId="{1B4391A9-FB50-4356-A01A-38BDBB0DC998}" type="pres">
      <dgm:prSet presAssocID="{247B52A6-6A33-4C7D-9147-497C3F0E987A}" presName="quad1" presStyleLbl="node1" presStyleIdx="0" presStyleCnt="4">
        <dgm:presLayoutVars>
          <dgm:chMax val="0"/>
          <dgm:chPref val="0"/>
          <dgm:bulletEnabled val="1"/>
        </dgm:presLayoutVars>
      </dgm:prSet>
      <dgm:spPr/>
      <dgm:t>
        <a:bodyPr/>
        <a:lstStyle/>
        <a:p>
          <a:pPr rtl="1"/>
          <a:endParaRPr lang="fa-IR"/>
        </a:p>
      </dgm:t>
    </dgm:pt>
    <dgm:pt modelId="{1F6E010C-A6A7-4C52-86EF-7CA3D23E1CFC}" type="pres">
      <dgm:prSet presAssocID="{247B52A6-6A33-4C7D-9147-497C3F0E987A}" presName="quad2" presStyleLbl="node1" presStyleIdx="1" presStyleCnt="4">
        <dgm:presLayoutVars>
          <dgm:chMax val="0"/>
          <dgm:chPref val="0"/>
          <dgm:bulletEnabled val="1"/>
        </dgm:presLayoutVars>
      </dgm:prSet>
      <dgm:spPr/>
      <dgm:t>
        <a:bodyPr/>
        <a:lstStyle/>
        <a:p>
          <a:pPr rtl="1"/>
          <a:endParaRPr lang="fa-IR"/>
        </a:p>
      </dgm:t>
    </dgm:pt>
    <dgm:pt modelId="{3891DAAF-7348-4181-8BAF-A3F58C4C0DD8}" type="pres">
      <dgm:prSet presAssocID="{247B52A6-6A33-4C7D-9147-497C3F0E987A}" presName="quad3" presStyleLbl="node1" presStyleIdx="2" presStyleCnt="4">
        <dgm:presLayoutVars>
          <dgm:chMax val="0"/>
          <dgm:chPref val="0"/>
          <dgm:bulletEnabled val="1"/>
        </dgm:presLayoutVars>
      </dgm:prSet>
      <dgm:spPr/>
      <dgm:t>
        <a:bodyPr/>
        <a:lstStyle/>
        <a:p>
          <a:endParaRPr lang="en-US"/>
        </a:p>
      </dgm:t>
    </dgm:pt>
    <dgm:pt modelId="{80B4C7EA-9174-4183-B1A7-2F6808B58F63}" type="pres">
      <dgm:prSet presAssocID="{247B52A6-6A33-4C7D-9147-497C3F0E987A}" presName="quad4" presStyleLbl="node1" presStyleIdx="3" presStyleCnt="4">
        <dgm:presLayoutVars>
          <dgm:chMax val="0"/>
          <dgm:chPref val="0"/>
          <dgm:bulletEnabled val="1"/>
        </dgm:presLayoutVars>
      </dgm:prSet>
      <dgm:spPr/>
      <dgm:t>
        <a:bodyPr/>
        <a:lstStyle/>
        <a:p>
          <a:pPr rtl="1"/>
          <a:endParaRPr lang="fa-IR"/>
        </a:p>
      </dgm:t>
    </dgm:pt>
  </dgm:ptLst>
  <dgm:cxnLst>
    <dgm:cxn modelId="{26D32296-B70C-4D8F-B8DF-B02CF40ED3FC}" type="presOf" srcId="{015BB3E0-E419-49AA-AEC3-A976BA393828}" destId="{1F6E010C-A6A7-4C52-86EF-7CA3D23E1CFC}" srcOrd="0" destOrd="0" presId="urn:microsoft.com/office/officeart/2005/8/layout/matrix3"/>
    <dgm:cxn modelId="{22BCC786-24B3-47B4-AFE6-713FCA206401}" srcId="{247B52A6-6A33-4C7D-9147-497C3F0E987A}" destId="{BE7C06D6-2A3A-4F63-8096-D706B837BB44}" srcOrd="3" destOrd="0" parTransId="{4362226B-E922-4B50-9AE6-17A2C09DA7F6}" sibTransId="{8692133D-4B01-47C7-93E1-5D9C15BBF9ED}"/>
    <dgm:cxn modelId="{D0C345B3-3E56-450E-B41C-13339E9340C9}" type="presOf" srcId="{247B52A6-6A33-4C7D-9147-497C3F0E987A}" destId="{3984B171-6347-41D0-B882-D7078E41DC2C}" srcOrd="0" destOrd="0" presId="urn:microsoft.com/office/officeart/2005/8/layout/matrix3"/>
    <dgm:cxn modelId="{A9EF7C90-A5CF-48A0-9879-A4DF0F43DE53}" type="presOf" srcId="{26519919-205C-4C85-A03A-13875E01553F}" destId="{3891DAAF-7348-4181-8BAF-A3F58C4C0DD8}" srcOrd="0" destOrd="0" presId="urn:microsoft.com/office/officeart/2005/8/layout/matrix3"/>
    <dgm:cxn modelId="{221A5B94-27BE-48BD-9A9A-EF12DF15D12E}" srcId="{247B52A6-6A33-4C7D-9147-497C3F0E987A}" destId="{7C179F08-8C24-4629-B25D-F4FA57B72F7E}" srcOrd="0" destOrd="0" parTransId="{5D1A3039-8C47-4622-98C4-2055C3195EAC}" sibTransId="{2543357B-1FCF-4119-9F8A-742DACB0C9AA}"/>
    <dgm:cxn modelId="{57E6751A-828E-4674-828B-4064AC97CD8F}" srcId="{247B52A6-6A33-4C7D-9147-497C3F0E987A}" destId="{015BB3E0-E419-49AA-AEC3-A976BA393828}" srcOrd="1" destOrd="0" parTransId="{2AE64CC1-1E6C-4B8C-A6BE-D62DFE4EF1AB}" sibTransId="{9C2C90B6-6BF7-43DE-A580-0DE262CA77D7}"/>
    <dgm:cxn modelId="{BD12AD05-403E-4D9C-8E06-C9550E861564}" srcId="{247B52A6-6A33-4C7D-9147-497C3F0E987A}" destId="{26519919-205C-4C85-A03A-13875E01553F}" srcOrd="2" destOrd="0" parTransId="{38EC0123-EC49-45FF-BA2C-EF353627D093}" sibTransId="{0A7733CB-7FF8-4D3C-88A9-F986DCB8F4A4}"/>
    <dgm:cxn modelId="{039BA759-EA4D-4205-AA1D-D4DBAFB4CF62}" type="presOf" srcId="{7C179F08-8C24-4629-B25D-F4FA57B72F7E}" destId="{1B4391A9-FB50-4356-A01A-38BDBB0DC998}" srcOrd="0" destOrd="0" presId="urn:microsoft.com/office/officeart/2005/8/layout/matrix3"/>
    <dgm:cxn modelId="{B6A85F77-1D21-4AED-99C5-60741C153757}" type="presOf" srcId="{BE7C06D6-2A3A-4F63-8096-D706B837BB44}" destId="{80B4C7EA-9174-4183-B1A7-2F6808B58F63}" srcOrd="0" destOrd="0" presId="urn:microsoft.com/office/officeart/2005/8/layout/matrix3"/>
    <dgm:cxn modelId="{402B83ED-186B-462E-B73D-E29AA287525A}" type="presParOf" srcId="{3984B171-6347-41D0-B882-D7078E41DC2C}" destId="{4C2BFE13-A68F-41B0-873F-E009C41D403E}" srcOrd="0" destOrd="0" presId="urn:microsoft.com/office/officeart/2005/8/layout/matrix3"/>
    <dgm:cxn modelId="{60AB8892-90F0-49EB-B3FF-AA6038557DCF}" type="presParOf" srcId="{3984B171-6347-41D0-B882-D7078E41DC2C}" destId="{1B4391A9-FB50-4356-A01A-38BDBB0DC998}" srcOrd="1" destOrd="0" presId="urn:microsoft.com/office/officeart/2005/8/layout/matrix3"/>
    <dgm:cxn modelId="{E8A0BEA1-F3AD-45F3-B951-3AD65E86836F}" type="presParOf" srcId="{3984B171-6347-41D0-B882-D7078E41DC2C}" destId="{1F6E010C-A6A7-4C52-86EF-7CA3D23E1CFC}" srcOrd="2" destOrd="0" presId="urn:microsoft.com/office/officeart/2005/8/layout/matrix3"/>
    <dgm:cxn modelId="{91A4D2EF-F06A-469B-AF99-9422A53E9400}" type="presParOf" srcId="{3984B171-6347-41D0-B882-D7078E41DC2C}" destId="{3891DAAF-7348-4181-8BAF-A3F58C4C0DD8}" srcOrd="3" destOrd="0" presId="urn:microsoft.com/office/officeart/2005/8/layout/matrix3"/>
    <dgm:cxn modelId="{1AC28FA7-42BD-4F9F-8A3F-9CA0361C1B1C}" type="presParOf" srcId="{3984B171-6347-41D0-B882-D7078E41DC2C}" destId="{80B4C7EA-9174-4183-B1A7-2F6808B58F63}"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21D288-5785-4A01-AF6C-F70485129951}" type="doc">
      <dgm:prSet loTypeId="urn:microsoft.com/office/officeart/2005/8/layout/process4" loCatId="process" qsTypeId="urn:microsoft.com/office/officeart/2005/8/quickstyle/3d2" qsCatId="3D" csTypeId="urn:microsoft.com/office/officeart/2005/8/colors/colorful1" csCatId="colorful"/>
      <dgm:spPr/>
      <dgm:t>
        <a:bodyPr/>
        <a:lstStyle/>
        <a:p>
          <a:pPr rtl="1"/>
          <a:endParaRPr lang="fa-IR"/>
        </a:p>
      </dgm:t>
    </dgm:pt>
    <dgm:pt modelId="{8D0A37AA-75E3-4F25-805C-46CF59FB03E3}">
      <dgm:prSet custT="1"/>
      <dgm:spPr/>
      <dgm:t>
        <a:bodyPr/>
        <a:lstStyle/>
        <a:p>
          <a:pPr rtl="1"/>
          <a:r>
            <a:rPr lang="fa-IR" sz="1600" dirty="0" smtClean="0">
              <a:latin typeface="Arial Unicode MS" pitchFamily="34" charset="-128"/>
              <a:ea typeface="Arial Unicode MS" pitchFamily="34" charset="-128"/>
              <a:cs typeface="Arial Unicode MS" pitchFamily="34" charset="-128"/>
            </a:rPr>
            <a:t>منابع حاصل از فروش حامل‌های انرژی از بازار انرژی خارج می‌شود و به داخل بودجه دولت می‌آید.</a:t>
          </a:r>
          <a:endParaRPr lang="en-US" sz="1600" dirty="0">
            <a:latin typeface="Arial Unicode MS" pitchFamily="34" charset="-128"/>
            <a:ea typeface="Arial Unicode MS" pitchFamily="34" charset="-128"/>
            <a:cs typeface="Arial Unicode MS" pitchFamily="34" charset="-128"/>
          </a:endParaRPr>
        </a:p>
      </dgm:t>
    </dgm:pt>
    <dgm:pt modelId="{AB0FE5B4-763C-41FD-AA1B-491A69FC4193}" type="parTrans" cxnId="{8CCAD1BD-4FDA-4D7F-AB26-186B96740880}">
      <dgm:prSet/>
      <dgm:spPr/>
      <dgm:t>
        <a:bodyPr/>
        <a:lstStyle/>
        <a:p>
          <a:pPr rtl="1"/>
          <a:endParaRPr lang="fa-IR" sz="1600">
            <a:latin typeface="Arial Unicode MS" pitchFamily="34" charset="-128"/>
            <a:ea typeface="Arial Unicode MS" pitchFamily="34" charset="-128"/>
            <a:cs typeface="Arial Unicode MS" pitchFamily="34" charset="-128"/>
          </a:endParaRPr>
        </a:p>
      </dgm:t>
    </dgm:pt>
    <dgm:pt modelId="{2B7D6DDB-3336-4CE6-B955-7AA1B07CD0F3}" type="sibTrans" cxnId="{8CCAD1BD-4FDA-4D7F-AB26-186B96740880}">
      <dgm:prSet custT="1"/>
      <dgm:spPr/>
      <dgm:t>
        <a:bodyPr/>
        <a:lstStyle/>
        <a:p>
          <a:pPr rtl="1"/>
          <a:endParaRPr lang="fa-IR" sz="1600">
            <a:latin typeface="Arial Unicode MS" pitchFamily="34" charset="-128"/>
            <a:ea typeface="Arial Unicode MS" pitchFamily="34" charset="-128"/>
            <a:cs typeface="Arial Unicode MS" pitchFamily="34" charset="-128"/>
          </a:endParaRPr>
        </a:p>
      </dgm:t>
    </dgm:pt>
    <dgm:pt modelId="{3DFDEFD0-F2F4-4DA8-987F-BDFB530804E6}">
      <dgm:prSet custT="1"/>
      <dgm:spPr/>
      <dgm:t>
        <a:bodyPr/>
        <a:lstStyle/>
        <a:p>
          <a:pPr rtl="1"/>
          <a:r>
            <a:rPr lang="fa-IR" sz="1600" dirty="0" smtClean="0">
              <a:latin typeface="Arial Unicode MS" pitchFamily="34" charset="-128"/>
              <a:ea typeface="Arial Unicode MS" pitchFamily="34" charset="-128"/>
              <a:cs typeface="Arial Unicode MS" pitchFamily="34" charset="-128"/>
            </a:rPr>
            <a:t>بودجه متوازن می‌شود و تورم کاهش می‌یابد. </a:t>
          </a:r>
          <a:endParaRPr lang="en-US" sz="1600" dirty="0">
            <a:latin typeface="Arial Unicode MS" pitchFamily="34" charset="-128"/>
            <a:ea typeface="Arial Unicode MS" pitchFamily="34" charset="-128"/>
            <a:cs typeface="Arial Unicode MS" pitchFamily="34" charset="-128"/>
          </a:endParaRPr>
        </a:p>
      </dgm:t>
    </dgm:pt>
    <dgm:pt modelId="{0EEA0195-B56A-4437-BAAB-FCA9EF947A77}" type="parTrans" cxnId="{D805A9D3-52DA-4F13-96E2-732100C1B110}">
      <dgm:prSet/>
      <dgm:spPr/>
      <dgm:t>
        <a:bodyPr/>
        <a:lstStyle/>
        <a:p>
          <a:pPr rtl="1"/>
          <a:endParaRPr lang="fa-IR" sz="1600">
            <a:latin typeface="Arial Unicode MS" pitchFamily="34" charset="-128"/>
            <a:ea typeface="Arial Unicode MS" pitchFamily="34" charset="-128"/>
            <a:cs typeface="Arial Unicode MS" pitchFamily="34" charset="-128"/>
          </a:endParaRPr>
        </a:p>
      </dgm:t>
    </dgm:pt>
    <dgm:pt modelId="{01F14E07-1373-44E7-9317-A1A9E67768C4}" type="sibTrans" cxnId="{D805A9D3-52DA-4F13-96E2-732100C1B110}">
      <dgm:prSet custT="1"/>
      <dgm:spPr/>
      <dgm:t>
        <a:bodyPr/>
        <a:lstStyle/>
        <a:p>
          <a:pPr rtl="1"/>
          <a:endParaRPr lang="fa-IR" sz="1600">
            <a:latin typeface="Arial Unicode MS" pitchFamily="34" charset="-128"/>
            <a:ea typeface="Arial Unicode MS" pitchFamily="34" charset="-128"/>
            <a:cs typeface="Arial Unicode MS" pitchFamily="34" charset="-128"/>
          </a:endParaRPr>
        </a:p>
      </dgm:t>
    </dgm:pt>
    <dgm:pt modelId="{AF0397A5-F717-4F20-ABE2-2EFBDF7CB428}">
      <dgm:prSet custT="1"/>
      <dgm:spPr/>
      <dgm:t>
        <a:bodyPr/>
        <a:lstStyle/>
        <a:p>
          <a:pPr rtl="1"/>
          <a:r>
            <a:rPr lang="fa-IR" sz="1600" dirty="0" smtClean="0">
              <a:latin typeface="Arial Unicode MS" pitchFamily="34" charset="-128"/>
              <a:ea typeface="Arial Unicode MS" pitchFamily="34" charset="-128"/>
              <a:cs typeface="Arial Unicode MS" pitchFamily="34" charset="-128"/>
            </a:rPr>
            <a:t>همچنین چون رفتار مصرف‌کننده اصلاح و مصرف انرژی کم شده، از واردات آن نیز کاسته می‌شود و فشار بر تراز پرداخت‌ها هم کاهش می‌یابد.</a:t>
          </a:r>
          <a:endParaRPr lang="en-US" sz="1600" dirty="0">
            <a:latin typeface="Arial Unicode MS" pitchFamily="34" charset="-128"/>
            <a:ea typeface="Arial Unicode MS" pitchFamily="34" charset="-128"/>
            <a:cs typeface="Arial Unicode MS" pitchFamily="34" charset="-128"/>
          </a:endParaRPr>
        </a:p>
      </dgm:t>
    </dgm:pt>
    <dgm:pt modelId="{9536FD0B-8B38-4C8A-93D7-FA9480CD11E2}" type="parTrans" cxnId="{3F610680-4F36-465E-90DD-8386F49F501D}">
      <dgm:prSet/>
      <dgm:spPr/>
      <dgm:t>
        <a:bodyPr/>
        <a:lstStyle/>
        <a:p>
          <a:pPr rtl="1"/>
          <a:endParaRPr lang="fa-IR" sz="1600">
            <a:latin typeface="Arial Unicode MS" pitchFamily="34" charset="-128"/>
            <a:ea typeface="Arial Unicode MS" pitchFamily="34" charset="-128"/>
            <a:cs typeface="Arial Unicode MS" pitchFamily="34" charset="-128"/>
          </a:endParaRPr>
        </a:p>
      </dgm:t>
    </dgm:pt>
    <dgm:pt modelId="{AB8D1EDC-D87D-41E7-8B9D-7053AA1DFA97}" type="sibTrans" cxnId="{3F610680-4F36-465E-90DD-8386F49F501D}">
      <dgm:prSet custT="1"/>
      <dgm:spPr/>
      <dgm:t>
        <a:bodyPr/>
        <a:lstStyle/>
        <a:p>
          <a:pPr rtl="1"/>
          <a:endParaRPr lang="fa-IR" sz="1600">
            <a:latin typeface="Arial Unicode MS" pitchFamily="34" charset="-128"/>
            <a:ea typeface="Arial Unicode MS" pitchFamily="34" charset="-128"/>
            <a:cs typeface="Arial Unicode MS" pitchFamily="34" charset="-128"/>
          </a:endParaRPr>
        </a:p>
      </dgm:t>
    </dgm:pt>
    <dgm:pt modelId="{86556A4C-6984-423E-BF26-6C2201B4A37E}">
      <dgm:prSet custT="1"/>
      <dgm:spPr/>
      <dgm:t>
        <a:bodyPr/>
        <a:lstStyle/>
        <a:p>
          <a:pPr rtl="1"/>
          <a:r>
            <a:rPr lang="fa-IR" sz="1600" dirty="0" smtClean="0">
              <a:latin typeface="Arial Unicode MS" pitchFamily="34" charset="-128"/>
              <a:ea typeface="Arial Unicode MS" pitchFamily="34" charset="-128"/>
              <a:cs typeface="Arial Unicode MS" pitchFamily="34" charset="-128"/>
            </a:rPr>
            <a:t>چون تولید انرژی تقویت نمی‌شود  محرک رشد اقتصادی نخواهد شد.</a:t>
          </a:r>
          <a:endParaRPr lang="en-US" sz="1600" dirty="0">
            <a:latin typeface="Arial Unicode MS" pitchFamily="34" charset="-128"/>
            <a:ea typeface="Arial Unicode MS" pitchFamily="34" charset="-128"/>
            <a:cs typeface="Arial Unicode MS" pitchFamily="34" charset="-128"/>
          </a:endParaRPr>
        </a:p>
      </dgm:t>
    </dgm:pt>
    <dgm:pt modelId="{13082A85-B46F-43B2-A7AD-8AB8D59B830C}" type="parTrans" cxnId="{DF98F9A9-6B57-4225-9A99-20A715301603}">
      <dgm:prSet/>
      <dgm:spPr/>
      <dgm:t>
        <a:bodyPr/>
        <a:lstStyle/>
        <a:p>
          <a:pPr rtl="1"/>
          <a:endParaRPr lang="fa-IR" sz="1600">
            <a:latin typeface="Arial Unicode MS" pitchFamily="34" charset="-128"/>
            <a:ea typeface="Arial Unicode MS" pitchFamily="34" charset="-128"/>
            <a:cs typeface="Arial Unicode MS" pitchFamily="34" charset="-128"/>
          </a:endParaRPr>
        </a:p>
      </dgm:t>
    </dgm:pt>
    <dgm:pt modelId="{E962356F-32CE-4790-B73C-7286687FA552}" type="sibTrans" cxnId="{DF98F9A9-6B57-4225-9A99-20A715301603}">
      <dgm:prSet/>
      <dgm:spPr/>
      <dgm:t>
        <a:bodyPr/>
        <a:lstStyle/>
        <a:p>
          <a:pPr rtl="1"/>
          <a:endParaRPr lang="fa-IR" sz="1600">
            <a:latin typeface="Arial Unicode MS" pitchFamily="34" charset="-128"/>
            <a:ea typeface="Arial Unicode MS" pitchFamily="34" charset="-128"/>
            <a:cs typeface="Arial Unicode MS" pitchFamily="34" charset="-128"/>
          </a:endParaRPr>
        </a:p>
      </dgm:t>
    </dgm:pt>
    <dgm:pt modelId="{5E54940A-2C3E-4ED1-9F93-5AD97F35E955}" type="pres">
      <dgm:prSet presAssocID="{EC21D288-5785-4A01-AF6C-F70485129951}" presName="Name0" presStyleCnt="0">
        <dgm:presLayoutVars>
          <dgm:dir/>
          <dgm:animLvl val="lvl"/>
          <dgm:resizeHandles val="exact"/>
        </dgm:presLayoutVars>
      </dgm:prSet>
      <dgm:spPr/>
      <dgm:t>
        <a:bodyPr/>
        <a:lstStyle/>
        <a:p>
          <a:endParaRPr lang="en-US"/>
        </a:p>
      </dgm:t>
    </dgm:pt>
    <dgm:pt modelId="{84F23DC8-3B9E-44CC-AEF0-A628B55F3FFD}" type="pres">
      <dgm:prSet presAssocID="{86556A4C-6984-423E-BF26-6C2201B4A37E}" presName="boxAndChildren" presStyleCnt="0"/>
      <dgm:spPr/>
    </dgm:pt>
    <dgm:pt modelId="{DBAEE002-BB25-4831-B710-F13CDD9E077B}" type="pres">
      <dgm:prSet presAssocID="{86556A4C-6984-423E-BF26-6C2201B4A37E}" presName="parentTextBox" presStyleLbl="node1" presStyleIdx="0" presStyleCnt="4"/>
      <dgm:spPr/>
      <dgm:t>
        <a:bodyPr/>
        <a:lstStyle/>
        <a:p>
          <a:endParaRPr lang="en-US"/>
        </a:p>
      </dgm:t>
    </dgm:pt>
    <dgm:pt modelId="{A312210E-DF26-48A0-8631-11BE7446C161}" type="pres">
      <dgm:prSet presAssocID="{AB8D1EDC-D87D-41E7-8B9D-7053AA1DFA97}" presName="sp" presStyleCnt="0"/>
      <dgm:spPr/>
    </dgm:pt>
    <dgm:pt modelId="{8BD281EE-E051-4197-A95B-0CA4BF52B1E7}" type="pres">
      <dgm:prSet presAssocID="{AF0397A5-F717-4F20-ABE2-2EFBDF7CB428}" presName="arrowAndChildren" presStyleCnt="0"/>
      <dgm:spPr/>
    </dgm:pt>
    <dgm:pt modelId="{81058631-47B7-4526-84C2-384DFBC2938A}" type="pres">
      <dgm:prSet presAssocID="{AF0397A5-F717-4F20-ABE2-2EFBDF7CB428}" presName="parentTextArrow" presStyleLbl="node1" presStyleIdx="1" presStyleCnt="4"/>
      <dgm:spPr/>
      <dgm:t>
        <a:bodyPr/>
        <a:lstStyle/>
        <a:p>
          <a:endParaRPr lang="en-US"/>
        </a:p>
      </dgm:t>
    </dgm:pt>
    <dgm:pt modelId="{3BEF6628-A3A1-4C4F-A1CE-99A48DEE50FE}" type="pres">
      <dgm:prSet presAssocID="{01F14E07-1373-44E7-9317-A1A9E67768C4}" presName="sp" presStyleCnt="0"/>
      <dgm:spPr/>
    </dgm:pt>
    <dgm:pt modelId="{E234213F-0870-4589-8472-17416F78083D}" type="pres">
      <dgm:prSet presAssocID="{3DFDEFD0-F2F4-4DA8-987F-BDFB530804E6}" presName="arrowAndChildren" presStyleCnt="0"/>
      <dgm:spPr/>
    </dgm:pt>
    <dgm:pt modelId="{C79AB910-3701-4AAC-9D47-E15F6685D9E1}" type="pres">
      <dgm:prSet presAssocID="{3DFDEFD0-F2F4-4DA8-987F-BDFB530804E6}" presName="parentTextArrow" presStyleLbl="node1" presStyleIdx="2" presStyleCnt="4"/>
      <dgm:spPr/>
      <dgm:t>
        <a:bodyPr/>
        <a:lstStyle/>
        <a:p>
          <a:endParaRPr lang="en-US"/>
        </a:p>
      </dgm:t>
    </dgm:pt>
    <dgm:pt modelId="{68AE264D-36D2-458E-A8B3-73FB33078144}" type="pres">
      <dgm:prSet presAssocID="{2B7D6DDB-3336-4CE6-B955-7AA1B07CD0F3}" presName="sp" presStyleCnt="0"/>
      <dgm:spPr/>
    </dgm:pt>
    <dgm:pt modelId="{06C0C085-800A-4ABB-BD1D-D0BFE863DA09}" type="pres">
      <dgm:prSet presAssocID="{8D0A37AA-75E3-4F25-805C-46CF59FB03E3}" presName="arrowAndChildren" presStyleCnt="0"/>
      <dgm:spPr/>
    </dgm:pt>
    <dgm:pt modelId="{B4101EE5-F2F3-48FB-95F5-B9FE31FE1ED2}" type="pres">
      <dgm:prSet presAssocID="{8D0A37AA-75E3-4F25-805C-46CF59FB03E3}" presName="parentTextArrow" presStyleLbl="node1" presStyleIdx="3" presStyleCnt="4"/>
      <dgm:spPr/>
      <dgm:t>
        <a:bodyPr/>
        <a:lstStyle/>
        <a:p>
          <a:endParaRPr lang="en-US"/>
        </a:p>
      </dgm:t>
    </dgm:pt>
  </dgm:ptLst>
  <dgm:cxnLst>
    <dgm:cxn modelId="{3FD757DD-DA6B-4A6D-B7AF-D480F5354A47}" type="presOf" srcId="{AF0397A5-F717-4F20-ABE2-2EFBDF7CB428}" destId="{81058631-47B7-4526-84C2-384DFBC2938A}" srcOrd="0" destOrd="0" presId="urn:microsoft.com/office/officeart/2005/8/layout/process4"/>
    <dgm:cxn modelId="{DF98F9A9-6B57-4225-9A99-20A715301603}" srcId="{EC21D288-5785-4A01-AF6C-F70485129951}" destId="{86556A4C-6984-423E-BF26-6C2201B4A37E}" srcOrd="3" destOrd="0" parTransId="{13082A85-B46F-43B2-A7AD-8AB8D59B830C}" sibTransId="{E962356F-32CE-4790-B73C-7286687FA552}"/>
    <dgm:cxn modelId="{B05F7F13-234A-41AD-AEB0-2F08BA7ECF62}" type="presOf" srcId="{8D0A37AA-75E3-4F25-805C-46CF59FB03E3}" destId="{B4101EE5-F2F3-48FB-95F5-B9FE31FE1ED2}" srcOrd="0" destOrd="0" presId="urn:microsoft.com/office/officeart/2005/8/layout/process4"/>
    <dgm:cxn modelId="{CFBA87B4-5C89-4DD8-83F1-521443A36463}" type="presOf" srcId="{EC21D288-5785-4A01-AF6C-F70485129951}" destId="{5E54940A-2C3E-4ED1-9F93-5AD97F35E955}" srcOrd="0" destOrd="0" presId="urn:microsoft.com/office/officeart/2005/8/layout/process4"/>
    <dgm:cxn modelId="{3F610680-4F36-465E-90DD-8386F49F501D}" srcId="{EC21D288-5785-4A01-AF6C-F70485129951}" destId="{AF0397A5-F717-4F20-ABE2-2EFBDF7CB428}" srcOrd="2" destOrd="0" parTransId="{9536FD0B-8B38-4C8A-93D7-FA9480CD11E2}" sibTransId="{AB8D1EDC-D87D-41E7-8B9D-7053AA1DFA97}"/>
    <dgm:cxn modelId="{0BA7E2CC-7358-4C6C-A474-B4919956C35C}" type="presOf" srcId="{3DFDEFD0-F2F4-4DA8-987F-BDFB530804E6}" destId="{C79AB910-3701-4AAC-9D47-E15F6685D9E1}" srcOrd="0" destOrd="0" presId="urn:microsoft.com/office/officeart/2005/8/layout/process4"/>
    <dgm:cxn modelId="{D805A9D3-52DA-4F13-96E2-732100C1B110}" srcId="{EC21D288-5785-4A01-AF6C-F70485129951}" destId="{3DFDEFD0-F2F4-4DA8-987F-BDFB530804E6}" srcOrd="1" destOrd="0" parTransId="{0EEA0195-B56A-4437-BAAB-FCA9EF947A77}" sibTransId="{01F14E07-1373-44E7-9317-A1A9E67768C4}"/>
    <dgm:cxn modelId="{8CCAD1BD-4FDA-4D7F-AB26-186B96740880}" srcId="{EC21D288-5785-4A01-AF6C-F70485129951}" destId="{8D0A37AA-75E3-4F25-805C-46CF59FB03E3}" srcOrd="0" destOrd="0" parTransId="{AB0FE5B4-763C-41FD-AA1B-491A69FC4193}" sibTransId="{2B7D6DDB-3336-4CE6-B955-7AA1B07CD0F3}"/>
    <dgm:cxn modelId="{1DC771D6-08F5-44E7-9AD4-354CCC2214BC}" type="presOf" srcId="{86556A4C-6984-423E-BF26-6C2201B4A37E}" destId="{DBAEE002-BB25-4831-B710-F13CDD9E077B}" srcOrd="0" destOrd="0" presId="urn:microsoft.com/office/officeart/2005/8/layout/process4"/>
    <dgm:cxn modelId="{A50474EB-9BF7-4431-BD32-85BB1C88A35B}" type="presParOf" srcId="{5E54940A-2C3E-4ED1-9F93-5AD97F35E955}" destId="{84F23DC8-3B9E-44CC-AEF0-A628B55F3FFD}" srcOrd="0" destOrd="0" presId="urn:microsoft.com/office/officeart/2005/8/layout/process4"/>
    <dgm:cxn modelId="{4D97135F-63B2-46E2-B1FE-088C2AE57937}" type="presParOf" srcId="{84F23DC8-3B9E-44CC-AEF0-A628B55F3FFD}" destId="{DBAEE002-BB25-4831-B710-F13CDD9E077B}" srcOrd="0" destOrd="0" presId="urn:microsoft.com/office/officeart/2005/8/layout/process4"/>
    <dgm:cxn modelId="{905268EB-02F5-40F1-A147-D827C8095397}" type="presParOf" srcId="{5E54940A-2C3E-4ED1-9F93-5AD97F35E955}" destId="{A312210E-DF26-48A0-8631-11BE7446C161}" srcOrd="1" destOrd="0" presId="urn:microsoft.com/office/officeart/2005/8/layout/process4"/>
    <dgm:cxn modelId="{C7AAE989-D610-4D62-9276-09E3E161A504}" type="presParOf" srcId="{5E54940A-2C3E-4ED1-9F93-5AD97F35E955}" destId="{8BD281EE-E051-4197-A95B-0CA4BF52B1E7}" srcOrd="2" destOrd="0" presId="urn:microsoft.com/office/officeart/2005/8/layout/process4"/>
    <dgm:cxn modelId="{4EF5E604-743A-40EC-9606-17AC4F28262D}" type="presParOf" srcId="{8BD281EE-E051-4197-A95B-0CA4BF52B1E7}" destId="{81058631-47B7-4526-84C2-384DFBC2938A}" srcOrd="0" destOrd="0" presId="urn:microsoft.com/office/officeart/2005/8/layout/process4"/>
    <dgm:cxn modelId="{98BE9E1B-2C4F-42DA-8AC3-2FA73F8699CD}" type="presParOf" srcId="{5E54940A-2C3E-4ED1-9F93-5AD97F35E955}" destId="{3BEF6628-A3A1-4C4F-A1CE-99A48DEE50FE}" srcOrd="3" destOrd="0" presId="urn:microsoft.com/office/officeart/2005/8/layout/process4"/>
    <dgm:cxn modelId="{5CAEBBE9-AF50-4638-97F6-2B1A301FBD38}" type="presParOf" srcId="{5E54940A-2C3E-4ED1-9F93-5AD97F35E955}" destId="{E234213F-0870-4589-8472-17416F78083D}" srcOrd="4" destOrd="0" presId="urn:microsoft.com/office/officeart/2005/8/layout/process4"/>
    <dgm:cxn modelId="{CD867B7A-1831-418D-A826-3ACE33125596}" type="presParOf" srcId="{E234213F-0870-4589-8472-17416F78083D}" destId="{C79AB910-3701-4AAC-9D47-E15F6685D9E1}" srcOrd="0" destOrd="0" presId="urn:microsoft.com/office/officeart/2005/8/layout/process4"/>
    <dgm:cxn modelId="{212C5A5E-2056-4AA8-84A9-C53155D4AA5C}" type="presParOf" srcId="{5E54940A-2C3E-4ED1-9F93-5AD97F35E955}" destId="{68AE264D-36D2-458E-A8B3-73FB33078144}" srcOrd="5" destOrd="0" presId="urn:microsoft.com/office/officeart/2005/8/layout/process4"/>
    <dgm:cxn modelId="{B2DCC2E4-4C93-4532-BCB2-0453C5E88BC1}" type="presParOf" srcId="{5E54940A-2C3E-4ED1-9F93-5AD97F35E955}" destId="{06C0C085-800A-4ABB-BD1D-D0BFE863DA09}" srcOrd="6" destOrd="0" presId="urn:microsoft.com/office/officeart/2005/8/layout/process4"/>
    <dgm:cxn modelId="{BCD1E109-C824-4137-A463-DB4427F49D97}" type="presParOf" srcId="{06C0C085-800A-4ABB-BD1D-D0BFE863DA09}" destId="{B4101EE5-F2F3-48FB-95F5-B9FE31FE1ED2}"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FDF39C-EE47-4520-ABE4-F2EA5E9E2841}" type="doc">
      <dgm:prSet loTypeId="urn:microsoft.com/office/officeart/2005/8/layout/bProcess3" loCatId="process" qsTypeId="urn:microsoft.com/office/officeart/2005/8/quickstyle/3d4" qsCatId="3D" csTypeId="urn:microsoft.com/office/officeart/2005/8/colors/colorful1" csCatId="colorful" phldr="1"/>
      <dgm:spPr/>
      <dgm:t>
        <a:bodyPr/>
        <a:lstStyle/>
        <a:p>
          <a:pPr rtl="1"/>
          <a:endParaRPr lang="fa-IR"/>
        </a:p>
      </dgm:t>
    </dgm:pt>
    <dgm:pt modelId="{14A68841-C11B-4744-9483-D591961C424C}">
      <dgm:prSet/>
      <dgm:spPr/>
      <dgm:t>
        <a:bodyPr/>
        <a:lstStyle/>
        <a:p>
          <a:pPr algn="justLow" rtl="1"/>
          <a:r>
            <a:rPr lang="fa-IR" dirty="0" smtClean="0">
              <a:latin typeface="Arial Unicode MS" pitchFamily="34" charset="-128"/>
              <a:ea typeface="Arial Unicode MS" pitchFamily="34" charset="-128"/>
              <a:cs typeface="Arial Unicode MS" pitchFamily="34" charset="-128"/>
            </a:rPr>
            <a:t>منابع جدیدی حاصل از فروش حامل‌های انرژی ایجاد می‌شود.</a:t>
          </a:r>
          <a:endParaRPr lang="fa-IR" dirty="0">
            <a:latin typeface="Arial Unicode MS" pitchFamily="34" charset="-128"/>
            <a:ea typeface="Arial Unicode MS" pitchFamily="34" charset="-128"/>
            <a:cs typeface="Arial Unicode MS" pitchFamily="34" charset="-128"/>
          </a:endParaRPr>
        </a:p>
      </dgm:t>
    </dgm:pt>
    <dgm:pt modelId="{E6F57243-3870-4533-BC08-4D1EDCFCD1A1}" type="parTrans" cxnId="{9CDE2516-D7CA-4F45-9A15-8F6867E76DCB}">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3D71C039-CC77-4CAA-9CCF-68BC74700A56}" type="sibTrans" cxnId="{9CDE2516-D7CA-4F45-9A15-8F6867E76DCB}">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765E881C-B766-4782-9870-B59D29FC6510}">
      <dgm:prSet/>
      <dgm:spPr/>
      <dgm:t>
        <a:bodyPr/>
        <a:lstStyle/>
        <a:p>
          <a:pPr algn="justLow" rtl="1"/>
          <a:r>
            <a:rPr lang="fa-IR" dirty="0" smtClean="0">
              <a:latin typeface="Arial Unicode MS" pitchFamily="34" charset="-128"/>
              <a:ea typeface="Arial Unicode MS" pitchFamily="34" charset="-128"/>
              <a:cs typeface="Arial Unicode MS" pitchFamily="34" charset="-128"/>
            </a:rPr>
            <a:t>روی بازگشت منابع به شرکت‌های تولیدکننده انرژی (اقتصاد خرد) و عدم تعادل‌های اقتصاد کلان حساسیت وجود ندارد.</a:t>
          </a:r>
          <a:endParaRPr lang="fa-IR" dirty="0">
            <a:latin typeface="Arial Unicode MS" pitchFamily="34" charset="-128"/>
            <a:ea typeface="Arial Unicode MS" pitchFamily="34" charset="-128"/>
            <a:cs typeface="Arial Unicode MS" pitchFamily="34" charset="-128"/>
          </a:endParaRPr>
        </a:p>
      </dgm:t>
    </dgm:pt>
    <dgm:pt modelId="{AE711B7D-A076-4464-B764-6BFE277D26F0}" type="parTrans" cxnId="{89E98E8D-8DC8-4BF1-BE80-CBA9BA746297}">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D874A965-76A8-454F-86AD-3F81E5AD29A0}" type="sibTrans" cxnId="{89E98E8D-8DC8-4BF1-BE80-CBA9BA746297}">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B30F3773-422B-4F33-BF79-1A898EF21783}">
      <dgm:prSet/>
      <dgm:spPr/>
      <dgm:t>
        <a:bodyPr/>
        <a:lstStyle/>
        <a:p>
          <a:pPr algn="justLow" rtl="1"/>
          <a:r>
            <a:rPr lang="fa-IR" dirty="0" smtClean="0">
              <a:latin typeface="Arial Unicode MS" pitchFamily="34" charset="-128"/>
              <a:ea typeface="Arial Unicode MS" pitchFamily="34" charset="-128"/>
              <a:cs typeface="Arial Unicode MS" pitchFamily="34" charset="-128"/>
            </a:rPr>
            <a:t>باید برای توزیع منابع جدید برنامه‌ریزی کرد.</a:t>
          </a:r>
          <a:endParaRPr lang="fa-IR" dirty="0">
            <a:latin typeface="Arial Unicode MS" pitchFamily="34" charset="-128"/>
            <a:ea typeface="Arial Unicode MS" pitchFamily="34" charset="-128"/>
            <a:cs typeface="Arial Unicode MS" pitchFamily="34" charset="-128"/>
          </a:endParaRPr>
        </a:p>
      </dgm:t>
    </dgm:pt>
    <dgm:pt modelId="{5B160BE4-6A10-450D-B0A4-5CF799598FFC}" type="parTrans" cxnId="{FEE2FDE3-8DB6-48AA-8DF8-2E799AF14173}">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4F84D6B5-EC76-40FE-9234-D5E03CD17A82}" type="sibTrans" cxnId="{FEE2FDE3-8DB6-48AA-8DF8-2E799AF14173}">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066F9037-FEA1-46A8-9070-62C46220A51D}">
      <dgm:prSet/>
      <dgm:spPr/>
      <dgm:t>
        <a:bodyPr/>
        <a:lstStyle/>
        <a:p>
          <a:pPr algn="justLow" rtl="1"/>
          <a:r>
            <a:rPr lang="fa-IR" dirty="0" smtClean="0">
              <a:latin typeface="Arial Unicode MS" pitchFamily="34" charset="-128"/>
              <a:ea typeface="Arial Unicode MS" pitchFamily="34" charset="-128"/>
              <a:cs typeface="Arial Unicode MS" pitchFamily="34" charset="-128"/>
            </a:rPr>
            <a:t>تمام منابع در اختیار دولت قرار گرفته و از این پس مردم باید در صف بایستند تا معلوم شود دولت به چه گروه‌هایی پول خواهد داد و به چه کسانی نخواهد داد.</a:t>
          </a:r>
          <a:endParaRPr lang="en-US" dirty="0">
            <a:latin typeface="Arial Unicode MS" pitchFamily="34" charset="-128"/>
            <a:ea typeface="Arial Unicode MS" pitchFamily="34" charset="-128"/>
            <a:cs typeface="Arial Unicode MS" pitchFamily="34" charset="-128"/>
          </a:endParaRPr>
        </a:p>
      </dgm:t>
    </dgm:pt>
    <dgm:pt modelId="{00CB7272-852A-4969-A334-EEBFAFB64579}" type="parTrans" cxnId="{89FBB028-BFAF-4A43-A897-4605DE689C4F}">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EB787688-90C5-406A-AB62-183EFB6DEDBD}" type="sibTrans" cxnId="{89FBB028-BFAF-4A43-A897-4605DE689C4F}">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3705BE34-BAC2-4B0E-B4DA-3FD1DD665EFA}" type="pres">
      <dgm:prSet presAssocID="{9DFDF39C-EE47-4520-ABE4-F2EA5E9E2841}" presName="Name0" presStyleCnt="0">
        <dgm:presLayoutVars>
          <dgm:dir/>
          <dgm:resizeHandles val="exact"/>
        </dgm:presLayoutVars>
      </dgm:prSet>
      <dgm:spPr/>
      <dgm:t>
        <a:bodyPr/>
        <a:lstStyle/>
        <a:p>
          <a:endParaRPr lang="en-US"/>
        </a:p>
      </dgm:t>
    </dgm:pt>
    <dgm:pt modelId="{CD80EB6E-1A07-43AC-ABFB-22B1CA689C9D}" type="pres">
      <dgm:prSet presAssocID="{14A68841-C11B-4744-9483-D591961C424C}" presName="node" presStyleLbl="node1" presStyleIdx="0" presStyleCnt="4">
        <dgm:presLayoutVars>
          <dgm:bulletEnabled val="1"/>
        </dgm:presLayoutVars>
      </dgm:prSet>
      <dgm:spPr/>
      <dgm:t>
        <a:bodyPr/>
        <a:lstStyle/>
        <a:p>
          <a:endParaRPr lang="en-US"/>
        </a:p>
      </dgm:t>
    </dgm:pt>
    <dgm:pt modelId="{22990AFA-EB41-42EB-8D57-9D49B6F7AA55}" type="pres">
      <dgm:prSet presAssocID="{3D71C039-CC77-4CAA-9CCF-68BC74700A56}" presName="sibTrans" presStyleLbl="sibTrans1D1" presStyleIdx="0" presStyleCnt="3"/>
      <dgm:spPr/>
      <dgm:t>
        <a:bodyPr/>
        <a:lstStyle/>
        <a:p>
          <a:endParaRPr lang="en-US"/>
        </a:p>
      </dgm:t>
    </dgm:pt>
    <dgm:pt modelId="{196CA2AD-9B70-404F-989B-813456E94695}" type="pres">
      <dgm:prSet presAssocID="{3D71C039-CC77-4CAA-9CCF-68BC74700A56}" presName="connectorText" presStyleLbl="sibTrans1D1" presStyleIdx="0" presStyleCnt="3"/>
      <dgm:spPr/>
      <dgm:t>
        <a:bodyPr/>
        <a:lstStyle/>
        <a:p>
          <a:endParaRPr lang="en-US"/>
        </a:p>
      </dgm:t>
    </dgm:pt>
    <dgm:pt modelId="{55CC8CFD-F4D7-4585-8036-1D0EAECF31B4}" type="pres">
      <dgm:prSet presAssocID="{765E881C-B766-4782-9870-B59D29FC6510}" presName="node" presStyleLbl="node1" presStyleIdx="1" presStyleCnt="4">
        <dgm:presLayoutVars>
          <dgm:bulletEnabled val="1"/>
        </dgm:presLayoutVars>
      </dgm:prSet>
      <dgm:spPr/>
      <dgm:t>
        <a:bodyPr/>
        <a:lstStyle/>
        <a:p>
          <a:endParaRPr lang="en-US"/>
        </a:p>
      </dgm:t>
    </dgm:pt>
    <dgm:pt modelId="{0398D31B-4301-44AF-8CE3-6DB06E5A9409}" type="pres">
      <dgm:prSet presAssocID="{D874A965-76A8-454F-86AD-3F81E5AD29A0}" presName="sibTrans" presStyleLbl="sibTrans1D1" presStyleIdx="1" presStyleCnt="3"/>
      <dgm:spPr/>
      <dgm:t>
        <a:bodyPr/>
        <a:lstStyle/>
        <a:p>
          <a:endParaRPr lang="en-US"/>
        </a:p>
      </dgm:t>
    </dgm:pt>
    <dgm:pt modelId="{7FF362E7-DD08-4D19-B304-FF2DF5561233}" type="pres">
      <dgm:prSet presAssocID="{D874A965-76A8-454F-86AD-3F81E5AD29A0}" presName="connectorText" presStyleLbl="sibTrans1D1" presStyleIdx="1" presStyleCnt="3"/>
      <dgm:spPr/>
      <dgm:t>
        <a:bodyPr/>
        <a:lstStyle/>
        <a:p>
          <a:endParaRPr lang="en-US"/>
        </a:p>
      </dgm:t>
    </dgm:pt>
    <dgm:pt modelId="{F1A184BC-C6BC-4DB5-9AA0-61A274619651}" type="pres">
      <dgm:prSet presAssocID="{B30F3773-422B-4F33-BF79-1A898EF21783}" presName="node" presStyleLbl="node1" presStyleIdx="2" presStyleCnt="4">
        <dgm:presLayoutVars>
          <dgm:bulletEnabled val="1"/>
        </dgm:presLayoutVars>
      </dgm:prSet>
      <dgm:spPr/>
      <dgm:t>
        <a:bodyPr/>
        <a:lstStyle/>
        <a:p>
          <a:endParaRPr lang="en-US"/>
        </a:p>
      </dgm:t>
    </dgm:pt>
    <dgm:pt modelId="{1D2B0D8A-C733-4A21-B6A9-411ECB904501}" type="pres">
      <dgm:prSet presAssocID="{4F84D6B5-EC76-40FE-9234-D5E03CD17A82}" presName="sibTrans" presStyleLbl="sibTrans1D1" presStyleIdx="2" presStyleCnt="3"/>
      <dgm:spPr/>
      <dgm:t>
        <a:bodyPr/>
        <a:lstStyle/>
        <a:p>
          <a:endParaRPr lang="en-US"/>
        </a:p>
      </dgm:t>
    </dgm:pt>
    <dgm:pt modelId="{B488243A-FF21-48BF-B3B5-A2E3D94DBCA4}" type="pres">
      <dgm:prSet presAssocID="{4F84D6B5-EC76-40FE-9234-D5E03CD17A82}" presName="connectorText" presStyleLbl="sibTrans1D1" presStyleIdx="2" presStyleCnt="3"/>
      <dgm:spPr/>
      <dgm:t>
        <a:bodyPr/>
        <a:lstStyle/>
        <a:p>
          <a:endParaRPr lang="en-US"/>
        </a:p>
      </dgm:t>
    </dgm:pt>
    <dgm:pt modelId="{1BB8A08B-2B8F-4B68-9573-81D9175D245D}" type="pres">
      <dgm:prSet presAssocID="{066F9037-FEA1-46A8-9070-62C46220A51D}" presName="node" presStyleLbl="node1" presStyleIdx="3" presStyleCnt="4">
        <dgm:presLayoutVars>
          <dgm:bulletEnabled val="1"/>
        </dgm:presLayoutVars>
      </dgm:prSet>
      <dgm:spPr/>
      <dgm:t>
        <a:bodyPr/>
        <a:lstStyle/>
        <a:p>
          <a:endParaRPr lang="en-US"/>
        </a:p>
      </dgm:t>
    </dgm:pt>
  </dgm:ptLst>
  <dgm:cxnLst>
    <dgm:cxn modelId="{A0BA920D-2236-4911-83FE-159C1A379D43}" type="presOf" srcId="{3D71C039-CC77-4CAA-9CCF-68BC74700A56}" destId="{22990AFA-EB41-42EB-8D57-9D49B6F7AA55}" srcOrd="0" destOrd="0" presId="urn:microsoft.com/office/officeart/2005/8/layout/bProcess3"/>
    <dgm:cxn modelId="{1074E414-683C-4520-A3D5-E9812B38DDF7}" type="presOf" srcId="{D874A965-76A8-454F-86AD-3F81E5AD29A0}" destId="{0398D31B-4301-44AF-8CE3-6DB06E5A9409}" srcOrd="0" destOrd="0" presId="urn:microsoft.com/office/officeart/2005/8/layout/bProcess3"/>
    <dgm:cxn modelId="{0059C746-56F3-46A4-8B9D-C21BA3980F55}" type="presOf" srcId="{14A68841-C11B-4744-9483-D591961C424C}" destId="{CD80EB6E-1A07-43AC-ABFB-22B1CA689C9D}" srcOrd="0" destOrd="0" presId="urn:microsoft.com/office/officeart/2005/8/layout/bProcess3"/>
    <dgm:cxn modelId="{23CBDFB0-408A-429F-B872-2E3DB2117F07}" type="presOf" srcId="{3D71C039-CC77-4CAA-9CCF-68BC74700A56}" destId="{196CA2AD-9B70-404F-989B-813456E94695}" srcOrd="1" destOrd="0" presId="urn:microsoft.com/office/officeart/2005/8/layout/bProcess3"/>
    <dgm:cxn modelId="{79F158CF-0BC3-4E91-8E0C-0D37620CC7CE}" type="presOf" srcId="{D874A965-76A8-454F-86AD-3F81E5AD29A0}" destId="{7FF362E7-DD08-4D19-B304-FF2DF5561233}" srcOrd="1" destOrd="0" presId="urn:microsoft.com/office/officeart/2005/8/layout/bProcess3"/>
    <dgm:cxn modelId="{89FBB028-BFAF-4A43-A897-4605DE689C4F}" srcId="{9DFDF39C-EE47-4520-ABE4-F2EA5E9E2841}" destId="{066F9037-FEA1-46A8-9070-62C46220A51D}" srcOrd="3" destOrd="0" parTransId="{00CB7272-852A-4969-A334-EEBFAFB64579}" sibTransId="{EB787688-90C5-406A-AB62-183EFB6DEDBD}"/>
    <dgm:cxn modelId="{FEE2FDE3-8DB6-48AA-8DF8-2E799AF14173}" srcId="{9DFDF39C-EE47-4520-ABE4-F2EA5E9E2841}" destId="{B30F3773-422B-4F33-BF79-1A898EF21783}" srcOrd="2" destOrd="0" parTransId="{5B160BE4-6A10-450D-B0A4-5CF799598FFC}" sibTransId="{4F84D6B5-EC76-40FE-9234-D5E03CD17A82}"/>
    <dgm:cxn modelId="{7B188E90-162D-474E-A437-5E6589342BE8}" type="presOf" srcId="{9DFDF39C-EE47-4520-ABE4-F2EA5E9E2841}" destId="{3705BE34-BAC2-4B0E-B4DA-3FD1DD665EFA}" srcOrd="0" destOrd="0" presId="urn:microsoft.com/office/officeart/2005/8/layout/bProcess3"/>
    <dgm:cxn modelId="{8F5C2047-82F3-4857-B7AA-CD76E7EE2313}" type="presOf" srcId="{066F9037-FEA1-46A8-9070-62C46220A51D}" destId="{1BB8A08B-2B8F-4B68-9573-81D9175D245D}" srcOrd="0" destOrd="0" presId="urn:microsoft.com/office/officeart/2005/8/layout/bProcess3"/>
    <dgm:cxn modelId="{C2B884A7-2D97-4490-B2E3-574312C3887C}" type="presOf" srcId="{4F84D6B5-EC76-40FE-9234-D5E03CD17A82}" destId="{B488243A-FF21-48BF-B3B5-A2E3D94DBCA4}" srcOrd="1" destOrd="0" presId="urn:microsoft.com/office/officeart/2005/8/layout/bProcess3"/>
    <dgm:cxn modelId="{89E98E8D-8DC8-4BF1-BE80-CBA9BA746297}" srcId="{9DFDF39C-EE47-4520-ABE4-F2EA5E9E2841}" destId="{765E881C-B766-4782-9870-B59D29FC6510}" srcOrd="1" destOrd="0" parTransId="{AE711B7D-A076-4464-B764-6BFE277D26F0}" sibTransId="{D874A965-76A8-454F-86AD-3F81E5AD29A0}"/>
    <dgm:cxn modelId="{D9E74928-1BD9-4D92-8FA8-80BC0A9C5BF8}" type="presOf" srcId="{B30F3773-422B-4F33-BF79-1A898EF21783}" destId="{F1A184BC-C6BC-4DB5-9AA0-61A274619651}" srcOrd="0" destOrd="0" presId="urn:microsoft.com/office/officeart/2005/8/layout/bProcess3"/>
    <dgm:cxn modelId="{9CDE2516-D7CA-4F45-9A15-8F6867E76DCB}" srcId="{9DFDF39C-EE47-4520-ABE4-F2EA5E9E2841}" destId="{14A68841-C11B-4744-9483-D591961C424C}" srcOrd="0" destOrd="0" parTransId="{E6F57243-3870-4533-BC08-4D1EDCFCD1A1}" sibTransId="{3D71C039-CC77-4CAA-9CCF-68BC74700A56}"/>
    <dgm:cxn modelId="{729C126A-8C79-4B0B-A6E7-C52898C83248}" type="presOf" srcId="{4F84D6B5-EC76-40FE-9234-D5E03CD17A82}" destId="{1D2B0D8A-C733-4A21-B6A9-411ECB904501}" srcOrd="0" destOrd="0" presId="urn:microsoft.com/office/officeart/2005/8/layout/bProcess3"/>
    <dgm:cxn modelId="{3789900A-B0AC-4D22-8956-44A631BAAB9A}" type="presOf" srcId="{765E881C-B766-4782-9870-B59D29FC6510}" destId="{55CC8CFD-F4D7-4585-8036-1D0EAECF31B4}" srcOrd="0" destOrd="0" presId="urn:microsoft.com/office/officeart/2005/8/layout/bProcess3"/>
    <dgm:cxn modelId="{4FAA01B8-D69F-4052-A1C1-F99BD34ED3C0}" type="presParOf" srcId="{3705BE34-BAC2-4B0E-B4DA-3FD1DD665EFA}" destId="{CD80EB6E-1A07-43AC-ABFB-22B1CA689C9D}" srcOrd="0" destOrd="0" presId="urn:microsoft.com/office/officeart/2005/8/layout/bProcess3"/>
    <dgm:cxn modelId="{EA2BCB67-1258-4975-9E37-3C969086D580}" type="presParOf" srcId="{3705BE34-BAC2-4B0E-B4DA-3FD1DD665EFA}" destId="{22990AFA-EB41-42EB-8D57-9D49B6F7AA55}" srcOrd="1" destOrd="0" presId="urn:microsoft.com/office/officeart/2005/8/layout/bProcess3"/>
    <dgm:cxn modelId="{DADD61B2-233B-402C-954D-73277E1F883C}" type="presParOf" srcId="{22990AFA-EB41-42EB-8D57-9D49B6F7AA55}" destId="{196CA2AD-9B70-404F-989B-813456E94695}" srcOrd="0" destOrd="0" presId="urn:microsoft.com/office/officeart/2005/8/layout/bProcess3"/>
    <dgm:cxn modelId="{EE11F9E3-9D25-494C-A715-73A288E882B0}" type="presParOf" srcId="{3705BE34-BAC2-4B0E-B4DA-3FD1DD665EFA}" destId="{55CC8CFD-F4D7-4585-8036-1D0EAECF31B4}" srcOrd="2" destOrd="0" presId="urn:microsoft.com/office/officeart/2005/8/layout/bProcess3"/>
    <dgm:cxn modelId="{35BE8AB2-9995-4186-975E-7259EC7F9DCB}" type="presParOf" srcId="{3705BE34-BAC2-4B0E-B4DA-3FD1DD665EFA}" destId="{0398D31B-4301-44AF-8CE3-6DB06E5A9409}" srcOrd="3" destOrd="0" presId="urn:microsoft.com/office/officeart/2005/8/layout/bProcess3"/>
    <dgm:cxn modelId="{D5ED043D-985D-4DED-85A0-6B05998C957C}" type="presParOf" srcId="{0398D31B-4301-44AF-8CE3-6DB06E5A9409}" destId="{7FF362E7-DD08-4D19-B304-FF2DF5561233}" srcOrd="0" destOrd="0" presId="urn:microsoft.com/office/officeart/2005/8/layout/bProcess3"/>
    <dgm:cxn modelId="{8BDF9D00-92D3-481C-8E2E-8AFE7EE707DF}" type="presParOf" srcId="{3705BE34-BAC2-4B0E-B4DA-3FD1DD665EFA}" destId="{F1A184BC-C6BC-4DB5-9AA0-61A274619651}" srcOrd="4" destOrd="0" presId="urn:microsoft.com/office/officeart/2005/8/layout/bProcess3"/>
    <dgm:cxn modelId="{61B5BBD4-A6E7-4825-9278-63F2015CA053}" type="presParOf" srcId="{3705BE34-BAC2-4B0E-B4DA-3FD1DD665EFA}" destId="{1D2B0D8A-C733-4A21-B6A9-411ECB904501}" srcOrd="5" destOrd="0" presId="urn:microsoft.com/office/officeart/2005/8/layout/bProcess3"/>
    <dgm:cxn modelId="{741A7E64-85D8-43C8-BF5F-73953BD031B2}" type="presParOf" srcId="{1D2B0D8A-C733-4A21-B6A9-411ECB904501}" destId="{B488243A-FF21-48BF-B3B5-A2E3D94DBCA4}" srcOrd="0" destOrd="0" presId="urn:microsoft.com/office/officeart/2005/8/layout/bProcess3"/>
    <dgm:cxn modelId="{20B2058A-C9FF-4103-A53C-CB8C3BC10DAB}" type="presParOf" srcId="{3705BE34-BAC2-4B0E-B4DA-3FD1DD665EFA}" destId="{1BB8A08B-2B8F-4B68-9573-81D9175D245D}" srcOrd="6" destOrd="0" presId="urn:microsoft.com/office/officeart/2005/8/layout/b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EC9984A-7C27-4018-B7A3-86310C332D27}" type="doc">
      <dgm:prSet loTypeId="urn:microsoft.com/office/officeart/2005/8/layout/vList2" loCatId="list" qsTypeId="urn:microsoft.com/office/officeart/2005/8/quickstyle/simple1" qsCatId="simple" csTypeId="urn:microsoft.com/office/officeart/2005/8/colors/colorful1" csCatId="colorful"/>
      <dgm:spPr/>
      <dgm:t>
        <a:bodyPr/>
        <a:lstStyle/>
        <a:p>
          <a:pPr rtl="1"/>
          <a:endParaRPr lang="fa-IR"/>
        </a:p>
      </dgm:t>
    </dgm:pt>
    <dgm:pt modelId="{1E93C8CD-E41C-4F88-ADB8-EB8FFB9C9B34}">
      <dgm:prSet/>
      <dgm:spPr/>
      <dgm:t>
        <a:bodyPr/>
        <a:lstStyle/>
        <a:p>
          <a:pPr algn="justLow" rtl="1"/>
          <a:r>
            <a:rPr lang="fa-IR" dirty="0" smtClean="0">
              <a:latin typeface="Arial Unicode MS" pitchFamily="34" charset="-128"/>
              <a:ea typeface="Arial Unicode MS" pitchFamily="34" charset="-128"/>
              <a:cs typeface="Arial Unicode MS" pitchFamily="34" charset="-128"/>
            </a:rPr>
            <a:t>از نظر علم اقتصاد اصلاح قیمت انرژی در چارچوب اقتصاد خرد قرار می گیرد، به‌نحوی که مصرف تصحیح، تولید ترغیب و اقتصاد کارا می شود.</a:t>
          </a:r>
          <a:endParaRPr lang="fa-IR" dirty="0">
            <a:latin typeface="Arial Unicode MS" pitchFamily="34" charset="-128"/>
            <a:ea typeface="Arial Unicode MS" pitchFamily="34" charset="-128"/>
            <a:cs typeface="Arial Unicode MS" pitchFamily="34" charset="-128"/>
          </a:endParaRPr>
        </a:p>
      </dgm:t>
    </dgm:pt>
    <dgm:pt modelId="{B582078E-7332-4464-9425-9AD752AED7F3}" type="parTrans" cxnId="{63F52687-472A-4924-803B-206333556C02}">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A9437B0B-5B83-4690-AC53-DEF5C8ABB71C}" type="sibTrans" cxnId="{63F52687-472A-4924-803B-206333556C02}">
      <dgm:prSet/>
      <dgm:spPr/>
      <dgm:t>
        <a:bodyPr/>
        <a:lstStyle/>
        <a:p>
          <a:pPr algn="justLow" rtl="1"/>
          <a:endParaRPr lang="fa-IR">
            <a:latin typeface="Arial Unicode MS" pitchFamily="34" charset="-128"/>
            <a:ea typeface="Arial Unicode MS" pitchFamily="34" charset="-128"/>
            <a:cs typeface="Arial Unicode MS" pitchFamily="34" charset="-128"/>
          </a:endParaRPr>
        </a:p>
      </dgm:t>
    </dgm:pt>
    <dgm:pt modelId="{8D034924-D36A-4F1D-B184-20A60DABA0BF}" type="pres">
      <dgm:prSet presAssocID="{8EC9984A-7C27-4018-B7A3-86310C332D27}" presName="linear" presStyleCnt="0">
        <dgm:presLayoutVars>
          <dgm:animLvl val="lvl"/>
          <dgm:resizeHandles val="exact"/>
        </dgm:presLayoutVars>
      </dgm:prSet>
      <dgm:spPr/>
      <dgm:t>
        <a:bodyPr/>
        <a:lstStyle/>
        <a:p>
          <a:endParaRPr lang="en-US"/>
        </a:p>
      </dgm:t>
    </dgm:pt>
    <dgm:pt modelId="{313F73C3-9A3B-4246-A7A2-AF1B9FEA2168}" type="pres">
      <dgm:prSet presAssocID="{1E93C8CD-E41C-4F88-ADB8-EB8FFB9C9B34}" presName="parentText" presStyleLbl="node1" presStyleIdx="0" presStyleCnt="1">
        <dgm:presLayoutVars>
          <dgm:chMax val="0"/>
          <dgm:bulletEnabled val="1"/>
        </dgm:presLayoutVars>
      </dgm:prSet>
      <dgm:spPr>
        <a:prstGeom prst="ellipseRibbon">
          <a:avLst/>
        </a:prstGeom>
      </dgm:spPr>
      <dgm:t>
        <a:bodyPr/>
        <a:lstStyle/>
        <a:p>
          <a:endParaRPr lang="en-US"/>
        </a:p>
      </dgm:t>
    </dgm:pt>
  </dgm:ptLst>
  <dgm:cxnLst>
    <dgm:cxn modelId="{63F52687-472A-4924-803B-206333556C02}" srcId="{8EC9984A-7C27-4018-B7A3-86310C332D27}" destId="{1E93C8CD-E41C-4F88-ADB8-EB8FFB9C9B34}" srcOrd="0" destOrd="0" parTransId="{B582078E-7332-4464-9425-9AD752AED7F3}" sibTransId="{A9437B0B-5B83-4690-AC53-DEF5C8ABB71C}"/>
    <dgm:cxn modelId="{CAA96455-5048-4F53-BE3E-BFD350A5D6FF}" type="presOf" srcId="{8EC9984A-7C27-4018-B7A3-86310C332D27}" destId="{8D034924-D36A-4F1D-B184-20A60DABA0BF}" srcOrd="0" destOrd="0" presId="urn:microsoft.com/office/officeart/2005/8/layout/vList2"/>
    <dgm:cxn modelId="{192D7E80-C392-46F2-B0D8-1E790DCE779C}" type="presOf" srcId="{1E93C8CD-E41C-4F88-ADB8-EB8FFB9C9B34}" destId="{313F73C3-9A3B-4246-A7A2-AF1B9FEA2168}" srcOrd="0" destOrd="0" presId="urn:microsoft.com/office/officeart/2005/8/layout/vList2"/>
    <dgm:cxn modelId="{71D76E3D-CD2A-4BA8-9E07-D26ED6170B4C}" type="presParOf" srcId="{8D034924-D36A-4F1D-B184-20A60DABA0BF}" destId="{313F73C3-9A3B-4246-A7A2-AF1B9FEA2168}"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4E4A8E2-7BB1-4105-8F3C-002054B63F21}" type="doc">
      <dgm:prSet loTypeId="urn:microsoft.com/office/officeart/2005/8/layout/hList1" loCatId="list" qsTypeId="urn:microsoft.com/office/officeart/2005/8/quickstyle/3d1" qsCatId="3D" csTypeId="urn:microsoft.com/office/officeart/2005/8/colors/accent1_2" csCatId="accent1" phldr="1"/>
      <dgm:spPr/>
      <dgm:t>
        <a:bodyPr/>
        <a:lstStyle/>
        <a:p>
          <a:pPr rtl="1"/>
          <a:endParaRPr lang="fa-IR"/>
        </a:p>
      </dgm:t>
    </dgm:pt>
    <dgm:pt modelId="{B1990F3B-7C34-4817-915C-3084C0367809}">
      <dgm:prSet/>
      <dgm:spPr/>
      <dgm:t>
        <a:bodyPr/>
        <a:lstStyle/>
        <a:p>
          <a:pPr algn="justLow" rtl="1"/>
          <a:r>
            <a:rPr lang="fa-IR" dirty="0" smtClean="0">
              <a:latin typeface="Arial Unicode MS" pitchFamily="34" charset="-128"/>
              <a:ea typeface="Arial Unicode MS" pitchFamily="34" charset="-128"/>
              <a:cs typeface="Arial Unicode MS" pitchFamily="34" charset="-128"/>
            </a:rPr>
            <a:t>برای اهالی فن و کسانی که مسایل اقتصادی را دنبال می کنند سوال اساسی این است که، چرا دولتی که بارها مخالفت خود را با اقتصاد آزاد اعلام کرده است و اقتصاد آزاد را با برچسب غربی و سرمایه‌داری به بی‌عدالتی متهم می‌کند، می‌خواهد در پروژه‌ای تاریخی به آزاد سازی یکی از حساسترین قیمت ها یعنی قیمت حامل‌های انرژی بپردازد. اقدامی که بیشتر در مسیر آزادسازی اقتصاد آزاد معنا و مفهوم دارد.</a:t>
          </a:r>
          <a:endParaRPr lang="fa-IR" dirty="0">
            <a:latin typeface="Arial Unicode MS" pitchFamily="34" charset="-128"/>
            <a:ea typeface="Arial Unicode MS" pitchFamily="34" charset="-128"/>
            <a:cs typeface="Arial Unicode MS" pitchFamily="34" charset="-128"/>
          </a:endParaRPr>
        </a:p>
      </dgm:t>
    </dgm:pt>
    <dgm:pt modelId="{29058C52-1DDC-4C4E-8FCA-296FB7485CED}" type="parTrans" cxnId="{9595E694-420C-44A9-8AAB-088D288C8644}">
      <dgm:prSet/>
      <dgm:spPr/>
      <dgm:t>
        <a:bodyPr/>
        <a:lstStyle/>
        <a:p>
          <a:pPr rtl="1"/>
          <a:endParaRPr lang="fa-IR"/>
        </a:p>
      </dgm:t>
    </dgm:pt>
    <dgm:pt modelId="{B01ADC44-D35E-43EA-BCD8-29D002CB2EEA}" type="sibTrans" cxnId="{9595E694-420C-44A9-8AAB-088D288C8644}">
      <dgm:prSet/>
      <dgm:spPr/>
      <dgm:t>
        <a:bodyPr/>
        <a:lstStyle/>
        <a:p>
          <a:pPr rtl="1"/>
          <a:endParaRPr lang="fa-IR"/>
        </a:p>
      </dgm:t>
    </dgm:pt>
    <dgm:pt modelId="{DF54BFCF-3544-4E48-A757-59137E0A520E}">
      <dgm:prSet/>
      <dgm:spPr/>
      <dgm:t>
        <a:bodyPr/>
        <a:lstStyle/>
        <a:p>
          <a:pPr rtl="1"/>
          <a:r>
            <a:rPr lang="fa-IR" dirty="0" smtClean="0"/>
            <a:t>دکتر مسعود نیلی، 12 آذر 88 </a:t>
          </a:r>
          <a:endParaRPr lang="fa-IR" dirty="0"/>
        </a:p>
      </dgm:t>
    </dgm:pt>
    <dgm:pt modelId="{291AD441-6439-401B-908F-6609BA8F0E8D}" type="parTrans" cxnId="{73D43F5F-6DAF-4A1C-ABAE-D47BBD7D0F3C}">
      <dgm:prSet/>
      <dgm:spPr/>
      <dgm:t>
        <a:bodyPr/>
        <a:lstStyle/>
        <a:p>
          <a:pPr rtl="1"/>
          <a:endParaRPr lang="fa-IR"/>
        </a:p>
      </dgm:t>
    </dgm:pt>
    <dgm:pt modelId="{3CDA85D4-F540-4360-A95A-2591E6ADEB49}" type="sibTrans" cxnId="{73D43F5F-6DAF-4A1C-ABAE-D47BBD7D0F3C}">
      <dgm:prSet/>
      <dgm:spPr/>
      <dgm:t>
        <a:bodyPr/>
        <a:lstStyle/>
        <a:p>
          <a:pPr rtl="1"/>
          <a:endParaRPr lang="fa-IR"/>
        </a:p>
      </dgm:t>
    </dgm:pt>
    <dgm:pt modelId="{7BAC0712-543F-4799-AB33-05D28928FA40}" type="pres">
      <dgm:prSet presAssocID="{E4E4A8E2-7BB1-4105-8F3C-002054B63F21}" presName="Name0" presStyleCnt="0">
        <dgm:presLayoutVars>
          <dgm:dir/>
          <dgm:animLvl val="lvl"/>
          <dgm:resizeHandles val="exact"/>
        </dgm:presLayoutVars>
      </dgm:prSet>
      <dgm:spPr/>
      <dgm:t>
        <a:bodyPr/>
        <a:lstStyle/>
        <a:p>
          <a:endParaRPr lang="en-US"/>
        </a:p>
      </dgm:t>
    </dgm:pt>
    <dgm:pt modelId="{24E23976-C632-4B5B-AA4E-06AF95EBA500}" type="pres">
      <dgm:prSet presAssocID="{B1990F3B-7C34-4817-915C-3084C0367809}" presName="composite" presStyleCnt="0"/>
      <dgm:spPr/>
    </dgm:pt>
    <dgm:pt modelId="{F4A54D09-A54F-4FB4-8300-E9FADC302865}" type="pres">
      <dgm:prSet presAssocID="{B1990F3B-7C34-4817-915C-3084C0367809}" presName="parTx" presStyleLbl="alignNode1" presStyleIdx="0" presStyleCnt="1">
        <dgm:presLayoutVars>
          <dgm:chMax val="0"/>
          <dgm:chPref val="0"/>
          <dgm:bulletEnabled val="1"/>
        </dgm:presLayoutVars>
      </dgm:prSet>
      <dgm:spPr/>
      <dgm:t>
        <a:bodyPr/>
        <a:lstStyle/>
        <a:p>
          <a:endParaRPr lang="en-US"/>
        </a:p>
      </dgm:t>
    </dgm:pt>
    <dgm:pt modelId="{F588E99B-0ED9-422C-B70E-F66743AD35C7}" type="pres">
      <dgm:prSet presAssocID="{B1990F3B-7C34-4817-915C-3084C0367809}" presName="desTx" presStyleLbl="alignAccFollowNode1" presStyleIdx="0" presStyleCnt="1" custScaleY="87175">
        <dgm:presLayoutVars>
          <dgm:bulletEnabled val="1"/>
        </dgm:presLayoutVars>
      </dgm:prSet>
      <dgm:spPr/>
      <dgm:t>
        <a:bodyPr/>
        <a:lstStyle/>
        <a:p>
          <a:endParaRPr lang="en-US"/>
        </a:p>
      </dgm:t>
    </dgm:pt>
  </dgm:ptLst>
  <dgm:cxnLst>
    <dgm:cxn modelId="{73D43F5F-6DAF-4A1C-ABAE-D47BBD7D0F3C}" srcId="{B1990F3B-7C34-4817-915C-3084C0367809}" destId="{DF54BFCF-3544-4E48-A757-59137E0A520E}" srcOrd="0" destOrd="0" parTransId="{291AD441-6439-401B-908F-6609BA8F0E8D}" sibTransId="{3CDA85D4-F540-4360-A95A-2591E6ADEB49}"/>
    <dgm:cxn modelId="{693FC4CD-F511-4B21-8951-362781721D6A}" type="presOf" srcId="{DF54BFCF-3544-4E48-A757-59137E0A520E}" destId="{F588E99B-0ED9-422C-B70E-F66743AD35C7}" srcOrd="0" destOrd="0" presId="urn:microsoft.com/office/officeart/2005/8/layout/hList1"/>
    <dgm:cxn modelId="{82DE5361-5372-4376-B4BF-6A1601DED705}" type="presOf" srcId="{B1990F3B-7C34-4817-915C-3084C0367809}" destId="{F4A54D09-A54F-4FB4-8300-E9FADC302865}" srcOrd="0" destOrd="0" presId="urn:microsoft.com/office/officeart/2005/8/layout/hList1"/>
    <dgm:cxn modelId="{9595E694-420C-44A9-8AAB-088D288C8644}" srcId="{E4E4A8E2-7BB1-4105-8F3C-002054B63F21}" destId="{B1990F3B-7C34-4817-915C-3084C0367809}" srcOrd="0" destOrd="0" parTransId="{29058C52-1DDC-4C4E-8FCA-296FB7485CED}" sibTransId="{B01ADC44-D35E-43EA-BCD8-29D002CB2EEA}"/>
    <dgm:cxn modelId="{DF128062-AE73-44EB-9DC2-AA42576546E1}" type="presOf" srcId="{E4E4A8E2-7BB1-4105-8F3C-002054B63F21}" destId="{7BAC0712-543F-4799-AB33-05D28928FA40}" srcOrd="0" destOrd="0" presId="urn:microsoft.com/office/officeart/2005/8/layout/hList1"/>
    <dgm:cxn modelId="{5EAD5CBE-DF35-4317-82EB-6419D26980B9}" type="presParOf" srcId="{7BAC0712-543F-4799-AB33-05D28928FA40}" destId="{24E23976-C632-4B5B-AA4E-06AF95EBA500}" srcOrd="0" destOrd="0" presId="urn:microsoft.com/office/officeart/2005/8/layout/hList1"/>
    <dgm:cxn modelId="{607A0C4B-E9A2-443B-A3EE-362EAB2C14BF}" type="presParOf" srcId="{24E23976-C632-4B5B-AA4E-06AF95EBA500}" destId="{F4A54D09-A54F-4FB4-8300-E9FADC302865}" srcOrd="0" destOrd="0" presId="urn:microsoft.com/office/officeart/2005/8/layout/hList1"/>
    <dgm:cxn modelId="{81F58845-A17D-4836-9B37-C747BF90D473}" type="presParOf" srcId="{24E23976-C632-4B5B-AA4E-06AF95EBA500}" destId="{F588E99B-0ED9-422C-B70E-F66743AD35C7}"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CC7D282-1DFD-40F9-83EC-6D849ED470A0}" type="doc">
      <dgm:prSet loTypeId="urn:microsoft.com/office/officeart/2005/8/layout/process4" loCatId="list" qsTypeId="urn:microsoft.com/office/officeart/2005/8/quickstyle/3d2" qsCatId="3D" csTypeId="urn:microsoft.com/office/officeart/2005/8/colors/accent3_4" csCatId="accent3"/>
      <dgm:spPr/>
      <dgm:t>
        <a:bodyPr/>
        <a:lstStyle/>
        <a:p>
          <a:pPr rtl="1"/>
          <a:endParaRPr lang="fa-IR"/>
        </a:p>
      </dgm:t>
    </dgm:pt>
    <dgm:pt modelId="{58145E4A-F51B-416F-B645-81F92ACE0512}">
      <dgm:prSet/>
      <dgm:spPr/>
      <dgm:t>
        <a:bodyPr/>
        <a:lstStyle/>
        <a:p>
          <a:pPr rtl="1"/>
          <a:r>
            <a:rPr lang="fa-IR" dirty="0" smtClean="0"/>
            <a:t>حد بالای منابع حاصل از افزایش قیمت‌ها: 200 هزار میلیارد ریال</a:t>
          </a:r>
          <a:endParaRPr lang="en-US" dirty="0"/>
        </a:p>
      </dgm:t>
    </dgm:pt>
    <dgm:pt modelId="{38495FF4-DC6B-455D-A66A-9D35516540FD}" type="parTrans" cxnId="{FEBD809F-D120-4479-9996-B8F2BEEC7C73}">
      <dgm:prSet/>
      <dgm:spPr/>
      <dgm:t>
        <a:bodyPr/>
        <a:lstStyle/>
        <a:p>
          <a:pPr rtl="1"/>
          <a:endParaRPr lang="fa-IR"/>
        </a:p>
      </dgm:t>
    </dgm:pt>
    <dgm:pt modelId="{205585DD-EA41-4560-A996-4C5F27C24865}" type="sibTrans" cxnId="{FEBD809F-D120-4479-9996-B8F2BEEC7C73}">
      <dgm:prSet/>
      <dgm:spPr/>
      <dgm:t>
        <a:bodyPr/>
        <a:lstStyle/>
        <a:p>
          <a:pPr rtl="1"/>
          <a:endParaRPr lang="fa-IR"/>
        </a:p>
      </dgm:t>
    </dgm:pt>
    <dgm:pt modelId="{BE88009B-20EE-4C29-86AD-0EAE54B25622}">
      <dgm:prSet/>
      <dgm:spPr/>
      <dgm:t>
        <a:bodyPr/>
        <a:lstStyle/>
        <a:p>
          <a:pPr rtl="1"/>
          <a:r>
            <a:rPr lang="fa-IR" dirty="0" smtClean="0"/>
            <a:t>سهم خانوارها 50%، بنگاه‌ها 30% و دولت 20%</a:t>
          </a:r>
          <a:endParaRPr lang="en-US" dirty="0"/>
        </a:p>
      </dgm:t>
    </dgm:pt>
    <dgm:pt modelId="{394EA7C5-F128-40E6-961A-BE5878AC0972}" type="parTrans" cxnId="{3EA822E1-BDED-45C5-9187-D8F272A0DCE6}">
      <dgm:prSet/>
      <dgm:spPr/>
      <dgm:t>
        <a:bodyPr/>
        <a:lstStyle/>
        <a:p>
          <a:pPr rtl="1"/>
          <a:endParaRPr lang="fa-IR"/>
        </a:p>
      </dgm:t>
    </dgm:pt>
    <dgm:pt modelId="{51629773-4D9B-463D-AB0E-BF47B1539B81}" type="sibTrans" cxnId="{3EA822E1-BDED-45C5-9187-D8F272A0DCE6}">
      <dgm:prSet/>
      <dgm:spPr/>
      <dgm:t>
        <a:bodyPr/>
        <a:lstStyle/>
        <a:p>
          <a:pPr rtl="1"/>
          <a:endParaRPr lang="fa-IR"/>
        </a:p>
      </dgm:t>
    </dgm:pt>
    <dgm:pt modelId="{7CB2B28A-F010-4A77-A904-967A7F57E6E8}">
      <dgm:prSet/>
      <dgm:spPr/>
      <dgm:t>
        <a:bodyPr/>
        <a:lstStyle/>
        <a:p>
          <a:pPr rtl="1"/>
          <a:r>
            <a:rPr lang="fa-IR" dirty="0" smtClean="0"/>
            <a:t>گروه سوم، سه دهک بالا (پردرآمدها)</a:t>
          </a:r>
          <a:endParaRPr lang="en-US" dirty="0"/>
        </a:p>
      </dgm:t>
    </dgm:pt>
    <dgm:pt modelId="{F8839E83-0724-4777-BDE1-6978F78BA9AB}" type="parTrans" cxnId="{F2CDB796-5FFC-47DF-B731-D672D98A90F4}">
      <dgm:prSet/>
      <dgm:spPr/>
      <dgm:t>
        <a:bodyPr/>
        <a:lstStyle/>
        <a:p>
          <a:pPr rtl="1"/>
          <a:endParaRPr lang="fa-IR"/>
        </a:p>
      </dgm:t>
    </dgm:pt>
    <dgm:pt modelId="{D292229E-1C90-4968-86F6-72A4CE89CC90}" type="sibTrans" cxnId="{F2CDB796-5FFC-47DF-B731-D672D98A90F4}">
      <dgm:prSet/>
      <dgm:spPr/>
      <dgm:t>
        <a:bodyPr/>
        <a:lstStyle/>
        <a:p>
          <a:pPr rtl="1"/>
          <a:endParaRPr lang="fa-IR"/>
        </a:p>
      </dgm:t>
    </dgm:pt>
    <dgm:pt modelId="{01AF8B39-7025-4D31-AE8C-E81B8BB1123E}">
      <dgm:prSet/>
      <dgm:spPr/>
      <dgm:t>
        <a:bodyPr/>
        <a:lstStyle/>
        <a:p>
          <a:pPr rtl="1"/>
          <a:r>
            <a:rPr lang="fa-IR" dirty="0" smtClean="0"/>
            <a:t>گروه دوم، سه دهک دوم (قشر متوسط)</a:t>
          </a:r>
          <a:endParaRPr lang="en-US" dirty="0"/>
        </a:p>
      </dgm:t>
    </dgm:pt>
    <dgm:pt modelId="{B3A42A81-EABD-4FFA-8D21-C53DAC05D6B4}" type="parTrans" cxnId="{6385656C-CA31-42C6-BCD3-31D23D20F1DA}">
      <dgm:prSet/>
      <dgm:spPr/>
      <dgm:t>
        <a:bodyPr/>
        <a:lstStyle/>
        <a:p>
          <a:pPr rtl="1"/>
          <a:endParaRPr lang="fa-IR"/>
        </a:p>
      </dgm:t>
    </dgm:pt>
    <dgm:pt modelId="{76C640E9-6742-4EB3-970B-5E03EDB001E9}" type="sibTrans" cxnId="{6385656C-CA31-42C6-BCD3-31D23D20F1DA}">
      <dgm:prSet/>
      <dgm:spPr/>
      <dgm:t>
        <a:bodyPr/>
        <a:lstStyle/>
        <a:p>
          <a:pPr rtl="1"/>
          <a:endParaRPr lang="fa-IR"/>
        </a:p>
      </dgm:t>
    </dgm:pt>
    <dgm:pt modelId="{6AF7B88B-AE74-4A3D-B76C-5945B7A60F79}">
      <dgm:prSet/>
      <dgm:spPr/>
      <dgm:t>
        <a:bodyPr/>
        <a:lstStyle/>
        <a:p>
          <a:pPr rtl="1"/>
          <a:r>
            <a:rPr lang="fa-IR" dirty="0" smtClean="0"/>
            <a:t>گروه اول، چهار دهک اول (کم‌درآمدها) </a:t>
          </a:r>
          <a:endParaRPr lang="en-US" dirty="0"/>
        </a:p>
      </dgm:t>
    </dgm:pt>
    <dgm:pt modelId="{44C1FFAB-54A7-43B3-94C2-7E3BFC08B048}" type="parTrans" cxnId="{A3394E39-E762-4A6F-9195-34B5DCE254E2}">
      <dgm:prSet/>
      <dgm:spPr/>
      <dgm:t>
        <a:bodyPr/>
        <a:lstStyle/>
        <a:p>
          <a:pPr rtl="1"/>
          <a:endParaRPr lang="fa-IR"/>
        </a:p>
      </dgm:t>
    </dgm:pt>
    <dgm:pt modelId="{BFB223C4-717B-4AD7-9123-3DFF2A98124A}" type="sibTrans" cxnId="{A3394E39-E762-4A6F-9195-34B5DCE254E2}">
      <dgm:prSet/>
      <dgm:spPr/>
      <dgm:t>
        <a:bodyPr/>
        <a:lstStyle/>
        <a:p>
          <a:pPr rtl="1"/>
          <a:endParaRPr lang="fa-IR"/>
        </a:p>
      </dgm:t>
    </dgm:pt>
    <dgm:pt modelId="{A145807B-23A8-4E72-887C-1DB21709FF23}">
      <dgm:prSet/>
      <dgm:spPr/>
      <dgm:t>
        <a:bodyPr/>
        <a:lstStyle/>
        <a:p>
          <a:pPr rtl="1"/>
          <a:r>
            <a:rPr lang="fa-IR" dirty="0" smtClean="0"/>
            <a:t>نسبت‌های توزیع منابع به‌ترتیب: 4 ، 2 ،1 </a:t>
          </a:r>
          <a:endParaRPr lang="en-US" dirty="0"/>
        </a:p>
      </dgm:t>
    </dgm:pt>
    <dgm:pt modelId="{00C7C095-6338-4173-929F-351CB18F0E4A}" type="parTrans" cxnId="{8A1F99A4-6661-45C0-A62E-CE1784605B68}">
      <dgm:prSet/>
      <dgm:spPr/>
      <dgm:t>
        <a:bodyPr/>
        <a:lstStyle/>
        <a:p>
          <a:pPr rtl="1"/>
          <a:endParaRPr lang="fa-IR"/>
        </a:p>
      </dgm:t>
    </dgm:pt>
    <dgm:pt modelId="{3F019636-EB93-4D75-AEC3-C172403C5D72}" type="sibTrans" cxnId="{8A1F99A4-6661-45C0-A62E-CE1784605B68}">
      <dgm:prSet/>
      <dgm:spPr/>
      <dgm:t>
        <a:bodyPr/>
        <a:lstStyle/>
        <a:p>
          <a:pPr rtl="1"/>
          <a:endParaRPr lang="fa-IR"/>
        </a:p>
      </dgm:t>
    </dgm:pt>
    <dgm:pt modelId="{B41A3B37-AE9C-43D6-B1D2-5426F50C74BB}">
      <dgm:prSet/>
      <dgm:spPr/>
      <dgm:t>
        <a:bodyPr/>
        <a:lstStyle/>
        <a:p>
          <a:pPr rtl="1"/>
          <a:r>
            <a:rPr lang="fa-IR" dirty="0" smtClean="0"/>
            <a:t>درآمد خانوارها به‌ترتیب: 17000، 8500، 4250</a:t>
          </a:r>
          <a:endParaRPr lang="en-US" dirty="0"/>
        </a:p>
      </dgm:t>
    </dgm:pt>
    <dgm:pt modelId="{C78FF6A9-9580-4BC9-BEEB-83269BD64DA6}" type="parTrans" cxnId="{4E42BA86-EE97-49A7-AD09-E4C35578CC7A}">
      <dgm:prSet/>
      <dgm:spPr/>
      <dgm:t>
        <a:bodyPr/>
        <a:lstStyle/>
        <a:p>
          <a:pPr rtl="1"/>
          <a:endParaRPr lang="fa-IR"/>
        </a:p>
      </dgm:t>
    </dgm:pt>
    <dgm:pt modelId="{73209514-58CF-40E9-BD63-EDB6E3ECC7BF}" type="sibTrans" cxnId="{4E42BA86-EE97-49A7-AD09-E4C35578CC7A}">
      <dgm:prSet/>
      <dgm:spPr/>
      <dgm:t>
        <a:bodyPr/>
        <a:lstStyle/>
        <a:p>
          <a:pPr rtl="1"/>
          <a:endParaRPr lang="fa-IR"/>
        </a:p>
      </dgm:t>
    </dgm:pt>
    <dgm:pt modelId="{DACB12B9-11FD-40F3-A3D2-29785D5CD4D6}">
      <dgm:prSet/>
      <dgm:spPr/>
      <dgm:t>
        <a:bodyPr/>
        <a:lstStyle/>
        <a:p>
          <a:pPr rtl="1"/>
          <a:r>
            <a:rPr lang="fa-IR" dirty="0" smtClean="0"/>
            <a:t>حداکثر نرخ تورم: 15% برای چهار دهک پایینی</a:t>
          </a:r>
          <a:endParaRPr lang="en-US" dirty="0"/>
        </a:p>
      </dgm:t>
    </dgm:pt>
    <dgm:pt modelId="{5998A3FF-3057-432C-B653-DA2BFA5A55A8}" type="parTrans" cxnId="{E56C4ED0-D2C6-44B5-A63A-ADDB4A303737}">
      <dgm:prSet/>
      <dgm:spPr/>
      <dgm:t>
        <a:bodyPr/>
        <a:lstStyle/>
        <a:p>
          <a:pPr rtl="1"/>
          <a:endParaRPr lang="fa-IR"/>
        </a:p>
      </dgm:t>
    </dgm:pt>
    <dgm:pt modelId="{DAD3C131-9F0E-43E6-96EE-CDD980723265}" type="sibTrans" cxnId="{E56C4ED0-D2C6-44B5-A63A-ADDB4A303737}">
      <dgm:prSet/>
      <dgm:spPr/>
      <dgm:t>
        <a:bodyPr/>
        <a:lstStyle/>
        <a:p>
          <a:pPr rtl="1"/>
          <a:endParaRPr lang="fa-IR"/>
        </a:p>
      </dgm:t>
    </dgm:pt>
    <dgm:pt modelId="{9C79AFD3-8872-436A-8C59-261D4B2C99C7}" type="pres">
      <dgm:prSet presAssocID="{DCC7D282-1DFD-40F9-83EC-6D849ED470A0}" presName="Name0" presStyleCnt="0">
        <dgm:presLayoutVars>
          <dgm:dir/>
          <dgm:animLvl val="lvl"/>
          <dgm:resizeHandles val="exact"/>
        </dgm:presLayoutVars>
      </dgm:prSet>
      <dgm:spPr/>
      <dgm:t>
        <a:bodyPr/>
        <a:lstStyle/>
        <a:p>
          <a:pPr rtl="1"/>
          <a:endParaRPr lang="fa-IR"/>
        </a:p>
      </dgm:t>
    </dgm:pt>
    <dgm:pt modelId="{DBD5241C-0917-422E-B5EA-F940CE31610F}" type="pres">
      <dgm:prSet presAssocID="{DACB12B9-11FD-40F3-A3D2-29785D5CD4D6}" presName="boxAndChildren" presStyleCnt="0"/>
      <dgm:spPr/>
      <dgm:t>
        <a:bodyPr/>
        <a:lstStyle/>
        <a:p>
          <a:pPr rtl="1"/>
          <a:endParaRPr lang="fa-IR"/>
        </a:p>
      </dgm:t>
    </dgm:pt>
    <dgm:pt modelId="{CE5BBD81-391E-465C-88D0-EA4D9608B028}" type="pres">
      <dgm:prSet presAssocID="{DACB12B9-11FD-40F3-A3D2-29785D5CD4D6}" presName="parentTextBox" presStyleLbl="node1" presStyleIdx="0" presStyleCnt="5"/>
      <dgm:spPr/>
      <dgm:t>
        <a:bodyPr/>
        <a:lstStyle/>
        <a:p>
          <a:pPr rtl="1"/>
          <a:endParaRPr lang="fa-IR"/>
        </a:p>
      </dgm:t>
    </dgm:pt>
    <dgm:pt modelId="{3F749D71-A118-482C-B7FD-62D63D8502BD}" type="pres">
      <dgm:prSet presAssocID="{73209514-58CF-40E9-BD63-EDB6E3ECC7BF}" presName="sp" presStyleCnt="0"/>
      <dgm:spPr/>
      <dgm:t>
        <a:bodyPr/>
        <a:lstStyle/>
        <a:p>
          <a:pPr rtl="1"/>
          <a:endParaRPr lang="fa-IR"/>
        </a:p>
      </dgm:t>
    </dgm:pt>
    <dgm:pt modelId="{A4F5A4C3-E910-4957-98A4-AA1E97365E8A}" type="pres">
      <dgm:prSet presAssocID="{B41A3B37-AE9C-43D6-B1D2-5426F50C74BB}" presName="arrowAndChildren" presStyleCnt="0"/>
      <dgm:spPr/>
      <dgm:t>
        <a:bodyPr/>
        <a:lstStyle/>
        <a:p>
          <a:pPr rtl="1"/>
          <a:endParaRPr lang="fa-IR"/>
        </a:p>
      </dgm:t>
    </dgm:pt>
    <dgm:pt modelId="{F9953E49-B159-4D45-AB10-77B5E7877DCB}" type="pres">
      <dgm:prSet presAssocID="{B41A3B37-AE9C-43D6-B1D2-5426F50C74BB}" presName="parentTextArrow" presStyleLbl="node1" presStyleIdx="1" presStyleCnt="5"/>
      <dgm:spPr/>
      <dgm:t>
        <a:bodyPr/>
        <a:lstStyle/>
        <a:p>
          <a:pPr rtl="1"/>
          <a:endParaRPr lang="fa-IR"/>
        </a:p>
      </dgm:t>
    </dgm:pt>
    <dgm:pt modelId="{16DD37B7-1D88-4B27-B69F-412DF2D88832}" type="pres">
      <dgm:prSet presAssocID="{3F019636-EB93-4D75-AEC3-C172403C5D72}" presName="sp" presStyleCnt="0"/>
      <dgm:spPr/>
      <dgm:t>
        <a:bodyPr/>
        <a:lstStyle/>
        <a:p>
          <a:pPr rtl="1"/>
          <a:endParaRPr lang="fa-IR"/>
        </a:p>
      </dgm:t>
    </dgm:pt>
    <dgm:pt modelId="{A8D1BD69-9C13-480D-A096-889A5FBDADDA}" type="pres">
      <dgm:prSet presAssocID="{A145807B-23A8-4E72-887C-1DB21709FF23}" presName="arrowAndChildren" presStyleCnt="0"/>
      <dgm:spPr/>
      <dgm:t>
        <a:bodyPr/>
        <a:lstStyle/>
        <a:p>
          <a:pPr rtl="1"/>
          <a:endParaRPr lang="fa-IR"/>
        </a:p>
      </dgm:t>
    </dgm:pt>
    <dgm:pt modelId="{821634D7-B84D-42D4-BC03-994BFF47A417}" type="pres">
      <dgm:prSet presAssocID="{A145807B-23A8-4E72-887C-1DB21709FF23}" presName="parentTextArrow" presStyleLbl="node1" presStyleIdx="2" presStyleCnt="5"/>
      <dgm:spPr/>
      <dgm:t>
        <a:bodyPr/>
        <a:lstStyle/>
        <a:p>
          <a:pPr rtl="1"/>
          <a:endParaRPr lang="fa-IR"/>
        </a:p>
      </dgm:t>
    </dgm:pt>
    <dgm:pt modelId="{65C1A24E-CEEC-412C-A19A-1FEEA2C1B370}" type="pres">
      <dgm:prSet presAssocID="{51629773-4D9B-463D-AB0E-BF47B1539B81}" presName="sp" presStyleCnt="0"/>
      <dgm:spPr/>
      <dgm:t>
        <a:bodyPr/>
        <a:lstStyle/>
        <a:p>
          <a:pPr rtl="1"/>
          <a:endParaRPr lang="fa-IR"/>
        </a:p>
      </dgm:t>
    </dgm:pt>
    <dgm:pt modelId="{207CC76D-F472-41C5-816A-C454D59CF1F1}" type="pres">
      <dgm:prSet presAssocID="{BE88009B-20EE-4C29-86AD-0EAE54B25622}" presName="arrowAndChildren" presStyleCnt="0"/>
      <dgm:spPr/>
      <dgm:t>
        <a:bodyPr/>
        <a:lstStyle/>
        <a:p>
          <a:pPr rtl="1"/>
          <a:endParaRPr lang="fa-IR"/>
        </a:p>
      </dgm:t>
    </dgm:pt>
    <dgm:pt modelId="{085C3E9B-E2E4-4EC9-B4C3-F00D25131A57}" type="pres">
      <dgm:prSet presAssocID="{BE88009B-20EE-4C29-86AD-0EAE54B25622}" presName="parentTextArrow" presStyleLbl="node1" presStyleIdx="2" presStyleCnt="5"/>
      <dgm:spPr/>
      <dgm:t>
        <a:bodyPr/>
        <a:lstStyle/>
        <a:p>
          <a:pPr rtl="1"/>
          <a:endParaRPr lang="fa-IR"/>
        </a:p>
      </dgm:t>
    </dgm:pt>
    <dgm:pt modelId="{13876553-9AF7-4E86-99A9-43781A6DF875}" type="pres">
      <dgm:prSet presAssocID="{BE88009B-20EE-4C29-86AD-0EAE54B25622}" presName="arrow" presStyleLbl="node1" presStyleIdx="3" presStyleCnt="5"/>
      <dgm:spPr/>
      <dgm:t>
        <a:bodyPr/>
        <a:lstStyle/>
        <a:p>
          <a:pPr rtl="1"/>
          <a:endParaRPr lang="fa-IR"/>
        </a:p>
      </dgm:t>
    </dgm:pt>
    <dgm:pt modelId="{31B1BAFF-CF93-46C5-A904-8550FB34B754}" type="pres">
      <dgm:prSet presAssocID="{BE88009B-20EE-4C29-86AD-0EAE54B25622}" presName="descendantArrow" presStyleCnt="0"/>
      <dgm:spPr/>
      <dgm:t>
        <a:bodyPr/>
        <a:lstStyle/>
        <a:p>
          <a:pPr rtl="1"/>
          <a:endParaRPr lang="fa-IR"/>
        </a:p>
      </dgm:t>
    </dgm:pt>
    <dgm:pt modelId="{8421A5A8-A5CC-4C25-AED3-D5B6EFEA12CB}" type="pres">
      <dgm:prSet presAssocID="{7CB2B28A-F010-4A77-A904-967A7F57E6E8}" presName="childTextArrow" presStyleLbl="fgAccFollowNode1" presStyleIdx="0" presStyleCnt="3">
        <dgm:presLayoutVars>
          <dgm:bulletEnabled val="1"/>
        </dgm:presLayoutVars>
      </dgm:prSet>
      <dgm:spPr/>
      <dgm:t>
        <a:bodyPr/>
        <a:lstStyle/>
        <a:p>
          <a:pPr rtl="1"/>
          <a:endParaRPr lang="fa-IR"/>
        </a:p>
      </dgm:t>
    </dgm:pt>
    <dgm:pt modelId="{27423166-C433-4D93-A7DA-A874507F8C8C}" type="pres">
      <dgm:prSet presAssocID="{01AF8B39-7025-4D31-AE8C-E81B8BB1123E}" presName="childTextArrow" presStyleLbl="fgAccFollowNode1" presStyleIdx="1" presStyleCnt="3">
        <dgm:presLayoutVars>
          <dgm:bulletEnabled val="1"/>
        </dgm:presLayoutVars>
      </dgm:prSet>
      <dgm:spPr/>
      <dgm:t>
        <a:bodyPr/>
        <a:lstStyle/>
        <a:p>
          <a:pPr rtl="1"/>
          <a:endParaRPr lang="fa-IR"/>
        </a:p>
      </dgm:t>
    </dgm:pt>
    <dgm:pt modelId="{6266088A-3A96-4936-9A5A-2DF7D4A30B0D}" type="pres">
      <dgm:prSet presAssocID="{6AF7B88B-AE74-4A3D-B76C-5945B7A60F79}" presName="childTextArrow" presStyleLbl="fgAccFollowNode1" presStyleIdx="2" presStyleCnt="3">
        <dgm:presLayoutVars>
          <dgm:bulletEnabled val="1"/>
        </dgm:presLayoutVars>
      </dgm:prSet>
      <dgm:spPr/>
      <dgm:t>
        <a:bodyPr/>
        <a:lstStyle/>
        <a:p>
          <a:pPr rtl="1"/>
          <a:endParaRPr lang="fa-IR"/>
        </a:p>
      </dgm:t>
    </dgm:pt>
    <dgm:pt modelId="{DDCE84F6-AB90-4CD0-8908-DA325C586E3A}" type="pres">
      <dgm:prSet presAssocID="{205585DD-EA41-4560-A996-4C5F27C24865}" presName="sp" presStyleCnt="0"/>
      <dgm:spPr/>
      <dgm:t>
        <a:bodyPr/>
        <a:lstStyle/>
        <a:p>
          <a:pPr rtl="1"/>
          <a:endParaRPr lang="fa-IR"/>
        </a:p>
      </dgm:t>
    </dgm:pt>
    <dgm:pt modelId="{14D2F24B-11A4-4B76-B024-803AADE98CE8}" type="pres">
      <dgm:prSet presAssocID="{58145E4A-F51B-416F-B645-81F92ACE0512}" presName="arrowAndChildren" presStyleCnt="0"/>
      <dgm:spPr/>
      <dgm:t>
        <a:bodyPr/>
        <a:lstStyle/>
        <a:p>
          <a:pPr rtl="1"/>
          <a:endParaRPr lang="fa-IR"/>
        </a:p>
      </dgm:t>
    </dgm:pt>
    <dgm:pt modelId="{489F4876-9FE0-486A-902C-635B7416CCB0}" type="pres">
      <dgm:prSet presAssocID="{58145E4A-F51B-416F-B645-81F92ACE0512}" presName="parentTextArrow" presStyleLbl="node1" presStyleIdx="4" presStyleCnt="5"/>
      <dgm:spPr/>
      <dgm:t>
        <a:bodyPr/>
        <a:lstStyle/>
        <a:p>
          <a:pPr rtl="1"/>
          <a:endParaRPr lang="fa-IR"/>
        </a:p>
      </dgm:t>
    </dgm:pt>
  </dgm:ptLst>
  <dgm:cxnLst>
    <dgm:cxn modelId="{A3394E39-E762-4A6F-9195-34B5DCE254E2}" srcId="{BE88009B-20EE-4C29-86AD-0EAE54B25622}" destId="{6AF7B88B-AE74-4A3D-B76C-5945B7A60F79}" srcOrd="2" destOrd="0" parTransId="{44C1FFAB-54A7-43B3-94C2-7E3BFC08B048}" sibTransId="{BFB223C4-717B-4AD7-9123-3DFF2A98124A}"/>
    <dgm:cxn modelId="{4E42BA86-EE97-49A7-AD09-E4C35578CC7A}" srcId="{DCC7D282-1DFD-40F9-83EC-6D849ED470A0}" destId="{B41A3B37-AE9C-43D6-B1D2-5426F50C74BB}" srcOrd="3" destOrd="0" parTransId="{C78FF6A9-9580-4BC9-BEEB-83269BD64DA6}" sibTransId="{73209514-58CF-40E9-BD63-EDB6E3ECC7BF}"/>
    <dgm:cxn modelId="{2F2A18DE-0592-445F-B26D-FB9428B7030E}" type="presOf" srcId="{7CB2B28A-F010-4A77-A904-967A7F57E6E8}" destId="{8421A5A8-A5CC-4C25-AED3-D5B6EFEA12CB}" srcOrd="0" destOrd="0" presId="urn:microsoft.com/office/officeart/2005/8/layout/process4"/>
    <dgm:cxn modelId="{06AB5EC5-C209-4337-A35F-650D20732CFA}" type="presOf" srcId="{58145E4A-F51B-416F-B645-81F92ACE0512}" destId="{489F4876-9FE0-486A-902C-635B7416CCB0}" srcOrd="0" destOrd="0" presId="urn:microsoft.com/office/officeart/2005/8/layout/process4"/>
    <dgm:cxn modelId="{26767929-D204-4B90-B857-A1B4802FE454}" type="presOf" srcId="{BE88009B-20EE-4C29-86AD-0EAE54B25622}" destId="{085C3E9B-E2E4-4EC9-B4C3-F00D25131A57}" srcOrd="0" destOrd="0" presId="urn:microsoft.com/office/officeart/2005/8/layout/process4"/>
    <dgm:cxn modelId="{F4A03E42-EBAD-4E46-A3D6-F48234FF1F2E}" type="presOf" srcId="{DACB12B9-11FD-40F3-A3D2-29785D5CD4D6}" destId="{CE5BBD81-391E-465C-88D0-EA4D9608B028}" srcOrd="0" destOrd="0" presId="urn:microsoft.com/office/officeart/2005/8/layout/process4"/>
    <dgm:cxn modelId="{FEBD809F-D120-4479-9996-B8F2BEEC7C73}" srcId="{DCC7D282-1DFD-40F9-83EC-6D849ED470A0}" destId="{58145E4A-F51B-416F-B645-81F92ACE0512}" srcOrd="0" destOrd="0" parTransId="{38495FF4-DC6B-455D-A66A-9D35516540FD}" sibTransId="{205585DD-EA41-4560-A996-4C5F27C24865}"/>
    <dgm:cxn modelId="{6385656C-CA31-42C6-BCD3-31D23D20F1DA}" srcId="{BE88009B-20EE-4C29-86AD-0EAE54B25622}" destId="{01AF8B39-7025-4D31-AE8C-E81B8BB1123E}" srcOrd="1" destOrd="0" parTransId="{B3A42A81-EABD-4FFA-8D21-C53DAC05D6B4}" sibTransId="{76C640E9-6742-4EB3-970B-5E03EDB001E9}"/>
    <dgm:cxn modelId="{F4A8666F-0C6B-413B-9373-80EB43295F37}" type="presOf" srcId="{DCC7D282-1DFD-40F9-83EC-6D849ED470A0}" destId="{9C79AFD3-8872-436A-8C59-261D4B2C99C7}" srcOrd="0" destOrd="0" presId="urn:microsoft.com/office/officeart/2005/8/layout/process4"/>
    <dgm:cxn modelId="{12A76C26-4965-46E0-AFD5-C98177FDADFB}" type="presOf" srcId="{B41A3B37-AE9C-43D6-B1D2-5426F50C74BB}" destId="{F9953E49-B159-4D45-AB10-77B5E7877DCB}" srcOrd="0" destOrd="0" presId="urn:microsoft.com/office/officeart/2005/8/layout/process4"/>
    <dgm:cxn modelId="{FAE08B77-9C0E-4DF8-B5C9-EE480BCA39B3}" type="presOf" srcId="{A145807B-23A8-4E72-887C-1DB21709FF23}" destId="{821634D7-B84D-42D4-BC03-994BFF47A417}" srcOrd="0" destOrd="0" presId="urn:microsoft.com/office/officeart/2005/8/layout/process4"/>
    <dgm:cxn modelId="{F2CDB796-5FFC-47DF-B731-D672D98A90F4}" srcId="{BE88009B-20EE-4C29-86AD-0EAE54B25622}" destId="{7CB2B28A-F010-4A77-A904-967A7F57E6E8}" srcOrd="0" destOrd="0" parTransId="{F8839E83-0724-4777-BDE1-6978F78BA9AB}" sibTransId="{D292229E-1C90-4968-86F6-72A4CE89CC90}"/>
    <dgm:cxn modelId="{3EA822E1-BDED-45C5-9187-D8F272A0DCE6}" srcId="{DCC7D282-1DFD-40F9-83EC-6D849ED470A0}" destId="{BE88009B-20EE-4C29-86AD-0EAE54B25622}" srcOrd="1" destOrd="0" parTransId="{394EA7C5-F128-40E6-961A-BE5878AC0972}" sibTransId="{51629773-4D9B-463D-AB0E-BF47B1539B81}"/>
    <dgm:cxn modelId="{3E101A5A-826A-44D2-9D78-A690E0B36C9F}" type="presOf" srcId="{01AF8B39-7025-4D31-AE8C-E81B8BB1123E}" destId="{27423166-C433-4D93-A7DA-A874507F8C8C}" srcOrd="0" destOrd="0" presId="urn:microsoft.com/office/officeart/2005/8/layout/process4"/>
    <dgm:cxn modelId="{8A1F99A4-6661-45C0-A62E-CE1784605B68}" srcId="{DCC7D282-1DFD-40F9-83EC-6D849ED470A0}" destId="{A145807B-23A8-4E72-887C-1DB21709FF23}" srcOrd="2" destOrd="0" parTransId="{00C7C095-6338-4173-929F-351CB18F0E4A}" sibTransId="{3F019636-EB93-4D75-AEC3-C172403C5D72}"/>
    <dgm:cxn modelId="{E56C4ED0-D2C6-44B5-A63A-ADDB4A303737}" srcId="{DCC7D282-1DFD-40F9-83EC-6D849ED470A0}" destId="{DACB12B9-11FD-40F3-A3D2-29785D5CD4D6}" srcOrd="4" destOrd="0" parTransId="{5998A3FF-3057-432C-B653-DA2BFA5A55A8}" sibTransId="{DAD3C131-9F0E-43E6-96EE-CDD980723265}"/>
    <dgm:cxn modelId="{7FC1F123-E777-4FA0-94F3-CDBAEB4BE350}" type="presOf" srcId="{6AF7B88B-AE74-4A3D-B76C-5945B7A60F79}" destId="{6266088A-3A96-4936-9A5A-2DF7D4A30B0D}" srcOrd="0" destOrd="0" presId="urn:microsoft.com/office/officeart/2005/8/layout/process4"/>
    <dgm:cxn modelId="{F76F8A07-F7D9-49E3-9C6D-8B5BEF2F786C}" type="presOf" srcId="{BE88009B-20EE-4C29-86AD-0EAE54B25622}" destId="{13876553-9AF7-4E86-99A9-43781A6DF875}" srcOrd="1" destOrd="0" presId="urn:microsoft.com/office/officeart/2005/8/layout/process4"/>
    <dgm:cxn modelId="{B6FF0A6A-3C24-482C-8F8C-A9C5ED33EE8D}" type="presParOf" srcId="{9C79AFD3-8872-436A-8C59-261D4B2C99C7}" destId="{DBD5241C-0917-422E-B5EA-F940CE31610F}" srcOrd="0" destOrd="0" presId="urn:microsoft.com/office/officeart/2005/8/layout/process4"/>
    <dgm:cxn modelId="{C029FDCB-530A-4E81-9262-489B7C8795A6}" type="presParOf" srcId="{DBD5241C-0917-422E-B5EA-F940CE31610F}" destId="{CE5BBD81-391E-465C-88D0-EA4D9608B028}" srcOrd="0" destOrd="0" presId="urn:microsoft.com/office/officeart/2005/8/layout/process4"/>
    <dgm:cxn modelId="{5336D7AF-99B7-44B9-A981-B6B5E782950E}" type="presParOf" srcId="{9C79AFD3-8872-436A-8C59-261D4B2C99C7}" destId="{3F749D71-A118-482C-B7FD-62D63D8502BD}" srcOrd="1" destOrd="0" presId="urn:microsoft.com/office/officeart/2005/8/layout/process4"/>
    <dgm:cxn modelId="{16152536-C017-4704-9656-7835964B3AEE}" type="presParOf" srcId="{9C79AFD3-8872-436A-8C59-261D4B2C99C7}" destId="{A4F5A4C3-E910-4957-98A4-AA1E97365E8A}" srcOrd="2" destOrd="0" presId="urn:microsoft.com/office/officeart/2005/8/layout/process4"/>
    <dgm:cxn modelId="{BE0A98E4-6E34-4CAE-985C-93A6CBAE75B3}" type="presParOf" srcId="{A4F5A4C3-E910-4957-98A4-AA1E97365E8A}" destId="{F9953E49-B159-4D45-AB10-77B5E7877DCB}" srcOrd="0" destOrd="0" presId="urn:microsoft.com/office/officeart/2005/8/layout/process4"/>
    <dgm:cxn modelId="{46BD533E-E9AF-46CC-8CCB-B13998B027D3}" type="presParOf" srcId="{9C79AFD3-8872-436A-8C59-261D4B2C99C7}" destId="{16DD37B7-1D88-4B27-B69F-412DF2D88832}" srcOrd="3" destOrd="0" presId="urn:microsoft.com/office/officeart/2005/8/layout/process4"/>
    <dgm:cxn modelId="{39A2790F-E59B-4125-9EB4-41400BAAC2EA}" type="presParOf" srcId="{9C79AFD3-8872-436A-8C59-261D4B2C99C7}" destId="{A8D1BD69-9C13-480D-A096-889A5FBDADDA}" srcOrd="4" destOrd="0" presId="urn:microsoft.com/office/officeart/2005/8/layout/process4"/>
    <dgm:cxn modelId="{2344C613-C942-4BD7-B9C0-0140819C29CE}" type="presParOf" srcId="{A8D1BD69-9C13-480D-A096-889A5FBDADDA}" destId="{821634D7-B84D-42D4-BC03-994BFF47A417}" srcOrd="0" destOrd="0" presId="urn:microsoft.com/office/officeart/2005/8/layout/process4"/>
    <dgm:cxn modelId="{D60A2C9F-716B-472B-92B6-3E7F3EB63931}" type="presParOf" srcId="{9C79AFD3-8872-436A-8C59-261D4B2C99C7}" destId="{65C1A24E-CEEC-412C-A19A-1FEEA2C1B370}" srcOrd="5" destOrd="0" presId="urn:microsoft.com/office/officeart/2005/8/layout/process4"/>
    <dgm:cxn modelId="{15A92BC2-C5EE-42E3-B8D9-D99789B38E7A}" type="presParOf" srcId="{9C79AFD3-8872-436A-8C59-261D4B2C99C7}" destId="{207CC76D-F472-41C5-816A-C454D59CF1F1}" srcOrd="6" destOrd="0" presId="urn:microsoft.com/office/officeart/2005/8/layout/process4"/>
    <dgm:cxn modelId="{C7CF25FF-5D7C-4D0B-BE8B-F546F6871180}" type="presParOf" srcId="{207CC76D-F472-41C5-816A-C454D59CF1F1}" destId="{085C3E9B-E2E4-4EC9-B4C3-F00D25131A57}" srcOrd="0" destOrd="0" presId="urn:microsoft.com/office/officeart/2005/8/layout/process4"/>
    <dgm:cxn modelId="{82BAC726-1D92-4EA9-9BC4-FC0A224BE900}" type="presParOf" srcId="{207CC76D-F472-41C5-816A-C454D59CF1F1}" destId="{13876553-9AF7-4E86-99A9-43781A6DF875}" srcOrd="1" destOrd="0" presId="urn:microsoft.com/office/officeart/2005/8/layout/process4"/>
    <dgm:cxn modelId="{BFFE70A3-DABF-430A-91E4-2057C41A0E3B}" type="presParOf" srcId="{207CC76D-F472-41C5-816A-C454D59CF1F1}" destId="{31B1BAFF-CF93-46C5-A904-8550FB34B754}" srcOrd="2" destOrd="0" presId="urn:microsoft.com/office/officeart/2005/8/layout/process4"/>
    <dgm:cxn modelId="{A698558F-323A-4190-9C05-10A8A3A138EB}" type="presParOf" srcId="{31B1BAFF-CF93-46C5-A904-8550FB34B754}" destId="{8421A5A8-A5CC-4C25-AED3-D5B6EFEA12CB}" srcOrd="0" destOrd="0" presId="urn:microsoft.com/office/officeart/2005/8/layout/process4"/>
    <dgm:cxn modelId="{D252A939-C3CD-4C14-87CE-71BF4B462876}" type="presParOf" srcId="{31B1BAFF-CF93-46C5-A904-8550FB34B754}" destId="{27423166-C433-4D93-A7DA-A874507F8C8C}" srcOrd="1" destOrd="0" presId="urn:microsoft.com/office/officeart/2005/8/layout/process4"/>
    <dgm:cxn modelId="{8801B099-3DA2-4078-B7E9-5ACCC51F18A8}" type="presParOf" srcId="{31B1BAFF-CF93-46C5-A904-8550FB34B754}" destId="{6266088A-3A96-4936-9A5A-2DF7D4A30B0D}" srcOrd="2" destOrd="0" presId="urn:microsoft.com/office/officeart/2005/8/layout/process4"/>
    <dgm:cxn modelId="{3F9F1D13-7DF6-4FDE-A28B-CBD38A0B9D21}" type="presParOf" srcId="{9C79AFD3-8872-436A-8C59-261D4B2C99C7}" destId="{DDCE84F6-AB90-4CD0-8908-DA325C586E3A}" srcOrd="7" destOrd="0" presId="urn:microsoft.com/office/officeart/2005/8/layout/process4"/>
    <dgm:cxn modelId="{BA1E9EB0-CC71-4B5D-BE11-C19FF918BE08}" type="presParOf" srcId="{9C79AFD3-8872-436A-8C59-261D4B2C99C7}" destId="{14D2F24B-11A4-4B76-B024-803AADE98CE8}" srcOrd="8" destOrd="0" presId="urn:microsoft.com/office/officeart/2005/8/layout/process4"/>
    <dgm:cxn modelId="{1CFB5C7A-942F-486A-A6DE-5C808B5DA023}" type="presParOf" srcId="{14D2F24B-11A4-4B76-B024-803AADE98CE8}" destId="{489F4876-9FE0-486A-902C-635B7416CCB0}"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5A2E0ED-BAE5-44E2-AFF2-A78E9A811814}" type="doc">
      <dgm:prSet loTypeId="urn:microsoft.com/office/officeart/2005/8/layout/venn1" loCatId="relationship" qsTypeId="urn:microsoft.com/office/officeart/2005/8/quickstyle/simple1" qsCatId="simple" csTypeId="urn:microsoft.com/office/officeart/2005/8/colors/accent1_2" csCatId="accent1"/>
      <dgm:spPr/>
      <dgm:t>
        <a:bodyPr/>
        <a:lstStyle/>
        <a:p>
          <a:pPr rtl="1"/>
          <a:endParaRPr lang="fa-IR"/>
        </a:p>
      </dgm:t>
    </dgm:pt>
    <dgm:pt modelId="{0D389D19-DB18-47CB-ABC4-1DC279429E73}">
      <dgm:prSet/>
      <dgm:spPr/>
      <dgm:t>
        <a:bodyPr/>
        <a:lstStyle/>
        <a:p>
          <a:pPr rtl="1"/>
          <a:r>
            <a:rPr lang="fa-IR" dirty="0" smtClean="0"/>
            <a:t>400 هزار میلیارد ریال خالص</a:t>
          </a:r>
          <a:endParaRPr lang="en-US" dirty="0"/>
        </a:p>
      </dgm:t>
    </dgm:pt>
    <dgm:pt modelId="{3BAB8B9B-2373-49F4-9180-4EB10E0A1C2A}" type="parTrans" cxnId="{44CE3EA9-D9A1-4568-9CF6-907107546E52}">
      <dgm:prSet/>
      <dgm:spPr/>
      <dgm:t>
        <a:bodyPr/>
        <a:lstStyle/>
        <a:p>
          <a:pPr rtl="1"/>
          <a:endParaRPr lang="fa-IR"/>
        </a:p>
      </dgm:t>
    </dgm:pt>
    <dgm:pt modelId="{C9FD021F-23F3-4782-A4AE-33A898291188}" type="sibTrans" cxnId="{44CE3EA9-D9A1-4568-9CF6-907107546E52}">
      <dgm:prSet/>
      <dgm:spPr/>
      <dgm:t>
        <a:bodyPr/>
        <a:lstStyle/>
        <a:p>
          <a:pPr rtl="1"/>
          <a:endParaRPr lang="fa-IR"/>
        </a:p>
      </dgm:t>
    </dgm:pt>
    <dgm:pt modelId="{CAB4C4BC-AE6F-440B-BF32-B67C21EF38D8}">
      <dgm:prSet/>
      <dgm:spPr/>
      <dgm:t>
        <a:bodyPr/>
        <a:lstStyle/>
        <a:p>
          <a:pPr rtl="1"/>
          <a:r>
            <a:rPr lang="fa-IR" dirty="0" smtClean="0"/>
            <a:t>512 هزار میلیارد ریال ناخالص</a:t>
          </a:r>
          <a:endParaRPr lang="en-US" dirty="0"/>
        </a:p>
      </dgm:t>
    </dgm:pt>
    <dgm:pt modelId="{EC880CAE-AC11-48DC-AC7F-D6DE1A6E2677}" type="parTrans" cxnId="{FDE7F28B-2ECF-4E18-BFA8-F24AC4465A3B}">
      <dgm:prSet/>
      <dgm:spPr/>
      <dgm:t>
        <a:bodyPr/>
        <a:lstStyle/>
        <a:p>
          <a:pPr rtl="1"/>
          <a:endParaRPr lang="fa-IR"/>
        </a:p>
      </dgm:t>
    </dgm:pt>
    <dgm:pt modelId="{F58D1831-82B8-4A89-85AA-9A65A0080B48}" type="sibTrans" cxnId="{FDE7F28B-2ECF-4E18-BFA8-F24AC4465A3B}">
      <dgm:prSet/>
      <dgm:spPr/>
      <dgm:t>
        <a:bodyPr/>
        <a:lstStyle/>
        <a:p>
          <a:pPr rtl="1"/>
          <a:endParaRPr lang="fa-IR"/>
        </a:p>
      </dgm:t>
    </dgm:pt>
    <dgm:pt modelId="{C8009D66-62D4-48A9-B076-7B07CD2F6CF3}" type="pres">
      <dgm:prSet presAssocID="{95A2E0ED-BAE5-44E2-AFF2-A78E9A811814}" presName="compositeShape" presStyleCnt="0">
        <dgm:presLayoutVars>
          <dgm:chMax val="7"/>
          <dgm:dir/>
          <dgm:resizeHandles val="exact"/>
        </dgm:presLayoutVars>
      </dgm:prSet>
      <dgm:spPr/>
      <dgm:t>
        <a:bodyPr/>
        <a:lstStyle/>
        <a:p>
          <a:pPr rtl="1"/>
          <a:endParaRPr lang="fa-IR"/>
        </a:p>
      </dgm:t>
    </dgm:pt>
    <dgm:pt modelId="{D54F837D-24A5-45DD-8489-16A1BFD68E2F}" type="pres">
      <dgm:prSet presAssocID="{0D389D19-DB18-47CB-ABC4-1DC279429E73}" presName="circ1" presStyleLbl="vennNode1" presStyleIdx="0" presStyleCnt="2"/>
      <dgm:spPr/>
      <dgm:t>
        <a:bodyPr/>
        <a:lstStyle/>
        <a:p>
          <a:pPr rtl="1"/>
          <a:endParaRPr lang="fa-IR"/>
        </a:p>
      </dgm:t>
    </dgm:pt>
    <dgm:pt modelId="{FD155DC5-92BE-48F3-BAE5-2E9F6AA99AC4}" type="pres">
      <dgm:prSet presAssocID="{0D389D19-DB18-47CB-ABC4-1DC279429E73}" presName="circ1Tx" presStyleLbl="revTx" presStyleIdx="0" presStyleCnt="0">
        <dgm:presLayoutVars>
          <dgm:chMax val="0"/>
          <dgm:chPref val="0"/>
          <dgm:bulletEnabled val="1"/>
        </dgm:presLayoutVars>
      </dgm:prSet>
      <dgm:spPr/>
      <dgm:t>
        <a:bodyPr/>
        <a:lstStyle/>
        <a:p>
          <a:pPr rtl="1"/>
          <a:endParaRPr lang="fa-IR"/>
        </a:p>
      </dgm:t>
    </dgm:pt>
    <dgm:pt modelId="{22F3FA27-6E3D-493D-BFB8-A280DB2C4558}" type="pres">
      <dgm:prSet presAssocID="{CAB4C4BC-AE6F-440B-BF32-B67C21EF38D8}" presName="circ2" presStyleLbl="vennNode1" presStyleIdx="1" presStyleCnt="2"/>
      <dgm:spPr/>
      <dgm:t>
        <a:bodyPr/>
        <a:lstStyle/>
        <a:p>
          <a:pPr rtl="1"/>
          <a:endParaRPr lang="fa-IR"/>
        </a:p>
      </dgm:t>
    </dgm:pt>
    <dgm:pt modelId="{320FE493-83B2-4092-8716-6F926EC6663B}" type="pres">
      <dgm:prSet presAssocID="{CAB4C4BC-AE6F-440B-BF32-B67C21EF38D8}" presName="circ2Tx" presStyleLbl="revTx" presStyleIdx="0" presStyleCnt="0">
        <dgm:presLayoutVars>
          <dgm:chMax val="0"/>
          <dgm:chPref val="0"/>
          <dgm:bulletEnabled val="1"/>
        </dgm:presLayoutVars>
      </dgm:prSet>
      <dgm:spPr/>
      <dgm:t>
        <a:bodyPr/>
        <a:lstStyle/>
        <a:p>
          <a:pPr rtl="1"/>
          <a:endParaRPr lang="fa-IR"/>
        </a:p>
      </dgm:t>
    </dgm:pt>
  </dgm:ptLst>
  <dgm:cxnLst>
    <dgm:cxn modelId="{FDE7F28B-2ECF-4E18-BFA8-F24AC4465A3B}" srcId="{95A2E0ED-BAE5-44E2-AFF2-A78E9A811814}" destId="{CAB4C4BC-AE6F-440B-BF32-B67C21EF38D8}" srcOrd="1" destOrd="0" parTransId="{EC880CAE-AC11-48DC-AC7F-D6DE1A6E2677}" sibTransId="{F58D1831-82B8-4A89-85AA-9A65A0080B48}"/>
    <dgm:cxn modelId="{0255DFC0-932C-45FC-8244-4D01C10312FE}" type="presOf" srcId="{0D389D19-DB18-47CB-ABC4-1DC279429E73}" destId="{D54F837D-24A5-45DD-8489-16A1BFD68E2F}" srcOrd="0" destOrd="0" presId="urn:microsoft.com/office/officeart/2005/8/layout/venn1"/>
    <dgm:cxn modelId="{6719460A-73A0-4837-948A-B971164A0F68}" type="presOf" srcId="{0D389D19-DB18-47CB-ABC4-1DC279429E73}" destId="{FD155DC5-92BE-48F3-BAE5-2E9F6AA99AC4}" srcOrd="1" destOrd="0" presId="urn:microsoft.com/office/officeart/2005/8/layout/venn1"/>
    <dgm:cxn modelId="{35FB52EE-428E-4AC2-A092-95127F9BB235}" type="presOf" srcId="{CAB4C4BC-AE6F-440B-BF32-B67C21EF38D8}" destId="{320FE493-83B2-4092-8716-6F926EC6663B}" srcOrd="1" destOrd="0" presId="urn:microsoft.com/office/officeart/2005/8/layout/venn1"/>
    <dgm:cxn modelId="{02F5B38F-012E-4259-B482-6DED2C5D1283}" type="presOf" srcId="{95A2E0ED-BAE5-44E2-AFF2-A78E9A811814}" destId="{C8009D66-62D4-48A9-B076-7B07CD2F6CF3}" srcOrd="0" destOrd="0" presId="urn:microsoft.com/office/officeart/2005/8/layout/venn1"/>
    <dgm:cxn modelId="{98C361AB-8850-4035-ADAB-CCEC76C707CE}" type="presOf" srcId="{CAB4C4BC-AE6F-440B-BF32-B67C21EF38D8}" destId="{22F3FA27-6E3D-493D-BFB8-A280DB2C4558}" srcOrd="0" destOrd="0" presId="urn:microsoft.com/office/officeart/2005/8/layout/venn1"/>
    <dgm:cxn modelId="{44CE3EA9-D9A1-4568-9CF6-907107546E52}" srcId="{95A2E0ED-BAE5-44E2-AFF2-A78E9A811814}" destId="{0D389D19-DB18-47CB-ABC4-1DC279429E73}" srcOrd="0" destOrd="0" parTransId="{3BAB8B9B-2373-49F4-9180-4EB10E0A1C2A}" sibTransId="{C9FD021F-23F3-4782-A4AE-33A898291188}"/>
    <dgm:cxn modelId="{7BDD0078-303A-4148-B0EA-491F6E201F58}" type="presParOf" srcId="{C8009D66-62D4-48A9-B076-7B07CD2F6CF3}" destId="{D54F837D-24A5-45DD-8489-16A1BFD68E2F}" srcOrd="0" destOrd="0" presId="urn:microsoft.com/office/officeart/2005/8/layout/venn1"/>
    <dgm:cxn modelId="{6FA8792B-CABB-4D0C-90F5-9FC2636838CF}" type="presParOf" srcId="{C8009D66-62D4-48A9-B076-7B07CD2F6CF3}" destId="{FD155DC5-92BE-48F3-BAE5-2E9F6AA99AC4}" srcOrd="1" destOrd="0" presId="urn:microsoft.com/office/officeart/2005/8/layout/venn1"/>
    <dgm:cxn modelId="{5755C635-25A1-412A-868D-8CFF73AB5F4C}" type="presParOf" srcId="{C8009D66-62D4-48A9-B076-7B07CD2F6CF3}" destId="{22F3FA27-6E3D-493D-BFB8-A280DB2C4558}" srcOrd="2" destOrd="0" presId="urn:microsoft.com/office/officeart/2005/8/layout/venn1"/>
    <dgm:cxn modelId="{407720E3-847B-4B52-BE37-8B92A82F6344}" type="presParOf" srcId="{C8009D66-62D4-48A9-B076-7B07CD2F6CF3}" destId="{320FE493-83B2-4092-8716-6F926EC6663B}" srcOrd="3"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18EE570-D127-4F3C-838C-3AC11B2259F1}" type="doc">
      <dgm:prSet loTypeId="urn:microsoft.com/office/officeart/2005/8/layout/hProcess9" loCatId="process" qsTypeId="urn:microsoft.com/office/officeart/2005/8/quickstyle/3d2" qsCatId="3D" csTypeId="urn:microsoft.com/office/officeart/2005/8/colors/colorful1" csCatId="colorful"/>
      <dgm:spPr/>
      <dgm:t>
        <a:bodyPr/>
        <a:lstStyle/>
        <a:p>
          <a:pPr rtl="1"/>
          <a:endParaRPr lang="fa-IR"/>
        </a:p>
      </dgm:t>
    </dgm:pt>
    <dgm:pt modelId="{EBAB5285-60AB-487C-AD1E-774DB147F537}">
      <dgm:prSet/>
      <dgm:spPr/>
      <dgm:t>
        <a:bodyPr/>
        <a:lstStyle/>
        <a:p>
          <a:pPr rtl="1"/>
          <a:r>
            <a:rPr lang="fa-IR" b="0" dirty="0" smtClean="0">
              <a:cs typeface="B Mitra" pitchFamily="2" charset="-78"/>
            </a:rPr>
            <a:t>افزایش قیمت حامل‌های انرژی</a:t>
          </a:r>
          <a:endParaRPr lang="en-US" b="0" dirty="0">
            <a:cs typeface="B Mitra" pitchFamily="2" charset="-78"/>
          </a:endParaRPr>
        </a:p>
      </dgm:t>
    </dgm:pt>
    <dgm:pt modelId="{35E6B2FA-EFEC-47D2-8B3B-B0E2D1202449}" type="parTrans" cxnId="{25FDCB51-017B-4C2D-BA06-F7505BF1133E}">
      <dgm:prSet/>
      <dgm:spPr/>
      <dgm:t>
        <a:bodyPr/>
        <a:lstStyle/>
        <a:p>
          <a:pPr rtl="1"/>
          <a:endParaRPr lang="fa-IR" b="0">
            <a:cs typeface="B Mitra" pitchFamily="2" charset="-78"/>
          </a:endParaRPr>
        </a:p>
      </dgm:t>
    </dgm:pt>
    <dgm:pt modelId="{C9ED6D6C-9F63-4159-B51F-9F383808A0A9}" type="sibTrans" cxnId="{25FDCB51-017B-4C2D-BA06-F7505BF1133E}">
      <dgm:prSet/>
      <dgm:spPr/>
      <dgm:t>
        <a:bodyPr/>
        <a:lstStyle/>
        <a:p>
          <a:pPr rtl="1"/>
          <a:endParaRPr lang="fa-IR" b="0">
            <a:cs typeface="B Mitra" pitchFamily="2" charset="-78"/>
          </a:endParaRPr>
        </a:p>
      </dgm:t>
    </dgm:pt>
    <dgm:pt modelId="{F57F81A0-2D94-42CA-8A4A-A9A164AF6299}">
      <dgm:prSet/>
      <dgm:spPr/>
      <dgm:t>
        <a:bodyPr/>
        <a:lstStyle/>
        <a:p>
          <a:pPr rtl="1"/>
          <a:r>
            <a:rPr lang="fa-IR" b="0" dirty="0" smtClean="0">
              <a:cs typeface="B Mitra" pitchFamily="2" charset="-78"/>
            </a:rPr>
            <a:t>افزایش تورم</a:t>
          </a:r>
          <a:endParaRPr lang="en-US" b="0" dirty="0">
            <a:cs typeface="B Mitra" pitchFamily="2" charset="-78"/>
          </a:endParaRPr>
        </a:p>
      </dgm:t>
    </dgm:pt>
    <dgm:pt modelId="{B486E08E-58AD-4386-BD31-2EBF71D21C0C}" type="parTrans" cxnId="{4D0B7D24-A197-4529-AE8B-83F20C5879F2}">
      <dgm:prSet/>
      <dgm:spPr/>
      <dgm:t>
        <a:bodyPr/>
        <a:lstStyle/>
        <a:p>
          <a:pPr rtl="1"/>
          <a:endParaRPr lang="fa-IR" b="0">
            <a:cs typeface="B Mitra" pitchFamily="2" charset="-78"/>
          </a:endParaRPr>
        </a:p>
      </dgm:t>
    </dgm:pt>
    <dgm:pt modelId="{137FBF68-CC03-44AF-8018-9C41138F3C86}" type="sibTrans" cxnId="{4D0B7D24-A197-4529-AE8B-83F20C5879F2}">
      <dgm:prSet/>
      <dgm:spPr/>
      <dgm:t>
        <a:bodyPr/>
        <a:lstStyle/>
        <a:p>
          <a:pPr rtl="1"/>
          <a:endParaRPr lang="fa-IR" b="0">
            <a:cs typeface="B Mitra" pitchFamily="2" charset="-78"/>
          </a:endParaRPr>
        </a:p>
      </dgm:t>
    </dgm:pt>
    <dgm:pt modelId="{080D1666-DC8B-40D5-A96E-FC92B1D6A79E}">
      <dgm:prSet/>
      <dgm:spPr/>
      <dgm:t>
        <a:bodyPr/>
        <a:lstStyle/>
        <a:p>
          <a:pPr rtl="1"/>
          <a:r>
            <a:rPr lang="fa-IR" b="0" dirty="0" smtClean="0">
              <a:cs typeface="B Mitra" pitchFamily="2" charset="-78"/>
            </a:rPr>
            <a:t>فشار برای افزایش قیمت پول</a:t>
          </a:r>
          <a:endParaRPr lang="en-US" b="0" dirty="0">
            <a:cs typeface="B Mitra" pitchFamily="2" charset="-78"/>
          </a:endParaRPr>
        </a:p>
      </dgm:t>
    </dgm:pt>
    <dgm:pt modelId="{39837573-3071-4161-B81B-7A1627A50759}" type="parTrans" cxnId="{571118F6-5263-44D7-8A57-0A0863025D2C}">
      <dgm:prSet/>
      <dgm:spPr/>
      <dgm:t>
        <a:bodyPr/>
        <a:lstStyle/>
        <a:p>
          <a:pPr rtl="1"/>
          <a:endParaRPr lang="fa-IR" b="0">
            <a:cs typeface="B Mitra" pitchFamily="2" charset="-78"/>
          </a:endParaRPr>
        </a:p>
      </dgm:t>
    </dgm:pt>
    <dgm:pt modelId="{9CFE24EF-03AE-42D2-AC10-A368F9270541}" type="sibTrans" cxnId="{571118F6-5263-44D7-8A57-0A0863025D2C}">
      <dgm:prSet/>
      <dgm:spPr/>
      <dgm:t>
        <a:bodyPr/>
        <a:lstStyle/>
        <a:p>
          <a:pPr rtl="1"/>
          <a:endParaRPr lang="fa-IR" b="0">
            <a:cs typeface="B Mitra" pitchFamily="2" charset="-78"/>
          </a:endParaRPr>
        </a:p>
      </dgm:t>
    </dgm:pt>
    <dgm:pt modelId="{B09597E4-5388-4F3B-BD59-26D3404CF5B6}">
      <dgm:prSet/>
      <dgm:spPr/>
      <dgm:t>
        <a:bodyPr/>
        <a:lstStyle/>
        <a:p>
          <a:pPr rtl="1"/>
          <a:r>
            <a:rPr lang="fa-IR" b="0" dirty="0" smtClean="0">
              <a:cs typeface="B Mitra" pitchFamily="2" charset="-78"/>
            </a:rPr>
            <a:t>فشار برای افزایش قیمت ارز</a:t>
          </a:r>
          <a:endParaRPr lang="fa-IR" b="0" dirty="0">
            <a:cs typeface="B Mitra" pitchFamily="2" charset="-78"/>
          </a:endParaRPr>
        </a:p>
      </dgm:t>
    </dgm:pt>
    <dgm:pt modelId="{35077C58-849C-4C64-BFCE-5E53FA56D710}" type="parTrans" cxnId="{0180EAD7-02DB-4DC6-B7C8-DF82874AEBCC}">
      <dgm:prSet/>
      <dgm:spPr/>
      <dgm:t>
        <a:bodyPr/>
        <a:lstStyle/>
        <a:p>
          <a:pPr rtl="1"/>
          <a:endParaRPr lang="fa-IR" b="0">
            <a:cs typeface="B Mitra" pitchFamily="2" charset="-78"/>
          </a:endParaRPr>
        </a:p>
      </dgm:t>
    </dgm:pt>
    <dgm:pt modelId="{36520E8D-1735-45C2-A430-72F6A60608D6}" type="sibTrans" cxnId="{0180EAD7-02DB-4DC6-B7C8-DF82874AEBCC}">
      <dgm:prSet/>
      <dgm:spPr/>
      <dgm:t>
        <a:bodyPr/>
        <a:lstStyle/>
        <a:p>
          <a:pPr rtl="1"/>
          <a:endParaRPr lang="fa-IR" b="0">
            <a:cs typeface="B Mitra" pitchFamily="2" charset="-78"/>
          </a:endParaRPr>
        </a:p>
      </dgm:t>
    </dgm:pt>
    <dgm:pt modelId="{5C66057B-2646-408D-8619-199A0DBD022C}" type="pres">
      <dgm:prSet presAssocID="{218EE570-D127-4F3C-838C-3AC11B2259F1}" presName="CompostProcess" presStyleCnt="0">
        <dgm:presLayoutVars>
          <dgm:dir/>
          <dgm:resizeHandles val="exact"/>
        </dgm:presLayoutVars>
      </dgm:prSet>
      <dgm:spPr/>
      <dgm:t>
        <a:bodyPr/>
        <a:lstStyle/>
        <a:p>
          <a:pPr rtl="1"/>
          <a:endParaRPr lang="fa-IR"/>
        </a:p>
      </dgm:t>
    </dgm:pt>
    <dgm:pt modelId="{D03D0890-ECB4-4C4B-B2CA-330BC98D86A1}" type="pres">
      <dgm:prSet presAssocID="{218EE570-D127-4F3C-838C-3AC11B2259F1}" presName="arrow" presStyleLbl="bgShp" presStyleIdx="0" presStyleCnt="1"/>
      <dgm:spPr/>
    </dgm:pt>
    <dgm:pt modelId="{E7FE25BA-30EE-4606-8116-12822CC9B32C}" type="pres">
      <dgm:prSet presAssocID="{218EE570-D127-4F3C-838C-3AC11B2259F1}" presName="linearProcess" presStyleCnt="0"/>
      <dgm:spPr/>
    </dgm:pt>
    <dgm:pt modelId="{424F1A3B-5DC1-4FDF-AF85-DD4D278BC362}" type="pres">
      <dgm:prSet presAssocID="{EBAB5285-60AB-487C-AD1E-774DB147F537}" presName="textNode" presStyleLbl="node1" presStyleIdx="0" presStyleCnt="4">
        <dgm:presLayoutVars>
          <dgm:bulletEnabled val="1"/>
        </dgm:presLayoutVars>
      </dgm:prSet>
      <dgm:spPr/>
      <dgm:t>
        <a:bodyPr/>
        <a:lstStyle/>
        <a:p>
          <a:pPr rtl="1"/>
          <a:endParaRPr lang="fa-IR"/>
        </a:p>
      </dgm:t>
    </dgm:pt>
    <dgm:pt modelId="{7330A3BD-1961-4956-8BD4-878F17142AC9}" type="pres">
      <dgm:prSet presAssocID="{C9ED6D6C-9F63-4159-B51F-9F383808A0A9}" presName="sibTrans" presStyleCnt="0"/>
      <dgm:spPr/>
    </dgm:pt>
    <dgm:pt modelId="{764E088F-6792-46B1-8FA9-B307B648EB2C}" type="pres">
      <dgm:prSet presAssocID="{F57F81A0-2D94-42CA-8A4A-A9A164AF6299}" presName="textNode" presStyleLbl="node1" presStyleIdx="1" presStyleCnt="4">
        <dgm:presLayoutVars>
          <dgm:bulletEnabled val="1"/>
        </dgm:presLayoutVars>
      </dgm:prSet>
      <dgm:spPr/>
      <dgm:t>
        <a:bodyPr/>
        <a:lstStyle/>
        <a:p>
          <a:pPr rtl="1"/>
          <a:endParaRPr lang="fa-IR"/>
        </a:p>
      </dgm:t>
    </dgm:pt>
    <dgm:pt modelId="{0DFEEB4D-48A1-4F7D-BAE8-036B6290405E}" type="pres">
      <dgm:prSet presAssocID="{137FBF68-CC03-44AF-8018-9C41138F3C86}" presName="sibTrans" presStyleCnt="0"/>
      <dgm:spPr/>
    </dgm:pt>
    <dgm:pt modelId="{7E884C41-708E-40C1-9DA0-D47C3B882586}" type="pres">
      <dgm:prSet presAssocID="{080D1666-DC8B-40D5-A96E-FC92B1D6A79E}" presName="textNode" presStyleLbl="node1" presStyleIdx="2" presStyleCnt="4">
        <dgm:presLayoutVars>
          <dgm:bulletEnabled val="1"/>
        </dgm:presLayoutVars>
      </dgm:prSet>
      <dgm:spPr/>
      <dgm:t>
        <a:bodyPr/>
        <a:lstStyle/>
        <a:p>
          <a:pPr rtl="1"/>
          <a:endParaRPr lang="fa-IR"/>
        </a:p>
      </dgm:t>
    </dgm:pt>
    <dgm:pt modelId="{71FAADBE-DE75-4B33-B1D1-F39274CF1A21}" type="pres">
      <dgm:prSet presAssocID="{9CFE24EF-03AE-42D2-AC10-A368F9270541}" presName="sibTrans" presStyleCnt="0"/>
      <dgm:spPr/>
    </dgm:pt>
    <dgm:pt modelId="{DF6BA13B-6586-409C-8F8E-627AF202BE2C}" type="pres">
      <dgm:prSet presAssocID="{B09597E4-5388-4F3B-BD59-26D3404CF5B6}" presName="textNode" presStyleLbl="node1" presStyleIdx="3" presStyleCnt="4">
        <dgm:presLayoutVars>
          <dgm:bulletEnabled val="1"/>
        </dgm:presLayoutVars>
      </dgm:prSet>
      <dgm:spPr/>
      <dgm:t>
        <a:bodyPr/>
        <a:lstStyle/>
        <a:p>
          <a:pPr rtl="1"/>
          <a:endParaRPr lang="fa-IR"/>
        </a:p>
      </dgm:t>
    </dgm:pt>
  </dgm:ptLst>
  <dgm:cxnLst>
    <dgm:cxn modelId="{A18897D1-C6D3-4700-8852-B67679F8BFDF}" type="presOf" srcId="{080D1666-DC8B-40D5-A96E-FC92B1D6A79E}" destId="{7E884C41-708E-40C1-9DA0-D47C3B882586}" srcOrd="0" destOrd="0" presId="urn:microsoft.com/office/officeart/2005/8/layout/hProcess9"/>
    <dgm:cxn modelId="{1EBB142F-A84D-4B95-B49F-79D2BEC031C8}" type="presOf" srcId="{B09597E4-5388-4F3B-BD59-26D3404CF5B6}" destId="{DF6BA13B-6586-409C-8F8E-627AF202BE2C}" srcOrd="0" destOrd="0" presId="urn:microsoft.com/office/officeart/2005/8/layout/hProcess9"/>
    <dgm:cxn modelId="{0180EAD7-02DB-4DC6-B7C8-DF82874AEBCC}" srcId="{218EE570-D127-4F3C-838C-3AC11B2259F1}" destId="{B09597E4-5388-4F3B-BD59-26D3404CF5B6}" srcOrd="3" destOrd="0" parTransId="{35077C58-849C-4C64-BFCE-5E53FA56D710}" sibTransId="{36520E8D-1735-45C2-A430-72F6A60608D6}"/>
    <dgm:cxn modelId="{25FDCB51-017B-4C2D-BA06-F7505BF1133E}" srcId="{218EE570-D127-4F3C-838C-3AC11B2259F1}" destId="{EBAB5285-60AB-487C-AD1E-774DB147F537}" srcOrd="0" destOrd="0" parTransId="{35E6B2FA-EFEC-47D2-8B3B-B0E2D1202449}" sibTransId="{C9ED6D6C-9F63-4159-B51F-9F383808A0A9}"/>
    <dgm:cxn modelId="{85452CF5-03EB-4994-8CAE-9190C08879B9}" type="presOf" srcId="{EBAB5285-60AB-487C-AD1E-774DB147F537}" destId="{424F1A3B-5DC1-4FDF-AF85-DD4D278BC362}" srcOrd="0" destOrd="0" presId="urn:microsoft.com/office/officeart/2005/8/layout/hProcess9"/>
    <dgm:cxn modelId="{4D0B7D24-A197-4529-AE8B-83F20C5879F2}" srcId="{218EE570-D127-4F3C-838C-3AC11B2259F1}" destId="{F57F81A0-2D94-42CA-8A4A-A9A164AF6299}" srcOrd="1" destOrd="0" parTransId="{B486E08E-58AD-4386-BD31-2EBF71D21C0C}" sibTransId="{137FBF68-CC03-44AF-8018-9C41138F3C86}"/>
    <dgm:cxn modelId="{571118F6-5263-44D7-8A57-0A0863025D2C}" srcId="{218EE570-D127-4F3C-838C-3AC11B2259F1}" destId="{080D1666-DC8B-40D5-A96E-FC92B1D6A79E}" srcOrd="2" destOrd="0" parTransId="{39837573-3071-4161-B81B-7A1627A50759}" sibTransId="{9CFE24EF-03AE-42D2-AC10-A368F9270541}"/>
    <dgm:cxn modelId="{0EC74D96-A48A-4FF9-B601-8D16BA8E82F1}" type="presOf" srcId="{F57F81A0-2D94-42CA-8A4A-A9A164AF6299}" destId="{764E088F-6792-46B1-8FA9-B307B648EB2C}" srcOrd="0" destOrd="0" presId="urn:microsoft.com/office/officeart/2005/8/layout/hProcess9"/>
    <dgm:cxn modelId="{0558D21B-D7AF-4976-ADCA-50D2468F5D34}" type="presOf" srcId="{218EE570-D127-4F3C-838C-3AC11B2259F1}" destId="{5C66057B-2646-408D-8619-199A0DBD022C}" srcOrd="0" destOrd="0" presId="urn:microsoft.com/office/officeart/2005/8/layout/hProcess9"/>
    <dgm:cxn modelId="{FD8290A1-5DD9-4F95-B836-59282169B756}" type="presParOf" srcId="{5C66057B-2646-408D-8619-199A0DBD022C}" destId="{D03D0890-ECB4-4C4B-B2CA-330BC98D86A1}" srcOrd="0" destOrd="0" presId="urn:microsoft.com/office/officeart/2005/8/layout/hProcess9"/>
    <dgm:cxn modelId="{6492FB0F-C6DC-4A05-8BB7-3C01645CB740}" type="presParOf" srcId="{5C66057B-2646-408D-8619-199A0DBD022C}" destId="{E7FE25BA-30EE-4606-8116-12822CC9B32C}" srcOrd="1" destOrd="0" presId="urn:microsoft.com/office/officeart/2005/8/layout/hProcess9"/>
    <dgm:cxn modelId="{EB0A3601-C7B0-4178-8512-3F2A463A9DD9}" type="presParOf" srcId="{E7FE25BA-30EE-4606-8116-12822CC9B32C}" destId="{424F1A3B-5DC1-4FDF-AF85-DD4D278BC362}" srcOrd="0" destOrd="0" presId="urn:microsoft.com/office/officeart/2005/8/layout/hProcess9"/>
    <dgm:cxn modelId="{F78699E9-432D-45ED-B312-648FDBF4EB1D}" type="presParOf" srcId="{E7FE25BA-30EE-4606-8116-12822CC9B32C}" destId="{7330A3BD-1961-4956-8BD4-878F17142AC9}" srcOrd="1" destOrd="0" presId="urn:microsoft.com/office/officeart/2005/8/layout/hProcess9"/>
    <dgm:cxn modelId="{285A465D-8DCD-4C19-8AD8-7B5C6A533CAF}" type="presParOf" srcId="{E7FE25BA-30EE-4606-8116-12822CC9B32C}" destId="{764E088F-6792-46B1-8FA9-B307B648EB2C}" srcOrd="2" destOrd="0" presId="urn:microsoft.com/office/officeart/2005/8/layout/hProcess9"/>
    <dgm:cxn modelId="{71058DEC-995D-4D26-9DBE-97BC1BB57494}" type="presParOf" srcId="{E7FE25BA-30EE-4606-8116-12822CC9B32C}" destId="{0DFEEB4D-48A1-4F7D-BAE8-036B6290405E}" srcOrd="3" destOrd="0" presId="urn:microsoft.com/office/officeart/2005/8/layout/hProcess9"/>
    <dgm:cxn modelId="{16BA2F72-765B-4275-88E1-96ADD4576F4B}" type="presParOf" srcId="{E7FE25BA-30EE-4606-8116-12822CC9B32C}" destId="{7E884C41-708E-40C1-9DA0-D47C3B882586}" srcOrd="4" destOrd="0" presId="urn:microsoft.com/office/officeart/2005/8/layout/hProcess9"/>
    <dgm:cxn modelId="{FCC99809-97AB-4887-8BE2-DDDB87384C9F}" type="presParOf" srcId="{E7FE25BA-30EE-4606-8116-12822CC9B32C}" destId="{71FAADBE-DE75-4B33-B1D1-F39274CF1A21}" srcOrd="5" destOrd="0" presId="urn:microsoft.com/office/officeart/2005/8/layout/hProcess9"/>
    <dgm:cxn modelId="{4FA5082A-4807-4FDD-8875-F6AF0A1F6F8C}" type="presParOf" srcId="{E7FE25BA-30EE-4606-8116-12822CC9B32C}" destId="{DF6BA13B-6586-409C-8F8E-627AF202BE2C}"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577C80B-C783-4E47-9662-D0E1374B38FA}" type="doc">
      <dgm:prSet loTypeId="urn:microsoft.com/office/officeart/2005/8/layout/equation2" loCatId="process" qsTypeId="urn:microsoft.com/office/officeart/2005/8/quickstyle/3d2" qsCatId="3D" csTypeId="urn:microsoft.com/office/officeart/2005/8/colors/accent2_2" csCatId="accent2" phldr="1"/>
      <dgm:spPr/>
      <dgm:t>
        <a:bodyPr/>
        <a:lstStyle/>
        <a:p>
          <a:pPr rtl="1"/>
          <a:endParaRPr lang="fa-IR"/>
        </a:p>
      </dgm:t>
    </dgm:pt>
    <dgm:pt modelId="{B32013AE-EDB1-43CC-B91F-AF7D854C7165}">
      <dgm:prSet/>
      <dgm:spPr/>
      <dgm:t>
        <a:bodyPr/>
        <a:lstStyle/>
        <a:p>
          <a:pPr rtl="1"/>
          <a:r>
            <a:rPr lang="fa-IR" dirty="0" smtClean="0">
              <a:cs typeface="B Mitra" pitchFamily="2" charset="-78"/>
            </a:rPr>
            <a:t>اصرار دولت بر تثبیت قیمت پول</a:t>
          </a:r>
          <a:endParaRPr lang="fa-IR" dirty="0">
            <a:cs typeface="B Mitra" pitchFamily="2" charset="-78"/>
          </a:endParaRPr>
        </a:p>
      </dgm:t>
    </dgm:pt>
    <dgm:pt modelId="{A83CC5D6-F659-4487-B318-2715DD72079B}" type="parTrans" cxnId="{6CCA9E6D-8BE6-411D-BD85-C2DE76688095}">
      <dgm:prSet/>
      <dgm:spPr/>
      <dgm:t>
        <a:bodyPr/>
        <a:lstStyle/>
        <a:p>
          <a:pPr rtl="1"/>
          <a:endParaRPr lang="fa-IR">
            <a:cs typeface="B Mitra" pitchFamily="2" charset="-78"/>
          </a:endParaRPr>
        </a:p>
      </dgm:t>
    </dgm:pt>
    <dgm:pt modelId="{40B5751B-A552-4C72-8220-EFA98050262A}" type="sibTrans" cxnId="{6CCA9E6D-8BE6-411D-BD85-C2DE76688095}">
      <dgm:prSet/>
      <dgm:spPr/>
      <dgm:t>
        <a:bodyPr/>
        <a:lstStyle/>
        <a:p>
          <a:pPr rtl="1"/>
          <a:endParaRPr lang="fa-IR">
            <a:cs typeface="B Mitra" pitchFamily="2" charset="-78"/>
          </a:endParaRPr>
        </a:p>
      </dgm:t>
    </dgm:pt>
    <dgm:pt modelId="{D03F4428-BFEB-4674-A85C-19580E084165}">
      <dgm:prSet/>
      <dgm:spPr/>
      <dgm:t>
        <a:bodyPr/>
        <a:lstStyle/>
        <a:p>
          <a:pPr rtl="1"/>
          <a:r>
            <a:rPr lang="fa-IR" dirty="0" smtClean="0">
              <a:cs typeface="B Mitra" pitchFamily="2" charset="-78"/>
            </a:rPr>
            <a:t>اصرار دولت بر تثبیت قیمت ارز</a:t>
          </a:r>
          <a:endParaRPr lang="fa-IR" dirty="0">
            <a:cs typeface="B Mitra" pitchFamily="2" charset="-78"/>
          </a:endParaRPr>
        </a:p>
      </dgm:t>
    </dgm:pt>
    <dgm:pt modelId="{3F22DA48-9EFF-4B74-BE12-B7DC3E834235}" type="parTrans" cxnId="{BCE89D32-9C1F-4571-81E0-46CDF0FEFDCA}">
      <dgm:prSet/>
      <dgm:spPr/>
      <dgm:t>
        <a:bodyPr/>
        <a:lstStyle/>
        <a:p>
          <a:pPr rtl="1"/>
          <a:endParaRPr lang="fa-IR">
            <a:cs typeface="B Mitra" pitchFamily="2" charset="-78"/>
          </a:endParaRPr>
        </a:p>
      </dgm:t>
    </dgm:pt>
    <dgm:pt modelId="{424429E0-3521-4832-9B9B-3EC86ED4E531}" type="sibTrans" cxnId="{BCE89D32-9C1F-4571-81E0-46CDF0FEFDCA}">
      <dgm:prSet/>
      <dgm:spPr/>
      <dgm:t>
        <a:bodyPr/>
        <a:lstStyle/>
        <a:p>
          <a:pPr rtl="1"/>
          <a:endParaRPr lang="fa-IR">
            <a:cs typeface="B Mitra" pitchFamily="2" charset="-78"/>
          </a:endParaRPr>
        </a:p>
      </dgm:t>
    </dgm:pt>
    <dgm:pt modelId="{4BA847DB-5CAD-4D2E-A9DC-F8BFB67EF4B3}">
      <dgm:prSet custT="1"/>
      <dgm:spPr/>
      <dgm:t>
        <a:bodyPr/>
        <a:lstStyle/>
        <a:p>
          <a:pPr rtl="1"/>
          <a:r>
            <a:rPr lang="fa-IR" sz="2800" dirty="0" smtClean="0">
              <a:cs typeface="B Mitra" pitchFamily="2" charset="-78"/>
            </a:rPr>
            <a:t>تعدیل اقتصادی </a:t>
          </a:r>
        </a:p>
        <a:p>
          <a:pPr rtl="1"/>
          <a:r>
            <a:rPr lang="fa-IR" sz="2800" dirty="0" smtClean="0">
              <a:cs typeface="B Mitra" pitchFamily="2" charset="-78"/>
            </a:rPr>
            <a:t>= </a:t>
          </a:r>
        </a:p>
        <a:p>
          <a:pPr rtl="1"/>
          <a:r>
            <a:rPr lang="fa-IR" sz="2800" dirty="0" smtClean="0">
              <a:cs typeface="B Mitra" pitchFamily="2" charset="-78"/>
            </a:rPr>
            <a:t>تخریب اقتصادی</a:t>
          </a:r>
          <a:endParaRPr lang="en-US" sz="2800" dirty="0">
            <a:cs typeface="B Mitra" pitchFamily="2" charset="-78"/>
          </a:endParaRPr>
        </a:p>
      </dgm:t>
    </dgm:pt>
    <dgm:pt modelId="{2E2C47EA-5256-4841-AC1B-43DCAEC2B625}" type="parTrans" cxnId="{E3626444-C7AE-4905-B02F-81CFF60367AF}">
      <dgm:prSet/>
      <dgm:spPr/>
      <dgm:t>
        <a:bodyPr/>
        <a:lstStyle/>
        <a:p>
          <a:pPr rtl="1"/>
          <a:endParaRPr lang="fa-IR">
            <a:cs typeface="B Mitra" pitchFamily="2" charset="-78"/>
          </a:endParaRPr>
        </a:p>
      </dgm:t>
    </dgm:pt>
    <dgm:pt modelId="{465FE93D-DD8B-4CDE-B9BC-12E97793FCB0}" type="sibTrans" cxnId="{E3626444-C7AE-4905-B02F-81CFF60367AF}">
      <dgm:prSet/>
      <dgm:spPr/>
      <dgm:t>
        <a:bodyPr/>
        <a:lstStyle/>
        <a:p>
          <a:pPr rtl="1"/>
          <a:endParaRPr lang="fa-IR">
            <a:cs typeface="B Mitra" pitchFamily="2" charset="-78"/>
          </a:endParaRPr>
        </a:p>
      </dgm:t>
    </dgm:pt>
    <dgm:pt modelId="{45F64522-F456-4BD5-BC56-201FDAE413EC}" type="pres">
      <dgm:prSet presAssocID="{2577C80B-C783-4E47-9662-D0E1374B38FA}" presName="Name0" presStyleCnt="0">
        <dgm:presLayoutVars>
          <dgm:dir/>
          <dgm:resizeHandles val="exact"/>
        </dgm:presLayoutVars>
      </dgm:prSet>
      <dgm:spPr/>
      <dgm:t>
        <a:bodyPr/>
        <a:lstStyle/>
        <a:p>
          <a:pPr rtl="1"/>
          <a:endParaRPr lang="fa-IR"/>
        </a:p>
      </dgm:t>
    </dgm:pt>
    <dgm:pt modelId="{0CD09AAB-E541-420A-89BA-56CBA1B29EDD}" type="pres">
      <dgm:prSet presAssocID="{2577C80B-C783-4E47-9662-D0E1374B38FA}" presName="vNodes" presStyleCnt="0"/>
      <dgm:spPr/>
    </dgm:pt>
    <dgm:pt modelId="{55A48F6C-BE49-4F52-8C34-5F968C4DAF93}" type="pres">
      <dgm:prSet presAssocID="{B32013AE-EDB1-43CC-B91F-AF7D854C7165}" presName="node" presStyleLbl="node1" presStyleIdx="0" presStyleCnt="3">
        <dgm:presLayoutVars>
          <dgm:bulletEnabled val="1"/>
        </dgm:presLayoutVars>
      </dgm:prSet>
      <dgm:spPr/>
      <dgm:t>
        <a:bodyPr/>
        <a:lstStyle/>
        <a:p>
          <a:pPr rtl="1"/>
          <a:endParaRPr lang="fa-IR"/>
        </a:p>
      </dgm:t>
    </dgm:pt>
    <dgm:pt modelId="{941F8273-31B7-4239-A4FF-9CC0138D5822}" type="pres">
      <dgm:prSet presAssocID="{40B5751B-A552-4C72-8220-EFA98050262A}" presName="spacerT" presStyleCnt="0"/>
      <dgm:spPr/>
    </dgm:pt>
    <dgm:pt modelId="{7274EFD7-03AE-48A4-A109-3E01A54773E5}" type="pres">
      <dgm:prSet presAssocID="{40B5751B-A552-4C72-8220-EFA98050262A}" presName="sibTrans" presStyleLbl="sibTrans2D1" presStyleIdx="0" presStyleCnt="2"/>
      <dgm:spPr/>
      <dgm:t>
        <a:bodyPr/>
        <a:lstStyle/>
        <a:p>
          <a:pPr rtl="1"/>
          <a:endParaRPr lang="fa-IR"/>
        </a:p>
      </dgm:t>
    </dgm:pt>
    <dgm:pt modelId="{D1F9E030-D4FF-4FC1-B8A0-6120C2E84866}" type="pres">
      <dgm:prSet presAssocID="{40B5751B-A552-4C72-8220-EFA98050262A}" presName="spacerB" presStyleCnt="0"/>
      <dgm:spPr/>
    </dgm:pt>
    <dgm:pt modelId="{8B94009D-EBEF-4A65-A4D3-46B4C953A03F}" type="pres">
      <dgm:prSet presAssocID="{D03F4428-BFEB-4674-A85C-19580E084165}" presName="node" presStyleLbl="node1" presStyleIdx="1" presStyleCnt="3">
        <dgm:presLayoutVars>
          <dgm:bulletEnabled val="1"/>
        </dgm:presLayoutVars>
      </dgm:prSet>
      <dgm:spPr/>
      <dgm:t>
        <a:bodyPr/>
        <a:lstStyle/>
        <a:p>
          <a:pPr rtl="1"/>
          <a:endParaRPr lang="fa-IR"/>
        </a:p>
      </dgm:t>
    </dgm:pt>
    <dgm:pt modelId="{9DAFBD25-2AE6-43DC-A37E-2BB966B6F7EA}" type="pres">
      <dgm:prSet presAssocID="{2577C80B-C783-4E47-9662-D0E1374B38FA}" presName="sibTransLast" presStyleLbl="sibTrans2D1" presStyleIdx="1" presStyleCnt="2"/>
      <dgm:spPr/>
      <dgm:t>
        <a:bodyPr/>
        <a:lstStyle/>
        <a:p>
          <a:pPr rtl="1"/>
          <a:endParaRPr lang="fa-IR"/>
        </a:p>
      </dgm:t>
    </dgm:pt>
    <dgm:pt modelId="{C6FAC5FE-A249-4854-A9D5-6A07099B6B38}" type="pres">
      <dgm:prSet presAssocID="{2577C80B-C783-4E47-9662-D0E1374B38FA}" presName="connectorText" presStyleLbl="sibTrans2D1" presStyleIdx="1" presStyleCnt="2"/>
      <dgm:spPr/>
      <dgm:t>
        <a:bodyPr/>
        <a:lstStyle/>
        <a:p>
          <a:pPr rtl="1"/>
          <a:endParaRPr lang="fa-IR"/>
        </a:p>
      </dgm:t>
    </dgm:pt>
    <dgm:pt modelId="{8E8B823D-78AF-4E6B-9488-8D2E91D242CF}" type="pres">
      <dgm:prSet presAssocID="{2577C80B-C783-4E47-9662-D0E1374B38FA}" presName="lastNode" presStyleLbl="node1" presStyleIdx="2" presStyleCnt="3">
        <dgm:presLayoutVars>
          <dgm:bulletEnabled val="1"/>
        </dgm:presLayoutVars>
      </dgm:prSet>
      <dgm:spPr/>
      <dgm:t>
        <a:bodyPr/>
        <a:lstStyle/>
        <a:p>
          <a:pPr rtl="1"/>
          <a:endParaRPr lang="fa-IR"/>
        </a:p>
      </dgm:t>
    </dgm:pt>
  </dgm:ptLst>
  <dgm:cxnLst>
    <dgm:cxn modelId="{BCE89D32-9C1F-4571-81E0-46CDF0FEFDCA}" srcId="{2577C80B-C783-4E47-9662-D0E1374B38FA}" destId="{D03F4428-BFEB-4674-A85C-19580E084165}" srcOrd="1" destOrd="0" parTransId="{3F22DA48-9EFF-4B74-BE12-B7DC3E834235}" sibTransId="{424429E0-3521-4832-9B9B-3EC86ED4E531}"/>
    <dgm:cxn modelId="{6CCA9E6D-8BE6-411D-BD85-C2DE76688095}" srcId="{2577C80B-C783-4E47-9662-D0E1374B38FA}" destId="{B32013AE-EDB1-43CC-B91F-AF7D854C7165}" srcOrd="0" destOrd="0" parTransId="{A83CC5D6-F659-4487-B318-2715DD72079B}" sibTransId="{40B5751B-A552-4C72-8220-EFA98050262A}"/>
    <dgm:cxn modelId="{401B3BE1-864F-4CBE-BC7C-0CEC25983404}" type="presOf" srcId="{D03F4428-BFEB-4674-A85C-19580E084165}" destId="{8B94009D-EBEF-4A65-A4D3-46B4C953A03F}" srcOrd="0" destOrd="0" presId="urn:microsoft.com/office/officeart/2005/8/layout/equation2"/>
    <dgm:cxn modelId="{D967CAB4-A784-4439-BE31-DE6A97B2FC35}" type="presOf" srcId="{424429E0-3521-4832-9B9B-3EC86ED4E531}" destId="{C6FAC5FE-A249-4854-A9D5-6A07099B6B38}" srcOrd="1" destOrd="0" presId="urn:microsoft.com/office/officeart/2005/8/layout/equation2"/>
    <dgm:cxn modelId="{04BF18B3-695E-40D5-BE0A-44C9D49F0983}" type="presOf" srcId="{4BA847DB-5CAD-4D2E-A9DC-F8BFB67EF4B3}" destId="{8E8B823D-78AF-4E6B-9488-8D2E91D242CF}" srcOrd="0" destOrd="0" presId="urn:microsoft.com/office/officeart/2005/8/layout/equation2"/>
    <dgm:cxn modelId="{F9ECBCD3-898D-4F96-B3AA-6C6649C7D073}" type="presOf" srcId="{2577C80B-C783-4E47-9662-D0E1374B38FA}" destId="{45F64522-F456-4BD5-BC56-201FDAE413EC}" srcOrd="0" destOrd="0" presId="urn:microsoft.com/office/officeart/2005/8/layout/equation2"/>
    <dgm:cxn modelId="{6A5A311F-368A-44D8-A04B-DB37F21C83FE}" type="presOf" srcId="{40B5751B-A552-4C72-8220-EFA98050262A}" destId="{7274EFD7-03AE-48A4-A109-3E01A54773E5}" srcOrd="0" destOrd="0" presId="urn:microsoft.com/office/officeart/2005/8/layout/equation2"/>
    <dgm:cxn modelId="{C199EE8B-542A-4870-8596-55BA131A5F31}" type="presOf" srcId="{424429E0-3521-4832-9B9B-3EC86ED4E531}" destId="{9DAFBD25-2AE6-43DC-A37E-2BB966B6F7EA}" srcOrd="0" destOrd="0" presId="urn:microsoft.com/office/officeart/2005/8/layout/equation2"/>
    <dgm:cxn modelId="{E3626444-C7AE-4905-B02F-81CFF60367AF}" srcId="{2577C80B-C783-4E47-9662-D0E1374B38FA}" destId="{4BA847DB-5CAD-4D2E-A9DC-F8BFB67EF4B3}" srcOrd="2" destOrd="0" parTransId="{2E2C47EA-5256-4841-AC1B-43DCAEC2B625}" sibTransId="{465FE93D-DD8B-4CDE-B9BC-12E97793FCB0}"/>
    <dgm:cxn modelId="{42F0D77F-5518-4420-AB01-677D6B6AF429}" type="presOf" srcId="{B32013AE-EDB1-43CC-B91F-AF7D854C7165}" destId="{55A48F6C-BE49-4F52-8C34-5F968C4DAF93}" srcOrd="0" destOrd="0" presId="urn:microsoft.com/office/officeart/2005/8/layout/equation2"/>
    <dgm:cxn modelId="{89DF85B0-189A-4647-BD66-C7664BD60DD4}" type="presParOf" srcId="{45F64522-F456-4BD5-BC56-201FDAE413EC}" destId="{0CD09AAB-E541-420A-89BA-56CBA1B29EDD}" srcOrd="0" destOrd="0" presId="urn:microsoft.com/office/officeart/2005/8/layout/equation2"/>
    <dgm:cxn modelId="{563DB532-7308-48E8-B96F-4F91201BAB9D}" type="presParOf" srcId="{0CD09AAB-E541-420A-89BA-56CBA1B29EDD}" destId="{55A48F6C-BE49-4F52-8C34-5F968C4DAF93}" srcOrd="0" destOrd="0" presId="urn:microsoft.com/office/officeart/2005/8/layout/equation2"/>
    <dgm:cxn modelId="{8A2EAD03-A01F-4033-B634-EAC65D588001}" type="presParOf" srcId="{0CD09AAB-E541-420A-89BA-56CBA1B29EDD}" destId="{941F8273-31B7-4239-A4FF-9CC0138D5822}" srcOrd="1" destOrd="0" presId="urn:microsoft.com/office/officeart/2005/8/layout/equation2"/>
    <dgm:cxn modelId="{476162B6-1055-4E8F-89BB-1FB41C2E6AB1}" type="presParOf" srcId="{0CD09AAB-E541-420A-89BA-56CBA1B29EDD}" destId="{7274EFD7-03AE-48A4-A109-3E01A54773E5}" srcOrd="2" destOrd="0" presId="urn:microsoft.com/office/officeart/2005/8/layout/equation2"/>
    <dgm:cxn modelId="{BEBEEB87-B883-44AB-ACDE-DB30ADB57903}" type="presParOf" srcId="{0CD09AAB-E541-420A-89BA-56CBA1B29EDD}" destId="{D1F9E030-D4FF-4FC1-B8A0-6120C2E84866}" srcOrd="3" destOrd="0" presId="urn:microsoft.com/office/officeart/2005/8/layout/equation2"/>
    <dgm:cxn modelId="{38D8E0FC-BE11-4DC1-8A99-0EAF9F528FA3}" type="presParOf" srcId="{0CD09AAB-E541-420A-89BA-56CBA1B29EDD}" destId="{8B94009D-EBEF-4A65-A4D3-46B4C953A03F}" srcOrd="4" destOrd="0" presId="urn:microsoft.com/office/officeart/2005/8/layout/equation2"/>
    <dgm:cxn modelId="{BA66C0AA-2684-4CDB-BD0C-C6E95A63D2E2}" type="presParOf" srcId="{45F64522-F456-4BD5-BC56-201FDAE413EC}" destId="{9DAFBD25-2AE6-43DC-A37E-2BB966B6F7EA}" srcOrd="1" destOrd="0" presId="urn:microsoft.com/office/officeart/2005/8/layout/equation2"/>
    <dgm:cxn modelId="{D961FA57-DDE1-4132-B661-0D8B62280E3C}" type="presParOf" srcId="{9DAFBD25-2AE6-43DC-A37E-2BB966B6F7EA}" destId="{C6FAC5FE-A249-4854-A9D5-6A07099B6B38}" srcOrd="0" destOrd="0" presId="urn:microsoft.com/office/officeart/2005/8/layout/equation2"/>
    <dgm:cxn modelId="{1542BD18-182F-43DF-AD89-3CC0A078E82E}" type="presParOf" srcId="{45F64522-F456-4BD5-BC56-201FDAE413EC}" destId="{8E8B823D-78AF-4E6B-9488-8D2E91D242CF}"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71D2D5B-5947-44E9-B8DD-8559694184E7}" type="doc">
      <dgm:prSet loTypeId="urn:microsoft.com/office/officeart/2005/8/layout/equation1" loCatId="relationship" qsTypeId="urn:microsoft.com/office/officeart/2005/8/quickstyle/3d6" qsCatId="3D" csTypeId="urn:microsoft.com/office/officeart/2005/8/colors/colorful1" csCatId="colorful"/>
      <dgm:spPr/>
      <dgm:t>
        <a:bodyPr/>
        <a:lstStyle/>
        <a:p>
          <a:pPr rtl="1"/>
          <a:endParaRPr lang="fa-IR"/>
        </a:p>
      </dgm:t>
    </dgm:pt>
    <dgm:pt modelId="{788DF452-AB20-44BA-B240-BA8485AB5137}" type="pres">
      <dgm:prSet presAssocID="{171D2D5B-5947-44E9-B8DD-8559694184E7}" presName="linearFlow" presStyleCnt="0">
        <dgm:presLayoutVars>
          <dgm:dir/>
          <dgm:resizeHandles val="exact"/>
        </dgm:presLayoutVars>
      </dgm:prSet>
      <dgm:spPr/>
      <dgm:t>
        <a:bodyPr/>
        <a:lstStyle/>
        <a:p>
          <a:pPr rtl="1"/>
          <a:endParaRPr lang="fa-IR"/>
        </a:p>
      </dgm:t>
    </dgm:pt>
  </dgm:ptLst>
  <dgm:cxnLst>
    <dgm:cxn modelId="{A0799F9E-F060-4532-8890-99BF60440A5A}" type="presOf" srcId="{171D2D5B-5947-44E9-B8DD-8559694184E7}" destId="{788DF452-AB20-44BA-B240-BA8485AB5137}" srcOrd="0"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9CE4C7E-1652-4317-A7A5-511258DD9D3F}" type="doc">
      <dgm:prSet loTypeId="urn:microsoft.com/office/officeart/2005/8/layout/hList3" loCatId="list" qsTypeId="urn:microsoft.com/office/officeart/2005/8/quickstyle/simple3" qsCatId="simple" csTypeId="urn:microsoft.com/office/officeart/2005/8/colors/accent2_3" csCatId="accent2" phldr="1"/>
      <dgm:spPr>
        <a:scene3d>
          <a:camera prst="orthographicFront">
            <a:rot lat="0" lon="0" rev="20399999"/>
          </a:camera>
          <a:lightRig rig="threePt" dir="t"/>
        </a:scene3d>
      </dgm:spPr>
      <dgm:t>
        <a:bodyPr/>
        <a:lstStyle/>
        <a:p>
          <a:pPr rtl="1"/>
          <a:endParaRPr lang="fa-IR"/>
        </a:p>
      </dgm:t>
    </dgm:pt>
    <dgm:pt modelId="{18A81DBE-44E5-401D-85AD-5897D540DA00}">
      <dgm:prSet custT="1"/>
      <dgm:spPr/>
      <dgm:t>
        <a:bodyPr/>
        <a:lstStyle/>
        <a:p>
          <a:pPr rtl="0"/>
          <a:r>
            <a:rPr lang="fa-IR" sz="1600" b="1" dirty="0" smtClean="0">
              <a:cs typeface="B Mitra" pitchFamily="2" charset="-78"/>
            </a:rPr>
            <a:t> 88/07/27– سازمان توسعۀ تجارت – وزیر بازرگانی</a:t>
          </a:r>
          <a:r>
            <a:rPr lang="fa-IR" sz="900" b="1" dirty="0" smtClean="0"/>
            <a:t>:</a:t>
          </a:r>
          <a:endParaRPr lang="fa-IR" sz="900" dirty="0"/>
        </a:p>
      </dgm:t>
    </dgm:pt>
    <dgm:pt modelId="{7224AA91-875A-439D-A234-A2A3A8A93C01}" type="parTrans" cxnId="{64F730B7-ED59-4516-B8D6-7565FF74D5C6}">
      <dgm:prSet/>
      <dgm:spPr/>
      <dgm:t>
        <a:bodyPr/>
        <a:lstStyle/>
        <a:p>
          <a:pPr rtl="1"/>
          <a:endParaRPr lang="fa-IR"/>
        </a:p>
      </dgm:t>
    </dgm:pt>
    <dgm:pt modelId="{752830B3-3773-4D4A-99ED-57778768C186}" type="sibTrans" cxnId="{64F730B7-ED59-4516-B8D6-7565FF74D5C6}">
      <dgm:prSet/>
      <dgm:spPr/>
      <dgm:t>
        <a:bodyPr/>
        <a:lstStyle/>
        <a:p>
          <a:pPr rtl="1"/>
          <a:endParaRPr lang="fa-IR"/>
        </a:p>
      </dgm:t>
    </dgm:pt>
    <dgm:pt modelId="{5B5E9ED1-2BD4-4B51-BC0F-0DC4AA5B021D}">
      <dgm:prSet/>
      <dgm:spPr/>
      <dgm:t>
        <a:bodyPr/>
        <a:lstStyle/>
        <a:p>
          <a:pPr rtl="1"/>
          <a:r>
            <a:rPr lang="fa-IR" b="1" dirty="0" smtClean="0">
              <a:cs typeface="B Mitra" pitchFamily="2" charset="-78"/>
            </a:rPr>
            <a:t>سهم 7 درصدی صادرات غیرنفتی از تولید ناخالص داخلی پذیرفتنی نیست!!</a:t>
          </a:r>
          <a:endParaRPr lang="fa-IR" dirty="0"/>
        </a:p>
      </dgm:t>
    </dgm:pt>
    <dgm:pt modelId="{FF0216AC-83B0-4F66-9079-3D83E692AD3D}" type="parTrans" cxnId="{74114F59-EFCE-492C-9546-DC98301CCEB7}">
      <dgm:prSet/>
      <dgm:spPr/>
      <dgm:t>
        <a:bodyPr/>
        <a:lstStyle/>
        <a:p>
          <a:pPr rtl="1"/>
          <a:endParaRPr lang="fa-IR"/>
        </a:p>
      </dgm:t>
    </dgm:pt>
    <dgm:pt modelId="{84E90F72-818D-4F0F-B87E-289B457B6829}" type="sibTrans" cxnId="{74114F59-EFCE-492C-9546-DC98301CCEB7}">
      <dgm:prSet/>
      <dgm:spPr/>
      <dgm:t>
        <a:bodyPr/>
        <a:lstStyle/>
        <a:p>
          <a:pPr rtl="1"/>
          <a:endParaRPr lang="fa-IR"/>
        </a:p>
      </dgm:t>
    </dgm:pt>
    <dgm:pt modelId="{65DDC7E5-1258-4AFA-89EF-31AFED6429A4}" type="pres">
      <dgm:prSet presAssocID="{29CE4C7E-1652-4317-A7A5-511258DD9D3F}" presName="composite" presStyleCnt="0">
        <dgm:presLayoutVars>
          <dgm:chMax val="1"/>
          <dgm:dir/>
          <dgm:resizeHandles val="exact"/>
        </dgm:presLayoutVars>
      </dgm:prSet>
      <dgm:spPr/>
      <dgm:t>
        <a:bodyPr/>
        <a:lstStyle/>
        <a:p>
          <a:pPr rtl="1"/>
          <a:endParaRPr lang="fa-IR"/>
        </a:p>
      </dgm:t>
    </dgm:pt>
    <dgm:pt modelId="{3488747A-7BC6-4C6E-A927-E8ECA6E19C85}" type="pres">
      <dgm:prSet presAssocID="{18A81DBE-44E5-401D-85AD-5897D540DA00}" presName="roof" presStyleLbl="dkBgShp" presStyleIdx="0" presStyleCnt="2"/>
      <dgm:spPr/>
      <dgm:t>
        <a:bodyPr/>
        <a:lstStyle/>
        <a:p>
          <a:pPr rtl="1"/>
          <a:endParaRPr lang="fa-IR"/>
        </a:p>
      </dgm:t>
    </dgm:pt>
    <dgm:pt modelId="{6F5D7A21-DA80-4A21-B7D2-9E8BD9416F16}" type="pres">
      <dgm:prSet presAssocID="{18A81DBE-44E5-401D-85AD-5897D540DA00}" presName="pillars" presStyleCnt="0"/>
      <dgm:spPr/>
    </dgm:pt>
    <dgm:pt modelId="{C97B98B8-5779-4B8D-A77F-85387A8272CB}" type="pres">
      <dgm:prSet presAssocID="{18A81DBE-44E5-401D-85AD-5897D540DA00}" presName="pillar1" presStyleLbl="node1" presStyleIdx="0" presStyleCnt="1">
        <dgm:presLayoutVars>
          <dgm:bulletEnabled val="1"/>
        </dgm:presLayoutVars>
      </dgm:prSet>
      <dgm:spPr/>
      <dgm:t>
        <a:bodyPr/>
        <a:lstStyle/>
        <a:p>
          <a:pPr rtl="1"/>
          <a:endParaRPr lang="fa-IR"/>
        </a:p>
      </dgm:t>
    </dgm:pt>
    <dgm:pt modelId="{4E4D8BCF-9EAB-49B9-B7F3-367A7D4A7CCC}" type="pres">
      <dgm:prSet presAssocID="{18A81DBE-44E5-401D-85AD-5897D540DA00}" presName="base" presStyleLbl="dkBgShp" presStyleIdx="1" presStyleCnt="2"/>
      <dgm:spPr/>
    </dgm:pt>
  </dgm:ptLst>
  <dgm:cxnLst>
    <dgm:cxn modelId="{61580FFF-DE5D-46E9-9EFE-A5F65B046577}" type="presOf" srcId="{18A81DBE-44E5-401D-85AD-5897D540DA00}" destId="{3488747A-7BC6-4C6E-A927-E8ECA6E19C85}" srcOrd="0" destOrd="0" presId="urn:microsoft.com/office/officeart/2005/8/layout/hList3"/>
    <dgm:cxn modelId="{74114F59-EFCE-492C-9546-DC98301CCEB7}" srcId="{18A81DBE-44E5-401D-85AD-5897D540DA00}" destId="{5B5E9ED1-2BD4-4B51-BC0F-0DC4AA5B021D}" srcOrd="0" destOrd="0" parTransId="{FF0216AC-83B0-4F66-9079-3D83E692AD3D}" sibTransId="{84E90F72-818D-4F0F-B87E-289B457B6829}"/>
    <dgm:cxn modelId="{64F730B7-ED59-4516-B8D6-7565FF74D5C6}" srcId="{29CE4C7E-1652-4317-A7A5-511258DD9D3F}" destId="{18A81DBE-44E5-401D-85AD-5897D540DA00}" srcOrd="0" destOrd="0" parTransId="{7224AA91-875A-439D-A234-A2A3A8A93C01}" sibTransId="{752830B3-3773-4D4A-99ED-57778768C186}"/>
    <dgm:cxn modelId="{FA69E91A-9AB3-43FD-A19A-6F25ACAF17B6}" type="presOf" srcId="{5B5E9ED1-2BD4-4B51-BC0F-0DC4AA5B021D}" destId="{C97B98B8-5779-4B8D-A77F-85387A8272CB}" srcOrd="0" destOrd="0" presId="urn:microsoft.com/office/officeart/2005/8/layout/hList3"/>
    <dgm:cxn modelId="{440A9230-B43E-4CCE-8C3C-380B8BC13FCF}" type="presOf" srcId="{29CE4C7E-1652-4317-A7A5-511258DD9D3F}" destId="{65DDC7E5-1258-4AFA-89EF-31AFED6429A4}" srcOrd="0" destOrd="0" presId="urn:microsoft.com/office/officeart/2005/8/layout/hList3"/>
    <dgm:cxn modelId="{E53B27A9-4181-4A71-85D6-03CF2F9D7601}" type="presParOf" srcId="{65DDC7E5-1258-4AFA-89EF-31AFED6429A4}" destId="{3488747A-7BC6-4C6E-A927-E8ECA6E19C85}" srcOrd="0" destOrd="0" presId="urn:microsoft.com/office/officeart/2005/8/layout/hList3"/>
    <dgm:cxn modelId="{06DBC98C-8088-4AF5-85C7-5CC8D22AEF4E}" type="presParOf" srcId="{65DDC7E5-1258-4AFA-89EF-31AFED6429A4}" destId="{6F5D7A21-DA80-4A21-B7D2-9E8BD9416F16}" srcOrd="1" destOrd="0" presId="urn:microsoft.com/office/officeart/2005/8/layout/hList3"/>
    <dgm:cxn modelId="{80A6ED4D-3174-4AFB-B60B-DB3A9F58AA22}" type="presParOf" srcId="{6F5D7A21-DA80-4A21-B7D2-9E8BD9416F16}" destId="{C97B98B8-5779-4B8D-A77F-85387A8272CB}" srcOrd="0" destOrd="0" presId="urn:microsoft.com/office/officeart/2005/8/layout/hList3"/>
    <dgm:cxn modelId="{882299FD-1404-4237-BE0A-AF8C6BC228DC}" type="presParOf" srcId="{65DDC7E5-1258-4AFA-89EF-31AFED6429A4}" destId="{4E4D8BCF-9EAB-49B9-B7F3-367A7D4A7CCC}"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17D54A-67A4-486D-A17A-642B9C96FECC}" type="doc">
      <dgm:prSet loTypeId="urn:microsoft.com/office/officeart/2005/8/layout/process4" loCatId="list" qsTypeId="urn:microsoft.com/office/officeart/2005/8/quickstyle/3d1" qsCatId="3D" csTypeId="urn:microsoft.com/office/officeart/2005/8/colors/colorful1" csCatId="colorful" phldr="1"/>
      <dgm:spPr/>
      <dgm:t>
        <a:bodyPr/>
        <a:lstStyle/>
        <a:p>
          <a:pPr rtl="1"/>
          <a:endParaRPr lang="fa-IR"/>
        </a:p>
      </dgm:t>
    </dgm:pt>
    <dgm:pt modelId="{DDBF1F5F-590A-4ED7-B451-857004561DC1}">
      <dgm:prSet/>
      <dgm:spPr/>
      <dgm:t>
        <a:bodyPr/>
        <a:lstStyle/>
        <a:p>
          <a:pPr rtl="1"/>
          <a:r>
            <a:rPr lang="fa-IR" b="0" dirty="0" smtClean="0"/>
            <a:t>تولیدکنندگان</a:t>
          </a:r>
          <a:endParaRPr lang="fa-IR" b="0" dirty="0"/>
        </a:p>
      </dgm:t>
    </dgm:pt>
    <dgm:pt modelId="{D1A5DD1C-7B11-4222-9C91-BB1C65EB31B2}" type="parTrans" cxnId="{E6BBBC20-5B05-48CC-8A4B-C078E781BE1D}">
      <dgm:prSet/>
      <dgm:spPr/>
      <dgm:t>
        <a:bodyPr/>
        <a:lstStyle/>
        <a:p>
          <a:pPr rtl="1"/>
          <a:endParaRPr lang="fa-IR" b="0"/>
        </a:p>
      </dgm:t>
    </dgm:pt>
    <dgm:pt modelId="{F379BEE8-FC18-452A-A063-EE25D5ED83D9}" type="sibTrans" cxnId="{E6BBBC20-5B05-48CC-8A4B-C078E781BE1D}">
      <dgm:prSet/>
      <dgm:spPr/>
      <dgm:t>
        <a:bodyPr/>
        <a:lstStyle/>
        <a:p>
          <a:pPr rtl="1"/>
          <a:endParaRPr lang="fa-IR" b="0"/>
        </a:p>
      </dgm:t>
    </dgm:pt>
    <dgm:pt modelId="{91A8DB58-17C6-498F-A118-CD7349069B03}">
      <dgm:prSet/>
      <dgm:spPr/>
      <dgm:t>
        <a:bodyPr/>
        <a:lstStyle/>
        <a:p>
          <a:pPr rtl="1"/>
          <a:r>
            <a:rPr lang="fa-IR" b="0" dirty="0" smtClean="0"/>
            <a:t>مصرف انرژی را در مقایسه با نوسازی ماشین‌آلات، </a:t>
          </a:r>
          <a:r>
            <a:rPr lang="fa-IR" dirty="0" smtClean="0"/>
            <a:t>ارزان‌تر </a:t>
          </a:r>
          <a:r>
            <a:rPr lang="fa-IR" b="0" dirty="0" smtClean="0"/>
            <a:t>می‌یابند بنابراین، انرژی را جایگزین سرمایه می‌کنند.</a:t>
          </a:r>
          <a:endParaRPr lang="fa-IR" b="0" dirty="0"/>
        </a:p>
      </dgm:t>
    </dgm:pt>
    <dgm:pt modelId="{E1CBEBA1-25F1-433B-998C-C037AABEE9BB}" type="parTrans" cxnId="{EFABA33E-5E2E-4B95-8574-99B1D22C786B}">
      <dgm:prSet/>
      <dgm:spPr/>
      <dgm:t>
        <a:bodyPr/>
        <a:lstStyle/>
        <a:p>
          <a:pPr rtl="1"/>
          <a:endParaRPr lang="fa-IR" b="0"/>
        </a:p>
      </dgm:t>
    </dgm:pt>
    <dgm:pt modelId="{841C9963-4D57-4763-A719-735FCBEC0067}" type="sibTrans" cxnId="{EFABA33E-5E2E-4B95-8574-99B1D22C786B}">
      <dgm:prSet/>
      <dgm:spPr/>
      <dgm:t>
        <a:bodyPr/>
        <a:lstStyle/>
        <a:p>
          <a:pPr rtl="1"/>
          <a:endParaRPr lang="fa-IR" b="0"/>
        </a:p>
      </dgm:t>
    </dgm:pt>
    <dgm:pt modelId="{D95D99EE-883F-400B-8391-DB26BA1CE737}">
      <dgm:prSet/>
      <dgm:spPr/>
      <dgm:t>
        <a:bodyPr/>
        <a:lstStyle/>
        <a:p>
          <a:pPr rtl="1"/>
          <a:r>
            <a:rPr lang="fa-IR" b="0" dirty="0" smtClean="0"/>
            <a:t>خانوارها</a:t>
          </a:r>
          <a:endParaRPr lang="fa-IR" b="0" dirty="0"/>
        </a:p>
      </dgm:t>
    </dgm:pt>
    <dgm:pt modelId="{DFEE158B-37D8-4C64-A023-5FB46E809732}" type="parTrans" cxnId="{72E551C3-3180-4E6E-8D85-FAB40282B614}">
      <dgm:prSet/>
      <dgm:spPr/>
      <dgm:t>
        <a:bodyPr/>
        <a:lstStyle/>
        <a:p>
          <a:pPr rtl="1"/>
          <a:endParaRPr lang="fa-IR" b="0"/>
        </a:p>
      </dgm:t>
    </dgm:pt>
    <dgm:pt modelId="{6F90A328-A67B-4F9B-BDEF-8729ABD7990F}" type="sibTrans" cxnId="{72E551C3-3180-4E6E-8D85-FAB40282B614}">
      <dgm:prSet/>
      <dgm:spPr/>
      <dgm:t>
        <a:bodyPr/>
        <a:lstStyle/>
        <a:p>
          <a:pPr rtl="1"/>
          <a:endParaRPr lang="fa-IR" b="0"/>
        </a:p>
      </dgm:t>
    </dgm:pt>
    <dgm:pt modelId="{A6AA5DF8-8F96-412B-8472-2A6EC725443B}">
      <dgm:prSet/>
      <dgm:spPr/>
      <dgm:t>
        <a:bodyPr/>
        <a:lstStyle/>
        <a:p>
          <a:pPr rtl="1"/>
          <a:r>
            <a:rPr lang="fa-IR" b="0" dirty="0" smtClean="0"/>
            <a:t>به‌دلیل ارزانی انرژی توجیهی برای جایگزینی خودروهای فرسوده و کالاهای قدیمی پرمصرف نمی‌بینند.</a:t>
          </a:r>
          <a:endParaRPr lang="en-US" b="0" dirty="0"/>
        </a:p>
      </dgm:t>
    </dgm:pt>
    <dgm:pt modelId="{27E66CC9-2E46-497F-9A4E-68929F83D2F5}" type="parTrans" cxnId="{8D754309-AE23-4393-BFDF-5ECEBB9F0016}">
      <dgm:prSet/>
      <dgm:spPr/>
      <dgm:t>
        <a:bodyPr/>
        <a:lstStyle/>
        <a:p>
          <a:pPr rtl="1"/>
          <a:endParaRPr lang="fa-IR" b="0"/>
        </a:p>
      </dgm:t>
    </dgm:pt>
    <dgm:pt modelId="{0DF27BD9-9D32-4E71-AEC8-9043EE6F5B63}" type="sibTrans" cxnId="{8D754309-AE23-4393-BFDF-5ECEBB9F0016}">
      <dgm:prSet/>
      <dgm:spPr/>
      <dgm:t>
        <a:bodyPr/>
        <a:lstStyle/>
        <a:p>
          <a:pPr rtl="1"/>
          <a:endParaRPr lang="fa-IR" b="0"/>
        </a:p>
      </dgm:t>
    </dgm:pt>
    <dgm:pt modelId="{974088C0-D402-467A-A259-4954D00AB79D}">
      <dgm:prSet/>
      <dgm:spPr/>
      <dgm:t>
        <a:bodyPr/>
        <a:lstStyle/>
        <a:p>
          <a:pPr rtl="1"/>
          <a:r>
            <a:rPr lang="fa-IR" b="0" dirty="0" smtClean="0"/>
            <a:t>کاهش بهره‌وری عوامل تولید، افزایش ضایعات و افزایش بی‌رویۀ مصرف انرژی</a:t>
          </a:r>
          <a:endParaRPr lang="fa-IR" b="0" dirty="0"/>
        </a:p>
      </dgm:t>
    </dgm:pt>
    <dgm:pt modelId="{F06DBBE1-5A4B-4DBD-8033-4FF3982B05AF}" type="parTrans" cxnId="{6B2D3DD8-44A7-408E-AD10-E4A94A032DD4}">
      <dgm:prSet/>
      <dgm:spPr/>
      <dgm:t>
        <a:bodyPr/>
        <a:lstStyle/>
        <a:p>
          <a:pPr rtl="1"/>
          <a:endParaRPr lang="fa-IR" b="0"/>
        </a:p>
      </dgm:t>
    </dgm:pt>
    <dgm:pt modelId="{622E865F-A774-4A89-BDA1-8D60CC8F87E6}" type="sibTrans" cxnId="{6B2D3DD8-44A7-408E-AD10-E4A94A032DD4}">
      <dgm:prSet/>
      <dgm:spPr/>
      <dgm:t>
        <a:bodyPr/>
        <a:lstStyle/>
        <a:p>
          <a:pPr rtl="1"/>
          <a:endParaRPr lang="fa-IR" b="0"/>
        </a:p>
      </dgm:t>
    </dgm:pt>
    <dgm:pt modelId="{77835A0D-9EC9-45B9-95EF-8378443E9CC9}" type="pres">
      <dgm:prSet presAssocID="{9517D54A-67A4-486D-A17A-642B9C96FECC}" presName="Name0" presStyleCnt="0">
        <dgm:presLayoutVars>
          <dgm:dir/>
          <dgm:animLvl val="lvl"/>
          <dgm:resizeHandles val="exact"/>
        </dgm:presLayoutVars>
      </dgm:prSet>
      <dgm:spPr/>
      <dgm:t>
        <a:bodyPr/>
        <a:lstStyle/>
        <a:p>
          <a:endParaRPr lang="en-US"/>
        </a:p>
      </dgm:t>
    </dgm:pt>
    <dgm:pt modelId="{7A66CF60-2D29-4651-936F-9D5D8F2515A1}" type="pres">
      <dgm:prSet presAssocID="{974088C0-D402-467A-A259-4954D00AB79D}" presName="boxAndChildren" presStyleCnt="0"/>
      <dgm:spPr/>
    </dgm:pt>
    <dgm:pt modelId="{BE9E4333-AB06-4B59-AEFF-7009FA2840B3}" type="pres">
      <dgm:prSet presAssocID="{974088C0-D402-467A-A259-4954D00AB79D}" presName="parentTextBox" presStyleLbl="node1" presStyleIdx="0" presStyleCnt="3"/>
      <dgm:spPr/>
      <dgm:t>
        <a:bodyPr/>
        <a:lstStyle/>
        <a:p>
          <a:endParaRPr lang="en-US"/>
        </a:p>
      </dgm:t>
    </dgm:pt>
    <dgm:pt modelId="{61B11526-B3C2-4322-B67D-A97769954D5A}" type="pres">
      <dgm:prSet presAssocID="{6F90A328-A67B-4F9B-BDEF-8729ABD7990F}" presName="sp" presStyleCnt="0"/>
      <dgm:spPr/>
    </dgm:pt>
    <dgm:pt modelId="{C40E8ED6-1157-4CF1-8CB4-19BBBECAADDE}" type="pres">
      <dgm:prSet presAssocID="{D95D99EE-883F-400B-8391-DB26BA1CE737}" presName="arrowAndChildren" presStyleCnt="0"/>
      <dgm:spPr/>
    </dgm:pt>
    <dgm:pt modelId="{9819C3A4-0765-4074-B19B-B8FFC6CEE495}" type="pres">
      <dgm:prSet presAssocID="{D95D99EE-883F-400B-8391-DB26BA1CE737}" presName="parentTextArrow" presStyleLbl="node1" presStyleIdx="0" presStyleCnt="3"/>
      <dgm:spPr/>
      <dgm:t>
        <a:bodyPr/>
        <a:lstStyle/>
        <a:p>
          <a:endParaRPr lang="en-US"/>
        </a:p>
      </dgm:t>
    </dgm:pt>
    <dgm:pt modelId="{1AF609C7-DCC8-4E30-9DF2-D24A8439D0E1}" type="pres">
      <dgm:prSet presAssocID="{D95D99EE-883F-400B-8391-DB26BA1CE737}" presName="arrow" presStyleLbl="node1" presStyleIdx="1" presStyleCnt="3"/>
      <dgm:spPr/>
      <dgm:t>
        <a:bodyPr/>
        <a:lstStyle/>
        <a:p>
          <a:endParaRPr lang="en-US"/>
        </a:p>
      </dgm:t>
    </dgm:pt>
    <dgm:pt modelId="{1B0AA953-CC9F-47C7-9500-A394F24DFA16}" type="pres">
      <dgm:prSet presAssocID="{D95D99EE-883F-400B-8391-DB26BA1CE737}" presName="descendantArrow" presStyleCnt="0"/>
      <dgm:spPr/>
    </dgm:pt>
    <dgm:pt modelId="{329F1D69-4235-4B02-A5A2-375AF177734C}" type="pres">
      <dgm:prSet presAssocID="{A6AA5DF8-8F96-412B-8472-2A6EC725443B}" presName="childTextArrow" presStyleLbl="fgAccFollowNode1" presStyleIdx="0" presStyleCnt="2">
        <dgm:presLayoutVars>
          <dgm:bulletEnabled val="1"/>
        </dgm:presLayoutVars>
      </dgm:prSet>
      <dgm:spPr/>
      <dgm:t>
        <a:bodyPr/>
        <a:lstStyle/>
        <a:p>
          <a:endParaRPr lang="en-US"/>
        </a:p>
      </dgm:t>
    </dgm:pt>
    <dgm:pt modelId="{13A4A77B-C505-4DBA-822A-CC265B26C67D}" type="pres">
      <dgm:prSet presAssocID="{F379BEE8-FC18-452A-A063-EE25D5ED83D9}" presName="sp" presStyleCnt="0"/>
      <dgm:spPr/>
    </dgm:pt>
    <dgm:pt modelId="{B758F346-50EE-4040-96AE-A6DFA96B9A87}" type="pres">
      <dgm:prSet presAssocID="{DDBF1F5F-590A-4ED7-B451-857004561DC1}" presName="arrowAndChildren" presStyleCnt="0"/>
      <dgm:spPr/>
    </dgm:pt>
    <dgm:pt modelId="{21AD664D-1A26-4267-AD50-F12514C876DA}" type="pres">
      <dgm:prSet presAssocID="{DDBF1F5F-590A-4ED7-B451-857004561DC1}" presName="parentTextArrow" presStyleLbl="node1" presStyleIdx="1" presStyleCnt="3"/>
      <dgm:spPr/>
      <dgm:t>
        <a:bodyPr/>
        <a:lstStyle/>
        <a:p>
          <a:endParaRPr lang="en-US"/>
        </a:p>
      </dgm:t>
    </dgm:pt>
    <dgm:pt modelId="{C37CD8D1-9334-4C99-960F-1B1FCC30754E}" type="pres">
      <dgm:prSet presAssocID="{DDBF1F5F-590A-4ED7-B451-857004561DC1}" presName="arrow" presStyleLbl="node1" presStyleIdx="2" presStyleCnt="3"/>
      <dgm:spPr/>
      <dgm:t>
        <a:bodyPr/>
        <a:lstStyle/>
        <a:p>
          <a:endParaRPr lang="en-US"/>
        </a:p>
      </dgm:t>
    </dgm:pt>
    <dgm:pt modelId="{AF90D97A-1E06-47A4-B239-F21A991CBEBA}" type="pres">
      <dgm:prSet presAssocID="{DDBF1F5F-590A-4ED7-B451-857004561DC1}" presName="descendantArrow" presStyleCnt="0"/>
      <dgm:spPr/>
    </dgm:pt>
    <dgm:pt modelId="{629F2D2E-D6BF-402D-AA36-6E05B8C34D65}" type="pres">
      <dgm:prSet presAssocID="{91A8DB58-17C6-498F-A118-CD7349069B03}" presName="childTextArrow" presStyleLbl="fgAccFollowNode1" presStyleIdx="1" presStyleCnt="2">
        <dgm:presLayoutVars>
          <dgm:bulletEnabled val="1"/>
        </dgm:presLayoutVars>
      </dgm:prSet>
      <dgm:spPr/>
      <dgm:t>
        <a:bodyPr/>
        <a:lstStyle/>
        <a:p>
          <a:pPr rtl="1"/>
          <a:endParaRPr lang="fa-IR"/>
        </a:p>
      </dgm:t>
    </dgm:pt>
  </dgm:ptLst>
  <dgm:cxnLst>
    <dgm:cxn modelId="{118AE6F3-AE0A-4C8E-BB53-562AE50B8109}" type="presOf" srcId="{974088C0-D402-467A-A259-4954D00AB79D}" destId="{BE9E4333-AB06-4B59-AEFF-7009FA2840B3}" srcOrd="0" destOrd="0" presId="urn:microsoft.com/office/officeart/2005/8/layout/process4"/>
    <dgm:cxn modelId="{3248894C-61F4-4C3C-BEE0-2A7614D8B3FF}" type="presOf" srcId="{DDBF1F5F-590A-4ED7-B451-857004561DC1}" destId="{21AD664D-1A26-4267-AD50-F12514C876DA}" srcOrd="0" destOrd="0" presId="urn:microsoft.com/office/officeart/2005/8/layout/process4"/>
    <dgm:cxn modelId="{37E69BAC-D4E0-48A6-B097-C8DDE4C81E74}" type="presOf" srcId="{A6AA5DF8-8F96-412B-8472-2A6EC725443B}" destId="{329F1D69-4235-4B02-A5A2-375AF177734C}" srcOrd="0" destOrd="0" presId="urn:microsoft.com/office/officeart/2005/8/layout/process4"/>
    <dgm:cxn modelId="{0C14968C-356C-41F8-9143-A662E958E30E}" type="presOf" srcId="{91A8DB58-17C6-498F-A118-CD7349069B03}" destId="{629F2D2E-D6BF-402D-AA36-6E05B8C34D65}" srcOrd="0" destOrd="0" presId="urn:microsoft.com/office/officeart/2005/8/layout/process4"/>
    <dgm:cxn modelId="{E6BBBC20-5B05-48CC-8A4B-C078E781BE1D}" srcId="{9517D54A-67A4-486D-A17A-642B9C96FECC}" destId="{DDBF1F5F-590A-4ED7-B451-857004561DC1}" srcOrd="0" destOrd="0" parTransId="{D1A5DD1C-7B11-4222-9C91-BB1C65EB31B2}" sibTransId="{F379BEE8-FC18-452A-A063-EE25D5ED83D9}"/>
    <dgm:cxn modelId="{72E551C3-3180-4E6E-8D85-FAB40282B614}" srcId="{9517D54A-67A4-486D-A17A-642B9C96FECC}" destId="{D95D99EE-883F-400B-8391-DB26BA1CE737}" srcOrd="1" destOrd="0" parTransId="{DFEE158B-37D8-4C64-A023-5FB46E809732}" sibTransId="{6F90A328-A67B-4F9B-BDEF-8729ABD7990F}"/>
    <dgm:cxn modelId="{858097BE-6B3E-4A54-9B9D-E493E9564B05}" type="presOf" srcId="{D95D99EE-883F-400B-8391-DB26BA1CE737}" destId="{9819C3A4-0765-4074-B19B-B8FFC6CEE495}" srcOrd="0" destOrd="0" presId="urn:microsoft.com/office/officeart/2005/8/layout/process4"/>
    <dgm:cxn modelId="{2B085992-24A1-4FF4-AF1D-4B17BF5AB17E}" type="presOf" srcId="{D95D99EE-883F-400B-8391-DB26BA1CE737}" destId="{1AF609C7-DCC8-4E30-9DF2-D24A8439D0E1}" srcOrd="1" destOrd="0" presId="urn:microsoft.com/office/officeart/2005/8/layout/process4"/>
    <dgm:cxn modelId="{E6EE9768-1B89-46C0-915C-9AB245391DF1}" type="presOf" srcId="{DDBF1F5F-590A-4ED7-B451-857004561DC1}" destId="{C37CD8D1-9334-4C99-960F-1B1FCC30754E}" srcOrd="1" destOrd="0" presId="urn:microsoft.com/office/officeart/2005/8/layout/process4"/>
    <dgm:cxn modelId="{EFABA33E-5E2E-4B95-8574-99B1D22C786B}" srcId="{DDBF1F5F-590A-4ED7-B451-857004561DC1}" destId="{91A8DB58-17C6-498F-A118-CD7349069B03}" srcOrd="0" destOrd="0" parTransId="{E1CBEBA1-25F1-433B-998C-C037AABEE9BB}" sibTransId="{841C9963-4D57-4763-A719-735FCBEC0067}"/>
    <dgm:cxn modelId="{6B2D3DD8-44A7-408E-AD10-E4A94A032DD4}" srcId="{9517D54A-67A4-486D-A17A-642B9C96FECC}" destId="{974088C0-D402-467A-A259-4954D00AB79D}" srcOrd="2" destOrd="0" parTransId="{F06DBBE1-5A4B-4DBD-8033-4FF3982B05AF}" sibTransId="{622E865F-A774-4A89-BDA1-8D60CC8F87E6}"/>
    <dgm:cxn modelId="{0E4EE537-C832-4C2B-8160-0851ACFBFE94}" type="presOf" srcId="{9517D54A-67A4-486D-A17A-642B9C96FECC}" destId="{77835A0D-9EC9-45B9-95EF-8378443E9CC9}" srcOrd="0" destOrd="0" presId="urn:microsoft.com/office/officeart/2005/8/layout/process4"/>
    <dgm:cxn modelId="{8D754309-AE23-4393-BFDF-5ECEBB9F0016}" srcId="{D95D99EE-883F-400B-8391-DB26BA1CE737}" destId="{A6AA5DF8-8F96-412B-8472-2A6EC725443B}" srcOrd="0" destOrd="0" parTransId="{27E66CC9-2E46-497F-9A4E-68929F83D2F5}" sibTransId="{0DF27BD9-9D32-4E71-AEC8-9043EE6F5B63}"/>
    <dgm:cxn modelId="{3A9C1E7C-1F04-46DD-BE93-8F4983F20890}" type="presParOf" srcId="{77835A0D-9EC9-45B9-95EF-8378443E9CC9}" destId="{7A66CF60-2D29-4651-936F-9D5D8F2515A1}" srcOrd="0" destOrd="0" presId="urn:microsoft.com/office/officeart/2005/8/layout/process4"/>
    <dgm:cxn modelId="{9DC5A2CC-AA13-4CE1-B980-D9392E99B4EB}" type="presParOf" srcId="{7A66CF60-2D29-4651-936F-9D5D8F2515A1}" destId="{BE9E4333-AB06-4B59-AEFF-7009FA2840B3}" srcOrd="0" destOrd="0" presId="urn:microsoft.com/office/officeart/2005/8/layout/process4"/>
    <dgm:cxn modelId="{337DC05A-4917-4651-A065-DA9622452330}" type="presParOf" srcId="{77835A0D-9EC9-45B9-95EF-8378443E9CC9}" destId="{61B11526-B3C2-4322-B67D-A97769954D5A}" srcOrd="1" destOrd="0" presId="urn:microsoft.com/office/officeart/2005/8/layout/process4"/>
    <dgm:cxn modelId="{87D27D58-ACD4-4BA1-8B15-87F4FF05BE60}" type="presParOf" srcId="{77835A0D-9EC9-45B9-95EF-8378443E9CC9}" destId="{C40E8ED6-1157-4CF1-8CB4-19BBBECAADDE}" srcOrd="2" destOrd="0" presId="urn:microsoft.com/office/officeart/2005/8/layout/process4"/>
    <dgm:cxn modelId="{19D570AA-590D-4146-9584-7A72BDBFF871}" type="presParOf" srcId="{C40E8ED6-1157-4CF1-8CB4-19BBBECAADDE}" destId="{9819C3A4-0765-4074-B19B-B8FFC6CEE495}" srcOrd="0" destOrd="0" presId="urn:microsoft.com/office/officeart/2005/8/layout/process4"/>
    <dgm:cxn modelId="{AF000630-1511-4BA6-9FD2-3205EF79B751}" type="presParOf" srcId="{C40E8ED6-1157-4CF1-8CB4-19BBBECAADDE}" destId="{1AF609C7-DCC8-4E30-9DF2-D24A8439D0E1}" srcOrd="1" destOrd="0" presId="urn:microsoft.com/office/officeart/2005/8/layout/process4"/>
    <dgm:cxn modelId="{D3617E5A-275E-49AA-AC6B-566E0FB23080}" type="presParOf" srcId="{C40E8ED6-1157-4CF1-8CB4-19BBBECAADDE}" destId="{1B0AA953-CC9F-47C7-9500-A394F24DFA16}" srcOrd="2" destOrd="0" presId="urn:microsoft.com/office/officeart/2005/8/layout/process4"/>
    <dgm:cxn modelId="{428160D0-2165-4DCA-A10C-BB14A97D4EC6}" type="presParOf" srcId="{1B0AA953-CC9F-47C7-9500-A394F24DFA16}" destId="{329F1D69-4235-4B02-A5A2-375AF177734C}" srcOrd="0" destOrd="0" presId="urn:microsoft.com/office/officeart/2005/8/layout/process4"/>
    <dgm:cxn modelId="{0AE59EAF-31FE-4E20-865A-CBB262AB0B64}" type="presParOf" srcId="{77835A0D-9EC9-45B9-95EF-8378443E9CC9}" destId="{13A4A77B-C505-4DBA-822A-CC265B26C67D}" srcOrd="3" destOrd="0" presId="urn:microsoft.com/office/officeart/2005/8/layout/process4"/>
    <dgm:cxn modelId="{650AFAA1-9537-4E7B-9CC6-C53D3B4FD77A}" type="presParOf" srcId="{77835A0D-9EC9-45B9-95EF-8378443E9CC9}" destId="{B758F346-50EE-4040-96AE-A6DFA96B9A87}" srcOrd="4" destOrd="0" presId="urn:microsoft.com/office/officeart/2005/8/layout/process4"/>
    <dgm:cxn modelId="{CE538A33-A8C4-49C6-B29A-97150C14B249}" type="presParOf" srcId="{B758F346-50EE-4040-96AE-A6DFA96B9A87}" destId="{21AD664D-1A26-4267-AD50-F12514C876DA}" srcOrd="0" destOrd="0" presId="urn:microsoft.com/office/officeart/2005/8/layout/process4"/>
    <dgm:cxn modelId="{A4C15E59-B918-4835-B2C5-B632425F52D7}" type="presParOf" srcId="{B758F346-50EE-4040-96AE-A6DFA96B9A87}" destId="{C37CD8D1-9334-4C99-960F-1B1FCC30754E}" srcOrd="1" destOrd="0" presId="urn:microsoft.com/office/officeart/2005/8/layout/process4"/>
    <dgm:cxn modelId="{252D6908-80E8-400B-AFED-3DB6726801E5}" type="presParOf" srcId="{B758F346-50EE-4040-96AE-A6DFA96B9A87}" destId="{AF90D97A-1E06-47A4-B239-F21A991CBEBA}" srcOrd="2" destOrd="0" presId="urn:microsoft.com/office/officeart/2005/8/layout/process4"/>
    <dgm:cxn modelId="{A788D26A-A017-4B49-9F04-10BFEC11787F}" type="presParOf" srcId="{AF90D97A-1E06-47A4-B239-F21A991CBEBA}" destId="{629F2D2E-D6BF-402D-AA36-6E05B8C34D65}"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2CA2F42-1DCE-41AE-B38D-016C98D9B3D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pPr rtl="1"/>
          <a:endParaRPr lang="fa-IR"/>
        </a:p>
      </dgm:t>
    </dgm:pt>
    <dgm:pt modelId="{630E796C-D868-4C2E-A420-F1953B8243DB}">
      <dgm:prSet/>
      <dgm:spPr/>
      <dgm:t>
        <a:bodyPr/>
        <a:lstStyle/>
        <a:p>
          <a:pPr algn="justLow" rtl="1"/>
          <a:r>
            <a:rPr lang="fa-IR" dirty="0" smtClean="0">
              <a:latin typeface="Arial Unicode MS" pitchFamily="34" charset="-128"/>
              <a:ea typeface="Arial Unicode MS" pitchFamily="34" charset="-128"/>
              <a:cs typeface="Arial Unicode MS" pitchFamily="34" charset="-128"/>
            </a:rPr>
            <a:t>تعدیل اقتصادی در مصر طی دو دوره انجام شد. دورۀ اول از سال </a:t>
          </a:r>
          <a:r>
            <a:rPr lang="fa-IR" dirty="0" smtClean="0">
              <a:latin typeface="ذ ئهفقش"/>
              <a:ea typeface="Arial Unicode MS" pitchFamily="34" charset="-128"/>
              <a:cs typeface="B Mitra" pitchFamily="2" charset="-78"/>
            </a:rPr>
            <a:t>1981</a:t>
          </a:r>
          <a:r>
            <a:rPr lang="fa-IR" dirty="0" smtClean="0">
              <a:latin typeface="Arial Unicode MS" pitchFamily="34" charset="-128"/>
              <a:ea typeface="Arial Unicode MS" pitchFamily="34" charset="-128"/>
              <a:cs typeface="Arial Unicode MS" pitchFamily="34" charset="-128"/>
            </a:rPr>
            <a:t> آغاز شد و تا </a:t>
          </a:r>
          <a:r>
            <a:rPr lang="fa-IR" dirty="0" smtClean="0">
              <a:latin typeface="ذ ئهفقش"/>
              <a:ea typeface="Arial Unicode MS" pitchFamily="34" charset="-128"/>
              <a:cs typeface="B Mitra" pitchFamily="2" charset="-78"/>
            </a:rPr>
            <a:t>1991</a:t>
          </a:r>
          <a:r>
            <a:rPr lang="fa-IR" dirty="0" smtClean="0">
              <a:latin typeface="Arial Unicode MS" pitchFamily="34" charset="-128"/>
              <a:ea typeface="Arial Unicode MS" pitchFamily="34" charset="-128"/>
              <a:cs typeface="Arial Unicode MS" pitchFamily="34" charset="-128"/>
            </a:rPr>
            <a:t> </a:t>
          </a:r>
          <a:r>
            <a:rPr lang="fa-IR" dirty="0" smtClean="0">
              <a:latin typeface="ذ ئهفقش"/>
              <a:ea typeface="Arial Unicode MS" pitchFamily="34" charset="-128"/>
              <a:cs typeface="B Mitra" pitchFamily="2" charset="-78"/>
            </a:rPr>
            <a:t>به</a:t>
          </a:r>
          <a:r>
            <a:rPr lang="fa-IR" dirty="0" smtClean="0">
              <a:latin typeface="Arial Unicode MS" pitchFamily="34" charset="-128"/>
              <a:ea typeface="Arial Unicode MS" pitchFamily="34" charset="-128"/>
              <a:cs typeface="Arial Unicode MS" pitchFamily="34" charset="-128"/>
            </a:rPr>
            <a:t> طول انجامید. دورۀ دوم از سال </a:t>
          </a:r>
          <a:r>
            <a:rPr lang="fa-IR" dirty="0" smtClean="0">
              <a:latin typeface="ذ ئهفقش"/>
              <a:ea typeface="Arial Unicode MS" pitchFamily="34" charset="-128"/>
              <a:cs typeface="B Mitra" pitchFamily="2" charset="-78"/>
            </a:rPr>
            <a:t>1991</a:t>
          </a:r>
          <a:r>
            <a:rPr lang="fa-IR" dirty="0" smtClean="0">
              <a:latin typeface="Arial Unicode MS" pitchFamily="34" charset="-128"/>
              <a:ea typeface="Arial Unicode MS" pitchFamily="34" charset="-128"/>
              <a:cs typeface="Arial Unicode MS" pitchFamily="34" charset="-128"/>
            </a:rPr>
            <a:t> آغاز شدو  می‌توان گفت در سال </a:t>
          </a:r>
          <a:r>
            <a:rPr lang="fa-IR" dirty="0" smtClean="0">
              <a:latin typeface="ذ ئهفقش"/>
              <a:ea typeface="Arial Unicode MS" pitchFamily="34" charset="-128"/>
              <a:cs typeface="B Mitra" pitchFamily="2" charset="-78"/>
            </a:rPr>
            <a:t>2001</a:t>
          </a:r>
          <a:r>
            <a:rPr lang="fa-IR" dirty="0" smtClean="0">
              <a:latin typeface="Arial Unicode MS" pitchFamily="34" charset="-128"/>
              <a:ea typeface="Arial Unicode MS" pitchFamily="34" charset="-128"/>
              <a:cs typeface="Arial Unicode MS" pitchFamily="34" charset="-128"/>
            </a:rPr>
            <a:t> پایان یافت. این دوره خود شامل دو مرحله است.</a:t>
          </a:r>
          <a:endParaRPr lang="fa-IR" dirty="0">
            <a:latin typeface="Arial Unicode MS" pitchFamily="34" charset="-128"/>
            <a:ea typeface="Arial Unicode MS" pitchFamily="34" charset="-128"/>
            <a:cs typeface="Arial Unicode MS" pitchFamily="34" charset="-128"/>
          </a:endParaRPr>
        </a:p>
      </dgm:t>
    </dgm:pt>
    <dgm:pt modelId="{A5B1ED89-D1F2-4B0E-92D7-F3B920A0477E}" type="parTrans" cxnId="{88FD29E2-168B-45E6-BEAB-7F0935CD223A}">
      <dgm:prSet/>
      <dgm:spPr/>
      <dgm:t>
        <a:bodyPr/>
        <a:lstStyle/>
        <a:p>
          <a:pPr rtl="1"/>
          <a:endParaRPr lang="fa-IR"/>
        </a:p>
      </dgm:t>
    </dgm:pt>
    <dgm:pt modelId="{7DE69DF7-2457-47BB-9A3A-0954C9003C02}" type="sibTrans" cxnId="{88FD29E2-168B-45E6-BEAB-7F0935CD223A}">
      <dgm:prSet/>
      <dgm:spPr/>
      <dgm:t>
        <a:bodyPr/>
        <a:lstStyle/>
        <a:p>
          <a:pPr rtl="1"/>
          <a:endParaRPr lang="fa-IR"/>
        </a:p>
      </dgm:t>
    </dgm:pt>
    <dgm:pt modelId="{85258EC2-2CBE-444C-A2A6-7413A8A1D37F}" type="pres">
      <dgm:prSet presAssocID="{C2CA2F42-1DCE-41AE-B38D-016C98D9B3D7}" presName="linear" presStyleCnt="0">
        <dgm:presLayoutVars>
          <dgm:animLvl val="lvl"/>
          <dgm:resizeHandles val="exact"/>
        </dgm:presLayoutVars>
      </dgm:prSet>
      <dgm:spPr/>
      <dgm:t>
        <a:bodyPr/>
        <a:lstStyle/>
        <a:p>
          <a:pPr rtl="1"/>
          <a:endParaRPr lang="fa-IR"/>
        </a:p>
      </dgm:t>
    </dgm:pt>
    <dgm:pt modelId="{0CFD497E-E1E6-4011-8462-19C381F53F06}" type="pres">
      <dgm:prSet presAssocID="{630E796C-D868-4C2E-A420-F1953B8243DB}" presName="parentText" presStyleLbl="node1" presStyleIdx="0" presStyleCnt="1">
        <dgm:presLayoutVars>
          <dgm:chMax val="0"/>
          <dgm:bulletEnabled val="1"/>
        </dgm:presLayoutVars>
      </dgm:prSet>
      <dgm:spPr>
        <a:prstGeom prst="verticalScroll">
          <a:avLst/>
        </a:prstGeom>
      </dgm:spPr>
      <dgm:t>
        <a:bodyPr/>
        <a:lstStyle/>
        <a:p>
          <a:pPr rtl="1"/>
          <a:endParaRPr lang="fa-IR"/>
        </a:p>
      </dgm:t>
    </dgm:pt>
  </dgm:ptLst>
  <dgm:cxnLst>
    <dgm:cxn modelId="{C83279A3-D21F-4A29-8DF0-993AC7042EF6}" type="presOf" srcId="{630E796C-D868-4C2E-A420-F1953B8243DB}" destId="{0CFD497E-E1E6-4011-8462-19C381F53F06}" srcOrd="0" destOrd="0" presId="urn:microsoft.com/office/officeart/2005/8/layout/vList2"/>
    <dgm:cxn modelId="{88FD29E2-168B-45E6-BEAB-7F0935CD223A}" srcId="{C2CA2F42-1DCE-41AE-B38D-016C98D9B3D7}" destId="{630E796C-D868-4C2E-A420-F1953B8243DB}" srcOrd="0" destOrd="0" parTransId="{A5B1ED89-D1F2-4B0E-92D7-F3B920A0477E}" sibTransId="{7DE69DF7-2457-47BB-9A3A-0954C9003C02}"/>
    <dgm:cxn modelId="{51A37211-F25F-46E9-B55B-9EA2D06FAE28}" type="presOf" srcId="{C2CA2F42-1DCE-41AE-B38D-016C98D9B3D7}" destId="{85258EC2-2CBE-444C-A2A6-7413A8A1D37F}" srcOrd="0" destOrd="0" presId="urn:microsoft.com/office/officeart/2005/8/layout/vList2"/>
    <dgm:cxn modelId="{638AD896-54B3-4501-9FEE-FC3E8E29877E}" type="presParOf" srcId="{85258EC2-2CBE-444C-A2A6-7413A8A1D37F}" destId="{0CFD497E-E1E6-4011-8462-19C381F53F06}"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633E7D9-1956-479C-9178-64B02DDFCA60}" type="doc">
      <dgm:prSet loTypeId="urn:microsoft.com/office/officeart/2005/8/layout/process4" loCatId="list" qsTypeId="urn:microsoft.com/office/officeart/2005/8/quickstyle/3d1" qsCatId="3D" csTypeId="urn:microsoft.com/office/officeart/2005/8/colors/colorful1" csCatId="colorful" phldr="1"/>
      <dgm:spPr/>
      <dgm:t>
        <a:bodyPr/>
        <a:lstStyle/>
        <a:p>
          <a:pPr rtl="1"/>
          <a:endParaRPr lang="fa-IR"/>
        </a:p>
      </dgm:t>
    </dgm:pt>
    <dgm:pt modelId="{3A5EDD1C-D1D5-42DD-9A34-B4EE8C61660E}">
      <dgm:prSet/>
      <dgm:spPr/>
      <dgm:t>
        <a:bodyPr/>
        <a:lstStyle/>
        <a:p>
          <a:pPr rtl="1"/>
          <a:r>
            <a:rPr lang="fa-IR" dirty="0" smtClean="0"/>
            <a:t>مرحلۀ اول: اصلاحات محدود</a:t>
          </a:r>
          <a:endParaRPr lang="fa-IR" dirty="0"/>
        </a:p>
      </dgm:t>
    </dgm:pt>
    <dgm:pt modelId="{E587C1A0-FEC8-4682-80B3-71B4B9F7DF42}" type="parTrans" cxnId="{3A3EEBA6-D8C7-4709-98AD-A871AA2490C5}">
      <dgm:prSet/>
      <dgm:spPr/>
      <dgm:t>
        <a:bodyPr/>
        <a:lstStyle/>
        <a:p>
          <a:pPr rtl="1"/>
          <a:endParaRPr lang="fa-IR"/>
        </a:p>
      </dgm:t>
    </dgm:pt>
    <dgm:pt modelId="{76688559-FA35-4228-B9AC-B8220F8C0A81}" type="sibTrans" cxnId="{3A3EEBA6-D8C7-4709-98AD-A871AA2490C5}">
      <dgm:prSet/>
      <dgm:spPr/>
      <dgm:t>
        <a:bodyPr/>
        <a:lstStyle/>
        <a:p>
          <a:pPr rtl="1"/>
          <a:endParaRPr lang="fa-IR"/>
        </a:p>
      </dgm:t>
    </dgm:pt>
    <dgm:pt modelId="{FE7C160C-5E04-4CFF-99B1-95E9F861B240}">
      <dgm:prSet/>
      <dgm:spPr/>
      <dgm:t>
        <a:bodyPr/>
        <a:lstStyle/>
        <a:p>
          <a:pPr rtl="1"/>
          <a:r>
            <a:rPr lang="fa-IR" dirty="0" smtClean="0">
              <a:latin typeface="ذ ئهفقش"/>
              <a:ea typeface="Arial Unicode MS" pitchFamily="34" charset="-128"/>
              <a:cs typeface="B Mitra" pitchFamily="2" charset="-78"/>
            </a:rPr>
            <a:t>1991-1981</a:t>
          </a:r>
        </a:p>
      </dgm:t>
    </dgm:pt>
    <dgm:pt modelId="{F01F49F2-AEB1-448B-90A9-A3396A720749}" type="parTrans" cxnId="{3362A118-4F8C-4E33-A76E-6F4C67ABB068}">
      <dgm:prSet/>
      <dgm:spPr/>
      <dgm:t>
        <a:bodyPr/>
        <a:lstStyle/>
        <a:p>
          <a:pPr rtl="1"/>
          <a:endParaRPr lang="fa-IR"/>
        </a:p>
      </dgm:t>
    </dgm:pt>
    <dgm:pt modelId="{81366E0B-A4C4-4A16-8AD7-F17C7141689E}" type="sibTrans" cxnId="{3362A118-4F8C-4E33-A76E-6F4C67ABB068}">
      <dgm:prSet/>
      <dgm:spPr/>
      <dgm:t>
        <a:bodyPr/>
        <a:lstStyle/>
        <a:p>
          <a:pPr rtl="1"/>
          <a:endParaRPr lang="fa-IR"/>
        </a:p>
      </dgm:t>
    </dgm:pt>
    <dgm:pt modelId="{43A61C2F-5A85-4535-B4BA-280879DC7F57}">
      <dgm:prSet/>
      <dgm:spPr/>
      <dgm:t>
        <a:bodyPr/>
        <a:lstStyle/>
        <a:p>
          <a:pPr rtl="1"/>
          <a:r>
            <a:rPr lang="fa-IR" dirty="0" smtClean="0"/>
            <a:t>مرحلۀ دوم: اصلاحات گسترده</a:t>
          </a:r>
          <a:endParaRPr lang="fa-IR" dirty="0"/>
        </a:p>
      </dgm:t>
    </dgm:pt>
    <dgm:pt modelId="{3D846435-82FB-43B2-B269-8A6BB35E08E1}" type="parTrans" cxnId="{8A65DA8E-6212-4E69-8466-0557FC6ADA81}">
      <dgm:prSet/>
      <dgm:spPr/>
      <dgm:t>
        <a:bodyPr/>
        <a:lstStyle/>
        <a:p>
          <a:pPr rtl="1"/>
          <a:endParaRPr lang="fa-IR"/>
        </a:p>
      </dgm:t>
    </dgm:pt>
    <dgm:pt modelId="{599E5561-F976-43E1-BC8B-FE3415C4127E}" type="sibTrans" cxnId="{8A65DA8E-6212-4E69-8466-0557FC6ADA81}">
      <dgm:prSet/>
      <dgm:spPr/>
      <dgm:t>
        <a:bodyPr/>
        <a:lstStyle/>
        <a:p>
          <a:pPr rtl="1"/>
          <a:endParaRPr lang="fa-IR"/>
        </a:p>
      </dgm:t>
    </dgm:pt>
    <dgm:pt modelId="{47357E87-DFC9-4D55-8B2D-BCA0B9C83220}">
      <dgm:prSet/>
      <dgm:spPr/>
      <dgm:t>
        <a:bodyPr/>
        <a:lstStyle/>
        <a:p>
          <a:pPr rtl="1"/>
          <a:r>
            <a:rPr lang="fa-IR" dirty="0" smtClean="0">
              <a:latin typeface="ذ ئهفقش"/>
              <a:ea typeface="Arial Unicode MS" pitchFamily="34" charset="-128"/>
              <a:cs typeface="B Mitra" pitchFamily="2" charset="-78"/>
            </a:rPr>
            <a:t>1996-1991</a:t>
          </a:r>
        </a:p>
      </dgm:t>
    </dgm:pt>
    <dgm:pt modelId="{C89CB0FD-0411-4C49-AFC4-DC4A15547896}" type="parTrans" cxnId="{98825D83-CDDB-4EE4-A009-67CB3BB89D3D}">
      <dgm:prSet/>
      <dgm:spPr/>
      <dgm:t>
        <a:bodyPr/>
        <a:lstStyle/>
        <a:p>
          <a:pPr rtl="1"/>
          <a:endParaRPr lang="fa-IR"/>
        </a:p>
      </dgm:t>
    </dgm:pt>
    <dgm:pt modelId="{48C01B58-1A2B-435D-B8AF-211242430650}" type="sibTrans" cxnId="{98825D83-CDDB-4EE4-A009-67CB3BB89D3D}">
      <dgm:prSet/>
      <dgm:spPr/>
      <dgm:t>
        <a:bodyPr/>
        <a:lstStyle/>
        <a:p>
          <a:pPr rtl="1"/>
          <a:endParaRPr lang="fa-IR"/>
        </a:p>
      </dgm:t>
    </dgm:pt>
    <dgm:pt modelId="{7BF9F326-7934-4532-AF9F-EEC53BBC2533}">
      <dgm:prSet/>
      <dgm:spPr/>
      <dgm:t>
        <a:bodyPr/>
        <a:lstStyle/>
        <a:p>
          <a:pPr rtl="1"/>
          <a:r>
            <a:rPr lang="fa-IR" dirty="0" smtClean="0">
              <a:latin typeface="ذ ئهفقش"/>
              <a:ea typeface="Arial Unicode MS" pitchFamily="34" charset="-128"/>
              <a:cs typeface="B Mitra" pitchFamily="2" charset="-78"/>
            </a:rPr>
            <a:t>2001-1996</a:t>
          </a:r>
        </a:p>
      </dgm:t>
    </dgm:pt>
    <dgm:pt modelId="{E1F0494D-BE48-44D0-8932-332F9C85868B}" type="parTrans" cxnId="{ADAF29AD-B0DB-46BE-B3B1-902D5B042712}">
      <dgm:prSet/>
      <dgm:spPr/>
      <dgm:t>
        <a:bodyPr/>
        <a:lstStyle/>
        <a:p>
          <a:pPr rtl="1"/>
          <a:endParaRPr lang="fa-IR"/>
        </a:p>
      </dgm:t>
    </dgm:pt>
    <dgm:pt modelId="{1BE30B88-9173-4ED7-B280-09A675272438}" type="sibTrans" cxnId="{ADAF29AD-B0DB-46BE-B3B1-902D5B042712}">
      <dgm:prSet/>
      <dgm:spPr/>
      <dgm:t>
        <a:bodyPr/>
        <a:lstStyle/>
        <a:p>
          <a:pPr rtl="1"/>
          <a:endParaRPr lang="fa-IR"/>
        </a:p>
      </dgm:t>
    </dgm:pt>
    <dgm:pt modelId="{A6059950-FD61-46FB-B533-BC8E174FA3A2}" type="pres">
      <dgm:prSet presAssocID="{3633E7D9-1956-479C-9178-64B02DDFCA60}" presName="Name0" presStyleCnt="0">
        <dgm:presLayoutVars>
          <dgm:dir/>
          <dgm:animLvl val="lvl"/>
          <dgm:resizeHandles val="exact"/>
        </dgm:presLayoutVars>
      </dgm:prSet>
      <dgm:spPr/>
      <dgm:t>
        <a:bodyPr/>
        <a:lstStyle/>
        <a:p>
          <a:pPr rtl="1"/>
          <a:endParaRPr lang="fa-IR"/>
        </a:p>
      </dgm:t>
    </dgm:pt>
    <dgm:pt modelId="{A59D637F-2202-446E-8E79-1B00AD42D0AB}" type="pres">
      <dgm:prSet presAssocID="{43A61C2F-5A85-4535-B4BA-280879DC7F57}" presName="boxAndChildren" presStyleCnt="0"/>
      <dgm:spPr/>
    </dgm:pt>
    <dgm:pt modelId="{26EA5C1A-A53C-4A3F-A897-F38CA821885F}" type="pres">
      <dgm:prSet presAssocID="{43A61C2F-5A85-4535-B4BA-280879DC7F57}" presName="parentTextBox" presStyleLbl="node1" presStyleIdx="0" presStyleCnt="2"/>
      <dgm:spPr/>
      <dgm:t>
        <a:bodyPr/>
        <a:lstStyle/>
        <a:p>
          <a:pPr rtl="1"/>
          <a:endParaRPr lang="fa-IR"/>
        </a:p>
      </dgm:t>
    </dgm:pt>
    <dgm:pt modelId="{5DBAA25D-00CC-409E-BB50-8DC3D5B64C1D}" type="pres">
      <dgm:prSet presAssocID="{43A61C2F-5A85-4535-B4BA-280879DC7F57}" presName="entireBox" presStyleLbl="node1" presStyleIdx="0" presStyleCnt="2"/>
      <dgm:spPr/>
      <dgm:t>
        <a:bodyPr/>
        <a:lstStyle/>
        <a:p>
          <a:pPr rtl="1"/>
          <a:endParaRPr lang="fa-IR"/>
        </a:p>
      </dgm:t>
    </dgm:pt>
    <dgm:pt modelId="{BEF06F96-152E-4751-8696-01F02C557E67}" type="pres">
      <dgm:prSet presAssocID="{43A61C2F-5A85-4535-B4BA-280879DC7F57}" presName="descendantBox" presStyleCnt="0"/>
      <dgm:spPr/>
    </dgm:pt>
    <dgm:pt modelId="{088EB94F-E160-4513-9899-CD1C9D767088}" type="pres">
      <dgm:prSet presAssocID="{47357E87-DFC9-4D55-8B2D-BCA0B9C83220}" presName="childTextBox" presStyleLbl="fgAccFollowNode1" presStyleIdx="0" presStyleCnt="3">
        <dgm:presLayoutVars>
          <dgm:bulletEnabled val="1"/>
        </dgm:presLayoutVars>
      </dgm:prSet>
      <dgm:spPr/>
      <dgm:t>
        <a:bodyPr/>
        <a:lstStyle/>
        <a:p>
          <a:pPr rtl="1"/>
          <a:endParaRPr lang="fa-IR"/>
        </a:p>
      </dgm:t>
    </dgm:pt>
    <dgm:pt modelId="{8CA31430-2596-4290-9113-0E76CE3268D7}" type="pres">
      <dgm:prSet presAssocID="{7BF9F326-7934-4532-AF9F-EEC53BBC2533}" presName="childTextBox" presStyleLbl="fgAccFollowNode1" presStyleIdx="1" presStyleCnt="3">
        <dgm:presLayoutVars>
          <dgm:bulletEnabled val="1"/>
        </dgm:presLayoutVars>
      </dgm:prSet>
      <dgm:spPr/>
      <dgm:t>
        <a:bodyPr/>
        <a:lstStyle/>
        <a:p>
          <a:pPr rtl="1"/>
          <a:endParaRPr lang="fa-IR"/>
        </a:p>
      </dgm:t>
    </dgm:pt>
    <dgm:pt modelId="{A0F7C47E-C48C-43D7-9B67-51EFB9EBDD4C}" type="pres">
      <dgm:prSet presAssocID="{76688559-FA35-4228-B9AC-B8220F8C0A81}" presName="sp" presStyleCnt="0"/>
      <dgm:spPr/>
    </dgm:pt>
    <dgm:pt modelId="{D05176A9-1954-4531-A735-CFA03EEBBB14}" type="pres">
      <dgm:prSet presAssocID="{3A5EDD1C-D1D5-42DD-9A34-B4EE8C61660E}" presName="arrowAndChildren" presStyleCnt="0"/>
      <dgm:spPr/>
    </dgm:pt>
    <dgm:pt modelId="{34597044-0482-43A5-BD86-BD48AE2F7997}" type="pres">
      <dgm:prSet presAssocID="{3A5EDD1C-D1D5-42DD-9A34-B4EE8C61660E}" presName="parentTextArrow" presStyleLbl="node1" presStyleIdx="0" presStyleCnt="2"/>
      <dgm:spPr/>
      <dgm:t>
        <a:bodyPr/>
        <a:lstStyle/>
        <a:p>
          <a:pPr rtl="1"/>
          <a:endParaRPr lang="fa-IR"/>
        </a:p>
      </dgm:t>
    </dgm:pt>
    <dgm:pt modelId="{F39E8EAE-8934-40B9-B01C-E0598EA3A7F1}" type="pres">
      <dgm:prSet presAssocID="{3A5EDD1C-D1D5-42DD-9A34-B4EE8C61660E}" presName="arrow" presStyleLbl="node1" presStyleIdx="1" presStyleCnt="2"/>
      <dgm:spPr/>
      <dgm:t>
        <a:bodyPr/>
        <a:lstStyle/>
        <a:p>
          <a:pPr rtl="1"/>
          <a:endParaRPr lang="fa-IR"/>
        </a:p>
      </dgm:t>
    </dgm:pt>
    <dgm:pt modelId="{3C26EAA7-0033-40CA-9F9A-633E37CE4A96}" type="pres">
      <dgm:prSet presAssocID="{3A5EDD1C-D1D5-42DD-9A34-B4EE8C61660E}" presName="descendantArrow" presStyleCnt="0"/>
      <dgm:spPr/>
    </dgm:pt>
    <dgm:pt modelId="{4A3760E4-E792-4806-9FFE-341DD13C9811}" type="pres">
      <dgm:prSet presAssocID="{FE7C160C-5E04-4CFF-99B1-95E9F861B240}" presName="childTextArrow" presStyleLbl="fgAccFollowNode1" presStyleIdx="2" presStyleCnt="3">
        <dgm:presLayoutVars>
          <dgm:bulletEnabled val="1"/>
        </dgm:presLayoutVars>
      </dgm:prSet>
      <dgm:spPr/>
      <dgm:t>
        <a:bodyPr/>
        <a:lstStyle/>
        <a:p>
          <a:pPr rtl="1"/>
          <a:endParaRPr lang="fa-IR"/>
        </a:p>
      </dgm:t>
    </dgm:pt>
  </dgm:ptLst>
  <dgm:cxnLst>
    <dgm:cxn modelId="{6AD5CCDD-1636-4834-85C7-AED2588BBE75}" type="presOf" srcId="{43A61C2F-5A85-4535-B4BA-280879DC7F57}" destId="{5DBAA25D-00CC-409E-BB50-8DC3D5B64C1D}" srcOrd="1" destOrd="0" presId="urn:microsoft.com/office/officeart/2005/8/layout/process4"/>
    <dgm:cxn modelId="{8A65DA8E-6212-4E69-8466-0557FC6ADA81}" srcId="{3633E7D9-1956-479C-9178-64B02DDFCA60}" destId="{43A61C2F-5A85-4535-B4BA-280879DC7F57}" srcOrd="1" destOrd="0" parTransId="{3D846435-82FB-43B2-B269-8A6BB35E08E1}" sibTransId="{599E5561-F976-43E1-BC8B-FE3415C4127E}"/>
    <dgm:cxn modelId="{98825D83-CDDB-4EE4-A009-67CB3BB89D3D}" srcId="{43A61C2F-5A85-4535-B4BA-280879DC7F57}" destId="{47357E87-DFC9-4D55-8B2D-BCA0B9C83220}" srcOrd="0" destOrd="0" parTransId="{C89CB0FD-0411-4C49-AFC4-DC4A15547896}" sibTransId="{48C01B58-1A2B-435D-B8AF-211242430650}"/>
    <dgm:cxn modelId="{3A3EEBA6-D8C7-4709-98AD-A871AA2490C5}" srcId="{3633E7D9-1956-479C-9178-64B02DDFCA60}" destId="{3A5EDD1C-D1D5-42DD-9A34-B4EE8C61660E}" srcOrd="0" destOrd="0" parTransId="{E587C1A0-FEC8-4682-80B3-71B4B9F7DF42}" sibTransId="{76688559-FA35-4228-B9AC-B8220F8C0A81}"/>
    <dgm:cxn modelId="{2F61EF71-F6C3-40B2-8757-DD6C83C3E96A}" type="presOf" srcId="{3A5EDD1C-D1D5-42DD-9A34-B4EE8C61660E}" destId="{F39E8EAE-8934-40B9-B01C-E0598EA3A7F1}" srcOrd="1" destOrd="0" presId="urn:microsoft.com/office/officeart/2005/8/layout/process4"/>
    <dgm:cxn modelId="{B153CC93-8F3D-498D-B05E-1C73A04713AC}" type="presOf" srcId="{FE7C160C-5E04-4CFF-99B1-95E9F861B240}" destId="{4A3760E4-E792-4806-9FFE-341DD13C9811}" srcOrd="0" destOrd="0" presId="urn:microsoft.com/office/officeart/2005/8/layout/process4"/>
    <dgm:cxn modelId="{3362A118-4F8C-4E33-A76E-6F4C67ABB068}" srcId="{3A5EDD1C-D1D5-42DD-9A34-B4EE8C61660E}" destId="{FE7C160C-5E04-4CFF-99B1-95E9F861B240}" srcOrd="0" destOrd="0" parTransId="{F01F49F2-AEB1-448B-90A9-A3396A720749}" sibTransId="{81366E0B-A4C4-4A16-8AD7-F17C7141689E}"/>
    <dgm:cxn modelId="{C7291BA5-2766-4835-B9D2-9316D099F595}" type="presOf" srcId="{43A61C2F-5A85-4535-B4BA-280879DC7F57}" destId="{26EA5C1A-A53C-4A3F-A897-F38CA821885F}" srcOrd="0" destOrd="0" presId="urn:microsoft.com/office/officeart/2005/8/layout/process4"/>
    <dgm:cxn modelId="{31B1826A-5BDC-41F7-A8E1-97E936EBFFB9}" type="presOf" srcId="{3633E7D9-1956-479C-9178-64B02DDFCA60}" destId="{A6059950-FD61-46FB-B533-BC8E174FA3A2}" srcOrd="0" destOrd="0" presId="urn:microsoft.com/office/officeart/2005/8/layout/process4"/>
    <dgm:cxn modelId="{ADAF29AD-B0DB-46BE-B3B1-902D5B042712}" srcId="{43A61C2F-5A85-4535-B4BA-280879DC7F57}" destId="{7BF9F326-7934-4532-AF9F-EEC53BBC2533}" srcOrd="1" destOrd="0" parTransId="{E1F0494D-BE48-44D0-8932-332F9C85868B}" sibTransId="{1BE30B88-9173-4ED7-B280-09A675272438}"/>
    <dgm:cxn modelId="{02D7E51C-84CB-470F-A17D-C226D23F4183}" type="presOf" srcId="{3A5EDD1C-D1D5-42DD-9A34-B4EE8C61660E}" destId="{34597044-0482-43A5-BD86-BD48AE2F7997}" srcOrd="0" destOrd="0" presId="urn:microsoft.com/office/officeart/2005/8/layout/process4"/>
    <dgm:cxn modelId="{1FC01536-7830-4132-BEA4-C13858083408}" type="presOf" srcId="{7BF9F326-7934-4532-AF9F-EEC53BBC2533}" destId="{8CA31430-2596-4290-9113-0E76CE3268D7}" srcOrd="0" destOrd="0" presId="urn:microsoft.com/office/officeart/2005/8/layout/process4"/>
    <dgm:cxn modelId="{16C1495B-2C00-414A-9902-E1E0BEA6964C}" type="presOf" srcId="{47357E87-DFC9-4D55-8B2D-BCA0B9C83220}" destId="{088EB94F-E160-4513-9899-CD1C9D767088}" srcOrd="0" destOrd="0" presId="urn:microsoft.com/office/officeart/2005/8/layout/process4"/>
    <dgm:cxn modelId="{108746A0-9F98-4A97-93D9-7AC0C3451294}" type="presParOf" srcId="{A6059950-FD61-46FB-B533-BC8E174FA3A2}" destId="{A59D637F-2202-446E-8E79-1B00AD42D0AB}" srcOrd="0" destOrd="0" presId="urn:microsoft.com/office/officeart/2005/8/layout/process4"/>
    <dgm:cxn modelId="{DA50E049-5F97-4C75-9B5A-65424805222D}" type="presParOf" srcId="{A59D637F-2202-446E-8E79-1B00AD42D0AB}" destId="{26EA5C1A-A53C-4A3F-A897-F38CA821885F}" srcOrd="0" destOrd="0" presId="urn:microsoft.com/office/officeart/2005/8/layout/process4"/>
    <dgm:cxn modelId="{5DD6EA6F-24C5-45B6-8C1E-D31A0802B160}" type="presParOf" srcId="{A59D637F-2202-446E-8E79-1B00AD42D0AB}" destId="{5DBAA25D-00CC-409E-BB50-8DC3D5B64C1D}" srcOrd="1" destOrd="0" presId="urn:microsoft.com/office/officeart/2005/8/layout/process4"/>
    <dgm:cxn modelId="{2295FF46-A6DA-48EB-B301-71D9643DB207}" type="presParOf" srcId="{A59D637F-2202-446E-8E79-1B00AD42D0AB}" destId="{BEF06F96-152E-4751-8696-01F02C557E67}" srcOrd="2" destOrd="0" presId="urn:microsoft.com/office/officeart/2005/8/layout/process4"/>
    <dgm:cxn modelId="{EEB0AC57-6456-4543-B66D-074BAB44671E}" type="presParOf" srcId="{BEF06F96-152E-4751-8696-01F02C557E67}" destId="{088EB94F-E160-4513-9899-CD1C9D767088}" srcOrd="0" destOrd="0" presId="urn:microsoft.com/office/officeart/2005/8/layout/process4"/>
    <dgm:cxn modelId="{C78B4246-04FB-419B-BF94-9C8191F6AC1B}" type="presParOf" srcId="{BEF06F96-152E-4751-8696-01F02C557E67}" destId="{8CA31430-2596-4290-9113-0E76CE3268D7}" srcOrd="1" destOrd="0" presId="urn:microsoft.com/office/officeart/2005/8/layout/process4"/>
    <dgm:cxn modelId="{D31FE93F-AE7F-4EB2-A131-EBEB4AE7AE17}" type="presParOf" srcId="{A6059950-FD61-46FB-B533-BC8E174FA3A2}" destId="{A0F7C47E-C48C-43D7-9B67-51EFB9EBDD4C}" srcOrd="1" destOrd="0" presId="urn:microsoft.com/office/officeart/2005/8/layout/process4"/>
    <dgm:cxn modelId="{C79D7409-C8D6-41E3-8A04-CA1FBAE15D98}" type="presParOf" srcId="{A6059950-FD61-46FB-B533-BC8E174FA3A2}" destId="{D05176A9-1954-4531-A735-CFA03EEBBB14}" srcOrd="2" destOrd="0" presId="urn:microsoft.com/office/officeart/2005/8/layout/process4"/>
    <dgm:cxn modelId="{BB0BEC0B-1D88-4515-8FFF-D92C1F221EA5}" type="presParOf" srcId="{D05176A9-1954-4531-A735-CFA03EEBBB14}" destId="{34597044-0482-43A5-BD86-BD48AE2F7997}" srcOrd="0" destOrd="0" presId="urn:microsoft.com/office/officeart/2005/8/layout/process4"/>
    <dgm:cxn modelId="{0EBB1584-36D1-4A8B-8124-C7B093B429A7}" type="presParOf" srcId="{D05176A9-1954-4531-A735-CFA03EEBBB14}" destId="{F39E8EAE-8934-40B9-B01C-E0598EA3A7F1}" srcOrd="1" destOrd="0" presId="urn:microsoft.com/office/officeart/2005/8/layout/process4"/>
    <dgm:cxn modelId="{108A8A1F-7459-4A80-9747-808A3A51F961}" type="presParOf" srcId="{D05176A9-1954-4531-A735-CFA03EEBBB14}" destId="{3C26EAA7-0033-40CA-9F9A-633E37CE4A96}" srcOrd="2" destOrd="0" presId="urn:microsoft.com/office/officeart/2005/8/layout/process4"/>
    <dgm:cxn modelId="{0CE9F203-04CA-44EF-B1E7-EC9BE19A9844}" type="presParOf" srcId="{3C26EAA7-0033-40CA-9F9A-633E37CE4A96}" destId="{4A3760E4-E792-4806-9FFE-341DD13C981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D0DCB1E-85D7-4E18-8570-89DC9067AD51}" type="doc">
      <dgm:prSet loTypeId="urn:microsoft.com/office/officeart/2005/8/layout/lProcess2" loCatId="relationship" qsTypeId="urn:microsoft.com/office/officeart/2005/8/quickstyle/3d1" qsCatId="3D" csTypeId="urn:microsoft.com/office/officeart/2005/8/colors/accent1_1" csCatId="accent1"/>
      <dgm:spPr/>
      <dgm:t>
        <a:bodyPr/>
        <a:lstStyle/>
        <a:p>
          <a:pPr rtl="1"/>
          <a:endParaRPr lang="fa-IR"/>
        </a:p>
      </dgm:t>
    </dgm:pt>
    <dgm:pt modelId="{185FDA7C-8184-40FD-8C30-D47E21634D18}">
      <dgm:prSet/>
      <dgm:spPr/>
      <dgm:t>
        <a:bodyPr/>
        <a:lstStyle/>
        <a:p>
          <a:pPr rtl="1"/>
          <a:r>
            <a:rPr lang="fa-IR" dirty="0" smtClean="0">
              <a:cs typeface="B Mitra" pitchFamily="2" charset="-78"/>
            </a:rPr>
            <a:t>سال‌های</a:t>
          </a:r>
          <a:r>
            <a:rPr lang="fa-IR" dirty="0" smtClean="0"/>
            <a:t> </a:t>
          </a:r>
          <a:r>
            <a:rPr lang="fa-IR" dirty="0" smtClean="0">
              <a:latin typeface="ذ ئهفقش"/>
              <a:ea typeface="Arial Unicode MS" pitchFamily="34" charset="-128"/>
              <a:cs typeface="B Mitra" pitchFamily="2" charset="-78"/>
            </a:rPr>
            <a:t>2001-1996</a:t>
          </a:r>
          <a:endParaRPr lang="en-US" dirty="0" smtClean="0">
            <a:latin typeface="ذ ئهفقش"/>
            <a:ea typeface="Arial Unicode MS" pitchFamily="34" charset="-128"/>
            <a:cs typeface="B Mitra" pitchFamily="2" charset="-78"/>
          </a:endParaRPr>
        </a:p>
      </dgm:t>
    </dgm:pt>
    <dgm:pt modelId="{19EAD123-9153-48CA-AE3D-A0EEBFEF1A9F}" type="parTrans" cxnId="{777A435D-90ED-4113-92AC-96EC34BB390D}">
      <dgm:prSet/>
      <dgm:spPr/>
      <dgm:t>
        <a:bodyPr/>
        <a:lstStyle/>
        <a:p>
          <a:pPr rtl="1"/>
          <a:endParaRPr lang="fa-IR"/>
        </a:p>
      </dgm:t>
    </dgm:pt>
    <dgm:pt modelId="{BB072867-8E85-401B-871B-071496EA71A4}" type="sibTrans" cxnId="{777A435D-90ED-4113-92AC-96EC34BB390D}">
      <dgm:prSet/>
      <dgm:spPr/>
      <dgm:t>
        <a:bodyPr/>
        <a:lstStyle/>
        <a:p>
          <a:pPr rtl="1"/>
          <a:endParaRPr lang="fa-IR"/>
        </a:p>
      </dgm:t>
    </dgm:pt>
    <dgm:pt modelId="{04229D30-1EF4-4241-9156-E90713670E77}">
      <dgm:prSet/>
      <dgm:spPr/>
      <dgm:t>
        <a:bodyPr/>
        <a:lstStyle/>
        <a:p>
          <a:pPr rtl="1"/>
          <a:r>
            <a:rPr lang="fa-IR" dirty="0" smtClean="0"/>
            <a:t>آزادسازی قیمت‌ها</a:t>
          </a:r>
          <a:endParaRPr lang="en-US" dirty="0"/>
        </a:p>
      </dgm:t>
    </dgm:pt>
    <dgm:pt modelId="{A4AA1CF5-D06C-4B65-A42C-064E5AC5D258}" type="parTrans" cxnId="{72AADDB6-FC79-421E-8E42-748BF0B8577C}">
      <dgm:prSet/>
      <dgm:spPr/>
      <dgm:t>
        <a:bodyPr/>
        <a:lstStyle/>
        <a:p>
          <a:pPr rtl="1"/>
          <a:endParaRPr lang="fa-IR"/>
        </a:p>
      </dgm:t>
    </dgm:pt>
    <dgm:pt modelId="{030C50F2-F269-4FE1-AD31-682015BBC1D8}" type="sibTrans" cxnId="{72AADDB6-FC79-421E-8E42-748BF0B8577C}">
      <dgm:prSet/>
      <dgm:spPr/>
      <dgm:t>
        <a:bodyPr/>
        <a:lstStyle/>
        <a:p>
          <a:pPr rtl="1"/>
          <a:endParaRPr lang="fa-IR"/>
        </a:p>
      </dgm:t>
    </dgm:pt>
    <dgm:pt modelId="{79E9F7BB-CF46-4784-BE00-9F81CDA1CD11}">
      <dgm:prSet/>
      <dgm:spPr/>
      <dgm:t>
        <a:bodyPr/>
        <a:lstStyle/>
        <a:p>
          <a:pPr rtl="1"/>
          <a:r>
            <a:rPr lang="fa-IR" dirty="0" smtClean="0"/>
            <a:t>آزادسازی تجارت خارجی</a:t>
          </a:r>
          <a:endParaRPr lang="en-US" dirty="0"/>
        </a:p>
      </dgm:t>
    </dgm:pt>
    <dgm:pt modelId="{02388869-721E-4763-86C5-5A313336302E}" type="parTrans" cxnId="{10158C7C-E9EB-4B62-A5B1-E05C262EAAEE}">
      <dgm:prSet/>
      <dgm:spPr/>
      <dgm:t>
        <a:bodyPr/>
        <a:lstStyle/>
        <a:p>
          <a:pPr rtl="1"/>
          <a:endParaRPr lang="fa-IR"/>
        </a:p>
      </dgm:t>
    </dgm:pt>
    <dgm:pt modelId="{32CA5388-CC1E-49EA-B122-097B4024C497}" type="sibTrans" cxnId="{10158C7C-E9EB-4B62-A5B1-E05C262EAAEE}">
      <dgm:prSet/>
      <dgm:spPr/>
      <dgm:t>
        <a:bodyPr/>
        <a:lstStyle/>
        <a:p>
          <a:pPr rtl="1"/>
          <a:endParaRPr lang="fa-IR"/>
        </a:p>
      </dgm:t>
    </dgm:pt>
    <dgm:pt modelId="{10B9AE72-FE3D-42C5-A45F-151B224E3AD6}">
      <dgm:prSet/>
      <dgm:spPr/>
      <dgm:t>
        <a:bodyPr/>
        <a:lstStyle/>
        <a:p>
          <a:pPr rtl="1"/>
          <a:r>
            <a:rPr lang="fa-IR" dirty="0" smtClean="0"/>
            <a:t>مقررات زدایی</a:t>
          </a:r>
          <a:endParaRPr lang="en-US" dirty="0"/>
        </a:p>
      </dgm:t>
    </dgm:pt>
    <dgm:pt modelId="{698AC269-3087-49CE-A71A-874A0AB3A7CD}" type="parTrans" cxnId="{F9223BEA-E61D-488B-A281-4FB86461C528}">
      <dgm:prSet/>
      <dgm:spPr/>
      <dgm:t>
        <a:bodyPr/>
        <a:lstStyle/>
        <a:p>
          <a:pPr rtl="1"/>
          <a:endParaRPr lang="fa-IR"/>
        </a:p>
      </dgm:t>
    </dgm:pt>
    <dgm:pt modelId="{DC0F1581-A18B-40CE-A2B9-715F06825382}" type="sibTrans" cxnId="{F9223BEA-E61D-488B-A281-4FB86461C528}">
      <dgm:prSet/>
      <dgm:spPr/>
      <dgm:t>
        <a:bodyPr/>
        <a:lstStyle/>
        <a:p>
          <a:pPr rtl="1"/>
          <a:endParaRPr lang="fa-IR"/>
        </a:p>
      </dgm:t>
    </dgm:pt>
    <dgm:pt modelId="{06201DCF-48EC-4277-99FD-8482B703275B}">
      <dgm:prSet/>
      <dgm:spPr/>
      <dgm:t>
        <a:bodyPr/>
        <a:lstStyle/>
        <a:p>
          <a:pPr rtl="1"/>
          <a:r>
            <a:rPr lang="fa-IR" dirty="0" smtClean="0"/>
            <a:t>خصوصی‌سازی</a:t>
          </a:r>
          <a:endParaRPr lang="en-US" dirty="0"/>
        </a:p>
      </dgm:t>
    </dgm:pt>
    <dgm:pt modelId="{D67A78DD-8E05-40F4-A089-9B1137C19388}" type="parTrans" cxnId="{1C1FCF65-B676-4CB1-B4DC-A26B348254DD}">
      <dgm:prSet/>
      <dgm:spPr/>
      <dgm:t>
        <a:bodyPr/>
        <a:lstStyle/>
        <a:p>
          <a:pPr rtl="1"/>
          <a:endParaRPr lang="fa-IR"/>
        </a:p>
      </dgm:t>
    </dgm:pt>
    <dgm:pt modelId="{A66BAC72-6574-4A04-AC3F-4E3CE3A27046}" type="sibTrans" cxnId="{1C1FCF65-B676-4CB1-B4DC-A26B348254DD}">
      <dgm:prSet/>
      <dgm:spPr/>
      <dgm:t>
        <a:bodyPr/>
        <a:lstStyle/>
        <a:p>
          <a:pPr rtl="1"/>
          <a:endParaRPr lang="fa-IR"/>
        </a:p>
      </dgm:t>
    </dgm:pt>
    <dgm:pt modelId="{AA0848CE-6029-482E-A594-9956BBEA1A7C}">
      <dgm:prSet/>
      <dgm:spPr/>
      <dgm:t>
        <a:bodyPr/>
        <a:lstStyle/>
        <a:p>
          <a:pPr rtl="1"/>
          <a:r>
            <a:rPr lang="fa-IR" dirty="0" smtClean="0"/>
            <a:t>راه‌اندازی صندوق توسعۀ اجتماعی</a:t>
          </a:r>
          <a:endParaRPr lang="fa-IR" dirty="0"/>
        </a:p>
      </dgm:t>
    </dgm:pt>
    <dgm:pt modelId="{9498F714-4730-46EE-9B06-CD5DC19CCC7E}" type="parTrans" cxnId="{8DFC6532-A21D-4A06-9E28-8E641442CB5B}">
      <dgm:prSet/>
      <dgm:spPr/>
      <dgm:t>
        <a:bodyPr/>
        <a:lstStyle/>
        <a:p>
          <a:pPr rtl="1"/>
          <a:endParaRPr lang="fa-IR"/>
        </a:p>
      </dgm:t>
    </dgm:pt>
    <dgm:pt modelId="{7541C2F9-CE18-4E9A-BCB0-179B032A1880}" type="sibTrans" cxnId="{8DFC6532-A21D-4A06-9E28-8E641442CB5B}">
      <dgm:prSet/>
      <dgm:spPr/>
      <dgm:t>
        <a:bodyPr/>
        <a:lstStyle/>
        <a:p>
          <a:pPr rtl="1"/>
          <a:endParaRPr lang="fa-IR"/>
        </a:p>
      </dgm:t>
    </dgm:pt>
    <dgm:pt modelId="{0792226F-FE9C-4020-AC3C-54C1FC172A85}">
      <dgm:prSet/>
      <dgm:spPr/>
      <dgm:t>
        <a:bodyPr/>
        <a:lstStyle/>
        <a:p>
          <a:pPr rtl="1"/>
          <a:r>
            <a:rPr lang="fa-IR" dirty="0" smtClean="0">
              <a:latin typeface="Arial Unicode MS" pitchFamily="34" charset="-128"/>
              <a:ea typeface="Arial Unicode MS" pitchFamily="34" charset="-128"/>
              <a:cs typeface="B Mitra" pitchFamily="2" charset="-78"/>
            </a:rPr>
            <a:t>سال‌های</a:t>
          </a:r>
          <a:r>
            <a:rPr lang="fa-IR" dirty="0" smtClean="0"/>
            <a:t> </a:t>
          </a:r>
          <a:r>
            <a:rPr lang="fa-IR" dirty="0" smtClean="0">
              <a:latin typeface="ذ ئهفقش"/>
              <a:ea typeface="Arial Unicode MS" pitchFamily="34" charset="-128"/>
              <a:cs typeface="B Mitra" pitchFamily="2" charset="-78"/>
            </a:rPr>
            <a:t>1996-1991</a:t>
          </a:r>
        </a:p>
      </dgm:t>
    </dgm:pt>
    <dgm:pt modelId="{1942C723-0550-4C5C-998A-D1BCF6C9AEC5}" type="parTrans" cxnId="{0BF15FF4-3A8C-411B-815B-32B5145727F5}">
      <dgm:prSet/>
      <dgm:spPr/>
      <dgm:t>
        <a:bodyPr/>
        <a:lstStyle/>
        <a:p>
          <a:pPr rtl="1"/>
          <a:endParaRPr lang="fa-IR"/>
        </a:p>
      </dgm:t>
    </dgm:pt>
    <dgm:pt modelId="{9DDAC2ED-ECE5-4E15-84B8-CB42F60836ED}" type="sibTrans" cxnId="{0BF15FF4-3A8C-411B-815B-32B5145727F5}">
      <dgm:prSet/>
      <dgm:spPr/>
      <dgm:t>
        <a:bodyPr/>
        <a:lstStyle/>
        <a:p>
          <a:pPr rtl="1"/>
          <a:endParaRPr lang="fa-IR"/>
        </a:p>
      </dgm:t>
    </dgm:pt>
    <dgm:pt modelId="{96D9C6CB-1B9E-4C24-BECE-B7388EAFF186}">
      <dgm:prSet/>
      <dgm:spPr/>
      <dgm:t>
        <a:bodyPr/>
        <a:lstStyle/>
        <a:p>
          <a:pPr rtl="1"/>
          <a:r>
            <a:rPr lang="fa-IR" dirty="0" smtClean="0"/>
            <a:t>تجدیدساختار عمده در بازار سرمایه و بازار ارز</a:t>
          </a:r>
          <a:endParaRPr lang="en-US" dirty="0"/>
        </a:p>
      </dgm:t>
    </dgm:pt>
    <dgm:pt modelId="{C92CE59A-0F20-4B12-9A98-2AFF3B30C8F7}" type="parTrans" cxnId="{C69E62AB-BB22-4B8E-9B5A-10A1EE5DF7C4}">
      <dgm:prSet/>
      <dgm:spPr/>
      <dgm:t>
        <a:bodyPr/>
        <a:lstStyle/>
        <a:p>
          <a:pPr rtl="1"/>
          <a:endParaRPr lang="fa-IR"/>
        </a:p>
      </dgm:t>
    </dgm:pt>
    <dgm:pt modelId="{55D2C7FF-31A5-4AD5-B31B-82B719FD8D77}" type="sibTrans" cxnId="{C69E62AB-BB22-4B8E-9B5A-10A1EE5DF7C4}">
      <dgm:prSet/>
      <dgm:spPr/>
      <dgm:t>
        <a:bodyPr/>
        <a:lstStyle/>
        <a:p>
          <a:pPr rtl="1"/>
          <a:endParaRPr lang="fa-IR"/>
        </a:p>
      </dgm:t>
    </dgm:pt>
    <dgm:pt modelId="{1C0AFF98-F191-4ACB-8F26-1C9E421945B9}">
      <dgm:prSet/>
      <dgm:spPr/>
      <dgm:t>
        <a:bodyPr/>
        <a:lstStyle/>
        <a:p>
          <a:pPr rtl="1"/>
          <a:r>
            <a:rPr lang="fa-IR" dirty="0" smtClean="0"/>
            <a:t>آزادسازی نرخ ارز</a:t>
          </a:r>
          <a:endParaRPr lang="en-US" dirty="0"/>
        </a:p>
      </dgm:t>
    </dgm:pt>
    <dgm:pt modelId="{88BB939B-2355-43D8-A3F1-F1E9A0C953EE}" type="parTrans" cxnId="{637B4C1A-069C-4A29-B309-5CDA3788716A}">
      <dgm:prSet/>
      <dgm:spPr/>
      <dgm:t>
        <a:bodyPr/>
        <a:lstStyle/>
        <a:p>
          <a:pPr rtl="1"/>
          <a:endParaRPr lang="fa-IR"/>
        </a:p>
      </dgm:t>
    </dgm:pt>
    <dgm:pt modelId="{B7E7AE99-3CB8-4A13-A865-E1C7E2CBB0A6}" type="sibTrans" cxnId="{637B4C1A-069C-4A29-B309-5CDA3788716A}">
      <dgm:prSet/>
      <dgm:spPr/>
      <dgm:t>
        <a:bodyPr/>
        <a:lstStyle/>
        <a:p>
          <a:pPr rtl="1"/>
          <a:endParaRPr lang="fa-IR"/>
        </a:p>
      </dgm:t>
    </dgm:pt>
    <dgm:pt modelId="{71C2B60F-0513-45A2-A570-858A1BFDF08B}">
      <dgm:prSet/>
      <dgm:spPr/>
      <dgm:t>
        <a:bodyPr/>
        <a:lstStyle/>
        <a:p>
          <a:pPr rtl="1"/>
          <a:r>
            <a:rPr lang="fa-IR" dirty="0" smtClean="0"/>
            <a:t>حذف سقف نرخ بهره</a:t>
          </a:r>
          <a:endParaRPr lang="en-US" dirty="0"/>
        </a:p>
      </dgm:t>
    </dgm:pt>
    <dgm:pt modelId="{DAD987C7-34B6-4A7A-8BE4-DA47DD8799CB}" type="parTrans" cxnId="{5D3346AE-00E8-43B5-AC50-BF022DA25DF2}">
      <dgm:prSet/>
      <dgm:spPr/>
      <dgm:t>
        <a:bodyPr/>
        <a:lstStyle/>
        <a:p>
          <a:pPr rtl="1"/>
          <a:endParaRPr lang="fa-IR"/>
        </a:p>
      </dgm:t>
    </dgm:pt>
    <dgm:pt modelId="{ABE91502-6CF0-44B2-ADDC-1C3BE575A2D7}" type="sibTrans" cxnId="{5D3346AE-00E8-43B5-AC50-BF022DA25DF2}">
      <dgm:prSet/>
      <dgm:spPr/>
      <dgm:t>
        <a:bodyPr/>
        <a:lstStyle/>
        <a:p>
          <a:pPr rtl="1"/>
          <a:endParaRPr lang="fa-IR"/>
        </a:p>
      </dgm:t>
    </dgm:pt>
    <dgm:pt modelId="{0E63125F-8FDE-40DF-B06B-9893BA78E180}" type="pres">
      <dgm:prSet presAssocID="{1D0DCB1E-85D7-4E18-8570-89DC9067AD51}" presName="theList" presStyleCnt="0">
        <dgm:presLayoutVars>
          <dgm:dir/>
          <dgm:animLvl val="lvl"/>
          <dgm:resizeHandles val="exact"/>
        </dgm:presLayoutVars>
      </dgm:prSet>
      <dgm:spPr/>
      <dgm:t>
        <a:bodyPr/>
        <a:lstStyle/>
        <a:p>
          <a:pPr rtl="1"/>
          <a:endParaRPr lang="fa-IR"/>
        </a:p>
      </dgm:t>
    </dgm:pt>
    <dgm:pt modelId="{B080F4D0-4A56-4B3D-A217-E5E24795FFAC}" type="pres">
      <dgm:prSet presAssocID="{185FDA7C-8184-40FD-8C30-D47E21634D18}" presName="compNode" presStyleCnt="0"/>
      <dgm:spPr/>
    </dgm:pt>
    <dgm:pt modelId="{EA3527DE-E046-471A-BB22-8FEDD5CA5837}" type="pres">
      <dgm:prSet presAssocID="{185FDA7C-8184-40FD-8C30-D47E21634D18}" presName="aNode" presStyleLbl="bgShp" presStyleIdx="0" presStyleCnt="2"/>
      <dgm:spPr/>
      <dgm:t>
        <a:bodyPr/>
        <a:lstStyle/>
        <a:p>
          <a:pPr rtl="1"/>
          <a:endParaRPr lang="fa-IR"/>
        </a:p>
      </dgm:t>
    </dgm:pt>
    <dgm:pt modelId="{1862F70A-5268-42E6-B01A-2C5723913BAA}" type="pres">
      <dgm:prSet presAssocID="{185FDA7C-8184-40FD-8C30-D47E21634D18}" presName="textNode" presStyleLbl="bgShp" presStyleIdx="0" presStyleCnt="2"/>
      <dgm:spPr/>
      <dgm:t>
        <a:bodyPr/>
        <a:lstStyle/>
        <a:p>
          <a:pPr rtl="1"/>
          <a:endParaRPr lang="fa-IR"/>
        </a:p>
      </dgm:t>
    </dgm:pt>
    <dgm:pt modelId="{CCC58B60-05DC-4488-8B8A-E2BB1F93B941}" type="pres">
      <dgm:prSet presAssocID="{185FDA7C-8184-40FD-8C30-D47E21634D18}" presName="compChildNode" presStyleCnt="0"/>
      <dgm:spPr/>
    </dgm:pt>
    <dgm:pt modelId="{E2CDC374-2326-4D39-8D82-37E7544066E6}" type="pres">
      <dgm:prSet presAssocID="{185FDA7C-8184-40FD-8C30-D47E21634D18}" presName="theInnerList" presStyleCnt="0"/>
      <dgm:spPr/>
    </dgm:pt>
    <dgm:pt modelId="{2D7AA5FC-4A5E-420D-A986-30975912A2F6}" type="pres">
      <dgm:prSet presAssocID="{04229D30-1EF4-4241-9156-E90713670E77}" presName="childNode" presStyleLbl="node1" presStyleIdx="0" presStyleCnt="8">
        <dgm:presLayoutVars>
          <dgm:bulletEnabled val="1"/>
        </dgm:presLayoutVars>
      </dgm:prSet>
      <dgm:spPr/>
      <dgm:t>
        <a:bodyPr/>
        <a:lstStyle/>
        <a:p>
          <a:pPr rtl="1"/>
          <a:endParaRPr lang="fa-IR"/>
        </a:p>
      </dgm:t>
    </dgm:pt>
    <dgm:pt modelId="{2BC8A6EF-0131-4C21-B44C-C95C6C2D9D7E}" type="pres">
      <dgm:prSet presAssocID="{04229D30-1EF4-4241-9156-E90713670E77}" presName="aSpace2" presStyleCnt="0"/>
      <dgm:spPr/>
    </dgm:pt>
    <dgm:pt modelId="{C3964689-F6B1-49B6-8222-4707EBC7708D}" type="pres">
      <dgm:prSet presAssocID="{79E9F7BB-CF46-4784-BE00-9F81CDA1CD11}" presName="childNode" presStyleLbl="node1" presStyleIdx="1" presStyleCnt="8">
        <dgm:presLayoutVars>
          <dgm:bulletEnabled val="1"/>
        </dgm:presLayoutVars>
      </dgm:prSet>
      <dgm:spPr/>
      <dgm:t>
        <a:bodyPr/>
        <a:lstStyle/>
        <a:p>
          <a:pPr rtl="1"/>
          <a:endParaRPr lang="fa-IR"/>
        </a:p>
      </dgm:t>
    </dgm:pt>
    <dgm:pt modelId="{7AB0B7EC-A0F8-4EC7-BB8B-7FD80ED7408C}" type="pres">
      <dgm:prSet presAssocID="{79E9F7BB-CF46-4784-BE00-9F81CDA1CD11}" presName="aSpace2" presStyleCnt="0"/>
      <dgm:spPr/>
    </dgm:pt>
    <dgm:pt modelId="{8000BC7D-A615-43F6-B62B-65FFEC61B9D6}" type="pres">
      <dgm:prSet presAssocID="{10B9AE72-FE3D-42C5-A45F-151B224E3AD6}" presName="childNode" presStyleLbl="node1" presStyleIdx="2" presStyleCnt="8">
        <dgm:presLayoutVars>
          <dgm:bulletEnabled val="1"/>
        </dgm:presLayoutVars>
      </dgm:prSet>
      <dgm:spPr/>
      <dgm:t>
        <a:bodyPr/>
        <a:lstStyle/>
        <a:p>
          <a:pPr rtl="1"/>
          <a:endParaRPr lang="fa-IR"/>
        </a:p>
      </dgm:t>
    </dgm:pt>
    <dgm:pt modelId="{1602BE17-0D4C-45D9-A47B-591BE3D55965}" type="pres">
      <dgm:prSet presAssocID="{10B9AE72-FE3D-42C5-A45F-151B224E3AD6}" presName="aSpace2" presStyleCnt="0"/>
      <dgm:spPr/>
    </dgm:pt>
    <dgm:pt modelId="{6399646A-2745-4084-9592-14D8BE5EFA6B}" type="pres">
      <dgm:prSet presAssocID="{06201DCF-48EC-4277-99FD-8482B703275B}" presName="childNode" presStyleLbl="node1" presStyleIdx="3" presStyleCnt="8">
        <dgm:presLayoutVars>
          <dgm:bulletEnabled val="1"/>
        </dgm:presLayoutVars>
      </dgm:prSet>
      <dgm:spPr/>
      <dgm:t>
        <a:bodyPr/>
        <a:lstStyle/>
        <a:p>
          <a:pPr rtl="1"/>
          <a:endParaRPr lang="fa-IR"/>
        </a:p>
      </dgm:t>
    </dgm:pt>
    <dgm:pt modelId="{F9F60AA8-F92C-4205-B92D-F87CA087DB33}" type="pres">
      <dgm:prSet presAssocID="{06201DCF-48EC-4277-99FD-8482B703275B}" presName="aSpace2" presStyleCnt="0"/>
      <dgm:spPr/>
    </dgm:pt>
    <dgm:pt modelId="{26EE64AA-6A69-48EE-A73D-3D0B1CDB2AAA}" type="pres">
      <dgm:prSet presAssocID="{AA0848CE-6029-482E-A594-9956BBEA1A7C}" presName="childNode" presStyleLbl="node1" presStyleIdx="4" presStyleCnt="8">
        <dgm:presLayoutVars>
          <dgm:bulletEnabled val="1"/>
        </dgm:presLayoutVars>
      </dgm:prSet>
      <dgm:spPr/>
      <dgm:t>
        <a:bodyPr/>
        <a:lstStyle/>
        <a:p>
          <a:pPr rtl="1"/>
          <a:endParaRPr lang="fa-IR"/>
        </a:p>
      </dgm:t>
    </dgm:pt>
    <dgm:pt modelId="{83C36114-5F54-4612-AB4D-04C178F6E2EE}" type="pres">
      <dgm:prSet presAssocID="{185FDA7C-8184-40FD-8C30-D47E21634D18}" presName="aSpace" presStyleCnt="0"/>
      <dgm:spPr/>
    </dgm:pt>
    <dgm:pt modelId="{DE5AE68D-FC02-4EBA-849A-75BA39640A50}" type="pres">
      <dgm:prSet presAssocID="{0792226F-FE9C-4020-AC3C-54C1FC172A85}" presName="compNode" presStyleCnt="0"/>
      <dgm:spPr/>
    </dgm:pt>
    <dgm:pt modelId="{08C1E272-CD16-4E50-AEEF-CFA37B696248}" type="pres">
      <dgm:prSet presAssocID="{0792226F-FE9C-4020-AC3C-54C1FC172A85}" presName="aNode" presStyleLbl="bgShp" presStyleIdx="1" presStyleCnt="2"/>
      <dgm:spPr/>
      <dgm:t>
        <a:bodyPr/>
        <a:lstStyle/>
        <a:p>
          <a:pPr rtl="1"/>
          <a:endParaRPr lang="fa-IR"/>
        </a:p>
      </dgm:t>
    </dgm:pt>
    <dgm:pt modelId="{99D64E68-0F6F-43DB-8E84-D742261EA3C8}" type="pres">
      <dgm:prSet presAssocID="{0792226F-FE9C-4020-AC3C-54C1FC172A85}" presName="textNode" presStyleLbl="bgShp" presStyleIdx="1" presStyleCnt="2"/>
      <dgm:spPr/>
      <dgm:t>
        <a:bodyPr/>
        <a:lstStyle/>
        <a:p>
          <a:pPr rtl="1"/>
          <a:endParaRPr lang="fa-IR"/>
        </a:p>
      </dgm:t>
    </dgm:pt>
    <dgm:pt modelId="{EC686030-FB15-415F-A4F8-A4F20D440053}" type="pres">
      <dgm:prSet presAssocID="{0792226F-FE9C-4020-AC3C-54C1FC172A85}" presName="compChildNode" presStyleCnt="0"/>
      <dgm:spPr/>
    </dgm:pt>
    <dgm:pt modelId="{79051BA5-F752-432A-9F28-BE4565689449}" type="pres">
      <dgm:prSet presAssocID="{0792226F-FE9C-4020-AC3C-54C1FC172A85}" presName="theInnerList" presStyleCnt="0"/>
      <dgm:spPr/>
    </dgm:pt>
    <dgm:pt modelId="{42AF597D-883B-472B-8D3C-C5C13827AABB}" type="pres">
      <dgm:prSet presAssocID="{96D9C6CB-1B9E-4C24-BECE-B7388EAFF186}" presName="childNode" presStyleLbl="node1" presStyleIdx="5" presStyleCnt="8">
        <dgm:presLayoutVars>
          <dgm:bulletEnabled val="1"/>
        </dgm:presLayoutVars>
      </dgm:prSet>
      <dgm:spPr/>
      <dgm:t>
        <a:bodyPr/>
        <a:lstStyle/>
        <a:p>
          <a:pPr rtl="1"/>
          <a:endParaRPr lang="fa-IR"/>
        </a:p>
      </dgm:t>
    </dgm:pt>
    <dgm:pt modelId="{172485C6-7DF0-48A4-950E-3AB3832B062D}" type="pres">
      <dgm:prSet presAssocID="{96D9C6CB-1B9E-4C24-BECE-B7388EAFF186}" presName="aSpace2" presStyleCnt="0"/>
      <dgm:spPr/>
    </dgm:pt>
    <dgm:pt modelId="{D88AAF45-F64C-44E9-B7A1-FD3AED198648}" type="pres">
      <dgm:prSet presAssocID="{1C0AFF98-F191-4ACB-8F26-1C9E421945B9}" presName="childNode" presStyleLbl="node1" presStyleIdx="6" presStyleCnt="8">
        <dgm:presLayoutVars>
          <dgm:bulletEnabled val="1"/>
        </dgm:presLayoutVars>
      </dgm:prSet>
      <dgm:spPr/>
      <dgm:t>
        <a:bodyPr/>
        <a:lstStyle/>
        <a:p>
          <a:pPr rtl="1"/>
          <a:endParaRPr lang="fa-IR"/>
        </a:p>
      </dgm:t>
    </dgm:pt>
    <dgm:pt modelId="{CCEF1D56-5D28-4CF4-9284-16013226A5C5}" type="pres">
      <dgm:prSet presAssocID="{1C0AFF98-F191-4ACB-8F26-1C9E421945B9}" presName="aSpace2" presStyleCnt="0"/>
      <dgm:spPr/>
    </dgm:pt>
    <dgm:pt modelId="{92973E98-9A57-4300-9BF3-BB8513283A82}" type="pres">
      <dgm:prSet presAssocID="{71C2B60F-0513-45A2-A570-858A1BFDF08B}" presName="childNode" presStyleLbl="node1" presStyleIdx="7" presStyleCnt="8">
        <dgm:presLayoutVars>
          <dgm:bulletEnabled val="1"/>
        </dgm:presLayoutVars>
      </dgm:prSet>
      <dgm:spPr/>
      <dgm:t>
        <a:bodyPr/>
        <a:lstStyle/>
        <a:p>
          <a:pPr rtl="1"/>
          <a:endParaRPr lang="fa-IR"/>
        </a:p>
      </dgm:t>
    </dgm:pt>
  </dgm:ptLst>
  <dgm:cxnLst>
    <dgm:cxn modelId="{777A435D-90ED-4113-92AC-96EC34BB390D}" srcId="{1D0DCB1E-85D7-4E18-8570-89DC9067AD51}" destId="{185FDA7C-8184-40FD-8C30-D47E21634D18}" srcOrd="0" destOrd="0" parTransId="{19EAD123-9153-48CA-AE3D-A0EEBFEF1A9F}" sibTransId="{BB072867-8E85-401B-871B-071496EA71A4}"/>
    <dgm:cxn modelId="{71C54A87-B71B-4C18-B599-0EE13D316BCC}" type="presOf" srcId="{04229D30-1EF4-4241-9156-E90713670E77}" destId="{2D7AA5FC-4A5E-420D-A986-30975912A2F6}" srcOrd="0" destOrd="0" presId="urn:microsoft.com/office/officeart/2005/8/layout/lProcess2"/>
    <dgm:cxn modelId="{D2975FD1-BEF7-45B2-89CD-38976A3FCC5E}" type="presOf" srcId="{0792226F-FE9C-4020-AC3C-54C1FC172A85}" destId="{08C1E272-CD16-4E50-AEEF-CFA37B696248}" srcOrd="0" destOrd="0" presId="urn:microsoft.com/office/officeart/2005/8/layout/lProcess2"/>
    <dgm:cxn modelId="{E37AD02F-E385-4084-95B6-F72A56E198D2}" type="presOf" srcId="{1D0DCB1E-85D7-4E18-8570-89DC9067AD51}" destId="{0E63125F-8FDE-40DF-B06B-9893BA78E180}" srcOrd="0" destOrd="0" presId="urn:microsoft.com/office/officeart/2005/8/layout/lProcess2"/>
    <dgm:cxn modelId="{72AADDB6-FC79-421E-8E42-748BF0B8577C}" srcId="{185FDA7C-8184-40FD-8C30-D47E21634D18}" destId="{04229D30-1EF4-4241-9156-E90713670E77}" srcOrd="0" destOrd="0" parTransId="{A4AA1CF5-D06C-4B65-A42C-064E5AC5D258}" sibTransId="{030C50F2-F269-4FE1-AD31-682015BBC1D8}"/>
    <dgm:cxn modelId="{C3A83221-A10B-417A-AF8D-4836049DD576}" type="presOf" srcId="{96D9C6CB-1B9E-4C24-BECE-B7388EAFF186}" destId="{42AF597D-883B-472B-8D3C-C5C13827AABB}" srcOrd="0" destOrd="0" presId="urn:microsoft.com/office/officeart/2005/8/layout/lProcess2"/>
    <dgm:cxn modelId="{F9223BEA-E61D-488B-A281-4FB86461C528}" srcId="{185FDA7C-8184-40FD-8C30-D47E21634D18}" destId="{10B9AE72-FE3D-42C5-A45F-151B224E3AD6}" srcOrd="2" destOrd="0" parTransId="{698AC269-3087-49CE-A71A-874A0AB3A7CD}" sibTransId="{DC0F1581-A18B-40CE-A2B9-715F06825382}"/>
    <dgm:cxn modelId="{8DFC6532-A21D-4A06-9E28-8E641442CB5B}" srcId="{185FDA7C-8184-40FD-8C30-D47E21634D18}" destId="{AA0848CE-6029-482E-A594-9956BBEA1A7C}" srcOrd="4" destOrd="0" parTransId="{9498F714-4730-46EE-9B06-CD5DC19CCC7E}" sibTransId="{7541C2F9-CE18-4E9A-BCB0-179B032A1880}"/>
    <dgm:cxn modelId="{775BD81C-C983-47D2-88C8-88441A6EC5DC}" type="presOf" srcId="{185FDA7C-8184-40FD-8C30-D47E21634D18}" destId="{EA3527DE-E046-471A-BB22-8FEDD5CA5837}" srcOrd="0" destOrd="0" presId="urn:microsoft.com/office/officeart/2005/8/layout/lProcess2"/>
    <dgm:cxn modelId="{1BBA2F11-ADD9-460B-8AC7-3DA721202E57}" type="presOf" srcId="{AA0848CE-6029-482E-A594-9956BBEA1A7C}" destId="{26EE64AA-6A69-48EE-A73D-3D0B1CDB2AAA}" srcOrd="0" destOrd="0" presId="urn:microsoft.com/office/officeart/2005/8/layout/lProcess2"/>
    <dgm:cxn modelId="{CBABB8BE-6226-4741-B0D2-EE935545D5C4}" type="presOf" srcId="{0792226F-FE9C-4020-AC3C-54C1FC172A85}" destId="{99D64E68-0F6F-43DB-8E84-D742261EA3C8}" srcOrd="1" destOrd="0" presId="urn:microsoft.com/office/officeart/2005/8/layout/lProcess2"/>
    <dgm:cxn modelId="{10158C7C-E9EB-4B62-A5B1-E05C262EAAEE}" srcId="{185FDA7C-8184-40FD-8C30-D47E21634D18}" destId="{79E9F7BB-CF46-4784-BE00-9F81CDA1CD11}" srcOrd="1" destOrd="0" parTransId="{02388869-721E-4763-86C5-5A313336302E}" sibTransId="{32CA5388-CC1E-49EA-B122-097B4024C497}"/>
    <dgm:cxn modelId="{5B8C66DC-FBE9-466E-9D3B-4680D788B7DD}" type="presOf" srcId="{06201DCF-48EC-4277-99FD-8482B703275B}" destId="{6399646A-2745-4084-9592-14D8BE5EFA6B}" srcOrd="0" destOrd="0" presId="urn:microsoft.com/office/officeart/2005/8/layout/lProcess2"/>
    <dgm:cxn modelId="{F03E0EB1-0845-4AA3-A670-2CA780055C71}" type="presOf" srcId="{1C0AFF98-F191-4ACB-8F26-1C9E421945B9}" destId="{D88AAF45-F64C-44E9-B7A1-FD3AED198648}" srcOrd="0" destOrd="0" presId="urn:microsoft.com/office/officeart/2005/8/layout/lProcess2"/>
    <dgm:cxn modelId="{5D3346AE-00E8-43B5-AC50-BF022DA25DF2}" srcId="{0792226F-FE9C-4020-AC3C-54C1FC172A85}" destId="{71C2B60F-0513-45A2-A570-858A1BFDF08B}" srcOrd="2" destOrd="0" parTransId="{DAD987C7-34B6-4A7A-8BE4-DA47DD8799CB}" sibTransId="{ABE91502-6CF0-44B2-ADDC-1C3BE575A2D7}"/>
    <dgm:cxn modelId="{F8B92C14-049A-418B-9D72-FD0E0DD43AE7}" type="presOf" srcId="{71C2B60F-0513-45A2-A570-858A1BFDF08B}" destId="{92973E98-9A57-4300-9BF3-BB8513283A82}" srcOrd="0" destOrd="0" presId="urn:microsoft.com/office/officeart/2005/8/layout/lProcess2"/>
    <dgm:cxn modelId="{8EEBC219-121F-4E43-8286-03C12CC7FEE1}" type="presOf" srcId="{185FDA7C-8184-40FD-8C30-D47E21634D18}" destId="{1862F70A-5268-42E6-B01A-2C5723913BAA}" srcOrd="1" destOrd="0" presId="urn:microsoft.com/office/officeart/2005/8/layout/lProcess2"/>
    <dgm:cxn modelId="{1C1FCF65-B676-4CB1-B4DC-A26B348254DD}" srcId="{185FDA7C-8184-40FD-8C30-D47E21634D18}" destId="{06201DCF-48EC-4277-99FD-8482B703275B}" srcOrd="3" destOrd="0" parTransId="{D67A78DD-8E05-40F4-A089-9B1137C19388}" sibTransId="{A66BAC72-6574-4A04-AC3F-4E3CE3A27046}"/>
    <dgm:cxn modelId="{DEF1CD5E-FF4B-4FAC-B1FF-FFD783A7F22C}" type="presOf" srcId="{79E9F7BB-CF46-4784-BE00-9F81CDA1CD11}" destId="{C3964689-F6B1-49B6-8222-4707EBC7708D}" srcOrd="0" destOrd="0" presId="urn:microsoft.com/office/officeart/2005/8/layout/lProcess2"/>
    <dgm:cxn modelId="{0BF15FF4-3A8C-411B-815B-32B5145727F5}" srcId="{1D0DCB1E-85D7-4E18-8570-89DC9067AD51}" destId="{0792226F-FE9C-4020-AC3C-54C1FC172A85}" srcOrd="1" destOrd="0" parTransId="{1942C723-0550-4C5C-998A-D1BCF6C9AEC5}" sibTransId="{9DDAC2ED-ECE5-4E15-84B8-CB42F60836ED}"/>
    <dgm:cxn modelId="{C69E62AB-BB22-4B8E-9B5A-10A1EE5DF7C4}" srcId="{0792226F-FE9C-4020-AC3C-54C1FC172A85}" destId="{96D9C6CB-1B9E-4C24-BECE-B7388EAFF186}" srcOrd="0" destOrd="0" parTransId="{C92CE59A-0F20-4B12-9A98-2AFF3B30C8F7}" sibTransId="{55D2C7FF-31A5-4AD5-B31B-82B719FD8D77}"/>
    <dgm:cxn modelId="{6E9D3580-93D8-4035-9FC7-9C99C982FF22}" type="presOf" srcId="{10B9AE72-FE3D-42C5-A45F-151B224E3AD6}" destId="{8000BC7D-A615-43F6-B62B-65FFEC61B9D6}" srcOrd="0" destOrd="0" presId="urn:microsoft.com/office/officeart/2005/8/layout/lProcess2"/>
    <dgm:cxn modelId="{637B4C1A-069C-4A29-B309-5CDA3788716A}" srcId="{0792226F-FE9C-4020-AC3C-54C1FC172A85}" destId="{1C0AFF98-F191-4ACB-8F26-1C9E421945B9}" srcOrd="1" destOrd="0" parTransId="{88BB939B-2355-43D8-A3F1-F1E9A0C953EE}" sibTransId="{B7E7AE99-3CB8-4A13-A865-E1C7E2CBB0A6}"/>
    <dgm:cxn modelId="{C305C629-0CD9-4B2D-9B8A-1D08B52534E9}" type="presParOf" srcId="{0E63125F-8FDE-40DF-B06B-9893BA78E180}" destId="{B080F4D0-4A56-4B3D-A217-E5E24795FFAC}" srcOrd="0" destOrd="0" presId="urn:microsoft.com/office/officeart/2005/8/layout/lProcess2"/>
    <dgm:cxn modelId="{69106646-AD43-4A8C-A4E4-45A079C698D2}" type="presParOf" srcId="{B080F4D0-4A56-4B3D-A217-E5E24795FFAC}" destId="{EA3527DE-E046-471A-BB22-8FEDD5CA5837}" srcOrd="0" destOrd="0" presId="urn:microsoft.com/office/officeart/2005/8/layout/lProcess2"/>
    <dgm:cxn modelId="{C2811BB9-BD91-4B0F-A396-D95D7C8D62C9}" type="presParOf" srcId="{B080F4D0-4A56-4B3D-A217-E5E24795FFAC}" destId="{1862F70A-5268-42E6-B01A-2C5723913BAA}" srcOrd="1" destOrd="0" presId="urn:microsoft.com/office/officeart/2005/8/layout/lProcess2"/>
    <dgm:cxn modelId="{964990EC-ACA7-4EDA-B98D-FD7AC1075A2E}" type="presParOf" srcId="{B080F4D0-4A56-4B3D-A217-E5E24795FFAC}" destId="{CCC58B60-05DC-4488-8B8A-E2BB1F93B941}" srcOrd="2" destOrd="0" presId="urn:microsoft.com/office/officeart/2005/8/layout/lProcess2"/>
    <dgm:cxn modelId="{A92EFCCB-7246-434C-BAC8-0B3F91847975}" type="presParOf" srcId="{CCC58B60-05DC-4488-8B8A-E2BB1F93B941}" destId="{E2CDC374-2326-4D39-8D82-37E7544066E6}" srcOrd="0" destOrd="0" presId="urn:microsoft.com/office/officeart/2005/8/layout/lProcess2"/>
    <dgm:cxn modelId="{08DD96AA-1B6F-4775-A295-E0F19200AC6A}" type="presParOf" srcId="{E2CDC374-2326-4D39-8D82-37E7544066E6}" destId="{2D7AA5FC-4A5E-420D-A986-30975912A2F6}" srcOrd="0" destOrd="0" presId="urn:microsoft.com/office/officeart/2005/8/layout/lProcess2"/>
    <dgm:cxn modelId="{4F0342C6-AD7C-4452-AC66-34D31D13C6F1}" type="presParOf" srcId="{E2CDC374-2326-4D39-8D82-37E7544066E6}" destId="{2BC8A6EF-0131-4C21-B44C-C95C6C2D9D7E}" srcOrd="1" destOrd="0" presId="urn:microsoft.com/office/officeart/2005/8/layout/lProcess2"/>
    <dgm:cxn modelId="{400FB3AD-9566-483C-A290-61DAB35B019F}" type="presParOf" srcId="{E2CDC374-2326-4D39-8D82-37E7544066E6}" destId="{C3964689-F6B1-49B6-8222-4707EBC7708D}" srcOrd="2" destOrd="0" presId="urn:microsoft.com/office/officeart/2005/8/layout/lProcess2"/>
    <dgm:cxn modelId="{6DFCDA84-F56A-40B6-B712-B8EB2D44A0D0}" type="presParOf" srcId="{E2CDC374-2326-4D39-8D82-37E7544066E6}" destId="{7AB0B7EC-A0F8-4EC7-BB8B-7FD80ED7408C}" srcOrd="3" destOrd="0" presId="urn:microsoft.com/office/officeart/2005/8/layout/lProcess2"/>
    <dgm:cxn modelId="{3131E54E-B837-4DD3-8B5E-A14463DCFF35}" type="presParOf" srcId="{E2CDC374-2326-4D39-8D82-37E7544066E6}" destId="{8000BC7D-A615-43F6-B62B-65FFEC61B9D6}" srcOrd="4" destOrd="0" presId="urn:microsoft.com/office/officeart/2005/8/layout/lProcess2"/>
    <dgm:cxn modelId="{1E496BAA-49A4-4EBF-9A87-8C191EB944AB}" type="presParOf" srcId="{E2CDC374-2326-4D39-8D82-37E7544066E6}" destId="{1602BE17-0D4C-45D9-A47B-591BE3D55965}" srcOrd="5" destOrd="0" presId="urn:microsoft.com/office/officeart/2005/8/layout/lProcess2"/>
    <dgm:cxn modelId="{AD676429-8048-48DD-9381-9655D1A109EF}" type="presParOf" srcId="{E2CDC374-2326-4D39-8D82-37E7544066E6}" destId="{6399646A-2745-4084-9592-14D8BE5EFA6B}" srcOrd="6" destOrd="0" presId="urn:microsoft.com/office/officeart/2005/8/layout/lProcess2"/>
    <dgm:cxn modelId="{4D35B53C-B37A-461A-AD2E-325A7D6F8799}" type="presParOf" srcId="{E2CDC374-2326-4D39-8D82-37E7544066E6}" destId="{F9F60AA8-F92C-4205-B92D-F87CA087DB33}" srcOrd="7" destOrd="0" presId="urn:microsoft.com/office/officeart/2005/8/layout/lProcess2"/>
    <dgm:cxn modelId="{DE456EDF-9E44-4E87-990F-6B0AA0736E34}" type="presParOf" srcId="{E2CDC374-2326-4D39-8D82-37E7544066E6}" destId="{26EE64AA-6A69-48EE-A73D-3D0B1CDB2AAA}" srcOrd="8" destOrd="0" presId="urn:microsoft.com/office/officeart/2005/8/layout/lProcess2"/>
    <dgm:cxn modelId="{B67EFBAA-15D5-4201-9D75-B430EE117C6C}" type="presParOf" srcId="{0E63125F-8FDE-40DF-B06B-9893BA78E180}" destId="{83C36114-5F54-4612-AB4D-04C178F6E2EE}" srcOrd="1" destOrd="0" presId="urn:microsoft.com/office/officeart/2005/8/layout/lProcess2"/>
    <dgm:cxn modelId="{EFD2E6CC-A5E5-45AD-93D1-4E4820BE92B6}" type="presParOf" srcId="{0E63125F-8FDE-40DF-B06B-9893BA78E180}" destId="{DE5AE68D-FC02-4EBA-849A-75BA39640A50}" srcOrd="2" destOrd="0" presId="urn:microsoft.com/office/officeart/2005/8/layout/lProcess2"/>
    <dgm:cxn modelId="{AB7F845A-FF97-484D-80FE-2A5DBDA25F1C}" type="presParOf" srcId="{DE5AE68D-FC02-4EBA-849A-75BA39640A50}" destId="{08C1E272-CD16-4E50-AEEF-CFA37B696248}" srcOrd="0" destOrd="0" presId="urn:microsoft.com/office/officeart/2005/8/layout/lProcess2"/>
    <dgm:cxn modelId="{8F9D8AB2-7DF3-4610-A1D2-E61EE6DC367F}" type="presParOf" srcId="{DE5AE68D-FC02-4EBA-849A-75BA39640A50}" destId="{99D64E68-0F6F-43DB-8E84-D742261EA3C8}" srcOrd="1" destOrd="0" presId="urn:microsoft.com/office/officeart/2005/8/layout/lProcess2"/>
    <dgm:cxn modelId="{3D87A038-80B4-43C1-8B52-6AD613FEFDD0}" type="presParOf" srcId="{DE5AE68D-FC02-4EBA-849A-75BA39640A50}" destId="{EC686030-FB15-415F-A4F8-A4F20D440053}" srcOrd="2" destOrd="0" presId="urn:microsoft.com/office/officeart/2005/8/layout/lProcess2"/>
    <dgm:cxn modelId="{AC83DA84-621B-44C1-B271-D0921817F676}" type="presParOf" srcId="{EC686030-FB15-415F-A4F8-A4F20D440053}" destId="{79051BA5-F752-432A-9F28-BE4565689449}" srcOrd="0" destOrd="0" presId="urn:microsoft.com/office/officeart/2005/8/layout/lProcess2"/>
    <dgm:cxn modelId="{36A1861E-92CD-42F4-A86C-979D913083A6}" type="presParOf" srcId="{79051BA5-F752-432A-9F28-BE4565689449}" destId="{42AF597D-883B-472B-8D3C-C5C13827AABB}" srcOrd="0" destOrd="0" presId="urn:microsoft.com/office/officeart/2005/8/layout/lProcess2"/>
    <dgm:cxn modelId="{5FA5F644-1913-48B3-A579-EC3B57A738CC}" type="presParOf" srcId="{79051BA5-F752-432A-9F28-BE4565689449}" destId="{172485C6-7DF0-48A4-950E-3AB3832B062D}" srcOrd="1" destOrd="0" presId="urn:microsoft.com/office/officeart/2005/8/layout/lProcess2"/>
    <dgm:cxn modelId="{41405ACB-5FD2-4A14-B12A-270CB7226B97}" type="presParOf" srcId="{79051BA5-F752-432A-9F28-BE4565689449}" destId="{D88AAF45-F64C-44E9-B7A1-FD3AED198648}" srcOrd="2" destOrd="0" presId="urn:microsoft.com/office/officeart/2005/8/layout/lProcess2"/>
    <dgm:cxn modelId="{7E366C59-9F1A-44F2-B7D1-74D5356E870B}" type="presParOf" srcId="{79051BA5-F752-432A-9F28-BE4565689449}" destId="{CCEF1D56-5D28-4CF4-9284-16013226A5C5}" srcOrd="3" destOrd="0" presId="urn:microsoft.com/office/officeart/2005/8/layout/lProcess2"/>
    <dgm:cxn modelId="{8B37BC02-013C-4E73-92B6-4E475C5CC90D}" type="presParOf" srcId="{79051BA5-F752-432A-9F28-BE4565689449}" destId="{92973E98-9A57-4300-9BF3-BB8513283A82}" srcOrd="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3C64104-71F9-4366-9555-58C642B94671}" type="doc">
      <dgm:prSet loTypeId="urn:microsoft.com/office/officeart/2005/8/layout/process3" loCatId="process" qsTypeId="urn:microsoft.com/office/officeart/2005/8/quickstyle/simple4" qsCatId="simple" csTypeId="urn:microsoft.com/office/officeart/2005/8/colors/colorful1" csCatId="colorful" phldr="1"/>
      <dgm:spPr/>
      <dgm:t>
        <a:bodyPr/>
        <a:lstStyle/>
        <a:p>
          <a:pPr rtl="1"/>
          <a:endParaRPr lang="fa-IR"/>
        </a:p>
      </dgm:t>
    </dgm:pt>
    <dgm:pt modelId="{B4C5239C-2B24-4E0D-BC5A-99E3F39E3142}">
      <dgm:prSet/>
      <dgm:spPr/>
      <dgm:t>
        <a:bodyPr/>
        <a:lstStyle/>
        <a:p>
          <a:pPr algn="ctr" rtl="1"/>
          <a:r>
            <a:rPr lang="fa-IR" dirty="0" smtClean="0">
              <a:latin typeface="Arial Unicode MS" pitchFamily="34" charset="-128"/>
              <a:ea typeface="Arial Unicode MS" pitchFamily="34" charset="-128"/>
              <a:cs typeface="Arial Unicode MS" pitchFamily="34" charset="-128"/>
            </a:rPr>
            <a:t>ویژگی منحصر به فرد تعدیل اقتصادی در مصر</a:t>
          </a:r>
          <a:endParaRPr lang="en-US" dirty="0">
            <a:latin typeface="Arial Unicode MS" pitchFamily="34" charset="-128"/>
            <a:ea typeface="Arial Unicode MS" pitchFamily="34" charset="-128"/>
            <a:cs typeface="Arial Unicode MS" pitchFamily="34" charset="-128"/>
          </a:endParaRPr>
        </a:p>
      </dgm:t>
    </dgm:pt>
    <dgm:pt modelId="{A7EFEA56-9F28-4112-8CFB-370376BB9B77}" type="parTrans" cxnId="{2B53B076-7730-4356-87BE-864C51570BD3}">
      <dgm:prSet/>
      <dgm:spPr/>
      <dgm:t>
        <a:bodyPr/>
        <a:lstStyle/>
        <a:p>
          <a:pPr rtl="1"/>
          <a:endParaRPr lang="fa-IR">
            <a:latin typeface="Arial Unicode MS" pitchFamily="34" charset="-128"/>
            <a:ea typeface="Arial Unicode MS" pitchFamily="34" charset="-128"/>
            <a:cs typeface="Arial Unicode MS" pitchFamily="34" charset="-128"/>
          </a:endParaRPr>
        </a:p>
      </dgm:t>
    </dgm:pt>
    <dgm:pt modelId="{A7BEB8E7-F8E1-4FAE-A348-600F9DA6FB77}" type="sibTrans" cxnId="{2B53B076-7730-4356-87BE-864C51570BD3}">
      <dgm:prSet/>
      <dgm:spPr/>
      <dgm:t>
        <a:bodyPr/>
        <a:lstStyle/>
        <a:p>
          <a:pPr rtl="1"/>
          <a:endParaRPr lang="fa-IR">
            <a:latin typeface="Arial Unicode MS" pitchFamily="34" charset="-128"/>
            <a:ea typeface="Arial Unicode MS" pitchFamily="34" charset="-128"/>
            <a:cs typeface="Arial Unicode MS" pitchFamily="34" charset="-128"/>
          </a:endParaRPr>
        </a:p>
      </dgm:t>
    </dgm:pt>
    <dgm:pt modelId="{2E5FF45D-EF1B-4FCB-899D-97AAE59E6BF0}">
      <dgm:prSet/>
      <dgm:spPr/>
      <dgm:t>
        <a:bodyPr/>
        <a:lstStyle/>
        <a:p>
          <a:pPr algn="justLow" rtl="1"/>
          <a:r>
            <a:rPr lang="fa-IR" dirty="0" smtClean="0">
              <a:latin typeface="Arial Unicode MS" pitchFamily="34" charset="-128"/>
              <a:ea typeface="Arial Unicode MS" pitchFamily="34" charset="-128"/>
              <a:cs typeface="Arial Unicode MS" pitchFamily="34" charset="-128"/>
            </a:rPr>
            <a:t>در طول دوران اصلاحات بازارهای پولی و مالی و بازار ارز متحمل هیچ بحران جدی نشد و دورۀ اصلاحات با موفقیت سپری شد.</a:t>
          </a:r>
          <a:endParaRPr lang="en-US" dirty="0">
            <a:latin typeface="Arial Unicode MS" pitchFamily="34" charset="-128"/>
            <a:ea typeface="Arial Unicode MS" pitchFamily="34" charset="-128"/>
            <a:cs typeface="Arial Unicode MS" pitchFamily="34" charset="-128"/>
          </a:endParaRPr>
        </a:p>
      </dgm:t>
    </dgm:pt>
    <dgm:pt modelId="{DB5C83A1-C735-4DA1-97A1-D650CA34E358}" type="parTrans" cxnId="{FB872A03-8350-4B0E-B4D2-4BB795DF28A4}">
      <dgm:prSet/>
      <dgm:spPr/>
      <dgm:t>
        <a:bodyPr/>
        <a:lstStyle/>
        <a:p>
          <a:pPr rtl="1"/>
          <a:endParaRPr lang="fa-IR">
            <a:latin typeface="Arial Unicode MS" pitchFamily="34" charset="-128"/>
            <a:ea typeface="Arial Unicode MS" pitchFamily="34" charset="-128"/>
            <a:cs typeface="Arial Unicode MS" pitchFamily="34" charset="-128"/>
          </a:endParaRPr>
        </a:p>
      </dgm:t>
    </dgm:pt>
    <dgm:pt modelId="{4A13AE33-76F5-4C0A-B91A-D064ED0E4A1B}" type="sibTrans" cxnId="{FB872A03-8350-4B0E-B4D2-4BB795DF28A4}">
      <dgm:prSet/>
      <dgm:spPr/>
      <dgm:t>
        <a:bodyPr/>
        <a:lstStyle/>
        <a:p>
          <a:pPr rtl="1"/>
          <a:endParaRPr lang="fa-IR">
            <a:latin typeface="Arial Unicode MS" pitchFamily="34" charset="-128"/>
            <a:ea typeface="Arial Unicode MS" pitchFamily="34" charset="-128"/>
            <a:cs typeface="Arial Unicode MS" pitchFamily="34" charset="-128"/>
          </a:endParaRPr>
        </a:p>
      </dgm:t>
    </dgm:pt>
    <dgm:pt modelId="{9F567C1A-5768-430E-A7A7-B7B5F7C63E3A}" type="pres">
      <dgm:prSet presAssocID="{F3C64104-71F9-4366-9555-58C642B94671}" presName="linearFlow" presStyleCnt="0">
        <dgm:presLayoutVars>
          <dgm:dir/>
          <dgm:animLvl val="lvl"/>
          <dgm:resizeHandles val="exact"/>
        </dgm:presLayoutVars>
      </dgm:prSet>
      <dgm:spPr/>
      <dgm:t>
        <a:bodyPr/>
        <a:lstStyle/>
        <a:p>
          <a:pPr rtl="1"/>
          <a:endParaRPr lang="fa-IR"/>
        </a:p>
      </dgm:t>
    </dgm:pt>
    <dgm:pt modelId="{073C252F-A632-41B9-8BF1-7B49B3D22CA8}" type="pres">
      <dgm:prSet presAssocID="{B4C5239C-2B24-4E0D-BC5A-99E3F39E3142}" presName="composite" presStyleCnt="0"/>
      <dgm:spPr/>
    </dgm:pt>
    <dgm:pt modelId="{E512D346-AFE7-413F-ABA8-89A9753F0EDD}" type="pres">
      <dgm:prSet presAssocID="{B4C5239C-2B24-4E0D-BC5A-99E3F39E3142}" presName="parTx" presStyleLbl="node1" presStyleIdx="0" presStyleCnt="1">
        <dgm:presLayoutVars>
          <dgm:chMax val="0"/>
          <dgm:chPref val="0"/>
          <dgm:bulletEnabled val="1"/>
        </dgm:presLayoutVars>
      </dgm:prSet>
      <dgm:spPr/>
      <dgm:t>
        <a:bodyPr/>
        <a:lstStyle/>
        <a:p>
          <a:pPr rtl="1"/>
          <a:endParaRPr lang="fa-IR"/>
        </a:p>
      </dgm:t>
    </dgm:pt>
    <dgm:pt modelId="{2FD50446-CE1D-40B0-AFF2-B458746F8112}" type="pres">
      <dgm:prSet presAssocID="{B4C5239C-2B24-4E0D-BC5A-99E3F39E3142}" presName="parSh" presStyleLbl="node1" presStyleIdx="0" presStyleCnt="1"/>
      <dgm:spPr/>
      <dgm:t>
        <a:bodyPr/>
        <a:lstStyle/>
        <a:p>
          <a:pPr rtl="1"/>
          <a:endParaRPr lang="fa-IR"/>
        </a:p>
      </dgm:t>
    </dgm:pt>
    <dgm:pt modelId="{9470593B-F186-46BD-86A4-C886AA9EF669}" type="pres">
      <dgm:prSet presAssocID="{B4C5239C-2B24-4E0D-BC5A-99E3F39E3142}" presName="desTx" presStyleLbl="fgAcc1" presStyleIdx="0" presStyleCnt="1">
        <dgm:presLayoutVars>
          <dgm:bulletEnabled val="1"/>
        </dgm:presLayoutVars>
      </dgm:prSet>
      <dgm:spPr/>
      <dgm:t>
        <a:bodyPr/>
        <a:lstStyle/>
        <a:p>
          <a:pPr rtl="1"/>
          <a:endParaRPr lang="fa-IR"/>
        </a:p>
      </dgm:t>
    </dgm:pt>
  </dgm:ptLst>
  <dgm:cxnLst>
    <dgm:cxn modelId="{2B53B076-7730-4356-87BE-864C51570BD3}" srcId="{F3C64104-71F9-4366-9555-58C642B94671}" destId="{B4C5239C-2B24-4E0D-BC5A-99E3F39E3142}" srcOrd="0" destOrd="0" parTransId="{A7EFEA56-9F28-4112-8CFB-370376BB9B77}" sibTransId="{A7BEB8E7-F8E1-4FAE-A348-600F9DA6FB77}"/>
    <dgm:cxn modelId="{FB872A03-8350-4B0E-B4D2-4BB795DF28A4}" srcId="{B4C5239C-2B24-4E0D-BC5A-99E3F39E3142}" destId="{2E5FF45D-EF1B-4FCB-899D-97AAE59E6BF0}" srcOrd="0" destOrd="0" parTransId="{DB5C83A1-C735-4DA1-97A1-D650CA34E358}" sibTransId="{4A13AE33-76F5-4C0A-B91A-D064ED0E4A1B}"/>
    <dgm:cxn modelId="{59071633-4778-4CD8-A17E-6DC2CAA82761}" type="presOf" srcId="{B4C5239C-2B24-4E0D-BC5A-99E3F39E3142}" destId="{2FD50446-CE1D-40B0-AFF2-B458746F8112}" srcOrd="1" destOrd="0" presId="urn:microsoft.com/office/officeart/2005/8/layout/process3"/>
    <dgm:cxn modelId="{866ECDDA-0B40-431A-914B-F1C46B76196E}" type="presOf" srcId="{2E5FF45D-EF1B-4FCB-899D-97AAE59E6BF0}" destId="{9470593B-F186-46BD-86A4-C886AA9EF669}" srcOrd="0" destOrd="0" presId="urn:microsoft.com/office/officeart/2005/8/layout/process3"/>
    <dgm:cxn modelId="{B32A821B-F941-49F1-BEBD-03A886AADBC9}" type="presOf" srcId="{B4C5239C-2B24-4E0D-BC5A-99E3F39E3142}" destId="{E512D346-AFE7-413F-ABA8-89A9753F0EDD}" srcOrd="0" destOrd="0" presId="urn:microsoft.com/office/officeart/2005/8/layout/process3"/>
    <dgm:cxn modelId="{BAA9115F-8B85-42F9-8FB0-5123398553BA}" type="presOf" srcId="{F3C64104-71F9-4366-9555-58C642B94671}" destId="{9F567C1A-5768-430E-A7A7-B7B5F7C63E3A}" srcOrd="0" destOrd="0" presId="urn:microsoft.com/office/officeart/2005/8/layout/process3"/>
    <dgm:cxn modelId="{6B53D5FF-2ACE-4EAF-85CD-7101A8CAE015}" type="presParOf" srcId="{9F567C1A-5768-430E-A7A7-B7B5F7C63E3A}" destId="{073C252F-A632-41B9-8BF1-7B49B3D22CA8}" srcOrd="0" destOrd="0" presId="urn:microsoft.com/office/officeart/2005/8/layout/process3"/>
    <dgm:cxn modelId="{1AEDB38F-72D5-4731-9171-85A6236AB5A0}" type="presParOf" srcId="{073C252F-A632-41B9-8BF1-7B49B3D22CA8}" destId="{E512D346-AFE7-413F-ABA8-89A9753F0EDD}" srcOrd="0" destOrd="0" presId="urn:microsoft.com/office/officeart/2005/8/layout/process3"/>
    <dgm:cxn modelId="{DDA0AC7F-275D-4959-92B3-AD46DED34A3F}" type="presParOf" srcId="{073C252F-A632-41B9-8BF1-7B49B3D22CA8}" destId="{2FD50446-CE1D-40B0-AFF2-B458746F8112}" srcOrd="1" destOrd="0" presId="urn:microsoft.com/office/officeart/2005/8/layout/process3"/>
    <dgm:cxn modelId="{1118075E-9BD5-4AD6-95A2-3A8EA34625EB}" type="presParOf" srcId="{073C252F-A632-41B9-8BF1-7B49B3D22CA8}" destId="{9470593B-F186-46BD-86A4-C886AA9EF669}" srcOrd="2" destOrd="0" presId="urn:microsoft.com/office/officeart/2005/8/layout/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490FA14-7BDF-4CFF-91E2-A46624D87A99}" type="doc">
      <dgm:prSet loTypeId="urn:microsoft.com/office/officeart/2005/8/layout/lProcess2" loCatId="list" qsTypeId="urn:microsoft.com/office/officeart/2005/8/quickstyle/3d6" qsCatId="3D" csTypeId="urn:microsoft.com/office/officeart/2005/8/colors/accent2_4" csCatId="accent2"/>
      <dgm:spPr/>
      <dgm:t>
        <a:bodyPr/>
        <a:lstStyle/>
        <a:p>
          <a:pPr rtl="1"/>
          <a:endParaRPr lang="fa-IR"/>
        </a:p>
      </dgm:t>
    </dgm:pt>
    <dgm:pt modelId="{8E43E4CA-D00A-4923-AFE7-B2394CF25568}">
      <dgm:prSet/>
      <dgm:spPr/>
      <dgm:t>
        <a:bodyPr/>
        <a:lstStyle/>
        <a:p>
          <a:pPr rtl="1"/>
          <a:r>
            <a:rPr lang="fa-IR" dirty="0" smtClean="0">
              <a:latin typeface="Arial Unicode MS" pitchFamily="34" charset="-128"/>
              <a:ea typeface="Arial Unicode MS" pitchFamily="34" charset="-128"/>
              <a:cs typeface="Arial Unicode MS" pitchFamily="34" charset="-128"/>
            </a:rPr>
            <a:t>دلایل اصلی موفقیت مصردر تعدیل اقتصادی</a:t>
          </a:r>
          <a:endParaRPr lang="en-US" dirty="0">
            <a:latin typeface="Arial Unicode MS" pitchFamily="34" charset="-128"/>
            <a:ea typeface="Arial Unicode MS" pitchFamily="34" charset="-128"/>
            <a:cs typeface="Arial Unicode MS" pitchFamily="34" charset="-128"/>
          </a:endParaRPr>
        </a:p>
      </dgm:t>
    </dgm:pt>
    <dgm:pt modelId="{7928495C-5063-452D-88C8-9551EDF7BCB4}" type="parTrans" cxnId="{06E82DC2-E57A-4826-B667-4B9663C53037}">
      <dgm:prSet/>
      <dgm:spPr/>
      <dgm:t>
        <a:bodyPr/>
        <a:lstStyle/>
        <a:p>
          <a:pPr rtl="1"/>
          <a:endParaRPr lang="fa-IR">
            <a:latin typeface="Arial Unicode MS" pitchFamily="34" charset="-128"/>
            <a:ea typeface="Arial Unicode MS" pitchFamily="34" charset="-128"/>
            <a:cs typeface="Arial Unicode MS" pitchFamily="34" charset="-128"/>
          </a:endParaRPr>
        </a:p>
      </dgm:t>
    </dgm:pt>
    <dgm:pt modelId="{28ECE025-5434-4224-B10A-629708279058}" type="sibTrans" cxnId="{06E82DC2-E57A-4826-B667-4B9663C53037}">
      <dgm:prSet/>
      <dgm:spPr/>
      <dgm:t>
        <a:bodyPr/>
        <a:lstStyle/>
        <a:p>
          <a:pPr rtl="1"/>
          <a:endParaRPr lang="fa-IR">
            <a:latin typeface="Arial Unicode MS" pitchFamily="34" charset="-128"/>
            <a:ea typeface="Arial Unicode MS" pitchFamily="34" charset="-128"/>
            <a:cs typeface="Arial Unicode MS" pitchFamily="34" charset="-128"/>
          </a:endParaRPr>
        </a:p>
      </dgm:t>
    </dgm:pt>
    <dgm:pt modelId="{3289BFE0-E474-448A-956C-49E31CEAAF07}">
      <dgm:prSet/>
      <dgm:spPr/>
      <dgm:t>
        <a:bodyPr/>
        <a:lstStyle/>
        <a:p>
          <a:pPr rtl="1"/>
          <a:r>
            <a:rPr lang="fa-IR" dirty="0" smtClean="0">
              <a:latin typeface="Arial Unicode MS" pitchFamily="34" charset="-128"/>
              <a:ea typeface="Arial Unicode MS" pitchFamily="34" charset="-128"/>
              <a:cs typeface="Arial Unicode MS" pitchFamily="34" charset="-128"/>
            </a:rPr>
            <a:t>تدریجی‌بودن اصلاحات اقتصادی</a:t>
          </a:r>
          <a:endParaRPr lang="en-US" dirty="0">
            <a:latin typeface="Arial Unicode MS" pitchFamily="34" charset="-128"/>
            <a:ea typeface="Arial Unicode MS" pitchFamily="34" charset="-128"/>
            <a:cs typeface="Arial Unicode MS" pitchFamily="34" charset="-128"/>
          </a:endParaRPr>
        </a:p>
      </dgm:t>
    </dgm:pt>
    <dgm:pt modelId="{DC20B6AB-59E6-43AF-B522-ECE5CC9DB52A}" type="parTrans" cxnId="{C89EA395-65AD-426D-BCF2-174118E0A434}">
      <dgm:prSet/>
      <dgm:spPr/>
      <dgm:t>
        <a:bodyPr/>
        <a:lstStyle/>
        <a:p>
          <a:pPr rtl="1"/>
          <a:endParaRPr lang="fa-IR">
            <a:latin typeface="Arial Unicode MS" pitchFamily="34" charset="-128"/>
            <a:ea typeface="Arial Unicode MS" pitchFamily="34" charset="-128"/>
            <a:cs typeface="Arial Unicode MS" pitchFamily="34" charset="-128"/>
          </a:endParaRPr>
        </a:p>
      </dgm:t>
    </dgm:pt>
    <dgm:pt modelId="{4A3EB2E0-44B4-4330-A9C3-D409DF65678A}" type="sibTrans" cxnId="{C89EA395-65AD-426D-BCF2-174118E0A434}">
      <dgm:prSet/>
      <dgm:spPr/>
      <dgm:t>
        <a:bodyPr/>
        <a:lstStyle/>
        <a:p>
          <a:pPr rtl="1"/>
          <a:endParaRPr lang="fa-IR">
            <a:latin typeface="Arial Unicode MS" pitchFamily="34" charset="-128"/>
            <a:ea typeface="Arial Unicode MS" pitchFamily="34" charset="-128"/>
            <a:cs typeface="Arial Unicode MS" pitchFamily="34" charset="-128"/>
          </a:endParaRPr>
        </a:p>
      </dgm:t>
    </dgm:pt>
    <dgm:pt modelId="{0806CD9B-E7E3-4299-A385-12121FBF104B}">
      <dgm:prSet/>
      <dgm:spPr/>
      <dgm:t>
        <a:bodyPr/>
        <a:lstStyle/>
        <a:p>
          <a:pPr rtl="1"/>
          <a:r>
            <a:rPr lang="fa-IR" dirty="0" smtClean="0">
              <a:latin typeface="Arial Unicode MS" pitchFamily="34" charset="-128"/>
              <a:ea typeface="Arial Unicode MS" pitchFamily="34" charset="-128"/>
              <a:cs typeface="Arial Unicode MS" pitchFamily="34" charset="-128"/>
            </a:rPr>
            <a:t>رعایت محافظه‌کاری در اعمال اصلاحات</a:t>
          </a:r>
          <a:endParaRPr lang="en-US" dirty="0">
            <a:latin typeface="Arial Unicode MS" pitchFamily="34" charset="-128"/>
            <a:ea typeface="Arial Unicode MS" pitchFamily="34" charset="-128"/>
            <a:cs typeface="Arial Unicode MS" pitchFamily="34" charset="-128"/>
          </a:endParaRPr>
        </a:p>
      </dgm:t>
    </dgm:pt>
    <dgm:pt modelId="{F352549E-7435-4448-BD1F-412BE9AB61C1}" type="parTrans" cxnId="{95F055F3-AE73-4E5B-B13A-A15145B83440}">
      <dgm:prSet/>
      <dgm:spPr/>
      <dgm:t>
        <a:bodyPr/>
        <a:lstStyle/>
        <a:p>
          <a:pPr rtl="1"/>
          <a:endParaRPr lang="fa-IR">
            <a:latin typeface="Arial Unicode MS" pitchFamily="34" charset="-128"/>
            <a:ea typeface="Arial Unicode MS" pitchFamily="34" charset="-128"/>
            <a:cs typeface="Arial Unicode MS" pitchFamily="34" charset="-128"/>
          </a:endParaRPr>
        </a:p>
      </dgm:t>
    </dgm:pt>
    <dgm:pt modelId="{3F3027C6-681D-41CC-9E72-3016004478F0}" type="sibTrans" cxnId="{95F055F3-AE73-4E5B-B13A-A15145B83440}">
      <dgm:prSet/>
      <dgm:spPr/>
      <dgm:t>
        <a:bodyPr/>
        <a:lstStyle/>
        <a:p>
          <a:pPr rtl="1"/>
          <a:endParaRPr lang="fa-IR">
            <a:latin typeface="Arial Unicode MS" pitchFamily="34" charset="-128"/>
            <a:ea typeface="Arial Unicode MS" pitchFamily="34" charset="-128"/>
            <a:cs typeface="Arial Unicode MS" pitchFamily="34" charset="-128"/>
          </a:endParaRPr>
        </a:p>
      </dgm:t>
    </dgm:pt>
    <dgm:pt modelId="{24D697DC-1978-4953-BA1D-8283B9E2F6C1}">
      <dgm:prSet/>
      <dgm:spPr/>
      <dgm:t>
        <a:bodyPr/>
        <a:lstStyle/>
        <a:p>
          <a:pPr rtl="1"/>
          <a:r>
            <a:rPr lang="fa-IR" dirty="0" smtClean="0">
              <a:latin typeface="Arial Unicode MS" pitchFamily="34" charset="-128"/>
              <a:ea typeface="Arial Unicode MS" pitchFamily="34" charset="-128"/>
              <a:cs typeface="Arial Unicode MS" pitchFamily="34" charset="-128"/>
            </a:rPr>
            <a:t>وجود ساختار نظارتی قوی</a:t>
          </a:r>
          <a:endParaRPr lang="en-US" dirty="0">
            <a:latin typeface="Arial Unicode MS" pitchFamily="34" charset="-128"/>
            <a:ea typeface="Arial Unicode MS" pitchFamily="34" charset="-128"/>
            <a:cs typeface="Arial Unicode MS" pitchFamily="34" charset="-128"/>
          </a:endParaRPr>
        </a:p>
      </dgm:t>
    </dgm:pt>
    <dgm:pt modelId="{2E057537-71D3-46B3-851C-1447833EB7B8}" type="parTrans" cxnId="{70F75FD1-D1ED-46CE-A488-9B288E872D3E}">
      <dgm:prSet/>
      <dgm:spPr/>
      <dgm:t>
        <a:bodyPr/>
        <a:lstStyle/>
        <a:p>
          <a:pPr rtl="1"/>
          <a:endParaRPr lang="fa-IR">
            <a:latin typeface="Arial Unicode MS" pitchFamily="34" charset="-128"/>
            <a:ea typeface="Arial Unicode MS" pitchFamily="34" charset="-128"/>
            <a:cs typeface="Arial Unicode MS" pitchFamily="34" charset="-128"/>
          </a:endParaRPr>
        </a:p>
      </dgm:t>
    </dgm:pt>
    <dgm:pt modelId="{1ACE00DB-F40A-4948-9038-109361F2AB36}" type="sibTrans" cxnId="{70F75FD1-D1ED-46CE-A488-9B288E872D3E}">
      <dgm:prSet/>
      <dgm:spPr/>
      <dgm:t>
        <a:bodyPr/>
        <a:lstStyle/>
        <a:p>
          <a:pPr rtl="1"/>
          <a:endParaRPr lang="fa-IR">
            <a:latin typeface="Arial Unicode MS" pitchFamily="34" charset="-128"/>
            <a:ea typeface="Arial Unicode MS" pitchFamily="34" charset="-128"/>
            <a:cs typeface="Arial Unicode MS" pitchFamily="34" charset="-128"/>
          </a:endParaRPr>
        </a:p>
      </dgm:t>
    </dgm:pt>
    <dgm:pt modelId="{3EDF9EBB-CC95-4750-9725-F6A5D129FA30}" type="pres">
      <dgm:prSet presAssocID="{7490FA14-7BDF-4CFF-91E2-A46624D87A99}" presName="theList" presStyleCnt="0">
        <dgm:presLayoutVars>
          <dgm:dir/>
          <dgm:animLvl val="lvl"/>
          <dgm:resizeHandles val="exact"/>
        </dgm:presLayoutVars>
      </dgm:prSet>
      <dgm:spPr/>
      <dgm:t>
        <a:bodyPr/>
        <a:lstStyle/>
        <a:p>
          <a:pPr rtl="1"/>
          <a:endParaRPr lang="fa-IR"/>
        </a:p>
      </dgm:t>
    </dgm:pt>
    <dgm:pt modelId="{A9B38823-9ECB-4193-A651-C1B25C1EC097}" type="pres">
      <dgm:prSet presAssocID="{8E43E4CA-D00A-4923-AFE7-B2394CF25568}" presName="compNode" presStyleCnt="0"/>
      <dgm:spPr/>
    </dgm:pt>
    <dgm:pt modelId="{5E59B65E-E1B5-4229-921A-3869B232FEBC}" type="pres">
      <dgm:prSet presAssocID="{8E43E4CA-D00A-4923-AFE7-B2394CF25568}" presName="aNode" presStyleLbl="bgShp" presStyleIdx="0" presStyleCnt="1"/>
      <dgm:spPr/>
      <dgm:t>
        <a:bodyPr/>
        <a:lstStyle/>
        <a:p>
          <a:pPr rtl="1"/>
          <a:endParaRPr lang="fa-IR"/>
        </a:p>
      </dgm:t>
    </dgm:pt>
    <dgm:pt modelId="{C87F1AF7-8C9F-40B9-93E5-226DD951F662}" type="pres">
      <dgm:prSet presAssocID="{8E43E4CA-D00A-4923-AFE7-B2394CF25568}" presName="textNode" presStyleLbl="bgShp" presStyleIdx="0" presStyleCnt="1"/>
      <dgm:spPr/>
      <dgm:t>
        <a:bodyPr/>
        <a:lstStyle/>
        <a:p>
          <a:pPr rtl="1"/>
          <a:endParaRPr lang="fa-IR"/>
        </a:p>
      </dgm:t>
    </dgm:pt>
    <dgm:pt modelId="{32608012-74B8-435B-874C-D6CFC3B729E3}" type="pres">
      <dgm:prSet presAssocID="{8E43E4CA-D00A-4923-AFE7-B2394CF25568}" presName="compChildNode" presStyleCnt="0"/>
      <dgm:spPr/>
    </dgm:pt>
    <dgm:pt modelId="{A0072B74-7BE1-407F-8B7C-E4DD4E5EFBA7}" type="pres">
      <dgm:prSet presAssocID="{8E43E4CA-D00A-4923-AFE7-B2394CF25568}" presName="theInnerList" presStyleCnt="0"/>
      <dgm:spPr/>
    </dgm:pt>
    <dgm:pt modelId="{67884FBE-DAD1-49EC-AD6E-DE757CF07112}" type="pres">
      <dgm:prSet presAssocID="{3289BFE0-E474-448A-956C-49E31CEAAF07}" presName="childNode" presStyleLbl="node1" presStyleIdx="0" presStyleCnt="3">
        <dgm:presLayoutVars>
          <dgm:bulletEnabled val="1"/>
        </dgm:presLayoutVars>
      </dgm:prSet>
      <dgm:spPr/>
      <dgm:t>
        <a:bodyPr/>
        <a:lstStyle/>
        <a:p>
          <a:pPr rtl="1"/>
          <a:endParaRPr lang="fa-IR"/>
        </a:p>
      </dgm:t>
    </dgm:pt>
    <dgm:pt modelId="{20CB2C31-08BA-410A-B7F8-B9C5A172F86D}" type="pres">
      <dgm:prSet presAssocID="{3289BFE0-E474-448A-956C-49E31CEAAF07}" presName="aSpace2" presStyleCnt="0"/>
      <dgm:spPr/>
    </dgm:pt>
    <dgm:pt modelId="{373F823B-CE0D-4A02-AA9B-42205139DE8E}" type="pres">
      <dgm:prSet presAssocID="{0806CD9B-E7E3-4299-A385-12121FBF104B}" presName="childNode" presStyleLbl="node1" presStyleIdx="1" presStyleCnt="3">
        <dgm:presLayoutVars>
          <dgm:bulletEnabled val="1"/>
        </dgm:presLayoutVars>
      </dgm:prSet>
      <dgm:spPr/>
      <dgm:t>
        <a:bodyPr/>
        <a:lstStyle/>
        <a:p>
          <a:pPr rtl="1"/>
          <a:endParaRPr lang="fa-IR"/>
        </a:p>
      </dgm:t>
    </dgm:pt>
    <dgm:pt modelId="{CCF7681C-4923-4912-B2A5-6F09BE1C2493}" type="pres">
      <dgm:prSet presAssocID="{0806CD9B-E7E3-4299-A385-12121FBF104B}" presName="aSpace2" presStyleCnt="0"/>
      <dgm:spPr/>
    </dgm:pt>
    <dgm:pt modelId="{0B3281DD-94E9-4BE5-AAF1-43E34CD30848}" type="pres">
      <dgm:prSet presAssocID="{24D697DC-1978-4953-BA1D-8283B9E2F6C1}" presName="childNode" presStyleLbl="node1" presStyleIdx="2" presStyleCnt="3">
        <dgm:presLayoutVars>
          <dgm:bulletEnabled val="1"/>
        </dgm:presLayoutVars>
      </dgm:prSet>
      <dgm:spPr/>
      <dgm:t>
        <a:bodyPr/>
        <a:lstStyle/>
        <a:p>
          <a:pPr rtl="1"/>
          <a:endParaRPr lang="fa-IR"/>
        </a:p>
      </dgm:t>
    </dgm:pt>
  </dgm:ptLst>
  <dgm:cxnLst>
    <dgm:cxn modelId="{06E82DC2-E57A-4826-B667-4B9663C53037}" srcId="{7490FA14-7BDF-4CFF-91E2-A46624D87A99}" destId="{8E43E4CA-D00A-4923-AFE7-B2394CF25568}" srcOrd="0" destOrd="0" parTransId="{7928495C-5063-452D-88C8-9551EDF7BCB4}" sibTransId="{28ECE025-5434-4224-B10A-629708279058}"/>
    <dgm:cxn modelId="{D37587A2-2EFF-4A2D-AAB0-789D0D488D89}" type="presOf" srcId="{24D697DC-1978-4953-BA1D-8283B9E2F6C1}" destId="{0B3281DD-94E9-4BE5-AAF1-43E34CD30848}" srcOrd="0" destOrd="0" presId="urn:microsoft.com/office/officeart/2005/8/layout/lProcess2"/>
    <dgm:cxn modelId="{E740466F-D5A0-48DA-B9D8-69328F721EC6}" type="presOf" srcId="{0806CD9B-E7E3-4299-A385-12121FBF104B}" destId="{373F823B-CE0D-4A02-AA9B-42205139DE8E}" srcOrd="0" destOrd="0" presId="urn:microsoft.com/office/officeart/2005/8/layout/lProcess2"/>
    <dgm:cxn modelId="{42EF4A98-236E-4721-9D99-77A96C695072}" type="presOf" srcId="{3289BFE0-E474-448A-956C-49E31CEAAF07}" destId="{67884FBE-DAD1-49EC-AD6E-DE757CF07112}" srcOrd="0" destOrd="0" presId="urn:microsoft.com/office/officeart/2005/8/layout/lProcess2"/>
    <dgm:cxn modelId="{C89EA395-65AD-426D-BCF2-174118E0A434}" srcId="{8E43E4CA-D00A-4923-AFE7-B2394CF25568}" destId="{3289BFE0-E474-448A-956C-49E31CEAAF07}" srcOrd="0" destOrd="0" parTransId="{DC20B6AB-59E6-43AF-B522-ECE5CC9DB52A}" sibTransId="{4A3EB2E0-44B4-4330-A9C3-D409DF65678A}"/>
    <dgm:cxn modelId="{1992B23D-7724-4FA0-8DDF-CEA5CD80D911}" type="presOf" srcId="{8E43E4CA-D00A-4923-AFE7-B2394CF25568}" destId="{C87F1AF7-8C9F-40B9-93E5-226DD951F662}" srcOrd="1" destOrd="0" presId="urn:microsoft.com/office/officeart/2005/8/layout/lProcess2"/>
    <dgm:cxn modelId="{95F055F3-AE73-4E5B-B13A-A15145B83440}" srcId="{8E43E4CA-D00A-4923-AFE7-B2394CF25568}" destId="{0806CD9B-E7E3-4299-A385-12121FBF104B}" srcOrd="1" destOrd="0" parTransId="{F352549E-7435-4448-BD1F-412BE9AB61C1}" sibTransId="{3F3027C6-681D-41CC-9E72-3016004478F0}"/>
    <dgm:cxn modelId="{70F75FD1-D1ED-46CE-A488-9B288E872D3E}" srcId="{8E43E4CA-D00A-4923-AFE7-B2394CF25568}" destId="{24D697DC-1978-4953-BA1D-8283B9E2F6C1}" srcOrd="2" destOrd="0" parTransId="{2E057537-71D3-46B3-851C-1447833EB7B8}" sibTransId="{1ACE00DB-F40A-4948-9038-109361F2AB36}"/>
    <dgm:cxn modelId="{03BF40A1-5006-40D0-8816-CDEA7593915F}" type="presOf" srcId="{8E43E4CA-D00A-4923-AFE7-B2394CF25568}" destId="{5E59B65E-E1B5-4229-921A-3869B232FEBC}" srcOrd="0" destOrd="0" presId="urn:microsoft.com/office/officeart/2005/8/layout/lProcess2"/>
    <dgm:cxn modelId="{7AAA73A2-7D74-496F-B240-21C5180F360D}" type="presOf" srcId="{7490FA14-7BDF-4CFF-91E2-A46624D87A99}" destId="{3EDF9EBB-CC95-4750-9725-F6A5D129FA30}" srcOrd="0" destOrd="0" presId="urn:microsoft.com/office/officeart/2005/8/layout/lProcess2"/>
    <dgm:cxn modelId="{9F2E7C12-0E36-44B8-A06B-85A8D70EA9BB}" type="presParOf" srcId="{3EDF9EBB-CC95-4750-9725-F6A5D129FA30}" destId="{A9B38823-9ECB-4193-A651-C1B25C1EC097}" srcOrd="0" destOrd="0" presId="urn:microsoft.com/office/officeart/2005/8/layout/lProcess2"/>
    <dgm:cxn modelId="{415D284E-76F5-40FD-8ACF-E6A4FD6E96D9}" type="presParOf" srcId="{A9B38823-9ECB-4193-A651-C1B25C1EC097}" destId="{5E59B65E-E1B5-4229-921A-3869B232FEBC}" srcOrd="0" destOrd="0" presId="urn:microsoft.com/office/officeart/2005/8/layout/lProcess2"/>
    <dgm:cxn modelId="{E5E12359-A39C-4C7B-936D-30B7A985EF25}" type="presParOf" srcId="{A9B38823-9ECB-4193-A651-C1B25C1EC097}" destId="{C87F1AF7-8C9F-40B9-93E5-226DD951F662}" srcOrd="1" destOrd="0" presId="urn:microsoft.com/office/officeart/2005/8/layout/lProcess2"/>
    <dgm:cxn modelId="{67FB3C25-1481-4B7E-BD77-AA5191B22A8E}" type="presParOf" srcId="{A9B38823-9ECB-4193-A651-C1B25C1EC097}" destId="{32608012-74B8-435B-874C-D6CFC3B729E3}" srcOrd="2" destOrd="0" presId="urn:microsoft.com/office/officeart/2005/8/layout/lProcess2"/>
    <dgm:cxn modelId="{C31F1F86-1D5F-48A0-9B8C-B4B554A88B69}" type="presParOf" srcId="{32608012-74B8-435B-874C-D6CFC3B729E3}" destId="{A0072B74-7BE1-407F-8B7C-E4DD4E5EFBA7}" srcOrd="0" destOrd="0" presId="urn:microsoft.com/office/officeart/2005/8/layout/lProcess2"/>
    <dgm:cxn modelId="{3AED6FAA-1B64-4233-BCFD-8224A7DEFA94}" type="presParOf" srcId="{A0072B74-7BE1-407F-8B7C-E4DD4E5EFBA7}" destId="{67884FBE-DAD1-49EC-AD6E-DE757CF07112}" srcOrd="0" destOrd="0" presId="urn:microsoft.com/office/officeart/2005/8/layout/lProcess2"/>
    <dgm:cxn modelId="{D23145B0-5302-4C81-B5B2-32106CFBC95D}" type="presParOf" srcId="{A0072B74-7BE1-407F-8B7C-E4DD4E5EFBA7}" destId="{20CB2C31-08BA-410A-B7F8-B9C5A172F86D}" srcOrd="1" destOrd="0" presId="urn:microsoft.com/office/officeart/2005/8/layout/lProcess2"/>
    <dgm:cxn modelId="{E833813F-4329-4F51-B1E5-0F5F0F25166A}" type="presParOf" srcId="{A0072B74-7BE1-407F-8B7C-E4DD4E5EFBA7}" destId="{373F823B-CE0D-4A02-AA9B-42205139DE8E}" srcOrd="2" destOrd="0" presId="urn:microsoft.com/office/officeart/2005/8/layout/lProcess2"/>
    <dgm:cxn modelId="{3E99E177-2BD6-4DBA-B4D3-4102A507DC7E}" type="presParOf" srcId="{A0072B74-7BE1-407F-8B7C-E4DD4E5EFBA7}" destId="{CCF7681C-4923-4912-B2A5-6F09BE1C2493}" srcOrd="3" destOrd="0" presId="urn:microsoft.com/office/officeart/2005/8/layout/lProcess2"/>
    <dgm:cxn modelId="{980BAB46-3A9E-4EDA-8A41-74036C478DFF}" type="presParOf" srcId="{A0072B74-7BE1-407F-8B7C-E4DD4E5EFBA7}" destId="{0B3281DD-94E9-4BE5-AAF1-43E34CD30848}" srcOrd="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A1BC9E5-973C-46D6-859F-9977C1BA2AF0}" type="doc">
      <dgm:prSet loTypeId="urn:microsoft.com/office/officeart/2005/8/layout/matrix3" loCatId="matrix" qsTypeId="urn:microsoft.com/office/officeart/2005/8/quickstyle/simple1" qsCatId="simple" csTypeId="urn:microsoft.com/office/officeart/2005/8/colors/accent1_2" csCatId="accent1"/>
      <dgm:spPr/>
      <dgm:t>
        <a:bodyPr/>
        <a:lstStyle/>
        <a:p>
          <a:pPr rtl="1"/>
          <a:endParaRPr lang="fa-IR"/>
        </a:p>
      </dgm:t>
    </dgm:pt>
    <dgm:pt modelId="{15CF7082-B226-4124-B00D-B248F0A93663}">
      <dgm:prSet/>
      <dgm:spPr/>
      <dgm:t>
        <a:bodyPr/>
        <a:lstStyle/>
        <a:p>
          <a:pPr rtl="1"/>
          <a:r>
            <a:rPr lang="fa-IR" dirty="0" smtClean="0"/>
            <a:t>شفافیت بیشتر قیمت‌ها در بازار</a:t>
          </a:r>
          <a:endParaRPr lang="en-US" dirty="0"/>
        </a:p>
      </dgm:t>
    </dgm:pt>
    <dgm:pt modelId="{EF49DFEE-EB24-408F-9314-3F7AFD2D8C6B}" type="parTrans" cxnId="{5B540931-1EBF-4C94-B027-F06D714E2751}">
      <dgm:prSet/>
      <dgm:spPr/>
      <dgm:t>
        <a:bodyPr/>
        <a:lstStyle/>
        <a:p>
          <a:pPr rtl="1"/>
          <a:endParaRPr lang="fa-IR"/>
        </a:p>
      </dgm:t>
    </dgm:pt>
    <dgm:pt modelId="{AB1AC812-F2FE-4BB2-B73F-C499BA0448ED}" type="sibTrans" cxnId="{5B540931-1EBF-4C94-B027-F06D714E2751}">
      <dgm:prSet/>
      <dgm:spPr/>
      <dgm:t>
        <a:bodyPr/>
        <a:lstStyle/>
        <a:p>
          <a:pPr rtl="1"/>
          <a:endParaRPr lang="fa-IR"/>
        </a:p>
      </dgm:t>
    </dgm:pt>
    <dgm:pt modelId="{8A73131D-8CC7-43FD-AC9A-6A79CC98BF39}">
      <dgm:prSet/>
      <dgm:spPr/>
      <dgm:t>
        <a:bodyPr/>
        <a:lstStyle/>
        <a:p>
          <a:pPr rtl="1"/>
          <a:r>
            <a:rPr lang="fa-IR" dirty="0" smtClean="0"/>
            <a:t>علامت‌دهی بهتر قیمت‌ها</a:t>
          </a:r>
          <a:endParaRPr lang="en-US" dirty="0"/>
        </a:p>
      </dgm:t>
    </dgm:pt>
    <dgm:pt modelId="{3EAD60CA-0EA5-4FB3-8A1C-044FB28C72F6}" type="parTrans" cxnId="{81F5B8E2-0DC7-4A27-B1BA-7FA2051C5B34}">
      <dgm:prSet/>
      <dgm:spPr/>
      <dgm:t>
        <a:bodyPr/>
        <a:lstStyle/>
        <a:p>
          <a:pPr rtl="1"/>
          <a:endParaRPr lang="fa-IR"/>
        </a:p>
      </dgm:t>
    </dgm:pt>
    <dgm:pt modelId="{46CD13D0-91C9-49FE-B3A3-4C89DAC60506}" type="sibTrans" cxnId="{81F5B8E2-0DC7-4A27-B1BA-7FA2051C5B34}">
      <dgm:prSet/>
      <dgm:spPr/>
      <dgm:t>
        <a:bodyPr/>
        <a:lstStyle/>
        <a:p>
          <a:pPr rtl="1"/>
          <a:endParaRPr lang="fa-IR"/>
        </a:p>
      </dgm:t>
    </dgm:pt>
    <dgm:pt modelId="{709D77A7-37D1-4B4B-A737-9CEDA99AD890}">
      <dgm:prSet/>
      <dgm:spPr/>
      <dgm:t>
        <a:bodyPr/>
        <a:lstStyle/>
        <a:p>
          <a:pPr rtl="1"/>
          <a:r>
            <a:rPr lang="fa-IR" dirty="0" smtClean="0"/>
            <a:t>کارایی تخصیص منابع در بورس</a:t>
          </a:r>
          <a:endParaRPr lang="en-US" dirty="0"/>
        </a:p>
      </dgm:t>
    </dgm:pt>
    <dgm:pt modelId="{80B8F53E-3F3A-471D-B4C5-F0E175725E11}" type="parTrans" cxnId="{8DBBB63A-2575-4D96-9A49-18138DB7BDC4}">
      <dgm:prSet/>
      <dgm:spPr/>
      <dgm:t>
        <a:bodyPr/>
        <a:lstStyle/>
        <a:p>
          <a:pPr rtl="1"/>
          <a:endParaRPr lang="fa-IR"/>
        </a:p>
      </dgm:t>
    </dgm:pt>
    <dgm:pt modelId="{8C843B06-D3D6-45F8-8DAB-960D59DEE530}" type="sibTrans" cxnId="{8DBBB63A-2575-4D96-9A49-18138DB7BDC4}">
      <dgm:prSet/>
      <dgm:spPr/>
      <dgm:t>
        <a:bodyPr/>
        <a:lstStyle/>
        <a:p>
          <a:pPr rtl="1"/>
          <a:endParaRPr lang="fa-IR"/>
        </a:p>
      </dgm:t>
    </dgm:pt>
    <dgm:pt modelId="{3D430E12-8F76-49CE-B3C4-D68FE500F9FF}">
      <dgm:prSet/>
      <dgm:spPr/>
      <dgm:t>
        <a:bodyPr/>
        <a:lstStyle/>
        <a:p>
          <a:pPr rtl="1"/>
          <a:r>
            <a:rPr lang="fa-IR" dirty="0" smtClean="0"/>
            <a:t>اصلاح قیمت‌های نسبی</a:t>
          </a:r>
          <a:endParaRPr lang="fa-IR" dirty="0"/>
        </a:p>
      </dgm:t>
    </dgm:pt>
    <dgm:pt modelId="{02313EB6-9C04-4FD9-9551-5BED7B33454B}" type="parTrans" cxnId="{8C9DA3F0-E2DD-48F4-8B77-9ACE837D85C4}">
      <dgm:prSet/>
      <dgm:spPr/>
      <dgm:t>
        <a:bodyPr/>
        <a:lstStyle/>
        <a:p>
          <a:pPr rtl="1"/>
          <a:endParaRPr lang="fa-IR"/>
        </a:p>
      </dgm:t>
    </dgm:pt>
    <dgm:pt modelId="{9DC82D1E-B9F4-4879-8B83-1ACB3A82B48B}" type="sibTrans" cxnId="{8C9DA3F0-E2DD-48F4-8B77-9ACE837D85C4}">
      <dgm:prSet/>
      <dgm:spPr/>
      <dgm:t>
        <a:bodyPr/>
        <a:lstStyle/>
        <a:p>
          <a:pPr rtl="1"/>
          <a:endParaRPr lang="fa-IR"/>
        </a:p>
      </dgm:t>
    </dgm:pt>
    <dgm:pt modelId="{B0E6DF05-3AC3-4F15-93E5-FAB3D5B20FAB}" type="pres">
      <dgm:prSet presAssocID="{BA1BC9E5-973C-46D6-859F-9977C1BA2AF0}" presName="matrix" presStyleCnt="0">
        <dgm:presLayoutVars>
          <dgm:chMax val="1"/>
          <dgm:dir/>
          <dgm:resizeHandles val="exact"/>
        </dgm:presLayoutVars>
      </dgm:prSet>
      <dgm:spPr/>
      <dgm:t>
        <a:bodyPr/>
        <a:lstStyle/>
        <a:p>
          <a:pPr rtl="1"/>
          <a:endParaRPr lang="fa-IR"/>
        </a:p>
      </dgm:t>
    </dgm:pt>
    <dgm:pt modelId="{15FFB06A-9C0B-4F87-A955-0161AF9D6122}" type="pres">
      <dgm:prSet presAssocID="{BA1BC9E5-973C-46D6-859F-9977C1BA2AF0}" presName="diamond" presStyleLbl="bgShp" presStyleIdx="0" presStyleCnt="1"/>
      <dgm:spPr/>
    </dgm:pt>
    <dgm:pt modelId="{50F0CCAC-C2DC-4EE8-A791-4D01F57ACD0F}" type="pres">
      <dgm:prSet presAssocID="{BA1BC9E5-973C-46D6-859F-9977C1BA2AF0}" presName="quad1" presStyleLbl="node1" presStyleIdx="0" presStyleCnt="4">
        <dgm:presLayoutVars>
          <dgm:chMax val="0"/>
          <dgm:chPref val="0"/>
          <dgm:bulletEnabled val="1"/>
        </dgm:presLayoutVars>
      </dgm:prSet>
      <dgm:spPr/>
      <dgm:t>
        <a:bodyPr/>
        <a:lstStyle/>
        <a:p>
          <a:pPr rtl="1"/>
          <a:endParaRPr lang="fa-IR"/>
        </a:p>
      </dgm:t>
    </dgm:pt>
    <dgm:pt modelId="{63CB69CD-2EC6-4463-9B31-259986FB6393}" type="pres">
      <dgm:prSet presAssocID="{BA1BC9E5-973C-46D6-859F-9977C1BA2AF0}" presName="quad2" presStyleLbl="node1" presStyleIdx="1" presStyleCnt="4">
        <dgm:presLayoutVars>
          <dgm:chMax val="0"/>
          <dgm:chPref val="0"/>
          <dgm:bulletEnabled val="1"/>
        </dgm:presLayoutVars>
      </dgm:prSet>
      <dgm:spPr/>
      <dgm:t>
        <a:bodyPr/>
        <a:lstStyle/>
        <a:p>
          <a:pPr rtl="1"/>
          <a:endParaRPr lang="fa-IR"/>
        </a:p>
      </dgm:t>
    </dgm:pt>
    <dgm:pt modelId="{EB40AD97-E415-4960-B2F7-4120BD5C26A5}" type="pres">
      <dgm:prSet presAssocID="{BA1BC9E5-973C-46D6-859F-9977C1BA2AF0}" presName="quad3" presStyleLbl="node1" presStyleIdx="2" presStyleCnt="4">
        <dgm:presLayoutVars>
          <dgm:chMax val="0"/>
          <dgm:chPref val="0"/>
          <dgm:bulletEnabled val="1"/>
        </dgm:presLayoutVars>
      </dgm:prSet>
      <dgm:spPr/>
      <dgm:t>
        <a:bodyPr/>
        <a:lstStyle/>
        <a:p>
          <a:pPr rtl="1"/>
          <a:endParaRPr lang="fa-IR"/>
        </a:p>
      </dgm:t>
    </dgm:pt>
    <dgm:pt modelId="{191A88E2-9431-40C4-897C-0BF13A93B762}" type="pres">
      <dgm:prSet presAssocID="{BA1BC9E5-973C-46D6-859F-9977C1BA2AF0}" presName="quad4" presStyleLbl="node1" presStyleIdx="3" presStyleCnt="4">
        <dgm:presLayoutVars>
          <dgm:chMax val="0"/>
          <dgm:chPref val="0"/>
          <dgm:bulletEnabled val="1"/>
        </dgm:presLayoutVars>
      </dgm:prSet>
      <dgm:spPr/>
      <dgm:t>
        <a:bodyPr/>
        <a:lstStyle/>
        <a:p>
          <a:pPr rtl="1"/>
          <a:endParaRPr lang="fa-IR"/>
        </a:p>
      </dgm:t>
    </dgm:pt>
  </dgm:ptLst>
  <dgm:cxnLst>
    <dgm:cxn modelId="{5B540931-1EBF-4C94-B027-F06D714E2751}" srcId="{BA1BC9E5-973C-46D6-859F-9977C1BA2AF0}" destId="{15CF7082-B226-4124-B00D-B248F0A93663}" srcOrd="0" destOrd="0" parTransId="{EF49DFEE-EB24-408F-9314-3F7AFD2D8C6B}" sibTransId="{AB1AC812-F2FE-4BB2-B73F-C499BA0448ED}"/>
    <dgm:cxn modelId="{412B8D39-C668-4204-8EDA-9FA93A18E06C}" type="presOf" srcId="{BA1BC9E5-973C-46D6-859F-9977C1BA2AF0}" destId="{B0E6DF05-3AC3-4F15-93E5-FAB3D5B20FAB}" srcOrd="0" destOrd="0" presId="urn:microsoft.com/office/officeart/2005/8/layout/matrix3"/>
    <dgm:cxn modelId="{81F5B8E2-0DC7-4A27-B1BA-7FA2051C5B34}" srcId="{BA1BC9E5-973C-46D6-859F-9977C1BA2AF0}" destId="{8A73131D-8CC7-43FD-AC9A-6A79CC98BF39}" srcOrd="1" destOrd="0" parTransId="{3EAD60CA-0EA5-4FB3-8A1C-044FB28C72F6}" sibTransId="{46CD13D0-91C9-49FE-B3A3-4C89DAC60506}"/>
    <dgm:cxn modelId="{FEA8B697-455B-47D8-8E13-2663D1CE8B88}" type="presOf" srcId="{8A73131D-8CC7-43FD-AC9A-6A79CC98BF39}" destId="{63CB69CD-2EC6-4463-9B31-259986FB6393}" srcOrd="0" destOrd="0" presId="urn:microsoft.com/office/officeart/2005/8/layout/matrix3"/>
    <dgm:cxn modelId="{8C9DA3F0-E2DD-48F4-8B77-9ACE837D85C4}" srcId="{BA1BC9E5-973C-46D6-859F-9977C1BA2AF0}" destId="{3D430E12-8F76-49CE-B3C4-D68FE500F9FF}" srcOrd="3" destOrd="0" parTransId="{02313EB6-9C04-4FD9-9551-5BED7B33454B}" sibTransId="{9DC82D1E-B9F4-4879-8B83-1ACB3A82B48B}"/>
    <dgm:cxn modelId="{B6AEB1FC-EE79-4946-B910-A372A8EE243A}" type="presOf" srcId="{709D77A7-37D1-4B4B-A737-9CEDA99AD890}" destId="{EB40AD97-E415-4960-B2F7-4120BD5C26A5}" srcOrd="0" destOrd="0" presId="urn:microsoft.com/office/officeart/2005/8/layout/matrix3"/>
    <dgm:cxn modelId="{600A6C02-140C-47BC-843B-8B46C4A8D463}" type="presOf" srcId="{3D430E12-8F76-49CE-B3C4-D68FE500F9FF}" destId="{191A88E2-9431-40C4-897C-0BF13A93B762}" srcOrd="0" destOrd="0" presId="urn:microsoft.com/office/officeart/2005/8/layout/matrix3"/>
    <dgm:cxn modelId="{6240B30C-F937-43A5-8970-A206676CB177}" type="presOf" srcId="{15CF7082-B226-4124-B00D-B248F0A93663}" destId="{50F0CCAC-C2DC-4EE8-A791-4D01F57ACD0F}" srcOrd="0" destOrd="0" presId="urn:microsoft.com/office/officeart/2005/8/layout/matrix3"/>
    <dgm:cxn modelId="{8DBBB63A-2575-4D96-9A49-18138DB7BDC4}" srcId="{BA1BC9E5-973C-46D6-859F-9977C1BA2AF0}" destId="{709D77A7-37D1-4B4B-A737-9CEDA99AD890}" srcOrd="2" destOrd="0" parTransId="{80B8F53E-3F3A-471D-B4C5-F0E175725E11}" sibTransId="{8C843B06-D3D6-45F8-8DAB-960D59DEE530}"/>
    <dgm:cxn modelId="{AB622A0D-FBD8-4B0B-A0C5-BFC2297BF650}" type="presParOf" srcId="{B0E6DF05-3AC3-4F15-93E5-FAB3D5B20FAB}" destId="{15FFB06A-9C0B-4F87-A955-0161AF9D6122}" srcOrd="0" destOrd="0" presId="urn:microsoft.com/office/officeart/2005/8/layout/matrix3"/>
    <dgm:cxn modelId="{2B2BD140-591C-4F5C-8C58-E4B7BA892C45}" type="presParOf" srcId="{B0E6DF05-3AC3-4F15-93E5-FAB3D5B20FAB}" destId="{50F0CCAC-C2DC-4EE8-A791-4D01F57ACD0F}" srcOrd="1" destOrd="0" presId="urn:microsoft.com/office/officeart/2005/8/layout/matrix3"/>
    <dgm:cxn modelId="{080624C4-8CD1-4334-91E3-1BF696446C66}" type="presParOf" srcId="{B0E6DF05-3AC3-4F15-93E5-FAB3D5B20FAB}" destId="{63CB69CD-2EC6-4463-9B31-259986FB6393}" srcOrd="2" destOrd="0" presId="urn:microsoft.com/office/officeart/2005/8/layout/matrix3"/>
    <dgm:cxn modelId="{1F7A6AE8-8567-4C80-AF99-43FD254FA013}" type="presParOf" srcId="{B0E6DF05-3AC3-4F15-93E5-FAB3D5B20FAB}" destId="{EB40AD97-E415-4960-B2F7-4120BD5C26A5}" srcOrd="3" destOrd="0" presId="urn:microsoft.com/office/officeart/2005/8/layout/matrix3"/>
    <dgm:cxn modelId="{F4A6C3F9-A85A-4485-A924-0D14148645DC}" type="presParOf" srcId="{B0E6DF05-3AC3-4F15-93E5-FAB3D5B20FAB}" destId="{191A88E2-9431-40C4-897C-0BF13A93B762}"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0C16A6C-2A57-41A3-A8F5-59472A0EAC68}" type="doc">
      <dgm:prSet loTypeId="urn:microsoft.com/office/officeart/2005/8/layout/hList1" loCatId="list" qsTypeId="urn:microsoft.com/office/officeart/2005/8/quickstyle/3d2" qsCatId="3D" csTypeId="urn:microsoft.com/office/officeart/2005/8/colors/colorful1" csCatId="colorful"/>
      <dgm:spPr/>
      <dgm:t>
        <a:bodyPr/>
        <a:lstStyle/>
        <a:p>
          <a:pPr rtl="1"/>
          <a:endParaRPr lang="fa-IR"/>
        </a:p>
      </dgm:t>
    </dgm:pt>
    <dgm:pt modelId="{6A376AF5-B78B-4C0D-8E8F-9C64B5D7F7AA}">
      <dgm:prSet/>
      <dgm:spPr/>
      <dgm:t>
        <a:bodyPr/>
        <a:lstStyle/>
        <a:p>
          <a:pPr rtl="1"/>
          <a:r>
            <a:rPr lang="fa-IR" dirty="0" smtClean="0"/>
            <a:t>افزایش هزینه‌ها</a:t>
          </a:r>
          <a:endParaRPr lang="fa-IR" dirty="0"/>
        </a:p>
      </dgm:t>
    </dgm:pt>
    <dgm:pt modelId="{7B19E273-A881-4B3E-BB82-46CB51D41DCF}" type="parTrans" cxnId="{C270AAD2-3D1F-4611-9661-1E677604BB1C}">
      <dgm:prSet/>
      <dgm:spPr/>
      <dgm:t>
        <a:bodyPr/>
        <a:lstStyle/>
        <a:p>
          <a:pPr rtl="1"/>
          <a:endParaRPr lang="fa-IR"/>
        </a:p>
      </dgm:t>
    </dgm:pt>
    <dgm:pt modelId="{967423FC-AD52-4186-9A2C-6D3A076C09E5}" type="sibTrans" cxnId="{C270AAD2-3D1F-4611-9661-1E677604BB1C}">
      <dgm:prSet/>
      <dgm:spPr/>
      <dgm:t>
        <a:bodyPr/>
        <a:lstStyle/>
        <a:p>
          <a:pPr rtl="1"/>
          <a:endParaRPr lang="fa-IR"/>
        </a:p>
      </dgm:t>
    </dgm:pt>
    <dgm:pt modelId="{C3C2090C-C258-4BD3-875B-22CE90E4C025}">
      <dgm:prSet/>
      <dgm:spPr/>
      <dgm:t>
        <a:bodyPr/>
        <a:lstStyle/>
        <a:p>
          <a:pPr rtl="1"/>
          <a:r>
            <a:rPr lang="fa-IR" dirty="0" smtClean="0">
              <a:latin typeface="Arial Unicode MS" pitchFamily="34" charset="-128"/>
              <a:ea typeface="Arial Unicode MS" pitchFamily="34" charset="-128"/>
              <a:cs typeface="Arial Unicode MS" pitchFamily="34" charset="-128"/>
            </a:rPr>
            <a:t>سهم انرژی از کل هزینه‌ها، 17 درصد</a:t>
          </a:r>
          <a:endParaRPr lang="fa-IR" dirty="0">
            <a:latin typeface="Arial Unicode MS" pitchFamily="34" charset="-128"/>
            <a:ea typeface="Arial Unicode MS" pitchFamily="34" charset="-128"/>
            <a:cs typeface="Arial Unicode MS" pitchFamily="34" charset="-128"/>
          </a:endParaRPr>
        </a:p>
      </dgm:t>
    </dgm:pt>
    <dgm:pt modelId="{59C265E6-6E6D-4B48-BACB-03D69423CFAA}" type="parTrans" cxnId="{F4278B12-246B-4CE8-8803-814FF6E4AC96}">
      <dgm:prSet/>
      <dgm:spPr/>
      <dgm:t>
        <a:bodyPr/>
        <a:lstStyle/>
        <a:p>
          <a:pPr rtl="1"/>
          <a:endParaRPr lang="fa-IR"/>
        </a:p>
      </dgm:t>
    </dgm:pt>
    <dgm:pt modelId="{DD35196F-E9A0-4BF7-BB4F-8E7B30DC6454}" type="sibTrans" cxnId="{F4278B12-246B-4CE8-8803-814FF6E4AC96}">
      <dgm:prSet/>
      <dgm:spPr/>
      <dgm:t>
        <a:bodyPr/>
        <a:lstStyle/>
        <a:p>
          <a:pPr rtl="1"/>
          <a:endParaRPr lang="fa-IR"/>
        </a:p>
      </dgm:t>
    </dgm:pt>
    <dgm:pt modelId="{B322A51B-6DDD-4F85-9AC8-3CCB3AD8DBAE}">
      <dgm:prSet/>
      <dgm:spPr/>
      <dgm:t>
        <a:bodyPr/>
        <a:lstStyle/>
        <a:p>
          <a:pPr rtl="1"/>
          <a:r>
            <a:rPr lang="fa-IR" dirty="0" smtClean="0">
              <a:latin typeface="Arial Unicode MS" pitchFamily="34" charset="-128"/>
              <a:ea typeface="Arial Unicode MS" pitchFamily="34" charset="-128"/>
              <a:cs typeface="Arial Unicode MS" pitchFamily="34" charset="-128"/>
            </a:rPr>
            <a:t>هزینۀ انرژی در سال 1387، 42 میلیارد ریال</a:t>
          </a:r>
          <a:endParaRPr lang="fa-IR" dirty="0">
            <a:latin typeface="Arial Unicode MS" pitchFamily="34" charset="-128"/>
            <a:ea typeface="Arial Unicode MS" pitchFamily="34" charset="-128"/>
            <a:cs typeface="Arial Unicode MS" pitchFamily="34" charset="-128"/>
          </a:endParaRPr>
        </a:p>
      </dgm:t>
    </dgm:pt>
    <dgm:pt modelId="{1D495390-21A6-4930-A15F-1ACD95ED1358}" type="parTrans" cxnId="{09CCDD4C-0DEB-4E98-9822-12BAA0FB5CCB}">
      <dgm:prSet/>
      <dgm:spPr/>
      <dgm:t>
        <a:bodyPr/>
        <a:lstStyle/>
        <a:p>
          <a:pPr rtl="1"/>
          <a:endParaRPr lang="fa-IR"/>
        </a:p>
      </dgm:t>
    </dgm:pt>
    <dgm:pt modelId="{600B776A-51C4-4AAA-8B81-06A18F25FB6A}" type="sibTrans" cxnId="{09CCDD4C-0DEB-4E98-9822-12BAA0FB5CCB}">
      <dgm:prSet/>
      <dgm:spPr/>
      <dgm:t>
        <a:bodyPr/>
        <a:lstStyle/>
        <a:p>
          <a:pPr rtl="1"/>
          <a:endParaRPr lang="fa-IR"/>
        </a:p>
      </dgm:t>
    </dgm:pt>
    <dgm:pt modelId="{A4DE398D-C86F-4C8A-9D60-ABA462F2AE9C}">
      <dgm:prSet/>
      <dgm:spPr/>
      <dgm:t>
        <a:bodyPr/>
        <a:lstStyle/>
        <a:p>
          <a:pPr rtl="1"/>
          <a:r>
            <a:rPr lang="fa-IR" dirty="0" smtClean="0">
              <a:latin typeface="Arial Unicode MS" pitchFamily="34" charset="-128"/>
              <a:ea typeface="Arial Unicode MS" pitchFamily="34" charset="-128"/>
              <a:cs typeface="Arial Unicode MS" pitchFamily="34" charset="-128"/>
            </a:rPr>
            <a:t>برآورد هزینۀ انرژی در سال 1388، 40 میلیارد ریال</a:t>
          </a:r>
          <a:endParaRPr lang="fa-IR" dirty="0">
            <a:latin typeface="Arial Unicode MS" pitchFamily="34" charset="-128"/>
            <a:ea typeface="Arial Unicode MS" pitchFamily="34" charset="-128"/>
            <a:cs typeface="Arial Unicode MS" pitchFamily="34" charset="-128"/>
          </a:endParaRPr>
        </a:p>
      </dgm:t>
    </dgm:pt>
    <dgm:pt modelId="{7E682F01-EF78-460F-9241-D32B95EC9727}" type="parTrans" cxnId="{343F6E6A-EBFD-425F-8BB7-06C2B1A5E471}">
      <dgm:prSet/>
      <dgm:spPr/>
      <dgm:t>
        <a:bodyPr/>
        <a:lstStyle/>
        <a:p>
          <a:pPr rtl="1"/>
          <a:endParaRPr lang="fa-IR"/>
        </a:p>
      </dgm:t>
    </dgm:pt>
    <dgm:pt modelId="{FF40D03C-B7C3-4ECF-AFDF-513720A5643D}" type="sibTrans" cxnId="{343F6E6A-EBFD-425F-8BB7-06C2B1A5E471}">
      <dgm:prSet/>
      <dgm:spPr/>
      <dgm:t>
        <a:bodyPr/>
        <a:lstStyle/>
        <a:p>
          <a:pPr rtl="1"/>
          <a:endParaRPr lang="fa-IR"/>
        </a:p>
      </dgm:t>
    </dgm:pt>
    <dgm:pt modelId="{90E51F26-BF42-4407-AF76-D4167D62B6A8}">
      <dgm:prSet/>
      <dgm:spPr/>
      <dgm:t>
        <a:bodyPr/>
        <a:lstStyle/>
        <a:p>
          <a:pPr rtl="1"/>
          <a:r>
            <a:rPr lang="fa-IR" dirty="0" smtClean="0">
              <a:latin typeface="Arial Unicode MS" pitchFamily="34" charset="-128"/>
              <a:ea typeface="Arial Unicode MS" pitchFamily="34" charset="-128"/>
              <a:cs typeface="Arial Unicode MS" pitchFamily="34" charset="-128"/>
            </a:rPr>
            <a:t>برآورد افزایش در سال اول، 80 میلیارد ریال</a:t>
          </a:r>
          <a:endParaRPr lang="fa-IR" dirty="0">
            <a:latin typeface="Arial Unicode MS" pitchFamily="34" charset="-128"/>
            <a:ea typeface="Arial Unicode MS" pitchFamily="34" charset="-128"/>
            <a:cs typeface="Arial Unicode MS" pitchFamily="34" charset="-128"/>
          </a:endParaRPr>
        </a:p>
      </dgm:t>
    </dgm:pt>
    <dgm:pt modelId="{E778BCD8-EEEA-4BC9-8E0E-3AACB3EA9DA5}" type="parTrans" cxnId="{0368EB06-3581-414F-8943-86BF3D320C54}">
      <dgm:prSet/>
      <dgm:spPr/>
      <dgm:t>
        <a:bodyPr/>
        <a:lstStyle/>
        <a:p>
          <a:pPr rtl="1"/>
          <a:endParaRPr lang="fa-IR"/>
        </a:p>
      </dgm:t>
    </dgm:pt>
    <dgm:pt modelId="{264A9838-A1BC-419A-B1BB-FDB63F18ED36}" type="sibTrans" cxnId="{0368EB06-3581-414F-8943-86BF3D320C54}">
      <dgm:prSet/>
      <dgm:spPr/>
      <dgm:t>
        <a:bodyPr/>
        <a:lstStyle/>
        <a:p>
          <a:pPr rtl="1"/>
          <a:endParaRPr lang="fa-IR"/>
        </a:p>
      </dgm:t>
    </dgm:pt>
    <dgm:pt modelId="{D60B4AB8-EFDD-459C-8AF0-2A93606585D7}">
      <dgm:prSet/>
      <dgm:spPr/>
      <dgm:t>
        <a:bodyPr/>
        <a:lstStyle/>
        <a:p>
          <a:pPr rtl="1"/>
          <a:r>
            <a:rPr lang="fa-IR" dirty="0" smtClean="0">
              <a:latin typeface="Arial Unicode MS" pitchFamily="34" charset="-128"/>
              <a:ea typeface="Arial Unicode MS" pitchFamily="34" charset="-128"/>
              <a:cs typeface="Arial Unicode MS" pitchFamily="34" charset="-128"/>
            </a:rPr>
            <a:t>اگر افزایش یک باره باشد، 240 میلیارد ریال</a:t>
          </a:r>
          <a:endParaRPr lang="fa-IR" dirty="0">
            <a:latin typeface="Arial Unicode MS" pitchFamily="34" charset="-128"/>
            <a:ea typeface="Arial Unicode MS" pitchFamily="34" charset="-128"/>
            <a:cs typeface="Arial Unicode MS" pitchFamily="34" charset="-128"/>
          </a:endParaRPr>
        </a:p>
      </dgm:t>
    </dgm:pt>
    <dgm:pt modelId="{48D0BE1C-2220-4FF5-BEA3-99B8FB57F12E}" type="parTrans" cxnId="{98621B5A-B166-4ADC-BA19-FF5794505B95}">
      <dgm:prSet/>
      <dgm:spPr/>
      <dgm:t>
        <a:bodyPr/>
        <a:lstStyle/>
        <a:p>
          <a:pPr rtl="1"/>
          <a:endParaRPr lang="fa-IR"/>
        </a:p>
      </dgm:t>
    </dgm:pt>
    <dgm:pt modelId="{9D397C0B-4BBD-4577-ADBB-F821EB8ECE84}" type="sibTrans" cxnId="{98621B5A-B166-4ADC-BA19-FF5794505B95}">
      <dgm:prSet/>
      <dgm:spPr/>
      <dgm:t>
        <a:bodyPr/>
        <a:lstStyle/>
        <a:p>
          <a:pPr rtl="1"/>
          <a:endParaRPr lang="fa-IR"/>
        </a:p>
      </dgm:t>
    </dgm:pt>
    <dgm:pt modelId="{CC557021-BB2F-400A-8BC8-A1332B720FBD}" type="pres">
      <dgm:prSet presAssocID="{70C16A6C-2A57-41A3-A8F5-59472A0EAC68}" presName="Name0" presStyleCnt="0">
        <dgm:presLayoutVars>
          <dgm:dir/>
          <dgm:animLvl val="lvl"/>
          <dgm:resizeHandles val="exact"/>
        </dgm:presLayoutVars>
      </dgm:prSet>
      <dgm:spPr/>
      <dgm:t>
        <a:bodyPr/>
        <a:lstStyle/>
        <a:p>
          <a:pPr rtl="1"/>
          <a:endParaRPr lang="fa-IR"/>
        </a:p>
      </dgm:t>
    </dgm:pt>
    <dgm:pt modelId="{52D29F15-49B8-459E-83E8-848669FE2693}" type="pres">
      <dgm:prSet presAssocID="{6A376AF5-B78B-4C0D-8E8F-9C64B5D7F7AA}" presName="composite" presStyleCnt="0"/>
      <dgm:spPr/>
    </dgm:pt>
    <dgm:pt modelId="{F96217B9-151B-4C06-85B0-DBBF623B2FD7}" type="pres">
      <dgm:prSet presAssocID="{6A376AF5-B78B-4C0D-8E8F-9C64B5D7F7AA}" presName="parTx" presStyleLbl="alignNode1" presStyleIdx="0" presStyleCnt="1">
        <dgm:presLayoutVars>
          <dgm:chMax val="0"/>
          <dgm:chPref val="0"/>
          <dgm:bulletEnabled val="1"/>
        </dgm:presLayoutVars>
      </dgm:prSet>
      <dgm:spPr/>
      <dgm:t>
        <a:bodyPr/>
        <a:lstStyle/>
        <a:p>
          <a:pPr rtl="1"/>
          <a:endParaRPr lang="fa-IR"/>
        </a:p>
      </dgm:t>
    </dgm:pt>
    <dgm:pt modelId="{B9E994DB-5AE8-4AB5-9841-1B78AC544095}" type="pres">
      <dgm:prSet presAssocID="{6A376AF5-B78B-4C0D-8E8F-9C64B5D7F7AA}" presName="desTx" presStyleLbl="alignAccFollowNode1" presStyleIdx="0" presStyleCnt="1">
        <dgm:presLayoutVars>
          <dgm:bulletEnabled val="1"/>
        </dgm:presLayoutVars>
      </dgm:prSet>
      <dgm:spPr/>
      <dgm:t>
        <a:bodyPr/>
        <a:lstStyle/>
        <a:p>
          <a:pPr rtl="1"/>
          <a:endParaRPr lang="fa-IR"/>
        </a:p>
      </dgm:t>
    </dgm:pt>
  </dgm:ptLst>
  <dgm:cxnLst>
    <dgm:cxn modelId="{9761B5EB-3895-4B5E-9C60-E1B9D6277CBA}" type="presOf" srcId="{6A376AF5-B78B-4C0D-8E8F-9C64B5D7F7AA}" destId="{F96217B9-151B-4C06-85B0-DBBF623B2FD7}" srcOrd="0" destOrd="0" presId="urn:microsoft.com/office/officeart/2005/8/layout/hList1"/>
    <dgm:cxn modelId="{0368EB06-3581-414F-8943-86BF3D320C54}" srcId="{6A376AF5-B78B-4C0D-8E8F-9C64B5D7F7AA}" destId="{90E51F26-BF42-4407-AF76-D4167D62B6A8}" srcOrd="3" destOrd="0" parTransId="{E778BCD8-EEEA-4BC9-8E0E-3AACB3EA9DA5}" sibTransId="{264A9838-A1BC-419A-B1BB-FDB63F18ED36}"/>
    <dgm:cxn modelId="{98621B5A-B166-4ADC-BA19-FF5794505B95}" srcId="{6A376AF5-B78B-4C0D-8E8F-9C64B5D7F7AA}" destId="{D60B4AB8-EFDD-459C-8AF0-2A93606585D7}" srcOrd="4" destOrd="0" parTransId="{48D0BE1C-2220-4FF5-BEA3-99B8FB57F12E}" sibTransId="{9D397C0B-4BBD-4577-ADBB-F821EB8ECE84}"/>
    <dgm:cxn modelId="{38DAEB6A-C8D4-4BC0-A1B7-EBE560421731}" type="presOf" srcId="{C3C2090C-C258-4BD3-875B-22CE90E4C025}" destId="{B9E994DB-5AE8-4AB5-9841-1B78AC544095}" srcOrd="0" destOrd="0" presId="urn:microsoft.com/office/officeart/2005/8/layout/hList1"/>
    <dgm:cxn modelId="{C9C9E3E9-047F-475F-9799-38E6D30C86AE}" type="presOf" srcId="{A4DE398D-C86F-4C8A-9D60-ABA462F2AE9C}" destId="{B9E994DB-5AE8-4AB5-9841-1B78AC544095}" srcOrd="0" destOrd="2" presId="urn:microsoft.com/office/officeart/2005/8/layout/hList1"/>
    <dgm:cxn modelId="{0EEE04A7-850A-4087-9F94-6CB3EB63B462}" type="presOf" srcId="{90E51F26-BF42-4407-AF76-D4167D62B6A8}" destId="{B9E994DB-5AE8-4AB5-9841-1B78AC544095}" srcOrd="0" destOrd="3" presId="urn:microsoft.com/office/officeart/2005/8/layout/hList1"/>
    <dgm:cxn modelId="{F205CBFC-87A7-4E47-ABB7-0C1A7372AC01}" type="presOf" srcId="{B322A51B-6DDD-4F85-9AC8-3CCB3AD8DBAE}" destId="{B9E994DB-5AE8-4AB5-9841-1B78AC544095}" srcOrd="0" destOrd="1" presId="urn:microsoft.com/office/officeart/2005/8/layout/hList1"/>
    <dgm:cxn modelId="{09CCDD4C-0DEB-4E98-9822-12BAA0FB5CCB}" srcId="{6A376AF5-B78B-4C0D-8E8F-9C64B5D7F7AA}" destId="{B322A51B-6DDD-4F85-9AC8-3CCB3AD8DBAE}" srcOrd="1" destOrd="0" parTransId="{1D495390-21A6-4930-A15F-1ACD95ED1358}" sibTransId="{600B776A-51C4-4AAA-8B81-06A18F25FB6A}"/>
    <dgm:cxn modelId="{F4278B12-246B-4CE8-8803-814FF6E4AC96}" srcId="{6A376AF5-B78B-4C0D-8E8F-9C64B5D7F7AA}" destId="{C3C2090C-C258-4BD3-875B-22CE90E4C025}" srcOrd="0" destOrd="0" parTransId="{59C265E6-6E6D-4B48-BACB-03D69423CFAA}" sibTransId="{DD35196F-E9A0-4BF7-BB4F-8E7B30DC6454}"/>
    <dgm:cxn modelId="{343F6E6A-EBFD-425F-8BB7-06C2B1A5E471}" srcId="{6A376AF5-B78B-4C0D-8E8F-9C64B5D7F7AA}" destId="{A4DE398D-C86F-4C8A-9D60-ABA462F2AE9C}" srcOrd="2" destOrd="0" parTransId="{7E682F01-EF78-460F-9241-D32B95EC9727}" sibTransId="{FF40D03C-B7C3-4ECF-AFDF-513720A5643D}"/>
    <dgm:cxn modelId="{9086001C-F90E-4040-BE29-826809DA8D7C}" type="presOf" srcId="{D60B4AB8-EFDD-459C-8AF0-2A93606585D7}" destId="{B9E994DB-5AE8-4AB5-9841-1B78AC544095}" srcOrd="0" destOrd="4" presId="urn:microsoft.com/office/officeart/2005/8/layout/hList1"/>
    <dgm:cxn modelId="{3984420D-C4BE-4EC3-BBD2-43788AD46415}" type="presOf" srcId="{70C16A6C-2A57-41A3-A8F5-59472A0EAC68}" destId="{CC557021-BB2F-400A-8BC8-A1332B720FBD}" srcOrd="0" destOrd="0" presId="urn:microsoft.com/office/officeart/2005/8/layout/hList1"/>
    <dgm:cxn modelId="{C270AAD2-3D1F-4611-9661-1E677604BB1C}" srcId="{70C16A6C-2A57-41A3-A8F5-59472A0EAC68}" destId="{6A376AF5-B78B-4C0D-8E8F-9C64B5D7F7AA}" srcOrd="0" destOrd="0" parTransId="{7B19E273-A881-4B3E-BB82-46CB51D41DCF}" sibTransId="{967423FC-AD52-4186-9A2C-6D3A076C09E5}"/>
    <dgm:cxn modelId="{4612D7A4-8F2D-4557-8F19-43959814941B}" type="presParOf" srcId="{CC557021-BB2F-400A-8BC8-A1332B720FBD}" destId="{52D29F15-49B8-459E-83E8-848669FE2693}" srcOrd="0" destOrd="0" presId="urn:microsoft.com/office/officeart/2005/8/layout/hList1"/>
    <dgm:cxn modelId="{6E2A2CFF-06E8-4B6D-8AB0-EE1823D0CBD0}" type="presParOf" srcId="{52D29F15-49B8-459E-83E8-848669FE2693}" destId="{F96217B9-151B-4C06-85B0-DBBF623B2FD7}" srcOrd="0" destOrd="0" presId="urn:microsoft.com/office/officeart/2005/8/layout/hList1"/>
    <dgm:cxn modelId="{5251689F-74CF-4B38-966D-AE7AD6FFD90D}" type="presParOf" srcId="{52D29F15-49B8-459E-83E8-848669FE2693}" destId="{B9E994DB-5AE8-4AB5-9841-1B78AC544095}"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7224921-9064-471C-AA80-DEB4385E507A}" type="doc">
      <dgm:prSet loTypeId="urn:microsoft.com/office/officeart/2005/8/layout/arrow5" loCatId="relationship" qsTypeId="urn:microsoft.com/office/officeart/2005/8/quickstyle/simple5" qsCatId="simple" csTypeId="urn:microsoft.com/office/officeart/2005/8/colors/colorful1" csCatId="colorful"/>
      <dgm:spPr/>
      <dgm:t>
        <a:bodyPr/>
        <a:lstStyle/>
        <a:p>
          <a:pPr rtl="1"/>
          <a:endParaRPr lang="fa-IR"/>
        </a:p>
      </dgm:t>
    </dgm:pt>
    <dgm:pt modelId="{9633A2CA-9DC5-4E4C-B2CA-C7446AE23CB7}">
      <dgm:prSet custT="1"/>
      <dgm:spPr/>
      <dgm:t>
        <a:bodyPr/>
        <a:lstStyle/>
        <a:p>
          <a:pPr rtl="1"/>
          <a:r>
            <a:rPr lang="fa-IR" sz="3200" dirty="0" smtClean="0">
              <a:latin typeface="Arial Unicode MS" pitchFamily="34" charset="-128"/>
              <a:ea typeface="Arial Unicode MS" pitchFamily="34" charset="-128"/>
              <a:cs typeface="Arial Unicode MS" pitchFamily="34" charset="-128"/>
            </a:rPr>
            <a:t>بروز مشکل سرمایه در گردش</a:t>
          </a:r>
          <a:endParaRPr lang="fa-IR" sz="3200" dirty="0">
            <a:latin typeface="Arial Unicode MS" pitchFamily="34" charset="-128"/>
            <a:ea typeface="Arial Unicode MS" pitchFamily="34" charset="-128"/>
            <a:cs typeface="Arial Unicode MS" pitchFamily="34" charset="-128"/>
          </a:endParaRPr>
        </a:p>
      </dgm:t>
    </dgm:pt>
    <dgm:pt modelId="{5936CE85-1365-4198-B92E-FB93E64B40BF}" type="parTrans" cxnId="{BDA01CEB-6813-4EBD-961C-01BF8E79C29E}">
      <dgm:prSet/>
      <dgm:spPr/>
      <dgm:t>
        <a:bodyPr/>
        <a:lstStyle/>
        <a:p>
          <a:pPr rtl="1"/>
          <a:endParaRPr lang="fa-IR"/>
        </a:p>
      </dgm:t>
    </dgm:pt>
    <dgm:pt modelId="{0D33F940-71E2-403F-A2CC-44EDCA16AC07}" type="sibTrans" cxnId="{BDA01CEB-6813-4EBD-961C-01BF8E79C29E}">
      <dgm:prSet/>
      <dgm:spPr/>
      <dgm:t>
        <a:bodyPr/>
        <a:lstStyle/>
        <a:p>
          <a:pPr rtl="1"/>
          <a:endParaRPr lang="fa-IR"/>
        </a:p>
      </dgm:t>
    </dgm:pt>
    <dgm:pt modelId="{E57240BC-6637-4FC0-B09D-7F84F5999EE9}" type="pres">
      <dgm:prSet presAssocID="{E7224921-9064-471C-AA80-DEB4385E507A}" presName="diagram" presStyleCnt="0">
        <dgm:presLayoutVars>
          <dgm:dir/>
          <dgm:resizeHandles val="exact"/>
        </dgm:presLayoutVars>
      </dgm:prSet>
      <dgm:spPr/>
      <dgm:t>
        <a:bodyPr/>
        <a:lstStyle/>
        <a:p>
          <a:pPr rtl="1"/>
          <a:endParaRPr lang="fa-IR"/>
        </a:p>
      </dgm:t>
    </dgm:pt>
    <dgm:pt modelId="{64586818-2FC9-405F-81BD-3A2CD09144CE}" type="pres">
      <dgm:prSet presAssocID="{9633A2CA-9DC5-4E4C-B2CA-C7446AE23CB7}" presName="arrow" presStyleLbl="node1" presStyleIdx="0" presStyleCnt="1">
        <dgm:presLayoutVars>
          <dgm:bulletEnabled val="1"/>
        </dgm:presLayoutVars>
      </dgm:prSet>
      <dgm:spPr>
        <a:prstGeom prst="star24">
          <a:avLst/>
        </a:prstGeom>
      </dgm:spPr>
      <dgm:t>
        <a:bodyPr/>
        <a:lstStyle/>
        <a:p>
          <a:pPr rtl="1"/>
          <a:endParaRPr lang="fa-IR"/>
        </a:p>
      </dgm:t>
    </dgm:pt>
  </dgm:ptLst>
  <dgm:cxnLst>
    <dgm:cxn modelId="{B8066CA3-FA13-4F58-84A0-60F130ED5A0F}" type="presOf" srcId="{9633A2CA-9DC5-4E4C-B2CA-C7446AE23CB7}" destId="{64586818-2FC9-405F-81BD-3A2CD09144CE}" srcOrd="0" destOrd="0" presId="urn:microsoft.com/office/officeart/2005/8/layout/arrow5"/>
    <dgm:cxn modelId="{27E0B38D-4A9A-41F0-AF59-1EF7FE5A6A34}" type="presOf" srcId="{E7224921-9064-471C-AA80-DEB4385E507A}" destId="{E57240BC-6637-4FC0-B09D-7F84F5999EE9}" srcOrd="0" destOrd="0" presId="urn:microsoft.com/office/officeart/2005/8/layout/arrow5"/>
    <dgm:cxn modelId="{BDA01CEB-6813-4EBD-961C-01BF8E79C29E}" srcId="{E7224921-9064-471C-AA80-DEB4385E507A}" destId="{9633A2CA-9DC5-4E4C-B2CA-C7446AE23CB7}" srcOrd="0" destOrd="0" parTransId="{5936CE85-1365-4198-B92E-FB93E64B40BF}" sibTransId="{0D33F940-71E2-403F-A2CC-44EDCA16AC07}"/>
    <dgm:cxn modelId="{7F6B4A3D-9DEE-40AC-996A-098F40ADAEEF}" type="presParOf" srcId="{E57240BC-6637-4FC0-B09D-7F84F5999EE9}" destId="{64586818-2FC9-405F-81BD-3A2CD09144CE}" srcOrd="0" destOrd="0" presId="urn:microsoft.com/office/officeart/2005/8/layout/arrow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E2CB071-FE90-4C8A-92AF-C21B6CDE78F0}"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pPr rtl="1"/>
          <a:endParaRPr lang="fa-IR"/>
        </a:p>
      </dgm:t>
    </dgm:pt>
    <dgm:pt modelId="{A91E70C0-32A2-4E3D-A5E4-1B205A0FBE2A}">
      <dgm:prSet/>
      <dgm:spPr/>
      <dgm:t>
        <a:bodyPr/>
        <a:lstStyle/>
        <a:p>
          <a:pPr rtl="1"/>
          <a:r>
            <a:rPr lang="fa-IR" dirty="0" smtClean="0"/>
            <a:t>90 درصد</a:t>
          </a:r>
          <a:endParaRPr lang="fa-IR" dirty="0"/>
        </a:p>
      </dgm:t>
    </dgm:pt>
    <dgm:pt modelId="{157EEC38-82F0-4C64-86B0-8801959AE7F1}" type="parTrans" cxnId="{FFA134EE-E6C0-4494-BAD0-D7556082348F}">
      <dgm:prSet/>
      <dgm:spPr/>
      <dgm:t>
        <a:bodyPr/>
        <a:lstStyle/>
        <a:p>
          <a:pPr rtl="1"/>
          <a:endParaRPr lang="fa-IR"/>
        </a:p>
      </dgm:t>
    </dgm:pt>
    <dgm:pt modelId="{EB0CA8E8-F74D-446F-A394-631BA2991C8E}" type="sibTrans" cxnId="{FFA134EE-E6C0-4494-BAD0-D7556082348F}">
      <dgm:prSet/>
      <dgm:spPr/>
      <dgm:t>
        <a:bodyPr/>
        <a:lstStyle/>
        <a:p>
          <a:pPr rtl="1"/>
          <a:endParaRPr lang="fa-IR"/>
        </a:p>
      </dgm:t>
    </dgm:pt>
    <dgm:pt modelId="{5C070C38-987A-4F40-9618-F8EECC22B74F}">
      <dgm:prSet/>
      <dgm:spPr/>
      <dgm:t>
        <a:bodyPr/>
        <a:lstStyle/>
        <a:p>
          <a:pPr rtl="1"/>
          <a:r>
            <a:rPr lang="fa-IR" dirty="0" smtClean="0"/>
            <a:t>قیمت بنزین، گازوئیل، نفت کوره و نفت سفید</a:t>
          </a:r>
          <a:endParaRPr lang="fa-IR" dirty="0"/>
        </a:p>
      </dgm:t>
    </dgm:pt>
    <dgm:pt modelId="{DAAD115B-74E9-482F-8580-DD5B4DBBBAE6}" type="parTrans" cxnId="{17DDFBA9-88DF-4150-AC57-49C0F5BAB40B}">
      <dgm:prSet/>
      <dgm:spPr/>
      <dgm:t>
        <a:bodyPr/>
        <a:lstStyle/>
        <a:p>
          <a:pPr rtl="1"/>
          <a:endParaRPr lang="fa-IR"/>
        </a:p>
      </dgm:t>
    </dgm:pt>
    <dgm:pt modelId="{25B12F56-E4E0-466E-BD81-1E9493C480CE}" type="sibTrans" cxnId="{17DDFBA9-88DF-4150-AC57-49C0F5BAB40B}">
      <dgm:prSet/>
      <dgm:spPr/>
      <dgm:t>
        <a:bodyPr/>
        <a:lstStyle/>
        <a:p>
          <a:pPr rtl="1"/>
          <a:endParaRPr lang="fa-IR"/>
        </a:p>
      </dgm:t>
    </dgm:pt>
    <dgm:pt modelId="{C60EA526-1369-492F-A025-410CFC9B7445}">
      <dgm:prSet/>
      <dgm:spPr/>
      <dgm:t>
        <a:bodyPr/>
        <a:lstStyle/>
        <a:p>
          <a:pPr rtl="1"/>
          <a:r>
            <a:rPr lang="fa-IR" dirty="0" smtClean="0"/>
            <a:t>45 درصد</a:t>
          </a:r>
          <a:endParaRPr lang="fa-IR" dirty="0"/>
        </a:p>
      </dgm:t>
    </dgm:pt>
    <dgm:pt modelId="{9B8E9EE0-911A-4C96-BCF5-CA4BB41C9991}" type="parTrans" cxnId="{7B92ACC2-AC66-4235-B3B2-38D25784C69D}">
      <dgm:prSet/>
      <dgm:spPr/>
      <dgm:t>
        <a:bodyPr/>
        <a:lstStyle/>
        <a:p>
          <a:pPr rtl="1"/>
          <a:endParaRPr lang="fa-IR"/>
        </a:p>
      </dgm:t>
    </dgm:pt>
    <dgm:pt modelId="{152A27D9-0BAB-4304-BF43-6B13D4D02626}" type="sibTrans" cxnId="{7B92ACC2-AC66-4235-B3B2-38D25784C69D}">
      <dgm:prSet/>
      <dgm:spPr/>
      <dgm:t>
        <a:bodyPr/>
        <a:lstStyle/>
        <a:p>
          <a:pPr rtl="1"/>
          <a:endParaRPr lang="fa-IR"/>
        </a:p>
      </dgm:t>
    </dgm:pt>
    <dgm:pt modelId="{B93DBBC8-7904-4B40-B23A-9B6294088ED5}">
      <dgm:prSet/>
      <dgm:spPr/>
      <dgm:t>
        <a:bodyPr/>
        <a:lstStyle/>
        <a:p>
          <a:pPr rtl="1"/>
          <a:r>
            <a:rPr lang="fa-IR" dirty="0" smtClean="0"/>
            <a:t>قیمت گاز صادراتی و 1000 تومان برای دلار</a:t>
          </a:r>
          <a:endParaRPr lang="fa-IR" dirty="0"/>
        </a:p>
      </dgm:t>
    </dgm:pt>
    <dgm:pt modelId="{8B35C2C0-C308-422B-AAE3-82FAA874F181}" type="parTrans" cxnId="{ED9493B3-237A-46FB-94B2-D03FB11CE6BC}">
      <dgm:prSet/>
      <dgm:spPr/>
      <dgm:t>
        <a:bodyPr/>
        <a:lstStyle/>
        <a:p>
          <a:pPr rtl="1"/>
          <a:endParaRPr lang="fa-IR"/>
        </a:p>
      </dgm:t>
    </dgm:pt>
    <dgm:pt modelId="{7D97005E-90AE-4A1B-8990-F746F1F5F72B}" type="sibTrans" cxnId="{ED9493B3-237A-46FB-94B2-D03FB11CE6BC}">
      <dgm:prSet/>
      <dgm:spPr/>
      <dgm:t>
        <a:bodyPr/>
        <a:lstStyle/>
        <a:p>
          <a:pPr rtl="1"/>
          <a:endParaRPr lang="fa-IR"/>
        </a:p>
      </dgm:t>
    </dgm:pt>
    <dgm:pt modelId="{172859A0-F23E-4F23-AD03-4330359EB5AD}">
      <dgm:prSet/>
      <dgm:spPr/>
      <dgm:t>
        <a:bodyPr/>
        <a:lstStyle/>
        <a:p>
          <a:pPr rtl="1"/>
          <a:r>
            <a:rPr lang="fa-IR" dirty="0" smtClean="0"/>
            <a:t>رقم کل تا 60 هزار میلیارد تومان برآورد شده است.</a:t>
          </a:r>
          <a:endParaRPr lang="fa-IR" dirty="0"/>
        </a:p>
      </dgm:t>
    </dgm:pt>
    <dgm:pt modelId="{D6115C6B-4FC6-424E-9D8C-86B3E3C8C317}" type="parTrans" cxnId="{755481F7-69AD-4CFB-8ECB-CB3235E877DD}">
      <dgm:prSet/>
      <dgm:spPr/>
      <dgm:t>
        <a:bodyPr/>
        <a:lstStyle/>
        <a:p>
          <a:pPr rtl="1"/>
          <a:endParaRPr lang="fa-IR"/>
        </a:p>
      </dgm:t>
    </dgm:pt>
    <dgm:pt modelId="{8C64BB1F-81DB-4FAD-AFBC-A7BF13001FBF}" type="sibTrans" cxnId="{755481F7-69AD-4CFB-8ECB-CB3235E877DD}">
      <dgm:prSet/>
      <dgm:spPr/>
      <dgm:t>
        <a:bodyPr/>
        <a:lstStyle/>
        <a:p>
          <a:pPr rtl="1"/>
          <a:endParaRPr lang="fa-IR"/>
        </a:p>
      </dgm:t>
    </dgm:pt>
    <dgm:pt modelId="{BA2BF45D-DEA8-4EFD-8308-383E6CDB2744}" type="pres">
      <dgm:prSet presAssocID="{BE2CB071-FE90-4C8A-92AF-C21B6CDE78F0}" presName="compositeShape" presStyleCnt="0">
        <dgm:presLayoutVars>
          <dgm:dir/>
          <dgm:resizeHandles/>
        </dgm:presLayoutVars>
      </dgm:prSet>
      <dgm:spPr/>
      <dgm:t>
        <a:bodyPr/>
        <a:lstStyle/>
        <a:p>
          <a:pPr rtl="1"/>
          <a:endParaRPr lang="fa-IR"/>
        </a:p>
      </dgm:t>
    </dgm:pt>
    <dgm:pt modelId="{327E3A78-AC78-4946-9E73-9FDC36F74DD3}" type="pres">
      <dgm:prSet presAssocID="{BE2CB071-FE90-4C8A-92AF-C21B6CDE78F0}" presName="pyramid" presStyleLbl="node1" presStyleIdx="0" presStyleCnt="1"/>
      <dgm:spPr/>
    </dgm:pt>
    <dgm:pt modelId="{3A938BF0-F2C9-478B-8977-38090156E193}" type="pres">
      <dgm:prSet presAssocID="{BE2CB071-FE90-4C8A-92AF-C21B6CDE78F0}" presName="theList" presStyleCnt="0"/>
      <dgm:spPr/>
    </dgm:pt>
    <dgm:pt modelId="{91D7D129-5F8B-41F2-AB0E-729F4FECCFC5}" type="pres">
      <dgm:prSet presAssocID="{A91E70C0-32A2-4E3D-A5E4-1B205A0FBE2A}" presName="aNode" presStyleLbl="fgAcc1" presStyleIdx="0" presStyleCnt="3">
        <dgm:presLayoutVars>
          <dgm:bulletEnabled val="1"/>
        </dgm:presLayoutVars>
      </dgm:prSet>
      <dgm:spPr/>
      <dgm:t>
        <a:bodyPr/>
        <a:lstStyle/>
        <a:p>
          <a:pPr rtl="1"/>
          <a:endParaRPr lang="fa-IR"/>
        </a:p>
      </dgm:t>
    </dgm:pt>
    <dgm:pt modelId="{1985314B-422C-4D3F-93D3-0A0CE4C67F62}" type="pres">
      <dgm:prSet presAssocID="{A91E70C0-32A2-4E3D-A5E4-1B205A0FBE2A}" presName="aSpace" presStyleCnt="0"/>
      <dgm:spPr/>
    </dgm:pt>
    <dgm:pt modelId="{2F951557-CF44-4BAC-8FB7-64C98850909B}" type="pres">
      <dgm:prSet presAssocID="{C60EA526-1369-492F-A025-410CFC9B7445}" presName="aNode" presStyleLbl="fgAcc1" presStyleIdx="1" presStyleCnt="3">
        <dgm:presLayoutVars>
          <dgm:bulletEnabled val="1"/>
        </dgm:presLayoutVars>
      </dgm:prSet>
      <dgm:spPr/>
      <dgm:t>
        <a:bodyPr/>
        <a:lstStyle/>
        <a:p>
          <a:pPr rtl="1"/>
          <a:endParaRPr lang="fa-IR"/>
        </a:p>
      </dgm:t>
    </dgm:pt>
    <dgm:pt modelId="{28FDB5DF-372A-48C2-B143-B21433B5F6E7}" type="pres">
      <dgm:prSet presAssocID="{C60EA526-1369-492F-A025-410CFC9B7445}" presName="aSpace" presStyleCnt="0"/>
      <dgm:spPr/>
    </dgm:pt>
    <dgm:pt modelId="{A6578677-DD4D-4B6E-9931-2D78B6F086A8}" type="pres">
      <dgm:prSet presAssocID="{172859A0-F23E-4F23-AD03-4330359EB5AD}" presName="aNode" presStyleLbl="fgAcc1" presStyleIdx="2" presStyleCnt="3">
        <dgm:presLayoutVars>
          <dgm:bulletEnabled val="1"/>
        </dgm:presLayoutVars>
      </dgm:prSet>
      <dgm:spPr/>
      <dgm:t>
        <a:bodyPr/>
        <a:lstStyle/>
        <a:p>
          <a:pPr rtl="1"/>
          <a:endParaRPr lang="fa-IR"/>
        </a:p>
      </dgm:t>
    </dgm:pt>
    <dgm:pt modelId="{8B37A8FE-B65E-4612-AE57-DAAC645546A5}" type="pres">
      <dgm:prSet presAssocID="{172859A0-F23E-4F23-AD03-4330359EB5AD}" presName="aSpace" presStyleCnt="0"/>
      <dgm:spPr/>
    </dgm:pt>
  </dgm:ptLst>
  <dgm:cxnLst>
    <dgm:cxn modelId="{ED9493B3-237A-46FB-94B2-D03FB11CE6BC}" srcId="{C60EA526-1369-492F-A025-410CFC9B7445}" destId="{B93DBBC8-7904-4B40-B23A-9B6294088ED5}" srcOrd="0" destOrd="0" parTransId="{8B35C2C0-C308-422B-AAE3-82FAA874F181}" sibTransId="{7D97005E-90AE-4A1B-8990-F746F1F5F72B}"/>
    <dgm:cxn modelId="{94D82152-0DE7-4634-87EB-41A3BE81369F}" type="presOf" srcId="{BE2CB071-FE90-4C8A-92AF-C21B6CDE78F0}" destId="{BA2BF45D-DEA8-4EFD-8308-383E6CDB2744}" srcOrd="0" destOrd="0" presId="urn:microsoft.com/office/officeart/2005/8/layout/pyramid2"/>
    <dgm:cxn modelId="{7B92ACC2-AC66-4235-B3B2-38D25784C69D}" srcId="{BE2CB071-FE90-4C8A-92AF-C21B6CDE78F0}" destId="{C60EA526-1369-492F-A025-410CFC9B7445}" srcOrd="1" destOrd="0" parTransId="{9B8E9EE0-911A-4C96-BCF5-CA4BB41C9991}" sibTransId="{152A27D9-0BAB-4304-BF43-6B13D4D02626}"/>
    <dgm:cxn modelId="{FFA134EE-E6C0-4494-BAD0-D7556082348F}" srcId="{BE2CB071-FE90-4C8A-92AF-C21B6CDE78F0}" destId="{A91E70C0-32A2-4E3D-A5E4-1B205A0FBE2A}" srcOrd="0" destOrd="0" parTransId="{157EEC38-82F0-4C64-86B0-8801959AE7F1}" sibTransId="{EB0CA8E8-F74D-446F-A394-631BA2991C8E}"/>
    <dgm:cxn modelId="{17DDFBA9-88DF-4150-AC57-49C0F5BAB40B}" srcId="{A91E70C0-32A2-4E3D-A5E4-1B205A0FBE2A}" destId="{5C070C38-987A-4F40-9618-F8EECC22B74F}" srcOrd="0" destOrd="0" parTransId="{DAAD115B-74E9-482F-8580-DD5B4DBBBAE6}" sibTransId="{25B12F56-E4E0-466E-BD81-1E9493C480CE}"/>
    <dgm:cxn modelId="{F513719C-81DB-497B-822A-45A1DCD9FF4D}" type="presOf" srcId="{5C070C38-987A-4F40-9618-F8EECC22B74F}" destId="{91D7D129-5F8B-41F2-AB0E-729F4FECCFC5}" srcOrd="0" destOrd="1" presId="urn:microsoft.com/office/officeart/2005/8/layout/pyramid2"/>
    <dgm:cxn modelId="{861D6512-8F22-4611-A6A1-7C176420C90C}" type="presOf" srcId="{C60EA526-1369-492F-A025-410CFC9B7445}" destId="{2F951557-CF44-4BAC-8FB7-64C98850909B}" srcOrd="0" destOrd="0" presId="urn:microsoft.com/office/officeart/2005/8/layout/pyramid2"/>
    <dgm:cxn modelId="{6010D122-8B4A-47D9-BC5C-58F353577907}" type="presOf" srcId="{B93DBBC8-7904-4B40-B23A-9B6294088ED5}" destId="{2F951557-CF44-4BAC-8FB7-64C98850909B}" srcOrd="0" destOrd="1" presId="urn:microsoft.com/office/officeart/2005/8/layout/pyramid2"/>
    <dgm:cxn modelId="{639FC0D5-1EAA-4ADD-AABB-749FEBF942C6}" type="presOf" srcId="{172859A0-F23E-4F23-AD03-4330359EB5AD}" destId="{A6578677-DD4D-4B6E-9931-2D78B6F086A8}" srcOrd="0" destOrd="0" presId="urn:microsoft.com/office/officeart/2005/8/layout/pyramid2"/>
    <dgm:cxn modelId="{755481F7-69AD-4CFB-8ECB-CB3235E877DD}" srcId="{BE2CB071-FE90-4C8A-92AF-C21B6CDE78F0}" destId="{172859A0-F23E-4F23-AD03-4330359EB5AD}" srcOrd="2" destOrd="0" parTransId="{D6115C6B-4FC6-424E-9D8C-86B3E3C8C317}" sibTransId="{8C64BB1F-81DB-4FAD-AFBC-A7BF13001FBF}"/>
    <dgm:cxn modelId="{CDA9576E-F2CE-4EEF-977D-43111991CD0A}" type="presOf" srcId="{A91E70C0-32A2-4E3D-A5E4-1B205A0FBE2A}" destId="{91D7D129-5F8B-41F2-AB0E-729F4FECCFC5}" srcOrd="0" destOrd="0" presId="urn:microsoft.com/office/officeart/2005/8/layout/pyramid2"/>
    <dgm:cxn modelId="{54740ED1-1476-47E9-A87C-5077241199D2}" type="presParOf" srcId="{BA2BF45D-DEA8-4EFD-8308-383E6CDB2744}" destId="{327E3A78-AC78-4946-9E73-9FDC36F74DD3}" srcOrd="0" destOrd="0" presId="urn:microsoft.com/office/officeart/2005/8/layout/pyramid2"/>
    <dgm:cxn modelId="{E2B68A1D-DEDE-42E2-8A3B-EF56F446D7B0}" type="presParOf" srcId="{BA2BF45D-DEA8-4EFD-8308-383E6CDB2744}" destId="{3A938BF0-F2C9-478B-8977-38090156E193}" srcOrd="1" destOrd="0" presId="urn:microsoft.com/office/officeart/2005/8/layout/pyramid2"/>
    <dgm:cxn modelId="{9E922D61-9911-44C7-BB92-ED5CE5802B18}" type="presParOf" srcId="{3A938BF0-F2C9-478B-8977-38090156E193}" destId="{91D7D129-5F8B-41F2-AB0E-729F4FECCFC5}" srcOrd="0" destOrd="0" presId="urn:microsoft.com/office/officeart/2005/8/layout/pyramid2"/>
    <dgm:cxn modelId="{083044D5-A621-4C87-8340-5D93E1DFC758}" type="presParOf" srcId="{3A938BF0-F2C9-478B-8977-38090156E193}" destId="{1985314B-422C-4D3F-93D3-0A0CE4C67F62}" srcOrd="1" destOrd="0" presId="urn:microsoft.com/office/officeart/2005/8/layout/pyramid2"/>
    <dgm:cxn modelId="{914CBA5E-D7DF-46DB-84EA-E9FFD54F0C39}" type="presParOf" srcId="{3A938BF0-F2C9-478B-8977-38090156E193}" destId="{2F951557-CF44-4BAC-8FB7-64C98850909B}" srcOrd="2" destOrd="0" presId="urn:microsoft.com/office/officeart/2005/8/layout/pyramid2"/>
    <dgm:cxn modelId="{8F671BB1-D217-45A9-81D8-B1F3F5F360A4}" type="presParOf" srcId="{3A938BF0-F2C9-478B-8977-38090156E193}" destId="{28FDB5DF-372A-48C2-B143-B21433B5F6E7}" srcOrd="3" destOrd="0" presId="urn:microsoft.com/office/officeart/2005/8/layout/pyramid2"/>
    <dgm:cxn modelId="{86B13129-F704-4865-9B20-A72F6CA75AB9}" type="presParOf" srcId="{3A938BF0-F2C9-478B-8977-38090156E193}" destId="{A6578677-DD4D-4B6E-9931-2D78B6F086A8}" srcOrd="4" destOrd="0" presId="urn:microsoft.com/office/officeart/2005/8/layout/pyramid2"/>
    <dgm:cxn modelId="{B33CB8BB-506D-40EC-863F-05DF8E2E9089}" type="presParOf" srcId="{3A938BF0-F2C9-478B-8977-38090156E193}" destId="{8B37A8FE-B65E-4612-AE57-DAAC645546A5}"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F0C9D24-0668-456B-8FF4-42C0B251AAC7}" type="doc">
      <dgm:prSet loTypeId="urn:microsoft.com/office/officeart/2005/8/layout/vList2" loCatId="list" qsTypeId="urn:microsoft.com/office/officeart/2005/8/quickstyle/simple1" qsCatId="simple" csTypeId="urn:microsoft.com/office/officeart/2005/8/colors/colorful1" csCatId="colorful" phldr="1"/>
      <dgm:spPr/>
      <dgm:t>
        <a:bodyPr/>
        <a:lstStyle/>
        <a:p>
          <a:pPr rtl="1"/>
          <a:endParaRPr lang="fa-IR"/>
        </a:p>
      </dgm:t>
    </dgm:pt>
    <dgm:pt modelId="{4E33074D-4E25-46A3-AEC7-F07C0415863E}">
      <dgm:prSet/>
      <dgm:spPr/>
      <dgm:t>
        <a:bodyPr/>
        <a:lstStyle/>
        <a:p>
          <a:pPr algn="ctr" rtl="1"/>
          <a:r>
            <a:rPr lang="fa-IR" dirty="0" smtClean="0"/>
            <a:t>قیمت سیمان 188.36</a:t>
          </a:r>
          <a:endParaRPr lang="en-US" dirty="0"/>
        </a:p>
      </dgm:t>
    </dgm:pt>
    <dgm:pt modelId="{888A160B-95E8-42F5-A732-7A7660431B41}" type="parTrans" cxnId="{6D008488-7850-49BF-BB56-54D62865A1BB}">
      <dgm:prSet/>
      <dgm:spPr/>
      <dgm:t>
        <a:bodyPr/>
        <a:lstStyle/>
        <a:p>
          <a:pPr algn="ctr" rtl="1"/>
          <a:endParaRPr lang="fa-IR"/>
        </a:p>
      </dgm:t>
    </dgm:pt>
    <dgm:pt modelId="{8F32A644-2515-4032-90AF-A77E2A933E62}" type="sibTrans" cxnId="{6D008488-7850-49BF-BB56-54D62865A1BB}">
      <dgm:prSet/>
      <dgm:spPr/>
      <dgm:t>
        <a:bodyPr/>
        <a:lstStyle/>
        <a:p>
          <a:pPr algn="ctr" rtl="1"/>
          <a:endParaRPr lang="fa-IR"/>
        </a:p>
      </dgm:t>
    </dgm:pt>
    <dgm:pt modelId="{93A7141F-C847-46CB-916E-9904563D18B4}">
      <dgm:prSet/>
      <dgm:spPr/>
      <dgm:t>
        <a:bodyPr/>
        <a:lstStyle/>
        <a:p>
          <a:pPr algn="ctr" rtl="1"/>
          <a:r>
            <a:rPr lang="fa-IR" dirty="0" smtClean="0"/>
            <a:t>میانگین صنعت و معدن 44.18</a:t>
          </a:r>
          <a:endParaRPr lang="en-US" dirty="0"/>
        </a:p>
      </dgm:t>
    </dgm:pt>
    <dgm:pt modelId="{AFB9D0E4-CBB5-47C0-8898-05D7B384C701}" type="parTrans" cxnId="{03A3E190-5E67-4FE9-9599-657DDFD80B2A}">
      <dgm:prSet/>
      <dgm:spPr/>
      <dgm:t>
        <a:bodyPr/>
        <a:lstStyle/>
        <a:p>
          <a:pPr algn="ctr" rtl="1"/>
          <a:endParaRPr lang="fa-IR"/>
        </a:p>
      </dgm:t>
    </dgm:pt>
    <dgm:pt modelId="{6FBFEB72-19AB-4226-BECD-F9DC1787F517}" type="sibTrans" cxnId="{03A3E190-5E67-4FE9-9599-657DDFD80B2A}">
      <dgm:prSet/>
      <dgm:spPr/>
      <dgm:t>
        <a:bodyPr/>
        <a:lstStyle/>
        <a:p>
          <a:pPr algn="ctr" rtl="1"/>
          <a:endParaRPr lang="fa-IR"/>
        </a:p>
      </dgm:t>
    </dgm:pt>
    <dgm:pt modelId="{23735140-709A-4BC5-A114-6A722CE79E94}">
      <dgm:prSet/>
      <dgm:spPr/>
      <dgm:t>
        <a:bodyPr/>
        <a:lstStyle/>
        <a:p>
          <a:pPr algn="ctr" rtl="1"/>
          <a:r>
            <a:rPr lang="fa-IR" dirty="0" smtClean="0"/>
            <a:t>حمل و نقل 48.22</a:t>
          </a:r>
          <a:endParaRPr lang="en-US" dirty="0"/>
        </a:p>
      </dgm:t>
    </dgm:pt>
    <dgm:pt modelId="{F41AA75C-D275-457E-9771-733A756DF960}" type="parTrans" cxnId="{F673AABA-E736-4D97-8E9A-66FB7F10E988}">
      <dgm:prSet/>
      <dgm:spPr/>
      <dgm:t>
        <a:bodyPr/>
        <a:lstStyle/>
        <a:p>
          <a:pPr algn="ctr" rtl="1"/>
          <a:endParaRPr lang="fa-IR"/>
        </a:p>
      </dgm:t>
    </dgm:pt>
    <dgm:pt modelId="{730F7C5A-D3B6-4622-B808-2CA629FAB6C8}" type="sibTrans" cxnId="{F673AABA-E736-4D97-8E9A-66FB7F10E988}">
      <dgm:prSet/>
      <dgm:spPr/>
      <dgm:t>
        <a:bodyPr/>
        <a:lstStyle/>
        <a:p>
          <a:pPr algn="ctr" rtl="1"/>
          <a:endParaRPr lang="fa-IR"/>
        </a:p>
      </dgm:t>
    </dgm:pt>
    <dgm:pt modelId="{02452DE0-56A6-4464-9B44-8222E061ED35}">
      <dgm:prSet/>
      <dgm:spPr/>
      <dgm:t>
        <a:bodyPr/>
        <a:lstStyle/>
        <a:p>
          <a:pPr algn="ctr" rtl="1"/>
          <a:r>
            <a:rPr lang="fa-IR" dirty="0" smtClean="0"/>
            <a:t>خودروسازی 1.81</a:t>
          </a:r>
          <a:endParaRPr lang="en-US" dirty="0"/>
        </a:p>
      </dgm:t>
    </dgm:pt>
    <dgm:pt modelId="{0B36389D-3F4C-4FD1-A2FE-0E39BB451BEB}" type="parTrans" cxnId="{4EBC537D-AB80-4B74-BE6E-3BE7CE709FF6}">
      <dgm:prSet/>
      <dgm:spPr/>
      <dgm:t>
        <a:bodyPr/>
        <a:lstStyle/>
        <a:p>
          <a:pPr algn="ctr" rtl="1"/>
          <a:endParaRPr lang="fa-IR"/>
        </a:p>
      </dgm:t>
    </dgm:pt>
    <dgm:pt modelId="{26E56517-4B4E-4763-B48F-7205EFEB6180}" type="sibTrans" cxnId="{4EBC537D-AB80-4B74-BE6E-3BE7CE709FF6}">
      <dgm:prSet/>
      <dgm:spPr/>
      <dgm:t>
        <a:bodyPr/>
        <a:lstStyle/>
        <a:p>
          <a:pPr algn="ctr" rtl="1"/>
          <a:endParaRPr lang="fa-IR"/>
        </a:p>
      </dgm:t>
    </dgm:pt>
    <dgm:pt modelId="{300801DA-C3E1-412E-9EF1-8F0B71BEDF55}">
      <dgm:prSet/>
      <dgm:spPr/>
      <dgm:t>
        <a:bodyPr/>
        <a:lstStyle/>
        <a:p>
          <a:pPr algn="ctr" rtl="1"/>
          <a:r>
            <a:rPr lang="fa-IR" dirty="0" smtClean="0"/>
            <a:t>برق 5 برابر، آب 3 برابر، بنزین 550 تومان</a:t>
          </a:r>
          <a:endParaRPr lang="en-US" dirty="0"/>
        </a:p>
      </dgm:t>
    </dgm:pt>
    <dgm:pt modelId="{A7E85526-AE1B-4463-92FD-91E246FC3F33}" type="parTrans" cxnId="{AACB44B9-941A-4D21-A08B-8C73E477031D}">
      <dgm:prSet/>
      <dgm:spPr/>
      <dgm:t>
        <a:bodyPr/>
        <a:lstStyle/>
        <a:p>
          <a:pPr algn="ctr" rtl="1"/>
          <a:endParaRPr lang="fa-IR"/>
        </a:p>
      </dgm:t>
    </dgm:pt>
    <dgm:pt modelId="{0554F952-CADA-4E87-BDDA-0100E8B15B69}" type="sibTrans" cxnId="{AACB44B9-941A-4D21-A08B-8C73E477031D}">
      <dgm:prSet/>
      <dgm:spPr/>
      <dgm:t>
        <a:bodyPr/>
        <a:lstStyle/>
        <a:p>
          <a:pPr algn="ctr" rtl="1"/>
          <a:endParaRPr lang="fa-IR"/>
        </a:p>
      </dgm:t>
    </dgm:pt>
    <dgm:pt modelId="{FE6FE323-AC8F-43F4-B45D-C76B1122A6F3}">
      <dgm:prSet/>
      <dgm:spPr/>
      <dgm:t>
        <a:bodyPr/>
        <a:lstStyle/>
        <a:p>
          <a:pPr algn="ctr" rtl="1"/>
          <a:r>
            <a:rPr lang="fa-IR" dirty="0" smtClean="0"/>
            <a:t>نفت گاز 470 تومان (28 برابر) نفت کوره 370 تومان (38 برابر)</a:t>
          </a:r>
          <a:endParaRPr lang="en-US" dirty="0"/>
        </a:p>
      </dgm:t>
    </dgm:pt>
    <dgm:pt modelId="{7E13C5A7-DBE1-4CB6-9FE3-8E1A9C4E23BF}" type="parTrans" cxnId="{70D35DD0-D285-4FB7-8380-8DFBBC8338F7}">
      <dgm:prSet/>
      <dgm:spPr/>
      <dgm:t>
        <a:bodyPr/>
        <a:lstStyle/>
        <a:p>
          <a:pPr algn="ctr" rtl="1"/>
          <a:endParaRPr lang="fa-IR"/>
        </a:p>
      </dgm:t>
    </dgm:pt>
    <dgm:pt modelId="{3544F3C4-523B-4F45-93C6-F81693A3E6B0}" type="sibTrans" cxnId="{70D35DD0-D285-4FB7-8380-8DFBBC8338F7}">
      <dgm:prSet/>
      <dgm:spPr/>
      <dgm:t>
        <a:bodyPr/>
        <a:lstStyle/>
        <a:p>
          <a:pPr algn="ctr" rtl="1"/>
          <a:endParaRPr lang="fa-IR"/>
        </a:p>
      </dgm:t>
    </dgm:pt>
    <dgm:pt modelId="{E557721D-8A60-4034-B17A-EBB00E730687}">
      <dgm:prSet/>
      <dgm:spPr/>
      <dgm:t>
        <a:bodyPr/>
        <a:lstStyle/>
        <a:p>
          <a:pPr algn="ctr" rtl="1"/>
          <a:r>
            <a:rPr lang="fa-IR" dirty="0" smtClean="0"/>
            <a:t>گاز طبیعی 60 تومان (7 برابر)</a:t>
          </a:r>
          <a:endParaRPr lang="fa-IR" dirty="0"/>
        </a:p>
      </dgm:t>
    </dgm:pt>
    <dgm:pt modelId="{363C34C1-8FCE-498F-81D7-E72FB577A120}" type="parTrans" cxnId="{7B326479-7284-497E-BE46-7042422DBA6E}">
      <dgm:prSet/>
      <dgm:spPr/>
      <dgm:t>
        <a:bodyPr/>
        <a:lstStyle/>
        <a:p>
          <a:pPr algn="ctr" rtl="1"/>
          <a:endParaRPr lang="fa-IR"/>
        </a:p>
      </dgm:t>
    </dgm:pt>
    <dgm:pt modelId="{8E69A0F5-E652-44E1-9C9B-323E615096D0}" type="sibTrans" cxnId="{7B326479-7284-497E-BE46-7042422DBA6E}">
      <dgm:prSet/>
      <dgm:spPr/>
      <dgm:t>
        <a:bodyPr/>
        <a:lstStyle/>
        <a:p>
          <a:pPr algn="ctr" rtl="1"/>
          <a:endParaRPr lang="fa-IR"/>
        </a:p>
      </dgm:t>
    </dgm:pt>
    <dgm:pt modelId="{3E6E5B7D-F570-4736-A660-F8885133ABD7}" type="pres">
      <dgm:prSet presAssocID="{8F0C9D24-0668-456B-8FF4-42C0B251AAC7}" presName="linear" presStyleCnt="0">
        <dgm:presLayoutVars>
          <dgm:animLvl val="lvl"/>
          <dgm:resizeHandles val="exact"/>
        </dgm:presLayoutVars>
      </dgm:prSet>
      <dgm:spPr/>
      <dgm:t>
        <a:bodyPr/>
        <a:lstStyle/>
        <a:p>
          <a:pPr rtl="1"/>
          <a:endParaRPr lang="fa-IR"/>
        </a:p>
      </dgm:t>
    </dgm:pt>
    <dgm:pt modelId="{884409D1-B4B0-4C98-B444-CCD6E4940084}" type="pres">
      <dgm:prSet presAssocID="{4E33074D-4E25-46A3-AEC7-F07C0415863E}" presName="parentText" presStyleLbl="node1" presStyleIdx="0" presStyleCnt="7">
        <dgm:presLayoutVars>
          <dgm:chMax val="0"/>
          <dgm:bulletEnabled val="1"/>
        </dgm:presLayoutVars>
      </dgm:prSet>
      <dgm:spPr/>
      <dgm:t>
        <a:bodyPr/>
        <a:lstStyle/>
        <a:p>
          <a:pPr rtl="1"/>
          <a:endParaRPr lang="fa-IR"/>
        </a:p>
      </dgm:t>
    </dgm:pt>
    <dgm:pt modelId="{7F6B8B31-2563-4F67-965C-DA03A5D4D64A}" type="pres">
      <dgm:prSet presAssocID="{8F32A644-2515-4032-90AF-A77E2A933E62}" presName="spacer" presStyleCnt="0"/>
      <dgm:spPr/>
      <dgm:t>
        <a:bodyPr/>
        <a:lstStyle/>
        <a:p>
          <a:pPr rtl="1"/>
          <a:endParaRPr lang="fa-IR"/>
        </a:p>
      </dgm:t>
    </dgm:pt>
    <dgm:pt modelId="{5EBF3485-BDAA-4047-97F0-89A0250280E7}" type="pres">
      <dgm:prSet presAssocID="{93A7141F-C847-46CB-916E-9904563D18B4}" presName="parentText" presStyleLbl="node1" presStyleIdx="1" presStyleCnt="7">
        <dgm:presLayoutVars>
          <dgm:chMax val="0"/>
          <dgm:bulletEnabled val="1"/>
        </dgm:presLayoutVars>
      </dgm:prSet>
      <dgm:spPr/>
      <dgm:t>
        <a:bodyPr/>
        <a:lstStyle/>
        <a:p>
          <a:pPr rtl="1"/>
          <a:endParaRPr lang="fa-IR"/>
        </a:p>
      </dgm:t>
    </dgm:pt>
    <dgm:pt modelId="{796DC109-972F-454A-9140-4FA0702949A5}" type="pres">
      <dgm:prSet presAssocID="{6FBFEB72-19AB-4226-BECD-F9DC1787F517}" presName="spacer" presStyleCnt="0"/>
      <dgm:spPr/>
      <dgm:t>
        <a:bodyPr/>
        <a:lstStyle/>
        <a:p>
          <a:pPr rtl="1"/>
          <a:endParaRPr lang="fa-IR"/>
        </a:p>
      </dgm:t>
    </dgm:pt>
    <dgm:pt modelId="{9BC184D6-7C28-44EE-A280-DBF0AFB4E3DE}" type="pres">
      <dgm:prSet presAssocID="{23735140-709A-4BC5-A114-6A722CE79E94}" presName="parentText" presStyleLbl="node1" presStyleIdx="2" presStyleCnt="7">
        <dgm:presLayoutVars>
          <dgm:chMax val="0"/>
          <dgm:bulletEnabled val="1"/>
        </dgm:presLayoutVars>
      </dgm:prSet>
      <dgm:spPr/>
      <dgm:t>
        <a:bodyPr/>
        <a:lstStyle/>
        <a:p>
          <a:pPr rtl="1"/>
          <a:endParaRPr lang="fa-IR"/>
        </a:p>
      </dgm:t>
    </dgm:pt>
    <dgm:pt modelId="{61B65957-F9B4-4C93-9497-830FCBF8868D}" type="pres">
      <dgm:prSet presAssocID="{730F7C5A-D3B6-4622-B808-2CA629FAB6C8}" presName="spacer" presStyleCnt="0"/>
      <dgm:spPr/>
      <dgm:t>
        <a:bodyPr/>
        <a:lstStyle/>
        <a:p>
          <a:pPr rtl="1"/>
          <a:endParaRPr lang="fa-IR"/>
        </a:p>
      </dgm:t>
    </dgm:pt>
    <dgm:pt modelId="{A390AF91-2DF5-4387-ADFF-BEA455D5F5FC}" type="pres">
      <dgm:prSet presAssocID="{02452DE0-56A6-4464-9B44-8222E061ED35}" presName="parentText" presStyleLbl="node1" presStyleIdx="3" presStyleCnt="7">
        <dgm:presLayoutVars>
          <dgm:chMax val="0"/>
          <dgm:bulletEnabled val="1"/>
        </dgm:presLayoutVars>
      </dgm:prSet>
      <dgm:spPr/>
      <dgm:t>
        <a:bodyPr/>
        <a:lstStyle/>
        <a:p>
          <a:pPr rtl="1"/>
          <a:endParaRPr lang="fa-IR"/>
        </a:p>
      </dgm:t>
    </dgm:pt>
    <dgm:pt modelId="{BAC4B3C8-99A5-4AA5-A828-B6486633FE80}" type="pres">
      <dgm:prSet presAssocID="{26E56517-4B4E-4763-B48F-7205EFEB6180}" presName="spacer" presStyleCnt="0"/>
      <dgm:spPr/>
      <dgm:t>
        <a:bodyPr/>
        <a:lstStyle/>
        <a:p>
          <a:pPr rtl="1"/>
          <a:endParaRPr lang="fa-IR"/>
        </a:p>
      </dgm:t>
    </dgm:pt>
    <dgm:pt modelId="{D0A989F9-051B-4419-8BAD-441E958ADE1C}" type="pres">
      <dgm:prSet presAssocID="{300801DA-C3E1-412E-9EF1-8F0B71BEDF55}" presName="parentText" presStyleLbl="node1" presStyleIdx="4" presStyleCnt="7">
        <dgm:presLayoutVars>
          <dgm:chMax val="0"/>
          <dgm:bulletEnabled val="1"/>
        </dgm:presLayoutVars>
      </dgm:prSet>
      <dgm:spPr/>
      <dgm:t>
        <a:bodyPr/>
        <a:lstStyle/>
        <a:p>
          <a:pPr rtl="1"/>
          <a:endParaRPr lang="fa-IR"/>
        </a:p>
      </dgm:t>
    </dgm:pt>
    <dgm:pt modelId="{46DD1AD2-5F92-4A08-B63D-A9EA7D8ED5CA}" type="pres">
      <dgm:prSet presAssocID="{0554F952-CADA-4E87-BDDA-0100E8B15B69}" presName="spacer" presStyleCnt="0"/>
      <dgm:spPr/>
      <dgm:t>
        <a:bodyPr/>
        <a:lstStyle/>
        <a:p>
          <a:pPr rtl="1"/>
          <a:endParaRPr lang="fa-IR"/>
        </a:p>
      </dgm:t>
    </dgm:pt>
    <dgm:pt modelId="{D88EAA6E-A562-4B71-979E-06412E0351BF}" type="pres">
      <dgm:prSet presAssocID="{FE6FE323-AC8F-43F4-B45D-C76B1122A6F3}" presName="parentText" presStyleLbl="node1" presStyleIdx="5" presStyleCnt="7">
        <dgm:presLayoutVars>
          <dgm:chMax val="0"/>
          <dgm:bulletEnabled val="1"/>
        </dgm:presLayoutVars>
      </dgm:prSet>
      <dgm:spPr/>
      <dgm:t>
        <a:bodyPr/>
        <a:lstStyle/>
        <a:p>
          <a:pPr rtl="1"/>
          <a:endParaRPr lang="fa-IR"/>
        </a:p>
      </dgm:t>
    </dgm:pt>
    <dgm:pt modelId="{0D9EF732-B171-4B78-95F9-D5140A5C044D}" type="pres">
      <dgm:prSet presAssocID="{3544F3C4-523B-4F45-93C6-F81693A3E6B0}" presName="spacer" presStyleCnt="0"/>
      <dgm:spPr/>
      <dgm:t>
        <a:bodyPr/>
        <a:lstStyle/>
        <a:p>
          <a:pPr rtl="1"/>
          <a:endParaRPr lang="fa-IR"/>
        </a:p>
      </dgm:t>
    </dgm:pt>
    <dgm:pt modelId="{73FB3665-5789-4F70-86DD-8425158903B9}" type="pres">
      <dgm:prSet presAssocID="{E557721D-8A60-4034-B17A-EBB00E730687}" presName="parentText" presStyleLbl="node1" presStyleIdx="6" presStyleCnt="7">
        <dgm:presLayoutVars>
          <dgm:chMax val="0"/>
          <dgm:bulletEnabled val="1"/>
        </dgm:presLayoutVars>
      </dgm:prSet>
      <dgm:spPr/>
      <dgm:t>
        <a:bodyPr/>
        <a:lstStyle/>
        <a:p>
          <a:pPr rtl="1"/>
          <a:endParaRPr lang="fa-IR"/>
        </a:p>
      </dgm:t>
    </dgm:pt>
  </dgm:ptLst>
  <dgm:cxnLst>
    <dgm:cxn modelId="{6D008488-7850-49BF-BB56-54D62865A1BB}" srcId="{8F0C9D24-0668-456B-8FF4-42C0B251AAC7}" destId="{4E33074D-4E25-46A3-AEC7-F07C0415863E}" srcOrd="0" destOrd="0" parTransId="{888A160B-95E8-42F5-A732-7A7660431B41}" sibTransId="{8F32A644-2515-4032-90AF-A77E2A933E62}"/>
    <dgm:cxn modelId="{7BFCB817-2C56-46A6-BE40-03B495EFBE9E}" type="presOf" srcId="{E557721D-8A60-4034-B17A-EBB00E730687}" destId="{73FB3665-5789-4F70-86DD-8425158903B9}" srcOrd="0" destOrd="0" presId="urn:microsoft.com/office/officeart/2005/8/layout/vList2"/>
    <dgm:cxn modelId="{70D35DD0-D285-4FB7-8380-8DFBBC8338F7}" srcId="{8F0C9D24-0668-456B-8FF4-42C0B251AAC7}" destId="{FE6FE323-AC8F-43F4-B45D-C76B1122A6F3}" srcOrd="5" destOrd="0" parTransId="{7E13C5A7-DBE1-4CB6-9FE3-8E1A9C4E23BF}" sibTransId="{3544F3C4-523B-4F45-93C6-F81693A3E6B0}"/>
    <dgm:cxn modelId="{7C244623-A7F8-4ED7-998A-CCA3BE08A9EC}" type="presOf" srcId="{FE6FE323-AC8F-43F4-B45D-C76B1122A6F3}" destId="{D88EAA6E-A562-4B71-979E-06412E0351BF}" srcOrd="0" destOrd="0" presId="urn:microsoft.com/office/officeart/2005/8/layout/vList2"/>
    <dgm:cxn modelId="{03A3E190-5E67-4FE9-9599-657DDFD80B2A}" srcId="{8F0C9D24-0668-456B-8FF4-42C0B251AAC7}" destId="{93A7141F-C847-46CB-916E-9904563D18B4}" srcOrd="1" destOrd="0" parTransId="{AFB9D0E4-CBB5-47C0-8898-05D7B384C701}" sibTransId="{6FBFEB72-19AB-4226-BECD-F9DC1787F517}"/>
    <dgm:cxn modelId="{4EBC537D-AB80-4B74-BE6E-3BE7CE709FF6}" srcId="{8F0C9D24-0668-456B-8FF4-42C0B251AAC7}" destId="{02452DE0-56A6-4464-9B44-8222E061ED35}" srcOrd="3" destOrd="0" parTransId="{0B36389D-3F4C-4FD1-A2FE-0E39BB451BEB}" sibTransId="{26E56517-4B4E-4763-B48F-7205EFEB6180}"/>
    <dgm:cxn modelId="{F6A7F1AC-B546-4E6B-A345-7C5E9373F992}" type="presOf" srcId="{4E33074D-4E25-46A3-AEC7-F07C0415863E}" destId="{884409D1-B4B0-4C98-B444-CCD6E4940084}" srcOrd="0" destOrd="0" presId="urn:microsoft.com/office/officeart/2005/8/layout/vList2"/>
    <dgm:cxn modelId="{7B326479-7284-497E-BE46-7042422DBA6E}" srcId="{8F0C9D24-0668-456B-8FF4-42C0B251AAC7}" destId="{E557721D-8A60-4034-B17A-EBB00E730687}" srcOrd="6" destOrd="0" parTransId="{363C34C1-8FCE-498F-81D7-E72FB577A120}" sibTransId="{8E69A0F5-E652-44E1-9C9B-323E615096D0}"/>
    <dgm:cxn modelId="{54CAB331-5454-4CC0-84F4-2F237458904D}" type="presOf" srcId="{23735140-709A-4BC5-A114-6A722CE79E94}" destId="{9BC184D6-7C28-44EE-A280-DBF0AFB4E3DE}" srcOrd="0" destOrd="0" presId="urn:microsoft.com/office/officeart/2005/8/layout/vList2"/>
    <dgm:cxn modelId="{2A50476C-E390-4E0C-894C-16778AC596E0}" type="presOf" srcId="{93A7141F-C847-46CB-916E-9904563D18B4}" destId="{5EBF3485-BDAA-4047-97F0-89A0250280E7}" srcOrd="0" destOrd="0" presId="urn:microsoft.com/office/officeart/2005/8/layout/vList2"/>
    <dgm:cxn modelId="{F673AABA-E736-4D97-8E9A-66FB7F10E988}" srcId="{8F0C9D24-0668-456B-8FF4-42C0B251AAC7}" destId="{23735140-709A-4BC5-A114-6A722CE79E94}" srcOrd="2" destOrd="0" parTransId="{F41AA75C-D275-457E-9771-733A756DF960}" sibTransId="{730F7C5A-D3B6-4622-B808-2CA629FAB6C8}"/>
    <dgm:cxn modelId="{AACB44B9-941A-4D21-A08B-8C73E477031D}" srcId="{8F0C9D24-0668-456B-8FF4-42C0B251AAC7}" destId="{300801DA-C3E1-412E-9EF1-8F0B71BEDF55}" srcOrd="4" destOrd="0" parTransId="{A7E85526-AE1B-4463-92FD-91E246FC3F33}" sibTransId="{0554F952-CADA-4E87-BDDA-0100E8B15B69}"/>
    <dgm:cxn modelId="{DBD2C97C-5A32-4949-AD0F-A2A2C7F51283}" type="presOf" srcId="{8F0C9D24-0668-456B-8FF4-42C0B251AAC7}" destId="{3E6E5B7D-F570-4736-A660-F8885133ABD7}" srcOrd="0" destOrd="0" presId="urn:microsoft.com/office/officeart/2005/8/layout/vList2"/>
    <dgm:cxn modelId="{E4930D02-AA24-4A83-81BF-5AE2C43AB1F3}" type="presOf" srcId="{02452DE0-56A6-4464-9B44-8222E061ED35}" destId="{A390AF91-2DF5-4387-ADFF-BEA455D5F5FC}" srcOrd="0" destOrd="0" presId="urn:microsoft.com/office/officeart/2005/8/layout/vList2"/>
    <dgm:cxn modelId="{C81B6BCB-4E28-43E4-8ABB-B1847ABBE526}" type="presOf" srcId="{300801DA-C3E1-412E-9EF1-8F0B71BEDF55}" destId="{D0A989F9-051B-4419-8BAD-441E958ADE1C}" srcOrd="0" destOrd="0" presId="urn:microsoft.com/office/officeart/2005/8/layout/vList2"/>
    <dgm:cxn modelId="{7F860908-1AFE-47DE-A9B6-7B84A0D8F9DD}" type="presParOf" srcId="{3E6E5B7D-F570-4736-A660-F8885133ABD7}" destId="{884409D1-B4B0-4C98-B444-CCD6E4940084}" srcOrd="0" destOrd="0" presId="urn:microsoft.com/office/officeart/2005/8/layout/vList2"/>
    <dgm:cxn modelId="{BC2A4B33-4830-4281-88FA-AE7C19BAF2E5}" type="presParOf" srcId="{3E6E5B7D-F570-4736-A660-F8885133ABD7}" destId="{7F6B8B31-2563-4F67-965C-DA03A5D4D64A}" srcOrd="1" destOrd="0" presId="urn:microsoft.com/office/officeart/2005/8/layout/vList2"/>
    <dgm:cxn modelId="{D24976F5-3818-4DF7-AA4D-C71C79993508}" type="presParOf" srcId="{3E6E5B7D-F570-4736-A660-F8885133ABD7}" destId="{5EBF3485-BDAA-4047-97F0-89A0250280E7}" srcOrd="2" destOrd="0" presId="urn:microsoft.com/office/officeart/2005/8/layout/vList2"/>
    <dgm:cxn modelId="{15E679BC-B0D8-4C70-852E-8E97B03E337A}" type="presParOf" srcId="{3E6E5B7D-F570-4736-A660-F8885133ABD7}" destId="{796DC109-972F-454A-9140-4FA0702949A5}" srcOrd="3" destOrd="0" presId="urn:microsoft.com/office/officeart/2005/8/layout/vList2"/>
    <dgm:cxn modelId="{E78B4A63-AF3F-467F-80B9-09637943F532}" type="presParOf" srcId="{3E6E5B7D-F570-4736-A660-F8885133ABD7}" destId="{9BC184D6-7C28-44EE-A280-DBF0AFB4E3DE}" srcOrd="4" destOrd="0" presId="urn:microsoft.com/office/officeart/2005/8/layout/vList2"/>
    <dgm:cxn modelId="{52FE21CC-6620-4C72-B2F4-56817304574F}" type="presParOf" srcId="{3E6E5B7D-F570-4736-A660-F8885133ABD7}" destId="{61B65957-F9B4-4C93-9497-830FCBF8868D}" srcOrd="5" destOrd="0" presId="urn:microsoft.com/office/officeart/2005/8/layout/vList2"/>
    <dgm:cxn modelId="{68C56F24-DA54-4A4B-BB50-3C23041FC05A}" type="presParOf" srcId="{3E6E5B7D-F570-4736-A660-F8885133ABD7}" destId="{A390AF91-2DF5-4387-ADFF-BEA455D5F5FC}" srcOrd="6" destOrd="0" presId="urn:microsoft.com/office/officeart/2005/8/layout/vList2"/>
    <dgm:cxn modelId="{F02D52F1-621E-4F98-871E-CC8CBCC5F1CD}" type="presParOf" srcId="{3E6E5B7D-F570-4736-A660-F8885133ABD7}" destId="{BAC4B3C8-99A5-4AA5-A828-B6486633FE80}" srcOrd="7" destOrd="0" presId="urn:microsoft.com/office/officeart/2005/8/layout/vList2"/>
    <dgm:cxn modelId="{E342DA46-3E6E-4158-A9FB-DA194710BCDC}" type="presParOf" srcId="{3E6E5B7D-F570-4736-A660-F8885133ABD7}" destId="{D0A989F9-051B-4419-8BAD-441E958ADE1C}" srcOrd="8" destOrd="0" presId="urn:microsoft.com/office/officeart/2005/8/layout/vList2"/>
    <dgm:cxn modelId="{F8FAA33D-0C54-4AD4-90E4-E6DC010186E8}" type="presParOf" srcId="{3E6E5B7D-F570-4736-A660-F8885133ABD7}" destId="{46DD1AD2-5F92-4A08-B63D-A9EA7D8ED5CA}" srcOrd="9" destOrd="0" presId="urn:microsoft.com/office/officeart/2005/8/layout/vList2"/>
    <dgm:cxn modelId="{4F6F8D25-4990-4297-A3A3-4D5571478A38}" type="presParOf" srcId="{3E6E5B7D-F570-4736-A660-F8885133ABD7}" destId="{D88EAA6E-A562-4B71-979E-06412E0351BF}" srcOrd="10" destOrd="0" presId="urn:microsoft.com/office/officeart/2005/8/layout/vList2"/>
    <dgm:cxn modelId="{F24BE960-3B49-444A-B3D8-CD7BBD064836}" type="presParOf" srcId="{3E6E5B7D-F570-4736-A660-F8885133ABD7}" destId="{0D9EF732-B171-4B78-95F9-D5140A5C044D}" srcOrd="11" destOrd="0" presId="urn:microsoft.com/office/officeart/2005/8/layout/vList2"/>
    <dgm:cxn modelId="{2A44372A-AA73-4A03-A8A7-78A4B9CD8210}" type="presParOf" srcId="{3E6E5B7D-F570-4736-A660-F8885133ABD7}" destId="{73FB3665-5789-4F70-86DD-8425158903B9}" srcOrd="1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6930D1-4D30-4C3B-8EC5-FD8055EC878D}" type="doc">
      <dgm:prSet loTypeId="urn:microsoft.com/office/officeart/2005/8/layout/vProcess5" loCatId="process" qsTypeId="urn:microsoft.com/office/officeart/2005/8/quickstyle/3d1" qsCatId="3D" csTypeId="urn:microsoft.com/office/officeart/2005/8/colors/accent0_3" csCatId="mainScheme" phldr="1"/>
      <dgm:spPr/>
      <dgm:t>
        <a:bodyPr/>
        <a:lstStyle/>
        <a:p>
          <a:pPr rtl="1"/>
          <a:endParaRPr lang="fa-IR"/>
        </a:p>
      </dgm:t>
    </dgm:pt>
    <dgm:pt modelId="{ACFB5A1C-FC56-4550-B40A-E211C7E18432}">
      <dgm:prSet/>
      <dgm:spPr/>
      <dgm:t>
        <a:bodyPr/>
        <a:lstStyle/>
        <a:p>
          <a:pPr rtl="1"/>
          <a:r>
            <a:rPr lang="fa-IR" dirty="0" smtClean="0">
              <a:latin typeface="Arial Unicode MS" pitchFamily="34" charset="-128"/>
              <a:ea typeface="Arial Unicode MS" pitchFamily="34" charset="-128"/>
              <a:cs typeface="Arial Unicode MS" pitchFamily="34" charset="-128"/>
            </a:rPr>
            <a:t>بنگاه‌های تولیدکنندۀ انرژی</a:t>
          </a:r>
          <a:endParaRPr lang="fa-IR" dirty="0">
            <a:latin typeface="Arial Unicode MS" pitchFamily="34" charset="-128"/>
            <a:ea typeface="Arial Unicode MS" pitchFamily="34" charset="-128"/>
            <a:cs typeface="Arial Unicode MS" pitchFamily="34" charset="-128"/>
          </a:endParaRPr>
        </a:p>
      </dgm:t>
    </dgm:pt>
    <dgm:pt modelId="{F34BE495-BAF3-438F-B63E-3A81D0992BC5}" type="parTrans" cxnId="{630084BC-F470-4A27-BDC8-C88379914F66}">
      <dgm:prSet/>
      <dgm:spPr/>
      <dgm:t>
        <a:bodyPr/>
        <a:lstStyle/>
        <a:p>
          <a:pPr rtl="1"/>
          <a:endParaRPr lang="fa-IR">
            <a:latin typeface="Arial Unicode MS" pitchFamily="34" charset="-128"/>
            <a:ea typeface="Arial Unicode MS" pitchFamily="34" charset="-128"/>
            <a:cs typeface="Arial Unicode MS" pitchFamily="34" charset="-128"/>
          </a:endParaRPr>
        </a:p>
      </dgm:t>
    </dgm:pt>
    <dgm:pt modelId="{22207670-A8F0-4D6B-B8F2-C58551D45290}" type="sibTrans" cxnId="{630084BC-F470-4A27-BDC8-C88379914F66}">
      <dgm:prSet/>
      <dgm:spPr/>
      <dgm:t>
        <a:bodyPr/>
        <a:lstStyle/>
        <a:p>
          <a:pPr rtl="1"/>
          <a:endParaRPr lang="fa-IR">
            <a:latin typeface="Arial Unicode MS" pitchFamily="34" charset="-128"/>
            <a:ea typeface="Arial Unicode MS" pitchFamily="34" charset="-128"/>
            <a:cs typeface="Arial Unicode MS" pitchFamily="34" charset="-128"/>
          </a:endParaRPr>
        </a:p>
      </dgm:t>
    </dgm:pt>
    <dgm:pt modelId="{143661B2-A8B1-472F-8061-D0E3FFDB9DE6}">
      <dgm:prSet/>
      <dgm:spPr/>
      <dgm:t>
        <a:bodyPr/>
        <a:lstStyle/>
        <a:p>
          <a:pPr rtl="1"/>
          <a:r>
            <a:rPr lang="fa-IR" dirty="0" smtClean="0">
              <a:latin typeface="Arial Unicode MS" pitchFamily="34" charset="-128"/>
              <a:ea typeface="Arial Unicode MS" pitchFamily="34" charset="-128"/>
              <a:cs typeface="Arial Unicode MS" pitchFamily="34" charset="-128"/>
            </a:rPr>
            <a:t>چون قیمت انرژی پایین نگه داشته می‌شود، منابع کافی از محل فروش عاید تولیدکنندگان انرژی نمی‌شود.</a:t>
          </a:r>
          <a:endParaRPr lang="fa-IR" dirty="0">
            <a:latin typeface="Arial Unicode MS" pitchFamily="34" charset="-128"/>
            <a:ea typeface="Arial Unicode MS" pitchFamily="34" charset="-128"/>
            <a:cs typeface="Arial Unicode MS" pitchFamily="34" charset="-128"/>
          </a:endParaRPr>
        </a:p>
      </dgm:t>
    </dgm:pt>
    <dgm:pt modelId="{226BA5FC-6129-44BD-BAF8-0EEC217ABDB3}" type="parTrans" cxnId="{EDD8A4E9-4D36-4143-B598-DB647BF874C5}">
      <dgm:prSet/>
      <dgm:spPr/>
      <dgm:t>
        <a:bodyPr/>
        <a:lstStyle/>
        <a:p>
          <a:pPr rtl="1"/>
          <a:endParaRPr lang="fa-IR">
            <a:latin typeface="Arial Unicode MS" pitchFamily="34" charset="-128"/>
            <a:ea typeface="Arial Unicode MS" pitchFamily="34" charset="-128"/>
            <a:cs typeface="Arial Unicode MS" pitchFamily="34" charset="-128"/>
          </a:endParaRPr>
        </a:p>
      </dgm:t>
    </dgm:pt>
    <dgm:pt modelId="{DB04FB07-35AB-4678-B6EA-8FBD7CC3F5BE}" type="sibTrans" cxnId="{EDD8A4E9-4D36-4143-B598-DB647BF874C5}">
      <dgm:prSet/>
      <dgm:spPr/>
      <dgm:t>
        <a:bodyPr/>
        <a:lstStyle/>
        <a:p>
          <a:pPr rtl="1"/>
          <a:endParaRPr lang="fa-IR">
            <a:latin typeface="Arial Unicode MS" pitchFamily="34" charset="-128"/>
            <a:ea typeface="Arial Unicode MS" pitchFamily="34" charset="-128"/>
            <a:cs typeface="Arial Unicode MS" pitchFamily="34" charset="-128"/>
          </a:endParaRPr>
        </a:p>
      </dgm:t>
    </dgm:pt>
    <dgm:pt modelId="{90023B18-E56B-4420-8C3F-219D55F60CB6}">
      <dgm:prSet/>
      <dgm:spPr/>
      <dgm:t>
        <a:bodyPr/>
        <a:lstStyle/>
        <a:p>
          <a:pPr rtl="1"/>
          <a:r>
            <a:rPr lang="fa-IR" dirty="0" smtClean="0">
              <a:latin typeface="Arial Unicode MS" pitchFamily="34" charset="-128"/>
              <a:ea typeface="Arial Unicode MS" pitchFamily="34" charset="-128"/>
              <a:cs typeface="Arial Unicode MS" pitchFamily="34" charset="-128"/>
            </a:rPr>
            <a:t>این عدم بازگشت منابع حاصل از فروش، باعث فقدان منابع مورد نیاز سرمایه‌گذاری می‌شود که نتیجه‌اش فرسودگی تجهیزات است.</a:t>
          </a:r>
          <a:endParaRPr lang="fa-IR" dirty="0">
            <a:latin typeface="Arial Unicode MS" pitchFamily="34" charset="-128"/>
            <a:ea typeface="Arial Unicode MS" pitchFamily="34" charset="-128"/>
            <a:cs typeface="Arial Unicode MS" pitchFamily="34" charset="-128"/>
          </a:endParaRPr>
        </a:p>
      </dgm:t>
    </dgm:pt>
    <dgm:pt modelId="{F46B1B95-2EA6-4712-9BA7-D27996B6E83C}" type="parTrans" cxnId="{715DD807-452B-4A8D-B4C3-24D76F535417}">
      <dgm:prSet/>
      <dgm:spPr/>
      <dgm:t>
        <a:bodyPr/>
        <a:lstStyle/>
        <a:p>
          <a:pPr rtl="1"/>
          <a:endParaRPr lang="fa-IR">
            <a:latin typeface="Arial Unicode MS" pitchFamily="34" charset="-128"/>
            <a:ea typeface="Arial Unicode MS" pitchFamily="34" charset="-128"/>
            <a:cs typeface="Arial Unicode MS" pitchFamily="34" charset="-128"/>
          </a:endParaRPr>
        </a:p>
      </dgm:t>
    </dgm:pt>
    <dgm:pt modelId="{D240225A-BAC5-48B9-AE61-274A9766E377}" type="sibTrans" cxnId="{715DD807-452B-4A8D-B4C3-24D76F535417}">
      <dgm:prSet/>
      <dgm:spPr/>
      <dgm:t>
        <a:bodyPr/>
        <a:lstStyle/>
        <a:p>
          <a:pPr rtl="1"/>
          <a:endParaRPr lang="fa-IR">
            <a:latin typeface="Arial Unicode MS" pitchFamily="34" charset="-128"/>
            <a:ea typeface="Arial Unicode MS" pitchFamily="34" charset="-128"/>
            <a:cs typeface="Arial Unicode MS" pitchFamily="34" charset="-128"/>
          </a:endParaRPr>
        </a:p>
      </dgm:t>
    </dgm:pt>
    <dgm:pt modelId="{E4DA5D16-9EEA-4064-BF6F-7500228A5003}">
      <dgm:prSet/>
      <dgm:spPr/>
      <dgm:t>
        <a:bodyPr/>
        <a:lstStyle/>
        <a:p>
          <a:pPr rtl="1"/>
          <a:r>
            <a:rPr lang="fa-IR" dirty="0" smtClean="0">
              <a:latin typeface="Arial Unicode MS" pitchFamily="34" charset="-128"/>
              <a:ea typeface="Arial Unicode MS" pitchFamily="34" charset="-128"/>
              <a:cs typeface="Arial Unicode MS" pitchFamily="34" charset="-128"/>
            </a:rPr>
            <a:t>در نتیجه،کیفیت و کمیت تولیدات آن‌ها نامناسب می‌شود و با تکنولوژی قدیمی و راندمان کم و آلایندگی زیاد مشغول به کار می‌شود.</a:t>
          </a:r>
          <a:endParaRPr lang="fa-IR" dirty="0">
            <a:latin typeface="Arial Unicode MS" pitchFamily="34" charset="-128"/>
            <a:ea typeface="Arial Unicode MS" pitchFamily="34" charset="-128"/>
            <a:cs typeface="Arial Unicode MS" pitchFamily="34" charset="-128"/>
          </a:endParaRPr>
        </a:p>
      </dgm:t>
    </dgm:pt>
    <dgm:pt modelId="{E6EA3FEC-70C1-43B1-BE8C-D6F30E17DF68}" type="parTrans" cxnId="{293BA67A-493F-4B98-8159-8CFC5BB6D876}">
      <dgm:prSet/>
      <dgm:spPr/>
      <dgm:t>
        <a:bodyPr/>
        <a:lstStyle/>
        <a:p>
          <a:pPr rtl="1"/>
          <a:endParaRPr lang="fa-IR">
            <a:latin typeface="Arial Unicode MS" pitchFamily="34" charset="-128"/>
            <a:ea typeface="Arial Unicode MS" pitchFamily="34" charset="-128"/>
            <a:cs typeface="Arial Unicode MS" pitchFamily="34" charset="-128"/>
          </a:endParaRPr>
        </a:p>
      </dgm:t>
    </dgm:pt>
    <dgm:pt modelId="{7F4E5004-AD5A-4D6B-AC72-0E116AE8C174}" type="sibTrans" cxnId="{293BA67A-493F-4B98-8159-8CFC5BB6D876}">
      <dgm:prSet/>
      <dgm:spPr/>
      <dgm:t>
        <a:bodyPr/>
        <a:lstStyle/>
        <a:p>
          <a:pPr rtl="1"/>
          <a:endParaRPr lang="fa-IR">
            <a:latin typeface="Arial Unicode MS" pitchFamily="34" charset="-128"/>
            <a:ea typeface="Arial Unicode MS" pitchFamily="34" charset="-128"/>
            <a:cs typeface="Arial Unicode MS" pitchFamily="34" charset="-128"/>
          </a:endParaRPr>
        </a:p>
      </dgm:t>
    </dgm:pt>
    <dgm:pt modelId="{3BF6F10F-AE55-4ADB-BCD6-DF7084C91FD6}" type="pres">
      <dgm:prSet presAssocID="{626930D1-4D30-4C3B-8EC5-FD8055EC878D}" presName="outerComposite" presStyleCnt="0">
        <dgm:presLayoutVars>
          <dgm:chMax val="5"/>
          <dgm:dir/>
          <dgm:resizeHandles val="exact"/>
        </dgm:presLayoutVars>
      </dgm:prSet>
      <dgm:spPr/>
      <dgm:t>
        <a:bodyPr/>
        <a:lstStyle/>
        <a:p>
          <a:endParaRPr lang="en-US"/>
        </a:p>
      </dgm:t>
    </dgm:pt>
    <dgm:pt modelId="{64C91A41-1111-4D34-877D-A228C2142AEB}" type="pres">
      <dgm:prSet presAssocID="{626930D1-4D30-4C3B-8EC5-FD8055EC878D}" presName="dummyMaxCanvas" presStyleCnt="0">
        <dgm:presLayoutVars/>
      </dgm:prSet>
      <dgm:spPr/>
    </dgm:pt>
    <dgm:pt modelId="{FC4A2433-6B42-47D8-A05C-5DBF286B2D18}" type="pres">
      <dgm:prSet presAssocID="{626930D1-4D30-4C3B-8EC5-FD8055EC878D}" presName="FourNodes_1" presStyleLbl="node1" presStyleIdx="0" presStyleCnt="4">
        <dgm:presLayoutVars>
          <dgm:bulletEnabled val="1"/>
        </dgm:presLayoutVars>
      </dgm:prSet>
      <dgm:spPr/>
      <dgm:t>
        <a:bodyPr/>
        <a:lstStyle/>
        <a:p>
          <a:endParaRPr lang="en-US"/>
        </a:p>
      </dgm:t>
    </dgm:pt>
    <dgm:pt modelId="{345DDEEE-A3A1-4785-9EF1-910436831062}" type="pres">
      <dgm:prSet presAssocID="{626930D1-4D30-4C3B-8EC5-FD8055EC878D}" presName="FourNodes_2" presStyleLbl="node1" presStyleIdx="1" presStyleCnt="4">
        <dgm:presLayoutVars>
          <dgm:bulletEnabled val="1"/>
        </dgm:presLayoutVars>
      </dgm:prSet>
      <dgm:spPr/>
      <dgm:t>
        <a:bodyPr/>
        <a:lstStyle/>
        <a:p>
          <a:pPr rtl="1"/>
          <a:endParaRPr lang="fa-IR"/>
        </a:p>
      </dgm:t>
    </dgm:pt>
    <dgm:pt modelId="{4515259E-CAA5-4138-9263-E8921890682E}" type="pres">
      <dgm:prSet presAssocID="{626930D1-4D30-4C3B-8EC5-FD8055EC878D}" presName="FourNodes_3" presStyleLbl="node1" presStyleIdx="2" presStyleCnt="4">
        <dgm:presLayoutVars>
          <dgm:bulletEnabled val="1"/>
        </dgm:presLayoutVars>
      </dgm:prSet>
      <dgm:spPr/>
      <dgm:t>
        <a:bodyPr/>
        <a:lstStyle/>
        <a:p>
          <a:endParaRPr lang="en-US"/>
        </a:p>
      </dgm:t>
    </dgm:pt>
    <dgm:pt modelId="{E912268E-183B-4766-A058-CA8944D48D15}" type="pres">
      <dgm:prSet presAssocID="{626930D1-4D30-4C3B-8EC5-FD8055EC878D}" presName="FourNodes_4" presStyleLbl="node1" presStyleIdx="3" presStyleCnt="4">
        <dgm:presLayoutVars>
          <dgm:bulletEnabled val="1"/>
        </dgm:presLayoutVars>
      </dgm:prSet>
      <dgm:spPr/>
      <dgm:t>
        <a:bodyPr/>
        <a:lstStyle/>
        <a:p>
          <a:endParaRPr lang="en-US"/>
        </a:p>
      </dgm:t>
    </dgm:pt>
    <dgm:pt modelId="{F111ADC5-393E-4519-8249-C6D722B5C4B0}" type="pres">
      <dgm:prSet presAssocID="{626930D1-4D30-4C3B-8EC5-FD8055EC878D}" presName="FourConn_1-2" presStyleLbl="fgAccFollowNode1" presStyleIdx="0" presStyleCnt="3">
        <dgm:presLayoutVars>
          <dgm:bulletEnabled val="1"/>
        </dgm:presLayoutVars>
      </dgm:prSet>
      <dgm:spPr/>
      <dgm:t>
        <a:bodyPr/>
        <a:lstStyle/>
        <a:p>
          <a:endParaRPr lang="en-US"/>
        </a:p>
      </dgm:t>
    </dgm:pt>
    <dgm:pt modelId="{4135132E-F6F8-4CEA-8DEC-B5797C508D51}" type="pres">
      <dgm:prSet presAssocID="{626930D1-4D30-4C3B-8EC5-FD8055EC878D}" presName="FourConn_2-3" presStyleLbl="fgAccFollowNode1" presStyleIdx="1" presStyleCnt="3">
        <dgm:presLayoutVars>
          <dgm:bulletEnabled val="1"/>
        </dgm:presLayoutVars>
      </dgm:prSet>
      <dgm:spPr/>
      <dgm:t>
        <a:bodyPr/>
        <a:lstStyle/>
        <a:p>
          <a:endParaRPr lang="en-US"/>
        </a:p>
      </dgm:t>
    </dgm:pt>
    <dgm:pt modelId="{D69EF46D-5220-4B02-A590-CB0CFADE2545}" type="pres">
      <dgm:prSet presAssocID="{626930D1-4D30-4C3B-8EC5-FD8055EC878D}" presName="FourConn_3-4" presStyleLbl="fgAccFollowNode1" presStyleIdx="2" presStyleCnt="3">
        <dgm:presLayoutVars>
          <dgm:bulletEnabled val="1"/>
        </dgm:presLayoutVars>
      </dgm:prSet>
      <dgm:spPr/>
      <dgm:t>
        <a:bodyPr/>
        <a:lstStyle/>
        <a:p>
          <a:endParaRPr lang="en-US"/>
        </a:p>
      </dgm:t>
    </dgm:pt>
    <dgm:pt modelId="{214341AF-5D15-4E02-AF9B-31D6A6AD0EC0}" type="pres">
      <dgm:prSet presAssocID="{626930D1-4D30-4C3B-8EC5-FD8055EC878D}" presName="FourNodes_1_text" presStyleLbl="node1" presStyleIdx="3" presStyleCnt="4">
        <dgm:presLayoutVars>
          <dgm:bulletEnabled val="1"/>
        </dgm:presLayoutVars>
      </dgm:prSet>
      <dgm:spPr/>
      <dgm:t>
        <a:bodyPr/>
        <a:lstStyle/>
        <a:p>
          <a:endParaRPr lang="en-US"/>
        </a:p>
      </dgm:t>
    </dgm:pt>
    <dgm:pt modelId="{29C10BE6-AA7C-49CF-8B92-AEFEE8552292}" type="pres">
      <dgm:prSet presAssocID="{626930D1-4D30-4C3B-8EC5-FD8055EC878D}" presName="FourNodes_2_text" presStyleLbl="node1" presStyleIdx="3" presStyleCnt="4">
        <dgm:presLayoutVars>
          <dgm:bulletEnabled val="1"/>
        </dgm:presLayoutVars>
      </dgm:prSet>
      <dgm:spPr/>
      <dgm:t>
        <a:bodyPr/>
        <a:lstStyle/>
        <a:p>
          <a:pPr rtl="1"/>
          <a:endParaRPr lang="fa-IR"/>
        </a:p>
      </dgm:t>
    </dgm:pt>
    <dgm:pt modelId="{2B38414F-963B-4BCB-B2E4-C47EEA5A39B3}" type="pres">
      <dgm:prSet presAssocID="{626930D1-4D30-4C3B-8EC5-FD8055EC878D}" presName="FourNodes_3_text" presStyleLbl="node1" presStyleIdx="3" presStyleCnt="4">
        <dgm:presLayoutVars>
          <dgm:bulletEnabled val="1"/>
        </dgm:presLayoutVars>
      </dgm:prSet>
      <dgm:spPr/>
      <dgm:t>
        <a:bodyPr/>
        <a:lstStyle/>
        <a:p>
          <a:endParaRPr lang="en-US"/>
        </a:p>
      </dgm:t>
    </dgm:pt>
    <dgm:pt modelId="{DB13E83B-1790-48C7-9B75-B67268E17E21}" type="pres">
      <dgm:prSet presAssocID="{626930D1-4D30-4C3B-8EC5-FD8055EC878D}" presName="FourNodes_4_text" presStyleLbl="node1" presStyleIdx="3" presStyleCnt="4">
        <dgm:presLayoutVars>
          <dgm:bulletEnabled val="1"/>
        </dgm:presLayoutVars>
      </dgm:prSet>
      <dgm:spPr/>
      <dgm:t>
        <a:bodyPr/>
        <a:lstStyle/>
        <a:p>
          <a:endParaRPr lang="en-US"/>
        </a:p>
      </dgm:t>
    </dgm:pt>
  </dgm:ptLst>
  <dgm:cxnLst>
    <dgm:cxn modelId="{5526C623-E9CF-4EC8-99DD-C150250CA7F2}" type="presOf" srcId="{E4DA5D16-9EEA-4064-BF6F-7500228A5003}" destId="{E912268E-183B-4766-A058-CA8944D48D15}" srcOrd="0" destOrd="0" presId="urn:microsoft.com/office/officeart/2005/8/layout/vProcess5"/>
    <dgm:cxn modelId="{EDD8A4E9-4D36-4143-B598-DB647BF874C5}" srcId="{626930D1-4D30-4C3B-8EC5-FD8055EC878D}" destId="{143661B2-A8B1-472F-8061-D0E3FFDB9DE6}" srcOrd="1" destOrd="0" parTransId="{226BA5FC-6129-44BD-BAF8-0EEC217ABDB3}" sibTransId="{DB04FB07-35AB-4678-B6EA-8FBD7CC3F5BE}"/>
    <dgm:cxn modelId="{A5237599-D5AF-435A-9934-B87F1DA510A2}" type="presOf" srcId="{D240225A-BAC5-48B9-AE61-274A9766E377}" destId="{D69EF46D-5220-4B02-A590-CB0CFADE2545}" srcOrd="0" destOrd="0" presId="urn:microsoft.com/office/officeart/2005/8/layout/vProcess5"/>
    <dgm:cxn modelId="{E787CC80-5128-4F94-BE64-22757C397086}" type="presOf" srcId="{143661B2-A8B1-472F-8061-D0E3FFDB9DE6}" destId="{345DDEEE-A3A1-4785-9EF1-910436831062}" srcOrd="0" destOrd="0" presId="urn:microsoft.com/office/officeart/2005/8/layout/vProcess5"/>
    <dgm:cxn modelId="{293BA67A-493F-4B98-8159-8CFC5BB6D876}" srcId="{626930D1-4D30-4C3B-8EC5-FD8055EC878D}" destId="{E4DA5D16-9EEA-4064-BF6F-7500228A5003}" srcOrd="3" destOrd="0" parTransId="{E6EA3FEC-70C1-43B1-BE8C-D6F30E17DF68}" sibTransId="{7F4E5004-AD5A-4D6B-AC72-0E116AE8C174}"/>
    <dgm:cxn modelId="{630084BC-F470-4A27-BDC8-C88379914F66}" srcId="{626930D1-4D30-4C3B-8EC5-FD8055EC878D}" destId="{ACFB5A1C-FC56-4550-B40A-E211C7E18432}" srcOrd="0" destOrd="0" parTransId="{F34BE495-BAF3-438F-B63E-3A81D0992BC5}" sibTransId="{22207670-A8F0-4D6B-B8F2-C58551D45290}"/>
    <dgm:cxn modelId="{A566C1AC-BF85-43EE-84DD-EFB05EA858CE}" type="presOf" srcId="{143661B2-A8B1-472F-8061-D0E3FFDB9DE6}" destId="{29C10BE6-AA7C-49CF-8B92-AEFEE8552292}" srcOrd="1" destOrd="0" presId="urn:microsoft.com/office/officeart/2005/8/layout/vProcess5"/>
    <dgm:cxn modelId="{315E5ED3-87E1-43D4-B965-60689E7C2241}" type="presOf" srcId="{ACFB5A1C-FC56-4550-B40A-E211C7E18432}" destId="{214341AF-5D15-4E02-AF9B-31D6A6AD0EC0}" srcOrd="1" destOrd="0" presId="urn:microsoft.com/office/officeart/2005/8/layout/vProcess5"/>
    <dgm:cxn modelId="{3A775A1F-1BB7-4A9A-9300-AA4968332F98}" type="presOf" srcId="{626930D1-4D30-4C3B-8EC5-FD8055EC878D}" destId="{3BF6F10F-AE55-4ADB-BCD6-DF7084C91FD6}" srcOrd="0" destOrd="0" presId="urn:microsoft.com/office/officeart/2005/8/layout/vProcess5"/>
    <dgm:cxn modelId="{FD6A4823-647E-42EF-9707-ED8CA29F3826}" type="presOf" srcId="{DB04FB07-35AB-4678-B6EA-8FBD7CC3F5BE}" destId="{4135132E-F6F8-4CEA-8DEC-B5797C508D51}" srcOrd="0" destOrd="0" presId="urn:microsoft.com/office/officeart/2005/8/layout/vProcess5"/>
    <dgm:cxn modelId="{F5E3BF4B-5F87-4D88-B561-5F2C906857A2}" type="presOf" srcId="{22207670-A8F0-4D6B-B8F2-C58551D45290}" destId="{F111ADC5-393E-4519-8249-C6D722B5C4B0}" srcOrd="0" destOrd="0" presId="urn:microsoft.com/office/officeart/2005/8/layout/vProcess5"/>
    <dgm:cxn modelId="{B90B1B56-5FB1-4851-9CC7-C6C8305E8E5E}" type="presOf" srcId="{90023B18-E56B-4420-8C3F-219D55F60CB6}" destId="{2B38414F-963B-4BCB-B2E4-C47EEA5A39B3}" srcOrd="1" destOrd="0" presId="urn:microsoft.com/office/officeart/2005/8/layout/vProcess5"/>
    <dgm:cxn modelId="{5C76AD23-A227-4E8E-96E8-DC1A97FCDE69}" type="presOf" srcId="{ACFB5A1C-FC56-4550-B40A-E211C7E18432}" destId="{FC4A2433-6B42-47D8-A05C-5DBF286B2D18}" srcOrd="0" destOrd="0" presId="urn:microsoft.com/office/officeart/2005/8/layout/vProcess5"/>
    <dgm:cxn modelId="{715DD807-452B-4A8D-B4C3-24D76F535417}" srcId="{626930D1-4D30-4C3B-8EC5-FD8055EC878D}" destId="{90023B18-E56B-4420-8C3F-219D55F60CB6}" srcOrd="2" destOrd="0" parTransId="{F46B1B95-2EA6-4712-9BA7-D27996B6E83C}" sibTransId="{D240225A-BAC5-48B9-AE61-274A9766E377}"/>
    <dgm:cxn modelId="{0AE2680F-6D24-480C-B634-72D368257629}" type="presOf" srcId="{E4DA5D16-9EEA-4064-BF6F-7500228A5003}" destId="{DB13E83B-1790-48C7-9B75-B67268E17E21}" srcOrd="1" destOrd="0" presId="urn:microsoft.com/office/officeart/2005/8/layout/vProcess5"/>
    <dgm:cxn modelId="{B303018F-F208-467D-8621-DA1C814F76E3}" type="presOf" srcId="{90023B18-E56B-4420-8C3F-219D55F60CB6}" destId="{4515259E-CAA5-4138-9263-E8921890682E}" srcOrd="0" destOrd="0" presId="urn:microsoft.com/office/officeart/2005/8/layout/vProcess5"/>
    <dgm:cxn modelId="{7BF5CF87-A84F-4EE4-9519-642E40ADB48C}" type="presParOf" srcId="{3BF6F10F-AE55-4ADB-BCD6-DF7084C91FD6}" destId="{64C91A41-1111-4D34-877D-A228C2142AEB}" srcOrd="0" destOrd="0" presId="urn:microsoft.com/office/officeart/2005/8/layout/vProcess5"/>
    <dgm:cxn modelId="{B441A78A-C38D-4CF7-A180-12CA501F0BD5}" type="presParOf" srcId="{3BF6F10F-AE55-4ADB-BCD6-DF7084C91FD6}" destId="{FC4A2433-6B42-47D8-A05C-5DBF286B2D18}" srcOrd="1" destOrd="0" presId="urn:microsoft.com/office/officeart/2005/8/layout/vProcess5"/>
    <dgm:cxn modelId="{DF9723A4-ED34-4B12-91F5-8D7DBFD287A4}" type="presParOf" srcId="{3BF6F10F-AE55-4ADB-BCD6-DF7084C91FD6}" destId="{345DDEEE-A3A1-4785-9EF1-910436831062}" srcOrd="2" destOrd="0" presId="urn:microsoft.com/office/officeart/2005/8/layout/vProcess5"/>
    <dgm:cxn modelId="{BF1953F3-D555-4B65-BFE2-C1CDC8AEC6E1}" type="presParOf" srcId="{3BF6F10F-AE55-4ADB-BCD6-DF7084C91FD6}" destId="{4515259E-CAA5-4138-9263-E8921890682E}" srcOrd="3" destOrd="0" presId="urn:microsoft.com/office/officeart/2005/8/layout/vProcess5"/>
    <dgm:cxn modelId="{DAC913E2-8F47-477F-BDB1-429600E94BEB}" type="presParOf" srcId="{3BF6F10F-AE55-4ADB-BCD6-DF7084C91FD6}" destId="{E912268E-183B-4766-A058-CA8944D48D15}" srcOrd="4" destOrd="0" presId="urn:microsoft.com/office/officeart/2005/8/layout/vProcess5"/>
    <dgm:cxn modelId="{BB67630F-5398-425B-8243-17C82FE4A1F5}" type="presParOf" srcId="{3BF6F10F-AE55-4ADB-BCD6-DF7084C91FD6}" destId="{F111ADC5-393E-4519-8249-C6D722B5C4B0}" srcOrd="5" destOrd="0" presId="urn:microsoft.com/office/officeart/2005/8/layout/vProcess5"/>
    <dgm:cxn modelId="{63F9BEDA-EDE1-4740-87A5-5F0C3A9F8C62}" type="presParOf" srcId="{3BF6F10F-AE55-4ADB-BCD6-DF7084C91FD6}" destId="{4135132E-F6F8-4CEA-8DEC-B5797C508D51}" srcOrd="6" destOrd="0" presId="urn:microsoft.com/office/officeart/2005/8/layout/vProcess5"/>
    <dgm:cxn modelId="{82EE8C9A-39CD-4694-A6B1-F16F52AB8D32}" type="presParOf" srcId="{3BF6F10F-AE55-4ADB-BCD6-DF7084C91FD6}" destId="{D69EF46D-5220-4B02-A590-CB0CFADE2545}" srcOrd="7" destOrd="0" presId="urn:microsoft.com/office/officeart/2005/8/layout/vProcess5"/>
    <dgm:cxn modelId="{9AB5E147-364F-4DE9-A542-233F7447BAA8}" type="presParOf" srcId="{3BF6F10F-AE55-4ADB-BCD6-DF7084C91FD6}" destId="{214341AF-5D15-4E02-AF9B-31D6A6AD0EC0}" srcOrd="8" destOrd="0" presId="urn:microsoft.com/office/officeart/2005/8/layout/vProcess5"/>
    <dgm:cxn modelId="{8C913FE2-BFD7-4F70-9680-55AA8D8C8F51}" type="presParOf" srcId="{3BF6F10F-AE55-4ADB-BCD6-DF7084C91FD6}" destId="{29C10BE6-AA7C-49CF-8B92-AEFEE8552292}" srcOrd="9" destOrd="0" presId="urn:microsoft.com/office/officeart/2005/8/layout/vProcess5"/>
    <dgm:cxn modelId="{B9C11DC2-465E-4281-8FFC-C77439F564AD}" type="presParOf" srcId="{3BF6F10F-AE55-4ADB-BCD6-DF7084C91FD6}" destId="{2B38414F-963B-4BCB-B2E4-C47EEA5A39B3}" srcOrd="10" destOrd="0" presId="urn:microsoft.com/office/officeart/2005/8/layout/vProcess5"/>
    <dgm:cxn modelId="{8431F705-8EF2-4EF9-96DB-B62DC641C3A3}" type="presParOf" srcId="{3BF6F10F-AE55-4ADB-BCD6-DF7084C91FD6}" destId="{DB13E83B-1790-48C7-9B75-B67268E17E21}" srcOrd="11" destOrd="0" presId="urn:microsoft.com/office/officeart/2005/8/layout/vProcess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D87A509-FDD2-49AC-995F-32DB6860C632}" type="doc">
      <dgm:prSet loTypeId="urn:microsoft.com/office/officeart/2005/8/layout/cycle2" loCatId="cycle" qsTypeId="urn:microsoft.com/office/officeart/2005/8/quickstyle/3d2" qsCatId="3D" csTypeId="urn:microsoft.com/office/officeart/2005/8/colors/colorful1" csCatId="colorful"/>
      <dgm:spPr/>
      <dgm:t>
        <a:bodyPr/>
        <a:lstStyle/>
        <a:p>
          <a:pPr rtl="1"/>
          <a:endParaRPr lang="fa-IR"/>
        </a:p>
      </dgm:t>
    </dgm:pt>
    <dgm:pt modelId="{638FAE2D-D44B-4E77-BC3E-05E51E9ADB4D}">
      <dgm:prSet/>
      <dgm:spPr/>
      <dgm:t>
        <a:bodyPr/>
        <a:lstStyle/>
        <a:p>
          <a:pPr rtl="1"/>
          <a:r>
            <a:rPr lang="fa-IR" dirty="0" smtClean="0">
              <a:latin typeface="Arial Unicode MS" pitchFamily="34" charset="-128"/>
              <a:ea typeface="Arial Unicode MS" pitchFamily="34" charset="-128"/>
              <a:cs typeface="Arial Unicode MS" pitchFamily="34" charset="-128"/>
            </a:rPr>
            <a:t>بیشترین افزایش در هزینه‌ها و کمترین افزایش در درآمد</a:t>
          </a:r>
          <a:endParaRPr lang="fa-IR" dirty="0">
            <a:latin typeface="Arial Unicode MS" pitchFamily="34" charset="-128"/>
            <a:ea typeface="Arial Unicode MS" pitchFamily="34" charset="-128"/>
            <a:cs typeface="Arial Unicode MS" pitchFamily="34" charset="-128"/>
          </a:endParaRPr>
        </a:p>
      </dgm:t>
    </dgm:pt>
    <dgm:pt modelId="{6BC06829-B41C-4EEF-A5A9-DC214CD19EAD}" type="parTrans" cxnId="{288F44CC-2001-4F80-974E-F3B9B9B6202B}">
      <dgm:prSet/>
      <dgm:spPr/>
      <dgm:t>
        <a:bodyPr/>
        <a:lstStyle/>
        <a:p>
          <a:pPr rtl="1"/>
          <a:endParaRPr lang="fa-IR">
            <a:latin typeface="Arial Unicode MS" pitchFamily="34" charset="-128"/>
            <a:ea typeface="Arial Unicode MS" pitchFamily="34" charset="-128"/>
            <a:cs typeface="Arial Unicode MS" pitchFamily="34" charset="-128"/>
          </a:endParaRPr>
        </a:p>
      </dgm:t>
    </dgm:pt>
    <dgm:pt modelId="{52E0C808-3CA4-4160-8837-2AAC5CFBC595}" type="sibTrans" cxnId="{288F44CC-2001-4F80-974E-F3B9B9B6202B}">
      <dgm:prSet/>
      <dgm:spPr/>
      <dgm:t>
        <a:bodyPr/>
        <a:lstStyle/>
        <a:p>
          <a:pPr rtl="1"/>
          <a:endParaRPr lang="fa-IR">
            <a:latin typeface="Arial Unicode MS" pitchFamily="34" charset="-128"/>
            <a:ea typeface="Arial Unicode MS" pitchFamily="34" charset="-128"/>
            <a:cs typeface="Arial Unicode MS" pitchFamily="34" charset="-128"/>
          </a:endParaRPr>
        </a:p>
      </dgm:t>
    </dgm:pt>
    <dgm:pt modelId="{ABEFF069-3708-471E-936F-9F2053930F58}">
      <dgm:prSet/>
      <dgm:spPr/>
      <dgm:t>
        <a:bodyPr/>
        <a:lstStyle/>
        <a:p>
          <a:pPr rtl="1"/>
          <a:r>
            <a:rPr lang="fa-IR" dirty="0" smtClean="0">
              <a:latin typeface="Arial Unicode MS" pitchFamily="34" charset="-128"/>
              <a:ea typeface="Arial Unicode MS" pitchFamily="34" charset="-128"/>
              <a:cs typeface="Arial Unicode MS" pitchFamily="34" charset="-128"/>
            </a:rPr>
            <a:t>بیشترین کاهش سود</a:t>
          </a:r>
          <a:endParaRPr lang="fa-IR" dirty="0">
            <a:latin typeface="Arial Unicode MS" pitchFamily="34" charset="-128"/>
            <a:ea typeface="Arial Unicode MS" pitchFamily="34" charset="-128"/>
            <a:cs typeface="Arial Unicode MS" pitchFamily="34" charset="-128"/>
          </a:endParaRPr>
        </a:p>
      </dgm:t>
    </dgm:pt>
    <dgm:pt modelId="{D8BB56BD-54B8-4F1E-A4A9-7235C1B10CF7}" type="parTrans" cxnId="{F27FFE42-A613-48AC-9F3C-29756D7B0680}">
      <dgm:prSet/>
      <dgm:spPr/>
      <dgm:t>
        <a:bodyPr/>
        <a:lstStyle/>
        <a:p>
          <a:pPr rtl="1"/>
          <a:endParaRPr lang="fa-IR">
            <a:latin typeface="Arial Unicode MS" pitchFamily="34" charset="-128"/>
            <a:ea typeface="Arial Unicode MS" pitchFamily="34" charset="-128"/>
            <a:cs typeface="Arial Unicode MS" pitchFamily="34" charset="-128"/>
          </a:endParaRPr>
        </a:p>
      </dgm:t>
    </dgm:pt>
    <dgm:pt modelId="{5D517642-46D1-4FC5-A237-9EDDE7AF80DB}" type="sibTrans" cxnId="{F27FFE42-A613-48AC-9F3C-29756D7B0680}">
      <dgm:prSet/>
      <dgm:spPr/>
      <dgm:t>
        <a:bodyPr/>
        <a:lstStyle/>
        <a:p>
          <a:pPr rtl="1"/>
          <a:endParaRPr lang="fa-IR">
            <a:latin typeface="Arial Unicode MS" pitchFamily="34" charset="-128"/>
            <a:ea typeface="Arial Unicode MS" pitchFamily="34" charset="-128"/>
            <a:cs typeface="Arial Unicode MS" pitchFamily="34" charset="-128"/>
          </a:endParaRPr>
        </a:p>
      </dgm:t>
    </dgm:pt>
    <dgm:pt modelId="{452E3721-AE73-41A6-9236-2FA9441CC66A}">
      <dgm:prSet/>
      <dgm:spPr/>
      <dgm:t>
        <a:bodyPr/>
        <a:lstStyle/>
        <a:p>
          <a:pPr rtl="1"/>
          <a:r>
            <a:rPr lang="fa-IR" dirty="0" smtClean="0">
              <a:latin typeface="Arial Unicode MS" pitchFamily="34" charset="-128"/>
              <a:ea typeface="Arial Unicode MS" pitchFamily="34" charset="-128"/>
              <a:cs typeface="Arial Unicode MS" pitchFamily="34" charset="-128"/>
            </a:rPr>
            <a:t>بیشترین کاهش ارزش</a:t>
          </a:r>
          <a:endParaRPr lang="fa-IR" dirty="0">
            <a:latin typeface="Arial Unicode MS" pitchFamily="34" charset="-128"/>
            <a:ea typeface="Arial Unicode MS" pitchFamily="34" charset="-128"/>
            <a:cs typeface="Arial Unicode MS" pitchFamily="34" charset="-128"/>
          </a:endParaRPr>
        </a:p>
      </dgm:t>
    </dgm:pt>
    <dgm:pt modelId="{BA489568-AE6C-4611-A367-D0684EE3AB70}" type="parTrans" cxnId="{A7353503-FFD4-4429-81F4-F9B366F00FFA}">
      <dgm:prSet/>
      <dgm:spPr/>
      <dgm:t>
        <a:bodyPr/>
        <a:lstStyle/>
        <a:p>
          <a:pPr rtl="1"/>
          <a:endParaRPr lang="fa-IR">
            <a:latin typeface="Arial Unicode MS" pitchFamily="34" charset="-128"/>
            <a:ea typeface="Arial Unicode MS" pitchFamily="34" charset="-128"/>
            <a:cs typeface="Arial Unicode MS" pitchFamily="34" charset="-128"/>
          </a:endParaRPr>
        </a:p>
      </dgm:t>
    </dgm:pt>
    <dgm:pt modelId="{C113A498-4779-402E-A7E9-2CA97265CDF4}" type="sibTrans" cxnId="{A7353503-FFD4-4429-81F4-F9B366F00FFA}">
      <dgm:prSet/>
      <dgm:spPr/>
      <dgm:t>
        <a:bodyPr/>
        <a:lstStyle/>
        <a:p>
          <a:pPr rtl="1"/>
          <a:endParaRPr lang="fa-IR">
            <a:latin typeface="Arial Unicode MS" pitchFamily="34" charset="-128"/>
            <a:ea typeface="Arial Unicode MS" pitchFamily="34" charset="-128"/>
            <a:cs typeface="Arial Unicode MS" pitchFamily="34" charset="-128"/>
          </a:endParaRPr>
        </a:p>
      </dgm:t>
    </dgm:pt>
    <dgm:pt modelId="{3FAD33D8-630B-445C-8967-18A54C3D8B69}" type="pres">
      <dgm:prSet presAssocID="{2D87A509-FDD2-49AC-995F-32DB6860C632}" presName="cycle" presStyleCnt="0">
        <dgm:presLayoutVars>
          <dgm:dir/>
          <dgm:resizeHandles val="exact"/>
        </dgm:presLayoutVars>
      </dgm:prSet>
      <dgm:spPr/>
      <dgm:t>
        <a:bodyPr/>
        <a:lstStyle/>
        <a:p>
          <a:pPr rtl="1"/>
          <a:endParaRPr lang="fa-IR"/>
        </a:p>
      </dgm:t>
    </dgm:pt>
    <dgm:pt modelId="{4A599E27-2F28-4007-BA2E-AF73C7F3B9B4}" type="pres">
      <dgm:prSet presAssocID="{638FAE2D-D44B-4E77-BC3E-05E51E9ADB4D}" presName="node" presStyleLbl="node1" presStyleIdx="0" presStyleCnt="3">
        <dgm:presLayoutVars>
          <dgm:bulletEnabled val="1"/>
        </dgm:presLayoutVars>
      </dgm:prSet>
      <dgm:spPr/>
      <dgm:t>
        <a:bodyPr/>
        <a:lstStyle/>
        <a:p>
          <a:pPr rtl="1"/>
          <a:endParaRPr lang="fa-IR"/>
        </a:p>
      </dgm:t>
    </dgm:pt>
    <dgm:pt modelId="{A03FA36B-34CD-4BA4-8BF2-82E167CC5628}" type="pres">
      <dgm:prSet presAssocID="{52E0C808-3CA4-4160-8837-2AAC5CFBC595}" presName="sibTrans" presStyleLbl="sibTrans2D1" presStyleIdx="0" presStyleCnt="3"/>
      <dgm:spPr>
        <a:prstGeom prst="mathEqual">
          <a:avLst/>
        </a:prstGeom>
      </dgm:spPr>
      <dgm:t>
        <a:bodyPr/>
        <a:lstStyle/>
        <a:p>
          <a:pPr rtl="1"/>
          <a:endParaRPr lang="fa-IR"/>
        </a:p>
      </dgm:t>
    </dgm:pt>
    <dgm:pt modelId="{2584EE22-1524-4EAA-99FD-902D8D3C2688}" type="pres">
      <dgm:prSet presAssocID="{52E0C808-3CA4-4160-8837-2AAC5CFBC595}" presName="connectorText" presStyleLbl="sibTrans2D1" presStyleIdx="0" presStyleCnt="3"/>
      <dgm:spPr/>
      <dgm:t>
        <a:bodyPr/>
        <a:lstStyle/>
        <a:p>
          <a:pPr rtl="1"/>
          <a:endParaRPr lang="fa-IR"/>
        </a:p>
      </dgm:t>
    </dgm:pt>
    <dgm:pt modelId="{33751A50-7DF2-4BD8-988D-302A7A76A3AE}" type="pres">
      <dgm:prSet presAssocID="{ABEFF069-3708-471E-936F-9F2053930F58}" presName="node" presStyleLbl="node1" presStyleIdx="1" presStyleCnt="3">
        <dgm:presLayoutVars>
          <dgm:bulletEnabled val="1"/>
        </dgm:presLayoutVars>
      </dgm:prSet>
      <dgm:spPr/>
      <dgm:t>
        <a:bodyPr/>
        <a:lstStyle/>
        <a:p>
          <a:pPr rtl="1"/>
          <a:endParaRPr lang="fa-IR"/>
        </a:p>
      </dgm:t>
    </dgm:pt>
    <dgm:pt modelId="{C536A385-A7F0-44D5-B5C0-14FE977F9E1A}" type="pres">
      <dgm:prSet presAssocID="{5D517642-46D1-4FC5-A237-9EDDE7AF80DB}" presName="sibTrans" presStyleLbl="sibTrans2D1" presStyleIdx="1" presStyleCnt="3"/>
      <dgm:spPr>
        <a:prstGeom prst="mathEqual">
          <a:avLst/>
        </a:prstGeom>
      </dgm:spPr>
      <dgm:t>
        <a:bodyPr/>
        <a:lstStyle/>
        <a:p>
          <a:pPr rtl="1"/>
          <a:endParaRPr lang="fa-IR"/>
        </a:p>
      </dgm:t>
    </dgm:pt>
    <dgm:pt modelId="{A60D7057-0508-443E-9135-8728DD5FA479}" type="pres">
      <dgm:prSet presAssocID="{5D517642-46D1-4FC5-A237-9EDDE7AF80DB}" presName="connectorText" presStyleLbl="sibTrans2D1" presStyleIdx="1" presStyleCnt="3"/>
      <dgm:spPr/>
      <dgm:t>
        <a:bodyPr/>
        <a:lstStyle/>
        <a:p>
          <a:pPr rtl="1"/>
          <a:endParaRPr lang="fa-IR"/>
        </a:p>
      </dgm:t>
    </dgm:pt>
    <dgm:pt modelId="{1AB4951A-816E-45B7-97AD-62FD65C7290C}" type="pres">
      <dgm:prSet presAssocID="{452E3721-AE73-41A6-9236-2FA9441CC66A}" presName="node" presStyleLbl="node1" presStyleIdx="2" presStyleCnt="3">
        <dgm:presLayoutVars>
          <dgm:bulletEnabled val="1"/>
        </dgm:presLayoutVars>
      </dgm:prSet>
      <dgm:spPr/>
      <dgm:t>
        <a:bodyPr/>
        <a:lstStyle/>
        <a:p>
          <a:pPr rtl="1"/>
          <a:endParaRPr lang="fa-IR"/>
        </a:p>
      </dgm:t>
    </dgm:pt>
    <dgm:pt modelId="{96CAD323-9B42-46D7-BCF5-BD3D6919CEA5}" type="pres">
      <dgm:prSet presAssocID="{C113A498-4779-402E-A7E9-2CA97265CDF4}" presName="sibTrans" presStyleLbl="sibTrans2D1" presStyleIdx="2" presStyleCnt="3"/>
      <dgm:spPr>
        <a:prstGeom prst="mathEqual">
          <a:avLst/>
        </a:prstGeom>
      </dgm:spPr>
      <dgm:t>
        <a:bodyPr/>
        <a:lstStyle/>
        <a:p>
          <a:pPr rtl="1"/>
          <a:endParaRPr lang="fa-IR"/>
        </a:p>
      </dgm:t>
    </dgm:pt>
    <dgm:pt modelId="{2C7FB595-BCCC-4BD3-BFE3-4B5A7E526538}" type="pres">
      <dgm:prSet presAssocID="{C113A498-4779-402E-A7E9-2CA97265CDF4}" presName="connectorText" presStyleLbl="sibTrans2D1" presStyleIdx="2" presStyleCnt="3"/>
      <dgm:spPr/>
      <dgm:t>
        <a:bodyPr/>
        <a:lstStyle/>
        <a:p>
          <a:pPr rtl="1"/>
          <a:endParaRPr lang="fa-IR"/>
        </a:p>
      </dgm:t>
    </dgm:pt>
  </dgm:ptLst>
  <dgm:cxnLst>
    <dgm:cxn modelId="{53E20DF2-1FF7-4643-9305-AC8BCC8E64A2}" type="presOf" srcId="{C113A498-4779-402E-A7E9-2CA97265CDF4}" destId="{2C7FB595-BCCC-4BD3-BFE3-4B5A7E526538}" srcOrd="1" destOrd="0" presId="urn:microsoft.com/office/officeart/2005/8/layout/cycle2"/>
    <dgm:cxn modelId="{088DDDF7-0EC9-4B51-A895-5AE973FED474}" type="presOf" srcId="{452E3721-AE73-41A6-9236-2FA9441CC66A}" destId="{1AB4951A-816E-45B7-97AD-62FD65C7290C}" srcOrd="0" destOrd="0" presId="urn:microsoft.com/office/officeart/2005/8/layout/cycle2"/>
    <dgm:cxn modelId="{1B77CCEF-B4A3-40A9-84E0-9ABE6C5905C1}" type="presOf" srcId="{5D517642-46D1-4FC5-A237-9EDDE7AF80DB}" destId="{C536A385-A7F0-44D5-B5C0-14FE977F9E1A}" srcOrd="0" destOrd="0" presId="urn:microsoft.com/office/officeart/2005/8/layout/cycle2"/>
    <dgm:cxn modelId="{820EC875-C219-47E8-BC4E-C523C4210AE7}" type="presOf" srcId="{C113A498-4779-402E-A7E9-2CA97265CDF4}" destId="{96CAD323-9B42-46D7-BCF5-BD3D6919CEA5}" srcOrd="0" destOrd="0" presId="urn:microsoft.com/office/officeart/2005/8/layout/cycle2"/>
    <dgm:cxn modelId="{7DEE4311-F264-47BC-A877-21029FF47404}" type="presOf" srcId="{52E0C808-3CA4-4160-8837-2AAC5CFBC595}" destId="{A03FA36B-34CD-4BA4-8BF2-82E167CC5628}" srcOrd="0" destOrd="0" presId="urn:microsoft.com/office/officeart/2005/8/layout/cycle2"/>
    <dgm:cxn modelId="{80A00935-0F9C-4206-8D57-8699F5905C07}" type="presOf" srcId="{ABEFF069-3708-471E-936F-9F2053930F58}" destId="{33751A50-7DF2-4BD8-988D-302A7A76A3AE}" srcOrd="0" destOrd="0" presId="urn:microsoft.com/office/officeart/2005/8/layout/cycle2"/>
    <dgm:cxn modelId="{BC8698C6-79F0-4221-9363-6E61A52D3B79}" type="presOf" srcId="{5D517642-46D1-4FC5-A237-9EDDE7AF80DB}" destId="{A60D7057-0508-443E-9135-8728DD5FA479}" srcOrd="1" destOrd="0" presId="urn:microsoft.com/office/officeart/2005/8/layout/cycle2"/>
    <dgm:cxn modelId="{288F44CC-2001-4F80-974E-F3B9B9B6202B}" srcId="{2D87A509-FDD2-49AC-995F-32DB6860C632}" destId="{638FAE2D-D44B-4E77-BC3E-05E51E9ADB4D}" srcOrd="0" destOrd="0" parTransId="{6BC06829-B41C-4EEF-A5A9-DC214CD19EAD}" sibTransId="{52E0C808-3CA4-4160-8837-2AAC5CFBC595}"/>
    <dgm:cxn modelId="{F27FFE42-A613-48AC-9F3C-29756D7B0680}" srcId="{2D87A509-FDD2-49AC-995F-32DB6860C632}" destId="{ABEFF069-3708-471E-936F-9F2053930F58}" srcOrd="1" destOrd="0" parTransId="{D8BB56BD-54B8-4F1E-A4A9-7235C1B10CF7}" sibTransId="{5D517642-46D1-4FC5-A237-9EDDE7AF80DB}"/>
    <dgm:cxn modelId="{B60A008F-FE02-435E-86FA-70A78A3BDC92}" type="presOf" srcId="{2D87A509-FDD2-49AC-995F-32DB6860C632}" destId="{3FAD33D8-630B-445C-8967-18A54C3D8B69}" srcOrd="0" destOrd="0" presId="urn:microsoft.com/office/officeart/2005/8/layout/cycle2"/>
    <dgm:cxn modelId="{A7353503-FFD4-4429-81F4-F9B366F00FFA}" srcId="{2D87A509-FDD2-49AC-995F-32DB6860C632}" destId="{452E3721-AE73-41A6-9236-2FA9441CC66A}" srcOrd="2" destOrd="0" parTransId="{BA489568-AE6C-4611-A367-D0684EE3AB70}" sibTransId="{C113A498-4779-402E-A7E9-2CA97265CDF4}"/>
    <dgm:cxn modelId="{CEF6B9B0-9B5F-4F0B-8FA6-27FD367FF3F3}" type="presOf" srcId="{638FAE2D-D44B-4E77-BC3E-05E51E9ADB4D}" destId="{4A599E27-2F28-4007-BA2E-AF73C7F3B9B4}" srcOrd="0" destOrd="0" presId="urn:microsoft.com/office/officeart/2005/8/layout/cycle2"/>
    <dgm:cxn modelId="{7E11CD82-BF97-42ED-85AB-779B87FFEDCA}" type="presOf" srcId="{52E0C808-3CA4-4160-8837-2AAC5CFBC595}" destId="{2584EE22-1524-4EAA-99FD-902D8D3C2688}" srcOrd="1" destOrd="0" presId="urn:microsoft.com/office/officeart/2005/8/layout/cycle2"/>
    <dgm:cxn modelId="{6C8A5253-828D-415F-8D6F-80E6E6B6329A}" type="presParOf" srcId="{3FAD33D8-630B-445C-8967-18A54C3D8B69}" destId="{4A599E27-2F28-4007-BA2E-AF73C7F3B9B4}" srcOrd="0" destOrd="0" presId="urn:microsoft.com/office/officeart/2005/8/layout/cycle2"/>
    <dgm:cxn modelId="{2762150F-B4A2-41B6-9459-1F67D30C5B24}" type="presParOf" srcId="{3FAD33D8-630B-445C-8967-18A54C3D8B69}" destId="{A03FA36B-34CD-4BA4-8BF2-82E167CC5628}" srcOrd="1" destOrd="0" presId="urn:microsoft.com/office/officeart/2005/8/layout/cycle2"/>
    <dgm:cxn modelId="{DF788740-5084-4922-8771-3D74FC90F869}" type="presParOf" srcId="{A03FA36B-34CD-4BA4-8BF2-82E167CC5628}" destId="{2584EE22-1524-4EAA-99FD-902D8D3C2688}" srcOrd="0" destOrd="0" presId="urn:microsoft.com/office/officeart/2005/8/layout/cycle2"/>
    <dgm:cxn modelId="{B724F3F4-B37A-4368-8342-DFD7ECE3DCE7}" type="presParOf" srcId="{3FAD33D8-630B-445C-8967-18A54C3D8B69}" destId="{33751A50-7DF2-4BD8-988D-302A7A76A3AE}" srcOrd="2" destOrd="0" presId="urn:microsoft.com/office/officeart/2005/8/layout/cycle2"/>
    <dgm:cxn modelId="{E0ECFC22-E1B2-4A49-AB22-94038FEFFD52}" type="presParOf" srcId="{3FAD33D8-630B-445C-8967-18A54C3D8B69}" destId="{C536A385-A7F0-44D5-B5C0-14FE977F9E1A}" srcOrd="3" destOrd="0" presId="urn:microsoft.com/office/officeart/2005/8/layout/cycle2"/>
    <dgm:cxn modelId="{82133D24-F02E-41D7-B4C8-03B98FA4DA81}" type="presParOf" srcId="{C536A385-A7F0-44D5-B5C0-14FE977F9E1A}" destId="{A60D7057-0508-443E-9135-8728DD5FA479}" srcOrd="0" destOrd="0" presId="urn:microsoft.com/office/officeart/2005/8/layout/cycle2"/>
    <dgm:cxn modelId="{DBDB7B65-80FA-4D18-8511-5E56E14010E3}" type="presParOf" srcId="{3FAD33D8-630B-445C-8967-18A54C3D8B69}" destId="{1AB4951A-816E-45B7-97AD-62FD65C7290C}" srcOrd="4" destOrd="0" presId="urn:microsoft.com/office/officeart/2005/8/layout/cycle2"/>
    <dgm:cxn modelId="{D418968F-B0C8-4787-AC19-BEACEECC37EF}" type="presParOf" srcId="{3FAD33D8-630B-445C-8967-18A54C3D8B69}" destId="{96CAD323-9B42-46D7-BCF5-BD3D6919CEA5}" srcOrd="5" destOrd="0" presId="urn:microsoft.com/office/officeart/2005/8/layout/cycle2"/>
    <dgm:cxn modelId="{31F1BC28-BB22-4D6B-AD11-97DAE7D49AAD}" type="presParOf" srcId="{96CAD323-9B42-46D7-BCF5-BD3D6919CEA5}" destId="{2C7FB595-BCCC-4BD3-BFE3-4B5A7E526538}"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0731F7-9D4B-4F78-8130-EE25231D308A}" type="doc">
      <dgm:prSet loTypeId="urn:microsoft.com/office/officeart/2005/8/layout/process4" loCatId="list" qsTypeId="urn:microsoft.com/office/officeart/2005/8/quickstyle/simple4" qsCatId="simple" csTypeId="urn:microsoft.com/office/officeart/2005/8/colors/accent0_1" csCatId="mainScheme" phldr="1"/>
      <dgm:spPr/>
      <dgm:t>
        <a:bodyPr/>
        <a:lstStyle/>
        <a:p>
          <a:pPr rtl="1"/>
          <a:endParaRPr lang="fa-IR"/>
        </a:p>
      </dgm:t>
    </dgm:pt>
    <dgm:pt modelId="{4EF78171-9CD4-417B-ACA9-7EBF91DF1849}">
      <dgm:prSet/>
      <dgm:spPr/>
      <dgm:t>
        <a:bodyPr/>
        <a:lstStyle/>
        <a:p>
          <a:pPr rtl="1"/>
          <a:r>
            <a:rPr lang="fa-IR" dirty="0" smtClean="0"/>
            <a:t>کاهش عایدات شرکت‌های تولیدکننده انرژی</a:t>
          </a:r>
          <a:endParaRPr lang="fa-IR" dirty="0"/>
        </a:p>
      </dgm:t>
    </dgm:pt>
    <dgm:pt modelId="{0F0290C8-A56C-45EA-8E6E-4117BB7388B3}" type="parTrans" cxnId="{3DE7AA6E-5674-4019-B2DA-86C13D529E49}">
      <dgm:prSet/>
      <dgm:spPr/>
      <dgm:t>
        <a:bodyPr/>
        <a:lstStyle/>
        <a:p>
          <a:pPr rtl="1"/>
          <a:endParaRPr lang="fa-IR"/>
        </a:p>
      </dgm:t>
    </dgm:pt>
    <dgm:pt modelId="{F69F6AF7-5748-4069-A053-7EBFE22B13CB}" type="sibTrans" cxnId="{3DE7AA6E-5674-4019-B2DA-86C13D529E49}">
      <dgm:prSet/>
      <dgm:spPr/>
      <dgm:t>
        <a:bodyPr/>
        <a:lstStyle/>
        <a:p>
          <a:pPr rtl="1"/>
          <a:endParaRPr lang="fa-IR"/>
        </a:p>
      </dgm:t>
    </dgm:pt>
    <dgm:pt modelId="{D2F3C134-2C21-40B9-A91B-7E92A2A7AF5E}">
      <dgm:prSet/>
      <dgm:spPr/>
      <dgm:t>
        <a:bodyPr/>
        <a:lstStyle/>
        <a:p>
          <a:pPr rtl="1"/>
          <a:r>
            <a:rPr lang="fa-IR" dirty="0" smtClean="0"/>
            <a:t>کاهش امکان نوسازی، توسعۀ ظرفیت و هرگونه سرمایه‌گذاری</a:t>
          </a:r>
          <a:endParaRPr lang="fa-IR" dirty="0"/>
        </a:p>
      </dgm:t>
    </dgm:pt>
    <dgm:pt modelId="{51737A33-7C7E-47D9-9E1E-548684CC82BB}" type="parTrans" cxnId="{9B4CB64B-DB8A-472F-9101-705C82A79C97}">
      <dgm:prSet/>
      <dgm:spPr/>
      <dgm:t>
        <a:bodyPr/>
        <a:lstStyle/>
        <a:p>
          <a:pPr rtl="1"/>
          <a:endParaRPr lang="fa-IR"/>
        </a:p>
      </dgm:t>
    </dgm:pt>
    <dgm:pt modelId="{A29DAFD0-ACCC-475A-828B-006DE241FFB9}" type="sibTrans" cxnId="{9B4CB64B-DB8A-472F-9101-705C82A79C97}">
      <dgm:prSet/>
      <dgm:spPr/>
      <dgm:t>
        <a:bodyPr/>
        <a:lstStyle/>
        <a:p>
          <a:pPr rtl="1"/>
          <a:endParaRPr lang="fa-IR"/>
        </a:p>
      </dgm:t>
    </dgm:pt>
    <dgm:pt modelId="{5F80B778-4F8B-4D7B-95BE-C1036D709402}">
      <dgm:prSet/>
      <dgm:spPr/>
      <dgm:t>
        <a:bodyPr/>
        <a:lstStyle/>
        <a:p>
          <a:pPr rtl="1"/>
          <a:r>
            <a:rPr lang="fa-IR" dirty="0" smtClean="0"/>
            <a:t>اختصاص منابع دولت از محل بودجه عمومی به آنها</a:t>
          </a:r>
          <a:endParaRPr lang="fa-IR" dirty="0"/>
        </a:p>
      </dgm:t>
    </dgm:pt>
    <dgm:pt modelId="{A47F8E80-1607-4E44-9DDF-7AD1C81A2F0C}" type="parTrans" cxnId="{66D1042C-0FD6-4B3B-999C-DDC8FC92EAB0}">
      <dgm:prSet/>
      <dgm:spPr/>
      <dgm:t>
        <a:bodyPr/>
        <a:lstStyle/>
        <a:p>
          <a:pPr rtl="1"/>
          <a:endParaRPr lang="fa-IR"/>
        </a:p>
      </dgm:t>
    </dgm:pt>
    <dgm:pt modelId="{C3203244-62C9-45EF-90E4-494ED90A9D64}" type="sibTrans" cxnId="{66D1042C-0FD6-4B3B-999C-DDC8FC92EAB0}">
      <dgm:prSet/>
      <dgm:spPr/>
      <dgm:t>
        <a:bodyPr/>
        <a:lstStyle/>
        <a:p>
          <a:pPr rtl="1"/>
          <a:endParaRPr lang="fa-IR"/>
        </a:p>
      </dgm:t>
    </dgm:pt>
    <dgm:pt modelId="{F05C10B8-FDDF-4DAA-BA14-F75B276710FC}">
      <dgm:prSet/>
      <dgm:spPr/>
      <dgm:t>
        <a:bodyPr/>
        <a:lstStyle/>
        <a:p>
          <a:pPr rtl="1"/>
          <a:r>
            <a:rPr lang="fa-IR" dirty="0" smtClean="0"/>
            <a:t>افزایش هزینه‌های دولت و کاهش هزینه‌های مالیاتی</a:t>
          </a:r>
          <a:endParaRPr lang="fa-IR" dirty="0"/>
        </a:p>
      </dgm:t>
    </dgm:pt>
    <dgm:pt modelId="{F8EB41A5-5635-49B4-AA9B-16E5635D6945}" type="parTrans" cxnId="{F7920687-5953-43C0-8B0A-9800139EC689}">
      <dgm:prSet/>
      <dgm:spPr/>
      <dgm:t>
        <a:bodyPr/>
        <a:lstStyle/>
        <a:p>
          <a:pPr rtl="1"/>
          <a:endParaRPr lang="fa-IR"/>
        </a:p>
      </dgm:t>
    </dgm:pt>
    <dgm:pt modelId="{55A38EEE-DB76-47C3-B9F2-3E409A5D7093}" type="sibTrans" cxnId="{F7920687-5953-43C0-8B0A-9800139EC689}">
      <dgm:prSet/>
      <dgm:spPr/>
      <dgm:t>
        <a:bodyPr/>
        <a:lstStyle/>
        <a:p>
          <a:pPr rtl="1"/>
          <a:endParaRPr lang="fa-IR"/>
        </a:p>
      </dgm:t>
    </dgm:pt>
    <dgm:pt modelId="{4B50E883-EA9A-43AF-9A63-04DCBBD1F931}" type="pres">
      <dgm:prSet presAssocID="{370731F7-9D4B-4F78-8130-EE25231D308A}" presName="Name0" presStyleCnt="0">
        <dgm:presLayoutVars>
          <dgm:dir/>
          <dgm:animLvl val="lvl"/>
          <dgm:resizeHandles val="exact"/>
        </dgm:presLayoutVars>
      </dgm:prSet>
      <dgm:spPr/>
      <dgm:t>
        <a:bodyPr/>
        <a:lstStyle/>
        <a:p>
          <a:endParaRPr lang="en-US"/>
        </a:p>
      </dgm:t>
    </dgm:pt>
    <dgm:pt modelId="{8F753612-FFE6-4BDD-B187-E1CFC0C25D85}" type="pres">
      <dgm:prSet presAssocID="{F05C10B8-FDDF-4DAA-BA14-F75B276710FC}" presName="boxAndChildren" presStyleCnt="0"/>
      <dgm:spPr/>
    </dgm:pt>
    <dgm:pt modelId="{8D76DB5C-8B52-4E3E-B133-6E2D347129D1}" type="pres">
      <dgm:prSet presAssocID="{F05C10B8-FDDF-4DAA-BA14-F75B276710FC}" presName="parentTextBox" presStyleLbl="node1" presStyleIdx="0" presStyleCnt="4"/>
      <dgm:spPr/>
      <dgm:t>
        <a:bodyPr/>
        <a:lstStyle/>
        <a:p>
          <a:pPr rtl="1"/>
          <a:endParaRPr lang="fa-IR"/>
        </a:p>
      </dgm:t>
    </dgm:pt>
    <dgm:pt modelId="{6043CC8B-2861-49B9-93AA-7DD93F48FAF8}" type="pres">
      <dgm:prSet presAssocID="{C3203244-62C9-45EF-90E4-494ED90A9D64}" presName="sp" presStyleCnt="0"/>
      <dgm:spPr/>
    </dgm:pt>
    <dgm:pt modelId="{B4EBBD35-5D36-41D7-AEAE-B3A88DBB1EA3}" type="pres">
      <dgm:prSet presAssocID="{5F80B778-4F8B-4D7B-95BE-C1036D709402}" presName="arrowAndChildren" presStyleCnt="0"/>
      <dgm:spPr/>
    </dgm:pt>
    <dgm:pt modelId="{669ED8A5-7EAB-4CB9-A950-9C53DF183E2F}" type="pres">
      <dgm:prSet presAssocID="{5F80B778-4F8B-4D7B-95BE-C1036D709402}" presName="parentTextArrow" presStyleLbl="node1" presStyleIdx="1" presStyleCnt="4"/>
      <dgm:spPr/>
      <dgm:t>
        <a:bodyPr/>
        <a:lstStyle/>
        <a:p>
          <a:endParaRPr lang="en-US"/>
        </a:p>
      </dgm:t>
    </dgm:pt>
    <dgm:pt modelId="{5F40339C-5D47-4963-89A5-EE7DD7AD6813}" type="pres">
      <dgm:prSet presAssocID="{A29DAFD0-ACCC-475A-828B-006DE241FFB9}" presName="sp" presStyleCnt="0"/>
      <dgm:spPr/>
    </dgm:pt>
    <dgm:pt modelId="{ACA717DA-3EB9-46CF-982C-05AE6E37A4CF}" type="pres">
      <dgm:prSet presAssocID="{D2F3C134-2C21-40B9-A91B-7E92A2A7AF5E}" presName="arrowAndChildren" presStyleCnt="0"/>
      <dgm:spPr/>
    </dgm:pt>
    <dgm:pt modelId="{7CD64B85-A32C-4D7E-819A-807721BCEEB7}" type="pres">
      <dgm:prSet presAssocID="{D2F3C134-2C21-40B9-A91B-7E92A2A7AF5E}" presName="parentTextArrow" presStyleLbl="node1" presStyleIdx="2" presStyleCnt="4"/>
      <dgm:spPr/>
      <dgm:t>
        <a:bodyPr/>
        <a:lstStyle/>
        <a:p>
          <a:pPr rtl="1"/>
          <a:endParaRPr lang="fa-IR"/>
        </a:p>
      </dgm:t>
    </dgm:pt>
    <dgm:pt modelId="{1398AF0B-19BF-46A8-B032-0116E0BAFDC7}" type="pres">
      <dgm:prSet presAssocID="{F69F6AF7-5748-4069-A053-7EBFE22B13CB}" presName="sp" presStyleCnt="0"/>
      <dgm:spPr/>
    </dgm:pt>
    <dgm:pt modelId="{D46212D8-13F4-41E6-A6A6-0443A62496AB}" type="pres">
      <dgm:prSet presAssocID="{4EF78171-9CD4-417B-ACA9-7EBF91DF1849}" presName="arrowAndChildren" presStyleCnt="0"/>
      <dgm:spPr/>
    </dgm:pt>
    <dgm:pt modelId="{02D34BD0-DE66-4001-8C6F-03536B198739}" type="pres">
      <dgm:prSet presAssocID="{4EF78171-9CD4-417B-ACA9-7EBF91DF1849}" presName="parentTextArrow" presStyleLbl="node1" presStyleIdx="3" presStyleCnt="4"/>
      <dgm:spPr/>
      <dgm:t>
        <a:bodyPr/>
        <a:lstStyle/>
        <a:p>
          <a:endParaRPr lang="en-US"/>
        </a:p>
      </dgm:t>
    </dgm:pt>
  </dgm:ptLst>
  <dgm:cxnLst>
    <dgm:cxn modelId="{B5BDAC93-E34A-4163-984D-D8FF2A299EB4}" type="presOf" srcId="{5F80B778-4F8B-4D7B-95BE-C1036D709402}" destId="{669ED8A5-7EAB-4CB9-A950-9C53DF183E2F}" srcOrd="0" destOrd="0" presId="urn:microsoft.com/office/officeart/2005/8/layout/process4"/>
    <dgm:cxn modelId="{878544CF-A535-4D8B-9740-7E32E84EEF67}" type="presOf" srcId="{370731F7-9D4B-4F78-8130-EE25231D308A}" destId="{4B50E883-EA9A-43AF-9A63-04DCBBD1F931}" srcOrd="0" destOrd="0" presId="urn:microsoft.com/office/officeart/2005/8/layout/process4"/>
    <dgm:cxn modelId="{FC824A02-EC7E-4288-9E67-DA4DCCDB578B}" type="presOf" srcId="{4EF78171-9CD4-417B-ACA9-7EBF91DF1849}" destId="{02D34BD0-DE66-4001-8C6F-03536B198739}" srcOrd="0" destOrd="0" presId="urn:microsoft.com/office/officeart/2005/8/layout/process4"/>
    <dgm:cxn modelId="{9B4CB64B-DB8A-472F-9101-705C82A79C97}" srcId="{370731F7-9D4B-4F78-8130-EE25231D308A}" destId="{D2F3C134-2C21-40B9-A91B-7E92A2A7AF5E}" srcOrd="1" destOrd="0" parTransId="{51737A33-7C7E-47D9-9E1E-548684CC82BB}" sibTransId="{A29DAFD0-ACCC-475A-828B-006DE241FFB9}"/>
    <dgm:cxn modelId="{F7920687-5953-43C0-8B0A-9800139EC689}" srcId="{370731F7-9D4B-4F78-8130-EE25231D308A}" destId="{F05C10B8-FDDF-4DAA-BA14-F75B276710FC}" srcOrd="3" destOrd="0" parTransId="{F8EB41A5-5635-49B4-AA9B-16E5635D6945}" sibTransId="{55A38EEE-DB76-47C3-B9F2-3E409A5D7093}"/>
    <dgm:cxn modelId="{C1EA98E2-E0E0-42BE-BEF1-6308472482BB}" type="presOf" srcId="{D2F3C134-2C21-40B9-A91B-7E92A2A7AF5E}" destId="{7CD64B85-A32C-4D7E-819A-807721BCEEB7}" srcOrd="0" destOrd="0" presId="urn:microsoft.com/office/officeart/2005/8/layout/process4"/>
    <dgm:cxn modelId="{2C4ECEB3-39EA-4D6D-A96F-B769B16529F2}" type="presOf" srcId="{F05C10B8-FDDF-4DAA-BA14-F75B276710FC}" destId="{8D76DB5C-8B52-4E3E-B133-6E2D347129D1}" srcOrd="0" destOrd="0" presId="urn:microsoft.com/office/officeart/2005/8/layout/process4"/>
    <dgm:cxn modelId="{3DE7AA6E-5674-4019-B2DA-86C13D529E49}" srcId="{370731F7-9D4B-4F78-8130-EE25231D308A}" destId="{4EF78171-9CD4-417B-ACA9-7EBF91DF1849}" srcOrd="0" destOrd="0" parTransId="{0F0290C8-A56C-45EA-8E6E-4117BB7388B3}" sibTransId="{F69F6AF7-5748-4069-A053-7EBFE22B13CB}"/>
    <dgm:cxn modelId="{66D1042C-0FD6-4B3B-999C-DDC8FC92EAB0}" srcId="{370731F7-9D4B-4F78-8130-EE25231D308A}" destId="{5F80B778-4F8B-4D7B-95BE-C1036D709402}" srcOrd="2" destOrd="0" parTransId="{A47F8E80-1607-4E44-9DDF-7AD1C81A2F0C}" sibTransId="{C3203244-62C9-45EF-90E4-494ED90A9D64}"/>
    <dgm:cxn modelId="{9E111ED0-3C1F-4E1A-8234-2DDEDB307415}" type="presParOf" srcId="{4B50E883-EA9A-43AF-9A63-04DCBBD1F931}" destId="{8F753612-FFE6-4BDD-B187-E1CFC0C25D85}" srcOrd="0" destOrd="0" presId="urn:microsoft.com/office/officeart/2005/8/layout/process4"/>
    <dgm:cxn modelId="{0BE9F804-AFFE-4C4F-932F-AC8279D72A69}" type="presParOf" srcId="{8F753612-FFE6-4BDD-B187-E1CFC0C25D85}" destId="{8D76DB5C-8B52-4E3E-B133-6E2D347129D1}" srcOrd="0" destOrd="0" presId="urn:microsoft.com/office/officeart/2005/8/layout/process4"/>
    <dgm:cxn modelId="{E9C3663D-60CC-4FBE-B887-383683ADDC0C}" type="presParOf" srcId="{4B50E883-EA9A-43AF-9A63-04DCBBD1F931}" destId="{6043CC8B-2861-49B9-93AA-7DD93F48FAF8}" srcOrd="1" destOrd="0" presId="urn:microsoft.com/office/officeart/2005/8/layout/process4"/>
    <dgm:cxn modelId="{14B25B49-3063-41CD-8709-1CB1CFAA838F}" type="presParOf" srcId="{4B50E883-EA9A-43AF-9A63-04DCBBD1F931}" destId="{B4EBBD35-5D36-41D7-AEAE-B3A88DBB1EA3}" srcOrd="2" destOrd="0" presId="urn:microsoft.com/office/officeart/2005/8/layout/process4"/>
    <dgm:cxn modelId="{40631854-3E10-4A7E-B84A-B388E496706A}" type="presParOf" srcId="{B4EBBD35-5D36-41D7-AEAE-B3A88DBB1EA3}" destId="{669ED8A5-7EAB-4CB9-A950-9C53DF183E2F}" srcOrd="0" destOrd="0" presId="urn:microsoft.com/office/officeart/2005/8/layout/process4"/>
    <dgm:cxn modelId="{02A48878-8242-45D6-BDB2-12793257DF51}" type="presParOf" srcId="{4B50E883-EA9A-43AF-9A63-04DCBBD1F931}" destId="{5F40339C-5D47-4963-89A5-EE7DD7AD6813}" srcOrd="3" destOrd="0" presId="urn:microsoft.com/office/officeart/2005/8/layout/process4"/>
    <dgm:cxn modelId="{BFA3F0F3-209F-4980-BCBC-7A67FC7DE904}" type="presParOf" srcId="{4B50E883-EA9A-43AF-9A63-04DCBBD1F931}" destId="{ACA717DA-3EB9-46CF-982C-05AE6E37A4CF}" srcOrd="4" destOrd="0" presId="urn:microsoft.com/office/officeart/2005/8/layout/process4"/>
    <dgm:cxn modelId="{EB7E7759-6D59-46DD-8123-40884323986D}" type="presParOf" srcId="{ACA717DA-3EB9-46CF-982C-05AE6E37A4CF}" destId="{7CD64B85-A32C-4D7E-819A-807721BCEEB7}" srcOrd="0" destOrd="0" presId="urn:microsoft.com/office/officeart/2005/8/layout/process4"/>
    <dgm:cxn modelId="{6FC6D3B8-6DB5-446E-9635-F3F0E27F0742}" type="presParOf" srcId="{4B50E883-EA9A-43AF-9A63-04DCBBD1F931}" destId="{1398AF0B-19BF-46A8-B032-0116E0BAFDC7}" srcOrd="5" destOrd="0" presId="urn:microsoft.com/office/officeart/2005/8/layout/process4"/>
    <dgm:cxn modelId="{9D42FF54-D939-458B-B61C-4DB843BCE58C}" type="presParOf" srcId="{4B50E883-EA9A-43AF-9A63-04DCBBD1F931}" destId="{D46212D8-13F4-41E6-A6A6-0443A62496AB}" srcOrd="6" destOrd="0" presId="urn:microsoft.com/office/officeart/2005/8/layout/process4"/>
    <dgm:cxn modelId="{8107A2FC-FC00-4695-9330-94841D8AD380}" type="presParOf" srcId="{D46212D8-13F4-41E6-A6A6-0443A62496AB}" destId="{02D34BD0-DE66-4001-8C6F-03536B198739}"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02F0D4-927A-4C9F-A551-FD17C6FB2A2E}" type="doc">
      <dgm:prSet loTypeId="urn:microsoft.com/office/officeart/2005/8/layout/process4" loCatId="list" qsTypeId="urn:microsoft.com/office/officeart/2005/8/quickstyle/3d2" qsCatId="3D" csTypeId="urn:microsoft.com/office/officeart/2005/8/colors/accent0_1" csCatId="mainScheme"/>
      <dgm:spPr/>
      <dgm:t>
        <a:bodyPr/>
        <a:lstStyle/>
        <a:p>
          <a:pPr rtl="1"/>
          <a:endParaRPr lang="fa-IR"/>
        </a:p>
      </dgm:t>
    </dgm:pt>
    <dgm:pt modelId="{EB4D1FC3-D38A-4392-8FE7-ED860204F14E}">
      <dgm:prSet/>
      <dgm:spPr/>
      <dgm:t>
        <a:bodyPr/>
        <a:lstStyle/>
        <a:p>
          <a:pPr rtl="1"/>
          <a:r>
            <a:rPr lang="fa-IR" dirty="0" smtClean="0"/>
            <a:t>قیمت پایین حامل‌های انرژی </a:t>
          </a:r>
          <a:endParaRPr lang="fa-IR" dirty="0"/>
        </a:p>
      </dgm:t>
    </dgm:pt>
    <dgm:pt modelId="{48100FEE-E882-4ED1-915F-82CC7F0F52CD}" type="parTrans" cxnId="{9A124ABC-357B-4C13-8966-4811EB3F1CDD}">
      <dgm:prSet/>
      <dgm:spPr/>
      <dgm:t>
        <a:bodyPr/>
        <a:lstStyle/>
        <a:p>
          <a:pPr rtl="1"/>
          <a:endParaRPr lang="fa-IR"/>
        </a:p>
      </dgm:t>
    </dgm:pt>
    <dgm:pt modelId="{A0C37BDA-97CD-4661-8DC2-146958AD513B}" type="sibTrans" cxnId="{9A124ABC-357B-4C13-8966-4811EB3F1CDD}">
      <dgm:prSet/>
      <dgm:spPr/>
      <dgm:t>
        <a:bodyPr/>
        <a:lstStyle/>
        <a:p>
          <a:pPr rtl="1"/>
          <a:endParaRPr lang="fa-IR"/>
        </a:p>
      </dgm:t>
    </dgm:pt>
    <dgm:pt modelId="{0212E5B7-B370-4DCB-A7C9-D1C9E26C3611}">
      <dgm:prSet/>
      <dgm:spPr/>
      <dgm:t>
        <a:bodyPr/>
        <a:lstStyle/>
        <a:p>
          <a:pPr rtl="1"/>
          <a:r>
            <a:rPr lang="fa-IR" dirty="0" smtClean="0"/>
            <a:t>افزایش مصرف انرژی </a:t>
          </a:r>
          <a:endParaRPr lang="fa-IR" dirty="0"/>
        </a:p>
      </dgm:t>
    </dgm:pt>
    <dgm:pt modelId="{9E786093-D10D-43D9-A9B9-9E943C284D83}" type="parTrans" cxnId="{56524D1E-F2EC-4EA3-9C1C-CEFD586032A6}">
      <dgm:prSet/>
      <dgm:spPr/>
      <dgm:t>
        <a:bodyPr/>
        <a:lstStyle/>
        <a:p>
          <a:pPr rtl="1"/>
          <a:endParaRPr lang="fa-IR"/>
        </a:p>
      </dgm:t>
    </dgm:pt>
    <dgm:pt modelId="{0D1DEB96-7EFC-48F2-ADC7-D5572EC5685B}" type="sibTrans" cxnId="{56524D1E-F2EC-4EA3-9C1C-CEFD586032A6}">
      <dgm:prSet/>
      <dgm:spPr/>
      <dgm:t>
        <a:bodyPr/>
        <a:lstStyle/>
        <a:p>
          <a:pPr rtl="1"/>
          <a:endParaRPr lang="fa-IR"/>
        </a:p>
      </dgm:t>
    </dgm:pt>
    <dgm:pt modelId="{BA1CCDEA-D5F9-4DFE-BF74-28FC85509F21}">
      <dgm:prSet/>
      <dgm:spPr/>
      <dgm:t>
        <a:bodyPr/>
        <a:lstStyle/>
        <a:p>
          <a:pPr rtl="1"/>
          <a:r>
            <a:rPr lang="fa-IR" dirty="0" smtClean="0"/>
            <a:t>کاهش میزان خالص صادرات نفت خام </a:t>
          </a:r>
          <a:endParaRPr lang="fa-IR" dirty="0"/>
        </a:p>
      </dgm:t>
    </dgm:pt>
    <dgm:pt modelId="{0F896CED-F600-413A-8BA1-0BC40A427583}" type="parTrans" cxnId="{DA59BD24-2377-4B13-8EE5-30B9C7312F26}">
      <dgm:prSet/>
      <dgm:spPr/>
      <dgm:t>
        <a:bodyPr/>
        <a:lstStyle/>
        <a:p>
          <a:pPr rtl="1"/>
          <a:endParaRPr lang="fa-IR"/>
        </a:p>
      </dgm:t>
    </dgm:pt>
    <dgm:pt modelId="{FB795C11-FE5D-42B7-ABE5-AB26A2144EF1}" type="sibTrans" cxnId="{DA59BD24-2377-4B13-8EE5-30B9C7312F26}">
      <dgm:prSet/>
      <dgm:spPr/>
      <dgm:t>
        <a:bodyPr/>
        <a:lstStyle/>
        <a:p>
          <a:pPr rtl="1"/>
          <a:endParaRPr lang="fa-IR"/>
        </a:p>
      </dgm:t>
    </dgm:pt>
    <dgm:pt modelId="{C8AC107C-D7A6-4A8F-872C-09671E2250D2}">
      <dgm:prSet/>
      <dgm:spPr/>
      <dgm:t>
        <a:bodyPr/>
        <a:lstStyle/>
        <a:p>
          <a:pPr rtl="1"/>
          <a:r>
            <a:rPr lang="fa-IR" dirty="0" smtClean="0"/>
            <a:t>کاهش درآمد ارزی دولت</a:t>
          </a:r>
          <a:endParaRPr lang="fa-IR" dirty="0"/>
        </a:p>
      </dgm:t>
    </dgm:pt>
    <dgm:pt modelId="{A5E136CC-96DA-47ED-B62C-F299BC538443}" type="parTrans" cxnId="{23AB7299-FB20-40A7-9257-FF55C587689A}">
      <dgm:prSet/>
      <dgm:spPr/>
      <dgm:t>
        <a:bodyPr/>
        <a:lstStyle/>
        <a:p>
          <a:pPr rtl="1"/>
          <a:endParaRPr lang="fa-IR"/>
        </a:p>
      </dgm:t>
    </dgm:pt>
    <dgm:pt modelId="{2E9B870E-3CD0-4D4C-81A1-2FB8288A2772}" type="sibTrans" cxnId="{23AB7299-FB20-40A7-9257-FF55C587689A}">
      <dgm:prSet/>
      <dgm:spPr/>
      <dgm:t>
        <a:bodyPr/>
        <a:lstStyle/>
        <a:p>
          <a:pPr rtl="1"/>
          <a:endParaRPr lang="fa-IR"/>
        </a:p>
      </dgm:t>
    </dgm:pt>
    <dgm:pt modelId="{A4E65016-CF2B-4CAC-8A90-8FB8A5CE6EE6}" type="pres">
      <dgm:prSet presAssocID="{0002F0D4-927A-4C9F-A551-FD17C6FB2A2E}" presName="Name0" presStyleCnt="0">
        <dgm:presLayoutVars>
          <dgm:dir/>
          <dgm:animLvl val="lvl"/>
          <dgm:resizeHandles val="exact"/>
        </dgm:presLayoutVars>
      </dgm:prSet>
      <dgm:spPr/>
      <dgm:t>
        <a:bodyPr/>
        <a:lstStyle/>
        <a:p>
          <a:endParaRPr lang="en-US"/>
        </a:p>
      </dgm:t>
    </dgm:pt>
    <dgm:pt modelId="{043F78DC-A293-43E1-BF84-BBEAFA0436CA}" type="pres">
      <dgm:prSet presAssocID="{C8AC107C-D7A6-4A8F-872C-09671E2250D2}" presName="boxAndChildren" presStyleCnt="0"/>
      <dgm:spPr/>
    </dgm:pt>
    <dgm:pt modelId="{982F139A-0785-4187-9CEB-9B31099F8D86}" type="pres">
      <dgm:prSet presAssocID="{C8AC107C-D7A6-4A8F-872C-09671E2250D2}" presName="parentTextBox" presStyleLbl="node1" presStyleIdx="0" presStyleCnt="4"/>
      <dgm:spPr/>
      <dgm:t>
        <a:bodyPr/>
        <a:lstStyle/>
        <a:p>
          <a:endParaRPr lang="en-US"/>
        </a:p>
      </dgm:t>
    </dgm:pt>
    <dgm:pt modelId="{A3BE4C03-8C82-4272-A777-F8BD8E497606}" type="pres">
      <dgm:prSet presAssocID="{FB795C11-FE5D-42B7-ABE5-AB26A2144EF1}" presName="sp" presStyleCnt="0"/>
      <dgm:spPr/>
    </dgm:pt>
    <dgm:pt modelId="{7F46521B-36A9-41D9-A687-B29FD50B9C08}" type="pres">
      <dgm:prSet presAssocID="{BA1CCDEA-D5F9-4DFE-BF74-28FC85509F21}" presName="arrowAndChildren" presStyleCnt="0"/>
      <dgm:spPr/>
    </dgm:pt>
    <dgm:pt modelId="{CF2C1A70-1592-4E65-98E8-148865EFAB73}" type="pres">
      <dgm:prSet presAssocID="{BA1CCDEA-D5F9-4DFE-BF74-28FC85509F21}" presName="parentTextArrow" presStyleLbl="node1" presStyleIdx="1" presStyleCnt="4"/>
      <dgm:spPr/>
      <dgm:t>
        <a:bodyPr/>
        <a:lstStyle/>
        <a:p>
          <a:endParaRPr lang="en-US"/>
        </a:p>
      </dgm:t>
    </dgm:pt>
    <dgm:pt modelId="{7E1EF3C7-ADB4-44E7-8772-20B6EE071571}" type="pres">
      <dgm:prSet presAssocID="{0D1DEB96-7EFC-48F2-ADC7-D5572EC5685B}" presName="sp" presStyleCnt="0"/>
      <dgm:spPr/>
    </dgm:pt>
    <dgm:pt modelId="{0CCD3E52-F57F-4638-93F9-EDDDFED928F5}" type="pres">
      <dgm:prSet presAssocID="{0212E5B7-B370-4DCB-A7C9-D1C9E26C3611}" presName="arrowAndChildren" presStyleCnt="0"/>
      <dgm:spPr/>
    </dgm:pt>
    <dgm:pt modelId="{05C8B516-C102-4675-97B0-8158726D928C}" type="pres">
      <dgm:prSet presAssocID="{0212E5B7-B370-4DCB-A7C9-D1C9E26C3611}" presName="parentTextArrow" presStyleLbl="node1" presStyleIdx="2" presStyleCnt="4"/>
      <dgm:spPr/>
      <dgm:t>
        <a:bodyPr/>
        <a:lstStyle/>
        <a:p>
          <a:endParaRPr lang="en-US"/>
        </a:p>
      </dgm:t>
    </dgm:pt>
    <dgm:pt modelId="{BD7E512D-E09C-4B5E-B977-109A26E8F617}" type="pres">
      <dgm:prSet presAssocID="{A0C37BDA-97CD-4661-8DC2-146958AD513B}" presName="sp" presStyleCnt="0"/>
      <dgm:spPr/>
    </dgm:pt>
    <dgm:pt modelId="{93539CC1-2A69-4B0C-8460-66C3C3D60055}" type="pres">
      <dgm:prSet presAssocID="{EB4D1FC3-D38A-4392-8FE7-ED860204F14E}" presName="arrowAndChildren" presStyleCnt="0"/>
      <dgm:spPr/>
    </dgm:pt>
    <dgm:pt modelId="{A0770BAF-7AA6-439F-9F82-A1AF8CB8EF1C}" type="pres">
      <dgm:prSet presAssocID="{EB4D1FC3-D38A-4392-8FE7-ED860204F14E}" presName="parentTextArrow" presStyleLbl="node1" presStyleIdx="3" presStyleCnt="4"/>
      <dgm:spPr/>
      <dgm:t>
        <a:bodyPr/>
        <a:lstStyle/>
        <a:p>
          <a:endParaRPr lang="en-US"/>
        </a:p>
      </dgm:t>
    </dgm:pt>
  </dgm:ptLst>
  <dgm:cxnLst>
    <dgm:cxn modelId="{84CBD66F-43FA-445A-B49E-2A0BAEA0D939}" type="presOf" srcId="{EB4D1FC3-D38A-4392-8FE7-ED860204F14E}" destId="{A0770BAF-7AA6-439F-9F82-A1AF8CB8EF1C}" srcOrd="0" destOrd="0" presId="urn:microsoft.com/office/officeart/2005/8/layout/process4"/>
    <dgm:cxn modelId="{1BC4F236-23C5-4512-98EE-3CBA5946E6EE}" type="presOf" srcId="{0212E5B7-B370-4DCB-A7C9-D1C9E26C3611}" destId="{05C8B516-C102-4675-97B0-8158726D928C}" srcOrd="0" destOrd="0" presId="urn:microsoft.com/office/officeart/2005/8/layout/process4"/>
    <dgm:cxn modelId="{56524D1E-F2EC-4EA3-9C1C-CEFD586032A6}" srcId="{0002F0D4-927A-4C9F-A551-FD17C6FB2A2E}" destId="{0212E5B7-B370-4DCB-A7C9-D1C9E26C3611}" srcOrd="1" destOrd="0" parTransId="{9E786093-D10D-43D9-A9B9-9E943C284D83}" sibTransId="{0D1DEB96-7EFC-48F2-ADC7-D5572EC5685B}"/>
    <dgm:cxn modelId="{56D34026-126F-4F41-8E5F-2390D0286520}" type="presOf" srcId="{C8AC107C-D7A6-4A8F-872C-09671E2250D2}" destId="{982F139A-0785-4187-9CEB-9B31099F8D86}" srcOrd="0" destOrd="0" presId="urn:microsoft.com/office/officeart/2005/8/layout/process4"/>
    <dgm:cxn modelId="{23AB7299-FB20-40A7-9257-FF55C587689A}" srcId="{0002F0D4-927A-4C9F-A551-FD17C6FB2A2E}" destId="{C8AC107C-D7A6-4A8F-872C-09671E2250D2}" srcOrd="3" destOrd="0" parTransId="{A5E136CC-96DA-47ED-B62C-F299BC538443}" sibTransId="{2E9B870E-3CD0-4D4C-81A1-2FB8288A2772}"/>
    <dgm:cxn modelId="{9A124ABC-357B-4C13-8966-4811EB3F1CDD}" srcId="{0002F0D4-927A-4C9F-A551-FD17C6FB2A2E}" destId="{EB4D1FC3-D38A-4392-8FE7-ED860204F14E}" srcOrd="0" destOrd="0" parTransId="{48100FEE-E882-4ED1-915F-82CC7F0F52CD}" sibTransId="{A0C37BDA-97CD-4661-8DC2-146958AD513B}"/>
    <dgm:cxn modelId="{A5C452AE-AD37-4346-90E8-FB44ABBA95DF}" type="presOf" srcId="{0002F0D4-927A-4C9F-A551-FD17C6FB2A2E}" destId="{A4E65016-CF2B-4CAC-8A90-8FB8A5CE6EE6}" srcOrd="0" destOrd="0" presId="urn:microsoft.com/office/officeart/2005/8/layout/process4"/>
    <dgm:cxn modelId="{D0BACB4D-8E7F-47B3-ABB9-01A77071272B}" type="presOf" srcId="{BA1CCDEA-D5F9-4DFE-BF74-28FC85509F21}" destId="{CF2C1A70-1592-4E65-98E8-148865EFAB73}" srcOrd="0" destOrd="0" presId="urn:microsoft.com/office/officeart/2005/8/layout/process4"/>
    <dgm:cxn modelId="{DA59BD24-2377-4B13-8EE5-30B9C7312F26}" srcId="{0002F0D4-927A-4C9F-A551-FD17C6FB2A2E}" destId="{BA1CCDEA-D5F9-4DFE-BF74-28FC85509F21}" srcOrd="2" destOrd="0" parTransId="{0F896CED-F600-413A-8BA1-0BC40A427583}" sibTransId="{FB795C11-FE5D-42B7-ABE5-AB26A2144EF1}"/>
    <dgm:cxn modelId="{AD1E00D8-4D9F-47C0-ABFB-224C5AE889D7}" type="presParOf" srcId="{A4E65016-CF2B-4CAC-8A90-8FB8A5CE6EE6}" destId="{043F78DC-A293-43E1-BF84-BBEAFA0436CA}" srcOrd="0" destOrd="0" presId="urn:microsoft.com/office/officeart/2005/8/layout/process4"/>
    <dgm:cxn modelId="{AF9D0D0B-3D91-48F1-B954-38BA4155DC40}" type="presParOf" srcId="{043F78DC-A293-43E1-BF84-BBEAFA0436CA}" destId="{982F139A-0785-4187-9CEB-9B31099F8D86}" srcOrd="0" destOrd="0" presId="urn:microsoft.com/office/officeart/2005/8/layout/process4"/>
    <dgm:cxn modelId="{9FE74983-5D95-4EBE-BD91-9B36534F2F72}" type="presParOf" srcId="{A4E65016-CF2B-4CAC-8A90-8FB8A5CE6EE6}" destId="{A3BE4C03-8C82-4272-A777-F8BD8E497606}" srcOrd="1" destOrd="0" presId="urn:microsoft.com/office/officeart/2005/8/layout/process4"/>
    <dgm:cxn modelId="{2F669CD2-ABBF-4DF5-ABCF-8521CFF786EF}" type="presParOf" srcId="{A4E65016-CF2B-4CAC-8A90-8FB8A5CE6EE6}" destId="{7F46521B-36A9-41D9-A687-B29FD50B9C08}" srcOrd="2" destOrd="0" presId="urn:microsoft.com/office/officeart/2005/8/layout/process4"/>
    <dgm:cxn modelId="{58586E8A-4747-4662-A18B-31C58ECB7D89}" type="presParOf" srcId="{7F46521B-36A9-41D9-A687-B29FD50B9C08}" destId="{CF2C1A70-1592-4E65-98E8-148865EFAB73}" srcOrd="0" destOrd="0" presId="urn:microsoft.com/office/officeart/2005/8/layout/process4"/>
    <dgm:cxn modelId="{79E433B8-9AA4-4BAF-B737-F45C6A30B549}" type="presParOf" srcId="{A4E65016-CF2B-4CAC-8A90-8FB8A5CE6EE6}" destId="{7E1EF3C7-ADB4-44E7-8772-20B6EE071571}" srcOrd="3" destOrd="0" presId="urn:microsoft.com/office/officeart/2005/8/layout/process4"/>
    <dgm:cxn modelId="{1E89EC67-74E4-4B25-B18A-68B81D821F53}" type="presParOf" srcId="{A4E65016-CF2B-4CAC-8A90-8FB8A5CE6EE6}" destId="{0CCD3E52-F57F-4638-93F9-EDDDFED928F5}" srcOrd="4" destOrd="0" presId="urn:microsoft.com/office/officeart/2005/8/layout/process4"/>
    <dgm:cxn modelId="{7E7FEC8D-B9B9-4F8B-B338-62BF7F7EB522}" type="presParOf" srcId="{0CCD3E52-F57F-4638-93F9-EDDDFED928F5}" destId="{05C8B516-C102-4675-97B0-8158726D928C}" srcOrd="0" destOrd="0" presId="urn:microsoft.com/office/officeart/2005/8/layout/process4"/>
    <dgm:cxn modelId="{803CD642-3DA0-45D4-AFBD-974813239FD8}" type="presParOf" srcId="{A4E65016-CF2B-4CAC-8A90-8FB8A5CE6EE6}" destId="{BD7E512D-E09C-4B5E-B977-109A26E8F617}" srcOrd="5" destOrd="0" presId="urn:microsoft.com/office/officeart/2005/8/layout/process4"/>
    <dgm:cxn modelId="{8FEF702C-58D4-4491-968C-EC99B1F7C9FA}" type="presParOf" srcId="{A4E65016-CF2B-4CAC-8A90-8FB8A5CE6EE6}" destId="{93539CC1-2A69-4B0C-8460-66C3C3D60055}" srcOrd="6" destOrd="0" presId="urn:microsoft.com/office/officeart/2005/8/layout/process4"/>
    <dgm:cxn modelId="{5737631E-88C1-47A6-9771-21ABD9ED919B}" type="presParOf" srcId="{93539CC1-2A69-4B0C-8460-66C3C3D60055}" destId="{A0770BAF-7AA6-439F-9F82-A1AF8CB8EF1C}" srcOrd="0" destOrd="0" presId="urn:microsoft.com/office/officeart/2005/8/layout/process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C039E6-D2F4-4C80-868B-22AF022B89AE}" type="doc">
      <dgm:prSet loTypeId="urn:microsoft.com/office/officeart/2005/8/layout/hList6" loCatId="list" qsTypeId="urn:microsoft.com/office/officeart/2005/8/quickstyle/3d2" qsCatId="3D" csTypeId="urn:microsoft.com/office/officeart/2005/8/colors/colorful1" csCatId="colorful" phldr="1"/>
      <dgm:spPr/>
      <dgm:t>
        <a:bodyPr/>
        <a:lstStyle/>
        <a:p>
          <a:pPr rtl="1"/>
          <a:endParaRPr lang="fa-IR"/>
        </a:p>
      </dgm:t>
    </dgm:pt>
    <dgm:pt modelId="{CD381EAE-C39F-4DE5-BF7E-088EE160AED3}">
      <dgm:prSet/>
      <dgm:spPr/>
      <dgm:t>
        <a:bodyPr/>
        <a:lstStyle/>
        <a:p>
          <a:pPr rtl="1"/>
          <a:r>
            <a:rPr lang="fa-IR" dirty="0" smtClean="0"/>
            <a:t>بروز آثار تورمی</a:t>
          </a:r>
          <a:endParaRPr lang="fa-IR" dirty="0"/>
        </a:p>
      </dgm:t>
    </dgm:pt>
    <dgm:pt modelId="{2C54524A-FABB-4858-A466-96A6A8DC281E}" type="parTrans" cxnId="{EE17B23D-C8AD-40F2-A650-70B7164FC67A}">
      <dgm:prSet/>
      <dgm:spPr/>
      <dgm:t>
        <a:bodyPr/>
        <a:lstStyle/>
        <a:p>
          <a:pPr rtl="1"/>
          <a:endParaRPr lang="fa-IR"/>
        </a:p>
      </dgm:t>
    </dgm:pt>
    <dgm:pt modelId="{692821D6-F8CE-48FE-A208-340E59C865B8}" type="sibTrans" cxnId="{EE17B23D-C8AD-40F2-A650-70B7164FC67A}">
      <dgm:prSet/>
      <dgm:spPr/>
      <dgm:t>
        <a:bodyPr/>
        <a:lstStyle/>
        <a:p>
          <a:pPr rtl="1"/>
          <a:endParaRPr lang="fa-IR"/>
        </a:p>
      </dgm:t>
    </dgm:pt>
    <dgm:pt modelId="{C7A2335E-2EFC-4256-B2B2-427A69D2A28A}">
      <dgm:prSet/>
      <dgm:spPr/>
      <dgm:t>
        <a:bodyPr/>
        <a:lstStyle/>
        <a:p>
          <a:pPr rtl="1"/>
          <a:r>
            <a:rPr lang="fa-IR" dirty="0" smtClean="0"/>
            <a:t>عدم توازن در بودجه</a:t>
          </a:r>
          <a:endParaRPr lang="fa-IR" dirty="0"/>
        </a:p>
      </dgm:t>
    </dgm:pt>
    <dgm:pt modelId="{F65CC847-7FB1-46FE-A3EE-8E2BFAE24DC6}" type="parTrans" cxnId="{22FE3A5E-8859-4A01-8AE4-28DF50002EFB}">
      <dgm:prSet/>
      <dgm:spPr/>
      <dgm:t>
        <a:bodyPr/>
        <a:lstStyle/>
        <a:p>
          <a:pPr rtl="1"/>
          <a:endParaRPr lang="fa-IR"/>
        </a:p>
      </dgm:t>
    </dgm:pt>
    <dgm:pt modelId="{896E7977-1DE9-494F-810C-E8F428234EAE}" type="sibTrans" cxnId="{22FE3A5E-8859-4A01-8AE4-28DF50002EFB}">
      <dgm:prSet/>
      <dgm:spPr/>
      <dgm:t>
        <a:bodyPr/>
        <a:lstStyle/>
        <a:p>
          <a:pPr rtl="1"/>
          <a:endParaRPr lang="fa-IR"/>
        </a:p>
      </dgm:t>
    </dgm:pt>
    <dgm:pt modelId="{ECC442BF-C48F-46BF-9B09-956AE38FB8EF}" type="pres">
      <dgm:prSet presAssocID="{A3C039E6-D2F4-4C80-868B-22AF022B89AE}" presName="Name0" presStyleCnt="0">
        <dgm:presLayoutVars>
          <dgm:dir/>
          <dgm:resizeHandles val="exact"/>
        </dgm:presLayoutVars>
      </dgm:prSet>
      <dgm:spPr/>
      <dgm:t>
        <a:bodyPr/>
        <a:lstStyle/>
        <a:p>
          <a:endParaRPr lang="en-US"/>
        </a:p>
      </dgm:t>
    </dgm:pt>
    <dgm:pt modelId="{30726D8C-BEFE-40C0-BA7E-18737B61F19F}" type="pres">
      <dgm:prSet presAssocID="{CD381EAE-C39F-4DE5-BF7E-088EE160AED3}" presName="node" presStyleLbl="node1" presStyleIdx="0" presStyleCnt="2">
        <dgm:presLayoutVars>
          <dgm:bulletEnabled val="1"/>
        </dgm:presLayoutVars>
      </dgm:prSet>
      <dgm:spPr/>
      <dgm:t>
        <a:bodyPr/>
        <a:lstStyle/>
        <a:p>
          <a:endParaRPr lang="en-US"/>
        </a:p>
      </dgm:t>
    </dgm:pt>
    <dgm:pt modelId="{7D92F43E-7BD3-4104-B897-66598FA3F3BB}" type="pres">
      <dgm:prSet presAssocID="{692821D6-F8CE-48FE-A208-340E59C865B8}" presName="sibTrans" presStyleCnt="0"/>
      <dgm:spPr/>
    </dgm:pt>
    <dgm:pt modelId="{17D8E6C4-AF40-4EA1-AE66-63AEC2BCE1BE}" type="pres">
      <dgm:prSet presAssocID="{C7A2335E-2EFC-4256-B2B2-427A69D2A28A}" presName="node" presStyleLbl="node1" presStyleIdx="1" presStyleCnt="2">
        <dgm:presLayoutVars>
          <dgm:bulletEnabled val="1"/>
        </dgm:presLayoutVars>
      </dgm:prSet>
      <dgm:spPr/>
      <dgm:t>
        <a:bodyPr/>
        <a:lstStyle/>
        <a:p>
          <a:endParaRPr lang="en-US"/>
        </a:p>
      </dgm:t>
    </dgm:pt>
  </dgm:ptLst>
  <dgm:cxnLst>
    <dgm:cxn modelId="{603CBD7A-DE6D-480F-9F6B-5AB96D3F7F1A}" type="presOf" srcId="{CD381EAE-C39F-4DE5-BF7E-088EE160AED3}" destId="{30726D8C-BEFE-40C0-BA7E-18737B61F19F}" srcOrd="0" destOrd="0" presId="urn:microsoft.com/office/officeart/2005/8/layout/hList6"/>
    <dgm:cxn modelId="{EE17B23D-C8AD-40F2-A650-70B7164FC67A}" srcId="{A3C039E6-D2F4-4C80-868B-22AF022B89AE}" destId="{CD381EAE-C39F-4DE5-BF7E-088EE160AED3}" srcOrd="0" destOrd="0" parTransId="{2C54524A-FABB-4858-A466-96A6A8DC281E}" sibTransId="{692821D6-F8CE-48FE-A208-340E59C865B8}"/>
    <dgm:cxn modelId="{94BDFC11-BD46-412B-AE72-7654C77DA240}" type="presOf" srcId="{A3C039E6-D2F4-4C80-868B-22AF022B89AE}" destId="{ECC442BF-C48F-46BF-9B09-956AE38FB8EF}" srcOrd="0" destOrd="0" presId="urn:microsoft.com/office/officeart/2005/8/layout/hList6"/>
    <dgm:cxn modelId="{1AFB01F7-7076-4EAC-82E7-BDDC875B7E84}" type="presOf" srcId="{C7A2335E-2EFC-4256-B2B2-427A69D2A28A}" destId="{17D8E6C4-AF40-4EA1-AE66-63AEC2BCE1BE}" srcOrd="0" destOrd="0" presId="urn:microsoft.com/office/officeart/2005/8/layout/hList6"/>
    <dgm:cxn modelId="{22FE3A5E-8859-4A01-8AE4-28DF50002EFB}" srcId="{A3C039E6-D2F4-4C80-868B-22AF022B89AE}" destId="{C7A2335E-2EFC-4256-B2B2-427A69D2A28A}" srcOrd="1" destOrd="0" parTransId="{F65CC847-7FB1-46FE-A3EE-8E2BFAE24DC6}" sibTransId="{896E7977-1DE9-494F-810C-E8F428234EAE}"/>
    <dgm:cxn modelId="{C16F4352-440F-4461-A39F-C280D464CB31}" type="presParOf" srcId="{ECC442BF-C48F-46BF-9B09-956AE38FB8EF}" destId="{30726D8C-BEFE-40C0-BA7E-18737B61F19F}" srcOrd="0" destOrd="0" presId="urn:microsoft.com/office/officeart/2005/8/layout/hList6"/>
    <dgm:cxn modelId="{EDEE2D3A-4DBE-45A6-A609-8B80E756E85F}" type="presParOf" srcId="{ECC442BF-C48F-46BF-9B09-956AE38FB8EF}" destId="{7D92F43E-7BD3-4104-B897-66598FA3F3BB}" srcOrd="1" destOrd="0" presId="urn:microsoft.com/office/officeart/2005/8/layout/hList6"/>
    <dgm:cxn modelId="{1FEEE977-950E-48A3-9804-791B939BCC9D}" type="presParOf" srcId="{ECC442BF-C48F-46BF-9B09-956AE38FB8EF}" destId="{17D8E6C4-AF40-4EA1-AE66-63AEC2BCE1BE}" srcOrd="2" destOrd="0" presId="urn:microsoft.com/office/officeart/2005/8/layout/hList6"/>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FF069A-E5E7-493D-A296-70B74DAFC4E2}"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pPr rtl="1"/>
          <a:endParaRPr lang="fa-IR"/>
        </a:p>
      </dgm:t>
    </dgm:pt>
    <dgm:pt modelId="{5E332B6B-27CB-4656-96F6-1C817B30F655}">
      <dgm:prSet/>
      <dgm:spPr/>
      <dgm:t>
        <a:bodyPr/>
        <a:lstStyle/>
        <a:p>
          <a:pPr rtl="1"/>
          <a:r>
            <a:rPr lang="fa-IR" dirty="0" smtClean="0">
              <a:latin typeface="Arial Unicode MS" pitchFamily="34" charset="-128"/>
              <a:ea typeface="Arial Unicode MS" pitchFamily="34" charset="-128"/>
              <a:cs typeface="Arial Unicode MS" pitchFamily="34" charset="-128"/>
            </a:rPr>
            <a:t>اعطای یارانه‌ها از طریق پایین نگه‌داشتن قیمت حامل‌های انرژی</a:t>
          </a:r>
          <a:endParaRPr lang="fa-IR" dirty="0">
            <a:latin typeface="Arial Unicode MS" pitchFamily="34" charset="-128"/>
            <a:ea typeface="Arial Unicode MS" pitchFamily="34" charset="-128"/>
            <a:cs typeface="Arial Unicode MS" pitchFamily="34" charset="-128"/>
          </a:endParaRPr>
        </a:p>
      </dgm:t>
    </dgm:pt>
    <dgm:pt modelId="{64F81823-9539-4611-863D-1CA754E25462}" type="parTrans" cxnId="{2204A0FA-074C-4DA3-BA4E-0006CB74A490}">
      <dgm:prSet/>
      <dgm:spPr/>
      <dgm:t>
        <a:bodyPr/>
        <a:lstStyle/>
        <a:p>
          <a:pPr rtl="1"/>
          <a:endParaRPr lang="fa-IR">
            <a:latin typeface="Arial Unicode MS" pitchFamily="34" charset="-128"/>
            <a:ea typeface="Arial Unicode MS" pitchFamily="34" charset="-128"/>
            <a:cs typeface="Arial Unicode MS" pitchFamily="34" charset="-128"/>
          </a:endParaRPr>
        </a:p>
      </dgm:t>
    </dgm:pt>
    <dgm:pt modelId="{CBF134C7-7C36-41B0-B795-0223FC9AF5BC}" type="sibTrans" cxnId="{2204A0FA-074C-4DA3-BA4E-0006CB74A490}">
      <dgm:prSet/>
      <dgm:spPr/>
      <dgm:t>
        <a:bodyPr/>
        <a:lstStyle/>
        <a:p>
          <a:pPr rtl="1"/>
          <a:endParaRPr lang="fa-IR">
            <a:latin typeface="Arial Unicode MS" pitchFamily="34" charset="-128"/>
            <a:ea typeface="Arial Unicode MS" pitchFamily="34" charset="-128"/>
            <a:cs typeface="Arial Unicode MS" pitchFamily="34" charset="-128"/>
          </a:endParaRPr>
        </a:p>
      </dgm:t>
    </dgm:pt>
    <dgm:pt modelId="{EA768591-1388-48B6-8B5C-B6FA6CBB302A}">
      <dgm:prSet/>
      <dgm:spPr/>
      <dgm:t>
        <a:bodyPr/>
        <a:lstStyle/>
        <a:p>
          <a:pPr rtl="1"/>
          <a:r>
            <a:rPr lang="fa-IR" dirty="0" smtClean="0">
              <a:latin typeface="Arial Unicode MS" pitchFamily="34" charset="-128"/>
              <a:ea typeface="Arial Unicode MS" pitchFamily="34" charset="-128"/>
              <a:cs typeface="Arial Unicode MS" pitchFamily="34" charset="-128"/>
            </a:rPr>
            <a:t>ایجاد انتفاع برای طبقۀ قوی‌تر ( جامعۀ شهری و طبقات پردرآمد و متوسط) نسبت به طبقۀ ضعیف‌تر ( جامعۀ روستایی و طبقات کم‌درآمد)</a:t>
          </a:r>
          <a:endParaRPr lang="en-US" dirty="0">
            <a:latin typeface="Arial Unicode MS" pitchFamily="34" charset="-128"/>
            <a:ea typeface="Arial Unicode MS" pitchFamily="34" charset="-128"/>
            <a:cs typeface="Arial Unicode MS" pitchFamily="34" charset="-128"/>
          </a:endParaRPr>
        </a:p>
      </dgm:t>
    </dgm:pt>
    <dgm:pt modelId="{4042ACE7-337B-4C2F-97CD-F0945320F3DE}" type="parTrans" cxnId="{D243C05B-2E3A-4D7C-ADC3-2B8B39385CEF}">
      <dgm:prSet/>
      <dgm:spPr/>
      <dgm:t>
        <a:bodyPr/>
        <a:lstStyle/>
        <a:p>
          <a:pPr rtl="1"/>
          <a:endParaRPr lang="fa-IR">
            <a:latin typeface="Arial Unicode MS" pitchFamily="34" charset="-128"/>
            <a:ea typeface="Arial Unicode MS" pitchFamily="34" charset="-128"/>
            <a:cs typeface="Arial Unicode MS" pitchFamily="34" charset="-128"/>
          </a:endParaRPr>
        </a:p>
      </dgm:t>
    </dgm:pt>
    <dgm:pt modelId="{F9AF7F80-43C6-4370-920C-E08CF51E3285}" type="sibTrans" cxnId="{D243C05B-2E3A-4D7C-ADC3-2B8B39385CEF}">
      <dgm:prSet/>
      <dgm:spPr/>
      <dgm:t>
        <a:bodyPr/>
        <a:lstStyle/>
        <a:p>
          <a:pPr rtl="1"/>
          <a:endParaRPr lang="fa-IR">
            <a:latin typeface="Arial Unicode MS" pitchFamily="34" charset="-128"/>
            <a:ea typeface="Arial Unicode MS" pitchFamily="34" charset="-128"/>
            <a:cs typeface="Arial Unicode MS" pitchFamily="34" charset="-128"/>
          </a:endParaRPr>
        </a:p>
      </dgm:t>
    </dgm:pt>
    <dgm:pt modelId="{68FFF897-ADA2-45F0-BEE4-3926517655D4}">
      <dgm:prSet/>
      <dgm:spPr/>
      <dgm:t>
        <a:bodyPr/>
        <a:lstStyle/>
        <a:p>
          <a:pPr rtl="1"/>
          <a:r>
            <a:rPr lang="fa-IR" dirty="0" smtClean="0">
              <a:latin typeface="Arial Unicode MS" pitchFamily="34" charset="-128"/>
              <a:ea typeface="Arial Unicode MS" pitchFamily="34" charset="-128"/>
              <a:cs typeface="Arial Unicode MS" pitchFamily="34" charset="-128"/>
            </a:rPr>
            <a:t>ترجیح جامعه شهری و طبقات پردرآمد به به جامعه روستایی و طبقات کم درآمد از جانب دولت ‌(از طریق قیمت‌گذاری‌ حامل‌های انرژی)</a:t>
          </a:r>
          <a:endParaRPr lang="fa-IR" dirty="0">
            <a:latin typeface="Arial Unicode MS" pitchFamily="34" charset="-128"/>
            <a:ea typeface="Arial Unicode MS" pitchFamily="34" charset="-128"/>
            <a:cs typeface="Arial Unicode MS" pitchFamily="34" charset="-128"/>
          </a:endParaRPr>
        </a:p>
      </dgm:t>
    </dgm:pt>
    <dgm:pt modelId="{4D57385F-D7AC-4085-9B3B-708E84E32D3B}" type="parTrans" cxnId="{2D0621A1-FB0B-4F8F-9507-ECF89E331EAA}">
      <dgm:prSet/>
      <dgm:spPr/>
      <dgm:t>
        <a:bodyPr/>
        <a:lstStyle/>
        <a:p>
          <a:pPr rtl="1"/>
          <a:endParaRPr lang="fa-IR">
            <a:latin typeface="Arial Unicode MS" pitchFamily="34" charset="-128"/>
            <a:ea typeface="Arial Unicode MS" pitchFamily="34" charset="-128"/>
            <a:cs typeface="Arial Unicode MS" pitchFamily="34" charset="-128"/>
          </a:endParaRPr>
        </a:p>
      </dgm:t>
    </dgm:pt>
    <dgm:pt modelId="{7D53736E-A76F-49A9-8C0E-C2C5268F1062}" type="sibTrans" cxnId="{2D0621A1-FB0B-4F8F-9507-ECF89E331EAA}">
      <dgm:prSet/>
      <dgm:spPr/>
      <dgm:t>
        <a:bodyPr/>
        <a:lstStyle/>
        <a:p>
          <a:pPr rtl="1"/>
          <a:endParaRPr lang="fa-IR">
            <a:latin typeface="Arial Unicode MS" pitchFamily="34" charset="-128"/>
            <a:ea typeface="Arial Unicode MS" pitchFamily="34" charset="-128"/>
            <a:cs typeface="Arial Unicode MS" pitchFamily="34" charset="-128"/>
          </a:endParaRPr>
        </a:p>
      </dgm:t>
    </dgm:pt>
    <dgm:pt modelId="{BC232B28-D8B9-495B-9989-88DF03D3C9E4}">
      <dgm:prSet/>
      <dgm:spPr/>
      <dgm:t>
        <a:bodyPr/>
        <a:lstStyle/>
        <a:p>
          <a:pPr rtl="1"/>
          <a:r>
            <a:rPr lang="fa-IR" dirty="0" smtClean="0">
              <a:latin typeface="Arial Unicode MS" pitchFamily="34" charset="-128"/>
              <a:ea typeface="Arial Unicode MS" pitchFamily="34" charset="-128"/>
              <a:cs typeface="Arial Unicode MS" pitchFamily="34" charset="-128"/>
            </a:rPr>
            <a:t>تحمیل هزینه‌های بیکاری و تورم بیشتر بر طبقۀ ضعیف‌تر</a:t>
          </a:r>
          <a:endParaRPr lang="en-US" dirty="0">
            <a:latin typeface="Arial Unicode MS" pitchFamily="34" charset="-128"/>
            <a:ea typeface="Arial Unicode MS" pitchFamily="34" charset="-128"/>
            <a:cs typeface="Arial Unicode MS" pitchFamily="34" charset="-128"/>
          </a:endParaRPr>
        </a:p>
      </dgm:t>
    </dgm:pt>
    <dgm:pt modelId="{BDF801C1-27D4-47C5-AA6D-BB4DC8C0D1BA}" type="parTrans" cxnId="{0BDFB356-CCD8-4CC8-AD8F-C255C13C674B}">
      <dgm:prSet/>
      <dgm:spPr/>
      <dgm:t>
        <a:bodyPr/>
        <a:lstStyle/>
        <a:p>
          <a:pPr rtl="1"/>
          <a:endParaRPr lang="fa-IR">
            <a:latin typeface="Arial Unicode MS" pitchFamily="34" charset="-128"/>
            <a:ea typeface="Arial Unicode MS" pitchFamily="34" charset="-128"/>
            <a:cs typeface="Arial Unicode MS" pitchFamily="34" charset="-128"/>
          </a:endParaRPr>
        </a:p>
      </dgm:t>
    </dgm:pt>
    <dgm:pt modelId="{BE678431-7265-496C-A4E3-F93ED44F67B9}" type="sibTrans" cxnId="{0BDFB356-CCD8-4CC8-AD8F-C255C13C674B}">
      <dgm:prSet/>
      <dgm:spPr/>
      <dgm:t>
        <a:bodyPr/>
        <a:lstStyle/>
        <a:p>
          <a:pPr rtl="1"/>
          <a:endParaRPr lang="fa-IR">
            <a:latin typeface="Arial Unicode MS" pitchFamily="34" charset="-128"/>
            <a:ea typeface="Arial Unicode MS" pitchFamily="34" charset="-128"/>
            <a:cs typeface="Arial Unicode MS" pitchFamily="34" charset="-128"/>
          </a:endParaRPr>
        </a:p>
      </dgm:t>
    </dgm:pt>
    <dgm:pt modelId="{97A4F5F0-6CA6-4AAB-BD8F-0B9CEF00003F}" type="pres">
      <dgm:prSet presAssocID="{23FF069A-E5E7-493D-A296-70B74DAFC4E2}" presName="outerComposite" presStyleCnt="0">
        <dgm:presLayoutVars>
          <dgm:chMax val="5"/>
          <dgm:dir/>
          <dgm:resizeHandles val="exact"/>
        </dgm:presLayoutVars>
      </dgm:prSet>
      <dgm:spPr/>
      <dgm:t>
        <a:bodyPr/>
        <a:lstStyle/>
        <a:p>
          <a:endParaRPr lang="en-US"/>
        </a:p>
      </dgm:t>
    </dgm:pt>
    <dgm:pt modelId="{1F77340C-A026-4A2C-BF69-20AE2FBAC772}" type="pres">
      <dgm:prSet presAssocID="{23FF069A-E5E7-493D-A296-70B74DAFC4E2}" presName="dummyMaxCanvas" presStyleCnt="0">
        <dgm:presLayoutVars/>
      </dgm:prSet>
      <dgm:spPr/>
    </dgm:pt>
    <dgm:pt modelId="{24E54ED9-F8B5-49DD-9EBC-0496E8D6557E}" type="pres">
      <dgm:prSet presAssocID="{23FF069A-E5E7-493D-A296-70B74DAFC4E2}" presName="FourNodes_1" presStyleLbl="node1" presStyleIdx="0" presStyleCnt="4">
        <dgm:presLayoutVars>
          <dgm:bulletEnabled val="1"/>
        </dgm:presLayoutVars>
      </dgm:prSet>
      <dgm:spPr/>
      <dgm:t>
        <a:bodyPr/>
        <a:lstStyle/>
        <a:p>
          <a:endParaRPr lang="en-US"/>
        </a:p>
      </dgm:t>
    </dgm:pt>
    <dgm:pt modelId="{67882493-ABE6-4AF6-AE53-D44A4918D2F4}" type="pres">
      <dgm:prSet presAssocID="{23FF069A-E5E7-493D-A296-70B74DAFC4E2}" presName="FourNodes_2" presStyleLbl="node1" presStyleIdx="1" presStyleCnt="4">
        <dgm:presLayoutVars>
          <dgm:bulletEnabled val="1"/>
        </dgm:presLayoutVars>
      </dgm:prSet>
      <dgm:spPr/>
      <dgm:t>
        <a:bodyPr/>
        <a:lstStyle/>
        <a:p>
          <a:endParaRPr lang="en-US"/>
        </a:p>
      </dgm:t>
    </dgm:pt>
    <dgm:pt modelId="{76E2F7A3-5BDE-42AE-99B3-B4ABC13091FC}" type="pres">
      <dgm:prSet presAssocID="{23FF069A-E5E7-493D-A296-70B74DAFC4E2}" presName="FourNodes_3" presStyleLbl="node1" presStyleIdx="2" presStyleCnt="4">
        <dgm:presLayoutVars>
          <dgm:bulletEnabled val="1"/>
        </dgm:presLayoutVars>
      </dgm:prSet>
      <dgm:spPr/>
      <dgm:t>
        <a:bodyPr/>
        <a:lstStyle/>
        <a:p>
          <a:endParaRPr lang="en-US"/>
        </a:p>
      </dgm:t>
    </dgm:pt>
    <dgm:pt modelId="{2A18F9AA-401E-4882-971E-8045D487F80C}" type="pres">
      <dgm:prSet presAssocID="{23FF069A-E5E7-493D-A296-70B74DAFC4E2}" presName="FourNodes_4" presStyleLbl="node1" presStyleIdx="3" presStyleCnt="4">
        <dgm:presLayoutVars>
          <dgm:bulletEnabled val="1"/>
        </dgm:presLayoutVars>
      </dgm:prSet>
      <dgm:spPr/>
      <dgm:t>
        <a:bodyPr/>
        <a:lstStyle/>
        <a:p>
          <a:pPr rtl="1"/>
          <a:endParaRPr lang="fa-IR"/>
        </a:p>
      </dgm:t>
    </dgm:pt>
    <dgm:pt modelId="{D0B25A0F-CF6F-46B7-BFEC-415FBA4485C0}" type="pres">
      <dgm:prSet presAssocID="{23FF069A-E5E7-493D-A296-70B74DAFC4E2}" presName="FourConn_1-2" presStyleLbl="fgAccFollowNode1" presStyleIdx="0" presStyleCnt="3">
        <dgm:presLayoutVars>
          <dgm:bulletEnabled val="1"/>
        </dgm:presLayoutVars>
      </dgm:prSet>
      <dgm:spPr/>
      <dgm:t>
        <a:bodyPr/>
        <a:lstStyle/>
        <a:p>
          <a:endParaRPr lang="en-US"/>
        </a:p>
      </dgm:t>
    </dgm:pt>
    <dgm:pt modelId="{191ECD4B-BBFE-418E-9DAF-AE89BAB8C472}" type="pres">
      <dgm:prSet presAssocID="{23FF069A-E5E7-493D-A296-70B74DAFC4E2}" presName="FourConn_2-3" presStyleLbl="fgAccFollowNode1" presStyleIdx="1" presStyleCnt="3">
        <dgm:presLayoutVars>
          <dgm:bulletEnabled val="1"/>
        </dgm:presLayoutVars>
      </dgm:prSet>
      <dgm:spPr/>
      <dgm:t>
        <a:bodyPr/>
        <a:lstStyle/>
        <a:p>
          <a:endParaRPr lang="en-US"/>
        </a:p>
      </dgm:t>
    </dgm:pt>
    <dgm:pt modelId="{8CDFD481-E82B-49CE-92DE-312E5E9F74DD}" type="pres">
      <dgm:prSet presAssocID="{23FF069A-E5E7-493D-A296-70B74DAFC4E2}" presName="FourConn_3-4" presStyleLbl="fgAccFollowNode1" presStyleIdx="2" presStyleCnt="3">
        <dgm:presLayoutVars>
          <dgm:bulletEnabled val="1"/>
        </dgm:presLayoutVars>
      </dgm:prSet>
      <dgm:spPr/>
      <dgm:t>
        <a:bodyPr/>
        <a:lstStyle/>
        <a:p>
          <a:endParaRPr lang="en-US"/>
        </a:p>
      </dgm:t>
    </dgm:pt>
    <dgm:pt modelId="{57A512C8-DF34-4712-878A-90B7537163E1}" type="pres">
      <dgm:prSet presAssocID="{23FF069A-E5E7-493D-A296-70B74DAFC4E2}" presName="FourNodes_1_text" presStyleLbl="node1" presStyleIdx="3" presStyleCnt="4">
        <dgm:presLayoutVars>
          <dgm:bulletEnabled val="1"/>
        </dgm:presLayoutVars>
      </dgm:prSet>
      <dgm:spPr/>
      <dgm:t>
        <a:bodyPr/>
        <a:lstStyle/>
        <a:p>
          <a:endParaRPr lang="en-US"/>
        </a:p>
      </dgm:t>
    </dgm:pt>
    <dgm:pt modelId="{E515EA30-70ED-486D-8A12-63920B18FA8D}" type="pres">
      <dgm:prSet presAssocID="{23FF069A-E5E7-493D-A296-70B74DAFC4E2}" presName="FourNodes_2_text" presStyleLbl="node1" presStyleIdx="3" presStyleCnt="4">
        <dgm:presLayoutVars>
          <dgm:bulletEnabled val="1"/>
        </dgm:presLayoutVars>
      </dgm:prSet>
      <dgm:spPr/>
      <dgm:t>
        <a:bodyPr/>
        <a:lstStyle/>
        <a:p>
          <a:endParaRPr lang="en-US"/>
        </a:p>
      </dgm:t>
    </dgm:pt>
    <dgm:pt modelId="{28527ED3-ADED-4ECD-A015-ADADD94F96A7}" type="pres">
      <dgm:prSet presAssocID="{23FF069A-E5E7-493D-A296-70B74DAFC4E2}" presName="FourNodes_3_text" presStyleLbl="node1" presStyleIdx="3" presStyleCnt="4">
        <dgm:presLayoutVars>
          <dgm:bulletEnabled val="1"/>
        </dgm:presLayoutVars>
      </dgm:prSet>
      <dgm:spPr/>
      <dgm:t>
        <a:bodyPr/>
        <a:lstStyle/>
        <a:p>
          <a:endParaRPr lang="en-US"/>
        </a:p>
      </dgm:t>
    </dgm:pt>
    <dgm:pt modelId="{A5A13C27-C6D7-4945-AED6-AF5C29A7D37F}" type="pres">
      <dgm:prSet presAssocID="{23FF069A-E5E7-493D-A296-70B74DAFC4E2}" presName="FourNodes_4_text" presStyleLbl="node1" presStyleIdx="3" presStyleCnt="4">
        <dgm:presLayoutVars>
          <dgm:bulletEnabled val="1"/>
        </dgm:presLayoutVars>
      </dgm:prSet>
      <dgm:spPr/>
      <dgm:t>
        <a:bodyPr/>
        <a:lstStyle/>
        <a:p>
          <a:pPr rtl="1"/>
          <a:endParaRPr lang="fa-IR"/>
        </a:p>
      </dgm:t>
    </dgm:pt>
  </dgm:ptLst>
  <dgm:cxnLst>
    <dgm:cxn modelId="{92DA32AA-7DFE-485A-B752-1273890933C4}" type="presOf" srcId="{EA768591-1388-48B6-8B5C-B6FA6CBB302A}" destId="{67882493-ABE6-4AF6-AE53-D44A4918D2F4}" srcOrd="0" destOrd="0" presId="urn:microsoft.com/office/officeart/2005/8/layout/vProcess5"/>
    <dgm:cxn modelId="{2204A0FA-074C-4DA3-BA4E-0006CB74A490}" srcId="{23FF069A-E5E7-493D-A296-70B74DAFC4E2}" destId="{5E332B6B-27CB-4656-96F6-1C817B30F655}" srcOrd="0" destOrd="0" parTransId="{64F81823-9539-4611-863D-1CA754E25462}" sibTransId="{CBF134C7-7C36-41B0-B795-0223FC9AF5BC}"/>
    <dgm:cxn modelId="{2D0621A1-FB0B-4F8F-9507-ECF89E331EAA}" srcId="{23FF069A-E5E7-493D-A296-70B74DAFC4E2}" destId="{68FFF897-ADA2-45F0-BEE4-3926517655D4}" srcOrd="2" destOrd="0" parTransId="{4D57385F-D7AC-4085-9B3B-708E84E32D3B}" sibTransId="{7D53736E-A76F-49A9-8C0E-C2C5268F1062}"/>
    <dgm:cxn modelId="{4D75E978-E453-49A5-8508-3DFA87005F60}" type="presOf" srcId="{F9AF7F80-43C6-4370-920C-E08CF51E3285}" destId="{191ECD4B-BBFE-418E-9DAF-AE89BAB8C472}" srcOrd="0" destOrd="0" presId="urn:microsoft.com/office/officeart/2005/8/layout/vProcess5"/>
    <dgm:cxn modelId="{6A9B33B4-A5A6-40C1-9DD5-886AA7791A0C}" type="presOf" srcId="{68FFF897-ADA2-45F0-BEE4-3926517655D4}" destId="{76E2F7A3-5BDE-42AE-99B3-B4ABC13091FC}" srcOrd="0" destOrd="0" presId="urn:microsoft.com/office/officeart/2005/8/layout/vProcess5"/>
    <dgm:cxn modelId="{0A69097E-870B-46DA-A78E-56E442EBDA43}" type="presOf" srcId="{CBF134C7-7C36-41B0-B795-0223FC9AF5BC}" destId="{D0B25A0F-CF6F-46B7-BFEC-415FBA4485C0}" srcOrd="0" destOrd="0" presId="urn:microsoft.com/office/officeart/2005/8/layout/vProcess5"/>
    <dgm:cxn modelId="{F3B6A654-596D-48B7-9D80-517EF81822AB}" type="presOf" srcId="{5E332B6B-27CB-4656-96F6-1C817B30F655}" destId="{24E54ED9-F8B5-49DD-9EBC-0496E8D6557E}" srcOrd="0" destOrd="0" presId="urn:microsoft.com/office/officeart/2005/8/layout/vProcess5"/>
    <dgm:cxn modelId="{A035FF8B-FB62-49CE-9E5E-0A120FAC3A7C}" type="presOf" srcId="{7D53736E-A76F-49A9-8C0E-C2C5268F1062}" destId="{8CDFD481-E82B-49CE-92DE-312E5E9F74DD}" srcOrd="0" destOrd="0" presId="urn:microsoft.com/office/officeart/2005/8/layout/vProcess5"/>
    <dgm:cxn modelId="{D243C05B-2E3A-4D7C-ADC3-2B8B39385CEF}" srcId="{23FF069A-E5E7-493D-A296-70B74DAFC4E2}" destId="{EA768591-1388-48B6-8B5C-B6FA6CBB302A}" srcOrd="1" destOrd="0" parTransId="{4042ACE7-337B-4C2F-97CD-F0945320F3DE}" sibTransId="{F9AF7F80-43C6-4370-920C-E08CF51E3285}"/>
    <dgm:cxn modelId="{4BC9B4D5-5054-4C77-B423-05BD5F5270B7}" type="presOf" srcId="{5E332B6B-27CB-4656-96F6-1C817B30F655}" destId="{57A512C8-DF34-4712-878A-90B7537163E1}" srcOrd="1" destOrd="0" presId="urn:microsoft.com/office/officeart/2005/8/layout/vProcess5"/>
    <dgm:cxn modelId="{E9A6A16A-B418-4786-995E-F7CA5B63D832}" type="presOf" srcId="{BC232B28-D8B9-495B-9989-88DF03D3C9E4}" destId="{2A18F9AA-401E-4882-971E-8045D487F80C}" srcOrd="0" destOrd="0" presId="urn:microsoft.com/office/officeart/2005/8/layout/vProcess5"/>
    <dgm:cxn modelId="{F422E0F3-E3EE-4CBB-989D-7AB5E0D8188B}" type="presOf" srcId="{EA768591-1388-48B6-8B5C-B6FA6CBB302A}" destId="{E515EA30-70ED-486D-8A12-63920B18FA8D}" srcOrd="1" destOrd="0" presId="urn:microsoft.com/office/officeart/2005/8/layout/vProcess5"/>
    <dgm:cxn modelId="{F6D7A865-2DCE-4496-850E-8FB6120FA5FD}" type="presOf" srcId="{23FF069A-E5E7-493D-A296-70B74DAFC4E2}" destId="{97A4F5F0-6CA6-4AAB-BD8F-0B9CEF00003F}" srcOrd="0" destOrd="0" presId="urn:microsoft.com/office/officeart/2005/8/layout/vProcess5"/>
    <dgm:cxn modelId="{BE21F1B6-AE8A-47A2-85B8-F3C25AC8EE7A}" type="presOf" srcId="{68FFF897-ADA2-45F0-BEE4-3926517655D4}" destId="{28527ED3-ADED-4ECD-A015-ADADD94F96A7}" srcOrd="1" destOrd="0" presId="urn:microsoft.com/office/officeart/2005/8/layout/vProcess5"/>
    <dgm:cxn modelId="{44802624-D233-4B42-8A21-95D95CD80B4D}" type="presOf" srcId="{BC232B28-D8B9-495B-9989-88DF03D3C9E4}" destId="{A5A13C27-C6D7-4945-AED6-AF5C29A7D37F}" srcOrd="1" destOrd="0" presId="urn:microsoft.com/office/officeart/2005/8/layout/vProcess5"/>
    <dgm:cxn modelId="{0BDFB356-CCD8-4CC8-AD8F-C255C13C674B}" srcId="{23FF069A-E5E7-493D-A296-70B74DAFC4E2}" destId="{BC232B28-D8B9-495B-9989-88DF03D3C9E4}" srcOrd="3" destOrd="0" parTransId="{BDF801C1-27D4-47C5-AA6D-BB4DC8C0D1BA}" sibTransId="{BE678431-7265-496C-A4E3-F93ED44F67B9}"/>
    <dgm:cxn modelId="{5AA61188-AAD0-427A-892B-373B917357CA}" type="presParOf" srcId="{97A4F5F0-6CA6-4AAB-BD8F-0B9CEF00003F}" destId="{1F77340C-A026-4A2C-BF69-20AE2FBAC772}" srcOrd="0" destOrd="0" presId="urn:microsoft.com/office/officeart/2005/8/layout/vProcess5"/>
    <dgm:cxn modelId="{E5354D19-4AC9-4FDE-8E45-D0CBA64BE2F0}" type="presParOf" srcId="{97A4F5F0-6CA6-4AAB-BD8F-0B9CEF00003F}" destId="{24E54ED9-F8B5-49DD-9EBC-0496E8D6557E}" srcOrd="1" destOrd="0" presId="urn:microsoft.com/office/officeart/2005/8/layout/vProcess5"/>
    <dgm:cxn modelId="{50C1CE10-2F88-431A-9641-A67B8CD7A54A}" type="presParOf" srcId="{97A4F5F0-6CA6-4AAB-BD8F-0B9CEF00003F}" destId="{67882493-ABE6-4AF6-AE53-D44A4918D2F4}" srcOrd="2" destOrd="0" presId="urn:microsoft.com/office/officeart/2005/8/layout/vProcess5"/>
    <dgm:cxn modelId="{4C94A304-F798-4BD2-BF29-7ED6312638BB}" type="presParOf" srcId="{97A4F5F0-6CA6-4AAB-BD8F-0B9CEF00003F}" destId="{76E2F7A3-5BDE-42AE-99B3-B4ABC13091FC}" srcOrd="3" destOrd="0" presId="urn:microsoft.com/office/officeart/2005/8/layout/vProcess5"/>
    <dgm:cxn modelId="{DFCE320E-70C9-43D8-8BA1-CE256D773053}" type="presParOf" srcId="{97A4F5F0-6CA6-4AAB-BD8F-0B9CEF00003F}" destId="{2A18F9AA-401E-4882-971E-8045D487F80C}" srcOrd="4" destOrd="0" presId="urn:microsoft.com/office/officeart/2005/8/layout/vProcess5"/>
    <dgm:cxn modelId="{D8825984-3FF0-49B0-854A-E92148C3EBDE}" type="presParOf" srcId="{97A4F5F0-6CA6-4AAB-BD8F-0B9CEF00003F}" destId="{D0B25A0F-CF6F-46B7-BFEC-415FBA4485C0}" srcOrd="5" destOrd="0" presId="urn:microsoft.com/office/officeart/2005/8/layout/vProcess5"/>
    <dgm:cxn modelId="{A3C5B8CE-DC7A-4B7A-99F0-7099C138D652}" type="presParOf" srcId="{97A4F5F0-6CA6-4AAB-BD8F-0B9CEF00003F}" destId="{191ECD4B-BBFE-418E-9DAF-AE89BAB8C472}" srcOrd="6" destOrd="0" presId="urn:microsoft.com/office/officeart/2005/8/layout/vProcess5"/>
    <dgm:cxn modelId="{68985329-3052-4B1F-B0E4-51612C70B9DA}" type="presParOf" srcId="{97A4F5F0-6CA6-4AAB-BD8F-0B9CEF00003F}" destId="{8CDFD481-E82B-49CE-92DE-312E5E9F74DD}" srcOrd="7" destOrd="0" presId="urn:microsoft.com/office/officeart/2005/8/layout/vProcess5"/>
    <dgm:cxn modelId="{832E79FD-98F2-44D2-8E82-3AAB61BFE6FE}" type="presParOf" srcId="{97A4F5F0-6CA6-4AAB-BD8F-0B9CEF00003F}" destId="{57A512C8-DF34-4712-878A-90B7537163E1}" srcOrd="8" destOrd="0" presId="urn:microsoft.com/office/officeart/2005/8/layout/vProcess5"/>
    <dgm:cxn modelId="{280D7F2E-6E46-4403-904E-B324F8F9444E}" type="presParOf" srcId="{97A4F5F0-6CA6-4AAB-BD8F-0B9CEF00003F}" destId="{E515EA30-70ED-486D-8A12-63920B18FA8D}" srcOrd="9" destOrd="0" presId="urn:microsoft.com/office/officeart/2005/8/layout/vProcess5"/>
    <dgm:cxn modelId="{6C3C1C3B-6B0C-400A-977E-349AA9B3A083}" type="presParOf" srcId="{97A4F5F0-6CA6-4AAB-BD8F-0B9CEF00003F}" destId="{28527ED3-ADED-4ECD-A015-ADADD94F96A7}" srcOrd="10" destOrd="0" presId="urn:microsoft.com/office/officeart/2005/8/layout/vProcess5"/>
    <dgm:cxn modelId="{72162281-1DA1-4E10-B204-7A734E84C211}" type="presParOf" srcId="{97A4F5F0-6CA6-4AAB-BD8F-0B9CEF00003F}" destId="{A5A13C27-C6D7-4945-AED6-AF5C29A7D37F}"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E0D004-1E59-4E8F-A541-868300BE6779}" type="doc">
      <dgm:prSet loTypeId="urn:microsoft.com/office/officeart/2005/8/layout/hierarchy4" loCatId="hierarchy" qsTypeId="urn:microsoft.com/office/officeart/2005/8/quickstyle/3d2" qsCatId="3D" csTypeId="urn:microsoft.com/office/officeart/2005/8/colors/accent2_4" csCatId="accent2"/>
      <dgm:spPr/>
      <dgm:t>
        <a:bodyPr/>
        <a:lstStyle/>
        <a:p>
          <a:pPr rtl="1"/>
          <a:endParaRPr lang="fa-IR"/>
        </a:p>
      </dgm:t>
    </dgm:pt>
    <dgm:pt modelId="{A8A1CAB8-6822-4D38-BE33-B58C91918C79}">
      <dgm:prSet/>
      <dgm:spPr/>
      <dgm:t>
        <a:bodyPr/>
        <a:lstStyle/>
        <a:p>
          <a:pPr rtl="1"/>
          <a:r>
            <a:rPr lang="fa-IR" dirty="0" smtClean="0">
              <a:latin typeface="Arial Unicode MS" pitchFamily="34" charset="-128"/>
              <a:ea typeface="Arial Unicode MS" pitchFamily="34" charset="-128"/>
              <a:cs typeface="Arial Unicode MS" pitchFamily="34" charset="-128"/>
            </a:rPr>
            <a:t>انرژی یکی از مهمترین آلاینده‌هاست و زمانی که مصرف آن افزایش می‌یابد، محیط ‌زیست بیشتر آلوده می‌شود. این مسئله خیلی مهم است چون اثر مستقیم روی سلامتی مردم دارد و زیربناهای طبیعی را تخریب می‌کند. با همین رویکرد در اروپا بر روی مصرف انرژی مالیات وضع کرده‌اند. یعنی افراد مصرف‌کننده انرژی باید جریمه تخریب محیط ‌زیست را نیز بپردازند.</a:t>
          </a:r>
          <a:endParaRPr lang="fa-IR" dirty="0">
            <a:latin typeface="Arial Unicode MS" pitchFamily="34" charset="-128"/>
            <a:ea typeface="Arial Unicode MS" pitchFamily="34" charset="-128"/>
            <a:cs typeface="Arial Unicode MS" pitchFamily="34" charset="-128"/>
          </a:endParaRPr>
        </a:p>
      </dgm:t>
    </dgm:pt>
    <dgm:pt modelId="{FE3AEF76-885F-4824-9D25-5DE514237780}" type="parTrans" cxnId="{9747AB78-ACA4-4B24-81F2-DD4DEFDDD838}">
      <dgm:prSet/>
      <dgm:spPr/>
      <dgm:t>
        <a:bodyPr/>
        <a:lstStyle/>
        <a:p>
          <a:pPr rtl="1"/>
          <a:endParaRPr lang="fa-IR"/>
        </a:p>
      </dgm:t>
    </dgm:pt>
    <dgm:pt modelId="{0D827D3C-486A-4337-BC5F-6696C5C550FB}" type="sibTrans" cxnId="{9747AB78-ACA4-4B24-81F2-DD4DEFDDD838}">
      <dgm:prSet/>
      <dgm:spPr/>
      <dgm:t>
        <a:bodyPr/>
        <a:lstStyle/>
        <a:p>
          <a:pPr rtl="1"/>
          <a:endParaRPr lang="fa-IR"/>
        </a:p>
      </dgm:t>
    </dgm:pt>
    <dgm:pt modelId="{828D035D-2FED-4771-8A4C-586C86453C36}" type="pres">
      <dgm:prSet presAssocID="{24E0D004-1E59-4E8F-A541-868300BE6779}" presName="Name0" presStyleCnt="0">
        <dgm:presLayoutVars>
          <dgm:chPref val="1"/>
          <dgm:dir/>
          <dgm:animOne val="branch"/>
          <dgm:animLvl val="lvl"/>
          <dgm:resizeHandles/>
        </dgm:presLayoutVars>
      </dgm:prSet>
      <dgm:spPr/>
      <dgm:t>
        <a:bodyPr/>
        <a:lstStyle/>
        <a:p>
          <a:endParaRPr lang="en-US"/>
        </a:p>
      </dgm:t>
    </dgm:pt>
    <dgm:pt modelId="{263CD78D-ED2E-419C-90D9-0E6E2837E2F2}" type="pres">
      <dgm:prSet presAssocID="{A8A1CAB8-6822-4D38-BE33-B58C91918C79}" presName="vertOne" presStyleCnt="0"/>
      <dgm:spPr/>
    </dgm:pt>
    <dgm:pt modelId="{1AFD78E8-6D1A-4A7B-8A72-A102159C7F47}" type="pres">
      <dgm:prSet presAssocID="{A8A1CAB8-6822-4D38-BE33-B58C91918C79}" presName="txOne" presStyleLbl="node0" presStyleIdx="0" presStyleCnt="1">
        <dgm:presLayoutVars>
          <dgm:chPref val="3"/>
        </dgm:presLayoutVars>
      </dgm:prSet>
      <dgm:spPr/>
      <dgm:t>
        <a:bodyPr/>
        <a:lstStyle/>
        <a:p>
          <a:endParaRPr lang="en-US"/>
        </a:p>
      </dgm:t>
    </dgm:pt>
    <dgm:pt modelId="{AE78440E-F62B-480D-94F4-383F84687435}" type="pres">
      <dgm:prSet presAssocID="{A8A1CAB8-6822-4D38-BE33-B58C91918C79}" presName="horzOne" presStyleCnt="0"/>
      <dgm:spPr/>
    </dgm:pt>
  </dgm:ptLst>
  <dgm:cxnLst>
    <dgm:cxn modelId="{005F3DC4-922D-403D-B440-0DC298B663EE}" type="presOf" srcId="{24E0D004-1E59-4E8F-A541-868300BE6779}" destId="{828D035D-2FED-4771-8A4C-586C86453C36}" srcOrd="0" destOrd="0" presId="urn:microsoft.com/office/officeart/2005/8/layout/hierarchy4"/>
    <dgm:cxn modelId="{DFBFE945-5EF6-49BF-9689-247D874F6976}" type="presOf" srcId="{A8A1CAB8-6822-4D38-BE33-B58C91918C79}" destId="{1AFD78E8-6D1A-4A7B-8A72-A102159C7F47}" srcOrd="0" destOrd="0" presId="urn:microsoft.com/office/officeart/2005/8/layout/hierarchy4"/>
    <dgm:cxn modelId="{9747AB78-ACA4-4B24-81F2-DD4DEFDDD838}" srcId="{24E0D004-1E59-4E8F-A541-868300BE6779}" destId="{A8A1CAB8-6822-4D38-BE33-B58C91918C79}" srcOrd="0" destOrd="0" parTransId="{FE3AEF76-885F-4824-9D25-5DE514237780}" sibTransId="{0D827D3C-486A-4337-BC5F-6696C5C550FB}"/>
    <dgm:cxn modelId="{C5597333-354F-4D50-98A5-2994509E96B4}" type="presParOf" srcId="{828D035D-2FED-4771-8A4C-586C86453C36}" destId="{263CD78D-ED2E-419C-90D9-0E6E2837E2F2}" srcOrd="0" destOrd="0" presId="urn:microsoft.com/office/officeart/2005/8/layout/hierarchy4"/>
    <dgm:cxn modelId="{1163BDE4-254F-4A87-B78A-EFCD32A93507}" type="presParOf" srcId="{263CD78D-ED2E-419C-90D9-0E6E2837E2F2}" destId="{1AFD78E8-6D1A-4A7B-8A72-A102159C7F47}" srcOrd="0" destOrd="0" presId="urn:microsoft.com/office/officeart/2005/8/layout/hierarchy4"/>
    <dgm:cxn modelId="{659BE8EB-64D9-4D29-A8E5-5639B93CE7D6}" type="presParOf" srcId="{263CD78D-ED2E-419C-90D9-0E6E2837E2F2}" destId="{AE78440E-F62B-480D-94F4-383F84687435}"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BAF307-1BB0-45D6-AD1B-E729AFE5AEB9}" type="doc">
      <dgm:prSet loTypeId="urn:microsoft.com/office/officeart/2005/8/layout/process5" loCatId="process" qsTypeId="urn:microsoft.com/office/officeart/2005/8/quickstyle/simple5" qsCatId="simple" csTypeId="urn:microsoft.com/office/officeart/2005/8/colors/accent0_3" csCatId="mainScheme" phldr="1"/>
      <dgm:spPr/>
      <dgm:t>
        <a:bodyPr/>
        <a:lstStyle/>
        <a:p>
          <a:pPr rtl="1"/>
          <a:endParaRPr lang="fa-IR"/>
        </a:p>
      </dgm:t>
    </dgm:pt>
    <dgm:pt modelId="{4086CAFD-6373-43CF-94D8-3AE5CAB30753}">
      <dgm:prSet/>
      <dgm:spPr/>
      <dgm:t>
        <a:bodyPr/>
        <a:lstStyle/>
        <a:p>
          <a:pPr rtl="1"/>
          <a:r>
            <a:rPr lang="fa-IR" dirty="0" smtClean="0">
              <a:latin typeface="Arial Unicode MS" pitchFamily="34" charset="-128"/>
              <a:ea typeface="Arial Unicode MS" pitchFamily="34" charset="-128"/>
              <a:cs typeface="B Mitra" pitchFamily="2" charset="-78"/>
            </a:rPr>
            <a:t>منابع حاصل از فروش حامل‌های انرژی (با قیمتی متناسب با نرخ جهانی) در اختیار شرکت‌های تولیدکننده آن قرار می‌گیرد.</a:t>
          </a:r>
          <a:endParaRPr lang="en-US" dirty="0">
            <a:latin typeface="Arial Unicode MS" pitchFamily="34" charset="-128"/>
            <a:ea typeface="Arial Unicode MS" pitchFamily="34" charset="-128"/>
            <a:cs typeface="B Mitra" pitchFamily="2" charset="-78"/>
          </a:endParaRPr>
        </a:p>
      </dgm:t>
    </dgm:pt>
    <dgm:pt modelId="{76F1D200-5C4F-4C92-81BB-DBDB2C79BF81}" type="parTrans" cxnId="{A6F9D462-152F-4381-84E3-BC87071D2CCB}">
      <dgm:prSet/>
      <dgm:spPr/>
      <dgm:t>
        <a:bodyPr/>
        <a:lstStyle/>
        <a:p>
          <a:pPr rtl="1"/>
          <a:endParaRPr lang="fa-IR">
            <a:latin typeface="Arial Unicode MS" pitchFamily="34" charset="-128"/>
            <a:ea typeface="Arial Unicode MS" pitchFamily="34" charset="-128"/>
            <a:cs typeface="B Mitra" pitchFamily="2" charset="-78"/>
          </a:endParaRPr>
        </a:p>
      </dgm:t>
    </dgm:pt>
    <dgm:pt modelId="{3BEE7FA8-D0C6-462B-92FF-6AAF518C9F76}" type="sibTrans" cxnId="{A6F9D462-152F-4381-84E3-BC87071D2CCB}">
      <dgm:prSet/>
      <dgm:spPr/>
      <dgm:t>
        <a:bodyPr/>
        <a:lstStyle/>
        <a:p>
          <a:pPr rtl="1"/>
          <a:endParaRPr lang="fa-IR">
            <a:latin typeface="Arial Unicode MS" pitchFamily="34" charset="-128"/>
            <a:ea typeface="Arial Unicode MS" pitchFamily="34" charset="-128"/>
            <a:cs typeface="B Mitra" pitchFamily="2" charset="-78"/>
          </a:endParaRPr>
        </a:p>
      </dgm:t>
    </dgm:pt>
    <dgm:pt modelId="{E59A2208-CD27-4BC5-838E-9B07CF875AB3}">
      <dgm:prSet/>
      <dgm:spPr/>
      <dgm:t>
        <a:bodyPr/>
        <a:lstStyle/>
        <a:p>
          <a:pPr rtl="1"/>
          <a:r>
            <a:rPr lang="fa-IR" dirty="0" smtClean="0">
              <a:latin typeface="Arial Unicode MS" pitchFamily="34" charset="-128"/>
              <a:ea typeface="Arial Unicode MS" pitchFamily="34" charset="-128"/>
              <a:cs typeface="B Mitra" pitchFamily="2" charset="-78"/>
            </a:rPr>
            <a:t>در این شرایط تولید انرژی در کشور تقویت می‌شود.</a:t>
          </a:r>
          <a:endParaRPr lang="en-US" dirty="0">
            <a:latin typeface="Arial Unicode MS" pitchFamily="34" charset="-128"/>
            <a:ea typeface="Arial Unicode MS" pitchFamily="34" charset="-128"/>
            <a:cs typeface="B Mitra" pitchFamily="2" charset="-78"/>
          </a:endParaRPr>
        </a:p>
      </dgm:t>
    </dgm:pt>
    <dgm:pt modelId="{EF808784-F823-4D43-BAAD-B297A4C642F4}" type="parTrans" cxnId="{5F8BD1A8-1681-44CB-A7CE-9B30EFC8B085}">
      <dgm:prSet/>
      <dgm:spPr/>
      <dgm:t>
        <a:bodyPr/>
        <a:lstStyle/>
        <a:p>
          <a:pPr rtl="1"/>
          <a:endParaRPr lang="fa-IR">
            <a:latin typeface="Arial Unicode MS" pitchFamily="34" charset="-128"/>
            <a:ea typeface="Arial Unicode MS" pitchFamily="34" charset="-128"/>
            <a:cs typeface="B Mitra" pitchFamily="2" charset="-78"/>
          </a:endParaRPr>
        </a:p>
      </dgm:t>
    </dgm:pt>
    <dgm:pt modelId="{11391CB3-D64C-4D97-9941-E4E3875918E8}" type="sibTrans" cxnId="{5F8BD1A8-1681-44CB-A7CE-9B30EFC8B085}">
      <dgm:prSet/>
      <dgm:spPr/>
      <dgm:t>
        <a:bodyPr/>
        <a:lstStyle/>
        <a:p>
          <a:pPr rtl="1"/>
          <a:endParaRPr lang="fa-IR">
            <a:latin typeface="Arial Unicode MS" pitchFamily="34" charset="-128"/>
            <a:ea typeface="Arial Unicode MS" pitchFamily="34" charset="-128"/>
            <a:cs typeface="B Mitra" pitchFamily="2" charset="-78"/>
          </a:endParaRPr>
        </a:p>
      </dgm:t>
    </dgm:pt>
    <dgm:pt modelId="{9DED0CF4-36CC-421D-A138-D01D67981E18}">
      <dgm:prSet/>
      <dgm:spPr/>
      <dgm:t>
        <a:bodyPr/>
        <a:lstStyle/>
        <a:p>
          <a:pPr rtl="1"/>
          <a:r>
            <a:rPr lang="fa-IR" dirty="0" smtClean="0">
              <a:latin typeface="Arial Unicode MS" pitchFamily="34" charset="-128"/>
              <a:ea typeface="Arial Unicode MS" pitchFamily="34" charset="-128"/>
              <a:cs typeface="B Mitra" pitchFamily="2" charset="-78"/>
            </a:rPr>
            <a:t>قسمتی از  این تولید صرف پاسخگویی به تقاضای داخلی و قسمتی نیز صرف تقاضای خارجی می‌شود.</a:t>
          </a:r>
          <a:endParaRPr lang="en-US" dirty="0">
            <a:latin typeface="Arial Unicode MS" pitchFamily="34" charset="-128"/>
            <a:ea typeface="Arial Unicode MS" pitchFamily="34" charset="-128"/>
            <a:cs typeface="B Mitra" pitchFamily="2" charset="-78"/>
          </a:endParaRPr>
        </a:p>
      </dgm:t>
    </dgm:pt>
    <dgm:pt modelId="{9DC850A1-357B-426A-85D1-8F43C3219047}" type="parTrans" cxnId="{34ADA25A-109F-42FD-A9C7-F9DEC0AEEE0D}">
      <dgm:prSet/>
      <dgm:spPr/>
      <dgm:t>
        <a:bodyPr/>
        <a:lstStyle/>
        <a:p>
          <a:pPr rtl="1"/>
          <a:endParaRPr lang="fa-IR">
            <a:latin typeface="Arial Unicode MS" pitchFamily="34" charset="-128"/>
            <a:ea typeface="Arial Unicode MS" pitchFamily="34" charset="-128"/>
            <a:cs typeface="B Mitra" pitchFamily="2" charset="-78"/>
          </a:endParaRPr>
        </a:p>
      </dgm:t>
    </dgm:pt>
    <dgm:pt modelId="{A9DE99DD-CAE0-4CA4-BE4A-3D55777699EC}" type="sibTrans" cxnId="{34ADA25A-109F-42FD-A9C7-F9DEC0AEEE0D}">
      <dgm:prSet/>
      <dgm:spPr/>
      <dgm:t>
        <a:bodyPr/>
        <a:lstStyle/>
        <a:p>
          <a:pPr rtl="1"/>
          <a:endParaRPr lang="fa-IR">
            <a:latin typeface="Arial Unicode MS" pitchFamily="34" charset="-128"/>
            <a:ea typeface="Arial Unicode MS" pitchFamily="34" charset="-128"/>
            <a:cs typeface="B Mitra" pitchFamily="2" charset="-78"/>
          </a:endParaRPr>
        </a:p>
      </dgm:t>
    </dgm:pt>
    <dgm:pt modelId="{32B78083-3E3A-4733-980F-728EC6BFE431}">
      <dgm:prSet/>
      <dgm:spPr/>
      <dgm:t>
        <a:bodyPr/>
        <a:lstStyle/>
        <a:p>
          <a:pPr rtl="1"/>
          <a:r>
            <a:rPr lang="fa-IR" dirty="0" smtClean="0">
              <a:latin typeface="Arial Unicode MS" pitchFamily="34" charset="-128"/>
              <a:ea typeface="Arial Unicode MS" pitchFamily="34" charset="-128"/>
              <a:cs typeface="B Mitra" pitchFamily="2" charset="-78"/>
            </a:rPr>
            <a:t>با اخذ مالیات از منابع درآمدی جدید، کسری بودجه برطرف می‌شود.</a:t>
          </a:r>
          <a:endParaRPr lang="en-US" dirty="0">
            <a:latin typeface="Arial Unicode MS" pitchFamily="34" charset="-128"/>
            <a:ea typeface="Arial Unicode MS" pitchFamily="34" charset="-128"/>
            <a:cs typeface="B Mitra" pitchFamily="2" charset="-78"/>
          </a:endParaRPr>
        </a:p>
      </dgm:t>
    </dgm:pt>
    <dgm:pt modelId="{A4C231DB-5FC0-4AC4-893F-396E2E5B06CF}" type="parTrans" cxnId="{038E0F63-EFB0-429C-A5D3-34E6EA5BD667}">
      <dgm:prSet/>
      <dgm:spPr/>
      <dgm:t>
        <a:bodyPr/>
        <a:lstStyle/>
        <a:p>
          <a:pPr rtl="1"/>
          <a:endParaRPr lang="fa-IR">
            <a:latin typeface="Arial Unicode MS" pitchFamily="34" charset="-128"/>
            <a:ea typeface="Arial Unicode MS" pitchFamily="34" charset="-128"/>
            <a:cs typeface="B Mitra" pitchFamily="2" charset="-78"/>
          </a:endParaRPr>
        </a:p>
      </dgm:t>
    </dgm:pt>
    <dgm:pt modelId="{614BECC1-54B4-4D97-8A32-454FE31C38CC}" type="sibTrans" cxnId="{038E0F63-EFB0-429C-A5D3-34E6EA5BD667}">
      <dgm:prSet/>
      <dgm:spPr/>
      <dgm:t>
        <a:bodyPr/>
        <a:lstStyle/>
        <a:p>
          <a:pPr rtl="1"/>
          <a:endParaRPr lang="fa-IR">
            <a:latin typeface="Arial Unicode MS" pitchFamily="34" charset="-128"/>
            <a:ea typeface="Arial Unicode MS" pitchFamily="34" charset="-128"/>
            <a:cs typeface="B Mitra" pitchFamily="2" charset="-78"/>
          </a:endParaRPr>
        </a:p>
      </dgm:t>
    </dgm:pt>
    <dgm:pt modelId="{11C81E3E-550C-449D-AF1E-69B82F00421B}">
      <dgm:prSet/>
      <dgm:spPr/>
      <dgm:t>
        <a:bodyPr/>
        <a:lstStyle/>
        <a:p>
          <a:pPr rtl="1"/>
          <a:r>
            <a:rPr lang="fa-IR" dirty="0" smtClean="0">
              <a:latin typeface="Arial Unicode MS" pitchFamily="34" charset="-128"/>
              <a:ea typeface="Arial Unicode MS" pitchFamily="34" charset="-128"/>
              <a:cs typeface="B Mitra" pitchFamily="2" charset="-78"/>
            </a:rPr>
            <a:t>مازاد منابعی باقی نمی‌ماند که گروه‌های هدف برای دریافت آن انتخاب شوند.</a:t>
          </a:r>
          <a:endParaRPr lang="fa-IR" dirty="0">
            <a:latin typeface="Arial Unicode MS" pitchFamily="34" charset="-128"/>
            <a:ea typeface="Arial Unicode MS" pitchFamily="34" charset="-128"/>
            <a:cs typeface="B Mitra" pitchFamily="2" charset="-78"/>
          </a:endParaRPr>
        </a:p>
      </dgm:t>
    </dgm:pt>
    <dgm:pt modelId="{0709BF99-5B39-4D78-9D21-233ABA21D5EB}" type="parTrans" cxnId="{6CBA3EC9-84BE-4854-86D0-FC9D87BD6CD0}">
      <dgm:prSet/>
      <dgm:spPr/>
      <dgm:t>
        <a:bodyPr/>
        <a:lstStyle/>
        <a:p>
          <a:pPr rtl="1"/>
          <a:endParaRPr lang="fa-IR">
            <a:latin typeface="Arial Unicode MS" pitchFamily="34" charset="-128"/>
            <a:ea typeface="Arial Unicode MS" pitchFamily="34" charset="-128"/>
            <a:cs typeface="B Mitra" pitchFamily="2" charset="-78"/>
          </a:endParaRPr>
        </a:p>
      </dgm:t>
    </dgm:pt>
    <dgm:pt modelId="{2A3AE773-2DE9-4969-A933-CD8AC3CBE1A8}" type="sibTrans" cxnId="{6CBA3EC9-84BE-4854-86D0-FC9D87BD6CD0}">
      <dgm:prSet/>
      <dgm:spPr/>
      <dgm:t>
        <a:bodyPr/>
        <a:lstStyle/>
        <a:p>
          <a:pPr rtl="1"/>
          <a:endParaRPr lang="fa-IR">
            <a:latin typeface="Arial Unicode MS" pitchFamily="34" charset="-128"/>
            <a:ea typeface="Arial Unicode MS" pitchFamily="34" charset="-128"/>
            <a:cs typeface="B Mitra" pitchFamily="2" charset="-78"/>
          </a:endParaRPr>
        </a:p>
      </dgm:t>
    </dgm:pt>
    <dgm:pt modelId="{E4F0E387-C679-4820-8D29-E3C3BABA8AA9}">
      <dgm:prSet/>
      <dgm:spPr/>
      <dgm:t>
        <a:bodyPr/>
        <a:lstStyle/>
        <a:p>
          <a:pPr rtl="1"/>
          <a:r>
            <a:rPr lang="fa-IR" dirty="0" smtClean="0">
              <a:latin typeface="Arial Unicode MS" pitchFamily="34" charset="-128"/>
              <a:ea typeface="Arial Unicode MS" pitchFamily="34" charset="-128"/>
              <a:cs typeface="B Mitra" pitchFamily="2" charset="-78"/>
            </a:rPr>
            <a:t>مصرف تصحیح، تولید ترغیب و اقتصاد کارا می شود.</a:t>
          </a:r>
          <a:endParaRPr lang="en-US" dirty="0">
            <a:latin typeface="Arial Unicode MS" pitchFamily="34" charset="-128"/>
            <a:ea typeface="Arial Unicode MS" pitchFamily="34" charset="-128"/>
            <a:cs typeface="B Mitra" pitchFamily="2" charset="-78"/>
          </a:endParaRPr>
        </a:p>
      </dgm:t>
    </dgm:pt>
    <dgm:pt modelId="{95B3055F-76A0-41BC-82A6-C077480E3D5A}" type="parTrans" cxnId="{4F328666-C5D0-41B0-BA0D-C9EDCF6D3C99}">
      <dgm:prSet/>
      <dgm:spPr/>
      <dgm:t>
        <a:bodyPr/>
        <a:lstStyle/>
        <a:p>
          <a:pPr rtl="1"/>
          <a:endParaRPr lang="fa-IR">
            <a:latin typeface="Arial Unicode MS" pitchFamily="34" charset="-128"/>
            <a:ea typeface="Arial Unicode MS" pitchFamily="34" charset="-128"/>
            <a:cs typeface="B Mitra" pitchFamily="2" charset="-78"/>
          </a:endParaRPr>
        </a:p>
      </dgm:t>
    </dgm:pt>
    <dgm:pt modelId="{E1D2988D-2DF1-4BDB-9E89-E8BA3D6EA1D6}" type="sibTrans" cxnId="{4F328666-C5D0-41B0-BA0D-C9EDCF6D3C99}">
      <dgm:prSet/>
      <dgm:spPr/>
      <dgm:t>
        <a:bodyPr/>
        <a:lstStyle/>
        <a:p>
          <a:pPr rtl="1"/>
          <a:endParaRPr lang="fa-IR">
            <a:latin typeface="Arial Unicode MS" pitchFamily="34" charset="-128"/>
            <a:ea typeface="Arial Unicode MS" pitchFamily="34" charset="-128"/>
            <a:cs typeface="B Mitra" pitchFamily="2" charset="-78"/>
          </a:endParaRPr>
        </a:p>
      </dgm:t>
    </dgm:pt>
    <dgm:pt modelId="{761F75C2-083B-4884-A49E-84FE798E3144}" type="pres">
      <dgm:prSet presAssocID="{ACBAF307-1BB0-45D6-AD1B-E729AFE5AEB9}" presName="diagram" presStyleCnt="0">
        <dgm:presLayoutVars>
          <dgm:dir/>
          <dgm:resizeHandles val="exact"/>
        </dgm:presLayoutVars>
      </dgm:prSet>
      <dgm:spPr/>
      <dgm:t>
        <a:bodyPr/>
        <a:lstStyle/>
        <a:p>
          <a:endParaRPr lang="en-US"/>
        </a:p>
      </dgm:t>
    </dgm:pt>
    <dgm:pt modelId="{AFB3AFD6-B10B-4BDC-87A1-7CF0BE46F001}" type="pres">
      <dgm:prSet presAssocID="{4086CAFD-6373-43CF-94D8-3AE5CAB30753}" presName="node" presStyleLbl="node1" presStyleIdx="0" presStyleCnt="6">
        <dgm:presLayoutVars>
          <dgm:bulletEnabled val="1"/>
        </dgm:presLayoutVars>
      </dgm:prSet>
      <dgm:spPr/>
      <dgm:t>
        <a:bodyPr/>
        <a:lstStyle/>
        <a:p>
          <a:endParaRPr lang="en-US"/>
        </a:p>
      </dgm:t>
    </dgm:pt>
    <dgm:pt modelId="{9432E471-2BC8-47D6-BBEA-8C7F4BD47B05}" type="pres">
      <dgm:prSet presAssocID="{3BEE7FA8-D0C6-462B-92FF-6AAF518C9F76}" presName="sibTrans" presStyleLbl="sibTrans2D1" presStyleIdx="0" presStyleCnt="5"/>
      <dgm:spPr/>
      <dgm:t>
        <a:bodyPr/>
        <a:lstStyle/>
        <a:p>
          <a:endParaRPr lang="en-US"/>
        </a:p>
      </dgm:t>
    </dgm:pt>
    <dgm:pt modelId="{0DB9E6F1-3185-4183-BB92-97521F532BF0}" type="pres">
      <dgm:prSet presAssocID="{3BEE7FA8-D0C6-462B-92FF-6AAF518C9F76}" presName="connectorText" presStyleLbl="sibTrans2D1" presStyleIdx="0" presStyleCnt="5"/>
      <dgm:spPr/>
      <dgm:t>
        <a:bodyPr/>
        <a:lstStyle/>
        <a:p>
          <a:endParaRPr lang="en-US"/>
        </a:p>
      </dgm:t>
    </dgm:pt>
    <dgm:pt modelId="{AE23BC97-6CF7-4CDC-9FE5-D4CC35B32ED7}" type="pres">
      <dgm:prSet presAssocID="{E59A2208-CD27-4BC5-838E-9B07CF875AB3}" presName="node" presStyleLbl="node1" presStyleIdx="1" presStyleCnt="6">
        <dgm:presLayoutVars>
          <dgm:bulletEnabled val="1"/>
        </dgm:presLayoutVars>
      </dgm:prSet>
      <dgm:spPr/>
      <dgm:t>
        <a:bodyPr/>
        <a:lstStyle/>
        <a:p>
          <a:endParaRPr lang="en-US"/>
        </a:p>
      </dgm:t>
    </dgm:pt>
    <dgm:pt modelId="{C4EB99C3-4205-48CC-ACA8-3DEC86048655}" type="pres">
      <dgm:prSet presAssocID="{11391CB3-D64C-4D97-9941-E4E3875918E8}" presName="sibTrans" presStyleLbl="sibTrans2D1" presStyleIdx="1" presStyleCnt="5"/>
      <dgm:spPr/>
      <dgm:t>
        <a:bodyPr/>
        <a:lstStyle/>
        <a:p>
          <a:endParaRPr lang="en-US"/>
        </a:p>
      </dgm:t>
    </dgm:pt>
    <dgm:pt modelId="{822B41BA-555E-43BE-A301-4A24E9B3706C}" type="pres">
      <dgm:prSet presAssocID="{11391CB3-D64C-4D97-9941-E4E3875918E8}" presName="connectorText" presStyleLbl="sibTrans2D1" presStyleIdx="1" presStyleCnt="5"/>
      <dgm:spPr/>
      <dgm:t>
        <a:bodyPr/>
        <a:lstStyle/>
        <a:p>
          <a:endParaRPr lang="en-US"/>
        </a:p>
      </dgm:t>
    </dgm:pt>
    <dgm:pt modelId="{86E9A4D5-805D-4063-857A-161DF018CE96}" type="pres">
      <dgm:prSet presAssocID="{9DED0CF4-36CC-421D-A138-D01D67981E18}" presName="node" presStyleLbl="node1" presStyleIdx="2" presStyleCnt="6">
        <dgm:presLayoutVars>
          <dgm:bulletEnabled val="1"/>
        </dgm:presLayoutVars>
      </dgm:prSet>
      <dgm:spPr/>
      <dgm:t>
        <a:bodyPr/>
        <a:lstStyle/>
        <a:p>
          <a:endParaRPr lang="en-US"/>
        </a:p>
      </dgm:t>
    </dgm:pt>
    <dgm:pt modelId="{776B9481-6E10-4267-9E7E-9ECB1FF94758}" type="pres">
      <dgm:prSet presAssocID="{A9DE99DD-CAE0-4CA4-BE4A-3D55777699EC}" presName="sibTrans" presStyleLbl="sibTrans2D1" presStyleIdx="2" presStyleCnt="5"/>
      <dgm:spPr/>
      <dgm:t>
        <a:bodyPr/>
        <a:lstStyle/>
        <a:p>
          <a:endParaRPr lang="en-US"/>
        </a:p>
      </dgm:t>
    </dgm:pt>
    <dgm:pt modelId="{121EEAF7-490B-46C7-97C0-A7EAE395097C}" type="pres">
      <dgm:prSet presAssocID="{A9DE99DD-CAE0-4CA4-BE4A-3D55777699EC}" presName="connectorText" presStyleLbl="sibTrans2D1" presStyleIdx="2" presStyleCnt="5"/>
      <dgm:spPr/>
      <dgm:t>
        <a:bodyPr/>
        <a:lstStyle/>
        <a:p>
          <a:endParaRPr lang="en-US"/>
        </a:p>
      </dgm:t>
    </dgm:pt>
    <dgm:pt modelId="{961DF315-135E-44D1-92D6-C21E6F9E6691}" type="pres">
      <dgm:prSet presAssocID="{32B78083-3E3A-4733-980F-728EC6BFE431}" presName="node" presStyleLbl="node1" presStyleIdx="3" presStyleCnt="6">
        <dgm:presLayoutVars>
          <dgm:bulletEnabled val="1"/>
        </dgm:presLayoutVars>
      </dgm:prSet>
      <dgm:spPr/>
      <dgm:t>
        <a:bodyPr/>
        <a:lstStyle/>
        <a:p>
          <a:endParaRPr lang="en-US"/>
        </a:p>
      </dgm:t>
    </dgm:pt>
    <dgm:pt modelId="{CBA3734A-9FBE-4C93-92CD-3BC33090A309}" type="pres">
      <dgm:prSet presAssocID="{614BECC1-54B4-4D97-8A32-454FE31C38CC}" presName="sibTrans" presStyleLbl="sibTrans2D1" presStyleIdx="3" presStyleCnt="5"/>
      <dgm:spPr/>
      <dgm:t>
        <a:bodyPr/>
        <a:lstStyle/>
        <a:p>
          <a:endParaRPr lang="en-US"/>
        </a:p>
      </dgm:t>
    </dgm:pt>
    <dgm:pt modelId="{C3339CA3-F2E6-4717-8FC4-5406D8F9D4FD}" type="pres">
      <dgm:prSet presAssocID="{614BECC1-54B4-4D97-8A32-454FE31C38CC}" presName="connectorText" presStyleLbl="sibTrans2D1" presStyleIdx="3" presStyleCnt="5"/>
      <dgm:spPr/>
      <dgm:t>
        <a:bodyPr/>
        <a:lstStyle/>
        <a:p>
          <a:endParaRPr lang="en-US"/>
        </a:p>
      </dgm:t>
    </dgm:pt>
    <dgm:pt modelId="{76F8D406-B4C4-41C0-BDA3-E94AE6D291AB}" type="pres">
      <dgm:prSet presAssocID="{11C81E3E-550C-449D-AF1E-69B82F00421B}" presName="node" presStyleLbl="node1" presStyleIdx="4" presStyleCnt="6">
        <dgm:presLayoutVars>
          <dgm:bulletEnabled val="1"/>
        </dgm:presLayoutVars>
      </dgm:prSet>
      <dgm:spPr/>
      <dgm:t>
        <a:bodyPr/>
        <a:lstStyle/>
        <a:p>
          <a:endParaRPr lang="en-US"/>
        </a:p>
      </dgm:t>
    </dgm:pt>
    <dgm:pt modelId="{AD5776E3-5AE1-43D6-9C56-647AD9FEA191}" type="pres">
      <dgm:prSet presAssocID="{2A3AE773-2DE9-4969-A933-CD8AC3CBE1A8}" presName="sibTrans" presStyleLbl="sibTrans2D1" presStyleIdx="4" presStyleCnt="5"/>
      <dgm:spPr/>
      <dgm:t>
        <a:bodyPr/>
        <a:lstStyle/>
        <a:p>
          <a:endParaRPr lang="en-US"/>
        </a:p>
      </dgm:t>
    </dgm:pt>
    <dgm:pt modelId="{F21161EE-FC8F-40D0-A271-B27B302B8ED0}" type="pres">
      <dgm:prSet presAssocID="{2A3AE773-2DE9-4969-A933-CD8AC3CBE1A8}" presName="connectorText" presStyleLbl="sibTrans2D1" presStyleIdx="4" presStyleCnt="5"/>
      <dgm:spPr/>
      <dgm:t>
        <a:bodyPr/>
        <a:lstStyle/>
        <a:p>
          <a:endParaRPr lang="en-US"/>
        </a:p>
      </dgm:t>
    </dgm:pt>
    <dgm:pt modelId="{42A01B3D-68A9-45ED-96B0-765927CBD49B}" type="pres">
      <dgm:prSet presAssocID="{E4F0E387-C679-4820-8D29-E3C3BABA8AA9}" presName="node" presStyleLbl="node1" presStyleIdx="5" presStyleCnt="6">
        <dgm:presLayoutVars>
          <dgm:bulletEnabled val="1"/>
        </dgm:presLayoutVars>
      </dgm:prSet>
      <dgm:spPr/>
      <dgm:t>
        <a:bodyPr/>
        <a:lstStyle/>
        <a:p>
          <a:endParaRPr lang="en-US"/>
        </a:p>
      </dgm:t>
    </dgm:pt>
  </dgm:ptLst>
  <dgm:cxnLst>
    <dgm:cxn modelId="{9780FAF2-5899-4B09-9D04-B53E5E7E412A}" type="presOf" srcId="{A9DE99DD-CAE0-4CA4-BE4A-3D55777699EC}" destId="{121EEAF7-490B-46C7-97C0-A7EAE395097C}" srcOrd="1" destOrd="0" presId="urn:microsoft.com/office/officeart/2005/8/layout/process5"/>
    <dgm:cxn modelId="{966767D4-05D0-4E0A-9EE6-4D6486B16D1D}" type="presOf" srcId="{2A3AE773-2DE9-4969-A933-CD8AC3CBE1A8}" destId="{F21161EE-FC8F-40D0-A271-B27B302B8ED0}" srcOrd="1" destOrd="0" presId="urn:microsoft.com/office/officeart/2005/8/layout/process5"/>
    <dgm:cxn modelId="{ECC30D82-3BD1-472C-8C7B-A10D680EBC6A}" type="presOf" srcId="{3BEE7FA8-D0C6-462B-92FF-6AAF518C9F76}" destId="{0DB9E6F1-3185-4183-BB92-97521F532BF0}" srcOrd="1" destOrd="0" presId="urn:microsoft.com/office/officeart/2005/8/layout/process5"/>
    <dgm:cxn modelId="{93CB9B9B-D982-4E09-A129-3A7C577B1649}" type="presOf" srcId="{32B78083-3E3A-4733-980F-728EC6BFE431}" destId="{961DF315-135E-44D1-92D6-C21E6F9E6691}" srcOrd="0" destOrd="0" presId="urn:microsoft.com/office/officeart/2005/8/layout/process5"/>
    <dgm:cxn modelId="{B540CFA1-EF33-4EE8-AA73-BDBF2DAC4FA2}" type="presOf" srcId="{A9DE99DD-CAE0-4CA4-BE4A-3D55777699EC}" destId="{776B9481-6E10-4267-9E7E-9ECB1FF94758}" srcOrd="0" destOrd="0" presId="urn:microsoft.com/office/officeart/2005/8/layout/process5"/>
    <dgm:cxn modelId="{96837517-138F-4A1F-878E-DABF7FD13591}" type="presOf" srcId="{3BEE7FA8-D0C6-462B-92FF-6AAF518C9F76}" destId="{9432E471-2BC8-47D6-BBEA-8C7F4BD47B05}" srcOrd="0" destOrd="0" presId="urn:microsoft.com/office/officeart/2005/8/layout/process5"/>
    <dgm:cxn modelId="{5F8BD1A8-1681-44CB-A7CE-9B30EFC8B085}" srcId="{ACBAF307-1BB0-45D6-AD1B-E729AFE5AEB9}" destId="{E59A2208-CD27-4BC5-838E-9B07CF875AB3}" srcOrd="1" destOrd="0" parTransId="{EF808784-F823-4D43-BAAD-B297A4C642F4}" sibTransId="{11391CB3-D64C-4D97-9941-E4E3875918E8}"/>
    <dgm:cxn modelId="{A6F9D462-152F-4381-84E3-BC87071D2CCB}" srcId="{ACBAF307-1BB0-45D6-AD1B-E729AFE5AEB9}" destId="{4086CAFD-6373-43CF-94D8-3AE5CAB30753}" srcOrd="0" destOrd="0" parTransId="{76F1D200-5C4F-4C92-81BB-DBDB2C79BF81}" sibTransId="{3BEE7FA8-D0C6-462B-92FF-6AAF518C9F76}"/>
    <dgm:cxn modelId="{C2D88183-74B9-43F8-9FC4-2CF75AF44A13}" type="presOf" srcId="{614BECC1-54B4-4D97-8A32-454FE31C38CC}" destId="{C3339CA3-F2E6-4717-8FC4-5406D8F9D4FD}" srcOrd="1" destOrd="0" presId="urn:microsoft.com/office/officeart/2005/8/layout/process5"/>
    <dgm:cxn modelId="{DCA8A86D-0AC2-4A72-8DC3-9AA4F4C9EC72}" type="presOf" srcId="{2A3AE773-2DE9-4969-A933-CD8AC3CBE1A8}" destId="{AD5776E3-5AE1-43D6-9C56-647AD9FEA191}" srcOrd="0" destOrd="0" presId="urn:microsoft.com/office/officeart/2005/8/layout/process5"/>
    <dgm:cxn modelId="{06D2AE60-3E93-4027-BE4B-63313E590DFE}" type="presOf" srcId="{614BECC1-54B4-4D97-8A32-454FE31C38CC}" destId="{CBA3734A-9FBE-4C93-92CD-3BC33090A309}" srcOrd="0" destOrd="0" presId="urn:microsoft.com/office/officeart/2005/8/layout/process5"/>
    <dgm:cxn modelId="{2D9CED8F-1EA8-4ECD-9D6C-3C881EBEAD44}" type="presOf" srcId="{ACBAF307-1BB0-45D6-AD1B-E729AFE5AEB9}" destId="{761F75C2-083B-4884-A49E-84FE798E3144}" srcOrd="0" destOrd="0" presId="urn:microsoft.com/office/officeart/2005/8/layout/process5"/>
    <dgm:cxn modelId="{66E2DFCA-BD09-41A1-BD9C-46069A7698CE}" type="presOf" srcId="{11391CB3-D64C-4D97-9941-E4E3875918E8}" destId="{C4EB99C3-4205-48CC-ACA8-3DEC86048655}" srcOrd="0" destOrd="0" presId="urn:microsoft.com/office/officeart/2005/8/layout/process5"/>
    <dgm:cxn modelId="{87002E16-7F30-4B66-AAD0-72A9B6C6F5B3}" type="presOf" srcId="{E59A2208-CD27-4BC5-838E-9B07CF875AB3}" destId="{AE23BC97-6CF7-4CDC-9FE5-D4CC35B32ED7}" srcOrd="0" destOrd="0" presId="urn:microsoft.com/office/officeart/2005/8/layout/process5"/>
    <dgm:cxn modelId="{E2C44A32-7C8A-4D74-A316-4877E3DB04D6}" type="presOf" srcId="{11C81E3E-550C-449D-AF1E-69B82F00421B}" destId="{76F8D406-B4C4-41C0-BDA3-E94AE6D291AB}" srcOrd="0" destOrd="0" presId="urn:microsoft.com/office/officeart/2005/8/layout/process5"/>
    <dgm:cxn modelId="{038E0F63-EFB0-429C-A5D3-34E6EA5BD667}" srcId="{ACBAF307-1BB0-45D6-AD1B-E729AFE5AEB9}" destId="{32B78083-3E3A-4733-980F-728EC6BFE431}" srcOrd="3" destOrd="0" parTransId="{A4C231DB-5FC0-4AC4-893F-396E2E5B06CF}" sibTransId="{614BECC1-54B4-4D97-8A32-454FE31C38CC}"/>
    <dgm:cxn modelId="{818D8E9A-2D8C-487E-A6DA-9DBD3A0EA74F}" type="presOf" srcId="{E4F0E387-C679-4820-8D29-E3C3BABA8AA9}" destId="{42A01B3D-68A9-45ED-96B0-765927CBD49B}" srcOrd="0" destOrd="0" presId="urn:microsoft.com/office/officeart/2005/8/layout/process5"/>
    <dgm:cxn modelId="{FE2E95A7-EA7B-4793-8560-151DAE0D8660}" type="presOf" srcId="{11391CB3-D64C-4D97-9941-E4E3875918E8}" destId="{822B41BA-555E-43BE-A301-4A24E9B3706C}" srcOrd="1" destOrd="0" presId="urn:microsoft.com/office/officeart/2005/8/layout/process5"/>
    <dgm:cxn modelId="{9AFFBD6D-E984-4BC8-AAE5-2D98BC839123}" type="presOf" srcId="{9DED0CF4-36CC-421D-A138-D01D67981E18}" destId="{86E9A4D5-805D-4063-857A-161DF018CE96}" srcOrd="0" destOrd="0" presId="urn:microsoft.com/office/officeart/2005/8/layout/process5"/>
    <dgm:cxn modelId="{6CBA3EC9-84BE-4854-86D0-FC9D87BD6CD0}" srcId="{ACBAF307-1BB0-45D6-AD1B-E729AFE5AEB9}" destId="{11C81E3E-550C-449D-AF1E-69B82F00421B}" srcOrd="4" destOrd="0" parTransId="{0709BF99-5B39-4D78-9D21-233ABA21D5EB}" sibTransId="{2A3AE773-2DE9-4969-A933-CD8AC3CBE1A8}"/>
    <dgm:cxn modelId="{5D0FA75F-EC44-4DD1-99B9-E55F057A525A}" type="presOf" srcId="{4086CAFD-6373-43CF-94D8-3AE5CAB30753}" destId="{AFB3AFD6-B10B-4BDC-87A1-7CF0BE46F001}" srcOrd="0" destOrd="0" presId="urn:microsoft.com/office/officeart/2005/8/layout/process5"/>
    <dgm:cxn modelId="{4F328666-C5D0-41B0-BA0D-C9EDCF6D3C99}" srcId="{ACBAF307-1BB0-45D6-AD1B-E729AFE5AEB9}" destId="{E4F0E387-C679-4820-8D29-E3C3BABA8AA9}" srcOrd="5" destOrd="0" parTransId="{95B3055F-76A0-41BC-82A6-C077480E3D5A}" sibTransId="{E1D2988D-2DF1-4BDB-9E89-E8BA3D6EA1D6}"/>
    <dgm:cxn modelId="{34ADA25A-109F-42FD-A9C7-F9DEC0AEEE0D}" srcId="{ACBAF307-1BB0-45D6-AD1B-E729AFE5AEB9}" destId="{9DED0CF4-36CC-421D-A138-D01D67981E18}" srcOrd="2" destOrd="0" parTransId="{9DC850A1-357B-426A-85D1-8F43C3219047}" sibTransId="{A9DE99DD-CAE0-4CA4-BE4A-3D55777699EC}"/>
    <dgm:cxn modelId="{CC66A711-D19C-4399-99BB-E29AEFF10320}" type="presParOf" srcId="{761F75C2-083B-4884-A49E-84FE798E3144}" destId="{AFB3AFD6-B10B-4BDC-87A1-7CF0BE46F001}" srcOrd="0" destOrd="0" presId="urn:microsoft.com/office/officeart/2005/8/layout/process5"/>
    <dgm:cxn modelId="{87A7F0B2-FAA2-4C6B-866A-9A1EE1CF183A}" type="presParOf" srcId="{761F75C2-083B-4884-A49E-84FE798E3144}" destId="{9432E471-2BC8-47D6-BBEA-8C7F4BD47B05}" srcOrd="1" destOrd="0" presId="urn:microsoft.com/office/officeart/2005/8/layout/process5"/>
    <dgm:cxn modelId="{B2F0B5C2-E6D1-40DE-B7CC-EC26AAA995EF}" type="presParOf" srcId="{9432E471-2BC8-47D6-BBEA-8C7F4BD47B05}" destId="{0DB9E6F1-3185-4183-BB92-97521F532BF0}" srcOrd="0" destOrd="0" presId="urn:microsoft.com/office/officeart/2005/8/layout/process5"/>
    <dgm:cxn modelId="{853F0638-AB7B-4AD3-9FD3-F99331ED14C3}" type="presParOf" srcId="{761F75C2-083B-4884-A49E-84FE798E3144}" destId="{AE23BC97-6CF7-4CDC-9FE5-D4CC35B32ED7}" srcOrd="2" destOrd="0" presId="urn:microsoft.com/office/officeart/2005/8/layout/process5"/>
    <dgm:cxn modelId="{33296A23-E58E-45DE-9F9B-12D5CB645D35}" type="presParOf" srcId="{761F75C2-083B-4884-A49E-84FE798E3144}" destId="{C4EB99C3-4205-48CC-ACA8-3DEC86048655}" srcOrd="3" destOrd="0" presId="urn:microsoft.com/office/officeart/2005/8/layout/process5"/>
    <dgm:cxn modelId="{2B690EC2-B007-4AAF-BF5A-1FCA4BDB8101}" type="presParOf" srcId="{C4EB99C3-4205-48CC-ACA8-3DEC86048655}" destId="{822B41BA-555E-43BE-A301-4A24E9B3706C}" srcOrd="0" destOrd="0" presId="urn:microsoft.com/office/officeart/2005/8/layout/process5"/>
    <dgm:cxn modelId="{CCE0FA82-B9F6-41E4-A95C-0EE8BEC8D9B8}" type="presParOf" srcId="{761F75C2-083B-4884-A49E-84FE798E3144}" destId="{86E9A4D5-805D-4063-857A-161DF018CE96}" srcOrd="4" destOrd="0" presId="urn:microsoft.com/office/officeart/2005/8/layout/process5"/>
    <dgm:cxn modelId="{E3C8F45E-CFFC-44B0-81B3-89A6AB25AE7E}" type="presParOf" srcId="{761F75C2-083B-4884-A49E-84FE798E3144}" destId="{776B9481-6E10-4267-9E7E-9ECB1FF94758}" srcOrd="5" destOrd="0" presId="urn:microsoft.com/office/officeart/2005/8/layout/process5"/>
    <dgm:cxn modelId="{7E57519C-AC62-4874-97E3-EF057CC2BD55}" type="presParOf" srcId="{776B9481-6E10-4267-9E7E-9ECB1FF94758}" destId="{121EEAF7-490B-46C7-97C0-A7EAE395097C}" srcOrd="0" destOrd="0" presId="urn:microsoft.com/office/officeart/2005/8/layout/process5"/>
    <dgm:cxn modelId="{DEADF63A-D6EC-4706-9A9A-F70A142788D8}" type="presParOf" srcId="{761F75C2-083B-4884-A49E-84FE798E3144}" destId="{961DF315-135E-44D1-92D6-C21E6F9E6691}" srcOrd="6" destOrd="0" presId="urn:microsoft.com/office/officeart/2005/8/layout/process5"/>
    <dgm:cxn modelId="{3BB0D30E-7202-4C5B-BFE4-9C609795AF75}" type="presParOf" srcId="{761F75C2-083B-4884-A49E-84FE798E3144}" destId="{CBA3734A-9FBE-4C93-92CD-3BC33090A309}" srcOrd="7" destOrd="0" presId="urn:microsoft.com/office/officeart/2005/8/layout/process5"/>
    <dgm:cxn modelId="{FBB5786E-F75D-469C-BF98-F61EE55F8C08}" type="presParOf" srcId="{CBA3734A-9FBE-4C93-92CD-3BC33090A309}" destId="{C3339CA3-F2E6-4717-8FC4-5406D8F9D4FD}" srcOrd="0" destOrd="0" presId="urn:microsoft.com/office/officeart/2005/8/layout/process5"/>
    <dgm:cxn modelId="{A02AC964-D65F-4833-AD2F-61CE695917DC}" type="presParOf" srcId="{761F75C2-083B-4884-A49E-84FE798E3144}" destId="{76F8D406-B4C4-41C0-BDA3-E94AE6D291AB}" srcOrd="8" destOrd="0" presId="urn:microsoft.com/office/officeart/2005/8/layout/process5"/>
    <dgm:cxn modelId="{4EC69D9A-7F55-42B1-8C8A-450479AC4871}" type="presParOf" srcId="{761F75C2-083B-4884-A49E-84FE798E3144}" destId="{AD5776E3-5AE1-43D6-9C56-647AD9FEA191}" srcOrd="9" destOrd="0" presId="urn:microsoft.com/office/officeart/2005/8/layout/process5"/>
    <dgm:cxn modelId="{D34E37F1-A05B-45D7-96FA-B1CEDBAD2CC6}" type="presParOf" srcId="{AD5776E3-5AE1-43D6-9C56-647AD9FEA191}" destId="{F21161EE-FC8F-40D0-A271-B27B302B8ED0}" srcOrd="0" destOrd="0" presId="urn:microsoft.com/office/officeart/2005/8/layout/process5"/>
    <dgm:cxn modelId="{95695DE3-FE0C-4330-80D1-CA0D1977982C}" type="presParOf" srcId="{761F75C2-083B-4884-A49E-84FE798E3144}" destId="{42A01B3D-68A9-45ED-96B0-765927CBD49B}" srcOrd="10"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2BFE13-A68F-41B0-873F-E009C41D403E}">
      <dsp:nvSpPr>
        <dsp:cNvPr id="0" name=""/>
        <dsp:cNvSpPr/>
      </dsp:nvSpPr>
      <dsp:spPr>
        <a:xfrm>
          <a:off x="1997964" y="0"/>
          <a:ext cx="4187952" cy="4187952"/>
        </a:xfrm>
        <a:prstGeom prst="diamond">
          <a:avLst/>
        </a:prstGeom>
        <a:gradFill rotWithShape="0">
          <a:gsLst>
            <a:gs pos="0">
              <a:schemeClr val="accent2">
                <a:tint val="40000"/>
                <a:hueOff val="0"/>
                <a:satOff val="0"/>
                <a:lumOff val="0"/>
                <a:alphaOff val="0"/>
                <a:shade val="45000"/>
                <a:satMod val="155000"/>
              </a:schemeClr>
            </a:gs>
            <a:gs pos="60000">
              <a:schemeClr val="accent2">
                <a:tint val="40000"/>
                <a:hueOff val="0"/>
                <a:satOff val="0"/>
                <a:lumOff val="0"/>
                <a:alphaOff val="0"/>
                <a:shade val="95000"/>
                <a:satMod val="150000"/>
              </a:schemeClr>
            </a:gs>
            <a:gs pos="100000">
              <a:schemeClr val="accent2">
                <a:tint val="40000"/>
                <a:hueOff val="0"/>
                <a:satOff val="0"/>
                <a:lumOff val="0"/>
                <a:alphaOff val="0"/>
                <a:tint val="87000"/>
                <a:satMod val="2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B4391A9-FB50-4356-A01A-38BDBB0DC998}">
      <dsp:nvSpPr>
        <dsp:cNvPr id="0" name=""/>
        <dsp:cNvSpPr/>
      </dsp:nvSpPr>
      <dsp:spPr>
        <a:xfrm>
          <a:off x="2395819" y="397855"/>
          <a:ext cx="1633301" cy="1633301"/>
        </a:xfrm>
        <a:prstGeom prst="roundRect">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smtClean="0"/>
            <a:t>محیط زیست</a:t>
          </a:r>
          <a:endParaRPr lang="fa-IR" sz="2700" kern="1200" dirty="0"/>
        </a:p>
      </dsp:txBody>
      <dsp:txXfrm>
        <a:off x="2395819" y="397855"/>
        <a:ext cx="1633301" cy="1633301"/>
      </dsp:txXfrm>
    </dsp:sp>
    <dsp:sp modelId="{1F6E010C-A6A7-4C52-86EF-7CA3D23E1CFC}">
      <dsp:nvSpPr>
        <dsp:cNvPr id="0" name=""/>
        <dsp:cNvSpPr/>
      </dsp:nvSpPr>
      <dsp:spPr>
        <a:xfrm>
          <a:off x="4154759" y="397855"/>
          <a:ext cx="1633301" cy="1633301"/>
        </a:xfrm>
        <a:prstGeom prst="roundRect">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smtClean="0"/>
            <a:t>اقتصاد خرد</a:t>
          </a:r>
          <a:endParaRPr lang="fa-IR" sz="2700" kern="1200" dirty="0"/>
        </a:p>
      </dsp:txBody>
      <dsp:txXfrm>
        <a:off x="4154759" y="397855"/>
        <a:ext cx="1633301" cy="1633301"/>
      </dsp:txXfrm>
    </dsp:sp>
    <dsp:sp modelId="{3891DAAF-7348-4181-8BAF-A3F58C4C0DD8}">
      <dsp:nvSpPr>
        <dsp:cNvPr id="0" name=""/>
        <dsp:cNvSpPr/>
      </dsp:nvSpPr>
      <dsp:spPr>
        <a:xfrm>
          <a:off x="2395819" y="2156795"/>
          <a:ext cx="1633301" cy="1633301"/>
        </a:xfrm>
        <a:prstGeom prst="roundRect">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t>اقتصاد سیاسی</a:t>
          </a:r>
          <a:endParaRPr lang="fa-IR" sz="2700" kern="1200" dirty="0"/>
        </a:p>
      </dsp:txBody>
      <dsp:txXfrm>
        <a:off x="2395819" y="2156795"/>
        <a:ext cx="1633301" cy="1633301"/>
      </dsp:txXfrm>
    </dsp:sp>
    <dsp:sp modelId="{80B4C7EA-9174-4183-B1A7-2F6808B58F63}">
      <dsp:nvSpPr>
        <dsp:cNvPr id="0" name=""/>
        <dsp:cNvSpPr/>
      </dsp:nvSpPr>
      <dsp:spPr>
        <a:xfrm>
          <a:off x="4154759" y="2156795"/>
          <a:ext cx="1633301" cy="1633301"/>
        </a:xfrm>
        <a:prstGeom prst="roundRect">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smtClean="0"/>
            <a:t>اقتصاد کلان</a:t>
          </a:r>
          <a:endParaRPr lang="fa-IR" sz="2700" kern="1200" dirty="0"/>
        </a:p>
      </dsp:txBody>
      <dsp:txXfrm>
        <a:off x="4154759" y="2156795"/>
        <a:ext cx="1633301" cy="163330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AEE002-BB25-4831-B710-F13CDD9E077B}">
      <dsp:nvSpPr>
        <dsp:cNvPr id="0" name=""/>
        <dsp:cNvSpPr/>
      </dsp:nvSpPr>
      <dsp:spPr>
        <a:xfrm>
          <a:off x="0" y="3565029"/>
          <a:ext cx="8183880" cy="779941"/>
        </a:xfrm>
        <a:prstGeom prst="rect">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fa-IR" sz="1600" kern="1200" dirty="0" smtClean="0">
              <a:latin typeface="Arial Unicode MS" pitchFamily="34" charset="-128"/>
              <a:ea typeface="Arial Unicode MS" pitchFamily="34" charset="-128"/>
              <a:cs typeface="Arial Unicode MS" pitchFamily="34" charset="-128"/>
            </a:rPr>
            <a:t>چون تولید انرژی تقویت نمی‌شود  محرک رشد اقتصادی نخواهد شد.</a:t>
          </a:r>
          <a:endParaRPr lang="en-US" sz="1600" kern="1200" dirty="0">
            <a:latin typeface="Arial Unicode MS" pitchFamily="34" charset="-128"/>
            <a:ea typeface="Arial Unicode MS" pitchFamily="34" charset="-128"/>
            <a:cs typeface="Arial Unicode MS" pitchFamily="34" charset="-128"/>
          </a:endParaRPr>
        </a:p>
      </dsp:txBody>
      <dsp:txXfrm>
        <a:off x="0" y="3565029"/>
        <a:ext cx="8183880" cy="779941"/>
      </dsp:txXfrm>
    </dsp:sp>
    <dsp:sp modelId="{81058631-47B7-4526-84C2-384DFBC2938A}">
      <dsp:nvSpPr>
        <dsp:cNvPr id="0" name=""/>
        <dsp:cNvSpPr/>
      </dsp:nvSpPr>
      <dsp:spPr>
        <a:xfrm rot="10800000">
          <a:off x="0" y="2377178"/>
          <a:ext cx="8183880" cy="1199549"/>
        </a:xfrm>
        <a:prstGeom prst="upArrowCallout">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fa-IR" sz="1600" kern="1200" dirty="0" smtClean="0">
              <a:latin typeface="Arial Unicode MS" pitchFamily="34" charset="-128"/>
              <a:ea typeface="Arial Unicode MS" pitchFamily="34" charset="-128"/>
              <a:cs typeface="Arial Unicode MS" pitchFamily="34" charset="-128"/>
            </a:rPr>
            <a:t>همچنین چون رفتار مصرف‌کننده اصلاح و مصرف انرژی کم شده، از واردات آن نیز کاسته می‌شود و فشار بر تراز پرداخت‌ها هم کاهش می‌یابد.</a:t>
          </a:r>
          <a:endParaRPr lang="en-US" sz="1600" kern="1200" dirty="0">
            <a:latin typeface="Arial Unicode MS" pitchFamily="34" charset="-128"/>
            <a:ea typeface="Arial Unicode MS" pitchFamily="34" charset="-128"/>
            <a:cs typeface="Arial Unicode MS" pitchFamily="34" charset="-128"/>
          </a:endParaRPr>
        </a:p>
      </dsp:txBody>
      <dsp:txXfrm rot="10800000">
        <a:off x="0" y="2377178"/>
        <a:ext cx="8183880" cy="1199549"/>
      </dsp:txXfrm>
    </dsp:sp>
    <dsp:sp modelId="{C79AB910-3701-4AAC-9D47-E15F6685D9E1}">
      <dsp:nvSpPr>
        <dsp:cNvPr id="0" name=""/>
        <dsp:cNvSpPr/>
      </dsp:nvSpPr>
      <dsp:spPr>
        <a:xfrm rot="10800000">
          <a:off x="0" y="1189328"/>
          <a:ext cx="8183880" cy="1199549"/>
        </a:xfrm>
        <a:prstGeom prst="upArrowCallout">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fa-IR" sz="1600" kern="1200" dirty="0" smtClean="0">
              <a:latin typeface="Arial Unicode MS" pitchFamily="34" charset="-128"/>
              <a:ea typeface="Arial Unicode MS" pitchFamily="34" charset="-128"/>
              <a:cs typeface="Arial Unicode MS" pitchFamily="34" charset="-128"/>
            </a:rPr>
            <a:t>بودجه متوازن می‌شود و تورم کاهش می‌یابد. </a:t>
          </a:r>
          <a:endParaRPr lang="en-US" sz="1600" kern="1200" dirty="0">
            <a:latin typeface="Arial Unicode MS" pitchFamily="34" charset="-128"/>
            <a:ea typeface="Arial Unicode MS" pitchFamily="34" charset="-128"/>
            <a:cs typeface="Arial Unicode MS" pitchFamily="34" charset="-128"/>
          </a:endParaRPr>
        </a:p>
      </dsp:txBody>
      <dsp:txXfrm rot="10800000">
        <a:off x="0" y="1189328"/>
        <a:ext cx="8183880" cy="1199549"/>
      </dsp:txXfrm>
    </dsp:sp>
    <dsp:sp modelId="{B4101EE5-F2F3-48FB-95F5-B9FE31FE1ED2}">
      <dsp:nvSpPr>
        <dsp:cNvPr id="0" name=""/>
        <dsp:cNvSpPr/>
      </dsp:nvSpPr>
      <dsp:spPr>
        <a:xfrm rot="10800000">
          <a:off x="0" y="1477"/>
          <a:ext cx="8183880" cy="1199549"/>
        </a:xfrm>
        <a:prstGeom prst="upArrowCallout">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fa-IR" sz="1600" kern="1200" dirty="0" smtClean="0">
              <a:latin typeface="Arial Unicode MS" pitchFamily="34" charset="-128"/>
              <a:ea typeface="Arial Unicode MS" pitchFamily="34" charset="-128"/>
              <a:cs typeface="Arial Unicode MS" pitchFamily="34" charset="-128"/>
            </a:rPr>
            <a:t>منابع حاصل از فروش حامل‌های انرژی از بازار انرژی خارج می‌شود و به داخل بودجه دولت می‌آید.</a:t>
          </a:r>
          <a:endParaRPr lang="en-US" sz="1600" kern="1200" dirty="0">
            <a:latin typeface="Arial Unicode MS" pitchFamily="34" charset="-128"/>
            <a:ea typeface="Arial Unicode MS" pitchFamily="34" charset="-128"/>
            <a:cs typeface="Arial Unicode MS" pitchFamily="34" charset="-128"/>
          </a:endParaRPr>
        </a:p>
      </dsp:txBody>
      <dsp:txXfrm rot="10800000">
        <a:off x="0" y="1477"/>
        <a:ext cx="8183880" cy="119954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990AFA-EB41-42EB-8D57-9D49B6F7AA55}">
      <dsp:nvSpPr>
        <dsp:cNvPr id="0" name=""/>
        <dsp:cNvSpPr/>
      </dsp:nvSpPr>
      <dsp:spPr>
        <a:xfrm>
          <a:off x="3753753" y="834340"/>
          <a:ext cx="642172" cy="91440"/>
        </a:xfrm>
        <a:custGeom>
          <a:avLst/>
          <a:gdLst/>
          <a:ahLst/>
          <a:cxnLst/>
          <a:rect l="0" t="0" r="0" b="0"/>
          <a:pathLst>
            <a:path>
              <a:moveTo>
                <a:pt x="0" y="45720"/>
              </a:moveTo>
              <a:lnTo>
                <a:pt x="642172"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Low" defTabSz="222250" rtl="1">
            <a:lnSpc>
              <a:spcPct val="90000"/>
            </a:lnSpc>
            <a:spcBef>
              <a:spcPct val="0"/>
            </a:spcBef>
            <a:spcAft>
              <a:spcPct val="35000"/>
            </a:spcAft>
          </a:pPr>
          <a:endParaRPr lang="fa-IR" sz="500" kern="1200">
            <a:latin typeface="Arial Unicode MS" pitchFamily="34" charset="-128"/>
            <a:ea typeface="Arial Unicode MS" pitchFamily="34" charset="-128"/>
            <a:cs typeface="Arial Unicode MS" pitchFamily="34" charset="-128"/>
          </a:endParaRPr>
        </a:p>
      </dsp:txBody>
      <dsp:txXfrm>
        <a:off x="4058020" y="876696"/>
        <a:ext cx="33638" cy="6727"/>
      </dsp:txXfrm>
    </dsp:sp>
    <dsp:sp modelId="{CD80EB6E-1A07-43AC-ABFB-22B1CA689C9D}">
      <dsp:nvSpPr>
        <dsp:cNvPr id="0" name=""/>
        <dsp:cNvSpPr/>
      </dsp:nvSpPr>
      <dsp:spPr>
        <a:xfrm>
          <a:off x="830456" y="2531"/>
          <a:ext cx="2925097" cy="1755058"/>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Low" defTabSz="666750" rtl="1">
            <a:lnSpc>
              <a:spcPct val="90000"/>
            </a:lnSpc>
            <a:spcBef>
              <a:spcPct val="0"/>
            </a:spcBef>
            <a:spcAft>
              <a:spcPct val="35000"/>
            </a:spcAft>
          </a:pPr>
          <a:r>
            <a:rPr lang="fa-IR" sz="1500" kern="1200" dirty="0" smtClean="0">
              <a:latin typeface="Arial Unicode MS" pitchFamily="34" charset="-128"/>
              <a:ea typeface="Arial Unicode MS" pitchFamily="34" charset="-128"/>
              <a:cs typeface="Arial Unicode MS" pitchFamily="34" charset="-128"/>
            </a:rPr>
            <a:t>منابع جدیدی حاصل از فروش حامل‌های انرژی ایجاد می‌شود.</a:t>
          </a:r>
          <a:endParaRPr lang="fa-IR" sz="1500" kern="1200" dirty="0">
            <a:latin typeface="Arial Unicode MS" pitchFamily="34" charset="-128"/>
            <a:ea typeface="Arial Unicode MS" pitchFamily="34" charset="-128"/>
            <a:cs typeface="Arial Unicode MS" pitchFamily="34" charset="-128"/>
          </a:endParaRPr>
        </a:p>
      </dsp:txBody>
      <dsp:txXfrm>
        <a:off x="830456" y="2531"/>
        <a:ext cx="2925097" cy="1755058"/>
      </dsp:txXfrm>
    </dsp:sp>
    <dsp:sp modelId="{0398D31B-4301-44AF-8CE3-6DB06E5A9409}">
      <dsp:nvSpPr>
        <dsp:cNvPr id="0" name=""/>
        <dsp:cNvSpPr/>
      </dsp:nvSpPr>
      <dsp:spPr>
        <a:xfrm>
          <a:off x="2293004" y="1755789"/>
          <a:ext cx="3597870" cy="642172"/>
        </a:xfrm>
        <a:custGeom>
          <a:avLst/>
          <a:gdLst/>
          <a:ahLst/>
          <a:cxnLst/>
          <a:rect l="0" t="0" r="0" b="0"/>
          <a:pathLst>
            <a:path>
              <a:moveTo>
                <a:pt x="3597870" y="0"/>
              </a:moveTo>
              <a:lnTo>
                <a:pt x="3597870" y="338186"/>
              </a:lnTo>
              <a:lnTo>
                <a:pt x="0" y="338186"/>
              </a:lnTo>
              <a:lnTo>
                <a:pt x="0" y="642172"/>
              </a:lnTo>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Low" defTabSz="222250" rtl="1">
            <a:lnSpc>
              <a:spcPct val="90000"/>
            </a:lnSpc>
            <a:spcBef>
              <a:spcPct val="0"/>
            </a:spcBef>
            <a:spcAft>
              <a:spcPct val="35000"/>
            </a:spcAft>
          </a:pPr>
          <a:endParaRPr lang="fa-IR" sz="500" kern="1200">
            <a:latin typeface="Arial Unicode MS" pitchFamily="34" charset="-128"/>
            <a:ea typeface="Arial Unicode MS" pitchFamily="34" charset="-128"/>
            <a:cs typeface="Arial Unicode MS" pitchFamily="34" charset="-128"/>
          </a:endParaRPr>
        </a:p>
      </dsp:txBody>
      <dsp:txXfrm>
        <a:off x="4000434" y="2073512"/>
        <a:ext cx="183011" cy="6727"/>
      </dsp:txXfrm>
    </dsp:sp>
    <dsp:sp modelId="{55CC8CFD-F4D7-4585-8036-1D0EAECF31B4}">
      <dsp:nvSpPr>
        <dsp:cNvPr id="0" name=""/>
        <dsp:cNvSpPr/>
      </dsp:nvSpPr>
      <dsp:spPr>
        <a:xfrm>
          <a:off x="4428326" y="2531"/>
          <a:ext cx="2925097" cy="1755058"/>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Low" defTabSz="666750" rtl="1">
            <a:lnSpc>
              <a:spcPct val="90000"/>
            </a:lnSpc>
            <a:spcBef>
              <a:spcPct val="0"/>
            </a:spcBef>
            <a:spcAft>
              <a:spcPct val="35000"/>
            </a:spcAft>
          </a:pPr>
          <a:r>
            <a:rPr lang="fa-IR" sz="1500" kern="1200" dirty="0" smtClean="0">
              <a:latin typeface="Arial Unicode MS" pitchFamily="34" charset="-128"/>
              <a:ea typeface="Arial Unicode MS" pitchFamily="34" charset="-128"/>
              <a:cs typeface="Arial Unicode MS" pitchFamily="34" charset="-128"/>
            </a:rPr>
            <a:t>روی بازگشت منابع به شرکت‌های تولیدکننده انرژی (اقتصاد خرد) و عدم تعادل‌های اقتصاد کلان حساسیت وجود ندارد.</a:t>
          </a:r>
          <a:endParaRPr lang="fa-IR" sz="1500" kern="1200" dirty="0">
            <a:latin typeface="Arial Unicode MS" pitchFamily="34" charset="-128"/>
            <a:ea typeface="Arial Unicode MS" pitchFamily="34" charset="-128"/>
            <a:cs typeface="Arial Unicode MS" pitchFamily="34" charset="-128"/>
          </a:endParaRPr>
        </a:p>
      </dsp:txBody>
      <dsp:txXfrm>
        <a:off x="4428326" y="2531"/>
        <a:ext cx="2925097" cy="1755058"/>
      </dsp:txXfrm>
    </dsp:sp>
    <dsp:sp modelId="{1D2B0D8A-C733-4A21-B6A9-411ECB904501}">
      <dsp:nvSpPr>
        <dsp:cNvPr id="0" name=""/>
        <dsp:cNvSpPr/>
      </dsp:nvSpPr>
      <dsp:spPr>
        <a:xfrm>
          <a:off x="3753753" y="3262171"/>
          <a:ext cx="642172" cy="91440"/>
        </a:xfrm>
        <a:custGeom>
          <a:avLst/>
          <a:gdLst/>
          <a:ahLst/>
          <a:cxnLst/>
          <a:rect l="0" t="0" r="0" b="0"/>
          <a:pathLst>
            <a:path>
              <a:moveTo>
                <a:pt x="0" y="45720"/>
              </a:moveTo>
              <a:lnTo>
                <a:pt x="642172" y="45720"/>
              </a:lnTo>
            </a:path>
          </a:pathLst>
        </a:custGeom>
        <a:noFill/>
        <a:ln w="9525" cap="flat" cmpd="sng" algn="ctr">
          <a:solidFill>
            <a:schemeClr val="accent4">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Low" defTabSz="222250" rtl="1">
            <a:lnSpc>
              <a:spcPct val="90000"/>
            </a:lnSpc>
            <a:spcBef>
              <a:spcPct val="0"/>
            </a:spcBef>
            <a:spcAft>
              <a:spcPct val="35000"/>
            </a:spcAft>
          </a:pPr>
          <a:endParaRPr lang="fa-IR" sz="500" kern="1200">
            <a:latin typeface="Arial Unicode MS" pitchFamily="34" charset="-128"/>
            <a:ea typeface="Arial Unicode MS" pitchFamily="34" charset="-128"/>
            <a:cs typeface="Arial Unicode MS" pitchFamily="34" charset="-128"/>
          </a:endParaRPr>
        </a:p>
      </dsp:txBody>
      <dsp:txXfrm>
        <a:off x="4058020" y="3304527"/>
        <a:ext cx="33638" cy="6727"/>
      </dsp:txXfrm>
    </dsp:sp>
    <dsp:sp modelId="{F1A184BC-C6BC-4DB5-9AA0-61A274619651}">
      <dsp:nvSpPr>
        <dsp:cNvPr id="0" name=""/>
        <dsp:cNvSpPr/>
      </dsp:nvSpPr>
      <dsp:spPr>
        <a:xfrm>
          <a:off x="830456" y="2430362"/>
          <a:ext cx="2925097" cy="1755058"/>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Low" defTabSz="666750" rtl="1">
            <a:lnSpc>
              <a:spcPct val="90000"/>
            </a:lnSpc>
            <a:spcBef>
              <a:spcPct val="0"/>
            </a:spcBef>
            <a:spcAft>
              <a:spcPct val="35000"/>
            </a:spcAft>
          </a:pPr>
          <a:r>
            <a:rPr lang="fa-IR" sz="1500" kern="1200" dirty="0" smtClean="0">
              <a:latin typeface="Arial Unicode MS" pitchFamily="34" charset="-128"/>
              <a:ea typeface="Arial Unicode MS" pitchFamily="34" charset="-128"/>
              <a:cs typeface="Arial Unicode MS" pitchFamily="34" charset="-128"/>
            </a:rPr>
            <a:t>باید برای توزیع منابع جدید برنامه‌ریزی کرد.</a:t>
          </a:r>
          <a:endParaRPr lang="fa-IR" sz="1500" kern="1200" dirty="0">
            <a:latin typeface="Arial Unicode MS" pitchFamily="34" charset="-128"/>
            <a:ea typeface="Arial Unicode MS" pitchFamily="34" charset="-128"/>
            <a:cs typeface="Arial Unicode MS" pitchFamily="34" charset="-128"/>
          </a:endParaRPr>
        </a:p>
      </dsp:txBody>
      <dsp:txXfrm>
        <a:off x="830456" y="2430362"/>
        <a:ext cx="2925097" cy="1755058"/>
      </dsp:txXfrm>
    </dsp:sp>
    <dsp:sp modelId="{1BB8A08B-2B8F-4B68-9573-81D9175D245D}">
      <dsp:nvSpPr>
        <dsp:cNvPr id="0" name=""/>
        <dsp:cNvSpPr/>
      </dsp:nvSpPr>
      <dsp:spPr>
        <a:xfrm>
          <a:off x="4428326" y="2430362"/>
          <a:ext cx="2925097" cy="1755058"/>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Low" defTabSz="666750" rtl="1">
            <a:lnSpc>
              <a:spcPct val="90000"/>
            </a:lnSpc>
            <a:spcBef>
              <a:spcPct val="0"/>
            </a:spcBef>
            <a:spcAft>
              <a:spcPct val="35000"/>
            </a:spcAft>
          </a:pPr>
          <a:r>
            <a:rPr lang="fa-IR" sz="1500" kern="1200" dirty="0" smtClean="0">
              <a:latin typeface="Arial Unicode MS" pitchFamily="34" charset="-128"/>
              <a:ea typeface="Arial Unicode MS" pitchFamily="34" charset="-128"/>
              <a:cs typeface="Arial Unicode MS" pitchFamily="34" charset="-128"/>
            </a:rPr>
            <a:t>تمام منابع در اختیار دولت قرار گرفته و از این پس مردم باید در صف بایستند تا معلوم شود دولت به چه گروه‌هایی پول خواهد داد و به چه کسانی نخواهد داد.</a:t>
          </a:r>
          <a:endParaRPr lang="en-US" sz="1500" kern="1200" dirty="0">
            <a:latin typeface="Arial Unicode MS" pitchFamily="34" charset="-128"/>
            <a:ea typeface="Arial Unicode MS" pitchFamily="34" charset="-128"/>
            <a:cs typeface="Arial Unicode MS" pitchFamily="34" charset="-128"/>
          </a:endParaRPr>
        </a:p>
      </dsp:txBody>
      <dsp:txXfrm>
        <a:off x="4428326" y="2430362"/>
        <a:ext cx="2925097" cy="1755058"/>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3F73C3-9A3B-4246-A7A2-AF1B9FEA2168}">
      <dsp:nvSpPr>
        <dsp:cNvPr id="0" name=""/>
        <dsp:cNvSpPr/>
      </dsp:nvSpPr>
      <dsp:spPr>
        <a:xfrm>
          <a:off x="0" y="86255"/>
          <a:ext cx="8183880" cy="4015440"/>
        </a:xfrm>
        <a:prstGeom prst="ellipseRibbon">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Low" defTabSz="1155700" rtl="1">
            <a:lnSpc>
              <a:spcPct val="90000"/>
            </a:lnSpc>
            <a:spcBef>
              <a:spcPct val="0"/>
            </a:spcBef>
            <a:spcAft>
              <a:spcPct val="35000"/>
            </a:spcAft>
          </a:pPr>
          <a:r>
            <a:rPr lang="fa-IR" sz="2600" kern="1200" dirty="0" smtClean="0">
              <a:latin typeface="Arial Unicode MS" pitchFamily="34" charset="-128"/>
              <a:ea typeface="Arial Unicode MS" pitchFamily="34" charset="-128"/>
              <a:cs typeface="Arial Unicode MS" pitchFamily="34" charset="-128"/>
            </a:rPr>
            <a:t>از نظر علم اقتصاد اصلاح قیمت انرژی در چارچوب اقتصاد خرد قرار می گیرد، به‌نحوی که مصرف تصحیح، تولید ترغیب و اقتصاد کارا می شود.</a:t>
          </a:r>
          <a:endParaRPr lang="fa-IR" sz="2600" kern="1200" dirty="0">
            <a:latin typeface="Arial Unicode MS" pitchFamily="34" charset="-128"/>
            <a:ea typeface="Arial Unicode MS" pitchFamily="34" charset="-128"/>
            <a:cs typeface="Arial Unicode MS" pitchFamily="34" charset="-128"/>
          </a:endParaRPr>
        </a:p>
      </dsp:txBody>
      <dsp:txXfrm>
        <a:off x="0" y="86255"/>
        <a:ext cx="8183880" cy="401544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A54D09-A54F-4FB4-8300-E9FADC302865}">
      <dsp:nvSpPr>
        <dsp:cNvPr id="0" name=""/>
        <dsp:cNvSpPr/>
      </dsp:nvSpPr>
      <dsp:spPr>
        <a:xfrm>
          <a:off x="0" y="147705"/>
          <a:ext cx="8183880" cy="2947158"/>
        </a:xfrm>
        <a:prstGeom prst="rect">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w="9525" cap="flat" cmpd="sng" algn="ctr">
          <a:solidFill>
            <a:schemeClr val="accent1">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justLow" defTabSz="1022350" rtl="1">
            <a:lnSpc>
              <a:spcPct val="90000"/>
            </a:lnSpc>
            <a:spcBef>
              <a:spcPct val="0"/>
            </a:spcBef>
            <a:spcAft>
              <a:spcPct val="35000"/>
            </a:spcAft>
          </a:pPr>
          <a:r>
            <a:rPr lang="fa-IR" sz="2300" kern="1200" dirty="0" smtClean="0">
              <a:latin typeface="Arial Unicode MS" pitchFamily="34" charset="-128"/>
              <a:ea typeface="Arial Unicode MS" pitchFamily="34" charset="-128"/>
              <a:cs typeface="Arial Unicode MS" pitchFamily="34" charset="-128"/>
            </a:rPr>
            <a:t>برای اهالی فن و کسانی که مسایل اقتصادی را دنبال می کنند سوال اساسی این است که، چرا دولتی که بارها مخالفت خود را با اقتصاد آزاد اعلام کرده است و اقتصاد آزاد را با برچسب غربی و سرمایه‌داری به بی‌عدالتی متهم می‌کند، می‌خواهد در پروژه‌ای تاریخی به آزاد سازی یکی از حساسترین قیمت ها یعنی قیمت حامل‌های انرژی بپردازد. اقدامی که بیشتر در مسیر آزادسازی اقتصاد آزاد معنا و مفهوم دارد.</a:t>
          </a:r>
          <a:endParaRPr lang="fa-IR" sz="2300" kern="1200" dirty="0">
            <a:latin typeface="Arial Unicode MS" pitchFamily="34" charset="-128"/>
            <a:ea typeface="Arial Unicode MS" pitchFamily="34" charset="-128"/>
            <a:cs typeface="Arial Unicode MS" pitchFamily="34" charset="-128"/>
          </a:endParaRPr>
        </a:p>
      </dsp:txBody>
      <dsp:txXfrm>
        <a:off x="0" y="147705"/>
        <a:ext cx="8183880" cy="2947158"/>
      </dsp:txXfrm>
    </dsp:sp>
    <dsp:sp modelId="{F588E99B-0ED9-422C-B70E-F66743AD35C7}">
      <dsp:nvSpPr>
        <dsp:cNvPr id="0" name=""/>
        <dsp:cNvSpPr/>
      </dsp:nvSpPr>
      <dsp:spPr>
        <a:xfrm>
          <a:off x="0" y="3159639"/>
          <a:ext cx="8183880" cy="88060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r" defTabSz="1022350" rtl="1">
            <a:lnSpc>
              <a:spcPct val="90000"/>
            </a:lnSpc>
            <a:spcBef>
              <a:spcPct val="0"/>
            </a:spcBef>
            <a:spcAft>
              <a:spcPct val="15000"/>
            </a:spcAft>
            <a:buChar char="••"/>
          </a:pPr>
          <a:r>
            <a:rPr lang="fa-IR" sz="2300" kern="1200" dirty="0" smtClean="0"/>
            <a:t>دکتر مسعود نیلی، 12 آذر 88 </a:t>
          </a:r>
          <a:endParaRPr lang="fa-IR" sz="2300" kern="1200" dirty="0"/>
        </a:p>
      </dsp:txBody>
      <dsp:txXfrm>
        <a:off x="0" y="3159639"/>
        <a:ext cx="8183880" cy="880606"/>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5BBD81-391E-465C-88D0-EA4D9608B028}">
      <dsp:nvSpPr>
        <dsp:cNvPr id="0" name=""/>
        <dsp:cNvSpPr/>
      </dsp:nvSpPr>
      <dsp:spPr>
        <a:xfrm>
          <a:off x="0" y="4059236"/>
          <a:ext cx="8183880" cy="665951"/>
        </a:xfrm>
        <a:prstGeom prst="rect">
          <a:avLst/>
        </a:prstGeom>
        <a:gradFill rotWithShape="0">
          <a:gsLst>
            <a:gs pos="0">
              <a:schemeClr val="accent3">
                <a:shade val="50000"/>
                <a:hueOff val="0"/>
                <a:satOff val="0"/>
                <a:lumOff val="0"/>
                <a:alphaOff val="0"/>
                <a:shade val="45000"/>
                <a:satMod val="155000"/>
              </a:schemeClr>
            </a:gs>
            <a:gs pos="60000">
              <a:schemeClr val="accent3">
                <a:shade val="50000"/>
                <a:hueOff val="0"/>
                <a:satOff val="0"/>
                <a:lumOff val="0"/>
                <a:alphaOff val="0"/>
                <a:shade val="95000"/>
                <a:satMod val="150000"/>
              </a:schemeClr>
            </a:gs>
            <a:gs pos="100000">
              <a:schemeClr val="accent3">
                <a:shade val="5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1">
            <a:lnSpc>
              <a:spcPct val="90000"/>
            </a:lnSpc>
            <a:spcBef>
              <a:spcPct val="0"/>
            </a:spcBef>
            <a:spcAft>
              <a:spcPct val="35000"/>
            </a:spcAft>
          </a:pPr>
          <a:r>
            <a:rPr lang="fa-IR" sz="1200" kern="1200" dirty="0" smtClean="0"/>
            <a:t>حداکثر نرخ تورم: 15% برای چهار دهک پایینی</a:t>
          </a:r>
          <a:endParaRPr lang="en-US" sz="1200" kern="1200" dirty="0"/>
        </a:p>
      </dsp:txBody>
      <dsp:txXfrm>
        <a:off x="0" y="4059236"/>
        <a:ext cx="8183880" cy="665951"/>
      </dsp:txXfrm>
    </dsp:sp>
    <dsp:sp modelId="{F9953E49-B159-4D45-AB10-77B5E7877DCB}">
      <dsp:nvSpPr>
        <dsp:cNvPr id="0" name=""/>
        <dsp:cNvSpPr/>
      </dsp:nvSpPr>
      <dsp:spPr>
        <a:xfrm rot="10800000">
          <a:off x="0" y="3044992"/>
          <a:ext cx="8183880" cy="1024233"/>
        </a:xfrm>
        <a:prstGeom prst="upArrowCallout">
          <a:avLst/>
        </a:prstGeom>
        <a:gradFill rotWithShape="0">
          <a:gsLst>
            <a:gs pos="0">
              <a:schemeClr val="accent3">
                <a:shade val="50000"/>
                <a:hueOff val="229483"/>
                <a:satOff val="-22134"/>
                <a:lumOff val="21274"/>
                <a:alphaOff val="0"/>
                <a:shade val="45000"/>
                <a:satMod val="155000"/>
              </a:schemeClr>
            </a:gs>
            <a:gs pos="60000">
              <a:schemeClr val="accent3">
                <a:shade val="50000"/>
                <a:hueOff val="229483"/>
                <a:satOff val="-22134"/>
                <a:lumOff val="21274"/>
                <a:alphaOff val="0"/>
                <a:shade val="95000"/>
                <a:satMod val="150000"/>
              </a:schemeClr>
            </a:gs>
            <a:gs pos="100000">
              <a:schemeClr val="accent3">
                <a:shade val="50000"/>
                <a:hueOff val="229483"/>
                <a:satOff val="-22134"/>
                <a:lumOff val="21274"/>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1">
            <a:lnSpc>
              <a:spcPct val="90000"/>
            </a:lnSpc>
            <a:spcBef>
              <a:spcPct val="0"/>
            </a:spcBef>
            <a:spcAft>
              <a:spcPct val="35000"/>
            </a:spcAft>
          </a:pPr>
          <a:r>
            <a:rPr lang="fa-IR" sz="1200" kern="1200" dirty="0" smtClean="0"/>
            <a:t>درآمد خانوارها به‌ترتیب: 17000، 8500، 4250</a:t>
          </a:r>
          <a:endParaRPr lang="en-US" sz="1200" kern="1200" dirty="0"/>
        </a:p>
      </dsp:txBody>
      <dsp:txXfrm rot="10800000">
        <a:off x="0" y="3044992"/>
        <a:ext cx="8183880" cy="1024233"/>
      </dsp:txXfrm>
    </dsp:sp>
    <dsp:sp modelId="{821634D7-B84D-42D4-BC03-994BFF47A417}">
      <dsp:nvSpPr>
        <dsp:cNvPr id="0" name=""/>
        <dsp:cNvSpPr/>
      </dsp:nvSpPr>
      <dsp:spPr>
        <a:xfrm rot="10800000">
          <a:off x="0" y="2030748"/>
          <a:ext cx="8183880" cy="1024233"/>
        </a:xfrm>
        <a:prstGeom prst="upArrowCallout">
          <a:avLst/>
        </a:prstGeom>
        <a:gradFill rotWithShape="0">
          <a:gsLst>
            <a:gs pos="0">
              <a:schemeClr val="accent3">
                <a:shade val="50000"/>
                <a:hueOff val="458966"/>
                <a:satOff val="-44269"/>
                <a:lumOff val="42548"/>
                <a:alphaOff val="0"/>
                <a:shade val="45000"/>
                <a:satMod val="155000"/>
              </a:schemeClr>
            </a:gs>
            <a:gs pos="60000">
              <a:schemeClr val="accent3">
                <a:shade val="50000"/>
                <a:hueOff val="458966"/>
                <a:satOff val="-44269"/>
                <a:lumOff val="42548"/>
                <a:alphaOff val="0"/>
                <a:shade val="95000"/>
                <a:satMod val="150000"/>
              </a:schemeClr>
            </a:gs>
            <a:gs pos="100000">
              <a:schemeClr val="accent3">
                <a:shade val="50000"/>
                <a:hueOff val="458966"/>
                <a:satOff val="-44269"/>
                <a:lumOff val="42548"/>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1">
            <a:lnSpc>
              <a:spcPct val="90000"/>
            </a:lnSpc>
            <a:spcBef>
              <a:spcPct val="0"/>
            </a:spcBef>
            <a:spcAft>
              <a:spcPct val="35000"/>
            </a:spcAft>
          </a:pPr>
          <a:r>
            <a:rPr lang="fa-IR" sz="1200" kern="1200" dirty="0" smtClean="0"/>
            <a:t>نسبت‌های توزیع منابع به‌ترتیب: 4 ، 2 ،1 </a:t>
          </a:r>
          <a:endParaRPr lang="en-US" sz="1200" kern="1200" dirty="0"/>
        </a:p>
      </dsp:txBody>
      <dsp:txXfrm rot="10800000">
        <a:off x="0" y="2030748"/>
        <a:ext cx="8183880" cy="1024233"/>
      </dsp:txXfrm>
    </dsp:sp>
    <dsp:sp modelId="{13876553-9AF7-4E86-99A9-43781A6DF875}">
      <dsp:nvSpPr>
        <dsp:cNvPr id="0" name=""/>
        <dsp:cNvSpPr/>
      </dsp:nvSpPr>
      <dsp:spPr>
        <a:xfrm rot="10800000">
          <a:off x="0" y="1016504"/>
          <a:ext cx="8183880" cy="1024233"/>
        </a:xfrm>
        <a:prstGeom prst="upArrowCallout">
          <a:avLst/>
        </a:prstGeom>
        <a:gradFill rotWithShape="0">
          <a:gsLst>
            <a:gs pos="0">
              <a:schemeClr val="accent3">
                <a:shade val="50000"/>
                <a:hueOff val="458966"/>
                <a:satOff val="-44269"/>
                <a:lumOff val="42548"/>
                <a:alphaOff val="0"/>
                <a:shade val="45000"/>
                <a:satMod val="155000"/>
              </a:schemeClr>
            </a:gs>
            <a:gs pos="60000">
              <a:schemeClr val="accent3">
                <a:shade val="50000"/>
                <a:hueOff val="458966"/>
                <a:satOff val="-44269"/>
                <a:lumOff val="42548"/>
                <a:alphaOff val="0"/>
                <a:shade val="95000"/>
                <a:satMod val="150000"/>
              </a:schemeClr>
            </a:gs>
            <a:gs pos="100000">
              <a:schemeClr val="accent3">
                <a:shade val="50000"/>
                <a:hueOff val="458966"/>
                <a:satOff val="-44269"/>
                <a:lumOff val="42548"/>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1">
            <a:lnSpc>
              <a:spcPct val="90000"/>
            </a:lnSpc>
            <a:spcBef>
              <a:spcPct val="0"/>
            </a:spcBef>
            <a:spcAft>
              <a:spcPct val="35000"/>
            </a:spcAft>
          </a:pPr>
          <a:r>
            <a:rPr lang="fa-IR" sz="1200" kern="1200" dirty="0" smtClean="0"/>
            <a:t>سهم خانوارها 50%، بنگاه‌ها 30% و دولت 20%</a:t>
          </a:r>
          <a:endParaRPr lang="en-US" sz="1200" kern="1200" dirty="0"/>
        </a:p>
      </dsp:txBody>
      <dsp:txXfrm>
        <a:off x="0" y="1016504"/>
        <a:ext cx="8183880" cy="359505"/>
      </dsp:txXfrm>
    </dsp:sp>
    <dsp:sp modelId="{8421A5A8-A5CC-4C25-AED3-D5B6EFEA12CB}">
      <dsp:nvSpPr>
        <dsp:cNvPr id="0" name=""/>
        <dsp:cNvSpPr/>
      </dsp:nvSpPr>
      <dsp:spPr>
        <a:xfrm>
          <a:off x="3996" y="1376009"/>
          <a:ext cx="2725295" cy="306245"/>
        </a:xfrm>
        <a:prstGeom prst="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rtl="1">
            <a:lnSpc>
              <a:spcPct val="90000"/>
            </a:lnSpc>
            <a:spcBef>
              <a:spcPct val="0"/>
            </a:spcBef>
            <a:spcAft>
              <a:spcPct val="35000"/>
            </a:spcAft>
          </a:pPr>
          <a:r>
            <a:rPr lang="fa-IR" sz="1200" kern="1200" dirty="0" smtClean="0"/>
            <a:t>گروه سوم، سه دهک بالا (پردرآمدها)</a:t>
          </a:r>
          <a:endParaRPr lang="en-US" sz="1200" kern="1200" dirty="0"/>
        </a:p>
      </dsp:txBody>
      <dsp:txXfrm>
        <a:off x="3996" y="1376009"/>
        <a:ext cx="2725295" cy="306245"/>
      </dsp:txXfrm>
    </dsp:sp>
    <dsp:sp modelId="{27423166-C433-4D93-A7DA-A874507F8C8C}">
      <dsp:nvSpPr>
        <dsp:cNvPr id="0" name=""/>
        <dsp:cNvSpPr/>
      </dsp:nvSpPr>
      <dsp:spPr>
        <a:xfrm>
          <a:off x="2729292" y="1376009"/>
          <a:ext cx="2725295" cy="306245"/>
        </a:xfrm>
        <a:prstGeom prst="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rtl="1">
            <a:lnSpc>
              <a:spcPct val="90000"/>
            </a:lnSpc>
            <a:spcBef>
              <a:spcPct val="0"/>
            </a:spcBef>
            <a:spcAft>
              <a:spcPct val="35000"/>
            </a:spcAft>
          </a:pPr>
          <a:r>
            <a:rPr lang="fa-IR" sz="1200" kern="1200" dirty="0" smtClean="0"/>
            <a:t>گروه دوم، سه دهک دوم (قشر متوسط)</a:t>
          </a:r>
          <a:endParaRPr lang="en-US" sz="1200" kern="1200" dirty="0"/>
        </a:p>
      </dsp:txBody>
      <dsp:txXfrm>
        <a:off x="2729292" y="1376009"/>
        <a:ext cx="2725295" cy="306245"/>
      </dsp:txXfrm>
    </dsp:sp>
    <dsp:sp modelId="{6266088A-3A96-4936-9A5A-2DF7D4A30B0D}">
      <dsp:nvSpPr>
        <dsp:cNvPr id="0" name=""/>
        <dsp:cNvSpPr/>
      </dsp:nvSpPr>
      <dsp:spPr>
        <a:xfrm>
          <a:off x="5454587" y="1376009"/>
          <a:ext cx="2725295" cy="306245"/>
        </a:xfrm>
        <a:prstGeom prst="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rtl="1">
            <a:lnSpc>
              <a:spcPct val="90000"/>
            </a:lnSpc>
            <a:spcBef>
              <a:spcPct val="0"/>
            </a:spcBef>
            <a:spcAft>
              <a:spcPct val="35000"/>
            </a:spcAft>
          </a:pPr>
          <a:r>
            <a:rPr lang="fa-IR" sz="1200" kern="1200" dirty="0" smtClean="0"/>
            <a:t>گروه اول، چهار دهک اول (کم‌درآمدها) </a:t>
          </a:r>
          <a:endParaRPr lang="en-US" sz="1200" kern="1200" dirty="0"/>
        </a:p>
      </dsp:txBody>
      <dsp:txXfrm>
        <a:off x="5454587" y="1376009"/>
        <a:ext cx="2725295" cy="306245"/>
      </dsp:txXfrm>
    </dsp:sp>
    <dsp:sp modelId="{489F4876-9FE0-486A-902C-635B7416CCB0}">
      <dsp:nvSpPr>
        <dsp:cNvPr id="0" name=""/>
        <dsp:cNvSpPr/>
      </dsp:nvSpPr>
      <dsp:spPr>
        <a:xfrm rot="10800000">
          <a:off x="0" y="2259"/>
          <a:ext cx="8183880" cy="1024233"/>
        </a:xfrm>
        <a:prstGeom prst="upArrowCallout">
          <a:avLst/>
        </a:prstGeom>
        <a:gradFill rotWithShape="0">
          <a:gsLst>
            <a:gs pos="0">
              <a:schemeClr val="accent3">
                <a:shade val="50000"/>
                <a:hueOff val="229483"/>
                <a:satOff val="-22134"/>
                <a:lumOff val="21274"/>
                <a:alphaOff val="0"/>
                <a:shade val="45000"/>
                <a:satMod val="155000"/>
              </a:schemeClr>
            </a:gs>
            <a:gs pos="60000">
              <a:schemeClr val="accent3">
                <a:shade val="50000"/>
                <a:hueOff val="229483"/>
                <a:satOff val="-22134"/>
                <a:lumOff val="21274"/>
                <a:alphaOff val="0"/>
                <a:shade val="95000"/>
                <a:satMod val="150000"/>
              </a:schemeClr>
            </a:gs>
            <a:gs pos="100000">
              <a:schemeClr val="accent3">
                <a:shade val="50000"/>
                <a:hueOff val="229483"/>
                <a:satOff val="-22134"/>
                <a:lumOff val="21274"/>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1">
            <a:lnSpc>
              <a:spcPct val="90000"/>
            </a:lnSpc>
            <a:spcBef>
              <a:spcPct val="0"/>
            </a:spcBef>
            <a:spcAft>
              <a:spcPct val="35000"/>
            </a:spcAft>
          </a:pPr>
          <a:r>
            <a:rPr lang="fa-IR" sz="1200" kern="1200" dirty="0" smtClean="0"/>
            <a:t>حد بالای منابع حاصل از افزایش قیمت‌ها: 200 هزار میلیارد ریال</a:t>
          </a:r>
          <a:endParaRPr lang="en-US" sz="1200" kern="1200" dirty="0"/>
        </a:p>
      </dsp:txBody>
      <dsp:txXfrm rot="10800000">
        <a:off x="0" y="2259"/>
        <a:ext cx="8183880" cy="1024233"/>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4F837D-24A5-45DD-8489-16A1BFD68E2F}">
      <dsp:nvSpPr>
        <dsp:cNvPr id="0" name=""/>
        <dsp:cNvSpPr/>
      </dsp:nvSpPr>
      <dsp:spPr>
        <a:xfrm>
          <a:off x="508393" y="11391"/>
          <a:ext cx="4165169" cy="4165169"/>
        </a:xfrm>
        <a:prstGeom prst="ellipse">
          <a:avLst/>
        </a:prstGeom>
        <a:solidFill>
          <a:schemeClr val="accent1">
            <a:alpha val="5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266950" rtl="1">
            <a:lnSpc>
              <a:spcPct val="90000"/>
            </a:lnSpc>
            <a:spcBef>
              <a:spcPct val="0"/>
            </a:spcBef>
            <a:spcAft>
              <a:spcPct val="35000"/>
            </a:spcAft>
          </a:pPr>
          <a:r>
            <a:rPr lang="fa-IR" sz="5100" kern="1200" dirty="0" smtClean="0"/>
            <a:t>400 هزار میلیارد ریال خالص</a:t>
          </a:r>
          <a:endParaRPr lang="en-US" sz="5100" kern="1200" dirty="0"/>
        </a:p>
      </dsp:txBody>
      <dsp:txXfrm>
        <a:off x="1090016" y="502554"/>
        <a:ext cx="2401539" cy="3182843"/>
      </dsp:txXfrm>
    </dsp:sp>
    <dsp:sp modelId="{22F3FA27-6E3D-493D-BFB8-A280DB2C4558}">
      <dsp:nvSpPr>
        <dsp:cNvPr id="0" name=""/>
        <dsp:cNvSpPr/>
      </dsp:nvSpPr>
      <dsp:spPr>
        <a:xfrm>
          <a:off x="3510317" y="11391"/>
          <a:ext cx="4165169" cy="4165169"/>
        </a:xfrm>
        <a:prstGeom prst="ellipse">
          <a:avLst/>
        </a:prstGeom>
        <a:solidFill>
          <a:schemeClr val="accent1">
            <a:alpha val="5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266950" rtl="1">
            <a:lnSpc>
              <a:spcPct val="90000"/>
            </a:lnSpc>
            <a:spcBef>
              <a:spcPct val="0"/>
            </a:spcBef>
            <a:spcAft>
              <a:spcPct val="35000"/>
            </a:spcAft>
          </a:pPr>
          <a:r>
            <a:rPr lang="fa-IR" sz="5100" kern="1200" dirty="0" smtClean="0"/>
            <a:t>512 هزار میلیارد ریال ناخالص</a:t>
          </a:r>
          <a:endParaRPr lang="en-US" sz="5100" kern="1200" dirty="0"/>
        </a:p>
      </dsp:txBody>
      <dsp:txXfrm>
        <a:off x="4692324" y="502554"/>
        <a:ext cx="2401539" cy="3182843"/>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3D0890-ECB4-4C4B-B2CA-330BC98D86A1}">
      <dsp:nvSpPr>
        <dsp:cNvPr id="0" name=""/>
        <dsp:cNvSpPr/>
      </dsp:nvSpPr>
      <dsp:spPr>
        <a:xfrm>
          <a:off x="613790" y="0"/>
          <a:ext cx="6956298" cy="4187952"/>
        </a:xfrm>
        <a:prstGeom prst="rightArrow">
          <a:avLst/>
        </a:prstGeom>
        <a:gradFill rotWithShape="0">
          <a:gsLst>
            <a:gs pos="0">
              <a:schemeClr val="accent2">
                <a:tint val="40000"/>
                <a:hueOff val="0"/>
                <a:satOff val="0"/>
                <a:lumOff val="0"/>
                <a:alphaOff val="0"/>
                <a:shade val="45000"/>
                <a:satMod val="155000"/>
              </a:schemeClr>
            </a:gs>
            <a:gs pos="60000">
              <a:schemeClr val="accent2">
                <a:tint val="40000"/>
                <a:hueOff val="0"/>
                <a:satOff val="0"/>
                <a:lumOff val="0"/>
                <a:alphaOff val="0"/>
                <a:shade val="95000"/>
                <a:satMod val="150000"/>
              </a:schemeClr>
            </a:gs>
            <a:gs pos="100000">
              <a:schemeClr val="accent2">
                <a:tint val="40000"/>
                <a:hueOff val="0"/>
                <a:satOff val="0"/>
                <a:lumOff val="0"/>
                <a:alphaOff val="0"/>
                <a:tint val="87000"/>
                <a:satMod val="2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24F1A3B-5DC1-4FDF-AF85-DD4D278BC362}">
      <dsp:nvSpPr>
        <dsp:cNvPr id="0" name=""/>
        <dsp:cNvSpPr/>
      </dsp:nvSpPr>
      <dsp:spPr>
        <a:xfrm>
          <a:off x="6343" y="1256385"/>
          <a:ext cx="1963976" cy="1675180"/>
        </a:xfrm>
        <a:prstGeom prst="roundRect">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fa-IR" sz="2600" b="0" kern="1200" dirty="0" smtClean="0">
              <a:cs typeface="B Mitra" pitchFamily="2" charset="-78"/>
            </a:rPr>
            <a:t>افزایش قیمت حامل‌های انرژی</a:t>
          </a:r>
          <a:endParaRPr lang="en-US" sz="2600" b="0" kern="1200" dirty="0">
            <a:cs typeface="B Mitra" pitchFamily="2" charset="-78"/>
          </a:endParaRPr>
        </a:p>
      </dsp:txBody>
      <dsp:txXfrm>
        <a:off x="6343" y="1256385"/>
        <a:ext cx="1963976" cy="1675180"/>
      </dsp:txXfrm>
    </dsp:sp>
    <dsp:sp modelId="{764E088F-6792-46B1-8FA9-B307B648EB2C}">
      <dsp:nvSpPr>
        <dsp:cNvPr id="0" name=""/>
        <dsp:cNvSpPr/>
      </dsp:nvSpPr>
      <dsp:spPr>
        <a:xfrm>
          <a:off x="2075415" y="1256385"/>
          <a:ext cx="1963976" cy="1675180"/>
        </a:xfrm>
        <a:prstGeom prst="roundRect">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fa-IR" sz="2600" b="0" kern="1200" dirty="0" smtClean="0">
              <a:cs typeface="B Mitra" pitchFamily="2" charset="-78"/>
            </a:rPr>
            <a:t>افزایش تورم</a:t>
          </a:r>
          <a:endParaRPr lang="en-US" sz="2600" b="0" kern="1200" dirty="0">
            <a:cs typeface="B Mitra" pitchFamily="2" charset="-78"/>
          </a:endParaRPr>
        </a:p>
      </dsp:txBody>
      <dsp:txXfrm>
        <a:off x="2075415" y="1256385"/>
        <a:ext cx="1963976" cy="1675180"/>
      </dsp:txXfrm>
    </dsp:sp>
    <dsp:sp modelId="{7E884C41-708E-40C1-9DA0-D47C3B882586}">
      <dsp:nvSpPr>
        <dsp:cNvPr id="0" name=""/>
        <dsp:cNvSpPr/>
      </dsp:nvSpPr>
      <dsp:spPr>
        <a:xfrm>
          <a:off x="4144487" y="1256385"/>
          <a:ext cx="1963976" cy="1675180"/>
        </a:xfrm>
        <a:prstGeom prst="roundRect">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fa-IR" sz="2600" b="0" kern="1200" dirty="0" smtClean="0">
              <a:cs typeface="B Mitra" pitchFamily="2" charset="-78"/>
            </a:rPr>
            <a:t>فشار برای افزایش قیمت پول</a:t>
          </a:r>
          <a:endParaRPr lang="en-US" sz="2600" b="0" kern="1200" dirty="0">
            <a:cs typeface="B Mitra" pitchFamily="2" charset="-78"/>
          </a:endParaRPr>
        </a:p>
      </dsp:txBody>
      <dsp:txXfrm>
        <a:off x="4144487" y="1256385"/>
        <a:ext cx="1963976" cy="1675180"/>
      </dsp:txXfrm>
    </dsp:sp>
    <dsp:sp modelId="{DF6BA13B-6586-409C-8F8E-627AF202BE2C}">
      <dsp:nvSpPr>
        <dsp:cNvPr id="0" name=""/>
        <dsp:cNvSpPr/>
      </dsp:nvSpPr>
      <dsp:spPr>
        <a:xfrm>
          <a:off x="6213559" y="1256385"/>
          <a:ext cx="1963976" cy="1675180"/>
        </a:xfrm>
        <a:prstGeom prst="roundRect">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fa-IR" sz="2600" b="0" kern="1200" dirty="0" smtClean="0">
              <a:cs typeface="B Mitra" pitchFamily="2" charset="-78"/>
            </a:rPr>
            <a:t>فشار برای افزایش قیمت ارز</a:t>
          </a:r>
          <a:endParaRPr lang="fa-IR" sz="2600" b="0" kern="1200" dirty="0">
            <a:cs typeface="B Mitra" pitchFamily="2" charset="-78"/>
          </a:endParaRPr>
        </a:p>
      </dsp:txBody>
      <dsp:txXfrm>
        <a:off x="6213559" y="1256385"/>
        <a:ext cx="1963976" cy="167518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A48F6C-BE49-4F52-8C34-5F968C4DAF93}">
      <dsp:nvSpPr>
        <dsp:cNvPr id="0" name=""/>
        <dsp:cNvSpPr/>
      </dsp:nvSpPr>
      <dsp:spPr>
        <a:xfrm>
          <a:off x="1239969" y="656"/>
          <a:ext cx="1584427" cy="1584427"/>
        </a:xfrm>
        <a:prstGeom prst="ellipse">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fa-IR" sz="2200" kern="1200" dirty="0" smtClean="0">
              <a:cs typeface="B Mitra" pitchFamily="2" charset="-78"/>
            </a:rPr>
            <a:t>اصرار دولت بر تثبیت قیمت پول</a:t>
          </a:r>
          <a:endParaRPr lang="fa-IR" sz="2200" kern="1200" dirty="0">
            <a:cs typeface="B Mitra" pitchFamily="2" charset="-78"/>
          </a:endParaRPr>
        </a:p>
      </dsp:txBody>
      <dsp:txXfrm>
        <a:off x="1239969" y="656"/>
        <a:ext cx="1584427" cy="1584427"/>
      </dsp:txXfrm>
    </dsp:sp>
    <dsp:sp modelId="{7274EFD7-03AE-48A4-A109-3E01A54773E5}">
      <dsp:nvSpPr>
        <dsp:cNvPr id="0" name=""/>
        <dsp:cNvSpPr/>
      </dsp:nvSpPr>
      <dsp:spPr>
        <a:xfrm>
          <a:off x="1572699" y="1713739"/>
          <a:ext cx="918968" cy="918968"/>
        </a:xfrm>
        <a:prstGeom prst="mathPlus">
          <a:avLst/>
        </a:prstGeom>
        <a:solidFill>
          <a:schemeClr val="accent2">
            <a:tint val="60000"/>
            <a:hueOff val="0"/>
            <a:satOff val="0"/>
            <a:lumOff val="0"/>
            <a:alphaOff val="0"/>
          </a:schemeClr>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rtl="1">
            <a:lnSpc>
              <a:spcPct val="90000"/>
            </a:lnSpc>
            <a:spcBef>
              <a:spcPct val="0"/>
            </a:spcBef>
            <a:spcAft>
              <a:spcPct val="35000"/>
            </a:spcAft>
          </a:pPr>
          <a:endParaRPr lang="fa-IR" sz="1300" kern="1200">
            <a:cs typeface="B Mitra" pitchFamily="2" charset="-78"/>
          </a:endParaRPr>
        </a:p>
      </dsp:txBody>
      <dsp:txXfrm>
        <a:off x="1572699" y="1713739"/>
        <a:ext cx="918968" cy="918968"/>
      </dsp:txXfrm>
    </dsp:sp>
    <dsp:sp modelId="{8B94009D-EBEF-4A65-A4D3-46B4C953A03F}">
      <dsp:nvSpPr>
        <dsp:cNvPr id="0" name=""/>
        <dsp:cNvSpPr/>
      </dsp:nvSpPr>
      <dsp:spPr>
        <a:xfrm>
          <a:off x="1239969" y="2761363"/>
          <a:ext cx="1584427" cy="1584427"/>
        </a:xfrm>
        <a:prstGeom prst="ellipse">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fa-IR" sz="2200" kern="1200" dirty="0" smtClean="0">
              <a:cs typeface="B Mitra" pitchFamily="2" charset="-78"/>
            </a:rPr>
            <a:t>اصرار دولت بر تثبیت قیمت ارز</a:t>
          </a:r>
          <a:endParaRPr lang="fa-IR" sz="2200" kern="1200" dirty="0">
            <a:cs typeface="B Mitra" pitchFamily="2" charset="-78"/>
          </a:endParaRPr>
        </a:p>
      </dsp:txBody>
      <dsp:txXfrm>
        <a:off x="1239969" y="2761363"/>
        <a:ext cx="1584427" cy="1584427"/>
      </dsp:txXfrm>
    </dsp:sp>
    <dsp:sp modelId="{9DAFBD25-2AE6-43DC-A37E-2BB966B6F7EA}">
      <dsp:nvSpPr>
        <dsp:cNvPr id="0" name=""/>
        <dsp:cNvSpPr/>
      </dsp:nvSpPr>
      <dsp:spPr>
        <a:xfrm>
          <a:off x="3062061" y="1878520"/>
          <a:ext cx="503848" cy="589407"/>
        </a:xfrm>
        <a:prstGeom prst="rightArrow">
          <a:avLst>
            <a:gd name="adj1" fmla="val 60000"/>
            <a:gd name="adj2" fmla="val 50000"/>
          </a:avLst>
        </a:prstGeom>
        <a:solidFill>
          <a:schemeClr val="accent2">
            <a:tint val="60000"/>
            <a:hueOff val="0"/>
            <a:satOff val="0"/>
            <a:lumOff val="0"/>
            <a:alphaOff val="0"/>
          </a:schemeClr>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fa-IR" sz="1800" kern="1200">
            <a:cs typeface="B Mitra" pitchFamily="2" charset="-78"/>
          </a:endParaRPr>
        </a:p>
      </dsp:txBody>
      <dsp:txXfrm>
        <a:off x="3062061" y="1878520"/>
        <a:ext cx="503848" cy="589407"/>
      </dsp:txXfrm>
    </dsp:sp>
    <dsp:sp modelId="{8E8B823D-78AF-4E6B-9488-8D2E91D242CF}">
      <dsp:nvSpPr>
        <dsp:cNvPr id="0" name=""/>
        <dsp:cNvSpPr/>
      </dsp:nvSpPr>
      <dsp:spPr>
        <a:xfrm>
          <a:off x="3775054" y="588796"/>
          <a:ext cx="3168855" cy="3168855"/>
        </a:xfrm>
        <a:prstGeom prst="ellipse">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cs typeface="B Mitra" pitchFamily="2" charset="-78"/>
            </a:rPr>
            <a:t>تعدیل اقتصادی </a:t>
          </a:r>
        </a:p>
        <a:p>
          <a:pPr lvl="0" algn="ctr" defTabSz="1244600" rtl="1">
            <a:lnSpc>
              <a:spcPct val="90000"/>
            </a:lnSpc>
            <a:spcBef>
              <a:spcPct val="0"/>
            </a:spcBef>
            <a:spcAft>
              <a:spcPct val="35000"/>
            </a:spcAft>
          </a:pPr>
          <a:r>
            <a:rPr lang="fa-IR" sz="2800" kern="1200" dirty="0" smtClean="0">
              <a:cs typeface="B Mitra" pitchFamily="2" charset="-78"/>
            </a:rPr>
            <a:t>= </a:t>
          </a:r>
        </a:p>
        <a:p>
          <a:pPr lvl="0" algn="ctr" defTabSz="1244600" rtl="1">
            <a:lnSpc>
              <a:spcPct val="90000"/>
            </a:lnSpc>
            <a:spcBef>
              <a:spcPct val="0"/>
            </a:spcBef>
            <a:spcAft>
              <a:spcPct val="35000"/>
            </a:spcAft>
          </a:pPr>
          <a:r>
            <a:rPr lang="fa-IR" sz="2800" kern="1200" dirty="0" smtClean="0">
              <a:cs typeface="B Mitra" pitchFamily="2" charset="-78"/>
            </a:rPr>
            <a:t>تخریب اقتصادی</a:t>
          </a:r>
          <a:endParaRPr lang="en-US" sz="2800" kern="1200" dirty="0">
            <a:cs typeface="B Mitra" pitchFamily="2" charset="-78"/>
          </a:endParaRPr>
        </a:p>
      </dsp:txBody>
      <dsp:txXfrm>
        <a:off x="3775054" y="588796"/>
        <a:ext cx="3168855" cy="3168855"/>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88747A-7BC6-4C6E-A927-E8ECA6E19C85}">
      <dsp:nvSpPr>
        <dsp:cNvPr id="0" name=""/>
        <dsp:cNvSpPr/>
      </dsp:nvSpPr>
      <dsp:spPr>
        <a:xfrm>
          <a:off x="0" y="0"/>
          <a:ext cx="6019800" cy="251460"/>
        </a:xfrm>
        <a:prstGeom prst="rect">
          <a:avLst/>
        </a:prstGeom>
        <a:solidFill>
          <a:schemeClr val="accent2">
            <a:shade val="90000"/>
            <a:hueOff val="0"/>
            <a:satOff val="0"/>
            <a:lumOff val="0"/>
            <a:alphaOff val="0"/>
          </a:schemeClr>
        </a:solidFill>
        <a:ln>
          <a:noFill/>
        </a:ln>
        <a:effectLst>
          <a:outerShdw blurRad="65500" dist="38100" dir="5400000" rotWithShape="0">
            <a:srgbClr val="000000">
              <a:alpha val="40000"/>
            </a:srgbClr>
          </a:outerShdw>
        </a:effectLst>
        <a:scene3d>
          <a:camera prst="orthographicFront">
            <a:rot lat="0" lon="0" rev="20399999"/>
          </a:camera>
          <a:lightRig rig="threePt" dir="t"/>
        </a:scene3d>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a-IR" sz="1600" b="1" kern="1200" dirty="0" smtClean="0">
              <a:cs typeface="B Mitra" pitchFamily="2" charset="-78"/>
            </a:rPr>
            <a:t> 88/07/27– سازمان توسعۀ تجارت – وزیر بازرگانی</a:t>
          </a:r>
          <a:r>
            <a:rPr lang="fa-IR" sz="900" b="1" kern="1200" dirty="0" smtClean="0"/>
            <a:t>:</a:t>
          </a:r>
          <a:endParaRPr lang="fa-IR" sz="900" kern="1200" dirty="0"/>
        </a:p>
      </dsp:txBody>
      <dsp:txXfrm>
        <a:off x="0" y="0"/>
        <a:ext cx="6019800" cy="251460"/>
      </dsp:txXfrm>
    </dsp:sp>
    <dsp:sp modelId="{C97B98B8-5779-4B8D-A77F-85387A8272CB}">
      <dsp:nvSpPr>
        <dsp:cNvPr id="0" name=""/>
        <dsp:cNvSpPr/>
      </dsp:nvSpPr>
      <dsp:spPr>
        <a:xfrm>
          <a:off x="0" y="251460"/>
          <a:ext cx="6019800" cy="528066"/>
        </a:xfrm>
        <a:prstGeom prst="rect">
          <a:avLst/>
        </a:prstGeom>
        <a:gradFill rotWithShape="0">
          <a:gsLst>
            <a:gs pos="0">
              <a:schemeClr val="accent2">
                <a:shade val="80000"/>
                <a:hueOff val="0"/>
                <a:satOff val="0"/>
                <a:lumOff val="0"/>
                <a:alphaOff val="0"/>
                <a:tint val="65000"/>
                <a:satMod val="270000"/>
              </a:schemeClr>
            </a:gs>
            <a:gs pos="25000">
              <a:schemeClr val="accent2">
                <a:shade val="80000"/>
                <a:hueOff val="0"/>
                <a:satOff val="0"/>
                <a:lumOff val="0"/>
                <a:alphaOff val="0"/>
                <a:tint val="60000"/>
                <a:satMod val="300000"/>
              </a:schemeClr>
            </a:gs>
            <a:gs pos="100000">
              <a:schemeClr val="accent2">
                <a:shade val="80000"/>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rot lat="0" lon="0" rev="20399999"/>
          </a:camera>
          <a:lightRig rig="threeP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B Mitra" pitchFamily="2" charset="-78"/>
            </a:rPr>
            <a:t>سهم 7 درصدی صادرات غیرنفتی از تولید ناخالص داخلی پذیرفتنی نیست!!</a:t>
          </a:r>
          <a:endParaRPr lang="fa-IR" sz="1800" kern="1200" dirty="0"/>
        </a:p>
      </dsp:txBody>
      <dsp:txXfrm>
        <a:off x="0" y="251460"/>
        <a:ext cx="6019800" cy="528066"/>
      </dsp:txXfrm>
    </dsp:sp>
    <dsp:sp modelId="{4E4D8BCF-9EAB-49B9-B7F3-367A7D4A7CCC}">
      <dsp:nvSpPr>
        <dsp:cNvPr id="0" name=""/>
        <dsp:cNvSpPr/>
      </dsp:nvSpPr>
      <dsp:spPr>
        <a:xfrm>
          <a:off x="0" y="779526"/>
          <a:ext cx="6019800" cy="58674"/>
        </a:xfrm>
        <a:prstGeom prst="rect">
          <a:avLst/>
        </a:prstGeom>
        <a:solidFill>
          <a:schemeClr val="accent2">
            <a:shade val="90000"/>
            <a:hueOff val="0"/>
            <a:satOff val="0"/>
            <a:lumOff val="0"/>
            <a:alphaOff val="0"/>
          </a:schemeClr>
        </a:solidFill>
        <a:ln>
          <a:noFill/>
        </a:ln>
        <a:effectLst>
          <a:outerShdw blurRad="65500" dist="38100" dir="5400000" rotWithShape="0">
            <a:srgbClr val="000000">
              <a:alpha val="40000"/>
            </a:srgbClr>
          </a:outerShdw>
        </a:effectLst>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9E4333-AB06-4B59-AEFF-7009FA2840B3}">
      <dsp:nvSpPr>
        <dsp:cNvPr id="0" name=""/>
        <dsp:cNvSpPr/>
      </dsp:nvSpPr>
      <dsp:spPr>
        <a:xfrm>
          <a:off x="0" y="3152493"/>
          <a:ext cx="8183880" cy="1034718"/>
        </a:xfrm>
        <a:prstGeom prst="rect">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1">
            <a:lnSpc>
              <a:spcPct val="90000"/>
            </a:lnSpc>
            <a:spcBef>
              <a:spcPct val="0"/>
            </a:spcBef>
            <a:spcAft>
              <a:spcPct val="35000"/>
            </a:spcAft>
          </a:pPr>
          <a:r>
            <a:rPr lang="fa-IR" sz="1900" b="0" kern="1200" dirty="0" smtClean="0"/>
            <a:t>کاهش بهره‌وری عوامل تولید، افزایش ضایعات و افزایش بی‌رویۀ مصرف انرژی</a:t>
          </a:r>
          <a:endParaRPr lang="fa-IR" sz="1900" b="0" kern="1200" dirty="0"/>
        </a:p>
      </dsp:txBody>
      <dsp:txXfrm>
        <a:off x="0" y="3152493"/>
        <a:ext cx="8183880" cy="1034718"/>
      </dsp:txXfrm>
    </dsp:sp>
    <dsp:sp modelId="{1AF609C7-DCC8-4E30-9DF2-D24A8439D0E1}">
      <dsp:nvSpPr>
        <dsp:cNvPr id="0" name=""/>
        <dsp:cNvSpPr/>
      </dsp:nvSpPr>
      <dsp:spPr>
        <a:xfrm rot="10800000">
          <a:off x="0" y="1576616"/>
          <a:ext cx="8183880" cy="1591397"/>
        </a:xfrm>
        <a:prstGeom prst="upArrowCallout">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1">
            <a:lnSpc>
              <a:spcPct val="90000"/>
            </a:lnSpc>
            <a:spcBef>
              <a:spcPct val="0"/>
            </a:spcBef>
            <a:spcAft>
              <a:spcPct val="35000"/>
            </a:spcAft>
          </a:pPr>
          <a:r>
            <a:rPr lang="fa-IR" sz="1900" b="0" kern="1200" dirty="0" smtClean="0"/>
            <a:t>خانوارها</a:t>
          </a:r>
          <a:endParaRPr lang="fa-IR" sz="1900" b="0" kern="1200" dirty="0"/>
        </a:p>
      </dsp:txBody>
      <dsp:txXfrm>
        <a:off x="0" y="1576616"/>
        <a:ext cx="8183880" cy="558580"/>
      </dsp:txXfrm>
    </dsp:sp>
    <dsp:sp modelId="{329F1D69-4235-4B02-A5A2-375AF177734C}">
      <dsp:nvSpPr>
        <dsp:cNvPr id="0" name=""/>
        <dsp:cNvSpPr/>
      </dsp:nvSpPr>
      <dsp:spPr>
        <a:xfrm>
          <a:off x="0" y="2135197"/>
          <a:ext cx="8183880" cy="475827"/>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9050" rIns="106680" bIns="19050" numCol="1" spcCol="1270" anchor="ctr" anchorCtr="0">
          <a:noAutofit/>
        </a:bodyPr>
        <a:lstStyle/>
        <a:p>
          <a:pPr lvl="0" algn="ctr" defTabSz="666750" rtl="1">
            <a:lnSpc>
              <a:spcPct val="90000"/>
            </a:lnSpc>
            <a:spcBef>
              <a:spcPct val="0"/>
            </a:spcBef>
            <a:spcAft>
              <a:spcPct val="35000"/>
            </a:spcAft>
          </a:pPr>
          <a:r>
            <a:rPr lang="fa-IR" sz="1500" b="0" kern="1200" dirty="0" smtClean="0"/>
            <a:t>به‌دلیل ارزانی انرژی توجیهی برای جایگزینی خودروهای فرسوده و کالاهای قدیمی پرمصرف نمی‌بینند.</a:t>
          </a:r>
          <a:endParaRPr lang="en-US" sz="1500" b="0" kern="1200" dirty="0"/>
        </a:p>
      </dsp:txBody>
      <dsp:txXfrm>
        <a:off x="0" y="2135197"/>
        <a:ext cx="8183880" cy="475827"/>
      </dsp:txXfrm>
    </dsp:sp>
    <dsp:sp modelId="{C37CD8D1-9334-4C99-960F-1B1FCC30754E}">
      <dsp:nvSpPr>
        <dsp:cNvPr id="0" name=""/>
        <dsp:cNvSpPr/>
      </dsp:nvSpPr>
      <dsp:spPr>
        <a:xfrm rot="10800000">
          <a:off x="0" y="740"/>
          <a:ext cx="8183880" cy="1591397"/>
        </a:xfrm>
        <a:prstGeom prst="upArrowCallout">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1">
            <a:lnSpc>
              <a:spcPct val="90000"/>
            </a:lnSpc>
            <a:spcBef>
              <a:spcPct val="0"/>
            </a:spcBef>
            <a:spcAft>
              <a:spcPct val="35000"/>
            </a:spcAft>
          </a:pPr>
          <a:r>
            <a:rPr lang="fa-IR" sz="1900" b="0" kern="1200" dirty="0" smtClean="0"/>
            <a:t>تولیدکنندگان</a:t>
          </a:r>
          <a:endParaRPr lang="fa-IR" sz="1900" b="0" kern="1200" dirty="0"/>
        </a:p>
      </dsp:txBody>
      <dsp:txXfrm>
        <a:off x="0" y="740"/>
        <a:ext cx="8183880" cy="558580"/>
      </dsp:txXfrm>
    </dsp:sp>
    <dsp:sp modelId="{629F2D2E-D6BF-402D-AA36-6E05B8C34D65}">
      <dsp:nvSpPr>
        <dsp:cNvPr id="0" name=""/>
        <dsp:cNvSpPr/>
      </dsp:nvSpPr>
      <dsp:spPr>
        <a:xfrm>
          <a:off x="0" y="559320"/>
          <a:ext cx="8183880" cy="47582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9050" rIns="106680" bIns="19050" numCol="1" spcCol="1270" anchor="ctr" anchorCtr="0">
          <a:noAutofit/>
        </a:bodyPr>
        <a:lstStyle/>
        <a:p>
          <a:pPr lvl="0" algn="ctr" defTabSz="666750" rtl="1">
            <a:lnSpc>
              <a:spcPct val="90000"/>
            </a:lnSpc>
            <a:spcBef>
              <a:spcPct val="0"/>
            </a:spcBef>
            <a:spcAft>
              <a:spcPct val="35000"/>
            </a:spcAft>
          </a:pPr>
          <a:r>
            <a:rPr lang="fa-IR" sz="1500" b="0" kern="1200" dirty="0" smtClean="0"/>
            <a:t>مصرف انرژی را در مقایسه با نوسازی ماشین‌آلات، </a:t>
          </a:r>
          <a:r>
            <a:rPr lang="fa-IR" sz="1500" kern="1200" dirty="0" smtClean="0"/>
            <a:t>ارزان‌تر </a:t>
          </a:r>
          <a:r>
            <a:rPr lang="fa-IR" sz="1500" b="0" kern="1200" dirty="0" smtClean="0"/>
            <a:t>می‌یابند بنابراین، انرژی را جایگزین سرمایه می‌کنند.</a:t>
          </a:r>
          <a:endParaRPr lang="fa-IR" sz="1500" b="0" kern="1200" dirty="0"/>
        </a:p>
      </dsp:txBody>
      <dsp:txXfrm>
        <a:off x="0" y="559320"/>
        <a:ext cx="8183880" cy="475827"/>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FD497E-E1E6-4011-8462-19C381F53F06}">
      <dsp:nvSpPr>
        <dsp:cNvPr id="0" name=""/>
        <dsp:cNvSpPr/>
      </dsp:nvSpPr>
      <dsp:spPr>
        <a:xfrm>
          <a:off x="0" y="26585"/>
          <a:ext cx="8183880" cy="4134780"/>
        </a:xfrm>
        <a:prstGeom prst="verticalScroll">
          <a:avLst/>
        </a:prstGeom>
        <a:solidFill>
          <a:schemeClr val="dk2">
            <a:hueOff val="0"/>
            <a:satOff val="0"/>
            <a:lumOff val="0"/>
            <a:alphaOff val="0"/>
          </a:schemeClr>
        </a:solidFill>
        <a:ln w="425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justLow" defTabSz="1377950" rtl="1">
            <a:lnSpc>
              <a:spcPct val="90000"/>
            </a:lnSpc>
            <a:spcBef>
              <a:spcPct val="0"/>
            </a:spcBef>
            <a:spcAft>
              <a:spcPct val="35000"/>
            </a:spcAft>
          </a:pPr>
          <a:r>
            <a:rPr lang="fa-IR" sz="3100" kern="1200" dirty="0" smtClean="0">
              <a:latin typeface="Arial Unicode MS" pitchFamily="34" charset="-128"/>
              <a:ea typeface="Arial Unicode MS" pitchFamily="34" charset="-128"/>
              <a:cs typeface="Arial Unicode MS" pitchFamily="34" charset="-128"/>
            </a:rPr>
            <a:t>تعدیل اقتصادی در مصر طی دو دوره انجام شد. دورۀ اول از سال </a:t>
          </a:r>
          <a:r>
            <a:rPr lang="fa-IR" sz="3100" kern="1200" dirty="0" smtClean="0">
              <a:latin typeface="ذ ئهفقش"/>
              <a:ea typeface="Arial Unicode MS" pitchFamily="34" charset="-128"/>
              <a:cs typeface="B Mitra" pitchFamily="2" charset="-78"/>
            </a:rPr>
            <a:t>1981</a:t>
          </a:r>
          <a:r>
            <a:rPr lang="fa-IR" sz="3100" kern="1200" dirty="0" smtClean="0">
              <a:latin typeface="Arial Unicode MS" pitchFamily="34" charset="-128"/>
              <a:ea typeface="Arial Unicode MS" pitchFamily="34" charset="-128"/>
              <a:cs typeface="Arial Unicode MS" pitchFamily="34" charset="-128"/>
            </a:rPr>
            <a:t> آغاز شد و تا </a:t>
          </a:r>
          <a:r>
            <a:rPr lang="fa-IR" sz="3100" kern="1200" dirty="0" smtClean="0">
              <a:latin typeface="ذ ئهفقش"/>
              <a:ea typeface="Arial Unicode MS" pitchFamily="34" charset="-128"/>
              <a:cs typeface="B Mitra" pitchFamily="2" charset="-78"/>
            </a:rPr>
            <a:t>1991</a:t>
          </a:r>
          <a:r>
            <a:rPr lang="fa-IR" sz="3100" kern="1200" dirty="0" smtClean="0">
              <a:latin typeface="Arial Unicode MS" pitchFamily="34" charset="-128"/>
              <a:ea typeface="Arial Unicode MS" pitchFamily="34" charset="-128"/>
              <a:cs typeface="Arial Unicode MS" pitchFamily="34" charset="-128"/>
            </a:rPr>
            <a:t> </a:t>
          </a:r>
          <a:r>
            <a:rPr lang="fa-IR" sz="3100" kern="1200" dirty="0" smtClean="0">
              <a:latin typeface="ذ ئهفقش"/>
              <a:ea typeface="Arial Unicode MS" pitchFamily="34" charset="-128"/>
              <a:cs typeface="B Mitra" pitchFamily="2" charset="-78"/>
            </a:rPr>
            <a:t>به</a:t>
          </a:r>
          <a:r>
            <a:rPr lang="fa-IR" sz="3100" kern="1200" dirty="0" smtClean="0">
              <a:latin typeface="Arial Unicode MS" pitchFamily="34" charset="-128"/>
              <a:ea typeface="Arial Unicode MS" pitchFamily="34" charset="-128"/>
              <a:cs typeface="Arial Unicode MS" pitchFamily="34" charset="-128"/>
            </a:rPr>
            <a:t> طول انجامید. دورۀ دوم از سال </a:t>
          </a:r>
          <a:r>
            <a:rPr lang="fa-IR" sz="3100" kern="1200" dirty="0" smtClean="0">
              <a:latin typeface="ذ ئهفقش"/>
              <a:ea typeface="Arial Unicode MS" pitchFamily="34" charset="-128"/>
              <a:cs typeface="B Mitra" pitchFamily="2" charset="-78"/>
            </a:rPr>
            <a:t>1991</a:t>
          </a:r>
          <a:r>
            <a:rPr lang="fa-IR" sz="3100" kern="1200" dirty="0" smtClean="0">
              <a:latin typeface="Arial Unicode MS" pitchFamily="34" charset="-128"/>
              <a:ea typeface="Arial Unicode MS" pitchFamily="34" charset="-128"/>
              <a:cs typeface="Arial Unicode MS" pitchFamily="34" charset="-128"/>
            </a:rPr>
            <a:t> آغاز شدو  می‌توان گفت در سال </a:t>
          </a:r>
          <a:r>
            <a:rPr lang="fa-IR" sz="3100" kern="1200" dirty="0" smtClean="0">
              <a:latin typeface="ذ ئهفقش"/>
              <a:ea typeface="Arial Unicode MS" pitchFamily="34" charset="-128"/>
              <a:cs typeface="B Mitra" pitchFamily="2" charset="-78"/>
            </a:rPr>
            <a:t>2001</a:t>
          </a:r>
          <a:r>
            <a:rPr lang="fa-IR" sz="3100" kern="1200" dirty="0" smtClean="0">
              <a:latin typeface="Arial Unicode MS" pitchFamily="34" charset="-128"/>
              <a:ea typeface="Arial Unicode MS" pitchFamily="34" charset="-128"/>
              <a:cs typeface="Arial Unicode MS" pitchFamily="34" charset="-128"/>
            </a:rPr>
            <a:t> پایان یافت. این دوره خود شامل دو مرحله است.</a:t>
          </a:r>
          <a:endParaRPr lang="fa-IR" sz="3100" kern="1200" dirty="0">
            <a:latin typeface="Arial Unicode MS" pitchFamily="34" charset="-128"/>
            <a:ea typeface="Arial Unicode MS" pitchFamily="34" charset="-128"/>
            <a:cs typeface="Arial Unicode MS" pitchFamily="34" charset="-128"/>
          </a:endParaRPr>
        </a:p>
      </dsp:txBody>
      <dsp:txXfrm>
        <a:off x="0" y="26585"/>
        <a:ext cx="8183880" cy="413478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BAA25D-00CC-409E-BB50-8DC3D5B64C1D}">
      <dsp:nvSpPr>
        <dsp:cNvPr id="0" name=""/>
        <dsp:cNvSpPr/>
      </dsp:nvSpPr>
      <dsp:spPr>
        <a:xfrm>
          <a:off x="0" y="2527650"/>
          <a:ext cx="8183880" cy="1658412"/>
        </a:xfrm>
        <a:prstGeom prst="rect">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1">
            <a:lnSpc>
              <a:spcPct val="90000"/>
            </a:lnSpc>
            <a:spcBef>
              <a:spcPct val="0"/>
            </a:spcBef>
            <a:spcAft>
              <a:spcPct val="35000"/>
            </a:spcAft>
          </a:pPr>
          <a:r>
            <a:rPr lang="fa-IR" sz="3100" kern="1200" dirty="0" smtClean="0"/>
            <a:t>مرحلۀ دوم: اصلاحات گسترده</a:t>
          </a:r>
          <a:endParaRPr lang="fa-IR" sz="3100" kern="1200" dirty="0"/>
        </a:p>
      </dsp:txBody>
      <dsp:txXfrm>
        <a:off x="0" y="2527650"/>
        <a:ext cx="8183880" cy="895542"/>
      </dsp:txXfrm>
    </dsp:sp>
    <dsp:sp modelId="{088EB94F-E160-4513-9899-CD1C9D767088}">
      <dsp:nvSpPr>
        <dsp:cNvPr id="0" name=""/>
        <dsp:cNvSpPr/>
      </dsp:nvSpPr>
      <dsp:spPr>
        <a:xfrm>
          <a:off x="0" y="3390025"/>
          <a:ext cx="4091939" cy="762869"/>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84480" tIns="50800" rIns="284480" bIns="50800" numCol="1" spcCol="1270" anchor="ctr" anchorCtr="0">
          <a:noAutofit/>
        </a:bodyPr>
        <a:lstStyle/>
        <a:p>
          <a:pPr lvl="0" algn="ctr" defTabSz="1778000" rtl="1">
            <a:lnSpc>
              <a:spcPct val="90000"/>
            </a:lnSpc>
            <a:spcBef>
              <a:spcPct val="0"/>
            </a:spcBef>
            <a:spcAft>
              <a:spcPct val="35000"/>
            </a:spcAft>
          </a:pPr>
          <a:r>
            <a:rPr lang="fa-IR" sz="4000" kern="1200" dirty="0" smtClean="0">
              <a:latin typeface="ذ ئهفقش"/>
              <a:ea typeface="Arial Unicode MS" pitchFamily="34" charset="-128"/>
              <a:cs typeface="B Mitra" pitchFamily="2" charset="-78"/>
            </a:rPr>
            <a:t>1996-1991</a:t>
          </a:r>
        </a:p>
      </dsp:txBody>
      <dsp:txXfrm>
        <a:off x="0" y="3390025"/>
        <a:ext cx="4091939" cy="762869"/>
      </dsp:txXfrm>
    </dsp:sp>
    <dsp:sp modelId="{8CA31430-2596-4290-9113-0E76CE3268D7}">
      <dsp:nvSpPr>
        <dsp:cNvPr id="0" name=""/>
        <dsp:cNvSpPr/>
      </dsp:nvSpPr>
      <dsp:spPr>
        <a:xfrm>
          <a:off x="4091940" y="3390025"/>
          <a:ext cx="4091939" cy="762869"/>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84480" tIns="50800" rIns="284480" bIns="50800" numCol="1" spcCol="1270" anchor="ctr" anchorCtr="0">
          <a:noAutofit/>
        </a:bodyPr>
        <a:lstStyle/>
        <a:p>
          <a:pPr lvl="0" algn="ctr" defTabSz="1778000" rtl="1">
            <a:lnSpc>
              <a:spcPct val="90000"/>
            </a:lnSpc>
            <a:spcBef>
              <a:spcPct val="0"/>
            </a:spcBef>
            <a:spcAft>
              <a:spcPct val="35000"/>
            </a:spcAft>
          </a:pPr>
          <a:r>
            <a:rPr lang="fa-IR" sz="4000" kern="1200" dirty="0" smtClean="0">
              <a:latin typeface="ذ ئهفقش"/>
              <a:ea typeface="Arial Unicode MS" pitchFamily="34" charset="-128"/>
              <a:cs typeface="B Mitra" pitchFamily="2" charset="-78"/>
            </a:rPr>
            <a:t>2001-1996</a:t>
          </a:r>
        </a:p>
      </dsp:txBody>
      <dsp:txXfrm>
        <a:off x="4091940" y="3390025"/>
        <a:ext cx="4091939" cy="762869"/>
      </dsp:txXfrm>
    </dsp:sp>
    <dsp:sp modelId="{F39E8EAE-8934-40B9-B01C-E0598EA3A7F1}">
      <dsp:nvSpPr>
        <dsp:cNvPr id="0" name=""/>
        <dsp:cNvSpPr/>
      </dsp:nvSpPr>
      <dsp:spPr>
        <a:xfrm rot="10800000">
          <a:off x="0" y="1888"/>
          <a:ext cx="8183880" cy="2550638"/>
        </a:xfrm>
        <a:prstGeom prst="upArrowCallout">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1">
            <a:lnSpc>
              <a:spcPct val="90000"/>
            </a:lnSpc>
            <a:spcBef>
              <a:spcPct val="0"/>
            </a:spcBef>
            <a:spcAft>
              <a:spcPct val="35000"/>
            </a:spcAft>
          </a:pPr>
          <a:r>
            <a:rPr lang="fa-IR" sz="3100" kern="1200" dirty="0" smtClean="0"/>
            <a:t>مرحلۀ اول: اصلاحات محدود</a:t>
          </a:r>
          <a:endParaRPr lang="fa-IR" sz="3100" kern="1200" dirty="0"/>
        </a:p>
      </dsp:txBody>
      <dsp:txXfrm>
        <a:off x="0" y="1888"/>
        <a:ext cx="8183880" cy="895274"/>
      </dsp:txXfrm>
    </dsp:sp>
    <dsp:sp modelId="{4A3760E4-E792-4806-9FFE-341DD13C9811}">
      <dsp:nvSpPr>
        <dsp:cNvPr id="0" name=""/>
        <dsp:cNvSpPr/>
      </dsp:nvSpPr>
      <dsp:spPr>
        <a:xfrm>
          <a:off x="0" y="897162"/>
          <a:ext cx="8183880" cy="762640"/>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84480" tIns="50800" rIns="284480" bIns="50800" numCol="1" spcCol="1270" anchor="ctr" anchorCtr="0">
          <a:noAutofit/>
        </a:bodyPr>
        <a:lstStyle/>
        <a:p>
          <a:pPr lvl="0" algn="ctr" defTabSz="1778000" rtl="1">
            <a:lnSpc>
              <a:spcPct val="90000"/>
            </a:lnSpc>
            <a:spcBef>
              <a:spcPct val="0"/>
            </a:spcBef>
            <a:spcAft>
              <a:spcPct val="35000"/>
            </a:spcAft>
          </a:pPr>
          <a:r>
            <a:rPr lang="fa-IR" sz="4000" kern="1200" dirty="0" smtClean="0">
              <a:latin typeface="ذ ئهفقش"/>
              <a:ea typeface="Arial Unicode MS" pitchFamily="34" charset="-128"/>
              <a:cs typeface="B Mitra" pitchFamily="2" charset="-78"/>
            </a:rPr>
            <a:t>1991-1981</a:t>
          </a:r>
        </a:p>
      </dsp:txBody>
      <dsp:txXfrm>
        <a:off x="0" y="897162"/>
        <a:ext cx="8183880" cy="76264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3527DE-E046-471A-BB22-8FEDD5CA5837}">
      <dsp:nvSpPr>
        <dsp:cNvPr id="0" name=""/>
        <dsp:cNvSpPr/>
      </dsp:nvSpPr>
      <dsp:spPr>
        <a:xfrm>
          <a:off x="4095" y="0"/>
          <a:ext cx="3940090" cy="4187951"/>
        </a:xfrm>
        <a:prstGeom prst="roundRect">
          <a:avLst>
            <a:gd name="adj" fmla="val 10000"/>
          </a:avLst>
        </a:prstGeom>
        <a:gradFill rotWithShape="0">
          <a:gsLst>
            <a:gs pos="0">
              <a:schemeClr val="accent1">
                <a:tint val="40000"/>
                <a:hueOff val="0"/>
                <a:satOff val="0"/>
                <a:lumOff val="0"/>
                <a:alphaOff val="0"/>
                <a:shade val="45000"/>
                <a:satMod val="155000"/>
              </a:schemeClr>
            </a:gs>
            <a:gs pos="60000">
              <a:schemeClr val="accent1">
                <a:tint val="40000"/>
                <a:hueOff val="0"/>
                <a:satOff val="0"/>
                <a:lumOff val="0"/>
                <a:alphaOff val="0"/>
                <a:shade val="95000"/>
                <a:satMod val="150000"/>
              </a:schemeClr>
            </a:gs>
            <a:gs pos="100000">
              <a:schemeClr val="accent1">
                <a:tint val="40000"/>
                <a:hueOff val="0"/>
                <a:satOff val="0"/>
                <a:lumOff val="0"/>
                <a:alphaOff val="0"/>
                <a:tint val="87000"/>
                <a:satMod val="250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kern="1200" dirty="0" smtClean="0">
              <a:cs typeface="B Mitra" pitchFamily="2" charset="-78"/>
            </a:rPr>
            <a:t>سال‌های</a:t>
          </a:r>
          <a:r>
            <a:rPr lang="fa-IR" sz="4400" kern="1200" dirty="0" smtClean="0"/>
            <a:t> </a:t>
          </a:r>
          <a:r>
            <a:rPr lang="fa-IR" sz="4400" kern="1200" dirty="0" smtClean="0">
              <a:latin typeface="ذ ئهفقش"/>
              <a:ea typeface="Arial Unicode MS" pitchFamily="34" charset="-128"/>
              <a:cs typeface="B Mitra" pitchFamily="2" charset="-78"/>
            </a:rPr>
            <a:t>2001-1996</a:t>
          </a:r>
          <a:endParaRPr lang="en-US" sz="4400" kern="1200" dirty="0" smtClean="0">
            <a:latin typeface="ذ ئهفقش"/>
            <a:ea typeface="Arial Unicode MS" pitchFamily="34" charset="-128"/>
            <a:cs typeface="B Mitra" pitchFamily="2" charset="-78"/>
          </a:endParaRPr>
        </a:p>
      </dsp:txBody>
      <dsp:txXfrm>
        <a:off x="4095" y="0"/>
        <a:ext cx="3940090" cy="1256385"/>
      </dsp:txXfrm>
    </dsp:sp>
    <dsp:sp modelId="{2D7AA5FC-4A5E-420D-A986-30975912A2F6}">
      <dsp:nvSpPr>
        <dsp:cNvPr id="0" name=""/>
        <dsp:cNvSpPr/>
      </dsp:nvSpPr>
      <dsp:spPr>
        <a:xfrm>
          <a:off x="398105" y="1257177"/>
          <a:ext cx="3152072" cy="484487"/>
        </a:xfrm>
        <a:prstGeom prst="roundRect">
          <a:avLst>
            <a:gd name="adj" fmla="val 10000"/>
          </a:avLst>
        </a:prstGeom>
        <a:gradFill rotWithShape="0">
          <a:gsLst>
            <a:gs pos="0">
              <a:schemeClr val="lt1">
                <a:hueOff val="0"/>
                <a:satOff val="0"/>
                <a:lumOff val="0"/>
                <a:alphaOff val="0"/>
                <a:shade val="45000"/>
                <a:satMod val="155000"/>
              </a:schemeClr>
            </a:gs>
            <a:gs pos="60000">
              <a:schemeClr val="lt1">
                <a:hueOff val="0"/>
                <a:satOff val="0"/>
                <a:lumOff val="0"/>
                <a:alphaOff val="0"/>
                <a:shade val="95000"/>
                <a:satMod val="150000"/>
              </a:schemeClr>
            </a:gs>
            <a:gs pos="100000">
              <a:schemeClr val="l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smtClean="0"/>
            <a:t>آزادسازی قیمت‌ها</a:t>
          </a:r>
          <a:endParaRPr lang="en-US" sz="1700" kern="1200" dirty="0"/>
        </a:p>
      </dsp:txBody>
      <dsp:txXfrm>
        <a:off x="398105" y="1257177"/>
        <a:ext cx="3152072" cy="484487"/>
      </dsp:txXfrm>
    </dsp:sp>
    <dsp:sp modelId="{C3964689-F6B1-49B6-8222-4707EBC7708D}">
      <dsp:nvSpPr>
        <dsp:cNvPr id="0" name=""/>
        <dsp:cNvSpPr/>
      </dsp:nvSpPr>
      <dsp:spPr>
        <a:xfrm>
          <a:off x="398105" y="1816202"/>
          <a:ext cx="3152072" cy="484487"/>
        </a:xfrm>
        <a:prstGeom prst="roundRect">
          <a:avLst>
            <a:gd name="adj" fmla="val 10000"/>
          </a:avLst>
        </a:prstGeom>
        <a:gradFill rotWithShape="0">
          <a:gsLst>
            <a:gs pos="0">
              <a:schemeClr val="lt1">
                <a:hueOff val="0"/>
                <a:satOff val="0"/>
                <a:lumOff val="0"/>
                <a:alphaOff val="0"/>
                <a:shade val="45000"/>
                <a:satMod val="155000"/>
              </a:schemeClr>
            </a:gs>
            <a:gs pos="60000">
              <a:schemeClr val="lt1">
                <a:hueOff val="0"/>
                <a:satOff val="0"/>
                <a:lumOff val="0"/>
                <a:alphaOff val="0"/>
                <a:shade val="95000"/>
                <a:satMod val="150000"/>
              </a:schemeClr>
            </a:gs>
            <a:gs pos="100000">
              <a:schemeClr val="l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smtClean="0"/>
            <a:t>آزادسازی تجارت خارجی</a:t>
          </a:r>
          <a:endParaRPr lang="en-US" sz="1700" kern="1200" dirty="0"/>
        </a:p>
      </dsp:txBody>
      <dsp:txXfrm>
        <a:off x="398105" y="1816202"/>
        <a:ext cx="3152072" cy="484487"/>
      </dsp:txXfrm>
    </dsp:sp>
    <dsp:sp modelId="{8000BC7D-A615-43F6-B62B-65FFEC61B9D6}">
      <dsp:nvSpPr>
        <dsp:cNvPr id="0" name=""/>
        <dsp:cNvSpPr/>
      </dsp:nvSpPr>
      <dsp:spPr>
        <a:xfrm>
          <a:off x="398105" y="2375226"/>
          <a:ext cx="3152072" cy="484487"/>
        </a:xfrm>
        <a:prstGeom prst="roundRect">
          <a:avLst>
            <a:gd name="adj" fmla="val 10000"/>
          </a:avLst>
        </a:prstGeom>
        <a:gradFill rotWithShape="0">
          <a:gsLst>
            <a:gs pos="0">
              <a:schemeClr val="lt1">
                <a:hueOff val="0"/>
                <a:satOff val="0"/>
                <a:lumOff val="0"/>
                <a:alphaOff val="0"/>
                <a:shade val="45000"/>
                <a:satMod val="155000"/>
              </a:schemeClr>
            </a:gs>
            <a:gs pos="60000">
              <a:schemeClr val="lt1">
                <a:hueOff val="0"/>
                <a:satOff val="0"/>
                <a:lumOff val="0"/>
                <a:alphaOff val="0"/>
                <a:shade val="95000"/>
                <a:satMod val="150000"/>
              </a:schemeClr>
            </a:gs>
            <a:gs pos="100000">
              <a:schemeClr val="l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smtClean="0"/>
            <a:t>مقررات زدایی</a:t>
          </a:r>
          <a:endParaRPr lang="en-US" sz="1700" kern="1200" dirty="0"/>
        </a:p>
      </dsp:txBody>
      <dsp:txXfrm>
        <a:off x="398105" y="2375226"/>
        <a:ext cx="3152072" cy="484487"/>
      </dsp:txXfrm>
    </dsp:sp>
    <dsp:sp modelId="{6399646A-2745-4084-9592-14D8BE5EFA6B}">
      <dsp:nvSpPr>
        <dsp:cNvPr id="0" name=""/>
        <dsp:cNvSpPr/>
      </dsp:nvSpPr>
      <dsp:spPr>
        <a:xfrm>
          <a:off x="398105" y="2934250"/>
          <a:ext cx="3152072" cy="484487"/>
        </a:xfrm>
        <a:prstGeom prst="roundRect">
          <a:avLst>
            <a:gd name="adj" fmla="val 10000"/>
          </a:avLst>
        </a:prstGeom>
        <a:gradFill rotWithShape="0">
          <a:gsLst>
            <a:gs pos="0">
              <a:schemeClr val="lt1">
                <a:hueOff val="0"/>
                <a:satOff val="0"/>
                <a:lumOff val="0"/>
                <a:alphaOff val="0"/>
                <a:shade val="45000"/>
                <a:satMod val="155000"/>
              </a:schemeClr>
            </a:gs>
            <a:gs pos="60000">
              <a:schemeClr val="lt1">
                <a:hueOff val="0"/>
                <a:satOff val="0"/>
                <a:lumOff val="0"/>
                <a:alphaOff val="0"/>
                <a:shade val="95000"/>
                <a:satMod val="150000"/>
              </a:schemeClr>
            </a:gs>
            <a:gs pos="100000">
              <a:schemeClr val="l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smtClean="0"/>
            <a:t>خصوصی‌سازی</a:t>
          </a:r>
          <a:endParaRPr lang="en-US" sz="1700" kern="1200" dirty="0"/>
        </a:p>
      </dsp:txBody>
      <dsp:txXfrm>
        <a:off x="398105" y="2934250"/>
        <a:ext cx="3152072" cy="484487"/>
      </dsp:txXfrm>
    </dsp:sp>
    <dsp:sp modelId="{26EE64AA-6A69-48EE-A73D-3D0B1CDB2AAA}">
      <dsp:nvSpPr>
        <dsp:cNvPr id="0" name=""/>
        <dsp:cNvSpPr/>
      </dsp:nvSpPr>
      <dsp:spPr>
        <a:xfrm>
          <a:off x="398105" y="3493274"/>
          <a:ext cx="3152072" cy="484487"/>
        </a:xfrm>
        <a:prstGeom prst="roundRect">
          <a:avLst>
            <a:gd name="adj" fmla="val 10000"/>
          </a:avLst>
        </a:prstGeom>
        <a:gradFill rotWithShape="0">
          <a:gsLst>
            <a:gs pos="0">
              <a:schemeClr val="lt1">
                <a:hueOff val="0"/>
                <a:satOff val="0"/>
                <a:lumOff val="0"/>
                <a:alphaOff val="0"/>
                <a:shade val="45000"/>
                <a:satMod val="155000"/>
              </a:schemeClr>
            </a:gs>
            <a:gs pos="60000">
              <a:schemeClr val="lt1">
                <a:hueOff val="0"/>
                <a:satOff val="0"/>
                <a:lumOff val="0"/>
                <a:alphaOff val="0"/>
                <a:shade val="95000"/>
                <a:satMod val="150000"/>
              </a:schemeClr>
            </a:gs>
            <a:gs pos="100000">
              <a:schemeClr val="l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smtClean="0"/>
            <a:t>راه‌اندازی صندوق توسعۀ اجتماعی</a:t>
          </a:r>
          <a:endParaRPr lang="fa-IR" sz="1700" kern="1200" dirty="0"/>
        </a:p>
      </dsp:txBody>
      <dsp:txXfrm>
        <a:off x="398105" y="3493274"/>
        <a:ext cx="3152072" cy="484487"/>
      </dsp:txXfrm>
    </dsp:sp>
    <dsp:sp modelId="{08C1E272-CD16-4E50-AEEF-CFA37B696248}">
      <dsp:nvSpPr>
        <dsp:cNvPr id="0" name=""/>
        <dsp:cNvSpPr/>
      </dsp:nvSpPr>
      <dsp:spPr>
        <a:xfrm>
          <a:off x="4239693" y="0"/>
          <a:ext cx="3940090" cy="4187951"/>
        </a:xfrm>
        <a:prstGeom prst="roundRect">
          <a:avLst>
            <a:gd name="adj" fmla="val 10000"/>
          </a:avLst>
        </a:prstGeom>
        <a:gradFill rotWithShape="0">
          <a:gsLst>
            <a:gs pos="0">
              <a:schemeClr val="accent1">
                <a:tint val="40000"/>
                <a:hueOff val="0"/>
                <a:satOff val="0"/>
                <a:lumOff val="0"/>
                <a:alphaOff val="0"/>
                <a:shade val="45000"/>
                <a:satMod val="155000"/>
              </a:schemeClr>
            </a:gs>
            <a:gs pos="60000">
              <a:schemeClr val="accent1">
                <a:tint val="40000"/>
                <a:hueOff val="0"/>
                <a:satOff val="0"/>
                <a:lumOff val="0"/>
                <a:alphaOff val="0"/>
                <a:shade val="95000"/>
                <a:satMod val="150000"/>
              </a:schemeClr>
            </a:gs>
            <a:gs pos="100000">
              <a:schemeClr val="accent1">
                <a:tint val="40000"/>
                <a:hueOff val="0"/>
                <a:satOff val="0"/>
                <a:lumOff val="0"/>
                <a:alphaOff val="0"/>
                <a:tint val="87000"/>
                <a:satMod val="250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kern="1200" dirty="0" smtClean="0">
              <a:latin typeface="Arial Unicode MS" pitchFamily="34" charset="-128"/>
              <a:ea typeface="Arial Unicode MS" pitchFamily="34" charset="-128"/>
              <a:cs typeface="B Mitra" pitchFamily="2" charset="-78"/>
            </a:rPr>
            <a:t>سال‌های</a:t>
          </a:r>
          <a:r>
            <a:rPr lang="fa-IR" sz="4400" kern="1200" dirty="0" smtClean="0"/>
            <a:t> </a:t>
          </a:r>
          <a:r>
            <a:rPr lang="fa-IR" sz="4400" kern="1200" dirty="0" smtClean="0">
              <a:latin typeface="ذ ئهفقش"/>
              <a:ea typeface="Arial Unicode MS" pitchFamily="34" charset="-128"/>
              <a:cs typeface="B Mitra" pitchFamily="2" charset="-78"/>
            </a:rPr>
            <a:t>1996-1991</a:t>
          </a:r>
        </a:p>
      </dsp:txBody>
      <dsp:txXfrm>
        <a:off x="4239693" y="0"/>
        <a:ext cx="3940090" cy="1256385"/>
      </dsp:txXfrm>
    </dsp:sp>
    <dsp:sp modelId="{42AF597D-883B-472B-8D3C-C5C13827AABB}">
      <dsp:nvSpPr>
        <dsp:cNvPr id="0" name=""/>
        <dsp:cNvSpPr/>
      </dsp:nvSpPr>
      <dsp:spPr>
        <a:xfrm>
          <a:off x="4633702" y="1256743"/>
          <a:ext cx="3152072" cy="822764"/>
        </a:xfrm>
        <a:prstGeom prst="roundRect">
          <a:avLst>
            <a:gd name="adj" fmla="val 10000"/>
          </a:avLst>
        </a:prstGeom>
        <a:gradFill rotWithShape="0">
          <a:gsLst>
            <a:gs pos="0">
              <a:schemeClr val="lt1">
                <a:hueOff val="0"/>
                <a:satOff val="0"/>
                <a:lumOff val="0"/>
                <a:alphaOff val="0"/>
                <a:shade val="45000"/>
                <a:satMod val="155000"/>
              </a:schemeClr>
            </a:gs>
            <a:gs pos="60000">
              <a:schemeClr val="lt1">
                <a:hueOff val="0"/>
                <a:satOff val="0"/>
                <a:lumOff val="0"/>
                <a:alphaOff val="0"/>
                <a:shade val="95000"/>
                <a:satMod val="150000"/>
              </a:schemeClr>
            </a:gs>
            <a:gs pos="100000">
              <a:schemeClr val="l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smtClean="0"/>
            <a:t>تجدیدساختار عمده در بازار سرمایه و بازار ارز</a:t>
          </a:r>
          <a:endParaRPr lang="en-US" sz="1700" kern="1200" dirty="0"/>
        </a:p>
      </dsp:txBody>
      <dsp:txXfrm>
        <a:off x="4633702" y="1256743"/>
        <a:ext cx="3152072" cy="822764"/>
      </dsp:txXfrm>
    </dsp:sp>
    <dsp:sp modelId="{D88AAF45-F64C-44E9-B7A1-FD3AED198648}">
      <dsp:nvSpPr>
        <dsp:cNvPr id="0" name=""/>
        <dsp:cNvSpPr/>
      </dsp:nvSpPr>
      <dsp:spPr>
        <a:xfrm>
          <a:off x="4633702" y="2206087"/>
          <a:ext cx="3152072" cy="822764"/>
        </a:xfrm>
        <a:prstGeom prst="roundRect">
          <a:avLst>
            <a:gd name="adj" fmla="val 10000"/>
          </a:avLst>
        </a:prstGeom>
        <a:gradFill rotWithShape="0">
          <a:gsLst>
            <a:gs pos="0">
              <a:schemeClr val="lt1">
                <a:hueOff val="0"/>
                <a:satOff val="0"/>
                <a:lumOff val="0"/>
                <a:alphaOff val="0"/>
                <a:shade val="45000"/>
                <a:satMod val="155000"/>
              </a:schemeClr>
            </a:gs>
            <a:gs pos="60000">
              <a:schemeClr val="lt1">
                <a:hueOff val="0"/>
                <a:satOff val="0"/>
                <a:lumOff val="0"/>
                <a:alphaOff val="0"/>
                <a:shade val="95000"/>
                <a:satMod val="150000"/>
              </a:schemeClr>
            </a:gs>
            <a:gs pos="100000">
              <a:schemeClr val="l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smtClean="0"/>
            <a:t>آزادسازی نرخ ارز</a:t>
          </a:r>
          <a:endParaRPr lang="en-US" sz="1700" kern="1200" dirty="0"/>
        </a:p>
      </dsp:txBody>
      <dsp:txXfrm>
        <a:off x="4633702" y="2206087"/>
        <a:ext cx="3152072" cy="822764"/>
      </dsp:txXfrm>
    </dsp:sp>
    <dsp:sp modelId="{92973E98-9A57-4300-9BF3-BB8513283A82}">
      <dsp:nvSpPr>
        <dsp:cNvPr id="0" name=""/>
        <dsp:cNvSpPr/>
      </dsp:nvSpPr>
      <dsp:spPr>
        <a:xfrm>
          <a:off x="4633702" y="3155431"/>
          <a:ext cx="3152072" cy="822764"/>
        </a:xfrm>
        <a:prstGeom prst="roundRect">
          <a:avLst>
            <a:gd name="adj" fmla="val 10000"/>
          </a:avLst>
        </a:prstGeom>
        <a:gradFill rotWithShape="0">
          <a:gsLst>
            <a:gs pos="0">
              <a:schemeClr val="lt1">
                <a:hueOff val="0"/>
                <a:satOff val="0"/>
                <a:lumOff val="0"/>
                <a:alphaOff val="0"/>
                <a:shade val="45000"/>
                <a:satMod val="155000"/>
              </a:schemeClr>
            </a:gs>
            <a:gs pos="60000">
              <a:schemeClr val="lt1">
                <a:hueOff val="0"/>
                <a:satOff val="0"/>
                <a:lumOff val="0"/>
                <a:alphaOff val="0"/>
                <a:shade val="95000"/>
                <a:satMod val="150000"/>
              </a:schemeClr>
            </a:gs>
            <a:gs pos="100000">
              <a:schemeClr val="l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smtClean="0"/>
            <a:t>حذف سقف نرخ بهره</a:t>
          </a:r>
          <a:endParaRPr lang="en-US" sz="1700" kern="1200" dirty="0"/>
        </a:p>
      </dsp:txBody>
      <dsp:txXfrm>
        <a:off x="4633702" y="3155431"/>
        <a:ext cx="3152072" cy="822764"/>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D50446-CE1D-40B0-AFF2-B458746F8112}">
      <dsp:nvSpPr>
        <dsp:cNvPr id="0" name=""/>
        <dsp:cNvSpPr/>
      </dsp:nvSpPr>
      <dsp:spPr>
        <a:xfrm>
          <a:off x="0" y="155968"/>
          <a:ext cx="6792620" cy="1429223"/>
        </a:xfrm>
        <a:prstGeom prst="roundRect">
          <a:avLst>
            <a:gd name="adj" fmla="val 10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110490" numCol="1" spcCol="1270" anchor="t" anchorCtr="0">
          <a:noAutofit/>
        </a:bodyPr>
        <a:lstStyle/>
        <a:p>
          <a:pPr lvl="0" algn="ctr" defTabSz="1289050" rtl="1">
            <a:lnSpc>
              <a:spcPct val="90000"/>
            </a:lnSpc>
            <a:spcBef>
              <a:spcPct val="0"/>
            </a:spcBef>
            <a:spcAft>
              <a:spcPct val="35000"/>
            </a:spcAft>
          </a:pPr>
          <a:r>
            <a:rPr lang="fa-IR" sz="2900" kern="1200" dirty="0" smtClean="0">
              <a:latin typeface="Arial Unicode MS" pitchFamily="34" charset="-128"/>
              <a:ea typeface="Arial Unicode MS" pitchFamily="34" charset="-128"/>
              <a:cs typeface="Arial Unicode MS" pitchFamily="34" charset="-128"/>
            </a:rPr>
            <a:t>ویژگی منحصر به فرد تعدیل اقتصادی در مصر</a:t>
          </a:r>
          <a:endParaRPr lang="en-US" sz="2900" kern="1200" dirty="0">
            <a:latin typeface="Arial Unicode MS" pitchFamily="34" charset="-128"/>
            <a:ea typeface="Arial Unicode MS" pitchFamily="34" charset="-128"/>
            <a:cs typeface="Arial Unicode MS" pitchFamily="34" charset="-128"/>
          </a:endParaRPr>
        </a:p>
      </dsp:txBody>
      <dsp:txXfrm>
        <a:off x="0" y="155968"/>
        <a:ext cx="6792620" cy="952815"/>
      </dsp:txXfrm>
    </dsp:sp>
    <dsp:sp modelId="{9470593B-F186-46BD-86A4-C886AA9EF669}">
      <dsp:nvSpPr>
        <dsp:cNvPr id="0" name=""/>
        <dsp:cNvSpPr/>
      </dsp:nvSpPr>
      <dsp:spPr>
        <a:xfrm>
          <a:off x="1391259" y="1108783"/>
          <a:ext cx="6792620" cy="292320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6248" tIns="206248" rIns="206248" bIns="206248" numCol="1" spcCol="1270" anchor="t" anchorCtr="0">
          <a:noAutofit/>
        </a:bodyPr>
        <a:lstStyle/>
        <a:p>
          <a:pPr marL="285750" lvl="1" indent="-285750" algn="justLow" defTabSz="1289050" rtl="1">
            <a:lnSpc>
              <a:spcPct val="90000"/>
            </a:lnSpc>
            <a:spcBef>
              <a:spcPct val="0"/>
            </a:spcBef>
            <a:spcAft>
              <a:spcPct val="15000"/>
            </a:spcAft>
            <a:buChar char="••"/>
          </a:pPr>
          <a:r>
            <a:rPr lang="fa-IR" sz="2900" kern="1200" dirty="0" smtClean="0">
              <a:latin typeface="Arial Unicode MS" pitchFamily="34" charset="-128"/>
              <a:ea typeface="Arial Unicode MS" pitchFamily="34" charset="-128"/>
              <a:cs typeface="Arial Unicode MS" pitchFamily="34" charset="-128"/>
            </a:rPr>
            <a:t>در طول دوران اصلاحات بازارهای پولی و مالی و بازار ارز متحمل هیچ بحران جدی نشد و دورۀ اصلاحات با موفقیت سپری شد.</a:t>
          </a:r>
          <a:endParaRPr lang="en-US" sz="2900" kern="1200" dirty="0">
            <a:latin typeface="Arial Unicode MS" pitchFamily="34" charset="-128"/>
            <a:ea typeface="Arial Unicode MS" pitchFamily="34" charset="-128"/>
            <a:cs typeface="Arial Unicode MS" pitchFamily="34" charset="-128"/>
          </a:endParaRPr>
        </a:p>
      </dsp:txBody>
      <dsp:txXfrm>
        <a:off x="1391259" y="1108783"/>
        <a:ext cx="6792620" cy="2923200"/>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59B65E-E1B5-4229-921A-3869B232FEBC}">
      <dsp:nvSpPr>
        <dsp:cNvPr id="0" name=""/>
        <dsp:cNvSpPr/>
      </dsp:nvSpPr>
      <dsp:spPr>
        <a:xfrm>
          <a:off x="0" y="0"/>
          <a:ext cx="8183880" cy="4187951"/>
        </a:xfrm>
        <a:prstGeom prst="roundRect">
          <a:avLst>
            <a:gd name="adj" fmla="val 10000"/>
          </a:avLst>
        </a:prstGeom>
        <a:solidFill>
          <a:schemeClr val="accent2">
            <a:tint val="55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rtl="1">
            <a:lnSpc>
              <a:spcPct val="90000"/>
            </a:lnSpc>
            <a:spcBef>
              <a:spcPct val="0"/>
            </a:spcBef>
            <a:spcAft>
              <a:spcPct val="35000"/>
            </a:spcAft>
          </a:pPr>
          <a:r>
            <a:rPr lang="fa-IR" sz="3700" kern="1200" dirty="0" smtClean="0">
              <a:latin typeface="Arial Unicode MS" pitchFamily="34" charset="-128"/>
              <a:ea typeface="Arial Unicode MS" pitchFamily="34" charset="-128"/>
              <a:cs typeface="Arial Unicode MS" pitchFamily="34" charset="-128"/>
            </a:rPr>
            <a:t>دلایل اصلی موفقیت مصردر تعدیل اقتصادی</a:t>
          </a:r>
          <a:endParaRPr lang="en-US" sz="3700" kern="1200" dirty="0">
            <a:latin typeface="Arial Unicode MS" pitchFamily="34" charset="-128"/>
            <a:ea typeface="Arial Unicode MS" pitchFamily="34" charset="-128"/>
            <a:cs typeface="Arial Unicode MS" pitchFamily="34" charset="-128"/>
          </a:endParaRPr>
        </a:p>
      </dsp:txBody>
      <dsp:txXfrm>
        <a:off x="0" y="0"/>
        <a:ext cx="8183880" cy="1256385"/>
      </dsp:txXfrm>
    </dsp:sp>
    <dsp:sp modelId="{67884FBE-DAD1-49EC-AD6E-DE757CF07112}">
      <dsp:nvSpPr>
        <dsp:cNvPr id="0" name=""/>
        <dsp:cNvSpPr/>
      </dsp:nvSpPr>
      <dsp:spPr>
        <a:xfrm>
          <a:off x="818387" y="1256743"/>
          <a:ext cx="6547104" cy="822764"/>
        </a:xfrm>
        <a:prstGeom prst="roundRect">
          <a:avLst>
            <a:gd name="adj" fmla="val 10000"/>
          </a:avLst>
        </a:prstGeom>
        <a:solidFill>
          <a:schemeClr val="accent2">
            <a:shade val="50000"/>
            <a:hueOff val="0"/>
            <a:satOff val="0"/>
            <a:lumOff val="0"/>
            <a:alphaOff val="0"/>
          </a:schemeClr>
        </a:solidFill>
        <a:ln>
          <a:noFill/>
        </a:ln>
        <a:effectLst>
          <a:outerShdw blurRad="65500" dist="38100" dir="5400000"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rtl="1">
            <a:lnSpc>
              <a:spcPct val="90000"/>
            </a:lnSpc>
            <a:spcBef>
              <a:spcPct val="0"/>
            </a:spcBef>
            <a:spcAft>
              <a:spcPct val="35000"/>
            </a:spcAft>
          </a:pPr>
          <a:r>
            <a:rPr lang="fa-IR" sz="3100" kern="1200" dirty="0" smtClean="0">
              <a:latin typeface="Arial Unicode MS" pitchFamily="34" charset="-128"/>
              <a:ea typeface="Arial Unicode MS" pitchFamily="34" charset="-128"/>
              <a:cs typeface="Arial Unicode MS" pitchFamily="34" charset="-128"/>
            </a:rPr>
            <a:t>تدریجی‌بودن اصلاحات اقتصادی</a:t>
          </a:r>
          <a:endParaRPr lang="en-US" sz="3100" kern="1200" dirty="0">
            <a:latin typeface="Arial Unicode MS" pitchFamily="34" charset="-128"/>
            <a:ea typeface="Arial Unicode MS" pitchFamily="34" charset="-128"/>
            <a:cs typeface="Arial Unicode MS" pitchFamily="34" charset="-128"/>
          </a:endParaRPr>
        </a:p>
      </dsp:txBody>
      <dsp:txXfrm>
        <a:off x="818387" y="1256743"/>
        <a:ext cx="6547104" cy="822764"/>
      </dsp:txXfrm>
    </dsp:sp>
    <dsp:sp modelId="{373F823B-CE0D-4A02-AA9B-42205139DE8E}">
      <dsp:nvSpPr>
        <dsp:cNvPr id="0" name=""/>
        <dsp:cNvSpPr/>
      </dsp:nvSpPr>
      <dsp:spPr>
        <a:xfrm>
          <a:off x="818387" y="2206087"/>
          <a:ext cx="6547104" cy="822764"/>
        </a:xfrm>
        <a:prstGeom prst="roundRect">
          <a:avLst>
            <a:gd name="adj" fmla="val 10000"/>
          </a:avLst>
        </a:prstGeom>
        <a:solidFill>
          <a:schemeClr val="accent2">
            <a:shade val="50000"/>
            <a:hueOff val="148607"/>
            <a:satOff val="-26101"/>
            <a:lumOff val="35706"/>
            <a:alphaOff val="0"/>
          </a:schemeClr>
        </a:solidFill>
        <a:ln>
          <a:noFill/>
        </a:ln>
        <a:effectLst>
          <a:outerShdw blurRad="65500" dist="38100" dir="5400000"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rtl="1">
            <a:lnSpc>
              <a:spcPct val="90000"/>
            </a:lnSpc>
            <a:spcBef>
              <a:spcPct val="0"/>
            </a:spcBef>
            <a:spcAft>
              <a:spcPct val="35000"/>
            </a:spcAft>
          </a:pPr>
          <a:r>
            <a:rPr lang="fa-IR" sz="3100" kern="1200" dirty="0" smtClean="0">
              <a:latin typeface="Arial Unicode MS" pitchFamily="34" charset="-128"/>
              <a:ea typeface="Arial Unicode MS" pitchFamily="34" charset="-128"/>
              <a:cs typeface="Arial Unicode MS" pitchFamily="34" charset="-128"/>
            </a:rPr>
            <a:t>رعایت محافظه‌کاری در اعمال اصلاحات</a:t>
          </a:r>
          <a:endParaRPr lang="en-US" sz="3100" kern="1200" dirty="0">
            <a:latin typeface="Arial Unicode MS" pitchFamily="34" charset="-128"/>
            <a:ea typeface="Arial Unicode MS" pitchFamily="34" charset="-128"/>
            <a:cs typeface="Arial Unicode MS" pitchFamily="34" charset="-128"/>
          </a:endParaRPr>
        </a:p>
      </dsp:txBody>
      <dsp:txXfrm>
        <a:off x="818387" y="2206087"/>
        <a:ext cx="6547104" cy="822764"/>
      </dsp:txXfrm>
    </dsp:sp>
    <dsp:sp modelId="{0B3281DD-94E9-4BE5-AAF1-43E34CD30848}">
      <dsp:nvSpPr>
        <dsp:cNvPr id="0" name=""/>
        <dsp:cNvSpPr/>
      </dsp:nvSpPr>
      <dsp:spPr>
        <a:xfrm>
          <a:off x="818387" y="3155431"/>
          <a:ext cx="6547104" cy="822764"/>
        </a:xfrm>
        <a:prstGeom prst="roundRect">
          <a:avLst>
            <a:gd name="adj" fmla="val 10000"/>
          </a:avLst>
        </a:prstGeom>
        <a:solidFill>
          <a:schemeClr val="accent2">
            <a:shade val="50000"/>
            <a:hueOff val="148607"/>
            <a:satOff val="-26101"/>
            <a:lumOff val="35706"/>
            <a:alphaOff val="0"/>
          </a:schemeClr>
        </a:solidFill>
        <a:ln>
          <a:noFill/>
        </a:ln>
        <a:effectLst>
          <a:outerShdw blurRad="65500" dist="38100" dir="5400000"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rtl="1">
            <a:lnSpc>
              <a:spcPct val="90000"/>
            </a:lnSpc>
            <a:spcBef>
              <a:spcPct val="0"/>
            </a:spcBef>
            <a:spcAft>
              <a:spcPct val="35000"/>
            </a:spcAft>
          </a:pPr>
          <a:r>
            <a:rPr lang="fa-IR" sz="3100" kern="1200" dirty="0" smtClean="0">
              <a:latin typeface="Arial Unicode MS" pitchFamily="34" charset="-128"/>
              <a:ea typeface="Arial Unicode MS" pitchFamily="34" charset="-128"/>
              <a:cs typeface="Arial Unicode MS" pitchFamily="34" charset="-128"/>
            </a:rPr>
            <a:t>وجود ساختار نظارتی قوی</a:t>
          </a:r>
          <a:endParaRPr lang="en-US" sz="3100" kern="1200" dirty="0">
            <a:latin typeface="Arial Unicode MS" pitchFamily="34" charset="-128"/>
            <a:ea typeface="Arial Unicode MS" pitchFamily="34" charset="-128"/>
            <a:cs typeface="Arial Unicode MS" pitchFamily="34" charset="-128"/>
          </a:endParaRPr>
        </a:p>
      </dsp:txBody>
      <dsp:txXfrm>
        <a:off x="818387" y="3155431"/>
        <a:ext cx="6547104" cy="822764"/>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FFB06A-9C0B-4F87-A955-0161AF9D6122}">
      <dsp:nvSpPr>
        <dsp:cNvPr id="0" name=""/>
        <dsp:cNvSpPr/>
      </dsp:nvSpPr>
      <dsp:spPr>
        <a:xfrm>
          <a:off x="1997964" y="0"/>
          <a:ext cx="4187951" cy="4187951"/>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F0CCAC-C2DC-4EE8-A791-4D01F57ACD0F}">
      <dsp:nvSpPr>
        <dsp:cNvPr id="0" name=""/>
        <dsp:cNvSpPr/>
      </dsp:nvSpPr>
      <dsp:spPr>
        <a:xfrm>
          <a:off x="2395819" y="397855"/>
          <a:ext cx="1633301" cy="1633301"/>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شفافیت بیشتر قیمت‌ها در بازار</a:t>
          </a:r>
          <a:endParaRPr lang="en-US" sz="2100" kern="1200" dirty="0"/>
        </a:p>
      </dsp:txBody>
      <dsp:txXfrm>
        <a:off x="2395819" y="397855"/>
        <a:ext cx="1633301" cy="1633301"/>
      </dsp:txXfrm>
    </dsp:sp>
    <dsp:sp modelId="{63CB69CD-2EC6-4463-9B31-259986FB6393}">
      <dsp:nvSpPr>
        <dsp:cNvPr id="0" name=""/>
        <dsp:cNvSpPr/>
      </dsp:nvSpPr>
      <dsp:spPr>
        <a:xfrm>
          <a:off x="4154759" y="397855"/>
          <a:ext cx="1633301" cy="1633301"/>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علامت‌دهی بهتر قیمت‌ها</a:t>
          </a:r>
          <a:endParaRPr lang="en-US" sz="2100" kern="1200" dirty="0"/>
        </a:p>
      </dsp:txBody>
      <dsp:txXfrm>
        <a:off x="4154759" y="397855"/>
        <a:ext cx="1633301" cy="1633301"/>
      </dsp:txXfrm>
    </dsp:sp>
    <dsp:sp modelId="{EB40AD97-E415-4960-B2F7-4120BD5C26A5}">
      <dsp:nvSpPr>
        <dsp:cNvPr id="0" name=""/>
        <dsp:cNvSpPr/>
      </dsp:nvSpPr>
      <dsp:spPr>
        <a:xfrm>
          <a:off x="2395819" y="2156795"/>
          <a:ext cx="1633301" cy="1633301"/>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کارایی تخصیص منابع در بورس</a:t>
          </a:r>
          <a:endParaRPr lang="en-US" sz="2100" kern="1200" dirty="0"/>
        </a:p>
      </dsp:txBody>
      <dsp:txXfrm>
        <a:off x="2395819" y="2156795"/>
        <a:ext cx="1633301" cy="1633301"/>
      </dsp:txXfrm>
    </dsp:sp>
    <dsp:sp modelId="{191A88E2-9431-40C4-897C-0BF13A93B762}">
      <dsp:nvSpPr>
        <dsp:cNvPr id="0" name=""/>
        <dsp:cNvSpPr/>
      </dsp:nvSpPr>
      <dsp:spPr>
        <a:xfrm>
          <a:off x="4154759" y="2156795"/>
          <a:ext cx="1633301" cy="1633301"/>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اصلاح قیمت‌های نسبی</a:t>
          </a:r>
          <a:endParaRPr lang="fa-IR" sz="2100" kern="1200" dirty="0"/>
        </a:p>
      </dsp:txBody>
      <dsp:txXfrm>
        <a:off x="4154759" y="2156795"/>
        <a:ext cx="1633301" cy="1633301"/>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6217B9-151B-4C06-85B0-DBBF623B2FD7}">
      <dsp:nvSpPr>
        <dsp:cNvPr id="0" name=""/>
        <dsp:cNvSpPr/>
      </dsp:nvSpPr>
      <dsp:spPr>
        <a:xfrm>
          <a:off x="0" y="531"/>
          <a:ext cx="8183880" cy="777600"/>
        </a:xfrm>
        <a:prstGeom prst="rect">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1">
            <a:lnSpc>
              <a:spcPct val="90000"/>
            </a:lnSpc>
            <a:spcBef>
              <a:spcPct val="0"/>
            </a:spcBef>
            <a:spcAft>
              <a:spcPct val="35000"/>
            </a:spcAft>
          </a:pPr>
          <a:r>
            <a:rPr lang="fa-IR" sz="2700" kern="1200" dirty="0" smtClean="0"/>
            <a:t>افزایش هزینه‌ها</a:t>
          </a:r>
          <a:endParaRPr lang="fa-IR" sz="2700" kern="1200" dirty="0"/>
        </a:p>
      </dsp:txBody>
      <dsp:txXfrm>
        <a:off x="0" y="531"/>
        <a:ext cx="8183880" cy="777600"/>
      </dsp:txXfrm>
    </dsp:sp>
    <dsp:sp modelId="{B9E994DB-5AE8-4AB5-9841-1B78AC544095}">
      <dsp:nvSpPr>
        <dsp:cNvPr id="0" name=""/>
        <dsp:cNvSpPr/>
      </dsp:nvSpPr>
      <dsp:spPr>
        <a:xfrm>
          <a:off x="0" y="778131"/>
          <a:ext cx="8183880" cy="3409289"/>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r" defTabSz="1200150" rtl="1">
            <a:lnSpc>
              <a:spcPct val="90000"/>
            </a:lnSpc>
            <a:spcBef>
              <a:spcPct val="0"/>
            </a:spcBef>
            <a:spcAft>
              <a:spcPct val="15000"/>
            </a:spcAft>
            <a:buChar char="••"/>
          </a:pPr>
          <a:r>
            <a:rPr lang="fa-IR" sz="2700" kern="1200" dirty="0" smtClean="0">
              <a:latin typeface="Arial Unicode MS" pitchFamily="34" charset="-128"/>
              <a:ea typeface="Arial Unicode MS" pitchFamily="34" charset="-128"/>
              <a:cs typeface="Arial Unicode MS" pitchFamily="34" charset="-128"/>
            </a:rPr>
            <a:t>سهم انرژی از کل هزینه‌ها، 17 درصد</a:t>
          </a:r>
          <a:endParaRPr lang="fa-IR" sz="2700" kern="1200" dirty="0">
            <a:latin typeface="Arial Unicode MS" pitchFamily="34" charset="-128"/>
            <a:ea typeface="Arial Unicode MS" pitchFamily="34" charset="-128"/>
            <a:cs typeface="Arial Unicode MS" pitchFamily="34" charset="-128"/>
          </a:endParaRPr>
        </a:p>
        <a:p>
          <a:pPr marL="228600" lvl="1" indent="-228600" algn="r" defTabSz="1200150" rtl="1">
            <a:lnSpc>
              <a:spcPct val="90000"/>
            </a:lnSpc>
            <a:spcBef>
              <a:spcPct val="0"/>
            </a:spcBef>
            <a:spcAft>
              <a:spcPct val="15000"/>
            </a:spcAft>
            <a:buChar char="••"/>
          </a:pPr>
          <a:r>
            <a:rPr lang="fa-IR" sz="2700" kern="1200" dirty="0" smtClean="0">
              <a:latin typeface="Arial Unicode MS" pitchFamily="34" charset="-128"/>
              <a:ea typeface="Arial Unicode MS" pitchFamily="34" charset="-128"/>
              <a:cs typeface="Arial Unicode MS" pitchFamily="34" charset="-128"/>
            </a:rPr>
            <a:t>هزینۀ انرژی در سال 1387، 42 میلیارد ریال</a:t>
          </a:r>
          <a:endParaRPr lang="fa-IR" sz="2700" kern="1200" dirty="0">
            <a:latin typeface="Arial Unicode MS" pitchFamily="34" charset="-128"/>
            <a:ea typeface="Arial Unicode MS" pitchFamily="34" charset="-128"/>
            <a:cs typeface="Arial Unicode MS" pitchFamily="34" charset="-128"/>
          </a:endParaRPr>
        </a:p>
        <a:p>
          <a:pPr marL="228600" lvl="1" indent="-228600" algn="r" defTabSz="1200150" rtl="1">
            <a:lnSpc>
              <a:spcPct val="90000"/>
            </a:lnSpc>
            <a:spcBef>
              <a:spcPct val="0"/>
            </a:spcBef>
            <a:spcAft>
              <a:spcPct val="15000"/>
            </a:spcAft>
            <a:buChar char="••"/>
          </a:pPr>
          <a:r>
            <a:rPr lang="fa-IR" sz="2700" kern="1200" dirty="0" smtClean="0">
              <a:latin typeface="Arial Unicode MS" pitchFamily="34" charset="-128"/>
              <a:ea typeface="Arial Unicode MS" pitchFamily="34" charset="-128"/>
              <a:cs typeface="Arial Unicode MS" pitchFamily="34" charset="-128"/>
            </a:rPr>
            <a:t>برآورد هزینۀ انرژی در سال 1388، 40 میلیارد ریال</a:t>
          </a:r>
          <a:endParaRPr lang="fa-IR" sz="2700" kern="1200" dirty="0">
            <a:latin typeface="Arial Unicode MS" pitchFamily="34" charset="-128"/>
            <a:ea typeface="Arial Unicode MS" pitchFamily="34" charset="-128"/>
            <a:cs typeface="Arial Unicode MS" pitchFamily="34" charset="-128"/>
          </a:endParaRPr>
        </a:p>
        <a:p>
          <a:pPr marL="228600" lvl="1" indent="-228600" algn="r" defTabSz="1200150" rtl="1">
            <a:lnSpc>
              <a:spcPct val="90000"/>
            </a:lnSpc>
            <a:spcBef>
              <a:spcPct val="0"/>
            </a:spcBef>
            <a:spcAft>
              <a:spcPct val="15000"/>
            </a:spcAft>
            <a:buChar char="••"/>
          </a:pPr>
          <a:r>
            <a:rPr lang="fa-IR" sz="2700" kern="1200" dirty="0" smtClean="0">
              <a:latin typeface="Arial Unicode MS" pitchFamily="34" charset="-128"/>
              <a:ea typeface="Arial Unicode MS" pitchFamily="34" charset="-128"/>
              <a:cs typeface="Arial Unicode MS" pitchFamily="34" charset="-128"/>
            </a:rPr>
            <a:t>برآورد افزایش در سال اول، 80 میلیارد ریال</a:t>
          </a:r>
          <a:endParaRPr lang="fa-IR" sz="2700" kern="1200" dirty="0">
            <a:latin typeface="Arial Unicode MS" pitchFamily="34" charset="-128"/>
            <a:ea typeface="Arial Unicode MS" pitchFamily="34" charset="-128"/>
            <a:cs typeface="Arial Unicode MS" pitchFamily="34" charset="-128"/>
          </a:endParaRPr>
        </a:p>
        <a:p>
          <a:pPr marL="228600" lvl="1" indent="-228600" algn="r" defTabSz="1200150" rtl="1">
            <a:lnSpc>
              <a:spcPct val="90000"/>
            </a:lnSpc>
            <a:spcBef>
              <a:spcPct val="0"/>
            </a:spcBef>
            <a:spcAft>
              <a:spcPct val="15000"/>
            </a:spcAft>
            <a:buChar char="••"/>
          </a:pPr>
          <a:r>
            <a:rPr lang="fa-IR" sz="2700" kern="1200" dirty="0" smtClean="0">
              <a:latin typeface="Arial Unicode MS" pitchFamily="34" charset="-128"/>
              <a:ea typeface="Arial Unicode MS" pitchFamily="34" charset="-128"/>
              <a:cs typeface="Arial Unicode MS" pitchFamily="34" charset="-128"/>
            </a:rPr>
            <a:t>اگر افزایش یک باره باشد، 240 میلیارد ریال</a:t>
          </a:r>
          <a:endParaRPr lang="fa-IR" sz="2700" kern="1200" dirty="0">
            <a:latin typeface="Arial Unicode MS" pitchFamily="34" charset="-128"/>
            <a:ea typeface="Arial Unicode MS" pitchFamily="34" charset="-128"/>
            <a:cs typeface="Arial Unicode MS" pitchFamily="34" charset="-128"/>
          </a:endParaRPr>
        </a:p>
      </dsp:txBody>
      <dsp:txXfrm>
        <a:off x="0" y="778131"/>
        <a:ext cx="8183880" cy="3409289"/>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586818-2FC9-405F-81BD-3A2CD09144CE}">
      <dsp:nvSpPr>
        <dsp:cNvPr id="0" name=""/>
        <dsp:cNvSpPr/>
      </dsp:nvSpPr>
      <dsp:spPr>
        <a:xfrm>
          <a:off x="1846168" y="3652"/>
          <a:ext cx="4491543" cy="4491543"/>
        </a:xfrm>
        <a:prstGeom prst="star24">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fa-IR" sz="3200" kern="1200" dirty="0" smtClean="0">
              <a:latin typeface="Arial Unicode MS" pitchFamily="34" charset="-128"/>
              <a:ea typeface="Arial Unicode MS" pitchFamily="34" charset="-128"/>
              <a:cs typeface="Arial Unicode MS" pitchFamily="34" charset="-128"/>
            </a:rPr>
            <a:t>بروز مشکل سرمایه در گردش</a:t>
          </a:r>
          <a:endParaRPr lang="fa-IR" sz="3200" kern="1200" dirty="0">
            <a:latin typeface="Arial Unicode MS" pitchFamily="34" charset="-128"/>
            <a:ea typeface="Arial Unicode MS" pitchFamily="34" charset="-128"/>
            <a:cs typeface="Arial Unicode MS" pitchFamily="34" charset="-128"/>
          </a:endParaRPr>
        </a:p>
      </dsp:txBody>
      <dsp:txXfrm>
        <a:off x="1846168" y="3652"/>
        <a:ext cx="4491543" cy="4491543"/>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7E3A78-AC78-4946-9E73-9FDC36F74DD3}">
      <dsp:nvSpPr>
        <dsp:cNvPr id="0" name=""/>
        <dsp:cNvSpPr/>
      </dsp:nvSpPr>
      <dsp:spPr>
        <a:xfrm>
          <a:off x="1683867" y="0"/>
          <a:ext cx="4187951" cy="4187951"/>
        </a:xfrm>
        <a:prstGeom prst="triangl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D7D129-5F8B-41F2-AB0E-729F4FECCFC5}">
      <dsp:nvSpPr>
        <dsp:cNvPr id="0" name=""/>
        <dsp:cNvSpPr/>
      </dsp:nvSpPr>
      <dsp:spPr>
        <a:xfrm>
          <a:off x="3777843" y="421044"/>
          <a:ext cx="2722168" cy="991366"/>
        </a:xfrm>
        <a:prstGeom prst="round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r" defTabSz="800100" rtl="1">
            <a:lnSpc>
              <a:spcPct val="90000"/>
            </a:lnSpc>
            <a:spcBef>
              <a:spcPct val="0"/>
            </a:spcBef>
            <a:spcAft>
              <a:spcPct val="35000"/>
            </a:spcAft>
          </a:pPr>
          <a:r>
            <a:rPr lang="fa-IR" sz="1800" kern="1200" dirty="0" smtClean="0"/>
            <a:t>90 درصد</a:t>
          </a:r>
          <a:endParaRPr lang="fa-IR" sz="1800" kern="1200" dirty="0"/>
        </a:p>
        <a:p>
          <a:pPr marL="114300" lvl="1" indent="-114300" algn="r" defTabSz="622300" rtl="1">
            <a:lnSpc>
              <a:spcPct val="90000"/>
            </a:lnSpc>
            <a:spcBef>
              <a:spcPct val="0"/>
            </a:spcBef>
            <a:spcAft>
              <a:spcPct val="15000"/>
            </a:spcAft>
            <a:buChar char="••"/>
          </a:pPr>
          <a:r>
            <a:rPr lang="fa-IR" sz="1400" kern="1200" dirty="0" smtClean="0"/>
            <a:t>قیمت بنزین، گازوئیل، نفت کوره و نفت سفید</a:t>
          </a:r>
          <a:endParaRPr lang="fa-IR" sz="1400" kern="1200" dirty="0"/>
        </a:p>
      </dsp:txBody>
      <dsp:txXfrm>
        <a:off x="3777843" y="421044"/>
        <a:ext cx="2722168" cy="991366"/>
      </dsp:txXfrm>
    </dsp:sp>
    <dsp:sp modelId="{2F951557-CF44-4BAC-8FB7-64C98850909B}">
      <dsp:nvSpPr>
        <dsp:cNvPr id="0" name=""/>
        <dsp:cNvSpPr/>
      </dsp:nvSpPr>
      <dsp:spPr>
        <a:xfrm>
          <a:off x="3777843" y="1536332"/>
          <a:ext cx="2722168" cy="991366"/>
        </a:xfrm>
        <a:prstGeom prst="round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r" defTabSz="800100" rtl="1">
            <a:lnSpc>
              <a:spcPct val="90000"/>
            </a:lnSpc>
            <a:spcBef>
              <a:spcPct val="0"/>
            </a:spcBef>
            <a:spcAft>
              <a:spcPct val="35000"/>
            </a:spcAft>
          </a:pPr>
          <a:r>
            <a:rPr lang="fa-IR" sz="1800" kern="1200" dirty="0" smtClean="0"/>
            <a:t>45 درصد</a:t>
          </a:r>
          <a:endParaRPr lang="fa-IR" sz="1800" kern="1200" dirty="0"/>
        </a:p>
        <a:p>
          <a:pPr marL="114300" lvl="1" indent="-114300" algn="r" defTabSz="622300" rtl="1">
            <a:lnSpc>
              <a:spcPct val="90000"/>
            </a:lnSpc>
            <a:spcBef>
              <a:spcPct val="0"/>
            </a:spcBef>
            <a:spcAft>
              <a:spcPct val="15000"/>
            </a:spcAft>
            <a:buChar char="••"/>
          </a:pPr>
          <a:r>
            <a:rPr lang="fa-IR" sz="1400" kern="1200" dirty="0" smtClean="0"/>
            <a:t>قیمت گاز صادراتی و 1000 تومان برای دلار</a:t>
          </a:r>
          <a:endParaRPr lang="fa-IR" sz="1400" kern="1200" dirty="0"/>
        </a:p>
      </dsp:txBody>
      <dsp:txXfrm>
        <a:off x="3777843" y="1536332"/>
        <a:ext cx="2722168" cy="991366"/>
      </dsp:txXfrm>
    </dsp:sp>
    <dsp:sp modelId="{A6578677-DD4D-4B6E-9931-2D78B6F086A8}">
      <dsp:nvSpPr>
        <dsp:cNvPr id="0" name=""/>
        <dsp:cNvSpPr/>
      </dsp:nvSpPr>
      <dsp:spPr>
        <a:xfrm>
          <a:off x="3777843" y="2651619"/>
          <a:ext cx="2722168" cy="991366"/>
        </a:xfrm>
        <a:prstGeom prst="round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t>رقم کل تا 60 هزار میلیارد تومان برآورد شده است.</a:t>
          </a:r>
          <a:endParaRPr lang="fa-IR" sz="1800" kern="1200" dirty="0"/>
        </a:p>
      </dsp:txBody>
      <dsp:txXfrm>
        <a:off x="3777843" y="2651619"/>
        <a:ext cx="2722168" cy="991366"/>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4409D1-B4B0-4C98-B444-CCD6E4940084}">
      <dsp:nvSpPr>
        <dsp:cNvPr id="0" name=""/>
        <dsp:cNvSpPr/>
      </dsp:nvSpPr>
      <dsp:spPr>
        <a:xfrm>
          <a:off x="0" y="57050"/>
          <a:ext cx="8183880" cy="527670"/>
        </a:xfrm>
        <a:prstGeom prst="roundRect">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kern="1200" dirty="0" smtClean="0"/>
            <a:t>قیمت سیمان 188.36</a:t>
          </a:r>
          <a:endParaRPr lang="en-US" sz="2200" kern="1200" dirty="0"/>
        </a:p>
      </dsp:txBody>
      <dsp:txXfrm>
        <a:off x="0" y="57050"/>
        <a:ext cx="8183880" cy="527670"/>
      </dsp:txXfrm>
    </dsp:sp>
    <dsp:sp modelId="{5EBF3485-BDAA-4047-97F0-89A0250280E7}">
      <dsp:nvSpPr>
        <dsp:cNvPr id="0" name=""/>
        <dsp:cNvSpPr/>
      </dsp:nvSpPr>
      <dsp:spPr>
        <a:xfrm>
          <a:off x="0" y="648080"/>
          <a:ext cx="8183880" cy="527670"/>
        </a:xfrm>
        <a:prstGeom prst="roundRect">
          <a:avLst/>
        </a:prstGeom>
        <a:solidFill>
          <a:schemeClr val="accent3">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kern="1200" dirty="0" smtClean="0"/>
            <a:t>میانگین صنعت و معدن 44.18</a:t>
          </a:r>
          <a:endParaRPr lang="en-US" sz="2200" kern="1200" dirty="0"/>
        </a:p>
      </dsp:txBody>
      <dsp:txXfrm>
        <a:off x="0" y="648080"/>
        <a:ext cx="8183880" cy="527670"/>
      </dsp:txXfrm>
    </dsp:sp>
    <dsp:sp modelId="{9BC184D6-7C28-44EE-A280-DBF0AFB4E3DE}">
      <dsp:nvSpPr>
        <dsp:cNvPr id="0" name=""/>
        <dsp:cNvSpPr/>
      </dsp:nvSpPr>
      <dsp:spPr>
        <a:xfrm>
          <a:off x="0" y="1239110"/>
          <a:ext cx="8183880" cy="527670"/>
        </a:xfrm>
        <a:prstGeom prst="round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kern="1200" dirty="0" smtClean="0"/>
            <a:t>حمل و نقل 48.22</a:t>
          </a:r>
          <a:endParaRPr lang="en-US" sz="2200" kern="1200" dirty="0"/>
        </a:p>
      </dsp:txBody>
      <dsp:txXfrm>
        <a:off x="0" y="1239110"/>
        <a:ext cx="8183880" cy="527670"/>
      </dsp:txXfrm>
    </dsp:sp>
    <dsp:sp modelId="{A390AF91-2DF5-4387-ADFF-BEA455D5F5FC}">
      <dsp:nvSpPr>
        <dsp:cNvPr id="0" name=""/>
        <dsp:cNvSpPr/>
      </dsp:nvSpPr>
      <dsp:spPr>
        <a:xfrm>
          <a:off x="0" y="1830140"/>
          <a:ext cx="8183880" cy="527670"/>
        </a:xfrm>
        <a:prstGeom prst="roundRect">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kern="1200" dirty="0" smtClean="0"/>
            <a:t>خودروسازی 1.81</a:t>
          </a:r>
          <a:endParaRPr lang="en-US" sz="2200" kern="1200" dirty="0"/>
        </a:p>
      </dsp:txBody>
      <dsp:txXfrm>
        <a:off x="0" y="1830140"/>
        <a:ext cx="8183880" cy="527670"/>
      </dsp:txXfrm>
    </dsp:sp>
    <dsp:sp modelId="{D0A989F9-051B-4419-8BAD-441E958ADE1C}">
      <dsp:nvSpPr>
        <dsp:cNvPr id="0" name=""/>
        <dsp:cNvSpPr/>
      </dsp:nvSpPr>
      <dsp:spPr>
        <a:xfrm>
          <a:off x="0" y="2421171"/>
          <a:ext cx="8183880" cy="527670"/>
        </a:xfrm>
        <a:prstGeom prst="roundRect">
          <a:avLst/>
        </a:prstGeom>
        <a:solidFill>
          <a:schemeClr val="accent6">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kern="1200" dirty="0" smtClean="0"/>
            <a:t>برق 5 برابر، آب 3 برابر، بنزین 550 تومان</a:t>
          </a:r>
          <a:endParaRPr lang="en-US" sz="2200" kern="1200" dirty="0"/>
        </a:p>
      </dsp:txBody>
      <dsp:txXfrm>
        <a:off x="0" y="2421171"/>
        <a:ext cx="8183880" cy="527670"/>
      </dsp:txXfrm>
    </dsp:sp>
    <dsp:sp modelId="{D88EAA6E-A562-4B71-979E-06412E0351BF}">
      <dsp:nvSpPr>
        <dsp:cNvPr id="0" name=""/>
        <dsp:cNvSpPr/>
      </dsp:nvSpPr>
      <dsp:spPr>
        <a:xfrm>
          <a:off x="0" y="3012201"/>
          <a:ext cx="8183880" cy="527670"/>
        </a:xfrm>
        <a:prstGeom prst="roundRect">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kern="1200" dirty="0" smtClean="0"/>
            <a:t>نفت گاز 470 تومان (28 برابر) نفت کوره 370 تومان (38 برابر)</a:t>
          </a:r>
          <a:endParaRPr lang="en-US" sz="2200" kern="1200" dirty="0"/>
        </a:p>
      </dsp:txBody>
      <dsp:txXfrm>
        <a:off x="0" y="3012201"/>
        <a:ext cx="8183880" cy="527670"/>
      </dsp:txXfrm>
    </dsp:sp>
    <dsp:sp modelId="{73FB3665-5789-4F70-86DD-8425158903B9}">
      <dsp:nvSpPr>
        <dsp:cNvPr id="0" name=""/>
        <dsp:cNvSpPr/>
      </dsp:nvSpPr>
      <dsp:spPr>
        <a:xfrm>
          <a:off x="0" y="3603231"/>
          <a:ext cx="8183880" cy="527670"/>
        </a:xfrm>
        <a:prstGeom prst="roundRect">
          <a:avLst/>
        </a:prstGeom>
        <a:solidFill>
          <a:schemeClr val="accent3">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kern="1200" dirty="0" smtClean="0"/>
            <a:t>گاز طبیعی 60 تومان (7 برابر)</a:t>
          </a:r>
          <a:endParaRPr lang="fa-IR" sz="2200" kern="1200" dirty="0"/>
        </a:p>
      </dsp:txBody>
      <dsp:txXfrm>
        <a:off x="0" y="3603231"/>
        <a:ext cx="8183880" cy="52767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4A2433-6B42-47D8-A05C-5DBF286B2D18}">
      <dsp:nvSpPr>
        <dsp:cNvPr id="0" name=""/>
        <dsp:cNvSpPr/>
      </dsp:nvSpPr>
      <dsp:spPr>
        <a:xfrm>
          <a:off x="0" y="0"/>
          <a:ext cx="6547104" cy="921349"/>
        </a:xfrm>
        <a:prstGeom prst="roundRect">
          <a:avLst>
            <a:gd name="adj" fmla="val 10000"/>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latin typeface="Arial Unicode MS" pitchFamily="34" charset="-128"/>
              <a:ea typeface="Arial Unicode MS" pitchFamily="34" charset="-128"/>
              <a:cs typeface="Arial Unicode MS" pitchFamily="34" charset="-128"/>
            </a:rPr>
            <a:t>بنگاه‌های تولیدکنندۀ انرژی</a:t>
          </a:r>
          <a:endParaRPr lang="fa-IR" sz="1600" kern="1200" dirty="0">
            <a:latin typeface="Arial Unicode MS" pitchFamily="34" charset="-128"/>
            <a:ea typeface="Arial Unicode MS" pitchFamily="34" charset="-128"/>
            <a:cs typeface="Arial Unicode MS" pitchFamily="34" charset="-128"/>
          </a:endParaRPr>
        </a:p>
      </dsp:txBody>
      <dsp:txXfrm>
        <a:off x="0" y="0"/>
        <a:ext cx="5529012" cy="921349"/>
      </dsp:txXfrm>
    </dsp:sp>
    <dsp:sp modelId="{345DDEEE-A3A1-4785-9EF1-910436831062}">
      <dsp:nvSpPr>
        <dsp:cNvPr id="0" name=""/>
        <dsp:cNvSpPr/>
      </dsp:nvSpPr>
      <dsp:spPr>
        <a:xfrm>
          <a:off x="548319" y="1088867"/>
          <a:ext cx="6547104" cy="921349"/>
        </a:xfrm>
        <a:prstGeom prst="roundRect">
          <a:avLst>
            <a:gd name="adj" fmla="val 10000"/>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latin typeface="Arial Unicode MS" pitchFamily="34" charset="-128"/>
              <a:ea typeface="Arial Unicode MS" pitchFamily="34" charset="-128"/>
              <a:cs typeface="Arial Unicode MS" pitchFamily="34" charset="-128"/>
            </a:rPr>
            <a:t>چون قیمت انرژی پایین نگه داشته می‌شود، منابع کافی از محل فروش عاید تولیدکنندگان انرژی نمی‌شود.</a:t>
          </a:r>
          <a:endParaRPr lang="fa-IR" sz="1600" kern="1200" dirty="0">
            <a:latin typeface="Arial Unicode MS" pitchFamily="34" charset="-128"/>
            <a:ea typeface="Arial Unicode MS" pitchFamily="34" charset="-128"/>
            <a:cs typeface="Arial Unicode MS" pitchFamily="34" charset="-128"/>
          </a:endParaRPr>
        </a:p>
      </dsp:txBody>
      <dsp:txXfrm>
        <a:off x="548319" y="1088867"/>
        <a:ext cx="5399906" cy="921349"/>
      </dsp:txXfrm>
    </dsp:sp>
    <dsp:sp modelId="{4515259E-CAA5-4138-9263-E8921890682E}">
      <dsp:nvSpPr>
        <dsp:cNvPr id="0" name=""/>
        <dsp:cNvSpPr/>
      </dsp:nvSpPr>
      <dsp:spPr>
        <a:xfrm>
          <a:off x="1088456" y="2177735"/>
          <a:ext cx="6547104" cy="921349"/>
        </a:xfrm>
        <a:prstGeom prst="roundRect">
          <a:avLst>
            <a:gd name="adj" fmla="val 10000"/>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latin typeface="Arial Unicode MS" pitchFamily="34" charset="-128"/>
              <a:ea typeface="Arial Unicode MS" pitchFamily="34" charset="-128"/>
              <a:cs typeface="Arial Unicode MS" pitchFamily="34" charset="-128"/>
            </a:rPr>
            <a:t>این عدم بازگشت منابع حاصل از فروش، باعث فقدان منابع مورد نیاز سرمایه‌گذاری می‌شود که نتیجه‌اش فرسودگی تجهیزات است.</a:t>
          </a:r>
          <a:endParaRPr lang="fa-IR" sz="1600" kern="1200" dirty="0">
            <a:latin typeface="Arial Unicode MS" pitchFamily="34" charset="-128"/>
            <a:ea typeface="Arial Unicode MS" pitchFamily="34" charset="-128"/>
            <a:cs typeface="Arial Unicode MS" pitchFamily="34" charset="-128"/>
          </a:endParaRPr>
        </a:p>
      </dsp:txBody>
      <dsp:txXfrm>
        <a:off x="1088456" y="2177735"/>
        <a:ext cx="5408090" cy="921349"/>
      </dsp:txXfrm>
    </dsp:sp>
    <dsp:sp modelId="{E912268E-183B-4766-A058-CA8944D48D15}">
      <dsp:nvSpPr>
        <dsp:cNvPr id="0" name=""/>
        <dsp:cNvSpPr/>
      </dsp:nvSpPr>
      <dsp:spPr>
        <a:xfrm>
          <a:off x="1636775" y="3266602"/>
          <a:ext cx="6547104" cy="921349"/>
        </a:xfrm>
        <a:prstGeom prst="roundRect">
          <a:avLst>
            <a:gd name="adj" fmla="val 10000"/>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latin typeface="Arial Unicode MS" pitchFamily="34" charset="-128"/>
              <a:ea typeface="Arial Unicode MS" pitchFamily="34" charset="-128"/>
              <a:cs typeface="Arial Unicode MS" pitchFamily="34" charset="-128"/>
            </a:rPr>
            <a:t>در نتیجه،کیفیت و کمیت تولیدات آن‌ها نامناسب می‌شود و با تکنولوژی قدیمی و راندمان کم و آلایندگی زیاد مشغول به کار می‌شود.</a:t>
          </a:r>
          <a:endParaRPr lang="fa-IR" sz="1600" kern="1200" dirty="0">
            <a:latin typeface="Arial Unicode MS" pitchFamily="34" charset="-128"/>
            <a:ea typeface="Arial Unicode MS" pitchFamily="34" charset="-128"/>
            <a:cs typeface="Arial Unicode MS" pitchFamily="34" charset="-128"/>
          </a:endParaRPr>
        </a:p>
      </dsp:txBody>
      <dsp:txXfrm>
        <a:off x="1636775" y="3266602"/>
        <a:ext cx="5399906" cy="921349"/>
      </dsp:txXfrm>
    </dsp:sp>
    <dsp:sp modelId="{F111ADC5-393E-4519-8249-C6D722B5C4B0}">
      <dsp:nvSpPr>
        <dsp:cNvPr id="0" name=""/>
        <dsp:cNvSpPr/>
      </dsp:nvSpPr>
      <dsp:spPr>
        <a:xfrm>
          <a:off x="5948226" y="705669"/>
          <a:ext cx="598877" cy="598877"/>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lvl="0" algn="ctr" defTabSz="844550" rtl="1">
            <a:lnSpc>
              <a:spcPct val="90000"/>
            </a:lnSpc>
            <a:spcBef>
              <a:spcPct val="0"/>
            </a:spcBef>
            <a:spcAft>
              <a:spcPct val="35000"/>
            </a:spcAft>
          </a:pPr>
          <a:endParaRPr lang="fa-IR" sz="1900" kern="1200">
            <a:latin typeface="Arial Unicode MS" pitchFamily="34" charset="-128"/>
            <a:ea typeface="Arial Unicode MS" pitchFamily="34" charset="-128"/>
            <a:cs typeface="Arial Unicode MS" pitchFamily="34" charset="-128"/>
          </a:endParaRPr>
        </a:p>
      </dsp:txBody>
      <dsp:txXfrm>
        <a:off x="5948226" y="705669"/>
        <a:ext cx="598877" cy="598877"/>
      </dsp:txXfrm>
    </dsp:sp>
    <dsp:sp modelId="{4135132E-F6F8-4CEA-8DEC-B5797C508D51}">
      <dsp:nvSpPr>
        <dsp:cNvPr id="0" name=""/>
        <dsp:cNvSpPr/>
      </dsp:nvSpPr>
      <dsp:spPr>
        <a:xfrm>
          <a:off x="6496546" y="1794537"/>
          <a:ext cx="598877" cy="598877"/>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lvl="0" algn="ctr" defTabSz="844550" rtl="1">
            <a:lnSpc>
              <a:spcPct val="90000"/>
            </a:lnSpc>
            <a:spcBef>
              <a:spcPct val="0"/>
            </a:spcBef>
            <a:spcAft>
              <a:spcPct val="35000"/>
            </a:spcAft>
          </a:pPr>
          <a:endParaRPr lang="fa-IR" sz="1900" kern="1200">
            <a:latin typeface="Arial Unicode MS" pitchFamily="34" charset="-128"/>
            <a:ea typeface="Arial Unicode MS" pitchFamily="34" charset="-128"/>
            <a:cs typeface="Arial Unicode MS" pitchFamily="34" charset="-128"/>
          </a:endParaRPr>
        </a:p>
      </dsp:txBody>
      <dsp:txXfrm>
        <a:off x="6496546" y="1794537"/>
        <a:ext cx="598877" cy="598877"/>
      </dsp:txXfrm>
    </dsp:sp>
    <dsp:sp modelId="{D69EF46D-5220-4B02-A590-CB0CFADE2545}">
      <dsp:nvSpPr>
        <dsp:cNvPr id="0" name=""/>
        <dsp:cNvSpPr/>
      </dsp:nvSpPr>
      <dsp:spPr>
        <a:xfrm>
          <a:off x="7036682" y="2883404"/>
          <a:ext cx="598877" cy="598877"/>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lvl="0" algn="ctr" defTabSz="844550" rtl="1">
            <a:lnSpc>
              <a:spcPct val="90000"/>
            </a:lnSpc>
            <a:spcBef>
              <a:spcPct val="0"/>
            </a:spcBef>
            <a:spcAft>
              <a:spcPct val="35000"/>
            </a:spcAft>
          </a:pPr>
          <a:endParaRPr lang="fa-IR" sz="1900" kern="1200">
            <a:latin typeface="Arial Unicode MS" pitchFamily="34" charset="-128"/>
            <a:ea typeface="Arial Unicode MS" pitchFamily="34" charset="-128"/>
            <a:cs typeface="Arial Unicode MS" pitchFamily="34" charset="-128"/>
          </a:endParaRPr>
        </a:p>
      </dsp:txBody>
      <dsp:txXfrm>
        <a:off x="7036682" y="2883404"/>
        <a:ext cx="598877" cy="598877"/>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599E27-2F28-4007-BA2E-AF73C7F3B9B4}">
      <dsp:nvSpPr>
        <dsp:cNvPr id="0" name=""/>
        <dsp:cNvSpPr/>
      </dsp:nvSpPr>
      <dsp:spPr>
        <a:xfrm>
          <a:off x="3080943" y="960"/>
          <a:ext cx="2021993" cy="2021993"/>
        </a:xfrm>
        <a:prstGeom prst="ellipse">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1">
            <a:lnSpc>
              <a:spcPct val="90000"/>
            </a:lnSpc>
            <a:spcBef>
              <a:spcPct val="0"/>
            </a:spcBef>
            <a:spcAft>
              <a:spcPct val="35000"/>
            </a:spcAft>
          </a:pPr>
          <a:r>
            <a:rPr lang="fa-IR" sz="1700" kern="1200" dirty="0" smtClean="0">
              <a:latin typeface="Arial Unicode MS" pitchFamily="34" charset="-128"/>
              <a:ea typeface="Arial Unicode MS" pitchFamily="34" charset="-128"/>
              <a:cs typeface="Arial Unicode MS" pitchFamily="34" charset="-128"/>
            </a:rPr>
            <a:t>بیشترین افزایش در هزینه‌ها و کمترین افزایش در درآمد</a:t>
          </a:r>
          <a:endParaRPr lang="fa-IR" sz="1700" kern="1200" dirty="0">
            <a:latin typeface="Arial Unicode MS" pitchFamily="34" charset="-128"/>
            <a:ea typeface="Arial Unicode MS" pitchFamily="34" charset="-128"/>
            <a:cs typeface="Arial Unicode MS" pitchFamily="34" charset="-128"/>
          </a:endParaRPr>
        </a:p>
      </dsp:txBody>
      <dsp:txXfrm>
        <a:off x="3080943" y="960"/>
        <a:ext cx="2021993" cy="2021993"/>
      </dsp:txXfrm>
    </dsp:sp>
    <dsp:sp modelId="{A03FA36B-34CD-4BA4-8BF2-82E167CC5628}">
      <dsp:nvSpPr>
        <dsp:cNvPr id="0" name=""/>
        <dsp:cNvSpPr/>
      </dsp:nvSpPr>
      <dsp:spPr>
        <a:xfrm rot="3600000">
          <a:off x="4574673" y="1971269"/>
          <a:ext cx="536248" cy="682422"/>
        </a:xfrm>
        <a:prstGeom prst="mathEqual">
          <a:avLst/>
        </a:prstGeom>
        <a:solidFill>
          <a:schemeClr val="accent2">
            <a:hueOff val="0"/>
            <a:satOff val="0"/>
            <a:lumOff val="0"/>
            <a:alphaOff val="0"/>
          </a:schemeClr>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ct val="35000"/>
            </a:spcAft>
          </a:pPr>
          <a:endParaRPr lang="fa-IR" sz="1400" kern="1200">
            <a:latin typeface="Arial Unicode MS" pitchFamily="34" charset="-128"/>
            <a:ea typeface="Arial Unicode MS" pitchFamily="34" charset="-128"/>
            <a:cs typeface="Arial Unicode MS" pitchFamily="34" charset="-128"/>
          </a:endParaRPr>
        </a:p>
      </dsp:txBody>
      <dsp:txXfrm rot="3600000">
        <a:off x="4574673" y="1971269"/>
        <a:ext cx="536248" cy="682422"/>
      </dsp:txXfrm>
    </dsp:sp>
    <dsp:sp modelId="{33751A50-7DF2-4BD8-988D-302A7A76A3AE}">
      <dsp:nvSpPr>
        <dsp:cNvPr id="0" name=""/>
        <dsp:cNvSpPr/>
      </dsp:nvSpPr>
      <dsp:spPr>
        <a:xfrm>
          <a:off x="4597834" y="2628293"/>
          <a:ext cx="2021993" cy="2021993"/>
        </a:xfrm>
        <a:prstGeom prst="ellipse">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1">
            <a:lnSpc>
              <a:spcPct val="90000"/>
            </a:lnSpc>
            <a:spcBef>
              <a:spcPct val="0"/>
            </a:spcBef>
            <a:spcAft>
              <a:spcPct val="35000"/>
            </a:spcAft>
          </a:pPr>
          <a:r>
            <a:rPr lang="fa-IR" sz="1700" kern="1200" dirty="0" smtClean="0">
              <a:latin typeface="Arial Unicode MS" pitchFamily="34" charset="-128"/>
              <a:ea typeface="Arial Unicode MS" pitchFamily="34" charset="-128"/>
              <a:cs typeface="Arial Unicode MS" pitchFamily="34" charset="-128"/>
            </a:rPr>
            <a:t>بیشترین کاهش سود</a:t>
          </a:r>
          <a:endParaRPr lang="fa-IR" sz="1700" kern="1200" dirty="0">
            <a:latin typeface="Arial Unicode MS" pitchFamily="34" charset="-128"/>
            <a:ea typeface="Arial Unicode MS" pitchFamily="34" charset="-128"/>
            <a:cs typeface="Arial Unicode MS" pitchFamily="34" charset="-128"/>
          </a:endParaRPr>
        </a:p>
      </dsp:txBody>
      <dsp:txXfrm>
        <a:off x="4597834" y="2628293"/>
        <a:ext cx="2021993" cy="2021993"/>
      </dsp:txXfrm>
    </dsp:sp>
    <dsp:sp modelId="{C536A385-A7F0-44D5-B5C0-14FE977F9E1A}">
      <dsp:nvSpPr>
        <dsp:cNvPr id="0" name=""/>
        <dsp:cNvSpPr/>
      </dsp:nvSpPr>
      <dsp:spPr>
        <a:xfrm rot="10800000">
          <a:off x="3838992" y="3298079"/>
          <a:ext cx="536248" cy="682422"/>
        </a:xfrm>
        <a:prstGeom prst="mathEqual">
          <a:avLst/>
        </a:prstGeom>
        <a:solidFill>
          <a:schemeClr val="accent3">
            <a:hueOff val="0"/>
            <a:satOff val="0"/>
            <a:lumOff val="0"/>
            <a:alphaOff val="0"/>
          </a:schemeClr>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ct val="35000"/>
            </a:spcAft>
          </a:pPr>
          <a:endParaRPr lang="fa-IR" sz="1400" kern="1200">
            <a:latin typeface="Arial Unicode MS" pitchFamily="34" charset="-128"/>
            <a:ea typeface="Arial Unicode MS" pitchFamily="34" charset="-128"/>
            <a:cs typeface="Arial Unicode MS" pitchFamily="34" charset="-128"/>
          </a:endParaRPr>
        </a:p>
      </dsp:txBody>
      <dsp:txXfrm rot="10800000">
        <a:off x="3838992" y="3298079"/>
        <a:ext cx="536248" cy="682422"/>
      </dsp:txXfrm>
    </dsp:sp>
    <dsp:sp modelId="{1AB4951A-816E-45B7-97AD-62FD65C7290C}">
      <dsp:nvSpPr>
        <dsp:cNvPr id="0" name=""/>
        <dsp:cNvSpPr/>
      </dsp:nvSpPr>
      <dsp:spPr>
        <a:xfrm>
          <a:off x="1564051" y="2628293"/>
          <a:ext cx="2021993" cy="2021993"/>
        </a:xfrm>
        <a:prstGeom prst="ellipse">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1">
            <a:lnSpc>
              <a:spcPct val="90000"/>
            </a:lnSpc>
            <a:spcBef>
              <a:spcPct val="0"/>
            </a:spcBef>
            <a:spcAft>
              <a:spcPct val="35000"/>
            </a:spcAft>
          </a:pPr>
          <a:r>
            <a:rPr lang="fa-IR" sz="1700" kern="1200" dirty="0" smtClean="0">
              <a:latin typeface="Arial Unicode MS" pitchFamily="34" charset="-128"/>
              <a:ea typeface="Arial Unicode MS" pitchFamily="34" charset="-128"/>
              <a:cs typeface="Arial Unicode MS" pitchFamily="34" charset="-128"/>
            </a:rPr>
            <a:t>بیشترین کاهش ارزش</a:t>
          </a:r>
          <a:endParaRPr lang="fa-IR" sz="1700" kern="1200" dirty="0">
            <a:latin typeface="Arial Unicode MS" pitchFamily="34" charset="-128"/>
            <a:ea typeface="Arial Unicode MS" pitchFamily="34" charset="-128"/>
            <a:cs typeface="Arial Unicode MS" pitchFamily="34" charset="-128"/>
          </a:endParaRPr>
        </a:p>
      </dsp:txBody>
      <dsp:txXfrm>
        <a:off x="1564051" y="2628293"/>
        <a:ext cx="2021993" cy="2021993"/>
      </dsp:txXfrm>
    </dsp:sp>
    <dsp:sp modelId="{96CAD323-9B42-46D7-BCF5-BD3D6919CEA5}">
      <dsp:nvSpPr>
        <dsp:cNvPr id="0" name=""/>
        <dsp:cNvSpPr/>
      </dsp:nvSpPr>
      <dsp:spPr>
        <a:xfrm rot="18000000">
          <a:off x="3057781" y="1997556"/>
          <a:ext cx="536248" cy="682422"/>
        </a:xfrm>
        <a:prstGeom prst="mathEqual">
          <a:avLst/>
        </a:prstGeom>
        <a:solidFill>
          <a:schemeClr val="accent4">
            <a:hueOff val="0"/>
            <a:satOff val="0"/>
            <a:lumOff val="0"/>
            <a:alphaOff val="0"/>
          </a:schemeClr>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ct val="35000"/>
            </a:spcAft>
          </a:pPr>
          <a:endParaRPr lang="fa-IR" sz="1400" kern="1200">
            <a:latin typeface="Arial Unicode MS" pitchFamily="34" charset="-128"/>
            <a:ea typeface="Arial Unicode MS" pitchFamily="34" charset="-128"/>
            <a:cs typeface="Arial Unicode MS" pitchFamily="34" charset="-128"/>
          </a:endParaRPr>
        </a:p>
      </dsp:txBody>
      <dsp:txXfrm rot="18000000">
        <a:off x="3057781" y="1997556"/>
        <a:ext cx="536248" cy="68242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76DB5C-8B52-4E3E-B133-6E2D347129D1}">
      <dsp:nvSpPr>
        <dsp:cNvPr id="0" name=""/>
        <dsp:cNvSpPr/>
      </dsp:nvSpPr>
      <dsp:spPr>
        <a:xfrm>
          <a:off x="0" y="3600029"/>
          <a:ext cx="3931920" cy="787598"/>
        </a:xfrm>
        <a:prstGeom prst="rect">
          <a:avLst/>
        </a:prstGeom>
        <a:gradFill rotWithShape="0">
          <a:gsLst>
            <a:gs pos="0">
              <a:schemeClr val="lt1">
                <a:hueOff val="0"/>
                <a:satOff val="0"/>
                <a:lumOff val="0"/>
                <a:alphaOff val="0"/>
                <a:shade val="45000"/>
                <a:satMod val="155000"/>
              </a:schemeClr>
            </a:gs>
            <a:gs pos="60000">
              <a:schemeClr val="lt1">
                <a:hueOff val="0"/>
                <a:satOff val="0"/>
                <a:lumOff val="0"/>
                <a:alphaOff val="0"/>
                <a:shade val="95000"/>
                <a:satMod val="150000"/>
              </a:schemeClr>
            </a:gs>
            <a:gs pos="100000">
              <a:schemeClr val="l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fa-IR" sz="1800" kern="1200" dirty="0" smtClean="0"/>
            <a:t>افزایش هزینه‌های دولت و کاهش هزینه‌های مالیاتی</a:t>
          </a:r>
          <a:endParaRPr lang="fa-IR" sz="1800" kern="1200" dirty="0"/>
        </a:p>
      </dsp:txBody>
      <dsp:txXfrm>
        <a:off x="0" y="3600029"/>
        <a:ext cx="3931920" cy="787598"/>
      </dsp:txXfrm>
    </dsp:sp>
    <dsp:sp modelId="{669ED8A5-7EAB-4CB9-A950-9C53DF183E2F}">
      <dsp:nvSpPr>
        <dsp:cNvPr id="0" name=""/>
        <dsp:cNvSpPr/>
      </dsp:nvSpPr>
      <dsp:spPr>
        <a:xfrm rot="10800000">
          <a:off x="0" y="2400516"/>
          <a:ext cx="3931920" cy="1211326"/>
        </a:xfrm>
        <a:prstGeom prst="upArrowCallout">
          <a:avLst/>
        </a:prstGeom>
        <a:gradFill rotWithShape="0">
          <a:gsLst>
            <a:gs pos="0">
              <a:schemeClr val="lt1">
                <a:hueOff val="0"/>
                <a:satOff val="0"/>
                <a:lumOff val="0"/>
                <a:alphaOff val="0"/>
                <a:shade val="45000"/>
                <a:satMod val="155000"/>
              </a:schemeClr>
            </a:gs>
            <a:gs pos="60000">
              <a:schemeClr val="lt1">
                <a:hueOff val="0"/>
                <a:satOff val="0"/>
                <a:lumOff val="0"/>
                <a:alphaOff val="0"/>
                <a:shade val="95000"/>
                <a:satMod val="150000"/>
              </a:schemeClr>
            </a:gs>
            <a:gs pos="100000">
              <a:schemeClr val="l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fa-IR" sz="1800" kern="1200" dirty="0" smtClean="0"/>
            <a:t>اختصاص منابع دولت از محل بودجه عمومی به آنها</a:t>
          </a:r>
          <a:endParaRPr lang="fa-IR" sz="1800" kern="1200" dirty="0"/>
        </a:p>
      </dsp:txBody>
      <dsp:txXfrm rot="10800000">
        <a:off x="0" y="2400516"/>
        <a:ext cx="3931920" cy="1211326"/>
      </dsp:txXfrm>
    </dsp:sp>
    <dsp:sp modelId="{7CD64B85-A32C-4D7E-819A-807721BCEEB7}">
      <dsp:nvSpPr>
        <dsp:cNvPr id="0" name=""/>
        <dsp:cNvSpPr/>
      </dsp:nvSpPr>
      <dsp:spPr>
        <a:xfrm rot="10800000">
          <a:off x="0" y="1201004"/>
          <a:ext cx="3931920" cy="1211326"/>
        </a:xfrm>
        <a:prstGeom prst="upArrowCallout">
          <a:avLst/>
        </a:prstGeom>
        <a:gradFill rotWithShape="0">
          <a:gsLst>
            <a:gs pos="0">
              <a:schemeClr val="lt1">
                <a:hueOff val="0"/>
                <a:satOff val="0"/>
                <a:lumOff val="0"/>
                <a:alphaOff val="0"/>
                <a:shade val="45000"/>
                <a:satMod val="155000"/>
              </a:schemeClr>
            </a:gs>
            <a:gs pos="60000">
              <a:schemeClr val="lt1">
                <a:hueOff val="0"/>
                <a:satOff val="0"/>
                <a:lumOff val="0"/>
                <a:alphaOff val="0"/>
                <a:shade val="95000"/>
                <a:satMod val="150000"/>
              </a:schemeClr>
            </a:gs>
            <a:gs pos="100000">
              <a:schemeClr val="l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fa-IR" sz="1800" kern="1200" dirty="0" smtClean="0"/>
            <a:t>کاهش امکان نوسازی، توسعۀ ظرفیت و هرگونه سرمایه‌گذاری</a:t>
          </a:r>
          <a:endParaRPr lang="fa-IR" sz="1800" kern="1200" dirty="0"/>
        </a:p>
      </dsp:txBody>
      <dsp:txXfrm rot="10800000">
        <a:off x="0" y="1201004"/>
        <a:ext cx="3931920" cy="1211326"/>
      </dsp:txXfrm>
    </dsp:sp>
    <dsp:sp modelId="{02D34BD0-DE66-4001-8C6F-03536B198739}">
      <dsp:nvSpPr>
        <dsp:cNvPr id="0" name=""/>
        <dsp:cNvSpPr/>
      </dsp:nvSpPr>
      <dsp:spPr>
        <a:xfrm rot="10800000">
          <a:off x="0" y="1492"/>
          <a:ext cx="3931920" cy="1211326"/>
        </a:xfrm>
        <a:prstGeom prst="upArrowCallout">
          <a:avLst/>
        </a:prstGeom>
        <a:gradFill rotWithShape="0">
          <a:gsLst>
            <a:gs pos="0">
              <a:schemeClr val="lt1">
                <a:hueOff val="0"/>
                <a:satOff val="0"/>
                <a:lumOff val="0"/>
                <a:alphaOff val="0"/>
                <a:shade val="45000"/>
                <a:satMod val="155000"/>
              </a:schemeClr>
            </a:gs>
            <a:gs pos="60000">
              <a:schemeClr val="lt1">
                <a:hueOff val="0"/>
                <a:satOff val="0"/>
                <a:lumOff val="0"/>
                <a:alphaOff val="0"/>
                <a:shade val="95000"/>
                <a:satMod val="150000"/>
              </a:schemeClr>
            </a:gs>
            <a:gs pos="100000">
              <a:schemeClr val="l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fa-IR" sz="1800" kern="1200" dirty="0" smtClean="0"/>
            <a:t>کاهش عایدات شرکت‌های تولیدکننده انرژی</a:t>
          </a:r>
          <a:endParaRPr lang="fa-IR" sz="1800" kern="1200" dirty="0"/>
        </a:p>
      </dsp:txBody>
      <dsp:txXfrm rot="10800000">
        <a:off x="0" y="1492"/>
        <a:ext cx="3931920" cy="121132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2F139A-0785-4187-9CEB-9B31099F8D86}">
      <dsp:nvSpPr>
        <dsp:cNvPr id="0" name=""/>
        <dsp:cNvSpPr/>
      </dsp:nvSpPr>
      <dsp:spPr>
        <a:xfrm>
          <a:off x="0" y="3600029"/>
          <a:ext cx="3931920" cy="787598"/>
        </a:xfrm>
        <a:prstGeom prst="rect">
          <a:avLst/>
        </a:prstGeom>
        <a:gradFill rotWithShape="0">
          <a:gsLst>
            <a:gs pos="0">
              <a:schemeClr val="lt1">
                <a:hueOff val="0"/>
                <a:satOff val="0"/>
                <a:lumOff val="0"/>
                <a:alphaOff val="0"/>
                <a:shade val="45000"/>
                <a:satMod val="155000"/>
              </a:schemeClr>
            </a:gs>
            <a:gs pos="60000">
              <a:schemeClr val="lt1">
                <a:hueOff val="0"/>
                <a:satOff val="0"/>
                <a:lumOff val="0"/>
                <a:alphaOff val="0"/>
                <a:shade val="95000"/>
                <a:satMod val="150000"/>
              </a:schemeClr>
            </a:gs>
            <a:gs pos="100000">
              <a:schemeClr val="l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1">
            <a:lnSpc>
              <a:spcPct val="90000"/>
            </a:lnSpc>
            <a:spcBef>
              <a:spcPct val="0"/>
            </a:spcBef>
            <a:spcAft>
              <a:spcPct val="35000"/>
            </a:spcAft>
          </a:pPr>
          <a:r>
            <a:rPr lang="fa-IR" sz="1900" kern="1200" dirty="0" smtClean="0"/>
            <a:t>کاهش درآمد ارزی دولت</a:t>
          </a:r>
          <a:endParaRPr lang="fa-IR" sz="1900" kern="1200" dirty="0"/>
        </a:p>
      </dsp:txBody>
      <dsp:txXfrm>
        <a:off x="0" y="3600029"/>
        <a:ext cx="3931920" cy="787598"/>
      </dsp:txXfrm>
    </dsp:sp>
    <dsp:sp modelId="{CF2C1A70-1592-4E65-98E8-148865EFAB73}">
      <dsp:nvSpPr>
        <dsp:cNvPr id="0" name=""/>
        <dsp:cNvSpPr/>
      </dsp:nvSpPr>
      <dsp:spPr>
        <a:xfrm rot="10800000">
          <a:off x="0" y="2400516"/>
          <a:ext cx="3931920" cy="1211326"/>
        </a:xfrm>
        <a:prstGeom prst="upArrowCallout">
          <a:avLst/>
        </a:prstGeom>
        <a:gradFill rotWithShape="0">
          <a:gsLst>
            <a:gs pos="0">
              <a:schemeClr val="lt1">
                <a:hueOff val="0"/>
                <a:satOff val="0"/>
                <a:lumOff val="0"/>
                <a:alphaOff val="0"/>
                <a:shade val="45000"/>
                <a:satMod val="155000"/>
              </a:schemeClr>
            </a:gs>
            <a:gs pos="60000">
              <a:schemeClr val="lt1">
                <a:hueOff val="0"/>
                <a:satOff val="0"/>
                <a:lumOff val="0"/>
                <a:alphaOff val="0"/>
                <a:shade val="95000"/>
                <a:satMod val="150000"/>
              </a:schemeClr>
            </a:gs>
            <a:gs pos="100000">
              <a:schemeClr val="l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1">
            <a:lnSpc>
              <a:spcPct val="90000"/>
            </a:lnSpc>
            <a:spcBef>
              <a:spcPct val="0"/>
            </a:spcBef>
            <a:spcAft>
              <a:spcPct val="35000"/>
            </a:spcAft>
          </a:pPr>
          <a:r>
            <a:rPr lang="fa-IR" sz="1900" kern="1200" dirty="0" smtClean="0"/>
            <a:t>کاهش میزان خالص صادرات نفت خام </a:t>
          </a:r>
          <a:endParaRPr lang="fa-IR" sz="1900" kern="1200" dirty="0"/>
        </a:p>
      </dsp:txBody>
      <dsp:txXfrm rot="10800000">
        <a:off x="0" y="2400516"/>
        <a:ext cx="3931920" cy="1211326"/>
      </dsp:txXfrm>
    </dsp:sp>
    <dsp:sp modelId="{05C8B516-C102-4675-97B0-8158726D928C}">
      <dsp:nvSpPr>
        <dsp:cNvPr id="0" name=""/>
        <dsp:cNvSpPr/>
      </dsp:nvSpPr>
      <dsp:spPr>
        <a:xfrm rot="10800000">
          <a:off x="0" y="1201004"/>
          <a:ext cx="3931920" cy="1211326"/>
        </a:xfrm>
        <a:prstGeom prst="upArrowCallout">
          <a:avLst/>
        </a:prstGeom>
        <a:gradFill rotWithShape="0">
          <a:gsLst>
            <a:gs pos="0">
              <a:schemeClr val="lt1">
                <a:hueOff val="0"/>
                <a:satOff val="0"/>
                <a:lumOff val="0"/>
                <a:alphaOff val="0"/>
                <a:shade val="45000"/>
                <a:satMod val="155000"/>
              </a:schemeClr>
            </a:gs>
            <a:gs pos="60000">
              <a:schemeClr val="lt1">
                <a:hueOff val="0"/>
                <a:satOff val="0"/>
                <a:lumOff val="0"/>
                <a:alphaOff val="0"/>
                <a:shade val="95000"/>
                <a:satMod val="150000"/>
              </a:schemeClr>
            </a:gs>
            <a:gs pos="100000">
              <a:schemeClr val="l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1">
            <a:lnSpc>
              <a:spcPct val="90000"/>
            </a:lnSpc>
            <a:spcBef>
              <a:spcPct val="0"/>
            </a:spcBef>
            <a:spcAft>
              <a:spcPct val="35000"/>
            </a:spcAft>
          </a:pPr>
          <a:r>
            <a:rPr lang="fa-IR" sz="1900" kern="1200" dirty="0" smtClean="0"/>
            <a:t>افزایش مصرف انرژی </a:t>
          </a:r>
          <a:endParaRPr lang="fa-IR" sz="1900" kern="1200" dirty="0"/>
        </a:p>
      </dsp:txBody>
      <dsp:txXfrm rot="10800000">
        <a:off x="0" y="1201004"/>
        <a:ext cx="3931920" cy="1211326"/>
      </dsp:txXfrm>
    </dsp:sp>
    <dsp:sp modelId="{A0770BAF-7AA6-439F-9F82-A1AF8CB8EF1C}">
      <dsp:nvSpPr>
        <dsp:cNvPr id="0" name=""/>
        <dsp:cNvSpPr/>
      </dsp:nvSpPr>
      <dsp:spPr>
        <a:xfrm rot="10800000">
          <a:off x="0" y="1492"/>
          <a:ext cx="3931920" cy="1211326"/>
        </a:xfrm>
        <a:prstGeom prst="upArrowCallout">
          <a:avLst/>
        </a:prstGeom>
        <a:gradFill rotWithShape="0">
          <a:gsLst>
            <a:gs pos="0">
              <a:schemeClr val="lt1">
                <a:hueOff val="0"/>
                <a:satOff val="0"/>
                <a:lumOff val="0"/>
                <a:alphaOff val="0"/>
                <a:shade val="45000"/>
                <a:satMod val="155000"/>
              </a:schemeClr>
            </a:gs>
            <a:gs pos="60000">
              <a:schemeClr val="lt1">
                <a:hueOff val="0"/>
                <a:satOff val="0"/>
                <a:lumOff val="0"/>
                <a:alphaOff val="0"/>
                <a:shade val="95000"/>
                <a:satMod val="150000"/>
              </a:schemeClr>
            </a:gs>
            <a:gs pos="100000">
              <a:schemeClr val="l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1">
            <a:lnSpc>
              <a:spcPct val="90000"/>
            </a:lnSpc>
            <a:spcBef>
              <a:spcPct val="0"/>
            </a:spcBef>
            <a:spcAft>
              <a:spcPct val="35000"/>
            </a:spcAft>
          </a:pPr>
          <a:r>
            <a:rPr lang="fa-IR" sz="1900" kern="1200" dirty="0" smtClean="0"/>
            <a:t>قیمت پایین حامل‌های انرژی </a:t>
          </a:r>
          <a:endParaRPr lang="fa-IR" sz="1900" kern="1200" dirty="0"/>
        </a:p>
      </dsp:txBody>
      <dsp:txXfrm rot="10800000">
        <a:off x="0" y="1492"/>
        <a:ext cx="3931920" cy="121132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726D8C-BEFE-40C0-BA7E-18737B61F19F}">
      <dsp:nvSpPr>
        <dsp:cNvPr id="0" name=""/>
        <dsp:cNvSpPr/>
      </dsp:nvSpPr>
      <dsp:spPr>
        <a:xfrm rot="16200000">
          <a:off x="-119834" y="123930"/>
          <a:ext cx="4187952" cy="3940090"/>
        </a:xfrm>
        <a:prstGeom prst="flowChartManualOperation">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7350" tIns="0" rIns="388938" bIns="0" numCol="1" spcCol="1270" anchor="ctr" anchorCtr="0">
          <a:noAutofit/>
        </a:bodyPr>
        <a:lstStyle/>
        <a:p>
          <a:pPr lvl="0" algn="ctr" defTabSz="2711450" rtl="1">
            <a:lnSpc>
              <a:spcPct val="90000"/>
            </a:lnSpc>
            <a:spcBef>
              <a:spcPct val="0"/>
            </a:spcBef>
            <a:spcAft>
              <a:spcPct val="35000"/>
            </a:spcAft>
          </a:pPr>
          <a:r>
            <a:rPr lang="fa-IR" sz="6100" kern="1200" dirty="0" smtClean="0"/>
            <a:t>بروز آثار تورمی</a:t>
          </a:r>
          <a:endParaRPr lang="fa-IR" sz="6100" kern="1200" dirty="0"/>
        </a:p>
      </dsp:txBody>
      <dsp:txXfrm rot="16200000">
        <a:off x="-119834" y="123930"/>
        <a:ext cx="4187952" cy="3940090"/>
      </dsp:txXfrm>
    </dsp:sp>
    <dsp:sp modelId="{17D8E6C4-AF40-4EA1-AE66-63AEC2BCE1BE}">
      <dsp:nvSpPr>
        <dsp:cNvPr id="0" name=""/>
        <dsp:cNvSpPr/>
      </dsp:nvSpPr>
      <dsp:spPr>
        <a:xfrm rot="16200000">
          <a:off x="4115762" y="123930"/>
          <a:ext cx="4187952" cy="3940090"/>
        </a:xfrm>
        <a:prstGeom prst="flowChartManualOperation">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7350" tIns="0" rIns="388938" bIns="0" numCol="1" spcCol="1270" anchor="ctr" anchorCtr="0">
          <a:noAutofit/>
        </a:bodyPr>
        <a:lstStyle/>
        <a:p>
          <a:pPr lvl="0" algn="ctr" defTabSz="2711450" rtl="1">
            <a:lnSpc>
              <a:spcPct val="90000"/>
            </a:lnSpc>
            <a:spcBef>
              <a:spcPct val="0"/>
            </a:spcBef>
            <a:spcAft>
              <a:spcPct val="35000"/>
            </a:spcAft>
          </a:pPr>
          <a:r>
            <a:rPr lang="fa-IR" sz="6100" kern="1200" dirty="0" smtClean="0"/>
            <a:t>عدم توازن در بودجه</a:t>
          </a:r>
          <a:endParaRPr lang="fa-IR" sz="6100" kern="1200" dirty="0"/>
        </a:p>
      </dsp:txBody>
      <dsp:txXfrm rot="16200000">
        <a:off x="4115762" y="123930"/>
        <a:ext cx="4187952" cy="394009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E54ED9-F8B5-49DD-9EBC-0496E8D6557E}">
      <dsp:nvSpPr>
        <dsp:cNvPr id="0" name=""/>
        <dsp:cNvSpPr/>
      </dsp:nvSpPr>
      <dsp:spPr>
        <a:xfrm>
          <a:off x="0" y="0"/>
          <a:ext cx="6547104" cy="921349"/>
        </a:xfrm>
        <a:prstGeom prst="roundRect">
          <a:avLst>
            <a:gd name="adj" fmla="val 10000"/>
          </a:avLst>
        </a:prstGeom>
        <a:solidFill>
          <a:schemeClr val="dk2">
            <a:hueOff val="0"/>
            <a:satOff val="0"/>
            <a:lumOff val="0"/>
            <a:alphaOff val="0"/>
          </a:schemeClr>
        </a:solidFill>
        <a:ln w="425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kern="1200" dirty="0" smtClean="0">
              <a:latin typeface="Arial Unicode MS" pitchFamily="34" charset="-128"/>
              <a:ea typeface="Arial Unicode MS" pitchFamily="34" charset="-128"/>
              <a:cs typeface="Arial Unicode MS" pitchFamily="34" charset="-128"/>
            </a:rPr>
            <a:t>اعطای یارانه‌ها از طریق پایین نگه‌داشتن قیمت حامل‌های انرژی</a:t>
          </a:r>
          <a:endParaRPr lang="fa-IR" sz="1500" kern="1200" dirty="0">
            <a:latin typeface="Arial Unicode MS" pitchFamily="34" charset="-128"/>
            <a:ea typeface="Arial Unicode MS" pitchFamily="34" charset="-128"/>
            <a:cs typeface="Arial Unicode MS" pitchFamily="34" charset="-128"/>
          </a:endParaRPr>
        </a:p>
      </dsp:txBody>
      <dsp:txXfrm>
        <a:off x="0" y="0"/>
        <a:ext cx="5529012" cy="921349"/>
      </dsp:txXfrm>
    </dsp:sp>
    <dsp:sp modelId="{67882493-ABE6-4AF6-AE53-D44A4918D2F4}">
      <dsp:nvSpPr>
        <dsp:cNvPr id="0" name=""/>
        <dsp:cNvSpPr/>
      </dsp:nvSpPr>
      <dsp:spPr>
        <a:xfrm>
          <a:off x="548319" y="1088867"/>
          <a:ext cx="6547104" cy="921349"/>
        </a:xfrm>
        <a:prstGeom prst="roundRect">
          <a:avLst>
            <a:gd name="adj" fmla="val 10000"/>
          </a:avLst>
        </a:prstGeom>
        <a:solidFill>
          <a:schemeClr val="dk2">
            <a:hueOff val="0"/>
            <a:satOff val="0"/>
            <a:lumOff val="0"/>
            <a:alphaOff val="0"/>
          </a:schemeClr>
        </a:solidFill>
        <a:ln w="425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kern="1200" dirty="0" smtClean="0">
              <a:latin typeface="Arial Unicode MS" pitchFamily="34" charset="-128"/>
              <a:ea typeface="Arial Unicode MS" pitchFamily="34" charset="-128"/>
              <a:cs typeface="Arial Unicode MS" pitchFamily="34" charset="-128"/>
            </a:rPr>
            <a:t>ایجاد انتفاع برای طبقۀ قوی‌تر ( جامعۀ شهری و طبقات پردرآمد و متوسط) نسبت به طبقۀ ضعیف‌تر ( جامعۀ روستایی و طبقات کم‌درآمد)</a:t>
          </a:r>
          <a:endParaRPr lang="en-US" sz="1500" kern="1200" dirty="0">
            <a:latin typeface="Arial Unicode MS" pitchFamily="34" charset="-128"/>
            <a:ea typeface="Arial Unicode MS" pitchFamily="34" charset="-128"/>
            <a:cs typeface="Arial Unicode MS" pitchFamily="34" charset="-128"/>
          </a:endParaRPr>
        </a:p>
      </dsp:txBody>
      <dsp:txXfrm>
        <a:off x="548319" y="1088867"/>
        <a:ext cx="5399906" cy="921349"/>
      </dsp:txXfrm>
    </dsp:sp>
    <dsp:sp modelId="{76E2F7A3-5BDE-42AE-99B3-B4ABC13091FC}">
      <dsp:nvSpPr>
        <dsp:cNvPr id="0" name=""/>
        <dsp:cNvSpPr/>
      </dsp:nvSpPr>
      <dsp:spPr>
        <a:xfrm>
          <a:off x="1088456" y="2177735"/>
          <a:ext cx="6547104" cy="921349"/>
        </a:xfrm>
        <a:prstGeom prst="roundRect">
          <a:avLst>
            <a:gd name="adj" fmla="val 10000"/>
          </a:avLst>
        </a:prstGeom>
        <a:solidFill>
          <a:schemeClr val="dk2">
            <a:hueOff val="0"/>
            <a:satOff val="0"/>
            <a:lumOff val="0"/>
            <a:alphaOff val="0"/>
          </a:schemeClr>
        </a:solidFill>
        <a:ln w="425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kern="1200" dirty="0" smtClean="0">
              <a:latin typeface="Arial Unicode MS" pitchFamily="34" charset="-128"/>
              <a:ea typeface="Arial Unicode MS" pitchFamily="34" charset="-128"/>
              <a:cs typeface="Arial Unicode MS" pitchFamily="34" charset="-128"/>
            </a:rPr>
            <a:t>ترجیح جامعه شهری و طبقات پردرآمد به به جامعه روستایی و طبقات کم درآمد از جانب دولت ‌(از طریق قیمت‌گذاری‌ حامل‌های انرژی)</a:t>
          </a:r>
          <a:endParaRPr lang="fa-IR" sz="1500" kern="1200" dirty="0">
            <a:latin typeface="Arial Unicode MS" pitchFamily="34" charset="-128"/>
            <a:ea typeface="Arial Unicode MS" pitchFamily="34" charset="-128"/>
            <a:cs typeface="Arial Unicode MS" pitchFamily="34" charset="-128"/>
          </a:endParaRPr>
        </a:p>
      </dsp:txBody>
      <dsp:txXfrm>
        <a:off x="1088456" y="2177735"/>
        <a:ext cx="5408090" cy="921349"/>
      </dsp:txXfrm>
    </dsp:sp>
    <dsp:sp modelId="{2A18F9AA-401E-4882-971E-8045D487F80C}">
      <dsp:nvSpPr>
        <dsp:cNvPr id="0" name=""/>
        <dsp:cNvSpPr/>
      </dsp:nvSpPr>
      <dsp:spPr>
        <a:xfrm>
          <a:off x="1636775" y="3266602"/>
          <a:ext cx="6547104" cy="921349"/>
        </a:xfrm>
        <a:prstGeom prst="roundRect">
          <a:avLst>
            <a:gd name="adj" fmla="val 10000"/>
          </a:avLst>
        </a:prstGeom>
        <a:solidFill>
          <a:schemeClr val="dk2">
            <a:hueOff val="0"/>
            <a:satOff val="0"/>
            <a:lumOff val="0"/>
            <a:alphaOff val="0"/>
          </a:schemeClr>
        </a:solidFill>
        <a:ln w="425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fa-IR" sz="1500" kern="1200" dirty="0" smtClean="0">
              <a:latin typeface="Arial Unicode MS" pitchFamily="34" charset="-128"/>
              <a:ea typeface="Arial Unicode MS" pitchFamily="34" charset="-128"/>
              <a:cs typeface="Arial Unicode MS" pitchFamily="34" charset="-128"/>
            </a:rPr>
            <a:t>تحمیل هزینه‌های بیکاری و تورم بیشتر بر طبقۀ ضعیف‌تر</a:t>
          </a:r>
          <a:endParaRPr lang="en-US" sz="1500" kern="1200" dirty="0">
            <a:latin typeface="Arial Unicode MS" pitchFamily="34" charset="-128"/>
            <a:ea typeface="Arial Unicode MS" pitchFamily="34" charset="-128"/>
            <a:cs typeface="Arial Unicode MS" pitchFamily="34" charset="-128"/>
          </a:endParaRPr>
        </a:p>
      </dsp:txBody>
      <dsp:txXfrm>
        <a:off x="1636775" y="3266602"/>
        <a:ext cx="5399906" cy="921349"/>
      </dsp:txXfrm>
    </dsp:sp>
    <dsp:sp modelId="{D0B25A0F-CF6F-46B7-BFEC-415FBA4485C0}">
      <dsp:nvSpPr>
        <dsp:cNvPr id="0" name=""/>
        <dsp:cNvSpPr/>
      </dsp:nvSpPr>
      <dsp:spPr>
        <a:xfrm>
          <a:off x="5948226" y="705669"/>
          <a:ext cx="598877" cy="598877"/>
        </a:xfrm>
        <a:prstGeom prst="downArrow">
          <a:avLst>
            <a:gd name="adj1" fmla="val 55000"/>
            <a:gd name="adj2" fmla="val 45000"/>
          </a:avLst>
        </a:prstGeom>
        <a:solidFill>
          <a:schemeClr val="dk2">
            <a:alpha val="90000"/>
            <a:tint val="40000"/>
            <a:hueOff val="0"/>
            <a:satOff val="0"/>
            <a:lumOff val="0"/>
            <a:alphaOff val="0"/>
          </a:schemeClr>
        </a:solidFill>
        <a:ln w="425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rtl="1">
            <a:lnSpc>
              <a:spcPct val="90000"/>
            </a:lnSpc>
            <a:spcBef>
              <a:spcPct val="0"/>
            </a:spcBef>
            <a:spcAft>
              <a:spcPct val="35000"/>
            </a:spcAft>
          </a:pPr>
          <a:endParaRPr lang="fa-IR" sz="1900" kern="1200">
            <a:latin typeface="Arial Unicode MS" pitchFamily="34" charset="-128"/>
            <a:ea typeface="Arial Unicode MS" pitchFamily="34" charset="-128"/>
            <a:cs typeface="Arial Unicode MS" pitchFamily="34" charset="-128"/>
          </a:endParaRPr>
        </a:p>
      </dsp:txBody>
      <dsp:txXfrm>
        <a:off x="5948226" y="705669"/>
        <a:ext cx="598877" cy="598877"/>
      </dsp:txXfrm>
    </dsp:sp>
    <dsp:sp modelId="{191ECD4B-BBFE-418E-9DAF-AE89BAB8C472}">
      <dsp:nvSpPr>
        <dsp:cNvPr id="0" name=""/>
        <dsp:cNvSpPr/>
      </dsp:nvSpPr>
      <dsp:spPr>
        <a:xfrm>
          <a:off x="6496546" y="1794537"/>
          <a:ext cx="598877" cy="598877"/>
        </a:xfrm>
        <a:prstGeom prst="downArrow">
          <a:avLst>
            <a:gd name="adj1" fmla="val 55000"/>
            <a:gd name="adj2" fmla="val 45000"/>
          </a:avLst>
        </a:prstGeom>
        <a:solidFill>
          <a:schemeClr val="dk2">
            <a:alpha val="90000"/>
            <a:tint val="40000"/>
            <a:hueOff val="0"/>
            <a:satOff val="0"/>
            <a:lumOff val="0"/>
            <a:alphaOff val="0"/>
          </a:schemeClr>
        </a:solidFill>
        <a:ln w="425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rtl="1">
            <a:lnSpc>
              <a:spcPct val="90000"/>
            </a:lnSpc>
            <a:spcBef>
              <a:spcPct val="0"/>
            </a:spcBef>
            <a:spcAft>
              <a:spcPct val="35000"/>
            </a:spcAft>
          </a:pPr>
          <a:endParaRPr lang="fa-IR" sz="1900" kern="1200">
            <a:latin typeface="Arial Unicode MS" pitchFamily="34" charset="-128"/>
            <a:ea typeface="Arial Unicode MS" pitchFamily="34" charset="-128"/>
            <a:cs typeface="Arial Unicode MS" pitchFamily="34" charset="-128"/>
          </a:endParaRPr>
        </a:p>
      </dsp:txBody>
      <dsp:txXfrm>
        <a:off x="6496546" y="1794537"/>
        <a:ext cx="598877" cy="598877"/>
      </dsp:txXfrm>
    </dsp:sp>
    <dsp:sp modelId="{8CDFD481-E82B-49CE-92DE-312E5E9F74DD}">
      <dsp:nvSpPr>
        <dsp:cNvPr id="0" name=""/>
        <dsp:cNvSpPr/>
      </dsp:nvSpPr>
      <dsp:spPr>
        <a:xfrm>
          <a:off x="7036682" y="2883404"/>
          <a:ext cx="598877" cy="598877"/>
        </a:xfrm>
        <a:prstGeom prst="downArrow">
          <a:avLst>
            <a:gd name="adj1" fmla="val 55000"/>
            <a:gd name="adj2" fmla="val 45000"/>
          </a:avLst>
        </a:prstGeom>
        <a:solidFill>
          <a:schemeClr val="dk2">
            <a:alpha val="90000"/>
            <a:tint val="40000"/>
            <a:hueOff val="0"/>
            <a:satOff val="0"/>
            <a:lumOff val="0"/>
            <a:alphaOff val="0"/>
          </a:schemeClr>
        </a:solidFill>
        <a:ln w="425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rtl="1">
            <a:lnSpc>
              <a:spcPct val="90000"/>
            </a:lnSpc>
            <a:spcBef>
              <a:spcPct val="0"/>
            </a:spcBef>
            <a:spcAft>
              <a:spcPct val="35000"/>
            </a:spcAft>
          </a:pPr>
          <a:endParaRPr lang="fa-IR" sz="1900" kern="1200">
            <a:latin typeface="Arial Unicode MS" pitchFamily="34" charset="-128"/>
            <a:ea typeface="Arial Unicode MS" pitchFamily="34" charset="-128"/>
            <a:cs typeface="Arial Unicode MS" pitchFamily="34" charset="-128"/>
          </a:endParaRPr>
        </a:p>
      </dsp:txBody>
      <dsp:txXfrm>
        <a:off x="7036682" y="2883404"/>
        <a:ext cx="598877" cy="59887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FD78E8-6D1A-4A7B-8A72-A102159C7F47}">
      <dsp:nvSpPr>
        <dsp:cNvPr id="0" name=""/>
        <dsp:cNvSpPr/>
      </dsp:nvSpPr>
      <dsp:spPr>
        <a:xfrm>
          <a:off x="0" y="0"/>
          <a:ext cx="8183880" cy="4187952"/>
        </a:xfrm>
        <a:prstGeom prst="roundRect">
          <a:avLst>
            <a:gd name="adj" fmla="val 10000"/>
          </a:avLst>
        </a:prstGeom>
        <a:gradFill rotWithShape="0">
          <a:gsLst>
            <a:gs pos="0">
              <a:schemeClr val="accent2">
                <a:shade val="60000"/>
                <a:hueOff val="0"/>
                <a:satOff val="0"/>
                <a:lumOff val="0"/>
                <a:alphaOff val="0"/>
                <a:shade val="45000"/>
                <a:satMod val="155000"/>
              </a:schemeClr>
            </a:gs>
            <a:gs pos="60000">
              <a:schemeClr val="accent2">
                <a:shade val="60000"/>
                <a:hueOff val="0"/>
                <a:satOff val="0"/>
                <a:lumOff val="0"/>
                <a:alphaOff val="0"/>
                <a:shade val="95000"/>
                <a:satMod val="150000"/>
              </a:schemeClr>
            </a:gs>
            <a:gs pos="100000">
              <a:schemeClr val="accent2">
                <a:shade val="6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fa-IR" sz="2600" kern="1200" dirty="0" smtClean="0">
              <a:latin typeface="Arial Unicode MS" pitchFamily="34" charset="-128"/>
              <a:ea typeface="Arial Unicode MS" pitchFamily="34" charset="-128"/>
              <a:cs typeface="Arial Unicode MS" pitchFamily="34" charset="-128"/>
            </a:rPr>
            <a:t>انرژی یکی از مهمترین آلاینده‌هاست و زمانی که مصرف آن افزایش می‌یابد، محیط ‌زیست بیشتر آلوده می‌شود. این مسئله خیلی مهم است چون اثر مستقیم روی سلامتی مردم دارد و زیربناهای طبیعی را تخریب می‌کند. با همین رویکرد در اروپا بر روی مصرف انرژی مالیات وضع کرده‌اند. یعنی افراد مصرف‌کننده انرژی باید جریمه تخریب محیط ‌زیست را نیز بپردازند.</a:t>
          </a:r>
          <a:endParaRPr lang="fa-IR" sz="2600" kern="1200" dirty="0">
            <a:latin typeface="Arial Unicode MS" pitchFamily="34" charset="-128"/>
            <a:ea typeface="Arial Unicode MS" pitchFamily="34" charset="-128"/>
            <a:cs typeface="Arial Unicode MS" pitchFamily="34" charset="-128"/>
          </a:endParaRPr>
        </a:p>
      </dsp:txBody>
      <dsp:txXfrm>
        <a:off x="0" y="0"/>
        <a:ext cx="8183880" cy="418795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B3AFD6-B10B-4BDC-87A1-7CF0BE46F001}">
      <dsp:nvSpPr>
        <dsp:cNvPr id="0" name=""/>
        <dsp:cNvSpPr/>
      </dsp:nvSpPr>
      <dsp:spPr>
        <a:xfrm>
          <a:off x="7192" y="643830"/>
          <a:ext cx="2149866" cy="1289920"/>
        </a:xfrm>
        <a:prstGeom prst="roundRect">
          <a:avLst>
            <a:gd name="adj" fmla="val 10000"/>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latin typeface="Arial Unicode MS" pitchFamily="34" charset="-128"/>
              <a:ea typeface="Arial Unicode MS" pitchFamily="34" charset="-128"/>
              <a:cs typeface="B Mitra" pitchFamily="2" charset="-78"/>
            </a:rPr>
            <a:t>منابع حاصل از فروش حامل‌های انرژی (با قیمتی متناسب با نرخ جهانی) در اختیار شرکت‌های تولیدکننده آن قرار می‌گیرد.</a:t>
          </a:r>
          <a:endParaRPr lang="en-US" sz="1600" kern="1200" dirty="0">
            <a:latin typeface="Arial Unicode MS" pitchFamily="34" charset="-128"/>
            <a:ea typeface="Arial Unicode MS" pitchFamily="34" charset="-128"/>
            <a:cs typeface="B Mitra" pitchFamily="2" charset="-78"/>
          </a:endParaRPr>
        </a:p>
      </dsp:txBody>
      <dsp:txXfrm>
        <a:off x="7192" y="643830"/>
        <a:ext cx="2149866" cy="1289920"/>
      </dsp:txXfrm>
    </dsp:sp>
    <dsp:sp modelId="{9432E471-2BC8-47D6-BBEA-8C7F4BD47B05}">
      <dsp:nvSpPr>
        <dsp:cNvPr id="0" name=""/>
        <dsp:cNvSpPr/>
      </dsp:nvSpPr>
      <dsp:spPr>
        <a:xfrm>
          <a:off x="2346248" y="1022207"/>
          <a:ext cx="455771" cy="533166"/>
        </a:xfrm>
        <a:prstGeom prst="rightArrow">
          <a:avLst>
            <a:gd name="adj1" fmla="val 60000"/>
            <a:gd name="adj2" fmla="val 50000"/>
          </a:avLst>
        </a:prstGeom>
        <a:gradFill rotWithShape="0">
          <a:gsLst>
            <a:gs pos="0">
              <a:schemeClr val="dk2">
                <a:tint val="60000"/>
                <a:hueOff val="0"/>
                <a:satOff val="0"/>
                <a:lumOff val="0"/>
                <a:alphaOff val="0"/>
                <a:shade val="45000"/>
                <a:satMod val="155000"/>
              </a:schemeClr>
            </a:gs>
            <a:gs pos="60000">
              <a:schemeClr val="dk2">
                <a:tint val="60000"/>
                <a:hueOff val="0"/>
                <a:satOff val="0"/>
                <a:lumOff val="0"/>
                <a:alphaOff val="0"/>
                <a:shade val="95000"/>
                <a:satMod val="150000"/>
              </a:schemeClr>
            </a:gs>
            <a:gs pos="100000">
              <a:schemeClr val="dk2">
                <a:tint val="6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rtl="1">
            <a:lnSpc>
              <a:spcPct val="90000"/>
            </a:lnSpc>
            <a:spcBef>
              <a:spcPct val="0"/>
            </a:spcBef>
            <a:spcAft>
              <a:spcPct val="35000"/>
            </a:spcAft>
          </a:pPr>
          <a:endParaRPr lang="fa-IR" sz="1300" kern="1200">
            <a:latin typeface="Arial Unicode MS" pitchFamily="34" charset="-128"/>
            <a:ea typeface="Arial Unicode MS" pitchFamily="34" charset="-128"/>
            <a:cs typeface="B Mitra" pitchFamily="2" charset="-78"/>
          </a:endParaRPr>
        </a:p>
      </dsp:txBody>
      <dsp:txXfrm>
        <a:off x="2346248" y="1022207"/>
        <a:ext cx="455771" cy="533166"/>
      </dsp:txXfrm>
    </dsp:sp>
    <dsp:sp modelId="{AE23BC97-6CF7-4CDC-9FE5-D4CC35B32ED7}">
      <dsp:nvSpPr>
        <dsp:cNvPr id="0" name=""/>
        <dsp:cNvSpPr/>
      </dsp:nvSpPr>
      <dsp:spPr>
        <a:xfrm>
          <a:off x="3017006" y="643830"/>
          <a:ext cx="2149866" cy="1289920"/>
        </a:xfrm>
        <a:prstGeom prst="roundRect">
          <a:avLst>
            <a:gd name="adj" fmla="val 10000"/>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latin typeface="Arial Unicode MS" pitchFamily="34" charset="-128"/>
              <a:ea typeface="Arial Unicode MS" pitchFamily="34" charset="-128"/>
              <a:cs typeface="B Mitra" pitchFamily="2" charset="-78"/>
            </a:rPr>
            <a:t>در این شرایط تولید انرژی در کشور تقویت می‌شود.</a:t>
          </a:r>
          <a:endParaRPr lang="en-US" sz="1600" kern="1200" dirty="0">
            <a:latin typeface="Arial Unicode MS" pitchFamily="34" charset="-128"/>
            <a:ea typeface="Arial Unicode MS" pitchFamily="34" charset="-128"/>
            <a:cs typeface="B Mitra" pitchFamily="2" charset="-78"/>
          </a:endParaRPr>
        </a:p>
      </dsp:txBody>
      <dsp:txXfrm>
        <a:off x="3017006" y="643830"/>
        <a:ext cx="2149866" cy="1289920"/>
      </dsp:txXfrm>
    </dsp:sp>
    <dsp:sp modelId="{C4EB99C3-4205-48CC-ACA8-3DEC86048655}">
      <dsp:nvSpPr>
        <dsp:cNvPr id="0" name=""/>
        <dsp:cNvSpPr/>
      </dsp:nvSpPr>
      <dsp:spPr>
        <a:xfrm>
          <a:off x="5356061" y="1022207"/>
          <a:ext cx="455771" cy="533166"/>
        </a:xfrm>
        <a:prstGeom prst="rightArrow">
          <a:avLst>
            <a:gd name="adj1" fmla="val 60000"/>
            <a:gd name="adj2" fmla="val 50000"/>
          </a:avLst>
        </a:prstGeom>
        <a:gradFill rotWithShape="0">
          <a:gsLst>
            <a:gs pos="0">
              <a:schemeClr val="dk2">
                <a:tint val="60000"/>
                <a:hueOff val="0"/>
                <a:satOff val="0"/>
                <a:lumOff val="0"/>
                <a:alphaOff val="0"/>
                <a:shade val="45000"/>
                <a:satMod val="155000"/>
              </a:schemeClr>
            </a:gs>
            <a:gs pos="60000">
              <a:schemeClr val="dk2">
                <a:tint val="60000"/>
                <a:hueOff val="0"/>
                <a:satOff val="0"/>
                <a:lumOff val="0"/>
                <a:alphaOff val="0"/>
                <a:shade val="95000"/>
                <a:satMod val="150000"/>
              </a:schemeClr>
            </a:gs>
            <a:gs pos="100000">
              <a:schemeClr val="dk2">
                <a:tint val="6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rtl="1">
            <a:lnSpc>
              <a:spcPct val="90000"/>
            </a:lnSpc>
            <a:spcBef>
              <a:spcPct val="0"/>
            </a:spcBef>
            <a:spcAft>
              <a:spcPct val="35000"/>
            </a:spcAft>
          </a:pPr>
          <a:endParaRPr lang="fa-IR" sz="1300" kern="1200">
            <a:latin typeface="Arial Unicode MS" pitchFamily="34" charset="-128"/>
            <a:ea typeface="Arial Unicode MS" pitchFamily="34" charset="-128"/>
            <a:cs typeface="B Mitra" pitchFamily="2" charset="-78"/>
          </a:endParaRPr>
        </a:p>
      </dsp:txBody>
      <dsp:txXfrm>
        <a:off x="5356061" y="1022207"/>
        <a:ext cx="455771" cy="533166"/>
      </dsp:txXfrm>
    </dsp:sp>
    <dsp:sp modelId="{86E9A4D5-805D-4063-857A-161DF018CE96}">
      <dsp:nvSpPr>
        <dsp:cNvPr id="0" name=""/>
        <dsp:cNvSpPr/>
      </dsp:nvSpPr>
      <dsp:spPr>
        <a:xfrm>
          <a:off x="6026820" y="643830"/>
          <a:ext cx="2149866" cy="1289920"/>
        </a:xfrm>
        <a:prstGeom prst="roundRect">
          <a:avLst>
            <a:gd name="adj" fmla="val 10000"/>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latin typeface="Arial Unicode MS" pitchFamily="34" charset="-128"/>
              <a:ea typeface="Arial Unicode MS" pitchFamily="34" charset="-128"/>
              <a:cs typeface="B Mitra" pitchFamily="2" charset="-78"/>
            </a:rPr>
            <a:t>قسمتی از  این تولید صرف پاسخگویی به تقاضای داخلی و قسمتی نیز صرف تقاضای خارجی می‌شود.</a:t>
          </a:r>
          <a:endParaRPr lang="en-US" sz="1600" kern="1200" dirty="0">
            <a:latin typeface="Arial Unicode MS" pitchFamily="34" charset="-128"/>
            <a:ea typeface="Arial Unicode MS" pitchFamily="34" charset="-128"/>
            <a:cs typeface="B Mitra" pitchFamily="2" charset="-78"/>
          </a:endParaRPr>
        </a:p>
      </dsp:txBody>
      <dsp:txXfrm>
        <a:off x="6026820" y="643830"/>
        <a:ext cx="2149866" cy="1289920"/>
      </dsp:txXfrm>
    </dsp:sp>
    <dsp:sp modelId="{776B9481-6E10-4267-9E7E-9ECB1FF94758}">
      <dsp:nvSpPr>
        <dsp:cNvPr id="0" name=""/>
        <dsp:cNvSpPr/>
      </dsp:nvSpPr>
      <dsp:spPr>
        <a:xfrm rot="5400000">
          <a:off x="6873867" y="2084241"/>
          <a:ext cx="455771" cy="533166"/>
        </a:xfrm>
        <a:prstGeom prst="rightArrow">
          <a:avLst>
            <a:gd name="adj1" fmla="val 60000"/>
            <a:gd name="adj2" fmla="val 50000"/>
          </a:avLst>
        </a:prstGeom>
        <a:gradFill rotWithShape="0">
          <a:gsLst>
            <a:gs pos="0">
              <a:schemeClr val="dk2">
                <a:tint val="60000"/>
                <a:hueOff val="0"/>
                <a:satOff val="0"/>
                <a:lumOff val="0"/>
                <a:alphaOff val="0"/>
                <a:shade val="45000"/>
                <a:satMod val="155000"/>
              </a:schemeClr>
            </a:gs>
            <a:gs pos="60000">
              <a:schemeClr val="dk2">
                <a:tint val="60000"/>
                <a:hueOff val="0"/>
                <a:satOff val="0"/>
                <a:lumOff val="0"/>
                <a:alphaOff val="0"/>
                <a:shade val="95000"/>
                <a:satMod val="150000"/>
              </a:schemeClr>
            </a:gs>
            <a:gs pos="100000">
              <a:schemeClr val="dk2">
                <a:tint val="6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rtl="1">
            <a:lnSpc>
              <a:spcPct val="90000"/>
            </a:lnSpc>
            <a:spcBef>
              <a:spcPct val="0"/>
            </a:spcBef>
            <a:spcAft>
              <a:spcPct val="35000"/>
            </a:spcAft>
          </a:pPr>
          <a:endParaRPr lang="fa-IR" sz="1300" kern="1200">
            <a:latin typeface="Arial Unicode MS" pitchFamily="34" charset="-128"/>
            <a:ea typeface="Arial Unicode MS" pitchFamily="34" charset="-128"/>
            <a:cs typeface="B Mitra" pitchFamily="2" charset="-78"/>
          </a:endParaRPr>
        </a:p>
      </dsp:txBody>
      <dsp:txXfrm rot="5400000">
        <a:off x="6873867" y="2084241"/>
        <a:ext cx="455771" cy="533166"/>
      </dsp:txXfrm>
    </dsp:sp>
    <dsp:sp modelId="{961DF315-135E-44D1-92D6-C21E6F9E6691}">
      <dsp:nvSpPr>
        <dsp:cNvPr id="0" name=""/>
        <dsp:cNvSpPr/>
      </dsp:nvSpPr>
      <dsp:spPr>
        <a:xfrm>
          <a:off x="6026820" y="2793697"/>
          <a:ext cx="2149866" cy="1289920"/>
        </a:xfrm>
        <a:prstGeom prst="roundRect">
          <a:avLst>
            <a:gd name="adj" fmla="val 10000"/>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latin typeface="Arial Unicode MS" pitchFamily="34" charset="-128"/>
              <a:ea typeface="Arial Unicode MS" pitchFamily="34" charset="-128"/>
              <a:cs typeface="B Mitra" pitchFamily="2" charset="-78"/>
            </a:rPr>
            <a:t>با اخذ مالیات از منابع درآمدی جدید، کسری بودجه برطرف می‌شود.</a:t>
          </a:r>
          <a:endParaRPr lang="en-US" sz="1600" kern="1200" dirty="0">
            <a:latin typeface="Arial Unicode MS" pitchFamily="34" charset="-128"/>
            <a:ea typeface="Arial Unicode MS" pitchFamily="34" charset="-128"/>
            <a:cs typeface="B Mitra" pitchFamily="2" charset="-78"/>
          </a:endParaRPr>
        </a:p>
      </dsp:txBody>
      <dsp:txXfrm>
        <a:off x="6026820" y="2793697"/>
        <a:ext cx="2149866" cy="1289920"/>
      </dsp:txXfrm>
    </dsp:sp>
    <dsp:sp modelId="{CBA3734A-9FBE-4C93-92CD-3BC33090A309}">
      <dsp:nvSpPr>
        <dsp:cNvPr id="0" name=""/>
        <dsp:cNvSpPr/>
      </dsp:nvSpPr>
      <dsp:spPr>
        <a:xfrm rot="10800000">
          <a:off x="5381860" y="3172073"/>
          <a:ext cx="455771" cy="533166"/>
        </a:xfrm>
        <a:prstGeom prst="rightArrow">
          <a:avLst>
            <a:gd name="adj1" fmla="val 60000"/>
            <a:gd name="adj2" fmla="val 50000"/>
          </a:avLst>
        </a:prstGeom>
        <a:gradFill rotWithShape="0">
          <a:gsLst>
            <a:gs pos="0">
              <a:schemeClr val="dk2">
                <a:tint val="60000"/>
                <a:hueOff val="0"/>
                <a:satOff val="0"/>
                <a:lumOff val="0"/>
                <a:alphaOff val="0"/>
                <a:shade val="45000"/>
                <a:satMod val="155000"/>
              </a:schemeClr>
            </a:gs>
            <a:gs pos="60000">
              <a:schemeClr val="dk2">
                <a:tint val="60000"/>
                <a:hueOff val="0"/>
                <a:satOff val="0"/>
                <a:lumOff val="0"/>
                <a:alphaOff val="0"/>
                <a:shade val="95000"/>
                <a:satMod val="150000"/>
              </a:schemeClr>
            </a:gs>
            <a:gs pos="100000">
              <a:schemeClr val="dk2">
                <a:tint val="6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rtl="1">
            <a:lnSpc>
              <a:spcPct val="90000"/>
            </a:lnSpc>
            <a:spcBef>
              <a:spcPct val="0"/>
            </a:spcBef>
            <a:spcAft>
              <a:spcPct val="35000"/>
            </a:spcAft>
          </a:pPr>
          <a:endParaRPr lang="fa-IR" sz="1300" kern="1200">
            <a:latin typeface="Arial Unicode MS" pitchFamily="34" charset="-128"/>
            <a:ea typeface="Arial Unicode MS" pitchFamily="34" charset="-128"/>
            <a:cs typeface="B Mitra" pitchFamily="2" charset="-78"/>
          </a:endParaRPr>
        </a:p>
      </dsp:txBody>
      <dsp:txXfrm rot="10800000">
        <a:off x="5381860" y="3172073"/>
        <a:ext cx="455771" cy="533166"/>
      </dsp:txXfrm>
    </dsp:sp>
    <dsp:sp modelId="{76F8D406-B4C4-41C0-BDA3-E94AE6D291AB}">
      <dsp:nvSpPr>
        <dsp:cNvPr id="0" name=""/>
        <dsp:cNvSpPr/>
      </dsp:nvSpPr>
      <dsp:spPr>
        <a:xfrm>
          <a:off x="3017006" y="2793697"/>
          <a:ext cx="2149866" cy="1289920"/>
        </a:xfrm>
        <a:prstGeom prst="roundRect">
          <a:avLst>
            <a:gd name="adj" fmla="val 10000"/>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latin typeface="Arial Unicode MS" pitchFamily="34" charset="-128"/>
              <a:ea typeface="Arial Unicode MS" pitchFamily="34" charset="-128"/>
              <a:cs typeface="B Mitra" pitchFamily="2" charset="-78"/>
            </a:rPr>
            <a:t>مازاد منابعی باقی نمی‌ماند که گروه‌های هدف برای دریافت آن انتخاب شوند.</a:t>
          </a:r>
          <a:endParaRPr lang="fa-IR" sz="1600" kern="1200" dirty="0">
            <a:latin typeface="Arial Unicode MS" pitchFamily="34" charset="-128"/>
            <a:ea typeface="Arial Unicode MS" pitchFamily="34" charset="-128"/>
            <a:cs typeface="B Mitra" pitchFamily="2" charset="-78"/>
          </a:endParaRPr>
        </a:p>
      </dsp:txBody>
      <dsp:txXfrm>
        <a:off x="3017006" y="2793697"/>
        <a:ext cx="2149866" cy="1289920"/>
      </dsp:txXfrm>
    </dsp:sp>
    <dsp:sp modelId="{AD5776E3-5AE1-43D6-9C56-647AD9FEA191}">
      <dsp:nvSpPr>
        <dsp:cNvPr id="0" name=""/>
        <dsp:cNvSpPr/>
      </dsp:nvSpPr>
      <dsp:spPr>
        <a:xfrm rot="10800000">
          <a:off x="2372046" y="3172073"/>
          <a:ext cx="455771" cy="533166"/>
        </a:xfrm>
        <a:prstGeom prst="rightArrow">
          <a:avLst>
            <a:gd name="adj1" fmla="val 60000"/>
            <a:gd name="adj2" fmla="val 50000"/>
          </a:avLst>
        </a:prstGeom>
        <a:gradFill rotWithShape="0">
          <a:gsLst>
            <a:gs pos="0">
              <a:schemeClr val="dk2">
                <a:tint val="60000"/>
                <a:hueOff val="0"/>
                <a:satOff val="0"/>
                <a:lumOff val="0"/>
                <a:alphaOff val="0"/>
                <a:shade val="45000"/>
                <a:satMod val="155000"/>
              </a:schemeClr>
            </a:gs>
            <a:gs pos="60000">
              <a:schemeClr val="dk2">
                <a:tint val="60000"/>
                <a:hueOff val="0"/>
                <a:satOff val="0"/>
                <a:lumOff val="0"/>
                <a:alphaOff val="0"/>
                <a:shade val="95000"/>
                <a:satMod val="150000"/>
              </a:schemeClr>
            </a:gs>
            <a:gs pos="100000">
              <a:schemeClr val="dk2">
                <a:tint val="6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rtl="1">
            <a:lnSpc>
              <a:spcPct val="90000"/>
            </a:lnSpc>
            <a:spcBef>
              <a:spcPct val="0"/>
            </a:spcBef>
            <a:spcAft>
              <a:spcPct val="35000"/>
            </a:spcAft>
          </a:pPr>
          <a:endParaRPr lang="fa-IR" sz="1300" kern="1200">
            <a:latin typeface="Arial Unicode MS" pitchFamily="34" charset="-128"/>
            <a:ea typeface="Arial Unicode MS" pitchFamily="34" charset="-128"/>
            <a:cs typeface="B Mitra" pitchFamily="2" charset="-78"/>
          </a:endParaRPr>
        </a:p>
      </dsp:txBody>
      <dsp:txXfrm rot="10800000">
        <a:off x="2372046" y="3172073"/>
        <a:ext cx="455771" cy="533166"/>
      </dsp:txXfrm>
    </dsp:sp>
    <dsp:sp modelId="{42A01B3D-68A9-45ED-96B0-765927CBD49B}">
      <dsp:nvSpPr>
        <dsp:cNvPr id="0" name=""/>
        <dsp:cNvSpPr/>
      </dsp:nvSpPr>
      <dsp:spPr>
        <a:xfrm>
          <a:off x="7192" y="2793697"/>
          <a:ext cx="2149866" cy="1289920"/>
        </a:xfrm>
        <a:prstGeom prst="roundRect">
          <a:avLst>
            <a:gd name="adj" fmla="val 10000"/>
          </a:avLst>
        </a:prstGeom>
        <a:gradFill rotWithShape="0">
          <a:gsLst>
            <a:gs pos="0">
              <a:schemeClr val="dk2">
                <a:hueOff val="0"/>
                <a:satOff val="0"/>
                <a:lumOff val="0"/>
                <a:alphaOff val="0"/>
                <a:shade val="45000"/>
                <a:satMod val="155000"/>
              </a:schemeClr>
            </a:gs>
            <a:gs pos="60000">
              <a:schemeClr val="dk2">
                <a:hueOff val="0"/>
                <a:satOff val="0"/>
                <a:lumOff val="0"/>
                <a:alphaOff val="0"/>
                <a:shade val="95000"/>
                <a:satMod val="150000"/>
              </a:schemeClr>
            </a:gs>
            <a:gs pos="100000">
              <a:schemeClr val="dk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latin typeface="Arial Unicode MS" pitchFamily="34" charset="-128"/>
              <a:ea typeface="Arial Unicode MS" pitchFamily="34" charset="-128"/>
              <a:cs typeface="B Mitra" pitchFamily="2" charset="-78"/>
            </a:rPr>
            <a:t>مصرف تصحیح، تولید ترغیب و اقتصاد کارا می شود.</a:t>
          </a:r>
          <a:endParaRPr lang="en-US" sz="1600" kern="1200" dirty="0">
            <a:latin typeface="Arial Unicode MS" pitchFamily="34" charset="-128"/>
            <a:ea typeface="Arial Unicode MS" pitchFamily="34" charset="-128"/>
            <a:cs typeface="B Mitra" pitchFamily="2" charset="-78"/>
          </a:endParaRPr>
        </a:p>
      </dsp:txBody>
      <dsp:txXfrm>
        <a:off x="7192" y="2793697"/>
        <a:ext cx="2149866" cy="128992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E196083-1F86-459E-BA98-1A56746C0E7D}" type="datetimeFigureOut">
              <a:rPr lang="fa-IR" smtClean="0"/>
              <a:pPr/>
              <a:t>1432/11/05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B946E9D-8DDD-4F7B-AC98-5D185A215068}"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C008731E-1AC0-4030-A986-B60044D53AA0}" type="slidenum">
              <a:rPr lang="fa-IR" smtClean="0"/>
              <a:pPr/>
              <a:t>1</a:t>
            </a:fld>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10</a:t>
            </a:fld>
            <a:endParaRPr lang="fa-I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11</a:t>
            </a:fld>
            <a:endParaRPr lang="fa-I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12</a:t>
            </a:fld>
            <a:endParaRPr lang="fa-I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13</a:t>
            </a:fld>
            <a:endParaRPr lang="fa-I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14</a:t>
            </a:fld>
            <a:endParaRPr lang="fa-I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15</a:t>
            </a:fld>
            <a:endParaRPr lang="fa-I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61807874-5299-41B2-A37A-6AA3547857F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17</a:t>
            </a:fld>
            <a:endParaRPr lang="fa-I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18</a:t>
            </a:fld>
            <a:endParaRPr lang="fa-I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19</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C008731E-1AC0-4030-A986-B60044D53AA0}" type="slidenum">
              <a:rPr lang="fa-IR" smtClean="0"/>
              <a:pPr/>
              <a:t>2</a:t>
            </a:fld>
            <a:endParaRPr lang="fa-I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20</a:t>
            </a:fld>
            <a:endParaRPr lang="fa-I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21</a:t>
            </a:fld>
            <a:endParaRPr lang="fa-I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22</a:t>
            </a:fld>
            <a:endParaRPr lang="fa-I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23</a:t>
            </a:fld>
            <a:endParaRPr lang="fa-I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24</a:t>
            </a:fld>
            <a:endParaRPr lang="fa-I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25</a:t>
            </a:fld>
            <a:endParaRPr lang="fa-I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26</a:t>
            </a:fld>
            <a:endParaRPr lang="fa-I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61807874-5299-41B2-A37A-6AA3547857F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61807874-5299-41B2-A37A-6AA3547857F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3</a:t>
            </a:fld>
            <a:endParaRPr lang="fa-I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61807874-5299-41B2-A37A-6AA3547857F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61807874-5299-41B2-A37A-6AA3547857F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61807874-5299-41B2-A37A-6AA3547857F4}"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38</a:t>
            </a:fld>
            <a:endParaRPr lang="fa-I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39</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4</a:t>
            </a:fld>
            <a:endParaRPr lang="fa-I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40</a:t>
            </a:fld>
            <a:endParaRPr lang="fa-I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41</a:t>
            </a:fld>
            <a:endParaRPr lang="fa-I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42</a:t>
            </a:fld>
            <a:endParaRPr lang="fa-I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43</a:t>
            </a:fld>
            <a:endParaRPr lang="fa-I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44</a:t>
            </a:fld>
            <a:endParaRPr lang="fa-I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DB946E9D-8DDD-4F7B-AC98-5D185A215068}" type="slidenum">
              <a:rPr lang="fa-IR" smtClean="0"/>
              <a:pPr/>
              <a:t>45</a:t>
            </a:fld>
            <a:endParaRPr lang="fa-I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46</a:t>
            </a:fld>
            <a:endParaRPr lang="fa-I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48</a:t>
            </a:fld>
            <a:endParaRPr lang="fa-I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49</a:t>
            </a:fld>
            <a:endParaRPr lang="fa-I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50</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DB946E9D-8DDD-4F7B-AC98-5D185A215068}" type="slidenum">
              <a:rPr lang="fa-IR" smtClean="0"/>
              <a:pPr/>
              <a:t>5</a:t>
            </a:fld>
            <a:endParaRPr lang="fa-I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51</a:t>
            </a:fld>
            <a:endParaRPr lang="fa-I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52</a:t>
            </a:fld>
            <a:endParaRPr lang="fa-I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53</a:t>
            </a:fld>
            <a:endParaRPr lang="fa-I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54</a:t>
            </a:fld>
            <a:endParaRPr lang="fa-I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55</a:t>
            </a:fld>
            <a:endParaRPr lang="fa-I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DB946E9D-8DDD-4F7B-AC98-5D185A215068}" type="slidenum">
              <a:rPr lang="fa-IR" smtClean="0"/>
              <a:pPr/>
              <a:t>56</a:t>
            </a:fld>
            <a:endParaRPr lang="fa-I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57</a:t>
            </a:fld>
            <a:endParaRPr lang="fa-I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58</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6</a:t>
            </a:fld>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7</a:t>
            </a:fld>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8</a:t>
            </a:fld>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9</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C699CB88-5E1A-4FAC-892A-60949ACB1F6F}" type="datetimeFigureOut">
              <a:rPr lang="en-US" smtClean="0"/>
              <a:pPr/>
              <a:t>10/2/2011</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11" name="Slide Number Placeholder 10"/>
          <p:cNvSpPr>
            <a:spLocks noGrp="1"/>
          </p:cNvSpPr>
          <p:nvPr>
            <p:ph type="sldNum" sz="quarter" idx="12"/>
          </p:nvPr>
        </p:nvSpPr>
        <p:spPr/>
        <p:txBody>
          <a:bodyPr/>
          <a:lstStyle>
            <a:extLst/>
          </a:lstStyle>
          <a:p>
            <a:fld id="{DF28FB93-0A08-4E7D-8E63-9EFA29F1E093}"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99CB88-5E1A-4FAC-892A-60949ACB1F6F}" type="datetimeFigureOut">
              <a:rPr lang="en-US" smtClean="0"/>
              <a:pPr/>
              <a:t>10/2/2011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99CB88-5E1A-4FAC-892A-60949ACB1F6F}" type="datetimeFigureOut">
              <a:rPr lang="en-US" smtClean="0"/>
              <a:pPr/>
              <a:t>10/2/2011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99CB88-5E1A-4FAC-892A-60949ACB1F6F}" type="datetimeFigureOut">
              <a:rPr lang="en-US" smtClean="0"/>
              <a:pPr/>
              <a:t>10/2/2011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699CB88-5E1A-4FAC-892A-60949ACB1F6F}" type="datetimeFigureOut">
              <a:rPr lang="en-US" smtClean="0"/>
              <a:pPr/>
              <a:t>10/2/2011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699CB88-5E1A-4FAC-892A-60949ACB1F6F}" type="datetimeFigureOut">
              <a:rPr lang="en-US" smtClean="0"/>
              <a:pPr/>
              <a:t>10/2/2011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699CB88-5E1A-4FAC-892A-60949ACB1F6F}" type="datetimeFigureOut">
              <a:rPr lang="en-US" smtClean="0"/>
              <a:pPr/>
              <a:t>10/2/2011</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699CB88-5E1A-4FAC-892A-60949ACB1F6F}" type="datetimeFigureOut">
              <a:rPr lang="en-US" smtClean="0"/>
              <a:pPr/>
              <a:t>10/2/2011</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699CB88-5E1A-4FAC-892A-60949ACB1F6F}" type="datetimeFigureOut">
              <a:rPr lang="en-US" smtClean="0"/>
              <a:pPr/>
              <a:t>10/2/2011</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699CB88-5E1A-4FAC-892A-60949ACB1F6F}" type="datetimeFigureOut">
              <a:rPr lang="en-US" smtClean="0"/>
              <a:pPr/>
              <a:t>10/2/2011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699CB88-5E1A-4FAC-892A-60949ACB1F6F}" type="datetimeFigureOut">
              <a:rPr lang="en-US" smtClean="0"/>
              <a:pPr/>
              <a:t>10/2/2011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dirty="0" smtClean="0"/>
              <a:t>Click to edit Master title style</a:t>
            </a:r>
            <a:endParaRPr kumimoji="0" lang="en-US" dirty="0"/>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699CB88-5E1A-4FAC-892A-60949ACB1F6F}" type="datetimeFigureOut">
              <a:rPr lang="en-US" smtClean="0"/>
              <a:pPr/>
              <a:t>10/2/2011</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0"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1974DF9-AD47-4691-BA21-BBFCE3637A9A}" type="slidenum">
              <a:rPr kumimoji="0" lang="en-US" smtClean="0"/>
              <a:pPr/>
              <a:t>‹#›</a:t>
            </a:fld>
            <a:endParaRPr kumimoji="0" 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B Bardiya" pitchFamily="2" charset="-78"/>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image" Target="../media/image5.jpeg"/><Relationship Id="rId5" Type="http://schemas.openxmlformats.org/officeDocument/2006/relationships/diagramQuickStyle" Target="../diagrams/quickStyle18.xml"/><Relationship Id="rId10" Type="http://schemas.openxmlformats.org/officeDocument/2006/relationships/image" Target="../media/image4.jpeg"/><Relationship Id="rId4" Type="http://schemas.openxmlformats.org/officeDocument/2006/relationships/diagramLayout" Target="../diagrams/layout18.xml"/><Relationship Id="rId9"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9.xml"/><Relationship Id="rId16" Type="http://schemas.openxmlformats.org/officeDocument/2006/relationships/diagramColors" Target="../diagrams/colors6.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2362200"/>
            <a:ext cx="7772400" cy="1828800"/>
          </a:xfrm>
        </p:spPr>
        <p:txBody>
          <a:bodyPr>
            <a:prstTxWarp prst="textPlain">
              <a:avLst/>
            </a:prstTxWarp>
          </a:bodyPr>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بسم الله الرحمن الرحیم</a:t>
            </a:r>
            <a:endParaRPr lang="fa-IR"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از منظر اقتصاد سیاسی</a:t>
            </a:r>
            <a:endParaRPr lang="fa-IR"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از منظر محیط زیست</a:t>
            </a:r>
            <a:endParaRPr lang="fa-IR"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t>با کدام رویکرد باید به ضرورت آزادسازی قیمت‌ها اندیشه کرد؟</a:t>
            </a:r>
            <a:endParaRPr lang="fa-IR" dirty="0"/>
          </a:p>
        </p:txBody>
      </p:sp>
      <p:sp>
        <p:nvSpPr>
          <p:cNvPr id="3" name="Subtitle 2"/>
          <p:cNvSpPr>
            <a:spLocks noGrp="1"/>
          </p:cNvSpPr>
          <p:nvPr>
            <p:ph type="subTitle" idx="1"/>
          </p:nvPr>
        </p:nvSpPr>
        <p:spPr/>
        <p:txBody>
          <a:bodyPr/>
          <a:lstStyle/>
          <a:p>
            <a:endParaRPr lang="fa-I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اقتصاد خرد</a:t>
            </a:r>
            <a:endParaRPr lang="fa-IR" dirty="0"/>
          </a:p>
        </p:txBody>
      </p:sp>
      <p:graphicFrame>
        <p:nvGraphicFramePr>
          <p:cNvPr id="6" name="Content Placeholder 5"/>
          <p:cNvGraphicFramePr>
            <a:graphicFrameLocks noGrp="1"/>
          </p:cNvGraphicFramePr>
          <p:nvPr>
            <p:ph idx="1"/>
          </p:nvPr>
        </p:nvGraphicFramePr>
        <p:xfrm>
          <a:off x="502920" y="533400"/>
          <a:ext cx="8183880" cy="4727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اقتصاد کلان</a:t>
            </a:r>
            <a:endParaRPr lang="fa-IR" dirty="0"/>
          </a:p>
        </p:txBody>
      </p:sp>
      <p:graphicFrame>
        <p:nvGraphicFramePr>
          <p:cNvPr id="4" name="Content Placeholder 3"/>
          <p:cNvGraphicFramePr>
            <a:graphicFrameLocks noGrp="1"/>
          </p:cNvGraphicFramePr>
          <p:nvPr>
            <p:ph idx="1"/>
          </p:nvPr>
        </p:nvGraphicFramePr>
        <p:xfrm>
          <a:off x="502920" y="530352"/>
          <a:ext cx="8183880" cy="4346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اقتصاد سیاسی</a:t>
            </a:r>
            <a:endParaRPr lang="fa-IR"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9" name="Content Placeholder 8"/>
          <p:cNvSpPr>
            <a:spLocks noGrp="1"/>
          </p:cNvSpPr>
          <p:nvPr>
            <p:ph idx="1"/>
          </p:nvPr>
        </p:nvSpPr>
        <p:spPr>
          <a:xfrm>
            <a:off x="457200" y="1219200"/>
            <a:ext cx="8229600" cy="5105400"/>
          </a:xfrm>
        </p:spPr>
        <p:style>
          <a:lnRef idx="1">
            <a:schemeClr val="accent2"/>
          </a:lnRef>
          <a:fillRef idx="2">
            <a:schemeClr val="accent2"/>
          </a:fillRef>
          <a:effectRef idx="1">
            <a:schemeClr val="accent2"/>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justLow">
              <a:buNone/>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 شاخص درآمد نفت از 1341 تا 1353 از 100 به 3523/5 رسیده است.</a:t>
            </a:r>
          </a:p>
          <a:p>
            <a:pPr algn="ctr">
              <a:buNone/>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اما</a:t>
            </a:r>
          </a:p>
          <a:p>
            <a:pPr algn="justLow"/>
            <a:r>
              <a:rPr lang="fa-IR" sz="2400" dirty="0" smtClean="0">
                <a:ln w="12700">
                  <a:solidFill>
                    <a:schemeClr val="tx2">
                      <a:satMod val="155000"/>
                    </a:schemeClr>
                  </a:solidFill>
                  <a:prstDash val="solid"/>
                </a:ln>
                <a:solidFill>
                  <a:schemeClr val="bg2">
                    <a:tint val="85000"/>
                    <a:satMod val="155000"/>
                  </a:schemeClr>
                </a:solidFill>
                <a:cs typeface="B Mitra" pitchFamily="2" charset="-78"/>
              </a:rPr>
              <a:t>“ </a:t>
            </a:r>
            <a:r>
              <a:rPr lang="fa-IR" sz="2800" dirty="0" smtClean="0">
                <a:solidFill>
                  <a:schemeClr val="tx1">
                    <a:lumMod val="95000"/>
                  </a:schemeClr>
                </a:solidFill>
                <a:cs typeface="B Nazanin" pitchFamily="2" charset="-78"/>
              </a:rPr>
              <a:t>اقتصادهای</a:t>
            </a:r>
            <a:r>
              <a:rPr lang="fa-IR" sz="2800" dirty="0" smtClean="0"/>
              <a:t> </a:t>
            </a:r>
            <a:r>
              <a:rPr lang="fa-IR" sz="2800" dirty="0" smtClean="0">
                <a:solidFill>
                  <a:schemeClr val="tx1">
                    <a:lumMod val="95000"/>
                  </a:schemeClr>
                </a:solidFill>
                <a:cs typeface="B Nazanin" pitchFamily="2" charset="-78"/>
              </a:rPr>
              <a:t>تک‌تولیدی علی‌الاصول آسیب‌پذیرند. اگر عدم‌تعادل کلی به‌وجود آید، تعادل‌های جزئی قادر به تصحیح آن نخواهد بود. تا زمانی که درآمد نفتی داریم، می‌توانیم تا هر قدر که کمبود کالا داشته باشیم، برای ارضای تقاضاهای داخلی وارد کنیم، ولی فقط خدا می‌داند که اگر درآمد نفتی ما قطع شود، چه به روزگار این 250 میلیارد حجم پول ما خواهد آمد</a:t>
            </a:r>
            <a:r>
              <a:rPr lang="ar-SA" sz="2800" dirty="0" smtClean="0">
                <a:solidFill>
                  <a:schemeClr val="tx1">
                    <a:lumMod val="95000"/>
                  </a:schemeClr>
                </a:solidFill>
                <a:cs typeface="B Nazanin" pitchFamily="2" charset="-78"/>
              </a:rPr>
              <a:t> ”</a:t>
            </a:r>
            <a:r>
              <a:rPr lang="fa-IR" sz="2800" dirty="0" smtClean="0">
                <a:solidFill>
                  <a:schemeClr val="tx1">
                    <a:lumMod val="95000"/>
                  </a:schemeClr>
                </a:solidFill>
                <a:cs typeface="B Nazanin" pitchFamily="2" charset="-78"/>
              </a:rPr>
              <a:t>. </a:t>
            </a:r>
            <a:endParaRPr lang="en-US" sz="2800" dirty="0" smtClean="0">
              <a:solidFill>
                <a:schemeClr val="tx1">
                  <a:lumMod val="95000"/>
                </a:schemeClr>
              </a:solidFill>
              <a:cs typeface="B Nazanin" pitchFamily="2" charset="-78"/>
            </a:endParaRPr>
          </a:p>
          <a:p>
            <a:pPr algn="justLow"/>
            <a:r>
              <a:rPr lang="fa-IR" sz="2800" dirty="0" smtClean="0">
                <a:ln w="12700">
                  <a:solidFill>
                    <a:schemeClr val="tx2">
                      <a:satMod val="155000"/>
                    </a:schemeClr>
                  </a:solidFill>
                  <a:prstDash val="solid"/>
                </a:ln>
                <a:solidFill>
                  <a:schemeClr val="bg2">
                    <a:tint val="85000"/>
                    <a:satMod val="155000"/>
                  </a:schemeClr>
                </a:solidFill>
                <a:cs typeface="B Mitra" pitchFamily="2" charset="-78"/>
              </a:rPr>
              <a:t>“ </a:t>
            </a:r>
            <a:r>
              <a:rPr lang="fa-IR" sz="2800" dirty="0" smtClean="0">
                <a:solidFill>
                  <a:schemeClr val="tx1">
                    <a:lumMod val="95000"/>
                  </a:schemeClr>
                </a:solidFill>
                <a:cs typeface="B Nazanin" pitchFamily="2" charset="-78"/>
              </a:rPr>
              <a:t>اگر نرخ ارز خیلی ارزان باشد، ممکن است همۀ این سرمایه‌ها برود خارج</a:t>
            </a:r>
            <a:r>
              <a:rPr lang="ar-SA" sz="2800" dirty="0" smtClean="0">
                <a:solidFill>
                  <a:schemeClr val="tx1">
                    <a:lumMod val="95000"/>
                  </a:schemeClr>
                </a:solidFill>
                <a:cs typeface="B Nazanin" pitchFamily="2" charset="-78"/>
              </a:rPr>
              <a:t>”</a:t>
            </a:r>
            <a:r>
              <a:rPr lang="fa-IR" sz="2800" dirty="0" smtClean="0">
                <a:solidFill>
                  <a:schemeClr val="tx1">
                    <a:lumMod val="95000"/>
                  </a:schemeClr>
                </a:solidFill>
                <a:cs typeface="B Nazanin" pitchFamily="2" charset="-78"/>
              </a:rPr>
              <a:t>. </a:t>
            </a:r>
          </a:p>
          <a:p>
            <a:pPr algn="l">
              <a:lnSpc>
                <a:spcPct val="50000"/>
              </a:lnSpc>
              <a:buNone/>
            </a:pPr>
            <a:r>
              <a:rPr lang="fa-IR" sz="1800" b="1" dirty="0" smtClean="0">
                <a:ln w="50800"/>
                <a:solidFill>
                  <a:schemeClr val="tx2">
                    <a:lumMod val="50000"/>
                  </a:schemeClr>
                </a:solidFill>
                <a:effectLst>
                  <a:outerShdw blurRad="38100" dist="38100" dir="2700000" algn="tl">
                    <a:srgbClr val="000000">
                      <a:alpha val="43137"/>
                    </a:srgbClr>
                  </a:outerShdw>
                </a:effectLst>
                <a:latin typeface="+mj-lt"/>
                <a:ea typeface="+mj-ea"/>
                <a:cs typeface="B Mitra" pitchFamily="2" charset="-78"/>
              </a:rPr>
              <a:t>دکتر فرهنگ</a:t>
            </a:r>
          </a:p>
          <a:p>
            <a:pPr algn="l">
              <a:buNone/>
            </a:pPr>
            <a:endParaRPr lang="fa-IR" sz="2800" dirty="0" smtClean="0">
              <a:solidFill>
                <a:schemeClr val="tx1">
                  <a:lumMod val="95000"/>
                </a:schemeClr>
              </a:solidFill>
              <a:cs typeface="B Nazanin" pitchFamily="2" charset="-78"/>
            </a:endParaRPr>
          </a:p>
        </p:txBody>
      </p:sp>
      <p:sp>
        <p:nvSpPr>
          <p:cNvPr id="28" name="Rectangle 6"/>
          <p:cNvSpPr>
            <a:spLocks noGrp="1"/>
          </p:cNvSpPr>
          <p:nvPr>
            <p:ph type="title"/>
          </p:nvPr>
        </p:nvSpPr>
        <p:spPr>
          <a:xfrm>
            <a:off x="457200" y="533400"/>
            <a:ext cx="8229600" cy="1219200"/>
          </a:xfrm>
        </p:spPr>
        <p:txBody>
          <a:bodyPr anchor="ctr" anchorCtr="0">
            <a:normAutofit/>
            <a:scene3d>
              <a:camera prst="orthographicFront"/>
              <a:lightRig rig="balanced" dir="t">
                <a:rot lat="0" lon="0" rev="2100000"/>
              </a:lightRig>
            </a:scene3d>
            <a:sp3d extrusionH="57150" prstMaterial="metal">
              <a:bevelT w="38100" h="25400"/>
              <a:contourClr>
                <a:schemeClr val="bg2"/>
              </a:contourClr>
            </a:sp3d>
          </a:bodyPr>
          <a:lstStyle>
            <a:extLst/>
          </a:lstStyle>
          <a:p>
            <a:pPr algn="ctr"/>
            <a:r>
              <a:rPr lang="fa-IR" sz="3200" b="1" spc="0" dirty="0" smtClean="0">
                <a:ln w="50800"/>
                <a:solidFill>
                  <a:schemeClr val="accent4">
                    <a:lumMod val="40000"/>
                    <a:lumOff val="60000"/>
                  </a:schemeClr>
                </a:solidFill>
                <a:effectLst>
                  <a:outerShdw blurRad="38100" dist="38100" dir="2700000" algn="tl">
                    <a:srgbClr val="000000">
                      <a:alpha val="43137"/>
                    </a:srgbClr>
                  </a:outerShdw>
                </a:effectLst>
                <a:cs typeface="B Mitra" pitchFamily="2" charset="-78"/>
              </a:rPr>
              <a:t>اولین کنگرۀ انجمن اقتصاددانان ایران–</a:t>
            </a:r>
            <a:r>
              <a:rPr lang="fa-IR" sz="3200" b="1" spc="0" dirty="0" smtClean="0">
                <a:ln w="50800"/>
                <a:solidFill>
                  <a:schemeClr val="bg1">
                    <a:shade val="50000"/>
                  </a:schemeClr>
                </a:solidFill>
                <a:effectLst>
                  <a:outerShdw blurRad="38100" dist="38100" dir="2700000" algn="tl">
                    <a:srgbClr val="000000">
                      <a:alpha val="43137"/>
                    </a:srgbClr>
                  </a:outerShdw>
                </a:effectLst>
                <a:cs typeface="B Mitra" pitchFamily="2" charset="-78"/>
              </a:rPr>
              <a:t> </a:t>
            </a:r>
            <a:r>
              <a:rPr lang="fa-IR" sz="3200" b="1" spc="0" dirty="0" smtClean="0">
                <a:ln w="50800"/>
                <a:solidFill>
                  <a:srgbClr val="00B0F0"/>
                </a:solidFill>
                <a:effectLst>
                  <a:outerShdw blurRad="38100" dist="38100" dir="2700000" algn="tl">
                    <a:srgbClr val="000000">
                      <a:alpha val="43137"/>
                    </a:srgbClr>
                  </a:outerShdw>
                </a:effectLst>
                <a:cs typeface="B Mitra" pitchFamily="2" charset="-78"/>
              </a:rPr>
              <a:t>29</a:t>
            </a:r>
            <a:r>
              <a:rPr lang="fa-IR" sz="3200" b="1" spc="0" dirty="0" smtClean="0">
                <a:ln w="50800"/>
                <a:solidFill>
                  <a:schemeClr val="bg1">
                    <a:shade val="50000"/>
                  </a:schemeClr>
                </a:solidFill>
                <a:effectLst>
                  <a:outerShdw blurRad="38100" dist="38100" dir="2700000" algn="tl">
                    <a:srgbClr val="000000">
                      <a:alpha val="43137"/>
                    </a:srgbClr>
                  </a:outerShdw>
                </a:effectLst>
                <a:cs typeface="B Mitra" pitchFamily="2" charset="-78"/>
              </a:rPr>
              <a:t> </a:t>
            </a:r>
            <a:r>
              <a:rPr lang="fa-IR" sz="3200" b="1" spc="0" dirty="0" smtClean="0">
                <a:ln w="50800"/>
                <a:solidFill>
                  <a:srgbClr val="00B0F0"/>
                </a:solidFill>
                <a:effectLst>
                  <a:outerShdw blurRad="38100" dist="38100" dir="2700000" algn="tl">
                    <a:srgbClr val="000000">
                      <a:alpha val="43137"/>
                    </a:srgbClr>
                  </a:outerShdw>
                </a:effectLst>
                <a:cs typeface="B Mitra" pitchFamily="2" charset="-78"/>
              </a:rPr>
              <a:t>دی ماه 1353</a:t>
            </a:r>
            <a:r>
              <a:rPr lang="en-US" sz="3200" b="1" spc="0" dirty="0" smtClean="0">
                <a:ln w="50800"/>
                <a:solidFill>
                  <a:schemeClr val="bg1">
                    <a:shade val="50000"/>
                  </a:schemeClr>
                </a:solidFill>
                <a:effectLst/>
                <a:cs typeface="B Mitra" pitchFamily="2" charset="-78"/>
              </a:rPr>
              <a:t/>
            </a:r>
            <a:br>
              <a:rPr lang="en-US" sz="3200" b="1" spc="0" dirty="0" smtClean="0">
                <a:ln w="50800"/>
                <a:solidFill>
                  <a:schemeClr val="bg1">
                    <a:shade val="50000"/>
                  </a:schemeClr>
                </a:solidFill>
                <a:effectLst/>
                <a:cs typeface="B Mitra" pitchFamily="2" charset="-78"/>
              </a:rPr>
            </a:br>
            <a:endParaRPr lang="en-US" sz="3000" b="1" spc="0" dirty="0">
              <a:ln w="50800"/>
              <a:solidFill>
                <a:schemeClr val="bg1">
                  <a:shade val="50000"/>
                </a:schemeClr>
              </a:solidFill>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1000"/>
                                        <p:tgtEl>
                                          <p:spTgt spid="9">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blinds(horizontal)">
                                      <p:cBhvr>
                                        <p:cTn id="11" dur="1000"/>
                                        <p:tgtEl>
                                          <p:spTgt spid="9">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blinds(horizontal)">
                                      <p:cBhvr>
                                        <p:cTn id="15" dur="1000"/>
                                        <p:tgtEl>
                                          <p:spTgt spid="9">
                                            <p:txEl>
                                              <p:pRg st="2" end="2"/>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blinds(horizontal)">
                                      <p:cBhvr>
                                        <p:cTn id="19" dur="1000"/>
                                        <p:tgtEl>
                                          <p:spTgt spid="9">
                                            <p:txEl>
                                              <p:pRg st="3" end="3"/>
                                            </p:txEl>
                                          </p:spTgt>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blinds(horizontal)">
                                      <p:cBhvr>
                                        <p:cTn id="23"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رویکرد صحیح از دیدگاه علم اقتصاد</a:t>
            </a:r>
            <a:endParaRPr lang="fa-IR"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fa-IR" dirty="0" smtClean="0"/>
              <a:t>برخی موانع تعدیل اقتصادی با توجه به شرایط فعلی کشور </a:t>
            </a:r>
            <a:endParaRPr lang="fa-IR" dirty="0"/>
          </a:p>
        </p:txBody>
      </p:sp>
      <p:sp>
        <p:nvSpPr>
          <p:cNvPr id="3" name="Subtitle 2"/>
          <p:cNvSpPr>
            <a:spLocks noGrp="1"/>
          </p:cNvSpPr>
          <p:nvPr>
            <p:ph type="subTitle" idx="1"/>
          </p:nvPr>
        </p:nvSpPr>
        <p:spPr/>
        <p:txBody>
          <a:bodyPr/>
          <a:lstStyle/>
          <a:p>
            <a:endParaRPr lang="fa-I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پیش‌قراول تعدیل اقتصادی (</a:t>
            </a:r>
            <a:r>
              <a:rPr lang="en-US" dirty="0" smtClean="0"/>
              <a:t>I</a:t>
            </a:r>
            <a:r>
              <a:rPr lang="fa-IR" dirty="0" smtClean="0"/>
              <a:t>)</a:t>
            </a:r>
            <a:endParaRPr lang="en-US" dirty="0"/>
          </a:p>
        </p:txBody>
      </p:sp>
      <p:sp>
        <p:nvSpPr>
          <p:cNvPr id="6" name="Freeform 5"/>
          <p:cNvSpPr/>
          <p:nvPr/>
        </p:nvSpPr>
        <p:spPr>
          <a:xfrm>
            <a:off x="502920" y="743327"/>
            <a:ext cx="6792620" cy="1641600"/>
          </a:xfrm>
          <a:custGeom>
            <a:avLst/>
            <a:gdLst>
              <a:gd name="connsiteX0" fmla="*/ 0 w 6792620"/>
              <a:gd name="connsiteY0" fmla="*/ 164160 h 1641600"/>
              <a:gd name="connsiteX1" fmla="*/ 48082 w 6792620"/>
              <a:gd name="connsiteY1" fmla="*/ 48081 h 1641600"/>
              <a:gd name="connsiteX2" fmla="*/ 164161 w 6792620"/>
              <a:gd name="connsiteY2" fmla="*/ 0 h 1641600"/>
              <a:gd name="connsiteX3" fmla="*/ 6628460 w 6792620"/>
              <a:gd name="connsiteY3" fmla="*/ 0 h 1641600"/>
              <a:gd name="connsiteX4" fmla="*/ 6744539 w 6792620"/>
              <a:gd name="connsiteY4" fmla="*/ 48082 h 1641600"/>
              <a:gd name="connsiteX5" fmla="*/ 6792620 w 6792620"/>
              <a:gd name="connsiteY5" fmla="*/ 164161 h 1641600"/>
              <a:gd name="connsiteX6" fmla="*/ 6792620 w 6792620"/>
              <a:gd name="connsiteY6" fmla="*/ 1477440 h 1641600"/>
              <a:gd name="connsiteX7" fmla="*/ 6744539 w 6792620"/>
              <a:gd name="connsiteY7" fmla="*/ 1593519 h 1641600"/>
              <a:gd name="connsiteX8" fmla="*/ 6628460 w 6792620"/>
              <a:gd name="connsiteY8" fmla="*/ 1641600 h 1641600"/>
              <a:gd name="connsiteX9" fmla="*/ 164160 w 6792620"/>
              <a:gd name="connsiteY9" fmla="*/ 1641600 h 1641600"/>
              <a:gd name="connsiteX10" fmla="*/ 48081 w 6792620"/>
              <a:gd name="connsiteY10" fmla="*/ 1593519 h 1641600"/>
              <a:gd name="connsiteX11" fmla="*/ 0 w 6792620"/>
              <a:gd name="connsiteY11" fmla="*/ 1477440 h 1641600"/>
              <a:gd name="connsiteX12" fmla="*/ 0 w 6792620"/>
              <a:gd name="connsiteY12" fmla="*/ 164160 h 164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92620" h="1641600">
                <a:moveTo>
                  <a:pt x="0" y="164160"/>
                </a:moveTo>
                <a:cubicBezTo>
                  <a:pt x="0" y="120622"/>
                  <a:pt x="17295" y="78867"/>
                  <a:pt x="48082" y="48081"/>
                </a:cubicBezTo>
                <a:cubicBezTo>
                  <a:pt x="78868" y="17295"/>
                  <a:pt x="120623" y="0"/>
                  <a:pt x="164161" y="0"/>
                </a:cubicBezTo>
                <a:lnTo>
                  <a:pt x="6628460" y="0"/>
                </a:lnTo>
                <a:cubicBezTo>
                  <a:pt x="6671998" y="0"/>
                  <a:pt x="6713753" y="17295"/>
                  <a:pt x="6744539" y="48082"/>
                </a:cubicBezTo>
                <a:cubicBezTo>
                  <a:pt x="6775325" y="78868"/>
                  <a:pt x="6792620" y="120623"/>
                  <a:pt x="6792620" y="164161"/>
                </a:cubicBezTo>
                <a:lnTo>
                  <a:pt x="6792620" y="1477440"/>
                </a:lnTo>
                <a:cubicBezTo>
                  <a:pt x="6792620" y="1520978"/>
                  <a:pt x="6775325" y="1562733"/>
                  <a:pt x="6744539" y="1593519"/>
                </a:cubicBezTo>
                <a:cubicBezTo>
                  <a:pt x="6713753" y="1624305"/>
                  <a:pt x="6671998" y="1641600"/>
                  <a:pt x="6628460" y="1641600"/>
                </a:cubicBezTo>
                <a:lnTo>
                  <a:pt x="164160" y="1641600"/>
                </a:lnTo>
                <a:cubicBezTo>
                  <a:pt x="120622" y="1641600"/>
                  <a:pt x="78867" y="1624305"/>
                  <a:pt x="48081" y="1593519"/>
                </a:cubicBezTo>
                <a:cubicBezTo>
                  <a:pt x="17295" y="1562733"/>
                  <a:pt x="0" y="1520978"/>
                  <a:pt x="0" y="1477440"/>
                </a:cubicBezTo>
                <a:lnTo>
                  <a:pt x="0" y="16416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70256" tIns="270256" rIns="270256" bIns="691980" numCol="1" spcCol="1270" anchor="t" anchorCtr="0">
            <a:noAutofit/>
          </a:bodyPr>
          <a:lstStyle/>
          <a:p>
            <a:pPr lvl="0" algn="ctr" defTabSz="1689100" rtl="1">
              <a:lnSpc>
                <a:spcPct val="110000"/>
              </a:lnSpc>
              <a:spcBef>
                <a:spcPct val="0"/>
              </a:spcBef>
              <a:spcAft>
                <a:spcPct val="35000"/>
              </a:spcAft>
            </a:pPr>
            <a:r>
              <a:rPr lang="fa-IR" sz="3800" kern="1200" dirty="0" smtClean="0"/>
              <a:t>پارادایم اقتصادی دولت چیست؟</a:t>
            </a:r>
            <a:endParaRPr lang="fa-IR" sz="3800" kern="1200" dirty="0"/>
          </a:p>
        </p:txBody>
      </p:sp>
      <p:sp>
        <p:nvSpPr>
          <p:cNvPr id="7" name="Freeform 6"/>
          <p:cNvSpPr/>
          <p:nvPr/>
        </p:nvSpPr>
        <p:spPr>
          <a:xfrm>
            <a:off x="1894179" y="1837727"/>
            <a:ext cx="6792620" cy="2667600"/>
          </a:xfrm>
          <a:custGeom>
            <a:avLst/>
            <a:gdLst>
              <a:gd name="connsiteX0" fmla="*/ 0 w 6792620"/>
              <a:gd name="connsiteY0" fmla="*/ 266760 h 2667600"/>
              <a:gd name="connsiteX1" fmla="*/ 78132 w 6792620"/>
              <a:gd name="connsiteY1" fmla="*/ 78132 h 2667600"/>
              <a:gd name="connsiteX2" fmla="*/ 266760 w 6792620"/>
              <a:gd name="connsiteY2" fmla="*/ 0 h 2667600"/>
              <a:gd name="connsiteX3" fmla="*/ 6525860 w 6792620"/>
              <a:gd name="connsiteY3" fmla="*/ 0 h 2667600"/>
              <a:gd name="connsiteX4" fmla="*/ 6714488 w 6792620"/>
              <a:gd name="connsiteY4" fmla="*/ 78132 h 2667600"/>
              <a:gd name="connsiteX5" fmla="*/ 6792620 w 6792620"/>
              <a:gd name="connsiteY5" fmla="*/ 266760 h 2667600"/>
              <a:gd name="connsiteX6" fmla="*/ 6792620 w 6792620"/>
              <a:gd name="connsiteY6" fmla="*/ 2400840 h 2667600"/>
              <a:gd name="connsiteX7" fmla="*/ 6714488 w 6792620"/>
              <a:gd name="connsiteY7" fmla="*/ 2589468 h 2667600"/>
              <a:gd name="connsiteX8" fmla="*/ 6525860 w 6792620"/>
              <a:gd name="connsiteY8" fmla="*/ 2667600 h 2667600"/>
              <a:gd name="connsiteX9" fmla="*/ 266760 w 6792620"/>
              <a:gd name="connsiteY9" fmla="*/ 2667600 h 2667600"/>
              <a:gd name="connsiteX10" fmla="*/ 78132 w 6792620"/>
              <a:gd name="connsiteY10" fmla="*/ 2589468 h 2667600"/>
              <a:gd name="connsiteX11" fmla="*/ 0 w 6792620"/>
              <a:gd name="connsiteY11" fmla="*/ 2400840 h 2667600"/>
              <a:gd name="connsiteX12" fmla="*/ 0 w 6792620"/>
              <a:gd name="connsiteY12" fmla="*/ 266760 h 266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92620" h="2667600">
                <a:moveTo>
                  <a:pt x="0" y="266760"/>
                </a:moveTo>
                <a:cubicBezTo>
                  <a:pt x="0" y="196011"/>
                  <a:pt x="28105" y="128159"/>
                  <a:pt x="78132" y="78132"/>
                </a:cubicBezTo>
                <a:cubicBezTo>
                  <a:pt x="128159" y="28105"/>
                  <a:pt x="196011" y="0"/>
                  <a:pt x="266760" y="0"/>
                </a:cubicBezTo>
                <a:lnTo>
                  <a:pt x="6525860" y="0"/>
                </a:lnTo>
                <a:cubicBezTo>
                  <a:pt x="6596609" y="0"/>
                  <a:pt x="6664461" y="28105"/>
                  <a:pt x="6714488" y="78132"/>
                </a:cubicBezTo>
                <a:cubicBezTo>
                  <a:pt x="6764515" y="128159"/>
                  <a:pt x="6792620" y="196011"/>
                  <a:pt x="6792620" y="266760"/>
                </a:cubicBezTo>
                <a:lnTo>
                  <a:pt x="6792620" y="2400840"/>
                </a:lnTo>
                <a:cubicBezTo>
                  <a:pt x="6792620" y="2471589"/>
                  <a:pt x="6764515" y="2539441"/>
                  <a:pt x="6714488" y="2589468"/>
                </a:cubicBezTo>
                <a:cubicBezTo>
                  <a:pt x="6664461" y="2639495"/>
                  <a:pt x="6596609" y="2667600"/>
                  <a:pt x="6525860" y="2667600"/>
                </a:cubicBezTo>
                <a:lnTo>
                  <a:pt x="266760" y="2667600"/>
                </a:lnTo>
                <a:cubicBezTo>
                  <a:pt x="196011" y="2667600"/>
                  <a:pt x="128159" y="2639495"/>
                  <a:pt x="78132" y="2589468"/>
                </a:cubicBezTo>
                <a:cubicBezTo>
                  <a:pt x="28105" y="2539441"/>
                  <a:pt x="0" y="2471589"/>
                  <a:pt x="0" y="2400840"/>
                </a:cubicBezTo>
                <a:lnTo>
                  <a:pt x="0" y="26676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7267" tIns="277267" rIns="277267" bIns="277267" numCol="1" spcCol="1270" anchor="t" anchorCtr="0">
            <a:noAutofit/>
          </a:bodyPr>
          <a:lstStyle/>
          <a:p>
            <a:pPr marL="285750" lvl="1" indent="-285750" algn="r" defTabSz="1244600" rtl="1">
              <a:lnSpc>
                <a:spcPct val="110000"/>
              </a:lnSpc>
              <a:spcBef>
                <a:spcPct val="0"/>
              </a:spcBef>
              <a:spcAft>
                <a:spcPct val="15000"/>
              </a:spcAft>
              <a:buChar char="••"/>
            </a:pPr>
            <a:r>
              <a:rPr lang="fa-IR" sz="2800" kern="1200" dirty="0" smtClean="0">
                <a:cs typeface="B Mitra" pitchFamily="2" charset="-78"/>
              </a:rPr>
              <a:t>آیا دولت اساساً به اقتصاد رقابتی اعتقاد دارد؟</a:t>
            </a:r>
            <a:endParaRPr lang="fa-IR" sz="2800" kern="1200" dirty="0">
              <a:cs typeface="B Mitra" pitchFamily="2" charset="-78"/>
            </a:endParaRPr>
          </a:p>
          <a:p>
            <a:pPr marL="285750" lvl="1" indent="-285750" algn="r" defTabSz="1244600" rtl="1">
              <a:lnSpc>
                <a:spcPct val="110000"/>
              </a:lnSpc>
              <a:spcBef>
                <a:spcPct val="0"/>
              </a:spcBef>
              <a:spcAft>
                <a:spcPct val="15000"/>
              </a:spcAft>
              <a:buChar char="••"/>
            </a:pPr>
            <a:r>
              <a:rPr lang="fa-IR" sz="2800" kern="1200" dirty="0" smtClean="0">
                <a:cs typeface="B Mitra" pitchFamily="2" charset="-78"/>
              </a:rPr>
              <a:t>آیا دولت واقعاً به سمت آزادسازی گام برمی‌دارد؟</a:t>
            </a:r>
            <a:endParaRPr lang="en-US" sz="2800" kern="1200" dirty="0">
              <a:cs typeface="B Mitra" pitchFamily="2" charset="-78"/>
            </a:endParaRPr>
          </a:p>
          <a:p>
            <a:pPr marL="285750" lvl="1" indent="-285750" algn="r" defTabSz="1244600" rtl="1">
              <a:lnSpc>
                <a:spcPct val="110000"/>
              </a:lnSpc>
              <a:spcBef>
                <a:spcPct val="0"/>
              </a:spcBef>
              <a:spcAft>
                <a:spcPct val="15000"/>
              </a:spcAft>
              <a:buChar char="••"/>
            </a:pPr>
            <a:r>
              <a:rPr lang="fa-IR" sz="2800" kern="1200" dirty="0" smtClean="0">
                <a:cs typeface="B Mitra" pitchFamily="2" charset="-78"/>
              </a:rPr>
              <a:t>آیا دولت حقوق و آزادی‌های فردی را به رسمیت می‌شناسد؟</a:t>
            </a:r>
            <a:endParaRPr lang="fa-IR" sz="2800" kern="1200" dirty="0">
              <a:cs typeface="B Mitra" pitchFamily="2" charset="-78"/>
            </a:endParaRPr>
          </a:p>
          <a:p>
            <a:pPr marL="285750" lvl="1" indent="-285750" algn="r" defTabSz="1244600" rtl="1">
              <a:lnSpc>
                <a:spcPct val="110000"/>
              </a:lnSpc>
              <a:spcBef>
                <a:spcPct val="0"/>
              </a:spcBef>
              <a:spcAft>
                <a:spcPct val="15000"/>
              </a:spcAft>
              <a:buChar char="••"/>
            </a:pPr>
            <a:r>
              <a:rPr lang="fa-IR" sz="2800" kern="1200" dirty="0" smtClean="0">
                <a:cs typeface="B Mitra" pitchFamily="2" charset="-78"/>
              </a:rPr>
              <a:t>آیا اساساً دولت به مبانی اقتصاد بازار معتقد است؟</a:t>
            </a:r>
            <a:endParaRPr lang="en-US" sz="2800" kern="12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3"/>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2142194"/>
            <a:ext cx="7772400" cy="2506006"/>
          </a:xfrm>
        </p:spPr>
        <p:txBody>
          <a:bodyPr>
            <a:noAutofit/>
          </a:bodyPr>
          <a:lstStyle/>
          <a:p>
            <a:pPr algn="ctr"/>
            <a:r>
              <a:rPr lang="fa-I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
            </a:r>
            <a:br>
              <a:rPr lang="fa-I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br>
            <a:r>
              <a:rPr lang="fa-IR"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a-IR"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a-IR"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a-IR"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a-IR"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a-IR"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a-I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اثرات طرح هدفمند‌کردن یارانه‌ها</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
            </a:r>
            <a:b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br>
            <a:r>
              <a:rPr lang="fa-I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بر</a:t>
            </a:r>
            <a:br>
              <a:rPr lang="fa-I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br>
            <a:r>
              <a:rPr lang="fa-I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بازار سرمایۀ ایران</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
            </a:r>
            <a:b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b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t/>
            </a:r>
            <a:b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rPr>
            </a:br>
            <a:endParaRPr lang="fa-I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Bardiya" pitchFamily="2" charset="-78"/>
            </a:endParaRPr>
          </a:p>
        </p:txBody>
      </p:sp>
      <p:sp>
        <p:nvSpPr>
          <p:cNvPr id="3" name="Subtitle 2"/>
          <p:cNvSpPr>
            <a:spLocks noGrp="1"/>
          </p:cNvSpPr>
          <p:nvPr>
            <p:ph type="subTitle" idx="1"/>
          </p:nvPr>
        </p:nvSpPr>
        <p:spPr>
          <a:xfrm>
            <a:off x="685800" y="3837432"/>
            <a:ext cx="7772400" cy="2029968"/>
          </a:xfrm>
        </p:spPr>
        <p:txBody>
          <a:bodyPr>
            <a:normAutofit/>
          </a:bodyPr>
          <a:lstStyle/>
          <a:p>
            <a:pPr algn="ctr">
              <a:lnSpc>
                <a:spcPct val="50000"/>
              </a:lnSpc>
            </a:pPr>
            <a:endPar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Bardiya" pitchFamily="2" charset="-78"/>
            </a:endParaRPr>
          </a:p>
          <a:p>
            <a:pPr algn="ctr">
              <a:lnSpc>
                <a:spcPct val="50000"/>
              </a:lnSpc>
            </a:pPr>
            <a:endParaRPr lang="fa-IR" sz="24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a:ea typeface="+mj-ea"/>
              <a:cs typeface="B Bardiya" pitchFamily="2" charset="-78"/>
            </a:endParaRPr>
          </a:p>
          <a:p>
            <a:pPr algn="ctr">
              <a:lnSpc>
                <a:spcPct val="50000"/>
              </a:lnSpc>
            </a:pPr>
            <a:r>
              <a:rPr lang="fa-IR" sz="24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a:ea typeface="+mj-ea"/>
                <a:cs typeface="B Bardiya" pitchFamily="2" charset="-78"/>
              </a:rPr>
              <a:t>حسین عبده تبریزی</a:t>
            </a:r>
          </a:p>
          <a:p>
            <a:pPr algn="ctr">
              <a:lnSpc>
                <a:spcPct val="50000"/>
              </a:lnSpc>
            </a:pPr>
            <a:endParaRPr lang="fa-IR" sz="24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a:ea typeface="+mj-ea"/>
              <a:cs typeface="B Bardiya" pitchFamily="2" charset="-78"/>
            </a:endParaRPr>
          </a:p>
          <a:p>
            <a:pPr algn="ctr">
              <a:lnSpc>
                <a:spcPct val="50000"/>
              </a:lnSpc>
            </a:pPr>
            <a:r>
              <a:rPr lang="fa-IR" sz="24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a:ea typeface="+mj-ea"/>
                <a:cs typeface="B Bardiya" pitchFamily="2" charset="-78"/>
              </a:rPr>
              <a:t>میثم رادپور</a:t>
            </a:r>
          </a:p>
          <a:p>
            <a:pPr algn="ctr">
              <a:lnSpc>
                <a:spcPct val="50000"/>
              </a:lnSpc>
            </a:pPr>
            <a:endParaRPr lang="fa-IR" sz="24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a:ea typeface="+mj-ea"/>
              <a:cs typeface="B Bardiya" pitchFamily="2" charset="-78"/>
            </a:endParaRPr>
          </a:p>
          <a:p>
            <a:pPr algn="ctr">
              <a:lnSpc>
                <a:spcPct val="50000"/>
              </a:lnSpc>
            </a:pPr>
            <a:endPar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Bardiya" pitchFamily="2" charset="-78"/>
            </a:endParaRPr>
          </a:p>
        </p:txBody>
      </p:sp>
      <p:sp>
        <p:nvSpPr>
          <p:cNvPr id="4" name="TextBox 3"/>
          <p:cNvSpPr txBox="1"/>
          <p:nvPr/>
        </p:nvSpPr>
        <p:spPr>
          <a:xfrm>
            <a:off x="5105400" y="5253335"/>
            <a:ext cx="3756400" cy="461665"/>
          </a:xfrm>
          <a:prstGeom prst="rect">
            <a:avLst/>
          </a:prstGeom>
          <a:noFill/>
        </p:spPr>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Elham" pitchFamily="2" charset="-78"/>
              </a:rPr>
              <a:t>12 اسفند ماه 1388 – تهران</a:t>
            </a:r>
            <a:endPar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Elham" pitchFamily="2" charset="-78"/>
            </a:endParaRPr>
          </a:p>
        </p:txBody>
      </p:sp>
      <p:sp>
        <p:nvSpPr>
          <p:cNvPr id="5" name="TextBox 4"/>
          <p:cNvSpPr txBox="1"/>
          <p:nvPr/>
        </p:nvSpPr>
        <p:spPr>
          <a:xfrm>
            <a:off x="1981200" y="838200"/>
            <a:ext cx="5562600" cy="369332"/>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a-IR" b="1" dirty="0" smtClean="0">
                <a:ln/>
                <a:solidFill>
                  <a:schemeClr val="accent3"/>
                </a:solidFill>
              </a:rPr>
              <a:t>اولین کنفرانس ملی</a:t>
            </a:r>
            <a:endParaRPr lang="en-US" b="1" dirty="0">
              <a:ln/>
              <a:solidFill>
                <a:schemeClr val="accent3"/>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پیش‌قراول تعدیل اقتصادی (</a:t>
            </a:r>
            <a:r>
              <a:rPr lang="en-US" dirty="0" smtClean="0"/>
              <a:t>II</a:t>
            </a:r>
            <a:r>
              <a:rPr lang="fa-IR" dirty="0" smtClean="0"/>
              <a:t>)</a:t>
            </a:r>
            <a:endParaRPr lang="fa-IR" dirty="0"/>
          </a:p>
        </p:txBody>
      </p:sp>
      <p:graphicFrame>
        <p:nvGraphicFramePr>
          <p:cNvPr id="5" name="Content Placeholder 4"/>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نقش شرایط سیاسی و مناسبات</a:t>
            </a:r>
            <a:r>
              <a:rPr lang="fa-IR" dirty="0" smtClean="0">
                <a:cs typeface="B Mitra" pitchFamily="2" charset="-78"/>
              </a:rPr>
              <a:t> </a:t>
            </a:r>
            <a:r>
              <a:rPr lang="fa-IR" dirty="0" smtClean="0"/>
              <a:t>بین‌المللی (</a:t>
            </a:r>
            <a:r>
              <a:rPr lang="en-US" dirty="0" smtClean="0"/>
              <a:t>II</a:t>
            </a:r>
            <a:r>
              <a:rPr lang="fa-IR" dirty="0" smtClean="0"/>
              <a:t>)</a:t>
            </a:r>
            <a:endParaRPr lang="fa-IR" dirty="0"/>
          </a:p>
        </p:txBody>
      </p:sp>
      <p:sp>
        <p:nvSpPr>
          <p:cNvPr id="12" name="Freeform 11"/>
          <p:cNvSpPr/>
          <p:nvPr/>
        </p:nvSpPr>
        <p:spPr>
          <a:xfrm>
            <a:off x="502920" y="690624"/>
            <a:ext cx="8183880" cy="721019"/>
          </a:xfrm>
          <a:custGeom>
            <a:avLst/>
            <a:gdLst>
              <a:gd name="connsiteX0" fmla="*/ 0 w 8183880"/>
              <a:gd name="connsiteY0" fmla="*/ 120172 h 721019"/>
              <a:gd name="connsiteX1" fmla="*/ 35198 w 8183880"/>
              <a:gd name="connsiteY1" fmla="*/ 35198 h 721019"/>
              <a:gd name="connsiteX2" fmla="*/ 120173 w 8183880"/>
              <a:gd name="connsiteY2" fmla="*/ 1 h 721019"/>
              <a:gd name="connsiteX3" fmla="*/ 8063708 w 8183880"/>
              <a:gd name="connsiteY3" fmla="*/ 0 h 721019"/>
              <a:gd name="connsiteX4" fmla="*/ 8148682 w 8183880"/>
              <a:gd name="connsiteY4" fmla="*/ 35198 h 721019"/>
              <a:gd name="connsiteX5" fmla="*/ 8183879 w 8183880"/>
              <a:gd name="connsiteY5" fmla="*/ 120173 h 721019"/>
              <a:gd name="connsiteX6" fmla="*/ 8183880 w 8183880"/>
              <a:gd name="connsiteY6" fmla="*/ 600847 h 721019"/>
              <a:gd name="connsiteX7" fmla="*/ 8148682 w 8183880"/>
              <a:gd name="connsiteY7" fmla="*/ 685821 h 721019"/>
              <a:gd name="connsiteX8" fmla="*/ 8063708 w 8183880"/>
              <a:gd name="connsiteY8" fmla="*/ 721019 h 721019"/>
              <a:gd name="connsiteX9" fmla="*/ 120172 w 8183880"/>
              <a:gd name="connsiteY9" fmla="*/ 721019 h 721019"/>
              <a:gd name="connsiteX10" fmla="*/ 35198 w 8183880"/>
              <a:gd name="connsiteY10" fmla="*/ 685821 h 721019"/>
              <a:gd name="connsiteX11" fmla="*/ 1 w 8183880"/>
              <a:gd name="connsiteY11" fmla="*/ 600846 h 721019"/>
              <a:gd name="connsiteX12" fmla="*/ 0 w 8183880"/>
              <a:gd name="connsiteY12" fmla="*/ 120172 h 72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80" h="721019">
                <a:moveTo>
                  <a:pt x="0" y="120172"/>
                </a:moveTo>
                <a:cubicBezTo>
                  <a:pt x="0" y="88300"/>
                  <a:pt x="12661" y="57734"/>
                  <a:pt x="35198" y="35198"/>
                </a:cubicBezTo>
                <a:cubicBezTo>
                  <a:pt x="57735" y="12661"/>
                  <a:pt x="88301" y="1"/>
                  <a:pt x="120173" y="1"/>
                </a:cubicBezTo>
                <a:lnTo>
                  <a:pt x="8063708" y="0"/>
                </a:lnTo>
                <a:cubicBezTo>
                  <a:pt x="8095580" y="0"/>
                  <a:pt x="8126146" y="12661"/>
                  <a:pt x="8148682" y="35198"/>
                </a:cubicBezTo>
                <a:cubicBezTo>
                  <a:pt x="8171219" y="57735"/>
                  <a:pt x="8183879" y="88301"/>
                  <a:pt x="8183879" y="120173"/>
                </a:cubicBezTo>
                <a:cubicBezTo>
                  <a:pt x="8183879" y="280398"/>
                  <a:pt x="8183880" y="440622"/>
                  <a:pt x="8183880" y="600847"/>
                </a:cubicBezTo>
                <a:cubicBezTo>
                  <a:pt x="8183880" y="632719"/>
                  <a:pt x="8171219" y="663285"/>
                  <a:pt x="8148682" y="685821"/>
                </a:cubicBezTo>
                <a:cubicBezTo>
                  <a:pt x="8126145" y="708358"/>
                  <a:pt x="8095579" y="721019"/>
                  <a:pt x="8063708" y="721019"/>
                </a:cubicBezTo>
                <a:lnTo>
                  <a:pt x="120172" y="721019"/>
                </a:lnTo>
                <a:cubicBezTo>
                  <a:pt x="88300" y="721019"/>
                  <a:pt x="57734" y="708358"/>
                  <a:pt x="35198" y="685821"/>
                </a:cubicBezTo>
                <a:cubicBezTo>
                  <a:pt x="12661" y="663284"/>
                  <a:pt x="0" y="632718"/>
                  <a:pt x="1" y="600846"/>
                </a:cubicBezTo>
                <a:cubicBezTo>
                  <a:pt x="1" y="440621"/>
                  <a:pt x="0" y="280397"/>
                  <a:pt x="0" y="120172"/>
                </a:cubicBezTo>
                <a:close/>
              </a:path>
            </a:pathLst>
          </a:custGeom>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4727" tIns="84727" rIns="84727" bIns="84727" numCol="1" spcCol="1270" anchor="ctr" anchorCtr="0">
            <a:noAutofit/>
          </a:bodyPr>
          <a:lstStyle/>
          <a:p>
            <a:pPr lvl="0" algn="ctr" defTabSz="577850" rtl="1">
              <a:lnSpc>
                <a:spcPct val="90000"/>
              </a:lnSpc>
              <a:spcBef>
                <a:spcPct val="0"/>
              </a:spcBef>
              <a:spcAft>
                <a:spcPct val="35000"/>
              </a:spcAft>
            </a:pPr>
            <a:r>
              <a:rPr lang="fa-IR" sz="1300" b="1" kern="1200" dirty="0" smtClean="0"/>
              <a:t>آیا دولت مجبور است در شرایط فعلی سیاسی-اجتماعی کشور چنین اصلاحات اقتصادی پیچیده و حساسی را انجام دهد؟</a:t>
            </a:r>
            <a:endParaRPr lang="fa-IR" sz="1300" kern="1200" dirty="0"/>
          </a:p>
        </p:txBody>
      </p:sp>
      <p:sp>
        <p:nvSpPr>
          <p:cNvPr id="13" name="Freeform 12"/>
          <p:cNvSpPr/>
          <p:nvPr/>
        </p:nvSpPr>
        <p:spPr>
          <a:xfrm>
            <a:off x="502920" y="1449083"/>
            <a:ext cx="8183880" cy="3356963"/>
          </a:xfrm>
          <a:custGeom>
            <a:avLst/>
            <a:gdLst>
              <a:gd name="connsiteX0" fmla="*/ 0 w 8183880"/>
              <a:gd name="connsiteY0" fmla="*/ 559505 h 3356963"/>
              <a:gd name="connsiteX1" fmla="*/ 163876 w 8183880"/>
              <a:gd name="connsiteY1" fmla="*/ 163875 h 3356963"/>
              <a:gd name="connsiteX2" fmla="*/ 559506 w 8183880"/>
              <a:gd name="connsiteY2" fmla="*/ 0 h 3356963"/>
              <a:gd name="connsiteX3" fmla="*/ 7624375 w 8183880"/>
              <a:gd name="connsiteY3" fmla="*/ 0 h 3356963"/>
              <a:gd name="connsiteX4" fmla="*/ 8020005 w 8183880"/>
              <a:gd name="connsiteY4" fmla="*/ 163876 h 3356963"/>
              <a:gd name="connsiteX5" fmla="*/ 8183880 w 8183880"/>
              <a:gd name="connsiteY5" fmla="*/ 559506 h 3356963"/>
              <a:gd name="connsiteX6" fmla="*/ 8183880 w 8183880"/>
              <a:gd name="connsiteY6" fmla="*/ 2797458 h 3356963"/>
              <a:gd name="connsiteX7" fmla="*/ 8020005 w 8183880"/>
              <a:gd name="connsiteY7" fmla="*/ 3193088 h 3356963"/>
              <a:gd name="connsiteX8" fmla="*/ 7624375 w 8183880"/>
              <a:gd name="connsiteY8" fmla="*/ 3356963 h 3356963"/>
              <a:gd name="connsiteX9" fmla="*/ 559505 w 8183880"/>
              <a:gd name="connsiteY9" fmla="*/ 3356963 h 3356963"/>
              <a:gd name="connsiteX10" fmla="*/ 163875 w 8183880"/>
              <a:gd name="connsiteY10" fmla="*/ 3193087 h 3356963"/>
              <a:gd name="connsiteX11" fmla="*/ 0 w 8183880"/>
              <a:gd name="connsiteY11" fmla="*/ 2797457 h 3356963"/>
              <a:gd name="connsiteX12" fmla="*/ 0 w 8183880"/>
              <a:gd name="connsiteY12" fmla="*/ 559505 h 335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80" h="3356963">
                <a:moveTo>
                  <a:pt x="0" y="559505"/>
                </a:moveTo>
                <a:cubicBezTo>
                  <a:pt x="0" y="411115"/>
                  <a:pt x="58948" y="268803"/>
                  <a:pt x="163876" y="163875"/>
                </a:cubicBezTo>
                <a:cubicBezTo>
                  <a:pt x="268804" y="58948"/>
                  <a:pt x="411116" y="0"/>
                  <a:pt x="559506" y="0"/>
                </a:cubicBezTo>
                <a:lnTo>
                  <a:pt x="7624375" y="0"/>
                </a:lnTo>
                <a:cubicBezTo>
                  <a:pt x="7772765" y="0"/>
                  <a:pt x="7915077" y="58948"/>
                  <a:pt x="8020005" y="163876"/>
                </a:cubicBezTo>
                <a:cubicBezTo>
                  <a:pt x="8124932" y="268804"/>
                  <a:pt x="8183880" y="411116"/>
                  <a:pt x="8183880" y="559506"/>
                </a:cubicBezTo>
                <a:lnTo>
                  <a:pt x="8183880" y="2797458"/>
                </a:lnTo>
                <a:cubicBezTo>
                  <a:pt x="8183880" y="2945848"/>
                  <a:pt x="8124932" y="3088160"/>
                  <a:pt x="8020005" y="3193088"/>
                </a:cubicBezTo>
                <a:cubicBezTo>
                  <a:pt x="7915077" y="3298016"/>
                  <a:pt x="7772765" y="3356963"/>
                  <a:pt x="7624375" y="3356963"/>
                </a:cubicBezTo>
                <a:lnTo>
                  <a:pt x="559505" y="3356963"/>
                </a:lnTo>
                <a:cubicBezTo>
                  <a:pt x="411115" y="3356963"/>
                  <a:pt x="268803" y="3298015"/>
                  <a:pt x="163875" y="3193087"/>
                </a:cubicBezTo>
                <a:cubicBezTo>
                  <a:pt x="58948" y="3088159"/>
                  <a:pt x="0" y="2945847"/>
                  <a:pt x="0" y="2797457"/>
                </a:cubicBezTo>
                <a:lnTo>
                  <a:pt x="0" y="559505"/>
                </a:lnTo>
                <a:close/>
              </a:path>
            </a:pathLst>
          </a:custGeom>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13403" tIns="213403" rIns="213403" bIns="213403" numCol="1" spcCol="1270" anchor="ctr" anchorCtr="0">
            <a:noAutofit/>
          </a:bodyPr>
          <a:lstStyle/>
          <a:p>
            <a:pPr lvl="0" algn="justLow" defTabSz="577850">
              <a:lnSpc>
                <a:spcPct val="90000"/>
              </a:lnSpc>
              <a:spcBef>
                <a:spcPct val="0"/>
              </a:spcBef>
              <a:spcAft>
                <a:spcPct val="35000"/>
              </a:spcAft>
            </a:pPr>
            <a:r>
              <a:rPr lang="fa-IR" kern="1200" dirty="0" smtClean="0">
                <a:latin typeface="Arial Unicode MS" pitchFamily="34" charset="-128"/>
                <a:ea typeface="Arial Unicode MS" pitchFamily="34" charset="-128"/>
                <a:cs typeface="Arial Unicode MS" pitchFamily="34" charset="-128"/>
              </a:rPr>
              <a:t>خیر، مجبور نیست. اصلا در اقتصاد غیرممکن نداریم. یک اتفاق فیزیکی نیست که بگوییم غیرممکن است، بلکه هر سیاستی هزینۀ متناسب با خودش را دارد. الان یارانۀ انرژی فشار زیادی روی تراز پرداخت‌ها و بودجه می‌آورد و شرایط رکود تورمی ایجاد می‌کند. </a:t>
            </a:r>
            <a:r>
              <a:rPr lang="fa-IR" dirty="0" smtClean="0"/>
              <a:t>این‌که </a:t>
            </a:r>
            <a:r>
              <a:rPr lang="fa-IR" kern="1200" dirty="0" smtClean="0">
                <a:latin typeface="Arial Unicode MS" pitchFamily="34" charset="-128"/>
                <a:ea typeface="Arial Unicode MS" pitchFamily="34" charset="-128"/>
                <a:cs typeface="Arial Unicode MS" pitchFamily="34" charset="-128"/>
              </a:rPr>
              <a:t>به چه میزان نسبت به رکود تورمی حساسیت وجود دارد که ادامۀ شرایط نامطلوب فعلی را ناممکن می‌کند، معلوم نیست و اصلا نمی‌توان چنین نقطه‌ای را برآورد کرد. آنچه در توضیح شرایط فعلی نظام یارانه‌ها می‌توان گفت این است که تداوم آن نسبت به قبل دشوارتر شده. طبیعی است که سال به سال ادامه این شرایط دشوارتر می‌شود ولی اجرای آن را ناممکن نمی‌کند. اصلاح قیمت‌ها اگر 10 سال پیش انجام می‌شد، هزینه‌های کمتری در برداشت و اگر 10 سال دیگر انجام گیرد، هزینه‌هایش خیلی بیشتر خواهد بود ولی در هر مقطعی می‌توان این اصلاحات را انجام داد. بنابراین، شرایط ناممکنی به وجود نیامده که دولت مجبور باشد از سال آینده قیمت‌ حامل‌های انرژی را اصلاح کند.</a:t>
            </a:r>
            <a:endParaRPr lang="fa-IR" kern="1200" dirty="0">
              <a:latin typeface="Arial Unicode MS" pitchFamily="34" charset="-128"/>
              <a:ea typeface="Arial Unicode MS" pitchFamily="34" charset="-128"/>
              <a:cs typeface="Arial Unicode MS" pitchFamily="34" charset="-128"/>
            </a:endParaRPr>
          </a:p>
        </p:txBody>
      </p:sp>
      <p:sp>
        <p:nvSpPr>
          <p:cNvPr id="14" name="Freeform 13"/>
          <p:cNvSpPr/>
          <p:nvPr/>
        </p:nvSpPr>
        <p:spPr>
          <a:xfrm>
            <a:off x="502920" y="4806047"/>
            <a:ext cx="8183880" cy="215280"/>
          </a:xfrm>
          <a:custGeom>
            <a:avLst/>
            <a:gdLst>
              <a:gd name="connsiteX0" fmla="*/ 0 w 8183880"/>
              <a:gd name="connsiteY0" fmla="*/ 0 h 215280"/>
              <a:gd name="connsiteX1" fmla="*/ 8183880 w 8183880"/>
              <a:gd name="connsiteY1" fmla="*/ 0 h 215280"/>
              <a:gd name="connsiteX2" fmla="*/ 8183880 w 8183880"/>
              <a:gd name="connsiteY2" fmla="*/ 215280 h 215280"/>
              <a:gd name="connsiteX3" fmla="*/ 0 w 8183880"/>
              <a:gd name="connsiteY3" fmla="*/ 215280 h 215280"/>
              <a:gd name="connsiteX4" fmla="*/ 0 w 8183880"/>
              <a:gd name="connsiteY4" fmla="*/ 0 h 215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3880" h="215280">
                <a:moveTo>
                  <a:pt x="0" y="0"/>
                </a:moveTo>
                <a:lnTo>
                  <a:pt x="8183880" y="0"/>
                </a:lnTo>
                <a:lnTo>
                  <a:pt x="8183880" y="215280"/>
                </a:lnTo>
                <a:lnTo>
                  <a:pt x="0" y="2152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9838" tIns="16510" rIns="92456" bIns="16510" numCol="1" spcCol="1270" anchor="t" anchorCtr="0">
            <a:noAutofit/>
          </a:bodyPr>
          <a:lstStyle/>
          <a:p>
            <a:pPr marL="57150" lvl="1" indent="-57150" algn="r" defTabSz="444500" rtl="1">
              <a:lnSpc>
                <a:spcPct val="90000"/>
              </a:lnSpc>
              <a:spcBef>
                <a:spcPct val="0"/>
              </a:spcBef>
              <a:spcAft>
                <a:spcPct val="20000"/>
              </a:spcAft>
              <a:buChar char="••"/>
            </a:pPr>
            <a:endParaRPr lang="fa-IR" sz="1000" kern="1200" dirty="0" smtClean="0"/>
          </a:p>
          <a:p>
            <a:pPr marL="57150" lvl="1" indent="-57150" algn="r" defTabSz="444500" rtl="1">
              <a:lnSpc>
                <a:spcPct val="90000"/>
              </a:lnSpc>
              <a:spcBef>
                <a:spcPct val="0"/>
              </a:spcBef>
              <a:spcAft>
                <a:spcPct val="20000"/>
              </a:spcAft>
              <a:buChar char="••"/>
            </a:pPr>
            <a:r>
              <a:rPr lang="fa-IR" sz="1000" kern="1200" dirty="0" smtClean="0"/>
              <a:t>دکتر مسعود نیلی- رستاک 12 آذر 88</a:t>
            </a:r>
            <a:endParaRPr lang="fa-IR" sz="1000" kern="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بررسی لایحۀ بودجۀ 89 </a:t>
            </a:r>
            <a:r>
              <a:rPr lang="fa-IR" sz="3100" dirty="0" smtClean="0"/>
              <a:t>(دکتر مسعود نیلی-مقالۀ حس مقیاس)</a:t>
            </a:r>
            <a:endParaRPr lang="fa-IR" sz="3100" dirty="0"/>
          </a:p>
        </p:txBody>
      </p:sp>
      <p:graphicFrame>
        <p:nvGraphicFramePr>
          <p:cNvPr id="8" name="Content Placeholder 7"/>
          <p:cNvGraphicFramePr>
            <a:graphicFrameLocks noGrp="1"/>
          </p:cNvGraphicFramePr>
          <p:nvPr>
            <p:ph idx="1"/>
          </p:nvPr>
        </p:nvGraphicFramePr>
        <p:xfrm>
          <a:off x="502920" y="530352"/>
          <a:ext cx="8183880" cy="4727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تأثیرات مستقیم افزایش قیمت حامل‌های انرژی بر هزینۀ تولید محصولات صنعتی و حمل و نقل</a:t>
            </a:r>
            <a:endParaRPr lang="fa-IR" dirty="0"/>
          </a:p>
        </p:txBody>
      </p:sp>
      <p:graphicFrame>
        <p:nvGraphicFramePr>
          <p:cNvPr id="7" name="Content Placeholder 6"/>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286000" y="381000"/>
            <a:ext cx="3657600" cy="369332"/>
          </a:xfrm>
          <a:prstGeom prst="rect">
            <a:avLst/>
          </a:prstGeom>
          <a:noFill/>
        </p:spPr>
        <p:txBody>
          <a:bodyPr wrap="square" rtlCol="1">
            <a:spAutoFit/>
          </a:bodyPr>
          <a:lstStyle/>
          <a:p>
            <a:endParaRPr lang="fa-I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وجوه  آزادسازی قیمت‌ها (سطح اقتصاد کلان)</a:t>
            </a:r>
            <a:endParaRPr lang="fa-IR" dirty="0"/>
          </a:p>
        </p:txBody>
      </p:sp>
      <p:sp>
        <p:nvSpPr>
          <p:cNvPr id="6" name="Freeform 5"/>
          <p:cNvSpPr/>
          <p:nvPr/>
        </p:nvSpPr>
        <p:spPr>
          <a:xfrm>
            <a:off x="2908581" y="802433"/>
            <a:ext cx="3517773" cy="3517773"/>
          </a:xfrm>
          <a:custGeom>
            <a:avLst/>
            <a:gdLst>
              <a:gd name="connsiteX0" fmla="*/ 1758889 w 3517773"/>
              <a:gd name="connsiteY0" fmla="*/ 0 h 3517773"/>
              <a:gd name="connsiteX1" fmla="*/ 3282129 w 3517773"/>
              <a:gd name="connsiteY1" fmla="*/ 879446 h 3517773"/>
              <a:gd name="connsiteX2" fmla="*/ 3282125 w 3517773"/>
              <a:gd name="connsiteY2" fmla="*/ 2638334 h 3517773"/>
              <a:gd name="connsiteX3" fmla="*/ 1758887 w 3517773"/>
              <a:gd name="connsiteY3" fmla="*/ 1758887 h 3517773"/>
              <a:gd name="connsiteX4" fmla="*/ 1758889 w 3517773"/>
              <a:gd name="connsiteY4" fmla="*/ 0 h 3517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773" h="3517773">
                <a:moveTo>
                  <a:pt x="1758889" y="0"/>
                </a:moveTo>
                <a:cubicBezTo>
                  <a:pt x="2387279" y="1"/>
                  <a:pt x="2967935" y="335244"/>
                  <a:pt x="3282129" y="879446"/>
                </a:cubicBezTo>
                <a:cubicBezTo>
                  <a:pt x="3596323" y="1423648"/>
                  <a:pt x="3596322" y="2094133"/>
                  <a:pt x="3282125" y="2638334"/>
                </a:cubicBezTo>
                <a:lnTo>
                  <a:pt x="1758887" y="1758887"/>
                </a:lnTo>
                <a:cubicBezTo>
                  <a:pt x="1758888" y="1172591"/>
                  <a:pt x="1758888" y="586296"/>
                  <a:pt x="1758889" y="0"/>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86971" tIns="778453" rIns="440495" bIns="1758404" numCol="1" spcCol="1270" anchor="ctr" anchorCtr="0">
            <a:noAutofit/>
          </a:bodyPr>
          <a:lstStyle/>
          <a:p>
            <a:pPr lvl="0" algn="ctr" defTabSz="1155700" rtl="1">
              <a:lnSpc>
                <a:spcPct val="90000"/>
              </a:lnSpc>
              <a:spcBef>
                <a:spcPct val="0"/>
              </a:spcBef>
              <a:spcAft>
                <a:spcPct val="35000"/>
              </a:spcAft>
            </a:pPr>
            <a:r>
              <a:rPr lang="fa-IR" sz="2600" kern="1200" dirty="0" smtClean="0">
                <a:cs typeface="B Bardiya" pitchFamily="2" charset="-78"/>
              </a:rPr>
              <a:t>قیمت پول</a:t>
            </a:r>
            <a:endParaRPr lang="fa-IR" sz="2600" kern="1200" dirty="0">
              <a:cs typeface="B Bardiya" pitchFamily="2" charset="-78"/>
            </a:endParaRPr>
          </a:p>
        </p:txBody>
      </p:sp>
      <p:sp>
        <p:nvSpPr>
          <p:cNvPr id="7" name="Freeform 6"/>
          <p:cNvSpPr/>
          <p:nvPr/>
        </p:nvSpPr>
        <p:spPr>
          <a:xfrm>
            <a:off x="2836132" y="928068"/>
            <a:ext cx="3517773" cy="3517773"/>
          </a:xfrm>
          <a:custGeom>
            <a:avLst/>
            <a:gdLst>
              <a:gd name="connsiteX0" fmla="*/ 3282127 w 3517773"/>
              <a:gd name="connsiteY0" fmla="*/ 2638330 h 3517773"/>
              <a:gd name="connsiteX1" fmla="*/ 1758885 w 3517773"/>
              <a:gd name="connsiteY1" fmla="*/ 3517773 h 3517773"/>
              <a:gd name="connsiteX2" fmla="*/ 235644 w 3517773"/>
              <a:gd name="connsiteY2" fmla="*/ 2638328 h 3517773"/>
              <a:gd name="connsiteX3" fmla="*/ 1758887 w 3517773"/>
              <a:gd name="connsiteY3" fmla="*/ 1758887 h 3517773"/>
              <a:gd name="connsiteX4" fmla="*/ 3282127 w 3517773"/>
              <a:gd name="connsiteY4" fmla="*/ 2638330 h 3517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773" h="3517773">
                <a:moveTo>
                  <a:pt x="3282127" y="2638330"/>
                </a:moveTo>
                <a:cubicBezTo>
                  <a:pt x="2967932" y="3182532"/>
                  <a:pt x="2387275" y="3517774"/>
                  <a:pt x="1758885" y="3517773"/>
                </a:cubicBezTo>
                <a:cubicBezTo>
                  <a:pt x="1130495" y="3517773"/>
                  <a:pt x="549839" y="3182530"/>
                  <a:pt x="235644" y="2638328"/>
                </a:cubicBezTo>
                <a:lnTo>
                  <a:pt x="1758887" y="1758887"/>
                </a:lnTo>
                <a:lnTo>
                  <a:pt x="3282127" y="263833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7009648"/>
              <a:satOff val="10306"/>
              <a:lumOff val="8824"/>
              <a:alphaOff val="0"/>
            </a:schemeClr>
          </a:fillRef>
          <a:effectRef idx="2">
            <a:schemeClr val="accent5">
              <a:hueOff val="-7009648"/>
              <a:satOff val="10306"/>
              <a:lumOff val="8824"/>
              <a:alphaOff val="0"/>
            </a:schemeClr>
          </a:effectRef>
          <a:fontRef idx="minor">
            <a:schemeClr val="lt1"/>
          </a:fontRef>
        </p:style>
        <p:txBody>
          <a:bodyPr spcFirstLastPara="0" vert="horz" wrap="square" lIns="870585" tIns="2315385" rIns="828707" bIns="347107" numCol="1" spcCol="1270" anchor="ctr" anchorCtr="0">
            <a:noAutofit/>
          </a:bodyPr>
          <a:lstStyle/>
          <a:p>
            <a:pPr lvl="0" algn="ctr" defTabSz="1155700" rtl="1">
              <a:lnSpc>
                <a:spcPct val="90000"/>
              </a:lnSpc>
              <a:spcBef>
                <a:spcPct val="0"/>
              </a:spcBef>
              <a:spcAft>
                <a:spcPct val="35000"/>
              </a:spcAft>
            </a:pPr>
            <a:r>
              <a:rPr lang="fa-IR" sz="2600" kern="1200" dirty="0" smtClean="0">
                <a:cs typeface="B Bardiya" pitchFamily="2" charset="-78"/>
              </a:rPr>
              <a:t>قیمت ارز</a:t>
            </a:r>
            <a:endParaRPr lang="fa-IR" sz="2600" kern="1200" dirty="0">
              <a:cs typeface="B Bardiya" pitchFamily="2" charset="-78"/>
            </a:endParaRPr>
          </a:p>
        </p:txBody>
      </p:sp>
      <p:sp>
        <p:nvSpPr>
          <p:cNvPr id="8" name="Freeform 7"/>
          <p:cNvSpPr/>
          <p:nvPr/>
        </p:nvSpPr>
        <p:spPr>
          <a:xfrm>
            <a:off x="2763683" y="802433"/>
            <a:ext cx="3517773" cy="3517773"/>
          </a:xfrm>
          <a:custGeom>
            <a:avLst/>
            <a:gdLst>
              <a:gd name="connsiteX0" fmla="*/ 235645 w 3517773"/>
              <a:gd name="connsiteY0" fmla="*/ 2638328 h 3517773"/>
              <a:gd name="connsiteX1" fmla="*/ 235647 w 3517773"/>
              <a:gd name="connsiteY1" fmla="*/ 879441 h 3517773"/>
              <a:gd name="connsiteX2" fmla="*/ 1758889 w 3517773"/>
              <a:gd name="connsiteY2" fmla="*/ -1 h 3517773"/>
              <a:gd name="connsiteX3" fmla="*/ 1758887 w 3517773"/>
              <a:gd name="connsiteY3" fmla="*/ 1758887 h 3517773"/>
              <a:gd name="connsiteX4" fmla="*/ 235645 w 3517773"/>
              <a:gd name="connsiteY4" fmla="*/ 2638328 h 3517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773" h="3517773">
                <a:moveTo>
                  <a:pt x="235645" y="2638328"/>
                </a:moveTo>
                <a:cubicBezTo>
                  <a:pt x="-78549" y="2094126"/>
                  <a:pt x="-78548" y="1423642"/>
                  <a:pt x="235647" y="879441"/>
                </a:cubicBezTo>
                <a:cubicBezTo>
                  <a:pt x="549843" y="335240"/>
                  <a:pt x="1130499" y="-1"/>
                  <a:pt x="1758889" y="-1"/>
                </a:cubicBezTo>
                <a:cubicBezTo>
                  <a:pt x="1758888" y="586295"/>
                  <a:pt x="1758888" y="1172591"/>
                  <a:pt x="1758887" y="1758887"/>
                </a:cubicBezTo>
                <a:lnTo>
                  <a:pt x="235645" y="263832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14019296"/>
              <a:satOff val="20613"/>
              <a:lumOff val="17647"/>
              <a:alphaOff val="0"/>
            </a:schemeClr>
          </a:fillRef>
          <a:effectRef idx="2">
            <a:schemeClr val="accent5">
              <a:hueOff val="-14019296"/>
              <a:satOff val="20613"/>
              <a:lumOff val="17647"/>
              <a:alphaOff val="0"/>
            </a:schemeClr>
          </a:effectRef>
          <a:fontRef idx="minor">
            <a:schemeClr val="lt1"/>
          </a:fontRef>
        </p:style>
        <p:txBody>
          <a:bodyPr spcFirstLastPara="0" vert="horz" wrap="square" lIns="440495" tIns="778453" rIns="1886971" bIns="1758404" numCol="1" spcCol="1270" anchor="ctr" anchorCtr="0">
            <a:noAutofit/>
          </a:bodyPr>
          <a:lstStyle/>
          <a:p>
            <a:pPr lvl="0" algn="ctr" defTabSz="1155700" rtl="1">
              <a:lnSpc>
                <a:spcPct val="90000"/>
              </a:lnSpc>
              <a:spcBef>
                <a:spcPct val="0"/>
              </a:spcBef>
              <a:spcAft>
                <a:spcPct val="35000"/>
              </a:spcAft>
            </a:pPr>
            <a:r>
              <a:rPr lang="fa-IR" sz="2600" kern="1200" dirty="0" smtClean="0">
                <a:cs typeface="B Bardiya" pitchFamily="2" charset="-78"/>
              </a:rPr>
              <a:t>قیمت انرژی</a:t>
            </a:r>
            <a:endParaRPr lang="fa-IR" sz="2600" kern="1200" dirty="0">
              <a:cs typeface="B Bardiya" pitchFamily="2" charset="-78"/>
            </a:endParaRPr>
          </a:p>
        </p:txBody>
      </p:sp>
      <p:sp>
        <p:nvSpPr>
          <p:cNvPr id="9" name="Circular Arrow 8"/>
          <p:cNvSpPr/>
          <p:nvPr/>
        </p:nvSpPr>
        <p:spPr>
          <a:xfrm>
            <a:off x="2691105" y="584666"/>
            <a:ext cx="3953306" cy="3953306"/>
          </a:xfrm>
          <a:prstGeom prst="circularArrow">
            <a:avLst>
              <a:gd name="adj1" fmla="val 5085"/>
              <a:gd name="adj2" fmla="val 327528"/>
              <a:gd name="adj3" fmla="val 1472472"/>
              <a:gd name="adj4" fmla="val 16199432"/>
              <a:gd name="adj5" fmla="val 5932"/>
            </a:avLst>
          </a:prstGeom>
          <a:scene3d>
            <a:camera prst="orthographicFront"/>
            <a:lightRig rig="flat" dir="t"/>
          </a:scene3d>
          <a:sp3d z="127000" prstMaterial="plastic">
            <a:bevelT w="50800" h="50800"/>
            <a:bevelB w="25400" h="2540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hueOff val="0"/>
              <a:satOff val="0"/>
              <a:lumOff val="0"/>
              <a:alphaOff val="0"/>
            </a:schemeClr>
          </a:fontRef>
        </p:style>
      </p:sp>
      <p:sp>
        <p:nvSpPr>
          <p:cNvPr id="10" name="Circular Arrow 9"/>
          <p:cNvSpPr/>
          <p:nvPr/>
        </p:nvSpPr>
        <p:spPr>
          <a:xfrm>
            <a:off x="2618365" y="710079"/>
            <a:ext cx="3953306" cy="3953306"/>
          </a:xfrm>
          <a:prstGeom prst="circularArrow">
            <a:avLst>
              <a:gd name="adj1" fmla="val 5085"/>
              <a:gd name="adj2" fmla="val 327528"/>
              <a:gd name="adj3" fmla="val 8671970"/>
              <a:gd name="adj4" fmla="val 1800502"/>
              <a:gd name="adj5" fmla="val 5932"/>
            </a:avLst>
          </a:prstGeom>
          <a:scene3d>
            <a:camera prst="orthographicFront"/>
            <a:lightRig rig="flat" dir="t"/>
          </a:scene3d>
          <a:sp3d z="127000" prstMaterial="plastic">
            <a:bevelT w="50800" h="50800"/>
            <a:bevelB w="25400" h="25400" prst="angle"/>
          </a:sp3d>
        </p:spPr>
        <p:style>
          <a:lnRef idx="0">
            <a:schemeClr val="lt1">
              <a:hueOff val="0"/>
              <a:satOff val="0"/>
              <a:lumOff val="0"/>
              <a:alphaOff val="0"/>
            </a:schemeClr>
          </a:lnRef>
          <a:fillRef idx="3">
            <a:schemeClr val="accent5">
              <a:hueOff val="-7009648"/>
              <a:satOff val="10306"/>
              <a:lumOff val="8824"/>
              <a:alphaOff val="0"/>
            </a:schemeClr>
          </a:fillRef>
          <a:effectRef idx="2">
            <a:schemeClr val="accent5">
              <a:hueOff val="-7009648"/>
              <a:satOff val="10306"/>
              <a:lumOff val="8824"/>
              <a:alphaOff val="0"/>
            </a:schemeClr>
          </a:effectRef>
          <a:fontRef idx="minor">
            <a:schemeClr val="lt1">
              <a:hueOff val="0"/>
              <a:satOff val="0"/>
              <a:lumOff val="0"/>
              <a:alphaOff val="0"/>
            </a:schemeClr>
          </a:fontRef>
        </p:style>
      </p:sp>
      <p:sp>
        <p:nvSpPr>
          <p:cNvPr id="11" name="Circular Arrow 10"/>
          <p:cNvSpPr/>
          <p:nvPr/>
        </p:nvSpPr>
        <p:spPr>
          <a:xfrm>
            <a:off x="2545625" y="584666"/>
            <a:ext cx="3953306" cy="3953306"/>
          </a:xfrm>
          <a:prstGeom prst="circularArrow">
            <a:avLst>
              <a:gd name="adj1" fmla="val 5085"/>
              <a:gd name="adj2" fmla="val 327528"/>
              <a:gd name="adj3" fmla="val 15873039"/>
              <a:gd name="adj4" fmla="val 9000000"/>
              <a:gd name="adj5" fmla="val 5932"/>
            </a:avLst>
          </a:prstGeom>
          <a:scene3d>
            <a:camera prst="orthographicFront"/>
            <a:lightRig rig="flat" dir="t"/>
          </a:scene3d>
          <a:sp3d z="127000" prstMaterial="plastic">
            <a:bevelT w="50800" h="50800"/>
            <a:bevelB w="25400" h="25400" prst="angle"/>
          </a:sp3d>
        </p:spPr>
        <p:style>
          <a:lnRef idx="0">
            <a:schemeClr val="lt1">
              <a:hueOff val="0"/>
              <a:satOff val="0"/>
              <a:lumOff val="0"/>
              <a:alphaOff val="0"/>
            </a:schemeClr>
          </a:lnRef>
          <a:fillRef idx="3">
            <a:schemeClr val="accent5">
              <a:hueOff val="-14019296"/>
              <a:satOff val="20613"/>
              <a:lumOff val="17647"/>
              <a:alphaOff val="0"/>
            </a:schemeClr>
          </a:fillRef>
          <a:effectRef idx="2">
            <a:schemeClr val="accent5">
              <a:hueOff val="-14019296"/>
              <a:satOff val="20613"/>
              <a:lumOff val="17647"/>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afterEffect">
                                  <p:stCondLst>
                                    <p:cond delay="0"/>
                                  </p:stCondLst>
                                  <p:childTnLst>
                                    <p:animClr clrSpc="hsl">
                                      <p:cBhvr override="childStyle">
                                        <p:cTn id="6" dur="500" fill="hold"/>
                                        <p:tgtEl>
                                          <p:spTgt spid="6"/>
                                        </p:tgtEl>
                                        <p:attrNameLst>
                                          <p:attrName>style.color</p:attrName>
                                        </p:attrNameLst>
                                      </p:cBhvr>
                                      <p:by>
                                        <p:hsl h="0" s="-12549" l="-25098"/>
                                      </p:by>
                                    </p:animClr>
                                    <p:animClr clrSpc="hsl">
                                      <p:cBhvr>
                                        <p:cTn id="7" dur="500" fill="hold"/>
                                        <p:tgtEl>
                                          <p:spTgt spid="6"/>
                                        </p:tgtEl>
                                        <p:attrNameLst>
                                          <p:attrName>fillcolor</p:attrName>
                                        </p:attrNameLst>
                                      </p:cBhvr>
                                      <p:by>
                                        <p:hsl h="0" s="-12549" l="-25098"/>
                                      </p:by>
                                    </p:animClr>
                                    <p:animClr clrSpc="hsl">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cTn>
                              </p:par>
                            </p:childTnLst>
                          </p:cTn>
                        </p:par>
                        <p:par>
                          <p:cTn id="10" fill="hold">
                            <p:stCondLst>
                              <p:cond delay="500"/>
                            </p:stCondLst>
                            <p:childTnLst>
                              <p:par>
                                <p:cTn id="11" presetID="24" presetClass="emph" presetSubtype="0" fill="hold" nodeType="afterEffect">
                                  <p:stCondLst>
                                    <p:cond delay="0"/>
                                  </p:stCondLst>
                                  <p:childTnLst>
                                    <p:animClr clrSpc="hsl">
                                      <p:cBhvr override="childStyle">
                                        <p:cTn id="12" dur="500" fill="hold"/>
                                        <p:tgtEl>
                                          <p:spTgt spid="9"/>
                                        </p:tgtEl>
                                        <p:attrNameLst>
                                          <p:attrName>style.color</p:attrName>
                                        </p:attrNameLst>
                                      </p:cBhvr>
                                      <p:by>
                                        <p:hsl h="0" s="-12549" l="-25098"/>
                                      </p:by>
                                    </p:animClr>
                                    <p:animClr clrSpc="hsl">
                                      <p:cBhvr>
                                        <p:cTn id="13" dur="500" fill="hold"/>
                                        <p:tgtEl>
                                          <p:spTgt spid="9"/>
                                        </p:tgtEl>
                                        <p:attrNameLst>
                                          <p:attrName>fillcolor</p:attrName>
                                        </p:attrNameLst>
                                      </p:cBhvr>
                                      <p:by>
                                        <p:hsl h="0" s="-12549" l="-25098"/>
                                      </p:by>
                                    </p:animClr>
                                    <p:animClr clrSpc="hsl">
                                      <p:cBhvr>
                                        <p:cTn id="14" dur="500" fill="hold"/>
                                        <p:tgtEl>
                                          <p:spTgt spid="9"/>
                                        </p:tgtEl>
                                        <p:attrNameLst>
                                          <p:attrName>stroke.color</p:attrName>
                                        </p:attrNameLst>
                                      </p:cBhvr>
                                      <p:by>
                                        <p:hsl h="0" s="-12549" l="-25098"/>
                                      </p:by>
                                    </p:animClr>
                                    <p:set>
                                      <p:cBhvr>
                                        <p:cTn id="15" dur="500" fill="hold"/>
                                        <p:tgtEl>
                                          <p:spTgt spid="9"/>
                                        </p:tgtEl>
                                        <p:attrNameLst>
                                          <p:attrName>fill.type</p:attrName>
                                        </p:attrNameLst>
                                      </p:cBhvr>
                                      <p:to>
                                        <p:strVal val="solid"/>
                                      </p:to>
                                    </p:set>
                                  </p:childTnLst>
                                </p:cTn>
                              </p:par>
                            </p:childTnLst>
                          </p:cTn>
                        </p:par>
                        <p:par>
                          <p:cTn id="16" fill="hold">
                            <p:stCondLst>
                              <p:cond delay="1000"/>
                            </p:stCondLst>
                            <p:childTnLst>
                              <p:par>
                                <p:cTn id="17" presetID="24" presetClass="emph" presetSubtype="0" fill="hold" grpId="0" nodeType="afterEffect">
                                  <p:stCondLst>
                                    <p:cond delay="0"/>
                                  </p:stCondLst>
                                  <p:childTnLst>
                                    <p:animClr clrSpc="hsl">
                                      <p:cBhvr override="childStyle">
                                        <p:cTn id="18" dur="500" fill="hold"/>
                                        <p:tgtEl>
                                          <p:spTgt spid="7"/>
                                        </p:tgtEl>
                                        <p:attrNameLst>
                                          <p:attrName>style.color</p:attrName>
                                        </p:attrNameLst>
                                      </p:cBhvr>
                                      <p:by>
                                        <p:hsl h="0" s="-12549" l="-25098"/>
                                      </p:by>
                                    </p:animClr>
                                    <p:animClr clrSpc="hsl">
                                      <p:cBhvr>
                                        <p:cTn id="19" dur="500" fill="hold"/>
                                        <p:tgtEl>
                                          <p:spTgt spid="7"/>
                                        </p:tgtEl>
                                        <p:attrNameLst>
                                          <p:attrName>fillcolor</p:attrName>
                                        </p:attrNameLst>
                                      </p:cBhvr>
                                      <p:by>
                                        <p:hsl h="0" s="-12549" l="-25098"/>
                                      </p:by>
                                    </p:animClr>
                                    <p:animClr clrSpc="hsl">
                                      <p:cBhvr>
                                        <p:cTn id="20" dur="500" fill="hold"/>
                                        <p:tgtEl>
                                          <p:spTgt spid="7"/>
                                        </p:tgtEl>
                                        <p:attrNameLst>
                                          <p:attrName>stroke.color</p:attrName>
                                        </p:attrNameLst>
                                      </p:cBhvr>
                                      <p:by>
                                        <p:hsl h="0" s="-12549" l="-25098"/>
                                      </p:by>
                                    </p:animClr>
                                    <p:set>
                                      <p:cBhvr>
                                        <p:cTn id="21" dur="500" fill="hold"/>
                                        <p:tgtEl>
                                          <p:spTgt spid="7"/>
                                        </p:tgtEl>
                                        <p:attrNameLst>
                                          <p:attrName>fill.type</p:attrName>
                                        </p:attrNameLst>
                                      </p:cBhvr>
                                      <p:to>
                                        <p:strVal val="solid"/>
                                      </p:to>
                                    </p:set>
                                  </p:childTnLst>
                                </p:cTn>
                              </p:par>
                            </p:childTnLst>
                          </p:cTn>
                        </p:par>
                        <p:par>
                          <p:cTn id="22" fill="hold">
                            <p:stCondLst>
                              <p:cond delay="1500"/>
                            </p:stCondLst>
                            <p:childTnLst>
                              <p:par>
                                <p:cTn id="23" presetID="24" presetClass="emph" presetSubtype="0" fill="hold" nodeType="afterEffect">
                                  <p:stCondLst>
                                    <p:cond delay="0"/>
                                  </p:stCondLst>
                                  <p:childTnLst>
                                    <p:animClr clrSpc="hsl">
                                      <p:cBhvr override="childStyle">
                                        <p:cTn id="24" dur="500" fill="hold"/>
                                        <p:tgtEl>
                                          <p:spTgt spid="10"/>
                                        </p:tgtEl>
                                        <p:attrNameLst>
                                          <p:attrName>style.color</p:attrName>
                                        </p:attrNameLst>
                                      </p:cBhvr>
                                      <p:by>
                                        <p:hsl h="0" s="-12549" l="-25098"/>
                                      </p:by>
                                    </p:animClr>
                                    <p:animClr clrSpc="hsl">
                                      <p:cBhvr>
                                        <p:cTn id="25" dur="500" fill="hold"/>
                                        <p:tgtEl>
                                          <p:spTgt spid="10"/>
                                        </p:tgtEl>
                                        <p:attrNameLst>
                                          <p:attrName>fillcolor</p:attrName>
                                        </p:attrNameLst>
                                      </p:cBhvr>
                                      <p:by>
                                        <p:hsl h="0" s="-12549" l="-25098"/>
                                      </p:by>
                                    </p:animClr>
                                    <p:animClr clrSpc="hsl">
                                      <p:cBhvr>
                                        <p:cTn id="26" dur="500" fill="hold"/>
                                        <p:tgtEl>
                                          <p:spTgt spid="10"/>
                                        </p:tgtEl>
                                        <p:attrNameLst>
                                          <p:attrName>stroke.color</p:attrName>
                                        </p:attrNameLst>
                                      </p:cBhvr>
                                      <p:by>
                                        <p:hsl h="0" s="-12549" l="-25098"/>
                                      </p:by>
                                    </p:animClr>
                                    <p:set>
                                      <p:cBhvr>
                                        <p:cTn id="27" dur="500" fill="hold"/>
                                        <p:tgtEl>
                                          <p:spTgt spid="10"/>
                                        </p:tgtEl>
                                        <p:attrNameLst>
                                          <p:attrName>fill.type</p:attrName>
                                        </p:attrNameLst>
                                      </p:cBhvr>
                                      <p:to>
                                        <p:strVal val="solid"/>
                                      </p:to>
                                    </p:set>
                                  </p:childTnLst>
                                </p:cTn>
                              </p:par>
                            </p:childTnLst>
                          </p:cTn>
                        </p:par>
                        <p:par>
                          <p:cTn id="28" fill="hold">
                            <p:stCondLst>
                              <p:cond delay="2000"/>
                            </p:stCondLst>
                            <p:childTnLst>
                              <p:par>
                                <p:cTn id="29" presetID="24" presetClass="emph" presetSubtype="0" fill="hold" grpId="0" nodeType="afterEffect">
                                  <p:stCondLst>
                                    <p:cond delay="0"/>
                                  </p:stCondLst>
                                  <p:childTnLst>
                                    <p:animClr clrSpc="hsl">
                                      <p:cBhvr override="childStyle">
                                        <p:cTn id="30" dur="500" fill="hold"/>
                                        <p:tgtEl>
                                          <p:spTgt spid="8"/>
                                        </p:tgtEl>
                                        <p:attrNameLst>
                                          <p:attrName>style.color</p:attrName>
                                        </p:attrNameLst>
                                      </p:cBhvr>
                                      <p:by>
                                        <p:hsl h="0" s="-12549" l="-25098"/>
                                      </p:by>
                                    </p:animClr>
                                    <p:animClr clrSpc="hsl">
                                      <p:cBhvr>
                                        <p:cTn id="31" dur="500" fill="hold"/>
                                        <p:tgtEl>
                                          <p:spTgt spid="8"/>
                                        </p:tgtEl>
                                        <p:attrNameLst>
                                          <p:attrName>fillcolor</p:attrName>
                                        </p:attrNameLst>
                                      </p:cBhvr>
                                      <p:by>
                                        <p:hsl h="0" s="-12549" l="-25098"/>
                                      </p:by>
                                    </p:animClr>
                                    <p:animClr clrSpc="hsl">
                                      <p:cBhvr>
                                        <p:cTn id="32" dur="500" fill="hold"/>
                                        <p:tgtEl>
                                          <p:spTgt spid="8"/>
                                        </p:tgtEl>
                                        <p:attrNameLst>
                                          <p:attrName>stroke.color</p:attrName>
                                        </p:attrNameLst>
                                      </p:cBhvr>
                                      <p:by>
                                        <p:hsl h="0" s="-12549" l="-25098"/>
                                      </p:by>
                                    </p:animClr>
                                    <p:set>
                                      <p:cBhvr>
                                        <p:cTn id="33" dur="500" fill="hold"/>
                                        <p:tgtEl>
                                          <p:spTgt spid="8"/>
                                        </p:tgtEl>
                                        <p:attrNameLst>
                                          <p:attrName>fill.type</p:attrName>
                                        </p:attrNameLst>
                                      </p:cBhvr>
                                      <p:to>
                                        <p:strVal val="solid"/>
                                      </p:to>
                                    </p:set>
                                  </p:childTnLst>
                                </p:cTn>
                              </p:par>
                            </p:childTnLst>
                          </p:cTn>
                        </p:par>
                        <p:par>
                          <p:cTn id="34" fill="hold">
                            <p:stCondLst>
                              <p:cond delay="2500"/>
                            </p:stCondLst>
                            <p:childTnLst>
                              <p:par>
                                <p:cTn id="35" presetID="24" presetClass="emph" presetSubtype="0" fill="hold" nodeType="afterEffect">
                                  <p:stCondLst>
                                    <p:cond delay="0"/>
                                  </p:stCondLst>
                                  <p:childTnLst>
                                    <p:animClr clrSpc="hsl">
                                      <p:cBhvr override="childStyle">
                                        <p:cTn id="36" dur="500" fill="hold"/>
                                        <p:tgtEl>
                                          <p:spTgt spid="11"/>
                                        </p:tgtEl>
                                        <p:attrNameLst>
                                          <p:attrName>style.color</p:attrName>
                                        </p:attrNameLst>
                                      </p:cBhvr>
                                      <p:by>
                                        <p:hsl h="0" s="-12549" l="-25098"/>
                                      </p:by>
                                    </p:animClr>
                                    <p:animClr clrSpc="hsl">
                                      <p:cBhvr>
                                        <p:cTn id="37" dur="500" fill="hold"/>
                                        <p:tgtEl>
                                          <p:spTgt spid="11"/>
                                        </p:tgtEl>
                                        <p:attrNameLst>
                                          <p:attrName>fillcolor</p:attrName>
                                        </p:attrNameLst>
                                      </p:cBhvr>
                                      <p:by>
                                        <p:hsl h="0" s="-12549" l="-25098"/>
                                      </p:by>
                                    </p:animClr>
                                    <p:animClr clrSpc="hsl">
                                      <p:cBhvr>
                                        <p:cTn id="38" dur="500" fill="hold"/>
                                        <p:tgtEl>
                                          <p:spTgt spid="11"/>
                                        </p:tgtEl>
                                        <p:attrNameLst>
                                          <p:attrName>stroke.color</p:attrName>
                                        </p:attrNameLst>
                                      </p:cBhvr>
                                      <p:by>
                                        <p:hsl h="0" s="-12549" l="-25098"/>
                                      </p:by>
                                    </p:animClr>
                                    <p:set>
                                      <p:cBhvr>
                                        <p:cTn id="39"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اثر کوتاه مدت آزادسازی قیمت حامل‌های انرژی</a:t>
            </a:r>
            <a:endParaRPr lang="en-US"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graphicEl>
                                              <a:dgm id="{D03D0890-ECB4-4C4B-B2CA-330BC98D86A1}"/>
                                            </p:graphicEl>
                                          </p:spTgt>
                                        </p:tgtEl>
                                        <p:attrNameLst>
                                          <p:attrName>style.visibility</p:attrName>
                                        </p:attrNameLst>
                                      </p:cBhvr>
                                      <p:to>
                                        <p:strVal val="visible"/>
                                      </p:to>
                                    </p:set>
                                    <p:animEffect transition="in" filter="fade">
                                      <p:cBhvr>
                                        <p:cTn id="7" dur="800" decel="100000"/>
                                        <p:tgtEl>
                                          <p:spTgt spid="4">
                                            <p:graphicEl>
                                              <a:dgm id="{D03D0890-ECB4-4C4B-B2CA-330BC98D86A1}"/>
                                            </p:graphicEl>
                                          </p:spTgt>
                                        </p:tgtEl>
                                      </p:cBhvr>
                                    </p:animEffect>
                                    <p:anim calcmode="lin" valueType="num">
                                      <p:cBhvr>
                                        <p:cTn id="8" dur="800" decel="100000" fill="hold"/>
                                        <p:tgtEl>
                                          <p:spTgt spid="4">
                                            <p:graphicEl>
                                              <a:dgm id="{D03D0890-ECB4-4C4B-B2CA-330BC98D86A1}"/>
                                            </p:graphic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graphicEl>
                                              <a:dgm id="{D03D0890-ECB4-4C4B-B2CA-330BC98D86A1}"/>
                                            </p:graphic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graphicEl>
                                              <a:dgm id="{D03D0890-ECB4-4C4B-B2CA-330BC98D86A1}"/>
                                            </p:graphic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graphicEl>
                                              <a:dgm id="{D03D0890-ECB4-4C4B-B2CA-330BC98D86A1}"/>
                                            </p:graphic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graphicEl>
                                              <a:dgm id="{D03D0890-ECB4-4C4B-B2CA-330BC98D86A1}"/>
                                            </p:graphic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4">
                                            <p:graphicEl>
                                              <a:dgm id="{424F1A3B-5DC1-4FDF-AF85-DD4D278BC362}"/>
                                            </p:graphicEl>
                                          </p:spTgt>
                                        </p:tgtEl>
                                        <p:attrNameLst>
                                          <p:attrName>style.visibility</p:attrName>
                                        </p:attrNameLst>
                                      </p:cBhvr>
                                      <p:to>
                                        <p:strVal val="visible"/>
                                      </p:to>
                                    </p:set>
                                    <p:animEffect transition="in" filter="fade">
                                      <p:cBhvr>
                                        <p:cTn id="16" dur="800" decel="100000"/>
                                        <p:tgtEl>
                                          <p:spTgt spid="4">
                                            <p:graphicEl>
                                              <a:dgm id="{424F1A3B-5DC1-4FDF-AF85-DD4D278BC362}"/>
                                            </p:graphicEl>
                                          </p:spTgt>
                                        </p:tgtEl>
                                      </p:cBhvr>
                                    </p:animEffect>
                                    <p:anim calcmode="lin" valueType="num">
                                      <p:cBhvr>
                                        <p:cTn id="17" dur="800" decel="100000" fill="hold"/>
                                        <p:tgtEl>
                                          <p:spTgt spid="4">
                                            <p:graphicEl>
                                              <a:dgm id="{424F1A3B-5DC1-4FDF-AF85-DD4D278BC362}"/>
                                            </p:graphicEl>
                                          </p:spTgt>
                                        </p:tgtEl>
                                        <p:attrNameLst>
                                          <p:attrName>style.rotation</p:attrName>
                                        </p:attrNameLst>
                                      </p:cBhvr>
                                      <p:tavLst>
                                        <p:tav tm="0">
                                          <p:val>
                                            <p:fltVal val="-90"/>
                                          </p:val>
                                        </p:tav>
                                        <p:tav tm="100000">
                                          <p:val>
                                            <p:fltVal val="0"/>
                                          </p:val>
                                        </p:tav>
                                      </p:tavLst>
                                    </p:anim>
                                    <p:anim calcmode="lin" valueType="num">
                                      <p:cBhvr>
                                        <p:cTn id="18" dur="800" decel="100000" fill="hold"/>
                                        <p:tgtEl>
                                          <p:spTgt spid="4">
                                            <p:graphicEl>
                                              <a:dgm id="{424F1A3B-5DC1-4FDF-AF85-DD4D278BC362}"/>
                                            </p:graphic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4">
                                            <p:graphicEl>
                                              <a:dgm id="{424F1A3B-5DC1-4FDF-AF85-DD4D278BC362}"/>
                                            </p:graphic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graphicEl>
                                              <a:dgm id="{424F1A3B-5DC1-4FDF-AF85-DD4D278BC362}"/>
                                            </p:graphic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graphicEl>
                                              <a:dgm id="{424F1A3B-5DC1-4FDF-AF85-DD4D278BC362}"/>
                                            </p:graphic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4">
                                            <p:graphicEl>
                                              <a:dgm id="{764E088F-6792-46B1-8FA9-B307B648EB2C}"/>
                                            </p:graphicEl>
                                          </p:spTgt>
                                        </p:tgtEl>
                                        <p:attrNameLst>
                                          <p:attrName>style.visibility</p:attrName>
                                        </p:attrNameLst>
                                      </p:cBhvr>
                                      <p:to>
                                        <p:strVal val="visible"/>
                                      </p:to>
                                    </p:set>
                                    <p:animEffect transition="in" filter="fade">
                                      <p:cBhvr>
                                        <p:cTn id="25" dur="800" decel="100000"/>
                                        <p:tgtEl>
                                          <p:spTgt spid="4">
                                            <p:graphicEl>
                                              <a:dgm id="{764E088F-6792-46B1-8FA9-B307B648EB2C}"/>
                                            </p:graphicEl>
                                          </p:spTgt>
                                        </p:tgtEl>
                                      </p:cBhvr>
                                    </p:animEffect>
                                    <p:anim calcmode="lin" valueType="num">
                                      <p:cBhvr>
                                        <p:cTn id="26" dur="800" decel="100000" fill="hold"/>
                                        <p:tgtEl>
                                          <p:spTgt spid="4">
                                            <p:graphicEl>
                                              <a:dgm id="{764E088F-6792-46B1-8FA9-B307B648EB2C}"/>
                                            </p:graphicEl>
                                          </p:spTgt>
                                        </p:tgtEl>
                                        <p:attrNameLst>
                                          <p:attrName>style.rotation</p:attrName>
                                        </p:attrNameLst>
                                      </p:cBhvr>
                                      <p:tavLst>
                                        <p:tav tm="0">
                                          <p:val>
                                            <p:fltVal val="-90"/>
                                          </p:val>
                                        </p:tav>
                                        <p:tav tm="100000">
                                          <p:val>
                                            <p:fltVal val="0"/>
                                          </p:val>
                                        </p:tav>
                                      </p:tavLst>
                                    </p:anim>
                                    <p:anim calcmode="lin" valueType="num">
                                      <p:cBhvr>
                                        <p:cTn id="27" dur="800" decel="100000" fill="hold"/>
                                        <p:tgtEl>
                                          <p:spTgt spid="4">
                                            <p:graphicEl>
                                              <a:dgm id="{764E088F-6792-46B1-8FA9-B307B648EB2C}"/>
                                            </p:graphic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4">
                                            <p:graphicEl>
                                              <a:dgm id="{764E088F-6792-46B1-8FA9-B307B648EB2C}"/>
                                            </p:graphic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graphicEl>
                                              <a:dgm id="{764E088F-6792-46B1-8FA9-B307B648EB2C}"/>
                                            </p:graphic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graphicEl>
                                              <a:dgm id="{764E088F-6792-46B1-8FA9-B307B648EB2C}"/>
                                            </p:graphicEl>
                                          </p:spTgt>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4">
                                            <p:graphicEl>
                                              <a:dgm id="{7E884C41-708E-40C1-9DA0-D47C3B882586}"/>
                                            </p:graphicEl>
                                          </p:spTgt>
                                        </p:tgtEl>
                                        <p:attrNameLst>
                                          <p:attrName>style.visibility</p:attrName>
                                        </p:attrNameLst>
                                      </p:cBhvr>
                                      <p:to>
                                        <p:strVal val="visible"/>
                                      </p:to>
                                    </p:set>
                                    <p:animEffect transition="in" filter="fade">
                                      <p:cBhvr>
                                        <p:cTn id="34" dur="800" decel="100000"/>
                                        <p:tgtEl>
                                          <p:spTgt spid="4">
                                            <p:graphicEl>
                                              <a:dgm id="{7E884C41-708E-40C1-9DA0-D47C3B882586}"/>
                                            </p:graphicEl>
                                          </p:spTgt>
                                        </p:tgtEl>
                                      </p:cBhvr>
                                    </p:animEffect>
                                    <p:anim calcmode="lin" valueType="num">
                                      <p:cBhvr>
                                        <p:cTn id="35" dur="800" decel="100000" fill="hold"/>
                                        <p:tgtEl>
                                          <p:spTgt spid="4">
                                            <p:graphicEl>
                                              <a:dgm id="{7E884C41-708E-40C1-9DA0-D47C3B882586}"/>
                                            </p:graphicEl>
                                          </p:spTgt>
                                        </p:tgtEl>
                                        <p:attrNameLst>
                                          <p:attrName>style.rotation</p:attrName>
                                        </p:attrNameLst>
                                      </p:cBhvr>
                                      <p:tavLst>
                                        <p:tav tm="0">
                                          <p:val>
                                            <p:fltVal val="-90"/>
                                          </p:val>
                                        </p:tav>
                                        <p:tav tm="100000">
                                          <p:val>
                                            <p:fltVal val="0"/>
                                          </p:val>
                                        </p:tav>
                                      </p:tavLst>
                                    </p:anim>
                                    <p:anim calcmode="lin" valueType="num">
                                      <p:cBhvr>
                                        <p:cTn id="36" dur="800" decel="100000" fill="hold"/>
                                        <p:tgtEl>
                                          <p:spTgt spid="4">
                                            <p:graphicEl>
                                              <a:dgm id="{7E884C41-708E-40C1-9DA0-D47C3B882586}"/>
                                            </p:graphic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4">
                                            <p:graphicEl>
                                              <a:dgm id="{7E884C41-708E-40C1-9DA0-D47C3B882586}"/>
                                            </p:graphic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4">
                                            <p:graphicEl>
                                              <a:dgm id="{7E884C41-708E-40C1-9DA0-D47C3B882586}"/>
                                            </p:graphic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4">
                                            <p:graphicEl>
                                              <a:dgm id="{7E884C41-708E-40C1-9DA0-D47C3B882586}"/>
                                            </p:graphicEl>
                                          </p:spTgt>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4">
                                            <p:graphicEl>
                                              <a:dgm id="{DF6BA13B-6586-409C-8F8E-627AF202BE2C}"/>
                                            </p:graphicEl>
                                          </p:spTgt>
                                        </p:tgtEl>
                                        <p:attrNameLst>
                                          <p:attrName>style.visibility</p:attrName>
                                        </p:attrNameLst>
                                      </p:cBhvr>
                                      <p:to>
                                        <p:strVal val="visible"/>
                                      </p:to>
                                    </p:set>
                                    <p:animEffect transition="in" filter="fade">
                                      <p:cBhvr>
                                        <p:cTn id="43" dur="800" decel="100000"/>
                                        <p:tgtEl>
                                          <p:spTgt spid="4">
                                            <p:graphicEl>
                                              <a:dgm id="{DF6BA13B-6586-409C-8F8E-627AF202BE2C}"/>
                                            </p:graphicEl>
                                          </p:spTgt>
                                        </p:tgtEl>
                                      </p:cBhvr>
                                    </p:animEffect>
                                    <p:anim calcmode="lin" valueType="num">
                                      <p:cBhvr>
                                        <p:cTn id="44" dur="800" decel="100000" fill="hold"/>
                                        <p:tgtEl>
                                          <p:spTgt spid="4">
                                            <p:graphicEl>
                                              <a:dgm id="{DF6BA13B-6586-409C-8F8E-627AF202BE2C}"/>
                                            </p:graphicEl>
                                          </p:spTgt>
                                        </p:tgtEl>
                                        <p:attrNameLst>
                                          <p:attrName>style.rotation</p:attrName>
                                        </p:attrNameLst>
                                      </p:cBhvr>
                                      <p:tavLst>
                                        <p:tav tm="0">
                                          <p:val>
                                            <p:fltVal val="-90"/>
                                          </p:val>
                                        </p:tav>
                                        <p:tav tm="100000">
                                          <p:val>
                                            <p:fltVal val="0"/>
                                          </p:val>
                                        </p:tav>
                                      </p:tavLst>
                                    </p:anim>
                                    <p:anim calcmode="lin" valueType="num">
                                      <p:cBhvr>
                                        <p:cTn id="45" dur="800" decel="100000" fill="hold"/>
                                        <p:tgtEl>
                                          <p:spTgt spid="4">
                                            <p:graphicEl>
                                              <a:dgm id="{DF6BA13B-6586-409C-8F8E-627AF202BE2C}"/>
                                            </p:graphic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4">
                                            <p:graphicEl>
                                              <a:dgm id="{DF6BA13B-6586-409C-8F8E-627AF202BE2C}"/>
                                            </p:graphic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
                                            <p:graphicEl>
                                              <a:dgm id="{DF6BA13B-6586-409C-8F8E-627AF202BE2C}"/>
                                            </p:graphic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
                                            <p:graphicEl>
                                              <a:dgm id="{DF6BA13B-6586-409C-8F8E-627AF202BE2C}"/>
                                            </p:graphic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پیامد سیاست‌های غلط</a:t>
            </a:r>
            <a:endParaRPr lang="fa-IR" dirty="0"/>
          </a:p>
        </p:txBody>
      </p:sp>
      <p:graphicFrame>
        <p:nvGraphicFramePr>
          <p:cNvPr id="5" name="Content Placeholder 4"/>
          <p:cNvGraphicFramePr>
            <a:graphicFrameLocks noGrp="1"/>
          </p:cNvGraphicFramePr>
          <p:nvPr>
            <p:ph idx="1"/>
          </p:nvPr>
        </p:nvGraphicFramePr>
        <p:xfrm>
          <a:off x="502920" y="758952"/>
          <a:ext cx="8183880" cy="4346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p:txBody>
          <a:bodyPr>
            <a:normAutofit/>
          </a:bodyPr>
          <a:lstStyle>
            <a:extLst/>
          </a:lstStyle>
          <a:p>
            <a:pPr algn="ct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سازوکار قیمت‌گذاری</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Freeform 5"/>
          <p:cNvSpPr/>
          <p:nvPr/>
        </p:nvSpPr>
        <p:spPr>
          <a:xfrm>
            <a:off x="505430" y="1173856"/>
            <a:ext cx="3388506" cy="1355402"/>
          </a:xfrm>
          <a:custGeom>
            <a:avLst/>
            <a:gdLst>
              <a:gd name="connsiteX0" fmla="*/ 0 w 3388506"/>
              <a:gd name="connsiteY0" fmla="*/ 0 h 1355402"/>
              <a:gd name="connsiteX1" fmla="*/ 2710805 w 3388506"/>
              <a:gd name="connsiteY1" fmla="*/ 0 h 1355402"/>
              <a:gd name="connsiteX2" fmla="*/ 3388506 w 3388506"/>
              <a:gd name="connsiteY2" fmla="*/ 677701 h 1355402"/>
              <a:gd name="connsiteX3" fmla="*/ 2710805 w 3388506"/>
              <a:gd name="connsiteY3" fmla="*/ 1355402 h 1355402"/>
              <a:gd name="connsiteX4" fmla="*/ 0 w 3388506"/>
              <a:gd name="connsiteY4" fmla="*/ 1355402 h 1355402"/>
              <a:gd name="connsiteX5" fmla="*/ 677701 w 3388506"/>
              <a:gd name="connsiteY5" fmla="*/ 677701 h 1355402"/>
              <a:gd name="connsiteX6" fmla="*/ 0 w 3388506"/>
              <a:gd name="connsiteY6" fmla="*/ 0 h 13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8506" h="1355402">
                <a:moveTo>
                  <a:pt x="0" y="0"/>
                </a:moveTo>
                <a:lnTo>
                  <a:pt x="2710805" y="0"/>
                </a:lnTo>
                <a:lnTo>
                  <a:pt x="3388506" y="677701"/>
                </a:lnTo>
                <a:lnTo>
                  <a:pt x="2710805" y="1355402"/>
                </a:lnTo>
                <a:lnTo>
                  <a:pt x="0" y="1355402"/>
                </a:lnTo>
                <a:lnTo>
                  <a:pt x="677701" y="677701"/>
                </a:lnTo>
                <a:lnTo>
                  <a:pt x="0" y="0"/>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18341" tIns="20320" rIns="677701" bIns="20320" numCol="1" spcCol="1270" anchor="ctr" anchorCtr="0">
            <a:noAutofit/>
          </a:bodyPr>
          <a:lstStyle/>
          <a:p>
            <a:pPr lvl="0" algn="ctr" defTabSz="1422400" rtl="1">
              <a:spcBef>
                <a:spcPct val="0"/>
              </a:spcBef>
              <a:spcAft>
                <a:spcPct val="35000"/>
              </a:spcAft>
            </a:pPr>
            <a:r>
              <a:rPr lang="fa-IR" sz="3200" kern="1200" dirty="0" smtClean="0"/>
              <a:t>نرخ شناور</a:t>
            </a:r>
            <a:endParaRPr lang="fa-IR" sz="3200" kern="1200" dirty="0"/>
          </a:p>
        </p:txBody>
      </p:sp>
      <p:sp>
        <p:nvSpPr>
          <p:cNvPr id="7" name="Freeform 6"/>
          <p:cNvSpPr/>
          <p:nvPr/>
        </p:nvSpPr>
        <p:spPr>
          <a:xfrm>
            <a:off x="3453431" y="1289066"/>
            <a:ext cx="2812460" cy="1124984"/>
          </a:xfrm>
          <a:custGeom>
            <a:avLst/>
            <a:gdLst>
              <a:gd name="connsiteX0" fmla="*/ 0 w 2812460"/>
              <a:gd name="connsiteY0" fmla="*/ 0 h 1124984"/>
              <a:gd name="connsiteX1" fmla="*/ 2249968 w 2812460"/>
              <a:gd name="connsiteY1" fmla="*/ 0 h 1124984"/>
              <a:gd name="connsiteX2" fmla="*/ 2812460 w 2812460"/>
              <a:gd name="connsiteY2" fmla="*/ 562492 h 1124984"/>
              <a:gd name="connsiteX3" fmla="*/ 2249968 w 2812460"/>
              <a:gd name="connsiteY3" fmla="*/ 1124984 h 1124984"/>
              <a:gd name="connsiteX4" fmla="*/ 0 w 2812460"/>
              <a:gd name="connsiteY4" fmla="*/ 1124984 h 1124984"/>
              <a:gd name="connsiteX5" fmla="*/ 562492 w 2812460"/>
              <a:gd name="connsiteY5" fmla="*/ 562492 h 1124984"/>
              <a:gd name="connsiteX6" fmla="*/ 0 w 2812460"/>
              <a:gd name="connsiteY6" fmla="*/ 0 h 11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2460" h="1124984">
                <a:moveTo>
                  <a:pt x="0" y="0"/>
                </a:moveTo>
                <a:lnTo>
                  <a:pt x="2249968" y="0"/>
                </a:lnTo>
                <a:lnTo>
                  <a:pt x="2812460" y="562492"/>
                </a:lnTo>
                <a:lnTo>
                  <a:pt x="2249968" y="1124984"/>
                </a:lnTo>
                <a:lnTo>
                  <a:pt x="0" y="1124984"/>
                </a:lnTo>
                <a:lnTo>
                  <a:pt x="562492" y="562492"/>
                </a:lnTo>
                <a:lnTo>
                  <a:pt x="0" y="0"/>
                </a:lnTo>
                <a:close/>
              </a:path>
            </a:pathLst>
          </a:custGeom>
          <a:scene3d>
            <a:camera prst="orthographicFront"/>
            <a:lightRig rig="chilly" dir="t"/>
          </a:scene3d>
          <a:sp3d extrusionH="1700" prstMaterial="dkEdge">
            <a:bevelT w="25400" h="6350" prst="softRound"/>
            <a:bevelB w="0" h="0" prst="convex"/>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04402" tIns="20955" rIns="562492" bIns="20955" numCol="1" spcCol="1270" anchor="ctr" anchorCtr="0">
            <a:noAutofit/>
          </a:bodyPr>
          <a:lstStyle/>
          <a:p>
            <a:pPr lvl="0" algn="ctr" defTabSz="1466850" rtl="1">
              <a:spcBef>
                <a:spcPct val="0"/>
              </a:spcBef>
              <a:spcAft>
                <a:spcPct val="35000"/>
              </a:spcAft>
            </a:pPr>
            <a:r>
              <a:rPr lang="fa-IR" sz="3300" kern="1200" dirty="0" smtClean="0">
                <a:cs typeface="B Mitra" pitchFamily="2" charset="-78"/>
              </a:rPr>
              <a:t>بازار رقابتی</a:t>
            </a:r>
            <a:endParaRPr lang="fa-IR" sz="3300" kern="1200" dirty="0">
              <a:cs typeface="B Mitra" pitchFamily="2" charset="-78"/>
            </a:endParaRPr>
          </a:p>
        </p:txBody>
      </p:sp>
      <p:sp>
        <p:nvSpPr>
          <p:cNvPr id="8" name="Freeform 7"/>
          <p:cNvSpPr/>
          <p:nvPr/>
        </p:nvSpPr>
        <p:spPr>
          <a:xfrm>
            <a:off x="5872146" y="1289066"/>
            <a:ext cx="2812460" cy="1124984"/>
          </a:xfrm>
          <a:custGeom>
            <a:avLst/>
            <a:gdLst>
              <a:gd name="connsiteX0" fmla="*/ 0 w 2812460"/>
              <a:gd name="connsiteY0" fmla="*/ 0 h 1124984"/>
              <a:gd name="connsiteX1" fmla="*/ 2249968 w 2812460"/>
              <a:gd name="connsiteY1" fmla="*/ 0 h 1124984"/>
              <a:gd name="connsiteX2" fmla="*/ 2812460 w 2812460"/>
              <a:gd name="connsiteY2" fmla="*/ 562492 h 1124984"/>
              <a:gd name="connsiteX3" fmla="*/ 2249968 w 2812460"/>
              <a:gd name="connsiteY3" fmla="*/ 1124984 h 1124984"/>
              <a:gd name="connsiteX4" fmla="*/ 0 w 2812460"/>
              <a:gd name="connsiteY4" fmla="*/ 1124984 h 1124984"/>
              <a:gd name="connsiteX5" fmla="*/ 562492 w 2812460"/>
              <a:gd name="connsiteY5" fmla="*/ 562492 h 1124984"/>
              <a:gd name="connsiteX6" fmla="*/ 0 w 2812460"/>
              <a:gd name="connsiteY6" fmla="*/ 0 h 11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2460" h="1124984">
                <a:moveTo>
                  <a:pt x="0" y="0"/>
                </a:moveTo>
                <a:lnTo>
                  <a:pt x="2249968" y="0"/>
                </a:lnTo>
                <a:lnTo>
                  <a:pt x="2812460" y="562492"/>
                </a:lnTo>
                <a:lnTo>
                  <a:pt x="2249968" y="1124984"/>
                </a:lnTo>
                <a:lnTo>
                  <a:pt x="0" y="1124984"/>
                </a:lnTo>
                <a:lnTo>
                  <a:pt x="562492" y="562492"/>
                </a:lnTo>
                <a:lnTo>
                  <a:pt x="0" y="0"/>
                </a:lnTo>
                <a:close/>
              </a:path>
            </a:pathLst>
          </a:custGeom>
          <a:scene3d>
            <a:camera prst="orthographicFront"/>
            <a:lightRig rig="chilly" dir="t"/>
          </a:scene3d>
          <a:sp3d extrusionH="1700" prstMaterial="dkEdge">
            <a:bevelT w="25400" h="6350" prst="softRound"/>
            <a:bevelB w="0" h="0" prst="convex"/>
          </a:sp3d>
        </p:spPr>
        <p:style>
          <a:lnRef idx="1">
            <a:schemeClr val="accent2">
              <a:tint val="40000"/>
              <a:alpha val="90000"/>
              <a:hueOff val="-2898357"/>
              <a:satOff val="-3380"/>
              <a:lumOff val="-564"/>
              <a:alphaOff val="0"/>
            </a:schemeClr>
          </a:lnRef>
          <a:fillRef idx="1">
            <a:schemeClr val="accent2">
              <a:tint val="40000"/>
              <a:alpha val="90000"/>
              <a:hueOff val="-2898357"/>
              <a:satOff val="-3380"/>
              <a:lumOff val="-564"/>
              <a:alphaOff val="0"/>
            </a:schemeClr>
          </a:fillRef>
          <a:effectRef idx="0">
            <a:schemeClr val="accent2">
              <a:tint val="40000"/>
              <a:alpha val="90000"/>
              <a:hueOff val="-2898357"/>
              <a:satOff val="-3380"/>
              <a:lumOff val="-564"/>
              <a:alphaOff val="0"/>
            </a:schemeClr>
          </a:effectRef>
          <a:fontRef idx="minor">
            <a:schemeClr val="dk1">
              <a:hueOff val="0"/>
              <a:satOff val="0"/>
              <a:lumOff val="0"/>
              <a:alphaOff val="0"/>
            </a:schemeClr>
          </a:fontRef>
        </p:style>
        <p:txBody>
          <a:bodyPr spcFirstLastPara="0" vert="horz" wrap="square" lIns="604402" tIns="20955" rIns="562492" bIns="20955" numCol="1" spcCol="1270" anchor="ctr" anchorCtr="0">
            <a:noAutofit/>
          </a:bodyPr>
          <a:lstStyle/>
          <a:p>
            <a:pPr lvl="0" algn="ctr" defTabSz="1466850" rtl="1">
              <a:spcBef>
                <a:spcPct val="0"/>
              </a:spcBef>
              <a:spcAft>
                <a:spcPct val="35000"/>
              </a:spcAft>
            </a:pPr>
            <a:r>
              <a:rPr lang="fa-IR" sz="3300" kern="1200" dirty="0" smtClean="0">
                <a:cs typeface="B Mitra" pitchFamily="2" charset="-78"/>
              </a:rPr>
              <a:t>قیمت‌گذاری درست</a:t>
            </a:r>
            <a:endParaRPr lang="fa-IR" sz="3300" kern="1200" dirty="0">
              <a:cs typeface="B Mitra" pitchFamily="2" charset="-78"/>
            </a:endParaRPr>
          </a:p>
        </p:txBody>
      </p:sp>
      <p:sp>
        <p:nvSpPr>
          <p:cNvPr id="10" name="Freeform 9"/>
          <p:cNvSpPr/>
          <p:nvPr/>
        </p:nvSpPr>
        <p:spPr>
          <a:xfrm>
            <a:off x="505430" y="2719015"/>
            <a:ext cx="3388506" cy="1355402"/>
          </a:xfrm>
          <a:custGeom>
            <a:avLst/>
            <a:gdLst>
              <a:gd name="connsiteX0" fmla="*/ 0 w 3388506"/>
              <a:gd name="connsiteY0" fmla="*/ 0 h 1355402"/>
              <a:gd name="connsiteX1" fmla="*/ 2710805 w 3388506"/>
              <a:gd name="connsiteY1" fmla="*/ 0 h 1355402"/>
              <a:gd name="connsiteX2" fmla="*/ 3388506 w 3388506"/>
              <a:gd name="connsiteY2" fmla="*/ 677701 h 1355402"/>
              <a:gd name="connsiteX3" fmla="*/ 2710805 w 3388506"/>
              <a:gd name="connsiteY3" fmla="*/ 1355402 h 1355402"/>
              <a:gd name="connsiteX4" fmla="*/ 0 w 3388506"/>
              <a:gd name="connsiteY4" fmla="*/ 1355402 h 1355402"/>
              <a:gd name="connsiteX5" fmla="*/ 677701 w 3388506"/>
              <a:gd name="connsiteY5" fmla="*/ 677701 h 1355402"/>
              <a:gd name="connsiteX6" fmla="*/ 0 w 3388506"/>
              <a:gd name="connsiteY6" fmla="*/ 0 h 13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8506" h="1355402">
                <a:moveTo>
                  <a:pt x="0" y="0"/>
                </a:moveTo>
                <a:lnTo>
                  <a:pt x="2710805" y="0"/>
                </a:lnTo>
                <a:lnTo>
                  <a:pt x="3388506" y="677701"/>
                </a:lnTo>
                <a:lnTo>
                  <a:pt x="2710805" y="1355402"/>
                </a:lnTo>
                <a:lnTo>
                  <a:pt x="0" y="1355402"/>
                </a:lnTo>
                <a:lnTo>
                  <a:pt x="677701" y="677701"/>
                </a:lnTo>
                <a:lnTo>
                  <a:pt x="0" y="0"/>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2">
              <a:hueOff val="-9067202"/>
              <a:satOff val="5236"/>
              <a:lumOff val="-9607"/>
              <a:alphaOff val="0"/>
            </a:schemeClr>
          </a:fillRef>
          <a:effectRef idx="0">
            <a:schemeClr val="accent2">
              <a:hueOff val="-9067202"/>
              <a:satOff val="5236"/>
              <a:lumOff val="-9607"/>
              <a:alphaOff val="0"/>
            </a:schemeClr>
          </a:effectRef>
          <a:fontRef idx="minor">
            <a:schemeClr val="lt1"/>
          </a:fontRef>
        </p:style>
        <p:txBody>
          <a:bodyPr spcFirstLastPara="0" vert="horz" wrap="square" lIns="718341" tIns="20320" rIns="677701" bIns="20320" numCol="1" spcCol="1270" anchor="ctr" anchorCtr="0">
            <a:noAutofit/>
          </a:bodyPr>
          <a:lstStyle/>
          <a:p>
            <a:pPr lvl="0" algn="ctr" defTabSz="1422400" rtl="1">
              <a:spcBef>
                <a:spcPct val="0"/>
              </a:spcBef>
              <a:spcAft>
                <a:spcPct val="35000"/>
              </a:spcAft>
            </a:pPr>
            <a:r>
              <a:rPr lang="fa-IR" sz="3200" kern="1200" dirty="0" smtClean="0"/>
              <a:t>نرخ ثابت</a:t>
            </a:r>
            <a:endParaRPr lang="fa-IR" sz="3200" kern="1200" dirty="0"/>
          </a:p>
        </p:txBody>
      </p:sp>
      <p:sp>
        <p:nvSpPr>
          <p:cNvPr id="11" name="Freeform 10"/>
          <p:cNvSpPr/>
          <p:nvPr/>
        </p:nvSpPr>
        <p:spPr>
          <a:xfrm>
            <a:off x="3453431" y="2834224"/>
            <a:ext cx="2812460" cy="1124984"/>
          </a:xfrm>
          <a:custGeom>
            <a:avLst/>
            <a:gdLst>
              <a:gd name="connsiteX0" fmla="*/ 0 w 2812460"/>
              <a:gd name="connsiteY0" fmla="*/ 0 h 1124984"/>
              <a:gd name="connsiteX1" fmla="*/ 2249968 w 2812460"/>
              <a:gd name="connsiteY1" fmla="*/ 0 h 1124984"/>
              <a:gd name="connsiteX2" fmla="*/ 2812460 w 2812460"/>
              <a:gd name="connsiteY2" fmla="*/ 562492 h 1124984"/>
              <a:gd name="connsiteX3" fmla="*/ 2249968 w 2812460"/>
              <a:gd name="connsiteY3" fmla="*/ 1124984 h 1124984"/>
              <a:gd name="connsiteX4" fmla="*/ 0 w 2812460"/>
              <a:gd name="connsiteY4" fmla="*/ 1124984 h 1124984"/>
              <a:gd name="connsiteX5" fmla="*/ 562492 w 2812460"/>
              <a:gd name="connsiteY5" fmla="*/ 562492 h 1124984"/>
              <a:gd name="connsiteX6" fmla="*/ 0 w 2812460"/>
              <a:gd name="connsiteY6" fmla="*/ 0 h 11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2460" h="1124984">
                <a:moveTo>
                  <a:pt x="0" y="0"/>
                </a:moveTo>
                <a:lnTo>
                  <a:pt x="2249968" y="0"/>
                </a:lnTo>
                <a:lnTo>
                  <a:pt x="2812460" y="562492"/>
                </a:lnTo>
                <a:lnTo>
                  <a:pt x="2249968" y="1124984"/>
                </a:lnTo>
                <a:lnTo>
                  <a:pt x="0" y="1124984"/>
                </a:lnTo>
                <a:lnTo>
                  <a:pt x="562492" y="562492"/>
                </a:lnTo>
                <a:lnTo>
                  <a:pt x="0" y="0"/>
                </a:lnTo>
                <a:close/>
              </a:path>
            </a:pathLst>
          </a:custGeom>
          <a:scene3d>
            <a:camera prst="orthographicFront"/>
            <a:lightRig rig="chilly" dir="t"/>
          </a:scene3d>
          <a:sp3d extrusionH="1700" prstMaterial="dkEdge">
            <a:bevelT w="25400" h="6350" prst="softRound"/>
            <a:bevelB w="0" h="0" prst="convex"/>
          </a:sp3d>
        </p:spPr>
        <p:style>
          <a:lnRef idx="1">
            <a:schemeClr val="accent2">
              <a:tint val="40000"/>
              <a:alpha val="90000"/>
              <a:hueOff val="-5796714"/>
              <a:satOff val="-6761"/>
              <a:lumOff val="-1127"/>
              <a:alphaOff val="0"/>
            </a:schemeClr>
          </a:lnRef>
          <a:fillRef idx="1">
            <a:schemeClr val="accent2">
              <a:tint val="40000"/>
              <a:alpha val="90000"/>
              <a:hueOff val="-5796714"/>
              <a:satOff val="-6761"/>
              <a:lumOff val="-1127"/>
              <a:alphaOff val="0"/>
            </a:schemeClr>
          </a:fillRef>
          <a:effectRef idx="0">
            <a:schemeClr val="accent2">
              <a:tint val="40000"/>
              <a:alpha val="90000"/>
              <a:hueOff val="-5796714"/>
              <a:satOff val="-6761"/>
              <a:lumOff val="-1127"/>
              <a:alphaOff val="0"/>
            </a:schemeClr>
          </a:effectRef>
          <a:fontRef idx="minor">
            <a:schemeClr val="dk1">
              <a:hueOff val="0"/>
              <a:satOff val="0"/>
              <a:lumOff val="0"/>
              <a:alphaOff val="0"/>
            </a:schemeClr>
          </a:fontRef>
        </p:style>
        <p:txBody>
          <a:bodyPr spcFirstLastPara="0" vert="horz" wrap="square" lIns="604402" tIns="20955" rIns="562492" bIns="20955" numCol="1" spcCol="1270" anchor="ctr" anchorCtr="0">
            <a:noAutofit/>
          </a:bodyPr>
          <a:lstStyle/>
          <a:p>
            <a:pPr lvl="0" algn="ctr" defTabSz="1466850" rtl="1">
              <a:spcBef>
                <a:spcPct val="0"/>
              </a:spcBef>
              <a:spcAft>
                <a:spcPct val="35000"/>
              </a:spcAft>
            </a:pPr>
            <a:r>
              <a:rPr lang="fa-IR" sz="3300" kern="1200" dirty="0" smtClean="0">
                <a:cs typeface="B Mitra" pitchFamily="2" charset="-78"/>
              </a:rPr>
              <a:t>بانک مرکزی</a:t>
            </a:r>
            <a:endParaRPr lang="fa-IR" sz="3300" kern="1200" dirty="0">
              <a:cs typeface="B Mitra" pitchFamily="2" charset="-78"/>
            </a:endParaRPr>
          </a:p>
        </p:txBody>
      </p:sp>
      <p:sp>
        <p:nvSpPr>
          <p:cNvPr id="12" name="Freeform 11"/>
          <p:cNvSpPr/>
          <p:nvPr/>
        </p:nvSpPr>
        <p:spPr>
          <a:xfrm>
            <a:off x="5872146" y="2834224"/>
            <a:ext cx="2812460" cy="1124984"/>
          </a:xfrm>
          <a:custGeom>
            <a:avLst/>
            <a:gdLst>
              <a:gd name="connsiteX0" fmla="*/ 0 w 2812460"/>
              <a:gd name="connsiteY0" fmla="*/ 0 h 1124984"/>
              <a:gd name="connsiteX1" fmla="*/ 2249968 w 2812460"/>
              <a:gd name="connsiteY1" fmla="*/ 0 h 1124984"/>
              <a:gd name="connsiteX2" fmla="*/ 2812460 w 2812460"/>
              <a:gd name="connsiteY2" fmla="*/ 562492 h 1124984"/>
              <a:gd name="connsiteX3" fmla="*/ 2249968 w 2812460"/>
              <a:gd name="connsiteY3" fmla="*/ 1124984 h 1124984"/>
              <a:gd name="connsiteX4" fmla="*/ 0 w 2812460"/>
              <a:gd name="connsiteY4" fmla="*/ 1124984 h 1124984"/>
              <a:gd name="connsiteX5" fmla="*/ 562492 w 2812460"/>
              <a:gd name="connsiteY5" fmla="*/ 562492 h 1124984"/>
              <a:gd name="connsiteX6" fmla="*/ 0 w 2812460"/>
              <a:gd name="connsiteY6" fmla="*/ 0 h 11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2460" h="1124984">
                <a:moveTo>
                  <a:pt x="0" y="0"/>
                </a:moveTo>
                <a:lnTo>
                  <a:pt x="2249968" y="0"/>
                </a:lnTo>
                <a:lnTo>
                  <a:pt x="2812460" y="562492"/>
                </a:lnTo>
                <a:lnTo>
                  <a:pt x="2249968" y="1124984"/>
                </a:lnTo>
                <a:lnTo>
                  <a:pt x="0" y="1124984"/>
                </a:lnTo>
                <a:lnTo>
                  <a:pt x="562492" y="562492"/>
                </a:lnTo>
                <a:lnTo>
                  <a:pt x="0" y="0"/>
                </a:lnTo>
                <a:close/>
              </a:path>
            </a:pathLst>
          </a:custGeom>
          <a:scene3d>
            <a:camera prst="orthographicFront"/>
            <a:lightRig rig="chilly" dir="t"/>
          </a:scene3d>
          <a:sp3d extrusionH="1700" prstMaterial="dkEdge">
            <a:bevelT w="25400" h="6350" prst="softRound"/>
            <a:bevelB w="0" h="0" prst="convex"/>
          </a:sp3d>
        </p:spPr>
        <p:style>
          <a:lnRef idx="1">
            <a:schemeClr val="accent2">
              <a:tint val="40000"/>
              <a:alpha val="90000"/>
              <a:hueOff val="-8695070"/>
              <a:satOff val="-10141"/>
              <a:lumOff val="-1691"/>
              <a:alphaOff val="0"/>
            </a:schemeClr>
          </a:lnRef>
          <a:fillRef idx="1">
            <a:schemeClr val="accent2">
              <a:tint val="40000"/>
              <a:alpha val="90000"/>
              <a:hueOff val="-8695070"/>
              <a:satOff val="-10141"/>
              <a:lumOff val="-1691"/>
              <a:alphaOff val="0"/>
            </a:schemeClr>
          </a:fillRef>
          <a:effectRef idx="0">
            <a:schemeClr val="accent2">
              <a:tint val="40000"/>
              <a:alpha val="90000"/>
              <a:hueOff val="-8695070"/>
              <a:satOff val="-10141"/>
              <a:lumOff val="-1691"/>
              <a:alphaOff val="0"/>
            </a:schemeClr>
          </a:effectRef>
          <a:fontRef idx="minor">
            <a:schemeClr val="dk1">
              <a:hueOff val="0"/>
              <a:satOff val="0"/>
              <a:lumOff val="0"/>
              <a:alphaOff val="0"/>
            </a:schemeClr>
          </a:fontRef>
        </p:style>
        <p:txBody>
          <a:bodyPr spcFirstLastPara="0" vert="horz" wrap="square" lIns="604402" tIns="20955" rIns="562492" bIns="20955" numCol="1" spcCol="1270" anchor="ctr" anchorCtr="0">
            <a:noAutofit/>
          </a:bodyPr>
          <a:lstStyle/>
          <a:p>
            <a:pPr lvl="0" algn="ctr" defTabSz="1466850" rtl="1">
              <a:spcBef>
                <a:spcPct val="0"/>
              </a:spcBef>
              <a:spcAft>
                <a:spcPct val="35000"/>
              </a:spcAft>
            </a:pPr>
            <a:r>
              <a:rPr lang="fa-IR" sz="3300" kern="1200" dirty="0" smtClean="0">
                <a:cs typeface="B Mitra" pitchFamily="2" charset="-78"/>
              </a:rPr>
              <a:t> قیمت‌گذاری نادرست</a:t>
            </a:r>
            <a:endParaRPr lang="fa-IR" sz="3300" kern="1200" dirty="0">
              <a:cs typeface="B Mitra"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قیمت واقعی</a:t>
            </a:r>
            <a:endParaRPr lang="fa-IR"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Freeform 5"/>
          <p:cNvSpPr/>
          <p:nvPr/>
        </p:nvSpPr>
        <p:spPr>
          <a:xfrm>
            <a:off x="2500937" y="530405"/>
            <a:ext cx="4187844" cy="4187844"/>
          </a:xfrm>
          <a:custGeom>
            <a:avLst/>
            <a:gdLst>
              <a:gd name="connsiteX0" fmla="*/ 0 w 4187844"/>
              <a:gd name="connsiteY0" fmla="*/ 2093922 h 4187844"/>
              <a:gd name="connsiteX1" fmla="*/ 613298 w 4187844"/>
              <a:gd name="connsiteY1" fmla="*/ 613296 h 4187844"/>
              <a:gd name="connsiteX2" fmla="*/ 2093926 w 4187844"/>
              <a:gd name="connsiteY2" fmla="*/ 3 h 4187844"/>
              <a:gd name="connsiteX3" fmla="*/ 3574552 w 4187844"/>
              <a:gd name="connsiteY3" fmla="*/ 613301 h 4187844"/>
              <a:gd name="connsiteX4" fmla="*/ 4187845 w 4187844"/>
              <a:gd name="connsiteY4" fmla="*/ 2093929 h 4187844"/>
              <a:gd name="connsiteX5" fmla="*/ 3574549 w 4187844"/>
              <a:gd name="connsiteY5" fmla="*/ 3574556 h 4187844"/>
              <a:gd name="connsiteX6" fmla="*/ 2093922 w 4187844"/>
              <a:gd name="connsiteY6" fmla="*/ 4187851 h 4187844"/>
              <a:gd name="connsiteX7" fmla="*/ 613295 w 4187844"/>
              <a:gd name="connsiteY7" fmla="*/ 3574554 h 4187844"/>
              <a:gd name="connsiteX8" fmla="*/ 1 w 4187844"/>
              <a:gd name="connsiteY8" fmla="*/ 2093926 h 4187844"/>
              <a:gd name="connsiteX9" fmla="*/ 0 w 4187844"/>
              <a:gd name="connsiteY9" fmla="*/ 2093922 h 418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7844" h="4187844">
                <a:moveTo>
                  <a:pt x="0" y="2093922"/>
                </a:moveTo>
                <a:cubicBezTo>
                  <a:pt x="1" y="1538579"/>
                  <a:pt x="220610" y="1005982"/>
                  <a:pt x="613298" y="613296"/>
                </a:cubicBezTo>
                <a:cubicBezTo>
                  <a:pt x="1005985" y="220610"/>
                  <a:pt x="1538583" y="2"/>
                  <a:pt x="2093926" y="3"/>
                </a:cubicBezTo>
                <a:cubicBezTo>
                  <a:pt x="2649269" y="4"/>
                  <a:pt x="3181866" y="220613"/>
                  <a:pt x="3574552" y="613301"/>
                </a:cubicBezTo>
                <a:cubicBezTo>
                  <a:pt x="3967238" y="1005988"/>
                  <a:pt x="4187846" y="1538586"/>
                  <a:pt x="4187845" y="2093929"/>
                </a:cubicBezTo>
                <a:cubicBezTo>
                  <a:pt x="4187845" y="2649272"/>
                  <a:pt x="3967236" y="3181869"/>
                  <a:pt x="3574549" y="3574556"/>
                </a:cubicBezTo>
                <a:cubicBezTo>
                  <a:pt x="3181862" y="3967243"/>
                  <a:pt x="2649265" y="4187851"/>
                  <a:pt x="2093922" y="4187851"/>
                </a:cubicBezTo>
                <a:cubicBezTo>
                  <a:pt x="1538579" y="4187851"/>
                  <a:pt x="1005982" y="3967241"/>
                  <a:pt x="613295" y="3574554"/>
                </a:cubicBezTo>
                <a:cubicBezTo>
                  <a:pt x="220609" y="3181867"/>
                  <a:pt x="0" y="2649269"/>
                  <a:pt x="1" y="2093926"/>
                </a:cubicBezTo>
                <a:cubicBezTo>
                  <a:pt x="1" y="2093925"/>
                  <a:pt x="0" y="2093923"/>
                  <a:pt x="0" y="2093922"/>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648856" tIns="648855" rIns="648856" bIns="648855" numCol="1" spcCol="1270" anchor="ctr" anchorCtr="0">
            <a:noAutofit/>
          </a:bodyPr>
          <a:lstStyle/>
          <a:p>
            <a:pPr lvl="0" algn="ctr" defTabSz="1244600" rtl="1">
              <a:lnSpc>
                <a:spcPct val="130000"/>
              </a:lnSpc>
              <a:spcBef>
                <a:spcPct val="0"/>
              </a:spcBef>
              <a:spcAft>
                <a:spcPct val="35000"/>
              </a:spcAft>
            </a:pPr>
            <a:r>
              <a:rPr lang="fa-IR" sz="2800" kern="1200" dirty="0" smtClean="0">
                <a:cs typeface="B Bardiya" pitchFamily="2" charset="-78"/>
              </a:rPr>
              <a:t>قیمتی است که بر اساس مکانیزم بازار رقابتی شکل می‌گیرد. در این بازار، نیروهای عرضه و تقاضا تعیین‌کننده است. </a:t>
            </a:r>
            <a:endParaRPr lang="fa-IR" sz="2800" kern="1200" dirty="0">
              <a:cs typeface="B Bardiya"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p:txBody>
          <a:bodyPr>
            <a:normAutofit fontScale="90000"/>
          </a:bodyPr>
          <a:lstStyle>
            <a:extLst/>
          </a:lstStyle>
          <a:p>
            <a:pPr algn="ct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قیمت‌ ارز در ایران</a:t>
            </a:r>
            <a:r>
              <a:rPr lang="en-US" dirty="0" smtClean="0"/>
              <a:t/>
            </a:r>
            <a:br>
              <a:rPr lang="en-US" dirty="0" smtClean="0"/>
            </a:b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6" name="Content Placeholder 5"/>
          <p:cNvGraphicFramePr>
            <a:graphicFrameLocks noGrp="1"/>
          </p:cNvGraphicFramePr>
          <p:nvPr>
            <p:ph idx="1"/>
          </p:nvPr>
        </p:nvGraphicFramePr>
        <p:xfrm>
          <a:off x="503238" y="530225"/>
          <a:ext cx="8183562" cy="418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صد تومانی-جدید.jpg"/>
          <p:cNvPicPr>
            <a:picLocks noChangeAspect="1"/>
          </p:cNvPicPr>
          <p:nvPr/>
        </p:nvPicPr>
        <p:blipFill>
          <a:blip r:embed="rId8" cstate="print"/>
          <a:stretch>
            <a:fillRect/>
          </a:stretch>
        </p:blipFill>
        <p:spPr>
          <a:xfrm>
            <a:off x="647700" y="2952750"/>
            <a:ext cx="2628900" cy="1314450"/>
          </a:xfrm>
          <a:prstGeom prst="rect">
            <a:avLst/>
          </a:prstGeom>
        </p:spPr>
      </p:pic>
      <p:pic>
        <p:nvPicPr>
          <p:cNvPr id="8" name="Picture 7" descr="دویست-جدید.jpg"/>
          <p:cNvPicPr>
            <a:picLocks noChangeAspect="1"/>
          </p:cNvPicPr>
          <p:nvPr/>
        </p:nvPicPr>
        <p:blipFill>
          <a:blip r:embed="rId9" cstate="print"/>
          <a:stretch>
            <a:fillRect/>
          </a:stretch>
        </p:blipFill>
        <p:spPr>
          <a:xfrm>
            <a:off x="762000" y="3118011"/>
            <a:ext cx="2514600" cy="1225389"/>
          </a:xfrm>
          <a:prstGeom prst="rect">
            <a:avLst/>
          </a:prstGeom>
        </p:spPr>
      </p:pic>
      <p:pic>
        <p:nvPicPr>
          <p:cNvPr id="7" name="Picture 6" descr="دویست-جدید.jpg"/>
          <p:cNvPicPr>
            <a:picLocks noChangeAspect="1"/>
          </p:cNvPicPr>
          <p:nvPr/>
        </p:nvPicPr>
        <p:blipFill>
          <a:blip r:embed="rId9" cstate="print"/>
          <a:stretch>
            <a:fillRect/>
          </a:stretch>
        </p:blipFill>
        <p:spPr>
          <a:xfrm>
            <a:off x="990600" y="3268477"/>
            <a:ext cx="2362200" cy="1151123"/>
          </a:xfrm>
          <a:prstGeom prst="rect">
            <a:avLst/>
          </a:prstGeom>
        </p:spPr>
      </p:pic>
      <p:pic>
        <p:nvPicPr>
          <p:cNvPr id="11" name="Picture 10" descr="پانصذ.jpg"/>
          <p:cNvPicPr>
            <a:picLocks noChangeAspect="1"/>
          </p:cNvPicPr>
          <p:nvPr/>
        </p:nvPicPr>
        <p:blipFill>
          <a:blip r:embed="rId10" cstate="print"/>
          <a:stretch>
            <a:fillRect/>
          </a:stretch>
        </p:blipFill>
        <p:spPr>
          <a:xfrm>
            <a:off x="1066801" y="3429000"/>
            <a:ext cx="2666999" cy="1320553"/>
          </a:xfrm>
          <a:prstGeom prst="rect">
            <a:avLst/>
          </a:prstGeom>
        </p:spPr>
      </p:pic>
      <p:pic>
        <p:nvPicPr>
          <p:cNvPr id="12" name="Picture 11" descr="ا دلاری.jpg"/>
          <p:cNvPicPr>
            <a:picLocks noChangeAspect="1"/>
          </p:cNvPicPr>
          <p:nvPr/>
        </p:nvPicPr>
        <p:blipFill>
          <a:blip r:embed="rId11" cstate="print"/>
          <a:stretch>
            <a:fillRect/>
          </a:stretch>
        </p:blipFill>
        <p:spPr>
          <a:xfrm>
            <a:off x="5410201" y="3429000"/>
            <a:ext cx="2971800" cy="1275936"/>
          </a:xfrm>
          <a:prstGeom prst="rect">
            <a:avLst/>
          </a:prstGeom>
        </p:spPr>
      </p:pic>
      <p:sp>
        <p:nvSpPr>
          <p:cNvPr id="14" name="Not Equal 13"/>
          <p:cNvSpPr/>
          <p:nvPr/>
        </p:nvSpPr>
        <p:spPr>
          <a:xfrm>
            <a:off x="3810000" y="3657600"/>
            <a:ext cx="1524000" cy="838200"/>
          </a:xfrm>
          <a:prstGeom prst="mathNotEqual">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fa-IR">
              <a:solidFill>
                <a:schemeClr val="tx1"/>
              </a:solidFill>
            </a:endParaRPr>
          </a:p>
        </p:txBody>
      </p:sp>
      <p:sp>
        <p:nvSpPr>
          <p:cNvPr id="17" name="Freeform 16"/>
          <p:cNvSpPr/>
          <p:nvPr/>
        </p:nvSpPr>
        <p:spPr>
          <a:xfrm>
            <a:off x="1066801" y="683973"/>
            <a:ext cx="2057878" cy="2057878"/>
          </a:xfrm>
          <a:custGeom>
            <a:avLst/>
            <a:gdLst>
              <a:gd name="connsiteX0" fmla="*/ 0 w 2057878"/>
              <a:gd name="connsiteY0" fmla="*/ 1028939 h 2057878"/>
              <a:gd name="connsiteX1" fmla="*/ 301370 w 2057878"/>
              <a:gd name="connsiteY1" fmla="*/ 301369 h 2057878"/>
              <a:gd name="connsiteX2" fmla="*/ 1028940 w 2057878"/>
              <a:gd name="connsiteY2" fmla="*/ 1 h 2057878"/>
              <a:gd name="connsiteX3" fmla="*/ 1756510 w 2057878"/>
              <a:gd name="connsiteY3" fmla="*/ 301371 h 2057878"/>
              <a:gd name="connsiteX4" fmla="*/ 2057878 w 2057878"/>
              <a:gd name="connsiteY4" fmla="*/ 1028941 h 2057878"/>
              <a:gd name="connsiteX5" fmla="*/ 1756509 w 2057878"/>
              <a:gd name="connsiteY5" fmla="*/ 1756511 h 2057878"/>
              <a:gd name="connsiteX6" fmla="*/ 1028939 w 2057878"/>
              <a:gd name="connsiteY6" fmla="*/ 2057880 h 2057878"/>
              <a:gd name="connsiteX7" fmla="*/ 301369 w 2057878"/>
              <a:gd name="connsiteY7" fmla="*/ 1756510 h 2057878"/>
              <a:gd name="connsiteX8" fmla="*/ 0 w 2057878"/>
              <a:gd name="connsiteY8" fmla="*/ 1028940 h 2057878"/>
              <a:gd name="connsiteX9" fmla="*/ 0 w 2057878"/>
              <a:gd name="connsiteY9" fmla="*/ 1028939 h 205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878" h="2057878">
                <a:moveTo>
                  <a:pt x="0" y="1028939"/>
                </a:moveTo>
                <a:cubicBezTo>
                  <a:pt x="0" y="756047"/>
                  <a:pt x="108406" y="494333"/>
                  <a:pt x="301370" y="301369"/>
                </a:cubicBezTo>
                <a:cubicBezTo>
                  <a:pt x="494334" y="108406"/>
                  <a:pt x="756049" y="0"/>
                  <a:pt x="1028940" y="1"/>
                </a:cubicBezTo>
                <a:cubicBezTo>
                  <a:pt x="1301832" y="1"/>
                  <a:pt x="1563546" y="108407"/>
                  <a:pt x="1756510" y="301371"/>
                </a:cubicBezTo>
                <a:cubicBezTo>
                  <a:pt x="1949473" y="494335"/>
                  <a:pt x="2057879" y="756050"/>
                  <a:pt x="2057878" y="1028941"/>
                </a:cubicBezTo>
                <a:cubicBezTo>
                  <a:pt x="2057878" y="1301833"/>
                  <a:pt x="1949472" y="1563547"/>
                  <a:pt x="1756509" y="1756511"/>
                </a:cubicBezTo>
                <a:cubicBezTo>
                  <a:pt x="1563545" y="1949475"/>
                  <a:pt x="1301831" y="2057880"/>
                  <a:pt x="1028939" y="2057880"/>
                </a:cubicBezTo>
                <a:cubicBezTo>
                  <a:pt x="756047" y="2057880"/>
                  <a:pt x="494333" y="1949474"/>
                  <a:pt x="301369" y="1756510"/>
                </a:cubicBezTo>
                <a:cubicBezTo>
                  <a:pt x="108406" y="1563546"/>
                  <a:pt x="0" y="1301831"/>
                  <a:pt x="0" y="1028940"/>
                </a:cubicBezTo>
                <a:lnTo>
                  <a:pt x="0" y="1028939"/>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43279" tIns="343279" rIns="343279" bIns="343279" numCol="1" spcCol="1270" anchor="ctr" anchorCtr="0">
            <a:noAutofit/>
          </a:bodyPr>
          <a:lstStyle/>
          <a:p>
            <a:pPr lvl="0" algn="ctr" defTabSz="1466850" rtl="1">
              <a:lnSpc>
                <a:spcPct val="90000"/>
              </a:lnSpc>
              <a:spcBef>
                <a:spcPct val="0"/>
              </a:spcBef>
              <a:spcAft>
                <a:spcPct val="35000"/>
              </a:spcAft>
            </a:pPr>
            <a:r>
              <a:rPr lang="fa-IR" sz="3300" kern="1200" dirty="0" smtClean="0"/>
              <a:t>قیمت بانک مرکزی</a:t>
            </a:r>
            <a:endParaRPr lang="fa-IR" sz="3300" kern="1200" dirty="0"/>
          </a:p>
        </p:txBody>
      </p:sp>
      <p:sp>
        <p:nvSpPr>
          <p:cNvPr id="18" name="Freeform 17"/>
          <p:cNvSpPr/>
          <p:nvPr/>
        </p:nvSpPr>
        <p:spPr>
          <a:xfrm rot="18570381">
            <a:off x="4205720" y="1116127"/>
            <a:ext cx="1193569" cy="1193569"/>
          </a:xfrm>
          <a:custGeom>
            <a:avLst/>
            <a:gdLst>
              <a:gd name="connsiteX0" fmla="*/ 0 w 1193569"/>
              <a:gd name="connsiteY0" fmla="*/ 0 h 1193569"/>
              <a:gd name="connsiteX1" fmla="*/ 1193569 w 1193569"/>
              <a:gd name="connsiteY1" fmla="*/ 0 h 1193569"/>
              <a:gd name="connsiteX2" fmla="*/ 795717 w 1193569"/>
              <a:gd name="connsiteY2" fmla="*/ 397852 h 1193569"/>
              <a:gd name="connsiteX3" fmla="*/ 397852 w 1193569"/>
              <a:gd name="connsiteY3" fmla="*/ 397852 h 1193569"/>
              <a:gd name="connsiteX4" fmla="*/ 397852 w 1193569"/>
              <a:gd name="connsiteY4" fmla="*/ 795717 h 1193569"/>
              <a:gd name="connsiteX5" fmla="*/ 0 w 1193569"/>
              <a:gd name="connsiteY5" fmla="*/ 1193569 h 1193569"/>
              <a:gd name="connsiteX6" fmla="*/ 0 w 1193569"/>
              <a:gd name="connsiteY6" fmla="*/ 0 h 119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569" h="1193569">
                <a:moveTo>
                  <a:pt x="0" y="0"/>
                </a:moveTo>
                <a:lnTo>
                  <a:pt x="1193569" y="0"/>
                </a:lnTo>
                <a:lnTo>
                  <a:pt x="795717" y="397852"/>
                </a:lnTo>
                <a:lnTo>
                  <a:pt x="397852" y="397852"/>
                </a:lnTo>
                <a:lnTo>
                  <a:pt x="397852" y="795717"/>
                </a:lnTo>
                <a:lnTo>
                  <a:pt x="0" y="1193569"/>
                </a:lnTo>
                <a:lnTo>
                  <a:pt x="0" y="0"/>
                </a:lnTo>
                <a:close/>
              </a:path>
            </a:pathLst>
          </a:custGeom>
          <a:scene3d>
            <a:camera prst="perspectiveRelaxedModerately" zoom="92000"/>
            <a:lightRig rig="balanced" dir="t">
              <a:rot lat="0" lon="0" rev="12700000"/>
            </a:lightRig>
          </a:scene3d>
          <a:sp3d z="-25400" prstMaterial="plastic">
            <a:bevelT w="25400" h="25400"/>
            <a:bevelB w="25400" h="25400"/>
          </a:sp3d>
        </p:spPr>
        <p:style>
          <a:lnRef idx="1">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 tIns="0" rIns="0" bIns="-1" numCol="1" spcCol="1270" anchor="ctr" anchorCtr="0">
            <a:noAutofit/>
          </a:bodyPr>
          <a:lstStyle/>
          <a:p>
            <a:pPr lvl="0" algn="ctr" defTabSz="1200150" rtl="1">
              <a:lnSpc>
                <a:spcPct val="90000"/>
              </a:lnSpc>
              <a:spcBef>
                <a:spcPct val="0"/>
              </a:spcBef>
              <a:spcAft>
                <a:spcPct val="35000"/>
              </a:spcAft>
            </a:pPr>
            <a:endParaRPr lang="fa-IR" sz="2700" kern="1200"/>
          </a:p>
        </p:txBody>
      </p:sp>
      <p:sp>
        <p:nvSpPr>
          <p:cNvPr id="19" name="Freeform 18"/>
          <p:cNvSpPr/>
          <p:nvPr/>
        </p:nvSpPr>
        <p:spPr>
          <a:xfrm>
            <a:off x="6019331" y="683973"/>
            <a:ext cx="2057878" cy="2057878"/>
          </a:xfrm>
          <a:custGeom>
            <a:avLst/>
            <a:gdLst>
              <a:gd name="connsiteX0" fmla="*/ 0 w 2057878"/>
              <a:gd name="connsiteY0" fmla="*/ 1028939 h 2057878"/>
              <a:gd name="connsiteX1" fmla="*/ 301370 w 2057878"/>
              <a:gd name="connsiteY1" fmla="*/ 301369 h 2057878"/>
              <a:gd name="connsiteX2" fmla="*/ 1028940 w 2057878"/>
              <a:gd name="connsiteY2" fmla="*/ 1 h 2057878"/>
              <a:gd name="connsiteX3" fmla="*/ 1756510 w 2057878"/>
              <a:gd name="connsiteY3" fmla="*/ 301371 h 2057878"/>
              <a:gd name="connsiteX4" fmla="*/ 2057878 w 2057878"/>
              <a:gd name="connsiteY4" fmla="*/ 1028941 h 2057878"/>
              <a:gd name="connsiteX5" fmla="*/ 1756509 w 2057878"/>
              <a:gd name="connsiteY5" fmla="*/ 1756511 h 2057878"/>
              <a:gd name="connsiteX6" fmla="*/ 1028939 w 2057878"/>
              <a:gd name="connsiteY6" fmla="*/ 2057880 h 2057878"/>
              <a:gd name="connsiteX7" fmla="*/ 301369 w 2057878"/>
              <a:gd name="connsiteY7" fmla="*/ 1756510 h 2057878"/>
              <a:gd name="connsiteX8" fmla="*/ 0 w 2057878"/>
              <a:gd name="connsiteY8" fmla="*/ 1028940 h 2057878"/>
              <a:gd name="connsiteX9" fmla="*/ 0 w 2057878"/>
              <a:gd name="connsiteY9" fmla="*/ 1028939 h 205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878" h="2057878">
                <a:moveTo>
                  <a:pt x="0" y="1028939"/>
                </a:moveTo>
                <a:cubicBezTo>
                  <a:pt x="0" y="756047"/>
                  <a:pt x="108406" y="494333"/>
                  <a:pt x="301370" y="301369"/>
                </a:cubicBezTo>
                <a:cubicBezTo>
                  <a:pt x="494334" y="108406"/>
                  <a:pt x="756049" y="0"/>
                  <a:pt x="1028940" y="1"/>
                </a:cubicBezTo>
                <a:cubicBezTo>
                  <a:pt x="1301832" y="1"/>
                  <a:pt x="1563546" y="108407"/>
                  <a:pt x="1756510" y="301371"/>
                </a:cubicBezTo>
                <a:cubicBezTo>
                  <a:pt x="1949473" y="494335"/>
                  <a:pt x="2057879" y="756050"/>
                  <a:pt x="2057878" y="1028941"/>
                </a:cubicBezTo>
                <a:cubicBezTo>
                  <a:pt x="2057878" y="1301833"/>
                  <a:pt x="1949472" y="1563547"/>
                  <a:pt x="1756509" y="1756511"/>
                </a:cubicBezTo>
                <a:cubicBezTo>
                  <a:pt x="1563545" y="1949475"/>
                  <a:pt x="1301831" y="2057880"/>
                  <a:pt x="1028939" y="2057880"/>
                </a:cubicBezTo>
                <a:cubicBezTo>
                  <a:pt x="756047" y="2057880"/>
                  <a:pt x="494333" y="1949474"/>
                  <a:pt x="301369" y="1756510"/>
                </a:cubicBezTo>
                <a:cubicBezTo>
                  <a:pt x="108406" y="1563546"/>
                  <a:pt x="0" y="1301831"/>
                  <a:pt x="0" y="1028940"/>
                </a:cubicBezTo>
                <a:lnTo>
                  <a:pt x="0" y="1028939"/>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43279" tIns="343279" rIns="343279" bIns="343279" numCol="1" spcCol="1270" anchor="ctr" anchorCtr="0">
            <a:noAutofit/>
          </a:bodyPr>
          <a:lstStyle/>
          <a:p>
            <a:pPr lvl="0" algn="ctr" defTabSz="1466850" rtl="1">
              <a:lnSpc>
                <a:spcPct val="90000"/>
              </a:lnSpc>
              <a:spcBef>
                <a:spcPct val="0"/>
              </a:spcBef>
              <a:spcAft>
                <a:spcPct val="35000"/>
              </a:spcAft>
            </a:pPr>
            <a:r>
              <a:rPr lang="fa-IR" sz="3300" kern="1200" dirty="0" smtClean="0"/>
              <a:t>قیمت واقعی</a:t>
            </a:r>
            <a:endParaRPr lang="fa-IR" sz="3300" kern="1200" dirty="0"/>
          </a:p>
        </p:txBody>
      </p:sp>
      <p:sp>
        <p:nvSpPr>
          <p:cNvPr id="13" name="TextBox 12"/>
          <p:cNvSpPr txBox="1"/>
          <p:nvPr/>
        </p:nvSpPr>
        <p:spPr>
          <a:xfrm>
            <a:off x="3124200" y="2667000"/>
            <a:ext cx="2743200" cy="1077218"/>
          </a:xfrm>
          <a:prstGeom prst="rect">
            <a:avLst/>
          </a:prstGeom>
          <a:noFill/>
        </p:spPr>
        <p:txBody>
          <a:bodyPr wrap="square" rtlCol="1">
            <a:spAutoFit/>
          </a:bodyPr>
          <a:lstStyle/>
          <a:p>
            <a:pPr algn="ctr"/>
            <a:r>
              <a:rPr lang="en-US" sz="3200" b="1" dirty="0" smtClean="0">
                <a:solidFill>
                  <a:srgbClr val="FFFF00"/>
                </a:solidFill>
              </a:rPr>
              <a:t>Overvalue</a:t>
            </a:r>
          </a:p>
          <a:p>
            <a:pPr algn="ctr"/>
            <a:endParaRPr lang="fa-IR"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0.70"/>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strVal val="#ppt_w*0.70"/>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Effect transition="in" filter="fade">
                                      <p:cBhvr>
                                        <p:cTn id="19" dur="1000"/>
                                        <p:tgtEl>
                                          <p:spTgt spid="17"/>
                                        </p:tgtEl>
                                      </p:cBhvr>
                                    </p:animEffect>
                                  </p:childTnLst>
                                </p:cTn>
                              </p:par>
                            </p:childTnLst>
                          </p:cTn>
                        </p:par>
                        <p:par>
                          <p:cTn id="20" fill="hold">
                            <p:stCondLst>
                              <p:cond delay="1000"/>
                            </p:stCondLst>
                            <p:childTnLst>
                              <p:par>
                                <p:cTn id="21" presetID="15" presetClass="entr" presetSubtype="0" fill="hold" nodeType="afterEffect">
                                  <p:stCondLst>
                                    <p:cond delay="300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5000"/>
                            </p:stCondLst>
                            <p:childTnLst>
                              <p:par>
                                <p:cTn id="28" presetID="58" presetClass="entr" presetSubtype="0" accel="10000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strVal val="#ppt_w*2.5"/>
                                          </p:val>
                                        </p:tav>
                                        <p:tav tm="100000">
                                          <p:val>
                                            <p:strVal val="#ppt_w"/>
                                          </p:val>
                                        </p:tav>
                                      </p:tavLst>
                                    </p:anim>
                                    <p:anim calcmode="lin" valueType="num">
                                      <p:cBhvr>
                                        <p:cTn id="31" dur="500" fill="hold"/>
                                        <p:tgtEl>
                                          <p:spTgt spid="11"/>
                                        </p:tgtEl>
                                        <p:attrNameLst>
                                          <p:attrName>ppt_h</p:attrName>
                                        </p:attrNameLst>
                                      </p:cBhvr>
                                      <p:tavLst>
                                        <p:tav tm="0">
                                          <p:val>
                                            <p:strVal val="#ppt_h*0.01"/>
                                          </p:val>
                                        </p:tav>
                                        <p:tav tm="100000">
                                          <p:val>
                                            <p:strVal val="#ppt_h"/>
                                          </p:val>
                                        </p:tav>
                                      </p:tavLst>
                                    </p:anim>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h+1"/>
                                          </p:val>
                                        </p:tav>
                                        <p:tav tm="100000">
                                          <p:val>
                                            <p:strVal val="#ppt_y"/>
                                          </p:val>
                                        </p:tav>
                                      </p:tavLst>
                                    </p:anim>
                                    <p:animEffect transition="in" filter="fade">
                                      <p:cBhvr>
                                        <p:cTn id="34" dur="500"/>
                                        <p:tgtEl>
                                          <p:spTgt spid="11"/>
                                        </p:tgtEl>
                                      </p:cBhvr>
                                    </p:animEffect>
                                  </p:childTnLst>
                                </p:cTn>
                              </p:par>
                            </p:childTnLst>
                          </p:cTn>
                        </p:par>
                        <p:par>
                          <p:cTn id="35" fill="hold">
                            <p:stCondLst>
                              <p:cond delay="5500"/>
                            </p:stCondLst>
                            <p:childTnLst>
                              <p:par>
                                <p:cTn id="36" presetID="51"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770" decel="100000"/>
                                        <p:tgtEl>
                                          <p:spTgt spid="8"/>
                                        </p:tgtEl>
                                      </p:cBhvr>
                                    </p:animEffect>
                                    <p:animScale>
                                      <p:cBhvr>
                                        <p:cTn id="39" dur="770" decel="100000"/>
                                        <p:tgtEl>
                                          <p:spTgt spid="8"/>
                                        </p:tgtEl>
                                      </p:cBhvr>
                                      <p:from x="10000" y="10000"/>
                                      <p:to x="200000" y="450000"/>
                                    </p:animScale>
                                    <p:animScale>
                                      <p:cBhvr>
                                        <p:cTn id="40" dur="1230" accel="100000" fill="hold">
                                          <p:stCondLst>
                                            <p:cond delay="770"/>
                                          </p:stCondLst>
                                        </p:cTn>
                                        <p:tgtEl>
                                          <p:spTgt spid="8"/>
                                        </p:tgtEl>
                                      </p:cBhvr>
                                      <p:from x="200000" y="450000"/>
                                      <p:to x="100000" y="100000"/>
                                    </p:animScale>
                                    <p:set>
                                      <p:cBhvr>
                                        <p:cTn id="41" dur="770" fill="hold"/>
                                        <p:tgtEl>
                                          <p:spTgt spid="8"/>
                                        </p:tgtEl>
                                        <p:attrNameLst>
                                          <p:attrName>ppt_x</p:attrName>
                                        </p:attrNameLst>
                                      </p:cBhvr>
                                      <p:to>
                                        <p:strVal val="(0.5)"/>
                                      </p:to>
                                    </p:set>
                                    <p:anim from="(0.5)" to="(#ppt_x)" calcmode="lin" valueType="num">
                                      <p:cBhvr>
                                        <p:cTn id="42" dur="1230" accel="100000" fill="hold">
                                          <p:stCondLst>
                                            <p:cond delay="770"/>
                                          </p:stCondLst>
                                        </p:cTn>
                                        <p:tgtEl>
                                          <p:spTgt spid="8"/>
                                        </p:tgtEl>
                                        <p:attrNameLst>
                                          <p:attrName>ppt_x</p:attrName>
                                        </p:attrNameLst>
                                      </p:cBhvr>
                                    </p:anim>
                                    <p:set>
                                      <p:cBhvr>
                                        <p:cTn id="43" dur="770" fill="hold"/>
                                        <p:tgtEl>
                                          <p:spTgt spid="8"/>
                                        </p:tgtEl>
                                        <p:attrNameLst>
                                          <p:attrName>ppt_y</p:attrName>
                                        </p:attrNameLst>
                                      </p:cBhvr>
                                      <p:to>
                                        <p:strVal val="(#ppt_y+0.4)"/>
                                      </p:to>
                                    </p:set>
                                    <p:anim from="(#ppt_y+0.4)" to="(#ppt_y)" calcmode="lin" valueType="num">
                                      <p:cBhvr>
                                        <p:cTn id="44" dur="1230" accel="100000" fill="hold">
                                          <p:stCondLst>
                                            <p:cond delay="770"/>
                                          </p:stCondLst>
                                        </p:cTn>
                                        <p:tgtEl>
                                          <p:spTgt spid="8"/>
                                        </p:tgtEl>
                                        <p:attrNameLst>
                                          <p:attrName>ppt_y</p:attrName>
                                        </p:attrNameLst>
                                      </p:cBhvr>
                                    </p:anim>
                                  </p:childTnLst>
                                </p:cTn>
                              </p:par>
                            </p:childTnLst>
                          </p:cTn>
                        </p:par>
                        <p:par>
                          <p:cTn id="45" fill="hold">
                            <p:stCondLst>
                              <p:cond delay="7500"/>
                            </p:stCondLst>
                            <p:childTnLst>
                              <p:par>
                                <p:cTn id="46" presetID="15" presetClass="entr" presetSubtype="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52" fill="hold">
                            <p:stCondLst>
                              <p:cond delay="8500"/>
                            </p:stCondLst>
                            <p:childTnLst>
                              <p:par>
                                <p:cTn id="53" presetID="51"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770" decel="100000"/>
                                        <p:tgtEl>
                                          <p:spTgt spid="12"/>
                                        </p:tgtEl>
                                      </p:cBhvr>
                                    </p:animEffect>
                                    <p:animScale>
                                      <p:cBhvr>
                                        <p:cTn id="56" dur="770" decel="100000"/>
                                        <p:tgtEl>
                                          <p:spTgt spid="12"/>
                                        </p:tgtEl>
                                      </p:cBhvr>
                                      <p:from x="10000" y="10000"/>
                                      <p:to x="200000" y="450000"/>
                                    </p:animScale>
                                    <p:animScale>
                                      <p:cBhvr>
                                        <p:cTn id="57" dur="1230" accel="100000" fill="hold">
                                          <p:stCondLst>
                                            <p:cond delay="770"/>
                                          </p:stCondLst>
                                        </p:cTn>
                                        <p:tgtEl>
                                          <p:spTgt spid="12"/>
                                        </p:tgtEl>
                                      </p:cBhvr>
                                      <p:from x="200000" y="450000"/>
                                      <p:to x="100000" y="100000"/>
                                    </p:animScale>
                                    <p:set>
                                      <p:cBhvr>
                                        <p:cTn id="58" dur="770" fill="hold"/>
                                        <p:tgtEl>
                                          <p:spTgt spid="12"/>
                                        </p:tgtEl>
                                        <p:attrNameLst>
                                          <p:attrName>ppt_x</p:attrName>
                                        </p:attrNameLst>
                                      </p:cBhvr>
                                      <p:to>
                                        <p:strVal val="(0.5)"/>
                                      </p:to>
                                    </p:set>
                                    <p:anim from="(0.5)" to="(#ppt_x)" calcmode="lin" valueType="num">
                                      <p:cBhvr>
                                        <p:cTn id="59" dur="1230" accel="100000" fill="hold">
                                          <p:stCondLst>
                                            <p:cond delay="770"/>
                                          </p:stCondLst>
                                        </p:cTn>
                                        <p:tgtEl>
                                          <p:spTgt spid="12"/>
                                        </p:tgtEl>
                                        <p:attrNameLst>
                                          <p:attrName>ppt_x</p:attrName>
                                        </p:attrNameLst>
                                      </p:cBhvr>
                                    </p:anim>
                                    <p:set>
                                      <p:cBhvr>
                                        <p:cTn id="60" dur="770" fill="hold"/>
                                        <p:tgtEl>
                                          <p:spTgt spid="12"/>
                                        </p:tgtEl>
                                        <p:attrNameLst>
                                          <p:attrName>ppt_y</p:attrName>
                                        </p:attrNameLst>
                                      </p:cBhvr>
                                      <p:to>
                                        <p:strVal val="(#ppt_y+0.4)"/>
                                      </p:to>
                                    </p:set>
                                    <p:anim from="(#ppt_y+0.4)" to="(#ppt_y)" calcmode="lin" valueType="num">
                                      <p:cBhvr>
                                        <p:cTn id="61" dur="1230" accel="100000" fill="hold">
                                          <p:stCondLst>
                                            <p:cond delay="770"/>
                                          </p:stCondLst>
                                        </p:cTn>
                                        <p:tgtEl>
                                          <p:spTgt spid="12"/>
                                        </p:tgtEl>
                                        <p:attrNameLst>
                                          <p:attrName>ppt_y</p:attrName>
                                        </p:attrNameLst>
                                      </p:cBhvr>
                                    </p:anim>
                                  </p:childTnLst>
                                </p:cTn>
                              </p:par>
                            </p:childTnLst>
                          </p:cTn>
                        </p:par>
                        <p:par>
                          <p:cTn id="62" fill="hold">
                            <p:stCondLst>
                              <p:cond delay="10500"/>
                            </p:stCondLst>
                            <p:childTnLst>
                              <p:par>
                                <p:cTn id="63" presetID="25"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68" dur="1000" fill="hold"/>
                                        <p:tgtEl>
                                          <p:spTgt spid="14"/>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4"/>
                                        </p:tgtEl>
                                      </p:cBhvr>
                                    </p:animEffect>
                                  </p:childTnLst>
                                </p:cTn>
                              </p:par>
                            </p:childTnLst>
                          </p:cTn>
                        </p:par>
                        <p:par>
                          <p:cTn id="73" fill="hold">
                            <p:stCondLst>
                              <p:cond delay="11500"/>
                            </p:stCondLst>
                            <p:childTnLst>
                              <p:par>
                                <p:cTn id="74" presetID="51" presetClass="entr" presetSubtype="0"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770" decel="100000"/>
                                        <p:tgtEl>
                                          <p:spTgt spid="13"/>
                                        </p:tgtEl>
                                      </p:cBhvr>
                                    </p:animEffect>
                                    <p:animScale>
                                      <p:cBhvr>
                                        <p:cTn id="77" dur="770" decel="100000"/>
                                        <p:tgtEl>
                                          <p:spTgt spid="13"/>
                                        </p:tgtEl>
                                      </p:cBhvr>
                                      <p:from x="10000" y="10000"/>
                                      <p:to x="200000" y="450000"/>
                                    </p:animScale>
                                    <p:animScale>
                                      <p:cBhvr>
                                        <p:cTn id="78" dur="1230" accel="100000" fill="hold">
                                          <p:stCondLst>
                                            <p:cond delay="770"/>
                                          </p:stCondLst>
                                        </p:cTn>
                                        <p:tgtEl>
                                          <p:spTgt spid="13"/>
                                        </p:tgtEl>
                                      </p:cBhvr>
                                      <p:from x="200000" y="450000"/>
                                      <p:to x="100000" y="100000"/>
                                    </p:animScale>
                                    <p:set>
                                      <p:cBhvr>
                                        <p:cTn id="79" dur="770" fill="hold"/>
                                        <p:tgtEl>
                                          <p:spTgt spid="13"/>
                                        </p:tgtEl>
                                        <p:attrNameLst>
                                          <p:attrName>ppt_x</p:attrName>
                                        </p:attrNameLst>
                                      </p:cBhvr>
                                      <p:to>
                                        <p:strVal val="(0.5)"/>
                                      </p:to>
                                    </p:set>
                                    <p:anim from="(0.5)" to="(#ppt_x)" calcmode="lin" valueType="num">
                                      <p:cBhvr>
                                        <p:cTn id="80" dur="1230" accel="100000" fill="hold">
                                          <p:stCondLst>
                                            <p:cond delay="770"/>
                                          </p:stCondLst>
                                        </p:cTn>
                                        <p:tgtEl>
                                          <p:spTgt spid="13"/>
                                        </p:tgtEl>
                                        <p:attrNameLst>
                                          <p:attrName>ppt_x</p:attrName>
                                        </p:attrNameLst>
                                      </p:cBhvr>
                                    </p:anim>
                                    <p:set>
                                      <p:cBhvr>
                                        <p:cTn id="81" dur="770" fill="hold"/>
                                        <p:tgtEl>
                                          <p:spTgt spid="13"/>
                                        </p:tgtEl>
                                        <p:attrNameLst>
                                          <p:attrName>ppt_y</p:attrName>
                                        </p:attrNameLst>
                                      </p:cBhvr>
                                      <p:to>
                                        <p:strVal val="(#ppt_y+0.4)"/>
                                      </p:to>
                                    </p:set>
                                    <p:anim from="(#ppt_y+0.4)" to="(#ppt_y)" calcmode="lin" valueType="num">
                                      <p:cBhvr>
                                        <p:cTn id="82" dur="1230" accel="100000" fill="hold">
                                          <p:stCondLst>
                                            <p:cond delay="770"/>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تعریف تعدیل اقتصادی</a:t>
            </a:r>
            <a:endParaRPr lang="en-US" dirty="0"/>
          </a:p>
        </p:txBody>
      </p:sp>
      <p:sp>
        <p:nvSpPr>
          <p:cNvPr id="6" name="Freeform 5"/>
          <p:cNvSpPr/>
          <p:nvPr/>
        </p:nvSpPr>
        <p:spPr>
          <a:xfrm>
            <a:off x="503238" y="530225"/>
            <a:ext cx="8183562" cy="4187824"/>
          </a:xfrm>
          <a:custGeom>
            <a:avLst/>
            <a:gdLst>
              <a:gd name="connsiteX0" fmla="*/ 0 w 8183562"/>
              <a:gd name="connsiteY0" fmla="*/ 355965 h 4187824"/>
              <a:gd name="connsiteX1" fmla="*/ 104260 w 8183562"/>
              <a:gd name="connsiteY1" fmla="*/ 104260 h 4187824"/>
              <a:gd name="connsiteX2" fmla="*/ 355966 w 8183562"/>
              <a:gd name="connsiteY2" fmla="*/ 1 h 4187824"/>
              <a:gd name="connsiteX3" fmla="*/ 7827597 w 8183562"/>
              <a:gd name="connsiteY3" fmla="*/ 0 h 4187824"/>
              <a:gd name="connsiteX4" fmla="*/ 8079302 w 8183562"/>
              <a:gd name="connsiteY4" fmla="*/ 104260 h 4187824"/>
              <a:gd name="connsiteX5" fmla="*/ 8183561 w 8183562"/>
              <a:gd name="connsiteY5" fmla="*/ 355966 h 4187824"/>
              <a:gd name="connsiteX6" fmla="*/ 8183562 w 8183562"/>
              <a:gd name="connsiteY6" fmla="*/ 3831859 h 4187824"/>
              <a:gd name="connsiteX7" fmla="*/ 8079302 w 8183562"/>
              <a:gd name="connsiteY7" fmla="*/ 4083564 h 4187824"/>
              <a:gd name="connsiteX8" fmla="*/ 7827597 w 8183562"/>
              <a:gd name="connsiteY8" fmla="*/ 4187824 h 4187824"/>
              <a:gd name="connsiteX9" fmla="*/ 355965 w 8183562"/>
              <a:gd name="connsiteY9" fmla="*/ 4187824 h 4187824"/>
              <a:gd name="connsiteX10" fmla="*/ 104260 w 8183562"/>
              <a:gd name="connsiteY10" fmla="*/ 4083564 h 4187824"/>
              <a:gd name="connsiteX11" fmla="*/ 0 w 8183562"/>
              <a:gd name="connsiteY11" fmla="*/ 3831859 h 4187824"/>
              <a:gd name="connsiteX12" fmla="*/ 0 w 8183562"/>
              <a:gd name="connsiteY12" fmla="*/ 355965 h 418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562" h="4187824">
                <a:moveTo>
                  <a:pt x="0" y="355965"/>
                </a:moveTo>
                <a:cubicBezTo>
                  <a:pt x="0" y="261557"/>
                  <a:pt x="37504" y="171016"/>
                  <a:pt x="104260" y="104260"/>
                </a:cubicBezTo>
                <a:cubicBezTo>
                  <a:pt x="171017" y="37504"/>
                  <a:pt x="261558" y="0"/>
                  <a:pt x="355966" y="1"/>
                </a:cubicBezTo>
                <a:lnTo>
                  <a:pt x="7827597" y="0"/>
                </a:lnTo>
                <a:cubicBezTo>
                  <a:pt x="7922005" y="0"/>
                  <a:pt x="8012546" y="37504"/>
                  <a:pt x="8079302" y="104260"/>
                </a:cubicBezTo>
                <a:cubicBezTo>
                  <a:pt x="8146058" y="171017"/>
                  <a:pt x="8183562" y="261558"/>
                  <a:pt x="8183561" y="355966"/>
                </a:cubicBezTo>
                <a:cubicBezTo>
                  <a:pt x="8183561" y="1514597"/>
                  <a:pt x="8183562" y="2673228"/>
                  <a:pt x="8183562" y="3831859"/>
                </a:cubicBezTo>
                <a:cubicBezTo>
                  <a:pt x="8183562" y="3926267"/>
                  <a:pt x="8146059" y="4016808"/>
                  <a:pt x="8079302" y="4083564"/>
                </a:cubicBezTo>
                <a:cubicBezTo>
                  <a:pt x="8012546" y="4150320"/>
                  <a:pt x="7922004" y="4187824"/>
                  <a:pt x="7827597" y="4187824"/>
                </a:cubicBezTo>
                <a:lnTo>
                  <a:pt x="355965" y="4187824"/>
                </a:lnTo>
                <a:cubicBezTo>
                  <a:pt x="261557" y="4187824"/>
                  <a:pt x="171016" y="4150321"/>
                  <a:pt x="104260" y="4083564"/>
                </a:cubicBezTo>
                <a:cubicBezTo>
                  <a:pt x="37504" y="4016808"/>
                  <a:pt x="0" y="3926266"/>
                  <a:pt x="0" y="3831859"/>
                </a:cubicBezTo>
                <a:lnTo>
                  <a:pt x="0" y="355965"/>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95699" tIns="195699" rIns="195699" bIns="3354477" numCol="1" spcCol="1270" anchor="t" anchorCtr="0">
            <a:noAutofit/>
          </a:bodyPr>
          <a:lstStyle/>
          <a:p>
            <a:pPr lvl="0" algn="ctr" defTabSz="1066800" rtl="1">
              <a:spcBef>
                <a:spcPct val="0"/>
              </a:spcBef>
              <a:spcAft>
                <a:spcPct val="35000"/>
              </a:spcAft>
            </a:pPr>
            <a:r>
              <a:rPr lang="fa-IR" sz="2400" kern="1200" dirty="0" smtClean="0">
                <a:cs typeface="B Mitra" pitchFamily="2" charset="-78"/>
              </a:rPr>
              <a:t>از منظر نئوكلاسیك‌ها، تعدیل اقتصادی؛ یعنی حاكم كردن نیروهای بازار و به حداقل رساندن نیروهای مداخله گر.</a:t>
            </a:r>
            <a:endParaRPr lang="fa-IR" sz="2400" kern="1200" dirty="0">
              <a:cs typeface="B Mitra" pitchFamily="2" charset="-78"/>
            </a:endParaRPr>
          </a:p>
        </p:txBody>
      </p:sp>
      <p:sp>
        <p:nvSpPr>
          <p:cNvPr id="7" name="Freeform 6"/>
          <p:cNvSpPr/>
          <p:nvPr/>
        </p:nvSpPr>
        <p:spPr>
          <a:xfrm>
            <a:off x="707827" y="1577181"/>
            <a:ext cx="7774383" cy="2931477"/>
          </a:xfrm>
          <a:custGeom>
            <a:avLst/>
            <a:gdLst>
              <a:gd name="connsiteX0" fmla="*/ 0 w 7774383"/>
              <a:gd name="connsiteY0" fmla="*/ 307805 h 2931477"/>
              <a:gd name="connsiteX1" fmla="*/ 90154 w 7774383"/>
              <a:gd name="connsiteY1" fmla="*/ 90154 h 2931477"/>
              <a:gd name="connsiteX2" fmla="*/ 307805 w 7774383"/>
              <a:gd name="connsiteY2" fmla="*/ 0 h 2931477"/>
              <a:gd name="connsiteX3" fmla="*/ 7466578 w 7774383"/>
              <a:gd name="connsiteY3" fmla="*/ 0 h 2931477"/>
              <a:gd name="connsiteX4" fmla="*/ 7684229 w 7774383"/>
              <a:gd name="connsiteY4" fmla="*/ 90154 h 2931477"/>
              <a:gd name="connsiteX5" fmla="*/ 7774383 w 7774383"/>
              <a:gd name="connsiteY5" fmla="*/ 307805 h 2931477"/>
              <a:gd name="connsiteX6" fmla="*/ 7774383 w 7774383"/>
              <a:gd name="connsiteY6" fmla="*/ 2623672 h 2931477"/>
              <a:gd name="connsiteX7" fmla="*/ 7684229 w 7774383"/>
              <a:gd name="connsiteY7" fmla="*/ 2841323 h 2931477"/>
              <a:gd name="connsiteX8" fmla="*/ 7466578 w 7774383"/>
              <a:gd name="connsiteY8" fmla="*/ 2931477 h 2931477"/>
              <a:gd name="connsiteX9" fmla="*/ 307805 w 7774383"/>
              <a:gd name="connsiteY9" fmla="*/ 2931477 h 2931477"/>
              <a:gd name="connsiteX10" fmla="*/ 90154 w 7774383"/>
              <a:gd name="connsiteY10" fmla="*/ 2841323 h 2931477"/>
              <a:gd name="connsiteX11" fmla="*/ 0 w 7774383"/>
              <a:gd name="connsiteY11" fmla="*/ 2623672 h 2931477"/>
              <a:gd name="connsiteX12" fmla="*/ 0 w 7774383"/>
              <a:gd name="connsiteY12" fmla="*/ 307805 h 293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4383" h="2931477">
                <a:moveTo>
                  <a:pt x="0" y="307805"/>
                </a:moveTo>
                <a:cubicBezTo>
                  <a:pt x="0" y="226170"/>
                  <a:pt x="32430" y="147879"/>
                  <a:pt x="90154" y="90154"/>
                </a:cubicBezTo>
                <a:cubicBezTo>
                  <a:pt x="147879" y="32429"/>
                  <a:pt x="226170" y="0"/>
                  <a:pt x="307805" y="0"/>
                </a:cubicBezTo>
                <a:lnTo>
                  <a:pt x="7466578" y="0"/>
                </a:lnTo>
                <a:cubicBezTo>
                  <a:pt x="7548213" y="0"/>
                  <a:pt x="7626504" y="32430"/>
                  <a:pt x="7684229" y="90154"/>
                </a:cubicBezTo>
                <a:cubicBezTo>
                  <a:pt x="7741954" y="147879"/>
                  <a:pt x="7774383" y="226170"/>
                  <a:pt x="7774383" y="307805"/>
                </a:cubicBezTo>
                <a:lnTo>
                  <a:pt x="7774383" y="2623672"/>
                </a:lnTo>
                <a:cubicBezTo>
                  <a:pt x="7774383" y="2705307"/>
                  <a:pt x="7741954" y="2783598"/>
                  <a:pt x="7684229" y="2841323"/>
                </a:cubicBezTo>
                <a:cubicBezTo>
                  <a:pt x="7626504" y="2899048"/>
                  <a:pt x="7548213" y="2931477"/>
                  <a:pt x="7466578" y="2931477"/>
                </a:cubicBezTo>
                <a:lnTo>
                  <a:pt x="307805" y="2931477"/>
                </a:lnTo>
                <a:cubicBezTo>
                  <a:pt x="226170" y="2931477"/>
                  <a:pt x="147879" y="2899048"/>
                  <a:pt x="90154" y="2841323"/>
                </a:cubicBezTo>
                <a:cubicBezTo>
                  <a:pt x="32429" y="2783598"/>
                  <a:pt x="0" y="2705307"/>
                  <a:pt x="0" y="2623672"/>
                </a:cubicBezTo>
                <a:lnTo>
                  <a:pt x="0" y="307805"/>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81593" tIns="181593" rIns="181593" bIns="1951641" numCol="1" spcCol="1270" anchor="t" anchorCtr="0">
            <a:noAutofit/>
          </a:bodyPr>
          <a:lstStyle/>
          <a:p>
            <a:pPr lvl="0" algn="ctr" defTabSz="1066800" rtl="1">
              <a:spcBef>
                <a:spcPct val="0"/>
              </a:spcBef>
              <a:spcAft>
                <a:spcPct val="35000"/>
              </a:spcAft>
            </a:pPr>
            <a:r>
              <a:rPr lang="fa-IR" sz="2400" kern="1200" dirty="0" smtClean="0">
                <a:cs typeface="B Mitra" pitchFamily="2" charset="-78"/>
              </a:rPr>
              <a:t>نئوكلاسیك‌ها می‌گویند تعدیل ساختاری اقتصاد زمانی انجام می‌گیرد</a:t>
            </a:r>
            <a:r>
              <a:rPr lang="fa-IR" sz="2400" kern="1200" dirty="0" smtClean="0"/>
              <a:t> </a:t>
            </a:r>
            <a:r>
              <a:rPr lang="fa-IR" sz="2400" kern="1200" dirty="0" smtClean="0">
                <a:cs typeface="B Mitra" pitchFamily="2" charset="-78"/>
              </a:rPr>
              <a:t>كه بتوانیم سیستم قیمت‌ها را بر جامعه حاكم كنیم. </a:t>
            </a:r>
            <a:endParaRPr lang="fa-IR" sz="2400" kern="1200" dirty="0">
              <a:cs typeface="B Mitra" pitchFamily="2" charset="-78"/>
            </a:endParaRPr>
          </a:p>
        </p:txBody>
      </p:sp>
      <p:sp>
        <p:nvSpPr>
          <p:cNvPr id="8" name="Freeform 7"/>
          <p:cNvSpPr/>
          <p:nvPr/>
        </p:nvSpPr>
        <p:spPr>
          <a:xfrm>
            <a:off x="912416" y="2624137"/>
            <a:ext cx="7365205" cy="1675130"/>
          </a:xfrm>
          <a:custGeom>
            <a:avLst/>
            <a:gdLst>
              <a:gd name="connsiteX0" fmla="*/ 0 w 7365205"/>
              <a:gd name="connsiteY0" fmla="*/ 175889 h 1675130"/>
              <a:gd name="connsiteX1" fmla="*/ 51517 w 7365205"/>
              <a:gd name="connsiteY1" fmla="*/ 51517 h 1675130"/>
              <a:gd name="connsiteX2" fmla="*/ 175889 w 7365205"/>
              <a:gd name="connsiteY2" fmla="*/ 0 h 1675130"/>
              <a:gd name="connsiteX3" fmla="*/ 7189316 w 7365205"/>
              <a:gd name="connsiteY3" fmla="*/ 0 h 1675130"/>
              <a:gd name="connsiteX4" fmla="*/ 7313688 w 7365205"/>
              <a:gd name="connsiteY4" fmla="*/ 51517 h 1675130"/>
              <a:gd name="connsiteX5" fmla="*/ 7365205 w 7365205"/>
              <a:gd name="connsiteY5" fmla="*/ 175889 h 1675130"/>
              <a:gd name="connsiteX6" fmla="*/ 7365205 w 7365205"/>
              <a:gd name="connsiteY6" fmla="*/ 1499241 h 1675130"/>
              <a:gd name="connsiteX7" fmla="*/ 7313688 w 7365205"/>
              <a:gd name="connsiteY7" fmla="*/ 1623613 h 1675130"/>
              <a:gd name="connsiteX8" fmla="*/ 7189316 w 7365205"/>
              <a:gd name="connsiteY8" fmla="*/ 1675130 h 1675130"/>
              <a:gd name="connsiteX9" fmla="*/ 175889 w 7365205"/>
              <a:gd name="connsiteY9" fmla="*/ 1675130 h 1675130"/>
              <a:gd name="connsiteX10" fmla="*/ 51517 w 7365205"/>
              <a:gd name="connsiteY10" fmla="*/ 1623613 h 1675130"/>
              <a:gd name="connsiteX11" fmla="*/ 0 w 7365205"/>
              <a:gd name="connsiteY11" fmla="*/ 1499241 h 1675130"/>
              <a:gd name="connsiteX12" fmla="*/ 0 w 7365205"/>
              <a:gd name="connsiteY12" fmla="*/ 175889 h 167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65205" h="1675130">
                <a:moveTo>
                  <a:pt x="0" y="175889"/>
                </a:moveTo>
                <a:cubicBezTo>
                  <a:pt x="0" y="129240"/>
                  <a:pt x="18531" y="84502"/>
                  <a:pt x="51517" y="51517"/>
                </a:cubicBezTo>
                <a:cubicBezTo>
                  <a:pt x="84503" y="18531"/>
                  <a:pt x="129241" y="0"/>
                  <a:pt x="175889" y="0"/>
                </a:cubicBezTo>
                <a:lnTo>
                  <a:pt x="7189316" y="0"/>
                </a:lnTo>
                <a:cubicBezTo>
                  <a:pt x="7235965" y="0"/>
                  <a:pt x="7280703" y="18531"/>
                  <a:pt x="7313688" y="51517"/>
                </a:cubicBezTo>
                <a:cubicBezTo>
                  <a:pt x="7346674" y="84503"/>
                  <a:pt x="7365205" y="129241"/>
                  <a:pt x="7365205" y="175889"/>
                </a:cubicBezTo>
                <a:lnTo>
                  <a:pt x="7365205" y="1499241"/>
                </a:lnTo>
                <a:cubicBezTo>
                  <a:pt x="7365205" y="1545890"/>
                  <a:pt x="7346674" y="1590628"/>
                  <a:pt x="7313688" y="1623613"/>
                </a:cubicBezTo>
                <a:cubicBezTo>
                  <a:pt x="7280702" y="1656599"/>
                  <a:pt x="7235964" y="1675130"/>
                  <a:pt x="7189316" y="1675130"/>
                </a:cubicBezTo>
                <a:lnTo>
                  <a:pt x="175889" y="1675130"/>
                </a:lnTo>
                <a:cubicBezTo>
                  <a:pt x="129240" y="1675130"/>
                  <a:pt x="84502" y="1656599"/>
                  <a:pt x="51517" y="1623613"/>
                </a:cubicBezTo>
                <a:cubicBezTo>
                  <a:pt x="18531" y="1590627"/>
                  <a:pt x="0" y="1545889"/>
                  <a:pt x="0" y="1499241"/>
                </a:cubicBezTo>
                <a:lnTo>
                  <a:pt x="0" y="175889"/>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42956" tIns="142956" rIns="142956" bIns="222204" numCol="1" spcCol="1270" anchor="t" anchorCtr="0">
            <a:noAutofit/>
          </a:bodyPr>
          <a:lstStyle/>
          <a:p>
            <a:pPr lvl="0" algn="ctr" defTabSz="1066800" rtl="1">
              <a:spcBef>
                <a:spcPct val="0"/>
              </a:spcBef>
              <a:spcAft>
                <a:spcPct val="35000"/>
              </a:spcAft>
            </a:pPr>
            <a:r>
              <a:rPr lang="fa-IR" sz="2400" kern="1200" dirty="0" smtClean="0">
                <a:cs typeface="B Mitra" pitchFamily="2" charset="-78"/>
              </a:rPr>
              <a:t>بانك جهانی و صندوق بین المللی پول، برنامه تعدیل اقتصادی كشورهای جهان را برپایه تئوری این گروه تهیه كرده‌اند.</a:t>
            </a:r>
            <a:endParaRPr lang="en-US" sz="2400" kern="12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a:xfrm>
            <a:off x="502920" y="5196840"/>
            <a:ext cx="8183880" cy="1051560"/>
          </a:xfrm>
        </p:spPr>
        <p:txBody>
          <a:bodyPr anchor="b" anchorCtr="0">
            <a:normAutofit fontScale="90000"/>
          </a:bodyPr>
          <a:lstStyle>
            <a:extLst/>
          </a:lstStyle>
          <a:p>
            <a:pPr algn="ctr"/>
            <a:r>
              <a:rPr lang="fa-IR"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a-IR"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a-IR"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a-IR"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a-IR"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a-IR"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a-IR"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a-IR"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a-IR"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پیامدهای ارزش‌گذاری ارز پایین‌تر از ارزش بازار </a:t>
            </a:r>
            <a:r>
              <a:rPr lang="en-US"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n-US" sz="3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Freeform 14"/>
          <p:cNvSpPr/>
          <p:nvPr/>
        </p:nvSpPr>
        <p:spPr>
          <a:xfrm>
            <a:off x="3669472" y="838200"/>
            <a:ext cx="1664530" cy="1664530"/>
          </a:xfrm>
          <a:custGeom>
            <a:avLst/>
            <a:gdLst>
              <a:gd name="connsiteX0" fmla="*/ 0 w 1664530"/>
              <a:gd name="connsiteY0" fmla="*/ 832265 h 1664530"/>
              <a:gd name="connsiteX1" fmla="*/ 243766 w 1664530"/>
              <a:gd name="connsiteY1" fmla="*/ 243765 h 1664530"/>
              <a:gd name="connsiteX2" fmla="*/ 832267 w 1664530"/>
              <a:gd name="connsiteY2" fmla="*/ 1 h 1664530"/>
              <a:gd name="connsiteX3" fmla="*/ 1420767 w 1664530"/>
              <a:gd name="connsiteY3" fmla="*/ 243767 h 1664530"/>
              <a:gd name="connsiteX4" fmla="*/ 1664531 w 1664530"/>
              <a:gd name="connsiteY4" fmla="*/ 832268 h 1664530"/>
              <a:gd name="connsiteX5" fmla="*/ 1420766 w 1664530"/>
              <a:gd name="connsiteY5" fmla="*/ 1420768 h 1664530"/>
              <a:gd name="connsiteX6" fmla="*/ 832265 w 1664530"/>
              <a:gd name="connsiteY6" fmla="*/ 1664533 h 1664530"/>
              <a:gd name="connsiteX7" fmla="*/ 243765 w 1664530"/>
              <a:gd name="connsiteY7" fmla="*/ 1420768 h 1664530"/>
              <a:gd name="connsiteX8" fmla="*/ 1 w 1664530"/>
              <a:gd name="connsiteY8" fmla="*/ 832267 h 1664530"/>
              <a:gd name="connsiteX9" fmla="*/ 0 w 1664530"/>
              <a:gd name="connsiteY9" fmla="*/ 832265 h 166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4530" h="1664530">
                <a:moveTo>
                  <a:pt x="0" y="832265"/>
                </a:moveTo>
                <a:cubicBezTo>
                  <a:pt x="0" y="611535"/>
                  <a:pt x="87685" y="399845"/>
                  <a:pt x="243766" y="243765"/>
                </a:cubicBezTo>
                <a:cubicBezTo>
                  <a:pt x="399846" y="87685"/>
                  <a:pt x="611536" y="1"/>
                  <a:pt x="832267" y="1"/>
                </a:cubicBezTo>
                <a:cubicBezTo>
                  <a:pt x="1052997" y="1"/>
                  <a:pt x="1264687" y="87686"/>
                  <a:pt x="1420767" y="243767"/>
                </a:cubicBezTo>
                <a:cubicBezTo>
                  <a:pt x="1576847" y="399847"/>
                  <a:pt x="1664531" y="611537"/>
                  <a:pt x="1664531" y="832268"/>
                </a:cubicBezTo>
                <a:cubicBezTo>
                  <a:pt x="1664531" y="1052998"/>
                  <a:pt x="1576846" y="1264688"/>
                  <a:pt x="1420766" y="1420768"/>
                </a:cubicBezTo>
                <a:cubicBezTo>
                  <a:pt x="1264686" y="1576848"/>
                  <a:pt x="1052996" y="1664533"/>
                  <a:pt x="832265" y="1664533"/>
                </a:cubicBezTo>
                <a:cubicBezTo>
                  <a:pt x="611535" y="1664533"/>
                  <a:pt x="399845" y="1576848"/>
                  <a:pt x="243765" y="1420768"/>
                </a:cubicBezTo>
                <a:cubicBezTo>
                  <a:pt x="87685" y="1264688"/>
                  <a:pt x="0" y="1052998"/>
                  <a:pt x="1" y="832267"/>
                </a:cubicBezTo>
                <a:cubicBezTo>
                  <a:pt x="1" y="832266"/>
                  <a:pt x="0" y="832266"/>
                  <a:pt x="0" y="832265"/>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325" tIns="279325" rIns="279325" bIns="279325" numCol="1" spcCol="1270" anchor="ctr" anchorCtr="0">
            <a:noAutofit/>
          </a:bodyPr>
          <a:lstStyle/>
          <a:p>
            <a:pPr lvl="0" algn="ctr" defTabSz="1244600" rtl="1">
              <a:lnSpc>
                <a:spcPct val="90000"/>
              </a:lnSpc>
              <a:spcBef>
                <a:spcPct val="0"/>
              </a:spcBef>
              <a:spcAft>
                <a:spcPct val="35000"/>
              </a:spcAft>
            </a:pPr>
            <a:r>
              <a:rPr lang="fa-IR" sz="2800" kern="1200" dirty="0" smtClean="0">
                <a:cs typeface="B Mitra" pitchFamily="2" charset="-78"/>
              </a:rPr>
              <a:t>افزایش واردات</a:t>
            </a:r>
            <a:endParaRPr lang="fa-IR" sz="2800" kern="1200" dirty="0">
              <a:cs typeface="B Mitra" pitchFamily="2" charset="-78"/>
            </a:endParaRPr>
          </a:p>
        </p:txBody>
      </p:sp>
      <p:sp>
        <p:nvSpPr>
          <p:cNvPr id="16" name="Freeform 15"/>
          <p:cNvSpPr/>
          <p:nvPr/>
        </p:nvSpPr>
        <p:spPr>
          <a:xfrm>
            <a:off x="2715346" y="1142996"/>
            <a:ext cx="965427" cy="965427"/>
          </a:xfrm>
          <a:custGeom>
            <a:avLst/>
            <a:gdLst>
              <a:gd name="connsiteX0" fmla="*/ 127967 w 965427"/>
              <a:gd name="connsiteY0" fmla="*/ 369179 h 965427"/>
              <a:gd name="connsiteX1" fmla="*/ 369179 w 965427"/>
              <a:gd name="connsiteY1" fmla="*/ 369179 h 965427"/>
              <a:gd name="connsiteX2" fmla="*/ 369179 w 965427"/>
              <a:gd name="connsiteY2" fmla="*/ 127967 h 965427"/>
              <a:gd name="connsiteX3" fmla="*/ 596248 w 965427"/>
              <a:gd name="connsiteY3" fmla="*/ 127967 h 965427"/>
              <a:gd name="connsiteX4" fmla="*/ 596248 w 965427"/>
              <a:gd name="connsiteY4" fmla="*/ 369179 h 965427"/>
              <a:gd name="connsiteX5" fmla="*/ 837460 w 965427"/>
              <a:gd name="connsiteY5" fmla="*/ 369179 h 965427"/>
              <a:gd name="connsiteX6" fmla="*/ 837460 w 965427"/>
              <a:gd name="connsiteY6" fmla="*/ 596248 h 965427"/>
              <a:gd name="connsiteX7" fmla="*/ 596248 w 965427"/>
              <a:gd name="connsiteY7" fmla="*/ 596248 h 965427"/>
              <a:gd name="connsiteX8" fmla="*/ 596248 w 965427"/>
              <a:gd name="connsiteY8" fmla="*/ 837460 h 965427"/>
              <a:gd name="connsiteX9" fmla="*/ 369179 w 965427"/>
              <a:gd name="connsiteY9" fmla="*/ 837460 h 965427"/>
              <a:gd name="connsiteX10" fmla="*/ 369179 w 965427"/>
              <a:gd name="connsiteY10" fmla="*/ 596248 h 965427"/>
              <a:gd name="connsiteX11" fmla="*/ 127967 w 965427"/>
              <a:gd name="connsiteY11" fmla="*/ 596248 h 965427"/>
              <a:gd name="connsiteX12" fmla="*/ 127967 w 965427"/>
              <a:gd name="connsiteY12" fmla="*/ 369179 h 96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5427" h="965427">
                <a:moveTo>
                  <a:pt x="127967" y="369179"/>
                </a:moveTo>
                <a:lnTo>
                  <a:pt x="369179" y="369179"/>
                </a:lnTo>
                <a:lnTo>
                  <a:pt x="369179" y="127967"/>
                </a:lnTo>
                <a:lnTo>
                  <a:pt x="596248" y="127967"/>
                </a:lnTo>
                <a:lnTo>
                  <a:pt x="596248" y="369179"/>
                </a:lnTo>
                <a:lnTo>
                  <a:pt x="837460" y="369179"/>
                </a:lnTo>
                <a:lnTo>
                  <a:pt x="837460" y="596248"/>
                </a:lnTo>
                <a:lnTo>
                  <a:pt x="596248" y="596248"/>
                </a:lnTo>
                <a:lnTo>
                  <a:pt x="596248" y="837460"/>
                </a:lnTo>
                <a:lnTo>
                  <a:pt x="369179" y="837460"/>
                </a:lnTo>
                <a:lnTo>
                  <a:pt x="369179" y="596248"/>
                </a:lnTo>
                <a:lnTo>
                  <a:pt x="127967" y="596248"/>
                </a:lnTo>
                <a:lnTo>
                  <a:pt x="127967" y="369179"/>
                </a:lnTo>
                <a:close/>
              </a:path>
            </a:pathLst>
          </a:custGeom>
          <a:scene3d>
            <a:camera prst="orthographicFront"/>
            <a:lightRig rig="chilly" dir="t"/>
          </a:scene3d>
          <a:sp3d z="-70000" extrusionH="1700" prstMaterial="translucentPowder">
            <a:bevelT w="25400" h="6350" prst="softRound"/>
            <a:bevelB w="0" h="0" prst="convex"/>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967" tIns="369179" rIns="127967" bIns="369179" numCol="1" spcCol="1270" anchor="ctr" anchorCtr="0">
            <a:noAutofit/>
          </a:bodyPr>
          <a:lstStyle/>
          <a:p>
            <a:pPr lvl="0" algn="ctr" defTabSz="577850" rtl="1">
              <a:lnSpc>
                <a:spcPct val="90000"/>
              </a:lnSpc>
              <a:spcBef>
                <a:spcPct val="0"/>
              </a:spcBef>
              <a:spcAft>
                <a:spcPct val="35000"/>
              </a:spcAft>
            </a:pPr>
            <a:endParaRPr lang="fa-IR" sz="1300" kern="1200">
              <a:cs typeface="B Mitra" pitchFamily="2" charset="-78"/>
            </a:endParaRPr>
          </a:p>
        </p:txBody>
      </p:sp>
      <p:sp>
        <p:nvSpPr>
          <p:cNvPr id="17" name="Freeform 16"/>
          <p:cNvSpPr/>
          <p:nvPr/>
        </p:nvSpPr>
        <p:spPr>
          <a:xfrm>
            <a:off x="1066795" y="838200"/>
            <a:ext cx="1664530" cy="1664530"/>
          </a:xfrm>
          <a:custGeom>
            <a:avLst/>
            <a:gdLst>
              <a:gd name="connsiteX0" fmla="*/ 0 w 1664530"/>
              <a:gd name="connsiteY0" fmla="*/ 832265 h 1664530"/>
              <a:gd name="connsiteX1" fmla="*/ 243766 w 1664530"/>
              <a:gd name="connsiteY1" fmla="*/ 243765 h 1664530"/>
              <a:gd name="connsiteX2" fmla="*/ 832267 w 1664530"/>
              <a:gd name="connsiteY2" fmla="*/ 1 h 1664530"/>
              <a:gd name="connsiteX3" fmla="*/ 1420767 w 1664530"/>
              <a:gd name="connsiteY3" fmla="*/ 243767 h 1664530"/>
              <a:gd name="connsiteX4" fmla="*/ 1664531 w 1664530"/>
              <a:gd name="connsiteY4" fmla="*/ 832268 h 1664530"/>
              <a:gd name="connsiteX5" fmla="*/ 1420766 w 1664530"/>
              <a:gd name="connsiteY5" fmla="*/ 1420768 h 1664530"/>
              <a:gd name="connsiteX6" fmla="*/ 832265 w 1664530"/>
              <a:gd name="connsiteY6" fmla="*/ 1664533 h 1664530"/>
              <a:gd name="connsiteX7" fmla="*/ 243765 w 1664530"/>
              <a:gd name="connsiteY7" fmla="*/ 1420768 h 1664530"/>
              <a:gd name="connsiteX8" fmla="*/ 1 w 1664530"/>
              <a:gd name="connsiteY8" fmla="*/ 832267 h 1664530"/>
              <a:gd name="connsiteX9" fmla="*/ 0 w 1664530"/>
              <a:gd name="connsiteY9" fmla="*/ 832265 h 166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4530" h="1664530">
                <a:moveTo>
                  <a:pt x="0" y="832265"/>
                </a:moveTo>
                <a:cubicBezTo>
                  <a:pt x="0" y="611535"/>
                  <a:pt x="87685" y="399845"/>
                  <a:pt x="243766" y="243765"/>
                </a:cubicBezTo>
                <a:cubicBezTo>
                  <a:pt x="399846" y="87685"/>
                  <a:pt x="611536" y="1"/>
                  <a:pt x="832267" y="1"/>
                </a:cubicBezTo>
                <a:cubicBezTo>
                  <a:pt x="1052997" y="1"/>
                  <a:pt x="1264687" y="87686"/>
                  <a:pt x="1420767" y="243767"/>
                </a:cubicBezTo>
                <a:cubicBezTo>
                  <a:pt x="1576847" y="399847"/>
                  <a:pt x="1664531" y="611537"/>
                  <a:pt x="1664531" y="832268"/>
                </a:cubicBezTo>
                <a:cubicBezTo>
                  <a:pt x="1664531" y="1052998"/>
                  <a:pt x="1576846" y="1264688"/>
                  <a:pt x="1420766" y="1420768"/>
                </a:cubicBezTo>
                <a:cubicBezTo>
                  <a:pt x="1264686" y="1576848"/>
                  <a:pt x="1052996" y="1664533"/>
                  <a:pt x="832265" y="1664533"/>
                </a:cubicBezTo>
                <a:cubicBezTo>
                  <a:pt x="611535" y="1664533"/>
                  <a:pt x="399845" y="1576848"/>
                  <a:pt x="243765" y="1420768"/>
                </a:cubicBezTo>
                <a:cubicBezTo>
                  <a:pt x="87685" y="1264688"/>
                  <a:pt x="0" y="1052998"/>
                  <a:pt x="1" y="832267"/>
                </a:cubicBezTo>
                <a:cubicBezTo>
                  <a:pt x="1" y="832266"/>
                  <a:pt x="0" y="832266"/>
                  <a:pt x="0" y="832265"/>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325" tIns="279325" rIns="279325" bIns="279325" numCol="1" spcCol="1270" anchor="ctr" anchorCtr="0">
            <a:noAutofit/>
          </a:bodyPr>
          <a:lstStyle/>
          <a:p>
            <a:pPr lvl="0" algn="ctr" defTabSz="1244600" rtl="1">
              <a:lnSpc>
                <a:spcPct val="90000"/>
              </a:lnSpc>
              <a:spcBef>
                <a:spcPct val="0"/>
              </a:spcBef>
              <a:spcAft>
                <a:spcPct val="35000"/>
              </a:spcAft>
            </a:pPr>
            <a:r>
              <a:rPr lang="fa-IR" sz="2800" kern="1200" dirty="0" smtClean="0">
                <a:cs typeface="B Mitra" pitchFamily="2" charset="-78"/>
              </a:rPr>
              <a:t>کاهش صادرات</a:t>
            </a:r>
            <a:endParaRPr lang="fa-IR" sz="2800" kern="1200" dirty="0">
              <a:cs typeface="B Mitra" pitchFamily="2" charset="-78"/>
            </a:endParaRPr>
          </a:p>
        </p:txBody>
      </p:sp>
      <p:sp>
        <p:nvSpPr>
          <p:cNvPr id="18" name="Freeform 17"/>
          <p:cNvSpPr/>
          <p:nvPr/>
        </p:nvSpPr>
        <p:spPr>
          <a:xfrm>
            <a:off x="5615625" y="1219197"/>
            <a:ext cx="965427" cy="965427"/>
          </a:xfrm>
          <a:custGeom>
            <a:avLst/>
            <a:gdLst>
              <a:gd name="connsiteX0" fmla="*/ 127967 w 965427"/>
              <a:gd name="connsiteY0" fmla="*/ 198878 h 965427"/>
              <a:gd name="connsiteX1" fmla="*/ 837460 w 965427"/>
              <a:gd name="connsiteY1" fmla="*/ 198878 h 965427"/>
              <a:gd name="connsiteX2" fmla="*/ 837460 w 965427"/>
              <a:gd name="connsiteY2" fmla="*/ 425946 h 965427"/>
              <a:gd name="connsiteX3" fmla="*/ 127967 w 965427"/>
              <a:gd name="connsiteY3" fmla="*/ 425946 h 965427"/>
              <a:gd name="connsiteX4" fmla="*/ 127967 w 965427"/>
              <a:gd name="connsiteY4" fmla="*/ 198878 h 965427"/>
              <a:gd name="connsiteX5" fmla="*/ 127967 w 965427"/>
              <a:gd name="connsiteY5" fmla="*/ 539481 h 965427"/>
              <a:gd name="connsiteX6" fmla="*/ 837460 w 965427"/>
              <a:gd name="connsiteY6" fmla="*/ 539481 h 965427"/>
              <a:gd name="connsiteX7" fmla="*/ 837460 w 965427"/>
              <a:gd name="connsiteY7" fmla="*/ 766549 h 965427"/>
              <a:gd name="connsiteX8" fmla="*/ 127967 w 965427"/>
              <a:gd name="connsiteY8" fmla="*/ 766549 h 965427"/>
              <a:gd name="connsiteX9" fmla="*/ 127967 w 965427"/>
              <a:gd name="connsiteY9" fmla="*/ 539481 h 96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5427" h="965427">
                <a:moveTo>
                  <a:pt x="127967" y="198878"/>
                </a:moveTo>
                <a:lnTo>
                  <a:pt x="837460" y="198878"/>
                </a:lnTo>
                <a:lnTo>
                  <a:pt x="837460" y="425946"/>
                </a:lnTo>
                <a:lnTo>
                  <a:pt x="127967" y="425946"/>
                </a:lnTo>
                <a:lnTo>
                  <a:pt x="127967" y="198878"/>
                </a:lnTo>
                <a:close/>
                <a:moveTo>
                  <a:pt x="127967" y="539481"/>
                </a:moveTo>
                <a:lnTo>
                  <a:pt x="837460" y="539481"/>
                </a:lnTo>
                <a:lnTo>
                  <a:pt x="837460" y="766549"/>
                </a:lnTo>
                <a:lnTo>
                  <a:pt x="127967" y="766549"/>
                </a:lnTo>
                <a:lnTo>
                  <a:pt x="127967" y="539481"/>
                </a:lnTo>
                <a:close/>
              </a:path>
            </a:pathLst>
          </a:custGeom>
          <a:scene3d>
            <a:camera prst="orthographicFront"/>
            <a:lightRig rig="chilly" dir="t"/>
          </a:scene3d>
          <a:sp3d z="-70000" extrusionH="1700" prstMaterial="translucentPowder">
            <a:bevelT w="25400" h="6350" prst="softRound"/>
            <a:bevelB w="0" h="0" prst="convex"/>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967" tIns="198878" rIns="127967" bIns="198878" numCol="1" spcCol="1270" anchor="ctr" anchorCtr="0">
            <a:noAutofit/>
          </a:bodyPr>
          <a:lstStyle/>
          <a:p>
            <a:pPr lvl="0" algn="ctr" defTabSz="1200150" rtl="1">
              <a:lnSpc>
                <a:spcPct val="90000"/>
              </a:lnSpc>
              <a:spcBef>
                <a:spcPct val="0"/>
              </a:spcBef>
              <a:spcAft>
                <a:spcPct val="35000"/>
              </a:spcAft>
            </a:pPr>
            <a:endParaRPr lang="fa-IR" sz="2700" kern="1200">
              <a:cs typeface="B Mitra" pitchFamily="2" charset="-78"/>
            </a:endParaRPr>
          </a:p>
        </p:txBody>
      </p:sp>
      <p:sp>
        <p:nvSpPr>
          <p:cNvPr id="19" name="Freeform 18"/>
          <p:cNvSpPr/>
          <p:nvPr/>
        </p:nvSpPr>
        <p:spPr>
          <a:xfrm>
            <a:off x="6716213" y="838200"/>
            <a:ext cx="1664530" cy="1664530"/>
          </a:xfrm>
          <a:custGeom>
            <a:avLst/>
            <a:gdLst>
              <a:gd name="connsiteX0" fmla="*/ 0 w 1664530"/>
              <a:gd name="connsiteY0" fmla="*/ 832265 h 1664530"/>
              <a:gd name="connsiteX1" fmla="*/ 243766 w 1664530"/>
              <a:gd name="connsiteY1" fmla="*/ 243765 h 1664530"/>
              <a:gd name="connsiteX2" fmla="*/ 832267 w 1664530"/>
              <a:gd name="connsiteY2" fmla="*/ 1 h 1664530"/>
              <a:gd name="connsiteX3" fmla="*/ 1420767 w 1664530"/>
              <a:gd name="connsiteY3" fmla="*/ 243767 h 1664530"/>
              <a:gd name="connsiteX4" fmla="*/ 1664531 w 1664530"/>
              <a:gd name="connsiteY4" fmla="*/ 832268 h 1664530"/>
              <a:gd name="connsiteX5" fmla="*/ 1420766 w 1664530"/>
              <a:gd name="connsiteY5" fmla="*/ 1420768 h 1664530"/>
              <a:gd name="connsiteX6" fmla="*/ 832265 w 1664530"/>
              <a:gd name="connsiteY6" fmla="*/ 1664533 h 1664530"/>
              <a:gd name="connsiteX7" fmla="*/ 243765 w 1664530"/>
              <a:gd name="connsiteY7" fmla="*/ 1420768 h 1664530"/>
              <a:gd name="connsiteX8" fmla="*/ 1 w 1664530"/>
              <a:gd name="connsiteY8" fmla="*/ 832267 h 1664530"/>
              <a:gd name="connsiteX9" fmla="*/ 0 w 1664530"/>
              <a:gd name="connsiteY9" fmla="*/ 832265 h 166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4530" h="1664530">
                <a:moveTo>
                  <a:pt x="0" y="832265"/>
                </a:moveTo>
                <a:cubicBezTo>
                  <a:pt x="0" y="611535"/>
                  <a:pt x="87685" y="399845"/>
                  <a:pt x="243766" y="243765"/>
                </a:cubicBezTo>
                <a:cubicBezTo>
                  <a:pt x="399846" y="87685"/>
                  <a:pt x="611536" y="1"/>
                  <a:pt x="832267" y="1"/>
                </a:cubicBezTo>
                <a:cubicBezTo>
                  <a:pt x="1052997" y="1"/>
                  <a:pt x="1264687" y="87686"/>
                  <a:pt x="1420767" y="243767"/>
                </a:cubicBezTo>
                <a:cubicBezTo>
                  <a:pt x="1576847" y="399847"/>
                  <a:pt x="1664531" y="611537"/>
                  <a:pt x="1664531" y="832268"/>
                </a:cubicBezTo>
                <a:cubicBezTo>
                  <a:pt x="1664531" y="1052998"/>
                  <a:pt x="1576846" y="1264688"/>
                  <a:pt x="1420766" y="1420768"/>
                </a:cubicBezTo>
                <a:cubicBezTo>
                  <a:pt x="1264686" y="1576848"/>
                  <a:pt x="1052996" y="1664533"/>
                  <a:pt x="832265" y="1664533"/>
                </a:cubicBezTo>
                <a:cubicBezTo>
                  <a:pt x="611535" y="1664533"/>
                  <a:pt x="399845" y="1576848"/>
                  <a:pt x="243765" y="1420768"/>
                </a:cubicBezTo>
                <a:cubicBezTo>
                  <a:pt x="87685" y="1264688"/>
                  <a:pt x="0" y="1052998"/>
                  <a:pt x="1" y="832267"/>
                </a:cubicBezTo>
                <a:cubicBezTo>
                  <a:pt x="1" y="832266"/>
                  <a:pt x="0" y="832266"/>
                  <a:pt x="0" y="832265"/>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9325" tIns="279325" rIns="279325" bIns="279325" numCol="1" spcCol="1270" anchor="ctr" anchorCtr="0">
            <a:noAutofit/>
          </a:bodyPr>
          <a:lstStyle/>
          <a:p>
            <a:pPr lvl="0" algn="ctr" defTabSz="1244600" rtl="1">
              <a:lnSpc>
                <a:spcPct val="90000"/>
              </a:lnSpc>
              <a:spcBef>
                <a:spcPct val="0"/>
              </a:spcBef>
              <a:spcAft>
                <a:spcPct val="35000"/>
              </a:spcAft>
            </a:pPr>
            <a:r>
              <a:rPr lang="fa-IR" sz="2800" kern="1200" dirty="0" smtClean="0">
                <a:cs typeface="B Mitra" pitchFamily="2" charset="-78"/>
              </a:rPr>
              <a:t>تضعیف تراز تجاری</a:t>
            </a:r>
            <a:endParaRPr lang="fa-IR" sz="2800" kern="1200" dirty="0">
              <a:cs typeface="B Mitra" pitchFamily="2" charset="-78"/>
            </a:endParaRPr>
          </a:p>
        </p:txBody>
      </p:sp>
      <p:graphicFrame>
        <p:nvGraphicFramePr>
          <p:cNvPr id="7" name="Diagram 6"/>
          <p:cNvGraphicFramePr/>
          <p:nvPr/>
        </p:nvGraphicFramePr>
        <p:xfrm>
          <a:off x="1295400" y="3429000"/>
          <a:ext cx="60198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500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143000" y="2590800"/>
            <a:ext cx="6705600" cy="3139321"/>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a:p>
        </p:txBody>
      </p:sp>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a:xfrm>
            <a:off x="502920" y="5654040"/>
            <a:ext cx="8183880" cy="1051560"/>
          </a:xfrm>
        </p:spPr>
        <p:txBody>
          <a:bodyPr anchor="ctr" anchorCtr="0">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extLst/>
          </a:lstStyle>
          <a:p>
            <a:pPr algn="ct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a-IR" sz="4000" dirty="0" smtClean="0"/>
              <a:t>نرخ تورم داخلی محرک کاهش صادرات</a:t>
            </a:r>
            <a:r>
              <a:rPr lang="en-US" sz="2800" dirty="0" smtClean="0"/>
              <a:t/>
            </a:r>
            <a:br>
              <a:rPr lang="en-US" sz="2800" dirty="0" smtClean="0"/>
            </a:b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nvGrpSpPr>
          <p:cNvPr id="9" name="Group 8"/>
          <p:cNvGrpSpPr/>
          <p:nvPr/>
        </p:nvGrpSpPr>
        <p:grpSpPr>
          <a:xfrm>
            <a:off x="504782" y="1140493"/>
            <a:ext cx="8180154" cy="1373564"/>
            <a:chOff x="504782" y="1140493"/>
            <a:chExt cx="8180154" cy="1373564"/>
          </a:xfrm>
        </p:grpSpPr>
        <p:sp>
          <p:nvSpPr>
            <p:cNvPr id="10" name="Freeform 9"/>
            <p:cNvSpPr/>
            <p:nvPr/>
          </p:nvSpPr>
          <p:spPr>
            <a:xfrm>
              <a:off x="504782" y="1140493"/>
              <a:ext cx="1816197" cy="588655"/>
            </a:xfrm>
            <a:custGeom>
              <a:avLst/>
              <a:gdLst>
                <a:gd name="connsiteX0" fmla="*/ 0 w 1816197"/>
                <a:gd name="connsiteY0" fmla="*/ 58866 h 588655"/>
                <a:gd name="connsiteX1" fmla="*/ 17242 w 1816197"/>
                <a:gd name="connsiteY1" fmla="*/ 17241 h 588655"/>
                <a:gd name="connsiteX2" fmla="*/ 58867 w 1816197"/>
                <a:gd name="connsiteY2" fmla="*/ 0 h 588655"/>
                <a:gd name="connsiteX3" fmla="*/ 1757331 w 1816197"/>
                <a:gd name="connsiteY3" fmla="*/ 0 h 588655"/>
                <a:gd name="connsiteX4" fmla="*/ 1798956 w 1816197"/>
                <a:gd name="connsiteY4" fmla="*/ 17242 h 588655"/>
                <a:gd name="connsiteX5" fmla="*/ 1816197 w 1816197"/>
                <a:gd name="connsiteY5" fmla="*/ 58867 h 588655"/>
                <a:gd name="connsiteX6" fmla="*/ 1816197 w 1816197"/>
                <a:gd name="connsiteY6" fmla="*/ 529789 h 588655"/>
                <a:gd name="connsiteX7" fmla="*/ 1798956 w 1816197"/>
                <a:gd name="connsiteY7" fmla="*/ 571414 h 588655"/>
                <a:gd name="connsiteX8" fmla="*/ 1757331 w 1816197"/>
                <a:gd name="connsiteY8" fmla="*/ 588655 h 588655"/>
                <a:gd name="connsiteX9" fmla="*/ 58866 w 1816197"/>
                <a:gd name="connsiteY9" fmla="*/ 588655 h 588655"/>
                <a:gd name="connsiteX10" fmla="*/ 17241 w 1816197"/>
                <a:gd name="connsiteY10" fmla="*/ 571414 h 588655"/>
                <a:gd name="connsiteX11" fmla="*/ 0 w 1816197"/>
                <a:gd name="connsiteY11" fmla="*/ 529789 h 588655"/>
                <a:gd name="connsiteX12" fmla="*/ 0 w 1816197"/>
                <a:gd name="connsiteY12" fmla="*/ 58866 h 58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197" h="588655">
                  <a:moveTo>
                    <a:pt x="0" y="58866"/>
                  </a:moveTo>
                  <a:cubicBezTo>
                    <a:pt x="0" y="43254"/>
                    <a:pt x="6202" y="28281"/>
                    <a:pt x="17242" y="17241"/>
                  </a:cubicBezTo>
                  <a:cubicBezTo>
                    <a:pt x="28282" y="6201"/>
                    <a:pt x="43254" y="0"/>
                    <a:pt x="58867" y="0"/>
                  </a:cubicBezTo>
                  <a:lnTo>
                    <a:pt x="1757331" y="0"/>
                  </a:lnTo>
                  <a:cubicBezTo>
                    <a:pt x="1772943" y="0"/>
                    <a:pt x="1787916" y="6202"/>
                    <a:pt x="1798956" y="17242"/>
                  </a:cubicBezTo>
                  <a:cubicBezTo>
                    <a:pt x="1809996" y="28282"/>
                    <a:pt x="1816197" y="43254"/>
                    <a:pt x="1816197" y="58867"/>
                  </a:cubicBezTo>
                  <a:lnTo>
                    <a:pt x="1816197" y="529789"/>
                  </a:lnTo>
                  <a:cubicBezTo>
                    <a:pt x="1816197" y="545401"/>
                    <a:pt x="1809995" y="560374"/>
                    <a:pt x="1798956" y="571414"/>
                  </a:cubicBezTo>
                  <a:cubicBezTo>
                    <a:pt x="1787916" y="582454"/>
                    <a:pt x="1772944" y="588655"/>
                    <a:pt x="1757331" y="588655"/>
                  </a:cubicBezTo>
                  <a:lnTo>
                    <a:pt x="58866" y="588655"/>
                  </a:lnTo>
                  <a:cubicBezTo>
                    <a:pt x="43254" y="588655"/>
                    <a:pt x="28281" y="582453"/>
                    <a:pt x="17241" y="571414"/>
                  </a:cubicBezTo>
                  <a:cubicBezTo>
                    <a:pt x="6201" y="560374"/>
                    <a:pt x="0" y="545402"/>
                    <a:pt x="0" y="529789"/>
                  </a:cubicBezTo>
                  <a:lnTo>
                    <a:pt x="0" y="58866"/>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3441" tIns="93441" rIns="93441" bIns="93441" numCol="1" spcCol="1270" anchor="ctr" anchorCtr="0">
              <a:noAutofit/>
            </a:bodyPr>
            <a:lstStyle/>
            <a:p>
              <a:pPr lvl="0" algn="ctr" defTabSz="889000" rtl="1">
                <a:lnSpc>
                  <a:spcPct val="90000"/>
                </a:lnSpc>
                <a:spcBef>
                  <a:spcPct val="0"/>
                </a:spcBef>
                <a:spcAft>
                  <a:spcPct val="35000"/>
                </a:spcAft>
              </a:pPr>
              <a:r>
                <a:rPr lang="fa-IR" sz="2000" kern="1200" dirty="0" smtClean="0">
                  <a:cs typeface="B Mitra" pitchFamily="2" charset="-78"/>
                </a:rPr>
                <a:t>قیمت فروش در سال  هشتاد </a:t>
              </a:r>
              <a:endParaRPr lang="fa-IR" sz="2000" kern="1200" dirty="0">
                <a:cs typeface="B Mitra" pitchFamily="2" charset="-78"/>
              </a:endParaRPr>
            </a:p>
          </p:txBody>
        </p:sp>
        <p:sp>
          <p:nvSpPr>
            <p:cNvPr id="11" name="Freeform 10"/>
            <p:cNvSpPr/>
            <p:nvPr/>
          </p:nvSpPr>
          <p:spPr>
            <a:xfrm>
              <a:off x="504782" y="1925402"/>
              <a:ext cx="1816197" cy="588655"/>
            </a:xfrm>
            <a:custGeom>
              <a:avLst/>
              <a:gdLst>
                <a:gd name="connsiteX0" fmla="*/ 0 w 1816197"/>
                <a:gd name="connsiteY0" fmla="*/ 58866 h 588655"/>
                <a:gd name="connsiteX1" fmla="*/ 17242 w 1816197"/>
                <a:gd name="connsiteY1" fmla="*/ 17241 h 588655"/>
                <a:gd name="connsiteX2" fmla="*/ 58867 w 1816197"/>
                <a:gd name="connsiteY2" fmla="*/ 0 h 588655"/>
                <a:gd name="connsiteX3" fmla="*/ 1757331 w 1816197"/>
                <a:gd name="connsiteY3" fmla="*/ 0 h 588655"/>
                <a:gd name="connsiteX4" fmla="*/ 1798956 w 1816197"/>
                <a:gd name="connsiteY4" fmla="*/ 17242 h 588655"/>
                <a:gd name="connsiteX5" fmla="*/ 1816197 w 1816197"/>
                <a:gd name="connsiteY5" fmla="*/ 58867 h 588655"/>
                <a:gd name="connsiteX6" fmla="*/ 1816197 w 1816197"/>
                <a:gd name="connsiteY6" fmla="*/ 529789 h 588655"/>
                <a:gd name="connsiteX7" fmla="*/ 1798956 w 1816197"/>
                <a:gd name="connsiteY7" fmla="*/ 571414 h 588655"/>
                <a:gd name="connsiteX8" fmla="*/ 1757331 w 1816197"/>
                <a:gd name="connsiteY8" fmla="*/ 588655 h 588655"/>
                <a:gd name="connsiteX9" fmla="*/ 58866 w 1816197"/>
                <a:gd name="connsiteY9" fmla="*/ 588655 h 588655"/>
                <a:gd name="connsiteX10" fmla="*/ 17241 w 1816197"/>
                <a:gd name="connsiteY10" fmla="*/ 571414 h 588655"/>
                <a:gd name="connsiteX11" fmla="*/ 0 w 1816197"/>
                <a:gd name="connsiteY11" fmla="*/ 529789 h 588655"/>
                <a:gd name="connsiteX12" fmla="*/ 0 w 1816197"/>
                <a:gd name="connsiteY12" fmla="*/ 58866 h 58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197" h="588655">
                  <a:moveTo>
                    <a:pt x="0" y="58866"/>
                  </a:moveTo>
                  <a:cubicBezTo>
                    <a:pt x="0" y="43254"/>
                    <a:pt x="6202" y="28281"/>
                    <a:pt x="17242" y="17241"/>
                  </a:cubicBezTo>
                  <a:cubicBezTo>
                    <a:pt x="28282" y="6201"/>
                    <a:pt x="43254" y="0"/>
                    <a:pt x="58867" y="0"/>
                  </a:cubicBezTo>
                  <a:lnTo>
                    <a:pt x="1757331" y="0"/>
                  </a:lnTo>
                  <a:cubicBezTo>
                    <a:pt x="1772943" y="0"/>
                    <a:pt x="1787916" y="6202"/>
                    <a:pt x="1798956" y="17242"/>
                  </a:cubicBezTo>
                  <a:cubicBezTo>
                    <a:pt x="1809996" y="28282"/>
                    <a:pt x="1816197" y="43254"/>
                    <a:pt x="1816197" y="58867"/>
                  </a:cubicBezTo>
                  <a:lnTo>
                    <a:pt x="1816197" y="529789"/>
                  </a:lnTo>
                  <a:cubicBezTo>
                    <a:pt x="1816197" y="545401"/>
                    <a:pt x="1809995" y="560374"/>
                    <a:pt x="1798956" y="571414"/>
                  </a:cubicBezTo>
                  <a:cubicBezTo>
                    <a:pt x="1787916" y="582454"/>
                    <a:pt x="1772944" y="588655"/>
                    <a:pt x="1757331" y="588655"/>
                  </a:cubicBezTo>
                  <a:lnTo>
                    <a:pt x="58866" y="588655"/>
                  </a:lnTo>
                  <a:cubicBezTo>
                    <a:pt x="43254" y="588655"/>
                    <a:pt x="28281" y="582453"/>
                    <a:pt x="17241" y="571414"/>
                  </a:cubicBezTo>
                  <a:cubicBezTo>
                    <a:pt x="6201" y="560374"/>
                    <a:pt x="0" y="545402"/>
                    <a:pt x="0" y="529789"/>
                  </a:cubicBezTo>
                  <a:lnTo>
                    <a:pt x="0" y="58866"/>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3441" tIns="93441" rIns="93441" bIns="93441" numCol="1" spcCol="1270" anchor="ctr" anchorCtr="0">
              <a:noAutofit/>
            </a:bodyPr>
            <a:lstStyle/>
            <a:p>
              <a:pPr lvl="0" algn="ctr" defTabSz="889000" rtl="1">
                <a:lnSpc>
                  <a:spcPct val="90000"/>
                </a:lnSpc>
                <a:spcBef>
                  <a:spcPct val="0"/>
                </a:spcBef>
                <a:spcAft>
                  <a:spcPct val="35000"/>
                </a:spcAft>
              </a:pPr>
              <a:r>
                <a:rPr lang="fa-IR" sz="2000" kern="1200" dirty="0" smtClean="0">
                  <a:cs typeface="B Mitra" pitchFamily="2" charset="-78"/>
                </a:rPr>
                <a:t>100</a:t>
              </a:r>
              <a:endParaRPr lang="en-US" sz="2000" kern="1200" dirty="0">
                <a:cs typeface="B Mitra" pitchFamily="2" charset="-78"/>
              </a:endParaRPr>
            </a:p>
          </p:txBody>
        </p:sp>
        <p:sp>
          <p:nvSpPr>
            <p:cNvPr id="12" name="Freeform 11"/>
            <p:cNvSpPr/>
            <p:nvPr/>
          </p:nvSpPr>
          <p:spPr>
            <a:xfrm>
              <a:off x="2626101" y="1140493"/>
              <a:ext cx="1816197" cy="588655"/>
            </a:xfrm>
            <a:custGeom>
              <a:avLst/>
              <a:gdLst>
                <a:gd name="connsiteX0" fmla="*/ 0 w 1816197"/>
                <a:gd name="connsiteY0" fmla="*/ 58866 h 588655"/>
                <a:gd name="connsiteX1" fmla="*/ 17242 w 1816197"/>
                <a:gd name="connsiteY1" fmla="*/ 17241 h 588655"/>
                <a:gd name="connsiteX2" fmla="*/ 58867 w 1816197"/>
                <a:gd name="connsiteY2" fmla="*/ 0 h 588655"/>
                <a:gd name="connsiteX3" fmla="*/ 1757331 w 1816197"/>
                <a:gd name="connsiteY3" fmla="*/ 0 h 588655"/>
                <a:gd name="connsiteX4" fmla="*/ 1798956 w 1816197"/>
                <a:gd name="connsiteY4" fmla="*/ 17242 h 588655"/>
                <a:gd name="connsiteX5" fmla="*/ 1816197 w 1816197"/>
                <a:gd name="connsiteY5" fmla="*/ 58867 h 588655"/>
                <a:gd name="connsiteX6" fmla="*/ 1816197 w 1816197"/>
                <a:gd name="connsiteY6" fmla="*/ 529789 h 588655"/>
                <a:gd name="connsiteX7" fmla="*/ 1798956 w 1816197"/>
                <a:gd name="connsiteY7" fmla="*/ 571414 h 588655"/>
                <a:gd name="connsiteX8" fmla="*/ 1757331 w 1816197"/>
                <a:gd name="connsiteY8" fmla="*/ 588655 h 588655"/>
                <a:gd name="connsiteX9" fmla="*/ 58866 w 1816197"/>
                <a:gd name="connsiteY9" fmla="*/ 588655 h 588655"/>
                <a:gd name="connsiteX10" fmla="*/ 17241 w 1816197"/>
                <a:gd name="connsiteY10" fmla="*/ 571414 h 588655"/>
                <a:gd name="connsiteX11" fmla="*/ 0 w 1816197"/>
                <a:gd name="connsiteY11" fmla="*/ 529789 h 588655"/>
                <a:gd name="connsiteX12" fmla="*/ 0 w 1816197"/>
                <a:gd name="connsiteY12" fmla="*/ 58866 h 58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197" h="588655">
                  <a:moveTo>
                    <a:pt x="0" y="58866"/>
                  </a:moveTo>
                  <a:cubicBezTo>
                    <a:pt x="0" y="43254"/>
                    <a:pt x="6202" y="28281"/>
                    <a:pt x="17242" y="17241"/>
                  </a:cubicBezTo>
                  <a:cubicBezTo>
                    <a:pt x="28282" y="6201"/>
                    <a:pt x="43254" y="0"/>
                    <a:pt x="58867" y="0"/>
                  </a:cubicBezTo>
                  <a:lnTo>
                    <a:pt x="1757331" y="0"/>
                  </a:lnTo>
                  <a:cubicBezTo>
                    <a:pt x="1772943" y="0"/>
                    <a:pt x="1787916" y="6202"/>
                    <a:pt x="1798956" y="17242"/>
                  </a:cubicBezTo>
                  <a:cubicBezTo>
                    <a:pt x="1809996" y="28282"/>
                    <a:pt x="1816197" y="43254"/>
                    <a:pt x="1816197" y="58867"/>
                  </a:cubicBezTo>
                  <a:lnTo>
                    <a:pt x="1816197" y="529789"/>
                  </a:lnTo>
                  <a:cubicBezTo>
                    <a:pt x="1816197" y="545401"/>
                    <a:pt x="1809995" y="560374"/>
                    <a:pt x="1798956" y="571414"/>
                  </a:cubicBezTo>
                  <a:cubicBezTo>
                    <a:pt x="1787916" y="582454"/>
                    <a:pt x="1772944" y="588655"/>
                    <a:pt x="1757331" y="588655"/>
                  </a:cubicBezTo>
                  <a:lnTo>
                    <a:pt x="58866" y="588655"/>
                  </a:lnTo>
                  <a:cubicBezTo>
                    <a:pt x="43254" y="588655"/>
                    <a:pt x="28281" y="582453"/>
                    <a:pt x="17241" y="571414"/>
                  </a:cubicBezTo>
                  <a:cubicBezTo>
                    <a:pt x="6201" y="560374"/>
                    <a:pt x="0" y="545402"/>
                    <a:pt x="0" y="529789"/>
                  </a:cubicBezTo>
                  <a:lnTo>
                    <a:pt x="0" y="58866"/>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3441" tIns="93441" rIns="93441" bIns="93441" numCol="1" spcCol="1270" anchor="ctr" anchorCtr="0">
              <a:noAutofit/>
            </a:bodyPr>
            <a:lstStyle/>
            <a:p>
              <a:pPr lvl="0" algn="ctr" defTabSz="889000" rtl="1">
                <a:lnSpc>
                  <a:spcPct val="90000"/>
                </a:lnSpc>
                <a:spcBef>
                  <a:spcPct val="0"/>
                </a:spcBef>
                <a:spcAft>
                  <a:spcPct val="35000"/>
                </a:spcAft>
              </a:pPr>
              <a:r>
                <a:rPr lang="fa-IR" sz="2000" kern="1200" dirty="0" smtClean="0">
                  <a:cs typeface="B Mitra" pitchFamily="2" charset="-78"/>
                </a:rPr>
                <a:t>مجموع هزینه‌ها در سال هشتاد</a:t>
              </a:r>
              <a:endParaRPr lang="fa-IR" sz="2000" kern="1200" dirty="0">
                <a:cs typeface="B Mitra" pitchFamily="2" charset="-78"/>
              </a:endParaRPr>
            </a:p>
          </p:txBody>
        </p:sp>
        <p:sp>
          <p:nvSpPr>
            <p:cNvPr id="13" name="Freeform 12"/>
            <p:cNvSpPr/>
            <p:nvPr/>
          </p:nvSpPr>
          <p:spPr>
            <a:xfrm>
              <a:off x="2626101" y="1925402"/>
              <a:ext cx="1816197" cy="588655"/>
            </a:xfrm>
            <a:custGeom>
              <a:avLst/>
              <a:gdLst>
                <a:gd name="connsiteX0" fmla="*/ 0 w 1816197"/>
                <a:gd name="connsiteY0" fmla="*/ 58866 h 588655"/>
                <a:gd name="connsiteX1" fmla="*/ 17242 w 1816197"/>
                <a:gd name="connsiteY1" fmla="*/ 17241 h 588655"/>
                <a:gd name="connsiteX2" fmla="*/ 58867 w 1816197"/>
                <a:gd name="connsiteY2" fmla="*/ 0 h 588655"/>
                <a:gd name="connsiteX3" fmla="*/ 1757331 w 1816197"/>
                <a:gd name="connsiteY3" fmla="*/ 0 h 588655"/>
                <a:gd name="connsiteX4" fmla="*/ 1798956 w 1816197"/>
                <a:gd name="connsiteY4" fmla="*/ 17242 h 588655"/>
                <a:gd name="connsiteX5" fmla="*/ 1816197 w 1816197"/>
                <a:gd name="connsiteY5" fmla="*/ 58867 h 588655"/>
                <a:gd name="connsiteX6" fmla="*/ 1816197 w 1816197"/>
                <a:gd name="connsiteY6" fmla="*/ 529789 h 588655"/>
                <a:gd name="connsiteX7" fmla="*/ 1798956 w 1816197"/>
                <a:gd name="connsiteY7" fmla="*/ 571414 h 588655"/>
                <a:gd name="connsiteX8" fmla="*/ 1757331 w 1816197"/>
                <a:gd name="connsiteY8" fmla="*/ 588655 h 588655"/>
                <a:gd name="connsiteX9" fmla="*/ 58866 w 1816197"/>
                <a:gd name="connsiteY9" fmla="*/ 588655 h 588655"/>
                <a:gd name="connsiteX10" fmla="*/ 17241 w 1816197"/>
                <a:gd name="connsiteY10" fmla="*/ 571414 h 588655"/>
                <a:gd name="connsiteX11" fmla="*/ 0 w 1816197"/>
                <a:gd name="connsiteY11" fmla="*/ 529789 h 588655"/>
                <a:gd name="connsiteX12" fmla="*/ 0 w 1816197"/>
                <a:gd name="connsiteY12" fmla="*/ 58866 h 58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197" h="588655">
                  <a:moveTo>
                    <a:pt x="0" y="58866"/>
                  </a:moveTo>
                  <a:cubicBezTo>
                    <a:pt x="0" y="43254"/>
                    <a:pt x="6202" y="28281"/>
                    <a:pt x="17242" y="17241"/>
                  </a:cubicBezTo>
                  <a:cubicBezTo>
                    <a:pt x="28282" y="6201"/>
                    <a:pt x="43254" y="0"/>
                    <a:pt x="58867" y="0"/>
                  </a:cubicBezTo>
                  <a:lnTo>
                    <a:pt x="1757331" y="0"/>
                  </a:lnTo>
                  <a:cubicBezTo>
                    <a:pt x="1772943" y="0"/>
                    <a:pt x="1787916" y="6202"/>
                    <a:pt x="1798956" y="17242"/>
                  </a:cubicBezTo>
                  <a:cubicBezTo>
                    <a:pt x="1809996" y="28282"/>
                    <a:pt x="1816197" y="43254"/>
                    <a:pt x="1816197" y="58867"/>
                  </a:cubicBezTo>
                  <a:lnTo>
                    <a:pt x="1816197" y="529789"/>
                  </a:lnTo>
                  <a:cubicBezTo>
                    <a:pt x="1816197" y="545401"/>
                    <a:pt x="1809995" y="560374"/>
                    <a:pt x="1798956" y="571414"/>
                  </a:cubicBezTo>
                  <a:cubicBezTo>
                    <a:pt x="1787916" y="582454"/>
                    <a:pt x="1772944" y="588655"/>
                    <a:pt x="1757331" y="588655"/>
                  </a:cubicBezTo>
                  <a:lnTo>
                    <a:pt x="58866" y="588655"/>
                  </a:lnTo>
                  <a:cubicBezTo>
                    <a:pt x="43254" y="588655"/>
                    <a:pt x="28281" y="582453"/>
                    <a:pt x="17241" y="571414"/>
                  </a:cubicBezTo>
                  <a:cubicBezTo>
                    <a:pt x="6201" y="560374"/>
                    <a:pt x="0" y="545402"/>
                    <a:pt x="0" y="529789"/>
                  </a:cubicBezTo>
                  <a:lnTo>
                    <a:pt x="0" y="58866"/>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3441" tIns="93441" rIns="93441" bIns="93441" numCol="1" spcCol="1270" anchor="ctr" anchorCtr="0">
              <a:noAutofit/>
            </a:bodyPr>
            <a:lstStyle/>
            <a:p>
              <a:pPr lvl="0" algn="ctr" defTabSz="889000" rtl="1">
                <a:lnSpc>
                  <a:spcPct val="90000"/>
                </a:lnSpc>
                <a:spcBef>
                  <a:spcPct val="0"/>
                </a:spcBef>
                <a:spcAft>
                  <a:spcPct val="35000"/>
                </a:spcAft>
              </a:pPr>
              <a:r>
                <a:rPr lang="fa-IR" sz="2000" kern="1200" dirty="0" smtClean="0">
                  <a:cs typeface="B Mitra" pitchFamily="2" charset="-78"/>
                </a:rPr>
                <a:t>40</a:t>
              </a:r>
              <a:endParaRPr lang="en-US" sz="2000" kern="1200" dirty="0">
                <a:cs typeface="B Mitra" pitchFamily="2" charset="-78"/>
              </a:endParaRPr>
            </a:p>
          </p:txBody>
        </p:sp>
        <p:sp>
          <p:nvSpPr>
            <p:cNvPr id="14" name="Freeform 13"/>
            <p:cNvSpPr/>
            <p:nvPr/>
          </p:nvSpPr>
          <p:spPr>
            <a:xfrm>
              <a:off x="4747420" y="1140493"/>
              <a:ext cx="1816197" cy="588655"/>
            </a:xfrm>
            <a:custGeom>
              <a:avLst/>
              <a:gdLst>
                <a:gd name="connsiteX0" fmla="*/ 0 w 1816197"/>
                <a:gd name="connsiteY0" fmla="*/ 58866 h 588655"/>
                <a:gd name="connsiteX1" fmla="*/ 17242 w 1816197"/>
                <a:gd name="connsiteY1" fmla="*/ 17241 h 588655"/>
                <a:gd name="connsiteX2" fmla="*/ 58867 w 1816197"/>
                <a:gd name="connsiteY2" fmla="*/ 0 h 588655"/>
                <a:gd name="connsiteX3" fmla="*/ 1757331 w 1816197"/>
                <a:gd name="connsiteY3" fmla="*/ 0 h 588655"/>
                <a:gd name="connsiteX4" fmla="*/ 1798956 w 1816197"/>
                <a:gd name="connsiteY4" fmla="*/ 17242 h 588655"/>
                <a:gd name="connsiteX5" fmla="*/ 1816197 w 1816197"/>
                <a:gd name="connsiteY5" fmla="*/ 58867 h 588655"/>
                <a:gd name="connsiteX6" fmla="*/ 1816197 w 1816197"/>
                <a:gd name="connsiteY6" fmla="*/ 529789 h 588655"/>
                <a:gd name="connsiteX7" fmla="*/ 1798956 w 1816197"/>
                <a:gd name="connsiteY7" fmla="*/ 571414 h 588655"/>
                <a:gd name="connsiteX8" fmla="*/ 1757331 w 1816197"/>
                <a:gd name="connsiteY8" fmla="*/ 588655 h 588655"/>
                <a:gd name="connsiteX9" fmla="*/ 58866 w 1816197"/>
                <a:gd name="connsiteY9" fmla="*/ 588655 h 588655"/>
                <a:gd name="connsiteX10" fmla="*/ 17241 w 1816197"/>
                <a:gd name="connsiteY10" fmla="*/ 571414 h 588655"/>
                <a:gd name="connsiteX11" fmla="*/ 0 w 1816197"/>
                <a:gd name="connsiteY11" fmla="*/ 529789 h 588655"/>
                <a:gd name="connsiteX12" fmla="*/ 0 w 1816197"/>
                <a:gd name="connsiteY12" fmla="*/ 58866 h 58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197" h="588655">
                  <a:moveTo>
                    <a:pt x="0" y="58866"/>
                  </a:moveTo>
                  <a:cubicBezTo>
                    <a:pt x="0" y="43254"/>
                    <a:pt x="6202" y="28281"/>
                    <a:pt x="17242" y="17241"/>
                  </a:cubicBezTo>
                  <a:cubicBezTo>
                    <a:pt x="28282" y="6201"/>
                    <a:pt x="43254" y="0"/>
                    <a:pt x="58867" y="0"/>
                  </a:cubicBezTo>
                  <a:lnTo>
                    <a:pt x="1757331" y="0"/>
                  </a:lnTo>
                  <a:cubicBezTo>
                    <a:pt x="1772943" y="0"/>
                    <a:pt x="1787916" y="6202"/>
                    <a:pt x="1798956" y="17242"/>
                  </a:cubicBezTo>
                  <a:cubicBezTo>
                    <a:pt x="1809996" y="28282"/>
                    <a:pt x="1816197" y="43254"/>
                    <a:pt x="1816197" y="58867"/>
                  </a:cubicBezTo>
                  <a:lnTo>
                    <a:pt x="1816197" y="529789"/>
                  </a:lnTo>
                  <a:cubicBezTo>
                    <a:pt x="1816197" y="545401"/>
                    <a:pt x="1809995" y="560374"/>
                    <a:pt x="1798956" y="571414"/>
                  </a:cubicBezTo>
                  <a:cubicBezTo>
                    <a:pt x="1787916" y="582454"/>
                    <a:pt x="1772944" y="588655"/>
                    <a:pt x="1757331" y="588655"/>
                  </a:cubicBezTo>
                  <a:lnTo>
                    <a:pt x="58866" y="588655"/>
                  </a:lnTo>
                  <a:cubicBezTo>
                    <a:pt x="43254" y="588655"/>
                    <a:pt x="28281" y="582453"/>
                    <a:pt x="17241" y="571414"/>
                  </a:cubicBezTo>
                  <a:cubicBezTo>
                    <a:pt x="6201" y="560374"/>
                    <a:pt x="0" y="545402"/>
                    <a:pt x="0" y="529789"/>
                  </a:cubicBezTo>
                  <a:lnTo>
                    <a:pt x="0" y="58866"/>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3441" tIns="93441" rIns="93441" bIns="93441" numCol="1" spcCol="1270" anchor="ctr" anchorCtr="0">
              <a:noAutofit/>
            </a:bodyPr>
            <a:lstStyle/>
            <a:p>
              <a:pPr lvl="0" algn="ctr" defTabSz="889000" rtl="1">
                <a:lnSpc>
                  <a:spcPct val="90000"/>
                </a:lnSpc>
                <a:spcBef>
                  <a:spcPct val="0"/>
                </a:spcBef>
                <a:spcAft>
                  <a:spcPct val="35000"/>
                </a:spcAft>
              </a:pPr>
              <a:r>
                <a:rPr lang="fa-IR" sz="2000" kern="1200" dirty="0" smtClean="0">
                  <a:cs typeface="B Mitra" pitchFamily="2" charset="-78"/>
                </a:rPr>
                <a:t>درصد رشد سالانۀ فروش </a:t>
              </a:r>
              <a:endParaRPr lang="fa-IR" sz="2000" kern="1200" dirty="0">
                <a:cs typeface="B Mitra" pitchFamily="2" charset="-78"/>
              </a:endParaRPr>
            </a:p>
          </p:txBody>
        </p:sp>
        <p:sp>
          <p:nvSpPr>
            <p:cNvPr id="15" name="Freeform 14"/>
            <p:cNvSpPr/>
            <p:nvPr/>
          </p:nvSpPr>
          <p:spPr>
            <a:xfrm>
              <a:off x="4747420" y="1925402"/>
              <a:ext cx="1816197" cy="588655"/>
            </a:xfrm>
            <a:custGeom>
              <a:avLst/>
              <a:gdLst>
                <a:gd name="connsiteX0" fmla="*/ 0 w 1816197"/>
                <a:gd name="connsiteY0" fmla="*/ 58866 h 588655"/>
                <a:gd name="connsiteX1" fmla="*/ 17242 w 1816197"/>
                <a:gd name="connsiteY1" fmla="*/ 17241 h 588655"/>
                <a:gd name="connsiteX2" fmla="*/ 58867 w 1816197"/>
                <a:gd name="connsiteY2" fmla="*/ 0 h 588655"/>
                <a:gd name="connsiteX3" fmla="*/ 1757331 w 1816197"/>
                <a:gd name="connsiteY3" fmla="*/ 0 h 588655"/>
                <a:gd name="connsiteX4" fmla="*/ 1798956 w 1816197"/>
                <a:gd name="connsiteY4" fmla="*/ 17242 h 588655"/>
                <a:gd name="connsiteX5" fmla="*/ 1816197 w 1816197"/>
                <a:gd name="connsiteY5" fmla="*/ 58867 h 588655"/>
                <a:gd name="connsiteX6" fmla="*/ 1816197 w 1816197"/>
                <a:gd name="connsiteY6" fmla="*/ 529789 h 588655"/>
                <a:gd name="connsiteX7" fmla="*/ 1798956 w 1816197"/>
                <a:gd name="connsiteY7" fmla="*/ 571414 h 588655"/>
                <a:gd name="connsiteX8" fmla="*/ 1757331 w 1816197"/>
                <a:gd name="connsiteY8" fmla="*/ 588655 h 588655"/>
                <a:gd name="connsiteX9" fmla="*/ 58866 w 1816197"/>
                <a:gd name="connsiteY9" fmla="*/ 588655 h 588655"/>
                <a:gd name="connsiteX10" fmla="*/ 17241 w 1816197"/>
                <a:gd name="connsiteY10" fmla="*/ 571414 h 588655"/>
                <a:gd name="connsiteX11" fmla="*/ 0 w 1816197"/>
                <a:gd name="connsiteY11" fmla="*/ 529789 h 588655"/>
                <a:gd name="connsiteX12" fmla="*/ 0 w 1816197"/>
                <a:gd name="connsiteY12" fmla="*/ 58866 h 58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197" h="588655">
                  <a:moveTo>
                    <a:pt x="0" y="58866"/>
                  </a:moveTo>
                  <a:cubicBezTo>
                    <a:pt x="0" y="43254"/>
                    <a:pt x="6202" y="28281"/>
                    <a:pt x="17242" y="17241"/>
                  </a:cubicBezTo>
                  <a:cubicBezTo>
                    <a:pt x="28282" y="6201"/>
                    <a:pt x="43254" y="0"/>
                    <a:pt x="58867" y="0"/>
                  </a:cubicBezTo>
                  <a:lnTo>
                    <a:pt x="1757331" y="0"/>
                  </a:lnTo>
                  <a:cubicBezTo>
                    <a:pt x="1772943" y="0"/>
                    <a:pt x="1787916" y="6202"/>
                    <a:pt x="1798956" y="17242"/>
                  </a:cubicBezTo>
                  <a:cubicBezTo>
                    <a:pt x="1809996" y="28282"/>
                    <a:pt x="1816197" y="43254"/>
                    <a:pt x="1816197" y="58867"/>
                  </a:cubicBezTo>
                  <a:lnTo>
                    <a:pt x="1816197" y="529789"/>
                  </a:lnTo>
                  <a:cubicBezTo>
                    <a:pt x="1816197" y="545401"/>
                    <a:pt x="1809995" y="560374"/>
                    <a:pt x="1798956" y="571414"/>
                  </a:cubicBezTo>
                  <a:cubicBezTo>
                    <a:pt x="1787916" y="582454"/>
                    <a:pt x="1772944" y="588655"/>
                    <a:pt x="1757331" y="588655"/>
                  </a:cubicBezTo>
                  <a:lnTo>
                    <a:pt x="58866" y="588655"/>
                  </a:lnTo>
                  <a:cubicBezTo>
                    <a:pt x="43254" y="588655"/>
                    <a:pt x="28281" y="582453"/>
                    <a:pt x="17241" y="571414"/>
                  </a:cubicBezTo>
                  <a:cubicBezTo>
                    <a:pt x="6201" y="560374"/>
                    <a:pt x="0" y="545402"/>
                    <a:pt x="0" y="529789"/>
                  </a:cubicBezTo>
                  <a:lnTo>
                    <a:pt x="0" y="58866"/>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3441" tIns="93441" rIns="93441" bIns="93441" numCol="1" spcCol="1270" anchor="ctr" anchorCtr="0">
              <a:noAutofit/>
            </a:bodyPr>
            <a:lstStyle/>
            <a:p>
              <a:pPr lvl="0" algn="ctr" defTabSz="889000" rtl="1">
                <a:lnSpc>
                  <a:spcPct val="90000"/>
                </a:lnSpc>
                <a:spcBef>
                  <a:spcPct val="0"/>
                </a:spcBef>
                <a:spcAft>
                  <a:spcPct val="35000"/>
                </a:spcAft>
              </a:pPr>
              <a:r>
                <a:rPr lang="fa-IR" sz="2000" kern="1200" dirty="0" smtClean="0">
                  <a:cs typeface="B Mitra" pitchFamily="2" charset="-78"/>
                </a:rPr>
                <a:t>2.5%</a:t>
              </a:r>
              <a:endParaRPr lang="en-US" sz="2000" kern="1200" dirty="0">
                <a:cs typeface="B Mitra" pitchFamily="2" charset="-78"/>
              </a:endParaRPr>
            </a:p>
          </p:txBody>
        </p:sp>
        <p:sp>
          <p:nvSpPr>
            <p:cNvPr id="16" name="Freeform 15"/>
            <p:cNvSpPr/>
            <p:nvPr/>
          </p:nvSpPr>
          <p:spPr>
            <a:xfrm>
              <a:off x="6868739" y="1140493"/>
              <a:ext cx="1816197" cy="588655"/>
            </a:xfrm>
            <a:custGeom>
              <a:avLst/>
              <a:gdLst>
                <a:gd name="connsiteX0" fmla="*/ 0 w 1816197"/>
                <a:gd name="connsiteY0" fmla="*/ 58866 h 588655"/>
                <a:gd name="connsiteX1" fmla="*/ 17242 w 1816197"/>
                <a:gd name="connsiteY1" fmla="*/ 17241 h 588655"/>
                <a:gd name="connsiteX2" fmla="*/ 58867 w 1816197"/>
                <a:gd name="connsiteY2" fmla="*/ 0 h 588655"/>
                <a:gd name="connsiteX3" fmla="*/ 1757331 w 1816197"/>
                <a:gd name="connsiteY3" fmla="*/ 0 h 588655"/>
                <a:gd name="connsiteX4" fmla="*/ 1798956 w 1816197"/>
                <a:gd name="connsiteY4" fmla="*/ 17242 h 588655"/>
                <a:gd name="connsiteX5" fmla="*/ 1816197 w 1816197"/>
                <a:gd name="connsiteY5" fmla="*/ 58867 h 588655"/>
                <a:gd name="connsiteX6" fmla="*/ 1816197 w 1816197"/>
                <a:gd name="connsiteY6" fmla="*/ 529789 h 588655"/>
                <a:gd name="connsiteX7" fmla="*/ 1798956 w 1816197"/>
                <a:gd name="connsiteY7" fmla="*/ 571414 h 588655"/>
                <a:gd name="connsiteX8" fmla="*/ 1757331 w 1816197"/>
                <a:gd name="connsiteY8" fmla="*/ 588655 h 588655"/>
                <a:gd name="connsiteX9" fmla="*/ 58866 w 1816197"/>
                <a:gd name="connsiteY9" fmla="*/ 588655 h 588655"/>
                <a:gd name="connsiteX10" fmla="*/ 17241 w 1816197"/>
                <a:gd name="connsiteY10" fmla="*/ 571414 h 588655"/>
                <a:gd name="connsiteX11" fmla="*/ 0 w 1816197"/>
                <a:gd name="connsiteY11" fmla="*/ 529789 h 588655"/>
                <a:gd name="connsiteX12" fmla="*/ 0 w 1816197"/>
                <a:gd name="connsiteY12" fmla="*/ 58866 h 58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197" h="588655">
                  <a:moveTo>
                    <a:pt x="0" y="58866"/>
                  </a:moveTo>
                  <a:cubicBezTo>
                    <a:pt x="0" y="43254"/>
                    <a:pt x="6202" y="28281"/>
                    <a:pt x="17242" y="17241"/>
                  </a:cubicBezTo>
                  <a:cubicBezTo>
                    <a:pt x="28282" y="6201"/>
                    <a:pt x="43254" y="0"/>
                    <a:pt x="58867" y="0"/>
                  </a:cubicBezTo>
                  <a:lnTo>
                    <a:pt x="1757331" y="0"/>
                  </a:lnTo>
                  <a:cubicBezTo>
                    <a:pt x="1772943" y="0"/>
                    <a:pt x="1787916" y="6202"/>
                    <a:pt x="1798956" y="17242"/>
                  </a:cubicBezTo>
                  <a:cubicBezTo>
                    <a:pt x="1809996" y="28282"/>
                    <a:pt x="1816197" y="43254"/>
                    <a:pt x="1816197" y="58867"/>
                  </a:cubicBezTo>
                  <a:lnTo>
                    <a:pt x="1816197" y="529789"/>
                  </a:lnTo>
                  <a:cubicBezTo>
                    <a:pt x="1816197" y="545401"/>
                    <a:pt x="1809995" y="560374"/>
                    <a:pt x="1798956" y="571414"/>
                  </a:cubicBezTo>
                  <a:cubicBezTo>
                    <a:pt x="1787916" y="582454"/>
                    <a:pt x="1772944" y="588655"/>
                    <a:pt x="1757331" y="588655"/>
                  </a:cubicBezTo>
                  <a:lnTo>
                    <a:pt x="58866" y="588655"/>
                  </a:lnTo>
                  <a:cubicBezTo>
                    <a:pt x="43254" y="588655"/>
                    <a:pt x="28281" y="582453"/>
                    <a:pt x="17241" y="571414"/>
                  </a:cubicBezTo>
                  <a:cubicBezTo>
                    <a:pt x="6201" y="560374"/>
                    <a:pt x="0" y="545402"/>
                    <a:pt x="0" y="529789"/>
                  </a:cubicBezTo>
                  <a:lnTo>
                    <a:pt x="0" y="58866"/>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3441" tIns="93441" rIns="93441" bIns="93441" numCol="1" spcCol="1270" anchor="ctr" anchorCtr="0">
              <a:noAutofit/>
            </a:bodyPr>
            <a:lstStyle/>
            <a:p>
              <a:pPr lvl="0" algn="ctr" defTabSz="889000" rtl="1">
                <a:lnSpc>
                  <a:spcPct val="90000"/>
                </a:lnSpc>
                <a:spcBef>
                  <a:spcPct val="0"/>
                </a:spcBef>
                <a:spcAft>
                  <a:spcPct val="35000"/>
                </a:spcAft>
              </a:pPr>
              <a:r>
                <a:rPr lang="fa-IR" sz="2000" kern="1200" dirty="0" smtClean="0">
                  <a:cs typeface="B Mitra" pitchFamily="2" charset="-78"/>
                </a:rPr>
                <a:t>درصد رشد سالانۀ هزینه‌ها </a:t>
              </a:r>
              <a:endParaRPr lang="fa-IR" sz="2000" kern="1200" dirty="0">
                <a:cs typeface="B Mitra" pitchFamily="2" charset="-78"/>
              </a:endParaRPr>
            </a:p>
          </p:txBody>
        </p:sp>
        <p:sp>
          <p:nvSpPr>
            <p:cNvPr id="17" name="Freeform 16"/>
            <p:cNvSpPr/>
            <p:nvPr/>
          </p:nvSpPr>
          <p:spPr>
            <a:xfrm>
              <a:off x="6868739" y="1925402"/>
              <a:ext cx="1816197" cy="588655"/>
            </a:xfrm>
            <a:custGeom>
              <a:avLst/>
              <a:gdLst>
                <a:gd name="connsiteX0" fmla="*/ 0 w 1816197"/>
                <a:gd name="connsiteY0" fmla="*/ 58866 h 588655"/>
                <a:gd name="connsiteX1" fmla="*/ 17242 w 1816197"/>
                <a:gd name="connsiteY1" fmla="*/ 17241 h 588655"/>
                <a:gd name="connsiteX2" fmla="*/ 58867 w 1816197"/>
                <a:gd name="connsiteY2" fmla="*/ 0 h 588655"/>
                <a:gd name="connsiteX3" fmla="*/ 1757331 w 1816197"/>
                <a:gd name="connsiteY3" fmla="*/ 0 h 588655"/>
                <a:gd name="connsiteX4" fmla="*/ 1798956 w 1816197"/>
                <a:gd name="connsiteY4" fmla="*/ 17242 h 588655"/>
                <a:gd name="connsiteX5" fmla="*/ 1816197 w 1816197"/>
                <a:gd name="connsiteY5" fmla="*/ 58867 h 588655"/>
                <a:gd name="connsiteX6" fmla="*/ 1816197 w 1816197"/>
                <a:gd name="connsiteY6" fmla="*/ 529789 h 588655"/>
                <a:gd name="connsiteX7" fmla="*/ 1798956 w 1816197"/>
                <a:gd name="connsiteY7" fmla="*/ 571414 h 588655"/>
                <a:gd name="connsiteX8" fmla="*/ 1757331 w 1816197"/>
                <a:gd name="connsiteY8" fmla="*/ 588655 h 588655"/>
                <a:gd name="connsiteX9" fmla="*/ 58866 w 1816197"/>
                <a:gd name="connsiteY9" fmla="*/ 588655 h 588655"/>
                <a:gd name="connsiteX10" fmla="*/ 17241 w 1816197"/>
                <a:gd name="connsiteY10" fmla="*/ 571414 h 588655"/>
                <a:gd name="connsiteX11" fmla="*/ 0 w 1816197"/>
                <a:gd name="connsiteY11" fmla="*/ 529789 h 588655"/>
                <a:gd name="connsiteX12" fmla="*/ 0 w 1816197"/>
                <a:gd name="connsiteY12" fmla="*/ 58866 h 58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197" h="588655">
                  <a:moveTo>
                    <a:pt x="0" y="58866"/>
                  </a:moveTo>
                  <a:cubicBezTo>
                    <a:pt x="0" y="43254"/>
                    <a:pt x="6202" y="28281"/>
                    <a:pt x="17242" y="17241"/>
                  </a:cubicBezTo>
                  <a:cubicBezTo>
                    <a:pt x="28282" y="6201"/>
                    <a:pt x="43254" y="0"/>
                    <a:pt x="58867" y="0"/>
                  </a:cubicBezTo>
                  <a:lnTo>
                    <a:pt x="1757331" y="0"/>
                  </a:lnTo>
                  <a:cubicBezTo>
                    <a:pt x="1772943" y="0"/>
                    <a:pt x="1787916" y="6202"/>
                    <a:pt x="1798956" y="17242"/>
                  </a:cubicBezTo>
                  <a:cubicBezTo>
                    <a:pt x="1809996" y="28282"/>
                    <a:pt x="1816197" y="43254"/>
                    <a:pt x="1816197" y="58867"/>
                  </a:cubicBezTo>
                  <a:lnTo>
                    <a:pt x="1816197" y="529789"/>
                  </a:lnTo>
                  <a:cubicBezTo>
                    <a:pt x="1816197" y="545401"/>
                    <a:pt x="1809995" y="560374"/>
                    <a:pt x="1798956" y="571414"/>
                  </a:cubicBezTo>
                  <a:cubicBezTo>
                    <a:pt x="1787916" y="582454"/>
                    <a:pt x="1772944" y="588655"/>
                    <a:pt x="1757331" y="588655"/>
                  </a:cubicBezTo>
                  <a:lnTo>
                    <a:pt x="58866" y="588655"/>
                  </a:lnTo>
                  <a:cubicBezTo>
                    <a:pt x="43254" y="588655"/>
                    <a:pt x="28281" y="582453"/>
                    <a:pt x="17241" y="571414"/>
                  </a:cubicBezTo>
                  <a:cubicBezTo>
                    <a:pt x="6201" y="560374"/>
                    <a:pt x="0" y="545402"/>
                    <a:pt x="0" y="529789"/>
                  </a:cubicBezTo>
                  <a:lnTo>
                    <a:pt x="0" y="58866"/>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3441" tIns="93441" rIns="93441" bIns="93441" numCol="1" spcCol="1270" anchor="ctr" anchorCtr="0">
              <a:noAutofit/>
            </a:bodyPr>
            <a:lstStyle/>
            <a:p>
              <a:pPr lvl="0" algn="ctr" defTabSz="889000" rtl="1">
                <a:lnSpc>
                  <a:spcPct val="90000"/>
                </a:lnSpc>
                <a:spcBef>
                  <a:spcPct val="0"/>
                </a:spcBef>
                <a:spcAft>
                  <a:spcPct val="35000"/>
                </a:spcAft>
              </a:pPr>
              <a:r>
                <a:rPr lang="fa-IR" sz="2000" kern="1200" dirty="0" smtClean="0">
                  <a:cs typeface="B Mitra" pitchFamily="2" charset="-78"/>
                </a:rPr>
                <a:t>نرخ تورم تولیدکننده</a:t>
              </a:r>
              <a:endParaRPr lang="fa-IR" sz="2000" kern="1200" dirty="0">
                <a:cs typeface="B Mitra" pitchFamily="2" charset="-78"/>
              </a:endParaRPr>
            </a:p>
          </p:txBody>
        </p:sp>
      </p:grpSp>
      <p:graphicFrame>
        <p:nvGraphicFramePr>
          <p:cNvPr id="6" name="Chart 5"/>
          <p:cNvGraphicFramePr/>
          <p:nvPr/>
        </p:nvGraphicFramePr>
        <p:xfrm>
          <a:off x="1905000" y="2743200"/>
          <a:ext cx="48768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3352800" y="457200"/>
            <a:ext cx="2438400" cy="457200"/>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dirty="0" smtClean="0"/>
              <a:t>مفروضات</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p:txBody>
          <a:bodyPr anchor="ctr" anchorCtr="0">
            <a:normAutofit/>
          </a:bodyPr>
          <a:lstStyle>
            <a:extLst/>
          </a:lstStyle>
          <a:p>
            <a:pPr algn="ctr"/>
            <a:r>
              <a:rPr lang="fa-IR"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ارز ارزان و واردات بی‌رویۀ کالا</a:t>
            </a:r>
            <a:endParaRPr lang="en-US" sz="3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Freeform 6"/>
          <p:cNvSpPr/>
          <p:nvPr/>
        </p:nvSpPr>
        <p:spPr>
          <a:xfrm>
            <a:off x="502920" y="530352"/>
            <a:ext cx="2000015" cy="4187951"/>
          </a:xfrm>
          <a:custGeom>
            <a:avLst/>
            <a:gdLst>
              <a:gd name="connsiteX0" fmla="*/ 0 w 2000015"/>
              <a:gd name="connsiteY0" fmla="*/ 200002 h 4187951"/>
              <a:gd name="connsiteX1" fmla="*/ 58579 w 2000015"/>
              <a:gd name="connsiteY1" fmla="*/ 58579 h 4187951"/>
              <a:gd name="connsiteX2" fmla="*/ 200002 w 2000015"/>
              <a:gd name="connsiteY2" fmla="*/ 0 h 4187951"/>
              <a:gd name="connsiteX3" fmla="*/ 1800013 w 2000015"/>
              <a:gd name="connsiteY3" fmla="*/ 0 h 4187951"/>
              <a:gd name="connsiteX4" fmla="*/ 1941436 w 2000015"/>
              <a:gd name="connsiteY4" fmla="*/ 58579 h 4187951"/>
              <a:gd name="connsiteX5" fmla="*/ 2000015 w 2000015"/>
              <a:gd name="connsiteY5" fmla="*/ 200002 h 4187951"/>
              <a:gd name="connsiteX6" fmla="*/ 2000015 w 2000015"/>
              <a:gd name="connsiteY6" fmla="*/ 3987949 h 4187951"/>
              <a:gd name="connsiteX7" fmla="*/ 1941436 w 2000015"/>
              <a:gd name="connsiteY7" fmla="*/ 4129372 h 4187951"/>
              <a:gd name="connsiteX8" fmla="*/ 1800013 w 2000015"/>
              <a:gd name="connsiteY8" fmla="*/ 4187951 h 4187951"/>
              <a:gd name="connsiteX9" fmla="*/ 200002 w 2000015"/>
              <a:gd name="connsiteY9" fmla="*/ 4187951 h 4187951"/>
              <a:gd name="connsiteX10" fmla="*/ 58579 w 2000015"/>
              <a:gd name="connsiteY10" fmla="*/ 4129372 h 4187951"/>
              <a:gd name="connsiteX11" fmla="*/ 0 w 2000015"/>
              <a:gd name="connsiteY11" fmla="*/ 3987949 h 4187951"/>
              <a:gd name="connsiteX12" fmla="*/ 0 w 2000015"/>
              <a:gd name="connsiteY12" fmla="*/ 200002 h 418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0015" h="4187951">
                <a:moveTo>
                  <a:pt x="0" y="200002"/>
                </a:moveTo>
                <a:cubicBezTo>
                  <a:pt x="0" y="146958"/>
                  <a:pt x="21072" y="96087"/>
                  <a:pt x="58579" y="58579"/>
                </a:cubicBezTo>
                <a:cubicBezTo>
                  <a:pt x="96087" y="21071"/>
                  <a:pt x="146958" y="0"/>
                  <a:pt x="200002" y="0"/>
                </a:cubicBezTo>
                <a:lnTo>
                  <a:pt x="1800013" y="0"/>
                </a:lnTo>
                <a:cubicBezTo>
                  <a:pt x="1853057" y="0"/>
                  <a:pt x="1903928" y="21072"/>
                  <a:pt x="1941436" y="58579"/>
                </a:cubicBezTo>
                <a:cubicBezTo>
                  <a:pt x="1978944" y="96087"/>
                  <a:pt x="2000015" y="146958"/>
                  <a:pt x="2000015" y="200002"/>
                </a:cubicBezTo>
                <a:lnTo>
                  <a:pt x="2000015" y="3987949"/>
                </a:lnTo>
                <a:cubicBezTo>
                  <a:pt x="2000015" y="4040993"/>
                  <a:pt x="1978943" y="4091864"/>
                  <a:pt x="1941436" y="4129372"/>
                </a:cubicBezTo>
                <a:cubicBezTo>
                  <a:pt x="1903928" y="4166880"/>
                  <a:pt x="1853057" y="4187951"/>
                  <a:pt x="1800013" y="4187951"/>
                </a:cubicBezTo>
                <a:lnTo>
                  <a:pt x="200002" y="4187951"/>
                </a:lnTo>
                <a:cubicBezTo>
                  <a:pt x="146958" y="4187951"/>
                  <a:pt x="96087" y="4166879"/>
                  <a:pt x="58579" y="4129372"/>
                </a:cubicBezTo>
                <a:cubicBezTo>
                  <a:pt x="21071" y="4091864"/>
                  <a:pt x="0" y="4040993"/>
                  <a:pt x="0" y="3987949"/>
                </a:cubicBezTo>
                <a:lnTo>
                  <a:pt x="0" y="200002"/>
                </a:lnTo>
                <a:close/>
              </a:path>
            </a:pathLst>
          </a:custGeom>
        </p:spPr>
        <p:style>
          <a:lnRef idx="0">
            <a:schemeClr val="lt1">
              <a:hueOff val="0"/>
              <a:satOff val="0"/>
              <a:lumOff val="0"/>
              <a:alphaOff val="0"/>
            </a:schemeClr>
          </a:lnRef>
          <a:fillRef idx="3">
            <a:schemeClr val="accent2">
              <a:shade val="50000"/>
              <a:hueOff val="0"/>
              <a:satOff val="0"/>
              <a:lumOff val="0"/>
              <a:alphaOff val="0"/>
            </a:schemeClr>
          </a:fillRef>
          <a:effectRef idx="3">
            <a:schemeClr val="accent2">
              <a:shade val="50000"/>
              <a:hueOff val="0"/>
              <a:satOff val="0"/>
              <a:lumOff val="0"/>
              <a:alphaOff val="0"/>
            </a:schemeClr>
          </a:effectRef>
          <a:fontRef idx="minor">
            <a:schemeClr val="lt1"/>
          </a:fontRef>
        </p:style>
        <p:txBody>
          <a:bodyPr spcFirstLastPara="0" vert="horz" wrap="square" lIns="184912" tIns="1860092" rIns="184912" bIns="1022503" numCol="1" spcCol="1270" anchor="ctr" anchorCtr="0">
            <a:noAutofit/>
          </a:bodyPr>
          <a:lstStyle/>
          <a:p>
            <a:pPr lvl="0" algn="ctr" defTabSz="1155700" rtl="1">
              <a:lnSpc>
                <a:spcPct val="90000"/>
              </a:lnSpc>
              <a:spcBef>
                <a:spcPct val="0"/>
              </a:spcBef>
              <a:spcAft>
                <a:spcPct val="35000"/>
              </a:spcAft>
            </a:pPr>
            <a:r>
              <a:rPr lang="fa-IR" sz="2600" kern="1200" dirty="0" smtClean="0"/>
              <a:t>حمام</a:t>
            </a:r>
            <a:endParaRPr lang="fa-IR" sz="2600" kern="1200" dirty="0"/>
          </a:p>
        </p:txBody>
      </p:sp>
      <p:sp>
        <p:nvSpPr>
          <p:cNvPr id="8" name="Oval 7"/>
          <p:cNvSpPr/>
          <p:nvPr/>
        </p:nvSpPr>
        <p:spPr>
          <a:xfrm>
            <a:off x="807541" y="781629"/>
            <a:ext cx="1394588" cy="1394588"/>
          </a:xfrm>
          <a:prstGeom prst="ellipse">
            <a:avLst/>
          </a:prstGeom>
          <a:blipFill rotWithShape="0">
            <a:blip r:embed="rId3" cstate="print"/>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4629380" y="530352"/>
            <a:ext cx="2000015" cy="4187951"/>
          </a:xfrm>
          <a:custGeom>
            <a:avLst/>
            <a:gdLst>
              <a:gd name="connsiteX0" fmla="*/ 0 w 2000015"/>
              <a:gd name="connsiteY0" fmla="*/ 200002 h 4187951"/>
              <a:gd name="connsiteX1" fmla="*/ 58579 w 2000015"/>
              <a:gd name="connsiteY1" fmla="*/ 58579 h 4187951"/>
              <a:gd name="connsiteX2" fmla="*/ 200002 w 2000015"/>
              <a:gd name="connsiteY2" fmla="*/ 0 h 4187951"/>
              <a:gd name="connsiteX3" fmla="*/ 1800013 w 2000015"/>
              <a:gd name="connsiteY3" fmla="*/ 0 h 4187951"/>
              <a:gd name="connsiteX4" fmla="*/ 1941436 w 2000015"/>
              <a:gd name="connsiteY4" fmla="*/ 58579 h 4187951"/>
              <a:gd name="connsiteX5" fmla="*/ 2000015 w 2000015"/>
              <a:gd name="connsiteY5" fmla="*/ 200002 h 4187951"/>
              <a:gd name="connsiteX6" fmla="*/ 2000015 w 2000015"/>
              <a:gd name="connsiteY6" fmla="*/ 3987949 h 4187951"/>
              <a:gd name="connsiteX7" fmla="*/ 1941436 w 2000015"/>
              <a:gd name="connsiteY7" fmla="*/ 4129372 h 4187951"/>
              <a:gd name="connsiteX8" fmla="*/ 1800013 w 2000015"/>
              <a:gd name="connsiteY8" fmla="*/ 4187951 h 4187951"/>
              <a:gd name="connsiteX9" fmla="*/ 200002 w 2000015"/>
              <a:gd name="connsiteY9" fmla="*/ 4187951 h 4187951"/>
              <a:gd name="connsiteX10" fmla="*/ 58579 w 2000015"/>
              <a:gd name="connsiteY10" fmla="*/ 4129372 h 4187951"/>
              <a:gd name="connsiteX11" fmla="*/ 0 w 2000015"/>
              <a:gd name="connsiteY11" fmla="*/ 3987949 h 4187951"/>
              <a:gd name="connsiteX12" fmla="*/ 0 w 2000015"/>
              <a:gd name="connsiteY12" fmla="*/ 200002 h 418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0015" h="4187951">
                <a:moveTo>
                  <a:pt x="0" y="200002"/>
                </a:moveTo>
                <a:cubicBezTo>
                  <a:pt x="0" y="146958"/>
                  <a:pt x="21072" y="96087"/>
                  <a:pt x="58579" y="58579"/>
                </a:cubicBezTo>
                <a:cubicBezTo>
                  <a:pt x="96087" y="21071"/>
                  <a:pt x="146958" y="0"/>
                  <a:pt x="200002" y="0"/>
                </a:cubicBezTo>
                <a:lnTo>
                  <a:pt x="1800013" y="0"/>
                </a:lnTo>
                <a:cubicBezTo>
                  <a:pt x="1853057" y="0"/>
                  <a:pt x="1903928" y="21072"/>
                  <a:pt x="1941436" y="58579"/>
                </a:cubicBezTo>
                <a:cubicBezTo>
                  <a:pt x="1978944" y="96087"/>
                  <a:pt x="2000015" y="146958"/>
                  <a:pt x="2000015" y="200002"/>
                </a:cubicBezTo>
                <a:lnTo>
                  <a:pt x="2000015" y="3987949"/>
                </a:lnTo>
                <a:cubicBezTo>
                  <a:pt x="2000015" y="4040993"/>
                  <a:pt x="1978943" y="4091864"/>
                  <a:pt x="1941436" y="4129372"/>
                </a:cubicBezTo>
                <a:cubicBezTo>
                  <a:pt x="1903928" y="4166880"/>
                  <a:pt x="1853057" y="4187951"/>
                  <a:pt x="1800013" y="4187951"/>
                </a:cubicBezTo>
                <a:lnTo>
                  <a:pt x="200002" y="4187951"/>
                </a:lnTo>
                <a:cubicBezTo>
                  <a:pt x="146958" y="4187951"/>
                  <a:pt x="96087" y="4166879"/>
                  <a:pt x="58579" y="4129372"/>
                </a:cubicBezTo>
                <a:cubicBezTo>
                  <a:pt x="21071" y="4091864"/>
                  <a:pt x="0" y="4040993"/>
                  <a:pt x="0" y="3987949"/>
                </a:cubicBezTo>
                <a:lnTo>
                  <a:pt x="0" y="200002"/>
                </a:lnTo>
                <a:close/>
              </a:path>
            </a:pathLst>
          </a:custGeom>
        </p:spPr>
        <p:style>
          <a:lnRef idx="0">
            <a:schemeClr val="lt1">
              <a:hueOff val="0"/>
              <a:satOff val="0"/>
              <a:lumOff val="0"/>
              <a:alphaOff val="0"/>
            </a:schemeClr>
          </a:lnRef>
          <a:fillRef idx="3">
            <a:schemeClr val="accent2">
              <a:shade val="50000"/>
              <a:hueOff val="111455"/>
              <a:satOff val="-19575"/>
              <a:lumOff val="26779"/>
              <a:alphaOff val="0"/>
            </a:schemeClr>
          </a:fillRef>
          <a:effectRef idx="3">
            <a:schemeClr val="accent2">
              <a:shade val="50000"/>
              <a:hueOff val="111455"/>
              <a:satOff val="-19575"/>
              <a:lumOff val="26779"/>
              <a:alphaOff val="0"/>
            </a:schemeClr>
          </a:effectRef>
          <a:fontRef idx="minor">
            <a:schemeClr val="lt1"/>
          </a:fontRef>
        </p:style>
        <p:txBody>
          <a:bodyPr spcFirstLastPara="0" vert="horz" wrap="square" lIns="184912" tIns="1860092" rIns="184912" bIns="1022503" numCol="1" spcCol="1270" anchor="ctr" anchorCtr="0">
            <a:noAutofit/>
          </a:bodyPr>
          <a:lstStyle/>
          <a:p>
            <a:pPr lvl="0" algn="ctr" defTabSz="1155700" rtl="1">
              <a:lnSpc>
                <a:spcPct val="90000"/>
              </a:lnSpc>
              <a:spcBef>
                <a:spcPct val="0"/>
              </a:spcBef>
              <a:spcAft>
                <a:spcPct val="35000"/>
              </a:spcAft>
            </a:pPr>
            <a:r>
              <a:rPr lang="fa-IR" sz="2600" kern="1200" smtClean="0"/>
              <a:t>دیوار پیش‌ساخته</a:t>
            </a:r>
            <a:endParaRPr lang="en-US" sz="2600" kern="1200" dirty="0"/>
          </a:p>
        </p:txBody>
      </p:sp>
      <p:sp>
        <p:nvSpPr>
          <p:cNvPr id="10" name="Oval 9"/>
          <p:cNvSpPr/>
          <p:nvPr/>
        </p:nvSpPr>
        <p:spPr>
          <a:xfrm>
            <a:off x="4876796" y="781629"/>
            <a:ext cx="1394588" cy="1394588"/>
          </a:xfrm>
          <a:prstGeom prst="ellipse">
            <a:avLst/>
          </a:prstGeom>
          <a:blipFill rotWithShape="0">
            <a:blip r:embed="rId4" cstate="print"/>
            <a:stretch>
              <a:fillRect/>
            </a:stretch>
          </a:blipFill>
        </p:spPr>
        <p:style>
          <a:lnRef idx="0">
            <a:schemeClr val="lt1">
              <a:hueOff val="0"/>
              <a:satOff val="0"/>
              <a:lumOff val="0"/>
              <a:alphaOff val="0"/>
            </a:schemeClr>
          </a:lnRef>
          <a:fillRef idx="1">
            <a:scrgbClr r="0" g="0" b="0"/>
          </a:fillRef>
          <a:effectRef idx="3">
            <a:schemeClr val="accent2">
              <a:tint val="50000"/>
              <a:hueOff val="-838"/>
              <a:satOff val="178"/>
              <a:lumOff val="-851"/>
              <a:alphaOff val="0"/>
            </a:schemeClr>
          </a:effectRef>
          <a:fontRef idx="minor">
            <a:schemeClr val="lt1">
              <a:hueOff val="0"/>
              <a:satOff val="0"/>
              <a:lumOff val="0"/>
              <a:alphaOff val="0"/>
            </a:schemeClr>
          </a:fontRef>
        </p:style>
      </p:sp>
      <p:sp>
        <p:nvSpPr>
          <p:cNvPr id="11" name="Freeform 10"/>
          <p:cNvSpPr/>
          <p:nvPr/>
        </p:nvSpPr>
        <p:spPr>
          <a:xfrm>
            <a:off x="6686784" y="530352"/>
            <a:ext cx="2000015" cy="4187951"/>
          </a:xfrm>
          <a:custGeom>
            <a:avLst/>
            <a:gdLst>
              <a:gd name="connsiteX0" fmla="*/ 0 w 2000015"/>
              <a:gd name="connsiteY0" fmla="*/ 200002 h 4187951"/>
              <a:gd name="connsiteX1" fmla="*/ 58579 w 2000015"/>
              <a:gd name="connsiteY1" fmla="*/ 58579 h 4187951"/>
              <a:gd name="connsiteX2" fmla="*/ 200002 w 2000015"/>
              <a:gd name="connsiteY2" fmla="*/ 0 h 4187951"/>
              <a:gd name="connsiteX3" fmla="*/ 1800013 w 2000015"/>
              <a:gd name="connsiteY3" fmla="*/ 0 h 4187951"/>
              <a:gd name="connsiteX4" fmla="*/ 1941436 w 2000015"/>
              <a:gd name="connsiteY4" fmla="*/ 58579 h 4187951"/>
              <a:gd name="connsiteX5" fmla="*/ 2000015 w 2000015"/>
              <a:gd name="connsiteY5" fmla="*/ 200002 h 4187951"/>
              <a:gd name="connsiteX6" fmla="*/ 2000015 w 2000015"/>
              <a:gd name="connsiteY6" fmla="*/ 3987949 h 4187951"/>
              <a:gd name="connsiteX7" fmla="*/ 1941436 w 2000015"/>
              <a:gd name="connsiteY7" fmla="*/ 4129372 h 4187951"/>
              <a:gd name="connsiteX8" fmla="*/ 1800013 w 2000015"/>
              <a:gd name="connsiteY8" fmla="*/ 4187951 h 4187951"/>
              <a:gd name="connsiteX9" fmla="*/ 200002 w 2000015"/>
              <a:gd name="connsiteY9" fmla="*/ 4187951 h 4187951"/>
              <a:gd name="connsiteX10" fmla="*/ 58579 w 2000015"/>
              <a:gd name="connsiteY10" fmla="*/ 4129372 h 4187951"/>
              <a:gd name="connsiteX11" fmla="*/ 0 w 2000015"/>
              <a:gd name="connsiteY11" fmla="*/ 3987949 h 4187951"/>
              <a:gd name="connsiteX12" fmla="*/ 0 w 2000015"/>
              <a:gd name="connsiteY12" fmla="*/ 200002 h 418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0015" h="4187951">
                <a:moveTo>
                  <a:pt x="0" y="200002"/>
                </a:moveTo>
                <a:cubicBezTo>
                  <a:pt x="0" y="146958"/>
                  <a:pt x="21072" y="96087"/>
                  <a:pt x="58579" y="58579"/>
                </a:cubicBezTo>
                <a:cubicBezTo>
                  <a:pt x="96087" y="21071"/>
                  <a:pt x="146958" y="0"/>
                  <a:pt x="200002" y="0"/>
                </a:cubicBezTo>
                <a:lnTo>
                  <a:pt x="1800013" y="0"/>
                </a:lnTo>
                <a:cubicBezTo>
                  <a:pt x="1853057" y="0"/>
                  <a:pt x="1903928" y="21072"/>
                  <a:pt x="1941436" y="58579"/>
                </a:cubicBezTo>
                <a:cubicBezTo>
                  <a:pt x="1978944" y="96087"/>
                  <a:pt x="2000015" y="146958"/>
                  <a:pt x="2000015" y="200002"/>
                </a:cubicBezTo>
                <a:lnTo>
                  <a:pt x="2000015" y="3987949"/>
                </a:lnTo>
                <a:cubicBezTo>
                  <a:pt x="2000015" y="4040993"/>
                  <a:pt x="1978943" y="4091864"/>
                  <a:pt x="1941436" y="4129372"/>
                </a:cubicBezTo>
                <a:cubicBezTo>
                  <a:pt x="1903928" y="4166880"/>
                  <a:pt x="1853057" y="4187951"/>
                  <a:pt x="1800013" y="4187951"/>
                </a:cubicBezTo>
                <a:lnTo>
                  <a:pt x="200002" y="4187951"/>
                </a:lnTo>
                <a:cubicBezTo>
                  <a:pt x="146958" y="4187951"/>
                  <a:pt x="96087" y="4166879"/>
                  <a:pt x="58579" y="4129372"/>
                </a:cubicBezTo>
                <a:cubicBezTo>
                  <a:pt x="21071" y="4091864"/>
                  <a:pt x="0" y="4040993"/>
                  <a:pt x="0" y="3987949"/>
                </a:cubicBezTo>
                <a:lnTo>
                  <a:pt x="0" y="200002"/>
                </a:lnTo>
                <a:close/>
              </a:path>
            </a:pathLst>
          </a:custGeom>
        </p:spPr>
        <p:style>
          <a:lnRef idx="0">
            <a:schemeClr val="lt1">
              <a:hueOff val="0"/>
              <a:satOff val="0"/>
              <a:lumOff val="0"/>
              <a:alphaOff val="0"/>
            </a:schemeClr>
          </a:lnRef>
          <a:fillRef idx="3">
            <a:schemeClr val="accent2">
              <a:shade val="50000"/>
              <a:hueOff val="222911"/>
              <a:satOff val="-39151"/>
              <a:lumOff val="53559"/>
              <a:alphaOff val="0"/>
            </a:schemeClr>
          </a:fillRef>
          <a:effectRef idx="3">
            <a:schemeClr val="accent2">
              <a:shade val="50000"/>
              <a:hueOff val="222911"/>
              <a:satOff val="-39151"/>
              <a:lumOff val="53559"/>
              <a:alphaOff val="0"/>
            </a:schemeClr>
          </a:effectRef>
          <a:fontRef idx="minor">
            <a:schemeClr val="lt1"/>
          </a:fontRef>
        </p:style>
        <p:txBody>
          <a:bodyPr spcFirstLastPara="0" vert="horz" wrap="square" lIns="184912" tIns="1860092" rIns="184912" bIns="1022503" numCol="1" spcCol="1270" anchor="ctr" anchorCtr="0">
            <a:noAutofit/>
          </a:bodyPr>
          <a:lstStyle/>
          <a:p>
            <a:pPr lvl="0" algn="ctr" defTabSz="1155700" rtl="1">
              <a:lnSpc>
                <a:spcPct val="90000"/>
              </a:lnSpc>
              <a:spcBef>
                <a:spcPct val="0"/>
              </a:spcBef>
              <a:spcAft>
                <a:spcPct val="35000"/>
              </a:spcAft>
            </a:pPr>
            <a:r>
              <a:rPr lang="fa-IR" sz="2600" kern="1200" dirty="0" smtClean="0"/>
              <a:t>سینک</a:t>
            </a:r>
            <a:endParaRPr lang="fa-IR" sz="2600" kern="1200" dirty="0"/>
          </a:p>
        </p:txBody>
      </p:sp>
      <p:sp>
        <p:nvSpPr>
          <p:cNvPr id="12" name="Oval 11"/>
          <p:cNvSpPr/>
          <p:nvPr/>
        </p:nvSpPr>
        <p:spPr>
          <a:xfrm>
            <a:off x="6987408" y="781629"/>
            <a:ext cx="1394588" cy="1394588"/>
          </a:xfrm>
          <a:prstGeom prst="ellipse">
            <a:avLst/>
          </a:prstGeom>
          <a:blipFill rotWithShape="0">
            <a:blip r:embed="rId5" cstate="print"/>
            <a:stretch>
              <a:fillRect/>
            </a:stretch>
          </a:blipFill>
        </p:spPr>
        <p:style>
          <a:lnRef idx="0">
            <a:schemeClr val="lt1">
              <a:hueOff val="0"/>
              <a:satOff val="0"/>
              <a:lumOff val="0"/>
              <a:alphaOff val="0"/>
            </a:schemeClr>
          </a:lnRef>
          <a:fillRef idx="1">
            <a:scrgbClr r="0" g="0" b="0"/>
          </a:fillRef>
          <a:effectRef idx="3">
            <a:schemeClr val="accent2">
              <a:tint val="50000"/>
              <a:hueOff val="-1676"/>
              <a:satOff val="357"/>
              <a:lumOff val="-1702"/>
              <a:alphaOff val="0"/>
            </a:schemeClr>
          </a:effectRef>
          <a:fontRef idx="minor">
            <a:schemeClr val="lt1">
              <a:hueOff val="0"/>
              <a:satOff val="0"/>
              <a:lumOff val="0"/>
              <a:alphaOff val="0"/>
            </a:schemeClr>
          </a:fontRef>
        </p:style>
      </p:sp>
      <p:sp>
        <p:nvSpPr>
          <p:cNvPr id="13" name="Freeform 12"/>
          <p:cNvSpPr/>
          <p:nvPr/>
        </p:nvSpPr>
        <p:spPr>
          <a:xfrm>
            <a:off x="2571984" y="530352"/>
            <a:ext cx="2000015" cy="4187951"/>
          </a:xfrm>
          <a:custGeom>
            <a:avLst/>
            <a:gdLst>
              <a:gd name="connsiteX0" fmla="*/ 0 w 2000015"/>
              <a:gd name="connsiteY0" fmla="*/ 200002 h 4187951"/>
              <a:gd name="connsiteX1" fmla="*/ 58579 w 2000015"/>
              <a:gd name="connsiteY1" fmla="*/ 58579 h 4187951"/>
              <a:gd name="connsiteX2" fmla="*/ 200002 w 2000015"/>
              <a:gd name="connsiteY2" fmla="*/ 0 h 4187951"/>
              <a:gd name="connsiteX3" fmla="*/ 1800013 w 2000015"/>
              <a:gd name="connsiteY3" fmla="*/ 0 h 4187951"/>
              <a:gd name="connsiteX4" fmla="*/ 1941436 w 2000015"/>
              <a:gd name="connsiteY4" fmla="*/ 58579 h 4187951"/>
              <a:gd name="connsiteX5" fmla="*/ 2000015 w 2000015"/>
              <a:gd name="connsiteY5" fmla="*/ 200002 h 4187951"/>
              <a:gd name="connsiteX6" fmla="*/ 2000015 w 2000015"/>
              <a:gd name="connsiteY6" fmla="*/ 3987949 h 4187951"/>
              <a:gd name="connsiteX7" fmla="*/ 1941436 w 2000015"/>
              <a:gd name="connsiteY7" fmla="*/ 4129372 h 4187951"/>
              <a:gd name="connsiteX8" fmla="*/ 1800013 w 2000015"/>
              <a:gd name="connsiteY8" fmla="*/ 4187951 h 4187951"/>
              <a:gd name="connsiteX9" fmla="*/ 200002 w 2000015"/>
              <a:gd name="connsiteY9" fmla="*/ 4187951 h 4187951"/>
              <a:gd name="connsiteX10" fmla="*/ 58579 w 2000015"/>
              <a:gd name="connsiteY10" fmla="*/ 4129372 h 4187951"/>
              <a:gd name="connsiteX11" fmla="*/ 0 w 2000015"/>
              <a:gd name="connsiteY11" fmla="*/ 3987949 h 4187951"/>
              <a:gd name="connsiteX12" fmla="*/ 0 w 2000015"/>
              <a:gd name="connsiteY12" fmla="*/ 200002 h 418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0015" h="4187951">
                <a:moveTo>
                  <a:pt x="0" y="200002"/>
                </a:moveTo>
                <a:cubicBezTo>
                  <a:pt x="0" y="146958"/>
                  <a:pt x="21072" y="96087"/>
                  <a:pt x="58579" y="58579"/>
                </a:cubicBezTo>
                <a:cubicBezTo>
                  <a:pt x="96087" y="21071"/>
                  <a:pt x="146958" y="0"/>
                  <a:pt x="200002" y="0"/>
                </a:cubicBezTo>
                <a:lnTo>
                  <a:pt x="1800013" y="0"/>
                </a:lnTo>
                <a:cubicBezTo>
                  <a:pt x="1853057" y="0"/>
                  <a:pt x="1903928" y="21072"/>
                  <a:pt x="1941436" y="58579"/>
                </a:cubicBezTo>
                <a:cubicBezTo>
                  <a:pt x="1978944" y="96087"/>
                  <a:pt x="2000015" y="146958"/>
                  <a:pt x="2000015" y="200002"/>
                </a:cubicBezTo>
                <a:lnTo>
                  <a:pt x="2000015" y="3987949"/>
                </a:lnTo>
                <a:cubicBezTo>
                  <a:pt x="2000015" y="4040993"/>
                  <a:pt x="1978943" y="4091864"/>
                  <a:pt x="1941436" y="4129372"/>
                </a:cubicBezTo>
                <a:cubicBezTo>
                  <a:pt x="1903928" y="4166880"/>
                  <a:pt x="1853057" y="4187951"/>
                  <a:pt x="1800013" y="4187951"/>
                </a:cubicBezTo>
                <a:lnTo>
                  <a:pt x="200002" y="4187951"/>
                </a:lnTo>
                <a:cubicBezTo>
                  <a:pt x="146958" y="4187951"/>
                  <a:pt x="96087" y="4166879"/>
                  <a:pt x="58579" y="4129372"/>
                </a:cubicBezTo>
                <a:cubicBezTo>
                  <a:pt x="21071" y="4091864"/>
                  <a:pt x="0" y="4040993"/>
                  <a:pt x="0" y="3987949"/>
                </a:cubicBezTo>
                <a:lnTo>
                  <a:pt x="0" y="200002"/>
                </a:lnTo>
                <a:close/>
              </a:path>
            </a:pathLst>
          </a:custGeom>
        </p:spPr>
        <p:style>
          <a:lnRef idx="0">
            <a:schemeClr val="lt1">
              <a:hueOff val="0"/>
              <a:satOff val="0"/>
              <a:lumOff val="0"/>
              <a:alphaOff val="0"/>
            </a:schemeClr>
          </a:lnRef>
          <a:fillRef idx="3">
            <a:schemeClr val="accent2">
              <a:shade val="50000"/>
              <a:hueOff val="111455"/>
              <a:satOff val="-19575"/>
              <a:lumOff val="26779"/>
              <a:alphaOff val="0"/>
            </a:schemeClr>
          </a:fillRef>
          <a:effectRef idx="3">
            <a:schemeClr val="accent2">
              <a:shade val="50000"/>
              <a:hueOff val="111455"/>
              <a:satOff val="-19575"/>
              <a:lumOff val="26779"/>
              <a:alphaOff val="0"/>
            </a:schemeClr>
          </a:effectRef>
          <a:fontRef idx="minor">
            <a:schemeClr val="lt1"/>
          </a:fontRef>
        </p:style>
        <p:txBody>
          <a:bodyPr spcFirstLastPara="0" vert="horz" wrap="square" lIns="184912" tIns="1860092" rIns="184912" bIns="1022503" numCol="1" spcCol="1270" anchor="ctr" anchorCtr="0">
            <a:noAutofit/>
          </a:bodyPr>
          <a:lstStyle/>
          <a:p>
            <a:pPr lvl="0" algn="ctr" defTabSz="1155700" rtl="1">
              <a:lnSpc>
                <a:spcPct val="90000"/>
              </a:lnSpc>
              <a:spcBef>
                <a:spcPct val="0"/>
              </a:spcBef>
              <a:spcAft>
                <a:spcPct val="35000"/>
              </a:spcAft>
            </a:pPr>
            <a:r>
              <a:rPr lang="fa-IR" sz="2600" kern="1200" dirty="0" smtClean="0"/>
              <a:t>تیرآهن</a:t>
            </a:r>
            <a:endParaRPr lang="fa-IR" sz="2600" kern="1200" dirty="0"/>
          </a:p>
        </p:txBody>
      </p:sp>
      <p:sp>
        <p:nvSpPr>
          <p:cNvPr id="14" name="Oval 13"/>
          <p:cNvSpPr/>
          <p:nvPr/>
        </p:nvSpPr>
        <p:spPr>
          <a:xfrm>
            <a:off x="2796406" y="781629"/>
            <a:ext cx="1394588" cy="1394588"/>
          </a:xfrm>
          <a:prstGeom prst="ellipse">
            <a:avLst/>
          </a:prstGeom>
          <a:blipFill rotWithShape="0">
            <a:blip r:embed="rId6" cstate="print"/>
            <a:stretch>
              <a:fillRect/>
            </a:stretch>
          </a:blipFill>
        </p:spPr>
        <p:style>
          <a:lnRef idx="0">
            <a:schemeClr val="lt1">
              <a:hueOff val="0"/>
              <a:satOff val="0"/>
              <a:lumOff val="0"/>
              <a:alphaOff val="0"/>
            </a:schemeClr>
          </a:lnRef>
          <a:fillRef idx="1">
            <a:scrgbClr r="0" g="0" b="0"/>
          </a:fillRef>
          <a:effectRef idx="3">
            <a:schemeClr val="accent2">
              <a:tint val="50000"/>
              <a:hueOff val="-2514"/>
              <a:satOff val="535"/>
              <a:lumOff val="-2553"/>
              <a:alphaOff val="0"/>
            </a:schemeClr>
          </a:effectRef>
          <a:fontRef idx="minor">
            <a:schemeClr val="lt1">
              <a:hueOff val="0"/>
              <a:satOff val="0"/>
              <a:lumOff val="0"/>
              <a:alphaOff val="0"/>
            </a:schemeClr>
          </a:fontRef>
        </p:style>
      </p:sp>
      <p:sp>
        <p:nvSpPr>
          <p:cNvPr id="15" name="Left-Right Arrow 14"/>
          <p:cNvSpPr/>
          <p:nvPr/>
        </p:nvSpPr>
        <p:spPr>
          <a:xfrm>
            <a:off x="830275" y="3880713"/>
            <a:ext cx="7529169" cy="628192"/>
          </a:xfrm>
          <a:prstGeom prst="leftRightArrow">
            <a:avLst/>
          </a:prstGeom>
        </p:spPr>
        <p:style>
          <a:lnRef idx="0">
            <a:schemeClr val="lt1">
              <a:hueOff val="0"/>
              <a:satOff val="0"/>
              <a:lumOff val="0"/>
              <a:alphaOff val="0"/>
            </a:schemeClr>
          </a:lnRef>
          <a:fillRef idx="3">
            <a:schemeClr val="accent2">
              <a:tint val="55000"/>
              <a:hueOff val="0"/>
              <a:satOff val="0"/>
              <a:lumOff val="0"/>
              <a:alphaOff val="0"/>
            </a:schemeClr>
          </a:fillRef>
          <a:effectRef idx="3">
            <a:schemeClr val="accent2">
              <a:tint val="55000"/>
              <a:hueOff val="0"/>
              <a:satOff val="0"/>
              <a:lumOff val="0"/>
              <a:alphaOff val="0"/>
            </a:schemeClr>
          </a:effectRef>
          <a:fontRef idx="minor">
            <a:schemeClr val="dk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p:txBody>
          <a:bodyPr anchor="ctr" anchorCtr="0">
            <a:normAutofit/>
          </a:bodyPr>
          <a:lstStyle>
            <a:extLst/>
          </a:lstStyle>
          <a:p>
            <a:pPr algn="ctr"/>
            <a:r>
              <a:rPr lang="fa-IR"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ارز ارزان و واردات بی‌رویۀ</a:t>
            </a:r>
            <a:r>
              <a:rPr lang="en-US"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fa-IR"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کالا</a:t>
            </a:r>
            <a:endParaRPr lang="en-US" sz="3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Freeform 5"/>
          <p:cNvSpPr/>
          <p:nvPr/>
        </p:nvSpPr>
        <p:spPr>
          <a:xfrm>
            <a:off x="502920" y="530352"/>
            <a:ext cx="8183880" cy="973371"/>
          </a:xfrm>
          <a:custGeom>
            <a:avLst/>
            <a:gdLst>
              <a:gd name="connsiteX0" fmla="*/ 0 w 8183880"/>
              <a:gd name="connsiteY0" fmla="*/ 97337 h 973371"/>
              <a:gd name="connsiteX1" fmla="*/ 28509 w 8183880"/>
              <a:gd name="connsiteY1" fmla="*/ 28509 h 973371"/>
              <a:gd name="connsiteX2" fmla="*/ 97337 w 8183880"/>
              <a:gd name="connsiteY2" fmla="*/ 0 h 973371"/>
              <a:gd name="connsiteX3" fmla="*/ 8086543 w 8183880"/>
              <a:gd name="connsiteY3" fmla="*/ 0 h 973371"/>
              <a:gd name="connsiteX4" fmla="*/ 8155371 w 8183880"/>
              <a:gd name="connsiteY4" fmla="*/ 28509 h 973371"/>
              <a:gd name="connsiteX5" fmla="*/ 8183880 w 8183880"/>
              <a:gd name="connsiteY5" fmla="*/ 97337 h 973371"/>
              <a:gd name="connsiteX6" fmla="*/ 8183880 w 8183880"/>
              <a:gd name="connsiteY6" fmla="*/ 876034 h 973371"/>
              <a:gd name="connsiteX7" fmla="*/ 8155371 w 8183880"/>
              <a:gd name="connsiteY7" fmla="*/ 944862 h 973371"/>
              <a:gd name="connsiteX8" fmla="*/ 8086543 w 8183880"/>
              <a:gd name="connsiteY8" fmla="*/ 973371 h 973371"/>
              <a:gd name="connsiteX9" fmla="*/ 97337 w 8183880"/>
              <a:gd name="connsiteY9" fmla="*/ 973371 h 973371"/>
              <a:gd name="connsiteX10" fmla="*/ 28509 w 8183880"/>
              <a:gd name="connsiteY10" fmla="*/ 944862 h 973371"/>
              <a:gd name="connsiteX11" fmla="*/ 0 w 8183880"/>
              <a:gd name="connsiteY11" fmla="*/ 876034 h 973371"/>
              <a:gd name="connsiteX12" fmla="*/ 0 w 8183880"/>
              <a:gd name="connsiteY12" fmla="*/ 97337 h 97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80" h="973371">
                <a:moveTo>
                  <a:pt x="0" y="97337"/>
                </a:moveTo>
                <a:cubicBezTo>
                  <a:pt x="0" y="71522"/>
                  <a:pt x="10255" y="46764"/>
                  <a:pt x="28509" y="28509"/>
                </a:cubicBezTo>
                <a:cubicBezTo>
                  <a:pt x="46763" y="10255"/>
                  <a:pt x="71521" y="0"/>
                  <a:pt x="97337" y="0"/>
                </a:cubicBezTo>
                <a:lnTo>
                  <a:pt x="8086543" y="0"/>
                </a:lnTo>
                <a:cubicBezTo>
                  <a:pt x="8112358" y="0"/>
                  <a:pt x="8137116" y="10255"/>
                  <a:pt x="8155371" y="28509"/>
                </a:cubicBezTo>
                <a:cubicBezTo>
                  <a:pt x="8173625" y="46763"/>
                  <a:pt x="8183880" y="71521"/>
                  <a:pt x="8183880" y="97337"/>
                </a:cubicBezTo>
                <a:lnTo>
                  <a:pt x="8183880" y="876034"/>
                </a:lnTo>
                <a:cubicBezTo>
                  <a:pt x="8183880" y="901849"/>
                  <a:pt x="8173625" y="926607"/>
                  <a:pt x="8155371" y="944862"/>
                </a:cubicBezTo>
                <a:cubicBezTo>
                  <a:pt x="8137117" y="963116"/>
                  <a:pt x="8112359" y="973371"/>
                  <a:pt x="8086543" y="973371"/>
                </a:cubicBezTo>
                <a:lnTo>
                  <a:pt x="97337" y="973371"/>
                </a:lnTo>
                <a:cubicBezTo>
                  <a:pt x="71522" y="973371"/>
                  <a:pt x="46764" y="963116"/>
                  <a:pt x="28509" y="944862"/>
                </a:cubicBezTo>
                <a:cubicBezTo>
                  <a:pt x="10255" y="926608"/>
                  <a:pt x="0" y="901850"/>
                  <a:pt x="0" y="876034"/>
                </a:cubicBezTo>
                <a:lnTo>
                  <a:pt x="0" y="97337"/>
                </a:lnTo>
                <a:close/>
              </a:path>
            </a:pathLst>
          </a:cu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txBody>
          <a:bodyPr spcFirstLastPara="0" vert="horz" wrap="square" lIns="1905563" tIns="171450" rIns="171451" bIns="171450" numCol="1" spcCol="1270" anchor="ctr" anchorCtr="0">
            <a:noAutofit/>
          </a:bodyPr>
          <a:lstStyle/>
          <a:p>
            <a:pPr lvl="0" algn="ctr" defTabSz="2000250" rtl="1">
              <a:lnSpc>
                <a:spcPct val="90000"/>
              </a:lnSpc>
              <a:spcBef>
                <a:spcPct val="0"/>
              </a:spcBef>
              <a:spcAft>
                <a:spcPct val="35000"/>
              </a:spcAft>
            </a:pPr>
            <a:r>
              <a:rPr lang="fa-IR" sz="4500" kern="1200" dirty="0" smtClean="0"/>
              <a:t>قالی</a:t>
            </a:r>
            <a:endParaRPr lang="fa-IR" sz="4500" kern="1200" dirty="0"/>
          </a:p>
        </p:txBody>
      </p:sp>
      <p:sp>
        <p:nvSpPr>
          <p:cNvPr id="7" name="Rounded Rectangle 6"/>
          <p:cNvSpPr/>
          <p:nvPr/>
        </p:nvSpPr>
        <p:spPr>
          <a:xfrm>
            <a:off x="600257" y="627689"/>
            <a:ext cx="1636776" cy="778697"/>
          </a:xfrm>
          <a:prstGeom prst="roundRect">
            <a:avLst>
              <a:gd name="adj" fmla="val 10000"/>
            </a:avLst>
          </a:prstGeom>
          <a:blipFill rotWithShape="0">
            <a:blip r:embed="rId3" cstate="print"/>
            <a:stretch>
              <a:fillRect/>
            </a:stretch>
          </a:blipFill>
        </p:spPr>
        <p:style>
          <a:lnRef idx="0">
            <a:schemeClr val="dk2">
              <a:shade val="80000"/>
              <a:hueOff val="0"/>
              <a:satOff val="0"/>
              <a:lumOff val="0"/>
              <a:alphaOff val="0"/>
            </a:schemeClr>
          </a:lnRef>
          <a:fillRef idx="1">
            <a:scrgbClr r="0" g="0" b="0"/>
          </a:fillRef>
          <a:effectRef idx="3">
            <a:schemeClr val="dk2">
              <a:tint val="4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502920" y="1601060"/>
            <a:ext cx="8183880" cy="973371"/>
          </a:xfrm>
          <a:custGeom>
            <a:avLst/>
            <a:gdLst>
              <a:gd name="connsiteX0" fmla="*/ 0 w 8183880"/>
              <a:gd name="connsiteY0" fmla="*/ 97337 h 973371"/>
              <a:gd name="connsiteX1" fmla="*/ 28509 w 8183880"/>
              <a:gd name="connsiteY1" fmla="*/ 28509 h 973371"/>
              <a:gd name="connsiteX2" fmla="*/ 97337 w 8183880"/>
              <a:gd name="connsiteY2" fmla="*/ 0 h 973371"/>
              <a:gd name="connsiteX3" fmla="*/ 8086543 w 8183880"/>
              <a:gd name="connsiteY3" fmla="*/ 0 h 973371"/>
              <a:gd name="connsiteX4" fmla="*/ 8155371 w 8183880"/>
              <a:gd name="connsiteY4" fmla="*/ 28509 h 973371"/>
              <a:gd name="connsiteX5" fmla="*/ 8183880 w 8183880"/>
              <a:gd name="connsiteY5" fmla="*/ 97337 h 973371"/>
              <a:gd name="connsiteX6" fmla="*/ 8183880 w 8183880"/>
              <a:gd name="connsiteY6" fmla="*/ 876034 h 973371"/>
              <a:gd name="connsiteX7" fmla="*/ 8155371 w 8183880"/>
              <a:gd name="connsiteY7" fmla="*/ 944862 h 973371"/>
              <a:gd name="connsiteX8" fmla="*/ 8086543 w 8183880"/>
              <a:gd name="connsiteY8" fmla="*/ 973371 h 973371"/>
              <a:gd name="connsiteX9" fmla="*/ 97337 w 8183880"/>
              <a:gd name="connsiteY9" fmla="*/ 973371 h 973371"/>
              <a:gd name="connsiteX10" fmla="*/ 28509 w 8183880"/>
              <a:gd name="connsiteY10" fmla="*/ 944862 h 973371"/>
              <a:gd name="connsiteX11" fmla="*/ 0 w 8183880"/>
              <a:gd name="connsiteY11" fmla="*/ 876034 h 973371"/>
              <a:gd name="connsiteX12" fmla="*/ 0 w 8183880"/>
              <a:gd name="connsiteY12" fmla="*/ 97337 h 97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80" h="973371">
                <a:moveTo>
                  <a:pt x="0" y="97337"/>
                </a:moveTo>
                <a:cubicBezTo>
                  <a:pt x="0" y="71522"/>
                  <a:pt x="10255" y="46764"/>
                  <a:pt x="28509" y="28509"/>
                </a:cubicBezTo>
                <a:cubicBezTo>
                  <a:pt x="46763" y="10255"/>
                  <a:pt x="71521" y="0"/>
                  <a:pt x="97337" y="0"/>
                </a:cubicBezTo>
                <a:lnTo>
                  <a:pt x="8086543" y="0"/>
                </a:lnTo>
                <a:cubicBezTo>
                  <a:pt x="8112358" y="0"/>
                  <a:pt x="8137116" y="10255"/>
                  <a:pt x="8155371" y="28509"/>
                </a:cubicBezTo>
                <a:cubicBezTo>
                  <a:pt x="8173625" y="46763"/>
                  <a:pt x="8183880" y="71521"/>
                  <a:pt x="8183880" y="97337"/>
                </a:cubicBezTo>
                <a:lnTo>
                  <a:pt x="8183880" y="876034"/>
                </a:lnTo>
                <a:cubicBezTo>
                  <a:pt x="8183880" y="901849"/>
                  <a:pt x="8173625" y="926607"/>
                  <a:pt x="8155371" y="944862"/>
                </a:cubicBezTo>
                <a:cubicBezTo>
                  <a:pt x="8137117" y="963116"/>
                  <a:pt x="8112359" y="973371"/>
                  <a:pt x="8086543" y="973371"/>
                </a:cubicBezTo>
                <a:lnTo>
                  <a:pt x="97337" y="973371"/>
                </a:lnTo>
                <a:cubicBezTo>
                  <a:pt x="71522" y="973371"/>
                  <a:pt x="46764" y="963116"/>
                  <a:pt x="28509" y="944862"/>
                </a:cubicBezTo>
                <a:cubicBezTo>
                  <a:pt x="10255" y="926608"/>
                  <a:pt x="0" y="901850"/>
                  <a:pt x="0" y="876034"/>
                </a:cubicBezTo>
                <a:lnTo>
                  <a:pt x="0" y="97337"/>
                </a:lnTo>
                <a:close/>
              </a:path>
            </a:pathLst>
          </a:cu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txBody>
          <a:bodyPr spcFirstLastPara="0" vert="horz" wrap="square" lIns="1905563" tIns="171450" rIns="171451" bIns="171450" numCol="1" spcCol="1270" anchor="ctr" anchorCtr="0">
            <a:noAutofit/>
          </a:bodyPr>
          <a:lstStyle/>
          <a:p>
            <a:pPr lvl="0" algn="ctr" defTabSz="2000250" rtl="1">
              <a:lnSpc>
                <a:spcPct val="90000"/>
              </a:lnSpc>
              <a:spcBef>
                <a:spcPct val="0"/>
              </a:spcBef>
              <a:spcAft>
                <a:spcPct val="35000"/>
              </a:spcAft>
            </a:pPr>
            <a:r>
              <a:rPr lang="fa-IR" sz="4500" kern="1200" dirty="0" smtClean="0"/>
              <a:t>مبلمان </a:t>
            </a:r>
            <a:endParaRPr lang="fa-IR" sz="4500" kern="1200" dirty="0"/>
          </a:p>
        </p:txBody>
      </p:sp>
      <p:sp>
        <p:nvSpPr>
          <p:cNvPr id="10" name="Rounded Rectangle 9"/>
          <p:cNvSpPr/>
          <p:nvPr/>
        </p:nvSpPr>
        <p:spPr>
          <a:xfrm>
            <a:off x="600257" y="1698397"/>
            <a:ext cx="1636776" cy="778697"/>
          </a:xfrm>
          <a:prstGeom prst="roundRect">
            <a:avLst>
              <a:gd name="adj" fmla="val 10000"/>
            </a:avLst>
          </a:prstGeom>
          <a:blipFill rotWithShape="0">
            <a:blip r:embed="rId4" cstate="print"/>
            <a:stretch>
              <a:fillRect/>
            </a:stretch>
          </a:blipFill>
        </p:spPr>
        <p:style>
          <a:lnRef idx="0">
            <a:schemeClr val="dk2">
              <a:shade val="80000"/>
              <a:hueOff val="0"/>
              <a:satOff val="0"/>
              <a:lumOff val="0"/>
              <a:alphaOff val="0"/>
            </a:schemeClr>
          </a:lnRef>
          <a:fillRef idx="1">
            <a:scrgbClr r="0" g="0" b="0"/>
          </a:fillRef>
          <a:effectRef idx="3">
            <a:schemeClr val="dk2">
              <a:tint val="4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502920" y="2671769"/>
            <a:ext cx="8183880" cy="973371"/>
          </a:xfrm>
          <a:custGeom>
            <a:avLst/>
            <a:gdLst>
              <a:gd name="connsiteX0" fmla="*/ 0 w 8183880"/>
              <a:gd name="connsiteY0" fmla="*/ 97337 h 973371"/>
              <a:gd name="connsiteX1" fmla="*/ 28509 w 8183880"/>
              <a:gd name="connsiteY1" fmla="*/ 28509 h 973371"/>
              <a:gd name="connsiteX2" fmla="*/ 97337 w 8183880"/>
              <a:gd name="connsiteY2" fmla="*/ 0 h 973371"/>
              <a:gd name="connsiteX3" fmla="*/ 8086543 w 8183880"/>
              <a:gd name="connsiteY3" fmla="*/ 0 h 973371"/>
              <a:gd name="connsiteX4" fmla="*/ 8155371 w 8183880"/>
              <a:gd name="connsiteY4" fmla="*/ 28509 h 973371"/>
              <a:gd name="connsiteX5" fmla="*/ 8183880 w 8183880"/>
              <a:gd name="connsiteY5" fmla="*/ 97337 h 973371"/>
              <a:gd name="connsiteX6" fmla="*/ 8183880 w 8183880"/>
              <a:gd name="connsiteY6" fmla="*/ 876034 h 973371"/>
              <a:gd name="connsiteX7" fmla="*/ 8155371 w 8183880"/>
              <a:gd name="connsiteY7" fmla="*/ 944862 h 973371"/>
              <a:gd name="connsiteX8" fmla="*/ 8086543 w 8183880"/>
              <a:gd name="connsiteY8" fmla="*/ 973371 h 973371"/>
              <a:gd name="connsiteX9" fmla="*/ 97337 w 8183880"/>
              <a:gd name="connsiteY9" fmla="*/ 973371 h 973371"/>
              <a:gd name="connsiteX10" fmla="*/ 28509 w 8183880"/>
              <a:gd name="connsiteY10" fmla="*/ 944862 h 973371"/>
              <a:gd name="connsiteX11" fmla="*/ 0 w 8183880"/>
              <a:gd name="connsiteY11" fmla="*/ 876034 h 973371"/>
              <a:gd name="connsiteX12" fmla="*/ 0 w 8183880"/>
              <a:gd name="connsiteY12" fmla="*/ 97337 h 97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80" h="973371">
                <a:moveTo>
                  <a:pt x="0" y="97337"/>
                </a:moveTo>
                <a:cubicBezTo>
                  <a:pt x="0" y="71522"/>
                  <a:pt x="10255" y="46764"/>
                  <a:pt x="28509" y="28509"/>
                </a:cubicBezTo>
                <a:cubicBezTo>
                  <a:pt x="46763" y="10255"/>
                  <a:pt x="71521" y="0"/>
                  <a:pt x="97337" y="0"/>
                </a:cubicBezTo>
                <a:lnTo>
                  <a:pt x="8086543" y="0"/>
                </a:lnTo>
                <a:cubicBezTo>
                  <a:pt x="8112358" y="0"/>
                  <a:pt x="8137116" y="10255"/>
                  <a:pt x="8155371" y="28509"/>
                </a:cubicBezTo>
                <a:cubicBezTo>
                  <a:pt x="8173625" y="46763"/>
                  <a:pt x="8183880" y="71521"/>
                  <a:pt x="8183880" y="97337"/>
                </a:cubicBezTo>
                <a:lnTo>
                  <a:pt x="8183880" y="876034"/>
                </a:lnTo>
                <a:cubicBezTo>
                  <a:pt x="8183880" y="901849"/>
                  <a:pt x="8173625" y="926607"/>
                  <a:pt x="8155371" y="944862"/>
                </a:cubicBezTo>
                <a:cubicBezTo>
                  <a:pt x="8137117" y="963116"/>
                  <a:pt x="8112359" y="973371"/>
                  <a:pt x="8086543" y="973371"/>
                </a:cubicBezTo>
                <a:lnTo>
                  <a:pt x="97337" y="973371"/>
                </a:lnTo>
                <a:cubicBezTo>
                  <a:pt x="71522" y="973371"/>
                  <a:pt x="46764" y="963116"/>
                  <a:pt x="28509" y="944862"/>
                </a:cubicBezTo>
                <a:cubicBezTo>
                  <a:pt x="10255" y="926608"/>
                  <a:pt x="0" y="901850"/>
                  <a:pt x="0" y="876034"/>
                </a:cubicBezTo>
                <a:lnTo>
                  <a:pt x="0" y="97337"/>
                </a:lnTo>
                <a:close/>
              </a:path>
            </a:pathLst>
          </a:cu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txBody>
          <a:bodyPr spcFirstLastPara="0" vert="horz" wrap="square" lIns="1905563" tIns="171450" rIns="171451" bIns="171450" numCol="1" spcCol="1270" anchor="ctr" anchorCtr="0">
            <a:noAutofit/>
          </a:bodyPr>
          <a:lstStyle/>
          <a:p>
            <a:pPr lvl="0" algn="ctr" defTabSz="2000250" rtl="1">
              <a:lnSpc>
                <a:spcPct val="90000"/>
              </a:lnSpc>
              <a:spcBef>
                <a:spcPct val="0"/>
              </a:spcBef>
              <a:spcAft>
                <a:spcPct val="35000"/>
              </a:spcAft>
            </a:pPr>
            <a:r>
              <a:rPr lang="fa-IR" sz="4500" kern="1200" dirty="0" smtClean="0"/>
              <a:t>تخت </a:t>
            </a:r>
            <a:endParaRPr lang="fa-IR" sz="4500" kern="1200" dirty="0"/>
          </a:p>
        </p:txBody>
      </p:sp>
      <p:sp>
        <p:nvSpPr>
          <p:cNvPr id="12" name="Rounded Rectangle 11"/>
          <p:cNvSpPr/>
          <p:nvPr/>
        </p:nvSpPr>
        <p:spPr>
          <a:xfrm>
            <a:off x="600257" y="2769106"/>
            <a:ext cx="1636776" cy="778697"/>
          </a:xfrm>
          <a:prstGeom prst="roundRect">
            <a:avLst>
              <a:gd name="adj" fmla="val 10000"/>
            </a:avLst>
          </a:prstGeom>
          <a:blipFill rotWithShape="0">
            <a:blip r:embed="rId5" cstate="print"/>
            <a:stretch>
              <a:fillRect/>
            </a:stretch>
          </a:blipFill>
        </p:spPr>
        <p:style>
          <a:lnRef idx="0">
            <a:schemeClr val="dk2">
              <a:shade val="80000"/>
              <a:hueOff val="0"/>
              <a:satOff val="0"/>
              <a:lumOff val="0"/>
              <a:alphaOff val="0"/>
            </a:schemeClr>
          </a:lnRef>
          <a:fillRef idx="1">
            <a:scrgbClr r="0" g="0" b="0"/>
          </a:fillRef>
          <a:effectRef idx="3">
            <a:schemeClr val="dk2">
              <a:tint val="4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502920" y="3742478"/>
            <a:ext cx="8183880" cy="973371"/>
          </a:xfrm>
          <a:custGeom>
            <a:avLst/>
            <a:gdLst>
              <a:gd name="connsiteX0" fmla="*/ 0 w 8183880"/>
              <a:gd name="connsiteY0" fmla="*/ 97337 h 973371"/>
              <a:gd name="connsiteX1" fmla="*/ 28509 w 8183880"/>
              <a:gd name="connsiteY1" fmla="*/ 28509 h 973371"/>
              <a:gd name="connsiteX2" fmla="*/ 97337 w 8183880"/>
              <a:gd name="connsiteY2" fmla="*/ 0 h 973371"/>
              <a:gd name="connsiteX3" fmla="*/ 8086543 w 8183880"/>
              <a:gd name="connsiteY3" fmla="*/ 0 h 973371"/>
              <a:gd name="connsiteX4" fmla="*/ 8155371 w 8183880"/>
              <a:gd name="connsiteY4" fmla="*/ 28509 h 973371"/>
              <a:gd name="connsiteX5" fmla="*/ 8183880 w 8183880"/>
              <a:gd name="connsiteY5" fmla="*/ 97337 h 973371"/>
              <a:gd name="connsiteX6" fmla="*/ 8183880 w 8183880"/>
              <a:gd name="connsiteY6" fmla="*/ 876034 h 973371"/>
              <a:gd name="connsiteX7" fmla="*/ 8155371 w 8183880"/>
              <a:gd name="connsiteY7" fmla="*/ 944862 h 973371"/>
              <a:gd name="connsiteX8" fmla="*/ 8086543 w 8183880"/>
              <a:gd name="connsiteY8" fmla="*/ 973371 h 973371"/>
              <a:gd name="connsiteX9" fmla="*/ 97337 w 8183880"/>
              <a:gd name="connsiteY9" fmla="*/ 973371 h 973371"/>
              <a:gd name="connsiteX10" fmla="*/ 28509 w 8183880"/>
              <a:gd name="connsiteY10" fmla="*/ 944862 h 973371"/>
              <a:gd name="connsiteX11" fmla="*/ 0 w 8183880"/>
              <a:gd name="connsiteY11" fmla="*/ 876034 h 973371"/>
              <a:gd name="connsiteX12" fmla="*/ 0 w 8183880"/>
              <a:gd name="connsiteY12" fmla="*/ 97337 h 97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3880" h="973371">
                <a:moveTo>
                  <a:pt x="0" y="97337"/>
                </a:moveTo>
                <a:cubicBezTo>
                  <a:pt x="0" y="71522"/>
                  <a:pt x="10255" y="46764"/>
                  <a:pt x="28509" y="28509"/>
                </a:cubicBezTo>
                <a:cubicBezTo>
                  <a:pt x="46763" y="10255"/>
                  <a:pt x="71521" y="0"/>
                  <a:pt x="97337" y="0"/>
                </a:cubicBezTo>
                <a:lnTo>
                  <a:pt x="8086543" y="0"/>
                </a:lnTo>
                <a:cubicBezTo>
                  <a:pt x="8112358" y="0"/>
                  <a:pt x="8137116" y="10255"/>
                  <a:pt x="8155371" y="28509"/>
                </a:cubicBezTo>
                <a:cubicBezTo>
                  <a:pt x="8173625" y="46763"/>
                  <a:pt x="8183880" y="71521"/>
                  <a:pt x="8183880" y="97337"/>
                </a:cubicBezTo>
                <a:lnTo>
                  <a:pt x="8183880" y="876034"/>
                </a:lnTo>
                <a:cubicBezTo>
                  <a:pt x="8183880" y="901849"/>
                  <a:pt x="8173625" y="926607"/>
                  <a:pt x="8155371" y="944862"/>
                </a:cubicBezTo>
                <a:cubicBezTo>
                  <a:pt x="8137117" y="963116"/>
                  <a:pt x="8112359" y="973371"/>
                  <a:pt x="8086543" y="973371"/>
                </a:cubicBezTo>
                <a:lnTo>
                  <a:pt x="97337" y="973371"/>
                </a:lnTo>
                <a:cubicBezTo>
                  <a:pt x="71522" y="973371"/>
                  <a:pt x="46764" y="963116"/>
                  <a:pt x="28509" y="944862"/>
                </a:cubicBezTo>
                <a:cubicBezTo>
                  <a:pt x="10255" y="926608"/>
                  <a:pt x="0" y="901850"/>
                  <a:pt x="0" y="876034"/>
                </a:cubicBezTo>
                <a:lnTo>
                  <a:pt x="0" y="97337"/>
                </a:lnTo>
                <a:close/>
              </a:path>
            </a:pathLst>
          </a:cu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txBody>
          <a:bodyPr spcFirstLastPara="0" vert="horz" wrap="square" lIns="1905563" tIns="171450" rIns="171451" bIns="171450" numCol="1" spcCol="1270" anchor="ctr" anchorCtr="0">
            <a:noAutofit/>
          </a:bodyPr>
          <a:lstStyle/>
          <a:p>
            <a:pPr lvl="0" algn="ctr" defTabSz="2000250" rtl="1">
              <a:lnSpc>
                <a:spcPct val="90000"/>
              </a:lnSpc>
              <a:spcBef>
                <a:spcPct val="0"/>
              </a:spcBef>
              <a:spcAft>
                <a:spcPct val="35000"/>
              </a:spcAft>
            </a:pPr>
            <a:r>
              <a:rPr lang="fa-IR" sz="4500" kern="1200" dirty="0" smtClean="0"/>
              <a:t>میز</a:t>
            </a:r>
            <a:endParaRPr lang="fa-IR" sz="4500" kern="1200" dirty="0"/>
          </a:p>
        </p:txBody>
      </p:sp>
      <p:sp>
        <p:nvSpPr>
          <p:cNvPr id="14" name="Rounded Rectangle 13"/>
          <p:cNvSpPr/>
          <p:nvPr/>
        </p:nvSpPr>
        <p:spPr>
          <a:xfrm>
            <a:off x="600257" y="3839815"/>
            <a:ext cx="1636776" cy="778697"/>
          </a:xfrm>
          <a:prstGeom prst="roundRect">
            <a:avLst>
              <a:gd name="adj" fmla="val 10000"/>
            </a:avLst>
          </a:prstGeom>
          <a:blipFill rotWithShape="0">
            <a:blip r:embed="rId6" cstate="print"/>
            <a:stretch>
              <a:fillRect/>
            </a:stretch>
          </a:blipFill>
        </p:spPr>
        <p:style>
          <a:lnRef idx="0">
            <a:schemeClr val="dk2">
              <a:shade val="80000"/>
              <a:hueOff val="0"/>
              <a:satOff val="0"/>
              <a:lumOff val="0"/>
              <a:alphaOff val="0"/>
            </a:schemeClr>
          </a:lnRef>
          <a:fillRef idx="1">
            <a:scrgbClr r="0" g="0" b="0"/>
          </a:fillRef>
          <a:effectRef idx="3">
            <a:schemeClr val="dk2">
              <a:tint val="4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childTnLst>
                          </p:cTn>
                        </p:par>
                        <p:par>
                          <p:cTn id="25" fill="hold">
                            <p:stCondLst>
                              <p:cond delay="1000"/>
                            </p:stCondLst>
                            <p:childTnLst>
                              <p:par>
                                <p:cTn id="26" presetID="25"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1" dur="1000" fill="hold"/>
                                        <p:tgtEl>
                                          <p:spTgt spid="9"/>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9"/>
                                        </p:tgtEl>
                                      </p:cBhvr>
                                    </p:animEffect>
                                  </p:childTnLst>
                                </p:cTn>
                              </p:par>
                              <p:par>
                                <p:cTn id="36" presetID="25"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1" dur="1000" fill="hold"/>
                                        <p:tgtEl>
                                          <p:spTgt spid="10"/>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0"/>
                                        </p:tgtEl>
                                      </p:cBhvr>
                                    </p:animEffect>
                                  </p:childTnLst>
                                </p:cTn>
                              </p:par>
                            </p:childTnLst>
                          </p:cTn>
                        </p:par>
                        <p:par>
                          <p:cTn id="46" fill="hold">
                            <p:stCondLst>
                              <p:cond delay="2000"/>
                            </p:stCondLst>
                            <p:childTnLst>
                              <p:par>
                                <p:cTn id="47" presetID="25"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2" dur="1000" fill="hold"/>
                                        <p:tgtEl>
                                          <p:spTgt spid="11"/>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1"/>
                                        </p:tgtEl>
                                      </p:cBhvr>
                                    </p:animEffect>
                                  </p:childTnLst>
                                </p:cTn>
                              </p:par>
                              <p:par>
                                <p:cTn id="57" presetID="25"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2" dur="1000" fill="hold"/>
                                        <p:tgtEl>
                                          <p:spTgt spid="12"/>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2"/>
                                        </p:tgtEl>
                                      </p:cBhvr>
                                    </p:animEffect>
                                  </p:childTnLst>
                                </p:cTn>
                              </p:par>
                            </p:childTnLst>
                          </p:cTn>
                        </p:par>
                        <p:par>
                          <p:cTn id="67" fill="hold">
                            <p:stCondLst>
                              <p:cond delay="3000"/>
                            </p:stCondLst>
                            <p:childTnLst>
                              <p:par>
                                <p:cTn id="68" presetID="25"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73" dur="1000" fill="hold"/>
                                        <p:tgtEl>
                                          <p:spTgt spid="13"/>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13"/>
                                        </p:tgtEl>
                                      </p:cBhvr>
                                    </p:animEffect>
                                  </p:childTnLst>
                                </p:cTn>
                              </p:par>
                              <p:par>
                                <p:cTn id="78" presetID="25" presetClass="entr" presetSubtype="0" fill="hold" nodeType="withEffect">
                                  <p:stCondLst>
                                    <p:cond delay="0"/>
                                  </p:stCondLst>
                                  <p:childTnLst>
                                    <p:set>
                                      <p:cBhvr>
                                        <p:cTn id="79" dur="1" fill="hold">
                                          <p:stCondLst>
                                            <p:cond delay="0"/>
                                          </p:stCondLst>
                                        </p:cTn>
                                        <p:tgtEl>
                                          <p:spTgt spid="14"/>
                                        </p:tgtEl>
                                        <p:attrNameLst>
                                          <p:attrName>style.visibility</p:attrName>
                                        </p:attrNameLst>
                                      </p:cBhvr>
                                      <p:to>
                                        <p:strVal val="visible"/>
                                      </p:to>
                                    </p:set>
                                    <p:anim calcmode="lin" valueType="num">
                                      <p:cBhvr>
                                        <p:cTn id="8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83" dur="1000" fill="hold"/>
                                        <p:tgtEl>
                                          <p:spTgt spid="14"/>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p:txBody>
          <a:bodyPr anchor="ctr" anchorCtr="0">
            <a:normAutofit/>
          </a:bodyPr>
          <a:lstStyle>
            <a:extLst/>
          </a:lstStyle>
          <a:p>
            <a:pPr algn="ctr"/>
            <a:r>
              <a:rPr lang="fa-IR"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ارز ارزان و واردات بی‌رویه فرآورده‌های کشاورزی</a:t>
            </a:r>
            <a:endParaRPr lang="en-US" sz="3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Freeform 6"/>
          <p:cNvSpPr/>
          <p:nvPr/>
        </p:nvSpPr>
        <p:spPr>
          <a:xfrm rot="21600000">
            <a:off x="2087572" y="530484"/>
            <a:ext cx="5442280" cy="855413"/>
          </a:xfrm>
          <a:custGeom>
            <a:avLst/>
            <a:gdLst>
              <a:gd name="connsiteX0" fmla="*/ 0 w 5442280"/>
              <a:gd name="connsiteY0" fmla="*/ 0 h 855411"/>
              <a:gd name="connsiteX1" fmla="*/ 5014575 w 5442280"/>
              <a:gd name="connsiteY1" fmla="*/ 0 h 855411"/>
              <a:gd name="connsiteX2" fmla="*/ 5442280 w 5442280"/>
              <a:gd name="connsiteY2" fmla="*/ 427706 h 855411"/>
              <a:gd name="connsiteX3" fmla="*/ 5014575 w 5442280"/>
              <a:gd name="connsiteY3" fmla="*/ 855411 h 855411"/>
              <a:gd name="connsiteX4" fmla="*/ 0 w 5442280"/>
              <a:gd name="connsiteY4" fmla="*/ 855411 h 855411"/>
              <a:gd name="connsiteX5" fmla="*/ 0 w 5442280"/>
              <a:gd name="connsiteY5" fmla="*/ 0 h 85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2280" h="855411">
                <a:moveTo>
                  <a:pt x="5442280" y="855410"/>
                </a:moveTo>
                <a:lnTo>
                  <a:pt x="427705" y="855410"/>
                </a:lnTo>
                <a:lnTo>
                  <a:pt x="0" y="427705"/>
                </a:lnTo>
                <a:lnTo>
                  <a:pt x="427705" y="1"/>
                </a:lnTo>
                <a:lnTo>
                  <a:pt x="5442280" y="1"/>
                </a:lnTo>
                <a:lnTo>
                  <a:pt x="5442280" y="855410"/>
                </a:lnTo>
                <a:close/>
              </a:path>
            </a:pathLst>
          </a:custGeom>
          <a:scene3d>
            <a:camera prst="perspectiveLeft" zoom="91000"/>
            <a:lightRig rig="threePt" dir="t">
              <a:rot lat="0" lon="0" rev="20640000"/>
            </a:lightRig>
          </a:scene3d>
          <a:sp3d extrusionH="50600" prstMaterial="metal">
            <a:bevelT w="101600" h="80600" prst="relaxedInset"/>
            <a:bevelB w="80600" h="80600" prst="relaxedInset"/>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591068" tIns="148591" rIns="277368" bIns="148590" numCol="1" spcCol="1270" anchor="ctr" anchorCtr="0">
            <a:noAutofit/>
          </a:bodyPr>
          <a:lstStyle/>
          <a:p>
            <a:pPr lvl="0" algn="ctr" defTabSz="1733550" rtl="1">
              <a:lnSpc>
                <a:spcPct val="90000"/>
              </a:lnSpc>
              <a:spcBef>
                <a:spcPct val="0"/>
              </a:spcBef>
              <a:spcAft>
                <a:spcPct val="35000"/>
              </a:spcAft>
            </a:pPr>
            <a:r>
              <a:rPr lang="fa-IR" sz="3900" kern="1200" dirty="0" smtClean="0"/>
              <a:t>سیب فرانسوی</a:t>
            </a:r>
            <a:endParaRPr lang="fa-IR" sz="3900" kern="1200" dirty="0"/>
          </a:p>
        </p:txBody>
      </p:sp>
      <p:sp>
        <p:nvSpPr>
          <p:cNvPr id="8" name="Oval 7"/>
          <p:cNvSpPr/>
          <p:nvPr/>
        </p:nvSpPr>
        <p:spPr>
          <a:xfrm>
            <a:off x="2040189" y="530485"/>
            <a:ext cx="855411" cy="855411"/>
          </a:xfrm>
          <a:prstGeom prst="ellipse">
            <a:avLst/>
          </a:prstGeom>
          <a:blipFill rotWithShape="0">
            <a:blip r:embed="rId3" cstate="print"/>
            <a:stretch>
              <a:fillRect/>
            </a:stretch>
          </a:blipFill>
          <a:scene3d>
            <a:camera prst="perspectiveLeft" zoom="91000"/>
            <a:lightRig rig="threePt" dir="t">
              <a:rot lat="0" lon="0" rev="20640000"/>
            </a:lightRig>
          </a:scene3d>
          <a:sp3d z="57200" extrusionH="10600" prstMaterial="plastic">
            <a:bevelT w="101600" h="8600" prst="relaxedInset"/>
            <a:bevelB w="8600" h="8600" prst="relaxedInset"/>
          </a:sp3d>
        </p:spPr>
        <p:style>
          <a:lnRef idx="0">
            <a:schemeClr val="lt1">
              <a:hueOff val="0"/>
              <a:satOff val="0"/>
              <a:lumOff val="0"/>
              <a:alphaOff val="0"/>
            </a:schemeClr>
          </a:lnRef>
          <a:fillRef idx="1">
            <a:scrgbClr r="0" g="0" b="0"/>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rot="21600000">
            <a:off x="2087572" y="1641242"/>
            <a:ext cx="5442280" cy="855413"/>
          </a:xfrm>
          <a:custGeom>
            <a:avLst/>
            <a:gdLst>
              <a:gd name="connsiteX0" fmla="*/ 0 w 5442280"/>
              <a:gd name="connsiteY0" fmla="*/ 0 h 855411"/>
              <a:gd name="connsiteX1" fmla="*/ 5014575 w 5442280"/>
              <a:gd name="connsiteY1" fmla="*/ 0 h 855411"/>
              <a:gd name="connsiteX2" fmla="*/ 5442280 w 5442280"/>
              <a:gd name="connsiteY2" fmla="*/ 427706 h 855411"/>
              <a:gd name="connsiteX3" fmla="*/ 5014575 w 5442280"/>
              <a:gd name="connsiteY3" fmla="*/ 855411 h 855411"/>
              <a:gd name="connsiteX4" fmla="*/ 0 w 5442280"/>
              <a:gd name="connsiteY4" fmla="*/ 855411 h 855411"/>
              <a:gd name="connsiteX5" fmla="*/ 0 w 5442280"/>
              <a:gd name="connsiteY5" fmla="*/ 0 h 85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2280" h="855411">
                <a:moveTo>
                  <a:pt x="5442280" y="855410"/>
                </a:moveTo>
                <a:lnTo>
                  <a:pt x="427705" y="855410"/>
                </a:lnTo>
                <a:lnTo>
                  <a:pt x="0" y="427705"/>
                </a:lnTo>
                <a:lnTo>
                  <a:pt x="427705" y="1"/>
                </a:lnTo>
                <a:lnTo>
                  <a:pt x="5442280" y="1"/>
                </a:lnTo>
                <a:lnTo>
                  <a:pt x="5442280" y="855410"/>
                </a:lnTo>
                <a:close/>
              </a:path>
            </a:pathLst>
          </a:custGeom>
          <a:scene3d>
            <a:camera prst="perspectiveLeft" zoom="91000"/>
            <a:lightRig rig="threePt" dir="t">
              <a:rot lat="0" lon="0" rev="20640000"/>
            </a:lightRig>
          </a:scene3d>
          <a:sp3d extrusionH="50600" prstMaterial="metal">
            <a:bevelT w="101600" h="80600" prst="relaxedInset"/>
            <a:bevelB w="80600" h="80600" prst="relaxedInset"/>
          </a:sp3d>
        </p:spPr>
        <p:style>
          <a:lnRef idx="0">
            <a:schemeClr val="lt1">
              <a:hueOff val="0"/>
              <a:satOff val="0"/>
              <a:lumOff val="0"/>
              <a:alphaOff val="0"/>
            </a:schemeClr>
          </a:lnRef>
          <a:fillRef idx="1">
            <a:schemeClr val="accent5">
              <a:hueOff val="-4673099"/>
              <a:satOff val="6871"/>
              <a:lumOff val="5882"/>
              <a:alphaOff val="0"/>
            </a:schemeClr>
          </a:fillRef>
          <a:effectRef idx="1">
            <a:schemeClr val="accent5">
              <a:hueOff val="-4673099"/>
              <a:satOff val="6871"/>
              <a:lumOff val="5882"/>
              <a:alphaOff val="0"/>
            </a:schemeClr>
          </a:effectRef>
          <a:fontRef idx="minor">
            <a:schemeClr val="dk1"/>
          </a:fontRef>
        </p:style>
        <p:txBody>
          <a:bodyPr spcFirstLastPara="0" vert="horz" wrap="square" lIns="591068" tIns="148591" rIns="277368" bIns="148591" numCol="1" spcCol="1270" anchor="ctr" anchorCtr="0">
            <a:noAutofit/>
          </a:bodyPr>
          <a:lstStyle/>
          <a:p>
            <a:pPr lvl="0" algn="ctr" defTabSz="1733550" rtl="1">
              <a:lnSpc>
                <a:spcPct val="90000"/>
              </a:lnSpc>
              <a:spcBef>
                <a:spcPct val="0"/>
              </a:spcBef>
              <a:spcAft>
                <a:spcPct val="35000"/>
              </a:spcAft>
            </a:pPr>
            <a:r>
              <a:rPr lang="fa-IR" sz="3900" kern="1200" dirty="0" smtClean="0"/>
              <a:t>سیر</a:t>
            </a:r>
            <a:endParaRPr lang="fa-IR" sz="3900" kern="1200" dirty="0"/>
          </a:p>
        </p:txBody>
      </p:sp>
      <p:sp>
        <p:nvSpPr>
          <p:cNvPr id="10" name="Oval 9"/>
          <p:cNvSpPr/>
          <p:nvPr/>
        </p:nvSpPr>
        <p:spPr>
          <a:xfrm>
            <a:off x="2040189" y="1641243"/>
            <a:ext cx="855411" cy="855411"/>
          </a:xfrm>
          <a:prstGeom prst="ellipse">
            <a:avLst/>
          </a:prstGeom>
          <a:blipFill rotWithShape="0">
            <a:blip r:embed="rId4" cstate="print"/>
            <a:stretch>
              <a:fillRect/>
            </a:stretch>
          </a:blipFill>
          <a:scene3d>
            <a:camera prst="perspectiveLeft" zoom="91000"/>
            <a:lightRig rig="threePt" dir="t">
              <a:rot lat="0" lon="0" rev="20640000"/>
            </a:lightRig>
          </a:scene3d>
          <a:sp3d z="57200" extrusionH="10600" prstMaterial="plastic">
            <a:bevelT w="101600" h="8600" prst="relaxedInset"/>
            <a:bevelB w="8600" h="8600" prst="relaxedInset"/>
          </a:sp3d>
        </p:spPr>
        <p:style>
          <a:lnRef idx="0">
            <a:schemeClr val="lt1">
              <a:hueOff val="0"/>
              <a:satOff val="0"/>
              <a:lumOff val="0"/>
              <a:alphaOff val="0"/>
            </a:schemeClr>
          </a:lnRef>
          <a:fillRef idx="1">
            <a:scrgbClr r="0" g="0" b="0"/>
          </a:fillRef>
          <a:effectRef idx="1">
            <a:schemeClr val="accent5">
              <a:tint val="50000"/>
              <a:hueOff val="-4696624"/>
              <a:satOff val="9052"/>
              <a:lumOff val="1772"/>
              <a:alphaOff val="0"/>
            </a:schemeClr>
          </a:effectRef>
          <a:fontRef idx="minor">
            <a:schemeClr val="lt1">
              <a:hueOff val="0"/>
              <a:satOff val="0"/>
              <a:lumOff val="0"/>
              <a:alphaOff val="0"/>
            </a:schemeClr>
          </a:fontRef>
        </p:style>
      </p:sp>
      <p:sp>
        <p:nvSpPr>
          <p:cNvPr id="11" name="Freeform 10"/>
          <p:cNvSpPr/>
          <p:nvPr/>
        </p:nvSpPr>
        <p:spPr>
          <a:xfrm rot="21600000">
            <a:off x="2087572" y="2752000"/>
            <a:ext cx="5442280" cy="855412"/>
          </a:xfrm>
          <a:custGeom>
            <a:avLst/>
            <a:gdLst>
              <a:gd name="connsiteX0" fmla="*/ 0 w 5442280"/>
              <a:gd name="connsiteY0" fmla="*/ 0 h 855411"/>
              <a:gd name="connsiteX1" fmla="*/ 5014575 w 5442280"/>
              <a:gd name="connsiteY1" fmla="*/ 0 h 855411"/>
              <a:gd name="connsiteX2" fmla="*/ 5442280 w 5442280"/>
              <a:gd name="connsiteY2" fmla="*/ 427706 h 855411"/>
              <a:gd name="connsiteX3" fmla="*/ 5014575 w 5442280"/>
              <a:gd name="connsiteY3" fmla="*/ 855411 h 855411"/>
              <a:gd name="connsiteX4" fmla="*/ 0 w 5442280"/>
              <a:gd name="connsiteY4" fmla="*/ 855411 h 855411"/>
              <a:gd name="connsiteX5" fmla="*/ 0 w 5442280"/>
              <a:gd name="connsiteY5" fmla="*/ 0 h 85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2280" h="855411">
                <a:moveTo>
                  <a:pt x="5442280" y="855410"/>
                </a:moveTo>
                <a:lnTo>
                  <a:pt x="427705" y="855410"/>
                </a:lnTo>
                <a:lnTo>
                  <a:pt x="0" y="427705"/>
                </a:lnTo>
                <a:lnTo>
                  <a:pt x="427705" y="1"/>
                </a:lnTo>
                <a:lnTo>
                  <a:pt x="5442280" y="1"/>
                </a:lnTo>
                <a:lnTo>
                  <a:pt x="5442280" y="855410"/>
                </a:lnTo>
                <a:close/>
              </a:path>
            </a:pathLst>
          </a:custGeom>
          <a:scene3d>
            <a:camera prst="perspectiveLeft" zoom="91000"/>
            <a:lightRig rig="threePt" dir="t">
              <a:rot lat="0" lon="0" rev="20640000"/>
            </a:lightRig>
          </a:scene3d>
          <a:sp3d extrusionH="50600" prstMaterial="metal">
            <a:bevelT w="101600" h="80600" prst="relaxedInset"/>
            <a:bevelB w="80600" h="80600" prst="relaxedInset"/>
          </a:sp3d>
        </p:spPr>
        <p:style>
          <a:lnRef idx="0">
            <a:schemeClr val="lt1">
              <a:hueOff val="0"/>
              <a:satOff val="0"/>
              <a:lumOff val="0"/>
              <a:alphaOff val="0"/>
            </a:schemeClr>
          </a:lnRef>
          <a:fillRef idx="1">
            <a:schemeClr val="accent5">
              <a:hueOff val="-9346198"/>
              <a:satOff val="13742"/>
              <a:lumOff val="11765"/>
              <a:alphaOff val="0"/>
            </a:schemeClr>
          </a:fillRef>
          <a:effectRef idx="1">
            <a:schemeClr val="accent5">
              <a:hueOff val="-9346198"/>
              <a:satOff val="13742"/>
              <a:lumOff val="11765"/>
              <a:alphaOff val="0"/>
            </a:schemeClr>
          </a:effectRef>
          <a:fontRef idx="minor">
            <a:schemeClr val="dk1"/>
          </a:fontRef>
        </p:style>
        <p:txBody>
          <a:bodyPr spcFirstLastPara="0" vert="horz" wrap="square" lIns="591068" tIns="148591" rIns="277368" bIns="148590" numCol="1" spcCol="1270" anchor="ctr" anchorCtr="0">
            <a:noAutofit/>
          </a:bodyPr>
          <a:lstStyle/>
          <a:p>
            <a:pPr lvl="0" algn="ctr" defTabSz="1733550" rtl="1">
              <a:lnSpc>
                <a:spcPct val="90000"/>
              </a:lnSpc>
              <a:spcBef>
                <a:spcPct val="0"/>
              </a:spcBef>
              <a:spcAft>
                <a:spcPct val="35000"/>
              </a:spcAft>
            </a:pPr>
            <a:r>
              <a:rPr lang="fa-IR" sz="3900" kern="1200" dirty="0" smtClean="0"/>
              <a:t>مرکبات</a:t>
            </a:r>
            <a:endParaRPr lang="fa-IR" sz="3900" kern="1200" dirty="0"/>
          </a:p>
        </p:txBody>
      </p:sp>
      <p:sp>
        <p:nvSpPr>
          <p:cNvPr id="12" name="Oval 11"/>
          <p:cNvSpPr/>
          <p:nvPr/>
        </p:nvSpPr>
        <p:spPr>
          <a:xfrm>
            <a:off x="2040189" y="2752001"/>
            <a:ext cx="855411" cy="855411"/>
          </a:xfrm>
          <a:prstGeom prst="ellipse">
            <a:avLst/>
          </a:prstGeom>
          <a:blipFill rotWithShape="0">
            <a:blip r:embed="rId5" cstate="print"/>
            <a:stretch>
              <a:fillRect/>
            </a:stretch>
          </a:blipFill>
          <a:scene3d>
            <a:camera prst="perspectiveLeft" zoom="91000"/>
            <a:lightRig rig="threePt" dir="t">
              <a:rot lat="0" lon="0" rev="20640000"/>
            </a:lightRig>
          </a:scene3d>
          <a:sp3d z="57200" extrusionH="10600" prstMaterial="plastic">
            <a:bevelT w="101600" h="8600" prst="relaxedInset"/>
            <a:bevelB w="8600" h="8600" prst="relaxedInset"/>
          </a:sp3d>
        </p:spPr>
        <p:style>
          <a:lnRef idx="0">
            <a:schemeClr val="lt1">
              <a:hueOff val="0"/>
              <a:satOff val="0"/>
              <a:lumOff val="0"/>
              <a:alphaOff val="0"/>
            </a:schemeClr>
          </a:lnRef>
          <a:fillRef idx="1">
            <a:scrgbClr r="0" g="0" b="0"/>
          </a:fillRef>
          <a:effectRef idx="1">
            <a:schemeClr val="accent5">
              <a:tint val="50000"/>
              <a:hueOff val="-9393248"/>
              <a:satOff val="18103"/>
              <a:lumOff val="3545"/>
              <a:alphaOff val="0"/>
            </a:schemeClr>
          </a:effectRef>
          <a:fontRef idx="minor">
            <a:schemeClr val="lt1">
              <a:hueOff val="0"/>
              <a:satOff val="0"/>
              <a:lumOff val="0"/>
              <a:alphaOff val="0"/>
            </a:schemeClr>
          </a:fontRef>
        </p:style>
      </p:sp>
      <p:sp>
        <p:nvSpPr>
          <p:cNvPr id="13" name="Freeform 12"/>
          <p:cNvSpPr/>
          <p:nvPr/>
        </p:nvSpPr>
        <p:spPr>
          <a:xfrm rot="21600000">
            <a:off x="2087572" y="3862758"/>
            <a:ext cx="5442280" cy="855412"/>
          </a:xfrm>
          <a:custGeom>
            <a:avLst/>
            <a:gdLst>
              <a:gd name="connsiteX0" fmla="*/ 0 w 5442280"/>
              <a:gd name="connsiteY0" fmla="*/ 0 h 855411"/>
              <a:gd name="connsiteX1" fmla="*/ 5014575 w 5442280"/>
              <a:gd name="connsiteY1" fmla="*/ 0 h 855411"/>
              <a:gd name="connsiteX2" fmla="*/ 5442280 w 5442280"/>
              <a:gd name="connsiteY2" fmla="*/ 427706 h 855411"/>
              <a:gd name="connsiteX3" fmla="*/ 5014575 w 5442280"/>
              <a:gd name="connsiteY3" fmla="*/ 855411 h 855411"/>
              <a:gd name="connsiteX4" fmla="*/ 0 w 5442280"/>
              <a:gd name="connsiteY4" fmla="*/ 855411 h 855411"/>
              <a:gd name="connsiteX5" fmla="*/ 0 w 5442280"/>
              <a:gd name="connsiteY5" fmla="*/ 0 h 85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2280" h="855411">
                <a:moveTo>
                  <a:pt x="5442280" y="855410"/>
                </a:moveTo>
                <a:lnTo>
                  <a:pt x="427705" y="855410"/>
                </a:lnTo>
                <a:lnTo>
                  <a:pt x="0" y="427705"/>
                </a:lnTo>
                <a:lnTo>
                  <a:pt x="427705" y="1"/>
                </a:lnTo>
                <a:lnTo>
                  <a:pt x="5442280" y="1"/>
                </a:lnTo>
                <a:lnTo>
                  <a:pt x="5442280" y="855410"/>
                </a:lnTo>
                <a:close/>
              </a:path>
            </a:pathLst>
          </a:custGeom>
          <a:scene3d>
            <a:camera prst="perspectiveLeft" zoom="91000"/>
            <a:lightRig rig="threePt" dir="t">
              <a:rot lat="0" lon="0" rev="20640000"/>
            </a:lightRig>
          </a:scene3d>
          <a:sp3d extrusionH="50600" prstMaterial="metal">
            <a:bevelT w="101600" h="80600" prst="relaxedInset"/>
            <a:bevelB w="80600" h="80600" prst="relaxedInset"/>
          </a:sp3d>
        </p:spPr>
        <p:style>
          <a:lnRef idx="0">
            <a:schemeClr val="lt1">
              <a:hueOff val="0"/>
              <a:satOff val="0"/>
              <a:lumOff val="0"/>
              <a:alphaOff val="0"/>
            </a:schemeClr>
          </a:lnRef>
          <a:fillRef idx="1">
            <a:schemeClr val="accent5">
              <a:hueOff val="-14019296"/>
              <a:satOff val="20613"/>
              <a:lumOff val="17647"/>
              <a:alphaOff val="0"/>
            </a:schemeClr>
          </a:fillRef>
          <a:effectRef idx="1">
            <a:schemeClr val="accent5">
              <a:hueOff val="-14019296"/>
              <a:satOff val="20613"/>
              <a:lumOff val="17647"/>
              <a:alphaOff val="0"/>
            </a:schemeClr>
          </a:effectRef>
          <a:fontRef idx="minor">
            <a:schemeClr val="dk1"/>
          </a:fontRef>
        </p:style>
        <p:txBody>
          <a:bodyPr spcFirstLastPara="0" vert="horz" wrap="square" lIns="591068" tIns="148591" rIns="277368" bIns="148590" numCol="1" spcCol="1270" anchor="ctr" anchorCtr="0">
            <a:noAutofit/>
          </a:bodyPr>
          <a:lstStyle/>
          <a:p>
            <a:pPr lvl="0" algn="ctr" defTabSz="1733550" rtl="1">
              <a:lnSpc>
                <a:spcPct val="90000"/>
              </a:lnSpc>
              <a:spcBef>
                <a:spcPct val="0"/>
              </a:spcBef>
              <a:spcAft>
                <a:spcPct val="35000"/>
              </a:spcAft>
            </a:pPr>
            <a:r>
              <a:rPr lang="fa-IR" sz="3900" kern="1200" dirty="0" smtClean="0"/>
              <a:t>برنج</a:t>
            </a:r>
            <a:endParaRPr lang="fa-IR" sz="3900" kern="1200" dirty="0"/>
          </a:p>
        </p:txBody>
      </p:sp>
      <p:sp>
        <p:nvSpPr>
          <p:cNvPr id="14" name="Oval 13"/>
          <p:cNvSpPr/>
          <p:nvPr/>
        </p:nvSpPr>
        <p:spPr>
          <a:xfrm>
            <a:off x="2040189" y="3862759"/>
            <a:ext cx="855411" cy="855411"/>
          </a:xfrm>
          <a:prstGeom prst="ellipse">
            <a:avLst/>
          </a:prstGeom>
          <a:blipFill rotWithShape="0">
            <a:blip r:embed="rId6" cstate="print"/>
            <a:stretch>
              <a:fillRect/>
            </a:stretch>
          </a:blipFill>
          <a:scene3d>
            <a:camera prst="perspectiveLeft" zoom="91000"/>
            <a:lightRig rig="threePt" dir="t">
              <a:rot lat="0" lon="0" rev="20640000"/>
            </a:lightRig>
          </a:scene3d>
          <a:sp3d z="57200" extrusionH="10600" prstMaterial="plastic">
            <a:bevelT w="101600" h="8600" prst="relaxedInset"/>
            <a:bevelB w="8600" h="8600" prst="relaxedInset"/>
          </a:sp3d>
        </p:spPr>
        <p:style>
          <a:lnRef idx="0">
            <a:schemeClr val="lt1">
              <a:hueOff val="0"/>
              <a:satOff val="0"/>
              <a:lumOff val="0"/>
              <a:alphaOff val="0"/>
            </a:schemeClr>
          </a:lnRef>
          <a:fillRef idx="1">
            <a:scrgbClr r="0" g="0" b="0"/>
          </a:fillRef>
          <a:effectRef idx="1">
            <a:schemeClr val="accent5">
              <a:tint val="50000"/>
              <a:hueOff val="-14089872"/>
              <a:satOff val="27155"/>
              <a:lumOff val="5317"/>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800" decel="100000"/>
                                        <p:tgtEl>
                                          <p:spTgt spid="10"/>
                                        </p:tgtEl>
                                      </p:cBhvr>
                                    </p:animEffect>
                                    <p:anim calcmode="lin" valueType="num">
                                      <p:cBhvr>
                                        <p:cTn id="17" dur="800" decel="100000" fill="hold"/>
                                        <p:tgtEl>
                                          <p:spTgt spid="10"/>
                                        </p:tgtEl>
                                        <p:attrNameLst>
                                          <p:attrName>style.rotation</p:attrName>
                                        </p:attrNameLst>
                                      </p:cBhvr>
                                      <p:tavLst>
                                        <p:tav tm="0">
                                          <p:val>
                                            <p:fltVal val="-90"/>
                                          </p:val>
                                        </p:tav>
                                        <p:tav tm="100000">
                                          <p:val>
                                            <p:fltVal val="0"/>
                                          </p:val>
                                        </p:tav>
                                      </p:tavLst>
                                    </p:anim>
                                    <p:anim calcmode="lin" valueType="num">
                                      <p:cBhvr>
                                        <p:cTn id="18" dur="800" decel="100000" fill="hold"/>
                                        <p:tgtEl>
                                          <p:spTgt spid="10"/>
                                        </p:tgtEl>
                                        <p:attrNameLst>
                                          <p:attrName>ppt_x</p:attrName>
                                        </p:attrNameLst>
                                      </p:cBhvr>
                                      <p:tavLst>
                                        <p:tav tm="0">
                                          <p:val>
                                            <p:strVal val="#ppt_x+0.4"/>
                                          </p:val>
                                        </p:tav>
                                        <p:tav tm="100000">
                                          <p:val>
                                            <p:strVal val="#ppt_x-0.05"/>
                                          </p:val>
                                        </p:tav>
                                      </p:tavLst>
                                    </p:anim>
                                    <p:anim calcmode="lin" valueType="num">
                                      <p:cBhvr>
                                        <p:cTn id="19" dur="800" decel="100000" fill="hold"/>
                                        <p:tgtEl>
                                          <p:spTgt spid="1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800" decel="100000"/>
                                        <p:tgtEl>
                                          <p:spTgt spid="12"/>
                                        </p:tgtEl>
                                      </p:cBhvr>
                                    </p:animEffect>
                                    <p:anim calcmode="lin" valueType="num">
                                      <p:cBhvr>
                                        <p:cTn id="26" dur="800" decel="100000" fill="hold"/>
                                        <p:tgtEl>
                                          <p:spTgt spid="12"/>
                                        </p:tgtEl>
                                        <p:attrNameLst>
                                          <p:attrName>style.rotation</p:attrName>
                                        </p:attrNameLst>
                                      </p:cBhvr>
                                      <p:tavLst>
                                        <p:tav tm="0">
                                          <p:val>
                                            <p:fltVal val="-90"/>
                                          </p:val>
                                        </p:tav>
                                        <p:tav tm="100000">
                                          <p:val>
                                            <p:fltVal val="0"/>
                                          </p:val>
                                        </p:tav>
                                      </p:tavLst>
                                    </p:anim>
                                    <p:anim calcmode="lin" valueType="num">
                                      <p:cBhvr>
                                        <p:cTn id="27" dur="800" decel="100000" fill="hold"/>
                                        <p:tgtEl>
                                          <p:spTgt spid="12"/>
                                        </p:tgtEl>
                                        <p:attrNameLst>
                                          <p:attrName>ppt_x</p:attrName>
                                        </p:attrNameLst>
                                      </p:cBhvr>
                                      <p:tavLst>
                                        <p:tav tm="0">
                                          <p:val>
                                            <p:strVal val="#ppt_x+0.4"/>
                                          </p:val>
                                        </p:tav>
                                        <p:tav tm="100000">
                                          <p:val>
                                            <p:strVal val="#ppt_x-0.05"/>
                                          </p:val>
                                        </p:tav>
                                      </p:tavLst>
                                    </p:anim>
                                    <p:anim calcmode="lin" valueType="num">
                                      <p:cBhvr>
                                        <p:cTn id="28" dur="800" decel="100000" fill="hold"/>
                                        <p:tgtEl>
                                          <p:spTgt spid="1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800" decel="100000"/>
                                        <p:tgtEl>
                                          <p:spTgt spid="14"/>
                                        </p:tgtEl>
                                      </p:cBhvr>
                                    </p:animEffect>
                                    <p:anim calcmode="lin" valueType="num">
                                      <p:cBhvr>
                                        <p:cTn id="35" dur="800" decel="100000" fill="hold"/>
                                        <p:tgtEl>
                                          <p:spTgt spid="14"/>
                                        </p:tgtEl>
                                        <p:attrNameLst>
                                          <p:attrName>style.rotation</p:attrName>
                                        </p:attrNameLst>
                                      </p:cBhvr>
                                      <p:tavLst>
                                        <p:tav tm="0">
                                          <p:val>
                                            <p:fltVal val="-90"/>
                                          </p:val>
                                        </p:tav>
                                        <p:tav tm="100000">
                                          <p:val>
                                            <p:fltVal val="0"/>
                                          </p:val>
                                        </p:tav>
                                      </p:tavLst>
                                    </p:anim>
                                    <p:anim calcmode="lin" valueType="num">
                                      <p:cBhvr>
                                        <p:cTn id="36" dur="800" decel="100000" fill="hold"/>
                                        <p:tgtEl>
                                          <p:spTgt spid="14"/>
                                        </p:tgtEl>
                                        <p:attrNameLst>
                                          <p:attrName>ppt_x</p:attrName>
                                        </p:attrNameLst>
                                      </p:cBhvr>
                                      <p:tavLst>
                                        <p:tav tm="0">
                                          <p:val>
                                            <p:strVal val="#ppt_x+0.4"/>
                                          </p:val>
                                        </p:tav>
                                        <p:tav tm="100000">
                                          <p:val>
                                            <p:strVal val="#ppt_x-0.05"/>
                                          </p:val>
                                        </p:tav>
                                      </p:tavLst>
                                    </p:anim>
                                    <p:anim calcmode="lin" valueType="num">
                                      <p:cBhvr>
                                        <p:cTn id="37" dur="800" decel="100000" fill="hold"/>
                                        <p:tgtEl>
                                          <p:spTgt spid="1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25"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6" dur="1000" fill="hold"/>
                                        <p:tgtEl>
                                          <p:spTgt spid="7"/>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7"/>
                                        </p:tgtEl>
                                      </p:cBhvr>
                                    </p:animEffect>
                                  </p:childTnLst>
                                </p:cTn>
                              </p:par>
                              <p:par>
                                <p:cTn id="51" presetID="25"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6" dur="1000" fill="hold"/>
                                        <p:tgtEl>
                                          <p:spTgt spid="9"/>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9"/>
                                        </p:tgtEl>
                                      </p:cBhvr>
                                    </p:animEffect>
                                  </p:childTnLst>
                                </p:cTn>
                              </p:par>
                              <p:par>
                                <p:cTn id="61" presetID="25"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66" dur="1000" fill="hold"/>
                                        <p:tgtEl>
                                          <p:spTgt spid="11"/>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1"/>
                                        </p:tgtEl>
                                      </p:cBhvr>
                                    </p:animEffect>
                                  </p:childTnLst>
                                </p:cTn>
                              </p:par>
                              <p:par>
                                <p:cTn id="71" presetID="25"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76" dur="1000" fill="hold"/>
                                        <p:tgtEl>
                                          <p:spTgt spid="13"/>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p:txBody>
          <a:bodyPr anchor="ctr" anchorCtr="0">
            <a:normAutofit/>
          </a:bodyPr>
          <a:lstStyle>
            <a:extLst/>
          </a:lstStyle>
          <a:p>
            <a:pPr algn="ctr"/>
            <a:r>
              <a:rPr lang="fa-IR"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ارز ارزان و واردات بی‌رویۀ کارگر</a:t>
            </a:r>
            <a:endParaRPr lang="en-US" sz="3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nvGrpSpPr>
          <p:cNvPr id="2" name="Group 4"/>
          <p:cNvGrpSpPr/>
          <p:nvPr/>
        </p:nvGrpSpPr>
        <p:grpSpPr>
          <a:xfrm>
            <a:off x="506436" y="530352"/>
            <a:ext cx="8176847" cy="4187951"/>
            <a:chOff x="506436" y="530352"/>
            <a:chExt cx="8176847" cy="4187951"/>
          </a:xfrm>
        </p:grpSpPr>
        <p:sp>
          <p:nvSpPr>
            <p:cNvPr id="6" name="Freeform 5"/>
            <p:cNvSpPr/>
            <p:nvPr/>
          </p:nvSpPr>
          <p:spPr>
            <a:xfrm>
              <a:off x="506436" y="530352"/>
              <a:ext cx="4028003" cy="4187951"/>
            </a:xfrm>
            <a:custGeom>
              <a:avLst/>
              <a:gdLst>
                <a:gd name="connsiteX0" fmla="*/ 0 w 4028003"/>
                <a:gd name="connsiteY0" fmla="*/ 402800 h 4187951"/>
                <a:gd name="connsiteX1" fmla="*/ 117978 w 4028003"/>
                <a:gd name="connsiteY1" fmla="*/ 117977 h 4187951"/>
                <a:gd name="connsiteX2" fmla="*/ 402801 w 4028003"/>
                <a:gd name="connsiteY2" fmla="*/ 0 h 4187951"/>
                <a:gd name="connsiteX3" fmla="*/ 3625203 w 4028003"/>
                <a:gd name="connsiteY3" fmla="*/ 0 h 4187951"/>
                <a:gd name="connsiteX4" fmla="*/ 3910026 w 4028003"/>
                <a:gd name="connsiteY4" fmla="*/ 117978 h 4187951"/>
                <a:gd name="connsiteX5" fmla="*/ 4028003 w 4028003"/>
                <a:gd name="connsiteY5" fmla="*/ 402801 h 4187951"/>
                <a:gd name="connsiteX6" fmla="*/ 4028003 w 4028003"/>
                <a:gd name="connsiteY6" fmla="*/ 3785151 h 4187951"/>
                <a:gd name="connsiteX7" fmla="*/ 3910026 w 4028003"/>
                <a:gd name="connsiteY7" fmla="*/ 4069974 h 4187951"/>
                <a:gd name="connsiteX8" fmla="*/ 3625203 w 4028003"/>
                <a:gd name="connsiteY8" fmla="*/ 4187951 h 4187951"/>
                <a:gd name="connsiteX9" fmla="*/ 402800 w 4028003"/>
                <a:gd name="connsiteY9" fmla="*/ 4187951 h 4187951"/>
                <a:gd name="connsiteX10" fmla="*/ 117977 w 4028003"/>
                <a:gd name="connsiteY10" fmla="*/ 4069973 h 4187951"/>
                <a:gd name="connsiteX11" fmla="*/ 0 w 4028003"/>
                <a:gd name="connsiteY11" fmla="*/ 3785150 h 4187951"/>
                <a:gd name="connsiteX12" fmla="*/ 0 w 4028003"/>
                <a:gd name="connsiteY12" fmla="*/ 402800 h 418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28003" h="4187951">
                  <a:moveTo>
                    <a:pt x="0" y="402800"/>
                  </a:moveTo>
                  <a:cubicBezTo>
                    <a:pt x="0" y="295971"/>
                    <a:pt x="42438" y="193517"/>
                    <a:pt x="117978" y="117977"/>
                  </a:cubicBezTo>
                  <a:cubicBezTo>
                    <a:pt x="193518" y="42437"/>
                    <a:pt x="295972" y="0"/>
                    <a:pt x="402801" y="0"/>
                  </a:cubicBezTo>
                  <a:lnTo>
                    <a:pt x="3625203" y="0"/>
                  </a:lnTo>
                  <a:cubicBezTo>
                    <a:pt x="3732032" y="0"/>
                    <a:pt x="3834486" y="42438"/>
                    <a:pt x="3910026" y="117978"/>
                  </a:cubicBezTo>
                  <a:cubicBezTo>
                    <a:pt x="3985566" y="193518"/>
                    <a:pt x="4028003" y="295972"/>
                    <a:pt x="4028003" y="402801"/>
                  </a:cubicBezTo>
                  <a:lnTo>
                    <a:pt x="4028003" y="3785151"/>
                  </a:lnTo>
                  <a:cubicBezTo>
                    <a:pt x="4028003" y="3891980"/>
                    <a:pt x="3985565" y="3994434"/>
                    <a:pt x="3910026" y="4069974"/>
                  </a:cubicBezTo>
                  <a:cubicBezTo>
                    <a:pt x="3834486" y="4145514"/>
                    <a:pt x="3732032" y="4187951"/>
                    <a:pt x="3625203" y="4187951"/>
                  </a:cubicBezTo>
                  <a:lnTo>
                    <a:pt x="402800" y="4187951"/>
                  </a:lnTo>
                  <a:cubicBezTo>
                    <a:pt x="295971" y="4187951"/>
                    <a:pt x="193517" y="4145513"/>
                    <a:pt x="117977" y="4069973"/>
                  </a:cubicBezTo>
                  <a:cubicBezTo>
                    <a:pt x="42437" y="3994433"/>
                    <a:pt x="0" y="3891979"/>
                    <a:pt x="0" y="3785150"/>
                  </a:cubicBezTo>
                  <a:lnTo>
                    <a:pt x="0" y="40280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362712" tIns="2037892" rIns="362712" bIns="1200303" numCol="1" spcCol="1270" anchor="ctr" anchorCtr="0">
              <a:noAutofit/>
            </a:bodyPr>
            <a:lstStyle/>
            <a:p>
              <a:pPr lvl="0" algn="ctr" defTabSz="2266950" rtl="1">
                <a:lnSpc>
                  <a:spcPct val="90000"/>
                </a:lnSpc>
                <a:spcBef>
                  <a:spcPct val="0"/>
                </a:spcBef>
                <a:spcAft>
                  <a:spcPct val="35000"/>
                </a:spcAft>
              </a:pPr>
              <a:r>
                <a:rPr lang="fa-IR" sz="5100" kern="1200" dirty="0" smtClean="0"/>
                <a:t>کارگر افغانی</a:t>
              </a:r>
              <a:endParaRPr lang="fa-IR" sz="5100" kern="1200" dirty="0"/>
            </a:p>
          </p:txBody>
        </p:sp>
        <p:sp>
          <p:nvSpPr>
            <p:cNvPr id="8" name="Oval 7"/>
            <p:cNvSpPr/>
            <p:nvPr/>
          </p:nvSpPr>
          <p:spPr>
            <a:xfrm>
              <a:off x="1823144" y="781629"/>
              <a:ext cx="1394588" cy="1394588"/>
            </a:xfrm>
            <a:prstGeom prst="ellipse">
              <a:avLst/>
            </a:prstGeom>
            <a:blipFill rotWithShape="0">
              <a:blip r:embed="rId3" cstate="print"/>
              <a:stretch>
                <a:fillRect/>
              </a:stretch>
            </a:blipFill>
          </p:spPr>
          <p:style>
            <a:lnRef idx="1">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4655280" y="530352"/>
              <a:ext cx="4028003" cy="4187951"/>
            </a:xfrm>
            <a:custGeom>
              <a:avLst/>
              <a:gdLst>
                <a:gd name="connsiteX0" fmla="*/ 0 w 4028003"/>
                <a:gd name="connsiteY0" fmla="*/ 402800 h 4187951"/>
                <a:gd name="connsiteX1" fmla="*/ 117978 w 4028003"/>
                <a:gd name="connsiteY1" fmla="*/ 117977 h 4187951"/>
                <a:gd name="connsiteX2" fmla="*/ 402801 w 4028003"/>
                <a:gd name="connsiteY2" fmla="*/ 0 h 4187951"/>
                <a:gd name="connsiteX3" fmla="*/ 3625203 w 4028003"/>
                <a:gd name="connsiteY3" fmla="*/ 0 h 4187951"/>
                <a:gd name="connsiteX4" fmla="*/ 3910026 w 4028003"/>
                <a:gd name="connsiteY4" fmla="*/ 117978 h 4187951"/>
                <a:gd name="connsiteX5" fmla="*/ 4028003 w 4028003"/>
                <a:gd name="connsiteY5" fmla="*/ 402801 h 4187951"/>
                <a:gd name="connsiteX6" fmla="*/ 4028003 w 4028003"/>
                <a:gd name="connsiteY6" fmla="*/ 3785151 h 4187951"/>
                <a:gd name="connsiteX7" fmla="*/ 3910026 w 4028003"/>
                <a:gd name="connsiteY7" fmla="*/ 4069974 h 4187951"/>
                <a:gd name="connsiteX8" fmla="*/ 3625203 w 4028003"/>
                <a:gd name="connsiteY8" fmla="*/ 4187951 h 4187951"/>
                <a:gd name="connsiteX9" fmla="*/ 402800 w 4028003"/>
                <a:gd name="connsiteY9" fmla="*/ 4187951 h 4187951"/>
                <a:gd name="connsiteX10" fmla="*/ 117977 w 4028003"/>
                <a:gd name="connsiteY10" fmla="*/ 4069973 h 4187951"/>
                <a:gd name="connsiteX11" fmla="*/ 0 w 4028003"/>
                <a:gd name="connsiteY11" fmla="*/ 3785150 h 4187951"/>
                <a:gd name="connsiteX12" fmla="*/ 0 w 4028003"/>
                <a:gd name="connsiteY12" fmla="*/ 402800 h 418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28003" h="4187951">
                  <a:moveTo>
                    <a:pt x="0" y="402800"/>
                  </a:moveTo>
                  <a:cubicBezTo>
                    <a:pt x="0" y="295971"/>
                    <a:pt x="42438" y="193517"/>
                    <a:pt x="117978" y="117977"/>
                  </a:cubicBezTo>
                  <a:cubicBezTo>
                    <a:pt x="193518" y="42437"/>
                    <a:pt x="295972" y="0"/>
                    <a:pt x="402801" y="0"/>
                  </a:cubicBezTo>
                  <a:lnTo>
                    <a:pt x="3625203" y="0"/>
                  </a:lnTo>
                  <a:cubicBezTo>
                    <a:pt x="3732032" y="0"/>
                    <a:pt x="3834486" y="42438"/>
                    <a:pt x="3910026" y="117978"/>
                  </a:cubicBezTo>
                  <a:cubicBezTo>
                    <a:pt x="3985566" y="193518"/>
                    <a:pt x="4028003" y="295972"/>
                    <a:pt x="4028003" y="402801"/>
                  </a:cubicBezTo>
                  <a:lnTo>
                    <a:pt x="4028003" y="3785151"/>
                  </a:lnTo>
                  <a:cubicBezTo>
                    <a:pt x="4028003" y="3891980"/>
                    <a:pt x="3985565" y="3994434"/>
                    <a:pt x="3910026" y="4069974"/>
                  </a:cubicBezTo>
                  <a:cubicBezTo>
                    <a:pt x="3834486" y="4145514"/>
                    <a:pt x="3732032" y="4187951"/>
                    <a:pt x="3625203" y="4187951"/>
                  </a:cubicBezTo>
                  <a:lnTo>
                    <a:pt x="402800" y="4187951"/>
                  </a:lnTo>
                  <a:cubicBezTo>
                    <a:pt x="295971" y="4187951"/>
                    <a:pt x="193517" y="4145513"/>
                    <a:pt x="117977" y="4069973"/>
                  </a:cubicBezTo>
                  <a:cubicBezTo>
                    <a:pt x="42437" y="3994433"/>
                    <a:pt x="0" y="3891979"/>
                    <a:pt x="0" y="3785150"/>
                  </a:cubicBezTo>
                  <a:lnTo>
                    <a:pt x="0" y="40280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9067202"/>
                <a:satOff val="5236"/>
                <a:lumOff val="-9607"/>
                <a:alphaOff val="0"/>
              </a:schemeClr>
            </a:fillRef>
            <a:effectRef idx="1">
              <a:schemeClr val="accent2">
                <a:hueOff val="-9067202"/>
                <a:satOff val="5236"/>
                <a:lumOff val="-9607"/>
                <a:alphaOff val="0"/>
              </a:schemeClr>
            </a:effectRef>
            <a:fontRef idx="minor">
              <a:schemeClr val="dk1"/>
            </a:fontRef>
          </p:style>
          <p:txBody>
            <a:bodyPr spcFirstLastPara="0" vert="horz" wrap="square" lIns="362712" tIns="2037892" rIns="362712" bIns="1200303" numCol="1" spcCol="1270" anchor="ctr" anchorCtr="0">
              <a:noAutofit/>
            </a:bodyPr>
            <a:lstStyle/>
            <a:p>
              <a:pPr lvl="0" algn="ctr" defTabSz="2266950" rtl="1">
                <a:lnSpc>
                  <a:spcPct val="90000"/>
                </a:lnSpc>
                <a:spcBef>
                  <a:spcPct val="0"/>
                </a:spcBef>
                <a:spcAft>
                  <a:spcPct val="35000"/>
                </a:spcAft>
              </a:pPr>
              <a:r>
                <a:rPr lang="fa-IR" sz="5100" kern="1200" dirty="0" smtClean="0"/>
                <a:t>کارگر آلمانی</a:t>
              </a:r>
              <a:endParaRPr lang="fa-IR" sz="5100" kern="1200" dirty="0"/>
            </a:p>
          </p:txBody>
        </p:sp>
        <p:sp>
          <p:nvSpPr>
            <p:cNvPr id="10" name="Oval 9"/>
            <p:cNvSpPr/>
            <p:nvPr/>
          </p:nvSpPr>
          <p:spPr>
            <a:xfrm>
              <a:off x="5971987" y="781629"/>
              <a:ext cx="1394588" cy="1394588"/>
            </a:xfrm>
            <a:prstGeom prst="ellipse">
              <a:avLst/>
            </a:prstGeom>
            <a:blipFill rotWithShape="0">
              <a:blip r:embed="rId4" cstate="print"/>
              <a:stretch>
                <a:fillRect/>
              </a:stretch>
            </a:blipFill>
          </p:spPr>
          <p:style>
            <a:lnRef idx="1">
              <a:schemeClr val="lt1">
                <a:hueOff val="0"/>
                <a:satOff val="0"/>
                <a:lumOff val="0"/>
                <a:alphaOff val="0"/>
              </a:schemeClr>
            </a:lnRef>
            <a:fillRef idx="1">
              <a:scrgbClr r="0" g="0" b="0"/>
            </a:fillRef>
            <a:effectRef idx="1">
              <a:schemeClr val="accent2">
                <a:tint val="50000"/>
                <a:hueOff val="-8704236"/>
                <a:satOff val="-10450"/>
                <a:lumOff val="-2258"/>
                <a:alphaOff val="0"/>
              </a:schemeClr>
            </a:effectRef>
            <a:fontRef idx="minor">
              <a:schemeClr val="lt1">
                <a:hueOff val="0"/>
                <a:satOff val="0"/>
                <a:lumOff val="0"/>
                <a:alphaOff val="0"/>
              </a:schemeClr>
            </a:fontRef>
          </p:style>
        </p:sp>
        <p:sp>
          <p:nvSpPr>
            <p:cNvPr id="11" name="Left-Right Arrow 10"/>
            <p:cNvSpPr/>
            <p:nvPr/>
          </p:nvSpPr>
          <p:spPr>
            <a:xfrm>
              <a:off x="830275" y="3880713"/>
              <a:ext cx="7529169" cy="628192"/>
            </a:xfrm>
            <a:prstGeom prst="leftRightArrow">
              <a:avLst/>
            </a:prstGeom>
            <a:scene3d>
              <a:camera prst="orthographicFront"/>
              <a:lightRig rig="flat" dir="t"/>
            </a:scene3d>
            <a:sp3d prstMaterial="dkEdge">
              <a:bevelT w="8200" h="38100"/>
            </a:sp3d>
          </p:spPr>
          <p:style>
            <a:lnRef idx="1">
              <a:schemeClr val="lt1">
                <a:hueOff val="0"/>
                <a:satOff val="0"/>
                <a:lumOff val="0"/>
                <a:alphaOff val="0"/>
              </a:schemeClr>
            </a:lnRef>
            <a:fillRef idx="2">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ارز ارزان و تبدیل سازندگان به فروشندگان</a:t>
            </a:r>
            <a:endParaRPr lang="fa-IR" dirty="0"/>
          </a:p>
        </p:txBody>
      </p:sp>
      <p:sp>
        <p:nvSpPr>
          <p:cNvPr id="8" name="Rectangle 7"/>
          <p:cNvSpPr/>
          <p:nvPr/>
        </p:nvSpPr>
        <p:spPr>
          <a:xfrm>
            <a:off x="1867965" y="1431381"/>
            <a:ext cx="2556463" cy="1705161"/>
          </a:xfrm>
          <a:prstGeom prst="rect">
            <a:avLst/>
          </a:prstGeom>
          <a:blipFill rotWithShape="0">
            <a:blip r:embed="rId3" cstate="print"/>
            <a:stretch>
              <a:fillRect/>
            </a:stretch>
          </a:blipFill>
          <a:scene3d>
            <a:camera prst="orthographicFront"/>
            <a:lightRig rig="flat" dir="t"/>
          </a:scene3d>
          <a:sp3d z="-190500" extrusionH="12700" prstMaterial="plastic">
            <a:bevelT w="50800" h="50800"/>
          </a:sp3d>
        </p:spPr>
        <p:style>
          <a:lnRef idx="1">
            <a:schemeClr val="accent2">
              <a:tint val="40000"/>
              <a:alpha val="90000"/>
              <a:hueOff val="0"/>
              <a:satOff val="0"/>
              <a:lumOff val="0"/>
              <a:alphaOff val="0"/>
            </a:schemeClr>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504518" y="749657"/>
            <a:ext cx="1704308" cy="1704308"/>
          </a:xfrm>
          <a:custGeom>
            <a:avLst/>
            <a:gdLst>
              <a:gd name="connsiteX0" fmla="*/ 0 w 1704308"/>
              <a:gd name="connsiteY0" fmla="*/ 852154 h 1704308"/>
              <a:gd name="connsiteX1" fmla="*/ 249591 w 1704308"/>
              <a:gd name="connsiteY1" fmla="*/ 249590 h 1704308"/>
              <a:gd name="connsiteX2" fmla="*/ 852155 w 1704308"/>
              <a:gd name="connsiteY2" fmla="*/ 1 h 1704308"/>
              <a:gd name="connsiteX3" fmla="*/ 1454719 w 1704308"/>
              <a:gd name="connsiteY3" fmla="*/ 249592 h 1704308"/>
              <a:gd name="connsiteX4" fmla="*/ 1704308 w 1704308"/>
              <a:gd name="connsiteY4" fmla="*/ 852156 h 1704308"/>
              <a:gd name="connsiteX5" fmla="*/ 1454718 w 1704308"/>
              <a:gd name="connsiteY5" fmla="*/ 1454720 h 1704308"/>
              <a:gd name="connsiteX6" fmla="*/ 852154 w 1704308"/>
              <a:gd name="connsiteY6" fmla="*/ 1704310 h 1704308"/>
              <a:gd name="connsiteX7" fmla="*/ 249590 w 1704308"/>
              <a:gd name="connsiteY7" fmla="*/ 1454719 h 1704308"/>
              <a:gd name="connsiteX8" fmla="*/ 0 w 1704308"/>
              <a:gd name="connsiteY8" fmla="*/ 852155 h 1704308"/>
              <a:gd name="connsiteX9" fmla="*/ 0 w 1704308"/>
              <a:gd name="connsiteY9" fmla="*/ 852154 h 170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4308" h="1704308">
                <a:moveTo>
                  <a:pt x="0" y="852154"/>
                </a:moveTo>
                <a:cubicBezTo>
                  <a:pt x="0" y="626149"/>
                  <a:pt x="89781" y="409400"/>
                  <a:pt x="249591" y="249590"/>
                </a:cubicBezTo>
                <a:cubicBezTo>
                  <a:pt x="409401" y="89780"/>
                  <a:pt x="626150" y="0"/>
                  <a:pt x="852155" y="1"/>
                </a:cubicBezTo>
                <a:cubicBezTo>
                  <a:pt x="1078160" y="1"/>
                  <a:pt x="1294909" y="89782"/>
                  <a:pt x="1454719" y="249592"/>
                </a:cubicBezTo>
                <a:cubicBezTo>
                  <a:pt x="1614529" y="409402"/>
                  <a:pt x="1704309" y="626151"/>
                  <a:pt x="1704308" y="852156"/>
                </a:cubicBezTo>
                <a:cubicBezTo>
                  <a:pt x="1704308" y="1078161"/>
                  <a:pt x="1614528" y="1294910"/>
                  <a:pt x="1454718" y="1454720"/>
                </a:cubicBezTo>
                <a:cubicBezTo>
                  <a:pt x="1294908" y="1614530"/>
                  <a:pt x="1078159" y="1704310"/>
                  <a:pt x="852154" y="1704310"/>
                </a:cubicBezTo>
                <a:cubicBezTo>
                  <a:pt x="626149" y="1704310"/>
                  <a:pt x="409400" y="1614529"/>
                  <a:pt x="249590" y="1454719"/>
                </a:cubicBezTo>
                <a:cubicBezTo>
                  <a:pt x="89780" y="1294909"/>
                  <a:pt x="0" y="1078160"/>
                  <a:pt x="0" y="852155"/>
                </a:cubicBezTo>
                <a:lnTo>
                  <a:pt x="0" y="85215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49590" tIns="249590" rIns="249590" bIns="249590" numCol="1" spcCol="1270" anchor="ctr" anchorCtr="0">
            <a:noAutofit/>
          </a:bodyPr>
          <a:lstStyle/>
          <a:p>
            <a:pPr lvl="0" algn="ctr" defTabSz="1022350" rtl="1">
              <a:lnSpc>
                <a:spcPct val="90000"/>
              </a:lnSpc>
              <a:spcBef>
                <a:spcPct val="0"/>
              </a:spcBef>
              <a:spcAft>
                <a:spcPct val="35000"/>
              </a:spcAft>
            </a:pPr>
            <a:r>
              <a:rPr lang="fa-IR" sz="2300" kern="1200" dirty="0" smtClean="0"/>
              <a:t>حصیربافت ایرانی</a:t>
            </a:r>
            <a:endParaRPr lang="fa-IR" sz="2300" kern="1200" dirty="0"/>
          </a:p>
        </p:txBody>
      </p:sp>
      <p:sp>
        <p:nvSpPr>
          <p:cNvPr id="10" name="Rectangle 9"/>
          <p:cNvSpPr/>
          <p:nvPr/>
        </p:nvSpPr>
        <p:spPr>
          <a:xfrm>
            <a:off x="6128738" y="1431381"/>
            <a:ext cx="2556463" cy="1705161"/>
          </a:xfrm>
          <a:prstGeom prst="rect">
            <a:avLst/>
          </a:prstGeom>
          <a:blipFill rotWithShape="0">
            <a:blip r:embed="rId4" cstate="print"/>
            <a:stretch>
              <a:fillRect/>
            </a:stretch>
          </a:blipFill>
          <a:scene3d>
            <a:camera prst="orthographicFront"/>
            <a:lightRig rig="flat" dir="t"/>
          </a:scene3d>
          <a:sp3d z="-190500" extrusionH="12700" prstMaterial="plastic">
            <a:bevelT w="50800" h="50800"/>
          </a:sp3d>
        </p:spPr>
        <p:style>
          <a:lnRef idx="1">
            <a:schemeClr val="accent3">
              <a:tint val="40000"/>
              <a:alpha val="90000"/>
              <a:hueOff val="0"/>
              <a:satOff val="0"/>
              <a:lumOff val="0"/>
              <a:alphaOff val="0"/>
            </a:schemeClr>
          </a:lnRef>
          <a:fillRef idx="1">
            <a:scrgbClr r="0" g="0" b="0"/>
          </a:fillRef>
          <a:effectRef idx="2">
            <a:schemeClr val="accent3">
              <a:tint val="40000"/>
              <a:alpha val="9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4765290" y="749657"/>
            <a:ext cx="1704308" cy="1704308"/>
          </a:xfrm>
          <a:custGeom>
            <a:avLst/>
            <a:gdLst>
              <a:gd name="connsiteX0" fmla="*/ 0 w 1704308"/>
              <a:gd name="connsiteY0" fmla="*/ 852154 h 1704308"/>
              <a:gd name="connsiteX1" fmla="*/ 249591 w 1704308"/>
              <a:gd name="connsiteY1" fmla="*/ 249590 h 1704308"/>
              <a:gd name="connsiteX2" fmla="*/ 852155 w 1704308"/>
              <a:gd name="connsiteY2" fmla="*/ 1 h 1704308"/>
              <a:gd name="connsiteX3" fmla="*/ 1454719 w 1704308"/>
              <a:gd name="connsiteY3" fmla="*/ 249592 h 1704308"/>
              <a:gd name="connsiteX4" fmla="*/ 1704308 w 1704308"/>
              <a:gd name="connsiteY4" fmla="*/ 852156 h 1704308"/>
              <a:gd name="connsiteX5" fmla="*/ 1454718 w 1704308"/>
              <a:gd name="connsiteY5" fmla="*/ 1454720 h 1704308"/>
              <a:gd name="connsiteX6" fmla="*/ 852154 w 1704308"/>
              <a:gd name="connsiteY6" fmla="*/ 1704310 h 1704308"/>
              <a:gd name="connsiteX7" fmla="*/ 249590 w 1704308"/>
              <a:gd name="connsiteY7" fmla="*/ 1454719 h 1704308"/>
              <a:gd name="connsiteX8" fmla="*/ 0 w 1704308"/>
              <a:gd name="connsiteY8" fmla="*/ 852155 h 1704308"/>
              <a:gd name="connsiteX9" fmla="*/ 0 w 1704308"/>
              <a:gd name="connsiteY9" fmla="*/ 852154 h 170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4308" h="1704308">
                <a:moveTo>
                  <a:pt x="0" y="852154"/>
                </a:moveTo>
                <a:cubicBezTo>
                  <a:pt x="0" y="626149"/>
                  <a:pt x="89781" y="409400"/>
                  <a:pt x="249591" y="249590"/>
                </a:cubicBezTo>
                <a:cubicBezTo>
                  <a:pt x="409401" y="89780"/>
                  <a:pt x="626150" y="0"/>
                  <a:pt x="852155" y="1"/>
                </a:cubicBezTo>
                <a:cubicBezTo>
                  <a:pt x="1078160" y="1"/>
                  <a:pt x="1294909" y="89782"/>
                  <a:pt x="1454719" y="249592"/>
                </a:cubicBezTo>
                <a:cubicBezTo>
                  <a:pt x="1614529" y="409402"/>
                  <a:pt x="1704309" y="626151"/>
                  <a:pt x="1704308" y="852156"/>
                </a:cubicBezTo>
                <a:cubicBezTo>
                  <a:pt x="1704308" y="1078161"/>
                  <a:pt x="1614528" y="1294910"/>
                  <a:pt x="1454718" y="1454720"/>
                </a:cubicBezTo>
                <a:cubicBezTo>
                  <a:pt x="1294908" y="1614530"/>
                  <a:pt x="1078159" y="1704310"/>
                  <a:pt x="852154" y="1704310"/>
                </a:cubicBezTo>
                <a:cubicBezTo>
                  <a:pt x="626149" y="1704310"/>
                  <a:pt x="409400" y="1614529"/>
                  <a:pt x="249590" y="1454719"/>
                </a:cubicBezTo>
                <a:cubicBezTo>
                  <a:pt x="89780" y="1294909"/>
                  <a:pt x="0" y="1078160"/>
                  <a:pt x="0" y="852155"/>
                </a:cubicBezTo>
                <a:lnTo>
                  <a:pt x="0" y="85215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49590" tIns="249590" rIns="249590" bIns="249590" numCol="1" spcCol="1270" anchor="ctr" anchorCtr="0">
            <a:noAutofit/>
          </a:bodyPr>
          <a:lstStyle/>
          <a:p>
            <a:pPr lvl="0" algn="ctr" defTabSz="1022350" rtl="1">
              <a:lnSpc>
                <a:spcPct val="90000"/>
              </a:lnSpc>
              <a:spcBef>
                <a:spcPct val="0"/>
              </a:spcBef>
              <a:spcAft>
                <a:spcPct val="35000"/>
              </a:spcAft>
            </a:pPr>
            <a:r>
              <a:rPr lang="fa-IR" sz="2300" kern="1200" dirty="0" smtClean="0"/>
              <a:t>حصیربافت چینی</a:t>
            </a:r>
            <a:endParaRPr lang="fa-IR" sz="2300" kern="1200" dirty="0"/>
          </a:p>
        </p:txBody>
      </p:sp>
      <p:sp>
        <p:nvSpPr>
          <p:cNvPr id="6" name="TextBox 5"/>
          <p:cNvSpPr txBox="1"/>
          <p:nvPr/>
        </p:nvSpPr>
        <p:spPr>
          <a:xfrm>
            <a:off x="533400" y="3352800"/>
            <a:ext cx="8077200" cy="1785104"/>
          </a:xfrm>
          <a:prstGeom prst="rect">
            <a:avLst/>
          </a:prstGeom>
          <a:gradFill>
            <a:gsLst>
              <a:gs pos="0">
                <a:schemeClr val="accent3">
                  <a:lumMod val="40000"/>
                  <a:lumOff val="60000"/>
                </a:schemeClr>
              </a:gs>
              <a:gs pos="60000">
                <a:schemeClr val="dk1">
                  <a:shade val="95000"/>
                  <a:satMod val="150000"/>
                </a:schemeClr>
              </a:gs>
              <a:gs pos="100000">
                <a:schemeClr val="dk1">
                  <a:tint val="87000"/>
                  <a:satMod val="250000"/>
                </a:schemeClr>
              </a:gs>
            </a:gsLst>
            <a:lin ang="16200000" scaled="0"/>
          </a:gradFill>
        </p:spPr>
        <p:style>
          <a:lnRef idx="0">
            <a:schemeClr val="dk1"/>
          </a:lnRef>
          <a:fillRef idx="3">
            <a:schemeClr val="dk1"/>
          </a:fillRef>
          <a:effectRef idx="3">
            <a:schemeClr val="dk1"/>
          </a:effectRef>
          <a:fontRef idx="minor">
            <a:schemeClr val="lt1"/>
          </a:fontRef>
        </p:style>
        <p:txBody>
          <a:bodyPr wrap="square" rtlCol="1">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1"/>
            <a:r>
              <a:rPr lang="fa-IR" sz="2000" b="1" cap="all" dirty="0" smtClean="0">
                <a:ln/>
                <a:solidFill>
                  <a:srgbClr val="FFFF00"/>
                </a:solidFill>
                <a:effectLst>
                  <a:reflection blurRad="10000" stA="55000" endPos="48000" dist="500" dir="5400000" sy="-100000" algn="bl" rotWithShape="0"/>
                </a:effectLst>
                <a:cs typeface="B Mitra" pitchFamily="2" charset="-78"/>
              </a:rPr>
              <a:t>دکتر محمدی (عضو شورای اسلامی شهر اصفهان) انتقاد کرد: </a:t>
            </a:r>
            <a:endParaRPr lang="fa-IR" sz="2000" b="1" cap="all" dirty="0" smtClean="0">
              <a:ln/>
              <a:solidFill>
                <a:schemeClr val="accent1"/>
              </a:solidFill>
              <a:effectLst>
                <a:reflection blurRad="10000" stA="55000" endPos="48000" dist="500" dir="5400000" sy="-100000" algn="bl" rotWithShape="0"/>
              </a:effectLst>
              <a:cs typeface="B Mitra" pitchFamily="2" charset="-78"/>
            </a:endParaRPr>
          </a:p>
          <a:p>
            <a:pPr algn="justLow" rtl="1"/>
            <a:endParaRPr lang="fa-IR" b="1" cap="all" dirty="0" smtClean="0">
              <a:ln/>
              <a:solidFill>
                <a:schemeClr val="bg1"/>
              </a:solidFill>
              <a:effectLst>
                <a:reflection blurRad="10000" stA="55000" endPos="48000" dist="500" dir="5400000" sy="-100000" algn="bl" rotWithShape="0"/>
              </a:effectLst>
              <a:cs typeface="B Mitra" pitchFamily="2" charset="-78"/>
            </a:endParaRPr>
          </a:p>
          <a:p>
            <a:pPr algn="justLow" rtl="1"/>
            <a:r>
              <a:rPr lang="fa-IR" b="1" cap="all" dirty="0" smtClean="0">
                <a:ln/>
                <a:solidFill>
                  <a:schemeClr val="bg1"/>
                </a:solidFill>
                <a:effectLst>
                  <a:reflection blurRad="10000" stA="55000" endPos="48000" dist="500" dir="5400000" sy="-100000" algn="bl" rotWithShape="0"/>
                </a:effectLst>
                <a:cs typeface="B Mitra" pitchFamily="2" charset="-78"/>
              </a:rPr>
              <a:t>ميدان امام(ره) اصفهان به ویترین صنايع دستي چيني وکشورهای دیگر تبديل شده است و با ادامه این روند تا 5 سال آینده دیگر اثری از صنایع دستی باقی نخواهد ماند. </a:t>
            </a:r>
            <a:endParaRPr lang="en-US" b="1" cap="all" dirty="0" smtClean="0">
              <a:ln/>
              <a:solidFill>
                <a:schemeClr val="bg1"/>
              </a:solidFill>
              <a:effectLst>
                <a:reflection blurRad="10000" stA="55000" endPos="48000" dist="500" dir="5400000" sy="-100000" algn="bl" rotWithShape="0"/>
              </a:effectLst>
              <a:cs typeface="B Mitra" pitchFamily="2" charset="-78"/>
            </a:endParaRPr>
          </a:p>
          <a:p>
            <a:pPr rtl="1"/>
            <a:r>
              <a:rPr lang="fa-IR" dirty="0" smtClean="0">
                <a:ln w="18415" cmpd="sng">
                  <a:solidFill>
                    <a:srgbClr val="FFFFFF"/>
                  </a:solidFill>
                  <a:prstDash val="solid"/>
                </a:ln>
                <a:solidFill>
                  <a:srgbClr val="FFFFFF"/>
                </a:solidFill>
                <a:cs typeface="B Mitra" pitchFamily="2" charset="-78"/>
              </a:rPr>
              <a:t>خبرگزاری ایلنا- 21 آذر 1388</a:t>
            </a:r>
            <a:endParaRPr lang="en-US" dirty="0" smtClean="0">
              <a:ln w="18415" cmpd="sng">
                <a:solidFill>
                  <a:srgbClr val="FFFFFF"/>
                </a:solidFill>
                <a:prstDash val="solid"/>
              </a:ln>
              <a:solidFill>
                <a:srgbClr val="FFFFFF"/>
              </a:solidFill>
              <a:cs typeface="B Mitra" pitchFamily="2" charset="-78"/>
            </a:endParaRPr>
          </a:p>
          <a:p>
            <a:pPr algn="justLow"/>
            <a:endParaRPr lang="fa-IR" b="1" cap="all" dirty="0">
              <a:ln/>
              <a:solidFill>
                <a:schemeClr val="accent1"/>
              </a:solidFill>
              <a:effectLst>
                <a:reflection blurRad="10000" stA="55000" endPos="48000" dist="500" dir="5400000" sy="-100000" algn="bl" rotWithShape="0"/>
              </a:effectLst>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800" decel="100000"/>
                                        <p:tgtEl>
                                          <p:spTgt spid="9"/>
                                        </p:tgtEl>
                                      </p:cBhvr>
                                    </p:animEffect>
                                    <p:anim calcmode="lin" valueType="num">
                                      <p:cBhvr>
                                        <p:cTn id="16" dur="800" decel="100000" fill="hold"/>
                                        <p:tgtEl>
                                          <p:spTgt spid="9"/>
                                        </p:tgtEl>
                                        <p:attrNameLst>
                                          <p:attrName>style.rotation</p:attrName>
                                        </p:attrNameLst>
                                      </p:cBhvr>
                                      <p:tavLst>
                                        <p:tav tm="0">
                                          <p:val>
                                            <p:fltVal val="-90"/>
                                          </p:val>
                                        </p:tav>
                                        <p:tav tm="100000">
                                          <p:val>
                                            <p:fltVal val="0"/>
                                          </p:val>
                                        </p:tav>
                                      </p:tavLst>
                                    </p:anim>
                                    <p:anim calcmode="lin" valueType="num">
                                      <p:cBhvr>
                                        <p:cTn id="17" dur="800" decel="100000" fill="hold"/>
                                        <p:tgtEl>
                                          <p:spTgt spid="9"/>
                                        </p:tgtEl>
                                        <p:attrNameLst>
                                          <p:attrName>ppt_x</p:attrName>
                                        </p:attrNameLst>
                                      </p:cBhvr>
                                      <p:tavLst>
                                        <p:tav tm="0">
                                          <p:val>
                                            <p:strVal val="#ppt_x+0.4"/>
                                          </p:val>
                                        </p:tav>
                                        <p:tav tm="100000">
                                          <p:val>
                                            <p:strVal val="#ppt_x-0.05"/>
                                          </p:val>
                                        </p:tav>
                                      </p:tavLst>
                                    </p:anim>
                                    <p:anim calcmode="lin" valueType="num">
                                      <p:cBhvr>
                                        <p:cTn id="18" dur="800" decel="100000" fill="hold"/>
                                        <p:tgtEl>
                                          <p:spTgt spid="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55"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0.7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par>
                                <p:cTn id="27" presetID="55"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strVal val="#ppt_w*0.70"/>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Effect transition="in" filter="fade">
                                      <p:cBhvr>
                                        <p:cTn id="31" dur="1000"/>
                                        <p:tgtEl>
                                          <p:spTgt spid="8"/>
                                        </p:tgtEl>
                                      </p:cBhvr>
                                    </p:animEffect>
                                  </p:childTnLst>
                                </p:cTn>
                              </p:par>
                            </p:childTnLst>
                          </p:cTn>
                        </p:par>
                        <p:par>
                          <p:cTn id="32" fill="hold">
                            <p:stCondLst>
                              <p:cond delay="2000"/>
                            </p:stCondLst>
                            <p:childTnLst>
                              <p:par>
                                <p:cTn id="33" presetID="37"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900" decel="100000" fill="hold"/>
                                        <p:tgtEl>
                                          <p:spTgt spid="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ارز ارزان و تبدیل سازندگان به مونتاژکاران</a:t>
            </a:r>
            <a:endParaRPr lang="fa-IR" dirty="0"/>
          </a:p>
        </p:txBody>
      </p:sp>
      <p:sp>
        <p:nvSpPr>
          <p:cNvPr id="7" name="Freeform 6"/>
          <p:cNvSpPr/>
          <p:nvPr/>
        </p:nvSpPr>
        <p:spPr>
          <a:xfrm>
            <a:off x="502920" y="647927"/>
            <a:ext cx="6792620" cy="1555199"/>
          </a:xfrm>
          <a:custGeom>
            <a:avLst/>
            <a:gdLst>
              <a:gd name="connsiteX0" fmla="*/ 0 w 6792620"/>
              <a:gd name="connsiteY0" fmla="*/ 155520 h 1555199"/>
              <a:gd name="connsiteX1" fmla="*/ 45551 w 6792620"/>
              <a:gd name="connsiteY1" fmla="*/ 45551 h 1555199"/>
              <a:gd name="connsiteX2" fmla="*/ 155520 w 6792620"/>
              <a:gd name="connsiteY2" fmla="*/ 0 h 1555199"/>
              <a:gd name="connsiteX3" fmla="*/ 6637100 w 6792620"/>
              <a:gd name="connsiteY3" fmla="*/ 0 h 1555199"/>
              <a:gd name="connsiteX4" fmla="*/ 6747069 w 6792620"/>
              <a:gd name="connsiteY4" fmla="*/ 45551 h 1555199"/>
              <a:gd name="connsiteX5" fmla="*/ 6792620 w 6792620"/>
              <a:gd name="connsiteY5" fmla="*/ 155520 h 1555199"/>
              <a:gd name="connsiteX6" fmla="*/ 6792620 w 6792620"/>
              <a:gd name="connsiteY6" fmla="*/ 1399679 h 1555199"/>
              <a:gd name="connsiteX7" fmla="*/ 6747069 w 6792620"/>
              <a:gd name="connsiteY7" fmla="*/ 1509648 h 1555199"/>
              <a:gd name="connsiteX8" fmla="*/ 6637100 w 6792620"/>
              <a:gd name="connsiteY8" fmla="*/ 1555199 h 1555199"/>
              <a:gd name="connsiteX9" fmla="*/ 155520 w 6792620"/>
              <a:gd name="connsiteY9" fmla="*/ 1555199 h 1555199"/>
              <a:gd name="connsiteX10" fmla="*/ 45551 w 6792620"/>
              <a:gd name="connsiteY10" fmla="*/ 1509648 h 1555199"/>
              <a:gd name="connsiteX11" fmla="*/ 0 w 6792620"/>
              <a:gd name="connsiteY11" fmla="*/ 1399679 h 1555199"/>
              <a:gd name="connsiteX12" fmla="*/ 0 w 6792620"/>
              <a:gd name="connsiteY12" fmla="*/ 155520 h 155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92620" h="1555199">
                <a:moveTo>
                  <a:pt x="0" y="155520"/>
                </a:moveTo>
                <a:cubicBezTo>
                  <a:pt x="0" y="114274"/>
                  <a:pt x="16385" y="74716"/>
                  <a:pt x="45551" y="45551"/>
                </a:cubicBezTo>
                <a:cubicBezTo>
                  <a:pt x="74717" y="16385"/>
                  <a:pt x="114274" y="0"/>
                  <a:pt x="155520" y="0"/>
                </a:cubicBezTo>
                <a:lnTo>
                  <a:pt x="6637100" y="0"/>
                </a:lnTo>
                <a:cubicBezTo>
                  <a:pt x="6678346" y="0"/>
                  <a:pt x="6717904" y="16385"/>
                  <a:pt x="6747069" y="45551"/>
                </a:cubicBezTo>
                <a:cubicBezTo>
                  <a:pt x="6776235" y="74717"/>
                  <a:pt x="6792620" y="114274"/>
                  <a:pt x="6792620" y="155520"/>
                </a:cubicBezTo>
                <a:lnTo>
                  <a:pt x="6792620" y="1399679"/>
                </a:lnTo>
                <a:cubicBezTo>
                  <a:pt x="6792620" y="1440925"/>
                  <a:pt x="6776235" y="1480483"/>
                  <a:pt x="6747069" y="1509648"/>
                </a:cubicBezTo>
                <a:cubicBezTo>
                  <a:pt x="6717903" y="1538814"/>
                  <a:pt x="6678346" y="1555199"/>
                  <a:pt x="6637100" y="1555199"/>
                </a:cubicBezTo>
                <a:lnTo>
                  <a:pt x="155520" y="1555199"/>
                </a:lnTo>
                <a:cubicBezTo>
                  <a:pt x="114274" y="1555199"/>
                  <a:pt x="74716" y="1538814"/>
                  <a:pt x="45551" y="1509648"/>
                </a:cubicBezTo>
                <a:cubicBezTo>
                  <a:pt x="16385" y="1480482"/>
                  <a:pt x="0" y="1440925"/>
                  <a:pt x="0" y="1399679"/>
                </a:cubicBezTo>
                <a:lnTo>
                  <a:pt x="0" y="15552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56032" tIns="256032" rIns="256032" bIns="655559" numCol="1" spcCol="1270" anchor="t" anchorCtr="0">
            <a:noAutofit/>
          </a:bodyPr>
          <a:lstStyle/>
          <a:p>
            <a:pPr lvl="0" algn="r" defTabSz="1600200" rtl="1">
              <a:lnSpc>
                <a:spcPct val="110000"/>
              </a:lnSpc>
              <a:spcBef>
                <a:spcPct val="0"/>
              </a:spcBef>
              <a:spcAft>
                <a:spcPct val="35000"/>
              </a:spcAft>
            </a:pPr>
            <a:r>
              <a:rPr lang="fa-IR" sz="3600" kern="1200" dirty="0" smtClean="0">
                <a:cs typeface="B Mitra" pitchFamily="2" charset="-78"/>
              </a:rPr>
              <a:t>پویا دبیری مهر (رئیس خانۀ صنعت و معدن کشور)</a:t>
            </a:r>
            <a:endParaRPr lang="en-US" sz="3600" kern="1200" dirty="0">
              <a:cs typeface="B Mitra" pitchFamily="2" charset="-78"/>
            </a:endParaRPr>
          </a:p>
        </p:txBody>
      </p:sp>
      <p:sp>
        <p:nvSpPr>
          <p:cNvPr id="8" name="Freeform 7"/>
          <p:cNvSpPr/>
          <p:nvPr/>
        </p:nvSpPr>
        <p:spPr>
          <a:xfrm>
            <a:off x="1894179" y="1684728"/>
            <a:ext cx="6792620" cy="2916000"/>
          </a:xfrm>
          <a:custGeom>
            <a:avLst/>
            <a:gdLst>
              <a:gd name="connsiteX0" fmla="*/ 0 w 6792620"/>
              <a:gd name="connsiteY0" fmla="*/ 291600 h 2916000"/>
              <a:gd name="connsiteX1" fmla="*/ 85408 w 6792620"/>
              <a:gd name="connsiteY1" fmla="*/ 85408 h 2916000"/>
              <a:gd name="connsiteX2" fmla="*/ 291601 w 6792620"/>
              <a:gd name="connsiteY2" fmla="*/ 1 h 2916000"/>
              <a:gd name="connsiteX3" fmla="*/ 6501020 w 6792620"/>
              <a:gd name="connsiteY3" fmla="*/ 0 h 2916000"/>
              <a:gd name="connsiteX4" fmla="*/ 6707212 w 6792620"/>
              <a:gd name="connsiteY4" fmla="*/ 85408 h 2916000"/>
              <a:gd name="connsiteX5" fmla="*/ 6792619 w 6792620"/>
              <a:gd name="connsiteY5" fmla="*/ 291601 h 2916000"/>
              <a:gd name="connsiteX6" fmla="*/ 6792620 w 6792620"/>
              <a:gd name="connsiteY6" fmla="*/ 2624400 h 2916000"/>
              <a:gd name="connsiteX7" fmla="*/ 6707212 w 6792620"/>
              <a:gd name="connsiteY7" fmla="*/ 2830592 h 2916000"/>
              <a:gd name="connsiteX8" fmla="*/ 6501020 w 6792620"/>
              <a:gd name="connsiteY8" fmla="*/ 2916000 h 2916000"/>
              <a:gd name="connsiteX9" fmla="*/ 291600 w 6792620"/>
              <a:gd name="connsiteY9" fmla="*/ 2916000 h 2916000"/>
              <a:gd name="connsiteX10" fmla="*/ 85408 w 6792620"/>
              <a:gd name="connsiteY10" fmla="*/ 2830592 h 2916000"/>
              <a:gd name="connsiteX11" fmla="*/ 1 w 6792620"/>
              <a:gd name="connsiteY11" fmla="*/ 2624400 h 2916000"/>
              <a:gd name="connsiteX12" fmla="*/ 0 w 6792620"/>
              <a:gd name="connsiteY12" fmla="*/ 291600 h 29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92620" h="2916000">
                <a:moveTo>
                  <a:pt x="0" y="291600"/>
                </a:moveTo>
                <a:cubicBezTo>
                  <a:pt x="0" y="214263"/>
                  <a:pt x="30722" y="140093"/>
                  <a:pt x="85408" y="85408"/>
                </a:cubicBezTo>
                <a:cubicBezTo>
                  <a:pt x="140094" y="30722"/>
                  <a:pt x="214263" y="1"/>
                  <a:pt x="291601" y="1"/>
                </a:cubicBezTo>
                <a:lnTo>
                  <a:pt x="6501020" y="0"/>
                </a:lnTo>
                <a:cubicBezTo>
                  <a:pt x="6578357" y="0"/>
                  <a:pt x="6652527" y="30722"/>
                  <a:pt x="6707212" y="85408"/>
                </a:cubicBezTo>
                <a:cubicBezTo>
                  <a:pt x="6761898" y="140094"/>
                  <a:pt x="6792619" y="214263"/>
                  <a:pt x="6792619" y="291601"/>
                </a:cubicBezTo>
                <a:cubicBezTo>
                  <a:pt x="6792619" y="1069201"/>
                  <a:pt x="6792620" y="1846800"/>
                  <a:pt x="6792620" y="2624400"/>
                </a:cubicBezTo>
                <a:cubicBezTo>
                  <a:pt x="6792620" y="2701737"/>
                  <a:pt x="6761898" y="2775907"/>
                  <a:pt x="6707212" y="2830592"/>
                </a:cubicBezTo>
                <a:cubicBezTo>
                  <a:pt x="6652526" y="2885278"/>
                  <a:pt x="6578357" y="2916000"/>
                  <a:pt x="6501020" y="2916000"/>
                </a:cubicBezTo>
                <a:lnTo>
                  <a:pt x="291600" y="2916000"/>
                </a:lnTo>
                <a:cubicBezTo>
                  <a:pt x="214263" y="2916000"/>
                  <a:pt x="140093" y="2885278"/>
                  <a:pt x="85408" y="2830592"/>
                </a:cubicBezTo>
                <a:cubicBezTo>
                  <a:pt x="30722" y="2775906"/>
                  <a:pt x="0" y="2701737"/>
                  <a:pt x="1" y="2624400"/>
                </a:cubicBezTo>
                <a:cubicBezTo>
                  <a:pt x="1" y="1846800"/>
                  <a:pt x="0" y="1069200"/>
                  <a:pt x="0" y="291600"/>
                </a:cubicBez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5879" tIns="305879" rIns="305879" bIns="305879" numCol="1" spcCol="1270" anchor="t" anchorCtr="0">
            <a:noAutofit/>
          </a:bodyPr>
          <a:lstStyle/>
          <a:p>
            <a:pPr marL="285750" lvl="1" indent="-285750" algn="r" defTabSz="1377950" rtl="1">
              <a:lnSpc>
                <a:spcPct val="110000"/>
              </a:lnSpc>
              <a:spcBef>
                <a:spcPct val="0"/>
              </a:spcBef>
              <a:spcAft>
                <a:spcPct val="15000"/>
              </a:spcAft>
              <a:buFontTx/>
              <a:buChar char="••"/>
            </a:pPr>
            <a:r>
              <a:rPr lang="fa-IR" sz="3100" kern="1200" dirty="0" smtClean="0">
                <a:cs typeface="B Mitra" pitchFamily="2" charset="-78"/>
              </a:rPr>
              <a:t>تولید آنقدر برای تولیدکننده گران شده است که دیگر صرف نمی کند یک کالا در داخل از صفر تولید شود، به همین دلیل هم تولیدکنندگان به نوعی </a:t>
            </a:r>
            <a:r>
              <a:rPr lang="fa-IR" sz="3100" dirty="0" smtClean="0">
                <a:cs typeface="B Mitra" pitchFamily="2" charset="-78"/>
              </a:rPr>
              <a:t>شده‌اند </a:t>
            </a:r>
            <a:r>
              <a:rPr lang="fa-IR" sz="3100" kern="1200" dirty="0" smtClean="0">
                <a:cs typeface="B Mitra" pitchFamily="2" charset="-78"/>
              </a:rPr>
              <a:t>مونتاژ کننده تا تولید کننده.                                                                         </a:t>
            </a:r>
            <a:r>
              <a:rPr lang="fa-IR" sz="1600" b="1" kern="1200" dirty="0" smtClean="0">
                <a:cs typeface="B Mitra" pitchFamily="2" charset="-78"/>
              </a:rPr>
              <a:t>خبرگزاری آن‌لاین- 15 آذر 1388</a:t>
            </a:r>
            <a:endParaRPr lang="en-US" sz="1600" b="1" kern="12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t>تعدیل اقتصادی در مصر</a:t>
            </a:r>
            <a:endParaRPr lang="fa-IR" dirty="0"/>
          </a:p>
        </p:txBody>
      </p:sp>
      <p:sp>
        <p:nvSpPr>
          <p:cNvPr id="3" name="Subtitle 2"/>
          <p:cNvSpPr>
            <a:spLocks noGrp="1"/>
          </p:cNvSpPr>
          <p:nvPr>
            <p:ph type="subTitle" idx="1"/>
          </p:nvPr>
        </p:nvSpPr>
        <p:spPr/>
        <p:txBody>
          <a:bodyPr/>
          <a:lstStyle/>
          <a:p>
            <a:endParaRPr lang="fa-I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تعدیل اقتصادی در مصر (</a:t>
            </a:r>
            <a:r>
              <a:rPr lang="en-US" dirty="0" smtClean="0"/>
              <a:t>I</a:t>
            </a:r>
            <a:r>
              <a:rPr lang="fa-IR" dirty="0" smtClean="0"/>
              <a:t>)</a:t>
            </a:r>
            <a:endParaRPr lang="fa-IR" dirty="0"/>
          </a:p>
        </p:txBody>
      </p:sp>
      <p:graphicFrame>
        <p:nvGraphicFramePr>
          <p:cNvPr id="6" name="Content Placeholder 5"/>
          <p:cNvGraphicFramePr>
            <a:graphicFrameLocks noGrp="1"/>
          </p:cNvGraphicFramePr>
          <p:nvPr>
            <p:ph idx="1"/>
          </p:nvPr>
        </p:nvGraphicFramePr>
        <p:xfrm>
          <a:off x="502920" y="536448"/>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مهم‌ترین اهداف تعدیل اقتصادی</a:t>
            </a:r>
            <a:endParaRPr lang="fa-IR" dirty="0"/>
          </a:p>
        </p:txBody>
      </p:sp>
      <p:sp>
        <p:nvSpPr>
          <p:cNvPr id="6" name="Freeform 5"/>
          <p:cNvSpPr/>
          <p:nvPr/>
        </p:nvSpPr>
        <p:spPr>
          <a:xfrm>
            <a:off x="2500884" y="530352"/>
            <a:ext cx="4187951" cy="4187951"/>
          </a:xfrm>
          <a:custGeom>
            <a:avLst/>
            <a:gdLst>
              <a:gd name="connsiteX0" fmla="*/ 0 w 4187951"/>
              <a:gd name="connsiteY0" fmla="*/ 2093976 h 4187951"/>
              <a:gd name="connsiteX1" fmla="*/ 613314 w 4187951"/>
              <a:gd name="connsiteY1" fmla="*/ 613312 h 4187951"/>
              <a:gd name="connsiteX2" fmla="*/ 2093980 w 4187951"/>
              <a:gd name="connsiteY2" fmla="*/ 3 h 4187951"/>
              <a:gd name="connsiteX3" fmla="*/ 3574644 w 4187951"/>
              <a:gd name="connsiteY3" fmla="*/ 613317 h 4187951"/>
              <a:gd name="connsiteX4" fmla="*/ 4187953 w 4187951"/>
              <a:gd name="connsiteY4" fmla="*/ 2093983 h 4187951"/>
              <a:gd name="connsiteX5" fmla="*/ 3574641 w 4187951"/>
              <a:gd name="connsiteY5" fmla="*/ 3574648 h 4187951"/>
              <a:gd name="connsiteX6" fmla="*/ 2093976 w 4187951"/>
              <a:gd name="connsiteY6" fmla="*/ 4187959 h 4187951"/>
              <a:gd name="connsiteX7" fmla="*/ 613311 w 4187951"/>
              <a:gd name="connsiteY7" fmla="*/ 3574646 h 4187951"/>
              <a:gd name="connsiteX8" fmla="*/ 1 w 4187951"/>
              <a:gd name="connsiteY8" fmla="*/ 2093980 h 4187951"/>
              <a:gd name="connsiteX9" fmla="*/ 0 w 4187951"/>
              <a:gd name="connsiteY9" fmla="*/ 2093976 h 418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7951" h="4187951">
                <a:moveTo>
                  <a:pt x="0" y="2093976"/>
                </a:moveTo>
                <a:cubicBezTo>
                  <a:pt x="1" y="1538619"/>
                  <a:pt x="220616" y="1006008"/>
                  <a:pt x="613314" y="613312"/>
                </a:cubicBezTo>
                <a:cubicBezTo>
                  <a:pt x="1006011" y="220616"/>
                  <a:pt x="1538623" y="2"/>
                  <a:pt x="2093980" y="3"/>
                </a:cubicBezTo>
                <a:cubicBezTo>
                  <a:pt x="2649337" y="4"/>
                  <a:pt x="3181948" y="220619"/>
                  <a:pt x="3574644" y="613317"/>
                </a:cubicBezTo>
                <a:cubicBezTo>
                  <a:pt x="3967340" y="1006014"/>
                  <a:pt x="4187954" y="1538626"/>
                  <a:pt x="4187953" y="2093983"/>
                </a:cubicBezTo>
                <a:cubicBezTo>
                  <a:pt x="4187953" y="2649340"/>
                  <a:pt x="3967338" y="3181951"/>
                  <a:pt x="3574641" y="3574648"/>
                </a:cubicBezTo>
                <a:cubicBezTo>
                  <a:pt x="3181944" y="3967345"/>
                  <a:pt x="2649333" y="4187959"/>
                  <a:pt x="2093976" y="4187959"/>
                </a:cubicBezTo>
                <a:cubicBezTo>
                  <a:pt x="1538619" y="4187959"/>
                  <a:pt x="1006008" y="3967344"/>
                  <a:pt x="613311" y="3574646"/>
                </a:cubicBezTo>
                <a:cubicBezTo>
                  <a:pt x="220615" y="3181949"/>
                  <a:pt x="0" y="2649337"/>
                  <a:pt x="1" y="2093980"/>
                </a:cubicBezTo>
                <a:cubicBezTo>
                  <a:pt x="1" y="2093979"/>
                  <a:pt x="0" y="2093977"/>
                  <a:pt x="0" y="2093976"/>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129766" tIns="449224" rIns="1129767" bIns="3297032" numCol="1" spcCol="1270" anchor="ctr" anchorCtr="0">
            <a:noAutofit/>
          </a:bodyPr>
          <a:lstStyle/>
          <a:p>
            <a:pPr lvl="0" algn="ctr" defTabSz="844550" rtl="1">
              <a:lnSpc>
                <a:spcPct val="90000"/>
              </a:lnSpc>
              <a:spcBef>
                <a:spcPct val="0"/>
              </a:spcBef>
              <a:spcAft>
                <a:spcPct val="35000"/>
              </a:spcAft>
            </a:pPr>
            <a:r>
              <a:rPr lang="fa-IR" sz="1900" kern="1200" dirty="0" smtClean="0"/>
              <a:t>تكیه بر مكانیزم بازار </a:t>
            </a:r>
            <a:endParaRPr lang="fa-IR" sz="1900" kern="1200" dirty="0"/>
          </a:p>
        </p:txBody>
      </p:sp>
      <p:sp>
        <p:nvSpPr>
          <p:cNvPr id="7" name="Freeform 6"/>
          <p:cNvSpPr/>
          <p:nvPr/>
        </p:nvSpPr>
        <p:spPr>
          <a:xfrm>
            <a:off x="3024378" y="1577339"/>
            <a:ext cx="3140964" cy="3140964"/>
          </a:xfrm>
          <a:custGeom>
            <a:avLst/>
            <a:gdLst>
              <a:gd name="connsiteX0" fmla="*/ 0 w 3140964"/>
              <a:gd name="connsiteY0" fmla="*/ 1570482 h 3140964"/>
              <a:gd name="connsiteX1" fmla="*/ 459985 w 3140964"/>
              <a:gd name="connsiteY1" fmla="*/ 459984 h 3140964"/>
              <a:gd name="connsiteX2" fmla="*/ 1570485 w 3140964"/>
              <a:gd name="connsiteY2" fmla="*/ 2 h 3140964"/>
              <a:gd name="connsiteX3" fmla="*/ 2680983 w 3140964"/>
              <a:gd name="connsiteY3" fmla="*/ 459987 h 3140964"/>
              <a:gd name="connsiteX4" fmla="*/ 3140965 w 3140964"/>
              <a:gd name="connsiteY4" fmla="*/ 1570487 h 3140964"/>
              <a:gd name="connsiteX5" fmla="*/ 2680981 w 3140964"/>
              <a:gd name="connsiteY5" fmla="*/ 2680986 h 3140964"/>
              <a:gd name="connsiteX6" fmla="*/ 1570482 w 3140964"/>
              <a:gd name="connsiteY6" fmla="*/ 3140969 h 3140964"/>
              <a:gd name="connsiteX7" fmla="*/ 459983 w 3140964"/>
              <a:gd name="connsiteY7" fmla="*/ 2680985 h 3140964"/>
              <a:gd name="connsiteX8" fmla="*/ 0 w 3140964"/>
              <a:gd name="connsiteY8" fmla="*/ 1570486 h 3140964"/>
              <a:gd name="connsiteX9" fmla="*/ 0 w 3140964"/>
              <a:gd name="connsiteY9" fmla="*/ 1570482 h 314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0964" h="3140964">
                <a:moveTo>
                  <a:pt x="0" y="1570482"/>
                </a:moveTo>
                <a:cubicBezTo>
                  <a:pt x="0" y="1153964"/>
                  <a:pt x="165462" y="754506"/>
                  <a:pt x="459985" y="459984"/>
                </a:cubicBezTo>
                <a:cubicBezTo>
                  <a:pt x="754508" y="165462"/>
                  <a:pt x="1153967" y="1"/>
                  <a:pt x="1570485" y="2"/>
                </a:cubicBezTo>
                <a:cubicBezTo>
                  <a:pt x="1987003" y="2"/>
                  <a:pt x="2386461" y="165464"/>
                  <a:pt x="2680983" y="459987"/>
                </a:cubicBezTo>
                <a:cubicBezTo>
                  <a:pt x="2975505" y="754510"/>
                  <a:pt x="3140966" y="1153969"/>
                  <a:pt x="3140965" y="1570487"/>
                </a:cubicBezTo>
                <a:cubicBezTo>
                  <a:pt x="3140965" y="1987005"/>
                  <a:pt x="2975504" y="2386463"/>
                  <a:pt x="2680981" y="2680986"/>
                </a:cubicBezTo>
                <a:cubicBezTo>
                  <a:pt x="2386458" y="2975509"/>
                  <a:pt x="1987000" y="3140969"/>
                  <a:pt x="1570482" y="3140969"/>
                </a:cubicBezTo>
                <a:cubicBezTo>
                  <a:pt x="1153964" y="3140969"/>
                  <a:pt x="754506" y="2975507"/>
                  <a:pt x="459983" y="2680985"/>
                </a:cubicBezTo>
                <a:cubicBezTo>
                  <a:pt x="165461" y="2386462"/>
                  <a:pt x="0" y="1987004"/>
                  <a:pt x="0" y="1570486"/>
                </a:cubicBezTo>
                <a:lnTo>
                  <a:pt x="0" y="157048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5580973"/>
              <a:satOff val="-30571"/>
              <a:lumOff val="9412"/>
              <a:alphaOff val="0"/>
            </a:schemeClr>
          </a:fillRef>
          <a:effectRef idx="2">
            <a:schemeClr val="accent3">
              <a:hueOff val="-5580973"/>
              <a:satOff val="-30571"/>
              <a:lumOff val="9412"/>
              <a:alphaOff val="0"/>
            </a:schemeClr>
          </a:effectRef>
          <a:fontRef idx="minor">
            <a:schemeClr val="lt1"/>
          </a:fontRef>
        </p:style>
        <p:txBody>
          <a:bodyPr spcFirstLastPara="0" vert="horz" wrap="square" lIns="595111" tIns="920369" rIns="595113" bIns="920369" numCol="1" spcCol="1270" anchor="ctr" anchorCtr="0">
            <a:noAutofit/>
          </a:bodyPr>
          <a:lstStyle/>
          <a:p>
            <a:pPr lvl="0" algn="ctr" defTabSz="844550" rtl="1">
              <a:lnSpc>
                <a:spcPct val="90000"/>
              </a:lnSpc>
              <a:spcBef>
                <a:spcPct val="0"/>
              </a:spcBef>
              <a:spcAft>
                <a:spcPct val="35000"/>
              </a:spcAft>
            </a:pPr>
            <a:r>
              <a:rPr lang="fa-IR" sz="1900" kern="1200" dirty="0" smtClean="0"/>
              <a:t>ایجاد فضای رقابتی</a:t>
            </a:r>
            <a:endParaRPr lang="fa-IR" sz="1900" kern="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7"/>
                                        </p:tgtEl>
                                      </p:cBhvr>
                                    </p:animEffect>
                                    <p:animScale>
                                      <p:cBhvr>
                                        <p:cTn id="11"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تعدیل اقتصادی در مصر (</a:t>
            </a:r>
            <a:r>
              <a:rPr lang="en-US" dirty="0" smtClean="0"/>
              <a:t>II</a:t>
            </a:r>
            <a:r>
              <a:rPr lang="fa-IR" dirty="0" smtClean="0"/>
              <a:t>)</a:t>
            </a:r>
            <a:endParaRPr lang="fa-IR"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تعدیل اقتصادی در مصر (</a:t>
            </a:r>
            <a:r>
              <a:rPr lang="en-US" dirty="0" smtClean="0"/>
              <a:t>III</a:t>
            </a:r>
            <a:r>
              <a:rPr lang="fa-IR" dirty="0" smtClean="0"/>
              <a:t>)</a:t>
            </a:r>
            <a:endParaRPr lang="fa-IR" dirty="0"/>
          </a:p>
        </p:txBody>
      </p:sp>
      <p:graphicFrame>
        <p:nvGraphicFramePr>
          <p:cNvPr id="5" name="Content Placeholder 4"/>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تعدیل اقتصادی در مصر (</a:t>
            </a:r>
            <a:r>
              <a:rPr lang="en-US" dirty="0" smtClean="0"/>
              <a:t>IV</a:t>
            </a:r>
            <a:r>
              <a:rPr lang="fa-IR" dirty="0" smtClean="0"/>
              <a:t>)</a:t>
            </a:r>
            <a:endParaRPr lang="fa-IR"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تعدیل اقتصادی در مصر (</a:t>
            </a:r>
            <a:r>
              <a:rPr lang="en-US" dirty="0" smtClean="0"/>
              <a:t>V</a:t>
            </a:r>
            <a:r>
              <a:rPr lang="fa-IR" dirty="0" smtClean="0"/>
              <a:t>)</a:t>
            </a:r>
            <a:endParaRPr lang="fa-IR"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مروری بر رخدادهای دولت هاشمی</a:t>
            </a:r>
            <a:endParaRPr lang="fa-IR" dirty="0"/>
          </a:p>
        </p:txBody>
      </p:sp>
      <p:sp>
        <p:nvSpPr>
          <p:cNvPr id="5" name="Freeform 4"/>
          <p:cNvSpPr/>
          <p:nvPr/>
        </p:nvSpPr>
        <p:spPr>
          <a:xfrm>
            <a:off x="502920" y="534111"/>
            <a:ext cx="1563121" cy="2233030"/>
          </a:xfrm>
          <a:custGeom>
            <a:avLst/>
            <a:gdLst>
              <a:gd name="connsiteX0" fmla="*/ 0 w 2233029"/>
              <a:gd name="connsiteY0" fmla="*/ 0 h 1563120"/>
              <a:gd name="connsiteX1" fmla="*/ 1451469 w 2233029"/>
              <a:gd name="connsiteY1" fmla="*/ 0 h 1563120"/>
              <a:gd name="connsiteX2" fmla="*/ 2233029 w 2233029"/>
              <a:gd name="connsiteY2" fmla="*/ 781560 h 1563120"/>
              <a:gd name="connsiteX3" fmla="*/ 1451469 w 2233029"/>
              <a:gd name="connsiteY3" fmla="*/ 1563120 h 1563120"/>
              <a:gd name="connsiteX4" fmla="*/ 0 w 2233029"/>
              <a:gd name="connsiteY4" fmla="*/ 1563120 h 1563120"/>
              <a:gd name="connsiteX5" fmla="*/ 781560 w 2233029"/>
              <a:gd name="connsiteY5" fmla="*/ 781560 h 1563120"/>
              <a:gd name="connsiteX6" fmla="*/ 0 w 2233029"/>
              <a:gd name="connsiteY6" fmla="*/ 0 h 156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3029" h="1563120">
                <a:moveTo>
                  <a:pt x="2233028" y="0"/>
                </a:moveTo>
                <a:lnTo>
                  <a:pt x="2233028" y="1016028"/>
                </a:lnTo>
                <a:lnTo>
                  <a:pt x="1116515" y="1563120"/>
                </a:lnTo>
                <a:lnTo>
                  <a:pt x="1" y="1016028"/>
                </a:lnTo>
                <a:lnTo>
                  <a:pt x="1" y="0"/>
                </a:lnTo>
                <a:lnTo>
                  <a:pt x="1116515" y="547092"/>
                </a:lnTo>
                <a:lnTo>
                  <a:pt x="2233028"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4606" tIns="796165" rIns="14605" bIns="796166" numCol="1" spcCol="1270" anchor="ctr" anchorCtr="0">
            <a:noAutofit/>
          </a:bodyPr>
          <a:lstStyle/>
          <a:p>
            <a:pPr lvl="0" algn="ctr" defTabSz="1022350" rtl="1">
              <a:lnSpc>
                <a:spcPct val="110000"/>
              </a:lnSpc>
              <a:spcBef>
                <a:spcPct val="0"/>
              </a:spcBef>
              <a:spcAft>
                <a:spcPct val="35000"/>
              </a:spcAft>
            </a:pPr>
            <a:r>
              <a:rPr lang="fa-IR" sz="2300" kern="1200" dirty="0" smtClean="0"/>
              <a:t>برنامۀ اول توسعه</a:t>
            </a:r>
            <a:endParaRPr lang="fa-IR" sz="2300" kern="1200" dirty="0"/>
          </a:p>
        </p:txBody>
      </p:sp>
      <p:sp>
        <p:nvSpPr>
          <p:cNvPr id="7" name="Freeform 6"/>
          <p:cNvSpPr/>
          <p:nvPr/>
        </p:nvSpPr>
        <p:spPr>
          <a:xfrm>
            <a:off x="2066039" y="534112"/>
            <a:ext cx="6620760" cy="1451469"/>
          </a:xfrm>
          <a:custGeom>
            <a:avLst/>
            <a:gdLst>
              <a:gd name="connsiteX0" fmla="*/ 241916 w 1451468"/>
              <a:gd name="connsiteY0" fmla="*/ 0 h 6620759"/>
              <a:gd name="connsiteX1" fmla="*/ 1209552 w 1451468"/>
              <a:gd name="connsiteY1" fmla="*/ 0 h 6620759"/>
              <a:gd name="connsiteX2" fmla="*/ 1380612 w 1451468"/>
              <a:gd name="connsiteY2" fmla="*/ 70856 h 6620759"/>
              <a:gd name="connsiteX3" fmla="*/ 1451467 w 1451468"/>
              <a:gd name="connsiteY3" fmla="*/ 241917 h 6620759"/>
              <a:gd name="connsiteX4" fmla="*/ 1451468 w 1451468"/>
              <a:gd name="connsiteY4" fmla="*/ 6620759 h 6620759"/>
              <a:gd name="connsiteX5" fmla="*/ 1451468 w 1451468"/>
              <a:gd name="connsiteY5" fmla="*/ 6620759 h 6620759"/>
              <a:gd name="connsiteX6" fmla="*/ 1451468 w 1451468"/>
              <a:gd name="connsiteY6" fmla="*/ 6620759 h 6620759"/>
              <a:gd name="connsiteX7" fmla="*/ 0 w 1451468"/>
              <a:gd name="connsiteY7" fmla="*/ 6620759 h 6620759"/>
              <a:gd name="connsiteX8" fmla="*/ 0 w 1451468"/>
              <a:gd name="connsiteY8" fmla="*/ 6620759 h 6620759"/>
              <a:gd name="connsiteX9" fmla="*/ 0 w 1451468"/>
              <a:gd name="connsiteY9" fmla="*/ 6620759 h 6620759"/>
              <a:gd name="connsiteX10" fmla="*/ 0 w 1451468"/>
              <a:gd name="connsiteY10" fmla="*/ 241916 h 6620759"/>
              <a:gd name="connsiteX11" fmla="*/ 70856 w 1451468"/>
              <a:gd name="connsiteY11" fmla="*/ 70856 h 6620759"/>
              <a:gd name="connsiteX12" fmla="*/ 241917 w 1451468"/>
              <a:gd name="connsiteY12" fmla="*/ 1 h 6620759"/>
              <a:gd name="connsiteX13" fmla="*/ 241916 w 1451468"/>
              <a:gd name="connsiteY13" fmla="*/ 0 h 662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1468" h="6620759">
                <a:moveTo>
                  <a:pt x="1451468" y="1103483"/>
                </a:moveTo>
                <a:lnTo>
                  <a:pt x="1451468" y="5517276"/>
                </a:lnTo>
                <a:cubicBezTo>
                  <a:pt x="1451468" y="5809937"/>
                  <a:pt x="1445880" y="6090610"/>
                  <a:pt x="1435934" y="6297553"/>
                </a:cubicBezTo>
                <a:cubicBezTo>
                  <a:pt x="1425988" y="6504495"/>
                  <a:pt x="1412498" y="6620752"/>
                  <a:pt x="1398432" y="6620752"/>
                </a:cubicBezTo>
                <a:cubicBezTo>
                  <a:pt x="932288" y="6620752"/>
                  <a:pt x="466144" y="6620757"/>
                  <a:pt x="0" y="6620757"/>
                </a:cubicBezTo>
                <a:lnTo>
                  <a:pt x="0" y="6620757"/>
                </a:lnTo>
                <a:lnTo>
                  <a:pt x="0" y="6620757"/>
                </a:lnTo>
                <a:lnTo>
                  <a:pt x="0" y="2"/>
                </a:lnTo>
                <a:lnTo>
                  <a:pt x="0" y="2"/>
                </a:lnTo>
                <a:lnTo>
                  <a:pt x="0" y="2"/>
                </a:lnTo>
                <a:lnTo>
                  <a:pt x="1398433" y="2"/>
                </a:lnTo>
                <a:cubicBezTo>
                  <a:pt x="1412498" y="2"/>
                  <a:pt x="1425988" y="116264"/>
                  <a:pt x="1435934" y="323206"/>
                </a:cubicBezTo>
                <a:cubicBezTo>
                  <a:pt x="1445880" y="530149"/>
                  <a:pt x="1451468" y="810822"/>
                  <a:pt x="1451468" y="1103487"/>
                </a:cubicBezTo>
                <a:lnTo>
                  <a:pt x="1451468" y="110348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577" tIns="85460" rIns="85460" bIns="85461" numCol="1" spcCol="1270" anchor="ctr" anchorCtr="0">
            <a:noAutofit/>
          </a:bodyPr>
          <a:lstStyle/>
          <a:p>
            <a:pPr marL="228600" lvl="1" indent="-228600" algn="r" defTabSz="1022350" rtl="1">
              <a:lnSpc>
                <a:spcPct val="110000"/>
              </a:lnSpc>
              <a:spcBef>
                <a:spcPct val="0"/>
              </a:spcBef>
              <a:spcAft>
                <a:spcPct val="15000"/>
              </a:spcAft>
              <a:buChar char="••"/>
            </a:pPr>
            <a:r>
              <a:rPr lang="fa-IR" sz="2300" kern="1200" dirty="0" smtClean="0">
                <a:cs typeface="B Mitra" pitchFamily="2" charset="-78"/>
              </a:rPr>
              <a:t>ایده‌های تعدیل اقتصادی مطرح می‌شود.</a:t>
            </a:r>
            <a:endParaRPr lang="fa-IR" sz="2300" kern="1200" dirty="0">
              <a:cs typeface="B Mitra" pitchFamily="2" charset="-78"/>
            </a:endParaRPr>
          </a:p>
          <a:p>
            <a:pPr marL="228600" lvl="1" indent="-228600" algn="r" defTabSz="1022350" rtl="1">
              <a:lnSpc>
                <a:spcPct val="110000"/>
              </a:lnSpc>
              <a:spcBef>
                <a:spcPct val="0"/>
              </a:spcBef>
              <a:spcAft>
                <a:spcPct val="15000"/>
              </a:spcAft>
              <a:buChar char="••"/>
            </a:pPr>
            <a:r>
              <a:rPr lang="fa-IR" sz="2300" kern="1200" dirty="0" smtClean="0">
                <a:cs typeface="B Mitra" pitchFamily="2" charset="-78"/>
              </a:rPr>
              <a:t>تدوین برنامۀ عملیاتی تعدیل اقتصادی در دستور کار دولت قرار می‌گیرد.</a:t>
            </a:r>
            <a:endParaRPr lang="fa-IR" sz="2300" kern="1200" dirty="0">
              <a:cs typeface="B Mitra" pitchFamily="2" charset="-78"/>
            </a:endParaRPr>
          </a:p>
        </p:txBody>
      </p:sp>
      <p:sp>
        <p:nvSpPr>
          <p:cNvPr id="8" name="Freeform 7"/>
          <p:cNvSpPr/>
          <p:nvPr/>
        </p:nvSpPr>
        <p:spPr>
          <a:xfrm>
            <a:off x="502920" y="2481514"/>
            <a:ext cx="1563121" cy="2233030"/>
          </a:xfrm>
          <a:custGeom>
            <a:avLst/>
            <a:gdLst>
              <a:gd name="connsiteX0" fmla="*/ 0 w 2233029"/>
              <a:gd name="connsiteY0" fmla="*/ 0 h 1563120"/>
              <a:gd name="connsiteX1" fmla="*/ 1451469 w 2233029"/>
              <a:gd name="connsiteY1" fmla="*/ 0 h 1563120"/>
              <a:gd name="connsiteX2" fmla="*/ 2233029 w 2233029"/>
              <a:gd name="connsiteY2" fmla="*/ 781560 h 1563120"/>
              <a:gd name="connsiteX3" fmla="*/ 1451469 w 2233029"/>
              <a:gd name="connsiteY3" fmla="*/ 1563120 h 1563120"/>
              <a:gd name="connsiteX4" fmla="*/ 0 w 2233029"/>
              <a:gd name="connsiteY4" fmla="*/ 1563120 h 1563120"/>
              <a:gd name="connsiteX5" fmla="*/ 781560 w 2233029"/>
              <a:gd name="connsiteY5" fmla="*/ 781560 h 1563120"/>
              <a:gd name="connsiteX6" fmla="*/ 0 w 2233029"/>
              <a:gd name="connsiteY6" fmla="*/ 0 h 156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3029" h="1563120">
                <a:moveTo>
                  <a:pt x="2233028" y="0"/>
                </a:moveTo>
                <a:lnTo>
                  <a:pt x="2233028" y="1016028"/>
                </a:lnTo>
                <a:lnTo>
                  <a:pt x="1116515" y="1563120"/>
                </a:lnTo>
                <a:lnTo>
                  <a:pt x="1" y="1016028"/>
                </a:lnTo>
                <a:lnTo>
                  <a:pt x="1" y="0"/>
                </a:lnTo>
                <a:lnTo>
                  <a:pt x="1116515" y="547092"/>
                </a:lnTo>
                <a:lnTo>
                  <a:pt x="2233028"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4606" tIns="796165" rIns="14605" bIns="796166" numCol="1" spcCol="1270" anchor="ctr" anchorCtr="0">
            <a:noAutofit/>
          </a:bodyPr>
          <a:lstStyle/>
          <a:p>
            <a:pPr lvl="0" algn="ctr" defTabSz="1022350" rtl="1">
              <a:lnSpc>
                <a:spcPct val="110000"/>
              </a:lnSpc>
              <a:spcBef>
                <a:spcPct val="0"/>
              </a:spcBef>
              <a:spcAft>
                <a:spcPct val="35000"/>
              </a:spcAft>
            </a:pPr>
            <a:r>
              <a:rPr lang="fa-IR" sz="2300" kern="1200" dirty="0" smtClean="0"/>
              <a:t>برنامۀ دوم توسعه</a:t>
            </a:r>
            <a:endParaRPr lang="fa-IR" sz="2300" kern="1200" dirty="0"/>
          </a:p>
        </p:txBody>
      </p:sp>
      <p:sp>
        <p:nvSpPr>
          <p:cNvPr id="9" name="Freeform 8"/>
          <p:cNvSpPr/>
          <p:nvPr/>
        </p:nvSpPr>
        <p:spPr>
          <a:xfrm>
            <a:off x="2066039" y="2481515"/>
            <a:ext cx="6620760" cy="1451469"/>
          </a:xfrm>
          <a:custGeom>
            <a:avLst/>
            <a:gdLst>
              <a:gd name="connsiteX0" fmla="*/ 241916 w 1451468"/>
              <a:gd name="connsiteY0" fmla="*/ 0 h 6620759"/>
              <a:gd name="connsiteX1" fmla="*/ 1209552 w 1451468"/>
              <a:gd name="connsiteY1" fmla="*/ 0 h 6620759"/>
              <a:gd name="connsiteX2" fmla="*/ 1380612 w 1451468"/>
              <a:gd name="connsiteY2" fmla="*/ 70856 h 6620759"/>
              <a:gd name="connsiteX3" fmla="*/ 1451467 w 1451468"/>
              <a:gd name="connsiteY3" fmla="*/ 241917 h 6620759"/>
              <a:gd name="connsiteX4" fmla="*/ 1451468 w 1451468"/>
              <a:gd name="connsiteY4" fmla="*/ 6620759 h 6620759"/>
              <a:gd name="connsiteX5" fmla="*/ 1451468 w 1451468"/>
              <a:gd name="connsiteY5" fmla="*/ 6620759 h 6620759"/>
              <a:gd name="connsiteX6" fmla="*/ 1451468 w 1451468"/>
              <a:gd name="connsiteY6" fmla="*/ 6620759 h 6620759"/>
              <a:gd name="connsiteX7" fmla="*/ 0 w 1451468"/>
              <a:gd name="connsiteY7" fmla="*/ 6620759 h 6620759"/>
              <a:gd name="connsiteX8" fmla="*/ 0 w 1451468"/>
              <a:gd name="connsiteY8" fmla="*/ 6620759 h 6620759"/>
              <a:gd name="connsiteX9" fmla="*/ 0 w 1451468"/>
              <a:gd name="connsiteY9" fmla="*/ 6620759 h 6620759"/>
              <a:gd name="connsiteX10" fmla="*/ 0 w 1451468"/>
              <a:gd name="connsiteY10" fmla="*/ 241916 h 6620759"/>
              <a:gd name="connsiteX11" fmla="*/ 70856 w 1451468"/>
              <a:gd name="connsiteY11" fmla="*/ 70856 h 6620759"/>
              <a:gd name="connsiteX12" fmla="*/ 241917 w 1451468"/>
              <a:gd name="connsiteY12" fmla="*/ 1 h 6620759"/>
              <a:gd name="connsiteX13" fmla="*/ 241916 w 1451468"/>
              <a:gd name="connsiteY13" fmla="*/ 0 h 662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1468" h="6620759">
                <a:moveTo>
                  <a:pt x="1451468" y="1103483"/>
                </a:moveTo>
                <a:lnTo>
                  <a:pt x="1451468" y="5517276"/>
                </a:lnTo>
                <a:cubicBezTo>
                  <a:pt x="1451468" y="5809937"/>
                  <a:pt x="1445880" y="6090610"/>
                  <a:pt x="1435934" y="6297553"/>
                </a:cubicBezTo>
                <a:cubicBezTo>
                  <a:pt x="1425988" y="6504495"/>
                  <a:pt x="1412498" y="6620752"/>
                  <a:pt x="1398432" y="6620752"/>
                </a:cubicBezTo>
                <a:cubicBezTo>
                  <a:pt x="932288" y="6620752"/>
                  <a:pt x="466144" y="6620757"/>
                  <a:pt x="0" y="6620757"/>
                </a:cubicBezTo>
                <a:lnTo>
                  <a:pt x="0" y="6620757"/>
                </a:lnTo>
                <a:lnTo>
                  <a:pt x="0" y="6620757"/>
                </a:lnTo>
                <a:lnTo>
                  <a:pt x="0" y="2"/>
                </a:lnTo>
                <a:lnTo>
                  <a:pt x="0" y="2"/>
                </a:lnTo>
                <a:lnTo>
                  <a:pt x="0" y="2"/>
                </a:lnTo>
                <a:lnTo>
                  <a:pt x="1398433" y="2"/>
                </a:lnTo>
                <a:cubicBezTo>
                  <a:pt x="1412498" y="2"/>
                  <a:pt x="1425988" y="116264"/>
                  <a:pt x="1435934" y="323206"/>
                </a:cubicBezTo>
                <a:cubicBezTo>
                  <a:pt x="1445880" y="530149"/>
                  <a:pt x="1451468" y="810822"/>
                  <a:pt x="1451468" y="1103487"/>
                </a:cubicBezTo>
                <a:lnTo>
                  <a:pt x="1451468" y="110348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577" tIns="85460" rIns="85460" bIns="85461" numCol="1" spcCol="1270" anchor="ctr" anchorCtr="0">
            <a:noAutofit/>
          </a:bodyPr>
          <a:lstStyle/>
          <a:p>
            <a:pPr marL="228600" lvl="1" indent="-228600" algn="r" defTabSz="1022350" rtl="1">
              <a:lnSpc>
                <a:spcPct val="110000"/>
              </a:lnSpc>
              <a:spcBef>
                <a:spcPct val="0"/>
              </a:spcBef>
              <a:spcAft>
                <a:spcPct val="15000"/>
              </a:spcAft>
              <a:buChar char="••"/>
            </a:pPr>
            <a:r>
              <a:rPr lang="fa-IR" sz="2300" kern="1200" smtClean="0">
                <a:cs typeface="B Mitra" pitchFamily="2" charset="-78"/>
              </a:rPr>
              <a:t>اجرای </a:t>
            </a:r>
            <a:r>
              <a:rPr lang="fa-IR" sz="2300" kern="1200" dirty="0" smtClean="0">
                <a:cs typeface="B Mitra" pitchFamily="2" charset="-78"/>
              </a:rPr>
              <a:t>تعدیل‌های اقتصادی آغاز می‌شود.</a:t>
            </a:r>
            <a:endParaRPr lang="en-US" sz="2300" kern="1200" dirty="0">
              <a:cs typeface="B Mitra" pitchFamily="2" charset="-78"/>
            </a:endParaRPr>
          </a:p>
          <a:p>
            <a:pPr marL="228600" lvl="1" indent="-228600" algn="r" defTabSz="1022350" rtl="1">
              <a:lnSpc>
                <a:spcPct val="110000"/>
              </a:lnSpc>
              <a:spcBef>
                <a:spcPct val="0"/>
              </a:spcBef>
              <a:spcAft>
                <a:spcPct val="15000"/>
              </a:spcAft>
              <a:buChar char="••"/>
            </a:pPr>
            <a:r>
              <a:rPr lang="fa-IR" sz="2300" kern="1200" dirty="0" smtClean="0">
                <a:cs typeface="B Mitra" pitchFamily="2" charset="-78"/>
              </a:rPr>
              <a:t>فشارهای سیاسی افزایش می‌یابد.</a:t>
            </a:r>
            <a:endParaRPr lang="fa-IR" sz="2300" kern="1200" dirty="0">
              <a:cs typeface="B Mitra" pitchFamily="2" charset="-78"/>
            </a:endParaRPr>
          </a:p>
          <a:p>
            <a:pPr marL="228600" lvl="1" indent="-228600" algn="r" defTabSz="1022350" rtl="1">
              <a:lnSpc>
                <a:spcPct val="110000"/>
              </a:lnSpc>
              <a:spcBef>
                <a:spcPct val="0"/>
              </a:spcBef>
              <a:spcAft>
                <a:spcPct val="15000"/>
              </a:spcAft>
              <a:buChar char="••"/>
            </a:pPr>
            <a:r>
              <a:rPr lang="fa-IR" sz="2300" kern="1200" dirty="0" smtClean="0">
                <a:cs typeface="B Mitra" pitchFamily="2" charset="-78"/>
              </a:rPr>
              <a:t>زنجانی استعفا می‌دهد و دولت تسلیم می‌شود.</a:t>
            </a:r>
            <a:endParaRPr lang="fa-IR" sz="2300" kern="12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strVal val="#ppt_w*0.70"/>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Effect transition="in" filter="fade">
                                      <p:cBhvr>
                                        <p:cTn id="20" dur="1000"/>
                                        <p:tgtEl>
                                          <p:spTgt spid="8"/>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strVal val="#ppt_w*0.70"/>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Effect transition="in" filter="fade">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 الزامات واقعی ‌کردن قیمت‌ها در ایران</a:t>
            </a:r>
            <a:endParaRPr lang="fa-IR" dirty="0"/>
          </a:p>
        </p:txBody>
      </p:sp>
      <p:sp>
        <p:nvSpPr>
          <p:cNvPr id="12" name="Diamond 11"/>
          <p:cNvSpPr/>
          <p:nvPr/>
        </p:nvSpPr>
        <p:spPr>
          <a:xfrm>
            <a:off x="2193036" y="530352"/>
            <a:ext cx="4803647" cy="4803647"/>
          </a:xfrm>
          <a:prstGeom prst="diamond">
            <a:avLst/>
          </a:prstGeom>
        </p:spPr>
        <p:style>
          <a:lnRef idx="0">
            <a:schemeClr val="dk1">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2649382" y="986698"/>
            <a:ext cx="1873422" cy="1873422"/>
          </a:xfrm>
          <a:custGeom>
            <a:avLst/>
            <a:gdLst>
              <a:gd name="connsiteX0" fmla="*/ 0 w 1873422"/>
              <a:gd name="connsiteY0" fmla="*/ 312243 h 1873422"/>
              <a:gd name="connsiteX1" fmla="*/ 91454 w 1873422"/>
              <a:gd name="connsiteY1" fmla="*/ 91454 h 1873422"/>
              <a:gd name="connsiteX2" fmla="*/ 312243 w 1873422"/>
              <a:gd name="connsiteY2" fmla="*/ 0 h 1873422"/>
              <a:gd name="connsiteX3" fmla="*/ 1561179 w 1873422"/>
              <a:gd name="connsiteY3" fmla="*/ 0 h 1873422"/>
              <a:gd name="connsiteX4" fmla="*/ 1781968 w 1873422"/>
              <a:gd name="connsiteY4" fmla="*/ 91454 h 1873422"/>
              <a:gd name="connsiteX5" fmla="*/ 1873422 w 1873422"/>
              <a:gd name="connsiteY5" fmla="*/ 312243 h 1873422"/>
              <a:gd name="connsiteX6" fmla="*/ 1873422 w 1873422"/>
              <a:gd name="connsiteY6" fmla="*/ 1561179 h 1873422"/>
              <a:gd name="connsiteX7" fmla="*/ 1781968 w 1873422"/>
              <a:gd name="connsiteY7" fmla="*/ 1781968 h 1873422"/>
              <a:gd name="connsiteX8" fmla="*/ 1561179 w 1873422"/>
              <a:gd name="connsiteY8" fmla="*/ 1873422 h 1873422"/>
              <a:gd name="connsiteX9" fmla="*/ 312243 w 1873422"/>
              <a:gd name="connsiteY9" fmla="*/ 1873422 h 1873422"/>
              <a:gd name="connsiteX10" fmla="*/ 91454 w 1873422"/>
              <a:gd name="connsiteY10" fmla="*/ 1781968 h 1873422"/>
              <a:gd name="connsiteX11" fmla="*/ 0 w 1873422"/>
              <a:gd name="connsiteY11" fmla="*/ 1561179 h 1873422"/>
              <a:gd name="connsiteX12" fmla="*/ 0 w 1873422"/>
              <a:gd name="connsiteY12" fmla="*/ 312243 h 187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422" h="1873422">
                <a:moveTo>
                  <a:pt x="0" y="312243"/>
                </a:moveTo>
                <a:cubicBezTo>
                  <a:pt x="0" y="229431"/>
                  <a:pt x="32897" y="150011"/>
                  <a:pt x="91454" y="91454"/>
                </a:cubicBezTo>
                <a:cubicBezTo>
                  <a:pt x="150011" y="32897"/>
                  <a:pt x="229431" y="0"/>
                  <a:pt x="312243" y="0"/>
                </a:cubicBezTo>
                <a:lnTo>
                  <a:pt x="1561179" y="0"/>
                </a:lnTo>
                <a:cubicBezTo>
                  <a:pt x="1643991" y="0"/>
                  <a:pt x="1723411" y="32897"/>
                  <a:pt x="1781968" y="91454"/>
                </a:cubicBezTo>
                <a:cubicBezTo>
                  <a:pt x="1840525" y="150011"/>
                  <a:pt x="1873422" y="229431"/>
                  <a:pt x="1873422" y="312243"/>
                </a:cubicBezTo>
                <a:lnTo>
                  <a:pt x="1873422" y="1561179"/>
                </a:lnTo>
                <a:cubicBezTo>
                  <a:pt x="1873422" y="1643991"/>
                  <a:pt x="1840525" y="1723411"/>
                  <a:pt x="1781968" y="1781968"/>
                </a:cubicBezTo>
                <a:cubicBezTo>
                  <a:pt x="1723411" y="1840525"/>
                  <a:pt x="1643991" y="1873422"/>
                  <a:pt x="1561179" y="1873422"/>
                </a:cubicBezTo>
                <a:lnTo>
                  <a:pt x="312243" y="1873422"/>
                </a:lnTo>
                <a:cubicBezTo>
                  <a:pt x="229431" y="1873422"/>
                  <a:pt x="150011" y="1840525"/>
                  <a:pt x="91454" y="1781968"/>
                </a:cubicBezTo>
                <a:cubicBezTo>
                  <a:pt x="32897" y="1723411"/>
                  <a:pt x="0" y="1643991"/>
                  <a:pt x="0" y="1561179"/>
                </a:cubicBezTo>
                <a:lnTo>
                  <a:pt x="0" y="312243"/>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82893" tIns="182893" rIns="182893" bIns="182893" numCol="1" spcCol="1270" anchor="ctr" anchorCtr="0">
            <a:noAutofit/>
          </a:bodyPr>
          <a:lstStyle/>
          <a:p>
            <a:pPr lvl="0" algn="ctr" defTabSz="1066800" rtl="1">
              <a:lnSpc>
                <a:spcPct val="120000"/>
              </a:lnSpc>
              <a:spcBef>
                <a:spcPct val="0"/>
              </a:spcBef>
              <a:spcAft>
                <a:spcPct val="35000"/>
              </a:spcAft>
            </a:pPr>
            <a:r>
              <a:rPr lang="fa-IR" sz="2400" kern="1200" dirty="0" smtClean="0">
                <a:cs typeface="B Mitra" pitchFamily="2" charset="-78"/>
              </a:rPr>
              <a:t>هماهنگی ارگان‌ها و نهادهای دولتی</a:t>
            </a:r>
            <a:endParaRPr lang="en-US" sz="2400" kern="1200" dirty="0">
              <a:cs typeface="B Mitra" pitchFamily="2" charset="-78"/>
            </a:endParaRPr>
          </a:p>
        </p:txBody>
      </p:sp>
      <p:sp>
        <p:nvSpPr>
          <p:cNvPr id="14" name="Freeform 13"/>
          <p:cNvSpPr/>
          <p:nvPr/>
        </p:nvSpPr>
        <p:spPr>
          <a:xfrm>
            <a:off x="4666914" y="986698"/>
            <a:ext cx="1873422" cy="1873422"/>
          </a:xfrm>
          <a:custGeom>
            <a:avLst/>
            <a:gdLst>
              <a:gd name="connsiteX0" fmla="*/ 0 w 1873422"/>
              <a:gd name="connsiteY0" fmla="*/ 312243 h 1873422"/>
              <a:gd name="connsiteX1" fmla="*/ 91454 w 1873422"/>
              <a:gd name="connsiteY1" fmla="*/ 91454 h 1873422"/>
              <a:gd name="connsiteX2" fmla="*/ 312243 w 1873422"/>
              <a:gd name="connsiteY2" fmla="*/ 0 h 1873422"/>
              <a:gd name="connsiteX3" fmla="*/ 1561179 w 1873422"/>
              <a:gd name="connsiteY3" fmla="*/ 0 h 1873422"/>
              <a:gd name="connsiteX4" fmla="*/ 1781968 w 1873422"/>
              <a:gd name="connsiteY4" fmla="*/ 91454 h 1873422"/>
              <a:gd name="connsiteX5" fmla="*/ 1873422 w 1873422"/>
              <a:gd name="connsiteY5" fmla="*/ 312243 h 1873422"/>
              <a:gd name="connsiteX6" fmla="*/ 1873422 w 1873422"/>
              <a:gd name="connsiteY6" fmla="*/ 1561179 h 1873422"/>
              <a:gd name="connsiteX7" fmla="*/ 1781968 w 1873422"/>
              <a:gd name="connsiteY7" fmla="*/ 1781968 h 1873422"/>
              <a:gd name="connsiteX8" fmla="*/ 1561179 w 1873422"/>
              <a:gd name="connsiteY8" fmla="*/ 1873422 h 1873422"/>
              <a:gd name="connsiteX9" fmla="*/ 312243 w 1873422"/>
              <a:gd name="connsiteY9" fmla="*/ 1873422 h 1873422"/>
              <a:gd name="connsiteX10" fmla="*/ 91454 w 1873422"/>
              <a:gd name="connsiteY10" fmla="*/ 1781968 h 1873422"/>
              <a:gd name="connsiteX11" fmla="*/ 0 w 1873422"/>
              <a:gd name="connsiteY11" fmla="*/ 1561179 h 1873422"/>
              <a:gd name="connsiteX12" fmla="*/ 0 w 1873422"/>
              <a:gd name="connsiteY12" fmla="*/ 312243 h 187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422" h="1873422">
                <a:moveTo>
                  <a:pt x="0" y="312243"/>
                </a:moveTo>
                <a:cubicBezTo>
                  <a:pt x="0" y="229431"/>
                  <a:pt x="32897" y="150011"/>
                  <a:pt x="91454" y="91454"/>
                </a:cubicBezTo>
                <a:cubicBezTo>
                  <a:pt x="150011" y="32897"/>
                  <a:pt x="229431" y="0"/>
                  <a:pt x="312243" y="0"/>
                </a:cubicBezTo>
                <a:lnTo>
                  <a:pt x="1561179" y="0"/>
                </a:lnTo>
                <a:cubicBezTo>
                  <a:pt x="1643991" y="0"/>
                  <a:pt x="1723411" y="32897"/>
                  <a:pt x="1781968" y="91454"/>
                </a:cubicBezTo>
                <a:cubicBezTo>
                  <a:pt x="1840525" y="150011"/>
                  <a:pt x="1873422" y="229431"/>
                  <a:pt x="1873422" y="312243"/>
                </a:cubicBezTo>
                <a:lnTo>
                  <a:pt x="1873422" y="1561179"/>
                </a:lnTo>
                <a:cubicBezTo>
                  <a:pt x="1873422" y="1643991"/>
                  <a:pt x="1840525" y="1723411"/>
                  <a:pt x="1781968" y="1781968"/>
                </a:cubicBezTo>
                <a:cubicBezTo>
                  <a:pt x="1723411" y="1840525"/>
                  <a:pt x="1643991" y="1873422"/>
                  <a:pt x="1561179" y="1873422"/>
                </a:cubicBezTo>
                <a:lnTo>
                  <a:pt x="312243" y="1873422"/>
                </a:lnTo>
                <a:cubicBezTo>
                  <a:pt x="229431" y="1873422"/>
                  <a:pt x="150011" y="1840525"/>
                  <a:pt x="91454" y="1781968"/>
                </a:cubicBezTo>
                <a:cubicBezTo>
                  <a:pt x="32897" y="1723411"/>
                  <a:pt x="0" y="1643991"/>
                  <a:pt x="0" y="1561179"/>
                </a:cubicBezTo>
                <a:lnTo>
                  <a:pt x="0" y="312243"/>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82893" tIns="182893" rIns="182893" bIns="182893" numCol="1" spcCol="1270" anchor="ctr" anchorCtr="0">
            <a:noAutofit/>
          </a:bodyPr>
          <a:lstStyle/>
          <a:p>
            <a:pPr lvl="0" algn="ctr" defTabSz="1066800" rtl="1">
              <a:lnSpc>
                <a:spcPct val="120000"/>
              </a:lnSpc>
              <a:spcBef>
                <a:spcPct val="0"/>
              </a:spcBef>
              <a:spcAft>
                <a:spcPct val="35000"/>
              </a:spcAft>
            </a:pPr>
            <a:r>
              <a:rPr lang="fa-IR" sz="2400" kern="1200" dirty="0" smtClean="0">
                <a:cs typeface="B Mitra" pitchFamily="2" charset="-78"/>
              </a:rPr>
              <a:t>توجیه گستردۀ افکار عمومی</a:t>
            </a:r>
            <a:endParaRPr lang="en-US" sz="2400" kern="1200" dirty="0">
              <a:cs typeface="B Mitra" pitchFamily="2" charset="-78"/>
            </a:endParaRPr>
          </a:p>
        </p:txBody>
      </p:sp>
      <p:sp>
        <p:nvSpPr>
          <p:cNvPr id="15" name="Freeform 14"/>
          <p:cNvSpPr/>
          <p:nvPr/>
        </p:nvSpPr>
        <p:spPr>
          <a:xfrm>
            <a:off x="2649382" y="3004230"/>
            <a:ext cx="1873422" cy="1873422"/>
          </a:xfrm>
          <a:custGeom>
            <a:avLst/>
            <a:gdLst>
              <a:gd name="connsiteX0" fmla="*/ 0 w 1873422"/>
              <a:gd name="connsiteY0" fmla="*/ 312243 h 1873422"/>
              <a:gd name="connsiteX1" fmla="*/ 91454 w 1873422"/>
              <a:gd name="connsiteY1" fmla="*/ 91454 h 1873422"/>
              <a:gd name="connsiteX2" fmla="*/ 312243 w 1873422"/>
              <a:gd name="connsiteY2" fmla="*/ 0 h 1873422"/>
              <a:gd name="connsiteX3" fmla="*/ 1561179 w 1873422"/>
              <a:gd name="connsiteY3" fmla="*/ 0 h 1873422"/>
              <a:gd name="connsiteX4" fmla="*/ 1781968 w 1873422"/>
              <a:gd name="connsiteY4" fmla="*/ 91454 h 1873422"/>
              <a:gd name="connsiteX5" fmla="*/ 1873422 w 1873422"/>
              <a:gd name="connsiteY5" fmla="*/ 312243 h 1873422"/>
              <a:gd name="connsiteX6" fmla="*/ 1873422 w 1873422"/>
              <a:gd name="connsiteY6" fmla="*/ 1561179 h 1873422"/>
              <a:gd name="connsiteX7" fmla="*/ 1781968 w 1873422"/>
              <a:gd name="connsiteY7" fmla="*/ 1781968 h 1873422"/>
              <a:gd name="connsiteX8" fmla="*/ 1561179 w 1873422"/>
              <a:gd name="connsiteY8" fmla="*/ 1873422 h 1873422"/>
              <a:gd name="connsiteX9" fmla="*/ 312243 w 1873422"/>
              <a:gd name="connsiteY9" fmla="*/ 1873422 h 1873422"/>
              <a:gd name="connsiteX10" fmla="*/ 91454 w 1873422"/>
              <a:gd name="connsiteY10" fmla="*/ 1781968 h 1873422"/>
              <a:gd name="connsiteX11" fmla="*/ 0 w 1873422"/>
              <a:gd name="connsiteY11" fmla="*/ 1561179 h 1873422"/>
              <a:gd name="connsiteX12" fmla="*/ 0 w 1873422"/>
              <a:gd name="connsiteY12" fmla="*/ 312243 h 187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422" h="1873422">
                <a:moveTo>
                  <a:pt x="0" y="312243"/>
                </a:moveTo>
                <a:cubicBezTo>
                  <a:pt x="0" y="229431"/>
                  <a:pt x="32897" y="150011"/>
                  <a:pt x="91454" y="91454"/>
                </a:cubicBezTo>
                <a:cubicBezTo>
                  <a:pt x="150011" y="32897"/>
                  <a:pt x="229431" y="0"/>
                  <a:pt x="312243" y="0"/>
                </a:cubicBezTo>
                <a:lnTo>
                  <a:pt x="1561179" y="0"/>
                </a:lnTo>
                <a:cubicBezTo>
                  <a:pt x="1643991" y="0"/>
                  <a:pt x="1723411" y="32897"/>
                  <a:pt x="1781968" y="91454"/>
                </a:cubicBezTo>
                <a:cubicBezTo>
                  <a:pt x="1840525" y="150011"/>
                  <a:pt x="1873422" y="229431"/>
                  <a:pt x="1873422" y="312243"/>
                </a:cubicBezTo>
                <a:lnTo>
                  <a:pt x="1873422" y="1561179"/>
                </a:lnTo>
                <a:cubicBezTo>
                  <a:pt x="1873422" y="1643991"/>
                  <a:pt x="1840525" y="1723411"/>
                  <a:pt x="1781968" y="1781968"/>
                </a:cubicBezTo>
                <a:cubicBezTo>
                  <a:pt x="1723411" y="1840525"/>
                  <a:pt x="1643991" y="1873422"/>
                  <a:pt x="1561179" y="1873422"/>
                </a:cubicBezTo>
                <a:lnTo>
                  <a:pt x="312243" y="1873422"/>
                </a:lnTo>
                <a:cubicBezTo>
                  <a:pt x="229431" y="1873422"/>
                  <a:pt x="150011" y="1840525"/>
                  <a:pt x="91454" y="1781968"/>
                </a:cubicBezTo>
                <a:cubicBezTo>
                  <a:pt x="32897" y="1723411"/>
                  <a:pt x="0" y="1643991"/>
                  <a:pt x="0" y="1561179"/>
                </a:cubicBezTo>
                <a:lnTo>
                  <a:pt x="0" y="312243"/>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82893" tIns="182893" rIns="182893" bIns="182893" numCol="1" spcCol="1270" anchor="ctr" anchorCtr="0">
            <a:noAutofit/>
          </a:bodyPr>
          <a:lstStyle/>
          <a:p>
            <a:pPr lvl="0" algn="ctr" defTabSz="1066800" rtl="1">
              <a:lnSpc>
                <a:spcPct val="120000"/>
              </a:lnSpc>
              <a:spcBef>
                <a:spcPct val="0"/>
              </a:spcBef>
              <a:spcAft>
                <a:spcPct val="35000"/>
              </a:spcAft>
            </a:pPr>
            <a:r>
              <a:rPr lang="fa-IR" sz="2400" kern="1200" dirty="0" smtClean="0">
                <a:cs typeface="B Mitra" pitchFamily="2" charset="-78"/>
              </a:rPr>
              <a:t>پیاده‌سازی برنامۀ فقرزدایی</a:t>
            </a:r>
            <a:endParaRPr lang="fa-IR" sz="2400" kern="1200" dirty="0">
              <a:cs typeface="B Mitra" pitchFamily="2" charset="-78"/>
            </a:endParaRPr>
          </a:p>
        </p:txBody>
      </p:sp>
      <p:sp>
        <p:nvSpPr>
          <p:cNvPr id="16" name="Freeform 15"/>
          <p:cNvSpPr/>
          <p:nvPr/>
        </p:nvSpPr>
        <p:spPr>
          <a:xfrm>
            <a:off x="4666914" y="3004230"/>
            <a:ext cx="1873422" cy="1873422"/>
          </a:xfrm>
          <a:custGeom>
            <a:avLst/>
            <a:gdLst>
              <a:gd name="connsiteX0" fmla="*/ 0 w 1873422"/>
              <a:gd name="connsiteY0" fmla="*/ 312243 h 1873422"/>
              <a:gd name="connsiteX1" fmla="*/ 91454 w 1873422"/>
              <a:gd name="connsiteY1" fmla="*/ 91454 h 1873422"/>
              <a:gd name="connsiteX2" fmla="*/ 312243 w 1873422"/>
              <a:gd name="connsiteY2" fmla="*/ 0 h 1873422"/>
              <a:gd name="connsiteX3" fmla="*/ 1561179 w 1873422"/>
              <a:gd name="connsiteY3" fmla="*/ 0 h 1873422"/>
              <a:gd name="connsiteX4" fmla="*/ 1781968 w 1873422"/>
              <a:gd name="connsiteY4" fmla="*/ 91454 h 1873422"/>
              <a:gd name="connsiteX5" fmla="*/ 1873422 w 1873422"/>
              <a:gd name="connsiteY5" fmla="*/ 312243 h 1873422"/>
              <a:gd name="connsiteX6" fmla="*/ 1873422 w 1873422"/>
              <a:gd name="connsiteY6" fmla="*/ 1561179 h 1873422"/>
              <a:gd name="connsiteX7" fmla="*/ 1781968 w 1873422"/>
              <a:gd name="connsiteY7" fmla="*/ 1781968 h 1873422"/>
              <a:gd name="connsiteX8" fmla="*/ 1561179 w 1873422"/>
              <a:gd name="connsiteY8" fmla="*/ 1873422 h 1873422"/>
              <a:gd name="connsiteX9" fmla="*/ 312243 w 1873422"/>
              <a:gd name="connsiteY9" fmla="*/ 1873422 h 1873422"/>
              <a:gd name="connsiteX10" fmla="*/ 91454 w 1873422"/>
              <a:gd name="connsiteY10" fmla="*/ 1781968 h 1873422"/>
              <a:gd name="connsiteX11" fmla="*/ 0 w 1873422"/>
              <a:gd name="connsiteY11" fmla="*/ 1561179 h 1873422"/>
              <a:gd name="connsiteX12" fmla="*/ 0 w 1873422"/>
              <a:gd name="connsiteY12" fmla="*/ 312243 h 187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422" h="1873422">
                <a:moveTo>
                  <a:pt x="0" y="312243"/>
                </a:moveTo>
                <a:cubicBezTo>
                  <a:pt x="0" y="229431"/>
                  <a:pt x="32897" y="150011"/>
                  <a:pt x="91454" y="91454"/>
                </a:cubicBezTo>
                <a:cubicBezTo>
                  <a:pt x="150011" y="32897"/>
                  <a:pt x="229431" y="0"/>
                  <a:pt x="312243" y="0"/>
                </a:cubicBezTo>
                <a:lnTo>
                  <a:pt x="1561179" y="0"/>
                </a:lnTo>
                <a:cubicBezTo>
                  <a:pt x="1643991" y="0"/>
                  <a:pt x="1723411" y="32897"/>
                  <a:pt x="1781968" y="91454"/>
                </a:cubicBezTo>
                <a:cubicBezTo>
                  <a:pt x="1840525" y="150011"/>
                  <a:pt x="1873422" y="229431"/>
                  <a:pt x="1873422" y="312243"/>
                </a:cubicBezTo>
                <a:lnTo>
                  <a:pt x="1873422" y="1561179"/>
                </a:lnTo>
                <a:cubicBezTo>
                  <a:pt x="1873422" y="1643991"/>
                  <a:pt x="1840525" y="1723411"/>
                  <a:pt x="1781968" y="1781968"/>
                </a:cubicBezTo>
                <a:cubicBezTo>
                  <a:pt x="1723411" y="1840525"/>
                  <a:pt x="1643991" y="1873422"/>
                  <a:pt x="1561179" y="1873422"/>
                </a:cubicBezTo>
                <a:lnTo>
                  <a:pt x="312243" y="1873422"/>
                </a:lnTo>
                <a:cubicBezTo>
                  <a:pt x="229431" y="1873422"/>
                  <a:pt x="150011" y="1840525"/>
                  <a:pt x="91454" y="1781968"/>
                </a:cubicBezTo>
                <a:cubicBezTo>
                  <a:pt x="32897" y="1723411"/>
                  <a:pt x="0" y="1643991"/>
                  <a:pt x="0" y="1561179"/>
                </a:cubicBezTo>
                <a:lnTo>
                  <a:pt x="0" y="312243"/>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182893" tIns="182893" rIns="182893" bIns="182893" numCol="1" spcCol="1270" anchor="ctr" anchorCtr="0">
            <a:noAutofit/>
          </a:bodyPr>
          <a:lstStyle/>
          <a:p>
            <a:pPr lvl="0" algn="ctr" defTabSz="1066800" rtl="1">
              <a:lnSpc>
                <a:spcPct val="120000"/>
              </a:lnSpc>
              <a:spcBef>
                <a:spcPct val="0"/>
              </a:spcBef>
              <a:spcAft>
                <a:spcPct val="35000"/>
              </a:spcAft>
            </a:pPr>
            <a:r>
              <a:rPr lang="fa-IR" sz="2400" kern="1200" dirty="0" smtClean="0">
                <a:cs typeface="B Mitra" pitchFamily="2" charset="-78"/>
              </a:rPr>
              <a:t>بهبود مناسبات بین‌المللی</a:t>
            </a:r>
            <a:endParaRPr lang="en-US" sz="2400" kern="12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3" presetClass="emph" presetSubtype="0" fill="remove" nodeType="afterEffect">
                                  <p:stCondLst>
                                    <p:cond delay="0"/>
                                  </p:stCondLst>
                                  <p:childTnLst>
                                    <p:animClr clrSpc="rgb">
                                      <p:cBhvr override="childStyle">
                                        <p:cTn id="6" dur="1500" accel="50000" autoRev="1" fill="hold" tmFilter="0, 0; .33333, 1; 1, 1">
                                          <p:stCondLst>
                                            <p:cond delay="0"/>
                                          </p:stCondLst>
                                        </p:cTn>
                                        <p:tgtEl>
                                          <p:spTgt spid="12"/>
                                        </p:tgtEl>
                                        <p:attrNameLst>
                                          <p:attrName>style.color</p:attrName>
                                        </p:attrNameLst>
                                      </p:cBhvr>
                                      <p:to>
                                        <a:schemeClr val="accent2"/>
                                      </p:to>
                                    </p:animClr>
                                    <p:animClr clrSpc="rgb">
                                      <p:cBhvr>
                                        <p:cTn id="7" dur="1500" accel="50000" autoRev="1" fill="hold" tmFilter="0, 0; .33333, 1; 1, 1">
                                          <p:stCondLst>
                                            <p:cond delay="0"/>
                                          </p:stCondLst>
                                        </p:cTn>
                                        <p:tgtEl>
                                          <p:spTgt spid="12"/>
                                        </p:tgtEl>
                                        <p:attrNameLst>
                                          <p:attrName>fillcolor</p:attrName>
                                        </p:attrNameLst>
                                      </p:cBhvr>
                                      <p:to>
                                        <a:schemeClr val="accent2"/>
                                      </p:to>
                                    </p:animClr>
                                    <p:set>
                                      <p:cBhvr>
                                        <p:cTn id="8" dur="3000" fill="hold"/>
                                        <p:tgtEl>
                                          <p:spTgt spid="12"/>
                                        </p:tgtEl>
                                        <p:attrNameLst>
                                          <p:attrName>fill.type</p:attrName>
                                        </p:attrNameLst>
                                      </p:cBhvr>
                                      <p:to>
                                        <p:strVal val="solid"/>
                                      </p:to>
                                    </p:set>
                                    <p:set>
                                      <p:cBhvr>
                                        <p:cTn id="9" dur="3000" fill="hold"/>
                                        <p:tgtEl>
                                          <p:spTgt spid="12"/>
                                        </p:tgtEl>
                                        <p:attrNameLst>
                                          <p:attrName>fill.on</p:attrName>
                                        </p:attrNameLst>
                                      </p:cBhvr>
                                      <p:to>
                                        <p:strVal val="true"/>
                                      </p:to>
                                    </p:set>
                                    <p:animScale>
                                      <p:cBhvr>
                                        <p:cTn id="10" dur="1500" accel="50000" autoRev="1" fill="hold" tmFilter="0, 0; .33333, 1; 1, 1">
                                          <p:stCondLst>
                                            <p:cond delay="0"/>
                                          </p:stCondLst>
                                        </p:cTn>
                                        <p:tgtEl>
                                          <p:spTgt spid="12"/>
                                        </p:tgtEl>
                                      </p:cBhvr>
                                      <p:from x="100000" y="100000"/>
                                      <p:to x="100000" y="140000"/>
                                    </p:animScale>
                                  </p:childTnLst>
                                </p:cTn>
                              </p:par>
                            </p:childTnLst>
                          </p:cTn>
                        </p:par>
                        <p:par>
                          <p:cTn id="11" fill="hold">
                            <p:stCondLst>
                              <p:cond delay="3000"/>
                            </p:stCondLst>
                            <p:childTnLst>
                              <p:par>
                                <p:cTn id="12" presetID="26" presetClass="emph" presetSubtype="0" fill="hold" grpId="0" nodeType="afterEffect">
                                  <p:stCondLst>
                                    <p:cond delay="0"/>
                                  </p:stCondLst>
                                  <p:childTnLst>
                                    <p:animEffect transition="out" filter="fade">
                                      <p:cBhvr>
                                        <p:cTn id="13" dur="500" tmFilter="0, 0; .2, .5; .8, .5; 1, 0"/>
                                        <p:tgtEl>
                                          <p:spTgt spid="13"/>
                                        </p:tgtEl>
                                      </p:cBhvr>
                                    </p:animEffect>
                                    <p:animScale>
                                      <p:cBhvr>
                                        <p:cTn id="14" dur="250" autoRev="1" fill="hold"/>
                                        <p:tgtEl>
                                          <p:spTgt spid="13"/>
                                        </p:tgtEl>
                                      </p:cBhvr>
                                      <p:by x="105000" y="105000"/>
                                    </p:animScale>
                                  </p:childTnLst>
                                </p:cTn>
                              </p:par>
                            </p:childTnLst>
                          </p:cTn>
                        </p:par>
                        <p:par>
                          <p:cTn id="15" fill="hold">
                            <p:stCondLst>
                              <p:cond delay="3500"/>
                            </p:stCondLst>
                            <p:childTnLst>
                              <p:par>
                                <p:cTn id="16" presetID="26" presetClass="emph" presetSubtype="0" fill="hold" grpId="0" nodeType="afterEffect">
                                  <p:stCondLst>
                                    <p:cond delay="0"/>
                                  </p:stCondLst>
                                  <p:childTnLst>
                                    <p:animEffect transition="out" filter="fade">
                                      <p:cBhvr>
                                        <p:cTn id="17" dur="500" tmFilter="0, 0; .2, .5; .8, .5; 1, 0"/>
                                        <p:tgtEl>
                                          <p:spTgt spid="14"/>
                                        </p:tgtEl>
                                      </p:cBhvr>
                                    </p:animEffect>
                                    <p:animScale>
                                      <p:cBhvr>
                                        <p:cTn id="18" dur="250" autoRev="1" fill="hold"/>
                                        <p:tgtEl>
                                          <p:spTgt spid="14"/>
                                        </p:tgtEl>
                                      </p:cBhvr>
                                      <p:by x="105000" y="105000"/>
                                    </p:animScale>
                                  </p:childTnLst>
                                </p:cTn>
                              </p:par>
                            </p:childTnLst>
                          </p:cTn>
                        </p:par>
                        <p:par>
                          <p:cTn id="19" fill="hold">
                            <p:stCondLst>
                              <p:cond delay="4000"/>
                            </p:stCondLst>
                            <p:childTnLst>
                              <p:par>
                                <p:cTn id="20" presetID="26" presetClass="emph" presetSubtype="0" fill="hold" grpId="0" nodeType="afterEffect">
                                  <p:stCondLst>
                                    <p:cond delay="0"/>
                                  </p:stCondLst>
                                  <p:childTnLst>
                                    <p:animEffect transition="out" filter="fade">
                                      <p:cBhvr>
                                        <p:cTn id="21" dur="500" tmFilter="0, 0; .2, .5; .8, .5; 1, 0"/>
                                        <p:tgtEl>
                                          <p:spTgt spid="15"/>
                                        </p:tgtEl>
                                      </p:cBhvr>
                                    </p:animEffect>
                                    <p:animScale>
                                      <p:cBhvr>
                                        <p:cTn id="22" dur="250" autoRev="1" fill="hold"/>
                                        <p:tgtEl>
                                          <p:spTgt spid="15"/>
                                        </p:tgtEl>
                                      </p:cBhvr>
                                      <p:by x="105000" y="105000"/>
                                    </p:animScale>
                                  </p:childTnLst>
                                </p:cTn>
                              </p:par>
                            </p:childTnLst>
                          </p:cTn>
                        </p:par>
                        <p:par>
                          <p:cTn id="23" fill="hold">
                            <p:stCondLst>
                              <p:cond delay="4500"/>
                            </p:stCondLst>
                            <p:childTnLst>
                              <p:par>
                                <p:cTn id="24" presetID="26" presetClass="emph" presetSubtype="0" fill="hold" grpId="0" nodeType="after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fa-IR" dirty="0" smtClean="0"/>
              <a:t>نقش شرایط سیاسی و مناسبات</a:t>
            </a:r>
            <a:r>
              <a:rPr lang="fa-IR" dirty="0" smtClean="0">
                <a:cs typeface="B Mitra" pitchFamily="2" charset="-78"/>
              </a:rPr>
              <a:t> </a:t>
            </a:r>
            <a:r>
              <a:rPr lang="fa-IR" dirty="0" smtClean="0"/>
              <a:t>بین‌المللی</a:t>
            </a:r>
          </a:p>
        </p:txBody>
      </p:sp>
      <p:grpSp>
        <p:nvGrpSpPr>
          <p:cNvPr id="3" name="Group 3"/>
          <p:cNvGrpSpPr/>
          <p:nvPr/>
        </p:nvGrpSpPr>
        <p:grpSpPr>
          <a:xfrm>
            <a:off x="2381504" y="662638"/>
            <a:ext cx="4462710" cy="4462710"/>
            <a:chOff x="2381504" y="662638"/>
            <a:chExt cx="4462710" cy="4462710"/>
          </a:xfrm>
        </p:grpSpPr>
        <p:sp>
          <p:nvSpPr>
            <p:cNvPr id="6" name="Freeform 5"/>
            <p:cNvSpPr/>
            <p:nvPr/>
          </p:nvSpPr>
          <p:spPr>
            <a:xfrm>
              <a:off x="2609331" y="908547"/>
              <a:ext cx="3971056" cy="3971056"/>
            </a:xfrm>
            <a:custGeom>
              <a:avLst/>
              <a:gdLst>
                <a:gd name="connsiteX0" fmla="*/ 0 w 3971056"/>
                <a:gd name="connsiteY0" fmla="*/ 1985528 h 3971056"/>
                <a:gd name="connsiteX1" fmla="*/ 581550 w 3971056"/>
                <a:gd name="connsiteY1" fmla="*/ 581548 h 3971056"/>
                <a:gd name="connsiteX2" fmla="*/ 1985532 w 3971056"/>
                <a:gd name="connsiteY2" fmla="*/ 2 h 3971056"/>
                <a:gd name="connsiteX3" fmla="*/ 3389512 w 3971056"/>
                <a:gd name="connsiteY3" fmla="*/ 581552 h 3971056"/>
                <a:gd name="connsiteX4" fmla="*/ 3971058 w 3971056"/>
                <a:gd name="connsiteY4" fmla="*/ 1985534 h 3971056"/>
                <a:gd name="connsiteX5" fmla="*/ 3389510 w 3971056"/>
                <a:gd name="connsiteY5" fmla="*/ 3389515 h 3971056"/>
                <a:gd name="connsiteX6" fmla="*/ 1985529 w 3971056"/>
                <a:gd name="connsiteY6" fmla="*/ 3971062 h 3971056"/>
                <a:gd name="connsiteX7" fmla="*/ 581549 w 3971056"/>
                <a:gd name="connsiteY7" fmla="*/ 3389513 h 3971056"/>
                <a:gd name="connsiteX8" fmla="*/ 3 w 3971056"/>
                <a:gd name="connsiteY8" fmla="*/ 1985532 h 3971056"/>
                <a:gd name="connsiteX9" fmla="*/ 0 w 3971056"/>
                <a:gd name="connsiteY9" fmla="*/ 1985528 h 397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1056" h="3971056">
                  <a:moveTo>
                    <a:pt x="0" y="1985528"/>
                  </a:moveTo>
                  <a:cubicBezTo>
                    <a:pt x="1" y="1458933"/>
                    <a:pt x="209190" y="953906"/>
                    <a:pt x="581550" y="581548"/>
                  </a:cubicBezTo>
                  <a:cubicBezTo>
                    <a:pt x="953909" y="209190"/>
                    <a:pt x="1458937" y="1"/>
                    <a:pt x="1985532" y="2"/>
                  </a:cubicBezTo>
                  <a:cubicBezTo>
                    <a:pt x="2512127" y="3"/>
                    <a:pt x="3017154" y="209192"/>
                    <a:pt x="3389512" y="581552"/>
                  </a:cubicBezTo>
                  <a:cubicBezTo>
                    <a:pt x="3761870" y="953911"/>
                    <a:pt x="3971059" y="1458939"/>
                    <a:pt x="3971058" y="1985534"/>
                  </a:cubicBezTo>
                  <a:cubicBezTo>
                    <a:pt x="3971058" y="2512129"/>
                    <a:pt x="3761869" y="3017156"/>
                    <a:pt x="3389510" y="3389515"/>
                  </a:cubicBezTo>
                  <a:cubicBezTo>
                    <a:pt x="3017151" y="3761874"/>
                    <a:pt x="2512124" y="3971063"/>
                    <a:pt x="1985529" y="3971062"/>
                  </a:cubicBezTo>
                  <a:cubicBezTo>
                    <a:pt x="1458934" y="3971062"/>
                    <a:pt x="953907" y="3761872"/>
                    <a:pt x="581549" y="3389513"/>
                  </a:cubicBezTo>
                  <a:cubicBezTo>
                    <a:pt x="209190" y="3017154"/>
                    <a:pt x="2" y="2512127"/>
                    <a:pt x="3" y="1985532"/>
                  </a:cubicBezTo>
                  <a:cubicBezTo>
                    <a:pt x="2" y="1985531"/>
                    <a:pt x="1" y="1985529"/>
                    <a:pt x="0" y="1985528"/>
                  </a:cubicBez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698673" tIns="698673" rIns="698673" bIns="698673" numCol="1" spcCol="1270" anchor="ctr" anchorCtr="0">
              <a:noAutofit/>
            </a:bodyPr>
            <a:lstStyle/>
            <a:p>
              <a:pPr lvl="0" algn="ctr" defTabSz="1289050" rtl="1">
                <a:lnSpc>
                  <a:spcPct val="130000"/>
                </a:lnSpc>
                <a:spcBef>
                  <a:spcPct val="0"/>
                </a:spcBef>
                <a:spcAft>
                  <a:spcPct val="35000"/>
                </a:spcAft>
              </a:pPr>
              <a:r>
                <a:rPr lang="fa-IR" sz="2900" kern="1200" dirty="0" smtClean="0">
                  <a:cs typeface="B Bardiya" pitchFamily="2" charset="-78"/>
                </a:rPr>
                <a:t>اگر دنیا بر ما سخت بگیرد، سیاست‌های تعدیل اقتصادی بر مردم سخت خواهد گرفت.</a:t>
              </a:r>
              <a:endParaRPr lang="en-US" sz="2900" kern="1200" dirty="0">
                <a:cs typeface="B Bardiya" pitchFamily="2" charset="-78"/>
              </a:endParaRPr>
            </a:p>
          </p:txBody>
        </p:sp>
        <p:sp>
          <p:nvSpPr>
            <p:cNvPr id="7" name="Circular Arrow 6"/>
            <p:cNvSpPr/>
            <p:nvPr/>
          </p:nvSpPr>
          <p:spPr>
            <a:xfrm>
              <a:off x="2381504" y="662638"/>
              <a:ext cx="4462710" cy="4462710"/>
            </a:xfrm>
            <a:prstGeom prst="circularArrow">
              <a:avLst>
                <a:gd name="adj1" fmla="val 5085"/>
                <a:gd name="adj2" fmla="val 327528"/>
                <a:gd name="adj3" fmla="val 15841306"/>
                <a:gd name="adj4" fmla="val 16231166"/>
                <a:gd name="adj5" fmla="val 5932"/>
              </a:avLst>
            </a:pr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3">
              <a:schemeClr val="accent2">
                <a:tint val="60000"/>
                <a:hueOff val="0"/>
                <a:satOff val="0"/>
                <a:lumOff val="0"/>
                <a:alphaOff val="0"/>
              </a:schemeClr>
            </a:effectRef>
            <a:fontRef idx="minor">
              <a:schemeClr val="lt1"/>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t>اثرات بر بورس</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اثرات مثبت در میان مدت و بلند مدت بر بورس</a:t>
            </a:r>
            <a:endParaRPr lang="fa-IR"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بورس ایران، پذیرای مشکلات اقتصادی</a:t>
            </a:r>
            <a:endParaRPr lang="fa-IR" dirty="0"/>
          </a:p>
        </p:txBody>
      </p:sp>
      <p:sp>
        <p:nvSpPr>
          <p:cNvPr id="6" name="Rectangle 5"/>
          <p:cNvSpPr/>
          <p:nvPr/>
        </p:nvSpPr>
        <p:spPr>
          <a:xfrm>
            <a:off x="502920" y="897407"/>
            <a:ext cx="8183880" cy="4536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shade val="8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912114" y="631727"/>
            <a:ext cx="5728716" cy="531360"/>
          </a:xfrm>
          <a:custGeom>
            <a:avLst/>
            <a:gdLst>
              <a:gd name="connsiteX0" fmla="*/ 0 w 5728716"/>
              <a:gd name="connsiteY0" fmla="*/ 88562 h 531360"/>
              <a:gd name="connsiteX1" fmla="*/ 25939 w 5728716"/>
              <a:gd name="connsiteY1" fmla="*/ 25939 h 531360"/>
              <a:gd name="connsiteX2" fmla="*/ 88562 w 5728716"/>
              <a:gd name="connsiteY2" fmla="*/ 0 h 531360"/>
              <a:gd name="connsiteX3" fmla="*/ 5640154 w 5728716"/>
              <a:gd name="connsiteY3" fmla="*/ 0 h 531360"/>
              <a:gd name="connsiteX4" fmla="*/ 5702777 w 5728716"/>
              <a:gd name="connsiteY4" fmla="*/ 25939 h 531360"/>
              <a:gd name="connsiteX5" fmla="*/ 5728716 w 5728716"/>
              <a:gd name="connsiteY5" fmla="*/ 88562 h 531360"/>
              <a:gd name="connsiteX6" fmla="*/ 5728716 w 5728716"/>
              <a:gd name="connsiteY6" fmla="*/ 442798 h 531360"/>
              <a:gd name="connsiteX7" fmla="*/ 5702777 w 5728716"/>
              <a:gd name="connsiteY7" fmla="*/ 505421 h 531360"/>
              <a:gd name="connsiteX8" fmla="*/ 5640154 w 5728716"/>
              <a:gd name="connsiteY8" fmla="*/ 531360 h 531360"/>
              <a:gd name="connsiteX9" fmla="*/ 88562 w 5728716"/>
              <a:gd name="connsiteY9" fmla="*/ 531360 h 531360"/>
              <a:gd name="connsiteX10" fmla="*/ 25939 w 5728716"/>
              <a:gd name="connsiteY10" fmla="*/ 505421 h 531360"/>
              <a:gd name="connsiteX11" fmla="*/ 0 w 5728716"/>
              <a:gd name="connsiteY11" fmla="*/ 442798 h 531360"/>
              <a:gd name="connsiteX12" fmla="*/ 0 w 5728716"/>
              <a:gd name="connsiteY12"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716" h="531360">
                <a:moveTo>
                  <a:pt x="0" y="88562"/>
                </a:moveTo>
                <a:cubicBezTo>
                  <a:pt x="0" y="65074"/>
                  <a:pt x="9331" y="42548"/>
                  <a:pt x="25939" y="25939"/>
                </a:cubicBezTo>
                <a:cubicBezTo>
                  <a:pt x="42548" y="9330"/>
                  <a:pt x="65074" y="0"/>
                  <a:pt x="88562" y="0"/>
                </a:cubicBezTo>
                <a:lnTo>
                  <a:pt x="5640154" y="0"/>
                </a:lnTo>
                <a:cubicBezTo>
                  <a:pt x="5663642" y="0"/>
                  <a:pt x="5686168" y="9331"/>
                  <a:pt x="5702777" y="25939"/>
                </a:cubicBezTo>
                <a:cubicBezTo>
                  <a:pt x="5719386" y="42548"/>
                  <a:pt x="5728716" y="65074"/>
                  <a:pt x="5728716" y="88562"/>
                </a:cubicBezTo>
                <a:lnTo>
                  <a:pt x="5728716" y="442798"/>
                </a:lnTo>
                <a:cubicBezTo>
                  <a:pt x="5728716" y="466286"/>
                  <a:pt x="5719385" y="488812"/>
                  <a:pt x="5702777" y="505421"/>
                </a:cubicBezTo>
                <a:cubicBezTo>
                  <a:pt x="5686168" y="522030"/>
                  <a:pt x="5663642" y="531360"/>
                  <a:pt x="5640154" y="531360"/>
                </a:cubicBezTo>
                <a:lnTo>
                  <a:pt x="88562" y="531360"/>
                </a:lnTo>
                <a:cubicBezTo>
                  <a:pt x="65074" y="531360"/>
                  <a:pt x="42548" y="522029"/>
                  <a:pt x="25939" y="505421"/>
                </a:cubicBezTo>
                <a:cubicBezTo>
                  <a:pt x="9330" y="488812"/>
                  <a:pt x="0" y="466286"/>
                  <a:pt x="0" y="442798"/>
                </a:cubicBezTo>
                <a:lnTo>
                  <a:pt x="0" y="8856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txBody>
          <a:bodyPr spcFirstLastPara="0" vert="horz" wrap="square" lIns="242471" tIns="25939" rIns="242471" bIns="25939" numCol="1" spcCol="1270" anchor="ctr" anchorCtr="0">
            <a:noAutofit/>
          </a:bodyPr>
          <a:lstStyle/>
          <a:p>
            <a:pPr lvl="0" algn="ctr" defTabSz="800100" rtl="1">
              <a:lnSpc>
                <a:spcPct val="90000"/>
              </a:lnSpc>
              <a:spcBef>
                <a:spcPct val="0"/>
              </a:spcBef>
              <a:spcAft>
                <a:spcPct val="35000"/>
              </a:spcAft>
            </a:pPr>
            <a:r>
              <a:rPr lang="fa-IR" sz="1800" kern="1200" dirty="0" smtClean="0"/>
              <a:t>پارادایم اقتصادی دولت روشن نیست.</a:t>
            </a:r>
            <a:endParaRPr lang="fa-IR" sz="1800" kern="1200" dirty="0"/>
          </a:p>
        </p:txBody>
      </p:sp>
      <p:sp>
        <p:nvSpPr>
          <p:cNvPr id="8" name="Rectangle 7"/>
          <p:cNvSpPr/>
          <p:nvPr/>
        </p:nvSpPr>
        <p:spPr>
          <a:xfrm>
            <a:off x="502920" y="1713887"/>
            <a:ext cx="8183880" cy="4536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shade val="80000"/>
              <a:hueOff val="51302"/>
              <a:satOff val="-8491"/>
              <a:lumOff val="8191"/>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912114" y="1448207"/>
            <a:ext cx="5728716" cy="531360"/>
          </a:xfrm>
          <a:custGeom>
            <a:avLst/>
            <a:gdLst>
              <a:gd name="connsiteX0" fmla="*/ 0 w 5728716"/>
              <a:gd name="connsiteY0" fmla="*/ 88562 h 531360"/>
              <a:gd name="connsiteX1" fmla="*/ 25939 w 5728716"/>
              <a:gd name="connsiteY1" fmla="*/ 25939 h 531360"/>
              <a:gd name="connsiteX2" fmla="*/ 88562 w 5728716"/>
              <a:gd name="connsiteY2" fmla="*/ 0 h 531360"/>
              <a:gd name="connsiteX3" fmla="*/ 5640154 w 5728716"/>
              <a:gd name="connsiteY3" fmla="*/ 0 h 531360"/>
              <a:gd name="connsiteX4" fmla="*/ 5702777 w 5728716"/>
              <a:gd name="connsiteY4" fmla="*/ 25939 h 531360"/>
              <a:gd name="connsiteX5" fmla="*/ 5728716 w 5728716"/>
              <a:gd name="connsiteY5" fmla="*/ 88562 h 531360"/>
              <a:gd name="connsiteX6" fmla="*/ 5728716 w 5728716"/>
              <a:gd name="connsiteY6" fmla="*/ 442798 h 531360"/>
              <a:gd name="connsiteX7" fmla="*/ 5702777 w 5728716"/>
              <a:gd name="connsiteY7" fmla="*/ 505421 h 531360"/>
              <a:gd name="connsiteX8" fmla="*/ 5640154 w 5728716"/>
              <a:gd name="connsiteY8" fmla="*/ 531360 h 531360"/>
              <a:gd name="connsiteX9" fmla="*/ 88562 w 5728716"/>
              <a:gd name="connsiteY9" fmla="*/ 531360 h 531360"/>
              <a:gd name="connsiteX10" fmla="*/ 25939 w 5728716"/>
              <a:gd name="connsiteY10" fmla="*/ 505421 h 531360"/>
              <a:gd name="connsiteX11" fmla="*/ 0 w 5728716"/>
              <a:gd name="connsiteY11" fmla="*/ 442798 h 531360"/>
              <a:gd name="connsiteX12" fmla="*/ 0 w 5728716"/>
              <a:gd name="connsiteY12"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716" h="531360">
                <a:moveTo>
                  <a:pt x="0" y="88562"/>
                </a:moveTo>
                <a:cubicBezTo>
                  <a:pt x="0" y="65074"/>
                  <a:pt x="9331" y="42548"/>
                  <a:pt x="25939" y="25939"/>
                </a:cubicBezTo>
                <a:cubicBezTo>
                  <a:pt x="42548" y="9330"/>
                  <a:pt x="65074" y="0"/>
                  <a:pt x="88562" y="0"/>
                </a:cubicBezTo>
                <a:lnTo>
                  <a:pt x="5640154" y="0"/>
                </a:lnTo>
                <a:cubicBezTo>
                  <a:pt x="5663642" y="0"/>
                  <a:pt x="5686168" y="9331"/>
                  <a:pt x="5702777" y="25939"/>
                </a:cubicBezTo>
                <a:cubicBezTo>
                  <a:pt x="5719386" y="42548"/>
                  <a:pt x="5728716" y="65074"/>
                  <a:pt x="5728716" y="88562"/>
                </a:cubicBezTo>
                <a:lnTo>
                  <a:pt x="5728716" y="442798"/>
                </a:lnTo>
                <a:cubicBezTo>
                  <a:pt x="5728716" y="466286"/>
                  <a:pt x="5719385" y="488812"/>
                  <a:pt x="5702777" y="505421"/>
                </a:cubicBezTo>
                <a:cubicBezTo>
                  <a:pt x="5686168" y="522030"/>
                  <a:pt x="5663642" y="531360"/>
                  <a:pt x="5640154" y="531360"/>
                </a:cubicBezTo>
                <a:lnTo>
                  <a:pt x="88562" y="531360"/>
                </a:lnTo>
                <a:cubicBezTo>
                  <a:pt x="65074" y="531360"/>
                  <a:pt x="42548" y="522029"/>
                  <a:pt x="25939" y="505421"/>
                </a:cubicBezTo>
                <a:cubicBezTo>
                  <a:pt x="9330" y="488812"/>
                  <a:pt x="0" y="466286"/>
                  <a:pt x="0" y="442798"/>
                </a:cubicBezTo>
                <a:lnTo>
                  <a:pt x="0" y="8856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shade val="80000"/>
              <a:hueOff val="51302"/>
              <a:satOff val="-8491"/>
              <a:lumOff val="8191"/>
              <a:alphaOff val="0"/>
            </a:schemeClr>
          </a:fillRef>
          <a:effectRef idx="2">
            <a:schemeClr val="accent2">
              <a:shade val="80000"/>
              <a:hueOff val="51302"/>
              <a:satOff val="-8491"/>
              <a:lumOff val="8191"/>
              <a:alphaOff val="0"/>
            </a:schemeClr>
          </a:effectRef>
          <a:fontRef idx="minor">
            <a:schemeClr val="lt1"/>
          </a:fontRef>
        </p:style>
        <p:txBody>
          <a:bodyPr spcFirstLastPara="0" vert="horz" wrap="square" lIns="242471" tIns="25939" rIns="242471" bIns="25939" numCol="1" spcCol="1270" anchor="ctr" anchorCtr="0">
            <a:noAutofit/>
          </a:bodyPr>
          <a:lstStyle/>
          <a:p>
            <a:pPr lvl="0" algn="ctr" defTabSz="800100" rtl="1">
              <a:lnSpc>
                <a:spcPct val="90000"/>
              </a:lnSpc>
              <a:spcBef>
                <a:spcPct val="0"/>
              </a:spcBef>
              <a:spcAft>
                <a:spcPct val="35000"/>
              </a:spcAft>
            </a:pPr>
            <a:r>
              <a:rPr lang="fa-IR" sz="1800" kern="1200" dirty="0" smtClean="0"/>
              <a:t>هماهنگی ارگان‌های دولتی زیر سؤال است.</a:t>
            </a:r>
            <a:endParaRPr lang="en-US" sz="1800" kern="1200" dirty="0"/>
          </a:p>
        </p:txBody>
      </p:sp>
      <p:sp>
        <p:nvSpPr>
          <p:cNvPr id="10" name="Rectangle 9"/>
          <p:cNvSpPr/>
          <p:nvPr/>
        </p:nvSpPr>
        <p:spPr>
          <a:xfrm>
            <a:off x="502920" y="2530367"/>
            <a:ext cx="8183880" cy="4536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shade val="80000"/>
              <a:hueOff val="102603"/>
              <a:satOff val="-16982"/>
              <a:lumOff val="16382"/>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912114" y="2264687"/>
            <a:ext cx="5728716" cy="531360"/>
          </a:xfrm>
          <a:custGeom>
            <a:avLst/>
            <a:gdLst>
              <a:gd name="connsiteX0" fmla="*/ 0 w 5728716"/>
              <a:gd name="connsiteY0" fmla="*/ 88562 h 531360"/>
              <a:gd name="connsiteX1" fmla="*/ 25939 w 5728716"/>
              <a:gd name="connsiteY1" fmla="*/ 25939 h 531360"/>
              <a:gd name="connsiteX2" fmla="*/ 88562 w 5728716"/>
              <a:gd name="connsiteY2" fmla="*/ 0 h 531360"/>
              <a:gd name="connsiteX3" fmla="*/ 5640154 w 5728716"/>
              <a:gd name="connsiteY3" fmla="*/ 0 h 531360"/>
              <a:gd name="connsiteX4" fmla="*/ 5702777 w 5728716"/>
              <a:gd name="connsiteY4" fmla="*/ 25939 h 531360"/>
              <a:gd name="connsiteX5" fmla="*/ 5728716 w 5728716"/>
              <a:gd name="connsiteY5" fmla="*/ 88562 h 531360"/>
              <a:gd name="connsiteX6" fmla="*/ 5728716 w 5728716"/>
              <a:gd name="connsiteY6" fmla="*/ 442798 h 531360"/>
              <a:gd name="connsiteX7" fmla="*/ 5702777 w 5728716"/>
              <a:gd name="connsiteY7" fmla="*/ 505421 h 531360"/>
              <a:gd name="connsiteX8" fmla="*/ 5640154 w 5728716"/>
              <a:gd name="connsiteY8" fmla="*/ 531360 h 531360"/>
              <a:gd name="connsiteX9" fmla="*/ 88562 w 5728716"/>
              <a:gd name="connsiteY9" fmla="*/ 531360 h 531360"/>
              <a:gd name="connsiteX10" fmla="*/ 25939 w 5728716"/>
              <a:gd name="connsiteY10" fmla="*/ 505421 h 531360"/>
              <a:gd name="connsiteX11" fmla="*/ 0 w 5728716"/>
              <a:gd name="connsiteY11" fmla="*/ 442798 h 531360"/>
              <a:gd name="connsiteX12" fmla="*/ 0 w 5728716"/>
              <a:gd name="connsiteY12"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716" h="531360">
                <a:moveTo>
                  <a:pt x="0" y="88562"/>
                </a:moveTo>
                <a:cubicBezTo>
                  <a:pt x="0" y="65074"/>
                  <a:pt x="9331" y="42548"/>
                  <a:pt x="25939" y="25939"/>
                </a:cubicBezTo>
                <a:cubicBezTo>
                  <a:pt x="42548" y="9330"/>
                  <a:pt x="65074" y="0"/>
                  <a:pt x="88562" y="0"/>
                </a:cubicBezTo>
                <a:lnTo>
                  <a:pt x="5640154" y="0"/>
                </a:lnTo>
                <a:cubicBezTo>
                  <a:pt x="5663642" y="0"/>
                  <a:pt x="5686168" y="9331"/>
                  <a:pt x="5702777" y="25939"/>
                </a:cubicBezTo>
                <a:cubicBezTo>
                  <a:pt x="5719386" y="42548"/>
                  <a:pt x="5728716" y="65074"/>
                  <a:pt x="5728716" y="88562"/>
                </a:cubicBezTo>
                <a:lnTo>
                  <a:pt x="5728716" y="442798"/>
                </a:lnTo>
                <a:cubicBezTo>
                  <a:pt x="5728716" y="466286"/>
                  <a:pt x="5719385" y="488812"/>
                  <a:pt x="5702777" y="505421"/>
                </a:cubicBezTo>
                <a:cubicBezTo>
                  <a:pt x="5686168" y="522030"/>
                  <a:pt x="5663642" y="531360"/>
                  <a:pt x="5640154" y="531360"/>
                </a:cubicBezTo>
                <a:lnTo>
                  <a:pt x="88562" y="531360"/>
                </a:lnTo>
                <a:cubicBezTo>
                  <a:pt x="65074" y="531360"/>
                  <a:pt x="42548" y="522029"/>
                  <a:pt x="25939" y="505421"/>
                </a:cubicBezTo>
                <a:cubicBezTo>
                  <a:pt x="9330" y="488812"/>
                  <a:pt x="0" y="466286"/>
                  <a:pt x="0" y="442798"/>
                </a:cubicBezTo>
                <a:lnTo>
                  <a:pt x="0" y="8856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shade val="80000"/>
              <a:hueOff val="102603"/>
              <a:satOff val="-16982"/>
              <a:lumOff val="16382"/>
              <a:alphaOff val="0"/>
            </a:schemeClr>
          </a:fillRef>
          <a:effectRef idx="2">
            <a:schemeClr val="accent2">
              <a:shade val="80000"/>
              <a:hueOff val="102603"/>
              <a:satOff val="-16982"/>
              <a:lumOff val="16382"/>
              <a:alphaOff val="0"/>
            </a:schemeClr>
          </a:effectRef>
          <a:fontRef idx="minor">
            <a:schemeClr val="lt1"/>
          </a:fontRef>
        </p:style>
        <p:txBody>
          <a:bodyPr spcFirstLastPara="0" vert="horz" wrap="square" lIns="242471" tIns="25939" rIns="242471" bIns="25939" numCol="1" spcCol="1270" anchor="ctr" anchorCtr="0">
            <a:noAutofit/>
          </a:bodyPr>
          <a:lstStyle/>
          <a:p>
            <a:pPr lvl="0" algn="ctr" defTabSz="800100" rtl="1">
              <a:lnSpc>
                <a:spcPct val="90000"/>
              </a:lnSpc>
              <a:spcBef>
                <a:spcPct val="0"/>
              </a:spcBef>
              <a:spcAft>
                <a:spcPct val="35000"/>
              </a:spcAft>
            </a:pPr>
            <a:r>
              <a:rPr lang="fa-IR" sz="1800" kern="1200" dirty="0" smtClean="0"/>
              <a:t>مناسبات بین‌المللی خدشه‌دار است.</a:t>
            </a:r>
            <a:endParaRPr lang="en-US" sz="1800" kern="1200" dirty="0"/>
          </a:p>
        </p:txBody>
      </p:sp>
      <p:sp>
        <p:nvSpPr>
          <p:cNvPr id="12" name="Rectangle 11"/>
          <p:cNvSpPr/>
          <p:nvPr/>
        </p:nvSpPr>
        <p:spPr>
          <a:xfrm>
            <a:off x="502920" y="3346848"/>
            <a:ext cx="8183880" cy="4536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shade val="80000"/>
              <a:hueOff val="153905"/>
              <a:satOff val="-25472"/>
              <a:lumOff val="24573"/>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912114" y="3081167"/>
            <a:ext cx="5728716" cy="531360"/>
          </a:xfrm>
          <a:custGeom>
            <a:avLst/>
            <a:gdLst>
              <a:gd name="connsiteX0" fmla="*/ 0 w 5728716"/>
              <a:gd name="connsiteY0" fmla="*/ 88562 h 531360"/>
              <a:gd name="connsiteX1" fmla="*/ 25939 w 5728716"/>
              <a:gd name="connsiteY1" fmla="*/ 25939 h 531360"/>
              <a:gd name="connsiteX2" fmla="*/ 88562 w 5728716"/>
              <a:gd name="connsiteY2" fmla="*/ 0 h 531360"/>
              <a:gd name="connsiteX3" fmla="*/ 5640154 w 5728716"/>
              <a:gd name="connsiteY3" fmla="*/ 0 h 531360"/>
              <a:gd name="connsiteX4" fmla="*/ 5702777 w 5728716"/>
              <a:gd name="connsiteY4" fmla="*/ 25939 h 531360"/>
              <a:gd name="connsiteX5" fmla="*/ 5728716 w 5728716"/>
              <a:gd name="connsiteY5" fmla="*/ 88562 h 531360"/>
              <a:gd name="connsiteX6" fmla="*/ 5728716 w 5728716"/>
              <a:gd name="connsiteY6" fmla="*/ 442798 h 531360"/>
              <a:gd name="connsiteX7" fmla="*/ 5702777 w 5728716"/>
              <a:gd name="connsiteY7" fmla="*/ 505421 h 531360"/>
              <a:gd name="connsiteX8" fmla="*/ 5640154 w 5728716"/>
              <a:gd name="connsiteY8" fmla="*/ 531360 h 531360"/>
              <a:gd name="connsiteX9" fmla="*/ 88562 w 5728716"/>
              <a:gd name="connsiteY9" fmla="*/ 531360 h 531360"/>
              <a:gd name="connsiteX10" fmla="*/ 25939 w 5728716"/>
              <a:gd name="connsiteY10" fmla="*/ 505421 h 531360"/>
              <a:gd name="connsiteX11" fmla="*/ 0 w 5728716"/>
              <a:gd name="connsiteY11" fmla="*/ 442798 h 531360"/>
              <a:gd name="connsiteX12" fmla="*/ 0 w 5728716"/>
              <a:gd name="connsiteY12"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716" h="531360">
                <a:moveTo>
                  <a:pt x="0" y="88562"/>
                </a:moveTo>
                <a:cubicBezTo>
                  <a:pt x="0" y="65074"/>
                  <a:pt x="9331" y="42548"/>
                  <a:pt x="25939" y="25939"/>
                </a:cubicBezTo>
                <a:cubicBezTo>
                  <a:pt x="42548" y="9330"/>
                  <a:pt x="65074" y="0"/>
                  <a:pt x="88562" y="0"/>
                </a:cubicBezTo>
                <a:lnTo>
                  <a:pt x="5640154" y="0"/>
                </a:lnTo>
                <a:cubicBezTo>
                  <a:pt x="5663642" y="0"/>
                  <a:pt x="5686168" y="9331"/>
                  <a:pt x="5702777" y="25939"/>
                </a:cubicBezTo>
                <a:cubicBezTo>
                  <a:pt x="5719386" y="42548"/>
                  <a:pt x="5728716" y="65074"/>
                  <a:pt x="5728716" y="88562"/>
                </a:cubicBezTo>
                <a:lnTo>
                  <a:pt x="5728716" y="442798"/>
                </a:lnTo>
                <a:cubicBezTo>
                  <a:pt x="5728716" y="466286"/>
                  <a:pt x="5719385" y="488812"/>
                  <a:pt x="5702777" y="505421"/>
                </a:cubicBezTo>
                <a:cubicBezTo>
                  <a:pt x="5686168" y="522030"/>
                  <a:pt x="5663642" y="531360"/>
                  <a:pt x="5640154" y="531360"/>
                </a:cubicBezTo>
                <a:lnTo>
                  <a:pt x="88562" y="531360"/>
                </a:lnTo>
                <a:cubicBezTo>
                  <a:pt x="65074" y="531360"/>
                  <a:pt x="42548" y="522029"/>
                  <a:pt x="25939" y="505421"/>
                </a:cubicBezTo>
                <a:cubicBezTo>
                  <a:pt x="9330" y="488812"/>
                  <a:pt x="0" y="466286"/>
                  <a:pt x="0" y="442798"/>
                </a:cubicBezTo>
                <a:lnTo>
                  <a:pt x="0" y="8856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shade val="80000"/>
              <a:hueOff val="153905"/>
              <a:satOff val="-25472"/>
              <a:lumOff val="24573"/>
              <a:alphaOff val="0"/>
            </a:schemeClr>
          </a:fillRef>
          <a:effectRef idx="2">
            <a:schemeClr val="accent2">
              <a:shade val="80000"/>
              <a:hueOff val="153905"/>
              <a:satOff val="-25472"/>
              <a:lumOff val="24573"/>
              <a:alphaOff val="0"/>
            </a:schemeClr>
          </a:effectRef>
          <a:fontRef idx="minor">
            <a:schemeClr val="lt1"/>
          </a:fontRef>
        </p:style>
        <p:txBody>
          <a:bodyPr spcFirstLastPara="0" vert="horz" wrap="square" lIns="242471" tIns="25939" rIns="242471" bIns="25939" numCol="1" spcCol="1270" anchor="ctr" anchorCtr="0">
            <a:noAutofit/>
          </a:bodyPr>
          <a:lstStyle/>
          <a:p>
            <a:pPr lvl="0" algn="ctr" defTabSz="800100" rtl="1">
              <a:lnSpc>
                <a:spcPct val="90000"/>
              </a:lnSpc>
              <a:spcBef>
                <a:spcPct val="0"/>
              </a:spcBef>
              <a:spcAft>
                <a:spcPct val="35000"/>
              </a:spcAft>
            </a:pPr>
            <a:r>
              <a:rPr lang="fa-IR" sz="1800" kern="1200" dirty="0" smtClean="0"/>
              <a:t>افکار عمومی آمادگی ندارد.</a:t>
            </a:r>
            <a:endParaRPr lang="fa-IR" sz="1800" kern="1200" dirty="0"/>
          </a:p>
        </p:txBody>
      </p:sp>
      <p:sp>
        <p:nvSpPr>
          <p:cNvPr id="14" name="Rectangle 13"/>
          <p:cNvSpPr/>
          <p:nvPr/>
        </p:nvSpPr>
        <p:spPr>
          <a:xfrm>
            <a:off x="502920" y="4163328"/>
            <a:ext cx="8183880" cy="4536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shade val="80000"/>
              <a:hueOff val="205206"/>
              <a:satOff val="-33963"/>
              <a:lumOff val="32764"/>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Freeform 14"/>
          <p:cNvSpPr/>
          <p:nvPr/>
        </p:nvSpPr>
        <p:spPr>
          <a:xfrm>
            <a:off x="912114" y="3897648"/>
            <a:ext cx="5728716" cy="531360"/>
          </a:xfrm>
          <a:custGeom>
            <a:avLst/>
            <a:gdLst>
              <a:gd name="connsiteX0" fmla="*/ 0 w 5728716"/>
              <a:gd name="connsiteY0" fmla="*/ 88562 h 531360"/>
              <a:gd name="connsiteX1" fmla="*/ 25939 w 5728716"/>
              <a:gd name="connsiteY1" fmla="*/ 25939 h 531360"/>
              <a:gd name="connsiteX2" fmla="*/ 88562 w 5728716"/>
              <a:gd name="connsiteY2" fmla="*/ 0 h 531360"/>
              <a:gd name="connsiteX3" fmla="*/ 5640154 w 5728716"/>
              <a:gd name="connsiteY3" fmla="*/ 0 h 531360"/>
              <a:gd name="connsiteX4" fmla="*/ 5702777 w 5728716"/>
              <a:gd name="connsiteY4" fmla="*/ 25939 h 531360"/>
              <a:gd name="connsiteX5" fmla="*/ 5728716 w 5728716"/>
              <a:gd name="connsiteY5" fmla="*/ 88562 h 531360"/>
              <a:gd name="connsiteX6" fmla="*/ 5728716 w 5728716"/>
              <a:gd name="connsiteY6" fmla="*/ 442798 h 531360"/>
              <a:gd name="connsiteX7" fmla="*/ 5702777 w 5728716"/>
              <a:gd name="connsiteY7" fmla="*/ 505421 h 531360"/>
              <a:gd name="connsiteX8" fmla="*/ 5640154 w 5728716"/>
              <a:gd name="connsiteY8" fmla="*/ 531360 h 531360"/>
              <a:gd name="connsiteX9" fmla="*/ 88562 w 5728716"/>
              <a:gd name="connsiteY9" fmla="*/ 531360 h 531360"/>
              <a:gd name="connsiteX10" fmla="*/ 25939 w 5728716"/>
              <a:gd name="connsiteY10" fmla="*/ 505421 h 531360"/>
              <a:gd name="connsiteX11" fmla="*/ 0 w 5728716"/>
              <a:gd name="connsiteY11" fmla="*/ 442798 h 531360"/>
              <a:gd name="connsiteX12" fmla="*/ 0 w 5728716"/>
              <a:gd name="connsiteY12"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716" h="531360">
                <a:moveTo>
                  <a:pt x="0" y="88562"/>
                </a:moveTo>
                <a:cubicBezTo>
                  <a:pt x="0" y="65074"/>
                  <a:pt x="9331" y="42548"/>
                  <a:pt x="25939" y="25939"/>
                </a:cubicBezTo>
                <a:cubicBezTo>
                  <a:pt x="42548" y="9330"/>
                  <a:pt x="65074" y="0"/>
                  <a:pt x="88562" y="0"/>
                </a:cubicBezTo>
                <a:lnTo>
                  <a:pt x="5640154" y="0"/>
                </a:lnTo>
                <a:cubicBezTo>
                  <a:pt x="5663642" y="0"/>
                  <a:pt x="5686168" y="9331"/>
                  <a:pt x="5702777" y="25939"/>
                </a:cubicBezTo>
                <a:cubicBezTo>
                  <a:pt x="5719386" y="42548"/>
                  <a:pt x="5728716" y="65074"/>
                  <a:pt x="5728716" y="88562"/>
                </a:cubicBezTo>
                <a:lnTo>
                  <a:pt x="5728716" y="442798"/>
                </a:lnTo>
                <a:cubicBezTo>
                  <a:pt x="5728716" y="466286"/>
                  <a:pt x="5719385" y="488812"/>
                  <a:pt x="5702777" y="505421"/>
                </a:cubicBezTo>
                <a:cubicBezTo>
                  <a:pt x="5686168" y="522030"/>
                  <a:pt x="5663642" y="531360"/>
                  <a:pt x="5640154" y="531360"/>
                </a:cubicBezTo>
                <a:lnTo>
                  <a:pt x="88562" y="531360"/>
                </a:lnTo>
                <a:cubicBezTo>
                  <a:pt x="65074" y="531360"/>
                  <a:pt x="42548" y="522029"/>
                  <a:pt x="25939" y="505421"/>
                </a:cubicBezTo>
                <a:cubicBezTo>
                  <a:pt x="9330" y="488812"/>
                  <a:pt x="0" y="466286"/>
                  <a:pt x="0" y="442798"/>
                </a:cubicBezTo>
                <a:lnTo>
                  <a:pt x="0" y="8856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shade val="80000"/>
              <a:hueOff val="205206"/>
              <a:satOff val="-33963"/>
              <a:lumOff val="32764"/>
              <a:alphaOff val="0"/>
            </a:schemeClr>
          </a:fillRef>
          <a:effectRef idx="2">
            <a:schemeClr val="accent2">
              <a:shade val="80000"/>
              <a:hueOff val="205206"/>
              <a:satOff val="-33963"/>
              <a:lumOff val="32764"/>
              <a:alphaOff val="0"/>
            </a:schemeClr>
          </a:effectRef>
          <a:fontRef idx="minor">
            <a:schemeClr val="lt1"/>
          </a:fontRef>
        </p:style>
        <p:txBody>
          <a:bodyPr spcFirstLastPara="0" vert="horz" wrap="square" lIns="242471" tIns="25939" rIns="242471" bIns="25939" numCol="1" spcCol="1270" anchor="ctr" anchorCtr="0">
            <a:noAutofit/>
          </a:bodyPr>
          <a:lstStyle/>
          <a:p>
            <a:pPr lvl="0" algn="ctr" defTabSz="800100" rtl="1">
              <a:lnSpc>
                <a:spcPct val="90000"/>
              </a:lnSpc>
              <a:spcBef>
                <a:spcPct val="0"/>
              </a:spcBef>
              <a:spcAft>
                <a:spcPct val="35000"/>
              </a:spcAft>
            </a:pPr>
            <a:r>
              <a:rPr lang="fa-IR" sz="1800" kern="1200" dirty="0" smtClean="0"/>
              <a:t>طبقۀ ضعیف تحمل ندارد.</a:t>
            </a:r>
            <a:endParaRPr lang="en-US" sz="1800" kern="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70" decel="100000"/>
                                        <p:tgtEl>
                                          <p:spTgt spid="6"/>
                                        </p:tgtEl>
                                      </p:cBhvr>
                                    </p:animEffect>
                                    <p:animScale>
                                      <p:cBhvr>
                                        <p:cTn id="17" dur="770" decel="100000"/>
                                        <p:tgtEl>
                                          <p:spTgt spid="6"/>
                                        </p:tgtEl>
                                      </p:cBhvr>
                                      <p:from x="10000" y="10000"/>
                                      <p:to x="200000" y="450000"/>
                                    </p:animScale>
                                    <p:animScale>
                                      <p:cBhvr>
                                        <p:cTn id="18" dur="1230" accel="100000" fill="hold">
                                          <p:stCondLst>
                                            <p:cond delay="770"/>
                                          </p:stCondLst>
                                        </p:cTn>
                                        <p:tgtEl>
                                          <p:spTgt spid="6"/>
                                        </p:tgtEl>
                                      </p:cBhvr>
                                      <p:from x="200000" y="450000"/>
                                      <p:to x="100000" y="100000"/>
                                    </p:animScale>
                                    <p:set>
                                      <p:cBhvr>
                                        <p:cTn id="19" dur="770" fill="hold"/>
                                        <p:tgtEl>
                                          <p:spTgt spid="6"/>
                                        </p:tgtEl>
                                        <p:attrNameLst>
                                          <p:attrName>ppt_x</p:attrName>
                                        </p:attrNameLst>
                                      </p:cBhvr>
                                      <p:to>
                                        <p:strVal val="(0.5)"/>
                                      </p:to>
                                    </p:set>
                                    <p:anim from="(0.5)" to="(#ppt_x)" calcmode="lin" valueType="num">
                                      <p:cBhvr>
                                        <p:cTn id="20" dur="1230" accel="100000" fill="hold">
                                          <p:stCondLst>
                                            <p:cond delay="770"/>
                                          </p:stCondLst>
                                        </p:cTn>
                                        <p:tgtEl>
                                          <p:spTgt spid="6"/>
                                        </p:tgtEl>
                                        <p:attrNameLst>
                                          <p:attrName>ppt_x</p:attrName>
                                        </p:attrNameLst>
                                      </p:cBhvr>
                                    </p:anim>
                                    <p:set>
                                      <p:cBhvr>
                                        <p:cTn id="21" dur="770" fill="hold"/>
                                        <p:tgtEl>
                                          <p:spTgt spid="6"/>
                                        </p:tgtEl>
                                        <p:attrNameLst>
                                          <p:attrName>ppt_y</p:attrName>
                                        </p:attrNameLst>
                                      </p:cBhvr>
                                      <p:to>
                                        <p:strVal val="(#ppt_y+0.4)"/>
                                      </p:to>
                                    </p:set>
                                    <p:anim from="(#ppt_y+0.4)" to="(#ppt_y)" calcmode="lin" valueType="num">
                                      <p:cBhvr>
                                        <p:cTn id="22" dur="1230" accel="100000" fill="hold">
                                          <p:stCondLst>
                                            <p:cond delay="770"/>
                                          </p:stCondLst>
                                        </p:cTn>
                                        <p:tgtEl>
                                          <p:spTgt spid="6"/>
                                        </p:tgtEl>
                                        <p:attrNameLst>
                                          <p:attrName>ppt_y</p:attrName>
                                        </p:attrNameLst>
                                      </p:cBhvr>
                                    </p:anim>
                                  </p:childTnLst>
                                </p:cTn>
                              </p:par>
                            </p:childTnLst>
                          </p:cTn>
                        </p:par>
                        <p:par>
                          <p:cTn id="23" fill="hold">
                            <p:stCondLst>
                              <p:cond delay="2000"/>
                            </p:stCondLst>
                            <p:childTnLst>
                              <p:par>
                                <p:cTn id="24" presetID="51"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70" decel="100000"/>
                                        <p:tgtEl>
                                          <p:spTgt spid="9"/>
                                        </p:tgtEl>
                                      </p:cBhvr>
                                    </p:animEffect>
                                    <p:animScale>
                                      <p:cBhvr>
                                        <p:cTn id="27" dur="770" decel="100000"/>
                                        <p:tgtEl>
                                          <p:spTgt spid="9"/>
                                        </p:tgtEl>
                                      </p:cBhvr>
                                      <p:from x="10000" y="10000"/>
                                      <p:to x="200000" y="450000"/>
                                    </p:animScale>
                                    <p:animScale>
                                      <p:cBhvr>
                                        <p:cTn id="28" dur="1230" accel="100000" fill="hold">
                                          <p:stCondLst>
                                            <p:cond delay="770"/>
                                          </p:stCondLst>
                                        </p:cTn>
                                        <p:tgtEl>
                                          <p:spTgt spid="9"/>
                                        </p:tgtEl>
                                      </p:cBhvr>
                                      <p:from x="200000" y="450000"/>
                                      <p:to x="100000" y="100000"/>
                                    </p:animScale>
                                    <p:set>
                                      <p:cBhvr>
                                        <p:cTn id="29" dur="770" fill="hold"/>
                                        <p:tgtEl>
                                          <p:spTgt spid="9"/>
                                        </p:tgtEl>
                                        <p:attrNameLst>
                                          <p:attrName>ppt_x</p:attrName>
                                        </p:attrNameLst>
                                      </p:cBhvr>
                                      <p:to>
                                        <p:strVal val="(0.5)"/>
                                      </p:to>
                                    </p:set>
                                    <p:anim from="(0.5)" to="(#ppt_x)" calcmode="lin" valueType="num">
                                      <p:cBhvr>
                                        <p:cTn id="30" dur="1230" accel="100000" fill="hold">
                                          <p:stCondLst>
                                            <p:cond delay="770"/>
                                          </p:stCondLst>
                                        </p:cTn>
                                        <p:tgtEl>
                                          <p:spTgt spid="9"/>
                                        </p:tgtEl>
                                        <p:attrNameLst>
                                          <p:attrName>ppt_x</p:attrName>
                                        </p:attrNameLst>
                                      </p:cBhvr>
                                    </p:anim>
                                    <p:set>
                                      <p:cBhvr>
                                        <p:cTn id="31" dur="770" fill="hold"/>
                                        <p:tgtEl>
                                          <p:spTgt spid="9"/>
                                        </p:tgtEl>
                                        <p:attrNameLst>
                                          <p:attrName>ppt_y</p:attrName>
                                        </p:attrNameLst>
                                      </p:cBhvr>
                                      <p:to>
                                        <p:strVal val="(#ppt_y+0.4)"/>
                                      </p:to>
                                    </p:set>
                                    <p:anim from="(#ppt_y+0.4)" to="(#ppt_y)" calcmode="lin" valueType="num">
                                      <p:cBhvr>
                                        <p:cTn id="32" dur="1230" accel="100000" fill="hold">
                                          <p:stCondLst>
                                            <p:cond delay="770"/>
                                          </p:stCondLst>
                                        </p:cTn>
                                        <p:tgtEl>
                                          <p:spTgt spid="9"/>
                                        </p:tgtEl>
                                        <p:attrNameLst>
                                          <p:attrName>ppt_y</p:attrName>
                                        </p:attrNameLst>
                                      </p:cBhvr>
                                    </p:anim>
                                  </p:childTnLst>
                                </p:cTn>
                              </p:par>
                              <p:par>
                                <p:cTn id="33" presetID="5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770" decel="100000"/>
                                        <p:tgtEl>
                                          <p:spTgt spid="8"/>
                                        </p:tgtEl>
                                      </p:cBhvr>
                                    </p:animEffect>
                                    <p:animScale>
                                      <p:cBhvr>
                                        <p:cTn id="36" dur="770" decel="100000"/>
                                        <p:tgtEl>
                                          <p:spTgt spid="8"/>
                                        </p:tgtEl>
                                      </p:cBhvr>
                                      <p:from x="10000" y="10000"/>
                                      <p:to x="200000" y="450000"/>
                                    </p:animScale>
                                    <p:animScale>
                                      <p:cBhvr>
                                        <p:cTn id="37" dur="1230" accel="100000" fill="hold">
                                          <p:stCondLst>
                                            <p:cond delay="770"/>
                                          </p:stCondLst>
                                        </p:cTn>
                                        <p:tgtEl>
                                          <p:spTgt spid="8"/>
                                        </p:tgtEl>
                                      </p:cBhvr>
                                      <p:from x="200000" y="450000"/>
                                      <p:to x="100000" y="100000"/>
                                    </p:animScale>
                                    <p:set>
                                      <p:cBhvr>
                                        <p:cTn id="38" dur="770" fill="hold"/>
                                        <p:tgtEl>
                                          <p:spTgt spid="8"/>
                                        </p:tgtEl>
                                        <p:attrNameLst>
                                          <p:attrName>ppt_x</p:attrName>
                                        </p:attrNameLst>
                                      </p:cBhvr>
                                      <p:to>
                                        <p:strVal val="(0.5)"/>
                                      </p:to>
                                    </p:set>
                                    <p:anim from="(0.5)" to="(#ppt_x)" calcmode="lin" valueType="num">
                                      <p:cBhvr>
                                        <p:cTn id="39" dur="1230" accel="100000" fill="hold">
                                          <p:stCondLst>
                                            <p:cond delay="770"/>
                                          </p:stCondLst>
                                        </p:cTn>
                                        <p:tgtEl>
                                          <p:spTgt spid="8"/>
                                        </p:tgtEl>
                                        <p:attrNameLst>
                                          <p:attrName>ppt_x</p:attrName>
                                        </p:attrNameLst>
                                      </p:cBhvr>
                                    </p:anim>
                                    <p:set>
                                      <p:cBhvr>
                                        <p:cTn id="40" dur="770" fill="hold"/>
                                        <p:tgtEl>
                                          <p:spTgt spid="8"/>
                                        </p:tgtEl>
                                        <p:attrNameLst>
                                          <p:attrName>ppt_y</p:attrName>
                                        </p:attrNameLst>
                                      </p:cBhvr>
                                      <p:to>
                                        <p:strVal val="(#ppt_y+0.4)"/>
                                      </p:to>
                                    </p:set>
                                    <p:anim from="(#ppt_y+0.4)" to="(#ppt_y)" calcmode="lin" valueType="num">
                                      <p:cBhvr>
                                        <p:cTn id="41" dur="1230" accel="100000" fill="hold">
                                          <p:stCondLst>
                                            <p:cond delay="770"/>
                                          </p:stCondLst>
                                        </p:cTn>
                                        <p:tgtEl>
                                          <p:spTgt spid="8"/>
                                        </p:tgtEl>
                                        <p:attrNameLst>
                                          <p:attrName>ppt_y</p:attrName>
                                        </p:attrNameLst>
                                      </p:cBhvr>
                                    </p:anim>
                                  </p:childTnLst>
                                </p:cTn>
                              </p:par>
                            </p:childTnLst>
                          </p:cTn>
                        </p:par>
                        <p:par>
                          <p:cTn id="42" fill="hold">
                            <p:stCondLst>
                              <p:cond delay="4000"/>
                            </p:stCondLst>
                            <p:childTnLst>
                              <p:par>
                                <p:cTn id="43" presetID="51"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770" decel="100000"/>
                                        <p:tgtEl>
                                          <p:spTgt spid="11"/>
                                        </p:tgtEl>
                                      </p:cBhvr>
                                    </p:animEffect>
                                    <p:animScale>
                                      <p:cBhvr>
                                        <p:cTn id="46" dur="770" decel="100000"/>
                                        <p:tgtEl>
                                          <p:spTgt spid="11"/>
                                        </p:tgtEl>
                                      </p:cBhvr>
                                      <p:from x="10000" y="10000"/>
                                      <p:to x="200000" y="450000"/>
                                    </p:animScale>
                                    <p:animScale>
                                      <p:cBhvr>
                                        <p:cTn id="47" dur="1230" accel="100000" fill="hold">
                                          <p:stCondLst>
                                            <p:cond delay="770"/>
                                          </p:stCondLst>
                                        </p:cTn>
                                        <p:tgtEl>
                                          <p:spTgt spid="11"/>
                                        </p:tgtEl>
                                      </p:cBhvr>
                                      <p:from x="200000" y="450000"/>
                                      <p:to x="100000" y="100000"/>
                                    </p:animScale>
                                    <p:set>
                                      <p:cBhvr>
                                        <p:cTn id="48" dur="770" fill="hold"/>
                                        <p:tgtEl>
                                          <p:spTgt spid="11"/>
                                        </p:tgtEl>
                                        <p:attrNameLst>
                                          <p:attrName>ppt_x</p:attrName>
                                        </p:attrNameLst>
                                      </p:cBhvr>
                                      <p:to>
                                        <p:strVal val="(0.5)"/>
                                      </p:to>
                                    </p:set>
                                    <p:anim from="(0.5)" to="(#ppt_x)" calcmode="lin" valueType="num">
                                      <p:cBhvr>
                                        <p:cTn id="49" dur="1230" accel="100000" fill="hold">
                                          <p:stCondLst>
                                            <p:cond delay="770"/>
                                          </p:stCondLst>
                                        </p:cTn>
                                        <p:tgtEl>
                                          <p:spTgt spid="11"/>
                                        </p:tgtEl>
                                        <p:attrNameLst>
                                          <p:attrName>ppt_x</p:attrName>
                                        </p:attrNameLst>
                                      </p:cBhvr>
                                    </p:anim>
                                    <p:set>
                                      <p:cBhvr>
                                        <p:cTn id="50" dur="770" fill="hold"/>
                                        <p:tgtEl>
                                          <p:spTgt spid="11"/>
                                        </p:tgtEl>
                                        <p:attrNameLst>
                                          <p:attrName>ppt_y</p:attrName>
                                        </p:attrNameLst>
                                      </p:cBhvr>
                                      <p:to>
                                        <p:strVal val="(#ppt_y+0.4)"/>
                                      </p:to>
                                    </p:set>
                                    <p:anim from="(#ppt_y+0.4)" to="(#ppt_y)" calcmode="lin" valueType="num">
                                      <p:cBhvr>
                                        <p:cTn id="51" dur="1230" accel="100000" fill="hold">
                                          <p:stCondLst>
                                            <p:cond delay="770"/>
                                          </p:stCondLst>
                                        </p:cTn>
                                        <p:tgtEl>
                                          <p:spTgt spid="11"/>
                                        </p:tgtEl>
                                        <p:attrNameLst>
                                          <p:attrName>ppt_y</p:attrName>
                                        </p:attrNameLst>
                                      </p:cBhvr>
                                    </p:anim>
                                  </p:childTnLst>
                                </p:cTn>
                              </p:par>
                              <p:par>
                                <p:cTn id="52" presetID="51"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770" decel="100000"/>
                                        <p:tgtEl>
                                          <p:spTgt spid="10"/>
                                        </p:tgtEl>
                                      </p:cBhvr>
                                    </p:animEffect>
                                    <p:animScale>
                                      <p:cBhvr>
                                        <p:cTn id="55" dur="770" decel="100000"/>
                                        <p:tgtEl>
                                          <p:spTgt spid="10"/>
                                        </p:tgtEl>
                                      </p:cBhvr>
                                      <p:from x="10000" y="10000"/>
                                      <p:to x="200000" y="450000"/>
                                    </p:animScale>
                                    <p:animScale>
                                      <p:cBhvr>
                                        <p:cTn id="56" dur="1230" accel="100000" fill="hold">
                                          <p:stCondLst>
                                            <p:cond delay="770"/>
                                          </p:stCondLst>
                                        </p:cTn>
                                        <p:tgtEl>
                                          <p:spTgt spid="10"/>
                                        </p:tgtEl>
                                      </p:cBhvr>
                                      <p:from x="200000" y="450000"/>
                                      <p:to x="100000" y="100000"/>
                                    </p:animScale>
                                    <p:set>
                                      <p:cBhvr>
                                        <p:cTn id="57" dur="770" fill="hold"/>
                                        <p:tgtEl>
                                          <p:spTgt spid="10"/>
                                        </p:tgtEl>
                                        <p:attrNameLst>
                                          <p:attrName>ppt_x</p:attrName>
                                        </p:attrNameLst>
                                      </p:cBhvr>
                                      <p:to>
                                        <p:strVal val="(0.5)"/>
                                      </p:to>
                                    </p:set>
                                    <p:anim from="(0.5)" to="(#ppt_x)" calcmode="lin" valueType="num">
                                      <p:cBhvr>
                                        <p:cTn id="58" dur="1230" accel="100000" fill="hold">
                                          <p:stCondLst>
                                            <p:cond delay="770"/>
                                          </p:stCondLst>
                                        </p:cTn>
                                        <p:tgtEl>
                                          <p:spTgt spid="10"/>
                                        </p:tgtEl>
                                        <p:attrNameLst>
                                          <p:attrName>ppt_x</p:attrName>
                                        </p:attrNameLst>
                                      </p:cBhvr>
                                    </p:anim>
                                    <p:set>
                                      <p:cBhvr>
                                        <p:cTn id="59" dur="770" fill="hold"/>
                                        <p:tgtEl>
                                          <p:spTgt spid="10"/>
                                        </p:tgtEl>
                                        <p:attrNameLst>
                                          <p:attrName>ppt_y</p:attrName>
                                        </p:attrNameLst>
                                      </p:cBhvr>
                                      <p:to>
                                        <p:strVal val="(#ppt_y+0.4)"/>
                                      </p:to>
                                    </p:set>
                                    <p:anim from="(#ppt_y+0.4)" to="(#ppt_y)" calcmode="lin" valueType="num">
                                      <p:cBhvr>
                                        <p:cTn id="60" dur="1230" accel="100000" fill="hold">
                                          <p:stCondLst>
                                            <p:cond delay="770"/>
                                          </p:stCondLst>
                                        </p:cTn>
                                        <p:tgtEl>
                                          <p:spTgt spid="10"/>
                                        </p:tgtEl>
                                        <p:attrNameLst>
                                          <p:attrName>ppt_y</p:attrName>
                                        </p:attrNameLst>
                                      </p:cBhvr>
                                    </p:anim>
                                  </p:childTnLst>
                                </p:cTn>
                              </p:par>
                            </p:childTnLst>
                          </p:cTn>
                        </p:par>
                        <p:par>
                          <p:cTn id="61" fill="hold">
                            <p:stCondLst>
                              <p:cond delay="6000"/>
                            </p:stCondLst>
                            <p:childTnLst>
                              <p:par>
                                <p:cTn id="62" presetID="51" presetClass="entr" presetSubtype="0"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770" decel="100000"/>
                                        <p:tgtEl>
                                          <p:spTgt spid="13"/>
                                        </p:tgtEl>
                                      </p:cBhvr>
                                    </p:animEffect>
                                    <p:animScale>
                                      <p:cBhvr>
                                        <p:cTn id="65" dur="770" decel="100000"/>
                                        <p:tgtEl>
                                          <p:spTgt spid="13"/>
                                        </p:tgtEl>
                                      </p:cBhvr>
                                      <p:from x="10000" y="10000"/>
                                      <p:to x="200000" y="450000"/>
                                    </p:animScale>
                                    <p:animScale>
                                      <p:cBhvr>
                                        <p:cTn id="66" dur="1230" accel="100000" fill="hold">
                                          <p:stCondLst>
                                            <p:cond delay="770"/>
                                          </p:stCondLst>
                                        </p:cTn>
                                        <p:tgtEl>
                                          <p:spTgt spid="13"/>
                                        </p:tgtEl>
                                      </p:cBhvr>
                                      <p:from x="200000" y="450000"/>
                                      <p:to x="100000" y="100000"/>
                                    </p:animScale>
                                    <p:set>
                                      <p:cBhvr>
                                        <p:cTn id="67" dur="770" fill="hold"/>
                                        <p:tgtEl>
                                          <p:spTgt spid="13"/>
                                        </p:tgtEl>
                                        <p:attrNameLst>
                                          <p:attrName>ppt_x</p:attrName>
                                        </p:attrNameLst>
                                      </p:cBhvr>
                                      <p:to>
                                        <p:strVal val="(0.5)"/>
                                      </p:to>
                                    </p:set>
                                    <p:anim from="(0.5)" to="(#ppt_x)" calcmode="lin" valueType="num">
                                      <p:cBhvr>
                                        <p:cTn id="68" dur="1230" accel="100000" fill="hold">
                                          <p:stCondLst>
                                            <p:cond delay="770"/>
                                          </p:stCondLst>
                                        </p:cTn>
                                        <p:tgtEl>
                                          <p:spTgt spid="13"/>
                                        </p:tgtEl>
                                        <p:attrNameLst>
                                          <p:attrName>ppt_x</p:attrName>
                                        </p:attrNameLst>
                                      </p:cBhvr>
                                    </p:anim>
                                    <p:set>
                                      <p:cBhvr>
                                        <p:cTn id="69" dur="770" fill="hold"/>
                                        <p:tgtEl>
                                          <p:spTgt spid="13"/>
                                        </p:tgtEl>
                                        <p:attrNameLst>
                                          <p:attrName>ppt_y</p:attrName>
                                        </p:attrNameLst>
                                      </p:cBhvr>
                                      <p:to>
                                        <p:strVal val="(#ppt_y+0.4)"/>
                                      </p:to>
                                    </p:set>
                                    <p:anim from="(#ppt_y+0.4)" to="(#ppt_y)" calcmode="lin" valueType="num">
                                      <p:cBhvr>
                                        <p:cTn id="70" dur="1230" accel="100000" fill="hold">
                                          <p:stCondLst>
                                            <p:cond delay="770"/>
                                          </p:stCondLst>
                                        </p:cTn>
                                        <p:tgtEl>
                                          <p:spTgt spid="13"/>
                                        </p:tgtEl>
                                        <p:attrNameLst>
                                          <p:attrName>ppt_y</p:attrName>
                                        </p:attrNameLst>
                                      </p:cBhvr>
                                    </p:anim>
                                  </p:childTnLst>
                                </p:cTn>
                              </p:par>
                              <p:par>
                                <p:cTn id="71" presetID="51"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770" decel="100000"/>
                                        <p:tgtEl>
                                          <p:spTgt spid="12"/>
                                        </p:tgtEl>
                                      </p:cBhvr>
                                    </p:animEffect>
                                    <p:animScale>
                                      <p:cBhvr>
                                        <p:cTn id="74" dur="770" decel="100000"/>
                                        <p:tgtEl>
                                          <p:spTgt spid="12"/>
                                        </p:tgtEl>
                                      </p:cBhvr>
                                      <p:from x="10000" y="10000"/>
                                      <p:to x="200000" y="450000"/>
                                    </p:animScale>
                                    <p:animScale>
                                      <p:cBhvr>
                                        <p:cTn id="75" dur="1230" accel="100000" fill="hold">
                                          <p:stCondLst>
                                            <p:cond delay="770"/>
                                          </p:stCondLst>
                                        </p:cTn>
                                        <p:tgtEl>
                                          <p:spTgt spid="12"/>
                                        </p:tgtEl>
                                      </p:cBhvr>
                                      <p:from x="200000" y="450000"/>
                                      <p:to x="100000" y="100000"/>
                                    </p:animScale>
                                    <p:set>
                                      <p:cBhvr>
                                        <p:cTn id="76" dur="770" fill="hold"/>
                                        <p:tgtEl>
                                          <p:spTgt spid="12"/>
                                        </p:tgtEl>
                                        <p:attrNameLst>
                                          <p:attrName>ppt_x</p:attrName>
                                        </p:attrNameLst>
                                      </p:cBhvr>
                                      <p:to>
                                        <p:strVal val="(0.5)"/>
                                      </p:to>
                                    </p:set>
                                    <p:anim from="(0.5)" to="(#ppt_x)" calcmode="lin" valueType="num">
                                      <p:cBhvr>
                                        <p:cTn id="77" dur="1230" accel="100000" fill="hold">
                                          <p:stCondLst>
                                            <p:cond delay="770"/>
                                          </p:stCondLst>
                                        </p:cTn>
                                        <p:tgtEl>
                                          <p:spTgt spid="12"/>
                                        </p:tgtEl>
                                        <p:attrNameLst>
                                          <p:attrName>ppt_x</p:attrName>
                                        </p:attrNameLst>
                                      </p:cBhvr>
                                    </p:anim>
                                    <p:set>
                                      <p:cBhvr>
                                        <p:cTn id="78" dur="770" fill="hold"/>
                                        <p:tgtEl>
                                          <p:spTgt spid="12"/>
                                        </p:tgtEl>
                                        <p:attrNameLst>
                                          <p:attrName>ppt_y</p:attrName>
                                        </p:attrNameLst>
                                      </p:cBhvr>
                                      <p:to>
                                        <p:strVal val="(#ppt_y+0.4)"/>
                                      </p:to>
                                    </p:set>
                                    <p:anim from="(#ppt_y+0.4)" to="(#ppt_y)" calcmode="lin" valueType="num">
                                      <p:cBhvr>
                                        <p:cTn id="79" dur="1230" accel="100000" fill="hold">
                                          <p:stCondLst>
                                            <p:cond delay="770"/>
                                          </p:stCondLst>
                                        </p:cTn>
                                        <p:tgtEl>
                                          <p:spTgt spid="12"/>
                                        </p:tgtEl>
                                        <p:attrNameLst>
                                          <p:attrName>ppt_y</p:attrName>
                                        </p:attrNameLst>
                                      </p:cBhvr>
                                    </p:anim>
                                  </p:childTnLst>
                                </p:cTn>
                              </p:par>
                            </p:childTnLst>
                          </p:cTn>
                        </p:par>
                        <p:par>
                          <p:cTn id="80" fill="hold">
                            <p:stCondLst>
                              <p:cond delay="8000"/>
                            </p:stCondLst>
                            <p:childTnLst>
                              <p:par>
                                <p:cTn id="81" presetID="5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770" decel="100000"/>
                                        <p:tgtEl>
                                          <p:spTgt spid="15"/>
                                        </p:tgtEl>
                                      </p:cBhvr>
                                    </p:animEffect>
                                    <p:animScale>
                                      <p:cBhvr>
                                        <p:cTn id="84" dur="770" decel="100000"/>
                                        <p:tgtEl>
                                          <p:spTgt spid="15"/>
                                        </p:tgtEl>
                                      </p:cBhvr>
                                      <p:from x="10000" y="10000"/>
                                      <p:to x="200000" y="450000"/>
                                    </p:animScale>
                                    <p:animScale>
                                      <p:cBhvr>
                                        <p:cTn id="85" dur="1230" accel="100000" fill="hold">
                                          <p:stCondLst>
                                            <p:cond delay="770"/>
                                          </p:stCondLst>
                                        </p:cTn>
                                        <p:tgtEl>
                                          <p:spTgt spid="15"/>
                                        </p:tgtEl>
                                      </p:cBhvr>
                                      <p:from x="200000" y="450000"/>
                                      <p:to x="100000" y="100000"/>
                                    </p:animScale>
                                    <p:set>
                                      <p:cBhvr>
                                        <p:cTn id="86" dur="770" fill="hold"/>
                                        <p:tgtEl>
                                          <p:spTgt spid="15"/>
                                        </p:tgtEl>
                                        <p:attrNameLst>
                                          <p:attrName>ppt_x</p:attrName>
                                        </p:attrNameLst>
                                      </p:cBhvr>
                                      <p:to>
                                        <p:strVal val="(0.5)"/>
                                      </p:to>
                                    </p:set>
                                    <p:anim from="(0.5)" to="(#ppt_x)" calcmode="lin" valueType="num">
                                      <p:cBhvr>
                                        <p:cTn id="87" dur="1230" accel="100000" fill="hold">
                                          <p:stCondLst>
                                            <p:cond delay="770"/>
                                          </p:stCondLst>
                                        </p:cTn>
                                        <p:tgtEl>
                                          <p:spTgt spid="15"/>
                                        </p:tgtEl>
                                        <p:attrNameLst>
                                          <p:attrName>ppt_x</p:attrName>
                                        </p:attrNameLst>
                                      </p:cBhvr>
                                    </p:anim>
                                    <p:set>
                                      <p:cBhvr>
                                        <p:cTn id="88" dur="770" fill="hold"/>
                                        <p:tgtEl>
                                          <p:spTgt spid="15"/>
                                        </p:tgtEl>
                                        <p:attrNameLst>
                                          <p:attrName>ppt_y</p:attrName>
                                        </p:attrNameLst>
                                      </p:cBhvr>
                                      <p:to>
                                        <p:strVal val="(#ppt_y+0.4)"/>
                                      </p:to>
                                    </p:set>
                                    <p:anim from="(#ppt_y+0.4)" to="(#ppt_y)" calcmode="lin" valueType="num">
                                      <p:cBhvr>
                                        <p:cTn id="89" dur="1230" accel="100000" fill="hold">
                                          <p:stCondLst>
                                            <p:cond delay="770"/>
                                          </p:stCondLst>
                                        </p:cTn>
                                        <p:tgtEl>
                                          <p:spTgt spid="15"/>
                                        </p:tgtEl>
                                        <p:attrNameLst>
                                          <p:attrName>ppt_y</p:attrName>
                                        </p:attrNameLst>
                                      </p:cBhvr>
                                    </p:anim>
                                  </p:childTnLst>
                                </p:cTn>
                              </p:par>
                              <p:par>
                                <p:cTn id="90" presetID="51" presetClass="entr" presetSubtype="0" fill="hold"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770" decel="100000"/>
                                        <p:tgtEl>
                                          <p:spTgt spid="14"/>
                                        </p:tgtEl>
                                      </p:cBhvr>
                                    </p:animEffect>
                                    <p:animScale>
                                      <p:cBhvr>
                                        <p:cTn id="93" dur="770" decel="100000"/>
                                        <p:tgtEl>
                                          <p:spTgt spid="14"/>
                                        </p:tgtEl>
                                      </p:cBhvr>
                                      <p:from x="10000" y="10000"/>
                                      <p:to x="200000" y="450000"/>
                                    </p:animScale>
                                    <p:animScale>
                                      <p:cBhvr>
                                        <p:cTn id="94" dur="1230" accel="100000" fill="hold">
                                          <p:stCondLst>
                                            <p:cond delay="770"/>
                                          </p:stCondLst>
                                        </p:cTn>
                                        <p:tgtEl>
                                          <p:spTgt spid="14"/>
                                        </p:tgtEl>
                                      </p:cBhvr>
                                      <p:from x="200000" y="450000"/>
                                      <p:to x="100000" y="100000"/>
                                    </p:animScale>
                                    <p:set>
                                      <p:cBhvr>
                                        <p:cTn id="95" dur="770" fill="hold"/>
                                        <p:tgtEl>
                                          <p:spTgt spid="14"/>
                                        </p:tgtEl>
                                        <p:attrNameLst>
                                          <p:attrName>ppt_x</p:attrName>
                                        </p:attrNameLst>
                                      </p:cBhvr>
                                      <p:to>
                                        <p:strVal val="(0.5)"/>
                                      </p:to>
                                    </p:set>
                                    <p:anim from="(0.5)" to="(#ppt_x)" calcmode="lin" valueType="num">
                                      <p:cBhvr>
                                        <p:cTn id="96" dur="1230" accel="100000" fill="hold">
                                          <p:stCondLst>
                                            <p:cond delay="770"/>
                                          </p:stCondLst>
                                        </p:cTn>
                                        <p:tgtEl>
                                          <p:spTgt spid="14"/>
                                        </p:tgtEl>
                                        <p:attrNameLst>
                                          <p:attrName>ppt_x</p:attrName>
                                        </p:attrNameLst>
                                      </p:cBhvr>
                                    </p:anim>
                                    <p:set>
                                      <p:cBhvr>
                                        <p:cTn id="97" dur="770" fill="hold"/>
                                        <p:tgtEl>
                                          <p:spTgt spid="14"/>
                                        </p:tgtEl>
                                        <p:attrNameLst>
                                          <p:attrName>ppt_y</p:attrName>
                                        </p:attrNameLst>
                                      </p:cBhvr>
                                      <p:to>
                                        <p:strVal val="(#ppt_y+0.4)"/>
                                      </p:to>
                                    </p:set>
                                    <p:anim from="(#ppt_y+0.4)" to="(#ppt_y)" calcmode="lin" valueType="num">
                                      <p:cBhvr>
                                        <p:cTn id="98" dur="1230" accel="100000" fill="hold">
                                          <p:stCondLst>
                                            <p:cond delay="770"/>
                                          </p:stCondLst>
                                        </p:cTn>
                                        <p:tgtEl>
                                          <p:spTgt spid="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پیشنهادهای مقامات بانک جهانی</a:t>
            </a:r>
            <a:endParaRPr lang="fa-IR" dirty="0"/>
          </a:p>
        </p:txBody>
      </p:sp>
      <p:sp>
        <p:nvSpPr>
          <p:cNvPr id="8" name="Rectangle 7"/>
          <p:cNvSpPr/>
          <p:nvPr/>
        </p:nvSpPr>
        <p:spPr>
          <a:xfrm>
            <a:off x="502920" y="877536"/>
            <a:ext cx="8183880" cy="4284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912114" y="626615"/>
            <a:ext cx="5728716" cy="501840"/>
          </a:xfrm>
          <a:custGeom>
            <a:avLst/>
            <a:gdLst>
              <a:gd name="connsiteX0" fmla="*/ 0 w 5728716"/>
              <a:gd name="connsiteY0" fmla="*/ 83642 h 501840"/>
              <a:gd name="connsiteX1" fmla="*/ 24498 w 5728716"/>
              <a:gd name="connsiteY1" fmla="*/ 24498 h 501840"/>
              <a:gd name="connsiteX2" fmla="*/ 83642 w 5728716"/>
              <a:gd name="connsiteY2" fmla="*/ 0 h 501840"/>
              <a:gd name="connsiteX3" fmla="*/ 5645074 w 5728716"/>
              <a:gd name="connsiteY3" fmla="*/ 0 h 501840"/>
              <a:gd name="connsiteX4" fmla="*/ 5704218 w 5728716"/>
              <a:gd name="connsiteY4" fmla="*/ 24498 h 501840"/>
              <a:gd name="connsiteX5" fmla="*/ 5728716 w 5728716"/>
              <a:gd name="connsiteY5" fmla="*/ 83642 h 501840"/>
              <a:gd name="connsiteX6" fmla="*/ 5728716 w 5728716"/>
              <a:gd name="connsiteY6" fmla="*/ 418198 h 501840"/>
              <a:gd name="connsiteX7" fmla="*/ 5704218 w 5728716"/>
              <a:gd name="connsiteY7" fmla="*/ 477342 h 501840"/>
              <a:gd name="connsiteX8" fmla="*/ 5645074 w 5728716"/>
              <a:gd name="connsiteY8" fmla="*/ 501840 h 501840"/>
              <a:gd name="connsiteX9" fmla="*/ 83642 w 5728716"/>
              <a:gd name="connsiteY9" fmla="*/ 501840 h 501840"/>
              <a:gd name="connsiteX10" fmla="*/ 24498 w 5728716"/>
              <a:gd name="connsiteY10" fmla="*/ 477342 h 501840"/>
              <a:gd name="connsiteX11" fmla="*/ 0 w 5728716"/>
              <a:gd name="connsiteY11" fmla="*/ 418198 h 501840"/>
              <a:gd name="connsiteX12" fmla="*/ 0 w 5728716"/>
              <a:gd name="connsiteY12"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716" h="501840">
                <a:moveTo>
                  <a:pt x="0" y="83642"/>
                </a:moveTo>
                <a:cubicBezTo>
                  <a:pt x="0" y="61459"/>
                  <a:pt x="8812" y="40184"/>
                  <a:pt x="24498" y="24498"/>
                </a:cubicBezTo>
                <a:cubicBezTo>
                  <a:pt x="40184" y="8812"/>
                  <a:pt x="61459" y="0"/>
                  <a:pt x="83642" y="0"/>
                </a:cubicBezTo>
                <a:lnTo>
                  <a:pt x="5645074" y="0"/>
                </a:lnTo>
                <a:cubicBezTo>
                  <a:pt x="5667257" y="0"/>
                  <a:pt x="5688532" y="8812"/>
                  <a:pt x="5704218" y="24498"/>
                </a:cubicBezTo>
                <a:cubicBezTo>
                  <a:pt x="5719904" y="40184"/>
                  <a:pt x="5728716" y="61459"/>
                  <a:pt x="5728716" y="83642"/>
                </a:cubicBezTo>
                <a:lnTo>
                  <a:pt x="5728716" y="418198"/>
                </a:lnTo>
                <a:cubicBezTo>
                  <a:pt x="5728716" y="440381"/>
                  <a:pt x="5719904" y="461656"/>
                  <a:pt x="5704218" y="477342"/>
                </a:cubicBezTo>
                <a:cubicBezTo>
                  <a:pt x="5688532" y="493028"/>
                  <a:pt x="5667257" y="501840"/>
                  <a:pt x="5645074" y="501840"/>
                </a:cubicBezTo>
                <a:lnTo>
                  <a:pt x="83642" y="501840"/>
                </a:lnTo>
                <a:cubicBezTo>
                  <a:pt x="61459" y="501840"/>
                  <a:pt x="40184" y="493028"/>
                  <a:pt x="24498" y="477342"/>
                </a:cubicBezTo>
                <a:cubicBezTo>
                  <a:pt x="8812" y="461656"/>
                  <a:pt x="0" y="440381"/>
                  <a:pt x="0" y="418198"/>
                </a:cubicBezTo>
                <a:lnTo>
                  <a:pt x="0" y="8364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41030" tIns="24498" rIns="241030" bIns="24498" numCol="1" spcCol="1270" anchor="ctr" anchorCtr="0">
            <a:noAutofit/>
          </a:bodyPr>
          <a:lstStyle/>
          <a:p>
            <a:pPr lvl="0" algn="ctr" defTabSz="755650" rtl="1">
              <a:lnSpc>
                <a:spcPct val="90000"/>
              </a:lnSpc>
              <a:spcBef>
                <a:spcPct val="0"/>
              </a:spcBef>
              <a:spcAft>
                <a:spcPct val="35000"/>
              </a:spcAft>
            </a:pPr>
            <a:r>
              <a:rPr lang="fa-IR" sz="1700" b="1" kern="1200" dirty="0" smtClean="0"/>
              <a:t>آزادسازی قیمت‌ها</a:t>
            </a:r>
            <a:endParaRPr lang="fa-IR" sz="1700" b="1" kern="1200" dirty="0"/>
          </a:p>
        </p:txBody>
      </p:sp>
      <p:sp>
        <p:nvSpPr>
          <p:cNvPr id="10" name="Rectangle 9"/>
          <p:cNvSpPr/>
          <p:nvPr/>
        </p:nvSpPr>
        <p:spPr>
          <a:xfrm>
            <a:off x="502920" y="1648656"/>
            <a:ext cx="8183880" cy="4284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912114" y="1397736"/>
            <a:ext cx="5728716" cy="501840"/>
          </a:xfrm>
          <a:custGeom>
            <a:avLst/>
            <a:gdLst>
              <a:gd name="connsiteX0" fmla="*/ 0 w 5728716"/>
              <a:gd name="connsiteY0" fmla="*/ 83642 h 501840"/>
              <a:gd name="connsiteX1" fmla="*/ 24498 w 5728716"/>
              <a:gd name="connsiteY1" fmla="*/ 24498 h 501840"/>
              <a:gd name="connsiteX2" fmla="*/ 83642 w 5728716"/>
              <a:gd name="connsiteY2" fmla="*/ 0 h 501840"/>
              <a:gd name="connsiteX3" fmla="*/ 5645074 w 5728716"/>
              <a:gd name="connsiteY3" fmla="*/ 0 h 501840"/>
              <a:gd name="connsiteX4" fmla="*/ 5704218 w 5728716"/>
              <a:gd name="connsiteY4" fmla="*/ 24498 h 501840"/>
              <a:gd name="connsiteX5" fmla="*/ 5728716 w 5728716"/>
              <a:gd name="connsiteY5" fmla="*/ 83642 h 501840"/>
              <a:gd name="connsiteX6" fmla="*/ 5728716 w 5728716"/>
              <a:gd name="connsiteY6" fmla="*/ 418198 h 501840"/>
              <a:gd name="connsiteX7" fmla="*/ 5704218 w 5728716"/>
              <a:gd name="connsiteY7" fmla="*/ 477342 h 501840"/>
              <a:gd name="connsiteX8" fmla="*/ 5645074 w 5728716"/>
              <a:gd name="connsiteY8" fmla="*/ 501840 h 501840"/>
              <a:gd name="connsiteX9" fmla="*/ 83642 w 5728716"/>
              <a:gd name="connsiteY9" fmla="*/ 501840 h 501840"/>
              <a:gd name="connsiteX10" fmla="*/ 24498 w 5728716"/>
              <a:gd name="connsiteY10" fmla="*/ 477342 h 501840"/>
              <a:gd name="connsiteX11" fmla="*/ 0 w 5728716"/>
              <a:gd name="connsiteY11" fmla="*/ 418198 h 501840"/>
              <a:gd name="connsiteX12" fmla="*/ 0 w 5728716"/>
              <a:gd name="connsiteY12"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716" h="501840">
                <a:moveTo>
                  <a:pt x="0" y="83642"/>
                </a:moveTo>
                <a:cubicBezTo>
                  <a:pt x="0" y="61459"/>
                  <a:pt x="8812" y="40184"/>
                  <a:pt x="24498" y="24498"/>
                </a:cubicBezTo>
                <a:cubicBezTo>
                  <a:pt x="40184" y="8812"/>
                  <a:pt x="61459" y="0"/>
                  <a:pt x="83642" y="0"/>
                </a:cubicBezTo>
                <a:lnTo>
                  <a:pt x="5645074" y="0"/>
                </a:lnTo>
                <a:cubicBezTo>
                  <a:pt x="5667257" y="0"/>
                  <a:pt x="5688532" y="8812"/>
                  <a:pt x="5704218" y="24498"/>
                </a:cubicBezTo>
                <a:cubicBezTo>
                  <a:pt x="5719904" y="40184"/>
                  <a:pt x="5728716" y="61459"/>
                  <a:pt x="5728716" y="83642"/>
                </a:cubicBezTo>
                <a:lnTo>
                  <a:pt x="5728716" y="418198"/>
                </a:lnTo>
                <a:cubicBezTo>
                  <a:pt x="5728716" y="440381"/>
                  <a:pt x="5719904" y="461656"/>
                  <a:pt x="5704218" y="477342"/>
                </a:cubicBezTo>
                <a:cubicBezTo>
                  <a:pt x="5688532" y="493028"/>
                  <a:pt x="5667257" y="501840"/>
                  <a:pt x="5645074" y="501840"/>
                </a:cubicBezTo>
                <a:lnTo>
                  <a:pt x="83642" y="501840"/>
                </a:lnTo>
                <a:cubicBezTo>
                  <a:pt x="61459" y="501840"/>
                  <a:pt x="40184" y="493028"/>
                  <a:pt x="24498" y="477342"/>
                </a:cubicBezTo>
                <a:cubicBezTo>
                  <a:pt x="8812" y="461656"/>
                  <a:pt x="0" y="440381"/>
                  <a:pt x="0" y="418198"/>
                </a:cubicBezTo>
                <a:lnTo>
                  <a:pt x="0" y="8364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41030" tIns="24498" rIns="241030" bIns="24498" numCol="1" spcCol="1270" anchor="ctr" anchorCtr="0">
            <a:noAutofit/>
          </a:bodyPr>
          <a:lstStyle/>
          <a:p>
            <a:pPr lvl="0" algn="ctr" defTabSz="755650" rtl="1">
              <a:lnSpc>
                <a:spcPct val="90000"/>
              </a:lnSpc>
              <a:spcBef>
                <a:spcPct val="0"/>
              </a:spcBef>
              <a:spcAft>
                <a:spcPct val="35000"/>
              </a:spcAft>
            </a:pPr>
            <a:r>
              <a:rPr lang="fa-IR" sz="1700" b="1" kern="1200" dirty="0" smtClean="0"/>
              <a:t>خصوصی سازی اقتصاد كشور تا حد امکان</a:t>
            </a:r>
            <a:endParaRPr lang="en-US" sz="1700" b="1" kern="1200" dirty="0"/>
          </a:p>
        </p:txBody>
      </p:sp>
      <p:sp>
        <p:nvSpPr>
          <p:cNvPr id="12" name="Rectangle 11"/>
          <p:cNvSpPr/>
          <p:nvPr/>
        </p:nvSpPr>
        <p:spPr>
          <a:xfrm>
            <a:off x="502920" y="2419776"/>
            <a:ext cx="8183880" cy="4284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912114" y="2168855"/>
            <a:ext cx="5728716" cy="501840"/>
          </a:xfrm>
          <a:custGeom>
            <a:avLst/>
            <a:gdLst>
              <a:gd name="connsiteX0" fmla="*/ 0 w 5728716"/>
              <a:gd name="connsiteY0" fmla="*/ 83642 h 501840"/>
              <a:gd name="connsiteX1" fmla="*/ 24498 w 5728716"/>
              <a:gd name="connsiteY1" fmla="*/ 24498 h 501840"/>
              <a:gd name="connsiteX2" fmla="*/ 83642 w 5728716"/>
              <a:gd name="connsiteY2" fmla="*/ 0 h 501840"/>
              <a:gd name="connsiteX3" fmla="*/ 5645074 w 5728716"/>
              <a:gd name="connsiteY3" fmla="*/ 0 h 501840"/>
              <a:gd name="connsiteX4" fmla="*/ 5704218 w 5728716"/>
              <a:gd name="connsiteY4" fmla="*/ 24498 h 501840"/>
              <a:gd name="connsiteX5" fmla="*/ 5728716 w 5728716"/>
              <a:gd name="connsiteY5" fmla="*/ 83642 h 501840"/>
              <a:gd name="connsiteX6" fmla="*/ 5728716 w 5728716"/>
              <a:gd name="connsiteY6" fmla="*/ 418198 h 501840"/>
              <a:gd name="connsiteX7" fmla="*/ 5704218 w 5728716"/>
              <a:gd name="connsiteY7" fmla="*/ 477342 h 501840"/>
              <a:gd name="connsiteX8" fmla="*/ 5645074 w 5728716"/>
              <a:gd name="connsiteY8" fmla="*/ 501840 h 501840"/>
              <a:gd name="connsiteX9" fmla="*/ 83642 w 5728716"/>
              <a:gd name="connsiteY9" fmla="*/ 501840 h 501840"/>
              <a:gd name="connsiteX10" fmla="*/ 24498 w 5728716"/>
              <a:gd name="connsiteY10" fmla="*/ 477342 h 501840"/>
              <a:gd name="connsiteX11" fmla="*/ 0 w 5728716"/>
              <a:gd name="connsiteY11" fmla="*/ 418198 h 501840"/>
              <a:gd name="connsiteX12" fmla="*/ 0 w 5728716"/>
              <a:gd name="connsiteY12"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716" h="501840">
                <a:moveTo>
                  <a:pt x="0" y="83642"/>
                </a:moveTo>
                <a:cubicBezTo>
                  <a:pt x="0" y="61459"/>
                  <a:pt x="8812" y="40184"/>
                  <a:pt x="24498" y="24498"/>
                </a:cubicBezTo>
                <a:cubicBezTo>
                  <a:pt x="40184" y="8812"/>
                  <a:pt x="61459" y="0"/>
                  <a:pt x="83642" y="0"/>
                </a:cubicBezTo>
                <a:lnTo>
                  <a:pt x="5645074" y="0"/>
                </a:lnTo>
                <a:cubicBezTo>
                  <a:pt x="5667257" y="0"/>
                  <a:pt x="5688532" y="8812"/>
                  <a:pt x="5704218" y="24498"/>
                </a:cubicBezTo>
                <a:cubicBezTo>
                  <a:pt x="5719904" y="40184"/>
                  <a:pt x="5728716" y="61459"/>
                  <a:pt x="5728716" y="83642"/>
                </a:cubicBezTo>
                <a:lnTo>
                  <a:pt x="5728716" y="418198"/>
                </a:lnTo>
                <a:cubicBezTo>
                  <a:pt x="5728716" y="440381"/>
                  <a:pt x="5719904" y="461656"/>
                  <a:pt x="5704218" y="477342"/>
                </a:cubicBezTo>
                <a:cubicBezTo>
                  <a:pt x="5688532" y="493028"/>
                  <a:pt x="5667257" y="501840"/>
                  <a:pt x="5645074" y="501840"/>
                </a:cubicBezTo>
                <a:lnTo>
                  <a:pt x="83642" y="501840"/>
                </a:lnTo>
                <a:cubicBezTo>
                  <a:pt x="61459" y="501840"/>
                  <a:pt x="40184" y="493028"/>
                  <a:pt x="24498" y="477342"/>
                </a:cubicBezTo>
                <a:cubicBezTo>
                  <a:pt x="8812" y="461656"/>
                  <a:pt x="0" y="440381"/>
                  <a:pt x="0" y="418198"/>
                </a:cubicBezTo>
                <a:lnTo>
                  <a:pt x="0" y="8364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41030" tIns="24498" rIns="241030" bIns="24498" numCol="1" spcCol="1270" anchor="ctr" anchorCtr="0">
            <a:noAutofit/>
          </a:bodyPr>
          <a:lstStyle/>
          <a:p>
            <a:pPr lvl="0" algn="ctr" defTabSz="755650" rtl="1">
              <a:lnSpc>
                <a:spcPct val="90000"/>
              </a:lnSpc>
              <a:spcBef>
                <a:spcPct val="0"/>
              </a:spcBef>
              <a:spcAft>
                <a:spcPct val="35000"/>
              </a:spcAft>
            </a:pPr>
            <a:r>
              <a:rPr lang="fa-IR" sz="1700" b="1" kern="1200" dirty="0" smtClean="0"/>
              <a:t>اصلاح قوانین درجهت حركت آزاد سرمایه و نیروی كار</a:t>
            </a:r>
            <a:endParaRPr lang="en-US" sz="1700" b="1" kern="1200" dirty="0"/>
          </a:p>
        </p:txBody>
      </p:sp>
      <p:sp>
        <p:nvSpPr>
          <p:cNvPr id="14" name="Rectangle 13"/>
          <p:cNvSpPr/>
          <p:nvPr/>
        </p:nvSpPr>
        <p:spPr>
          <a:xfrm>
            <a:off x="502920" y="3190896"/>
            <a:ext cx="8183880" cy="4284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Freeform 14"/>
          <p:cNvSpPr/>
          <p:nvPr/>
        </p:nvSpPr>
        <p:spPr>
          <a:xfrm>
            <a:off x="912114" y="2939976"/>
            <a:ext cx="5728716" cy="501840"/>
          </a:xfrm>
          <a:custGeom>
            <a:avLst/>
            <a:gdLst>
              <a:gd name="connsiteX0" fmla="*/ 0 w 5728716"/>
              <a:gd name="connsiteY0" fmla="*/ 83642 h 501840"/>
              <a:gd name="connsiteX1" fmla="*/ 24498 w 5728716"/>
              <a:gd name="connsiteY1" fmla="*/ 24498 h 501840"/>
              <a:gd name="connsiteX2" fmla="*/ 83642 w 5728716"/>
              <a:gd name="connsiteY2" fmla="*/ 0 h 501840"/>
              <a:gd name="connsiteX3" fmla="*/ 5645074 w 5728716"/>
              <a:gd name="connsiteY3" fmla="*/ 0 h 501840"/>
              <a:gd name="connsiteX4" fmla="*/ 5704218 w 5728716"/>
              <a:gd name="connsiteY4" fmla="*/ 24498 h 501840"/>
              <a:gd name="connsiteX5" fmla="*/ 5728716 w 5728716"/>
              <a:gd name="connsiteY5" fmla="*/ 83642 h 501840"/>
              <a:gd name="connsiteX6" fmla="*/ 5728716 w 5728716"/>
              <a:gd name="connsiteY6" fmla="*/ 418198 h 501840"/>
              <a:gd name="connsiteX7" fmla="*/ 5704218 w 5728716"/>
              <a:gd name="connsiteY7" fmla="*/ 477342 h 501840"/>
              <a:gd name="connsiteX8" fmla="*/ 5645074 w 5728716"/>
              <a:gd name="connsiteY8" fmla="*/ 501840 h 501840"/>
              <a:gd name="connsiteX9" fmla="*/ 83642 w 5728716"/>
              <a:gd name="connsiteY9" fmla="*/ 501840 h 501840"/>
              <a:gd name="connsiteX10" fmla="*/ 24498 w 5728716"/>
              <a:gd name="connsiteY10" fmla="*/ 477342 h 501840"/>
              <a:gd name="connsiteX11" fmla="*/ 0 w 5728716"/>
              <a:gd name="connsiteY11" fmla="*/ 418198 h 501840"/>
              <a:gd name="connsiteX12" fmla="*/ 0 w 5728716"/>
              <a:gd name="connsiteY12"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716" h="501840">
                <a:moveTo>
                  <a:pt x="0" y="83642"/>
                </a:moveTo>
                <a:cubicBezTo>
                  <a:pt x="0" y="61459"/>
                  <a:pt x="8812" y="40184"/>
                  <a:pt x="24498" y="24498"/>
                </a:cubicBezTo>
                <a:cubicBezTo>
                  <a:pt x="40184" y="8812"/>
                  <a:pt x="61459" y="0"/>
                  <a:pt x="83642" y="0"/>
                </a:cubicBezTo>
                <a:lnTo>
                  <a:pt x="5645074" y="0"/>
                </a:lnTo>
                <a:cubicBezTo>
                  <a:pt x="5667257" y="0"/>
                  <a:pt x="5688532" y="8812"/>
                  <a:pt x="5704218" y="24498"/>
                </a:cubicBezTo>
                <a:cubicBezTo>
                  <a:pt x="5719904" y="40184"/>
                  <a:pt x="5728716" y="61459"/>
                  <a:pt x="5728716" y="83642"/>
                </a:cubicBezTo>
                <a:lnTo>
                  <a:pt x="5728716" y="418198"/>
                </a:lnTo>
                <a:cubicBezTo>
                  <a:pt x="5728716" y="440381"/>
                  <a:pt x="5719904" y="461656"/>
                  <a:pt x="5704218" y="477342"/>
                </a:cubicBezTo>
                <a:cubicBezTo>
                  <a:pt x="5688532" y="493028"/>
                  <a:pt x="5667257" y="501840"/>
                  <a:pt x="5645074" y="501840"/>
                </a:cubicBezTo>
                <a:lnTo>
                  <a:pt x="83642" y="501840"/>
                </a:lnTo>
                <a:cubicBezTo>
                  <a:pt x="61459" y="501840"/>
                  <a:pt x="40184" y="493028"/>
                  <a:pt x="24498" y="477342"/>
                </a:cubicBezTo>
                <a:cubicBezTo>
                  <a:pt x="8812" y="461656"/>
                  <a:pt x="0" y="440381"/>
                  <a:pt x="0" y="418198"/>
                </a:cubicBezTo>
                <a:lnTo>
                  <a:pt x="0" y="8364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41030" tIns="24498" rIns="241030" bIns="24498" numCol="1" spcCol="1270" anchor="ctr" anchorCtr="0">
            <a:noAutofit/>
          </a:bodyPr>
          <a:lstStyle/>
          <a:p>
            <a:pPr lvl="0" algn="ctr" defTabSz="755650" rtl="1">
              <a:lnSpc>
                <a:spcPct val="90000"/>
              </a:lnSpc>
              <a:spcBef>
                <a:spcPct val="0"/>
              </a:spcBef>
              <a:spcAft>
                <a:spcPct val="35000"/>
              </a:spcAft>
            </a:pPr>
            <a:r>
              <a:rPr lang="fa-IR" sz="1700" b="1" kern="1200" dirty="0" smtClean="0"/>
              <a:t>تغییر تكنولوژی به كار گرفته در صنعت</a:t>
            </a:r>
            <a:endParaRPr lang="en-US" sz="1700" b="1" kern="1200" dirty="0"/>
          </a:p>
        </p:txBody>
      </p:sp>
      <p:sp>
        <p:nvSpPr>
          <p:cNvPr id="16" name="Rectangle 15"/>
          <p:cNvSpPr/>
          <p:nvPr/>
        </p:nvSpPr>
        <p:spPr>
          <a:xfrm>
            <a:off x="502920" y="3962016"/>
            <a:ext cx="8183880" cy="4284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7" name="Freeform 16"/>
          <p:cNvSpPr/>
          <p:nvPr/>
        </p:nvSpPr>
        <p:spPr>
          <a:xfrm>
            <a:off x="912114" y="3711096"/>
            <a:ext cx="5728716" cy="501840"/>
          </a:xfrm>
          <a:custGeom>
            <a:avLst/>
            <a:gdLst>
              <a:gd name="connsiteX0" fmla="*/ 0 w 5728716"/>
              <a:gd name="connsiteY0" fmla="*/ 83642 h 501840"/>
              <a:gd name="connsiteX1" fmla="*/ 24498 w 5728716"/>
              <a:gd name="connsiteY1" fmla="*/ 24498 h 501840"/>
              <a:gd name="connsiteX2" fmla="*/ 83642 w 5728716"/>
              <a:gd name="connsiteY2" fmla="*/ 0 h 501840"/>
              <a:gd name="connsiteX3" fmla="*/ 5645074 w 5728716"/>
              <a:gd name="connsiteY3" fmla="*/ 0 h 501840"/>
              <a:gd name="connsiteX4" fmla="*/ 5704218 w 5728716"/>
              <a:gd name="connsiteY4" fmla="*/ 24498 h 501840"/>
              <a:gd name="connsiteX5" fmla="*/ 5728716 w 5728716"/>
              <a:gd name="connsiteY5" fmla="*/ 83642 h 501840"/>
              <a:gd name="connsiteX6" fmla="*/ 5728716 w 5728716"/>
              <a:gd name="connsiteY6" fmla="*/ 418198 h 501840"/>
              <a:gd name="connsiteX7" fmla="*/ 5704218 w 5728716"/>
              <a:gd name="connsiteY7" fmla="*/ 477342 h 501840"/>
              <a:gd name="connsiteX8" fmla="*/ 5645074 w 5728716"/>
              <a:gd name="connsiteY8" fmla="*/ 501840 h 501840"/>
              <a:gd name="connsiteX9" fmla="*/ 83642 w 5728716"/>
              <a:gd name="connsiteY9" fmla="*/ 501840 h 501840"/>
              <a:gd name="connsiteX10" fmla="*/ 24498 w 5728716"/>
              <a:gd name="connsiteY10" fmla="*/ 477342 h 501840"/>
              <a:gd name="connsiteX11" fmla="*/ 0 w 5728716"/>
              <a:gd name="connsiteY11" fmla="*/ 418198 h 501840"/>
              <a:gd name="connsiteX12" fmla="*/ 0 w 5728716"/>
              <a:gd name="connsiteY12"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716" h="501840">
                <a:moveTo>
                  <a:pt x="0" y="83642"/>
                </a:moveTo>
                <a:cubicBezTo>
                  <a:pt x="0" y="61459"/>
                  <a:pt x="8812" y="40184"/>
                  <a:pt x="24498" y="24498"/>
                </a:cubicBezTo>
                <a:cubicBezTo>
                  <a:pt x="40184" y="8812"/>
                  <a:pt x="61459" y="0"/>
                  <a:pt x="83642" y="0"/>
                </a:cubicBezTo>
                <a:lnTo>
                  <a:pt x="5645074" y="0"/>
                </a:lnTo>
                <a:cubicBezTo>
                  <a:pt x="5667257" y="0"/>
                  <a:pt x="5688532" y="8812"/>
                  <a:pt x="5704218" y="24498"/>
                </a:cubicBezTo>
                <a:cubicBezTo>
                  <a:pt x="5719904" y="40184"/>
                  <a:pt x="5728716" y="61459"/>
                  <a:pt x="5728716" y="83642"/>
                </a:cubicBezTo>
                <a:lnTo>
                  <a:pt x="5728716" y="418198"/>
                </a:lnTo>
                <a:cubicBezTo>
                  <a:pt x="5728716" y="440381"/>
                  <a:pt x="5719904" y="461656"/>
                  <a:pt x="5704218" y="477342"/>
                </a:cubicBezTo>
                <a:cubicBezTo>
                  <a:pt x="5688532" y="493028"/>
                  <a:pt x="5667257" y="501840"/>
                  <a:pt x="5645074" y="501840"/>
                </a:cubicBezTo>
                <a:lnTo>
                  <a:pt x="83642" y="501840"/>
                </a:lnTo>
                <a:cubicBezTo>
                  <a:pt x="61459" y="501840"/>
                  <a:pt x="40184" y="493028"/>
                  <a:pt x="24498" y="477342"/>
                </a:cubicBezTo>
                <a:cubicBezTo>
                  <a:pt x="8812" y="461656"/>
                  <a:pt x="0" y="440381"/>
                  <a:pt x="0" y="418198"/>
                </a:cubicBezTo>
                <a:lnTo>
                  <a:pt x="0" y="8364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41030" tIns="24498" rIns="241030" bIns="24498" numCol="1" spcCol="1270" anchor="ctr" anchorCtr="0">
            <a:noAutofit/>
          </a:bodyPr>
          <a:lstStyle/>
          <a:p>
            <a:pPr lvl="0" algn="ctr" defTabSz="755650" rtl="1">
              <a:lnSpc>
                <a:spcPct val="90000"/>
              </a:lnSpc>
              <a:spcBef>
                <a:spcPct val="0"/>
              </a:spcBef>
              <a:spcAft>
                <a:spcPct val="35000"/>
              </a:spcAft>
            </a:pPr>
            <a:r>
              <a:rPr lang="fa-IR" sz="1700" b="1" kern="1200" dirty="0" smtClean="0"/>
              <a:t>سعی در افزایش بهره وری عوامل تولید</a:t>
            </a:r>
            <a:endParaRPr lang="en-US" sz="1700" b="1" kern="1200" dirty="0"/>
          </a:p>
        </p:txBody>
      </p:sp>
      <p:sp>
        <p:nvSpPr>
          <p:cNvPr id="18" name="Rectangle 17"/>
          <p:cNvSpPr/>
          <p:nvPr/>
        </p:nvSpPr>
        <p:spPr>
          <a:xfrm>
            <a:off x="502920" y="4733136"/>
            <a:ext cx="8183880" cy="4284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9" name="Freeform 18"/>
          <p:cNvSpPr/>
          <p:nvPr/>
        </p:nvSpPr>
        <p:spPr>
          <a:xfrm>
            <a:off x="912114" y="4482216"/>
            <a:ext cx="5728716" cy="501840"/>
          </a:xfrm>
          <a:custGeom>
            <a:avLst/>
            <a:gdLst>
              <a:gd name="connsiteX0" fmla="*/ 0 w 5728716"/>
              <a:gd name="connsiteY0" fmla="*/ 83642 h 501840"/>
              <a:gd name="connsiteX1" fmla="*/ 24498 w 5728716"/>
              <a:gd name="connsiteY1" fmla="*/ 24498 h 501840"/>
              <a:gd name="connsiteX2" fmla="*/ 83642 w 5728716"/>
              <a:gd name="connsiteY2" fmla="*/ 0 h 501840"/>
              <a:gd name="connsiteX3" fmla="*/ 5645074 w 5728716"/>
              <a:gd name="connsiteY3" fmla="*/ 0 h 501840"/>
              <a:gd name="connsiteX4" fmla="*/ 5704218 w 5728716"/>
              <a:gd name="connsiteY4" fmla="*/ 24498 h 501840"/>
              <a:gd name="connsiteX5" fmla="*/ 5728716 w 5728716"/>
              <a:gd name="connsiteY5" fmla="*/ 83642 h 501840"/>
              <a:gd name="connsiteX6" fmla="*/ 5728716 w 5728716"/>
              <a:gd name="connsiteY6" fmla="*/ 418198 h 501840"/>
              <a:gd name="connsiteX7" fmla="*/ 5704218 w 5728716"/>
              <a:gd name="connsiteY7" fmla="*/ 477342 h 501840"/>
              <a:gd name="connsiteX8" fmla="*/ 5645074 w 5728716"/>
              <a:gd name="connsiteY8" fmla="*/ 501840 h 501840"/>
              <a:gd name="connsiteX9" fmla="*/ 83642 w 5728716"/>
              <a:gd name="connsiteY9" fmla="*/ 501840 h 501840"/>
              <a:gd name="connsiteX10" fmla="*/ 24498 w 5728716"/>
              <a:gd name="connsiteY10" fmla="*/ 477342 h 501840"/>
              <a:gd name="connsiteX11" fmla="*/ 0 w 5728716"/>
              <a:gd name="connsiteY11" fmla="*/ 418198 h 501840"/>
              <a:gd name="connsiteX12" fmla="*/ 0 w 5728716"/>
              <a:gd name="connsiteY12"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8716" h="501840">
                <a:moveTo>
                  <a:pt x="0" y="83642"/>
                </a:moveTo>
                <a:cubicBezTo>
                  <a:pt x="0" y="61459"/>
                  <a:pt x="8812" y="40184"/>
                  <a:pt x="24498" y="24498"/>
                </a:cubicBezTo>
                <a:cubicBezTo>
                  <a:pt x="40184" y="8812"/>
                  <a:pt x="61459" y="0"/>
                  <a:pt x="83642" y="0"/>
                </a:cubicBezTo>
                <a:lnTo>
                  <a:pt x="5645074" y="0"/>
                </a:lnTo>
                <a:cubicBezTo>
                  <a:pt x="5667257" y="0"/>
                  <a:pt x="5688532" y="8812"/>
                  <a:pt x="5704218" y="24498"/>
                </a:cubicBezTo>
                <a:cubicBezTo>
                  <a:pt x="5719904" y="40184"/>
                  <a:pt x="5728716" y="61459"/>
                  <a:pt x="5728716" y="83642"/>
                </a:cubicBezTo>
                <a:lnTo>
                  <a:pt x="5728716" y="418198"/>
                </a:lnTo>
                <a:cubicBezTo>
                  <a:pt x="5728716" y="440381"/>
                  <a:pt x="5719904" y="461656"/>
                  <a:pt x="5704218" y="477342"/>
                </a:cubicBezTo>
                <a:cubicBezTo>
                  <a:pt x="5688532" y="493028"/>
                  <a:pt x="5667257" y="501840"/>
                  <a:pt x="5645074" y="501840"/>
                </a:cubicBezTo>
                <a:lnTo>
                  <a:pt x="83642" y="501840"/>
                </a:lnTo>
                <a:cubicBezTo>
                  <a:pt x="61459" y="501840"/>
                  <a:pt x="40184" y="493028"/>
                  <a:pt x="24498" y="477342"/>
                </a:cubicBezTo>
                <a:cubicBezTo>
                  <a:pt x="8812" y="461656"/>
                  <a:pt x="0" y="440381"/>
                  <a:pt x="0" y="418198"/>
                </a:cubicBezTo>
                <a:lnTo>
                  <a:pt x="0" y="8364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41030" tIns="24498" rIns="241030" bIns="24498" numCol="1" spcCol="1270" anchor="ctr" anchorCtr="0">
            <a:noAutofit/>
          </a:bodyPr>
          <a:lstStyle/>
          <a:p>
            <a:pPr lvl="0" algn="ctr" defTabSz="755650" rtl="1">
              <a:lnSpc>
                <a:spcPct val="90000"/>
              </a:lnSpc>
              <a:spcBef>
                <a:spcPct val="0"/>
              </a:spcBef>
              <a:spcAft>
                <a:spcPct val="35000"/>
              </a:spcAft>
            </a:pPr>
            <a:r>
              <a:rPr lang="fa-IR" sz="1700" b="1" kern="1200" dirty="0" smtClean="0"/>
              <a:t>بهبود مدیریت و سیستم مالی شركت‌ها</a:t>
            </a:r>
            <a:endParaRPr lang="en-US" sz="1700" b="1" kern="1200" dirty="0"/>
          </a:p>
        </p:txBody>
      </p:sp>
      <p:sp>
        <p:nvSpPr>
          <p:cNvPr id="5" name="Oval 4"/>
          <p:cNvSpPr/>
          <p:nvPr/>
        </p:nvSpPr>
        <p:spPr>
          <a:xfrm rot="1137794">
            <a:off x="7117360" y="5309777"/>
            <a:ext cx="1905000" cy="1066800"/>
          </a:xfrm>
          <a:prstGeom prst="ellips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sz="2400" dirty="0" smtClean="0"/>
              <a:t>تهران</a:t>
            </a:r>
            <a:endParaRPr lang="fa-IR" sz="2400" dirty="0"/>
          </a:p>
        </p:txBody>
      </p:sp>
      <p:sp>
        <p:nvSpPr>
          <p:cNvPr id="6" name="Oval 5"/>
          <p:cNvSpPr/>
          <p:nvPr/>
        </p:nvSpPr>
        <p:spPr>
          <a:xfrm rot="20553444">
            <a:off x="116088" y="5290185"/>
            <a:ext cx="1905000" cy="1066800"/>
          </a:xfrm>
          <a:prstGeom prst="ellips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sz="2400" dirty="0" smtClean="0">
                <a:cs typeface="B Mitra" pitchFamily="2" charset="-78"/>
              </a:rPr>
              <a:t>اسفند 77</a:t>
            </a:r>
            <a:endParaRPr lang="fa-IR" sz="24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par>
                          <p:cTn id="37" fill="hold">
                            <p:stCondLst>
                              <p:cond delay="2000"/>
                            </p:stCondLst>
                            <p:childTnLst>
                              <p:par>
                                <p:cTn id="38" presetID="25"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9"/>
                                        </p:tgtEl>
                                      </p:cBhvr>
                                    </p:animEffect>
                                  </p:childTnLst>
                                </p:cTn>
                              </p:par>
                              <p:par>
                                <p:cTn id="48" presetID="25"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3" dur="1000" fill="hold"/>
                                        <p:tgtEl>
                                          <p:spTgt spid="8"/>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8"/>
                                        </p:tgtEl>
                                      </p:cBhvr>
                                    </p:animEffect>
                                  </p:childTnLst>
                                </p:cTn>
                              </p:par>
                            </p:childTnLst>
                          </p:cTn>
                        </p:par>
                        <p:par>
                          <p:cTn id="58" fill="hold">
                            <p:stCondLst>
                              <p:cond delay="3000"/>
                            </p:stCondLst>
                            <p:childTnLst>
                              <p:par>
                                <p:cTn id="59" presetID="25"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64" dur="1000" fill="hold"/>
                                        <p:tgtEl>
                                          <p:spTgt spid="11"/>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1"/>
                                        </p:tgtEl>
                                      </p:cBhvr>
                                    </p:animEffect>
                                  </p:childTnLst>
                                </p:cTn>
                              </p:par>
                              <p:par>
                                <p:cTn id="69" presetID="25" presetClass="entr" presetSubtype="0"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74" dur="1000" fill="hold"/>
                                        <p:tgtEl>
                                          <p:spTgt spid="10"/>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10"/>
                                        </p:tgtEl>
                                      </p:cBhvr>
                                    </p:animEffect>
                                  </p:childTnLst>
                                </p:cTn>
                              </p:par>
                            </p:childTnLst>
                          </p:cTn>
                        </p:par>
                        <p:par>
                          <p:cTn id="79" fill="hold">
                            <p:stCondLst>
                              <p:cond delay="4000"/>
                            </p:stCondLst>
                            <p:childTnLst>
                              <p:par>
                                <p:cTn id="80" presetID="25" presetClass="entr" presetSubtype="0"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85" dur="1000" fill="hold"/>
                                        <p:tgtEl>
                                          <p:spTgt spid="13"/>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13"/>
                                        </p:tgtEl>
                                      </p:cBhvr>
                                    </p:animEffect>
                                  </p:childTnLst>
                                </p:cTn>
                              </p:par>
                              <p:par>
                                <p:cTn id="90" presetID="25" presetClass="entr" presetSubtype="0" fill="hold" nodeType="with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p:cTn id="9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95" dur="1000" fill="hold"/>
                                        <p:tgtEl>
                                          <p:spTgt spid="12"/>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12"/>
                                        </p:tgtEl>
                                      </p:cBhvr>
                                    </p:animEffect>
                                  </p:childTnLst>
                                </p:cTn>
                              </p:par>
                            </p:childTnLst>
                          </p:cTn>
                        </p:par>
                        <p:par>
                          <p:cTn id="100" fill="hold">
                            <p:stCondLst>
                              <p:cond delay="5000"/>
                            </p:stCondLst>
                            <p:childTnLst>
                              <p:par>
                                <p:cTn id="101" presetID="25" presetClass="entr" presetSubtype="0" fill="hold" grpId="0" nodeType="after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p:cTn id="10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6" dur="1000" fill="hold"/>
                                        <p:tgtEl>
                                          <p:spTgt spid="15"/>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15"/>
                                        </p:tgtEl>
                                      </p:cBhvr>
                                    </p:animEffect>
                                  </p:childTnLst>
                                </p:cTn>
                              </p:par>
                              <p:par>
                                <p:cTn id="111" presetID="25" presetClass="entr" presetSubtype="0" fill="hold" nodeType="withEffect">
                                  <p:stCondLst>
                                    <p:cond delay="0"/>
                                  </p:stCondLst>
                                  <p:childTnLst>
                                    <p:set>
                                      <p:cBhvr>
                                        <p:cTn id="112" dur="1" fill="hold">
                                          <p:stCondLst>
                                            <p:cond delay="0"/>
                                          </p:stCondLst>
                                        </p:cTn>
                                        <p:tgtEl>
                                          <p:spTgt spid="14"/>
                                        </p:tgtEl>
                                        <p:attrNameLst>
                                          <p:attrName>style.visibility</p:attrName>
                                        </p:attrNameLst>
                                      </p:cBhvr>
                                      <p:to>
                                        <p:strVal val="visible"/>
                                      </p:to>
                                    </p:set>
                                    <p:anim calcmode="lin" valueType="num">
                                      <p:cBhvr>
                                        <p:cTn id="11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1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1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16" dur="1000" fill="hold"/>
                                        <p:tgtEl>
                                          <p:spTgt spid="14"/>
                                        </p:tgtEl>
                                        <p:attrNameLst>
                                          <p:attrName>ppt_h</p:attrName>
                                        </p:attrNameLst>
                                      </p:cBhvr>
                                      <p:tavLst>
                                        <p:tav tm="0">
                                          <p:val>
                                            <p:strVal val="#ppt_h"/>
                                          </p:val>
                                        </p:tav>
                                        <p:tav tm="100000">
                                          <p:val>
                                            <p:strVal val="#ppt_h"/>
                                          </p:val>
                                        </p:tav>
                                      </p:tavLst>
                                    </p:anim>
                                    <p:anim calcmode="lin" valueType="num">
                                      <p:cBhvr>
                                        <p:cTn id="11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20" dur="1000" decel="50000">
                                          <p:stCondLst>
                                            <p:cond delay="0"/>
                                          </p:stCondLst>
                                        </p:cTn>
                                        <p:tgtEl>
                                          <p:spTgt spid="14"/>
                                        </p:tgtEl>
                                      </p:cBhvr>
                                    </p:animEffect>
                                  </p:childTnLst>
                                </p:cTn>
                              </p:par>
                            </p:childTnLst>
                          </p:cTn>
                        </p:par>
                        <p:par>
                          <p:cTn id="121" fill="hold">
                            <p:stCondLst>
                              <p:cond delay="6000"/>
                            </p:stCondLst>
                            <p:childTnLst>
                              <p:par>
                                <p:cTn id="122" presetID="25" presetClass="entr" presetSubtype="0" fill="hold" grpId="0" nodeType="afterEffect">
                                  <p:stCondLst>
                                    <p:cond delay="0"/>
                                  </p:stCondLst>
                                  <p:childTnLst>
                                    <p:set>
                                      <p:cBhvr>
                                        <p:cTn id="123" dur="1" fill="hold">
                                          <p:stCondLst>
                                            <p:cond delay="0"/>
                                          </p:stCondLst>
                                        </p:cTn>
                                        <p:tgtEl>
                                          <p:spTgt spid="17"/>
                                        </p:tgtEl>
                                        <p:attrNameLst>
                                          <p:attrName>style.visibility</p:attrName>
                                        </p:attrNameLst>
                                      </p:cBhvr>
                                      <p:to>
                                        <p:strVal val="visible"/>
                                      </p:to>
                                    </p:set>
                                    <p:anim calcmode="lin" valueType="num">
                                      <p:cBhvr>
                                        <p:cTn id="124"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25"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26"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27" dur="1000" fill="hold"/>
                                        <p:tgtEl>
                                          <p:spTgt spid="17"/>
                                        </p:tgtEl>
                                        <p:attrNameLst>
                                          <p:attrName>ppt_h</p:attrName>
                                        </p:attrNameLst>
                                      </p:cBhvr>
                                      <p:tavLst>
                                        <p:tav tm="0">
                                          <p:val>
                                            <p:strVal val="#ppt_h"/>
                                          </p:val>
                                        </p:tav>
                                        <p:tav tm="100000">
                                          <p:val>
                                            <p:strVal val="#ppt_h"/>
                                          </p:val>
                                        </p:tav>
                                      </p:tavLst>
                                    </p:anim>
                                    <p:anim calcmode="lin" valueType="num">
                                      <p:cBhvr>
                                        <p:cTn id="128"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9"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0"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31" dur="1000" decel="50000">
                                          <p:stCondLst>
                                            <p:cond delay="0"/>
                                          </p:stCondLst>
                                        </p:cTn>
                                        <p:tgtEl>
                                          <p:spTgt spid="17"/>
                                        </p:tgtEl>
                                      </p:cBhvr>
                                    </p:animEffect>
                                  </p:childTnLst>
                                </p:cTn>
                              </p:par>
                              <p:par>
                                <p:cTn id="132" presetID="25" presetClass="entr" presetSubtype="0" fill="hold" nodeType="withEffect">
                                  <p:stCondLst>
                                    <p:cond delay="0"/>
                                  </p:stCondLst>
                                  <p:childTnLst>
                                    <p:set>
                                      <p:cBhvr>
                                        <p:cTn id="133" dur="1" fill="hold">
                                          <p:stCondLst>
                                            <p:cond delay="0"/>
                                          </p:stCondLst>
                                        </p:cTn>
                                        <p:tgtEl>
                                          <p:spTgt spid="16"/>
                                        </p:tgtEl>
                                        <p:attrNameLst>
                                          <p:attrName>style.visibility</p:attrName>
                                        </p:attrNameLst>
                                      </p:cBhvr>
                                      <p:to>
                                        <p:strVal val="visible"/>
                                      </p:to>
                                    </p:set>
                                    <p:anim calcmode="lin" valueType="num">
                                      <p:cBhvr>
                                        <p:cTn id="134"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35"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36"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37" dur="1000" fill="hold"/>
                                        <p:tgtEl>
                                          <p:spTgt spid="16"/>
                                        </p:tgtEl>
                                        <p:attrNameLst>
                                          <p:attrName>ppt_h</p:attrName>
                                        </p:attrNameLst>
                                      </p:cBhvr>
                                      <p:tavLst>
                                        <p:tav tm="0">
                                          <p:val>
                                            <p:strVal val="#ppt_h"/>
                                          </p:val>
                                        </p:tav>
                                        <p:tav tm="100000">
                                          <p:val>
                                            <p:strVal val="#ppt_h"/>
                                          </p:val>
                                        </p:tav>
                                      </p:tavLst>
                                    </p:anim>
                                    <p:anim calcmode="lin" valueType="num">
                                      <p:cBhvr>
                                        <p:cTn id="138"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39"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40"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41" dur="1000" decel="50000">
                                          <p:stCondLst>
                                            <p:cond delay="0"/>
                                          </p:stCondLst>
                                        </p:cTn>
                                        <p:tgtEl>
                                          <p:spTgt spid="16"/>
                                        </p:tgtEl>
                                      </p:cBhvr>
                                    </p:animEffect>
                                  </p:childTnLst>
                                </p:cTn>
                              </p:par>
                            </p:childTnLst>
                          </p:cTn>
                        </p:par>
                        <p:par>
                          <p:cTn id="142" fill="hold">
                            <p:stCondLst>
                              <p:cond delay="7000"/>
                            </p:stCondLst>
                            <p:childTnLst>
                              <p:par>
                                <p:cTn id="143" presetID="25" presetClass="entr" presetSubtype="0" fill="hold" grpId="0" nodeType="afterEffect">
                                  <p:stCondLst>
                                    <p:cond delay="0"/>
                                  </p:stCondLst>
                                  <p:childTnLst>
                                    <p:set>
                                      <p:cBhvr>
                                        <p:cTn id="144" dur="1" fill="hold">
                                          <p:stCondLst>
                                            <p:cond delay="0"/>
                                          </p:stCondLst>
                                        </p:cTn>
                                        <p:tgtEl>
                                          <p:spTgt spid="19"/>
                                        </p:tgtEl>
                                        <p:attrNameLst>
                                          <p:attrName>style.visibility</p:attrName>
                                        </p:attrNameLst>
                                      </p:cBhvr>
                                      <p:to>
                                        <p:strVal val="visible"/>
                                      </p:to>
                                    </p:set>
                                    <p:anim calcmode="lin" valueType="num">
                                      <p:cBhvr>
                                        <p:cTn id="145"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46"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47"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48" dur="1000" fill="hold"/>
                                        <p:tgtEl>
                                          <p:spTgt spid="19"/>
                                        </p:tgtEl>
                                        <p:attrNameLst>
                                          <p:attrName>ppt_h</p:attrName>
                                        </p:attrNameLst>
                                      </p:cBhvr>
                                      <p:tavLst>
                                        <p:tav tm="0">
                                          <p:val>
                                            <p:strVal val="#ppt_h"/>
                                          </p:val>
                                        </p:tav>
                                        <p:tav tm="100000">
                                          <p:val>
                                            <p:strVal val="#ppt_h"/>
                                          </p:val>
                                        </p:tav>
                                      </p:tavLst>
                                    </p:anim>
                                    <p:anim calcmode="lin" valueType="num">
                                      <p:cBhvr>
                                        <p:cTn id="149"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50"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51"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52" dur="1000" decel="50000">
                                          <p:stCondLst>
                                            <p:cond delay="0"/>
                                          </p:stCondLst>
                                        </p:cTn>
                                        <p:tgtEl>
                                          <p:spTgt spid="19"/>
                                        </p:tgtEl>
                                      </p:cBhvr>
                                    </p:animEffect>
                                  </p:childTnLst>
                                </p:cTn>
                              </p:par>
                              <p:par>
                                <p:cTn id="153" presetID="25" presetClass="entr" presetSubtype="0" fill="hold"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56"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57"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58" dur="1000" fill="hold"/>
                                        <p:tgtEl>
                                          <p:spTgt spid="18"/>
                                        </p:tgtEl>
                                        <p:attrNameLst>
                                          <p:attrName>ppt_h</p:attrName>
                                        </p:attrNameLst>
                                      </p:cBhvr>
                                      <p:tavLst>
                                        <p:tav tm="0">
                                          <p:val>
                                            <p:strVal val="#ppt_h"/>
                                          </p:val>
                                        </p:tav>
                                        <p:tav tm="100000">
                                          <p:val>
                                            <p:strVal val="#ppt_h"/>
                                          </p:val>
                                        </p:tav>
                                      </p:tavLst>
                                    </p:anim>
                                    <p:anim calcmode="lin" valueType="num">
                                      <p:cBhvr>
                                        <p:cTn id="159"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60"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61"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62" dur="1000" decel="50000">
                                          <p:stCondLst>
                                            <p:cond delay="0"/>
                                          </p:stCondLst>
                                        </p:cTn>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7" grpId="0" animBg="1"/>
      <p:bldP spid="19"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تأثیرات هدف‌مندکردن یارانه‌ها بر بازار سرمایه </a:t>
            </a:r>
            <a:endParaRPr lang="fa-IR" dirty="0"/>
          </a:p>
        </p:txBody>
      </p:sp>
      <p:sp>
        <p:nvSpPr>
          <p:cNvPr id="6" name="Freeform 5"/>
          <p:cNvSpPr/>
          <p:nvPr/>
        </p:nvSpPr>
        <p:spPr>
          <a:xfrm>
            <a:off x="502920" y="530352"/>
            <a:ext cx="6547104" cy="921349"/>
          </a:xfrm>
          <a:custGeom>
            <a:avLst/>
            <a:gdLst>
              <a:gd name="connsiteX0" fmla="*/ 0 w 6547104"/>
              <a:gd name="connsiteY0" fmla="*/ 92135 h 921349"/>
              <a:gd name="connsiteX1" fmla="*/ 26986 w 6547104"/>
              <a:gd name="connsiteY1" fmla="*/ 26986 h 921349"/>
              <a:gd name="connsiteX2" fmla="*/ 92135 w 6547104"/>
              <a:gd name="connsiteY2" fmla="*/ 0 h 921349"/>
              <a:gd name="connsiteX3" fmla="*/ 6454969 w 6547104"/>
              <a:gd name="connsiteY3" fmla="*/ 0 h 921349"/>
              <a:gd name="connsiteX4" fmla="*/ 6520118 w 6547104"/>
              <a:gd name="connsiteY4" fmla="*/ 26986 h 921349"/>
              <a:gd name="connsiteX5" fmla="*/ 6547104 w 6547104"/>
              <a:gd name="connsiteY5" fmla="*/ 92135 h 921349"/>
              <a:gd name="connsiteX6" fmla="*/ 6547104 w 6547104"/>
              <a:gd name="connsiteY6" fmla="*/ 829214 h 921349"/>
              <a:gd name="connsiteX7" fmla="*/ 6520118 w 6547104"/>
              <a:gd name="connsiteY7" fmla="*/ 894363 h 921349"/>
              <a:gd name="connsiteX8" fmla="*/ 6454969 w 6547104"/>
              <a:gd name="connsiteY8" fmla="*/ 921349 h 921349"/>
              <a:gd name="connsiteX9" fmla="*/ 92135 w 6547104"/>
              <a:gd name="connsiteY9" fmla="*/ 921349 h 921349"/>
              <a:gd name="connsiteX10" fmla="*/ 26986 w 6547104"/>
              <a:gd name="connsiteY10" fmla="*/ 894363 h 921349"/>
              <a:gd name="connsiteX11" fmla="*/ 0 w 6547104"/>
              <a:gd name="connsiteY11" fmla="*/ 829214 h 921349"/>
              <a:gd name="connsiteX12" fmla="*/ 0 w 6547104"/>
              <a:gd name="connsiteY12" fmla="*/ 92135 h 9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47104" h="921349">
                <a:moveTo>
                  <a:pt x="0" y="92135"/>
                </a:moveTo>
                <a:cubicBezTo>
                  <a:pt x="0" y="67699"/>
                  <a:pt x="9707" y="44264"/>
                  <a:pt x="26986" y="26986"/>
                </a:cubicBezTo>
                <a:cubicBezTo>
                  <a:pt x="44265" y="9707"/>
                  <a:pt x="67700" y="0"/>
                  <a:pt x="92135" y="0"/>
                </a:cubicBezTo>
                <a:lnTo>
                  <a:pt x="6454969" y="0"/>
                </a:lnTo>
                <a:cubicBezTo>
                  <a:pt x="6479405" y="0"/>
                  <a:pt x="6502840" y="9707"/>
                  <a:pt x="6520118" y="26986"/>
                </a:cubicBezTo>
                <a:cubicBezTo>
                  <a:pt x="6537397" y="44265"/>
                  <a:pt x="6547104" y="67700"/>
                  <a:pt x="6547104" y="92135"/>
                </a:cubicBezTo>
                <a:lnTo>
                  <a:pt x="6547104" y="829214"/>
                </a:lnTo>
                <a:cubicBezTo>
                  <a:pt x="6547104" y="853650"/>
                  <a:pt x="6537397" y="877085"/>
                  <a:pt x="6520118" y="894363"/>
                </a:cubicBezTo>
                <a:cubicBezTo>
                  <a:pt x="6502839" y="911642"/>
                  <a:pt x="6479404" y="921349"/>
                  <a:pt x="6454969" y="921349"/>
                </a:cubicBezTo>
                <a:lnTo>
                  <a:pt x="92135" y="921349"/>
                </a:lnTo>
                <a:cubicBezTo>
                  <a:pt x="67699" y="921349"/>
                  <a:pt x="44264" y="911642"/>
                  <a:pt x="26986" y="894363"/>
                </a:cubicBezTo>
                <a:cubicBezTo>
                  <a:pt x="9707" y="877084"/>
                  <a:pt x="0" y="853649"/>
                  <a:pt x="0" y="829214"/>
                </a:cubicBezTo>
                <a:lnTo>
                  <a:pt x="0" y="92135"/>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29855" tIns="129855" rIns="1147947" bIns="129855" numCol="1" spcCol="1270" anchor="ctr" anchorCtr="0">
            <a:noAutofit/>
          </a:bodyPr>
          <a:lstStyle/>
          <a:p>
            <a:pPr lvl="0" algn="ctr" defTabSz="1200150" rtl="1">
              <a:lnSpc>
                <a:spcPct val="90000"/>
              </a:lnSpc>
              <a:spcBef>
                <a:spcPct val="0"/>
              </a:spcBef>
              <a:spcAft>
                <a:spcPct val="35000"/>
              </a:spcAft>
            </a:pPr>
            <a:r>
              <a:rPr lang="fa-IR" sz="2700" kern="1200" dirty="0" smtClean="0"/>
              <a:t>افزایش تلاطم قیمت حامل‌های انرژی </a:t>
            </a:r>
            <a:endParaRPr lang="fa-IR" sz="2700" kern="1200" dirty="0"/>
          </a:p>
        </p:txBody>
      </p:sp>
      <p:sp>
        <p:nvSpPr>
          <p:cNvPr id="7" name="Freeform 6"/>
          <p:cNvSpPr/>
          <p:nvPr/>
        </p:nvSpPr>
        <p:spPr>
          <a:xfrm>
            <a:off x="1051239" y="1619219"/>
            <a:ext cx="6547104" cy="921349"/>
          </a:xfrm>
          <a:custGeom>
            <a:avLst/>
            <a:gdLst>
              <a:gd name="connsiteX0" fmla="*/ 0 w 6547104"/>
              <a:gd name="connsiteY0" fmla="*/ 92135 h 921349"/>
              <a:gd name="connsiteX1" fmla="*/ 26986 w 6547104"/>
              <a:gd name="connsiteY1" fmla="*/ 26986 h 921349"/>
              <a:gd name="connsiteX2" fmla="*/ 92135 w 6547104"/>
              <a:gd name="connsiteY2" fmla="*/ 0 h 921349"/>
              <a:gd name="connsiteX3" fmla="*/ 6454969 w 6547104"/>
              <a:gd name="connsiteY3" fmla="*/ 0 h 921349"/>
              <a:gd name="connsiteX4" fmla="*/ 6520118 w 6547104"/>
              <a:gd name="connsiteY4" fmla="*/ 26986 h 921349"/>
              <a:gd name="connsiteX5" fmla="*/ 6547104 w 6547104"/>
              <a:gd name="connsiteY5" fmla="*/ 92135 h 921349"/>
              <a:gd name="connsiteX6" fmla="*/ 6547104 w 6547104"/>
              <a:gd name="connsiteY6" fmla="*/ 829214 h 921349"/>
              <a:gd name="connsiteX7" fmla="*/ 6520118 w 6547104"/>
              <a:gd name="connsiteY7" fmla="*/ 894363 h 921349"/>
              <a:gd name="connsiteX8" fmla="*/ 6454969 w 6547104"/>
              <a:gd name="connsiteY8" fmla="*/ 921349 h 921349"/>
              <a:gd name="connsiteX9" fmla="*/ 92135 w 6547104"/>
              <a:gd name="connsiteY9" fmla="*/ 921349 h 921349"/>
              <a:gd name="connsiteX10" fmla="*/ 26986 w 6547104"/>
              <a:gd name="connsiteY10" fmla="*/ 894363 h 921349"/>
              <a:gd name="connsiteX11" fmla="*/ 0 w 6547104"/>
              <a:gd name="connsiteY11" fmla="*/ 829214 h 921349"/>
              <a:gd name="connsiteX12" fmla="*/ 0 w 6547104"/>
              <a:gd name="connsiteY12" fmla="*/ 92135 h 9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47104" h="921349">
                <a:moveTo>
                  <a:pt x="0" y="92135"/>
                </a:moveTo>
                <a:cubicBezTo>
                  <a:pt x="0" y="67699"/>
                  <a:pt x="9707" y="44264"/>
                  <a:pt x="26986" y="26986"/>
                </a:cubicBezTo>
                <a:cubicBezTo>
                  <a:pt x="44265" y="9707"/>
                  <a:pt x="67700" y="0"/>
                  <a:pt x="92135" y="0"/>
                </a:cubicBezTo>
                <a:lnTo>
                  <a:pt x="6454969" y="0"/>
                </a:lnTo>
                <a:cubicBezTo>
                  <a:pt x="6479405" y="0"/>
                  <a:pt x="6502840" y="9707"/>
                  <a:pt x="6520118" y="26986"/>
                </a:cubicBezTo>
                <a:cubicBezTo>
                  <a:pt x="6537397" y="44265"/>
                  <a:pt x="6547104" y="67700"/>
                  <a:pt x="6547104" y="92135"/>
                </a:cubicBezTo>
                <a:lnTo>
                  <a:pt x="6547104" y="829214"/>
                </a:lnTo>
                <a:cubicBezTo>
                  <a:pt x="6547104" y="853650"/>
                  <a:pt x="6537397" y="877085"/>
                  <a:pt x="6520118" y="894363"/>
                </a:cubicBezTo>
                <a:cubicBezTo>
                  <a:pt x="6502839" y="911642"/>
                  <a:pt x="6479404" y="921349"/>
                  <a:pt x="6454969" y="921349"/>
                </a:cubicBezTo>
                <a:lnTo>
                  <a:pt x="92135" y="921349"/>
                </a:lnTo>
                <a:cubicBezTo>
                  <a:pt x="67699" y="921349"/>
                  <a:pt x="44264" y="911642"/>
                  <a:pt x="26986" y="894363"/>
                </a:cubicBezTo>
                <a:cubicBezTo>
                  <a:pt x="9707" y="877084"/>
                  <a:pt x="0" y="853649"/>
                  <a:pt x="0" y="829214"/>
                </a:cubicBezTo>
                <a:lnTo>
                  <a:pt x="0" y="92135"/>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5">
              <a:hueOff val="-4673099"/>
              <a:satOff val="6871"/>
              <a:lumOff val="5882"/>
              <a:alphaOff val="0"/>
            </a:schemeClr>
          </a:fillRef>
          <a:effectRef idx="2">
            <a:schemeClr val="accent5">
              <a:hueOff val="-4673099"/>
              <a:satOff val="6871"/>
              <a:lumOff val="5882"/>
              <a:alphaOff val="0"/>
            </a:schemeClr>
          </a:effectRef>
          <a:fontRef idx="minor">
            <a:schemeClr val="lt1"/>
          </a:fontRef>
        </p:style>
        <p:txBody>
          <a:bodyPr spcFirstLastPara="0" vert="horz" wrap="square" lIns="129855" tIns="129855" rIns="1277053" bIns="129855" numCol="1" spcCol="1270" anchor="ctr" anchorCtr="0">
            <a:noAutofit/>
          </a:bodyPr>
          <a:lstStyle/>
          <a:p>
            <a:pPr lvl="0" algn="ctr" defTabSz="1200150" rtl="1">
              <a:lnSpc>
                <a:spcPct val="90000"/>
              </a:lnSpc>
              <a:spcBef>
                <a:spcPct val="0"/>
              </a:spcBef>
              <a:spcAft>
                <a:spcPct val="35000"/>
              </a:spcAft>
            </a:pPr>
            <a:r>
              <a:rPr lang="fa-IR" sz="2700" kern="1200" dirty="0" smtClean="0"/>
              <a:t>افزایش تلاطم قیمت کالاها و خدمات</a:t>
            </a:r>
            <a:endParaRPr lang="fa-IR" sz="2700" kern="1200" dirty="0"/>
          </a:p>
        </p:txBody>
      </p:sp>
      <p:sp>
        <p:nvSpPr>
          <p:cNvPr id="8" name="Freeform 7"/>
          <p:cNvSpPr/>
          <p:nvPr/>
        </p:nvSpPr>
        <p:spPr>
          <a:xfrm>
            <a:off x="1591376" y="2708087"/>
            <a:ext cx="6547104" cy="921349"/>
          </a:xfrm>
          <a:custGeom>
            <a:avLst/>
            <a:gdLst>
              <a:gd name="connsiteX0" fmla="*/ 0 w 6547104"/>
              <a:gd name="connsiteY0" fmla="*/ 92135 h 921349"/>
              <a:gd name="connsiteX1" fmla="*/ 26986 w 6547104"/>
              <a:gd name="connsiteY1" fmla="*/ 26986 h 921349"/>
              <a:gd name="connsiteX2" fmla="*/ 92135 w 6547104"/>
              <a:gd name="connsiteY2" fmla="*/ 0 h 921349"/>
              <a:gd name="connsiteX3" fmla="*/ 6454969 w 6547104"/>
              <a:gd name="connsiteY3" fmla="*/ 0 h 921349"/>
              <a:gd name="connsiteX4" fmla="*/ 6520118 w 6547104"/>
              <a:gd name="connsiteY4" fmla="*/ 26986 h 921349"/>
              <a:gd name="connsiteX5" fmla="*/ 6547104 w 6547104"/>
              <a:gd name="connsiteY5" fmla="*/ 92135 h 921349"/>
              <a:gd name="connsiteX6" fmla="*/ 6547104 w 6547104"/>
              <a:gd name="connsiteY6" fmla="*/ 829214 h 921349"/>
              <a:gd name="connsiteX7" fmla="*/ 6520118 w 6547104"/>
              <a:gd name="connsiteY7" fmla="*/ 894363 h 921349"/>
              <a:gd name="connsiteX8" fmla="*/ 6454969 w 6547104"/>
              <a:gd name="connsiteY8" fmla="*/ 921349 h 921349"/>
              <a:gd name="connsiteX9" fmla="*/ 92135 w 6547104"/>
              <a:gd name="connsiteY9" fmla="*/ 921349 h 921349"/>
              <a:gd name="connsiteX10" fmla="*/ 26986 w 6547104"/>
              <a:gd name="connsiteY10" fmla="*/ 894363 h 921349"/>
              <a:gd name="connsiteX11" fmla="*/ 0 w 6547104"/>
              <a:gd name="connsiteY11" fmla="*/ 829214 h 921349"/>
              <a:gd name="connsiteX12" fmla="*/ 0 w 6547104"/>
              <a:gd name="connsiteY12" fmla="*/ 92135 h 9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47104" h="921349">
                <a:moveTo>
                  <a:pt x="0" y="92135"/>
                </a:moveTo>
                <a:cubicBezTo>
                  <a:pt x="0" y="67699"/>
                  <a:pt x="9707" y="44264"/>
                  <a:pt x="26986" y="26986"/>
                </a:cubicBezTo>
                <a:cubicBezTo>
                  <a:pt x="44265" y="9707"/>
                  <a:pt x="67700" y="0"/>
                  <a:pt x="92135" y="0"/>
                </a:cubicBezTo>
                <a:lnTo>
                  <a:pt x="6454969" y="0"/>
                </a:lnTo>
                <a:cubicBezTo>
                  <a:pt x="6479405" y="0"/>
                  <a:pt x="6502840" y="9707"/>
                  <a:pt x="6520118" y="26986"/>
                </a:cubicBezTo>
                <a:cubicBezTo>
                  <a:pt x="6537397" y="44265"/>
                  <a:pt x="6547104" y="67700"/>
                  <a:pt x="6547104" y="92135"/>
                </a:cubicBezTo>
                <a:lnTo>
                  <a:pt x="6547104" y="829214"/>
                </a:lnTo>
                <a:cubicBezTo>
                  <a:pt x="6547104" y="853650"/>
                  <a:pt x="6537397" y="877085"/>
                  <a:pt x="6520118" y="894363"/>
                </a:cubicBezTo>
                <a:cubicBezTo>
                  <a:pt x="6502839" y="911642"/>
                  <a:pt x="6479404" y="921349"/>
                  <a:pt x="6454969" y="921349"/>
                </a:cubicBezTo>
                <a:lnTo>
                  <a:pt x="92135" y="921349"/>
                </a:lnTo>
                <a:cubicBezTo>
                  <a:pt x="67699" y="921349"/>
                  <a:pt x="44264" y="911642"/>
                  <a:pt x="26986" y="894363"/>
                </a:cubicBezTo>
                <a:cubicBezTo>
                  <a:pt x="9707" y="877084"/>
                  <a:pt x="0" y="853649"/>
                  <a:pt x="0" y="829214"/>
                </a:cubicBezTo>
                <a:lnTo>
                  <a:pt x="0" y="92135"/>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5">
              <a:hueOff val="-9346198"/>
              <a:satOff val="13742"/>
              <a:lumOff val="11765"/>
              <a:alphaOff val="0"/>
            </a:schemeClr>
          </a:fillRef>
          <a:effectRef idx="2">
            <a:schemeClr val="accent5">
              <a:hueOff val="-9346198"/>
              <a:satOff val="13742"/>
              <a:lumOff val="11765"/>
              <a:alphaOff val="0"/>
            </a:schemeClr>
          </a:effectRef>
          <a:fontRef idx="minor">
            <a:schemeClr val="lt1"/>
          </a:fontRef>
        </p:style>
        <p:txBody>
          <a:bodyPr spcFirstLastPara="0" vert="horz" wrap="square" lIns="129855" tIns="129855" rIns="1268869" bIns="129855" numCol="1" spcCol="1270" anchor="ctr" anchorCtr="0">
            <a:noAutofit/>
          </a:bodyPr>
          <a:lstStyle/>
          <a:p>
            <a:pPr lvl="0" algn="ctr" defTabSz="1200150" rtl="1">
              <a:lnSpc>
                <a:spcPct val="90000"/>
              </a:lnSpc>
              <a:spcBef>
                <a:spcPct val="0"/>
              </a:spcBef>
              <a:spcAft>
                <a:spcPct val="35000"/>
              </a:spcAft>
            </a:pPr>
            <a:r>
              <a:rPr lang="fa-IR" sz="2700" kern="1200" dirty="0" smtClean="0"/>
              <a:t>افزایش ریسک</a:t>
            </a:r>
            <a:endParaRPr lang="fa-IR" sz="2700" kern="1200" dirty="0"/>
          </a:p>
        </p:txBody>
      </p:sp>
      <p:sp>
        <p:nvSpPr>
          <p:cNvPr id="9" name="Freeform 8"/>
          <p:cNvSpPr/>
          <p:nvPr/>
        </p:nvSpPr>
        <p:spPr>
          <a:xfrm>
            <a:off x="2139695" y="3796954"/>
            <a:ext cx="6547104" cy="921349"/>
          </a:xfrm>
          <a:custGeom>
            <a:avLst/>
            <a:gdLst>
              <a:gd name="connsiteX0" fmla="*/ 0 w 6547104"/>
              <a:gd name="connsiteY0" fmla="*/ 92135 h 921349"/>
              <a:gd name="connsiteX1" fmla="*/ 26986 w 6547104"/>
              <a:gd name="connsiteY1" fmla="*/ 26986 h 921349"/>
              <a:gd name="connsiteX2" fmla="*/ 92135 w 6547104"/>
              <a:gd name="connsiteY2" fmla="*/ 0 h 921349"/>
              <a:gd name="connsiteX3" fmla="*/ 6454969 w 6547104"/>
              <a:gd name="connsiteY3" fmla="*/ 0 h 921349"/>
              <a:gd name="connsiteX4" fmla="*/ 6520118 w 6547104"/>
              <a:gd name="connsiteY4" fmla="*/ 26986 h 921349"/>
              <a:gd name="connsiteX5" fmla="*/ 6547104 w 6547104"/>
              <a:gd name="connsiteY5" fmla="*/ 92135 h 921349"/>
              <a:gd name="connsiteX6" fmla="*/ 6547104 w 6547104"/>
              <a:gd name="connsiteY6" fmla="*/ 829214 h 921349"/>
              <a:gd name="connsiteX7" fmla="*/ 6520118 w 6547104"/>
              <a:gd name="connsiteY7" fmla="*/ 894363 h 921349"/>
              <a:gd name="connsiteX8" fmla="*/ 6454969 w 6547104"/>
              <a:gd name="connsiteY8" fmla="*/ 921349 h 921349"/>
              <a:gd name="connsiteX9" fmla="*/ 92135 w 6547104"/>
              <a:gd name="connsiteY9" fmla="*/ 921349 h 921349"/>
              <a:gd name="connsiteX10" fmla="*/ 26986 w 6547104"/>
              <a:gd name="connsiteY10" fmla="*/ 894363 h 921349"/>
              <a:gd name="connsiteX11" fmla="*/ 0 w 6547104"/>
              <a:gd name="connsiteY11" fmla="*/ 829214 h 921349"/>
              <a:gd name="connsiteX12" fmla="*/ 0 w 6547104"/>
              <a:gd name="connsiteY12" fmla="*/ 92135 h 9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47104" h="921349">
                <a:moveTo>
                  <a:pt x="0" y="92135"/>
                </a:moveTo>
                <a:cubicBezTo>
                  <a:pt x="0" y="67699"/>
                  <a:pt x="9707" y="44264"/>
                  <a:pt x="26986" y="26986"/>
                </a:cubicBezTo>
                <a:cubicBezTo>
                  <a:pt x="44265" y="9707"/>
                  <a:pt x="67700" y="0"/>
                  <a:pt x="92135" y="0"/>
                </a:cubicBezTo>
                <a:lnTo>
                  <a:pt x="6454969" y="0"/>
                </a:lnTo>
                <a:cubicBezTo>
                  <a:pt x="6479405" y="0"/>
                  <a:pt x="6502840" y="9707"/>
                  <a:pt x="6520118" y="26986"/>
                </a:cubicBezTo>
                <a:cubicBezTo>
                  <a:pt x="6537397" y="44265"/>
                  <a:pt x="6547104" y="67700"/>
                  <a:pt x="6547104" y="92135"/>
                </a:cubicBezTo>
                <a:lnTo>
                  <a:pt x="6547104" y="829214"/>
                </a:lnTo>
                <a:cubicBezTo>
                  <a:pt x="6547104" y="853650"/>
                  <a:pt x="6537397" y="877085"/>
                  <a:pt x="6520118" y="894363"/>
                </a:cubicBezTo>
                <a:cubicBezTo>
                  <a:pt x="6502839" y="911642"/>
                  <a:pt x="6479404" y="921349"/>
                  <a:pt x="6454969" y="921349"/>
                </a:cubicBezTo>
                <a:lnTo>
                  <a:pt x="92135" y="921349"/>
                </a:lnTo>
                <a:cubicBezTo>
                  <a:pt x="67699" y="921349"/>
                  <a:pt x="44264" y="911642"/>
                  <a:pt x="26986" y="894363"/>
                </a:cubicBezTo>
                <a:cubicBezTo>
                  <a:pt x="9707" y="877084"/>
                  <a:pt x="0" y="853649"/>
                  <a:pt x="0" y="829214"/>
                </a:cubicBezTo>
                <a:lnTo>
                  <a:pt x="0" y="92135"/>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5">
              <a:hueOff val="-14019296"/>
              <a:satOff val="20613"/>
              <a:lumOff val="17647"/>
              <a:alphaOff val="0"/>
            </a:schemeClr>
          </a:fillRef>
          <a:effectRef idx="2">
            <a:schemeClr val="accent5">
              <a:hueOff val="-14019296"/>
              <a:satOff val="20613"/>
              <a:lumOff val="17647"/>
              <a:alphaOff val="0"/>
            </a:schemeClr>
          </a:effectRef>
          <a:fontRef idx="minor">
            <a:schemeClr val="lt1"/>
          </a:fontRef>
        </p:style>
        <p:txBody>
          <a:bodyPr spcFirstLastPara="0" vert="horz" wrap="square" lIns="129855" tIns="129855" rIns="1277053" bIns="129855" numCol="1" spcCol="1270" anchor="ctr" anchorCtr="0">
            <a:noAutofit/>
          </a:bodyPr>
          <a:lstStyle/>
          <a:p>
            <a:pPr lvl="0" algn="ctr" defTabSz="1200150" rtl="1">
              <a:lnSpc>
                <a:spcPct val="90000"/>
              </a:lnSpc>
              <a:spcBef>
                <a:spcPct val="0"/>
              </a:spcBef>
              <a:spcAft>
                <a:spcPct val="35000"/>
              </a:spcAft>
            </a:pPr>
            <a:r>
              <a:rPr lang="fa-IR" sz="2700" kern="1200" dirty="0" smtClean="0"/>
              <a:t>کاهش ارزش</a:t>
            </a:r>
            <a:endParaRPr lang="fa-IR" sz="2700" kern="1200" dirty="0"/>
          </a:p>
        </p:txBody>
      </p:sp>
      <p:sp>
        <p:nvSpPr>
          <p:cNvPr id="10" name="Freeform 9"/>
          <p:cNvSpPr/>
          <p:nvPr/>
        </p:nvSpPr>
        <p:spPr>
          <a:xfrm>
            <a:off x="6451146" y="1236021"/>
            <a:ext cx="598877" cy="598877"/>
          </a:xfrm>
          <a:custGeom>
            <a:avLst/>
            <a:gdLst>
              <a:gd name="connsiteX0" fmla="*/ 0 w 598877"/>
              <a:gd name="connsiteY0" fmla="*/ 329382 h 598877"/>
              <a:gd name="connsiteX1" fmla="*/ 134747 w 598877"/>
              <a:gd name="connsiteY1" fmla="*/ 329382 h 598877"/>
              <a:gd name="connsiteX2" fmla="*/ 134747 w 598877"/>
              <a:gd name="connsiteY2" fmla="*/ 0 h 598877"/>
              <a:gd name="connsiteX3" fmla="*/ 464130 w 598877"/>
              <a:gd name="connsiteY3" fmla="*/ 0 h 598877"/>
              <a:gd name="connsiteX4" fmla="*/ 464130 w 598877"/>
              <a:gd name="connsiteY4" fmla="*/ 329382 h 598877"/>
              <a:gd name="connsiteX5" fmla="*/ 598877 w 598877"/>
              <a:gd name="connsiteY5" fmla="*/ 329382 h 598877"/>
              <a:gd name="connsiteX6" fmla="*/ 299439 w 598877"/>
              <a:gd name="connsiteY6" fmla="*/ 598877 h 598877"/>
              <a:gd name="connsiteX7" fmla="*/ 0 w 598877"/>
              <a:gd name="connsiteY7" fmla="*/ 329382 h 59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77" h="598877">
                <a:moveTo>
                  <a:pt x="0" y="329382"/>
                </a:moveTo>
                <a:lnTo>
                  <a:pt x="134747" y="329382"/>
                </a:lnTo>
                <a:lnTo>
                  <a:pt x="134747" y="0"/>
                </a:lnTo>
                <a:lnTo>
                  <a:pt x="464130" y="0"/>
                </a:lnTo>
                <a:lnTo>
                  <a:pt x="464130" y="329382"/>
                </a:lnTo>
                <a:lnTo>
                  <a:pt x="598877" y="329382"/>
                </a:lnTo>
                <a:lnTo>
                  <a:pt x="299439" y="598877"/>
                </a:lnTo>
                <a:lnTo>
                  <a:pt x="0" y="329382"/>
                </a:lnTo>
                <a:close/>
              </a:path>
            </a:pathLst>
          </a:custGeom>
          <a:scene3d>
            <a:camera prst="perspectiveRelaxedModerately" zoom="92000"/>
            <a:lightRig rig="balanced" dir="t">
              <a:rot lat="0" lon="0" rev="12700000"/>
            </a:lightRig>
          </a:scene3d>
          <a:sp3d z="50080" prstMaterial="plastic">
            <a:bevelT w="25400" h="25400"/>
            <a:bevelB w="25400" h="254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9037" tIns="34290" rIns="169037" bIns="182512" numCol="1" spcCol="1270" anchor="ctr" anchorCtr="0">
            <a:noAutofit/>
          </a:bodyPr>
          <a:lstStyle/>
          <a:p>
            <a:pPr lvl="0" algn="ctr" defTabSz="1200150" rtl="1">
              <a:lnSpc>
                <a:spcPct val="90000"/>
              </a:lnSpc>
              <a:spcBef>
                <a:spcPct val="0"/>
              </a:spcBef>
              <a:spcAft>
                <a:spcPct val="35000"/>
              </a:spcAft>
            </a:pPr>
            <a:endParaRPr lang="fa-IR" sz="2700" kern="1200"/>
          </a:p>
        </p:txBody>
      </p:sp>
      <p:sp>
        <p:nvSpPr>
          <p:cNvPr id="11" name="Freeform 10"/>
          <p:cNvSpPr/>
          <p:nvPr/>
        </p:nvSpPr>
        <p:spPr>
          <a:xfrm>
            <a:off x="6999466" y="2324889"/>
            <a:ext cx="598877" cy="598877"/>
          </a:xfrm>
          <a:custGeom>
            <a:avLst/>
            <a:gdLst>
              <a:gd name="connsiteX0" fmla="*/ 0 w 598877"/>
              <a:gd name="connsiteY0" fmla="*/ 329382 h 598877"/>
              <a:gd name="connsiteX1" fmla="*/ 134747 w 598877"/>
              <a:gd name="connsiteY1" fmla="*/ 329382 h 598877"/>
              <a:gd name="connsiteX2" fmla="*/ 134747 w 598877"/>
              <a:gd name="connsiteY2" fmla="*/ 0 h 598877"/>
              <a:gd name="connsiteX3" fmla="*/ 464130 w 598877"/>
              <a:gd name="connsiteY3" fmla="*/ 0 h 598877"/>
              <a:gd name="connsiteX4" fmla="*/ 464130 w 598877"/>
              <a:gd name="connsiteY4" fmla="*/ 329382 h 598877"/>
              <a:gd name="connsiteX5" fmla="*/ 598877 w 598877"/>
              <a:gd name="connsiteY5" fmla="*/ 329382 h 598877"/>
              <a:gd name="connsiteX6" fmla="*/ 299439 w 598877"/>
              <a:gd name="connsiteY6" fmla="*/ 598877 h 598877"/>
              <a:gd name="connsiteX7" fmla="*/ 0 w 598877"/>
              <a:gd name="connsiteY7" fmla="*/ 329382 h 59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77" h="598877">
                <a:moveTo>
                  <a:pt x="0" y="329382"/>
                </a:moveTo>
                <a:lnTo>
                  <a:pt x="134747" y="329382"/>
                </a:lnTo>
                <a:lnTo>
                  <a:pt x="134747" y="0"/>
                </a:lnTo>
                <a:lnTo>
                  <a:pt x="464130" y="0"/>
                </a:lnTo>
                <a:lnTo>
                  <a:pt x="464130" y="329382"/>
                </a:lnTo>
                <a:lnTo>
                  <a:pt x="598877" y="329382"/>
                </a:lnTo>
                <a:lnTo>
                  <a:pt x="299439" y="598877"/>
                </a:lnTo>
                <a:lnTo>
                  <a:pt x="0" y="329382"/>
                </a:lnTo>
                <a:close/>
              </a:path>
            </a:pathLst>
          </a:custGeom>
          <a:scene3d>
            <a:camera prst="perspectiveRelaxedModerately" zoom="92000"/>
            <a:lightRig rig="balanced" dir="t">
              <a:rot lat="0" lon="0" rev="12700000"/>
            </a:lightRig>
          </a:scene3d>
          <a:sp3d z="50080" prstMaterial="plastic">
            <a:bevelT w="25400" h="25400"/>
            <a:bevelB w="25400" h="25400"/>
          </a:sp3d>
        </p:spPr>
        <p:style>
          <a:lnRef idx="0">
            <a:schemeClr val="accent5">
              <a:tint val="40000"/>
              <a:alpha val="90000"/>
              <a:hueOff val="0"/>
              <a:satOff val="0"/>
              <a:lumOff val="0"/>
              <a:alphaOff val="0"/>
            </a:schemeClr>
          </a:lnRef>
          <a:fillRef idx="1">
            <a:schemeClr val="accent5">
              <a:tint val="40000"/>
              <a:alpha val="90000"/>
              <a:hueOff val="-7052449"/>
              <a:satOff val="13276"/>
              <a:lumOff val="2008"/>
              <a:alphaOff val="0"/>
            </a:schemeClr>
          </a:fillRef>
          <a:effectRef idx="2">
            <a:schemeClr val="accent5">
              <a:tint val="40000"/>
              <a:alpha val="90000"/>
              <a:hueOff val="-7052449"/>
              <a:satOff val="13276"/>
              <a:lumOff val="2008"/>
              <a:alphaOff val="0"/>
            </a:schemeClr>
          </a:effectRef>
          <a:fontRef idx="minor">
            <a:schemeClr val="dk1">
              <a:hueOff val="0"/>
              <a:satOff val="0"/>
              <a:lumOff val="0"/>
              <a:alphaOff val="0"/>
            </a:schemeClr>
          </a:fontRef>
        </p:style>
        <p:txBody>
          <a:bodyPr spcFirstLastPara="0" vert="horz" wrap="square" lIns="169037" tIns="34290" rIns="169037" bIns="182512" numCol="1" spcCol="1270" anchor="ctr" anchorCtr="0">
            <a:noAutofit/>
          </a:bodyPr>
          <a:lstStyle/>
          <a:p>
            <a:pPr lvl="0" algn="ctr" defTabSz="1200150" rtl="1">
              <a:lnSpc>
                <a:spcPct val="90000"/>
              </a:lnSpc>
              <a:spcBef>
                <a:spcPct val="0"/>
              </a:spcBef>
              <a:spcAft>
                <a:spcPct val="35000"/>
              </a:spcAft>
            </a:pPr>
            <a:endParaRPr lang="fa-IR" sz="2700" kern="1200"/>
          </a:p>
        </p:txBody>
      </p:sp>
      <p:sp>
        <p:nvSpPr>
          <p:cNvPr id="12" name="Freeform 11"/>
          <p:cNvSpPr/>
          <p:nvPr/>
        </p:nvSpPr>
        <p:spPr>
          <a:xfrm>
            <a:off x="7539602" y="3413756"/>
            <a:ext cx="598877" cy="598877"/>
          </a:xfrm>
          <a:custGeom>
            <a:avLst/>
            <a:gdLst>
              <a:gd name="connsiteX0" fmla="*/ 0 w 598877"/>
              <a:gd name="connsiteY0" fmla="*/ 329382 h 598877"/>
              <a:gd name="connsiteX1" fmla="*/ 134747 w 598877"/>
              <a:gd name="connsiteY1" fmla="*/ 329382 h 598877"/>
              <a:gd name="connsiteX2" fmla="*/ 134747 w 598877"/>
              <a:gd name="connsiteY2" fmla="*/ 0 h 598877"/>
              <a:gd name="connsiteX3" fmla="*/ 464130 w 598877"/>
              <a:gd name="connsiteY3" fmla="*/ 0 h 598877"/>
              <a:gd name="connsiteX4" fmla="*/ 464130 w 598877"/>
              <a:gd name="connsiteY4" fmla="*/ 329382 h 598877"/>
              <a:gd name="connsiteX5" fmla="*/ 598877 w 598877"/>
              <a:gd name="connsiteY5" fmla="*/ 329382 h 598877"/>
              <a:gd name="connsiteX6" fmla="*/ 299439 w 598877"/>
              <a:gd name="connsiteY6" fmla="*/ 598877 h 598877"/>
              <a:gd name="connsiteX7" fmla="*/ 0 w 598877"/>
              <a:gd name="connsiteY7" fmla="*/ 329382 h 59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77" h="598877">
                <a:moveTo>
                  <a:pt x="0" y="329382"/>
                </a:moveTo>
                <a:lnTo>
                  <a:pt x="134747" y="329382"/>
                </a:lnTo>
                <a:lnTo>
                  <a:pt x="134747" y="0"/>
                </a:lnTo>
                <a:lnTo>
                  <a:pt x="464130" y="0"/>
                </a:lnTo>
                <a:lnTo>
                  <a:pt x="464130" y="329382"/>
                </a:lnTo>
                <a:lnTo>
                  <a:pt x="598877" y="329382"/>
                </a:lnTo>
                <a:lnTo>
                  <a:pt x="299439" y="598877"/>
                </a:lnTo>
                <a:lnTo>
                  <a:pt x="0" y="329382"/>
                </a:lnTo>
                <a:close/>
              </a:path>
            </a:pathLst>
          </a:custGeom>
          <a:scene3d>
            <a:camera prst="perspectiveRelaxedModerately" zoom="92000"/>
            <a:lightRig rig="balanced" dir="t">
              <a:rot lat="0" lon="0" rev="12700000"/>
            </a:lightRig>
          </a:scene3d>
          <a:sp3d z="50080" prstMaterial="plastic">
            <a:bevelT w="25400" h="25400"/>
            <a:bevelB w="25400" h="25400"/>
          </a:sp3d>
        </p:spPr>
        <p:style>
          <a:lnRef idx="0">
            <a:schemeClr val="accent5">
              <a:tint val="40000"/>
              <a:alpha val="90000"/>
              <a:hueOff val="0"/>
              <a:satOff val="0"/>
              <a:lumOff val="0"/>
              <a:alphaOff val="0"/>
            </a:schemeClr>
          </a:lnRef>
          <a:fillRef idx="1">
            <a:schemeClr val="accent5">
              <a:tint val="40000"/>
              <a:alpha val="90000"/>
              <a:hueOff val="-14104897"/>
              <a:satOff val="26552"/>
              <a:lumOff val="4016"/>
              <a:alphaOff val="0"/>
            </a:schemeClr>
          </a:fillRef>
          <a:effectRef idx="2">
            <a:schemeClr val="accent5">
              <a:tint val="40000"/>
              <a:alpha val="90000"/>
              <a:hueOff val="-14104897"/>
              <a:satOff val="26552"/>
              <a:lumOff val="4016"/>
              <a:alphaOff val="0"/>
            </a:schemeClr>
          </a:effectRef>
          <a:fontRef idx="minor">
            <a:schemeClr val="dk1">
              <a:hueOff val="0"/>
              <a:satOff val="0"/>
              <a:lumOff val="0"/>
              <a:alphaOff val="0"/>
            </a:schemeClr>
          </a:fontRef>
        </p:style>
        <p:txBody>
          <a:bodyPr spcFirstLastPara="0" vert="horz" wrap="square" lIns="169037" tIns="34290" rIns="169037" bIns="182512" numCol="1" spcCol="1270" anchor="ctr" anchorCtr="0">
            <a:noAutofit/>
          </a:bodyPr>
          <a:lstStyle/>
          <a:p>
            <a:pPr lvl="0" algn="ctr" defTabSz="1200150" rtl="1">
              <a:lnSpc>
                <a:spcPct val="90000"/>
              </a:lnSpc>
              <a:spcBef>
                <a:spcPct val="0"/>
              </a:spcBef>
              <a:spcAft>
                <a:spcPct val="35000"/>
              </a:spcAft>
            </a:pPr>
            <a:endParaRPr lang="fa-IR" sz="2700" kern="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80">
                                          <p:stCondLst>
                                            <p:cond delay="0"/>
                                          </p:stCondLst>
                                        </p:cTn>
                                        <p:tgtEl>
                                          <p:spTgt spid="10"/>
                                        </p:tgtEl>
                                      </p:cBhvr>
                                    </p:animEffect>
                                    <p:anim calcmode="lin" valueType="num">
                                      <p:cBhvr>
                                        <p:cTn id="2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0" dur="26">
                                          <p:stCondLst>
                                            <p:cond delay="650"/>
                                          </p:stCondLst>
                                        </p:cTn>
                                        <p:tgtEl>
                                          <p:spTgt spid="10"/>
                                        </p:tgtEl>
                                      </p:cBhvr>
                                      <p:to x="100000" y="60000"/>
                                    </p:animScale>
                                    <p:animScale>
                                      <p:cBhvr>
                                        <p:cTn id="31" dur="166" decel="50000">
                                          <p:stCondLst>
                                            <p:cond delay="676"/>
                                          </p:stCondLst>
                                        </p:cTn>
                                        <p:tgtEl>
                                          <p:spTgt spid="10"/>
                                        </p:tgtEl>
                                      </p:cBhvr>
                                      <p:to x="100000" y="100000"/>
                                    </p:animScale>
                                    <p:animScale>
                                      <p:cBhvr>
                                        <p:cTn id="32" dur="26">
                                          <p:stCondLst>
                                            <p:cond delay="1312"/>
                                          </p:stCondLst>
                                        </p:cTn>
                                        <p:tgtEl>
                                          <p:spTgt spid="10"/>
                                        </p:tgtEl>
                                      </p:cBhvr>
                                      <p:to x="100000" y="80000"/>
                                    </p:animScale>
                                    <p:animScale>
                                      <p:cBhvr>
                                        <p:cTn id="33" dur="166" decel="50000">
                                          <p:stCondLst>
                                            <p:cond delay="1338"/>
                                          </p:stCondLst>
                                        </p:cTn>
                                        <p:tgtEl>
                                          <p:spTgt spid="10"/>
                                        </p:tgtEl>
                                      </p:cBhvr>
                                      <p:to x="100000" y="100000"/>
                                    </p:animScale>
                                    <p:animScale>
                                      <p:cBhvr>
                                        <p:cTn id="34" dur="26">
                                          <p:stCondLst>
                                            <p:cond delay="1642"/>
                                          </p:stCondLst>
                                        </p:cTn>
                                        <p:tgtEl>
                                          <p:spTgt spid="10"/>
                                        </p:tgtEl>
                                      </p:cBhvr>
                                      <p:to x="100000" y="90000"/>
                                    </p:animScale>
                                    <p:animScale>
                                      <p:cBhvr>
                                        <p:cTn id="35" dur="166" decel="50000">
                                          <p:stCondLst>
                                            <p:cond delay="1668"/>
                                          </p:stCondLst>
                                        </p:cTn>
                                        <p:tgtEl>
                                          <p:spTgt spid="10"/>
                                        </p:tgtEl>
                                      </p:cBhvr>
                                      <p:to x="100000" y="100000"/>
                                    </p:animScale>
                                    <p:animScale>
                                      <p:cBhvr>
                                        <p:cTn id="36" dur="26">
                                          <p:stCondLst>
                                            <p:cond delay="1808"/>
                                          </p:stCondLst>
                                        </p:cTn>
                                        <p:tgtEl>
                                          <p:spTgt spid="10"/>
                                        </p:tgtEl>
                                      </p:cBhvr>
                                      <p:to x="100000" y="95000"/>
                                    </p:animScale>
                                    <p:animScale>
                                      <p:cBhvr>
                                        <p:cTn id="37" dur="166" decel="50000">
                                          <p:stCondLst>
                                            <p:cond delay="1834"/>
                                          </p:stCondLst>
                                        </p:cTn>
                                        <p:tgtEl>
                                          <p:spTgt spid="10"/>
                                        </p:tgtEl>
                                      </p:cBhvr>
                                      <p:to x="100000" y="100000"/>
                                    </p:animScale>
                                  </p:childTnLst>
                                </p:cTn>
                              </p:par>
                              <p:par>
                                <p:cTn id="38" presetID="26"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80">
                                          <p:stCondLst>
                                            <p:cond delay="0"/>
                                          </p:stCondLst>
                                        </p:cTn>
                                        <p:tgtEl>
                                          <p:spTgt spid="7"/>
                                        </p:tgtEl>
                                      </p:cBhvr>
                                    </p:animEffect>
                                    <p:anim calcmode="lin" valueType="num">
                                      <p:cBhvr>
                                        <p:cTn id="4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6" dur="26">
                                          <p:stCondLst>
                                            <p:cond delay="650"/>
                                          </p:stCondLst>
                                        </p:cTn>
                                        <p:tgtEl>
                                          <p:spTgt spid="7"/>
                                        </p:tgtEl>
                                      </p:cBhvr>
                                      <p:to x="100000" y="60000"/>
                                    </p:animScale>
                                    <p:animScale>
                                      <p:cBhvr>
                                        <p:cTn id="47" dur="166" decel="50000">
                                          <p:stCondLst>
                                            <p:cond delay="676"/>
                                          </p:stCondLst>
                                        </p:cTn>
                                        <p:tgtEl>
                                          <p:spTgt spid="7"/>
                                        </p:tgtEl>
                                      </p:cBhvr>
                                      <p:to x="100000" y="100000"/>
                                    </p:animScale>
                                    <p:animScale>
                                      <p:cBhvr>
                                        <p:cTn id="48" dur="26">
                                          <p:stCondLst>
                                            <p:cond delay="1312"/>
                                          </p:stCondLst>
                                        </p:cTn>
                                        <p:tgtEl>
                                          <p:spTgt spid="7"/>
                                        </p:tgtEl>
                                      </p:cBhvr>
                                      <p:to x="100000" y="80000"/>
                                    </p:animScale>
                                    <p:animScale>
                                      <p:cBhvr>
                                        <p:cTn id="49" dur="166" decel="50000">
                                          <p:stCondLst>
                                            <p:cond delay="1338"/>
                                          </p:stCondLst>
                                        </p:cTn>
                                        <p:tgtEl>
                                          <p:spTgt spid="7"/>
                                        </p:tgtEl>
                                      </p:cBhvr>
                                      <p:to x="100000" y="100000"/>
                                    </p:animScale>
                                    <p:animScale>
                                      <p:cBhvr>
                                        <p:cTn id="50" dur="26">
                                          <p:stCondLst>
                                            <p:cond delay="1642"/>
                                          </p:stCondLst>
                                        </p:cTn>
                                        <p:tgtEl>
                                          <p:spTgt spid="7"/>
                                        </p:tgtEl>
                                      </p:cBhvr>
                                      <p:to x="100000" y="90000"/>
                                    </p:animScale>
                                    <p:animScale>
                                      <p:cBhvr>
                                        <p:cTn id="51" dur="166" decel="50000">
                                          <p:stCondLst>
                                            <p:cond delay="1668"/>
                                          </p:stCondLst>
                                        </p:cTn>
                                        <p:tgtEl>
                                          <p:spTgt spid="7"/>
                                        </p:tgtEl>
                                      </p:cBhvr>
                                      <p:to x="100000" y="100000"/>
                                    </p:animScale>
                                    <p:animScale>
                                      <p:cBhvr>
                                        <p:cTn id="52" dur="26">
                                          <p:stCondLst>
                                            <p:cond delay="1808"/>
                                          </p:stCondLst>
                                        </p:cTn>
                                        <p:tgtEl>
                                          <p:spTgt spid="7"/>
                                        </p:tgtEl>
                                      </p:cBhvr>
                                      <p:to x="100000" y="95000"/>
                                    </p:animScale>
                                    <p:animScale>
                                      <p:cBhvr>
                                        <p:cTn id="53" dur="166" decel="50000">
                                          <p:stCondLst>
                                            <p:cond delay="1834"/>
                                          </p:stCondLst>
                                        </p:cTn>
                                        <p:tgtEl>
                                          <p:spTgt spid="7"/>
                                        </p:tgtEl>
                                      </p:cBhvr>
                                      <p:to x="100000" y="100000"/>
                                    </p:animScale>
                                  </p:childTnLst>
                                </p:cTn>
                              </p:par>
                            </p:childTnLst>
                          </p:cTn>
                        </p:par>
                        <p:par>
                          <p:cTn id="54" fill="hold">
                            <p:stCondLst>
                              <p:cond delay="4000"/>
                            </p:stCondLst>
                            <p:childTnLst>
                              <p:par>
                                <p:cTn id="55" presetID="26"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80">
                                          <p:stCondLst>
                                            <p:cond delay="0"/>
                                          </p:stCondLst>
                                        </p:cTn>
                                        <p:tgtEl>
                                          <p:spTgt spid="11"/>
                                        </p:tgtEl>
                                      </p:cBhvr>
                                    </p:animEffect>
                                    <p:anim calcmode="lin" valueType="num">
                                      <p:cBhvr>
                                        <p:cTn id="5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3" dur="26">
                                          <p:stCondLst>
                                            <p:cond delay="650"/>
                                          </p:stCondLst>
                                        </p:cTn>
                                        <p:tgtEl>
                                          <p:spTgt spid="11"/>
                                        </p:tgtEl>
                                      </p:cBhvr>
                                      <p:to x="100000" y="60000"/>
                                    </p:animScale>
                                    <p:animScale>
                                      <p:cBhvr>
                                        <p:cTn id="64" dur="166" decel="50000">
                                          <p:stCondLst>
                                            <p:cond delay="676"/>
                                          </p:stCondLst>
                                        </p:cTn>
                                        <p:tgtEl>
                                          <p:spTgt spid="11"/>
                                        </p:tgtEl>
                                      </p:cBhvr>
                                      <p:to x="100000" y="100000"/>
                                    </p:animScale>
                                    <p:animScale>
                                      <p:cBhvr>
                                        <p:cTn id="65" dur="26">
                                          <p:stCondLst>
                                            <p:cond delay="1312"/>
                                          </p:stCondLst>
                                        </p:cTn>
                                        <p:tgtEl>
                                          <p:spTgt spid="11"/>
                                        </p:tgtEl>
                                      </p:cBhvr>
                                      <p:to x="100000" y="80000"/>
                                    </p:animScale>
                                    <p:animScale>
                                      <p:cBhvr>
                                        <p:cTn id="66" dur="166" decel="50000">
                                          <p:stCondLst>
                                            <p:cond delay="1338"/>
                                          </p:stCondLst>
                                        </p:cTn>
                                        <p:tgtEl>
                                          <p:spTgt spid="11"/>
                                        </p:tgtEl>
                                      </p:cBhvr>
                                      <p:to x="100000" y="100000"/>
                                    </p:animScale>
                                    <p:animScale>
                                      <p:cBhvr>
                                        <p:cTn id="67" dur="26">
                                          <p:stCondLst>
                                            <p:cond delay="1642"/>
                                          </p:stCondLst>
                                        </p:cTn>
                                        <p:tgtEl>
                                          <p:spTgt spid="11"/>
                                        </p:tgtEl>
                                      </p:cBhvr>
                                      <p:to x="100000" y="90000"/>
                                    </p:animScale>
                                    <p:animScale>
                                      <p:cBhvr>
                                        <p:cTn id="68" dur="166" decel="50000">
                                          <p:stCondLst>
                                            <p:cond delay="1668"/>
                                          </p:stCondLst>
                                        </p:cTn>
                                        <p:tgtEl>
                                          <p:spTgt spid="11"/>
                                        </p:tgtEl>
                                      </p:cBhvr>
                                      <p:to x="100000" y="100000"/>
                                    </p:animScale>
                                    <p:animScale>
                                      <p:cBhvr>
                                        <p:cTn id="69" dur="26">
                                          <p:stCondLst>
                                            <p:cond delay="1808"/>
                                          </p:stCondLst>
                                        </p:cTn>
                                        <p:tgtEl>
                                          <p:spTgt spid="11"/>
                                        </p:tgtEl>
                                      </p:cBhvr>
                                      <p:to x="100000" y="95000"/>
                                    </p:animScale>
                                    <p:animScale>
                                      <p:cBhvr>
                                        <p:cTn id="70" dur="166" decel="50000">
                                          <p:stCondLst>
                                            <p:cond delay="1834"/>
                                          </p:stCondLst>
                                        </p:cTn>
                                        <p:tgtEl>
                                          <p:spTgt spid="11"/>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down)">
                                      <p:cBhvr>
                                        <p:cTn id="73" dur="580">
                                          <p:stCondLst>
                                            <p:cond delay="0"/>
                                          </p:stCondLst>
                                        </p:cTn>
                                        <p:tgtEl>
                                          <p:spTgt spid="8"/>
                                        </p:tgtEl>
                                      </p:cBhvr>
                                    </p:animEffect>
                                    <p:anim calcmode="lin" valueType="num">
                                      <p:cBhvr>
                                        <p:cTn id="7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9" dur="26">
                                          <p:stCondLst>
                                            <p:cond delay="650"/>
                                          </p:stCondLst>
                                        </p:cTn>
                                        <p:tgtEl>
                                          <p:spTgt spid="8"/>
                                        </p:tgtEl>
                                      </p:cBhvr>
                                      <p:to x="100000" y="60000"/>
                                    </p:animScale>
                                    <p:animScale>
                                      <p:cBhvr>
                                        <p:cTn id="80" dur="166" decel="50000">
                                          <p:stCondLst>
                                            <p:cond delay="676"/>
                                          </p:stCondLst>
                                        </p:cTn>
                                        <p:tgtEl>
                                          <p:spTgt spid="8"/>
                                        </p:tgtEl>
                                      </p:cBhvr>
                                      <p:to x="100000" y="100000"/>
                                    </p:animScale>
                                    <p:animScale>
                                      <p:cBhvr>
                                        <p:cTn id="81" dur="26">
                                          <p:stCondLst>
                                            <p:cond delay="1312"/>
                                          </p:stCondLst>
                                        </p:cTn>
                                        <p:tgtEl>
                                          <p:spTgt spid="8"/>
                                        </p:tgtEl>
                                      </p:cBhvr>
                                      <p:to x="100000" y="80000"/>
                                    </p:animScale>
                                    <p:animScale>
                                      <p:cBhvr>
                                        <p:cTn id="82" dur="166" decel="50000">
                                          <p:stCondLst>
                                            <p:cond delay="1338"/>
                                          </p:stCondLst>
                                        </p:cTn>
                                        <p:tgtEl>
                                          <p:spTgt spid="8"/>
                                        </p:tgtEl>
                                      </p:cBhvr>
                                      <p:to x="100000" y="100000"/>
                                    </p:animScale>
                                    <p:animScale>
                                      <p:cBhvr>
                                        <p:cTn id="83" dur="26">
                                          <p:stCondLst>
                                            <p:cond delay="1642"/>
                                          </p:stCondLst>
                                        </p:cTn>
                                        <p:tgtEl>
                                          <p:spTgt spid="8"/>
                                        </p:tgtEl>
                                      </p:cBhvr>
                                      <p:to x="100000" y="90000"/>
                                    </p:animScale>
                                    <p:animScale>
                                      <p:cBhvr>
                                        <p:cTn id="84" dur="166" decel="50000">
                                          <p:stCondLst>
                                            <p:cond delay="1668"/>
                                          </p:stCondLst>
                                        </p:cTn>
                                        <p:tgtEl>
                                          <p:spTgt spid="8"/>
                                        </p:tgtEl>
                                      </p:cBhvr>
                                      <p:to x="100000" y="100000"/>
                                    </p:animScale>
                                    <p:animScale>
                                      <p:cBhvr>
                                        <p:cTn id="85" dur="26">
                                          <p:stCondLst>
                                            <p:cond delay="1808"/>
                                          </p:stCondLst>
                                        </p:cTn>
                                        <p:tgtEl>
                                          <p:spTgt spid="8"/>
                                        </p:tgtEl>
                                      </p:cBhvr>
                                      <p:to x="100000" y="95000"/>
                                    </p:animScale>
                                    <p:animScale>
                                      <p:cBhvr>
                                        <p:cTn id="86" dur="166" decel="50000">
                                          <p:stCondLst>
                                            <p:cond delay="1834"/>
                                          </p:stCondLst>
                                        </p:cTn>
                                        <p:tgtEl>
                                          <p:spTgt spid="8"/>
                                        </p:tgtEl>
                                      </p:cBhvr>
                                      <p:to x="100000" y="100000"/>
                                    </p:animScale>
                                  </p:childTnLst>
                                </p:cTn>
                              </p:par>
                            </p:childTnLst>
                          </p:cTn>
                        </p:par>
                        <p:par>
                          <p:cTn id="87" fill="hold">
                            <p:stCondLst>
                              <p:cond delay="6000"/>
                            </p:stCondLst>
                            <p:childTnLst>
                              <p:par>
                                <p:cTn id="88" presetID="26" presetClass="entr" presetSubtype="0" fill="hold" grpId="0" nodeType="after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wipe(down)">
                                      <p:cBhvr>
                                        <p:cTn id="90" dur="580">
                                          <p:stCondLst>
                                            <p:cond delay="0"/>
                                          </p:stCondLst>
                                        </p:cTn>
                                        <p:tgtEl>
                                          <p:spTgt spid="12"/>
                                        </p:tgtEl>
                                      </p:cBhvr>
                                    </p:animEffect>
                                    <p:anim calcmode="lin" valueType="num">
                                      <p:cBhvr>
                                        <p:cTn id="9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6" dur="26">
                                          <p:stCondLst>
                                            <p:cond delay="650"/>
                                          </p:stCondLst>
                                        </p:cTn>
                                        <p:tgtEl>
                                          <p:spTgt spid="12"/>
                                        </p:tgtEl>
                                      </p:cBhvr>
                                      <p:to x="100000" y="60000"/>
                                    </p:animScale>
                                    <p:animScale>
                                      <p:cBhvr>
                                        <p:cTn id="97" dur="166" decel="50000">
                                          <p:stCondLst>
                                            <p:cond delay="676"/>
                                          </p:stCondLst>
                                        </p:cTn>
                                        <p:tgtEl>
                                          <p:spTgt spid="12"/>
                                        </p:tgtEl>
                                      </p:cBhvr>
                                      <p:to x="100000" y="100000"/>
                                    </p:animScale>
                                    <p:animScale>
                                      <p:cBhvr>
                                        <p:cTn id="98" dur="26">
                                          <p:stCondLst>
                                            <p:cond delay="1312"/>
                                          </p:stCondLst>
                                        </p:cTn>
                                        <p:tgtEl>
                                          <p:spTgt spid="12"/>
                                        </p:tgtEl>
                                      </p:cBhvr>
                                      <p:to x="100000" y="80000"/>
                                    </p:animScale>
                                    <p:animScale>
                                      <p:cBhvr>
                                        <p:cTn id="99" dur="166" decel="50000">
                                          <p:stCondLst>
                                            <p:cond delay="1338"/>
                                          </p:stCondLst>
                                        </p:cTn>
                                        <p:tgtEl>
                                          <p:spTgt spid="12"/>
                                        </p:tgtEl>
                                      </p:cBhvr>
                                      <p:to x="100000" y="100000"/>
                                    </p:animScale>
                                    <p:animScale>
                                      <p:cBhvr>
                                        <p:cTn id="100" dur="26">
                                          <p:stCondLst>
                                            <p:cond delay="1642"/>
                                          </p:stCondLst>
                                        </p:cTn>
                                        <p:tgtEl>
                                          <p:spTgt spid="12"/>
                                        </p:tgtEl>
                                      </p:cBhvr>
                                      <p:to x="100000" y="90000"/>
                                    </p:animScale>
                                    <p:animScale>
                                      <p:cBhvr>
                                        <p:cTn id="101" dur="166" decel="50000">
                                          <p:stCondLst>
                                            <p:cond delay="1668"/>
                                          </p:stCondLst>
                                        </p:cTn>
                                        <p:tgtEl>
                                          <p:spTgt spid="12"/>
                                        </p:tgtEl>
                                      </p:cBhvr>
                                      <p:to x="100000" y="100000"/>
                                    </p:animScale>
                                    <p:animScale>
                                      <p:cBhvr>
                                        <p:cTn id="102" dur="26">
                                          <p:stCondLst>
                                            <p:cond delay="1808"/>
                                          </p:stCondLst>
                                        </p:cTn>
                                        <p:tgtEl>
                                          <p:spTgt spid="12"/>
                                        </p:tgtEl>
                                      </p:cBhvr>
                                      <p:to x="100000" y="95000"/>
                                    </p:animScale>
                                    <p:animScale>
                                      <p:cBhvr>
                                        <p:cTn id="103" dur="166" decel="50000">
                                          <p:stCondLst>
                                            <p:cond delay="1834"/>
                                          </p:stCondLst>
                                        </p:cTn>
                                        <p:tgtEl>
                                          <p:spTgt spid="12"/>
                                        </p:tgtEl>
                                      </p:cBhvr>
                                      <p:to x="100000" y="100000"/>
                                    </p:animScale>
                                  </p:childTnLst>
                                </p:cTn>
                              </p:par>
                              <p:par>
                                <p:cTn id="104" presetID="26" presetClass="entr" presetSubtype="0" fill="hold" grpId="0" nodeType="with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wipe(down)">
                                      <p:cBhvr>
                                        <p:cTn id="106" dur="580">
                                          <p:stCondLst>
                                            <p:cond delay="0"/>
                                          </p:stCondLst>
                                        </p:cTn>
                                        <p:tgtEl>
                                          <p:spTgt spid="9"/>
                                        </p:tgtEl>
                                      </p:cBhvr>
                                    </p:animEffect>
                                    <p:anim calcmode="lin" valueType="num">
                                      <p:cBhvr>
                                        <p:cTn id="10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12" dur="26">
                                          <p:stCondLst>
                                            <p:cond delay="650"/>
                                          </p:stCondLst>
                                        </p:cTn>
                                        <p:tgtEl>
                                          <p:spTgt spid="9"/>
                                        </p:tgtEl>
                                      </p:cBhvr>
                                      <p:to x="100000" y="60000"/>
                                    </p:animScale>
                                    <p:animScale>
                                      <p:cBhvr>
                                        <p:cTn id="113" dur="166" decel="50000">
                                          <p:stCondLst>
                                            <p:cond delay="676"/>
                                          </p:stCondLst>
                                        </p:cTn>
                                        <p:tgtEl>
                                          <p:spTgt spid="9"/>
                                        </p:tgtEl>
                                      </p:cBhvr>
                                      <p:to x="100000" y="100000"/>
                                    </p:animScale>
                                    <p:animScale>
                                      <p:cBhvr>
                                        <p:cTn id="114" dur="26">
                                          <p:stCondLst>
                                            <p:cond delay="1312"/>
                                          </p:stCondLst>
                                        </p:cTn>
                                        <p:tgtEl>
                                          <p:spTgt spid="9"/>
                                        </p:tgtEl>
                                      </p:cBhvr>
                                      <p:to x="100000" y="80000"/>
                                    </p:animScale>
                                    <p:animScale>
                                      <p:cBhvr>
                                        <p:cTn id="115" dur="166" decel="50000">
                                          <p:stCondLst>
                                            <p:cond delay="1338"/>
                                          </p:stCondLst>
                                        </p:cTn>
                                        <p:tgtEl>
                                          <p:spTgt spid="9"/>
                                        </p:tgtEl>
                                      </p:cBhvr>
                                      <p:to x="100000" y="100000"/>
                                    </p:animScale>
                                    <p:animScale>
                                      <p:cBhvr>
                                        <p:cTn id="116" dur="26">
                                          <p:stCondLst>
                                            <p:cond delay="1642"/>
                                          </p:stCondLst>
                                        </p:cTn>
                                        <p:tgtEl>
                                          <p:spTgt spid="9"/>
                                        </p:tgtEl>
                                      </p:cBhvr>
                                      <p:to x="100000" y="90000"/>
                                    </p:animScale>
                                    <p:animScale>
                                      <p:cBhvr>
                                        <p:cTn id="117" dur="166" decel="50000">
                                          <p:stCondLst>
                                            <p:cond delay="1668"/>
                                          </p:stCondLst>
                                        </p:cTn>
                                        <p:tgtEl>
                                          <p:spTgt spid="9"/>
                                        </p:tgtEl>
                                      </p:cBhvr>
                                      <p:to x="100000" y="100000"/>
                                    </p:animScale>
                                    <p:animScale>
                                      <p:cBhvr>
                                        <p:cTn id="118" dur="26">
                                          <p:stCondLst>
                                            <p:cond delay="1808"/>
                                          </p:stCondLst>
                                        </p:cTn>
                                        <p:tgtEl>
                                          <p:spTgt spid="9"/>
                                        </p:tgtEl>
                                      </p:cBhvr>
                                      <p:to x="100000" y="95000"/>
                                    </p:animScale>
                                    <p:animScale>
                                      <p:cBhvr>
                                        <p:cTn id="11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تأثیرات هدف‌مندکردن یارانه‌ها بر بازار سرمایه </a:t>
            </a:r>
            <a:endParaRPr lang="fa-IR" dirty="0"/>
          </a:p>
        </p:txBody>
      </p:sp>
      <p:sp>
        <p:nvSpPr>
          <p:cNvPr id="6" name="Freeform 5"/>
          <p:cNvSpPr/>
          <p:nvPr/>
        </p:nvSpPr>
        <p:spPr>
          <a:xfrm>
            <a:off x="502920" y="530352"/>
            <a:ext cx="6547104" cy="921349"/>
          </a:xfrm>
          <a:custGeom>
            <a:avLst/>
            <a:gdLst>
              <a:gd name="connsiteX0" fmla="*/ 0 w 6547104"/>
              <a:gd name="connsiteY0" fmla="*/ 92135 h 921349"/>
              <a:gd name="connsiteX1" fmla="*/ 26986 w 6547104"/>
              <a:gd name="connsiteY1" fmla="*/ 26986 h 921349"/>
              <a:gd name="connsiteX2" fmla="*/ 92135 w 6547104"/>
              <a:gd name="connsiteY2" fmla="*/ 0 h 921349"/>
              <a:gd name="connsiteX3" fmla="*/ 6454969 w 6547104"/>
              <a:gd name="connsiteY3" fmla="*/ 0 h 921349"/>
              <a:gd name="connsiteX4" fmla="*/ 6520118 w 6547104"/>
              <a:gd name="connsiteY4" fmla="*/ 26986 h 921349"/>
              <a:gd name="connsiteX5" fmla="*/ 6547104 w 6547104"/>
              <a:gd name="connsiteY5" fmla="*/ 92135 h 921349"/>
              <a:gd name="connsiteX6" fmla="*/ 6547104 w 6547104"/>
              <a:gd name="connsiteY6" fmla="*/ 829214 h 921349"/>
              <a:gd name="connsiteX7" fmla="*/ 6520118 w 6547104"/>
              <a:gd name="connsiteY7" fmla="*/ 894363 h 921349"/>
              <a:gd name="connsiteX8" fmla="*/ 6454969 w 6547104"/>
              <a:gd name="connsiteY8" fmla="*/ 921349 h 921349"/>
              <a:gd name="connsiteX9" fmla="*/ 92135 w 6547104"/>
              <a:gd name="connsiteY9" fmla="*/ 921349 h 921349"/>
              <a:gd name="connsiteX10" fmla="*/ 26986 w 6547104"/>
              <a:gd name="connsiteY10" fmla="*/ 894363 h 921349"/>
              <a:gd name="connsiteX11" fmla="*/ 0 w 6547104"/>
              <a:gd name="connsiteY11" fmla="*/ 829214 h 921349"/>
              <a:gd name="connsiteX12" fmla="*/ 0 w 6547104"/>
              <a:gd name="connsiteY12" fmla="*/ 92135 h 9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47104" h="921349">
                <a:moveTo>
                  <a:pt x="0" y="92135"/>
                </a:moveTo>
                <a:cubicBezTo>
                  <a:pt x="0" y="67699"/>
                  <a:pt x="9707" y="44264"/>
                  <a:pt x="26986" y="26986"/>
                </a:cubicBezTo>
                <a:cubicBezTo>
                  <a:pt x="44265" y="9707"/>
                  <a:pt x="67700" y="0"/>
                  <a:pt x="92135" y="0"/>
                </a:cubicBezTo>
                <a:lnTo>
                  <a:pt x="6454969" y="0"/>
                </a:lnTo>
                <a:cubicBezTo>
                  <a:pt x="6479405" y="0"/>
                  <a:pt x="6502840" y="9707"/>
                  <a:pt x="6520118" y="26986"/>
                </a:cubicBezTo>
                <a:cubicBezTo>
                  <a:pt x="6537397" y="44265"/>
                  <a:pt x="6547104" y="67700"/>
                  <a:pt x="6547104" y="92135"/>
                </a:cubicBezTo>
                <a:lnTo>
                  <a:pt x="6547104" y="829214"/>
                </a:lnTo>
                <a:cubicBezTo>
                  <a:pt x="6547104" y="853650"/>
                  <a:pt x="6537397" y="877085"/>
                  <a:pt x="6520118" y="894363"/>
                </a:cubicBezTo>
                <a:cubicBezTo>
                  <a:pt x="6502839" y="911642"/>
                  <a:pt x="6479404" y="921349"/>
                  <a:pt x="6454969" y="921349"/>
                </a:cubicBezTo>
                <a:lnTo>
                  <a:pt x="92135" y="921349"/>
                </a:lnTo>
                <a:cubicBezTo>
                  <a:pt x="67699" y="921349"/>
                  <a:pt x="44264" y="911642"/>
                  <a:pt x="26986" y="894363"/>
                </a:cubicBezTo>
                <a:cubicBezTo>
                  <a:pt x="9707" y="877084"/>
                  <a:pt x="0" y="853649"/>
                  <a:pt x="0" y="829214"/>
                </a:cubicBezTo>
                <a:lnTo>
                  <a:pt x="0" y="92135"/>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52715" tIns="152715" rIns="1170807" bIns="152715" numCol="1" spcCol="1270" anchor="ctr" anchorCtr="0">
            <a:noAutofit/>
          </a:bodyPr>
          <a:lstStyle/>
          <a:p>
            <a:pPr lvl="0" algn="ctr" defTabSz="1466850" rtl="1">
              <a:lnSpc>
                <a:spcPct val="90000"/>
              </a:lnSpc>
              <a:spcBef>
                <a:spcPct val="0"/>
              </a:spcBef>
              <a:spcAft>
                <a:spcPct val="35000"/>
              </a:spcAft>
            </a:pPr>
            <a:r>
              <a:rPr lang="fa-IR" sz="3300" kern="1200" dirty="0" smtClean="0"/>
              <a:t>افزایش قیمت حامل‌های انرژی </a:t>
            </a:r>
            <a:endParaRPr lang="fa-IR" sz="3300" kern="1200" dirty="0"/>
          </a:p>
        </p:txBody>
      </p:sp>
      <p:sp>
        <p:nvSpPr>
          <p:cNvPr id="7" name="Freeform 6"/>
          <p:cNvSpPr/>
          <p:nvPr/>
        </p:nvSpPr>
        <p:spPr>
          <a:xfrm>
            <a:off x="1051239" y="1619219"/>
            <a:ext cx="6547104" cy="921349"/>
          </a:xfrm>
          <a:custGeom>
            <a:avLst/>
            <a:gdLst>
              <a:gd name="connsiteX0" fmla="*/ 0 w 6547104"/>
              <a:gd name="connsiteY0" fmla="*/ 92135 h 921349"/>
              <a:gd name="connsiteX1" fmla="*/ 26986 w 6547104"/>
              <a:gd name="connsiteY1" fmla="*/ 26986 h 921349"/>
              <a:gd name="connsiteX2" fmla="*/ 92135 w 6547104"/>
              <a:gd name="connsiteY2" fmla="*/ 0 h 921349"/>
              <a:gd name="connsiteX3" fmla="*/ 6454969 w 6547104"/>
              <a:gd name="connsiteY3" fmla="*/ 0 h 921349"/>
              <a:gd name="connsiteX4" fmla="*/ 6520118 w 6547104"/>
              <a:gd name="connsiteY4" fmla="*/ 26986 h 921349"/>
              <a:gd name="connsiteX5" fmla="*/ 6547104 w 6547104"/>
              <a:gd name="connsiteY5" fmla="*/ 92135 h 921349"/>
              <a:gd name="connsiteX6" fmla="*/ 6547104 w 6547104"/>
              <a:gd name="connsiteY6" fmla="*/ 829214 h 921349"/>
              <a:gd name="connsiteX7" fmla="*/ 6520118 w 6547104"/>
              <a:gd name="connsiteY7" fmla="*/ 894363 h 921349"/>
              <a:gd name="connsiteX8" fmla="*/ 6454969 w 6547104"/>
              <a:gd name="connsiteY8" fmla="*/ 921349 h 921349"/>
              <a:gd name="connsiteX9" fmla="*/ 92135 w 6547104"/>
              <a:gd name="connsiteY9" fmla="*/ 921349 h 921349"/>
              <a:gd name="connsiteX10" fmla="*/ 26986 w 6547104"/>
              <a:gd name="connsiteY10" fmla="*/ 894363 h 921349"/>
              <a:gd name="connsiteX11" fmla="*/ 0 w 6547104"/>
              <a:gd name="connsiteY11" fmla="*/ 829214 h 921349"/>
              <a:gd name="connsiteX12" fmla="*/ 0 w 6547104"/>
              <a:gd name="connsiteY12" fmla="*/ 92135 h 9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47104" h="921349">
                <a:moveTo>
                  <a:pt x="0" y="92135"/>
                </a:moveTo>
                <a:cubicBezTo>
                  <a:pt x="0" y="67699"/>
                  <a:pt x="9707" y="44264"/>
                  <a:pt x="26986" y="26986"/>
                </a:cubicBezTo>
                <a:cubicBezTo>
                  <a:pt x="44265" y="9707"/>
                  <a:pt x="67700" y="0"/>
                  <a:pt x="92135" y="0"/>
                </a:cubicBezTo>
                <a:lnTo>
                  <a:pt x="6454969" y="0"/>
                </a:lnTo>
                <a:cubicBezTo>
                  <a:pt x="6479405" y="0"/>
                  <a:pt x="6502840" y="9707"/>
                  <a:pt x="6520118" y="26986"/>
                </a:cubicBezTo>
                <a:cubicBezTo>
                  <a:pt x="6537397" y="44265"/>
                  <a:pt x="6547104" y="67700"/>
                  <a:pt x="6547104" y="92135"/>
                </a:cubicBezTo>
                <a:lnTo>
                  <a:pt x="6547104" y="829214"/>
                </a:lnTo>
                <a:cubicBezTo>
                  <a:pt x="6547104" y="853650"/>
                  <a:pt x="6537397" y="877085"/>
                  <a:pt x="6520118" y="894363"/>
                </a:cubicBezTo>
                <a:cubicBezTo>
                  <a:pt x="6502839" y="911642"/>
                  <a:pt x="6479404" y="921349"/>
                  <a:pt x="6454969" y="921349"/>
                </a:cubicBezTo>
                <a:lnTo>
                  <a:pt x="92135" y="921349"/>
                </a:lnTo>
                <a:cubicBezTo>
                  <a:pt x="67699" y="921349"/>
                  <a:pt x="44264" y="911642"/>
                  <a:pt x="26986" y="894363"/>
                </a:cubicBezTo>
                <a:cubicBezTo>
                  <a:pt x="9707" y="877084"/>
                  <a:pt x="0" y="853649"/>
                  <a:pt x="0" y="829214"/>
                </a:cubicBezTo>
                <a:lnTo>
                  <a:pt x="0" y="92135"/>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5">
              <a:hueOff val="-4673099"/>
              <a:satOff val="6871"/>
              <a:lumOff val="5882"/>
              <a:alphaOff val="0"/>
            </a:schemeClr>
          </a:fillRef>
          <a:effectRef idx="2">
            <a:schemeClr val="accent5">
              <a:hueOff val="-4673099"/>
              <a:satOff val="6871"/>
              <a:lumOff val="5882"/>
              <a:alphaOff val="0"/>
            </a:schemeClr>
          </a:effectRef>
          <a:fontRef idx="minor">
            <a:schemeClr val="lt1"/>
          </a:fontRef>
        </p:style>
        <p:txBody>
          <a:bodyPr spcFirstLastPara="0" vert="horz" wrap="square" lIns="152715" tIns="152715" rIns="1299913" bIns="152715" numCol="1" spcCol="1270" anchor="ctr" anchorCtr="0">
            <a:noAutofit/>
          </a:bodyPr>
          <a:lstStyle/>
          <a:p>
            <a:pPr lvl="0" algn="ctr" defTabSz="1466850" rtl="1">
              <a:lnSpc>
                <a:spcPct val="90000"/>
              </a:lnSpc>
              <a:spcBef>
                <a:spcPct val="0"/>
              </a:spcBef>
              <a:spcAft>
                <a:spcPct val="35000"/>
              </a:spcAft>
            </a:pPr>
            <a:r>
              <a:rPr lang="fa-IR" sz="3300" kern="1200" dirty="0" smtClean="0"/>
              <a:t>افزایش هزینه‌های تولید</a:t>
            </a:r>
            <a:endParaRPr lang="fa-IR" sz="3300" kern="1200" dirty="0"/>
          </a:p>
        </p:txBody>
      </p:sp>
      <p:sp>
        <p:nvSpPr>
          <p:cNvPr id="8" name="Freeform 7"/>
          <p:cNvSpPr/>
          <p:nvPr/>
        </p:nvSpPr>
        <p:spPr>
          <a:xfrm>
            <a:off x="1591376" y="2708087"/>
            <a:ext cx="6547104" cy="921349"/>
          </a:xfrm>
          <a:custGeom>
            <a:avLst/>
            <a:gdLst>
              <a:gd name="connsiteX0" fmla="*/ 0 w 6547104"/>
              <a:gd name="connsiteY0" fmla="*/ 92135 h 921349"/>
              <a:gd name="connsiteX1" fmla="*/ 26986 w 6547104"/>
              <a:gd name="connsiteY1" fmla="*/ 26986 h 921349"/>
              <a:gd name="connsiteX2" fmla="*/ 92135 w 6547104"/>
              <a:gd name="connsiteY2" fmla="*/ 0 h 921349"/>
              <a:gd name="connsiteX3" fmla="*/ 6454969 w 6547104"/>
              <a:gd name="connsiteY3" fmla="*/ 0 h 921349"/>
              <a:gd name="connsiteX4" fmla="*/ 6520118 w 6547104"/>
              <a:gd name="connsiteY4" fmla="*/ 26986 h 921349"/>
              <a:gd name="connsiteX5" fmla="*/ 6547104 w 6547104"/>
              <a:gd name="connsiteY5" fmla="*/ 92135 h 921349"/>
              <a:gd name="connsiteX6" fmla="*/ 6547104 w 6547104"/>
              <a:gd name="connsiteY6" fmla="*/ 829214 h 921349"/>
              <a:gd name="connsiteX7" fmla="*/ 6520118 w 6547104"/>
              <a:gd name="connsiteY7" fmla="*/ 894363 h 921349"/>
              <a:gd name="connsiteX8" fmla="*/ 6454969 w 6547104"/>
              <a:gd name="connsiteY8" fmla="*/ 921349 h 921349"/>
              <a:gd name="connsiteX9" fmla="*/ 92135 w 6547104"/>
              <a:gd name="connsiteY9" fmla="*/ 921349 h 921349"/>
              <a:gd name="connsiteX10" fmla="*/ 26986 w 6547104"/>
              <a:gd name="connsiteY10" fmla="*/ 894363 h 921349"/>
              <a:gd name="connsiteX11" fmla="*/ 0 w 6547104"/>
              <a:gd name="connsiteY11" fmla="*/ 829214 h 921349"/>
              <a:gd name="connsiteX12" fmla="*/ 0 w 6547104"/>
              <a:gd name="connsiteY12" fmla="*/ 92135 h 9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47104" h="921349">
                <a:moveTo>
                  <a:pt x="0" y="92135"/>
                </a:moveTo>
                <a:cubicBezTo>
                  <a:pt x="0" y="67699"/>
                  <a:pt x="9707" y="44264"/>
                  <a:pt x="26986" y="26986"/>
                </a:cubicBezTo>
                <a:cubicBezTo>
                  <a:pt x="44265" y="9707"/>
                  <a:pt x="67700" y="0"/>
                  <a:pt x="92135" y="0"/>
                </a:cubicBezTo>
                <a:lnTo>
                  <a:pt x="6454969" y="0"/>
                </a:lnTo>
                <a:cubicBezTo>
                  <a:pt x="6479405" y="0"/>
                  <a:pt x="6502840" y="9707"/>
                  <a:pt x="6520118" y="26986"/>
                </a:cubicBezTo>
                <a:cubicBezTo>
                  <a:pt x="6537397" y="44265"/>
                  <a:pt x="6547104" y="67700"/>
                  <a:pt x="6547104" y="92135"/>
                </a:cubicBezTo>
                <a:lnTo>
                  <a:pt x="6547104" y="829214"/>
                </a:lnTo>
                <a:cubicBezTo>
                  <a:pt x="6547104" y="853650"/>
                  <a:pt x="6537397" y="877085"/>
                  <a:pt x="6520118" y="894363"/>
                </a:cubicBezTo>
                <a:cubicBezTo>
                  <a:pt x="6502839" y="911642"/>
                  <a:pt x="6479404" y="921349"/>
                  <a:pt x="6454969" y="921349"/>
                </a:cubicBezTo>
                <a:lnTo>
                  <a:pt x="92135" y="921349"/>
                </a:lnTo>
                <a:cubicBezTo>
                  <a:pt x="67699" y="921349"/>
                  <a:pt x="44264" y="911642"/>
                  <a:pt x="26986" y="894363"/>
                </a:cubicBezTo>
                <a:cubicBezTo>
                  <a:pt x="9707" y="877084"/>
                  <a:pt x="0" y="853649"/>
                  <a:pt x="0" y="829214"/>
                </a:cubicBezTo>
                <a:lnTo>
                  <a:pt x="0" y="92135"/>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5">
              <a:hueOff val="-9346198"/>
              <a:satOff val="13742"/>
              <a:lumOff val="11765"/>
              <a:alphaOff val="0"/>
            </a:schemeClr>
          </a:fillRef>
          <a:effectRef idx="2">
            <a:schemeClr val="accent5">
              <a:hueOff val="-9346198"/>
              <a:satOff val="13742"/>
              <a:lumOff val="11765"/>
              <a:alphaOff val="0"/>
            </a:schemeClr>
          </a:effectRef>
          <a:fontRef idx="minor">
            <a:schemeClr val="lt1"/>
          </a:fontRef>
        </p:style>
        <p:txBody>
          <a:bodyPr spcFirstLastPara="0" vert="horz" wrap="square" lIns="152715" tIns="152715" rIns="1291729" bIns="152715" numCol="1" spcCol="1270" anchor="ctr" anchorCtr="0">
            <a:noAutofit/>
          </a:bodyPr>
          <a:lstStyle/>
          <a:p>
            <a:pPr lvl="0" algn="ctr" defTabSz="1466850" rtl="1">
              <a:lnSpc>
                <a:spcPct val="90000"/>
              </a:lnSpc>
              <a:spcBef>
                <a:spcPct val="0"/>
              </a:spcBef>
              <a:spcAft>
                <a:spcPct val="35000"/>
              </a:spcAft>
            </a:pPr>
            <a:r>
              <a:rPr lang="fa-IR" sz="3300" kern="1200" dirty="0" smtClean="0"/>
              <a:t>کاهش سودآوری </a:t>
            </a:r>
            <a:endParaRPr lang="fa-IR" sz="3300" kern="1200" dirty="0"/>
          </a:p>
        </p:txBody>
      </p:sp>
      <p:sp>
        <p:nvSpPr>
          <p:cNvPr id="9" name="Freeform 8"/>
          <p:cNvSpPr/>
          <p:nvPr/>
        </p:nvSpPr>
        <p:spPr>
          <a:xfrm>
            <a:off x="2139695" y="3796954"/>
            <a:ext cx="6547104" cy="921349"/>
          </a:xfrm>
          <a:custGeom>
            <a:avLst/>
            <a:gdLst>
              <a:gd name="connsiteX0" fmla="*/ 0 w 6547104"/>
              <a:gd name="connsiteY0" fmla="*/ 92135 h 921349"/>
              <a:gd name="connsiteX1" fmla="*/ 26986 w 6547104"/>
              <a:gd name="connsiteY1" fmla="*/ 26986 h 921349"/>
              <a:gd name="connsiteX2" fmla="*/ 92135 w 6547104"/>
              <a:gd name="connsiteY2" fmla="*/ 0 h 921349"/>
              <a:gd name="connsiteX3" fmla="*/ 6454969 w 6547104"/>
              <a:gd name="connsiteY3" fmla="*/ 0 h 921349"/>
              <a:gd name="connsiteX4" fmla="*/ 6520118 w 6547104"/>
              <a:gd name="connsiteY4" fmla="*/ 26986 h 921349"/>
              <a:gd name="connsiteX5" fmla="*/ 6547104 w 6547104"/>
              <a:gd name="connsiteY5" fmla="*/ 92135 h 921349"/>
              <a:gd name="connsiteX6" fmla="*/ 6547104 w 6547104"/>
              <a:gd name="connsiteY6" fmla="*/ 829214 h 921349"/>
              <a:gd name="connsiteX7" fmla="*/ 6520118 w 6547104"/>
              <a:gd name="connsiteY7" fmla="*/ 894363 h 921349"/>
              <a:gd name="connsiteX8" fmla="*/ 6454969 w 6547104"/>
              <a:gd name="connsiteY8" fmla="*/ 921349 h 921349"/>
              <a:gd name="connsiteX9" fmla="*/ 92135 w 6547104"/>
              <a:gd name="connsiteY9" fmla="*/ 921349 h 921349"/>
              <a:gd name="connsiteX10" fmla="*/ 26986 w 6547104"/>
              <a:gd name="connsiteY10" fmla="*/ 894363 h 921349"/>
              <a:gd name="connsiteX11" fmla="*/ 0 w 6547104"/>
              <a:gd name="connsiteY11" fmla="*/ 829214 h 921349"/>
              <a:gd name="connsiteX12" fmla="*/ 0 w 6547104"/>
              <a:gd name="connsiteY12" fmla="*/ 92135 h 9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47104" h="921349">
                <a:moveTo>
                  <a:pt x="0" y="92135"/>
                </a:moveTo>
                <a:cubicBezTo>
                  <a:pt x="0" y="67699"/>
                  <a:pt x="9707" y="44264"/>
                  <a:pt x="26986" y="26986"/>
                </a:cubicBezTo>
                <a:cubicBezTo>
                  <a:pt x="44265" y="9707"/>
                  <a:pt x="67700" y="0"/>
                  <a:pt x="92135" y="0"/>
                </a:cubicBezTo>
                <a:lnTo>
                  <a:pt x="6454969" y="0"/>
                </a:lnTo>
                <a:cubicBezTo>
                  <a:pt x="6479405" y="0"/>
                  <a:pt x="6502840" y="9707"/>
                  <a:pt x="6520118" y="26986"/>
                </a:cubicBezTo>
                <a:cubicBezTo>
                  <a:pt x="6537397" y="44265"/>
                  <a:pt x="6547104" y="67700"/>
                  <a:pt x="6547104" y="92135"/>
                </a:cubicBezTo>
                <a:lnTo>
                  <a:pt x="6547104" y="829214"/>
                </a:lnTo>
                <a:cubicBezTo>
                  <a:pt x="6547104" y="853650"/>
                  <a:pt x="6537397" y="877085"/>
                  <a:pt x="6520118" y="894363"/>
                </a:cubicBezTo>
                <a:cubicBezTo>
                  <a:pt x="6502839" y="911642"/>
                  <a:pt x="6479404" y="921349"/>
                  <a:pt x="6454969" y="921349"/>
                </a:cubicBezTo>
                <a:lnTo>
                  <a:pt x="92135" y="921349"/>
                </a:lnTo>
                <a:cubicBezTo>
                  <a:pt x="67699" y="921349"/>
                  <a:pt x="44264" y="911642"/>
                  <a:pt x="26986" y="894363"/>
                </a:cubicBezTo>
                <a:cubicBezTo>
                  <a:pt x="9707" y="877084"/>
                  <a:pt x="0" y="853649"/>
                  <a:pt x="0" y="829214"/>
                </a:cubicBezTo>
                <a:lnTo>
                  <a:pt x="0" y="92135"/>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5">
              <a:hueOff val="-14019296"/>
              <a:satOff val="20613"/>
              <a:lumOff val="17647"/>
              <a:alphaOff val="0"/>
            </a:schemeClr>
          </a:fillRef>
          <a:effectRef idx="2">
            <a:schemeClr val="accent5">
              <a:hueOff val="-14019296"/>
              <a:satOff val="20613"/>
              <a:lumOff val="17647"/>
              <a:alphaOff val="0"/>
            </a:schemeClr>
          </a:effectRef>
          <a:fontRef idx="minor">
            <a:schemeClr val="lt1"/>
          </a:fontRef>
        </p:style>
        <p:txBody>
          <a:bodyPr spcFirstLastPara="0" vert="horz" wrap="square" lIns="152715" tIns="152715" rIns="1299913" bIns="152715" numCol="1" spcCol="1270" anchor="ctr" anchorCtr="0">
            <a:noAutofit/>
          </a:bodyPr>
          <a:lstStyle/>
          <a:p>
            <a:pPr lvl="0" algn="ctr" defTabSz="1466850" rtl="1">
              <a:lnSpc>
                <a:spcPct val="90000"/>
              </a:lnSpc>
              <a:spcBef>
                <a:spcPct val="0"/>
              </a:spcBef>
              <a:spcAft>
                <a:spcPct val="35000"/>
              </a:spcAft>
            </a:pPr>
            <a:r>
              <a:rPr lang="fa-IR" sz="3300" kern="1200" dirty="0" smtClean="0"/>
              <a:t>کاهش ارزش</a:t>
            </a:r>
            <a:endParaRPr lang="fa-IR" sz="3300" kern="1200" dirty="0"/>
          </a:p>
        </p:txBody>
      </p:sp>
      <p:sp>
        <p:nvSpPr>
          <p:cNvPr id="10" name="Freeform 9"/>
          <p:cNvSpPr/>
          <p:nvPr/>
        </p:nvSpPr>
        <p:spPr>
          <a:xfrm>
            <a:off x="6451146" y="1236021"/>
            <a:ext cx="598877" cy="598877"/>
          </a:xfrm>
          <a:custGeom>
            <a:avLst/>
            <a:gdLst>
              <a:gd name="connsiteX0" fmla="*/ 0 w 598877"/>
              <a:gd name="connsiteY0" fmla="*/ 329382 h 598877"/>
              <a:gd name="connsiteX1" fmla="*/ 134747 w 598877"/>
              <a:gd name="connsiteY1" fmla="*/ 329382 h 598877"/>
              <a:gd name="connsiteX2" fmla="*/ 134747 w 598877"/>
              <a:gd name="connsiteY2" fmla="*/ 0 h 598877"/>
              <a:gd name="connsiteX3" fmla="*/ 464130 w 598877"/>
              <a:gd name="connsiteY3" fmla="*/ 0 h 598877"/>
              <a:gd name="connsiteX4" fmla="*/ 464130 w 598877"/>
              <a:gd name="connsiteY4" fmla="*/ 329382 h 598877"/>
              <a:gd name="connsiteX5" fmla="*/ 598877 w 598877"/>
              <a:gd name="connsiteY5" fmla="*/ 329382 h 598877"/>
              <a:gd name="connsiteX6" fmla="*/ 299439 w 598877"/>
              <a:gd name="connsiteY6" fmla="*/ 598877 h 598877"/>
              <a:gd name="connsiteX7" fmla="*/ 0 w 598877"/>
              <a:gd name="connsiteY7" fmla="*/ 329382 h 59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77" h="598877">
                <a:moveTo>
                  <a:pt x="0" y="329382"/>
                </a:moveTo>
                <a:lnTo>
                  <a:pt x="134747" y="329382"/>
                </a:lnTo>
                <a:lnTo>
                  <a:pt x="134747" y="0"/>
                </a:lnTo>
                <a:lnTo>
                  <a:pt x="464130" y="0"/>
                </a:lnTo>
                <a:lnTo>
                  <a:pt x="464130" y="329382"/>
                </a:lnTo>
                <a:lnTo>
                  <a:pt x="598877" y="329382"/>
                </a:lnTo>
                <a:lnTo>
                  <a:pt x="299439" y="598877"/>
                </a:lnTo>
                <a:lnTo>
                  <a:pt x="0" y="329382"/>
                </a:lnTo>
                <a:close/>
              </a:path>
            </a:pathLst>
          </a:custGeom>
          <a:scene3d>
            <a:camera prst="perspectiveRelaxedModerately" zoom="92000"/>
            <a:lightRig rig="balanced" dir="t">
              <a:rot lat="0" lon="0" rev="12700000"/>
            </a:lightRig>
          </a:scene3d>
          <a:sp3d z="50080" prstMaterial="plastic">
            <a:bevelT w="25400" h="25400"/>
            <a:bevelB w="25400" h="254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9037" tIns="34290" rIns="169037" bIns="182512" numCol="1" spcCol="1270" anchor="ctr" anchorCtr="0">
            <a:noAutofit/>
          </a:bodyPr>
          <a:lstStyle/>
          <a:p>
            <a:pPr lvl="0" algn="ctr" defTabSz="1200150" rtl="1">
              <a:lnSpc>
                <a:spcPct val="90000"/>
              </a:lnSpc>
              <a:spcBef>
                <a:spcPct val="0"/>
              </a:spcBef>
              <a:spcAft>
                <a:spcPct val="35000"/>
              </a:spcAft>
            </a:pPr>
            <a:endParaRPr lang="fa-IR" sz="2700" kern="1200"/>
          </a:p>
        </p:txBody>
      </p:sp>
      <p:sp>
        <p:nvSpPr>
          <p:cNvPr id="11" name="Freeform 10"/>
          <p:cNvSpPr/>
          <p:nvPr/>
        </p:nvSpPr>
        <p:spPr>
          <a:xfrm>
            <a:off x="6999466" y="2324889"/>
            <a:ext cx="598877" cy="598877"/>
          </a:xfrm>
          <a:custGeom>
            <a:avLst/>
            <a:gdLst>
              <a:gd name="connsiteX0" fmla="*/ 0 w 598877"/>
              <a:gd name="connsiteY0" fmla="*/ 329382 h 598877"/>
              <a:gd name="connsiteX1" fmla="*/ 134747 w 598877"/>
              <a:gd name="connsiteY1" fmla="*/ 329382 h 598877"/>
              <a:gd name="connsiteX2" fmla="*/ 134747 w 598877"/>
              <a:gd name="connsiteY2" fmla="*/ 0 h 598877"/>
              <a:gd name="connsiteX3" fmla="*/ 464130 w 598877"/>
              <a:gd name="connsiteY3" fmla="*/ 0 h 598877"/>
              <a:gd name="connsiteX4" fmla="*/ 464130 w 598877"/>
              <a:gd name="connsiteY4" fmla="*/ 329382 h 598877"/>
              <a:gd name="connsiteX5" fmla="*/ 598877 w 598877"/>
              <a:gd name="connsiteY5" fmla="*/ 329382 h 598877"/>
              <a:gd name="connsiteX6" fmla="*/ 299439 w 598877"/>
              <a:gd name="connsiteY6" fmla="*/ 598877 h 598877"/>
              <a:gd name="connsiteX7" fmla="*/ 0 w 598877"/>
              <a:gd name="connsiteY7" fmla="*/ 329382 h 59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77" h="598877">
                <a:moveTo>
                  <a:pt x="0" y="329382"/>
                </a:moveTo>
                <a:lnTo>
                  <a:pt x="134747" y="329382"/>
                </a:lnTo>
                <a:lnTo>
                  <a:pt x="134747" y="0"/>
                </a:lnTo>
                <a:lnTo>
                  <a:pt x="464130" y="0"/>
                </a:lnTo>
                <a:lnTo>
                  <a:pt x="464130" y="329382"/>
                </a:lnTo>
                <a:lnTo>
                  <a:pt x="598877" y="329382"/>
                </a:lnTo>
                <a:lnTo>
                  <a:pt x="299439" y="598877"/>
                </a:lnTo>
                <a:lnTo>
                  <a:pt x="0" y="329382"/>
                </a:lnTo>
                <a:close/>
              </a:path>
            </a:pathLst>
          </a:custGeom>
          <a:scene3d>
            <a:camera prst="perspectiveRelaxedModerately" zoom="92000"/>
            <a:lightRig rig="balanced" dir="t">
              <a:rot lat="0" lon="0" rev="12700000"/>
            </a:lightRig>
          </a:scene3d>
          <a:sp3d z="50080" prstMaterial="plastic">
            <a:bevelT w="25400" h="25400"/>
            <a:bevelB w="25400" h="25400"/>
          </a:sp3d>
        </p:spPr>
        <p:style>
          <a:lnRef idx="0">
            <a:schemeClr val="accent5">
              <a:tint val="40000"/>
              <a:alpha val="90000"/>
              <a:hueOff val="0"/>
              <a:satOff val="0"/>
              <a:lumOff val="0"/>
              <a:alphaOff val="0"/>
            </a:schemeClr>
          </a:lnRef>
          <a:fillRef idx="1">
            <a:schemeClr val="accent5">
              <a:tint val="40000"/>
              <a:alpha val="90000"/>
              <a:hueOff val="-7052449"/>
              <a:satOff val="13276"/>
              <a:lumOff val="2008"/>
              <a:alphaOff val="0"/>
            </a:schemeClr>
          </a:fillRef>
          <a:effectRef idx="2">
            <a:schemeClr val="accent5">
              <a:tint val="40000"/>
              <a:alpha val="90000"/>
              <a:hueOff val="-7052449"/>
              <a:satOff val="13276"/>
              <a:lumOff val="2008"/>
              <a:alphaOff val="0"/>
            </a:schemeClr>
          </a:effectRef>
          <a:fontRef idx="minor">
            <a:schemeClr val="dk1">
              <a:hueOff val="0"/>
              <a:satOff val="0"/>
              <a:lumOff val="0"/>
              <a:alphaOff val="0"/>
            </a:schemeClr>
          </a:fontRef>
        </p:style>
        <p:txBody>
          <a:bodyPr spcFirstLastPara="0" vert="horz" wrap="square" lIns="169037" tIns="34290" rIns="169037" bIns="182512" numCol="1" spcCol="1270" anchor="ctr" anchorCtr="0">
            <a:noAutofit/>
          </a:bodyPr>
          <a:lstStyle/>
          <a:p>
            <a:pPr lvl="0" algn="ctr" defTabSz="1200150" rtl="1">
              <a:lnSpc>
                <a:spcPct val="90000"/>
              </a:lnSpc>
              <a:spcBef>
                <a:spcPct val="0"/>
              </a:spcBef>
              <a:spcAft>
                <a:spcPct val="35000"/>
              </a:spcAft>
            </a:pPr>
            <a:endParaRPr lang="fa-IR" sz="2700" kern="1200"/>
          </a:p>
        </p:txBody>
      </p:sp>
      <p:sp>
        <p:nvSpPr>
          <p:cNvPr id="12" name="Freeform 11"/>
          <p:cNvSpPr/>
          <p:nvPr/>
        </p:nvSpPr>
        <p:spPr>
          <a:xfrm>
            <a:off x="7539602" y="3413756"/>
            <a:ext cx="598877" cy="598877"/>
          </a:xfrm>
          <a:custGeom>
            <a:avLst/>
            <a:gdLst>
              <a:gd name="connsiteX0" fmla="*/ 0 w 598877"/>
              <a:gd name="connsiteY0" fmla="*/ 329382 h 598877"/>
              <a:gd name="connsiteX1" fmla="*/ 134747 w 598877"/>
              <a:gd name="connsiteY1" fmla="*/ 329382 h 598877"/>
              <a:gd name="connsiteX2" fmla="*/ 134747 w 598877"/>
              <a:gd name="connsiteY2" fmla="*/ 0 h 598877"/>
              <a:gd name="connsiteX3" fmla="*/ 464130 w 598877"/>
              <a:gd name="connsiteY3" fmla="*/ 0 h 598877"/>
              <a:gd name="connsiteX4" fmla="*/ 464130 w 598877"/>
              <a:gd name="connsiteY4" fmla="*/ 329382 h 598877"/>
              <a:gd name="connsiteX5" fmla="*/ 598877 w 598877"/>
              <a:gd name="connsiteY5" fmla="*/ 329382 h 598877"/>
              <a:gd name="connsiteX6" fmla="*/ 299439 w 598877"/>
              <a:gd name="connsiteY6" fmla="*/ 598877 h 598877"/>
              <a:gd name="connsiteX7" fmla="*/ 0 w 598877"/>
              <a:gd name="connsiteY7" fmla="*/ 329382 h 59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77" h="598877">
                <a:moveTo>
                  <a:pt x="0" y="329382"/>
                </a:moveTo>
                <a:lnTo>
                  <a:pt x="134747" y="329382"/>
                </a:lnTo>
                <a:lnTo>
                  <a:pt x="134747" y="0"/>
                </a:lnTo>
                <a:lnTo>
                  <a:pt x="464130" y="0"/>
                </a:lnTo>
                <a:lnTo>
                  <a:pt x="464130" y="329382"/>
                </a:lnTo>
                <a:lnTo>
                  <a:pt x="598877" y="329382"/>
                </a:lnTo>
                <a:lnTo>
                  <a:pt x="299439" y="598877"/>
                </a:lnTo>
                <a:lnTo>
                  <a:pt x="0" y="329382"/>
                </a:lnTo>
                <a:close/>
              </a:path>
            </a:pathLst>
          </a:custGeom>
          <a:scene3d>
            <a:camera prst="perspectiveRelaxedModerately" zoom="92000"/>
            <a:lightRig rig="balanced" dir="t">
              <a:rot lat="0" lon="0" rev="12700000"/>
            </a:lightRig>
          </a:scene3d>
          <a:sp3d z="50080" prstMaterial="plastic">
            <a:bevelT w="25400" h="25400"/>
            <a:bevelB w="25400" h="25400"/>
          </a:sp3d>
        </p:spPr>
        <p:style>
          <a:lnRef idx="0">
            <a:schemeClr val="accent5">
              <a:tint val="40000"/>
              <a:alpha val="90000"/>
              <a:hueOff val="0"/>
              <a:satOff val="0"/>
              <a:lumOff val="0"/>
              <a:alphaOff val="0"/>
            </a:schemeClr>
          </a:lnRef>
          <a:fillRef idx="1">
            <a:schemeClr val="accent5">
              <a:tint val="40000"/>
              <a:alpha val="90000"/>
              <a:hueOff val="-14104897"/>
              <a:satOff val="26552"/>
              <a:lumOff val="4016"/>
              <a:alphaOff val="0"/>
            </a:schemeClr>
          </a:fillRef>
          <a:effectRef idx="2">
            <a:schemeClr val="accent5">
              <a:tint val="40000"/>
              <a:alpha val="90000"/>
              <a:hueOff val="-14104897"/>
              <a:satOff val="26552"/>
              <a:lumOff val="4016"/>
              <a:alphaOff val="0"/>
            </a:schemeClr>
          </a:effectRef>
          <a:fontRef idx="minor">
            <a:schemeClr val="dk1">
              <a:hueOff val="0"/>
              <a:satOff val="0"/>
              <a:lumOff val="0"/>
              <a:alphaOff val="0"/>
            </a:schemeClr>
          </a:fontRef>
        </p:style>
        <p:txBody>
          <a:bodyPr spcFirstLastPara="0" vert="horz" wrap="square" lIns="169037" tIns="34290" rIns="169037" bIns="182512" numCol="1" spcCol="1270" anchor="ctr" anchorCtr="0">
            <a:noAutofit/>
          </a:bodyPr>
          <a:lstStyle/>
          <a:p>
            <a:pPr lvl="0" algn="ctr" defTabSz="1200150" rtl="1">
              <a:lnSpc>
                <a:spcPct val="90000"/>
              </a:lnSpc>
              <a:spcBef>
                <a:spcPct val="0"/>
              </a:spcBef>
              <a:spcAft>
                <a:spcPct val="35000"/>
              </a:spcAft>
            </a:pPr>
            <a:endParaRPr lang="fa-IR" sz="2700" kern="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Horizontal)">
                                      <p:cBhvr>
                                        <p:cTn id="11" dur="500"/>
                                        <p:tgtEl>
                                          <p:spTgt spid="10"/>
                                        </p:tgtEl>
                                      </p:cBhvr>
                                    </p:animEffect>
                                  </p:childTnLst>
                                </p:cTn>
                              </p:par>
                              <p:par>
                                <p:cTn id="12" presetID="16" presetClass="entr" presetSubtype="26"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Horizontal)">
                                      <p:cBhvr>
                                        <p:cTn id="14" dur="500"/>
                                        <p:tgtEl>
                                          <p:spTgt spid="7"/>
                                        </p:tgtEl>
                                      </p:cBhvr>
                                    </p:animEffect>
                                  </p:childTnLst>
                                </p:cTn>
                              </p:par>
                            </p:childTnLst>
                          </p:cTn>
                        </p:par>
                        <p:par>
                          <p:cTn id="15" fill="hold">
                            <p:stCondLst>
                              <p:cond delay="1000"/>
                            </p:stCondLst>
                            <p:childTnLst>
                              <p:par>
                                <p:cTn id="16" presetID="16" presetClass="entr" presetSubtype="2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Horizontal)">
                                      <p:cBhvr>
                                        <p:cTn id="18" dur="500"/>
                                        <p:tgtEl>
                                          <p:spTgt spid="11"/>
                                        </p:tgtEl>
                                      </p:cBhvr>
                                    </p:animEffect>
                                  </p:childTnLst>
                                </p:cTn>
                              </p:par>
                              <p:par>
                                <p:cTn id="19" presetID="16" presetClass="entr" presetSubtype="2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Horizontal)">
                                      <p:cBhvr>
                                        <p:cTn id="21" dur="500"/>
                                        <p:tgtEl>
                                          <p:spTgt spid="8"/>
                                        </p:tgtEl>
                                      </p:cBhvr>
                                    </p:animEffect>
                                  </p:childTnLst>
                                </p:cTn>
                              </p:par>
                            </p:childTnLst>
                          </p:cTn>
                        </p:par>
                        <p:par>
                          <p:cTn id="22" fill="hold">
                            <p:stCondLst>
                              <p:cond delay="1500"/>
                            </p:stCondLst>
                            <p:childTnLst>
                              <p:par>
                                <p:cTn id="23" presetID="16" presetClass="entr" presetSubtype="2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Horizontal)">
                                      <p:cBhvr>
                                        <p:cTn id="25" dur="500"/>
                                        <p:tgtEl>
                                          <p:spTgt spid="12"/>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تأثیر بر شرکت‌های بورسی </a:t>
            </a:r>
            <a:r>
              <a:rPr lang="fa-IR" sz="2700" dirty="0" smtClean="0"/>
              <a:t>(مطالعۀ موردی، حمید زمان زاده)</a:t>
            </a:r>
            <a:endParaRPr lang="fa-IR" sz="2700"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یک مسألۀ جدی</a:t>
            </a:r>
            <a:endParaRPr lang="fa-IR" dirty="0"/>
          </a:p>
        </p:txBody>
      </p:sp>
      <p:graphicFrame>
        <p:nvGraphicFramePr>
          <p:cNvPr id="4" name="Content Placeholder 3"/>
          <p:cNvGraphicFramePr>
            <a:graphicFrameLocks noGrp="1"/>
          </p:cNvGraphicFramePr>
          <p:nvPr>
            <p:ph idx="1"/>
          </p:nvPr>
        </p:nvGraphicFramePr>
        <p:xfrm>
          <a:off x="502920" y="530352"/>
          <a:ext cx="8183880" cy="4498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تأثیر بر شرکت‌های بورسی</a:t>
            </a:r>
            <a:endParaRPr lang="fa-IR" dirty="0"/>
          </a:p>
        </p:txBody>
      </p:sp>
      <p:sp>
        <p:nvSpPr>
          <p:cNvPr id="3" name="Content Placeholder 2"/>
          <p:cNvSpPr>
            <a:spLocks noGrp="1"/>
          </p:cNvSpPr>
          <p:nvPr>
            <p:ph idx="1"/>
          </p:nvPr>
        </p:nvSpPr>
        <p:spPr/>
        <p:style>
          <a:lnRef idx="3">
            <a:schemeClr val="lt1"/>
          </a:lnRef>
          <a:fillRef idx="1">
            <a:schemeClr val="accent4"/>
          </a:fillRef>
          <a:effectRef idx="1">
            <a:schemeClr val="accent4"/>
          </a:effectRef>
          <a:fontRef idx="minor">
            <a:schemeClr val="lt1"/>
          </a:fontRef>
        </p:style>
        <p:txBody>
          <a:bodyPr/>
          <a:lstStyle/>
          <a:p>
            <a:pPr algn="ctr">
              <a:buNone/>
            </a:pPr>
            <a:r>
              <a:rPr lang="fa-IR" sz="4000" dirty="0" smtClean="0">
                <a:latin typeface="Arial Unicode MS" pitchFamily="34" charset="-128"/>
                <a:ea typeface="Arial Unicode MS" pitchFamily="34" charset="-128"/>
                <a:cs typeface="Arial Unicode MS" pitchFamily="34" charset="-128"/>
              </a:rPr>
              <a:t>در مورد درآمدها</a:t>
            </a:r>
          </a:p>
          <a:p>
            <a:endParaRPr lang="fa-IR" dirty="0" smtClean="0">
              <a:latin typeface="Arial Unicode MS" pitchFamily="34" charset="-128"/>
              <a:ea typeface="Arial Unicode MS" pitchFamily="34" charset="-128"/>
              <a:cs typeface="Arial Unicode MS" pitchFamily="34" charset="-128"/>
            </a:endParaRPr>
          </a:p>
          <a:p>
            <a:r>
              <a:rPr lang="fa-IR" dirty="0" smtClean="0">
                <a:latin typeface="Arial Unicode MS" pitchFamily="34" charset="-128"/>
                <a:ea typeface="Arial Unicode MS" pitchFamily="34" charset="-128"/>
                <a:cs typeface="Arial Unicode MS" pitchFamily="34" charset="-128"/>
              </a:rPr>
              <a:t>با تغییر قیمت: رقابت واردات-دشواری صادرات</a:t>
            </a:r>
          </a:p>
          <a:p>
            <a:pPr lvl="1"/>
            <a:r>
              <a:rPr lang="fa-IR" dirty="0" smtClean="0">
                <a:latin typeface="Arial Unicode MS" pitchFamily="34" charset="-128"/>
                <a:ea typeface="Arial Unicode MS" pitchFamily="34" charset="-128"/>
                <a:cs typeface="Arial Unicode MS" pitchFamily="34" charset="-128"/>
              </a:rPr>
              <a:t>تعرفه، نرخ ارز، نظام کنترل قیمت‌ها</a:t>
            </a:r>
          </a:p>
          <a:p>
            <a:r>
              <a:rPr lang="fa-IR" dirty="0" smtClean="0">
                <a:latin typeface="Arial Unicode MS" pitchFamily="34" charset="-128"/>
                <a:ea typeface="Arial Unicode MS" pitchFamily="34" charset="-128"/>
                <a:cs typeface="Arial Unicode MS" pitchFamily="34" charset="-128"/>
              </a:rPr>
              <a:t>مقدار فروش: کشش‌پذیری قیمت، تغییر قیمت‌های نسبی، توزیع درآمد، ( نحوۀ بازتوزیع‌ها)</a:t>
            </a:r>
            <a:endParaRPr lang="en-US" dirty="0" smtClean="0">
              <a:latin typeface="Arial Unicode MS" pitchFamily="34" charset="-128"/>
              <a:ea typeface="Arial Unicode MS" pitchFamily="34" charset="-128"/>
              <a:cs typeface="Arial Unicode MS" pitchFamily="34" charset="-128"/>
            </a:endParaRPr>
          </a:p>
          <a:p>
            <a:r>
              <a:rPr lang="fa-IR" dirty="0" smtClean="0">
                <a:latin typeface="Arial Unicode MS" pitchFamily="34" charset="-128"/>
                <a:ea typeface="Arial Unicode MS" pitchFamily="34" charset="-128"/>
                <a:cs typeface="Arial Unicode MS" pitchFamily="34" charset="-128"/>
              </a:rPr>
              <a:t>دریافت یارانه از دولت</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مبنای محاسبۀ یارانۀ پرداختی دولت بر اساس لایحۀ بودجه</a:t>
            </a:r>
            <a:endParaRPr lang="fa-IR"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349240"/>
            <a:ext cx="8183880" cy="1051560"/>
          </a:xfrm>
        </p:spPr>
        <p:txBody>
          <a:bodyPr>
            <a:normAutofit fontScale="90000"/>
          </a:bodyPr>
          <a:lstStyle/>
          <a:p>
            <a:pPr algn="ctr"/>
            <a:r>
              <a:rPr lang="fa-IR" dirty="0" smtClean="0"/>
              <a:t>تأثیرات مستقیم افزایش قیمت حامل‌های انرژی بر هزینۀ تولید محصولات صنعتی و حمل و نقل</a:t>
            </a:r>
            <a:br>
              <a:rPr lang="fa-IR" dirty="0" smtClean="0"/>
            </a:br>
            <a:r>
              <a:rPr lang="fa-IR" dirty="0" smtClean="0"/>
              <a:t>                                              </a:t>
            </a:r>
            <a:r>
              <a:rPr lang="fa-IR" sz="1600" dirty="0" smtClean="0"/>
              <a:t>دفتر مطالعات انرژی صنعت و معدن-محمدرضا محمد خانی و همکاران</a:t>
            </a:r>
            <a:endParaRPr lang="fa-IR" sz="1600" dirty="0"/>
          </a:p>
        </p:txBody>
      </p:sp>
      <p:graphicFrame>
        <p:nvGraphicFramePr>
          <p:cNvPr id="5" name="Content Placeholder 4"/>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تأثیر بر شرکت‌های بورسی</a:t>
            </a:r>
            <a:endParaRPr lang="fa-IR" dirty="0"/>
          </a:p>
        </p:txBody>
      </p:sp>
      <p:graphicFrame>
        <p:nvGraphicFramePr>
          <p:cNvPr id="4" name="Content Placeholder 3"/>
          <p:cNvGraphicFramePr>
            <a:graphicFrameLocks noGrp="1"/>
          </p:cNvGraphicFramePr>
          <p:nvPr>
            <p:ph idx="1"/>
          </p:nvPr>
        </p:nvGraphicFramePr>
        <p:xfrm>
          <a:off x="502920" y="530352"/>
          <a:ext cx="8183880" cy="465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t>با تشکر</a:t>
            </a:r>
            <a:endParaRPr lang="fa-IR" dirty="0"/>
          </a:p>
        </p:txBody>
      </p:sp>
      <p:sp>
        <p:nvSpPr>
          <p:cNvPr id="3" name="Subtitle 2"/>
          <p:cNvSpPr>
            <a:spLocks noGrp="1"/>
          </p:cNvSpPr>
          <p:nvPr>
            <p:ph type="subTitle" idx="1"/>
          </p:nvPr>
        </p:nvSpPr>
        <p:spPr/>
        <p:txBody>
          <a:bodyPr/>
          <a:lstStyle/>
          <a:p>
            <a:endParaRPr lang="fa-I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t>ضرورت آزادسازی قیمت‌ها</a:t>
            </a:r>
            <a:endParaRPr lang="fa-IR" dirty="0"/>
          </a:p>
        </p:txBody>
      </p:sp>
      <p:sp>
        <p:nvSpPr>
          <p:cNvPr id="3" name="Subtitle 2"/>
          <p:cNvSpPr>
            <a:spLocks noGrp="1"/>
          </p:cNvSpPr>
          <p:nvPr>
            <p:ph type="subTitle" idx="1"/>
          </p:nvPr>
        </p:nvSpPr>
        <p:spPr/>
        <p:txBody>
          <a:bodyPr/>
          <a:lstStyle/>
          <a:p>
            <a:endParaRPr lang="fa-I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بررسی ضرورت آزادسازی قیمت انرژی با چهار دیدگاه</a:t>
            </a:r>
            <a:endParaRPr lang="fa-IR" dirty="0"/>
          </a:p>
        </p:txBody>
      </p:sp>
      <p:graphicFrame>
        <p:nvGraphicFramePr>
          <p:cNvPr id="4" name="Content Placeholder 3"/>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از منظر اقتصاد خرد</a:t>
            </a:r>
            <a:endParaRPr lang="fa-IR" dirty="0"/>
          </a:p>
        </p:txBody>
      </p:sp>
      <p:graphicFrame>
        <p:nvGraphicFramePr>
          <p:cNvPr id="7" name="Content Placeholder 6"/>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4"/>
          <p:cNvGraphicFramePr>
            <a:graphicFrameLocks/>
          </p:cNvGraphicFramePr>
          <p:nvPr/>
        </p:nvGraphicFramePr>
        <p:xfrm>
          <a:off x="655320" y="682752"/>
          <a:ext cx="8183880" cy="41879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graphicEl>
                                              <a:dgm id="{C37CD8D1-9334-4C99-960F-1B1FCC30754E}"/>
                                            </p:graphicEl>
                                          </p:spTgt>
                                        </p:tgtEl>
                                        <p:attrNameLst>
                                          <p:attrName>style.visibility</p:attrName>
                                        </p:attrNameLst>
                                      </p:cBhvr>
                                      <p:to>
                                        <p:strVal val="visible"/>
                                      </p:to>
                                    </p:set>
                                    <p:animEffect transition="in" filter="fade">
                                      <p:cBhvr>
                                        <p:cTn id="7" dur="1000"/>
                                        <p:tgtEl>
                                          <p:spTgt spid="7">
                                            <p:graphicEl>
                                              <a:dgm id="{C37CD8D1-9334-4C99-960F-1B1FCC30754E}"/>
                                            </p:graphicEl>
                                          </p:spTgt>
                                        </p:tgtEl>
                                      </p:cBhvr>
                                    </p:animEffect>
                                    <p:anim calcmode="lin" valueType="num">
                                      <p:cBhvr>
                                        <p:cTn id="8" dur="1000" fill="hold"/>
                                        <p:tgtEl>
                                          <p:spTgt spid="7">
                                            <p:graphicEl>
                                              <a:dgm id="{C37CD8D1-9334-4C99-960F-1B1FCC30754E}"/>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C37CD8D1-9334-4C99-960F-1B1FCC30754E}"/>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graphicEl>
                                              <a:dgm id="{1AF609C7-DCC8-4E30-9DF2-D24A8439D0E1}"/>
                                            </p:graphicEl>
                                          </p:spTgt>
                                        </p:tgtEl>
                                        <p:attrNameLst>
                                          <p:attrName>style.visibility</p:attrName>
                                        </p:attrNameLst>
                                      </p:cBhvr>
                                      <p:to>
                                        <p:strVal val="visible"/>
                                      </p:to>
                                    </p:set>
                                    <p:animEffect transition="in" filter="fade">
                                      <p:cBhvr>
                                        <p:cTn id="13" dur="1000"/>
                                        <p:tgtEl>
                                          <p:spTgt spid="7">
                                            <p:graphicEl>
                                              <a:dgm id="{1AF609C7-DCC8-4E30-9DF2-D24A8439D0E1}"/>
                                            </p:graphicEl>
                                          </p:spTgt>
                                        </p:tgtEl>
                                      </p:cBhvr>
                                    </p:animEffect>
                                    <p:anim calcmode="lin" valueType="num">
                                      <p:cBhvr>
                                        <p:cTn id="14" dur="1000" fill="hold"/>
                                        <p:tgtEl>
                                          <p:spTgt spid="7">
                                            <p:graphicEl>
                                              <a:dgm id="{1AF609C7-DCC8-4E30-9DF2-D24A8439D0E1}"/>
                                            </p:graphicEl>
                                          </p:spTgt>
                                        </p:tgtEl>
                                        <p:attrNameLst>
                                          <p:attrName>ppt_x</p:attrName>
                                        </p:attrNameLst>
                                      </p:cBhvr>
                                      <p:tavLst>
                                        <p:tav tm="0">
                                          <p:val>
                                            <p:strVal val="#ppt_x"/>
                                          </p:val>
                                        </p:tav>
                                        <p:tav tm="100000">
                                          <p:val>
                                            <p:strVal val="#ppt_x"/>
                                          </p:val>
                                        </p:tav>
                                      </p:tavLst>
                                    </p:anim>
                                    <p:anim calcmode="lin" valueType="num">
                                      <p:cBhvr>
                                        <p:cTn id="15" dur="1000" fill="hold"/>
                                        <p:tgtEl>
                                          <p:spTgt spid="7">
                                            <p:graphicEl>
                                              <a:dgm id="{1AF609C7-DCC8-4E30-9DF2-D24A8439D0E1}"/>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graphicEl>
                                              <a:dgm id="{BE9E4333-AB06-4B59-AEFF-7009FA2840B3}"/>
                                            </p:graphicEl>
                                          </p:spTgt>
                                        </p:tgtEl>
                                        <p:attrNameLst>
                                          <p:attrName>style.visibility</p:attrName>
                                        </p:attrNameLst>
                                      </p:cBhvr>
                                      <p:to>
                                        <p:strVal val="visible"/>
                                      </p:to>
                                    </p:set>
                                    <p:animEffect transition="in" filter="fade">
                                      <p:cBhvr>
                                        <p:cTn id="19" dur="1000"/>
                                        <p:tgtEl>
                                          <p:spTgt spid="7">
                                            <p:graphicEl>
                                              <a:dgm id="{BE9E4333-AB06-4B59-AEFF-7009FA2840B3}"/>
                                            </p:graphicEl>
                                          </p:spTgt>
                                        </p:tgtEl>
                                      </p:cBhvr>
                                    </p:animEffect>
                                    <p:anim calcmode="lin" valueType="num">
                                      <p:cBhvr>
                                        <p:cTn id="20" dur="1000" fill="hold"/>
                                        <p:tgtEl>
                                          <p:spTgt spid="7">
                                            <p:graphicEl>
                                              <a:dgm id="{BE9E4333-AB06-4B59-AEFF-7009FA2840B3}"/>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BE9E4333-AB06-4B59-AEFF-7009FA2840B3}"/>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graphicEl>
                                              <a:dgm id="{629F2D2E-D6BF-402D-AA36-6E05B8C34D65}"/>
                                            </p:graphicEl>
                                          </p:spTgt>
                                        </p:tgtEl>
                                        <p:attrNameLst>
                                          <p:attrName>style.visibility</p:attrName>
                                        </p:attrNameLst>
                                      </p:cBhvr>
                                      <p:to>
                                        <p:strVal val="visible"/>
                                      </p:to>
                                    </p:set>
                                    <p:animEffect transition="in" filter="fade">
                                      <p:cBhvr>
                                        <p:cTn id="25" dur="1000"/>
                                        <p:tgtEl>
                                          <p:spTgt spid="7">
                                            <p:graphicEl>
                                              <a:dgm id="{629F2D2E-D6BF-402D-AA36-6E05B8C34D65}"/>
                                            </p:graphicEl>
                                          </p:spTgt>
                                        </p:tgtEl>
                                      </p:cBhvr>
                                    </p:animEffect>
                                    <p:anim calcmode="lin" valueType="num">
                                      <p:cBhvr>
                                        <p:cTn id="26" dur="1000" fill="hold"/>
                                        <p:tgtEl>
                                          <p:spTgt spid="7">
                                            <p:graphicEl>
                                              <a:dgm id="{629F2D2E-D6BF-402D-AA36-6E05B8C34D65}"/>
                                            </p:graphicEl>
                                          </p:spTgt>
                                        </p:tgtEl>
                                        <p:attrNameLst>
                                          <p:attrName>ppt_x</p:attrName>
                                        </p:attrNameLst>
                                      </p:cBhvr>
                                      <p:tavLst>
                                        <p:tav tm="0">
                                          <p:val>
                                            <p:strVal val="#ppt_x"/>
                                          </p:val>
                                        </p:tav>
                                        <p:tav tm="100000">
                                          <p:val>
                                            <p:strVal val="#ppt_x"/>
                                          </p:val>
                                        </p:tav>
                                      </p:tavLst>
                                    </p:anim>
                                    <p:anim calcmode="lin" valueType="num">
                                      <p:cBhvr>
                                        <p:cTn id="27" dur="1000" fill="hold"/>
                                        <p:tgtEl>
                                          <p:spTgt spid="7">
                                            <p:graphicEl>
                                              <a:dgm id="{629F2D2E-D6BF-402D-AA36-6E05B8C34D65}"/>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graphicEl>
                                              <a:dgm id="{329F1D69-4235-4B02-A5A2-375AF177734C}"/>
                                            </p:graphicEl>
                                          </p:spTgt>
                                        </p:tgtEl>
                                        <p:attrNameLst>
                                          <p:attrName>style.visibility</p:attrName>
                                        </p:attrNameLst>
                                      </p:cBhvr>
                                      <p:to>
                                        <p:strVal val="visible"/>
                                      </p:to>
                                    </p:set>
                                    <p:animEffect transition="in" filter="fade">
                                      <p:cBhvr>
                                        <p:cTn id="31" dur="1000"/>
                                        <p:tgtEl>
                                          <p:spTgt spid="7">
                                            <p:graphicEl>
                                              <a:dgm id="{329F1D69-4235-4B02-A5A2-375AF177734C}"/>
                                            </p:graphicEl>
                                          </p:spTgt>
                                        </p:tgtEl>
                                      </p:cBhvr>
                                    </p:animEffect>
                                    <p:anim calcmode="lin" valueType="num">
                                      <p:cBhvr>
                                        <p:cTn id="32" dur="1000" fill="hold"/>
                                        <p:tgtEl>
                                          <p:spTgt spid="7">
                                            <p:graphicEl>
                                              <a:dgm id="{329F1D69-4235-4B02-A5A2-375AF177734C}"/>
                                            </p:graphicEl>
                                          </p:spTgt>
                                        </p:tgtEl>
                                        <p:attrNameLst>
                                          <p:attrName>ppt_x</p:attrName>
                                        </p:attrNameLst>
                                      </p:cBhvr>
                                      <p:tavLst>
                                        <p:tav tm="0">
                                          <p:val>
                                            <p:strVal val="#ppt_x"/>
                                          </p:val>
                                        </p:tav>
                                        <p:tav tm="100000">
                                          <p:val>
                                            <p:strVal val="#ppt_x"/>
                                          </p:val>
                                        </p:tav>
                                      </p:tavLst>
                                    </p:anim>
                                    <p:anim calcmode="lin" valueType="num">
                                      <p:cBhvr>
                                        <p:cTn id="33" dur="1000" fill="hold"/>
                                        <p:tgtEl>
                                          <p:spTgt spid="7">
                                            <p:graphicEl>
                                              <a:dgm id="{329F1D69-4235-4B02-A5A2-375AF177734C}"/>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xit" presetSubtype="32" fill="hold" grpId="1" nodeType="clickEffect">
                                  <p:stCondLst>
                                    <p:cond delay="0"/>
                                  </p:stCondLst>
                                  <p:childTnLst>
                                    <p:anim calcmode="lin" valueType="num">
                                      <p:cBhvr>
                                        <p:cTn id="37" dur="500"/>
                                        <p:tgtEl>
                                          <p:spTgt spid="7">
                                            <p:graphicEl>
                                              <a:dgm id="{C37CD8D1-9334-4C99-960F-1B1FCC30754E}"/>
                                            </p:graphicEl>
                                          </p:spTgt>
                                        </p:tgtEl>
                                        <p:attrNameLst>
                                          <p:attrName>ppt_w</p:attrName>
                                        </p:attrNameLst>
                                      </p:cBhvr>
                                      <p:tavLst>
                                        <p:tav tm="0">
                                          <p:val>
                                            <p:strVal val="ppt_w"/>
                                          </p:val>
                                        </p:tav>
                                        <p:tav tm="100000">
                                          <p:val>
                                            <p:fltVal val="0"/>
                                          </p:val>
                                        </p:tav>
                                      </p:tavLst>
                                    </p:anim>
                                    <p:anim calcmode="lin" valueType="num">
                                      <p:cBhvr>
                                        <p:cTn id="38" dur="500"/>
                                        <p:tgtEl>
                                          <p:spTgt spid="7">
                                            <p:graphicEl>
                                              <a:dgm id="{C37CD8D1-9334-4C99-960F-1B1FCC30754E}"/>
                                            </p:graphicEl>
                                          </p:spTgt>
                                        </p:tgtEl>
                                        <p:attrNameLst>
                                          <p:attrName>ppt_h</p:attrName>
                                        </p:attrNameLst>
                                      </p:cBhvr>
                                      <p:tavLst>
                                        <p:tav tm="0">
                                          <p:val>
                                            <p:strVal val="ppt_h"/>
                                          </p:val>
                                        </p:tav>
                                        <p:tav tm="100000">
                                          <p:val>
                                            <p:fltVal val="0"/>
                                          </p:val>
                                        </p:tav>
                                      </p:tavLst>
                                    </p:anim>
                                    <p:set>
                                      <p:cBhvr>
                                        <p:cTn id="39" dur="1" fill="hold">
                                          <p:stCondLst>
                                            <p:cond delay="499"/>
                                          </p:stCondLst>
                                        </p:cTn>
                                        <p:tgtEl>
                                          <p:spTgt spid="7">
                                            <p:graphicEl>
                                              <a:dgm id="{C37CD8D1-9334-4C99-960F-1B1FCC30754E}"/>
                                            </p:graphicEl>
                                          </p:spTgt>
                                        </p:tgtEl>
                                        <p:attrNameLst>
                                          <p:attrName>style.visibility</p:attrName>
                                        </p:attrNameLst>
                                      </p:cBhvr>
                                      <p:to>
                                        <p:strVal val="hidden"/>
                                      </p:to>
                                    </p:set>
                                  </p:childTnLst>
                                </p:cTn>
                              </p:par>
                              <p:par>
                                <p:cTn id="40" presetID="23" presetClass="exit" presetSubtype="32" fill="hold" grpId="1" nodeType="withEffect">
                                  <p:stCondLst>
                                    <p:cond delay="0"/>
                                  </p:stCondLst>
                                  <p:childTnLst>
                                    <p:anim calcmode="lin" valueType="num">
                                      <p:cBhvr>
                                        <p:cTn id="41" dur="500"/>
                                        <p:tgtEl>
                                          <p:spTgt spid="7">
                                            <p:graphicEl>
                                              <a:dgm id="{629F2D2E-D6BF-402D-AA36-6E05B8C34D65}"/>
                                            </p:graphicEl>
                                          </p:spTgt>
                                        </p:tgtEl>
                                        <p:attrNameLst>
                                          <p:attrName>ppt_w</p:attrName>
                                        </p:attrNameLst>
                                      </p:cBhvr>
                                      <p:tavLst>
                                        <p:tav tm="0">
                                          <p:val>
                                            <p:strVal val="ppt_w"/>
                                          </p:val>
                                        </p:tav>
                                        <p:tav tm="100000">
                                          <p:val>
                                            <p:fltVal val="0"/>
                                          </p:val>
                                        </p:tav>
                                      </p:tavLst>
                                    </p:anim>
                                    <p:anim calcmode="lin" valueType="num">
                                      <p:cBhvr>
                                        <p:cTn id="42" dur="500"/>
                                        <p:tgtEl>
                                          <p:spTgt spid="7">
                                            <p:graphicEl>
                                              <a:dgm id="{629F2D2E-D6BF-402D-AA36-6E05B8C34D65}"/>
                                            </p:graphicEl>
                                          </p:spTgt>
                                        </p:tgtEl>
                                        <p:attrNameLst>
                                          <p:attrName>ppt_h</p:attrName>
                                        </p:attrNameLst>
                                      </p:cBhvr>
                                      <p:tavLst>
                                        <p:tav tm="0">
                                          <p:val>
                                            <p:strVal val="ppt_h"/>
                                          </p:val>
                                        </p:tav>
                                        <p:tav tm="100000">
                                          <p:val>
                                            <p:fltVal val="0"/>
                                          </p:val>
                                        </p:tav>
                                      </p:tavLst>
                                    </p:anim>
                                    <p:set>
                                      <p:cBhvr>
                                        <p:cTn id="43" dur="1" fill="hold">
                                          <p:stCondLst>
                                            <p:cond delay="499"/>
                                          </p:stCondLst>
                                        </p:cTn>
                                        <p:tgtEl>
                                          <p:spTgt spid="7">
                                            <p:graphicEl>
                                              <a:dgm id="{629F2D2E-D6BF-402D-AA36-6E05B8C34D65}"/>
                                            </p:graphicEl>
                                          </p:spTgt>
                                        </p:tgtEl>
                                        <p:attrNameLst>
                                          <p:attrName>style.visibility</p:attrName>
                                        </p:attrNameLst>
                                      </p:cBhvr>
                                      <p:to>
                                        <p:strVal val="hidden"/>
                                      </p:to>
                                    </p:set>
                                  </p:childTnLst>
                                </p:cTn>
                              </p:par>
                              <p:par>
                                <p:cTn id="44" presetID="23" presetClass="exit" presetSubtype="32" fill="hold" grpId="1" nodeType="withEffect">
                                  <p:stCondLst>
                                    <p:cond delay="0"/>
                                  </p:stCondLst>
                                  <p:childTnLst>
                                    <p:anim calcmode="lin" valueType="num">
                                      <p:cBhvr>
                                        <p:cTn id="45" dur="500"/>
                                        <p:tgtEl>
                                          <p:spTgt spid="7">
                                            <p:graphicEl>
                                              <a:dgm id="{1AF609C7-DCC8-4E30-9DF2-D24A8439D0E1}"/>
                                            </p:graphicEl>
                                          </p:spTgt>
                                        </p:tgtEl>
                                        <p:attrNameLst>
                                          <p:attrName>ppt_w</p:attrName>
                                        </p:attrNameLst>
                                      </p:cBhvr>
                                      <p:tavLst>
                                        <p:tav tm="0">
                                          <p:val>
                                            <p:strVal val="ppt_w"/>
                                          </p:val>
                                        </p:tav>
                                        <p:tav tm="100000">
                                          <p:val>
                                            <p:fltVal val="0"/>
                                          </p:val>
                                        </p:tav>
                                      </p:tavLst>
                                    </p:anim>
                                    <p:anim calcmode="lin" valueType="num">
                                      <p:cBhvr>
                                        <p:cTn id="46" dur="500"/>
                                        <p:tgtEl>
                                          <p:spTgt spid="7">
                                            <p:graphicEl>
                                              <a:dgm id="{1AF609C7-DCC8-4E30-9DF2-D24A8439D0E1}"/>
                                            </p:graphicEl>
                                          </p:spTgt>
                                        </p:tgtEl>
                                        <p:attrNameLst>
                                          <p:attrName>ppt_h</p:attrName>
                                        </p:attrNameLst>
                                      </p:cBhvr>
                                      <p:tavLst>
                                        <p:tav tm="0">
                                          <p:val>
                                            <p:strVal val="ppt_h"/>
                                          </p:val>
                                        </p:tav>
                                        <p:tav tm="100000">
                                          <p:val>
                                            <p:fltVal val="0"/>
                                          </p:val>
                                        </p:tav>
                                      </p:tavLst>
                                    </p:anim>
                                    <p:set>
                                      <p:cBhvr>
                                        <p:cTn id="47" dur="1" fill="hold">
                                          <p:stCondLst>
                                            <p:cond delay="499"/>
                                          </p:stCondLst>
                                        </p:cTn>
                                        <p:tgtEl>
                                          <p:spTgt spid="7">
                                            <p:graphicEl>
                                              <a:dgm id="{1AF609C7-DCC8-4E30-9DF2-D24A8439D0E1}"/>
                                            </p:graphicEl>
                                          </p:spTgt>
                                        </p:tgtEl>
                                        <p:attrNameLst>
                                          <p:attrName>style.visibility</p:attrName>
                                        </p:attrNameLst>
                                      </p:cBhvr>
                                      <p:to>
                                        <p:strVal val="hidden"/>
                                      </p:to>
                                    </p:set>
                                  </p:childTnLst>
                                </p:cTn>
                              </p:par>
                              <p:par>
                                <p:cTn id="48" presetID="23" presetClass="exit" presetSubtype="32" fill="hold" grpId="1" nodeType="withEffect">
                                  <p:stCondLst>
                                    <p:cond delay="0"/>
                                  </p:stCondLst>
                                  <p:childTnLst>
                                    <p:anim calcmode="lin" valueType="num">
                                      <p:cBhvr>
                                        <p:cTn id="49" dur="500"/>
                                        <p:tgtEl>
                                          <p:spTgt spid="7">
                                            <p:graphicEl>
                                              <a:dgm id="{329F1D69-4235-4B02-A5A2-375AF177734C}"/>
                                            </p:graphicEl>
                                          </p:spTgt>
                                        </p:tgtEl>
                                        <p:attrNameLst>
                                          <p:attrName>ppt_w</p:attrName>
                                        </p:attrNameLst>
                                      </p:cBhvr>
                                      <p:tavLst>
                                        <p:tav tm="0">
                                          <p:val>
                                            <p:strVal val="ppt_w"/>
                                          </p:val>
                                        </p:tav>
                                        <p:tav tm="100000">
                                          <p:val>
                                            <p:fltVal val="0"/>
                                          </p:val>
                                        </p:tav>
                                      </p:tavLst>
                                    </p:anim>
                                    <p:anim calcmode="lin" valueType="num">
                                      <p:cBhvr>
                                        <p:cTn id="50" dur="500"/>
                                        <p:tgtEl>
                                          <p:spTgt spid="7">
                                            <p:graphicEl>
                                              <a:dgm id="{329F1D69-4235-4B02-A5A2-375AF177734C}"/>
                                            </p:graphicEl>
                                          </p:spTgt>
                                        </p:tgtEl>
                                        <p:attrNameLst>
                                          <p:attrName>ppt_h</p:attrName>
                                        </p:attrNameLst>
                                      </p:cBhvr>
                                      <p:tavLst>
                                        <p:tav tm="0">
                                          <p:val>
                                            <p:strVal val="ppt_h"/>
                                          </p:val>
                                        </p:tav>
                                        <p:tav tm="100000">
                                          <p:val>
                                            <p:fltVal val="0"/>
                                          </p:val>
                                        </p:tav>
                                      </p:tavLst>
                                    </p:anim>
                                    <p:set>
                                      <p:cBhvr>
                                        <p:cTn id="51" dur="1" fill="hold">
                                          <p:stCondLst>
                                            <p:cond delay="499"/>
                                          </p:stCondLst>
                                        </p:cTn>
                                        <p:tgtEl>
                                          <p:spTgt spid="7">
                                            <p:graphicEl>
                                              <a:dgm id="{329F1D69-4235-4B02-A5A2-375AF177734C}"/>
                                            </p:graphicEl>
                                          </p:spTgt>
                                        </p:tgtEl>
                                        <p:attrNameLst>
                                          <p:attrName>style.visibility</p:attrName>
                                        </p:attrNameLst>
                                      </p:cBhvr>
                                      <p:to>
                                        <p:strVal val="hidden"/>
                                      </p:to>
                                    </p:set>
                                  </p:childTnLst>
                                </p:cTn>
                              </p:par>
                              <p:par>
                                <p:cTn id="52" presetID="23" presetClass="exit" presetSubtype="32" fill="hold" grpId="1" nodeType="withEffect">
                                  <p:stCondLst>
                                    <p:cond delay="0"/>
                                  </p:stCondLst>
                                  <p:childTnLst>
                                    <p:anim calcmode="lin" valueType="num">
                                      <p:cBhvr>
                                        <p:cTn id="53" dur="500"/>
                                        <p:tgtEl>
                                          <p:spTgt spid="7">
                                            <p:graphicEl>
                                              <a:dgm id="{BE9E4333-AB06-4B59-AEFF-7009FA2840B3}"/>
                                            </p:graphicEl>
                                          </p:spTgt>
                                        </p:tgtEl>
                                        <p:attrNameLst>
                                          <p:attrName>ppt_w</p:attrName>
                                        </p:attrNameLst>
                                      </p:cBhvr>
                                      <p:tavLst>
                                        <p:tav tm="0">
                                          <p:val>
                                            <p:strVal val="ppt_w"/>
                                          </p:val>
                                        </p:tav>
                                        <p:tav tm="100000">
                                          <p:val>
                                            <p:fltVal val="0"/>
                                          </p:val>
                                        </p:tav>
                                      </p:tavLst>
                                    </p:anim>
                                    <p:anim calcmode="lin" valueType="num">
                                      <p:cBhvr>
                                        <p:cTn id="54" dur="500"/>
                                        <p:tgtEl>
                                          <p:spTgt spid="7">
                                            <p:graphicEl>
                                              <a:dgm id="{BE9E4333-AB06-4B59-AEFF-7009FA2840B3}"/>
                                            </p:graphicEl>
                                          </p:spTgt>
                                        </p:tgtEl>
                                        <p:attrNameLst>
                                          <p:attrName>ppt_h</p:attrName>
                                        </p:attrNameLst>
                                      </p:cBhvr>
                                      <p:tavLst>
                                        <p:tav tm="0">
                                          <p:val>
                                            <p:strVal val="ppt_h"/>
                                          </p:val>
                                        </p:tav>
                                        <p:tav tm="100000">
                                          <p:val>
                                            <p:fltVal val="0"/>
                                          </p:val>
                                        </p:tav>
                                      </p:tavLst>
                                    </p:anim>
                                    <p:set>
                                      <p:cBhvr>
                                        <p:cTn id="55" dur="1" fill="hold">
                                          <p:stCondLst>
                                            <p:cond delay="499"/>
                                          </p:stCondLst>
                                        </p:cTn>
                                        <p:tgtEl>
                                          <p:spTgt spid="7">
                                            <p:graphicEl>
                                              <a:dgm id="{BE9E4333-AB06-4B59-AEFF-7009FA2840B3}"/>
                                            </p:graphicEl>
                                          </p:spTgt>
                                        </p:tgtEl>
                                        <p:attrNameLst>
                                          <p:attrName>style.visibility</p:attrName>
                                        </p:attrNameLst>
                                      </p:cBhvr>
                                      <p:to>
                                        <p:strVal val="hidden"/>
                                      </p:to>
                                    </p:set>
                                  </p:childTnLst>
                                </p:cTn>
                              </p:par>
                            </p:childTnLst>
                          </p:cTn>
                        </p:par>
                        <p:par>
                          <p:cTn id="56" fill="hold">
                            <p:stCondLst>
                              <p:cond delay="500"/>
                            </p:stCondLst>
                            <p:childTnLst>
                              <p:par>
                                <p:cTn id="57" presetID="29" presetClass="entr" presetSubtype="0" fill="hold" grpId="0" nodeType="afterEffect">
                                  <p:stCondLst>
                                    <p:cond delay="0"/>
                                  </p:stCondLst>
                                  <p:childTnLst>
                                    <p:set>
                                      <p:cBhvr>
                                        <p:cTn id="58" dur="1" fill="hold">
                                          <p:stCondLst>
                                            <p:cond delay="0"/>
                                          </p:stCondLst>
                                        </p:cTn>
                                        <p:tgtEl>
                                          <p:spTgt spid="9">
                                            <p:graphicEl>
                                              <a:dgm id="{FC4A2433-6B42-47D8-A05C-5DBF286B2D18}"/>
                                            </p:graphicEl>
                                          </p:spTgt>
                                        </p:tgtEl>
                                        <p:attrNameLst>
                                          <p:attrName>style.visibility</p:attrName>
                                        </p:attrNameLst>
                                      </p:cBhvr>
                                      <p:to>
                                        <p:strVal val="visible"/>
                                      </p:to>
                                    </p:set>
                                    <p:anim calcmode="lin" valueType="num">
                                      <p:cBhvr>
                                        <p:cTn id="59" dur="1000" fill="hold"/>
                                        <p:tgtEl>
                                          <p:spTgt spid="9">
                                            <p:graphicEl>
                                              <a:dgm id="{FC4A2433-6B42-47D8-A05C-5DBF286B2D18}"/>
                                            </p:graphicEl>
                                          </p:spTgt>
                                        </p:tgtEl>
                                        <p:attrNameLst>
                                          <p:attrName>ppt_x</p:attrName>
                                        </p:attrNameLst>
                                      </p:cBhvr>
                                      <p:tavLst>
                                        <p:tav tm="0">
                                          <p:val>
                                            <p:strVal val="#ppt_x-.2"/>
                                          </p:val>
                                        </p:tav>
                                        <p:tav tm="100000">
                                          <p:val>
                                            <p:strVal val="#ppt_x"/>
                                          </p:val>
                                        </p:tav>
                                      </p:tavLst>
                                    </p:anim>
                                    <p:anim calcmode="lin" valueType="num">
                                      <p:cBhvr>
                                        <p:cTn id="60" dur="1000" fill="hold"/>
                                        <p:tgtEl>
                                          <p:spTgt spid="9">
                                            <p:graphicEl>
                                              <a:dgm id="{FC4A2433-6B42-47D8-A05C-5DBF286B2D18}"/>
                                            </p:graphicEl>
                                          </p:spTgt>
                                        </p:tgtEl>
                                        <p:attrNameLst>
                                          <p:attrName>ppt_y</p:attrName>
                                        </p:attrNameLst>
                                      </p:cBhvr>
                                      <p:tavLst>
                                        <p:tav tm="0">
                                          <p:val>
                                            <p:strVal val="#ppt_y"/>
                                          </p:val>
                                        </p:tav>
                                        <p:tav tm="100000">
                                          <p:val>
                                            <p:strVal val="#ppt_y"/>
                                          </p:val>
                                        </p:tav>
                                      </p:tavLst>
                                    </p:anim>
                                    <p:animEffect transition="in" filter="wipe(right)" prLst="gradientSize: 0.1">
                                      <p:cBhvr>
                                        <p:cTn id="61" dur="1000"/>
                                        <p:tgtEl>
                                          <p:spTgt spid="9">
                                            <p:graphicEl>
                                              <a:dgm id="{FC4A2433-6B42-47D8-A05C-5DBF286B2D18}"/>
                                            </p:graphicEl>
                                          </p:spTgt>
                                        </p:tgtEl>
                                      </p:cBhvr>
                                    </p:animEffect>
                                  </p:childTnLst>
                                </p:cTn>
                              </p:par>
                            </p:childTnLst>
                          </p:cTn>
                        </p:par>
                        <p:par>
                          <p:cTn id="62" fill="hold">
                            <p:stCondLst>
                              <p:cond delay="1500"/>
                            </p:stCondLst>
                            <p:childTnLst>
                              <p:par>
                                <p:cTn id="63" presetID="29" presetClass="entr" presetSubtype="0" fill="hold" grpId="0" nodeType="afterEffect">
                                  <p:stCondLst>
                                    <p:cond delay="0"/>
                                  </p:stCondLst>
                                  <p:childTnLst>
                                    <p:set>
                                      <p:cBhvr>
                                        <p:cTn id="64" dur="1" fill="hold">
                                          <p:stCondLst>
                                            <p:cond delay="0"/>
                                          </p:stCondLst>
                                        </p:cTn>
                                        <p:tgtEl>
                                          <p:spTgt spid="9">
                                            <p:graphicEl>
                                              <a:dgm id="{F111ADC5-393E-4519-8249-C6D722B5C4B0}"/>
                                            </p:graphicEl>
                                          </p:spTgt>
                                        </p:tgtEl>
                                        <p:attrNameLst>
                                          <p:attrName>style.visibility</p:attrName>
                                        </p:attrNameLst>
                                      </p:cBhvr>
                                      <p:to>
                                        <p:strVal val="visible"/>
                                      </p:to>
                                    </p:set>
                                    <p:anim calcmode="lin" valueType="num">
                                      <p:cBhvr>
                                        <p:cTn id="65" dur="1000" fill="hold"/>
                                        <p:tgtEl>
                                          <p:spTgt spid="9">
                                            <p:graphicEl>
                                              <a:dgm id="{F111ADC5-393E-4519-8249-C6D722B5C4B0}"/>
                                            </p:graphicEl>
                                          </p:spTgt>
                                        </p:tgtEl>
                                        <p:attrNameLst>
                                          <p:attrName>ppt_x</p:attrName>
                                        </p:attrNameLst>
                                      </p:cBhvr>
                                      <p:tavLst>
                                        <p:tav tm="0">
                                          <p:val>
                                            <p:strVal val="#ppt_x-.2"/>
                                          </p:val>
                                        </p:tav>
                                        <p:tav tm="100000">
                                          <p:val>
                                            <p:strVal val="#ppt_x"/>
                                          </p:val>
                                        </p:tav>
                                      </p:tavLst>
                                    </p:anim>
                                    <p:anim calcmode="lin" valueType="num">
                                      <p:cBhvr>
                                        <p:cTn id="66" dur="1000" fill="hold"/>
                                        <p:tgtEl>
                                          <p:spTgt spid="9">
                                            <p:graphicEl>
                                              <a:dgm id="{F111ADC5-393E-4519-8249-C6D722B5C4B0}"/>
                                            </p:graphicEl>
                                          </p:spTgt>
                                        </p:tgtEl>
                                        <p:attrNameLst>
                                          <p:attrName>ppt_y</p:attrName>
                                        </p:attrNameLst>
                                      </p:cBhvr>
                                      <p:tavLst>
                                        <p:tav tm="0">
                                          <p:val>
                                            <p:strVal val="#ppt_y"/>
                                          </p:val>
                                        </p:tav>
                                        <p:tav tm="100000">
                                          <p:val>
                                            <p:strVal val="#ppt_y"/>
                                          </p:val>
                                        </p:tav>
                                      </p:tavLst>
                                    </p:anim>
                                    <p:animEffect transition="in" filter="wipe(right)" prLst="gradientSize: 0.1">
                                      <p:cBhvr>
                                        <p:cTn id="67" dur="1000"/>
                                        <p:tgtEl>
                                          <p:spTgt spid="9">
                                            <p:graphicEl>
                                              <a:dgm id="{F111ADC5-393E-4519-8249-C6D722B5C4B0}"/>
                                            </p:graphicEl>
                                          </p:spTgt>
                                        </p:tgtEl>
                                      </p:cBhvr>
                                    </p:animEffect>
                                  </p:childTnLst>
                                </p:cTn>
                              </p:par>
                            </p:childTnLst>
                          </p:cTn>
                        </p:par>
                        <p:par>
                          <p:cTn id="68" fill="hold">
                            <p:stCondLst>
                              <p:cond delay="2500"/>
                            </p:stCondLst>
                            <p:childTnLst>
                              <p:par>
                                <p:cTn id="69" presetID="29" presetClass="entr" presetSubtype="0" fill="hold" grpId="0" nodeType="afterEffect">
                                  <p:stCondLst>
                                    <p:cond delay="0"/>
                                  </p:stCondLst>
                                  <p:childTnLst>
                                    <p:set>
                                      <p:cBhvr>
                                        <p:cTn id="70" dur="1" fill="hold">
                                          <p:stCondLst>
                                            <p:cond delay="0"/>
                                          </p:stCondLst>
                                        </p:cTn>
                                        <p:tgtEl>
                                          <p:spTgt spid="9">
                                            <p:graphicEl>
                                              <a:dgm id="{345DDEEE-A3A1-4785-9EF1-910436831062}"/>
                                            </p:graphicEl>
                                          </p:spTgt>
                                        </p:tgtEl>
                                        <p:attrNameLst>
                                          <p:attrName>style.visibility</p:attrName>
                                        </p:attrNameLst>
                                      </p:cBhvr>
                                      <p:to>
                                        <p:strVal val="visible"/>
                                      </p:to>
                                    </p:set>
                                    <p:anim calcmode="lin" valueType="num">
                                      <p:cBhvr>
                                        <p:cTn id="71" dur="1000" fill="hold"/>
                                        <p:tgtEl>
                                          <p:spTgt spid="9">
                                            <p:graphicEl>
                                              <a:dgm id="{345DDEEE-A3A1-4785-9EF1-910436831062}"/>
                                            </p:graphicEl>
                                          </p:spTgt>
                                        </p:tgtEl>
                                        <p:attrNameLst>
                                          <p:attrName>ppt_x</p:attrName>
                                        </p:attrNameLst>
                                      </p:cBhvr>
                                      <p:tavLst>
                                        <p:tav tm="0">
                                          <p:val>
                                            <p:strVal val="#ppt_x-.2"/>
                                          </p:val>
                                        </p:tav>
                                        <p:tav tm="100000">
                                          <p:val>
                                            <p:strVal val="#ppt_x"/>
                                          </p:val>
                                        </p:tav>
                                      </p:tavLst>
                                    </p:anim>
                                    <p:anim calcmode="lin" valueType="num">
                                      <p:cBhvr>
                                        <p:cTn id="72" dur="1000" fill="hold"/>
                                        <p:tgtEl>
                                          <p:spTgt spid="9">
                                            <p:graphicEl>
                                              <a:dgm id="{345DDEEE-A3A1-4785-9EF1-910436831062}"/>
                                            </p:graphicEl>
                                          </p:spTgt>
                                        </p:tgtEl>
                                        <p:attrNameLst>
                                          <p:attrName>ppt_y</p:attrName>
                                        </p:attrNameLst>
                                      </p:cBhvr>
                                      <p:tavLst>
                                        <p:tav tm="0">
                                          <p:val>
                                            <p:strVal val="#ppt_y"/>
                                          </p:val>
                                        </p:tav>
                                        <p:tav tm="100000">
                                          <p:val>
                                            <p:strVal val="#ppt_y"/>
                                          </p:val>
                                        </p:tav>
                                      </p:tavLst>
                                    </p:anim>
                                    <p:animEffect transition="in" filter="wipe(right)" prLst="gradientSize: 0.1">
                                      <p:cBhvr>
                                        <p:cTn id="73" dur="1000"/>
                                        <p:tgtEl>
                                          <p:spTgt spid="9">
                                            <p:graphicEl>
                                              <a:dgm id="{345DDEEE-A3A1-4785-9EF1-910436831062}"/>
                                            </p:graphicEl>
                                          </p:spTgt>
                                        </p:tgtEl>
                                      </p:cBhvr>
                                    </p:animEffect>
                                  </p:childTnLst>
                                </p:cTn>
                              </p:par>
                            </p:childTnLst>
                          </p:cTn>
                        </p:par>
                        <p:par>
                          <p:cTn id="74" fill="hold">
                            <p:stCondLst>
                              <p:cond delay="3500"/>
                            </p:stCondLst>
                            <p:childTnLst>
                              <p:par>
                                <p:cTn id="75" presetID="29" presetClass="entr" presetSubtype="0" fill="hold" grpId="0" nodeType="afterEffect">
                                  <p:stCondLst>
                                    <p:cond delay="0"/>
                                  </p:stCondLst>
                                  <p:childTnLst>
                                    <p:set>
                                      <p:cBhvr>
                                        <p:cTn id="76" dur="1" fill="hold">
                                          <p:stCondLst>
                                            <p:cond delay="0"/>
                                          </p:stCondLst>
                                        </p:cTn>
                                        <p:tgtEl>
                                          <p:spTgt spid="9">
                                            <p:graphicEl>
                                              <a:dgm id="{4135132E-F6F8-4CEA-8DEC-B5797C508D51}"/>
                                            </p:graphicEl>
                                          </p:spTgt>
                                        </p:tgtEl>
                                        <p:attrNameLst>
                                          <p:attrName>style.visibility</p:attrName>
                                        </p:attrNameLst>
                                      </p:cBhvr>
                                      <p:to>
                                        <p:strVal val="visible"/>
                                      </p:to>
                                    </p:set>
                                    <p:anim calcmode="lin" valueType="num">
                                      <p:cBhvr>
                                        <p:cTn id="77" dur="1000" fill="hold"/>
                                        <p:tgtEl>
                                          <p:spTgt spid="9">
                                            <p:graphicEl>
                                              <a:dgm id="{4135132E-F6F8-4CEA-8DEC-B5797C508D51}"/>
                                            </p:graphicEl>
                                          </p:spTgt>
                                        </p:tgtEl>
                                        <p:attrNameLst>
                                          <p:attrName>ppt_x</p:attrName>
                                        </p:attrNameLst>
                                      </p:cBhvr>
                                      <p:tavLst>
                                        <p:tav tm="0">
                                          <p:val>
                                            <p:strVal val="#ppt_x-.2"/>
                                          </p:val>
                                        </p:tav>
                                        <p:tav tm="100000">
                                          <p:val>
                                            <p:strVal val="#ppt_x"/>
                                          </p:val>
                                        </p:tav>
                                      </p:tavLst>
                                    </p:anim>
                                    <p:anim calcmode="lin" valueType="num">
                                      <p:cBhvr>
                                        <p:cTn id="78" dur="1000" fill="hold"/>
                                        <p:tgtEl>
                                          <p:spTgt spid="9">
                                            <p:graphicEl>
                                              <a:dgm id="{4135132E-F6F8-4CEA-8DEC-B5797C508D51}"/>
                                            </p:graphicEl>
                                          </p:spTgt>
                                        </p:tgtEl>
                                        <p:attrNameLst>
                                          <p:attrName>ppt_y</p:attrName>
                                        </p:attrNameLst>
                                      </p:cBhvr>
                                      <p:tavLst>
                                        <p:tav tm="0">
                                          <p:val>
                                            <p:strVal val="#ppt_y"/>
                                          </p:val>
                                        </p:tav>
                                        <p:tav tm="100000">
                                          <p:val>
                                            <p:strVal val="#ppt_y"/>
                                          </p:val>
                                        </p:tav>
                                      </p:tavLst>
                                    </p:anim>
                                    <p:animEffect transition="in" filter="wipe(right)" prLst="gradientSize: 0.1">
                                      <p:cBhvr>
                                        <p:cTn id="79" dur="1000"/>
                                        <p:tgtEl>
                                          <p:spTgt spid="9">
                                            <p:graphicEl>
                                              <a:dgm id="{4135132E-F6F8-4CEA-8DEC-B5797C508D51}"/>
                                            </p:graphicEl>
                                          </p:spTgt>
                                        </p:tgtEl>
                                      </p:cBhvr>
                                    </p:animEffect>
                                  </p:childTnLst>
                                </p:cTn>
                              </p:par>
                            </p:childTnLst>
                          </p:cTn>
                        </p:par>
                        <p:par>
                          <p:cTn id="80" fill="hold">
                            <p:stCondLst>
                              <p:cond delay="4500"/>
                            </p:stCondLst>
                            <p:childTnLst>
                              <p:par>
                                <p:cTn id="81" presetID="29" presetClass="entr" presetSubtype="0" fill="hold" grpId="0" nodeType="afterEffect">
                                  <p:stCondLst>
                                    <p:cond delay="0"/>
                                  </p:stCondLst>
                                  <p:childTnLst>
                                    <p:set>
                                      <p:cBhvr>
                                        <p:cTn id="82" dur="1" fill="hold">
                                          <p:stCondLst>
                                            <p:cond delay="0"/>
                                          </p:stCondLst>
                                        </p:cTn>
                                        <p:tgtEl>
                                          <p:spTgt spid="9">
                                            <p:graphicEl>
                                              <a:dgm id="{4515259E-CAA5-4138-9263-E8921890682E}"/>
                                            </p:graphicEl>
                                          </p:spTgt>
                                        </p:tgtEl>
                                        <p:attrNameLst>
                                          <p:attrName>style.visibility</p:attrName>
                                        </p:attrNameLst>
                                      </p:cBhvr>
                                      <p:to>
                                        <p:strVal val="visible"/>
                                      </p:to>
                                    </p:set>
                                    <p:anim calcmode="lin" valueType="num">
                                      <p:cBhvr>
                                        <p:cTn id="83" dur="1000" fill="hold"/>
                                        <p:tgtEl>
                                          <p:spTgt spid="9">
                                            <p:graphicEl>
                                              <a:dgm id="{4515259E-CAA5-4138-9263-E8921890682E}"/>
                                            </p:graphicEl>
                                          </p:spTgt>
                                        </p:tgtEl>
                                        <p:attrNameLst>
                                          <p:attrName>ppt_x</p:attrName>
                                        </p:attrNameLst>
                                      </p:cBhvr>
                                      <p:tavLst>
                                        <p:tav tm="0">
                                          <p:val>
                                            <p:strVal val="#ppt_x-.2"/>
                                          </p:val>
                                        </p:tav>
                                        <p:tav tm="100000">
                                          <p:val>
                                            <p:strVal val="#ppt_x"/>
                                          </p:val>
                                        </p:tav>
                                      </p:tavLst>
                                    </p:anim>
                                    <p:anim calcmode="lin" valueType="num">
                                      <p:cBhvr>
                                        <p:cTn id="84" dur="1000" fill="hold"/>
                                        <p:tgtEl>
                                          <p:spTgt spid="9">
                                            <p:graphicEl>
                                              <a:dgm id="{4515259E-CAA5-4138-9263-E8921890682E}"/>
                                            </p:graphicEl>
                                          </p:spTgt>
                                        </p:tgtEl>
                                        <p:attrNameLst>
                                          <p:attrName>ppt_y</p:attrName>
                                        </p:attrNameLst>
                                      </p:cBhvr>
                                      <p:tavLst>
                                        <p:tav tm="0">
                                          <p:val>
                                            <p:strVal val="#ppt_y"/>
                                          </p:val>
                                        </p:tav>
                                        <p:tav tm="100000">
                                          <p:val>
                                            <p:strVal val="#ppt_y"/>
                                          </p:val>
                                        </p:tav>
                                      </p:tavLst>
                                    </p:anim>
                                    <p:animEffect transition="in" filter="wipe(right)" prLst="gradientSize: 0.1">
                                      <p:cBhvr>
                                        <p:cTn id="85" dur="1000"/>
                                        <p:tgtEl>
                                          <p:spTgt spid="9">
                                            <p:graphicEl>
                                              <a:dgm id="{4515259E-CAA5-4138-9263-E8921890682E}"/>
                                            </p:graphicEl>
                                          </p:spTgt>
                                        </p:tgtEl>
                                      </p:cBhvr>
                                    </p:animEffect>
                                  </p:childTnLst>
                                </p:cTn>
                              </p:par>
                            </p:childTnLst>
                          </p:cTn>
                        </p:par>
                        <p:par>
                          <p:cTn id="86" fill="hold">
                            <p:stCondLst>
                              <p:cond delay="5500"/>
                            </p:stCondLst>
                            <p:childTnLst>
                              <p:par>
                                <p:cTn id="87" presetID="29" presetClass="entr" presetSubtype="0" fill="hold" grpId="0" nodeType="afterEffect">
                                  <p:stCondLst>
                                    <p:cond delay="0"/>
                                  </p:stCondLst>
                                  <p:childTnLst>
                                    <p:set>
                                      <p:cBhvr>
                                        <p:cTn id="88" dur="1" fill="hold">
                                          <p:stCondLst>
                                            <p:cond delay="0"/>
                                          </p:stCondLst>
                                        </p:cTn>
                                        <p:tgtEl>
                                          <p:spTgt spid="9">
                                            <p:graphicEl>
                                              <a:dgm id="{D69EF46D-5220-4B02-A590-CB0CFADE2545}"/>
                                            </p:graphicEl>
                                          </p:spTgt>
                                        </p:tgtEl>
                                        <p:attrNameLst>
                                          <p:attrName>style.visibility</p:attrName>
                                        </p:attrNameLst>
                                      </p:cBhvr>
                                      <p:to>
                                        <p:strVal val="visible"/>
                                      </p:to>
                                    </p:set>
                                    <p:anim calcmode="lin" valueType="num">
                                      <p:cBhvr>
                                        <p:cTn id="89" dur="1000" fill="hold"/>
                                        <p:tgtEl>
                                          <p:spTgt spid="9">
                                            <p:graphicEl>
                                              <a:dgm id="{D69EF46D-5220-4B02-A590-CB0CFADE2545}"/>
                                            </p:graphicEl>
                                          </p:spTgt>
                                        </p:tgtEl>
                                        <p:attrNameLst>
                                          <p:attrName>ppt_x</p:attrName>
                                        </p:attrNameLst>
                                      </p:cBhvr>
                                      <p:tavLst>
                                        <p:tav tm="0">
                                          <p:val>
                                            <p:strVal val="#ppt_x-.2"/>
                                          </p:val>
                                        </p:tav>
                                        <p:tav tm="100000">
                                          <p:val>
                                            <p:strVal val="#ppt_x"/>
                                          </p:val>
                                        </p:tav>
                                      </p:tavLst>
                                    </p:anim>
                                    <p:anim calcmode="lin" valueType="num">
                                      <p:cBhvr>
                                        <p:cTn id="90" dur="1000" fill="hold"/>
                                        <p:tgtEl>
                                          <p:spTgt spid="9">
                                            <p:graphicEl>
                                              <a:dgm id="{D69EF46D-5220-4B02-A590-CB0CFADE2545}"/>
                                            </p:graphicEl>
                                          </p:spTgt>
                                        </p:tgtEl>
                                        <p:attrNameLst>
                                          <p:attrName>ppt_y</p:attrName>
                                        </p:attrNameLst>
                                      </p:cBhvr>
                                      <p:tavLst>
                                        <p:tav tm="0">
                                          <p:val>
                                            <p:strVal val="#ppt_y"/>
                                          </p:val>
                                        </p:tav>
                                        <p:tav tm="100000">
                                          <p:val>
                                            <p:strVal val="#ppt_y"/>
                                          </p:val>
                                        </p:tav>
                                      </p:tavLst>
                                    </p:anim>
                                    <p:animEffect transition="in" filter="wipe(right)" prLst="gradientSize: 0.1">
                                      <p:cBhvr>
                                        <p:cTn id="91" dur="1000"/>
                                        <p:tgtEl>
                                          <p:spTgt spid="9">
                                            <p:graphicEl>
                                              <a:dgm id="{D69EF46D-5220-4B02-A590-CB0CFADE2545}"/>
                                            </p:graphicEl>
                                          </p:spTgt>
                                        </p:tgtEl>
                                      </p:cBhvr>
                                    </p:animEffect>
                                  </p:childTnLst>
                                </p:cTn>
                              </p:par>
                            </p:childTnLst>
                          </p:cTn>
                        </p:par>
                        <p:par>
                          <p:cTn id="92" fill="hold">
                            <p:stCondLst>
                              <p:cond delay="6500"/>
                            </p:stCondLst>
                            <p:childTnLst>
                              <p:par>
                                <p:cTn id="93" presetID="29" presetClass="entr" presetSubtype="0" fill="hold" grpId="0" nodeType="afterEffect">
                                  <p:stCondLst>
                                    <p:cond delay="0"/>
                                  </p:stCondLst>
                                  <p:childTnLst>
                                    <p:set>
                                      <p:cBhvr>
                                        <p:cTn id="94" dur="1" fill="hold">
                                          <p:stCondLst>
                                            <p:cond delay="0"/>
                                          </p:stCondLst>
                                        </p:cTn>
                                        <p:tgtEl>
                                          <p:spTgt spid="9">
                                            <p:graphicEl>
                                              <a:dgm id="{E912268E-183B-4766-A058-CA8944D48D15}"/>
                                            </p:graphicEl>
                                          </p:spTgt>
                                        </p:tgtEl>
                                        <p:attrNameLst>
                                          <p:attrName>style.visibility</p:attrName>
                                        </p:attrNameLst>
                                      </p:cBhvr>
                                      <p:to>
                                        <p:strVal val="visible"/>
                                      </p:to>
                                    </p:set>
                                    <p:anim calcmode="lin" valueType="num">
                                      <p:cBhvr>
                                        <p:cTn id="95" dur="1000" fill="hold"/>
                                        <p:tgtEl>
                                          <p:spTgt spid="9">
                                            <p:graphicEl>
                                              <a:dgm id="{E912268E-183B-4766-A058-CA8944D48D15}"/>
                                            </p:graphicEl>
                                          </p:spTgt>
                                        </p:tgtEl>
                                        <p:attrNameLst>
                                          <p:attrName>ppt_x</p:attrName>
                                        </p:attrNameLst>
                                      </p:cBhvr>
                                      <p:tavLst>
                                        <p:tav tm="0">
                                          <p:val>
                                            <p:strVal val="#ppt_x-.2"/>
                                          </p:val>
                                        </p:tav>
                                        <p:tav tm="100000">
                                          <p:val>
                                            <p:strVal val="#ppt_x"/>
                                          </p:val>
                                        </p:tav>
                                      </p:tavLst>
                                    </p:anim>
                                    <p:anim calcmode="lin" valueType="num">
                                      <p:cBhvr>
                                        <p:cTn id="96" dur="1000" fill="hold"/>
                                        <p:tgtEl>
                                          <p:spTgt spid="9">
                                            <p:graphicEl>
                                              <a:dgm id="{E912268E-183B-4766-A058-CA8944D48D15}"/>
                                            </p:graphicEl>
                                          </p:spTgt>
                                        </p:tgtEl>
                                        <p:attrNameLst>
                                          <p:attrName>ppt_y</p:attrName>
                                        </p:attrNameLst>
                                      </p:cBhvr>
                                      <p:tavLst>
                                        <p:tav tm="0">
                                          <p:val>
                                            <p:strVal val="#ppt_y"/>
                                          </p:val>
                                        </p:tav>
                                        <p:tav tm="100000">
                                          <p:val>
                                            <p:strVal val="#ppt_y"/>
                                          </p:val>
                                        </p:tav>
                                      </p:tavLst>
                                    </p:anim>
                                    <p:animEffect transition="in" filter="wipe(right)" prLst="gradientSize: 0.1">
                                      <p:cBhvr>
                                        <p:cTn id="97" dur="1000"/>
                                        <p:tgtEl>
                                          <p:spTgt spid="9">
                                            <p:graphicEl>
                                              <a:dgm id="{E912268E-183B-4766-A058-CA8944D48D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Graphic spid="7" grpId="1">
        <p:bldSub>
          <a:bldDgm/>
        </p:bldSub>
      </p:bldGraphic>
      <p:bldGraphic spid="9"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از منظر اقتصاد کلان</a:t>
            </a:r>
            <a:endParaRPr lang="fa-IR" dirty="0"/>
          </a:p>
        </p:txBody>
      </p:sp>
      <p:graphicFrame>
        <p:nvGraphicFramePr>
          <p:cNvPr id="7" name="Content Placeholder 6"/>
          <p:cNvGraphicFramePr>
            <a:graphicFrameLocks noGrp="1"/>
          </p:cNvGraphicFramePr>
          <p:nvPr>
            <p:ph sz="half" idx="1"/>
          </p:nvPr>
        </p:nvGraphicFramePr>
        <p:xfrm>
          <a:off x="514352" y="530352"/>
          <a:ext cx="393192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sz="half" idx="2"/>
          </p:nvPr>
        </p:nvGraphicFramePr>
        <p:xfrm>
          <a:off x="4755360" y="530352"/>
          <a:ext cx="3931920" cy="43891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Content Placeholder 4"/>
          <p:cNvGraphicFramePr>
            <a:graphicFrameLocks/>
          </p:cNvGraphicFramePr>
          <p:nvPr/>
        </p:nvGraphicFramePr>
        <p:xfrm>
          <a:off x="457200" y="536448"/>
          <a:ext cx="8183880" cy="418795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xit" presetSubtype="0" fill="hold" grpId="0" nodeType="clickEffect">
                                  <p:stCondLst>
                                    <p:cond delay="0"/>
                                  </p:stCondLst>
                                  <p:childTnLst>
                                    <p:animEffect transition="out" filter="fade">
                                      <p:cBhvr>
                                        <p:cTn id="6" dur="770" accel="100000">
                                          <p:stCondLst>
                                            <p:cond delay="1230"/>
                                          </p:stCondLst>
                                        </p:cTn>
                                        <p:tgtEl>
                                          <p:spTgt spid="8"/>
                                        </p:tgtEl>
                                      </p:cBhvr>
                                    </p:animEffect>
                                    <p:animScale>
                                      <p:cBhvr>
                                        <p:cTn id="7" dur="770" accel="100000">
                                          <p:stCondLst>
                                            <p:cond delay="1230"/>
                                          </p:stCondLst>
                                        </p:cTn>
                                        <p:tgtEl>
                                          <p:spTgt spid="8"/>
                                        </p:tgtEl>
                                      </p:cBhvr>
                                      <p:from x="200000" y="450000"/>
                                      <p:to x="10000" y="10000"/>
                                    </p:animScale>
                                    <p:animScale>
                                      <p:cBhvr>
                                        <p:cTn id="8" dur="1230" decel="100000"/>
                                        <p:tgtEl>
                                          <p:spTgt spid="8"/>
                                        </p:tgtEl>
                                      </p:cBhvr>
                                      <p:from x="100000" y="100000"/>
                                      <p:to x="200000" y="450000"/>
                                    </p:animScale>
                                    <p:anim from="(ppt_x)" to="(0.5)" calcmode="lin" valueType="num">
                                      <p:cBhvr>
                                        <p:cTn id="9" dur="1230" decel="100000"/>
                                        <p:tgtEl>
                                          <p:spTgt spid="8"/>
                                        </p:tgtEl>
                                        <p:attrNameLst>
                                          <p:attrName>ppt_x</p:attrName>
                                        </p:attrNameLst>
                                      </p:cBhvr>
                                    </p:anim>
                                    <p:anim from="(0.5)" to="(0.5)" calcmode="lin" valueType="num">
                                      <p:cBhvr>
                                        <p:cTn id="10" dur="770">
                                          <p:stCondLst>
                                            <p:cond delay="1230"/>
                                          </p:stCondLst>
                                        </p:cTn>
                                        <p:tgtEl>
                                          <p:spTgt spid="8"/>
                                        </p:tgtEl>
                                        <p:attrNameLst>
                                          <p:attrName>ppt_x</p:attrName>
                                        </p:attrNameLst>
                                      </p:cBhvr>
                                    </p:anim>
                                    <p:anim from="(ppt_y)" to="(ppt_y+0.4)" calcmode="lin" valueType="num">
                                      <p:cBhvr>
                                        <p:cTn id="11" dur="1230" decel="100000"/>
                                        <p:tgtEl>
                                          <p:spTgt spid="8"/>
                                        </p:tgtEl>
                                        <p:attrNameLst>
                                          <p:attrName>ppt_y</p:attrName>
                                        </p:attrNameLst>
                                      </p:cBhvr>
                                    </p:anim>
                                    <p:anim from="(ppt_y)" to="(ppt_y)" calcmode="lin" valueType="num">
                                      <p:cBhvr>
                                        <p:cTn id="12" dur="770">
                                          <p:stCondLst>
                                            <p:cond delay="1230"/>
                                          </p:stCondLst>
                                        </p:cTn>
                                        <p:tgtEl>
                                          <p:spTgt spid="8"/>
                                        </p:tgtEl>
                                        <p:attrNameLst>
                                          <p:attrName>ppt_y</p:attrName>
                                        </p:attrNameLst>
                                      </p:cBhvr>
                                    </p:anim>
                                    <p:set>
                                      <p:cBhvr>
                                        <p:cTn id="13" dur="1" fill="hold">
                                          <p:stCondLst>
                                            <p:cond delay="1999"/>
                                          </p:stCondLst>
                                        </p:cTn>
                                        <p:tgtEl>
                                          <p:spTgt spid="8"/>
                                        </p:tgtEl>
                                        <p:attrNameLst>
                                          <p:attrName>style.visibility</p:attrName>
                                        </p:attrNameLst>
                                      </p:cBhvr>
                                      <p:to>
                                        <p:strVal val="hidden"/>
                                      </p:to>
                                    </p:set>
                                  </p:childTnLst>
                                </p:cTn>
                              </p:par>
                              <p:par>
                                <p:cTn id="14" presetID="51" presetClass="exit" presetSubtype="0" fill="hold" grpId="0" nodeType="withEffect">
                                  <p:stCondLst>
                                    <p:cond delay="0"/>
                                  </p:stCondLst>
                                  <p:childTnLst>
                                    <p:animEffect transition="out" filter="fade">
                                      <p:cBhvr>
                                        <p:cTn id="15" dur="770" accel="100000">
                                          <p:stCondLst>
                                            <p:cond delay="1230"/>
                                          </p:stCondLst>
                                        </p:cTn>
                                        <p:tgtEl>
                                          <p:spTgt spid="7"/>
                                        </p:tgtEl>
                                      </p:cBhvr>
                                    </p:animEffect>
                                    <p:animScale>
                                      <p:cBhvr>
                                        <p:cTn id="16" dur="770" accel="100000">
                                          <p:stCondLst>
                                            <p:cond delay="1230"/>
                                          </p:stCondLst>
                                        </p:cTn>
                                        <p:tgtEl>
                                          <p:spTgt spid="7"/>
                                        </p:tgtEl>
                                      </p:cBhvr>
                                      <p:from x="200000" y="450000"/>
                                      <p:to x="10000" y="10000"/>
                                    </p:animScale>
                                    <p:animScale>
                                      <p:cBhvr>
                                        <p:cTn id="17" dur="1230" decel="100000"/>
                                        <p:tgtEl>
                                          <p:spTgt spid="7"/>
                                        </p:tgtEl>
                                      </p:cBhvr>
                                      <p:from x="100000" y="100000"/>
                                      <p:to x="200000" y="450000"/>
                                    </p:animScale>
                                    <p:anim from="(ppt_x)" to="(0.5)" calcmode="lin" valueType="num">
                                      <p:cBhvr>
                                        <p:cTn id="18" dur="1230" decel="100000"/>
                                        <p:tgtEl>
                                          <p:spTgt spid="7"/>
                                        </p:tgtEl>
                                        <p:attrNameLst>
                                          <p:attrName>ppt_x</p:attrName>
                                        </p:attrNameLst>
                                      </p:cBhvr>
                                    </p:anim>
                                    <p:anim from="(0.5)" to="(0.5)" calcmode="lin" valueType="num">
                                      <p:cBhvr>
                                        <p:cTn id="19" dur="770">
                                          <p:stCondLst>
                                            <p:cond delay="1230"/>
                                          </p:stCondLst>
                                        </p:cTn>
                                        <p:tgtEl>
                                          <p:spTgt spid="7"/>
                                        </p:tgtEl>
                                        <p:attrNameLst>
                                          <p:attrName>ppt_x</p:attrName>
                                        </p:attrNameLst>
                                      </p:cBhvr>
                                    </p:anim>
                                    <p:anim from="(ppt_y)" to="(ppt_y+0.4)" calcmode="lin" valueType="num">
                                      <p:cBhvr>
                                        <p:cTn id="20" dur="1230" decel="100000"/>
                                        <p:tgtEl>
                                          <p:spTgt spid="7"/>
                                        </p:tgtEl>
                                        <p:attrNameLst>
                                          <p:attrName>ppt_y</p:attrName>
                                        </p:attrNameLst>
                                      </p:cBhvr>
                                    </p:anim>
                                    <p:anim from="(ppt_y)" to="(ppt_y)" calcmode="lin" valueType="num">
                                      <p:cBhvr>
                                        <p:cTn id="21" dur="770">
                                          <p:stCondLst>
                                            <p:cond delay="1230"/>
                                          </p:stCondLst>
                                        </p:cTn>
                                        <p:tgtEl>
                                          <p:spTgt spid="7"/>
                                        </p:tgtEl>
                                        <p:attrNameLst>
                                          <p:attrName>ppt_y</p:attrName>
                                        </p:attrNameLst>
                                      </p:cBhvr>
                                    </p:anim>
                                    <p:set>
                                      <p:cBhvr>
                                        <p:cTn id="22" dur="1" fill="hold">
                                          <p:stCondLst>
                                            <p:cond delay="1999"/>
                                          </p:stCondLst>
                                        </p:cTn>
                                        <p:tgtEl>
                                          <p:spTgt spid="7"/>
                                        </p:tgtEl>
                                        <p:attrNameLst>
                                          <p:attrName>style.visibility</p:attrName>
                                        </p:attrNameLst>
                                      </p:cBhvr>
                                      <p:to>
                                        <p:strVal val="hidden"/>
                                      </p:to>
                                    </p:set>
                                  </p:childTnLst>
                                </p:cTn>
                              </p:par>
                            </p:childTnLst>
                          </p:cTn>
                        </p:par>
                        <p:par>
                          <p:cTn id="23" fill="hold">
                            <p:stCondLst>
                              <p:cond delay="2000"/>
                            </p:stCondLst>
                            <p:childTnLst>
                              <p:par>
                                <p:cTn id="24" presetID="55"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strVal val="#ppt_w*0.70"/>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Graphic spid="9"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1406</TotalTime>
  <Words>2317</Words>
  <Application>Microsoft Office PowerPoint</Application>
  <PresentationFormat>On-screen Show (4:3)</PresentationFormat>
  <Paragraphs>350</Paragraphs>
  <Slides>58</Slides>
  <Notes>57</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Aspect</vt:lpstr>
      <vt:lpstr>بسم الله الرحمن الرحیم</vt:lpstr>
      <vt:lpstr>    اثرات طرح هدفمند‌کردن یارانه‌ها بر بازار سرمایۀ ایران  </vt:lpstr>
      <vt:lpstr>تعریف تعدیل اقتصادی</vt:lpstr>
      <vt:lpstr>مهم‌ترین اهداف تعدیل اقتصادی</vt:lpstr>
      <vt:lpstr>پیشنهادهای مقامات بانک جهانی</vt:lpstr>
      <vt:lpstr>ضرورت آزادسازی قیمت‌ها</vt:lpstr>
      <vt:lpstr>بررسی ضرورت آزادسازی قیمت انرژی با چهار دیدگاه</vt:lpstr>
      <vt:lpstr>از منظر اقتصاد خرد</vt:lpstr>
      <vt:lpstr>از منظر اقتصاد کلان</vt:lpstr>
      <vt:lpstr>از منظر اقتصاد سیاسی</vt:lpstr>
      <vt:lpstr>از منظر محیط زیست</vt:lpstr>
      <vt:lpstr>با کدام رویکرد باید به ضرورت آزادسازی قیمت‌ها اندیشه کرد؟</vt:lpstr>
      <vt:lpstr>اقتصاد خرد</vt:lpstr>
      <vt:lpstr>اقتصاد کلان</vt:lpstr>
      <vt:lpstr>اقتصاد سیاسی</vt:lpstr>
      <vt:lpstr>اولین کنگرۀ انجمن اقتصاددانان ایران– 29 دی ماه 1353 </vt:lpstr>
      <vt:lpstr>رویکرد صحیح از دیدگاه علم اقتصاد</vt:lpstr>
      <vt:lpstr>برخی موانع تعدیل اقتصادی با توجه به شرایط فعلی کشور </vt:lpstr>
      <vt:lpstr>پیش‌قراول تعدیل اقتصادی (I)</vt:lpstr>
      <vt:lpstr>پیش‌قراول تعدیل اقتصادی (II)</vt:lpstr>
      <vt:lpstr>نقش شرایط سیاسی و مناسبات بین‌المللی (II)</vt:lpstr>
      <vt:lpstr>بررسی لایحۀ بودجۀ 89 (دکتر مسعود نیلی-مقالۀ حس مقیاس)</vt:lpstr>
      <vt:lpstr>تأثیرات مستقیم افزایش قیمت حامل‌های انرژی بر هزینۀ تولید محصولات صنعتی و حمل و نقل</vt:lpstr>
      <vt:lpstr>وجوه  آزادسازی قیمت‌ها (سطح اقتصاد کلان)</vt:lpstr>
      <vt:lpstr>اثر کوتاه مدت آزادسازی قیمت حامل‌های انرژی</vt:lpstr>
      <vt:lpstr>پیامد سیاست‌های غلط</vt:lpstr>
      <vt:lpstr>سازوکار قیمت‌گذاری</vt:lpstr>
      <vt:lpstr>قیمت واقعی</vt:lpstr>
      <vt:lpstr>قیمت‌ ارز در ایران </vt:lpstr>
      <vt:lpstr>    پیامدهای ارزش‌گذاری ارز پایین‌تر از ارزش بازار  </vt:lpstr>
      <vt:lpstr> نرخ تورم داخلی محرک کاهش صادرات </vt:lpstr>
      <vt:lpstr>ارز ارزان و واردات بی‌رویۀ کالا</vt:lpstr>
      <vt:lpstr>ارز ارزان و واردات بی‌رویۀ کالا</vt:lpstr>
      <vt:lpstr>ارز ارزان و واردات بی‌رویه فرآورده‌های کشاورزی</vt:lpstr>
      <vt:lpstr>ارز ارزان و واردات بی‌رویۀ کارگر</vt:lpstr>
      <vt:lpstr>ارز ارزان و تبدیل سازندگان به فروشندگان</vt:lpstr>
      <vt:lpstr>ارز ارزان و تبدیل سازندگان به مونتاژکاران</vt:lpstr>
      <vt:lpstr>تعدیل اقتصادی در مصر</vt:lpstr>
      <vt:lpstr>تعدیل اقتصادی در مصر (I)</vt:lpstr>
      <vt:lpstr>تعدیل اقتصادی در مصر (II)</vt:lpstr>
      <vt:lpstr>تعدیل اقتصادی در مصر (III)</vt:lpstr>
      <vt:lpstr>تعدیل اقتصادی در مصر (IV)</vt:lpstr>
      <vt:lpstr>تعدیل اقتصادی در مصر (V)</vt:lpstr>
      <vt:lpstr>مروری بر رخدادهای دولت هاشمی</vt:lpstr>
      <vt:lpstr> الزامات واقعی ‌کردن قیمت‌ها در ایران</vt:lpstr>
      <vt:lpstr>نقش شرایط سیاسی و مناسبات بین‌المللی</vt:lpstr>
      <vt:lpstr>اثرات بر بورس</vt:lpstr>
      <vt:lpstr>اثرات مثبت در میان مدت و بلند مدت بر بورس</vt:lpstr>
      <vt:lpstr>بورس ایران، پذیرای مشکلات اقتصادی</vt:lpstr>
      <vt:lpstr>تأثیرات هدف‌مندکردن یارانه‌ها بر بازار سرمایه </vt:lpstr>
      <vt:lpstr>تأثیرات هدف‌مندکردن یارانه‌ها بر بازار سرمایه </vt:lpstr>
      <vt:lpstr>تأثیر بر شرکت‌های بورسی (مطالعۀ موردی، حمید زمان زاده)</vt:lpstr>
      <vt:lpstr>یک مسألۀ جدی</vt:lpstr>
      <vt:lpstr>تأثیر بر شرکت‌های بورسی</vt:lpstr>
      <vt:lpstr>مبنای محاسبۀ یارانۀ پرداختی دولت بر اساس لایحۀ بودجه</vt:lpstr>
      <vt:lpstr>تأثیرات مستقیم افزایش قیمت حامل‌های انرژی بر هزینۀ تولید محصولات صنعتی و حمل و نقل                                               دفتر مطالعات انرژی صنعت و معدن-محمدرضا محمد خانی و همکاران</vt:lpstr>
      <vt:lpstr>تأثیر بر شرکت‌های بورسی</vt:lpstr>
      <vt:lpstr>با تشکر</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Maysam Radpour</dc:creator>
  <cp:lastModifiedBy>radpour</cp:lastModifiedBy>
  <cp:revision>77</cp:revision>
  <dcterms:created xsi:type="dcterms:W3CDTF">2009-12-11T15:15:08Z</dcterms:created>
  <dcterms:modified xsi:type="dcterms:W3CDTF">2011-10-02T02:24:58Z</dcterms:modified>
</cp:coreProperties>
</file>