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516" r:id="rId3"/>
    <p:sldId id="469" r:id="rId4"/>
    <p:sldId id="496" r:id="rId5"/>
    <p:sldId id="471" r:id="rId6"/>
    <p:sldId id="472" r:id="rId7"/>
    <p:sldId id="497" r:id="rId8"/>
    <p:sldId id="518" r:id="rId9"/>
    <p:sldId id="499" r:id="rId10"/>
    <p:sldId id="498" r:id="rId11"/>
    <p:sldId id="500" r:id="rId12"/>
    <p:sldId id="476" r:id="rId13"/>
    <p:sldId id="477" r:id="rId14"/>
    <p:sldId id="478" r:id="rId15"/>
    <p:sldId id="479" r:id="rId16"/>
    <p:sldId id="480" r:id="rId17"/>
    <p:sldId id="529" r:id="rId18"/>
    <p:sldId id="528" r:id="rId19"/>
    <p:sldId id="482" r:id="rId20"/>
    <p:sldId id="483" r:id="rId21"/>
    <p:sldId id="484" r:id="rId22"/>
    <p:sldId id="485" r:id="rId23"/>
    <p:sldId id="502" r:id="rId24"/>
    <p:sldId id="503" r:id="rId25"/>
    <p:sldId id="504" r:id="rId26"/>
    <p:sldId id="505" r:id="rId27"/>
    <p:sldId id="506" r:id="rId28"/>
    <p:sldId id="530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31" r:id="rId39"/>
    <p:sldId id="532" r:id="rId40"/>
    <p:sldId id="533" r:id="rId41"/>
    <p:sldId id="534" r:id="rId42"/>
    <p:sldId id="544" r:id="rId43"/>
    <p:sldId id="542" r:id="rId44"/>
    <p:sldId id="549" r:id="rId45"/>
    <p:sldId id="550" r:id="rId46"/>
    <p:sldId id="548" r:id="rId47"/>
    <p:sldId id="546" r:id="rId48"/>
    <p:sldId id="329" r:id="rId4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CF6"/>
    <a:srgbClr val="0097CC"/>
    <a:srgbClr val="4D4D4D"/>
    <a:srgbClr val="33CCFF"/>
    <a:srgbClr val="3399FF"/>
    <a:srgbClr val="99CCFF"/>
    <a:srgbClr val="0000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0" autoAdjust="0"/>
    <p:restoredTop sz="95932" autoAdjust="0"/>
  </p:normalViewPr>
  <p:slideViewPr>
    <p:cSldViewPr>
      <p:cViewPr>
        <p:scale>
          <a:sx n="66" d="100"/>
          <a:sy n="66" d="100"/>
        </p:scale>
        <p:origin x="-10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-7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Sheet1!$D$6</c:f>
              <c:strCache>
                <c:ptCount val="1"/>
                <c:pt idx="0">
                  <c:v>Sale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numRef>
              <c:f>Sheet1!$E$5:$N$5</c:f>
              <c:numCache>
                <c:formatCode>General</c:formatCode>
                <c:ptCount val="1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89</c:v>
                </c:pt>
                <c:pt idx="9">
                  <c:v>90</c:v>
                </c:pt>
              </c:numCache>
            </c:numRef>
          </c:cat>
          <c:val>
            <c:numRef>
              <c:f>Sheet1!$E$6:$N$6</c:f>
              <c:numCache>
                <c:formatCode>General</c:formatCode>
                <c:ptCount val="10"/>
                <c:pt idx="0">
                  <c:v>100</c:v>
                </c:pt>
                <c:pt idx="1">
                  <c:v>102.5</c:v>
                </c:pt>
                <c:pt idx="2">
                  <c:v>105.06249999999997</c:v>
                </c:pt>
                <c:pt idx="3">
                  <c:v>107.68906249999995</c:v>
                </c:pt>
                <c:pt idx="4">
                  <c:v>110.38128906249995</c:v>
                </c:pt>
                <c:pt idx="5">
                  <c:v>113.14082128906271</c:v>
                </c:pt>
                <c:pt idx="6">
                  <c:v>115.96934182128898</c:v>
                </c:pt>
                <c:pt idx="7">
                  <c:v>118.86857536682074</c:v>
                </c:pt>
                <c:pt idx="8">
                  <c:v>121.84028975099173</c:v>
                </c:pt>
                <c:pt idx="9">
                  <c:v>124.88629699476651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Cost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Sheet1!$E$5:$N$5</c:f>
              <c:numCache>
                <c:formatCode>General</c:formatCode>
                <c:ptCount val="1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89</c:v>
                </c:pt>
                <c:pt idx="9">
                  <c:v>90</c:v>
                </c:pt>
              </c:numCache>
            </c:numRef>
          </c:cat>
          <c:val>
            <c:numRef>
              <c:f>Sheet1!$E$7:$N$7</c:f>
              <c:numCache>
                <c:formatCode>General</c:formatCode>
                <c:ptCount val="10"/>
                <c:pt idx="0">
                  <c:v>40</c:v>
                </c:pt>
                <c:pt idx="1">
                  <c:v>45.4</c:v>
                </c:pt>
                <c:pt idx="2">
                  <c:v>52.527800000000006</c:v>
                </c:pt>
                <c:pt idx="3">
                  <c:v>61.352470400000001</c:v>
                </c:pt>
                <c:pt idx="4">
                  <c:v>67.180955087999948</c:v>
                </c:pt>
                <c:pt idx="5">
                  <c:v>75.377031608735948</c:v>
                </c:pt>
                <c:pt idx="6">
                  <c:v>88.040372919003588</c:v>
                </c:pt>
                <c:pt idx="7">
                  <c:v>107.23317421534639</c:v>
                </c:pt>
                <c:pt idx="8">
                  <c:v>123.51729767119141</c:v>
                </c:pt>
                <c:pt idx="9">
                  <c:v>142.57173140785511</c:v>
                </c:pt>
              </c:numCache>
            </c:numRef>
          </c:val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Profit</c:v>
                </c:pt>
              </c:strCache>
            </c:strRef>
          </c:tx>
          <c:spPr>
            <a:ln cap="rnd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Sheet1!$E$5:$N$5</c:f>
              <c:numCache>
                <c:formatCode>General</c:formatCode>
                <c:ptCount val="1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89</c:v>
                </c:pt>
                <c:pt idx="9">
                  <c:v>90</c:v>
                </c:pt>
              </c:numCache>
            </c:numRef>
          </c:cat>
          <c:val>
            <c:numRef>
              <c:f>Sheet1!$E$8:$N$8</c:f>
              <c:numCache>
                <c:formatCode>General</c:formatCode>
                <c:ptCount val="10"/>
                <c:pt idx="0">
                  <c:v>60</c:v>
                </c:pt>
                <c:pt idx="1">
                  <c:v>57.100000000000009</c:v>
                </c:pt>
                <c:pt idx="2">
                  <c:v>52.534699999999972</c:v>
                </c:pt>
                <c:pt idx="3">
                  <c:v>46.336592099999969</c:v>
                </c:pt>
                <c:pt idx="4">
                  <c:v>43.200333974500204</c:v>
                </c:pt>
                <c:pt idx="5">
                  <c:v>37.763789680326454</c:v>
                </c:pt>
                <c:pt idx="6">
                  <c:v>27.928968902285376</c:v>
                </c:pt>
                <c:pt idx="7">
                  <c:v>11.635401151474808</c:v>
                </c:pt>
                <c:pt idx="8">
                  <c:v>-1.6770079201994161</c:v>
                </c:pt>
                <c:pt idx="9">
                  <c:v>-17.685434413088601</c:v>
                </c:pt>
              </c:numCache>
            </c:numRef>
          </c:val>
        </c:ser>
        <c:marker val="1"/>
        <c:axId val="78719616"/>
        <c:axId val="79585664"/>
      </c:lineChart>
      <c:catAx>
        <c:axId val="78719616"/>
        <c:scaling>
          <c:orientation val="minMax"/>
        </c:scaling>
        <c:axPos val="b"/>
        <c:numFmt formatCode="General" sourceLinked="1"/>
        <c:majorTickMark val="none"/>
        <c:tickLblPos val="nextTo"/>
        <c:crossAx val="79585664"/>
        <c:crosses val="autoZero"/>
        <c:auto val="1"/>
        <c:lblAlgn val="ctr"/>
        <c:lblOffset val="100"/>
      </c:catAx>
      <c:valAx>
        <c:axId val="79585664"/>
        <c:scaling>
          <c:orientation val="minMax"/>
        </c:scaling>
        <c:axPos val="l"/>
        <c:numFmt formatCode="General" sourceLinked="1"/>
        <c:majorTickMark val="none"/>
        <c:tickLblPos val="nextTo"/>
        <c:crossAx val="7871961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4D2FC-AF75-4FCE-AF5E-D4BF7E120867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805FD2E-6713-4512-A879-2F6BB7C61CBD}">
      <dgm:prSet/>
      <dgm:spPr/>
      <dgm:t>
        <a:bodyPr/>
        <a:lstStyle/>
        <a:p>
          <a:pPr algn="ctr" rtl="1"/>
          <a:r>
            <a:rPr lang="fa-IR" dirty="0" smtClean="0">
              <a:cs typeface="B Zar" pitchFamily="2" charset="-78"/>
            </a:rPr>
            <a:t>برای صنایع بیشتر</a:t>
          </a:r>
          <a:endParaRPr lang="en-US" dirty="0">
            <a:cs typeface="B Zar" pitchFamily="2" charset="-78"/>
          </a:endParaRPr>
        </a:p>
      </dgm:t>
    </dgm:pt>
    <dgm:pt modelId="{671F2C5A-6D28-4577-8666-0EFBDFB62284}" type="parTrans" cxnId="{0EF161E0-FE74-4963-88B8-8985A462CC8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C5FE15E-2065-4BCF-81D4-311A08E53AED}" type="sibTrans" cxnId="{0EF161E0-FE74-4963-88B8-8985A462CC8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8F74617-B25C-46C3-9760-C76B09C36FFE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بنزین/ نفت گاز/ نفت کوره/ نفت سفید/ گاز مایع/ نفت خام تحویلی به پالایشگاه/ گاز طبیعی/ برق/ آب</a:t>
          </a:r>
          <a:endParaRPr lang="en-US" dirty="0">
            <a:cs typeface="B Zar" pitchFamily="2" charset="-78"/>
          </a:endParaRPr>
        </a:p>
      </dgm:t>
    </dgm:pt>
    <dgm:pt modelId="{78937054-D95D-4E49-A647-C3A4A4EF4F07}" type="parTrans" cxnId="{34E3D7B0-B152-4BE2-8E91-4EC145B7A2A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7109A5C-8B80-4A43-826E-794788A65D24}" type="sibTrans" cxnId="{34E3D7B0-B152-4BE2-8E91-4EC145B7A2A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1FF6C42-A269-44E5-A7AC-93464D66BFBB}">
      <dgm:prSet/>
      <dgm:spPr/>
      <dgm:t>
        <a:bodyPr/>
        <a:lstStyle/>
        <a:p>
          <a:pPr algn="ctr" rtl="1"/>
          <a:r>
            <a:rPr lang="fa-IR" dirty="0" smtClean="0">
              <a:cs typeface="B Zar" pitchFamily="2" charset="-78"/>
            </a:rPr>
            <a:t>برای خانوارها بیشتر</a:t>
          </a:r>
          <a:endParaRPr lang="en-US" dirty="0">
            <a:cs typeface="B Zar" pitchFamily="2" charset="-78"/>
          </a:endParaRPr>
        </a:p>
      </dgm:t>
    </dgm:pt>
    <dgm:pt modelId="{6C8B826B-4ED4-4E86-9879-552FEB21DA78}" type="parTrans" cxnId="{CF6EB348-9B07-4DF4-8C27-2ED88EBCA05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167C5D3-EC4F-4AB6-AE2F-BE85DA320A36}" type="sibTrans" cxnId="{CF6EB348-9B07-4DF4-8C27-2ED88EBCA05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58B690E-B4E4-48D4-A973-E5BB905634E9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بنزین/ نفت گاز/ برق/ گاز طبیعی/ آب/ گندم/ برنج/ روغن/ شیر/ شکر/ دارو/ خدمات دولتی مثل پست و راه‌آهن</a:t>
          </a:r>
          <a:endParaRPr lang="en-US" dirty="0">
            <a:cs typeface="B Zar" pitchFamily="2" charset="-78"/>
          </a:endParaRPr>
        </a:p>
      </dgm:t>
    </dgm:pt>
    <dgm:pt modelId="{9957E42C-C353-444F-99A7-8374308E15B0}" type="parTrans" cxnId="{410ED07E-E714-4999-9F62-4E74D0AE36E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0C491FD-F2BA-4DDB-B69B-6A3EAF0EEFE5}" type="sibTrans" cxnId="{410ED07E-E714-4999-9F62-4E74D0AE36E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2378C5B-03AD-4032-AA55-8B882176A3B9}" type="pres">
      <dgm:prSet presAssocID="{B8E4D2FC-AF75-4FCE-AF5E-D4BF7E1208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76B25A-A744-46AD-BC50-B7ABB199BFBD}" type="pres">
      <dgm:prSet presAssocID="{D805FD2E-6713-4512-A879-2F6BB7C61CBD}" presName="parentLin" presStyleCnt="0"/>
      <dgm:spPr/>
    </dgm:pt>
    <dgm:pt modelId="{143F0D6A-D4D4-4453-9E2F-DBC8CCD39BEB}" type="pres">
      <dgm:prSet presAssocID="{D805FD2E-6713-4512-A879-2F6BB7C61CB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B06CEB3-863A-45E7-BC3A-AD4022B3CA4A}" type="pres">
      <dgm:prSet presAssocID="{D805FD2E-6713-4512-A879-2F6BB7C61CB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9E397-C72B-43AD-BC7E-E4462E7B4E95}" type="pres">
      <dgm:prSet presAssocID="{D805FD2E-6713-4512-A879-2F6BB7C61CBD}" presName="negativeSpace" presStyleCnt="0"/>
      <dgm:spPr/>
    </dgm:pt>
    <dgm:pt modelId="{DD70BF94-CF4F-4BA0-B420-31E0DBB4CC77}" type="pres">
      <dgm:prSet presAssocID="{D805FD2E-6713-4512-A879-2F6BB7C61CBD}" presName="childText" presStyleLbl="conFgAcc1" presStyleIdx="0" presStyleCnt="2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C0B72FBB-B2B7-4BC9-9051-7FDEE9408B19}" type="pres">
      <dgm:prSet presAssocID="{5C5FE15E-2065-4BCF-81D4-311A08E53AED}" presName="spaceBetweenRectangles" presStyleCnt="0"/>
      <dgm:spPr/>
    </dgm:pt>
    <dgm:pt modelId="{C200C683-22E2-449A-8F57-C0E98467E21C}" type="pres">
      <dgm:prSet presAssocID="{F1FF6C42-A269-44E5-A7AC-93464D66BFBB}" presName="parentLin" presStyleCnt="0"/>
      <dgm:spPr/>
    </dgm:pt>
    <dgm:pt modelId="{E5BA4AFF-54C3-414C-B8AF-30CB34B7713E}" type="pres">
      <dgm:prSet presAssocID="{F1FF6C42-A269-44E5-A7AC-93464D66BFB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FF5D61-2F54-48D9-99BB-AE5E9F6F071F}" type="pres">
      <dgm:prSet presAssocID="{F1FF6C42-A269-44E5-A7AC-93464D66BFB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A9228-AEBE-4F81-8019-559A1DF89D6D}" type="pres">
      <dgm:prSet presAssocID="{F1FF6C42-A269-44E5-A7AC-93464D66BFBB}" presName="negativeSpace" presStyleCnt="0"/>
      <dgm:spPr/>
    </dgm:pt>
    <dgm:pt modelId="{A4A23FE3-94AD-465F-B0A7-8E05EB959028}" type="pres">
      <dgm:prSet presAssocID="{F1FF6C42-A269-44E5-A7AC-93464D66BFBB}" presName="childText" presStyleLbl="conFgAcc1" presStyleIdx="1" presStyleCnt="2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B676AEF3-4BEF-477E-93E3-8748624DB8E0}" type="presOf" srcId="{D805FD2E-6713-4512-A879-2F6BB7C61CBD}" destId="{AB06CEB3-863A-45E7-BC3A-AD4022B3CA4A}" srcOrd="1" destOrd="0" presId="urn:microsoft.com/office/officeart/2005/8/layout/list1"/>
    <dgm:cxn modelId="{0EF161E0-FE74-4963-88B8-8985A462CC88}" srcId="{B8E4D2FC-AF75-4FCE-AF5E-D4BF7E120867}" destId="{D805FD2E-6713-4512-A879-2F6BB7C61CBD}" srcOrd="0" destOrd="0" parTransId="{671F2C5A-6D28-4577-8666-0EFBDFB62284}" sibTransId="{5C5FE15E-2065-4BCF-81D4-311A08E53AED}"/>
    <dgm:cxn modelId="{410ED07E-E714-4999-9F62-4E74D0AE36E3}" srcId="{F1FF6C42-A269-44E5-A7AC-93464D66BFBB}" destId="{458B690E-B4E4-48D4-A973-E5BB905634E9}" srcOrd="0" destOrd="0" parTransId="{9957E42C-C353-444F-99A7-8374308E15B0}" sibTransId="{C0C491FD-F2BA-4DDB-B69B-6A3EAF0EEFE5}"/>
    <dgm:cxn modelId="{B9CEFE67-8EF8-4AAC-B618-026302584C70}" type="presOf" srcId="{38F74617-B25C-46C3-9760-C76B09C36FFE}" destId="{DD70BF94-CF4F-4BA0-B420-31E0DBB4CC77}" srcOrd="0" destOrd="0" presId="urn:microsoft.com/office/officeart/2005/8/layout/list1"/>
    <dgm:cxn modelId="{CF6EB348-9B07-4DF4-8C27-2ED88EBCA051}" srcId="{B8E4D2FC-AF75-4FCE-AF5E-D4BF7E120867}" destId="{F1FF6C42-A269-44E5-A7AC-93464D66BFBB}" srcOrd="1" destOrd="0" parTransId="{6C8B826B-4ED4-4E86-9879-552FEB21DA78}" sibTransId="{6167C5D3-EC4F-4AB6-AE2F-BE85DA320A36}"/>
    <dgm:cxn modelId="{34E3D7B0-B152-4BE2-8E91-4EC145B7A2A4}" srcId="{D805FD2E-6713-4512-A879-2F6BB7C61CBD}" destId="{38F74617-B25C-46C3-9760-C76B09C36FFE}" srcOrd="0" destOrd="0" parTransId="{78937054-D95D-4E49-A647-C3A4A4EF4F07}" sibTransId="{17109A5C-8B80-4A43-826E-794788A65D24}"/>
    <dgm:cxn modelId="{80275D2D-0635-4071-8C4E-AB18680E82E3}" type="presOf" srcId="{D805FD2E-6713-4512-A879-2F6BB7C61CBD}" destId="{143F0D6A-D4D4-4453-9E2F-DBC8CCD39BEB}" srcOrd="0" destOrd="0" presId="urn:microsoft.com/office/officeart/2005/8/layout/list1"/>
    <dgm:cxn modelId="{1CD9293D-214F-4A5C-B71A-6BE3631736C9}" type="presOf" srcId="{F1FF6C42-A269-44E5-A7AC-93464D66BFBB}" destId="{E5BA4AFF-54C3-414C-B8AF-30CB34B7713E}" srcOrd="0" destOrd="0" presId="urn:microsoft.com/office/officeart/2005/8/layout/list1"/>
    <dgm:cxn modelId="{B6E79F47-2E73-4F30-8534-99D5CBDDA21B}" type="presOf" srcId="{F1FF6C42-A269-44E5-A7AC-93464D66BFBB}" destId="{3BFF5D61-2F54-48D9-99BB-AE5E9F6F071F}" srcOrd="1" destOrd="0" presId="urn:microsoft.com/office/officeart/2005/8/layout/list1"/>
    <dgm:cxn modelId="{C760EDE1-F0B8-4B1D-B7B2-232DA35AF4BE}" type="presOf" srcId="{B8E4D2FC-AF75-4FCE-AF5E-D4BF7E120867}" destId="{D2378C5B-03AD-4032-AA55-8B882176A3B9}" srcOrd="0" destOrd="0" presId="urn:microsoft.com/office/officeart/2005/8/layout/list1"/>
    <dgm:cxn modelId="{10C16CF3-886B-4C78-B669-F00850AC85DA}" type="presOf" srcId="{458B690E-B4E4-48D4-A973-E5BB905634E9}" destId="{A4A23FE3-94AD-465F-B0A7-8E05EB959028}" srcOrd="0" destOrd="0" presId="urn:microsoft.com/office/officeart/2005/8/layout/list1"/>
    <dgm:cxn modelId="{B8052142-287C-43F3-A582-75332666C854}" type="presParOf" srcId="{D2378C5B-03AD-4032-AA55-8B882176A3B9}" destId="{8C76B25A-A744-46AD-BC50-B7ABB199BFBD}" srcOrd="0" destOrd="0" presId="urn:microsoft.com/office/officeart/2005/8/layout/list1"/>
    <dgm:cxn modelId="{C1571939-16BE-4BA9-8C97-1F031EDF1DFC}" type="presParOf" srcId="{8C76B25A-A744-46AD-BC50-B7ABB199BFBD}" destId="{143F0D6A-D4D4-4453-9E2F-DBC8CCD39BEB}" srcOrd="0" destOrd="0" presId="urn:microsoft.com/office/officeart/2005/8/layout/list1"/>
    <dgm:cxn modelId="{467784CF-6A17-49DA-9959-01C15E3D5A0C}" type="presParOf" srcId="{8C76B25A-A744-46AD-BC50-B7ABB199BFBD}" destId="{AB06CEB3-863A-45E7-BC3A-AD4022B3CA4A}" srcOrd="1" destOrd="0" presId="urn:microsoft.com/office/officeart/2005/8/layout/list1"/>
    <dgm:cxn modelId="{8AAF9F1A-6662-4C37-B234-C319DD531B45}" type="presParOf" srcId="{D2378C5B-03AD-4032-AA55-8B882176A3B9}" destId="{C689E397-C72B-43AD-BC7E-E4462E7B4E95}" srcOrd="1" destOrd="0" presId="urn:microsoft.com/office/officeart/2005/8/layout/list1"/>
    <dgm:cxn modelId="{38AC2E70-5602-435A-9A93-5AF307953505}" type="presParOf" srcId="{D2378C5B-03AD-4032-AA55-8B882176A3B9}" destId="{DD70BF94-CF4F-4BA0-B420-31E0DBB4CC77}" srcOrd="2" destOrd="0" presId="urn:microsoft.com/office/officeart/2005/8/layout/list1"/>
    <dgm:cxn modelId="{1E1F330B-77D3-4B47-AA91-973006FA6038}" type="presParOf" srcId="{D2378C5B-03AD-4032-AA55-8B882176A3B9}" destId="{C0B72FBB-B2B7-4BC9-9051-7FDEE9408B19}" srcOrd="3" destOrd="0" presId="urn:microsoft.com/office/officeart/2005/8/layout/list1"/>
    <dgm:cxn modelId="{774F5817-1E38-4C6F-AE3C-749489F4CED5}" type="presParOf" srcId="{D2378C5B-03AD-4032-AA55-8B882176A3B9}" destId="{C200C683-22E2-449A-8F57-C0E98467E21C}" srcOrd="4" destOrd="0" presId="urn:microsoft.com/office/officeart/2005/8/layout/list1"/>
    <dgm:cxn modelId="{00C06388-FDB5-487F-8874-5431004C3B5C}" type="presParOf" srcId="{C200C683-22E2-449A-8F57-C0E98467E21C}" destId="{E5BA4AFF-54C3-414C-B8AF-30CB34B7713E}" srcOrd="0" destOrd="0" presId="urn:microsoft.com/office/officeart/2005/8/layout/list1"/>
    <dgm:cxn modelId="{AA32814E-7D17-4786-9ED5-0DEAA4D97B67}" type="presParOf" srcId="{C200C683-22E2-449A-8F57-C0E98467E21C}" destId="{3BFF5D61-2F54-48D9-99BB-AE5E9F6F071F}" srcOrd="1" destOrd="0" presId="urn:microsoft.com/office/officeart/2005/8/layout/list1"/>
    <dgm:cxn modelId="{CFDF42F5-291F-4653-8883-170D80BAFF26}" type="presParOf" srcId="{D2378C5B-03AD-4032-AA55-8B882176A3B9}" destId="{9D4A9228-AEBE-4F81-8019-559A1DF89D6D}" srcOrd="5" destOrd="0" presId="urn:microsoft.com/office/officeart/2005/8/layout/list1"/>
    <dgm:cxn modelId="{4A1FBD57-FE37-4645-BDBB-C890E346F9AE}" type="presParOf" srcId="{D2378C5B-03AD-4032-AA55-8B882176A3B9}" destId="{A4A23FE3-94AD-465F-B0A7-8E05EB9590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A4E51E-21BB-4381-8CA9-12C62AD50270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AB6D1F-B8E8-47C6-B378-A771C4B123E5}">
      <dgm:prSet/>
      <dgm:spPr/>
      <dgm:t>
        <a:bodyPr/>
        <a:lstStyle/>
        <a:p>
          <a:pPr algn="ctr" rtl="1"/>
          <a:r>
            <a:rPr lang="fa-IR" b="1" dirty="0" smtClean="0">
              <a:cs typeface="B Zar" pitchFamily="2" charset="-78"/>
            </a:rPr>
            <a:t>رقابت</a:t>
          </a:r>
          <a:endParaRPr lang="en-US" b="1" dirty="0">
            <a:cs typeface="B Zar" pitchFamily="2" charset="-78"/>
          </a:endParaRPr>
        </a:p>
      </dgm:t>
    </dgm:pt>
    <dgm:pt modelId="{94D81E99-9EA9-4067-89BE-819F7BC1158D}" type="parTrans" cxnId="{7F46D4E0-AFAE-420A-8137-1285A298ECE7}">
      <dgm:prSet/>
      <dgm:spPr/>
      <dgm:t>
        <a:bodyPr/>
        <a:lstStyle/>
        <a:p>
          <a:pPr algn="ctr"/>
          <a:endParaRPr lang="en-US" b="1">
            <a:cs typeface="B Zar" pitchFamily="2" charset="-78"/>
          </a:endParaRPr>
        </a:p>
      </dgm:t>
    </dgm:pt>
    <dgm:pt modelId="{3732062E-C995-41EE-BD59-BF8551BC0014}" type="sibTrans" cxnId="{7F46D4E0-AFAE-420A-8137-1285A298ECE7}">
      <dgm:prSet/>
      <dgm:spPr/>
      <dgm:t>
        <a:bodyPr/>
        <a:lstStyle/>
        <a:p>
          <a:pPr algn="ctr"/>
          <a:endParaRPr lang="en-US" b="1">
            <a:cs typeface="B Zar" pitchFamily="2" charset="-78"/>
          </a:endParaRPr>
        </a:p>
      </dgm:t>
    </dgm:pt>
    <dgm:pt modelId="{2860959D-AF21-49EA-AD9B-EB321B73AFE2}">
      <dgm:prSet/>
      <dgm:spPr/>
      <dgm:t>
        <a:bodyPr/>
        <a:lstStyle/>
        <a:p>
          <a:pPr algn="ctr" rtl="1"/>
          <a:r>
            <a:rPr lang="fa-IR" b="1" dirty="0" smtClean="0">
              <a:cs typeface="B Zar" pitchFamily="2" charset="-78"/>
            </a:rPr>
            <a:t>ساختار بازار کالا</a:t>
          </a:r>
          <a:endParaRPr lang="en-US" b="1" dirty="0">
            <a:cs typeface="B Zar" pitchFamily="2" charset="-78"/>
          </a:endParaRPr>
        </a:p>
      </dgm:t>
    </dgm:pt>
    <dgm:pt modelId="{72AC954E-3256-4BEF-BF5B-911C593445B5}" type="parTrans" cxnId="{3D168C69-0834-4E05-9C1B-DB9127F162C4}">
      <dgm:prSet/>
      <dgm:spPr/>
      <dgm:t>
        <a:bodyPr/>
        <a:lstStyle/>
        <a:p>
          <a:pPr algn="ctr"/>
          <a:endParaRPr lang="en-US" b="1">
            <a:cs typeface="B Zar" pitchFamily="2" charset="-78"/>
          </a:endParaRPr>
        </a:p>
      </dgm:t>
    </dgm:pt>
    <dgm:pt modelId="{C7F1FE7E-0395-40FB-8AA1-960BC2D5AB88}" type="sibTrans" cxnId="{3D168C69-0834-4E05-9C1B-DB9127F162C4}">
      <dgm:prSet/>
      <dgm:spPr/>
      <dgm:t>
        <a:bodyPr/>
        <a:lstStyle/>
        <a:p>
          <a:pPr algn="ctr"/>
          <a:endParaRPr lang="en-US" b="1">
            <a:cs typeface="B Zar" pitchFamily="2" charset="-78"/>
          </a:endParaRPr>
        </a:p>
      </dgm:t>
    </dgm:pt>
    <dgm:pt modelId="{AA4B2FC7-2458-4863-A0DB-0C35738D70B6}">
      <dgm:prSet/>
      <dgm:spPr/>
      <dgm:t>
        <a:bodyPr/>
        <a:lstStyle/>
        <a:p>
          <a:pPr algn="ctr" rtl="1"/>
          <a:r>
            <a:rPr lang="fa-IR" b="1" dirty="0" smtClean="0">
              <a:cs typeface="B Zar" pitchFamily="2" charset="-78"/>
            </a:rPr>
            <a:t>ساختار بازار مالی</a:t>
          </a:r>
          <a:endParaRPr lang="en-US" b="1" dirty="0">
            <a:cs typeface="B Zar" pitchFamily="2" charset="-78"/>
          </a:endParaRPr>
        </a:p>
      </dgm:t>
    </dgm:pt>
    <dgm:pt modelId="{AD54E232-E8E7-4FBC-AFCB-85D1B7610413}" type="parTrans" cxnId="{78EAC681-8DD6-4841-B49C-F21056860C21}">
      <dgm:prSet/>
      <dgm:spPr/>
      <dgm:t>
        <a:bodyPr/>
        <a:lstStyle/>
        <a:p>
          <a:pPr algn="ctr"/>
          <a:endParaRPr lang="en-US" b="1">
            <a:cs typeface="B Zar" pitchFamily="2" charset="-78"/>
          </a:endParaRPr>
        </a:p>
      </dgm:t>
    </dgm:pt>
    <dgm:pt modelId="{05B0F68F-6C17-4E9B-98B6-903C82DB9422}" type="sibTrans" cxnId="{78EAC681-8DD6-4841-B49C-F21056860C21}">
      <dgm:prSet/>
      <dgm:spPr/>
      <dgm:t>
        <a:bodyPr/>
        <a:lstStyle/>
        <a:p>
          <a:pPr algn="ctr"/>
          <a:endParaRPr lang="en-US" b="1">
            <a:cs typeface="B Zar" pitchFamily="2" charset="-78"/>
          </a:endParaRPr>
        </a:p>
      </dgm:t>
    </dgm:pt>
    <dgm:pt modelId="{B31F1C1B-34E1-40CD-990A-CAC987804B5C}">
      <dgm:prSet/>
      <dgm:spPr/>
      <dgm:t>
        <a:bodyPr/>
        <a:lstStyle/>
        <a:p>
          <a:pPr algn="ctr" rtl="1"/>
          <a:r>
            <a:rPr lang="fa-IR" b="1" dirty="0" smtClean="0">
              <a:cs typeface="B Zar" pitchFamily="2" charset="-78"/>
            </a:rPr>
            <a:t>رشد تکنولوژی</a:t>
          </a:r>
          <a:endParaRPr lang="en-US" b="1" dirty="0">
            <a:cs typeface="B Zar" pitchFamily="2" charset="-78"/>
          </a:endParaRPr>
        </a:p>
      </dgm:t>
    </dgm:pt>
    <dgm:pt modelId="{5CD95E10-4465-4881-BF3E-53A2C2381770}" type="parTrans" cxnId="{2D9D4547-74D5-4771-A962-425595BBEBEA}">
      <dgm:prSet/>
      <dgm:spPr/>
      <dgm:t>
        <a:bodyPr/>
        <a:lstStyle/>
        <a:p>
          <a:pPr algn="ctr"/>
          <a:endParaRPr lang="en-US" b="1">
            <a:cs typeface="B Zar" pitchFamily="2" charset="-78"/>
          </a:endParaRPr>
        </a:p>
      </dgm:t>
    </dgm:pt>
    <dgm:pt modelId="{F0684526-255B-4869-83A2-0DFC3BF8809E}" type="sibTrans" cxnId="{2D9D4547-74D5-4771-A962-425595BBEBEA}">
      <dgm:prSet/>
      <dgm:spPr/>
      <dgm:t>
        <a:bodyPr/>
        <a:lstStyle/>
        <a:p>
          <a:pPr algn="ctr"/>
          <a:endParaRPr lang="en-US" b="1">
            <a:cs typeface="B Zar" pitchFamily="2" charset="-78"/>
          </a:endParaRPr>
        </a:p>
      </dgm:t>
    </dgm:pt>
    <dgm:pt modelId="{F7931625-589C-4575-87FD-A69ED36DCBD9}" type="pres">
      <dgm:prSet presAssocID="{93A4E51E-21BB-4381-8CA9-12C62AD502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383303-8BB7-46EE-B317-F606AA938C2D}" type="pres">
      <dgm:prSet presAssocID="{13AB6D1F-B8E8-47C6-B378-A771C4B123E5}" presName="parentLin" presStyleCnt="0"/>
      <dgm:spPr/>
    </dgm:pt>
    <dgm:pt modelId="{D70212E9-C2AC-4249-BAB6-B60C487B5C83}" type="pres">
      <dgm:prSet presAssocID="{13AB6D1F-B8E8-47C6-B378-A771C4B123E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85E16CB-3E93-4DB7-AAFA-11EF67FEC9AF}" type="pres">
      <dgm:prSet presAssocID="{13AB6D1F-B8E8-47C6-B378-A771C4B123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E667F-EE4B-48C2-A48C-D7791B642C22}" type="pres">
      <dgm:prSet presAssocID="{13AB6D1F-B8E8-47C6-B378-A771C4B123E5}" presName="negativeSpace" presStyleCnt="0"/>
      <dgm:spPr/>
    </dgm:pt>
    <dgm:pt modelId="{34CC0F6E-03B9-42AF-B5E5-0AEF0C89BDDE}" type="pres">
      <dgm:prSet presAssocID="{13AB6D1F-B8E8-47C6-B378-A771C4B123E5}" presName="childText" presStyleLbl="conFgAcc1" presStyleIdx="0" presStyleCnt="4">
        <dgm:presLayoutVars>
          <dgm:bulletEnabled val="1"/>
        </dgm:presLayoutVars>
      </dgm:prSet>
      <dgm:spPr/>
    </dgm:pt>
    <dgm:pt modelId="{55260B11-C9E7-490F-B7DF-1EE0697FAE45}" type="pres">
      <dgm:prSet presAssocID="{3732062E-C995-41EE-BD59-BF8551BC0014}" presName="spaceBetweenRectangles" presStyleCnt="0"/>
      <dgm:spPr/>
    </dgm:pt>
    <dgm:pt modelId="{364840E6-E8E4-49CD-B391-921CE1EB9AF1}" type="pres">
      <dgm:prSet presAssocID="{2860959D-AF21-49EA-AD9B-EB321B73AFE2}" presName="parentLin" presStyleCnt="0"/>
      <dgm:spPr/>
    </dgm:pt>
    <dgm:pt modelId="{DAA5626A-95CF-48AD-AE29-9F1662A713C6}" type="pres">
      <dgm:prSet presAssocID="{2860959D-AF21-49EA-AD9B-EB321B73AFE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8BB6E2C-CF3C-401C-BE64-E01B97E75B4C}" type="pres">
      <dgm:prSet presAssocID="{2860959D-AF21-49EA-AD9B-EB321B73AF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ED742-E105-4C54-9184-0F5786F34A30}" type="pres">
      <dgm:prSet presAssocID="{2860959D-AF21-49EA-AD9B-EB321B73AFE2}" presName="negativeSpace" presStyleCnt="0"/>
      <dgm:spPr/>
    </dgm:pt>
    <dgm:pt modelId="{15E7C218-E30D-418F-8456-51BBFEA69160}" type="pres">
      <dgm:prSet presAssocID="{2860959D-AF21-49EA-AD9B-EB321B73AFE2}" presName="childText" presStyleLbl="conFgAcc1" presStyleIdx="1" presStyleCnt="4">
        <dgm:presLayoutVars>
          <dgm:bulletEnabled val="1"/>
        </dgm:presLayoutVars>
      </dgm:prSet>
      <dgm:spPr/>
    </dgm:pt>
    <dgm:pt modelId="{6E744828-2B78-48CD-BF61-60583AD8DE91}" type="pres">
      <dgm:prSet presAssocID="{C7F1FE7E-0395-40FB-8AA1-960BC2D5AB88}" presName="spaceBetweenRectangles" presStyleCnt="0"/>
      <dgm:spPr/>
    </dgm:pt>
    <dgm:pt modelId="{9BAB4BDD-9811-4455-AD66-DE571CA4ECDB}" type="pres">
      <dgm:prSet presAssocID="{AA4B2FC7-2458-4863-A0DB-0C35738D70B6}" presName="parentLin" presStyleCnt="0"/>
      <dgm:spPr/>
    </dgm:pt>
    <dgm:pt modelId="{A66AA73A-41B8-4129-87D6-026D55F98E6A}" type="pres">
      <dgm:prSet presAssocID="{AA4B2FC7-2458-4863-A0DB-0C35738D70B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B551975-D3E4-49F0-9632-FA58957E198D}" type="pres">
      <dgm:prSet presAssocID="{AA4B2FC7-2458-4863-A0DB-0C35738D70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CFC94-D014-476B-A426-586DB67CCAE1}" type="pres">
      <dgm:prSet presAssocID="{AA4B2FC7-2458-4863-A0DB-0C35738D70B6}" presName="negativeSpace" presStyleCnt="0"/>
      <dgm:spPr/>
    </dgm:pt>
    <dgm:pt modelId="{ADD6AB2D-2F01-4A17-AD7B-6B0A43D3B262}" type="pres">
      <dgm:prSet presAssocID="{AA4B2FC7-2458-4863-A0DB-0C35738D70B6}" presName="childText" presStyleLbl="conFgAcc1" presStyleIdx="2" presStyleCnt="4">
        <dgm:presLayoutVars>
          <dgm:bulletEnabled val="1"/>
        </dgm:presLayoutVars>
      </dgm:prSet>
      <dgm:spPr/>
    </dgm:pt>
    <dgm:pt modelId="{66C1D798-3D5E-4CE5-B22D-8DDF5588107F}" type="pres">
      <dgm:prSet presAssocID="{05B0F68F-6C17-4E9B-98B6-903C82DB9422}" presName="spaceBetweenRectangles" presStyleCnt="0"/>
      <dgm:spPr/>
    </dgm:pt>
    <dgm:pt modelId="{3E4600EC-BE35-4CEB-9BC9-2E480F28AF7B}" type="pres">
      <dgm:prSet presAssocID="{B31F1C1B-34E1-40CD-990A-CAC987804B5C}" presName="parentLin" presStyleCnt="0"/>
      <dgm:spPr/>
    </dgm:pt>
    <dgm:pt modelId="{56E1617D-935D-4C9D-B3D6-9733BCB3B00F}" type="pres">
      <dgm:prSet presAssocID="{B31F1C1B-34E1-40CD-990A-CAC987804B5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93269E0-8C60-4553-88AD-3BE71A1078EF}" type="pres">
      <dgm:prSet presAssocID="{B31F1C1B-34E1-40CD-990A-CAC987804B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3D725-368F-4123-BB1B-F23B730A0AF5}" type="pres">
      <dgm:prSet presAssocID="{B31F1C1B-34E1-40CD-990A-CAC987804B5C}" presName="negativeSpace" presStyleCnt="0"/>
      <dgm:spPr/>
    </dgm:pt>
    <dgm:pt modelId="{FE46C47B-A48F-4DD8-A398-B6C3FD7582DF}" type="pres">
      <dgm:prSet presAssocID="{B31F1C1B-34E1-40CD-990A-CAC987804B5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EAC681-8DD6-4841-B49C-F21056860C21}" srcId="{93A4E51E-21BB-4381-8CA9-12C62AD50270}" destId="{AA4B2FC7-2458-4863-A0DB-0C35738D70B6}" srcOrd="2" destOrd="0" parTransId="{AD54E232-E8E7-4FBC-AFCB-85D1B7610413}" sibTransId="{05B0F68F-6C17-4E9B-98B6-903C82DB9422}"/>
    <dgm:cxn modelId="{19214CAE-DDE6-44FA-8BE6-627ADDB229AD}" type="presOf" srcId="{B31F1C1B-34E1-40CD-990A-CAC987804B5C}" destId="{56E1617D-935D-4C9D-B3D6-9733BCB3B00F}" srcOrd="0" destOrd="0" presId="urn:microsoft.com/office/officeart/2005/8/layout/list1"/>
    <dgm:cxn modelId="{2D9D4547-74D5-4771-A962-425595BBEBEA}" srcId="{93A4E51E-21BB-4381-8CA9-12C62AD50270}" destId="{B31F1C1B-34E1-40CD-990A-CAC987804B5C}" srcOrd="3" destOrd="0" parTransId="{5CD95E10-4465-4881-BF3E-53A2C2381770}" sibTransId="{F0684526-255B-4869-83A2-0DFC3BF8809E}"/>
    <dgm:cxn modelId="{05D0F92D-3559-44B8-B44D-884D8629B503}" type="presOf" srcId="{AA4B2FC7-2458-4863-A0DB-0C35738D70B6}" destId="{3B551975-D3E4-49F0-9632-FA58957E198D}" srcOrd="1" destOrd="0" presId="urn:microsoft.com/office/officeart/2005/8/layout/list1"/>
    <dgm:cxn modelId="{3D168C69-0834-4E05-9C1B-DB9127F162C4}" srcId="{93A4E51E-21BB-4381-8CA9-12C62AD50270}" destId="{2860959D-AF21-49EA-AD9B-EB321B73AFE2}" srcOrd="1" destOrd="0" parTransId="{72AC954E-3256-4BEF-BF5B-911C593445B5}" sibTransId="{C7F1FE7E-0395-40FB-8AA1-960BC2D5AB88}"/>
    <dgm:cxn modelId="{6F295EA6-4598-4794-922D-9104C3E1102B}" type="presOf" srcId="{2860959D-AF21-49EA-AD9B-EB321B73AFE2}" destId="{E8BB6E2C-CF3C-401C-BE64-E01B97E75B4C}" srcOrd="1" destOrd="0" presId="urn:microsoft.com/office/officeart/2005/8/layout/list1"/>
    <dgm:cxn modelId="{4FAC154C-762C-4A87-BB67-5B5171186DFD}" type="presOf" srcId="{93A4E51E-21BB-4381-8CA9-12C62AD50270}" destId="{F7931625-589C-4575-87FD-A69ED36DCBD9}" srcOrd="0" destOrd="0" presId="urn:microsoft.com/office/officeart/2005/8/layout/list1"/>
    <dgm:cxn modelId="{963E31E6-6619-4DFD-B717-41C0C208CED5}" type="presOf" srcId="{B31F1C1B-34E1-40CD-990A-CAC987804B5C}" destId="{193269E0-8C60-4553-88AD-3BE71A1078EF}" srcOrd="1" destOrd="0" presId="urn:microsoft.com/office/officeart/2005/8/layout/list1"/>
    <dgm:cxn modelId="{72CF3F95-2656-46C8-9377-8B22F7AF0B06}" type="presOf" srcId="{13AB6D1F-B8E8-47C6-B378-A771C4B123E5}" destId="{D70212E9-C2AC-4249-BAB6-B60C487B5C83}" srcOrd="0" destOrd="0" presId="urn:microsoft.com/office/officeart/2005/8/layout/list1"/>
    <dgm:cxn modelId="{3CCDE5D2-A536-45FF-8FCF-40084D84D630}" type="presOf" srcId="{AA4B2FC7-2458-4863-A0DB-0C35738D70B6}" destId="{A66AA73A-41B8-4129-87D6-026D55F98E6A}" srcOrd="0" destOrd="0" presId="urn:microsoft.com/office/officeart/2005/8/layout/list1"/>
    <dgm:cxn modelId="{7F46D4E0-AFAE-420A-8137-1285A298ECE7}" srcId="{93A4E51E-21BB-4381-8CA9-12C62AD50270}" destId="{13AB6D1F-B8E8-47C6-B378-A771C4B123E5}" srcOrd="0" destOrd="0" parTransId="{94D81E99-9EA9-4067-89BE-819F7BC1158D}" sibTransId="{3732062E-C995-41EE-BD59-BF8551BC0014}"/>
    <dgm:cxn modelId="{AF5C3C8E-E529-41D2-9756-B2A8E8557A91}" type="presOf" srcId="{2860959D-AF21-49EA-AD9B-EB321B73AFE2}" destId="{DAA5626A-95CF-48AD-AE29-9F1662A713C6}" srcOrd="0" destOrd="0" presId="urn:microsoft.com/office/officeart/2005/8/layout/list1"/>
    <dgm:cxn modelId="{53D5161B-8879-459A-A071-82E4820ABE0E}" type="presOf" srcId="{13AB6D1F-B8E8-47C6-B378-A771C4B123E5}" destId="{985E16CB-3E93-4DB7-AAFA-11EF67FEC9AF}" srcOrd="1" destOrd="0" presId="urn:microsoft.com/office/officeart/2005/8/layout/list1"/>
    <dgm:cxn modelId="{019AD046-07FA-4D4E-BF4F-54810318F4D3}" type="presParOf" srcId="{F7931625-589C-4575-87FD-A69ED36DCBD9}" destId="{E9383303-8BB7-46EE-B317-F606AA938C2D}" srcOrd="0" destOrd="0" presId="urn:microsoft.com/office/officeart/2005/8/layout/list1"/>
    <dgm:cxn modelId="{B6D357F8-7F1F-491F-92EC-64848FD7A48C}" type="presParOf" srcId="{E9383303-8BB7-46EE-B317-F606AA938C2D}" destId="{D70212E9-C2AC-4249-BAB6-B60C487B5C83}" srcOrd="0" destOrd="0" presId="urn:microsoft.com/office/officeart/2005/8/layout/list1"/>
    <dgm:cxn modelId="{D23E76D0-6570-4F8D-8D12-28C4C77F5970}" type="presParOf" srcId="{E9383303-8BB7-46EE-B317-F606AA938C2D}" destId="{985E16CB-3E93-4DB7-AAFA-11EF67FEC9AF}" srcOrd="1" destOrd="0" presId="urn:microsoft.com/office/officeart/2005/8/layout/list1"/>
    <dgm:cxn modelId="{D63CA1AA-3812-4FBE-9D81-1A3CE898CD51}" type="presParOf" srcId="{F7931625-589C-4575-87FD-A69ED36DCBD9}" destId="{DF2E667F-EE4B-48C2-A48C-D7791B642C22}" srcOrd="1" destOrd="0" presId="urn:microsoft.com/office/officeart/2005/8/layout/list1"/>
    <dgm:cxn modelId="{8AFE8F09-250F-413D-B8CC-E234019F671C}" type="presParOf" srcId="{F7931625-589C-4575-87FD-A69ED36DCBD9}" destId="{34CC0F6E-03B9-42AF-B5E5-0AEF0C89BDDE}" srcOrd="2" destOrd="0" presId="urn:microsoft.com/office/officeart/2005/8/layout/list1"/>
    <dgm:cxn modelId="{C8460262-9AE7-474E-8905-B613FA0B5D1A}" type="presParOf" srcId="{F7931625-589C-4575-87FD-A69ED36DCBD9}" destId="{55260B11-C9E7-490F-B7DF-1EE0697FAE45}" srcOrd="3" destOrd="0" presId="urn:microsoft.com/office/officeart/2005/8/layout/list1"/>
    <dgm:cxn modelId="{F2E64FF0-11DE-4B89-9D07-0CB60B7227A8}" type="presParOf" srcId="{F7931625-589C-4575-87FD-A69ED36DCBD9}" destId="{364840E6-E8E4-49CD-B391-921CE1EB9AF1}" srcOrd="4" destOrd="0" presId="urn:microsoft.com/office/officeart/2005/8/layout/list1"/>
    <dgm:cxn modelId="{9F3ADAE0-8184-4664-B69C-8ABB8AFF290A}" type="presParOf" srcId="{364840E6-E8E4-49CD-B391-921CE1EB9AF1}" destId="{DAA5626A-95CF-48AD-AE29-9F1662A713C6}" srcOrd="0" destOrd="0" presId="urn:microsoft.com/office/officeart/2005/8/layout/list1"/>
    <dgm:cxn modelId="{BD3788D9-EF1E-4F22-976A-33C631D47FBF}" type="presParOf" srcId="{364840E6-E8E4-49CD-B391-921CE1EB9AF1}" destId="{E8BB6E2C-CF3C-401C-BE64-E01B97E75B4C}" srcOrd="1" destOrd="0" presId="urn:microsoft.com/office/officeart/2005/8/layout/list1"/>
    <dgm:cxn modelId="{E448A55D-6BAB-47C0-BDAC-D5F2FEEF14BD}" type="presParOf" srcId="{F7931625-589C-4575-87FD-A69ED36DCBD9}" destId="{1CBED742-E105-4C54-9184-0F5786F34A30}" srcOrd="5" destOrd="0" presId="urn:microsoft.com/office/officeart/2005/8/layout/list1"/>
    <dgm:cxn modelId="{8C5AACF6-C913-4EF9-ACF0-9E29D5BD756E}" type="presParOf" srcId="{F7931625-589C-4575-87FD-A69ED36DCBD9}" destId="{15E7C218-E30D-418F-8456-51BBFEA69160}" srcOrd="6" destOrd="0" presId="urn:microsoft.com/office/officeart/2005/8/layout/list1"/>
    <dgm:cxn modelId="{10431113-0550-4C07-962B-1032C3ECA0B2}" type="presParOf" srcId="{F7931625-589C-4575-87FD-A69ED36DCBD9}" destId="{6E744828-2B78-48CD-BF61-60583AD8DE91}" srcOrd="7" destOrd="0" presId="urn:microsoft.com/office/officeart/2005/8/layout/list1"/>
    <dgm:cxn modelId="{41DE8DB5-3DE1-4CFF-B134-3E952536AFF6}" type="presParOf" srcId="{F7931625-589C-4575-87FD-A69ED36DCBD9}" destId="{9BAB4BDD-9811-4455-AD66-DE571CA4ECDB}" srcOrd="8" destOrd="0" presId="urn:microsoft.com/office/officeart/2005/8/layout/list1"/>
    <dgm:cxn modelId="{F1A54D4F-FC4E-4F1A-AAB1-FF371920B0F3}" type="presParOf" srcId="{9BAB4BDD-9811-4455-AD66-DE571CA4ECDB}" destId="{A66AA73A-41B8-4129-87D6-026D55F98E6A}" srcOrd="0" destOrd="0" presId="urn:microsoft.com/office/officeart/2005/8/layout/list1"/>
    <dgm:cxn modelId="{66F7F514-B744-41F8-920E-067B121C1AAD}" type="presParOf" srcId="{9BAB4BDD-9811-4455-AD66-DE571CA4ECDB}" destId="{3B551975-D3E4-49F0-9632-FA58957E198D}" srcOrd="1" destOrd="0" presId="urn:microsoft.com/office/officeart/2005/8/layout/list1"/>
    <dgm:cxn modelId="{70B67224-C581-4DC2-932F-23E8D588AAB4}" type="presParOf" srcId="{F7931625-589C-4575-87FD-A69ED36DCBD9}" destId="{CF0CFC94-D014-476B-A426-586DB67CCAE1}" srcOrd="9" destOrd="0" presId="urn:microsoft.com/office/officeart/2005/8/layout/list1"/>
    <dgm:cxn modelId="{2F27D363-568E-4EB9-9347-2336A991AC8E}" type="presParOf" srcId="{F7931625-589C-4575-87FD-A69ED36DCBD9}" destId="{ADD6AB2D-2F01-4A17-AD7B-6B0A43D3B262}" srcOrd="10" destOrd="0" presId="urn:microsoft.com/office/officeart/2005/8/layout/list1"/>
    <dgm:cxn modelId="{82A7BCBB-F0BF-4C05-A0A1-F22DE76C495F}" type="presParOf" srcId="{F7931625-589C-4575-87FD-A69ED36DCBD9}" destId="{66C1D798-3D5E-4CE5-B22D-8DDF5588107F}" srcOrd="11" destOrd="0" presId="urn:microsoft.com/office/officeart/2005/8/layout/list1"/>
    <dgm:cxn modelId="{6FABCE3E-EA9B-44EF-899D-1BEBEFB4C606}" type="presParOf" srcId="{F7931625-589C-4575-87FD-A69ED36DCBD9}" destId="{3E4600EC-BE35-4CEB-9BC9-2E480F28AF7B}" srcOrd="12" destOrd="0" presId="urn:microsoft.com/office/officeart/2005/8/layout/list1"/>
    <dgm:cxn modelId="{FFFAD00F-5D77-4E1C-9538-EB89A89052CE}" type="presParOf" srcId="{3E4600EC-BE35-4CEB-9BC9-2E480F28AF7B}" destId="{56E1617D-935D-4C9D-B3D6-9733BCB3B00F}" srcOrd="0" destOrd="0" presId="urn:microsoft.com/office/officeart/2005/8/layout/list1"/>
    <dgm:cxn modelId="{3CF83690-DCEE-4A96-9828-5BF5C66E9A1B}" type="presParOf" srcId="{3E4600EC-BE35-4CEB-9BC9-2E480F28AF7B}" destId="{193269E0-8C60-4553-88AD-3BE71A1078EF}" srcOrd="1" destOrd="0" presId="urn:microsoft.com/office/officeart/2005/8/layout/list1"/>
    <dgm:cxn modelId="{6DE35296-8B98-43CA-A654-C114D2A35F01}" type="presParOf" srcId="{F7931625-589C-4575-87FD-A69ED36DCBD9}" destId="{2923D725-368F-4123-BB1B-F23B730A0AF5}" srcOrd="13" destOrd="0" presId="urn:microsoft.com/office/officeart/2005/8/layout/list1"/>
    <dgm:cxn modelId="{F8848242-7BCE-47D2-A5B8-ACE3529DD6E1}" type="presParOf" srcId="{F7931625-589C-4575-87FD-A69ED36DCBD9}" destId="{FE46C47B-A48F-4DD8-A398-B6C3FD7582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84CE9A-268E-4B0E-B91D-40688BE89685}" type="doc">
      <dgm:prSet loTypeId="urn:microsoft.com/office/officeart/2005/8/layout/vProcess5" loCatId="process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86426D2-CA63-49A3-A731-B34A9D26BB03}">
      <dgm:prSet custT="1"/>
      <dgm:spPr/>
      <dgm:t>
        <a:bodyPr/>
        <a:lstStyle/>
        <a:p>
          <a:pPr rtl="1"/>
          <a:r>
            <a:rPr lang="fa-IR" sz="2000" dirty="0" smtClean="0">
              <a:cs typeface="B Zar" pitchFamily="2" charset="-78"/>
            </a:rPr>
            <a:t>افزایش بهره‌وری سرمایه</a:t>
          </a:r>
          <a:endParaRPr lang="en-US" sz="2000" dirty="0">
            <a:cs typeface="B Zar" pitchFamily="2" charset="-78"/>
          </a:endParaRPr>
        </a:p>
      </dgm:t>
    </dgm:pt>
    <dgm:pt modelId="{9019F871-FC11-4AF1-80EB-7B856A21DCA5}" type="parTrans" cxnId="{12540072-3F24-41C2-A0D9-34C15035F0A6}">
      <dgm:prSet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7944CA81-34DA-4F74-A4E5-765C40BCCEF6}" type="sibTrans" cxnId="{12540072-3F24-41C2-A0D9-34C15035F0A6}">
      <dgm:prSet custT="1"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4A8B5874-E9D9-427B-A622-8A171EA121E0}">
      <dgm:prSet custT="1"/>
      <dgm:spPr/>
      <dgm:t>
        <a:bodyPr/>
        <a:lstStyle/>
        <a:p>
          <a:pPr rtl="1"/>
          <a:r>
            <a:rPr lang="fa-IR" sz="2000" dirty="0" smtClean="0">
              <a:cs typeface="B Zar" pitchFamily="2" charset="-78"/>
            </a:rPr>
            <a:t>افزایش بازدۀ دارایی‌های فیریکی</a:t>
          </a:r>
          <a:endParaRPr lang="en-US" sz="2000" dirty="0">
            <a:cs typeface="B Zar" pitchFamily="2" charset="-78"/>
          </a:endParaRPr>
        </a:p>
      </dgm:t>
    </dgm:pt>
    <dgm:pt modelId="{D5A75FA4-0CD7-417A-A1AD-63605052EA79}" type="parTrans" cxnId="{31304D42-CBDB-44E3-9245-FA520D20A231}">
      <dgm:prSet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BA6D3B65-5219-48E7-8D51-70F22A7D95FF}" type="sibTrans" cxnId="{31304D42-CBDB-44E3-9245-FA520D20A231}">
      <dgm:prSet custT="1"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33C0BD99-6F57-466A-8C4A-B2CD9F1B0DB2}">
      <dgm:prSet custT="1"/>
      <dgm:spPr/>
      <dgm:t>
        <a:bodyPr/>
        <a:lstStyle/>
        <a:p>
          <a:pPr rtl="1"/>
          <a:r>
            <a:rPr lang="fa-IR" sz="2000" dirty="0" smtClean="0">
              <a:cs typeface="B Zar" pitchFamily="2" charset="-78"/>
            </a:rPr>
            <a:t>افزایش نرخ بهرۀ واقعی</a:t>
          </a:r>
          <a:endParaRPr lang="en-US" sz="2000" dirty="0">
            <a:cs typeface="B Zar" pitchFamily="2" charset="-78"/>
          </a:endParaRPr>
        </a:p>
      </dgm:t>
    </dgm:pt>
    <dgm:pt modelId="{6CC159BE-DF96-4749-B5B5-EE4CC43D81A8}" type="parTrans" cxnId="{1A54A440-D823-4392-BAFA-4C63844B2ED2}">
      <dgm:prSet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4E6DA1FE-A406-43D9-B074-DA757FA1FED2}" type="sibTrans" cxnId="{1A54A440-D823-4392-BAFA-4C63844B2ED2}">
      <dgm:prSet custT="1"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D5AEDDE2-2094-48A8-B2FB-E4B57492EA1F}">
      <dgm:prSet custT="1"/>
      <dgm:spPr/>
      <dgm:t>
        <a:bodyPr/>
        <a:lstStyle/>
        <a:p>
          <a:pPr rtl="1"/>
          <a:r>
            <a:rPr lang="fa-IR" sz="2000" dirty="0" smtClean="0">
              <a:cs typeface="B Zar" pitchFamily="2" charset="-78"/>
            </a:rPr>
            <a:t>افزایش نرخ بازدۀ پس‌انداز</a:t>
          </a:r>
          <a:endParaRPr lang="en-US" sz="2000" dirty="0">
            <a:cs typeface="B Zar" pitchFamily="2" charset="-78"/>
          </a:endParaRPr>
        </a:p>
      </dgm:t>
    </dgm:pt>
    <dgm:pt modelId="{D3662D63-2B9F-41C4-9F74-3671805DD3B4}" type="parTrans" cxnId="{F33A34A8-6B09-4AF1-89E7-5EE99FE74181}">
      <dgm:prSet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CB9179C3-A28A-42B7-AB57-B6F91ED5D57B}" type="sibTrans" cxnId="{F33A34A8-6B09-4AF1-89E7-5EE99FE74181}">
      <dgm:prSet custT="1"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47817883-744F-4642-914C-5319EECEEFDB}">
      <dgm:prSet custT="1"/>
      <dgm:spPr/>
      <dgm:t>
        <a:bodyPr/>
        <a:lstStyle/>
        <a:p>
          <a:pPr rtl="1"/>
          <a:r>
            <a:rPr lang="fa-IR" sz="2000" dirty="0" smtClean="0">
              <a:cs typeface="B Zar" pitchFamily="2" charset="-78"/>
            </a:rPr>
            <a:t>افزایش عرضه‌کنندگان وجوه</a:t>
          </a:r>
          <a:endParaRPr lang="en-US" sz="2000" dirty="0">
            <a:cs typeface="B Zar" pitchFamily="2" charset="-78"/>
          </a:endParaRPr>
        </a:p>
      </dgm:t>
    </dgm:pt>
    <dgm:pt modelId="{9E044A46-0BE4-41EE-A09C-FCC142083D9A}" type="parTrans" cxnId="{979E9C5B-F965-4753-BF67-027BE2F62589}">
      <dgm:prSet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8E534C36-D38D-41CE-9577-A67D37C440D5}" type="sibTrans" cxnId="{979E9C5B-F965-4753-BF67-027BE2F62589}">
      <dgm:prSet/>
      <dgm:spPr/>
      <dgm:t>
        <a:bodyPr/>
        <a:lstStyle/>
        <a:p>
          <a:endParaRPr lang="en-US" sz="2000">
            <a:cs typeface="B Zar" pitchFamily="2" charset="-78"/>
          </a:endParaRPr>
        </a:p>
      </dgm:t>
    </dgm:pt>
    <dgm:pt modelId="{B126B426-5646-4213-9592-8CEBE65D89F2}" type="pres">
      <dgm:prSet presAssocID="{3D84CE9A-268E-4B0E-B91D-40688BE896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AF9E9B-5812-46DA-87AA-51051BF70CB7}" type="pres">
      <dgm:prSet presAssocID="{3D84CE9A-268E-4B0E-B91D-40688BE89685}" presName="dummyMaxCanvas" presStyleCnt="0">
        <dgm:presLayoutVars/>
      </dgm:prSet>
      <dgm:spPr/>
    </dgm:pt>
    <dgm:pt modelId="{73121C7D-43F3-4592-84A8-D667275B766B}" type="pres">
      <dgm:prSet presAssocID="{3D84CE9A-268E-4B0E-B91D-40688BE89685}" presName="FiveNodes_1" presStyleLbl="node1" presStyleIdx="0" presStyleCnt="5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B965FB9B-19F9-4E22-B5B9-C8BEDF1269D1}" type="pres">
      <dgm:prSet presAssocID="{3D84CE9A-268E-4B0E-B91D-40688BE8968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92E65-EEE5-440F-8211-4B6EFD77BBF0}" type="pres">
      <dgm:prSet presAssocID="{3D84CE9A-268E-4B0E-B91D-40688BE8968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87227-FDA3-4E1D-B658-026B271839DE}" type="pres">
      <dgm:prSet presAssocID="{3D84CE9A-268E-4B0E-B91D-40688BE8968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CD128-5856-49FB-B3CC-040DCBCD5941}" type="pres">
      <dgm:prSet presAssocID="{3D84CE9A-268E-4B0E-B91D-40688BE89685}" presName="FiveNodes_5" presStyleLbl="node1" presStyleIdx="4" presStyleCnt="5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en-US"/>
        </a:p>
      </dgm:t>
    </dgm:pt>
    <dgm:pt modelId="{86E02C51-9F3B-4469-B186-5D39D2930250}" type="pres">
      <dgm:prSet presAssocID="{3D84CE9A-268E-4B0E-B91D-40688BE8968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2DDE1-7866-449B-99E7-5E2CC3976887}" type="pres">
      <dgm:prSet presAssocID="{3D84CE9A-268E-4B0E-B91D-40688BE8968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CAB82-3DE8-46FB-BDE5-00D7547E1360}" type="pres">
      <dgm:prSet presAssocID="{3D84CE9A-268E-4B0E-B91D-40688BE8968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99FA9-7843-414C-B92D-4D1CBC06EA09}" type="pres">
      <dgm:prSet presAssocID="{3D84CE9A-268E-4B0E-B91D-40688BE8968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EC5E4-D921-4169-B076-7201B2D8B3C9}" type="pres">
      <dgm:prSet presAssocID="{3D84CE9A-268E-4B0E-B91D-40688BE8968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AC6DE-EEFB-4426-A705-342EA07D7025}" type="pres">
      <dgm:prSet presAssocID="{3D84CE9A-268E-4B0E-B91D-40688BE8968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3E12A-8E40-4980-A492-05AD29C677BF}" type="pres">
      <dgm:prSet presAssocID="{3D84CE9A-268E-4B0E-B91D-40688BE8968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99BF5-C82E-4433-9882-7E26B0058649}" type="pres">
      <dgm:prSet presAssocID="{3D84CE9A-268E-4B0E-B91D-40688BE8968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3D3E8-67FC-4F59-9C39-E51857DFE621}" type="pres">
      <dgm:prSet presAssocID="{3D84CE9A-268E-4B0E-B91D-40688BE8968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A34A8-6B09-4AF1-89E7-5EE99FE74181}" srcId="{3D84CE9A-268E-4B0E-B91D-40688BE89685}" destId="{D5AEDDE2-2094-48A8-B2FB-E4B57492EA1F}" srcOrd="3" destOrd="0" parTransId="{D3662D63-2B9F-41C4-9F74-3671805DD3B4}" sibTransId="{CB9179C3-A28A-42B7-AB57-B6F91ED5D57B}"/>
    <dgm:cxn modelId="{3211E6AA-510C-404A-9D01-F1119C171705}" type="presOf" srcId="{47817883-744F-4642-914C-5319EECEEFDB}" destId="{F7E3D3E8-67FC-4F59-9C39-E51857DFE621}" srcOrd="1" destOrd="0" presId="urn:microsoft.com/office/officeart/2005/8/layout/vProcess5"/>
    <dgm:cxn modelId="{C5868AA1-4377-4FE2-B1FC-F7AA68FCE337}" type="presOf" srcId="{7944CA81-34DA-4F74-A4E5-765C40BCCEF6}" destId="{86E02C51-9F3B-4469-B186-5D39D2930250}" srcOrd="0" destOrd="0" presId="urn:microsoft.com/office/officeart/2005/8/layout/vProcess5"/>
    <dgm:cxn modelId="{A224D774-D9A4-4159-8156-A2E511E17786}" type="presOf" srcId="{BA6D3B65-5219-48E7-8D51-70F22A7D95FF}" destId="{7652DDE1-7866-449B-99E7-5E2CC3976887}" srcOrd="0" destOrd="0" presId="urn:microsoft.com/office/officeart/2005/8/layout/vProcess5"/>
    <dgm:cxn modelId="{073D8605-DBD2-4103-947F-70ADCF006882}" type="presOf" srcId="{CB9179C3-A28A-42B7-AB57-B6F91ED5D57B}" destId="{AF499FA9-7843-414C-B92D-4D1CBC06EA09}" srcOrd="0" destOrd="0" presId="urn:microsoft.com/office/officeart/2005/8/layout/vProcess5"/>
    <dgm:cxn modelId="{598B8F9A-8661-4C55-9697-94A378AB2C69}" type="presOf" srcId="{4A8B5874-E9D9-427B-A622-8A171EA121E0}" destId="{B965FB9B-19F9-4E22-B5B9-C8BEDF1269D1}" srcOrd="0" destOrd="0" presId="urn:microsoft.com/office/officeart/2005/8/layout/vProcess5"/>
    <dgm:cxn modelId="{2D193F15-F93B-475D-9C59-89EC7AFCA1D7}" type="presOf" srcId="{586426D2-CA63-49A3-A731-B34A9D26BB03}" destId="{231EC5E4-D921-4169-B076-7201B2D8B3C9}" srcOrd="1" destOrd="0" presId="urn:microsoft.com/office/officeart/2005/8/layout/vProcess5"/>
    <dgm:cxn modelId="{979E9C5B-F965-4753-BF67-027BE2F62589}" srcId="{3D84CE9A-268E-4B0E-B91D-40688BE89685}" destId="{47817883-744F-4642-914C-5319EECEEFDB}" srcOrd="4" destOrd="0" parTransId="{9E044A46-0BE4-41EE-A09C-FCC142083D9A}" sibTransId="{8E534C36-D38D-41CE-9577-A67D37C440D5}"/>
    <dgm:cxn modelId="{31304D42-CBDB-44E3-9245-FA520D20A231}" srcId="{3D84CE9A-268E-4B0E-B91D-40688BE89685}" destId="{4A8B5874-E9D9-427B-A622-8A171EA121E0}" srcOrd="1" destOrd="0" parTransId="{D5A75FA4-0CD7-417A-A1AD-63605052EA79}" sibTransId="{BA6D3B65-5219-48E7-8D51-70F22A7D95FF}"/>
    <dgm:cxn modelId="{1A54A440-D823-4392-BAFA-4C63844B2ED2}" srcId="{3D84CE9A-268E-4B0E-B91D-40688BE89685}" destId="{33C0BD99-6F57-466A-8C4A-B2CD9F1B0DB2}" srcOrd="2" destOrd="0" parTransId="{6CC159BE-DF96-4749-B5B5-EE4CC43D81A8}" sibTransId="{4E6DA1FE-A406-43D9-B074-DA757FA1FED2}"/>
    <dgm:cxn modelId="{83FE1A96-F4B5-4DA1-886F-5E0BAE8C00D8}" type="presOf" srcId="{3D84CE9A-268E-4B0E-B91D-40688BE89685}" destId="{B126B426-5646-4213-9592-8CEBE65D89F2}" srcOrd="0" destOrd="0" presId="urn:microsoft.com/office/officeart/2005/8/layout/vProcess5"/>
    <dgm:cxn modelId="{85F67746-5C3A-43ED-8E8D-0476E70F2361}" type="presOf" srcId="{33C0BD99-6F57-466A-8C4A-B2CD9F1B0DB2}" destId="{63A3E12A-8E40-4980-A492-05AD29C677BF}" srcOrd="1" destOrd="0" presId="urn:microsoft.com/office/officeart/2005/8/layout/vProcess5"/>
    <dgm:cxn modelId="{71F18723-40E0-46EF-9903-A1BE373DAF84}" type="presOf" srcId="{4A8B5874-E9D9-427B-A622-8A171EA121E0}" destId="{D6FAC6DE-EEFB-4426-A705-342EA07D7025}" srcOrd="1" destOrd="0" presId="urn:microsoft.com/office/officeart/2005/8/layout/vProcess5"/>
    <dgm:cxn modelId="{12540072-3F24-41C2-A0D9-34C15035F0A6}" srcId="{3D84CE9A-268E-4B0E-B91D-40688BE89685}" destId="{586426D2-CA63-49A3-A731-B34A9D26BB03}" srcOrd="0" destOrd="0" parTransId="{9019F871-FC11-4AF1-80EB-7B856A21DCA5}" sibTransId="{7944CA81-34DA-4F74-A4E5-765C40BCCEF6}"/>
    <dgm:cxn modelId="{E215ACDB-F264-4D2C-8D36-95B8223ACE51}" type="presOf" srcId="{586426D2-CA63-49A3-A731-B34A9D26BB03}" destId="{73121C7D-43F3-4592-84A8-D667275B766B}" srcOrd="0" destOrd="0" presId="urn:microsoft.com/office/officeart/2005/8/layout/vProcess5"/>
    <dgm:cxn modelId="{5FC90ECC-AE4D-4C35-A0C3-35E7B0C43441}" type="presOf" srcId="{D5AEDDE2-2094-48A8-B2FB-E4B57492EA1F}" destId="{39399BF5-C82E-4433-9882-7E26B0058649}" srcOrd="1" destOrd="0" presId="urn:microsoft.com/office/officeart/2005/8/layout/vProcess5"/>
    <dgm:cxn modelId="{3891315E-6467-4E1B-80C8-E342736993BC}" type="presOf" srcId="{33C0BD99-6F57-466A-8C4A-B2CD9F1B0DB2}" destId="{7B492E65-EEE5-440F-8211-4B6EFD77BBF0}" srcOrd="0" destOrd="0" presId="urn:microsoft.com/office/officeart/2005/8/layout/vProcess5"/>
    <dgm:cxn modelId="{F78BAB44-F97B-4F13-8F85-CD87EBF31F09}" type="presOf" srcId="{4E6DA1FE-A406-43D9-B074-DA757FA1FED2}" destId="{3D6CAB82-3DE8-46FB-BDE5-00D7547E1360}" srcOrd="0" destOrd="0" presId="urn:microsoft.com/office/officeart/2005/8/layout/vProcess5"/>
    <dgm:cxn modelId="{559D748C-9080-4523-AFAA-B7729DD97C58}" type="presOf" srcId="{47817883-744F-4642-914C-5319EECEEFDB}" destId="{013CD128-5856-49FB-B3CC-040DCBCD5941}" srcOrd="0" destOrd="0" presId="urn:microsoft.com/office/officeart/2005/8/layout/vProcess5"/>
    <dgm:cxn modelId="{501192BC-F8B7-426F-94A1-A3762ADA82F1}" type="presOf" srcId="{D5AEDDE2-2094-48A8-B2FB-E4B57492EA1F}" destId="{DED87227-FDA3-4E1D-B658-026B271839DE}" srcOrd="0" destOrd="0" presId="urn:microsoft.com/office/officeart/2005/8/layout/vProcess5"/>
    <dgm:cxn modelId="{F9D16A72-65DE-4463-9D54-2BA3A9A47044}" type="presParOf" srcId="{B126B426-5646-4213-9592-8CEBE65D89F2}" destId="{22AF9E9B-5812-46DA-87AA-51051BF70CB7}" srcOrd="0" destOrd="0" presId="urn:microsoft.com/office/officeart/2005/8/layout/vProcess5"/>
    <dgm:cxn modelId="{D72821B0-1BC9-49A4-BC11-A06506AA2942}" type="presParOf" srcId="{B126B426-5646-4213-9592-8CEBE65D89F2}" destId="{73121C7D-43F3-4592-84A8-D667275B766B}" srcOrd="1" destOrd="0" presId="urn:microsoft.com/office/officeart/2005/8/layout/vProcess5"/>
    <dgm:cxn modelId="{C02EE792-CB2A-42A0-A8C8-28A54E5317D5}" type="presParOf" srcId="{B126B426-5646-4213-9592-8CEBE65D89F2}" destId="{B965FB9B-19F9-4E22-B5B9-C8BEDF1269D1}" srcOrd="2" destOrd="0" presId="urn:microsoft.com/office/officeart/2005/8/layout/vProcess5"/>
    <dgm:cxn modelId="{FBADBE57-6581-445E-BAF2-C9860A0AE918}" type="presParOf" srcId="{B126B426-5646-4213-9592-8CEBE65D89F2}" destId="{7B492E65-EEE5-440F-8211-4B6EFD77BBF0}" srcOrd="3" destOrd="0" presId="urn:microsoft.com/office/officeart/2005/8/layout/vProcess5"/>
    <dgm:cxn modelId="{21607EA7-CCA2-493E-B465-CB72BCE71009}" type="presParOf" srcId="{B126B426-5646-4213-9592-8CEBE65D89F2}" destId="{DED87227-FDA3-4E1D-B658-026B271839DE}" srcOrd="4" destOrd="0" presId="urn:microsoft.com/office/officeart/2005/8/layout/vProcess5"/>
    <dgm:cxn modelId="{8CBDA0E8-57D2-4E95-9B06-3A9550D5C7CA}" type="presParOf" srcId="{B126B426-5646-4213-9592-8CEBE65D89F2}" destId="{013CD128-5856-49FB-B3CC-040DCBCD5941}" srcOrd="5" destOrd="0" presId="urn:microsoft.com/office/officeart/2005/8/layout/vProcess5"/>
    <dgm:cxn modelId="{7D78473D-28B7-4AA8-B610-D672BE3E11C6}" type="presParOf" srcId="{B126B426-5646-4213-9592-8CEBE65D89F2}" destId="{86E02C51-9F3B-4469-B186-5D39D2930250}" srcOrd="6" destOrd="0" presId="urn:microsoft.com/office/officeart/2005/8/layout/vProcess5"/>
    <dgm:cxn modelId="{7CA286B8-4A1D-4BB2-B464-6C7A9D505BFF}" type="presParOf" srcId="{B126B426-5646-4213-9592-8CEBE65D89F2}" destId="{7652DDE1-7866-449B-99E7-5E2CC3976887}" srcOrd="7" destOrd="0" presId="urn:microsoft.com/office/officeart/2005/8/layout/vProcess5"/>
    <dgm:cxn modelId="{08E31BE2-89AC-4431-9E94-6A1291CEFD3A}" type="presParOf" srcId="{B126B426-5646-4213-9592-8CEBE65D89F2}" destId="{3D6CAB82-3DE8-46FB-BDE5-00D7547E1360}" srcOrd="8" destOrd="0" presId="urn:microsoft.com/office/officeart/2005/8/layout/vProcess5"/>
    <dgm:cxn modelId="{D109DA1F-D12C-48C1-A722-AAA081EB5AE1}" type="presParOf" srcId="{B126B426-5646-4213-9592-8CEBE65D89F2}" destId="{AF499FA9-7843-414C-B92D-4D1CBC06EA09}" srcOrd="9" destOrd="0" presId="urn:microsoft.com/office/officeart/2005/8/layout/vProcess5"/>
    <dgm:cxn modelId="{04368A58-F743-4D31-8711-D8AFBBE1A06F}" type="presParOf" srcId="{B126B426-5646-4213-9592-8CEBE65D89F2}" destId="{231EC5E4-D921-4169-B076-7201B2D8B3C9}" srcOrd="10" destOrd="0" presId="urn:microsoft.com/office/officeart/2005/8/layout/vProcess5"/>
    <dgm:cxn modelId="{935389D0-F578-4004-8312-0CE2714C57F2}" type="presParOf" srcId="{B126B426-5646-4213-9592-8CEBE65D89F2}" destId="{D6FAC6DE-EEFB-4426-A705-342EA07D7025}" srcOrd="11" destOrd="0" presId="urn:microsoft.com/office/officeart/2005/8/layout/vProcess5"/>
    <dgm:cxn modelId="{64084F19-E828-4E2E-8C1B-81EFE66C1FEF}" type="presParOf" srcId="{B126B426-5646-4213-9592-8CEBE65D89F2}" destId="{63A3E12A-8E40-4980-A492-05AD29C677BF}" srcOrd="12" destOrd="0" presId="urn:microsoft.com/office/officeart/2005/8/layout/vProcess5"/>
    <dgm:cxn modelId="{63B3B044-BD1C-46C2-A9B0-403DD13FA189}" type="presParOf" srcId="{B126B426-5646-4213-9592-8CEBE65D89F2}" destId="{39399BF5-C82E-4433-9882-7E26B0058649}" srcOrd="13" destOrd="0" presId="urn:microsoft.com/office/officeart/2005/8/layout/vProcess5"/>
    <dgm:cxn modelId="{CE41A415-9B8F-41CF-A749-E24DFAB40852}" type="presParOf" srcId="{B126B426-5646-4213-9592-8CEBE65D89F2}" destId="{F7E3D3E8-67FC-4F59-9C39-E51857DFE62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F418BE-FF70-4264-BDFF-28DB5F08A5E5}" type="doc">
      <dgm:prSet loTypeId="urn:microsoft.com/office/officeart/2005/8/layout/vProcess5" loCatId="process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2F9A1F1-54C1-4B60-9B08-4349FC69141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بهره‌وری سرمایه</a:t>
          </a:r>
          <a:endParaRPr lang="en-US" dirty="0">
            <a:cs typeface="B Zar" pitchFamily="2" charset="-78"/>
          </a:endParaRPr>
        </a:p>
      </dgm:t>
    </dgm:pt>
    <dgm:pt modelId="{24D80192-561E-4BCE-BF39-7ACFB0EB0D2D}" type="parTrans" cxnId="{537FC38A-13A7-47B5-9B65-8284FDBA2C9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50FF9E8-6849-42CE-BB17-FBB67B24EF15}" type="sibTrans" cxnId="{537FC38A-13A7-47B5-9B65-8284FDBA2C9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439B711-DE71-4577-99B6-1DF791CDD7D0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تولید</a:t>
          </a:r>
          <a:endParaRPr lang="en-US" dirty="0">
            <a:cs typeface="B Zar" pitchFamily="2" charset="-78"/>
          </a:endParaRPr>
        </a:p>
      </dgm:t>
    </dgm:pt>
    <dgm:pt modelId="{A3DE223F-08EB-4352-B25A-D839058ADB34}" type="parTrans" cxnId="{48A149BF-110D-430B-8C49-0D5E46D59CD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12A14F2-07F6-48AC-AA95-B4FCBB2C3946}" type="sibTrans" cxnId="{48A149BF-110D-430B-8C49-0D5E46D59CD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2B302B4-36E5-4C60-A026-2E680CC0D10A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کاهش نرخ تورم</a:t>
          </a:r>
          <a:endParaRPr lang="en-US" dirty="0">
            <a:cs typeface="B Zar" pitchFamily="2" charset="-78"/>
          </a:endParaRPr>
        </a:p>
      </dgm:t>
    </dgm:pt>
    <dgm:pt modelId="{82E64EA6-5635-4ACE-9A8C-B51A64ADCFF2}" type="parTrans" cxnId="{5337936F-A4DB-454A-9A0A-B5AB34A7CED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839B46A-7C14-4B56-BE45-EA8BBDF78EC5}" type="sibTrans" cxnId="{5337936F-A4DB-454A-9A0A-B5AB34A7CED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2B1B6FA-68C7-437E-8931-24EC9B9A9F7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کاهش نرخ بهرۀ اسمی</a:t>
          </a:r>
          <a:endParaRPr lang="en-US" dirty="0">
            <a:cs typeface="B Zar" pitchFamily="2" charset="-78"/>
          </a:endParaRPr>
        </a:p>
      </dgm:t>
    </dgm:pt>
    <dgm:pt modelId="{DE9B0D84-4397-45FB-BB67-9125C52C38A5}" type="parTrans" cxnId="{41657A53-BF2D-4C0D-96B2-F5E0322CB78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8EB46CB-99D7-41D9-8C85-65B777E6145C}" type="sibTrans" cxnId="{41657A53-BF2D-4C0D-96B2-F5E0322CB78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FEDD57F-14CB-46A6-BBE5-6306859C665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متقاضیان وجوه</a:t>
          </a:r>
          <a:endParaRPr lang="en-US" dirty="0">
            <a:cs typeface="B Zar" pitchFamily="2" charset="-78"/>
          </a:endParaRPr>
        </a:p>
      </dgm:t>
    </dgm:pt>
    <dgm:pt modelId="{55C9E405-1630-43B0-82B5-305DD87D0F57}" type="parTrans" cxnId="{73C1BFFA-D802-49B3-B9E9-76DB38BFA6A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173F857-0EEE-4147-84AB-43754444F1FC}" type="sibTrans" cxnId="{73C1BFFA-D802-49B3-B9E9-76DB38BFA6A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876BFCF-AE1A-4E84-B1F7-CD555D12530D}" type="pres">
      <dgm:prSet presAssocID="{B7F418BE-FF70-4264-BDFF-28DB5F08A5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3F2EB-1073-4206-812D-A7FE24B24E40}" type="pres">
      <dgm:prSet presAssocID="{B7F418BE-FF70-4264-BDFF-28DB5F08A5E5}" presName="dummyMaxCanvas" presStyleCnt="0">
        <dgm:presLayoutVars/>
      </dgm:prSet>
      <dgm:spPr/>
    </dgm:pt>
    <dgm:pt modelId="{E5CF289E-7C66-4E11-BD1E-2B5C79482AA5}" type="pres">
      <dgm:prSet presAssocID="{B7F418BE-FF70-4264-BDFF-28DB5F08A5E5}" presName="FiveNodes_1" presStyleLbl="node1" presStyleIdx="0" presStyleCnt="5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FBF37E36-D3B0-4B20-9694-C7125A01FB2E}" type="pres">
      <dgm:prSet presAssocID="{B7F418BE-FF70-4264-BDFF-28DB5F08A5E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DBD09-47C1-4F08-A057-9E7D2B7156CD}" type="pres">
      <dgm:prSet presAssocID="{B7F418BE-FF70-4264-BDFF-28DB5F08A5E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3773C-12D6-4520-AD3B-3ACC95A65E72}" type="pres">
      <dgm:prSet presAssocID="{B7F418BE-FF70-4264-BDFF-28DB5F08A5E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DB424-17B3-42B1-831C-2D2A21F27878}" type="pres">
      <dgm:prSet presAssocID="{B7F418BE-FF70-4264-BDFF-28DB5F08A5E5}" presName="FiveNodes_5" presStyleLbl="node1" presStyleIdx="4" presStyleCnt="5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en-US"/>
        </a:p>
      </dgm:t>
    </dgm:pt>
    <dgm:pt modelId="{5EF22A0A-FA96-4FBF-8B33-22CB6CBF1298}" type="pres">
      <dgm:prSet presAssocID="{B7F418BE-FF70-4264-BDFF-28DB5F08A5E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69AC0-CC38-48E9-A255-E1B817F194E7}" type="pres">
      <dgm:prSet presAssocID="{B7F418BE-FF70-4264-BDFF-28DB5F08A5E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9BD0B-B77F-4F73-B505-9C516A85F417}" type="pres">
      <dgm:prSet presAssocID="{B7F418BE-FF70-4264-BDFF-28DB5F08A5E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46079-F142-4E7C-9B45-D7001AFCB4C6}" type="pres">
      <dgm:prSet presAssocID="{B7F418BE-FF70-4264-BDFF-28DB5F08A5E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E2821-214B-418F-AB53-5C8DED0E0477}" type="pres">
      <dgm:prSet presAssocID="{B7F418BE-FF70-4264-BDFF-28DB5F08A5E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BDA69-32B1-4754-B952-B44D6830912E}" type="pres">
      <dgm:prSet presAssocID="{B7F418BE-FF70-4264-BDFF-28DB5F08A5E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9AD68-BE01-419C-979C-80BDE1CDE066}" type="pres">
      <dgm:prSet presAssocID="{B7F418BE-FF70-4264-BDFF-28DB5F08A5E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DDF2-E409-4FC9-9DE1-E4CE376CBF54}" type="pres">
      <dgm:prSet presAssocID="{B7F418BE-FF70-4264-BDFF-28DB5F08A5E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94A12-04E7-480E-9020-D0CAF51053AD}" type="pres">
      <dgm:prSet presAssocID="{B7F418BE-FF70-4264-BDFF-28DB5F08A5E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F8EAF-0346-46BF-85C9-C0F941245C1A}" type="presOf" srcId="{92B1B6FA-68C7-437E-8931-24EC9B9A9F75}" destId="{E985DDF2-E409-4FC9-9DE1-E4CE376CBF54}" srcOrd="1" destOrd="0" presId="urn:microsoft.com/office/officeart/2005/8/layout/vProcess5"/>
    <dgm:cxn modelId="{16726ABA-8B05-40DC-812D-B0345906864D}" type="presOf" srcId="{92B1B6FA-68C7-437E-8931-24EC9B9A9F75}" destId="{C7E3773C-12D6-4520-AD3B-3ACC95A65E72}" srcOrd="0" destOrd="0" presId="urn:microsoft.com/office/officeart/2005/8/layout/vProcess5"/>
    <dgm:cxn modelId="{D31F4891-BE73-4CA6-BCF7-F9DAFDF9E371}" type="presOf" srcId="{C2F9A1F1-54C1-4B60-9B08-4349FC69141B}" destId="{151E2821-214B-418F-AB53-5C8DED0E0477}" srcOrd="1" destOrd="0" presId="urn:microsoft.com/office/officeart/2005/8/layout/vProcess5"/>
    <dgm:cxn modelId="{E8D4682C-9929-4C26-ADDD-5C8908152A9D}" type="presOf" srcId="{0839B46A-7C14-4B56-BE45-EA8BBDF78EC5}" destId="{96C9BD0B-B77F-4F73-B505-9C516A85F417}" srcOrd="0" destOrd="0" presId="urn:microsoft.com/office/officeart/2005/8/layout/vProcess5"/>
    <dgm:cxn modelId="{537FC38A-13A7-47B5-9B65-8284FDBA2C97}" srcId="{B7F418BE-FF70-4264-BDFF-28DB5F08A5E5}" destId="{C2F9A1F1-54C1-4B60-9B08-4349FC69141B}" srcOrd="0" destOrd="0" parTransId="{24D80192-561E-4BCE-BF39-7ACFB0EB0D2D}" sibTransId="{150FF9E8-6849-42CE-BB17-FBB67B24EF15}"/>
    <dgm:cxn modelId="{C1C6E85D-95E2-471D-B746-69C0A55E042E}" type="presOf" srcId="{312A14F2-07F6-48AC-AA95-B4FCBB2C3946}" destId="{A2369AC0-CC38-48E9-A255-E1B817F194E7}" srcOrd="0" destOrd="0" presId="urn:microsoft.com/office/officeart/2005/8/layout/vProcess5"/>
    <dgm:cxn modelId="{5337936F-A4DB-454A-9A0A-B5AB34A7CEDE}" srcId="{B7F418BE-FF70-4264-BDFF-28DB5F08A5E5}" destId="{B2B302B4-36E5-4C60-A026-2E680CC0D10A}" srcOrd="2" destOrd="0" parTransId="{82E64EA6-5635-4ACE-9A8C-B51A64ADCFF2}" sibTransId="{0839B46A-7C14-4B56-BE45-EA8BBDF78EC5}"/>
    <dgm:cxn modelId="{55AE0CE6-3D66-46D3-8001-5C4DD11775AF}" type="presOf" srcId="{B2B302B4-36E5-4C60-A026-2E680CC0D10A}" destId="{6D09AD68-BE01-419C-979C-80BDE1CDE066}" srcOrd="1" destOrd="0" presId="urn:microsoft.com/office/officeart/2005/8/layout/vProcess5"/>
    <dgm:cxn modelId="{45DD339E-D4DF-4F84-8BCA-EDBAF74D9ABC}" type="presOf" srcId="{B2B302B4-36E5-4C60-A026-2E680CC0D10A}" destId="{21FDBD09-47C1-4F08-A057-9E7D2B7156CD}" srcOrd="0" destOrd="0" presId="urn:microsoft.com/office/officeart/2005/8/layout/vProcess5"/>
    <dgm:cxn modelId="{48A149BF-110D-430B-8C49-0D5E46D59CDA}" srcId="{B7F418BE-FF70-4264-BDFF-28DB5F08A5E5}" destId="{7439B711-DE71-4577-99B6-1DF791CDD7D0}" srcOrd="1" destOrd="0" parTransId="{A3DE223F-08EB-4352-B25A-D839058ADB34}" sibTransId="{312A14F2-07F6-48AC-AA95-B4FCBB2C3946}"/>
    <dgm:cxn modelId="{73C1BFFA-D802-49B3-B9E9-76DB38BFA6AC}" srcId="{B7F418BE-FF70-4264-BDFF-28DB5F08A5E5}" destId="{EFEDD57F-14CB-46A6-BBE5-6306859C6657}" srcOrd="4" destOrd="0" parTransId="{55C9E405-1630-43B0-82B5-305DD87D0F57}" sibTransId="{3173F857-0EEE-4147-84AB-43754444F1FC}"/>
    <dgm:cxn modelId="{4E3AD37B-FD47-4DC2-967C-04F5A64F66D9}" type="presOf" srcId="{48EB46CB-99D7-41D9-8C85-65B777E6145C}" destId="{D9946079-F142-4E7C-9B45-D7001AFCB4C6}" srcOrd="0" destOrd="0" presId="urn:microsoft.com/office/officeart/2005/8/layout/vProcess5"/>
    <dgm:cxn modelId="{41657A53-BF2D-4C0D-96B2-F5E0322CB78E}" srcId="{B7F418BE-FF70-4264-BDFF-28DB5F08A5E5}" destId="{92B1B6FA-68C7-437E-8931-24EC9B9A9F75}" srcOrd="3" destOrd="0" parTransId="{DE9B0D84-4397-45FB-BB67-9125C52C38A5}" sibTransId="{48EB46CB-99D7-41D9-8C85-65B777E6145C}"/>
    <dgm:cxn modelId="{2F1331C8-5089-432E-A771-1122230F0BF3}" type="presOf" srcId="{EFEDD57F-14CB-46A6-BBE5-6306859C6657}" destId="{B67DB424-17B3-42B1-831C-2D2A21F27878}" srcOrd="0" destOrd="0" presId="urn:microsoft.com/office/officeart/2005/8/layout/vProcess5"/>
    <dgm:cxn modelId="{1EBAC931-EECA-41B4-8AC4-61FEE3EF9145}" type="presOf" srcId="{150FF9E8-6849-42CE-BB17-FBB67B24EF15}" destId="{5EF22A0A-FA96-4FBF-8B33-22CB6CBF1298}" srcOrd="0" destOrd="0" presId="urn:microsoft.com/office/officeart/2005/8/layout/vProcess5"/>
    <dgm:cxn modelId="{C5D42A17-D943-4807-8262-A41C003B38FB}" type="presOf" srcId="{C2F9A1F1-54C1-4B60-9B08-4349FC69141B}" destId="{E5CF289E-7C66-4E11-BD1E-2B5C79482AA5}" srcOrd="0" destOrd="0" presId="urn:microsoft.com/office/officeart/2005/8/layout/vProcess5"/>
    <dgm:cxn modelId="{1E3E5507-EFAD-4497-B4FE-F0DDAAFE0985}" type="presOf" srcId="{7439B711-DE71-4577-99B6-1DF791CDD7D0}" destId="{FBF37E36-D3B0-4B20-9694-C7125A01FB2E}" srcOrd="0" destOrd="0" presId="urn:microsoft.com/office/officeart/2005/8/layout/vProcess5"/>
    <dgm:cxn modelId="{4D8D713A-815A-4EBB-956C-7305E6AA4009}" type="presOf" srcId="{B7F418BE-FF70-4264-BDFF-28DB5F08A5E5}" destId="{F876BFCF-AE1A-4E84-B1F7-CD555D12530D}" srcOrd="0" destOrd="0" presId="urn:microsoft.com/office/officeart/2005/8/layout/vProcess5"/>
    <dgm:cxn modelId="{BB17CE19-0441-4F67-B663-15142A62D6DA}" type="presOf" srcId="{7439B711-DE71-4577-99B6-1DF791CDD7D0}" destId="{669BDA69-32B1-4754-B952-B44D6830912E}" srcOrd="1" destOrd="0" presId="urn:microsoft.com/office/officeart/2005/8/layout/vProcess5"/>
    <dgm:cxn modelId="{7F8DC913-8851-4BD4-9463-5A046D962DF9}" type="presOf" srcId="{EFEDD57F-14CB-46A6-BBE5-6306859C6657}" destId="{B4894A12-04E7-480E-9020-D0CAF51053AD}" srcOrd="1" destOrd="0" presId="urn:microsoft.com/office/officeart/2005/8/layout/vProcess5"/>
    <dgm:cxn modelId="{49FF9E43-D4D3-4FE6-87BB-10202C3FF8CB}" type="presParOf" srcId="{F876BFCF-AE1A-4E84-B1F7-CD555D12530D}" destId="{B233F2EB-1073-4206-812D-A7FE24B24E40}" srcOrd="0" destOrd="0" presId="urn:microsoft.com/office/officeart/2005/8/layout/vProcess5"/>
    <dgm:cxn modelId="{29980CD3-C148-4643-BA17-7A7CF9B355AE}" type="presParOf" srcId="{F876BFCF-AE1A-4E84-B1F7-CD555D12530D}" destId="{E5CF289E-7C66-4E11-BD1E-2B5C79482AA5}" srcOrd="1" destOrd="0" presId="urn:microsoft.com/office/officeart/2005/8/layout/vProcess5"/>
    <dgm:cxn modelId="{97D234D2-D8BD-4829-B188-28816DF0A076}" type="presParOf" srcId="{F876BFCF-AE1A-4E84-B1F7-CD555D12530D}" destId="{FBF37E36-D3B0-4B20-9694-C7125A01FB2E}" srcOrd="2" destOrd="0" presId="urn:microsoft.com/office/officeart/2005/8/layout/vProcess5"/>
    <dgm:cxn modelId="{F28423DF-6F56-4333-8A1B-79008E4D7BE6}" type="presParOf" srcId="{F876BFCF-AE1A-4E84-B1F7-CD555D12530D}" destId="{21FDBD09-47C1-4F08-A057-9E7D2B7156CD}" srcOrd="3" destOrd="0" presId="urn:microsoft.com/office/officeart/2005/8/layout/vProcess5"/>
    <dgm:cxn modelId="{229D4EFA-016A-41AF-BFA0-5A2D012EAC46}" type="presParOf" srcId="{F876BFCF-AE1A-4E84-B1F7-CD555D12530D}" destId="{C7E3773C-12D6-4520-AD3B-3ACC95A65E72}" srcOrd="4" destOrd="0" presId="urn:microsoft.com/office/officeart/2005/8/layout/vProcess5"/>
    <dgm:cxn modelId="{E27DF485-B9D0-4F61-AC99-E92C834AFCFC}" type="presParOf" srcId="{F876BFCF-AE1A-4E84-B1F7-CD555D12530D}" destId="{B67DB424-17B3-42B1-831C-2D2A21F27878}" srcOrd="5" destOrd="0" presId="urn:microsoft.com/office/officeart/2005/8/layout/vProcess5"/>
    <dgm:cxn modelId="{1597843B-1D9B-42CA-B4F3-D5636FAC84A1}" type="presParOf" srcId="{F876BFCF-AE1A-4E84-B1F7-CD555D12530D}" destId="{5EF22A0A-FA96-4FBF-8B33-22CB6CBF1298}" srcOrd="6" destOrd="0" presId="urn:microsoft.com/office/officeart/2005/8/layout/vProcess5"/>
    <dgm:cxn modelId="{CFE58333-535F-4227-A40C-5805B8F8CC7B}" type="presParOf" srcId="{F876BFCF-AE1A-4E84-B1F7-CD555D12530D}" destId="{A2369AC0-CC38-48E9-A255-E1B817F194E7}" srcOrd="7" destOrd="0" presId="urn:microsoft.com/office/officeart/2005/8/layout/vProcess5"/>
    <dgm:cxn modelId="{5DCC7350-FADC-4594-B2B7-39B09DCD4D3C}" type="presParOf" srcId="{F876BFCF-AE1A-4E84-B1F7-CD555D12530D}" destId="{96C9BD0B-B77F-4F73-B505-9C516A85F417}" srcOrd="8" destOrd="0" presId="urn:microsoft.com/office/officeart/2005/8/layout/vProcess5"/>
    <dgm:cxn modelId="{7B7B9607-EDE2-482F-B751-7B6A8CB071D8}" type="presParOf" srcId="{F876BFCF-AE1A-4E84-B1F7-CD555D12530D}" destId="{D9946079-F142-4E7C-9B45-D7001AFCB4C6}" srcOrd="9" destOrd="0" presId="urn:microsoft.com/office/officeart/2005/8/layout/vProcess5"/>
    <dgm:cxn modelId="{3DE32ED6-248E-4EC6-897A-E560C184FF4F}" type="presParOf" srcId="{F876BFCF-AE1A-4E84-B1F7-CD555D12530D}" destId="{151E2821-214B-418F-AB53-5C8DED0E0477}" srcOrd="10" destOrd="0" presId="urn:microsoft.com/office/officeart/2005/8/layout/vProcess5"/>
    <dgm:cxn modelId="{07F9B23E-584E-497F-A975-260837ED4A23}" type="presParOf" srcId="{F876BFCF-AE1A-4E84-B1F7-CD555D12530D}" destId="{669BDA69-32B1-4754-B952-B44D6830912E}" srcOrd="11" destOrd="0" presId="urn:microsoft.com/office/officeart/2005/8/layout/vProcess5"/>
    <dgm:cxn modelId="{D6A2FAB6-0BE5-41EC-B3EA-43C8665C2FB0}" type="presParOf" srcId="{F876BFCF-AE1A-4E84-B1F7-CD555D12530D}" destId="{6D09AD68-BE01-419C-979C-80BDE1CDE066}" srcOrd="12" destOrd="0" presId="urn:microsoft.com/office/officeart/2005/8/layout/vProcess5"/>
    <dgm:cxn modelId="{7EBD4BC8-452B-49B6-B3FF-D0BD5BC2F78A}" type="presParOf" srcId="{F876BFCF-AE1A-4E84-B1F7-CD555D12530D}" destId="{E985DDF2-E409-4FC9-9DE1-E4CE376CBF54}" srcOrd="13" destOrd="0" presId="urn:microsoft.com/office/officeart/2005/8/layout/vProcess5"/>
    <dgm:cxn modelId="{30CEE551-06A8-4CA0-B990-0F1887C4F48B}" type="presParOf" srcId="{F876BFCF-AE1A-4E84-B1F7-CD555D12530D}" destId="{B4894A12-04E7-480E-9020-D0CAF51053A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A2060C-2726-4EF0-A606-B82262AFCE31}" type="doc">
      <dgm:prSet loTypeId="urn:microsoft.com/office/officeart/2005/8/layout/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FC4D3A-4785-48C4-98A4-ABD5291059C3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شفافیت بیشتر قیمت‌ها در بازار</a:t>
          </a:r>
          <a:endParaRPr lang="en-US" dirty="0">
            <a:cs typeface="B Zar" pitchFamily="2" charset="-78"/>
          </a:endParaRPr>
        </a:p>
      </dgm:t>
    </dgm:pt>
    <dgm:pt modelId="{EAFC2414-78D1-4AF8-8540-4096E0D82B10}" type="parTrans" cxnId="{005633F6-EDC5-4912-8792-B2BD8AEC357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703D56A-6A94-4064-A9E2-A8A79C50CCF7}" type="sibTrans" cxnId="{005633F6-EDC5-4912-8792-B2BD8AEC357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0F89137-551D-493D-8BD6-00ED890299EC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علامت‌دهی بهتر قیمت‌ها</a:t>
          </a:r>
          <a:endParaRPr lang="en-US" dirty="0">
            <a:cs typeface="B Zar" pitchFamily="2" charset="-78"/>
          </a:endParaRPr>
        </a:p>
      </dgm:t>
    </dgm:pt>
    <dgm:pt modelId="{4A979497-066C-4EF3-9434-B75DFE7D16F8}" type="parTrans" cxnId="{43D53482-E45E-4FF3-9E2C-21742224991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8B26BBE-1ECA-45FD-BAF6-3D3AA6166A05}" type="sibTrans" cxnId="{43D53482-E45E-4FF3-9E2C-21742224991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D9E2963-7546-4A68-AAF2-993F7C44B53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اصلاح قیمت‌های نسبی</a:t>
          </a:r>
          <a:endParaRPr lang="en-US" dirty="0">
            <a:cs typeface="B Zar" pitchFamily="2" charset="-78"/>
          </a:endParaRPr>
        </a:p>
      </dgm:t>
    </dgm:pt>
    <dgm:pt modelId="{D8663CC7-74B0-4F15-A137-4532512149C6}" type="parTrans" cxnId="{D915FEAB-5038-48ED-A6F5-3712F9B122D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753F551-91A9-46C6-B8DC-C088369CE19B}" type="sibTrans" cxnId="{D915FEAB-5038-48ED-A6F5-3712F9B122D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64D6EAD-A57A-474F-90D2-CF382578C98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کارایی تخصیص منابع در بازاهای مالی</a:t>
          </a:r>
          <a:endParaRPr lang="en-US" dirty="0">
            <a:cs typeface="B Zar" pitchFamily="2" charset="-78"/>
          </a:endParaRPr>
        </a:p>
      </dgm:t>
    </dgm:pt>
    <dgm:pt modelId="{40359D99-75E9-48CF-AB37-9266CDB3CC2C}" type="parTrans" cxnId="{E9522FB6-CB5F-4ACA-B86A-C6CD107F1EB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CCD776C-FEAE-472B-9AA0-8BC643BCBAED}" type="sibTrans" cxnId="{E9522FB6-CB5F-4ACA-B86A-C6CD107F1EB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9956A8C-8208-4F23-82DD-BBECFB22EA67}" type="pres">
      <dgm:prSet presAssocID="{3DA2060C-2726-4EF0-A606-B82262AFCE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FCB496-3847-4266-8A0B-A6ED90F775DB}" type="pres">
      <dgm:prSet presAssocID="{98FC4D3A-4785-48C4-98A4-ABD5291059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23452-B80A-4C36-95EC-7A2416BB2343}" type="pres">
      <dgm:prSet presAssocID="{D703D56A-6A94-4064-A9E2-A8A79C50CCF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FC5CEAB-B92D-4A48-8225-2030886D9B9D}" type="pres">
      <dgm:prSet presAssocID="{D703D56A-6A94-4064-A9E2-A8A79C50CCF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4554BEE-1196-4148-A356-CCE3B8C3B588}" type="pres">
      <dgm:prSet presAssocID="{30F89137-551D-493D-8BD6-00ED890299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C5249-00C1-421B-B911-DDE11D859F73}" type="pres">
      <dgm:prSet presAssocID="{A8B26BBE-1ECA-45FD-BAF6-3D3AA6166A0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BAA91C6-3D46-4C46-9711-E7A1509FD073}" type="pres">
      <dgm:prSet presAssocID="{A8B26BBE-1ECA-45FD-BAF6-3D3AA6166A0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190C1E-2908-47C3-90E9-B0A4F6F75F7F}" type="pres">
      <dgm:prSet presAssocID="{CD9E2963-7546-4A68-AAF2-993F7C44B5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65CF4-EF19-4D88-8E5F-D0AEFAC17A22}" type="pres">
      <dgm:prSet presAssocID="{B753F551-91A9-46C6-B8DC-C088369CE19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19794BB-60B3-4B65-86F5-42D7FA4332E1}" type="pres">
      <dgm:prSet presAssocID="{B753F551-91A9-46C6-B8DC-C088369CE19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1E35150-AC64-4EF1-A842-1993E64BDD31}" type="pres">
      <dgm:prSet presAssocID="{564D6EAD-A57A-474F-90D2-CF382578C9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633F6-EDC5-4912-8792-B2BD8AEC3577}" srcId="{3DA2060C-2726-4EF0-A606-B82262AFCE31}" destId="{98FC4D3A-4785-48C4-98A4-ABD5291059C3}" srcOrd="0" destOrd="0" parTransId="{EAFC2414-78D1-4AF8-8540-4096E0D82B10}" sibTransId="{D703D56A-6A94-4064-A9E2-A8A79C50CCF7}"/>
    <dgm:cxn modelId="{9B7D2256-AE88-4415-AB18-7593FE2E3AED}" type="presOf" srcId="{30F89137-551D-493D-8BD6-00ED890299EC}" destId="{F4554BEE-1196-4148-A356-CCE3B8C3B588}" srcOrd="0" destOrd="0" presId="urn:microsoft.com/office/officeart/2005/8/layout/process5"/>
    <dgm:cxn modelId="{D1DE3898-F4BB-4C00-B153-943404C62A39}" type="presOf" srcId="{B753F551-91A9-46C6-B8DC-C088369CE19B}" destId="{06C65CF4-EF19-4D88-8E5F-D0AEFAC17A22}" srcOrd="0" destOrd="0" presId="urn:microsoft.com/office/officeart/2005/8/layout/process5"/>
    <dgm:cxn modelId="{3A218A8D-B372-4E35-BDC3-8CD5E2E1B643}" type="presOf" srcId="{A8B26BBE-1ECA-45FD-BAF6-3D3AA6166A05}" destId="{423C5249-00C1-421B-B911-DDE11D859F73}" srcOrd="0" destOrd="0" presId="urn:microsoft.com/office/officeart/2005/8/layout/process5"/>
    <dgm:cxn modelId="{95E58352-E59C-4597-93C2-FE552D2248BC}" type="presOf" srcId="{D703D56A-6A94-4064-A9E2-A8A79C50CCF7}" destId="{2D223452-B80A-4C36-95EC-7A2416BB2343}" srcOrd="0" destOrd="0" presId="urn:microsoft.com/office/officeart/2005/8/layout/process5"/>
    <dgm:cxn modelId="{0CF4F754-BF96-4BD6-8730-D7607F4FCA44}" type="presOf" srcId="{98FC4D3A-4785-48C4-98A4-ABD5291059C3}" destId="{35FCB496-3847-4266-8A0B-A6ED90F775DB}" srcOrd="0" destOrd="0" presId="urn:microsoft.com/office/officeart/2005/8/layout/process5"/>
    <dgm:cxn modelId="{43D53482-E45E-4FF3-9E2C-21742224991A}" srcId="{3DA2060C-2726-4EF0-A606-B82262AFCE31}" destId="{30F89137-551D-493D-8BD6-00ED890299EC}" srcOrd="1" destOrd="0" parTransId="{4A979497-066C-4EF3-9434-B75DFE7D16F8}" sibTransId="{A8B26BBE-1ECA-45FD-BAF6-3D3AA6166A05}"/>
    <dgm:cxn modelId="{D915FEAB-5038-48ED-A6F5-3712F9B122D8}" srcId="{3DA2060C-2726-4EF0-A606-B82262AFCE31}" destId="{CD9E2963-7546-4A68-AAF2-993F7C44B53D}" srcOrd="2" destOrd="0" parTransId="{D8663CC7-74B0-4F15-A137-4532512149C6}" sibTransId="{B753F551-91A9-46C6-B8DC-C088369CE19B}"/>
    <dgm:cxn modelId="{27ABE081-4F41-41BB-97D0-8868BCE31C95}" type="presOf" srcId="{D703D56A-6A94-4064-A9E2-A8A79C50CCF7}" destId="{5FC5CEAB-B92D-4A48-8225-2030886D9B9D}" srcOrd="1" destOrd="0" presId="urn:microsoft.com/office/officeart/2005/8/layout/process5"/>
    <dgm:cxn modelId="{64188606-D7E9-44D0-872C-D47360FCAE84}" type="presOf" srcId="{B753F551-91A9-46C6-B8DC-C088369CE19B}" destId="{C19794BB-60B3-4B65-86F5-42D7FA4332E1}" srcOrd="1" destOrd="0" presId="urn:microsoft.com/office/officeart/2005/8/layout/process5"/>
    <dgm:cxn modelId="{62BB5CA9-A139-4746-9195-50E4F606BBD5}" type="presOf" srcId="{CD9E2963-7546-4A68-AAF2-993F7C44B53D}" destId="{B8190C1E-2908-47C3-90E9-B0A4F6F75F7F}" srcOrd="0" destOrd="0" presId="urn:microsoft.com/office/officeart/2005/8/layout/process5"/>
    <dgm:cxn modelId="{E9522FB6-CB5F-4ACA-B86A-C6CD107F1EBA}" srcId="{3DA2060C-2726-4EF0-A606-B82262AFCE31}" destId="{564D6EAD-A57A-474F-90D2-CF382578C987}" srcOrd="3" destOrd="0" parTransId="{40359D99-75E9-48CF-AB37-9266CDB3CC2C}" sibTransId="{2CCD776C-FEAE-472B-9AA0-8BC643BCBAED}"/>
    <dgm:cxn modelId="{51BC9B12-5DCD-4D10-A563-51767E235CA8}" type="presOf" srcId="{564D6EAD-A57A-474F-90D2-CF382578C987}" destId="{61E35150-AC64-4EF1-A842-1993E64BDD31}" srcOrd="0" destOrd="0" presId="urn:microsoft.com/office/officeart/2005/8/layout/process5"/>
    <dgm:cxn modelId="{27A2875C-788A-4675-9F62-19456344B34F}" type="presOf" srcId="{A8B26BBE-1ECA-45FD-BAF6-3D3AA6166A05}" destId="{5BAA91C6-3D46-4C46-9711-E7A1509FD073}" srcOrd="1" destOrd="0" presId="urn:microsoft.com/office/officeart/2005/8/layout/process5"/>
    <dgm:cxn modelId="{945E82A8-B728-41C7-B4D4-E52529DCE8AF}" type="presOf" srcId="{3DA2060C-2726-4EF0-A606-B82262AFCE31}" destId="{C9956A8C-8208-4F23-82DD-BBECFB22EA67}" srcOrd="0" destOrd="0" presId="urn:microsoft.com/office/officeart/2005/8/layout/process5"/>
    <dgm:cxn modelId="{A94C13A7-267B-44F5-A101-CD36EB0074F4}" type="presParOf" srcId="{C9956A8C-8208-4F23-82DD-BBECFB22EA67}" destId="{35FCB496-3847-4266-8A0B-A6ED90F775DB}" srcOrd="0" destOrd="0" presId="urn:microsoft.com/office/officeart/2005/8/layout/process5"/>
    <dgm:cxn modelId="{8380026A-918E-407F-960E-1EF4BB21740B}" type="presParOf" srcId="{C9956A8C-8208-4F23-82DD-BBECFB22EA67}" destId="{2D223452-B80A-4C36-95EC-7A2416BB2343}" srcOrd="1" destOrd="0" presId="urn:microsoft.com/office/officeart/2005/8/layout/process5"/>
    <dgm:cxn modelId="{94E7DF77-F261-4BE4-8E35-0DC1449D4C32}" type="presParOf" srcId="{2D223452-B80A-4C36-95EC-7A2416BB2343}" destId="{5FC5CEAB-B92D-4A48-8225-2030886D9B9D}" srcOrd="0" destOrd="0" presId="urn:microsoft.com/office/officeart/2005/8/layout/process5"/>
    <dgm:cxn modelId="{8BEBA536-54AA-49F2-A9BF-459E48F067AD}" type="presParOf" srcId="{C9956A8C-8208-4F23-82DD-BBECFB22EA67}" destId="{F4554BEE-1196-4148-A356-CCE3B8C3B588}" srcOrd="2" destOrd="0" presId="urn:microsoft.com/office/officeart/2005/8/layout/process5"/>
    <dgm:cxn modelId="{018C2660-460E-4C26-9F4A-F713A4DB4CD5}" type="presParOf" srcId="{C9956A8C-8208-4F23-82DD-BBECFB22EA67}" destId="{423C5249-00C1-421B-B911-DDE11D859F73}" srcOrd="3" destOrd="0" presId="urn:microsoft.com/office/officeart/2005/8/layout/process5"/>
    <dgm:cxn modelId="{19091D32-9602-4FD9-A8DA-354E2089182C}" type="presParOf" srcId="{423C5249-00C1-421B-B911-DDE11D859F73}" destId="{5BAA91C6-3D46-4C46-9711-E7A1509FD073}" srcOrd="0" destOrd="0" presId="urn:microsoft.com/office/officeart/2005/8/layout/process5"/>
    <dgm:cxn modelId="{C6666A02-569A-4577-BA8B-9D449E1843E6}" type="presParOf" srcId="{C9956A8C-8208-4F23-82DD-BBECFB22EA67}" destId="{B8190C1E-2908-47C3-90E9-B0A4F6F75F7F}" srcOrd="4" destOrd="0" presId="urn:microsoft.com/office/officeart/2005/8/layout/process5"/>
    <dgm:cxn modelId="{F7C6F9F0-E486-406C-8693-4D6B9B220C34}" type="presParOf" srcId="{C9956A8C-8208-4F23-82DD-BBECFB22EA67}" destId="{06C65CF4-EF19-4D88-8E5F-D0AEFAC17A22}" srcOrd="5" destOrd="0" presId="urn:microsoft.com/office/officeart/2005/8/layout/process5"/>
    <dgm:cxn modelId="{3A74F776-D3E5-4D29-80E2-F0D6D1AD7FFF}" type="presParOf" srcId="{06C65CF4-EF19-4D88-8E5F-D0AEFAC17A22}" destId="{C19794BB-60B3-4B65-86F5-42D7FA4332E1}" srcOrd="0" destOrd="0" presId="urn:microsoft.com/office/officeart/2005/8/layout/process5"/>
    <dgm:cxn modelId="{B30D83F3-0B25-46D0-81CB-4FAEB2E3F9EE}" type="presParOf" srcId="{C9956A8C-8208-4F23-82DD-BBECFB22EA67}" destId="{61E35150-AC64-4EF1-A842-1993E64BDD3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9A1F21-FCFA-4B34-9C48-04D4DF738535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C31F9A-B87D-4D95-AFA4-2A600C0CA73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نرخ ارز</a:t>
          </a:r>
          <a:endParaRPr lang="en-US" dirty="0">
            <a:cs typeface="B Zar" pitchFamily="2" charset="-78"/>
          </a:endParaRPr>
        </a:p>
      </dgm:t>
    </dgm:pt>
    <dgm:pt modelId="{8F4B08EE-7B1F-47CB-9171-6705BF191E5E}" type="parTrans" cxnId="{265A169B-9222-4F11-AB6F-2E09AAA295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1271BA2-A35C-463D-88DF-7FF943DF1CFD}" type="sibTrans" cxnId="{265A169B-9222-4F11-AB6F-2E09AAA295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CB032C5-24DE-4390-89C9-E3BF703018B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مديريت آن، اصلاح نرخ، قيمت واردات، تأثير بر اشتغال </a:t>
          </a:r>
          <a:endParaRPr lang="fa-IR" dirty="0">
            <a:cs typeface="B Zar" pitchFamily="2" charset="-78"/>
          </a:endParaRPr>
        </a:p>
      </dgm:t>
    </dgm:pt>
    <dgm:pt modelId="{4EDBF61D-F7EC-4AB3-B803-9674FD03AF09}" type="parTrans" cxnId="{070FFEAA-D7E2-4FC1-ACB6-45A67ABC25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9E2DE10-0939-42E4-851C-4445196B65FB}" type="sibTrans" cxnId="{070FFEAA-D7E2-4FC1-ACB6-45A67ABC25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B3FCBB0-AC87-4C34-95E2-F882DEA849B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نرخ پول</a:t>
          </a:r>
          <a:endParaRPr lang="en-US" dirty="0">
            <a:cs typeface="B Zar" pitchFamily="2" charset="-78"/>
          </a:endParaRPr>
        </a:p>
      </dgm:t>
    </dgm:pt>
    <dgm:pt modelId="{59F9FDCA-C4C8-4D9C-982D-E0023024A13E}" type="parTrans" cxnId="{6F342462-E31A-4196-ACDF-898B22B934C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A58D94D-0E38-434C-8F13-A8C779DC1600}" type="sibTrans" cxnId="{6F342462-E31A-4196-ACDF-898B22B934C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3874807-9757-418E-9079-00F7579A82F4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نرخ کوتاه مدت، بلندمدت</a:t>
          </a:r>
          <a:endParaRPr lang="en-US" dirty="0">
            <a:cs typeface="B Zar" pitchFamily="2" charset="-78"/>
          </a:endParaRPr>
        </a:p>
      </dgm:t>
    </dgm:pt>
    <dgm:pt modelId="{0D5D3376-3C2C-4B3F-BA44-B3BF3A08D759}" type="parTrans" cxnId="{1FDFF487-1958-49DD-B9C1-FDAA6D45842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BB8B17A-EBD5-411D-9527-02C6301AAEEF}" type="sibTrans" cxnId="{1FDFF487-1958-49DD-B9C1-FDAA6D45842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BE6460D-C22E-44AB-8ABC-7E9B0BD3DA6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نحوة بازتوزيع درآمدها</a:t>
          </a:r>
          <a:endParaRPr lang="en-US" dirty="0">
            <a:cs typeface="B Zar" pitchFamily="2" charset="-78"/>
          </a:endParaRPr>
        </a:p>
      </dgm:t>
    </dgm:pt>
    <dgm:pt modelId="{9C008E5D-DF40-4E3C-86F7-D6E3B2038E7A}" type="parTrans" cxnId="{55F3D815-90CB-40BB-82C9-CAC42D0CDD7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38823D2-B2AD-4CEB-A398-276441FE6450}" type="sibTrans" cxnId="{55F3D815-90CB-40BB-82C9-CAC42D0CDD7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9536E01-74C9-4108-B7C3-E69B13ED276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اهداف اقتصاد سیاسی، تعدیل توزیع ثروت</a:t>
          </a:r>
          <a:endParaRPr lang="en-US" dirty="0">
            <a:cs typeface="B Zar" pitchFamily="2" charset="-78"/>
          </a:endParaRPr>
        </a:p>
      </dgm:t>
    </dgm:pt>
    <dgm:pt modelId="{2C86288C-694D-43B5-B2CD-5CEA54DC8C81}" type="parTrans" cxnId="{63EE691B-B5BC-4EC2-A3FD-9FA2DF5E6B8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195BDB8-071B-4D57-BD22-44FFF2C15D43}" type="sibTrans" cxnId="{63EE691B-B5BC-4EC2-A3FD-9FA2DF5E6B8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625A40A-64EB-40DE-A044-3CEB708545B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تعرفه‌هاي بازرگاني</a:t>
          </a:r>
          <a:endParaRPr lang="en-US" dirty="0">
            <a:cs typeface="B Zar" pitchFamily="2" charset="-78"/>
          </a:endParaRPr>
        </a:p>
      </dgm:t>
    </dgm:pt>
    <dgm:pt modelId="{CF0343BA-9EB6-4225-A96E-87B5C4DD83CB}" type="parTrans" cxnId="{CB88A0C8-CE4A-4E53-AE89-4EF888DCFC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838E682-5847-4CE2-ADC1-2446F690F40F}" type="sibTrans" cxnId="{CB88A0C8-CE4A-4E53-AE89-4EF888DCFC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E6A198E-6564-49C3-AA97-10FEA1ECBF3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سياست دولت در قبال واردات</a:t>
          </a:r>
          <a:endParaRPr lang="en-US" dirty="0">
            <a:cs typeface="B Zar" pitchFamily="2" charset="-78"/>
          </a:endParaRPr>
        </a:p>
      </dgm:t>
    </dgm:pt>
    <dgm:pt modelId="{FD37A486-66D5-4714-AB09-CCD57C17F141}" type="parTrans" cxnId="{3FC66C5A-9C78-4617-B0B8-C7D88512286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24FEC8F-0D80-4D83-A940-469B5C46A80C}" type="sibTrans" cxnId="{3FC66C5A-9C78-4617-B0B8-C7D88512286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C070507-726B-45B0-A2B7-95D1D1DFA47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انظباط پولي</a:t>
          </a:r>
          <a:endParaRPr lang="en-US" dirty="0">
            <a:cs typeface="B Zar" pitchFamily="2" charset="-78"/>
          </a:endParaRPr>
        </a:p>
      </dgm:t>
    </dgm:pt>
    <dgm:pt modelId="{2C77D78E-A91D-4037-9E86-C2BA6C84C39E}" type="parTrans" cxnId="{8F24960C-5B36-445B-9FF9-D0D5BCEC3D5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E15AAB0-EA0E-4DB1-BB45-9B3358E20667}" type="sibTrans" cxnId="{8F24960C-5B36-445B-9FF9-D0D5BCEC3D5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5DC829D-3912-470D-801C-8637BB83C574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نحوة مديريت كسري بودجة احتمالي</a:t>
          </a:r>
          <a:endParaRPr lang="en-US" dirty="0">
            <a:cs typeface="B Zar" pitchFamily="2" charset="-78"/>
          </a:endParaRPr>
        </a:p>
      </dgm:t>
    </dgm:pt>
    <dgm:pt modelId="{AAEFD91F-48DE-445D-8CF5-910D60F146F4}" type="parTrans" cxnId="{34E25029-B21A-456C-9EDF-ADD131C0BBE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587C6D3-9814-488A-9B6E-C24F096C5E0E}" type="sibTrans" cxnId="{34E25029-B21A-456C-9EDF-ADD131C0BBE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0045AAC-D9D2-4CB0-B4D5-CF915D08CF8E}" type="pres">
      <dgm:prSet presAssocID="{1A9A1F21-FCFA-4B34-9C48-04D4DF738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22D20-F291-449D-872E-5B58EDBAAD18}" type="pres">
      <dgm:prSet presAssocID="{F8C31F9A-B87D-4D95-AFA4-2A600C0CA731}" presName="linNode" presStyleCnt="0"/>
      <dgm:spPr/>
      <dgm:t>
        <a:bodyPr/>
        <a:lstStyle/>
        <a:p>
          <a:endParaRPr lang="en-US"/>
        </a:p>
      </dgm:t>
    </dgm:pt>
    <dgm:pt modelId="{3F6C2F69-7A99-46E7-A29A-3042BBA9D561}" type="pres">
      <dgm:prSet presAssocID="{F8C31F9A-B87D-4D95-AFA4-2A600C0CA73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DD65E-1BE0-4C8A-8DEB-85487A0407E5}" type="pres">
      <dgm:prSet presAssocID="{F8C31F9A-B87D-4D95-AFA4-2A600C0CA73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94B58-50D9-4103-8BC9-E97AF887E093}" type="pres">
      <dgm:prSet presAssocID="{41271BA2-A35C-463D-88DF-7FF943DF1CFD}" presName="sp" presStyleCnt="0"/>
      <dgm:spPr/>
      <dgm:t>
        <a:bodyPr/>
        <a:lstStyle/>
        <a:p>
          <a:endParaRPr lang="en-US"/>
        </a:p>
      </dgm:t>
    </dgm:pt>
    <dgm:pt modelId="{74D39DA9-D395-4460-ACE5-34EF485323EC}" type="pres">
      <dgm:prSet presAssocID="{9B3FCBB0-AC87-4C34-95E2-F882DEA849B2}" presName="linNode" presStyleCnt="0"/>
      <dgm:spPr/>
      <dgm:t>
        <a:bodyPr/>
        <a:lstStyle/>
        <a:p>
          <a:endParaRPr lang="en-US"/>
        </a:p>
      </dgm:t>
    </dgm:pt>
    <dgm:pt modelId="{011586E3-85F2-43B4-BBAF-49184AD813E6}" type="pres">
      <dgm:prSet presAssocID="{9B3FCBB0-AC87-4C34-95E2-F882DEA849B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32FFB-AC8B-4FE9-98E8-A9797944AA62}" type="pres">
      <dgm:prSet presAssocID="{9B3FCBB0-AC87-4C34-95E2-F882DEA849B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C0F9B-907E-4D49-A0C5-14C255631FB8}" type="pres">
      <dgm:prSet presAssocID="{1A58D94D-0E38-434C-8F13-A8C779DC1600}" presName="sp" presStyleCnt="0"/>
      <dgm:spPr/>
      <dgm:t>
        <a:bodyPr/>
        <a:lstStyle/>
        <a:p>
          <a:endParaRPr lang="en-US"/>
        </a:p>
      </dgm:t>
    </dgm:pt>
    <dgm:pt modelId="{696EAB63-DF46-4EEF-B717-BE8BF6F0778D}" type="pres">
      <dgm:prSet presAssocID="{0BE6460D-C22E-44AB-8ABC-7E9B0BD3DA6F}" presName="linNode" presStyleCnt="0"/>
      <dgm:spPr/>
      <dgm:t>
        <a:bodyPr/>
        <a:lstStyle/>
        <a:p>
          <a:endParaRPr lang="en-US"/>
        </a:p>
      </dgm:t>
    </dgm:pt>
    <dgm:pt modelId="{1A064B06-78CC-42FC-A72A-09203712DE51}" type="pres">
      <dgm:prSet presAssocID="{0BE6460D-C22E-44AB-8ABC-7E9B0BD3DA6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10D03-EE4E-4774-A55B-E740B357BE34}" type="pres">
      <dgm:prSet presAssocID="{0BE6460D-C22E-44AB-8ABC-7E9B0BD3DA6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06422-0F52-4B6E-9088-D724D81BDFCD}" type="pres">
      <dgm:prSet presAssocID="{238823D2-B2AD-4CEB-A398-276441FE6450}" presName="sp" presStyleCnt="0"/>
      <dgm:spPr/>
      <dgm:t>
        <a:bodyPr/>
        <a:lstStyle/>
        <a:p>
          <a:endParaRPr lang="en-US"/>
        </a:p>
      </dgm:t>
    </dgm:pt>
    <dgm:pt modelId="{4333DC78-E817-4244-90B2-190975066C71}" type="pres">
      <dgm:prSet presAssocID="{7625A40A-64EB-40DE-A044-3CEB708545B5}" presName="linNode" presStyleCnt="0"/>
      <dgm:spPr/>
      <dgm:t>
        <a:bodyPr/>
        <a:lstStyle/>
        <a:p>
          <a:endParaRPr lang="en-US"/>
        </a:p>
      </dgm:t>
    </dgm:pt>
    <dgm:pt modelId="{60328476-8F22-4853-8AB4-FDB4D457E7DB}" type="pres">
      <dgm:prSet presAssocID="{7625A40A-64EB-40DE-A044-3CEB708545B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65678-6E82-4C7D-A662-18C6117F608E}" type="pres">
      <dgm:prSet presAssocID="{7625A40A-64EB-40DE-A044-3CEB708545B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D3518-F87B-4F34-BD52-AE2DB4705A75}" type="pres">
      <dgm:prSet presAssocID="{9838E682-5847-4CE2-ADC1-2446F690F40F}" presName="sp" presStyleCnt="0"/>
      <dgm:spPr/>
      <dgm:t>
        <a:bodyPr/>
        <a:lstStyle/>
        <a:p>
          <a:endParaRPr lang="en-US"/>
        </a:p>
      </dgm:t>
    </dgm:pt>
    <dgm:pt modelId="{8502000C-C4DA-4488-A2A6-9CFEDAD5C0CE}" type="pres">
      <dgm:prSet presAssocID="{7C070507-726B-45B0-A2B7-95D1D1DFA479}" presName="linNode" presStyleCnt="0"/>
      <dgm:spPr/>
      <dgm:t>
        <a:bodyPr/>
        <a:lstStyle/>
        <a:p>
          <a:endParaRPr lang="en-US"/>
        </a:p>
      </dgm:t>
    </dgm:pt>
    <dgm:pt modelId="{FB2A5553-29F0-432C-A99C-844D6B9455E9}" type="pres">
      <dgm:prSet presAssocID="{7C070507-726B-45B0-A2B7-95D1D1DFA47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0C74A-28FE-4A08-B1E2-3099F5D9DF0A}" type="pres">
      <dgm:prSet presAssocID="{7C070507-726B-45B0-A2B7-95D1D1DFA47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E25029-B21A-456C-9EDF-ADD131C0BBE1}" srcId="{7C070507-726B-45B0-A2B7-95D1D1DFA479}" destId="{B5DC829D-3912-470D-801C-8637BB83C574}" srcOrd="0" destOrd="0" parTransId="{AAEFD91F-48DE-445D-8CF5-910D60F146F4}" sibTransId="{3587C6D3-9814-488A-9B6E-C24F096C5E0E}"/>
    <dgm:cxn modelId="{3FC66C5A-9C78-4617-B0B8-C7D88512286E}" srcId="{7625A40A-64EB-40DE-A044-3CEB708545B5}" destId="{BE6A198E-6564-49C3-AA97-10FEA1ECBF3D}" srcOrd="0" destOrd="0" parTransId="{FD37A486-66D5-4714-AB09-CCD57C17F141}" sibTransId="{D24FEC8F-0D80-4D83-A940-469B5C46A80C}"/>
    <dgm:cxn modelId="{55F3D815-90CB-40BB-82C9-CAC42D0CDD76}" srcId="{1A9A1F21-FCFA-4B34-9C48-04D4DF738535}" destId="{0BE6460D-C22E-44AB-8ABC-7E9B0BD3DA6F}" srcOrd="2" destOrd="0" parTransId="{9C008E5D-DF40-4E3C-86F7-D6E3B2038E7A}" sibTransId="{238823D2-B2AD-4CEB-A398-276441FE6450}"/>
    <dgm:cxn modelId="{E15E6FFA-BE6B-44A8-96EF-9E4B8CFA1518}" type="presOf" srcId="{0BE6460D-C22E-44AB-8ABC-7E9B0BD3DA6F}" destId="{1A064B06-78CC-42FC-A72A-09203712DE51}" srcOrd="0" destOrd="0" presId="urn:microsoft.com/office/officeart/2005/8/layout/vList5"/>
    <dgm:cxn modelId="{22338224-F46D-4BCF-BBC7-B3FFF6A7FB6F}" type="presOf" srcId="{B5DC829D-3912-470D-801C-8637BB83C574}" destId="{8A40C74A-28FE-4A08-B1E2-3099F5D9DF0A}" srcOrd="0" destOrd="0" presId="urn:microsoft.com/office/officeart/2005/8/layout/vList5"/>
    <dgm:cxn modelId="{405C4435-1F96-4D1F-AAEE-948BB0468EE9}" type="presOf" srcId="{83874807-9757-418E-9079-00F7579A82F4}" destId="{57E32FFB-AC8B-4FE9-98E8-A9797944AA62}" srcOrd="0" destOrd="0" presId="urn:microsoft.com/office/officeart/2005/8/layout/vList5"/>
    <dgm:cxn modelId="{0FA28C30-B64A-467F-89C0-D866F42444E6}" type="presOf" srcId="{BE6A198E-6564-49C3-AA97-10FEA1ECBF3D}" destId="{41B65678-6E82-4C7D-A662-18C6117F608E}" srcOrd="0" destOrd="0" presId="urn:microsoft.com/office/officeart/2005/8/layout/vList5"/>
    <dgm:cxn modelId="{E1955DB5-9DDB-42FA-81BA-840041803A0D}" type="presOf" srcId="{7625A40A-64EB-40DE-A044-3CEB708545B5}" destId="{60328476-8F22-4853-8AB4-FDB4D457E7DB}" srcOrd="0" destOrd="0" presId="urn:microsoft.com/office/officeart/2005/8/layout/vList5"/>
    <dgm:cxn modelId="{1041705B-1C1A-4832-8F0E-DAD8F3501F95}" type="presOf" srcId="{69536E01-74C9-4108-B7C3-E69B13ED2765}" destId="{84710D03-EE4E-4774-A55B-E740B357BE34}" srcOrd="0" destOrd="0" presId="urn:microsoft.com/office/officeart/2005/8/layout/vList5"/>
    <dgm:cxn modelId="{6F342462-E31A-4196-ACDF-898B22B934C0}" srcId="{1A9A1F21-FCFA-4B34-9C48-04D4DF738535}" destId="{9B3FCBB0-AC87-4C34-95E2-F882DEA849B2}" srcOrd="1" destOrd="0" parTransId="{59F9FDCA-C4C8-4D9C-982D-E0023024A13E}" sibTransId="{1A58D94D-0E38-434C-8F13-A8C779DC1600}"/>
    <dgm:cxn modelId="{E0F86257-27B2-4CC0-8F6B-5B0193A03698}" type="presOf" srcId="{7CB032C5-24DE-4390-89C9-E3BF703018B2}" destId="{8EDDD65E-1BE0-4C8A-8DEB-85487A0407E5}" srcOrd="0" destOrd="0" presId="urn:microsoft.com/office/officeart/2005/8/layout/vList5"/>
    <dgm:cxn modelId="{63EE691B-B5BC-4EC2-A3FD-9FA2DF5E6B8E}" srcId="{0BE6460D-C22E-44AB-8ABC-7E9B0BD3DA6F}" destId="{69536E01-74C9-4108-B7C3-E69B13ED2765}" srcOrd="0" destOrd="0" parTransId="{2C86288C-694D-43B5-B2CD-5CEA54DC8C81}" sibTransId="{9195BDB8-071B-4D57-BD22-44FFF2C15D43}"/>
    <dgm:cxn modelId="{070FFEAA-D7E2-4FC1-ACB6-45A67ABC25C7}" srcId="{F8C31F9A-B87D-4D95-AFA4-2A600C0CA731}" destId="{7CB032C5-24DE-4390-89C9-E3BF703018B2}" srcOrd="0" destOrd="0" parTransId="{4EDBF61D-F7EC-4AB3-B803-9674FD03AF09}" sibTransId="{79E2DE10-0939-42E4-851C-4445196B65FB}"/>
    <dgm:cxn modelId="{19F31457-FAAF-4888-8892-5D3E49A01836}" type="presOf" srcId="{7C070507-726B-45B0-A2B7-95D1D1DFA479}" destId="{FB2A5553-29F0-432C-A99C-844D6B9455E9}" srcOrd="0" destOrd="0" presId="urn:microsoft.com/office/officeart/2005/8/layout/vList5"/>
    <dgm:cxn modelId="{5141243F-7675-40D8-B4E4-5287E6C68D79}" type="presOf" srcId="{F8C31F9A-B87D-4D95-AFA4-2A600C0CA731}" destId="{3F6C2F69-7A99-46E7-A29A-3042BBA9D561}" srcOrd="0" destOrd="0" presId="urn:microsoft.com/office/officeart/2005/8/layout/vList5"/>
    <dgm:cxn modelId="{8F24960C-5B36-445B-9FF9-D0D5BCEC3D5B}" srcId="{1A9A1F21-FCFA-4B34-9C48-04D4DF738535}" destId="{7C070507-726B-45B0-A2B7-95D1D1DFA479}" srcOrd="4" destOrd="0" parTransId="{2C77D78E-A91D-4037-9E86-C2BA6C84C39E}" sibTransId="{5E15AAB0-EA0E-4DB1-BB45-9B3358E20667}"/>
    <dgm:cxn modelId="{265A169B-9222-4F11-AB6F-2E09AAA29525}" srcId="{1A9A1F21-FCFA-4B34-9C48-04D4DF738535}" destId="{F8C31F9A-B87D-4D95-AFA4-2A600C0CA731}" srcOrd="0" destOrd="0" parTransId="{8F4B08EE-7B1F-47CB-9171-6705BF191E5E}" sibTransId="{41271BA2-A35C-463D-88DF-7FF943DF1CFD}"/>
    <dgm:cxn modelId="{77F5A201-7CF9-4CCA-A1CC-FC0CCE95F9ED}" type="presOf" srcId="{9B3FCBB0-AC87-4C34-95E2-F882DEA849B2}" destId="{011586E3-85F2-43B4-BBAF-49184AD813E6}" srcOrd="0" destOrd="0" presId="urn:microsoft.com/office/officeart/2005/8/layout/vList5"/>
    <dgm:cxn modelId="{8876347D-EA9F-4BAF-B144-32F897880758}" type="presOf" srcId="{1A9A1F21-FCFA-4B34-9C48-04D4DF738535}" destId="{40045AAC-D9D2-4CB0-B4D5-CF915D08CF8E}" srcOrd="0" destOrd="0" presId="urn:microsoft.com/office/officeart/2005/8/layout/vList5"/>
    <dgm:cxn modelId="{1FDFF487-1958-49DD-B9C1-FDAA6D458424}" srcId="{9B3FCBB0-AC87-4C34-95E2-F882DEA849B2}" destId="{83874807-9757-418E-9079-00F7579A82F4}" srcOrd="0" destOrd="0" parTransId="{0D5D3376-3C2C-4B3F-BA44-B3BF3A08D759}" sibTransId="{1BB8B17A-EBD5-411D-9527-02C6301AAEEF}"/>
    <dgm:cxn modelId="{CB88A0C8-CE4A-4E53-AE89-4EF888DCFC57}" srcId="{1A9A1F21-FCFA-4B34-9C48-04D4DF738535}" destId="{7625A40A-64EB-40DE-A044-3CEB708545B5}" srcOrd="3" destOrd="0" parTransId="{CF0343BA-9EB6-4225-A96E-87B5C4DD83CB}" sibTransId="{9838E682-5847-4CE2-ADC1-2446F690F40F}"/>
    <dgm:cxn modelId="{9AE9F3E6-B95C-46C9-9C96-C4AF24EB95D8}" type="presParOf" srcId="{40045AAC-D9D2-4CB0-B4D5-CF915D08CF8E}" destId="{42C22D20-F291-449D-872E-5B58EDBAAD18}" srcOrd="0" destOrd="0" presId="urn:microsoft.com/office/officeart/2005/8/layout/vList5"/>
    <dgm:cxn modelId="{5D8A4D62-EB8B-47CA-B632-D035AC62EBE1}" type="presParOf" srcId="{42C22D20-F291-449D-872E-5B58EDBAAD18}" destId="{3F6C2F69-7A99-46E7-A29A-3042BBA9D561}" srcOrd="0" destOrd="0" presId="urn:microsoft.com/office/officeart/2005/8/layout/vList5"/>
    <dgm:cxn modelId="{4E2F68F9-28B2-458C-92D3-FAEE90DC771D}" type="presParOf" srcId="{42C22D20-F291-449D-872E-5B58EDBAAD18}" destId="{8EDDD65E-1BE0-4C8A-8DEB-85487A0407E5}" srcOrd="1" destOrd="0" presId="urn:microsoft.com/office/officeart/2005/8/layout/vList5"/>
    <dgm:cxn modelId="{37D71436-3FD6-4E31-A15D-E9EA319726C7}" type="presParOf" srcId="{40045AAC-D9D2-4CB0-B4D5-CF915D08CF8E}" destId="{8C894B58-50D9-4103-8BC9-E97AF887E093}" srcOrd="1" destOrd="0" presId="urn:microsoft.com/office/officeart/2005/8/layout/vList5"/>
    <dgm:cxn modelId="{47F3F0D3-D88F-4C4B-B756-2EC4E05569DB}" type="presParOf" srcId="{40045AAC-D9D2-4CB0-B4D5-CF915D08CF8E}" destId="{74D39DA9-D395-4460-ACE5-34EF485323EC}" srcOrd="2" destOrd="0" presId="urn:microsoft.com/office/officeart/2005/8/layout/vList5"/>
    <dgm:cxn modelId="{C0B49FEB-40A9-4D92-B69F-8BFFAF9E8CF5}" type="presParOf" srcId="{74D39DA9-D395-4460-ACE5-34EF485323EC}" destId="{011586E3-85F2-43B4-BBAF-49184AD813E6}" srcOrd="0" destOrd="0" presId="urn:microsoft.com/office/officeart/2005/8/layout/vList5"/>
    <dgm:cxn modelId="{9BBC452C-91A3-409B-BA3F-49E3AAB9B324}" type="presParOf" srcId="{74D39DA9-D395-4460-ACE5-34EF485323EC}" destId="{57E32FFB-AC8B-4FE9-98E8-A9797944AA62}" srcOrd="1" destOrd="0" presId="urn:microsoft.com/office/officeart/2005/8/layout/vList5"/>
    <dgm:cxn modelId="{D65DC81F-D58F-4CDC-82EA-DF2A5894A659}" type="presParOf" srcId="{40045AAC-D9D2-4CB0-B4D5-CF915D08CF8E}" destId="{826C0F9B-907E-4D49-A0C5-14C255631FB8}" srcOrd="3" destOrd="0" presId="urn:microsoft.com/office/officeart/2005/8/layout/vList5"/>
    <dgm:cxn modelId="{B64690E8-E9C9-4BF8-9195-DCD72953DA36}" type="presParOf" srcId="{40045AAC-D9D2-4CB0-B4D5-CF915D08CF8E}" destId="{696EAB63-DF46-4EEF-B717-BE8BF6F0778D}" srcOrd="4" destOrd="0" presId="urn:microsoft.com/office/officeart/2005/8/layout/vList5"/>
    <dgm:cxn modelId="{1A2B193A-1DD6-4FF5-91D9-A7D2D010C14A}" type="presParOf" srcId="{696EAB63-DF46-4EEF-B717-BE8BF6F0778D}" destId="{1A064B06-78CC-42FC-A72A-09203712DE51}" srcOrd="0" destOrd="0" presId="urn:microsoft.com/office/officeart/2005/8/layout/vList5"/>
    <dgm:cxn modelId="{57CAAC6C-F2E7-4D7D-ABAE-28D14ABE9B6A}" type="presParOf" srcId="{696EAB63-DF46-4EEF-B717-BE8BF6F0778D}" destId="{84710D03-EE4E-4774-A55B-E740B357BE34}" srcOrd="1" destOrd="0" presId="urn:microsoft.com/office/officeart/2005/8/layout/vList5"/>
    <dgm:cxn modelId="{03B8A7E7-C0FC-4C8F-8B8E-3F671CEB3FD7}" type="presParOf" srcId="{40045AAC-D9D2-4CB0-B4D5-CF915D08CF8E}" destId="{D4106422-0F52-4B6E-9088-D724D81BDFCD}" srcOrd="5" destOrd="0" presId="urn:microsoft.com/office/officeart/2005/8/layout/vList5"/>
    <dgm:cxn modelId="{0AC0D075-FC9F-4F93-8F91-5F21908E5007}" type="presParOf" srcId="{40045AAC-D9D2-4CB0-B4D5-CF915D08CF8E}" destId="{4333DC78-E817-4244-90B2-190975066C71}" srcOrd="6" destOrd="0" presId="urn:microsoft.com/office/officeart/2005/8/layout/vList5"/>
    <dgm:cxn modelId="{C2307CDF-7D31-458C-BF02-B758B663B627}" type="presParOf" srcId="{4333DC78-E817-4244-90B2-190975066C71}" destId="{60328476-8F22-4853-8AB4-FDB4D457E7DB}" srcOrd="0" destOrd="0" presId="urn:microsoft.com/office/officeart/2005/8/layout/vList5"/>
    <dgm:cxn modelId="{A626ABBA-1581-48C5-9BFA-D2279185B0F5}" type="presParOf" srcId="{4333DC78-E817-4244-90B2-190975066C71}" destId="{41B65678-6E82-4C7D-A662-18C6117F608E}" srcOrd="1" destOrd="0" presId="urn:microsoft.com/office/officeart/2005/8/layout/vList5"/>
    <dgm:cxn modelId="{C73B50FE-125D-405D-9804-3DBF579CE74C}" type="presParOf" srcId="{40045AAC-D9D2-4CB0-B4D5-CF915D08CF8E}" destId="{CB2D3518-F87B-4F34-BD52-AE2DB4705A75}" srcOrd="7" destOrd="0" presId="urn:microsoft.com/office/officeart/2005/8/layout/vList5"/>
    <dgm:cxn modelId="{3816C6CA-2E95-42FD-8D1A-83EAAFDD5762}" type="presParOf" srcId="{40045AAC-D9D2-4CB0-B4D5-CF915D08CF8E}" destId="{8502000C-C4DA-4488-A2A6-9CFEDAD5C0CE}" srcOrd="8" destOrd="0" presId="urn:microsoft.com/office/officeart/2005/8/layout/vList5"/>
    <dgm:cxn modelId="{8A6B5104-C3E4-4C57-B191-FF0D431D00B4}" type="presParOf" srcId="{8502000C-C4DA-4488-A2A6-9CFEDAD5C0CE}" destId="{FB2A5553-29F0-432C-A99C-844D6B9455E9}" srcOrd="0" destOrd="0" presId="urn:microsoft.com/office/officeart/2005/8/layout/vList5"/>
    <dgm:cxn modelId="{A7A914EC-00A0-4C5B-A28C-8261FBE8B3E1}" type="presParOf" srcId="{8502000C-C4DA-4488-A2A6-9CFEDAD5C0CE}" destId="{8A40C74A-28FE-4A08-B1E2-3099F5D9DF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8EE570-D127-4F3C-838C-3AC11B2259F1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/>
      <dgm:spPr/>
      <dgm:t>
        <a:bodyPr/>
        <a:lstStyle/>
        <a:p>
          <a:pPr rtl="1"/>
          <a:endParaRPr lang="fa-IR"/>
        </a:p>
      </dgm:t>
    </dgm:pt>
    <dgm:pt modelId="{EBAB5285-60AB-487C-AD1E-774DB147F537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افزایش قیمت حامل‌های انرژی</a:t>
          </a:r>
          <a:endParaRPr lang="en-US" b="0" dirty="0">
            <a:cs typeface="B Zar" pitchFamily="2" charset="-78"/>
          </a:endParaRPr>
        </a:p>
      </dgm:t>
    </dgm:pt>
    <dgm:pt modelId="{35E6B2FA-EFEC-47D2-8B3B-B0E2D1202449}" type="parTrans" cxnId="{25FDCB51-017B-4C2D-BA06-F7505BF1133E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C9ED6D6C-9F63-4159-B51F-9F383808A0A9}" type="sibTrans" cxnId="{25FDCB51-017B-4C2D-BA06-F7505BF1133E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F57F81A0-2D94-42CA-8A4A-A9A164AF6299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افزایش تورم</a:t>
          </a:r>
          <a:endParaRPr lang="en-US" b="0" dirty="0">
            <a:cs typeface="B Zar" pitchFamily="2" charset="-78"/>
          </a:endParaRPr>
        </a:p>
      </dgm:t>
    </dgm:pt>
    <dgm:pt modelId="{B486E08E-58AD-4386-BD31-2EBF71D21C0C}" type="parTrans" cxnId="{4D0B7D24-A197-4529-AE8B-83F20C5879F2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137FBF68-CC03-44AF-8018-9C41138F3C86}" type="sibTrans" cxnId="{4D0B7D24-A197-4529-AE8B-83F20C5879F2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080D1666-DC8B-40D5-A96E-FC92B1D6A79E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فشار برای افزایش قیمت پول</a:t>
          </a:r>
          <a:endParaRPr lang="en-US" b="0" dirty="0">
            <a:cs typeface="B Zar" pitchFamily="2" charset="-78"/>
          </a:endParaRPr>
        </a:p>
      </dgm:t>
    </dgm:pt>
    <dgm:pt modelId="{39837573-3071-4161-B81B-7A1627A50759}" type="parTrans" cxnId="{571118F6-5263-44D7-8A57-0A0863025D2C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9CFE24EF-03AE-42D2-AC10-A368F9270541}" type="sibTrans" cxnId="{571118F6-5263-44D7-8A57-0A0863025D2C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B09597E4-5388-4F3B-BD59-26D3404CF5B6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فشار برای افزایش قیمت ارز</a:t>
          </a:r>
          <a:endParaRPr lang="fa-IR" b="0" dirty="0">
            <a:cs typeface="B Zar" pitchFamily="2" charset="-78"/>
          </a:endParaRPr>
        </a:p>
      </dgm:t>
    </dgm:pt>
    <dgm:pt modelId="{35077C58-849C-4C64-BFCE-5E53FA56D710}" type="parTrans" cxnId="{0180EAD7-02DB-4DC6-B7C8-DF82874AEBCC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36520E8D-1735-45C2-A430-72F6A60608D6}" type="sibTrans" cxnId="{0180EAD7-02DB-4DC6-B7C8-DF82874AEBCC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5C66057B-2646-408D-8619-199A0DBD022C}" type="pres">
      <dgm:prSet presAssocID="{218EE570-D127-4F3C-838C-3AC11B2259F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03D0890-ECB4-4C4B-B2CA-330BC98D86A1}" type="pres">
      <dgm:prSet presAssocID="{218EE570-D127-4F3C-838C-3AC11B2259F1}" presName="arrow" presStyleLbl="bgShp" presStyleIdx="0" presStyleCnt="1"/>
      <dgm:spPr/>
      <dgm:t>
        <a:bodyPr/>
        <a:lstStyle/>
        <a:p>
          <a:endParaRPr lang="en-US"/>
        </a:p>
      </dgm:t>
    </dgm:pt>
    <dgm:pt modelId="{E7FE25BA-30EE-4606-8116-12822CC9B32C}" type="pres">
      <dgm:prSet presAssocID="{218EE570-D127-4F3C-838C-3AC11B2259F1}" presName="linearProcess" presStyleCnt="0"/>
      <dgm:spPr/>
      <dgm:t>
        <a:bodyPr/>
        <a:lstStyle/>
        <a:p>
          <a:endParaRPr lang="en-US"/>
        </a:p>
      </dgm:t>
    </dgm:pt>
    <dgm:pt modelId="{424F1A3B-5DC1-4FDF-AF85-DD4D278BC362}" type="pres">
      <dgm:prSet presAssocID="{EBAB5285-60AB-487C-AD1E-774DB147F53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330A3BD-1961-4956-8BD4-878F17142AC9}" type="pres">
      <dgm:prSet presAssocID="{C9ED6D6C-9F63-4159-B51F-9F383808A0A9}" presName="sibTrans" presStyleCnt="0"/>
      <dgm:spPr/>
      <dgm:t>
        <a:bodyPr/>
        <a:lstStyle/>
        <a:p>
          <a:endParaRPr lang="en-US"/>
        </a:p>
      </dgm:t>
    </dgm:pt>
    <dgm:pt modelId="{764E088F-6792-46B1-8FA9-B307B648EB2C}" type="pres">
      <dgm:prSet presAssocID="{F57F81A0-2D94-42CA-8A4A-A9A164AF629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DFEEB4D-48A1-4F7D-BAE8-036B6290405E}" type="pres">
      <dgm:prSet presAssocID="{137FBF68-CC03-44AF-8018-9C41138F3C86}" presName="sibTrans" presStyleCnt="0"/>
      <dgm:spPr/>
      <dgm:t>
        <a:bodyPr/>
        <a:lstStyle/>
        <a:p>
          <a:endParaRPr lang="en-US"/>
        </a:p>
      </dgm:t>
    </dgm:pt>
    <dgm:pt modelId="{7E884C41-708E-40C1-9DA0-D47C3B882586}" type="pres">
      <dgm:prSet presAssocID="{080D1666-DC8B-40D5-A96E-FC92B1D6A79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FAADBE-DE75-4B33-B1D1-F39274CF1A21}" type="pres">
      <dgm:prSet presAssocID="{9CFE24EF-03AE-42D2-AC10-A368F9270541}" presName="sibTrans" presStyleCnt="0"/>
      <dgm:spPr/>
      <dgm:t>
        <a:bodyPr/>
        <a:lstStyle/>
        <a:p>
          <a:endParaRPr lang="en-US"/>
        </a:p>
      </dgm:t>
    </dgm:pt>
    <dgm:pt modelId="{DF6BA13B-6586-409C-8F8E-627AF202BE2C}" type="pres">
      <dgm:prSet presAssocID="{B09597E4-5388-4F3B-BD59-26D3404CF5B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4C5EEAC-69F8-4A46-B4CA-E91460155E6F}" type="presOf" srcId="{218EE570-D127-4F3C-838C-3AC11B2259F1}" destId="{5C66057B-2646-408D-8619-199A0DBD022C}" srcOrd="0" destOrd="0" presId="urn:microsoft.com/office/officeart/2005/8/layout/hProcess9"/>
    <dgm:cxn modelId="{0180EAD7-02DB-4DC6-B7C8-DF82874AEBCC}" srcId="{218EE570-D127-4F3C-838C-3AC11B2259F1}" destId="{B09597E4-5388-4F3B-BD59-26D3404CF5B6}" srcOrd="3" destOrd="0" parTransId="{35077C58-849C-4C64-BFCE-5E53FA56D710}" sibTransId="{36520E8D-1735-45C2-A430-72F6A60608D6}"/>
    <dgm:cxn modelId="{244F4B7C-1FBA-4870-8E3D-FD30BCDD0E35}" type="presOf" srcId="{080D1666-DC8B-40D5-A96E-FC92B1D6A79E}" destId="{7E884C41-708E-40C1-9DA0-D47C3B882586}" srcOrd="0" destOrd="0" presId="urn:microsoft.com/office/officeart/2005/8/layout/hProcess9"/>
    <dgm:cxn modelId="{25FDCB51-017B-4C2D-BA06-F7505BF1133E}" srcId="{218EE570-D127-4F3C-838C-3AC11B2259F1}" destId="{EBAB5285-60AB-487C-AD1E-774DB147F537}" srcOrd="0" destOrd="0" parTransId="{35E6B2FA-EFEC-47D2-8B3B-B0E2D1202449}" sibTransId="{C9ED6D6C-9F63-4159-B51F-9F383808A0A9}"/>
    <dgm:cxn modelId="{D6F0E6AB-AC1C-4F4C-88C7-B94D5C814897}" type="presOf" srcId="{F57F81A0-2D94-42CA-8A4A-A9A164AF6299}" destId="{764E088F-6792-46B1-8FA9-B307B648EB2C}" srcOrd="0" destOrd="0" presId="urn:microsoft.com/office/officeart/2005/8/layout/hProcess9"/>
    <dgm:cxn modelId="{4D0B7D24-A197-4529-AE8B-83F20C5879F2}" srcId="{218EE570-D127-4F3C-838C-3AC11B2259F1}" destId="{F57F81A0-2D94-42CA-8A4A-A9A164AF6299}" srcOrd="1" destOrd="0" parTransId="{B486E08E-58AD-4386-BD31-2EBF71D21C0C}" sibTransId="{137FBF68-CC03-44AF-8018-9C41138F3C86}"/>
    <dgm:cxn modelId="{571118F6-5263-44D7-8A57-0A0863025D2C}" srcId="{218EE570-D127-4F3C-838C-3AC11B2259F1}" destId="{080D1666-DC8B-40D5-A96E-FC92B1D6A79E}" srcOrd="2" destOrd="0" parTransId="{39837573-3071-4161-B81B-7A1627A50759}" sibTransId="{9CFE24EF-03AE-42D2-AC10-A368F9270541}"/>
    <dgm:cxn modelId="{8F3F7757-AABA-4C49-82F4-73EFD9DC905E}" type="presOf" srcId="{EBAB5285-60AB-487C-AD1E-774DB147F537}" destId="{424F1A3B-5DC1-4FDF-AF85-DD4D278BC362}" srcOrd="0" destOrd="0" presId="urn:microsoft.com/office/officeart/2005/8/layout/hProcess9"/>
    <dgm:cxn modelId="{6E50F7A7-9868-414C-8D6A-506A2F5630E1}" type="presOf" srcId="{B09597E4-5388-4F3B-BD59-26D3404CF5B6}" destId="{DF6BA13B-6586-409C-8F8E-627AF202BE2C}" srcOrd="0" destOrd="0" presId="urn:microsoft.com/office/officeart/2005/8/layout/hProcess9"/>
    <dgm:cxn modelId="{986C6A73-6059-4A18-9F15-71FBFC2D83E1}" type="presParOf" srcId="{5C66057B-2646-408D-8619-199A0DBD022C}" destId="{D03D0890-ECB4-4C4B-B2CA-330BC98D86A1}" srcOrd="0" destOrd="0" presId="urn:microsoft.com/office/officeart/2005/8/layout/hProcess9"/>
    <dgm:cxn modelId="{5AC55E4F-A553-4524-84D8-001E68B776A9}" type="presParOf" srcId="{5C66057B-2646-408D-8619-199A0DBD022C}" destId="{E7FE25BA-30EE-4606-8116-12822CC9B32C}" srcOrd="1" destOrd="0" presId="urn:microsoft.com/office/officeart/2005/8/layout/hProcess9"/>
    <dgm:cxn modelId="{4B03FCA8-477F-4734-B5CF-27F1A1482DF1}" type="presParOf" srcId="{E7FE25BA-30EE-4606-8116-12822CC9B32C}" destId="{424F1A3B-5DC1-4FDF-AF85-DD4D278BC362}" srcOrd="0" destOrd="0" presId="urn:microsoft.com/office/officeart/2005/8/layout/hProcess9"/>
    <dgm:cxn modelId="{24FD5A88-560C-4476-98BF-5135C5E62E46}" type="presParOf" srcId="{E7FE25BA-30EE-4606-8116-12822CC9B32C}" destId="{7330A3BD-1961-4956-8BD4-878F17142AC9}" srcOrd="1" destOrd="0" presId="urn:microsoft.com/office/officeart/2005/8/layout/hProcess9"/>
    <dgm:cxn modelId="{9F3B1C40-E012-4F09-BA4F-3D509795F255}" type="presParOf" srcId="{E7FE25BA-30EE-4606-8116-12822CC9B32C}" destId="{764E088F-6792-46B1-8FA9-B307B648EB2C}" srcOrd="2" destOrd="0" presId="urn:microsoft.com/office/officeart/2005/8/layout/hProcess9"/>
    <dgm:cxn modelId="{AB53344C-A11A-4EF0-8FBE-8CD51CCA6B5D}" type="presParOf" srcId="{E7FE25BA-30EE-4606-8116-12822CC9B32C}" destId="{0DFEEB4D-48A1-4F7D-BAE8-036B6290405E}" srcOrd="3" destOrd="0" presId="urn:microsoft.com/office/officeart/2005/8/layout/hProcess9"/>
    <dgm:cxn modelId="{0EFDA5D8-68E7-424A-ACDA-A8EB42B578A8}" type="presParOf" srcId="{E7FE25BA-30EE-4606-8116-12822CC9B32C}" destId="{7E884C41-708E-40C1-9DA0-D47C3B882586}" srcOrd="4" destOrd="0" presId="urn:microsoft.com/office/officeart/2005/8/layout/hProcess9"/>
    <dgm:cxn modelId="{7AD2F186-2E3F-4D72-909A-BA118ED223E2}" type="presParOf" srcId="{E7FE25BA-30EE-4606-8116-12822CC9B32C}" destId="{71FAADBE-DE75-4B33-B1D1-F39274CF1A21}" srcOrd="5" destOrd="0" presId="urn:microsoft.com/office/officeart/2005/8/layout/hProcess9"/>
    <dgm:cxn modelId="{87A60E22-D202-4D65-8252-75AAE51C0698}" type="presParOf" srcId="{E7FE25BA-30EE-4606-8116-12822CC9B32C}" destId="{DF6BA13B-6586-409C-8F8E-627AF202BE2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1D2D5B-5947-44E9-B8DD-8559694184E7}" type="doc">
      <dgm:prSet loTypeId="urn:microsoft.com/office/officeart/2005/8/layout/equation1" loCatId="relationship" qsTypeId="urn:microsoft.com/office/officeart/2005/8/quickstyle/3d6" qsCatId="3D" csTypeId="urn:microsoft.com/office/officeart/2005/8/colors/colorful1" csCatId="colorful"/>
      <dgm:spPr/>
      <dgm:t>
        <a:bodyPr/>
        <a:lstStyle/>
        <a:p>
          <a:pPr rtl="1"/>
          <a:endParaRPr lang="fa-IR"/>
        </a:p>
      </dgm:t>
    </dgm:pt>
    <dgm:pt modelId="{788DF452-AB20-44BA-B240-BA8485AB5137}" type="pres">
      <dgm:prSet presAssocID="{171D2D5B-5947-44E9-B8DD-8559694184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FC03175-5096-4E73-A354-6393E9AD4795}" type="presOf" srcId="{171D2D5B-5947-44E9-B8DD-8559694184E7}" destId="{788DF452-AB20-44BA-B240-BA8485AB5137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A4F5C4B-704F-4F84-B47E-9E4D8F1E47E1}" type="doc">
      <dgm:prSet loTypeId="urn:microsoft.com/office/officeart/2005/8/layout/hList3" loCatId="list" qsTypeId="urn:microsoft.com/office/officeart/2005/8/quickstyle/3d2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97D92CC2-94F1-48D2-A315-677778CD377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رویکرد بررسی اثر طرح بر شركت‌ها:</a:t>
          </a:r>
          <a:endParaRPr lang="en-US" dirty="0">
            <a:cs typeface="B Zar" pitchFamily="2" charset="-78"/>
          </a:endParaRPr>
        </a:p>
      </dgm:t>
    </dgm:pt>
    <dgm:pt modelId="{0F88C1A1-5BE1-4661-8345-DB43DF5ABDF8}" type="parTrans" cxnId="{5E477139-1C4A-47B4-BD79-19C6EBDB15A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57B852B-01C7-4BC3-8E04-1B622385C3B9}" type="sibTrans" cxnId="{5E477139-1C4A-47B4-BD79-19C6EBDB15A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0B46E78-FBA9-485F-87D9-A0E7A86ACC3C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رویکردی بنیادین است و مطالعۀ فنی یا تکنیکال نیست.</a:t>
          </a:r>
          <a:endParaRPr lang="en-US" dirty="0">
            <a:cs typeface="B Zar" pitchFamily="2" charset="-78"/>
          </a:endParaRPr>
        </a:p>
      </dgm:t>
    </dgm:pt>
    <dgm:pt modelId="{8A29C368-4617-47B3-A0F6-89CB8DECD1D8}" type="parTrans" cxnId="{76E0C9F8-1D9B-400A-897F-5D05CA8CA54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34FA1D1-1890-4CB0-A279-024D94B4704F}" type="sibTrans" cxnId="{76E0C9F8-1D9B-400A-897F-5D05CA8CA54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9486B72-B0A5-4234-A663-FB4F6BF23FDC}" type="pres">
      <dgm:prSet presAssocID="{7A4F5C4B-704F-4F84-B47E-9E4D8F1E47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0CC1A2-87AD-4140-B520-58A48F6FE4A3}" type="pres">
      <dgm:prSet presAssocID="{97D92CC2-94F1-48D2-A315-677778CD3771}" presName="roof" presStyleLbl="dkBgShp" presStyleIdx="0" presStyleCnt="2"/>
      <dgm:spPr/>
      <dgm:t>
        <a:bodyPr/>
        <a:lstStyle/>
        <a:p>
          <a:endParaRPr lang="en-US"/>
        </a:p>
      </dgm:t>
    </dgm:pt>
    <dgm:pt modelId="{39DF791D-F25D-4DC6-9C99-0F30A44F905E}" type="pres">
      <dgm:prSet presAssocID="{97D92CC2-94F1-48D2-A315-677778CD3771}" presName="pillars" presStyleCnt="0"/>
      <dgm:spPr/>
      <dgm:t>
        <a:bodyPr/>
        <a:lstStyle/>
        <a:p>
          <a:endParaRPr lang="en-US"/>
        </a:p>
      </dgm:t>
    </dgm:pt>
    <dgm:pt modelId="{0312F7A7-53FA-4314-8865-55CE508F0ED6}" type="pres">
      <dgm:prSet presAssocID="{97D92CC2-94F1-48D2-A315-677778CD3771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3EB0D-DDF3-4B0B-B9C1-1DC4C47DE986}" type="pres">
      <dgm:prSet presAssocID="{97D92CC2-94F1-48D2-A315-677778CD3771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76E0C9F8-1D9B-400A-897F-5D05CA8CA546}" srcId="{97D92CC2-94F1-48D2-A315-677778CD3771}" destId="{20B46E78-FBA9-485F-87D9-A0E7A86ACC3C}" srcOrd="0" destOrd="0" parTransId="{8A29C368-4617-47B3-A0F6-89CB8DECD1D8}" sibTransId="{C34FA1D1-1890-4CB0-A279-024D94B4704F}"/>
    <dgm:cxn modelId="{A766A35B-4517-4F85-AA75-E8C3D9326385}" type="presOf" srcId="{20B46E78-FBA9-485F-87D9-A0E7A86ACC3C}" destId="{0312F7A7-53FA-4314-8865-55CE508F0ED6}" srcOrd="0" destOrd="0" presId="urn:microsoft.com/office/officeart/2005/8/layout/hList3"/>
    <dgm:cxn modelId="{5E477139-1C4A-47B4-BD79-19C6EBDB15A1}" srcId="{7A4F5C4B-704F-4F84-B47E-9E4D8F1E47E1}" destId="{97D92CC2-94F1-48D2-A315-677778CD3771}" srcOrd="0" destOrd="0" parTransId="{0F88C1A1-5BE1-4661-8345-DB43DF5ABDF8}" sibTransId="{C57B852B-01C7-4BC3-8E04-1B622385C3B9}"/>
    <dgm:cxn modelId="{08931E6A-2E88-4ABB-9573-1AA1ADFBE4AB}" type="presOf" srcId="{97D92CC2-94F1-48D2-A315-677778CD3771}" destId="{A00CC1A2-87AD-4140-B520-58A48F6FE4A3}" srcOrd="0" destOrd="0" presId="urn:microsoft.com/office/officeart/2005/8/layout/hList3"/>
    <dgm:cxn modelId="{9F1082FD-95FF-40C8-A6D9-9326F91F1898}" type="presOf" srcId="{7A4F5C4B-704F-4F84-B47E-9E4D8F1E47E1}" destId="{19486B72-B0A5-4234-A663-FB4F6BF23FDC}" srcOrd="0" destOrd="0" presId="urn:microsoft.com/office/officeart/2005/8/layout/hList3"/>
    <dgm:cxn modelId="{81340D66-0E75-4058-BA7F-865D98263DA7}" type="presParOf" srcId="{19486B72-B0A5-4234-A663-FB4F6BF23FDC}" destId="{A00CC1A2-87AD-4140-B520-58A48F6FE4A3}" srcOrd="0" destOrd="0" presId="urn:microsoft.com/office/officeart/2005/8/layout/hList3"/>
    <dgm:cxn modelId="{45177D7E-43CB-4CB9-B50F-57EC27E199EF}" type="presParOf" srcId="{19486B72-B0A5-4234-A663-FB4F6BF23FDC}" destId="{39DF791D-F25D-4DC6-9C99-0F30A44F905E}" srcOrd="1" destOrd="0" presId="urn:microsoft.com/office/officeart/2005/8/layout/hList3"/>
    <dgm:cxn modelId="{3E5D9E5A-C907-4F69-8073-900A832BFA4B}" type="presParOf" srcId="{39DF791D-F25D-4DC6-9C99-0F30A44F905E}" destId="{0312F7A7-53FA-4314-8865-55CE508F0ED6}" srcOrd="0" destOrd="0" presId="urn:microsoft.com/office/officeart/2005/8/layout/hList3"/>
    <dgm:cxn modelId="{F7A0E943-1A32-41DF-AFF6-3B501F14922D}" type="presParOf" srcId="{19486B72-B0A5-4234-A663-FB4F6BF23FDC}" destId="{83B3EB0D-DDF3-4B0B-B9C1-1DC4C47DE9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2078E3B-9E7A-48D2-A0A9-5EA8F5D1004B}" type="doc">
      <dgm:prSet loTypeId="urn:microsoft.com/office/officeart/2005/8/layout/equation2" loCatId="process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320880-5061-4189-9D28-AA1988710B53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اثر بر طرف هزينه </a:t>
          </a:r>
          <a:endParaRPr lang="fa-IR" dirty="0">
            <a:cs typeface="B Zar" pitchFamily="2" charset="-78"/>
          </a:endParaRPr>
        </a:p>
      </dgm:t>
    </dgm:pt>
    <dgm:pt modelId="{1DEC3C72-6BA4-4E36-9A45-7C2F968E89A3}" type="parTrans" cxnId="{3C620C5C-74DB-48EC-9962-33EF163D120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81541A5-E3D6-4CF1-973E-E3D2AA1CC287}" type="sibTrans" cxnId="{3C620C5C-74DB-48EC-9962-33EF163D120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2614202-94C1-40B4-ADF0-16C646D1F283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اثر بر طرف درآمد </a:t>
          </a:r>
          <a:endParaRPr lang="en-US" dirty="0">
            <a:cs typeface="B Zar" pitchFamily="2" charset="-78"/>
          </a:endParaRPr>
        </a:p>
      </dgm:t>
    </dgm:pt>
    <dgm:pt modelId="{5EB62976-13DF-4B67-92DA-34DF4C02DAFD}" type="parTrans" cxnId="{0A084C68-4586-4DE7-B3E4-5313BFA81C0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4F02C77-7238-4BFA-9510-AE9C35B00DFE}" type="sibTrans" cxnId="{0A084C68-4586-4DE7-B3E4-5313BFA81C0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38A50F6-ED22-4D40-9318-7D503DC2EC5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اثر بر سود</a:t>
          </a:r>
          <a:endParaRPr lang="en-US" dirty="0">
            <a:cs typeface="B Zar" pitchFamily="2" charset="-78"/>
          </a:endParaRPr>
        </a:p>
      </dgm:t>
    </dgm:pt>
    <dgm:pt modelId="{BBCD793B-D716-4808-BB90-3471EC7C65A5}" type="parTrans" cxnId="{0A872BFB-9C9A-4C36-9086-C0FF7B73389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E4A1667-FA0F-4D3E-A3A5-EF99F4B224BD}" type="sibTrans" cxnId="{0A872BFB-9C9A-4C36-9086-C0FF7B73389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B6CA217-9961-438B-9C9F-5F3D72CCC455}" type="pres">
      <dgm:prSet presAssocID="{F2078E3B-9E7A-48D2-A0A9-5EA8F5D100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35915-EE87-45D4-9AA3-7C7B8B7DB5D3}" type="pres">
      <dgm:prSet presAssocID="{F2078E3B-9E7A-48D2-A0A9-5EA8F5D1004B}" presName="vNodes" presStyleCnt="0"/>
      <dgm:spPr/>
      <dgm:t>
        <a:bodyPr/>
        <a:lstStyle/>
        <a:p>
          <a:endParaRPr lang="en-US"/>
        </a:p>
      </dgm:t>
    </dgm:pt>
    <dgm:pt modelId="{8CCFE8D9-42E5-4F1E-9A7F-AE2D126A39EC}" type="pres">
      <dgm:prSet presAssocID="{FB320880-5061-4189-9D28-AA1988710B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16093-D9B8-4ED4-B6B9-B26DDF9F56AD}" type="pres">
      <dgm:prSet presAssocID="{A81541A5-E3D6-4CF1-973E-E3D2AA1CC287}" presName="spacerT" presStyleCnt="0"/>
      <dgm:spPr/>
      <dgm:t>
        <a:bodyPr/>
        <a:lstStyle/>
        <a:p>
          <a:endParaRPr lang="en-US"/>
        </a:p>
      </dgm:t>
    </dgm:pt>
    <dgm:pt modelId="{9BEC320A-0C35-4C35-A17D-0070C079D9B8}" type="pres">
      <dgm:prSet presAssocID="{A81541A5-E3D6-4CF1-973E-E3D2AA1CC28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82E6E3D-F16E-4EA5-9532-07C6F2CF310F}" type="pres">
      <dgm:prSet presAssocID="{A81541A5-E3D6-4CF1-973E-E3D2AA1CC287}" presName="spacerB" presStyleCnt="0"/>
      <dgm:spPr/>
      <dgm:t>
        <a:bodyPr/>
        <a:lstStyle/>
        <a:p>
          <a:endParaRPr lang="en-US"/>
        </a:p>
      </dgm:t>
    </dgm:pt>
    <dgm:pt modelId="{88B65137-3922-40E6-8D1C-1F9818D900DA}" type="pres">
      <dgm:prSet presAssocID="{D2614202-94C1-40B4-ADF0-16C646D1F2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BA010-F66B-47F0-90F4-55F0511235A7}" type="pres">
      <dgm:prSet presAssocID="{F2078E3B-9E7A-48D2-A0A9-5EA8F5D1004B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BBF8595-F4C2-49A2-A3D1-EBACEA198A54}" type="pres">
      <dgm:prSet presAssocID="{F2078E3B-9E7A-48D2-A0A9-5EA8F5D1004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F7AC4B5-4033-429F-A5DF-7E2FBF19DB17}" type="pres">
      <dgm:prSet presAssocID="{F2078E3B-9E7A-48D2-A0A9-5EA8F5D1004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72BFB-9C9A-4C36-9086-C0FF7B733890}" srcId="{F2078E3B-9E7A-48D2-A0A9-5EA8F5D1004B}" destId="{A38A50F6-ED22-4D40-9318-7D503DC2EC55}" srcOrd="2" destOrd="0" parTransId="{BBCD793B-D716-4808-BB90-3471EC7C65A5}" sibTransId="{8E4A1667-FA0F-4D3E-A3A5-EF99F4B224BD}"/>
    <dgm:cxn modelId="{10173761-01DD-461C-9362-91B841A16BFD}" type="presOf" srcId="{D2614202-94C1-40B4-ADF0-16C646D1F283}" destId="{88B65137-3922-40E6-8D1C-1F9818D900DA}" srcOrd="0" destOrd="0" presId="urn:microsoft.com/office/officeart/2005/8/layout/equation2"/>
    <dgm:cxn modelId="{AA341E09-D150-416B-B96D-4277B20452D4}" type="presOf" srcId="{D4F02C77-7238-4BFA-9510-AE9C35B00DFE}" destId="{9BBF8595-F4C2-49A2-A3D1-EBACEA198A54}" srcOrd="1" destOrd="0" presId="urn:microsoft.com/office/officeart/2005/8/layout/equation2"/>
    <dgm:cxn modelId="{0A084C68-4586-4DE7-B3E4-5313BFA81C00}" srcId="{F2078E3B-9E7A-48D2-A0A9-5EA8F5D1004B}" destId="{D2614202-94C1-40B4-ADF0-16C646D1F283}" srcOrd="1" destOrd="0" parTransId="{5EB62976-13DF-4B67-92DA-34DF4C02DAFD}" sibTransId="{D4F02C77-7238-4BFA-9510-AE9C35B00DFE}"/>
    <dgm:cxn modelId="{7C1E0BF3-449E-4681-8E21-DFFADC1566CB}" type="presOf" srcId="{F2078E3B-9E7A-48D2-A0A9-5EA8F5D1004B}" destId="{AB6CA217-9961-438B-9C9F-5F3D72CCC455}" srcOrd="0" destOrd="0" presId="urn:microsoft.com/office/officeart/2005/8/layout/equation2"/>
    <dgm:cxn modelId="{3C620C5C-74DB-48EC-9962-33EF163D1204}" srcId="{F2078E3B-9E7A-48D2-A0A9-5EA8F5D1004B}" destId="{FB320880-5061-4189-9D28-AA1988710B53}" srcOrd="0" destOrd="0" parTransId="{1DEC3C72-6BA4-4E36-9A45-7C2F968E89A3}" sibTransId="{A81541A5-E3D6-4CF1-973E-E3D2AA1CC287}"/>
    <dgm:cxn modelId="{D3352EA4-7F63-45B4-8796-E968758DB7DF}" type="presOf" srcId="{A38A50F6-ED22-4D40-9318-7D503DC2EC55}" destId="{8F7AC4B5-4033-429F-A5DF-7E2FBF19DB17}" srcOrd="0" destOrd="0" presId="urn:microsoft.com/office/officeart/2005/8/layout/equation2"/>
    <dgm:cxn modelId="{6B26B160-A068-4A32-B7ED-4918D25D51C1}" type="presOf" srcId="{A81541A5-E3D6-4CF1-973E-E3D2AA1CC287}" destId="{9BEC320A-0C35-4C35-A17D-0070C079D9B8}" srcOrd="0" destOrd="0" presId="urn:microsoft.com/office/officeart/2005/8/layout/equation2"/>
    <dgm:cxn modelId="{AC153F4E-8871-4B25-BEEB-6DE2CBFED22B}" type="presOf" srcId="{FB320880-5061-4189-9D28-AA1988710B53}" destId="{8CCFE8D9-42E5-4F1E-9A7F-AE2D126A39EC}" srcOrd="0" destOrd="0" presId="urn:microsoft.com/office/officeart/2005/8/layout/equation2"/>
    <dgm:cxn modelId="{7551FC8A-7036-41EB-A0B0-39E4839139D1}" type="presOf" srcId="{D4F02C77-7238-4BFA-9510-AE9C35B00DFE}" destId="{614BA010-F66B-47F0-90F4-55F0511235A7}" srcOrd="0" destOrd="0" presId="urn:microsoft.com/office/officeart/2005/8/layout/equation2"/>
    <dgm:cxn modelId="{C7B0F293-DAAA-4C3F-92A0-5F04AB85248D}" type="presParOf" srcId="{AB6CA217-9961-438B-9C9F-5F3D72CCC455}" destId="{80435915-EE87-45D4-9AA3-7C7B8B7DB5D3}" srcOrd="0" destOrd="0" presId="urn:microsoft.com/office/officeart/2005/8/layout/equation2"/>
    <dgm:cxn modelId="{BD9D0C60-E91F-4C75-BC37-D4C506B3FFBB}" type="presParOf" srcId="{80435915-EE87-45D4-9AA3-7C7B8B7DB5D3}" destId="{8CCFE8D9-42E5-4F1E-9A7F-AE2D126A39EC}" srcOrd="0" destOrd="0" presId="urn:microsoft.com/office/officeart/2005/8/layout/equation2"/>
    <dgm:cxn modelId="{DDE00112-96A9-49CD-AC9F-DC6122967A52}" type="presParOf" srcId="{80435915-EE87-45D4-9AA3-7C7B8B7DB5D3}" destId="{03416093-D9B8-4ED4-B6B9-B26DDF9F56AD}" srcOrd="1" destOrd="0" presId="urn:microsoft.com/office/officeart/2005/8/layout/equation2"/>
    <dgm:cxn modelId="{F484D5CD-A1F1-49BA-935F-4CFE6EC1B7BF}" type="presParOf" srcId="{80435915-EE87-45D4-9AA3-7C7B8B7DB5D3}" destId="{9BEC320A-0C35-4C35-A17D-0070C079D9B8}" srcOrd="2" destOrd="0" presId="urn:microsoft.com/office/officeart/2005/8/layout/equation2"/>
    <dgm:cxn modelId="{43D2284C-A7BE-4A57-B034-9DF26E2C7914}" type="presParOf" srcId="{80435915-EE87-45D4-9AA3-7C7B8B7DB5D3}" destId="{D82E6E3D-F16E-4EA5-9532-07C6F2CF310F}" srcOrd="3" destOrd="0" presId="urn:microsoft.com/office/officeart/2005/8/layout/equation2"/>
    <dgm:cxn modelId="{A4D8B5C3-9398-4965-9153-BA54BD8B120B}" type="presParOf" srcId="{80435915-EE87-45D4-9AA3-7C7B8B7DB5D3}" destId="{88B65137-3922-40E6-8D1C-1F9818D900DA}" srcOrd="4" destOrd="0" presId="urn:microsoft.com/office/officeart/2005/8/layout/equation2"/>
    <dgm:cxn modelId="{12B3B1C5-611A-40ED-9203-B7D4A2D7E201}" type="presParOf" srcId="{AB6CA217-9961-438B-9C9F-5F3D72CCC455}" destId="{614BA010-F66B-47F0-90F4-55F0511235A7}" srcOrd="1" destOrd="0" presId="urn:microsoft.com/office/officeart/2005/8/layout/equation2"/>
    <dgm:cxn modelId="{FD405A4C-F099-4789-8ACF-76F018C6FDF0}" type="presParOf" srcId="{614BA010-F66B-47F0-90F4-55F0511235A7}" destId="{9BBF8595-F4C2-49A2-A3D1-EBACEA198A54}" srcOrd="0" destOrd="0" presId="urn:microsoft.com/office/officeart/2005/8/layout/equation2"/>
    <dgm:cxn modelId="{57630A71-1F18-40FC-92FC-0A031922A983}" type="presParOf" srcId="{AB6CA217-9961-438B-9C9F-5F3D72CCC455}" destId="{8F7AC4B5-4033-429F-A5DF-7E2FBF19DB1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A9991B-D537-4496-82B4-6E1D6E5BE4F4}" type="doc">
      <dgm:prSet loTypeId="urn:microsoft.com/office/officeart/2005/8/layout/hList1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B060179-D863-4BE5-84AB-962A2FDAC80C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اثر طرح بر هزينه‌هاي شركت: </a:t>
          </a:r>
          <a:endParaRPr lang="fa-IR" dirty="0">
            <a:cs typeface="B Zar" pitchFamily="2" charset="-78"/>
          </a:endParaRPr>
        </a:p>
      </dgm:t>
    </dgm:pt>
    <dgm:pt modelId="{9D5485AF-AB76-4888-87C0-68A95D3865F7}" type="parTrans" cxnId="{C1C92EC0-FCB7-457B-B988-85C0543EC9C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332BF15-619B-451F-97A5-EEE88C310045}" type="sibTrans" cxnId="{C1C92EC0-FCB7-457B-B988-85C0543EC9C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5027ECB-2705-4960-A0B3-4AA1B53EE91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افزايش هزينه‌هاي مستقيم </a:t>
          </a:r>
          <a:endParaRPr lang="fa-IR" dirty="0">
            <a:cs typeface="B Zar" pitchFamily="2" charset="-78"/>
          </a:endParaRPr>
        </a:p>
      </dgm:t>
    </dgm:pt>
    <dgm:pt modelId="{EF02E1C8-01F1-470D-8F34-EA088226BEED}" type="parTrans" cxnId="{8D851CA9-D1AC-4C06-8400-D6079206400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0141446-1645-4FC4-BC3D-91817BAAA09B}" type="sibTrans" cxnId="{8D851CA9-D1AC-4C06-8400-D6079206400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DC84274-B000-4A91-A27A-988F85B89E0A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افزايش هزينه‌هاي غيرمستقيم </a:t>
          </a:r>
          <a:endParaRPr lang="fa-IR" dirty="0">
            <a:cs typeface="B Zar" pitchFamily="2" charset="-78"/>
          </a:endParaRPr>
        </a:p>
      </dgm:t>
    </dgm:pt>
    <dgm:pt modelId="{0EB4FB25-AFC6-41D3-8C2F-4D7E33878357}" type="parTrans" cxnId="{0E12C091-E7FB-4A80-B5D0-E91A33DA1CB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5CFCB30-20AB-4450-B052-3237C1A44F33}" type="sibTrans" cxnId="{0E12C091-E7FB-4A80-B5D0-E91A33DA1CB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5382517-7542-4B6D-9902-E7A188500CA3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هزينه‌هاي سرمايه‌درگردش 	</a:t>
          </a:r>
          <a:endParaRPr lang="en-US" dirty="0">
            <a:cs typeface="B Zar" pitchFamily="2" charset="-78"/>
          </a:endParaRPr>
        </a:p>
      </dgm:t>
    </dgm:pt>
    <dgm:pt modelId="{ADEC2153-7C76-47A4-968E-3C46B5BE3D07}" type="parTrans" cxnId="{7AFE9A24-126C-4669-ACE0-AE6F007A8DB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F6D83F9-8C46-43A9-A151-FC67A2B7C6F8}" type="sibTrans" cxnId="{7AFE9A24-126C-4669-ACE0-AE6F007A8DB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494C52A-BE64-4E6C-A0C8-0F27B2BBA39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هزينه‌هاي سرمايه‌اي تغيير تكنولوژي</a:t>
          </a:r>
          <a:endParaRPr lang="en-US" dirty="0">
            <a:cs typeface="B Zar" pitchFamily="2" charset="-78"/>
          </a:endParaRPr>
        </a:p>
      </dgm:t>
    </dgm:pt>
    <dgm:pt modelId="{C0D79551-6AB5-4B1B-BF96-CE77040588F3}" type="parTrans" cxnId="{533E18A7-3AE0-474B-AA60-6A310725C2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F6C5BB0-33D0-4DD5-BD28-44E8E4B5F7FA}" type="sibTrans" cxnId="{533E18A7-3AE0-474B-AA60-6A310725C2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3CF2D7E-1F93-4C92-A7C3-006E26BDCC53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(قيمت‌هاي جهاني مي‌بايد مدنظر باشد)  </a:t>
          </a:r>
          <a:endParaRPr lang="en-US" dirty="0" smtClean="0">
            <a:cs typeface="B Zar" pitchFamily="2" charset="-78"/>
          </a:endParaRPr>
        </a:p>
      </dgm:t>
    </dgm:pt>
    <dgm:pt modelId="{374535E4-B5AB-40FB-B0D7-95DC025675DE}" type="parTrans" cxnId="{ED2D4FA4-73B2-4222-825F-2DE0D0B47C63}">
      <dgm:prSet/>
      <dgm:spPr/>
      <dgm:t>
        <a:bodyPr/>
        <a:lstStyle/>
        <a:p>
          <a:endParaRPr lang="en-US"/>
        </a:p>
      </dgm:t>
    </dgm:pt>
    <dgm:pt modelId="{F0009DEF-083D-48AF-946B-7506EA9919E1}" type="sibTrans" cxnId="{ED2D4FA4-73B2-4222-825F-2DE0D0B47C63}">
      <dgm:prSet/>
      <dgm:spPr/>
      <dgm:t>
        <a:bodyPr/>
        <a:lstStyle/>
        <a:p>
          <a:endParaRPr lang="en-US"/>
        </a:p>
      </dgm:t>
    </dgm:pt>
    <dgm:pt modelId="{EC89AB40-BA90-4A4B-AF21-1317BF8BF456}" type="pres">
      <dgm:prSet presAssocID="{1BA9991B-D537-4496-82B4-6E1D6E5BE4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8E104-24BF-41F0-A0C9-16A58A46E5B7}" type="pres">
      <dgm:prSet presAssocID="{6B060179-D863-4BE5-84AB-962A2FDAC80C}" presName="composite" presStyleCnt="0"/>
      <dgm:spPr/>
    </dgm:pt>
    <dgm:pt modelId="{A5D8A4FE-D234-462A-AE88-58062DEF89D8}" type="pres">
      <dgm:prSet presAssocID="{6B060179-D863-4BE5-84AB-962A2FDAC80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2B723-9E6F-451A-B17D-90675EF87A5B}" type="pres">
      <dgm:prSet presAssocID="{6B060179-D863-4BE5-84AB-962A2FDAC80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58CEB7-8D28-4221-AC24-4E28E24BABDE}" type="presOf" srcId="{F494C52A-BE64-4E6C-A0C8-0F27B2BBA392}" destId="{7732B723-9E6F-451A-B17D-90675EF87A5B}" srcOrd="0" destOrd="3" presId="urn:microsoft.com/office/officeart/2005/8/layout/hList1"/>
    <dgm:cxn modelId="{533E18A7-3AE0-474B-AA60-6A310725C2B8}" srcId="{6B060179-D863-4BE5-84AB-962A2FDAC80C}" destId="{F494C52A-BE64-4E6C-A0C8-0F27B2BBA392}" srcOrd="3" destOrd="0" parTransId="{C0D79551-6AB5-4B1B-BF96-CE77040588F3}" sibTransId="{7F6C5BB0-33D0-4DD5-BD28-44E8E4B5F7FA}"/>
    <dgm:cxn modelId="{7AFE9A24-126C-4669-ACE0-AE6F007A8DBA}" srcId="{6B060179-D863-4BE5-84AB-962A2FDAC80C}" destId="{95382517-7542-4B6D-9902-E7A188500CA3}" srcOrd="2" destOrd="0" parTransId="{ADEC2153-7C76-47A4-968E-3C46B5BE3D07}" sibTransId="{7F6D83F9-8C46-43A9-A151-FC67A2B7C6F8}"/>
    <dgm:cxn modelId="{ED2D4FA4-73B2-4222-825F-2DE0D0B47C63}" srcId="{6B060179-D863-4BE5-84AB-962A2FDAC80C}" destId="{F3CF2D7E-1F93-4C92-A7C3-006E26BDCC53}" srcOrd="4" destOrd="0" parTransId="{374535E4-B5AB-40FB-B0D7-95DC025675DE}" sibTransId="{F0009DEF-083D-48AF-946B-7506EA9919E1}"/>
    <dgm:cxn modelId="{D46C278D-38DE-4C5D-A2F5-AD28CBCCED98}" type="presOf" srcId="{6B060179-D863-4BE5-84AB-962A2FDAC80C}" destId="{A5D8A4FE-D234-462A-AE88-58062DEF89D8}" srcOrd="0" destOrd="0" presId="urn:microsoft.com/office/officeart/2005/8/layout/hList1"/>
    <dgm:cxn modelId="{8D21BB3C-44E1-48D5-AFC1-A0C6B17F1644}" type="presOf" srcId="{F3CF2D7E-1F93-4C92-A7C3-006E26BDCC53}" destId="{7732B723-9E6F-451A-B17D-90675EF87A5B}" srcOrd="0" destOrd="4" presId="urn:microsoft.com/office/officeart/2005/8/layout/hList1"/>
    <dgm:cxn modelId="{8D851CA9-D1AC-4C06-8400-D60792064008}" srcId="{6B060179-D863-4BE5-84AB-962A2FDAC80C}" destId="{A5027ECB-2705-4960-A0B3-4AA1B53EE917}" srcOrd="0" destOrd="0" parTransId="{EF02E1C8-01F1-470D-8F34-EA088226BEED}" sibTransId="{20141446-1645-4FC4-BC3D-91817BAAA09B}"/>
    <dgm:cxn modelId="{C1C92EC0-FCB7-457B-B988-85C0543EC9CA}" srcId="{1BA9991B-D537-4496-82B4-6E1D6E5BE4F4}" destId="{6B060179-D863-4BE5-84AB-962A2FDAC80C}" srcOrd="0" destOrd="0" parTransId="{9D5485AF-AB76-4888-87C0-68A95D3865F7}" sibTransId="{8332BF15-619B-451F-97A5-EEE88C310045}"/>
    <dgm:cxn modelId="{9E468481-0E93-46A1-B7CD-B147DE62D494}" type="presOf" srcId="{4DC84274-B000-4A91-A27A-988F85B89E0A}" destId="{7732B723-9E6F-451A-B17D-90675EF87A5B}" srcOrd="0" destOrd="1" presId="urn:microsoft.com/office/officeart/2005/8/layout/hList1"/>
    <dgm:cxn modelId="{2A8FA3BE-0397-467F-AE97-7566CD2F2A8B}" type="presOf" srcId="{A5027ECB-2705-4960-A0B3-4AA1B53EE917}" destId="{7732B723-9E6F-451A-B17D-90675EF87A5B}" srcOrd="0" destOrd="0" presId="urn:microsoft.com/office/officeart/2005/8/layout/hList1"/>
    <dgm:cxn modelId="{15F3BC23-15E9-448E-A890-A578C3FCDEAB}" type="presOf" srcId="{1BA9991B-D537-4496-82B4-6E1D6E5BE4F4}" destId="{EC89AB40-BA90-4A4B-AF21-1317BF8BF456}" srcOrd="0" destOrd="0" presId="urn:microsoft.com/office/officeart/2005/8/layout/hList1"/>
    <dgm:cxn modelId="{0E12C091-E7FB-4A80-B5D0-E91A33DA1CB0}" srcId="{6B060179-D863-4BE5-84AB-962A2FDAC80C}" destId="{4DC84274-B000-4A91-A27A-988F85B89E0A}" srcOrd="1" destOrd="0" parTransId="{0EB4FB25-AFC6-41D3-8C2F-4D7E33878357}" sibTransId="{B5CFCB30-20AB-4450-B052-3237C1A44F33}"/>
    <dgm:cxn modelId="{95709C40-1F99-4366-8B57-E8DED349F079}" type="presOf" srcId="{95382517-7542-4B6D-9902-E7A188500CA3}" destId="{7732B723-9E6F-451A-B17D-90675EF87A5B}" srcOrd="0" destOrd="2" presId="urn:microsoft.com/office/officeart/2005/8/layout/hList1"/>
    <dgm:cxn modelId="{9AA8B5DA-0BC7-48D5-AECA-1AEC3181DC5F}" type="presParOf" srcId="{EC89AB40-BA90-4A4B-AF21-1317BF8BF456}" destId="{5628E104-24BF-41F0-A0C9-16A58A46E5B7}" srcOrd="0" destOrd="0" presId="urn:microsoft.com/office/officeart/2005/8/layout/hList1"/>
    <dgm:cxn modelId="{26FBAAF9-B355-411D-A684-FA0767721E70}" type="presParOf" srcId="{5628E104-24BF-41F0-A0C9-16A58A46E5B7}" destId="{A5D8A4FE-D234-462A-AE88-58062DEF89D8}" srcOrd="0" destOrd="0" presId="urn:microsoft.com/office/officeart/2005/8/layout/hList1"/>
    <dgm:cxn modelId="{1DEBCA79-535F-4575-9126-6CA92F3BFBF6}" type="presParOf" srcId="{5628E104-24BF-41F0-A0C9-16A58A46E5B7}" destId="{7732B723-9E6F-451A-B17D-90675EF87A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EF4A8-AFD9-4BB2-81E2-F7BA97F6AE1B}" type="doc">
      <dgm:prSet loTypeId="urn:microsoft.com/office/officeart/2005/8/layout/list1" loCatId="list" qsTypeId="urn:microsoft.com/office/officeart/2005/8/quickstyle/3d6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6BE59A-FF6F-4094-88AB-61B56F626A3A}">
      <dgm:prSet/>
      <dgm:spPr/>
      <dgm:t>
        <a:bodyPr/>
        <a:lstStyle/>
        <a:p>
          <a:pPr algn="ctr" rtl="1"/>
          <a:r>
            <a:rPr lang="fa-IR" dirty="0" smtClean="0">
              <a:cs typeface="B Zar" pitchFamily="2" charset="-78"/>
            </a:rPr>
            <a:t>آزادسازی قیمت‌ها </a:t>
          </a:r>
          <a:endParaRPr lang="en-US" dirty="0">
            <a:cs typeface="B Zar" pitchFamily="2" charset="-78"/>
          </a:endParaRPr>
        </a:p>
      </dgm:t>
    </dgm:pt>
    <dgm:pt modelId="{B209533D-21FD-4824-A37E-4E9E7D9FC7F7}" type="parTrans" cxnId="{C2B2320D-5FB4-4210-8333-D970534415E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A1513C3-9C15-4D41-8CEF-05F76DB1F100}" type="sibTrans" cxnId="{C2B2320D-5FB4-4210-8333-D970534415E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726CBCA-FE83-4A9C-8772-1EF4A8B92C0B}">
      <dgm:prSet/>
      <dgm:spPr/>
      <dgm:t>
        <a:bodyPr/>
        <a:lstStyle/>
        <a:p>
          <a:pPr algn="ctr" rtl="1"/>
          <a:r>
            <a:rPr lang="fa-IR" dirty="0" smtClean="0">
              <a:cs typeface="B Zar" pitchFamily="2" charset="-78"/>
            </a:rPr>
            <a:t>فرآیند تغییر قیمت‌ها و فازبندی زمانی</a:t>
          </a:r>
          <a:endParaRPr lang="en-US" dirty="0">
            <a:cs typeface="B Zar" pitchFamily="2" charset="-78"/>
          </a:endParaRPr>
        </a:p>
      </dgm:t>
    </dgm:pt>
    <dgm:pt modelId="{89FD6883-26FF-4023-A8AE-1AA5BDFA1816}" type="parTrans" cxnId="{6C0986D4-7A00-4A9E-B488-AE48C5292C8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0574188-E2A0-40EB-91A6-7C4AE0355C68}" type="sibTrans" cxnId="{6C0986D4-7A00-4A9E-B488-AE48C5292C8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20301A0-CC6A-4A35-87D7-D9CE3B8B7D7E}">
      <dgm:prSet/>
      <dgm:spPr/>
      <dgm:t>
        <a:bodyPr/>
        <a:lstStyle/>
        <a:p>
          <a:pPr algn="ctr" rtl="1"/>
          <a:r>
            <a:rPr lang="fa-IR" dirty="0" smtClean="0">
              <a:cs typeface="B Zar" pitchFamily="2" charset="-78"/>
            </a:rPr>
            <a:t>بازتوزیع درآمدها</a:t>
          </a:r>
          <a:endParaRPr lang="en-US" dirty="0">
            <a:cs typeface="B Zar" pitchFamily="2" charset="-78"/>
          </a:endParaRPr>
        </a:p>
      </dgm:t>
    </dgm:pt>
    <dgm:pt modelId="{121BA6CD-6A4F-4B75-B502-A78966FC005F}" type="parTrans" cxnId="{68ECEE2A-9D37-4429-BF89-77E46EA99D7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0DFDA94-3B76-4B42-AA73-0D76EFACD3F7}" type="sibTrans" cxnId="{68ECEE2A-9D37-4429-BF89-77E46EA99D7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7894A29-B380-4E7F-A6DB-3E5FF5292CD4}" type="pres">
      <dgm:prSet presAssocID="{6C2EF4A8-AFD9-4BB2-81E2-F7BA97F6AE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D22EDA-46F5-4BEC-B10A-4878CE7A30B3}" type="pres">
      <dgm:prSet presAssocID="{926BE59A-FF6F-4094-88AB-61B56F626A3A}" presName="parentLin" presStyleCnt="0"/>
      <dgm:spPr/>
    </dgm:pt>
    <dgm:pt modelId="{294A6715-AE91-4B0E-B614-FD418E07EB55}" type="pres">
      <dgm:prSet presAssocID="{926BE59A-FF6F-4094-88AB-61B56F626A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C7F65A8-D7AD-4DD9-A4FF-37BA58066D68}" type="pres">
      <dgm:prSet presAssocID="{926BE59A-FF6F-4094-88AB-61B56F626A3A}" presName="parentText" presStyleLbl="node1" presStyleIdx="0" presStyleCnt="3">
        <dgm:presLayoutVars>
          <dgm:chMax val="0"/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n-US"/>
        </a:p>
      </dgm:t>
    </dgm:pt>
    <dgm:pt modelId="{78D7C40A-95F4-4004-85F2-CC66B77EDC85}" type="pres">
      <dgm:prSet presAssocID="{926BE59A-FF6F-4094-88AB-61B56F626A3A}" presName="negativeSpace" presStyleCnt="0"/>
      <dgm:spPr/>
    </dgm:pt>
    <dgm:pt modelId="{73DCF161-6219-4832-A814-79C061528F43}" type="pres">
      <dgm:prSet presAssocID="{926BE59A-FF6F-4094-88AB-61B56F626A3A}" presName="childText" presStyleLbl="conFgAcc1" presStyleIdx="0" presStyleCnt="3">
        <dgm:presLayoutVars>
          <dgm:bulletEnabled val="1"/>
        </dgm:presLayoutVars>
      </dgm:prSet>
      <dgm:spPr/>
    </dgm:pt>
    <dgm:pt modelId="{4BF41A73-8BCB-4923-B8F5-4EE6119512FB}" type="pres">
      <dgm:prSet presAssocID="{5A1513C3-9C15-4D41-8CEF-05F76DB1F100}" presName="spaceBetweenRectangles" presStyleCnt="0"/>
      <dgm:spPr/>
    </dgm:pt>
    <dgm:pt modelId="{E7013719-365B-461E-8473-90FFABE96EAF}" type="pres">
      <dgm:prSet presAssocID="{B726CBCA-FE83-4A9C-8772-1EF4A8B92C0B}" presName="parentLin" presStyleCnt="0"/>
      <dgm:spPr/>
    </dgm:pt>
    <dgm:pt modelId="{CED2A1BC-9D53-447A-852F-90168B0B780D}" type="pres">
      <dgm:prSet presAssocID="{B726CBCA-FE83-4A9C-8772-1EF4A8B92C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1F2895-0DFE-4744-97E0-AA3768B73DD3}" type="pres">
      <dgm:prSet presAssocID="{B726CBCA-FE83-4A9C-8772-1EF4A8B92C0B}" presName="parentText" presStyleLbl="node1" presStyleIdx="1" presStyleCnt="3">
        <dgm:presLayoutVars>
          <dgm:chMax val="0"/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n-US"/>
        </a:p>
      </dgm:t>
    </dgm:pt>
    <dgm:pt modelId="{8DB7F68E-6C98-468B-9ED7-51229391FB00}" type="pres">
      <dgm:prSet presAssocID="{B726CBCA-FE83-4A9C-8772-1EF4A8B92C0B}" presName="negativeSpace" presStyleCnt="0"/>
      <dgm:spPr/>
    </dgm:pt>
    <dgm:pt modelId="{43379BD3-048D-4F96-B71D-0163A18E321E}" type="pres">
      <dgm:prSet presAssocID="{B726CBCA-FE83-4A9C-8772-1EF4A8B92C0B}" presName="childText" presStyleLbl="conFgAcc1" presStyleIdx="1" presStyleCnt="3">
        <dgm:presLayoutVars>
          <dgm:bulletEnabled val="1"/>
        </dgm:presLayoutVars>
      </dgm:prSet>
      <dgm:spPr/>
    </dgm:pt>
    <dgm:pt modelId="{EBA1008B-9731-434E-AC4E-B265F1B7B400}" type="pres">
      <dgm:prSet presAssocID="{E0574188-E2A0-40EB-91A6-7C4AE0355C68}" presName="spaceBetweenRectangles" presStyleCnt="0"/>
      <dgm:spPr/>
    </dgm:pt>
    <dgm:pt modelId="{B4F66B8B-DEB8-4455-8ACD-211C080D052A}" type="pres">
      <dgm:prSet presAssocID="{E20301A0-CC6A-4A35-87D7-D9CE3B8B7D7E}" presName="parentLin" presStyleCnt="0"/>
      <dgm:spPr/>
    </dgm:pt>
    <dgm:pt modelId="{D33C19AD-1B1B-42FA-9069-4BE6ABE78573}" type="pres">
      <dgm:prSet presAssocID="{E20301A0-CC6A-4A35-87D7-D9CE3B8B7D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9D0795B-4F8B-4138-B579-A8E32D157AD2}" type="pres">
      <dgm:prSet presAssocID="{E20301A0-CC6A-4A35-87D7-D9CE3B8B7D7E}" presName="parentText" presStyleLbl="node1" presStyleIdx="2" presStyleCnt="3">
        <dgm:presLayoutVars>
          <dgm:chMax val="0"/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n-US"/>
        </a:p>
      </dgm:t>
    </dgm:pt>
    <dgm:pt modelId="{37289984-67EA-46CF-8688-BDF5441BF0C7}" type="pres">
      <dgm:prSet presAssocID="{E20301A0-CC6A-4A35-87D7-D9CE3B8B7D7E}" presName="negativeSpace" presStyleCnt="0"/>
      <dgm:spPr/>
    </dgm:pt>
    <dgm:pt modelId="{6E2D7746-52C5-4AAB-8C5B-7AE99A849609}" type="pres">
      <dgm:prSet presAssocID="{E20301A0-CC6A-4A35-87D7-D9CE3B8B7D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0986D4-7A00-4A9E-B488-AE48C5292C82}" srcId="{6C2EF4A8-AFD9-4BB2-81E2-F7BA97F6AE1B}" destId="{B726CBCA-FE83-4A9C-8772-1EF4A8B92C0B}" srcOrd="1" destOrd="0" parTransId="{89FD6883-26FF-4023-A8AE-1AA5BDFA1816}" sibTransId="{E0574188-E2A0-40EB-91A6-7C4AE0355C68}"/>
    <dgm:cxn modelId="{54EE0DF7-B1A9-447A-97D6-77E9EC40E126}" type="presOf" srcId="{926BE59A-FF6F-4094-88AB-61B56F626A3A}" destId="{9C7F65A8-D7AD-4DD9-A4FF-37BA58066D68}" srcOrd="1" destOrd="0" presId="urn:microsoft.com/office/officeart/2005/8/layout/list1"/>
    <dgm:cxn modelId="{B09922ED-0A93-4DAC-A4F6-6EBBB7F0C31A}" type="presOf" srcId="{E20301A0-CC6A-4A35-87D7-D9CE3B8B7D7E}" destId="{D33C19AD-1B1B-42FA-9069-4BE6ABE78573}" srcOrd="0" destOrd="0" presId="urn:microsoft.com/office/officeart/2005/8/layout/list1"/>
    <dgm:cxn modelId="{68ECEE2A-9D37-4429-BF89-77E46EA99D78}" srcId="{6C2EF4A8-AFD9-4BB2-81E2-F7BA97F6AE1B}" destId="{E20301A0-CC6A-4A35-87D7-D9CE3B8B7D7E}" srcOrd="2" destOrd="0" parTransId="{121BA6CD-6A4F-4B75-B502-A78966FC005F}" sibTransId="{F0DFDA94-3B76-4B42-AA73-0D76EFACD3F7}"/>
    <dgm:cxn modelId="{4A31D1B8-A7F4-4427-9EF0-956680CC819B}" type="presOf" srcId="{6C2EF4A8-AFD9-4BB2-81E2-F7BA97F6AE1B}" destId="{B7894A29-B380-4E7F-A6DB-3E5FF5292CD4}" srcOrd="0" destOrd="0" presId="urn:microsoft.com/office/officeart/2005/8/layout/list1"/>
    <dgm:cxn modelId="{7D3EA8AC-0BEC-4F52-B2F8-8DFD013E28F2}" type="presOf" srcId="{B726CBCA-FE83-4A9C-8772-1EF4A8B92C0B}" destId="{F21F2895-0DFE-4744-97E0-AA3768B73DD3}" srcOrd="1" destOrd="0" presId="urn:microsoft.com/office/officeart/2005/8/layout/list1"/>
    <dgm:cxn modelId="{C2B2320D-5FB4-4210-8333-D970534415ED}" srcId="{6C2EF4A8-AFD9-4BB2-81E2-F7BA97F6AE1B}" destId="{926BE59A-FF6F-4094-88AB-61B56F626A3A}" srcOrd="0" destOrd="0" parTransId="{B209533D-21FD-4824-A37E-4E9E7D9FC7F7}" sibTransId="{5A1513C3-9C15-4D41-8CEF-05F76DB1F100}"/>
    <dgm:cxn modelId="{062099BD-1DFC-4F31-A05E-726DA8BB84B3}" type="presOf" srcId="{E20301A0-CC6A-4A35-87D7-D9CE3B8B7D7E}" destId="{A9D0795B-4F8B-4138-B579-A8E32D157AD2}" srcOrd="1" destOrd="0" presId="urn:microsoft.com/office/officeart/2005/8/layout/list1"/>
    <dgm:cxn modelId="{580D25F3-A05A-455D-BFDB-EB2F0F23FD6A}" type="presOf" srcId="{926BE59A-FF6F-4094-88AB-61B56F626A3A}" destId="{294A6715-AE91-4B0E-B614-FD418E07EB55}" srcOrd="0" destOrd="0" presId="urn:microsoft.com/office/officeart/2005/8/layout/list1"/>
    <dgm:cxn modelId="{508E444F-675F-4555-8650-166E8E220927}" type="presOf" srcId="{B726CBCA-FE83-4A9C-8772-1EF4A8B92C0B}" destId="{CED2A1BC-9D53-447A-852F-90168B0B780D}" srcOrd="0" destOrd="0" presId="urn:microsoft.com/office/officeart/2005/8/layout/list1"/>
    <dgm:cxn modelId="{C966AD3E-548F-4D90-8D2C-4E8FFF5D0CF3}" type="presParOf" srcId="{B7894A29-B380-4E7F-A6DB-3E5FF5292CD4}" destId="{21D22EDA-46F5-4BEC-B10A-4878CE7A30B3}" srcOrd="0" destOrd="0" presId="urn:microsoft.com/office/officeart/2005/8/layout/list1"/>
    <dgm:cxn modelId="{9776B830-47B0-4BE2-A536-92F3D97C4457}" type="presParOf" srcId="{21D22EDA-46F5-4BEC-B10A-4878CE7A30B3}" destId="{294A6715-AE91-4B0E-B614-FD418E07EB55}" srcOrd="0" destOrd="0" presId="urn:microsoft.com/office/officeart/2005/8/layout/list1"/>
    <dgm:cxn modelId="{4A56C23E-2075-4802-8653-C5D693B05FD8}" type="presParOf" srcId="{21D22EDA-46F5-4BEC-B10A-4878CE7A30B3}" destId="{9C7F65A8-D7AD-4DD9-A4FF-37BA58066D68}" srcOrd="1" destOrd="0" presId="urn:microsoft.com/office/officeart/2005/8/layout/list1"/>
    <dgm:cxn modelId="{E8730427-476F-47F0-8FB1-BACE2D822CFB}" type="presParOf" srcId="{B7894A29-B380-4E7F-A6DB-3E5FF5292CD4}" destId="{78D7C40A-95F4-4004-85F2-CC66B77EDC85}" srcOrd="1" destOrd="0" presId="urn:microsoft.com/office/officeart/2005/8/layout/list1"/>
    <dgm:cxn modelId="{C99BA6B8-492C-4051-B55A-D8B5555385C3}" type="presParOf" srcId="{B7894A29-B380-4E7F-A6DB-3E5FF5292CD4}" destId="{73DCF161-6219-4832-A814-79C061528F43}" srcOrd="2" destOrd="0" presId="urn:microsoft.com/office/officeart/2005/8/layout/list1"/>
    <dgm:cxn modelId="{38BCAA80-7B2B-4D07-A46D-98B350AC7725}" type="presParOf" srcId="{B7894A29-B380-4E7F-A6DB-3E5FF5292CD4}" destId="{4BF41A73-8BCB-4923-B8F5-4EE6119512FB}" srcOrd="3" destOrd="0" presId="urn:microsoft.com/office/officeart/2005/8/layout/list1"/>
    <dgm:cxn modelId="{B0E7BF8A-8F74-4943-A2F5-B22B3B474072}" type="presParOf" srcId="{B7894A29-B380-4E7F-A6DB-3E5FF5292CD4}" destId="{E7013719-365B-461E-8473-90FFABE96EAF}" srcOrd="4" destOrd="0" presId="urn:microsoft.com/office/officeart/2005/8/layout/list1"/>
    <dgm:cxn modelId="{69DBE222-9193-48AE-9B39-6F99EF13261F}" type="presParOf" srcId="{E7013719-365B-461E-8473-90FFABE96EAF}" destId="{CED2A1BC-9D53-447A-852F-90168B0B780D}" srcOrd="0" destOrd="0" presId="urn:microsoft.com/office/officeart/2005/8/layout/list1"/>
    <dgm:cxn modelId="{4646A95A-7CA2-4B01-AE2C-67192DE80DC5}" type="presParOf" srcId="{E7013719-365B-461E-8473-90FFABE96EAF}" destId="{F21F2895-0DFE-4744-97E0-AA3768B73DD3}" srcOrd="1" destOrd="0" presId="urn:microsoft.com/office/officeart/2005/8/layout/list1"/>
    <dgm:cxn modelId="{45662BD6-287A-4C1F-960D-BCD52471BDCD}" type="presParOf" srcId="{B7894A29-B380-4E7F-A6DB-3E5FF5292CD4}" destId="{8DB7F68E-6C98-468B-9ED7-51229391FB00}" srcOrd="5" destOrd="0" presId="urn:microsoft.com/office/officeart/2005/8/layout/list1"/>
    <dgm:cxn modelId="{6BF6D562-7502-4C37-9F8A-2BC67490A6B7}" type="presParOf" srcId="{B7894A29-B380-4E7F-A6DB-3E5FF5292CD4}" destId="{43379BD3-048D-4F96-B71D-0163A18E321E}" srcOrd="6" destOrd="0" presId="urn:microsoft.com/office/officeart/2005/8/layout/list1"/>
    <dgm:cxn modelId="{B0B1E996-6F10-4367-9785-BD308928072C}" type="presParOf" srcId="{B7894A29-B380-4E7F-A6DB-3E5FF5292CD4}" destId="{EBA1008B-9731-434E-AC4E-B265F1B7B400}" srcOrd="7" destOrd="0" presId="urn:microsoft.com/office/officeart/2005/8/layout/list1"/>
    <dgm:cxn modelId="{0BEEB30F-0E18-4D91-B628-F4B0837BE1C8}" type="presParOf" srcId="{B7894A29-B380-4E7F-A6DB-3E5FF5292CD4}" destId="{B4F66B8B-DEB8-4455-8ACD-211C080D052A}" srcOrd="8" destOrd="0" presId="urn:microsoft.com/office/officeart/2005/8/layout/list1"/>
    <dgm:cxn modelId="{65AAAD9B-E999-4F9E-82F1-D7526C051FF7}" type="presParOf" srcId="{B4F66B8B-DEB8-4455-8ACD-211C080D052A}" destId="{D33C19AD-1B1B-42FA-9069-4BE6ABE78573}" srcOrd="0" destOrd="0" presId="urn:microsoft.com/office/officeart/2005/8/layout/list1"/>
    <dgm:cxn modelId="{54405EB9-9A51-401D-BF24-2E401F1584C6}" type="presParOf" srcId="{B4F66B8B-DEB8-4455-8ACD-211C080D052A}" destId="{A9D0795B-4F8B-4138-B579-A8E32D157AD2}" srcOrd="1" destOrd="0" presId="urn:microsoft.com/office/officeart/2005/8/layout/list1"/>
    <dgm:cxn modelId="{22FA163F-595F-4D5D-AD33-EF807CCFF2B8}" type="presParOf" srcId="{B7894A29-B380-4E7F-A6DB-3E5FF5292CD4}" destId="{37289984-67EA-46CF-8688-BDF5441BF0C7}" srcOrd="9" destOrd="0" presId="urn:microsoft.com/office/officeart/2005/8/layout/list1"/>
    <dgm:cxn modelId="{FB23BF4C-D093-43C7-804B-6E35B5E49111}" type="presParOf" srcId="{B7894A29-B380-4E7F-A6DB-3E5FF5292CD4}" destId="{6E2D7746-52C5-4AAB-8C5B-7AE99A8496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1AF8F5-CC53-477E-9F13-23E3DD0B7577}" type="doc">
      <dgm:prSet loTypeId="urn:microsoft.com/office/officeart/2005/8/layout/equation1" loCatId="process" qsTypeId="urn:microsoft.com/office/officeart/2005/8/quickstyle/3d6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7CD8EE6-253D-4434-BCE4-0A330C30613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فولاد</a:t>
          </a:r>
          <a:endParaRPr lang="en-US" dirty="0">
            <a:cs typeface="B Zar" pitchFamily="2" charset="-78"/>
          </a:endParaRPr>
        </a:p>
      </dgm:t>
    </dgm:pt>
    <dgm:pt modelId="{9A15DCDA-3806-4AAF-BE20-1F3A78764035}" type="parTrans" cxnId="{107F6B86-E02C-48DC-945E-3CFD11B314F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727D977-57DB-4FC8-B7BB-5E929D982CB4}" type="sibTrans" cxnId="{107F6B86-E02C-48DC-945E-3CFD11B314F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768CA93-F68B-431D-9CB5-D067B0F9B96A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آلومینیوم</a:t>
          </a:r>
          <a:endParaRPr lang="en-US" dirty="0">
            <a:cs typeface="B Zar" pitchFamily="2" charset="-78"/>
          </a:endParaRPr>
        </a:p>
      </dgm:t>
    </dgm:pt>
    <dgm:pt modelId="{330B3891-B585-4E03-B2EA-3E9AAE9FFC1E}" type="parTrans" cxnId="{09DDD698-3D2E-40B3-9360-9E014E2133B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4CD19BA-AD90-43D9-926B-8EE7533C0274}" type="sibTrans" cxnId="{09DDD698-3D2E-40B3-9360-9E014E2133B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70F3617-5BDC-4F2A-ADA1-A1714E03EDD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سیمان آهن گچ</a:t>
          </a:r>
          <a:endParaRPr lang="en-US" dirty="0">
            <a:cs typeface="B Zar" pitchFamily="2" charset="-78"/>
          </a:endParaRPr>
        </a:p>
      </dgm:t>
    </dgm:pt>
    <dgm:pt modelId="{14AE6F3C-D338-4C07-BBC2-75A41A2F83ED}" type="parTrans" cxnId="{D15F43E4-DBA1-4546-940B-A68BB9809FA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0FC26B3-5581-4721-BFE1-89DA7A0FB946}" type="sibTrans" cxnId="{D15F43E4-DBA1-4546-940B-A68BB9809FA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F33C3D9-046B-4027-BCA6-BF994A4072AA}" type="pres">
      <dgm:prSet presAssocID="{B31AF8F5-CC53-477E-9F13-23E3DD0B7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A42FF6-DD6B-4807-95E7-418DD92C91C0}" type="pres">
      <dgm:prSet presAssocID="{57CD8EE6-253D-4434-BCE4-0A330C3061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09661-8B2F-44CE-922E-C4774EAC53BC}" type="pres">
      <dgm:prSet presAssocID="{7727D977-57DB-4FC8-B7BB-5E929D982CB4}" presName="spacerL" presStyleCnt="0"/>
      <dgm:spPr/>
      <dgm:t>
        <a:bodyPr/>
        <a:lstStyle/>
        <a:p>
          <a:endParaRPr lang="en-US"/>
        </a:p>
      </dgm:t>
    </dgm:pt>
    <dgm:pt modelId="{BEA4FD8C-3165-41AD-951C-D1233702AADA}" type="pres">
      <dgm:prSet presAssocID="{7727D977-57DB-4FC8-B7BB-5E929D982CB4}" presName="sibTrans" presStyleLbl="sibTrans2D1" presStyleIdx="0" presStyleCnt="2" custAng="13186505" custLinFactX="-460" custLinFactNeighborX="-100000"/>
      <dgm:spPr>
        <a:prstGeom prst="corner">
          <a:avLst/>
        </a:prstGeom>
      </dgm:spPr>
      <dgm:t>
        <a:bodyPr/>
        <a:lstStyle/>
        <a:p>
          <a:endParaRPr lang="en-US"/>
        </a:p>
      </dgm:t>
    </dgm:pt>
    <dgm:pt modelId="{8AA96CFB-76E0-4E90-A465-92C47F59736C}" type="pres">
      <dgm:prSet presAssocID="{7727D977-57DB-4FC8-B7BB-5E929D982CB4}" presName="spacerR" presStyleCnt="0"/>
      <dgm:spPr/>
      <dgm:t>
        <a:bodyPr/>
        <a:lstStyle/>
        <a:p>
          <a:endParaRPr lang="en-US"/>
        </a:p>
      </dgm:t>
    </dgm:pt>
    <dgm:pt modelId="{6B21C02C-F9CE-4D7F-854B-AD11E5896BB0}" type="pres">
      <dgm:prSet presAssocID="{C768CA93-F68B-431D-9CB5-D067B0F9B9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B7845-344D-44E4-BBC2-85933B59D294}" type="pres">
      <dgm:prSet presAssocID="{E4CD19BA-AD90-43D9-926B-8EE7533C0274}" presName="spacerL" presStyleCnt="0"/>
      <dgm:spPr/>
      <dgm:t>
        <a:bodyPr/>
        <a:lstStyle/>
        <a:p>
          <a:endParaRPr lang="en-US"/>
        </a:p>
      </dgm:t>
    </dgm:pt>
    <dgm:pt modelId="{A2ED5688-B022-4235-9CAA-4A5B11A6B1A3}" type="pres">
      <dgm:prSet presAssocID="{E4CD19BA-AD90-43D9-926B-8EE7533C0274}" presName="sibTrans" presStyleLbl="sibTrans2D1" presStyleIdx="1" presStyleCnt="2" custAng="13001999" custLinFactNeighborX="-85619"/>
      <dgm:spPr>
        <a:prstGeom prst="corner">
          <a:avLst/>
        </a:prstGeom>
      </dgm:spPr>
      <dgm:t>
        <a:bodyPr/>
        <a:lstStyle/>
        <a:p>
          <a:endParaRPr lang="en-US"/>
        </a:p>
      </dgm:t>
    </dgm:pt>
    <dgm:pt modelId="{262F3C7F-C804-4ED2-B142-6FF09D445C0E}" type="pres">
      <dgm:prSet presAssocID="{E4CD19BA-AD90-43D9-926B-8EE7533C0274}" presName="spacerR" presStyleCnt="0"/>
      <dgm:spPr/>
      <dgm:t>
        <a:bodyPr/>
        <a:lstStyle/>
        <a:p>
          <a:endParaRPr lang="en-US"/>
        </a:p>
      </dgm:t>
    </dgm:pt>
    <dgm:pt modelId="{A4FDAA75-AC92-49F2-85FE-B9E2A4C525C6}" type="pres">
      <dgm:prSet presAssocID="{470F3617-5BDC-4F2A-ADA1-A1714E03ED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9DD456-C6C2-43C8-ADDB-7FD774618132}" type="presOf" srcId="{C768CA93-F68B-431D-9CB5-D067B0F9B96A}" destId="{6B21C02C-F9CE-4D7F-854B-AD11E5896BB0}" srcOrd="0" destOrd="0" presId="urn:microsoft.com/office/officeart/2005/8/layout/equation1"/>
    <dgm:cxn modelId="{D15F43E4-DBA1-4546-940B-A68BB9809FAC}" srcId="{B31AF8F5-CC53-477E-9F13-23E3DD0B7577}" destId="{470F3617-5BDC-4F2A-ADA1-A1714E03EDD2}" srcOrd="2" destOrd="0" parTransId="{14AE6F3C-D338-4C07-BBC2-75A41A2F83ED}" sibTransId="{90FC26B3-5581-4721-BFE1-89DA7A0FB946}"/>
    <dgm:cxn modelId="{107F6B86-E02C-48DC-945E-3CFD11B314F8}" srcId="{B31AF8F5-CC53-477E-9F13-23E3DD0B7577}" destId="{57CD8EE6-253D-4434-BCE4-0A330C306131}" srcOrd="0" destOrd="0" parTransId="{9A15DCDA-3806-4AAF-BE20-1F3A78764035}" sibTransId="{7727D977-57DB-4FC8-B7BB-5E929D982CB4}"/>
    <dgm:cxn modelId="{12FBA566-5E4A-4DE4-86FC-0B9F2670729C}" type="presOf" srcId="{57CD8EE6-253D-4434-BCE4-0A330C306131}" destId="{F3A42FF6-DD6B-4807-95E7-418DD92C91C0}" srcOrd="0" destOrd="0" presId="urn:microsoft.com/office/officeart/2005/8/layout/equation1"/>
    <dgm:cxn modelId="{71678B1D-2085-4D2B-AE8F-910F2F9FDBF2}" type="presOf" srcId="{7727D977-57DB-4FC8-B7BB-5E929D982CB4}" destId="{BEA4FD8C-3165-41AD-951C-D1233702AADA}" srcOrd="0" destOrd="0" presId="urn:microsoft.com/office/officeart/2005/8/layout/equation1"/>
    <dgm:cxn modelId="{09DDD698-3D2E-40B3-9360-9E014E2133BC}" srcId="{B31AF8F5-CC53-477E-9F13-23E3DD0B7577}" destId="{C768CA93-F68B-431D-9CB5-D067B0F9B96A}" srcOrd="1" destOrd="0" parTransId="{330B3891-B585-4E03-B2EA-3E9AAE9FFC1E}" sibTransId="{E4CD19BA-AD90-43D9-926B-8EE7533C0274}"/>
    <dgm:cxn modelId="{B6F46C98-6E80-4DE6-812F-83350B797942}" type="presOf" srcId="{E4CD19BA-AD90-43D9-926B-8EE7533C0274}" destId="{A2ED5688-B022-4235-9CAA-4A5B11A6B1A3}" srcOrd="0" destOrd="0" presId="urn:microsoft.com/office/officeart/2005/8/layout/equation1"/>
    <dgm:cxn modelId="{3C5DC75D-8BA4-49A8-ABBA-E9A23FF481BF}" type="presOf" srcId="{470F3617-5BDC-4F2A-ADA1-A1714E03EDD2}" destId="{A4FDAA75-AC92-49F2-85FE-B9E2A4C525C6}" srcOrd="0" destOrd="0" presId="urn:microsoft.com/office/officeart/2005/8/layout/equation1"/>
    <dgm:cxn modelId="{35D46B27-C5D3-47DF-8A05-C940A996923E}" type="presOf" srcId="{B31AF8F5-CC53-477E-9F13-23E3DD0B7577}" destId="{7F33C3D9-046B-4027-BCA6-BF994A4072AA}" srcOrd="0" destOrd="0" presId="urn:microsoft.com/office/officeart/2005/8/layout/equation1"/>
    <dgm:cxn modelId="{0F78254D-BA42-4882-949B-B9D174426EF6}" type="presParOf" srcId="{7F33C3D9-046B-4027-BCA6-BF994A4072AA}" destId="{F3A42FF6-DD6B-4807-95E7-418DD92C91C0}" srcOrd="0" destOrd="0" presId="urn:microsoft.com/office/officeart/2005/8/layout/equation1"/>
    <dgm:cxn modelId="{BB89B729-0C1C-4460-9FBD-C00EED01C15F}" type="presParOf" srcId="{7F33C3D9-046B-4027-BCA6-BF994A4072AA}" destId="{4D809661-8B2F-44CE-922E-C4774EAC53BC}" srcOrd="1" destOrd="0" presId="urn:microsoft.com/office/officeart/2005/8/layout/equation1"/>
    <dgm:cxn modelId="{E42C6A9D-9603-43B9-9965-5947DC9BCA85}" type="presParOf" srcId="{7F33C3D9-046B-4027-BCA6-BF994A4072AA}" destId="{BEA4FD8C-3165-41AD-951C-D1233702AADA}" srcOrd="2" destOrd="0" presId="urn:microsoft.com/office/officeart/2005/8/layout/equation1"/>
    <dgm:cxn modelId="{1A7336E4-C5F2-4C9D-9E4E-4E17DE033822}" type="presParOf" srcId="{7F33C3D9-046B-4027-BCA6-BF994A4072AA}" destId="{8AA96CFB-76E0-4E90-A465-92C47F59736C}" srcOrd="3" destOrd="0" presId="urn:microsoft.com/office/officeart/2005/8/layout/equation1"/>
    <dgm:cxn modelId="{E4B6BFBD-09E1-49EA-A0E7-65B3B6BECC8E}" type="presParOf" srcId="{7F33C3D9-046B-4027-BCA6-BF994A4072AA}" destId="{6B21C02C-F9CE-4D7F-854B-AD11E5896BB0}" srcOrd="4" destOrd="0" presId="urn:microsoft.com/office/officeart/2005/8/layout/equation1"/>
    <dgm:cxn modelId="{A5447661-B8A3-4258-9D63-C807A25322E2}" type="presParOf" srcId="{7F33C3D9-046B-4027-BCA6-BF994A4072AA}" destId="{DB9B7845-344D-44E4-BBC2-85933B59D294}" srcOrd="5" destOrd="0" presId="urn:microsoft.com/office/officeart/2005/8/layout/equation1"/>
    <dgm:cxn modelId="{9BA6F0D2-9B51-4DB4-97A5-11768E3F3AD3}" type="presParOf" srcId="{7F33C3D9-046B-4027-BCA6-BF994A4072AA}" destId="{A2ED5688-B022-4235-9CAA-4A5B11A6B1A3}" srcOrd="6" destOrd="0" presId="urn:microsoft.com/office/officeart/2005/8/layout/equation1"/>
    <dgm:cxn modelId="{A6F4E927-9EF4-418C-A7AF-000609692198}" type="presParOf" srcId="{7F33C3D9-046B-4027-BCA6-BF994A4072AA}" destId="{262F3C7F-C804-4ED2-B142-6FF09D445C0E}" srcOrd="7" destOrd="0" presId="urn:microsoft.com/office/officeart/2005/8/layout/equation1"/>
    <dgm:cxn modelId="{971DE99F-2085-4E76-BEDE-9306C83FE2D7}" type="presParOf" srcId="{7F33C3D9-046B-4027-BCA6-BF994A4072AA}" destId="{A4FDAA75-AC92-49F2-85FE-B9E2A4C525C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ABEBAB-77AF-4044-9794-7DD2DD6648BE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06CDB-9E03-4738-81BA-8AC932F26DCE}">
      <dgm:prSet/>
      <dgm:spPr/>
      <dgm:t>
        <a:bodyPr/>
        <a:lstStyle/>
        <a:p>
          <a:pPr algn="ctr" rtl="1"/>
          <a:r>
            <a:rPr lang="fa-IR" dirty="0" smtClean="0">
              <a:cs typeface="B Zar" pitchFamily="2" charset="-78"/>
            </a:rPr>
            <a:t>كارخانه به كارخانه فرق مي‌كند و يكسان نيست. </a:t>
          </a:r>
          <a:endParaRPr lang="en-US" dirty="0">
            <a:cs typeface="B Zar" pitchFamily="2" charset="-78"/>
          </a:endParaRPr>
        </a:p>
      </dgm:t>
    </dgm:pt>
    <dgm:pt modelId="{AC9CA566-F723-4D36-A927-BB7D4775CE2B}" type="parTrans" cxnId="{846DDECF-B77B-4FDD-A880-8CF13544D46D}">
      <dgm:prSet/>
      <dgm:spPr/>
      <dgm:t>
        <a:bodyPr/>
        <a:lstStyle/>
        <a:p>
          <a:pPr algn="ctr"/>
          <a:endParaRPr lang="en-US">
            <a:cs typeface="B Zar" pitchFamily="2" charset="-78"/>
          </a:endParaRPr>
        </a:p>
      </dgm:t>
    </dgm:pt>
    <dgm:pt modelId="{D7FCFAD5-EB25-4248-A27B-43F991296F7B}" type="sibTrans" cxnId="{846DDECF-B77B-4FDD-A880-8CF13544D46D}">
      <dgm:prSet/>
      <dgm:spPr/>
      <dgm:t>
        <a:bodyPr/>
        <a:lstStyle/>
        <a:p>
          <a:pPr algn="ctr"/>
          <a:endParaRPr lang="en-US">
            <a:cs typeface="B Zar" pitchFamily="2" charset="-78"/>
          </a:endParaRPr>
        </a:p>
      </dgm:t>
    </dgm:pt>
    <dgm:pt modelId="{D7069610-563E-4A0B-914D-74A65746384C}">
      <dgm:prSet/>
      <dgm:spPr/>
      <dgm:t>
        <a:bodyPr/>
        <a:lstStyle/>
        <a:p>
          <a:pPr algn="ctr" rtl="1"/>
          <a:r>
            <a:rPr lang="fa-IR" dirty="0" smtClean="0">
              <a:cs typeface="B Zar" pitchFamily="2" charset="-78"/>
            </a:rPr>
            <a:t>به سطح تكنولوژي بستگي دارد. </a:t>
          </a:r>
          <a:endParaRPr lang="en-US" dirty="0">
            <a:cs typeface="B Zar" pitchFamily="2" charset="-78"/>
          </a:endParaRPr>
        </a:p>
      </dgm:t>
    </dgm:pt>
    <dgm:pt modelId="{5F19FF99-7D51-4149-B286-694CB266B030}" type="parTrans" cxnId="{59965C2F-3ABA-4C35-8798-5B39A41B838E}">
      <dgm:prSet/>
      <dgm:spPr/>
      <dgm:t>
        <a:bodyPr/>
        <a:lstStyle/>
        <a:p>
          <a:pPr algn="ctr"/>
          <a:endParaRPr lang="en-US">
            <a:cs typeface="B Zar" pitchFamily="2" charset="-78"/>
          </a:endParaRPr>
        </a:p>
      </dgm:t>
    </dgm:pt>
    <dgm:pt modelId="{66F36607-013A-4AC1-893B-B5BCB3C3EBC6}" type="sibTrans" cxnId="{59965C2F-3ABA-4C35-8798-5B39A41B838E}">
      <dgm:prSet/>
      <dgm:spPr/>
      <dgm:t>
        <a:bodyPr/>
        <a:lstStyle/>
        <a:p>
          <a:pPr algn="ctr"/>
          <a:endParaRPr lang="en-US">
            <a:cs typeface="B Zar" pitchFamily="2" charset="-78"/>
          </a:endParaRPr>
        </a:p>
      </dgm:t>
    </dgm:pt>
    <dgm:pt modelId="{1BC13CAB-2BD0-49B1-A285-9DCCDF9C0DAA}" type="pres">
      <dgm:prSet presAssocID="{62ABEBAB-77AF-4044-9794-7DD2DD6648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C26B76-68F0-46FC-9DBC-4D2D6C61B6E7}" type="pres">
      <dgm:prSet presAssocID="{E4B06CDB-9E03-4738-81BA-8AC932F26D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3252-6DF8-4E39-81E8-E60E6A828C80}" type="pres">
      <dgm:prSet presAssocID="{D7FCFAD5-EB25-4248-A27B-43F991296F7B}" presName="spacer" presStyleCnt="0"/>
      <dgm:spPr/>
    </dgm:pt>
    <dgm:pt modelId="{29A2E0DF-E6F8-4335-B595-F87FDF186707}" type="pres">
      <dgm:prSet presAssocID="{D7069610-563E-4A0B-914D-74A6574638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DDECF-B77B-4FDD-A880-8CF13544D46D}" srcId="{62ABEBAB-77AF-4044-9794-7DD2DD6648BE}" destId="{E4B06CDB-9E03-4738-81BA-8AC932F26DCE}" srcOrd="0" destOrd="0" parTransId="{AC9CA566-F723-4D36-A927-BB7D4775CE2B}" sibTransId="{D7FCFAD5-EB25-4248-A27B-43F991296F7B}"/>
    <dgm:cxn modelId="{C31FE316-0F3C-4502-B14F-F3D791442BA2}" type="presOf" srcId="{D7069610-563E-4A0B-914D-74A65746384C}" destId="{29A2E0DF-E6F8-4335-B595-F87FDF186707}" srcOrd="0" destOrd="0" presId="urn:microsoft.com/office/officeart/2005/8/layout/vList2"/>
    <dgm:cxn modelId="{D3939B5B-3410-41F4-BED5-2C9999B03018}" type="presOf" srcId="{E4B06CDB-9E03-4738-81BA-8AC932F26DCE}" destId="{84C26B76-68F0-46FC-9DBC-4D2D6C61B6E7}" srcOrd="0" destOrd="0" presId="urn:microsoft.com/office/officeart/2005/8/layout/vList2"/>
    <dgm:cxn modelId="{4AD48646-D16D-4A29-9E7E-590932798FA5}" type="presOf" srcId="{62ABEBAB-77AF-4044-9794-7DD2DD6648BE}" destId="{1BC13CAB-2BD0-49B1-A285-9DCCDF9C0DAA}" srcOrd="0" destOrd="0" presId="urn:microsoft.com/office/officeart/2005/8/layout/vList2"/>
    <dgm:cxn modelId="{59965C2F-3ABA-4C35-8798-5B39A41B838E}" srcId="{62ABEBAB-77AF-4044-9794-7DD2DD6648BE}" destId="{D7069610-563E-4A0B-914D-74A65746384C}" srcOrd="1" destOrd="0" parTransId="{5F19FF99-7D51-4149-B286-694CB266B030}" sibTransId="{66F36607-013A-4AC1-893B-B5BCB3C3EBC6}"/>
    <dgm:cxn modelId="{3E5A213E-8978-44C3-940C-7153BD742C47}" type="presParOf" srcId="{1BC13CAB-2BD0-49B1-A285-9DCCDF9C0DAA}" destId="{84C26B76-68F0-46FC-9DBC-4D2D6C61B6E7}" srcOrd="0" destOrd="0" presId="urn:microsoft.com/office/officeart/2005/8/layout/vList2"/>
    <dgm:cxn modelId="{D2CC825A-631F-4563-BFAE-D6BCB6848384}" type="presParOf" srcId="{1BC13CAB-2BD0-49B1-A285-9DCCDF9C0DAA}" destId="{328E3252-6DF8-4E39-81E8-E60E6A828C80}" srcOrd="1" destOrd="0" presId="urn:microsoft.com/office/officeart/2005/8/layout/vList2"/>
    <dgm:cxn modelId="{7EB0B173-B7BE-418A-88AF-E4F5D5385EE6}" type="presParOf" srcId="{1BC13CAB-2BD0-49B1-A285-9DCCDF9C0DAA}" destId="{29A2E0DF-E6F8-4335-B595-F87FDF1867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DD9B05E-950D-4E07-9961-149B0362FCFB}" type="doc">
      <dgm:prSet loTypeId="urn:microsoft.com/office/officeart/2005/8/layout/lProcess2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98C5D72-39B7-45F5-9E8D-65FDAC912E2A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افزايش هزينه‌هاي غيرمستقيم مانند:</a:t>
          </a:r>
          <a:endParaRPr lang="en-US" dirty="0">
            <a:cs typeface="B Zar" pitchFamily="2" charset="-78"/>
          </a:endParaRPr>
        </a:p>
      </dgm:t>
    </dgm:pt>
    <dgm:pt modelId="{8745FFFB-4AA6-4DD8-BCB9-E12B5A5F25BD}" type="parTrans" cxnId="{7301B8AB-222F-4BAF-8911-024444AB81B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D78687F-4A51-4071-A63C-EBD54C99A17F}" type="sibTrans" cxnId="{7301B8AB-222F-4BAF-8911-024444AB81B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EA41714-2885-49C3-855D-4A0A4B77901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دستمزدها </a:t>
          </a:r>
          <a:endParaRPr lang="en-US" dirty="0">
            <a:cs typeface="B Zar" pitchFamily="2" charset="-78"/>
          </a:endParaRPr>
        </a:p>
      </dgm:t>
    </dgm:pt>
    <dgm:pt modelId="{20E00419-5DF4-4722-ADA2-52E08D9ABB1A}" type="parTrans" cxnId="{9B311F4D-5F3A-4222-83E7-6523462B0EA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3863B3A-E28F-476F-81ED-5990A4171C45}" type="sibTrans" cxnId="{9B311F4D-5F3A-4222-83E7-6523462B0EA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C05B9E6-A8BD-4AB0-BFBA-B03B1677CE5A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حمل و نقل</a:t>
          </a:r>
          <a:endParaRPr lang="en-US" dirty="0">
            <a:cs typeface="B Zar" pitchFamily="2" charset="-78"/>
          </a:endParaRPr>
        </a:p>
      </dgm:t>
    </dgm:pt>
    <dgm:pt modelId="{8D3575AB-3B5A-4B87-BFDB-1281A76514EE}" type="parTrans" cxnId="{B64FB553-2890-4214-BAB3-F6DE1D73A12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EDBD815-1A76-4211-9BF5-D839BC7F300D}" type="sibTrans" cxnId="{B64FB553-2890-4214-BAB3-F6DE1D73A12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33397F0-A1B4-4D62-B2CD-08D259E49950}" type="pres">
      <dgm:prSet presAssocID="{7DD9B05E-950D-4E07-9961-149B0362FCF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72E021-C400-4178-9EBA-4158933A5646}" type="pres">
      <dgm:prSet presAssocID="{598C5D72-39B7-45F5-9E8D-65FDAC912E2A}" presName="compNode" presStyleCnt="0"/>
      <dgm:spPr/>
      <dgm:t>
        <a:bodyPr/>
        <a:lstStyle/>
        <a:p>
          <a:endParaRPr lang="en-US"/>
        </a:p>
      </dgm:t>
    </dgm:pt>
    <dgm:pt modelId="{88D256F2-5AE2-4228-BCD2-A08361150A96}" type="pres">
      <dgm:prSet presAssocID="{598C5D72-39B7-45F5-9E8D-65FDAC912E2A}" presName="aNode" presStyleLbl="bgShp" presStyleIdx="0" presStyleCnt="1"/>
      <dgm:spPr/>
      <dgm:t>
        <a:bodyPr/>
        <a:lstStyle/>
        <a:p>
          <a:endParaRPr lang="en-US"/>
        </a:p>
      </dgm:t>
    </dgm:pt>
    <dgm:pt modelId="{1B68A3CB-2053-43D4-851D-4FC25848477A}" type="pres">
      <dgm:prSet presAssocID="{598C5D72-39B7-45F5-9E8D-65FDAC912E2A}" presName="textNode" presStyleLbl="bgShp" presStyleIdx="0" presStyleCnt="1"/>
      <dgm:spPr/>
      <dgm:t>
        <a:bodyPr/>
        <a:lstStyle/>
        <a:p>
          <a:endParaRPr lang="en-US"/>
        </a:p>
      </dgm:t>
    </dgm:pt>
    <dgm:pt modelId="{B08A2803-BD17-418A-8FF9-13E80F94BE13}" type="pres">
      <dgm:prSet presAssocID="{598C5D72-39B7-45F5-9E8D-65FDAC912E2A}" presName="compChildNode" presStyleCnt="0"/>
      <dgm:spPr/>
      <dgm:t>
        <a:bodyPr/>
        <a:lstStyle/>
        <a:p>
          <a:endParaRPr lang="en-US"/>
        </a:p>
      </dgm:t>
    </dgm:pt>
    <dgm:pt modelId="{BF16C201-8ECF-49CB-9975-E3558C9A297A}" type="pres">
      <dgm:prSet presAssocID="{598C5D72-39B7-45F5-9E8D-65FDAC912E2A}" presName="theInnerList" presStyleCnt="0"/>
      <dgm:spPr/>
      <dgm:t>
        <a:bodyPr/>
        <a:lstStyle/>
        <a:p>
          <a:endParaRPr lang="en-US"/>
        </a:p>
      </dgm:t>
    </dgm:pt>
    <dgm:pt modelId="{C20EEE3E-A618-42A1-9312-72112115BCFE}" type="pres">
      <dgm:prSet presAssocID="{0EA41714-2885-49C3-855D-4A0A4B77901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C83E3-DF7D-4025-BA01-06ACB61CA870}" type="pres">
      <dgm:prSet presAssocID="{0EA41714-2885-49C3-855D-4A0A4B77901E}" presName="aSpace2" presStyleCnt="0"/>
      <dgm:spPr/>
      <dgm:t>
        <a:bodyPr/>
        <a:lstStyle/>
        <a:p>
          <a:endParaRPr lang="en-US"/>
        </a:p>
      </dgm:t>
    </dgm:pt>
    <dgm:pt modelId="{3BD2EAFF-49DC-40AE-91A4-9438075A93B2}" type="pres">
      <dgm:prSet presAssocID="{2C05B9E6-A8BD-4AB0-BFBA-B03B1677CE5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80D722-75E7-428D-945C-E68BD47975ED}" type="presOf" srcId="{598C5D72-39B7-45F5-9E8D-65FDAC912E2A}" destId="{88D256F2-5AE2-4228-BCD2-A08361150A96}" srcOrd="0" destOrd="0" presId="urn:microsoft.com/office/officeart/2005/8/layout/lProcess2"/>
    <dgm:cxn modelId="{314BB7D7-66B2-411D-ACCA-406F33B0C240}" type="presOf" srcId="{7DD9B05E-950D-4E07-9961-149B0362FCFB}" destId="{333397F0-A1B4-4D62-B2CD-08D259E49950}" srcOrd="0" destOrd="0" presId="urn:microsoft.com/office/officeart/2005/8/layout/lProcess2"/>
    <dgm:cxn modelId="{7C6F8A7A-32D4-4AE5-9BC9-DC5868E8A017}" type="presOf" srcId="{0EA41714-2885-49C3-855D-4A0A4B77901E}" destId="{C20EEE3E-A618-42A1-9312-72112115BCFE}" srcOrd="0" destOrd="0" presId="urn:microsoft.com/office/officeart/2005/8/layout/lProcess2"/>
    <dgm:cxn modelId="{563781A3-667F-4B28-80C6-901639A00249}" type="presOf" srcId="{2C05B9E6-A8BD-4AB0-BFBA-B03B1677CE5A}" destId="{3BD2EAFF-49DC-40AE-91A4-9438075A93B2}" srcOrd="0" destOrd="0" presId="urn:microsoft.com/office/officeart/2005/8/layout/lProcess2"/>
    <dgm:cxn modelId="{6AF5AB70-EA7B-40CE-890A-8E04AC4611E1}" type="presOf" srcId="{598C5D72-39B7-45F5-9E8D-65FDAC912E2A}" destId="{1B68A3CB-2053-43D4-851D-4FC25848477A}" srcOrd="1" destOrd="0" presId="urn:microsoft.com/office/officeart/2005/8/layout/lProcess2"/>
    <dgm:cxn modelId="{9B311F4D-5F3A-4222-83E7-6523462B0EA3}" srcId="{598C5D72-39B7-45F5-9E8D-65FDAC912E2A}" destId="{0EA41714-2885-49C3-855D-4A0A4B77901E}" srcOrd="0" destOrd="0" parTransId="{20E00419-5DF4-4722-ADA2-52E08D9ABB1A}" sibTransId="{43863B3A-E28F-476F-81ED-5990A4171C45}"/>
    <dgm:cxn modelId="{B64FB553-2890-4214-BAB3-F6DE1D73A121}" srcId="{598C5D72-39B7-45F5-9E8D-65FDAC912E2A}" destId="{2C05B9E6-A8BD-4AB0-BFBA-B03B1677CE5A}" srcOrd="1" destOrd="0" parTransId="{8D3575AB-3B5A-4B87-BFDB-1281A76514EE}" sibTransId="{AEDBD815-1A76-4211-9BF5-D839BC7F300D}"/>
    <dgm:cxn modelId="{7301B8AB-222F-4BAF-8911-024444AB81B1}" srcId="{7DD9B05E-950D-4E07-9961-149B0362FCFB}" destId="{598C5D72-39B7-45F5-9E8D-65FDAC912E2A}" srcOrd="0" destOrd="0" parTransId="{8745FFFB-4AA6-4DD8-BCB9-E12B5A5F25BD}" sibTransId="{3D78687F-4A51-4071-A63C-EBD54C99A17F}"/>
    <dgm:cxn modelId="{63B7428B-59DA-46A4-B02B-70D6FABB45AF}" type="presParOf" srcId="{333397F0-A1B4-4D62-B2CD-08D259E49950}" destId="{9072E021-C400-4178-9EBA-4158933A5646}" srcOrd="0" destOrd="0" presId="urn:microsoft.com/office/officeart/2005/8/layout/lProcess2"/>
    <dgm:cxn modelId="{1BCCB421-98EC-4EFF-AA37-AF6470AF8181}" type="presParOf" srcId="{9072E021-C400-4178-9EBA-4158933A5646}" destId="{88D256F2-5AE2-4228-BCD2-A08361150A96}" srcOrd="0" destOrd="0" presId="urn:microsoft.com/office/officeart/2005/8/layout/lProcess2"/>
    <dgm:cxn modelId="{42AA9431-196F-4143-9EA7-2920C55E6969}" type="presParOf" srcId="{9072E021-C400-4178-9EBA-4158933A5646}" destId="{1B68A3CB-2053-43D4-851D-4FC25848477A}" srcOrd="1" destOrd="0" presId="urn:microsoft.com/office/officeart/2005/8/layout/lProcess2"/>
    <dgm:cxn modelId="{2413AA77-A9D6-4BAE-9ADB-BD75E77BDEAA}" type="presParOf" srcId="{9072E021-C400-4178-9EBA-4158933A5646}" destId="{B08A2803-BD17-418A-8FF9-13E80F94BE13}" srcOrd="2" destOrd="0" presId="urn:microsoft.com/office/officeart/2005/8/layout/lProcess2"/>
    <dgm:cxn modelId="{FB633C70-8A62-4717-99CE-AA4AB7BAA33A}" type="presParOf" srcId="{B08A2803-BD17-418A-8FF9-13E80F94BE13}" destId="{BF16C201-8ECF-49CB-9975-E3558C9A297A}" srcOrd="0" destOrd="0" presId="urn:microsoft.com/office/officeart/2005/8/layout/lProcess2"/>
    <dgm:cxn modelId="{BB1A45A0-902C-4E2F-9236-A662992F97E3}" type="presParOf" srcId="{BF16C201-8ECF-49CB-9975-E3558C9A297A}" destId="{C20EEE3E-A618-42A1-9312-72112115BCFE}" srcOrd="0" destOrd="0" presId="urn:microsoft.com/office/officeart/2005/8/layout/lProcess2"/>
    <dgm:cxn modelId="{096D93AB-A4B5-4F97-AEA4-87221D7D8B94}" type="presParOf" srcId="{BF16C201-8ECF-49CB-9975-E3558C9A297A}" destId="{136C83E3-DF7D-4025-BA01-06ACB61CA870}" srcOrd="1" destOrd="0" presId="urn:microsoft.com/office/officeart/2005/8/layout/lProcess2"/>
    <dgm:cxn modelId="{C76D7BDF-3BF6-4829-AF3C-4C800048A83E}" type="presParOf" srcId="{BF16C201-8ECF-49CB-9975-E3558C9A297A}" destId="{3BD2EAFF-49DC-40AE-91A4-9438075A93B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EE67041-F14F-41E4-A119-3E3D7AB2FCB2}" type="doc">
      <dgm:prSet loTypeId="urn:microsoft.com/office/officeart/2005/8/layout/hList3" loCatId="list" qsTypeId="urn:microsoft.com/office/officeart/2005/8/quickstyle/simple5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29DDF6BF-578A-4764-8ECD-2A97DB11DD6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هزينه‌هاي سرمايه‌درگردش مورد نياز</a:t>
          </a:r>
          <a:endParaRPr lang="en-US" dirty="0">
            <a:cs typeface="B Zar" pitchFamily="2" charset="-78"/>
          </a:endParaRPr>
        </a:p>
      </dgm:t>
    </dgm:pt>
    <dgm:pt modelId="{C33F3E49-E8F8-400E-99CE-DEE127F5D681}" type="parTrans" cxnId="{415EE8B8-D77F-4792-8743-6D19F4683B8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1FD3952-83A7-4F40-8168-7F9680B1F051}" type="sibTrans" cxnId="{415EE8B8-D77F-4792-8743-6D19F4683B8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EDA3CA9-455F-44CF-90F0-64D0B732666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هزينه و ريسك تأمين مالي آن</a:t>
          </a:r>
          <a:endParaRPr lang="en-US" dirty="0">
            <a:cs typeface="B Zar" pitchFamily="2" charset="-78"/>
          </a:endParaRPr>
        </a:p>
      </dgm:t>
    </dgm:pt>
    <dgm:pt modelId="{BA25AD6B-8F4C-4FAF-8DDE-04A9FB995419}" type="parTrans" cxnId="{96EFCA2D-D840-4270-BF60-127E2A6D433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B9E4A49-0EA6-49E1-B47A-4A0A10CD0B53}" type="sibTrans" cxnId="{96EFCA2D-D840-4270-BF60-127E2A6D433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EF87886-AEE2-40CA-AFE2-939463A795D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تغيير ساختار سرمايه </a:t>
          </a:r>
          <a:endParaRPr lang="en-US" dirty="0">
            <a:cs typeface="B Zar" pitchFamily="2" charset="-78"/>
          </a:endParaRPr>
        </a:p>
      </dgm:t>
    </dgm:pt>
    <dgm:pt modelId="{48913503-7220-48F3-8A22-58FD7AF9FBCF}" type="parTrans" cxnId="{2E8612B0-3A03-45C5-980B-BF814C041D3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92A29CB-8032-4C03-A184-848161DFCF7E}" type="sibTrans" cxnId="{2E8612B0-3A03-45C5-980B-BF814C041D3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1FBCA7F-7F1D-4847-AC87-C875D8F860C0}" type="pres">
      <dgm:prSet presAssocID="{0EE67041-F14F-41E4-A119-3E3D7AB2FC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B9F09-0652-49D7-A502-E2397BB054D0}" type="pres">
      <dgm:prSet presAssocID="{29DDF6BF-578A-4764-8ECD-2A97DB11DD62}" presName="roof" presStyleLbl="dkBgShp" presStyleIdx="0" presStyleCnt="2"/>
      <dgm:spPr/>
      <dgm:t>
        <a:bodyPr/>
        <a:lstStyle/>
        <a:p>
          <a:endParaRPr lang="en-US"/>
        </a:p>
      </dgm:t>
    </dgm:pt>
    <dgm:pt modelId="{D0183709-5500-4FE8-A0E1-37D24B4BD4AD}" type="pres">
      <dgm:prSet presAssocID="{29DDF6BF-578A-4764-8ECD-2A97DB11DD62}" presName="pillars" presStyleCnt="0"/>
      <dgm:spPr/>
      <dgm:t>
        <a:bodyPr/>
        <a:lstStyle/>
        <a:p>
          <a:endParaRPr lang="en-US"/>
        </a:p>
      </dgm:t>
    </dgm:pt>
    <dgm:pt modelId="{34F92DD9-44CE-4A3C-A6E8-1008EE6C1FD0}" type="pres">
      <dgm:prSet presAssocID="{29DDF6BF-578A-4764-8ECD-2A97DB11DD62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742AB-5CC6-4024-A0FB-EA0F97D8687A}" type="pres">
      <dgm:prSet presAssocID="{AEF87886-AEE2-40CA-AFE2-939463A795D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03C15-ABA4-407B-AD36-802C406B01F9}" type="pres">
      <dgm:prSet presAssocID="{29DDF6BF-578A-4764-8ECD-2A97DB11DD62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B15DDB92-E3A0-4E69-BA11-E5B150985940}" type="presOf" srcId="{4EDA3CA9-455F-44CF-90F0-64D0B7326662}" destId="{34F92DD9-44CE-4A3C-A6E8-1008EE6C1FD0}" srcOrd="0" destOrd="0" presId="urn:microsoft.com/office/officeart/2005/8/layout/hList3"/>
    <dgm:cxn modelId="{415EE8B8-D77F-4792-8743-6D19F4683B8F}" srcId="{0EE67041-F14F-41E4-A119-3E3D7AB2FCB2}" destId="{29DDF6BF-578A-4764-8ECD-2A97DB11DD62}" srcOrd="0" destOrd="0" parTransId="{C33F3E49-E8F8-400E-99CE-DEE127F5D681}" sibTransId="{A1FD3952-83A7-4F40-8168-7F9680B1F051}"/>
    <dgm:cxn modelId="{2E8612B0-3A03-45C5-980B-BF814C041D3F}" srcId="{29DDF6BF-578A-4764-8ECD-2A97DB11DD62}" destId="{AEF87886-AEE2-40CA-AFE2-939463A795DE}" srcOrd="1" destOrd="0" parTransId="{48913503-7220-48F3-8A22-58FD7AF9FBCF}" sibTransId="{192A29CB-8032-4C03-A184-848161DFCF7E}"/>
    <dgm:cxn modelId="{AE3D50B7-5C34-434B-A0D4-88CA7D04E9DB}" type="presOf" srcId="{AEF87886-AEE2-40CA-AFE2-939463A795DE}" destId="{1A3742AB-5CC6-4024-A0FB-EA0F97D8687A}" srcOrd="0" destOrd="0" presId="urn:microsoft.com/office/officeart/2005/8/layout/hList3"/>
    <dgm:cxn modelId="{38BE6ED5-9CD3-4AF8-9E4F-E77EBCBB8340}" type="presOf" srcId="{29DDF6BF-578A-4764-8ECD-2A97DB11DD62}" destId="{471B9F09-0652-49D7-A502-E2397BB054D0}" srcOrd="0" destOrd="0" presId="urn:microsoft.com/office/officeart/2005/8/layout/hList3"/>
    <dgm:cxn modelId="{41E8C2C2-ECA2-45AA-ABA0-D641CD4AE132}" type="presOf" srcId="{0EE67041-F14F-41E4-A119-3E3D7AB2FCB2}" destId="{D1FBCA7F-7F1D-4847-AC87-C875D8F860C0}" srcOrd="0" destOrd="0" presId="urn:microsoft.com/office/officeart/2005/8/layout/hList3"/>
    <dgm:cxn modelId="{96EFCA2D-D840-4270-BF60-127E2A6D433F}" srcId="{29DDF6BF-578A-4764-8ECD-2A97DB11DD62}" destId="{4EDA3CA9-455F-44CF-90F0-64D0B7326662}" srcOrd="0" destOrd="0" parTransId="{BA25AD6B-8F4C-4FAF-8DDE-04A9FB995419}" sibTransId="{1B9E4A49-0EA6-49E1-B47A-4A0A10CD0B53}"/>
    <dgm:cxn modelId="{A2C2C677-1F8E-45C9-97C6-84CD7888009F}" type="presParOf" srcId="{D1FBCA7F-7F1D-4847-AC87-C875D8F860C0}" destId="{471B9F09-0652-49D7-A502-E2397BB054D0}" srcOrd="0" destOrd="0" presId="urn:microsoft.com/office/officeart/2005/8/layout/hList3"/>
    <dgm:cxn modelId="{57B3061F-36F8-4205-A356-20A5DA441E8F}" type="presParOf" srcId="{D1FBCA7F-7F1D-4847-AC87-C875D8F860C0}" destId="{D0183709-5500-4FE8-A0E1-37D24B4BD4AD}" srcOrd="1" destOrd="0" presId="urn:microsoft.com/office/officeart/2005/8/layout/hList3"/>
    <dgm:cxn modelId="{2AFC3356-1F33-4FA2-9B46-A8C5E127FC01}" type="presParOf" srcId="{D0183709-5500-4FE8-A0E1-37D24B4BD4AD}" destId="{34F92DD9-44CE-4A3C-A6E8-1008EE6C1FD0}" srcOrd="0" destOrd="0" presId="urn:microsoft.com/office/officeart/2005/8/layout/hList3"/>
    <dgm:cxn modelId="{DCE68D95-DBFF-4559-8D6E-6300906D128E}" type="presParOf" srcId="{D0183709-5500-4FE8-A0E1-37D24B4BD4AD}" destId="{1A3742AB-5CC6-4024-A0FB-EA0F97D8687A}" srcOrd="1" destOrd="0" presId="urn:microsoft.com/office/officeart/2005/8/layout/hList3"/>
    <dgm:cxn modelId="{DDE5167D-5270-4A98-9565-56CCD151CCF5}" type="presParOf" srcId="{D1FBCA7F-7F1D-4847-AC87-C875D8F860C0}" destId="{D1C03C15-ABA4-407B-AD36-802C406B01F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39217ED-6B53-4321-BA89-FD1BDFEDA777}" type="doc">
      <dgm:prSet loTypeId="urn:microsoft.com/office/officeart/2005/8/layout/chevron2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0F4C576-FDE6-4DEE-9E4F-5FB02A1E405D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هزينه‌هاي سرمايه‌اي</a:t>
          </a:r>
        </a:p>
        <a:p>
          <a:pPr rtl="1"/>
          <a:r>
            <a:rPr lang="fa-IR" dirty="0" smtClean="0">
              <a:cs typeface="B Titr" pitchFamily="2" charset="-78"/>
            </a:rPr>
            <a:t>    تغيير تكنولوژي	</a:t>
          </a:r>
          <a:endParaRPr lang="en-US" dirty="0">
            <a:cs typeface="B Titr" pitchFamily="2" charset="-78"/>
          </a:endParaRPr>
        </a:p>
      </dgm:t>
    </dgm:pt>
    <dgm:pt modelId="{23356A11-150D-4696-A4D8-6C9FC0C7BA93}" type="parTrans" cxnId="{63FF31CB-E563-42E2-8F40-3C4FD3F2403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EA2E838-0961-4B10-A1B2-B1C5A84C7CDF}" type="sibTrans" cxnId="{63FF31CB-E563-42E2-8F40-3C4FD3F2403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20FF758-B449-4184-9CB8-8DD1FB871F11}">
      <dgm:prSet custT="1"/>
      <dgm:spPr/>
      <dgm:t>
        <a:bodyPr/>
        <a:lstStyle/>
        <a:p>
          <a:pPr rtl="1"/>
          <a:r>
            <a:rPr lang="fa-IR" sz="3500" dirty="0" smtClean="0">
              <a:cs typeface="B Zar" pitchFamily="2" charset="-78"/>
            </a:rPr>
            <a:t>هزينه و ريسك تأمين مالي آن</a:t>
          </a:r>
          <a:endParaRPr lang="en-US" sz="3500" dirty="0">
            <a:cs typeface="B Zar" pitchFamily="2" charset="-78"/>
          </a:endParaRPr>
        </a:p>
      </dgm:t>
    </dgm:pt>
    <dgm:pt modelId="{49E32215-A037-496B-8EDB-CC15DCEC8946}" type="parTrans" cxnId="{1E8A2DA8-BE24-4C0F-A104-EA8D8D99AEA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B5F1B20-45B6-4942-AD2E-D8D1DBE5FCF2}" type="sibTrans" cxnId="{1E8A2DA8-BE24-4C0F-A104-EA8D8D99AEA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05C11B0-2170-4000-A2FA-930CDD3A9EAB}">
      <dgm:prSet custT="1"/>
      <dgm:spPr/>
      <dgm:t>
        <a:bodyPr/>
        <a:lstStyle/>
        <a:p>
          <a:pPr rtl="1"/>
          <a:r>
            <a:rPr lang="fa-IR" sz="3500" dirty="0" smtClean="0">
              <a:cs typeface="B Zar" pitchFamily="2" charset="-78"/>
            </a:rPr>
            <a:t>تغيير ساختار سرمايه </a:t>
          </a:r>
          <a:endParaRPr lang="en-US" sz="3500" dirty="0">
            <a:cs typeface="B Zar" pitchFamily="2" charset="-78"/>
          </a:endParaRPr>
        </a:p>
      </dgm:t>
    </dgm:pt>
    <dgm:pt modelId="{6C9AE3E4-94B2-429D-B20A-8BA49AD27A05}" type="parTrans" cxnId="{99247976-D8B9-4277-8DDB-223D6E2AB88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2CA2023-A41F-4945-B661-C25F40477724}" type="sibTrans" cxnId="{99247976-D8B9-4277-8DDB-223D6E2AB88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9EA2CE5-5733-4362-AF1A-F571B6802EA6}" type="pres">
      <dgm:prSet presAssocID="{A39217ED-6B53-4321-BA89-FD1BDFEDA7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DB27F-689F-48E1-ACD4-BDA5E7A7827C}" type="pres">
      <dgm:prSet presAssocID="{20F4C576-FDE6-4DEE-9E4F-5FB02A1E405D}" presName="composite" presStyleCnt="0"/>
      <dgm:spPr/>
    </dgm:pt>
    <dgm:pt modelId="{7B42F8B8-0049-4B9E-913D-F1BEFA3C798F}" type="pres">
      <dgm:prSet presAssocID="{20F4C576-FDE6-4DEE-9E4F-5FB02A1E40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0C99C-971B-4A2F-919B-CEB4EA8733E0}" type="pres">
      <dgm:prSet presAssocID="{20F4C576-FDE6-4DEE-9E4F-5FB02A1E405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F31CB-E563-42E2-8F40-3C4FD3F24035}" srcId="{A39217ED-6B53-4321-BA89-FD1BDFEDA777}" destId="{20F4C576-FDE6-4DEE-9E4F-5FB02A1E405D}" srcOrd="0" destOrd="0" parTransId="{23356A11-150D-4696-A4D8-6C9FC0C7BA93}" sibTransId="{0EA2E838-0961-4B10-A1B2-B1C5A84C7CDF}"/>
    <dgm:cxn modelId="{AE9B430F-44DE-4DB7-BBA4-DC9111D9BBCB}" type="presOf" srcId="{205C11B0-2170-4000-A2FA-930CDD3A9EAB}" destId="{A230C99C-971B-4A2F-919B-CEB4EA8733E0}" srcOrd="0" destOrd="1" presId="urn:microsoft.com/office/officeart/2005/8/layout/chevron2"/>
    <dgm:cxn modelId="{1E8A2DA8-BE24-4C0F-A104-EA8D8D99AEA0}" srcId="{20F4C576-FDE6-4DEE-9E4F-5FB02A1E405D}" destId="{F20FF758-B449-4184-9CB8-8DD1FB871F11}" srcOrd="0" destOrd="0" parTransId="{49E32215-A037-496B-8EDB-CC15DCEC8946}" sibTransId="{AB5F1B20-45B6-4942-AD2E-D8D1DBE5FCF2}"/>
    <dgm:cxn modelId="{DEBCEBC8-876A-4FD3-8D11-19F5F2C7F915}" type="presOf" srcId="{20F4C576-FDE6-4DEE-9E4F-5FB02A1E405D}" destId="{7B42F8B8-0049-4B9E-913D-F1BEFA3C798F}" srcOrd="0" destOrd="0" presId="urn:microsoft.com/office/officeart/2005/8/layout/chevron2"/>
    <dgm:cxn modelId="{99247976-D8B9-4277-8DDB-223D6E2AB88C}" srcId="{20F4C576-FDE6-4DEE-9E4F-5FB02A1E405D}" destId="{205C11B0-2170-4000-A2FA-930CDD3A9EAB}" srcOrd="1" destOrd="0" parTransId="{6C9AE3E4-94B2-429D-B20A-8BA49AD27A05}" sibTransId="{C2CA2023-A41F-4945-B661-C25F40477724}"/>
    <dgm:cxn modelId="{51FABB36-5965-401F-A163-3EFD3B6DC9A7}" type="presOf" srcId="{F20FF758-B449-4184-9CB8-8DD1FB871F11}" destId="{A230C99C-971B-4A2F-919B-CEB4EA8733E0}" srcOrd="0" destOrd="0" presId="urn:microsoft.com/office/officeart/2005/8/layout/chevron2"/>
    <dgm:cxn modelId="{78156A18-6CE4-440F-999C-F82B934FA579}" type="presOf" srcId="{A39217ED-6B53-4321-BA89-FD1BDFEDA777}" destId="{09EA2CE5-5733-4362-AF1A-F571B6802EA6}" srcOrd="0" destOrd="0" presId="urn:microsoft.com/office/officeart/2005/8/layout/chevron2"/>
    <dgm:cxn modelId="{522658C5-7307-40FB-B04C-EE4B3FDBE4D7}" type="presParOf" srcId="{09EA2CE5-5733-4362-AF1A-F571B6802EA6}" destId="{BD5DB27F-689F-48E1-ACD4-BDA5E7A7827C}" srcOrd="0" destOrd="0" presId="urn:microsoft.com/office/officeart/2005/8/layout/chevron2"/>
    <dgm:cxn modelId="{900F13E7-41FB-4426-AE78-D12F0DE65408}" type="presParOf" srcId="{BD5DB27F-689F-48E1-ACD4-BDA5E7A7827C}" destId="{7B42F8B8-0049-4B9E-913D-F1BEFA3C798F}" srcOrd="0" destOrd="0" presId="urn:microsoft.com/office/officeart/2005/8/layout/chevron2"/>
    <dgm:cxn modelId="{E9CDF7F2-72B3-4CAE-BEDE-26B87EDBC0ED}" type="presParOf" srcId="{BD5DB27F-689F-48E1-ACD4-BDA5E7A7827C}" destId="{A230C99C-971B-4A2F-919B-CEB4EA8733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3BEB584-1946-4463-A318-6AD8ACA0FBE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FEE96C-C147-4C25-B9F4-DC260CE530BD}">
      <dgm:prSet/>
      <dgm:spPr/>
      <dgm:t>
        <a:bodyPr/>
        <a:lstStyle/>
        <a:p>
          <a:pPr algn="ctr"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B Titr" pitchFamily="2" charset="-78"/>
            </a:rPr>
            <a:t>تغيير قیمت‌های فروش بستگي دارد به </a:t>
          </a:r>
          <a:endParaRPr lang="fa-IR" dirty="0">
            <a:latin typeface="Arial Unicode MS" pitchFamily="34" charset="-128"/>
            <a:ea typeface="Arial Unicode MS" pitchFamily="34" charset="-128"/>
            <a:cs typeface="B Titr" pitchFamily="2" charset="-78"/>
          </a:endParaRPr>
        </a:p>
      </dgm:t>
    </dgm:pt>
    <dgm:pt modelId="{74CA8D8C-2CF8-4A71-9017-99646E0E5EF7}" type="parTrans" cxnId="{BC4E4A59-9D5A-4E91-B658-627A5CA0191A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ECD33B9-D36D-403C-8005-3FB819577346}" type="sibTrans" cxnId="{BC4E4A59-9D5A-4E91-B658-627A5CA0191A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2FA3127-1891-48CB-9D3A-FA73D6C5BC7A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موقعيت رقابتی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13F0FA3-2852-4F0B-873C-540E561F7C10}" type="parTrans" cxnId="{7A18607E-1FE8-4A60-8AE4-4EF4CFE582F7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10602B0-5066-4491-85AA-6AEDC4F818B1}" type="sibTrans" cxnId="{7A18607E-1FE8-4A60-8AE4-4EF4CFE582F7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433FB5A-93AE-4C0A-A56E-2E13F37A95BD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به‌ويژه رقابت خارجی كه با پرداخت سوبسيد ارز در حال حاضر رقابت سخت‌تری است. 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7FFC2D4-B9A4-4EAC-85E7-2B6EFA6C7BFF}" type="parTrans" cxnId="{AC455AEE-37CC-4975-AD51-F7F8412F349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5F9DE12-0BB1-4696-B474-CE2E83D137E7}" type="sibTrans" cxnId="{AC455AEE-37CC-4975-AD51-F7F8412F349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7B04C7E-4151-45F3-A18D-2B44B274ACB1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قيمت ارز (مثال پتروشيمی و سيمان در صورت صادرات) 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BA2FAD5-5110-4CC2-8C15-87647ACB50CB}" type="parTrans" cxnId="{B8976FFB-83E1-4F9C-A242-7EAA3C080E29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A6CD242-2B7A-4DE9-8EB6-C600BB9D1FE7}" type="sibTrans" cxnId="{B8976FFB-83E1-4F9C-A242-7EAA3C080E29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6AC4D63-8D6B-4DE7-B26D-16B0F74CA602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قيمت‌گذاری كالاها توسط دولت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580F14F-FA70-4E72-9B9D-1263EAB435F9}" type="parTrans" cxnId="{79BE93C4-4D24-40B0-B9A6-EDDBC474BD7D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8AC610A-C64A-435D-860B-97387909A26F}" type="sibTrans" cxnId="{79BE93C4-4D24-40B0-B9A6-EDDBC474BD7D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232DDB3-E488-473E-9F58-94545A83DBE3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تعرفه‌ها 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34FDB0B-6CFB-4C00-94C9-623EAB64B72F}" type="parTrans" cxnId="{83380BD6-768E-4E36-AFE3-1586EE9F0E00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E8D68C4-341C-4711-A440-619FD9383F39}" type="sibTrans" cxnId="{83380BD6-768E-4E36-AFE3-1586EE9F0E00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DF27A00-3807-42C6-ABFC-5DDE8E15D1CA}">
      <dgm:prSet/>
      <dgm:spPr/>
      <dgm:t>
        <a:bodyPr/>
        <a:lstStyle/>
        <a:p>
          <a:pPr algn="ctr"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B Titr" pitchFamily="2" charset="-78"/>
            </a:rPr>
            <a:t>تغيير ميزان فروش تحت تأثير </a:t>
          </a:r>
          <a:endParaRPr lang="en-US" dirty="0">
            <a:latin typeface="Arial Unicode MS" pitchFamily="34" charset="-128"/>
            <a:ea typeface="Arial Unicode MS" pitchFamily="34" charset="-128"/>
            <a:cs typeface="B Titr" pitchFamily="2" charset="-78"/>
          </a:endParaRPr>
        </a:p>
      </dgm:t>
    </dgm:pt>
    <dgm:pt modelId="{DFFE8E28-95FD-4815-A32E-206536BAF04A}" type="parTrans" cxnId="{50D8A1E1-C454-4336-BD48-16EAE45A3B2A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C98DC29-5C4A-4E5A-8FA4-2BCC2FF7B488}" type="sibTrans" cxnId="{50D8A1E1-C454-4336-BD48-16EAE45A3B2A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7E035E1-8D5F-44B8-86BB-7970A3F58B22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كشش‌پذيری تقاضا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493A730-8542-4662-96A1-9384617A7B19}" type="parTrans" cxnId="{27AD7FB9-D090-4561-BED7-BEABC6F86714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EFFA1EB-1B3B-481D-8F07-B65B2AD47EF1}" type="sibTrans" cxnId="{27AD7FB9-D090-4561-BED7-BEABC6F86714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A92EF1A-9932-461C-98DB-97103A624831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قيمت‌هاي نسبی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113B5CF-A09A-47FC-86D9-DEADF1715C6B}" type="parTrans" cxnId="{66EE398D-2C2B-4406-80E2-AD0D5E07EEEF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9722BC0-33FC-4527-8260-482046BEDDFC}" type="sibTrans" cxnId="{66EE398D-2C2B-4406-80E2-AD0D5E07EEEF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4EB7EA6-2C73-4C35-9DD0-827B20396868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بازتوزيع درآمد 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5D61EA0-2EA2-42DC-9BA8-7D6C1A1E8D85}" type="parTrans" cxnId="{B5064543-A029-44E3-A8F4-7FB28346145A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CE784A8-16DE-4368-9D56-7F46859359FB}" type="sibTrans" cxnId="{B5064543-A029-44E3-A8F4-7FB28346145A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AF0780E-3925-4380-B55F-95D67AA4419D}">
      <dgm:prSet/>
      <dgm:spPr/>
      <dgm:t>
        <a:bodyPr/>
        <a:lstStyle/>
        <a:p>
          <a:pPr algn="ctr"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B Titr" pitchFamily="2" charset="-78"/>
            </a:rPr>
            <a:t>دريافت يارانة 30 درصدي</a:t>
          </a:r>
          <a:endParaRPr lang="en-US" dirty="0">
            <a:latin typeface="Arial Unicode MS" pitchFamily="34" charset="-128"/>
            <a:ea typeface="Arial Unicode MS" pitchFamily="34" charset="-128"/>
            <a:cs typeface="B Titr" pitchFamily="2" charset="-78"/>
          </a:endParaRPr>
        </a:p>
      </dgm:t>
    </dgm:pt>
    <dgm:pt modelId="{477A6799-A79F-45FA-BE74-D429892AFC34}" type="parTrans" cxnId="{EA373B03-EFB7-4B46-B86F-D76090740F02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064E986-ED61-4633-A42E-1F9F2A28DE2F}" type="sibTrans" cxnId="{EA373B03-EFB7-4B46-B86F-D76090740F02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90DCAF2-EB46-408C-9BB5-82BA2F8F0BDF}" type="pres">
      <dgm:prSet presAssocID="{23BEB584-1946-4463-A318-6AD8ACA0FB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4D7F96-BB8A-4BB4-9299-24F70E74D1DC}" type="pres">
      <dgm:prSet presAssocID="{9FFEE96C-C147-4C25-B9F4-DC260CE530BD}" presName="parentLin" presStyleCnt="0"/>
      <dgm:spPr/>
    </dgm:pt>
    <dgm:pt modelId="{B8B71D6C-0779-4BE4-9573-0921ACD14EF3}" type="pres">
      <dgm:prSet presAssocID="{9FFEE96C-C147-4C25-B9F4-DC260CE530B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32F5585-DE12-4D46-9ED9-0595823DA866}" type="pres">
      <dgm:prSet presAssocID="{9FFEE96C-C147-4C25-B9F4-DC260CE530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E6F97-8890-4E20-9322-DD256C80E088}" type="pres">
      <dgm:prSet presAssocID="{9FFEE96C-C147-4C25-B9F4-DC260CE530BD}" presName="negativeSpace" presStyleCnt="0"/>
      <dgm:spPr/>
    </dgm:pt>
    <dgm:pt modelId="{D32BAC80-1504-4855-9947-448C8ACDB206}" type="pres">
      <dgm:prSet presAssocID="{9FFEE96C-C147-4C25-B9F4-DC260CE530B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7330F-38D9-4FDD-A29D-C54A169A2A03}" type="pres">
      <dgm:prSet presAssocID="{BECD33B9-D36D-403C-8005-3FB819577346}" presName="spaceBetweenRectangles" presStyleCnt="0"/>
      <dgm:spPr/>
    </dgm:pt>
    <dgm:pt modelId="{71B52D6D-4B73-464A-BCE6-AC8A9CE9599B}" type="pres">
      <dgm:prSet presAssocID="{DDF27A00-3807-42C6-ABFC-5DDE8E15D1CA}" presName="parentLin" presStyleCnt="0"/>
      <dgm:spPr/>
    </dgm:pt>
    <dgm:pt modelId="{6969FFB3-F1D1-4EDF-94F2-9CB7EC51318E}" type="pres">
      <dgm:prSet presAssocID="{DDF27A00-3807-42C6-ABFC-5DDE8E15D1C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2F100D6-A3CE-4A1C-B7C9-B91764E90F05}" type="pres">
      <dgm:prSet presAssocID="{DDF27A00-3807-42C6-ABFC-5DDE8E15D1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86291-3295-4B8E-8A6F-1E54711F6930}" type="pres">
      <dgm:prSet presAssocID="{DDF27A00-3807-42C6-ABFC-5DDE8E15D1CA}" presName="negativeSpace" presStyleCnt="0"/>
      <dgm:spPr/>
    </dgm:pt>
    <dgm:pt modelId="{0C98039D-802C-42B8-9B6A-F87ABEA691CF}" type="pres">
      <dgm:prSet presAssocID="{DDF27A00-3807-42C6-ABFC-5DDE8E15D1C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684E3-2409-49E5-89B7-17BA646F0484}" type="pres">
      <dgm:prSet presAssocID="{1C98DC29-5C4A-4E5A-8FA4-2BCC2FF7B488}" presName="spaceBetweenRectangles" presStyleCnt="0"/>
      <dgm:spPr/>
    </dgm:pt>
    <dgm:pt modelId="{C6EC7FA3-B337-4528-821E-7F474D3E18F5}" type="pres">
      <dgm:prSet presAssocID="{FAF0780E-3925-4380-B55F-95D67AA4419D}" presName="parentLin" presStyleCnt="0"/>
      <dgm:spPr/>
    </dgm:pt>
    <dgm:pt modelId="{8FDB9A10-A879-408F-AB98-59382A6F86EB}" type="pres">
      <dgm:prSet presAssocID="{FAF0780E-3925-4380-B55F-95D67AA4419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88D8336-CC33-4FEC-9A62-60A645540736}" type="pres">
      <dgm:prSet presAssocID="{FAF0780E-3925-4380-B55F-95D67AA441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05A72-4A47-4E88-AF10-76909423B18F}" type="pres">
      <dgm:prSet presAssocID="{FAF0780E-3925-4380-B55F-95D67AA4419D}" presName="negativeSpace" presStyleCnt="0"/>
      <dgm:spPr/>
    </dgm:pt>
    <dgm:pt modelId="{22DE95D0-DB09-4C03-A868-4678FAC5FCCC}" type="pres">
      <dgm:prSet presAssocID="{FAF0780E-3925-4380-B55F-95D67AA441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2D2579-7533-410E-88EE-49BFC89A8310}" type="presOf" srcId="{F7E035E1-8D5F-44B8-86BB-7970A3F58B22}" destId="{0C98039D-802C-42B8-9B6A-F87ABEA691CF}" srcOrd="0" destOrd="0" presId="urn:microsoft.com/office/officeart/2005/8/layout/list1"/>
    <dgm:cxn modelId="{79BE93C4-4D24-40B0-B9A6-EDDBC474BD7D}" srcId="{9FFEE96C-C147-4C25-B9F4-DC260CE530BD}" destId="{E6AC4D63-8D6B-4DE7-B26D-16B0F74CA602}" srcOrd="3" destOrd="0" parTransId="{7580F14F-FA70-4E72-9B9D-1263EAB435F9}" sibTransId="{48AC610A-C64A-435D-860B-97387909A26F}"/>
    <dgm:cxn modelId="{F4F67186-AE95-4BE6-902C-42B4AC9FCC9A}" type="presOf" srcId="{FAF0780E-3925-4380-B55F-95D67AA4419D}" destId="{388D8336-CC33-4FEC-9A62-60A645540736}" srcOrd="1" destOrd="0" presId="urn:microsoft.com/office/officeart/2005/8/layout/list1"/>
    <dgm:cxn modelId="{27AD7FB9-D090-4561-BED7-BEABC6F86714}" srcId="{DDF27A00-3807-42C6-ABFC-5DDE8E15D1CA}" destId="{F7E035E1-8D5F-44B8-86BB-7970A3F58B22}" srcOrd="0" destOrd="0" parTransId="{9493A730-8542-4662-96A1-9384617A7B19}" sibTransId="{9EFFA1EB-1B3B-481D-8F07-B65B2AD47EF1}"/>
    <dgm:cxn modelId="{DDCDF4D3-3522-4CCF-98DF-B28829A116B2}" type="presOf" srcId="{F4EB7EA6-2C73-4C35-9DD0-827B20396868}" destId="{0C98039D-802C-42B8-9B6A-F87ABEA691CF}" srcOrd="0" destOrd="2" presId="urn:microsoft.com/office/officeart/2005/8/layout/list1"/>
    <dgm:cxn modelId="{50D8A1E1-C454-4336-BD48-16EAE45A3B2A}" srcId="{23BEB584-1946-4463-A318-6AD8ACA0FBE4}" destId="{DDF27A00-3807-42C6-ABFC-5DDE8E15D1CA}" srcOrd="1" destOrd="0" parTransId="{DFFE8E28-95FD-4815-A32E-206536BAF04A}" sibTransId="{1C98DC29-5C4A-4E5A-8FA4-2BCC2FF7B488}"/>
    <dgm:cxn modelId="{768E1D2D-D50D-4FB5-8C6A-B34AF97B5975}" type="presOf" srcId="{23BEB584-1946-4463-A318-6AD8ACA0FBE4}" destId="{890DCAF2-EB46-408C-9BB5-82BA2F8F0BDF}" srcOrd="0" destOrd="0" presId="urn:microsoft.com/office/officeart/2005/8/layout/list1"/>
    <dgm:cxn modelId="{64101D65-6D2A-481C-A79C-028B65A3A7B9}" type="presOf" srcId="{DDF27A00-3807-42C6-ABFC-5DDE8E15D1CA}" destId="{6969FFB3-F1D1-4EDF-94F2-9CB7EC51318E}" srcOrd="0" destOrd="0" presId="urn:microsoft.com/office/officeart/2005/8/layout/list1"/>
    <dgm:cxn modelId="{4B9FCA18-7290-4429-B915-655C5D128208}" type="presOf" srcId="{DDF27A00-3807-42C6-ABFC-5DDE8E15D1CA}" destId="{52F100D6-A3CE-4A1C-B7C9-B91764E90F05}" srcOrd="1" destOrd="0" presId="urn:microsoft.com/office/officeart/2005/8/layout/list1"/>
    <dgm:cxn modelId="{AC455AEE-37CC-4975-AD51-F7F8412F3495}" srcId="{9FFEE96C-C147-4C25-B9F4-DC260CE530BD}" destId="{2433FB5A-93AE-4C0A-A56E-2E13F37A95BD}" srcOrd="1" destOrd="0" parTransId="{37FFC2D4-B9A4-4EAC-85E7-2B6EFA6C7BFF}" sibTransId="{45F9DE12-0BB1-4696-B474-CE2E83D137E7}"/>
    <dgm:cxn modelId="{5340782B-E352-412E-8851-44CAA4CA8952}" type="presOf" srcId="{BA92EF1A-9932-461C-98DB-97103A624831}" destId="{0C98039D-802C-42B8-9B6A-F87ABEA691CF}" srcOrd="0" destOrd="1" presId="urn:microsoft.com/office/officeart/2005/8/layout/list1"/>
    <dgm:cxn modelId="{B5064543-A029-44E3-A8F4-7FB28346145A}" srcId="{DDF27A00-3807-42C6-ABFC-5DDE8E15D1CA}" destId="{F4EB7EA6-2C73-4C35-9DD0-827B20396868}" srcOrd="2" destOrd="0" parTransId="{B5D61EA0-2EA2-42DC-9BA8-7D6C1A1E8D85}" sibTransId="{0CE784A8-16DE-4368-9D56-7F46859359FB}"/>
    <dgm:cxn modelId="{DE78F427-E7D3-4320-A216-9FE36BD6E10F}" type="presOf" srcId="{D2FA3127-1891-48CB-9D3A-FA73D6C5BC7A}" destId="{D32BAC80-1504-4855-9947-448C8ACDB206}" srcOrd="0" destOrd="0" presId="urn:microsoft.com/office/officeart/2005/8/layout/list1"/>
    <dgm:cxn modelId="{2A5BE2F6-AF8E-4E81-AE74-966CC16FC07C}" type="presOf" srcId="{2433FB5A-93AE-4C0A-A56E-2E13F37A95BD}" destId="{D32BAC80-1504-4855-9947-448C8ACDB206}" srcOrd="0" destOrd="1" presId="urn:microsoft.com/office/officeart/2005/8/layout/list1"/>
    <dgm:cxn modelId="{4E219B0B-F4E7-4751-8D7C-759A3D2C1A0B}" type="presOf" srcId="{9FFEE96C-C147-4C25-B9F4-DC260CE530BD}" destId="{B8B71D6C-0779-4BE4-9573-0921ACD14EF3}" srcOrd="0" destOrd="0" presId="urn:microsoft.com/office/officeart/2005/8/layout/list1"/>
    <dgm:cxn modelId="{83380BD6-768E-4E36-AFE3-1586EE9F0E00}" srcId="{9FFEE96C-C147-4C25-B9F4-DC260CE530BD}" destId="{9232DDB3-E488-473E-9F58-94545A83DBE3}" srcOrd="4" destOrd="0" parTransId="{334FDB0B-6CFB-4C00-94C9-623EAB64B72F}" sibTransId="{AE8D68C4-341C-4711-A440-619FD9383F39}"/>
    <dgm:cxn modelId="{EA373B03-EFB7-4B46-B86F-D76090740F02}" srcId="{23BEB584-1946-4463-A318-6AD8ACA0FBE4}" destId="{FAF0780E-3925-4380-B55F-95D67AA4419D}" srcOrd="2" destOrd="0" parTransId="{477A6799-A79F-45FA-BE74-D429892AFC34}" sibTransId="{F064E986-ED61-4633-A42E-1F9F2A28DE2F}"/>
    <dgm:cxn modelId="{B8976FFB-83E1-4F9C-A242-7EAA3C080E29}" srcId="{9FFEE96C-C147-4C25-B9F4-DC260CE530BD}" destId="{87B04C7E-4151-45F3-A18D-2B44B274ACB1}" srcOrd="2" destOrd="0" parTransId="{FBA2FAD5-5110-4CC2-8C15-87647ACB50CB}" sibTransId="{AA6CD242-2B7A-4DE9-8EB6-C600BB9D1FE7}"/>
    <dgm:cxn modelId="{7A18607E-1FE8-4A60-8AE4-4EF4CFE582F7}" srcId="{9FFEE96C-C147-4C25-B9F4-DC260CE530BD}" destId="{D2FA3127-1891-48CB-9D3A-FA73D6C5BC7A}" srcOrd="0" destOrd="0" parTransId="{B13F0FA3-2852-4F0B-873C-540E561F7C10}" sibTransId="{410602B0-5066-4491-85AA-6AEDC4F818B1}"/>
    <dgm:cxn modelId="{5CD24D8C-2F33-4DBD-96C1-6BFF5302BFD1}" type="presOf" srcId="{9FFEE96C-C147-4C25-B9F4-DC260CE530BD}" destId="{632F5585-DE12-4D46-9ED9-0595823DA866}" srcOrd="1" destOrd="0" presId="urn:microsoft.com/office/officeart/2005/8/layout/list1"/>
    <dgm:cxn modelId="{A12FDA2B-8E84-4E74-925F-0B0CDD5ED870}" type="presOf" srcId="{9232DDB3-E488-473E-9F58-94545A83DBE3}" destId="{D32BAC80-1504-4855-9947-448C8ACDB206}" srcOrd="0" destOrd="4" presId="urn:microsoft.com/office/officeart/2005/8/layout/list1"/>
    <dgm:cxn modelId="{66EE398D-2C2B-4406-80E2-AD0D5E07EEEF}" srcId="{DDF27A00-3807-42C6-ABFC-5DDE8E15D1CA}" destId="{BA92EF1A-9932-461C-98DB-97103A624831}" srcOrd="1" destOrd="0" parTransId="{A113B5CF-A09A-47FC-86D9-DEADF1715C6B}" sibTransId="{79722BC0-33FC-4527-8260-482046BEDDFC}"/>
    <dgm:cxn modelId="{0E3A0A35-A51D-4654-A867-59A14263EAE0}" type="presOf" srcId="{E6AC4D63-8D6B-4DE7-B26D-16B0F74CA602}" destId="{D32BAC80-1504-4855-9947-448C8ACDB206}" srcOrd="0" destOrd="3" presId="urn:microsoft.com/office/officeart/2005/8/layout/list1"/>
    <dgm:cxn modelId="{18F4AAA6-D853-4A1A-916F-1CEB14EE0DEE}" type="presOf" srcId="{87B04C7E-4151-45F3-A18D-2B44B274ACB1}" destId="{D32BAC80-1504-4855-9947-448C8ACDB206}" srcOrd="0" destOrd="2" presId="urn:microsoft.com/office/officeart/2005/8/layout/list1"/>
    <dgm:cxn modelId="{BC4E4A59-9D5A-4E91-B658-627A5CA0191A}" srcId="{23BEB584-1946-4463-A318-6AD8ACA0FBE4}" destId="{9FFEE96C-C147-4C25-B9F4-DC260CE530BD}" srcOrd="0" destOrd="0" parTransId="{74CA8D8C-2CF8-4A71-9017-99646E0E5EF7}" sibTransId="{BECD33B9-D36D-403C-8005-3FB819577346}"/>
    <dgm:cxn modelId="{3A80D60E-4CD6-488C-AAAB-2061F2649BBF}" type="presOf" srcId="{FAF0780E-3925-4380-B55F-95D67AA4419D}" destId="{8FDB9A10-A879-408F-AB98-59382A6F86EB}" srcOrd="0" destOrd="0" presId="urn:microsoft.com/office/officeart/2005/8/layout/list1"/>
    <dgm:cxn modelId="{302D17C0-E304-4DD9-A7AB-72C1F0B2D8F3}" type="presParOf" srcId="{890DCAF2-EB46-408C-9BB5-82BA2F8F0BDF}" destId="{644D7F96-BB8A-4BB4-9299-24F70E74D1DC}" srcOrd="0" destOrd="0" presId="urn:microsoft.com/office/officeart/2005/8/layout/list1"/>
    <dgm:cxn modelId="{B8A21622-FA32-4BD7-8852-F5B288D988DB}" type="presParOf" srcId="{644D7F96-BB8A-4BB4-9299-24F70E74D1DC}" destId="{B8B71D6C-0779-4BE4-9573-0921ACD14EF3}" srcOrd="0" destOrd="0" presId="urn:microsoft.com/office/officeart/2005/8/layout/list1"/>
    <dgm:cxn modelId="{2190DD0D-0E13-4680-BEC1-281E8C9B2FC0}" type="presParOf" srcId="{644D7F96-BB8A-4BB4-9299-24F70E74D1DC}" destId="{632F5585-DE12-4D46-9ED9-0595823DA866}" srcOrd="1" destOrd="0" presId="urn:microsoft.com/office/officeart/2005/8/layout/list1"/>
    <dgm:cxn modelId="{FC29B303-8DCC-4DEA-A961-DDDC9DB4B0FA}" type="presParOf" srcId="{890DCAF2-EB46-408C-9BB5-82BA2F8F0BDF}" destId="{90FE6F97-8890-4E20-9322-DD256C80E088}" srcOrd="1" destOrd="0" presId="urn:microsoft.com/office/officeart/2005/8/layout/list1"/>
    <dgm:cxn modelId="{AA046240-7DF9-4ACE-B9CA-8326566A516D}" type="presParOf" srcId="{890DCAF2-EB46-408C-9BB5-82BA2F8F0BDF}" destId="{D32BAC80-1504-4855-9947-448C8ACDB206}" srcOrd="2" destOrd="0" presId="urn:microsoft.com/office/officeart/2005/8/layout/list1"/>
    <dgm:cxn modelId="{A13DCBDB-1775-4901-8755-20AE7A3AB00D}" type="presParOf" srcId="{890DCAF2-EB46-408C-9BB5-82BA2F8F0BDF}" destId="{1647330F-38D9-4FDD-A29D-C54A169A2A03}" srcOrd="3" destOrd="0" presId="urn:microsoft.com/office/officeart/2005/8/layout/list1"/>
    <dgm:cxn modelId="{DBE3D1F5-95E7-4445-8533-BCBA385BB3CC}" type="presParOf" srcId="{890DCAF2-EB46-408C-9BB5-82BA2F8F0BDF}" destId="{71B52D6D-4B73-464A-BCE6-AC8A9CE9599B}" srcOrd="4" destOrd="0" presId="urn:microsoft.com/office/officeart/2005/8/layout/list1"/>
    <dgm:cxn modelId="{BE821BF5-649B-4517-89AD-02F6F16B42FC}" type="presParOf" srcId="{71B52D6D-4B73-464A-BCE6-AC8A9CE9599B}" destId="{6969FFB3-F1D1-4EDF-94F2-9CB7EC51318E}" srcOrd="0" destOrd="0" presId="urn:microsoft.com/office/officeart/2005/8/layout/list1"/>
    <dgm:cxn modelId="{EAAF098D-1C1D-4FE5-9504-B95112EDC8A5}" type="presParOf" srcId="{71B52D6D-4B73-464A-BCE6-AC8A9CE9599B}" destId="{52F100D6-A3CE-4A1C-B7C9-B91764E90F05}" srcOrd="1" destOrd="0" presId="urn:microsoft.com/office/officeart/2005/8/layout/list1"/>
    <dgm:cxn modelId="{6E894D3C-57A7-4FCC-989C-7E82841D508E}" type="presParOf" srcId="{890DCAF2-EB46-408C-9BB5-82BA2F8F0BDF}" destId="{03686291-3295-4B8E-8A6F-1E54711F6930}" srcOrd="5" destOrd="0" presId="urn:microsoft.com/office/officeart/2005/8/layout/list1"/>
    <dgm:cxn modelId="{8B3C3BAC-7467-43EC-80C0-04D067A36DE1}" type="presParOf" srcId="{890DCAF2-EB46-408C-9BB5-82BA2F8F0BDF}" destId="{0C98039D-802C-42B8-9B6A-F87ABEA691CF}" srcOrd="6" destOrd="0" presId="urn:microsoft.com/office/officeart/2005/8/layout/list1"/>
    <dgm:cxn modelId="{4B214714-154E-453B-810F-F0CCC717C460}" type="presParOf" srcId="{890DCAF2-EB46-408C-9BB5-82BA2F8F0BDF}" destId="{F01684E3-2409-49E5-89B7-17BA646F0484}" srcOrd="7" destOrd="0" presId="urn:microsoft.com/office/officeart/2005/8/layout/list1"/>
    <dgm:cxn modelId="{398EC3F1-D59C-460D-975D-7966696BD23A}" type="presParOf" srcId="{890DCAF2-EB46-408C-9BB5-82BA2F8F0BDF}" destId="{C6EC7FA3-B337-4528-821E-7F474D3E18F5}" srcOrd="8" destOrd="0" presId="urn:microsoft.com/office/officeart/2005/8/layout/list1"/>
    <dgm:cxn modelId="{ED9AA4DB-2BBE-4207-916C-1C3425553983}" type="presParOf" srcId="{C6EC7FA3-B337-4528-821E-7F474D3E18F5}" destId="{8FDB9A10-A879-408F-AB98-59382A6F86EB}" srcOrd="0" destOrd="0" presId="urn:microsoft.com/office/officeart/2005/8/layout/list1"/>
    <dgm:cxn modelId="{DAC915A8-16F1-4BB2-A2E7-583F68F2EFCF}" type="presParOf" srcId="{C6EC7FA3-B337-4528-821E-7F474D3E18F5}" destId="{388D8336-CC33-4FEC-9A62-60A645540736}" srcOrd="1" destOrd="0" presId="urn:microsoft.com/office/officeart/2005/8/layout/list1"/>
    <dgm:cxn modelId="{6750327F-619E-4B18-BB43-1675A5D65646}" type="presParOf" srcId="{890DCAF2-EB46-408C-9BB5-82BA2F8F0BDF}" destId="{18D05A72-4A47-4E88-AF10-76909423B18F}" srcOrd="9" destOrd="0" presId="urn:microsoft.com/office/officeart/2005/8/layout/list1"/>
    <dgm:cxn modelId="{1A259F29-5ABF-4A4B-813C-A8A7C1B9E611}" type="presParOf" srcId="{890DCAF2-EB46-408C-9BB5-82BA2F8F0BDF}" destId="{22DE95D0-DB09-4C03-A868-4678FAC5FC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EEDF9FE-23C0-462E-ABDA-6011B301913F}" type="doc">
      <dgm:prSet loTypeId="urn:microsoft.com/office/officeart/2005/8/layout/equation1" loCatId="process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F7418F8-CBCB-470C-92CB-552C1AFA7701}">
      <dgm:prSet/>
      <dgm:spPr/>
      <dgm:t>
        <a:bodyPr/>
        <a:lstStyle/>
        <a:p>
          <a:pPr rtl="1"/>
          <a:r>
            <a:rPr lang="fa-IR" dirty="0" smtClean="0"/>
            <a:t>درآمدها</a:t>
          </a:r>
          <a:endParaRPr lang="en-US" dirty="0"/>
        </a:p>
      </dgm:t>
    </dgm:pt>
    <dgm:pt modelId="{DBCB6035-BC7D-4C23-8151-0446E785593E}" type="parTrans" cxnId="{F7C2249E-0EDC-4DD1-B619-6A979C4D43B1}">
      <dgm:prSet/>
      <dgm:spPr/>
      <dgm:t>
        <a:bodyPr/>
        <a:lstStyle/>
        <a:p>
          <a:endParaRPr lang="en-US"/>
        </a:p>
      </dgm:t>
    </dgm:pt>
    <dgm:pt modelId="{02DC80A4-93B3-4F08-983E-4B643266424E}" type="sibTrans" cxnId="{F7C2249E-0EDC-4DD1-B619-6A979C4D43B1}">
      <dgm:prSet/>
      <dgm:spPr/>
      <dgm:t>
        <a:bodyPr/>
        <a:lstStyle/>
        <a:p>
          <a:endParaRPr lang="en-US"/>
        </a:p>
      </dgm:t>
    </dgm:pt>
    <dgm:pt modelId="{5336B1DF-D2C9-4FBA-9068-0B624AB72B26}">
      <dgm:prSet/>
      <dgm:spPr/>
      <dgm:t>
        <a:bodyPr/>
        <a:lstStyle/>
        <a:p>
          <a:pPr rtl="1"/>
          <a:r>
            <a:rPr lang="fa-IR" dirty="0" smtClean="0"/>
            <a:t>هزینه‌ها</a:t>
          </a:r>
          <a:endParaRPr lang="en-US" dirty="0"/>
        </a:p>
      </dgm:t>
    </dgm:pt>
    <dgm:pt modelId="{8BE4FE1B-20E4-403E-B8C6-6806AB68C361}" type="parTrans" cxnId="{3C3BB5CB-097B-4101-A26B-49936D904E3A}">
      <dgm:prSet/>
      <dgm:spPr/>
      <dgm:t>
        <a:bodyPr/>
        <a:lstStyle/>
        <a:p>
          <a:endParaRPr lang="en-US"/>
        </a:p>
      </dgm:t>
    </dgm:pt>
    <dgm:pt modelId="{EFDC3AD7-1847-4E65-9181-6D9F3B36DC09}" type="sibTrans" cxnId="{3C3BB5CB-097B-4101-A26B-49936D904E3A}">
      <dgm:prSet/>
      <dgm:spPr/>
      <dgm:t>
        <a:bodyPr/>
        <a:lstStyle/>
        <a:p>
          <a:endParaRPr lang="en-US"/>
        </a:p>
      </dgm:t>
    </dgm:pt>
    <dgm:pt modelId="{1F624033-BE16-42BF-8C55-565B5D0F9CDA}" type="pres">
      <dgm:prSet presAssocID="{CEEDF9FE-23C0-462E-ABDA-6011B30191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483B1-F8FA-48CF-B599-0FC0885B99AB}" type="pres">
      <dgm:prSet presAssocID="{DF7418F8-CBCB-470C-92CB-552C1AFA77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65D57-F071-40AF-8B5E-100CFDE69939}" type="pres">
      <dgm:prSet presAssocID="{02DC80A4-93B3-4F08-983E-4B643266424E}" presName="spacerL" presStyleCnt="0"/>
      <dgm:spPr/>
      <dgm:t>
        <a:bodyPr/>
        <a:lstStyle/>
        <a:p>
          <a:endParaRPr lang="en-US"/>
        </a:p>
      </dgm:t>
    </dgm:pt>
    <dgm:pt modelId="{D9B62E2A-841E-4BC8-BAD8-4AB199184EF0}" type="pres">
      <dgm:prSet presAssocID="{02DC80A4-93B3-4F08-983E-4B643266424E}" presName="sibTrans" presStyleLbl="sibTrans2D1" presStyleIdx="0" presStyleCnt="1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45AC8031-21FC-45C5-A0D2-67CE032D6801}" type="pres">
      <dgm:prSet presAssocID="{02DC80A4-93B3-4F08-983E-4B643266424E}" presName="spacerR" presStyleCnt="0"/>
      <dgm:spPr/>
      <dgm:t>
        <a:bodyPr/>
        <a:lstStyle/>
        <a:p>
          <a:endParaRPr lang="en-US"/>
        </a:p>
      </dgm:t>
    </dgm:pt>
    <dgm:pt modelId="{3089D0AC-A4C0-44D3-970F-6F757A01D42C}" type="pres">
      <dgm:prSet presAssocID="{5336B1DF-D2C9-4FBA-9068-0B624AB72B2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6629A-0AD4-4E41-B988-647AE6B6BDED}" type="presOf" srcId="{DF7418F8-CBCB-470C-92CB-552C1AFA7701}" destId="{8C1483B1-F8FA-48CF-B599-0FC0885B99AB}" srcOrd="0" destOrd="0" presId="urn:microsoft.com/office/officeart/2005/8/layout/equation1"/>
    <dgm:cxn modelId="{8B4C8851-96DA-49DD-809F-0235E1591B27}" type="presOf" srcId="{02DC80A4-93B3-4F08-983E-4B643266424E}" destId="{D9B62E2A-841E-4BC8-BAD8-4AB199184EF0}" srcOrd="0" destOrd="0" presId="urn:microsoft.com/office/officeart/2005/8/layout/equation1"/>
    <dgm:cxn modelId="{BCF1236D-77BF-4FE3-BE4E-0C1970646096}" type="presOf" srcId="{5336B1DF-D2C9-4FBA-9068-0B624AB72B26}" destId="{3089D0AC-A4C0-44D3-970F-6F757A01D42C}" srcOrd="0" destOrd="0" presId="urn:microsoft.com/office/officeart/2005/8/layout/equation1"/>
    <dgm:cxn modelId="{F7C2249E-0EDC-4DD1-B619-6A979C4D43B1}" srcId="{CEEDF9FE-23C0-462E-ABDA-6011B301913F}" destId="{DF7418F8-CBCB-470C-92CB-552C1AFA7701}" srcOrd="0" destOrd="0" parTransId="{DBCB6035-BC7D-4C23-8151-0446E785593E}" sibTransId="{02DC80A4-93B3-4F08-983E-4B643266424E}"/>
    <dgm:cxn modelId="{8E000F9F-75DB-42D9-B503-374E5984FA43}" type="presOf" srcId="{CEEDF9FE-23C0-462E-ABDA-6011B301913F}" destId="{1F624033-BE16-42BF-8C55-565B5D0F9CDA}" srcOrd="0" destOrd="0" presId="urn:microsoft.com/office/officeart/2005/8/layout/equation1"/>
    <dgm:cxn modelId="{3C3BB5CB-097B-4101-A26B-49936D904E3A}" srcId="{CEEDF9FE-23C0-462E-ABDA-6011B301913F}" destId="{5336B1DF-D2C9-4FBA-9068-0B624AB72B26}" srcOrd="1" destOrd="0" parTransId="{8BE4FE1B-20E4-403E-B8C6-6806AB68C361}" sibTransId="{EFDC3AD7-1847-4E65-9181-6D9F3B36DC09}"/>
    <dgm:cxn modelId="{2F43CF5F-8C0A-4108-AF39-3537F7286CF6}" type="presParOf" srcId="{1F624033-BE16-42BF-8C55-565B5D0F9CDA}" destId="{8C1483B1-F8FA-48CF-B599-0FC0885B99AB}" srcOrd="0" destOrd="0" presId="urn:microsoft.com/office/officeart/2005/8/layout/equation1"/>
    <dgm:cxn modelId="{F3745140-95DD-45B9-8D39-4D829CB4F395}" type="presParOf" srcId="{1F624033-BE16-42BF-8C55-565B5D0F9CDA}" destId="{86365D57-F071-40AF-8B5E-100CFDE69939}" srcOrd="1" destOrd="0" presId="urn:microsoft.com/office/officeart/2005/8/layout/equation1"/>
    <dgm:cxn modelId="{B3730A95-FC4C-43D9-B955-8CBEE5C99D01}" type="presParOf" srcId="{1F624033-BE16-42BF-8C55-565B5D0F9CDA}" destId="{D9B62E2A-841E-4BC8-BAD8-4AB199184EF0}" srcOrd="2" destOrd="0" presId="urn:microsoft.com/office/officeart/2005/8/layout/equation1"/>
    <dgm:cxn modelId="{DF68DCF9-E034-45AA-9274-3CA8233B8FE8}" type="presParOf" srcId="{1F624033-BE16-42BF-8C55-565B5D0F9CDA}" destId="{45AC8031-21FC-45C5-A0D2-67CE032D6801}" srcOrd="3" destOrd="0" presId="urn:microsoft.com/office/officeart/2005/8/layout/equation1"/>
    <dgm:cxn modelId="{91B85986-BAA3-4C2E-B0AF-5845AE7E511D}" type="presParOf" srcId="{1F624033-BE16-42BF-8C55-565B5D0F9CDA}" destId="{3089D0AC-A4C0-44D3-970F-6F757A01D42C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78351DF-6AAE-4D3B-966C-0DF55086777C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/>
      <dgm:spPr/>
      <dgm:t>
        <a:bodyPr/>
        <a:lstStyle/>
        <a:p>
          <a:pPr rtl="1"/>
          <a:endParaRPr lang="fa-IR"/>
        </a:p>
      </dgm:t>
    </dgm:pt>
    <dgm:pt modelId="{E829C9E9-2BA9-4303-87D6-C0A34EC5C2EA}">
      <dgm:prSet/>
      <dgm:spPr/>
      <dgm:t>
        <a:bodyPr/>
        <a:lstStyle/>
        <a:p>
          <a:pPr rtl="1"/>
          <a:r>
            <a:rPr lang="fa-IR" dirty="0" smtClean="0"/>
            <a:t>ریسک بازار</a:t>
          </a:r>
          <a:endParaRPr lang="fa-IR" dirty="0"/>
        </a:p>
      </dgm:t>
    </dgm:pt>
    <dgm:pt modelId="{7E5239FE-B259-4E6E-B8B6-5826341D3CC5}" type="parTrans" cxnId="{10E3F072-16E3-4A9D-A467-275FF2D5F584}">
      <dgm:prSet/>
      <dgm:spPr/>
      <dgm:t>
        <a:bodyPr/>
        <a:lstStyle/>
        <a:p>
          <a:pPr rtl="1"/>
          <a:endParaRPr lang="fa-IR"/>
        </a:p>
      </dgm:t>
    </dgm:pt>
    <dgm:pt modelId="{7DF0F16E-E3E8-4654-A08D-4666A51A2B9C}" type="sibTrans" cxnId="{10E3F072-16E3-4A9D-A467-275FF2D5F584}">
      <dgm:prSet/>
      <dgm:spPr/>
      <dgm:t>
        <a:bodyPr/>
        <a:lstStyle/>
        <a:p>
          <a:pPr rtl="1"/>
          <a:endParaRPr lang="fa-IR"/>
        </a:p>
      </dgm:t>
    </dgm:pt>
    <dgm:pt modelId="{6124013A-E22B-42DF-90BE-E2060C674468}">
      <dgm:prSet/>
      <dgm:spPr/>
      <dgm:t>
        <a:bodyPr/>
        <a:lstStyle/>
        <a:p>
          <a:pPr rtl="1"/>
          <a:r>
            <a:rPr lang="fa-IR" dirty="0" smtClean="0"/>
            <a:t>ریسک اعتباری</a:t>
          </a:r>
          <a:endParaRPr lang="fa-IR" dirty="0"/>
        </a:p>
      </dgm:t>
    </dgm:pt>
    <dgm:pt modelId="{1F5863D3-9524-4D53-BC42-8BA2A4D9A312}" type="parTrans" cxnId="{FA1E0093-4DC5-4EA5-A35C-C63A674D9CBB}">
      <dgm:prSet/>
      <dgm:spPr/>
      <dgm:t>
        <a:bodyPr/>
        <a:lstStyle/>
        <a:p>
          <a:pPr rtl="1"/>
          <a:endParaRPr lang="fa-IR"/>
        </a:p>
      </dgm:t>
    </dgm:pt>
    <dgm:pt modelId="{A6616688-361A-4EE5-B02B-33A50FC78981}" type="sibTrans" cxnId="{FA1E0093-4DC5-4EA5-A35C-C63A674D9CBB}">
      <dgm:prSet/>
      <dgm:spPr/>
      <dgm:t>
        <a:bodyPr/>
        <a:lstStyle/>
        <a:p>
          <a:pPr rtl="1"/>
          <a:endParaRPr lang="fa-IR"/>
        </a:p>
      </dgm:t>
    </dgm:pt>
    <dgm:pt modelId="{B2EFF4BA-34E8-4F6F-A0FF-ABBA34116669}">
      <dgm:prSet/>
      <dgm:spPr/>
      <dgm:t>
        <a:bodyPr/>
        <a:lstStyle/>
        <a:p>
          <a:pPr rtl="1"/>
          <a:r>
            <a:rPr lang="fa-IR" dirty="0" smtClean="0"/>
            <a:t>ریسک عملیاتی</a:t>
          </a:r>
          <a:endParaRPr lang="fa-IR" dirty="0"/>
        </a:p>
      </dgm:t>
    </dgm:pt>
    <dgm:pt modelId="{08A84323-CFDB-45D9-93DC-C4D3D39829DB}" type="parTrans" cxnId="{77854FDA-1DB8-462C-9609-DE1C98441D83}">
      <dgm:prSet/>
      <dgm:spPr/>
      <dgm:t>
        <a:bodyPr/>
        <a:lstStyle/>
        <a:p>
          <a:pPr rtl="1"/>
          <a:endParaRPr lang="fa-IR"/>
        </a:p>
      </dgm:t>
    </dgm:pt>
    <dgm:pt modelId="{F74ED128-1607-4D7D-B63E-CA5FD4950FA8}" type="sibTrans" cxnId="{77854FDA-1DB8-462C-9609-DE1C98441D83}">
      <dgm:prSet/>
      <dgm:spPr/>
      <dgm:t>
        <a:bodyPr/>
        <a:lstStyle/>
        <a:p>
          <a:pPr rtl="1"/>
          <a:endParaRPr lang="fa-IR"/>
        </a:p>
      </dgm:t>
    </dgm:pt>
    <dgm:pt modelId="{CDE62B88-56BA-4F72-B274-E9B1874BFA91}">
      <dgm:prSet/>
      <dgm:spPr/>
      <dgm:t>
        <a:bodyPr/>
        <a:lstStyle/>
        <a:p>
          <a:pPr rtl="1"/>
          <a:r>
            <a:rPr lang="fa-IR" dirty="0" smtClean="0"/>
            <a:t>ریسک نقدینگی</a:t>
          </a:r>
          <a:endParaRPr lang="fa-IR" dirty="0"/>
        </a:p>
      </dgm:t>
    </dgm:pt>
    <dgm:pt modelId="{F3545805-52C2-45FE-BF38-9A33E805BB77}" type="parTrans" cxnId="{05AF9279-C89C-4BC9-98D1-EE0BAF05F85B}">
      <dgm:prSet/>
      <dgm:spPr/>
      <dgm:t>
        <a:bodyPr/>
        <a:lstStyle/>
        <a:p>
          <a:pPr rtl="1"/>
          <a:endParaRPr lang="fa-IR"/>
        </a:p>
      </dgm:t>
    </dgm:pt>
    <dgm:pt modelId="{0875D8C6-461C-4AAA-978B-DD6743A81401}" type="sibTrans" cxnId="{05AF9279-C89C-4BC9-98D1-EE0BAF05F85B}">
      <dgm:prSet/>
      <dgm:spPr/>
      <dgm:t>
        <a:bodyPr/>
        <a:lstStyle/>
        <a:p>
          <a:pPr rtl="1"/>
          <a:endParaRPr lang="fa-IR"/>
        </a:p>
      </dgm:t>
    </dgm:pt>
    <dgm:pt modelId="{85F09D58-DAA3-4153-AB3D-ABE13D50D874}" type="pres">
      <dgm:prSet presAssocID="{F78351DF-6AAE-4D3B-966C-0DF55086777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2EFAFAE-72B7-4F9B-952E-5E4C458969ED}" type="pres">
      <dgm:prSet presAssocID="{F78351DF-6AAE-4D3B-966C-0DF55086777C}" presName="diamond" presStyleLbl="bgShp" presStyleIdx="0" presStyleCnt="1"/>
      <dgm:spPr/>
    </dgm:pt>
    <dgm:pt modelId="{884AF5B7-02F3-466A-AFE0-14E5227F05F2}" type="pres">
      <dgm:prSet presAssocID="{F78351DF-6AAE-4D3B-966C-0DF55086777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FB3551-DB31-4E81-8C97-AACF162834D1}" type="pres">
      <dgm:prSet presAssocID="{F78351DF-6AAE-4D3B-966C-0DF55086777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3D8E400-BDB4-4FE0-80BD-4A46196FB456}" type="pres">
      <dgm:prSet presAssocID="{F78351DF-6AAE-4D3B-966C-0DF55086777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66AC06-D6BA-4E38-8184-C5160C07B2FC}" type="pres">
      <dgm:prSet presAssocID="{F78351DF-6AAE-4D3B-966C-0DF55086777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4FCA01A-4A89-481A-9D68-1E925D670C8B}" type="presOf" srcId="{E829C9E9-2BA9-4303-87D6-C0A34EC5C2EA}" destId="{884AF5B7-02F3-466A-AFE0-14E5227F05F2}" srcOrd="0" destOrd="0" presId="urn:microsoft.com/office/officeart/2005/8/layout/matrix3"/>
    <dgm:cxn modelId="{88875D40-6A54-4CD6-9B89-73F9FBBE9F57}" type="presOf" srcId="{CDE62B88-56BA-4F72-B274-E9B1874BFA91}" destId="{6566AC06-D6BA-4E38-8184-C5160C07B2FC}" srcOrd="0" destOrd="0" presId="urn:microsoft.com/office/officeart/2005/8/layout/matrix3"/>
    <dgm:cxn modelId="{77854FDA-1DB8-462C-9609-DE1C98441D83}" srcId="{F78351DF-6AAE-4D3B-966C-0DF55086777C}" destId="{B2EFF4BA-34E8-4F6F-A0FF-ABBA34116669}" srcOrd="2" destOrd="0" parTransId="{08A84323-CFDB-45D9-93DC-C4D3D39829DB}" sibTransId="{F74ED128-1607-4D7D-B63E-CA5FD4950FA8}"/>
    <dgm:cxn modelId="{FA1E0093-4DC5-4EA5-A35C-C63A674D9CBB}" srcId="{F78351DF-6AAE-4D3B-966C-0DF55086777C}" destId="{6124013A-E22B-42DF-90BE-E2060C674468}" srcOrd="1" destOrd="0" parTransId="{1F5863D3-9524-4D53-BC42-8BA2A4D9A312}" sibTransId="{A6616688-361A-4EE5-B02B-33A50FC78981}"/>
    <dgm:cxn modelId="{05AF9279-C89C-4BC9-98D1-EE0BAF05F85B}" srcId="{F78351DF-6AAE-4D3B-966C-0DF55086777C}" destId="{CDE62B88-56BA-4F72-B274-E9B1874BFA91}" srcOrd="3" destOrd="0" parTransId="{F3545805-52C2-45FE-BF38-9A33E805BB77}" sibTransId="{0875D8C6-461C-4AAA-978B-DD6743A81401}"/>
    <dgm:cxn modelId="{6B5A97D3-3ED0-4E59-9055-8F174C559EF3}" type="presOf" srcId="{6124013A-E22B-42DF-90BE-E2060C674468}" destId="{52FB3551-DB31-4E81-8C97-AACF162834D1}" srcOrd="0" destOrd="0" presId="urn:microsoft.com/office/officeart/2005/8/layout/matrix3"/>
    <dgm:cxn modelId="{8F9FE2EB-61D1-41BD-8CCA-A6A2F6DA9E24}" type="presOf" srcId="{F78351DF-6AAE-4D3B-966C-0DF55086777C}" destId="{85F09D58-DAA3-4153-AB3D-ABE13D50D874}" srcOrd="0" destOrd="0" presId="urn:microsoft.com/office/officeart/2005/8/layout/matrix3"/>
    <dgm:cxn modelId="{10E3F072-16E3-4A9D-A467-275FF2D5F584}" srcId="{F78351DF-6AAE-4D3B-966C-0DF55086777C}" destId="{E829C9E9-2BA9-4303-87D6-C0A34EC5C2EA}" srcOrd="0" destOrd="0" parTransId="{7E5239FE-B259-4E6E-B8B6-5826341D3CC5}" sibTransId="{7DF0F16E-E3E8-4654-A08D-4666A51A2B9C}"/>
    <dgm:cxn modelId="{027D778C-9903-4B86-9C4E-B44D2A0576BD}" type="presOf" srcId="{B2EFF4BA-34E8-4F6F-A0FF-ABBA34116669}" destId="{63D8E400-BDB4-4FE0-80BD-4A46196FB456}" srcOrd="0" destOrd="0" presId="urn:microsoft.com/office/officeart/2005/8/layout/matrix3"/>
    <dgm:cxn modelId="{1782296C-1A5E-482C-908C-A81CE8EB7AAB}" type="presParOf" srcId="{85F09D58-DAA3-4153-AB3D-ABE13D50D874}" destId="{72EFAFAE-72B7-4F9B-952E-5E4C458969ED}" srcOrd="0" destOrd="0" presId="urn:microsoft.com/office/officeart/2005/8/layout/matrix3"/>
    <dgm:cxn modelId="{67B40D4A-6243-464D-8BFF-92611F967EB8}" type="presParOf" srcId="{85F09D58-DAA3-4153-AB3D-ABE13D50D874}" destId="{884AF5B7-02F3-466A-AFE0-14E5227F05F2}" srcOrd="1" destOrd="0" presId="urn:microsoft.com/office/officeart/2005/8/layout/matrix3"/>
    <dgm:cxn modelId="{57AEA9A8-C54A-4F82-B320-2FC7BB1A03C4}" type="presParOf" srcId="{85F09D58-DAA3-4153-AB3D-ABE13D50D874}" destId="{52FB3551-DB31-4E81-8C97-AACF162834D1}" srcOrd="2" destOrd="0" presId="urn:microsoft.com/office/officeart/2005/8/layout/matrix3"/>
    <dgm:cxn modelId="{07189224-FD76-40F9-98C8-2AFE3D97A48B}" type="presParOf" srcId="{85F09D58-DAA3-4153-AB3D-ABE13D50D874}" destId="{63D8E400-BDB4-4FE0-80BD-4A46196FB456}" srcOrd="3" destOrd="0" presId="urn:microsoft.com/office/officeart/2005/8/layout/matrix3"/>
    <dgm:cxn modelId="{61681609-E2C0-457D-AC65-F4BD1109BD09}" type="presParOf" srcId="{85F09D58-DAA3-4153-AB3D-ABE13D50D874}" destId="{6566AC06-D6BA-4E38-8184-C5160C07B2F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213F692-1577-412E-9E9E-1EEB27EB0976}" type="doc">
      <dgm:prSet loTypeId="urn:microsoft.com/office/officeart/2005/8/layout/hProcess4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83107D52-5EDA-4DB6-9A9B-800E45277FD7}">
      <dgm:prSet/>
      <dgm:spPr/>
      <dgm:t>
        <a:bodyPr/>
        <a:lstStyle/>
        <a:p>
          <a:pPr rtl="1"/>
          <a:r>
            <a:rPr lang="fa-IR" dirty="0" smtClean="0"/>
            <a:t>ریسک عملیاتی</a:t>
          </a:r>
          <a:endParaRPr lang="fa-IR" dirty="0"/>
        </a:p>
      </dgm:t>
    </dgm:pt>
    <dgm:pt modelId="{CB52879E-EFF3-46F4-8417-697B93FD4F8A}" type="parTrans" cxnId="{3A00B3EA-F5E7-48F9-9B1B-0EB1FFAB6A0B}">
      <dgm:prSet/>
      <dgm:spPr/>
      <dgm:t>
        <a:bodyPr/>
        <a:lstStyle/>
        <a:p>
          <a:pPr rtl="1"/>
          <a:endParaRPr lang="fa-IR"/>
        </a:p>
      </dgm:t>
    </dgm:pt>
    <dgm:pt modelId="{B1841BCA-0194-4334-9272-0BB8ECEC83ED}" type="sibTrans" cxnId="{3A00B3EA-F5E7-48F9-9B1B-0EB1FFAB6A0B}">
      <dgm:prSet/>
      <dgm:spPr/>
      <dgm:t>
        <a:bodyPr/>
        <a:lstStyle/>
        <a:p>
          <a:pPr rtl="1"/>
          <a:endParaRPr lang="fa-IR"/>
        </a:p>
      </dgm:t>
    </dgm:pt>
    <dgm:pt modelId="{7C5FA5A7-11B4-4DD1-9BEA-664F9B5E1D1C}">
      <dgm:prSet/>
      <dgm:spPr/>
      <dgm:t>
        <a:bodyPr/>
        <a:lstStyle/>
        <a:p>
          <a:pPr rtl="1"/>
          <a:r>
            <a:rPr lang="fa-IR" dirty="0" smtClean="0"/>
            <a:t>کاستی در فرآیندها و رویه‌ها </a:t>
          </a:r>
          <a:endParaRPr lang="fa-IR" dirty="0"/>
        </a:p>
      </dgm:t>
    </dgm:pt>
    <dgm:pt modelId="{4E6AC8AC-9D92-49E1-BEA3-6C096E573775}" type="parTrans" cxnId="{931A8C6B-FD7D-44CB-A793-F4946602E442}">
      <dgm:prSet/>
      <dgm:spPr/>
      <dgm:t>
        <a:bodyPr/>
        <a:lstStyle/>
        <a:p>
          <a:pPr rtl="1"/>
          <a:endParaRPr lang="fa-IR"/>
        </a:p>
      </dgm:t>
    </dgm:pt>
    <dgm:pt modelId="{34E127D1-C410-40D3-8571-EE79CBDDC828}" type="sibTrans" cxnId="{931A8C6B-FD7D-44CB-A793-F4946602E442}">
      <dgm:prSet/>
      <dgm:spPr/>
      <dgm:t>
        <a:bodyPr/>
        <a:lstStyle/>
        <a:p>
          <a:pPr rtl="1"/>
          <a:endParaRPr lang="fa-IR"/>
        </a:p>
      </dgm:t>
    </dgm:pt>
    <dgm:pt modelId="{07DC5FBC-73D0-4831-9DC1-36AA20BD8908}">
      <dgm:prSet/>
      <dgm:spPr/>
      <dgm:t>
        <a:bodyPr/>
        <a:lstStyle/>
        <a:p>
          <a:pPr rtl="1"/>
          <a:r>
            <a:rPr lang="fa-IR" dirty="0" smtClean="0"/>
            <a:t>ریسک اعتباری</a:t>
          </a:r>
          <a:endParaRPr lang="fa-IR" dirty="0"/>
        </a:p>
      </dgm:t>
    </dgm:pt>
    <dgm:pt modelId="{B4BAC14D-86DA-446A-982E-0878D54B7FA8}" type="parTrans" cxnId="{EBF897A2-61EE-489A-80C8-EC92396EE5A6}">
      <dgm:prSet/>
      <dgm:spPr/>
      <dgm:t>
        <a:bodyPr/>
        <a:lstStyle/>
        <a:p>
          <a:pPr rtl="1"/>
          <a:endParaRPr lang="fa-IR"/>
        </a:p>
      </dgm:t>
    </dgm:pt>
    <dgm:pt modelId="{53922B2C-1554-4378-BE7F-298D490E223D}" type="sibTrans" cxnId="{EBF897A2-61EE-489A-80C8-EC92396EE5A6}">
      <dgm:prSet/>
      <dgm:spPr/>
      <dgm:t>
        <a:bodyPr/>
        <a:lstStyle/>
        <a:p>
          <a:pPr rtl="1"/>
          <a:endParaRPr lang="fa-IR"/>
        </a:p>
      </dgm:t>
    </dgm:pt>
    <dgm:pt modelId="{81A04BE1-180B-49B7-BD07-5F0F5E53A08F}">
      <dgm:prSet/>
      <dgm:spPr/>
      <dgm:t>
        <a:bodyPr/>
        <a:lstStyle/>
        <a:p>
          <a:pPr rtl="1"/>
          <a:r>
            <a:rPr lang="fa-IR" dirty="0" smtClean="0"/>
            <a:t>قصور در بازپرداخت وام‌ها</a:t>
          </a:r>
          <a:endParaRPr lang="fa-IR" dirty="0"/>
        </a:p>
      </dgm:t>
    </dgm:pt>
    <dgm:pt modelId="{765D43BF-D2C2-4EFC-9874-3563B0A1463B}" type="parTrans" cxnId="{8F92D127-52EB-4A64-BD60-FA91CEAFD7A9}">
      <dgm:prSet/>
      <dgm:spPr/>
      <dgm:t>
        <a:bodyPr/>
        <a:lstStyle/>
        <a:p>
          <a:pPr rtl="1"/>
          <a:endParaRPr lang="fa-IR"/>
        </a:p>
      </dgm:t>
    </dgm:pt>
    <dgm:pt modelId="{212349C6-50BD-4F5A-A306-76FD172B7701}" type="sibTrans" cxnId="{8F92D127-52EB-4A64-BD60-FA91CEAFD7A9}">
      <dgm:prSet/>
      <dgm:spPr/>
      <dgm:t>
        <a:bodyPr/>
        <a:lstStyle/>
        <a:p>
          <a:pPr rtl="1"/>
          <a:endParaRPr lang="fa-IR"/>
        </a:p>
      </dgm:t>
    </dgm:pt>
    <dgm:pt modelId="{7413D840-7E03-4C31-A51F-26D30E48A347}">
      <dgm:prSet/>
      <dgm:spPr/>
      <dgm:t>
        <a:bodyPr/>
        <a:lstStyle/>
        <a:p>
          <a:pPr rtl="1"/>
          <a:r>
            <a:rPr lang="fa-IR" dirty="0" smtClean="0"/>
            <a:t>ریسک نقدینگی</a:t>
          </a:r>
          <a:endParaRPr lang="fa-IR" dirty="0"/>
        </a:p>
      </dgm:t>
    </dgm:pt>
    <dgm:pt modelId="{D79C14F6-2B53-4B63-92F0-1FF705793501}" type="parTrans" cxnId="{9D089BD2-1A91-48FB-9FF2-364D6706DF3E}">
      <dgm:prSet/>
      <dgm:spPr/>
      <dgm:t>
        <a:bodyPr/>
        <a:lstStyle/>
        <a:p>
          <a:pPr rtl="1"/>
          <a:endParaRPr lang="fa-IR"/>
        </a:p>
      </dgm:t>
    </dgm:pt>
    <dgm:pt modelId="{63B57565-6FD0-47ED-BFD3-9597AD1DFB36}" type="sibTrans" cxnId="{9D089BD2-1A91-48FB-9FF2-364D6706DF3E}">
      <dgm:prSet/>
      <dgm:spPr/>
      <dgm:t>
        <a:bodyPr/>
        <a:lstStyle/>
        <a:p>
          <a:pPr rtl="1"/>
          <a:endParaRPr lang="fa-IR"/>
        </a:p>
      </dgm:t>
    </dgm:pt>
    <dgm:pt modelId="{BC967FD3-2EF1-400A-A191-A0F463754E35}">
      <dgm:prSet/>
      <dgm:spPr/>
      <dgm:t>
        <a:bodyPr/>
        <a:lstStyle/>
        <a:p>
          <a:pPr rtl="1"/>
          <a:r>
            <a:rPr lang="fa-IR" dirty="0" smtClean="0"/>
            <a:t>هجوم برای بیرون‌کشیدن سپرده‌ها</a:t>
          </a:r>
          <a:endParaRPr lang="fa-IR" dirty="0"/>
        </a:p>
      </dgm:t>
    </dgm:pt>
    <dgm:pt modelId="{7F3521A5-1BC3-4648-AAB6-F8E29F2BF48F}" type="parTrans" cxnId="{FA71B76D-E927-4BF4-A1D3-A68712CB18B2}">
      <dgm:prSet/>
      <dgm:spPr/>
      <dgm:t>
        <a:bodyPr/>
        <a:lstStyle/>
        <a:p>
          <a:pPr rtl="1"/>
          <a:endParaRPr lang="fa-IR"/>
        </a:p>
      </dgm:t>
    </dgm:pt>
    <dgm:pt modelId="{282A9564-48CF-4F77-AE85-152E804AD510}" type="sibTrans" cxnId="{FA71B76D-E927-4BF4-A1D3-A68712CB18B2}">
      <dgm:prSet/>
      <dgm:spPr/>
      <dgm:t>
        <a:bodyPr/>
        <a:lstStyle/>
        <a:p>
          <a:pPr rtl="1"/>
          <a:endParaRPr lang="fa-IR"/>
        </a:p>
      </dgm:t>
    </dgm:pt>
    <dgm:pt modelId="{AF756B96-C8FF-44E9-9638-61F70CDD3DA9}">
      <dgm:prSet/>
      <dgm:spPr/>
      <dgm:t>
        <a:bodyPr/>
        <a:lstStyle/>
        <a:p>
          <a:pPr rtl="1"/>
          <a:r>
            <a:rPr lang="fa-IR" dirty="0" smtClean="0"/>
            <a:t>ریسک بازار</a:t>
          </a:r>
          <a:endParaRPr lang="fa-IR" dirty="0"/>
        </a:p>
      </dgm:t>
    </dgm:pt>
    <dgm:pt modelId="{E7B20CAC-7EEB-41D4-90A3-DD6029873D7A}" type="parTrans" cxnId="{5B49E0A9-8C99-420C-AF30-E4671880183B}">
      <dgm:prSet/>
      <dgm:spPr/>
      <dgm:t>
        <a:bodyPr/>
        <a:lstStyle/>
        <a:p>
          <a:pPr rtl="1"/>
          <a:endParaRPr lang="fa-IR"/>
        </a:p>
      </dgm:t>
    </dgm:pt>
    <dgm:pt modelId="{5B61FEF4-D0F3-4B72-B792-0681800C6B3B}" type="sibTrans" cxnId="{5B49E0A9-8C99-420C-AF30-E4671880183B}">
      <dgm:prSet/>
      <dgm:spPr/>
      <dgm:t>
        <a:bodyPr/>
        <a:lstStyle/>
        <a:p>
          <a:pPr rtl="1"/>
          <a:endParaRPr lang="fa-IR"/>
        </a:p>
      </dgm:t>
    </dgm:pt>
    <dgm:pt modelId="{123745F7-B67F-486A-8213-8B3235F5D08A}">
      <dgm:prSet/>
      <dgm:spPr/>
      <dgm:t>
        <a:bodyPr/>
        <a:lstStyle/>
        <a:p>
          <a:pPr rtl="1"/>
          <a:r>
            <a:rPr lang="fa-IR" dirty="0" smtClean="0"/>
            <a:t>کاهش قیمت سهام</a:t>
          </a:r>
          <a:endParaRPr lang="en-US" dirty="0"/>
        </a:p>
      </dgm:t>
    </dgm:pt>
    <dgm:pt modelId="{FF41BCF9-C4EB-45FA-9A4D-F20AF031C7AB}" type="parTrans" cxnId="{43CEEB4A-26F2-4365-B253-20733BEDCAB1}">
      <dgm:prSet/>
      <dgm:spPr/>
      <dgm:t>
        <a:bodyPr/>
        <a:lstStyle/>
        <a:p>
          <a:pPr rtl="1"/>
          <a:endParaRPr lang="fa-IR"/>
        </a:p>
      </dgm:t>
    </dgm:pt>
    <dgm:pt modelId="{2AF78858-77FB-4B14-934B-5E5777B4278D}" type="sibTrans" cxnId="{43CEEB4A-26F2-4365-B253-20733BEDCAB1}">
      <dgm:prSet/>
      <dgm:spPr/>
      <dgm:t>
        <a:bodyPr/>
        <a:lstStyle/>
        <a:p>
          <a:pPr rtl="1"/>
          <a:endParaRPr lang="fa-IR"/>
        </a:p>
      </dgm:t>
    </dgm:pt>
    <dgm:pt modelId="{004E3996-0F7F-4CE5-9740-EBAEFED32548}" type="pres">
      <dgm:prSet presAssocID="{5213F692-1577-412E-9E9E-1EEB27EB09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540FB12-2F44-46E8-A94A-0D8A615322F2}" type="pres">
      <dgm:prSet presAssocID="{5213F692-1577-412E-9E9E-1EEB27EB0976}" presName="tSp" presStyleCnt="0"/>
      <dgm:spPr/>
    </dgm:pt>
    <dgm:pt modelId="{F9D5CCD1-5FF3-4A65-B951-743BEC3FFB81}" type="pres">
      <dgm:prSet presAssocID="{5213F692-1577-412E-9E9E-1EEB27EB0976}" presName="bSp" presStyleCnt="0"/>
      <dgm:spPr/>
    </dgm:pt>
    <dgm:pt modelId="{4354575D-7A7A-4376-BC98-CD7F15F508BF}" type="pres">
      <dgm:prSet presAssocID="{5213F692-1577-412E-9E9E-1EEB27EB0976}" presName="process" presStyleCnt="0"/>
      <dgm:spPr/>
    </dgm:pt>
    <dgm:pt modelId="{260A6054-B417-4ED6-9BDD-419BB092D7FF}" type="pres">
      <dgm:prSet presAssocID="{83107D52-5EDA-4DB6-9A9B-800E45277FD7}" presName="composite1" presStyleCnt="0"/>
      <dgm:spPr/>
    </dgm:pt>
    <dgm:pt modelId="{384D2509-37B9-443A-BD4F-1346CB37CA5C}" type="pres">
      <dgm:prSet presAssocID="{83107D52-5EDA-4DB6-9A9B-800E45277FD7}" presName="dummyNode1" presStyleLbl="node1" presStyleIdx="0" presStyleCnt="4"/>
      <dgm:spPr/>
    </dgm:pt>
    <dgm:pt modelId="{D8E25C91-362B-445B-B636-D7DCCCB05C5F}" type="pres">
      <dgm:prSet presAssocID="{83107D52-5EDA-4DB6-9A9B-800E45277FD7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86EA23-B613-4729-83ED-1B696548EC37}" type="pres">
      <dgm:prSet presAssocID="{83107D52-5EDA-4DB6-9A9B-800E45277FD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C65AB7-DF1B-40A7-8CB5-EB46D157E737}" type="pres">
      <dgm:prSet presAssocID="{83107D52-5EDA-4DB6-9A9B-800E45277FD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A27621-8C97-4505-BF84-1BF5338F1D3E}" type="pres">
      <dgm:prSet presAssocID="{83107D52-5EDA-4DB6-9A9B-800E45277FD7}" presName="connSite1" presStyleCnt="0"/>
      <dgm:spPr/>
    </dgm:pt>
    <dgm:pt modelId="{5815113F-C9F1-4E68-8DDD-361CE8C7583C}" type="pres">
      <dgm:prSet presAssocID="{B1841BCA-0194-4334-9272-0BB8ECEC83ED}" presName="Name9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5B518A0A-6339-4D7B-9AAD-51D22812E40B}" type="pres">
      <dgm:prSet presAssocID="{07DC5FBC-73D0-4831-9DC1-36AA20BD8908}" presName="composite2" presStyleCnt="0"/>
      <dgm:spPr/>
    </dgm:pt>
    <dgm:pt modelId="{49E66F0D-154E-4E3F-9ABE-AC264306D7C0}" type="pres">
      <dgm:prSet presAssocID="{07DC5FBC-73D0-4831-9DC1-36AA20BD8908}" presName="dummyNode2" presStyleLbl="node1" presStyleIdx="0" presStyleCnt="4"/>
      <dgm:spPr/>
    </dgm:pt>
    <dgm:pt modelId="{E9037B5C-7697-4C91-BD2B-B9C9AB5291E2}" type="pres">
      <dgm:prSet presAssocID="{07DC5FBC-73D0-4831-9DC1-36AA20BD8908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24CBABD-E57F-46FF-9CC9-393FBA4150F3}" type="pres">
      <dgm:prSet presAssocID="{07DC5FBC-73D0-4831-9DC1-36AA20BD890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089911-B656-4C55-8560-12D235606E9F}" type="pres">
      <dgm:prSet presAssocID="{07DC5FBC-73D0-4831-9DC1-36AA20BD8908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6FE5D4D-978D-4F8A-922A-F7857B3206BB}" type="pres">
      <dgm:prSet presAssocID="{07DC5FBC-73D0-4831-9DC1-36AA20BD8908}" presName="connSite2" presStyleCnt="0"/>
      <dgm:spPr/>
    </dgm:pt>
    <dgm:pt modelId="{C0E59280-6002-4585-842D-855C03782DA2}" type="pres">
      <dgm:prSet presAssocID="{53922B2C-1554-4378-BE7F-298D490E223D}" presName="Name18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F86A1A2B-45D6-4153-AEFA-CC10170272A0}" type="pres">
      <dgm:prSet presAssocID="{7413D840-7E03-4C31-A51F-26D30E48A347}" presName="composite1" presStyleCnt="0"/>
      <dgm:spPr/>
    </dgm:pt>
    <dgm:pt modelId="{7CE69E9A-62D2-4765-8C1D-05E30F37044C}" type="pres">
      <dgm:prSet presAssocID="{7413D840-7E03-4C31-A51F-26D30E48A347}" presName="dummyNode1" presStyleLbl="node1" presStyleIdx="1" presStyleCnt="4"/>
      <dgm:spPr/>
    </dgm:pt>
    <dgm:pt modelId="{F9B9DEA3-5F09-4F9C-933B-3799E1E66A0E}" type="pres">
      <dgm:prSet presAssocID="{7413D840-7E03-4C31-A51F-26D30E48A347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2B054E3-77A1-434E-8810-7884ADEBB042}" type="pres">
      <dgm:prSet presAssocID="{7413D840-7E03-4C31-A51F-26D30E48A34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D29A005-E11E-424B-BDBD-73C25440267B}" type="pres">
      <dgm:prSet presAssocID="{7413D840-7E03-4C31-A51F-26D30E48A347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32AE817-D141-441D-BBB4-63E532EDC7D3}" type="pres">
      <dgm:prSet presAssocID="{7413D840-7E03-4C31-A51F-26D30E48A347}" presName="connSite1" presStyleCnt="0"/>
      <dgm:spPr/>
    </dgm:pt>
    <dgm:pt modelId="{C454D00A-84BE-4B8B-B8F1-D7A43DC9FF6E}" type="pres">
      <dgm:prSet presAssocID="{63B57565-6FD0-47ED-BFD3-9597AD1DFB36}" presName="Name9" presStyleLbl="sibTrans2D1" presStyleIdx="2" presStyleCnt="3"/>
      <dgm:spPr/>
      <dgm:t>
        <a:bodyPr/>
        <a:lstStyle/>
        <a:p>
          <a:pPr rtl="1"/>
          <a:endParaRPr lang="fa-IR"/>
        </a:p>
      </dgm:t>
    </dgm:pt>
    <dgm:pt modelId="{39E7D1EA-AABA-4A4B-A5E5-E28E53A4EC3E}" type="pres">
      <dgm:prSet presAssocID="{AF756B96-C8FF-44E9-9638-61F70CDD3DA9}" presName="composite2" presStyleCnt="0"/>
      <dgm:spPr/>
    </dgm:pt>
    <dgm:pt modelId="{19DF5341-EAAE-411A-8C16-D5F4FA4AE66C}" type="pres">
      <dgm:prSet presAssocID="{AF756B96-C8FF-44E9-9638-61F70CDD3DA9}" presName="dummyNode2" presStyleLbl="node1" presStyleIdx="2" presStyleCnt="4"/>
      <dgm:spPr/>
    </dgm:pt>
    <dgm:pt modelId="{3498A026-CFED-4283-930F-86779D035D67}" type="pres">
      <dgm:prSet presAssocID="{AF756B96-C8FF-44E9-9638-61F70CDD3DA9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E161FD-E2DE-49C3-A7C3-7994854B4DA7}" type="pres">
      <dgm:prSet presAssocID="{AF756B96-C8FF-44E9-9638-61F70CDD3DA9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A1D052F-72C0-4C4B-9916-3BC24091D93A}" type="pres">
      <dgm:prSet presAssocID="{AF756B96-C8FF-44E9-9638-61F70CDD3DA9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AB35354-FFB2-403B-BEF6-6D208A8C4D33}" type="pres">
      <dgm:prSet presAssocID="{AF756B96-C8FF-44E9-9638-61F70CDD3DA9}" presName="connSite2" presStyleCnt="0"/>
      <dgm:spPr/>
    </dgm:pt>
  </dgm:ptLst>
  <dgm:cxnLst>
    <dgm:cxn modelId="{3A00B3EA-F5E7-48F9-9B1B-0EB1FFAB6A0B}" srcId="{5213F692-1577-412E-9E9E-1EEB27EB0976}" destId="{83107D52-5EDA-4DB6-9A9B-800E45277FD7}" srcOrd="0" destOrd="0" parTransId="{CB52879E-EFF3-46F4-8417-697B93FD4F8A}" sibTransId="{B1841BCA-0194-4334-9272-0BB8ECEC83ED}"/>
    <dgm:cxn modelId="{EABA588F-B8DF-46CA-8DA3-7AFD719416BB}" type="presOf" srcId="{7C5FA5A7-11B4-4DD1-9BEA-664F9B5E1D1C}" destId="{F286EA23-B613-4729-83ED-1B696548EC37}" srcOrd="1" destOrd="0" presId="urn:microsoft.com/office/officeart/2005/8/layout/hProcess4"/>
    <dgm:cxn modelId="{4C247810-72CC-4FEC-A585-6E31CE8726B6}" type="presOf" srcId="{7413D840-7E03-4C31-A51F-26D30E48A347}" destId="{7D29A005-E11E-424B-BDBD-73C25440267B}" srcOrd="0" destOrd="0" presId="urn:microsoft.com/office/officeart/2005/8/layout/hProcess4"/>
    <dgm:cxn modelId="{C202858C-B49C-4A07-9939-DF70471E30A7}" type="presOf" srcId="{123745F7-B67F-486A-8213-8B3235F5D08A}" destId="{3498A026-CFED-4283-930F-86779D035D67}" srcOrd="0" destOrd="0" presId="urn:microsoft.com/office/officeart/2005/8/layout/hProcess4"/>
    <dgm:cxn modelId="{8F92D127-52EB-4A64-BD60-FA91CEAFD7A9}" srcId="{07DC5FBC-73D0-4831-9DC1-36AA20BD8908}" destId="{81A04BE1-180B-49B7-BD07-5F0F5E53A08F}" srcOrd="0" destOrd="0" parTransId="{765D43BF-D2C2-4EFC-9874-3563B0A1463B}" sibTransId="{212349C6-50BD-4F5A-A306-76FD172B7701}"/>
    <dgm:cxn modelId="{FFFCDEBB-BCD5-4683-AB58-00E60015E263}" type="presOf" srcId="{83107D52-5EDA-4DB6-9A9B-800E45277FD7}" destId="{A8C65AB7-DF1B-40A7-8CB5-EB46D157E737}" srcOrd="0" destOrd="0" presId="urn:microsoft.com/office/officeart/2005/8/layout/hProcess4"/>
    <dgm:cxn modelId="{43CEEB4A-26F2-4365-B253-20733BEDCAB1}" srcId="{AF756B96-C8FF-44E9-9638-61F70CDD3DA9}" destId="{123745F7-B67F-486A-8213-8B3235F5D08A}" srcOrd="0" destOrd="0" parTransId="{FF41BCF9-C4EB-45FA-9A4D-F20AF031C7AB}" sibTransId="{2AF78858-77FB-4B14-934B-5E5777B4278D}"/>
    <dgm:cxn modelId="{80870ADA-72F5-4E4B-AD18-360662351FBE}" type="presOf" srcId="{5213F692-1577-412E-9E9E-1EEB27EB0976}" destId="{004E3996-0F7F-4CE5-9740-EBAEFED32548}" srcOrd="0" destOrd="0" presId="urn:microsoft.com/office/officeart/2005/8/layout/hProcess4"/>
    <dgm:cxn modelId="{FA71B76D-E927-4BF4-A1D3-A68712CB18B2}" srcId="{7413D840-7E03-4C31-A51F-26D30E48A347}" destId="{BC967FD3-2EF1-400A-A191-A0F463754E35}" srcOrd="0" destOrd="0" parTransId="{7F3521A5-1BC3-4648-AAB6-F8E29F2BF48F}" sibTransId="{282A9564-48CF-4F77-AE85-152E804AD510}"/>
    <dgm:cxn modelId="{5DFC46B3-3CE0-4334-928A-8D7375177DC8}" type="presOf" srcId="{BC967FD3-2EF1-400A-A191-A0F463754E35}" destId="{F9B9DEA3-5F09-4F9C-933B-3799E1E66A0E}" srcOrd="0" destOrd="0" presId="urn:microsoft.com/office/officeart/2005/8/layout/hProcess4"/>
    <dgm:cxn modelId="{9D089BD2-1A91-48FB-9FF2-364D6706DF3E}" srcId="{5213F692-1577-412E-9E9E-1EEB27EB0976}" destId="{7413D840-7E03-4C31-A51F-26D30E48A347}" srcOrd="2" destOrd="0" parTransId="{D79C14F6-2B53-4B63-92F0-1FF705793501}" sibTransId="{63B57565-6FD0-47ED-BFD3-9597AD1DFB36}"/>
    <dgm:cxn modelId="{DEA856D9-28E7-4CFE-B3A7-98A4553973C4}" type="presOf" srcId="{7C5FA5A7-11B4-4DD1-9BEA-664F9B5E1D1C}" destId="{D8E25C91-362B-445B-B636-D7DCCCB05C5F}" srcOrd="0" destOrd="0" presId="urn:microsoft.com/office/officeart/2005/8/layout/hProcess4"/>
    <dgm:cxn modelId="{5691B3E1-2510-4144-8BF6-10CA032B2E0A}" type="presOf" srcId="{AF756B96-C8FF-44E9-9638-61F70CDD3DA9}" destId="{AA1D052F-72C0-4C4B-9916-3BC24091D93A}" srcOrd="0" destOrd="0" presId="urn:microsoft.com/office/officeart/2005/8/layout/hProcess4"/>
    <dgm:cxn modelId="{201DE0B5-FD3B-4DC6-A990-37B5DF945F14}" type="presOf" srcId="{63B57565-6FD0-47ED-BFD3-9597AD1DFB36}" destId="{C454D00A-84BE-4B8B-B8F1-D7A43DC9FF6E}" srcOrd="0" destOrd="0" presId="urn:microsoft.com/office/officeart/2005/8/layout/hProcess4"/>
    <dgm:cxn modelId="{FD81E900-8989-40E1-A935-68D982BF21AF}" type="presOf" srcId="{123745F7-B67F-486A-8213-8B3235F5D08A}" destId="{EEE161FD-E2DE-49C3-A7C3-7994854B4DA7}" srcOrd="1" destOrd="0" presId="urn:microsoft.com/office/officeart/2005/8/layout/hProcess4"/>
    <dgm:cxn modelId="{5B49E0A9-8C99-420C-AF30-E4671880183B}" srcId="{5213F692-1577-412E-9E9E-1EEB27EB0976}" destId="{AF756B96-C8FF-44E9-9638-61F70CDD3DA9}" srcOrd="3" destOrd="0" parTransId="{E7B20CAC-7EEB-41D4-90A3-DD6029873D7A}" sibTransId="{5B61FEF4-D0F3-4B72-B792-0681800C6B3B}"/>
    <dgm:cxn modelId="{EBF897A2-61EE-489A-80C8-EC92396EE5A6}" srcId="{5213F692-1577-412E-9E9E-1EEB27EB0976}" destId="{07DC5FBC-73D0-4831-9DC1-36AA20BD8908}" srcOrd="1" destOrd="0" parTransId="{B4BAC14D-86DA-446A-982E-0878D54B7FA8}" sibTransId="{53922B2C-1554-4378-BE7F-298D490E223D}"/>
    <dgm:cxn modelId="{931A8C6B-FD7D-44CB-A793-F4946602E442}" srcId="{83107D52-5EDA-4DB6-9A9B-800E45277FD7}" destId="{7C5FA5A7-11B4-4DD1-9BEA-664F9B5E1D1C}" srcOrd="0" destOrd="0" parTransId="{4E6AC8AC-9D92-49E1-BEA3-6C096E573775}" sibTransId="{34E127D1-C410-40D3-8571-EE79CBDDC828}"/>
    <dgm:cxn modelId="{0E10A5F2-99B5-4855-9235-B92912A77314}" type="presOf" srcId="{07DC5FBC-73D0-4831-9DC1-36AA20BD8908}" destId="{E4089911-B656-4C55-8560-12D235606E9F}" srcOrd="0" destOrd="0" presId="urn:microsoft.com/office/officeart/2005/8/layout/hProcess4"/>
    <dgm:cxn modelId="{8B9A4837-6166-4F76-A15E-FBBF1BA2AFFB}" type="presOf" srcId="{B1841BCA-0194-4334-9272-0BB8ECEC83ED}" destId="{5815113F-C9F1-4E68-8DDD-361CE8C7583C}" srcOrd="0" destOrd="0" presId="urn:microsoft.com/office/officeart/2005/8/layout/hProcess4"/>
    <dgm:cxn modelId="{1372AD42-BAEF-4940-BF0F-97531D87E797}" type="presOf" srcId="{81A04BE1-180B-49B7-BD07-5F0F5E53A08F}" destId="{C24CBABD-E57F-46FF-9CC9-393FBA4150F3}" srcOrd="1" destOrd="0" presId="urn:microsoft.com/office/officeart/2005/8/layout/hProcess4"/>
    <dgm:cxn modelId="{4591754B-8328-4172-8472-F6C7A7A8FA3F}" type="presOf" srcId="{BC967FD3-2EF1-400A-A191-A0F463754E35}" destId="{22B054E3-77A1-434E-8810-7884ADEBB042}" srcOrd="1" destOrd="0" presId="urn:microsoft.com/office/officeart/2005/8/layout/hProcess4"/>
    <dgm:cxn modelId="{FB529E5A-7930-4281-94C4-4027FF6D2108}" type="presOf" srcId="{53922B2C-1554-4378-BE7F-298D490E223D}" destId="{C0E59280-6002-4585-842D-855C03782DA2}" srcOrd="0" destOrd="0" presId="urn:microsoft.com/office/officeart/2005/8/layout/hProcess4"/>
    <dgm:cxn modelId="{B9677549-0A45-43A6-9816-580C72622195}" type="presOf" srcId="{81A04BE1-180B-49B7-BD07-5F0F5E53A08F}" destId="{E9037B5C-7697-4C91-BD2B-B9C9AB5291E2}" srcOrd="0" destOrd="0" presId="urn:microsoft.com/office/officeart/2005/8/layout/hProcess4"/>
    <dgm:cxn modelId="{2EEF8049-F8E9-44CD-A829-E6998EF36B18}" type="presParOf" srcId="{004E3996-0F7F-4CE5-9740-EBAEFED32548}" destId="{A540FB12-2F44-46E8-A94A-0D8A615322F2}" srcOrd="0" destOrd="0" presId="urn:microsoft.com/office/officeart/2005/8/layout/hProcess4"/>
    <dgm:cxn modelId="{119A7D05-842C-4098-8108-3B86BC855466}" type="presParOf" srcId="{004E3996-0F7F-4CE5-9740-EBAEFED32548}" destId="{F9D5CCD1-5FF3-4A65-B951-743BEC3FFB81}" srcOrd="1" destOrd="0" presId="urn:microsoft.com/office/officeart/2005/8/layout/hProcess4"/>
    <dgm:cxn modelId="{C6A5CDD4-FE03-4C13-92E8-2A7823BC1BE8}" type="presParOf" srcId="{004E3996-0F7F-4CE5-9740-EBAEFED32548}" destId="{4354575D-7A7A-4376-BC98-CD7F15F508BF}" srcOrd="2" destOrd="0" presId="urn:microsoft.com/office/officeart/2005/8/layout/hProcess4"/>
    <dgm:cxn modelId="{1B1C58AB-895E-47B0-9648-EDF83E5490BE}" type="presParOf" srcId="{4354575D-7A7A-4376-BC98-CD7F15F508BF}" destId="{260A6054-B417-4ED6-9BDD-419BB092D7FF}" srcOrd="0" destOrd="0" presId="urn:microsoft.com/office/officeart/2005/8/layout/hProcess4"/>
    <dgm:cxn modelId="{7DBF433C-E679-4C2A-BDAF-7A0C3C60237F}" type="presParOf" srcId="{260A6054-B417-4ED6-9BDD-419BB092D7FF}" destId="{384D2509-37B9-443A-BD4F-1346CB37CA5C}" srcOrd="0" destOrd="0" presId="urn:microsoft.com/office/officeart/2005/8/layout/hProcess4"/>
    <dgm:cxn modelId="{64885345-C418-46F7-BEA0-4A4FFAF39DB0}" type="presParOf" srcId="{260A6054-B417-4ED6-9BDD-419BB092D7FF}" destId="{D8E25C91-362B-445B-B636-D7DCCCB05C5F}" srcOrd="1" destOrd="0" presId="urn:microsoft.com/office/officeart/2005/8/layout/hProcess4"/>
    <dgm:cxn modelId="{C9B6444B-00A3-4445-AF86-170FBE8BDDAE}" type="presParOf" srcId="{260A6054-B417-4ED6-9BDD-419BB092D7FF}" destId="{F286EA23-B613-4729-83ED-1B696548EC37}" srcOrd="2" destOrd="0" presId="urn:microsoft.com/office/officeart/2005/8/layout/hProcess4"/>
    <dgm:cxn modelId="{C3D4D7FB-05B0-4B69-A722-86F7556C3C13}" type="presParOf" srcId="{260A6054-B417-4ED6-9BDD-419BB092D7FF}" destId="{A8C65AB7-DF1B-40A7-8CB5-EB46D157E737}" srcOrd="3" destOrd="0" presId="urn:microsoft.com/office/officeart/2005/8/layout/hProcess4"/>
    <dgm:cxn modelId="{357FDB2E-7F33-44A5-A3D8-2077EB888F68}" type="presParOf" srcId="{260A6054-B417-4ED6-9BDD-419BB092D7FF}" destId="{A7A27621-8C97-4505-BF84-1BF5338F1D3E}" srcOrd="4" destOrd="0" presId="urn:microsoft.com/office/officeart/2005/8/layout/hProcess4"/>
    <dgm:cxn modelId="{6FA651E7-421A-48CE-8259-60FB9B31E9AB}" type="presParOf" srcId="{4354575D-7A7A-4376-BC98-CD7F15F508BF}" destId="{5815113F-C9F1-4E68-8DDD-361CE8C7583C}" srcOrd="1" destOrd="0" presId="urn:microsoft.com/office/officeart/2005/8/layout/hProcess4"/>
    <dgm:cxn modelId="{FE7F6D21-F402-495D-8630-F3D90988F18A}" type="presParOf" srcId="{4354575D-7A7A-4376-BC98-CD7F15F508BF}" destId="{5B518A0A-6339-4D7B-9AAD-51D22812E40B}" srcOrd="2" destOrd="0" presId="urn:microsoft.com/office/officeart/2005/8/layout/hProcess4"/>
    <dgm:cxn modelId="{65778E7E-7D51-4CB0-AA3A-2591137DE5E0}" type="presParOf" srcId="{5B518A0A-6339-4D7B-9AAD-51D22812E40B}" destId="{49E66F0D-154E-4E3F-9ABE-AC264306D7C0}" srcOrd="0" destOrd="0" presId="urn:microsoft.com/office/officeart/2005/8/layout/hProcess4"/>
    <dgm:cxn modelId="{CE2614E2-8C02-4F9D-942B-E01EC3CCFCAD}" type="presParOf" srcId="{5B518A0A-6339-4D7B-9AAD-51D22812E40B}" destId="{E9037B5C-7697-4C91-BD2B-B9C9AB5291E2}" srcOrd="1" destOrd="0" presId="urn:microsoft.com/office/officeart/2005/8/layout/hProcess4"/>
    <dgm:cxn modelId="{C2706B35-6B82-4EA1-9B42-544AC366164D}" type="presParOf" srcId="{5B518A0A-6339-4D7B-9AAD-51D22812E40B}" destId="{C24CBABD-E57F-46FF-9CC9-393FBA4150F3}" srcOrd="2" destOrd="0" presId="urn:microsoft.com/office/officeart/2005/8/layout/hProcess4"/>
    <dgm:cxn modelId="{C1CB733A-A9D8-4310-9713-15F54910B905}" type="presParOf" srcId="{5B518A0A-6339-4D7B-9AAD-51D22812E40B}" destId="{E4089911-B656-4C55-8560-12D235606E9F}" srcOrd="3" destOrd="0" presId="urn:microsoft.com/office/officeart/2005/8/layout/hProcess4"/>
    <dgm:cxn modelId="{AEE5B0A3-3062-49FA-A0AC-44DF1829F87E}" type="presParOf" srcId="{5B518A0A-6339-4D7B-9AAD-51D22812E40B}" destId="{F6FE5D4D-978D-4F8A-922A-F7857B3206BB}" srcOrd="4" destOrd="0" presId="urn:microsoft.com/office/officeart/2005/8/layout/hProcess4"/>
    <dgm:cxn modelId="{CDE9696B-7D1D-4565-AAE7-1240081283A4}" type="presParOf" srcId="{4354575D-7A7A-4376-BC98-CD7F15F508BF}" destId="{C0E59280-6002-4585-842D-855C03782DA2}" srcOrd="3" destOrd="0" presId="urn:microsoft.com/office/officeart/2005/8/layout/hProcess4"/>
    <dgm:cxn modelId="{C690FF8A-DE2B-41D8-AF46-0622F9EC5C04}" type="presParOf" srcId="{4354575D-7A7A-4376-BC98-CD7F15F508BF}" destId="{F86A1A2B-45D6-4153-AEFA-CC10170272A0}" srcOrd="4" destOrd="0" presId="urn:microsoft.com/office/officeart/2005/8/layout/hProcess4"/>
    <dgm:cxn modelId="{D67A4DD1-D243-4913-ACA2-B9EF387F3A93}" type="presParOf" srcId="{F86A1A2B-45D6-4153-AEFA-CC10170272A0}" destId="{7CE69E9A-62D2-4765-8C1D-05E30F37044C}" srcOrd="0" destOrd="0" presId="urn:microsoft.com/office/officeart/2005/8/layout/hProcess4"/>
    <dgm:cxn modelId="{758C3F77-0F15-4059-9E74-E76A4554EAE7}" type="presParOf" srcId="{F86A1A2B-45D6-4153-AEFA-CC10170272A0}" destId="{F9B9DEA3-5F09-4F9C-933B-3799E1E66A0E}" srcOrd="1" destOrd="0" presId="urn:microsoft.com/office/officeart/2005/8/layout/hProcess4"/>
    <dgm:cxn modelId="{8366DF1F-E0CB-4DD5-A721-A62B38649EBD}" type="presParOf" srcId="{F86A1A2B-45D6-4153-AEFA-CC10170272A0}" destId="{22B054E3-77A1-434E-8810-7884ADEBB042}" srcOrd="2" destOrd="0" presId="urn:microsoft.com/office/officeart/2005/8/layout/hProcess4"/>
    <dgm:cxn modelId="{00DAAB48-2133-4FB1-9870-7016D002674D}" type="presParOf" srcId="{F86A1A2B-45D6-4153-AEFA-CC10170272A0}" destId="{7D29A005-E11E-424B-BDBD-73C25440267B}" srcOrd="3" destOrd="0" presId="urn:microsoft.com/office/officeart/2005/8/layout/hProcess4"/>
    <dgm:cxn modelId="{C2F24C34-8BFF-4394-B06D-20EE529BECB2}" type="presParOf" srcId="{F86A1A2B-45D6-4153-AEFA-CC10170272A0}" destId="{632AE817-D141-441D-BBB4-63E532EDC7D3}" srcOrd="4" destOrd="0" presId="urn:microsoft.com/office/officeart/2005/8/layout/hProcess4"/>
    <dgm:cxn modelId="{02494A88-F998-413C-A274-7E507BFEB99A}" type="presParOf" srcId="{4354575D-7A7A-4376-BC98-CD7F15F508BF}" destId="{C454D00A-84BE-4B8B-B8F1-D7A43DC9FF6E}" srcOrd="5" destOrd="0" presId="urn:microsoft.com/office/officeart/2005/8/layout/hProcess4"/>
    <dgm:cxn modelId="{308B23B3-281C-42D7-B8B1-150F45755A8E}" type="presParOf" srcId="{4354575D-7A7A-4376-BC98-CD7F15F508BF}" destId="{39E7D1EA-AABA-4A4B-A5E5-E28E53A4EC3E}" srcOrd="6" destOrd="0" presId="urn:microsoft.com/office/officeart/2005/8/layout/hProcess4"/>
    <dgm:cxn modelId="{69308DB1-892D-4D04-9C12-C63FD258E338}" type="presParOf" srcId="{39E7D1EA-AABA-4A4B-A5E5-E28E53A4EC3E}" destId="{19DF5341-EAAE-411A-8C16-D5F4FA4AE66C}" srcOrd="0" destOrd="0" presId="urn:microsoft.com/office/officeart/2005/8/layout/hProcess4"/>
    <dgm:cxn modelId="{3C90F445-3861-47EC-BC49-7C7AB1D704E5}" type="presParOf" srcId="{39E7D1EA-AABA-4A4B-A5E5-E28E53A4EC3E}" destId="{3498A026-CFED-4283-930F-86779D035D67}" srcOrd="1" destOrd="0" presId="urn:microsoft.com/office/officeart/2005/8/layout/hProcess4"/>
    <dgm:cxn modelId="{7F11D9E3-82ED-419E-B5FC-96DA59681CA5}" type="presParOf" srcId="{39E7D1EA-AABA-4A4B-A5E5-E28E53A4EC3E}" destId="{EEE161FD-E2DE-49C3-A7C3-7994854B4DA7}" srcOrd="2" destOrd="0" presId="urn:microsoft.com/office/officeart/2005/8/layout/hProcess4"/>
    <dgm:cxn modelId="{A9643F48-CB5C-4B48-B739-22A9A03A37AC}" type="presParOf" srcId="{39E7D1EA-AABA-4A4B-A5E5-E28E53A4EC3E}" destId="{AA1D052F-72C0-4C4B-9916-3BC24091D93A}" srcOrd="3" destOrd="0" presId="urn:microsoft.com/office/officeart/2005/8/layout/hProcess4"/>
    <dgm:cxn modelId="{7B0FCCA0-1BAC-4F4A-ABF6-8800ACEC5E97}" type="presParOf" srcId="{39E7D1EA-AABA-4A4B-A5E5-E28E53A4EC3E}" destId="{5AB35354-FFB2-403B-BEF6-6D208A8C4D3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DBA958C-7E6B-42F2-B0B4-1CAF781E963C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95B45C-206A-461A-ACD1-522F1EBB8460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ریسک اعتباری</a:t>
          </a:r>
          <a:endParaRPr lang="en-US" dirty="0">
            <a:cs typeface="B Zar" pitchFamily="2" charset="-78"/>
          </a:endParaRPr>
        </a:p>
      </dgm:t>
    </dgm:pt>
    <dgm:pt modelId="{99B25998-9216-40A4-8D76-54BE9587551C}" type="parTrans" cxnId="{C37D578B-AEA5-45FA-94C6-D4BF80EDA39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1B44239-1785-4A0A-B326-22191E2640EA}" type="sibTrans" cxnId="{C37D578B-AEA5-45FA-94C6-D4BF80EDA39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13151CD-B57B-43BE-B7C8-9E741F120BD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ریسک مشتریان بانک‌ها</a:t>
          </a:r>
          <a:endParaRPr lang="en-US" dirty="0">
            <a:cs typeface="B Zar" pitchFamily="2" charset="-78"/>
          </a:endParaRPr>
        </a:p>
      </dgm:t>
    </dgm:pt>
    <dgm:pt modelId="{473332A1-3603-4005-B998-AE9508A901DE}" type="parTrans" cxnId="{20A2D3ED-64FC-46AA-AA00-F161E77BB02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B89FAAB-3E88-4908-BBE7-B25D1655099F}" type="sibTrans" cxnId="{20A2D3ED-64FC-46AA-AA00-F161E77BB02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3DA3BCD-718E-4409-BE74-B29B81FB4B2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ریسک نقدینگی</a:t>
          </a:r>
          <a:endParaRPr lang="en-US" dirty="0">
            <a:cs typeface="B Zar" pitchFamily="2" charset="-78"/>
          </a:endParaRPr>
        </a:p>
      </dgm:t>
    </dgm:pt>
    <dgm:pt modelId="{FC3B7A5D-1F3E-4E9E-A98E-7CBAF2E46B7A}" type="parTrans" cxnId="{B0915A3C-4669-459B-9F48-04E21F8D188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575CDB4-3330-4E80-A9D8-37BE9EBDC4D6}" type="sibTrans" cxnId="{B0915A3C-4669-459B-9F48-04E21F8D188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0D5FAD9-3499-4C7B-BD07-3AC5FCDEA6A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تعداد بانک‌ها</a:t>
          </a:r>
          <a:endParaRPr lang="en-US" dirty="0">
            <a:cs typeface="B Zar" pitchFamily="2" charset="-78"/>
          </a:endParaRPr>
        </a:p>
      </dgm:t>
    </dgm:pt>
    <dgm:pt modelId="{93BC820D-75D3-48C8-9201-891C01B8293B}" type="parTrans" cxnId="{55E8A908-DACA-46FC-AD36-DF7671B5025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A9B20CA-9B91-4763-AC3C-6C45A3A0A033}" type="sibTrans" cxnId="{55E8A908-DACA-46FC-AD36-DF7671B5025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4F2A492-CC60-40C1-90F5-76ECD10E103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نسبت پول داغ نسبت به سپرده‌های پایه</a:t>
          </a:r>
          <a:endParaRPr lang="en-US" dirty="0" smtClean="0">
            <a:cs typeface="B Zar" pitchFamily="2" charset="-78"/>
          </a:endParaRPr>
        </a:p>
      </dgm:t>
    </dgm:pt>
    <dgm:pt modelId="{EB40D530-ED0C-4D3A-B9E1-2F97443FA5C9}" type="parTrans" cxnId="{9E6F7957-88FD-4A0C-B1DB-ABAC1D5526C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07301CF-ED5C-4B7E-BBB9-8195EB6AD553}" type="sibTrans" cxnId="{9E6F7957-88FD-4A0C-B1DB-ABAC1D5526C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0D6D230-82E9-45A1-BD2F-876F8175FB86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ریسک بازار</a:t>
          </a:r>
          <a:endParaRPr lang="en-US" dirty="0">
            <a:cs typeface="B Zar" pitchFamily="2" charset="-78"/>
          </a:endParaRPr>
        </a:p>
      </dgm:t>
    </dgm:pt>
    <dgm:pt modelId="{02E9BC5A-3CE5-42F1-AAD5-45A4F64BE5CE}" type="parTrans" cxnId="{7BAC41E8-100F-45CC-8663-A9BAFD456B2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D844DF8-6D36-4F1A-B81E-A6FEB7237C24}" type="sibTrans" cxnId="{7BAC41E8-100F-45CC-8663-A9BAFD456B2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BDD5123-A879-4861-88CA-0F028F5E4E3C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نگرانی عمده‌</a:t>
          </a:r>
          <a:r>
            <a:rPr lang="fa-IR" i="1" dirty="0" smtClean="0"/>
            <a:t> </a:t>
          </a:r>
          <a:r>
            <a:rPr lang="fa-IR" dirty="0" smtClean="0">
              <a:cs typeface="B Zar" pitchFamily="2" charset="-78"/>
            </a:rPr>
            <a:t> نسبت به نرخ‌های آتی سود و ارز</a:t>
          </a:r>
          <a:endParaRPr lang="en-US" dirty="0">
            <a:cs typeface="B Zar" pitchFamily="2" charset="-78"/>
          </a:endParaRPr>
        </a:p>
      </dgm:t>
    </dgm:pt>
    <dgm:pt modelId="{382C148A-1657-4264-ABA0-166670A4ABF0}" type="parTrans" cxnId="{0CE7444A-D017-4100-86FD-64B3CF19A50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ABF4D2A-45D9-47DC-8B8F-135C15B39006}" type="sibTrans" cxnId="{0CE7444A-D017-4100-86FD-64B3CF19A50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42A893E-411C-44B9-8803-4C5ACAA4966B}" type="pres">
      <dgm:prSet presAssocID="{4DBA958C-7E6B-42F2-B0B4-1CAF781E96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D333D0-2E15-434A-BD56-4EEC1F7DB06E}" type="pres">
      <dgm:prSet presAssocID="{CF95B45C-206A-461A-ACD1-522F1EBB8460}" presName="linNode" presStyleCnt="0"/>
      <dgm:spPr/>
    </dgm:pt>
    <dgm:pt modelId="{7142C321-56EF-46B4-8724-D4673974CFB2}" type="pres">
      <dgm:prSet presAssocID="{CF95B45C-206A-461A-ACD1-522F1EBB846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9A355-E253-4D5B-B2A9-BD1DCD2A05D2}" type="pres">
      <dgm:prSet presAssocID="{CF95B45C-206A-461A-ACD1-522F1EBB84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E653D-33AC-4807-B56C-C5F6075C45B5}" type="pres">
      <dgm:prSet presAssocID="{21B44239-1785-4A0A-B326-22191E2640EA}" presName="sp" presStyleCnt="0"/>
      <dgm:spPr/>
    </dgm:pt>
    <dgm:pt modelId="{05F9857D-6E25-4462-AD2E-3539965A04EE}" type="pres">
      <dgm:prSet presAssocID="{63DA3BCD-718E-4409-BE74-B29B81FB4B28}" presName="linNode" presStyleCnt="0"/>
      <dgm:spPr/>
    </dgm:pt>
    <dgm:pt modelId="{D07C2B24-198C-4C13-84EF-B8A8DA7A5789}" type="pres">
      <dgm:prSet presAssocID="{63DA3BCD-718E-4409-BE74-B29B81FB4B2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E2736-6B7A-4F98-810C-5127D635E5CE}" type="pres">
      <dgm:prSet presAssocID="{63DA3BCD-718E-4409-BE74-B29B81FB4B2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60A33-9125-463D-A16C-18E5D3D0D14E}" type="pres">
      <dgm:prSet presAssocID="{9575CDB4-3330-4E80-A9D8-37BE9EBDC4D6}" presName="sp" presStyleCnt="0"/>
      <dgm:spPr/>
    </dgm:pt>
    <dgm:pt modelId="{9F0D8558-47EA-4F32-81B9-846E68FB79D2}" type="pres">
      <dgm:prSet presAssocID="{80D6D230-82E9-45A1-BD2F-876F8175FB86}" presName="linNode" presStyleCnt="0"/>
      <dgm:spPr/>
    </dgm:pt>
    <dgm:pt modelId="{B7D79075-97F9-4787-A263-E429495C5CF7}" type="pres">
      <dgm:prSet presAssocID="{80D6D230-82E9-45A1-BD2F-876F8175FB8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293CB-3934-4879-A51C-D9A2BF987C18}" type="pres">
      <dgm:prSet presAssocID="{80D6D230-82E9-45A1-BD2F-876F8175FB8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D5E63-4E04-45C4-B621-59EA4877BC9A}" type="presOf" srcId="{80D6D230-82E9-45A1-BD2F-876F8175FB86}" destId="{B7D79075-97F9-4787-A263-E429495C5CF7}" srcOrd="0" destOrd="0" presId="urn:microsoft.com/office/officeart/2005/8/layout/vList5"/>
    <dgm:cxn modelId="{0D9FF8ED-CAA4-4415-9AFF-78387BE2A534}" type="presOf" srcId="{4DBA958C-7E6B-42F2-B0B4-1CAF781E963C}" destId="{942A893E-411C-44B9-8803-4C5ACAA4966B}" srcOrd="0" destOrd="0" presId="urn:microsoft.com/office/officeart/2005/8/layout/vList5"/>
    <dgm:cxn modelId="{6A942379-E72B-4CB9-A44F-7D85F21ACD3F}" type="presOf" srcId="{313151CD-B57B-43BE-B7C8-9E741F120BDF}" destId="{4F79A355-E253-4D5B-B2A9-BD1DCD2A05D2}" srcOrd="0" destOrd="0" presId="urn:microsoft.com/office/officeart/2005/8/layout/vList5"/>
    <dgm:cxn modelId="{C37D578B-AEA5-45FA-94C6-D4BF80EDA39E}" srcId="{4DBA958C-7E6B-42F2-B0B4-1CAF781E963C}" destId="{CF95B45C-206A-461A-ACD1-522F1EBB8460}" srcOrd="0" destOrd="0" parTransId="{99B25998-9216-40A4-8D76-54BE9587551C}" sibTransId="{21B44239-1785-4A0A-B326-22191E2640EA}"/>
    <dgm:cxn modelId="{7BAC41E8-100F-45CC-8663-A9BAFD456B28}" srcId="{4DBA958C-7E6B-42F2-B0B4-1CAF781E963C}" destId="{80D6D230-82E9-45A1-BD2F-876F8175FB86}" srcOrd="2" destOrd="0" parTransId="{02E9BC5A-3CE5-42F1-AAD5-45A4F64BE5CE}" sibTransId="{CD844DF8-6D36-4F1A-B81E-A6FEB7237C24}"/>
    <dgm:cxn modelId="{32251C67-A80B-4D43-B749-AA0A9153059C}" type="presOf" srcId="{63DA3BCD-718E-4409-BE74-B29B81FB4B28}" destId="{D07C2B24-198C-4C13-84EF-B8A8DA7A5789}" srcOrd="0" destOrd="0" presId="urn:microsoft.com/office/officeart/2005/8/layout/vList5"/>
    <dgm:cxn modelId="{9E6F7957-88FD-4A0C-B1DB-ABAC1D5526C6}" srcId="{63DA3BCD-718E-4409-BE74-B29B81FB4B28}" destId="{14F2A492-CC60-40C1-90F5-76ECD10E103E}" srcOrd="1" destOrd="0" parTransId="{EB40D530-ED0C-4D3A-B9E1-2F97443FA5C9}" sibTransId="{B07301CF-ED5C-4B7E-BBB9-8195EB6AD553}"/>
    <dgm:cxn modelId="{8C4BE641-D5C0-468A-86C1-DAEC802DFFB9}" type="presOf" srcId="{14F2A492-CC60-40C1-90F5-76ECD10E103E}" destId="{A56E2736-6B7A-4F98-810C-5127D635E5CE}" srcOrd="0" destOrd="1" presId="urn:microsoft.com/office/officeart/2005/8/layout/vList5"/>
    <dgm:cxn modelId="{0CE7444A-D017-4100-86FD-64B3CF19A50D}" srcId="{80D6D230-82E9-45A1-BD2F-876F8175FB86}" destId="{FBDD5123-A879-4861-88CA-0F028F5E4E3C}" srcOrd="0" destOrd="0" parTransId="{382C148A-1657-4264-ABA0-166670A4ABF0}" sibTransId="{2ABF4D2A-45D9-47DC-8B8F-135C15B39006}"/>
    <dgm:cxn modelId="{562E003D-B45D-4DF6-9EEF-AB6514B49B80}" type="presOf" srcId="{FBDD5123-A879-4861-88CA-0F028F5E4E3C}" destId="{06E293CB-3934-4879-A51C-D9A2BF987C18}" srcOrd="0" destOrd="0" presId="urn:microsoft.com/office/officeart/2005/8/layout/vList5"/>
    <dgm:cxn modelId="{B0915A3C-4669-459B-9F48-04E21F8D1880}" srcId="{4DBA958C-7E6B-42F2-B0B4-1CAF781E963C}" destId="{63DA3BCD-718E-4409-BE74-B29B81FB4B28}" srcOrd="1" destOrd="0" parTransId="{FC3B7A5D-1F3E-4E9E-A98E-7CBAF2E46B7A}" sibTransId="{9575CDB4-3330-4E80-A9D8-37BE9EBDC4D6}"/>
    <dgm:cxn modelId="{F8534296-1D31-46F4-A64E-EBFBACD3F57B}" type="presOf" srcId="{C0D5FAD9-3499-4C7B-BD07-3AC5FCDEA6A8}" destId="{A56E2736-6B7A-4F98-810C-5127D635E5CE}" srcOrd="0" destOrd="0" presId="urn:microsoft.com/office/officeart/2005/8/layout/vList5"/>
    <dgm:cxn modelId="{20A2D3ED-64FC-46AA-AA00-F161E77BB02A}" srcId="{CF95B45C-206A-461A-ACD1-522F1EBB8460}" destId="{313151CD-B57B-43BE-B7C8-9E741F120BDF}" srcOrd="0" destOrd="0" parTransId="{473332A1-3603-4005-B998-AE9508A901DE}" sibTransId="{7B89FAAB-3E88-4908-BBE7-B25D1655099F}"/>
    <dgm:cxn modelId="{416AB9E5-921E-4FCA-89B9-D751F2E7D9EC}" type="presOf" srcId="{CF95B45C-206A-461A-ACD1-522F1EBB8460}" destId="{7142C321-56EF-46B4-8724-D4673974CFB2}" srcOrd="0" destOrd="0" presId="urn:microsoft.com/office/officeart/2005/8/layout/vList5"/>
    <dgm:cxn modelId="{55E8A908-DACA-46FC-AD36-DF7671B50251}" srcId="{63DA3BCD-718E-4409-BE74-B29B81FB4B28}" destId="{C0D5FAD9-3499-4C7B-BD07-3AC5FCDEA6A8}" srcOrd="0" destOrd="0" parTransId="{93BC820D-75D3-48C8-9201-891C01B8293B}" sibTransId="{BA9B20CA-9B91-4763-AC3C-6C45A3A0A033}"/>
    <dgm:cxn modelId="{F4B4D3E8-8554-4597-AE9A-CBD2BD806BAB}" type="presParOf" srcId="{942A893E-411C-44B9-8803-4C5ACAA4966B}" destId="{48D333D0-2E15-434A-BD56-4EEC1F7DB06E}" srcOrd="0" destOrd="0" presId="urn:microsoft.com/office/officeart/2005/8/layout/vList5"/>
    <dgm:cxn modelId="{C6CC6A14-6AE2-4C40-B7B9-B0A2FD4585EF}" type="presParOf" srcId="{48D333D0-2E15-434A-BD56-4EEC1F7DB06E}" destId="{7142C321-56EF-46B4-8724-D4673974CFB2}" srcOrd="0" destOrd="0" presId="urn:microsoft.com/office/officeart/2005/8/layout/vList5"/>
    <dgm:cxn modelId="{C68BDF98-D768-41A4-ADF6-67BA5702C616}" type="presParOf" srcId="{48D333D0-2E15-434A-BD56-4EEC1F7DB06E}" destId="{4F79A355-E253-4D5B-B2A9-BD1DCD2A05D2}" srcOrd="1" destOrd="0" presId="urn:microsoft.com/office/officeart/2005/8/layout/vList5"/>
    <dgm:cxn modelId="{71B8589F-FF99-4C02-B337-B16A7FDC04CE}" type="presParOf" srcId="{942A893E-411C-44B9-8803-4C5ACAA4966B}" destId="{793E653D-33AC-4807-B56C-C5F6075C45B5}" srcOrd="1" destOrd="0" presId="urn:microsoft.com/office/officeart/2005/8/layout/vList5"/>
    <dgm:cxn modelId="{4B5E7396-BF30-4C0D-8F41-5B20E2B4AD0D}" type="presParOf" srcId="{942A893E-411C-44B9-8803-4C5ACAA4966B}" destId="{05F9857D-6E25-4462-AD2E-3539965A04EE}" srcOrd="2" destOrd="0" presId="urn:microsoft.com/office/officeart/2005/8/layout/vList5"/>
    <dgm:cxn modelId="{43BCA986-491F-4BC4-BEA0-7FCA2C57D34A}" type="presParOf" srcId="{05F9857D-6E25-4462-AD2E-3539965A04EE}" destId="{D07C2B24-198C-4C13-84EF-B8A8DA7A5789}" srcOrd="0" destOrd="0" presId="urn:microsoft.com/office/officeart/2005/8/layout/vList5"/>
    <dgm:cxn modelId="{7C1B1674-F48F-405E-87DC-787F1A7D91CA}" type="presParOf" srcId="{05F9857D-6E25-4462-AD2E-3539965A04EE}" destId="{A56E2736-6B7A-4F98-810C-5127D635E5CE}" srcOrd="1" destOrd="0" presId="urn:microsoft.com/office/officeart/2005/8/layout/vList5"/>
    <dgm:cxn modelId="{7EAAFD98-9AD4-4533-B931-93A11D913512}" type="presParOf" srcId="{942A893E-411C-44B9-8803-4C5ACAA4966B}" destId="{50660A33-9125-463D-A16C-18E5D3D0D14E}" srcOrd="3" destOrd="0" presId="urn:microsoft.com/office/officeart/2005/8/layout/vList5"/>
    <dgm:cxn modelId="{9356B952-C7FE-449F-B474-9B166E899EE3}" type="presParOf" srcId="{942A893E-411C-44B9-8803-4C5ACAA4966B}" destId="{9F0D8558-47EA-4F32-81B9-846E68FB79D2}" srcOrd="4" destOrd="0" presId="urn:microsoft.com/office/officeart/2005/8/layout/vList5"/>
    <dgm:cxn modelId="{418C515C-2F92-4C47-BE5C-E93526AA5345}" type="presParOf" srcId="{9F0D8558-47EA-4F32-81B9-846E68FB79D2}" destId="{B7D79075-97F9-4787-A263-E429495C5CF7}" srcOrd="0" destOrd="0" presId="urn:microsoft.com/office/officeart/2005/8/layout/vList5"/>
    <dgm:cxn modelId="{C57286EB-F120-45DB-9B6E-50E7D9EEDDCE}" type="presParOf" srcId="{9F0D8558-47EA-4F32-81B9-846E68FB79D2}" destId="{06E293CB-3934-4879-A51C-D9A2BF987C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FD33D-8269-454F-A95F-3658FF5A5888}" type="doc">
      <dgm:prSet loTypeId="urn:microsoft.com/office/officeart/2005/8/layout/process3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1E503E3-7922-4DD7-AF0C-03CCA4AE554A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آزادسازی قیمت‌ها:</a:t>
          </a:r>
          <a:endParaRPr lang="en-US" dirty="0">
            <a:cs typeface="B Titr" pitchFamily="2" charset="-78"/>
          </a:endParaRPr>
        </a:p>
      </dgm:t>
    </dgm:pt>
    <dgm:pt modelId="{CF5FBA53-C4B3-4662-B373-987359F39990}" type="parTrans" cxnId="{0214AD9A-75B3-471B-81A2-5E90DB1C026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84231D0-25A2-4289-95A9-A5757B13B8B6}" type="sibTrans" cxnId="{0214AD9A-75B3-471B-81A2-5E90DB1C026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3524EE8-80FF-422F-A044-C13D34BA03F5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با چه شدت و ضعفی اجرا می‌شود؟</a:t>
          </a:r>
          <a:endParaRPr lang="en-US" dirty="0">
            <a:cs typeface="B Zar" pitchFamily="2" charset="-78"/>
          </a:endParaRPr>
        </a:p>
      </dgm:t>
    </dgm:pt>
    <dgm:pt modelId="{E72B95C3-4C00-46D6-A1FC-75BFEA514D75}" type="parTrans" cxnId="{602199D7-77E9-488D-80A8-C57FCD2945C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6E8A800-D41D-4882-B01C-7F34BF3B5ED2}" type="sibTrans" cxnId="{602199D7-77E9-488D-80A8-C57FCD2945C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875A5FD-E7CC-4B82-B610-0DE13CF13716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تا چه حد مطابق با قانون مجلس و یا نظرات دولت است؟</a:t>
          </a:r>
          <a:endParaRPr lang="en-US" dirty="0">
            <a:cs typeface="B Zar" pitchFamily="2" charset="-78"/>
          </a:endParaRPr>
        </a:p>
      </dgm:t>
    </dgm:pt>
    <dgm:pt modelId="{FD211F3F-631E-479E-9C14-51399FD4CD91}" type="parTrans" cxnId="{16FF6D07-844D-41ED-B7E5-A75962A25CF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D552A08-DA62-4586-9D1A-F807D75178F3}" type="sibTrans" cxnId="{16FF6D07-844D-41ED-B7E5-A75962A25CF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4A04D8E-BEC4-49B5-A92F-E7F0D78B1786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کدام کالاها را در برمی‌گیرد؟ گندم/ بنزین/ گازوئیل/ گاز/ برق/ آب</a:t>
          </a:r>
          <a:endParaRPr lang="en-US" dirty="0">
            <a:cs typeface="B Zar" pitchFamily="2" charset="-78"/>
          </a:endParaRPr>
        </a:p>
      </dgm:t>
    </dgm:pt>
    <dgm:pt modelId="{75D8CAB5-6FA6-49D0-9733-4732F47FECF0}" type="parTrans" cxnId="{73C5777D-3F2C-4077-89EF-1812457ABCB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7682E5E-2736-41FD-982A-4F5F42721CFB}" type="sibTrans" cxnId="{73C5777D-3F2C-4077-89EF-1812457ABCB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827B7FC-0F90-43FC-931F-4AB46DC52E7B}" type="pres">
      <dgm:prSet presAssocID="{A77FD33D-8269-454F-A95F-3658FF5A58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1F6C4F-81B2-40B9-8B1C-1E512CD3F60E}" type="pres">
      <dgm:prSet presAssocID="{21E503E3-7922-4DD7-AF0C-03CCA4AE554A}" presName="composite" presStyleCnt="0"/>
      <dgm:spPr/>
      <dgm:t>
        <a:bodyPr/>
        <a:lstStyle/>
        <a:p>
          <a:endParaRPr lang="en-US"/>
        </a:p>
      </dgm:t>
    </dgm:pt>
    <dgm:pt modelId="{B211E2CC-1301-4EC6-A93D-491329476B02}" type="pres">
      <dgm:prSet presAssocID="{21E503E3-7922-4DD7-AF0C-03CCA4AE554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79145-89F2-4ED2-8B46-95E75EFA08B0}" type="pres">
      <dgm:prSet presAssocID="{21E503E3-7922-4DD7-AF0C-03CCA4AE554A}" presName="parSh" presStyleLbl="node1" presStyleIdx="0" presStyleCnt="1"/>
      <dgm:spPr/>
      <dgm:t>
        <a:bodyPr/>
        <a:lstStyle/>
        <a:p>
          <a:endParaRPr lang="en-US"/>
        </a:p>
      </dgm:t>
    </dgm:pt>
    <dgm:pt modelId="{2F6EC83A-629D-410B-B724-B48C9C55C7E0}" type="pres">
      <dgm:prSet presAssocID="{21E503E3-7922-4DD7-AF0C-03CCA4AE554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33826-23D5-4DE0-80B0-DBD91740BCFA}" type="presOf" srcId="{23524EE8-80FF-422F-A044-C13D34BA03F5}" destId="{2F6EC83A-629D-410B-B724-B48C9C55C7E0}" srcOrd="0" destOrd="0" presId="urn:microsoft.com/office/officeart/2005/8/layout/process3"/>
    <dgm:cxn modelId="{73C5777D-3F2C-4077-89EF-1812457ABCBD}" srcId="{21E503E3-7922-4DD7-AF0C-03CCA4AE554A}" destId="{E4A04D8E-BEC4-49B5-A92F-E7F0D78B1786}" srcOrd="2" destOrd="0" parTransId="{75D8CAB5-6FA6-49D0-9733-4732F47FECF0}" sibTransId="{37682E5E-2736-41FD-982A-4F5F42721CFB}"/>
    <dgm:cxn modelId="{7DB9569B-6544-4892-A613-09C49A729B87}" type="presOf" srcId="{E4A04D8E-BEC4-49B5-A92F-E7F0D78B1786}" destId="{2F6EC83A-629D-410B-B724-B48C9C55C7E0}" srcOrd="0" destOrd="2" presId="urn:microsoft.com/office/officeart/2005/8/layout/process3"/>
    <dgm:cxn modelId="{A774E45B-57C0-4AAA-AAA7-536B0E786763}" type="presOf" srcId="{21E503E3-7922-4DD7-AF0C-03CCA4AE554A}" destId="{B211E2CC-1301-4EC6-A93D-491329476B02}" srcOrd="0" destOrd="0" presId="urn:microsoft.com/office/officeart/2005/8/layout/process3"/>
    <dgm:cxn modelId="{16FF6D07-844D-41ED-B7E5-A75962A25CFD}" srcId="{21E503E3-7922-4DD7-AF0C-03CCA4AE554A}" destId="{F875A5FD-E7CC-4B82-B610-0DE13CF13716}" srcOrd="1" destOrd="0" parTransId="{FD211F3F-631E-479E-9C14-51399FD4CD91}" sibTransId="{1D552A08-DA62-4586-9D1A-F807D75178F3}"/>
    <dgm:cxn modelId="{5B6CB273-946B-489D-81DA-47072C0E8CE9}" type="presOf" srcId="{21E503E3-7922-4DD7-AF0C-03CCA4AE554A}" destId="{F1679145-89F2-4ED2-8B46-95E75EFA08B0}" srcOrd="1" destOrd="0" presId="urn:microsoft.com/office/officeart/2005/8/layout/process3"/>
    <dgm:cxn modelId="{0214AD9A-75B3-471B-81A2-5E90DB1C0265}" srcId="{A77FD33D-8269-454F-A95F-3658FF5A5888}" destId="{21E503E3-7922-4DD7-AF0C-03CCA4AE554A}" srcOrd="0" destOrd="0" parTransId="{CF5FBA53-C4B3-4662-B373-987359F39990}" sibTransId="{984231D0-25A2-4289-95A9-A5757B13B8B6}"/>
    <dgm:cxn modelId="{6769D937-0CBA-4E9A-8AE8-7462267379BF}" type="presOf" srcId="{A77FD33D-8269-454F-A95F-3658FF5A5888}" destId="{9827B7FC-0F90-43FC-931F-4AB46DC52E7B}" srcOrd="0" destOrd="0" presId="urn:microsoft.com/office/officeart/2005/8/layout/process3"/>
    <dgm:cxn modelId="{602199D7-77E9-488D-80A8-C57FCD2945C9}" srcId="{21E503E3-7922-4DD7-AF0C-03CCA4AE554A}" destId="{23524EE8-80FF-422F-A044-C13D34BA03F5}" srcOrd="0" destOrd="0" parTransId="{E72B95C3-4C00-46D6-A1FC-75BFEA514D75}" sibTransId="{86E8A800-D41D-4882-B01C-7F34BF3B5ED2}"/>
    <dgm:cxn modelId="{013A0188-0581-4F4F-B28F-2D8F1189B035}" type="presOf" srcId="{F875A5FD-E7CC-4B82-B610-0DE13CF13716}" destId="{2F6EC83A-629D-410B-B724-B48C9C55C7E0}" srcOrd="0" destOrd="1" presId="urn:microsoft.com/office/officeart/2005/8/layout/process3"/>
    <dgm:cxn modelId="{B71D2D08-F5E1-4E5F-A261-5BB1659C0759}" type="presParOf" srcId="{9827B7FC-0F90-43FC-931F-4AB46DC52E7B}" destId="{1A1F6C4F-81B2-40B9-8B1C-1E512CD3F60E}" srcOrd="0" destOrd="0" presId="urn:microsoft.com/office/officeart/2005/8/layout/process3"/>
    <dgm:cxn modelId="{C35FC74E-D2FB-4701-BFAB-2A6E1426A9A9}" type="presParOf" srcId="{1A1F6C4F-81B2-40B9-8B1C-1E512CD3F60E}" destId="{B211E2CC-1301-4EC6-A93D-491329476B02}" srcOrd="0" destOrd="0" presId="urn:microsoft.com/office/officeart/2005/8/layout/process3"/>
    <dgm:cxn modelId="{05F3C398-D6E7-4AF8-BFC5-B8E88EAA9A19}" type="presParOf" srcId="{1A1F6C4F-81B2-40B9-8B1C-1E512CD3F60E}" destId="{F1679145-89F2-4ED2-8B46-95E75EFA08B0}" srcOrd="1" destOrd="0" presId="urn:microsoft.com/office/officeart/2005/8/layout/process3"/>
    <dgm:cxn modelId="{B194347E-5794-4700-A81F-7CC6A20F124C}" type="presParOf" srcId="{1A1F6C4F-81B2-40B9-8B1C-1E512CD3F60E}" destId="{2F6EC83A-629D-410B-B724-B48C9C55C7E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ED18F6C-AAFE-4A14-9351-3E51CBF4A701}" type="doc">
      <dgm:prSet loTypeId="urn:microsoft.com/office/officeart/2005/8/layout/process4" loCatId="process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0478CF-2E36-4EE8-A161-62C2782D70F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کاهش دستوری نرخ بهره</a:t>
          </a:r>
          <a:endParaRPr lang="en-US" dirty="0">
            <a:cs typeface="B Zar" pitchFamily="2" charset="-78"/>
          </a:endParaRPr>
        </a:p>
      </dgm:t>
    </dgm:pt>
    <dgm:pt modelId="{A3E979A9-3B93-4EF2-B64B-E1312609FBFC}" type="parTrans" cxnId="{C80E8331-2966-43E4-A6B6-7839154E2ED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7B4265C-4C1C-49EF-B073-BB567C4464E7}" type="sibTrans" cxnId="{C80E8331-2966-43E4-A6B6-7839154E2ED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455EC9E-B2CC-406C-9FE0-20F93A30BF8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گرایش شدید به عقود ریسکی‌تر مانند مشارکت مدنی</a:t>
          </a:r>
          <a:endParaRPr lang="en-US" dirty="0">
            <a:cs typeface="B Zar" pitchFamily="2" charset="-78"/>
          </a:endParaRPr>
        </a:p>
      </dgm:t>
    </dgm:pt>
    <dgm:pt modelId="{DD827E91-0D77-459B-B913-DF8863773266}" type="parTrans" cxnId="{6D736C23-FCA0-4EE0-A5BB-B2E94EBD0B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E2D129F-3084-4874-98E4-085310735EC9}" type="sibTrans" cxnId="{6D736C23-FCA0-4EE0-A5BB-B2E94EBD0B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0587E99-405E-4CA1-BEB7-BA09694E082A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افزایش ریسک اعتباری بانک</a:t>
          </a:r>
          <a:endParaRPr lang="en-US" dirty="0">
            <a:cs typeface="B Zar" pitchFamily="2" charset="-78"/>
          </a:endParaRPr>
        </a:p>
      </dgm:t>
    </dgm:pt>
    <dgm:pt modelId="{9B23ACF6-E41E-48E4-A951-A9761C664B0C}" type="parTrans" cxnId="{715784B0-C66A-4B65-BBC6-7D1BE8FD29A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3F473EE-2AB9-4AD0-98E2-DC3AA8B2239D}" type="sibTrans" cxnId="{715784B0-C66A-4B65-BBC6-7D1BE8FD29A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64DF546-1B7D-4499-B45B-FA293F7EAE95}" type="pres">
      <dgm:prSet presAssocID="{0ED18F6C-AAFE-4A14-9351-3E51CBF4A7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B96B5-BF89-4AD0-B847-0D4A1BD4A4B9}" type="pres">
      <dgm:prSet presAssocID="{50587E99-405E-4CA1-BEB7-BA09694E082A}" presName="boxAndChildren" presStyleCnt="0"/>
      <dgm:spPr/>
    </dgm:pt>
    <dgm:pt modelId="{29701CF5-CF3F-4498-BF7C-154DE75C1CD6}" type="pres">
      <dgm:prSet presAssocID="{50587E99-405E-4CA1-BEB7-BA09694E082A}" presName="parentTextBox" presStyleLbl="node1" presStyleIdx="0" presStyleCnt="3"/>
      <dgm:spPr/>
      <dgm:t>
        <a:bodyPr/>
        <a:lstStyle/>
        <a:p>
          <a:endParaRPr lang="en-US"/>
        </a:p>
      </dgm:t>
    </dgm:pt>
    <dgm:pt modelId="{D32FAC47-88A3-4D70-B726-B4D059FB18AC}" type="pres">
      <dgm:prSet presAssocID="{3E2D129F-3084-4874-98E4-085310735EC9}" presName="sp" presStyleCnt="0"/>
      <dgm:spPr/>
    </dgm:pt>
    <dgm:pt modelId="{AE20C4AA-E1D7-443F-ADE7-B0596EE4861D}" type="pres">
      <dgm:prSet presAssocID="{3455EC9E-B2CC-406C-9FE0-20F93A30BF81}" presName="arrowAndChildren" presStyleCnt="0"/>
      <dgm:spPr/>
    </dgm:pt>
    <dgm:pt modelId="{1A77EA74-7589-43BF-BEEE-5CE50FC0F13F}" type="pres">
      <dgm:prSet presAssocID="{3455EC9E-B2CC-406C-9FE0-20F93A30BF8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B3AE35F-C627-47DF-8A6C-AD9428A10423}" type="pres">
      <dgm:prSet presAssocID="{77B4265C-4C1C-49EF-B073-BB567C4464E7}" presName="sp" presStyleCnt="0"/>
      <dgm:spPr/>
    </dgm:pt>
    <dgm:pt modelId="{C82E2865-116B-4D87-B660-C488C50CEC0E}" type="pres">
      <dgm:prSet presAssocID="{540478CF-2E36-4EE8-A161-62C2782D70FD}" presName="arrowAndChildren" presStyleCnt="0"/>
      <dgm:spPr/>
    </dgm:pt>
    <dgm:pt modelId="{422011B4-18DC-4353-B890-B57C798464BE}" type="pres">
      <dgm:prSet presAssocID="{540478CF-2E36-4EE8-A161-62C2782D70FD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C1AC380-FA99-4CBB-89D2-A8AD58443201}" type="presOf" srcId="{540478CF-2E36-4EE8-A161-62C2782D70FD}" destId="{422011B4-18DC-4353-B890-B57C798464BE}" srcOrd="0" destOrd="0" presId="urn:microsoft.com/office/officeart/2005/8/layout/process4"/>
    <dgm:cxn modelId="{8D966D45-4BAC-480B-8445-74F8D77C52DF}" type="presOf" srcId="{0ED18F6C-AAFE-4A14-9351-3E51CBF4A701}" destId="{364DF546-1B7D-4499-B45B-FA293F7EAE95}" srcOrd="0" destOrd="0" presId="urn:microsoft.com/office/officeart/2005/8/layout/process4"/>
    <dgm:cxn modelId="{C80E8331-2966-43E4-A6B6-7839154E2ED7}" srcId="{0ED18F6C-AAFE-4A14-9351-3E51CBF4A701}" destId="{540478CF-2E36-4EE8-A161-62C2782D70FD}" srcOrd="0" destOrd="0" parTransId="{A3E979A9-3B93-4EF2-B64B-E1312609FBFC}" sibTransId="{77B4265C-4C1C-49EF-B073-BB567C4464E7}"/>
    <dgm:cxn modelId="{132FED15-72D6-4B45-86D6-7AC1E5296E17}" type="presOf" srcId="{3455EC9E-B2CC-406C-9FE0-20F93A30BF81}" destId="{1A77EA74-7589-43BF-BEEE-5CE50FC0F13F}" srcOrd="0" destOrd="0" presId="urn:microsoft.com/office/officeart/2005/8/layout/process4"/>
    <dgm:cxn modelId="{6D736C23-FCA0-4EE0-A5BB-B2E94EBD0BB8}" srcId="{0ED18F6C-AAFE-4A14-9351-3E51CBF4A701}" destId="{3455EC9E-B2CC-406C-9FE0-20F93A30BF81}" srcOrd="1" destOrd="0" parTransId="{DD827E91-0D77-459B-B913-DF8863773266}" sibTransId="{3E2D129F-3084-4874-98E4-085310735EC9}"/>
    <dgm:cxn modelId="{715784B0-C66A-4B65-BBC6-7D1BE8FD29AF}" srcId="{0ED18F6C-AAFE-4A14-9351-3E51CBF4A701}" destId="{50587E99-405E-4CA1-BEB7-BA09694E082A}" srcOrd="2" destOrd="0" parTransId="{9B23ACF6-E41E-48E4-A951-A9761C664B0C}" sibTransId="{63F473EE-2AB9-4AD0-98E2-DC3AA8B2239D}"/>
    <dgm:cxn modelId="{57C5CEC5-059E-4E80-9D03-D46A90519DDE}" type="presOf" srcId="{50587E99-405E-4CA1-BEB7-BA09694E082A}" destId="{29701CF5-CF3F-4498-BF7C-154DE75C1CD6}" srcOrd="0" destOrd="0" presId="urn:microsoft.com/office/officeart/2005/8/layout/process4"/>
    <dgm:cxn modelId="{B0A57746-5834-4285-8099-9C416D9B1FB8}" type="presParOf" srcId="{364DF546-1B7D-4499-B45B-FA293F7EAE95}" destId="{2B9B96B5-BF89-4AD0-B847-0D4A1BD4A4B9}" srcOrd="0" destOrd="0" presId="urn:microsoft.com/office/officeart/2005/8/layout/process4"/>
    <dgm:cxn modelId="{E6CA9C83-CCFC-4032-87DE-26FE3D462995}" type="presParOf" srcId="{2B9B96B5-BF89-4AD0-B847-0D4A1BD4A4B9}" destId="{29701CF5-CF3F-4498-BF7C-154DE75C1CD6}" srcOrd="0" destOrd="0" presId="urn:microsoft.com/office/officeart/2005/8/layout/process4"/>
    <dgm:cxn modelId="{7DBF1594-CF75-43CE-B229-A114B11E8031}" type="presParOf" srcId="{364DF546-1B7D-4499-B45B-FA293F7EAE95}" destId="{D32FAC47-88A3-4D70-B726-B4D059FB18AC}" srcOrd="1" destOrd="0" presId="urn:microsoft.com/office/officeart/2005/8/layout/process4"/>
    <dgm:cxn modelId="{E1A34F96-F7FC-4608-A008-A34E705E67D6}" type="presParOf" srcId="{364DF546-1B7D-4499-B45B-FA293F7EAE95}" destId="{AE20C4AA-E1D7-443F-ADE7-B0596EE4861D}" srcOrd="2" destOrd="0" presId="urn:microsoft.com/office/officeart/2005/8/layout/process4"/>
    <dgm:cxn modelId="{EFC65796-161C-4C9E-9340-6977F7BB4A3F}" type="presParOf" srcId="{AE20C4AA-E1D7-443F-ADE7-B0596EE4861D}" destId="{1A77EA74-7589-43BF-BEEE-5CE50FC0F13F}" srcOrd="0" destOrd="0" presId="urn:microsoft.com/office/officeart/2005/8/layout/process4"/>
    <dgm:cxn modelId="{F916E330-A646-4448-879A-EA870344C734}" type="presParOf" srcId="{364DF546-1B7D-4499-B45B-FA293F7EAE95}" destId="{1B3AE35F-C627-47DF-8A6C-AD9428A10423}" srcOrd="3" destOrd="0" presId="urn:microsoft.com/office/officeart/2005/8/layout/process4"/>
    <dgm:cxn modelId="{4E02349B-256C-4EE0-9B67-0A9068F2313A}" type="presParOf" srcId="{364DF546-1B7D-4499-B45B-FA293F7EAE95}" destId="{C82E2865-116B-4D87-B660-C488C50CEC0E}" srcOrd="4" destOrd="0" presId="urn:microsoft.com/office/officeart/2005/8/layout/process4"/>
    <dgm:cxn modelId="{C116B2C4-B908-41BB-91D4-B2149045CD10}" type="presParOf" srcId="{C82E2865-116B-4D87-B660-C488C50CEC0E}" destId="{422011B4-18DC-4353-B890-B57C798464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B679018-017C-4F72-B270-C79722E0D154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DF72950-F6DF-46BF-A5DF-FE21F610BD07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ریسک نقدینگی کلیۀ بدهی‌های بانک‌ها</a:t>
          </a:r>
          <a:r>
            <a:rPr lang="fa-IR" i="1" dirty="0" smtClean="0">
              <a:cs typeface="B Titr" pitchFamily="2" charset="-78"/>
            </a:rPr>
            <a:t> </a:t>
          </a:r>
          <a:r>
            <a:rPr lang="fa-IR" dirty="0" smtClean="0">
              <a:cs typeface="B Titr" pitchFamily="2" charset="-78"/>
            </a:rPr>
            <a:t>در سال‌های آتی افزایش خواهد یافت:</a:t>
          </a:r>
          <a:endParaRPr lang="en-US" dirty="0">
            <a:cs typeface="B Titr" pitchFamily="2" charset="-78"/>
          </a:endParaRPr>
        </a:p>
      </dgm:t>
    </dgm:pt>
    <dgm:pt modelId="{F3F39454-D050-46EA-A5B3-151F6398D251}" type="parTrans" cxnId="{151E20DE-ECCA-479E-86D4-23C56532E2E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56AE03D-D3BA-44C6-9B44-9DD3E0B31AB3}" type="sibTrans" cxnId="{151E20DE-ECCA-479E-86D4-23C56532E2E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83A7199-A6B5-4575-B01D-DE2C43D64DBF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سپرده‌گذاران به‌سادگی نرخ‌ها را مقایسه می‌کنند و وجوه خود را بین مؤسسات مختلف برای کسب بازدۀ بیشتر جابجا می‌کنند.</a:t>
          </a:r>
          <a:endParaRPr lang="en-US" dirty="0">
            <a:cs typeface="B Zar" pitchFamily="2" charset="-78"/>
          </a:endParaRPr>
        </a:p>
      </dgm:t>
    </dgm:pt>
    <dgm:pt modelId="{51CA00F9-4455-45F7-8F4E-FB0A684C83B0}" type="parTrans" cxnId="{DE33E6A6-EACC-482E-9164-50C3A3C6EE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EF36654-485B-4429-B9B7-7A6C80720959}" type="sibTrans" cxnId="{DE33E6A6-EACC-482E-9164-50C3A3C6EE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8B843F1-0705-44CE-8C26-8B35C801BF68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بنابراین این مهم است که مزیت‌های نقدینگی که به‌واسطۀ سپرده‌های پایه مهیا می‌شود، مورد توجه قرار گیرد.</a:t>
          </a:r>
          <a:endParaRPr lang="en-US" dirty="0">
            <a:cs typeface="B Zar" pitchFamily="2" charset="-78"/>
          </a:endParaRPr>
        </a:p>
      </dgm:t>
    </dgm:pt>
    <dgm:pt modelId="{7A2CD3CF-7ADF-43C3-B0E2-58B1B829AA37}" type="parTrans" cxnId="{823AE171-59F3-409D-AB9E-2CC2AC872E9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DEAC4B9-720F-451A-939A-60246D0D2546}" type="sibTrans" cxnId="{823AE171-59F3-409D-AB9E-2CC2AC872E9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A471E09-5BA0-4B3F-AEF0-366BA57167EC}">
      <dgm:prSet/>
      <dgm:spPr/>
      <dgm:t>
        <a:bodyPr/>
        <a:lstStyle/>
        <a:p>
          <a:pPr algn="justLow" rtl="1"/>
          <a:r>
            <a:rPr lang="fa-IR" i="0" dirty="0" smtClean="0">
              <a:cs typeface="B Zar" pitchFamily="2" charset="-78"/>
            </a:rPr>
            <a:t>ریسک نقدینگی‌ بانک‌ها با افزیش تعداد بانک‌ها و تشدید رقابت افزایش خواهد یافت.</a:t>
          </a:r>
          <a:endParaRPr lang="en-US" i="0" dirty="0">
            <a:cs typeface="B Zar" pitchFamily="2" charset="-78"/>
          </a:endParaRPr>
        </a:p>
      </dgm:t>
    </dgm:pt>
    <dgm:pt modelId="{A4518F15-9984-4D93-91A8-BAAADFC27CC5}" type="parTrans" cxnId="{61C73B05-7D66-44C8-A683-D77166911ABD}">
      <dgm:prSet/>
      <dgm:spPr/>
      <dgm:t>
        <a:bodyPr/>
        <a:lstStyle/>
        <a:p>
          <a:endParaRPr lang="en-US"/>
        </a:p>
      </dgm:t>
    </dgm:pt>
    <dgm:pt modelId="{EFD0A98B-DEB7-4284-B044-AC4F2DA6C5AC}" type="sibTrans" cxnId="{61C73B05-7D66-44C8-A683-D77166911ABD}">
      <dgm:prSet/>
      <dgm:spPr/>
      <dgm:t>
        <a:bodyPr/>
        <a:lstStyle/>
        <a:p>
          <a:endParaRPr lang="en-US"/>
        </a:p>
      </dgm:t>
    </dgm:pt>
    <dgm:pt modelId="{144F07B4-898B-472D-9DDD-77142B70E76E}" type="pres">
      <dgm:prSet presAssocID="{7B679018-017C-4F72-B270-C79722E0D1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6D62D-FE3D-43A6-9BF1-92A890A7887D}" type="pres">
      <dgm:prSet presAssocID="{9DF72950-F6DF-46BF-A5DF-FE21F610BD07}" presName="composite" presStyleCnt="0"/>
      <dgm:spPr/>
    </dgm:pt>
    <dgm:pt modelId="{E28AAB5B-DC16-42B0-8D76-E75306BC3A42}" type="pres">
      <dgm:prSet presAssocID="{9DF72950-F6DF-46BF-A5DF-FE21F610BD0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3DD7A-A91D-4195-B400-4946D9F34761}" type="pres">
      <dgm:prSet presAssocID="{9DF72950-F6DF-46BF-A5DF-FE21F610BD0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E20DE-ECCA-479E-86D4-23C56532E2E0}" srcId="{7B679018-017C-4F72-B270-C79722E0D154}" destId="{9DF72950-F6DF-46BF-A5DF-FE21F610BD07}" srcOrd="0" destOrd="0" parTransId="{F3F39454-D050-46EA-A5B3-151F6398D251}" sibTransId="{656AE03D-D3BA-44C6-9B44-9DD3E0B31AB3}"/>
    <dgm:cxn modelId="{747D7BD6-560F-4A8E-B7EA-C331BF613BD6}" type="presOf" srcId="{883A7199-A6B5-4575-B01D-DE2C43D64DBF}" destId="{78C3DD7A-A91D-4195-B400-4946D9F34761}" srcOrd="0" destOrd="1" presId="urn:microsoft.com/office/officeart/2005/8/layout/hList1"/>
    <dgm:cxn modelId="{64F3D366-2A99-4E93-BA8E-997845480668}" type="presOf" srcId="{7B679018-017C-4F72-B270-C79722E0D154}" destId="{144F07B4-898B-472D-9DDD-77142B70E76E}" srcOrd="0" destOrd="0" presId="urn:microsoft.com/office/officeart/2005/8/layout/hList1"/>
    <dgm:cxn modelId="{7B7181BA-82D3-44C3-9E06-5BA141B31583}" type="presOf" srcId="{EA471E09-5BA0-4B3F-AEF0-366BA57167EC}" destId="{78C3DD7A-A91D-4195-B400-4946D9F34761}" srcOrd="0" destOrd="0" presId="urn:microsoft.com/office/officeart/2005/8/layout/hList1"/>
    <dgm:cxn modelId="{823AE171-59F3-409D-AB9E-2CC2AC872E92}" srcId="{9DF72950-F6DF-46BF-A5DF-FE21F610BD07}" destId="{F8B843F1-0705-44CE-8C26-8B35C801BF68}" srcOrd="2" destOrd="0" parTransId="{7A2CD3CF-7ADF-43C3-B0E2-58B1B829AA37}" sibTransId="{7DEAC4B9-720F-451A-939A-60246D0D2546}"/>
    <dgm:cxn modelId="{61C73B05-7D66-44C8-A683-D77166911ABD}" srcId="{9DF72950-F6DF-46BF-A5DF-FE21F610BD07}" destId="{EA471E09-5BA0-4B3F-AEF0-366BA57167EC}" srcOrd="0" destOrd="0" parTransId="{A4518F15-9984-4D93-91A8-BAAADFC27CC5}" sibTransId="{EFD0A98B-DEB7-4284-B044-AC4F2DA6C5AC}"/>
    <dgm:cxn modelId="{27AA0DF6-CDA0-43E6-A0E5-40EBF2838B2B}" type="presOf" srcId="{9DF72950-F6DF-46BF-A5DF-FE21F610BD07}" destId="{E28AAB5B-DC16-42B0-8D76-E75306BC3A42}" srcOrd="0" destOrd="0" presId="urn:microsoft.com/office/officeart/2005/8/layout/hList1"/>
    <dgm:cxn modelId="{DE33E6A6-EACC-482E-9164-50C3A3C6EE25}" srcId="{9DF72950-F6DF-46BF-A5DF-FE21F610BD07}" destId="{883A7199-A6B5-4575-B01D-DE2C43D64DBF}" srcOrd="1" destOrd="0" parTransId="{51CA00F9-4455-45F7-8F4E-FB0A684C83B0}" sibTransId="{AEF36654-485B-4429-B9B7-7A6C80720959}"/>
    <dgm:cxn modelId="{DA7A737A-9432-4878-8963-8A4C4713EA38}" type="presOf" srcId="{F8B843F1-0705-44CE-8C26-8B35C801BF68}" destId="{78C3DD7A-A91D-4195-B400-4946D9F34761}" srcOrd="0" destOrd="2" presId="urn:microsoft.com/office/officeart/2005/8/layout/hList1"/>
    <dgm:cxn modelId="{0C5FFB53-B130-4A61-B937-4902B5768AC2}" type="presParOf" srcId="{144F07B4-898B-472D-9DDD-77142B70E76E}" destId="{7F86D62D-FE3D-43A6-9BF1-92A890A7887D}" srcOrd="0" destOrd="0" presId="urn:microsoft.com/office/officeart/2005/8/layout/hList1"/>
    <dgm:cxn modelId="{2D59B249-9E8D-4998-8B27-27A1D076F142}" type="presParOf" srcId="{7F86D62D-FE3D-43A6-9BF1-92A890A7887D}" destId="{E28AAB5B-DC16-42B0-8D76-E75306BC3A42}" srcOrd="0" destOrd="0" presId="urn:microsoft.com/office/officeart/2005/8/layout/hList1"/>
    <dgm:cxn modelId="{DDCD7FE6-068A-4036-BC3D-5F29F35F95D9}" type="presParOf" srcId="{7F86D62D-FE3D-43A6-9BF1-92A890A7887D}" destId="{78C3DD7A-A91D-4195-B400-4946D9F347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A1AF799-28B6-4AF3-92F6-D5E5B60B69AD}" type="doc">
      <dgm:prSet loTypeId="urn:microsoft.com/office/officeart/2005/8/layout/process3" loCatId="process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BA8C396-A61D-4D2D-A092-2610C4BAD4CF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توصیه‌ای برای کاهش ریسک نرخ سود</a:t>
          </a:r>
          <a:endParaRPr lang="en-US" dirty="0">
            <a:cs typeface="B Titr" pitchFamily="2" charset="-78"/>
          </a:endParaRPr>
        </a:p>
      </dgm:t>
    </dgm:pt>
    <dgm:pt modelId="{84E7334A-4C14-42B7-9B63-6202DF0EACBC}" type="parTrans" cxnId="{0F7F201F-4502-4844-8440-5EFB8832F00E}">
      <dgm:prSet/>
      <dgm:spPr/>
      <dgm:t>
        <a:bodyPr/>
        <a:lstStyle/>
        <a:p>
          <a:pPr algn="justLow"/>
          <a:endParaRPr lang="en-US"/>
        </a:p>
      </dgm:t>
    </dgm:pt>
    <dgm:pt modelId="{EED655B5-5721-4BAF-93C9-C1E370B65D7D}" type="sibTrans" cxnId="{0F7F201F-4502-4844-8440-5EFB8832F00E}">
      <dgm:prSet/>
      <dgm:spPr/>
      <dgm:t>
        <a:bodyPr/>
        <a:lstStyle/>
        <a:p>
          <a:pPr algn="justLow"/>
          <a:endParaRPr lang="en-US"/>
        </a:p>
      </dgm:t>
    </dgm:pt>
    <dgm:pt modelId="{12D595F3-F3E9-4EF3-A7E8-F6F0429E871E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یک استراتژی مؤثر در کاهش ریسک نرخ سود و نرخ وجوه بلندمدت بانک، رقابت شدید برای سپرده‌های پایۀ خرد است. </a:t>
          </a:r>
          <a:endParaRPr lang="en-US" dirty="0">
            <a:cs typeface="B Zar" pitchFamily="2" charset="-78"/>
          </a:endParaRPr>
        </a:p>
      </dgm:t>
    </dgm:pt>
    <dgm:pt modelId="{92B4E646-C56F-4F47-9423-014ADEB9B3F1}" type="parTrans" cxnId="{DBA5EABD-81D2-4A11-87F0-D67E2FF26251}">
      <dgm:prSet/>
      <dgm:spPr/>
      <dgm:t>
        <a:bodyPr/>
        <a:lstStyle/>
        <a:p>
          <a:pPr algn="justLow"/>
          <a:endParaRPr lang="en-US"/>
        </a:p>
      </dgm:t>
    </dgm:pt>
    <dgm:pt modelId="{BBE7D920-1C29-4768-9FBE-1824D06A609E}" type="sibTrans" cxnId="{DBA5EABD-81D2-4A11-87F0-D67E2FF26251}">
      <dgm:prSet/>
      <dgm:spPr/>
      <dgm:t>
        <a:bodyPr/>
        <a:lstStyle/>
        <a:p>
          <a:pPr algn="justLow"/>
          <a:endParaRPr lang="en-US"/>
        </a:p>
      </dgm:t>
    </dgm:pt>
    <dgm:pt modelId="{0D64A18A-529D-48BC-8AA4-CA2812BC3DF6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سپرده‌گذاران انفرادی نسبت به نهادی کمتر به نرخ سود حساسند.</a:t>
          </a:r>
          <a:endParaRPr lang="en-US" dirty="0">
            <a:cs typeface="B Zar" pitchFamily="2" charset="-78"/>
          </a:endParaRPr>
        </a:p>
      </dgm:t>
    </dgm:pt>
    <dgm:pt modelId="{383B1B0F-DDA8-4827-B4CB-E8E819954D32}" type="parTrans" cxnId="{CBBE2814-E207-4796-B702-64E58B0E8B61}">
      <dgm:prSet/>
      <dgm:spPr/>
      <dgm:t>
        <a:bodyPr/>
        <a:lstStyle/>
        <a:p>
          <a:pPr algn="justLow"/>
          <a:endParaRPr lang="en-US"/>
        </a:p>
      </dgm:t>
    </dgm:pt>
    <dgm:pt modelId="{DF6B96E3-C00F-4A66-9A05-1200233FE8E8}" type="sibTrans" cxnId="{CBBE2814-E207-4796-B702-64E58B0E8B61}">
      <dgm:prSet/>
      <dgm:spPr/>
      <dgm:t>
        <a:bodyPr/>
        <a:lstStyle/>
        <a:p>
          <a:pPr algn="justLow"/>
          <a:endParaRPr lang="en-US"/>
        </a:p>
      </dgm:t>
    </dgm:pt>
    <dgm:pt modelId="{7C987486-217D-4338-831D-FB33146F83B6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عموماً پس از این‌که سپرده‌گذار انفرادی توسط بانک جذب می‌شود، ماندۀ سپردۀ وی طی چرخه‌های </a:t>
          </a:r>
          <a:r>
            <a:rPr lang="fa-IR" smtClean="0">
              <a:cs typeface="B Zar" pitchFamily="2" charset="-78"/>
            </a:rPr>
            <a:t>نرخ بهره تغییر </a:t>
          </a:r>
          <a:r>
            <a:rPr lang="fa-IR" dirty="0" smtClean="0">
              <a:cs typeface="B Zar" pitchFamily="2" charset="-78"/>
            </a:rPr>
            <a:t>چندانی نمی‌کند، مگر اینکه کیفیت خدمات بانک تغییر یابد.</a:t>
          </a:r>
          <a:endParaRPr lang="en-US" dirty="0">
            <a:cs typeface="B Zar" pitchFamily="2" charset="-78"/>
          </a:endParaRPr>
        </a:p>
      </dgm:t>
    </dgm:pt>
    <dgm:pt modelId="{DE4CC3E9-0CF1-426F-9CA5-E66CAEA02626}" type="parTrans" cxnId="{72441E00-0847-43D2-9C4E-A148496FDF2C}">
      <dgm:prSet/>
      <dgm:spPr/>
      <dgm:t>
        <a:bodyPr/>
        <a:lstStyle/>
        <a:p>
          <a:pPr algn="justLow"/>
          <a:endParaRPr lang="en-US"/>
        </a:p>
      </dgm:t>
    </dgm:pt>
    <dgm:pt modelId="{EB106DE9-CE7E-4B1F-9D12-2DA9EF49F0EC}" type="sibTrans" cxnId="{72441E00-0847-43D2-9C4E-A148496FDF2C}">
      <dgm:prSet/>
      <dgm:spPr/>
      <dgm:t>
        <a:bodyPr/>
        <a:lstStyle/>
        <a:p>
          <a:pPr algn="justLow"/>
          <a:endParaRPr lang="en-US"/>
        </a:p>
      </dgm:t>
    </dgm:pt>
    <dgm:pt modelId="{88F3F901-050D-47ED-8CCF-D3A50FD53FE5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بنابراین، این سپرده‌ها پایدارتر از سایر سپرده‌های بانک‌ها است و ریسک نرخ سود بانک را کاهش می‌دهد.</a:t>
          </a:r>
          <a:endParaRPr lang="en-US" dirty="0">
            <a:cs typeface="B Zar" pitchFamily="2" charset="-78"/>
          </a:endParaRPr>
        </a:p>
      </dgm:t>
    </dgm:pt>
    <dgm:pt modelId="{FC15A0F2-FF99-4F9F-8115-4031250C3C93}" type="parTrans" cxnId="{382C7685-5485-4BA3-AE35-F61FC1D79026}">
      <dgm:prSet/>
      <dgm:spPr/>
      <dgm:t>
        <a:bodyPr/>
        <a:lstStyle/>
        <a:p>
          <a:pPr algn="justLow"/>
          <a:endParaRPr lang="en-US"/>
        </a:p>
      </dgm:t>
    </dgm:pt>
    <dgm:pt modelId="{24A3557D-B245-42FD-997F-F67383DF9A94}" type="sibTrans" cxnId="{382C7685-5485-4BA3-AE35-F61FC1D79026}">
      <dgm:prSet/>
      <dgm:spPr/>
      <dgm:t>
        <a:bodyPr/>
        <a:lstStyle/>
        <a:p>
          <a:pPr algn="justLow"/>
          <a:endParaRPr lang="en-US"/>
        </a:p>
      </dgm:t>
    </dgm:pt>
    <dgm:pt modelId="{3A1031AD-D6B4-404D-AFD7-48BBA75ABD19}" type="pres">
      <dgm:prSet presAssocID="{7A1AF799-28B6-4AF3-92F6-D5E5B60B6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CA286-EA6D-4F41-855B-1441714402F1}" type="pres">
      <dgm:prSet presAssocID="{8BA8C396-A61D-4D2D-A092-2610C4BAD4CF}" presName="composite" presStyleCnt="0"/>
      <dgm:spPr/>
      <dgm:t>
        <a:bodyPr/>
        <a:lstStyle/>
        <a:p>
          <a:endParaRPr lang="en-US"/>
        </a:p>
      </dgm:t>
    </dgm:pt>
    <dgm:pt modelId="{E9DF45C7-47F6-434E-AE58-4065F71D683E}" type="pres">
      <dgm:prSet presAssocID="{8BA8C396-A61D-4D2D-A092-2610C4BAD4C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961AD-EA09-43C6-A502-DD241ABF5A7D}" type="pres">
      <dgm:prSet presAssocID="{8BA8C396-A61D-4D2D-A092-2610C4BAD4CF}" presName="parSh" presStyleLbl="node1" presStyleIdx="0" presStyleCnt="1"/>
      <dgm:spPr/>
      <dgm:t>
        <a:bodyPr/>
        <a:lstStyle/>
        <a:p>
          <a:endParaRPr lang="en-US"/>
        </a:p>
      </dgm:t>
    </dgm:pt>
    <dgm:pt modelId="{3D6D3DDE-7058-4586-AC44-E25689FDFE16}" type="pres">
      <dgm:prSet presAssocID="{8BA8C396-A61D-4D2D-A092-2610C4BAD4CF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95D73-1358-4A5F-BF11-FC8219D2C31F}" type="presOf" srcId="{7C987486-217D-4338-831D-FB33146F83B6}" destId="{3D6D3DDE-7058-4586-AC44-E25689FDFE16}" srcOrd="0" destOrd="2" presId="urn:microsoft.com/office/officeart/2005/8/layout/process3"/>
    <dgm:cxn modelId="{B400062E-7E65-4C30-8080-6E5A37E2A27D}" type="presOf" srcId="{12D595F3-F3E9-4EF3-A7E8-F6F0429E871E}" destId="{3D6D3DDE-7058-4586-AC44-E25689FDFE16}" srcOrd="0" destOrd="0" presId="urn:microsoft.com/office/officeart/2005/8/layout/process3"/>
    <dgm:cxn modelId="{382C7685-5485-4BA3-AE35-F61FC1D79026}" srcId="{8BA8C396-A61D-4D2D-A092-2610C4BAD4CF}" destId="{88F3F901-050D-47ED-8CCF-D3A50FD53FE5}" srcOrd="3" destOrd="0" parTransId="{FC15A0F2-FF99-4F9F-8115-4031250C3C93}" sibTransId="{24A3557D-B245-42FD-997F-F67383DF9A94}"/>
    <dgm:cxn modelId="{3B79C4E5-E0BE-4A03-AA2C-D9DC0E773283}" type="presOf" srcId="{0D64A18A-529D-48BC-8AA4-CA2812BC3DF6}" destId="{3D6D3DDE-7058-4586-AC44-E25689FDFE16}" srcOrd="0" destOrd="1" presId="urn:microsoft.com/office/officeart/2005/8/layout/process3"/>
    <dgm:cxn modelId="{E9C4E19C-7E26-443C-9753-194C20032E0B}" type="presOf" srcId="{8BA8C396-A61D-4D2D-A092-2610C4BAD4CF}" destId="{E9DF45C7-47F6-434E-AE58-4065F71D683E}" srcOrd="0" destOrd="0" presId="urn:microsoft.com/office/officeart/2005/8/layout/process3"/>
    <dgm:cxn modelId="{72441E00-0847-43D2-9C4E-A148496FDF2C}" srcId="{8BA8C396-A61D-4D2D-A092-2610C4BAD4CF}" destId="{7C987486-217D-4338-831D-FB33146F83B6}" srcOrd="2" destOrd="0" parTransId="{DE4CC3E9-0CF1-426F-9CA5-E66CAEA02626}" sibTransId="{EB106DE9-CE7E-4B1F-9D12-2DA9EF49F0EC}"/>
    <dgm:cxn modelId="{DBA5EABD-81D2-4A11-87F0-D67E2FF26251}" srcId="{8BA8C396-A61D-4D2D-A092-2610C4BAD4CF}" destId="{12D595F3-F3E9-4EF3-A7E8-F6F0429E871E}" srcOrd="0" destOrd="0" parTransId="{92B4E646-C56F-4F47-9423-014ADEB9B3F1}" sibTransId="{BBE7D920-1C29-4768-9FBE-1824D06A609E}"/>
    <dgm:cxn modelId="{E84684DA-72E0-4E90-9AAD-6DF26A8E9DB3}" type="presOf" srcId="{8BA8C396-A61D-4D2D-A092-2610C4BAD4CF}" destId="{5BD961AD-EA09-43C6-A502-DD241ABF5A7D}" srcOrd="1" destOrd="0" presId="urn:microsoft.com/office/officeart/2005/8/layout/process3"/>
    <dgm:cxn modelId="{138086E1-96A2-4684-98E8-CA94BE36E76D}" type="presOf" srcId="{88F3F901-050D-47ED-8CCF-D3A50FD53FE5}" destId="{3D6D3DDE-7058-4586-AC44-E25689FDFE16}" srcOrd="0" destOrd="3" presId="urn:microsoft.com/office/officeart/2005/8/layout/process3"/>
    <dgm:cxn modelId="{CBBE2814-E207-4796-B702-64E58B0E8B61}" srcId="{8BA8C396-A61D-4D2D-A092-2610C4BAD4CF}" destId="{0D64A18A-529D-48BC-8AA4-CA2812BC3DF6}" srcOrd="1" destOrd="0" parTransId="{383B1B0F-DDA8-4827-B4CB-E8E819954D32}" sibTransId="{DF6B96E3-C00F-4A66-9A05-1200233FE8E8}"/>
    <dgm:cxn modelId="{0F7F201F-4502-4844-8440-5EFB8832F00E}" srcId="{7A1AF799-28B6-4AF3-92F6-D5E5B60B69AD}" destId="{8BA8C396-A61D-4D2D-A092-2610C4BAD4CF}" srcOrd="0" destOrd="0" parTransId="{84E7334A-4C14-42B7-9B63-6202DF0EACBC}" sibTransId="{EED655B5-5721-4BAF-93C9-C1E370B65D7D}"/>
    <dgm:cxn modelId="{B442411C-AD72-4F11-9C82-1A280D0ED17D}" type="presOf" srcId="{7A1AF799-28B6-4AF3-92F6-D5E5B60B69AD}" destId="{3A1031AD-D6B4-404D-AFD7-48BBA75ABD19}" srcOrd="0" destOrd="0" presId="urn:microsoft.com/office/officeart/2005/8/layout/process3"/>
    <dgm:cxn modelId="{647B5F7E-D9C1-4CFD-98B3-C40E6D52E100}" type="presParOf" srcId="{3A1031AD-D6B4-404D-AFD7-48BBA75ABD19}" destId="{8AFCA286-EA6D-4F41-855B-1441714402F1}" srcOrd="0" destOrd="0" presId="urn:microsoft.com/office/officeart/2005/8/layout/process3"/>
    <dgm:cxn modelId="{948BB4F3-DDD7-4D4C-984F-D84E81DE8B97}" type="presParOf" srcId="{8AFCA286-EA6D-4F41-855B-1441714402F1}" destId="{E9DF45C7-47F6-434E-AE58-4065F71D683E}" srcOrd="0" destOrd="0" presId="urn:microsoft.com/office/officeart/2005/8/layout/process3"/>
    <dgm:cxn modelId="{9ACC3A22-3CA8-47F5-840B-D11035C0577A}" type="presParOf" srcId="{8AFCA286-EA6D-4F41-855B-1441714402F1}" destId="{5BD961AD-EA09-43C6-A502-DD241ABF5A7D}" srcOrd="1" destOrd="0" presId="urn:microsoft.com/office/officeart/2005/8/layout/process3"/>
    <dgm:cxn modelId="{A742DE54-C0EC-4E4B-8F20-60AC2D78D2AC}" type="presParOf" srcId="{8AFCA286-EA6D-4F41-855B-1441714402F1}" destId="{3D6D3DDE-7058-4586-AC44-E25689FDFE1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27CF7A6-A9A9-40DC-9220-A67919A8449C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BA43ECC-26B7-4CF5-A0B6-D3992A26CC7C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بیشتر بانک‌ها تغییر در ترکیب بدهی‌ها از سپرده‌های دیداری به سپرده‌های مدت‌دار هزینه‌زا و دیگر وجوه استقراضی را تجربه خواهند کرد.این روند پیامد سه واقعۀ زیر خواهد بود:</a:t>
          </a:r>
          <a:endParaRPr lang="en-US" dirty="0">
            <a:cs typeface="B Zar" pitchFamily="2" charset="-78"/>
          </a:endParaRPr>
        </a:p>
      </dgm:t>
    </dgm:pt>
    <dgm:pt modelId="{09E0360C-4EA1-4773-B92A-46D96FA4631B}" type="parTrans" cxnId="{845F9D29-29AF-4535-86C2-793646E7CE3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2CCE314-48B2-48D7-A88B-A4E86ED31EA1}" type="sibTrans" cxnId="{845F9D29-29AF-4535-86C2-793646E7CE3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8EE012A-F773-4D59-B64E-644BBB4FB52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محیط متلاطم نرخ بهره؛</a:t>
          </a:r>
          <a:endParaRPr lang="en-US" dirty="0">
            <a:cs typeface="B Zar" pitchFamily="2" charset="-78"/>
          </a:endParaRPr>
        </a:p>
      </dgm:t>
    </dgm:pt>
    <dgm:pt modelId="{3E5BCF90-482F-4FDE-8575-8285BE84DF0B}" type="parTrans" cxnId="{A304A02E-3A8F-46DA-AE0F-C1F05CF8B26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DCC2B5E-3E61-40B1-BEC9-B1FC78D8AD43}" type="sibTrans" cxnId="{A304A02E-3A8F-46DA-AE0F-C1F05CF8B26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ED549E0-1B78-4DE8-B4F8-C0E546C1CBC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ایجاد سپرده‌های جدید و محصولات بازار پول؛</a:t>
          </a:r>
          <a:endParaRPr lang="en-US" dirty="0">
            <a:cs typeface="B Zar" pitchFamily="2" charset="-78"/>
          </a:endParaRPr>
        </a:p>
      </dgm:t>
    </dgm:pt>
    <dgm:pt modelId="{DBB73DBA-A2D9-48B7-8985-27F82910A34F}" type="parTrans" cxnId="{8FC8FBB9-C2C1-4F22-83CD-CFE7F4B6AC7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71EE317-C785-4D6A-978D-7A25801CC153}" type="sibTrans" cxnId="{8FC8FBB9-C2C1-4F22-83CD-CFE7F4B6AC7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795A581-7E3A-4C21-B726-E7F6146598C0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رقابت بازار سرمایه</a:t>
          </a:r>
          <a:endParaRPr lang="en-US" dirty="0">
            <a:cs typeface="B Zar" pitchFamily="2" charset="-78"/>
          </a:endParaRPr>
        </a:p>
      </dgm:t>
    </dgm:pt>
    <dgm:pt modelId="{EBB42D8C-1BA6-44A2-85EE-66A25FBF9C3A}" type="parTrans" cxnId="{B13B35C2-1DB6-4BDD-9517-351BE4F3BD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685054B-3370-4FEE-B5B3-5CFD797B6A3C}" type="sibTrans" cxnId="{B13B35C2-1DB6-4BDD-9517-351BE4F3BD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A76A471-65BD-424A-B3F3-49D059E3D8A9}" type="pres">
      <dgm:prSet presAssocID="{527CF7A6-A9A9-40DC-9220-A67919A844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6D990E-9C27-466D-8970-D3ABC5195519}" type="pres">
      <dgm:prSet presAssocID="{9BA43ECC-26B7-4CF5-A0B6-D3992A26CC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71801-E9C0-4188-A5F3-25E28EC0C503}" type="pres">
      <dgm:prSet presAssocID="{9BA43ECC-26B7-4CF5-A0B6-D3992A26CC7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7A216-E9E3-4886-9517-603734E3284D}" type="presOf" srcId="{2ED549E0-1B78-4DE8-B4F8-C0E546C1CBC2}" destId="{24F71801-E9C0-4188-A5F3-25E28EC0C503}" srcOrd="0" destOrd="1" presId="urn:microsoft.com/office/officeart/2005/8/layout/vList2"/>
    <dgm:cxn modelId="{B13B35C2-1DB6-4BDD-9517-351BE4F3BD57}" srcId="{9BA43ECC-26B7-4CF5-A0B6-D3992A26CC7C}" destId="{E795A581-7E3A-4C21-B726-E7F6146598C0}" srcOrd="2" destOrd="0" parTransId="{EBB42D8C-1BA6-44A2-85EE-66A25FBF9C3A}" sibTransId="{8685054B-3370-4FEE-B5B3-5CFD797B6A3C}"/>
    <dgm:cxn modelId="{845F9D29-29AF-4535-86C2-793646E7CE33}" srcId="{527CF7A6-A9A9-40DC-9220-A67919A8449C}" destId="{9BA43ECC-26B7-4CF5-A0B6-D3992A26CC7C}" srcOrd="0" destOrd="0" parTransId="{09E0360C-4EA1-4773-B92A-46D96FA4631B}" sibTransId="{92CCE314-48B2-48D7-A88B-A4E86ED31EA1}"/>
    <dgm:cxn modelId="{4C93DE57-7CE6-4842-B43C-856CCC9E866B}" type="presOf" srcId="{9BA43ECC-26B7-4CF5-A0B6-D3992A26CC7C}" destId="{B96D990E-9C27-466D-8970-D3ABC5195519}" srcOrd="0" destOrd="0" presId="urn:microsoft.com/office/officeart/2005/8/layout/vList2"/>
    <dgm:cxn modelId="{EEDBDB01-C4B6-42AC-BAF2-6D6C2F92ACCA}" type="presOf" srcId="{E795A581-7E3A-4C21-B726-E7F6146598C0}" destId="{24F71801-E9C0-4188-A5F3-25E28EC0C503}" srcOrd="0" destOrd="2" presId="urn:microsoft.com/office/officeart/2005/8/layout/vList2"/>
    <dgm:cxn modelId="{A304A02E-3A8F-46DA-AE0F-C1F05CF8B265}" srcId="{9BA43ECC-26B7-4CF5-A0B6-D3992A26CC7C}" destId="{A8EE012A-F773-4D59-B64E-644BBB4FB529}" srcOrd="0" destOrd="0" parTransId="{3E5BCF90-482F-4FDE-8575-8285BE84DF0B}" sibTransId="{4DCC2B5E-3E61-40B1-BEC9-B1FC78D8AD43}"/>
    <dgm:cxn modelId="{8FC8FBB9-C2C1-4F22-83CD-CFE7F4B6AC72}" srcId="{9BA43ECC-26B7-4CF5-A0B6-D3992A26CC7C}" destId="{2ED549E0-1B78-4DE8-B4F8-C0E546C1CBC2}" srcOrd="1" destOrd="0" parTransId="{DBB73DBA-A2D9-48B7-8985-27F82910A34F}" sibTransId="{271EE317-C785-4D6A-978D-7A25801CC153}"/>
    <dgm:cxn modelId="{2E4324CF-B882-42C4-AF5A-6390F0EF79CB}" type="presOf" srcId="{527CF7A6-A9A9-40DC-9220-A67919A8449C}" destId="{DA76A471-65BD-424A-B3F3-49D059E3D8A9}" srcOrd="0" destOrd="0" presId="urn:microsoft.com/office/officeart/2005/8/layout/vList2"/>
    <dgm:cxn modelId="{55E283B0-5C78-4C46-A6F2-76E91B1B2A78}" type="presOf" srcId="{A8EE012A-F773-4D59-B64E-644BBB4FB529}" destId="{24F71801-E9C0-4188-A5F3-25E28EC0C503}" srcOrd="0" destOrd="0" presId="urn:microsoft.com/office/officeart/2005/8/layout/vList2"/>
    <dgm:cxn modelId="{AA893DD0-A99D-459D-A007-F83F5B1277E4}" type="presParOf" srcId="{DA76A471-65BD-424A-B3F3-49D059E3D8A9}" destId="{B96D990E-9C27-466D-8970-D3ABC5195519}" srcOrd="0" destOrd="0" presId="urn:microsoft.com/office/officeart/2005/8/layout/vList2"/>
    <dgm:cxn modelId="{310F45AB-5F42-4D7C-8011-ADFE65BCE0E6}" type="presParOf" srcId="{DA76A471-65BD-424A-B3F3-49D059E3D8A9}" destId="{24F71801-E9C0-4188-A5F3-25E28EC0C5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8AA584E-2A5C-444F-BF8C-6D2EC3183B08}" type="doc">
      <dgm:prSet loTypeId="urn:microsoft.com/office/officeart/2005/8/layout/process3" loCatId="process" qsTypeId="urn:microsoft.com/office/officeart/2005/8/quickstyle/3d2" qsCatId="3D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88A01CE7-3660-4D35-A5C7-FC052D3114E5}">
      <dgm:prSet/>
      <dgm:spPr/>
      <dgm:t>
        <a:bodyPr/>
        <a:lstStyle/>
        <a:p>
          <a:pPr algn="ctr" rtl="1"/>
          <a:r>
            <a:rPr lang="fa-IR" b="1" dirty="0" smtClean="0">
              <a:cs typeface="B Titr" pitchFamily="2" charset="-78"/>
            </a:rPr>
            <a:t>گرایش به درآمدهای کارمزدمحور</a:t>
          </a:r>
          <a:endParaRPr lang="fa-IR" dirty="0">
            <a:cs typeface="B Titr" pitchFamily="2" charset="-78"/>
          </a:endParaRPr>
        </a:p>
      </dgm:t>
    </dgm:pt>
    <dgm:pt modelId="{18BCA2EF-D9D4-4860-8C71-A58E98FF5B69}" type="parTrans" cxnId="{F10E0015-9AFC-4A43-B960-EBA2BAD40521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85E6CC71-3038-4205-9C14-E26D00E3774F}" type="sibTrans" cxnId="{F10E0015-9AFC-4A43-B960-EBA2BAD40521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006F0F93-B955-4562-9468-639DDB7BFE9B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تشدید رقابت و افزایش هزینۀ وجوه بانک به‌وضوح درآمدهای سنتی بانک را کاهش داده است.</a:t>
          </a:r>
          <a:endParaRPr lang="en-US" dirty="0">
            <a:cs typeface="B Zar" pitchFamily="2" charset="-78"/>
          </a:endParaRPr>
        </a:p>
      </dgm:t>
    </dgm:pt>
    <dgm:pt modelId="{617733BF-58AF-4478-9A56-EFF4DDCEDC92}" type="parTrans" cxnId="{1EE13F17-6623-4AD5-9485-34BEFE051D21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F1B63884-768C-454D-8E96-41111376BD40}" type="sibTrans" cxnId="{1EE13F17-6623-4AD5-9485-34BEFE051D21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ADC37AEC-C254-469D-A937-4E36786A46B7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این امر به کاهش نسبت سرمایه و افزایش نسبت‌های اهرمی در بانک‌ها انجامیده است.</a:t>
          </a:r>
          <a:endParaRPr lang="en-US" dirty="0">
            <a:cs typeface="B Zar" pitchFamily="2" charset="-78"/>
          </a:endParaRPr>
        </a:p>
      </dgm:t>
    </dgm:pt>
    <dgm:pt modelId="{497B4E4D-6D93-4741-BD42-1A1952850E6C}" type="parTrans" cxnId="{3BF75BEA-FA9F-4A97-A91C-97660CD42F94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957CA53C-0E18-436D-B9C7-0308C7E9D921}" type="sibTrans" cxnId="{3BF75BEA-FA9F-4A97-A91C-97660CD42F94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9EB783EB-0A93-4BBA-B935-435A0CD6D052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بنابراین هزینه‌های استقراض افزایش می‌یابد و بانک‌ها برای جبران هزینه‌های خود به درآمدهای کارمزدمحور گرایش می‌یابند. </a:t>
          </a:r>
          <a:endParaRPr lang="en-US" dirty="0">
            <a:cs typeface="B Zar" pitchFamily="2" charset="-78"/>
          </a:endParaRPr>
        </a:p>
      </dgm:t>
    </dgm:pt>
    <dgm:pt modelId="{2CEE492C-B6BB-4B49-B785-59FA2514B02A}" type="parTrans" cxnId="{51FCF46F-C93C-4FCB-96FD-03DB6A4CC519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857ABE02-DFC5-4321-BB00-73F68883E7B5}" type="sibTrans" cxnId="{51FCF46F-C93C-4FCB-96FD-03DB6A4CC519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10F59F78-34DC-4D5A-8769-962062A8D08D}" type="pres">
      <dgm:prSet presAssocID="{18AA584E-2A5C-444F-BF8C-6D2EC3183B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3662F-C8BB-45BD-821E-1A5D8ABFA884}" type="pres">
      <dgm:prSet presAssocID="{88A01CE7-3660-4D35-A5C7-FC052D3114E5}" presName="composite" presStyleCnt="0"/>
      <dgm:spPr/>
    </dgm:pt>
    <dgm:pt modelId="{B2C282D7-2488-4019-81B7-C569D5D0D392}" type="pres">
      <dgm:prSet presAssocID="{88A01CE7-3660-4D35-A5C7-FC052D3114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9576D-F69E-4773-BA8A-580E13C11E74}" type="pres">
      <dgm:prSet presAssocID="{88A01CE7-3660-4D35-A5C7-FC052D3114E5}" presName="parSh" presStyleLbl="node1" presStyleIdx="0" presStyleCnt="1"/>
      <dgm:spPr/>
      <dgm:t>
        <a:bodyPr/>
        <a:lstStyle/>
        <a:p>
          <a:endParaRPr lang="en-US"/>
        </a:p>
      </dgm:t>
    </dgm:pt>
    <dgm:pt modelId="{A8372523-4CF1-4070-85EA-514C8AEFCBE7}" type="pres">
      <dgm:prSet presAssocID="{88A01CE7-3660-4D35-A5C7-FC052D3114E5}" presName="desTx" presStyleLbl="fgAcc1" presStyleIdx="0" presStyleCnt="1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025B02CC-5A8B-4B1D-BCE6-E1ADD2517B80}" type="presOf" srcId="{88A01CE7-3660-4D35-A5C7-FC052D3114E5}" destId="{B2C282D7-2488-4019-81B7-C569D5D0D392}" srcOrd="0" destOrd="0" presId="urn:microsoft.com/office/officeart/2005/8/layout/process3"/>
    <dgm:cxn modelId="{895FB3C9-1F3E-4C6C-956E-03AC0F314D53}" type="presOf" srcId="{88A01CE7-3660-4D35-A5C7-FC052D3114E5}" destId="{6D59576D-F69E-4773-BA8A-580E13C11E74}" srcOrd="1" destOrd="0" presId="urn:microsoft.com/office/officeart/2005/8/layout/process3"/>
    <dgm:cxn modelId="{ADC45496-0A18-41E4-A1C4-36E74912AF73}" type="presOf" srcId="{18AA584E-2A5C-444F-BF8C-6D2EC3183B08}" destId="{10F59F78-34DC-4D5A-8769-962062A8D08D}" srcOrd="0" destOrd="0" presId="urn:microsoft.com/office/officeart/2005/8/layout/process3"/>
    <dgm:cxn modelId="{F10E0015-9AFC-4A43-B960-EBA2BAD40521}" srcId="{18AA584E-2A5C-444F-BF8C-6D2EC3183B08}" destId="{88A01CE7-3660-4D35-A5C7-FC052D3114E5}" srcOrd="0" destOrd="0" parTransId="{18BCA2EF-D9D4-4860-8C71-A58E98FF5B69}" sibTransId="{85E6CC71-3038-4205-9C14-E26D00E3774F}"/>
    <dgm:cxn modelId="{51FCF46F-C93C-4FCB-96FD-03DB6A4CC519}" srcId="{88A01CE7-3660-4D35-A5C7-FC052D3114E5}" destId="{9EB783EB-0A93-4BBA-B935-435A0CD6D052}" srcOrd="2" destOrd="0" parTransId="{2CEE492C-B6BB-4B49-B785-59FA2514B02A}" sibTransId="{857ABE02-DFC5-4321-BB00-73F68883E7B5}"/>
    <dgm:cxn modelId="{1EE13F17-6623-4AD5-9485-34BEFE051D21}" srcId="{88A01CE7-3660-4D35-A5C7-FC052D3114E5}" destId="{006F0F93-B955-4562-9468-639DDB7BFE9B}" srcOrd="0" destOrd="0" parTransId="{617733BF-58AF-4478-9A56-EFF4DDCEDC92}" sibTransId="{F1B63884-768C-454D-8E96-41111376BD40}"/>
    <dgm:cxn modelId="{F4BC76A4-34E6-4B35-B526-A5717344595D}" type="presOf" srcId="{006F0F93-B955-4562-9468-639DDB7BFE9B}" destId="{A8372523-4CF1-4070-85EA-514C8AEFCBE7}" srcOrd="0" destOrd="0" presId="urn:microsoft.com/office/officeart/2005/8/layout/process3"/>
    <dgm:cxn modelId="{3636838A-6CEA-443B-8D44-B7FC6749B38F}" type="presOf" srcId="{9EB783EB-0A93-4BBA-B935-435A0CD6D052}" destId="{A8372523-4CF1-4070-85EA-514C8AEFCBE7}" srcOrd="0" destOrd="2" presId="urn:microsoft.com/office/officeart/2005/8/layout/process3"/>
    <dgm:cxn modelId="{9DC92475-81C5-4B22-AE23-BC7635BBBF77}" type="presOf" srcId="{ADC37AEC-C254-469D-A937-4E36786A46B7}" destId="{A8372523-4CF1-4070-85EA-514C8AEFCBE7}" srcOrd="0" destOrd="1" presId="urn:microsoft.com/office/officeart/2005/8/layout/process3"/>
    <dgm:cxn modelId="{3BF75BEA-FA9F-4A97-A91C-97660CD42F94}" srcId="{88A01CE7-3660-4D35-A5C7-FC052D3114E5}" destId="{ADC37AEC-C254-469D-A937-4E36786A46B7}" srcOrd="1" destOrd="0" parTransId="{497B4E4D-6D93-4741-BD42-1A1952850E6C}" sibTransId="{957CA53C-0E18-436D-B9C7-0308C7E9D921}"/>
    <dgm:cxn modelId="{B19DEA71-8617-4DCF-8CEA-2DF77216DB87}" type="presParOf" srcId="{10F59F78-34DC-4D5A-8769-962062A8D08D}" destId="{3503662F-C8BB-45BD-821E-1A5D8ABFA884}" srcOrd="0" destOrd="0" presId="urn:microsoft.com/office/officeart/2005/8/layout/process3"/>
    <dgm:cxn modelId="{FD6ACA0E-FD99-470E-93CF-8BB4570D8A49}" type="presParOf" srcId="{3503662F-C8BB-45BD-821E-1A5D8ABFA884}" destId="{B2C282D7-2488-4019-81B7-C569D5D0D392}" srcOrd="0" destOrd="0" presId="urn:microsoft.com/office/officeart/2005/8/layout/process3"/>
    <dgm:cxn modelId="{9C20ACC7-5FAE-45DB-9FD1-FBC73EDF9971}" type="presParOf" srcId="{3503662F-C8BB-45BD-821E-1A5D8ABFA884}" destId="{6D59576D-F69E-4773-BA8A-580E13C11E74}" srcOrd="1" destOrd="0" presId="urn:microsoft.com/office/officeart/2005/8/layout/process3"/>
    <dgm:cxn modelId="{CCB56FBD-500B-4752-8BB3-C0FC332B5108}" type="presParOf" srcId="{3503662F-C8BB-45BD-821E-1A5D8ABFA884}" destId="{A8372523-4CF1-4070-85EA-514C8AEFCBE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13E9EF-3D5D-40C1-9FB1-CC1B820159F6}" type="doc">
      <dgm:prSet loTypeId="urn:microsoft.com/office/officeart/2005/8/layout/hList3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D569522-EC6E-479E-AA32-746A4AB4B576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فازبندی زمانی</a:t>
          </a:r>
          <a:endParaRPr lang="en-US" dirty="0">
            <a:cs typeface="B Titr" pitchFamily="2" charset="-78"/>
          </a:endParaRPr>
        </a:p>
      </dgm:t>
    </dgm:pt>
    <dgm:pt modelId="{C9608E5B-4E9A-4504-A98B-B4807757C52B}" type="parTrans" cxnId="{D7F94402-F1FD-47D6-95FF-34859F7DDDD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69121F8-AF20-4535-B438-6F2253453115}" type="sibTrans" cxnId="{D7F94402-F1FD-47D6-95FF-34859F7DDDD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2F2BABC-13A1-4AD9-A266-528F6FE39D64}">
      <dgm:prSet/>
      <dgm:spPr/>
      <dgm:t>
        <a:bodyPr/>
        <a:lstStyle/>
        <a:p>
          <a:pPr rtl="1"/>
          <a:r>
            <a:rPr lang="fa-IR" smtClean="0">
              <a:cs typeface="B Zar" pitchFamily="2" charset="-78"/>
            </a:rPr>
            <a:t>در چه زمان‌هایی و با چه تقدم و تأخری صورت می‌گیرد؟</a:t>
          </a:r>
          <a:endParaRPr lang="en-US"/>
        </a:p>
      </dgm:t>
    </dgm:pt>
    <dgm:pt modelId="{11A20739-BFBC-41AB-AC05-638B41275BFA}" type="parTrans" cxnId="{C2933853-EAB8-4D64-B17C-DFDA3A3AF2F3}">
      <dgm:prSet/>
      <dgm:spPr/>
      <dgm:t>
        <a:bodyPr/>
        <a:lstStyle/>
        <a:p>
          <a:endParaRPr lang="en-US"/>
        </a:p>
      </dgm:t>
    </dgm:pt>
    <dgm:pt modelId="{47FDCACA-DD64-4624-B645-4F4287BE045B}" type="sibTrans" cxnId="{C2933853-EAB8-4D64-B17C-DFDA3A3AF2F3}">
      <dgm:prSet/>
      <dgm:spPr/>
      <dgm:t>
        <a:bodyPr/>
        <a:lstStyle/>
        <a:p>
          <a:endParaRPr lang="en-US"/>
        </a:p>
      </dgm:t>
    </dgm:pt>
    <dgm:pt modelId="{F3AC3D36-0115-42C1-B661-694EE21FD9FA}" type="pres">
      <dgm:prSet presAssocID="{8313E9EF-3D5D-40C1-9FB1-CC1B820159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9D738-38FE-4863-B235-0033FD84700E}" type="pres">
      <dgm:prSet presAssocID="{FD569522-EC6E-479E-AA32-746A4AB4B576}" presName="roof" presStyleLbl="dkBgShp" presStyleIdx="0" presStyleCnt="2"/>
      <dgm:spPr/>
      <dgm:t>
        <a:bodyPr/>
        <a:lstStyle/>
        <a:p>
          <a:endParaRPr lang="en-US"/>
        </a:p>
      </dgm:t>
    </dgm:pt>
    <dgm:pt modelId="{9834CC0C-C102-45DF-A9D0-A758ED5B2E75}" type="pres">
      <dgm:prSet presAssocID="{FD569522-EC6E-479E-AA32-746A4AB4B576}" presName="pillars" presStyleCnt="0"/>
      <dgm:spPr/>
      <dgm:t>
        <a:bodyPr/>
        <a:lstStyle/>
        <a:p>
          <a:endParaRPr lang="en-US"/>
        </a:p>
      </dgm:t>
    </dgm:pt>
    <dgm:pt modelId="{EF7F0B86-DCB8-4DFC-997B-332EA31D755B}" type="pres">
      <dgm:prSet presAssocID="{FD569522-EC6E-479E-AA32-746A4AB4B576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7D8A4-908C-48AA-BF87-88F3B61DC449}" type="pres">
      <dgm:prSet presAssocID="{FD569522-EC6E-479E-AA32-746A4AB4B576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C2933853-EAB8-4D64-B17C-DFDA3A3AF2F3}" srcId="{FD569522-EC6E-479E-AA32-746A4AB4B576}" destId="{92F2BABC-13A1-4AD9-A266-528F6FE39D64}" srcOrd="0" destOrd="0" parTransId="{11A20739-BFBC-41AB-AC05-638B41275BFA}" sibTransId="{47FDCACA-DD64-4624-B645-4F4287BE045B}"/>
    <dgm:cxn modelId="{A32D4A3E-4F0A-4C99-BDDE-96920CB67C01}" type="presOf" srcId="{FD569522-EC6E-479E-AA32-746A4AB4B576}" destId="{CF99D738-38FE-4863-B235-0033FD84700E}" srcOrd="0" destOrd="0" presId="urn:microsoft.com/office/officeart/2005/8/layout/hList3"/>
    <dgm:cxn modelId="{01C136C7-89B7-4680-8677-F431DD1614CB}" type="presOf" srcId="{92F2BABC-13A1-4AD9-A266-528F6FE39D64}" destId="{EF7F0B86-DCB8-4DFC-997B-332EA31D755B}" srcOrd="0" destOrd="0" presId="urn:microsoft.com/office/officeart/2005/8/layout/hList3"/>
    <dgm:cxn modelId="{D7F94402-F1FD-47D6-95FF-34859F7DDDDB}" srcId="{8313E9EF-3D5D-40C1-9FB1-CC1B820159F6}" destId="{FD569522-EC6E-479E-AA32-746A4AB4B576}" srcOrd="0" destOrd="0" parTransId="{C9608E5B-4E9A-4504-A98B-B4807757C52B}" sibTransId="{769121F8-AF20-4535-B438-6F2253453115}"/>
    <dgm:cxn modelId="{43D8577A-5006-4195-BB97-4A33EE95FEC0}" type="presOf" srcId="{8313E9EF-3D5D-40C1-9FB1-CC1B820159F6}" destId="{F3AC3D36-0115-42C1-B661-694EE21FD9FA}" srcOrd="0" destOrd="0" presId="urn:microsoft.com/office/officeart/2005/8/layout/hList3"/>
    <dgm:cxn modelId="{FEBB1F95-AB72-4E85-9748-9E25C7FCD235}" type="presParOf" srcId="{F3AC3D36-0115-42C1-B661-694EE21FD9FA}" destId="{CF99D738-38FE-4863-B235-0033FD84700E}" srcOrd="0" destOrd="0" presId="urn:microsoft.com/office/officeart/2005/8/layout/hList3"/>
    <dgm:cxn modelId="{BA4726E0-FB16-4473-BE39-96565114EC38}" type="presParOf" srcId="{F3AC3D36-0115-42C1-B661-694EE21FD9FA}" destId="{9834CC0C-C102-45DF-A9D0-A758ED5B2E75}" srcOrd="1" destOrd="0" presId="urn:microsoft.com/office/officeart/2005/8/layout/hList3"/>
    <dgm:cxn modelId="{ACB1FC14-B2C5-4BC1-8A53-17C3C7F5B35D}" type="presParOf" srcId="{9834CC0C-C102-45DF-A9D0-A758ED5B2E75}" destId="{EF7F0B86-DCB8-4DFC-997B-332EA31D755B}" srcOrd="0" destOrd="0" presId="urn:microsoft.com/office/officeart/2005/8/layout/hList3"/>
    <dgm:cxn modelId="{4C3772AE-6EFD-4C02-87C7-552F197B344C}" type="presParOf" srcId="{F3AC3D36-0115-42C1-B661-694EE21FD9FA}" destId="{96A7D8A4-908C-48AA-BF87-88F3B61DC4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203FEF-8C70-44DC-8DC2-E59E9040A7EE}" type="doc">
      <dgm:prSet loTypeId="urn:microsoft.com/office/officeart/2005/8/layout/process3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8786254-6F7C-4D8C-851E-DBD8B98839AA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نحوۀ بازتوزیع درآمدها</a:t>
          </a:r>
          <a:endParaRPr lang="en-US" dirty="0">
            <a:cs typeface="B Titr" pitchFamily="2" charset="-78"/>
          </a:endParaRPr>
        </a:p>
      </dgm:t>
    </dgm:pt>
    <dgm:pt modelId="{E39773C7-FDE6-4BE6-9E11-DC6CCDFC0B3A}" type="parTrans" cxnId="{AC135BC5-D552-4C08-BCF9-70A3DD4F62FE}">
      <dgm:prSet/>
      <dgm:spPr/>
      <dgm:t>
        <a:bodyPr/>
        <a:lstStyle/>
        <a:p>
          <a:endParaRPr lang="en-US"/>
        </a:p>
      </dgm:t>
    </dgm:pt>
    <dgm:pt modelId="{80E596F2-BF02-42E8-88CF-0DB9892A8871}" type="sibTrans" cxnId="{AC135BC5-D552-4C08-BCF9-70A3DD4F62FE}">
      <dgm:prSet/>
      <dgm:spPr/>
      <dgm:t>
        <a:bodyPr/>
        <a:lstStyle/>
        <a:p>
          <a:endParaRPr lang="en-US"/>
        </a:p>
      </dgm:t>
    </dgm:pt>
    <dgm:pt modelId="{298D0BE3-1F2B-4219-A42D-85F0EEB3ACC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50 درصد خانوارها</a:t>
          </a:r>
          <a:endParaRPr lang="en-US" dirty="0">
            <a:cs typeface="B Zar" pitchFamily="2" charset="-78"/>
          </a:endParaRPr>
        </a:p>
      </dgm:t>
    </dgm:pt>
    <dgm:pt modelId="{7EA2119D-5B30-48BA-91C0-5BD17175C280}" type="parTrans" cxnId="{84D735B6-3999-4CF9-BBA9-D0F0721F425B}">
      <dgm:prSet/>
      <dgm:spPr/>
      <dgm:t>
        <a:bodyPr/>
        <a:lstStyle/>
        <a:p>
          <a:endParaRPr lang="en-US"/>
        </a:p>
      </dgm:t>
    </dgm:pt>
    <dgm:pt modelId="{EB3B6791-1A7D-4476-AC17-1B3F89531593}" type="sibTrans" cxnId="{84D735B6-3999-4CF9-BBA9-D0F0721F425B}">
      <dgm:prSet/>
      <dgm:spPr/>
      <dgm:t>
        <a:bodyPr/>
        <a:lstStyle/>
        <a:p>
          <a:endParaRPr lang="en-US"/>
        </a:p>
      </dgm:t>
    </dgm:pt>
    <dgm:pt modelId="{27620AE3-4701-40AA-9754-FDB518384154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30 درصد کسب‌وکارها</a:t>
          </a:r>
          <a:endParaRPr lang="en-US" dirty="0" smtClean="0">
            <a:cs typeface="B Zar" pitchFamily="2" charset="-78"/>
          </a:endParaRPr>
        </a:p>
      </dgm:t>
    </dgm:pt>
    <dgm:pt modelId="{80EF63D3-019D-4543-91CF-D7BBA8F1340B}" type="parTrans" cxnId="{55EE8FD0-BD98-449D-A3FF-52ED3B7DEC13}">
      <dgm:prSet/>
      <dgm:spPr/>
      <dgm:t>
        <a:bodyPr/>
        <a:lstStyle/>
        <a:p>
          <a:endParaRPr lang="en-US"/>
        </a:p>
      </dgm:t>
    </dgm:pt>
    <dgm:pt modelId="{68C0D5B1-5683-4948-99E2-7ECA7B95E8FB}" type="sibTrans" cxnId="{55EE8FD0-BD98-449D-A3FF-52ED3B7DEC13}">
      <dgm:prSet/>
      <dgm:spPr/>
      <dgm:t>
        <a:bodyPr/>
        <a:lstStyle/>
        <a:p>
          <a:endParaRPr lang="en-US"/>
        </a:p>
      </dgm:t>
    </dgm:pt>
    <dgm:pt modelId="{B48570C1-7733-4F99-8CB2-CF9611C011E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20 درصد دولت</a:t>
          </a:r>
          <a:endParaRPr lang="en-US" dirty="0">
            <a:cs typeface="B Zar" pitchFamily="2" charset="-78"/>
          </a:endParaRPr>
        </a:p>
      </dgm:t>
    </dgm:pt>
    <dgm:pt modelId="{4B981447-90D4-410B-8510-F235589F5175}" type="parTrans" cxnId="{17D53D28-718F-47F0-B0C3-9CEA4DEDABDC}">
      <dgm:prSet/>
      <dgm:spPr/>
      <dgm:t>
        <a:bodyPr/>
        <a:lstStyle/>
        <a:p>
          <a:endParaRPr lang="en-US"/>
        </a:p>
      </dgm:t>
    </dgm:pt>
    <dgm:pt modelId="{802BF436-C05E-4FB9-A36E-0B817E2D25D9}" type="sibTrans" cxnId="{17D53D28-718F-47F0-B0C3-9CEA4DEDABDC}">
      <dgm:prSet/>
      <dgm:spPr/>
      <dgm:t>
        <a:bodyPr/>
        <a:lstStyle/>
        <a:p>
          <a:endParaRPr lang="en-US"/>
        </a:p>
      </dgm:t>
    </dgm:pt>
    <dgm:pt modelId="{0F507BBE-218A-4320-A787-367872ECE5C4}" type="pres">
      <dgm:prSet presAssocID="{B8203FEF-8C70-44DC-8DC2-E59E9040A7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D5AA1-9710-4F99-85DD-2BDE424F26A8}" type="pres">
      <dgm:prSet presAssocID="{58786254-6F7C-4D8C-851E-DBD8B98839AA}" presName="composite" presStyleCnt="0"/>
      <dgm:spPr/>
    </dgm:pt>
    <dgm:pt modelId="{149F0811-7212-4A29-8710-46B13698DDF8}" type="pres">
      <dgm:prSet presAssocID="{58786254-6F7C-4D8C-851E-DBD8B98839A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6ECAB-0898-4E45-B2DB-35DA5F9ED0A1}" type="pres">
      <dgm:prSet presAssocID="{58786254-6F7C-4D8C-851E-DBD8B98839AA}" presName="parSh" presStyleLbl="node1" presStyleIdx="0" presStyleCnt="1"/>
      <dgm:spPr/>
      <dgm:t>
        <a:bodyPr/>
        <a:lstStyle/>
        <a:p>
          <a:endParaRPr lang="en-US"/>
        </a:p>
      </dgm:t>
    </dgm:pt>
    <dgm:pt modelId="{E5B67E92-D834-4D68-BB8C-DFBF51784F3F}" type="pres">
      <dgm:prSet presAssocID="{58786254-6F7C-4D8C-851E-DBD8B98839AA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D53D28-718F-47F0-B0C3-9CEA4DEDABDC}" srcId="{58786254-6F7C-4D8C-851E-DBD8B98839AA}" destId="{B48570C1-7733-4F99-8CB2-CF9611C011EB}" srcOrd="2" destOrd="0" parTransId="{4B981447-90D4-410B-8510-F235589F5175}" sibTransId="{802BF436-C05E-4FB9-A36E-0B817E2D25D9}"/>
    <dgm:cxn modelId="{83E4F185-92B2-447B-8221-4D72ECAED9A9}" type="presOf" srcId="{27620AE3-4701-40AA-9754-FDB518384154}" destId="{E5B67E92-D834-4D68-BB8C-DFBF51784F3F}" srcOrd="0" destOrd="1" presId="urn:microsoft.com/office/officeart/2005/8/layout/process3"/>
    <dgm:cxn modelId="{0F1FE91A-2BA8-4276-8CD3-106BB5080D41}" type="presOf" srcId="{58786254-6F7C-4D8C-851E-DBD8B98839AA}" destId="{149F0811-7212-4A29-8710-46B13698DDF8}" srcOrd="0" destOrd="0" presId="urn:microsoft.com/office/officeart/2005/8/layout/process3"/>
    <dgm:cxn modelId="{F4EE8213-5A16-4C29-9EBA-F1264AFB2F9D}" type="presOf" srcId="{B48570C1-7733-4F99-8CB2-CF9611C011EB}" destId="{E5B67E92-D834-4D68-BB8C-DFBF51784F3F}" srcOrd="0" destOrd="2" presId="urn:microsoft.com/office/officeart/2005/8/layout/process3"/>
    <dgm:cxn modelId="{BF14EE7D-9841-493F-A7AE-9C5391BFF2A1}" type="presOf" srcId="{298D0BE3-1F2B-4219-A42D-85F0EEB3ACCE}" destId="{E5B67E92-D834-4D68-BB8C-DFBF51784F3F}" srcOrd="0" destOrd="0" presId="urn:microsoft.com/office/officeart/2005/8/layout/process3"/>
    <dgm:cxn modelId="{55EE8FD0-BD98-449D-A3FF-52ED3B7DEC13}" srcId="{58786254-6F7C-4D8C-851E-DBD8B98839AA}" destId="{27620AE3-4701-40AA-9754-FDB518384154}" srcOrd="1" destOrd="0" parTransId="{80EF63D3-019D-4543-91CF-D7BBA8F1340B}" sibTransId="{68C0D5B1-5683-4948-99E2-7ECA7B95E8FB}"/>
    <dgm:cxn modelId="{5B38C700-1667-4A09-8DE9-B607B52DDDC2}" type="presOf" srcId="{B8203FEF-8C70-44DC-8DC2-E59E9040A7EE}" destId="{0F507BBE-218A-4320-A787-367872ECE5C4}" srcOrd="0" destOrd="0" presId="urn:microsoft.com/office/officeart/2005/8/layout/process3"/>
    <dgm:cxn modelId="{CE52EEE1-A557-4AE8-AB7F-C6D33F33FE20}" type="presOf" srcId="{58786254-6F7C-4D8C-851E-DBD8B98839AA}" destId="{0A16ECAB-0898-4E45-B2DB-35DA5F9ED0A1}" srcOrd="1" destOrd="0" presId="urn:microsoft.com/office/officeart/2005/8/layout/process3"/>
    <dgm:cxn modelId="{AC135BC5-D552-4C08-BCF9-70A3DD4F62FE}" srcId="{B8203FEF-8C70-44DC-8DC2-E59E9040A7EE}" destId="{58786254-6F7C-4D8C-851E-DBD8B98839AA}" srcOrd="0" destOrd="0" parTransId="{E39773C7-FDE6-4BE6-9E11-DC6CCDFC0B3A}" sibTransId="{80E596F2-BF02-42E8-88CF-0DB9892A8871}"/>
    <dgm:cxn modelId="{84D735B6-3999-4CF9-BBA9-D0F0721F425B}" srcId="{58786254-6F7C-4D8C-851E-DBD8B98839AA}" destId="{298D0BE3-1F2B-4219-A42D-85F0EEB3ACCE}" srcOrd="0" destOrd="0" parTransId="{7EA2119D-5B30-48BA-91C0-5BD17175C280}" sibTransId="{EB3B6791-1A7D-4476-AC17-1B3F89531593}"/>
    <dgm:cxn modelId="{2912FA47-7802-4A2F-A825-68072AC9EE59}" type="presParOf" srcId="{0F507BBE-218A-4320-A787-367872ECE5C4}" destId="{C95D5AA1-9710-4F99-85DD-2BDE424F26A8}" srcOrd="0" destOrd="0" presId="urn:microsoft.com/office/officeart/2005/8/layout/process3"/>
    <dgm:cxn modelId="{87AFD5C3-B287-4FE0-983E-ADDDC2AD5C28}" type="presParOf" srcId="{C95D5AA1-9710-4F99-85DD-2BDE424F26A8}" destId="{149F0811-7212-4A29-8710-46B13698DDF8}" srcOrd="0" destOrd="0" presId="urn:microsoft.com/office/officeart/2005/8/layout/process3"/>
    <dgm:cxn modelId="{183F915D-0173-4224-8E86-4DB690C91782}" type="presParOf" srcId="{C95D5AA1-9710-4F99-85DD-2BDE424F26A8}" destId="{0A16ECAB-0898-4E45-B2DB-35DA5F9ED0A1}" srcOrd="1" destOrd="0" presId="urn:microsoft.com/office/officeart/2005/8/layout/process3"/>
    <dgm:cxn modelId="{38287043-5BAF-4343-9BEC-9BEA5DC4CB66}" type="presParOf" srcId="{C95D5AA1-9710-4F99-85DD-2BDE424F26A8}" destId="{E5B67E92-D834-4D68-BB8C-DFBF51784F3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AA2FD1-D90B-4911-AD10-CEEDE8F88B31}" type="doc">
      <dgm:prSet loTypeId="urn:microsoft.com/office/officeart/2005/8/layout/arrow6" loCatId="relationship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82B76A4-E55F-48CB-87A7-D94B5B972127}">
      <dgm:prSet/>
      <dgm:spPr/>
      <dgm:t>
        <a:bodyPr/>
        <a:lstStyle/>
        <a:p>
          <a:pPr rtl="1"/>
          <a:r>
            <a:rPr lang="fa-IR" dirty="0" smtClean="0"/>
            <a:t>مسیراصلی</a:t>
          </a:r>
          <a:endParaRPr lang="en-US" dirty="0"/>
        </a:p>
      </dgm:t>
    </dgm:pt>
    <dgm:pt modelId="{64A6098A-37D3-476B-9848-52DA86818D25}" type="parTrans" cxnId="{7906E630-2632-46A3-A527-80C23F31985D}">
      <dgm:prSet/>
      <dgm:spPr/>
      <dgm:t>
        <a:bodyPr/>
        <a:lstStyle/>
        <a:p>
          <a:endParaRPr lang="en-US"/>
        </a:p>
      </dgm:t>
    </dgm:pt>
    <dgm:pt modelId="{7158FD0F-1292-4273-9C6D-7D900647EB4D}" type="sibTrans" cxnId="{7906E630-2632-46A3-A527-80C23F31985D}">
      <dgm:prSet/>
      <dgm:spPr/>
      <dgm:t>
        <a:bodyPr/>
        <a:lstStyle/>
        <a:p>
          <a:endParaRPr lang="en-US"/>
        </a:p>
      </dgm:t>
    </dgm:pt>
    <dgm:pt modelId="{54E22115-2822-441D-B741-6EB68CA51EEE}">
      <dgm:prSet/>
      <dgm:spPr/>
      <dgm:t>
        <a:bodyPr/>
        <a:lstStyle/>
        <a:p>
          <a:pPr rtl="1"/>
          <a:r>
            <a:rPr lang="fa-IR" dirty="0" smtClean="0"/>
            <a:t>مسیر فرعی</a:t>
          </a:r>
          <a:endParaRPr lang="en-US" dirty="0"/>
        </a:p>
      </dgm:t>
    </dgm:pt>
    <dgm:pt modelId="{C80B8C4D-D823-4AE3-B0BA-62BBD1DC272E}" type="parTrans" cxnId="{6A0A5930-8598-4F1F-AFA8-C9D8959107DF}">
      <dgm:prSet/>
      <dgm:spPr/>
      <dgm:t>
        <a:bodyPr/>
        <a:lstStyle/>
        <a:p>
          <a:endParaRPr lang="en-US"/>
        </a:p>
      </dgm:t>
    </dgm:pt>
    <dgm:pt modelId="{BCA8074B-92A8-4AED-8495-04DE7FB0A9B9}" type="sibTrans" cxnId="{6A0A5930-8598-4F1F-AFA8-C9D8959107DF}">
      <dgm:prSet/>
      <dgm:spPr/>
      <dgm:t>
        <a:bodyPr/>
        <a:lstStyle/>
        <a:p>
          <a:endParaRPr lang="en-US"/>
        </a:p>
      </dgm:t>
    </dgm:pt>
    <dgm:pt modelId="{6DC4852D-9DDC-4BAB-BF45-C98DC1243556}" type="pres">
      <dgm:prSet presAssocID="{3FAA2FD1-D90B-4911-AD10-CEEDE8F88B3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B94409-CD99-4CA5-953B-126D8F68E549}" type="pres">
      <dgm:prSet presAssocID="{3FAA2FD1-D90B-4911-AD10-CEEDE8F88B31}" presName="ribbon" presStyleLbl="node1" presStyleIdx="0" presStyleCnt="1"/>
      <dgm:spPr/>
    </dgm:pt>
    <dgm:pt modelId="{941DCCA4-C3FF-4B8F-BF1F-85B124E3657C}" type="pres">
      <dgm:prSet presAssocID="{3FAA2FD1-D90B-4911-AD10-CEEDE8F88B3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33196-206E-4635-9D96-34D90947F4A3}" type="pres">
      <dgm:prSet presAssocID="{3FAA2FD1-D90B-4911-AD10-CEEDE8F88B3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A5930-8598-4F1F-AFA8-C9D8959107DF}" srcId="{3FAA2FD1-D90B-4911-AD10-CEEDE8F88B31}" destId="{54E22115-2822-441D-B741-6EB68CA51EEE}" srcOrd="1" destOrd="0" parTransId="{C80B8C4D-D823-4AE3-B0BA-62BBD1DC272E}" sibTransId="{BCA8074B-92A8-4AED-8495-04DE7FB0A9B9}"/>
    <dgm:cxn modelId="{2C52B7C3-9E28-44B7-BDC4-2B069AED0EE1}" type="presOf" srcId="{B82B76A4-E55F-48CB-87A7-D94B5B972127}" destId="{941DCCA4-C3FF-4B8F-BF1F-85B124E3657C}" srcOrd="0" destOrd="0" presId="urn:microsoft.com/office/officeart/2005/8/layout/arrow6"/>
    <dgm:cxn modelId="{65EE60EC-DE04-46BF-AF29-47525F8C0305}" type="presOf" srcId="{54E22115-2822-441D-B741-6EB68CA51EEE}" destId="{D5433196-206E-4635-9D96-34D90947F4A3}" srcOrd="0" destOrd="0" presId="urn:microsoft.com/office/officeart/2005/8/layout/arrow6"/>
    <dgm:cxn modelId="{7906E630-2632-46A3-A527-80C23F31985D}" srcId="{3FAA2FD1-D90B-4911-AD10-CEEDE8F88B31}" destId="{B82B76A4-E55F-48CB-87A7-D94B5B972127}" srcOrd="0" destOrd="0" parTransId="{64A6098A-37D3-476B-9848-52DA86818D25}" sibTransId="{7158FD0F-1292-4273-9C6D-7D900647EB4D}"/>
    <dgm:cxn modelId="{E7702D02-5AE0-4092-9A8D-118BB0DBB6F5}" type="presOf" srcId="{3FAA2FD1-D90B-4911-AD10-CEEDE8F88B31}" destId="{6DC4852D-9DDC-4BAB-BF45-C98DC1243556}" srcOrd="0" destOrd="0" presId="urn:microsoft.com/office/officeart/2005/8/layout/arrow6"/>
    <dgm:cxn modelId="{5F30A6FD-6E2F-46BB-902E-5DE893A6A0D6}" type="presParOf" srcId="{6DC4852D-9DDC-4BAB-BF45-C98DC1243556}" destId="{55B94409-CD99-4CA5-953B-126D8F68E549}" srcOrd="0" destOrd="0" presId="urn:microsoft.com/office/officeart/2005/8/layout/arrow6"/>
    <dgm:cxn modelId="{49DA9756-B4E1-4C10-AF72-3916C3AA70E3}" type="presParOf" srcId="{6DC4852D-9DDC-4BAB-BF45-C98DC1243556}" destId="{941DCCA4-C3FF-4B8F-BF1F-85B124E3657C}" srcOrd="1" destOrd="0" presId="urn:microsoft.com/office/officeart/2005/8/layout/arrow6"/>
    <dgm:cxn modelId="{A11E847B-E385-409B-AD90-C002B0FFD7AD}" type="presParOf" srcId="{6DC4852D-9DDC-4BAB-BF45-C98DC1243556}" destId="{D5433196-206E-4635-9D96-34D90947F4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45D1DE-9297-40A8-AC05-5E1025F7122D}" type="doc">
      <dgm:prSet loTypeId="urn:microsoft.com/office/officeart/2005/8/layout/h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D3D2BC3-39F9-4731-83A2-0FE09B9F32EA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اجرای طرح، عملکرد سایر کسب‌وکارها را از بابت ریسک و بازده تغییر می‌دهد؛ در نتیجه:</a:t>
          </a:r>
          <a:endParaRPr lang="en-US" dirty="0">
            <a:cs typeface="B Zar" pitchFamily="2" charset="-78"/>
          </a:endParaRPr>
        </a:p>
      </dgm:t>
    </dgm:pt>
    <dgm:pt modelId="{C79CD4C7-7651-4978-9E79-F0C817D67505}" type="parTrans" cxnId="{959AE821-0369-4027-8C3C-876F9FACA9A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9FD4239-C7FE-41E5-AEE4-3202D000A2E5}" type="sibTrans" cxnId="{959AE821-0369-4027-8C3C-876F9FACA9A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C8A6D3E-C684-4D43-990A-AB27365B1270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توانایی مشتریان بانک‌ها در عمل به تعهدات تغییر می‌کند.</a:t>
          </a:r>
          <a:endParaRPr lang="en-US" dirty="0">
            <a:cs typeface="B Zar" pitchFamily="2" charset="-78"/>
          </a:endParaRPr>
        </a:p>
      </dgm:t>
    </dgm:pt>
    <dgm:pt modelId="{ABA32680-0D5C-4418-B3E8-9173DCA242BB}" type="parTrans" cxnId="{01BC61D2-CA37-47E5-9516-B62CFA4FC3D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FD59D3F-8F93-4F96-BD3A-E7FD79B0BDE9}" type="sibTrans" cxnId="{01BC61D2-CA37-47E5-9516-B62CFA4FC3D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4F4C834-C258-4544-BBE2-952EDEE76475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فضای </a:t>
          </a:r>
          <a:r>
            <a:rPr lang="fa-IR" i="0" dirty="0" smtClean="0">
              <a:cs typeface="B Zar" pitchFamily="2" charset="-78"/>
            </a:rPr>
            <a:t>کسب‌وکار جدید، بنگاه‌ها را به سمت ساختارسرمایه‌های جدید سوق می‌دهد و در نتیجه تقاضا برای دریافت  وام به‌طرز فراگیری تغییر می‌کند.</a:t>
          </a:r>
          <a:endParaRPr lang="en-US" i="0" dirty="0">
            <a:cs typeface="B Zar" pitchFamily="2" charset="-78"/>
          </a:endParaRPr>
        </a:p>
      </dgm:t>
    </dgm:pt>
    <dgm:pt modelId="{4A721955-0B81-438F-AE4B-6D647F3E2AB4}" type="parTrans" cxnId="{D456B4E7-38E1-4A6A-9614-1D5CF4A50A6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2CEE251-C1CA-4C7D-95EB-5CFF9C29D4D0}" type="sibTrans" cxnId="{D456B4E7-38E1-4A6A-9614-1D5CF4A50A6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8E563A2-1671-44D9-9588-FA33C7E12BDB}" type="pres">
      <dgm:prSet presAssocID="{1745D1DE-9297-40A8-AC05-5E1025F712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F6E56-1CF2-4ACC-B36D-A63560730C67}" type="pres">
      <dgm:prSet presAssocID="{4D3D2BC3-39F9-4731-83A2-0FE09B9F32EA}" presName="composite" presStyleCnt="0"/>
      <dgm:spPr/>
    </dgm:pt>
    <dgm:pt modelId="{0C08150F-3CDA-40D3-A62E-3C87B8032A73}" type="pres">
      <dgm:prSet presAssocID="{4D3D2BC3-39F9-4731-83A2-0FE09B9F32E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3C468-B09C-4B90-B76A-75E5FB076DE9}" type="pres">
      <dgm:prSet presAssocID="{4D3D2BC3-39F9-4731-83A2-0FE09B9F32E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A0E7CD-6706-4A42-8DA4-F8363A176F0D}" type="presOf" srcId="{54F4C834-C258-4544-BBE2-952EDEE76475}" destId="{EF03C468-B09C-4B90-B76A-75E5FB076DE9}" srcOrd="0" destOrd="1" presId="urn:microsoft.com/office/officeart/2005/8/layout/hList1"/>
    <dgm:cxn modelId="{D53F8E51-F94B-4091-985E-3EC2D1789983}" type="presOf" srcId="{7C8A6D3E-C684-4D43-990A-AB27365B1270}" destId="{EF03C468-B09C-4B90-B76A-75E5FB076DE9}" srcOrd="0" destOrd="0" presId="urn:microsoft.com/office/officeart/2005/8/layout/hList1"/>
    <dgm:cxn modelId="{01BC61D2-CA37-47E5-9516-B62CFA4FC3DC}" srcId="{4D3D2BC3-39F9-4731-83A2-0FE09B9F32EA}" destId="{7C8A6D3E-C684-4D43-990A-AB27365B1270}" srcOrd="0" destOrd="0" parTransId="{ABA32680-0D5C-4418-B3E8-9173DCA242BB}" sibTransId="{5FD59D3F-8F93-4F96-BD3A-E7FD79B0BDE9}"/>
    <dgm:cxn modelId="{C7E4EDC0-56EA-40E2-BF66-2264A4FA80D3}" type="presOf" srcId="{1745D1DE-9297-40A8-AC05-5E1025F7122D}" destId="{18E563A2-1671-44D9-9588-FA33C7E12BDB}" srcOrd="0" destOrd="0" presId="urn:microsoft.com/office/officeart/2005/8/layout/hList1"/>
    <dgm:cxn modelId="{959AE821-0369-4027-8C3C-876F9FACA9A4}" srcId="{1745D1DE-9297-40A8-AC05-5E1025F7122D}" destId="{4D3D2BC3-39F9-4731-83A2-0FE09B9F32EA}" srcOrd="0" destOrd="0" parTransId="{C79CD4C7-7651-4978-9E79-F0C817D67505}" sibTransId="{09FD4239-C7FE-41E5-AEE4-3202D000A2E5}"/>
    <dgm:cxn modelId="{D456B4E7-38E1-4A6A-9614-1D5CF4A50A69}" srcId="{4D3D2BC3-39F9-4731-83A2-0FE09B9F32EA}" destId="{54F4C834-C258-4544-BBE2-952EDEE76475}" srcOrd="1" destOrd="0" parTransId="{4A721955-0B81-438F-AE4B-6D647F3E2AB4}" sibTransId="{42CEE251-C1CA-4C7D-95EB-5CFF9C29D4D0}"/>
    <dgm:cxn modelId="{0383E7E0-A043-4EF7-AB3B-C1C43FA4CB1A}" type="presOf" srcId="{4D3D2BC3-39F9-4731-83A2-0FE09B9F32EA}" destId="{0C08150F-3CDA-40D3-A62E-3C87B8032A73}" srcOrd="0" destOrd="0" presId="urn:microsoft.com/office/officeart/2005/8/layout/hList1"/>
    <dgm:cxn modelId="{E768EB4D-180D-45E2-9DA3-B54DB3129F4F}" type="presParOf" srcId="{18E563A2-1671-44D9-9588-FA33C7E12BDB}" destId="{E85F6E56-1CF2-4ACC-B36D-A63560730C67}" srcOrd="0" destOrd="0" presId="urn:microsoft.com/office/officeart/2005/8/layout/hList1"/>
    <dgm:cxn modelId="{3E40AFBE-894D-49B6-B5F9-C435D666B640}" type="presParOf" srcId="{E85F6E56-1CF2-4ACC-B36D-A63560730C67}" destId="{0C08150F-3CDA-40D3-A62E-3C87B8032A73}" srcOrd="0" destOrd="0" presId="urn:microsoft.com/office/officeart/2005/8/layout/hList1"/>
    <dgm:cxn modelId="{8966557B-93D7-45DB-8CE6-7AE4197CE6FF}" type="presParOf" srcId="{E85F6E56-1CF2-4ACC-B36D-A63560730C67}" destId="{EF03C468-B09C-4B90-B76A-75E5FB076D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4331AB-1EF0-40AB-BE20-5B85DD891CF7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FE62BD6-D75D-4D86-9805-16AD68674CCB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افزایش ریسک تجاری کسب‌وکارها</a:t>
          </a:r>
          <a:endParaRPr lang="en-US" dirty="0">
            <a:cs typeface="B Titr" pitchFamily="2" charset="-78"/>
          </a:endParaRPr>
        </a:p>
      </dgm:t>
    </dgm:pt>
    <dgm:pt modelId="{0422516A-39C3-4958-B49B-51609947042B}" type="parTrans" cxnId="{3848722F-C673-40F7-9C06-CDF83B3F563D}">
      <dgm:prSet/>
      <dgm:spPr/>
      <dgm:t>
        <a:bodyPr/>
        <a:lstStyle/>
        <a:p>
          <a:endParaRPr lang="en-US"/>
        </a:p>
      </dgm:t>
    </dgm:pt>
    <dgm:pt modelId="{558969D7-0FD8-4E8F-9D1C-776416596FFC}" type="sibTrans" cxnId="{3848722F-C673-40F7-9C06-CDF83B3F563D}">
      <dgm:prSet/>
      <dgm:spPr/>
      <dgm:t>
        <a:bodyPr/>
        <a:lstStyle/>
        <a:p>
          <a:endParaRPr lang="en-US"/>
        </a:p>
      </dgm:t>
    </dgm:pt>
    <dgm:pt modelId="{E27A4002-2481-43BC-A38D-CF3CD1DAF70D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هزینه‌های ثابت بنگاه‌های اقتصادی و در نتیجه اهرم عملیاتی افزایش می‌یابد.</a:t>
          </a:r>
          <a:endParaRPr lang="en-US" dirty="0">
            <a:cs typeface="B Zar" pitchFamily="2" charset="-78"/>
          </a:endParaRPr>
        </a:p>
      </dgm:t>
    </dgm:pt>
    <dgm:pt modelId="{2E50AD89-2B75-47DA-A072-0E97F531CBB6}" type="parTrans" cxnId="{F13C3A2C-FB8D-409B-AC6F-92D8BA11D2FC}">
      <dgm:prSet/>
      <dgm:spPr/>
      <dgm:t>
        <a:bodyPr/>
        <a:lstStyle/>
        <a:p>
          <a:endParaRPr lang="en-US"/>
        </a:p>
      </dgm:t>
    </dgm:pt>
    <dgm:pt modelId="{BC6E3315-4775-4A47-BEDB-5D752C2036D1}" type="sibTrans" cxnId="{F13C3A2C-FB8D-409B-AC6F-92D8BA11D2FC}">
      <dgm:prSet/>
      <dgm:spPr/>
      <dgm:t>
        <a:bodyPr/>
        <a:lstStyle/>
        <a:p>
          <a:endParaRPr lang="en-US"/>
        </a:p>
      </dgm:t>
    </dgm:pt>
    <dgm:pt modelId="{9F0F00E4-5D13-45C3-BDBD-AFE4B7AA2323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فضای رقابتی تشدید می‌شود و بازار از میان بنگاه‌های اقتصادی انتخاب می‌کند. </a:t>
          </a:r>
          <a:endParaRPr lang="en-US" dirty="0">
            <a:cs typeface="B Zar" pitchFamily="2" charset="-78"/>
          </a:endParaRPr>
        </a:p>
      </dgm:t>
    </dgm:pt>
    <dgm:pt modelId="{904E2FE3-CE41-4FF3-B2C5-BF97E39C1E9F}" type="parTrans" cxnId="{ECCB4826-51EC-4866-9F01-0CC2BF4C46FB}">
      <dgm:prSet/>
      <dgm:spPr/>
      <dgm:t>
        <a:bodyPr/>
        <a:lstStyle/>
        <a:p>
          <a:endParaRPr lang="en-US"/>
        </a:p>
      </dgm:t>
    </dgm:pt>
    <dgm:pt modelId="{899CD1E5-49E8-4398-AFDD-6008E0C6E19B}" type="sibTrans" cxnId="{ECCB4826-51EC-4866-9F01-0CC2BF4C46FB}">
      <dgm:prSet/>
      <dgm:spPr/>
      <dgm:t>
        <a:bodyPr/>
        <a:lstStyle/>
        <a:p>
          <a:endParaRPr lang="en-US"/>
        </a:p>
      </dgm:t>
    </dgm:pt>
    <dgm:pt modelId="{BACC3A3C-D9EC-46CD-BC5E-EA4C902BAC9A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افزایش بهره‌وری</a:t>
          </a:r>
          <a:endParaRPr lang="en-US" dirty="0">
            <a:cs typeface="B Titr" pitchFamily="2" charset="-78"/>
          </a:endParaRPr>
        </a:p>
      </dgm:t>
    </dgm:pt>
    <dgm:pt modelId="{A859CE21-D44B-4597-92B8-5755F3057197}" type="parTrans" cxnId="{45ADC646-DFD8-4E2B-8DA3-56F0CDB534A5}">
      <dgm:prSet/>
      <dgm:spPr/>
      <dgm:t>
        <a:bodyPr/>
        <a:lstStyle/>
        <a:p>
          <a:endParaRPr lang="en-US"/>
        </a:p>
      </dgm:t>
    </dgm:pt>
    <dgm:pt modelId="{C4532114-A7AB-458E-BF78-6D67C36B3B26}" type="sibTrans" cxnId="{45ADC646-DFD8-4E2B-8DA3-56F0CDB534A5}">
      <dgm:prSet/>
      <dgm:spPr/>
      <dgm:t>
        <a:bodyPr/>
        <a:lstStyle/>
        <a:p>
          <a:endParaRPr lang="en-US"/>
        </a:p>
      </dgm:t>
    </dgm:pt>
    <dgm:pt modelId="{47DBE54A-86A2-47B2-AAEF-4A18960853E7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افزایش بهره‌وری در بلندمدت بنگاه‌ها را به سمت موازنۀ جدیدی از ریسک و بازده حرکت می‌دهد.</a:t>
          </a:r>
          <a:endParaRPr lang="en-US" dirty="0">
            <a:cs typeface="B Zar" pitchFamily="2" charset="-78"/>
          </a:endParaRPr>
        </a:p>
      </dgm:t>
    </dgm:pt>
    <dgm:pt modelId="{33FE0124-C09D-4306-8115-45A132964007}" type="parTrans" cxnId="{779024B3-7EE4-4B0E-877D-7507EED86F5C}">
      <dgm:prSet/>
      <dgm:spPr/>
      <dgm:t>
        <a:bodyPr/>
        <a:lstStyle/>
        <a:p>
          <a:endParaRPr lang="en-US"/>
        </a:p>
      </dgm:t>
    </dgm:pt>
    <dgm:pt modelId="{1B603811-67C9-4645-AEDF-830A289B40BF}" type="sibTrans" cxnId="{779024B3-7EE4-4B0E-877D-7507EED86F5C}">
      <dgm:prSet/>
      <dgm:spPr/>
      <dgm:t>
        <a:bodyPr/>
        <a:lstStyle/>
        <a:p>
          <a:endParaRPr lang="en-US"/>
        </a:p>
      </dgm:t>
    </dgm:pt>
    <dgm:pt modelId="{5397459B-2062-4987-AC3F-D45AD16CF33F}" type="pres">
      <dgm:prSet presAssocID="{AB4331AB-1EF0-40AB-BE20-5B85DD891C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1FC9A6-4BA6-4425-AA95-9BF7ADD63C46}" type="pres">
      <dgm:prSet presAssocID="{3FE62BD6-D75D-4D86-9805-16AD68674CCB}" presName="parentLin" presStyleCnt="0"/>
      <dgm:spPr/>
    </dgm:pt>
    <dgm:pt modelId="{E232D819-546C-4044-817E-18041F16A10F}" type="pres">
      <dgm:prSet presAssocID="{3FE62BD6-D75D-4D86-9805-16AD68674CC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EBB938C-5634-4105-B127-DE5F372ED2DF}" type="pres">
      <dgm:prSet presAssocID="{3FE62BD6-D75D-4D86-9805-16AD68674CC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2917D-C9AF-4D76-82BE-D5EEB4AADC02}" type="pres">
      <dgm:prSet presAssocID="{3FE62BD6-D75D-4D86-9805-16AD68674CCB}" presName="negativeSpace" presStyleCnt="0"/>
      <dgm:spPr/>
    </dgm:pt>
    <dgm:pt modelId="{BCECF25E-9E20-4D33-A0C1-3D1CC563D47E}" type="pres">
      <dgm:prSet presAssocID="{3FE62BD6-D75D-4D86-9805-16AD68674CC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20879-6625-43DE-89C2-191F5CE26C25}" type="pres">
      <dgm:prSet presAssocID="{558969D7-0FD8-4E8F-9D1C-776416596FFC}" presName="spaceBetweenRectangles" presStyleCnt="0"/>
      <dgm:spPr/>
    </dgm:pt>
    <dgm:pt modelId="{CFC904C8-21F0-4D22-8BAE-C141EA6E0FC0}" type="pres">
      <dgm:prSet presAssocID="{BACC3A3C-D9EC-46CD-BC5E-EA4C902BAC9A}" presName="parentLin" presStyleCnt="0"/>
      <dgm:spPr/>
    </dgm:pt>
    <dgm:pt modelId="{D62E6AB9-1A06-4A8B-9C91-BCC8C27428CD}" type="pres">
      <dgm:prSet presAssocID="{BACC3A3C-D9EC-46CD-BC5E-EA4C902BAC9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EB697F6-283D-46AB-93D4-14C840EB30F4}" type="pres">
      <dgm:prSet presAssocID="{BACC3A3C-D9EC-46CD-BC5E-EA4C902BAC9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16728-BB4D-45FB-919F-9206D55EDDA4}" type="pres">
      <dgm:prSet presAssocID="{BACC3A3C-D9EC-46CD-BC5E-EA4C902BAC9A}" presName="negativeSpace" presStyleCnt="0"/>
      <dgm:spPr/>
    </dgm:pt>
    <dgm:pt modelId="{C3379FCC-6880-473A-8D2A-D20DFFCD7001}" type="pres">
      <dgm:prSet presAssocID="{BACC3A3C-D9EC-46CD-BC5E-EA4C902BAC9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0845F-E664-4F22-9799-F66751E43B3F}" type="presOf" srcId="{E27A4002-2481-43BC-A38D-CF3CD1DAF70D}" destId="{BCECF25E-9E20-4D33-A0C1-3D1CC563D47E}" srcOrd="0" destOrd="0" presId="urn:microsoft.com/office/officeart/2005/8/layout/list1"/>
    <dgm:cxn modelId="{F18C8268-62E2-44C8-92BC-363133C7835D}" type="presOf" srcId="{BACC3A3C-D9EC-46CD-BC5E-EA4C902BAC9A}" destId="{D62E6AB9-1A06-4A8B-9C91-BCC8C27428CD}" srcOrd="0" destOrd="0" presId="urn:microsoft.com/office/officeart/2005/8/layout/list1"/>
    <dgm:cxn modelId="{50FC1432-240A-4ECA-A019-702FFE258B46}" type="presOf" srcId="{47DBE54A-86A2-47B2-AAEF-4A18960853E7}" destId="{C3379FCC-6880-473A-8D2A-D20DFFCD7001}" srcOrd="0" destOrd="0" presId="urn:microsoft.com/office/officeart/2005/8/layout/list1"/>
    <dgm:cxn modelId="{CFFEBCF2-A04D-4BCA-BDDD-133E62793886}" type="presOf" srcId="{BACC3A3C-D9EC-46CD-BC5E-EA4C902BAC9A}" destId="{6EB697F6-283D-46AB-93D4-14C840EB30F4}" srcOrd="1" destOrd="0" presId="urn:microsoft.com/office/officeart/2005/8/layout/list1"/>
    <dgm:cxn modelId="{779024B3-7EE4-4B0E-877D-7507EED86F5C}" srcId="{BACC3A3C-D9EC-46CD-BC5E-EA4C902BAC9A}" destId="{47DBE54A-86A2-47B2-AAEF-4A18960853E7}" srcOrd="0" destOrd="0" parTransId="{33FE0124-C09D-4306-8115-45A132964007}" sibTransId="{1B603811-67C9-4645-AEDF-830A289B40BF}"/>
    <dgm:cxn modelId="{E4B639A6-61D2-4D1F-894C-192EA5E056B1}" type="presOf" srcId="{3FE62BD6-D75D-4D86-9805-16AD68674CCB}" destId="{E232D819-546C-4044-817E-18041F16A10F}" srcOrd="0" destOrd="0" presId="urn:microsoft.com/office/officeart/2005/8/layout/list1"/>
    <dgm:cxn modelId="{ECCB4826-51EC-4866-9F01-0CC2BF4C46FB}" srcId="{3FE62BD6-D75D-4D86-9805-16AD68674CCB}" destId="{9F0F00E4-5D13-45C3-BDBD-AFE4B7AA2323}" srcOrd="1" destOrd="0" parTransId="{904E2FE3-CE41-4FF3-B2C5-BF97E39C1E9F}" sibTransId="{899CD1E5-49E8-4398-AFDD-6008E0C6E19B}"/>
    <dgm:cxn modelId="{45ADC646-DFD8-4E2B-8DA3-56F0CDB534A5}" srcId="{AB4331AB-1EF0-40AB-BE20-5B85DD891CF7}" destId="{BACC3A3C-D9EC-46CD-BC5E-EA4C902BAC9A}" srcOrd="1" destOrd="0" parTransId="{A859CE21-D44B-4597-92B8-5755F3057197}" sibTransId="{C4532114-A7AB-458E-BF78-6D67C36B3B26}"/>
    <dgm:cxn modelId="{38E1075E-A840-47CB-AE9E-F3D321E8E8CD}" type="presOf" srcId="{9F0F00E4-5D13-45C3-BDBD-AFE4B7AA2323}" destId="{BCECF25E-9E20-4D33-A0C1-3D1CC563D47E}" srcOrd="0" destOrd="1" presId="urn:microsoft.com/office/officeart/2005/8/layout/list1"/>
    <dgm:cxn modelId="{3848722F-C673-40F7-9C06-CDF83B3F563D}" srcId="{AB4331AB-1EF0-40AB-BE20-5B85DD891CF7}" destId="{3FE62BD6-D75D-4D86-9805-16AD68674CCB}" srcOrd="0" destOrd="0" parTransId="{0422516A-39C3-4958-B49B-51609947042B}" sibTransId="{558969D7-0FD8-4E8F-9D1C-776416596FFC}"/>
    <dgm:cxn modelId="{F13C3A2C-FB8D-409B-AC6F-92D8BA11D2FC}" srcId="{3FE62BD6-D75D-4D86-9805-16AD68674CCB}" destId="{E27A4002-2481-43BC-A38D-CF3CD1DAF70D}" srcOrd="0" destOrd="0" parTransId="{2E50AD89-2B75-47DA-A072-0E97F531CBB6}" sibTransId="{BC6E3315-4775-4A47-BEDB-5D752C2036D1}"/>
    <dgm:cxn modelId="{628775B4-CA40-47E9-B1DC-8E38845CDFC5}" type="presOf" srcId="{AB4331AB-1EF0-40AB-BE20-5B85DD891CF7}" destId="{5397459B-2062-4987-AC3F-D45AD16CF33F}" srcOrd="0" destOrd="0" presId="urn:microsoft.com/office/officeart/2005/8/layout/list1"/>
    <dgm:cxn modelId="{E23B80CC-8C39-4A01-929F-BD6AE6C14681}" type="presOf" srcId="{3FE62BD6-D75D-4D86-9805-16AD68674CCB}" destId="{CEBB938C-5634-4105-B127-DE5F372ED2DF}" srcOrd="1" destOrd="0" presId="urn:microsoft.com/office/officeart/2005/8/layout/list1"/>
    <dgm:cxn modelId="{296D08DC-356D-4E5F-8564-09E6079D6FAA}" type="presParOf" srcId="{5397459B-2062-4987-AC3F-D45AD16CF33F}" destId="{431FC9A6-4BA6-4425-AA95-9BF7ADD63C46}" srcOrd="0" destOrd="0" presId="urn:microsoft.com/office/officeart/2005/8/layout/list1"/>
    <dgm:cxn modelId="{2CEA7B93-7650-4FFB-86A0-783EE231AB50}" type="presParOf" srcId="{431FC9A6-4BA6-4425-AA95-9BF7ADD63C46}" destId="{E232D819-546C-4044-817E-18041F16A10F}" srcOrd="0" destOrd="0" presId="urn:microsoft.com/office/officeart/2005/8/layout/list1"/>
    <dgm:cxn modelId="{6AB7FAA9-9B37-4859-9ED8-ED14297BFF4C}" type="presParOf" srcId="{431FC9A6-4BA6-4425-AA95-9BF7ADD63C46}" destId="{CEBB938C-5634-4105-B127-DE5F372ED2DF}" srcOrd="1" destOrd="0" presId="urn:microsoft.com/office/officeart/2005/8/layout/list1"/>
    <dgm:cxn modelId="{DADE4BAC-AA92-4003-95EB-C5FA785068B6}" type="presParOf" srcId="{5397459B-2062-4987-AC3F-D45AD16CF33F}" destId="{7DF2917D-C9AF-4D76-82BE-D5EEB4AADC02}" srcOrd="1" destOrd="0" presId="urn:microsoft.com/office/officeart/2005/8/layout/list1"/>
    <dgm:cxn modelId="{04E0314A-A025-4087-ABEB-411EFA766050}" type="presParOf" srcId="{5397459B-2062-4987-AC3F-D45AD16CF33F}" destId="{BCECF25E-9E20-4D33-A0C1-3D1CC563D47E}" srcOrd="2" destOrd="0" presId="urn:microsoft.com/office/officeart/2005/8/layout/list1"/>
    <dgm:cxn modelId="{23506A25-D0FC-41D0-A25D-8603CDCAEFD5}" type="presParOf" srcId="{5397459B-2062-4987-AC3F-D45AD16CF33F}" destId="{E6520879-6625-43DE-89C2-191F5CE26C25}" srcOrd="3" destOrd="0" presId="urn:microsoft.com/office/officeart/2005/8/layout/list1"/>
    <dgm:cxn modelId="{DEC8B853-323E-48CF-A9B9-3F457B061A1A}" type="presParOf" srcId="{5397459B-2062-4987-AC3F-D45AD16CF33F}" destId="{CFC904C8-21F0-4D22-8BAE-C141EA6E0FC0}" srcOrd="4" destOrd="0" presId="urn:microsoft.com/office/officeart/2005/8/layout/list1"/>
    <dgm:cxn modelId="{F794852D-3056-4CD9-A919-671204AB2906}" type="presParOf" srcId="{CFC904C8-21F0-4D22-8BAE-C141EA6E0FC0}" destId="{D62E6AB9-1A06-4A8B-9C91-BCC8C27428CD}" srcOrd="0" destOrd="0" presId="urn:microsoft.com/office/officeart/2005/8/layout/list1"/>
    <dgm:cxn modelId="{20F68261-3568-4D04-8ADB-30A0387523AA}" type="presParOf" srcId="{CFC904C8-21F0-4D22-8BAE-C141EA6E0FC0}" destId="{6EB697F6-283D-46AB-93D4-14C840EB30F4}" srcOrd="1" destOrd="0" presId="urn:microsoft.com/office/officeart/2005/8/layout/list1"/>
    <dgm:cxn modelId="{90F2F58E-910D-4078-8E15-F0ACEB9EC676}" type="presParOf" srcId="{5397459B-2062-4987-AC3F-D45AD16CF33F}" destId="{03616728-BB4D-45FB-919F-9206D55EDDA4}" srcOrd="5" destOrd="0" presId="urn:microsoft.com/office/officeart/2005/8/layout/list1"/>
    <dgm:cxn modelId="{6958FFAC-9A83-4D65-B45B-9A8327BF9834}" type="presParOf" srcId="{5397459B-2062-4987-AC3F-D45AD16CF33F}" destId="{C3379FCC-6880-473A-8D2A-D20DFFCD70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2FA341-9EBF-4466-84AA-7EFD544A2C06}" type="doc">
      <dgm:prSet loTypeId="urn:microsoft.com/office/officeart/2005/8/layout/lProcess2" loCatId="list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364450-04DD-4D1D-BF44-09E1C16C5AAB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شرط لازم افزایش بهره‌وری</a:t>
          </a:r>
          <a:endParaRPr lang="en-US" dirty="0">
            <a:cs typeface="B Titr" pitchFamily="2" charset="-78"/>
          </a:endParaRPr>
        </a:p>
      </dgm:t>
    </dgm:pt>
    <dgm:pt modelId="{A0C33AF9-BD86-41AA-8B0E-FD4D4D6869C0}" type="parTrans" cxnId="{2DFCD072-B7A4-4C34-9861-1AE93CD0305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413B22B-D916-434F-82F7-E9065B5D6549}" type="sibTrans" cxnId="{2DFCD072-B7A4-4C34-9861-1AE93CD0305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762F64F-9793-43EE-ABFF-01FF886B06C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خصوصی‌سازی </a:t>
          </a:r>
          <a:endParaRPr lang="en-US" dirty="0">
            <a:cs typeface="B Zar" pitchFamily="2" charset="-78"/>
          </a:endParaRPr>
        </a:p>
      </dgm:t>
    </dgm:pt>
    <dgm:pt modelId="{EE7D7B89-DA28-4E02-8209-D35F7259C7C0}" type="parTrans" cxnId="{11A971FE-8E1B-4E61-9257-619B72C9BC3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29ADE34-C98B-47FF-8ADD-2AD5793128D7}" type="sibTrans" cxnId="{11A971FE-8E1B-4E61-9257-619B72C9BC3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25EC359-E2DF-4C74-89A5-A2ED410E4D0A}" type="pres">
      <dgm:prSet presAssocID="{412FA341-9EBF-4466-84AA-7EFD544A2C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2420B-C4FB-42A2-AB52-2C7F01A9D291}" type="pres">
      <dgm:prSet presAssocID="{53364450-04DD-4D1D-BF44-09E1C16C5AAB}" presName="compNode" presStyleCnt="0"/>
      <dgm:spPr/>
    </dgm:pt>
    <dgm:pt modelId="{70684EF5-3A70-4AC3-9528-A246E4BF0A96}" type="pres">
      <dgm:prSet presAssocID="{53364450-04DD-4D1D-BF44-09E1C16C5AAB}" presName="aNode" presStyleLbl="bgShp" presStyleIdx="0" presStyleCnt="1"/>
      <dgm:spPr/>
      <dgm:t>
        <a:bodyPr/>
        <a:lstStyle/>
        <a:p>
          <a:endParaRPr lang="en-US"/>
        </a:p>
      </dgm:t>
    </dgm:pt>
    <dgm:pt modelId="{117875B3-4B35-4AFF-86E6-687EE05ED8BA}" type="pres">
      <dgm:prSet presAssocID="{53364450-04DD-4D1D-BF44-09E1C16C5AAB}" presName="textNode" presStyleLbl="bgShp" presStyleIdx="0" presStyleCnt="1"/>
      <dgm:spPr/>
      <dgm:t>
        <a:bodyPr/>
        <a:lstStyle/>
        <a:p>
          <a:endParaRPr lang="en-US"/>
        </a:p>
      </dgm:t>
    </dgm:pt>
    <dgm:pt modelId="{3D7E4423-BDD9-40A1-A6DF-3E55DC8AA9EE}" type="pres">
      <dgm:prSet presAssocID="{53364450-04DD-4D1D-BF44-09E1C16C5AAB}" presName="compChildNode" presStyleCnt="0"/>
      <dgm:spPr/>
    </dgm:pt>
    <dgm:pt modelId="{C38996D0-0652-4B0A-BD1A-FF2BE2759E4F}" type="pres">
      <dgm:prSet presAssocID="{53364450-04DD-4D1D-BF44-09E1C16C5AAB}" presName="theInnerList" presStyleCnt="0"/>
      <dgm:spPr/>
    </dgm:pt>
    <dgm:pt modelId="{4D604E12-0F1E-4C3E-8E43-BB01CC504F33}" type="pres">
      <dgm:prSet presAssocID="{F762F64F-9793-43EE-ABFF-01FF886B06CB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CD072-B7A4-4C34-9861-1AE93CD03059}" srcId="{412FA341-9EBF-4466-84AA-7EFD544A2C06}" destId="{53364450-04DD-4D1D-BF44-09E1C16C5AAB}" srcOrd="0" destOrd="0" parTransId="{A0C33AF9-BD86-41AA-8B0E-FD4D4D6869C0}" sibTransId="{F413B22B-D916-434F-82F7-E9065B5D6549}"/>
    <dgm:cxn modelId="{31DBE242-2E46-41C6-B935-5EECBDC9D862}" type="presOf" srcId="{412FA341-9EBF-4466-84AA-7EFD544A2C06}" destId="{225EC359-E2DF-4C74-89A5-A2ED410E4D0A}" srcOrd="0" destOrd="0" presId="urn:microsoft.com/office/officeart/2005/8/layout/lProcess2"/>
    <dgm:cxn modelId="{BB302915-BEF1-406E-A3AE-E7F5A2BB86FF}" type="presOf" srcId="{F762F64F-9793-43EE-ABFF-01FF886B06CB}" destId="{4D604E12-0F1E-4C3E-8E43-BB01CC504F33}" srcOrd="0" destOrd="0" presId="urn:microsoft.com/office/officeart/2005/8/layout/lProcess2"/>
    <dgm:cxn modelId="{908CF236-5FCB-4573-8E0C-AB46DFCBF13E}" type="presOf" srcId="{53364450-04DD-4D1D-BF44-09E1C16C5AAB}" destId="{117875B3-4B35-4AFF-86E6-687EE05ED8BA}" srcOrd="1" destOrd="0" presId="urn:microsoft.com/office/officeart/2005/8/layout/lProcess2"/>
    <dgm:cxn modelId="{A45C59AF-38FD-4033-BEC3-99C6E16CFE53}" type="presOf" srcId="{53364450-04DD-4D1D-BF44-09E1C16C5AAB}" destId="{70684EF5-3A70-4AC3-9528-A246E4BF0A96}" srcOrd="0" destOrd="0" presId="urn:microsoft.com/office/officeart/2005/8/layout/lProcess2"/>
    <dgm:cxn modelId="{11A971FE-8E1B-4E61-9257-619B72C9BC3D}" srcId="{53364450-04DD-4D1D-BF44-09E1C16C5AAB}" destId="{F762F64F-9793-43EE-ABFF-01FF886B06CB}" srcOrd="0" destOrd="0" parTransId="{EE7D7B89-DA28-4E02-8209-D35F7259C7C0}" sibTransId="{C29ADE34-C98B-47FF-8ADD-2AD5793128D7}"/>
    <dgm:cxn modelId="{1C1B61C6-73EC-4A61-902A-0D075D50C750}" type="presParOf" srcId="{225EC359-E2DF-4C74-89A5-A2ED410E4D0A}" destId="{4E02420B-C4FB-42A2-AB52-2C7F01A9D291}" srcOrd="0" destOrd="0" presId="urn:microsoft.com/office/officeart/2005/8/layout/lProcess2"/>
    <dgm:cxn modelId="{A44D1C5C-E226-4558-9852-B83081A18D02}" type="presParOf" srcId="{4E02420B-C4FB-42A2-AB52-2C7F01A9D291}" destId="{70684EF5-3A70-4AC3-9528-A246E4BF0A96}" srcOrd="0" destOrd="0" presId="urn:microsoft.com/office/officeart/2005/8/layout/lProcess2"/>
    <dgm:cxn modelId="{E9B75861-56E7-4272-BE6A-2C987F0AA1E7}" type="presParOf" srcId="{4E02420B-C4FB-42A2-AB52-2C7F01A9D291}" destId="{117875B3-4B35-4AFF-86E6-687EE05ED8BA}" srcOrd="1" destOrd="0" presId="urn:microsoft.com/office/officeart/2005/8/layout/lProcess2"/>
    <dgm:cxn modelId="{140D25D2-03B5-46F8-8CE4-C6D92FB8B490}" type="presParOf" srcId="{4E02420B-C4FB-42A2-AB52-2C7F01A9D291}" destId="{3D7E4423-BDD9-40A1-A6DF-3E55DC8AA9EE}" srcOrd="2" destOrd="0" presId="urn:microsoft.com/office/officeart/2005/8/layout/lProcess2"/>
    <dgm:cxn modelId="{243AB6D3-999A-4DB6-A9C0-746F1B1D0B87}" type="presParOf" srcId="{3D7E4423-BDD9-40A1-A6DF-3E55DC8AA9EE}" destId="{C38996D0-0652-4B0A-BD1A-FF2BE2759E4F}" srcOrd="0" destOrd="0" presId="urn:microsoft.com/office/officeart/2005/8/layout/lProcess2"/>
    <dgm:cxn modelId="{EE8F4822-6419-45B9-B430-E3D139AAA8C2}" type="presParOf" srcId="{C38996D0-0652-4B0A-BD1A-FF2BE2759E4F}" destId="{4D604E12-0F1E-4C3E-8E43-BB01CC504F3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70BF94-CF4F-4BA0-B420-31E0DBB4CC77}">
      <dsp:nvSpPr>
        <dsp:cNvPr id="0" name=""/>
        <dsp:cNvSpPr/>
      </dsp:nvSpPr>
      <dsp:spPr>
        <a:xfrm>
          <a:off x="0" y="415612"/>
          <a:ext cx="7772400" cy="1764000"/>
        </a:xfrm>
        <a:prstGeom prst="doubleWav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16560" rIns="603225" bIns="142240" numCol="1" spcCol="1270" anchor="t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Zar" pitchFamily="2" charset="-78"/>
            </a:rPr>
            <a:t>بنزین/ نفت گاز/ نفت کوره/ نفت سفید/ گاز مایع/ نفت خام تحویلی به پالایشگاه/ گاز طبیعی/ برق/ آب</a:t>
          </a:r>
          <a:endParaRPr lang="en-US" sz="2000" kern="1200" dirty="0">
            <a:cs typeface="B Zar" pitchFamily="2" charset="-78"/>
          </a:endParaRPr>
        </a:p>
      </dsp:txBody>
      <dsp:txXfrm>
        <a:off x="0" y="415612"/>
        <a:ext cx="7772400" cy="1764000"/>
      </dsp:txXfrm>
    </dsp:sp>
    <dsp:sp modelId="{AB06CEB3-863A-45E7-BC3A-AD4022B3CA4A}">
      <dsp:nvSpPr>
        <dsp:cNvPr id="0" name=""/>
        <dsp:cNvSpPr/>
      </dsp:nvSpPr>
      <dsp:spPr>
        <a:xfrm>
          <a:off x="388620" y="120412"/>
          <a:ext cx="544068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برای صنایع بیشتر</a:t>
          </a:r>
          <a:endParaRPr lang="en-US" sz="2000" kern="1200" dirty="0">
            <a:cs typeface="B Zar" pitchFamily="2" charset="-78"/>
          </a:endParaRPr>
        </a:p>
      </dsp:txBody>
      <dsp:txXfrm>
        <a:off x="388620" y="120412"/>
        <a:ext cx="5440680" cy="590400"/>
      </dsp:txXfrm>
    </dsp:sp>
    <dsp:sp modelId="{A4A23FE3-94AD-465F-B0A7-8E05EB959028}">
      <dsp:nvSpPr>
        <dsp:cNvPr id="0" name=""/>
        <dsp:cNvSpPr/>
      </dsp:nvSpPr>
      <dsp:spPr>
        <a:xfrm>
          <a:off x="0" y="2582812"/>
          <a:ext cx="7772400" cy="1764000"/>
        </a:xfrm>
        <a:prstGeom prst="doubleWav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16560" rIns="603225" bIns="142240" numCol="1" spcCol="1270" anchor="t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Zar" pitchFamily="2" charset="-78"/>
            </a:rPr>
            <a:t>بنزین/ نفت گاز/ برق/ گاز طبیعی/ آب/ گندم/ برنج/ روغن/ شیر/ شکر/ دارو/ خدمات دولتی مثل پست و راه‌آهن</a:t>
          </a:r>
          <a:endParaRPr lang="en-US" sz="2000" kern="1200" dirty="0">
            <a:cs typeface="B Zar" pitchFamily="2" charset="-78"/>
          </a:endParaRPr>
        </a:p>
      </dsp:txBody>
      <dsp:txXfrm>
        <a:off x="0" y="2582812"/>
        <a:ext cx="7772400" cy="1764000"/>
      </dsp:txXfrm>
    </dsp:sp>
    <dsp:sp modelId="{3BFF5D61-2F54-48D9-99BB-AE5E9F6F071F}">
      <dsp:nvSpPr>
        <dsp:cNvPr id="0" name=""/>
        <dsp:cNvSpPr/>
      </dsp:nvSpPr>
      <dsp:spPr>
        <a:xfrm>
          <a:off x="388620" y="2287612"/>
          <a:ext cx="5440680" cy="590400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برای خانوارها بیشتر</a:t>
          </a:r>
          <a:endParaRPr lang="en-US" sz="2000" kern="1200" dirty="0">
            <a:cs typeface="B Zar" pitchFamily="2" charset="-78"/>
          </a:endParaRPr>
        </a:p>
      </dsp:txBody>
      <dsp:txXfrm>
        <a:off x="388620" y="2287612"/>
        <a:ext cx="5440680" cy="590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CC0F6E-03B9-42AF-B5E5-0AEF0C89BDDE}">
      <dsp:nvSpPr>
        <dsp:cNvPr id="0" name=""/>
        <dsp:cNvSpPr/>
      </dsp:nvSpPr>
      <dsp:spPr>
        <a:xfrm>
          <a:off x="0" y="402112"/>
          <a:ext cx="7772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E16CB-3E93-4DB7-AAFA-11EF67FEC9AF}">
      <dsp:nvSpPr>
        <dsp:cNvPr id="0" name=""/>
        <dsp:cNvSpPr/>
      </dsp:nvSpPr>
      <dsp:spPr>
        <a:xfrm>
          <a:off x="388620" y="33112"/>
          <a:ext cx="544068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Zar" pitchFamily="2" charset="-78"/>
            </a:rPr>
            <a:t>رقابت</a:t>
          </a:r>
          <a:endParaRPr lang="en-US" sz="2500" b="1" kern="1200" dirty="0">
            <a:cs typeface="B Zar" pitchFamily="2" charset="-78"/>
          </a:endParaRPr>
        </a:p>
      </dsp:txBody>
      <dsp:txXfrm>
        <a:off x="388620" y="33112"/>
        <a:ext cx="5440680" cy="738000"/>
      </dsp:txXfrm>
    </dsp:sp>
    <dsp:sp modelId="{15E7C218-E30D-418F-8456-51BBFEA69160}">
      <dsp:nvSpPr>
        <dsp:cNvPr id="0" name=""/>
        <dsp:cNvSpPr/>
      </dsp:nvSpPr>
      <dsp:spPr>
        <a:xfrm>
          <a:off x="0" y="1536112"/>
          <a:ext cx="7772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B6E2C-CF3C-401C-BE64-E01B97E75B4C}">
      <dsp:nvSpPr>
        <dsp:cNvPr id="0" name=""/>
        <dsp:cNvSpPr/>
      </dsp:nvSpPr>
      <dsp:spPr>
        <a:xfrm>
          <a:off x="388620" y="1167112"/>
          <a:ext cx="544068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Zar" pitchFamily="2" charset="-78"/>
            </a:rPr>
            <a:t>ساختار بازار کالا</a:t>
          </a:r>
          <a:endParaRPr lang="en-US" sz="2500" b="1" kern="1200" dirty="0">
            <a:cs typeface="B Zar" pitchFamily="2" charset="-78"/>
          </a:endParaRPr>
        </a:p>
      </dsp:txBody>
      <dsp:txXfrm>
        <a:off x="388620" y="1167112"/>
        <a:ext cx="5440680" cy="738000"/>
      </dsp:txXfrm>
    </dsp:sp>
    <dsp:sp modelId="{ADD6AB2D-2F01-4A17-AD7B-6B0A43D3B262}">
      <dsp:nvSpPr>
        <dsp:cNvPr id="0" name=""/>
        <dsp:cNvSpPr/>
      </dsp:nvSpPr>
      <dsp:spPr>
        <a:xfrm>
          <a:off x="0" y="2670112"/>
          <a:ext cx="7772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51975-D3E4-49F0-9632-FA58957E198D}">
      <dsp:nvSpPr>
        <dsp:cNvPr id="0" name=""/>
        <dsp:cNvSpPr/>
      </dsp:nvSpPr>
      <dsp:spPr>
        <a:xfrm>
          <a:off x="388620" y="2301112"/>
          <a:ext cx="544068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Zar" pitchFamily="2" charset="-78"/>
            </a:rPr>
            <a:t>ساختار بازار مالی</a:t>
          </a:r>
          <a:endParaRPr lang="en-US" sz="2500" b="1" kern="1200" dirty="0">
            <a:cs typeface="B Zar" pitchFamily="2" charset="-78"/>
          </a:endParaRPr>
        </a:p>
      </dsp:txBody>
      <dsp:txXfrm>
        <a:off x="388620" y="2301112"/>
        <a:ext cx="5440680" cy="738000"/>
      </dsp:txXfrm>
    </dsp:sp>
    <dsp:sp modelId="{FE46C47B-A48F-4DD8-A398-B6C3FD7582DF}">
      <dsp:nvSpPr>
        <dsp:cNvPr id="0" name=""/>
        <dsp:cNvSpPr/>
      </dsp:nvSpPr>
      <dsp:spPr>
        <a:xfrm>
          <a:off x="0" y="3804112"/>
          <a:ext cx="7772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269E0-8C60-4553-88AD-3BE71A1078EF}">
      <dsp:nvSpPr>
        <dsp:cNvPr id="0" name=""/>
        <dsp:cNvSpPr/>
      </dsp:nvSpPr>
      <dsp:spPr>
        <a:xfrm>
          <a:off x="388620" y="3435112"/>
          <a:ext cx="544068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Zar" pitchFamily="2" charset="-78"/>
            </a:rPr>
            <a:t>رشد تکنولوژی</a:t>
          </a:r>
          <a:endParaRPr lang="en-US" sz="2500" b="1" kern="1200" dirty="0">
            <a:cs typeface="B Zar" pitchFamily="2" charset="-78"/>
          </a:endParaRPr>
        </a:p>
      </dsp:txBody>
      <dsp:txXfrm>
        <a:off x="388620" y="3435112"/>
        <a:ext cx="5440680" cy="7380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121C7D-43F3-4592-84A8-D667275B766B}">
      <dsp:nvSpPr>
        <dsp:cNvPr id="0" name=""/>
        <dsp:cNvSpPr/>
      </dsp:nvSpPr>
      <dsp:spPr>
        <a:xfrm>
          <a:off x="0" y="0"/>
          <a:ext cx="2933700" cy="804100"/>
        </a:xfrm>
        <a:prstGeom prst="doubleWav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افزایش بهره‌وری سرمایه</a:t>
          </a:r>
          <a:endParaRPr lang="en-US" sz="2000" kern="1200" dirty="0">
            <a:cs typeface="B Zar" pitchFamily="2" charset="-78"/>
          </a:endParaRPr>
        </a:p>
      </dsp:txBody>
      <dsp:txXfrm>
        <a:off x="0" y="0"/>
        <a:ext cx="2019035" cy="804100"/>
      </dsp:txXfrm>
    </dsp:sp>
    <dsp:sp modelId="{B965FB9B-19F9-4E22-B5B9-C8BEDF1269D1}">
      <dsp:nvSpPr>
        <dsp:cNvPr id="0" name=""/>
        <dsp:cNvSpPr/>
      </dsp:nvSpPr>
      <dsp:spPr>
        <a:xfrm>
          <a:off x="219074" y="915781"/>
          <a:ext cx="2933700" cy="804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افزایش بازدۀ دارایی‌های فیریکی</a:t>
          </a:r>
          <a:endParaRPr lang="en-US" sz="2000" kern="1200" dirty="0">
            <a:cs typeface="B Zar" pitchFamily="2" charset="-78"/>
          </a:endParaRPr>
        </a:p>
      </dsp:txBody>
      <dsp:txXfrm>
        <a:off x="219074" y="915781"/>
        <a:ext cx="2191959" cy="804100"/>
      </dsp:txXfrm>
    </dsp:sp>
    <dsp:sp modelId="{7B492E65-EEE5-440F-8211-4B6EFD77BBF0}">
      <dsp:nvSpPr>
        <dsp:cNvPr id="0" name=""/>
        <dsp:cNvSpPr/>
      </dsp:nvSpPr>
      <dsp:spPr>
        <a:xfrm>
          <a:off x="438149" y="1831562"/>
          <a:ext cx="2933700" cy="804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افزایش نرخ بهرۀ واقعی</a:t>
          </a:r>
          <a:endParaRPr lang="en-US" sz="2000" kern="1200" dirty="0">
            <a:cs typeface="B Zar" pitchFamily="2" charset="-78"/>
          </a:endParaRPr>
        </a:p>
      </dsp:txBody>
      <dsp:txXfrm>
        <a:off x="438149" y="1831562"/>
        <a:ext cx="2191959" cy="804100"/>
      </dsp:txXfrm>
    </dsp:sp>
    <dsp:sp modelId="{DED87227-FDA3-4E1D-B658-026B271839DE}">
      <dsp:nvSpPr>
        <dsp:cNvPr id="0" name=""/>
        <dsp:cNvSpPr/>
      </dsp:nvSpPr>
      <dsp:spPr>
        <a:xfrm>
          <a:off x="657224" y="2747343"/>
          <a:ext cx="2933700" cy="804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افزایش نرخ بازدۀ پس‌انداز</a:t>
          </a:r>
          <a:endParaRPr lang="en-US" sz="2000" kern="1200" dirty="0">
            <a:cs typeface="B Zar" pitchFamily="2" charset="-78"/>
          </a:endParaRPr>
        </a:p>
      </dsp:txBody>
      <dsp:txXfrm>
        <a:off x="657224" y="2747343"/>
        <a:ext cx="2191959" cy="804100"/>
      </dsp:txXfrm>
    </dsp:sp>
    <dsp:sp modelId="{013CD128-5856-49FB-B3CC-040DCBCD5941}">
      <dsp:nvSpPr>
        <dsp:cNvPr id="0" name=""/>
        <dsp:cNvSpPr/>
      </dsp:nvSpPr>
      <dsp:spPr>
        <a:xfrm>
          <a:off x="876299" y="3663124"/>
          <a:ext cx="2933700" cy="804100"/>
        </a:xfrm>
        <a:prstGeom prst="wedgeRoundRect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افزایش عرضه‌کنندگان وجوه</a:t>
          </a:r>
          <a:endParaRPr lang="en-US" sz="2000" kern="1200" dirty="0">
            <a:cs typeface="B Zar" pitchFamily="2" charset="-78"/>
          </a:endParaRPr>
        </a:p>
      </dsp:txBody>
      <dsp:txXfrm>
        <a:off x="876299" y="3663124"/>
        <a:ext cx="2191959" cy="804100"/>
      </dsp:txXfrm>
    </dsp:sp>
    <dsp:sp modelId="{86E02C51-9F3B-4469-B186-5D39D2930250}">
      <dsp:nvSpPr>
        <dsp:cNvPr id="0" name=""/>
        <dsp:cNvSpPr/>
      </dsp:nvSpPr>
      <dsp:spPr>
        <a:xfrm>
          <a:off x="2411034" y="587440"/>
          <a:ext cx="522665" cy="52266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Zar" pitchFamily="2" charset="-78"/>
          </a:endParaRPr>
        </a:p>
      </dsp:txBody>
      <dsp:txXfrm>
        <a:off x="2411034" y="587440"/>
        <a:ext cx="522665" cy="522665"/>
      </dsp:txXfrm>
    </dsp:sp>
    <dsp:sp modelId="{7652DDE1-7866-449B-99E7-5E2CC3976887}">
      <dsp:nvSpPr>
        <dsp:cNvPr id="0" name=""/>
        <dsp:cNvSpPr/>
      </dsp:nvSpPr>
      <dsp:spPr>
        <a:xfrm>
          <a:off x="2630109" y="1503221"/>
          <a:ext cx="522665" cy="52266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Zar" pitchFamily="2" charset="-78"/>
          </a:endParaRPr>
        </a:p>
      </dsp:txBody>
      <dsp:txXfrm>
        <a:off x="2630109" y="1503221"/>
        <a:ext cx="522665" cy="522665"/>
      </dsp:txXfrm>
    </dsp:sp>
    <dsp:sp modelId="{3D6CAB82-3DE8-46FB-BDE5-00D7547E1360}">
      <dsp:nvSpPr>
        <dsp:cNvPr id="0" name=""/>
        <dsp:cNvSpPr/>
      </dsp:nvSpPr>
      <dsp:spPr>
        <a:xfrm>
          <a:off x="2849184" y="2405600"/>
          <a:ext cx="522665" cy="52266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Zar" pitchFamily="2" charset="-78"/>
          </a:endParaRPr>
        </a:p>
      </dsp:txBody>
      <dsp:txXfrm>
        <a:off x="2849184" y="2405600"/>
        <a:ext cx="522665" cy="522665"/>
      </dsp:txXfrm>
    </dsp:sp>
    <dsp:sp modelId="{AF499FA9-7843-414C-B92D-4D1CBC06EA09}">
      <dsp:nvSpPr>
        <dsp:cNvPr id="0" name=""/>
        <dsp:cNvSpPr/>
      </dsp:nvSpPr>
      <dsp:spPr>
        <a:xfrm>
          <a:off x="3068259" y="3330316"/>
          <a:ext cx="522665" cy="52266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Zar" pitchFamily="2" charset="-78"/>
          </a:endParaRPr>
        </a:p>
      </dsp:txBody>
      <dsp:txXfrm>
        <a:off x="3068259" y="3330316"/>
        <a:ext cx="522665" cy="52266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F289E-7C66-4E11-BD1E-2B5C79482AA5}">
      <dsp:nvSpPr>
        <dsp:cNvPr id="0" name=""/>
        <dsp:cNvSpPr/>
      </dsp:nvSpPr>
      <dsp:spPr>
        <a:xfrm>
          <a:off x="0" y="0"/>
          <a:ext cx="2933700" cy="804100"/>
        </a:xfrm>
        <a:prstGeom prst="doubleWav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افزایش بهره‌وری سرمایه</a:t>
          </a:r>
          <a:endParaRPr lang="en-US" sz="2000" kern="1200" dirty="0">
            <a:cs typeface="B Zar" pitchFamily="2" charset="-78"/>
          </a:endParaRPr>
        </a:p>
      </dsp:txBody>
      <dsp:txXfrm>
        <a:off x="0" y="0"/>
        <a:ext cx="2019035" cy="804100"/>
      </dsp:txXfrm>
    </dsp:sp>
    <dsp:sp modelId="{FBF37E36-D3B0-4B20-9694-C7125A01FB2E}">
      <dsp:nvSpPr>
        <dsp:cNvPr id="0" name=""/>
        <dsp:cNvSpPr/>
      </dsp:nvSpPr>
      <dsp:spPr>
        <a:xfrm>
          <a:off x="219074" y="915781"/>
          <a:ext cx="2933700" cy="804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افزایش تولید</a:t>
          </a:r>
          <a:endParaRPr lang="en-US" sz="2000" kern="1200" dirty="0">
            <a:cs typeface="B Zar" pitchFamily="2" charset="-78"/>
          </a:endParaRPr>
        </a:p>
      </dsp:txBody>
      <dsp:txXfrm>
        <a:off x="219074" y="915781"/>
        <a:ext cx="2191959" cy="804100"/>
      </dsp:txXfrm>
    </dsp:sp>
    <dsp:sp modelId="{21FDBD09-47C1-4F08-A057-9E7D2B7156CD}">
      <dsp:nvSpPr>
        <dsp:cNvPr id="0" name=""/>
        <dsp:cNvSpPr/>
      </dsp:nvSpPr>
      <dsp:spPr>
        <a:xfrm>
          <a:off x="438149" y="1831562"/>
          <a:ext cx="2933700" cy="804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کاهش نرخ تورم</a:t>
          </a:r>
          <a:endParaRPr lang="en-US" sz="2000" kern="1200" dirty="0">
            <a:cs typeface="B Zar" pitchFamily="2" charset="-78"/>
          </a:endParaRPr>
        </a:p>
      </dsp:txBody>
      <dsp:txXfrm>
        <a:off x="438149" y="1831562"/>
        <a:ext cx="2191959" cy="804100"/>
      </dsp:txXfrm>
    </dsp:sp>
    <dsp:sp modelId="{C7E3773C-12D6-4520-AD3B-3ACC95A65E72}">
      <dsp:nvSpPr>
        <dsp:cNvPr id="0" name=""/>
        <dsp:cNvSpPr/>
      </dsp:nvSpPr>
      <dsp:spPr>
        <a:xfrm>
          <a:off x="657224" y="2747343"/>
          <a:ext cx="2933700" cy="804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کاهش نرخ بهرۀ اسمی</a:t>
          </a:r>
          <a:endParaRPr lang="en-US" sz="2000" kern="1200" dirty="0">
            <a:cs typeface="B Zar" pitchFamily="2" charset="-78"/>
          </a:endParaRPr>
        </a:p>
      </dsp:txBody>
      <dsp:txXfrm>
        <a:off x="657224" y="2747343"/>
        <a:ext cx="2191959" cy="804100"/>
      </dsp:txXfrm>
    </dsp:sp>
    <dsp:sp modelId="{B67DB424-17B3-42B1-831C-2D2A21F27878}">
      <dsp:nvSpPr>
        <dsp:cNvPr id="0" name=""/>
        <dsp:cNvSpPr/>
      </dsp:nvSpPr>
      <dsp:spPr>
        <a:xfrm>
          <a:off x="876299" y="3663124"/>
          <a:ext cx="2933700" cy="804100"/>
        </a:xfrm>
        <a:prstGeom prst="wedgeRoundRect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افزایش متقاضیان وجوه</a:t>
          </a:r>
          <a:endParaRPr lang="en-US" sz="2000" kern="1200" dirty="0">
            <a:cs typeface="B Zar" pitchFamily="2" charset="-78"/>
          </a:endParaRPr>
        </a:p>
      </dsp:txBody>
      <dsp:txXfrm>
        <a:off x="876299" y="3663124"/>
        <a:ext cx="2191959" cy="804100"/>
      </dsp:txXfrm>
    </dsp:sp>
    <dsp:sp modelId="{5EF22A0A-FA96-4FBF-8B33-22CB6CBF1298}">
      <dsp:nvSpPr>
        <dsp:cNvPr id="0" name=""/>
        <dsp:cNvSpPr/>
      </dsp:nvSpPr>
      <dsp:spPr>
        <a:xfrm>
          <a:off x="2411034" y="587440"/>
          <a:ext cx="522665" cy="52266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cs typeface="B Zar" pitchFamily="2" charset="-78"/>
          </a:endParaRPr>
        </a:p>
      </dsp:txBody>
      <dsp:txXfrm>
        <a:off x="2411034" y="587440"/>
        <a:ext cx="522665" cy="522665"/>
      </dsp:txXfrm>
    </dsp:sp>
    <dsp:sp modelId="{A2369AC0-CC38-48E9-A255-E1B817F194E7}">
      <dsp:nvSpPr>
        <dsp:cNvPr id="0" name=""/>
        <dsp:cNvSpPr/>
      </dsp:nvSpPr>
      <dsp:spPr>
        <a:xfrm>
          <a:off x="2630109" y="1503221"/>
          <a:ext cx="522665" cy="52266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cs typeface="B Zar" pitchFamily="2" charset="-78"/>
          </a:endParaRPr>
        </a:p>
      </dsp:txBody>
      <dsp:txXfrm>
        <a:off x="2630109" y="1503221"/>
        <a:ext cx="522665" cy="522665"/>
      </dsp:txXfrm>
    </dsp:sp>
    <dsp:sp modelId="{96C9BD0B-B77F-4F73-B505-9C516A85F417}">
      <dsp:nvSpPr>
        <dsp:cNvPr id="0" name=""/>
        <dsp:cNvSpPr/>
      </dsp:nvSpPr>
      <dsp:spPr>
        <a:xfrm>
          <a:off x="2849184" y="2405600"/>
          <a:ext cx="522665" cy="52266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cs typeface="B Zar" pitchFamily="2" charset="-78"/>
          </a:endParaRPr>
        </a:p>
      </dsp:txBody>
      <dsp:txXfrm>
        <a:off x="2849184" y="2405600"/>
        <a:ext cx="522665" cy="522665"/>
      </dsp:txXfrm>
    </dsp:sp>
    <dsp:sp modelId="{D9946079-F142-4E7C-9B45-D7001AFCB4C6}">
      <dsp:nvSpPr>
        <dsp:cNvPr id="0" name=""/>
        <dsp:cNvSpPr/>
      </dsp:nvSpPr>
      <dsp:spPr>
        <a:xfrm>
          <a:off x="3068259" y="3330316"/>
          <a:ext cx="522665" cy="52266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cs typeface="B Zar" pitchFamily="2" charset="-78"/>
          </a:endParaRPr>
        </a:p>
      </dsp:txBody>
      <dsp:txXfrm>
        <a:off x="3068259" y="3330316"/>
        <a:ext cx="522665" cy="52266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FCB496-3847-4266-8A0B-A6ED90F775DB}">
      <dsp:nvSpPr>
        <dsp:cNvPr id="0" name=""/>
        <dsp:cNvSpPr/>
      </dsp:nvSpPr>
      <dsp:spPr>
        <a:xfrm>
          <a:off x="538906" y="2083"/>
          <a:ext cx="2789411" cy="167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Zar" pitchFamily="2" charset="-78"/>
            </a:rPr>
            <a:t>شفافیت بیشتر قیمت‌ها در بازار</a:t>
          </a:r>
          <a:endParaRPr lang="en-US" sz="3100" kern="1200" dirty="0">
            <a:cs typeface="B Zar" pitchFamily="2" charset="-78"/>
          </a:endParaRPr>
        </a:p>
      </dsp:txBody>
      <dsp:txXfrm>
        <a:off x="538906" y="2083"/>
        <a:ext cx="2789411" cy="1673646"/>
      </dsp:txXfrm>
    </dsp:sp>
    <dsp:sp modelId="{2D223452-B80A-4C36-95EC-7A2416BB2343}">
      <dsp:nvSpPr>
        <dsp:cNvPr id="0" name=""/>
        <dsp:cNvSpPr/>
      </dsp:nvSpPr>
      <dsp:spPr>
        <a:xfrm>
          <a:off x="3573785" y="493019"/>
          <a:ext cx="591355" cy="691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cs typeface="B Zar" pitchFamily="2" charset="-78"/>
          </a:endParaRPr>
        </a:p>
      </dsp:txBody>
      <dsp:txXfrm>
        <a:off x="3573785" y="493019"/>
        <a:ext cx="591355" cy="691773"/>
      </dsp:txXfrm>
    </dsp:sp>
    <dsp:sp modelId="{F4554BEE-1196-4148-A356-CCE3B8C3B588}">
      <dsp:nvSpPr>
        <dsp:cNvPr id="0" name=""/>
        <dsp:cNvSpPr/>
      </dsp:nvSpPr>
      <dsp:spPr>
        <a:xfrm>
          <a:off x="4444082" y="2083"/>
          <a:ext cx="2789411" cy="167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Zar" pitchFamily="2" charset="-78"/>
            </a:rPr>
            <a:t>علامت‌دهی بهتر قیمت‌ها</a:t>
          </a:r>
          <a:endParaRPr lang="en-US" sz="3100" kern="1200" dirty="0">
            <a:cs typeface="B Zar" pitchFamily="2" charset="-78"/>
          </a:endParaRPr>
        </a:p>
      </dsp:txBody>
      <dsp:txXfrm>
        <a:off x="4444082" y="2083"/>
        <a:ext cx="2789411" cy="1673646"/>
      </dsp:txXfrm>
    </dsp:sp>
    <dsp:sp modelId="{423C5249-00C1-421B-B911-DDE11D859F73}">
      <dsp:nvSpPr>
        <dsp:cNvPr id="0" name=""/>
        <dsp:cNvSpPr/>
      </dsp:nvSpPr>
      <dsp:spPr>
        <a:xfrm rot="5400000">
          <a:off x="5543110" y="1870989"/>
          <a:ext cx="591355" cy="691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cs typeface="B Zar" pitchFamily="2" charset="-78"/>
          </a:endParaRPr>
        </a:p>
      </dsp:txBody>
      <dsp:txXfrm rot="5400000">
        <a:off x="5543110" y="1870989"/>
        <a:ext cx="591355" cy="691773"/>
      </dsp:txXfrm>
    </dsp:sp>
    <dsp:sp modelId="{B8190C1E-2908-47C3-90E9-B0A4F6F75F7F}">
      <dsp:nvSpPr>
        <dsp:cNvPr id="0" name=""/>
        <dsp:cNvSpPr/>
      </dsp:nvSpPr>
      <dsp:spPr>
        <a:xfrm>
          <a:off x="4444082" y="2791494"/>
          <a:ext cx="2789411" cy="167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Zar" pitchFamily="2" charset="-78"/>
            </a:rPr>
            <a:t>اصلاح قیمت‌های نسبی</a:t>
          </a:r>
          <a:endParaRPr lang="en-US" sz="3100" kern="1200" dirty="0">
            <a:cs typeface="B Zar" pitchFamily="2" charset="-78"/>
          </a:endParaRPr>
        </a:p>
      </dsp:txBody>
      <dsp:txXfrm>
        <a:off x="4444082" y="2791494"/>
        <a:ext cx="2789411" cy="1673646"/>
      </dsp:txXfrm>
    </dsp:sp>
    <dsp:sp modelId="{06C65CF4-EF19-4D88-8E5F-D0AEFAC17A22}">
      <dsp:nvSpPr>
        <dsp:cNvPr id="0" name=""/>
        <dsp:cNvSpPr/>
      </dsp:nvSpPr>
      <dsp:spPr>
        <a:xfrm rot="10800000">
          <a:off x="3607258" y="3282431"/>
          <a:ext cx="591355" cy="691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cs typeface="B Zar" pitchFamily="2" charset="-78"/>
          </a:endParaRPr>
        </a:p>
      </dsp:txBody>
      <dsp:txXfrm rot="10800000">
        <a:off x="3607258" y="3282431"/>
        <a:ext cx="591355" cy="691773"/>
      </dsp:txXfrm>
    </dsp:sp>
    <dsp:sp modelId="{61E35150-AC64-4EF1-A842-1993E64BDD31}">
      <dsp:nvSpPr>
        <dsp:cNvPr id="0" name=""/>
        <dsp:cNvSpPr/>
      </dsp:nvSpPr>
      <dsp:spPr>
        <a:xfrm>
          <a:off x="538906" y="2791494"/>
          <a:ext cx="2789411" cy="167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Zar" pitchFamily="2" charset="-78"/>
            </a:rPr>
            <a:t>کارایی تخصیص منابع در بازاهای مالی</a:t>
          </a:r>
          <a:endParaRPr lang="en-US" sz="3100" kern="1200" dirty="0">
            <a:cs typeface="B Zar" pitchFamily="2" charset="-78"/>
          </a:endParaRPr>
        </a:p>
      </dsp:txBody>
      <dsp:txXfrm>
        <a:off x="538906" y="2791494"/>
        <a:ext cx="2789411" cy="167364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DD65E-1BE0-4C8A-8DEB-85487A0407E5}">
      <dsp:nvSpPr>
        <dsp:cNvPr id="0" name=""/>
        <dsp:cNvSpPr/>
      </dsp:nvSpPr>
      <dsp:spPr>
        <a:xfrm rot="5400000">
          <a:off x="4941901" y="-2056041"/>
          <a:ext cx="686661" cy="49743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مديريت آن، اصلاح نرخ، قيمت واردات، تأثير بر اشتغال </a:t>
          </a:r>
          <a:endParaRPr lang="fa-IR" sz="2200" kern="1200" dirty="0">
            <a:cs typeface="B Zar" pitchFamily="2" charset="-78"/>
          </a:endParaRPr>
        </a:p>
      </dsp:txBody>
      <dsp:txXfrm rot="5400000">
        <a:off x="4941901" y="-2056041"/>
        <a:ext cx="686661" cy="4974336"/>
      </dsp:txXfrm>
    </dsp:sp>
    <dsp:sp modelId="{3F6C2F69-7A99-46E7-A29A-3042BBA9D561}">
      <dsp:nvSpPr>
        <dsp:cNvPr id="0" name=""/>
        <dsp:cNvSpPr/>
      </dsp:nvSpPr>
      <dsp:spPr>
        <a:xfrm>
          <a:off x="0" y="1963"/>
          <a:ext cx="2798064" cy="8583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نرخ ارز</a:t>
          </a:r>
          <a:endParaRPr lang="en-US" sz="2900" kern="1200" dirty="0">
            <a:cs typeface="B Zar" pitchFamily="2" charset="-78"/>
          </a:endParaRPr>
        </a:p>
      </dsp:txBody>
      <dsp:txXfrm>
        <a:off x="0" y="1963"/>
        <a:ext cx="2798064" cy="858326"/>
      </dsp:txXfrm>
    </dsp:sp>
    <dsp:sp modelId="{57E32FFB-AC8B-4FE9-98E8-A9797944AA62}">
      <dsp:nvSpPr>
        <dsp:cNvPr id="0" name=""/>
        <dsp:cNvSpPr/>
      </dsp:nvSpPr>
      <dsp:spPr>
        <a:xfrm rot="5400000">
          <a:off x="4941901" y="-1154798"/>
          <a:ext cx="686661" cy="49743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نرخ کوتاه مدت، بلندمدت</a:t>
          </a:r>
          <a:endParaRPr lang="en-US" sz="2200" kern="1200" dirty="0">
            <a:cs typeface="B Zar" pitchFamily="2" charset="-78"/>
          </a:endParaRPr>
        </a:p>
      </dsp:txBody>
      <dsp:txXfrm rot="5400000">
        <a:off x="4941901" y="-1154798"/>
        <a:ext cx="686661" cy="4974336"/>
      </dsp:txXfrm>
    </dsp:sp>
    <dsp:sp modelId="{011586E3-85F2-43B4-BBAF-49184AD813E6}">
      <dsp:nvSpPr>
        <dsp:cNvPr id="0" name=""/>
        <dsp:cNvSpPr/>
      </dsp:nvSpPr>
      <dsp:spPr>
        <a:xfrm>
          <a:off x="0" y="903206"/>
          <a:ext cx="2798064" cy="8583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نرخ پول</a:t>
          </a:r>
          <a:endParaRPr lang="en-US" sz="2900" kern="1200" dirty="0">
            <a:cs typeface="B Zar" pitchFamily="2" charset="-78"/>
          </a:endParaRPr>
        </a:p>
      </dsp:txBody>
      <dsp:txXfrm>
        <a:off x="0" y="903206"/>
        <a:ext cx="2798064" cy="858326"/>
      </dsp:txXfrm>
    </dsp:sp>
    <dsp:sp modelId="{84710D03-EE4E-4774-A55B-E740B357BE34}">
      <dsp:nvSpPr>
        <dsp:cNvPr id="0" name=""/>
        <dsp:cNvSpPr/>
      </dsp:nvSpPr>
      <dsp:spPr>
        <a:xfrm rot="5400000">
          <a:off x="4941901" y="-253555"/>
          <a:ext cx="686661" cy="49743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اهداف اقتصاد سیاسی، تعدیل توزیع ثروت</a:t>
          </a:r>
          <a:endParaRPr lang="en-US" sz="2200" kern="1200" dirty="0">
            <a:cs typeface="B Zar" pitchFamily="2" charset="-78"/>
          </a:endParaRPr>
        </a:p>
      </dsp:txBody>
      <dsp:txXfrm rot="5400000">
        <a:off x="4941901" y="-253555"/>
        <a:ext cx="686661" cy="4974336"/>
      </dsp:txXfrm>
    </dsp:sp>
    <dsp:sp modelId="{1A064B06-78CC-42FC-A72A-09203712DE51}">
      <dsp:nvSpPr>
        <dsp:cNvPr id="0" name=""/>
        <dsp:cNvSpPr/>
      </dsp:nvSpPr>
      <dsp:spPr>
        <a:xfrm>
          <a:off x="0" y="1804449"/>
          <a:ext cx="2798064" cy="8583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نحوة بازتوزيع درآمدها</a:t>
          </a:r>
          <a:endParaRPr lang="en-US" sz="2900" kern="1200" dirty="0">
            <a:cs typeface="B Zar" pitchFamily="2" charset="-78"/>
          </a:endParaRPr>
        </a:p>
      </dsp:txBody>
      <dsp:txXfrm>
        <a:off x="0" y="1804449"/>
        <a:ext cx="2798064" cy="858326"/>
      </dsp:txXfrm>
    </dsp:sp>
    <dsp:sp modelId="{41B65678-6E82-4C7D-A662-18C6117F608E}">
      <dsp:nvSpPr>
        <dsp:cNvPr id="0" name=""/>
        <dsp:cNvSpPr/>
      </dsp:nvSpPr>
      <dsp:spPr>
        <a:xfrm rot="5400000">
          <a:off x="4941901" y="647687"/>
          <a:ext cx="686661" cy="497433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سياست دولت در قبال واردات</a:t>
          </a:r>
          <a:endParaRPr lang="en-US" sz="2200" kern="1200" dirty="0">
            <a:cs typeface="B Zar" pitchFamily="2" charset="-78"/>
          </a:endParaRPr>
        </a:p>
      </dsp:txBody>
      <dsp:txXfrm rot="5400000">
        <a:off x="4941901" y="647687"/>
        <a:ext cx="686661" cy="4974336"/>
      </dsp:txXfrm>
    </dsp:sp>
    <dsp:sp modelId="{60328476-8F22-4853-8AB4-FDB4D457E7DB}">
      <dsp:nvSpPr>
        <dsp:cNvPr id="0" name=""/>
        <dsp:cNvSpPr/>
      </dsp:nvSpPr>
      <dsp:spPr>
        <a:xfrm>
          <a:off x="0" y="2705692"/>
          <a:ext cx="2798064" cy="8583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تعرفه‌هاي بازرگاني</a:t>
          </a:r>
          <a:endParaRPr lang="en-US" sz="2900" kern="1200" dirty="0">
            <a:cs typeface="B Zar" pitchFamily="2" charset="-78"/>
          </a:endParaRPr>
        </a:p>
      </dsp:txBody>
      <dsp:txXfrm>
        <a:off x="0" y="2705692"/>
        <a:ext cx="2798064" cy="858326"/>
      </dsp:txXfrm>
    </dsp:sp>
    <dsp:sp modelId="{8A40C74A-28FE-4A08-B1E2-3099F5D9DF0A}">
      <dsp:nvSpPr>
        <dsp:cNvPr id="0" name=""/>
        <dsp:cNvSpPr/>
      </dsp:nvSpPr>
      <dsp:spPr>
        <a:xfrm rot="5400000">
          <a:off x="4941901" y="1548930"/>
          <a:ext cx="686661" cy="4974336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نحوة مديريت كسري بودجة احتمالي</a:t>
          </a:r>
          <a:endParaRPr lang="en-US" sz="2200" kern="1200" dirty="0">
            <a:cs typeface="B Zar" pitchFamily="2" charset="-78"/>
          </a:endParaRPr>
        </a:p>
      </dsp:txBody>
      <dsp:txXfrm rot="5400000">
        <a:off x="4941901" y="1548930"/>
        <a:ext cx="686661" cy="4974336"/>
      </dsp:txXfrm>
    </dsp:sp>
    <dsp:sp modelId="{FB2A5553-29F0-432C-A99C-844D6B9455E9}">
      <dsp:nvSpPr>
        <dsp:cNvPr id="0" name=""/>
        <dsp:cNvSpPr/>
      </dsp:nvSpPr>
      <dsp:spPr>
        <a:xfrm>
          <a:off x="0" y="3606935"/>
          <a:ext cx="2798064" cy="8583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انظباط پولي</a:t>
          </a:r>
          <a:endParaRPr lang="en-US" sz="2900" kern="1200" dirty="0">
            <a:cs typeface="B Zar" pitchFamily="2" charset="-78"/>
          </a:endParaRPr>
        </a:p>
      </dsp:txBody>
      <dsp:txXfrm>
        <a:off x="0" y="3606935"/>
        <a:ext cx="2798064" cy="85832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3D0890-ECB4-4C4B-B2CA-330BC98D86A1}">
      <dsp:nvSpPr>
        <dsp:cNvPr id="0" name=""/>
        <dsp:cNvSpPr/>
      </dsp:nvSpPr>
      <dsp:spPr>
        <a:xfrm>
          <a:off x="613790" y="0"/>
          <a:ext cx="6956298" cy="4187952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24F1A3B-5DC1-4FDF-AF85-DD4D278BC362}">
      <dsp:nvSpPr>
        <dsp:cNvPr id="0" name=""/>
        <dsp:cNvSpPr/>
      </dsp:nvSpPr>
      <dsp:spPr>
        <a:xfrm>
          <a:off x="4095" y="1256385"/>
          <a:ext cx="1970045" cy="16751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Zar" pitchFamily="2" charset="-78"/>
            </a:rPr>
            <a:t>افزایش قیمت حامل‌های انرژی</a:t>
          </a:r>
          <a:endParaRPr lang="en-US" sz="2400" b="0" kern="1200" dirty="0">
            <a:cs typeface="B Zar" pitchFamily="2" charset="-78"/>
          </a:endParaRPr>
        </a:p>
      </dsp:txBody>
      <dsp:txXfrm>
        <a:off x="4095" y="1256385"/>
        <a:ext cx="1970045" cy="1675180"/>
      </dsp:txXfrm>
    </dsp:sp>
    <dsp:sp modelId="{764E088F-6792-46B1-8FA9-B307B648EB2C}">
      <dsp:nvSpPr>
        <dsp:cNvPr id="0" name=""/>
        <dsp:cNvSpPr/>
      </dsp:nvSpPr>
      <dsp:spPr>
        <a:xfrm>
          <a:off x="2072643" y="1256385"/>
          <a:ext cx="1970045" cy="16751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Zar" pitchFamily="2" charset="-78"/>
            </a:rPr>
            <a:t>افزایش تورم</a:t>
          </a:r>
          <a:endParaRPr lang="en-US" sz="2400" b="0" kern="1200" dirty="0">
            <a:cs typeface="B Zar" pitchFamily="2" charset="-78"/>
          </a:endParaRPr>
        </a:p>
      </dsp:txBody>
      <dsp:txXfrm>
        <a:off x="2072643" y="1256385"/>
        <a:ext cx="1970045" cy="1675180"/>
      </dsp:txXfrm>
    </dsp:sp>
    <dsp:sp modelId="{7E884C41-708E-40C1-9DA0-D47C3B882586}">
      <dsp:nvSpPr>
        <dsp:cNvPr id="0" name=""/>
        <dsp:cNvSpPr/>
      </dsp:nvSpPr>
      <dsp:spPr>
        <a:xfrm>
          <a:off x="4141191" y="1256385"/>
          <a:ext cx="1970045" cy="16751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Zar" pitchFamily="2" charset="-78"/>
            </a:rPr>
            <a:t>فشار برای افزایش قیمت پول</a:t>
          </a:r>
          <a:endParaRPr lang="en-US" sz="2400" b="0" kern="1200" dirty="0">
            <a:cs typeface="B Zar" pitchFamily="2" charset="-78"/>
          </a:endParaRPr>
        </a:p>
      </dsp:txBody>
      <dsp:txXfrm>
        <a:off x="4141191" y="1256385"/>
        <a:ext cx="1970045" cy="1675180"/>
      </dsp:txXfrm>
    </dsp:sp>
    <dsp:sp modelId="{DF6BA13B-6586-409C-8F8E-627AF202BE2C}">
      <dsp:nvSpPr>
        <dsp:cNvPr id="0" name=""/>
        <dsp:cNvSpPr/>
      </dsp:nvSpPr>
      <dsp:spPr>
        <a:xfrm>
          <a:off x="6209738" y="1256385"/>
          <a:ext cx="1970045" cy="16751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Zar" pitchFamily="2" charset="-78"/>
            </a:rPr>
            <a:t>فشار برای افزایش قیمت ارز</a:t>
          </a:r>
          <a:endParaRPr lang="fa-IR" sz="2400" b="0" kern="1200" dirty="0">
            <a:cs typeface="B Zar" pitchFamily="2" charset="-78"/>
          </a:endParaRPr>
        </a:p>
      </dsp:txBody>
      <dsp:txXfrm>
        <a:off x="6209738" y="1256385"/>
        <a:ext cx="1970045" cy="167518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CC1A2-87AD-4140-B520-58A48F6FE4A3}">
      <dsp:nvSpPr>
        <dsp:cNvPr id="0" name=""/>
        <dsp:cNvSpPr/>
      </dsp:nvSpPr>
      <dsp:spPr>
        <a:xfrm>
          <a:off x="0" y="0"/>
          <a:ext cx="7772400" cy="1340167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kern="1200" dirty="0" smtClean="0">
              <a:cs typeface="B Zar" pitchFamily="2" charset="-78"/>
            </a:rPr>
            <a:t>رویکرد بررسی اثر طرح بر شركت‌ها:</a:t>
          </a:r>
          <a:endParaRPr lang="en-US" sz="4900" kern="1200" dirty="0">
            <a:cs typeface="B Zar" pitchFamily="2" charset="-78"/>
          </a:endParaRPr>
        </a:p>
      </dsp:txBody>
      <dsp:txXfrm>
        <a:off x="0" y="0"/>
        <a:ext cx="7772400" cy="1340167"/>
      </dsp:txXfrm>
    </dsp:sp>
    <dsp:sp modelId="{0312F7A7-53FA-4314-8865-55CE508F0ED6}">
      <dsp:nvSpPr>
        <dsp:cNvPr id="0" name=""/>
        <dsp:cNvSpPr/>
      </dsp:nvSpPr>
      <dsp:spPr>
        <a:xfrm>
          <a:off x="0" y="1340167"/>
          <a:ext cx="7772400" cy="2814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cs typeface="B Zar" pitchFamily="2" charset="-78"/>
            </a:rPr>
            <a:t>رویکردی بنیادین است و مطالعۀ فنی یا تکنیکال نیست.</a:t>
          </a:r>
          <a:endParaRPr lang="en-US" sz="6000" kern="1200" dirty="0">
            <a:cs typeface="B Zar" pitchFamily="2" charset="-78"/>
          </a:endParaRPr>
        </a:p>
      </dsp:txBody>
      <dsp:txXfrm>
        <a:off x="0" y="1340167"/>
        <a:ext cx="7772400" cy="2814351"/>
      </dsp:txXfrm>
    </dsp:sp>
    <dsp:sp modelId="{83B3EB0D-DDF3-4B0B-B9C1-1DC4C47DE986}">
      <dsp:nvSpPr>
        <dsp:cNvPr id="0" name=""/>
        <dsp:cNvSpPr/>
      </dsp:nvSpPr>
      <dsp:spPr>
        <a:xfrm>
          <a:off x="0" y="4154519"/>
          <a:ext cx="7772400" cy="312705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CFE8D9-42E5-4F1E-9A7F-AE2D126A39EC}">
      <dsp:nvSpPr>
        <dsp:cNvPr id="0" name=""/>
        <dsp:cNvSpPr/>
      </dsp:nvSpPr>
      <dsp:spPr>
        <a:xfrm>
          <a:off x="955610" y="1154"/>
          <a:ext cx="1628105" cy="16281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Zar" pitchFamily="2" charset="-78"/>
            </a:rPr>
            <a:t>اثر بر طرف هزينه </a:t>
          </a:r>
          <a:endParaRPr lang="fa-IR" sz="2500" kern="1200" dirty="0">
            <a:cs typeface="B Zar" pitchFamily="2" charset="-78"/>
          </a:endParaRPr>
        </a:p>
      </dsp:txBody>
      <dsp:txXfrm>
        <a:off x="955610" y="1154"/>
        <a:ext cx="1628105" cy="1628105"/>
      </dsp:txXfrm>
    </dsp:sp>
    <dsp:sp modelId="{9BEC320A-0C35-4C35-A17D-0070C079D9B8}">
      <dsp:nvSpPr>
        <dsp:cNvPr id="0" name=""/>
        <dsp:cNvSpPr/>
      </dsp:nvSpPr>
      <dsp:spPr>
        <a:xfrm>
          <a:off x="1297512" y="1761461"/>
          <a:ext cx="944301" cy="94430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Zar" pitchFamily="2" charset="-78"/>
          </a:endParaRPr>
        </a:p>
      </dsp:txBody>
      <dsp:txXfrm>
        <a:off x="1297512" y="1761461"/>
        <a:ext cx="944301" cy="944301"/>
      </dsp:txXfrm>
    </dsp:sp>
    <dsp:sp modelId="{88B65137-3922-40E6-8D1C-1F9818D900DA}">
      <dsp:nvSpPr>
        <dsp:cNvPr id="0" name=""/>
        <dsp:cNvSpPr/>
      </dsp:nvSpPr>
      <dsp:spPr>
        <a:xfrm>
          <a:off x="955610" y="2837965"/>
          <a:ext cx="1628105" cy="1628105"/>
        </a:xfrm>
        <a:prstGeom prst="ellipse">
          <a:avLst/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7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Zar" pitchFamily="2" charset="-78"/>
            </a:rPr>
            <a:t>اثر بر طرف درآمد </a:t>
          </a:r>
          <a:endParaRPr lang="en-US" sz="2500" kern="1200" dirty="0">
            <a:cs typeface="B Zar" pitchFamily="2" charset="-78"/>
          </a:endParaRPr>
        </a:p>
      </dsp:txBody>
      <dsp:txXfrm>
        <a:off x="955610" y="2837965"/>
        <a:ext cx="1628105" cy="1628105"/>
      </dsp:txXfrm>
    </dsp:sp>
    <dsp:sp modelId="{614BA010-F66B-47F0-90F4-55F0511235A7}">
      <dsp:nvSpPr>
        <dsp:cNvPr id="0" name=""/>
        <dsp:cNvSpPr/>
      </dsp:nvSpPr>
      <dsp:spPr>
        <a:xfrm>
          <a:off x="2827931" y="1930784"/>
          <a:ext cx="517737" cy="605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Zar" pitchFamily="2" charset="-78"/>
          </a:endParaRPr>
        </a:p>
      </dsp:txBody>
      <dsp:txXfrm>
        <a:off x="2827931" y="1930784"/>
        <a:ext cx="517737" cy="605655"/>
      </dsp:txXfrm>
    </dsp:sp>
    <dsp:sp modelId="{8F7AC4B5-4033-429F-A5DF-7E2FBF19DB17}">
      <dsp:nvSpPr>
        <dsp:cNvPr id="0" name=""/>
        <dsp:cNvSpPr/>
      </dsp:nvSpPr>
      <dsp:spPr>
        <a:xfrm>
          <a:off x="3560578" y="605507"/>
          <a:ext cx="3256210" cy="3256210"/>
        </a:xfrm>
        <a:prstGeom prst="ellipse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3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700" kern="1200" dirty="0" smtClean="0">
              <a:cs typeface="B Zar" pitchFamily="2" charset="-78"/>
            </a:rPr>
            <a:t>اثر بر سود</a:t>
          </a:r>
          <a:endParaRPr lang="en-US" sz="5700" kern="1200" dirty="0">
            <a:cs typeface="B Zar" pitchFamily="2" charset="-78"/>
          </a:endParaRPr>
        </a:p>
      </dsp:txBody>
      <dsp:txXfrm>
        <a:off x="3560578" y="605507"/>
        <a:ext cx="3256210" cy="325621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8A4FE-D234-462A-AE88-58062DEF89D8}">
      <dsp:nvSpPr>
        <dsp:cNvPr id="0" name=""/>
        <dsp:cNvSpPr/>
      </dsp:nvSpPr>
      <dsp:spPr>
        <a:xfrm>
          <a:off x="0" y="24899"/>
          <a:ext cx="7772400" cy="8352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اثر طرح بر هزينه‌هاي شركت: </a:t>
          </a:r>
          <a:endParaRPr lang="fa-IR" sz="2900" kern="1200" dirty="0">
            <a:cs typeface="B Zar" pitchFamily="2" charset="-78"/>
          </a:endParaRPr>
        </a:p>
      </dsp:txBody>
      <dsp:txXfrm>
        <a:off x="0" y="24899"/>
        <a:ext cx="7772400" cy="835200"/>
      </dsp:txXfrm>
    </dsp:sp>
    <dsp:sp modelId="{7732B723-9E6F-451A-B17D-90675EF87A5B}">
      <dsp:nvSpPr>
        <dsp:cNvPr id="0" name=""/>
        <dsp:cNvSpPr/>
      </dsp:nvSpPr>
      <dsp:spPr>
        <a:xfrm>
          <a:off x="0" y="860099"/>
          <a:ext cx="7772400" cy="35822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Zar" pitchFamily="2" charset="-78"/>
            </a:rPr>
            <a:t>افزايش هزينه‌هاي مستقيم </a:t>
          </a:r>
          <a:endParaRPr lang="fa-IR" sz="2900" kern="12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Zar" pitchFamily="2" charset="-78"/>
            </a:rPr>
            <a:t>افزايش هزينه‌هاي غيرمستقيم </a:t>
          </a:r>
          <a:endParaRPr lang="fa-IR" sz="2900" kern="12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Zar" pitchFamily="2" charset="-78"/>
            </a:rPr>
            <a:t>هزينه‌هاي سرمايه‌درگردش 	</a:t>
          </a:r>
          <a:endParaRPr lang="en-US" sz="2900" kern="12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Zar" pitchFamily="2" charset="-78"/>
            </a:rPr>
            <a:t>هزينه‌هاي سرمايه‌اي تغيير تكنولوژي</a:t>
          </a:r>
          <a:endParaRPr lang="en-US" sz="2900" kern="12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Zar" pitchFamily="2" charset="-78"/>
            </a:rPr>
            <a:t>(قيمت‌هاي جهاني مي‌بايد مدنظر باشد)  </a:t>
          </a:r>
          <a:endParaRPr lang="en-US" sz="2900" kern="1200" dirty="0" smtClean="0">
            <a:cs typeface="B Zar" pitchFamily="2" charset="-78"/>
          </a:endParaRPr>
        </a:p>
      </dsp:txBody>
      <dsp:txXfrm>
        <a:off x="0" y="860099"/>
        <a:ext cx="7772400" cy="35822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DCF161-6219-4832-A814-79C061528F43}">
      <dsp:nvSpPr>
        <dsp:cNvPr id="0" name=""/>
        <dsp:cNvSpPr/>
      </dsp:nvSpPr>
      <dsp:spPr>
        <a:xfrm>
          <a:off x="0" y="590972"/>
          <a:ext cx="8229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7F65A8-D7AD-4DD9-A4FF-37BA58066D68}">
      <dsp:nvSpPr>
        <dsp:cNvPr id="0" name=""/>
        <dsp:cNvSpPr/>
      </dsp:nvSpPr>
      <dsp:spPr>
        <a:xfrm>
          <a:off x="411480" y="30092"/>
          <a:ext cx="5760720" cy="1121760"/>
        </a:xfrm>
        <a:prstGeom prst="flowChartManualInp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Zar" pitchFamily="2" charset="-78"/>
            </a:rPr>
            <a:t>آزادسازی قیمت‌ها </a:t>
          </a:r>
          <a:endParaRPr lang="en-US" sz="3800" kern="1200" dirty="0">
            <a:cs typeface="B Zar" pitchFamily="2" charset="-78"/>
          </a:endParaRPr>
        </a:p>
      </dsp:txBody>
      <dsp:txXfrm>
        <a:off x="411480" y="30092"/>
        <a:ext cx="5760720" cy="1121760"/>
      </dsp:txXfrm>
    </dsp:sp>
    <dsp:sp modelId="{43379BD3-048D-4F96-B71D-0163A18E321E}">
      <dsp:nvSpPr>
        <dsp:cNvPr id="0" name=""/>
        <dsp:cNvSpPr/>
      </dsp:nvSpPr>
      <dsp:spPr>
        <a:xfrm>
          <a:off x="0" y="2314652"/>
          <a:ext cx="8229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59277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1F2895-0DFE-4744-97E0-AA3768B73DD3}">
      <dsp:nvSpPr>
        <dsp:cNvPr id="0" name=""/>
        <dsp:cNvSpPr/>
      </dsp:nvSpPr>
      <dsp:spPr>
        <a:xfrm>
          <a:off x="411480" y="1753772"/>
          <a:ext cx="5760720" cy="1121760"/>
        </a:xfrm>
        <a:prstGeom prst="flowChartManualInput">
          <a:avLst/>
        </a:prstGeom>
        <a:solidFill>
          <a:schemeClr val="accent5">
            <a:hueOff val="3359277"/>
            <a:satOff val="4740"/>
            <a:lumOff val="-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Zar" pitchFamily="2" charset="-78"/>
            </a:rPr>
            <a:t>فرآیند تغییر قیمت‌ها و فازبندی زمانی</a:t>
          </a:r>
          <a:endParaRPr lang="en-US" sz="3800" kern="1200" dirty="0">
            <a:cs typeface="B Zar" pitchFamily="2" charset="-78"/>
          </a:endParaRPr>
        </a:p>
      </dsp:txBody>
      <dsp:txXfrm>
        <a:off x="411480" y="1753772"/>
        <a:ext cx="5760720" cy="1121760"/>
      </dsp:txXfrm>
    </dsp:sp>
    <dsp:sp modelId="{6E2D7746-52C5-4AAB-8C5B-7AE99A849609}">
      <dsp:nvSpPr>
        <dsp:cNvPr id="0" name=""/>
        <dsp:cNvSpPr/>
      </dsp:nvSpPr>
      <dsp:spPr>
        <a:xfrm>
          <a:off x="0" y="4038332"/>
          <a:ext cx="8229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0795B-4F8B-4138-B579-A8E32D157AD2}">
      <dsp:nvSpPr>
        <dsp:cNvPr id="0" name=""/>
        <dsp:cNvSpPr/>
      </dsp:nvSpPr>
      <dsp:spPr>
        <a:xfrm>
          <a:off x="411480" y="3477452"/>
          <a:ext cx="5760720" cy="1121760"/>
        </a:xfrm>
        <a:prstGeom prst="flowChartManualInput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Zar" pitchFamily="2" charset="-78"/>
            </a:rPr>
            <a:t>بازتوزیع درآمدها</a:t>
          </a:r>
          <a:endParaRPr lang="en-US" sz="3800" kern="1200" dirty="0">
            <a:cs typeface="B Zar" pitchFamily="2" charset="-78"/>
          </a:endParaRPr>
        </a:p>
      </dsp:txBody>
      <dsp:txXfrm>
        <a:off x="411480" y="3477452"/>
        <a:ext cx="5760720" cy="11217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A42FF6-DD6B-4807-95E7-418DD92C91C0}">
      <dsp:nvSpPr>
        <dsp:cNvPr id="0" name=""/>
        <dsp:cNvSpPr/>
      </dsp:nvSpPr>
      <dsp:spPr>
        <a:xfrm>
          <a:off x="1307" y="745077"/>
          <a:ext cx="1732470" cy="17324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فولاد</a:t>
          </a:r>
          <a:endParaRPr lang="en-US" sz="2900" kern="1200" dirty="0">
            <a:cs typeface="B Zar" pitchFamily="2" charset="-78"/>
          </a:endParaRPr>
        </a:p>
      </dsp:txBody>
      <dsp:txXfrm>
        <a:off x="1307" y="745077"/>
        <a:ext cx="1732470" cy="1732470"/>
      </dsp:txXfrm>
    </dsp:sp>
    <dsp:sp modelId="{BEA4FD8C-3165-41AD-951C-D1233702AADA}">
      <dsp:nvSpPr>
        <dsp:cNvPr id="0" name=""/>
        <dsp:cNvSpPr/>
      </dsp:nvSpPr>
      <dsp:spPr>
        <a:xfrm rot="13186505">
          <a:off x="1729155" y="1108895"/>
          <a:ext cx="1004833" cy="1004833"/>
        </a:xfrm>
        <a:prstGeom prst="corner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cs typeface="B Zar" pitchFamily="2" charset="-78"/>
          </a:endParaRPr>
        </a:p>
      </dsp:txBody>
      <dsp:txXfrm rot="13186505">
        <a:off x="1729155" y="1108895"/>
        <a:ext cx="1004833" cy="1004833"/>
      </dsp:txXfrm>
    </dsp:sp>
    <dsp:sp modelId="{6B21C02C-F9CE-4D7F-854B-AD11E5896BB0}">
      <dsp:nvSpPr>
        <dsp:cNvPr id="0" name=""/>
        <dsp:cNvSpPr/>
      </dsp:nvSpPr>
      <dsp:spPr>
        <a:xfrm>
          <a:off x="3019964" y="745077"/>
          <a:ext cx="1732470" cy="1732470"/>
        </a:xfrm>
        <a:prstGeom prst="ellipse">
          <a:avLst/>
        </a:prstGeom>
        <a:solidFill>
          <a:schemeClr val="accent5">
            <a:hueOff val="3359277"/>
            <a:satOff val="4740"/>
            <a:lumOff val="-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آلومینیوم</a:t>
          </a:r>
          <a:endParaRPr lang="en-US" sz="2900" kern="1200" dirty="0">
            <a:cs typeface="B Zar" pitchFamily="2" charset="-78"/>
          </a:endParaRPr>
        </a:p>
      </dsp:txBody>
      <dsp:txXfrm>
        <a:off x="3019964" y="745077"/>
        <a:ext cx="1732470" cy="1732470"/>
      </dsp:txXfrm>
    </dsp:sp>
    <dsp:sp modelId="{A2ED5688-B022-4235-9CAA-4A5B11A6B1A3}">
      <dsp:nvSpPr>
        <dsp:cNvPr id="0" name=""/>
        <dsp:cNvSpPr/>
      </dsp:nvSpPr>
      <dsp:spPr>
        <a:xfrm rot="13001999">
          <a:off x="4772666" y="1108895"/>
          <a:ext cx="1004833" cy="1004833"/>
        </a:xfrm>
        <a:prstGeom prst="corner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cs typeface="B Zar" pitchFamily="2" charset="-78"/>
          </a:endParaRPr>
        </a:p>
      </dsp:txBody>
      <dsp:txXfrm rot="13001999">
        <a:off x="4772666" y="1108895"/>
        <a:ext cx="1004833" cy="1004833"/>
      </dsp:txXfrm>
    </dsp:sp>
    <dsp:sp modelId="{A4FDAA75-AC92-49F2-85FE-B9E2A4C525C6}">
      <dsp:nvSpPr>
        <dsp:cNvPr id="0" name=""/>
        <dsp:cNvSpPr/>
      </dsp:nvSpPr>
      <dsp:spPr>
        <a:xfrm>
          <a:off x="6038621" y="745077"/>
          <a:ext cx="1732470" cy="1732470"/>
        </a:xfrm>
        <a:prstGeom prst="ellipse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سیمان آهن گچ</a:t>
          </a:r>
          <a:endParaRPr lang="en-US" sz="2900" kern="1200" dirty="0">
            <a:cs typeface="B Zar" pitchFamily="2" charset="-78"/>
          </a:endParaRPr>
        </a:p>
      </dsp:txBody>
      <dsp:txXfrm>
        <a:off x="6038621" y="745077"/>
        <a:ext cx="1732470" cy="173247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C26B76-68F0-46FC-9DBC-4D2D6C61B6E7}">
      <dsp:nvSpPr>
        <dsp:cNvPr id="0" name=""/>
        <dsp:cNvSpPr/>
      </dsp:nvSpPr>
      <dsp:spPr>
        <a:xfrm>
          <a:off x="0" y="18487"/>
          <a:ext cx="6858000" cy="892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كارخانه به كارخانه فرق مي‌كند و يكسان نيست. </a:t>
          </a:r>
          <a:endParaRPr lang="en-US" sz="2900" kern="1200" dirty="0">
            <a:cs typeface="B Zar" pitchFamily="2" charset="-78"/>
          </a:endParaRPr>
        </a:p>
      </dsp:txBody>
      <dsp:txXfrm>
        <a:off x="0" y="18487"/>
        <a:ext cx="6858000" cy="892252"/>
      </dsp:txXfrm>
    </dsp:sp>
    <dsp:sp modelId="{29A2E0DF-E6F8-4335-B595-F87FDF186707}">
      <dsp:nvSpPr>
        <dsp:cNvPr id="0" name=""/>
        <dsp:cNvSpPr/>
      </dsp:nvSpPr>
      <dsp:spPr>
        <a:xfrm>
          <a:off x="0" y="994259"/>
          <a:ext cx="6858000" cy="892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به سطح تكنولوژي بستگي دارد. </a:t>
          </a:r>
          <a:endParaRPr lang="en-US" sz="2900" kern="1200" dirty="0">
            <a:cs typeface="B Zar" pitchFamily="2" charset="-78"/>
          </a:endParaRPr>
        </a:p>
      </dsp:txBody>
      <dsp:txXfrm>
        <a:off x="0" y="994259"/>
        <a:ext cx="6858000" cy="892252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256F2-5AE2-4228-BCD2-A08361150A96}">
      <dsp:nvSpPr>
        <dsp:cNvPr id="0" name=""/>
        <dsp:cNvSpPr/>
      </dsp:nvSpPr>
      <dsp:spPr>
        <a:xfrm>
          <a:off x="0" y="0"/>
          <a:ext cx="7772400" cy="4467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kern="1200" dirty="0" smtClean="0">
              <a:cs typeface="B Zar" pitchFamily="2" charset="-78"/>
            </a:rPr>
            <a:t>افزايش هزينه‌هاي غيرمستقيم مانند:</a:t>
          </a:r>
          <a:endParaRPr lang="en-US" sz="4900" kern="1200" dirty="0">
            <a:cs typeface="B Zar" pitchFamily="2" charset="-78"/>
          </a:endParaRPr>
        </a:p>
      </dsp:txBody>
      <dsp:txXfrm>
        <a:off x="0" y="0"/>
        <a:ext cx="7772400" cy="1340167"/>
      </dsp:txXfrm>
    </dsp:sp>
    <dsp:sp modelId="{C20EEE3E-A618-42A1-9312-72112115BCFE}">
      <dsp:nvSpPr>
        <dsp:cNvPr id="0" name=""/>
        <dsp:cNvSpPr/>
      </dsp:nvSpPr>
      <dsp:spPr>
        <a:xfrm>
          <a:off x="777239" y="1341476"/>
          <a:ext cx="6217920" cy="1346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02870" rIns="137160" bIns="10287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cs typeface="B Zar" pitchFamily="2" charset="-78"/>
            </a:rPr>
            <a:t>دستمزدها </a:t>
          </a:r>
          <a:endParaRPr lang="en-US" sz="5400" kern="1200" dirty="0">
            <a:cs typeface="B Zar" pitchFamily="2" charset="-78"/>
          </a:endParaRPr>
        </a:p>
      </dsp:txBody>
      <dsp:txXfrm>
        <a:off x="777239" y="1341476"/>
        <a:ext cx="6217920" cy="1346929"/>
      </dsp:txXfrm>
    </dsp:sp>
    <dsp:sp modelId="{3BD2EAFF-49DC-40AE-91A4-9438075A93B2}">
      <dsp:nvSpPr>
        <dsp:cNvPr id="0" name=""/>
        <dsp:cNvSpPr/>
      </dsp:nvSpPr>
      <dsp:spPr>
        <a:xfrm>
          <a:off x="777239" y="2895625"/>
          <a:ext cx="6217920" cy="1346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18040"/>
                <a:satOff val="-21072"/>
                <a:lumOff val="-4510"/>
                <a:alphaOff val="0"/>
                <a:shade val="51000"/>
                <a:satMod val="130000"/>
              </a:schemeClr>
            </a:gs>
            <a:gs pos="80000">
              <a:schemeClr val="accent4">
                <a:hueOff val="1218040"/>
                <a:satOff val="-21072"/>
                <a:lumOff val="-4510"/>
                <a:alphaOff val="0"/>
                <a:shade val="93000"/>
                <a:satMod val="130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02870" rIns="137160" bIns="10287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cs typeface="B Zar" pitchFamily="2" charset="-78"/>
            </a:rPr>
            <a:t>حمل و نقل</a:t>
          </a:r>
          <a:endParaRPr lang="en-US" sz="5400" kern="1200" dirty="0">
            <a:cs typeface="B Zar" pitchFamily="2" charset="-78"/>
          </a:endParaRPr>
        </a:p>
      </dsp:txBody>
      <dsp:txXfrm>
        <a:off x="777239" y="2895625"/>
        <a:ext cx="6217920" cy="134692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1B9F09-0652-49D7-A502-E2397BB054D0}">
      <dsp:nvSpPr>
        <dsp:cNvPr id="0" name=""/>
        <dsp:cNvSpPr/>
      </dsp:nvSpPr>
      <dsp:spPr>
        <a:xfrm>
          <a:off x="0" y="0"/>
          <a:ext cx="7772400" cy="134016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kern="1200" dirty="0" smtClean="0">
              <a:cs typeface="B Zar" pitchFamily="2" charset="-78"/>
            </a:rPr>
            <a:t>هزينه‌هاي سرمايه‌درگردش مورد نياز</a:t>
          </a:r>
          <a:endParaRPr lang="en-US" sz="4900" kern="1200" dirty="0">
            <a:cs typeface="B Zar" pitchFamily="2" charset="-78"/>
          </a:endParaRPr>
        </a:p>
      </dsp:txBody>
      <dsp:txXfrm>
        <a:off x="0" y="0"/>
        <a:ext cx="7772400" cy="1340167"/>
      </dsp:txXfrm>
    </dsp:sp>
    <dsp:sp modelId="{34F92DD9-44CE-4A3C-A6E8-1008EE6C1FD0}">
      <dsp:nvSpPr>
        <dsp:cNvPr id="0" name=""/>
        <dsp:cNvSpPr/>
      </dsp:nvSpPr>
      <dsp:spPr>
        <a:xfrm>
          <a:off x="0" y="1340167"/>
          <a:ext cx="3886199" cy="2814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cs typeface="B Zar" pitchFamily="2" charset="-78"/>
            </a:rPr>
            <a:t>هزينه و ريسك تأمين مالي آن</a:t>
          </a:r>
          <a:endParaRPr lang="en-US" sz="6000" kern="1200" dirty="0">
            <a:cs typeface="B Zar" pitchFamily="2" charset="-78"/>
          </a:endParaRPr>
        </a:p>
      </dsp:txBody>
      <dsp:txXfrm>
        <a:off x="0" y="1340167"/>
        <a:ext cx="3886199" cy="2814351"/>
      </dsp:txXfrm>
    </dsp:sp>
    <dsp:sp modelId="{1A3742AB-5CC6-4024-A0FB-EA0F97D8687A}">
      <dsp:nvSpPr>
        <dsp:cNvPr id="0" name=""/>
        <dsp:cNvSpPr/>
      </dsp:nvSpPr>
      <dsp:spPr>
        <a:xfrm>
          <a:off x="3886200" y="1340167"/>
          <a:ext cx="3886199" cy="2814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cs typeface="B Zar" pitchFamily="2" charset="-78"/>
            </a:rPr>
            <a:t>تغيير ساختار سرمايه </a:t>
          </a:r>
          <a:endParaRPr lang="en-US" sz="6000" kern="1200" dirty="0">
            <a:cs typeface="B Zar" pitchFamily="2" charset="-78"/>
          </a:endParaRPr>
        </a:p>
      </dsp:txBody>
      <dsp:txXfrm>
        <a:off x="3886200" y="1340167"/>
        <a:ext cx="3886199" cy="2814351"/>
      </dsp:txXfrm>
    </dsp:sp>
    <dsp:sp modelId="{D1C03C15-ABA4-407B-AD36-802C406B01F9}">
      <dsp:nvSpPr>
        <dsp:cNvPr id="0" name=""/>
        <dsp:cNvSpPr/>
      </dsp:nvSpPr>
      <dsp:spPr>
        <a:xfrm>
          <a:off x="0" y="4154519"/>
          <a:ext cx="7772400" cy="3127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42F8B8-0049-4B9E-913D-F1BEFA3C798F}">
      <dsp:nvSpPr>
        <dsp:cNvPr id="0" name=""/>
        <dsp:cNvSpPr/>
      </dsp:nvSpPr>
      <dsp:spPr>
        <a:xfrm rot="5400000">
          <a:off x="-679132" y="679132"/>
          <a:ext cx="4467225" cy="310896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Titr" pitchFamily="2" charset="-78"/>
            </a:rPr>
            <a:t>هزينه‌هاي سرمايه‌اي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Titr" pitchFamily="2" charset="-78"/>
            </a:rPr>
            <a:t>    تغيير تكنولوژي	</a:t>
          </a:r>
          <a:endParaRPr lang="en-US" sz="2700" kern="1200" dirty="0">
            <a:cs typeface="B Titr" pitchFamily="2" charset="-78"/>
          </a:endParaRPr>
        </a:p>
      </dsp:txBody>
      <dsp:txXfrm rot="5400000">
        <a:off x="-679132" y="679132"/>
        <a:ext cx="4467225" cy="3108960"/>
      </dsp:txXfrm>
    </dsp:sp>
    <dsp:sp modelId="{A230C99C-971B-4A2F-919B-CEB4EA8733E0}">
      <dsp:nvSpPr>
        <dsp:cNvPr id="0" name=""/>
        <dsp:cNvSpPr/>
      </dsp:nvSpPr>
      <dsp:spPr>
        <a:xfrm rot="5400000">
          <a:off x="3984307" y="-875347"/>
          <a:ext cx="2912744" cy="46634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500" kern="1200" dirty="0" smtClean="0">
              <a:cs typeface="B Zar" pitchFamily="2" charset="-78"/>
            </a:rPr>
            <a:t>هزينه و ريسك تأمين مالي آن</a:t>
          </a:r>
          <a:endParaRPr lang="en-US" sz="3500" kern="1200" dirty="0">
            <a:cs typeface="B Zar" pitchFamily="2" charset="-78"/>
          </a:endParaRPr>
        </a:p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500" kern="1200" dirty="0" smtClean="0">
              <a:cs typeface="B Zar" pitchFamily="2" charset="-78"/>
            </a:rPr>
            <a:t>تغيير ساختار سرمايه </a:t>
          </a:r>
          <a:endParaRPr lang="en-US" sz="3500" kern="1200" dirty="0">
            <a:cs typeface="B Zar" pitchFamily="2" charset="-78"/>
          </a:endParaRPr>
        </a:p>
      </dsp:txBody>
      <dsp:txXfrm rot="5400000">
        <a:off x="3984307" y="-875347"/>
        <a:ext cx="2912744" cy="4663439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2BAC80-1504-4855-9947-448C8ACDB206}">
      <dsp:nvSpPr>
        <dsp:cNvPr id="0" name=""/>
        <dsp:cNvSpPr/>
      </dsp:nvSpPr>
      <dsp:spPr>
        <a:xfrm>
          <a:off x="0" y="335037"/>
          <a:ext cx="7772400" cy="2126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موقعيت رقابتی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به‌ويژه رقابت خارجی كه با پرداخت سوبسيد ارز در حال حاضر رقابت سخت‌تری است. 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قيمت ارز (مثال پتروشيمی و سيمان در صورت صادرات) 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قيمت‌گذاری كالاها توسط دولت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تعرفه‌ها 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335037"/>
        <a:ext cx="7772400" cy="2126250"/>
      </dsp:txXfrm>
    </dsp:sp>
    <dsp:sp modelId="{632F5585-DE12-4D46-9ED9-0595823DA866}">
      <dsp:nvSpPr>
        <dsp:cNvPr id="0" name=""/>
        <dsp:cNvSpPr/>
      </dsp:nvSpPr>
      <dsp:spPr>
        <a:xfrm>
          <a:off x="388620" y="113637"/>
          <a:ext cx="544068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B Titr" pitchFamily="2" charset="-78"/>
            </a:rPr>
            <a:t>تغيير قیمت‌های فروش بستگي دارد به </a:t>
          </a:r>
          <a:endParaRPr lang="fa-IR" sz="1500" kern="1200" dirty="0">
            <a:latin typeface="Arial Unicode MS" pitchFamily="34" charset="-128"/>
            <a:ea typeface="Arial Unicode MS" pitchFamily="34" charset="-128"/>
            <a:cs typeface="B Titr" pitchFamily="2" charset="-78"/>
          </a:endParaRPr>
        </a:p>
      </dsp:txBody>
      <dsp:txXfrm>
        <a:off x="388620" y="113637"/>
        <a:ext cx="5440680" cy="442800"/>
      </dsp:txXfrm>
    </dsp:sp>
    <dsp:sp modelId="{0C98039D-802C-42B8-9B6A-F87ABEA691CF}">
      <dsp:nvSpPr>
        <dsp:cNvPr id="0" name=""/>
        <dsp:cNvSpPr/>
      </dsp:nvSpPr>
      <dsp:spPr>
        <a:xfrm>
          <a:off x="0" y="2763687"/>
          <a:ext cx="7772400" cy="1417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كشش‌پذيری تقاضا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قيمت‌هاي نسبی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بازتوزيع درآمد 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2763687"/>
        <a:ext cx="7772400" cy="1417500"/>
      </dsp:txXfrm>
    </dsp:sp>
    <dsp:sp modelId="{52F100D6-A3CE-4A1C-B7C9-B91764E90F05}">
      <dsp:nvSpPr>
        <dsp:cNvPr id="0" name=""/>
        <dsp:cNvSpPr/>
      </dsp:nvSpPr>
      <dsp:spPr>
        <a:xfrm>
          <a:off x="388620" y="2542287"/>
          <a:ext cx="544068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B Titr" pitchFamily="2" charset="-78"/>
            </a:rPr>
            <a:t>تغيير ميزان فروش تحت تأثير 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B Titr" pitchFamily="2" charset="-78"/>
          </a:endParaRPr>
        </a:p>
      </dsp:txBody>
      <dsp:txXfrm>
        <a:off x="388620" y="2542287"/>
        <a:ext cx="5440680" cy="442800"/>
      </dsp:txXfrm>
    </dsp:sp>
    <dsp:sp modelId="{22DE95D0-DB09-4C03-A868-4678FAC5FCCC}">
      <dsp:nvSpPr>
        <dsp:cNvPr id="0" name=""/>
        <dsp:cNvSpPr/>
      </dsp:nvSpPr>
      <dsp:spPr>
        <a:xfrm>
          <a:off x="0" y="4483587"/>
          <a:ext cx="77724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D8336-CC33-4FEC-9A62-60A645540736}">
      <dsp:nvSpPr>
        <dsp:cNvPr id="0" name=""/>
        <dsp:cNvSpPr/>
      </dsp:nvSpPr>
      <dsp:spPr>
        <a:xfrm>
          <a:off x="388620" y="4262187"/>
          <a:ext cx="544068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latin typeface="Arial Unicode MS" pitchFamily="34" charset="-128"/>
              <a:ea typeface="Arial Unicode MS" pitchFamily="34" charset="-128"/>
              <a:cs typeface="B Titr" pitchFamily="2" charset="-78"/>
            </a:rPr>
            <a:t>دريافت يارانة 30 درصدي</a:t>
          </a:r>
          <a:endParaRPr lang="en-US" sz="1500" kern="1200" dirty="0">
            <a:latin typeface="Arial Unicode MS" pitchFamily="34" charset="-128"/>
            <a:ea typeface="Arial Unicode MS" pitchFamily="34" charset="-128"/>
            <a:cs typeface="B Titr" pitchFamily="2" charset="-78"/>
          </a:endParaRPr>
        </a:p>
      </dsp:txBody>
      <dsp:txXfrm>
        <a:off x="388620" y="4262187"/>
        <a:ext cx="5440680" cy="44280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483B1-F8FA-48CF-B599-0FC0885B99AB}">
      <dsp:nvSpPr>
        <dsp:cNvPr id="0" name=""/>
        <dsp:cNvSpPr/>
      </dsp:nvSpPr>
      <dsp:spPr>
        <a:xfrm>
          <a:off x="4116" y="818033"/>
          <a:ext cx="2831157" cy="28311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800" kern="1200" dirty="0" smtClean="0"/>
            <a:t>درآمدها</a:t>
          </a:r>
          <a:endParaRPr lang="en-US" sz="5800" kern="1200" dirty="0"/>
        </a:p>
      </dsp:txBody>
      <dsp:txXfrm>
        <a:off x="4116" y="818033"/>
        <a:ext cx="2831157" cy="2831157"/>
      </dsp:txXfrm>
    </dsp:sp>
    <dsp:sp modelId="{D9B62E2A-841E-4BC8-BAD8-4AB199184EF0}">
      <dsp:nvSpPr>
        <dsp:cNvPr id="0" name=""/>
        <dsp:cNvSpPr/>
      </dsp:nvSpPr>
      <dsp:spPr>
        <a:xfrm>
          <a:off x="3065164" y="1412576"/>
          <a:ext cx="1642071" cy="1642071"/>
        </a:xfrm>
        <a:prstGeom prst="mathMin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065164" y="1412576"/>
        <a:ext cx="1642071" cy="1642071"/>
      </dsp:txXfrm>
    </dsp:sp>
    <dsp:sp modelId="{3089D0AC-A4C0-44D3-970F-6F757A01D42C}">
      <dsp:nvSpPr>
        <dsp:cNvPr id="0" name=""/>
        <dsp:cNvSpPr/>
      </dsp:nvSpPr>
      <dsp:spPr>
        <a:xfrm>
          <a:off x="4937125" y="818033"/>
          <a:ext cx="2831157" cy="2831157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800" kern="1200" dirty="0" smtClean="0"/>
            <a:t>هزینه‌ها</a:t>
          </a:r>
          <a:endParaRPr lang="en-US" sz="5800" kern="1200" dirty="0"/>
        </a:p>
      </dsp:txBody>
      <dsp:txXfrm>
        <a:off x="4937125" y="818033"/>
        <a:ext cx="2831157" cy="2831157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EFAFAE-72B7-4F9B-952E-5E4C458969ED}">
      <dsp:nvSpPr>
        <dsp:cNvPr id="0" name=""/>
        <dsp:cNvSpPr/>
      </dsp:nvSpPr>
      <dsp:spPr>
        <a:xfrm>
          <a:off x="1997964" y="0"/>
          <a:ext cx="4187951" cy="4187951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84AF5B7-02F3-466A-AFE0-14E5227F05F2}">
      <dsp:nvSpPr>
        <dsp:cNvPr id="0" name=""/>
        <dsp:cNvSpPr/>
      </dsp:nvSpPr>
      <dsp:spPr>
        <a:xfrm>
          <a:off x="2395819" y="397855"/>
          <a:ext cx="1633301" cy="16333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ریسک بازار</a:t>
          </a:r>
          <a:endParaRPr lang="fa-IR" sz="3600" kern="1200" dirty="0"/>
        </a:p>
      </dsp:txBody>
      <dsp:txXfrm>
        <a:off x="2395819" y="397855"/>
        <a:ext cx="1633301" cy="1633301"/>
      </dsp:txXfrm>
    </dsp:sp>
    <dsp:sp modelId="{52FB3551-DB31-4E81-8C97-AACF162834D1}">
      <dsp:nvSpPr>
        <dsp:cNvPr id="0" name=""/>
        <dsp:cNvSpPr/>
      </dsp:nvSpPr>
      <dsp:spPr>
        <a:xfrm>
          <a:off x="4154759" y="397855"/>
          <a:ext cx="1633301" cy="16333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ریسک اعتباری</a:t>
          </a:r>
          <a:endParaRPr lang="fa-IR" sz="3600" kern="1200" dirty="0"/>
        </a:p>
      </dsp:txBody>
      <dsp:txXfrm>
        <a:off x="4154759" y="397855"/>
        <a:ext cx="1633301" cy="1633301"/>
      </dsp:txXfrm>
    </dsp:sp>
    <dsp:sp modelId="{63D8E400-BDB4-4FE0-80BD-4A46196FB456}">
      <dsp:nvSpPr>
        <dsp:cNvPr id="0" name=""/>
        <dsp:cNvSpPr/>
      </dsp:nvSpPr>
      <dsp:spPr>
        <a:xfrm>
          <a:off x="2395819" y="2156795"/>
          <a:ext cx="1633301" cy="16333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ریسک عملیاتی</a:t>
          </a:r>
          <a:endParaRPr lang="fa-IR" sz="3600" kern="1200" dirty="0"/>
        </a:p>
      </dsp:txBody>
      <dsp:txXfrm>
        <a:off x="2395819" y="2156795"/>
        <a:ext cx="1633301" cy="1633301"/>
      </dsp:txXfrm>
    </dsp:sp>
    <dsp:sp modelId="{6566AC06-D6BA-4E38-8184-C5160C07B2FC}">
      <dsp:nvSpPr>
        <dsp:cNvPr id="0" name=""/>
        <dsp:cNvSpPr/>
      </dsp:nvSpPr>
      <dsp:spPr>
        <a:xfrm>
          <a:off x="4154759" y="2156795"/>
          <a:ext cx="1633301" cy="16333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ریسک نقدینگی</a:t>
          </a:r>
          <a:endParaRPr lang="fa-IR" sz="3600" kern="1200" dirty="0"/>
        </a:p>
      </dsp:txBody>
      <dsp:txXfrm>
        <a:off x="4154759" y="2156795"/>
        <a:ext cx="1633301" cy="1633301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25C91-362B-445B-B636-D7DCCCB05C5F}">
      <dsp:nvSpPr>
        <dsp:cNvPr id="0" name=""/>
        <dsp:cNvSpPr/>
      </dsp:nvSpPr>
      <dsp:spPr>
        <a:xfrm>
          <a:off x="789" y="1410611"/>
          <a:ext cx="1657060" cy="13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/>
            <a:t>کاستی در فرآیندها و رویه‌ها </a:t>
          </a:r>
          <a:endParaRPr lang="fa-IR" sz="2300" kern="1200" dirty="0"/>
        </a:p>
      </dsp:txBody>
      <dsp:txXfrm>
        <a:off x="789" y="1410611"/>
        <a:ext cx="1657060" cy="1073857"/>
      </dsp:txXfrm>
    </dsp:sp>
    <dsp:sp modelId="{5815113F-C9F1-4E68-8DDD-361CE8C7583C}">
      <dsp:nvSpPr>
        <dsp:cNvPr id="0" name=""/>
        <dsp:cNvSpPr/>
      </dsp:nvSpPr>
      <dsp:spPr>
        <a:xfrm>
          <a:off x="932607" y="1738258"/>
          <a:ext cx="1824277" cy="1824277"/>
        </a:xfrm>
        <a:prstGeom prst="leftCircularArrow">
          <a:avLst>
            <a:gd name="adj1" fmla="val 3137"/>
            <a:gd name="adj2" fmla="val 385917"/>
            <a:gd name="adj3" fmla="val 2161428"/>
            <a:gd name="adj4" fmla="val 9024489"/>
            <a:gd name="adj5" fmla="val 36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65AB7-DF1B-40A7-8CB5-EB46D157E737}">
      <dsp:nvSpPr>
        <dsp:cNvPr id="0" name=""/>
        <dsp:cNvSpPr/>
      </dsp:nvSpPr>
      <dsp:spPr>
        <a:xfrm>
          <a:off x="369024" y="2484469"/>
          <a:ext cx="1472942" cy="58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ریسک عملیاتی</a:t>
          </a:r>
          <a:endParaRPr lang="fa-IR" sz="2100" kern="1200" dirty="0"/>
        </a:p>
      </dsp:txBody>
      <dsp:txXfrm>
        <a:off x="369024" y="2484469"/>
        <a:ext cx="1472942" cy="585740"/>
      </dsp:txXfrm>
    </dsp:sp>
    <dsp:sp modelId="{E9037B5C-7697-4C91-BD2B-B9C9AB5291E2}">
      <dsp:nvSpPr>
        <dsp:cNvPr id="0" name=""/>
        <dsp:cNvSpPr/>
      </dsp:nvSpPr>
      <dsp:spPr>
        <a:xfrm>
          <a:off x="2114496" y="1410611"/>
          <a:ext cx="1657060" cy="13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/>
            <a:t>قصور در بازپرداخت وام‌ها</a:t>
          </a:r>
          <a:endParaRPr lang="fa-IR" sz="2300" kern="1200" dirty="0"/>
        </a:p>
      </dsp:txBody>
      <dsp:txXfrm>
        <a:off x="2114496" y="1703482"/>
        <a:ext cx="1657060" cy="1073857"/>
      </dsp:txXfrm>
    </dsp:sp>
    <dsp:sp modelId="{C0E59280-6002-4585-842D-855C03782DA2}">
      <dsp:nvSpPr>
        <dsp:cNvPr id="0" name=""/>
        <dsp:cNvSpPr/>
      </dsp:nvSpPr>
      <dsp:spPr>
        <a:xfrm>
          <a:off x="3032506" y="571828"/>
          <a:ext cx="2036013" cy="2036013"/>
        </a:xfrm>
        <a:prstGeom prst="circularArrow">
          <a:avLst>
            <a:gd name="adj1" fmla="val 2811"/>
            <a:gd name="adj2" fmla="val 343143"/>
            <a:gd name="adj3" fmla="val 19481346"/>
            <a:gd name="adj4" fmla="val 12575511"/>
            <a:gd name="adj5" fmla="val 327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089911-B656-4C55-8560-12D235606E9F}">
      <dsp:nvSpPr>
        <dsp:cNvPr id="0" name=""/>
        <dsp:cNvSpPr/>
      </dsp:nvSpPr>
      <dsp:spPr>
        <a:xfrm>
          <a:off x="2482732" y="1117741"/>
          <a:ext cx="1472942" cy="58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ریسک اعتباری</a:t>
          </a:r>
          <a:endParaRPr lang="fa-IR" sz="2100" kern="1200" dirty="0"/>
        </a:p>
      </dsp:txBody>
      <dsp:txXfrm>
        <a:off x="2482732" y="1117741"/>
        <a:ext cx="1472942" cy="585740"/>
      </dsp:txXfrm>
    </dsp:sp>
    <dsp:sp modelId="{F9B9DEA3-5F09-4F9C-933B-3799E1E66A0E}">
      <dsp:nvSpPr>
        <dsp:cNvPr id="0" name=""/>
        <dsp:cNvSpPr/>
      </dsp:nvSpPr>
      <dsp:spPr>
        <a:xfrm>
          <a:off x="4228204" y="1410611"/>
          <a:ext cx="1657060" cy="13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/>
            <a:t>هجوم برای بیرون‌کشیدن سپرده‌ها</a:t>
          </a:r>
          <a:endParaRPr lang="fa-IR" sz="2300" kern="1200" dirty="0"/>
        </a:p>
      </dsp:txBody>
      <dsp:txXfrm>
        <a:off x="4228204" y="1410611"/>
        <a:ext cx="1657060" cy="1073857"/>
      </dsp:txXfrm>
    </dsp:sp>
    <dsp:sp modelId="{C454D00A-84BE-4B8B-B8F1-D7A43DC9FF6E}">
      <dsp:nvSpPr>
        <dsp:cNvPr id="0" name=""/>
        <dsp:cNvSpPr/>
      </dsp:nvSpPr>
      <dsp:spPr>
        <a:xfrm>
          <a:off x="5160023" y="1738258"/>
          <a:ext cx="1824277" cy="1824277"/>
        </a:xfrm>
        <a:prstGeom prst="leftCircularArrow">
          <a:avLst>
            <a:gd name="adj1" fmla="val 3137"/>
            <a:gd name="adj2" fmla="val 385917"/>
            <a:gd name="adj3" fmla="val 2161428"/>
            <a:gd name="adj4" fmla="val 9024489"/>
            <a:gd name="adj5" fmla="val 36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9A005-E11E-424B-BDBD-73C25440267B}">
      <dsp:nvSpPr>
        <dsp:cNvPr id="0" name=""/>
        <dsp:cNvSpPr/>
      </dsp:nvSpPr>
      <dsp:spPr>
        <a:xfrm>
          <a:off x="4596440" y="2484469"/>
          <a:ext cx="1472942" cy="58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ریسک نقدینگی</a:t>
          </a:r>
          <a:endParaRPr lang="fa-IR" sz="2100" kern="1200" dirty="0"/>
        </a:p>
      </dsp:txBody>
      <dsp:txXfrm>
        <a:off x="4596440" y="2484469"/>
        <a:ext cx="1472942" cy="585740"/>
      </dsp:txXfrm>
    </dsp:sp>
    <dsp:sp modelId="{3498A026-CFED-4283-930F-86779D035D67}">
      <dsp:nvSpPr>
        <dsp:cNvPr id="0" name=""/>
        <dsp:cNvSpPr/>
      </dsp:nvSpPr>
      <dsp:spPr>
        <a:xfrm>
          <a:off x="6341912" y="1410611"/>
          <a:ext cx="1657060" cy="13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/>
            <a:t>کاهش قیمت سهام</a:t>
          </a:r>
          <a:endParaRPr lang="en-US" sz="2300" kern="1200" dirty="0"/>
        </a:p>
      </dsp:txBody>
      <dsp:txXfrm>
        <a:off x="6341912" y="1703482"/>
        <a:ext cx="1657060" cy="1073857"/>
      </dsp:txXfrm>
    </dsp:sp>
    <dsp:sp modelId="{AA1D052F-72C0-4C4B-9916-3BC24091D93A}">
      <dsp:nvSpPr>
        <dsp:cNvPr id="0" name=""/>
        <dsp:cNvSpPr/>
      </dsp:nvSpPr>
      <dsp:spPr>
        <a:xfrm>
          <a:off x="6710148" y="1117741"/>
          <a:ext cx="1472942" cy="58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ریسک بازار</a:t>
          </a:r>
          <a:endParaRPr lang="fa-IR" sz="2100" kern="1200" dirty="0"/>
        </a:p>
      </dsp:txBody>
      <dsp:txXfrm>
        <a:off x="6710148" y="1117741"/>
        <a:ext cx="1472942" cy="58574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79A355-E253-4D5B-B2A9-BD1DCD2A05D2}">
      <dsp:nvSpPr>
        <dsp:cNvPr id="0" name=""/>
        <dsp:cNvSpPr/>
      </dsp:nvSpPr>
      <dsp:spPr>
        <a:xfrm rot="5400000">
          <a:off x="4948241" y="-1821160"/>
          <a:ext cx="1295772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افزایش ریسک مشتریان بانک‌ها</a:t>
          </a:r>
          <a:endParaRPr lang="en-US" sz="2500" kern="1200" dirty="0">
            <a:cs typeface="B Zar" pitchFamily="2" charset="-78"/>
          </a:endParaRPr>
        </a:p>
      </dsp:txBody>
      <dsp:txXfrm rot="5400000">
        <a:off x="4948241" y="-1821160"/>
        <a:ext cx="1295772" cy="5266944"/>
      </dsp:txXfrm>
    </dsp:sp>
    <dsp:sp modelId="{7142C321-56EF-46B4-8724-D4673974CFB2}">
      <dsp:nvSpPr>
        <dsp:cNvPr id="0" name=""/>
        <dsp:cNvSpPr/>
      </dsp:nvSpPr>
      <dsp:spPr>
        <a:xfrm>
          <a:off x="0" y="2454"/>
          <a:ext cx="2962656" cy="1619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Zar" pitchFamily="2" charset="-78"/>
            </a:rPr>
            <a:t>افزایش ریسک اعتباری</a:t>
          </a:r>
          <a:endParaRPr lang="en-US" sz="3400" kern="1200" dirty="0">
            <a:cs typeface="B Zar" pitchFamily="2" charset="-78"/>
          </a:endParaRPr>
        </a:p>
      </dsp:txBody>
      <dsp:txXfrm>
        <a:off x="0" y="2454"/>
        <a:ext cx="2962656" cy="1619715"/>
      </dsp:txXfrm>
    </dsp:sp>
    <dsp:sp modelId="{A56E2736-6B7A-4F98-810C-5127D635E5CE}">
      <dsp:nvSpPr>
        <dsp:cNvPr id="0" name=""/>
        <dsp:cNvSpPr/>
      </dsp:nvSpPr>
      <dsp:spPr>
        <a:xfrm rot="5400000">
          <a:off x="4948241" y="-120459"/>
          <a:ext cx="1295772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افزایش تعداد بانک‌ها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افزایش نسبت پول داغ نسبت به سپرده‌های پایه</a:t>
          </a:r>
          <a:endParaRPr lang="en-US" sz="2500" kern="1200" dirty="0" smtClean="0">
            <a:cs typeface="B Zar" pitchFamily="2" charset="-78"/>
          </a:endParaRPr>
        </a:p>
      </dsp:txBody>
      <dsp:txXfrm rot="5400000">
        <a:off x="4948241" y="-120459"/>
        <a:ext cx="1295772" cy="5266944"/>
      </dsp:txXfrm>
    </dsp:sp>
    <dsp:sp modelId="{D07C2B24-198C-4C13-84EF-B8A8DA7A5789}">
      <dsp:nvSpPr>
        <dsp:cNvPr id="0" name=""/>
        <dsp:cNvSpPr/>
      </dsp:nvSpPr>
      <dsp:spPr>
        <a:xfrm>
          <a:off x="0" y="1703154"/>
          <a:ext cx="2962656" cy="1619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Zar" pitchFamily="2" charset="-78"/>
            </a:rPr>
            <a:t>افزایش ریسک نقدینگی</a:t>
          </a:r>
          <a:endParaRPr lang="en-US" sz="3400" kern="1200" dirty="0">
            <a:cs typeface="B Zar" pitchFamily="2" charset="-78"/>
          </a:endParaRPr>
        </a:p>
      </dsp:txBody>
      <dsp:txXfrm>
        <a:off x="0" y="1703154"/>
        <a:ext cx="2962656" cy="1619715"/>
      </dsp:txXfrm>
    </dsp:sp>
    <dsp:sp modelId="{06E293CB-3934-4879-A51C-D9A2BF987C18}">
      <dsp:nvSpPr>
        <dsp:cNvPr id="0" name=""/>
        <dsp:cNvSpPr/>
      </dsp:nvSpPr>
      <dsp:spPr>
        <a:xfrm rot="5400000">
          <a:off x="4948241" y="1580241"/>
          <a:ext cx="1295772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نگرانی عمده‌</a:t>
          </a:r>
          <a:r>
            <a:rPr lang="fa-IR" sz="2500" i="1" kern="1200" dirty="0" smtClean="0"/>
            <a:t> </a:t>
          </a:r>
          <a:r>
            <a:rPr lang="fa-IR" sz="2500" kern="1200" dirty="0" smtClean="0">
              <a:cs typeface="B Zar" pitchFamily="2" charset="-78"/>
            </a:rPr>
            <a:t> نسبت به نرخ‌های آتی سود و ارز</a:t>
          </a:r>
          <a:endParaRPr lang="en-US" sz="2500" kern="1200" dirty="0">
            <a:cs typeface="B Zar" pitchFamily="2" charset="-78"/>
          </a:endParaRPr>
        </a:p>
      </dsp:txBody>
      <dsp:txXfrm rot="5400000">
        <a:off x="4948241" y="1580241"/>
        <a:ext cx="1295772" cy="5266944"/>
      </dsp:txXfrm>
    </dsp:sp>
    <dsp:sp modelId="{B7D79075-97F9-4787-A263-E429495C5CF7}">
      <dsp:nvSpPr>
        <dsp:cNvPr id="0" name=""/>
        <dsp:cNvSpPr/>
      </dsp:nvSpPr>
      <dsp:spPr>
        <a:xfrm>
          <a:off x="0" y="3403855"/>
          <a:ext cx="2962656" cy="1619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Zar" pitchFamily="2" charset="-78"/>
            </a:rPr>
            <a:t>افزایش ریسک بازار</a:t>
          </a:r>
          <a:endParaRPr lang="en-US" sz="3400" kern="1200" dirty="0">
            <a:cs typeface="B Zar" pitchFamily="2" charset="-78"/>
          </a:endParaRPr>
        </a:p>
      </dsp:txBody>
      <dsp:txXfrm>
        <a:off x="0" y="3403855"/>
        <a:ext cx="2962656" cy="16197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79145-89F2-4ED2-8B46-95E75EFA08B0}">
      <dsp:nvSpPr>
        <dsp:cNvPr id="0" name=""/>
        <dsp:cNvSpPr/>
      </dsp:nvSpPr>
      <dsp:spPr>
        <a:xfrm>
          <a:off x="0" y="10973"/>
          <a:ext cx="6451092" cy="1375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آزادسازی قیمت‌ها:</a:t>
          </a:r>
          <a:endParaRPr lang="en-US" sz="2800" kern="1200" dirty="0">
            <a:cs typeface="B Titr" pitchFamily="2" charset="-78"/>
          </a:endParaRPr>
        </a:p>
      </dsp:txBody>
      <dsp:txXfrm>
        <a:off x="0" y="10973"/>
        <a:ext cx="6451092" cy="917277"/>
      </dsp:txXfrm>
    </dsp:sp>
    <dsp:sp modelId="{2F6EC83A-629D-410B-B724-B48C9C55C7E0}">
      <dsp:nvSpPr>
        <dsp:cNvPr id="0" name=""/>
        <dsp:cNvSpPr/>
      </dsp:nvSpPr>
      <dsp:spPr>
        <a:xfrm>
          <a:off x="1321307" y="928251"/>
          <a:ext cx="6451092" cy="35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justLow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Zar" pitchFamily="2" charset="-78"/>
            </a:rPr>
            <a:t>با چه شدت و ضعفی اجرا می‌شود؟</a:t>
          </a:r>
          <a:endParaRPr lang="en-US" sz="2800" kern="1200" dirty="0">
            <a:cs typeface="B Zar" pitchFamily="2" charset="-78"/>
          </a:endParaRPr>
        </a:p>
        <a:p>
          <a:pPr marL="285750" lvl="1" indent="-285750" algn="justLow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Zar" pitchFamily="2" charset="-78"/>
            </a:rPr>
            <a:t>تا چه حد مطابق با قانون مجلس و یا نظرات دولت است؟</a:t>
          </a:r>
          <a:endParaRPr lang="en-US" sz="2800" kern="1200" dirty="0">
            <a:cs typeface="B Zar" pitchFamily="2" charset="-78"/>
          </a:endParaRPr>
        </a:p>
        <a:p>
          <a:pPr marL="285750" lvl="1" indent="-285750" algn="justLow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Zar" pitchFamily="2" charset="-78"/>
            </a:rPr>
            <a:t>کدام کالاها را در برمی‌گیرد؟ گندم/ بنزین/ گازوئیل/ گاز/ برق/ آب</a:t>
          </a:r>
          <a:endParaRPr lang="en-US" sz="2800" kern="1200" dirty="0">
            <a:cs typeface="B Zar" pitchFamily="2" charset="-78"/>
          </a:endParaRPr>
        </a:p>
      </dsp:txBody>
      <dsp:txXfrm>
        <a:off x="1321307" y="928251"/>
        <a:ext cx="6451092" cy="352800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701CF5-CF3F-4498-BF7C-154DE75C1CD6}">
      <dsp:nvSpPr>
        <dsp:cNvPr id="0" name=""/>
        <dsp:cNvSpPr/>
      </dsp:nvSpPr>
      <dsp:spPr>
        <a:xfrm>
          <a:off x="0" y="3362716"/>
          <a:ext cx="7772400" cy="1103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Zar" pitchFamily="2" charset="-78"/>
            </a:rPr>
            <a:t>افزایش ریسک اعتباری بانک</a:t>
          </a:r>
          <a:endParaRPr lang="en-US" sz="3200" kern="1200" dirty="0">
            <a:cs typeface="B Zar" pitchFamily="2" charset="-78"/>
          </a:endParaRPr>
        </a:p>
      </dsp:txBody>
      <dsp:txXfrm>
        <a:off x="0" y="3362716"/>
        <a:ext cx="7772400" cy="1103718"/>
      </dsp:txXfrm>
    </dsp:sp>
    <dsp:sp modelId="{1A77EA74-7589-43BF-BEEE-5CE50FC0F13F}">
      <dsp:nvSpPr>
        <dsp:cNvPr id="0" name=""/>
        <dsp:cNvSpPr/>
      </dsp:nvSpPr>
      <dsp:spPr>
        <a:xfrm rot="10800000">
          <a:off x="0" y="1681753"/>
          <a:ext cx="7772400" cy="169751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Zar" pitchFamily="2" charset="-78"/>
            </a:rPr>
            <a:t>گرایش شدید به عقود ریسکی‌تر مانند مشارکت مدنی</a:t>
          </a:r>
          <a:endParaRPr lang="en-US" sz="3200" kern="1200" dirty="0">
            <a:cs typeface="B Zar" pitchFamily="2" charset="-78"/>
          </a:endParaRPr>
        </a:p>
      </dsp:txBody>
      <dsp:txXfrm rot="10800000">
        <a:off x="0" y="1681753"/>
        <a:ext cx="7772400" cy="1697519"/>
      </dsp:txXfrm>
    </dsp:sp>
    <dsp:sp modelId="{422011B4-18DC-4353-B890-B57C798464BE}">
      <dsp:nvSpPr>
        <dsp:cNvPr id="0" name=""/>
        <dsp:cNvSpPr/>
      </dsp:nvSpPr>
      <dsp:spPr>
        <a:xfrm rot="10800000">
          <a:off x="0" y="789"/>
          <a:ext cx="7772400" cy="169751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Zar" pitchFamily="2" charset="-78"/>
            </a:rPr>
            <a:t>کاهش دستوری نرخ بهره</a:t>
          </a:r>
          <a:endParaRPr lang="en-US" sz="3200" kern="1200" dirty="0">
            <a:cs typeface="B Zar" pitchFamily="2" charset="-78"/>
          </a:endParaRPr>
        </a:p>
      </dsp:txBody>
      <dsp:txXfrm rot="10800000">
        <a:off x="0" y="789"/>
        <a:ext cx="7772400" cy="1697519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AAB5B-DC16-42B0-8D76-E75306BC3A42}">
      <dsp:nvSpPr>
        <dsp:cNvPr id="0" name=""/>
        <dsp:cNvSpPr/>
      </dsp:nvSpPr>
      <dsp:spPr>
        <a:xfrm>
          <a:off x="0" y="33399"/>
          <a:ext cx="8229599" cy="1327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Titr" pitchFamily="2" charset="-78"/>
            </a:rPr>
            <a:t>ریسک نقدینگی کلیۀ بدهی‌های بانک‌ها</a:t>
          </a:r>
          <a:r>
            <a:rPr lang="fa-IR" sz="2700" i="1" kern="1200" dirty="0" smtClean="0">
              <a:cs typeface="B Titr" pitchFamily="2" charset="-78"/>
            </a:rPr>
            <a:t> </a:t>
          </a:r>
          <a:r>
            <a:rPr lang="fa-IR" sz="2700" kern="1200" dirty="0" smtClean="0">
              <a:cs typeface="B Titr" pitchFamily="2" charset="-78"/>
            </a:rPr>
            <a:t>در سال‌های آتی افزایش خواهد یافت:</a:t>
          </a:r>
          <a:endParaRPr lang="en-US" sz="2700" kern="1200" dirty="0">
            <a:cs typeface="B Titr" pitchFamily="2" charset="-78"/>
          </a:endParaRPr>
        </a:p>
      </dsp:txBody>
      <dsp:txXfrm>
        <a:off x="0" y="33399"/>
        <a:ext cx="8229599" cy="1327589"/>
      </dsp:txXfrm>
    </dsp:sp>
    <dsp:sp modelId="{78C3DD7A-A91D-4195-B400-4946D9F34761}">
      <dsp:nvSpPr>
        <dsp:cNvPr id="0" name=""/>
        <dsp:cNvSpPr/>
      </dsp:nvSpPr>
      <dsp:spPr>
        <a:xfrm>
          <a:off x="0" y="1360989"/>
          <a:ext cx="8229599" cy="363163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justLow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i="0" kern="1200" dirty="0" smtClean="0">
              <a:cs typeface="B Zar" pitchFamily="2" charset="-78"/>
            </a:rPr>
            <a:t>ریسک نقدینگی‌ بانک‌ها با افزیش تعداد بانک‌ها و تشدید رقابت افزایش خواهد یافت.</a:t>
          </a:r>
          <a:endParaRPr lang="en-US" sz="2700" i="0" kern="1200" dirty="0">
            <a:cs typeface="B Zar" pitchFamily="2" charset="-78"/>
          </a:endParaRPr>
        </a:p>
        <a:p>
          <a:pPr marL="228600" lvl="1" indent="-228600" algn="justLow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>
              <a:cs typeface="B Zar" pitchFamily="2" charset="-78"/>
            </a:rPr>
            <a:t>سپرده‌گذاران به‌سادگی نرخ‌ها را مقایسه می‌کنند و وجوه خود را بین مؤسسات مختلف برای کسب بازدۀ بیشتر جابجا می‌کنند.</a:t>
          </a:r>
          <a:endParaRPr lang="en-US" sz="2700" kern="1200" dirty="0">
            <a:cs typeface="B Zar" pitchFamily="2" charset="-78"/>
          </a:endParaRPr>
        </a:p>
        <a:p>
          <a:pPr marL="228600" lvl="1" indent="-228600" algn="justLow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>
              <a:cs typeface="B Zar" pitchFamily="2" charset="-78"/>
            </a:rPr>
            <a:t>بنابراین این مهم است که مزیت‌های نقدینگی که به‌واسطۀ سپرده‌های پایه مهیا می‌شود، مورد توجه قرار گیرد.</a:t>
          </a:r>
          <a:endParaRPr lang="en-US" sz="2700" kern="1200" dirty="0">
            <a:cs typeface="B Zar" pitchFamily="2" charset="-78"/>
          </a:endParaRPr>
        </a:p>
      </dsp:txBody>
      <dsp:txXfrm>
        <a:off x="0" y="1360989"/>
        <a:ext cx="8229599" cy="3631634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961AD-EA09-43C6-A502-DD241ABF5A7D}">
      <dsp:nvSpPr>
        <dsp:cNvPr id="0" name=""/>
        <dsp:cNvSpPr/>
      </dsp:nvSpPr>
      <dsp:spPr>
        <a:xfrm>
          <a:off x="0" y="42293"/>
          <a:ext cx="6451092" cy="957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توصیه‌ای برای کاهش ریسک نرخ سود</a:t>
          </a:r>
          <a:endParaRPr lang="en-US" sz="2000" kern="1200" dirty="0">
            <a:cs typeface="B Titr" pitchFamily="2" charset="-78"/>
          </a:endParaRPr>
        </a:p>
      </dsp:txBody>
      <dsp:txXfrm>
        <a:off x="0" y="42293"/>
        <a:ext cx="6451092" cy="638638"/>
      </dsp:txXfrm>
    </dsp:sp>
    <dsp:sp modelId="{3D6D3DDE-7058-4586-AC44-E25689FDFE16}">
      <dsp:nvSpPr>
        <dsp:cNvPr id="0" name=""/>
        <dsp:cNvSpPr/>
      </dsp:nvSpPr>
      <dsp:spPr>
        <a:xfrm>
          <a:off x="1321307" y="680931"/>
          <a:ext cx="6451092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Zar" pitchFamily="2" charset="-78"/>
            </a:rPr>
            <a:t>یک استراتژی مؤثر در کاهش ریسک نرخ سود و نرخ وجوه بلندمدت بانک، رقابت شدید برای سپرده‌های پایۀ خرد است. </a:t>
          </a:r>
          <a:endParaRPr lang="en-US" sz="2000" kern="1200" dirty="0">
            <a:cs typeface="B Zar" pitchFamily="2" charset="-78"/>
          </a:endParaRPr>
        </a:p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Zar" pitchFamily="2" charset="-78"/>
            </a:rPr>
            <a:t>سپرده‌گذاران انفرادی نسبت به نهادی کمتر به نرخ سود حساسند.</a:t>
          </a:r>
          <a:endParaRPr lang="en-US" sz="2000" kern="1200" dirty="0">
            <a:cs typeface="B Zar" pitchFamily="2" charset="-78"/>
          </a:endParaRPr>
        </a:p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Zar" pitchFamily="2" charset="-78"/>
            </a:rPr>
            <a:t>عموماً پس از این‌که سپرده‌گذار انفرادی توسط بانک جذب می‌شود، ماندۀ سپردۀ وی طی چرخه‌های </a:t>
          </a:r>
          <a:r>
            <a:rPr lang="fa-IR" sz="2000" kern="1200" smtClean="0">
              <a:cs typeface="B Zar" pitchFamily="2" charset="-78"/>
            </a:rPr>
            <a:t>نرخ بهره تغییر </a:t>
          </a:r>
          <a:r>
            <a:rPr lang="fa-IR" sz="2000" kern="1200" dirty="0" smtClean="0">
              <a:cs typeface="B Zar" pitchFamily="2" charset="-78"/>
            </a:rPr>
            <a:t>چندانی نمی‌کند، مگر اینکه کیفیت خدمات بانک تغییر یابد.</a:t>
          </a:r>
          <a:endParaRPr lang="en-US" sz="2000" kern="1200" dirty="0">
            <a:cs typeface="B Zar" pitchFamily="2" charset="-78"/>
          </a:endParaRPr>
        </a:p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Zar" pitchFamily="2" charset="-78"/>
            </a:rPr>
            <a:t>بنابراین، این سپرده‌ها پایدارتر از سایر سپرده‌های بانک‌ها است و ریسک نرخ سود بانک را کاهش می‌دهد.</a:t>
          </a:r>
          <a:endParaRPr lang="en-US" sz="2000" kern="1200" dirty="0">
            <a:cs typeface="B Zar" pitchFamily="2" charset="-78"/>
          </a:endParaRPr>
        </a:p>
      </dsp:txBody>
      <dsp:txXfrm>
        <a:off x="1321307" y="680931"/>
        <a:ext cx="6451092" cy="3744000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6D990E-9C27-466D-8970-D3ABC5195519}">
      <dsp:nvSpPr>
        <dsp:cNvPr id="0" name=""/>
        <dsp:cNvSpPr/>
      </dsp:nvSpPr>
      <dsp:spPr>
        <a:xfrm>
          <a:off x="0" y="301712"/>
          <a:ext cx="8229599" cy="25389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Low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>
              <a:cs typeface="B Zar" pitchFamily="2" charset="-78"/>
            </a:rPr>
            <a:t>بیشتر بانک‌ها تغییر در ترکیب بدهی‌ها از سپرده‌های دیداری به سپرده‌های مدت‌دار هزینه‌زا و دیگر وجوه استقراضی را تجربه خواهند کرد.این روند پیامد سه واقعۀ زیر خواهد بود:</a:t>
          </a:r>
          <a:endParaRPr lang="en-US" sz="3500" kern="1200" dirty="0">
            <a:cs typeface="B Zar" pitchFamily="2" charset="-78"/>
          </a:endParaRPr>
        </a:p>
      </dsp:txBody>
      <dsp:txXfrm>
        <a:off x="0" y="301712"/>
        <a:ext cx="8229599" cy="2538900"/>
      </dsp:txXfrm>
    </dsp:sp>
    <dsp:sp modelId="{24F71801-E9C0-4188-A5F3-25E28EC0C503}">
      <dsp:nvSpPr>
        <dsp:cNvPr id="0" name=""/>
        <dsp:cNvSpPr/>
      </dsp:nvSpPr>
      <dsp:spPr>
        <a:xfrm>
          <a:off x="0" y="2840612"/>
          <a:ext cx="8229599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700" kern="1200" dirty="0" smtClean="0">
              <a:cs typeface="B Zar" pitchFamily="2" charset="-78"/>
            </a:rPr>
            <a:t>محیط متلاطم نرخ بهره؛</a:t>
          </a:r>
          <a:endParaRPr lang="en-US" sz="2700" kern="1200" dirty="0">
            <a:cs typeface="B Zar" pitchFamily="2" charset="-78"/>
          </a:endParaRP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700" kern="1200" dirty="0" smtClean="0">
              <a:cs typeface="B Zar" pitchFamily="2" charset="-78"/>
            </a:rPr>
            <a:t>ایجاد سپرده‌های جدید و محصولات بازار پول؛</a:t>
          </a:r>
          <a:endParaRPr lang="en-US" sz="2700" kern="1200" dirty="0">
            <a:cs typeface="B Zar" pitchFamily="2" charset="-78"/>
          </a:endParaRP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700" kern="1200" dirty="0" smtClean="0">
              <a:cs typeface="B Zar" pitchFamily="2" charset="-78"/>
            </a:rPr>
            <a:t>رقابت بازار سرمایه</a:t>
          </a:r>
          <a:endParaRPr lang="en-US" sz="2700" kern="1200" dirty="0">
            <a:cs typeface="B Zar" pitchFamily="2" charset="-78"/>
          </a:endParaRPr>
        </a:p>
      </dsp:txBody>
      <dsp:txXfrm>
        <a:off x="0" y="2840612"/>
        <a:ext cx="8229599" cy="188370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9576D-F69E-4773-BA8A-580E13C11E74}">
      <dsp:nvSpPr>
        <dsp:cNvPr id="0" name=""/>
        <dsp:cNvSpPr/>
      </dsp:nvSpPr>
      <dsp:spPr>
        <a:xfrm>
          <a:off x="0" y="79471"/>
          <a:ext cx="6830567" cy="1090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cs typeface="B Titr" pitchFamily="2" charset="-78"/>
            </a:rPr>
            <a:t>گرایش به درآمدهای کارمزدمحور</a:t>
          </a:r>
          <a:endParaRPr lang="fa-IR" sz="2300" kern="1200" dirty="0">
            <a:cs typeface="B Titr" pitchFamily="2" charset="-78"/>
          </a:endParaRPr>
        </a:p>
      </dsp:txBody>
      <dsp:txXfrm>
        <a:off x="0" y="79471"/>
        <a:ext cx="6830567" cy="727082"/>
      </dsp:txXfrm>
    </dsp:sp>
    <dsp:sp modelId="{A8372523-4CF1-4070-85EA-514C8AEFCBE7}">
      <dsp:nvSpPr>
        <dsp:cNvPr id="0" name=""/>
        <dsp:cNvSpPr/>
      </dsp:nvSpPr>
      <dsp:spPr>
        <a:xfrm>
          <a:off x="1399032" y="806553"/>
          <a:ext cx="6830567" cy="4140000"/>
        </a:xfrm>
        <a:prstGeom prst="doubleWav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justLow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تشدید رقابت و افزایش هزینۀ وجوه بانک به‌وضوح درآمدهای سنتی بانک را کاهش داده است.</a:t>
          </a:r>
          <a:endParaRPr lang="en-US" sz="2300" kern="1200" dirty="0">
            <a:cs typeface="B Zar" pitchFamily="2" charset="-78"/>
          </a:endParaRPr>
        </a:p>
        <a:p>
          <a:pPr marL="228600" lvl="1" indent="-228600" algn="justLow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این امر به کاهش نسبت سرمایه و افزایش نسبت‌های اهرمی در بانک‌ها انجامیده است.</a:t>
          </a:r>
          <a:endParaRPr lang="en-US" sz="2300" kern="1200" dirty="0">
            <a:cs typeface="B Zar" pitchFamily="2" charset="-78"/>
          </a:endParaRPr>
        </a:p>
        <a:p>
          <a:pPr marL="228600" lvl="1" indent="-228600" algn="justLow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بنابراین هزینه‌های استقراض افزایش می‌یابد و بانک‌ها برای جبران هزینه‌های خود به درآمدهای کارمزدمحور گرایش می‌یابند. </a:t>
          </a:r>
          <a:endParaRPr lang="en-US" sz="2300" kern="1200" dirty="0">
            <a:cs typeface="B Zar" pitchFamily="2" charset="-78"/>
          </a:endParaRPr>
        </a:p>
      </dsp:txBody>
      <dsp:txXfrm>
        <a:off x="1399032" y="806553"/>
        <a:ext cx="6830567" cy="4140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99D738-38FE-4863-B235-0033FD84700E}">
      <dsp:nvSpPr>
        <dsp:cNvPr id="0" name=""/>
        <dsp:cNvSpPr/>
      </dsp:nvSpPr>
      <dsp:spPr>
        <a:xfrm>
          <a:off x="0" y="0"/>
          <a:ext cx="7772400" cy="149256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cs typeface="B Titr" pitchFamily="2" charset="-78"/>
            </a:rPr>
            <a:t>فازبندی زمانی</a:t>
          </a:r>
          <a:endParaRPr lang="en-US" sz="5200" kern="1200" dirty="0">
            <a:cs typeface="B Titr" pitchFamily="2" charset="-78"/>
          </a:endParaRPr>
        </a:p>
      </dsp:txBody>
      <dsp:txXfrm>
        <a:off x="0" y="0"/>
        <a:ext cx="7772400" cy="1492567"/>
      </dsp:txXfrm>
    </dsp:sp>
    <dsp:sp modelId="{EF7F0B86-DCB8-4DFC-997B-332EA31D755B}">
      <dsp:nvSpPr>
        <dsp:cNvPr id="0" name=""/>
        <dsp:cNvSpPr/>
      </dsp:nvSpPr>
      <dsp:spPr>
        <a:xfrm>
          <a:off x="0" y="1492567"/>
          <a:ext cx="7772400" cy="3134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smtClean="0">
              <a:cs typeface="B Zar" pitchFamily="2" charset="-78"/>
            </a:rPr>
            <a:t>در چه زمان‌هایی و با چه تقدم و تأخری صورت می‌گیرد؟</a:t>
          </a:r>
          <a:endParaRPr lang="en-US" sz="6500" kern="1200"/>
        </a:p>
      </dsp:txBody>
      <dsp:txXfrm>
        <a:off x="0" y="1492567"/>
        <a:ext cx="7772400" cy="3134391"/>
      </dsp:txXfrm>
    </dsp:sp>
    <dsp:sp modelId="{96A7D8A4-908C-48AA-BF87-88F3B61DC449}">
      <dsp:nvSpPr>
        <dsp:cNvPr id="0" name=""/>
        <dsp:cNvSpPr/>
      </dsp:nvSpPr>
      <dsp:spPr>
        <a:xfrm>
          <a:off x="0" y="4626959"/>
          <a:ext cx="7772400" cy="34826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6ECAB-0898-4E45-B2DB-35DA5F9ED0A1}">
      <dsp:nvSpPr>
        <dsp:cNvPr id="0" name=""/>
        <dsp:cNvSpPr/>
      </dsp:nvSpPr>
      <dsp:spPr>
        <a:xfrm>
          <a:off x="0" y="43589"/>
          <a:ext cx="6830568" cy="206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163830" numCol="1" spcCol="1270" anchor="t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>
              <a:cs typeface="B Titr" pitchFamily="2" charset="-78"/>
            </a:rPr>
            <a:t>نحوۀ بازتوزیع درآمدها</a:t>
          </a:r>
          <a:endParaRPr lang="en-US" sz="4300" kern="1200" dirty="0">
            <a:cs typeface="B Titr" pitchFamily="2" charset="-78"/>
          </a:endParaRPr>
        </a:p>
      </dsp:txBody>
      <dsp:txXfrm>
        <a:off x="0" y="43589"/>
        <a:ext cx="6830568" cy="1378446"/>
      </dsp:txXfrm>
    </dsp:sp>
    <dsp:sp modelId="{E5B67E92-D834-4D68-BB8C-DFBF51784F3F}">
      <dsp:nvSpPr>
        <dsp:cNvPr id="0" name=""/>
        <dsp:cNvSpPr/>
      </dsp:nvSpPr>
      <dsp:spPr>
        <a:xfrm>
          <a:off x="1399032" y="1422035"/>
          <a:ext cx="6830568" cy="3560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t" anchorCtr="0">
          <a:noAutofit/>
        </a:bodyPr>
        <a:lstStyle/>
        <a:p>
          <a:pPr marL="285750" lvl="1" indent="-285750" algn="r" defTabSz="1911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300" kern="1200" dirty="0" smtClean="0">
              <a:cs typeface="B Zar" pitchFamily="2" charset="-78"/>
            </a:rPr>
            <a:t>50 درصد خانوارها</a:t>
          </a:r>
          <a:endParaRPr lang="en-US" sz="4300" kern="1200" dirty="0">
            <a:cs typeface="B Zar" pitchFamily="2" charset="-78"/>
          </a:endParaRPr>
        </a:p>
        <a:p>
          <a:pPr marL="285750" lvl="1" indent="-285750" algn="r" defTabSz="1911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300" kern="1200" dirty="0" smtClean="0">
              <a:cs typeface="B Zar" pitchFamily="2" charset="-78"/>
            </a:rPr>
            <a:t>30 درصد کسب‌وکارها</a:t>
          </a:r>
          <a:endParaRPr lang="en-US" sz="4300" kern="1200" dirty="0" smtClean="0">
            <a:cs typeface="B Zar" pitchFamily="2" charset="-78"/>
          </a:endParaRPr>
        </a:p>
        <a:p>
          <a:pPr marL="285750" lvl="1" indent="-285750" algn="r" defTabSz="1911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300" kern="1200" dirty="0" smtClean="0">
              <a:cs typeface="B Zar" pitchFamily="2" charset="-78"/>
            </a:rPr>
            <a:t>20 درصد دولت</a:t>
          </a:r>
          <a:endParaRPr lang="en-US" sz="4300" kern="1200" dirty="0">
            <a:cs typeface="B Zar" pitchFamily="2" charset="-78"/>
          </a:endParaRPr>
        </a:p>
      </dsp:txBody>
      <dsp:txXfrm>
        <a:off x="1399032" y="1422035"/>
        <a:ext cx="6830568" cy="35603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94409-CD99-4CA5-953B-126D8F68E549}">
      <dsp:nvSpPr>
        <dsp:cNvPr id="0" name=""/>
        <dsp:cNvSpPr/>
      </dsp:nvSpPr>
      <dsp:spPr>
        <a:xfrm>
          <a:off x="0" y="867092"/>
          <a:ext cx="8229600" cy="3291840"/>
        </a:xfrm>
        <a:prstGeom prst="leftRightRibb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DCCA4-C3FF-4B8F-BF1F-85B124E3657C}">
      <dsp:nvSpPr>
        <dsp:cNvPr id="0" name=""/>
        <dsp:cNvSpPr/>
      </dsp:nvSpPr>
      <dsp:spPr>
        <a:xfrm>
          <a:off x="987552" y="1443164"/>
          <a:ext cx="2715768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3360" rIns="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/>
            <a:t>مسیراصلی</a:t>
          </a:r>
          <a:endParaRPr lang="en-US" sz="6000" kern="1200" dirty="0"/>
        </a:p>
      </dsp:txBody>
      <dsp:txXfrm>
        <a:off x="987552" y="1443164"/>
        <a:ext cx="2715768" cy="1613001"/>
      </dsp:txXfrm>
    </dsp:sp>
    <dsp:sp modelId="{D5433196-206E-4635-9D96-34D90947F4A3}">
      <dsp:nvSpPr>
        <dsp:cNvPr id="0" name=""/>
        <dsp:cNvSpPr/>
      </dsp:nvSpPr>
      <dsp:spPr>
        <a:xfrm>
          <a:off x="4114800" y="1969858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3360" rIns="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/>
            <a:t>مسیر فرعی</a:t>
          </a:r>
          <a:endParaRPr lang="en-US" sz="6000" kern="1200" dirty="0"/>
        </a:p>
      </dsp:txBody>
      <dsp:txXfrm>
        <a:off x="4114800" y="1969858"/>
        <a:ext cx="3209544" cy="16130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08150F-3CDA-40D3-A62E-3C87B8032A73}">
      <dsp:nvSpPr>
        <dsp:cNvPr id="0" name=""/>
        <dsp:cNvSpPr/>
      </dsp:nvSpPr>
      <dsp:spPr>
        <a:xfrm>
          <a:off x="0" y="54572"/>
          <a:ext cx="8229600" cy="16503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>
              <a:cs typeface="B Zar" pitchFamily="2" charset="-78"/>
            </a:rPr>
            <a:t>اجرای طرح، عملکرد سایر کسب‌وکارها را از بابت ریسک و بازده تغییر می‌دهد؛ در نتیجه:</a:t>
          </a:r>
          <a:endParaRPr lang="en-US" sz="3500" kern="1200" dirty="0">
            <a:cs typeface="B Zar" pitchFamily="2" charset="-78"/>
          </a:endParaRPr>
        </a:p>
      </dsp:txBody>
      <dsp:txXfrm>
        <a:off x="0" y="54572"/>
        <a:ext cx="8229600" cy="1650330"/>
      </dsp:txXfrm>
    </dsp:sp>
    <dsp:sp modelId="{EF03C468-B09C-4B90-B76A-75E5FB076DE9}">
      <dsp:nvSpPr>
        <dsp:cNvPr id="0" name=""/>
        <dsp:cNvSpPr/>
      </dsp:nvSpPr>
      <dsp:spPr>
        <a:xfrm>
          <a:off x="0" y="1704902"/>
          <a:ext cx="8229600" cy="32665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justLow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500" kern="1200" dirty="0" smtClean="0">
              <a:cs typeface="B Zar" pitchFamily="2" charset="-78"/>
            </a:rPr>
            <a:t>توانایی مشتریان بانک‌ها در عمل به تعهدات تغییر می‌کند.</a:t>
          </a:r>
          <a:endParaRPr lang="en-US" sz="3500" kern="1200" dirty="0">
            <a:cs typeface="B Zar" pitchFamily="2" charset="-78"/>
          </a:endParaRPr>
        </a:p>
        <a:p>
          <a:pPr marL="285750" lvl="1" indent="-285750" algn="justLow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500" kern="1200" dirty="0" smtClean="0">
              <a:cs typeface="B Zar" pitchFamily="2" charset="-78"/>
            </a:rPr>
            <a:t>فضای </a:t>
          </a:r>
          <a:r>
            <a:rPr lang="fa-IR" sz="3500" i="0" kern="1200" dirty="0" smtClean="0">
              <a:cs typeface="B Zar" pitchFamily="2" charset="-78"/>
            </a:rPr>
            <a:t>کسب‌وکار جدید، بنگاه‌ها را به سمت ساختارسرمایه‌های جدید سوق می‌دهد و در نتیجه تقاضا برای دریافت  وام به‌طرز فراگیری تغییر می‌کند.</a:t>
          </a:r>
          <a:endParaRPr lang="en-US" sz="3500" i="0" kern="1200" dirty="0">
            <a:cs typeface="B Zar" pitchFamily="2" charset="-78"/>
          </a:endParaRPr>
        </a:p>
      </dsp:txBody>
      <dsp:txXfrm>
        <a:off x="0" y="1704902"/>
        <a:ext cx="8229600" cy="32665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ECF25E-9E20-4D33-A0C1-3D1CC563D47E}">
      <dsp:nvSpPr>
        <dsp:cNvPr id="0" name=""/>
        <dsp:cNvSpPr/>
      </dsp:nvSpPr>
      <dsp:spPr>
        <a:xfrm>
          <a:off x="0" y="577112"/>
          <a:ext cx="82296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Zar" pitchFamily="2" charset="-78"/>
            </a:rPr>
            <a:t>هزینه‌های ثابت بنگاه‌های اقتصادی و در نتیجه اهرم عملیاتی افزایش می‌یابد.</a:t>
          </a:r>
          <a:endParaRPr lang="en-US" sz="2400" kern="1200" dirty="0">
            <a:cs typeface="B Zar" pitchFamily="2" charset="-78"/>
          </a:endParaRPr>
        </a:p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Zar" pitchFamily="2" charset="-78"/>
            </a:rPr>
            <a:t>فضای رقابتی تشدید می‌شود و بازار از میان بنگاه‌های اقتصادی انتخاب می‌کند. </a:t>
          </a:r>
          <a:endParaRPr lang="en-US" sz="2400" kern="1200" dirty="0">
            <a:cs typeface="B Zar" pitchFamily="2" charset="-78"/>
          </a:endParaRPr>
        </a:p>
      </dsp:txBody>
      <dsp:txXfrm>
        <a:off x="0" y="577112"/>
        <a:ext cx="8229600" cy="2154600"/>
      </dsp:txXfrm>
    </dsp:sp>
    <dsp:sp modelId="{CEBB938C-5634-4105-B127-DE5F372ED2DF}">
      <dsp:nvSpPr>
        <dsp:cNvPr id="0" name=""/>
        <dsp:cNvSpPr/>
      </dsp:nvSpPr>
      <dsp:spPr>
        <a:xfrm>
          <a:off x="411480" y="222872"/>
          <a:ext cx="5760720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افزایش ریسک تجاری کسب‌وکارها</a:t>
          </a:r>
          <a:endParaRPr lang="en-US" sz="2400" kern="1200" dirty="0">
            <a:cs typeface="B Titr" pitchFamily="2" charset="-78"/>
          </a:endParaRPr>
        </a:p>
      </dsp:txBody>
      <dsp:txXfrm>
        <a:off x="411480" y="222872"/>
        <a:ext cx="5760720" cy="708480"/>
      </dsp:txXfrm>
    </dsp:sp>
    <dsp:sp modelId="{C3379FCC-6880-473A-8D2A-D20DFFCD7001}">
      <dsp:nvSpPr>
        <dsp:cNvPr id="0" name=""/>
        <dsp:cNvSpPr/>
      </dsp:nvSpPr>
      <dsp:spPr>
        <a:xfrm>
          <a:off x="0" y="3215552"/>
          <a:ext cx="8229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Zar" pitchFamily="2" charset="-78"/>
            </a:rPr>
            <a:t>افزایش بهره‌وری در بلندمدت بنگاه‌ها را به سمت موازنۀ جدیدی از ریسک و بازده حرکت می‌دهد.</a:t>
          </a:r>
          <a:endParaRPr lang="en-US" sz="2400" kern="1200" dirty="0">
            <a:cs typeface="B Zar" pitchFamily="2" charset="-78"/>
          </a:endParaRPr>
        </a:p>
      </dsp:txBody>
      <dsp:txXfrm>
        <a:off x="0" y="3215552"/>
        <a:ext cx="8229600" cy="1587600"/>
      </dsp:txXfrm>
    </dsp:sp>
    <dsp:sp modelId="{6EB697F6-283D-46AB-93D4-14C840EB30F4}">
      <dsp:nvSpPr>
        <dsp:cNvPr id="0" name=""/>
        <dsp:cNvSpPr/>
      </dsp:nvSpPr>
      <dsp:spPr>
        <a:xfrm>
          <a:off x="411480" y="2861312"/>
          <a:ext cx="5760720" cy="708480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افزایش بهره‌وری</a:t>
          </a:r>
          <a:endParaRPr lang="en-US" sz="2400" kern="1200" dirty="0">
            <a:cs typeface="B Titr" pitchFamily="2" charset="-78"/>
          </a:endParaRPr>
        </a:p>
      </dsp:txBody>
      <dsp:txXfrm>
        <a:off x="411480" y="2861312"/>
        <a:ext cx="5760720" cy="7084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684EF5-3A70-4AC3-9528-A246E4BF0A96}">
      <dsp:nvSpPr>
        <dsp:cNvPr id="0" name=""/>
        <dsp:cNvSpPr/>
      </dsp:nvSpPr>
      <dsp:spPr>
        <a:xfrm>
          <a:off x="0" y="0"/>
          <a:ext cx="7772400" cy="4467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700" kern="1200" dirty="0" smtClean="0">
              <a:cs typeface="B Titr" pitchFamily="2" charset="-78"/>
            </a:rPr>
            <a:t>شرط لازم افزایش بهره‌وری</a:t>
          </a:r>
          <a:endParaRPr lang="en-US" sz="4700" kern="1200" dirty="0">
            <a:cs typeface="B Titr" pitchFamily="2" charset="-78"/>
          </a:endParaRPr>
        </a:p>
      </dsp:txBody>
      <dsp:txXfrm>
        <a:off x="0" y="0"/>
        <a:ext cx="7772400" cy="1340167"/>
      </dsp:txXfrm>
    </dsp:sp>
    <dsp:sp modelId="{4D604E12-0F1E-4C3E-8E43-BB01CC504F33}">
      <dsp:nvSpPr>
        <dsp:cNvPr id="0" name=""/>
        <dsp:cNvSpPr/>
      </dsp:nvSpPr>
      <dsp:spPr>
        <a:xfrm>
          <a:off x="777239" y="1340167"/>
          <a:ext cx="6217920" cy="290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cs typeface="B Zar" pitchFamily="2" charset="-78"/>
            </a:rPr>
            <a:t>خصوصی‌سازی </a:t>
          </a:r>
          <a:endParaRPr lang="en-US" sz="6500" kern="1200" dirty="0">
            <a:cs typeface="B Zar" pitchFamily="2" charset="-78"/>
          </a:endParaRPr>
        </a:p>
      </dsp:txBody>
      <dsp:txXfrm>
        <a:off x="777239" y="1340167"/>
        <a:ext cx="6217920" cy="2903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EDED47-B701-4340-8C97-F97172D9E6D8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9C1766-2E12-478C-9CA8-85C400EE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E99620-120D-4961-A14D-0DD188F02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2825" y="368300"/>
            <a:ext cx="2514600" cy="18859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2505075"/>
            <a:ext cx="5597525" cy="608171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2B02-F601-459D-A92D-908F6C4C0CCA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284" y="696277"/>
            <a:ext cx="4665133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2B02-F601-459D-A92D-908F6C4C0CCA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/>
            <a:endParaRPr lang="en-US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222BC-75AA-40D3-A93B-FFF088E3235E}" type="slidenum">
              <a:rPr lang="en-US" smtClean="0">
                <a:latin typeface="Arial" charset="0"/>
                <a:cs typeface="Arial" charset="0"/>
              </a:rPr>
              <a:pPr/>
              <a:t>48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46E9D-8DDD-4F7B-AC98-5D185A215068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46E9D-8DDD-4F7B-AC98-5D185A215068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gradFill rotWithShape="1">
            <a:gsLst>
              <a:gs pos="0">
                <a:srgbClr val="437CD1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1143000" y="2132013"/>
            <a:ext cx="8001000" cy="4725987"/>
            <a:chOff x="720" y="1343"/>
            <a:chExt cx="5040" cy="2977"/>
          </a:xfrm>
        </p:grpSpPr>
        <p:sp>
          <p:nvSpPr>
            <p:cNvPr id="9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" name="Group 40"/>
            <p:cNvGrpSpPr>
              <a:grpSpLocks/>
            </p:cNvGrpSpPr>
            <p:nvPr userDrawn="1"/>
          </p:nvGrpSpPr>
          <p:grpSpPr bwMode="auto">
            <a:xfrm>
              <a:off x="720" y="1343"/>
              <a:ext cx="624" cy="2974"/>
              <a:chOff x="768" y="1104"/>
              <a:chExt cx="624" cy="3216"/>
            </a:xfrm>
          </p:grpSpPr>
          <p:sp>
            <p:nvSpPr>
              <p:cNvPr id="11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3" name="Rectangle 43"/>
          <p:cNvSpPr>
            <a:spLocks noChangeArrowheads="1"/>
          </p:cNvSpPr>
          <p:nvPr/>
        </p:nvSpPr>
        <p:spPr bwMode="ltGray">
          <a:xfrm>
            <a:off x="533400" y="6553200"/>
            <a:ext cx="86106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ltGray">
          <a:xfrm>
            <a:off x="2352675" y="1860550"/>
            <a:ext cx="6791325" cy="50165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280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200400"/>
            <a:ext cx="6858000" cy="685800"/>
          </a:xfrm>
        </p:spPr>
        <p:txBody>
          <a:bodyPr/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871663"/>
            <a:ext cx="64008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BA1552-00F1-441A-86D9-38DC48BA3F8C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7325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7B97-AA10-4CAA-BC30-7977EBB44987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00E6-9770-4F68-A34A-B3145ACEB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76450" cy="59404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76950" cy="59404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3C3D-6058-4D76-AE87-2E1139A29E65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12CEA-8A74-415E-B619-EF9715D9F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6966-5246-4623-98D8-9C0DAB6EE2E2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FE9A-7B9B-49B0-A538-33EE85337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457200"/>
            <a:ext cx="8305800" cy="59404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B800-EE50-4854-9D50-265FA3FDFA86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6033-C03D-4652-8FEF-4BBE57ABF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85B9-6EBC-4584-8F67-EA4FE0D90285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232A9-362D-4782-B5EB-C263B462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76A0-34AA-4FAC-AC28-82D7F4589F9E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9386-61F8-42D7-9E47-0CBE9B412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D4E2-95D5-4516-82E4-1D83F924D3F9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594A-FFBB-4D4C-9102-B8313514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28F9-7363-4A8C-BF84-701E97A104CA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5F3BF-D623-4509-BE0C-830B860F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4D0F-2834-49E0-81FA-F631C716A9EE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BE41-1A7C-46C0-B731-96511F9F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FEC8-F19B-49C1-9541-9245FCB554A5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A05F-AF24-4442-869C-1AEF264E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27AE-D398-4E0F-8510-5DC476BA7353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0D8B-55E3-4FB1-AA9F-BFD265DED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7B684-ED64-41B5-92AE-5CE3FEE3E156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E3D9-BF8F-44B0-BF47-C87551A10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0CD3D-633E-4872-82CE-4627022B91FC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E92E-50CB-4FC0-ABBB-BD076BA5B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E64A-2479-4C7A-A539-083146BD0A32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E7B1-382F-4B7F-862E-CEF73582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6335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8839200" y="228600"/>
            <a:ext cx="304800" cy="6629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0" y="0"/>
            <a:ext cx="7620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8E8211-8E95-4283-A9BA-0011682B83E6}" type="datetime1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E44DC0-5066-40CF-9A31-DF9B1181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6400800"/>
            <a:ext cx="88392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7391400" y="0"/>
            <a:ext cx="1752600" cy="990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gray">
          <a:xfrm rot="10800000">
            <a:off x="0" y="1143000"/>
            <a:ext cx="9144000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gray">
          <a:xfrm rot="10800000">
            <a:off x="7162800" y="989013"/>
            <a:ext cx="1981200" cy="1539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</p:sldLayoutIdLst>
  <p:transition>
    <p:fade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342900" indent="-342900" algn="justLow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Low" rtl="1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justLow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justLow" rtl="1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justLow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971800"/>
            <a:ext cx="7239000" cy="685800"/>
          </a:xfrm>
          <a:noFill/>
        </p:spPr>
        <p:txBody>
          <a:bodyPr/>
          <a:lstStyle/>
          <a:p>
            <a:pPr eaLnBrk="1" hangingPunct="1"/>
            <a:r>
              <a:rPr lang="fa-IR" sz="4000" dirty="0" smtClean="0">
                <a:cs typeface="2  Elham" pitchFamily="2" charset="-78"/>
              </a:rPr>
              <a:t>تأثیر هدفمند‌کردن یارانه‌ها و قیمت‌گذاری نرخ ارز بر عملکرد بانک مسکن</a:t>
            </a:r>
            <a:endParaRPr lang="en-US" sz="4000" dirty="0" smtClean="0">
              <a:cs typeface="2  Elham" pitchFamily="2" charset="-78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95400" y="51816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fa-IR" b="1" dirty="0">
                <a:latin typeface=" b zar"/>
                <a:cs typeface="B Baran" pitchFamily="2" charset="-78"/>
              </a:rPr>
              <a:t>حسین عبده </a:t>
            </a:r>
            <a:r>
              <a:rPr lang="fa-IR" b="1" dirty="0" smtClean="0">
                <a:latin typeface=" b zar"/>
                <a:cs typeface="B Baran" pitchFamily="2" charset="-78"/>
              </a:rPr>
              <a:t>تبریزی</a:t>
            </a:r>
          </a:p>
          <a:p>
            <a:pPr algn="ctr" rtl="1"/>
            <a:r>
              <a:rPr lang="fa-IR" b="1" dirty="0" smtClean="0">
                <a:latin typeface=" b zar"/>
                <a:cs typeface="B Baran" pitchFamily="2" charset="-78"/>
              </a:rPr>
              <a:t>میثم رادپور</a:t>
            </a:r>
          </a:p>
          <a:p>
            <a:pPr algn="r" rtl="1"/>
            <a:endParaRPr lang="en-US" b="1" dirty="0" smtClean="0">
              <a:latin typeface=" b zar"/>
              <a:cs typeface="B Baran" pitchFamily="2" charset="-78"/>
            </a:endParaRPr>
          </a:p>
          <a:p>
            <a:pPr algn="r" rtl="1"/>
            <a:endParaRPr lang="en-US" b="1" dirty="0" smtClean="0">
              <a:latin typeface=" b zar"/>
              <a:cs typeface="B Baran" pitchFamily="2" charset="-78"/>
            </a:endParaRPr>
          </a:p>
          <a:p>
            <a:pPr algn="r" rtl="1"/>
            <a:endParaRPr lang="fa-IR" b="1" dirty="0" smtClean="0">
              <a:latin typeface=" b zar"/>
              <a:cs typeface="B Baran" pitchFamily="2" charset="-78"/>
            </a:endParaRPr>
          </a:p>
          <a:p>
            <a:pPr algn="r" rtl="1"/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Elham" pitchFamily="2" charset="-78"/>
              </a:rPr>
              <a:t>پنجمین جلسۀ کمیتۀ عالی ریسک بانک مسکن</a:t>
            </a: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Elham" pitchFamily="2" charset="-78"/>
            </a:endParaRPr>
          </a:p>
          <a:p>
            <a:pPr algn="r" rtl="1"/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Elham" pitchFamily="2" charset="-78"/>
              </a:rPr>
              <a:t>تهران، اسفندماه 1389</a:t>
            </a: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Elham" pitchFamily="2" charset="-78"/>
            </a:endParaRPr>
          </a:p>
          <a:p>
            <a:pPr algn="r" rtl="1"/>
            <a:endParaRPr lang="en-US" dirty="0" smtClean="0">
              <a:latin typeface=" b zar"/>
              <a:cs typeface="B Zar" pitchFamily="2" charset="-78"/>
            </a:endParaRPr>
          </a:p>
          <a:p>
            <a:pPr algn="r" rtl="1"/>
            <a:endParaRPr lang="en-US" dirty="0" smtClean="0">
              <a:latin typeface=" b zar"/>
              <a:cs typeface="B Zar" pitchFamily="2" charset="-78"/>
            </a:endParaRPr>
          </a:p>
          <a:p>
            <a:pPr algn="r" rtl="1"/>
            <a:endParaRPr lang="fa-IR" b="1" dirty="0" smtClean="0">
              <a:latin typeface=" b zar"/>
              <a:cs typeface="B Zar" pitchFamily="2" charset="-78"/>
            </a:endParaRPr>
          </a:p>
          <a:p>
            <a:pPr algn="r" rtl="1"/>
            <a:endParaRPr lang="en-US" b="1" dirty="0">
              <a:latin typeface=" b zar"/>
              <a:cs typeface="B Zar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مسیراصلی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آثار اقتصاد خرد طرح بر کسب‌وکارها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684EF5-3A70-4AC3-9528-A246E4BF0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0684EF5-3A70-4AC3-9528-A246E4BF0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0684EF5-3A70-4AC3-9528-A246E4BF0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604E12-0F1E-4C3E-8E43-BB01CC50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D604E12-0F1E-4C3E-8E43-BB01CC50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D604E12-0F1E-4C3E-8E43-BB01CC50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بهره‌وری عامل کل (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TFP</a:t>
            </a: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)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02920" y="1522200"/>
            <a:ext cx="8183880" cy="1152000"/>
          </a:xfrm>
          <a:custGeom>
            <a:avLst/>
            <a:gdLst>
              <a:gd name="connsiteX0" fmla="*/ 0 w 8183880"/>
              <a:gd name="connsiteY0" fmla="*/ 0 h 1152000"/>
              <a:gd name="connsiteX1" fmla="*/ 8183880 w 8183880"/>
              <a:gd name="connsiteY1" fmla="*/ 0 h 1152000"/>
              <a:gd name="connsiteX2" fmla="*/ 8183880 w 8183880"/>
              <a:gd name="connsiteY2" fmla="*/ 1152000 h 1152000"/>
              <a:gd name="connsiteX3" fmla="*/ 0 w 8183880"/>
              <a:gd name="connsiteY3" fmla="*/ 1152000 h 1152000"/>
              <a:gd name="connsiteX4" fmla="*/ 0 w 8183880"/>
              <a:gd name="connsiteY4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80" h="1152000">
                <a:moveTo>
                  <a:pt x="0" y="0"/>
                </a:moveTo>
                <a:lnTo>
                  <a:pt x="8183880" y="0"/>
                </a:lnTo>
                <a:lnTo>
                  <a:pt x="8183880" y="115200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lvl="0" algn="ctr" defTabSz="1778000" rtl="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Total Factor Productivity</a:t>
            </a:r>
            <a:endParaRPr lang="fa-IR" sz="4000" kern="1200" dirty="0"/>
          </a:p>
        </p:txBody>
      </p:sp>
      <p:sp>
        <p:nvSpPr>
          <p:cNvPr id="6" name="Freeform 5"/>
          <p:cNvSpPr/>
          <p:nvPr/>
        </p:nvSpPr>
        <p:spPr>
          <a:xfrm>
            <a:off x="502920" y="2674201"/>
            <a:ext cx="8183880" cy="2964599"/>
          </a:xfrm>
          <a:custGeom>
            <a:avLst/>
            <a:gdLst>
              <a:gd name="connsiteX0" fmla="*/ 0 w 8183880"/>
              <a:gd name="connsiteY0" fmla="*/ 0 h 2964599"/>
              <a:gd name="connsiteX1" fmla="*/ 8183880 w 8183880"/>
              <a:gd name="connsiteY1" fmla="*/ 0 h 2964599"/>
              <a:gd name="connsiteX2" fmla="*/ 8183880 w 8183880"/>
              <a:gd name="connsiteY2" fmla="*/ 2964599 h 2964599"/>
              <a:gd name="connsiteX3" fmla="*/ 0 w 8183880"/>
              <a:gd name="connsiteY3" fmla="*/ 2964599 h 2964599"/>
              <a:gd name="connsiteX4" fmla="*/ 0 w 8183880"/>
              <a:gd name="connsiteY4" fmla="*/ 0 h 29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80" h="2964599">
                <a:moveTo>
                  <a:pt x="0" y="0"/>
                </a:moveTo>
                <a:lnTo>
                  <a:pt x="8183880" y="0"/>
                </a:lnTo>
                <a:lnTo>
                  <a:pt x="8183880" y="2964599"/>
                </a:lnTo>
                <a:lnTo>
                  <a:pt x="0" y="29645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84480" bIns="320040" numCol="1" spcCol="1270" anchor="t" anchorCtr="0">
            <a:noAutofit/>
          </a:bodyPr>
          <a:lstStyle/>
          <a:p>
            <a:pPr marL="285750" lvl="1" indent="-285750" algn="ctr" defTabSz="1778000" rtl="1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40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بخشی از ستاده‌هاست که توسط نهاده‌های به‌کار رفته در تولید توضیح داده نمی‌شود.</a:t>
            </a:r>
            <a:endParaRPr lang="en-US" sz="40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عوامل توضیح‌دهندۀ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TFP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2920" y="1634460"/>
            <a:ext cx="8183880" cy="3699540"/>
          </a:xfrm>
          <a:custGeom>
            <a:avLst/>
            <a:gdLst>
              <a:gd name="connsiteX0" fmla="*/ 0 w 8183880"/>
              <a:gd name="connsiteY0" fmla="*/ 616602 h 3699540"/>
              <a:gd name="connsiteX1" fmla="*/ 180599 w 8183880"/>
              <a:gd name="connsiteY1" fmla="*/ 180599 h 3699540"/>
              <a:gd name="connsiteX2" fmla="*/ 616603 w 8183880"/>
              <a:gd name="connsiteY2" fmla="*/ 1 h 3699540"/>
              <a:gd name="connsiteX3" fmla="*/ 7567278 w 8183880"/>
              <a:gd name="connsiteY3" fmla="*/ 0 h 3699540"/>
              <a:gd name="connsiteX4" fmla="*/ 8003281 w 8183880"/>
              <a:gd name="connsiteY4" fmla="*/ 180599 h 3699540"/>
              <a:gd name="connsiteX5" fmla="*/ 8183879 w 8183880"/>
              <a:gd name="connsiteY5" fmla="*/ 616603 h 3699540"/>
              <a:gd name="connsiteX6" fmla="*/ 8183880 w 8183880"/>
              <a:gd name="connsiteY6" fmla="*/ 3082938 h 3699540"/>
              <a:gd name="connsiteX7" fmla="*/ 8003281 w 8183880"/>
              <a:gd name="connsiteY7" fmla="*/ 3518942 h 3699540"/>
              <a:gd name="connsiteX8" fmla="*/ 7567277 w 8183880"/>
              <a:gd name="connsiteY8" fmla="*/ 3699540 h 3699540"/>
              <a:gd name="connsiteX9" fmla="*/ 616602 w 8183880"/>
              <a:gd name="connsiteY9" fmla="*/ 3699540 h 3699540"/>
              <a:gd name="connsiteX10" fmla="*/ 180599 w 8183880"/>
              <a:gd name="connsiteY10" fmla="*/ 3518941 h 3699540"/>
              <a:gd name="connsiteX11" fmla="*/ 1 w 8183880"/>
              <a:gd name="connsiteY11" fmla="*/ 3082937 h 3699540"/>
              <a:gd name="connsiteX12" fmla="*/ 0 w 8183880"/>
              <a:gd name="connsiteY12" fmla="*/ 616602 h 369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3880" h="3699540">
                <a:moveTo>
                  <a:pt x="0" y="616602"/>
                </a:moveTo>
                <a:cubicBezTo>
                  <a:pt x="0" y="453069"/>
                  <a:pt x="64964" y="296234"/>
                  <a:pt x="180599" y="180599"/>
                </a:cubicBezTo>
                <a:cubicBezTo>
                  <a:pt x="296235" y="64964"/>
                  <a:pt x="453070" y="1"/>
                  <a:pt x="616603" y="1"/>
                </a:cubicBezTo>
                <a:lnTo>
                  <a:pt x="7567278" y="0"/>
                </a:lnTo>
                <a:cubicBezTo>
                  <a:pt x="7730811" y="0"/>
                  <a:pt x="7887646" y="64964"/>
                  <a:pt x="8003281" y="180599"/>
                </a:cubicBezTo>
                <a:cubicBezTo>
                  <a:pt x="8118916" y="296235"/>
                  <a:pt x="8183879" y="453070"/>
                  <a:pt x="8183879" y="616603"/>
                </a:cubicBezTo>
                <a:cubicBezTo>
                  <a:pt x="8183879" y="1438715"/>
                  <a:pt x="8183880" y="2260826"/>
                  <a:pt x="8183880" y="3082938"/>
                </a:cubicBezTo>
                <a:cubicBezTo>
                  <a:pt x="8183880" y="3246471"/>
                  <a:pt x="8118917" y="3403306"/>
                  <a:pt x="8003281" y="3518942"/>
                </a:cubicBezTo>
                <a:cubicBezTo>
                  <a:pt x="7887646" y="3634577"/>
                  <a:pt x="7730810" y="3699541"/>
                  <a:pt x="7567277" y="3699540"/>
                </a:cubicBezTo>
                <a:lnTo>
                  <a:pt x="616602" y="3699540"/>
                </a:lnTo>
                <a:cubicBezTo>
                  <a:pt x="453069" y="3699540"/>
                  <a:pt x="296234" y="3634577"/>
                  <a:pt x="180599" y="3518941"/>
                </a:cubicBezTo>
                <a:cubicBezTo>
                  <a:pt x="64964" y="3403306"/>
                  <a:pt x="1" y="3246470"/>
                  <a:pt x="1" y="3082937"/>
                </a:cubicBezTo>
                <a:cubicBezTo>
                  <a:pt x="1" y="2260825"/>
                  <a:pt x="0" y="1438714"/>
                  <a:pt x="0" y="61660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707" tIns="298707" rIns="298707" bIns="298707" numCol="1" spcCol="1270" anchor="ctr" anchorCtr="0">
            <a:noAutofit/>
          </a:bodyPr>
          <a:lstStyle/>
          <a:p>
            <a:pPr lvl="0" algn="ctr" defTabSz="1377950" rtl="1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100" kern="1200" dirty="0" smtClean="0">
                <a:latin typeface="Arial Unicode MS" pitchFamily="34" charset="-128"/>
                <a:ea typeface="Arial Unicode MS" pitchFamily="34" charset="-128"/>
                <a:cs typeface="B Zar" pitchFamily="2" charset="-78"/>
              </a:rPr>
              <a:t>در حالی‌که  نهاده‌های تولید ( نیروی کار و سرمایه) ملموس‌ترند، عوامل توضیح‌دهندۀ بهره‌وری عامل کل  ناملمو‌س‌ترند. این عوامل، عوامل واقعی رشد اقتصادی به‌شمار می‌روند. برخی تحقیقات 60% از رشد اقتصادی را به این عوامل نسبت می‌دهد.</a:t>
            </a:r>
            <a:endParaRPr lang="en-US" sz="3100" kern="1200" dirty="0">
              <a:latin typeface="Arial Unicode MS" pitchFamily="34" charset="-128"/>
              <a:ea typeface="Arial Unicode MS" pitchFamily="34" charset="-128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برخی عوامل توضیح‌دهندۀ بهره‌وری عامل کل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E16CB-3E93-4DB7-AAFA-11EF67FEC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85E16CB-3E93-4DB7-AAFA-11EF67FEC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85E16CB-3E93-4DB7-AAFA-11EF67FEC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985E16CB-3E93-4DB7-AAFA-11EF67FEC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BB6E2C-CF3C-401C-BE64-E01B97E75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E8BB6E2C-CF3C-401C-BE64-E01B97E75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8BB6E2C-CF3C-401C-BE64-E01B97E75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E8BB6E2C-CF3C-401C-BE64-E01B97E75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551975-D3E4-49F0-9632-FA58957E1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3B551975-D3E4-49F0-9632-FA58957E1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B551975-D3E4-49F0-9632-FA58957E1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B551975-D3E4-49F0-9632-FA58957E1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269E0-8C60-4553-88AD-3BE71A107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93269E0-8C60-4553-88AD-3BE71A107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93269E0-8C60-4553-88AD-3BE71A107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193269E0-8C60-4553-88AD-3BE71A107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CC0F6E-03B9-42AF-B5E5-0AEF0C89B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4CC0F6E-03B9-42AF-B5E5-0AEF0C89B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4CC0F6E-03B9-42AF-B5E5-0AEF0C89B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34CC0F6E-03B9-42AF-B5E5-0AEF0C89B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7C218-E30D-418F-8456-51BBFEA69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15E7C218-E30D-418F-8456-51BBFEA69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5E7C218-E30D-418F-8456-51BBFEA69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15E7C218-E30D-418F-8456-51BBFEA69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D6AB2D-2F01-4A17-AD7B-6B0A43D3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DD6AB2D-2F01-4A17-AD7B-6B0A43D3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DD6AB2D-2F01-4A17-AD7B-6B0A43D3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ADD6AB2D-2F01-4A17-AD7B-6B0A43D3B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46C47B-A48F-4DD8-A398-B6C3FD75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FE46C47B-A48F-4DD8-A398-B6C3FD75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FE46C47B-A48F-4DD8-A398-B6C3FD75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FE46C47B-A48F-4DD8-A398-B6C3FD758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بهبود بهره‌وری - توسعۀ بازارهای مالی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685800" y="1628775"/>
          <a:ext cx="38100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28775"/>
          <a:ext cx="38100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F289E-7C66-4E11-BD1E-2B5C79482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E5CF289E-7C66-4E11-BD1E-2B5C79482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E5CF289E-7C66-4E11-BD1E-2B5C79482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E5CF289E-7C66-4E11-BD1E-2B5C79482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22A0A-FA96-4FBF-8B33-22CB6CBF1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5EF22A0A-FA96-4FBF-8B33-22CB6CBF1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5EF22A0A-FA96-4FBF-8B33-22CB6CBF1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5EF22A0A-FA96-4FBF-8B33-22CB6CBF1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F37E36-D3B0-4B20-9694-C7125A01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BF37E36-D3B0-4B20-9694-C7125A01F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FBF37E36-D3B0-4B20-9694-C7125A01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FBF37E36-D3B0-4B20-9694-C7125A01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369AC0-CC38-48E9-A255-E1B817F19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A2369AC0-CC38-48E9-A255-E1B817F19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A2369AC0-CC38-48E9-A255-E1B817F19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A2369AC0-CC38-48E9-A255-E1B817F19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FDBD09-47C1-4F08-A057-9E7D2B715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21FDBD09-47C1-4F08-A057-9E7D2B715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21FDBD09-47C1-4F08-A057-9E7D2B715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21FDBD09-47C1-4F08-A057-9E7D2B715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C9BD0B-B77F-4F73-B505-9C516A85F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96C9BD0B-B77F-4F73-B505-9C516A85F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96C9BD0B-B77F-4F73-B505-9C516A85F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96C9BD0B-B77F-4F73-B505-9C516A85F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E3773C-12D6-4520-AD3B-3ACC95A65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C7E3773C-12D6-4520-AD3B-3ACC95A65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C7E3773C-12D6-4520-AD3B-3ACC95A65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C7E3773C-12D6-4520-AD3B-3ACC95A65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946079-F142-4E7C-9B45-D7001AFCB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D9946079-F142-4E7C-9B45-D7001AFCB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D9946079-F142-4E7C-9B45-D7001AFCB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D9946079-F142-4E7C-9B45-D7001AFCB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7DB424-17B3-42B1-831C-2D2A21F27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B67DB424-17B3-42B1-831C-2D2A21F27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B67DB424-17B3-42B1-831C-2D2A21F27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B67DB424-17B3-42B1-831C-2D2A21F27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121C7D-43F3-4592-84A8-D667275B7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graphicEl>
                                              <a:dgm id="{73121C7D-43F3-4592-84A8-D667275B7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73121C7D-43F3-4592-84A8-D667275B7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73121C7D-43F3-4592-84A8-D667275B7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E02C51-9F3B-4469-B186-5D39D2930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86E02C51-9F3B-4469-B186-5D39D2930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86E02C51-9F3B-4469-B186-5D39D2930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86E02C51-9F3B-4469-B186-5D39D2930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65FB9B-19F9-4E22-B5B9-C8BEDF12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B965FB9B-19F9-4E22-B5B9-C8BEDF12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B965FB9B-19F9-4E22-B5B9-C8BEDF12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B965FB9B-19F9-4E22-B5B9-C8BEDF12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52DDE1-7866-449B-99E7-5E2CC397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graphicEl>
                                              <a:dgm id="{7652DDE1-7866-449B-99E7-5E2CC3976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graphicEl>
                                              <a:dgm id="{7652DDE1-7866-449B-99E7-5E2CC397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7652DDE1-7866-449B-99E7-5E2CC397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492E65-EEE5-440F-8211-4B6EFD77B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graphicEl>
                                              <a:dgm id="{7B492E65-EEE5-440F-8211-4B6EFD77B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7B492E65-EEE5-440F-8211-4B6EFD77B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7B492E65-EEE5-440F-8211-4B6EFD77B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6CAB82-3DE8-46FB-BDE5-00D7547E1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graphicEl>
                                              <a:dgm id="{3D6CAB82-3DE8-46FB-BDE5-00D7547E1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graphicEl>
                                              <a:dgm id="{3D6CAB82-3DE8-46FB-BDE5-00D7547E1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graphicEl>
                                              <a:dgm id="{3D6CAB82-3DE8-46FB-BDE5-00D7547E1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D87227-FDA3-4E1D-B658-026B2718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graphicEl>
                                              <a:dgm id="{DED87227-FDA3-4E1D-B658-026B27183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graphicEl>
                                              <a:dgm id="{DED87227-FDA3-4E1D-B658-026B2718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DED87227-FDA3-4E1D-B658-026B2718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499FA9-7843-414C-B92D-4D1CBC06E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>
                                            <p:graphicEl>
                                              <a:dgm id="{AF499FA9-7843-414C-B92D-4D1CBC06E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AF499FA9-7843-414C-B92D-4D1CBC06E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graphicEl>
                                              <a:dgm id="{AF499FA9-7843-414C-B92D-4D1CBC06E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3CD128-5856-49FB-B3CC-040DCBCD5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graphicEl>
                                              <a:dgm id="{013CD128-5856-49FB-B3CC-040DCBCD5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13CD128-5856-49FB-B3CC-040DCBCD5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graphicEl>
                                              <a:dgm id="{013CD128-5856-49FB-B3CC-040DCBCD5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121C7D-43F3-4592-84A8-D667275B7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73121C7D-43F3-4592-84A8-D667275B7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73121C7D-43F3-4592-84A8-D667275B7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73121C7D-43F3-4592-84A8-D667275B7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E02C51-9F3B-4469-B186-5D39D2930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>
                                            <p:graphicEl>
                                              <a:dgm id="{86E02C51-9F3B-4469-B186-5D39D2930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86E02C51-9F3B-4469-B186-5D39D2930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graphicEl>
                                              <a:dgm id="{86E02C51-9F3B-4469-B186-5D39D2930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65FB9B-19F9-4E22-B5B9-C8BEDF12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965FB9B-19F9-4E22-B5B9-C8BEDF12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965FB9B-19F9-4E22-B5B9-C8BEDF12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965FB9B-19F9-4E22-B5B9-C8BEDF12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52DDE1-7866-449B-99E7-5E2CC397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>
                                            <p:graphicEl>
                                              <a:dgm id="{7652DDE1-7866-449B-99E7-5E2CC3976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7652DDE1-7866-449B-99E7-5E2CC397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graphicEl>
                                              <a:dgm id="{7652DDE1-7866-449B-99E7-5E2CC397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492E65-EEE5-440F-8211-4B6EFD77B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7B492E65-EEE5-440F-8211-4B6EFD77B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7B492E65-EEE5-440F-8211-4B6EFD77B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7B492E65-EEE5-440F-8211-4B6EFD77B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6CAB82-3DE8-46FB-BDE5-00D7547E1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">
                                            <p:graphicEl>
                                              <a:dgm id="{3D6CAB82-3DE8-46FB-BDE5-00D7547E1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3D6CAB82-3DE8-46FB-BDE5-00D7547E1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graphicEl>
                                              <a:dgm id="{3D6CAB82-3DE8-46FB-BDE5-00D7547E1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D87227-FDA3-4E1D-B658-026B2718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DED87227-FDA3-4E1D-B658-026B27183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DED87227-FDA3-4E1D-B658-026B2718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DED87227-FDA3-4E1D-B658-026B2718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499FA9-7843-414C-B92D-4D1CBC06E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">
                                            <p:graphicEl>
                                              <a:dgm id="{AF499FA9-7843-414C-B92D-4D1CBC06E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AF499FA9-7843-414C-B92D-4D1CBC06E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graphicEl>
                                              <a:dgm id="{AF499FA9-7843-414C-B92D-4D1CBC06E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3CD128-5856-49FB-B3CC-040DCBCD5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013CD128-5856-49FB-B3CC-040DCBCD5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013CD128-5856-49FB-B3CC-040DCBCD5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013CD128-5856-49FB-B3CC-040DCBCD5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7" grpId="1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واکنش بازارهای مالی: انتخاب طبیعی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323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FCB496-3847-4266-8A0B-A6ED90F77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5FCB496-3847-4266-8A0B-A6ED90F77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223452-B80A-4C36-95EC-7A2416BB2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2D223452-B80A-4C36-95EC-7A2416BB2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54BEE-1196-4148-A356-CCE3B8C3B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4554BEE-1196-4148-A356-CCE3B8C3B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3C5249-00C1-421B-B911-DDE11D85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423C5249-00C1-421B-B911-DDE11D859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190C1E-2908-47C3-90E9-B0A4F6F75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B8190C1E-2908-47C3-90E9-B0A4F6F75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C65CF4-EF19-4D88-8E5F-D0AEFAC17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06C65CF4-EF19-4D88-8E5F-D0AEFAC17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E35150-AC64-4EF1-A842-1993E64BD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61E35150-AC64-4EF1-A842-1993E64BD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اثر طرح بر فضای کسب‌وکار:</a:t>
            </a:r>
          </a:p>
          <a:p>
            <a:pPr algn="ctr"/>
            <a:r>
              <a:rPr lang="fa-IR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بررسی متغیرهای کلان اقتصادی-نرخ ارز</a:t>
            </a:r>
            <a:endParaRPr lang="en-US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2 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طرح و متغیرهای کلان اقتصادی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C2F69-7A99-46E7-A29A-3042BBA9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F6C2F69-7A99-46E7-A29A-3042BBA9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F6C2F69-7A99-46E7-A29A-3042BBA9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1586E3-85F2-43B4-BBAF-49184AD8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11586E3-85F2-43B4-BBAF-49184AD8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11586E3-85F2-43B4-BBAF-49184AD8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64B06-78CC-42FC-A72A-09203712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A064B06-78CC-42FC-A72A-09203712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A064B06-78CC-42FC-A72A-09203712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28476-8F22-4853-8AB4-FDB4D457E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0328476-8F22-4853-8AB4-FDB4D457E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0328476-8F22-4853-8AB4-FDB4D457E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A5553-29F0-432C-A99C-844D6B945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B2A5553-29F0-432C-A99C-844D6B945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B2A5553-29F0-432C-A99C-844D6B945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DD65E-1BE0-4C8A-8DEB-85487A04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EDDD65E-1BE0-4C8A-8DEB-85487A04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EDDD65E-1BE0-4C8A-8DEB-85487A04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32FFB-AC8B-4FE9-98E8-A9797944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7E32FFB-AC8B-4FE9-98E8-A9797944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7E32FFB-AC8B-4FE9-98E8-A9797944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10D03-EE4E-4774-A55B-E740B357B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4710D03-EE4E-4774-A55B-E740B357B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4710D03-EE4E-4774-A55B-E740B357B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65678-6E82-4C7D-A662-18C6117F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41B65678-6E82-4C7D-A662-18C6117F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41B65678-6E82-4C7D-A662-18C6117F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0C74A-28FE-4A08-B1E2-3099F5D9D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8A40C74A-28FE-4A08-B1E2-3099F5D9D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8A40C74A-28FE-4A08-B1E2-3099F5D9D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بررسی اجمالی طرح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2 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وجوه  آزادسازی قیمت‌ها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08581" y="1777848"/>
            <a:ext cx="3517773" cy="3517773"/>
          </a:xfrm>
          <a:custGeom>
            <a:avLst/>
            <a:gdLst>
              <a:gd name="connsiteX0" fmla="*/ 1758889 w 3517773"/>
              <a:gd name="connsiteY0" fmla="*/ 0 h 3517773"/>
              <a:gd name="connsiteX1" fmla="*/ 3282129 w 3517773"/>
              <a:gd name="connsiteY1" fmla="*/ 879446 h 3517773"/>
              <a:gd name="connsiteX2" fmla="*/ 3282125 w 3517773"/>
              <a:gd name="connsiteY2" fmla="*/ 2638334 h 3517773"/>
              <a:gd name="connsiteX3" fmla="*/ 1758887 w 3517773"/>
              <a:gd name="connsiteY3" fmla="*/ 1758887 h 3517773"/>
              <a:gd name="connsiteX4" fmla="*/ 1758889 w 3517773"/>
              <a:gd name="connsiteY4" fmla="*/ 0 h 35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773" h="3517773">
                <a:moveTo>
                  <a:pt x="1758889" y="0"/>
                </a:moveTo>
                <a:cubicBezTo>
                  <a:pt x="2387279" y="1"/>
                  <a:pt x="2967935" y="335244"/>
                  <a:pt x="3282129" y="879446"/>
                </a:cubicBezTo>
                <a:cubicBezTo>
                  <a:pt x="3596323" y="1423648"/>
                  <a:pt x="3596322" y="2094133"/>
                  <a:pt x="3282125" y="2638334"/>
                </a:cubicBezTo>
                <a:lnTo>
                  <a:pt x="1758887" y="1758887"/>
                </a:lnTo>
                <a:cubicBezTo>
                  <a:pt x="1758888" y="1172591"/>
                  <a:pt x="1758888" y="586296"/>
                  <a:pt x="1758889" y="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971" tIns="778453" rIns="440495" bIns="1758404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>
                <a:cs typeface="B Bardiya" pitchFamily="2" charset="-78"/>
              </a:rPr>
              <a:t>قیمت پول</a:t>
            </a:r>
            <a:endParaRPr lang="fa-IR" sz="2600" kern="1200" dirty="0">
              <a:cs typeface="B Bardiya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36132" y="1903483"/>
            <a:ext cx="3517773" cy="3517773"/>
          </a:xfrm>
          <a:custGeom>
            <a:avLst/>
            <a:gdLst>
              <a:gd name="connsiteX0" fmla="*/ 3282127 w 3517773"/>
              <a:gd name="connsiteY0" fmla="*/ 2638330 h 3517773"/>
              <a:gd name="connsiteX1" fmla="*/ 1758885 w 3517773"/>
              <a:gd name="connsiteY1" fmla="*/ 3517773 h 3517773"/>
              <a:gd name="connsiteX2" fmla="*/ 235644 w 3517773"/>
              <a:gd name="connsiteY2" fmla="*/ 2638328 h 3517773"/>
              <a:gd name="connsiteX3" fmla="*/ 1758887 w 3517773"/>
              <a:gd name="connsiteY3" fmla="*/ 1758887 h 3517773"/>
              <a:gd name="connsiteX4" fmla="*/ 3282127 w 3517773"/>
              <a:gd name="connsiteY4" fmla="*/ 2638330 h 35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773" h="3517773">
                <a:moveTo>
                  <a:pt x="3282127" y="2638330"/>
                </a:moveTo>
                <a:cubicBezTo>
                  <a:pt x="2967932" y="3182532"/>
                  <a:pt x="2387275" y="3517774"/>
                  <a:pt x="1758885" y="3517773"/>
                </a:cubicBezTo>
                <a:cubicBezTo>
                  <a:pt x="1130495" y="3517773"/>
                  <a:pt x="549839" y="3182530"/>
                  <a:pt x="235644" y="2638328"/>
                </a:cubicBezTo>
                <a:lnTo>
                  <a:pt x="1758887" y="1758887"/>
                </a:lnTo>
                <a:lnTo>
                  <a:pt x="3282127" y="263833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009648"/>
              <a:satOff val="10306"/>
              <a:lumOff val="8824"/>
              <a:alphaOff val="0"/>
            </a:schemeClr>
          </a:fillRef>
          <a:effectRef idx="2">
            <a:schemeClr val="accent5">
              <a:hueOff val="-7009648"/>
              <a:satOff val="10306"/>
              <a:lumOff val="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0585" tIns="2315385" rIns="828707" bIns="347107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>
                <a:cs typeface="B Bardiya" pitchFamily="2" charset="-78"/>
              </a:rPr>
              <a:t>قیمت ارز</a:t>
            </a:r>
            <a:endParaRPr lang="fa-IR" sz="2600" kern="1200" dirty="0">
              <a:cs typeface="B Bardiya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63683" y="1777848"/>
            <a:ext cx="3517773" cy="3517773"/>
          </a:xfrm>
          <a:custGeom>
            <a:avLst/>
            <a:gdLst>
              <a:gd name="connsiteX0" fmla="*/ 235645 w 3517773"/>
              <a:gd name="connsiteY0" fmla="*/ 2638328 h 3517773"/>
              <a:gd name="connsiteX1" fmla="*/ 235647 w 3517773"/>
              <a:gd name="connsiteY1" fmla="*/ 879441 h 3517773"/>
              <a:gd name="connsiteX2" fmla="*/ 1758889 w 3517773"/>
              <a:gd name="connsiteY2" fmla="*/ -1 h 3517773"/>
              <a:gd name="connsiteX3" fmla="*/ 1758887 w 3517773"/>
              <a:gd name="connsiteY3" fmla="*/ 1758887 h 3517773"/>
              <a:gd name="connsiteX4" fmla="*/ 235645 w 3517773"/>
              <a:gd name="connsiteY4" fmla="*/ 2638328 h 35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773" h="3517773">
                <a:moveTo>
                  <a:pt x="235645" y="2638328"/>
                </a:moveTo>
                <a:cubicBezTo>
                  <a:pt x="-78549" y="2094126"/>
                  <a:pt x="-78548" y="1423642"/>
                  <a:pt x="235647" y="879441"/>
                </a:cubicBezTo>
                <a:cubicBezTo>
                  <a:pt x="549843" y="335240"/>
                  <a:pt x="1130499" y="-1"/>
                  <a:pt x="1758889" y="-1"/>
                </a:cubicBezTo>
                <a:cubicBezTo>
                  <a:pt x="1758888" y="586295"/>
                  <a:pt x="1758888" y="1172591"/>
                  <a:pt x="1758887" y="1758887"/>
                </a:cubicBezTo>
                <a:lnTo>
                  <a:pt x="235645" y="26383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019296"/>
              <a:satOff val="20613"/>
              <a:lumOff val="17647"/>
              <a:alphaOff val="0"/>
            </a:schemeClr>
          </a:fillRef>
          <a:effectRef idx="2">
            <a:schemeClr val="accent5">
              <a:hueOff val="-14019296"/>
              <a:satOff val="20613"/>
              <a:lumOff val="176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0495" tIns="778453" rIns="1886971" bIns="1758404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>
                <a:cs typeface="B Bardiya" pitchFamily="2" charset="-78"/>
              </a:rPr>
              <a:t>قیمت انرژی</a:t>
            </a:r>
            <a:endParaRPr lang="fa-IR" sz="2600" kern="1200" dirty="0">
              <a:cs typeface="B Bardiya" pitchFamily="2" charset="-78"/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2691105" y="1560081"/>
            <a:ext cx="3953306" cy="3953306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scene3d>
            <a:camera prst="orthographicFront"/>
            <a:lightRig rig="flat" dir="t"/>
          </a:scene3d>
          <a:sp3d z="127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ircular Arrow 9"/>
          <p:cNvSpPr/>
          <p:nvPr/>
        </p:nvSpPr>
        <p:spPr>
          <a:xfrm>
            <a:off x="2618365" y="1685494"/>
            <a:ext cx="3953306" cy="3953306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scene3d>
            <a:camera prst="orthographicFront"/>
            <a:lightRig rig="flat" dir="t"/>
          </a:scene3d>
          <a:sp3d z="127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009648"/>
              <a:satOff val="10306"/>
              <a:lumOff val="8824"/>
              <a:alphaOff val="0"/>
            </a:schemeClr>
          </a:fillRef>
          <a:effectRef idx="2">
            <a:schemeClr val="accent5">
              <a:hueOff val="-7009648"/>
              <a:satOff val="10306"/>
              <a:lumOff val="882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ircular Arrow 10"/>
          <p:cNvSpPr/>
          <p:nvPr/>
        </p:nvSpPr>
        <p:spPr>
          <a:xfrm>
            <a:off x="2545625" y="1560081"/>
            <a:ext cx="3953306" cy="3953306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scene3d>
            <a:camera prst="orthographicFront"/>
            <a:lightRig rig="flat" dir="t"/>
          </a:scene3d>
          <a:sp3d z="127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019296"/>
              <a:satOff val="20613"/>
              <a:lumOff val="17647"/>
              <a:alphaOff val="0"/>
            </a:schemeClr>
          </a:fillRef>
          <a:effectRef idx="2">
            <a:schemeClr val="accent5">
              <a:hueOff val="-14019296"/>
              <a:satOff val="20613"/>
              <a:lumOff val="176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اثر آزادسازی قیمت حامل‌های انرژی بر نرخ پول و ارز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1450848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قیمت‌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ارز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در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ایران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صد تومانی-جدید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" y="3765797"/>
            <a:ext cx="2628900" cy="1314450"/>
          </a:xfrm>
          <a:prstGeom prst="rect">
            <a:avLst/>
          </a:prstGeom>
        </p:spPr>
      </p:pic>
      <p:pic>
        <p:nvPicPr>
          <p:cNvPr id="8" name="Picture 7" descr="دویست-جدید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3931058"/>
            <a:ext cx="2514600" cy="1225389"/>
          </a:xfrm>
          <a:prstGeom prst="rect">
            <a:avLst/>
          </a:prstGeom>
        </p:spPr>
      </p:pic>
      <p:pic>
        <p:nvPicPr>
          <p:cNvPr id="7" name="Picture 6" descr="دویست-جدید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0" y="4081524"/>
            <a:ext cx="2362200" cy="1151123"/>
          </a:xfrm>
          <a:prstGeom prst="rect">
            <a:avLst/>
          </a:prstGeom>
        </p:spPr>
      </p:pic>
      <p:pic>
        <p:nvPicPr>
          <p:cNvPr id="11" name="Picture 10" descr="پانص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6801" y="4242047"/>
            <a:ext cx="2666999" cy="1320553"/>
          </a:xfrm>
          <a:prstGeom prst="rect">
            <a:avLst/>
          </a:prstGeom>
        </p:spPr>
      </p:pic>
      <p:pic>
        <p:nvPicPr>
          <p:cNvPr id="12" name="Picture 11" descr="ا دلاری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10201" y="4242047"/>
            <a:ext cx="2971800" cy="1275936"/>
          </a:xfrm>
          <a:prstGeom prst="rect">
            <a:avLst/>
          </a:prstGeom>
        </p:spPr>
      </p:pic>
      <p:sp>
        <p:nvSpPr>
          <p:cNvPr id="14" name="Not Equal 13"/>
          <p:cNvSpPr/>
          <p:nvPr/>
        </p:nvSpPr>
        <p:spPr>
          <a:xfrm>
            <a:off x="3810000" y="4470647"/>
            <a:ext cx="1524000" cy="838200"/>
          </a:xfrm>
          <a:prstGeom prst="mathNot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66801" y="1497020"/>
            <a:ext cx="2057878" cy="2057878"/>
          </a:xfrm>
          <a:custGeom>
            <a:avLst/>
            <a:gdLst>
              <a:gd name="connsiteX0" fmla="*/ 0 w 2057878"/>
              <a:gd name="connsiteY0" fmla="*/ 1028939 h 2057878"/>
              <a:gd name="connsiteX1" fmla="*/ 301370 w 2057878"/>
              <a:gd name="connsiteY1" fmla="*/ 301369 h 2057878"/>
              <a:gd name="connsiteX2" fmla="*/ 1028940 w 2057878"/>
              <a:gd name="connsiteY2" fmla="*/ 1 h 2057878"/>
              <a:gd name="connsiteX3" fmla="*/ 1756510 w 2057878"/>
              <a:gd name="connsiteY3" fmla="*/ 301371 h 2057878"/>
              <a:gd name="connsiteX4" fmla="*/ 2057878 w 2057878"/>
              <a:gd name="connsiteY4" fmla="*/ 1028941 h 2057878"/>
              <a:gd name="connsiteX5" fmla="*/ 1756509 w 2057878"/>
              <a:gd name="connsiteY5" fmla="*/ 1756511 h 2057878"/>
              <a:gd name="connsiteX6" fmla="*/ 1028939 w 2057878"/>
              <a:gd name="connsiteY6" fmla="*/ 2057880 h 2057878"/>
              <a:gd name="connsiteX7" fmla="*/ 301369 w 2057878"/>
              <a:gd name="connsiteY7" fmla="*/ 1756510 h 2057878"/>
              <a:gd name="connsiteX8" fmla="*/ 0 w 2057878"/>
              <a:gd name="connsiteY8" fmla="*/ 1028940 h 2057878"/>
              <a:gd name="connsiteX9" fmla="*/ 0 w 2057878"/>
              <a:gd name="connsiteY9" fmla="*/ 1028939 h 205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878" h="2057878">
                <a:moveTo>
                  <a:pt x="0" y="1028939"/>
                </a:moveTo>
                <a:cubicBezTo>
                  <a:pt x="0" y="756047"/>
                  <a:pt x="108406" y="494333"/>
                  <a:pt x="301370" y="301369"/>
                </a:cubicBezTo>
                <a:cubicBezTo>
                  <a:pt x="494334" y="108406"/>
                  <a:pt x="756049" y="0"/>
                  <a:pt x="1028940" y="1"/>
                </a:cubicBezTo>
                <a:cubicBezTo>
                  <a:pt x="1301832" y="1"/>
                  <a:pt x="1563546" y="108407"/>
                  <a:pt x="1756510" y="301371"/>
                </a:cubicBezTo>
                <a:cubicBezTo>
                  <a:pt x="1949473" y="494335"/>
                  <a:pt x="2057879" y="756050"/>
                  <a:pt x="2057878" y="1028941"/>
                </a:cubicBezTo>
                <a:cubicBezTo>
                  <a:pt x="2057878" y="1301833"/>
                  <a:pt x="1949472" y="1563547"/>
                  <a:pt x="1756509" y="1756511"/>
                </a:cubicBezTo>
                <a:cubicBezTo>
                  <a:pt x="1563545" y="1949475"/>
                  <a:pt x="1301831" y="2057880"/>
                  <a:pt x="1028939" y="2057880"/>
                </a:cubicBezTo>
                <a:cubicBezTo>
                  <a:pt x="756047" y="2057880"/>
                  <a:pt x="494333" y="1949474"/>
                  <a:pt x="301369" y="1756510"/>
                </a:cubicBezTo>
                <a:cubicBezTo>
                  <a:pt x="108406" y="1563546"/>
                  <a:pt x="0" y="1301831"/>
                  <a:pt x="0" y="1028940"/>
                </a:cubicBezTo>
                <a:lnTo>
                  <a:pt x="0" y="1028939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279" tIns="343279" rIns="343279" bIns="343279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300" kern="1200" dirty="0" smtClean="0"/>
              <a:t>قیمت بانک مرکزی</a:t>
            </a:r>
            <a:endParaRPr lang="fa-IR" sz="3300" kern="1200" dirty="0"/>
          </a:p>
        </p:txBody>
      </p:sp>
      <p:sp>
        <p:nvSpPr>
          <p:cNvPr id="18" name="Freeform 17"/>
          <p:cNvSpPr/>
          <p:nvPr/>
        </p:nvSpPr>
        <p:spPr>
          <a:xfrm rot="18570381">
            <a:off x="4205720" y="1929174"/>
            <a:ext cx="1193569" cy="1193569"/>
          </a:xfrm>
          <a:custGeom>
            <a:avLst/>
            <a:gdLst>
              <a:gd name="connsiteX0" fmla="*/ 0 w 1193569"/>
              <a:gd name="connsiteY0" fmla="*/ 0 h 1193569"/>
              <a:gd name="connsiteX1" fmla="*/ 1193569 w 1193569"/>
              <a:gd name="connsiteY1" fmla="*/ 0 h 1193569"/>
              <a:gd name="connsiteX2" fmla="*/ 795717 w 1193569"/>
              <a:gd name="connsiteY2" fmla="*/ 397852 h 1193569"/>
              <a:gd name="connsiteX3" fmla="*/ 397852 w 1193569"/>
              <a:gd name="connsiteY3" fmla="*/ 397852 h 1193569"/>
              <a:gd name="connsiteX4" fmla="*/ 397852 w 1193569"/>
              <a:gd name="connsiteY4" fmla="*/ 795717 h 1193569"/>
              <a:gd name="connsiteX5" fmla="*/ 0 w 1193569"/>
              <a:gd name="connsiteY5" fmla="*/ 1193569 h 1193569"/>
              <a:gd name="connsiteX6" fmla="*/ 0 w 1193569"/>
              <a:gd name="connsiteY6" fmla="*/ 0 h 119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569" h="1193569">
                <a:moveTo>
                  <a:pt x="0" y="0"/>
                </a:moveTo>
                <a:lnTo>
                  <a:pt x="1193569" y="0"/>
                </a:lnTo>
                <a:lnTo>
                  <a:pt x="795717" y="397852"/>
                </a:lnTo>
                <a:lnTo>
                  <a:pt x="397852" y="397852"/>
                </a:lnTo>
                <a:lnTo>
                  <a:pt x="397852" y="795717"/>
                </a:lnTo>
                <a:lnTo>
                  <a:pt x="0" y="1193569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z="-25400" prstMaterial="plastic">
            <a:bevelT w="25400" h="25400"/>
            <a:bevelB w="25400" h="254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0" rIns="0" bIns="-1" numCol="1" spcCol="1270" anchor="ctr" anchorCtr="0">
            <a:noAutofit/>
          </a:bodyPr>
          <a:lstStyle/>
          <a:p>
            <a:pPr lvl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2700" kern="1200"/>
          </a:p>
        </p:txBody>
      </p:sp>
      <p:sp>
        <p:nvSpPr>
          <p:cNvPr id="19" name="Freeform 18"/>
          <p:cNvSpPr/>
          <p:nvPr/>
        </p:nvSpPr>
        <p:spPr>
          <a:xfrm>
            <a:off x="6019331" y="1497020"/>
            <a:ext cx="2057878" cy="2057878"/>
          </a:xfrm>
          <a:custGeom>
            <a:avLst/>
            <a:gdLst>
              <a:gd name="connsiteX0" fmla="*/ 0 w 2057878"/>
              <a:gd name="connsiteY0" fmla="*/ 1028939 h 2057878"/>
              <a:gd name="connsiteX1" fmla="*/ 301370 w 2057878"/>
              <a:gd name="connsiteY1" fmla="*/ 301369 h 2057878"/>
              <a:gd name="connsiteX2" fmla="*/ 1028940 w 2057878"/>
              <a:gd name="connsiteY2" fmla="*/ 1 h 2057878"/>
              <a:gd name="connsiteX3" fmla="*/ 1756510 w 2057878"/>
              <a:gd name="connsiteY3" fmla="*/ 301371 h 2057878"/>
              <a:gd name="connsiteX4" fmla="*/ 2057878 w 2057878"/>
              <a:gd name="connsiteY4" fmla="*/ 1028941 h 2057878"/>
              <a:gd name="connsiteX5" fmla="*/ 1756509 w 2057878"/>
              <a:gd name="connsiteY5" fmla="*/ 1756511 h 2057878"/>
              <a:gd name="connsiteX6" fmla="*/ 1028939 w 2057878"/>
              <a:gd name="connsiteY6" fmla="*/ 2057880 h 2057878"/>
              <a:gd name="connsiteX7" fmla="*/ 301369 w 2057878"/>
              <a:gd name="connsiteY7" fmla="*/ 1756510 h 2057878"/>
              <a:gd name="connsiteX8" fmla="*/ 0 w 2057878"/>
              <a:gd name="connsiteY8" fmla="*/ 1028940 h 2057878"/>
              <a:gd name="connsiteX9" fmla="*/ 0 w 2057878"/>
              <a:gd name="connsiteY9" fmla="*/ 1028939 h 205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878" h="2057878">
                <a:moveTo>
                  <a:pt x="0" y="1028939"/>
                </a:moveTo>
                <a:cubicBezTo>
                  <a:pt x="0" y="756047"/>
                  <a:pt x="108406" y="494333"/>
                  <a:pt x="301370" y="301369"/>
                </a:cubicBezTo>
                <a:cubicBezTo>
                  <a:pt x="494334" y="108406"/>
                  <a:pt x="756049" y="0"/>
                  <a:pt x="1028940" y="1"/>
                </a:cubicBezTo>
                <a:cubicBezTo>
                  <a:pt x="1301832" y="1"/>
                  <a:pt x="1563546" y="108407"/>
                  <a:pt x="1756510" y="301371"/>
                </a:cubicBezTo>
                <a:cubicBezTo>
                  <a:pt x="1949473" y="494335"/>
                  <a:pt x="2057879" y="756050"/>
                  <a:pt x="2057878" y="1028941"/>
                </a:cubicBezTo>
                <a:cubicBezTo>
                  <a:pt x="2057878" y="1301833"/>
                  <a:pt x="1949472" y="1563547"/>
                  <a:pt x="1756509" y="1756511"/>
                </a:cubicBezTo>
                <a:cubicBezTo>
                  <a:pt x="1563545" y="1949475"/>
                  <a:pt x="1301831" y="2057880"/>
                  <a:pt x="1028939" y="2057880"/>
                </a:cubicBezTo>
                <a:cubicBezTo>
                  <a:pt x="756047" y="2057880"/>
                  <a:pt x="494333" y="1949474"/>
                  <a:pt x="301369" y="1756510"/>
                </a:cubicBezTo>
                <a:cubicBezTo>
                  <a:pt x="108406" y="1563546"/>
                  <a:pt x="0" y="1301831"/>
                  <a:pt x="0" y="1028940"/>
                </a:cubicBezTo>
                <a:lnTo>
                  <a:pt x="0" y="1028939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279" tIns="343279" rIns="343279" bIns="343279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300" kern="1200" dirty="0" smtClean="0"/>
              <a:t>قیمت واقعی</a:t>
            </a:r>
            <a:endParaRPr lang="fa-IR" sz="3300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3480047"/>
            <a:ext cx="2743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Overvalue</a:t>
            </a:r>
          </a:p>
          <a:p>
            <a:pPr algn="ctr"/>
            <a:endParaRPr lang="fa-I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1000" y="304800"/>
            <a:ext cx="8305800" cy="2362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02920" y="5425440"/>
            <a:ext cx="8183880" cy="1051560"/>
          </a:xfrm>
        </p:spPr>
        <p:txBody>
          <a:bodyPr anchor="ctr" anchorCtr="0">
            <a:noAutofit/>
          </a:bodyPr>
          <a:lstStyle>
            <a:extLst/>
          </a:lstStyle>
          <a:p>
            <a:pPr algn="ctr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نرخ تورم داخلی محرک کاهش صادرات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04782" y="1140493"/>
            <a:ext cx="8180154" cy="1373564"/>
            <a:chOff x="504782" y="1140493"/>
            <a:chExt cx="8180154" cy="1373564"/>
          </a:xfrm>
        </p:grpSpPr>
        <p:sp>
          <p:nvSpPr>
            <p:cNvPr id="10" name="Freeform 9"/>
            <p:cNvSpPr/>
            <p:nvPr/>
          </p:nvSpPr>
          <p:spPr>
            <a:xfrm>
              <a:off x="504782" y="1140493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قیمت فروش در سال  هشتاد </a:t>
              </a:r>
              <a:endParaRPr lang="fa-IR" sz="2000" kern="1200" dirty="0">
                <a:cs typeface="B Mitra" pitchFamily="2" charset="-7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4782" y="1925402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100</a:t>
              </a:r>
              <a:endParaRPr lang="en-US" sz="2000" kern="1200" dirty="0">
                <a:cs typeface="B Mitra" pitchFamily="2" charset="-78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26101" y="1140493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مجموع هزینه‌ها در سال هشتاد</a:t>
              </a:r>
              <a:endParaRPr lang="fa-IR" sz="2000" kern="1200" dirty="0">
                <a:cs typeface="B Mitra" pitchFamily="2" charset="-7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26101" y="1925402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40</a:t>
              </a:r>
              <a:endParaRPr lang="en-US" sz="2000" kern="1200" dirty="0">
                <a:cs typeface="B Mitra" pitchFamily="2" charset="-7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47420" y="1140493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درصد رشد سالانۀ فروش </a:t>
              </a:r>
              <a:endParaRPr lang="fa-IR" sz="2000" kern="1200" dirty="0">
                <a:cs typeface="B Mitra" pitchFamily="2" charset="-78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47420" y="1925402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2.5%</a:t>
              </a:r>
              <a:endParaRPr lang="en-US" sz="2000" kern="1200" dirty="0">
                <a:cs typeface="B Mitra" pitchFamily="2" charset="-78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68739" y="1140493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درصد رشد سالانۀ هزینه‌ها </a:t>
              </a:r>
              <a:endParaRPr lang="fa-IR" sz="2000" kern="1200" dirty="0">
                <a:cs typeface="B Mitra" pitchFamily="2" charset="-78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868739" y="1925402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نرخ تورم تولیدکننده</a:t>
              </a:r>
              <a:endParaRPr lang="fa-IR" sz="2000" kern="1200" dirty="0">
                <a:cs typeface="B Mitra" pitchFamily="2" charset="-78"/>
              </a:endParaRPr>
            </a:p>
          </p:txBody>
        </p:sp>
      </p:grpSp>
      <p:graphicFrame>
        <p:nvGraphicFramePr>
          <p:cNvPr id="6" name="Chart 5"/>
          <p:cNvGraphicFramePr/>
          <p:nvPr/>
        </p:nvGraphicFramePr>
        <p:xfrm>
          <a:off x="1905000" y="2743200"/>
          <a:ext cx="4876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352800" y="457200"/>
            <a:ext cx="2438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مفروضات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>
            <a:extLst/>
          </a:lstStyle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ارز ارزان و واردات بی‌رویۀ کالا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2920" y="1600200"/>
            <a:ext cx="2000015" cy="4187951"/>
          </a:xfrm>
          <a:custGeom>
            <a:avLst/>
            <a:gdLst>
              <a:gd name="connsiteX0" fmla="*/ 0 w 2000015"/>
              <a:gd name="connsiteY0" fmla="*/ 200002 h 4187951"/>
              <a:gd name="connsiteX1" fmla="*/ 58579 w 2000015"/>
              <a:gd name="connsiteY1" fmla="*/ 58579 h 4187951"/>
              <a:gd name="connsiteX2" fmla="*/ 200002 w 2000015"/>
              <a:gd name="connsiteY2" fmla="*/ 0 h 4187951"/>
              <a:gd name="connsiteX3" fmla="*/ 1800013 w 2000015"/>
              <a:gd name="connsiteY3" fmla="*/ 0 h 4187951"/>
              <a:gd name="connsiteX4" fmla="*/ 1941436 w 2000015"/>
              <a:gd name="connsiteY4" fmla="*/ 58579 h 4187951"/>
              <a:gd name="connsiteX5" fmla="*/ 2000015 w 2000015"/>
              <a:gd name="connsiteY5" fmla="*/ 200002 h 4187951"/>
              <a:gd name="connsiteX6" fmla="*/ 2000015 w 2000015"/>
              <a:gd name="connsiteY6" fmla="*/ 3987949 h 4187951"/>
              <a:gd name="connsiteX7" fmla="*/ 1941436 w 2000015"/>
              <a:gd name="connsiteY7" fmla="*/ 4129372 h 4187951"/>
              <a:gd name="connsiteX8" fmla="*/ 1800013 w 2000015"/>
              <a:gd name="connsiteY8" fmla="*/ 4187951 h 4187951"/>
              <a:gd name="connsiteX9" fmla="*/ 200002 w 2000015"/>
              <a:gd name="connsiteY9" fmla="*/ 4187951 h 4187951"/>
              <a:gd name="connsiteX10" fmla="*/ 58579 w 2000015"/>
              <a:gd name="connsiteY10" fmla="*/ 4129372 h 4187951"/>
              <a:gd name="connsiteX11" fmla="*/ 0 w 2000015"/>
              <a:gd name="connsiteY11" fmla="*/ 3987949 h 4187951"/>
              <a:gd name="connsiteX12" fmla="*/ 0 w 2000015"/>
              <a:gd name="connsiteY12" fmla="*/ 200002 h 41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015" h="4187951">
                <a:moveTo>
                  <a:pt x="0" y="200002"/>
                </a:moveTo>
                <a:cubicBezTo>
                  <a:pt x="0" y="146958"/>
                  <a:pt x="21072" y="96087"/>
                  <a:pt x="58579" y="58579"/>
                </a:cubicBezTo>
                <a:cubicBezTo>
                  <a:pt x="96087" y="21071"/>
                  <a:pt x="146958" y="0"/>
                  <a:pt x="200002" y="0"/>
                </a:cubicBezTo>
                <a:lnTo>
                  <a:pt x="1800013" y="0"/>
                </a:lnTo>
                <a:cubicBezTo>
                  <a:pt x="1853057" y="0"/>
                  <a:pt x="1903928" y="21072"/>
                  <a:pt x="1941436" y="58579"/>
                </a:cubicBezTo>
                <a:cubicBezTo>
                  <a:pt x="1978944" y="96087"/>
                  <a:pt x="2000015" y="146958"/>
                  <a:pt x="2000015" y="200002"/>
                </a:cubicBezTo>
                <a:lnTo>
                  <a:pt x="2000015" y="3987949"/>
                </a:lnTo>
                <a:cubicBezTo>
                  <a:pt x="2000015" y="4040993"/>
                  <a:pt x="1978943" y="4091864"/>
                  <a:pt x="1941436" y="4129372"/>
                </a:cubicBezTo>
                <a:cubicBezTo>
                  <a:pt x="1903928" y="4166880"/>
                  <a:pt x="1853057" y="4187951"/>
                  <a:pt x="1800013" y="4187951"/>
                </a:cubicBezTo>
                <a:lnTo>
                  <a:pt x="200002" y="4187951"/>
                </a:lnTo>
                <a:cubicBezTo>
                  <a:pt x="146958" y="4187951"/>
                  <a:pt x="96087" y="4166879"/>
                  <a:pt x="58579" y="4129372"/>
                </a:cubicBezTo>
                <a:cubicBezTo>
                  <a:pt x="21071" y="4091864"/>
                  <a:pt x="0" y="4040993"/>
                  <a:pt x="0" y="3987949"/>
                </a:cubicBezTo>
                <a:lnTo>
                  <a:pt x="0" y="200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60092" rIns="184912" bIns="1022503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/>
              <a:t>حمام</a:t>
            </a:r>
            <a:endParaRPr lang="fa-IR" sz="2600" kern="1200" dirty="0"/>
          </a:p>
        </p:txBody>
      </p:sp>
      <p:sp>
        <p:nvSpPr>
          <p:cNvPr id="8" name="Oval 7"/>
          <p:cNvSpPr/>
          <p:nvPr/>
        </p:nvSpPr>
        <p:spPr>
          <a:xfrm>
            <a:off x="807541" y="1851477"/>
            <a:ext cx="1394588" cy="1394588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629380" y="1600200"/>
            <a:ext cx="2000015" cy="4187951"/>
          </a:xfrm>
          <a:custGeom>
            <a:avLst/>
            <a:gdLst>
              <a:gd name="connsiteX0" fmla="*/ 0 w 2000015"/>
              <a:gd name="connsiteY0" fmla="*/ 200002 h 4187951"/>
              <a:gd name="connsiteX1" fmla="*/ 58579 w 2000015"/>
              <a:gd name="connsiteY1" fmla="*/ 58579 h 4187951"/>
              <a:gd name="connsiteX2" fmla="*/ 200002 w 2000015"/>
              <a:gd name="connsiteY2" fmla="*/ 0 h 4187951"/>
              <a:gd name="connsiteX3" fmla="*/ 1800013 w 2000015"/>
              <a:gd name="connsiteY3" fmla="*/ 0 h 4187951"/>
              <a:gd name="connsiteX4" fmla="*/ 1941436 w 2000015"/>
              <a:gd name="connsiteY4" fmla="*/ 58579 h 4187951"/>
              <a:gd name="connsiteX5" fmla="*/ 2000015 w 2000015"/>
              <a:gd name="connsiteY5" fmla="*/ 200002 h 4187951"/>
              <a:gd name="connsiteX6" fmla="*/ 2000015 w 2000015"/>
              <a:gd name="connsiteY6" fmla="*/ 3987949 h 4187951"/>
              <a:gd name="connsiteX7" fmla="*/ 1941436 w 2000015"/>
              <a:gd name="connsiteY7" fmla="*/ 4129372 h 4187951"/>
              <a:gd name="connsiteX8" fmla="*/ 1800013 w 2000015"/>
              <a:gd name="connsiteY8" fmla="*/ 4187951 h 4187951"/>
              <a:gd name="connsiteX9" fmla="*/ 200002 w 2000015"/>
              <a:gd name="connsiteY9" fmla="*/ 4187951 h 4187951"/>
              <a:gd name="connsiteX10" fmla="*/ 58579 w 2000015"/>
              <a:gd name="connsiteY10" fmla="*/ 4129372 h 4187951"/>
              <a:gd name="connsiteX11" fmla="*/ 0 w 2000015"/>
              <a:gd name="connsiteY11" fmla="*/ 3987949 h 4187951"/>
              <a:gd name="connsiteX12" fmla="*/ 0 w 2000015"/>
              <a:gd name="connsiteY12" fmla="*/ 200002 h 41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015" h="4187951">
                <a:moveTo>
                  <a:pt x="0" y="200002"/>
                </a:moveTo>
                <a:cubicBezTo>
                  <a:pt x="0" y="146958"/>
                  <a:pt x="21072" y="96087"/>
                  <a:pt x="58579" y="58579"/>
                </a:cubicBezTo>
                <a:cubicBezTo>
                  <a:pt x="96087" y="21071"/>
                  <a:pt x="146958" y="0"/>
                  <a:pt x="200002" y="0"/>
                </a:cubicBezTo>
                <a:lnTo>
                  <a:pt x="1800013" y="0"/>
                </a:lnTo>
                <a:cubicBezTo>
                  <a:pt x="1853057" y="0"/>
                  <a:pt x="1903928" y="21072"/>
                  <a:pt x="1941436" y="58579"/>
                </a:cubicBezTo>
                <a:cubicBezTo>
                  <a:pt x="1978944" y="96087"/>
                  <a:pt x="2000015" y="146958"/>
                  <a:pt x="2000015" y="200002"/>
                </a:cubicBezTo>
                <a:lnTo>
                  <a:pt x="2000015" y="3987949"/>
                </a:lnTo>
                <a:cubicBezTo>
                  <a:pt x="2000015" y="4040993"/>
                  <a:pt x="1978943" y="4091864"/>
                  <a:pt x="1941436" y="4129372"/>
                </a:cubicBezTo>
                <a:cubicBezTo>
                  <a:pt x="1903928" y="4166880"/>
                  <a:pt x="1853057" y="4187951"/>
                  <a:pt x="1800013" y="4187951"/>
                </a:cubicBezTo>
                <a:lnTo>
                  <a:pt x="200002" y="4187951"/>
                </a:lnTo>
                <a:cubicBezTo>
                  <a:pt x="146958" y="4187951"/>
                  <a:pt x="96087" y="4166879"/>
                  <a:pt x="58579" y="4129372"/>
                </a:cubicBezTo>
                <a:cubicBezTo>
                  <a:pt x="21071" y="4091864"/>
                  <a:pt x="0" y="4040993"/>
                  <a:pt x="0" y="3987949"/>
                </a:cubicBezTo>
                <a:lnTo>
                  <a:pt x="0" y="200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111455"/>
              <a:satOff val="-19575"/>
              <a:lumOff val="26779"/>
              <a:alphaOff val="0"/>
            </a:schemeClr>
          </a:fillRef>
          <a:effectRef idx="3">
            <a:schemeClr val="accent2">
              <a:shade val="50000"/>
              <a:hueOff val="111455"/>
              <a:satOff val="-19575"/>
              <a:lumOff val="2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60092" rIns="184912" bIns="1022503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smtClean="0"/>
              <a:t>دیوار پیش‌ساخته</a:t>
            </a:r>
            <a:endParaRPr lang="en-US" sz="2600" kern="1200" dirty="0"/>
          </a:p>
        </p:txBody>
      </p:sp>
      <p:sp>
        <p:nvSpPr>
          <p:cNvPr id="10" name="Oval 9"/>
          <p:cNvSpPr/>
          <p:nvPr/>
        </p:nvSpPr>
        <p:spPr>
          <a:xfrm>
            <a:off x="4876796" y="1851477"/>
            <a:ext cx="1394588" cy="139458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838"/>
              <a:satOff val="178"/>
              <a:lumOff val="-8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6686784" y="1600200"/>
            <a:ext cx="2000015" cy="4187951"/>
          </a:xfrm>
          <a:custGeom>
            <a:avLst/>
            <a:gdLst>
              <a:gd name="connsiteX0" fmla="*/ 0 w 2000015"/>
              <a:gd name="connsiteY0" fmla="*/ 200002 h 4187951"/>
              <a:gd name="connsiteX1" fmla="*/ 58579 w 2000015"/>
              <a:gd name="connsiteY1" fmla="*/ 58579 h 4187951"/>
              <a:gd name="connsiteX2" fmla="*/ 200002 w 2000015"/>
              <a:gd name="connsiteY2" fmla="*/ 0 h 4187951"/>
              <a:gd name="connsiteX3" fmla="*/ 1800013 w 2000015"/>
              <a:gd name="connsiteY3" fmla="*/ 0 h 4187951"/>
              <a:gd name="connsiteX4" fmla="*/ 1941436 w 2000015"/>
              <a:gd name="connsiteY4" fmla="*/ 58579 h 4187951"/>
              <a:gd name="connsiteX5" fmla="*/ 2000015 w 2000015"/>
              <a:gd name="connsiteY5" fmla="*/ 200002 h 4187951"/>
              <a:gd name="connsiteX6" fmla="*/ 2000015 w 2000015"/>
              <a:gd name="connsiteY6" fmla="*/ 3987949 h 4187951"/>
              <a:gd name="connsiteX7" fmla="*/ 1941436 w 2000015"/>
              <a:gd name="connsiteY7" fmla="*/ 4129372 h 4187951"/>
              <a:gd name="connsiteX8" fmla="*/ 1800013 w 2000015"/>
              <a:gd name="connsiteY8" fmla="*/ 4187951 h 4187951"/>
              <a:gd name="connsiteX9" fmla="*/ 200002 w 2000015"/>
              <a:gd name="connsiteY9" fmla="*/ 4187951 h 4187951"/>
              <a:gd name="connsiteX10" fmla="*/ 58579 w 2000015"/>
              <a:gd name="connsiteY10" fmla="*/ 4129372 h 4187951"/>
              <a:gd name="connsiteX11" fmla="*/ 0 w 2000015"/>
              <a:gd name="connsiteY11" fmla="*/ 3987949 h 4187951"/>
              <a:gd name="connsiteX12" fmla="*/ 0 w 2000015"/>
              <a:gd name="connsiteY12" fmla="*/ 200002 h 41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015" h="4187951">
                <a:moveTo>
                  <a:pt x="0" y="200002"/>
                </a:moveTo>
                <a:cubicBezTo>
                  <a:pt x="0" y="146958"/>
                  <a:pt x="21072" y="96087"/>
                  <a:pt x="58579" y="58579"/>
                </a:cubicBezTo>
                <a:cubicBezTo>
                  <a:pt x="96087" y="21071"/>
                  <a:pt x="146958" y="0"/>
                  <a:pt x="200002" y="0"/>
                </a:cubicBezTo>
                <a:lnTo>
                  <a:pt x="1800013" y="0"/>
                </a:lnTo>
                <a:cubicBezTo>
                  <a:pt x="1853057" y="0"/>
                  <a:pt x="1903928" y="21072"/>
                  <a:pt x="1941436" y="58579"/>
                </a:cubicBezTo>
                <a:cubicBezTo>
                  <a:pt x="1978944" y="96087"/>
                  <a:pt x="2000015" y="146958"/>
                  <a:pt x="2000015" y="200002"/>
                </a:cubicBezTo>
                <a:lnTo>
                  <a:pt x="2000015" y="3987949"/>
                </a:lnTo>
                <a:cubicBezTo>
                  <a:pt x="2000015" y="4040993"/>
                  <a:pt x="1978943" y="4091864"/>
                  <a:pt x="1941436" y="4129372"/>
                </a:cubicBezTo>
                <a:cubicBezTo>
                  <a:pt x="1903928" y="4166880"/>
                  <a:pt x="1853057" y="4187951"/>
                  <a:pt x="1800013" y="4187951"/>
                </a:cubicBezTo>
                <a:lnTo>
                  <a:pt x="200002" y="4187951"/>
                </a:lnTo>
                <a:cubicBezTo>
                  <a:pt x="146958" y="4187951"/>
                  <a:pt x="96087" y="4166879"/>
                  <a:pt x="58579" y="4129372"/>
                </a:cubicBezTo>
                <a:cubicBezTo>
                  <a:pt x="21071" y="4091864"/>
                  <a:pt x="0" y="4040993"/>
                  <a:pt x="0" y="3987949"/>
                </a:cubicBezTo>
                <a:lnTo>
                  <a:pt x="0" y="200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222911"/>
              <a:satOff val="-39151"/>
              <a:lumOff val="53559"/>
              <a:alphaOff val="0"/>
            </a:schemeClr>
          </a:fillRef>
          <a:effectRef idx="3">
            <a:schemeClr val="accent2">
              <a:shade val="50000"/>
              <a:hueOff val="222911"/>
              <a:satOff val="-39151"/>
              <a:lumOff val="535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60092" rIns="184912" bIns="1022503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/>
              <a:t>سینک</a:t>
            </a:r>
            <a:endParaRPr lang="fa-IR" sz="2600" kern="1200" dirty="0"/>
          </a:p>
        </p:txBody>
      </p:sp>
      <p:sp>
        <p:nvSpPr>
          <p:cNvPr id="12" name="Oval 11"/>
          <p:cNvSpPr/>
          <p:nvPr/>
        </p:nvSpPr>
        <p:spPr>
          <a:xfrm>
            <a:off x="6987408" y="1851477"/>
            <a:ext cx="1394588" cy="1394588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1676"/>
              <a:satOff val="357"/>
              <a:lumOff val="-17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571984" y="1600200"/>
            <a:ext cx="2000015" cy="4187951"/>
          </a:xfrm>
          <a:custGeom>
            <a:avLst/>
            <a:gdLst>
              <a:gd name="connsiteX0" fmla="*/ 0 w 2000015"/>
              <a:gd name="connsiteY0" fmla="*/ 200002 h 4187951"/>
              <a:gd name="connsiteX1" fmla="*/ 58579 w 2000015"/>
              <a:gd name="connsiteY1" fmla="*/ 58579 h 4187951"/>
              <a:gd name="connsiteX2" fmla="*/ 200002 w 2000015"/>
              <a:gd name="connsiteY2" fmla="*/ 0 h 4187951"/>
              <a:gd name="connsiteX3" fmla="*/ 1800013 w 2000015"/>
              <a:gd name="connsiteY3" fmla="*/ 0 h 4187951"/>
              <a:gd name="connsiteX4" fmla="*/ 1941436 w 2000015"/>
              <a:gd name="connsiteY4" fmla="*/ 58579 h 4187951"/>
              <a:gd name="connsiteX5" fmla="*/ 2000015 w 2000015"/>
              <a:gd name="connsiteY5" fmla="*/ 200002 h 4187951"/>
              <a:gd name="connsiteX6" fmla="*/ 2000015 w 2000015"/>
              <a:gd name="connsiteY6" fmla="*/ 3987949 h 4187951"/>
              <a:gd name="connsiteX7" fmla="*/ 1941436 w 2000015"/>
              <a:gd name="connsiteY7" fmla="*/ 4129372 h 4187951"/>
              <a:gd name="connsiteX8" fmla="*/ 1800013 w 2000015"/>
              <a:gd name="connsiteY8" fmla="*/ 4187951 h 4187951"/>
              <a:gd name="connsiteX9" fmla="*/ 200002 w 2000015"/>
              <a:gd name="connsiteY9" fmla="*/ 4187951 h 4187951"/>
              <a:gd name="connsiteX10" fmla="*/ 58579 w 2000015"/>
              <a:gd name="connsiteY10" fmla="*/ 4129372 h 4187951"/>
              <a:gd name="connsiteX11" fmla="*/ 0 w 2000015"/>
              <a:gd name="connsiteY11" fmla="*/ 3987949 h 4187951"/>
              <a:gd name="connsiteX12" fmla="*/ 0 w 2000015"/>
              <a:gd name="connsiteY12" fmla="*/ 200002 h 41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015" h="4187951">
                <a:moveTo>
                  <a:pt x="0" y="200002"/>
                </a:moveTo>
                <a:cubicBezTo>
                  <a:pt x="0" y="146958"/>
                  <a:pt x="21072" y="96087"/>
                  <a:pt x="58579" y="58579"/>
                </a:cubicBezTo>
                <a:cubicBezTo>
                  <a:pt x="96087" y="21071"/>
                  <a:pt x="146958" y="0"/>
                  <a:pt x="200002" y="0"/>
                </a:cubicBezTo>
                <a:lnTo>
                  <a:pt x="1800013" y="0"/>
                </a:lnTo>
                <a:cubicBezTo>
                  <a:pt x="1853057" y="0"/>
                  <a:pt x="1903928" y="21072"/>
                  <a:pt x="1941436" y="58579"/>
                </a:cubicBezTo>
                <a:cubicBezTo>
                  <a:pt x="1978944" y="96087"/>
                  <a:pt x="2000015" y="146958"/>
                  <a:pt x="2000015" y="200002"/>
                </a:cubicBezTo>
                <a:lnTo>
                  <a:pt x="2000015" y="3987949"/>
                </a:lnTo>
                <a:cubicBezTo>
                  <a:pt x="2000015" y="4040993"/>
                  <a:pt x="1978943" y="4091864"/>
                  <a:pt x="1941436" y="4129372"/>
                </a:cubicBezTo>
                <a:cubicBezTo>
                  <a:pt x="1903928" y="4166880"/>
                  <a:pt x="1853057" y="4187951"/>
                  <a:pt x="1800013" y="4187951"/>
                </a:cubicBezTo>
                <a:lnTo>
                  <a:pt x="200002" y="4187951"/>
                </a:lnTo>
                <a:cubicBezTo>
                  <a:pt x="146958" y="4187951"/>
                  <a:pt x="96087" y="4166879"/>
                  <a:pt x="58579" y="4129372"/>
                </a:cubicBezTo>
                <a:cubicBezTo>
                  <a:pt x="21071" y="4091864"/>
                  <a:pt x="0" y="4040993"/>
                  <a:pt x="0" y="3987949"/>
                </a:cubicBezTo>
                <a:lnTo>
                  <a:pt x="0" y="200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111455"/>
              <a:satOff val="-19575"/>
              <a:lumOff val="26779"/>
              <a:alphaOff val="0"/>
            </a:schemeClr>
          </a:fillRef>
          <a:effectRef idx="3">
            <a:schemeClr val="accent2">
              <a:shade val="50000"/>
              <a:hueOff val="111455"/>
              <a:satOff val="-19575"/>
              <a:lumOff val="2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60092" rIns="184912" bIns="1022503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/>
              <a:t>تیرآهن</a:t>
            </a:r>
            <a:endParaRPr lang="fa-IR" sz="2600" kern="1200" dirty="0"/>
          </a:p>
        </p:txBody>
      </p:sp>
      <p:sp>
        <p:nvSpPr>
          <p:cNvPr id="14" name="Oval 13"/>
          <p:cNvSpPr/>
          <p:nvPr/>
        </p:nvSpPr>
        <p:spPr>
          <a:xfrm>
            <a:off x="2796406" y="1851477"/>
            <a:ext cx="1394588" cy="1394588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2514"/>
              <a:satOff val="535"/>
              <a:lumOff val="-25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Left-Right Arrow 14"/>
          <p:cNvSpPr/>
          <p:nvPr/>
        </p:nvSpPr>
        <p:spPr>
          <a:xfrm>
            <a:off x="830275" y="4950561"/>
            <a:ext cx="7529169" cy="628192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>
            <a:extLst/>
          </a:lstStyle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ارز ارزان و واردات بی‌رویۀ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کالا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2920" y="1453303"/>
            <a:ext cx="8183880" cy="973371"/>
          </a:xfrm>
          <a:custGeom>
            <a:avLst/>
            <a:gdLst>
              <a:gd name="connsiteX0" fmla="*/ 0 w 8183880"/>
              <a:gd name="connsiteY0" fmla="*/ 97337 h 973371"/>
              <a:gd name="connsiteX1" fmla="*/ 28509 w 8183880"/>
              <a:gd name="connsiteY1" fmla="*/ 28509 h 973371"/>
              <a:gd name="connsiteX2" fmla="*/ 97337 w 8183880"/>
              <a:gd name="connsiteY2" fmla="*/ 0 h 973371"/>
              <a:gd name="connsiteX3" fmla="*/ 8086543 w 8183880"/>
              <a:gd name="connsiteY3" fmla="*/ 0 h 973371"/>
              <a:gd name="connsiteX4" fmla="*/ 8155371 w 8183880"/>
              <a:gd name="connsiteY4" fmla="*/ 28509 h 973371"/>
              <a:gd name="connsiteX5" fmla="*/ 8183880 w 8183880"/>
              <a:gd name="connsiteY5" fmla="*/ 97337 h 973371"/>
              <a:gd name="connsiteX6" fmla="*/ 8183880 w 8183880"/>
              <a:gd name="connsiteY6" fmla="*/ 876034 h 973371"/>
              <a:gd name="connsiteX7" fmla="*/ 8155371 w 8183880"/>
              <a:gd name="connsiteY7" fmla="*/ 944862 h 973371"/>
              <a:gd name="connsiteX8" fmla="*/ 8086543 w 8183880"/>
              <a:gd name="connsiteY8" fmla="*/ 973371 h 973371"/>
              <a:gd name="connsiteX9" fmla="*/ 97337 w 8183880"/>
              <a:gd name="connsiteY9" fmla="*/ 973371 h 973371"/>
              <a:gd name="connsiteX10" fmla="*/ 28509 w 8183880"/>
              <a:gd name="connsiteY10" fmla="*/ 944862 h 973371"/>
              <a:gd name="connsiteX11" fmla="*/ 0 w 8183880"/>
              <a:gd name="connsiteY11" fmla="*/ 876034 h 973371"/>
              <a:gd name="connsiteX12" fmla="*/ 0 w 8183880"/>
              <a:gd name="connsiteY12" fmla="*/ 97337 h 97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3880" h="973371">
                <a:moveTo>
                  <a:pt x="0" y="97337"/>
                </a:moveTo>
                <a:cubicBezTo>
                  <a:pt x="0" y="71522"/>
                  <a:pt x="10255" y="46764"/>
                  <a:pt x="28509" y="28509"/>
                </a:cubicBezTo>
                <a:cubicBezTo>
                  <a:pt x="46763" y="10255"/>
                  <a:pt x="71521" y="0"/>
                  <a:pt x="97337" y="0"/>
                </a:cubicBezTo>
                <a:lnTo>
                  <a:pt x="8086543" y="0"/>
                </a:lnTo>
                <a:cubicBezTo>
                  <a:pt x="8112358" y="0"/>
                  <a:pt x="8137116" y="10255"/>
                  <a:pt x="8155371" y="28509"/>
                </a:cubicBezTo>
                <a:cubicBezTo>
                  <a:pt x="8173625" y="46763"/>
                  <a:pt x="8183880" y="71521"/>
                  <a:pt x="8183880" y="97337"/>
                </a:cubicBezTo>
                <a:lnTo>
                  <a:pt x="8183880" y="876034"/>
                </a:lnTo>
                <a:cubicBezTo>
                  <a:pt x="8183880" y="901849"/>
                  <a:pt x="8173625" y="926607"/>
                  <a:pt x="8155371" y="944862"/>
                </a:cubicBezTo>
                <a:cubicBezTo>
                  <a:pt x="8137117" y="963116"/>
                  <a:pt x="8112359" y="973371"/>
                  <a:pt x="8086543" y="973371"/>
                </a:cubicBezTo>
                <a:lnTo>
                  <a:pt x="97337" y="973371"/>
                </a:lnTo>
                <a:cubicBezTo>
                  <a:pt x="71522" y="973371"/>
                  <a:pt x="46764" y="963116"/>
                  <a:pt x="28509" y="944862"/>
                </a:cubicBezTo>
                <a:cubicBezTo>
                  <a:pt x="10255" y="926608"/>
                  <a:pt x="0" y="901850"/>
                  <a:pt x="0" y="876034"/>
                </a:cubicBezTo>
                <a:lnTo>
                  <a:pt x="0" y="97337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563" tIns="171450" rIns="171451" bIns="171450" numCol="1" spcCol="1270" anchor="ctr" anchorCtr="0">
            <a:noAutofit/>
          </a:bodyPr>
          <a:lstStyle/>
          <a:p>
            <a:pPr lvl="0" algn="ctr" defTabSz="2000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500" kern="1200" dirty="0" smtClean="0"/>
              <a:t>قالی</a:t>
            </a:r>
            <a:endParaRPr lang="fa-IR" sz="4500" kern="1200" dirty="0"/>
          </a:p>
        </p:txBody>
      </p:sp>
      <p:sp>
        <p:nvSpPr>
          <p:cNvPr id="7" name="Rounded Rectangle 6"/>
          <p:cNvSpPr/>
          <p:nvPr/>
        </p:nvSpPr>
        <p:spPr>
          <a:xfrm>
            <a:off x="600257" y="1550640"/>
            <a:ext cx="1636776" cy="77869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502920" y="2524011"/>
            <a:ext cx="8183880" cy="973371"/>
          </a:xfrm>
          <a:custGeom>
            <a:avLst/>
            <a:gdLst>
              <a:gd name="connsiteX0" fmla="*/ 0 w 8183880"/>
              <a:gd name="connsiteY0" fmla="*/ 97337 h 973371"/>
              <a:gd name="connsiteX1" fmla="*/ 28509 w 8183880"/>
              <a:gd name="connsiteY1" fmla="*/ 28509 h 973371"/>
              <a:gd name="connsiteX2" fmla="*/ 97337 w 8183880"/>
              <a:gd name="connsiteY2" fmla="*/ 0 h 973371"/>
              <a:gd name="connsiteX3" fmla="*/ 8086543 w 8183880"/>
              <a:gd name="connsiteY3" fmla="*/ 0 h 973371"/>
              <a:gd name="connsiteX4" fmla="*/ 8155371 w 8183880"/>
              <a:gd name="connsiteY4" fmla="*/ 28509 h 973371"/>
              <a:gd name="connsiteX5" fmla="*/ 8183880 w 8183880"/>
              <a:gd name="connsiteY5" fmla="*/ 97337 h 973371"/>
              <a:gd name="connsiteX6" fmla="*/ 8183880 w 8183880"/>
              <a:gd name="connsiteY6" fmla="*/ 876034 h 973371"/>
              <a:gd name="connsiteX7" fmla="*/ 8155371 w 8183880"/>
              <a:gd name="connsiteY7" fmla="*/ 944862 h 973371"/>
              <a:gd name="connsiteX8" fmla="*/ 8086543 w 8183880"/>
              <a:gd name="connsiteY8" fmla="*/ 973371 h 973371"/>
              <a:gd name="connsiteX9" fmla="*/ 97337 w 8183880"/>
              <a:gd name="connsiteY9" fmla="*/ 973371 h 973371"/>
              <a:gd name="connsiteX10" fmla="*/ 28509 w 8183880"/>
              <a:gd name="connsiteY10" fmla="*/ 944862 h 973371"/>
              <a:gd name="connsiteX11" fmla="*/ 0 w 8183880"/>
              <a:gd name="connsiteY11" fmla="*/ 876034 h 973371"/>
              <a:gd name="connsiteX12" fmla="*/ 0 w 8183880"/>
              <a:gd name="connsiteY12" fmla="*/ 97337 h 97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3880" h="973371">
                <a:moveTo>
                  <a:pt x="0" y="97337"/>
                </a:moveTo>
                <a:cubicBezTo>
                  <a:pt x="0" y="71522"/>
                  <a:pt x="10255" y="46764"/>
                  <a:pt x="28509" y="28509"/>
                </a:cubicBezTo>
                <a:cubicBezTo>
                  <a:pt x="46763" y="10255"/>
                  <a:pt x="71521" y="0"/>
                  <a:pt x="97337" y="0"/>
                </a:cubicBezTo>
                <a:lnTo>
                  <a:pt x="8086543" y="0"/>
                </a:lnTo>
                <a:cubicBezTo>
                  <a:pt x="8112358" y="0"/>
                  <a:pt x="8137116" y="10255"/>
                  <a:pt x="8155371" y="28509"/>
                </a:cubicBezTo>
                <a:cubicBezTo>
                  <a:pt x="8173625" y="46763"/>
                  <a:pt x="8183880" y="71521"/>
                  <a:pt x="8183880" y="97337"/>
                </a:cubicBezTo>
                <a:lnTo>
                  <a:pt x="8183880" y="876034"/>
                </a:lnTo>
                <a:cubicBezTo>
                  <a:pt x="8183880" y="901849"/>
                  <a:pt x="8173625" y="926607"/>
                  <a:pt x="8155371" y="944862"/>
                </a:cubicBezTo>
                <a:cubicBezTo>
                  <a:pt x="8137117" y="963116"/>
                  <a:pt x="8112359" y="973371"/>
                  <a:pt x="8086543" y="973371"/>
                </a:cubicBezTo>
                <a:lnTo>
                  <a:pt x="97337" y="973371"/>
                </a:lnTo>
                <a:cubicBezTo>
                  <a:pt x="71522" y="973371"/>
                  <a:pt x="46764" y="963116"/>
                  <a:pt x="28509" y="944862"/>
                </a:cubicBezTo>
                <a:cubicBezTo>
                  <a:pt x="10255" y="926608"/>
                  <a:pt x="0" y="901850"/>
                  <a:pt x="0" y="876034"/>
                </a:cubicBezTo>
                <a:lnTo>
                  <a:pt x="0" y="97337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563" tIns="171450" rIns="171451" bIns="171450" numCol="1" spcCol="1270" anchor="ctr" anchorCtr="0">
            <a:noAutofit/>
          </a:bodyPr>
          <a:lstStyle/>
          <a:p>
            <a:pPr lvl="0" algn="ctr" defTabSz="2000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500" kern="1200" dirty="0" smtClean="0"/>
              <a:t>مبلمان </a:t>
            </a:r>
            <a:endParaRPr lang="fa-IR" sz="4500" kern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00257" y="2621348"/>
            <a:ext cx="1636776" cy="778697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502920" y="3594720"/>
            <a:ext cx="8183880" cy="973371"/>
          </a:xfrm>
          <a:custGeom>
            <a:avLst/>
            <a:gdLst>
              <a:gd name="connsiteX0" fmla="*/ 0 w 8183880"/>
              <a:gd name="connsiteY0" fmla="*/ 97337 h 973371"/>
              <a:gd name="connsiteX1" fmla="*/ 28509 w 8183880"/>
              <a:gd name="connsiteY1" fmla="*/ 28509 h 973371"/>
              <a:gd name="connsiteX2" fmla="*/ 97337 w 8183880"/>
              <a:gd name="connsiteY2" fmla="*/ 0 h 973371"/>
              <a:gd name="connsiteX3" fmla="*/ 8086543 w 8183880"/>
              <a:gd name="connsiteY3" fmla="*/ 0 h 973371"/>
              <a:gd name="connsiteX4" fmla="*/ 8155371 w 8183880"/>
              <a:gd name="connsiteY4" fmla="*/ 28509 h 973371"/>
              <a:gd name="connsiteX5" fmla="*/ 8183880 w 8183880"/>
              <a:gd name="connsiteY5" fmla="*/ 97337 h 973371"/>
              <a:gd name="connsiteX6" fmla="*/ 8183880 w 8183880"/>
              <a:gd name="connsiteY6" fmla="*/ 876034 h 973371"/>
              <a:gd name="connsiteX7" fmla="*/ 8155371 w 8183880"/>
              <a:gd name="connsiteY7" fmla="*/ 944862 h 973371"/>
              <a:gd name="connsiteX8" fmla="*/ 8086543 w 8183880"/>
              <a:gd name="connsiteY8" fmla="*/ 973371 h 973371"/>
              <a:gd name="connsiteX9" fmla="*/ 97337 w 8183880"/>
              <a:gd name="connsiteY9" fmla="*/ 973371 h 973371"/>
              <a:gd name="connsiteX10" fmla="*/ 28509 w 8183880"/>
              <a:gd name="connsiteY10" fmla="*/ 944862 h 973371"/>
              <a:gd name="connsiteX11" fmla="*/ 0 w 8183880"/>
              <a:gd name="connsiteY11" fmla="*/ 876034 h 973371"/>
              <a:gd name="connsiteX12" fmla="*/ 0 w 8183880"/>
              <a:gd name="connsiteY12" fmla="*/ 97337 h 97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3880" h="973371">
                <a:moveTo>
                  <a:pt x="0" y="97337"/>
                </a:moveTo>
                <a:cubicBezTo>
                  <a:pt x="0" y="71522"/>
                  <a:pt x="10255" y="46764"/>
                  <a:pt x="28509" y="28509"/>
                </a:cubicBezTo>
                <a:cubicBezTo>
                  <a:pt x="46763" y="10255"/>
                  <a:pt x="71521" y="0"/>
                  <a:pt x="97337" y="0"/>
                </a:cubicBezTo>
                <a:lnTo>
                  <a:pt x="8086543" y="0"/>
                </a:lnTo>
                <a:cubicBezTo>
                  <a:pt x="8112358" y="0"/>
                  <a:pt x="8137116" y="10255"/>
                  <a:pt x="8155371" y="28509"/>
                </a:cubicBezTo>
                <a:cubicBezTo>
                  <a:pt x="8173625" y="46763"/>
                  <a:pt x="8183880" y="71521"/>
                  <a:pt x="8183880" y="97337"/>
                </a:cubicBezTo>
                <a:lnTo>
                  <a:pt x="8183880" y="876034"/>
                </a:lnTo>
                <a:cubicBezTo>
                  <a:pt x="8183880" y="901849"/>
                  <a:pt x="8173625" y="926607"/>
                  <a:pt x="8155371" y="944862"/>
                </a:cubicBezTo>
                <a:cubicBezTo>
                  <a:pt x="8137117" y="963116"/>
                  <a:pt x="8112359" y="973371"/>
                  <a:pt x="8086543" y="973371"/>
                </a:cubicBezTo>
                <a:lnTo>
                  <a:pt x="97337" y="973371"/>
                </a:lnTo>
                <a:cubicBezTo>
                  <a:pt x="71522" y="973371"/>
                  <a:pt x="46764" y="963116"/>
                  <a:pt x="28509" y="944862"/>
                </a:cubicBezTo>
                <a:cubicBezTo>
                  <a:pt x="10255" y="926608"/>
                  <a:pt x="0" y="901850"/>
                  <a:pt x="0" y="876034"/>
                </a:cubicBezTo>
                <a:lnTo>
                  <a:pt x="0" y="97337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563" tIns="171450" rIns="171451" bIns="171450" numCol="1" spcCol="1270" anchor="ctr" anchorCtr="0">
            <a:noAutofit/>
          </a:bodyPr>
          <a:lstStyle/>
          <a:p>
            <a:pPr lvl="0" algn="ctr" defTabSz="2000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500" kern="1200" dirty="0" smtClean="0"/>
              <a:t>تخت </a:t>
            </a:r>
            <a:endParaRPr lang="fa-IR" sz="4500" kern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600257" y="3692057"/>
            <a:ext cx="1636776" cy="778697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02920" y="4665429"/>
            <a:ext cx="8183880" cy="973371"/>
          </a:xfrm>
          <a:custGeom>
            <a:avLst/>
            <a:gdLst>
              <a:gd name="connsiteX0" fmla="*/ 0 w 8183880"/>
              <a:gd name="connsiteY0" fmla="*/ 97337 h 973371"/>
              <a:gd name="connsiteX1" fmla="*/ 28509 w 8183880"/>
              <a:gd name="connsiteY1" fmla="*/ 28509 h 973371"/>
              <a:gd name="connsiteX2" fmla="*/ 97337 w 8183880"/>
              <a:gd name="connsiteY2" fmla="*/ 0 h 973371"/>
              <a:gd name="connsiteX3" fmla="*/ 8086543 w 8183880"/>
              <a:gd name="connsiteY3" fmla="*/ 0 h 973371"/>
              <a:gd name="connsiteX4" fmla="*/ 8155371 w 8183880"/>
              <a:gd name="connsiteY4" fmla="*/ 28509 h 973371"/>
              <a:gd name="connsiteX5" fmla="*/ 8183880 w 8183880"/>
              <a:gd name="connsiteY5" fmla="*/ 97337 h 973371"/>
              <a:gd name="connsiteX6" fmla="*/ 8183880 w 8183880"/>
              <a:gd name="connsiteY6" fmla="*/ 876034 h 973371"/>
              <a:gd name="connsiteX7" fmla="*/ 8155371 w 8183880"/>
              <a:gd name="connsiteY7" fmla="*/ 944862 h 973371"/>
              <a:gd name="connsiteX8" fmla="*/ 8086543 w 8183880"/>
              <a:gd name="connsiteY8" fmla="*/ 973371 h 973371"/>
              <a:gd name="connsiteX9" fmla="*/ 97337 w 8183880"/>
              <a:gd name="connsiteY9" fmla="*/ 973371 h 973371"/>
              <a:gd name="connsiteX10" fmla="*/ 28509 w 8183880"/>
              <a:gd name="connsiteY10" fmla="*/ 944862 h 973371"/>
              <a:gd name="connsiteX11" fmla="*/ 0 w 8183880"/>
              <a:gd name="connsiteY11" fmla="*/ 876034 h 973371"/>
              <a:gd name="connsiteX12" fmla="*/ 0 w 8183880"/>
              <a:gd name="connsiteY12" fmla="*/ 97337 h 97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3880" h="973371">
                <a:moveTo>
                  <a:pt x="0" y="97337"/>
                </a:moveTo>
                <a:cubicBezTo>
                  <a:pt x="0" y="71522"/>
                  <a:pt x="10255" y="46764"/>
                  <a:pt x="28509" y="28509"/>
                </a:cubicBezTo>
                <a:cubicBezTo>
                  <a:pt x="46763" y="10255"/>
                  <a:pt x="71521" y="0"/>
                  <a:pt x="97337" y="0"/>
                </a:cubicBezTo>
                <a:lnTo>
                  <a:pt x="8086543" y="0"/>
                </a:lnTo>
                <a:cubicBezTo>
                  <a:pt x="8112358" y="0"/>
                  <a:pt x="8137116" y="10255"/>
                  <a:pt x="8155371" y="28509"/>
                </a:cubicBezTo>
                <a:cubicBezTo>
                  <a:pt x="8173625" y="46763"/>
                  <a:pt x="8183880" y="71521"/>
                  <a:pt x="8183880" y="97337"/>
                </a:cubicBezTo>
                <a:lnTo>
                  <a:pt x="8183880" y="876034"/>
                </a:lnTo>
                <a:cubicBezTo>
                  <a:pt x="8183880" y="901849"/>
                  <a:pt x="8173625" y="926607"/>
                  <a:pt x="8155371" y="944862"/>
                </a:cubicBezTo>
                <a:cubicBezTo>
                  <a:pt x="8137117" y="963116"/>
                  <a:pt x="8112359" y="973371"/>
                  <a:pt x="8086543" y="973371"/>
                </a:cubicBezTo>
                <a:lnTo>
                  <a:pt x="97337" y="973371"/>
                </a:lnTo>
                <a:cubicBezTo>
                  <a:pt x="71522" y="973371"/>
                  <a:pt x="46764" y="963116"/>
                  <a:pt x="28509" y="944862"/>
                </a:cubicBezTo>
                <a:cubicBezTo>
                  <a:pt x="10255" y="926608"/>
                  <a:pt x="0" y="901850"/>
                  <a:pt x="0" y="876034"/>
                </a:cubicBezTo>
                <a:lnTo>
                  <a:pt x="0" y="97337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563" tIns="171450" rIns="171451" bIns="171450" numCol="1" spcCol="1270" anchor="ctr" anchorCtr="0">
            <a:noAutofit/>
          </a:bodyPr>
          <a:lstStyle/>
          <a:p>
            <a:pPr lvl="0" algn="ctr" defTabSz="2000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500" kern="1200" dirty="0" smtClean="0"/>
              <a:t>میز</a:t>
            </a:r>
            <a:endParaRPr lang="fa-IR" sz="4500" kern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600257" y="4762766"/>
            <a:ext cx="1636776" cy="778697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>
            <a:extLst/>
          </a:lstStyle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ارز ارزان و واردات بی‌رویه فرآورده‌های کشاورزی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 rot="21600000">
            <a:off x="2087572" y="1600201"/>
            <a:ext cx="5442280" cy="855413"/>
          </a:xfrm>
          <a:custGeom>
            <a:avLst/>
            <a:gdLst>
              <a:gd name="connsiteX0" fmla="*/ 0 w 5442280"/>
              <a:gd name="connsiteY0" fmla="*/ 0 h 855411"/>
              <a:gd name="connsiteX1" fmla="*/ 5014575 w 5442280"/>
              <a:gd name="connsiteY1" fmla="*/ 0 h 855411"/>
              <a:gd name="connsiteX2" fmla="*/ 5442280 w 5442280"/>
              <a:gd name="connsiteY2" fmla="*/ 427706 h 855411"/>
              <a:gd name="connsiteX3" fmla="*/ 5014575 w 5442280"/>
              <a:gd name="connsiteY3" fmla="*/ 855411 h 855411"/>
              <a:gd name="connsiteX4" fmla="*/ 0 w 5442280"/>
              <a:gd name="connsiteY4" fmla="*/ 855411 h 855411"/>
              <a:gd name="connsiteX5" fmla="*/ 0 w 5442280"/>
              <a:gd name="connsiteY5" fmla="*/ 0 h 85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280" h="855411">
                <a:moveTo>
                  <a:pt x="5442280" y="855410"/>
                </a:moveTo>
                <a:lnTo>
                  <a:pt x="427705" y="855410"/>
                </a:lnTo>
                <a:lnTo>
                  <a:pt x="0" y="427705"/>
                </a:lnTo>
                <a:lnTo>
                  <a:pt x="427705" y="1"/>
                </a:lnTo>
                <a:lnTo>
                  <a:pt x="5442280" y="1"/>
                </a:lnTo>
                <a:lnTo>
                  <a:pt x="5442280" y="85541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91068" tIns="148591" rIns="277368" bIns="148590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kern="1200" dirty="0" smtClean="0"/>
              <a:t>سیب فرانسوی</a:t>
            </a:r>
            <a:endParaRPr lang="fa-IR" sz="3900" kern="1200" dirty="0"/>
          </a:p>
        </p:txBody>
      </p:sp>
      <p:sp>
        <p:nvSpPr>
          <p:cNvPr id="8" name="Oval 7"/>
          <p:cNvSpPr/>
          <p:nvPr/>
        </p:nvSpPr>
        <p:spPr>
          <a:xfrm>
            <a:off x="2040189" y="1600202"/>
            <a:ext cx="855411" cy="855411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z="57200" extrusionH="10600" prstMaterial="plastic">
            <a:bevelT w="101600" h="8600" prst="relaxedInset"/>
            <a:bevelB w="8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 rot="21600000">
            <a:off x="2087572" y="2710959"/>
            <a:ext cx="5442280" cy="855413"/>
          </a:xfrm>
          <a:custGeom>
            <a:avLst/>
            <a:gdLst>
              <a:gd name="connsiteX0" fmla="*/ 0 w 5442280"/>
              <a:gd name="connsiteY0" fmla="*/ 0 h 855411"/>
              <a:gd name="connsiteX1" fmla="*/ 5014575 w 5442280"/>
              <a:gd name="connsiteY1" fmla="*/ 0 h 855411"/>
              <a:gd name="connsiteX2" fmla="*/ 5442280 w 5442280"/>
              <a:gd name="connsiteY2" fmla="*/ 427706 h 855411"/>
              <a:gd name="connsiteX3" fmla="*/ 5014575 w 5442280"/>
              <a:gd name="connsiteY3" fmla="*/ 855411 h 855411"/>
              <a:gd name="connsiteX4" fmla="*/ 0 w 5442280"/>
              <a:gd name="connsiteY4" fmla="*/ 855411 h 855411"/>
              <a:gd name="connsiteX5" fmla="*/ 0 w 5442280"/>
              <a:gd name="connsiteY5" fmla="*/ 0 h 85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280" h="855411">
                <a:moveTo>
                  <a:pt x="5442280" y="855410"/>
                </a:moveTo>
                <a:lnTo>
                  <a:pt x="427705" y="855410"/>
                </a:lnTo>
                <a:lnTo>
                  <a:pt x="0" y="427705"/>
                </a:lnTo>
                <a:lnTo>
                  <a:pt x="427705" y="1"/>
                </a:lnTo>
                <a:lnTo>
                  <a:pt x="5442280" y="1"/>
                </a:lnTo>
                <a:lnTo>
                  <a:pt x="5442280" y="85541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673099"/>
              <a:satOff val="6871"/>
              <a:lumOff val="5882"/>
              <a:alphaOff val="0"/>
            </a:schemeClr>
          </a:fillRef>
          <a:effectRef idx="1">
            <a:schemeClr val="accent5">
              <a:hueOff val="-4673099"/>
              <a:satOff val="6871"/>
              <a:lumOff val="588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91068" tIns="148591" rIns="277368" bIns="148591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kern="1200" dirty="0" smtClean="0"/>
              <a:t>سیر</a:t>
            </a:r>
            <a:endParaRPr lang="fa-IR" sz="3900" kern="1200" dirty="0"/>
          </a:p>
        </p:txBody>
      </p:sp>
      <p:sp>
        <p:nvSpPr>
          <p:cNvPr id="10" name="Oval 9"/>
          <p:cNvSpPr/>
          <p:nvPr/>
        </p:nvSpPr>
        <p:spPr>
          <a:xfrm>
            <a:off x="2040189" y="2710960"/>
            <a:ext cx="855411" cy="85541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z="57200" extrusionH="10600" prstMaterial="plastic">
            <a:bevelT w="101600" h="8600" prst="relaxedInset"/>
            <a:bevelB w="8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4696624"/>
              <a:satOff val="9052"/>
              <a:lumOff val="177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 rot="21600000">
            <a:off x="2087572" y="3821717"/>
            <a:ext cx="5442280" cy="855412"/>
          </a:xfrm>
          <a:custGeom>
            <a:avLst/>
            <a:gdLst>
              <a:gd name="connsiteX0" fmla="*/ 0 w 5442280"/>
              <a:gd name="connsiteY0" fmla="*/ 0 h 855411"/>
              <a:gd name="connsiteX1" fmla="*/ 5014575 w 5442280"/>
              <a:gd name="connsiteY1" fmla="*/ 0 h 855411"/>
              <a:gd name="connsiteX2" fmla="*/ 5442280 w 5442280"/>
              <a:gd name="connsiteY2" fmla="*/ 427706 h 855411"/>
              <a:gd name="connsiteX3" fmla="*/ 5014575 w 5442280"/>
              <a:gd name="connsiteY3" fmla="*/ 855411 h 855411"/>
              <a:gd name="connsiteX4" fmla="*/ 0 w 5442280"/>
              <a:gd name="connsiteY4" fmla="*/ 855411 h 855411"/>
              <a:gd name="connsiteX5" fmla="*/ 0 w 5442280"/>
              <a:gd name="connsiteY5" fmla="*/ 0 h 85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280" h="855411">
                <a:moveTo>
                  <a:pt x="5442280" y="855410"/>
                </a:moveTo>
                <a:lnTo>
                  <a:pt x="427705" y="855410"/>
                </a:lnTo>
                <a:lnTo>
                  <a:pt x="0" y="427705"/>
                </a:lnTo>
                <a:lnTo>
                  <a:pt x="427705" y="1"/>
                </a:lnTo>
                <a:lnTo>
                  <a:pt x="5442280" y="1"/>
                </a:lnTo>
                <a:lnTo>
                  <a:pt x="5442280" y="85541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346198"/>
              <a:satOff val="13742"/>
              <a:lumOff val="11765"/>
              <a:alphaOff val="0"/>
            </a:schemeClr>
          </a:fillRef>
          <a:effectRef idx="1">
            <a:schemeClr val="accent5">
              <a:hueOff val="-9346198"/>
              <a:satOff val="13742"/>
              <a:lumOff val="1176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91068" tIns="148591" rIns="277368" bIns="148590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kern="1200" dirty="0" smtClean="0"/>
              <a:t>مرکبات</a:t>
            </a:r>
            <a:endParaRPr lang="fa-IR" sz="3900" kern="1200" dirty="0"/>
          </a:p>
        </p:txBody>
      </p:sp>
      <p:sp>
        <p:nvSpPr>
          <p:cNvPr id="12" name="Oval 11"/>
          <p:cNvSpPr/>
          <p:nvPr/>
        </p:nvSpPr>
        <p:spPr>
          <a:xfrm>
            <a:off x="2040189" y="3821718"/>
            <a:ext cx="855411" cy="855411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z="57200" extrusionH="10600" prstMaterial="plastic">
            <a:bevelT w="101600" h="8600" prst="relaxedInset"/>
            <a:bevelB w="8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9393248"/>
              <a:satOff val="18103"/>
              <a:lumOff val="354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 rot="21600000">
            <a:off x="2087572" y="4932475"/>
            <a:ext cx="5442280" cy="855412"/>
          </a:xfrm>
          <a:custGeom>
            <a:avLst/>
            <a:gdLst>
              <a:gd name="connsiteX0" fmla="*/ 0 w 5442280"/>
              <a:gd name="connsiteY0" fmla="*/ 0 h 855411"/>
              <a:gd name="connsiteX1" fmla="*/ 5014575 w 5442280"/>
              <a:gd name="connsiteY1" fmla="*/ 0 h 855411"/>
              <a:gd name="connsiteX2" fmla="*/ 5442280 w 5442280"/>
              <a:gd name="connsiteY2" fmla="*/ 427706 h 855411"/>
              <a:gd name="connsiteX3" fmla="*/ 5014575 w 5442280"/>
              <a:gd name="connsiteY3" fmla="*/ 855411 h 855411"/>
              <a:gd name="connsiteX4" fmla="*/ 0 w 5442280"/>
              <a:gd name="connsiteY4" fmla="*/ 855411 h 855411"/>
              <a:gd name="connsiteX5" fmla="*/ 0 w 5442280"/>
              <a:gd name="connsiteY5" fmla="*/ 0 h 85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280" h="855411">
                <a:moveTo>
                  <a:pt x="5442280" y="855410"/>
                </a:moveTo>
                <a:lnTo>
                  <a:pt x="427705" y="855410"/>
                </a:lnTo>
                <a:lnTo>
                  <a:pt x="0" y="427705"/>
                </a:lnTo>
                <a:lnTo>
                  <a:pt x="427705" y="1"/>
                </a:lnTo>
                <a:lnTo>
                  <a:pt x="5442280" y="1"/>
                </a:lnTo>
                <a:lnTo>
                  <a:pt x="5442280" y="85541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019296"/>
              <a:satOff val="20613"/>
              <a:lumOff val="17647"/>
              <a:alphaOff val="0"/>
            </a:schemeClr>
          </a:fillRef>
          <a:effectRef idx="1">
            <a:schemeClr val="accent5">
              <a:hueOff val="-14019296"/>
              <a:satOff val="20613"/>
              <a:lumOff val="1764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91068" tIns="148591" rIns="277368" bIns="148590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kern="1200" dirty="0" smtClean="0"/>
              <a:t>برنج</a:t>
            </a:r>
            <a:endParaRPr lang="fa-IR" sz="3900" kern="1200" dirty="0"/>
          </a:p>
        </p:txBody>
      </p:sp>
      <p:sp>
        <p:nvSpPr>
          <p:cNvPr id="14" name="Oval 13"/>
          <p:cNvSpPr/>
          <p:nvPr/>
        </p:nvSpPr>
        <p:spPr>
          <a:xfrm>
            <a:off x="2040189" y="4932476"/>
            <a:ext cx="855411" cy="85541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z="57200" extrusionH="10600" prstMaterial="plastic">
            <a:bevelT w="101600" h="8600" prst="relaxedInset"/>
            <a:bevelB w="8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4089872"/>
              <a:satOff val="27155"/>
              <a:lumOff val="53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>
            <a:extLst/>
          </a:lstStyle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ارز ارزان و واردات بی‌رویۀ کارگر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57200" y="1679449"/>
            <a:ext cx="8176847" cy="4187951"/>
            <a:chOff x="506436" y="530352"/>
            <a:chExt cx="8176847" cy="4187951"/>
          </a:xfrm>
        </p:grpSpPr>
        <p:sp>
          <p:nvSpPr>
            <p:cNvPr id="6" name="Freeform 5"/>
            <p:cNvSpPr/>
            <p:nvPr/>
          </p:nvSpPr>
          <p:spPr>
            <a:xfrm>
              <a:off x="506436" y="530352"/>
              <a:ext cx="4028003" cy="4187951"/>
            </a:xfrm>
            <a:custGeom>
              <a:avLst/>
              <a:gdLst>
                <a:gd name="connsiteX0" fmla="*/ 0 w 4028003"/>
                <a:gd name="connsiteY0" fmla="*/ 402800 h 4187951"/>
                <a:gd name="connsiteX1" fmla="*/ 117978 w 4028003"/>
                <a:gd name="connsiteY1" fmla="*/ 117977 h 4187951"/>
                <a:gd name="connsiteX2" fmla="*/ 402801 w 4028003"/>
                <a:gd name="connsiteY2" fmla="*/ 0 h 4187951"/>
                <a:gd name="connsiteX3" fmla="*/ 3625203 w 4028003"/>
                <a:gd name="connsiteY3" fmla="*/ 0 h 4187951"/>
                <a:gd name="connsiteX4" fmla="*/ 3910026 w 4028003"/>
                <a:gd name="connsiteY4" fmla="*/ 117978 h 4187951"/>
                <a:gd name="connsiteX5" fmla="*/ 4028003 w 4028003"/>
                <a:gd name="connsiteY5" fmla="*/ 402801 h 4187951"/>
                <a:gd name="connsiteX6" fmla="*/ 4028003 w 4028003"/>
                <a:gd name="connsiteY6" fmla="*/ 3785151 h 4187951"/>
                <a:gd name="connsiteX7" fmla="*/ 3910026 w 4028003"/>
                <a:gd name="connsiteY7" fmla="*/ 4069974 h 4187951"/>
                <a:gd name="connsiteX8" fmla="*/ 3625203 w 4028003"/>
                <a:gd name="connsiteY8" fmla="*/ 4187951 h 4187951"/>
                <a:gd name="connsiteX9" fmla="*/ 402800 w 4028003"/>
                <a:gd name="connsiteY9" fmla="*/ 4187951 h 4187951"/>
                <a:gd name="connsiteX10" fmla="*/ 117977 w 4028003"/>
                <a:gd name="connsiteY10" fmla="*/ 4069973 h 4187951"/>
                <a:gd name="connsiteX11" fmla="*/ 0 w 4028003"/>
                <a:gd name="connsiteY11" fmla="*/ 3785150 h 4187951"/>
                <a:gd name="connsiteX12" fmla="*/ 0 w 4028003"/>
                <a:gd name="connsiteY12" fmla="*/ 402800 h 418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8003" h="4187951">
                  <a:moveTo>
                    <a:pt x="0" y="402800"/>
                  </a:moveTo>
                  <a:cubicBezTo>
                    <a:pt x="0" y="295971"/>
                    <a:pt x="42438" y="193517"/>
                    <a:pt x="117978" y="117977"/>
                  </a:cubicBezTo>
                  <a:cubicBezTo>
                    <a:pt x="193518" y="42437"/>
                    <a:pt x="295972" y="0"/>
                    <a:pt x="402801" y="0"/>
                  </a:cubicBezTo>
                  <a:lnTo>
                    <a:pt x="3625203" y="0"/>
                  </a:lnTo>
                  <a:cubicBezTo>
                    <a:pt x="3732032" y="0"/>
                    <a:pt x="3834486" y="42438"/>
                    <a:pt x="3910026" y="117978"/>
                  </a:cubicBezTo>
                  <a:cubicBezTo>
                    <a:pt x="3985566" y="193518"/>
                    <a:pt x="4028003" y="295972"/>
                    <a:pt x="4028003" y="402801"/>
                  </a:cubicBezTo>
                  <a:lnTo>
                    <a:pt x="4028003" y="3785151"/>
                  </a:lnTo>
                  <a:cubicBezTo>
                    <a:pt x="4028003" y="3891980"/>
                    <a:pt x="3985565" y="3994434"/>
                    <a:pt x="3910026" y="4069974"/>
                  </a:cubicBezTo>
                  <a:cubicBezTo>
                    <a:pt x="3834486" y="4145514"/>
                    <a:pt x="3732032" y="4187951"/>
                    <a:pt x="3625203" y="4187951"/>
                  </a:cubicBezTo>
                  <a:lnTo>
                    <a:pt x="402800" y="4187951"/>
                  </a:lnTo>
                  <a:cubicBezTo>
                    <a:pt x="295971" y="4187951"/>
                    <a:pt x="193517" y="4145513"/>
                    <a:pt x="117977" y="4069973"/>
                  </a:cubicBezTo>
                  <a:cubicBezTo>
                    <a:pt x="42437" y="3994433"/>
                    <a:pt x="0" y="3891979"/>
                    <a:pt x="0" y="3785150"/>
                  </a:cubicBezTo>
                  <a:lnTo>
                    <a:pt x="0" y="4028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2712" tIns="2037892" rIns="362712" bIns="1200303" numCol="1" spcCol="1270" anchor="ctr" anchorCtr="0">
              <a:noAutofit/>
            </a:bodyPr>
            <a:lstStyle/>
            <a:p>
              <a:pPr lvl="0" algn="ctr" defTabSz="2266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5100" kern="1200" dirty="0" smtClean="0"/>
                <a:t>کارگر افغانی</a:t>
              </a:r>
              <a:endParaRPr lang="fa-IR" sz="51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823144" y="781629"/>
              <a:ext cx="1394588" cy="1394588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655280" y="530352"/>
              <a:ext cx="4028003" cy="4187951"/>
            </a:xfrm>
            <a:custGeom>
              <a:avLst/>
              <a:gdLst>
                <a:gd name="connsiteX0" fmla="*/ 0 w 4028003"/>
                <a:gd name="connsiteY0" fmla="*/ 402800 h 4187951"/>
                <a:gd name="connsiteX1" fmla="*/ 117978 w 4028003"/>
                <a:gd name="connsiteY1" fmla="*/ 117977 h 4187951"/>
                <a:gd name="connsiteX2" fmla="*/ 402801 w 4028003"/>
                <a:gd name="connsiteY2" fmla="*/ 0 h 4187951"/>
                <a:gd name="connsiteX3" fmla="*/ 3625203 w 4028003"/>
                <a:gd name="connsiteY3" fmla="*/ 0 h 4187951"/>
                <a:gd name="connsiteX4" fmla="*/ 3910026 w 4028003"/>
                <a:gd name="connsiteY4" fmla="*/ 117978 h 4187951"/>
                <a:gd name="connsiteX5" fmla="*/ 4028003 w 4028003"/>
                <a:gd name="connsiteY5" fmla="*/ 402801 h 4187951"/>
                <a:gd name="connsiteX6" fmla="*/ 4028003 w 4028003"/>
                <a:gd name="connsiteY6" fmla="*/ 3785151 h 4187951"/>
                <a:gd name="connsiteX7" fmla="*/ 3910026 w 4028003"/>
                <a:gd name="connsiteY7" fmla="*/ 4069974 h 4187951"/>
                <a:gd name="connsiteX8" fmla="*/ 3625203 w 4028003"/>
                <a:gd name="connsiteY8" fmla="*/ 4187951 h 4187951"/>
                <a:gd name="connsiteX9" fmla="*/ 402800 w 4028003"/>
                <a:gd name="connsiteY9" fmla="*/ 4187951 h 4187951"/>
                <a:gd name="connsiteX10" fmla="*/ 117977 w 4028003"/>
                <a:gd name="connsiteY10" fmla="*/ 4069973 h 4187951"/>
                <a:gd name="connsiteX11" fmla="*/ 0 w 4028003"/>
                <a:gd name="connsiteY11" fmla="*/ 3785150 h 4187951"/>
                <a:gd name="connsiteX12" fmla="*/ 0 w 4028003"/>
                <a:gd name="connsiteY12" fmla="*/ 402800 h 418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8003" h="4187951">
                  <a:moveTo>
                    <a:pt x="0" y="402800"/>
                  </a:moveTo>
                  <a:cubicBezTo>
                    <a:pt x="0" y="295971"/>
                    <a:pt x="42438" y="193517"/>
                    <a:pt x="117978" y="117977"/>
                  </a:cubicBezTo>
                  <a:cubicBezTo>
                    <a:pt x="193518" y="42437"/>
                    <a:pt x="295972" y="0"/>
                    <a:pt x="402801" y="0"/>
                  </a:cubicBezTo>
                  <a:lnTo>
                    <a:pt x="3625203" y="0"/>
                  </a:lnTo>
                  <a:cubicBezTo>
                    <a:pt x="3732032" y="0"/>
                    <a:pt x="3834486" y="42438"/>
                    <a:pt x="3910026" y="117978"/>
                  </a:cubicBezTo>
                  <a:cubicBezTo>
                    <a:pt x="3985566" y="193518"/>
                    <a:pt x="4028003" y="295972"/>
                    <a:pt x="4028003" y="402801"/>
                  </a:cubicBezTo>
                  <a:lnTo>
                    <a:pt x="4028003" y="3785151"/>
                  </a:lnTo>
                  <a:cubicBezTo>
                    <a:pt x="4028003" y="3891980"/>
                    <a:pt x="3985565" y="3994434"/>
                    <a:pt x="3910026" y="4069974"/>
                  </a:cubicBezTo>
                  <a:cubicBezTo>
                    <a:pt x="3834486" y="4145514"/>
                    <a:pt x="3732032" y="4187951"/>
                    <a:pt x="3625203" y="4187951"/>
                  </a:cubicBezTo>
                  <a:lnTo>
                    <a:pt x="402800" y="4187951"/>
                  </a:lnTo>
                  <a:cubicBezTo>
                    <a:pt x="295971" y="4187951"/>
                    <a:pt x="193517" y="4145513"/>
                    <a:pt x="117977" y="4069973"/>
                  </a:cubicBezTo>
                  <a:cubicBezTo>
                    <a:pt x="42437" y="3994433"/>
                    <a:pt x="0" y="3891979"/>
                    <a:pt x="0" y="3785150"/>
                  </a:cubicBezTo>
                  <a:lnTo>
                    <a:pt x="0" y="4028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9067202"/>
                <a:satOff val="5236"/>
                <a:lumOff val="-9607"/>
                <a:alphaOff val="0"/>
              </a:schemeClr>
            </a:fillRef>
            <a:effectRef idx="1">
              <a:schemeClr val="accent2">
                <a:hueOff val="-9067202"/>
                <a:satOff val="5236"/>
                <a:lumOff val="-9607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2712" tIns="2037892" rIns="362712" bIns="1200303" numCol="1" spcCol="1270" anchor="ctr" anchorCtr="0">
              <a:noAutofit/>
            </a:bodyPr>
            <a:lstStyle/>
            <a:p>
              <a:pPr lvl="0" algn="ctr" defTabSz="2266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5100" kern="1200" dirty="0" smtClean="0"/>
                <a:t>کارگر آلمانی</a:t>
              </a:r>
              <a:endParaRPr lang="fa-IR" sz="5100" kern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971987" y="781629"/>
              <a:ext cx="1394588" cy="1394588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-8704236"/>
                <a:satOff val="-10450"/>
                <a:lumOff val="-225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Left-Right Arrow 10"/>
            <p:cNvSpPr/>
            <p:nvPr/>
          </p:nvSpPr>
          <p:spPr>
            <a:xfrm>
              <a:off x="830275" y="3880713"/>
              <a:ext cx="7529169" cy="628192"/>
            </a:xfrm>
            <a:prstGeom prst="leftRightArrow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ریزکاوی:</a:t>
            </a:r>
          </a:p>
          <a:p>
            <a:pPr algn="ctr"/>
            <a:r>
              <a:rPr lang="fa-IR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ریسک و بازدۀ شرکت‌ها</a:t>
            </a:r>
            <a:endParaRPr lang="en-US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2 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3EB0D-DDF3-4B0B-B9C1-1DC4C47DE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3B3EB0D-DDF3-4B0B-B9C1-1DC4C47DE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3B3EB0D-DDF3-4B0B-B9C1-1DC4C47DE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CC1A2-87AD-4140-B520-58A48F6FE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00CC1A2-87AD-4140-B520-58A48F6FE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00CC1A2-87AD-4140-B520-58A48F6FE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2F7A7-53FA-4314-8865-55CE508F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0312F7A7-53FA-4314-8865-55CE508F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312F7A7-53FA-4314-8865-55CE508F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وسعت کالاهای موضوع اصلاح قیمت‌ها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525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6CEB3-863A-45E7-BC3A-AD4022B3C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graphicEl>
                                              <a:dgm id="{AB06CEB3-863A-45E7-BC3A-AD4022B3C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graphicEl>
                                              <a:dgm id="{AB06CEB3-863A-45E7-BC3A-AD4022B3C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graphicEl>
                                              <a:dgm id="{AB06CEB3-863A-45E7-BC3A-AD4022B3C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graphicEl>
                                              <a:dgm id="{AB06CEB3-863A-45E7-BC3A-AD4022B3C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6CEB3-863A-45E7-BC3A-AD4022B3C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6CEB3-863A-45E7-BC3A-AD4022B3C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F5D61-2F54-48D9-99BB-AE5E9F6F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graphicEl>
                                              <a:dgm id="{3BFF5D61-2F54-48D9-99BB-AE5E9F6F0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graphicEl>
                                              <a:dgm id="{3BFF5D61-2F54-48D9-99BB-AE5E9F6F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graphicEl>
                                              <a:dgm id="{3BFF5D61-2F54-48D9-99BB-AE5E9F6F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graphicEl>
                                              <a:dgm id="{3BFF5D61-2F54-48D9-99BB-AE5E9F6F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F5D61-2F54-48D9-99BB-AE5E9F6F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F5D61-2F54-48D9-99BB-AE5E9F6F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0BF94-CF4F-4BA0-B420-31E0DBB4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graphicEl>
                                              <a:dgm id="{DD70BF94-CF4F-4BA0-B420-31E0DBB4C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graphicEl>
                                              <a:dgm id="{DD70BF94-CF4F-4BA0-B420-31E0DBB4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graphicEl>
                                              <a:dgm id="{DD70BF94-CF4F-4BA0-B420-31E0DBB4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graphicEl>
                                              <a:dgm id="{DD70BF94-CF4F-4BA0-B420-31E0DBB4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0BF94-CF4F-4BA0-B420-31E0DBB4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0BF94-CF4F-4BA0-B420-31E0DBB4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A23FE3-94AD-465F-B0A7-8E05EB95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graphicEl>
                                              <a:dgm id="{A4A23FE3-94AD-465F-B0A7-8E05EB959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graphicEl>
                                              <a:dgm id="{A4A23FE3-94AD-465F-B0A7-8E05EB95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graphicEl>
                                              <a:dgm id="{A4A23FE3-94AD-465F-B0A7-8E05EB95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graphicEl>
                                              <a:dgm id="{A4A23FE3-94AD-465F-B0A7-8E05EB95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A23FE3-94AD-465F-B0A7-8E05EB95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A23FE3-94AD-465F-B0A7-8E05EB95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اثر طرح بر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شركت‌ها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323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CFE8D9-42E5-4F1E-9A7F-AE2D126A3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CCFE8D9-42E5-4F1E-9A7F-AE2D126A3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CCFE8D9-42E5-4F1E-9A7F-AE2D126A3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CCFE8D9-42E5-4F1E-9A7F-AE2D126A3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EC320A-0C35-4C35-A17D-0070C079D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9BEC320A-0C35-4C35-A17D-0070C079D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BEC320A-0C35-4C35-A17D-0070C079D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BEC320A-0C35-4C35-A17D-0070C079D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65137-3922-40E6-8D1C-1F9818D90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88B65137-3922-40E6-8D1C-1F9818D90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88B65137-3922-40E6-8D1C-1F9818D90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8B65137-3922-40E6-8D1C-1F9818D90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BA010-F66B-47F0-90F4-55F05112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614BA010-F66B-47F0-90F4-55F051123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614BA010-F66B-47F0-90F4-55F05112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614BA010-F66B-47F0-90F4-55F05112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AC4B5-4033-429F-A5DF-7E2FBF19D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8F7AC4B5-4033-429F-A5DF-7E2FBF19D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F7AC4B5-4033-429F-A5DF-7E2FBF19D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8F7AC4B5-4033-429F-A5DF-7E2FBF19D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افزايش هزينه‌هاي مستقيم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322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066800" y="4114800"/>
          <a:ext cx="6858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323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763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42F8B8-0049-4B9E-913D-F1BEFA3C7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B42F8B8-0049-4B9E-913D-F1BEFA3C7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B42F8B8-0049-4B9E-913D-F1BEFA3C7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0C99C-971B-4A2F-919B-CEB4EA873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230C99C-971B-4A2F-919B-CEB4EA873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230C99C-971B-4A2F-919B-CEB4EA873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اثر طرح بر طرف درآمد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295400" y="2895600"/>
            <a:ext cx="5867400" cy="1828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cs typeface="B Zar" pitchFamily="2" charset="-78"/>
              </a:rPr>
              <a:t>قيمت‌هاي جهاني بايد مدنظر باشد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2F5585-DE12-4D46-9ED9-0595823D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32F5585-DE12-4D46-9ED9-0595823D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32F5585-DE12-4D46-9ED9-0595823D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F100D6-A3CE-4A1C-B7C9-B91764E9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2F100D6-A3CE-4A1C-B7C9-B91764E9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2F100D6-A3CE-4A1C-B7C9-B91764E9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D8336-CC33-4FEC-9A62-60A645540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88D8336-CC33-4FEC-9A62-60A645540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88D8336-CC33-4FEC-9A62-60A645540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BAC80-1504-4855-9947-448C8ACD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32BAC80-1504-4855-9947-448C8ACD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32BAC80-1504-4855-9947-448C8ACD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98039D-802C-42B8-9B6A-F87ABEA69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C98039D-802C-42B8-9B6A-F87ABEA69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C98039D-802C-42B8-9B6A-F87ABEA69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E95D0-DB09-4C03-A868-4678FAC5F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2DE95D0-DB09-4C03-A868-4678FAC5F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2DE95D0-DB09-4C03-A868-4678FAC5F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آثار بر سود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صنعت بانک‌داری:                </a:t>
            </a:r>
            <a:r>
              <a:rPr lang="fa-I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Elham" pitchFamily="2" charset="-78"/>
              </a:rPr>
              <a:t>ریسک‌های اساسی-</a:t>
            </a:r>
            <a:r>
              <a:rPr lang="fa-IR" sz="5400" dirty="0" smtClean="0"/>
              <a:t> </a:t>
            </a:r>
            <a:r>
              <a:rPr lang="fa-I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روندهای</a:t>
            </a:r>
            <a:r>
              <a:rPr lang="fa-IR" sz="5400" dirty="0" smtClean="0"/>
              <a:t> </a:t>
            </a:r>
            <a:r>
              <a:rPr lang="fa-I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موردانتظار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2 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ریسک‌های اساسی مؤسسات مالی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2920" y="1450848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EFAFAE-72B7-4F9B-952E-5E4C45896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72EFAFAE-72B7-4F9B-952E-5E4C45896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72EFAFAE-72B7-4F9B-952E-5E4C45896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72EFAFAE-72B7-4F9B-952E-5E4C45896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4AF5B7-02F3-466A-AFE0-14E5227F0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884AF5B7-02F3-466A-AFE0-14E5227F0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884AF5B7-02F3-466A-AFE0-14E5227F0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884AF5B7-02F3-466A-AFE0-14E5227F0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FB3551-DB31-4E81-8C97-AACF1628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52FB3551-DB31-4E81-8C97-AACF1628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52FB3551-DB31-4E81-8C97-AACF1628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52FB3551-DB31-4E81-8C97-AACF16283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8E400-BDB4-4FE0-80BD-4A46196FB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63D8E400-BDB4-4FE0-80BD-4A46196FB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63D8E400-BDB4-4FE0-80BD-4A46196FB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63D8E400-BDB4-4FE0-80BD-4A46196FB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66AC06-D6BA-4E38-8184-C5160C07B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566AC06-D6BA-4E38-8184-C5160C07B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566AC06-D6BA-4E38-8184-C5160C07B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6566AC06-D6BA-4E38-8184-C5160C07B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ابعاد اجرایی طرح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7F65A8-D7AD-4DD9-A4FF-37BA58066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9C7F65A8-D7AD-4DD9-A4FF-37BA58066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9C7F65A8-D7AD-4DD9-A4FF-37BA58066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1F2895-0DFE-4744-97E0-AA3768B73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21F2895-0DFE-4744-97E0-AA3768B73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21F2895-0DFE-4744-97E0-AA3768B73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D0795B-4F8B-4138-B579-A8E32D157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A9D0795B-4F8B-4138-B579-A8E32D157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A9D0795B-4F8B-4138-B579-A8E32D157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DCF161-6219-4832-A814-79C061528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73DCF161-6219-4832-A814-79C061528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73DCF161-6219-4832-A814-79C061528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379BD3-048D-4F96-B71D-0163A18E3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43379BD3-048D-4F96-B71D-0163A18E3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43379BD3-048D-4F96-B71D-0163A18E3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2D7746-52C5-4AAB-8C5B-7AE99A849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6E2D7746-52C5-4AAB-8C5B-7AE99A849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6E2D7746-52C5-4AAB-8C5B-7AE99A849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تعامل ریسک‌ها در بروز بحران اخیر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C65AB7-DF1B-40A7-8CB5-EB46D157E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graphicEl>
                                              <a:dgm id="{A8C65AB7-DF1B-40A7-8CB5-EB46D157E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graphicEl>
                                              <a:dgm id="{A8C65AB7-DF1B-40A7-8CB5-EB46D157E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graphicEl>
                                              <a:dgm id="{A8C65AB7-DF1B-40A7-8CB5-EB46D157E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graphicEl>
                                              <a:dgm id="{A8C65AB7-DF1B-40A7-8CB5-EB46D157E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C65AB7-DF1B-40A7-8CB5-EB46D157E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C65AB7-DF1B-40A7-8CB5-EB46D157E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25C91-362B-445B-B636-D7DCCCB0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graphicEl>
                                              <a:dgm id="{D8E25C91-362B-445B-B636-D7DCCCB05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graphicEl>
                                              <a:dgm id="{D8E25C91-362B-445B-B636-D7DCCCB0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graphicEl>
                                              <a:dgm id="{D8E25C91-362B-445B-B636-D7DCCCB0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graphicEl>
                                              <a:dgm id="{D8E25C91-362B-445B-B636-D7DCCCB0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25C91-362B-445B-B636-D7DCCCB0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25C91-362B-445B-B636-D7DCCCB0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15113F-C9F1-4E68-8DDD-361CE8C75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>
                                            <p:graphicEl>
                                              <a:dgm id="{5815113F-C9F1-4E68-8DDD-361CE8C75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graphicEl>
                                              <a:dgm id="{5815113F-C9F1-4E68-8DDD-361CE8C75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graphicEl>
                                              <a:dgm id="{5815113F-C9F1-4E68-8DDD-361CE8C75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graphicEl>
                                              <a:dgm id="{5815113F-C9F1-4E68-8DDD-361CE8C75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15113F-C9F1-4E68-8DDD-361CE8C75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15113F-C9F1-4E68-8DDD-361CE8C75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089911-B656-4C55-8560-12D235606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>
                                            <p:graphicEl>
                                              <a:dgm id="{E4089911-B656-4C55-8560-12D235606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graphicEl>
                                              <a:dgm id="{E4089911-B656-4C55-8560-12D235606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graphicEl>
                                              <a:dgm id="{E4089911-B656-4C55-8560-12D235606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>
                                            <p:graphicEl>
                                              <a:dgm id="{E4089911-B656-4C55-8560-12D235606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089911-B656-4C55-8560-12D235606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089911-B656-4C55-8560-12D235606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37B5C-7697-4C91-BD2B-B9C9AB529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>
                                            <p:graphicEl>
                                              <a:dgm id="{E9037B5C-7697-4C91-BD2B-B9C9AB529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graphicEl>
                                              <a:dgm id="{E9037B5C-7697-4C91-BD2B-B9C9AB529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>
                                            <p:graphicEl>
                                              <a:dgm id="{E9037B5C-7697-4C91-BD2B-B9C9AB529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>
                                            <p:graphicEl>
                                              <a:dgm id="{E9037B5C-7697-4C91-BD2B-B9C9AB529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37B5C-7697-4C91-BD2B-B9C9AB529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37B5C-7697-4C91-BD2B-B9C9AB529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E59280-6002-4585-842D-855C03782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>
                                            <p:graphicEl>
                                              <a:dgm id="{C0E59280-6002-4585-842D-855C03782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>
                                            <p:graphicEl>
                                              <a:dgm id="{C0E59280-6002-4585-842D-855C03782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>
                                            <p:graphicEl>
                                              <a:dgm id="{C0E59280-6002-4585-842D-855C03782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>
                                            <p:graphicEl>
                                              <a:dgm id="{C0E59280-6002-4585-842D-855C03782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E59280-6002-4585-842D-855C03782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E59280-6002-4585-842D-855C03782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29A005-E11E-424B-BDBD-73C25440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">
                                            <p:graphicEl>
                                              <a:dgm id="{7D29A005-E11E-424B-BDBD-73C25440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>
                                            <p:graphicEl>
                                              <a:dgm id="{7D29A005-E11E-424B-BDBD-73C25440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>
                                            <p:graphicEl>
                                              <a:dgm id="{7D29A005-E11E-424B-BDBD-73C25440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>
                                            <p:graphicEl>
                                              <a:dgm id="{7D29A005-E11E-424B-BDBD-73C25440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29A005-E11E-424B-BDBD-73C25440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29A005-E11E-424B-BDBD-73C25440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B9DEA3-5F09-4F9C-933B-3799E1E66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7">
                                            <p:graphicEl>
                                              <a:dgm id="{F9B9DEA3-5F09-4F9C-933B-3799E1E66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">
                                            <p:graphicEl>
                                              <a:dgm id="{F9B9DEA3-5F09-4F9C-933B-3799E1E66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">
                                            <p:graphicEl>
                                              <a:dgm id="{F9B9DEA3-5F09-4F9C-933B-3799E1E66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">
                                            <p:graphicEl>
                                              <a:dgm id="{F9B9DEA3-5F09-4F9C-933B-3799E1E66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B9DEA3-5F09-4F9C-933B-3799E1E66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B9DEA3-5F09-4F9C-933B-3799E1E66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54D00A-84BE-4B8B-B8F1-D7A43DC9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">
                                            <p:graphicEl>
                                              <a:dgm id="{C454D00A-84BE-4B8B-B8F1-D7A43DC9F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">
                                            <p:graphicEl>
                                              <a:dgm id="{C454D00A-84BE-4B8B-B8F1-D7A43DC9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">
                                            <p:graphicEl>
                                              <a:dgm id="{C454D00A-84BE-4B8B-B8F1-D7A43DC9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">
                                            <p:graphicEl>
                                              <a:dgm id="{C454D00A-84BE-4B8B-B8F1-D7A43DC9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54D00A-84BE-4B8B-B8F1-D7A43DC9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54D00A-84BE-4B8B-B8F1-D7A43DC9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D052F-72C0-4C4B-9916-3BC24091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">
                                            <p:graphicEl>
                                              <a:dgm id="{AA1D052F-72C0-4C4B-9916-3BC24091D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">
                                            <p:graphicEl>
                                              <a:dgm id="{AA1D052F-72C0-4C4B-9916-3BC24091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">
                                            <p:graphicEl>
                                              <a:dgm id="{AA1D052F-72C0-4C4B-9916-3BC24091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>
                                            <p:graphicEl>
                                              <a:dgm id="{AA1D052F-72C0-4C4B-9916-3BC24091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D052F-72C0-4C4B-9916-3BC24091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D052F-72C0-4C4B-9916-3BC24091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98A026-CFED-4283-930F-86779D03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7">
                                            <p:graphicEl>
                                              <a:dgm id="{3498A026-CFED-4283-930F-86779D035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7">
                                            <p:graphicEl>
                                              <a:dgm id="{3498A026-CFED-4283-930F-86779D03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">
                                            <p:graphicEl>
                                              <a:dgm id="{3498A026-CFED-4283-930F-86779D03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">
                                            <p:graphicEl>
                                              <a:dgm id="{3498A026-CFED-4283-930F-86779D03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98A026-CFED-4283-930F-86779D03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98A026-CFED-4283-930F-86779D03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1" y="530225"/>
            <a:ext cx="7848602" cy="56419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505200" y="2514600"/>
            <a:ext cx="2209800" cy="10515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>
            <a:normAutofit fontScale="90000"/>
          </a:bodyPr>
          <a:lstStyle/>
          <a:p>
            <a:pPr algn="ctr"/>
            <a:r>
              <a:rPr lang="fa-IR" dirty="0" smtClean="0">
                <a:cs typeface="B Bardiya" pitchFamily="2" charset="-78"/>
              </a:rPr>
              <a:t>اثر پشتاپشتی  </a:t>
            </a:r>
            <a:endParaRPr lang="en-US" dirty="0" smtClean="0">
              <a:cs typeface="B Bardi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روندهای موردانتظار در ایران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ریسک اعتباری: روند </a:t>
            </a:r>
            <a:r>
              <a:rPr lang="fa-I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قابل‌مشاهده در </a:t>
            </a: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ایران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تغییر ترکیب بدهی‌ها-افزایش ریسک تأمین مالی</a:t>
            </a:r>
            <a:endParaRPr lang="en-US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263F-EACE-439E-8E58-6F62B750036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685800" y="2559050"/>
            <a:ext cx="7620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a-I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با تشکر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96975"/>
          <a:ext cx="7772400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6ECAB-0898-4E45-B2DB-35DA5F9ED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graphicEl>
                                              <a:dgm id="{0A16ECAB-0898-4E45-B2DB-35DA5F9ED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graphicEl>
                                              <a:dgm id="{0A16ECAB-0898-4E45-B2DB-35DA5F9ED0A1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6ECAB-0898-4E45-B2DB-35DA5F9ED0A1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graphicEl>
                                              <a:dgm id="{0A16ECAB-0898-4E45-B2DB-35DA5F9ED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6ECAB-0898-4E45-B2DB-35DA5F9ED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graphicEl>
                                              <a:dgm id="{0A16ECAB-0898-4E45-B2DB-35DA5F9ED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6ECAB-0898-4E45-B2DB-35DA5F9ED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67E92-D834-4D68-BB8C-DFBF51784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graphicEl>
                                              <a:dgm id="{E5B67E92-D834-4D68-BB8C-DFBF51784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graphicEl>
                                              <a:dgm id="{E5B67E92-D834-4D68-BB8C-DFBF51784F3F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67E92-D834-4D68-BB8C-DFBF51784F3F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>
                                            <p:graphicEl>
                                              <a:dgm id="{E5B67E92-D834-4D68-BB8C-DFBF51784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67E92-D834-4D68-BB8C-DFBF51784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>
                                            <p:graphicEl>
                                              <a:dgm id="{E5B67E92-D834-4D68-BB8C-DFBF51784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67E92-D834-4D68-BB8C-DFBF51784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اثر طرح بر فضای کسب‌وکار:</a:t>
            </a:r>
          </a:p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2  Elham" pitchFamily="2" charset="-78"/>
              </a:rPr>
              <a:t>بررسی متغیرهای خرد اقتصادی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2 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مسیرهای اثرگذاری طرح بر عملکرد بانک‌ها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29488</TotalTime>
  <Words>1218</Words>
  <Application>Microsoft Office PowerPoint</Application>
  <PresentationFormat>On-screen Show (4:3)</PresentationFormat>
  <Paragraphs>263</Paragraphs>
  <Slides>48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Sample presentation slides</vt:lpstr>
      <vt:lpstr>تأثیر هدفمند‌کردن یارانه‌ها و قیمت‌گذاری نرخ ارز بر عملکرد بانک مسکن</vt:lpstr>
      <vt:lpstr>Slide 2</vt:lpstr>
      <vt:lpstr>وسعت کالاهای موضوع اصلاح قیمت‌ها </vt:lpstr>
      <vt:lpstr>ابعاد اجرایی طرح </vt:lpstr>
      <vt:lpstr> </vt:lpstr>
      <vt:lpstr> </vt:lpstr>
      <vt:lpstr>Slide 7</vt:lpstr>
      <vt:lpstr>Slide 8</vt:lpstr>
      <vt:lpstr>مسیرهای اثرگذاری طرح بر عملکرد بانک‌ها</vt:lpstr>
      <vt:lpstr>مسیراصلی</vt:lpstr>
      <vt:lpstr>آثار اقتصاد خرد طرح بر کسب‌وکارها</vt:lpstr>
      <vt:lpstr> </vt:lpstr>
      <vt:lpstr>بهره‌وری عامل کل (TFP )</vt:lpstr>
      <vt:lpstr>عوامل توضیح‌دهندۀ TFP</vt:lpstr>
      <vt:lpstr>برخی عوامل توضیح‌دهندۀ بهره‌وری عامل کل</vt:lpstr>
      <vt:lpstr>بهبود بهره‌وری - توسعۀ بازارهای مالی</vt:lpstr>
      <vt:lpstr>واکنش بازارهای مالی: انتخاب طبیعی</vt:lpstr>
      <vt:lpstr>Slide 18</vt:lpstr>
      <vt:lpstr>طرح و متغیرهای کلان اقتصادی</vt:lpstr>
      <vt:lpstr>وجوه  آزادسازی قیمت‌ها</vt:lpstr>
      <vt:lpstr>اثر آزادسازی قیمت حامل‌های انرژی بر نرخ پول و ارز</vt:lpstr>
      <vt:lpstr>قیمت‌ ارز در ایران</vt:lpstr>
      <vt:lpstr> نرخ تورم داخلی محرک کاهش صادرات </vt:lpstr>
      <vt:lpstr>ارز ارزان و واردات بی‌رویۀ کالا</vt:lpstr>
      <vt:lpstr>ارز ارزان و واردات بی‌رویۀ کالا</vt:lpstr>
      <vt:lpstr>ارز ارزان و واردات بی‌رویه فرآورده‌های کشاورزی</vt:lpstr>
      <vt:lpstr>ارز ارزان و واردات بی‌رویۀ کارگر</vt:lpstr>
      <vt:lpstr>Slide 28</vt:lpstr>
      <vt:lpstr> </vt:lpstr>
      <vt:lpstr>اثر طرح بر شركت‌ها</vt:lpstr>
      <vt:lpstr> </vt:lpstr>
      <vt:lpstr>افزايش هزينه‌هاي مستقيم </vt:lpstr>
      <vt:lpstr> </vt:lpstr>
      <vt:lpstr> </vt:lpstr>
      <vt:lpstr> </vt:lpstr>
      <vt:lpstr>اثر طرح بر طرف درآمد </vt:lpstr>
      <vt:lpstr>آثار بر سود</vt:lpstr>
      <vt:lpstr>Slide 38</vt:lpstr>
      <vt:lpstr>ریسک‌های اساسی مؤسسات مالی</vt:lpstr>
      <vt:lpstr>تعامل ریسک‌ها در بروز بحران اخیر</vt:lpstr>
      <vt:lpstr>اثر پشتاپشتی  </vt:lpstr>
      <vt:lpstr>روندهای موردانتظار در ایران</vt:lpstr>
      <vt:lpstr>ریسک اعتباری: روند قابل‌مشاهده در ایران</vt:lpstr>
      <vt:lpstr>Slide 44</vt:lpstr>
      <vt:lpstr>Slide 45</vt:lpstr>
      <vt:lpstr>تغییر ترکیب بدهی‌ها-افزایش ریسک تأمین مالی</vt:lpstr>
      <vt:lpstr>Slide 47</vt:lpstr>
      <vt:lpstr>Slide 48</vt:lpstr>
    </vt:vector>
  </TitlesOfParts>
  <Company>Saudi Aramco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Administrator</dc:creator>
  <cp:lastModifiedBy>radpour</cp:lastModifiedBy>
  <cp:revision>583</cp:revision>
  <dcterms:created xsi:type="dcterms:W3CDTF">2007-09-07T17:57:35Z</dcterms:created>
  <dcterms:modified xsi:type="dcterms:W3CDTF">2011-10-02T00:37:10Z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TC011367981033</vt:lpwstr>
  </property>
</Properties>
</file>