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2"/>
  </p:notesMasterIdLst>
  <p:handoutMasterIdLst>
    <p:handoutMasterId r:id="rId43"/>
  </p:handoutMasterIdLst>
  <p:sldIdLst>
    <p:sldId id="638" r:id="rId2"/>
    <p:sldId id="749" r:id="rId3"/>
    <p:sldId id="805" r:id="rId4"/>
    <p:sldId id="938" r:id="rId5"/>
    <p:sldId id="934" r:id="rId6"/>
    <p:sldId id="933" r:id="rId7"/>
    <p:sldId id="935" r:id="rId8"/>
    <p:sldId id="936" r:id="rId9"/>
    <p:sldId id="937" r:id="rId10"/>
    <p:sldId id="940" r:id="rId11"/>
    <p:sldId id="941" r:id="rId12"/>
    <p:sldId id="942" r:id="rId13"/>
    <p:sldId id="943" r:id="rId14"/>
    <p:sldId id="944" r:id="rId15"/>
    <p:sldId id="945" r:id="rId16"/>
    <p:sldId id="946" r:id="rId17"/>
    <p:sldId id="947" r:id="rId18"/>
    <p:sldId id="948" r:id="rId19"/>
    <p:sldId id="949" r:id="rId20"/>
    <p:sldId id="950" r:id="rId21"/>
    <p:sldId id="952" r:id="rId22"/>
    <p:sldId id="953" r:id="rId23"/>
    <p:sldId id="951" r:id="rId24"/>
    <p:sldId id="954" r:id="rId25"/>
    <p:sldId id="955" r:id="rId26"/>
    <p:sldId id="956" r:id="rId27"/>
    <p:sldId id="958" r:id="rId28"/>
    <p:sldId id="957" r:id="rId29"/>
    <p:sldId id="959" r:id="rId30"/>
    <p:sldId id="960" r:id="rId31"/>
    <p:sldId id="961" r:id="rId32"/>
    <p:sldId id="962" r:id="rId33"/>
    <p:sldId id="963" r:id="rId34"/>
    <p:sldId id="967" r:id="rId35"/>
    <p:sldId id="969" r:id="rId36"/>
    <p:sldId id="964" r:id="rId37"/>
    <p:sldId id="965" r:id="rId38"/>
    <p:sldId id="968" r:id="rId39"/>
    <p:sldId id="875" r:id="rId40"/>
    <p:sldId id="329" r:id="rId4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DB3F15"/>
    <a:srgbClr val="2EC02E"/>
    <a:srgbClr val="84D21C"/>
    <a:srgbClr val="3333FF"/>
    <a:srgbClr val="33CCFF"/>
    <a:srgbClr val="303030"/>
    <a:srgbClr val="343434"/>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86" autoAdjust="0"/>
    <p:restoredTop sz="95932" autoAdjust="0"/>
  </p:normalViewPr>
  <p:slideViewPr>
    <p:cSldViewPr>
      <p:cViewPr varScale="1">
        <p:scale>
          <a:sx n="87" d="100"/>
          <a:sy n="87" d="100"/>
        </p:scale>
        <p:origin x="834" y="7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_rels/data10.xml.rels><?xml version="1.0" encoding="UTF-8" standalone="yes"?>
<Relationships xmlns="http://schemas.openxmlformats.org/package/2006/relationships"><Relationship Id="rId1" Type="http://schemas.openxmlformats.org/officeDocument/2006/relationships/hyperlink" Target="http://www.demographia.com/db-worldua.pdf"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www.demographia.com/db-worldua.pdf"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3ED18-0925-41F2-A0BD-6264E8ACB9BC}" type="doc">
      <dgm:prSet loTypeId="urn:microsoft.com/office/officeart/2005/8/layout/chevronAccent+Icon" loCatId="process" qsTypeId="urn:microsoft.com/office/officeart/2005/8/quickstyle/simple1" qsCatId="simple" csTypeId="urn:microsoft.com/office/officeart/2005/8/colors/accent2_1" csCatId="accent2" phldr="1"/>
      <dgm:spPr/>
      <dgm:t>
        <a:bodyPr/>
        <a:lstStyle/>
        <a:p>
          <a:endParaRPr lang="en-US"/>
        </a:p>
      </dgm:t>
    </dgm:pt>
    <dgm:pt modelId="{F11B5AC6-1CB2-45A8-8AC3-3BB240F6786D}">
      <dgm:prSet/>
      <dgm:spPr/>
      <dgm:t>
        <a:bodyPr/>
        <a:lstStyle/>
        <a:p>
          <a:pPr algn="ctr" rtl="1"/>
          <a:r>
            <a:rPr lang="fa-IR" dirty="0" smtClean="0">
              <a:cs typeface="B Titr" panose="00000700000000000000" pitchFamily="2" charset="-78"/>
            </a:rPr>
            <a:t>عوامل مؤثر</a:t>
          </a:r>
          <a:endParaRPr lang="en-US" dirty="0">
            <a:cs typeface="B Titr" panose="00000700000000000000" pitchFamily="2" charset="-78"/>
          </a:endParaRPr>
        </a:p>
      </dgm:t>
    </dgm:pt>
    <dgm:pt modelId="{281B7724-1E13-474C-9858-0664BFEA88E6}" type="parTrans" cxnId="{5DC04F67-129A-42A4-9D59-1EA56285F0DB}">
      <dgm:prSet/>
      <dgm:spPr/>
      <dgm:t>
        <a:bodyPr/>
        <a:lstStyle/>
        <a:p>
          <a:endParaRPr lang="en-US">
            <a:cs typeface="B Zar" panose="00000400000000000000" pitchFamily="2" charset="-78"/>
          </a:endParaRPr>
        </a:p>
      </dgm:t>
    </dgm:pt>
    <dgm:pt modelId="{69AA6D6A-F25C-4879-872C-F187372A74CB}" type="sibTrans" cxnId="{5DC04F67-129A-42A4-9D59-1EA56285F0DB}">
      <dgm:prSet/>
      <dgm:spPr/>
      <dgm:t>
        <a:bodyPr/>
        <a:lstStyle/>
        <a:p>
          <a:endParaRPr lang="en-US">
            <a:cs typeface="B Zar" panose="00000400000000000000" pitchFamily="2" charset="-78"/>
          </a:endParaRPr>
        </a:p>
      </dgm:t>
    </dgm:pt>
    <dgm:pt modelId="{F4B1E90A-3ACD-4AC6-8EDE-743A237DE1E8}">
      <dgm:prSet/>
      <dgm:spPr/>
      <dgm:t>
        <a:bodyPr/>
        <a:lstStyle/>
        <a:p>
          <a:pPr algn="r" rtl="1"/>
          <a:r>
            <a:rPr lang="fa-IR" dirty="0" smtClean="0">
              <a:cs typeface="B Zar" panose="00000400000000000000" pitchFamily="2" charset="-78"/>
            </a:rPr>
            <a:t>کاهش قدرت خرید خانوارهای ایرانی: رکود تورمی سال‌های اخیر فشار مضاعفی را بر قدرت خرید خانوارهای ایرانی از بابت افزایش سطح عمومی قیمت‌ها و هم از بابت کاهش سطح درآمد خانوارهای ایرانی وارد کرده است.</a:t>
          </a:r>
          <a:endParaRPr lang="en-US" dirty="0">
            <a:cs typeface="B Zar" panose="00000400000000000000" pitchFamily="2" charset="-78"/>
          </a:endParaRPr>
        </a:p>
      </dgm:t>
    </dgm:pt>
    <dgm:pt modelId="{6C6EED4F-2AF3-4959-BD02-B0AB690FCC6F}" type="parTrans" cxnId="{42610103-D25D-4840-99FC-D32616770AA2}">
      <dgm:prSet/>
      <dgm:spPr/>
      <dgm:t>
        <a:bodyPr/>
        <a:lstStyle/>
        <a:p>
          <a:endParaRPr lang="en-US">
            <a:cs typeface="B Zar" panose="00000400000000000000" pitchFamily="2" charset="-78"/>
          </a:endParaRPr>
        </a:p>
      </dgm:t>
    </dgm:pt>
    <dgm:pt modelId="{6B6EEA91-FE70-44C1-957D-D4012CF5986F}" type="sibTrans" cxnId="{42610103-D25D-4840-99FC-D32616770AA2}">
      <dgm:prSet/>
      <dgm:spPr/>
      <dgm:t>
        <a:bodyPr/>
        <a:lstStyle/>
        <a:p>
          <a:endParaRPr lang="en-US">
            <a:cs typeface="B Zar" panose="00000400000000000000" pitchFamily="2" charset="-78"/>
          </a:endParaRPr>
        </a:p>
      </dgm:t>
    </dgm:pt>
    <dgm:pt modelId="{6E612EE1-1C1A-4ACB-BD7F-4C1FB583645E}">
      <dgm:prSet/>
      <dgm:spPr/>
      <dgm:t>
        <a:bodyPr/>
        <a:lstStyle/>
        <a:p>
          <a:pPr algn="r" rtl="1"/>
          <a:r>
            <a:rPr lang="fa-IR" dirty="0" smtClean="0">
              <a:cs typeface="B Zar" panose="00000400000000000000" pitchFamily="2" charset="-78"/>
            </a:rPr>
            <a:t>نارسایی نظام تأمین مالی: کارکرد نظام پولی کشور در تأمین مالی بخش مسکن عمدتاً به‌دلیل افزایش سطح دارایی‌های نقدنشو و مطالبات مشکوک‌الوصول بانک‌ها، دچار اختلال شده است.</a:t>
          </a:r>
          <a:endParaRPr lang="en-US" dirty="0">
            <a:cs typeface="B Zar" panose="00000400000000000000" pitchFamily="2" charset="-78"/>
          </a:endParaRPr>
        </a:p>
      </dgm:t>
    </dgm:pt>
    <dgm:pt modelId="{D28BC74B-9A08-4FA2-AE27-49CE9E64E3CD}" type="parTrans" cxnId="{AD3F4E4A-154C-456D-BB76-69078E5BD235}">
      <dgm:prSet/>
      <dgm:spPr/>
      <dgm:t>
        <a:bodyPr/>
        <a:lstStyle/>
        <a:p>
          <a:endParaRPr lang="en-US">
            <a:cs typeface="B Zar" panose="00000400000000000000" pitchFamily="2" charset="-78"/>
          </a:endParaRPr>
        </a:p>
      </dgm:t>
    </dgm:pt>
    <dgm:pt modelId="{CB48EC99-F97A-474D-8850-70AFFDB52C81}" type="sibTrans" cxnId="{AD3F4E4A-154C-456D-BB76-69078E5BD235}">
      <dgm:prSet/>
      <dgm:spPr/>
      <dgm:t>
        <a:bodyPr/>
        <a:lstStyle/>
        <a:p>
          <a:endParaRPr lang="en-US">
            <a:cs typeface="B Zar" panose="00000400000000000000" pitchFamily="2" charset="-78"/>
          </a:endParaRPr>
        </a:p>
      </dgm:t>
    </dgm:pt>
    <dgm:pt modelId="{91ED6926-E15E-4023-AB36-1E91FA392DB6}" type="pres">
      <dgm:prSet presAssocID="{64A3ED18-0925-41F2-A0BD-6264E8ACB9BC}" presName="Name0" presStyleCnt="0">
        <dgm:presLayoutVars>
          <dgm:dir/>
          <dgm:resizeHandles val="exact"/>
        </dgm:presLayoutVars>
      </dgm:prSet>
      <dgm:spPr/>
    </dgm:pt>
    <dgm:pt modelId="{503BDA0E-99A4-4B1B-94BC-3A34B477C3E8}" type="pres">
      <dgm:prSet presAssocID="{F11B5AC6-1CB2-45A8-8AC3-3BB240F6786D}" presName="composite" presStyleCnt="0"/>
      <dgm:spPr/>
    </dgm:pt>
    <dgm:pt modelId="{539DA6F8-D77E-4C58-A725-CE804EA4D7D3}" type="pres">
      <dgm:prSet presAssocID="{F11B5AC6-1CB2-45A8-8AC3-3BB240F6786D}" presName="bgChev" presStyleLbl="node1" presStyleIdx="0" presStyleCnt="1"/>
      <dgm:spPr/>
    </dgm:pt>
    <dgm:pt modelId="{7314D8AC-5459-48EA-AF6C-2BE50AFB53E9}" type="pres">
      <dgm:prSet presAssocID="{F11B5AC6-1CB2-45A8-8AC3-3BB240F6786D}" presName="txNode" presStyleLbl="fgAcc1" presStyleIdx="0" presStyleCnt="1">
        <dgm:presLayoutVars>
          <dgm:bulletEnabled val="1"/>
        </dgm:presLayoutVars>
      </dgm:prSet>
      <dgm:spPr/>
      <dgm:t>
        <a:bodyPr/>
        <a:lstStyle/>
        <a:p>
          <a:endParaRPr lang="en-US"/>
        </a:p>
      </dgm:t>
    </dgm:pt>
  </dgm:ptLst>
  <dgm:cxnLst>
    <dgm:cxn modelId="{97AA36B7-CB6B-47E4-AF9A-805FAF843018}" type="presOf" srcId="{64A3ED18-0925-41F2-A0BD-6264E8ACB9BC}" destId="{91ED6926-E15E-4023-AB36-1E91FA392DB6}" srcOrd="0" destOrd="0" presId="urn:microsoft.com/office/officeart/2005/8/layout/chevronAccent+Icon"/>
    <dgm:cxn modelId="{AD3F4E4A-154C-456D-BB76-69078E5BD235}" srcId="{F11B5AC6-1CB2-45A8-8AC3-3BB240F6786D}" destId="{6E612EE1-1C1A-4ACB-BD7F-4C1FB583645E}" srcOrd="1" destOrd="0" parTransId="{D28BC74B-9A08-4FA2-AE27-49CE9E64E3CD}" sibTransId="{CB48EC99-F97A-474D-8850-70AFFDB52C81}"/>
    <dgm:cxn modelId="{5DC04F67-129A-42A4-9D59-1EA56285F0DB}" srcId="{64A3ED18-0925-41F2-A0BD-6264E8ACB9BC}" destId="{F11B5AC6-1CB2-45A8-8AC3-3BB240F6786D}" srcOrd="0" destOrd="0" parTransId="{281B7724-1E13-474C-9858-0664BFEA88E6}" sibTransId="{69AA6D6A-F25C-4879-872C-F187372A74CB}"/>
    <dgm:cxn modelId="{9F27EEB2-76E2-42F9-B658-FCC7D04D3737}" type="presOf" srcId="{F11B5AC6-1CB2-45A8-8AC3-3BB240F6786D}" destId="{7314D8AC-5459-48EA-AF6C-2BE50AFB53E9}" srcOrd="0" destOrd="0" presId="urn:microsoft.com/office/officeart/2005/8/layout/chevronAccent+Icon"/>
    <dgm:cxn modelId="{33D47977-968E-4021-865A-7737DBE8EFB5}" type="presOf" srcId="{F4B1E90A-3ACD-4AC6-8EDE-743A237DE1E8}" destId="{7314D8AC-5459-48EA-AF6C-2BE50AFB53E9}" srcOrd="0" destOrd="1" presId="urn:microsoft.com/office/officeart/2005/8/layout/chevronAccent+Icon"/>
    <dgm:cxn modelId="{5E3CB5B3-4024-4469-BB41-529FF385D7AA}" type="presOf" srcId="{6E612EE1-1C1A-4ACB-BD7F-4C1FB583645E}" destId="{7314D8AC-5459-48EA-AF6C-2BE50AFB53E9}" srcOrd="0" destOrd="2" presId="urn:microsoft.com/office/officeart/2005/8/layout/chevronAccent+Icon"/>
    <dgm:cxn modelId="{42610103-D25D-4840-99FC-D32616770AA2}" srcId="{F11B5AC6-1CB2-45A8-8AC3-3BB240F6786D}" destId="{F4B1E90A-3ACD-4AC6-8EDE-743A237DE1E8}" srcOrd="0" destOrd="0" parTransId="{6C6EED4F-2AF3-4959-BD02-B0AB690FCC6F}" sibTransId="{6B6EEA91-FE70-44C1-957D-D4012CF5986F}"/>
    <dgm:cxn modelId="{54DCFB8F-C623-47BE-8A15-AFCF42DE0A79}" type="presParOf" srcId="{91ED6926-E15E-4023-AB36-1E91FA392DB6}" destId="{503BDA0E-99A4-4B1B-94BC-3A34B477C3E8}" srcOrd="0" destOrd="0" presId="urn:microsoft.com/office/officeart/2005/8/layout/chevronAccent+Icon"/>
    <dgm:cxn modelId="{9ACA3B2F-1624-4A9E-9422-FC1A4E7222AE}" type="presParOf" srcId="{503BDA0E-99A4-4B1B-94BC-3A34B477C3E8}" destId="{539DA6F8-D77E-4C58-A725-CE804EA4D7D3}" srcOrd="0" destOrd="0" presId="urn:microsoft.com/office/officeart/2005/8/layout/chevronAccent+Icon"/>
    <dgm:cxn modelId="{9F32FDC5-DD6D-44C7-B0E0-FAD22C90D381}" type="presParOf" srcId="{503BDA0E-99A4-4B1B-94BC-3A34B477C3E8}" destId="{7314D8AC-5459-48EA-AF6C-2BE50AFB53E9}"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BB17D6-8902-4365-8FF5-36FB9AF007CC}"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97D5E2D9-A7BB-47A6-84C5-7C6CB1EC34CF}">
      <dgm:prSet/>
      <dgm:spPr/>
      <dgm:t>
        <a:bodyPr/>
        <a:lstStyle/>
        <a:p>
          <a:pPr algn="ctr" rtl="1"/>
          <a:r>
            <a:rPr lang="fa-IR" dirty="0" smtClean="0">
              <a:cs typeface="B Titr" panose="00000700000000000000" pitchFamily="2" charset="-78"/>
            </a:rPr>
            <a:t>چرا سهم زمین تا این حد بالاست؟</a:t>
          </a:r>
          <a:endParaRPr lang="en-US" dirty="0">
            <a:cs typeface="B Titr" panose="00000700000000000000" pitchFamily="2" charset="-78"/>
          </a:endParaRPr>
        </a:p>
      </dgm:t>
    </dgm:pt>
    <dgm:pt modelId="{9C714833-B892-41CC-BBBC-F7AF0A4AE97A}" type="parTrans" cxnId="{EDE3E9E9-0E50-4D0E-8EE8-BAFCC73E3AAB}">
      <dgm:prSet/>
      <dgm:spPr/>
      <dgm:t>
        <a:bodyPr/>
        <a:lstStyle/>
        <a:p>
          <a:endParaRPr lang="en-US">
            <a:cs typeface="B Zar" panose="00000400000000000000" pitchFamily="2" charset="-78"/>
          </a:endParaRPr>
        </a:p>
      </dgm:t>
    </dgm:pt>
    <dgm:pt modelId="{B568906C-6E6F-4C09-9A6B-0AF75F808F6D}" type="sibTrans" cxnId="{EDE3E9E9-0E50-4D0E-8EE8-BAFCC73E3AAB}">
      <dgm:prSet/>
      <dgm:spPr/>
      <dgm:t>
        <a:bodyPr/>
        <a:lstStyle/>
        <a:p>
          <a:endParaRPr lang="en-US">
            <a:cs typeface="B Zar" panose="00000400000000000000" pitchFamily="2" charset="-78"/>
          </a:endParaRPr>
        </a:p>
      </dgm:t>
    </dgm:pt>
    <dgm:pt modelId="{DD12257D-A15E-4DBC-BFD1-E79E8392A495}">
      <dgm:prSet/>
      <dgm:spPr/>
      <dgm:t>
        <a:bodyPr/>
        <a:lstStyle/>
        <a:p>
          <a:pPr algn="justLow" rtl="1"/>
          <a:r>
            <a:rPr lang="fa-IR" dirty="0" smtClean="0">
              <a:cs typeface="B Zar" panose="00000400000000000000" pitchFamily="2" charset="-78"/>
            </a:rPr>
            <a:t>عدم‌حضور توسعه‌گران در کشورمان باعث شده عرضه‌ی زمین شهری به‌هیچ عنوان پاسخگوی تقاضای فزاینده آن نباشد. شهروندان برای برخورداری از حداقل سطح خدمات شهری ناچارند به کلان‌شهرها مهاجرت کنند. تقاضای مازاد، قیمت‌های زمین شهری را به سوی نقاط تعادلی بالا و بالاتر هدایت کرده است، و به همین دلیل در کلان‌شهرها، "سهم زمین از قیمت واحد مسکونی" به‌طرز غیرعادی بالا رفته است.</a:t>
          </a:r>
          <a:endParaRPr lang="en-US" dirty="0">
            <a:cs typeface="B Zar" panose="00000400000000000000" pitchFamily="2" charset="-78"/>
          </a:endParaRPr>
        </a:p>
      </dgm:t>
    </dgm:pt>
    <dgm:pt modelId="{B05E5726-D77E-48F5-BB87-203CFE2B61E7}" type="parTrans" cxnId="{FF5B7439-5AFC-4726-9839-70AB7D2FCCF8}">
      <dgm:prSet/>
      <dgm:spPr/>
      <dgm:t>
        <a:bodyPr/>
        <a:lstStyle/>
        <a:p>
          <a:endParaRPr lang="en-US">
            <a:cs typeface="B Zar" panose="00000400000000000000" pitchFamily="2" charset="-78"/>
          </a:endParaRPr>
        </a:p>
      </dgm:t>
    </dgm:pt>
    <dgm:pt modelId="{94A2CAF7-3A30-4F82-8AAE-957FA4583830}" type="sibTrans" cxnId="{FF5B7439-5AFC-4726-9839-70AB7D2FCCF8}">
      <dgm:prSet/>
      <dgm:spPr/>
      <dgm:t>
        <a:bodyPr/>
        <a:lstStyle/>
        <a:p>
          <a:endParaRPr lang="en-US">
            <a:cs typeface="B Zar" panose="00000400000000000000" pitchFamily="2" charset="-78"/>
          </a:endParaRPr>
        </a:p>
      </dgm:t>
    </dgm:pt>
    <dgm:pt modelId="{B0BB6CD2-C8F2-4411-8C17-97A3B999542A}">
      <dgm:prSet/>
      <dgm:spPr/>
      <dgm:t>
        <a:bodyPr/>
        <a:lstStyle/>
        <a:p>
          <a:pPr algn="justLow" rtl="1"/>
          <a:r>
            <a:rPr lang="fa-IR" dirty="0" smtClean="0">
              <a:cs typeface="B Zar" panose="00000400000000000000" pitchFamily="2" charset="-78"/>
            </a:rPr>
            <a:t>کمبود عرضه‌ی زمین شهری به‌خوبی در تراکم بسیار بالای کلان‌شهرهای کشور و علی‌الخصوص تهران نمایان است. در حال حاضر در میان 100 شهر اول پرجمعیت دنیا، تهران دوازدهمین شهر متراکم است که عمدتاً پس از شهرهای کشورهای پرجمعیتی نظیر هند، بنگلادش، پاکستان، و فیلیپین قرار دارد (منبع: </a:t>
          </a:r>
          <a:r>
            <a:rPr lang="en-US" dirty="0" smtClean="0">
              <a:cs typeface="B Zar" panose="00000400000000000000" pitchFamily="2" charset="-78"/>
              <a:hlinkClick xmlns:r="http://schemas.openxmlformats.org/officeDocument/2006/relationships" r:id="rId1"/>
            </a:rPr>
            <a:t>http://www.demographia.com/db-worldua.pdf</a:t>
          </a:r>
          <a:r>
            <a:rPr lang="en-US" dirty="0" smtClean="0">
              <a:cs typeface="B Zar" panose="00000400000000000000" pitchFamily="2" charset="-78"/>
            </a:rPr>
            <a:t> </a:t>
          </a:r>
          <a:r>
            <a:rPr lang="fa-IR" dirty="0" smtClean="0">
              <a:cs typeface="B Zar" panose="00000400000000000000" pitchFamily="2" charset="-78"/>
            </a:rPr>
            <a:t>که البته شهر کرج جدا از تهران لحاظ شده است)   </a:t>
          </a:r>
          <a:endParaRPr lang="en-US" dirty="0">
            <a:cs typeface="B Zar" panose="00000400000000000000" pitchFamily="2" charset="-78"/>
          </a:endParaRPr>
        </a:p>
      </dgm:t>
    </dgm:pt>
    <dgm:pt modelId="{1D16A020-FC0E-4577-A713-B0C7D3D9096C}" type="parTrans" cxnId="{8419ACE7-6086-41A8-990A-ABF756C10484}">
      <dgm:prSet/>
      <dgm:spPr/>
      <dgm:t>
        <a:bodyPr/>
        <a:lstStyle/>
        <a:p>
          <a:endParaRPr lang="en-US">
            <a:cs typeface="B Zar" panose="00000400000000000000" pitchFamily="2" charset="-78"/>
          </a:endParaRPr>
        </a:p>
      </dgm:t>
    </dgm:pt>
    <dgm:pt modelId="{8F8B5072-5BB2-4736-B74F-638DD4BA1444}" type="sibTrans" cxnId="{8419ACE7-6086-41A8-990A-ABF756C10484}">
      <dgm:prSet/>
      <dgm:spPr/>
      <dgm:t>
        <a:bodyPr/>
        <a:lstStyle/>
        <a:p>
          <a:endParaRPr lang="en-US">
            <a:cs typeface="B Zar" panose="00000400000000000000" pitchFamily="2" charset="-78"/>
          </a:endParaRPr>
        </a:p>
      </dgm:t>
    </dgm:pt>
    <dgm:pt modelId="{2CA35D2C-F9D0-49A1-8023-6D56D8A10374}" type="pres">
      <dgm:prSet presAssocID="{73BB17D6-8902-4365-8FF5-36FB9AF007CC}" presName="linearFlow" presStyleCnt="0">
        <dgm:presLayoutVars>
          <dgm:dir/>
          <dgm:animLvl val="lvl"/>
          <dgm:resizeHandles val="exact"/>
        </dgm:presLayoutVars>
      </dgm:prSet>
      <dgm:spPr/>
    </dgm:pt>
    <dgm:pt modelId="{DD6DAD60-4A0F-4183-83B5-37FD6EF84749}" type="pres">
      <dgm:prSet presAssocID="{97D5E2D9-A7BB-47A6-84C5-7C6CB1EC34CF}" presName="composite" presStyleCnt="0"/>
      <dgm:spPr/>
    </dgm:pt>
    <dgm:pt modelId="{2249E321-184C-4254-A6ED-DF2E78A01A2B}" type="pres">
      <dgm:prSet presAssocID="{97D5E2D9-A7BB-47A6-84C5-7C6CB1EC34CF}" presName="parTx" presStyleLbl="node1" presStyleIdx="0" presStyleCnt="1">
        <dgm:presLayoutVars>
          <dgm:chMax val="0"/>
          <dgm:chPref val="0"/>
          <dgm:bulletEnabled val="1"/>
        </dgm:presLayoutVars>
      </dgm:prSet>
      <dgm:spPr/>
    </dgm:pt>
    <dgm:pt modelId="{B2C2963A-FFE6-43FC-A8C3-4D1792D4402A}" type="pres">
      <dgm:prSet presAssocID="{97D5E2D9-A7BB-47A6-84C5-7C6CB1EC34CF}" presName="parSh" presStyleLbl="node1" presStyleIdx="0" presStyleCnt="1"/>
      <dgm:spPr/>
    </dgm:pt>
    <dgm:pt modelId="{D2A35E8C-2906-46D7-A952-92CFEA56AA2D}" type="pres">
      <dgm:prSet presAssocID="{97D5E2D9-A7BB-47A6-84C5-7C6CB1EC34CF}" presName="desTx" presStyleLbl="fgAcc1" presStyleIdx="0" presStyleCnt="1">
        <dgm:presLayoutVars>
          <dgm:bulletEnabled val="1"/>
        </dgm:presLayoutVars>
      </dgm:prSet>
      <dgm:spPr/>
    </dgm:pt>
  </dgm:ptLst>
  <dgm:cxnLst>
    <dgm:cxn modelId="{EDE3E9E9-0E50-4D0E-8EE8-BAFCC73E3AAB}" srcId="{73BB17D6-8902-4365-8FF5-36FB9AF007CC}" destId="{97D5E2D9-A7BB-47A6-84C5-7C6CB1EC34CF}" srcOrd="0" destOrd="0" parTransId="{9C714833-B892-41CC-BBBC-F7AF0A4AE97A}" sibTransId="{B568906C-6E6F-4C09-9A6B-0AF75F808F6D}"/>
    <dgm:cxn modelId="{FF5B7439-5AFC-4726-9839-70AB7D2FCCF8}" srcId="{97D5E2D9-A7BB-47A6-84C5-7C6CB1EC34CF}" destId="{DD12257D-A15E-4DBC-BFD1-E79E8392A495}" srcOrd="0" destOrd="0" parTransId="{B05E5726-D77E-48F5-BB87-203CFE2B61E7}" sibTransId="{94A2CAF7-3A30-4F82-8AAE-957FA4583830}"/>
    <dgm:cxn modelId="{B865991A-B465-43F9-B821-8C31400F3F95}" type="presOf" srcId="{97D5E2D9-A7BB-47A6-84C5-7C6CB1EC34CF}" destId="{2249E321-184C-4254-A6ED-DF2E78A01A2B}" srcOrd="0" destOrd="0" presId="urn:microsoft.com/office/officeart/2005/8/layout/process3"/>
    <dgm:cxn modelId="{96128119-8CE4-42C0-8C30-AC891332A51F}" type="presOf" srcId="{97D5E2D9-A7BB-47A6-84C5-7C6CB1EC34CF}" destId="{B2C2963A-FFE6-43FC-A8C3-4D1792D4402A}" srcOrd="1" destOrd="0" presId="urn:microsoft.com/office/officeart/2005/8/layout/process3"/>
    <dgm:cxn modelId="{97DBFAE2-6C05-4F0F-8324-8695FE1AFCEC}" type="presOf" srcId="{DD12257D-A15E-4DBC-BFD1-E79E8392A495}" destId="{D2A35E8C-2906-46D7-A952-92CFEA56AA2D}" srcOrd="0" destOrd="0" presId="urn:microsoft.com/office/officeart/2005/8/layout/process3"/>
    <dgm:cxn modelId="{F8B76DC1-2125-4211-AC70-1567D458D233}" type="presOf" srcId="{B0BB6CD2-C8F2-4411-8C17-97A3B999542A}" destId="{D2A35E8C-2906-46D7-A952-92CFEA56AA2D}" srcOrd="0" destOrd="1" presId="urn:microsoft.com/office/officeart/2005/8/layout/process3"/>
    <dgm:cxn modelId="{8419ACE7-6086-41A8-990A-ABF756C10484}" srcId="{97D5E2D9-A7BB-47A6-84C5-7C6CB1EC34CF}" destId="{B0BB6CD2-C8F2-4411-8C17-97A3B999542A}" srcOrd="1" destOrd="0" parTransId="{1D16A020-FC0E-4577-A713-B0C7D3D9096C}" sibTransId="{8F8B5072-5BB2-4736-B74F-638DD4BA1444}"/>
    <dgm:cxn modelId="{FC411468-6D7A-4217-BFB4-71B113B9585D}" type="presOf" srcId="{73BB17D6-8902-4365-8FF5-36FB9AF007CC}" destId="{2CA35D2C-F9D0-49A1-8023-6D56D8A10374}" srcOrd="0" destOrd="0" presId="urn:microsoft.com/office/officeart/2005/8/layout/process3"/>
    <dgm:cxn modelId="{239805DD-242F-48A4-994C-5C871ED8875B}" type="presParOf" srcId="{2CA35D2C-F9D0-49A1-8023-6D56D8A10374}" destId="{DD6DAD60-4A0F-4183-83B5-37FD6EF84749}" srcOrd="0" destOrd="0" presId="urn:microsoft.com/office/officeart/2005/8/layout/process3"/>
    <dgm:cxn modelId="{D90C19E7-E0EE-457A-81B2-1D0B2136A5F1}" type="presParOf" srcId="{DD6DAD60-4A0F-4183-83B5-37FD6EF84749}" destId="{2249E321-184C-4254-A6ED-DF2E78A01A2B}" srcOrd="0" destOrd="0" presId="urn:microsoft.com/office/officeart/2005/8/layout/process3"/>
    <dgm:cxn modelId="{2C76C028-1D63-4DC2-9A27-25B6CC1446EF}" type="presParOf" srcId="{DD6DAD60-4A0F-4183-83B5-37FD6EF84749}" destId="{B2C2963A-FFE6-43FC-A8C3-4D1792D4402A}" srcOrd="1" destOrd="0" presId="urn:microsoft.com/office/officeart/2005/8/layout/process3"/>
    <dgm:cxn modelId="{205F5A07-5622-45E2-B850-BBC233536767}" type="presParOf" srcId="{DD6DAD60-4A0F-4183-83B5-37FD6EF84749}" destId="{D2A35E8C-2906-46D7-A952-92CFEA56AA2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9809E5E-C718-4D5C-B2DB-6FF55297BA93}" type="doc">
      <dgm:prSet loTypeId="urn:microsoft.com/office/officeart/2005/8/layout/hList1" loCatId="list" qsTypeId="urn:microsoft.com/office/officeart/2005/8/quickstyle/simple1" qsCatId="simple" csTypeId="urn:microsoft.com/office/officeart/2005/8/colors/accent0_3" csCatId="mainScheme"/>
      <dgm:spPr/>
      <dgm:t>
        <a:bodyPr/>
        <a:lstStyle/>
        <a:p>
          <a:endParaRPr lang="en-US"/>
        </a:p>
      </dgm:t>
    </dgm:pt>
    <dgm:pt modelId="{9DFE2363-22FB-48BC-A844-A60E62788247}">
      <dgm:prSet/>
      <dgm:spPr/>
      <dgm:t>
        <a:bodyPr/>
        <a:lstStyle/>
        <a:p>
          <a:pPr rtl="1"/>
          <a:r>
            <a:rPr lang="fa-IR" dirty="0" smtClean="0">
              <a:cs typeface="B Titr" panose="00000700000000000000" pitchFamily="2" charset="-78"/>
            </a:rPr>
            <a:t>توسعه‌گران زمین چه نقشی ایفا می‌کنند؟</a:t>
          </a:r>
          <a:endParaRPr lang="en-US" dirty="0">
            <a:cs typeface="B Titr" panose="00000700000000000000" pitchFamily="2" charset="-78"/>
          </a:endParaRPr>
        </a:p>
      </dgm:t>
    </dgm:pt>
    <dgm:pt modelId="{A4095182-EDE1-4D01-88E7-73340EAAF58B}" type="parTrans" cxnId="{39C397BE-81BF-42B3-8CD8-D13B98099442}">
      <dgm:prSet/>
      <dgm:spPr/>
      <dgm:t>
        <a:bodyPr/>
        <a:lstStyle/>
        <a:p>
          <a:endParaRPr lang="en-US"/>
        </a:p>
      </dgm:t>
    </dgm:pt>
    <dgm:pt modelId="{4AAFABF4-DF82-4BA0-A695-9EA8422A9CA5}" type="sibTrans" cxnId="{39C397BE-81BF-42B3-8CD8-D13B98099442}">
      <dgm:prSet/>
      <dgm:spPr/>
      <dgm:t>
        <a:bodyPr/>
        <a:lstStyle/>
        <a:p>
          <a:endParaRPr lang="en-US"/>
        </a:p>
      </dgm:t>
    </dgm:pt>
    <dgm:pt modelId="{D8E2710B-D0DA-4720-8A45-512EAC46F298}">
      <dgm:prSet/>
      <dgm:spPr/>
      <dgm:t>
        <a:bodyPr/>
        <a:lstStyle/>
        <a:p>
          <a:pPr algn="justLow" rtl="1"/>
          <a:r>
            <a:rPr lang="fa-IR" dirty="0" smtClean="0">
              <a:cs typeface="B Zar" panose="00000400000000000000" pitchFamily="2" charset="-78"/>
            </a:rPr>
            <a:t>این شرکت‌ها، زمین‌ خام را در مقیاس‌های بسیار بزرگ از دولت تحویل می‌گیرند و آن را به زمین  شهری بدل می‌کنند. آن‌ها با ایجاد تأسیسات زیربنایی از قبیل آب، برق، تلفن، اینترنت، گازشهری، شبکه‌ی فاضلاب و نیز احداث تأسیسات روبنایی مانند فضای سبز، اماکن تفریحی، بیمارستان، مدرسه، مسجد، مراکز پلیس و نیروی انتظامی و همین‌طور با جاده‌کشی، ریل‌گذاری و ایجاد امکانات دسترسی ارزان‌قیمت به خدمات حمل‌ونقل ریلی و جاده‌ای، زمین خام را جهت انبوه‌سازی و احداث شهرها و شهر‌ک‌ها آماده می‌کنند. توسعه‌گران با آبادکردن سطوح بسیار بزرگ زمین از صرفه‌های ناشی از مقیاس بهره می‌گیرند، و بدین‌ترتیب با عرضه‌ی قطعات بسیار بزرگ زمین شهری، قیمت تمام‌شده‌ی زمین شهری و در نتیجه "سهم قیمت زمین از قیمت واحد مسکونی" را به میزان قابل‌ملاحظه‌ای می‌کاهند. در همسایگی کشورمان، با حضور فعال همین شرکت‌هاست که بیابان‏های امارات متحده‏ی عربی در سال‏های اخیر با هزینه‌هایی قابل‌قبول به زیباترین شهرهای منطقه و حتی جهان بدل شده است.</a:t>
          </a:r>
          <a:endParaRPr lang="en-US" dirty="0">
            <a:cs typeface="B Zar" panose="00000400000000000000" pitchFamily="2" charset="-78"/>
          </a:endParaRPr>
        </a:p>
      </dgm:t>
    </dgm:pt>
    <dgm:pt modelId="{AE9E112B-9161-4DC2-9F55-9B97F2360B4E}" type="parTrans" cxnId="{BCE5CBD1-D3D2-4C36-8AEB-B7B9E14FC86B}">
      <dgm:prSet/>
      <dgm:spPr/>
      <dgm:t>
        <a:bodyPr/>
        <a:lstStyle/>
        <a:p>
          <a:endParaRPr lang="en-US"/>
        </a:p>
      </dgm:t>
    </dgm:pt>
    <dgm:pt modelId="{089616F7-8ED6-4958-9758-D00F46BA12D4}" type="sibTrans" cxnId="{BCE5CBD1-D3D2-4C36-8AEB-B7B9E14FC86B}">
      <dgm:prSet/>
      <dgm:spPr/>
      <dgm:t>
        <a:bodyPr/>
        <a:lstStyle/>
        <a:p>
          <a:endParaRPr lang="en-US"/>
        </a:p>
      </dgm:t>
    </dgm:pt>
    <dgm:pt modelId="{7C3AA686-1CE4-4F85-A8D2-DCA34B90629C}" type="pres">
      <dgm:prSet presAssocID="{29809E5E-C718-4D5C-B2DB-6FF55297BA93}" presName="Name0" presStyleCnt="0">
        <dgm:presLayoutVars>
          <dgm:dir/>
          <dgm:animLvl val="lvl"/>
          <dgm:resizeHandles val="exact"/>
        </dgm:presLayoutVars>
      </dgm:prSet>
      <dgm:spPr/>
    </dgm:pt>
    <dgm:pt modelId="{F4333FDE-1385-498F-9F26-AB36F9B756C7}" type="pres">
      <dgm:prSet presAssocID="{9DFE2363-22FB-48BC-A844-A60E62788247}" presName="composite" presStyleCnt="0"/>
      <dgm:spPr/>
    </dgm:pt>
    <dgm:pt modelId="{23835DF3-B540-48B3-A6AD-FCDA7907B2A7}" type="pres">
      <dgm:prSet presAssocID="{9DFE2363-22FB-48BC-A844-A60E62788247}" presName="parTx" presStyleLbl="alignNode1" presStyleIdx="0" presStyleCnt="1">
        <dgm:presLayoutVars>
          <dgm:chMax val="0"/>
          <dgm:chPref val="0"/>
          <dgm:bulletEnabled val="1"/>
        </dgm:presLayoutVars>
      </dgm:prSet>
      <dgm:spPr/>
    </dgm:pt>
    <dgm:pt modelId="{0381B41D-8B47-4672-A842-0B9AC75E5400}" type="pres">
      <dgm:prSet presAssocID="{9DFE2363-22FB-48BC-A844-A60E62788247}" presName="desTx" presStyleLbl="alignAccFollowNode1" presStyleIdx="0" presStyleCnt="1">
        <dgm:presLayoutVars>
          <dgm:bulletEnabled val="1"/>
        </dgm:presLayoutVars>
      </dgm:prSet>
      <dgm:spPr/>
    </dgm:pt>
  </dgm:ptLst>
  <dgm:cxnLst>
    <dgm:cxn modelId="{BCE5CBD1-D3D2-4C36-8AEB-B7B9E14FC86B}" srcId="{9DFE2363-22FB-48BC-A844-A60E62788247}" destId="{D8E2710B-D0DA-4720-8A45-512EAC46F298}" srcOrd="0" destOrd="0" parTransId="{AE9E112B-9161-4DC2-9F55-9B97F2360B4E}" sibTransId="{089616F7-8ED6-4958-9758-D00F46BA12D4}"/>
    <dgm:cxn modelId="{39C397BE-81BF-42B3-8CD8-D13B98099442}" srcId="{29809E5E-C718-4D5C-B2DB-6FF55297BA93}" destId="{9DFE2363-22FB-48BC-A844-A60E62788247}" srcOrd="0" destOrd="0" parTransId="{A4095182-EDE1-4D01-88E7-73340EAAF58B}" sibTransId="{4AAFABF4-DF82-4BA0-A695-9EA8422A9CA5}"/>
    <dgm:cxn modelId="{3785ECDF-D7DF-4294-BD51-6D6F580ACC5D}" type="presOf" srcId="{29809E5E-C718-4D5C-B2DB-6FF55297BA93}" destId="{7C3AA686-1CE4-4F85-A8D2-DCA34B90629C}" srcOrd="0" destOrd="0" presId="urn:microsoft.com/office/officeart/2005/8/layout/hList1"/>
    <dgm:cxn modelId="{1A135CBD-CB6E-408C-A806-7A80681AF846}" type="presOf" srcId="{9DFE2363-22FB-48BC-A844-A60E62788247}" destId="{23835DF3-B540-48B3-A6AD-FCDA7907B2A7}" srcOrd="0" destOrd="0" presId="urn:microsoft.com/office/officeart/2005/8/layout/hList1"/>
    <dgm:cxn modelId="{FF07C49D-FC6D-46C6-96B0-8C9235B6B5A3}" type="presOf" srcId="{D8E2710B-D0DA-4720-8A45-512EAC46F298}" destId="{0381B41D-8B47-4672-A842-0B9AC75E5400}" srcOrd="0" destOrd="0" presId="urn:microsoft.com/office/officeart/2005/8/layout/hList1"/>
    <dgm:cxn modelId="{40AF6AC4-B061-481A-8D51-467616F097E9}" type="presParOf" srcId="{7C3AA686-1CE4-4F85-A8D2-DCA34B90629C}" destId="{F4333FDE-1385-498F-9F26-AB36F9B756C7}" srcOrd="0" destOrd="0" presId="urn:microsoft.com/office/officeart/2005/8/layout/hList1"/>
    <dgm:cxn modelId="{9DD77402-0884-4E49-BCB1-9B3BBC24C7CC}" type="presParOf" srcId="{F4333FDE-1385-498F-9F26-AB36F9B756C7}" destId="{23835DF3-B540-48B3-A6AD-FCDA7907B2A7}" srcOrd="0" destOrd="0" presId="urn:microsoft.com/office/officeart/2005/8/layout/hList1"/>
    <dgm:cxn modelId="{58A0D275-F2B0-425F-AF1A-1DA10EB29C10}" type="presParOf" srcId="{F4333FDE-1385-498F-9F26-AB36F9B756C7}" destId="{0381B41D-8B47-4672-A842-0B9AC75E540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99B005-36D0-441C-BBAA-DD10E54470EA}" type="doc">
      <dgm:prSet loTypeId="urn:microsoft.com/office/officeart/2005/8/layout/hList1" loCatId="list" qsTypeId="urn:microsoft.com/office/officeart/2005/8/quickstyle/simple1" qsCatId="simple" csTypeId="urn:microsoft.com/office/officeart/2005/8/colors/accent0_3" csCatId="mainScheme"/>
      <dgm:spPr/>
      <dgm:t>
        <a:bodyPr/>
        <a:lstStyle/>
        <a:p>
          <a:endParaRPr lang="en-US"/>
        </a:p>
      </dgm:t>
    </dgm:pt>
    <dgm:pt modelId="{B976A1D0-C294-4B48-B78F-D2A8E90E735F}">
      <dgm:prSet/>
      <dgm:spPr/>
      <dgm:t>
        <a:bodyPr/>
        <a:lstStyle/>
        <a:p>
          <a:pPr rtl="1"/>
          <a:r>
            <a:rPr lang="fa-IR" dirty="0" smtClean="0">
              <a:cs typeface="B Titr" panose="00000700000000000000" pitchFamily="2" charset="-78"/>
            </a:rPr>
            <a:t>پیامدهای عدم‌حضور شرکت‌های توسعه‌گری</a:t>
          </a:r>
          <a:endParaRPr lang="en-US" dirty="0">
            <a:cs typeface="B Titr" panose="00000700000000000000" pitchFamily="2" charset="-78"/>
          </a:endParaRPr>
        </a:p>
      </dgm:t>
    </dgm:pt>
    <dgm:pt modelId="{82ADBCE9-FEB8-4640-81ED-F056B91B6D44}" type="parTrans" cxnId="{F630A5FA-4289-4016-9D25-7A538767FEF8}">
      <dgm:prSet/>
      <dgm:spPr/>
      <dgm:t>
        <a:bodyPr/>
        <a:lstStyle/>
        <a:p>
          <a:endParaRPr lang="en-US">
            <a:cs typeface="B Zar" panose="00000400000000000000" pitchFamily="2" charset="-78"/>
          </a:endParaRPr>
        </a:p>
      </dgm:t>
    </dgm:pt>
    <dgm:pt modelId="{A2B5A4CF-2B2D-4CD4-81F3-E4C5579E8617}" type="sibTrans" cxnId="{F630A5FA-4289-4016-9D25-7A538767FEF8}">
      <dgm:prSet/>
      <dgm:spPr/>
      <dgm:t>
        <a:bodyPr/>
        <a:lstStyle/>
        <a:p>
          <a:endParaRPr lang="en-US">
            <a:cs typeface="B Zar" panose="00000400000000000000" pitchFamily="2" charset="-78"/>
          </a:endParaRPr>
        </a:p>
      </dgm:t>
    </dgm:pt>
    <dgm:pt modelId="{67553D30-D60E-442F-8080-901EC4D6CD63}">
      <dgm:prSet/>
      <dgm:spPr/>
      <dgm:t>
        <a:bodyPr/>
        <a:lstStyle/>
        <a:p>
          <a:pPr algn="justLow" rtl="1"/>
          <a:r>
            <a:rPr lang="fa-IR" dirty="0" smtClean="0">
              <a:cs typeface="B Zar" panose="00000400000000000000" pitchFamily="2" charset="-78"/>
            </a:rPr>
            <a:t>به دلیل فقدان این شرکت‌هاست که شاهدیم تنها در کلان شهرها خدمات شهری در دسترس شهروندان است، و هرچه از کلان شهرها و حتی از مراکز شهرها دورتر می‌شویم، دسترسی به حداقل امکانات شهری کم‌ و کم‌تر می‌شود. </a:t>
          </a:r>
          <a:endParaRPr lang="en-US" dirty="0">
            <a:cs typeface="B Zar" panose="00000400000000000000" pitchFamily="2" charset="-78"/>
          </a:endParaRPr>
        </a:p>
      </dgm:t>
    </dgm:pt>
    <dgm:pt modelId="{035286E1-24B4-41F9-B4B2-A24AEE8BC5DC}" type="parTrans" cxnId="{DF469DF4-3CC7-4901-AB0B-2FB3D320F762}">
      <dgm:prSet/>
      <dgm:spPr/>
      <dgm:t>
        <a:bodyPr/>
        <a:lstStyle/>
        <a:p>
          <a:endParaRPr lang="en-US">
            <a:cs typeface="B Zar" panose="00000400000000000000" pitchFamily="2" charset="-78"/>
          </a:endParaRPr>
        </a:p>
      </dgm:t>
    </dgm:pt>
    <dgm:pt modelId="{B295B3AD-334E-4308-885C-039F92B27EF5}" type="sibTrans" cxnId="{DF469DF4-3CC7-4901-AB0B-2FB3D320F762}">
      <dgm:prSet/>
      <dgm:spPr/>
      <dgm:t>
        <a:bodyPr/>
        <a:lstStyle/>
        <a:p>
          <a:endParaRPr lang="en-US">
            <a:cs typeface="B Zar" panose="00000400000000000000" pitchFamily="2" charset="-78"/>
          </a:endParaRPr>
        </a:p>
      </dgm:t>
    </dgm:pt>
    <dgm:pt modelId="{DAE3489D-A6DA-4C96-A1E0-0512E197946B}">
      <dgm:prSet/>
      <dgm:spPr/>
      <dgm:t>
        <a:bodyPr/>
        <a:lstStyle/>
        <a:p>
          <a:pPr algn="justLow" rtl="1"/>
          <a:r>
            <a:rPr lang="fa-IR" dirty="0" smtClean="0">
              <a:cs typeface="B Zar" panose="00000400000000000000" pitchFamily="2" charset="-78"/>
            </a:rPr>
            <a:t>به‌دلیل نبود چنین شرکت‌هایی است که در بسیاری از شهرها و شهرک‌های تازه تأسیس مانند پرند، پردیس، صدرا و بهارستان و نیز در بسیاری از واحدهای مسکن مهر به‌دلیل عدم‌احداث زیرساخت‌های لازم، بهره‌برداری از واحدهای مسکونی ساخته‌شده تا زمان استقرار تأسیسات زیربنایی و روبنایی به تعویق افتاده است. </a:t>
          </a:r>
          <a:endParaRPr lang="en-US" dirty="0">
            <a:cs typeface="B Zar" panose="00000400000000000000" pitchFamily="2" charset="-78"/>
          </a:endParaRPr>
        </a:p>
      </dgm:t>
    </dgm:pt>
    <dgm:pt modelId="{13BBA231-B57A-4EEE-BA30-8D285F885F90}" type="parTrans" cxnId="{DB7B665F-7AA1-42B0-B6BA-1FBDF77C62A1}">
      <dgm:prSet/>
      <dgm:spPr/>
      <dgm:t>
        <a:bodyPr/>
        <a:lstStyle/>
        <a:p>
          <a:endParaRPr lang="en-US">
            <a:cs typeface="B Zar" panose="00000400000000000000" pitchFamily="2" charset="-78"/>
          </a:endParaRPr>
        </a:p>
      </dgm:t>
    </dgm:pt>
    <dgm:pt modelId="{449776ED-70E4-4B2E-B071-F8D25C4F1088}" type="sibTrans" cxnId="{DB7B665F-7AA1-42B0-B6BA-1FBDF77C62A1}">
      <dgm:prSet/>
      <dgm:spPr/>
      <dgm:t>
        <a:bodyPr/>
        <a:lstStyle/>
        <a:p>
          <a:endParaRPr lang="en-US">
            <a:cs typeface="B Zar" panose="00000400000000000000" pitchFamily="2" charset="-78"/>
          </a:endParaRPr>
        </a:p>
      </dgm:t>
    </dgm:pt>
    <dgm:pt modelId="{CB0CAC5A-B5B8-484A-A463-7523AE13B3B5}">
      <dgm:prSet/>
      <dgm:spPr/>
      <dgm:t>
        <a:bodyPr/>
        <a:lstStyle/>
        <a:p>
          <a:pPr algn="justLow" rtl="1"/>
          <a:r>
            <a:rPr lang="fa-IR" dirty="0" smtClean="0">
              <a:cs typeface="B Zar" panose="00000400000000000000" pitchFamily="2" charset="-78"/>
            </a:rPr>
            <a:t>و در نهایت باز هم به همین دلیل است که در برخی از محله‌های کلان شهرهایی مانند تهران، مشهد و ... با وجود سطح بالای آلودگی هوا، و انواع آلودگی‌های صوتی و هم‌چنین با وجود ترافیک سنگین شبانه‌روزی قیمت زمین و نیز "سهم زمین از قیمت مسکن" سر به فلک می‌کشد. </a:t>
          </a:r>
          <a:endParaRPr lang="en-US" dirty="0">
            <a:cs typeface="B Zar" panose="00000400000000000000" pitchFamily="2" charset="-78"/>
          </a:endParaRPr>
        </a:p>
      </dgm:t>
    </dgm:pt>
    <dgm:pt modelId="{09ACA1EA-2C33-4DAD-8EAB-DDD33A63297E}" type="parTrans" cxnId="{1A8C9A28-AC1C-4FA3-8480-65699DDBF30F}">
      <dgm:prSet/>
      <dgm:spPr/>
      <dgm:t>
        <a:bodyPr/>
        <a:lstStyle/>
        <a:p>
          <a:endParaRPr lang="en-US">
            <a:cs typeface="B Zar" panose="00000400000000000000" pitchFamily="2" charset="-78"/>
          </a:endParaRPr>
        </a:p>
      </dgm:t>
    </dgm:pt>
    <dgm:pt modelId="{DAB62656-0D11-487D-96F2-74A58090A43C}" type="sibTrans" cxnId="{1A8C9A28-AC1C-4FA3-8480-65699DDBF30F}">
      <dgm:prSet/>
      <dgm:spPr/>
      <dgm:t>
        <a:bodyPr/>
        <a:lstStyle/>
        <a:p>
          <a:endParaRPr lang="en-US">
            <a:cs typeface="B Zar" panose="00000400000000000000" pitchFamily="2" charset="-78"/>
          </a:endParaRPr>
        </a:p>
      </dgm:t>
    </dgm:pt>
    <dgm:pt modelId="{084E61F8-0BA3-4198-8258-2FB2B5ACBEAD}" type="pres">
      <dgm:prSet presAssocID="{0C99B005-36D0-441C-BBAA-DD10E54470EA}" presName="Name0" presStyleCnt="0">
        <dgm:presLayoutVars>
          <dgm:dir/>
          <dgm:animLvl val="lvl"/>
          <dgm:resizeHandles val="exact"/>
        </dgm:presLayoutVars>
      </dgm:prSet>
      <dgm:spPr/>
    </dgm:pt>
    <dgm:pt modelId="{19B203B6-6DBB-42B4-A8AD-5725615262AD}" type="pres">
      <dgm:prSet presAssocID="{B976A1D0-C294-4B48-B78F-D2A8E90E735F}" presName="composite" presStyleCnt="0"/>
      <dgm:spPr/>
    </dgm:pt>
    <dgm:pt modelId="{D2313478-E335-44C7-A7AA-0026D70C407E}" type="pres">
      <dgm:prSet presAssocID="{B976A1D0-C294-4B48-B78F-D2A8E90E735F}" presName="parTx" presStyleLbl="alignNode1" presStyleIdx="0" presStyleCnt="1">
        <dgm:presLayoutVars>
          <dgm:chMax val="0"/>
          <dgm:chPref val="0"/>
          <dgm:bulletEnabled val="1"/>
        </dgm:presLayoutVars>
      </dgm:prSet>
      <dgm:spPr/>
    </dgm:pt>
    <dgm:pt modelId="{FEE23F24-DC2F-4091-9AAB-44D58D8AE433}" type="pres">
      <dgm:prSet presAssocID="{B976A1D0-C294-4B48-B78F-D2A8E90E735F}" presName="desTx" presStyleLbl="alignAccFollowNode1" presStyleIdx="0" presStyleCnt="1">
        <dgm:presLayoutVars>
          <dgm:bulletEnabled val="1"/>
        </dgm:presLayoutVars>
      </dgm:prSet>
      <dgm:spPr/>
    </dgm:pt>
  </dgm:ptLst>
  <dgm:cxnLst>
    <dgm:cxn modelId="{F630A5FA-4289-4016-9D25-7A538767FEF8}" srcId="{0C99B005-36D0-441C-BBAA-DD10E54470EA}" destId="{B976A1D0-C294-4B48-B78F-D2A8E90E735F}" srcOrd="0" destOrd="0" parTransId="{82ADBCE9-FEB8-4640-81ED-F056B91B6D44}" sibTransId="{A2B5A4CF-2B2D-4CD4-81F3-E4C5579E8617}"/>
    <dgm:cxn modelId="{5BDC2BF1-79FE-4FE1-8F29-BCA95C163FD5}" type="presOf" srcId="{DAE3489D-A6DA-4C96-A1E0-0512E197946B}" destId="{FEE23F24-DC2F-4091-9AAB-44D58D8AE433}" srcOrd="0" destOrd="1" presId="urn:microsoft.com/office/officeart/2005/8/layout/hList1"/>
    <dgm:cxn modelId="{816FFC03-EF2F-4B75-A416-35139DA2DDC1}" type="presOf" srcId="{0C99B005-36D0-441C-BBAA-DD10E54470EA}" destId="{084E61F8-0BA3-4198-8258-2FB2B5ACBEAD}" srcOrd="0" destOrd="0" presId="urn:microsoft.com/office/officeart/2005/8/layout/hList1"/>
    <dgm:cxn modelId="{1A8C9A28-AC1C-4FA3-8480-65699DDBF30F}" srcId="{B976A1D0-C294-4B48-B78F-D2A8E90E735F}" destId="{CB0CAC5A-B5B8-484A-A463-7523AE13B3B5}" srcOrd="2" destOrd="0" parTransId="{09ACA1EA-2C33-4DAD-8EAB-DDD33A63297E}" sibTransId="{DAB62656-0D11-487D-96F2-74A58090A43C}"/>
    <dgm:cxn modelId="{DF469DF4-3CC7-4901-AB0B-2FB3D320F762}" srcId="{B976A1D0-C294-4B48-B78F-D2A8E90E735F}" destId="{67553D30-D60E-442F-8080-901EC4D6CD63}" srcOrd="0" destOrd="0" parTransId="{035286E1-24B4-41F9-B4B2-A24AEE8BC5DC}" sibTransId="{B295B3AD-334E-4308-885C-039F92B27EF5}"/>
    <dgm:cxn modelId="{185531B2-DA1E-434B-8C5F-8439BA0350CD}" type="presOf" srcId="{B976A1D0-C294-4B48-B78F-D2A8E90E735F}" destId="{D2313478-E335-44C7-A7AA-0026D70C407E}" srcOrd="0" destOrd="0" presId="urn:microsoft.com/office/officeart/2005/8/layout/hList1"/>
    <dgm:cxn modelId="{C42ECD5B-A0A8-41D4-8C9B-6CED2E008A78}" type="presOf" srcId="{CB0CAC5A-B5B8-484A-A463-7523AE13B3B5}" destId="{FEE23F24-DC2F-4091-9AAB-44D58D8AE433}" srcOrd="0" destOrd="2" presId="urn:microsoft.com/office/officeart/2005/8/layout/hList1"/>
    <dgm:cxn modelId="{5AAF5FED-45BD-42DB-8316-1FE22113DE83}" type="presOf" srcId="{67553D30-D60E-442F-8080-901EC4D6CD63}" destId="{FEE23F24-DC2F-4091-9AAB-44D58D8AE433}" srcOrd="0" destOrd="0" presId="urn:microsoft.com/office/officeart/2005/8/layout/hList1"/>
    <dgm:cxn modelId="{DB7B665F-7AA1-42B0-B6BA-1FBDF77C62A1}" srcId="{B976A1D0-C294-4B48-B78F-D2A8E90E735F}" destId="{DAE3489D-A6DA-4C96-A1E0-0512E197946B}" srcOrd="1" destOrd="0" parTransId="{13BBA231-B57A-4EEE-BA30-8D285F885F90}" sibTransId="{449776ED-70E4-4B2E-B071-F8D25C4F1088}"/>
    <dgm:cxn modelId="{85852F12-9FE4-43A9-9ED5-B249BB2FEDF4}" type="presParOf" srcId="{084E61F8-0BA3-4198-8258-2FB2B5ACBEAD}" destId="{19B203B6-6DBB-42B4-A8AD-5725615262AD}" srcOrd="0" destOrd="0" presId="urn:microsoft.com/office/officeart/2005/8/layout/hList1"/>
    <dgm:cxn modelId="{396D76F4-4BD9-44DC-8093-FC8F82A4C24E}" type="presParOf" srcId="{19B203B6-6DBB-42B4-A8AD-5725615262AD}" destId="{D2313478-E335-44C7-A7AA-0026D70C407E}" srcOrd="0" destOrd="0" presId="urn:microsoft.com/office/officeart/2005/8/layout/hList1"/>
    <dgm:cxn modelId="{8D80B66D-3A03-485E-8AFC-E071E853CAAC}" type="presParOf" srcId="{19B203B6-6DBB-42B4-A8AD-5725615262AD}" destId="{FEE23F24-DC2F-4091-9AAB-44D58D8AE43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99B005-36D0-441C-BBAA-DD10E54470EA}"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B976A1D0-C294-4B48-B78F-D2A8E90E735F}">
      <dgm:prSet/>
      <dgm:spPr/>
      <dgm:t>
        <a:bodyPr/>
        <a:lstStyle/>
        <a:p>
          <a:pPr rtl="1"/>
          <a:r>
            <a:rPr lang="fa-IR" dirty="0" smtClean="0">
              <a:cs typeface="B Titr" panose="00000700000000000000" pitchFamily="2" charset="-78"/>
            </a:rPr>
            <a:t>پیامدهای عدم‌حضور شرکت‌های توسعه‌گری</a:t>
          </a:r>
          <a:endParaRPr lang="en-US" dirty="0">
            <a:cs typeface="B Titr" panose="00000700000000000000" pitchFamily="2" charset="-78"/>
          </a:endParaRPr>
        </a:p>
      </dgm:t>
    </dgm:pt>
    <dgm:pt modelId="{82ADBCE9-FEB8-4640-81ED-F056B91B6D44}" type="parTrans" cxnId="{F630A5FA-4289-4016-9D25-7A538767FEF8}">
      <dgm:prSet/>
      <dgm:spPr/>
      <dgm:t>
        <a:bodyPr/>
        <a:lstStyle/>
        <a:p>
          <a:endParaRPr lang="en-US">
            <a:cs typeface="B Zar" panose="00000400000000000000" pitchFamily="2" charset="-78"/>
          </a:endParaRPr>
        </a:p>
      </dgm:t>
    </dgm:pt>
    <dgm:pt modelId="{A2B5A4CF-2B2D-4CD4-81F3-E4C5579E8617}" type="sibTrans" cxnId="{F630A5FA-4289-4016-9D25-7A538767FEF8}">
      <dgm:prSet/>
      <dgm:spPr/>
      <dgm:t>
        <a:bodyPr/>
        <a:lstStyle/>
        <a:p>
          <a:endParaRPr lang="en-US">
            <a:cs typeface="B Zar" panose="00000400000000000000" pitchFamily="2" charset="-78"/>
          </a:endParaRPr>
        </a:p>
      </dgm:t>
    </dgm:pt>
    <dgm:pt modelId="{67553D30-D60E-442F-8080-901EC4D6CD63}">
      <dgm:prSet/>
      <dgm:spPr/>
      <dgm:t>
        <a:bodyPr/>
        <a:lstStyle/>
        <a:p>
          <a:pPr algn="justLow" rtl="1"/>
          <a:r>
            <a:rPr lang="fa-IR" dirty="0" smtClean="0">
              <a:cs typeface="B Zar" panose="00000400000000000000" pitchFamily="2" charset="-78"/>
            </a:rPr>
            <a:t>در غیاب عرضه‌کنندگان عمده‌ی زمین شهری، قیمت زمین طی سال‌ها در شهرهای کشورمان به‌طرز افسارگسیخته‌ای افزایش یافته است. همین تورم قیمت زمین در شهرهاست که یکی از بزرگ‌ترین مشوق‌های حضور سازندگان کوچک و غیرحرفه‌ای در بخش مسکن است. این سازندگان بی‌تجربه بدون این‌که نیاز به هنر خاصی داشته باشند، با بهره‌وری بسیارپایین خانه‌هایی غیراستاندارد می‌سازند و به مردم می‌فروشند، و تمام هزینه‌های ناکارایی خود را خصوصاً از محل افزایش قیمت زمین و در نهایت از جیب مردم جبران می‌کنند. </a:t>
          </a:r>
          <a:endParaRPr lang="en-US" dirty="0">
            <a:cs typeface="B Zar" panose="00000400000000000000" pitchFamily="2" charset="-78"/>
          </a:endParaRPr>
        </a:p>
      </dgm:t>
    </dgm:pt>
    <dgm:pt modelId="{035286E1-24B4-41F9-B4B2-A24AEE8BC5DC}" type="parTrans" cxnId="{DF469DF4-3CC7-4901-AB0B-2FB3D320F762}">
      <dgm:prSet/>
      <dgm:spPr/>
      <dgm:t>
        <a:bodyPr/>
        <a:lstStyle/>
        <a:p>
          <a:endParaRPr lang="en-US">
            <a:cs typeface="B Zar" panose="00000400000000000000" pitchFamily="2" charset="-78"/>
          </a:endParaRPr>
        </a:p>
      </dgm:t>
    </dgm:pt>
    <dgm:pt modelId="{B295B3AD-334E-4308-885C-039F92B27EF5}" type="sibTrans" cxnId="{DF469DF4-3CC7-4901-AB0B-2FB3D320F762}">
      <dgm:prSet/>
      <dgm:spPr/>
      <dgm:t>
        <a:bodyPr/>
        <a:lstStyle/>
        <a:p>
          <a:endParaRPr lang="en-US">
            <a:cs typeface="B Zar" panose="00000400000000000000" pitchFamily="2" charset="-78"/>
          </a:endParaRPr>
        </a:p>
      </dgm:t>
    </dgm:pt>
    <dgm:pt modelId="{26F2F015-42EE-4FCA-83A6-00FC71B8BE34}">
      <dgm:prSet/>
      <dgm:spPr/>
      <dgm:t>
        <a:bodyPr/>
        <a:lstStyle/>
        <a:p>
          <a:pPr algn="justLow" rtl="1"/>
          <a:r>
            <a:rPr lang="fa-IR" dirty="0" smtClean="0">
              <a:cs typeface="B Zar" panose="00000400000000000000" pitchFamily="2" charset="-78"/>
            </a:rPr>
            <a:t>به مدد تورم قیمت زمین است که این سازندگان غیرحرفه‌ای مجال می‌یابند خانه‌هایی بی‌کیفیت بسازند و برخلاف تعهدات خود زمان تحویل واحدها را به‌تعویق بیندازند. همین است که آن‌ها امکان می‌یابند  به‌جای خلق ارزش، ارزش‌های موجود را نابود کنند و هم‌چنان زنده بمانند. </a:t>
          </a:r>
          <a:endParaRPr lang="en-US" dirty="0">
            <a:cs typeface="B Zar" panose="00000400000000000000" pitchFamily="2" charset="-78"/>
          </a:endParaRPr>
        </a:p>
      </dgm:t>
    </dgm:pt>
    <dgm:pt modelId="{BEBE0AB3-8F2E-4140-8EA0-40707B0EC41D}" type="parTrans" cxnId="{1CDA7166-02C5-4A65-8AA5-C03146CB9DFE}">
      <dgm:prSet/>
      <dgm:spPr/>
      <dgm:t>
        <a:bodyPr/>
        <a:lstStyle/>
        <a:p>
          <a:endParaRPr lang="en-US"/>
        </a:p>
      </dgm:t>
    </dgm:pt>
    <dgm:pt modelId="{D0E4F351-384F-4071-862F-4C3D89187B10}" type="sibTrans" cxnId="{1CDA7166-02C5-4A65-8AA5-C03146CB9DFE}">
      <dgm:prSet/>
      <dgm:spPr/>
      <dgm:t>
        <a:bodyPr/>
        <a:lstStyle/>
        <a:p>
          <a:endParaRPr lang="en-US"/>
        </a:p>
      </dgm:t>
    </dgm:pt>
    <dgm:pt modelId="{46F1B94C-13E3-4D2E-AE9D-1D3B7FA5B6F8}">
      <dgm:prSet/>
      <dgm:spPr/>
      <dgm:t>
        <a:bodyPr/>
        <a:lstStyle/>
        <a:p>
          <a:pPr algn="justLow" rtl="1"/>
          <a:r>
            <a:rPr lang="fa-IR" dirty="0" smtClean="0">
              <a:cs typeface="B Zar" panose="00000400000000000000" pitchFamily="2" charset="-78"/>
            </a:rPr>
            <a:t>و باز هم به دلیل همین تورم است که تخریب خانه‌های کمتر از 10 سال برای اخذ تراکم از شهرداری و ساخت یکی دو طبقه بیش‌تر صرفه‌ی اقتصادی داشته است؛ تخریبی که معادل اتلاف منابع محدود اقتصادی کشور است. </a:t>
          </a:r>
          <a:endParaRPr lang="en-US" dirty="0">
            <a:cs typeface="B Zar" panose="00000400000000000000" pitchFamily="2" charset="-78"/>
          </a:endParaRPr>
        </a:p>
      </dgm:t>
    </dgm:pt>
    <dgm:pt modelId="{A58CEBBF-A7E6-4B4C-88AC-733F0A2443F3}" type="parTrans" cxnId="{E314DE21-7CBB-4388-9EBD-CE050D8A5742}">
      <dgm:prSet/>
      <dgm:spPr/>
      <dgm:t>
        <a:bodyPr/>
        <a:lstStyle/>
        <a:p>
          <a:endParaRPr lang="en-US"/>
        </a:p>
      </dgm:t>
    </dgm:pt>
    <dgm:pt modelId="{8DDD857A-653B-455F-BCA0-AEFBB7581FEA}" type="sibTrans" cxnId="{E314DE21-7CBB-4388-9EBD-CE050D8A5742}">
      <dgm:prSet/>
      <dgm:spPr/>
      <dgm:t>
        <a:bodyPr/>
        <a:lstStyle/>
        <a:p>
          <a:endParaRPr lang="en-US"/>
        </a:p>
      </dgm:t>
    </dgm:pt>
    <dgm:pt modelId="{084E61F8-0BA3-4198-8258-2FB2B5ACBEAD}" type="pres">
      <dgm:prSet presAssocID="{0C99B005-36D0-441C-BBAA-DD10E54470EA}" presName="Name0" presStyleCnt="0">
        <dgm:presLayoutVars>
          <dgm:dir/>
          <dgm:animLvl val="lvl"/>
          <dgm:resizeHandles val="exact"/>
        </dgm:presLayoutVars>
      </dgm:prSet>
      <dgm:spPr/>
    </dgm:pt>
    <dgm:pt modelId="{19B203B6-6DBB-42B4-A8AD-5725615262AD}" type="pres">
      <dgm:prSet presAssocID="{B976A1D0-C294-4B48-B78F-D2A8E90E735F}" presName="composite" presStyleCnt="0"/>
      <dgm:spPr/>
    </dgm:pt>
    <dgm:pt modelId="{D2313478-E335-44C7-A7AA-0026D70C407E}" type="pres">
      <dgm:prSet presAssocID="{B976A1D0-C294-4B48-B78F-D2A8E90E735F}" presName="parTx" presStyleLbl="alignNode1" presStyleIdx="0" presStyleCnt="1">
        <dgm:presLayoutVars>
          <dgm:chMax val="0"/>
          <dgm:chPref val="0"/>
          <dgm:bulletEnabled val="1"/>
        </dgm:presLayoutVars>
      </dgm:prSet>
      <dgm:spPr/>
    </dgm:pt>
    <dgm:pt modelId="{FEE23F24-DC2F-4091-9AAB-44D58D8AE433}" type="pres">
      <dgm:prSet presAssocID="{B976A1D0-C294-4B48-B78F-D2A8E90E735F}" presName="desTx" presStyleLbl="alignAccFollowNode1" presStyleIdx="0" presStyleCnt="1">
        <dgm:presLayoutVars>
          <dgm:bulletEnabled val="1"/>
        </dgm:presLayoutVars>
      </dgm:prSet>
      <dgm:spPr/>
      <dgm:t>
        <a:bodyPr/>
        <a:lstStyle/>
        <a:p>
          <a:endParaRPr lang="en-US"/>
        </a:p>
      </dgm:t>
    </dgm:pt>
  </dgm:ptLst>
  <dgm:cxnLst>
    <dgm:cxn modelId="{B7D3D47D-54F9-4AB1-8985-13E15A04D855}" type="presOf" srcId="{67553D30-D60E-442F-8080-901EC4D6CD63}" destId="{FEE23F24-DC2F-4091-9AAB-44D58D8AE433}" srcOrd="0" destOrd="0" presId="urn:microsoft.com/office/officeart/2005/8/layout/hList1"/>
    <dgm:cxn modelId="{E314DE21-7CBB-4388-9EBD-CE050D8A5742}" srcId="{B976A1D0-C294-4B48-B78F-D2A8E90E735F}" destId="{46F1B94C-13E3-4D2E-AE9D-1D3B7FA5B6F8}" srcOrd="2" destOrd="0" parTransId="{A58CEBBF-A7E6-4B4C-88AC-733F0A2443F3}" sibTransId="{8DDD857A-653B-455F-BCA0-AEFBB7581FEA}"/>
    <dgm:cxn modelId="{A69A6B74-BC69-4925-8158-8797C5720C25}" type="presOf" srcId="{26F2F015-42EE-4FCA-83A6-00FC71B8BE34}" destId="{FEE23F24-DC2F-4091-9AAB-44D58D8AE433}" srcOrd="0" destOrd="1" presId="urn:microsoft.com/office/officeart/2005/8/layout/hList1"/>
    <dgm:cxn modelId="{F630A5FA-4289-4016-9D25-7A538767FEF8}" srcId="{0C99B005-36D0-441C-BBAA-DD10E54470EA}" destId="{B976A1D0-C294-4B48-B78F-D2A8E90E735F}" srcOrd="0" destOrd="0" parTransId="{82ADBCE9-FEB8-4640-81ED-F056B91B6D44}" sibTransId="{A2B5A4CF-2B2D-4CD4-81F3-E4C5579E8617}"/>
    <dgm:cxn modelId="{1CDA7166-02C5-4A65-8AA5-C03146CB9DFE}" srcId="{B976A1D0-C294-4B48-B78F-D2A8E90E735F}" destId="{26F2F015-42EE-4FCA-83A6-00FC71B8BE34}" srcOrd="1" destOrd="0" parTransId="{BEBE0AB3-8F2E-4140-8EA0-40707B0EC41D}" sibTransId="{D0E4F351-384F-4071-862F-4C3D89187B10}"/>
    <dgm:cxn modelId="{179F9005-0716-4A05-9599-6F0CEA5EBAB9}" type="presOf" srcId="{0C99B005-36D0-441C-BBAA-DD10E54470EA}" destId="{084E61F8-0BA3-4198-8258-2FB2B5ACBEAD}" srcOrd="0" destOrd="0" presId="urn:microsoft.com/office/officeart/2005/8/layout/hList1"/>
    <dgm:cxn modelId="{298CD9C1-FE9D-4C19-81E1-C2E7CD8F6A0C}" type="presOf" srcId="{B976A1D0-C294-4B48-B78F-D2A8E90E735F}" destId="{D2313478-E335-44C7-A7AA-0026D70C407E}" srcOrd="0" destOrd="0" presId="urn:microsoft.com/office/officeart/2005/8/layout/hList1"/>
    <dgm:cxn modelId="{DF469DF4-3CC7-4901-AB0B-2FB3D320F762}" srcId="{B976A1D0-C294-4B48-B78F-D2A8E90E735F}" destId="{67553D30-D60E-442F-8080-901EC4D6CD63}" srcOrd="0" destOrd="0" parTransId="{035286E1-24B4-41F9-B4B2-A24AEE8BC5DC}" sibTransId="{B295B3AD-334E-4308-885C-039F92B27EF5}"/>
    <dgm:cxn modelId="{D2CA3728-772A-4192-A3E1-74B5C60198AA}" type="presOf" srcId="{46F1B94C-13E3-4D2E-AE9D-1D3B7FA5B6F8}" destId="{FEE23F24-DC2F-4091-9AAB-44D58D8AE433}" srcOrd="0" destOrd="2" presId="urn:microsoft.com/office/officeart/2005/8/layout/hList1"/>
    <dgm:cxn modelId="{898304E3-90C5-4AFD-A439-7FE150A40D1B}" type="presParOf" srcId="{084E61F8-0BA3-4198-8258-2FB2B5ACBEAD}" destId="{19B203B6-6DBB-42B4-A8AD-5725615262AD}" srcOrd="0" destOrd="0" presId="urn:microsoft.com/office/officeart/2005/8/layout/hList1"/>
    <dgm:cxn modelId="{FB3102B0-875B-4736-B68F-2F1DCF9758B4}" type="presParOf" srcId="{19B203B6-6DBB-42B4-A8AD-5725615262AD}" destId="{D2313478-E335-44C7-A7AA-0026D70C407E}" srcOrd="0" destOrd="0" presId="urn:microsoft.com/office/officeart/2005/8/layout/hList1"/>
    <dgm:cxn modelId="{60A3B5E3-0817-450C-A471-A63F0369FF42}" type="presParOf" srcId="{19B203B6-6DBB-42B4-A8AD-5725615262AD}" destId="{FEE23F24-DC2F-4091-9AAB-44D58D8AE43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C8CB9DD-C441-421A-A840-09502EDDF8A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C6BAA2C-5CA7-4FCB-89CB-D35E00B8F482}">
      <dgm:prSet/>
      <dgm:spPr/>
      <dgm:t>
        <a:bodyPr/>
        <a:lstStyle/>
        <a:p>
          <a:pPr algn="justLow" rtl="1"/>
          <a:r>
            <a:rPr lang="fa-IR" dirty="0" smtClean="0">
              <a:cs typeface="B Zar" panose="00000400000000000000" pitchFamily="2" charset="-78"/>
            </a:rPr>
            <a:t>سرمایه‌بر بودن: برای انجام فعالیت توسعه‌گری اساساً به سرمایه‌های بزرگی نیاز است، و متأسفانه با وجود این‌که توسعه‌گری فعالیتی بسیار پربازده محسوب می‌شود، به‌دلیل بسترهای سیاسی-اقتصادی نامناسب کشور، تحریک بخش خصوصی برای ورود به فعالیتی تا این حد سرمایه‌بر دشوار است. </a:t>
          </a:r>
          <a:endParaRPr lang="en-US" dirty="0">
            <a:cs typeface="B Zar" panose="00000400000000000000" pitchFamily="2" charset="-78"/>
          </a:endParaRPr>
        </a:p>
      </dgm:t>
    </dgm:pt>
    <dgm:pt modelId="{CF2B619D-5159-46BE-9BCB-DCC5A1989ABE}" type="parTrans" cxnId="{0D68CE63-0086-4373-94A7-844300C108A5}">
      <dgm:prSet/>
      <dgm:spPr/>
      <dgm:t>
        <a:bodyPr/>
        <a:lstStyle/>
        <a:p>
          <a:endParaRPr lang="en-US">
            <a:cs typeface="B Zar" panose="00000400000000000000" pitchFamily="2" charset="-78"/>
          </a:endParaRPr>
        </a:p>
      </dgm:t>
    </dgm:pt>
    <dgm:pt modelId="{1C7DD9CC-D857-4002-94FA-D4DCF88D7B76}" type="sibTrans" cxnId="{0D68CE63-0086-4373-94A7-844300C108A5}">
      <dgm:prSet/>
      <dgm:spPr/>
      <dgm:t>
        <a:bodyPr/>
        <a:lstStyle/>
        <a:p>
          <a:endParaRPr lang="en-US">
            <a:cs typeface="B Zar" panose="00000400000000000000" pitchFamily="2" charset="-78"/>
          </a:endParaRPr>
        </a:p>
      </dgm:t>
    </dgm:pt>
    <dgm:pt modelId="{995BE777-E4E3-4B3C-A446-743E84151E14}">
      <dgm:prSet/>
      <dgm:spPr/>
      <dgm:t>
        <a:bodyPr/>
        <a:lstStyle/>
        <a:p>
          <a:pPr algn="justLow" rtl="1"/>
          <a:r>
            <a:rPr lang="fa-IR" dirty="0" smtClean="0">
              <a:cs typeface="B Zar" panose="00000400000000000000" pitchFamily="2" charset="-78"/>
            </a:rPr>
            <a:t>نیاز به سطح بالای هماهنگی: توسعه‌گری سطح بالایی از هماهنگی در میان سازمان‌های ذیربط را می‌طلبد. بسیاری از وزارت‌خانه‌ها و سازمان‌ها از سازمان آب، برق، مخابرات گرفته تا ادارات پلیس و نیروی انتظامی و... در فرآیند توسعه‌گری نقش دارند. ایجاد چنین سطحی از هماهنگی نیازمند فراهم آوردن بسترهای لازم قانونی و اقتصادی است</a:t>
          </a:r>
          <a:endParaRPr lang="en-US" dirty="0">
            <a:cs typeface="B Zar" panose="00000400000000000000" pitchFamily="2" charset="-78"/>
          </a:endParaRPr>
        </a:p>
      </dgm:t>
    </dgm:pt>
    <dgm:pt modelId="{0A95F232-F5FE-48A2-A1D7-4411431D387B}" type="parTrans" cxnId="{50EABDC9-E20A-4BDD-B36A-32BEE5C5A872}">
      <dgm:prSet/>
      <dgm:spPr/>
      <dgm:t>
        <a:bodyPr/>
        <a:lstStyle/>
        <a:p>
          <a:endParaRPr lang="en-US">
            <a:cs typeface="B Zar" panose="00000400000000000000" pitchFamily="2" charset="-78"/>
          </a:endParaRPr>
        </a:p>
      </dgm:t>
    </dgm:pt>
    <dgm:pt modelId="{417E0F86-FA23-4E16-884A-A92634440FAD}" type="sibTrans" cxnId="{50EABDC9-E20A-4BDD-B36A-32BEE5C5A872}">
      <dgm:prSet/>
      <dgm:spPr/>
      <dgm:t>
        <a:bodyPr/>
        <a:lstStyle/>
        <a:p>
          <a:endParaRPr lang="en-US">
            <a:cs typeface="B Zar" panose="00000400000000000000" pitchFamily="2" charset="-78"/>
          </a:endParaRPr>
        </a:p>
      </dgm:t>
    </dgm:pt>
    <dgm:pt modelId="{E6C7BD19-AAA1-433E-AD03-482C1A12DFE7}">
      <dgm:prSet custT="1"/>
      <dgm:spPr/>
      <dgm:t>
        <a:bodyPr/>
        <a:lstStyle/>
        <a:p>
          <a:pPr algn="ctr" rtl="1"/>
          <a:r>
            <a:rPr lang="fa-IR" sz="7200" dirty="0" smtClean="0">
              <a:cs typeface="B Zar" panose="00000400000000000000" pitchFamily="2" charset="-78"/>
            </a:rPr>
            <a:t>؟؟؟</a:t>
          </a:r>
          <a:r>
            <a:rPr lang="fa-IR" sz="2400" dirty="0" smtClean="0">
              <a:cs typeface="B Zar" panose="00000400000000000000" pitchFamily="2" charset="-78"/>
            </a:rPr>
            <a:t> </a:t>
          </a:r>
          <a:endParaRPr lang="en-US" sz="2400" dirty="0">
            <a:cs typeface="B Zar" panose="00000400000000000000" pitchFamily="2" charset="-78"/>
          </a:endParaRPr>
        </a:p>
      </dgm:t>
    </dgm:pt>
    <dgm:pt modelId="{9B303156-357F-4FBB-9033-FFFEF8902A53}" type="parTrans" cxnId="{3720F1A2-BD1E-4F26-8EC9-4DEC581AC58A}">
      <dgm:prSet/>
      <dgm:spPr/>
      <dgm:t>
        <a:bodyPr/>
        <a:lstStyle/>
        <a:p>
          <a:endParaRPr lang="en-US">
            <a:cs typeface="B Zar" panose="00000400000000000000" pitchFamily="2" charset="-78"/>
          </a:endParaRPr>
        </a:p>
      </dgm:t>
    </dgm:pt>
    <dgm:pt modelId="{DA2A98A0-5063-4F0B-9DDE-E1671F4626A2}" type="sibTrans" cxnId="{3720F1A2-BD1E-4F26-8EC9-4DEC581AC58A}">
      <dgm:prSet/>
      <dgm:spPr/>
      <dgm:t>
        <a:bodyPr/>
        <a:lstStyle/>
        <a:p>
          <a:endParaRPr lang="en-US">
            <a:cs typeface="B Zar" panose="00000400000000000000" pitchFamily="2" charset="-78"/>
          </a:endParaRPr>
        </a:p>
      </dgm:t>
    </dgm:pt>
    <dgm:pt modelId="{88BFBD0C-0B01-425A-ADD0-61FDA8308AB2}" type="pres">
      <dgm:prSet presAssocID="{5C8CB9DD-C441-421A-A840-09502EDDF8AD}" presName="vert0" presStyleCnt="0">
        <dgm:presLayoutVars>
          <dgm:dir/>
          <dgm:animOne val="branch"/>
          <dgm:animLvl val="lvl"/>
        </dgm:presLayoutVars>
      </dgm:prSet>
      <dgm:spPr/>
    </dgm:pt>
    <dgm:pt modelId="{69F3935E-D8E2-48AC-8F50-A8C552730313}" type="pres">
      <dgm:prSet presAssocID="{1C6BAA2C-5CA7-4FCB-89CB-D35E00B8F482}" presName="thickLine" presStyleLbl="alignNode1" presStyleIdx="0" presStyleCnt="3"/>
      <dgm:spPr/>
    </dgm:pt>
    <dgm:pt modelId="{0EEA28DA-9015-4B6D-8BF0-A09AAED30F5E}" type="pres">
      <dgm:prSet presAssocID="{1C6BAA2C-5CA7-4FCB-89CB-D35E00B8F482}" presName="horz1" presStyleCnt="0"/>
      <dgm:spPr/>
    </dgm:pt>
    <dgm:pt modelId="{70E97FE2-2E16-42E9-8A3C-CC9BAC7BF32E}" type="pres">
      <dgm:prSet presAssocID="{1C6BAA2C-5CA7-4FCB-89CB-D35E00B8F482}" presName="tx1" presStyleLbl="revTx" presStyleIdx="0" presStyleCnt="3"/>
      <dgm:spPr/>
    </dgm:pt>
    <dgm:pt modelId="{F928CCFB-AA06-44D7-9C0E-AC61E2E3C844}" type="pres">
      <dgm:prSet presAssocID="{1C6BAA2C-5CA7-4FCB-89CB-D35E00B8F482}" presName="vert1" presStyleCnt="0"/>
      <dgm:spPr/>
    </dgm:pt>
    <dgm:pt modelId="{1F608E9F-56C1-440C-9E44-4EDE533A86CF}" type="pres">
      <dgm:prSet presAssocID="{995BE777-E4E3-4B3C-A446-743E84151E14}" presName="thickLine" presStyleLbl="alignNode1" presStyleIdx="1" presStyleCnt="3"/>
      <dgm:spPr/>
    </dgm:pt>
    <dgm:pt modelId="{C3F9F967-BA6E-4A24-B8B9-6476FDA51D74}" type="pres">
      <dgm:prSet presAssocID="{995BE777-E4E3-4B3C-A446-743E84151E14}" presName="horz1" presStyleCnt="0"/>
      <dgm:spPr/>
    </dgm:pt>
    <dgm:pt modelId="{81F522D6-CD38-4E32-8B06-FF73D1EE7AAB}" type="pres">
      <dgm:prSet presAssocID="{995BE777-E4E3-4B3C-A446-743E84151E14}" presName="tx1" presStyleLbl="revTx" presStyleIdx="1" presStyleCnt="3"/>
      <dgm:spPr/>
    </dgm:pt>
    <dgm:pt modelId="{3278FDE9-CCB5-469B-9768-D913D50961E7}" type="pres">
      <dgm:prSet presAssocID="{995BE777-E4E3-4B3C-A446-743E84151E14}" presName="vert1" presStyleCnt="0"/>
      <dgm:spPr/>
    </dgm:pt>
    <dgm:pt modelId="{B6491E86-D729-4410-9135-02D8418ACDAC}" type="pres">
      <dgm:prSet presAssocID="{E6C7BD19-AAA1-433E-AD03-482C1A12DFE7}" presName="thickLine" presStyleLbl="alignNode1" presStyleIdx="2" presStyleCnt="3"/>
      <dgm:spPr/>
    </dgm:pt>
    <dgm:pt modelId="{BBF13DB2-49AC-4EEB-BBCF-4D55E13D2CF5}" type="pres">
      <dgm:prSet presAssocID="{E6C7BD19-AAA1-433E-AD03-482C1A12DFE7}" presName="horz1" presStyleCnt="0"/>
      <dgm:spPr/>
    </dgm:pt>
    <dgm:pt modelId="{84994402-3F89-4922-AB3C-0CAB282AC8B2}" type="pres">
      <dgm:prSet presAssocID="{E6C7BD19-AAA1-433E-AD03-482C1A12DFE7}" presName="tx1" presStyleLbl="revTx" presStyleIdx="2" presStyleCnt="3" custScaleY="81438"/>
      <dgm:spPr/>
    </dgm:pt>
    <dgm:pt modelId="{D95C6F09-EDA0-4C0C-A3C8-221E40DE6D9D}" type="pres">
      <dgm:prSet presAssocID="{E6C7BD19-AAA1-433E-AD03-482C1A12DFE7}" presName="vert1" presStyleCnt="0"/>
      <dgm:spPr/>
    </dgm:pt>
  </dgm:ptLst>
  <dgm:cxnLst>
    <dgm:cxn modelId="{04F78B60-3C5C-4235-BCC0-A9C69366305B}" type="presOf" srcId="{E6C7BD19-AAA1-433E-AD03-482C1A12DFE7}" destId="{84994402-3F89-4922-AB3C-0CAB282AC8B2}" srcOrd="0" destOrd="0" presId="urn:microsoft.com/office/officeart/2008/layout/LinedList"/>
    <dgm:cxn modelId="{A62A912B-38CB-4761-BBB6-250C0F078792}" type="presOf" srcId="{1C6BAA2C-5CA7-4FCB-89CB-D35E00B8F482}" destId="{70E97FE2-2E16-42E9-8A3C-CC9BAC7BF32E}" srcOrd="0" destOrd="0" presId="urn:microsoft.com/office/officeart/2008/layout/LinedList"/>
    <dgm:cxn modelId="{3720F1A2-BD1E-4F26-8EC9-4DEC581AC58A}" srcId="{5C8CB9DD-C441-421A-A840-09502EDDF8AD}" destId="{E6C7BD19-AAA1-433E-AD03-482C1A12DFE7}" srcOrd="2" destOrd="0" parTransId="{9B303156-357F-4FBB-9033-FFFEF8902A53}" sibTransId="{DA2A98A0-5063-4F0B-9DDE-E1671F4626A2}"/>
    <dgm:cxn modelId="{861F82A4-B32C-47B8-AE75-5DF41BEEF7E4}" type="presOf" srcId="{995BE777-E4E3-4B3C-A446-743E84151E14}" destId="{81F522D6-CD38-4E32-8B06-FF73D1EE7AAB}" srcOrd="0" destOrd="0" presId="urn:microsoft.com/office/officeart/2008/layout/LinedList"/>
    <dgm:cxn modelId="{50EABDC9-E20A-4BDD-B36A-32BEE5C5A872}" srcId="{5C8CB9DD-C441-421A-A840-09502EDDF8AD}" destId="{995BE777-E4E3-4B3C-A446-743E84151E14}" srcOrd="1" destOrd="0" parTransId="{0A95F232-F5FE-48A2-A1D7-4411431D387B}" sibTransId="{417E0F86-FA23-4E16-884A-A92634440FAD}"/>
    <dgm:cxn modelId="{A900EB89-DFE5-40B4-8EB5-35D84EC14C73}" type="presOf" srcId="{5C8CB9DD-C441-421A-A840-09502EDDF8AD}" destId="{88BFBD0C-0B01-425A-ADD0-61FDA8308AB2}" srcOrd="0" destOrd="0" presId="urn:microsoft.com/office/officeart/2008/layout/LinedList"/>
    <dgm:cxn modelId="{0D68CE63-0086-4373-94A7-844300C108A5}" srcId="{5C8CB9DD-C441-421A-A840-09502EDDF8AD}" destId="{1C6BAA2C-5CA7-4FCB-89CB-D35E00B8F482}" srcOrd="0" destOrd="0" parTransId="{CF2B619D-5159-46BE-9BCB-DCC5A1989ABE}" sibTransId="{1C7DD9CC-D857-4002-94FA-D4DCF88D7B76}"/>
    <dgm:cxn modelId="{CB912713-77E3-4D4A-93C5-1D34D0EE6D2B}" type="presParOf" srcId="{88BFBD0C-0B01-425A-ADD0-61FDA8308AB2}" destId="{69F3935E-D8E2-48AC-8F50-A8C552730313}" srcOrd="0" destOrd="0" presId="urn:microsoft.com/office/officeart/2008/layout/LinedList"/>
    <dgm:cxn modelId="{036DB572-E2D9-4B86-AA9C-EF1D39B0CD50}" type="presParOf" srcId="{88BFBD0C-0B01-425A-ADD0-61FDA8308AB2}" destId="{0EEA28DA-9015-4B6D-8BF0-A09AAED30F5E}" srcOrd="1" destOrd="0" presId="urn:microsoft.com/office/officeart/2008/layout/LinedList"/>
    <dgm:cxn modelId="{CBB2DDC6-9D28-429F-8EAA-00410B1609E5}" type="presParOf" srcId="{0EEA28DA-9015-4B6D-8BF0-A09AAED30F5E}" destId="{70E97FE2-2E16-42E9-8A3C-CC9BAC7BF32E}" srcOrd="0" destOrd="0" presId="urn:microsoft.com/office/officeart/2008/layout/LinedList"/>
    <dgm:cxn modelId="{E4B5B532-8479-4862-9E89-09AFA75F30EC}" type="presParOf" srcId="{0EEA28DA-9015-4B6D-8BF0-A09AAED30F5E}" destId="{F928CCFB-AA06-44D7-9C0E-AC61E2E3C844}" srcOrd="1" destOrd="0" presId="urn:microsoft.com/office/officeart/2008/layout/LinedList"/>
    <dgm:cxn modelId="{F6BFCFE4-DBB6-460F-A71D-560CB48EC826}" type="presParOf" srcId="{88BFBD0C-0B01-425A-ADD0-61FDA8308AB2}" destId="{1F608E9F-56C1-440C-9E44-4EDE533A86CF}" srcOrd="2" destOrd="0" presId="urn:microsoft.com/office/officeart/2008/layout/LinedList"/>
    <dgm:cxn modelId="{0D472F6E-BC8E-4BDF-B6C6-C482FA94294A}" type="presParOf" srcId="{88BFBD0C-0B01-425A-ADD0-61FDA8308AB2}" destId="{C3F9F967-BA6E-4A24-B8B9-6476FDA51D74}" srcOrd="3" destOrd="0" presId="urn:microsoft.com/office/officeart/2008/layout/LinedList"/>
    <dgm:cxn modelId="{0B5744F0-9DB0-4E92-A6EA-90F8365290B6}" type="presParOf" srcId="{C3F9F967-BA6E-4A24-B8B9-6476FDA51D74}" destId="{81F522D6-CD38-4E32-8B06-FF73D1EE7AAB}" srcOrd="0" destOrd="0" presId="urn:microsoft.com/office/officeart/2008/layout/LinedList"/>
    <dgm:cxn modelId="{53F7AAA4-48E2-43BF-80DC-86227C62B0EB}" type="presParOf" srcId="{C3F9F967-BA6E-4A24-B8B9-6476FDA51D74}" destId="{3278FDE9-CCB5-469B-9768-D913D50961E7}" srcOrd="1" destOrd="0" presId="urn:microsoft.com/office/officeart/2008/layout/LinedList"/>
    <dgm:cxn modelId="{841DCA89-5532-4A98-89F8-6032AC197C34}" type="presParOf" srcId="{88BFBD0C-0B01-425A-ADD0-61FDA8308AB2}" destId="{B6491E86-D729-4410-9135-02D8418ACDAC}" srcOrd="4" destOrd="0" presId="urn:microsoft.com/office/officeart/2008/layout/LinedList"/>
    <dgm:cxn modelId="{DF2F0500-1303-46F6-B2C7-E18B9DD65EB2}" type="presParOf" srcId="{88BFBD0C-0B01-425A-ADD0-61FDA8308AB2}" destId="{BBF13DB2-49AC-4EEB-BBCF-4D55E13D2CF5}" srcOrd="5" destOrd="0" presId="urn:microsoft.com/office/officeart/2008/layout/LinedList"/>
    <dgm:cxn modelId="{29DFDB20-27AE-48D1-85B9-8AF7DC273732}" type="presParOf" srcId="{BBF13DB2-49AC-4EEB-BBCF-4D55E13D2CF5}" destId="{84994402-3F89-4922-AB3C-0CAB282AC8B2}" srcOrd="0" destOrd="0" presId="urn:microsoft.com/office/officeart/2008/layout/LinedList"/>
    <dgm:cxn modelId="{5FE5B038-434A-4CB3-91ED-5D7D6159B652}" type="presParOf" srcId="{BBF13DB2-49AC-4EEB-BBCF-4D55E13D2CF5}" destId="{D95C6F09-EDA0-4C0C-A3C8-221E40DE6D9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AD0935-0A98-4DD9-8A8B-9FC8ACAA6994}" type="doc">
      <dgm:prSet loTypeId="urn:microsoft.com/office/officeart/2005/8/layout/lProcess1" loCatId="process" qsTypeId="urn:microsoft.com/office/officeart/2005/8/quickstyle/simple1" qsCatId="simple" csTypeId="urn:microsoft.com/office/officeart/2005/8/colors/accent2_3" csCatId="accent2"/>
      <dgm:spPr/>
      <dgm:t>
        <a:bodyPr/>
        <a:lstStyle/>
        <a:p>
          <a:endParaRPr lang="en-US"/>
        </a:p>
      </dgm:t>
    </dgm:pt>
    <dgm:pt modelId="{735216C8-7555-45D0-90B5-1A52C078E4F4}">
      <dgm:prSet/>
      <dgm:spPr/>
      <dgm:t>
        <a:bodyPr/>
        <a:lstStyle/>
        <a:p>
          <a:pPr rtl="1"/>
          <a:r>
            <a:rPr lang="fa-IR" dirty="0" smtClean="0">
              <a:cs typeface="B Zar" panose="00000400000000000000" pitchFamily="2" charset="-78"/>
            </a:rPr>
            <a:t>بالابودن نسبی هزینه‌های ساخت‌وساز</a:t>
          </a:r>
          <a:endParaRPr lang="en-US" dirty="0">
            <a:cs typeface="B Zar" panose="00000400000000000000" pitchFamily="2" charset="-78"/>
          </a:endParaRPr>
        </a:p>
      </dgm:t>
    </dgm:pt>
    <dgm:pt modelId="{375B8905-9887-49B4-B762-431F823EF186}" type="parTrans" cxnId="{2A5E7852-280A-483F-A09B-DA84CA8173EF}">
      <dgm:prSet/>
      <dgm:spPr/>
      <dgm:t>
        <a:bodyPr/>
        <a:lstStyle/>
        <a:p>
          <a:endParaRPr lang="en-US">
            <a:cs typeface="B Zar" panose="00000400000000000000" pitchFamily="2" charset="-78"/>
          </a:endParaRPr>
        </a:p>
      </dgm:t>
    </dgm:pt>
    <dgm:pt modelId="{95F25769-7535-4EC0-8858-F3D560DBA29E}" type="sibTrans" cxnId="{2A5E7852-280A-483F-A09B-DA84CA8173EF}">
      <dgm:prSet/>
      <dgm:spPr/>
      <dgm:t>
        <a:bodyPr/>
        <a:lstStyle/>
        <a:p>
          <a:endParaRPr lang="en-US">
            <a:cs typeface="B Zar" panose="00000400000000000000" pitchFamily="2" charset="-78"/>
          </a:endParaRPr>
        </a:p>
      </dgm:t>
    </dgm:pt>
    <dgm:pt modelId="{42F42184-2043-496A-8F08-3BAC03E14620}">
      <dgm:prSet/>
      <dgm:spPr/>
      <dgm:t>
        <a:bodyPr/>
        <a:lstStyle/>
        <a:p>
          <a:pPr rtl="1"/>
          <a:r>
            <a:rPr lang="fa-IR" smtClean="0">
              <a:cs typeface="B Zar" panose="00000400000000000000" pitchFamily="2" charset="-78"/>
            </a:rPr>
            <a:t>در کشورمان مزیت‌های نسبی قابل‌ملاحظه‌ای در زمینه‌ی قیمت مصالح ساختمانی (مانند سیمان و کاشی)، انرژی و هزینه‌ی کارگر وجود دارد. اما با لحاظ این مزیت‌ها هزینه‌های ساخت‌وساز  در کشورمان نسبت به استانداردهای جهانی بالاست</a:t>
          </a:r>
          <a:endParaRPr lang="en-US">
            <a:cs typeface="B Zar" panose="00000400000000000000" pitchFamily="2" charset="-78"/>
          </a:endParaRPr>
        </a:p>
      </dgm:t>
    </dgm:pt>
    <dgm:pt modelId="{D2B39C9C-9AC8-4D4F-8986-10B228AF1582}" type="parTrans" cxnId="{811512F4-4841-4BE5-83F0-45C39877BA2C}">
      <dgm:prSet/>
      <dgm:spPr/>
      <dgm:t>
        <a:bodyPr/>
        <a:lstStyle/>
        <a:p>
          <a:endParaRPr lang="en-US">
            <a:cs typeface="B Zar" panose="00000400000000000000" pitchFamily="2" charset="-78"/>
          </a:endParaRPr>
        </a:p>
      </dgm:t>
    </dgm:pt>
    <dgm:pt modelId="{8E3A0B06-D756-4851-9F41-0F63063F9395}" type="sibTrans" cxnId="{811512F4-4841-4BE5-83F0-45C39877BA2C}">
      <dgm:prSet/>
      <dgm:spPr/>
      <dgm:t>
        <a:bodyPr/>
        <a:lstStyle/>
        <a:p>
          <a:endParaRPr lang="en-US">
            <a:cs typeface="B Zar" panose="00000400000000000000" pitchFamily="2" charset="-78"/>
          </a:endParaRPr>
        </a:p>
      </dgm:t>
    </dgm:pt>
    <dgm:pt modelId="{8BB3C994-13E0-441F-8319-3B060C802ACC}" type="pres">
      <dgm:prSet presAssocID="{1AAD0935-0A98-4DD9-8A8B-9FC8ACAA6994}" presName="Name0" presStyleCnt="0">
        <dgm:presLayoutVars>
          <dgm:dir/>
          <dgm:animLvl val="lvl"/>
          <dgm:resizeHandles val="exact"/>
        </dgm:presLayoutVars>
      </dgm:prSet>
      <dgm:spPr/>
    </dgm:pt>
    <dgm:pt modelId="{E8EF634D-9C19-4D4E-B50C-8AACD62ABAA6}" type="pres">
      <dgm:prSet presAssocID="{735216C8-7555-45D0-90B5-1A52C078E4F4}" presName="vertFlow" presStyleCnt="0"/>
      <dgm:spPr/>
    </dgm:pt>
    <dgm:pt modelId="{23E69E46-9B18-470D-987A-169D649642A1}" type="pres">
      <dgm:prSet presAssocID="{735216C8-7555-45D0-90B5-1A52C078E4F4}" presName="header" presStyleLbl="node1" presStyleIdx="0" presStyleCnt="1"/>
      <dgm:spPr/>
    </dgm:pt>
    <dgm:pt modelId="{3FAB9633-ECF1-44E8-8CDD-B6E3849695B9}" type="pres">
      <dgm:prSet presAssocID="{D2B39C9C-9AC8-4D4F-8986-10B228AF1582}" presName="parTrans" presStyleLbl="sibTrans2D1" presStyleIdx="0" presStyleCnt="1"/>
      <dgm:spPr/>
    </dgm:pt>
    <dgm:pt modelId="{3A154917-7980-4F8C-8BFF-5DF991A37C4F}" type="pres">
      <dgm:prSet presAssocID="{42F42184-2043-496A-8F08-3BAC03E14620}" presName="child" presStyleLbl="alignAccFollowNode1" presStyleIdx="0" presStyleCnt="1">
        <dgm:presLayoutVars>
          <dgm:chMax val="0"/>
          <dgm:bulletEnabled val="1"/>
        </dgm:presLayoutVars>
      </dgm:prSet>
      <dgm:spPr/>
    </dgm:pt>
  </dgm:ptLst>
  <dgm:cxnLst>
    <dgm:cxn modelId="{2A5E7852-280A-483F-A09B-DA84CA8173EF}" srcId="{1AAD0935-0A98-4DD9-8A8B-9FC8ACAA6994}" destId="{735216C8-7555-45D0-90B5-1A52C078E4F4}" srcOrd="0" destOrd="0" parTransId="{375B8905-9887-49B4-B762-431F823EF186}" sibTransId="{95F25769-7535-4EC0-8858-F3D560DBA29E}"/>
    <dgm:cxn modelId="{E954BA97-A1AA-4A2B-BBDF-643AF8CC0B25}" type="presOf" srcId="{42F42184-2043-496A-8F08-3BAC03E14620}" destId="{3A154917-7980-4F8C-8BFF-5DF991A37C4F}" srcOrd="0" destOrd="0" presId="urn:microsoft.com/office/officeart/2005/8/layout/lProcess1"/>
    <dgm:cxn modelId="{78486257-C9BE-47CE-8435-E16BF945AE50}" type="presOf" srcId="{735216C8-7555-45D0-90B5-1A52C078E4F4}" destId="{23E69E46-9B18-470D-987A-169D649642A1}" srcOrd="0" destOrd="0" presId="urn:microsoft.com/office/officeart/2005/8/layout/lProcess1"/>
    <dgm:cxn modelId="{F6D2054F-87B8-4D79-ABD3-CBD7A283C2F5}" type="presOf" srcId="{1AAD0935-0A98-4DD9-8A8B-9FC8ACAA6994}" destId="{8BB3C994-13E0-441F-8319-3B060C802ACC}" srcOrd="0" destOrd="0" presId="urn:microsoft.com/office/officeart/2005/8/layout/lProcess1"/>
    <dgm:cxn modelId="{811512F4-4841-4BE5-83F0-45C39877BA2C}" srcId="{735216C8-7555-45D0-90B5-1A52C078E4F4}" destId="{42F42184-2043-496A-8F08-3BAC03E14620}" srcOrd="0" destOrd="0" parTransId="{D2B39C9C-9AC8-4D4F-8986-10B228AF1582}" sibTransId="{8E3A0B06-D756-4851-9F41-0F63063F9395}"/>
    <dgm:cxn modelId="{D4BC6B9E-476B-47E7-BFFC-63851AB9E14D}" type="presOf" srcId="{D2B39C9C-9AC8-4D4F-8986-10B228AF1582}" destId="{3FAB9633-ECF1-44E8-8CDD-B6E3849695B9}" srcOrd="0" destOrd="0" presId="urn:microsoft.com/office/officeart/2005/8/layout/lProcess1"/>
    <dgm:cxn modelId="{242711CE-483E-43E2-BD7B-7335424983B0}" type="presParOf" srcId="{8BB3C994-13E0-441F-8319-3B060C802ACC}" destId="{E8EF634D-9C19-4D4E-B50C-8AACD62ABAA6}" srcOrd="0" destOrd="0" presId="urn:microsoft.com/office/officeart/2005/8/layout/lProcess1"/>
    <dgm:cxn modelId="{91FDF94D-8DB6-44D8-87CF-AC1F88D9719F}" type="presParOf" srcId="{E8EF634D-9C19-4D4E-B50C-8AACD62ABAA6}" destId="{23E69E46-9B18-470D-987A-169D649642A1}" srcOrd="0" destOrd="0" presId="urn:microsoft.com/office/officeart/2005/8/layout/lProcess1"/>
    <dgm:cxn modelId="{2F93B6D5-FF68-4735-B711-12521C4CAFD2}" type="presParOf" srcId="{E8EF634D-9C19-4D4E-B50C-8AACD62ABAA6}" destId="{3FAB9633-ECF1-44E8-8CDD-B6E3849695B9}" srcOrd="1" destOrd="0" presId="urn:microsoft.com/office/officeart/2005/8/layout/lProcess1"/>
    <dgm:cxn modelId="{C09651BB-0F3F-466E-A542-410B85F43064}" type="presParOf" srcId="{E8EF634D-9C19-4D4E-B50C-8AACD62ABAA6}" destId="{3A154917-7980-4F8C-8BFF-5DF991A37C4F}"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4A7D3F5-139F-4B81-88AB-99061CFDCBF5}" type="doc">
      <dgm:prSet loTypeId="urn:microsoft.com/office/officeart/2005/8/layout/arrow4" loCatId="process" qsTypeId="urn:microsoft.com/office/officeart/2005/8/quickstyle/simple2" qsCatId="simple" csTypeId="urn:microsoft.com/office/officeart/2005/8/colors/accent1_1" csCatId="accent1"/>
      <dgm:spPr/>
      <dgm:t>
        <a:bodyPr/>
        <a:lstStyle/>
        <a:p>
          <a:endParaRPr lang="en-US"/>
        </a:p>
      </dgm:t>
    </dgm:pt>
    <dgm:pt modelId="{ED967BB1-9B7B-4184-8698-91E3B93C61C8}">
      <dgm:prSet/>
      <dgm:spPr/>
      <dgm:t>
        <a:bodyPr/>
        <a:lstStyle/>
        <a:p>
          <a:pPr algn="r" rtl="1"/>
          <a:r>
            <a:rPr lang="fa-IR" smtClean="0">
              <a:cs typeface="B Zar" panose="00000400000000000000" pitchFamily="2" charset="-78"/>
            </a:rPr>
            <a:t>چرا هزینه‌های ساخت‌وساز بالاست؟</a:t>
          </a:r>
          <a:endParaRPr lang="en-US">
            <a:cs typeface="B Zar" panose="00000400000000000000" pitchFamily="2" charset="-78"/>
          </a:endParaRPr>
        </a:p>
      </dgm:t>
    </dgm:pt>
    <dgm:pt modelId="{A14A4488-62B8-4C08-AAEB-B6244CA3ABFA}" type="parTrans" cxnId="{4C512958-A8E2-441A-838B-D38682C604EC}">
      <dgm:prSet/>
      <dgm:spPr/>
      <dgm:t>
        <a:bodyPr/>
        <a:lstStyle/>
        <a:p>
          <a:endParaRPr lang="en-US">
            <a:cs typeface="B Zar" panose="00000400000000000000" pitchFamily="2" charset="-78"/>
          </a:endParaRPr>
        </a:p>
      </dgm:t>
    </dgm:pt>
    <dgm:pt modelId="{CEB5A50B-77CE-406A-9B26-8BF5BF9908DE}" type="sibTrans" cxnId="{4C512958-A8E2-441A-838B-D38682C604EC}">
      <dgm:prSet/>
      <dgm:spPr/>
      <dgm:t>
        <a:bodyPr/>
        <a:lstStyle/>
        <a:p>
          <a:endParaRPr lang="en-US">
            <a:cs typeface="B Zar" panose="00000400000000000000" pitchFamily="2" charset="-78"/>
          </a:endParaRPr>
        </a:p>
      </dgm:t>
    </dgm:pt>
    <dgm:pt modelId="{19D0C872-A225-4CAE-ADEF-2C40C407C714}">
      <dgm:prSet/>
      <dgm:spPr/>
      <dgm:t>
        <a:bodyPr/>
        <a:lstStyle/>
        <a:p>
          <a:pPr algn="justLow" rtl="1"/>
          <a:r>
            <a:rPr lang="fa-IR" dirty="0" smtClean="0">
              <a:cs typeface="B Zar" panose="00000400000000000000" pitchFamily="2" charset="-78"/>
            </a:rPr>
            <a:t>یکی از دلایل عمده این پدیده عدم‌توسعه‌ی انبوه‌سازی و در نتیجه عدم امکان بهره‌برداری از صرفه‌های ناشی از مقیاس است. دلیل عمده‌ی عدم‌توسعه‌ی انبوه‌سازی نیز به فقدان شرکت‌های توسعه‌گری برمی‌گردد. انبوه‌سازان به قطعات نسبتاً بزرگ زمین شهری نیاز دارند، چنین زمین‌هایی یا در شهرهای بزرگ یافت نمی‌شود و یا تنها در قیمت‌هایی بسیار بالا عرضه می‌شود. از آن‌جا که در کشورمان به‌دلیل فقدان حضور شرکت‌های توسعه‌گری، عرضه‌ی زمین شهری محدود است، انبوه‌سازی نیز توسعه نیافته است. </a:t>
          </a:r>
          <a:endParaRPr lang="en-US" dirty="0">
            <a:cs typeface="B Zar" panose="00000400000000000000" pitchFamily="2" charset="-78"/>
          </a:endParaRPr>
        </a:p>
      </dgm:t>
    </dgm:pt>
    <dgm:pt modelId="{225D529B-D73E-4AC2-9D14-08B4F4FEA5E6}" type="parTrans" cxnId="{2531D374-A2B6-4A7C-8830-DD1DA3C4FD8F}">
      <dgm:prSet/>
      <dgm:spPr/>
      <dgm:t>
        <a:bodyPr/>
        <a:lstStyle/>
        <a:p>
          <a:endParaRPr lang="en-US">
            <a:cs typeface="B Zar" panose="00000400000000000000" pitchFamily="2" charset="-78"/>
          </a:endParaRPr>
        </a:p>
      </dgm:t>
    </dgm:pt>
    <dgm:pt modelId="{A30FFA64-43C4-483E-9A75-D4C03B90C14D}" type="sibTrans" cxnId="{2531D374-A2B6-4A7C-8830-DD1DA3C4FD8F}">
      <dgm:prSet/>
      <dgm:spPr/>
      <dgm:t>
        <a:bodyPr/>
        <a:lstStyle/>
        <a:p>
          <a:endParaRPr lang="en-US">
            <a:cs typeface="B Zar" panose="00000400000000000000" pitchFamily="2" charset="-78"/>
          </a:endParaRPr>
        </a:p>
      </dgm:t>
    </dgm:pt>
    <dgm:pt modelId="{18B2818E-4514-46E2-82F7-11DB8184F8C1}" type="pres">
      <dgm:prSet presAssocID="{74A7D3F5-139F-4B81-88AB-99061CFDCBF5}" presName="compositeShape" presStyleCnt="0">
        <dgm:presLayoutVars>
          <dgm:chMax val="2"/>
          <dgm:dir/>
          <dgm:resizeHandles val="exact"/>
        </dgm:presLayoutVars>
      </dgm:prSet>
      <dgm:spPr/>
    </dgm:pt>
    <dgm:pt modelId="{3F8E9130-AFF1-489B-9943-60A79FFBD7C3}" type="pres">
      <dgm:prSet presAssocID="{ED967BB1-9B7B-4184-8698-91E3B93C61C8}" presName="upArrow" presStyleLbl="node1" presStyleIdx="0" presStyleCnt="1"/>
      <dgm:spPr/>
    </dgm:pt>
    <dgm:pt modelId="{9447C067-A336-42D2-BE3D-085616C55D9E}" type="pres">
      <dgm:prSet presAssocID="{ED967BB1-9B7B-4184-8698-91E3B93C61C8}" presName="upArrowText" presStyleLbl="revTx" presStyleIdx="0" presStyleCnt="1">
        <dgm:presLayoutVars>
          <dgm:chMax val="0"/>
          <dgm:bulletEnabled val="1"/>
        </dgm:presLayoutVars>
      </dgm:prSet>
      <dgm:spPr/>
    </dgm:pt>
  </dgm:ptLst>
  <dgm:cxnLst>
    <dgm:cxn modelId="{4C512958-A8E2-441A-838B-D38682C604EC}" srcId="{74A7D3F5-139F-4B81-88AB-99061CFDCBF5}" destId="{ED967BB1-9B7B-4184-8698-91E3B93C61C8}" srcOrd="0" destOrd="0" parTransId="{A14A4488-62B8-4C08-AAEB-B6244CA3ABFA}" sibTransId="{CEB5A50B-77CE-406A-9B26-8BF5BF9908DE}"/>
    <dgm:cxn modelId="{1471A1E6-6E3E-4458-9DAD-ACD75848B569}" type="presOf" srcId="{ED967BB1-9B7B-4184-8698-91E3B93C61C8}" destId="{9447C067-A336-42D2-BE3D-085616C55D9E}" srcOrd="0" destOrd="0" presId="urn:microsoft.com/office/officeart/2005/8/layout/arrow4"/>
    <dgm:cxn modelId="{2531D374-A2B6-4A7C-8830-DD1DA3C4FD8F}" srcId="{ED967BB1-9B7B-4184-8698-91E3B93C61C8}" destId="{19D0C872-A225-4CAE-ADEF-2C40C407C714}" srcOrd="0" destOrd="0" parTransId="{225D529B-D73E-4AC2-9D14-08B4F4FEA5E6}" sibTransId="{A30FFA64-43C4-483E-9A75-D4C03B90C14D}"/>
    <dgm:cxn modelId="{FE5B4801-EE2C-4979-B482-120746420D0B}" type="presOf" srcId="{74A7D3F5-139F-4B81-88AB-99061CFDCBF5}" destId="{18B2818E-4514-46E2-82F7-11DB8184F8C1}" srcOrd="0" destOrd="0" presId="urn:microsoft.com/office/officeart/2005/8/layout/arrow4"/>
    <dgm:cxn modelId="{A1531B4B-D871-4C12-837C-E21A7A035E7B}" type="presOf" srcId="{19D0C872-A225-4CAE-ADEF-2C40C407C714}" destId="{9447C067-A336-42D2-BE3D-085616C55D9E}" srcOrd="0" destOrd="1" presId="urn:microsoft.com/office/officeart/2005/8/layout/arrow4"/>
    <dgm:cxn modelId="{EBFA4E01-2A93-4042-A17D-D7B0F3DD3630}" type="presParOf" srcId="{18B2818E-4514-46E2-82F7-11DB8184F8C1}" destId="{3F8E9130-AFF1-489B-9943-60A79FFBD7C3}" srcOrd="0" destOrd="0" presId="urn:microsoft.com/office/officeart/2005/8/layout/arrow4"/>
    <dgm:cxn modelId="{78C0CB07-C9D7-4C6A-870B-2A25AC1BE287}" type="presParOf" srcId="{18B2818E-4514-46E2-82F7-11DB8184F8C1}" destId="{9447C067-A336-42D2-BE3D-085616C55D9E}" srcOrd="1"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767E673-1F8E-48D4-AAF1-4B370132A679}"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US"/>
        </a:p>
      </dgm:t>
    </dgm:pt>
    <dgm:pt modelId="{248C8462-F12C-4587-BADE-8B0B77798F8B}">
      <dgm:prSet/>
      <dgm:spPr/>
      <dgm:t>
        <a:bodyPr/>
        <a:lstStyle/>
        <a:p>
          <a:pPr rtl="1"/>
          <a:r>
            <a:rPr lang="fa-IR" smtClean="0">
              <a:cs typeface="B Zar" panose="00000400000000000000" pitchFamily="2" charset="-78"/>
            </a:rPr>
            <a:t>بهره‌وری پایین ساخت‌وساز</a:t>
          </a:r>
          <a:endParaRPr lang="en-US">
            <a:cs typeface="B Zar" panose="00000400000000000000" pitchFamily="2" charset="-78"/>
          </a:endParaRPr>
        </a:p>
      </dgm:t>
    </dgm:pt>
    <dgm:pt modelId="{A58CDFFE-56A5-4432-8752-D2025E385E10}" type="parTrans" cxnId="{9288655E-403C-45A2-8E19-40F5621AB7B3}">
      <dgm:prSet/>
      <dgm:spPr/>
      <dgm:t>
        <a:bodyPr/>
        <a:lstStyle/>
        <a:p>
          <a:endParaRPr lang="en-US">
            <a:cs typeface="B Zar" panose="00000400000000000000" pitchFamily="2" charset="-78"/>
          </a:endParaRPr>
        </a:p>
      </dgm:t>
    </dgm:pt>
    <dgm:pt modelId="{CCD176D3-41B7-41F5-9656-79DECA8CF96A}" type="sibTrans" cxnId="{9288655E-403C-45A2-8E19-40F5621AB7B3}">
      <dgm:prSet/>
      <dgm:spPr/>
      <dgm:t>
        <a:bodyPr/>
        <a:lstStyle/>
        <a:p>
          <a:endParaRPr lang="en-US">
            <a:cs typeface="B Zar" panose="00000400000000000000" pitchFamily="2" charset="-78"/>
          </a:endParaRPr>
        </a:p>
      </dgm:t>
    </dgm:pt>
    <dgm:pt modelId="{3F8831B1-E1DA-4B93-B0D3-DF5F683F91BB}">
      <dgm:prSet/>
      <dgm:spPr/>
      <dgm:t>
        <a:bodyPr/>
        <a:lstStyle/>
        <a:p>
          <a:pPr algn="justLow" rtl="1"/>
          <a:r>
            <a:rPr lang="fa-IR" dirty="0" smtClean="0">
              <a:cs typeface="B Zar" panose="00000400000000000000" pitchFamily="2" charset="-78"/>
            </a:rPr>
            <a:t>غیز از تورم ناشی از افزایش قیمت زمین، عدم توسعه‌ی انبوه‌سازی نیز یکی از دلایل رشد سازندگان انفرادی و بی‌تجربه محسوب می‌شود، والا چگونه ممکن است برای سازندگان غیرحرفه‌ای با وجود بهره‌وری پایین و عدم‌دسترسی به روش‌های کنترل هزینه و مدیریت پروژه و حتی عدم امکان بهره‌گیری از صرفه‌های ناشی از مقیاس، فرصت رقابت با انبوه‌سازن فراهم بوده باشد.  </a:t>
          </a:r>
          <a:endParaRPr lang="en-US" dirty="0">
            <a:cs typeface="B Zar" panose="00000400000000000000" pitchFamily="2" charset="-78"/>
          </a:endParaRPr>
        </a:p>
      </dgm:t>
    </dgm:pt>
    <dgm:pt modelId="{C5E7A2A1-7B30-44A0-8B30-996D6368B7BA}" type="parTrans" cxnId="{C4B43032-8C5C-45EF-89E9-DCAF4E9D2636}">
      <dgm:prSet/>
      <dgm:spPr/>
      <dgm:t>
        <a:bodyPr/>
        <a:lstStyle/>
        <a:p>
          <a:endParaRPr lang="en-US">
            <a:cs typeface="B Zar" panose="00000400000000000000" pitchFamily="2" charset="-78"/>
          </a:endParaRPr>
        </a:p>
      </dgm:t>
    </dgm:pt>
    <dgm:pt modelId="{3D2148FD-A55F-4C73-BC69-6E6FBD3B3BB8}" type="sibTrans" cxnId="{C4B43032-8C5C-45EF-89E9-DCAF4E9D2636}">
      <dgm:prSet/>
      <dgm:spPr/>
      <dgm:t>
        <a:bodyPr/>
        <a:lstStyle/>
        <a:p>
          <a:endParaRPr lang="en-US">
            <a:cs typeface="B Zar" panose="00000400000000000000" pitchFamily="2" charset="-78"/>
          </a:endParaRPr>
        </a:p>
      </dgm:t>
    </dgm:pt>
    <dgm:pt modelId="{FF58B310-E603-40F8-8259-B214ABC23D74}" type="pres">
      <dgm:prSet presAssocID="{B767E673-1F8E-48D4-AAF1-4B370132A679}" presName="linearFlow" presStyleCnt="0">
        <dgm:presLayoutVars>
          <dgm:dir/>
          <dgm:animLvl val="lvl"/>
          <dgm:resizeHandles val="exact"/>
        </dgm:presLayoutVars>
      </dgm:prSet>
      <dgm:spPr/>
    </dgm:pt>
    <dgm:pt modelId="{9A23DF10-5C5C-416B-BD82-929220A55AB5}" type="pres">
      <dgm:prSet presAssocID="{248C8462-F12C-4587-BADE-8B0B77798F8B}" presName="composite" presStyleCnt="0"/>
      <dgm:spPr/>
    </dgm:pt>
    <dgm:pt modelId="{08C65A04-D473-45D3-BE59-BFA99F031996}" type="pres">
      <dgm:prSet presAssocID="{248C8462-F12C-4587-BADE-8B0B77798F8B}" presName="parentText" presStyleLbl="alignNode1" presStyleIdx="0" presStyleCnt="1">
        <dgm:presLayoutVars>
          <dgm:chMax val="1"/>
          <dgm:bulletEnabled val="1"/>
        </dgm:presLayoutVars>
      </dgm:prSet>
      <dgm:spPr/>
    </dgm:pt>
    <dgm:pt modelId="{E2FF86D9-43B1-424D-8E1D-67ABFF241654}" type="pres">
      <dgm:prSet presAssocID="{248C8462-F12C-4587-BADE-8B0B77798F8B}" presName="descendantText" presStyleLbl="alignAcc1" presStyleIdx="0" presStyleCnt="1">
        <dgm:presLayoutVars>
          <dgm:bulletEnabled val="1"/>
        </dgm:presLayoutVars>
      </dgm:prSet>
      <dgm:spPr/>
    </dgm:pt>
  </dgm:ptLst>
  <dgm:cxnLst>
    <dgm:cxn modelId="{C4B43032-8C5C-45EF-89E9-DCAF4E9D2636}" srcId="{248C8462-F12C-4587-BADE-8B0B77798F8B}" destId="{3F8831B1-E1DA-4B93-B0D3-DF5F683F91BB}" srcOrd="0" destOrd="0" parTransId="{C5E7A2A1-7B30-44A0-8B30-996D6368B7BA}" sibTransId="{3D2148FD-A55F-4C73-BC69-6E6FBD3B3BB8}"/>
    <dgm:cxn modelId="{C972CAF7-BB04-4E9C-A013-6CB8B4E388C9}" type="presOf" srcId="{B767E673-1F8E-48D4-AAF1-4B370132A679}" destId="{FF58B310-E603-40F8-8259-B214ABC23D74}" srcOrd="0" destOrd="0" presId="urn:microsoft.com/office/officeart/2005/8/layout/chevron2"/>
    <dgm:cxn modelId="{F11B4B31-C1C8-45D7-9DBD-6F52E6F38142}" type="presOf" srcId="{3F8831B1-E1DA-4B93-B0D3-DF5F683F91BB}" destId="{E2FF86D9-43B1-424D-8E1D-67ABFF241654}" srcOrd="0" destOrd="0" presId="urn:microsoft.com/office/officeart/2005/8/layout/chevron2"/>
    <dgm:cxn modelId="{9288655E-403C-45A2-8E19-40F5621AB7B3}" srcId="{B767E673-1F8E-48D4-AAF1-4B370132A679}" destId="{248C8462-F12C-4587-BADE-8B0B77798F8B}" srcOrd="0" destOrd="0" parTransId="{A58CDFFE-56A5-4432-8752-D2025E385E10}" sibTransId="{CCD176D3-41B7-41F5-9656-79DECA8CF96A}"/>
    <dgm:cxn modelId="{13F4E57B-6204-4174-AC01-9E4157763A2B}" type="presOf" srcId="{248C8462-F12C-4587-BADE-8B0B77798F8B}" destId="{08C65A04-D473-45D3-BE59-BFA99F031996}" srcOrd="0" destOrd="0" presId="urn:microsoft.com/office/officeart/2005/8/layout/chevron2"/>
    <dgm:cxn modelId="{F23757D6-10FB-48FA-98C0-97B5088FD178}" type="presParOf" srcId="{FF58B310-E603-40F8-8259-B214ABC23D74}" destId="{9A23DF10-5C5C-416B-BD82-929220A55AB5}" srcOrd="0" destOrd="0" presId="urn:microsoft.com/office/officeart/2005/8/layout/chevron2"/>
    <dgm:cxn modelId="{E0BF3B36-B919-4CE0-9A26-10728071525D}" type="presParOf" srcId="{9A23DF10-5C5C-416B-BD82-929220A55AB5}" destId="{08C65A04-D473-45D3-BE59-BFA99F031996}" srcOrd="0" destOrd="0" presId="urn:microsoft.com/office/officeart/2005/8/layout/chevron2"/>
    <dgm:cxn modelId="{2801E432-FA7B-43A6-BEDA-C1DABC786187}" type="presParOf" srcId="{9A23DF10-5C5C-416B-BD82-929220A55AB5}" destId="{E2FF86D9-43B1-424D-8E1D-67ABFF24165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5FBBCFB-DEB6-4FA4-BEAE-A5692181A95C}" type="doc">
      <dgm:prSet loTypeId="urn:microsoft.com/office/officeart/2005/8/layout/process3" loCatId="process" qsTypeId="urn:microsoft.com/office/officeart/2005/8/quickstyle/simple1" qsCatId="simple" csTypeId="urn:microsoft.com/office/officeart/2005/8/colors/colorful1" csCatId="colorful"/>
      <dgm:spPr/>
      <dgm:t>
        <a:bodyPr/>
        <a:lstStyle/>
        <a:p>
          <a:endParaRPr lang="en-US"/>
        </a:p>
      </dgm:t>
    </dgm:pt>
    <dgm:pt modelId="{C23C1844-E0E0-4C20-B8AB-69149B418174}">
      <dgm:prSet/>
      <dgm:spPr/>
      <dgm:t>
        <a:bodyPr/>
        <a:lstStyle/>
        <a:p>
          <a:pPr algn="ctr" rtl="1"/>
          <a:r>
            <a:rPr lang="fa-IR" b="1" dirty="0" smtClean="0">
              <a:cs typeface="B Zar" panose="00000400000000000000" pitchFamily="2" charset="-78"/>
            </a:rPr>
            <a:t>شهرهای بی‌کیفیت و پروانه‌های گران</a:t>
          </a:r>
          <a:endParaRPr lang="en-US" b="1" dirty="0">
            <a:cs typeface="B Zar" panose="00000400000000000000" pitchFamily="2" charset="-78"/>
          </a:endParaRPr>
        </a:p>
      </dgm:t>
    </dgm:pt>
    <dgm:pt modelId="{A614A0AB-B54D-4390-8F87-AC88DE73062D}" type="parTrans" cxnId="{F9F3A3A8-4355-40E7-9FFC-B2DF6C0C0E6F}">
      <dgm:prSet/>
      <dgm:spPr/>
      <dgm:t>
        <a:bodyPr/>
        <a:lstStyle/>
        <a:p>
          <a:endParaRPr lang="en-US">
            <a:cs typeface="B Zar" panose="00000400000000000000" pitchFamily="2" charset="-78"/>
          </a:endParaRPr>
        </a:p>
      </dgm:t>
    </dgm:pt>
    <dgm:pt modelId="{2637ED44-231B-4299-8C07-296ADA4C9F2E}" type="sibTrans" cxnId="{F9F3A3A8-4355-40E7-9FFC-B2DF6C0C0E6F}">
      <dgm:prSet/>
      <dgm:spPr/>
      <dgm:t>
        <a:bodyPr/>
        <a:lstStyle/>
        <a:p>
          <a:endParaRPr lang="en-US">
            <a:cs typeface="B Zar" panose="00000400000000000000" pitchFamily="2" charset="-78"/>
          </a:endParaRPr>
        </a:p>
      </dgm:t>
    </dgm:pt>
    <dgm:pt modelId="{13614E5B-A510-4C73-A271-04CD6E0E24FA}">
      <dgm:prSet/>
      <dgm:spPr/>
      <dgm:t>
        <a:bodyPr/>
        <a:lstStyle/>
        <a:p>
          <a:pPr algn="justLow" rtl="1"/>
          <a:r>
            <a:rPr lang="fa-IR" dirty="0" smtClean="0">
              <a:cs typeface="B Zar" panose="00000400000000000000" pitchFamily="2" charset="-78"/>
            </a:rPr>
            <a:t>امروزه شاهدیم معیارهای صدور پروانه‌‌‌ی ساخت‌وساز، فروش تراکم، و تغییر کاربری در شهرداری‌‌های کشور نه بر اساس اصول شهرسازی، بلکه به‌طور ناقص و غیربهینه‌ای بر پایه‌ی صرفه‌های اقتصادی استوار شده است. از همین روست که وزیر راه و شهر سازی نگرانی‌های خود را در لفافه‌ی ملاحظات سیاسی این‌گونه فریاد می‌زند: "در حال حاضر شهرها توسط سوداگران شهری لگدمال شده</a:t>
          </a:r>
          <a:r>
            <a:rPr lang="en-US" dirty="0" smtClean="0">
              <a:cs typeface="B Zar" panose="00000400000000000000" pitchFamily="2" charset="-78"/>
            </a:rPr>
            <a:t>‌</a:t>
          </a:r>
          <a:r>
            <a:rPr lang="fa-IR" dirty="0" smtClean="0">
              <a:cs typeface="B Zar" panose="00000400000000000000" pitchFamily="2" charset="-78"/>
            </a:rPr>
            <a:t>اند؛ شهرهای ما شهرهای آشوب زده</a:t>
          </a:r>
          <a:r>
            <a:rPr lang="en-US" dirty="0" smtClean="0">
              <a:cs typeface="B Zar" panose="00000400000000000000" pitchFamily="2" charset="-78"/>
            </a:rPr>
            <a:t>‌</a:t>
          </a:r>
          <a:r>
            <a:rPr lang="fa-IR" dirty="0" smtClean="0">
              <a:cs typeface="B Zar" panose="00000400000000000000" pitchFamily="2" charset="-78"/>
            </a:rPr>
            <a:t>ای هستند؛ شهرهایی که بدقواره رشد کرده و به شهروندان خود سیلی می</a:t>
          </a:r>
          <a:r>
            <a:rPr lang="en-US" dirty="0" smtClean="0">
              <a:cs typeface="B Zar" panose="00000400000000000000" pitchFamily="2" charset="-78"/>
            </a:rPr>
            <a:t>‌</a:t>
          </a:r>
          <a:r>
            <a:rPr lang="fa-IR" dirty="0" smtClean="0">
              <a:cs typeface="B Zar" panose="00000400000000000000" pitchFamily="2" charset="-78"/>
            </a:rPr>
            <a:t>زنند</a:t>
          </a:r>
          <a:r>
            <a:rPr lang="en-US" dirty="0" smtClean="0">
              <a:cs typeface="B Zar" panose="00000400000000000000" pitchFamily="2" charset="-78"/>
            </a:rPr>
            <a:t>.</a:t>
          </a:r>
          <a:r>
            <a:rPr lang="fa-IR" dirty="0" smtClean="0">
              <a:cs typeface="B Zar" panose="00000400000000000000" pitchFamily="2" charset="-78"/>
            </a:rPr>
            <a:t>"</a:t>
          </a:r>
          <a:endParaRPr lang="en-US" dirty="0">
            <a:cs typeface="B Zar" panose="00000400000000000000" pitchFamily="2" charset="-78"/>
          </a:endParaRPr>
        </a:p>
      </dgm:t>
    </dgm:pt>
    <dgm:pt modelId="{D44B3956-1B91-4DED-AE9A-7B989D1B89A4}" type="parTrans" cxnId="{ECA0139D-48AA-44CB-A87F-CBB75472197E}">
      <dgm:prSet/>
      <dgm:spPr/>
      <dgm:t>
        <a:bodyPr/>
        <a:lstStyle/>
        <a:p>
          <a:endParaRPr lang="en-US">
            <a:cs typeface="B Zar" panose="00000400000000000000" pitchFamily="2" charset="-78"/>
          </a:endParaRPr>
        </a:p>
      </dgm:t>
    </dgm:pt>
    <dgm:pt modelId="{D25E0620-E189-4640-8376-B5E5302B1D59}" type="sibTrans" cxnId="{ECA0139D-48AA-44CB-A87F-CBB75472197E}">
      <dgm:prSet/>
      <dgm:spPr/>
      <dgm:t>
        <a:bodyPr/>
        <a:lstStyle/>
        <a:p>
          <a:endParaRPr lang="en-US">
            <a:cs typeface="B Zar" panose="00000400000000000000" pitchFamily="2" charset="-78"/>
          </a:endParaRPr>
        </a:p>
      </dgm:t>
    </dgm:pt>
    <dgm:pt modelId="{A30C5E98-FF3E-4BD3-B15E-96B94C7B2CC0}" type="pres">
      <dgm:prSet presAssocID="{65FBBCFB-DEB6-4FA4-BEAE-A5692181A95C}" presName="linearFlow" presStyleCnt="0">
        <dgm:presLayoutVars>
          <dgm:dir/>
          <dgm:animLvl val="lvl"/>
          <dgm:resizeHandles val="exact"/>
        </dgm:presLayoutVars>
      </dgm:prSet>
      <dgm:spPr/>
    </dgm:pt>
    <dgm:pt modelId="{DCCD02F0-0775-4717-88DD-7BA284D3B8E4}" type="pres">
      <dgm:prSet presAssocID="{C23C1844-E0E0-4C20-B8AB-69149B418174}" presName="composite" presStyleCnt="0"/>
      <dgm:spPr/>
    </dgm:pt>
    <dgm:pt modelId="{9F8A4BD9-14B6-4003-BEE9-DF4D47294C4C}" type="pres">
      <dgm:prSet presAssocID="{C23C1844-E0E0-4C20-B8AB-69149B418174}" presName="parTx" presStyleLbl="node1" presStyleIdx="0" presStyleCnt="1">
        <dgm:presLayoutVars>
          <dgm:chMax val="0"/>
          <dgm:chPref val="0"/>
          <dgm:bulletEnabled val="1"/>
        </dgm:presLayoutVars>
      </dgm:prSet>
      <dgm:spPr/>
    </dgm:pt>
    <dgm:pt modelId="{47F925A6-AC11-4F5A-B4B0-3B5394B4D365}" type="pres">
      <dgm:prSet presAssocID="{C23C1844-E0E0-4C20-B8AB-69149B418174}" presName="parSh" presStyleLbl="node1" presStyleIdx="0" presStyleCnt="1"/>
      <dgm:spPr/>
    </dgm:pt>
    <dgm:pt modelId="{4410DCF0-68EC-462A-95CD-CA44C39CC3D3}" type="pres">
      <dgm:prSet presAssocID="{C23C1844-E0E0-4C20-B8AB-69149B418174}" presName="desTx" presStyleLbl="fgAcc1" presStyleIdx="0" presStyleCnt="1">
        <dgm:presLayoutVars>
          <dgm:bulletEnabled val="1"/>
        </dgm:presLayoutVars>
      </dgm:prSet>
      <dgm:spPr/>
    </dgm:pt>
  </dgm:ptLst>
  <dgm:cxnLst>
    <dgm:cxn modelId="{F9F3A3A8-4355-40E7-9FFC-B2DF6C0C0E6F}" srcId="{65FBBCFB-DEB6-4FA4-BEAE-A5692181A95C}" destId="{C23C1844-E0E0-4C20-B8AB-69149B418174}" srcOrd="0" destOrd="0" parTransId="{A614A0AB-B54D-4390-8F87-AC88DE73062D}" sibTransId="{2637ED44-231B-4299-8C07-296ADA4C9F2E}"/>
    <dgm:cxn modelId="{6CD2F0C1-62F4-46E6-B91F-A0512784F4CF}" type="presOf" srcId="{C23C1844-E0E0-4C20-B8AB-69149B418174}" destId="{47F925A6-AC11-4F5A-B4B0-3B5394B4D365}" srcOrd="1" destOrd="0" presId="urn:microsoft.com/office/officeart/2005/8/layout/process3"/>
    <dgm:cxn modelId="{03EF3D0D-393F-4B88-8247-E4C15CBB72E8}" type="presOf" srcId="{13614E5B-A510-4C73-A271-04CD6E0E24FA}" destId="{4410DCF0-68EC-462A-95CD-CA44C39CC3D3}" srcOrd="0" destOrd="0" presId="urn:microsoft.com/office/officeart/2005/8/layout/process3"/>
    <dgm:cxn modelId="{E20DAD74-E671-4BB3-A678-BCC80D2AFBA4}" type="presOf" srcId="{65FBBCFB-DEB6-4FA4-BEAE-A5692181A95C}" destId="{A30C5E98-FF3E-4BD3-B15E-96B94C7B2CC0}" srcOrd="0" destOrd="0" presId="urn:microsoft.com/office/officeart/2005/8/layout/process3"/>
    <dgm:cxn modelId="{38216549-81A5-4003-A705-F44CA94B4098}" type="presOf" srcId="{C23C1844-E0E0-4C20-B8AB-69149B418174}" destId="{9F8A4BD9-14B6-4003-BEE9-DF4D47294C4C}" srcOrd="0" destOrd="0" presId="urn:microsoft.com/office/officeart/2005/8/layout/process3"/>
    <dgm:cxn modelId="{ECA0139D-48AA-44CB-A87F-CBB75472197E}" srcId="{C23C1844-E0E0-4C20-B8AB-69149B418174}" destId="{13614E5B-A510-4C73-A271-04CD6E0E24FA}" srcOrd="0" destOrd="0" parTransId="{D44B3956-1B91-4DED-AE9A-7B989D1B89A4}" sibTransId="{D25E0620-E189-4640-8376-B5E5302B1D59}"/>
    <dgm:cxn modelId="{E6E6F21C-1B30-4C9E-9C71-1824E2DA936C}" type="presParOf" srcId="{A30C5E98-FF3E-4BD3-B15E-96B94C7B2CC0}" destId="{DCCD02F0-0775-4717-88DD-7BA284D3B8E4}" srcOrd="0" destOrd="0" presId="urn:microsoft.com/office/officeart/2005/8/layout/process3"/>
    <dgm:cxn modelId="{E98F940F-B525-47D1-A7A5-D922035C5AFF}" type="presParOf" srcId="{DCCD02F0-0775-4717-88DD-7BA284D3B8E4}" destId="{9F8A4BD9-14B6-4003-BEE9-DF4D47294C4C}" srcOrd="0" destOrd="0" presId="urn:microsoft.com/office/officeart/2005/8/layout/process3"/>
    <dgm:cxn modelId="{A9017A01-3F87-4FC7-A12B-7FE24152BBF0}" type="presParOf" srcId="{DCCD02F0-0775-4717-88DD-7BA284D3B8E4}" destId="{47F925A6-AC11-4F5A-B4B0-3B5394B4D365}" srcOrd="1" destOrd="0" presId="urn:microsoft.com/office/officeart/2005/8/layout/process3"/>
    <dgm:cxn modelId="{845FAB88-1795-47C6-84C4-007F93EE07FD}" type="presParOf" srcId="{DCCD02F0-0775-4717-88DD-7BA284D3B8E4}" destId="{4410DCF0-68EC-462A-95CD-CA44C39CC3D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D71FE8F-C75D-40D0-8CB2-2365AD9D7345}" type="doc">
      <dgm:prSet loTypeId="urn:microsoft.com/office/officeart/2009/3/layout/StepUpProcess" loCatId="process" qsTypeId="urn:microsoft.com/office/officeart/2005/8/quickstyle/simple1" qsCatId="simple" csTypeId="urn:microsoft.com/office/officeart/2005/8/colors/accent3_4" csCatId="accent3" phldr="1"/>
      <dgm:spPr/>
      <dgm:t>
        <a:bodyPr/>
        <a:lstStyle/>
        <a:p>
          <a:endParaRPr lang="en-US"/>
        </a:p>
      </dgm:t>
    </dgm:pt>
    <dgm:pt modelId="{5C892394-CC61-4569-931F-E585C1B7F250}">
      <dgm:prSet/>
      <dgm:spPr/>
      <dgm:t>
        <a:bodyPr/>
        <a:lstStyle/>
        <a:p>
          <a:pPr algn="justLow" rtl="1"/>
          <a:r>
            <a:rPr lang="fa-IR" smtClean="0">
              <a:cs typeface="B Zar" panose="00000400000000000000" pitchFamily="2" charset="-78"/>
            </a:rPr>
            <a:t>ساختار بودجه‌ی شهرداری‌ها</a:t>
          </a:r>
          <a:endParaRPr lang="en-US">
            <a:cs typeface="B Zar" panose="00000400000000000000" pitchFamily="2" charset="-78"/>
          </a:endParaRPr>
        </a:p>
      </dgm:t>
    </dgm:pt>
    <dgm:pt modelId="{60769838-9FA5-4EC4-BA6F-D26CAE58538E}" type="parTrans" cxnId="{85803502-3ECF-4FF0-AA32-3FB361563F0A}">
      <dgm:prSet/>
      <dgm:spPr/>
      <dgm:t>
        <a:bodyPr/>
        <a:lstStyle/>
        <a:p>
          <a:endParaRPr lang="en-US"/>
        </a:p>
      </dgm:t>
    </dgm:pt>
    <dgm:pt modelId="{1EC2372A-802F-4F24-89BA-F6AE6C26AC9B}" type="sibTrans" cxnId="{85803502-3ECF-4FF0-AA32-3FB361563F0A}">
      <dgm:prSet/>
      <dgm:spPr/>
      <dgm:t>
        <a:bodyPr/>
        <a:lstStyle/>
        <a:p>
          <a:endParaRPr lang="en-US"/>
        </a:p>
      </dgm:t>
    </dgm:pt>
    <dgm:pt modelId="{CF9FBF90-DD26-4CAF-A234-B4C35DE3B3A2}">
      <dgm:prSet/>
      <dgm:spPr/>
      <dgm:t>
        <a:bodyPr/>
        <a:lstStyle/>
        <a:p>
          <a:pPr algn="justLow" rtl="1"/>
          <a:r>
            <a:rPr lang="fa-IR" dirty="0" smtClean="0">
              <a:cs typeface="B Zar" panose="00000400000000000000" pitchFamily="2" charset="-78"/>
            </a:rPr>
            <a:t>تا قبل از دهه‌ی 60  شمسی بودجه‌ی شهرداری‌های کشور از محل بودجه‌ی عمومی تأمین می‌شد. در دهه‌ی 60 بر اساس تصمیم دولت وقت کلیه‌ی شهرداری‌ها به سمت خودکفایی در تأمین بودجه سوق داده شدند. این ایده‌ی به‌ظاهر موجه رفته‌رفته شهرداری‌ها را از اهداف اولیه‌ی خود دور کرده است. در حال حاضر عمده‌ی بودجه‌ی شهرداری‌های کشور از محل درآمدهای ناپایدار تأمین می‌شود. به گفته‌ی معاون معماری و شهرسازی وزیر راه حدود 79 درصد از ترکیب درآمدهای شهرداری‌های کلان‌شهرها، ناپایدار و عمدتاً از محل فروش تراکم است. تلاش شهرداری‌های کشور برای تأمین هزینه‌های دستگاه‌های عریض و طویل خود (که بخش عمده‌ی آن هم هزینه‌های حقوق و دستمزد کارکنان است) آن‌ها را از نهادهایی ناظر به بنگاه‌هایی کاسب بدل کرده است. </a:t>
          </a:r>
          <a:endParaRPr lang="en-US" dirty="0">
            <a:cs typeface="B Zar" panose="00000400000000000000" pitchFamily="2" charset="-78"/>
          </a:endParaRPr>
        </a:p>
      </dgm:t>
    </dgm:pt>
    <dgm:pt modelId="{9C9B6576-915B-4C57-AFB4-BEC501ACF9B5}" type="parTrans" cxnId="{B22CF866-BF8B-48A5-A068-E0795B6B35F8}">
      <dgm:prSet/>
      <dgm:spPr/>
      <dgm:t>
        <a:bodyPr/>
        <a:lstStyle/>
        <a:p>
          <a:endParaRPr lang="en-US"/>
        </a:p>
      </dgm:t>
    </dgm:pt>
    <dgm:pt modelId="{272DAED7-9507-4EE4-A6F0-F5AE01000AB1}" type="sibTrans" cxnId="{B22CF866-BF8B-48A5-A068-E0795B6B35F8}">
      <dgm:prSet/>
      <dgm:spPr/>
      <dgm:t>
        <a:bodyPr/>
        <a:lstStyle/>
        <a:p>
          <a:endParaRPr lang="en-US"/>
        </a:p>
      </dgm:t>
    </dgm:pt>
    <dgm:pt modelId="{1BDAB82A-9F51-47E6-914E-AFE88F12BC62}" type="pres">
      <dgm:prSet presAssocID="{CD71FE8F-C75D-40D0-8CB2-2365AD9D7345}" presName="rootnode" presStyleCnt="0">
        <dgm:presLayoutVars>
          <dgm:chMax/>
          <dgm:chPref/>
          <dgm:dir/>
          <dgm:animLvl val="lvl"/>
        </dgm:presLayoutVars>
      </dgm:prSet>
      <dgm:spPr/>
    </dgm:pt>
    <dgm:pt modelId="{E05CF8D6-3223-4CF7-BAF6-FBC51A6D7D72}" type="pres">
      <dgm:prSet presAssocID="{5C892394-CC61-4569-931F-E585C1B7F250}" presName="composite" presStyleCnt="0"/>
      <dgm:spPr/>
    </dgm:pt>
    <dgm:pt modelId="{6D25B683-7D50-423B-98E9-B1EFD147F951}" type="pres">
      <dgm:prSet presAssocID="{5C892394-CC61-4569-931F-E585C1B7F250}" presName="LShape" presStyleLbl="alignNode1" presStyleIdx="0" presStyleCnt="1" custScaleX="168566" custScaleY="182897" custLinFactNeighborX="-8553" custLinFactNeighborY="-1032"/>
      <dgm:spPr/>
    </dgm:pt>
    <dgm:pt modelId="{4037A174-A404-45E5-87ED-9DBD9D47C90E}" type="pres">
      <dgm:prSet presAssocID="{5C892394-CC61-4569-931F-E585C1B7F250}" presName="ParentText" presStyleLbl="revTx" presStyleIdx="0" presStyleCnt="1" custScaleX="173150" custScaleY="131062" custLinFactNeighborX="27796" custLinFactNeighborY="-444">
        <dgm:presLayoutVars>
          <dgm:chMax val="0"/>
          <dgm:chPref val="0"/>
          <dgm:bulletEnabled val="1"/>
        </dgm:presLayoutVars>
      </dgm:prSet>
      <dgm:spPr/>
    </dgm:pt>
  </dgm:ptLst>
  <dgm:cxnLst>
    <dgm:cxn modelId="{85803502-3ECF-4FF0-AA32-3FB361563F0A}" srcId="{CD71FE8F-C75D-40D0-8CB2-2365AD9D7345}" destId="{5C892394-CC61-4569-931F-E585C1B7F250}" srcOrd="0" destOrd="0" parTransId="{60769838-9FA5-4EC4-BA6F-D26CAE58538E}" sibTransId="{1EC2372A-802F-4F24-89BA-F6AE6C26AC9B}"/>
    <dgm:cxn modelId="{68EA1D7D-36FA-456C-AB22-4702A95316C9}" type="presOf" srcId="{CD71FE8F-C75D-40D0-8CB2-2365AD9D7345}" destId="{1BDAB82A-9F51-47E6-914E-AFE88F12BC62}" srcOrd="0" destOrd="0" presId="urn:microsoft.com/office/officeart/2009/3/layout/StepUpProcess"/>
    <dgm:cxn modelId="{B22CF866-BF8B-48A5-A068-E0795B6B35F8}" srcId="{5C892394-CC61-4569-931F-E585C1B7F250}" destId="{CF9FBF90-DD26-4CAF-A234-B4C35DE3B3A2}" srcOrd="0" destOrd="0" parTransId="{9C9B6576-915B-4C57-AFB4-BEC501ACF9B5}" sibTransId="{272DAED7-9507-4EE4-A6F0-F5AE01000AB1}"/>
    <dgm:cxn modelId="{82A243CD-A292-4D69-86EE-8DADC221E680}" type="presOf" srcId="{CF9FBF90-DD26-4CAF-A234-B4C35DE3B3A2}" destId="{4037A174-A404-45E5-87ED-9DBD9D47C90E}" srcOrd="0" destOrd="1" presId="urn:microsoft.com/office/officeart/2009/3/layout/StepUpProcess"/>
    <dgm:cxn modelId="{6FC776F2-EF32-44B5-ADC5-A05331511536}" type="presOf" srcId="{5C892394-CC61-4569-931F-E585C1B7F250}" destId="{4037A174-A404-45E5-87ED-9DBD9D47C90E}" srcOrd="0" destOrd="0" presId="urn:microsoft.com/office/officeart/2009/3/layout/StepUpProcess"/>
    <dgm:cxn modelId="{3199274E-E917-4CDD-9ADB-DCCB3820B3DB}" type="presParOf" srcId="{1BDAB82A-9F51-47E6-914E-AFE88F12BC62}" destId="{E05CF8D6-3223-4CF7-BAF6-FBC51A6D7D72}" srcOrd="0" destOrd="0" presId="urn:microsoft.com/office/officeart/2009/3/layout/StepUpProcess"/>
    <dgm:cxn modelId="{5340D7F5-875D-4405-A68F-AE46DA09F2B1}" type="presParOf" srcId="{E05CF8D6-3223-4CF7-BAF6-FBC51A6D7D72}" destId="{6D25B683-7D50-423B-98E9-B1EFD147F951}" srcOrd="0" destOrd="0" presId="urn:microsoft.com/office/officeart/2009/3/layout/StepUpProcess"/>
    <dgm:cxn modelId="{B0372044-35D1-4003-BCCC-648AF2BF2B58}" type="presParOf" srcId="{E05CF8D6-3223-4CF7-BAF6-FBC51A6D7D72}" destId="{4037A174-A404-45E5-87ED-9DBD9D47C90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E53F88-301B-456F-A828-3707B88A49A8}"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F14D6821-6991-4ACD-BED7-876A6F988A11}">
      <dgm:prSet/>
      <dgm:spPr/>
      <dgm:t>
        <a:bodyPr/>
        <a:lstStyle/>
        <a:p>
          <a:pPr algn="ctr" rtl="1"/>
          <a:r>
            <a:rPr lang="fa-IR" dirty="0" smtClean="0">
              <a:cs typeface="B Titr" panose="00000700000000000000" pitchFamily="2" charset="-78"/>
            </a:rPr>
            <a:t>ساخت‌وسازهای بی‌رویه‌ی</a:t>
          </a:r>
          <a:endParaRPr lang="en-US" dirty="0">
            <a:cs typeface="B Titr" panose="00000700000000000000" pitchFamily="2" charset="-78"/>
          </a:endParaRPr>
        </a:p>
      </dgm:t>
    </dgm:pt>
    <dgm:pt modelId="{3CD32548-F05F-4A4E-8008-A12CF6A8EF9F}" type="parTrans" cxnId="{F36EFCC5-44A9-4E33-BE95-24761C0DCB86}">
      <dgm:prSet/>
      <dgm:spPr/>
      <dgm:t>
        <a:bodyPr/>
        <a:lstStyle/>
        <a:p>
          <a:endParaRPr lang="en-US">
            <a:cs typeface="B Zar" panose="00000400000000000000" pitchFamily="2" charset="-78"/>
          </a:endParaRPr>
        </a:p>
      </dgm:t>
    </dgm:pt>
    <dgm:pt modelId="{DE34E996-064F-49E8-B4B4-F874C99B159D}" type="sibTrans" cxnId="{F36EFCC5-44A9-4E33-BE95-24761C0DCB86}">
      <dgm:prSet/>
      <dgm:spPr/>
      <dgm:t>
        <a:bodyPr/>
        <a:lstStyle/>
        <a:p>
          <a:endParaRPr lang="en-US">
            <a:cs typeface="B Zar" panose="00000400000000000000" pitchFamily="2" charset="-78"/>
          </a:endParaRPr>
        </a:p>
      </dgm:t>
    </dgm:pt>
    <dgm:pt modelId="{9A94AFF1-C47B-448D-84DD-CB6DCCFE077A}">
      <dgm:prSet/>
      <dgm:spPr/>
      <dgm:t>
        <a:bodyPr/>
        <a:lstStyle/>
        <a:p>
          <a:pPr algn="justLow" rtl="1"/>
          <a:r>
            <a:rPr lang="fa-IR" dirty="0" smtClean="0">
              <a:cs typeface="B Zar" panose="00000400000000000000" pitchFamily="2" charset="-78"/>
            </a:rPr>
            <a:t>طی سال‌های گذشته بازیگران بزرگ بازار املاک و مستغلات از جمله شرکت‌های تابعه‌ی بانک‌ها و مؤسسات اعتباری، مجموعه‌های بزرگ دولتی و شبه‌دولتی و فعالان دانه‌درشت بخش خصوصی در اندازه‌های بزرگی در طرح‌های ساخت‌وساز واحدهای مسکونی، اداری و تجاری سرمایه‌گذاری کرده‌اند.</a:t>
          </a:r>
          <a:endParaRPr lang="en-US" dirty="0">
            <a:cs typeface="B Zar" panose="00000400000000000000" pitchFamily="2" charset="-78"/>
          </a:endParaRPr>
        </a:p>
      </dgm:t>
    </dgm:pt>
    <dgm:pt modelId="{DFF7F047-1F7D-4752-872E-9673B1D8C14C}" type="parTrans" cxnId="{14CB0B02-E3B8-440F-82DB-DF8E9DD51539}">
      <dgm:prSet/>
      <dgm:spPr/>
      <dgm:t>
        <a:bodyPr/>
        <a:lstStyle/>
        <a:p>
          <a:endParaRPr lang="en-US">
            <a:cs typeface="B Zar" panose="00000400000000000000" pitchFamily="2" charset="-78"/>
          </a:endParaRPr>
        </a:p>
      </dgm:t>
    </dgm:pt>
    <dgm:pt modelId="{0E179A53-06A0-4790-9347-54F0E7E55CB1}" type="sibTrans" cxnId="{14CB0B02-E3B8-440F-82DB-DF8E9DD51539}">
      <dgm:prSet/>
      <dgm:spPr/>
      <dgm:t>
        <a:bodyPr/>
        <a:lstStyle/>
        <a:p>
          <a:endParaRPr lang="en-US">
            <a:cs typeface="B Zar" panose="00000400000000000000" pitchFamily="2" charset="-78"/>
          </a:endParaRPr>
        </a:p>
      </dgm:t>
    </dgm:pt>
    <dgm:pt modelId="{359FB70D-8A18-4FE2-B067-9ED0633C6B58}">
      <dgm:prSet/>
      <dgm:spPr/>
      <dgm:t>
        <a:bodyPr/>
        <a:lstStyle/>
        <a:p>
          <a:pPr algn="ctr" rtl="1"/>
          <a:r>
            <a:rPr lang="fa-IR" dirty="0" smtClean="0">
              <a:cs typeface="B Titr" panose="00000700000000000000" pitchFamily="2" charset="-78"/>
            </a:rPr>
            <a:t>حضور عرضه‌کنندگان بانکی</a:t>
          </a:r>
          <a:endParaRPr lang="en-US" dirty="0">
            <a:cs typeface="B Titr" panose="00000700000000000000" pitchFamily="2" charset="-78"/>
          </a:endParaRPr>
        </a:p>
      </dgm:t>
    </dgm:pt>
    <dgm:pt modelId="{B2454B3B-43F4-4018-98AB-1197F138CA54}" type="parTrans" cxnId="{7A8C3378-1C57-4193-B537-719D45EE0AD6}">
      <dgm:prSet/>
      <dgm:spPr/>
      <dgm:t>
        <a:bodyPr/>
        <a:lstStyle/>
        <a:p>
          <a:endParaRPr lang="en-US">
            <a:cs typeface="B Zar" panose="00000400000000000000" pitchFamily="2" charset="-78"/>
          </a:endParaRPr>
        </a:p>
      </dgm:t>
    </dgm:pt>
    <dgm:pt modelId="{BA818FFD-226A-4F63-8CE8-464DD3E52473}" type="sibTrans" cxnId="{7A8C3378-1C57-4193-B537-719D45EE0AD6}">
      <dgm:prSet/>
      <dgm:spPr/>
      <dgm:t>
        <a:bodyPr/>
        <a:lstStyle/>
        <a:p>
          <a:endParaRPr lang="en-US">
            <a:cs typeface="B Zar" panose="00000400000000000000" pitchFamily="2" charset="-78"/>
          </a:endParaRPr>
        </a:p>
      </dgm:t>
    </dgm:pt>
    <dgm:pt modelId="{23297A1D-1E16-4B7B-AF97-2FFC7988EF7D}">
      <dgm:prSet/>
      <dgm:spPr/>
      <dgm:t>
        <a:bodyPr/>
        <a:lstStyle/>
        <a:p>
          <a:pPr algn="justLow" rtl="1"/>
          <a:r>
            <a:rPr lang="fa-IR" dirty="0" smtClean="0">
              <a:cs typeface="B Zar" panose="00000400000000000000" pitchFamily="2" charset="-78"/>
            </a:rPr>
            <a:t>در این سال‌ها بخش قابل‌توجهی از وثایق ملکی در اثر نکول وام‌گیرندگان به بانک‌ها و مؤسسات اعتباری واگذار شده است. در اثر رکود سال‌های اخیر بازار مسکن این دارایی‌های ملکی به دارایی‌های غیرمولد و نقدنشو مبدل شده اند، که علی‌الخصوص بانک‌ها را در معرض فشارهای جدی نقدینگی قرار داده‌ است. هم‌چنین بانک مرکزی بانک‌ها را ملزم کرده جهت بهبود وضعیت نقدینگی خود بخش عمده‌ای از سرمایه‌های غیرمالی خود را واگذار کنند.</a:t>
          </a:r>
          <a:endParaRPr lang="en-US" dirty="0">
            <a:cs typeface="B Zar" panose="00000400000000000000" pitchFamily="2" charset="-78"/>
          </a:endParaRPr>
        </a:p>
      </dgm:t>
    </dgm:pt>
    <dgm:pt modelId="{44F67F4A-D906-431C-B962-2C433DBBE7C1}" type="parTrans" cxnId="{ADEFB4CC-7626-4B54-AA59-49D09CFCA9EF}">
      <dgm:prSet/>
      <dgm:spPr/>
      <dgm:t>
        <a:bodyPr/>
        <a:lstStyle/>
        <a:p>
          <a:endParaRPr lang="en-US">
            <a:cs typeface="B Zar" panose="00000400000000000000" pitchFamily="2" charset="-78"/>
          </a:endParaRPr>
        </a:p>
      </dgm:t>
    </dgm:pt>
    <dgm:pt modelId="{E215F6A2-A747-4B04-AE86-FE3A8BE8B91C}" type="sibTrans" cxnId="{ADEFB4CC-7626-4B54-AA59-49D09CFCA9EF}">
      <dgm:prSet/>
      <dgm:spPr/>
      <dgm:t>
        <a:bodyPr/>
        <a:lstStyle/>
        <a:p>
          <a:endParaRPr lang="en-US">
            <a:cs typeface="B Zar" panose="00000400000000000000" pitchFamily="2" charset="-78"/>
          </a:endParaRPr>
        </a:p>
      </dgm:t>
    </dgm:pt>
    <dgm:pt modelId="{04BC91F1-E801-4CDA-9A09-7768D79C657E}" type="pres">
      <dgm:prSet presAssocID="{89E53F88-301B-456F-A828-3707B88A49A8}" presName="linear" presStyleCnt="0">
        <dgm:presLayoutVars>
          <dgm:dir/>
          <dgm:animLvl val="lvl"/>
          <dgm:resizeHandles val="exact"/>
        </dgm:presLayoutVars>
      </dgm:prSet>
      <dgm:spPr/>
    </dgm:pt>
    <dgm:pt modelId="{DC11AD58-D20B-4E32-8D9A-08D2464835E9}" type="pres">
      <dgm:prSet presAssocID="{F14D6821-6991-4ACD-BED7-876A6F988A11}" presName="parentLin" presStyleCnt="0"/>
      <dgm:spPr/>
    </dgm:pt>
    <dgm:pt modelId="{52F0E843-6839-4350-A3DE-F712D7036E98}" type="pres">
      <dgm:prSet presAssocID="{F14D6821-6991-4ACD-BED7-876A6F988A11}" presName="parentLeftMargin" presStyleLbl="node1" presStyleIdx="0" presStyleCnt="2"/>
      <dgm:spPr/>
    </dgm:pt>
    <dgm:pt modelId="{3A9C7492-5867-4CEC-917C-2107CC92CFAE}" type="pres">
      <dgm:prSet presAssocID="{F14D6821-6991-4ACD-BED7-876A6F988A11}" presName="parentText" presStyleLbl="node1" presStyleIdx="0" presStyleCnt="2">
        <dgm:presLayoutVars>
          <dgm:chMax val="0"/>
          <dgm:bulletEnabled val="1"/>
        </dgm:presLayoutVars>
      </dgm:prSet>
      <dgm:spPr/>
    </dgm:pt>
    <dgm:pt modelId="{6052FC0F-3702-496E-BD4E-0E8F3E9031EC}" type="pres">
      <dgm:prSet presAssocID="{F14D6821-6991-4ACD-BED7-876A6F988A11}" presName="negativeSpace" presStyleCnt="0"/>
      <dgm:spPr/>
    </dgm:pt>
    <dgm:pt modelId="{AB633889-3B20-436F-9352-B9F697ED10F6}" type="pres">
      <dgm:prSet presAssocID="{F14D6821-6991-4ACD-BED7-876A6F988A11}" presName="childText" presStyleLbl="conFgAcc1" presStyleIdx="0" presStyleCnt="2">
        <dgm:presLayoutVars>
          <dgm:bulletEnabled val="1"/>
        </dgm:presLayoutVars>
      </dgm:prSet>
      <dgm:spPr/>
    </dgm:pt>
    <dgm:pt modelId="{8C493123-CA6B-44F4-B05E-84676AFFBA8C}" type="pres">
      <dgm:prSet presAssocID="{DE34E996-064F-49E8-B4B4-F874C99B159D}" presName="spaceBetweenRectangles" presStyleCnt="0"/>
      <dgm:spPr/>
    </dgm:pt>
    <dgm:pt modelId="{E3B0B238-A266-49CF-B2F3-3C58BF7C030D}" type="pres">
      <dgm:prSet presAssocID="{359FB70D-8A18-4FE2-B067-9ED0633C6B58}" presName="parentLin" presStyleCnt="0"/>
      <dgm:spPr/>
    </dgm:pt>
    <dgm:pt modelId="{85E9BCF8-1D2C-4EDA-A5F8-16BD87783F70}" type="pres">
      <dgm:prSet presAssocID="{359FB70D-8A18-4FE2-B067-9ED0633C6B58}" presName="parentLeftMargin" presStyleLbl="node1" presStyleIdx="0" presStyleCnt="2"/>
      <dgm:spPr/>
    </dgm:pt>
    <dgm:pt modelId="{2992CACD-C44D-476E-8361-7D6429C1717E}" type="pres">
      <dgm:prSet presAssocID="{359FB70D-8A18-4FE2-B067-9ED0633C6B58}" presName="parentText" presStyleLbl="node1" presStyleIdx="1" presStyleCnt="2">
        <dgm:presLayoutVars>
          <dgm:chMax val="0"/>
          <dgm:bulletEnabled val="1"/>
        </dgm:presLayoutVars>
      </dgm:prSet>
      <dgm:spPr/>
    </dgm:pt>
    <dgm:pt modelId="{0E16EE82-A17E-44AD-8E4F-5131E0046348}" type="pres">
      <dgm:prSet presAssocID="{359FB70D-8A18-4FE2-B067-9ED0633C6B58}" presName="negativeSpace" presStyleCnt="0"/>
      <dgm:spPr/>
    </dgm:pt>
    <dgm:pt modelId="{DCD7CA3B-4194-4BF6-84E3-746B68E57885}" type="pres">
      <dgm:prSet presAssocID="{359FB70D-8A18-4FE2-B067-9ED0633C6B58}" presName="childText" presStyleLbl="conFgAcc1" presStyleIdx="1" presStyleCnt="2">
        <dgm:presLayoutVars>
          <dgm:bulletEnabled val="1"/>
        </dgm:presLayoutVars>
      </dgm:prSet>
      <dgm:spPr/>
    </dgm:pt>
  </dgm:ptLst>
  <dgm:cxnLst>
    <dgm:cxn modelId="{F06CF3B6-EFED-4EA2-954C-586BD73ECF8C}" type="presOf" srcId="{9A94AFF1-C47B-448D-84DD-CB6DCCFE077A}" destId="{AB633889-3B20-436F-9352-B9F697ED10F6}" srcOrd="0" destOrd="0" presId="urn:microsoft.com/office/officeart/2005/8/layout/list1"/>
    <dgm:cxn modelId="{B4F507C9-1DA6-46E3-B6A1-D6EDB1DE07BA}" type="presOf" srcId="{359FB70D-8A18-4FE2-B067-9ED0633C6B58}" destId="{2992CACD-C44D-476E-8361-7D6429C1717E}" srcOrd="1" destOrd="0" presId="urn:microsoft.com/office/officeart/2005/8/layout/list1"/>
    <dgm:cxn modelId="{7A8C3378-1C57-4193-B537-719D45EE0AD6}" srcId="{89E53F88-301B-456F-A828-3707B88A49A8}" destId="{359FB70D-8A18-4FE2-B067-9ED0633C6B58}" srcOrd="1" destOrd="0" parTransId="{B2454B3B-43F4-4018-98AB-1197F138CA54}" sibTransId="{BA818FFD-226A-4F63-8CE8-464DD3E52473}"/>
    <dgm:cxn modelId="{91754853-C9B8-492C-AF28-1B85D85BA2D0}" type="presOf" srcId="{F14D6821-6991-4ACD-BED7-876A6F988A11}" destId="{52F0E843-6839-4350-A3DE-F712D7036E98}" srcOrd="0" destOrd="0" presId="urn:microsoft.com/office/officeart/2005/8/layout/list1"/>
    <dgm:cxn modelId="{ADEFB4CC-7626-4B54-AA59-49D09CFCA9EF}" srcId="{359FB70D-8A18-4FE2-B067-9ED0633C6B58}" destId="{23297A1D-1E16-4B7B-AF97-2FFC7988EF7D}" srcOrd="0" destOrd="0" parTransId="{44F67F4A-D906-431C-B962-2C433DBBE7C1}" sibTransId="{E215F6A2-A747-4B04-AE86-FE3A8BE8B91C}"/>
    <dgm:cxn modelId="{BBA93416-619D-48B0-B0E2-9FF718EFD493}" type="presOf" srcId="{359FB70D-8A18-4FE2-B067-9ED0633C6B58}" destId="{85E9BCF8-1D2C-4EDA-A5F8-16BD87783F70}" srcOrd="0" destOrd="0" presId="urn:microsoft.com/office/officeart/2005/8/layout/list1"/>
    <dgm:cxn modelId="{79E326AF-069D-49E0-B69A-B484F84378F8}" type="presOf" srcId="{89E53F88-301B-456F-A828-3707B88A49A8}" destId="{04BC91F1-E801-4CDA-9A09-7768D79C657E}" srcOrd="0" destOrd="0" presId="urn:microsoft.com/office/officeart/2005/8/layout/list1"/>
    <dgm:cxn modelId="{F36EFCC5-44A9-4E33-BE95-24761C0DCB86}" srcId="{89E53F88-301B-456F-A828-3707B88A49A8}" destId="{F14D6821-6991-4ACD-BED7-876A6F988A11}" srcOrd="0" destOrd="0" parTransId="{3CD32548-F05F-4A4E-8008-A12CF6A8EF9F}" sibTransId="{DE34E996-064F-49E8-B4B4-F874C99B159D}"/>
    <dgm:cxn modelId="{7D98ED9F-CFE9-4F01-BE3C-BE044D534F97}" type="presOf" srcId="{23297A1D-1E16-4B7B-AF97-2FFC7988EF7D}" destId="{DCD7CA3B-4194-4BF6-84E3-746B68E57885}" srcOrd="0" destOrd="0" presId="urn:microsoft.com/office/officeart/2005/8/layout/list1"/>
    <dgm:cxn modelId="{702369A3-984C-4FAC-954E-722CD17A89AB}" type="presOf" srcId="{F14D6821-6991-4ACD-BED7-876A6F988A11}" destId="{3A9C7492-5867-4CEC-917C-2107CC92CFAE}" srcOrd="1" destOrd="0" presId="urn:microsoft.com/office/officeart/2005/8/layout/list1"/>
    <dgm:cxn modelId="{14CB0B02-E3B8-440F-82DB-DF8E9DD51539}" srcId="{F14D6821-6991-4ACD-BED7-876A6F988A11}" destId="{9A94AFF1-C47B-448D-84DD-CB6DCCFE077A}" srcOrd="0" destOrd="0" parTransId="{DFF7F047-1F7D-4752-872E-9673B1D8C14C}" sibTransId="{0E179A53-06A0-4790-9347-54F0E7E55CB1}"/>
    <dgm:cxn modelId="{BEA5449E-3440-4D6B-BC69-7DF84A41AEA0}" type="presParOf" srcId="{04BC91F1-E801-4CDA-9A09-7768D79C657E}" destId="{DC11AD58-D20B-4E32-8D9A-08D2464835E9}" srcOrd="0" destOrd="0" presId="urn:microsoft.com/office/officeart/2005/8/layout/list1"/>
    <dgm:cxn modelId="{63DC93A9-1611-454E-B7F9-9275AF5BB0BF}" type="presParOf" srcId="{DC11AD58-D20B-4E32-8D9A-08D2464835E9}" destId="{52F0E843-6839-4350-A3DE-F712D7036E98}" srcOrd="0" destOrd="0" presId="urn:microsoft.com/office/officeart/2005/8/layout/list1"/>
    <dgm:cxn modelId="{7B655B40-30BD-41DD-8D08-ADFA05A0F66A}" type="presParOf" srcId="{DC11AD58-D20B-4E32-8D9A-08D2464835E9}" destId="{3A9C7492-5867-4CEC-917C-2107CC92CFAE}" srcOrd="1" destOrd="0" presId="urn:microsoft.com/office/officeart/2005/8/layout/list1"/>
    <dgm:cxn modelId="{EE335443-3FD4-4954-B642-C64E9C997460}" type="presParOf" srcId="{04BC91F1-E801-4CDA-9A09-7768D79C657E}" destId="{6052FC0F-3702-496E-BD4E-0E8F3E9031EC}" srcOrd="1" destOrd="0" presId="urn:microsoft.com/office/officeart/2005/8/layout/list1"/>
    <dgm:cxn modelId="{8FB06B94-318A-472E-9F6E-1D5E2DBB4F4C}" type="presParOf" srcId="{04BC91F1-E801-4CDA-9A09-7768D79C657E}" destId="{AB633889-3B20-436F-9352-B9F697ED10F6}" srcOrd="2" destOrd="0" presId="urn:microsoft.com/office/officeart/2005/8/layout/list1"/>
    <dgm:cxn modelId="{E149FCAC-B1F6-46B1-98C4-317B952E151F}" type="presParOf" srcId="{04BC91F1-E801-4CDA-9A09-7768D79C657E}" destId="{8C493123-CA6B-44F4-B05E-84676AFFBA8C}" srcOrd="3" destOrd="0" presId="urn:microsoft.com/office/officeart/2005/8/layout/list1"/>
    <dgm:cxn modelId="{8EF99CBD-A7D0-4D78-8289-63DBE2DFFED7}" type="presParOf" srcId="{04BC91F1-E801-4CDA-9A09-7768D79C657E}" destId="{E3B0B238-A266-49CF-B2F3-3C58BF7C030D}" srcOrd="4" destOrd="0" presId="urn:microsoft.com/office/officeart/2005/8/layout/list1"/>
    <dgm:cxn modelId="{43F98DC7-2E75-4D26-AC7A-35003B971DA5}" type="presParOf" srcId="{E3B0B238-A266-49CF-B2F3-3C58BF7C030D}" destId="{85E9BCF8-1D2C-4EDA-A5F8-16BD87783F70}" srcOrd="0" destOrd="0" presId="urn:microsoft.com/office/officeart/2005/8/layout/list1"/>
    <dgm:cxn modelId="{16DD089E-D33E-48CB-8568-825D08BC74BA}" type="presParOf" srcId="{E3B0B238-A266-49CF-B2F3-3C58BF7C030D}" destId="{2992CACD-C44D-476E-8361-7D6429C1717E}" srcOrd="1" destOrd="0" presId="urn:microsoft.com/office/officeart/2005/8/layout/list1"/>
    <dgm:cxn modelId="{FB2EFF09-D028-4E4C-A9D1-E1B23ED17AC5}" type="presParOf" srcId="{04BC91F1-E801-4CDA-9A09-7768D79C657E}" destId="{0E16EE82-A17E-44AD-8E4F-5131E0046348}" srcOrd="5" destOrd="0" presId="urn:microsoft.com/office/officeart/2005/8/layout/list1"/>
    <dgm:cxn modelId="{82BFBBC3-FD57-4010-B190-7F8A7F973BA0}" type="presParOf" srcId="{04BC91F1-E801-4CDA-9A09-7768D79C657E}" destId="{DCD7CA3B-4194-4BF6-84E3-746B68E5788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A1AB83E-A96D-4007-BF89-C82D6FAD3DD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7FF5851D-00AC-45CB-8827-87352941CD92}">
      <dgm:prSet/>
      <dgm:spPr/>
      <dgm:t>
        <a:bodyPr/>
        <a:lstStyle/>
        <a:p>
          <a:pPr algn="ctr" rtl="1"/>
          <a:r>
            <a:rPr lang="fa-IR" dirty="0" smtClean="0">
              <a:cs typeface="B Titr" panose="00000700000000000000" pitchFamily="2" charset="-78"/>
            </a:rPr>
            <a:t>افزایش قیمت پروانه‌ی ساخت</a:t>
          </a:r>
          <a:endParaRPr lang="en-US" dirty="0">
            <a:cs typeface="B Titr" panose="00000700000000000000" pitchFamily="2" charset="-78"/>
          </a:endParaRPr>
        </a:p>
      </dgm:t>
    </dgm:pt>
    <dgm:pt modelId="{B21907A5-4D8C-414E-957B-97E81B7E17EB}" type="parTrans" cxnId="{E2822691-75FE-4F67-8C49-21707D7590E5}">
      <dgm:prSet/>
      <dgm:spPr/>
      <dgm:t>
        <a:bodyPr/>
        <a:lstStyle/>
        <a:p>
          <a:endParaRPr lang="en-US">
            <a:cs typeface="B Zar" panose="00000400000000000000" pitchFamily="2" charset="-78"/>
          </a:endParaRPr>
        </a:p>
      </dgm:t>
    </dgm:pt>
    <dgm:pt modelId="{B2959BDD-F0DB-4AAB-BA70-2F527C14A8BC}" type="sibTrans" cxnId="{E2822691-75FE-4F67-8C49-21707D7590E5}">
      <dgm:prSet/>
      <dgm:spPr/>
      <dgm:t>
        <a:bodyPr/>
        <a:lstStyle/>
        <a:p>
          <a:endParaRPr lang="en-US">
            <a:cs typeface="B Zar" panose="00000400000000000000" pitchFamily="2" charset="-78"/>
          </a:endParaRPr>
        </a:p>
      </dgm:t>
    </dgm:pt>
    <dgm:pt modelId="{F44A9F34-E0C9-4605-BFC4-AA54E5948706}">
      <dgm:prSet/>
      <dgm:spPr/>
      <dgm:t>
        <a:bodyPr/>
        <a:lstStyle/>
        <a:p>
          <a:pPr algn="justLow" rtl="1"/>
          <a:r>
            <a:rPr lang="fa-IR" dirty="0" smtClean="0">
              <a:cs typeface="B Zar" panose="00000400000000000000" pitchFamily="2" charset="-78"/>
            </a:rPr>
            <a:t>اتکای بیش از حد بر درآمدهای ناپایدار آن‌هم از مجرای فروش تراکم، نه‌تنها سطح دسترسی به خدمات شهری و کیفیت زندگی شهرنشینی را به طرز قابل‌ملاحظه‌ای کاهش داده است، شهرداری‌ها را جهت افزایش غیرمنصفانه‌ی قیمت پروانه‌های ساخت‌وساز انگیزه‌مند کرده است. در سال‌های اخیر بالارفتن هزینه‌ی پروانه‌ها، بخش غیرقابل اغماضی از افزایش هزینه‌ی تمام‌شده‌ی  واحدهای ملکی و از جمله واحدهای مسکونی را توضیح می‌دهد. بدین ترتیب شهرداری‌ها عملاً نسبت به گذشته تراکم‌هایی گران‌تر و بی‌کیفیت‌تر به شهروندان می‌فروشند</a:t>
          </a:r>
          <a:endParaRPr lang="en-US" dirty="0">
            <a:cs typeface="B Zar" panose="00000400000000000000" pitchFamily="2" charset="-78"/>
          </a:endParaRPr>
        </a:p>
      </dgm:t>
    </dgm:pt>
    <dgm:pt modelId="{B4CA0BDB-F570-40D7-AA04-7C5D4545EDF6}" type="parTrans" cxnId="{3FDE2F66-805F-4EDB-AB4E-FF2445EAC9AE}">
      <dgm:prSet/>
      <dgm:spPr/>
      <dgm:t>
        <a:bodyPr/>
        <a:lstStyle/>
        <a:p>
          <a:endParaRPr lang="en-US">
            <a:cs typeface="B Zar" panose="00000400000000000000" pitchFamily="2" charset="-78"/>
          </a:endParaRPr>
        </a:p>
      </dgm:t>
    </dgm:pt>
    <dgm:pt modelId="{F9EA9076-8B43-4668-BEC3-C3880F052CED}" type="sibTrans" cxnId="{3FDE2F66-805F-4EDB-AB4E-FF2445EAC9AE}">
      <dgm:prSet/>
      <dgm:spPr/>
      <dgm:t>
        <a:bodyPr/>
        <a:lstStyle/>
        <a:p>
          <a:endParaRPr lang="en-US">
            <a:cs typeface="B Zar" panose="00000400000000000000" pitchFamily="2" charset="-78"/>
          </a:endParaRPr>
        </a:p>
      </dgm:t>
    </dgm:pt>
    <dgm:pt modelId="{6C0D22B1-8D2D-4DB6-9267-E244CC54E7B2}" type="pres">
      <dgm:prSet presAssocID="{4A1AB83E-A96D-4007-BF89-C82D6FAD3DDD}" presName="linear" presStyleCnt="0">
        <dgm:presLayoutVars>
          <dgm:dir/>
          <dgm:animLvl val="lvl"/>
          <dgm:resizeHandles val="exact"/>
        </dgm:presLayoutVars>
      </dgm:prSet>
      <dgm:spPr/>
    </dgm:pt>
    <dgm:pt modelId="{771A50C8-49CF-49ED-A699-E37C36840D20}" type="pres">
      <dgm:prSet presAssocID="{7FF5851D-00AC-45CB-8827-87352941CD92}" presName="parentLin" presStyleCnt="0"/>
      <dgm:spPr/>
    </dgm:pt>
    <dgm:pt modelId="{D6006539-0210-469E-BE54-7C138961A9B1}" type="pres">
      <dgm:prSet presAssocID="{7FF5851D-00AC-45CB-8827-87352941CD92}" presName="parentLeftMargin" presStyleLbl="node1" presStyleIdx="0" presStyleCnt="1"/>
      <dgm:spPr/>
    </dgm:pt>
    <dgm:pt modelId="{6DDE5523-AEE7-418F-849A-9051CB02A738}" type="pres">
      <dgm:prSet presAssocID="{7FF5851D-00AC-45CB-8827-87352941CD92}" presName="parentText" presStyleLbl="node1" presStyleIdx="0" presStyleCnt="1">
        <dgm:presLayoutVars>
          <dgm:chMax val="0"/>
          <dgm:bulletEnabled val="1"/>
        </dgm:presLayoutVars>
      </dgm:prSet>
      <dgm:spPr/>
    </dgm:pt>
    <dgm:pt modelId="{C8E2E75E-0EC4-4CC1-872A-D903EA826197}" type="pres">
      <dgm:prSet presAssocID="{7FF5851D-00AC-45CB-8827-87352941CD92}" presName="negativeSpace" presStyleCnt="0"/>
      <dgm:spPr/>
    </dgm:pt>
    <dgm:pt modelId="{DB4F6CA8-284D-4B56-891E-38F546BC716C}" type="pres">
      <dgm:prSet presAssocID="{7FF5851D-00AC-45CB-8827-87352941CD92}" presName="childText" presStyleLbl="conFgAcc1" presStyleIdx="0" presStyleCnt="1">
        <dgm:presLayoutVars>
          <dgm:bulletEnabled val="1"/>
        </dgm:presLayoutVars>
      </dgm:prSet>
      <dgm:spPr/>
    </dgm:pt>
  </dgm:ptLst>
  <dgm:cxnLst>
    <dgm:cxn modelId="{0585AB90-1367-481B-AE9A-FD396C8FD7D5}" type="presOf" srcId="{7FF5851D-00AC-45CB-8827-87352941CD92}" destId="{D6006539-0210-469E-BE54-7C138961A9B1}" srcOrd="0" destOrd="0" presId="urn:microsoft.com/office/officeart/2005/8/layout/list1"/>
    <dgm:cxn modelId="{89799C23-2E8F-4B17-A2BB-7F3DB4FE2DE9}" type="presOf" srcId="{F44A9F34-E0C9-4605-BFC4-AA54E5948706}" destId="{DB4F6CA8-284D-4B56-891E-38F546BC716C}" srcOrd="0" destOrd="0" presId="urn:microsoft.com/office/officeart/2005/8/layout/list1"/>
    <dgm:cxn modelId="{0A55A494-F229-4E3C-AA10-8F29A0733120}" type="presOf" srcId="{4A1AB83E-A96D-4007-BF89-C82D6FAD3DDD}" destId="{6C0D22B1-8D2D-4DB6-9267-E244CC54E7B2}" srcOrd="0" destOrd="0" presId="urn:microsoft.com/office/officeart/2005/8/layout/list1"/>
    <dgm:cxn modelId="{6A92BAA5-051D-4DDA-96B6-DE5A225701EF}" type="presOf" srcId="{7FF5851D-00AC-45CB-8827-87352941CD92}" destId="{6DDE5523-AEE7-418F-849A-9051CB02A738}" srcOrd="1" destOrd="0" presId="urn:microsoft.com/office/officeart/2005/8/layout/list1"/>
    <dgm:cxn modelId="{E2822691-75FE-4F67-8C49-21707D7590E5}" srcId="{4A1AB83E-A96D-4007-BF89-C82D6FAD3DDD}" destId="{7FF5851D-00AC-45CB-8827-87352941CD92}" srcOrd="0" destOrd="0" parTransId="{B21907A5-4D8C-414E-957B-97E81B7E17EB}" sibTransId="{B2959BDD-F0DB-4AAB-BA70-2F527C14A8BC}"/>
    <dgm:cxn modelId="{3FDE2F66-805F-4EDB-AB4E-FF2445EAC9AE}" srcId="{7FF5851D-00AC-45CB-8827-87352941CD92}" destId="{F44A9F34-E0C9-4605-BFC4-AA54E5948706}" srcOrd="0" destOrd="0" parTransId="{B4CA0BDB-F570-40D7-AA04-7C5D4545EDF6}" sibTransId="{F9EA9076-8B43-4668-BEC3-C3880F052CED}"/>
    <dgm:cxn modelId="{5CDC42A8-B600-4A49-B5FB-0E8FD16A9636}" type="presParOf" srcId="{6C0D22B1-8D2D-4DB6-9267-E244CC54E7B2}" destId="{771A50C8-49CF-49ED-A699-E37C36840D20}" srcOrd="0" destOrd="0" presId="urn:microsoft.com/office/officeart/2005/8/layout/list1"/>
    <dgm:cxn modelId="{40AAF7F2-9BEF-4867-937A-7EF7D881B4AC}" type="presParOf" srcId="{771A50C8-49CF-49ED-A699-E37C36840D20}" destId="{D6006539-0210-469E-BE54-7C138961A9B1}" srcOrd="0" destOrd="0" presId="urn:microsoft.com/office/officeart/2005/8/layout/list1"/>
    <dgm:cxn modelId="{839A5E7A-55FB-4D60-ADDD-F4EC163BCFA0}" type="presParOf" srcId="{771A50C8-49CF-49ED-A699-E37C36840D20}" destId="{6DDE5523-AEE7-418F-849A-9051CB02A738}" srcOrd="1" destOrd="0" presId="urn:microsoft.com/office/officeart/2005/8/layout/list1"/>
    <dgm:cxn modelId="{B0DEB7D4-6652-4811-998E-5E2ED0CB7B3F}" type="presParOf" srcId="{6C0D22B1-8D2D-4DB6-9267-E244CC54E7B2}" destId="{C8E2E75E-0EC4-4CC1-872A-D903EA826197}" srcOrd="1" destOrd="0" presId="urn:microsoft.com/office/officeart/2005/8/layout/list1"/>
    <dgm:cxn modelId="{1F844E4A-B6E0-48A3-86FE-F2A51A2D7E8C}" type="presParOf" srcId="{6C0D22B1-8D2D-4DB6-9267-E244CC54E7B2}" destId="{DB4F6CA8-284D-4B56-891E-38F546BC716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8AF2C64-FC6F-4289-A252-F6F634778133}"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33ACB8A-6D7D-408D-B525-35BBF019896A}">
      <dgm:prSet/>
      <dgm:spPr/>
      <dgm:t>
        <a:bodyPr/>
        <a:lstStyle/>
        <a:p>
          <a:pPr algn="ctr" rtl="1"/>
          <a:r>
            <a:rPr lang="fa-IR" dirty="0" smtClean="0">
              <a:cs typeface="B Titr" panose="00000700000000000000" pitchFamily="2" charset="-78"/>
            </a:rPr>
            <a:t>کاهش سطح اشتغال شهری</a:t>
          </a:r>
          <a:endParaRPr lang="en-US" dirty="0">
            <a:cs typeface="B Titr" panose="00000700000000000000" pitchFamily="2" charset="-78"/>
          </a:endParaRPr>
        </a:p>
      </dgm:t>
    </dgm:pt>
    <dgm:pt modelId="{592C0B78-6EA9-465F-81A7-C83268028D81}" type="parTrans" cxnId="{E88C2C6C-B180-4BD4-BB86-3AB76E246C07}">
      <dgm:prSet/>
      <dgm:spPr/>
      <dgm:t>
        <a:bodyPr/>
        <a:lstStyle/>
        <a:p>
          <a:endParaRPr lang="en-US">
            <a:cs typeface="B Zar" panose="00000400000000000000" pitchFamily="2" charset="-78"/>
          </a:endParaRPr>
        </a:p>
      </dgm:t>
    </dgm:pt>
    <dgm:pt modelId="{F34A8D06-EEFB-4ED6-9203-22C2798D1784}" type="sibTrans" cxnId="{E88C2C6C-B180-4BD4-BB86-3AB76E246C07}">
      <dgm:prSet/>
      <dgm:spPr/>
      <dgm:t>
        <a:bodyPr/>
        <a:lstStyle/>
        <a:p>
          <a:endParaRPr lang="en-US">
            <a:cs typeface="B Zar" panose="00000400000000000000" pitchFamily="2" charset="-78"/>
          </a:endParaRPr>
        </a:p>
      </dgm:t>
    </dgm:pt>
    <dgm:pt modelId="{AB9E6B86-6145-4C35-A281-249EFA0554F4}">
      <dgm:prSet/>
      <dgm:spPr/>
      <dgm:t>
        <a:bodyPr/>
        <a:lstStyle/>
        <a:p>
          <a:pPr algn="justLow" rtl="1"/>
          <a:r>
            <a:rPr lang="fa-IR" dirty="0" smtClean="0">
              <a:cs typeface="B Zar" panose="00000400000000000000" pitchFamily="2" charset="-78"/>
            </a:rPr>
            <a:t>در سال‌های اخیر هزینه‌‌ی پروانه‌ی ساخت‌وساز واحدهای اداری و علی‌الخصوص تجاری به‌شکل سرسام‌آوری عمده شده است. در حال حاضر بدون اغراق می‌توان گفت هزینه‌ی پروانه‌ی واحدهای تجاری یکی از مهم‌ترین دلایل کاهش توجیه‌پذیری راه‌اندازی کسب‌وکارهای صنفی است. گزافه نیست اگر گفته شود شهرداری‌ها به نفع تأمین بودجه‌ی خود اشتغال شهری را قربانی کرده‌اند. </a:t>
          </a:r>
          <a:endParaRPr lang="en-US" dirty="0">
            <a:cs typeface="B Zar" panose="00000400000000000000" pitchFamily="2" charset="-78"/>
          </a:endParaRPr>
        </a:p>
      </dgm:t>
    </dgm:pt>
    <dgm:pt modelId="{51EEF933-571E-4942-A356-14A0E547A439}" type="parTrans" cxnId="{D4ED3720-0FD4-4731-97DE-53299653CE1E}">
      <dgm:prSet/>
      <dgm:spPr/>
      <dgm:t>
        <a:bodyPr/>
        <a:lstStyle/>
        <a:p>
          <a:endParaRPr lang="en-US">
            <a:cs typeface="B Zar" panose="00000400000000000000" pitchFamily="2" charset="-78"/>
          </a:endParaRPr>
        </a:p>
      </dgm:t>
    </dgm:pt>
    <dgm:pt modelId="{AD3CC172-0210-4A61-826E-201370228709}" type="sibTrans" cxnId="{D4ED3720-0FD4-4731-97DE-53299653CE1E}">
      <dgm:prSet/>
      <dgm:spPr/>
      <dgm:t>
        <a:bodyPr/>
        <a:lstStyle/>
        <a:p>
          <a:endParaRPr lang="en-US">
            <a:cs typeface="B Zar" panose="00000400000000000000" pitchFamily="2" charset="-78"/>
          </a:endParaRPr>
        </a:p>
      </dgm:t>
    </dgm:pt>
    <dgm:pt modelId="{842C5F6D-C1E2-42BE-AB9E-E61AFDDBDE1A}" type="pres">
      <dgm:prSet presAssocID="{38AF2C64-FC6F-4289-A252-F6F634778133}" presName="linear" presStyleCnt="0">
        <dgm:presLayoutVars>
          <dgm:dir/>
          <dgm:animLvl val="lvl"/>
          <dgm:resizeHandles val="exact"/>
        </dgm:presLayoutVars>
      </dgm:prSet>
      <dgm:spPr/>
    </dgm:pt>
    <dgm:pt modelId="{1E9B1D21-4E08-4776-89C1-3E6E4EB56DC6}" type="pres">
      <dgm:prSet presAssocID="{E33ACB8A-6D7D-408D-B525-35BBF019896A}" presName="parentLin" presStyleCnt="0"/>
      <dgm:spPr/>
    </dgm:pt>
    <dgm:pt modelId="{CB0B738C-62C5-403C-9F6C-91B24A5B24FD}" type="pres">
      <dgm:prSet presAssocID="{E33ACB8A-6D7D-408D-B525-35BBF019896A}" presName="parentLeftMargin" presStyleLbl="node1" presStyleIdx="0" presStyleCnt="1"/>
      <dgm:spPr/>
    </dgm:pt>
    <dgm:pt modelId="{500DF2EF-D35B-459D-9A3C-3CA4273C0D9A}" type="pres">
      <dgm:prSet presAssocID="{E33ACB8A-6D7D-408D-B525-35BBF019896A}" presName="parentText" presStyleLbl="node1" presStyleIdx="0" presStyleCnt="1">
        <dgm:presLayoutVars>
          <dgm:chMax val="0"/>
          <dgm:bulletEnabled val="1"/>
        </dgm:presLayoutVars>
      </dgm:prSet>
      <dgm:spPr/>
    </dgm:pt>
    <dgm:pt modelId="{C6753AD8-28CA-4A36-8ABA-074B6B0E5311}" type="pres">
      <dgm:prSet presAssocID="{E33ACB8A-6D7D-408D-B525-35BBF019896A}" presName="negativeSpace" presStyleCnt="0"/>
      <dgm:spPr/>
    </dgm:pt>
    <dgm:pt modelId="{89B4058B-9BDA-45DC-A618-0C9688218040}" type="pres">
      <dgm:prSet presAssocID="{E33ACB8A-6D7D-408D-B525-35BBF019896A}" presName="childText" presStyleLbl="conFgAcc1" presStyleIdx="0" presStyleCnt="1">
        <dgm:presLayoutVars>
          <dgm:bulletEnabled val="1"/>
        </dgm:presLayoutVars>
      </dgm:prSet>
      <dgm:spPr/>
    </dgm:pt>
  </dgm:ptLst>
  <dgm:cxnLst>
    <dgm:cxn modelId="{D4ED3720-0FD4-4731-97DE-53299653CE1E}" srcId="{E33ACB8A-6D7D-408D-B525-35BBF019896A}" destId="{AB9E6B86-6145-4C35-A281-249EFA0554F4}" srcOrd="0" destOrd="0" parTransId="{51EEF933-571E-4942-A356-14A0E547A439}" sibTransId="{AD3CC172-0210-4A61-826E-201370228709}"/>
    <dgm:cxn modelId="{80155FE4-FDB6-44B7-BB01-CC1DC31E4012}" type="presOf" srcId="{E33ACB8A-6D7D-408D-B525-35BBF019896A}" destId="{CB0B738C-62C5-403C-9F6C-91B24A5B24FD}" srcOrd="0" destOrd="0" presId="urn:microsoft.com/office/officeart/2005/8/layout/list1"/>
    <dgm:cxn modelId="{658578EB-F625-4BE7-B715-61FD21569F5E}" type="presOf" srcId="{E33ACB8A-6D7D-408D-B525-35BBF019896A}" destId="{500DF2EF-D35B-459D-9A3C-3CA4273C0D9A}" srcOrd="1" destOrd="0" presId="urn:microsoft.com/office/officeart/2005/8/layout/list1"/>
    <dgm:cxn modelId="{3C96B807-15FF-44C8-A382-484B548BB778}" type="presOf" srcId="{AB9E6B86-6145-4C35-A281-249EFA0554F4}" destId="{89B4058B-9BDA-45DC-A618-0C9688218040}" srcOrd="0" destOrd="0" presId="urn:microsoft.com/office/officeart/2005/8/layout/list1"/>
    <dgm:cxn modelId="{E88C2C6C-B180-4BD4-BB86-3AB76E246C07}" srcId="{38AF2C64-FC6F-4289-A252-F6F634778133}" destId="{E33ACB8A-6D7D-408D-B525-35BBF019896A}" srcOrd="0" destOrd="0" parTransId="{592C0B78-6EA9-465F-81A7-C83268028D81}" sibTransId="{F34A8D06-EEFB-4ED6-9203-22C2798D1784}"/>
    <dgm:cxn modelId="{010852D5-3BB0-4F59-958E-F3A51CBF9464}" type="presOf" srcId="{38AF2C64-FC6F-4289-A252-F6F634778133}" destId="{842C5F6D-C1E2-42BE-AB9E-E61AFDDBDE1A}" srcOrd="0" destOrd="0" presId="urn:microsoft.com/office/officeart/2005/8/layout/list1"/>
    <dgm:cxn modelId="{6A980A89-CA13-4A26-8EED-2B6E94132905}" type="presParOf" srcId="{842C5F6D-C1E2-42BE-AB9E-E61AFDDBDE1A}" destId="{1E9B1D21-4E08-4776-89C1-3E6E4EB56DC6}" srcOrd="0" destOrd="0" presId="urn:microsoft.com/office/officeart/2005/8/layout/list1"/>
    <dgm:cxn modelId="{1FB7AAC1-98DF-45F3-90A4-E1F759F9D26C}" type="presParOf" srcId="{1E9B1D21-4E08-4776-89C1-3E6E4EB56DC6}" destId="{CB0B738C-62C5-403C-9F6C-91B24A5B24FD}" srcOrd="0" destOrd="0" presId="urn:microsoft.com/office/officeart/2005/8/layout/list1"/>
    <dgm:cxn modelId="{7E179053-FB93-4FC4-B008-2A05D1FFB69B}" type="presParOf" srcId="{1E9B1D21-4E08-4776-89C1-3E6E4EB56DC6}" destId="{500DF2EF-D35B-459D-9A3C-3CA4273C0D9A}" srcOrd="1" destOrd="0" presId="urn:microsoft.com/office/officeart/2005/8/layout/list1"/>
    <dgm:cxn modelId="{89FB17B2-E0EB-4D69-AE31-704CF725EEA0}" type="presParOf" srcId="{842C5F6D-C1E2-42BE-AB9E-E61AFDDBDE1A}" destId="{C6753AD8-28CA-4A36-8ABA-074B6B0E5311}" srcOrd="1" destOrd="0" presId="urn:microsoft.com/office/officeart/2005/8/layout/list1"/>
    <dgm:cxn modelId="{D340802B-4A02-4D7B-91F3-806EE64D755B}" type="presParOf" srcId="{842C5F6D-C1E2-42BE-AB9E-E61AFDDBDE1A}" destId="{89B4058B-9BDA-45DC-A618-0C968821804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18FD555-2245-420B-8AEC-0C9541EC1D54}"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en-US"/>
        </a:p>
      </dgm:t>
    </dgm:pt>
    <dgm:pt modelId="{DA88F42A-577B-43C5-82D7-6742938BB2EC}">
      <dgm:prSet/>
      <dgm:spPr/>
      <dgm:t>
        <a:bodyPr/>
        <a:lstStyle/>
        <a:p>
          <a:pPr rtl="1"/>
          <a:r>
            <a:rPr lang="fa-IR" dirty="0" smtClean="0"/>
            <a:t>بافت فرسوده چیست؟</a:t>
          </a:r>
          <a:endParaRPr lang="en-US" dirty="0"/>
        </a:p>
      </dgm:t>
    </dgm:pt>
    <dgm:pt modelId="{C8D0DFDA-6081-4DAF-8F19-C63B57F4141F}" type="parTrans" cxnId="{5849D456-932E-4D5A-8AC8-A6357FF714EE}">
      <dgm:prSet/>
      <dgm:spPr/>
      <dgm:t>
        <a:bodyPr/>
        <a:lstStyle/>
        <a:p>
          <a:endParaRPr lang="en-US"/>
        </a:p>
      </dgm:t>
    </dgm:pt>
    <dgm:pt modelId="{6CC18A98-A9A9-4664-812E-25DBE3962714}" type="sibTrans" cxnId="{5849D456-932E-4D5A-8AC8-A6357FF714EE}">
      <dgm:prSet/>
      <dgm:spPr/>
      <dgm:t>
        <a:bodyPr/>
        <a:lstStyle/>
        <a:p>
          <a:endParaRPr lang="en-US"/>
        </a:p>
      </dgm:t>
    </dgm:pt>
    <dgm:pt modelId="{A839C8ED-0057-46D4-91F2-A9C79B8A73AD}">
      <dgm:prSet/>
      <dgm:spPr/>
      <dgm:t>
        <a:bodyPr/>
        <a:lstStyle/>
        <a:p>
          <a:pPr algn="justLow" rtl="1"/>
          <a:r>
            <a:rPr lang="fa-IR" dirty="0" smtClean="0">
              <a:cs typeface="B Zar" panose="00000400000000000000" pitchFamily="2" charset="-78"/>
            </a:rPr>
            <a:t>بافت‌های در داخل نواحی شهری که عموماً واجد تأسیسات زیربنایی و روبنایی‌اند، عمر نسبتاً بالایی دارند، و غالباً به شکل غیربهینه‌ای فضاهای ارزشمند شهری را اشغال کرده‌اند. معماری و ترکیب هندسی ناکارامد واحدهای ملکی واقع در بافت‌های فرسوده آن‌ها را منابع بالقوه عرضه‌ی زمین شهری بدل کرده است</a:t>
          </a:r>
          <a:endParaRPr lang="en-US" dirty="0">
            <a:cs typeface="B Zar" panose="00000400000000000000" pitchFamily="2" charset="-78"/>
          </a:endParaRPr>
        </a:p>
      </dgm:t>
    </dgm:pt>
    <dgm:pt modelId="{3DCF30E9-CCF9-4348-85F3-61B340331E3C}" type="parTrans" cxnId="{D1F5B29A-B774-4291-9EE9-B0F0F983CB02}">
      <dgm:prSet/>
      <dgm:spPr/>
      <dgm:t>
        <a:bodyPr/>
        <a:lstStyle/>
        <a:p>
          <a:endParaRPr lang="en-US"/>
        </a:p>
      </dgm:t>
    </dgm:pt>
    <dgm:pt modelId="{C237D69D-FDCF-490F-A9F0-C7A2D5867FBD}" type="sibTrans" cxnId="{D1F5B29A-B774-4291-9EE9-B0F0F983CB02}">
      <dgm:prSet/>
      <dgm:spPr/>
      <dgm:t>
        <a:bodyPr/>
        <a:lstStyle/>
        <a:p>
          <a:endParaRPr lang="en-US"/>
        </a:p>
      </dgm:t>
    </dgm:pt>
    <dgm:pt modelId="{A805270C-2B26-467B-8ABF-7344BEBD6208}" type="pres">
      <dgm:prSet presAssocID="{718FD555-2245-420B-8AEC-0C9541EC1D54}" presName="Name0" presStyleCnt="0">
        <dgm:presLayoutVars>
          <dgm:chMax val="7"/>
          <dgm:chPref val="7"/>
          <dgm:dir/>
          <dgm:animLvl val="lvl"/>
        </dgm:presLayoutVars>
      </dgm:prSet>
      <dgm:spPr/>
    </dgm:pt>
    <dgm:pt modelId="{D6FD210F-6D03-4005-B70D-933AA103293C}" type="pres">
      <dgm:prSet presAssocID="{DA88F42A-577B-43C5-82D7-6742938BB2EC}" presName="Accent1" presStyleCnt="0"/>
      <dgm:spPr/>
    </dgm:pt>
    <dgm:pt modelId="{7CBCEE98-B62C-4236-9F66-85A68B33ED45}" type="pres">
      <dgm:prSet presAssocID="{DA88F42A-577B-43C5-82D7-6742938BB2EC}" presName="Accent" presStyleLbl="node1" presStyleIdx="0" presStyleCnt="1"/>
      <dgm:spPr/>
    </dgm:pt>
    <dgm:pt modelId="{5BC9E0EE-60F8-459E-A940-B7570877B7E6}" type="pres">
      <dgm:prSet presAssocID="{DA88F42A-577B-43C5-82D7-6742938BB2EC}" presName="Child1" presStyleLbl="revTx" presStyleIdx="0" presStyleCnt="2" custScaleX="116127" custScaleY="160234">
        <dgm:presLayoutVars>
          <dgm:chMax val="0"/>
          <dgm:chPref val="0"/>
          <dgm:bulletEnabled val="1"/>
        </dgm:presLayoutVars>
      </dgm:prSet>
      <dgm:spPr/>
    </dgm:pt>
    <dgm:pt modelId="{05F8F2EA-1F7C-4180-B11F-23775F17F98C}" type="pres">
      <dgm:prSet presAssocID="{DA88F42A-577B-43C5-82D7-6742938BB2EC}" presName="Parent1" presStyleLbl="revTx" presStyleIdx="1" presStyleCnt="2">
        <dgm:presLayoutVars>
          <dgm:chMax val="1"/>
          <dgm:chPref val="1"/>
          <dgm:bulletEnabled val="1"/>
        </dgm:presLayoutVars>
      </dgm:prSet>
      <dgm:spPr/>
    </dgm:pt>
  </dgm:ptLst>
  <dgm:cxnLst>
    <dgm:cxn modelId="{24DB6512-ACEB-4479-99BB-5056A6CC8FDD}" type="presOf" srcId="{A839C8ED-0057-46D4-91F2-A9C79B8A73AD}" destId="{5BC9E0EE-60F8-459E-A940-B7570877B7E6}" srcOrd="0" destOrd="0" presId="urn:microsoft.com/office/officeart/2009/layout/CircleArrowProcess"/>
    <dgm:cxn modelId="{A368EC18-2E6E-44F4-AF45-8CBCC6CC7FFA}" type="presOf" srcId="{DA88F42A-577B-43C5-82D7-6742938BB2EC}" destId="{05F8F2EA-1F7C-4180-B11F-23775F17F98C}" srcOrd="0" destOrd="0" presId="urn:microsoft.com/office/officeart/2009/layout/CircleArrowProcess"/>
    <dgm:cxn modelId="{D1F5B29A-B774-4291-9EE9-B0F0F983CB02}" srcId="{DA88F42A-577B-43C5-82D7-6742938BB2EC}" destId="{A839C8ED-0057-46D4-91F2-A9C79B8A73AD}" srcOrd="0" destOrd="0" parTransId="{3DCF30E9-CCF9-4348-85F3-61B340331E3C}" sibTransId="{C237D69D-FDCF-490F-A9F0-C7A2D5867FBD}"/>
    <dgm:cxn modelId="{5849D456-932E-4D5A-8AC8-A6357FF714EE}" srcId="{718FD555-2245-420B-8AEC-0C9541EC1D54}" destId="{DA88F42A-577B-43C5-82D7-6742938BB2EC}" srcOrd="0" destOrd="0" parTransId="{C8D0DFDA-6081-4DAF-8F19-C63B57F4141F}" sibTransId="{6CC18A98-A9A9-4664-812E-25DBE3962714}"/>
    <dgm:cxn modelId="{6A59EBBD-0D86-4D38-A558-2F5CDA0EB9B7}" type="presOf" srcId="{718FD555-2245-420B-8AEC-0C9541EC1D54}" destId="{A805270C-2B26-467B-8ABF-7344BEBD6208}" srcOrd="0" destOrd="0" presId="urn:microsoft.com/office/officeart/2009/layout/CircleArrowProcess"/>
    <dgm:cxn modelId="{6894FD0A-DAA4-466E-90BE-FFBF7C687E95}" type="presParOf" srcId="{A805270C-2B26-467B-8ABF-7344BEBD6208}" destId="{D6FD210F-6D03-4005-B70D-933AA103293C}" srcOrd="0" destOrd="0" presId="urn:microsoft.com/office/officeart/2009/layout/CircleArrowProcess"/>
    <dgm:cxn modelId="{E43653CB-A548-4405-8A50-208D1DC12E53}" type="presParOf" srcId="{D6FD210F-6D03-4005-B70D-933AA103293C}" destId="{7CBCEE98-B62C-4236-9F66-85A68B33ED45}" srcOrd="0" destOrd="0" presId="urn:microsoft.com/office/officeart/2009/layout/CircleArrowProcess"/>
    <dgm:cxn modelId="{6AD444E2-97D5-4C7B-BE32-5F0ABB4FAF32}" type="presParOf" srcId="{A805270C-2B26-467B-8ABF-7344BEBD6208}" destId="{5BC9E0EE-60F8-459E-A940-B7570877B7E6}" srcOrd="1" destOrd="0" presId="urn:microsoft.com/office/officeart/2009/layout/CircleArrowProcess"/>
    <dgm:cxn modelId="{B944F46F-0DAC-4DDB-AE9F-5717B68A79ED}" type="presParOf" srcId="{A805270C-2B26-467B-8ABF-7344BEBD6208}" destId="{05F8F2EA-1F7C-4180-B11F-23775F17F98C}"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01233B1-C023-47B8-A113-48C035143EDE}"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5ED2EAA-DDCE-4A62-AF93-F0372C4F98BC}">
      <dgm:prSet/>
      <dgm:spPr/>
      <dgm:t>
        <a:bodyPr/>
        <a:lstStyle/>
        <a:p>
          <a:pPr algn="justLow" rtl="1"/>
          <a:r>
            <a:rPr lang="fa-IR" dirty="0" smtClean="0">
              <a:cs typeface="B Zar" panose="00000400000000000000" pitchFamily="2" charset="-78"/>
            </a:rPr>
            <a:t>از آن‌جا بافت‌های فرسوده در نواحی شهری پتانسیل بالایی برای آزادسازی زمین شهری دارند، بسیاری معتقدند که به‌عنوان اولین منابع عرضه‌ی زمین شهری باید مورد‌توجه قرار بگیرند. </a:t>
          </a:r>
          <a:endParaRPr lang="en-US" dirty="0">
            <a:cs typeface="B Zar" panose="00000400000000000000" pitchFamily="2" charset="-78"/>
          </a:endParaRPr>
        </a:p>
      </dgm:t>
    </dgm:pt>
    <dgm:pt modelId="{9EF9BFC5-C297-4EAC-8962-D10A543CD1A0}" type="parTrans" cxnId="{EE68CCC8-6680-4630-8909-1A7005A19CEE}">
      <dgm:prSet/>
      <dgm:spPr/>
      <dgm:t>
        <a:bodyPr/>
        <a:lstStyle/>
        <a:p>
          <a:endParaRPr lang="en-US">
            <a:cs typeface="B Zar" panose="00000400000000000000" pitchFamily="2" charset="-78"/>
          </a:endParaRPr>
        </a:p>
      </dgm:t>
    </dgm:pt>
    <dgm:pt modelId="{29699400-1BF8-414A-A566-8983A3E30E91}" type="sibTrans" cxnId="{EE68CCC8-6680-4630-8909-1A7005A19CEE}">
      <dgm:prSet/>
      <dgm:spPr/>
      <dgm:t>
        <a:bodyPr/>
        <a:lstStyle/>
        <a:p>
          <a:endParaRPr lang="en-US">
            <a:cs typeface="B Zar" panose="00000400000000000000" pitchFamily="2" charset="-78"/>
          </a:endParaRPr>
        </a:p>
      </dgm:t>
    </dgm:pt>
    <dgm:pt modelId="{D98F8CA5-D304-4D76-A40F-C23D875E04B0}">
      <dgm:prSet/>
      <dgm:spPr/>
      <dgm:t>
        <a:bodyPr/>
        <a:lstStyle/>
        <a:p>
          <a:pPr algn="justLow" rtl="1"/>
          <a:r>
            <a:rPr lang="fa-IR" dirty="0" smtClean="0">
              <a:cs typeface="B Zar" panose="00000400000000000000" pitchFamily="2" charset="-78"/>
            </a:rPr>
            <a:t>برخی معتقدند حتی با وجود دشواری‌های اجرایی، بازسازی بافت‌های فرسوده مطلقاً بر طرح‌هایی مانند مسکن مهر اولویت دارد، چراکه اولاً در بافت‌های فرسوده نیازی به صرف مبالغ کلان جهت تولید زمین شهری نیست، ثانیاً  رسیدگی به بافت‌های فرسوده، چهره‌ی شهرهای چندصدساله‌‌ای را دگرگون می‌کند که بزرگ‌ترین بازارها و مراکز تجاری کشور در آن‌ها واقع است. </a:t>
          </a:r>
          <a:endParaRPr lang="en-US" dirty="0">
            <a:cs typeface="B Zar" panose="00000400000000000000" pitchFamily="2" charset="-78"/>
          </a:endParaRPr>
        </a:p>
      </dgm:t>
    </dgm:pt>
    <dgm:pt modelId="{B090C2D7-78DD-4A94-AA1F-C1043AB9060B}" type="parTrans" cxnId="{482FD2F6-4BD3-4DC8-B677-6AFF0150ADBA}">
      <dgm:prSet/>
      <dgm:spPr/>
      <dgm:t>
        <a:bodyPr/>
        <a:lstStyle/>
        <a:p>
          <a:endParaRPr lang="en-US">
            <a:cs typeface="B Zar" panose="00000400000000000000" pitchFamily="2" charset="-78"/>
          </a:endParaRPr>
        </a:p>
      </dgm:t>
    </dgm:pt>
    <dgm:pt modelId="{128D2AFC-9966-4004-8FAB-96C054E1F3D4}" type="sibTrans" cxnId="{482FD2F6-4BD3-4DC8-B677-6AFF0150ADBA}">
      <dgm:prSet/>
      <dgm:spPr/>
      <dgm:t>
        <a:bodyPr/>
        <a:lstStyle/>
        <a:p>
          <a:endParaRPr lang="en-US">
            <a:cs typeface="B Zar" panose="00000400000000000000" pitchFamily="2" charset="-78"/>
          </a:endParaRPr>
        </a:p>
      </dgm:t>
    </dgm:pt>
    <dgm:pt modelId="{2A2FD32F-CE15-4349-B3C9-8E161B4653B5}" type="pres">
      <dgm:prSet presAssocID="{801233B1-C023-47B8-A113-48C035143EDE}" presName="vert0" presStyleCnt="0">
        <dgm:presLayoutVars>
          <dgm:dir/>
          <dgm:animOne val="branch"/>
          <dgm:animLvl val="lvl"/>
        </dgm:presLayoutVars>
      </dgm:prSet>
      <dgm:spPr/>
    </dgm:pt>
    <dgm:pt modelId="{91989A4E-AD0A-4685-BAA9-CF5BA5C5A388}" type="pres">
      <dgm:prSet presAssocID="{F5ED2EAA-DDCE-4A62-AF93-F0372C4F98BC}" presName="thickLine" presStyleLbl="alignNode1" presStyleIdx="0" presStyleCnt="2"/>
      <dgm:spPr/>
    </dgm:pt>
    <dgm:pt modelId="{36701D9D-C57B-47AF-9F43-6E5A3D36BAB9}" type="pres">
      <dgm:prSet presAssocID="{F5ED2EAA-DDCE-4A62-AF93-F0372C4F98BC}" presName="horz1" presStyleCnt="0"/>
      <dgm:spPr/>
    </dgm:pt>
    <dgm:pt modelId="{E4F1E531-455F-4D2D-8E09-8BDA883E0859}" type="pres">
      <dgm:prSet presAssocID="{F5ED2EAA-DDCE-4A62-AF93-F0372C4F98BC}" presName="tx1" presStyleLbl="revTx" presStyleIdx="0" presStyleCnt="2"/>
      <dgm:spPr/>
    </dgm:pt>
    <dgm:pt modelId="{8D309E43-8F7B-427E-90D3-E7A731437ED6}" type="pres">
      <dgm:prSet presAssocID="{F5ED2EAA-DDCE-4A62-AF93-F0372C4F98BC}" presName="vert1" presStyleCnt="0"/>
      <dgm:spPr/>
    </dgm:pt>
    <dgm:pt modelId="{F8609407-467C-47C7-85F8-87671776135E}" type="pres">
      <dgm:prSet presAssocID="{D98F8CA5-D304-4D76-A40F-C23D875E04B0}" presName="thickLine" presStyleLbl="alignNode1" presStyleIdx="1" presStyleCnt="2" custLinFactNeighborY="-12066"/>
      <dgm:spPr/>
    </dgm:pt>
    <dgm:pt modelId="{2B133BBF-966F-4520-BA44-55B93C8C4DB5}" type="pres">
      <dgm:prSet presAssocID="{D98F8CA5-D304-4D76-A40F-C23D875E04B0}" presName="horz1" presStyleCnt="0"/>
      <dgm:spPr/>
    </dgm:pt>
    <dgm:pt modelId="{ADA3CC91-5CB3-4468-83D5-5B9F2AB3A684}" type="pres">
      <dgm:prSet presAssocID="{D98F8CA5-D304-4D76-A40F-C23D875E04B0}" presName="tx1" presStyleLbl="revTx" presStyleIdx="1" presStyleCnt="2"/>
      <dgm:spPr/>
    </dgm:pt>
    <dgm:pt modelId="{93EB84BE-8AF6-4674-A50F-9E3AA647CE6B}" type="pres">
      <dgm:prSet presAssocID="{D98F8CA5-D304-4D76-A40F-C23D875E04B0}" presName="vert1" presStyleCnt="0"/>
      <dgm:spPr/>
    </dgm:pt>
  </dgm:ptLst>
  <dgm:cxnLst>
    <dgm:cxn modelId="{92749682-04DE-4EE5-9645-FF34DE57A0AD}" type="presOf" srcId="{D98F8CA5-D304-4D76-A40F-C23D875E04B0}" destId="{ADA3CC91-5CB3-4468-83D5-5B9F2AB3A684}" srcOrd="0" destOrd="0" presId="urn:microsoft.com/office/officeart/2008/layout/LinedList"/>
    <dgm:cxn modelId="{614D7390-1EB8-4442-BD47-0E01A9BDC927}" type="presOf" srcId="{801233B1-C023-47B8-A113-48C035143EDE}" destId="{2A2FD32F-CE15-4349-B3C9-8E161B4653B5}" srcOrd="0" destOrd="0" presId="urn:microsoft.com/office/officeart/2008/layout/LinedList"/>
    <dgm:cxn modelId="{482FD2F6-4BD3-4DC8-B677-6AFF0150ADBA}" srcId="{801233B1-C023-47B8-A113-48C035143EDE}" destId="{D98F8CA5-D304-4D76-A40F-C23D875E04B0}" srcOrd="1" destOrd="0" parTransId="{B090C2D7-78DD-4A94-AA1F-C1043AB9060B}" sibTransId="{128D2AFC-9966-4004-8FAB-96C054E1F3D4}"/>
    <dgm:cxn modelId="{EE68CCC8-6680-4630-8909-1A7005A19CEE}" srcId="{801233B1-C023-47B8-A113-48C035143EDE}" destId="{F5ED2EAA-DDCE-4A62-AF93-F0372C4F98BC}" srcOrd="0" destOrd="0" parTransId="{9EF9BFC5-C297-4EAC-8962-D10A543CD1A0}" sibTransId="{29699400-1BF8-414A-A566-8983A3E30E91}"/>
    <dgm:cxn modelId="{38AD69CF-FDD4-44AE-A278-431BDA94EA66}" type="presOf" srcId="{F5ED2EAA-DDCE-4A62-AF93-F0372C4F98BC}" destId="{E4F1E531-455F-4D2D-8E09-8BDA883E0859}" srcOrd="0" destOrd="0" presId="urn:microsoft.com/office/officeart/2008/layout/LinedList"/>
    <dgm:cxn modelId="{5CED03C7-4F5A-48D3-BA6B-E255D502EFD6}" type="presParOf" srcId="{2A2FD32F-CE15-4349-B3C9-8E161B4653B5}" destId="{91989A4E-AD0A-4685-BAA9-CF5BA5C5A388}" srcOrd="0" destOrd="0" presId="urn:microsoft.com/office/officeart/2008/layout/LinedList"/>
    <dgm:cxn modelId="{4D5B3B50-9E13-48E7-A55F-802409E15EE2}" type="presParOf" srcId="{2A2FD32F-CE15-4349-B3C9-8E161B4653B5}" destId="{36701D9D-C57B-47AF-9F43-6E5A3D36BAB9}" srcOrd="1" destOrd="0" presId="urn:microsoft.com/office/officeart/2008/layout/LinedList"/>
    <dgm:cxn modelId="{01E3FB88-DD15-4E7A-AC7C-76307FCF01FB}" type="presParOf" srcId="{36701D9D-C57B-47AF-9F43-6E5A3D36BAB9}" destId="{E4F1E531-455F-4D2D-8E09-8BDA883E0859}" srcOrd="0" destOrd="0" presId="urn:microsoft.com/office/officeart/2008/layout/LinedList"/>
    <dgm:cxn modelId="{1331D925-A05F-4326-90FE-2490C35588DF}" type="presParOf" srcId="{36701D9D-C57B-47AF-9F43-6E5A3D36BAB9}" destId="{8D309E43-8F7B-427E-90D3-E7A731437ED6}" srcOrd="1" destOrd="0" presId="urn:microsoft.com/office/officeart/2008/layout/LinedList"/>
    <dgm:cxn modelId="{A3978178-3684-40AE-9791-C3A513B4CC82}" type="presParOf" srcId="{2A2FD32F-CE15-4349-B3C9-8E161B4653B5}" destId="{F8609407-467C-47C7-85F8-87671776135E}" srcOrd="2" destOrd="0" presId="urn:microsoft.com/office/officeart/2008/layout/LinedList"/>
    <dgm:cxn modelId="{25ED5F5C-03C8-4970-9222-90F3BDC09815}" type="presParOf" srcId="{2A2FD32F-CE15-4349-B3C9-8E161B4653B5}" destId="{2B133BBF-966F-4520-BA44-55B93C8C4DB5}" srcOrd="3" destOrd="0" presId="urn:microsoft.com/office/officeart/2008/layout/LinedList"/>
    <dgm:cxn modelId="{2C9E3F6C-34A5-48E8-99C0-9957A26284DF}" type="presParOf" srcId="{2B133BBF-966F-4520-BA44-55B93C8C4DB5}" destId="{ADA3CC91-5CB3-4468-83D5-5B9F2AB3A684}" srcOrd="0" destOrd="0" presId="urn:microsoft.com/office/officeart/2008/layout/LinedList"/>
    <dgm:cxn modelId="{C9F76F37-606F-4AC0-8DB6-1CF1FFFE97E7}" type="presParOf" srcId="{2B133BBF-966F-4520-BA44-55B93C8C4DB5}" destId="{93EB84BE-8AF6-4674-A50F-9E3AA647CE6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0475506-EE56-4706-B56C-42F6D4A54A29}" type="doc">
      <dgm:prSet loTypeId="urn:microsoft.com/office/officeart/2008/layout/LinedList" loCatId="list" qsTypeId="urn:microsoft.com/office/officeart/2005/8/quickstyle/simple1" qsCatId="simple" csTypeId="urn:microsoft.com/office/officeart/2005/8/colors/accent1_1" csCatId="accent1"/>
      <dgm:spPr/>
      <dgm:t>
        <a:bodyPr/>
        <a:lstStyle/>
        <a:p>
          <a:endParaRPr lang="en-US"/>
        </a:p>
      </dgm:t>
    </dgm:pt>
    <dgm:pt modelId="{6A87F2A7-46B1-4975-A2BA-19E08F4B0A91}">
      <dgm:prSet/>
      <dgm:spPr/>
      <dgm:t>
        <a:bodyPr/>
        <a:lstStyle/>
        <a:p>
          <a:pPr algn="justLow" rtl="1"/>
          <a:r>
            <a:rPr lang="fa-IR" dirty="0" smtClean="0">
              <a:cs typeface="B Zar" panose="00000400000000000000" pitchFamily="2" charset="-78"/>
            </a:rPr>
            <a:t>با وجود این‌که در حال حاضر بافت‌های فرسوده مساحت قابل‌توجهی (حدود 15 درصد) از کلان‌شهرهای کشور را تشکیل می‌دهند، آنچنان گام مؤثری در جهت تجدیدساختار آن‌ها برداشته نشده است. بی‌توجهی دولت به مسأله‌ی نوسازی و بهسازی بافت‌های فرسوده، به‌معنی نادیده‌‌انگاشتن فرصت‌های توسعه‌ی کمی و کیفی شهرهاست؛ فرصت‌هایی که از طریق عرضه‌ی زمین شهری و در نتیجه کاهش قیمت زمین، شهروندان ما را یک گام به‌سمت تحقق رؤیای خانه‌دارشدن نزدیک می‌کند.  </a:t>
          </a:r>
          <a:endParaRPr lang="en-US" dirty="0">
            <a:cs typeface="B Zar" panose="00000400000000000000" pitchFamily="2" charset="-78"/>
          </a:endParaRPr>
        </a:p>
      </dgm:t>
    </dgm:pt>
    <dgm:pt modelId="{45EF07B7-6DE1-4EEC-8FB6-BBB7B4FFAE25}" type="parTrans" cxnId="{35C8A619-9472-44C5-9240-177AD85C778A}">
      <dgm:prSet/>
      <dgm:spPr/>
      <dgm:t>
        <a:bodyPr/>
        <a:lstStyle/>
        <a:p>
          <a:endParaRPr lang="en-US"/>
        </a:p>
      </dgm:t>
    </dgm:pt>
    <dgm:pt modelId="{90CBC357-F4F4-4E75-B47A-F41D9D9EE6A8}" type="sibTrans" cxnId="{35C8A619-9472-44C5-9240-177AD85C778A}">
      <dgm:prSet/>
      <dgm:spPr/>
      <dgm:t>
        <a:bodyPr/>
        <a:lstStyle/>
        <a:p>
          <a:endParaRPr lang="en-US"/>
        </a:p>
      </dgm:t>
    </dgm:pt>
    <dgm:pt modelId="{A9D659A5-A2FD-4FC0-BFE2-327E4B58197D}" type="pres">
      <dgm:prSet presAssocID="{F0475506-EE56-4706-B56C-42F6D4A54A29}" presName="vert0" presStyleCnt="0">
        <dgm:presLayoutVars>
          <dgm:dir/>
          <dgm:animOne val="branch"/>
          <dgm:animLvl val="lvl"/>
        </dgm:presLayoutVars>
      </dgm:prSet>
      <dgm:spPr/>
    </dgm:pt>
    <dgm:pt modelId="{5195C1EA-33B7-4414-8A7A-703C4BB74C66}" type="pres">
      <dgm:prSet presAssocID="{6A87F2A7-46B1-4975-A2BA-19E08F4B0A91}" presName="thickLine" presStyleLbl="alignNode1" presStyleIdx="0" presStyleCnt="1"/>
      <dgm:spPr/>
    </dgm:pt>
    <dgm:pt modelId="{39D001E2-AD73-4B22-B2CA-D37DEF83EDE5}" type="pres">
      <dgm:prSet presAssocID="{6A87F2A7-46B1-4975-A2BA-19E08F4B0A91}" presName="horz1" presStyleCnt="0"/>
      <dgm:spPr/>
    </dgm:pt>
    <dgm:pt modelId="{3ACEBEC7-C74B-49F5-A7D4-D8AF86EC473E}" type="pres">
      <dgm:prSet presAssocID="{6A87F2A7-46B1-4975-A2BA-19E08F4B0A91}" presName="tx1" presStyleLbl="revTx" presStyleIdx="0" presStyleCnt="1"/>
      <dgm:spPr/>
    </dgm:pt>
    <dgm:pt modelId="{40B78813-36AC-4D11-B6C6-38AB21943AE8}" type="pres">
      <dgm:prSet presAssocID="{6A87F2A7-46B1-4975-A2BA-19E08F4B0A91}" presName="vert1" presStyleCnt="0"/>
      <dgm:spPr/>
    </dgm:pt>
  </dgm:ptLst>
  <dgm:cxnLst>
    <dgm:cxn modelId="{35C8A619-9472-44C5-9240-177AD85C778A}" srcId="{F0475506-EE56-4706-B56C-42F6D4A54A29}" destId="{6A87F2A7-46B1-4975-A2BA-19E08F4B0A91}" srcOrd="0" destOrd="0" parTransId="{45EF07B7-6DE1-4EEC-8FB6-BBB7B4FFAE25}" sibTransId="{90CBC357-F4F4-4E75-B47A-F41D9D9EE6A8}"/>
    <dgm:cxn modelId="{7593005A-01DF-4094-A9AC-15B8BE35E47F}" type="presOf" srcId="{F0475506-EE56-4706-B56C-42F6D4A54A29}" destId="{A9D659A5-A2FD-4FC0-BFE2-327E4B58197D}" srcOrd="0" destOrd="0" presId="urn:microsoft.com/office/officeart/2008/layout/LinedList"/>
    <dgm:cxn modelId="{069B9DF5-24FF-49EB-9863-A4ADB3E43CC3}" type="presOf" srcId="{6A87F2A7-46B1-4975-A2BA-19E08F4B0A91}" destId="{3ACEBEC7-C74B-49F5-A7D4-D8AF86EC473E}" srcOrd="0" destOrd="0" presId="urn:microsoft.com/office/officeart/2008/layout/LinedList"/>
    <dgm:cxn modelId="{3EAB869D-C6BE-4430-96BF-707411CA8C76}" type="presParOf" srcId="{A9D659A5-A2FD-4FC0-BFE2-327E4B58197D}" destId="{5195C1EA-33B7-4414-8A7A-703C4BB74C66}" srcOrd="0" destOrd="0" presId="urn:microsoft.com/office/officeart/2008/layout/LinedList"/>
    <dgm:cxn modelId="{47AFF855-2C37-47DC-9CC7-6DF472ADA5B7}" type="presParOf" srcId="{A9D659A5-A2FD-4FC0-BFE2-327E4B58197D}" destId="{39D001E2-AD73-4B22-B2CA-D37DEF83EDE5}" srcOrd="1" destOrd="0" presId="urn:microsoft.com/office/officeart/2008/layout/LinedList"/>
    <dgm:cxn modelId="{55FA6DB5-CB4F-4FBF-9972-1EA385D716C2}" type="presParOf" srcId="{39D001E2-AD73-4B22-B2CA-D37DEF83EDE5}" destId="{3ACEBEC7-C74B-49F5-A7D4-D8AF86EC473E}" srcOrd="0" destOrd="0" presId="urn:microsoft.com/office/officeart/2008/layout/LinedList"/>
    <dgm:cxn modelId="{C2AF3283-3CFD-438E-9409-CED48B7700FB}" type="presParOf" srcId="{39D001E2-AD73-4B22-B2CA-D37DEF83EDE5}" destId="{40B78813-36AC-4D11-B6C6-38AB21943AE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D10208B-CA2D-47B5-AD46-9A924CBA3C8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B7AC5A7-D516-4FCE-BFFD-FF033D13436B}">
      <dgm:prSet/>
      <dgm:spPr/>
      <dgm:t>
        <a:bodyPr/>
        <a:lstStyle/>
        <a:p>
          <a:pPr algn="justLow" rtl="1"/>
          <a:r>
            <a:rPr lang="fa-IR" dirty="0" smtClean="0">
              <a:cs typeface="B Zar" panose="00000400000000000000" pitchFamily="2" charset="-78"/>
            </a:rPr>
            <a:t>در کشورمان عمده‌ی سیاست‌گذاری‌های بخش مسکن جانب طرف عرضه را گرفته است. شاید بیش‌تر به این دلیل که طرف عرضه  شامل نهاده‌هایی از قبیل زمین و پروانه‌ی ساخت است که قابل‌کنترل‌تر به‌نظر می‌آیند، و احتمالاً سیاست‌های مبتنی بر دستکاری قیمت این نهاده‌ها در کوتاه‌مدت به نتیجه‌ی ملموس‌تری می‌رسند. شاید هم به این دلیل که در کشور زیرساخت‌های لازم جهت تدوین و اجرای سیاست‌های طرف تقاضا موجود نبوده است.  این درحالی است که در کشورهای توسعه‌یافته بیش‌تر سیاست‌گذاری‌های بخش مسکن، متوجه طرف تقاضاست، چراکه اولاً در آن کشورها به‌نظر می‌رسد نظام بازار آزاد بر اساس صرفه‌های اقتصادی بازیگران طرف عرضه (توسعه‌گران، انبوه‌سازان و ...) را به سمت تخصیص کارآمد منابع و بهینه‌سازی تولید راهنمایی می‌کند. ثانیاً این طرف تقاضاست که آحاد مردم را شامل می‌شود، و در مقایسه با سازندگان حرفه‌ای طرف عرضه، آحاد مردم اند که نیاز بیش‌تری به راهنمایی‌ها و حمایت‌های دولتی دارند. </a:t>
          </a:r>
          <a:endParaRPr lang="en-US" dirty="0">
            <a:cs typeface="B Zar" panose="00000400000000000000" pitchFamily="2" charset="-78"/>
          </a:endParaRPr>
        </a:p>
      </dgm:t>
    </dgm:pt>
    <dgm:pt modelId="{12D09D1E-A7D0-432B-9050-F7357D7E2988}" type="parTrans" cxnId="{64E19162-4B3E-45A9-BF90-5ABCBE9D6590}">
      <dgm:prSet/>
      <dgm:spPr/>
      <dgm:t>
        <a:bodyPr/>
        <a:lstStyle/>
        <a:p>
          <a:endParaRPr lang="en-US"/>
        </a:p>
      </dgm:t>
    </dgm:pt>
    <dgm:pt modelId="{7B7CA578-0F49-4611-BD6C-BB8730856E04}" type="sibTrans" cxnId="{64E19162-4B3E-45A9-BF90-5ABCBE9D6590}">
      <dgm:prSet/>
      <dgm:spPr/>
      <dgm:t>
        <a:bodyPr/>
        <a:lstStyle/>
        <a:p>
          <a:endParaRPr lang="en-US"/>
        </a:p>
      </dgm:t>
    </dgm:pt>
    <dgm:pt modelId="{2E2C4331-42FF-40D1-997E-719DF5A3ECB3}" type="pres">
      <dgm:prSet presAssocID="{5D10208B-CA2D-47B5-AD46-9A924CBA3C8D}" presName="vert0" presStyleCnt="0">
        <dgm:presLayoutVars>
          <dgm:dir/>
          <dgm:animOne val="branch"/>
          <dgm:animLvl val="lvl"/>
        </dgm:presLayoutVars>
      </dgm:prSet>
      <dgm:spPr/>
    </dgm:pt>
    <dgm:pt modelId="{25938FC3-EEB5-4E78-BB1F-42B8A1BD3F47}" type="pres">
      <dgm:prSet presAssocID="{7B7AC5A7-D516-4FCE-BFFD-FF033D13436B}" presName="thickLine" presStyleLbl="alignNode1" presStyleIdx="0" presStyleCnt="1"/>
      <dgm:spPr/>
    </dgm:pt>
    <dgm:pt modelId="{8EF332BC-ACC9-4A6C-8A82-8C600AADCF46}" type="pres">
      <dgm:prSet presAssocID="{7B7AC5A7-D516-4FCE-BFFD-FF033D13436B}" presName="horz1" presStyleCnt="0"/>
      <dgm:spPr/>
    </dgm:pt>
    <dgm:pt modelId="{A05FF16D-6C1D-43D9-A999-3B6AE960707E}" type="pres">
      <dgm:prSet presAssocID="{7B7AC5A7-D516-4FCE-BFFD-FF033D13436B}" presName="tx1" presStyleLbl="revTx" presStyleIdx="0" presStyleCnt="1"/>
      <dgm:spPr/>
      <dgm:t>
        <a:bodyPr/>
        <a:lstStyle/>
        <a:p>
          <a:endParaRPr lang="en-US"/>
        </a:p>
      </dgm:t>
    </dgm:pt>
    <dgm:pt modelId="{594D35A7-AF5C-429C-AD4B-6957D06E5577}" type="pres">
      <dgm:prSet presAssocID="{7B7AC5A7-D516-4FCE-BFFD-FF033D13436B}" presName="vert1" presStyleCnt="0"/>
      <dgm:spPr/>
    </dgm:pt>
  </dgm:ptLst>
  <dgm:cxnLst>
    <dgm:cxn modelId="{20867320-F036-4A6E-BE80-31C73D92359C}" type="presOf" srcId="{7B7AC5A7-D516-4FCE-BFFD-FF033D13436B}" destId="{A05FF16D-6C1D-43D9-A999-3B6AE960707E}" srcOrd="0" destOrd="0" presId="urn:microsoft.com/office/officeart/2008/layout/LinedList"/>
    <dgm:cxn modelId="{A799BEB7-3F1C-43AB-8EDB-457643131DDE}" type="presOf" srcId="{5D10208B-CA2D-47B5-AD46-9A924CBA3C8D}" destId="{2E2C4331-42FF-40D1-997E-719DF5A3ECB3}" srcOrd="0" destOrd="0" presId="urn:microsoft.com/office/officeart/2008/layout/LinedList"/>
    <dgm:cxn modelId="{64E19162-4B3E-45A9-BF90-5ABCBE9D6590}" srcId="{5D10208B-CA2D-47B5-AD46-9A924CBA3C8D}" destId="{7B7AC5A7-D516-4FCE-BFFD-FF033D13436B}" srcOrd="0" destOrd="0" parTransId="{12D09D1E-A7D0-432B-9050-F7357D7E2988}" sibTransId="{7B7CA578-0F49-4611-BD6C-BB8730856E04}"/>
    <dgm:cxn modelId="{8D93B82D-2DFC-4D3A-8A01-D9774C9E53A6}" type="presParOf" srcId="{2E2C4331-42FF-40D1-997E-719DF5A3ECB3}" destId="{25938FC3-EEB5-4E78-BB1F-42B8A1BD3F47}" srcOrd="0" destOrd="0" presId="urn:microsoft.com/office/officeart/2008/layout/LinedList"/>
    <dgm:cxn modelId="{907BB238-B5BD-47A8-803C-243EE3FEC5FC}" type="presParOf" srcId="{2E2C4331-42FF-40D1-997E-719DF5A3ECB3}" destId="{8EF332BC-ACC9-4A6C-8A82-8C600AADCF46}" srcOrd="1" destOrd="0" presId="urn:microsoft.com/office/officeart/2008/layout/LinedList"/>
    <dgm:cxn modelId="{59AD8B6A-C6AA-4349-B93D-FCB0C81E5E4D}" type="presParOf" srcId="{8EF332BC-ACC9-4A6C-8A82-8C600AADCF46}" destId="{A05FF16D-6C1D-43D9-A999-3B6AE960707E}" srcOrd="0" destOrd="0" presId="urn:microsoft.com/office/officeart/2008/layout/LinedList"/>
    <dgm:cxn modelId="{2F675BCB-AD6B-41A1-A611-1BD12E2EEF03}" type="presParOf" srcId="{8EF332BC-ACC9-4A6C-8A82-8C600AADCF46}" destId="{594D35A7-AF5C-429C-AD4B-6957D06E557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944830A-E0C8-4BDF-A219-1550980067A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FF8D2D0-D982-4456-B393-57238116D9FC}">
      <dgm:prSet/>
      <dgm:spPr/>
      <dgm:t>
        <a:bodyPr/>
        <a:lstStyle/>
        <a:p>
          <a:pPr algn="justLow" rtl="1"/>
          <a:r>
            <a:rPr lang="fa-IR" dirty="0" smtClean="0">
              <a:cs typeface="B Zar" panose="00000400000000000000" pitchFamily="2" charset="-78"/>
            </a:rPr>
            <a:t>در کشورمان تقاضا به‌اندازه‌ی کافی برای مسکن وجود دارد، ولی به‌دلیل عدم‌وجود نهادهای واسطه‌ای، و عدم‌برخورداری از سطح حداقل خدمات مالی، بسیار از متقاضیان به اشخاص یا شرکت‌هایی رجوع می‌کنند که از صلاحیت کافی برای ارائه‌ی خدمات برخوردار نیستند. به همین دلیل در سال‌های گذشته بارها شاهد بوده‌ایم که سرمایه‌ی زندگی بسیاری از شهروندانمان مثلاً در اثر پیش‌خرید واحدهای مسکونی از اشخاص کلاهبردار بر باد رفته است. حداقل نقشی که انتظار می‌رود نهادهای مالی در بازار مسکن بر عهده بگیرند این است که با قرار گرفتن بین متقاضیان و عرضه‌کنندگان، از طریق کاهش ریسک‌های عملیاتی انجام معاملات، در جهت حفظ پس‌اندازها و سرمایه‌های طرفین معاملات گام بردارند. ( خدماتی که در دنیا به عنوان خدمات حساب امانی معروف است)</a:t>
          </a:r>
          <a:endParaRPr lang="en-US" dirty="0">
            <a:cs typeface="B Zar" panose="00000400000000000000" pitchFamily="2" charset="-78"/>
          </a:endParaRPr>
        </a:p>
      </dgm:t>
    </dgm:pt>
    <dgm:pt modelId="{5838516F-57E2-43C0-ACB5-567CC5BDC444}" type="parTrans" cxnId="{7CBB0DC7-D4D6-499F-A270-8AF401B3324E}">
      <dgm:prSet/>
      <dgm:spPr/>
      <dgm:t>
        <a:bodyPr/>
        <a:lstStyle/>
        <a:p>
          <a:endParaRPr lang="en-US"/>
        </a:p>
      </dgm:t>
    </dgm:pt>
    <dgm:pt modelId="{EA265747-6361-4362-8BA5-0AF6C30CB429}" type="sibTrans" cxnId="{7CBB0DC7-D4D6-499F-A270-8AF401B3324E}">
      <dgm:prSet/>
      <dgm:spPr/>
      <dgm:t>
        <a:bodyPr/>
        <a:lstStyle/>
        <a:p>
          <a:endParaRPr lang="en-US"/>
        </a:p>
      </dgm:t>
    </dgm:pt>
    <dgm:pt modelId="{D0567CF4-231C-433B-A672-8BDB61849335}" type="pres">
      <dgm:prSet presAssocID="{3944830A-E0C8-4BDF-A219-1550980067AD}" presName="vert0" presStyleCnt="0">
        <dgm:presLayoutVars>
          <dgm:dir/>
          <dgm:animOne val="branch"/>
          <dgm:animLvl val="lvl"/>
        </dgm:presLayoutVars>
      </dgm:prSet>
      <dgm:spPr/>
    </dgm:pt>
    <dgm:pt modelId="{F530E434-145A-4FBC-B920-DA4936858CF1}" type="pres">
      <dgm:prSet presAssocID="{3FF8D2D0-D982-4456-B393-57238116D9FC}" presName="thickLine" presStyleLbl="alignNode1" presStyleIdx="0" presStyleCnt="1"/>
      <dgm:spPr/>
    </dgm:pt>
    <dgm:pt modelId="{FA10777D-15E3-420B-8574-A9D59914AC40}" type="pres">
      <dgm:prSet presAssocID="{3FF8D2D0-D982-4456-B393-57238116D9FC}" presName="horz1" presStyleCnt="0"/>
      <dgm:spPr/>
    </dgm:pt>
    <dgm:pt modelId="{CF330FA3-5470-4A6D-83FB-9C1126997F8B}" type="pres">
      <dgm:prSet presAssocID="{3FF8D2D0-D982-4456-B393-57238116D9FC}" presName="tx1" presStyleLbl="revTx" presStyleIdx="0" presStyleCnt="1"/>
      <dgm:spPr/>
    </dgm:pt>
    <dgm:pt modelId="{127FC408-7DCA-4B4D-BCF0-D4F26C3D4E69}" type="pres">
      <dgm:prSet presAssocID="{3FF8D2D0-D982-4456-B393-57238116D9FC}" presName="vert1" presStyleCnt="0"/>
      <dgm:spPr/>
    </dgm:pt>
  </dgm:ptLst>
  <dgm:cxnLst>
    <dgm:cxn modelId="{7CBB0DC7-D4D6-499F-A270-8AF401B3324E}" srcId="{3944830A-E0C8-4BDF-A219-1550980067AD}" destId="{3FF8D2D0-D982-4456-B393-57238116D9FC}" srcOrd="0" destOrd="0" parTransId="{5838516F-57E2-43C0-ACB5-567CC5BDC444}" sibTransId="{EA265747-6361-4362-8BA5-0AF6C30CB429}"/>
    <dgm:cxn modelId="{DAFD3406-F62A-4D72-9996-C81B374FA8C4}" type="presOf" srcId="{3FF8D2D0-D982-4456-B393-57238116D9FC}" destId="{CF330FA3-5470-4A6D-83FB-9C1126997F8B}" srcOrd="0" destOrd="0" presId="urn:microsoft.com/office/officeart/2008/layout/LinedList"/>
    <dgm:cxn modelId="{27D2A600-83FE-409B-AA4D-3D0CF5B2D3E5}" type="presOf" srcId="{3944830A-E0C8-4BDF-A219-1550980067AD}" destId="{D0567CF4-231C-433B-A672-8BDB61849335}" srcOrd="0" destOrd="0" presId="urn:microsoft.com/office/officeart/2008/layout/LinedList"/>
    <dgm:cxn modelId="{DED035ED-2322-4BB1-A18D-83B160AEA738}" type="presParOf" srcId="{D0567CF4-231C-433B-A672-8BDB61849335}" destId="{F530E434-145A-4FBC-B920-DA4936858CF1}" srcOrd="0" destOrd="0" presId="urn:microsoft.com/office/officeart/2008/layout/LinedList"/>
    <dgm:cxn modelId="{ED44428E-92FA-47AB-B0B6-F3AA70953222}" type="presParOf" srcId="{D0567CF4-231C-433B-A672-8BDB61849335}" destId="{FA10777D-15E3-420B-8574-A9D59914AC40}" srcOrd="1" destOrd="0" presId="urn:microsoft.com/office/officeart/2008/layout/LinedList"/>
    <dgm:cxn modelId="{DD3B31DB-E05B-4CE0-94CD-5B50EE2D5095}" type="presParOf" srcId="{FA10777D-15E3-420B-8574-A9D59914AC40}" destId="{CF330FA3-5470-4A6D-83FB-9C1126997F8B}" srcOrd="0" destOrd="0" presId="urn:microsoft.com/office/officeart/2008/layout/LinedList"/>
    <dgm:cxn modelId="{77B3B5A5-7C1A-4E3C-8FF0-1909465D1294}" type="presParOf" srcId="{FA10777D-15E3-420B-8574-A9D59914AC40}" destId="{127FC408-7DCA-4B4D-BCF0-D4F26C3D4E6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6DE80E9-93B9-4069-88B0-F0CB602FA67E}" type="doc">
      <dgm:prSet loTypeId="urn:microsoft.com/office/officeart/2005/8/layout/lProcess2" loCatId="list" qsTypeId="urn:microsoft.com/office/officeart/2005/8/quickstyle/simple1" qsCatId="simple" csTypeId="urn:microsoft.com/office/officeart/2005/8/colors/accent1_1" csCatId="accent1"/>
      <dgm:spPr/>
      <dgm:t>
        <a:bodyPr/>
        <a:lstStyle/>
        <a:p>
          <a:endParaRPr lang="en-US"/>
        </a:p>
      </dgm:t>
    </dgm:pt>
    <dgm:pt modelId="{4BAEE4BF-5E04-4AD2-B3FD-A938C18D9608}">
      <dgm:prSet/>
      <dgm:spPr/>
      <dgm:t>
        <a:bodyPr/>
        <a:lstStyle/>
        <a:p>
          <a:pPr rtl="1"/>
          <a:r>
            <a:rPr lang="fa-IR" smtClean="0">
              <a:cs typeface="B Zar" panose="00000400000000000000" pitchFamily="2" charset="-78"/>
            </a:rPr>
            <a:t>نقش دولت‌ها</a:t>
          </a:r>
          <a:endParaRPr lang="en-US">
            <a:cs typeface="B Zar" panose="00000400000000000000" pitchFamily="2" charset="-78"/>
          </a:endParaRPr>
        </a:p>
      </dgm:t>
    </dgm:pt>
    <dgm:pt modelId="{A4A20EFD-77EB-4833-9085-9F3F29F4DE08}" type="parTrans" cxnId="{9DEF3585-7CF7-4FBA-9AE2-BF230CB6E341}">
      <dgm:prSet/>
      <dgm:spPr/>
      <dgm:t>
        <a:bodyPr/>
        <a:lstStyle/>
        <a:p>
          <a:endParaRPr lang="en-US">
            <a:cs typeface="B Zar" panose="00000400000000000000" pitchFamily="2" charset="-78"/>
          </a:endParaRPr>
        </a:p>
      </dgm:t>
    </dgm:pt>
    <dgm:pt modelId="{EFEF32B9-9267-481F-8C63-D48187617199}" type="sibTrans" cxnId="{9DEF3585-7CF7-4FBA-9AE2-BF230CB6E341}">
      <dgm:prSet/>
      <dgm:spPr/>
      <dgm:t>
        <a:bodyPr/>
        <a:lstStyle/>
        <a:p>
          <a:endParaRPr lang="en-US">
            <a:cs typeface="B Zar" panose="00000400000000000000" pitchFamily="2" charset="-78"/>
          </a:endParaRPr>
        </a:p>
      </dgm:t>
    </dgm:pt>
    <dgm:pt modelId="{BE7EAE53-B7B1-49A4-AD80-1FC965B1C968}">
      <dgm:prSet/>
      <dgm:spPr/>
      <dgm:t>
        <a:bodyPr/>
        <a:lstStyle/>
        <a:p>
          <a:pPr rtl="1"/>
          <a:r>
            <a:rPr lang="fa-IR" smtClean="0">
              <a:cs typeface="B Zar" panose="00000400000000000000" pitchFamily="2" charset="-78"/>
            </a:rPr>
            <a:t>در دنیا دولت‌ها نقش عمده‌ای در توسعه‌ی طرف تقاضای بخش مسکن ایفا می‌کنند. در این‌جا برخلاف طرف عرضه، دولت‌ها عموماً به‌طور مستقیم جهت تحقق هدف "امکان‌پذیر کردن دسترسی به مسکن مناسب برای آحاد مردم" در بازار مداخله می‌کنند. </a:t>
          </a:r>
          <a:endParaRPr lang="en-US">
            <a:cs typeface="B Zar" panose="00000400000000000000" pitchFamily="2" charset="-78"/>
          </a:endParaRPr>
        </a:p>
      </dgm:t>
    </dgm:pt>
    <dgm:pt modelId="{69F0DCDF-7BE2-4890-B88C-161EE3864325}" type="parTrans" cxnId="{04137DDA-2F64-436E-86FB-C8423778AB2E}">
      <dgm:prSet/>
      <dgm:spPr/>
      <dgm:t>
        <a:bodyPr/>
        <a:lstStyle/>
        <a:p>
          <a:endParaRPr lang="en-US">
            <a:cs typeface="B Zar" panose="00000400000000000000" pitchFamily="2" charset="-78"/>
          </a:endParaRPr>
        </a:p>
      </dgm:t>
    </dgm:pt>
    <dgm:pt modelId="{0BCD1692-9ADC-4253-A38B-40A902805310}" type="sibTrans" cxnId="{04137DDA-2F64-436E-86FB-C8423778AB2E}">
      <dgm:prSet/>
      <dgm:spPr/>
      <dgm:t>
        <a:bodyPr/>
        <a:lstStyle/>
        <a:p>
          <a:endParaRPr lang="en-US">
            <a:cs typeface="B Zar" panose="00000400000000000000" pitchFamily="2" charset="-78"/>
          </a:endParaRPr>
        </a:p>
      </dgm:t>
    </dgm:pt>
    <dgm:pt modelId="{CE219EFE-0649-4AAC-AAAB-272EBBD3844E}">
      <dgm:prSet/>
      <dgm:spPr/>
      <dgm:t>
        <a:bodyPr/>
        <a:lstStyle/>
        <a:p>
          <a:pPr rtl="1"/>
          <a:r>
            <a:rPr lang="fa-IR" smtClean="0">
              <a:cs typeface="B Zar" panose="00000400000000000000" pitchFamily="2" charset="-78"/>
            </a:rPr>
            <a:t>نقش کلیدی دولت ایجاد زمینه‌های لازم برای تشکیل نهادهای خصوصی طرف تقاضا و نیز کمک به تشکیل نهادها و توسعه‌ی فعالیت‌هایی که است که بخش خصوصی به‌طور طبیعی به آن‌ها ورود نمی‌کند. </a:t>
          </a:r>
          <a:endParaRPr lang="en-US">
            <a:cs typeface="B Zar" panose="00000400000000000000" pitchFamily="2" charset="-78"/>
          </a:endParaRPr>
        </a:p>
      </dgm:t>
    </dgm:pt>
    <dgm:pt modelId="{8D81AFC2-E3D7-4C37-9EAF-A7BB3EBACBA2}" type="parTrans" cxnId="{CE1EB43C-AA1D-4DE0-A1AD-1E6BF79E2CEE}">
      <dgm:prSet/>
      <dgm:spPr/>
      <dgm:t>
        <a:bodyPr/>
        <a:lstStyle/>
        <a:p>
          <a:endParaRPr lang="en-US">
            <a:cs typeface="B Zar" panose="00000400000000000000" pitchFamily="2" charset="-78"/>
          </a:endParaRPr>
        </a:p>
      </dgm:t>
    </dgm:pt>
    <dgm:pt modelId="{645F20FB-ADDE-4C38-B3C6-FEB924F339FD}" type="sibTrans" cxnId="{CE1EB43C-AA1D-4DE0-A1AD-1E6BF79E2CEE}">
      <dgm:prSet/>
      <dgm:spPr/>
      <dgm:t>
        <a:bodyPr/>
        <a:lstStyle/>
        <a:p>
          <a:endParaRPr lang="en-US">
            <a:cs typeface="B Zar" panose="00000400000000000000" pitchFamily="2" charset="-78"/>
          </a:endParaRPr>
        </a:p>
      </dgm:t>
    </dgm:pt>
    <dgm:pt modelId="{80E5C4CA-4F35-4F58-88BE-B367EC42D1A1}" type="pres">
      <dgm:prSet presAssocID="{46DE80E9-93B9-4069-88B0-F0CB602FA67E}" presName="theList" presStyleCnt="0">
        <dgm:presLayoutVars>
          <dgm:dir/>
          <dgm:animLvl val="lvl"/>
          <dgm:resizeHandles val="exact"/>
        </dgm:presLayoutVars>
      </dgm:prSet>
      <dgm:spPr/>
    </dgm:pt>
    <dgm:pt modelId="{CED29E02-005C-49EA-BFD9-CC2BF67950C8}" type="pres">
      <dgm:prSet presAssocID="{4BAEE4BF-5E04-4AD2-B3FD-A938C18D9608}" presName="compNode" presStyleCnt="0"/>
      <dgm:spPr/>
    </dgm:pt>
    <dgm:pt modelId="{924BDC02-094E-4906-B9EB-08663950D1F3}" type="pres">
      <dgm:prSet presAssocID="{4BAEE4BF-5E04-4AD2-B3FD-A938C18D9608}" presName="aNode" presStyleLbl="bgShp" presStyleIdx="0" presStyleCnt="1"/>
      <dgm:spPr/>
    </dgm:pt>
    <dgm:pt modelId="{8A67CD83-70E9-4963-A7D0-43FB7A64BF04}" type="pres">
      <dgm:prSet presAssocID="{4BAEE4BF-5E04-4AD2-B3FD-A938C18D9608}" presName="textNode" presStyleLbl="bgShp" presStyleIdx="0" presStyleCnt="1"/>
      <dgm:spPr/>
    </dgm:pt>
    <dgm:pt modelId="{0E91C730-0219-41BD-9B89-CE43CD18FB02}" type="pres">
      <dgm:prSet presAssocID="{4BAEE4BF-5E04-4AD2-B3FD-A938C18D9608}" presName="compChildNode" presStyleCnt="0"/>
      <dgm:spPr/>
    </dgm:pt>
    <dgm:pt modelId="{CA5A6DB1-F4A5-4176-9B72-CF3DA618F1AF}" type="pres">
      <dgm:prSet presAssocID="{4BAEE4BF-5E04-4AD2-B3FD-A938C18D9608}" presName="theInnerList" presStyleCnt="0"/>
      <dgm:spPr/>
    </dgm:pt>
    <dgm:pt modelId="{C941F84B-C110-42C1-A1EE-324DC48400E3}" type="pres">
      <dgm:prSet presAssocID="{BE7EAE53-B7B1-49A4-AD80-1FC965B1C968}" presName="childNode" presStyleLbl="node1" presStyleIdx="0" presStyleCnt="2">
        <dgm:presLayoutVars>
          <dgm:bulletEnabled val="1"/>
        </dgm:presLayoutVars>
      </dgm:prSet>
      <dgm:spPr/>
    </dgm:pt>
    <dgm:pt modelId="{E7F53118-7245-48AC-8153-200D82CBD9BD}" type="pres">
      <dgm:prSet presAssocID="{BE7EAE53-B7B1-49A4-AD80-1FC965B1C968}" presName="aSpace2" presStyleCnt="0"/>
      <dgm:spPr/>
    </dgm:pt>
    <dgm:pt modelId="{BBA55F4F-3EBA-4A22-9824-FC669D6FBD16}" type="pres">
      <dgm:prSet presAssocID="{CE219EFE-0649-4AAC-AAAB-272EBBD3844E}" presName="childNode" presStyleLbl="node1" presStyleIdx="1" presStyleCnt="2">
        <dgm:presLayoutVars>
          <dgm:bulletEnabled val="1"/>
        </dgm:presLayoutVars>
      </dgm:prSet>
      <dgm:spPr/>
    </dgm:pt>
  </dgm:ptLst>
  <dgm:cxnLst>
    <dgm:cxn modelId="{CE1EB43C-AA1D-4DE0-A1AD-1E6BF79E2CEE}" srcId="{4BAEE4BF-5E04-4AD2-B3FD-A938C18D9608}" destId="{CE219EFE-0649-4AAC-AAAB-272EBBD3844E}" srcOrd="1" destOrd="0" parTransId="{8D81AFC2-E3D7-4C37-9EAF-A7BB3EBACBA2}" sibTransId="{645F20FB-ADDE-4C38-B3C6-FEB924F339FD}"/>
    <dgm:cxn modelId="{3A67075A-7DC9-4B45-8E8C-2AA9BE0F539F}" type="presOf" srcId="{4BAEE4BF-5E04-4AD2-B3FD-A938C18D9608}" destId="{8A67CD83-70E9-4963-A7D0-43FB7A64BF04}" srcOrd="1" destOrd="0" presId="urn:microsoft.com/office/officeart/2005/8/layout/lProcess2"/>
    <dgm:cxn modelId="{554B90E2-F9BC-436C-942A-CC7B5CB999D7}" type="presOf" srcId="{CE219EFE-0649-4AAC-AAAB-272EBBD3844E}" destId="{BBA55F4F-3EBA-4A22-9824-FC669D6FBD16}" srcOrd="0" destOrd="0" presId="urn:microsoft.com/office/officeart/2005/8/layout/lProcess2"/>
    <dgm:cxn modelId="{9DEF3585-7CF7-4FBA-9AE2-BF230CB6E341}" srcId="{46DE80E9-93B9-4069-88B0-F0CB602FA67E}" destId="{4BAEE4BF-5E04-4AD2-B3FD-A938C18D9608}" srcOrd="0" destOrd="0" parTransId="{A4A20EFD-77EB-4833-9085-9F3F29F4DE08}" sibTransId="{EFEF32B9-9267-481F-8C63-D48187617199}"/>
    <dgm:cxn modelId="{04137DDA-2F64-436E-86FB-C8423778AB2E}" srcId="{4BAEE4BF-5E04-4AD2-B3FD-A938C18D9608}" destId="{BE7EAE53-B7B1-49A4-AD80-1FC965B1C968}" srcOrd="0" destOrd="0" parTransId="{69F0DCDF-7BE2-4890-B88C-161EE3864325}" sibTransId="{0BCD1692-9ADC-4253-A38B-40A902805310}"/>
    <dgm:cxn modelId="{41CAD54B-6B1F-434B-BF07-007498996534}" type="presOf" srcId="{4BAEE4BF-5E04-4AD2-B3FD-A938C18D9608}" destId="{924BDC02-094E-4906-B9EB-08663950D1F3}" srcOrd="0" destOrd="0" presId="urn:microsoft.com/office/officeart/2005/8/layout/lProcess2"/>
    <dgm:cxn modelId="{E4CE2C0D-35A3-4B7F-BE95-BCB8E445C6B1}" type="presOf" srcId="{BE7EAE53-B7B1-49A4-AD80-1FC965B1C968}" destId="{C941F84B-C110-42C1-A1EE-324DC48400E3}" srcOrd="0" destOrd="0" presId="urn:microsoft.com/office/officeart/2005/8/layout/lProcess2"/>
    <dgm:cxn modelId="{025DAC03-0DBE-4EFC-B76C-90F004BA03CE}" type="presOf" srcId="{46DE80E9-93B9-4069-88B0-F0CB602FA67E}" destId="{80E5C4CA-4F35-4F58-88BE-B367EC42D1A1}" srcOrd="0" destOrd="0" presId="urn:microsoft.com/office/officeart/2005/8/layout/lProcess2"/>
    <dgm:cxn modelId="{A47F4917-66CD-4872-BAC5-641FB415CCEE}" type="presParOf" srcId="{80E5C4CA-4F35-4F58-88BE-B367EC42D1A1}" destId="{CED29E02-005C-49EA-BFD9-CC2BF67950C8}" srcOrd="0" destOrd="0" presId="urn:microsoft.com/office/officeart/2005/8/layout/lProcess2"/>
    <dgm:cxn modelId="{0A3867F3-9A15-4A57-963B-BABB88438459}" type="presParOf" srcId="{CED29E02-005C-49EA-BFD9-CC2BF67950C8}" destId="{924BDC02-094E-4906-B9EB-08663950D1F3}" srcOrd="0" destOrd="0" presId="urn:microsoft.com/office/officeart/2005/8/layout/lProcess2"/>
    <dgm:cxn modelId="{832E6C08-6AEC-4209-AD87-6129D073B5B0}" type="presParOf" srcId="{CED29E02-005C-49EA-BFD9-CC2BF67950C8}" destId="{8A67CD83-70E9-4963-A7D0-43FB7A64BF04}" srcOrd="1" destOrd="0" presId="urn:microsoft.com/office/officeart/2005/8/layout/lProcess2"/>
    <dgm:cxn modelId="{3E1AC523-BD72-4378-B8C2-52785EB48D93}" type="presParOf" srcId="{CED29E02-005C-49EA-BFD9-CC2BF67950C8}" destId="{0E91C730-0219-41BD-9B89-CE43CD18FB02}" srcOrd="2" destOrd="0" presId="urn:microsoft.com/office/officeart/2005/8/layout/lProcess2"/>
    <dgm:cxn modelId="{0CF40762-843F-4F61-ACDC-A5A4930E032F}" type="presParOf" srcId="{0E91C730-0219-41BD-9B89-CE43CD18FB02}" destId="{CA5A6DB1-F4A5-4176-9B72-CF3DA618F1AF}" srcOrd="0" destOrd="0" presId="urn:microsoft.com/office/officeart/2005/8/layout/lProcess2"/>
    <dgm:cxn modelId="{2F2213D5-3812-412B-9469-13C777316AF3}" type="presParOf" srcId="{CA5A6DB1-F4A5-4176-9B72-CF3DA618F1AF}" destId="{C941F84B-C110-42C1-A1EE-324DC48400E3}" srcOrd="0" destOrd="0" presId="urn:microsoft.com/office/officeart/2005/8/layout/lProcess2"/>
    <dgm:cxn modelId="{B1C1F540-AE7E-48B5-89FE-4B9A5F806627}" type="presParOf" srcId="{CA5A6DB1-F4A5-4176-9B72-CF3DA618F1AF}" destId="{E7F53118-7245-48AC-8153-200D82CBD9BD}" srcOrd="1" destOrd="0" presId="urn:microsoft.com/office/officeart/2005/8/layout/lProcess2"/>
    <dgm:cxn modelId="{83FD3EB1-3ADD-4DD6-AF7C-34E500C9468A}" type="presParOf" srcId="{CA5A6DB1-F4A5-4176-9B72-CF3DA618F1AF}" destId="{BBA55F4F-3EBA-4A22-9824-FC669D6FBD16}"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8C39ABF-1AFF-469B-9185-A7C82EDC5DF5}" type="doc">
      <dgm:prSet loTypeId="urn:microsoft.com/office/officeart/2008/layout/VerticalAccentList" loCatId="list" qsTypeId="urn:microsoft.com/office/officeart/2005/8/quickstyle/simple1" qsCatId="simple" csTypeId="urn:microsoft.com/office/officeart/2005/8/colors/colorful1" csCatId="colorful"/>
      <dgm:spPr/>
      <dgm:t>
        <a:bodyPr/>
        <a:lstStyle/>
        <a:p>
          <a:endParaRPr lang="en-US"/>
        </a:p>
      </dgm:t>
    </dgm:pt>
    <dgm:pt modelId="{9214226C-0EB9-4ACC-AD39-09692A66DDA3}">
      <dgm:prSet/>
      <dgm:spPr/>
      <dgm:t>
        <a:bodyPr/>
        <a:lstStyle/>
        <a:p>
          <a:pPr rtl="1"/>
          <a:r>
            <a:rPr lang="fa-IR" smtClean="0"/>
            <a:t>نهادهای ارارائه‌دهنده‌ی خدمات حساب امانی</a:t>
          </a:r>
          <a:endParaRPr lang="en-US"/>
        </a:p>
      </dgm:t>
    </dgm:pt>
    <dgm:pt modelId="{C8D06C92-DD54-4833-8F81-4B9BF23A3509}" type="parTrans" cxnId="{67263231-7901-4490-B366-650FFDDEF2A1}">
      <dgm:prSet/>
      <dgm:spPr/>
      <dgm:t>
        <a:bodyPr/>
        <a:lstStyle/>
        <a:p>
          <a:endParaRPr lang="en-US"/>
        </a:p>
      </dgm:t>
    </dgm:pt>
    <dgm:pt modelId="{F34B6049-FC8F-4D3F-A286-49ACBBD58D11}" type="sibTrans" cxnId="{67263231-7901-4490-B366-650FFDDEF2A1}">
      <dgm:prSet/>
      <dgm:spPr/>
      <dgm:t>
        <a:bodyPr/>
        <a:lstStyle/>
        <a:p>
          <a:endParaRPr lang="en-US"/>
        </a:p>
      </dgm:t>
    </dgm:pt>
    <dgm:pt modelId="{F47B897D-D8BD-4784-A38E-735E98881A1F}">
      <dgm:prSet/>
      <dgm:spPr/>
      <dgm:t>
        <a:bodyPr/>
        <a:lstStyle/>
        <a:p>
          <a:pPr rtl="1"/>
          <a:r>
            <a:rPr lang="fa-IR" smtClean="0"/>
            <a:t>مؤسسات رتبه‌بندی اعتباری متقاضیان رهن</a:t>
          </a:r>
          <a:endParaRPr lang="en-US"/>
        </a:p>
      </dgm:t>
    </dgm:pt>
    <dgm:pt modelId="{A813B94A-4630-49D5-BAE7-9FD555FF1EC5}" type="parTrans" cxnId="{90AFD78D-958D-4CDA-92E4-564CECC3CBC7}">
      <dgm:prSet/>
      <dgm:spPr/>
      <dgm:t>
        <a:bodyPr/>
        <a:lstStyle/>
        <a:p>
          <a:endParaRPr lang="en-US"/>
        </a:p>
      </dgm:t>
    </dgm:pt>
    <dgm:pt modelId="{BF24F2F2-3C2F-452C-B7BB-7B124BE9DCC2}" type="sibTrans" cxnId="{90AFD78D-958D-4CDA-92E4-564CECC3CBC7}">
      <dgm:prSet/>
      <dgm:spPr/>
      <dgm:t>
        <a:bodyPr/>
        <a:lstStyle/>
        <a:p>
          <a:endParaRPr lang="en-US"/>
        </a:p>
      </dgm:t>
    </dgm:pt>
    <dgm:pt modelId="{CCB33FB3-4819-4A69-9A31-B985939C49DE}">
      <dgm:prSet/>
      <dgm:spPr/>
      <dgm:t>
        <a:bodyPr/>
        <a:lstStyle/>
        <a:p>
          <a:pPr rtl="1"/>
          <a:r>
            <a:rPr lang="fa-IR" smtClean="0"/>
            <a:t>مؤسسات تضمین‌کننده‌ی وام‌های رهنی برای دهک‌های درآمدی پایین‌تر از متوسط</a:t>
          </a:r>
          <a:endParaRPr lang="en-US"/>
        </a:p>
      </dgm:t>
    </dgm:pt>
    <dgm:pt modelId="{B7CBD8C5-83BD-40B7-83D9-D0F4A2BF8DE0}" type="parTrans" cxnId="{3D54290C-873D-4D38-B856-C9A642CEDDA3}">
      <dgm:prSet/>
      <dgm:spPr/>
      <dgm:t>
        <a:bodyPr/>
        <a:lstStyle/>
        <a:p>
          <a:endParaRPr lang="en-US"/>
        </a:p>
      </dgm:t>
    </dgm:pt>
    <dgm:pt modelId="{BDDFFE7B-1099-4ABA-85B6-9A4F889A8850}" type="sibTrans" cxnId="{3D54290C-873D-4D38-B856-C9A642CEDDA3}">
      <dgm:prSet/>
      <dgm:spPr/>
      <dgm:t>
        <a:bodyPr/>
        <a:lstStyle/>
        <a:p>
          <a:endParaRPr lang="en-US"/>
        </a:p>
      </dgm:t>
    </dgm:pt>
    <dgm:pt modelId="{F5D090DD-E087-4746-AEA5-3C648A97FC54}">
      <dgm:prSet/>
      <dgm:spPr/>
      <dgm:t>
        <a:bodyPr/>
        <a:lstStyle/>
        <a:p>
          <a:pPr rtl="1"/>
          <a:r>
            <a:rPr lang="fa-IR" smtClean="0"/>
            <a:t>مؤسسات خریدار وام‌های رهنی</a:t>
          </a:r>
          <a:endParaRPr lang="en-US"/>
        </a:p>
      </dgm:t>
    </dgm:pt>
    <dgm:pt modelId="{68F91C90-DEDE-42CC-B7F9-C0CA40D35DF1}" type="parTrans" cxnId="{7FCCF7C7-8EA0-4DB3-BD7F-0F19AD2ACE9A}">
      <dgm:prSet/>
      <dgm:spPr/>
      <dgm:t>
        <a:bodyPr/>
        <a:lstStyle/>
        <a:p>
          <a:endParaRPr lang="en-US"/>
        </a:p>
      </dgm:t>
    </dgm:pt>
    <dgm:pt modelId="{D9E435E6-D980-4E3B-8D3F-A1D002D553AB}" type="sibTrans" cxnId="{7FCCF7C7-8EA0-4DB3-BD7F-0F19AD2ACE9A}">
      <dgm:prSet/>
      <dgm:spPr/>
      <dgm:t>
        <a:bodyPr/>
        <a:lstStyle/>
        <a:p>
          <a:endParaRPr lang="en-US"/>
        </a:p>
      </dgm:t>
    </dgm:pt>
    <dgm:pt modelId="{DFD99593-1124-4427-A90B-5E797FFE3BBE}">
      <dgm:prSet/>
      <dgm:spPr/>
      <dgm:t>
        <a:bodyPr/>
        <a:lstStyle/>
        <a:p>
          <a:pPr rtl="1"/>
          <a:r>
            <a:rPr lang="fa-IR" smtClean="0"/>
            <a:t>نهادهای توسعه‌دهنده‌ی بازار اجاره (صندوق‌های سرمایه‌گذاری مستغلات) </a:t>
          </a:r>
          <a:endParaRPr lang="en-US"/>
        </a:p>
      </dgm:t>
    </dgm:pt>
    <dgm:pt modelId="{BB24C5C6-0A3D-407B-AC9B-D21F8C542FB8}" type="parTrans" cxnId="{E52B84BA-B13E-4677-A81D-830921C2F2D2}">
      <dgm:prSet/>
      <dgm:spPr/>
      <dgm:t>
        <a:bodyPr/>
        <a:lstStyle/>
        <a:p>
          <a:endParaRPr lang="en-US"/>
        </a:p>
      </dgm:t>
    </dgm:pt>
    <dgm:pt modelId="{64A25F3F-4C55-4996-B1B5-DDF67CF4D793}" type="sibTrans" cxnId="{E52B84BA-B13E-4677-A81D-830921C2F2D2}">
      <dgm:prSet/>
      <dgm:spPr/>
      <dgm:t>
        <a:bodyPr/>
        <a:lstStyle/>
        <a:p>
          <a:endParaRPr lang="en-US"/>
        </a:p>
      </dgm:t>
    </dgm:pt>
    <dgm:pt modelId="{ABDF07F4-CEA3-4315-A013-D3AFDA5BFEDB}" type="pres">
      <dgm:prSet presAssocID="{B8C39ABF-1AFF-469B-9185-A7C82EDC5DF5}" presName="Name0" presStyleCnt="0">
        <dgm:presLayoutVars>
          <dgm:chMax/>
          <dgm:chPref/>
          <dgm:dir/>
        </dgm:presLayoutVars>
      </dgm:prSet>
      <dgm:spPr/>
    </dgm:pt>
    <dgm:pt modelId="{8E354528-52F7-420E-BDC1-CA7EE031AAFC}" type="pres">
      <dgm:prSet presAssocID="{9214226C-0EB9-4ACC-AD39-09692A66DDA3}" presName="parenttextcomposite" presStyleCnt="0"/>
      <dgm:spPr/>
    </dgm:pt>
    <dgm:pt modelId="{0300CE77-5B67-4764-97D0-EB2138B56CF8}" type="pres">
      <dgm:prSet presAssocID="{9214226C-0EB9-4ACC-AD39-09692A66DDA3}" presName="parenttext" presStyleLbl="revTx" presStyleIdx="0" presStyleCnt="5">
        <dgm:presLayoutVars>
          <dgm:chMax/>
          <dgm:chPref val="2"/>
          <dgm:bulletEnabled val="1"/>
        </dgm:presLayoutVars>
      </dgm:prSet>
      <dgm:spPr/>
    </dgm:pt>
    <dgm:pt modelId="{9E097002-2493-4141-86E3-8B8422AEA83D}" type="pres">
      <dgm:prSet presAssocID="{9214226C-0EB9-4ACC-AD39-09692A66DDA3}" presName="parallelogramComposite" presStyleCnt="0"/>
      <dgm:spPr/>
    </dgm:pt>
    <dgm:pt modelId="{CC9EFA2C-B8E7-4848-ABEF-40D6755FA7FD}" type="pres">
      <dgm:prSet presAssocID="{9214226C-0EB9-4ACC-AD39-09692A66DDA3}" presName="parallelogram1" presStyleLbl="alignNode1" presStyleIdx="0" presStyleCnt="35"/>
      <dgm:spPr/>
    </dgm:pt>
    <dgm:pt modelId="{66B1B4E1-763C-4D31-903D-9906A189AE6C}" type="pres">
      <dgm:prSet presAssocID="{9214226C-0EB9-4ACC-AD39-09692A66DDA3}" presName="parallelogram2" presStyleLbl="alignNode1" presStyleIdx="1" presStyleCnt="35"/>
      <dgm:spPr/>
    </dgm:pt>
    <dgm:pt modelId="{C541E33D-C4C2-4102-A168-A11A6ADD532D}" type="pres">
      <dgm:prSet presAssocID="{9214226C-0EB9-4ACC-AD39-09692A66DDA3}" presName="parallelogram3" presStyleLbl="alignNode1" presStyleIdx="2" presStyleCnt="35"/>
      <dgm:spPr/>
    </dgm:pt>
    <dgm:pt modelId="{93BE0D99-7DA4-4453-8FD3-1BCE33105178}" type="pres">
      <dgm:prSet presAssocID="{9214226C-0EB9-4ACC-AD39-09692A66DDA3}" presName="parallelogram4" presStyleLbl="alignNode1" presStyleIdx="3" presStyleCnt="35"/>
      <dgm:spPr/>
    </dgm:pt>
    <dgm:pt modelId="{7EF45181-58B6-45A5-8E37-2B2250E1B993}" type="pres">
      <dgm:prSet presAssocID="{9214226C-0EB9-4ACC-AD39-09692A66DDA3}" presName="parallelogram5" presStyleLbl="alignNode1" presStyleIdx="4" presStyleCnt="35"/>
      <dgm:spPr/>
    </dgm:pt>
    <dgm:pt modelId="{5968333B-5E51-4939-92B6-39192CC74BAD}" type="pres">
      <dgm:prSet presAssocID="{9214226C-0EB9-4ACC-AD39-09692A66DDA3}" presName="parallelogram6" presStyleLbl="alignNode1" presStyleIdx="5" presStyleCnt="35"/>
      <dgm:spPr/>
    </dgm:pt>
    <dgm:pt modelId="{35D1DA9C-7C53-4D2A-AFAB-781B7C565752}" type="pres">
      <dgm:prSet presAssocID="{9214226C-0EB9-4ACC-AD39-09692A66DDA3}" presName="parallelogram7" presStyleLbl="alignNode1" presStyleIdx="6" presStyleCnt="35"/>
      <dgm:spPr/>
    </dgm:pt>
    <dgm:pt modelId="{81F5E3FB-6665-4EDB-BFA2-9E52231E7BFB}" type="pres">
      <dgm:prSet presAssocID="{F34B6049-FC8F-4D3F-A286-49ACBBD58D11}" presName="sibTrans" presStyleCnt="0"/>
      <dgm:spPr/>
    </dgm:pt>
    <dgm:pt modelId="{ED609A0E-854A-4BF5-9B80-E284BB66B6A6}" type="pres">
      <dgm:prSet presAssocID="{F47B897D-D8BD-4784-A38E-735E98881A1F}" presName="parenttextcomposite" presStyleCnt="0"/>
      <dgm:spPr/>
    </dgm:pt>
    <dgm:pt modelId="{C2FCFA5F-B670-4B17-8A3B-866F62448867}" type="pres">
      <dgm:prSet presAssocID="{F47B897D-D8BD-4784-A38E-735E98881A1F}" presName="parenttext" presStyleLbl="revTx" presStyleIdx="1" presStyleCnt="5">
        <dgm:presLayoutVars>
          <dgm:chMax/>
          <dgm:chPref val="2"/>
          <dgm:bulletEnabled val="1"/>
        </dgm:presLayoutVars>
      </dgm:prSet>
      <dgm:spPr/>
    </dgm:pt>
    <dgm:pt modelId="{4D707729-C768-47A0-B1FA-5B5CA0FE7A57}" type="pres">
      <dgm:prSet presAssocID="{F47B897D-D8BD-4784-A38E-735E98881A1F}" presName="parallelogramComposite" presStyleCnt="0"/>
      <dgm:spPr/>
    </dgm:pt>
    <dgm:pt modelId="{EDC31531-B3DF-4388-A945-AABAA1CC509C}" type="pres">
      <dgm:prSet presAssocID="{F47B897D-D8BD-4784-A38E-735E98881A1F}" presName="parallelogram1" presStyleLbl="alignNode1" presStyleIdx="7" presStyleCnt="35"/>
      <dgm:spPr/>
    </dgm:pt>
    <dgm:pt modelId="{52F7D638-A70A-421A-8568-61E4CD4D69E7}" type="pres">
      <dgm:prSet presAssocID="{F47B897D-D8BD-4784-A38E-735E98881A1F}" presName="parallelogram2" presStyleLbl="alignNode1" presStyleIdx="8" presStyleCnt="35"/>
      <dgm:spPr/>
    </dgm:pt>
    <dgm:pt modelId="{8A91F52C-085A-49A7-9DD9-5D74B6B9D16B}" type="pres">
      <dgm:prSet presAssocID="{F47B897D-D8BD-4784-A38E-735E98881A1F}" presName="parallelogram3" presStyleLbl="alignNode1" presStyleIdx="9" presStyleCnt="35"/>
      <dgm:spPr/>
    </dgm:pt>
    <dgm:pt modelId="{8B9F3A1B-3C23-4585-B035-B04A001F982B}" type="pres">
      <dgm:prSet presAssocID="{F47B897D-D8BD-4784-A38E-735E98881A1F}" presName="parallelogram4" presStyleLbl="alignNode1" presStyleIdx="10" presStyleCnt="35"/>
      <dgm:spPr/>
    </dgm:pt>
    <dgm:pt modelId="{02FDA22C-284C-4E4A-9D49-6CF535C8D555}" type="pres">
      <dgm:prSet presAssocID="{F47B897D-D8BD-4784-A38E-735E98881A1F}" presName="parallelogram5" presStyleLbl="alignNode1" presStyleIdx="11" presStyleCnt="35"/>
      <dgm:spPr/>
    </dgm:pt>
    <dgm:pt modelId="{62B79705-24A6-4B1F-B989-2EAEEF12D623}" type="pres">
      <dgm:prSet presAssocID="{F47B897D-D8BD-4784-A38E-735E98881A1F}" presName="parallelogram6" presStyleLbl="alignNode1" presStyleIdx="12" presStyleCnt="35"/>
      <dgm:spPr/>
    </dgm:pt>
    <dgm:pt modelId="{F210ED2E-177B-4B28-AC2D-009316A0CD1C}" type="pres">
      <dgm:prSet presAssocID="{F47B897D-D8BD-4784-A38E-735E98881A1F}" presName="parallelogram7" presStyleLbl="alignNode1" presStyleIdx="13" presStyleCnt="35"/>
      <dgm:spPr/>
    </dgm:pt>
    <dgm:pt modelId="{226247F7-FF23-4253-A987-6FB31F8647E0}" type="pres">
      <dgm:prSet presAssocID="{BF24F2F2-3C2F-452C-B7BB-7B124BE9DCC2}" presName="sibTrans" presStyleCnt="0"/>
      <dgm:spPr/>
    </dgm:pt>
    <dgm:pt modelId="{A0A1EE66-86A9-4E67-86DD-B4FCC407CA28}" type="pres">
      <dgm:prSet presAssocID="{CCB33FB3-4819-4A69-9A31-B985939C49DE}" presName="parenttextcomposite" presStyleCnt="0"/>
      <dgm:spPr/>
    </dgm:pt>
    <dgm:pt modelId="{3D3680A9-8996-4943-919E-CF57E6FF4621}" type="pres">
      <dgm:prSet presAssocID="{CCB33FB3-4819-4A69-9A31-B985939C49DE}" presName="parenttext" presStyleLbl="revTx" presStyleIdx="2" presStyleCnt="5">
        <dgm:presLayoutVars>
          <dgm:chMax/>
          <dgm:chPref val="2"/>
          <dgm:bulletEnabled val="1"/>
        </dgm:presLayoutVars>
      </dgm:prSet>
      <dgm:spPr/>
    </dgm:pt>
    <dgm:pt modelId="{9902922E-720C-4833-87DC-0738ADDDC178}" type="pres">
      <dgm:prSet presAssocID="{CCB33FB3-4819-4A69-9A31-B985939C49DE}" presName="parallelogramComposite" presStyleCnt="0"/>
      <dgm:spPr/>
    </dgm:pt>
    <dgm:pt modelId="{3F4D8365-ECAF-40F0-B370-DC9137E0CBBE}" type="pres">
      <dgm:prSet presAssocID="{CCB33FB3-4819-4A69-9A31-B985939C49DE}" presName="parallelogram1" presStyleLbl="alignNode1" presStyleIdx="14" presStyleCnt="35"/>
      <dgm:spPr/>
    </dgm:pt>
    <dgm:pt modelId="{62D48EDA-CB9D-4584-B7AB-51E6489A177C}" type="pres">
      <dgm:prSet presAssocID="{CCB33FB3-4819-4A69-9A31-B985939C49DE}" presName="parallelogram2" presStyleLbl="alignNode1" presStyleIdx="15" presStyleCnt="35"/>
      <dgm:spPr/>
    </dgm:pt>
    <dgm:pt modelId="{CF6BCE33-5D25-45D2-B525-A4F13498DDF1}" type="pres">
      <dgm:prSet presAssocID="{CCB33FB3-4819-4A69-9A31-B985939C49DE}" presName="parallelogram3" presStyleLbl="alignNode1" presStyleIdx="16" presStyleCnt="35"/>
      <dgm:spPr/>
    </dgm:pt>
    <dgm:pt modelId="{814324F1-8FAF-4DC0-BB06-660AD6871DEA}" type="pres">
      <dgm:prSet presAssocID="{CCB33FB3-4819-4A69-9A31-B985939C49DE}" presName="parallelogram4" presStyleLbl="alignNode1" presStyleIdx="17" presStyleCnt="35"/>
      <dgm:spPr/>
    </dgm:pt>
    <dgm:pt modelId="{54913721-1553-4D70-BA8E-0DE6D86001E5}" type="pres">
      <dgm:prSet presAssocID="{CCB33FB3-4819-4A69-9A31-B985939C49DE}" presName="parallelogram5" presStyleLbl="alignNode1" presStyleIdx="18" presStyleCnt="35"/>
      <dgm:spPr/>
    </dgm:pt>
    <dgm:pt modelId="{EE66E17E-66EE-4BD8-8E87-92BF9140880D}" type="pres">
      <dgm:prSet presAssocID="{CCB33FB3-4819-4A69-9A31-B985939C49DE}" presName="parallelogram6" presStyleLbl="alignNode1" presStyleIdx="19" presStyleCnt="35"/>
      <dgm:spPr/>
    </dgm:pt>
    <dgm:pt modelId="{290C3D51-4641-4FC6-9963-EEFC5037BBA1}" type="pres">
      <dgm:prSet presAssocID="{CCB33FB3-4819-4A69-9A31-B985939C49DE}" presName="parallelogram7" presStyleLbl="alignNode1" presStyleIdx="20" presStyleCnt="35"/>
      <dgm:spPr/>
    </dgm:pt>
    <dgm:pt modelId="{B9C622F5-2B7F-4D3F-89E1-D36DEBC34125}" type="pres">
      <dgm:prSet presAssocID="{BDDFFE7B-1099-4ABA-85B6-9A4F889A8850}" presName="sibTrans" presStyleCnt="0"/>
      <dgm:spPr/>
    </dgm:pt>
    <dgm:pt modelId="{B5013CF2-88BF-4E7C-AA53-17F6E2115AF2}" type="pres">
      <dgm:prSet presAssocID="{F5D090DD-E087-4746-AEA5-3C648A97FC54}" presName="parenttextcomposite" presStyleCnt="0"/>
      <dgm:spPr/>
    </dgm:pt>
    <dgm:pt modelId="{47638627-0161-432C-988F-9A4193852257}" type="pres">
      <dgm:prSet presAssocID="{F5D090DD-E087-4746-AEA5-3C648A97FC54}" presName="parenttext" presStyleLbl="revTx" presStyleIdx="3" presStyleCnt="5">
        <dgm:presLayoutVars>
          <dgm:chMax/>
          <dgm:chPref val="2"/>
          <dgm:bulletEnabled val="1"/>
        </dgm:presLayoutVars>
      </dgm:prSet>
      <dgm:spPr/>
    </dgm:pt>
    <dgm:pt modelId="{D78F8D9E-77F4-4ACB-B2F1-378725B7F096}" type="pres">
      <dgm:prSet presAssocID="{F5D090DD-E087-4746-AEA5-3C648A97FC54}" presName="parallelogramComposite" presStyleCnt="0"/>
      <dgm:spPr/>
    </dgm:pt>
    <dgm:pt modelId="{8AE73445-4B4B-42E1-97B7-D329A05915B2}" type="pres">
      <dgm:prSet presAssocID="{F5D090DD-E087-4746-AEA5-3C648A97FC54}" presName="parallelogram1" presStyleLbl="alignNode1" presStyleIdx="21" presStyleCnt="35"/>
      <dgm:spPr/>
    </dgm:pt>
    <dgm:pt modelId="{0716B149-9A20-4BA5-ADF8-F66EAF57E3A6}" type="pres">
      <dgm:prSet presAssocID="{F5D090DD-E087-4746-AEA5-3C648A97FC54}" presName="parallelogram2" presStyleLbl="alignNode1" presStyleIdx="22" presStyleCnt="35"/>
      <dgm:spPr/>
    </dgm:pt>
    <dgm:pt modelId="{BCDD0427-B3D4-4F32-B5B9-F59CE662FE05}" type="pres">
      <dgm:prSet presAssocID="{F5D090DD-E087-4746-AEA5-3C648A97FC54}" presName="parallelogram3" presStyleLbl="alignNode1" presStyleIdx="23" presStyleCnt="35"/>
      <dgm:spPr/>
    </dgm:pt>
    <dgm:pt modelId="{0321C435-958B-4A4F-A28B-D572957CA8A7}" type="pres">
      <dgm:prSet presAssocID="{F5D090DD-E087-4746-AEA5-3C648A97FC54}" presName="parallelogram4" presStyleLbl="alignNode1" presStyleIdx="24" presStyleCnt="35"/>
      <dgm:spPr/>
    </dgm:pt>
    <dgm:pt modelId="{C372DFD4-5495-49C5-B8CD-9843EE84C72C}" type="pres">
      <dgm:prSet presAssocID="{F5D090DD-E087-4746-AEA5-3C648A97FC54}" presName="parallelogram5" presStyleLbl="alignNode1" presStyleIdx="25" presStyleCnt="35"/>
      <dgm:spPr/>
    </dgm:pt>
    <dgm:pt modelId="{57B89615-5B8A-471E-97DF-DBC8410476EE}" type="pres">
      <dgm:prSet presAssocID="{F5D090DD-E087-4746-AEA5-3C648A97FC54}" presName="parallelogram6" presStyleLbl="alignNode1" presStyleIdx="26" presStyleCnt="35"/>
      <dgm:spPr/>
    </dgm:pt>
    <dgm:pt modelId="{C4A8ED35-DD06-4B0D-BFD3-D192F6EB1A91}" type="pres">
      <dgm:prSet presAssocID="{F5D090DD-E087-4746-AEA5-3C648A97FC54}" presName="parallelogram7" presStyleLbl="alignNode1" presStyleIdx="27" presStyleCnt="35"/>
      <dgm:spPr/>
    </dgm:pt>
    <dgm:pt modelId="{B7E852F0-A8A6-494E-A3AF-EC09C0EDC65C}" type="pres">
      <dgm:prSet presAssocID="{D9E435E6-D980-4E3B-8D3F-A1D002D553AB}" presName="sibTrans" presStyleCnt="0"/>
      <dgm:spPr/>
    </dgm:pt>
    <dgm:pt modelId="{B749EE52-B42B-4D4E-811A-408A56740CEB}" type="pres">
      <dgm:prSet presAssocID="{DFD99593-1124-4427-A90B-5E797FFE3BBE}" presName="parenttextcomposite" presStyleCnt="0"/>
      <dgm:spPr/>
    </dgm:pt>
    <dgm:pt modelId="{E20A7155-C03A-4749-AC97-9C7F34070F13}" type="pres">
      <dgm:prSet presAssocID="{DFD99593-1124-4427-A90B-5E797FFE3BBE}" presName="parenttext" presStyleLbl="revTx" presStyleIdx="4" presStyleCnt="5">
        <dgm:presLayoutVars>
          <dgm:chMax/>
          <dgm:chPref val="2"/>
          <dgm:bulletEnabled val="1"/>
        </dgm:presLayoutVars>
      </dgm:prSet>
      <dgm:spPr/>
    </dgm:pt>
    <dgm:pt modelId="{74B6713F-AF7E-4E93-8141-7533E6C6CD98}" type="pres">
      <dgm:prSet presAssocID="{DFD99593-1124-4427-A90B-5E797FFE3BBE}" presName="parallelogramComposite" presStyleCnt="0"/>
      <dgm:spPr/>
    </dgm:pt>
    <dgm:pt modelId="{E85C0C5D-97A1-4366-A410-3D63C0F224A7}" type="pres">
      <dgm:prSet presAssocID="{DFD99593-1124-4427-A90B-5E797FFE3BBE}" presName="parallelogram1" presStyleLbl="alignNode1" presStyleIdx="28" presStyleCnt="35"/>
      <dgm:spPr/>
    </dgm:pt>
    <dgm:pt modelId="{EA36CE3B-0354-4940-BA13-950580A76D26}" type="pres">
      <dgm:prSet presAssocID="{DFD99593-1124-4427-A90B-5E797FFE3BBE}" presName="parallelogram2" presStyleLbl="alignNode1" presStyleIdx="29" presStyleCnt="35"/>
      <dgm:spPr/>
    </dgm:pt>
    <dgm:pt modelId="{75B6EF00-5109-4A6E-954F-51A82CB2C755}" type="pres">
      <dgm:prSet presAssocID="{DFD99593-1124-4427-A90B-5E797FFE3BBE}" presName="parallelogram3" presStyleLbl="alignNode1" presStyleIdx="30" presStyleCnt="35"/>
      <dgm:spPr/>
    </dgm:pt>
    <dgm:pt modelId="{BFD6249A-99B9-4788-BC7D-375F38C1A0B1}" type="pres">
      <dgm:prSet presAssocID="{DFD99593-1124-4427-A90B-5E797FFE3BBE}" presName="parallelogram4" presStyleLbl="alignNode1" presStyleIdx="31" presStyleCnt="35"/>
      <dgm:spPr/>
    </dgm:pt>
    <dgm:pt modelId="{EFAC6738-E232-4E41-B59B-5BD1F6D432DC}" type="pres">
      <dgm:prSet presAssocID="{DFD99593-1124-4427-A90B-5E797FFE3BBE}" presName="parallelogram5" presStyleLbl="alignNode1" presStyleIdx="32" presStyleCnt="35"/>
      <dgm:spPr/>
    </dgm:pt>
    <dgm:pt modelId="{9E2D5914-DF57-42C6-8C03-4B7ABB0E64D1}" type="pres">
      <dgm:prSet presAssocID="{DFD99593-1124-4427-A90B-5E797FFE3BBE}" presName="parallelogram6" presStyleLbl="alignNode1" presStyleIdx="33" presStyleCnt="35"/>
      <dgm:spPr/>
    </dgm:pt>
    <dgm:pt modelId="{57691D05-E359-47B8-8074-6A681B7DC6CA}" type="pres">
      <dgm:prSet presAssocID="{DFD99593-1124-4427-A90B-5E797FFE3BBE}" presName="parallelogram7" presStyleLbl="alignNode1" presStyleIdx="34" presStyleCnt="35"/>
      <dgm:spPr/>
    </dgm:pt>
  </dgm:ptLst>
  <dgm:cxnLst>
    <dgm:cxn modelId="{E52B84BA-B13E-4677-A81D-830921C2F2D2}" srcId="{B8C39ABF-1AFF-469B-9185-A7C82EDC5DF5}" destId="{DFD99593-1124-4427-A90B-5E797FFE3BBE}" srcOrd="4" destOrd="0" parTransId="{BB24C5C6-0A3D-407B-AC9B-D21F8C542FB8}" sibTransId="{64A25F3F-4C55-4996-B1B5-DDF67CF4D793}"/>
    <dgm:cxn modelId="{67263231-7901-4490-B366-650FFDDEF2A1}" srcId="{B8C39ABF-1AFF-469B-9185-A7C82EDC5DF5}" destId="{9214226C-0EB9-4ACC-AD39-09692A66DDA3}" srcOrd="0" destOrd="0" parTransId="{C8D06C92-DD54-4833-8F81-4B9BF23A3509}" sibTransId="{F34B6049-FC8F-4D3F-A286-49ACBBD58D11}"/>
    <dgm:cxn modelId="{3D54290C-873D-4D38-B856-C9A642CEDDA3}" srcId="{B8C39ABF-1AFF-469B-9185-A7C82EDC5DF5}" destId="{CCB33FB3-4819-4A69-9A31-B985939C49DE}" srcOrd="2" destOrd="0" parTransId="{B7CBD8C5-83BD-40B7-83D9-D0F4A2BF8DE0}" sibTransId="{BDDFFE7B-1099-4ABA-85B6-9A4F889A8850}"/>
    <dgm:cxn modelId="{08445E7A-6D89-470C-A6FE-9999D42AD5A1}" type="presOf" srcId="{F5D090DD-E087-4746-AEA5-3C648A97FC54}" destId="{47638627-0161-432C-988F-9A4193852257}" srcOrd="0" destOrd="0" presId="urn:microsoft.com/office/officeart/2008/layout/VerticalAccentList"/>
    <dgm:cxn modelId="{4585CA1E-BFF0-47B8-A818-FF59C3DA8BD8}" type="presOf" srcId="{B8C39ABF-1AFF-469B-9185-A7C82EDC5DF5}" destId="{ABDF07F4-CEA3-4315-A013-D3AFDA5BFEDB}" srcOrd="0" destOrd="0" presId="urn:microsoft.com/office/officeart/2008/layout/VerticalAccentList"/>
    <dgm:cxn modelId="{2E62C39C-B26D-425D-A4E7-BD0EB821A075}" type="presOf" srcId="{9214226C-0EB9-4ACC-AD39-09692A66DDA3}" destId="{0300CE77-5B67-4764-97D0-EB2138B56CF8}" srcOrd="0" destOrd="0" presId="urn:microsoft.com/office/officeart/2008/layout/VerticalAccentList"/>
    <dgm:cxn modelId="{7FCCF7C7-8EA0-4DB3-BD7F-0F19AD2ACE9A}" srcId="{B8C39ABF-1AFF-469B-9185-A7C82EDC5DF5}" destId="{F5D090DD-E087-4746-AEA5-3C648A97FC54}" srcOrd="3" destOrd="0" parTransId="{68F91C90-DEDE-42CC-B7F9-C0CA40D35DF1}" sibTransId="{D9E435E6-D980-4E3B-8D3F-A1D002D553AB}"/>
    <dgm:cxn modelId="{90AFD78D-958D-4CDA-92E4-564CECC3CBC7}" srcId="{B8C39ABF-1AFF-469B-9185-A7C82EDC5DF5}" destId="{F47B897D-D8BD-4784-A38E-735E98881A1F}" srcOrd="1" destOrd="0" parTransId="{A813B94A-4630-49D5-BAE7-9FD555FF1EC5}" sibTransId="{BF24F2F2-3C2F-452C-B7BB-7B124BE9DCC2}"/>
    <dgm:cxn modelId="{ED460C49-8B59-4B0D-9D4A-E26340F1D56C}" type="presOf" srcId="{DFD99593-1124-4427-A90B-5E797FFE3BBE}" destId="{E20A7155-C03A-4749-AC97-9C7F34070F13}" srcOrd="0" destOrd="0" presId="urn:microsoft.com/office/officeart/2008/layout/VerticalAccentList"/>
    <dgm:cxn modelId="{F2920C32-AA58-452F-B229-124AA7D1DD61}" type="presOf" srcId="{F47B897D-D8BD-4784-A38E-735E98881A1F}" destId="{C2FCFA5F-B670-4B17-8A3B-866F62448867}" srcOrd="0" destOrd="0" presId="urn:microsoft.com/office/officeart/2008/layout/VerticalAccentList"/>
    <dgm:cxn modelId="{42ECEBD5-9138-4537-A10F-10A724EE6C9E}" type="presOf" srcId="{CCB33FB3-4819-4A69-9A31-B985939C49DE}" destId="{3D3680A9-8996-4943-919E-CF57E6FF4621}" srcOrd="0" destOrd="0" presId="urn:microsoft.com/office/officeart/2008/layout/VerticalAccentList"/>
    <dgm:cxn modelId="{728101B6-5928-4862-AA40-E3A82611B0D1}" type="presParOf" srcId="{ABDF07F4-CEA3-4315-A013-D3AFDA5BFEDB}" destId="{8E354528-52F7-420E-BDC1-CA7EE031AAFC}" srcOrd="0" destOrd="0" presId="urn:microsoft.com/office/officeart/2008/layout/VerticalAccentList"/>
    <dgm:cxn modelId="{C0D35568-565D-45BC-AD95-2A88AF4FEBFD}" type="presParOf" srcId="{8E354528-52F7-420E-BDC1-CA7EE031AAFC}" destId="{0300CE77-5B67-4764-97D0-EB2138B56CF8}" srcOrd="0" destOrd="0" presId="urn:microsoft.com/office/officeart/2008/layout/VerticalAccentList"/>
    <dgm:cxn modelId="{F2E2CBE8-7626-4889-8736-E1C712122491}" type="presParOf" srcId="{ABDF07F4-CEA3-4315-A013-D3AFDA5BFEDB}" destId="{9E097002-2493-4141-86E3-8B8422AEA83D}" srcOrd="1" destOrd="0" presId="urn:microsoft.com/office/officeart/2008/layout/VerticalAccentList"/>
    <dgm:cxn modelId="{A30A08D3-1C9B-4CD7-82C6-17064B34A306}" type="presParOf" srcId="{9E097002-2493-4141-86E3-8B8422AEA83D}" destId="{CC9EFA2C-B8E7-4848-ABEF-40D6755FA7FD}" srcOrd="0" destOrd="0" presId="urn:microsoft.com/office/officeart/2008/layout/VerticalAccentList"/>
    <dgm:cxn modelId="{A4557DF4-A692-423E-B59E-5B2A3B3CA1F0}" type="presParOf" srcId="{9E097002-2493-4141-86E3-8B8422AEA83D}" destId="{66B1B4E1-763C-4D31-903D-9906A189AE6C}" srcOrd="1" destOrd="0" presId="urn:microsoft.com/office/officeart/2008/layout/VerticalAccentList"/>
    <dgm:cxn modelId="{9A947D8F-EDAF-4A19-A9B0-0C5D2CF802E9}" type="presParOf" srcId="{9E097002-2493-4141-86E3-8B8422AEA83D}" destId="{C541E33D-C4C2-4102-A168-A11A6ADD532D}" srcOrd="2" destOrd="0" presId="urn:microsoft.com/office/officeart/2008/layout/VerticalAccentList"/>
    <dgm:cxn modelId="{132F79D5-627E-4117-B94A-206A2AE77CA1}" type="presParOf" srcId="{9E097002-2493-4141-86E3-8B8422AEA83D}" destId="{93BE0D99-7DA4-4453-8FD3-1BCE33105178}" srcOrd="3" destOrd="0" presId="urn:microsoft.com/office/officeart/2008/layout/VerticalAccentList"/>
    <dgm:cxn modelId="{47088916-181A-4381-A33F-27A8C6306EC3}" type="presParOf" srcId="{9E097002-2493-4141-86E3-8B8422AEA83D}" destId="{7EF45181-58B6-45A5-8E37-2B2250E1B993}" srcOrd="4" destOrd="0" presId="urn:microsoft.com/office/officeart/2008/layout/VerticalAccentList"/>
    <dgm:cxn modelId="{4CF77DDC-304F-49D5-900D-4F2B0CBB8E8B}" type="presParOf" srcId="{9E097002-2493-4141-86E3-8B8422AEA83D}" destId="{5968333B-5E51-4939-92B6-39192CC74BAD}" srcOrd="5" destOrd="0" presId="urn:microsoft.com/office/officeart/2008/layout/VerticalAccentList"/>
    <dgm:cxn modelId="{AC77F348-091A-40CF-B1D1-1E17E0D3F971}" type="presParOf" srcId="{9E097002-2493-4141-86E3-8B8422AEA83D}" destId="{35D1DA9C-7C53-4D2A-AFAB-781B7C565752}" srcOrd="6" destOrd="0" presId="urn:microsoft.com/office/officeart/2008/layout/VerticalAccentList"/>
    <dgm:cxn modelId="{D457CCB2-C33C-45AB-9859-0D749ECC9595}" type="presParOf" srcId="{ABDF07F4-CEA3-4315-A013-D3AFDA5BFEDB}" destId="{81F5E3FB-6665-4EDB-BFA2-9E52231E7BFB}" srcOrd="2" destOrd="0" presId="urn:microsoft.com/office/officeart/2008/layout/VerticalAccentList"/>
    <dgm:cxn modelId="{70B65F86-1EEC-4564-9CAB-E0F34FB476E5}" type="presParOf" srcId="{ABDF07F4-CEA3-4315-A013-D3AFDA5BFEDB}" destId="{ED609A0E-854A-4BF5-9B80-E284BB66B6A6}" srcOrd="3" destOrd="0" presId="urn:microsoft.com/office/officeart/2008/layout/VerticalAccentList"/>
    <dgm:cxn modelId="{B7538D77-13AA-4B0F-BAD2-E8FECAAB6061}" type="presParOf" srcId="{ED609A0E-854A-4BF5-9B80-E284BB66B6A6}" destId="{C2FCFA5F-B670-4B17-8A3B-866F62448867}" srcOrd="0" destOrd="0" presId="urn:microsoft.com/office/officeart/2008/layout/VerticalAccentList"/>
    <dgm:cxn modelId="{3462B565-5796-40DA-A409-E44FE65F174B}" type="presParOf" srcId="{ABDF07F4-CEA3-4315-A013-D3AFDA5BFEDB}" destId="{4D707729-C768-47A0-B1FA-5B5CA0FE7A57}" srcOrd="4" destOrd="0" presId="urn:microsoft.com/office/officeart/2008/layout/VerticalAccentList"/>
    <dgm:cxn modelId="{060D755D-AA13-45E0-8F5A-0F8D7A2E04A7}" type="presParOf" srcId="{4D707729-C768-47A0-B1FA-5B5CA0FE7A57}" destId="{EDC31531-B3DF-4388-A945-AABAA1CC509C}" srcOrd="0" destOrd="0" presId="urn:microsoft.com/office/officeart/2008/layout/VerticalAccentList"/>
    <dgm:cxn modelId="{6224BD96-2899-4A56-B91C-492BEDB18AED}" type="presParOf" srcId="{4D707729-C768-47A0-B1FA-5B5CA0FE7A57}" destId="{52F7D638-A70A-421A-8568-61E4CD4D69E7}" srcOrd="1" destOrd="0" presId="urn:microsoft.com/office/officeart/2008/layout/VerticalAccentList"/>
    <dgm:cxn modelId="{F0FBBE44-8A4B-4C4E-8808-52071FE7D776}" type="presParOf" srcId="{4D707729-C768-47A0-B1FA-5B5CA0FE7A57}" destId="{8A91F52C-085A-49A7-9DD9-5D74B6B9D16B}" srcOrd="2" destOrd="0" presId="urn:microsoft.com/office/officeart/2008/layout/VerticalAccentList"/>
    <dgm:cxn modelId="{00F216C5-0ED1-4D58-899F-BE110F261060}" type="presParOf" srcId="{4D707729-C768-47A0-B1FA-5B5CA0FE7A57}" destId="{8B9F3A1B-3C23-4585-B035-B04A001F982B}" srcOrd="3" destOrd="0" presId="urn:microsoft.com/office/officeart/2008/layout/VerticalAccentList"/>
    <dgm:cxn modelId="{80692664-ED8E-4CF9-8A97-C9650FA64AD2}" type="presParOf" srcId="{4D707729-C768-47A0-B1FA-5B5CA0FE7A57}" destId="{02FDA22C-284C-4E4A-9D49-6CF535C8D555}" srcOrd="4" destOrd="0" presId="urn:microsoft.com/office/officeart/2008/layout/VerticalAccentList"/>
    <dgm:cxn modelId="{3133C8A4-A93B-4639-825F-2EB3CB5F6C98}" type="presParOf" srcId="{4D707729-C768-47A0-B1FA-5B5CA0FE7A57}" destId="{62B79705-24A6-4B1F-B989-2EAEEF12D623}" srcOrd="5" destOrd="0" presId="urn:microsoft.com/office/officeart/2008/layout/VerticalAccentList"/>
    <dgm:cxn modelId="{C286EC7E-2DAA-44AD-9510-12038C3F10AF}" type="presParOf" srcId="{4D707729-C768-47A0-B1FA-5B5CA0FE7A57}" destId="{F210ED2E-177B-4B28-AC2D-009316A0CD1C}" srcOrd="6" destOrd="0" presId="urn:microsoft.com/office/officeart/2008/layout/VerticalAccentList"/>
    <dgm:cxn modelId="{01070BA0-696D-47E6-82CC-6C6E58D4FC2A}" type="presParOf" srcId="{ABDF07F4-CEA3-4315-A013-D3AFDA5BFEDB}" destId="{226247F7-FF23-4253-A987-6FB31F8647E0}" srcOrd="5" destOrd="0" presId="urn:microsoft.com/office/officeart/2008/layout/VerticalAccentList"/>
    <dgm:cxn modelId="{EF3FB6B9-B393-4790-96DE-9ED8D6729144}" type="presParOf" srcId="{ABDF07F4-CEA3-4315-A013-D3AFDA5BFEDB}" destId="{A0A1EE66-86A9-4E67-86DD-B4FCC407CA28}" srcOrd="6" destOrd="0" presId="urn:microsoft.com/office/officeart/2008/layout/VerticalAccentList"/>
    <dgm:cxn modelId="{11BC9DA1-8D5E-4CCB-A21B-829EBE49B689}" type="presParOf" srcId="{A0A1EE66-86A9-4E67-86DD-B4FCC407CA28}" destId="{3D3680A9-8996-4943-919E-CF57E6FF4621}" srcOrd="0" destOrd="0" presId="urn:microsoft.com/office/officeart/2008/layout/VerticalAccentList"/>
    <dgm:cxn modelId="{8DE7B4AF-8892-4208-9035-038DA1DE6585}" type="presParOf" srcId="{ABDF07F4-CEA3-4315-A013-D3AFDA5BFEDB}" destId="{9902922E-720C-4833-87DC-0738ADDDC178}" srcOrd="7" destOrd="0" presId="urn:microsoft.com/office/officeart/2008/layout/VerticalAccentList"/>
    <dgm:cxn modelId="{66030655-DC2B-4230-9C23-997AF9F9CC2B}" type="presParOf" srcId="{9902922E-720C-4833-87DC-0738ADDDC178}" destId="{3F4D8365-ECAF-40F0-B370-DC9137E0CBBE}" srcOrd="0" destOrd="0" presId="urn:microsoft.com/office/officeart/2008/layout/VerticalAccentList"/>
    <dgm:cxn modelId="{DD598A36-F3C5-41BB-B0AE-A1FBBF929439}" type="presParOf" srcId="{9902922E-720C-4833-87DC-0738ADDDC178}" destId="{62D48EDA-CB9D-4584-B7AB-51E6489A177C}" srcOrd="1" destOrd="0" presId="urn:microsoft.com/office/officeart/2008/layout/VerticalAccentList"/>
    <dgm:cxn modelId="{FB6DBCE4-E0C5-416D-A316-21AFE7936868}" type="presParOf" srcId="{9902922E-720C-4833-87DC-0738ADDDC178}" destId="{CF6BCE33-5D25-45D2-B525-A4F13498DDF1}" srcOrd="2" destOrd="0" presId="urn:microsoft.com/office/officeart/2008/layout/VerticalAccentList"/>
    <dgm:cxn modelId="{23470293-B537-475B-8D0F-8B77119FCC1F}" type="presParOf" srcId="{9902922E-720C-4833-87DC-0738ADDDC178}" destId="{814324F1-8FAF-4DC0-BB06-660AD6871DEA}" srcOrd="3" destOrd="0" presId="urn:microsoft.com/office/officeart/2008/layout/VerticalAccentList"/>
    <dgm:cxn modelId="{47E5554B-DCC5-4A80-BAC7-D0010421F56A}" type="presParOf" srcId="{9902922E-720C-4833-87DC-0738ADDDC178}" destId="{54913721-1553-4D70-BA8E-0DE6D86001E5}" srcOrd="4" destOrd="0" presId="urn:microsoft.com/office/officeart/2008/layout/VerticalAccentList"/>
    <dgm:cxn modelId="{5BECB1C6-C275-49DF-B144-39EF6BB11322}" type="presParOf" srcId="{9902922E-720C-4833-87DC-0738ADDDC178}" destId="{EE66E17E-66EE-4BD8-8E87-92BF9140880D}" srcOrd="5" destOrd="0" presId="urn:microsoft.com/office/officeart/2008/layout/VerticalAccentList"/>
    <dgm:cxn modelId="{4CCF4A03-9B1E-4A56-AE8C-A6814BB69557}" type="presParOf" srcId="{9902922E-720C-4833-87DC-0738ADDDC178}" destId="{290C3D51-4641-4FC6-9963-EEFC5037BBA1}" srcOrd="6" destOrd="0" presId="urn:microsoft.com/office/officeart/2008/layout/VerticalAccentList"/>
    <dgm:cxn modelId="{E903A611-01C1-48EA-AF4F-DFEB63DB2C78}" type="presParOf" srcId="{ABDF07F4-CEA3-4315-A013-D3AFDA5BFEDB}" destId="{B9C622F5-2B7F-4D3F-89E1-D36DEBC34125}" srcOrd="8" destOrd="0" presId="urn:microsoft.com/office/officeart/2008/layout/VerticalAccentList"/>
    <dgm:cxn modelId="{151E18FA-A5C4-4948-BDE1-365DC28AE67B}" type="presParOf" srcId="{ABDF07F4-CEA3-4315-A013-D3AFDA5BFEDB}" destId="{B5013CF2-88BF-4E7C-AA53-17F6E2115AF2}" srcOrd="9" destOrd="0" presId="urn:microsoft.com/office/officeart/2008/layout/VerticalAccentList"/>
    <dgm:cxn modelId="{C23D371F-0CA4-477C-BEA8-4E0AEDA04AFB}" type="presParOf" srcId="{B5013CF2-88BF-4E7C-AA53-17F6E2115AF2}" destId="{47638627-0161-432C-988F-9A4193852257}" srcOrd="0" destOrd="0" presId="urn:microsoft.com/office/officeart/2008/layout/VerticalAccentList"/>
    <dgm:cxn modelId="{C350A2C7-A4FF-41B0-AE42-80073A5C4E9B}" type="presParOf" srcId="{ABDF07F4-CEA3-4315-A013-D3AFDA5BFEDB}" destId="{D78F8D9E-77F4-4ACB-B2F1-378725B7F096}" srcOrd="10" destOrd="0" presId="urn:microsoft.com/office/officeart/2008/layout/VerticalAccentList"/>
    <dgm:cxn modelId="{34CEDB6F-22C2-4F03-B552-6FFD19AADEEB}" type="presParOf" srcId="{D78F8D9E-77F4-4ACB-B2F1-378725B7F096}" destId="{8AE73445-4B4B-42E1-97B7-D329A05915B2}" srcOrd="0" destOrd="0" presId="urn:microsoft.com/office/officeart/2008/layout/VerticalAccentList"/>
    <dgm:cxn modelId="{879287E1-63A0-4ACE-8C80-356FE8E9EF9A}" type="presParOf" srcId="{D78F8D9E-77F4-4ACB-B2F1-378725B7F096}" destId="{0716B149-9A20-4BA5-ADF8-F66EAF57E3A6}" srcOrd="1" destOrd="0" presId="urn:microsoft.com/office/officeart/2008/layout/VerticalAccentList"/>
    <dgm:cxn modelId="{7B435CC1-FD3F-4E4C-A6C7-7A2921F1034D}" type="presParOf" srcId="{D78F8D9E-77F4-4ACB-B2F1-378725B7F096}" destId="{BCDD0427-B3D4-4F32-B5B9-F59CE662FE05}" srcOrd="2" destOrd="0" presId="urn:microsoft.com/office/officeart/2008/layout/VerticalAccentList"/>
    <dgm:cxn modelId="{DEDD5FD0-0563-4803-8F36-B2752A50F7A9}" type="presParOf" srcId="{D78F8D9E-77F4-4ACB-B2F1-378725B7F096}" destId="{0321C435-958B-4A4F-A28B-D572957CA8A7}" srcOrd="3" destOrd="0" presId="urn:microsoft.com/office/officeart/2008/layout/VerticalAccentList"/>
    <dgm:cxn modelId="{99330008-79CA-4ED0-ABC8-5B51D98A3573}" type="presParOf" srcId="{D78F8D9E-77F4-4ACB-B2F1-378725B7F096}" destId="{C372DFD4-5495-49C5-B8CD-9843EE84C72C}" srcOrd="4" destOrd="0" presId="urn:microsoft.com/office/officeart/2008/layout/VerticalAccentList"/>
    <dgm:cxn modelId="{08C6E647-8225-45BF-B63B-BFBD8103D7A5}" type="presParOf" srcId="{D78F8D9E-77F4-4ACB-B2F1-378725B7F096}" destId="{57B89615-5B8A-471E-97DF-DBC8410476EE}" srcOrd="5" destOrd="0" presId="urn:microsoft.com/office/officeart/2008/layout/VerticalAccentList"/>
    <dgm:cxn modelId="{E1D381FA-FBE3-4F98-9F4C-32FBEFBCF5A0}" type="presParOf" srcId="{D78F8D9E-77F4-4ACB-B2F1-378725B7F096}" destId="{C4A8ED35-DD06-4B0D-BFD3-D192F6EB1A91}" srcOrd="6" destOrd="0" presId="urn:microsoft.com/office/officeart/2008/layout/VerticalAccentList"/>
    <dgm:cxn modelId="{1C168614-FC07-4910-B5F4-0075B9073DC1}" type="presParOf" srcId="{ABDF07F4-CEA3-4315-A013-D3AFDA5BFEDB}" destId="{B7E852F0-A8A6-494E-A3AF-EC09C0EDC65C}" srcOrd="11" destOrd="0" presId="urn:microsoft.com/office/officeart/2008/layout/VerticalAccentList"/>
    <dgm:cxn modelId="{2865C1A0-C96D-4DF5-82CF-90BEF2193207}" type="presParOf" srcId="{ABDF07F4-CEA3-4315-A013-D3AFDA5BFEDB}" destId="{B749EE52-B42B-4D4E-811A-408A56740CEB}" srcOrd="12" destOrd="0" presId="urn:microsoft.com/office/officeart/2008/layout/VerticalAccentList"/>
    <dgm:cxn modelId="{28398C53-1274-43D4-A87F-7D9C20D06399}" type="presParOf" srcId="{B749EE52-B42B-4D4E-811A-408A56740CEB}" destId="{E20A7155-C03A-4749-AC97-9C7F34070F13}" srcOrd="0" destOrd="0" presId="urn:microsoft.com/office/officeart/2008/layout/VerticalAccentList"/>
    <dgm:cxn modelId="{B0A5A443-B1B2-4CC7-B09E-5F7E3BB4E00E}" type="presParOf" srcId="{ABDF07F4-CEA3-4315-A013-D3AFDA5BFEDB}" destId="{74B6713F-AF7E-4E93-8141-7533E6C6CD98}" srcOrd="13" destOrd="0" presId="urn:microsoft.com/office/officeart/2008/layout/VerticalAccentList"/>
    <dgm:cxn modelId="{FA5F9444-3718-4416-B515-230F2CE215DA}" type="presParOf" srcId="{74B6713F-AF7E-4E93-8141-7533E6C6CD98}" destId="{E85C0C5D-97A1-4366-A410-3D63C0F224A7}" srcOrd="0" destOrd="0" presId="urn:microsoft.com/office/officeart/2008/layout/VerticalAccentList"/>
    <dgm:cxn modelId="{C451D77B-0182-4162-8C40-64979BBDA7E6}" type="presParOf" srcId="{74B6713F-AF7E-4E93-8141-7533E6C6CD98}" destId="{EA36CE3B-0354-4940-BA13-950580A76D26}" srcOrd="1" destOrd="0" presId="urn:microsoft.com/office/officeart/2008/layout/VerticalAccentList"/>
    <dgm:cxn modelId="{886DE66F-49AB-4D4A-872C-6450D3DD59B7}" type="presParOf" srcId="{74B6713F-AF7E-4E93-8141-7533E6C6CD98}" destId="{75B6EF00-5109-4A6E-954F-51A82CB2C755}" srcOrd="2" destOrd="0" presId="urn:microsoft.com/office/officeart/2008/layout/VerticalAccentList"/>
    <dgm:cxn modelId="{A180F4D1-51EC-48E3-808A-F27319C85537}" type="presParOf" srcId="{74B6713F-AF7E-4E93-8141-7533E6C6CD98}" destId="{BFD6249A-99B9-4788-BC7D-375F38C1A0B1}" srcOrd="3" destOrd="0" presId="urn:microsoft.com/office/officeart/2008/layout/VerticalAccentList"/>
    <dgm:cxn modelId="{54746698-C3AA-4A05-9BB4-973356012485}" type="presParOf" srcId="{74B6713F-AF7E-4E93-8141-7533E6C6CD98}" destId="{EFAC6738-E232-4E41-B59B-5BD1F6D432DC}" srcOrd="4" destOrd="0" presId="urn:microsoft.com/office/officeart/2008/layout/VerticalAccentList"/>
    <dgm:cxn modelId="{02B33785-36C2-4D5B-84AD-CF03E18C615F}" type="presParOf" srcId="{74B6713F-AF7E-4E93-8141-7533E6C6CD98}" destId="{9E2D5914-DF57-42C6-8C03-4B7ABB0E64D1}" srcOrd="5" destOrd="0" presId="urn:microsoft.com/office/officeart/2008/layout/VerticalAccentList"/>
    <dgm:cxn modelId="{8C723C30-E070-476F-9FC9-876D5BE7C030}" type="presParOf" srcId="{74B6713F-AF7E-4E93-8141-7533E6C6CD98}" destId="{57691D05-E359-47B8-8074-6A681B7DC6CA}"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BCDECB-8F32-4CE5-8C0E-AF58F57613EE}" type="doc">
      <dgm:prSet loTypeId="urn:microsoft.com/office/officeart/2005/8/layout/arrow3" loCatId="relationship" qsTypeId="urn:microsoft.com/office/officeart/2005/8/quickstyle/simple2" qsCatId="simple" csTypeId="urn:microsoft.com/office/officeart/2005/8/colors/colorful1" csCatId="colorful" phldr="1"/>
      <dgm:spPr/>
      <dgm:t>
        <a:bodyPr/>
        <a:lstStyle/>
        <a:p>
          <a:endParaRPr lang="en-US"/>
        </a:p>
      </dgm:t>
    </dgm:pt>
    <dgm:pt modelId="{C46A2458-0DC2-4053-91FF-83AD12B0FF56}">
      <dgm:prSet/>
      <dgm:spPr/>
      <dgm:t>
        <a:bodyPr/>
        <a:lstStyle/>
        <a:p>
          <a:pPr algn="r" rtl="1"/>
          <a:r>
            <a:rPr lang="fa-IR" dirty="0" smtClean="0">
              <a:cs typeface="B Titr" panose="00000700000000000000" pitchFamily="2" charset="-78"/>
            </a:rPr>
            <a:t>طرف تقاضا</a:t>
          </a:r>
          <a:endParaRPr lang="en-US" dirty="0">
            <a:cs typeface="B Titr" panose="00000700000000000000" pitchFamily="2" charset="-78"/>
          </a:endParaRPr>
        </a:p>
      </dgm:t>
    </dgm:pt>
    <dgm:pt modelId="{2CB527C2-5D56-41DD-B5AE-C7F9B0D9F3E2}" type="parTrans" cxnId="{1B85CA3C-5C34-43B2-9BE0-D2753807C80F}">
      <dgm:prSet/>
      <dgm:spPr/>
      <dgm:t>
        <a:bodyPr/>
        <a:lstStyle/>
        <a:p>
          <a:endParaRPr lang="en-US">
            <a:cs typeface="B Zar" panose="00000400000000000000" pitchFamily="2" charset="-78"/>
          </a:endParaRPr>
        </a:p>
      </dgm:t>
    </dgm:pt>
    <dgm:pt modelId="{25AC56AF-1689-4753-B047-21664FDAAB05}" type="sibTrans" cxnId="{1B85CA3C-5C34-43B2-9BE0-D2753807C80F}">
      <dgm:prSet/>
      <dgm:spPr/>
      <dgm:t>
        <a:bodyPr/>
        <a:lstStyle/>
        <a:p>
          <a:endParaRPr lang="en-US">
            <a:cs typeface="B Zar" panose="00000400000000000000" pitchFamily="2" charset="-78"/>
          </a:endParaRPr>
        </a:p>
      </dgm:t>
    </dgm:pt>
    <dgm:pt modelId="{25252298-FE61-451C-8AB0-6189493B4641}">
      <dgm:prSet/>
      <dgm:spPr/>
      <dgm:t>
        <a:bodyPr/>
        <a:lstStyle/>
        <a:p>
          <a:pPr algn="justLow" rtl="1"/>
          <a:r>
            <a:rPr lang="fa-IR" dirty="0" smtClean="0">
              <a:cs typeface="B Zar" panose="00000400000000000000" pitchFamily="2" charset="-78"/>
            </a:rPr>
            <a:t>از یک طرف به‌دلیل کاهش عمده‌ی قدرت خرید خانوارها و از طرف دیگر به‌دلیل نارسایی‌های عمده‌ی نظام بانکی در تأمین مالی طرف تقاضای مسکن، چشم‌انداز تقاضای مؤثر واحدهای مسکونی چنگی به‌ دل نمی‌زد. </a:t>
          </a:r>
          <a:endParaRPr lang="en-US" dirty="0">
            <a:cs typeface="B Zar" panose="00000400000000000000" pitchFamily="2" charset="-78"/>
          </a:endParaRPr>
        </a:p>
      </dgm:t>
    </dgm:pt>
    <dgm:pt modelId="{6BF76781-DFD3-40DE-B3BE-553D11753044}" type="parTrans" cxnId="{3E2DFFD3-5A64-4D4E-AD13-8EA4AF857682}">
      <dgm:prSet/>
      <dgm:spPr/>
      <dgm:t>
        <a:bodyPr/>
        <a:lstStyle/>
        <a:p>
          <a:endParaRPr lang="en-US">
            <a:cs typeface="B Zar" panose="00000400000000000000" pitchFamily="2" charset="-78"/>
          </a:endParaRPr>
        </a:p>
      </dgm:t>
    </dgm:pt>
    <dgm:pt modelId="{E2E0EFD3-B034-4CC4-8576-18638B801697}" type="sibTrans" cxnId="{3E2DFFD3-5A64-4D4E-AD13-8EA4AF857682}">
      <dgm:prSet/>
      <dgm:spPr/>
      <dgm:t>
        <a:bodyPr/>
        <a:lstStyle/>
        <a:p>
          <a:endParaRPr lang="en-US">
            <a:cs typeface="B Zar" panose="00000400000000000000" pitchFamily="2" charset="-78"/>
          </a:endParaRPr>
        </a:p>
      </dgm:t>
    </dgm:pt>
    <dgm:pt modelId="{7B798AC3-C738-41C2-A80A-DBF47DAD93EF}">
      <dgm:prSet/>
      <dgm:spPr/>
      <dgm:t>
        <a:bodyPr/>
        <a:lstStyle/>
        <a:p>
          <a:pPr algn="r" rtl="1"/>
          <a:r>
            <a:rPr lang="fa-IR" dirty="0" smtClean="0">
              <a:cs typeface="B Titr" panose="00000700000000000000" pitchFamily="2" charset="-78"/>
            </a:rPr>
            <a:t>طرف عرضه</a:t>
          </a:r>
          <a:endParaRPr lang="en-US" dirty="0">
            <a:cs typeface="B Titr" panose="00000700000000000000" pitchFamily="2" charset="-78"/>
          </a:endParaRPr>
        </a:p>
      </dgm:t>
    </dgm:pt>
    <dgm:pt modelId="{261158D3-F022-4D9B-B4D6-00B4561FEAB6}" type="parTrans" cxnId="{B2D1DB77-252B-4B72-818B-34BE9EF278FB}">
      <dgm:prSet/>
      <dgm:spPr/>
      <dgm:t>
        <a:bodyPr/>
        <a:lstStyle/>
        <a:p>
          <a:endParaRPr lang="en-US">
            <a:cs typeface="B Zar" panose="00000400000000000000" pitchFamily="2" charset="-78"/>
          </a:endParaRPr>
        </a:p>
      </dgm:t>
    </dgm:pt>
    <dgm:pt modelId="{E555E71A-8FEE-483F-8DD2-1481590DFC46}" type="sibTrans" cxnId="{B2D1DB77-252B-4B72-818B-34BE9EF278FB}">
      <dgm:prSet/>
      <dgm:spPr/>
      <dgm:t>
        <a:bodyPr/>
        <a:lstStyle/>
        <a:p>
          <a:endParaRPr lang="en-US">
            <a:cs typeface="B Zar" panose="00000400000000000000" pitchFamily="2" charset="-78"/>
          </a:endParaRPr>
        </a:p>
      </dgm:t>
    </dgm:pt>
    <dgm:pt modelId="{0F3615B9-1CF9-45E3-AB0E-317FBCAA4893}">
      <dgm:prSet/>
      <dgm:spPr/>
      <dgm:t>
        <a:bodyPr/>
        <a:lstStyle/>
        <a:p>
          <a:pPr algn="justLow" rtl="1"/>
          <a:r>
            <a:rPr lang="fa-IR" dirty="0" smtClean="0">
              <a:cs typeface="B Zar" panose="00000400000000000000" pitchFamily="2" charset="-78"/>
            </a:rPr>
            <a:t>ساخت‌وسازهای بی‌رویه‌ی سال‌های گذشته از یک طرف و حضور عرضه‌کنندگان بزرگ بانکی باعث شده که بسیاری از بازیگران بزرگ بازار مسکن به صف عرضه‌کنندگان مسکن بپیوندند. </a:t>
          </a:r>
          <a:endParaRPr lang="en-US" dirty="0">
            <a:cs typeface="B Zar" panose="00000400000000000000" pitchFamily="2" charset="-78"/>
          </a:endParaRPr>
        </a:p>
      </dgm:t>
    </dgm:pt>
    <dgm:pt modelId="{D5017D70-11AC-409F-8EA9-5489DD9AEABF}" type="parTrans" cxnId="{A6E41B4B-44ED-4F15-8AF2-F95192825794}">
      <dgm:prSet/>
      <dgm:spPr/>
      <dgm:t>
        <a:bodyPr/>
        <a:lstStyle/>
        <a:p>
          <a:endParaRPr lang="en-US">
            <a:cs typeface="B Zar" panose="00000400000000000000" pitchFamily="2" charset="-78"/>
          </a:endParaRPr>
        </a:p>
      </dgm:t>
    </dgm:pt>
    <dgm:pt modelId="{B042B872-EF8E-4993-BDD2-443CDA091919}" type="sibTrans" cxnId="{A6E41B4B-44ED-4F15-8AF2-F95192825794}">
      <dgm:prSet/>
      <dgm:spPr/>
      <dgm:t>
        <a:bodyPr/>
        <a:lstStyle/>
        <a:p>
          <a:endParaRPr lang="en-US">
            <a:cs typeface="B Zar" panose="00000400000000000000" pitchFamily="2" charset="-78"/>
          </a:endParaRPr>
        </a:p>
      </dgm:t>
    </dgm:pt>
    <dgm:pt modelId="{8F7520F8-CE14-4D14-A1A8-DF79018F786C}" type="pres">
      <dgm:prSet presAssocID="{1BBCDECB-8F32-4CE5-8C0E-AF58F57613EE}" presName="compositeShape" presStyleCnt="0">
        <dgm:presLayoutVars>
          <dgm:chMax val="2"/>
          <dgm:dir/>
          <dgm:resizeHandles val="exact"/>
        </dgm:presLayoutVars>
      </dgm:prSet>
      <dgm:spPr/>
    </dgm:pt>
    <dgm:pt modelId="{C6565B03-23AB-4D7D-868F-E8009B1EF548}" type="pres">
      <dgm:prSet presAssocID="{1BBCDECB-8F32-4CE5-8C0E-AF58F57613EE}" presName="divider" presStyleLbl="fgShp" presStyleIdx="0" presStyleCnt="1"/>
      <dgm:spPr/>
    </dgm:pt>
    <dgm:pt modelId="{0548DA3C-8A2A-41E5-815D-08EEBF495FA7}" type="pres">
      <dgm:prSet presAssocID="{C46A2458-0DC2-4053-91FF-83AD12B0FF56}" presName="downArrow" presStyleLbl="node1" presStyleIdx="0" presStyleCnt="2"/>
      <dgm:spPr/>
    </dgm:pt>
    <dgm:pt modelId="{AEB45CD1-BF64-4379-87D5-54646F041535}" type="pres">
      <dgm:prSet presAssocID="{C46A2458-0DC2-4053-91FF-83AD12B0FF56}" presName="downArrowText" presStyleLbl="revTx" presStyleIdx="0" presStyleCnt="2" custScaleX="124537">
        <dgm:presLayoutVars>
          <dgm:bulletEnabled val="1"/>
        </dgm:presLayoutVars>
      </dgm:prSet>
      <dgm:spPr/>
    </dgm:pt>
    <dgm:pt modelId="{4D381073-979A-4445-93D3-DC7D71051577}" type="pres">
      <dgm:prSet presAssocID="{7B798AC3-C738-41C2-A80A-DBF47DAD93EF}" presName="upArrow" presStyleLbl="node1" presStyleIdx="1" presStyleCnt="2"/>
      <dgm:spPr/>
    </dgm:pt>
    <dgm:pt modelId="{A5E34052-2178-440E-9D92-288B5E88601D}" type="pres">
      <dgm:prSet presAssocID="{7B798AC3-C738-41C2-A80A-DBF47DAD93EF}" presName="upArrowText" presStyleLbl="revTx" presStyleIdx="1" presStyleCnt="2" custScaleX="124306">
        <dgm:presLayoutVars>
          <dgm:bulletEnabled val="1"/>
        </dgm:presLayoutVars>
      </dgm:prSet>
      <dgm:spPr/>
    </dgm:pt>
  </dgm:ptLst>
  <dgm:cxnLst>
    <dgm:cxn modelId="{EAA373E6-5F09-4731-BA3A-795DFD477D64}" type="presOf" srcId="{0F3615B9-1CF9-45E3-AB0E-317FBCAA4893}" destId="{A5E34052-2178-440E-9D92-288B5E88601D}" srcOrd="0" destOrd="1" presId="urn:microsoft.com/office/officeart/2005/8/layout/arrow3"/>
    <dgm:cxn modelId="{B2D1DB77-252B-4B72-818B-34BE9EF278FB}" srcId="{1BBCDECB-8F32-4CE5-8C0E-AF58F57613EE}" destId="{7B798AC3-C738-41C2-A80A-DBF47DAD93EF}" srcOrd="1" destOrd="0" parTransId="{261158D3-F022-4D9B-B4D6-00B4561FEAB6}" sibTransId="{E555E71A-8FEE-483F-8DD2-1481590DFC46}"/>
    <dgm:cxn modelId="{6D262A68-DA54-480E-8822-4FF125367739}" type="presOf" srcId="{25252298-FE61-451C-8AB0-6189493B4641}" destId="{AEB45CD1-BF64-4379-87D5-54646F041535}" srcOrd="0" destOrd="1" presId="urn:microsoft.com/office/officeart/2005/8/layout/arrow3"/>
    <dgm:cxn modelId="{D838BAB6-4046-49FD-85AD-E90FB8B4C708}" type="presOf" srcId="{C46A2458-0DC2-4053-91FF-83AD12B0FF56}" destId="{AEB45CD1-BF64-4379-87D5-54646F041535}" srcOrd="0" destOrd="0" presId="urn:microsoft.com/office/officeart/2005/8/layout/arrow3"/>
    <dgm:cxn modelId="{BCCEA222-8407-41EA-9935-9A6C4078E869}" type="presOf" srcId="{1BBCDECB-8F32-4CE5-8C0E-AF58F57613EE}" destId="{8F7520F8-CE14-4D14-A1A8-DF79018F786C}" srcOrd="0" destOrd="0" presId="urn:microsoft.com/office/officeart/2005/8/layout/arrow3"/>
    <dgm:cxn modelId="{1B85CA3C-5C34-43B2-9BE0-D2753807C80F}" srcId="{1BBCDECB-8F32-4CE5-8C0E-AF58F57613EE}" destId="{C46A2458-0DC2-4053-91FF-83AD12B0FF56}" srcOrd="0" destOrd="0" parTransId="{2CB527C2-5D56-41DD-B5AE-C7F9B0D9F3E2}" sibTransId="{25AC56AF-1689-4753-B047-21664FDAAB05}"/>
    <dgm:cxn modelId="{76C56C07-2189-4DCA-A94B-B140EE275EDD}" type="presOf" srcId="{7B798AC3-C738-41C2-A80A-DBF47DAD93EF}" destId="{A5E34052-2178-440E-9D92-288B5E88601D}" srcOrd="0" destOrd="0" presId="urn:microsoft.com/office/officeart/2005/8/layout/arrow3"/>
    <dgm:cxn modelId="{3E2DFFD3-5A64-4D4E-AD13-8EA4AF857682}" srcId="{C46A2458-0DC2-4053-91FF-83AD12B0FF56}" destId="{25252298-FE61-451C-8AB0-6189493B4641}" srcOrd="0" destOrd="0" parTransId="{6BF76781-DFD3-40DE-B3BE-553D11753044}" sibTransId="{E2E0EFD3-B034-4CC4-8576-18638B801697}"/>
    <dgm:cxn modelId="{A6E41B4B-44ED-4F15-8AF2-F95192825794}" srcId="{7B798AC3-C738-41C2-A80A-DBF47DAD93EF}" destId="{0F3615B9-1CF9-45E3-AB0E-317FBCAA4893}" srcOrd="0" destOrd="0" parTransId="{D5017D70-11AC-409F-8EA9-5489DD9AEABF}" sibTransId="{B042B872-EF8E-4993-BDD2-443CDA091919}"/>
    <dgm:cxn modelId="{A78FB12E-E6DB-4A9F-AD43-812670E92CFD}" type="presParOf" srcId="{8F7520F8-CE14-4D14-A1A8-DF79018F786C}" destId="{C6565B03-23AB-4D7D-868F-E8009B1EF548}" srcOrd="0" destOrd="0" presId="urn:microsoft.com/office/officeart/2005/8/layout/arrow3"/>
    <dgm:cxn modelId="{BE40A6FB-0BC1-48ED-A9C5-88042E04FE8D}" type="presParOf" srcId="{8F7520F8-CE14-4D14-A1A8-DF79018F786C}" destId="{0548DA3C-8A2A-41E5-815D-08EEBF495FA7}" srcOrd="1" destOrd="0" presId="urn:microsoft.com/office/officeart/2005/8/layout/arrow3"/>
    <dgm:cxn modelId="{93A8FB1F-C4D5-4A9C-8766-38CCC8127B86}" type="presParOf" srcId="{8F7520F8-CE14-4D14-A1A8-DF79018F786C}" destId="{AEB45CD1-BF64-4379-87D5-54646F041535}" srcOrd="2" destOrd="0" presId="urn:microsoft.com/office/officeart/2005/8/layout/arrow3"/>
    <dgm:cxn modelId="{30AB11BF-6264-4F17-AF05-CB4917E4025B}" type="presParOf" srcId="{8F7520F8-CE14-4D14-A1A8-DF79018F786C}" destId="{4D381073-979A-4445-93D3-DC7D71051577}" srcOrd="3" destOrd="0" presId="urn:microsoft.com/office/officeart/2005/8/layout/arrow3"/>
    <dgm:cxn modelId="{DA763726-58BB-4141-9631-271EF4E3FF50}" type="presParOf" srcId="{8F7520F8-CE14-4D14-A1A8-DF79018F786C}" destId="{A5E34052-2178-440E-9D92-288B5E88601D}"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79AFC7-6FFC-4610-A386-C5E33CF9D455}" type="doc">
      <dgm:prSet loTypeId="urn:microsoft.com/office/officeart/2005/8/layout/process3" loCatId="process" qsTypeId="urn:microsoft.com/office/officeart/2005/8/quickstyle/simple1" qsCatId="simple" csTypeId="urn:microsoft.com/office/officeart/2005/8/colors/accent2_1" csCatId="accent2"/>
      <dgm:spPr/>
      <dgm:t>
        <a:bodyPr/>
        <a:lstStyle/>
        <a:p>
          <a:endParaRPr lang="en-US"/>
        </a:p>
      </dgm:t>
    </dgm:pt>
    <dgm:pt modelId="{EDEFF1AC-8B7D-4A49-B1C5-F595B4638AF3}">
      <dgm:prSet/>
      <dgm:spPr/>
      <dgm:t>
        <a:bodyPr/>
        <a:lstStyle/>
        <a:p>
          <a:pPr algn="justLow" rtl="1"/>
          <a:r>
            <a:rPr lang="fa-IR" dirty="0" smtClean="0">
              <a:cs typeface="B Zar" panose="00000400000000000000" pitchFamily="2" charset="-78"/>
            </a:rPr>
            <a:t>کارنامه‌ی بخش مسکن را می‌توان با مقایسه‌ی "سهولت خانه‌دارشدن" شهروندان کشورها ارزیابی کرد. معیارهای استطاعت مالی خانوارها، ابزارهای مناسبی برای مقایسه‌ی "سهولت خانه‌دارشدن" است، چراکه این معیارها به‌طور همزمان قیمت مسکن و "درآمد در دسترس خانوارها" را لحاظ می‌کنند. این معیارها عبارتند از:</a:t>
          </a:r>
          <a:endParaRPr lang="en-US" dirty="0">
            <a:cs typeface="B Zar" panose="00000400000000000000" pitchFamily="2" charset="-78"/>
          </a:endParaRPr>
        </a:p>
      </dgm:t>
    </dgm:pt>
    <dgm:pt modelId="{283F2F7E-0C29-47F2-9AAA-4B4AD27FF5AA}" type="parTrans" cxnId="{F15849F2-AE40-48DD-A372-A4AF0F18113B}">
      <dgm:prSet/>
      <dgm:spPr/>
      <dgm:t>
        <a:bodyPr/>
        <a:lstStyle/>
        <a:p>
          <a:endParaRPr lang="en-US">
            <a:cs typeface="B Zar" panose="00000400000000000000" pitchFamily="2" charset="-78"/>
          </a:endParaRPr>
        </a:p>
      </dgm:t>
    </dgm:pt>
    <dgm:pt modelId="{7317EBC1-380E-4A4D-A6D1-F72DC157A479}" type="sibTrans" cxnId="{F15849F2-AE40-48DD-A372-A4AF0F18113B}">
      <dgm:prSet/>
      <dgm:spPr/>
      <dgm:t>
        <a:bodyPr/>
        <a:lstStyle/>
        <a:p>
          <a:endParaRPr lang="en-US">
            <a:cs typeface="B Zar" panose="00000400000000000000" pitchFamily="2" charset="-78"/>
          </a:endParaRPr>
        </a:p>
      </dgm:t>
    </dgm:pt>
    <dgm:pt modelId="{E01B88EA-F7D4-4EA9-AE1E-1E7085DA99A1}">
      <dgm:prSet/>
      <dgm:spPr/>
      <dgm:t>
        <a:bodyPr/>
        <a:lstStyle/>
        <a:p>
          <a:pPr rtl="1"/>
          <a:r>
            <a:rPr lang="fa-IR" smtClean="0">
              <a:cs typeface="B Zar" panose="00000400000000000000" pitchFamily="2" charset="-78"/>
            </a:rPr>
            <a:t>شاخص «استطاعت خرید خانه» (</a:t>
          </a:r>
          <a:r>
            <a:rPr lang="en-US" smtClean="0">
              <a:cs typeface="B Zar" panose="00000400000000000000" pitchFamily="2" charset="-78"/>
            </a:rPr>
            <a:t>Housing Affordability Index</a:t>
          </a:r>
          <a:r>
            <a:rPr lang="ar-SA" smtClean="0">
              <a:cs typeface="B Zar" panose="00000400000000000000" pitchFamily="2" charset="-78"/>
            </a:rPr>
            <a:t> یا </a:t>
          </a:r>
          <a:r>
            <a:rPr lang="en-US" smtClean="0">
              <a:cs typeface="B Zar" panose="00000400000000000000" pitchFamily="2" charset="-78"/>
            </a:rPr>
            <a:t>HAI</a:t>
          </a:r>
          <a:r>
            <a:rPr lang="fa-IR" smtClean="0">
              <a:cs typeface="B Zar" panose="00000400000000000000" pitchFamily="2" charset="-78"/>
            </a:rPr>
            <a:t>)</a:t>
          </a:r>
          <a:endParaRPr lang="en-US">
            <a:cs typeface="B Zar" panose="00000400000000000000" pitchFamily="2" charset="-78"/>
          </a:endParaRPr>
        </a:p>
      </dgm:t>
    </dgm:pt>
    <dgm:pt modelId="{AA22ED02-EF04-4A79-BB50-51427077BD14}" type="parTrans" cxnId="{896BFE2A-C4CF-4F61-9C11-282C51911F94}">
      <dgm:prSet/>
      <dgm:spPr/>
      <dgm:t>
        <a:bodyPr/>
        <a:lstStyle/>
        <a:p>
          <a:endParaRPr lang="en-US">
            <a:cs typeface="B Zar" panose="00000400000000000000" pitchFamily="2" charset="-78"/>
          </a:endParaRPr>
        </a:p>
      </dgm:t>
    </dgm:pt>
    <dgm:pt modelId="{9234AB9B-09BD-4C02-B538-88704F26582F}" type="sibTrans" cxnId="{896BFE2A-C4CF-4F61-9C11-282C51911F94}">
      <dgm:prSet/>
      <dgm:spPr/>
      <dgm:t>
        <a:bodyPr/>
        <a:lstStyle/>
        <a:p>
          <a:endParaRPr lang="en-US">
            <a:cs typeface="B Zar" panose="00000400000000000000" pitchFamily="2" charset="-78"/>
          </a:endParaRPr>
        </a:p>
      </dgm:t>
    </dgm:pt>
    <dgm:pt modelId="{975DAF57-67A7-49A3-A120-24E24A0D12E8}">
      <dgm:prSet/>
      <dgm:spPr/>
      <dgm:t>
        <a:bodyPr/>
        <a:lstStyle/>
        <a:p>
          <a:pPr rtl="1"/>
          <a:r>
            <a:rPr lang="fa-IR" smtClean="0">
              <a:cs typeface="B Zar" panose="00000400000000000000" pitchFamily="2" charset="-78"/>
            </a:rPr>
            <a:t>نسبت «قیمت خانه به درآمد» (</a:t>
          </a:r>
          <a:r>
            <a:rPr lang="en-US" smtClean="0">
              <a:cs typeface="B Zar" panose="00000400000000000000" pitchFamily="2" charset="-78"/>
            </a:rPr>
            <a:t>house price to income ratio</a:t>
          </a:r>
          <a:r>
            <a:rPr lang="fa-IR" smtClean="0">
              <a:cs typeface="B Zar" panose="00000400000000000000" pitchFamily="2" charset="-78"/>
            </a:rPr>
            <a:t>) </a:t>
          </a:r>
          <a:endParaRPr lang="en-US">
            <a:cs typeface="B Zar" panose="00000400000000000000" pitchFamily="2" charset="-78"/>
          </a:endParaRPr>
        </a:p>
      </dgm:t>
    </dgm:pt>
    <dgm:pt modelId="{B92A852A-813F-4E74-82B5-26DB6F256ADC}" type="parTrans" cxnId="{B8639E8C-2E38-448D-A27E-76914F55044C}">
      <dgm:prSet/>
      <dgm:spPr/>
      <dgm:t>
        <a:bodyPr/>
        <a:lstStyle/>
        <a:p>
          <a:endParaRPr lang="en-US">
            <a:cs typeface="B Zar" panose="00000400000000000000" pitchFamily="2" charset="-78"/>
          </a:endParaRPr>
        </a:p>
      </dgm:t>
    </dgm:pt>
    <dgm:pt modelId="{5390C88E-0D15-4671-9D9E-7A2C4B374DAB}" type="sibTrans" cxnId="{B8639E8C-2E38-448D-A27E-76914F55044C}">
      <dgm:prSet/>
      <dgm:spPr/>
      <dgm:t>
        <a:bodyPr/>
        <a:lstStyle/>
        <a:p>
          <a:endParaRPr lang="en-US">
            <a:cs typeface="B Zar" panose="00000400000000000000" pitchFamily="2" charset="-78"/>
          </a:endParaRPr>
        </a:p>
      </dgm:t>
    </dgm:pt>
    <dgm:pt modelId="{D4117ED2-5401-4F5A-9289-2843847D359C}" type="pres">
      <dgm:prSet presAssocID="{F379AFC7-6FFC-4610-A386-C5E33CF9D455}" presName="linearFlow" presStyleCnt="0">
        <dgm:presLayoutVars>
          <dgm:dir/>
          <dgm:animLvl val="lvl"/>
          <dgm:resizeHandles val="exact"/>
        </dgm:presLayoutVars>
      </dgm:prSet>
      <dgm:spPr/>
    </dgm:pt>
    <dgm:pt modelId="{DB654D90-035C-47E6-8345-0AE047EC58CB}" type="pres">
      <dgm:prSet presAssocID="{EDEFF1AC-8B7D-4A49-B1C5-F595B4638AF3}" presName="composite" presStyleCnt="0"/>
      <dgm:spPr/>
    </dgm:pt>
    <dgm:pt modelId="{2929B238-4553-4DBC-BF39-75452B5F3B20}" type="pres">
      <dgm:prSet presAssocID="{EDEFF1AC-8B7D-4A49-B1C5-F595B4638AF3}" presName="parTx" presStyleLbl="node1" presStyleIdx="0" presStyleCnt="1">
        <dgm:presLayoutVars>
          <dgm:chMax val="0"/>
          <dgm:chPref val="0"/>
          <dgm:bulletEnabled val="1"/>
        </dgm:presLayoutVars>
      </dgm:prSet>
      <dgm:spPr/>
    </dgm:pt>
    <dgm:pt modelId="{FF99A430-E759-4F1F-BBCC-EA94F9D409E8}" type="pres">
      <dgm:prSet presAssocID="{EDEFF1AC-8B7D-4A49-B1C5-F595B4638AF3}" presName="parSh" presStyleLbl="node1" presStyleIdx="0" presStyleCnt="1"/>
      <dgm:spPr/>
    </dgm:pt>
    <dgm:pt modelId="{6D4947B6-2575-4305-951F-21D04083F65E}" type="pres">
      <dgm:prSet presAssocID="{EDEFF1AC-8B7D-4A49-B1C5-F595B4638AF3}" presName="desTx" presStyleLbl="fgAcc1" presStyleIdx="0" presStyleCnt="1">
        <dgm:presLayoutVars>
          <dgm:bulletEnabled val="1"/>
        </dgm:presLayoutVars>
      </dgm:prSet>
      <dgm:spPr/>
    </dgm:pt>
  </dgm:ptLst>
  <dgm:cxnLst>
    <dgm:cxn modelId="{F15849F2-AE40-48DD-A372-A4AF0F18113B}" srcId="{F379AFC7-6FFC-4610-A386-C5E33CF9D455}" destId="{EDEFF1AC-8B7D-4A49-B1C5-F595B4638AF3}" srcOrd="0" destOrd="0" parTransId="{283F2F7E-0C29-47F2-9AAA-4B4AD27FF5AA}" sibTransId="{7317EBC1-380E-4A4D-A6D1-F72DC157A479}"/>
    <dgm:cxn modelId="{1B2139C1-8038-4A46-9E71-E24D47A80B77}" type="presOf" srcId="{EDEFF1AC-8B7D-4A49-B1C5-F595B4638AF3}" destId="{2929B238-4553-4DBC-BF39-75452B5F3B20}" srcOrd="0" destOrd="0" presId="urn:microsoft.com/office/officeart/2005/8/layout/process3"/>
    <dgm:cxn modelId="{C8696625-A6C1-474B-A15C-09286C2D8EC7}" type="presOf" srcId="{E01B88EA-F7D4-4EA9-AE1E-1E7085DA99A1}" destId="{6D4947B6-2575-4305-951F-21D04083F65E}" srcOrd="0" destOrd="0" presId="urn:microsoft.com/office/officeart/2005/8/layout/process3"/>
    <dgm:cxn modelId="{763896AC-E34B-48F3-8FC4-9D355FD334B6}" type="presOf" srcId="{F379AFC7-6FFC-4610-A386-C5E33CF9D455}" destId="{D4117ED2-5401-4F5A-9289-2843847D359C}" srcOrd="0" destOrd="0" presId="urn:microsoft.com/office/officeart/2005/8/layout/process3"/>
    <dgm:cxn modelId="{A33BC813-592B-4C77-A991-53CB5C1961DE}" type="presOf" srcId="{975DAF57-67A7-49A3-A120-24E24A0D12E8}" destId="{6D4947B6-2575-4305-951F-21D04083F65E}" srcOrd="0" destOrd="1" presId="urn:microsoft.com/office/officeart/2005/8/layout/process3"/>
    <dgm:cxn modelId="{B8639E8C-2E38-448D-A27E-76914F55044C}" srcId="{EDEFF1AC-8B7D-4A49-B1C5-F595B4638AF3}" destId="{975DAF57-67A7-49A3-A120-24E24A0D12E8}" srcOrd="1" destOrd="0" parTransId="{B92A852A-813F-4E74-82B5-26DB6F256ADC}" sibTransId="{5390C88E-0D15-4671-9D9E-7A2C4B374DAB}"/>
    <dgm:cxn modelId="{0DB4B1F8-4644-4F4F-B8AE-8665CF74E11D}" type="presOf" srcId="{EDEFF1AC-8B7D-4A49-B1C5-F595B4638AF3}" destId="{FF99A430-E759-4F1F-BBCC-EA94F9D409E8}" srcOrd="1" destOrd="0" presId="urn:microsoft.com/office/officeart/2005/8/layout/process3"/>
    <dgm:cxn modelId="{896BFE2A-C4CF-4F61-9C11-282C51911F94}" srcId="{EDEFF1AC-8B7D-4A49-B1C5-F595B4638AF3}" destId="{E01B88EA-F7D4-4EA9-AE1E-1E7085DA99A1}" srcOrd="0" destOrd="0" parTransId="{AA22ED02-EF04-4A79-BB50-51427077BD14}" sibTransId="{9234AB9B-09BD-4C02-B538-88704F26582F}"/>
    <dgm:cxn modelId="{24801C97-E6BD-4497-A843-9181EF5DA301}" type="presParOf" srcId="{D4117ED2-5401-4F5A-9289-2843847D359C}" destId="{DB654D90-035C-47E6-8345-0AE047EC58CB}" srcOrd="0" destOrd="0" presId="urn:microsoft.com/office/officeart/2005/8/layout/process3"/>
    <dgm:cxn modelId="{266A10EF-21F0-44A2-A52A-85A042C7FB9C}" type="presParOf" srcId="{DB654D90-035C-47E6-8345-0AE047EC58CB}" destId="{2929B238-4553-4DBC-BF39-75452B5F3B20}" srcOrd="0" destOrd="0" presId="urn:microsoft.com/office/officeart/2005/8/layout/process3"/>
    <dgm:cxn modelId="{B16E6EB7-EB4B-439C-B785-244FD2EAF5F2}" type="presParOf" srcId="{DB654D90-035C-47E6-8345-0AE047EC58CB}" destId="{FF99A430-E759-4F1F-BBCC-EA94F9D409E8}" srcOrd="1" destOrd="0" presId="urn:microsoft.com/office/officeart/2005/8/layout/process3"/>
    <dgm:cxn modelId="{10B642CE-BE6D-421B-9863-13F000B9A107}" type="presParOf" srcId="{DB654D90-035C-47E6-8345-0AE047EC58CB}" destId="{6D4947B6-2575-4305-951F-21D04083F65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B909A0-C825-4EEB-AD68-3BAEE485AF45}" type="doc">
      <dgm:prSet loTypeId="urn:microsoft.com/office/officeart/2005/8/layout/hierarchy3" loCatId="list" qsTypeId="urn:microsoft.com/office/officeart/2005/8/quickstyle/simple1" qsCatId="simple" csTypeId="urn:microsoft.com/office/officeart/2005/8/colors/accent1_1" csCatId="accent1"/>
      <dgm:spPr/>
      <dgm:t>
        <a:bodyPr/>
        <a:lstStyle/>
        <a:p>
          <a:endParaRPr lang="en-US"/>
        </a:p>
      </dgm:t>
    </dgm:pt>
    <dgm:pt modelId="{50DFE4DE-8C23-458A-AA64-FED7FD9DE658}">
      <dgm:prSet/>
      <dgm:spPr/>
      <dgm:t>
        <a:bodyPr/>
        <a:lstStyle/>
        <a:p>
          <a:pPr rtl="1"/>
          <a:r>
            <a:rPr lang="fa-IR" dirty="0" smtClean="0">
              <a:cs typeface="B Zar" panose="00000400000000000000" pitchFamily="2" charset="-78"/>
            </a:rPr>
            <a:t>استطاعت خرید خانه</a:t>
          </a:r>
          <a:r>
            <a:rPr lang="en-US" dirty="0" smtClean="0">
              <a:cs typeface="B Zar" panose="00000400000000000000" pitchFamily="2" charset="-78"/>
            </a:rPr>
            <a:t>:</a:t>
          </a:r>
          <a:r>
            <a:rPr lang="fa-IR" dirty="0" smtClean="0">
              <a:cs typeface="B Zar" panose="00000400000000000000" pitchFamily="2" charset="-78"/>
            </a:rPr>
            <a:t> میزان استطاعت مالی یک خانواده‌ی واقع در دهک‌های‌ میانی درآمد برای بازپرداخت وام رهنی یک خانه‌ی میان‌قیمت </a:t>
          </a:r>
          <a:endParaRPr lang="en-US" dirty="0">
            <a:cs typeface="B Zar" panose="00000400000000000000" pitchFamily="2" charset="-78"/>
          </a:endParaRPr>
        </a:p>
      </dgm:t>
    </dgm:pt>
    <dgm:pt modelId="{78451AD8-5DCE-4EBE-BEBE-6D0ECF1A44FE}" type="parTrans" cxnId="{A443B172-CCA9-455E-8D7E-E812F7883F0D}">
      <dgm:prSet/>
      <dgm:spPr/>
      <dgm:t>
        <a:bodyPr/>
        <a:lstStyle/>
        <a:p>
          <a:endParaRPr lang="en-US">
            <a:cs typeface="B Zar" panose="00000400000000000000" pitchFamily="2" charset="-78"/>
          </a:endParaRPr>
        </a:p>
      </dgm:t>
    </dgm:pt>
    <dgm:pt modelId="{7AAD36C8-C30A-46F0-9F33-14DAA0EB625A}" type="sibTrans" cxnId="{A443B172-CCA9-455E-8D7E-E812F7883F0D}">
      <dgm:prSet/>
      <dgm:spPr/>
      <dgm:t>
        <a:bodyPr/>
        <a:lstStyle/>
        <a:p>
          <a:endParaRPr lang="en-US">
            <a:cs typeface="B Zar" panose="00000400000000000000" pitchFamily="2" charset="-78"/>
          </a:endParaRPr>
        </a:p>
      </dgm:t>
    </dgm:pt>
    <dgm:pt modelId="{B6954BE2-4ADA-4257-818F-F1C60FAA978C}">
      <dgm:prSet/>
      <dgm:spPr/>
      <dgm:t>
        <a:bodyPr/>
        <a:lstStyle/>
        <a:p>
          <a:pPr rtl="1"/>
          <a:r>
            <a:rPr lang="fa-IR" smtClean="0">
              <a:cs typeface="B Zar" panose="00000400000000000000" pitchFamily="2" charset="-78"/>
            </a:rPr>
            <a:t>رتبه‌ی ایران: 90</a:t>
          </a:r>
          <a:endParaRPr lang="en-US">
            <a:cs typeface="B Zar" panose="00000400000000000000" pitchFamily="2" charset="-78"/>
          </a:endParaRPr>
        </a:p>
      </dgm:t>
    </dgm:pt>
    <dgm:pt modelId="{270296F3-6A15-47F4-8E0A-E48327CF4460}" type="parTrans" cxnId="{C9982A5E-5CC9-4DCC-8E50-04F1DE374810}">
      <dgm:prSet/>
      <dgm:spPr/>
      <dgm:t>
        <a:bodyPr/>
        <a:lstStyle/>
        <a:p>
          <a:endParaRPr lang="en-US">
            <a:cs typeface="B Zar" panose="00000400000000000000" pitchFamily="2" charset="-78"/>
          </a:endParaRPr>
        </a:p>
      </dgm:t>
    </dgm:pt>
    <dgm:pt modelId="{AA362E3A-0551-427E-AC47-42B727A265A6}" type="sibTrans" cxnId="{C9982A5E-5CC9-4DCC-8E50-04F1DE374810}">
      <dgm:prSet/>
      <dgm:spPr/>
      <dgm:t>
        <a:bodyPr/>
        <a:lstStyle/>
        <a:p>
          <a:endParaRPr lang="en-US">
            <a:cs typeface="B Zar" panose="00000400000000000000" pitchFamily="2" charset="-78"/>
          </a:endParaRPr>
        </a:p>
      </dgm:t>
    </dgm:pt>
    <dgm:pt modelId="{CDCA756F-DDB8-4E62-86EE-861825292F30}">
      <dgm:prSet/>
      <dgm:spPr/>
      <dgm:t>
        <a:bodyPr/>
        <a:lstStyle/>
        <a:p>
          <a:pPr rtl="1"/>
          <a:r>
            <a:rPr lang="fa-IR" dirty="0" smtClean="0">
              <a:cs typeface="B Zar" panose="00000400000000000000" pitchFamily="2" charset="-78"/>
            </a:rPr>
            <a:t>قیمت خانه به درآمد: نسبت قیمت یک خانه‌ی میان‌قیمت به درآمد دردسترس یک خانواده‌ی میان‌درآمد</a:t>
          </a:r>
          <a:endParaRPr lang="en-US" dirty="0">
            <a:cs typeface="B Zar" panose="00000400000000000000" pitchFamily="2" charset="-78"/>
          </a:endParaRPr>
        </a:p>
      </dgm:t>
    </dgm:pt>
    <dgm:pt modelId="{3AA3AA3F-FEF9-469F-9BDB-89227E75529A}" type="parTrans" cxnId="{8BFA5F6F-A0A8-4DBE-A11B-F9A63670EA46}">
      <dgm:prSet/>
      <dgm:spPr/>
      <dgm:t>
        <a:bodyPr/>
        <a:lstStyle/>
        <a:p>
          <a:endParaRPr lang="en-US">
            <a:cs typeface="B Zar" panose="00000400000000000000" pitchFamily="2" charset="-78"/>
          </a:endParaRPr>
        </a:p>
      </dgm:t>
    </dgm:pt>
    <dgm:pt modelId="{A3662784-2D57-4992-99BD-90C3662D0A5B}" type="sibTrans" cxnId="{8BFA5F6F-A0A8-4DBE-A11B-F9A63670EA46}">
      <dgm:prSet/>
      <dgm:spPr/>
      <dgm:t>
        <a:bodyPr/>
        <a:lstStyle/>
        <a:p>
          <a:endParaRPr lang="en-US">
            <a:cs typeface="B Zar" panose="00000400000000000000" pitchFamily="2" charset="-78"/>
          </a:endParaRPr>
        </a:p>
      </dgm:t>
    </dgm:pt>
    <dgm:pt modelId="{7F07821E-490F-4926-9FA5-77C6BE97460B}">
      <dgm:prSet/>
      <dgm:spPr/>
      <dgm:t>
        <a:bodyPr/>
        <a:lstStyle/>
        <a:p>
          <a:pPr rtl="1"/>
          <a:r>
            <a:rPr lang="fa-IR" smtClean="0">
              <a:cs typeface="B Zar" panose="00000400000000000000" pitchFamily="2" charset="-78"/>
            </a:rPr>
            <a:t>رتبه‌ی ایران: 67</a:t>
          </a:r>
          <a:endParaRPr lang="en-US">
            <a:cs typeface="B Zar" panose="00000400000000000000" pitchFamily="2" charset="-78"/>
          </a:endParaRPr>
        </a:p>
      </dgm:t>
    </dgm:pt>
    <dgm:pt modelId="{EB6B15D9-EDE6-43AB-80D3-12163BDB096C}" type="parTrans" cxnId="{031AE671-6F4C-47A2-A6F7-3C671AC6DEA4}">
      <dgm:prSet/>
      <dgm:spPr/>
      <dgm:t>
        <a:bodyPr/>
        <a:lstStyle/>
        <a:p>
          <a:endParaRPr lang="en-US">
            <a:cs typeface="B Zar" panose="00000400000000000000" pitchFamily="2" charset="-78"/>
          </a:endParaRPr>
        </a:p>
      </dgm:t>
    </dgm:pt>
    <dgm:pt modelId="{17F1E8FD-1C32-41ED-A665-E3C724629231}" type="sibTrans" cxnId="{031AE671-6F4C-47A2-A6F7-3C671AC6DEA4}">
      <dgm:prSet/>
      <dgm:spPr/>
      <dgm:t>
        <a:bodyPr/>
        <a:lstStyle/>
        <a:p>
          <a:endParaRPr lang="en-US">
            <a:cs typeface="B Zar" panose="00000400000000000000" pitchFamily="2" charset="-78"/>
          </a:endParaRPr>
        </a:p>
      </dgm:t>
    </dgm:pt>
    <dgm:pt modelId="{E5069F52-1FEF-4E74-97A5-B5F47732F4E8}" type="pres">
      <dgm:prSet presAssocID="{61B909A0-C825-4EEB-AD68-3BAEE485AF45}" presName="diagram" presStyleCnt="0">
        <dgm:presLayoutVars>
          <dgm:chPref val="1"/>
          <dgm:dir/>
          <dgm:animOne val="branch"/>
          <dgm:animLvl val="lvl"/>
          <dgm:resizeHandles/>
        </dgm:presLayoutVars>
      </dgm:prSet>
      <dgm:spPr/>
    </dgm:pt>
    <dgm:pt modelId="{BA886AB1-C291-4890-BBB4-257D767693DC}" type="pres">
      <dgm:prSet presAssocID="{50DFE4DE-8C23-458A-AA64-FED7FD9DE658}" presName="root" presStyleCnt="0"/>
      <dgm:spPr/>
    </dgm:pt>
    <dgm:pt modelId="{F8D846B1-8F85-4C57-A732-EF9885064B5B}" type="pres">
      <dgm:prSet presAssocID="{50DFE4DE-8C23-458A-AA64-FED7FD9DE658}" presName="rootComposite" presStyleCnt="0"/>
      <dgm:spPr/>
    </dgm:pt>
    <dgm:pt modelId="{4A8D1E09-0EA7-4490-91FC-BB3ECE4B5CA6}" type="pres">
      <dgm:prSet presAssocID="{50DFE4DE-8C23-458A-AA64-FED7FD9DE658}" presName="rootText" presStyleLbl="node1" presStyleIdx="0" presStyleCnt="2"/>
      <dgm:spPr/>
    </dgm:pt>
    <dgm:pt modelId="{DDB21760-7819-4BA4-BF64-A78B9A14D545}" type="pres">
      <dgm:prSet presAssocID="{50DFE4DE-8C23-458A-AA64-FED7FD9DE658}" presName="rootConnector" presStyleLbl="node1" presStyleIdx="0" presStyleCnt="2"/>
      <dgm:spPr/>
    </dgm:pt>
    <dgm:pt modelId="{9EDE0066-0AB0-43A5-B6B1-37A9748F3676}" type="pres">
      <dgm:prSet presAssocID="{50DFE4DE-8C23-458A-AA64-FED7FD9DE658}" presName="childShape" presStyleCnt="0"/>
      <dgm:spPr/>
    </dgm:pt>
    <dgm:pt modelId="{BB695FFA-331D-48B6-9DB9-E4914655A816}" type="pres">
      <dgm:prSet presAssocID="{270296F3-6A15-47F4-8E0A-E48327CF4460}" presName="Name13" presStyleLbl="parChTrans1D2" presStyleIdx="0" presStyleCnt="2"/>
      <dgm:spPr/>
    </dgm:pt>
    <dgm:pt modelId="{4C917B2C-C5B1-4496-A497-8DC6A1A42E22}" type="pres">
      <dgm:prSet presAssocID="{B6954BE2-4ADA-4257-818F-F1C60FAA978C}" presName="childText" presStyleLbl="bgAcc1" presStyleIdx="0" presStyleCnt="2">
        <dgm:presLayoutVars>
          <dgm:bulletEnabled val="1"/>
        </dgm:presLayoutVars>
      </dgm:prSet>
      <dgm:spPr/>
    </dgm:pt>
    <dgm:pt modelId="{1D45EC08-F72E-425C-BAB4-3D7C2040867F}" type="pres">
      <dgm:prSet presAssocID="{CDCA756F-DDB8-4E62-86EE-861825292F30}" presName="root" presStyleCnt="0"/>
      <dgm:spPr/>
    </dgm:pt>
    <dgm:pt modelId="{92D74D81-175C-4748-BE12-5B0DFE3A81FE}" type="pres">
      <dgm:prSet presAssocID="{CDCA756F-DDB8-4E62-86EE-861825292F30}" presName="rootComposite" presStyleCnt="0"/>
      <dgm:spPr/>
    </dgm:pt>
    <dgm:pt modelId="{B23D2B0B-F1B7-41DD-9EC9-46168DEA66E1}" type="pres">
      <dgm:prSet presAssocID="{CDCA756F-DDB8-4E62-86EE-861825292F30}" presName="rootText" presStyleLbl="node1" presStyleIdx="1" presStyleCnt="2"/>
      <dgm:spPr/>
    </dgm:pt>
    <dgm:pt modelId="{58BD88C4-19C5-4B82-8B5E-06F4663144DE}" type="pres">
      <dgm:prSet presAssocID="{CDCA756F-DDB8-4E62-86EE-861825292F30}" presName="rootConnector" presStyleLbl="node1" presStyleIdx="1" presStyleCnt="2"/>
      <dgm:spPr/>
    </dgm:pt>
    <dgm:pt modelId="{A4CB5AD3-4A14-4F3E-B921-FB65D8356345}" type="pres">
      <dgm:prSet presAssocID="{CDCA756F-DDB8-4E62-86EE-861825292F30}" presName="childShape" presStyleCnt="0"/>
      <dgm:spPr/>
    </dgm:pt>
    <dgm:pt modelId="{5178C306-051E-429D-A0BB-99CE415CBBD5}" type="pres">
      <dgm:prSet presAssocID="{EB6B15D9-EDE6-43AB-80D3-12163BDB096C}" presName="Name13" presStyleLbl="parChTrans1D2" presStyleIdx="1" presStyleCnt="2"/>
      <dgm:spPr/>
    </dgm:pt>
    <dgm:pt modelId="{823FC5C1-ADFB-4FA9-B32E-FBF8B2B70656}" type="pres">
      <dgm:prSet presAssocID="{7F07821E-490F-4926-9FA5-77C6BE97460B}" presName="childText" presStyleLbl="bgAcc1" presStyleIdx="1" presStyleCnt="2">
        <dgm:presLayoutVars>
          <dgm:bulletEnabled val="1"/>
        </dgm:presLayoutVars>
      </dgm:prSet>
      <dgm:spPr/>
    </dgm:pt>
  </dgm:ptLst>
  <dgm:cxnLst>
    <dgm:cxn modelId="{5A2183EA-586E-48BF-B8EF-8EEC9136BBD0}" type="presOf" srcId="{CDCA756F-DDB8-4E62-86EE-861825292F30}" destId="{58BD88C4-19C5-4B82-8B5E-06F4663144DE}" srcOrd="1" destOrd="0" presId="urn:microsoft.com/office/officeart/2005/8/layout/hierarchy3"/>
    <dgm:cxn modelId="{15705167-493C-4000-BD4E-AE5C9BB3BFA9}" type="presOf" srcId="{CDCA756F-DDB8-4E62-86EE-861825292F30}" destId="{B23D2B0B-F1B7-41DD-9EC9-46168DEA66E1}" srcOrd="0" destOrd="0" presId="urn:microsoft.com/office/officeart/2005/8/layout/hierarchy3"/>
    <dgm:cxn modelId="{68E2D49D-A4D0-407D-86BC-520C1CCC1882}" type="presOf" srcId="{7F07821E-490F-4926-9FA5-77C6BE97460B}" destId="{823FC5C1-ADFB-4FA9-B32E-FBF8B2B70656}" srcOrd="0" destOrd="0" presId="urn:microsoft.com/office/officeart/2005/8/layout/hierarchy3"/>
    <dgm:cxn modelId="{9C44EF46-21AC-4630-B605-8284D7459544}" type="presOf" srcId="{61B909A0-C825-4EEB-AD68-3BAEE485AF45}" destId="{E5069F52-1FEF-4E74-97A5-B5F47732F4E8}" srcOrd="0" destOrd="0" presId="urn:microsoft.com/office/officeart/2005/8/layout/hierarchy3"/>
    <dgm:cxn modelId="{A443B172-CCA9-455E-8D7E-E812F7883F0D}" srcId="{61B909A0-C825-4EEB-AD68-3BAEE485AF45}" destId="{50DFE4DE-8C23-458A-AA64-FED7FD9DE658}" srcOrd="0" destOrd="0" parTransId="{78451AD8-5DCE-4EBE-BEBE-6D0ECF1A44FE}" sibTransId="{7AAD36C8-C30A-46F0-9F33-14DAA0EB625A}"/>
    <dgm:cxn modelId="{4B5BC523-911F-4C54-B934-926E57EE48E4}" type="presOf" srcId="{50DFE4DE-8C23-458A-AA64-FED7FD9DE658}" destId="{4A8D1E09-0EA7-4490-91FC-BB3ECE4B5CA6}" srcOrd="0" destOrd="0" presId="urn:microsoft.com/office/officeart/2005/8/layout/hierarchy3"/>
    <dgm:cxn modelId="{C9982A5E-5CC9-4DCC-8E50-04F1DE374810}" srcId="{50DFE4DE-8C23-458A-AA64-FED7FD9DE658}" destId="{B6954BE2-4ADA-4257-818F-F1C60FAA978C}" srcOrd="0" destOrd="0" parTransId="{270296F3-6A15-47F4-8E0A-E48327CF4460}" sibTransId="{AA362E3A-0551-427E-AC47-42B727A265A6}"/>
    <dgm:cxn modelId="{36539A06-070A-440D-8D9E-42F6D5795E57}" type="presOf" srcId="{B6954BE2-4ADA-4257-818F-F1C60FAA978C}" destId="{4C917B2C-C5B1-4496-A497-8DC6A1A42E22}" srcOrd="0" destOrd="0" presId="urn:microsoft.com/office/officeart/2005/8/layout/hierarchy3"/>
    <dgm:cxn modelId="{031AE671-6F4C-47A2-A6F7-3C671AC6DEA4}" srcId="{CDCA756F-DDB8-4E62-86EE-861825292F30}" destId="{7F07821E-490F-4926-9FA5-77C6BE97460B}" srcOrd="0" destOrd="0" parTransId="{EB6B15D9-EDE6-43AB-80D3-12163BDB096C}" sibTransId="{17F1E8FD-1C32-41ED-A665-E3C724629231}"/>
    <dgm:cxn modelId="{939D736D-D51B-4E2E-8D46-2EDF7DE0CF21}" type="presOf" srcId="{EB6B15D9-EDE6-43AB-80D3-12163BDB096C}" destId="{5178C306-051E-429D-A0BB-99CE415CBBD5}" srcOrd="0" destOrd="0" presId="urn:microsoft.com/office/officeart/2005/8/layout/hierarchy3"/>
    <dgm:cxn modelId="{8BFA5F6F-A0A8-4DBE-A11B-F9A63670EA46}" srcId="{61B909A0-C825-4EEB-AD68-3BAEE485AF45}" destId="{CDCA756F-DDB8-4E62-86EE-861825292F30}" srcOrd="1" destOrd="0" parTransId="{3AA3AA3F-FEF9-469F-9BDB-89227E75529A}" sibTransId="{A3662784-2D57-4992-99BD-90C3662D0A5B}"/>
    <dgm:cxn modelId="{C9B862D5-9C9D-4BA2-905C-677270F4597F}" type="presOf" srcId="{50DFE4DE-8C23-458A-AA64-FED7FD9DE658}" destId="{DDB21760-7819-4BA4-BF64-A78B9A14D545}" srcOrd="1" destOrd="0" presId="urn:microsoft.com/office/officeart/2005/8/layout/hierarchy3"/>
    <dgm:cxn modelId="{85C66493-FE43-4D93-A458-1E13CBF39C54}" type="presOf" srcId="{270296F3-6A15-47F4-8E0A-E48327CF4460}" destId="{BB695FFA-331D-48B6-9DB9-E4914655A816}" srcOrd="0" destOrd="0" presId="urn:microsoft.com/office/officeart/2005/8/layout/hierarchy3"/>
    <dgm:cxn modelId="{EAD87C04-0A34-4CE7-93C9-49C9AAEC0ECF}" type="presParOf" srcId="{E5069F52-1FEF-4E74-97A5-B5F47732F4E8}" destId="{BA886AB1-C291-4890-BBB4-257D767693DC}" srcOrd="0" destOrd="0" presId="urn:microsoft.com/office/officeart/2005/8/layout/hierarchy3"/>
    <dgm:cxn modelId="{DA31E747-1460-49D2-8E9F-4EC1ECF6180D}" type="presParOf" srcId="{BA886AB1-C291-4890-BBB4-257D767693DC}" destId="{F8D846B1-8F85-4C57-A732-EF9885064B5B}" srcOrd="0" destOrd="0" presId="urn:microsoft.com/office/officeart/2005/8/layout/hierarchy3"/>
    <dgm:cxn modelId="{693BD660-40AD-4B46-954E-DD7256FE0C8A}" type="presParOf" srcId="{F8D846B1-8F85-4C57-A732-EF9885064B5B}" destId="{4A8D1E09-0EA7-4490-91FC-BB3ECE4B5CA6}" srcOrd="0" destOrd="0" presId="urn:microsoft.com/office/officeart/2005/8/layout/hierarchy3"/>
    <dgm:cxn modelId="{85FBFD37-50FB-4274-A659-A65E657EE2EE}" type="presParOf" srcId="{F8D846B1-8F85-4C57-A732-EF9885064B5B}" destId="{DDB21760-7819-4BA4-BF64-A78B9A14D545}" srcOrd="1" destOrd="0" presId="urn:microsoft.com/office/officeart/2005/8/layout/hierarchy3"/>
    <dgm:cxn modelId="{98EEB240-4991-4EAC-836B-FBD41421F985}" type="presParOf" srcId="{BA886AB1-C291-4890-BBB4-257D767693DC}" destId="{9EDE0066-0AB0-43A5-B6B1-37A9748F3676}" srcOrd="1" destOrd="0" presId="urn:microsoft.com/office/officeart/2005/8/layout/hierarchy3"/>
    <dgm:cxn modelId="{2D460F1A-1281-4F05-8501-F55DCE15893A}" type="presParOf" srcId="{9EDE0066-0AB0-43A5-B6B1-37A9748F3676}" destId="{BB695FFA-331D-48B6-9DB9-E4914655A816}" srcOrd="0" destOrd="0" presId="urn:microsoft.com/office/officeart/2005/8/layout/hierarchy3"/>
    <dgm:cxn modelId="{76616E6A-935F-4391-9755-BECEB87AA40C}" type="presParOf" srcId="{9EDE0066-0AB0-43A5-B6B1-37A9748F3676}" destId="{4C917B2C-C5B1-4496-A497-8DC6A1A42E22}" srcOrd="1" destOrd="0" presId="urn:microsoft.com/office/officeart/2005/8/layout/hierarchy3"/>
    <dgm:cxn modelId="{DE3A35CF-751E-42B1-BAE4-7C660D85D2C6}" type="presParOf" srcId="{E5069F52-1FEF-4E74-97A5-B5F47732F4E8}" destId="{1D45EC08-F72E-425C-BAB4-3D7C2040867F}" srcOrd="1" destOrd="0" presId="urn:microsoft.com/office/officeart/2005/8/layout/hierarchy3"/>
    <dgm:cxn modelId="{C4725823-B46D-4A2E-A0F1-4A00C788DB8B}" type="presParOf" srcId="{1D45EC08-F72E-425C-BAB4-3D7C2040867F}" destId="{92D74D81-175C-4748-BE12-5B0DFE3A81FE}" srcOrd="0" destOrd="0" presId="urn:microsoft.com/office/officeart/2005/8/layout/hierarchy3"/>
    <dgm:cxn modelId="{867476D7-40F5-434A-92C9-C7A8ECA7DBFE}" type="presParOf" srcId="{92D74D81-175C-4748-BE12-5B0DFE3A81FE}" destId="{B23D2B0B-F1B7-41DD-9EC9-46168DEA66E1}" srcOrd="0" destOrd="0" presId="urn:microsoft.com/office/officeart/2005/8/layout/hierarchy3"/>
    <dgm:cxn modelId="{E00141D2-D14E-4C3D-B61D-7FD5B222BB18}" type="presParOf" srcId="{92D74D81-175C-4748-BE12-5B0DFE3A81FE}" destId="{58BD88C4-19C5-4B82-8B5E-06F4663144DE}" srcOrd="1" destOrd="0" presId="urn:microsoft.com/office/officeart/2005/8/layout/hierarchy3"/>
    <dgm:cxn modelId="{B176368C-27B1-421A-9BB0-0A1D17206F99}" type="presParOf" srcId="{1D45EC08-F72E-425C-BAB4-3D7C2040867F}" destId="{A4CB5AD3-4A14-4F3E-B921-FB65D8356345}" srcOrd="1" destOrd="0" presId="urn:microsoft.com/office/officeart/2005/8/layout/hierarchy3"/>
    <dgm:cxn modelId="{798C3CF9-DF4E-4E76-BA10-E535A897D78A}" type="presParOf" srcId="{A4CB5AD3-4A14-4F3E-B921-FB65D8356345}" destId="{5178C306-051E-429D-A0BB-99CE415CBBD5}" srcOrd="0" destOrd="0" presId="urn:microsoft.com/office/officeart/2005/8/layout/hierarchy3"/>
    <dgm:cxn modelId="{921238A2-01A9-4010-B919-903A27072F7B}" type="presParOf" srcId="{A4CB5AD3-4A14-4F3E-B921-FB65D8356345}" destId="{823FC5C1-ADFB-4FA9-B32E-FBF8B2B7065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D2C4CA-80E5-42EC-B7C8-42FD1D09D10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1F552DC-05F5-4C33-8315-6D9FFFFE155C}">
      <dgm:prSet/>
      <dgm:spPr/>
      <dgm:t>
        <a:bodyPr/>
        <a:lstStyle/>
        <a:p>
          <a:pPr algn="justLow" rtl="1"/>
          <a:r>
            <a:rPr lang="fa-IR" dirty="0" smtClean="0"/>
            <a:t>چگونه می‌توان عملکرد ضعیف بخش مسکن در کشور را توضیح داد؟</a:t>
          </a:r>
          <a:endParaRPr lang="en-US" dirty="0"/>
        </a:p>
      </dgm:t>
    </dgm:pt>
    <dgm:pt modelId="{9CDB11F3-E2CB-4007-AD6C-7ADCB2512EC8}" type="parTrans" cxnId="{F86ECC34-F5E1-4FC0-871F-9825D1B213FA}">
      <dgm:prSet/>
      <dgm:spPr/>
      <dgm:t>
        <a:bodyPr/>
        <a:lstStyle/>
        <a:p>
          <a:endParaRPr lang="en-US"/>
        </a:p>
      </dgm:t>
    </dgm:pt>
    <dgm:pt modelId="{D182AB5E-3B3A-4189-966B-FABA197A9442}" type="sibTrans" cxnId="{F86ECC34-F5E1-4FC0-871F-9825D1B213FA}">
      <dgm:prSet/>
      <dgm:spPr/>
      <dgm:t>
        <a:bodyPr/>
        <a:lstStyle/>
        <a:p>
          <a:endParaRPr lang="en-US"/>
        </a:p>
      </dgm:t>
    </dgm:pt>
    <dgm:pt modelId="{8433231D-7A68-4858-9ACB-EFE668B59B0F}" type="pres">
      <dgm:prSet presAssocID="{11D2C4CA-80E5-42EC-B7C8-42FD1D09D100}" presName="linear" presStyleCnt="0">
        <dgm:presLayoutVars>
          <dgm:animLvl val="lvl"/>
          <dgm:resizeHandles val="exact"/>
        </dgm:presLayoutVars>
      </dgm:prSet>
      <dgm:spPr/>
    </dgm:pt>
    <dgm:pt modelId="{1D15C812-E5D2-46A6-88C6-4D5DB2BE6E31}" type="pres">
      <dgm:prSet presAssocID="{C1F552DC-05F5-4C33-8315-6D9FFFFE155C}" presName="parentText" presStyleLbl="node1" presStyleIdx="0" presStyleCnt="1">
        <dgm:presLayoutVars>
          <dgm:chMax val="0"/>
          <dgm:bulletEnabled val="1"/>
        </dgm:presLayoutVars>
      </dgm:prSet>
      <dgm:spPr>
        <a:prstGeom prst="verticalScroll">
          <a:avLst/>
        </a:prstGeom>
      </dgm:spPr>
    </dgm:pt>
  </dgm:ptLst>
  <dgm:cxnLst>
    <dgm:cxn modelId="{456D2A95-1D2D-4FBA-BA12-BB9F1A270940}" type="presOf" srcId="{11D2C4CA-80E5-42EC-B7C8-42FD1D09D100}" destId="{8433231D-7A68-4858-9ACB-EFE668B59B0F}" srcOrd="0" destOrd="0" presId="urn:microsoft.com/office/officeart/2005/8/layout/vList2"/>
    <dgm:cxn modelId="{F86ECC34-F5E1-4FC0-871F-9825D1B213FA}" srcId="{11D2C4CA-80E5-42EC-B7C8-42FD1D09D100}" destId="{C1F552DC-05F5-4C33-8315-6D9FFFFE155C}" srcOrd="0" destOrd="0" parTransId="{9CDB11F3-E2CB-4007-AD6C-7ADCB2512EC8}" sibTransId="{D182AB5E-3B3A-4189-966B-FABA197A9442}"/>
    <dgm:cxn modelId="{EA81745D-34BA-420B-B2C3-C9A8F14B93C8}" type="presOf" srcId="{C1F552DC-05F5-4C33-8315-6D9FFFFE155C}" destId="{1D15C812-E5D2-46A6-88C6-4D5DB2BE6E31}" srcOrd="0" destOrd="0" presId="urn:microsoft.com/office/officeart/2005/8/layout/vList2"/>
    <dgm:cxn modelId="{D70978B7-1D0D-458A-9C7E-719245E83A77}" type="presParOf" srcId="{8433231D-7A68-4858-9ACB-EFE668B59B0F}" destId="{1D15C812-E5D2-46A6-88C6-4D5DB2BE6E3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1DA0B9-3B89-4154-963D-5E01A30E73D6}" type="doc">
      <dgm:prSet loTypeId="urn:microsoft.com/office/officeart/2005/8/layout/radial4" loCatId="relationship" qsTypeId="urn:microsoft.com/office/officeart/2005/8/quickstyle/simple2" qsCatId="simple" csTypeId="urn:microsoft.com/office/officeart/2005/8/colors/accent2_1" csCatId="accent2" phldr="1"/>
      <dgm:spPr/>
      <dgm:t>
        <a:bodyPr/>
        <a:lstStyle/>
        <a:p>
          <a:endParaRPr lang="en-US"/>
        </a:p>
      </dgm:t>
    </dgm:pt>
    <dgm:pt modelId="{37A2D337-38A3-4AD7-A29F-F5FA8D54AF25}">
      <dgm:prSet/>
      <dgm:spPr/>
      <dgm:t>
        <a:bodyPr/>
        <a:lstStyle/>
        <a:p>
          <a:pPr rtl="1"/>
          <a:r>
            <a:rPr lang="fa-IR" smtClean="0">
              <a:cs typeface="B Zar" panose="00000400000000000000" pitchFamily="2" charset="-78"/>
            </a:rPr>
            <a:t>مسکن</a:t>
          </a:r>
          <a:endParaRPr lang="en-US">
            <a:cs typeface="B Zar" panose="00000400000000000000" pitchFamily="2" charset="-78"/>
          </a:endParaRPr>
        </a:p>
      </dgm:t>
    </dgm:pt>
    <dgm:pt modelId="{4F71FED4-B240-4C87-917E-6BBAD2FDA4ED}" type="parTrans" cxnId="{563FCBB3-A352-4C14-8BEB-AC94E4B04601}">
      <dgm:prSet/>
      <dgm:spPr/>
      <dgm:t>
        <a:bodyPr/>
        <a:lstStyle/>
        <a:p>
          <a:endParaRPr lang="en-US">
            <a:cs typeface="B Zar" panose="00000400000000000000" pitchFamily="2" charset="-78"/>
          </a:endParaRPr>
        </a:p>
      </dgm:t>
    </dgm:pt>
    <dgm:pt modelId="{73A4A1A5-1BC7-4FA7-8826-7A9CB810FB36}" type="sibTrans" cxnId="{563FCBB3-A352-4C14-8BEB-AC94E4B04601}">
      <dgm:prSet/>
      <dgm:spPr/>
      <dgm:t>
        <a:bodyPr/>
        <a:lstStyle/>
        <a:p>
          <a:endParaRPr lang="en-US">
            <a:cs typeface="B Zar" panose="00000400000000000000" pitchFamily="2" charset="-78"/>
          </a:endParaRPr>
        </a:p>
      </dgm:t>
    </dgm:pt>
    <dgm:pt modelId="{BF246C55-75DA-45E1-A3F0-2106B5D7B2A4}">
      <dgm:prSet/>
      <dgm:spPr/>
      <dgm:t>
        <a:bodyPr/>
        <a:lstStyle/>
        <a:p>
          <a:pPr rtl="1"/>
          <a:r>
            <a:rPr lang="fa-IR" b="1" dirty="0" smtClean="0">
              <a:cs typeface="B Zar" panose="00000400000000000000" pitchFamily="2" charset="-78"/>
            </a:rPr>
            <a:t>بازیگران: </a:t>
          </a:r>
          <a:r>
            <a:rPr lang="fa-IR" dirty="0" smtClean="0">
              <a:cs typeface="B Zar" panose="00000400000000000000" pitchFamily="2" charset="-78"/>
            </a:rPr>
            <a:t>توسعه‌گران، انبوه‌سازان، شرکت‌های ساختمانی و سازندگان خرده‌پا است</a:t>
          </a:r>
          <a:endParaRPr lang="en-US" dirty="0">
            <a:cs typeface="B Zar" panose="00000400000000000000" pitchFamily="2" charset="-78"/>
          </a:endParaRPr>
        </a:p>
      </dgm:t>
    </dgm:pt>
    <dgm:pt modelId="{2CB26555-7008-469D-AF90-21721CCC5D09}" type="parTrans" cxnId="{EC349FBA-7A4D-4E93-9E7E-CD6E1E711A18}">
      <dgm:prSet/>
      <dgm:spPr/>
      <dgm:t>
        <a:bodyPr/>
        <a:lstStyle/>
        <a:p>
          <a:endParaRPr lang="en-US">
            <a:cs typeface="B Zar" panose="00000400000000000000" pitchFamily="2" charset="-78"/>
          </a:endParaRPr>
        </a:p>
      </dgm:t>
    </dgm:pt>
    <dgm:pt modelId="{93C97207-6A8F-423A-B4BA-1F27EC2CAD40}" type="sibTrans" cxnId="{EC349FBA-7A4D-4E93-9E7E-CD6E1E711A18}">
      <dgm:prSet/>
      <dgm:spPr/>
      <dgm:t>
        <a:bodyPr/>
        <a:lstStyle/>
        <a:p>
          <a:endParaRPr lang="en-US">
            <a:cs typeface="B Zar" panose="00000400000000000000" pitchFamily="2" charset="-78"/>
          </a:endParaRPr>
        </a:p>
      </dgm:t>
    </dgm:pt>
    <dgm:pt modelId="{3DF29400-24F7-443E-BC2D-AB3AC732D189}">
      <dgm:prSet/>
      <dgm:spPr/>
      <dgm:t>
        <a:bodyPr/>
        <a:lstStyle/>
        <a:p>
          <a:pPr rtl="1"/>
          <a:r>
            <a:rPr lang="fa-IR" b="1" dirty="0" smtClean="0">
              <a:cs typeface="B Zar" panose="00000400000000000000" pitchFamily="2" charset="-78"/>
            </a:rPr>
            <a:t>نهاده‌های تولید: </a:t>
          </a:r>
          <a:r>
            <a:rPr lang="fa-IR" dirty="0" smtClean="0">
              <a:cs typeface="B Zar" panose="00000400000000000000" pitchFamily="2" charset="-78"/>
            </a:rPr>
            <a:t>زمین، مصالح، انرژی، نیروی کار، پروانه‌ی ساخت</a:t>
          </a:r>
          <a:endParaRPr lang="en-US" dirty="0">
            <a:cs typeface="B Zar" panose="00000400000000000000" pitchFamily="2" charset="-78"/>
          </a:endParaRPr>
        </a:p>
      </dgm:t>
    </dgm:pt>
    <dgm:pt modelId="{A53BE470-2426-42AC-9864-23FB9D8465D4}" type="parTrans" cxnId="{95064B0C-FDFD-4B09-9CDB-1D5BE3541EA4}">
      <dgm:prSet/>
      <dgm:spPr/>
      <dgm:t>
        <a:bodyPr/>
        <a:lstStyle/>
        <a:p>
          <a:endParaRPr lang="en-US">
            <a:cs typeface="B Zar" panose="00000400000000000000" pitchFamily="2" charset="-78"/>
          </a:endParaRPr>
        </a:p>
      </dgm:t>
    </dgm:pt>
    <dgm:pt modelId="{5D300E4D-53CD-42B7-B268-169C0F50CC79}" type="sibTrans" cxnId="{95064B0C-FDFD-4B09-9CDB-1D5BE3541EA4}">
      <dgm:prSet/>
      <dgm:spPr/>
      <dgm:t>
        <a:bodyPr/>
        <a:lstStyle/>
        <a:p>
          <a:endParaRPr lang="en-US">
            <a:cs typeface="B Zar" panose="00000400000000000000" pitchFamily="2" charset="-78"/>
          </a:endParaRPr>
        </a:p>
      </dgm:t>
    </dgm:pt>
    <dgm:pt modelId="{921D1CAC-10D1-45CD-B9E1-24275B3402DE}" type="pres">
      <dgm:prSet presAssocID="{BE1DA0B9-3B89-4154-963D-5E01A30E73D6}" presName="cycle" presStyleCnt="0">
        <dgm:presLayoutVars>
          <dgm:chMax val="1"/>
          <dgm:dir/>
          <dgm:animLvl val="ctr"/>
          <dgm:resizeHandles val="exact"/>
        </dgm:presLayoutVars>
      </dgm:prSet>
      <dgm:spPr/>
    </dgm:pt>
    <dgm:pt modelId="{1DDFF363-E379-42DA-9691-ED355CA485D1}" type="pres">
      <dgm:prSet presAssocID="{37A2D337-38A3-4AD7-A29F-F5FA8D54AF25}" presName="centerShape" presStyleLbl="node0" presStyleIdx="0" presStyleCnt="1"/>
      <dgm:spPr/>
    </dgm:pt>
    <dgm:pt modelId="{0DAFA28C-C4FC-467A-9EFB-2DA3591BD10E}" type="pres">
      <dgm:prSet presAssocID="{2CB26555-7008-469D-AF90-21721CCC5D09}" presName="parTrans" presStyleLbl="bgSibTrans2D1" presStyleIdx="0" presStyleCnt="2"/>
      <dgm:spPr/>
    </dgm:pt>
    <dgm:pt modelId="{E3234807-E268-4871-BBCE-D1A170968464}" type="pres">
      <dgm:prSet presAssocID="{BF246C55-75DA-45E1-A3F0-2106B5D7B2A4}" presName="node" presStyleLbl="node1" presStyleIdx="0" presStyleCnt="2">
        <dgm:presLayoutVars>
          <dgm:bulletEnabled val="1"/>
        </dgm:presLayoutVars>
      </dgm:prSet>
      <dgm:spPr/>
      <dgm:t>
        <a:bodyPr/>
        <a:lstStyle/>
        <a:p>
          <a:endParaRPr lang="en-US"/>
        </a:p>
      </dgm:t>
    </dgm:pt>
    <dgm:pt modelId="{D15F4DDA-FAF2-4287-8DA4-1636A6262B71}" type="pres">
      <dgm:prSet presAssocID="{A53BE470-2426-42AC-9864-23FB9D8465D4}" presName="parTrans" presStyleLbl="bgSibTrans2D1" presStyleIdx="1" presStyleCnt="2"/>
      <dgm:spPr/>
    </dgm:pt>
    <dgm:pt modelId="{59A42216-25F0-4209-812A-1C4CD8E23772}" type="pres">
      <dgm:prSet presAssocID="{3DF29400-24F7-443E-BC2D-AB3AC732D189}" presName="node" presStyleLbl="node1" presStyleIdx="1" presStyleCnt="2">
        <dgm:presLayoutVars>
          <dgm:bulletEnabled val="1"/>
        </dgm:presLayoutVars>
      </dgm:prSet>
      <dgm:spPr/>
      <dgm:t>
        <a:bodyPr/>
        <a:lstStyle/>
        <a:p>
          <a:endParaRPr lang="en-US"/>
        </a:p>
      </dgm:t>
    </dgm:pt>
  </dgm:ptLst>
  <dgm:cxnLst>
    <dgm:cxn modelId="{750C0AC5-E993-4DFE-A03A-C0A5814A0BE5}" type="presOf" srcId="{37A2D337-38A3-4AD7-A29F-F5FA8D54AF25}" destId="{1DDFF363-E379-42DA-9691-ED355CA485D1}" srcOrd="0" destOrd="0" presId="urn:microsoft.com/office/officeart/2005/8/layout/radial4"/>
    <dgm:cxn modelId="{2BE24826-3C0A-403E-9DCD-4EEEB88969B9}" type="presOf" srcId="{A53BE470-2426-42AC-9864-23FB9D8465D4}" destId="{D15F4DDA-FAF2-4287-8DA4-1636A6262B71}" srcOrd="0" destOrd="0" presId="urn:microsoft.com/office/officeart/2005/8/layout/radial4"/>
    <dgm:cxn modelId="{95064B0C-FDFD-4B09-9CDB-1D5BE3541EA4}" srcId="{37A2D337-38A3-4AD7-A29F-F5FA8D54AF25}" destId="{3DF29400-24F7-443E-BC2D-AB3AC732D189}" srcOrd="1" destOrd="0" parTransId="{A53BE470-2426-42AC-9864-23FB9D8465D4}" sibTransId="{5D300E4D-53CD-42B7-B268-169C0F50CC79}"/>
    <dgm:cxn modelId="{B534F55A-386C-4810-A75C-1E0881842823}" type="presOf" srcId="{3DF29400-24F7-443E-BC2D-AB3AC732D189}" destId="{59A42216-25F0-4209-812A-1C4CD8E23772}" srcOrd="0" destOrd="0" presId="urn:microsoft.com/office/officeart/2005/8/layout/radial4"/>
    <dgm:cxn modelId="{DA9A8F93-5527-468D-8A1C-0C4D5DCEE057}" type="presOf" srcId="{2CB26555-7008-469D-AF90-21721CCC5D09}" destId="{0DAFA28C-C4FC-467A-9EFB-2DA3591BD10E}" srcOrd="0" destOrd="0" presId="urn:microsoft.com/office/officeart/2005/8/layout/radial4"/>
    <dgm:cxn modelId="{EC349FBA-7A4D-4E93-9E7E-CD6E1E711A18}" srcId="{37A2D337-38A3-4AD7-A29F-F5FA8D54AF25}" destId="{BF246C55-75DA-45E1-A3F0-2106B5D7B2A4}" srcOrd="0" destOrd="0" parTransId="{2CB26555-7008-469D-AF90-21721CCC5D09}" sibTransId="{93C97207-6A8F-423A-B4BA-1F27EC2CAD40}"/>
    <dgm:cxn modelId="{C3B6FDAA-0D24-41C8-8BE8-868480E864A0}" type="presOf" srcId="{BF246C55-75DA-45E1-A3F0-2106B5D7B2A4}" destId="{E3234807-E268-4871-BBCE-D1A170968464}" srcOrd="0" destOrd="0" presId="urn:microsoft.com/office/officeart/2005/8/layout/radial4"/>
    <dgm:cxn modelId="{04A9B95C-9C9C-48B6-BE66-86CAE1EBB86C}" type="presOf" srcId="{BE1DA0B9-3B89-4154-963D-5E01A30E73D6}" destId="{921D1CAC-10D1-45CD-B9E1-24275B3402DE}" srcOrd="0" destOrd="0" presId="urn:microsoft.com/office/officeart/2005/8/layout/radial4"/>
    <dgm:cxn modelId="{563FCBB3-A352-4C14-8BEB-AC94E4B04601}" srcId="{BE1DA0B9-3B89-4154-963D-5E01A30E73D6}" destId="{37A2D337-38A3-4AD7-A29F-F5FA8D54AF25}" srcOrd="0" destOrd="0" parTransId="{4F71FED4-B240-4C87-917E-6BBAD2FDA4ED}" sibTransId="{73A4A1A5-1BC7-4FA7-8826-7A9CB810FB36}"/>
    <dgm:cxn modelId="{C0897E43-F6B4-4381-B85E-537C2091BF92}" type="presParOf" srcId="{921D1CAC-10D1-45CD-B9E1-24275B3402DE}" destId="{1DDFF363-E379-42DA-9691-ED355CA485D1}" srcOrd="0" destOrd="0" presId="urn:microsoft.com/office/officeart/2005/8/layout/radial4"/>
    <dgm:cxn modelId="{C52FFD2A-EF9C-4989-A0AF-0A5F86183D39}" type="presParOf" srcId="{921D1CAC-10D1-45CD-B9E1-24275B3402DE}" destId="{0DAFA28C-C4FC-467A-9EFB-2DA3591BD10E}" srcOrd="1" destOrd="0" presId="urn:microsoft.com/office/officeart/2005/8/layout/radial4"/>
    <dgm:cxn modelId="{71504B8B-957A-4C2D-ACA0-09DB182B2671}" type="presParOf" srcId="{921D1CAC-10D1-45CD-B9E1-24275B3402DE}" destId="{E3234807-E268-4871-BBCE-D1A170968464}" srcOrd="2" destOrd="0" presId="urn:microsoft.com/office/officeart/2005/8/layout/radial4"/>
    <dgm:cxn modelId="{88F6018C-A253-4D19-AF27-647677DFDBCE}" type="presParOf" srcId="{921D1CAC-10D1-45CD-B9E1-24275B3402DE}" destId="{D15F4DDA-FAF2-4287-8DA4-1636A6262B71}" srcOrd="3" destOrd="0" presId="urn:microsoft.com/office/officeart/2005/8/layout/radial4"/>
    <dgm:cxn modelId="{E4E54FF1-0616-489D-8D07-58C5C3907135}" type="presParOf" srcId="{921D1CAC-10D1-45CD-B9E1-24275B3402DE}" destId="{59A42216-25F0-4209-812A-1C4CD8E23772}"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5BBF56-8B8F-4BAD-B3CE-9DC74B8A0574}"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FB4A8AC2-14EC-413D-AC91-25971C431ADD}">
      <dgm:prSet/>
      <dgm:spPr/>
      <dgm:t>
        <a:bodyPr/>
        <a:lstStyle/>
        <a:p>
          <a:pPr algn="justLow" rtl="1"/>
          <a:r>
            <a:rPr lang="fa-IR" dirty="0" smtClean="0">
              <a:cs typeface="B Zar" panose="00000400000000000000" pitchFamily="2" charset="-78"/>
            </a:rPr>
            <a:t>با وجود این‌که کشورمان نسبت به بسیاری از کشورها از نظر وسعت زمین‌های قابل‌توسعه و نیز از بابت هزینه‌ی نهایی نهاده‌های مانند مصالح، انرژی و نیروی کار مزیت نسبی دارد، با مقایسه‌ی قیمت واحد‌های مسکونی علی‌الخصوص در کلان‌شهرهای کشور با قیمت‌های مسکن در شهرهای دنیا به این نتیجه می‌رسیم که ما در زمره‌ی کشورهای گران‌قیمت هستیم. در بسیاری از محله‌های کلان‌شهرهای کشورمان قیمت مسکن از بسیاری شهرهای پیشرفته‌ی دنیا هم بالاتر است و این در حالی است که سطح خدمات شهری در آن محله‌ها در مقایسه با شهرهای مدرن بسیار پایین‌تر است. اما چگونه می‌توان این پدیده را توضیح داد؟</a:t>
          </a:r>
          <a:endParaRPr lang="en-US" dirty="0">
            <a:cs typeface="B Zar" panose="00000400000000000000" pitchFamily="2" charset="-78"/>
          </a:endParaRPr>
        </a:p>
      </dgm:t>
    </dgm:pt>
    <dgm:pt modelId="{C210D62F-8CF3-4170-B8DE-9D1E7563BDC7}" type="parTrans" cxnId="{BB6DED13-383E-439C-8EAE-7AEFFF5BEC58}">
      <dgm:prSet/>
      <dgm:spPr/>
      <dgm:t>
        <a:bodyPr/>
        <a:lstStyle/>
        <a:p>
          <a:endParaRPr lang="en-US"/>
        </a:p>
      </dgm:t>
    </dgm:pt>
    <dgm:pt modelId="{A323386B-7F38-4DD8-A055-2D22ACF2D92C}" type="sibTrans" cxnId="{BB6DED13-383E-439C-8EAE-7AEFFF5BEC58}">
      <dgm:prSet/>
      <dgm:spPr/>
      <dgm:t>
        <a:bodyPr/>
        <a:lstStyle/>
        <a:p>
          <a:endParaRPr lang="en-US"/>
        </a:p>
      </dgm:t>
    </dgm:pt>
    <dgm:pt modelId="{0FFBFEDE-0ED1-4F5B-AAA4-52166D33BA5A}" type="pres">
      <dgm:prSet presAssocID="{385BBF56-8B8F-4BAD-B3CE-9DC74B8A0574}" presName="linear" presStyleCnt="0">
        <dgm:presLayoutVars>
          <dgm:animLvl val="lvl"/>
          <dgm:resizeHandles val="exact"/>
        </dgm:presLayoutVars>
      </dgm:prSet>
      <dgm:spPr/>
    </dgm:pt>
    <dgm:pt modelId="{09BBFA54-03BA-48ED-A627-09BCC0F8D4F5}" type="pres">
      <dgm:prSet presAssocID="{FB4A8AC2-14EC-413D-AC91-25971C431ADD}" presName="parentText" presStyleLbl="node1" presStyleIdx="0" presStyleCnt="1">
        <dgm:presLayoutVars>
          <dgm:chMax val="0"/>
          <dgm:bulletEnabled val="1"/>
        </dgm:presLayoutVars>
      </dgm:prSet>
      <dgm:spPr>
        <a:prstGeom prst="wedgeRoundRectCallout">
          <a:avLst/>
        </a:prstGeom>
      </dgm:spPr>
    </dgm:pt>
  </dgm:ptLst>
  <dgm:cxnLst>
    <dgm:cxn modelId="{BB6DED13-383E-439C-8EAE-7AEFFF5BEC58}" srcId="{385BBF56-8B8F-4BAD-B3CE-9DC74B8A0574}" destId="{FB4A8AC2-14EC-413D-AC91-25971C431ADD}" srcOrd="0" destOrd="0" parTransId="{C210D62F-8CF3-4170-B8DE-9D1E7563BDC7}" sibTransId="{A323386B-7F38-4DD8-A055-2D22ACF2D92C}"/>
    <dgm:cxn modelId="{CED5683B-0FD3-48EA-9875-208851020B7C}" type="presOf" srcId="{FB4A8AC2-14EC-413D-AC91-25971C431ADD}" destId="{09BBFA54-03BA-48ED-A627-09BCC0F8D4F5}" srcOrd="0" destOrd="0" presId="urn:microsoft.com/office/officeart/2005/8/layout/vList2"/>
    <dgm:cxn modelId="{92AA3A70-5703-4EBB-AE5B-04BD8C6BDB86}" type="presOf" srcId="{385BBF56-8B8F-4BAD-B3CE-9DC74B8A0574}" destId="{0FFBFEDE-0ED1-4F5B-AAA4-52166D33BA5A}" srcOrd="0" destOrd="0" presId="urn:microsoft.com/office/officeart/2005/8/layout/vList2"/>
    <dgm:cxn modelId="{F095C189-5F6A-41C4-A732-DE03C5B5E7B7}" type="presParOf" srcId="{0FFBFEDE-0ED1-4F5B-AAA4-52166D33BA5A}" destId="{09BBFA54-03BA-48ED-A627-09BCC0F8D4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DF4C5A4-36B7-477E-9EB3-0CD4AECE9299}"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EBA75C73-181E-44A5-8914-767C36491F7A}">
      <dgm:prSet/>
      <dgm:spPr/>
      <dgm:t>
        <a:bodyPr/>
        <a:lstStyle/>
        <a:p>
          <a:pPr rtl="1"/>
          <a:r>
            <a:rPr lang="fa-IR" dirty="0" smtClean="0">
              <a:cs typeface="B Zar" panose="00000400000000000000" pitchFamily="2" charset="-78"/>
            </a:rPr>
            <a:t>بالابودن سهم زمین</a:t>
          </a:r>
          <a:endParaRPr lang="en-US" dirty="0">
            <a:cs typeface="B Zar" panose="00000400000000000000" pitchFamily="2" charset="-78"/>
          </a:endParaRPr>
        </a:p>
      </dgm:t>
    </dgm:pt>
    <dgm:pt modelId="{13B74C5D-6977-4FA9-A9CB-43CC07B5DBF2}" type="parTrans" cxnId="{A4A81699-BAC0-4E38-93AF-5095F08A4CBD}">
      <dgm:prSet/>
      <dgm:spPr/>
      <dgm:t>
        <a:bodyPr/>
        <a:lstStyle/>
        <a:p>
          <a:endParaRPr lang="en-US">
            <a:cs typeface="B Zar" panose="00000400000000000000" pitchFamily="2" charset="-78"/>
          </a:endParaRPr>
        </a:p>
      </dgm:t>
    </dgm:pt>
    <dgm:pt modelId="{41D47467-63B8-4FEE-A15C-8EC7BBE2CC8B}" type="sibTrans" cxnId="{A4A81699-BAC0-4E38-93AF-5095F08A4CBD}">
      <dgm:prSet/>
      <dgm:spPr/>
      <dgm:t>
        <a:bodyPr/>
        <a:lstStyle/>
        <a:p>
          <a:endParaRPr lang="en-US">
            <a:cs typeface="B Zar" panose="00000400000000000000" pitchFamily="2" charset="-78"/>
          </a:endParaRPr>
        </a:p>
      </dgm:t>
    </dgm:pt>
    <dgm:pt modelId="{6648B77A-5A8E-4E6D-9204-D58CBAD129FD}">
      <dgm:prSet/>
      <dgm:spPr/>
      <dgm:t>
        <a:bodyPr/>
        <a:lstStyle/>
        <a:p>
          <a:pPr rtl="1"/>
          <a:r>
            <a:rPr lang="fa-IR" dirty="0" smtClean="0">
              <a:cs typeface="B Zar" panose="00000400000000000000" pitchFamily="2" charset="-78"/>
            </a:rPr>
            <a:t>در کشورمان متوسط "سهم زمین از قیمت مسکن" در مقایسه با دیگر کشورها بسیار بالاست. سهم زمین از قیمت مسکن در نقاط متراکم شهری چیزی در حدود 60 درصد است، و در مورد مسکن لوکس این سهم حتی به 90 درصد هم می‌رسد. با وجود این‌که در خصوص "سهم زمین از قیمت واحد مسکونی" ملاحظات متعددی وجود دارد، ولی به‌هر ترتیب در کشورمان متوسط سهم زمین تناسبی با ارقام جهانی ندارد. در دنیا  تنها در برخی شهرها و مراکز مالی و تجاری بسیار ویژه مانند هنگ‌کنگ و نیز در کشوهای کوچک و پرجمعیتی مانند ژاپن که به‌علت کمبود زمین سعی دارند بستر دریا را به زمین قابل‌سکونت تبدیل‌کنند، "سهم زمین از قیمت واحد مسکونی" تا این حد بالاست. اما چرا؟ دلیل این امر در کمبود عرضه‌ی زمین  شهری نهفته است، و علت این کمبود هم به فقدان حضور توسعه‌گران مربوط است. </a:t>
          </a:r>
          <a:endParaRPr lang="en-US" dirty="0">
            <a:cs typeface="B Zar" panose="00000400000000000000" pitchFamily="2" charset="-78"/>
          </a:endParaRPr>
        </a:p>
      </dgm:t>
    </dgm:pt>
    <dgm:pt modelId="{D8C9C406-1211-4479-95B5-E4AF671EEB81}" type="parTrans" cxnId="{21A8AD82-7985-4C56-8A57-8C657C2D9C7B}">
      <dgm:prSet/>
      <dgm:spPr/>
      <dgm:t>
        <a:bodyPr/>
        <a:lstStyle/>
        <a:p>
          <a:endParaRPr lang="en-US">
            <a:cs typeface="B Zar" panose="00000400000000000000" pitchFamily="2" charset="-78"/>
          </a:endParaRPr>
        </a:p>
      </dgm:t>
    </dgm:pt>
    <dgm:pt modelId="{036DBC66-C555-4E8E-8775-8E919021D947}" type="sibTrans" cxnId="{21A8AD82-7985-4C56-8A57-8C657C2D9C7B}">
      <dgm:prSet/>
      <dgm:spPr/>
      <dgm:t>
        <a:bodyPr/>
        <a:lstStyle/>
        <a:p>
          <a:endParaRPr lang="en-US">
            <a:cs typeface="B Zar" panose="00000400000000000000" pitchFamily="2" charset="-78"/>
          </a:endParaRPr>
        </a:p>
      </dgm:t>
    </dgm:pt>
    <dgm:pt modelId="{2B1A73D8-76EF-4C08-AE3D-7BFCE49243FE}" type="pres">
      <dgm:prSet presAssocID="{4DF4C5A4-36B7-477E-9EB3-0CD4AECE9299}" presName="composite" presStyleCnt="0">
        <dgm:presLayoutVars>
          <dgm:chMax val="1"/>
          <dgm:dir/>
          <dgm:resizeHandles val="exact"/>
        </dgm:presLayoutVars>
      </dgm:prSet>
      <dgm:spPr/>
    </dgm:pt>
    <dgm:pt modelId="{F57C8663-DC20-45C6-A0EF-905A9FAD4AED}" type="pres">
      <dgm:prSet presAssocID="{EBA75C73-181E-44A5-8914-767C36491F7A}" presName="roof" presStyleLbl="dkBgShp" presStyleIdx="0" presStyleCnt="2" custScaleY="71826"/>
      <dgm:spPr/>
    </dgm:pt>
    <dgm:pt modelId="{D36947C3-E38D-4C8B-9282-231D753E5402}" type="pres">
      <dgm:prSet presAssocID="{EBA75C73-181E-44A5-8914-767C36491F7A}" presName="pillars" presStyleCnt="0"/>
      <dgm:spPr/>
    </dgm:pt>
    <dgm:pt modelId="{B7324D30-9805-46A3-B219-5B8C5A1590EA}" type="pres">
      <dgm:prSet presAssocID="{EBA75C73-181E-44A5-8914-767C36491F7A}" presName="pillar1" presStyleLbl="node1" presStyleIdx="0" presStyleCnt="1">
        <dgm:presLayoutVars>
          <dgm:bulletEnabled val="1"/>
        </dgm:presLayoutVars>
      </dgm:prSet>
      <dgm:spPr/>
    </dgm:pt>
    <dgm:pt modelId="{B857166B-03FC-4B27-BEE9-D55517226E98}" type="pres">
      <dgm:prSet presAssocID="{EBA75C73-181E-44A5-8914-767C36491F7A}" presName="base" presStyleLbl="dkBgShp" presStyleIdx="1" presStyleCnt="2"/>
      <dgm:spPr/>
    </dgm:pt>
  </dgm:ptLst>
  <dgm:cxnLst>
    <dgm:cxn modelId="{21A8AD82-7985-4C56-8A57-8C657C2D9C7B}" srcId="{EBA75C73-181E-44A5-8914-767C36491F7A}" destId="{6648B77A-5A8E-4E6D-9204-D58CBAD129FD}" srcOrd="0" destOrd="0" parTransId="{D8C9C406-1211-4479-95B5-E4AF671EEB81}" sibTransId="{036DBC66-C555-4E8E-8775-8E919021D947}"/>
    <dgm:cxn modelId="{66F2D15B-953D-4A67-8838-61E7A35ADB7A}" type="presOf" srcId="{6648B77A-5A8E-4E6D-9204-D58CBAD129FD}" destId="{B7324D30-9805-46A3-B219-5B8C5A1590EA}" srcOrd="0" destOrd="0" presId="urn:microsoft.com/office/officeart/2005/8/layout/hList3"/>
    <dgm:cxn modelId="{60B38DA0-0013-46AA-823F-B12ED25243C6}" type="presOf" srcId="{EBA75C73-181E-44A5-8914-767C36491F7A}" destId="{F57C8663-DC20-45C6-A0EF-905A9FAD4AED}" srcOrd="0" destOrd="0" presId="urn:microsoft.com/office/officeart/2005/8/layout/hList3"/>
    <dgm:cxn modelId="{EF5827A8-0387-4D09-889E-0A9D9595820D}" type="presOf" srcId="{4DF4C5A4-36B7-477E-9EB3-0CD4AECE9299}" destId="{2B1A73D8-76EF-4C08-AE3D-7BFCE49243FE}" srcOrd="0" destOrd="0" presId="urn:microsoft.com/office/officeart/2005/8/layout/hList3"/>
    <dgm:cxn modelId="{A4A81699-BAC0-4E38-93AF-5095F08A4CBD}" srcId="{4DF4C5A4-36B7-477E-9EB3-0CD4AECE9299}" destId="{EBA75C73-181E-44A5-8914-767C36491F7A}" srcOrd="0" destOrd="0" parTransId="{13B74C5D-6977-4FA9-A9CB-43CC07B5DBF2}" sibTransId="{41D47467-63B8-4FEE-A15C-8EC7BBE2CC8B}"/>
    <dgm:cxn modelId="{86F67A16-EDF4-4900-BDF5-E50D4055FA68}" type="presParOf" srcId="{2B1A73D8-76EF-4C08-AE3D-7BFCE49243FE}" destId="{F57C8663-DC20-45C6-A0EF-905A9FAD4AED}" srcOrd="0" destOrd="0" presId="urn:microsoft.com/office/officeart/2005/8/layout/hList3"/>
    <dgm:cxn modelId="{9A9810F6-F1CC-4986-A8A5-8670B25F2AFA}" type="presParOf" srcId="{2B1A73D8-76EF-4C08-AE3D-7BFCE49243FE}" destId="{D36947C3-E38D-4C8B-9282-231D753E5402}" srcOrd="1" destOrd="0" presId="urn:microsoft.com/office/officeart/2005/8/layout/hList3"/>
    <dgm:cxn modelId="{686902F8-9D42-44F5-A9B9-78FAC6E4E853}" type="presParOf" srcId="{D36947C3-E38D-4C8B-9282-231D753E5402}" destId="{B7324D30-9805-46A3-B219-5B8C5A1590EA}" srcOrd="0" destOrd="0" presId="urn:microsoft.com/office/officeart/2005/8/layout/hList3"/>
    <dgm:cxn modelId="{FED7EC90-A0B2-4A66-8819-4DAB558AE1F5}" type="presParOf" srcId="{2B1A73D8-76EF-4C08-AE3D-7BFCE49243FE}" destId="{B857166B-03FC-4B27-BEE9-D55517226E9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DA6F8-D77E-4C58-A725-CE804EA4D7D3}">
      <dsp:nvSpPr>
        <dsp:cNvPr id="0" name=""/>
        <dsp:cNvSpPr/>
      </dsp:nvSpPr>
      <dsp:spPr>
        <a:xfrm>
          <a:off x="0" y="726160"/>
          <a:ext cx="7406640" cy="2858963"/>
        </a:xfrm>
        <a:prstGeom prst="chevron">
          <a:avLst>
            <a:gd name="adj" fmla="val 4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4D8AC-5459-48EA-AF6C-2BE50AFB53E9}">
      <dsp:nvSpPr>
        <dsp:cNvPr id="0" name=""/>
        <dsp:cNvSpPr/>
      </dsp:nvSpPr>
      <dsp:spPr>
        <a:xfrm>
          <a:off x="1975103" y="1440901"/>
          <a:ext cx="6254496" cy="285896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rtl="1">
            <a:lnSpc>
              <a:spcPct val="90000"/>
            </a:lnSpc>
            <a:spcBef>
              <a:spcPct val="0"/>
            </a:spcBef>
            <a:spcAft>
              <a:spcPct val="35000"/>
            </a:spcAft>
          </a:pPr>
          <a:r>
            <a:rPr lang="fa-IR" sz="2100" kern="1200" dirty="0" smtClean="0">
              <a:cs typeface="B Titr" panose="00000700000000000000" pitchFamily="2" charset="-78"/>
            </a:rPr>
            <a:t>عوامل مؤثر</a:t>
          </a:r>
          <a:endParaRPr lang="en-US" sz="2100" kern="1200" dirty="0">
            <a:cs typeface="B Titr" panose="00000700000000000000" pitchFamily="2" charset="-78"/>
          </a:endParaRPr>
        </a:p>
        <a:p>
          <a:pPr marL="171450" lvl="1" indent="-171450" algn="r" defTabSz="711200" rtl="1">
            <a:lnSpc>
              <a:spcPct val="90000"/>
            </a:lnSpc>
            <a:spcBef>
              <a:spcPct val="0"/>
            </a:spcBef>
            <a:spcAft>
              <a:spcPct val="15000"/>
            </a:spcAft>
            <a:buChar char="••"/>
          </a:pPr>
          <a:r>
            <a:rPr lang="fa-IR" sz="1600" kern="1200" dirty="0" smtClean="0">
              <a:cs typeface="B Zar" panose="00000400000000000000" pitchFamily="2" charset="-78"/>
            </a:rPr>
            <a:t>کاهش قدرت خرید خانوارهای ایرانی: رکود تورمی سال‌های اخیر فشار مضاعفی را بر قدرت خرید خانوارهای ایرانی از بابت افزایش سطح عمومی قیمت‌ها و هم از بابت کاهش سطح درآمد خانوارهای ایرانی وارد کرده است.</a:t>
          </a:r>
          <a:endParaRPr lang="en-US" sz="1600" kern="1200" dirty="0">
            <a:cs typeface="B Zar" panose="00000400000000000000" pitchFamily="2" charset="-78"/>
          </a:endParaRPr>
        </a:p>
        <a:p>
          <a:pPr marL="171450" lvl="1" indent="-171450" algn="r" defTabSz="711200" rtl="1">
            <a:lnSpc>
              <a:spcPct val="90000"/>
            </a:lnSpc>
            <a:spcBef>
              <a:spcPct val="0"/>
            </a:spcBef>
            <a:spcAft>
              <a:spcPct val="15000"/>
            </a:spcAft>
            <a:buChar char="••"/>
          </a:pPr>
          <a:r>
            <a:rPr lang="fa-IR" sz="1600" kern="1200" dirty="0" smtClean="0">
              <a:cs typeface="B Zar" panose="00000400000000000000" pitchFamily="2" charset="-78"/>
            </a:rPr>
            <a:t>نارسایی نظام تأمین مالی: کارکرد نظام پولی کشور در تأمین مالی بخش مسکن عمدتاً به‌دلیل افزایش سطح دارایی‌های نقدنشو و مطالبات مشکوک‌الوصول بانک‌ها، دچار اختلال شده است.</a:t>
          </a:r>
          <a:endParaRPr lang="en-US" sz="1600" kern="1200" dirty="0">
            <a:cs typeface="B Zar" panose="00000400000000000000" pitchFamily="2" charset="-78"/>
          </a:endParaRPr>
        </a:p>
      </dsp:txBody>
      <dsp:txXfrm>
        <a:off x="2058839" y="1524637"/>
        <a:ext cx="6087024" cy="269149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2963A-FFE6-43FC-A8C3-4D1792D4402A}">
      <dsp:nvSpPr>
        <dsp:cNvPr id="0" name=""/>
        <dsp:cNvSpPr/>
      </dsp:nvSpPr>
      <dsp:spPr>
        <a:xfrm>
          <a:off x="0" y="16021"/>
          <a:ext cx="6830568" cy="881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ctr" defTabSz="800100" rtl="1">
            <a:lnSpc>
              <a:spcPct val="90000"/>
            </a:lnSpc>
            <a:spcBef>
              <a:spcPct val="0"/>
            </a:spcBef>
            <a:spcAft>
              <a:spcPct val="35000"/>
            </a:spcAft>
          </a:pPr>
          <a:r>
            <a:rPr lang="fa-IR" sz="1800" kern="1200" dirty="0" smtClean="0">
              <a:cs typeface="B Titr" panose="00000700000000000000" pitchFamily="2" charset="-78"/>
            </a:rPr>
            <a:t>چرا سهم زمین تا این حد بالاست؟</a:t>
          </a:r>
          <a:endParaRPr lang="en-US" sz="1800" kern="1200" dirty="0">
            <a:cs typeface="B Titr" panose="00000700000000000000" pitchFamily="2" charset="-78"/>
          </a:endParaRPr>
        </a:p>
      </dsp:txBody>
      <dsp:txXfrm>
        <a:off x="0" y="16021"/>
        <a:ext cx="6830568" cy="587582"/>
      </dsp:txXfrm>
    </dsp:sp>
    <dsp:sp modelId="{D2A35E8C-2906-46D7-A952-92CFEA56AA2D}">
      <dsp:nvSpPr>
        <dsp:cNvPr id="0" name=""/>
        <dsp:cNvSpPr/>
      </dsp:nvSpPr>
      <dsp:spPr>
        <a:xfrm>
          <a:off x="1399032" y="603603"/>
          <a:ext cx="6830568" cy="4406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anose="00000400000000000000" pitchFamily="2" charset="-78"/>
            </a:rPr>
            <a:t>عدم‌حضور توسعه‌گران در کشورمان باعث شده عرضه‌ی زمین شهری به‌هیچ عنوان پاسخگوی تقاضای فزاینده آن نباشد. شهروندان برای برخورداری از حداقل سطح خدمات شهری ناچارند به کلان‌شهرها مهاجرت کنند. تقاضای مازاد، قیمت‌های زمین شهری را به سوی نقاط تعادلی بالا و بالاتر هدایت کرده است، و به همین دلیل در کلان‌شهرها، "سهم زمین از قیمت واحد مسکونی" به‌طرز غیرعادی بالا رفته است.</a:t>
          </a:r>
          <a:endParaRPr lang="en-US" sz="1800" kern="1200" dirty="0">
            <a:cs typeface="B Zar" panose="00000400000000000000" pitchFamily="2" charset="-78"/>
          </a:endParaRPr>
        </a:p>
        <a:p>
          <a:pPr marL="171450" lvl="1" indent="-171450" algn="justLow" defTabSz="800100" rtl="1">
            <a:lnSpc>
              <a:spcPct val="90000"/>
            </a:lnSpc>
            <a:spcBef>
              <a:spcPct val="0"/>
            </a:spcBef>
            <a:spcAft>
              <a:spcPct val="15000"/>
            </a:spcAft>
            <a:buChar char="••"/>
          </a:pPr>
          <a:r>
            <a:rPr lang="fa-IR" sz="1800" kern="1200" dirty="0" smtClean="0">
              <a:cs typeface="B Zar" panose="00000400000000000000" pitchFamily="2" charset="-78"/>
            </a:rPr>
            <a:t>کمبود عرضه‌ی زمین شهری به‌خوبی در تراکم بسیار بالای کلان‌شهرهای کشور و علی‌الخصوص تهران نمایان است. در حال حاضر در میان 100 شهر اول پرجمعیت دنیا، تهران دوازدهمین شهر متراکم است که عمدتاً پس از شهرهای کشورهای پرجمعیتی نظیر هند، بنگلادش، پاکستان، و فیلیپین قرار دارد (منبع: </a:t>
          </a:r>
          <a:r>
            <a:rPr lang="en-US" sz="1800" kern="1200" dirty="0" smtClean="0">
              <a:cs typeface="B Zar" panose="00000400000000000000" pitchFamily="2" charset="-78"/>
              <a:hlinkClick xmlns:r="http://schemas.openxmlformats.org/officeDocument/2006/relationships" r:id="rId1"/>
            </a:rPr>
            <a:t>http://www.demographia.com/db-worldua.pdf</a:t>
          </a:r>
          <a:r>
            <a:rPr lang="en-US" sz="1800" kern="1200" dirty="0" smtClean="0">
              <a:cs typeface="B Zar" panose="00000400000000000000" pitchFamily="2" charset="-78"/>
            </a:rPr>
            <a:t> </a:t>
          </a:r>
          <a:r>
            <a:rPr lang="fa-IR" sz="1800" kern="1200" dirty="0" smtClean="0">
              <a:cs typeface="B Zar" panose="00000400000000000000" pitchFamily="2" charset="-78"/>
            </a:rPr>
            <a:t>که البته شهر کرج جدا از تهران لحاظ شده است)   </a:t>
          </a:r>
          <a:endParaRPr lang="en-US" sz="1800" kern="1200" dirty="0">
            <a:cs typeface="B Zar" panose="00000400000000000000" pitchFamily="2" charset="-78"/>
          </a:endParaRPr>
        </a:p>
      </dsp:txBody>
      <dsp:txXfrm>
        <a:off x="1528091" y="732662"/>
        <a:ext cx="6572450" cy="41482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35DF3-B540-48B3-A6AD-FCDA7907B2A7}">
      <dsp:nvSpPr>
        <dsp:cNvPr id="0" name=""/>
        <dsp:cNvSpPr/>
      </dsp:nvSpPr>
      <dsp:spPr>
        <a:xfrm>
          <a:off x="0" y="96377"/>
          <a:ext cx="8229600" cy="66087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anose="00000700000000000000" pitchFamily="2" charset="-78"/>
            </a:rPr>
            <a:t>توسعه‌گران زمین چه نقشی ایفا می‌کنند؟</a:t>
          </a:r>
          <a:endParaRPr lang="en-US" sz="2000" kern="1200" dirty="0">
            <a:cs typeface="B Titr" panose="00000700000000000000" pitchFamily="2" charset="-78"/>
          </a:endParaRPr>
        </a:p>
      </dsp:txBody>
      <dsp:txXfrm>
        <a:off x="0" y="96377"/>
        <a:ext cx="8229600" cy="660870"/>
      </dsp:txXfrm>
    </dsp:sp>
    <dsp:sp modelId="{0381B41D-8B47-4672-A842-0B9AC75E5400}">
      <dsp:nvSpPr>
        <dsp:cNvPr id="0" name=""/>
        <dsp:cNvSpPr/>
      </dsp:nvSpPr>
      <dsp:spPr>
        <a:xfrm>
          <a:off x="0" y="757247"/>
          <a:ext cx="8229600" cy="41723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Low" defTabSz="889000" rtl="1">
            <a:lnSpc>
              <a:spcPct val="90000"/>
            </a:lnSpc>
            <a:spcBef>
              <a:spcPct val="0"/>
            </a:spcBef>
            <a:spcAft>
              <a:spcPct val="15000"/>
            </a:spcAft>
            <a:buChar char="••"/>
          </a:pPr>
          <a:r>
            <a:rPr lang="fa-IR" sz="2000" kern="1200" dirty="0" smtClean="0">
              <a:cs typeface="B Zar" panose="00000400000000000000" pitchFamily="2" charset="-78"/>
            </a:rPr>
            <a:t>این شرکت‌ها، زمین‌ خام را در مقیاس‌های بسیار بزرگ از دولت تحویل می‌گیرند و آن را به زمین  شهری بدل می‌کنند. آن‌ها با ایجاد تأسیسات زیربنایی از قبیل آب، برق، تلفن، اینترنت، گازشهری، شبکه‌ی فاضلاب و نیز احداث تأسیسات روبنایی مانند فضای سبز، اماکن تفریحی، بیمارستان، مدرسه، مسجد، مراکز پلیس و نیروی انتظامی و همین‌طور با جاده‌کشی، ریل‌گذاری و ایجاد امکانات دسترسی ارزان‌قیمت به خدمات حمل‌ونقل ریلی و جاده‌ای، زمین خام را جهت انبوه‌سازی و احداث شهرها و شهر‌ک‌ها آماده می‌کنند. توسعه‌گران با آبادکردن سطوح بسیار بزرگ زمین از صرفه‌های ناشی از مقیاس بهره می‌گیرند، و بدین‌ترتیب با عرضه‌ی قطعات بسیار بزرگ زمین شهری، قیمت تمام‌شده‌ی زمین شهری و در نتیجه "سهم قیمت زمین از قیمت واحد مسکونی" را به میزان قابل‌ملاحظه‌ای می‌کاهند. در همسایگی کشورمان، با حضور فعال همین شرکت‌هاست که بیابان‏های امارات متحده‏ی عربی در سال‏های اخیر با هزینه‌هایی قابل‌قبول به زیباترین شهرهای منطقه و حتی جهان بدل شده است.</a:t>
          </a:r>
          <a:endParaRPr lang="en-US" sz="2000" kern="1200" dirty="0">
            <a:cs typeface="B Zar" panose="00000400000000000000" pitchFamily="2" charset="-78"/>
          </a:endParaRPr>
        </a:p>
      </dsp:txBody>
      <dsp:txXfrm>
        <a:off x="0" y="757247"/>
        <a:ext cx="8229600" cy="41723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13478-E335-44C7-A7AA-0026D70C407E}">
      <dsp:nvSpPr>
        <dsp:cNvPr id="0" name=""/>
        <dsp:cNvSpPr/>
      </dsp:nvSpPr>
      <dsp:spPr>
        <a:xfrm>
          <a:off x="0" y="41477"/>
          <a:ext cx="8229600" cy="66087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anose="00000700000000000000" pitchFamily="2" charset="-78"/>
            </a:rPr>
            <a:t>پیامدهای عدم‌حضور شرکت‌های توسعه‌گری</a:t>
          </a:r>
          <a:endParaRPr lang="en-US" sz="2000" kern="1200" dirty="0">
            <a:cs typeface="B Titr" panose="00000700000000000000" pitchFamily="2" charset="-78"/>
          </a:endParaRPr>
        </a:p>
      </dsp:txBody>
      <dsp:txXfrm>
        <a:off x="0" y="41477"/>
        <a:ext cx="8229600" cy="660870"/>
      </dsp:txXfrm>
    </dsp:sp>
    <dsp:sp modelId="{FEE23F24-DC2F-4091-9AAB-44D58D8AE433}">
      <dsp:nvSpPr>
        <dsp:cNvPr id="0" name=""/>
        <dsp:cNvSpPr/>
      </dsp:nvSpPr>
      <dsp:spPr>
        <a:xfrm>
          <a:off x="0" y="702347"/>
          <a:ext cx="8229600" cy="42821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Low" defTabSz="889000" rtl="1">
            <a:lnSpc>
              <a:spcPct val="90000"/>
            </a:lnSpc>
            <a:spcBef>
              <a:spcPct val="0"/>
            </a:spcBef>
            <a:spcAft>
              <a:spcPct val="15000"/>
            </a:spcAft>
            <a:buChar char="••"/>
          </a:pPr>
          <a:r>
            <a:rPr lang="fa-IR" sz="2000" kern="1200" dirty="0" smtClean="0">
              <a:cs typeface="B Zar" panose="00000400000000000000" pitchFamily="2" charset="-78"/>
            </a:rPr>
            <a:t>به دلیل فقدان این شرکت‌هاست که شاهدیم تنها در کلان شهرها خدمات شهری در دسترس شهروندان است، و هرچه از کلان شهرها و حتی از مراکز شهرها دورتر می‌شویم، دسترسی به حداقل امکانات شهری کم‌ و کم‌تر می‌شود. </a:t>
          </a:r>
          <a:endParaRPr lang="en-US" sz="2000" kern="1200" dirty="0">
            <a:cs typeface="B Zar" panose="00000400000000000000"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anose="00000400000000000000" pitchFamily="2" charset="-78"/>
            </a:rPr>
            <a:t>به‌دلیل نبود چنین شرکت‌هایی است که در بسیاری از شهرها و شهرک‌های تازه تأسیس مانند پرند، پردیس، صدرا و بهارستان و نیز در بسیاری از واحدهای مسکن مهر به‌دلیل عدم‌احداث زیرساخت‌های لازم، بهره‌برداری از واحدهای مسکونی ساخته‌شده تا زمان استقرار تأسیسات زیربنایی و روبنایی به تعویق افتاده است. </a:t>
          </a:r>
          <a:endParaRPr lang="en-US" sz="2000" kern="1200" dirty="0">
            <a:cs typeface="B Zar" panose="00000400000000000000"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anose="00000400000000000000" pitchFamily="2" charset="-78"/>
            </a:rPr>
            <a:t>و در نهایت باز هم به همین دلیل است که در برخی از محله‌های کلان شهرهایی مانند تهران، مشهد و ... با وجود سطح بالای آلودگی هوا، و انواع آلودگی‌های صوتی و هم‌چنین با وجود ترافیک سنگین شبانه‌روزی قیمت زمین و نیز "سهم زمین از قیمت مسکن" سر به فلک می‌کشد. </a:t>
          </a:r>
          <a:endParaRPr lang="en-US" sz="2000" kern="1200" dirty="0">
            <a:cs typeface="B Zar" panose="00000400000000000000" pitchFamily="2" charset="-78"/>
          </a:endParaRPr>
        </a:p>
      </dsp:txBody>
      <dsp:txXfrm>
        <a:off x="0" y="702347"/>
        <a:ext cx="8229600" cy="428219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13478-E335-44C7-A7AA-0026D70C407E}">
      <dsp:nvSpPr>
        <dsp:cNvPr id="0" name=""/>
        <dsp:cNvSpPr/>
      </dsp:nvSpPr>
      <dsp:spPr>
        <a:xfrm>
          <a:off x="0" y="162482"/>
          <a:ext cx="8229600" cy="63297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1">
            <a:lnSpc>
              <a:spcPct val="90000"/>
            </a:lnSpc>
            <a:spcBef>
              <a:spcPct val="0"/>
            </a:spcBef>
            <a:spcAft>
              <a:spcPct val="35000"/>
            </a:spcAft>
          </a:pPr>
          <a:r>
            <a:rPr lang="fa-IR" sz="1900" kern="1200" dirty="0" smtClean="0">
              <a:cs typeface="B Titr" panose="00000700000000000000" pitchFamily="2" charset="-78"/>
            </a:rPr>
            <a:t>پیامدهای عدم‌حضور شرکت‌های توسعه‌گری</a:t>
          </a:r>
          <a:endParaRPr lang="en-US" sz="1900" kern="1200" dirty="0">
            <a:cs typeface="B Titr" panose="00000700000000000000" pitchFamily="2" charset="-78"/>
          </a:endParaRPr>
        </a:p>
      </dsp:txBody>
      <dsp:txXfrm>
        <a:off x="0" y="162482"/>
        <a:ext cx="8229600" cy="632970"/>
      </dsp:txXfrm>
    </dsp:sp>
    <dsp:sp modelId="{FEE23F24-DC2F-4091-9AAB-44D58D8AE433}">
      <dsp:nvSpPr>
        <dsp:cNvPr id="0" name=""/>
        <dsp:cNvSpPr/>
      </dsp:nvSpPr>
      <dsp:spPr>
        <a:xfrm>
          <a:off x="0" y="795452"/>
          <a:ext cx="8229600" cy="406808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Low" defTabSz="844550" rtl="1">
            <a:lnSpc>
              <a:spcPct val="90000"/>
            </a:lnSpc>
            <a:spcBef>
              <a:spcPct val="0"/>
            </a:spcBef>
            <a:spcAft>
              <a:spcPct val="15000"/>
            </a:spcAft>
            <a:buChar char="••"/>
          </a:pPr>
          <a:r>
            <a:rPr lang="fa-IR" sz="1900" kern="1200" dirty="0" smtClean="0">
              <a:cs typeface="B Zar" panose="00000400000000000000" pitchFamily="2" charset="-78"/>
            </a:rPr>
            <a:t>در غیاب عرضه‌کنندگان عمده‌ی زمین شهری، قیمت زمین طی سال‌ها در شهرهای کشورمان به‌طرز افسارگسیخته‌ای افزایش یافته است. همین تورم قیمت زمین در شهرهاست که یکی از بزرگ‌ترین مشوق‌های حضور سازندگان کوچک و غیرحرفه‌ای در بخش مسکن است. این سازندگان بی‌تجربه بدون این‌که نیاز به هنر خاصی داشته باشند، با بهره‌وری بسیارپایین خانه‌هایی غیراستاندارد می‌سازند و به مردم می‌فروشند، و تمام هزینه‌های ناکارایی خود را خصوصاً از محل افزایش قیمت زمین و در نهایت از جیب مردم جبران می‌کنند. </a:t>
          </a:r>
          <a:endParaRPr lang="en-US" sz="1900" kern="1200" dirty="0">
            <a:cs typeface="B Zar" panose="00000400000000000000" pitchFamily="2" charset="-78"/>
          </a:endParaRPr>
        </a:p>
        <a:p>
          <a:pPr marL="171450" lvl="1" indent="-171450" algn="justLow" defTabSz="844550" rtl="1">
            <a:lnSpc>
              <a:spcPct val="90000"/>
            </a:lnSpc>
            <a:spcBef>
              <a:spcPct val="0"/>
            </a:spcBef>
            <a:spcAft>
              <a:spcPct val="15000"/>
            </a:spcAft>
            <a:buChar char="••"/>
          </a:pPr>
          <a:r>
            <a:rPr lang="fa-IR" sz="1900" kern="1200" dirty="0" smtClean="0">
              <a:cs typeface="B Zar" panose="00000400000000000000" pitchFamily="2" charset="-78"/>
            </a:rPr>
            <a:t>به مدد تورم قیمت زمین است که این سازندگان غیرحرفه‌ای مجال می‌یابند خانه‌هایی بی‌کیفیت بسازند و برخلاف تعهدات خود زمان تحویل واحدها را به‌تعویق بیندازند. همین است که آن‌ها امکان می‌یابند  به‌جای خلق ارزش، ارزش‌های موجود را نابود کنند و هم‌چنان زنده بمانند. </a:t>
          </a:r>
          <a:endParaRPr lang="en-US" sz="1900" kern="1200" dirty="0">
            <a:cs typeface="B Zar" panose="00000400000000000000" pitchFamily="2" charset="-78"/>
          </a:endParaRPr>
        </a:p>
        <a:p>
          <a:pPr marL="171450" lvl="1" indent="-171450" algn="justLow" defTabSz="844550" rtl="1">
            <a:lnSpc>
              <a:spcPct val="90000"/>
            </a:lnSpc>
            <a:spcBef>
              <a:spcPct val="0"/>
            </a:spcBef>
            <a:spcAft>
              <a:spcPct val="15000"/>
            </a:spcAft>
            <a:buChar char="••"/>
          </a:pPr>
          <a:r>
            <a:rPr lang="fa-IR" sz="1900" kern="1200" dirty="0" smtClean="0">
              <a:cs typeface="B Zar" panose="00000400000000000000" pitchFamily="2" charset="-78"/>
            </a:rPr>
            <a:t>و باز هم به دلیل همین تورم است که تخریب خانه‌های کمتر از 10 سال برای اخذ تراکم از شهرداری و ساخت یکی دو طبقه بیش‌تر صرفه‌ی اقتصادی داشته است؛ تخریبی که معادل اتلاف منابع محدود اقتصادی کشور است. </a:t>
          </a:r>
          <a:endParaRPr lang="en-US" sz="1900" kern="1200" dirty="0">
            <a:cs typeface="B Zar" panose="00000400000000000000" pitchFamily="2" charset="-78"/>
          </a:endParaRPr>
        </a:p>
      </dsp:txBody>
      <dsp:txXfrm>
        <a:off x="0" y="795452"/>
        <a:ext cx="8229600" cy="40680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3935E-D8E2-48AC-8F50-A8C552730313}">
      <dsp:nvSpPr>
        <dsp:cNvPr id="0" name=""/>
        <dsp:cNvSpPr/>
      </dsp:nvSpPr>
      <dsp:spPr>
        <a:xfrm>
          <a:off x="0" y="2387"/>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E97FE2-2E16-42E9-8A3C-CC9BAC7BF32E}">
      <dsp:nvSpPr>
        <dsp:cNvPr id="0" name=""/>
        <dsp:cNvSpPr/>
      </dsp:nvSpPr>
      <dsp:spPr>
        <a:xfrm>
          <a:off x="0" y="2387"/>
          <a:ext cx="8229600" cy="1784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Low" defTabSz="933450" rtl="1">
            <a:lnSpc>
              <a:spcPct val="90000"/>
            </a:lnSpc>
            <a:spcBef>
              <a:spcPct val="0"/>
            </a:spcBef>
            <a:spcAft>
              <a:spcPct val="35000"/>
            </a:spcAft>
          </a:pPr>
          <a:r>
            <a:rPr lang="fa-IR" sz="2100" kern="1200" dirty="0" smtClean="0">
              <a:cs typeface="B Zar" panose="00000400000000000000" pitchFamily="2" charset="-78"/>
            </a:rPr>
            <a:t>سرمایه‌بر بودن: برای انجام فعالیت توسعه‌گری اساساً به سرمایه‌های بزرگی نیاز است، و متأسفانه با وجود این‌که توسعه‌گری فعالیتی بسیار پربازده محسوب می‌شود، به‌دلیل بسترهای سیاسی-اقتصادی نامناسب کشور، تحریک بخش خصوصی برای ورود به فعالیتی تا این حد سرمایه‌بر دشوار است. </a:t>
          </a:r>
          <a:endParaRPr lang="en-US" sz="2100" kern="1200" dirty="0">
            <a:cs typeface="B Zar" panose="00000400000000000000" pitchFamily="2" charset="-78"/>
          </a:endParaRPr>
        </a:p>
      </dsp:txBody>
      <dsp:txXfrm>
        <a:off x="0" y="2387"/>
        <a:ext cx="8229600" cy="1784140"/>
      </dsp:txXfrm>
    </dsp:sp>
    <dsp:sp modelId="{1F608E9F-56C1-440C-9E44-4EDE533A86CF}">
      <dsp:nvSpPr>
        <dsp:cNvPr id="0" name=""/>
        <dsp:cNvSpPr/>
      </dsp:nvSpPr>
      <dsp:spPr>
        <a:xfrm>
          <a:off x="0" y="1786528"/>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F522D6-CD38-4E32-8B06-FF73D1EE7AAB}">
      <dsp:nvSpPr>
        <dsp:cNvPr id="0" name=""/>
        <dsp:cNvSpPr/>
      </dsp:nvSpPr>
      <dsp:spPr>
        <a:xfrm>
          <a:off x="0" y="1786528"/>
          <a:ext cx="8229600" cy="1784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Low" defTabSz="933450" rtl="1">
            <a:lnSpc>
              <a:spcPct val="90000"/>
            </a:lnSpc>
            <a:spcBef>
              <a:spcPct val="0"/>
            </a:spcBef>
            <a:spcAft>
              <a:spcPct val="35000"/>
            </a:spcAft>
          </a:pPr>
          <a:r>
            <a:rPr lang="fa-IR" sz="2100" kern="1200" dirty="0" smtClean="0">
              <a:cs typeface="B Zar" panose="00000400000000000000" pitchFamily="2" charset="-78"/>
            </a:rPr>
            <a:t>نیاز به سطح بالای هماهنگی: توسعه‌گری سطح بالایی از هماهنگی در میان سازمان‌های ذیربط را می‌طلبد. بسیاری از وزارت‌خانه‌ها و سازمان‌ها از سازمان آب، برق، مخابرات گرفته تا ادارات پلیس و نیروی انتظامی و... در فرآیند توسعه‌گری نقش دارند. ایجاد چنین سطحی از هماهنگی نیازمند فراهم آوردن بسترهای لازم قانونی و اقتصادی است</a:t>
          </a:r>
          <a:endParaRPr lang="en-US" sz="2100" kern="1200" dirty="0">
            <a:cs typeface="B Zar" panose="00000400000000000000" pitchFamily="2" charset="-78"/>
          </a:endParaRPr>
        </a:p>
      </dsp:txBody>
      <dsp:txXfrm>
        <a:off x="0" y="1786528"/>
        <a:ext cx="8229600" cy="1784140"/>
      </dsp:txXfrm>
    </dsp:sp>
    <dsp:sp modelId="{B6491E86-D729-4410-9135-02D8418ACDAC}">
      <dsp:nvSpPr>
        <dsp:cNvPr id="0" name=""/>
        <dsp:cNvSpPr/>
      </dsp:nvSpPr>
      <dsp:spPr>
        <a:xfrm>
          <a:off x="0" y="3570668"/>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994402-3F89-4922-AB3C-0CAB282AC8B2}">
      <dsp:nvSpPr>
        <dsp:cNvPr id="0" name=""/>
        <dsp:cNvSpPr/>
      </dsp:nvSpPr>
      <dsp:spPr>
        <a:xfrm>
          <a:off x="0" y="3570668"/>
          <a:ext cx="8229600" cy="145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20" tIns="274320" rIns="274320" bIns="274320" numCol="1" spcCol="1270" anchor="t" anchorCtr="0">
          <a:noAutofit/>
        </a:bodyPr>
        <a:lstStyle/>
        <a:p>
          <a:pPr lvl="0" algn="ctr" defTabSz="3200400" rtl="1">
            <a:lnSpc>
              <a:spcPct val="90000"/>
            </a:lnSpc>
            <a:spcBef>
              <a:spcPct val="0"/>
            </a:spcBef>
            <a:spcAft>
              <a:spcPct val="35000"/>
            </a:spcAft>
          </a:pPr>
          <a:r>
            <a:rPr lang="fa-IR" sz="7200" kern="1200" dirty="0" smtClean="0">
              <a:cs typeface="B Zar" panose="00000400000000000000" pitchFamily="2" charset="-78"/>
            </a:rPr>
            <a:t>؟؟؟</a:t>
          </a:r>
          <a:r>
            <a:rPr lang="fa-IR" sz="2400" kern="1200" dirty="0" smtClean="0">
              <a:cs typeface="B Zar" panose="00000400000000000000" pitchFamily="2" charset="-78"/>
            </a:rPr>
            <a:t> </a:t>
          </a:r>
          <a:endParaRPr lang="en-US" sz="2400" kern="1200" dirty="0">
            <a:cs typeface="B Zar" panose="00000400000000000000" pitchFamily="2" charset="-78"/>
          </a:endParaRPr>
        </a:p>
      </dsp:txBody>
      <dsp:txXfrm>
        <a:off x="0" y="3570668"/>
        <a:ext cx="8229600" cy="145296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69E46-9B18-470D-987A-169D649642A1}">
      <dsp:nvSpPr>
        <dsp:cNvPr id="0" name=""/>
        <dsp:cNvSpPr/>
      </dsp:nvSpPr>
      <dsp:spPr>
        <a:xfrm>
          <a:off x="1705" y="96569"/>
          <a:ext cx="8226189" cy="2056547"/>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2578100" rtl="1">
            <a:lnSpc>
              <a:spcPct val="90000"/>
            </a:lnSpc>
            <a:spcBef>
              <a:spcPct val="0"/>
            </a:spcBef>
            <a:spcAft>
              <a:spcPct val="35000"/>
            </a:spcAft>
          </a:pPr>
          <a:r>
            <a:rPr lang="fa-IR" sz="5800" kern="1200" dirty="0" smtClean="0">
              <a:cs typeface="B Zar" panose="00000400000000000000" pitchFamily="2" charset="-78"/>
            </a:rPr>
            <a:t>بالابودن نسبی هزینه‌های ساخت‌وساز</a:t>
          </a:r>
          <a:endParaRPr lang="en-US" sz="5800" kern="1200" dirty="0">
            <a:cs typeface="B Zar" panose="00000400000000000000" pitchFamily="2" charset="-78"/>
          </a:endParaRPr>
        </a:p>
      </dsp:txBody>
      <dsp:txXfrm>
        <a:off x="61939" y="156803"/>
        <a:ext cx="8105721" cy="1936079"/>
      </dsp:txXfrm>
    </dsp:sp>
    <dsp:sp modelId="{3FAB9633-ECF1-44E8-8CDD-B6E3849695B9}">
      <dsp:nvSpPr>
        <dsp:cNvPr id="0" name=""/>
        <dsp:cNvSpPr/>
      </dsp:nvSpPr>
      <dsp:spPr>
        <a:xfrm rot="5400000">
          <a:off x="3934852" y="2333064"/>
          <a:ext cx="359895" cy="359895"/>
        </a:xfrm>
        <a:prstGeom prst="rightArrow">
          <a:avLst>
            <a:gd name="adj1" fmla="val 667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154917-7980-4F8C-8BFF-5DF991A37C4F}">
      <dsp:nvSpPr>
        <dsp:cNvPr id="0" name=""/>
        <dsp:cNvSpPr/>
      </dsp:nvSpPr>
      <dsp:spPr>
        <a:xfrm>
          <a:off x="1705" y="2872908"/>
          <a:ext cx="8226189" cy="205654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kern="1200" smtClean="0">
              <a:cs typeface="B Zar" panose="00000400000000000000" pitchFamily="2" charset="-78"/>
            </a:rPr>
            <a:t>در کشورمان مزیت‌های نسبی قابل‌ملاحظه‌ای در زمینه‌ی قیمت مصالح ساختمانی (مانند سیمان و کاشی)، انرژی و هزینه‌ی کارگر وجود دارد. اما با لحاظ این مزیت‌ها هزینه‌های ساخت‌وساز  در کشورمان نسبت به استانداردهای جهانی بالاست</a:t>
          </a:r>
          <a:endParaRPr lang="en-US" sz="2600" kern="1200">
            <a:cs typeface="B Zar" panose="00000400000000000000" pitchFamily="2" charset="-78"/>
          </a:endParaRPr>
        </a:p>
      </dsp:txBody>
      <dsp:txXfrm>
        <a:off x="61939" y="2933142"/>
        <a:ext cx="8105721" cy="193607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E9130-AFF1-489B-9943-60A79FFBD7C3}">
      <dsp:nvSpPr>
        <dsp:cNvPr id="0" name=""/>
        <dsp:cNvSpPr/>
      </dsp:nvSpPr>
      <dsp:spPr>
        <a:xfrm>
          <a:off x="411891" y="0"/>
          <a:ext cx="2715768" cy="5026025"/>
        </a:xfrm>
        <a:prstGeom prst="upArrow">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447C067-A336-42D2-BE3D-085616C55D9E}">
      <dsp:nvSpPr>
        <dsp:cNvPr id="0" name=""/>
        <dsp:cNvSpPr/>
      </dsp:nvSpPr>
      <dsp:spPr>
        <a:xfrm>
          <a:off x="3209132" y="0"/>
          <a:ext cx="4608576" cy="50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0" rIns="184912" bIns="184912" numCol="1" spcCol="1270" anchor="ctr" anchorCtr="0">
          <a:noAutofit/>
        </a:bodyPr>
        <a:lstStyle/>
        <a:p>
          <a:pPr lvl="0" algn="r" defTabSz="1155700" rtl="1">
            <a:lnSpc>
              <a:spcPct val="90000"/>
            </a:lnSpc>
            <a:spcBef>
              <a:spcPct val="0"/>
            </a:spcBef>
            <a:spcAft>
              <a:spcPct val="35000"/>
            </a:spcAft>
          </a:pPr>
          <a:r>
            <a:rPr lang="fa-IR" sz="2600" kern="1200" smtClean="0">
              <a:cs typeface="B Zar" panose="00000400000000000000" pitchFamily="2" charset="-78"/>
            </a:rPr>
            <a:t>چرا هزینه‌های ساخت‌وساز بالاست؟</a:t>
          </a:r>
          <a:endParaRPr lang="en-US" sz="2600" kern="1200">
            <a:cs typeface="B Zar" panose="00000400000000000000"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anose="00000400000000000000" pitchFamily="2" charset="-78"/>
            </a:rPr>
            <a:t>یکی از دلایل عمده این پدیده عدم‌توسعه‌ی انبوه‌سازی و در نتیجه عدم امکان بهره‌برداری از صرفه‌های ناشی از مقیاس است. دلیل عمده‌ی عدم‌توسعه‌ی انبوه‌سازی نیز به فقدان شرکت‌های توسعه‌گری برمی‌گردد. انبوه‌سازان به قطعات نسبتاً بزرگ زمین شهری نیاز دارند، چنین زمین‌هایی یا در شهرهای بزرگ یافت نمی‌شود و یا تنها در قیمت‌هایی بسیار بالا عرضه می‌شود. از آن‌جا که در کشورمان به‌دلیل فقدان حضور شرکت‌های توسعه‌گری، عرضه‌ی زمین شهری محدود است، انبوه‌سازی نیز توسعه نیافته است. </a:t>
          </a:r>
          <a:endParaRPr lang="en-US" sz="2000" kern="1200" dirty="0">
            <a:cs typeface="B Zar" panose="00000400000000000000" pitchFamily="2" charset="-78"/>
          </a:endParaRPr>
        </a:p>
      </dsp:txBody>
      <dsp:txXfrm>
        <a:off x="3209132" y="0"/>
        <a:ext cx="4608576" cy="502602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65A04-D473-45D3-BE59-BFA99F031996}">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fa-IR" sz="4300" kern="1200" smtClean="0">
              <a:cs typeface="B Zar" panose="00000400000000000000" pitchFamily="2" charset="-78"/>
            </a:rPr>
            <a:t>بهره‌وری پایین ساخت‌وساز</a:t>
          </a:r>
          <a:endParaRPr lang="en-US" sz="4300" kern="1200">
            <a:cs typeface="B Zar" panose="00000400000000000000" pitchFamily="2" charset="-78"/>
          </a:endParaRPr>
        </a:p>
      </dsp:txBody>
      <dsp:txXfrm rot="-5400000">
        <a:off x="1" y="1645919"/>
        <a:ext cx="3291840" cy="1734185"/>
      </dsp:txXfrm>
    </dsp:sp>
    <dsp:sp modelId="{E2FF86D9-43B1-424D-8E1D-67ABFF241654}">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anose="00000400000000000000" pitchFamily="2" charset="-78"/>
            </a:rPr>
            <a:t>غیز از تورم ناشی از افزایش قیمت زمین، عدم توسعه‌ی انبوه‌سازی نیز یکی از دلایل رشد سازندگان انفرادی و بی‌تجربه محسوب می‌شود، والا چگونه ممکن است برای سازندگان غیرحرفه‌ای با وجود بهره‌وری پایین و عدم‌دسترسی به روش‌های کنترل هزینه و مدیریت پروژه و حتی عدم امکان بهره‌گیری از صرفه‌های ناشی از مقیاس، فرصت رقابت با انبوه‌سازن فراهم بوده باشد.  </a:t>
          </a:r>
          <a:endParaRPr lang="en-US" sz="2100" kern="1200" dirty="0">
            <a:cs typeface="B Zar" panose="00000400000000000000" pitchFamily="2" charset="-78"/>
          </a:endParaRPr>
        </a:p>
      </dsp:txBody>
      <dsp:txXfrm rot="-5400000">
        <a:off x="3291840" y="165003"/>
        <a:ext cx="4772757" cy="305009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925A6-AC11-4F5A-B4B0-3B5394B4D365}">
      <dsp:nvSpPr>
        <dsp:cNvPr id="0" name=""/>
        <dsp:cNvSpPr/>
      </dsp:nvSpPr>
      <dsp:spPr>
        <a:xfrm>
          <a:off x="0" y="79471"/>
          <a:ext cx="6830568" cy="109062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87630" numCol="1" spcCol="1270" anchor="t" anchorCtr="0">
          <a:noAutofit/>
        </a:bodyPr>
        <a:lstStyle/>
        <a:p>
          <a:pPr lvl="0" algn="ctr" defTabSz="1022350" rtl="1">
            <a:lnSpc>
              <a:spcPct val="90000"/>
            </a:lnSpc>
            <a:spcBef>
              <a:spcPct val="0"/>
            </a:spcBef>
            <a:spcAft>
              <a:spcPct val="35000"/>
            </a:spcAft>
          </a:pPr>
          <a:r>
            <a:rPr lang="fa-IR" sz="2300" b="1" kern="1200" dirty="0" smtClean="0">
              <a:cs typeface="B Zar" panose="00000400000000000000" pitchFamily="2" charset="-78"/>
            </a:rPr>
            <a:t>شهرهای بی‌کیفیت و پروانه‌های گران</a:t>
          </a:r>
          <a:endParaRPr lang="en-US" sz="2300" b="1" kern="1200" dirty="0">
            <a:cs typeface="B Zar" panose="00000400000000000000" pitchFamily="2" charset="-78"/>
          </a:endParaRPr>
        </a:p>
      </dsp:txBody>
      <dsp:txXfrm>
        <a:off x="0" y="79471"/>
        <a:ext cx="6830568" cy="727082"/>
      </dsp:txXfrm>
    </dsp:sp>
    <dsp:sp modelId="{4410DCF0-68EC-462A-95CD-CA44C39CC3D3}">
      <dsp:nvSpPr>
        <dsp:cNvPr id="0" name=""/>
        <dsp:cNvSpPr/>
      </dsp:nvSpPr>
      <dsp:spPr>
        <a:xfrm>
          <a:off x="1399032" y="806553"/>
          <a:ext cx="6830568" cy="414000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anose="00000400000000000000" pitchFamily="2" charset="-78"/>
            </a:rPr>
            <a:t>امروزه شاهدیم معیارهای صدور پروانه‌‌‌ی ساخت‌وساز، فروش تراکم، و تغییر کاربری در شهرداری‌‌های کشور نه بر اساس اصول شهرسازی، بلکه به‌طور ناقص و غیربهینه‌ای بر پایه‌ی صرفه‌های اقتصادی استوار شده است. از همین روست که وزیر راه و شهر سازی نگرانی‌های خود را در لفافه‌ی ملاحظات سیاسی این‌گونه فریاد می‌زند: "در حال حاضر شهرها توسط سوداگران شهری لگدمال شده</a:t>
          </a:r>
          <a:r>
            <a:rPr lang="en-US" sz="2300" kern="1200" dirty="0" smtClean="0">
              <a:cs typeface="B Zar" panose="00000400000000000000" pitchFamily="2" charset="-78"/>
            </a:rPr>
            <a:t>‌</a:t>
          </a:r>
          <a:r>
            <a:rPr lang="fa-IR" sz="2300" kern="1200" dirty="0" smtClean="0">
              <a:cs typeface="B Zar" panose="00000400000000000000" pitchFamily="2" charset="-78"/>
            </a:rPr>
            <a:t>اند؛ شهرهای ما شهرهای آشوب زده</a:t>
          </a:r>
          <a:r>
            <a:rPr lang="en-US" sz="2300" kern="1200" dirty="0" smtClean="0">
              <a:cs typeface="B Zar" panose="00000400000000000000" pitchFamily="2" charset="-78"/>
            </a:rPr>
            <a:t>‌</a:t>
          </a:r>
          <a:r>
            <a:rPr lang="fa-IR" sz="2300" kern="1200" dirty="0" smtClean="0">
              <a:cs typeface="B Zar" panose="00000400000000000000" pitchFamily="2" charset="-78"/>
            </a:rPr>
            <a:t>ای هستند؛ شهرهایی که بدقواره رشد کرده و به شهروندان خود سیلی می</a:t>
          </a:r>
          <a:r>
            <a:rPr lang="en-US" sz="2300" kern="1200" dirty="0" smtClean="0">
              <a:cs typeface="B Zar" panose="00000400000000000000" pitchFamily="2" charset="-78"/>
            </a:rPr>
            <a:t>‌</a:t>
          </a:r>
          <a:r>
            <a:rPr lang="fa-IR" sz="2300" kern="1200" dirty="0" smtClean="0">
              <a:cs typeface="B Zar" panose="00000400000000000000" pitchFamily="2" charset="-78"/>
            </a:rPr>
            <a:t>زنند</a:t>
          </a:r>
          <a:r>
            <a:rPr lang="en-US" sz="2300" kern="1200" dirty="0" smtClean="0">
              <a:cs typeface="B Zar" panose="00000400000000000000" pitchFamily="2" charset="-78"/>
            </a:rPr>
            <a:t>.</a:t>
          </a:r>
          <a:r>
            <a:rPr lang="fa-IR" sz="2300" kern="1200" dirty="0" smtClean="0">
              <a:cs typeface="B Zar" panose="00000400000000000000" pitchFamily="2" charset="-78"/>
            </a:rPr>
            <a:t>"</a:t>
          </a:r>
          <a:endParaRPr lang="en-US" sz="2300" kern="1200" dirty="0">
            <a:cs typeface="B Zar" panose="00000400000000000000" pitchFamily="2" charset="-78"/>
          </a:endParaRPr>
        </a:p>
      </dsp:txBody>
      <dsp:txXfrm>
        <a:off x="1520288" y="927809"/>
        <a:ext cx="6588056" cy="389748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5B683-7D50-423B-98E9-B1EFD147F951}">
      <dsp:nvSpPr>
        <dsp:cNvPr id="0" name=""/>
        <dsp:cNvSpPr/>
      </dsp:nvSpPr>
      <dsp:spPr>
        <a:xfrm rot="5400000">
          <a:off x="1746304" y="-1093359"/>
          <a:ext cx="4371487" cy="6704093"/>
        </a:xfrm>
        <a:prstGeom prst="corner">
          <a:avLst>
            <a:gd name="adj1" fmla="val 16120"/>
            <a:gd name="adj2" fmla="val 16110"/>
          </a:avLst>
        </a:prstGeom>
        <a:solidFill>
          <a:schemeClr val="accent3">
            <a:shade val="50000"/>
            <a:hueOff val="0"/>
            <a:satOff val="0"/>
            <a:lumOff val="0"/>
            <a:alphaOff val="0"/>
          </a:schemeClr>
        </a:solidFill>
        <a:ln w="25400" cap="flat" cmpd="sng" algn="ctr">
          <a:solidFill>
            <a:schemeClr val="accent3">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37A174-A404-45E5-87ED-9DBD9D47C90E}">
      <dsp:nvSpPr>
        <dsp:cNvPr id="0" name=""/>
        <dsp:cNvSpPr/>
      </dsp:nvSpPr>
      <dsp:spPr>
        <a:xfrm>
          <a:off x="1603378" y="789458"/>
          <a:ext cx="6217085" cy="412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Low" defTabSz="1022350" rtl="1">
            <a:lnSpc>
              <a:spcPct val="90000"/>
            </a:lnSpc>
            <a:spcBef>
              <a:spcPct val="0"/>
            </a:spcBef>
            <a:spcAft>
              <a:spcPct val="35000"/>
            </a:spcAft>
          </a:pPr>
          <a:r>
            <a:rPr lang="fa-IR" sz="2300" kern="1200" smtClean="0">
              <a:cs typeface="B Zar" panose="00000400000000000000" pitchFamily="2" charset="-78"/>
            </a:rPr>
            <a:t>ساختار بودجه‌ی شهرداری‌ها</a:t>
          </a:r>
          <a:endParaRPr lang="en-US" sz="2300" kern="1200">
            <a:cs typeface="B Zar" panose="00000400000000000000" pitchFamily="2" charset="-78"/>
          </a:endParaRPr>
        </a:p>
        <a:p>
          <a:pPr marL="171450" lvl="1" indent="-171450" algn="justLow" defTabSz="800100" rtl="1">
            <a:lnSpc>
              <a:spcPct val="90000"/>
            </a:lnSpc>
            <a:spcBef>
              <a:spcPct val="0"/>
            </a:spcBef>
            <a:spcAft>
              <a:spcPct val="15000"/>
            </a:spcAft>
            <a:buChar char="••"/>
          </a:pPr>
          <a:r>
            <a:rPr lang="fa-IR" sz="1800" kern="1200" dirty="0" smtClean="0">
              <a:cs typeface="B Zar" panose="00000400000000000000" pitchFamily="2" charset="-78"/>
            </a:rPr>
            <a:t>تا قبل از دهه‌ی 60  شمسی بودجه‌ی شهرداری‌های کشور از محل بودجه‌ی عمومی تأمین می‌شد. در دهه‌ی 60 بر اساس تصمیم دولت وقت کلیه‌ی شهرداری‌ها به سمت خودکفایی در تأمین بودجه سوق داده شدند. این ایده‌ی به‌ظاهر موجه رفته‌رفته شهرداری‌ها را از اهداف اولیه‌ی خود دور کرده است. در حال حاضر عمده‌ی بودجه‌ی شهرداری‌های کشور از محل درآمدهای ناپایدار تأمین می‌شود. به گفته‌ی معاون معماری و شهرسازی وزیر راه حدود 79 درصد از ترکیب درآمدهای شهرداری‌های کلان‌شهرها، ناپایدار و عمدتاً از محل فروش تراکم است. تلاش شهرداری‌های کشور برای تأمین هزینه‌های دستگاه‌های عریض و طویل خود (که بخش عمده‌ی آن هم هزینه‌های حقوق و دستمزد کارکنان است) آن‌ها را از نهادهایی ناظر به بنگاه‌هایی کاسب بدل کرده است. </a:t>
          </a:r>
          <a:endParaRPr lang="en-US" sz="1800" kern="1200" dirty="0">
            <a:cs typeface="B Zar" panose="00000400000000000000" pitchFamily="2" charset="-78"/>
          </a:endParaRPr>
        </a:p>
      </dsp:txBody>
      <dsp:txXfrm>
        <a:off x="1603378" y="789458"/>
        <a:ext cx="6217085" cy="4124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33889-3B20-436F-9352-B9F697ED10F6}">
      <dsp:nvSpPr>
        <dsp:cNvPr id="0" name=""/>
        <dsp:cNvSpPr/>
      </dsp:nvSpPr>
      <dsp:spPr>
        <a:xfrm>
          <a:off x="0" y="366512"/>
          <a:ext cx="8229600" cy="1927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anose="00000400000000000000" pitchFamily="2" charset="-78"/>
            </a:rPr>
            <a:t>طی سال‌های گذشته بازیگران بزرگ بازار املاک و مستغلات از جمله شرکت‌های تابعه‌ی بانک‌ها و مؤسسات اعتباری، مجموعه‌های بزرگ دولتی و شبه‌دولتی و فعالان دانه‌درشت بخش خصوصی در اندازه‌های بزرگی در طرح‌های ساخت‌وساز واحدهای مسکونی، اداری و تجاری سرمایه‌گذاری کرده‌اند.</a:t>
          </a:r>
          <a:endParaRPr lang="en-US" sz="1800" kern="1200" dirty="0">
            <a:cs typeface="B Zar" panose="00000400000000000000" pitchFamily="2" charset="-78"/>
          </a:endParaRPr>
        </a:p>
      </dsp:txBody>
      <dsp:txXfrm>
        <a:off x="0" y="366512"/>
        <a:ext cx="8229600" cy="1927800"/>
      </dsp:txXfrm>
    </dsp:sp>
    <dsp:sp modelId="{3A9C7492-5867-4CEC-917C-2107CC92CFAE}">
      <dsp:nvSpPr>
        <dsp:cNvPr id="0" name=""/>
        <dsp:cNvSpPr/>
      </dsp:nvSpPr>
      <dsp:spPr>
        <a:xfrm>
          <a:off x="411480" y="100832"/>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anose="00000700000000000000" pitchFamily="2" charset="-78"/>
            </a:rPr>
            <a:t>ساخت‌وسازهای بی‌رویه‌ی</a:t>
          </a:r>
          <a:endParaRPr lang="en-US" sz="1800" kern="1200" dirty="0">
            <a:cs typeface="B Titr" panose="00000700000000000000" pitchFamily="2" charset="-78"/>
          </a:endParaRPr>
        </a:p>
      </dsp:txBody>
      <dsp:txXfrm>
        <a:off x="437419" y="126771"/>
        <a:ext cx="5708842" cy="479482"/>
      </dsp:txXfrm>
    </dsp:sp>
    <dsp:sp modelId="{DCD7CA3B-4194-4BF6-84E3-746B68E57885}">
      <dsp:nvSpPr>
        <dsp:cNvPr id="0" name=""/>
        <dsp:cNvSpPr/>
      </dsp:nvSpPr>
      <dsp:spPr>
        <a:xfrm>
          <a:off x="0" y="2657192"/>
          <a:ext cx="8229600" cy="226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anose="00000400000000000000" pitchFamily="2" charset="-78"/>
            </a:rPr>
            <a:t>در این سال‌ها بخش قابل‌توجهی از وثایق ملکی در اثر نکول وام‌گیرندگان به بانک‌ها و مؤسسات اعتباری واگذار شده است. در اثر رکود سال‌های اخیر بازار مسکن این دارایی‌های ملکی به دارایی‌های غیرمولد و نقدنشو مبدل شده اند، که علی‌الخصوص بانک‌ها را در معرض فشارهای جدی نقدینگی قرار داده‌ است. هم‌چنین بانک مرکزی بانک‌ها را ملزم کرده جهت بهبود وضعیت نقدینگی خود بخش عمده‌ای از سرمایه‌های غیرمالی خود را واگذار کنند.</a:t>
          </a:r>
          <a:endParaRPr lang="en-US" sz="1800" kern="1200" dirty="0">
            <a:cs typeface="B Zar" panose="00000400000000000000" pitchFamily="2" charset="-78"/>
          </a:endParaRPr>
        </a:p>
      </dsp:txBody>
      <dsp:txXfrm>
        <a:off x="0" y="2657192"/>
        <a:ext cx="8229600" cy="2268000"/>
      </dsp:txXfrm>
    </dsp:sp>
    <dsp:sp modelId="{2992CACD-C44D-476E-8361-7D6429C1717E}">
      <dsp:nvSpPr>
        <dsp:cNvPr id="0" name=""/>
        <dsp:cNvSpPr/>
      </dsp:nvSpPr>
      <dsp:spPr>
        <a:xfrm>
          <a:off x="411480" y="2391512"/>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anose="00000700000000000000" pitchFamily="2" charset="-78"/>
            </a:rPr>
            <a:t>حضور عرضه‌کنندگان بانکی</a:t>
          </a:r>
          <a:endParaRPr lang="en-US" sz="1800" kern="1200" dirty="0">
            <a:cs typeface="B Titr" panose="00000700000000000000" pitchFamily="2" charset="-78"/>
          </a:endParaRPr>
        </a:p>
      </dsp:txBody>
      <dsp:txXfrm>
        <a:off x="437419" y="2417451"/>
        <a:ext cx="5708842" cy="47948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F6CA8-284D-4B56-891E-38F546BC716C}">
      <dsp:nvSpPr>
        <dsp:cNvPr id="0" name=""/>
        <dsp:cNvSpPr/>
      </dsp:nvSpPr>
      <dsp:spPr>
        <a:xfrm>
          <a:off x="0" y="413762"/>
          <a:ext cx="8229600" cy="4567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anose="00000400000000000000" pitchFamily="2" charset="-78"/>
            </a:rPr>
            <a:t>اتکای بیش از حد بر درآمدهای ناپایدار آن‌هم از مجرای فروش تراکم، نه‌تنها سطح دسترسی به خدمات شهری و کیفیت زندگی شهرنشینی را به طرز قابل‌ملاحظه‌ای کاهش داده است، شهرداری‌ها را جهت افزایش غیرمنصفانه‌ی قیمت پروانه‌های ساخت‌وساز انگیزه‌مند کرده است. در سال‌های اخیر بالارفتن هزینه‌ی پروانه‌ها، بخش غیرقابل اغماضی از افزایش هزینه‌ی تمام‌شده‌ی  واحدهای ملکی و از جمله واحدهای مسکونی را توضیح می‌دهد. بدین ترتیب شهرداری‌ها عملاً نسبت به گذشته تراکم‌هایی گران‌تر و بی‌کیفیت‌تر به شهروندان می‌فروشند</a:t>
          </a:r>
          <a:endParaRPr lang="en-US" sz="2500" kern="1200" dirty="0">
            <a:cs typeface="B Zar" panose="00000400000000000000" pitchFamily="2" charset="-78"/>
          </a:endParaRPr>
        </a:p>
      </dsp:txBody>
      <dsp:txXfrm>
        <a:off x="0" y="413762"/>
        <a:ext cx="8229600" cy="4567500"/>
      </dsp:txXfrm>
    </dsp:sp>
    <dsp:sp modelId="{6DDE5523-AEE7-418F-849A-9051CB02A738}">
      <dsp:nvSpPr>
        <dsp:cNvPr id="0" name=""/>
        <dsp:cNvSpPr/>
      </dsp:nvSpPr>
      <dsp:spPr>
        <a:xfrm>
          <a:off x="411480" y="44762"/>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111250" rtl="1">
            <a:lnSpc>
              <a:spcPct val="90000"/>
            </a:lnSpc>
            <a:spcBef>
              <a:spcPct val="0"/>
            </a:spcBef>
            <a:spcAft>
              <a:spcPct val="35000"/>
            </a:spcAft>
          </a:pPr>
          <a:r>
            <a:rPr lang="fa-IR" sz="2500" kern="1200" dirty="0" smtClean="0">
              <a:cs typeface="B Titr" panose="00000700000000000000" pitchFamily="2" charset="-78"/>
            </a:rPr>
            <a:t>افزایش قیمت پروانه‌ی ساخت</a:t>
          </a:r>
          <a:endParaRPr lang="en-US" sz="2500" kern="1200" dirty="0">
            <a:cs typeface="B Titr" panose="00000700000000000000" pitchFamily="2" charset="-78"/>
          </a:endParaRPr>
        </a:p>
      </dsp:txBody>
      <dsp:txXfrm>
        <a:off x="447506" y="80788"/>
        <a:ext cx="5688668" cy="66594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4058B-9BDA-45DC-A618-0C9688218040}">
      <dsp:nvSpPr>
        <dsp:cNvPr id="0" name=""/>
        <dsp:cNvSpPr/>
      </dsp:nvSpPr>
      <dsp:spPr>
        <a:xfrm>
          <a:off x="0" y="426452"/>
          <a:ext cx="8229600" cy="458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83184" rIns="638708"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anose="00000400000000000000" pitchFamily="2" charset="-78"/>
            </a:rPr>
            <a:t>در سال‌های اخیر هزینه‌‌ی پروانه‌ی ساخت‌وساز واحدهای اداری و علی‌الخصوص تجاری به‌شکل سرسام‌آوری عمده شده است. در حال حاضر بدون اغراق می‌توان گفت هزینه‌ی پروانه‌ی واحدهای تجاری یکی از مهم‌ترین دلایل کاهش توجیه‌پذیری راه‌اندازی کسب‌وکارهای صنفی است. گزافه نیست اگر گفته شود شهرداری‌ها به نفع تأمین بودجه‌ی خود اشتغال شهری را قربانی کرده‌اند. </a:t>
          </a:r>
          <a:endParaRPr lang="en-US" sz="2800" kern="1200" dirty="0">
            <a:cs typeface="B Zar" panose="00000400000000000000" pitchFamily="2" charset="-78"/>
          </a:endParaRPr>
        </a:p>
      </dsp:txBody>
      <dsp:txXfrm>
        <a:off x="0" y="426452"/>
        <a:ext cx="8229600" cy="4586400"/>
      </dsp:txXfrm>
    </dsp:sp>
    <dsp:sp modelId="{500DF2EF-D35B-459D-9A3C-3CA4273C0D9A}">
      <dsp:nvSpPr>
        <dsp:cNvPr id="0" name=""/>
        <dsp:cNvSpPr/>
      </dsp:nvSpPr>
      <dsp:spPr>
        <a:xfrm>
          <a:off x="411480" y="13172"/>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anose="00000700000000000000" pitchFamily="2" charset="-78"/>
            </a:rPr>
            <a:t>کاهش سطح اشتغال شهری</a:t>
          </a:r>
          <a:endParaRPr lang="en-US" sz="2800" kern="1200" dirty="0">
            <a:cs typeface="B Titr" panose="00000700000000000000" pitchFamily="2" charset="-78"/>
          </a:endParaRPr>
        </a:p>
      </dsp:txBody>
      <dsp:txXfrm>
        <a:off x="451829" y="53521"/>
        <a:ext cx="5680022" cy="74586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CEE98-B62C-4236-9F66-85A68B33ED45}">
      <dsp:nvSpPr>
        <dsp:cNvPr id="0" name=""/>
        <dsp:cNvSpPr/>
      </dsp:nvSpPr>
      <dsp:spPr>
        <a:xfrm>
          <a:off x="-27343" y="0"/>
          <a:ext cx="5024906" cy="5026025"/>
        </a:xfrm>
        <a:prstGeom prst="circularArrow">
          <a:avLst>
            <a:gd name="adj1" fmla="val 10980"/>
            <a:gd name="adj2" fmla="val 1142322"/>
            <a:gd name="adj3" fmla="val 90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C9E0EE-60F8-459E-A940-B7570877B7E6}">
      <dsp:nvSpPr>
        <dsp:cNvPr id="0" name=""/>
        <dsp:cNvSpPr/>
      </dsp:nvSpPr>
      <dsp:spPr>
        <a:xfrm>
          <a:off x="4755218" y="892631"/>
          <a:ext cx="3501724" cy="322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228600" lvl="1" indent="-228600" algn="justLow" defTabSz="889000" rtl="1">
            <a:lnSpc>
              <a:spcPct val="90000"/>
            </a:lnSpc>
            <a:spcBef>
              <a:spcPct val="0"/>
            </a:spcBef>
            <a:spcAft>
              <a:spcPct val="15000"/>
            </a:spcAft>
            <a:buChar char="••"/>
          </a:pPr>
          <a:r>
            <a:rPr lang="fa-IR" sz="2000" kern="1200" dirty="0" smtClean="0">
              <a:cs typeface="B Zar" panose="00000400000000000000" pitchFamily="2" charset="-78"/>
            </a:rPr>
            <a:t>بافت‌های در داخل نواحی شهری که عموماً واجد تأسیسات زیربنایی و روبنایی‌اند، عمر نسبتاً بالایی دارند، و غالباً به شکل غیربهینه‌ای فضاهای ارزشمند شهری را اشغال کرده‌اند. معماری و ترکیب هندسی ناکارامد واحدهای ملکی واقع در بافت‌های فرسوده آن‌ها را منابع بالقوه عرضه‌ی زمین شهری بدل کرده است</a:t>
          </a:r>
          <a:endParaRPr lang="en-US" sz="2000" kern="1200" dirty="0">
            <a:cs typeface="B Zar" panose="00000400000000000000" pitchFamily="2" charset="-78"/>
          </a:endParaRPr>
        </a:p>
      </dsp:txBody>
      <dsp:txXfrm>
        <a:off x="4755218" y="892631"/>
        <a:ext cx="3501724" cy="3222165"/>
      </dsp:txXfrm>
    </dsp:sp>
    <dsp:sp modelId="{05F8F2EA-1F7C-4180-B11F-23775F17F98C}">
      <dsp:nvSpPr>
        <dsp:cNvPr id="0" name=""/>
        <dsp:cNvSpPr/>
      </dsp:nvSpPr>
      <dsp:spPr>
        <a:xfrm>
          <a:off x="1082333" y="1819421"/>
          <a:ext cx="2803944" cy="1401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rtl="1">
            <a:lnSpc>
              <a:spcPct val="90000"/>
            </a:lnSpc>
            <a:spcBef>
              <a:spcPct val="0"/>
            </a:spcBef>
            <a:spcAft>
              <a:spcPct val="35000"/>
            </a:spcAft>
          </a:pPr>
          <a:r>
            <a:rPr lang="fa-IR" sz="5000" kern="1200" dirty="0" smtClean="0"/>
            <a:t>بافت فرسوده چیست؟</a:t>
          </a:r>
          <a:endParaRPr lang="en-US" sz="5000" kern="1200" dirty="0"/>
        </a:p>
      </dsp:txBody>
      <dsp:txXfrm>
        <a:off x="1082333" y="1819421"/>
        <a:ext cx="2803944" cy="140175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89A4E-AD0A-4685-BAA9-CF5BA5C5A388}">
      <dsp:nvSpPr>
        <dsp:cNvPr id="0" name=""/>
        <dsp:cNvSpPr/>
      </dsp:nvSpPr>
      <dsp:spPr>
        <a:xfrm>
          <a:off x="0" y="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F1E531-455F-4D2D-8E09-8BDA883E0859}">
      <dsp:nvSpPr>
        <dsp:cNvPr id="0" name=""/>
        <dsp:cNvSpPr/>
      </dsp:nvSpPr>
      <dsp:spPr>
        <a:xfrm>
          <a:off x="0" y="0"/>
          <a:ext cx="8229600" cy="25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Zar" panose="00000400000000000000" pitchFamily="2" charset="-78"/>
            </a:rPr>
            <a:t>از آن‌جا بافت‌های فرسوده در نواحی شهری پتانسیل بالایی برای آزادسازی زمین شهری دارند، بسیاری معتقدند که به‌عنوان اولین منابع عرضه‌ی زمین شهری باید مورد‌توجه قرار بگیرند. </a:t>
          </a:r>
          <a:endParaRPr lang="en-US" sz="2400" kern="1200" dirty="0">
            <a:cs typeface="B Zar" panose="00000400000000000000" pitchFamily="2" charset="-78"/>
          </a:endParaRPr>
        </a:p>
      </dsp:txBody>
      <dsp:txXfrm>
        <a:off x="0" y="0"/>
        <a:ext cx="8229600" cy="2513012"/>
      </dsp:txXfrm>
    </dsp:sp>
    <dsp:sp modelId="{F8609407-467C-47C7-85F8-87671776135E}">
      <dsp:nvSpPr>
        <dsp:cNvPr id="0" name=""/>
        <dsp:cNvSpPr/>
      </dsp:nvSpPr>
      <dsp:spPr>
        <a:xfrm>
          <a:off x="0" y="2209792"/>
          <a:ext cx="82296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A3CC91-5CB3-4468-83D5-5B9F2AB3A684}">
      <dsp:nvSpPr>
        <dsp:cNvPr id="0" name=""/>
        <dsp:cNvSpPr/>
      </dsp:nvSpPr>
      <dsp:spPr>
        <a:xfrm>
          <a:off x="0" y="2513012"/>
          <a:ext cx="8229600" cy="25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Zar" panose="00000400000000000000" pitchFamily="2" charset="-78"/>
            </a:rPr>
            <a:t>برخی معتقدند حتی با وجود دشواری‌های اجرایی، بازسازی بافت‌های فرسوده مطلقاً بر طرح‌هایی مانند مسکن مهر اولویت دارد، چراکه اولاً در بافت‌های فرسوده نیازی به صرف مبالغ کلان جهت تولید زمین شهری نیست، ثانیاً  رسیدگی به بافت‌های فرسوده، چهره‌ی شهرهای چندصدساله‌‌ای را دگرگون می‌کند که بزرگ‌ترین بازارها و مراکز تجاری کشور در آن‌ها واقع است. </a:t>
          </a:r>
          <a:endParaRPr lang="en-US" sz="2400" kern="1200" dirty="0">
            <a:cs typeface="B Zar" panose="00000400000000000000" pitchFamily="2" charset="-78"/>
          </a:endParaRPr>
        </a:p>
      </dsp:txBody>
      <dsp:txXfrm>
        <a:off x="0" y="2513012"/>
        <a:ext cx="8229600" cy="251301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5C1EA-33B7-4414-8A7A-703C4BB74C66}">
      <dsp:nvSpPr>
        <dsp:cNvPr id="0" name=""/>
        <dsp:cNvSpPr/>
      </dsp:nvSpPr>
      <dsp:spPr>
        <a:xfrm>
          <a:off x="0" y="0"/>
          <a:ext cx="8229600"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CEBEC7-C74B-49F5-A7D4-D8AF86EC473E}">
      <dsp:nvSpPr>
        <dsp:cNvPr id="0" name=""/>
        <dsp:cNvSpPr/>
      </dsp:nvSpPr>
      <dsp:spPr>
        <a:xfrm>
          <a:off x="0" y="0"/>
          <a:ext cx="8229600" cy="50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justLow" defTabSz="1377950" rtl="1">
            <a:lnSpc>
              <a:spcPct val="90000"/>
            </a:lnSpc>
            <a:spcBef>
              <a:spcPct val="0"/>
            </a:spcBef>
            <a:spcAft>
              <a:spcPct val="35000"/>
            </a:spcAft>
          </a:pPr>
          <a:r>
            <a:rPr lang="fa-IR" sz="3100" kern="1200" dirty="0" smtClean="0">
              <a:cs typeface="B Zar" panose="00000400000000000000" pitchFamily="2" charset="-78"/>
            </a:rPr>
            <a:t>با وجود این‌که در حال حاضر بافت‌های فرسوده مساحت قابل‌توجهی (حدود 15 درصد) از کلان‌شهرهای کشور را تشکیل می‌دهند، آنچنان گام مؤثری در جهت تجدیدساختار آن‌ها برداشته نشده است. بی‌توجهی دولت به مسأله‌ی نوسازی و بهسازی بافت‌های فرسوده، به‌معنی نادیده‌‌انگاشتن فرصت‌های توسعه‌ی کمی و کیفی شهرهاست؛ فرصت‌هایی که از طریق عرضه‌ی زمین شهری و در نتیجه کاهش قیمت زمین، شهروندان ما را یک گام به‌سمت تحقق رؤیای خانه‌دارشدن نزدیک می‌کند.  </a:t>
          </a:r>
          <a:endParaRPr lang="en-US" sz="3100" kern="1200" dirty="0">
            <a:cs typeface="B Zar" panose="00000400000000000000" pitchFamily="2" charset="-78"/>
          </a:endParaRPr>
        </a:p>
      </dsp:txBody>
      <dsp:txXfrm>
        <a:off x="0" y="0"/>
        <a:ext cx="8229600" cy="502602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38FC3-EEB5-4E78-BB1F-42B8A1BD3F47}">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5FF16D-6C1D-43D9-A999-3B6AE960707E}">
      <dsp:nvSpPr>
        <dsp:cNvPr id="0" name=""/>
        <dsp:cNvSpPr/>
      </dsp:nvSpPr>
      <dsp:spPr>
        <a:xfrm>
          <a:off x="0" y="0"/>
          <a:ext cx="8229600" cy="50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Low" defTabSz="1022350" rtl="1">
            <a:lnSpc>
              <a:spcPct val="90000"/>
            </a:lnSpc>
            <a:spcBef>
              <a:spcPct val="0"/>
            </a:spcBef>
            <a:spcAft>
              <a:spcPct val="35000"/>
            </a:spcAft>
          </a:pPr>
          <a:r>
            <a:rPr lang="fa-IR" sz="2300" kern="1200" dirty="0" smtClean="0">
              <a:cs typeface="B Zar" panose="00000400000000000000" pitchFamily="2" charset="-78"/>
            </a:rPr>
            <a:t>در کشورمان عمده‌ی سیاست‌گذاری‌های بخش مسکن جانب طرف عرضه را گرفته است. شاید بیش‌تر به این دلیل که طرف عرضه  شامل نهاده‌هایی از قبیل زمین و پروانه‌ی ساخت است که قابل‌کنترل‌تر به‌نظر می‌آیند، و احتمالاً سیاست‌های مبتنی بر دستکاری قیمت این نهاده‌ها در کوتاه‌مدت به نتیجه‌ی ملموس‌تری می‌رسند. شاید هم به این دلیل که در کشور زیرساخت‌های لازم جهت تدوین و اجرای سیاست‌های طرف تقاضا موجود نبوده است.  این درحالی است که در کشورهای توسعه‌یافته بیش‌تر سیاست‌گذاری‌های بخش مسکن، متوجه طرف تقاضاست، چراکه اولاً در آن کشورها به‌نظر می‌رسد نظام بازار آزاد بر اساس صرفه‌های اقتصادی بازیگران طرف عرضه (توسعه‌گران، انبوه‌سازان و ...) را به سمت تخصیص کارآمد منابع و بهینه‌سازی تولید راهنمایی می‌کند. ثانیاً این طرف تقاضاست که آحاد مردم را شامل می‌شود، و در مقایسه با سازندگان حرفه‌ای طرف عرضه، آحاد مردم اند که نیاز بیش‌تری به راهنمایی‌ها و حمایت‌های دولتی دارند. </a:t>
          </a:r>
          <a:endParaRPr lang="en-US" sz="2300" kern="1200" dirty="0">
            <a:cs typeface="B Zar" panose="00000400000000000000" pitchFamily="2" charset="-78"/>
          </a:endParaRPr>
        </a:p>
      </dsp:txBody>
      <dsp:txXfrm>
        <a:off x="0" y="0"/>
        <a:ext cx="8229600" cy="502602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0E434-145A-4FBC-B920-DA4936858CF1}">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330FA3-5470-4A6D-83FB-9C1126997F8B}">
      <dsp:nvSpPr>
        <dsp:cNvPr id="0" name=""/>
        <dsp:cNvSpPr/>
      </dsp:nvSpPr>
      <dsp:spPr>
        <a:xfrm>
          <a:off x="0" y="0"/>
          <a:ext cx="8229600" cy="50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justLow" defTabSz="1111250" rtl="1">
            <a:lnSpc>
              <a:spcPct val="90000"/>
            </a:lnSpc>
            <a:spcBef>
              <a:spcPct val="0"/>
            </a:spcBef>
            <a:spcAft>
              <a:spcPct val="35000"/>
            </a:spcAft>
          </a:pPr>
          <a:r>
            <a:rPr lang="fa-IR" sz="2500" kern="1200" dirty="0" smtClean="0">
              <a:cs typeface="B Zar" panose="00000400000000000000" pitchFamily="2" charset="-78"/>
            </a:rPr>
            <a:t>در کشورمان تقاضا به‌اندازه‌ی کافی برای مسکن وجود دارد، ولی به‌دلیل عدم‌وجود نهادهای واسطه‌ای، و عدم‌برخورداری از سطح حداقل خدمات مالی، بسیار از متقاضیان به اشخاص یا شرکت‌هایی رجوع می‌کنند که از صلاحیت کافی برای ارائه‌ی خدمات برخوردار نیستند. به همین دلیل در سال‌های گذشته بارها شاهد بوده‌ایم که سرمایه‌ی زندگی بسیاری از شهروندانمان مثلاً در اثر پیش‌خرید واحدهای مسکونی از اشخاص کلاهبردار بر باد رفته است. حداقل نقشی که انتظار می‌رود نهادهای مالی در بازار مسکن بر عهده بگیرند این است که با قرار گرفتن بین متقاضیان و عرضه‌کنندگان، از طریق کاهش ریسک‌های عملیاتی انجام معاملات، در جهت حفظ پس‌اندازها و سرمایه‌های طرفین معاملات گام بردارند. ( خدماتی که در دنیا به عنوان خدمات حساب امانی معروف است)</a:t>
          </a:r>
          <a:endParaRPr lang="en-US" sz="2500" kern="1200" dirty="0">
            <a:cs typeface="B Zar" panose="00000400000000000000" pitchFamily="2" charset="-78"/>
          </a:endParaRPr>
        </a:p>
      </dsp:txBody>
      <dsp:txXfrm>
        <a:off x="0" y="0"/>
        <a:ext cx="8229600" cy="502602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BDC02-094E-4906-B9EB-08663950D1F3}">
      <dsp:nvSpPr>
        <dsp:cNvPr id="0" name=""/>
        <dsp:cNvSpPr/>
      </dsp:nvSpPr>
      <dsp:spPr>
        <a:xfrm>
          <a:off x="0" y="0"/>
          <a:ext cx="8229600" cy="50260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smtClean="0">
              <a:cs typeface="B Zar" panose="00000400000000000000" pitchFamily="2" charset="-78"/>
            </a:rPr>
            <a:t>نقش دولت‌ها</a:t>
          </a:r>
          <a:endParaRPr lang="en-US" sz="5500" kern="1200">
            <a:cs typeface="B Zar" panose="00000400000000000000" pitchFamily="2" charset="-78"/>
          </a:endParaRPr>
        </a:p>
      </dsp:txBody>
      <dsp:txXfrm>
        <a:off x="0" y="0"/>
        <a:ext cx="8229600" cy="1507807"/>
      </dsp:txXfrm>
    </dsp:sp>
    <dsp:sp modelId="{C941F84B-C110-42C1-A1EE-324DC48400E3}">
      <dsp:nvSpPr>
        <dsp:cNvPr id="0" name=""/>
        <dsp:cNvSpPr/>
      </dsp:nvSpPr>
      <dsp:spPr>
        <a:xfrm>
          <a:off x="822960" y="1509279"/>
          <a:ext cx="6583680" cy="151541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rtl="1">
            <a:lnSpc>
              <a:spcPct val="90000"/>
            </a:lnSpc>
            <a:spcBef>
              <a:spcPct val="0"/>
            </a:spcBef>
            <a:spcAft>
              <a:spcPct val="35000"/>
            </a:spcAft>
          </a:pPr>
          <a:r>
            <a:rPr lang="fa-IR" sz="1900" kern="1200" smtClean="0">
              <a:cs typeface="B Zar" panose="00000400000000000000" pitchFamily="2" charset="-78"/>
            </a:rPr>
            <a:t>در دنیا دولت‌ها نقش عمده‌ای در توسعه‌ی طرف تقاضای بخش مسکن ایفا می‌کنند. در این‌جا برخلاف طرف عرضه، دولت‌ها عموماً به‌طور مستقیم جهت تحقق هدف "امکان‌پذیر کردن دسترسی به مسکن مناسب برای آحاد مردم" در بازار مداخله می‌کنند. </a:t>
          </a:r>
          <a:endParaRPr lang="en-US" sz="1900" kern="1200">
            <a:cs typeface="B Zar" panose="00000400000000000000" pitchFamily="2" charset="-78"/>
          </a:endParaRPr>
        </a:p>
      </dsp:txBody>
      <dsp:txXfrm>
        <a:off x="867345" y="1553664"/>
        <a:ext cx="6494910" cy="1426645"/>
      </dsp:txXfrm>
    </dsp:sp>
    <dsp:sp modelId="{BBA55F4F-3EBA-4A22-9824-FC669D6FBD16}">
      <dsp:nvSpPr>
        <dsp:cNvPr id="0" name=""/>
        <dsp:cNvSpPr/>
      </dsp:nvSpPr>
      <dsp:spPr>
        <a:xfrm>
          <a:off x="822960" y="3257836"/>
          <a:ext cx="6583680" cy="151541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rtl="1">
            <a:lnSpc>
              <a:spcPct val="90000"/>
            </a:lnSpc>
            <a:spcBef>
              <a:spcPct val="0"/>
            </a:spcBef>
            <a:spcAft>
              <a:spcPct val="35000"/>
            </a:spcAft>
          </a:pPr>
          <a:r>
            <a:rPr lang="fa-IR" sz="1900" kern="1200" smtClean="0">
              <a:cs typeface="B Zar" panose="00000400000000000000" pitchFamily="2" charset="-78"/>
            </a:rPr>
            <a:t>نقش کلیدی دولت ایجاد زمینه‌های لازم برای تشکیل نهادهای خصوصی طرف تقاضا و نیز کمک به تشکیل نهادها و توسعه‌ی فعالیت‌هایی که است که بخش خصوصی به‌طور طبیعی به آن‌ها ورود نمی‌کند. </a:t>
          </a:r>
          <a:endParaRPr lang="en-US" sz="1900" kern="1200">
            <a:cs typeface="B Zar" panose="00000400000000000000" pitchFamily="2" charset="-78"/>
          </a:endParaRPr>
        </a:p>
      </dsp:txBody>
      <dsp:txXfrm>
        <a:off x="867345" y="3302221"/>
        <a:ext cx="6494910" cy="142664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CE77-5B67-4764-97D0-EB2138B56CF8}">
      <dsp:nvSpPr>
        <dsp:cNvPr id="0" name=""/>
        <dsp:cNvSpPr/>
      </dsp:nvSpPr>
      <dsp:spPr>
        <a:xfrm>
          <a:off x="411479" y="217164"/>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fa-IR" sz="2100" kern="1200" smtClean="0"/>
            <a:t>نهادهای ارارائه‌دهنده‌ی خدمات حساب امانی</a:t>
          </a:r>
          <a:endParaRPr lang="en-US" sz="2100" kern="1200"/>
        </a:p>
      </dsp:txBody>
      <dsp:txXfrm>
        <a:off x="411479" y="217164"/>
        <a:ext cx="7406640" cy="673330"/>
      </dsp:txXfrm>
    </dsp:sp>
    <dsp:sp modelId="{CC9EFA2C-B8E7-4848-ABEF-40D6755FA7FD}">
      <dsp:nvSpPr>
        <dsp:cNvPr id="0" name=""/>
        <dsp:cNvSpPr/>
      </dsp:nvSpPr>
      <dsp:spPr>
        <a:xfrm>
          <a:off x="411479" y="890495"/>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B1B4E1-763C-4D31-903D-9906A189AE6C}">
      <dsp:nvSpPr>
        <dsp:cNvPr id="0" name=""/>
        <dsp:cNvSpPr/>
      </dsp:nvSpPr>
      <dsp:spPr>
        <a:xfrm>
          <a:off x="1456639" y="890495"/>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41E33D-C4C2-4102-A168-A11A6ADD532D}">
      <dsp:nvSpPr>
        <dsp:cNvPr id="0" name=""/>
        <dsp:cNvSpPr/>
      </dsp:nvSpPr>
      <dsp:spPr>
        <a:xfrm>
          <a:off x="2501798" y="890495"/>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E0D99-7DA4-4453-8FD3-1BCE33105178}">
      <dsp:nvSpPr>
        <dsp:cNvPr id="0" name=""/>
        <dsp:cNvSpPr/>
      </dsp:nvSpPr>
      <dsp:spPr>
        <a:xfrm>
          <a:off x="3546957" y="890495"/>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45181-58B6-45A5-8E37-2B2250E1B993}">
      <dsp:nvSpPr>
        <dsp:cNvPr id="0" name=""/>
        <dsp:cNvSpPr/>
      </dsp:nvSpPr>
      <dsp:spPr>
        <a:xfrm>
          <a:off x="4592116" y="890495"/>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8333B-5E51-4939-92B6-39192CC74BAD}">
      <dsp:nvSpPr>
        <dsp:cNvPr id="0" name=""/>
        <dsp:cNvSpPr/>
      </dsp:nvSpPr>
      <dsp:spPr>
        <a:xfrm>
          <a:off x="5637276" y="890495"/>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D1DA9C-7C53-4D2A-AFAB-781B7C565752}">
      <dsp:nvSpPr>
        <dsp:cNvPr id="0" name=""/>
        <dsp:cNvSpPr/>
      </dsp:nvSpPr>
      <dsp:spPr>
        <a:xfrm>
          <a:off x="6682435" y="890495"/>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FCFA5F-B670-4B17-8A3B-866F62448867}">
      <dsp:nvSpPr>
        <dsp:cNvPr id="0" name=""/>
        <dsp:cNvSpPr/>
      </dsp:nvSpPr>
      <dsp:spPr>
        <a:xfrm>
          <a:off x="411479" y="1155607"/>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fa-IR" sz="2100" kern="1200" smtClean="0"/>
            <a:t>مؤسسات رتبه‌بندی اعتباری متقاضیان رهن</a:t>
          </a:r>
          <a:endParaRPr lang="en-US" sz="2100" kern="1200"/>
        </a:p>
      </dsp:txBody>
      <dsp:txXfrm>
        <a:off x="411479" y="1155607"/>
        <a:ext cx="7406640" cy="673330"/>
      </dsp:txXfrm>
    </dsp:sp>
    <dsp:sp modelId="{EDC31531-B3DF-4388-A945-AABAA1CC509C}">
      <dsp:nvSpPr>
        <dsp:cNvPr id="0" name=""/>
        <dsp:cNvSpPr/>
      </dsp:nvSpPr>
      <dsp:spPr>
        <a:xfrm>
          <a:off x="411479" y="1828938"/>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7D638-A70A-421A-8568-61E4CD4D69E7}">
      <dsp:nvSpPr>
        <dsp:cNvPr id="0" name=""/>
        <dsp:cNvSpPr/>
      </dsp:nvSpPr>
      <dsp:spPr>
        <a:xfrm>
          <a:off x="1456639" y="1828938"/>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1F52C-085A-49A7-9DD9-5D74B6B9D16B}">
      <dsp:nvSpPr>
        <dsp:cNvPr id="0" name=""/>
        <dsp:cNvSpPr/>
      </dsp:nvSpPr>
      <dsp:spPr>
        <a:xfrm>
          <a:off x="2501798" y="1828938"/>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9F3A1B-3C23-4585-B035-B04A001F982B}">
      <dsp:nvSpPr>
        <dsp:cNvPr id="0" name=""/>
        <dsp:cNvSpPr/>
      </dsp:nvSpPr>
      <dsp:spPr>
        <a:xfrm>
          <a:off x="3546957" y="1828938"/>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FDA22C-284C-4E4A-9D49-6CF535C8D555}">
      <dsp:nvSpPr>
        <dsp:cNvPr id="0" name=""/>
        <dsp:cNvSpPr/>
      </dsp:nvSpPr>
      <dsp:spPr>
        <a:xfrm>
          <a:off x="4592116" y="1828938"/>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B79705-24A6-4B1F-B989-2EAEEF12D623}">
      <dsp:nvSpPr>
        <dsp:cNvPr id="0" name=""/>
        <dsp:cNvSpPr/>
      </dsp:nvSpPr>
      <dsp:spPr>
        <a:xfrm>
          <a:off x="5637276" y="1828938"/>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10ED2E-177B-4B28-AC2D-009316A0CD1C}">
      <dsp:nvSpPr>
        <dsp:cNvPr id="0" name=""/>
        <dsp:cNvSpPr/>
      </dsp:nvSpPr>
      <dsp:spPr>
        <a:xfrm>
          <a:off x="6682435" y="1828938"/>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680A9-8996-4943-919E-CF57E6FF4621}">
      <dsp:nvSpPr>
        <dsp:cNvPr id="0" name=""/>
        <dsp:cNvSpPr/>
      </dsp:nvSpPr>
      <dsp:spPr>
        <a:xfrm>
          <a:off x="411479" y="2094051"/>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fa-IR" sz="2100" kern="1200" smtClean="0"/>
            <a:t>مؤسسات تضمین‌کننده‌ی وام‌های رهنی برای دهک‌های درآمدی پایین‌تر از متوسط</a:t>
          </a:r>
          <a:endParaRPr lang="en-US" sz="2100" kern="1200"/>
        </a:p>
      </dsp:txBody>
      <dsp:txXfrm>
        <a:off x="411479" y="2094051"/>
        <a:ext cx="7406640" cy="673330"/>
      </dsp:txXfrm>
    </dsp:sp>
    <dsp:sp modelId="{3F4D8365-ECAF-40F0-B370-DC9137E0CBBE}">
      <dsp:nvSpPr>
        <dsp:cNvPr id="0" name=""/>
        <dsp:cNvSpPr/>
      </dsp:nvSpPr>
      <dsp:spPr>
        <a:xfrm>
          <a:off x="411479" y="2767381"/>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48EDA-CB9D-4584-B7AB-51E6489A177C}">
      <dsp:nvSpPr>
        <dsp:cNvPr id="0" name=""/>
        <dsp:cNvSpPr/>
      </dsp:nvSpPr>
      <dsp:spPr>
        <a:xfrm>
          <a:off x="1456639" y="2767381"/>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6BCE33-5D25-45D2-B525-A4F13498DDF1}">
      <dsp:nvSpPr>
        <dsp:cNvPr id="0" name=""/>
        <dsp:cNvSpPr/>
      </dsp:nvSpPr>
      <dsp:spPr>
        <a:xfrm>
          <a:off x="2501798" y="2767381"/>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324F1-8FAF-4DC0-BB06-660AD6871DEA}">
      <dsp:nvSpPr>
        <dsp:cNvPr id="0" name=""/>
        <dsp:cNvSpPr/>
      </dsp:nvSpPr>
      <dsp:spPr>
        <a:xfrm>
          <a:off x="3546957" y="2767381"/>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913721-1553-4D70-BA8E-0DE6D86001E5}">
      <dsp:nvSpPr>
        <dsp:cNvPr id="0" name=""/>
        <dsp:cNvSpPr/>
      </dsp:nvSpPr>
      <dsp:spPr>
        <a:xfrm>
          <a:off x="4592116" y="2767381"/>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6E17E-66EE-4BD8-8E87-92BF9140880D}">
      <dsp:nvSpPr>
        <dsp:cNvPr id="0" name=""/>
        <dsp:cNvSpPr/>
      </dsp:nvSpPr>
      <dsp:spPr>
        <a:xfrm>
          <a:off x="5637276" y="2767381"/>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0C3D51-4641-4FC6-9963-EEFC5037BBA1}">
      <dsp:nvSpPr>
        <dsp:cNvPr id="0" name=""/>
        <dsp:cNvSpPr/>
      </dsp:nvSpPr>
      <dsp:spPr>
        <a:xfrm>
          <a:off x="6682435" y="2767381"/>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638627-0161-432C-988F-9A4193852257}">
      <dsp:nvSpPr>
        <dsp:cNvPr id="0" name=""/>
        <dsp:cNvSpPr/>
      </dsp:nvSpPr>
      <dsp:spPr>
        <a:xfrm>
          <a:off x="411479" y="3032494"/>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fa-IR" sz="2100" kern="1200" smtClean="0"/>
            <a:t>مؤسسات خریدار وام‌های رهنی</a:t>
          </a:r>
          <a:endParaRPr lang="en-US" sz="2100" kern="1200"/>
        </a:p>
      </dsp:txBody>
      <dsp:txXfrm>
        <a:off x="411479" y="3032494"/>
        <a:ext cx="7406640" cy="673330"/>
      </dsp:txXfrm>
    </dsp:sp>
    <dsp:sp modelId="{8AE73445-4B4B-42E1-97B7-D329A05915B2}">
      <dsp:nvSpPr>
        <dsp:cNvPr id="0" name=""/>
        <dsp:cNvSpPr/>
      </dsp:nvSpPr>
      <dsp:spPr>
        <a:xfrm>
          <a:off x="411479" y="3705825"/>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6B149-9A20-4BA5-ADF8-F66EAF57E3A6}">
      <dsp:nvSpPr>
        <dsp:cNvPr id="0" name=""/>
        <dsp:cNvSpPr/>
      </dsp:nvSpPr>
      <dsp:spPr>
        <a:xfrm>
          <a:off x="1456639" y="3705825"/>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DD0427-B3D4-4F32-B5B9-F59CE662FE05}">
      <dsp:nvSpPr>
        <dsp:cNvPr id="0" name=""/>
        <dsp:cNvSpPr/>
      </dsp:nvSpPr>
      <dsp:spPr>
        <a:xfrm>
          <a:off x="2501798" y="3705825"/>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21C435-958B-4A4F-A28B-D572957CA8A7}">
      <dsp:nvSpPr>
        <dsp:cNvPr id="0" name=""/>
        <dsp:cNvSpPr/>
      </dsp:nvSpPr>
      <dsp:spPr>
        <a:xfrm>
          <a:off x="3546957" y="3705825"/>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72DFD4-5495-49C5-B8CD-9843EE84C72C}">
      <dsp:nvSpPr>
        <dsp:cNvPr id="0" name=""/>
        <dsp:cNvSpPr/>
      </dsp:nvSpPr>
      <dsp:spPr>
        <a:xfrm>
          <a:off x="4592116" y="3705825"/>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B89615-5B8A-471E-97DF-DBC8410476EE}">
      <dsp:nvSpPr>
        <dsp:cNvPr id="0" name=""/>
        <dsp:cNvSpPr/>
      </dsp:nvSpPr>
      <dsp:spPr>
        <a:xfrm>
          <a:off x="5637276" y="3705825"/>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A8ED35-DD06-4B0D-BFD3-D192F6EB1A91}">
      <dsp:nvSpPr>
        <dsp:cNvPr id="0" name=""/>
        <dsp:cNvSpPr/>
      </dsp:nvSpPr>
      <dsp:spPr>
        <a:xfrm>
          <a:off x="6682435" y="3705825"/>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0A7155-C03A-4749-AC97-9C7F34070F13}">
      <dsp:nvSpPr>
        <dsp:cNvPr id="0" name=""/>
        <dsp:cNvSpPr/>
      </dsp:nvSpPr>
      <dsp:spPr>
        <a:xfrm>
          <a:off x="411479" y="3970937"/>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fa-IR" sz="2100" kern="1200" smtClean="0"/>
            <a:t>نهادهای توسعه‌دهنده‌ی بازار اجاره (صندوق‌های سرمایه‌گذاری مستغلات) </a:t>
          </a:r>
          <a:endParaRPr lang="en-US" sz="2100" kern="1200"/>
        </a:p>
      </dsp:txBody>
      <dsp:txXfrm>
        <a:off x="411479" y="3970937"/>
        <a:ext cx="7406640" cy="673330"/>
      </dsp:txXfrm>
    </dsp:sp>
    <dsp:sp modelId="{E85C0C5D-97A1-4366-A410-3D63C0F224A7}">
      <dsp:nvSpPr>
        <dsp:cNvPr id="0" name=""/>
        <dsp:cNvSpPr/>
      </dsp:nvSpPr>
      <dsp:spPr>
        <a:xfrm>
          <a:off x="411479" y="4644268"/>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6CE3B-0354-4940-BA13-950580A76D26}">
      <dsp:nvSpPr>
        <dsp:cNvPr id="0" name=""/>
        <dsp:cNvSpPr/>
      </dsp:nvSpPr>
      <dsp:spPr>
        <a:xfrm>
          <a:off x="1456639" y="4644268"/>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B6EF00-5109-4A6E-954F-51A82CB2C755}">
      <dsp:nvSpPr>
        <dsp:cNvPr id="0" name=""/>
        <dsp:cNvSpPr/>
      </dsp:nvSpPr>
      <dsp:spPr>
        <a:xfrm>
          <a:off x="2501798" y="4644268"/>
          <a:ext cx="987552" cy="164592"/>
        </a:xfrm>
        <a:prstGeom prst="parallelogram">
          <a:avLst>
            <a:gd name="adj" fmla="val 14084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D6249A-99B9-4788-BC7D-375F38C1A0B1}">
      <dsp:nvSpPr>
        <dsp:cNvPr id="0" name=""/>
        <dsp:cNvSpPr/>
      </dsp:nvSpPr>
      <dsp:spPr>
        <a:xfrm>
          <a:off x="3546957" y="4644268"/>
          <a:ext cx="987552" cy="164592"/>
        </a:xfrm>
        <a:prstGeom prst="parallelogram">
          <a:avLst>
            <a:gd name="adj" fmla="val 14084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AC6738-E232-4E41-B59B-5BD1F6D432DC}">
      <dsp:nvSpPr>
        <dsp:cNvPr id="0" name=""/>
        <dsp:cNvSpPr/>
      </dsp:nvSpPr>
      <dsp:spPr>
        <a:xfrm>
          <a:off x="4592116" y="4644268"/>
          <a:ext cx="987552" cy="164592"/>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2D5914-DF57-42C6-8C03-4B7ABB0E64D1}">
      <dsp:nvSpPr>
        <dsp:cNvPr id="0" name=""/>
        <dsp:cNvSpPr/>
      </dsp:nvSpPr>
      <dsp:spPr>
        <a:xfrm>
          <a:off x="5637276" y="4644268"/>
          <a:ext cx="987552" cy="16459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691D05-E359-47B8-8074-6A681B7DC6CA}">
      <dsp:nvSpPr>
        <dsp:cNvPr id="0" name=""/>
        <dsp:cNvSpPr/>
      </dsp:nvSpPr>
      <dsp:spPr>
        <a:xfrm>
          <a:off x="6682435" y="4644268"/>
          <a:ext cx="987552" cy="164592"/>
        </a:xfrm>
        <a:prstGeom prst="parallelogram">
          <a:avLst>
            <a:gd name="adj" fmla="val 14084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65B03-23AB-4D7D-868F-E8009B1EF548}">
      <dsp:nvSpPr>
        <dsp:cNvPr id="0" name=""/>
        <dsp:cNvSpPr/>
      </dsp:nvSpPr>
      <dsp:spPr>
        <a:xfrm rot="21300000">
          <a:off x="25254" y="2044697"/>
          <a:ext cx="8179091" cy="936629"/>
        </a:xfrm>
        <a:prstGeom prst="mathMinus">
          <a:avLst/>
        </a:prstGeom>
        <a:solidFill>
          <a:schemeClr val="accent2">
            <a:tint val="4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0548DA3C-8A2A-41E5-815D-08EEBF495FA7}">
      <dsp:nvSpPr>
        <dsp:cNvPr id="0" name=""/>
        <dsp:cNvSpPr/>
      </dsp:nvSpPr>
      <dsp:spPr>
        <a:xfrm>
          <a:off x="987552" y="251301"/>
          <a:ext cx="2468880" cy="2010410"/>
        </a:xfrm>
        <a:prstGeom prst="downArrow">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EB45CD1-BF64-4379-87D5-54646F041535}">
      <dsp:nvSpPr>
        <dsp:cNvPr id="0" name=""/>
        <dsp:cNvSpPr/>
      </dsp:nvSpPr>
      <dsp:spPr>
        <a:xfrm>
          <a:off x="4038600" y="0"/>
          <a:ext cx="3279647" cy="211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r>
            <a:rPr lang="fa-IR" sz="1800" kern="1200" dirty="0" smtClean="0">
              <a:cs typeface="B Titr" panose="00000700000000000000" pitchFamily="2" charset="-78"/>
            </a:rPr>
            <a:t>طرف تقاضا</a:t>
          </a:r>
          <a:endParaRPr lang="en-US" sz="1800" kern="1200" dirty="0">
            <a:cs typeface="B Titr" panose="00000700000000000000" pitchFamily="2" charset="-78"/>
          </a:endParaRPr>
        </a:p>
        <a:p>
          <a:pPr marL="114300" lvl="1" indent="-114300" algn="justLow" defTabSz="622300" rtl="1">
            <a:lnSpc>
              <a:spcPct val="90000"/>
            </a:lnSpc>
            <a:spcBef>
              <a:spcPct val="0"/>
            </a:spcBef>
            <a:spcAft>
              <a:spcPct val="15000"/>
            </a:spcAft>
            <a:buChar char="••"/>
          </a:pPr>
          <a:r>
            <a:rPr lang="fa-IR" sz="1400" kern="1200" dirty="0" smtClean="0">
              <a:cs typeface="B Zar" panose="00000400000000000000" pitchFamily="2" charset="-78"/>
            </a:rPr>
            <a:t>از یک طرف به‌دلیل کاهش عمده‌ی قدرت خرید خانوارها و از طرف دیگر به‌دلیل نارسایی‌های عمده‌ی نظام بانکی در تأمین مالی طرف تقاضای مسکن، چشم‌انداز تقاضای مؤثر واحدهای مسکونی چنگی به‌ دل نمی‌زد. </a:t>
          </a:r>
          <a:endParaRPr lang="en-US" sz="1400" kern="1200" dirty="0">
            <a:cs typeface="B Zar" panose="00000400000000000000" pitchFamily="2" charset="-78"/>
          </a:endParaRPr>
        </a:p>
      </dsp:txBody>
      <dsp:txXfrm>
        <a:off x="4038600" y="0"/>
        <a:ext cx="3279647" cy="2110930"/>
      </dsp:txXfrm>
    </dsp:sp>
    <dsp:sp modelId="{4D381073-979A-4445-93D3-DC7D71051577}">
      <dsp:nvSpPr>
        <dsp:cNvPr id="0" name=""/>
        <dsp:cNvSpPr/>
      </dsp:nvSpPr>
      <dsp:spPr>
        <a:xfrm>
          <a:off x="4773168" y="2764313"/>
          <a:ext cx="2468880" cy="2010410"/>
        </a:xfrm>
        <a:prstGeom prst="upArrow">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5E34052-2178-440E-9D92-288B5E88601D}">
      <dsp:nvSpPr>
        <dsp:cNvPr id="0" name=""/>
        <dsp:cNvSpPr/>
      </dsp:nvSpPr>
      <dsp:spPr>
        <a:xfrm>
          <a:off x="914394" y="2915094"/>
          <a:ext cx="3273563" cy="2110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r>
            <a:rPr lang="fa-IR" sz="1800" kern="1200" dirty="0" smtClean="0">
              <a:cs typeface="B Titr" panose="00000700000000000000" pitchFamily="2" charset="-78"/>
            </a:rPr>
            <a:t>طرف عرضه</a:t>
          </a:r>
          <a:endParaRPr lang="en-US" sz="1800" kern="1200" dirty="0">
            <a:cs typeface="B Titr" panose="00000700000000000000" pitchFamily="2" charset="-78"/>
          </a:endParaRPr>
        </a:p>
        <a:p>
          <a:pPr marL="114300" lvl="1" indent="-114300" algn="justLow" defTabSz="622300" rtl="1">
            <a:lnSpc>
              <a:spcPct val="90000"/>
            </a:lnSpc>
            <a:spcBef>
              <a:spcPct val="0"/>
            </a:spcBef>
            <a:spcAft>
              <a:spcPct val="15000"/>
            </a:spcAft>
            <a:buChar char="••"/>
          </a:pPr>
          <a:r>
            <a:rPr lang="fa-IR" sz="1400" kern="1200" dirty="0" smtClean="0">
              <a:cs typeface="B Zar" panose="00000400000000000000" pitchFamily="2" charset="-78"/>
            </a:rPr>
            <a:t>ساخت‌وسازهای بی‌رویه‌ی سال‌های گذشته از یک طرف و حضور عرضه‌کنندگان بزرگ بانکی باعث شده که بسیاری از بازیگران بزرگ بازار مسکن به صف عرضه‌کنندگان مسکن بپیوندند. </a:t>
          </a:r>
          <a:endParaRPr lang="en-US" sz="1400" kern="1200" dirty="0">
            <a:cs typeface="B Zar" panose="00000400000000000000" pitchFamily="2" charset="-78"/>
          </a:endParaRPr>
        </a:p>
      </dsp:txBody>
      <dsp:txXfrm>
        <a:off x="914394" y="2915094"/>
        <a:ext cx="3273563" cy="2110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9A430-E759-4F1F-BBCC-EA94F9D409E8}">
      <dsp:nvSpPr>
        <dsp:cNvPr id="0" name=""/>
        <dsp:cNvSpPr/>
      </dsp:nvSpPr>
      <dsp:spPr>
        <a:xfrm>
          <a:off x="0" y="1080"/>
          <a:ext cx="6830568" cy="39069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Zar" panose="00000400000000000000" pitchFamily="2" charset="-78"/>
            </a:rPr>
            <a:t>کارنامه‌ی بخش مسکن را می‌توان با مقایسه‌ی "سهولت خانه‌دارشدن" شهروندان کشورها ارزیابی کرد. معیارهای استطاعت مالی خانوارها، ابزارهای مناسبی برای مقایسه‌ی "سهولت خانه‌دارشدن" است، چراکه این معیارها به‌طور همزمان قیمت مسکن و "درآمد در دسترس خانوارها" را لحاظ می‌کنند. این معیارها عبارتند از:</a:t>
          </a:r>
          <a:endParaRPr lang="en-US" sz="2400" kern="1200" dirty="0">
            <a:cs typeface="B Zar" panose="00000400000000000000" pitchFamily="2" charset="-78"/>
          </a:endParaRPr>
        </a:p>
      </dsp:txBody>
      <dsp:txXfrm>
        <a:off x="0" y="1080"/>
        <a:ext cx="6830568" cy="2604663"/>
      </dsp:txXfrm>
    </dsp:sp>
    <dsp:sp modelId="{6D4947B6-2575-4305-951F-21D04083F65E}">
      <dsp:nvSpPr>
        <dsp:cNvPr id="0" name=""/>
        <dsp:cNvSpPr/>
      </dsp:nvSpPr>
      <dsp:spPr>
        <a:xfrm>
          <a:off x="1399032" y="2605744"/>
          <a:ext cx="6830568" cy="241920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smtClean="0">
              <a:cs typeface="B Zar" panose="00000400000000000000" pitchFamily="2" charset="-78"/>
            </a:rPr>
            <a:t>شاخص «استطاعت خرید خانه» (</a:t>
          </a:r>
          <a:r>
            <a:rPr lang="en-US" sz="2400" kern="1200" smtClean="0">
              <a:cs typeface="B Zar" panose="00000400000000000000" pitchFamily="2" charset="-78"/>
            </a:rPr>
            <a:t>Housing Affordability Index</a:t>
          </a:r>
          <a:r>
            <a:rPr lang="ar-SA" sz="2400" kern="1200" smtClean="0">
              <a:cs typeface="B Zar" panose="00000400000000000000" pitchFamily="2" charset="-78"/>
            </a:rPr>
            <a:t> یا </a:t>
          </a:r>
          <a:r>
            <a:rPr lang="en-US" sz="2400" kern="1200" smtClean="0">
              <a:cs typeface="B Zar" panose="00000400000000000000" pitchFamily="2" charset="-78"/>
            </a:rPr>
            <a:t>HAI</a:t>
          </a:r>
          <a:r>
            <a:rPr lang="fa-IR" sz="2400" kern="1200" smtClean="0">
              <a:cs typeface="B Zar" panose="00000400000000000000" pitchFamily="2" charset="-78"/>
            </a:rPr>
            <a:t>)</a:t>
          </a:r>
          <a:endParaRPr lang="en-US" sz="2400" kern="1200">
            <a:cs typeface="B Zar" panose="00000400000000000000" pitchFamily="2" charset="-78"/>
          </a:endParaRPr>
        </a:p>
        <a:p>
          <a:pPr marL="228600" lvl="1" indent="-228600" algn="r" defTabSz="1066800" rtl="1">
            <a:lnSpc>
              <a:spcPct val="90000"/>
            </a:lnSpc>
            <a:spcBef>
              <a:spcPct val="0"/>
            </a:spcBef>
            <a:spcAft>
              <a:spcPct val="15000"/>
            </a:spcAft>
            <a:buChar char="••"/>
          </a:pPr>
          <a:r>
            <a:rPr lang="fa-IR" sz="2400" kern="1200" smtClean="0">
              <a:cs typeface="B Zar" panose="00000400000000000000" pitchFamily="2" charset="-78"/>
            </a:rPr>
            <a:t>نسبت «قیمت خانه به درآمد» (</a:t>
          </a:r>
          <a:r>
            <a:rPr lang="en-US" sz="2400" kern="1200" smtClean="0">
              <a:cs typeface="B Zar" panose="00000400000000000000" pitchFamily="2" charset="-78"/>
            </a:rPr>
            <a:t>house price to income ratio</a:t>
          </a:r>
          <a:r>
            <a:rPr lang="fa-IR" sz="2400" kern="1200" smtClean="0">
              <a:cs typeface="B Zar" panose="00000400000000000000" pitchFamily="2" charset="-78"/>
            </a:rPr>
            <a:t>) </a:t>
          </a:r>
          <a:endParaRPr lang="en-US" sz="2400" kern="1200">
            <a:cs typeface="B Zar" panose="00000400000000000000" pitchFamily="2" charset="-78"/>
          </a:endParaRPr>
        </a:p>
      </dsp:txBody>
      <dsp:txXfrm>
        <a:off x="1469888" y="2676600"/>
        <a:ext cx="6688856" cy="22774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D1E09-0EA7-4490-91FC-BB3ECE4B5CA6}">
      <dsp:nvSpPr>
        <dsp:cNvPr id="0" name=""/>
        <dsp:cNvSpPr/>
      </dsp:nvSpPr>
      <dsp:spPr>
        <a:xfrm>
          <a:off x="1004"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B Zar" panose="00000400000000000000" pitchFamily="2" charset="-78"/>
            </a:rPr>
            <a:t>استطاعت خرید خانه</a:t>
          </a:r>
          <a:r>
            <a:rPr lang="en-US" sz="2100" kern="1200" dirty="0" smtClean="0">
              <a:cs typeface="B Zar" panose="00000400000000000000" pitchFamily="2" charset="-78"/>
            </a:rPr>
            <a:t>:</a:t>
          </a:r>
          <a:r>
            <a:rPr lang="fa-IR" sz="2100" kern="1200" dirty="0" smtClean="0">
              <a:cs typeface="B Zar" panose="00000400000000000000" pitchFamily="2" charset="-78"/>
            </a:rPr>
            <a:t> میزان استطاعت مالی یک خانواده‌ی واقع در دهک‌های‌ میانی درآمد برای بازپرداخت وام رهنی یک خانه‌ی میان‌قیمت </a:t>
          </a:r>
          <a:endParaRPr lang="en-US" sz="2100" kern="1200" dirty="0">
            <a:cs typeface="B Zar" panose="00000400000000000000" pitchFamily="2" charset="-78"/>
          </a:endParaRPr>
        </a:p>
      </dsp:txBody>
      <dsp:txXfrm>
        <a:off x="54555" y="509665"/>
        <a:ext cx="3549605" cy="1721251"/>
      </dsp:txXfrm>
    </dsp:sp>
    <dsp:sp modelId="{BB695FFA-331D-48B6-9DB9-E4914655A816}">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17B2C-C5B1-4496-A497-8DC6A1A42E22}">
      <dsp:nvSpPr>
        <dsp:cNvPr id="0" name=""/>
        <dsp:cNvSpPr/>
      </dsp:nvSpPr>
      <dsp:spPr>
        <a:xfrm>
          <a:off x="732345" y="2741556"/>
          <a:ext cx="2925365" cy="182835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smtClean="0">
              <a:cs typeface="B Zar" panose="00000400000000000000" pitchFamily="2" charset="-78"/>
            </a:rPr>
            <a:t>رتبه‌ی ایران: 90</a:t>
          </a:r>
          <a:endParaRPr lang="en-US" sz="4500" kern="1200">
            <a:cs typeface="B Zar" panose="00000400000000000000" pitchFamily="2" charset="-78"/>
          </a:endParaRPr>
        </a:p>
      </dsp:txBody>
      <dsp:txXfrm>
        <a:off x="785896" y="2795107"/>
        <a:ext cx="2818263" cy="1721251"/>
      </dsp:txXfrm>
    </dsp:sp>
    <dsp:sp modelId="{B23D2B0B-F1B7-41DD-9EC9-46168DEA66E1}">
      <dsp:nvSpPr>
        <dsp:cNvPr id="0" name=""/>
        <dsp:cNvSpPr/>
      </dsp:nvSpPr>
      <dsp:spPr>
        <a:xfrm>
          <a:off x="4571888"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1">
            <a:lnSpc>
              <a:spcPct val="90000"/>
            </a:lnSpc>
            <a:spcBef>
              <a:spcPct val="0"/>
            </a:spcBef>
            <a:spcAft>
              <a:spcPct val="35000"/>
            </a:spcAft>
          </a:pPr>
          <a:r>
            <a:rPr lang="fa-IR" sz="2100" kern="1200" dirty="0" smtClean="0">
              <a:cs typeface="B Zar" panose="00000400000000000000" pitchFamily="2" charset="-78"/>
            </a:rPr>
            <a:t>قیمت خانه به درآمد: نسبت قیمت یک خانه‌ی میان‌قیمت به درآمد دردسترس یک خانواده‌ی میان‌درآمد</a:t>
          </a:r>
          <a:endParaRPr lang="en-US" sz="2100" kern="1200" dirty="0">
            <a:cs typeface="B Zar" panose="00000400000000000000" pitchFamily="2" charset="-78"/>
          </a:endParaRPr>
        </a:p>
      </dsp:txBody>
      <dsp:txXfrm>
        <a:off x="4625439" y="509665"/>
        <a:ext cx="3549605" cy="1721251"/>
      </dsp:txXfrm>
    </dsp:sp>
    <dsp:sp modelId="{5178C306-051E-429D-A0BB-99CE415CBBD5}">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3FC5C1-ADFB-4FA9-B32E-FBF8B2B70656}">
      <dsp:nvSpPr>
        <dsp:cNvPr id="0" name=""/>
        <dsp:cNvSpPr/>
      </dsp:nvSpPr>
      <dsp:spPr>
        <a:xfrm>
          <a:off x="5303229" y="2741556"/>
          <a:ext cx="2925365" cy="182835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smtClean="0">
              <a:cs typeface="B Zar" panose="00000400000000000000" pitchFamily="2" charset="-78"/>
            </a:rPr>
            <a:t>رتبه‌ی ایران: 67</a:t>
          </a:r>
          <a:endParaRPr lang="en-US" sz="4500" kern="1200">
            <a:cs typeface="B Zar" panose="00000400000000000000" pitchFamily="2" charset="-78"/>
          </a:endParaRPr>
        </a:p>
      </dsp:txBody>
      <dsp:txXfrm>
        <a:off x="5356780" y="2795107"/>
        <a:ext cx="2818263" cy="17212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5C812-E5D2-46A6-88C6-4D5DB2BE6E31}">
      <dsp:nvSpPr>
        <dsp:cNvPr id="0" name=""/>
        <dsp:cNvSpPr/>
      </dsp:nvSpPr>
      <dsp:spPr>
        <a:xfrm>
          <a:off x="0" y="611762"/>
          <a:ext cx="8229600" cy="380250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justLow" defTabSz="2889250" rtl="1">
            <a:lnSpc>
              <a:spcPct val="90000"/>
            </a:lnSpc>
            <a:spcBef>
              <a:spcPct val="0"/>
            </a:spcBef>
            <a:spcAft>
              <a:spcPct val="35000"/>
            </a:spcAft>
          </a:pPr>
          <a:r>
            <a:rPr lang="fa-IR" sz="6500" kern="1200" dirty="0" smtClean="0"/>
            <a:t>چگونه می‌توان عملکرد ضعیف بخش مسکن در کشور را توضیح داد؟</a:t>
          </a:r>
          <a:endParaRPr lang="en-US" sz="6500" kern="1200" dirty="0"/>
        </a:p>
      </dsp:txBody>
      <dsp:txXfrm>
        <a:off x="475313" y="1087075"/>
        <a:ext cx="7278975" cy="30895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FF363-E379-42DA-9691-ED355CA485D1}">
      <dsp:nvSpPr>
        <dsp:cNvPr id="0" name=""/>
        <dsp:cNvSpPr/>
      </dsp:nvSpPr>
      <dsp:spPr>
        <a:xfrm>
          <a:off x="2816066" y="2064506"/>
          <a:ext cx="2597467" cy="2597467"/>
        </a:xfrm>
        <a:prstGeom prst="ellips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fa-IR" sz="6500" kern="1200" smtClean="0">
              <a:cs typeface="B Zar" panose="00000400000000000000" pitchFamily="2" charset="-78"/>
            </a:rPr>
            <a:t>مسکن</a:t>
          </a:r>
          <a:endParaRPr lang="en-US" sz="6500" kern="1200">
            <a:cs typeface="B Zar" panose="00000400000000000000" pitchFamily="2" charset="-78"/>
          </a:endParaRPr>
        </a:p>
      </dsp:txBody>
      <dsp:txXfrm>
        <a:off x="3196456" y="2444896"/>
        <a:ext cx="1836687" cy="1836687"/>
      </dsp:txXfrm>
    </dsp:sp>
    <dsp:sp modelId="{0DAFA28C-C4FC-467A-9EFB-2DA3591BD10E}">
      <dsp:nvSpPr>
        <dsp:cNvPr id="0" name=""/>
        <dsp:cNvSpPr/>
      </dsp:nvSpPr>
      <dsp:spPr>
        <a:xfrm rot="12900000">
          <a:off x="1052358" y="1579714"/>
          <a:ext cx="2087832" cy="740278"/>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3234807-E268-4871-BBCE-D1A170968464}">
      <dsp:nvSpPr>
        <dsp:cNvPr id="0" name=""/>
        <dsp:cNvSpPr/>
      </dsp:nvSpPr>
      <dsp:spPr>
        <a:xfrm>
          <a:off x="7351" y="364050"/>
          <a:ext cx="2467594" cy="197407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1">
            <a:lnSpc>
              <a:spcPct val="90000"/>
            </a:lnSpc>
            <a:spcBef>
              <a:spcPct val="0"/>
            </a:spcBef>
            <a:spcAft>
              <a:spcPct val="35000"/>
            </a:spcAft>
          </a:pPr>
          <a:r>
            <a:rPr lang="fa-IR" sz="2200" b="1" kern="1200" dirty="0" smtClean="0">
              <a:cs typeface="B Zar" panose="00000400000000000000" pitchFamily="2" charset="-78"/>
            </a:rPr>
            <a:t>بازیگران: </a:t>
          </a:r>
          <a:r>
            <a:rPr lang="fa-IR" sz="2200" kern="1200" dirty="0" smtClean="0">
              <a:cs typeface="B Zar" panose="00000400000000000000" pitchFamily="2" charset="-78"/>
            </a:rPr>
            <a:t>توسعه‌گران، انبوه‌سازان، شرکت‌های ساختمانی و سازندگان خرده‌پا است</a:t>
          </a:r>
          <a:endParaRPr lang="en-US" sz="2200" kern="1200" dirty="0">
            <a:cs typeface="B Zar" panose="00000400000000000000" pitchFamily="2" charset="-78"/>
          </a:endParaRPr>
        </a:p>
      </dsp:txBody>
      <dsp:txXfrm>
        <a:off x="65170" y="421869"/>
        <a:ext cx="2351956" cy="1858437"/>
      </dsp:txXfrm>
    </dsp:sp>
    <dsp:sp modelId="{D15F4DDA-FAF2-4287-8DA4-1636A6262B71}">
      <dsp:nvSpPr>
        <dsp:cNvPr id="0" name=""/>
        <dsp:cNvSpPr/>
      </dsp:nvSpPr>
      <dsp:spPr>
        <a:xfrm rot="19500000">
          <a:off x="5089408" y="1579714"/>
          <a:ext cx="2087832" cy="740278"/>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9A42216-25F0-4209-812A-1C4CD8E23772}">
      <dsp:nvSpPr>
        <dsp:cNvPr id="0" name=""/>
        <dsp:cNvSpPr/>
      </dsp:nvSpPr>
      <dsp:spPr>
        <a:xfrm>
          <a:off x="5754654" y="364050"/>
          <a:ext cx="2467594" cy="197407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1">
            <a:lnSpc>
              <a:spcPct val="90000"/>
            </a:lnSpc>
            <a:spcBef>
              <a:spcPct val="0"/>
            </a:spcBef>
            <a:spcAft>
              <a:spcPct val="35000"/>
            </a:spcAft>
          </a:pPr>
          <a:r>
            <a:rPr lang="fa-IR" sz="2200" b="1" kern="1200" dirty="0" smtClean="0">
              <a:cs typeface="B Zar" panose="00000400000000000000" pitchFamily="2" charset="-78"/>
            </a:rPr>
            <a:t>نهاده‌های تولید: </a:t>
          </a:r>
          <a:r>
            <a:rPr lang="fa-IR" sz="2200" kern="1200" dirty="0" smtClean="0">
              <a:cs typeface="B Zar" panose="00000400000000000000" pitchFamily="2" charset="-78"/>
            </a:rPr>
            <a:t>زمین، مصالح، انرژی، نیروی کار، پروانه‌ی ساخت</a:t>
          </a:r>
          <a:endParaRPr lang="en-US" sz="2200" kern="1200" dirty="0">
            <a:cs typeface="B Zar" panose="00000400000000000000" pitchFamily="2" charset="-78"/>
          </a:endParaRPr>
        </a:p>
      </dsp:txBody>
      <dsp:txXfrm>
        <a:off x="5812473" y="421869"/>
        <a:ext cx="2351956" cy="18584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BFA54-03BA-48ED-A627-09BCC0F8D4F5}">
      <dsp:nvSpPr>
        <dsp:cNvPr id="0" name=""/>
        <dsp:cNvSpPr/>
      </dsp:nvSpPr>
      <dsp:spPr>
        <a:xfrm>
          <a:off x="0" y="290012"/>
          <a:ext cx="8229600" cy="4446000"/>
        </a:xfrm>
        <a:prstGeom prst="wedgeRoundRect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Low" defTabSz="1111250" rtl="1">
            <a:lnSpc>
              <a:spcPct val="90000"/>
            </a:lnSpc>
            <a:spcBef>
              <a:spcPct val="0"/>
            </a:spcBef>
            <a:spcAft>
              <a:spcPct val="35000"/>
            </a:spcAft>
          </a:pPr>
          <a:r>
            <a:rPr lang="fa-IR" sz="2500" kern="1200" dirty="0" smtClean="0">
              <a:cs typeface="B Zar" panose="00000400000000000000" pitchFamily="2" charset="-78"/>
            </a:rPr>
            <a:t>با وجود این‌که کشورمان نسبت به بسیاری از کشورها از نظر وسعت زمین‌های قابل‌توسعه و نیز از بابت هزینه‌ی نهایی نهاده‌های مانند مصالح، انرژی و نیروی کار مزیت نسبی دارد، با مقایسه‌ی قیمت واحد‌های مسکونی علی‌الخصوص در کلان‌شهرهای کشور با قیمت‌های مسکن در شهرهای دنیا به این نتیجه می‌رسیم که ما در زمره‌ی کشورهای گران‌قیمت هستیم. در بسیاری از محله‌های کلان‌شهرهای کشورمان قیمت مسکن از بسیاری شهرهای پیشرفته‌ی دنیا هم بالاتر است و این در حالی است که سطح خدمات شهری در آن محله‌ها در مقایسه با شهرهای مدرن بسیار پایین‌تر است. اما چگونه می‌توان این پدیده را توضیح داد؟</a:t>
          </a:r>
          <a:endParaRPr lang="en-US" sz="2500" kern="1200" dirty="0">
            <a:cs typeface="B Zar" panose="00000400000000000000" pitchFamily="2" charset="-78"/>
          </a:endParaRPr>
        </a:p>
      </dsp:txBody>
      <dsp:txXfrm>
        <a:off x="217036" y="507048"/>
        <a:ext cx="7795528" cy="40119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C8663-DC20-45C6-A0EF-905A9FAD4AED}">
      <dsp:nvSpPr>
        <dsp:cNvPr id="0" name=""/>
        <dsp:cNvSpPr/>
      </dsp:nvSpPr>
      <dsp:spPr>
        <a:xfrm>
          <a:off x="0" y="106202"/>
          <a:ext cx="8229600" cy="108299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fa-IR" sz="3900" kern="1200" dirty="0" smtClean="0">
              <a:cs typeface="B Zar" panose="00000400000000000000" pitchFamily="2" charset="-78"/>
            </a:rPr>
            <a:t>بالابودن سهم زمین</a:t>
          </a:r>
          <a:endParaRPr lang="en-US" sz="3900" kern="1200" dirty="0">
            <a:cs typeface="B Zar" panose="00000400000000000000" pitchFamily="2" charset="-78"/>
          </a:endParaRPr>
        </a:p>
      </dsp:txBody>
      <dsp:txXfrm>
        <a:off x="0" y="106202"/>
        <a:ext cx="8229600" cy="1082997"/>
      </dsp:txXfrm>
    </dsp:sp>
    <dsp:sp modelId="{B7324D30-9805-46A3-B219-5B8C5A1590EA}">
      <dsp:nvSpPr>
        <dsp:cNvPr id="0" name=""/>
        <dsp:cNvSpPr/>
      </dsp:nvSpPr>
      <dsp:spPr>
        <a:xfrm>
          <a:off x="0" y="1401605"/>
          <a:ext cx="8229600" cy="316639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dirty="0" smtClean="0">
              <a:cs typeface="B Zar" panose="00000400000000000000" pitchFamily="2" charset="-78"/>
            </a:rPr>
            <a:t>در کشورمان متوسط "سهم زمین از قیمت مسکن" در مقایسه با دیگر کشورها بسیار بالاست. سهم زمین از قیمت مسکن در نقاط متراکم شهری چیزی در حدود 60 درصد است، و در مورد مسکن لوکس این سهم حتی به 90 درصد هم می‌رسد. با وجود این‌که در خصوص "سهم زمین از قیمت واحد مسکونی" ملاحظات متعددی وجود دارد، ولی به‌هر ترتیب در کشورمان متوسط سهم زمین تناسبی با ارقام جهانی ندارد. در دنیا  تنها در برخی شهرها و مراکز مالی و تجاری بسیار ویژه مانند هنگ‌کنگ و نیز در کشوهای کوچک و پرجمعیتی مانند ژاپن که به‌علت کمبود زمین سعی دارند بستر دریا را به زمین قابل‌سکونت تبدیل‌کنند، "سهم زمین از قیمت واحد مسکونی" تا این حد بالاست. اما چرا؟ دلیل این امر در کمبود عرضه‌ی زمین  شهری نهفته است، و علت این کمبود هم به فقدان حضور توسعه‌گران مربوط است. </a:t>
          </a:r>
          <a:endParaRPr lang="en-US" sz="1900" kern="1200" dirty="0">
            <a:cs typeface="B Zar" panose="00000400000000000000" pitchFamily="2" charset="-78"/>
          </a:endParaRPr>
        </a:p>
      </dsp:txBody>
      <dsp:txXfrm>
        <a:off x="0" y="1401605"/>
        <a:ext cx="8229600" cy="3166395"/>
      </dsp:txXfrm>
    </dsp:sp>
    <dsp:sp modelId="{B857166B-03FC-4B27-BEE9-D55517226E98}">
      <dsp:nvSpPr>
        <dsp:cNvPr id="0" name=""/>
        <dsp:cNvSpPr/>
      </dsp:nvSpPr>
      <dsp:spPr>
        <a:xfrm>
          <a:off x="0" y="4568000"/>
          <a:ext cx="8229600" cy="35182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2/14/17</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37</a:t>
            </a:fld>
            <a:endParaRPr lang="en-US" dirty="0"/>
          </a:p>
        </p:txBody>
      </p:sp>
    </p:spTree>
    <p:extLst>
      <p:ext uri="{BB962C8B-B14F-4D97-AF65-F5344CB8AC3E}">
        <p14:creationId xmlns:p14="http://schemas.microsoft.com/office/powerpoint/2010/main" val="3335229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40</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2/14/17</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2/14/17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2/14/17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2/14/17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2/14/17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2/14/17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2/14/17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2/14/17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2/14/17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2/14/17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2/14/17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2/14/17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2/14/17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2/14/17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2/14/17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2/14/17</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شاخص استطاعت خرید خانه</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نسبت قیمت خانه به درآمد </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عملکرد بخش مسکن</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10</a:t>
            </a:fld>
            <a:endParaRPr lang="en-US" dirty="0"/>
          </a:p>
        </p:txBody>
      </p:sp>
    </p:spTree>
    <p:extLst>
      <p:ext uri="{BB962C8B-B14F-4D97-AF65-F5344CB8AC3E}">
        <p14:creationId xmlns:p14="http://schemas.microsoft.com/office/powerpoint/2010/main" val="1023858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معیارهایی برای ارزیابی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500364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extLst>
      <p:ext uri="{BB962C8B-B14F-4D97-AF65-F5344CB8AC3E}">
        <p14:creationId xmlns:p14="http://schemas.microsoft.com/office/powerpoint/2010/main" val="192958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مقایسه با 95 کشور جهان </a:t>
            </a:r>
            <a:r>
              <a:rPr lang="fa-IR" sz="3200" dirty="0"/>
              <a:t>در نیمه‌ی اول سال 2016</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195186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
        <p:nvSpPr>
          <p:cNvPr id="6" name="TextBox 5"/>
          <p:cNvSpPr txBox="1"/>
          <p:nvPr/>
        </p:nvSpPr>
        <p:spPr>
          <a:xfrm>
            <a:off x="76200" y="6400800"/>
            <a:ext cx="7315200" cy="369332"/>
          </a:xfrm>
          <a:prstGeom prst="rect">
            <a:avLst/>
          </a:prstGeom>
          <a:noFill/>
        </p:spPr>
        <p:txBody>
          <a:bodyPr wrap="square" rtlCol="0">
            <a:spAutoFit/>
          </a:bodyPr>
          <a:lstStyle/>
          <a:p>
            <a:r>
              <a:rPr lang="en-US" dirty="0">
                <a:solidFill>
                  <a:schemeClr val="bg1"/>
                </a:solidFill>
              </a:rPr>
              <a:t>http://www.numbeo.com/property-investment/rankings_by_country.jsp</a:t>
            </a:r>
            <a:endParaRPr lang="en-US" dirty="0">
              <a:solidFill>
                <a:schemeClr val="bg1"/>
              </a:solidFill>
            </a:endParaRPr>
          </a:p>
        </p:txBody>
      </p:sp>
    </p:spTree>
    <p:extLst>
      <p:ext uri="{BB962C8B-B14F-4D97-AF65-F5344CB8AC3E}">
        <p14:creationId xmlns:p14="http://schemas.microsoft.com/office/powerpoint/2010/main" val="2163754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fa-IR"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5605250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extLst>
      <p:ext uri="{BB962C8B-B14F-4D97-AF65-F5344CB8AC3E}">
        <p14:creationId xmlns:p14="http://schemas.microsoft.com/office/powerpoint/2010/main" val="166903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توسعه‌گران زمین</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انبوه‌سازان</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شهرداری‌ها</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مساله‌ی بافت‌های فرسوده</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نارسایی‌های طرف عرضه</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14</a:t>
            </a:fld>
            <a:endParaRPr lang="en-US" dirty="0"/>
          </a:p>
        </p:txBody>
      </p:sp>
    </p:spTree>
    <p:extLst>
      <p:ext uri="{BB962C8B-B14F-4D97-AF65-F5344CB8AC3E}">
        <p14:creationId xmlns:p14="http://schemas.microsoft.com/office/powerpoint/2010/main" val="315528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طرف عرضه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127040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extLst>
      <p:ext uri="{BB962C8B-B14F-4D97-AF65-F5344CB8AC3E}">
        <p14:creationId xmlns:p14="http://schemas.microsoft.com/office/powerpoint/2010/main" val="3885507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پدیده‌ی مسکن گران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454449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extLst>
      <p:ext uri="{BB962C8B-B14F-4D97-AF65-F5344CB8AC3E}">
        <p14:creationId xmlns:p14="http://schemas.microsoft.com/office/powerpoint/2010/main" val="168612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نهاده‌های تولید: قیمت زمین (</a:t>
            </a:r>
            <a:r>
              <a:rPr lang="en-US" dirty="0" smtClean="0">
                <a:latin typeface="Times New Roman" panose="02020603050405020304" pitchFamily="18" charset="0"/>
                <a:cs typeface="Times New Roman" panose="02020603050405020304" pitchFamily="18" charset="0"/>
              </a:rPr>
              <a:t>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225040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extLst>
      <p:ext uri="{BB962C8B-B14F-4D97-AF65-F5344CB8AC3E}">
        <p14:creationId xmlns:p14="http://schemas.microsoft.com/office/powerpoint/2010/main" val="1170012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نهاده‌های تولید: قیمت زمین (</a:t>
            </a:r>
            <a:r>
              <a:rPr lang="en-US" dirty="0" smtClean="0">
                <a:latin typeface="Times New Roman" panose="02020603050405020304" pitchFamily="18" charset="0"/>
                <a:cs typeface="Times New Roman" panose="02020603050405020304" pitchFamily="18" charset="0"/>
              </a:rPr>
              <a:t>II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317848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extLst>
      <p:ext uri="{BB962C8B-B14F-4D97-AF65-F5344CB8AC3E}">
        <p14:creationId xmlns:p14="http://schemas.microsoft.com/office/powerpoint/2010/main" val="2729082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نقش توسعه‌گران زمین</a:t>
            </a:r>
            <a:r>
              <a:rPr lang="en-US" dirty="0" smtClean="0"/>
              <a:t> </a:t>
            </a:r>
            <a:r>
              <a:rPr lang="fa-IR" dirty="0" smtClean="0"/>
              <a:t>(</a:t>
            </a:r>
            <a:r>
              <a:rPr lang="en-US" dirty="0" smtClean="0">
                <a:latin typeface="Times New Roman" panose="02020603050405020304" pitchFamily="18" charset="0"/>
                <a:cs typeface="Times New Roman" panose="02020603050405020304" pitchFamily="18" charset="0"/>
              </a:rPr>
              <a:t>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973840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p14="http://schemas.microsoft.com/office/powerpoint/2010/main" val="155641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904999" y="2514600"/>
            <a:ext cx="7162801" cy="2209800"/>
          </a:xfrm>
        </p:spPr>
        <p:txBody>
          <a:bodyPr/>
          <a:lstStyle/>
          <a:p>
            <a:pPr eaLnBrk="1" hangingPunct="1"/>
            <a:r>
              <a:rPr lang="fa-IR"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a:r>
            <a:br>
              <a:rPr lang="fa-IR"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br>
            <a:r>
              <a:rPr lang="fa-IR" sz="3200" b="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a:t>
            </a:r>
            <a:r>
              <a:rPr lang="fa-IR" sz="36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چالش‌های اقتصاد شهری در ایران</a:t>
            </a:r>
            <a:br>
              <a:rPr lang="fa-IR" sz="36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br>
            <a:r>
              <a:rPr lang="fa-IR" sz="36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a:r>
            <a:br>
              <a:rPr lang="fa-IR" sz="36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br>
            <a:r>
              <a:rPr lang="fa-IR" sz="1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مروری بر ناراسایی‌های طرف عرضه و تقاضای مسکن</a:t>
            </a:r>
            <a:r>
              <a:rPr lang="fa-IR" sz="1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a:r>
            <a:br>
              <a:rPr lang="fa-IR" sz="1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br>
            <a:r>
              <a:rPr lang="fa-IR" sz="6000" b="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a:t>
            </a:r>
            <a:r>
              <a:rPr lang="fa-IR" sz="6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rPr>
              <a:t>        </a:t>
            </a:r>
            <a:endParaRPr lang="en-US" sz="2800" b="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cs typeface="B Elham" pitchFamily="2" charset="-78"/>
            </a:endParaRPr>
          </a:p>
        </p:txBody>
      </p:sp>
      <p:sp>
        <p:nvSpPr>
          <p:cNvPr id="3075" name="Rectangle 3"/>
          <p:cNvSpPr>
            <a:spLocks noGrp="1" noChangeArrowheads="1"/>
          </p:cNvSpPr>
          <p:nvPr>
            <p:ph type="subTitle" idx="1"/>
          </p:nvPr>
        </p:nvSpPr>
        <p:spPr>
          <a:xfrm>
            <a:off x="2667000" y="5791200"/>
            <a:ext cx="6400800" cy="762000"/>
          </a:xfrm>
        </p:spPr>
        <p:txBody>
          <a:bodyPr/>
          <a:lstStyle/>
          <a:p>
            <a:pPr algn="r" eaLnBrk="1" hangingPunct="1"/>
            <a:r>
              <a:rPr lang="fa-IR" sz="1800" dirty="0" smtClean="0">
                <a:solidFill>
                  <a:srgbClr val="7030A0"/>
                </a:solidFill>
                <a:cs typeface="B Zar" pitchFamily="2" charset="-78"/>
              </a:rPr>
              <a:t>درس </a:t>
            </a:r>
            <a:r>
              <a:rPr lang="fa-IR" sz="1800" dirty="0" smtClean="0">
                <a:solidFill>
                  <a:srgbClr val="7030A0"/>
                </a:solidFill>
                <a:cs typeface="B Zar" pitchFamily="2" charset="-78"/>
              </a:rPr>
              <a:t>سرمایه‌گذاری و تأمین مالی زمین و مسکن</a:t>
            </a:r>
            <a:endParaRPr lang="fa-IR" sz="1800" dirty="0" smtClean="0">
              <a:solidFill>
                <a:srgbClr val="7030A0"/>
              </a:solidFill>
              <a:cs typeface="B Zar" pitchFamily="2" charset="-78"/>
            </a:endParaRPr>
          </a:p>
          <a:p>
            <a:pPr algn="r" eaLnBrk="1" hangingPunct="1"/>
            <a:r>
              <a:rPr lang="fa-IR" sz="1800" dirty="0" smtClean="0">
                <a:solidFill>
                  <a:srgbClr val="7030A0"/>
                </a:solidFill>
                <a:cs typeface="B Zar" pitchFamily="2" charset="-78"/>
              </a:rPr>
              <a:t>دانشکدۀ اقتصاد و مدیریت دانشگاه صنعتی شریف – </a:t>
            </a:r>
            <a:r>
              <a:rPr lang="fa-IR" sz="1800" dirty="0" smtClean="0">
                <a:solidFill>
                  <a:srgbClr val="7030A0"/>
                </a:solidFill>
                <a:cs typeface="B Zar" pitchFamily="2" charset="-78"/>
              </a:rPr>
              <a:t>بهمن‌‌ماه1395</a:t>
            </a:r>
            <a:endParaRPr lang="en-US" sz="1800" dirty="0" smtClean="0">
              <a:solidFill>
                <a:srgbClr val="7030A0"/>
              </a:solidFill>
              <a:cs typeface="B Zar" pitchFamily="2" charset="-78"/>
            </a:endParaRPr>
          </a:p>
        </p:txBody>
      </p:sp>
      <p:sp>
        <p:nvSpPr>
          <p:cNvPr id="2" name="TextBox 1"/>
          <p:cNvSpPr txBox="1"/>
          <p:nvPr/>
        </p:nvSpPr>
        <p:spPr>
          <a:xfrm>
            <a:off x="4038600" y="4724400"/>
            <a:ext cx="2286000" cy="646331"/>
          </a:xfrm>
          <a:prstGeom prst="rect">
            <a:avLst/>
          </a:prstGeom>
          <a:noFill/>
        </p:spPr>
        <p:txBody>
          <a:bodyPr wrap="square" rtlCol="0">
            <a:spAutoFit/>
          </a:bodyPr>
          <a:lstStyle/>
          <a:p>
            <a:pPr algn="ctr"/>
            <a:r>
              <a:rPr lang="fa-IR" dirty="0" smtClean="0">
                <a:solidFill>
                  <a:schemeClr val="accent1"/>
                </a:solidFill>
                <a:cs typeface="B Zar" pitchFamily="2" charset="-78"/>
              </a:rPr>
              <a:t>حسین عبده تبریزی</a:t>
            </a:r>
          </a:p>
          <a:p>
            <a:pPr algn="ctr"/>
            <a:r>
              <a:rPr lang="fa-IR" dirty="0" smtClean="0">
                <a:solidFill>
                  <a:schemeClr val="accent1"/>
                </a:solidFill>
                <a:cs typeface="B Zar" pitchFamily="2" charset="-78"/>
              </a:rPr>
              <a:t>میثم رادپور</a:t>
            </a:r>
            <a:endParaRPr lang="en-US" dirty="0">
              <a:solidFill>
                <a:schemeClr val="accent1"/>
              </a:solidFill>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نقش توسعه‌گران زمین (</a:t>
            </a:r>
            <a:r>
              <a:rPr lang="en-US" dirty="0" smtClean="0">
                <a:latin typeface="Times New Roman" panose="02020603050405020304" pitchFamily="18" charset="0"/>
                <a:cs typeface="Times New Roman" panose="02020603050405020304" pitchFamily="18" charset="0"/>
              </a:rPr>
              <a:t>II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020610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val="3097048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نقش توسعه‌گران زمین (</a:t>
            </a:r>
            <a:r>
              <a:rPr lang="en-US" dirty="0" smtClean="0">
                <a:latin typeface="Times New Roman" panose="02020603050405020304" pitchFamily="18" charset="0"/>
                <a:cs typeface="Times New Roman" panose="02020603050405020304" pitchFamily="18" charset="0"/>
              </a:rPr>
              <a:t>III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854184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extLst>
      <p:ext uri="{BB962C8B-B14F-4D97-AF65-F5344CB8AC3E}">
        <p14:creationId xmlns:p14="http://schemas.microsoft.com/office/powerpoint/2010/main" val="1414899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چرا توسعه‌گران در کشور حضور ندارند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8211675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extLst>
      <p:ext uri="{BB962C8B-B14F-4D97-AF65-F5344CB8AC3E}">
        <p14:creationId xmlns:p14="http://schemas.microsoft.com/office/powerpoint/2010/main" val="4034179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نهاده‌های تولید: </a:t>
            </a:r>
            <a:r>
              <a:rPr lang="fa-IR" dirty="0" smtClean="0"/>
              <a:t>هزینه‌های ساخت(</a:t>
            </a:r>
            <a:r>
              <a:rPr lang="en-US" dirty="0">
                <a:latin typeface="Times New Roman" panose="02020603050405020304" pitchFamily="18" charset="0"/>
                <a:cs typeface="Times New Roman" panose="02020603050405020304" pitchFamily="18" charset="0"/>
              </a:rPr>
              <a:t>I</a:t>
            </a:r>
            <a:r>
              <a:rPr lang="fa-IR" dirty="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805654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extLst>
      <p:ext uri="{BB962C8B-B14F-4D97-AF65-F5344CB8AC3E}">
        <p14:creationId xmlns:p14="http://schemas.microsoft.com/office/powerpoint/2010/main" val="3819177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نهاده‌های تولید: هزینه‌های ساخت(</a:t>
            </a:r>
            <a:r>
              <a:rPr lang="en-US" dirty="0" smtClean="0">
                <a:latin typeface="Times New Roman" panose="02020603050405020304" pitchFamily="18" charset="0"/>
                <a:cs typeface="Times New Roman" panose="02020603050405020304" pitchFamily="18" charset="0"/>
              </a:rPr>
              <a:t>II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4282068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extLst>
      <p:ext uri="{BB962C8B-B14F-4D97-AF65-F5344CB8AC3E}">
        <p14:creationId xmlns:p14="http://schemas.microsoft.com/office/powerpoint/2010/main" val="3510711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 غیاب انبوه‌سازان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281941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Tree>
    <p:extLst>
      <p:ext uri="{BB962C8B-B14F-4D97-AF65-F5344CB8AC3E}">
        <p14:creationId xmlns:p14="http://schemas.microsoft.com/office/powerpoint/2010/main" val="1642300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نهاده‌های تولید: </a:t>
            </a:r>
            <a:r>
              <a:rPr lang="fa-IR" dirty="0" smtClean="0"/>
              <a:t>پروانه‌ی </a:t>
            </a:r>
            <a:r>
              <a:rPr lang="fa-IR" dirty="0"/>
              <a:t>ساخت(</a:t>
            </a:r>
            <a:r>
              <a:rPr lang="en-US" dirty="0" smtClean="0">
                <a:latin typeface="Times New Roman" panose="02020603050405020304" pitchFamily="18" charset="0"/>
                <a:cs typeface="Times New Roman" panose="02020603050405020304" pitchFamily="18" charset="0"/>
              </a:rPr>
              <a:t>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375785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extLst>
      <p:ext uri="{BB962C8B-B14F-4D97-AF65-F5344CB8AC3E}">
        <p14:creationId xmlns:p14="http://schemas.microsoft.com/office/powerpoint/2010/main" val="120018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نهاده‌های تولید: پروانه‌ی </a:t>
            </a:r>
            <a:r>
              <a:rPr lang="fa-IR" dirty="0" smtClean="0"/>
              <a:t>ساخت(</a:t>
            </a:r>
            <a:r>
              <a:rPr lang="en-US" dirty="0" smtClean="0">
                <a:latin typeface="Times New Roman" panose="02020603050405020304" pitchFamily="18" charset="0"/>
                <a:cs typeface="Times New Roman" panose="02020603050405020304" pitchFamily="18" charset="0"/>
              </a:rPr>
              <a:t>II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758178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dirty="0"/>
          </a:p>
        </p:txBody>
      </p:sp>
    </p:spTree>
    <p:extLst>
      <p:ext uri="{BB962C8B-B14F-4D97-AF65-F5344CB8AC3E}">
        <p14:creationId xmlns:p14="http://schemas.microsoft.com/office/powerpoint/2010/main" val="2009027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پیامدهای اتکا به درآمدهای </a:t>
            </a:r>
            <a:r>
              <a:rPr lang="fa-IR" dirty="0" smtClean="0"/>
              <a:t>ناپایدار (</a:t>
            </a:r>
            <a:r>
              <a:rPr lang="en-US" dirty="0" smtClean="0">
                <a:latin typeface="Times New Roman" panose="02020603050405020304" pitchFamily="18" charset="0"/>
                <a:cs typeface="Times New Roman" panose="02020603050405020304" pitchFamily="18" charset="0"/>
              </a:rPr>
              <a:t>I</a:t>
            </a:r>
            <a:r>
              <a:rPr lang="fa-IR" dirty="0" smtClean="0"/>
              <a:t>)</a:t>
            </a: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737119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extLst>
      <p:ext uri="{BB962C8B-B14F-4D97-AF65-F5344CB8AC3E}">
        <p14:creationId xmlns:p14="http://schemas.microsoft.com/office/powerpoint/2010/main" val="1636796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پیامدهای اتکا به درآمدهای ناپایدار </a:t>
            </a:r>
            <a:r>
              <a:rPr lang="fa-IR" dirty="0" smtClean="0"/>
              <a:t>(</a:t>
            </a:r>
            <a:r>
              <a:rPr lang="en-US" dirty="0" smtClean="0">
                <a:latin typeface="Times New Roman" panose="02020603050405020304" pitchFamily="18" charset="0"/>
                <a:cs typeface="Times New Roman" panose="02020603050405020304" pitchFamily="18" charset="0"/>
              </a:rPr>
              <a:t>II</a:t>
            </a:r>
            <a:r>
              <a:rPr lang="fa-IR" dirty="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861481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extLst>
      <p:ext uri="{BB962C8B-B14F-4D97-AF65-F5344CB8AC3E}">
        <p14:creationId xmlns:p14="http://schemas.microsoft.com/office/powerpoint/2010/main" val="110609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914400"/>
            <a:ext cx="7772400" cy="990599"/>
          </a:xfrm>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فهرست مطالب</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152400" y="2209800"/>
            <a:ext cx="6400800" cy="4401205"/>
          </a:xfrm>
          <a:prstGeom prst="rect">
            <a:avLst/>
          </a:prstGeom>
          <a:noFill/>
        </p:spPr>
        <p:txBody>
          <a:bodyPr wrap="square" rtlCol="0">
            <a:spAutoFit/>
          </a:bodyPr>
          <a:lstStyle/>
          <a:p>
            <a:pPr marL="457200" indent="-457200" algn="r" rtl="1">
              <a:buFont typeface="Wingdings" pitchFamily="2" charset="2"/>
              <a:buChar char="q"/>
            </a:pPr>
            <a:r>
              <a:rPr lang="fa-IR" sz="2800" dirty="0" smtClean="0">
                <a:solidFill>
                  <a:srgbClr val="0070C0"/>
                </a:solidFill>
                <a:latin typeface="+mj-lt"/>
                <a:ea typeface="+mj-ea"/>
                <a:cs typeface="B Zar" pitchFamily="2" charset="-78"/>
              </a:rPr>
              <a:t>تحلیل بازار مسکن</a:t>
            </a:r>
            <a:endParaRPr lang="fa-IR" sz="2800" dirty="0" smtClean="0">
              <a:solidFill>
                <a:srgbClr val="0070C0"/>
              </a:solidFill>
              <a:latin typeface="+mj-lt"/>
              <a:ea typeface="+mj-ea"/>
              <a:cs typeface="B Zar" pitchFamily="2" charset="-78"/>
            </a:endParaRPr>
          </a:p>
          <a:p>
            <a:pPr algn="r" rtl="1"/>
            <a:endParaRPr lang="fa-IR" sz="2800" dirty="0">
              <a:solidFill>
                <a:srgbClr val="0070C0"/>
              </a:solidFill>
              <a:latin typeface="+mj-lt"/>
              <a:ea typeface="+mj-ea"/>
              <a:cs typeface="B Zar" pitchFamily="2" charset="-78"/>
            </a:endParaRPr>
          </a:p>
          <a:p>
            <a:pPr marL="457200" indent="-457200" algn="r" rtl="1">
              <a:buFont typeface="Wingdings" pitchFamily="2" charset="2"/>
              <a:buChar char="q"/>
            </a:pPr>
            <a:r>
              <a:rPr lang="fa-IR" sz="2800" dirty="0" smtClean="0">
                <a:solidFill>
                  <a:srgbClr val="0070C0"/>
                </a:solidFill>
                <a:latin typeface="+mj-lt"/>
                <a:ea typeface="+mj-ea"/>
                <a:cs typeface="B Zar" pitchFamily="2" charset="-78"/>
              </a:rPr>
              <a:t>عملکرد بخش مسکن</a:t>
            </a:r>
            <a:endParaRPr lang="fa-IR" sz="2800" dirty="0" smtClean="0">
              <a:solidFill>
                <a:srgbClr val="0070C0"/>
              </a:solidFill>
              <a:latin typeface="+mj-lt"/>
              <a:ea typeface="+mj-ea"/>
              <a:cs typeface="B Zar" pitchFamily="2" charset="-78"/>
            </a:endParaRPr>
          </a:p>
          <a:p>
            <a:pPr marL="457200" indent="-457200" algn="r" rtl="1">
              <a:buFont typeface="Wingdings" pitchFamily="2" charset="2"/>
              <a:buChar char="q"/>
            </a:pPr>
            <a:endParaRPr lang="fa-IR" sz="2800" dirty="0">
              <a:solidFill>
                <a:srgbClr val="0070C0"/>
              </a:solidFill>
              <a:latin typeface="+mj-lt"/>
              <a:ea typeface="+mj-ea"/>
              <a:cs typeface="B Zar" pitchFamily="2" charset="-78"/>
            </a:endParaRPr>
          </a:p>
          <a:p>
            <a:pPr marL="457200" indent="-457200" algn="r" rtl="1">
              <a:buFont typeface="Wingdings" pitchFamily="2" charset="2"/>
              <a:buChar char="q"/>
            </a:pPr>
            <a:r>
              <a:rPr lang="fa-IR" sz="2800" dirty="0" smtClean="0">
                <a:solidFill>
                  <a:srgbClr val="0070C0"/>
                </a:solidFill>
                <a:latin typeface="+mj-lt"/>
                <a:ea typeface="+mj-ea"/>
                <a:cs typeface="B Zar" pitchFamily="2" charset="-78"/>
              </a:rPr>
              <a:t>نارسایی‌های طرف عرضه</a:t>
            </a:r>
            <a:endParaRPr lang="fa-IR" sz="2800" dirty="0" smtClean="0">
              <a:solidFill>
                <a:srgbClr val="0070C0"/>
              </a:solidFill>
              <a:latin typeface="+mj-lt"/>
              <a:ea typeface="+mj-ea"/>
              <a:cs typeface="B Zar" pitchFamily="2" charset="-78"/>
            </a:endParaRPr>
          </a:p>
          <a:p>
            <a:pPr marL="457200" indent="-457200" algn="r" rtl="1">
              <a:buFont typeface="Wingdings" pitchFamily="2" charset="2"/>
              <a:buChar char="q"/>
            </a:pPr>
            <a:endParaRPr lang="fa-IR" sz="2800" dirty="0">
              <a:solidFill>
                <a:srgbClr val="0070C0"/>
              </a:solidFill>
              <a:latin typeface="+mj-lt"/>
              <a:ea typeface="+mj-ea"/>
              <a:cs typeface="B Zar" pitchFamily="2" charset="-78"/>
            </a:endParaRPr>
          </a:p>
          <a:p>
            <a:pPr marL="457200" indent="-457200" algn="r" rtl="1">
              <a:buFont typeface="Wingdings" pitchFamily="2" charset="2"/>
              <a:buChar char="q"/>
            </a:pPr>
            <a:r>
              <a:rPr lang="fa-IR" sz="2800" dirty="0" smtClean="0">
                <a:solidFill>
                  <a:srgbClr val="0070C0"/>
                </a:solidFill>
                <a:latin typeface="+mj-lt"/>
                <a:ea typeface="+mj-ea"/>
                <a:cs typeface="B Zar" pitchFamily="2" charset="-78"/>
              </a:rPr>
              <a:t>نارسایی‌های طرف تقاضا</a:t>
            </a:r>
            <a:endParaRPr lang="fa-IR" sz="2800" dirty="0" smtClean="0">
              <a:solidFill>
                <a:srgbClr val="0070C0"/>
              </a:solidFill>
              <a:latin typeface="+mj-lt"/>
              <a:ea typeface="+mj-ea"/>
              <a:cs typeface="B Zar" pitchFamily="2" charset="-78"/>
            </a:endParaRPr>
          </a:p>
          <a:p>
            <a:pPr marL="457200" indent="-457200" algn="r" rtl="1">
              <a:buFont typeface="Wingdings" pitchFamily="2" charset="2"/>
              <a:buChar char="q"/>
            </a:pPr>
            <a:endParaRPr lang="fa-IR" sz="2800" dirty="0">
              <a:solidFill>
                <a:srgbClr val="0070C0"/>
              </a:solidFill>
              <a:latin typeface="+mj-lt"/>
              <a:ea typeface="+mj-ea"/>
              <a:cs typeface="B Zar" pitchFamily="2" charset="-78"/>
            </a:endParaRPr>
          </a:p>
          <a:p>
            <a:pPr marL="457200" indent="-457200" algn="r" rtl="1">
              <a:buFont typeface="Wingdings" pitchFamily="2" charset="2"/>
              <a:buChar char="q"/>
            </a:pPr>
            <a:r>
              <a:rPr lang="fa-IR" sz="2800" dirty="0" smtClean="0">
                <a:solidFill>
                  <a:srgbClr val="0070C0"/>
                </a:solidFill>
                <a:latin typeface="+mj-lt"/>
                <a:ea typeface="+mj-ea"/>
                <a:cs typeface="B Zar" pitchFamily="2" charset="-78"/>
              </a:rPr>
              <a:t>سو‌ال‌ها</a:t>
            </a:r>
          </a:p>
          <a:p>
            <a:pPr algn="r" rtl="1"/>
            <a:endParaRPr lang="fa-IR" sz="2800" dirty="0" smtClean="0">
              <a:solidFill>
                <a:srgbClr val="0070C0"/>
              </a:solidFill>
              <a:latin typeface="+mj-lt"/>
              <a:ea typeface="+mj-ea"/>
              <a:cs typeface="B Za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مسأله‌ی بافت‌های فرسوده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315028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dirty="0"/>
          </a:p>
        </p:txBody>
      </p:sp>
    </p:spTree>
    <p:extLst>
      <p:ext uri="{BB962C8B-B14F-4D97-AF65-F5344CB8AC3E}">
        <p14:creationId xmlns:p14="http://schemas.microsoft.com/office/powerpoint/2010/main" val="3958413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رسیدگی به بافت‌های فرسوده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471889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dirty="0"/>
          </a:p>
        </p:txBody>
      </p:sp>
    </p:spTree>
    <p:extLst>
      <p:ext uri="{BB962C8B-B14F-4D97-AF65-F5344CB8AC3E}">
        <p14:creationId xmlns:p14="http://schemas.microsoft.com/office/powerpoint/2010/main" val="3228455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بی‌توجهی به مسأله‌ی بافت‌های فرسوده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953122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dirty="0"/>
          </a:p>
        </p:txBody>
      </p:sp>
    </p:spTree>
    <p:extLst>
      <p:ext uri="{BB962C8B-B14F-4D97-AF65-F5344CB8AC3E}">
        <p14:creationId xmlns:p14="http://schemas.microsoft.com/office/powerpoint/2010/main" val="4258565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طرف تقاضا</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نقش دولت‌ها</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برخی نهادهای حامی طرف تقاضا</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نارسایی‌های طرف تقاضا</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33</a:t>
            </a:fld>
            <a:endParaRPr lang="en-US" dirty="0"/>
          </a:p>
        </p:txBody>
      </p:sp>
    </p:spTree>
    <p:extLst>
      <p:ext uri="{BB962C8B-B14F-4D97-AF65-F5344CB8AC3E}">
        <p14:creationId xmlns:p14="http://schemas.microsoft.com/office/powerpoint/2010/main" val="41764424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طرف عرضه یا تقاضا</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090864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dirty="0"/>
          </a:p>
        </p:txBody>
      </p:sp>
    </p:spTree>
    <p:extLst>
      <p:ext uri="{BB962C8B-B14F-4D97-AF65-F5344CB8AC3E}">
        <p14:creationId xmlns:p14="http://schemas.microsoft.com/office/powerpoint/2010/main" val="4086081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 خالی سیاست‌های حامی طرف تقاضا</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421706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35</a:t>
            </a:fld>
            <a:endParaRPr lang="en-US" dirty="0"/>
          </a:p>
        </p:txBody>
      </p:sp>
    </p:spTree>
    <p:extLst>
      <p:ext uri="{BB962C8B-B14F-4D97-AF65-F5344CB8AC3E}">
        <p14:creationId xmlns:p14="http://schemas.microsoft.com/office/powerpoint/2010/main" val="796882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توسعه‌ی طرف تقاضا</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829487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dirty="0"/>
          </a:p>
        </p:txBody>
      </p:sp>
    </p:spTree>
    <p:extLst>
      <p:ext uri="{BB962C8B-B14F-4D97-AF65-F5344CB8AC3E}">
        <p14:creationId xmlns:p14="http://schemas.microsoft.com/office/powerpoint/2010/main" val="2684914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سازمان مسکن فدرال در امریکا</a:t>
            </a:r>
            <a:endParaRPr lang="en-US" dirty="0"/>
          </a:p>
        </p:txBody>
      </p:sp>
      <p:sp>
        <p:nvSpPr>
          <p:cNvPr id="3" name="Content Placeholder 2"/>
          <p:cNvSpPr>
            <a:spLocks noGrp="1"/>
          </p:cNvSpPr>
          <p:nvPr>
            <p:ph idx="1"/>
          </p:nvPr>
        </p:nvSpPr>
        <p:spPr/>
        <p:txBody>
          <a:bodyPr/>
          <a:lstStyle/>
          <a:p>
            <a:r>
              <a:rPr lang="fa-IR" dirty="0">
                <a:cs typeface="B Zar" panose="00000400000000000000" pitchFamily="2" charset="-78"/>
              </a:rPr>
              <a:t>سازمان مسکن فدرال در ایالات متحده که در سال 1934 تأسیس شده موظف است بازارهای رهنی مسکن و ساختمان را گسترش دهد تا فرصت بیشتری برای خانه‌دارشدن آحاد مردم فراهم شود. این سازمان از طریق بازوهای اجرایی خود از زمان تأسیس تا کنون از مجرای خرید و ضمانت وام‌های رهنی در جهت خانه‌دارکردن شهروندان امریکایی گامی بزرگ برداشته است. شاید به‌دلیل همین توجهات ویژه سیاستگذاران ایالات متحده به بخش مسکن است که امروزه مفهوم " کانون گرم خانواده" در میان شهروندان امریکایی بسی بیش از همتایان اروپایی خود، معنی یافته است</a:t>
            </a:r>
            <a:r>
              <a:rPr lang="fa-IR" dirty="0" smtClean="0">
                <a:cs typeface="B Zar" panose="00000400000000000000" pitchFamily="2" charset="-78"/>
              </a:rPr>
              <a:t>.</a:t>
            </a:r>
            <a:endParaRPr lang="en-US" dirty="0">
              <a:cs typeface="B Zar" panose="00000400000000000000" pitchFamily="2" charset="-78"/>
            </a:endParaRPr>
          </a:p>
        </p:txBody>
      </p:sp>
      <p:sp>
        <p:nvSpPr>
          <p:cNvPr id="4" name="Slide Number Placeholder 3"/>
          <p:cNvSpPr>
            <a:spLocks noGrp="1"/>
          </p:cNvSpPr>
          <p:nvPr>
            <p:ph type="sldNum" sz="quarter" idx="12"/>
          </p:nvPr>
        </p:nvSpPr>
        <p:spPr>
          <a:xfrm>
            <a:off x="6629400" y="6656387"/>
            <a:ext cx="2133600" cy="244475"/>
          </a:xfrm>
        </p:spPr>
        <p:txBody>
          <a:bodyPr/>
          <a:lstStyle/>
          <a:p>
            <a:pPr>
              <a:defRPr/>
            </a:pPr>
            <a:endParaRPr lang="en-US" dirty="0"/>
          </a:p>
        </p:txBody>
      </p:sp>
    </p:spTree>
    <p:extLst>
      <p:ext uri="{BB962C8B-B14F-4D97-AF65-F5344CB8AC3E}">
        <p14:creationId xmlns:p14="http://schemas.microsoft.com/office/powerpoint/2010/main" val="889639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برخی نهادهای طرف تقاضا</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753018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38</a:t>
            </a:fld>
            <a:endParaRPr lang="en-US" dirty="0"/>
          </a:p>
        </p:txBody>
      </p:sp>
    </p:spTree>
    <p:extLst>
      <p:ext uri="{BB962C8B-B14F-4D97-AF65-F5344CB8AC3E}">
        <p14:creationId xmlns:p14="http://schemas.microsoft.com/office/powerpoint/2010/main" val="2726432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سوالات</a:t>
            </a:r>
            <a:endParaRPr lang="en-US" dirty="0"/>
          </a:p>
        </p:txBody>
      </p:sp>
      <p:sp>
        <p:nvSpPr>
          <p:cNvPr id="3" name="Content Placeholder 2"/>
          <p:cNvSpPr>
            <a:spLocks noGrp="1"/>
          </p:cNvSpPr>
          <p:nvPr>
            <p:ph idx="1"/>
          </p:nvPr>
        </p:nvSpPr>
        <p:spPr/>
        <p:txBody>
          <a:bodyPr/>
          <a:lstStyle/>
          <a:p>
            <a:pPr marL="0" indent="0" algn="ctr">
              <a:buNone/>
            </a:pPr>
            <a:r>
              <a:rPr lang="fa-IR" sz="40000" dirty="0">
                <a:solidFill>
                  <a:srgbClr val="0033CC"/>
                </a:solidFill>
              </a:rPr>
              <a:t>؟</a:t>
            </a:r>
            <a:endParaRPr lang="en-US" sz="40000" dirty="0">
              <a:solidFill>
                <a:srgbClr val="0033CC"/>
              </a:solidFill>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39</a:t>
            </a:fld>
            <a:endParaRPr lang="en-US" dirty="0"/>
          </a:p>
        </p:txBody>
      </p:sp>
    </p:spTree>
    <p:extLst>
      <p:ext uri="{BB962C8B-B14F-4D97-AF65-F5344CB8AC3E}">
        <p14:creationId xmlns:p14="http://schemas.microsoft.com/office/powerpoint/2010/main" val="3999778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طرف تقاضا</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طرف عرضه</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تحلیل بازار مسکن</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a:t>
            </a:fld>
            <a:endParaRPr lang="en-US" dirty="0"/>
          </a:p>
        </p:txBody>
      </p:sp>
    </p:spTree>
    <p:extLst>
      <p:ext uri="{BB962C8B-B14F-4D97-AF65-F5344CB8AC3E}">
        <p14:creationId xmlns:p14="http://schemas.microsoft.com/office/powerpoint/2010/main" val="15650536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40</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تقاضای بالقوه‌ی مسکن</a:t>
            </a:r>
            <a:endParaRPr lang="en-US" dirty="0"/>
          </a:p>
        </p:txBody>
      </p:sp>
      <p:sp>
        <p:nvSpPr>
          <p:cNvPr id="3" name="Content Placeholder 2"/>
          <p:cNvSpPr>
            <a:spLocks noGrp="1"/>
          </p:cNvSpPr>
          <p:nvPr>
            <p:ph idx="1"/>
          </p:nvPr>
        </p:nvSpPr>
        <p:spPr/>
        <p:txBody>
          <a:bodyPr/>
          <a:lstStyle/>
          <a:p>
            <a:r>
              <a:rPr lang="fa-IR" dirty="0">
                <a:cs typeface="B Zar" panose="00000400000000000000" pitchFamily="2" charset="-78"/>
              </a:rPr>
              <a:t>مهم‌ترین متقاضیان مسکن </a:t>
            </a:r>
            <a:r>
              <a:rPr lang="fa-IR" dirty="0">
                <a:solidFill>
                  <a:srgbClr val="FF0000"/>
                </a:solidFill>
                <a:cs typeface="B Zar" panose="00000400000000000000" pitchFamily="2" charset="-78"/>
              </a:rPr>
              <a:t>خانوارها</a:t>
            </a:r>
            <a:r>
              <a:rPr lang="fa-IR" dirty="0">
                <a:cs typeface="B Zar" panose="00000400000000000000" pitchFamily="2" charset="-78"/>
              </a:rPr>
              <a:t> هستند، و بر این اساس، آمارهای مربوط به وضعیت جمعیت‌شناختی و اقتصادی خانوارها به‌طور عمده تعیین‌کننده‌ی نیروهای طرف تقاضای بازار مسکن است. بر اساس متغیرهایی نظیر </a:t>
            </a:r>
            <a:r>
              <a:rPr lang="fa-IR" dirty="0">
                <a:solidFill>
                  <a:srgbClr val="0000FF"/>
                </a:solidFill>
                <a:cs typeface="B Zar" panose="00000400000000000000" pitchFamily="2" charset="-78"/>
              </a:rPr>
              <a:t>رشد جمعیت، هرم سنی، آمار ازدواج و طلاق، بعد خانوار</a:t>
            </a:r>
            <a:r>
              <a:rPr lang="fa-IR" dirty="0">
                <a:cs typeface="B Zar" panose="00000400000000000000" pitchFamily="2" charset="-78"/>
              </a:rPr>
              <a:t> و ... وزارت راه و شهرسازی برآورد کرده که کشور طی ده سال آینده به </a:t>
            </a:r>
            <a:r>
              <a:rPr lang="fa-IR" dirty="0">
                <a:solidFill>
                  <a:srgbClr val="FF0000"/>
                </a:solidFill>
                <a:cs typeface="B Zar" panose="00000400000000000000" pitchFamily="2" charset="-78"/>
              </a:rPr>
              <a:t>تعداد 10 میلیون واحد مسکونی</a:t>
            </a:r>
            <a:r>
              <a:rPr lang="fa-IR" dirty="0">
                <a:cs typeface="B Zar" panose="00000400000000000000" pitchFamily="2" charset="-78"/>
              </a:rPr>
              <a:t> نیازمند است. این مقدار تقاضا برای رونق بازار مسکن بسی بیش از حد نیاز است، اما این تقاضا فقط </a:t>
            </a:r>
            <a:r>
              <a:rPr lang="fa-IR" dirty="0">
                <a:solidFill>
                  <a:srgbClr val="0033CC"/>
                </a:solidFill>
                <a:cs typeface="B Zar" panose="00000400000000000000" pitchFamily="2" charset="-78"/>
              </a:rPr>
              <a:t>تقاضای بالقوه </a:t>
            </a:r>
            <a:r>
              <a:rPr lang="fa-IR" dirty="0">
                <a:cs typeface="B Zar" panose="00000400000000000000" pitchFamily="2" charset="-78"/>
              </a:rPr>
              <a:t>است. برای قضاوت در مورد </a:t>
            </a:r>
            <a:r>
              <a:rPr lang="fa-IR" dirty="0">
                <a:solidFill>
                  <a:srgbClr val="0033CC"/>
                </a:solidFill>
                <a:cs typeface="B Zar" panose="00000400000000000000" pitchFamily="2" charset="-78"/>
              </a:rPr>
              <a:t>تقاضای مؤثر </a:t>
            </a:r>
            <a:r>
              <a:rPr lang="fa-IR" dirty="0">
                <a:cs typeface="B Zar" panose="00000400000000000000" pitchFamily="2" charset="-78"/>
              </a:rPr>
              <a:t>باید وضعیت اقتصادی خانوارها را نیز بررسی کنیم. </a:t>
            </a:r>
            <a:endParaRPr lang="en-US" dirty="0">
              <a:cs typeface="B Zar" panose="00000400000000000000"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extLst>
      <p:ext uri="{BB962C8B-B14F-4D97-AF65-F5344CB8AC3E}">
        <p14:creationId xmlns:p14="http://schemas.microsoft.com/office/powerpoint/2010/main" val="3206805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طرف تقاضا</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07318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extLst>
      <p:ext uri="{BB962C8B-B14F-4D97-AF65-F5344CB8AC3E}">
        <p14:creationId xmlns:p14="http://schemas.microsoft.com/office/powerpoint/2010/main" val="4142523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طرف عرضه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6985379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p14="http://schemas.microsoft.com/office/powerpoint/2010/main" val="2392161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سنگینی طرف عرضه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019581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364093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برآیند نیروها</a:t>
            </a:r>
            <a:endParaRPr lang="en-US" dirty="0"/>
          </a:p>
        </p:txBody>
      </p:sp>
      <p:sp>
        <p:nvSpPr>
          <p:cNvPr id="3" name="Content Placeholder 2"/>
          <p:cNvSpPr>
            <a:spLocks noGrp="1"/>
          </p:cNvSpPr>
          <p:nvPr>
            <p:ph idx="1"/>
          </p:nvPr>
        </p:nvSpPr>
        <p:spPr/>
        <p:txBody>
          <a:bodyPr/>
          <a:lstStyle/>
          <a:p>
            <a:r>
              <a:rPr lang="fa-IR" dirty="0"/>
              <a:t>اگر بخواهیم واقع‌بین باشیم بدون تعارف باید قبول کنیم که با صرف‌نظر کردن از مسکن لوکس که تقاضای آن کم‌تر تحت تأثیر چرخه‌های تجاری است، و به استثنای رونق‌های موقتی که ممکن است در سایه‌ی اجرای طرح‌هایی مانند "صندوق پس‌انداز مسکن یکم" در بخش‌هایی از بازار مسکن ارزان‌قیمت ایجاد شود، تا چندسال آینده بازار مسکن از خواب زمستانی بیدار نخواهد شد. با وجود پیچیدگی‌های غیرقابل فهم نظام‌های اقتصادی و خطاهای جدی‌ای که در امر پیش‌بینی متصوریم، در حال حاضر تکلیف نیروهای اثرگذار در بازار مسکن چنان روشن است که در سطح اطمینان بالا انحرافی از آینده‌ی یادشده نخواهیم داشت، مگر این‌که بانک مرکزی با جادوی تزریق پول و به بهای رکود شدیدتر و بلندمدت‌تر، خرس بازار مسکن را برای کوتاه‌مدت از خواب بیدار کند</a:t>
            </a:r>
            <a:r>
              <a:rPr lang="fa-IR" dirty="0" smtClean="0"/>
              <a:t>.</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p14="http://schemas.microsoft.com/office/powerpoint/2010/main" val="3674665600"/>
      </p:ext>
    </p:extLst>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49892</TotalTime>
  <Words>3245</Words>
  <Application>Microsoft Office PowerPoint</Application>
  <PresentationFormat>On-screen Show (4:3)</PresentationFormat>
  <Paragraphs>173</Paragraphs>
  <Slides>40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B Elham</vt:lpstr>
      <vt:lpstr>B Titr</vt:lpstr>
      <vt:lpstr>B Zar</vt:lpstr>
      <vt:lpstr>Times New Roman</vt:lpstr>
      <vt:lpstr>Wingdings</vt:lpstr>
      <vt:lpstr>Wingdings 2</vt:lpstr>
      <vt:lpstr>Sample presentation slides</vt:lpstr>
      <vt:lpstr>بسم‌الله الرحمن الرحیم</vt:lpstr>
      <vt:lpstr>   چالش‌های اقتصاد شهری در ایران                            مروری بر ناراسایی‌های طرف عرضه و تقاضای مسکن          </vt:lpstr>
      <vt:lpstr>PowerPoint Presentation</vt:lpstr>
      <vt:lpstr>طرف تقاضا طرف عرضه</vt:lpstr>
      <vt:lpstr>تقاضای بالقوه‌ی مسکن</vt:lpstr>
      <vt:lpstr>طرف تقاضا</vt:lpstr>
      <vt:lpstr>طرف عرضه</vt:lpstr>
      <vt:lpstr>سنگینی طرف عرضه</vt:lpstr>
      <vt:lpstr>برآیند نیروها</vt:lpstr>
      <vt:lpstr>شاخص استطاعت خرید خانه نسبت قیمت خانه به درآمد </vt:lpstr>
      <vt:lpstr>معیارهایی برای ارزیابی</vt:lpstr>
      <vt:lpstr>مقایسه با 95 کشور جهان در نیمه‌ی اول سال 2016</vt:lpstr>
      <vt:lpstr>??? </vt:lpstr>
      <vt:lpstr>توسعه‌گران زمین انبوه‌سازان شهرداری‌ها مساله‌ی بافت‌های فرسوده</vt:lpstr>
      <vt:lpstr>طرف عرضه</vt:lpstr>
      <vt:lpstr>پدیده‌ی مسکن گران</vt:lpstr>
      <vt:lpstr>نهاده‌های تولید: قیمت زمین (I)</vt:lpstr>
      <vt:lpstr>نهاده‌های تولید: قیمت زمین (II)</vt:lpstr>
      <vt:lpstr>نقش توسعه‌گران زمین (I)</vt:lpstr>
      <vt:lpstr>نقش توسعه‌گران زمین (II)</vt:lpstr>
      <vt:lpstr>نقش توسعه‌گران زمین (III)</vt:lpstr>
      <vt:lpstr>چرا توسعه‌گران در کشور حضور ندارند </vt:lpstr>
      <vt:lpstr>نهاده‌های تولید: هزینه‌های ساخت(I)</vt:lpstr>
      <vt:lpstr>نهاده‌های تولید: هزینه‌های ساخت(II)</vt:lpstr>
      <vt:lpstr>در غیاب انبوه‌سازان</vt:lpstr>
      <vt:lpstr>نهاده‌های تولید: پروانه‌ی ساخت(I)</vt:lpstr>
      <vt:lpstr>نهاده‌های تولید: پروانه‌ی ساخت(II)</vt:lpstr>
      <vt:lpstr>پیامدهای اتکا به درآمدهای ناپایدار (I)</vt:lpstr>
      <vt:lpstr>پیامدهای اتکا به درآمدهای ناپایدار (II)</vt:lpstr>
      <vt:lpstr>مسأله‌ی بافت‌های فرسوده</vt:lpstr>
      <vt:lpstr>اهمیت رسیدگی به بافت‌های فرسوده</vt:lpstr>
      <vt:lpstr>بی‌توجهی به مسأله‌ی بافت‌های فرسوده</vt:lpstr>
      <vt:lpstr>طرف تقاضا نقش دولت‌ها برخی نهادهای حامی طرف تقاضا</vt:lpstr>
      <vt:lpstr>طرف عرضه یا تقاضا</vt:lpstr>
      <vt:lpstr>جای خالی سیاست‌های حامی طرف تقاضا</vt:lpstr>
      <vt:lpstr>توسعه‌ی طرف تقاضا</vt:lpstr>
      <vt:lpstr>سازمان مسکن فدرال در امریکا</vt:lpstr>
      <vt:lpstr>برخی نهادهای طرف تقاضا</vt:lpstr>
      <vt:lpstr>سوالات</vt:lpstr>
      <vt:lpstr>PowerPoint Presentation</vt:lpstr>
    </vt:vector>
  </TitlesOfParts>
  <Company>Saudi Aramco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Meisam</cp:lastModifiedBy>
  <cp:revision>1613</cp:revision>
  <dcterms:created xsi:type="dcterms:W3CDTF">2007-09-07T17:57:35Z</dcterms:created>
  <dcterms:modified xsi:type="dcterms:W3CDTF">2017-02-14T10:21:11Z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