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7" r:id="rId3"/>
    <p:sldId id="257" r:id="rId4"/>
    <p:sldId id="299" r:id="rId5"/>
    <p:sldId id="300" r:id="rId6"/>
    <p:sldId id="302" r:id="rId7"/>
    <p:sldId id="308" r:id="rId8"/>
    <p:sldId id="303" r:id="rId9"/>
    <p:sldId id="305" r:id="rId10"/>
    <p:sldId id="258" r:id="rId11"/>
    <p:sldId id="309" r:id="rId12"/>
    <p:sldId id="301" r:id="rId13"/>
    <p:sldId id="259" r:id="rId14"/>
    <p:sldId id="284" r:id="rId15"/>
    <p:sldId id="260" r:id="rId16"/>
    <p:sldId id="293" r:id="rId17"/>
    <p:sldId id="294" r:id="rId18"/>
    <p:sldId id="295" r:id="rId19"/>
    <p:sldId id="310" r:id="rId20"/>
    <p:sldId id="266" r:id="rId21"/>
    <p:sldId id="282" r:id="rId22"/>
    <p:sldId id="289" r:id="rId23"/>
    <p:sldId id="306" r:id="rId24"/>
    <p:sldId id="283" r:id="rId25"/>
    <p:sldId id="311" r:id="rId26"/>
    <p:sldId id="291" r:id="rId27"/>
    <p:sldId id="31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rsonal%20Works\Dr.%20Abdoh\world%20capital%20form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rsonal%20Works\Dr.%20Abdoh\Book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yman\Downloads\Indexes%20v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yman\Downloads\Indexes%20v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yman\Downloads\Domestic%20credit%20to%20private%20sector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yman\Downloads\Domestic%20credit%20to%20private%20sector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yman\Downloads\Asset%20&amp;%20Equit%20(final)%20send%20by%20maskan%20bank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rsonal%20Works\Dr.%20Abdoh\Book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+mn-lt"/>
              </a:rPr>
              <a:t>Gross Fixed Capital Formation (% of GDP)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34.112333856718251</c:v>
                </c:pt>
                <c:pt idx="1">
                  <c:v>34.430204985209045</c:v>
                </c:pt>
                <c:pt idx="2">
                  <c:v>36.25955695268209</c:v>
                </c:pt>
                <c:pt idx="3">
                  <c:v>39.382723128461564</c:v>
                </c:pt>
                <c:pt idx="4">
                  <c:v>40.72955858518467</c:v>
                </c:pt>
                <c:pt idx="5">
                  <c:v>40.139461603349616</c:v>
                </c:pt>
                <c:pt idx="6">
                  <c:v>40.660284451236869</c:v>
                </c:pt>
                <c:pt idx="7">
                  <c:v>39.106311166961532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22.742404073235019</c:v>
                </c:pt>
                <c:pt idx="1">
                  <c:v>25.054277557144022</c:v>
                </c:pt>
                <c:pt idx="2">
                  <c:v>23.700417882572143</c:v>
                </c:pt>
                <c:pt idx="3">
                  <c:v>24.546097918660244</c:v>
                </c:pt>
                <c:pt idx="4">
                  <c:v>28.715827955467294</c:v>
                </c:pt>
                <c:pt idx="5">
                  <c:v>30.332528812494196</c:v>
                </c:pt>
                <c:pt idx="6">
                  <c:v>31.289071896377042</c:v>
                </c:pt>
                <c:pt idx="7">
                  <c:v>32.918465881768959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Iran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26.437439261053708</c:v>
                </c:pt>
                <c:pt idx="1">
                  <c:v>27.987186060326209</c:v>
                </c:pt>
                <c:pt idx="2">
                  <c:v>28.34263500498313</c:v>
                </c:pt>
                <c:pt idx="3">
                  <c:v>28.734636701714084</c:v>
                </c:pt>
                <c:pt idx="4">
                  <c:v>28.574385220251031</c:v>
                </c:pt>
                <c:pt idx="5">
                  <c:v>26.988624694754819</c:v>
                </c:pt>
                <c:pt idx="6">
                  <c:v>26.355805998364012</c:v>
                </c:pt>
                <c:pt idx="7">
                  <c:v>25.757574775989138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High income: OECD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  <c:pt idx="0">
                  <c:v>23.334336849761218</c:v>
                </c:pt>
                <c:pt idx="1">
                  <c:v>22.410444485960497</c:v>
                </c:pt>
                <c:pt idx="2">
                  <c:v>21.805767005525595</c:v>
                </c:pt>
                <c:pt idx="3">
                  <c:v>21.73995139587943</c:v>
                </c:pt>
                <c:pt idx="4">
                  <c:v>22.097439774250294</c:v>
                </c:pt>
                <c:pt idx="5">
                  <c:v>22.501726333938407</c:v>
                </c:pt>
                <c:pt idx="6">
                  <c:v>22.85726506571897</c:v>
                </c:pt>
                <c:pt idx="7">
                  <c:v>22.674928491182783</c:v>
                </c:pt>
              </c:numCache>
            </c:numRef>
          </c:val>
        </c:ser>
        <c:ser>
          <c:idx val="5"/>
          <c:order val="4"/>
          <c:tx>
            <c:strRef>
              <c:f>Sheet1!$A$7</c:f>
              <c:strCache>
                <c:ptCount val="1"/>
                <c:pt idx="0">
                  <c:v>United States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</c:strCache>
            </c:strRef>
          </c:cat>
          <c:val>
            <c:numRef>
              <c:f>Sheet1!$B$7:$I$7</c:f>
              <c:numCache>
                <c:formatCode>General</c:formatCode>
                <c:ptCount val="8"/>
                <c:pt idx="0">
                  <c:v>23.569733976353454</c:v>
                </c:pt>
                <c:pt idx="1">
                  <c:v>22.05181795929127</c:v>
                </c:pt>
                <c:pt idx="2">
                  <c:v>21.575950808471873</c:v>
                </c:pt>
                <c:pt idx="3">
                  <c:v>21.659846925034966</c:v>
                </c:pt>
                <c:pt idx="4">
                  <c:v>22.52727109793155</c:v>
                </c:pt>
                <c:pt idx="5">
                  <c:v>23.222618511192405</c:v>
                </c:pt>
                <c:pt idx="6">
                  <c:v>23.333020590506571</c:v>
                </c:pt>
                <c:pt idx="7">
                  <c:v>22.351771011769905</c:v>
                </c:pt>
              </c:numCache>
            </c:numRef>
          </c:val>
        </c:ser>
        <c:ser>
          <c:idx val="6"/>
          <c:order val="5"/>
          <c:tx>
            <c:strRef>
              <c:f>Sheet1!$A$8</c:f>
              <c:strCache>
                <c:ptCount val="1"/>
                <c:pt idx="0">
                  <c:v>World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</c:strCache>
            </c:strRef>
          </c:cat>
          <c:val>
            <c:numRef>
              <c:f>Sheet1!$B$8:$I$8</c:f>
              <c:numCache>
                <c:formatCode>General</c:formatCode>
                <c:ptCount val="8"/>
                <c:pt idx="0">
                  <c:v>23.273549821304186</c:v>
                </c:pt>
                <c:pt idx="1">
                  <c:v>22.573655565257248</c:v>
                </c:pt>
                <c:pt idx="2">
                  <c:v>22.08952391859988</c:v>
                </c:pt>
                <c:pt idx="3">
                  <c:v>22.248162738802449</c:v>
                </c:pt>
                <c:pt idx="4">
                  <c:v>22.788559046641609</c:v>
                </c:pt>
                <c:pt idx="5">
                  <c:v>23.154068868946005</c:v>
                </c:pt>
                <c:pt idx="6">
                  <c:v>23.588805080526402</c:v>
                </c:pt>
                <c:pt idx="7">
                  <c:v>23.564382837044185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19172832"/>
        <c:axId val="-119160864"/>
      </c:barChart>
      <c:catAx>
        <c:axId val="-1191728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9160864"/>
        <c:crosses val="autoZero"/>
        <c:auto val="1"/>
        <c:lblAlgn val="ctr"/>
        <c:lblOffset val="100"/>
        <c:noMultiLvlLbl val="0"/>
      </c:catAx>
      <c:valAx>
        <c:axId val="-11916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of GDP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9172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/>
              <a:t>Growth of Doubtful and Bad Debts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Sheet4!$B$27:$B$33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Sheet4!$C$27:$C$33</c:f>
              <c:numCache>
                <c:formatCode>General</c:formatCode>
                <c:ptCount val="7"/>
                <c:pt idx="0">
                  <c:v>54</c:v>
                </c:pt>
                <c:pt idx="1">
                  <c:v>38</c:v>
                </c:pt>
                <c:pt idx="2">
                  <c:v>38</c:v>
                </c:pt>
                <c:pt idx="3">
                  <c:v>5</c:v>
                </c:pt>
                <c:pt idx="4">
                  <c:v>30</c:v>
                </c:pt>
                <c:pt idx="5">
                  <c:v>5</c:v>
                </c:pt>
                <c:pt idx="6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43503664"/>
        <c:axId val="-2143513456"/>
      </c:barChart>
      <c:catAx>
        <c:axId val="-214350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3513456"/>
        <c:crosses val="autoZero"/>
        <c:auto val="1"/>
        <c:lblAlgn val="ctr"/>
        <c:lblOffset val="100"/>
        <c:noMultiLvlLbl val="0"/>
      </c:catAx>
      <c:valAx>
        <c:axId val="-214351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 smtClean="0"/>
                  <a:t>%</a:t>
                </a:r>
                <a:endParaRPr lang="en-US" sz="11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3503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/>
              <a:t>GDP (Billion </a:t>
            </a:r>
            <a:r>
              <a:rPr lang="en-US" sz="1600" dirty="0" err="1" smtClean="0"/>
              <a:t>Rials</a:t>
            </a:r>
            <a:r>
              <a:rPr lang="en-US" sz="1600" dirty="0" smtClean="0"/>
              <a:t>)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تولید_ناخالص_داخلی!$F$2</c:f>
              <c:strCache>
                <c:ptCount val="1"/>
                <c:pt idx="0">
                  <c:v>GDP (current)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تولید_ناخالص_داخلی!$A$3:$A$37</c:f>
              <c:numCache>
                <c:formatCode>General</c:formatCode>
                <c:ptCount val="35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</c:numCache>
            </c:numRef>
          </c:cat>
          <c:val>
            <c:numRef>
              <c:f>تولید_ناخالص_داخلی!$F$3:$F$37</c:f>
              <c:numCache>
                <c:formatCode>_(* #,##0_);_(* \(#,##0\);_(* "-"??_);_(@_)</c:formatCode>
                <c:ptCount val="35"/>
                <c:pt idx="0">
                  <c:v>4987000</c:v>
                </c:pt>
                <c:pt idx="1">
                  <c:v>6068000</c:v>
                </c:pt>
                <c:pt idx="2">
                  <c:v>6299000</c:v>
                </c:pt>
                <c:pt idx="3">
                  <c:v>7656000</c:v>
                </c:pt>
                <c:pt idx="4">
                  <c:v>10078000</c:v>
                </c:pt>
                <c:pt idx="5">
                  <c:v>12438000</c:v>
                </c:pt>
                <c:pt idx="6">
                  <c:v>13559000</c:v>
                </c:pt>
                <c:pt idx="7">
                  <c:v>14423000</c:v>
                </c:pt>
                <c:pt idx="8">
                  <c:v>14661000</c:v>
                </c:pt>
                <c:pt idx="9">
                  <c:v>17924000</c:v>
                </c:pt>
                <c:pt idx="10">
                  <c:v>20200000</c:v>
                </c:pt>
                <c:pt idx="11">
                  <c:v>25079000</c:v>
                </c:pt>
                <c:pt idx="12">
                  <c:v>34506000</c:v>
                </c:pt>
                <c:pt idx="13">
                  <c:v>48428000</c:v>
                </c:pt>
                <c:pt idx="14">
                  <c:v>64502000</c:v>
                </c:pt>
                <c:pt idx="15">
                  <c:v>100124000</c:v>
                </c:pt>
                <c:pt idx="16">
                  <c:v>131771000</c:v>
                </c:pt>
                <c:pt idx="17">
                  <c:v>188184000</c:v>
                </c:pt>
                <c:pt idx="18">
                  <c:v>248972000</c:v>
                </c:pt>
                <c:pt idx="19">
                  <c:v>291769000</c:v>
                </c:pt>
                <c:pt idx="20">
                  <c:v>328522000</c:v>
                </c:pt>
                <c:pt idx="21">
                  <c:v>434385000</c:v>
                </c:pt>
                <c:pt idx="22">
                  <c:v>576493000</c:v>
                </c:pt>
                <c:pt idx="23">
                  <c:v>664620000</c:v>
                </c:pt>
                <c:pt idx="24">
                  <c:v>913835000</c:v>
                </c:pt>
                <c:pt idx="25">
                  <c:v>1124073000</c:v>
                </c:pt>
                <c:pt idx="26">
                  <c:v>1455690000</c:v>
                </c:pt>
                <c:pt idx="27">
                  <c:v>1854711300</c:v>
                </c:pt>
                <c:pt idx="28">
                  <c:v>2260529600</c:v>
                </c:pt>
                <c:pt idx="29">
                  <c:v>2861974000</c:v>
                </c:pt>
                <c:pt idx="30">
                  <c:v>3378724100</c:v>
                </c:pt>
                <c:pt idx="31">
                  <c:v>3562289400</c:v>
                </c:pt>
                <c:pt idx="32">
                  <c:v>4304264300</c:v>
                </c:pt>
                <c:pt idx="33">
                  <c:v>6104868000</c:v>
                </c:pt>
                <c:pt idx="34">
                  <c:v>6757090000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تولید_ناخالص_داخلی!$G$2</c:f>
              <c:strCache>
                <c:ptCount val="1"/>
                <c:pt idx="0">
                  <c:v>GDP (constatnt 1997)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تولید_ناخالص_داخلی!$A$3:$A$37</c:f>
              <c:numCache>
                <c:formatCode>General</c:formatCode>
                <c:ptCount val="35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</c:numCache>
            </c:numRef>
          </c:cat>
          <c:val>
            <c:numRef>
              <c:f>تولید_ناخالص_داخلی!$G$3:$G$37</c:f>
              <c:numCache>
                <c:formatCode>_(* #,##0_);_(* \(#,##0\);_(* "-"??_);_(@_)</c:formatCode>
                <c:ptCount val="35"/>
                <c:pt idx="0">
                  <c:v>219191000</c:v>
                </c:pt>
                <c:pt idx="1">
                  <c:v>209919000</c:v>
                </c:pt>
                <c:pt idx="2">
                  <c:v>178149000</c:v>
                </c:pt>
                <c:pt idx="3">
                  <c:v>170281000</c:v>
                </c:pt>
                <c:pt idx="4">
                  <c:v>191667000</c:v>
                </c:pt>
                <c:pt idx="5">
                  <c:v>212877000</c:v>
                </c:pt>
                <c:pt idx="6">
                  <c:v>208516000</c:v>
                </c:pt>
                <c:pt idx="7">
                  <c:v>212686000</c:v>
                </c:pt>
                <c:pt idx="8">
                  <c:v>193235000</c:v>
                </c:pt>
                <c:pt idx="9">
                  <c:v>191312000</c:v>
                </c:pt>
                <c:pt idx="10">
                  <c:v>180823000</c:v>
                </c:pt>
                <c:pt idx="11">
                  <c:v>191503000</c:v>
                </c:pt>
                <c:pt idx="12">
                  <c:v>218539000</c:v>
                </c:pt>
                <c:pt idx="13">
                  <c:v>245036000</c:v>
                </c:pt>
                <c:pt idx="14">
                  <c:v>254822000</c:v>
                </c:pt>
                <c:pt idx="15">
                  <c:v>258601000</c:v>
                </c:pt>
                <c:pt idx="16">
                  <c:v>259876000</c:v>
                </c:pt>
                <c:pt idx="17">
                  <c:v>267534000</c:v>
                </c:pt>
                <c:pt idx="18">
                  <c:v>283807000</c:v>
                </c:pt>
                <c:pt idx="19">
                  <c:v>291769000</c:v>
                </c:pt>
                <c:pt idx="20">
                  <c:v>300140000</c:v>
                </c:pt>
                <c:pt idx="21">
                  <c:v>304941000</c:v>
                </c:pt>
                <c:pt idx="22">
                  <c:v>320069000</c:v>
                </c:pt>
                <c:pt idx="23">
                  <c:v>330565000</c:v>
                </c:pt>
                <c:pt idx="24">
                  <c:v>357671000</c:v>
                </c:pt>
                <c:pt idx="25">
                  <c:v>385630000</c:v>
                </c:pt>
                <c:pt idx="26">
                  <c:v>410429000</c:v>
                </c:pt>
                <c:pt idx="27">
                  <c:v>438899900</c:v>
                </c:pt>
                <c:pt idx="28">
                  <c:v>467930000</c:v>
                </c:pt>
                <c:pt idx="29">
                  <c:v>491098700</c:v>
                </c:pt>
                <c:pt idx="30">
                  <c:v>495266100</c:v>
                </c:pt>
                <c:pt idx="31">
                  <c:v>509895000</c:v>
                </c:pt>
                <c:pt idx="32">
                  <c:v>539219300</c:v>
                </c:pt>
                <c:pt idx="33">
                  <c:v>555436000</c:v>
                </c:pt>
                <c:pt idx="34">
                  <c:v>522957000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9165216"/>
        <c:axId val="-119163584"/>
      </c:lineChart>
      <c:catAx>
        <c:axId val="-11916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9163584"/>
        <c:crosses val="autoZero"/>
        <c:auto val="1"/>
        <c:lblAlgn val="ctr"/>
        <c:lblOffset val="100"/>
        <c:noMultiLvlLbl val="0"/>
      </c:catAx>
      <c:valAx>
        <c:axId val="-1191635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dirty="0" smtClean="0"/>
                  <a:t>Billion </a:t>
                </a:r>
                <a:r>
                  <a:rPr lang="en-US" sz="1100" b="1" dirty="0" err="1" smtClean="0"/>
                  <a:t>Rials</a:t>
                </a:r>
                <a:endParaRPr lang="en-US" sz="11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916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/>
              <a:t>GDP per capita (Billion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Rials</a:t>
            </a:r>
            <a:r>
              <a:rPr lang="en-US" sz="1600" baseline="0" dirty="0" smtClean="0"/>
              <a:t>)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تولید_ناخالص_داخلی!$H$2</c:f>
              <c:strCache>
                <c:ptCount val="1"/>
                <c:pt idx="0">
                  <c:v>GDP per capita (current)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تولید_ناخالص_داخلی!$A$3:$A$37</c:f>
              <c:numCache>
                <c:formatCode>General</c:formatCode>
                <c:ptCount val="35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</c:numCache>
            </c:numRef>
          </c:cat>
          <c:val>
            <c:numRef>
              <c:f>تولید_ناخالص_داخلی!$H$3:$H$37</c:f>
              <c:numCache>
                <c:formatCode>General</c:formatCode>
                <c:ptCount val="35"/>
                <c:pt idx="0">
                  <c:v>0.13703184678372216</c:v>
                </c:pt>
                <c:pt idx="1">
                  <c:v>0.16046966731898238</c:v>
                </c:pt>
                <c:pt idx="2">
                  <c:v>0.16031661194675625</c:v>
                </c:pt>
                <c:pt idx="3">
                  <c:v>0.18752755596923529</c:v>
                </c:pt>
                <c:pt idx="4">
                  <c:v>0.23757661480433759</c:v>
                </c:pt>
                <c:pt idx="5">
                  <c:v>0</c:v>
                </c:pt>
                <c:pt idx="6">
                  <c:v>0.29606096336084547</c:v>
                </c:pt>
                <c:pt idx="7">
                  <c:v>0.30308697753588165</c:v>
                </c:pt>
                <c:pt idx="8">
                  <c:v>0.29651127515421177</c:v>
                </c:pt>
                <c:pt idx="9">
                  <c:v>0.35379574434487387</c:v>
                </c:pt>
                <c:pt idx="10">
                  <c:v>0.38914253790286846</c:v>
                </c:pt>
                <c:pt idx="11">
                  <c:v>0.47152499670972231</c:v>
                </c:pt>
                <c:pt idx="12">
                  <c:v>0.63318408690546091</c:v>
                </c:pt>
                <c:pt idx="13">
                  <c:v>0.86731020649390189</c:v>
                </c:pt>
                <c:pt idx="14">
                  <c:v>1.1384848912736516</c:v>
                </c:pt>
                <c:pt idx="15">
                  <c:v>1.7416504313943779</c:v>
                </c:pt>
                <c:pt idx="16">
                  <c:v>2.2590217894430062</c:v>
                </c:pt>
                <c:pt idx="17">
                  <c:v>3.1794819808403871</c:v>
                </c:pt>
                <c:pt idx="18">
                  <c:v>4.1457330780118227</c:v>
                </c:pt>
                <c:pt idx="19">
                  <c:v>4.7776158506631736</c:v>
                </c:pt>
                <c:pt idx="20">
                  <c:v>5.28995378645154</c:v>
                </c:pt>
                <c:pt idx="21">
                  <c:v>6.8784044844185459</c:v>
                </c:pt>
                <c:pt idx="22">
                  <c:v>8.9769850044379389</c:v>
                </c:pt>
                <c:pt idx="23">
                  <c:v>10.177792070565536</c:v>
                </c:pt>
                <c:pt idx="24">
                  <c:v>13.783333333333333</c:v>
                </c:pt>
                <c:pt idx="25">
                  <c:v>16.698700141127535</c:v>
                </c:pt>
                <c:pt idx="26">
                  <c:v>21.299144048577073</c:v>
                </c:pt>
                <c:pt idx="27">
                  <c:v>26.728798097708605</c:v>
                </c:pt>
                <c:pt idx="28">
                  <c:v>32.066068996822516</c:v>
                </c:pt>
                <c:pt idx="29">
                  <c:v>40.009701951574122</c:v>
                </c:pt>
                <c:pt idx="30">
                  <c:v>46.54915821668687</c:v>
                </c:pt>
                <c:pt idx="31">
                  <c:v>48.367155910985595</c:v>
                </c:pt>
                <c:pt idx="32">
                  <c:v>57.595229684342925</c:v>
                </c:pt>
                <c:pt idx="33">
                  <c:v>81.236849459074634</c:v>
                </c:pt>
                <c:pt idx="34">
                  <c:v>88.909078947368414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تولید_ناخالص_داخلی!$I$2</c:f>
              <c:strCache>
                <c:ptCount val="1"/>
                <c:pt idx="0">
                  <c:v>GDP per capita (constatnt 1997)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تولید_ناخالص_داخلی!$A$3:$A$37</c:f>
              <c:numCache>
                <c:formatCode>General</c:formatCode>
                <c:ptCount val="35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</c:numCache>
            </c:numRef>
          </c:cat>
          <c:val>
            <c:numRef>
              <c:f>تولید_ناخالص_داخلی!$I$3:$I$37</c:f>
              <c:numCache>
                <c:formatCode>General</c:formatCode>
                <c:ptCount val="35"/>
                <c:pt idx="0">
                  <c:v>6.0228890171186764</c:v>
                </c:pt>
                <c:pt idx="1">
                  <c:v>5.5513566403977359</c:v>
                </c:pt>
                <c:pt idx="2">
                  <c:v>4.5340917767427653</c:v>
                </c:pt>
                <c:pt idx="3">
                  <c:v>4.1708959976485573</c:v>
                </c:pt>
                <c:pt idx="4">
                  <c:v>4.5183168316831681</c:v>
                </c:pt>
                <c:pt idx="5">
                  <c:v>4.8296617283390431</c:v>
                </c:pt>
                <c:pt idx="6">
                  <c:v>4.5529499104764399</c:v>
                </c:pt>
                <c:pt idx="7">
                  <c:v>4.4694139155651751</c:v>
                </c:pt>
                <c:pt idx="8">
                  <c:v>3.9080796844979271</c:v>
                </c:pt>
                <c:pt idx="9">
                  <c:v>3.7762425486557971</c:v>
                </c:pt>
                <c:pt idx="10">
                  <c:v>3.4834614421391281</c:v>
                </c:pt>
                <c:pt idx="11">
                  <c:v>3.6005602872882472</c:v>
                </c:pt>
                <c:pt idx="12">
                  <c:v>4.0101842337052265</c:v>
                </c:pt>
                <c:pt idx="13">
                  <c:v>4.3884162831097662</c:v>
                </c:pt>
                <c:pt idx="14">
                  <c:v>4.4977054504377296</c:v>
                </c:pt>
                <c:pt idx="15">
                  <c:v>4.4983474812134707</c:v>
                </c:pt>
                <c:pt idx="16">
                  <c:v>4.4551953506711701</c:v>
                </c:pt>
                <c:pt idx="17">
                  <c:v>4.5201480054741747</c:v>
                </c:pt>
                <c:pt idx="18">
                  <c:v>4.7257846973607522</c:v>
                </c:pt>
                <c:pt idx="19">
                  <c:v>4.7776158506631736</c:v>
                </c:pt>
                <c:pt idx="20">
                  <c:v>4.832938827431847</c:v>
                </c:pt>
                <c:pt idx="21">
                  <c:v>4.8286831770965293</c:v>
                </c:pt>
                <c:pt idx="22">
                  <c:v>4.9840234198601658</c:v>
                </c:pt>
                <c:pt idx="23">
                  <c:v>5.0621736267438475</c:v>
                </c:pt>
                <c:pt idx="24">
                  <c:v>5.39473604826546</c:v>
                </c:pt>
                <c:pt idx="25">
                  <c:v>5.7287380227289608</c:v>
                </c:pt>
                <c:pt idx="26">
                  <c:v>6.0052527617236082</c:v>
                </c:pt>
                <c:pt idx="27">
                  <c:v>6.3251174520824325</c:v>
                </c:pt>
                <c:pt idx="28">
                  <c:v>6.6376815705855652</c:v>
                </c:pt>
                <c:pt idx="29">
                  <c:v>6.8654406419504559</c:v>
                </c:pt>
                <c:pt idx="30">
                  <c:v>6.8233508762261659</c:v>
                </c:pt>
                <c:pt idx="31">
                  <c:v>6.9231239222821142</c:v>
                </c:pt>
                <c:pt idx="32">
                  <c:v>7.2152770529752583</c:v>
                </c:pt>
                <c:pt idx="33">
                  <c:v>7.3911296224833327</c:v>
                </c:pt>
                <c:pt idx="34">
                  <c:v>6.8810131578947367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69927648"/>
        <c:axId val="-169922752"/>
      </c:lineChart>
      <c:catAx>
        <c:axId val="-16992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9922752"/>
        <c:crosses val="autoZero"/>
        <c:auto val="1"/>
        <c:lblAlgn val="ctr"/>
        <c:lblOffset val="100"/>
        <c:noMultiLvlLbl val="0"/>
      </c:catAx>
      <c:valAx>
        <c:axId val="-1699227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dirty="0" smtClean="0"/>
                  <a:t>Billion </a:t>
                </a:r>
                <a:r>
                  <a:rPr lang="en-US" sz="1100" b="1" dirty="0" err="1" smtClean="0"/>
                  <a:t>Rials</a:t>
                </a:r>
                <a:endParaRPr lang="en-US" sz="11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992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/>
            </a:pPr>
            <a:r>
              <a:rPr lang="en-US" sz="1600" b="0" dirty="0" smtClean="0"/>
              <a:t>Demographic Changes</a:t>
            </a:r>
            <a:endParaRPr lang="en-US" sz="1600" b="0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0-14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Sheet1!$D$2:$H$2</c:f>
              <c:numCache>
                <c:formatCode>General</c:formatCode>
                <c:ptCount val="5"/>
                <c:pt idx="0">
                  <c:v>1976</c:v>
                </c:pt>
                <c:pt idx="1">
                  <c:v>1986</c:v>
                </c:pt>
                <c:pt idx="2">
                  <c:v>1996</c:v>
                </c:pt>
                <c:pt idx="3">
                  <c:v>2006</c:v>
                </c:pt>
                <c:pt idx="4">
                  <c:v>2011</c:v>
                </c:pt>
              </c:numCache>
            </c:numRef>
          </c:cat>
          <c:val>
            <c:numRef>
              <c:f>Sheet1!$D$3:$H$3</c:f>
              <c:numCache>
                <c:formatCode>General</c:formatCode>
                <c:ptCount val="5"/>
                <c:pt idx="0">
                  <c:v>44.5</c:v>
                </c:pt>
                <c:pt idx="1">
                  <c:v>45.5</c:v>
                </c:pt>
                <c:pt idx="2">
                  <c:v>39.5</c:v>
                </c:pt>
                <c:pt idx="3">
                  <c:v>25.1</c:v>
                </c:pt>
                <c:pt idx="4">
                  <c:v>23.4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15-64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Sheet1!$D$2:$H$2</c:f>
              <c:numCache>
                <c:formatCode>General</c:formatCode>
                <c:ptCount val="5"/>
                <c:pt idx="0">
                  <c:v>1976</c:v>
                </c:pt>
                <c:pt idx="1">
                  <c:v>1986</c:v>
                </c:pt>
                <c:pt idx="2">
                  <c:v>1996</c:v>
                </c:pt>
                <c:pt idx="3">
                  <c:v>2006</c:v>
                </c:pt>
                <c:pt idx="4">
                  <c:v>2011</c:v>
                </c:pt>
              </c:numCache>
            </c:numRef>
          </c:cat>
          <c:val>
            <c:numRef>
              <c:f>Sheet1!$D$4:$H$4</c:f>
              <c:numCache>
                <c:formatCode>General</c:formatCode>
                <c:ptCount val="5"/>
                <c:pt idx="0">
                  <c:v>52</c:v>
                </c:pt>
                <c:pt idx="1">
                  <c:v>51.5</c:v>
                </c:pt>
                <c:pt idx="2">
                  <c:v>56.1</c:v>
                </c:pt>
                <c:pt idx="3">
                  <c:v>69.7</c:v>
                </c:pt>
                <c:pt idx="4">
                  <c:v>70.900000000000006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Sheet1!$C$5</c:f>
              <c:strCache>
                <c:ptCount val="1"/>
                <c:pt idx="0">
                  <c:v>65+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Sheet1!$D$2:$H$2</c:f>
              <c:numCache>
                <c:formatCode>General</c:formatCode>
                <c:ptCount val="5"/>
                <c:pt idx="0">
                  <c:v>1976</c:v>
                </c:pt>
                <c:pt idx="1">
                  <c:v>1986</c:v>
                </c:pt>
                <c:pt idx="2">
                  <c:v>1996</c:v>
                </c:pt>
                <c:pt idx="3">
                  <c:v>2006</c:v>
                </c:pt>
                <c:pt idx="4">
                  <c:v>2011</c:v>
                </c:pt>
              </c:numCache>
            </c:numRef>
          </c:cat>
          <c:val>
            <c:numRef>
              <c:f>Sheet1!$D$5:$H$5</c:f>
              <c:numCache>
                <c:formatCode>General</c:formatCode>
                <c:ptCount val="5"/>
                <c:pt idx="0">
                  <c:v>3.5</c:v>
                </c:pt>
                <c:pt idx="1">
                  <c:v>3</c:v>
                </c:pt>
                <c:pt idx="2">
                  <c:v>4.4000000000000004</c:v>
                </c:pt>
                <c:pt idx="3">
                  <c:v>5.2</c:v>
                </c:pt>
                <c:pt idx="4">
                  <c:v>5.7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69566992"/>
        <c:axId val="-42151568"/>
      </c:lineChart>
      <c:catAx>
        <c:axId val="-169566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42151568"/>
        <c:crosses val="autoZero"/>
        <c:auto val="1"/>
        <c:lblAlgn val="ctr"/>
        <c:lblOffset val="100"/>
        <c:noMultiLvlLbl val="0"/>
      </c:catAx>
      <c:valAx>
        <c:axId val="-4215156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 dirty="0" smtClean="0"/>
                  <a:t>%</a:t>
                </a:r>
                <a:endParaRPr lang="en-US" sz="11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695669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381496062992133"/>
          <c:y val="0.92554079303798209"/>
          <c:w val="0.31466200893045793"/>
          <c:h val="6.5358466801208007E-2"/>
        </c:manualLayout>
      </c:layout>
      <c:overlay val="0"/>
      <c:txPr>
        <a:bodyPr/>
        <a:lstStyle/>
        <a:p>
          <a:pPr>
            <a:defRPr sz="1200" b="1">
              <a:cs typeface="B Mitra" pitchFamily="2" charset="-78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/>
            </a:pPr>
            <a:r>
              <a:rPr lang="en-US" sz="1600" b="0" dirty="0"/>
              <a:t>Domestic</a:t>
            </a:r>
            <a:r>
              <a:rPr lang="en-US" sz="1600" b="0" baseline="0" dirty="0"/>
              <a:t> credit to private </a:t>
            </a:r>
            <a:r>
              <a:rPr lang="en-US" sz="1600" b="0" baseline="0" dirty="0" smtClean="0"/>
              <a:t>sector (% of GDP)</a:t>
            </a:r>
            <a:endParaRPr lang="en-US" sz="1600" b="0" baseline="0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'[Domestic credit to private sector.xls]Sheet1 (2)'!$B$7</c:f>
              <c:strCache>
                <c:ptCount val="1"/>
                <c:pt idx="0">
                  <c:v>Iran, Islamic Rep.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spPr>
              <a:noFill/>
              <a:ln w="25400">
                <a:noFill/>
              </a:ln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'[Domestic credit to private sector.xls]Sheet1 (2)'!$C$6:$V$6</c:f>
              <c:strCache>
                <c:ptCount val="20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</c:strCache>
            </c:strRef>
          </c:cat>
          <c:val>
            <c:numRef>
              <c:f>'[Domestic credit to private sector.xls]Sheet1 (2)'!$C$7:$V$7</c:f>
              <c:numCache>
                <c:formatCode>#,##0.0</c:formatCode>
                <c:ptCount val="20"/>
                <c:pt idx="0">
                  <c:v>21.089289410628933</c:v>
                </c:pt>
                <c:pt idx="1">
                  <c:v>17.715246838854103</c:v>
                </c:pt>
                <c:pt idx="2">
                  <c:v>16.526289403210029</c:v>
                </c:pt>
                <c:pt idx="3">
                  <c:v>17.964840829118405</c:v>
                </c:pt>
                <c:pt idx="4">
                  <c:v>19.358710206391272</c:v>
                </c:pt>
                <c:pt idx="5">
                  <c:v>19.628101937018521</c:v>
                </c:pt>
                <c:pt idx="6">
                  <c:v>19.464470634409654</c:v>
                </c:pt>
                <c:pt idx="7">
                  <c:v>23.114379227615643</c:v>
                </c:pt>
                <c:pt idx="8">
                  <c:v>22.339507811840519</c:v>
                </c:pt>
                <c:pt idx="9">
                  <c:v>26.283550470423545</c:v>
                </c:pt>
                <c:pt idx="10">
                  <c:v>28.954390796226541</c:v>
                </c:pt>
                <c:pt idx="11">
                  <c:v>29.962287384546059</c:v>
                </c:pt>
                <c:pt idx="12">
                  <c:v>33.588362954642406</c:v>
                </c:pt>
                <c:pt idx="13">
                  <c:v>37.278455666138385</c:v>
                </c:pt>
                <c:pt idx="14">
                  <c:v>32.163120704721393</c:v>
                </c:pt>
                <c:pt idx="15">
                  <c:v>33.459916956402388</c:v>
                </c:pt>
                <c:pt idx="16">
                  <c:v>13.730812759860866</c:v>
                </c:pt>
                <c:pt idx="17">
                  <c:v>12.503279007046434</c:v>
                </c:pt>
                <c:pt idx="18">
                  <c:v>12.51173663666941</c:v>
                </c:pt>
                <c:pt idx="19">
                  <c:v>12.24134976748705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42146672"/>
        <c:axId val="-42152112"/>
      </c:lineChart>
      <c:catAx>
        <c:axId val="-42146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42152112"/>
        <c:crosses val="autoZero"/>
        <c:auto val="1"/>
        <c:lblAlgn val="ctr"/>
        <c:lblOffset val="100"/>
        <c:noMultiLvlLbl val="0"/>
      </c:catAx>
      <c:valAx>
        <c:axId val="-4215211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100" b="1"/>
                </a:pPr>
                <a:r>
                  <a:rPr lang="en-US" sz="1100" b="1" dirty="0" smtClean="0"/>
                  <a:t>% of GDP</a:t>
                </a:r>
                <a:endParaRPr lang="en-US" sz="1100" b="1" dirty="0"/>
              </a:p>
            </c:rich>
          </c:tx>
          <c:overlay val="0"/>
        </c:title>
        <c:numFmt formatCode="#,##0.0" sourceLinked="1"/>
        <c:majorTickMark val="out"/>
        <c:minorTickMark val="none"/>
        <c:tickLblPos val="nextTo"/>
        <c:crossAx val="-4214667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/>
            </a:pPr>
            <a:r>
              <a:rPr lang="en-US" sz="1600" b="0"/>
              <a:t>Domestic</a:t>
            </a:r>
            <a:r>
              <a:rPr lang="en-US" sz="1600" b="0" baseline="0"/>
              <a:t> credit to private sector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6606485816968518E-2"/>
          <c:y val="6.8903301056047028E-2"/>
          <c:w val="0.89643837771340096"/>
          <c:h val="0.64321177275507646"/>
        </c:manualLayout>
      </c:layout>
      <c:lineChart>
        <c:grouping val="standard"/>
        <c:varyColors val="0"/>
        <c:ser>
          <c:idx val="0"/>
          <c:order val="0"/>
          <c:tx>
            <c:strRef>
              <c:f>'[Domestic credit to private sector.xls]Sheet1 (2)'!$B$7</c:f>
              <c:strCache>
                <c:ptCount val="1"/>
                <c:pt idx="0">
                  <c:v>Iran, Islamic Rep.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'[Domestic credit to private sector.xls]Sheet1 (2)'!$C$6:$V$6</c:f>
              <c:strCache>
                <c:ptCount val="20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</c:strCache>
            </c:strRef>
          </c:cat>
          <c:val>
            <c:numRef>
              <c:f>'[Domestic credit to private sector.xls]Sheet1 (2)'!$C$7:$V$7</c:f>
              <c:numCache>
                <c:formatCode>#,##0.0</c:formatCode>
                <c:ptCount val="20"/>
                <c:pt idx="0">
                  <c:v>21.089289410628933</c:v>
                </c:pt>
                <c:pt idx="1">
                  <c:v>17.715246838854103</c:v>
                </c:pt>
                <c:pt idx="2">
                  <c:v>16.526289403210029</c:v>
                </c:pt>
                <c:pt idx="3">
                  <c:v>17.964840829118405</c:v>
                </c:pt>
                <c:pt idx="4">
                  <c:v>19.358710206391272</c:v>
                </c:pt>
                <c:pt idx="5">
                  <c:v>19.628101937018521</c:v>
                </c:pt>
                <c:pt idx="6">
                  <c:v>19.464470634409654</c:v>
                </c:pt>
                <c:pt idx="7">
                  <c:v>23.114379227615643</c:v>
                </c:pt>
                <c:pt idx="8">
                  <c:v>22.339507811840519</c:v>
                </c:pt>
                <c:pt idx="9">
                  <c:v>26.283550470423545</c:v>
                </c:pt>
                <c:pt idx="10">
                  <c:v>28.954390796226541</c:v>
                </c:pt>
                <c:pt idx="11">
                  <c:v>29.962287384546059</c:v>
                </c:pt>
                <c:pt idx="12">
                  <c:v>33.588362954642406</c:v>
                </c:pt>
                <c:pt idx="13">
                  <c:v>37.278455666138385</c:v>
                </c:pt>
                <c:pt idx="14">
                  <c:v>32.163120704721393</c:v>
                </c:pt>
                <c:pt idx="15">
                  <c:v>33.459916956402388</c:v>
                </c:pt>
                <c:pt idx="16">
                  <c:v>13.730812759860866</c:v>
                </c:pt>
                <c:pt idx="17">
                  <c:v>12.503279007046434</c:v>
                </c:pt>
                <c:pt idx="18">
                  <c:v>12.51173663666941</c:v>
                </c:pt>
                <c:pt idx="19">
                  <c:v>12.24134976748705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'[Domestic credit to private sector.xls]Sheet1 (2)'!$B$8</c:f>
              <c:strCache>
                <c:ptCount val="1"/>
                <c:pt idx="0">
                  <c:v>Low income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val>
            <c:numRef>
              <c:f>'[Domestic credit to private sector.xls]Sheet1 (2)'!$C$8:$V$8</c:f>
              <c:numCache>
                <c:formatCode>#,##0.0</c:formatCode>
                <c:ptCount val="20"/>
                <c:pt idx="0">
                  <c:v>13.787572683309332</c:v>
                </c:pt>
                <c:pt idx="1">
                  <c:v>15.924848127405557</c:v>
                </c:pt>
                <c:pt idx="2">
                  <c:v>16.521122177460505</c:v>
                </c:pt>
                <c:pt idx="3">
                  <c:v>17.965788665001963</c:v>
                </c:pt>
                <c:pt idx="4">
                  <c:v>17.96165334489984</c:v>
                </c:pt>
                <c:pt idx="5">
                  <c:v>18.459516828438307</c:v>
                </c:pt>
                <c:pt idx="6">
                  <c:v>16.581441591345161</c:v>
                </c:pt>
                <c:pt idx="7">
                  <c:v>18.791166830844599</c:v>
                </c:pt>
                <c:pt idx="8">
                  <c:v>21.953292740975009</c:v>
                </c:pt>
                <c:pt idx="9">
                  <c:v>19.925635912615316</c:v>
                </c:pt>
                <c:pt idx="10">
                  <c:v>19.158345834152193</c:v>
                </c:pt>
                <c:pt idx="11">
                  <c:v>19.767824270256703</c:v>
                </c:pt>
                <c:pt idx="12">
                  <c:v>20.101965249831274</c:v>
                </c:pt>
                <c:pt idx="13">
                  <c:v>19.759071726325146</c:v>
                </c:pt>
                <c:pt idx="14">
                  <c:v>21.955199692885138</c:v>
                </c:pt>
                <c:pt idx="15">
                  <c:v>23.93447578367277</c:v>
                </c:pt>
                <c:pt idx="16">
                  <c:v>26.145482925103419</c:v>
                </c:pt>
                <c:pt idx="17">
                  <c:v>27.202070813244902</c:v>
                </c:pt>
                <c:pt idx="18">
                  <c:v>27.826791714048223</c:v>
                </c:pt>
                <c:pt idx="19">
                  <c:v>28.506905861942727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'[Domestic credit to private sector.xls]Sheet1 (2)'!$B$9</c:f>
              <c:strCache>
                <c:ptCount val="1"/>
                <c:pt idx="0">
                  <c:v>Middle income</c:v>
                </c:pt>
              </c:strCache>
            </c:strRef>
          </c:tx>
          <c:marker>
            <c:symbol val="none"/>
          </c:marker>
          <c:val>
            <c:numRef>
              <c:f>'[Domestic credit to private sector.xls]Sheet1 (2)'!$C$9:$V$9</c:f>
              <c:numCache>
                <c:formatCode>#,##0.0</c:formatCode>
                <c:ptCount val="20"/>
                <c:pt idx="0">
                  <c:v>49.075459917459931</c:v>
                </c:pt>
                <c:pt idx="1">
                  <c:v>47.426893295942477</c:v>
                </c:pt>
                <c:pt idx="2">
                  <c:v>48.605765445499507</c:v>
                </c:pt>
                <c:pt idx="3">
                  <c:v>51.114515883851425</c:v>
                </c:pt>
                <c:pt idx="4">
                  <c:v>48.555980580986855</c:v>
                </c:pt>
                <c:pt idx="5">
                  <c:v>50.32397017693475</c:v>
                </c:pt>
                <c:pt idx="6">
                  <c:v>49.75545281552575</c:v>
                </c:pt>
                <c:pt idx="7">
                  <c:v>50.334011470035641</c:v>
                </c:pt>
                <c:pt idx="8">
                  <c:v>54.252387313297589</c:v>
                </c:pt>
                <c:pt idx="9">
                  <c:v>57.273522676329826</c:v>
                </c:pt>
                <c:pt idx="10">
                  <c:v>56.462925339553358</c:v>
                </c:pt>
                <c:pt idx="11">
                  <c:v>55.622868333893017</c:v>
                </c:pt>
                <c:pt idx="12">
                  <c:v>57.614183530781524</c:v>
                </c:pt>
                <c:pt idx="13">
                  <c:v>60.453822405537998</c:v>
                </c:pt>
                <c:pt idx="14">
                  <c:v>61.636653225790447</c:v>
                </c:pt>
                <c:pt idx="15">
                  <c:v>72.291562746096602</c:v>
                </c:pt>
                <c:pt idx="16">
                  <c:v>73.05954541236548</c:v>
                </c:pt>
                <c:pt idx="17">
                  <c:v>74.910248454164559</c:v>
                </c:pt>
                <c:pt idx="18">
                  <c:v>80.360886348961216</c:v>
                </c:pt>
                <c:pt idx="19">
                  <c:v>86.054415697212022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'[Domestic credit to private sector.xls]Sheet1 (2)'!$B$10</c:f>
              <c:strCache>
                <c:ptCount val="1"/>
                <c:pt idx="0">
                  <c:v>High income: nonOECD</c:v>
                </c:pt>
              </c:strCache>
            </c:strRef>
          </c:tx>
          <c:marker>
            <c:symbol val="none"/>
          </c:marker>
          <c:val>
            <c:numRef>
              <c:f>'[Domestic credit to private sector.xls]Sheet1 (2)'!$C$10:$V$10</c:f>
              <c:numCache>
                <c:formatCode>#,##0.0</c:formatCode>
                <c:ptCount val="20"/>
                <c:pt idx="0">
                  <c:v>43.298977543920557</c:v>
                </c:pt>
                <c:pt idx="1">
                  <c:v>44.761916230549744</c:v>
                </c:pt>
                <c:pt idx="2">
                  <c:v>47.259378048315391</c:v>
                </c:pt>
                <c:pt idx="3">
                  <c:v>52.452784815113176</c:v>
                </c:pt>
                <c:pt idx="4">
                  <c:v>62.661804394951396</c:v>
                </c:pt>
                <c:pt idx="5">
                  <c:v>61.6828409929741</c:v>
                </c:pt>
                <c:pt idx="6">
                  <c:v>55.108642609075233</c:v>
                </c:pt>
                <c:pt idx="7">
                  <c:v>57.329642599246412</c:v>
                </c:pt>
                <c:pt idx="8">
                  <c:v>55.057512546770958</c:v>
                </c:pt>
                <c:pt idx="9">
                  <c:v>52.776768345371316</c:v>
                </c:pt>
                <c:pt idx="10">
                  <c:v>50.626964258001692</c:v>
                </c:pt>
                <c:pt idx="11">
                  <c:v>49.502609529972297</c:v>
                </c:pt>
                <c:pt idx="12">
                  <c:v>50.229246373923303</c:v>
                </c:pt>
                <c:pt idx="13">
                  <c:v>54.424962663186349</c:v>
                </c:pt>
                <c:pt idx="14">
                  <c:v>56.02979363141732</c:v>
                </c:pt>
                <c:pt idx="15">
                  <c:v>65.823354653338257</c:v>
                </c:pt>
                <c:pt idx="16">
                  <c:v>62.420277347962227</c:v>
                </c:pt>
                <c:pt idx="17">
                  <c:v>60.664484828693773</c:v>
                </c:pt>
                <c:pt idx="18">
                  <c:v>61.602334682679064</c:v>
                </c:pt>
                <c:pt idx="19">
                  <c:v>67.658534125787085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'[Domestic credit to private sector.xls]Sheet1 (2)'!$B$15</c:f>
              <c:strCache>
                <c:ptCount val="1"/>
                <c:pt idx="0">
                  <c:v>Heavily indebted poor countries (HIPC)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val>
            <c:numRef>
              <c:f>'[Domestic credit to private sector.xls]Sheet1 (2)'!$C$15:$V$15</c:f>
              <c:numCache>
                <c:formatCode>#,##0.0</c:formatCode>
                <c:ptCount val="20"/>
                <c:pt idx="0">
                  <c:v>11.52513821707465</c:v>
                </c:pt>
                <c:pt idx="1">
                  <c:v>11.229912338946358</c:v>
                </c:pt>
                <c:pt idx="2">
                  <c:v>12.686765787734318</c:v>
                </c:pt>
                <c:pt idx="3">
                  <c:v>13.645959804127664</c:v>
                </c:pt>
                <c:pt idx="4">
                  <c:v>14.984162878371368</c:v>
                </c:pt>
                <c:pt idx="5">
                  <c:v>16.047060445637722</c:v>
                </c:pt>
                <c:pt idx="6">
                  <c:v>13.671174578589152</c:v>
                </c:pt>
                <c:pt idx="7">
                  <c:v>14.010291360242862</c:v>
                </c:pt>
                <c:pt idx="8">
                  <c:v>13.72224062729231</c:v>
                </c:pt>
                <c:pt idx="9">
                  <c:v>13.772241937818652</c:v>
                </c:pt>
                <c:pt idx="10">
                  <c:v>13.619614309911176</c:v>
                </c:pt>
                <c:pt idx="11">
                  <c:v>14.619636639590031</c:v>
                </c:pt>
                <c:pt idx="12">
                  <c:v>14.875702326602052</c:v>
                </c:pt>
                <c:pt idx="13">
                  <c:v>15.338169677261595</c:v>
                </c:pt>
                <c:pt idx="14">
                  <c:v>15.89534030762905</c:v>
                </c:pt>
                <c:pt idx="15">
                  <c:v>16.589339585740817</c:v>
                </c:pt>
                <c:pt idx="16">
                  <c:v>16.618116182278136</c:v>
                </c:pt>
                <c:pt idx="17">
                  <c:v>17.202295444335675</c:v>
                </c:pt>
                <c:pt idx="18">
                  <c:v>18.42989923109252</c:v>
                </c:pt>
                <c:pt idx="19">
                  <c:v>19.159032648174971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'[Domestic credit to private sector.xls]Sheet1 (2)'!$B$11</c:f>
              <c:strCache>
                <c:ptCount val="1"/>
                <c:pt idx="0">
                  <c:v>High income: OECD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val>
            <c:numRef>
              <c:f>'[Domestic credit to private sector.xls]Sheet1 (2)'!$C$11:$V$11</c:f>
              <c:numCache>
                <c:formatCode>#,##0.0</c:formatCode>
                <c:ptCount val="20"/>
                <c:pt idx="0">
                  <c:v>120.25506428256067</c:v>
                </c:pt>
                <c:pt idx="1">
                  <c:v>122.72253949152203</c:v>
                </c:pt>
                <c:pt idx="2">
                  <c:v>123.54757168907666</c:v>
                </c:pt>
                <c:pt idx="3">
                  <c:v>130.05822560292478</c:v>
                </c:pt>
                <c:pt idx="4">
                  <c:v>141.69368859791155</c:v>
                </c:pt>
                <c:pt idx="5">
                  <c:v>145.30425847645506</c:v>
                </c:pt>
                <c:pt idx="6">
                  <c:v>144.23561220185996</c:v>
                </c:pt>
                <c:pt idx="7">
                  <c:v>145.52540816169787</c:v>
                </c:pt>
                <c:pt idx="8">
                  <c:v>140.77180143147808</c:v>
                </c:pt>
                <c:pt idx="9">
                  <c:v>145.1960717188694</c:v>
                </c:pt>
                <c:pt idx="10">
                  <c:v>146.78320110058868</c:v>
                </c:pt>
                <c:pt idx="11">
                  <c:v>152.72737111063435</c:v>
                </c:pt>
                <c:pt idx="12">
                  <c:v>158.77845586422731</c:v>
                </c:pt>
                <c:pt idx="13">
                  <c:v>161.12870997074225</c:v>
                </c:pt>
                <c:pt idx="14">
                  <c:v>156.49977670819251</c:v>
                </c:pt>
                <c:pt idx="15">
                  <c:v>165.44207906289404</c:v>
                </c:pt>
                <c:pt idx="16">
                  <c:v>161.61143290547645</c:v>
                </c:pt>
                <c:pt idx="17">
                  <c:v>156.30280256474765</c:v>
                </c:pt>
                <c:pt idx="18">
                  <c:v>158.26569530033865</c:v>
                </c:pt>
                <c:pt idx="19">
                  <c:v>159.13694975528355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42150480"/>
        <c:axId val="-42148848"/>
      </c:lineChart>
      <c:catAx>
        <c:axId val="-42150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42148848"/>
        <c:crosses val="autoZero"/>
        <c:auto val="1"/>
        <c:lblAlgn val="ctr"/>
        <c:lblOffset val="100"/>
        <c:noMultiLvlLbl val="0"/>
      </c:catAx>
      <c:valAx>
        <c:axId val="-4214884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100" b="1"/>
                </a:pPr>
                <a:r>
                  <a:rPr lang="en-US" sz="1100" b="1" dirty="0" smtClean="0"/>
                  <a:t>% of GDP</a:t>
                </a:r>
                <a:endParaRPr lang="en-US" sz="1100" b="1" dirty="0"/>
              </a:p>
            </c:rich>
          </c:tx>
          <c:overlay val="0"/>
        </c:title>
        <c:numFmt formatCode="#,##0.0" sourceLinked="1"/>
        <c:majorTickMark val="out"/>
        <c:minorTickMark val="none"/>
        <c:tickLblPos val="nextTo"/>
        <c:crossAx val="-4215048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1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/>
            </a:pPr>
            <a:r>
              <a:rPr lang="en-US" sz="1600" b="0" dirty="0" smtClean="0"/>
              <a:t>Nominal</a:t>
            </a:r>
            <a:r>
              <a:rPr lang="en-US" sz="1600" b="0" baseline="0" dirty="0" smtClean="0"/>
              <a:t> Asset and Nominal Equity</a:t>
            </a:r>
            <a:endParaRPr lang="en-US" sz="1600" b="0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'Sheet1 (2)'!$C$62</c:f>
              <c:strCache>
                <c:ptCount val="1"/>
                <c:pt idx="0">
                  <c:v>Asset (nominal)</c:v>
                </c:pt>
              </c:strCache>
            </c:strRef>
          </c:tx>
          <c:spPr>
            <a:ln w="50800">
              <a:headEnd type="none" w="med" len="med"/>
              <a:tailEnd type="none" w="med" len="med"/>
            </a:ln>
          </c:spPr>
          <c:marker>
            <c:symbol val="none"/>
          </c:marker>
          <c:cat>
            <c:numRef>
              <c:f>'Sheet1 (2)'!$D$3:$K$3</c:f>
              <c:numCache>
                <c:formatCode>General</c:formatCode>
                <c:ptCount val="8"/>
                <c:pt idx="0">
                  <c:v>1385</c:v>
                </c:pt>
                <c:pt idx="1">
                  <c:v>1386</c:v>
                </c:pt>
                <c:pt idx="2">
                  <c:v>1387</c:v>
                </c:pt>
                <c:pt idx="3">
                  <c:v>1388</c:v>
                </c:pt>
                <c:pt idx="4">
                  <c:v>1389</c:v>
                </c:pt>
                <c:pt idx="5">
                  <c:v>1390</c:v>
                </c:pt>
                <c:pt idx="6">
                  <c:v>1391</c:v>
                </c:pt>
                <c:pt idx="7">
                  <c:v>1392</c:v>
                </c:pt>
              </c:numCache>
            </c:numRef>
          </c:cat>
          <c:val>
            <c:numRef>
              <c:f>'Sheet1 (2)'!$D$62:$K$62</c:f>
              <c:numCache>
                <c:formatCode>#,##0</c:formatCode>
                <c:ptCount val="8"/>
                <c:pt idx="0">
                  <c:v>1554899</c:v>
                </c:pt>
                <c:pt idx="1">
                  <c:v>2187968</c:v>
                </c:pt>
                <c:pt idx="2">
                  <c:v>2114020.4359221896</c:v>
                </c:pt>
                <c:pt idx="3">
                  <c:v>2716761.3746836074</c:v>
                </c:pt>
                <c:pt idx="4">
                  <c:v>3864237.3231977504</c:v>
                </c:pt>
                <c:pt idx="5">
                  <c:v>4689989.2187811565</c:v>
                </c:pt>
                <c:pt idx="6">
                  <c:v>6408510.362836957</c:v>
                </c:pt>
                <c:pt idx="7">
                  <c:v>8471421.9954616521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'Sheet1 (2)'!$C$63</c:f>
              <c:strCache>
                <c:ptCount val="1"/>
                <c:pt idx="0">
                  <c:v>Equity (nominal)</c:v>
                </c:pt>
              </c:strCache>
            </c:strRef>
          </c:tx>
          <c:spPr>
            <a:ln w="47625">
              <a:headEnd type="none" w="med" len="med"/>
              <a:tailEnd type="none" w="med" len="med"/>
            </a:ln>
          </c:spPr>
          <c:marker>
            <c:symbol val="none"/>
          </c:marker>
          <c:cat>
            <c:numRef>
              <c:f>'Sheet1 (2)'!$D$3:$K$3</c:f>
              <c:numCache>
                <c:formatCode>General</c:formatCode>
                <c:ptCount val="8"/>
                <c:pt idx="0">
                  <c:v>1385</c:v>
                </c:pt>
                <c:pt idx="1">
                  <c:v>1386</c:v>
                </c:pt>
                <c:pt idx="2">
                  <c:v>1387</c:v>
                </c:pt>
                <c:pt idx="3">
                  <c:v>1388</c:v>
                </c:pt>
                <c:pt idx="4">
                  <c:v>1389</c:v>
                </c:pt>
                <c:pt idx="5">
                  <c:v>1390</c:v>
                </c:pt>
                <c:pt idx="6">
                  <c:v>1391</c:v>
                </c:pt>
                <c:pt idx="7">
                  <c:v>1392</c:v>
                </c:pt>
              </c:numCache>
            </c:numRef>
          </c:cat>
          <c:val>
            <c:numRef>
              <c:f>'Sheet1 (2)'!$D$63:$K$63</c:f>
              <c:numCache>
                <c:formatCode>#,##0</c:formatCode>
                <c:ptCount val="8"/>
                <c:pt idx="0">
                  <c:v>120869</c:v>
                </c:pt>
                <c:pt idx="1">
                  <c:v>172066</c:v>
                </c:pt>
                <c:pt idx="2">
                  <c:v>183055.68301407399</c:v>
                </c:pt>
                <c:pt idx="3">
                  <c:v>209768.2861796802</c:v>
                </c:pt>
                <c:pt idx="4">
                  <c:v>267618.48498348019</c:v>
                </c:pt>
                <c:pt idx="5">
                  <c:v>363751.51811251818</c:v>
                </c:pt>
                <c:pt idx="6">
                  <c:v>459591.96948759502</c:v>
                </c:pt>
                <c:pt idx="7">
                  <c:v>674245.86136776896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42148304"/>
        <c:axId val="-42153200"/>
      </c:lineChart>
      <c:catAx>
        <c:axId val="-42148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42153200"/>
        <c:crosses val="autoZero"/>
        <c:auto val="1"/>
        <c:lblAlgn val="ctr"/>
        <c:lblOffset val="100"/>
        <c:noMultiLvlLbl val="0"/>
      </c:catAx>
      <c:valAx>
        <c:axId val="-4215320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100" b="1"/>
                </a:pPr>
                <a:r>
                  <a:rPr lang="en-US" sz="1100" b="1" dirty="0" smtClean="0"/>
                  <a:t>Billion </a:t>
                </a:r>
                <a:r>
                  <a:rPr lang="en-US" sz="1100" b="1" dirty="0" err="1" smtClean="0"/>
                  <a:t>rials</a:t>
                </a:r>
                <a:endParaRPr lang="en-US" sz="1100" b="1" dirty="0"/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-421483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751866433362493"/>
          <c:y val="0.91494559602710701"/>
          <c:w val="0.57496267133275003"/>
          <c:h val="6.3864009951142511E-2"/>
        </c:manualLayout>
      </c:layout>
      <c:overlay val="0"/>
      <c:txPr>
        <a:bodyPr/>
        <a:lstStyle/>
        <a:p>
          <a:pPr>
            <a:defRPr sz="1200" b="1">
              <a:cs typeface="B Mitra" pitchFamily="2" charset="-78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/>
              <a:t>Real Growth</a:t>
            </a:r>
            <a:r>
              <a:rPr lang="en-US" sz="1600" baseline="0" dirty="0" smtClean="0"/>
              <a:t> of Banks’ Assets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Sheet3!$C$10:$C$16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Sheet3!$D$10:$D$16</c:f>
              <c:numCache>
                <c:formatCode>General</c:formatCode>
                <c:ptCount val="7"/>
                <c:pt idx="0">
                  <c:v>8.35</c:v>
                </c:pt>
                <c:pt idx="1">
                  <c:v>-16.38</c:v>
                </c:pt>
                <c:pt idx="2">
                  <c:v>35.049999999999997</c:v>
                </c:pt>
                <c:pt idx="3">
                  <c:v>6.59</c:v>
                </c:pt>
                <c:pt idx="4">
                  <c:v>3.36</c:v>
                </c:pt>
                <c:pt idx="5">
                  <c:v>-5.71</c:v>
                </c:pt>
                <c:pt idx="6">
                  <c:v>-3.77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3505840"/>
        <c:axId val="-2143503120"/>
      </c:barChart>
      <c:catAx>
        <c:axId val="-214350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3503120"/>
        <c:crosses val="autoZero"/>
        <c:auto val="1"/>
        <c:lblAlgn val="ctr"/>
        <c:lblOffset val="100"/>
        <c:noMultiLvlLbl val="0"/>
      </c:catAx>
      <c:valAx>
        <c:axId val="-214350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 smtClean="0"/>
                  <a:t>%</a:t>
                </a:r>
                <a:endParaRPr lang="en-US" sz="11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3505840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/>
              <a:t>Growth</a:t>
            </a:r>
            <a:r>
              <a:rPr lang="en-US" sz="1600" baseline="0" dirty="0" smtClean="0"/>
              <a:t> of Doubtful and Bad Debts</a:t>
            </a:r>
            <a:endParaRPr lang="en-US" sz="1600" dirty="0"/>
          </a:p>
        </c:rich>
      </c:tx>
      <c:layout>
        <c:manualLayout>
          <c:xMode val="edge"/>
          <c:yMode val="edge"/>
          <c:x val="0.27961123415623851"/>
          <c:y val="3.97339103534633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569043259122274E-2"/>
          <c:y val="0.1234761605228757"/>
          <c:w val="0.91743095674087771"/>
          <c:h val="0.8498162480181534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Sheet4!$B$4:$B$10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Sheet4!$C$4:$C$10</c:f>
              <c:numCache>
                <c:formatCode>General</c:formatCode>
                <c:ptCount val="7"/>
                <c:pt idx="0">
                  <c:v>30</c:v>
                </c:pt>
                <c:pt idx="1">
                  <c:v>0</c:v>
                </c:pt>
                <c:pt idx="2">
                  <c:v>38</c:v>
                </c:pt>
                <c:pt idx="3">
                  <c:v>-20</c:v>
                </c:pt>
                <c:pt idx="4">
                  <c:v>20</c:v>
                </c:pt>
                <c:pt idx="5">
                  <c:v>10</c:v>
                </c:pt>
                <c:pt idx="6">
                  <c:v>-20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43504752"/>
        <c:axId val="-2143506928"/>
      </c:barChart>
      <c:catAx>
        <c:axId val="-214350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3506928"/>
        <c:crosses val="autoZero"/>
        <c:auto val="1"/>
        <c:lblAlgn val="ctr"/>
        <c:lblOffset val="100"/>
        <c:noMultiLvlLbl val="0"/>
      </c:catAx>
      <c:valAx>
        <c:axId val="-2143506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%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3504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1020431"/>
            <a:ext cx="8245162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2495446"/>
            <a:ext cx="8245160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463" y="5956138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894" y="5951812"/>
            <a:ext cx="518790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5956138"/>
            <a:ext cx="76233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1" y="599725"/>
            <a:ext cx="2180113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75727"/>
            <a:ext cx="1503123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675727"/>
            <a:ext cx="592220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8"/>
            <a:ext cx="99610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5951812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2" y="5956138"/>
            <a:ext cx="87314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2180497"/>
            <a:ext cx="8272211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5956138"/>
            <a:ext cx="789381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3" y="5141975"/>
            <a:ext cx="8468145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3043911"/>
            <a:ext cx="8272211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4541417"/>
            <a:ext cx="827221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4487" y="606555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5" y="2228004"/>
            <a:ext cx="4066793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2228004"/>
            <a:ext cx="4066794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334487" y="606555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15" y="2250893"/>
            <a:ext cx="3815306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926053"/>
            <a:ext cx="4044825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802" y="2250893"/>
            <a:ext cx="3815305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3"/>
            <a:ext cx="4044825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512" y="606555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729658"/>
            <a:ext cx="8272212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5141973"/>
            <a:ext cx="847365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2296"/>
            <a:ext cx="3682084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601200"/>
            <a:ext cx="846963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5262297"/>
            <a:ext cx="4402490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4693389"/>
            <a:ext cx="827221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599725"/>
            <a:ext cx="8468144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4" y="5260128"/>
            <a:ext cx="8272213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705124"/>
            <a:ext cx="8272212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2336003"/>
            <a:ext cx="8272212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4" y="5956138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4" y="5951812"/>
            <a:ext cx="5187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5" y="5956138"/>
            <a:ext cx="78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4901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2" y="1536589"/>
            <a:ext cx="8245162" cy="147501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Few Points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4" y="3206646"/>
            <a:ext cx="8245160" cy="590321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="1" cap="none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ossein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cap="none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bdoh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cap="none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abrizi</a:t>
            </a:r>
            <a:endParaRPr lang="en-US" sz="2000" b="1" cap="none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6, 2015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messe-berlin.com/media/mb/mb_media/mb_media_images/messekalender/ibridgesFS5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955" y="404812"/>
            <a:ext cx="30861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35894" y="5924446"/>
            <a:ext cx="8245160" cy="5903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cap="none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www.finance.ir</a:t>
            </a:r>
            <a:endParaRPr lang="en-US" sz="2000" b="1" cap="none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52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PRODUCTIVITY</a:t>
            </a:r>
            <a:endParaRPr lang="en-US" dirty="0"/>
          </a:p>
        </p:txBody>
      </p:sp>
      <p:pic>
        <p:nvPicPr>
          <p:cNvPr id="4" name="Picture 2" descr="http://www.messe-berlin.com/media/mb/mb_media/mb_media_images/messekalender/ibridgesFS5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45" y="5459412"/>
            <a:ext cx="30861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161" y="1961224"/>
            <a:ext cx="4673988" cy="1640542"/>
          </a:xfrm>
        </p:spPr>
        <p:txBody>
          <a:bodyPr>
            <a:normAutofit/>
          </a:bodyPr>
          <a:lstStyle/>
          <a:p>
            <a:r>
              <a:rPr lang="en-US" sz="2400" dirty="0"/>
              <a:t>P</a:t>
            </a:r>
            <a:r>
              <a:rPr lang="en-US" sz="2400" dirty="0" smtClean="0"/>
              <a:t>roductivity</a:t>
            </a:r>
          </a:p>
          <a:p>
            <a:pPr lvl="1"/>
            <a:r>
              <a:rPr lang="en-US" sz="2200" i="1" dirty="0" smtClean="0"/>
              <a:t>Training</a:t>
            </a:r>
          </a:p>
          <a:p>
            <a:pPr lvl="1"/>
            <a:r>
              <a:rPr lang="en-US" sz="2200" i="1" dirty="0" smtClean="0"/>
              <a:t>Education</a:t>
            </a:r>
          </a:p>
          <a:p>
            <a:endParaRPr lang="en-US" sz="2400" dirty="0"/>
          </a:p>
        </p:txBody>
      </p:sp>
      <p:pic>
        <p:nvPicPr>
          <p:cNvPr id="1028" name="Picture 4" descr="http://static1.squarespace.com/static/528a8437e4b071f22d94090c/528a8f5de4b0d32bd549493c/52d9a895e4b0826240a71db9/1389998725891/startupfinance.jpg?format=2500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398" y="3944174"/>
            <a:ext cx="4374602" cy="291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25821" y="1961224"/>
            <a:ext cx="4673988" cy="1640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Startups</a:t>
            </a:r>
          </a:p>
          <a:p>
            <a:r>
              <a:rPr lang="en-US" sz="2400" dirty="0" smtClean="0"/>
              <a:t>VCs</a:t>
            </a:r>
            <a:endParaRPr lang="en-US" sz="2400" dirty="0"/>
          </a:p>
        </p:txBody>
      </p:sp>
      <p:pic>
        <p:nvPicPr>
          <p:cNvPr id="1030" name="Picture 6" descr="arrow.png (1338×85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977" y="1816760"/>
            <a:ext cx="2576345" cy="164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bayanbox.ir/view/5498663805280954239/sarda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793" r="28060"/>
          <a:stretch/>
        </p:blipFill>
        <p:spPr bwMode="auto">
          <a:xfrm>
            <a:off x="116163" y="3859306"/>
            <a:ext cx="4065872" cy="300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4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Iranian banks’ current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Large amount of doubtful and bad debts</a:t>
            </a:r>
          </a:p>
          <a:p>
            <a:r>
              <a:rPr lang="en-US" sz="2000" dirty="0" smtClean="0"/>
              <a:t>Low liquidity problems</a:t>
            </a:r>
          </a:p>
          <a:p>
            <a:r>
              <a:rPr lang="en-US" sz="2000" dirty="0" smtClean="0"/>
              <a:t>Lack of secondary markets for banks’ assets</a:t>
            </a:r>
          </a:p>
          <a:p>
            <a:r>
              <a:rPr lang="en-US" sz="2000" dirty="0" smtClean="0"/>
              <a:t>Investing in real state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983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VC’s Can not rely on troubled Banks: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Banks are so deep in trouble that can not help VC’s at this stage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5637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 credit to private sector </a:t>
            </a:r>
            <a:endParaRPr lang="en-US" dirty="0"/>
          </a:p>
        </p:txBody>
      </p:sp>
      <p:pic>
        <p:nvPicPr>
          <p:cNvPr id="4" name="Picture 2" descr="http://www.messe-berlin.com/media/mb/mb_media/mb_media_images/messekalender/ibridgesFS5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45" y="5459412"/>
            <a:ext cx="30861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240480"/>
              </p:ext>
            </p:extLst>
          </p:nvPr>
        </p:nvGraphicFramePr>
        <p:xfrm>
          <a:off x="845203" y="2180497"/>
          <a:ext cx="7077075" cy="366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594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 credit to private sector </a:t>
            </a:r>
            <a:endParaRPr lang="en-US" dirty="0"/>
          </a:p>
        </p:txBody>
      </p:sp>
      <p:pic>
        <p:nvPicPr>
          <p:cNvPr id="4" name="Picture 2" descr="http://www.messe-berlin.com/media/mb/mb_media/mb_media_images/messekalender/ibridgesFS5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45" y="5459412"/>
            <a:ext cx="30861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3286922"/>
              </p:ext>
            </p:extLst>
          </p:nvPr>
        </p:nvGraphicFramePr>
        <p:xfrm>
          <a:off x="977900" y="2052637"/>
          <a:ext cx="7857206" cy="438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043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Asset and equity of Iranian banks</a:t>
            </a:r>
            <a:endParaRPr lang="en-US" dirty="0"/>
          </a:p>
        </p:txBody>
      </p:sp>
      <p:pic>
        <p:nvPicPr>
          <p:cNvPr id="4" name="Picture 2" descr="http://www.messe-berlin.com/media/mb/mb_media/mb_media_images/messekalender/ibridgesFS5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45" y="5459412"/>
            <a:ext cx="30861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005081"/>
              </p:ext>
            </p:extLst>
          </p:nvPr>
        </p:nvGraphicFramePr>
        <p:xfrm>
          <a:off x="1270000" y="2215215"/>
          <a:ext cx="6858000" cy="3595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160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growth of banks’ assets</a:t>
            </a:r>
            <a:endParaRPr lang="en-US" dirty="0"/>
          </a:p>
        </p:txBody>
      </p:sp>
      <p:pic>
        <p:nvPicPr>
          <p:cNvPr id="4" name="Picture 2" descr="http://www.messe-berlin.com/media/mb/mb_media/mb_media_images/messekalender/ibridgesFS5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45" y="5459412"/>
            <a:ext cx="30861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5028333"/>
              </p:ext>
            </p:extLst>
          </p:nvPr>
        </p:nvGraphicFramePr>
        <p:xfrm>
          <a:off x="1775012" y="2057400"/>
          <a:ext cx="5997388" cy="3993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426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of Doubtful and Bad Debts</a:t>
            </a:r>
          </a:p>
        </p:txBody>
      </p:sp>
      <p:pic>
        <p:nvPicPr>
          <p:cNvPr id="4" name="Picture 2" descr="http://www.messe-berlin.com/media/mb/mb_media/mb_media_images/messekalender/ibridgesFS5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45" y="5459412"/>
            <a:ext cx="30861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116149"/>
              </p:ext>
            </p:extLst>
          </p:nvPr>
        </p:nvGraphicFramePr>
        <p:xfrm>
          <a:off x="1922930" y="1936376"/>
          <a:ext cx="5755341" cy="4370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124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of Doubtful and Bad Debts</a:t>
            </a:r>
          </a:p>
        </p:txBody>
      </p:sp>
      <p:pic>
        <p:nvPicPr>
          <p:cNvPr id="4" name="Picture 2" descr="http://www.messe-berlin.com/media/mb/mb_media/mb_media_images/messekalender/ibridgesFS5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45" y="5459412"/>
            <a:ext cx="30861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016196"/>
              </p:ext>
            </p:extLst>
          </p:nvPr>
        </p:nvGraphicFramePr>
        <p:xfrm>
          <a:off x="1976718" y="2057400"/>
          <a:ext cx="6051176" cy="3993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720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Few Points about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068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Macroeconomic environment of </a:t>
            </a:r>
            <a:r>
              <a:rPr lang="en-US" dirty="0" err="1" smtClean="0"/>
              <a:t>iran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Current stagflation situation in Iran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High inflation rate and high volatility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Low GDP per capita growth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High amount of money supply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High unemployment rate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Capital market inefficiency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301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Obstacles Mentioned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dirty="0"/>
              <a:t>Poor implementation of regulations &amp; laws (weak judicial system/corruption)</a:t>
            </a:r>
          </a:p>
          <a:p>
            <a:pPr lvl="0"/>
            <a:r>
              <a:rPr lang="en-US" sz="2000" dirty="0"/>
              <a:t>No proximity to other successful ventures (no Silicon Valley effect)</a:t>
            </a:r>
          </a:p>
          <a:p>
            <a:pPr lvl="0"/>
            <a:r>
              <a:rPr lang="en-US" sz="2000" dirty="0"/>
              <a:t>Unavailability of talented human </a:t>
            </a:r>
            <a:r>
              <a:rPr lang="en-US" sz="2000" dirty="0" smtClean="0"/>
              <a:t>resources</a:t>
            </a:r>
            <a:endParaRPr lang="en-US" sz="2000" dirty="0"/>
          </a:p>
          <a:p>
            <a:pPr lvl="0"/>
            <a:r>
              <a:rPr lang="en-US" sz="2000" dirty="0"/>
              <a:t>Cultural issues dissuading individuals from entrepreneurship</a:t>
            </a:r>
          </a:p>
          <a:p>
            <a:pPr lvl="0"/>
            <a:r>
              <a:rPr lang="en-US" sz="2000" dirty="0"/>
              <a:t>Poor linkages &amp; </a:t>
            </a:r>
            <a:r>
              <a:rPr lang="en-US" sz="2000" dirty="0" smtClean="0"/>
              <a:t>unavailability </a:t>
            </a:r>
            <a:r>
              <a:rPr lang="en-US" sz="2000" dirty="0"/>
              <a:t>of quality educational institutions</a:t>
            </a:r>
          </a:p>
          <a:p>
            <a:r>
              <a:rPr lang="en-US" sz="2000" dirty="0"/>
              <a:t>Financial institutions not keen on supporting technology related </a:t>
            </a:r>
            <a:r>
              <a:rPr lang="en-US" sz="2000" dirty="0" smtClean="0"/>
              <a:t>ventures</a:t>
            </a:r>
            <a:endParaRPr lang="fa-IR" sz="2000" dirty="0" smtClean="0"/>
          </a:p>
          <a:p>
            <a:endParaRPr lang="fa-IR" sz="2000" dirty="0"/>
          </a:p>
          <a:p>
            <a:endParaRPr lang="en-US" sz="2000" dirty="0"/>
          </a:p>
        </p:txBody>
      </p:sp>
      <p:pic>
        <p:nvPicPr>
          <p:cNvPr id="4" name="Picture 2" descr="http://www.messe-berlin.com/media/mb/mb_media/mb_media_images/messekalender/ibridgesFS5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45" y="5459412"/>
            <a:ext cx="30861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80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Major Problems with Iranian Startup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879601"/>
            <a:ext cx="8272211" cy="397920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2000" dirty="0"/>
              <a:t>Project-Based rather than Fund (Company) Based</a:t>
            </a:r>
          </a:p>
          <a:p>
            <a:pPr lvl="0">
              <a:lnSpc>
                <a:spcPct val="150000"/>
              </a:lnSpc>
            </a:pPr>
            <a:r>
              <a:rPr lang="en-US" sz="2000" dirty="0"/>
              <a:t>Suede-Governmental structures</a:t>
            </a:r>
          </a:p>
          <a:p>
            <a:pPr lvl="0">
              <a:lnSpc>
                <a:spcPct val="150000"/>
              </a:lnSpc>
            </a:pPr>
            <a:r>
              <a:rPr lang="en-US" sz="2000" dirty="0"/>
              <a:t>Mostly financing seed-stage research</a:t>
            </a:r>
          </a:p>
          <a:p>
            <a:pPr lvl="0">
              <a:lnSpc>
                <a:spcPct val="150000"/>
              </a:lnSpc>
            </a:pPr>
            <a:r>
              <a:rPr lang="en-US" sz="2000" dirty="0"/>
              <a:t>Concentrated on R&amp;D, forgetting economic success side</a:t>
            </a:r>
          </a:p>
          <a:p>
            <a:pPr lvl="0">
              <a:lnSpc>
                <a:spcPct val="150000"/>
              </a:lnSpc>
            </a:pPr>
            <a:r>
              <a:rPr lang="en-US" sz="2000" dirty="0"/>
              <a:t>Established funds are not </a:t>
            </a:r>
            <a:r>
              <a:rPr lang="en-US" sz="2000" dirty="0" smtClean="0"/>
              <a:t>VC’s</a:t>
            </a:r>
            <a:endParaRPr lang="fa-IR" sz="2000" dirty="0" smtClean="0"/>
          </a:p>
          <a:p>
            <a:pPr lvl="0"/>
            <a:endParaRPr lang="fa-IR" sz="2000" dirty="0"/>
          </a:p>
          <a:p>
            <a:pPr lvl="0"/>
            <a:endParaRPr lang="en-US" sz="2000" dirty="0"/>
          </a:p>
        </p:txBody>
      </p:sp>
      <p:pic>
        <p:nvPicPr>
          <p:cNvPr id="4" name="Picture 2" descr="http://www.messe-berlin.com/media/mb/mb_media/mb_media_images/messekalender/ibridgesFS5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45" y="5459412"/>
            <a:ext cx="30861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29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Major Problems with Iranian Startup </a:t>
            </a:r>
            <a:r>
              <a:rPr lang="en-US" sz="2600" dirty="0" smtClean="0"/>
              <a:t>Industry II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879601"/>
            <a:ext cx="8272211" cy="397920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2000" dirty="0" smtClean="0"/>
              <a:t>Limited </a:t>
            </a:r>
            <a:r>
              <a:rPr lang="en-US" sz="2000" dirty="0"/>
              <a:t>capital base</a:t>
            </a:r>
          </a:p>
          <a:p>
            <a:pPr lvl="0">
              <a:lnSpc>
                <a:spcPct val="150000"/>
              </a:lnSpc>
            </a:pPr>
            <a:r>
              <a:rPr lang="en-US" sz="2000" dirty="0"/>
              <a:t>Less financial intermediation</a:t>
            </a:r>
          </a:p>
          <a:p>
            <a:pPr lvl="0">
              <a:lnSpc>
                <a:spcPct val="150000"/>
              </a:lnSpc>
            </a:pPr>
            <a:r>
              <a:rPr lang="en-US" sz="2000" dirty="0"/>
              <a:t>So many universities playing stockholder role</a:t>
            </a:r>
          </a:p>
          <a:p>
            <a:pPr lvl="0">
              <a:lnSpc>
                <a:spcPct val="150000"/>
              </a:lnSpc>
            </a:pPr>
            <a:r>
              <a:rPr lang="en-US" sz="2000" dirty="0" smtClean="0"/>
              <a:t>Missing institutions in Iranian Startup Ecosystem </a:t>
            </a:r>
          </a:p>
          <a:p>
            <a:pPr lvl="0">
              <a:lnSpc>
                <a:spcPct val="150000"/>
              </a:lnSpc>
            </a:pPr>
            <a:r>
              <a:rPr lang="en-US" sz="2000" dirty="0" smtClean="0"/>
              <a:t>Iranian </a:t>
            </a:r>
            <a:r>
              <a:rPr lang="en-US" sz="2000" dirty="0"/>
              <a:t>Judicial System cannot support intellectual </a:t>
            </a:r>
            <a:r>
              <a:rPr lang="en-US" sz="2000" dirty="0" smtClean="0"/>
              <a:t>properties</a:t>
            </a:r>
            <a:endParaRPr lang="fa-IR" sz="2000" dirty="0" smtClean="0"/>
          </a:p>
          <a:p>
            <a:pPr lvl="0"/>
            <a:endParaRPr lang="fa-IR" sz="2000" dirty="0"/>
          </a:p>
          <a:p>
            <a:pPr lvl="0"/>
            <a:endParaRPr lang="en-US" sz="2000" dirty="0"/>
          </a:p>
        </p:txBody>
      </p:sp>
      <p:pic>
        <p:nvPicPr>
          <p:cNvPr id="4" name="Picture 2" descr="http://www.messe-berlin.com/media/mb/mb_media/mb_media_images/messekalender/ibridgesFS5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45" y="5459412"/>
            <a:ext cx="30861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39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Lack of seed and early stage angle </a:t>
            </a:r>
            <a:r>
              <a:rPr lang="en-US" sz="2600" dirty="0" smtClean="0"/>
              <a:t>investors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2180497"/>
            <a:ext cx="8272211" cy="4385403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smtClean="0"/>
              <a:t>Mainly because of: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High </a:t>
            </a:r>
            <a:r>
              <a:rPr lang="en-US" sz="2000" dirty="0"/>
              <a:t>disequilibrium interest rate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Illusive real estate market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Ample opportunities yet </a:t>
            </a:r>
            <a:r>
              <a:rPr lang="en-US" sz="2000" dirty="0" smtClean="0"/>
              <a:t>to invest </a:t>
            </a:r>
            <a:r>
              <a:rPr lang="en-US" sz="2000" dirty="0"/>
              <a:t>in real assets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Informal money market for trade dealers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Gold and Exchange deals due to sanctions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Day trading in the Exchange by the youth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96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568450" y="5180698"/>
            <a:ext cx="6007100" cy="6207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2180497"/>
            <a:ext cx="8272211" cy="3816891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Cheap subsidized energy ended to high consumption rate, and low productivity of industries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pPr marL="0" indent="0" algn="ctr">
              <a:buNone/>
            </a:pPr>
            <a:r>
              <a:rPr lang="en-US" b="1" dirty="0"/>
              <a:t>Startups </a:t>
            </a:r>
            <a:r>
              <a:rPr lang="en-US" b="1" dirty="0" smtClean="0"/>
              <a:t>have </a:t>
            </a:r>
            <a:r>
              <a:rPr lang="en-US" b="1" dirty="0"/>
              <a:t>huge </a:t>
            </a:r>
            <a:r>
              <a:rPr lang="en-US" b="1" dirty="0" smtClean="0"/>
              <a:t>potentials in </a:t>
            </a:r>
            <a:r>
              <a:rPr lang="en-US" b="1" dirty="0"/>
              <a:t>energy saving fields </a:t>
            </a:r>
            <a:endParaRPr lang="en-US" b="1" dirty="0" smtClean="0"/>
          </a:p>
          <a:p>
            <a:endParaRPr lang="en-US" sz="2000" dirty="0"/>
          </a:p>
        </p:txBody>
      </p:sp>
      <p:pic>
        <p:nvPicPr>
          <p:cNvPr id="4" name="Picture 2" descr="http://www.messe-berlin.com/media/mb/mb_media/mb_media_images/messekalender/ibridgesFS5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45" y="5459412"/>
            <a:ext cx="30861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2643" y="3228944"/>
            <a:ext cx="2953514" cy="1069015"/>
            <a:chOff x="152400" y="3352800"/>
            <a:chExt cx="4038601" cy="1844346"/>
          </a:xfrm>
        </p:grpSpPr>
        <p:pic>
          <p:nvPicPr>
            <p:cNvPr id="6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352800"/>
              <a:ext cx="2209800" cy="160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2"/>
            <p:cNvSpPr txBox="1">
              <a:spLocks noChangeArrowheads="1"/>
            </p:cNvSpPr>
            <p:nvPr/>
          </p:nvSpPr>
          <p:spPr bwMode="auto">
            <a:xfrm>
              <a:off x="1828800" y="3657278"/>
              <a:ext cx="2362201" cy="15398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algn="ctr" rtl="1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1662" b="1" dirty="0" smtClean="0">
                  <a:cs typeface="B Nazanin" panose="00000400000000000000" pitchFamily="2" charset="-78"/>
                </a:rPr>
                <a:t>700 million barrels in a year</a:t>
              </a:r>
              <a:endParaRPr lang="fa-IR" altLang="en-US" sz="1662" b="1" dirty="0">
                <a:cs typeface="B Nazanin" panose="00000400000000000000" pitchFamily="2" charset="-78"/>
              </a:endParaRPr>
            </a:p>
            <a:p>
              <a:pPr algn="ctr" rtl="1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1662" b="1" dirty="0">
                  <a:solidFill>
                    <a:schemeClr val="accent1"/>
                  </a:solidFill>
                </a:rPr>
                <a:t>×</a:t>
              </a:r>
            </a:p>
            <a:p>
              <a:pPr algn="ctr" rtl="1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1662" b="1" dirty="0" smtClean="0">
                  <a:cs typeface="B Nazanin" panose="00000400000000000000" pitchFamily="2" charset="-78"/>
                </a:rPr>
                <a:t>60 Dollars</a:t>
              </a:r>
              <a:endParaRPr lang="fa-IR" altLang="en-US" sz="1662" b="1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642419" y="3242392"/>
            <a:ext cx="3334935" cy="930264"/>
            <a:chOff x="740569" y="4802188"/>
            <a:chExt cx="3990097" cy="1902663"/>
          </a:xfrm>
        </p:grpSpPr>
        <p:sp>
          <p:nvSpPr>
            <p:cNvPr id="9" name="TextBox 2"/>
            <p:cNvSpPr txBox="1">
              <a:spLocks noChangeArrowheads="1"/>
            </p:cNvSpPr>
            <p:nvPr/>
          </p:nvSpPr>
          <p:spPr bwMode="auto">
            <a:xfrm>
              <a:off x="1600612" y="5166512"/>
              <a:ext cx="3130054" cy="1538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algn="ctr" rtl="1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1662" b="1" dirty="0" smtClean="0">
                  <a:cs typeface="B Nazanin" panose="00000400000000000000" pitchFamily="2" charset="-78"/>
                </a:rPr>
                <a:t>162.2 billion m</a:t>
              </a:r>
              <a:r>
                <a:rPr lang="en-US" altLang="en-US" sz="1662" b="1" baseline="30000" dirty="0" smtClean="0">
                  <a:cs typeface="B Nazanin" panose="00000400000000000000" pitchFamily="2" charset="-78"/>
                </a:rPr>
                <a:t>3</a:t>
              </a:r>
              <a:r>
                <a:rPr lang="en-US" altLang="en-US" sz="1662" b="1" dirty="0" smtClean="0">
                  <a:cs typeface="B Nazanin" panose="00000400000000000000" pitchFamily="2" charset="-78"/>
                </a:rPr>
                <a:t> in a year</a:t>
              </a:r>
              <a:endParaRPr lang="fa-IR" altLang="en-US" sz="1662" b="1" dirty="0">
                <a:cs typeface="B Nazanin" panose="00000400000000000000" pitchFamily="2" charset="-78"/>
              </a:endParaRPr>
            </a:p>
            <a:p>
              <a:pPr algn="ctr" rtl="1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1662" b="1" dirty="0">
                  <a:solidFill>
                    <a:schemeClr val="accent1"/>
                  </a:solidFill>
                </a:rPr>
                <a:t>×</a:t>
              </a:r>
            </a:p>
            <a:p>
              <a:pPr algn="ctr" rtl="1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1662" b="1" dirty="0" smtClean="0">
                  <a:cs typeface="B Nazanin" panose="00000400000000000000" pitchFamily="2" charset="-78"/>
                </a:rPr>
                <a:t>50 cents</a:t>
              </a:r>
              <a:endParaRPr lang="fa-IR" altLang="en-US" sz="1662" b="1" dirty="0">
                <a:cs typeface="B Nazanin" panose="00000400000000000000" pitchFamily="2" charset="-78"/>
              </a:endParaRPr>
            </a:p>
          </p:txBody>
        </p:sp>
        <p:pic>
          <p:nvPicPr>
            <p:cNvPr id="10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569" y="4802188"/>
              <a:ext cx="990600" cy="1383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Plus 10"/>
          <p:cNvSpPr/>
          <p:nvPr/>
        </p:nvSpPr>
        <p:spPr>
          <a:xfrm>
            <a:off x="3208323" y="3672125"/>
            <a:ext cx="292683" cy="221026"/>
          </a:xfrm>
          <a:prstGeom prst="mathPlus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96181" y="3528526"/>
            <a:ext cx="1320056" cy="646331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123 billion dollars</a:t>
            </a:r>
            <a:endParaRPr lang="en-US" dirty="0"/>
          </a:p>
        </p:txBody>
      </p:sp>
      <p:sp>
        <p:nvSpPr>
          <p:cNvPr id="14" name="Equal 13"/>
          <p:cNvSpPr/>
          <p:nvPr/>
        </p:nvSpPr>
        <p:spPr>
          <a:xfrm>
            <a:off x="7073153" y="3672125"/>
            <a:ext cx="314897" cy="357431"/>
          </a:xfrm>
          <a:prstGeom prst="mathEqual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03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Insignificant tiny miniature risk of imported and market tested concepts and </a:t>
            </a:r>
            <a:r>
              <a:rPr lang="en-US" sz="2000" dirty="0" smtClean="0"/>
              <a:t>ideas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0" indent="0" algn="ctr">
              <a:buNone/>
            </a:pPr>
            <a:r>
              <a:rPr lang="en-US" sz="3200" dirty="0"/>
              <a:t>Do we really have VC in developing countries?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696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69986" y="2361946"/>
            <a:ext cx="6932613" cy="124422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77900" y="2476871"/>
            <a:ext cx="678180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a typeface="Calibri" panose="020F0502020204030204" pitchFamily="34" charset="0"/>
                <a:cs typeface="Arial" panose="020B0604020202020204" pitchFamily="34" charset="0"/>
              </a:rPr>
              <a:t>“I still don’t know how to put my money into a project in Iran”</a:t>
            </a:r>
            <a:endParaRPr lang="en-US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6563" y="2997200"/>
            <a:ext cx="8270875" cy="3568700"/>
          </a:xfrm>
        </p:spPr>
        <p:txBody>
          <a:bodyPr>
            <a:normAutofit/>
          </a:bodyPr>
          <a:lstStyle/>
          <a:p>
            <a:r>
              <a:rPr lang="en-US" sz="2000" dirty="0"/>
              <a:t>Sanctions, Disengagement with Iran, Isolation, and financial sanctions in </a:t>
            </a:r>
            <a:r>
              <a:rPr lang="en-US" sz="2000" dirty="0" smtClean="0"/>
              <a:t>particular</a:t>
            </a:r>
            <a:endParaRPr lang="en-US" sz="20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 dirty="0" smtClean="0"/>
              <a:t>Financial sanctions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44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941386" y="2966117"/>
            <a:ext cx="7194085" cy="124422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642618"/>
            <a:ext cx="8272211" cy="2848700"/>
          </a:xfrm>
        </p:spPr>
        <p:txBody>
          <a:bodyPr>
            <a:normAutofit/>
          </a:bodyPr>
          <a:lstStyle/>
          <a:p>
            <a:r>
              <a:rPr lang="en-US" sz="2400" dirty="0"/>
              <a:t>Too Many Problems</a:t>
            </a:r>
          </a:p>
          <a:p>
            <a:r>
              <a:rPr lang="en-US" sz="2400" dirty="0"/>
              <a:t>So Many </a:t>
            </a:r>
            <a:r>
              <a:rPr lang="en-US" sz="2400" dirty="0" smtClean="0"/>
              <a:t>Obstacles</a:t>
            </a:r>
          </a:p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800" b="1" dirty="0"/>
              <a:t>Yet, Such a Huge Arena of Opportunities</a:t>
            </a:r>
          </a:p>
          <a:p>
            <a:endParaRPr lang="en-US" dirty="0"/>
          </a:p>
        </p:txBody>
      </p:sp>
      <p:pic>
        <p:nvPicPr>
          <p:cNvPr id="1026" name="Picture 2" descr="Hope-2-570x379.jpg (570×379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4" b="32384"/>
          <a:stretch/>
        </p:blipFill>
        <p:spPr bwMode="auto">
          <a:xfrm>
            <a:off x="0" y="4773706"/>
            <a:ext cx="9144000" cy="208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14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Productivity and c</a:t>
            </a:r>
            <a:r>
              <a:rPr lang="en-US" dirty="0"/>
              <a:t>a</a:t>
            </a:r>
            <a:r>
              <a:rPr lang="en-US" dirty="0" smtClean="0"/>
              <a:t>pital inputs in the cake of CAPITAL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4" y="1828799"/>
            <a:ext cx="8272211" cy="144816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Current share of Capital is too high</a:t>
            </a:r>
          </a:p>
          <a:p>
            <a:r>
              <a:rPr lang="en-US" sz="2400" dirty="0" smtClean="0"/>
              <a:t>The missing part of the cake is productivity</a:t>
            </a:r>
          </a:p>
          <a:p>
            <a:pPr lvl="1"/>
            <a:endParaRPr lang="en-US" sz="2000" dirty="0"/>
          </a:p>
        </p:txBody>
      </p:sp>
      <p:pic>
        <p:nvPicPr>
          <p:cNvPr id="4" name="Picture 2" descr="http://www.messe-berlin.com/media/mb/mb_media/mb_media_images/messekalender/ibridgesFS5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45" y="5459412"/>
            <a:ext cx="30861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7974280"/>
              </p:ext>
            </p:extLst>
          </p:nvPr>
        </p:nvGraphicFramePr>
        <p:xfrm>
          <a:off x="1882586" y="2960290"/>
          <a:ext cx="6825519" cy="3897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692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</a:t>
            </a:r>
            <a:endParaRPr lang="en-US" dirty="0"/>
          </a:p>
        </p:txBody>
      </p:sp>
      <p:pic>
        <p:nvPicPr>
          <p:cNvPr id="4" name="Picture 2" descr="http://www.messe-berlin.com/media/mb/mb_media/mb_media_images/messekalender/ibridgesFS5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45" y="5459412"/>
            <a:ext cx="30861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244600" y="2057400"/>
          <a:ext cx="6578600" cy="422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10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 per capita</a:t>
            </a:r>
            <a:endParaRPr lang="en-US" dirty="0"/>
          </a:p>
        </p:txBody>
      </p:sp>
      <p:pic>
        <p:nvPicPr>
          <p:cNvPr id="4" name="Picture 2" descr="http://www.messe-berlin.com/media/mb/mb_media/mb_media_images/messekalender/ibridgesFS5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45" y="5459412"/>
            <a:ext cx="30861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511300" y="2133600"/>
          <a:ext cx="6422106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348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inflation</a:t>
            </a:r>
            <a:endParaRPr lang="en-US" dirty="0"/>
          </a:p>
        </p:txBody>
      </p:sp>
      <p:pic>
        <p:nvPicPr>
          <p:cNvPr id="4" name="Picture 2" descr="http://www.messe-berlin.com/media/mb/mb_media/mb_media_images/messekalender/ibridgesFS5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45" y="5459412"/>
            <a:ext cx="30861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35895" y="2180497"/>
            <a:ext cx="8272211" cy="3678303"/>
          </a:xfrm>
        </p:spPr>
        <p:txBody>
          <a:bodyPr/>
          <a:lstStyle/>
          <a:p>
            <a:r>
              <a:rPr lang="en-US" dirty="0" smtClean="0"/>
              <a:t>Average inflation rate: 19.55 %</a:t>
            </a:r>
          </a:p>
          <a:p>
            <a:r>
              <a:rPr lang="en-US" dirty="0" smtClean="0"/>
              <a:t>Single Digit Inflation Rate: 2 Years</a:t>
            </a:r>
          </a:p>
          <a:p>
            <a:r>
              <a:rPr lang="en-US" dirty="0" smtClean="0"/>
              <a:t>Two Digit Inflation Rate: 34 Years</a:t>
            </a:r>
          </a:p>
          <a:p>
            <a:r>
              <a:rPr lang="en-US" altLang="en-US" dirty="0"/>
              <a:t>Inflation Rate over 20 Percent: </a:t>
            </a:r>
            <a:r>
              <a:rPr lang="en-US" altLang="en-US" dirty="0" smtClean="0"/>
              <a:t>17 Years</a:t>
            </a:r>
            <a:endParaRPr lang="en-US" altLang="en-US" dirty="0"/>
          </a:p>
          <a:p>
            <a:r>
              <a:rPr lang="en-US" altLang="en-US" dirty="0"/>
              <a:t>Inflation Rate over 30 Percent: </a:t>
            </a:r>
            <a:r>
              <a:rPr lang="en-US" altLang="en-US" dirty="0" smtClean="0"/>
              <a:t>3 Years</a:t>
            </a:r>
            <a:endParaRPr lang="en-US" altLang="en-US" dirty="0"/>
          </a:p>
          <a:p>
            <a:r>
              <a:rPr lang="en-US" altLang="en-US" dirty="0"/>
              <a:t>Highest Inflation Rate: 49.4 Percent (1995)</a:t>
            </a:r>
          </a:p>
          <a:p>
            <a:r>
              <a:rPr lang="en-US" altLang="en-US" dirty="0"/>
              <a:t>Lowest Inflation Rate: 6.9 Percent (1985) 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media.coindesk.com/2013/08/deflation-and-inflat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0" r="20499"/>
          <a:stretch/>
        </p:blipFill>
        <p:spPr bwMode="auto">
          <a:xfrm>
            <a:off x="6172200" y="1901097"/>
            <a:ext cx="2205706" cy="446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72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High unemployment rate</a:t>
            </a:r>
          </a:p>
          <a:p>
            <a:r>
              <a:rPr lang="en-US" sz="2000" dirty="0" smtClean="0"/>
              <a:t>Lower family budgets</a:t>
            </a:r>
          </a:p>
          <a:p>
            <a:r>
              <a:rPr lang="en-US" sz="2000" dirty="0" smtClean="0"/>
              <a:t>To keep unemployment rate at its current level, we need a growth rate of 6%</a:t>
            </a:r>
          </a:p>
          <a:p>
            <a:pPr lvl="0"/>
            <a:r>
              <a:rPr lang="en-US" sz="2000" dirty="0"/>
              <a:t>Major engine of economic growth during last </a:t>
            </a:r>
            <a:r>
              <a:rPr lang="en-US" sz="2000" dirty="0" smtClean="0"/>
              <a:t>Government: “capital factor” </a:t>
            </a:r>
            <a:r>
              <a:rPr lang="en-US" sz="2000" dirty="0"/>
              <a:t>Capital stock and economic growth went hand in hand</a:t>
            </a:r>
          </a:p>
          <a:p>
            <a:r>
              <a:rPr lang="en-US" sz="2000" dirty="0"/>
              <a:t>Even with revenues similar to Ahmadinejad’s Government, the growth rate would have dropped to </a:t>
            </a:r>
            <a:r>
              <a:rPr lang="en-US" sz="2000" dirty="0" smtClean="0"/>
              <a:t>2%-</a:t>
            </a:r>
            <a:r>
              <a:rPr lang="en-US" sz="2000" dirty="0"/>
              <a:t>3% corridor </a:t>
            </a:r>
            <a:endParaRPr lang="fa-IR" sz="2000" dirty="0" smtClean="0"/>
          </a:p>
          <a:p>
            <a:r>
              <a:rPr lang="en-US" sz="2000" dirty="0"/>
              <a:t>Major demographic </a:t>
            </a:r>
            <a:r>
              <a:rPr lang="en-US" sz="2000" dirty="0" smtClean="0"/>
              <a:t>changes</a:t>
            </a:r>
          </a:p>
          <a:p>
            <a:endParaRPr lang="en-US" dirty="0"/>
          </a:p>
        </p:txBody>
      </p:sp>
      <p:pic>
        <p:nvPicPr>
          <p:cNvPr id="4" name="Picture 2" descr="http://www.messe-berlin.com/media/mb/mb_media/mb_media_images/messekalender/ibridgesFS5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45" y="5459412"/>
            <a:ext cx="30861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20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2015397"/>
            <a:ext cx="6066505" cy="4309203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Mitra" pitchFamily="2" charset="-78"/>
              </a:rPr>
              <a:t>Reduction of </a:t>
            </a:r>
            <a:r>
              <a:rPr lang="en-US" altLang="en-US" dirty="0" smtClean="0">
                <a:cs typeface="Mitra" pitchFamily="2" charset="-78"/>
              </a:rPr>
              <a:t>Labor Participation Rate</a:t>
            </a:r>
          </a:p>
          <a:p>
            <a:r>
              <a:rPr lang="en-US" dirty="0"/>
              <a:t>3.5 million unemployed</a:t>
            </a:r>
          </a:p>
          <a:p>
            <a:r>
              <a:rPr lang="en-US" dirty="0"/>
              <a:t>Major difference of male &amp; female unemployment rates</a:t>
            </a:r>
          </a:p>
          <a:p>
            <a:r>
              <a:rPr lang="en-US" dirty="0"/>
              <a:t>Major difference of unemployment rates across age groups</a:t>
            </a:r>
          </a:p>
          <a:p>
            <a:r>
              <a:rPr lang="en-US" dirty="0" smtClean="0"/>
              <a:t>4.5 </a:t>
            </a:r>
            <a:r>
              <a:rPr lang="en-US" dirty="0"/>
              <a:t>million students: the army of </a:t>
            </a:r>
            <a:r>
              <a:rPr lang="en-US" dirty="0" smtClean="0"/>
              <a:t>unemployed</a:t>
            </a:r>
          </a:p>
          <a:p>
            <a:r>
              <a:rPr lang="en-US" dirty="0" smtClean="0"/>
              <a:t>Average Unemployment </a:t>
            </a:r>
            <a:r>
              <a:rPr lang="en-US" dirty="0"/>
              <a:t>R</a:t>
            </a:r>
            <a:r>
              <a:rPr lang="en-US" dirty="0" smtClean="0"/>
              <a:t>ate:  11.94%</a:t>
            </a:r>
          </a:p>
          <a:p>
            <a:r>
              <a:rPr lang="en-US" dirty="0" smtClean="0"/>
              <a:t>Highest Unemployment Rate: 14.3% (2000)</a:t>
            </a:r>
          </a:p>
          <a:p>
            <a:r>
              <a:rPr lang="en-US" dirty="0"/>
              <a:t>Lowest Unemployment </a:t>
            </a:r>
            <a:r>
              <a:rPr lang="en-US" dirty="0" smtClean="0"/>
              <a:t>Rate: 9.1%  (1996)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www.messe-berlin.com/media/mb/mb_media/mb_media_images/messekalender/ibridgesFS5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45" y="5459412"/>
            <a:ext cx="30861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5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Demographic Changes</a:t>
            </a:r>
          </a:p>
        </p:txBody>
      </p:sp>
      <p:pic>
        <p:nvPicPr>
          <p:cNvPr id="4" name="Picture 2" descr="http://www.messe-berlin.com/media/mb/mb_media/mb_media_images/messekalender/ibridgesFS5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45" y="5459412"/>
            <a:ext cx="30861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308100" y="2240615"/>
          <a:ext cx="7099300" cy="3842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01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Custom 4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6E6E6E"/>
      </a:accent1>
      <a:accent2>
        <a:srgbClr val="F69200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659</TotalTime>
  <Words>711</Words>
  <Application>Microsoft Office PowerPoint</Application>
  <PresentationFormat>On-screen Show (4:3)</PresentationFormat>
  <Paragraphs>137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B Nazanin</vt:lpstr>
      <vt:lpstr>Calibri</vt:lpstr>
      <vt:lpstr>Century Schoolbook</vt:lpstr>
      <vt:lpstr>Gill Sans MT</vt:lpstr>
      <vt:lpstr>Majalla UI</vt:lpstr>
      <vt:lpstr>Mitra</vt:lpstr>
      <vt:lpstr>Times New Roman</vt:lpstr>
      <vt:lpstr>Wingdings 2</vt:lpstr>
      <vt:lpstr>Dividend</vt:lpstr>
      <vt:lpstr>A Few Points</vt:lpstr>
      <vt:lpstr>Macroeconomic environment of iran</vt:lpstr>
      <vt:lpstr>Productivity and capital inputs in the cake of CAPITAL FORMATION</vt:lpstr>
      <vt:lpstr>GDP</vt:lpstr>
      <vt:lpstr>GDP per capita</vt:lpstr>
      <vt:lpstr>inflation</vt:lpstr>
      <vt:lpstr>challenges</vt:lpstr>
      <vt:lpstr>Labor market</vt:lpstr>
      <vt:lpstr>Major Demographic Changes</vt:lpstr>
      <vt:lpstr>THE ROLE OF PRODUCTIVITY</vt:lpstr>
      <vt:lpstr>Iranian banks’ current situation</vt:lpstr>
      <vt:lpstr>VC’s Can not rely on troubled Banks: </vt:lpstr>
      <vt:lpstr>Domestic credit to private sector </vt:lpstr>
      <vt:lpstr>Domestic credit to private sector </vt:lpstr>
      <vt:lpstr>Asset and equity of Iranian banks</vt:lpstr>
      <vt:lpstr>Real growth of banks’ assets</vt:lpstr>
      <vt:lpstr>Growth of Doubtful and Bad Debts</vt:lpstr>
      <vt:lpstr>Growth of Doubtful and Bad Debts</vt:lpstr>
      <vt:lpstr>PowerPoint Presentation</vt:lpstr>
      <vt:lpstr>Major Obstacles Mentioned </vt:lpstr>
      <vt:lpstr>Major Problems with Iranian Startup Industry</vt:lpstr>
      <vt:lpstr>Major Problems with Iranian Startup Industry II</vt:lpstr>
      <vt:lpstr>Lack of seed and early stage angle investors</vt:lpstr>
      <vt:lpstr>Energy consumption</vt:lpstr>
      <vt:lpstr>PowerPoint Presentation</vt:lpstr>
      <vt:lpstr>Financial sanctions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Sasan</dc:creator>
  <cp:lastModifiedBy>Peyman</cp:lastModifiedBy>
  <cp:revision>75</cp:revision>
  <dcterms:created xsi:type="dcterms:W3CDTF">2015-06-04T11:35:51Z</dcterms:created>
  <dcterms:modified xsi:type="dcterms:W3CDTF">2015-06-06T09:34:46Z</dcterms:modified>
</cp:coreProperties>
</file>