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2" r:id="rId3"/>
    <p:sldId id="266" r:id="rId4"/>
    <p:sldId id="261" r:id="rId5"/>
    <p:sldId id="272" r:id="rId6"/>
    <p:sldId id="257" r:id="rId7"/>
    <p:sldId id="267" r:id="rId8"/>
    <p:sldId id="259" r:id="rId9"/>
    <p:sldId id="260" r:id="rId10"/>
    <p:sldId id="258" r:id="rId11"/>
    <p:sldId id="268" r:id="rId12"/>
    <p:sldId id="269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dpour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1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'تورم و مسکن'!$AJ$22:$AJ$33</c:f>
              <c:numCache>
                <c:formatCode>General</c:formatCode>
                <c:ptCount val="12"/>
                <c:pt idx="0">
                  <c:v>82</c:v>
                </c:pt>
                <c:pt idx="1">
                  <c:v>83</c:v>
                </c:pt>
                <c:pt idx="2">
                  <c:v>84</c:v>
                </c:pt>
                <c:pt idx="3">
                  <c:v>85</c:v>
                </c:pt>
                <c:pt idx="4">
                  <c:v>86</c:v>
                </c:pt>
                <c:pt idx="5">
                  <c:v>87</c:v>
                </c:pt>
                <c:pt idx="6">
                  <c:v>88</c:v>
                </c:pt>
                <c:pt idx="7">
                  <c:v>89</c:v>
                </c:pt>
                <c:pt idx="8">
                  <c:v>90</c:v>
                </c:pt>
                <c:pt idx="9">
                  <c:v>91</c:v>
                </c:pt>
                <c:pt idx="10">
                  <c:v>92</c:v>
                </c:pt>
                <c:pt idx="11">
                  <c:v>93</c:v>
                </c:pt>
              </c:numCache>
            </c:numRef>
          </c:cat>
          <c:val>
            <c:numRef>
              <c:f>'تورم و مسکن'!$AK$22:$AK$33</c:f>
              <c:numCache>
                <c:formatCode>General</c:formatCode>
                <c:ptCount val="12"/>
                <c:pt idx="0">
                  <c:v>500000</c:v>
                </c:pt>
                <c:pt idx="1">
                  <c:v>500000</c:v>
                </c:pt>
                <c:pt idx="2">
                  <c:v>500000</c:v>
                </c:pt>
                <c:pt idx="3">
                  <c:v>1000000</c:v>
                </c:pt>
                <c:pt idx="4">
                  <c:v>1000000</c:v>
                </c:pt>
                <c:pt idx="5">
                  <c:v>1000000</c:v>
                </c:pt>
                <c:pt idx="6">
                  <c:v>1500000</c:v>
                </c:pt>
                <c:pt idx="7">
                  <c:v>1500000</c:v>
                </c:pt>
                <c:pt idx="8">
                  <c:v>1500000</c:v>
                </c:pt>
                <c:pt idx="9">
                  <c:v>2000000</c:v>
                </c:pt>
                <c:pt idx="10">
                  <c:v>2000000</c:v>
                </c:pt>
                <c:pt idx="11">
                  <c:v>2000000</c:v>
                </c:pt>
              </c:numCache>
            </c:numRef>
          </c:val>
        </c:ser>
        <c:dLbls/>
        <c:marker val="1"/>
        <c:axId val="109740800"/>
        <c:axId val="109742336"/>
      </c:lineChart>
      <c:catAx>
        <c:axId val="1097408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IPT Lotus" pitchFamily="2" charset="2"/>
              </a:defRPr>
            </a:pPr>
            <a:endParaRPr lang="en-US"/>
          </a:p>
        </c:txPr>
        <c:crossAx val="109742336"/>
        <c:crosses val="autoZero"/>
        <c:auto val="1"/>
        <c:lblAlgn val="ctr"/>
        <c:lblOffset val="100"/>
      </c:catAx>
      <c:valAx>
        <c:axId val="109742336"/>
        <c:scaling>
          <c:orientation val="minMax"/>
        </c:scaling>
        <c:delete val="1"/>
        <c:axPos val="l"/>
        <c:numFmt formatCode="General" sourceLinked="1"/>
        <c:tickLblPos val="none"/>
        <c:crossAx val="1097408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FBD338-34DC-46FA-8B50-F7931D46C170}" type="doc">
      <dgm:prSet loTypeId="urn:microsoft.com/office/officeart/2005/8/layout/cycle2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02921EB0-E8FA-4B26-97E3-D98B14E34916}">
      <dgm:prSet phldrT="[Text]"/>
      <dgm:spPr/>
      <dgm:t>
        <a:bodyPr/>
        <a:lstStyle/>
        <a:p>
          <a:pPr algn="ctr"/>
          <a:r>
            <a:rPr lang="fa-IR" dirty="0" smtClean="0">
              <a:cs typeface="B Yekan" panose="00000400000000000000" pitchFamily="2" charset="-78"/>
            </a:rPr>
            <a:t>آغاز دوره رونق</a:t>
          </a:r>
          <a:endParaRPr lang="en-US" dirty="0">
            <a:cs typeface="B Yekan" panose="00000400000000000000" pitchFamily="2" charset="-78"/>
          </a:endParaRPr>
        </a:p>
      </dgm:t>
    </dgm:pt>
    <dgm:pt modelId="{F4BF95D5-BB15-4FBD-97FF-50EBB539537E}" type="parTrans" cxnId="{201A7B27-A713-4520-B3BF-65587B3DE3BA}">
      <dgm:prSet/>
      <dgm:spPr/>
      <dgm:t>
        <a:bodyPr/>
        <a:lstStyle/>
        <a:p>
          <a:pPr algn="ctr"/>
          <a:endParaRPr lang="en-US"/>
        </a:p>
      </dgm:t>
    </dgm:pt>
    <dgm:pt modelId="{1317B333-F162-4740-9369-4DC514C95EAD}" type="sibTrans" cxnId="{201A7B27-A713-4520-B3BF-65587B3DE3BA}">
      <dgm:prSet/>
      <dgm:spPr/>
      <dgm:t>
        <a:bodyPr/>
        <a:lstStyle/>
        <a:p>
          <a:pPr algn="ctr"/>
          <a:endParaRPr lang="en-US">
            <a:cs typeface="B Yekan" panose="00000400000000000000" pitchFamily="2" charset="-78"/>
          </a:endParaRPr>
        </a:p>
      </dgm:t>
    </dgm:pt>
    <dgm:pt modelId="{03C31382-35D7-442C-B1A8-00EB6D026144}">
      <dgm:prSet phldrT="[Text]"/>
      <dgm:spPr/>
      <dgm:t>
        <a:bodyPr/>
        <a:lstStyle/>
        <a:p>
          <a:pPr algn="ctr"/>
          <a:r>
            <a:rPr lang="fa-IR" dirty="0" smtClean="0">
              <a:cs typeface="B Yekan" panose="00000400000000000000" pitchFamily="2" charset="-78"/>
            </a:rPr>
            <a:t>تشدید دوره رونق</a:t>
          </a:r>
          <a:endParaRPr lang="en-US" dirty="0">
            <a:cs typeface="B Yekan" panose="00000400000000000000" pitchFamily="2" charset="-78"/>
          </a:endParaRPr>
        </a:p>
      </dgm:t>
    </dgm:pt>
    <dgm:pt modelId="{B6AF89E7-CB55-43F2-921F-ABFF53934737}" type="parTrans" cxnId="{3D46DA61-770C-44D7-ABB0-67A9C094877A}">
      <dgm:prSet/>
      <dgm:spPr/>
      <dgm:t>
        <a:bodyPr/>
        <a:lstStyle/>
        <a:p>
          <a:pPr algn="ctr"/>
          <a:endParaRPr lang="en-US"/>
        </a:p>
      </dgm:t>
    </dgm:pt>
    <dgm:pt modelId="{78EFF1E5-8381-412B-AE03-2B92C2E3B027}" type="sibTrans" cxnId="{3D46DA61-770C-44D7-ABB0-67A9C094877A}">
      <dgm:prSet/>
      <dgm:spPr/>
      <dgm:t>
        <a:bodyPr/>
        <a:lstStyle/>
        <a:p>
          <a:pPr algn="ctr"/>
          <a:endParaRPr lang="en-US">
            <a:cs typeface="B Yekan" panose="00000400000000000000" pitchFamily="2" charset="-78"/>
          </a:endParaRPr>
        </a:p>
      </dgm:t>
    </dgm:pt>
    <dgm:pt modelId="{DDFAD243-1E4A-4AD6-BD32-CDB5744E2755}">
      <dgm:prSet phldrT="[Text]"/>
      <dgm:spPr/>
      <dgm:t>
        <a:bodyPr/>
        <a:lstStyle/>
        <a:p>
          <a:pPr algn="ctr"/>
          <a:r>
            <a:rPr lang="fa-IR" dirty="0" smtClean="0">
              <a:cs typeface="B Yekan" panose="00000400000000000000" pitchFamily="2" charset="-78"/>
            </a:rPr>
            <a:t>پایان دوره رونق</a:t>
          </a:r>
          <a:endParaRPr lang="en-US" dirty="0">
            <a:cs typeface="B Yekan" panose="00000400000000000000" pitchFamily="2" charset="-78"/>
          </a:endParaRPr>
        </a:p>
      </dgm:t>
    </dgm:pt>
    <dgm:pt modelId="{7E6E8145-C068-4764-BDD6-BEAD85B889D1}" type="parTrans" cxnId="{EE998469-1901-437C-8CAB-888FF897714C}">
      <dgm:prSet/>
      <dgm:spPr/>
      <dgm:t>
        <a:bodyPr/>
        <a:lstStyle/>
        <a:p>
          <a:pPr algn="ctr"/>
          <a:endParaRPr lang="en-US"/>
        </a:p>
      </dgm:t>
    </dgm:pt>
    <dgm:pt modelId="{4D650322-2851-41F0-8E9A-C379456558BB}" type="sibTrans" cxnId="{EE998469-1901-437C-8CAB-888FF897714C}">
      <dgm:prSet/>
      <dgm:spPr/>
      <dgm:t>
        <a:bodyPr/>
        <a:lstStyle/>
        <a:p>
          <a:pPr algn="ctr"/>
          <a:endParaRPr lang="en-US">
            <a:cs typeface="B Yekan" panose="00000400000000000000" pitchFamily="2" charset="-78"/>
          </a:endParaRPr>
        </a:p>
      </dgm:t>
    </dgm:pt>
    <dgm:pt modelId="{72D51E08-774E-40CA-88D0-2B980BDCC07F}">
      <dgm:prSet phldrT="[Text]"/>
      <dgm:spPr/>
      <dgm:t>
        <a:bodyPr/>
        <a:lstStyle/>
        <a:p>
          <a:pPr algn="ctr"/>
          <a:r>
            <a:rPr lang="fa-IR" dirty="0" smtClean="0">
              <a:cs typeface="B Yekan" panose="00000400000000000000" pitchFamily="2" charset="-78"/>
            </a:rPr>
            <a:t>آغاز دوره رکود</a:t>
          </a:r>
          <a:endParaRPr lang="en-US" dirty="0">
            <a:cs typeface="B Yekan" panose="00000400000000000000" pitchFamily="2" charset="-78"/>
          </a:endParaRPr>
        </a:p>
      </dgm:t>
    </dgm:pt>
    <dgm:pt modelId="{30221762-37AE-46E4-B2ED-529A3098DF83}" type="parTrans" cxnId="{7F9CD7D8-9C8D-4AF1-B345-1A15C2DBEA67}">
      <dgm:prSet/>
      <dgm:spPr/>
      <dgm:t>
        <a:bodyPr/>
        <a:lstStyle/>
        <a:p>
          <a:pPr algn="ctr"/>
          <a:endParaRPr lang="en-US"/>
        </a:p>
      </dgm:t>
    </dgm:pt>
    <dgm:pt modelId="{159016BA-59F3-4641-B951-45AB9E746860}" type="sibTrans" cxnId="{7F9CD7D8-9C8D-4AF1-B345-1A15C2DBEA67}">
      <dgm:prSet/>
      <dgm:spPr/>
      <dgm:t>
        <a:bodyPr/>
        <a:lstStyle/>
        <a:p>
          <a:pPr algn="ctr"/>
          <a:endParaRPr lang="en-US">
            <a:cs typeface="B Yekan" panose="00000400000000000000" pitchFamily="2" charset="-78"/>
          </a:endParaRPr>
        </a:p>
      </dgm:t>
    </dgm:pt>
    <dgm:pt modelId="{F7C32A3D-013F-4CF7-8F3F-B017D7198A90}">
      <dgm:prSet phldrT="[Text]"/>
      <dgm:spPr/>
      <dgm:t>
        <a:bodyPr/>
        <a:lstStyle/>
        <a:p>
          <a:pPr algn="ctr"/>
          <a:r>
            <a:rPr lang="fa-IR" dirty="0" smtClean="0">
              <a:cs typeface="B Yekan" panose="00000400000000000000" pitchFamily="2" charset="-78"/>
            </a:rPr>
            <a:t>دوره رکود</a:t>
          </a:r>
          <a:endParaRPr lang="en-US" dirty="0">
            <a:cs typeface="B Yekan" panose="00000400000000000000" pitchFamily="2" charset="-78"/>
          </a:endParaRPr>
        </a:p>
      </dgm:t>
    </dgm:pt>
    <dgm:pt modelId="{694A83AD-DDA8-45BC-8D1E-D674957DD6C2}" type="parTrans" cxnId="{12B242AF-9C94-4F48-AD58-8BB2C5B9CA55}">
      <dgm:prSet/>
      <dgm:spPr/>
      <dgm:t>
        <a:bodyPr/>
        <a:lstStyle/>
        <a:p>
          <a:pPr algn="ctr"/>
          <a:endParaRPr lang="en-US"/>
        </a:p>
      </dgm:t>
    </dgm:pt>
    <dgm:pt modelId="{8BBD8828-AD1C-4404-B79E-C18732758878}" type="sibTrans" cxnId="{12B242AF-9C94-4F48-AD58-8BB2C5B9CA55}">
      <dgm:prSet/>
      <dgm:spPr/>
      <dgm:t>
        <a:bodyPr/>
        <a:lstStyle/>
        <a:p>
          <a:pPr algn="ctr"/>
          <a:endParaRPr lang="en-US">
            <a:cs typeface="B Yekan" panose="00000400000000000000" pitchFamily="2" charset="-78"/>
          </a:endParaRPr>
        </a:p>
      </dgm:t>
    </dgm:pt>
    <dgm:pt modelId="{018B29AC-A37A-401F-9C72-7E66646CA62D}" type="pres">
      <dgm:prSet presAssocID="{A3FBD338-34DC-46FA-8B50-F7931D46C17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73F5B4-92C4-43C6-A08A-6ED537939CD7}" type="pres">
      <dgm:prSet presAssocID="{02921EB0-E8FA-4B26-97E3-D98B14E3491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C4E68-5C8D-4B39-9F5D-850087F9D74A}" type="pres">
      <dgm:prSet presAssocID="{1317B333-F162-4740-9369-4DC514C95EAD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0687995-7A7D-4D92-BFD8-E6CF0DCE5402}" type="pres">
      <dgm:prSet presAssocID="{1317B333-F162-4740-9369-4DC514C95EAD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638F51C-DB78-40EF-953D-F83A875889DF}" type="pres">
      <dgm:prSet presAssocID="{03C31382-35D7-442C-B1A8-00EB6D02614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BEF2B-0EBA-4397-8551-5DFB6795A169}" type="pres">
      <dgm:prSet presAssocID="{78EFF1E5-8381-412B-AE03-2B92C2E3B02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0F9B23B4-D4D5-4947-87C6-AC76C6A1EA81}" type="pres">
      <dgm:prSet presAssocID="{78EFF1E5-8381-412B-AE03-2B92C2E3B02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B478F01-0D9B-4893-ACFD-A0B43BAD125B}" type="pres">
      <dgm:prSet presAssocID="{DDFAD243-1E4A-4AD6-BD32-CDB5744E275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D7806-0607-40AF-86D0-A1E04471A6FA}" type="pres">
      <dgm:prSet presAssocID="{4D650322-2851-41F0-8E9A-C379456558B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BFC25EF-BD2A-41FA-8B87-EF61B24CFB15}" type="pres">
      <dgm:prSet presAssocID="{4D650322-2851-41F0-8E9A-C379456558B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2FAE52C-085F-403A-AC75-C50CA0A30E76}" type="pres">
      <dgm:prSet presAssocID="{72D51E08-774E-40CA-88D0-2B980BDCC07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B4FCEF-476E-4FDD-81E2-6AEDF5854E44}" type="pres">
      <dgm:prSet presAssocID="{159016BA-59F3-4641-B951-45AB9E74686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C4D4951-171F-42E8-879E-8B8D49DE0F1B}" type="pres">
      <dgm:prSet presAssocID="{159016BA-59F3-4641-B951-45AB9E74686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695B4E49-3ADB-43BE-BD1D-0D6830150283}" type="pres">
      <dgm:prSet presAssocID="{F7C32A3D-013F-4CF7-8F3F-B017D7198A9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66E642-4EB9-46B8-AAC0-6957882B5035}" type="pres">
      <dgm:prSet presAssocID="{8BBD8828-AD1C-4404-B79E-C18732758878}" presName="sibTrans" presStyleLbl="sibTrans2D1" presStyleIdx="4" presStyleCnt="5"/>
      <dgm:spPr/>
      <dgm:t>
        <a:bodyPr/>
        <a:lstStyle/>
        <a:p>
          <a:endParaRPr lang="en-US"/>
        </a:p>
      </dgm:t>
    </dgm:pt>
    <dgm:pt modelId="{15C8FFA9-C434-434A-800B-F6A54747C08C}" type="pres">
      <dgm:prSet presAssocID="{8BBD8828-AD1C-4404-B79E-C18732758878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B19AA17D-3275-46EF-8AFE-77B00993752B}" type="presOf" srcId="{159016BA-59F3-4641-B951-45AB9E746860}" destId="{9C4D4951-171F-42E8-879E-8B8D49DE0F1B}" srcOrd="1" destOrd="0" presId="urn:microsoft.com/office/officeart/2005/8/layout/cycle2"/>
    <dgm:cxn modelId="{AD7E8C2C-1BF2-4A46-9F80-BE1370E1EB32}" type="presOf" srcId="{78EFF1E5-8381-412B-AE03-2B92C2E3B027}" destId="{0F9B23B4-D4D5-4947-87C6-AC76C6A1EA81}" srcOrd="1" destOrd="0" presId="urn:microsoft.com/office/officeart/2005/8/layout/cycle2"/>
    <dgm:cxn modelId="{3D46DA61-770C-44D7-ABB0-67A9C094877A}" srcId="{A3FBD338-34DC-46FA-8B50-F7931D46C170}" destId="{03C31382-35D7-442C-B1A8-00EB6D026144}" srcOrd="1" destOrd="0" parTransId="{B6AF89E7-CB55-43F2-921F-ABFF53934737}" sibTransId="{78EFF1E5-8381-412B-AE03-2B92C2E3B027}"/>
    <dgm:cxn modelId="{1ACEF4CC-505D-4630-AFFD-7D889C388D49}" type="presOf" srcId="{8BBD8828-AD1C-4404-B79E-C18732758878}" destId="{7C66E642-4EB9-46B8-AAC0-6957882B5035}" srcOrd="0" destOrd="0" presId="urn:microsoft.com/office/officeart/2005/8/layout/cycle2"/>
    <dgm:cxn modelId="{F54BD269-2C1D-46C4-BC6E-DAD96A4B0B45}" type="presOf" srcId="{159016BA-59F3-4641-B951-45AB9E746860}" destId="{6AB4FCEF-476E-4FDD-81E2-6AEDF5854E44}" srcOrd="0" destOrd="0" presId="urn:microsoft.com/office/officeart/2005/8/layout/cycle2"/>
    <dgm:cxn modelId="{363729D4-C8C8-45EE-91B0-8A274C62A3CA}" type="presOf" srcId="{4D650322-2851-41F0-8E9A-C379456558BB}" destId="{F29D7806-0607-40AF-86D0-A1E04471A6FA}" srcOrd="0" destOrd="0" presId="urn:microsoft.com/office/officeart/2005/8/layout/cycle2"/>
    <dgm:cxn modelId="{8781796B-0DD3-4758-9CF8-B5004AE0F916}" type="presOf" srcId="{1317B333-F162-4740-9369-4DC514C95EAD}" destId="{90687995-7A7D-4D92-BFD8-E6CF0DCE5402}" srcOrd="1" destOrd="0" presId="urn:microsoft.com/office/officeart/2005/8/layout/cycle2"/>
    <dgm:cxn modelId="{12B242AF-9C94-4F48-AD58-8BB2C5B9CA55}" srcId="{A3FBD338-34DC-46FA-8B50-F7931D46C170}" destId="{F7C32A3D-013F-4CF7-8F3F-B017D7198A90}" srcOrd="4" destOrd="0" parTransId="{694A83AD-DDA8-45BC-8D1E-D674957DD6C2}" sibTransId="{8BBD8828-AD1C-4404-B79E-C18732758878}"/>
    <dgm:cxn modelId="{D64C97EF-3D26-442B-AC3D-D33504040CE6}" type="presOf" srcId="{4D650322-2851-41F0-8E9A-C379456558BB}" destId="{6BFC25EF-BD2A-41FA-8B87-EF61B24CFB15}" srcOrd="1" destOrd="0" presId="urn:microsoft.com/office/officeart/2005/8/layout/cycle2"/>
    <dgm:cxn modelId="{C04050A4-A867-40ED-95AD-8A26133D1F02}" type="presOf" srcId="{DDFAD243-1E4A-4AD6-BD32-CDB5744E2755}" destId="{0B478F01-0D9B-4893-ACFD-A0B43BAD125B}" srcOrd="0" destOrd="0" presId="urn:microsoft.com/office/officeart/2005/8/layout/cycle2"/>
    <dgm:cxn modelId="{261C3166-3C35-4E89-A142-C9F60FF44E39}" type="presOf" srcId="{72D51E08-774E-40CA-88D0-2B980BDCC07F}" destId="{B2FAE52C-085F-403A-AC75-C50CA0A30E76}" srcOrd="0" destOrd="0" presId="urn:microsoft.com/office/officeart/2005/8/layout/cycle2"/>
    <dgm:cxn modelId="{EB6AC066-F1D4-4786-BF49-25DE2E6BD226}" type="presOf" srcId="{8BBD8828-AD1C-4404-B79E-C18732758878}" destId="{15C8FFA9-C434-434A-800B-F6A54747C08C}" srcOrd="1" destOrd="0" presId="urn:microsoft.com/office/officeart/2005/8/layout/cycle2"/>
    <dgm:cxn modelId="{3A065A8D-CE6B-47EC-9821-E692FB6A031C}" type="presOf" srcId="{78EFF1E5-8381-412B-AE03-2B92C2E3B027}" destId="{AD2BEF2B-0EBA-4397-8551-5DFB6795A169}" srcOrd="0" destOrd="0" presId="urn:microsoft.com/office/officeart/2005/8/layout/cycle2"/>
    <dgm:cxn modelId="{729DF4C2-F098-4CF0-9407-865AE570C0E1}" type="presOf" srcId="{F7C32A3D-013F-4CF7-8F3F-B017D7198A90}" destId="{695B4E49-3ADB-43BE-BD1D-0D6830150283}" srcOrd="0" destOrd="0" presId="urn:microsoft.com/office/officeart/2005/8/layout/cycle2"/>
    <dgm:cxn modelId="{0D4FA829-EA79-4103-80FC-AE6BE84008AE}" type="presOf" srcId="{A3FBD338-34DC-46FA-8B50-F7931D46C170}" destId="{018B29AC-A37A-401F-9C72-7E66646CA62D}" srcOrd="0" destOrd="0" presId="urn:microsoft.com/office/officeart/2005/8/layout/cycle2"/>
    <dgm:cxn modelId="{7F9CD7D8-9C8D-4AF1-B345-1A15C2DBEA67}" srcId="{A3FBD338-34DC-46FA-8B50-F7931D46C170}" destId="{72D51E08-774E-40CA-88D0-2B980BDCC07F}" srcOrd="3" destOrd="0" parTransId="{30221762-37AE-46E4-B2ED-529A3098DF83}" sibTransId="{159016BA-59F3-4641-B951-45AB9E746860}"/>
    <dgm:cxn modelId="{EE998469-1901-437C-8CAB-888FF897714C}" srcId="{A3FBD338-34DC-46FA-8B50-F7931D46C170}" destId="{DDFAD243-1E4A-4AD6-BD32-CDB5744E2755}" srcOrd="2" destOrd="0" parTransId="{7E6E8145-C068-4764-BDD6-BEAD85B889D1}" sibTransId="{4D650322-2851-41F0-8E9A-C379456558BB}"/>
    <dgm:cxn modelId="{201A7B27-A713-4520-B3BF-65587B3DE3BA}" srcId="{A3FBD338-34DC-46FA-8B50-F7931D46C170}" destId="{02921EB0-E8FA-4B26-97E3-D98B14E34916}" srcOrd="0" destOrd="0" parTransId="{F4BF95D5-BB15-4FBD-97FF-50EBB539537E}" sibTransId="{1317B333-F162-4740-9369-4DC514C95EAD}"/>
    <dgm:cxn modelId="{CC9BBAEF-FE91-40D4-B131-CDBF7783AE00}" type="presOf" srcId="{03C31382-35D7-442C-B1A8-00EB6D026144}" destId="{1638F51C-DB78-40EF-953D-F83A875889DF}" srcOrd="0" destOrd="0" presId="urn:microsoft.com/office/officeart/2005/8/layout/cycle2"/>
    <dgm:cxn modelId="{4530D126-2BA7-4705-B448-C628BBFBD010}" type="presOf" srcId="{1317B333-F162-4740-9369-4DC514C95EAD}" destId="{F8BC4E68-5C8D-4B39-9F5D-850087F9D74A}" srcOrd="0" destOrd="0" presId="urn:microsoft.com/office/officeart/2005/8/layout/cycle2"/>
    <dgm:cxn modelId="{F9BD762A-4230-4946-ADE3-EFDDC00D9423}" type="presOf" srcId="{02921EB0-E8FA-4B26-97E3-D98B14E34916}" destId="{2273F5B4-92C4-43C6-A08A-6ED537939CD7}" srcOrd="0" destOrd="0" presId="urn:microsoft.com/office/officeart/2005/8/layout/cycle2"/>
    <dgm:cxn modelId="{00C555A0-BE1E-4E6E-B8A6-AFBCB0904283}" type="presParOf" srcId="{018B29AC-A37A-401F-9C72-7E66646CA62D}" destId="{2273F5B4-92C4-43C6-A08A-6ED537939CD7}" srcOrd="0" destOrd="0" presId="urn:microsoft.com/office/officeart/2005/8/layout/cycle2"/>
    <dgm:cxn modelId="{3A82780A-ED6A-475C-8F1C-E047D7FCD41F}" type="presParOf" srcId="{018B29AC-A37A-401F-9C72-7E66646CA62D}" destId="{F8BC4E68-5C8D-4B39-9F5D-850087F9D74A}" srcOrd="1" destOrd="0" presId="urn:microsoft.com/office/officeart/2005/8/layout/cycle2"/>
    <dgm:cxn modelId="{13C9479E-B9CE-4710-A951-2EBBB2B27E52}" type="presParOf" srcId="{F8BC4E68-5C8D-4B39-9F5D-850087F9D74A}" destId="{90687995-7A7D-4D92-BFD8-E6CF0DCE5402}" srcOrd="0" destOrd="0" presId="urn:microsoft.com/office/officeart/2005/8/layout/cycle2"/>
    <dgm:cxn modelId="{E3AA1F6F-91F7-4453-9A42-0E55CB1EEC62}" type="presParOf" srcId="{018B29AC-A37A-401F-9C72-7E66646CA62D}" destId="{1638F51C-DB78-40EF-953D-F83A875889DF}" srcOrd="2" destOrd="0" presId="urn:microsoft.com/office/officeart/2005/8/layout/cycle2"/>
    <dgm:cxn modelId="{51D78808-6DD7-49B5-B299-C0120F9A9350}" type="presParOf" srcId="{018B29AC-A37A-401F-9C72-7E66646CA62D}" destId="{AD2BEF2B-0EBA-4397-8551-5DFB6795A169}" srcOrd="3" destOrd="0" presId="urn:microsoft.com/office/officeart/2005/8/layout/cycle2"/>
    <dgm:cxn modelId="{41953F32-A348-4F78-8C1A-4F97F08772FB}" type="presParOf" srcId="{AD2BEF2B-0EBA-4397-8551-5DFB6795A169}" destId="{0F9B23B4-D4D5-4947-87C6-AC76C6A1EA81}" srcOrd="0" destOrd="0" presId="urn:microsoft.com/office/officeart/2005/8/layout/cycle2"/>
    <dgm:cxn modelId="{FB73EC9D-3A17-4B74-A7DB-1728B861A13E}" type="presParOf" srcId="{018B29AC-A37A-401F-9C72-7E66646CA62D}" destId="{0B478F01-0D9B-4893-ACFD-A0B43BAD125B}" srcOrd="4" destOrd="0" presId="urn:microsoft.com/office/officeart/2005/8/layout/cycle2"/>
    <dgm:cxn modelId="{60F0B097-45F3-4040-995E-AD33A9CFE689}" type="presParOf" srcId="{018B29AC-A37A-401F-9C72-7E66646CA62D}" destId="{F29D7806-0607-40AF-86D0-A1E04471A6FA}" srcOrd="5" destOrd="0" presId="urn:microsoft.com/office/officeart/2005/8/layout/cycle2"/>
    <dgm:cxn modelId="{A4A6AF9E-2476-4930-BD90-3BDC1A0FB027}" type="presParOf" srcId="{F29D7806-0607-40AF-86D0-A1E04471A6FA}" destId="{6BFC25EF-BD2A-41FA-8B87-EF61B24CFB15}" srcOrd="0" destOrd="0" presId="urn:microsoft.com/office/officeart/2005/8/layout/cycle2"/>
    <dgm:cxn modelId="{E1A00DEC-C624-4AB5-90FA-6A239A94F2EC}" type="presParOf" srcId="{018B29AC-A37A-401F-9C72-7E66646CA62D}" destId="{B2FAE52C-085F-403A-AC75-C50CA0A30E76}" srcOrd="6" destOrd="0" presId="urn:microsoft.com/office/officeart/2005/8/layout/cycle2"/>
    <dgm:cxn modelId="{F19223A3-E695-46B0-8D84-CF2C31AFBC90}" type="presParOf" srcId="{018B29AC-A37A-401F-9C72-7E66646CA62D}" destId="{6AB4FCEF-476E-4FDD-81E2-6AEDF5854E44}" srcOrd="7" destOrd="0" presId="urn:microsoft.com/office/officeart/2005/8/layout/cycle2"/>
    <dgm:cxn modelId="{73CBF6B0-C8C1-4B19-9904-0A61B9E46599}" type="presParOf" srcId="{6AB4FCEF-476E-4FDD-81E2-6AEDF5854E44}" destId="{9C4D4951-171F-42E8-879E-8B8D49DE0F1B}" srcOrd="0" destOrd="0" presId="urn:microsoft.com/office/officeart/2005/8/layout/cycle2"/>
    <dgm:cxn modelId="{5BAC9DE1-AECB-416D-9DAD-8718D2FD8B7A}" type="presParOf" srcId="{018B29AC-A37A-401F-9C72-7E66646CA62D}" destId="{695B4E49-3ADB-43BE-BD1D-0D6830150283}" srcOrd="8" destOrd="0" presId="urn:microsoft.com/office/officeart/2005/8/layout/cycle2"/>
    <dgm:cxn modelId="{3212071F-5A81-4C83-B5AD-DFFC8391E739}" type="presParOf" srcId="{018B29AC-A37A-401F-9C72-7E66646CA62D}" destId="{7C66E642-4EB9-46B8-AAC0-6957882B5035}" srcOrd="9" destOrd="0" presId="urn:microsoft.com/office/officeart/2005/8/layout/cycle2"/>
    <dgm:cxn modelId="{44E44EA4-F5AA-44F6-926E-921E7F4CBD33}" type="presParOf" srcId="{7C66E642-4EB9-46B8-AAC0-6957882B5035}" destId="{15C8FFA9-C434-434A-800B-F6A54747C08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A3F260-A972-4B47-AF3C-F1168EEA364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DCE169-C354-4B31-AEC0-94842E417CC5}">
      <dgm:prSet/>
      <dgm:spPr/>
      <dgm:t>
        <a:bodyPr/>
        <a:lstStyle/>
        <a:p>
          <a:pPr rtl="1"/>
          <a:r>
            <a:rPr lang="fa-IR" b="1" dirty="0" smtClean="0"/>
            <a:t>ساختار جمعیتی ایران</a:t>
          </a:r>
          <a:endParaRPr lang="en-US" dirty="0"/>
        </a:p>
      </dgm:t>
    </dgm:pt>
    <dgm:pt modelId="{EDF5AE2D-BF35-4836-8060-74C94677C37A}" type="parTrans" cxnId="{AFDBE34D-1FF6-4B98-926C-B97092B7C66E}">
      <dgm:prSet/>
      <dgm:spPr/>
      <dgm:t>
        <a:bodyPr/>
        <a:lstStyle/>
        <a:p>
          <a:endParaRPr lang="en-US"/>
        </a:p>
      </dgm:t>
    </dgm:pt>
    <dgm:pt modelId="{69F9899D-BF05-4A55-A0A5-3A8D9B41759A}" type="sibTrans" cxnId="{AFDBE34D-1FF6-4B98-926C-B97092B7C66E}">
      <dgm:prSet/>
      <dgm:spPr/>
      <dgm:t>
        <a:bodyPr/>
        <a:lstStyle/>
        <a:p>
          <a:endParaRPr lang="en-US"/>
        </a:p>
      </dgm:t>
    </dgm:pt>
    <dgm:pt modelId="{7BB9D6C8-7D6D-4963-A3A7-0B6F1B70B3A8}">
      <dgm:prSet/>
      <dgm:spPr/>
      <dgm:t>
        <a:bodyPr/>
        <a:lstStyle/>
        <a:p>
          <a:pPr rtl="1"/>
          <a:r>
            <a:rPr lang="fa-IR" b="1" dirty="0" smtClean="0"/>
            <a:t>نقش بازیگران عمده سمت تقاضا و عرضه</a:t>
          </a:r>
          <a:endParaRPr lang="en-US" dirty="0"/>
        </a:p>
      </dgm:t>
    </dgm:pt>
    <dgm:pt modelId="{A01A5715-8586-48FE-862E-98C1733067A8}" type="parTrans" cxnId="{507E6E7C-8678-4824-9AFF-B707262EE3E3}">
      <dgm:prSet/>
      <dgm:spPr/>
      <dgm:t>
        <a:bodyPr/>
        <a:lstStyle/>
        <a:p>
          <a:endParaRPr lang="en-US"/>
        </a:p>
      </dgm:t>
    </dgm:pt>
    <dgm:pt modelId="{9139704F-73AA-409F-9A67-F7434508A194}" type="sibTrans" cxnId="{507E6E7C-8678-4824-9AFF-B707262EE3E3}">
      <dgm:prSet/>
      <dgm:spPr/>
      <dgm:t>
        <a:bodyPr/>
        <a:lstStyle/>
        <a:p>
          <a:endParaRPr lang="en-US"/>
        </a:p>
      </dgm:t>
    </dgm:pt>
    <dgm:pt modelId="{A692F8BB-90EF-4364-A909-6AAD27A4010A}">
      <dgm:prSet/>
      <dgm:spPr/>
      <dgm:t>
        <a:bodyPr/>
        <a:lstStyle/>
        <a:p>
          <a:pPr rtl="1"/>
          <a:r>
            <a:rPr lang="fa-IR" b="1" dirty="0" smtClean="0"/>
            <a:t>درآمد نفتی دولت</a:t>
          </a:r>
          <a:endParaRPr lang="en-US" dirty="0"/>
        </a:p>
      </dgm:t>
    </dgm:pt>
    <dgm:pt modelId="{72FF1A43-D91C-4E93-ADB2-46CC40414894}" type="parTrans" cxnId="{A1B91F36-5C60-475D-9AB3-4572C538B354}">
      <dgm:prSet/>
      <dgm:spPr/>
      <dgm:t>
        <a:bodyPr/>
        <a:lstStyle/>
        <a:p>
          <a:endParaRPr lang="en-US"/>
        </a:p>
      </dgm:t>
    </dgm:pt>
    <dgm:pt modelId="{B97CADA7-F356-4B99-94D9-9407A58C6638}" type="sibTrans" cxnId="{A1B91F36-5C60-475D-9AB3-4572C538B354}">
      <dgm:prSet/>
      <dgm:spPr/>
      <dgm:t>
        <a:bodyPr/>
        <a:lstStyle/>
        <a:p>
          <a:endParaRPr lang="en-US"/>
        </a:p>
      </dgm:t>
    </dgm:pt>
    <dgm:pt modelId="{09392DC5-B3EE-40AB-9C58-757A279A1F67}">
      <dgm:prSet/>
      <dgm:spPr/>
      <dgm:t>
        <a:bodyPr/>
        <a:lstStyle/>
        <a:p>
          <a:pPr rtl="1"/>
          <a:r>
            <a:rPr lang="fa-IR" b="1" dirty="0" smtClean="0"/>
            <a:t>حجم نقدینگی</a:t>
          </a:r>
          <a:endParaRPr lang="en-US" dirty="0"/>
        </a:p>
      </dgm:t>
    </dgm:pt>
    <dgm:pt modelId="{09623D87-3C27-4C5B-B147-7937DFC94094}" type="parTrans" cxnId="{CF248DBB-9059-459F-9B11-3EC7229D784D}">
      <dgm:prSet/>
      <dgm:spPr/>
      <dgm:t>
        <a:bodyPr/>
        <a:lstStyle/>
        <a:p>
          <a:endParaRPr lang="en-US"/>
        </a:p>
      </dgm:t>
    </dgm:pt>
    <dgm:pt modelId="{EA1061DE-55D4-4105-A8DD-D548E6BA6740}" type="sibTrans" cxnId="{CF248DBB-9059-459F-9B11-3EC7229D784D}">
      <dgm:prSet/>
      <dgm:spPr/>
      <dgm:t>
        <a:bodyPr/>
        <a:lstStyle/>
        <a:p>
          <a:endParaRPr lang="en-US"/>
        </a:p>
      </dgm:t>
    </dgm:pt>
    <dgm:pt modelId="{0B706B5A-4AB2-4551-BC9A-CA35126FD84D}">
      <dgm:prSet/>
      <dgm:spPr/>
      <dgm:t>
        <a:bodyPr/>
        <a:lstStyle/>
        <a:p>
          <a:pPr rtl="1"/>
          <a:r>
            <a:rPr lang="fa-IR" b="1" dirty="0" smtClean="0"/>
            <a:t>بازارهای موازی</a:t>
          </a:r>
          <a:endParaRPr lang="en-US" b="1" dirty="0"/>
        </a:p>
      </dgm:t>
    </dgm:pt>
    <dgm:pt modelId="{77726255-BE5D-43DB-8691-C233148032E4}" type="parTrans" cxnId="{AC77E751-8BE5-420C-8037-A5D705808D2D}">
      <dgm:prSet/>
      <dgm:spPr/>
      <dgm:t>
        <a:bodyPr/>
        <a:lstStyle/>
        <a:p>
          <a:endParaRPr lang="en-US"/>
        </a:p>
      </dgm:t>
    </dgm:pt>
    <dgm:pt modelId="{7F7FF301-1E9A-406E-8CF0-B6396ED4F31A}" type="sibTrans" cxnId="{AC77E751-8BE5-420C-8037-A5D705808D2D}">
      <dgm:prSet/>
      <dgm:spPr/>
      <dgm:t>
        <a:bodyPr/>
        <a:lstStyle/>
        <a:p>
          <a:endParaRPr lang="en-US"/>
        </a:p>
      </dgm:t>
    </dgm:pt>
    <dgm:pt modelId="{B71B9215-BE6E-43EF-B3A5-6843BAA468F2}">
      <dgm:prSet/>
      <dgm:spPr/>
      <dgm:t>
        <a:bodyPr/>
        <a:lstStyle/>
        <a:p>
          <a:pPr rtl="1"/>
          <a:r>
            <a:rPr lang="fa-IR" b="1" dirty="0" smtClean="0"/>
            <a:t>سیاست‌های دولت و قوانین و مقررات</a:t>
          </a:r>
          <a:endParaRPr lang="en-US" b="1" dirty="0"/>
        </a:p>
      </dgm:t>
    </dgm:pt>
    <dgm:pt modelId="{DDA91DDF-3179-4756-AA44-445E95802CAB}" type="parTrans" cxnId="{422CCAEC-6EB7-42D1-A2E1-117C6900D3B0}">
      <dgm:prSet/>
      <dgm:spPr/>
      <dgm:t>
        <a:bodyPr/>
        <a:lstStyle/>
        <a:p>
          <a:endParaRPr lang="en-US"/>
        </a:p>
      </dgm:t>
    </dgm:pt>
    <dgm:pt modelId="{FB0E8CCA-7B03-45E5-ADC1-EF32DEFD66BC}" type="sibTrans" cxnId="{422CCAEC-6EB7-42D1-A2E1-117C6900D3B0}">
      <dgm:prSet/>
      <dgm:spPr/>
      <dgm:t>
        <a:bodyPr/>
        <a:lstStyle/>
        <a:p>
          <a:endParaRPr lang="en-US"/>
        </a:p>
      </dgm:t>
    </dgm:pt>
    <dgm:pt modelId="{0CFD3BC4-5410-451A-83E7-B335ED794CA1}">
      <dgm:prSet/>
      <dgm:spPr/>
      <dgm:t>
        <a:bodyPr/>
        <a:lstStyle/>
        <a:p>
          <a:pPr rtl="1"/>
          <a:r>
            <a:rPr lang="fa-IR" b="1" dirty="0" smtClean="0"/>
            <a:t>طرح‌های ملی و منطقه‌ای</a:t>
          </a:r>
          <a:endParaRPr lang="en-US" dirty="0"/>
        </a:p>
      </dgm:t>
    </dgm:pt>
    <dgm:pt modelId="{BD806CB1-9F3E-4A61-A35B-B3AF342CF4A1}" type="parTrans" cxnId="{996447F4-ED75-4C56-A43B-C293C53419E2}">
      <dgm:prSet/>
      <dgm:spPr/>
      <dgm:t>
        <a:bodyPr/>
        <a:lstStyle/>
        <a:p>
          <a:endParaRPr lang="en-US"/>
        </a:p>
      </dgm:t>
    </dgm:pt>
    <dgm:pt modelId="{5AD15ECB-E043-4E83-92E1-60AC9B72E89D}" type="sibTrans" cxnId="{996447F4-ED75-4C56-A43B-C293C53419E2}">
      <dgm:prSet/>
      <dgm:spPr/>
      <dgm:t>
        <a:bodyPr/>
        <a:lstStyle/>
        <a:p>
          <a:endParaRPr lang="en-US"/>
        </a:p>
      </dgm:t>
    </dgm:pt>
    <dgm:pt modelId="{3C604F9E-2500-4296-A3A7-D009607BA7CF}" type="pres">
      <dgm:prSet presAssocID="{8AA3F260-A972-4B47-AF3C-F1168EEA364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9D1C470-A3CE-48E8-9F97-9EBED782456E}" type="pres">
      <dgm:prSet presAssocID="{8AA3F260-A972-4B47-AF3C-F1168EEA364B}" presName="pyramid" presStyleLbl="node1" presStyleIdx="0" presStyleCnt="1"/>
      <dgm:spPr/>
    </dgm:pt>
    <dgm:pt modelId="{13C3D7B4-AD3C-44E9-B70F-4DC6EFCAD5DD}" type="pres">
      <dgm:prSet presAssocID="{8AA3F260-A972-4B47-AF3C-F1168EEA364B}" presName="theList" presStyleCnt="0"/>
      <dgm:spPr/>
    </dgm:pt>
    <dgm:pt modelId="{D3A01B8E-51C2-4B08-911A-F4239AAB9EDE}" type="pres">
      <dgm:prSet presAssocID="{ABDCE169-C354-4B31-AEC0-94842E417CC5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D2179D-9C04-4AA0-A6BB-C92105C16FAD}" type="pres">
      <dgm:prSet presAssocID="{ABDCE169-C354-4B31-AEC0-94842E417CC5}" presName="aSpace" presStyleCnt="0"/>
      <dgm:spPr/>
    </dgm:pt>
    <dgm:pt modelId="{75A02EE9-99D1-468A-9A91-2B171C562A9C}" type="pres">
      <dgm:prSet presAssocID="{7BB9D6C8-7D6D-4963-A3A7-0B6F1B70B3A8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49293-75F3-4D14-861A-04418D522015}" type="pres">
      <dgm:prSet presAssocID="{7BB9D6C8-7D6D-4963-A3A7-0B6F1B70B3A8}" presName="aSpace" presStyleCnt="0"/>
      <dgm:spPr/>
    </dgm:pt>
    <dgm:pt modelId="{6B217F4B-D3A4-4C64-8E7F-BD10EE60A4BF}" type="pres">
      <dgm:prSet presAssocID="{A692F8BB-90EF-4364-A909-6AAD27A4010A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65ED2-B893-4B96-AA29-3B602807264A}" type="pres">
      <dgm:prSet presAssocID="{A692F8BB-90EF-4364-A909-6AAD27A4010A}" presName="aSpace" presStyleCnt="0"/>
      <dgm:spPr/>
    </dgm:pt>
    <dgm:pt modelId="{13CEA464-3332-4DE0-A354-C3054A44B9A9}" type="pres">
      <dgm:prSet presAssocID="{09392DC5-B3EE-40AB-9C58-757A279A1F67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171A5-A24E-4F22-A819-4C882AF4B079}" type="pres">
      <dgm:prSet presAssocID="{09392DC5-B3EE-40AB-9C58-757A279A1F67}" presName="aSpace" presStyleCnt="0"/>
      <dgm:spPr/>
    </dgm:pt>
    <dgm:pt modelId="{138B1EB9-4532-455A-9614-0CA18C21D112}" type="pres">
      <dgm:prSet presAssocID="{0B706B5A-4AB2-4551-BC9A-CA35126FD84D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4F78CD-5456-48A9-AF9D-C176B60E5D38}" type="pres">
      <dgm:prSet presAssocID="{0B706B5A-4AB2-4551-BC9A-CA35126FD84D}" presName="aSpace" presStyleCnt="0"/>
      <dgm:spPr/>
    </dgm:pt>
    <dgm:pt modelId="{CC148457-FFD0-4CF4-BC75-1A873A294A56}" type="pres">
      <dgm:prSet presAssocID="{B71B9215-BE6E-43EF-B3A5-6843BAA468F2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F2346-D587-4D1F-8D83-7F12A6372843}" type="pres">
      <dgm:prSet presAssocID="{B71B9215-BE6E-43EF-B3A5-6843BAA468F2}" presName="aSpace" presStyleCnt="0"/>
      <dgm:spPr/>
    </dgm:pt>
    <dgm:pt modelId="{8B4075DF-C57A-4790-856B-9E5E45ABAF0A}" type="pres">
      <dgm:prSet presAssocID="{0CFD3BC4-5410-451A-83E7-B335ED794CA1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85591-C670-4448-9DF3-8ABC73164B39}" type="pres">
      <dgm:prSet presAssocID="{0CFD3BC4-5410-451A-83E7-B335ED794CA1}" presName="aSpace" presStyleCnt="0"/>
      <dgm:spPr/>
    </dgm:pt>
  </dgm:ptLst>
  <dgm:cxnLst>
    <dgm:cxn modelId="{C5BAB58A-CE35-4EEA-99EB-C424B29C6021}" type="presOf" srcId="{0B706B5A-4AB2-4551-BC9A-CA35126FD84D}" destId="{138B1EB9-4532-455A-9614-0CA18C21D112}" srcOrd="0" destOrd="0" presId="urn:microsoft.com/office/officeart/2005/8/layout/pyramid2"/>
    <dgm:cxn modelId="{422CCAEC-6EB7-42D1-A2E1-117C6900D3B0}" srcId="{8AA3F260-A972-4B47-AF3C-F1168EEA364B}" destId="{B71B9215-BE6E-43EF-B3A5-6843BAA468F2}" srcOrd="5" destOrd="0" parTransId="{DDA91DDF-3179-4756-AA44-445E95802CAB}" sibTransId="{FB0E8CCA-7B03-45E5-ADC1-EF32DEFD66BC}"/>
    <dgm:cxn modelId="{DBFA7379-B0E6-4F36-9956-3D68A013A3BB}" type="presOf" srcId="{0CFD3BC4-5410-451A-83E7-B335ED794CA1}" destId="{8B4075DF-C57A-4790-856B-9E5E45ABAF0A}" srcOrd="0" destOrd="0" presId="urn:microsoft.com/office/officeart/2005/8/layout/pyramid2"/>
    <dgm:cxn modelId="{9327A700-4A43-4218-80DB-5A77B2CDC694}" type="presOf" srcId="{ABDCE169-C354-4B31-AEC0-94842E417CC5}" destId="{D3A01B8E-51C2-4B08-911A-F4239AAB9EDE}" srcOrd="0" destOrd="0" presId="urn:microsoft.com/office/officeart/2005/8/layout/pyramid2"/>
    <dgm:cxn modelId="{507E6E7C-8678-4824-9AFF-B707262EE3E3}" srcId="{8AA3F260-A972-4B47-AF3C-F1168EEA364B}" destId="{7BB9D6C8-7D6D-4963-A3A7-0B6F1B70B3A8}" srcOrd="1" destOrd="0" parTransId="{A01A5715-8586-48FE-862E-98C1733067A8}" sibTransId="{9139704F-73AA-409F-9A67-F7434508A194}"/>
    <dgm:cxn modelId="{5B7F704D-79C4-4C85-8A98-A1DDFCD8BB95}" type="presOf" srcId="{8AA3F260-A972-4B47-AF3C-F1168EEA364B}" destId="{3C604F9E-2500-4296-A3A7-D009607BA7CF}" srcOrd="0" destOrd="0" presId="urn:microsoft.com/office/officeart/2005/8/layout/pyramid2"/>
    <dgm:cxn modelId="{CF248DBB-9059-459F-9B11-3EC7229D784D}" srcId="{8AA3F260-A972-4B47-AF3C-F1168EEA364B}" destId="{09392DC5-B3EE-40AB-9C58-757A279A1F67}" srcOrd="3" destOrd="0" parTransId="{09623D87-3C27-4C5B-B147-7937DFC94094}" sibTransId="{EA1061DE-55D4-4105-A8DD-D548E6BA6740}"/>
    <dgm:cxn modelId="{BFF20874-98AE-45E9-958C-85D163B21677}" type="presOf" srcId="{09392DC5-B3EE-40AB-9C58-757A279A1F67}" destId="{13CEA464-3332-4DE0-A354-C3054A44B9A9}" srcOrd="0" destOrd="0" presId="urn:microsoft.com/office/officeart/2005/8/layout/pyramid2"/>
    <dgm:cxn modelId="{AFDBE34D-1FF6-4B98-926C-B97092B7C66E}" srcId="{8AA3F260-A972-4B47-AF3C-F1168EEA364B}" destId="{ABDCE169-C354-4B31-AEC0-94842E417CC5}" srcOrd="0" destOrd="0" parTransId="{EDF5AE2D-BF35-4836-8060-74C94677C37A}" sibTransId="{69F9899D-BF05-4A55-A0A5-3A8D9B41759A}"/>
    <dgm:cxn modelId="{AC77E751-8BE5-420C-8037-A5D705808D2D}" srcId="{8AA3F260-A972-4B47-AF3C-F1168EEA364B}" destId="{0B706B5A-4AB2-4551-BC9A-CA35126FD84D}" srcOrd="4" destOrd="0" parTransId="{77726255-BE5D-43DB-8691-C233148032E4}" sibTransId="{7F7FF301-1E9A-406E-8CF0-B6396ED4F31A}"/>
    <dgm:cxn modelId="{128DA704-2A4D-456D-B595-F5BCE5061384}" type="presOf" srcId="{B71B9215-BE6E-43EF-B3A5-6843BAA468F2}" destId="{CC148457-FFD0-4CF4-BC75-1A873A294A56}" srcOrd="0" destOrd="0" presId="urn:microsoft.com/office/officeart/2005/8/layout/pyramid2"/>
    <dgm:cxn modelId="{B46E5BA5-AD98-4D8F-9963-E2A7DF87F868}" type="presOf" srcId="{A692F8BB-90EF-4364-A909-6AAD27A4010A}" destId="{6B217F4B-D3A4-4C64-8E7F-BD10EE60A4BF}" srcOrd="0" destOrd="0" presId="urn:microsoft.com/office/officeart/2005/8/layout/pyramid2"/>
    <dgm:cxn modelId="{996447F4-ED75-4C56-A43B-C293C53419E2}" srcId="{8AA3F260-A972-4B47-AF3C-F1168EEA364B}" destId="{0CFD3BC4-5410-451A-83E7-B335ED794CA1}" srcOrd="6" destOrd="0" parTransId="{BD806CB1-9F3E-4A61-A35B-B3AF342CF4A1}" sibTransId="{5AD15ECB-E043-4E83-92E1-60AC9B72E89D}"/>
    <dgm:cxn modelId="{A1B91F36-5C60-475D-9AB3-4572C538B354}" srcId="{8AA3F260-A972-4B47-AF3C-F1168EEA364B}" destId="{A692F8BB-90EF-4364-A909-6AAD27A4010A}" srcOrd="2" destOrd="0" parTransId="{72FF1A43-D91C-4E93-ADB2-46CC40414894}" sibTransId="{B97CADA7-F356-4B99-94D9-9407A58C6638}"/>
    <dgm:cxn modelId="{8841DED6-2D66-4287-BA71-71448A7AC9EF}" type="presOf" srcId="{7BB9D6C8-7D6D-4963-A3A7-0B6F1B70B3A8}" destId="{75A02EE9-99D1-468A-9A91-2B171C562A9C}" srcOrd="0" destOrd="0" presId="urn:microsoft.com/office/officeart/2005/8/layout/pyramid2"/>
    <dgm:cxn modelId="{F06423EE-3577-4EC0-B5C7-FF326F8283F8}" type="presParOf" srcId="{3C604F9E-2500-4296-A3A7-D009607BA7CF}" destId="{89D1C470-A3CE-48E8-9F97-9EBED782456E}" srcOrd="0" destOrd="0" presId="urn:microsoft.com/office/officeart/2005/8/layout/pyramid2"/>
    <dgm:cxn modelId="{8B6F2FAB-CD32-4441-9664-FD94E7AD41CE}" type="presParOf" srcId="{3C604F9E-2500-4296-A3A7-D009607BA7CF}" destId="{13C3D7B4-AD3C-44E9-B70F-4DC6EFCAD5DD}" srcOrd="1" destOrd="0" presId="urn:microsoft.com/office/officeart/2005/8/layout/pyramid2"/>
    <dgm:cxn modelId="{858CCFA9-69D2-4F7D-B2D7-FD7F16B2C7EB}" type="presParOf" srcId="{13C3D7B4-AD3C-44E9-B70F-4DC6EFCAD5DD}" destId="{D3A01B8E-51C2-4B08-911A-F4239AAB9EDE}" srcOrd="0" destOrd="0" presId="urn:microsoft.com/office/officeart/2005/8/layout/pyramid2"/>
    <dgm:cxn modelId="{241D2559-AC2A-49E2-9C45-2144B6CA602C}" type="presParOf" srcId="{13C3D7B4-AD3C-44E9-B70F-4DC6EFCAD5DD}" destId="{94D2179D-9C04-4AA0-A6BB-C92105C16FAD}" srcOrd="1" destOrd="0" presId="urn:microsoft.com/office/officeart/2005/8/layout/pyramid2"/>
    <dgm:cxn modelId="{84128772-170F-46E7-95F5-40789D5248EF}" type="presParOf" srcId="{13C3D7B4-AD3C-44E9-B70F-4DC6EFCAD5DD}" destId="{75A02EE9-99D1-468A-9A91-2B171C562A9C}" srcOrd="2" destOrd="0" presId="urn:microsoft.com/office/officeart/2005/8/layout/pyramid2"/>
    <dgm:cxn modelId="{FCB29155-5CF2-4D03-84C5-40B79F2AADB4}" type="presParOf" srcId="{13C3D7B4-AD3C-44E9-B70F-4DC6EFCAD5DD}" destId="{D9649293-75F3-4D14-861A-04418D522015}" srcOrd="3" destOrd="0" presId="urn:microsoft.com/office/officeart/2005/8/layout/pyramid2"/>
    <dgm:cxn modelId="{0E91BD35-478F-4F6E-8357-D469935A28AC}" type="presParOf" srcId="{13C3D7B4-AD3C-44E9-B70F-4DC6EFCAD5DD}" destId="{6B217F4B-D3A4-4C64-8E7F-BD10EE60A4BF}" srcOrd="4" destOrd="0" presId="urn:microsoft.com/office/officeart/2005/8/layout/pyramid2"/>
    <dgm:cxn modelId="{111516FE-6F3F-41B3-A93E-343D4EF94AA1}" type="presParOf" srcId="{13C3D7B4-AD3C-44E9-B70F-4DC6EFCAD5DD}" destId="{63A65ED2-B893-4B96-AA29-3B602807264A}" srcOrd="5" destOrd="0" presId="urn:microsoft.com/office/officeart/2005/8/layout/pyramid2"/>
    <dgm:cxn modelId="{4D2B097A-6E80-433B-88DA-BE724CD601BE}" type="presParOf" srcId="{13C3D7B4-AD3C-44E9-B70F-4DC6EFCAD5DD}" destId="{13CEA464-3332-4DE0-A354-C3054A44B9A9}" srcOrd="6" destOrd="0" presId="urn:microsoft.com/office/officeart/2005/8/layout/pyramid2"/>
    <dgm:cxn modelId="{4B7B498B-DA0E-4ED8-AE9B-326F85487140}" type="presParOf" srcId="{13C3D7B4-AD3C-44E9-B70F-4DC6EFCAD5DD}" destId="{11F171A5-A24E-4F22-A819-4C882AF4B079}" srcOrd="7" destOrd="0" presId="urn:microsoft.com/office/officeart/2005/8/layout/pyramid2"/>
    <dgm:cxn modelId="{3C3892D6-F74B-4D79-B3E6-1321D9C12788}" type="presParOf" srcId="{13C3D7B4-AD3C-44E9-B70F-4DC6EFCAD5DD}" destId="{138B1EB9-4532-455A-9614-0CA18C21D112}" srcOrd="8" destOrd="0" presId="urn:microsoft.com/office/officeart/2005/8/layout/pyramid2"/>
    <dgm:cxn modelId="{8C57128A-5AB8-4F97-A7D3-B74663A9F28D}" type="presParOf" srcId="{13C3D7B4-AD3C-44E9-B70F-4DC6EFCAD5DD}" destId="{934F78CD-5456-48A9-AF9D-C176B60E5D38}" srcOrd="9" destOrd="0" presId="urn:microsoft.com/office/officeart/2005/8/layout/pyramid2"/>
    <dgm:cxn modelId="{E9C60365-131A-4029-A1F9-7F97C50F8CFA}" type="presParOf" srcId="{13C3D7B4-AD3C-44E9-B70F-4DC6EFCAD5DD}" destId="{CC148457-FFD0-4CF4-BC75-1A873A294A56}" srcOrd="10" destOrd="0" presId="urn:microsoft.com/office/officeart/2005/8/layout/pyramid2"/>
    <dgm:cxn modelId="{06D35019-F57D-4C9A-850E-42179C734656}" type="presParOf" srcId="{13C3D7B4-AD3C-44E9-B70F-4DC6EFCAD5DD}" destId="{E92F2346-D587-4D1F-8D83-7F12A6372843}" srcOrd="11" destOrd="0" presId="urn:microsoft.com/office/officeart/2005/8/layout/pyramid2"/>
    <dgm:cxn modelId="{9E204DC1-9585-4C03-ADEB-68DF51531F1B}" type="presParOf" srcId="{13C3D7B4-AD3C-44E9-B70F-4DC6EFCAD5DD}" destId="{8B4075DF-C57A-4790-856B-9E5E45ABAF0A}" srcOrd="12" destOrd="0" presId="urn:microsoft.com/office/officeart/2005/8/layout/pyramid2"/>
    <dgm:cxn modelId="{68AF05D1-90C0-4988-B625-17B66BC1E1ED}" type="presParOf" srcId="{13C3D7B4-AD3C-44E9-B70F-4DC6EFCAD5DD}" destId="{6EA85591-C670-4448-9DF3-8ABC73164B39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5C4A94-3C01-44DD-9589-430226C16ACD}" type="doc">
      <dgm:prSet loTypeId="urn:microsoft.com/office/officeart/2005/8/layout/process4" loCatId="process" qsTypeId="urn:microsoft.com/office/officeart/2005/8/quickstyle/simple1" qsCatId="simple" csTypeId="urn:microsoft.com/office/officeart/2005/8/colors/accent6_4" csCatId="accent6"/>
      <dgm:spPr/>
      <dgm:t>
        <a:bodyPr/>
        <a:lstStyle/>
        <a:p>
          <a:endParaRPr lang="en-US"/>
        </a:p>
      </dgm:t>
    </dgm:pt>
    <dgm:pt modelId="{2CC7DF5E-57C9-4764-93B2-C8B3CFACE89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رشد نقدینگی </a:t>
          </a:r>
          <a:endParaRPr lang="en-US" dirty="0">
            <a:cs typeface="B Zar" pitchFamily="2" charset="-78"/>
          </a:endParaRPr>
        </a:p>
      </dgm:t>
    </dgm:pt>
    <dgm:pt modelId="{BD0F05BF-726F-4E80-967E-D184A595C6A9}" type="parTrans" cxnId="{A2067A3C-7811-4C0C-B609-5D0AA33C652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FB4B6CE-DC6C-4468-9D06-4DAC91CC8ED6}" type="sibTrans" cxnId="{A2067A3C-7811-4C0C-B609-5D0AA33C652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44CA064-57CE-4221-92A4-5A08CDD7878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جذب نقدینگی اضافی  از طرف تقاضا یا  طرف عرضه</a:t>
          </a:r>
          <a:endParaRPr lang="en-US" dirty="0">
            <a:cs typeface="B Zar" pitchFamily="2" charset="-78"/>
          </a:endParaRPr>
        </a:p>
      </dgm:t>
    </dgm:pt>
    <dgm:pt modelId="{F906A976-D6E5-4642-82FD-63C834030942}" type="parTrans" cxnId="{94C3E686-AE11-4501-AE43-DC7B7FA69D6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7AC1615-E7AE-4DCD-9C4D-442E34AED479}" type="sibTrans" cxnId="{94C3E686-AE11-4501-AE43-DC7B7FA69D6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2DB5AF2-3915-476E-8603-3BBCA0EF3455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تقویت نسبی طرف تقاضا یا طرف عرضه</a:t>
          </a:r>
          <a:endParaRPr lang="en-US">
            <a:cs typeface="B Zar" pitchFamily="2" charset="-78"/>
          </a:endParaRPr>
        </a:p>
      </dgm:t>
    </dgm:pt>
    <dgm:pt modelId="{D6067991-6BA3-4428-965F-8112E5617976}" type="parTrans" cxnId="{D0E3896F-80F6-4FCD-AA48-13EAEE35D2D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0901269-27A1-465E-B368-7F0B754FFE3F}" type="sibTrans" cxnId="{D0E3896F-80F6-4FCD-AA48-13EAEE35D2D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9B6CAFE-D97B-48DB-96CB-B2796EAAC6E1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رشد یا نزول قیمت مسکن</a:t>
          </a:r>
          <a:endParaRPr lang="en-US">
            <a:cs typeface="B Zar" pitchFamily="2" charset="-78"/>
          </a:endParaRPr>
        </a:p>
      </dgm:t>
    </dgm:pt>
    <dgm:pt modelId="{8A66937F-C05B-4287-A0CB-5C804701837C}" type="parTrans" cxnId="{62432F16-5781-4CBF-907B-9C78C55B705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9447886-6089-4A7E-8B82-C59E0A2EB504}" type="sibTrans" cxnId="{62432F16-5781-4CBF-907B-9C78C55B705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3E3950B-EE42-4A58-BADE-F98BFE402C70}" type="pres">
      <dgm:prSet presAssocID="{8C5C4A94-3C01-44DD-9589-430226C16A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C9918E-420A-47BC-9825-35064DDEF739}" type="pres">
      <dgm:prSet presAssocID="{F9B6CAFE-D97B-48DB-96CB-B2796EAAC6E1}" presName="boxAndChildren" presStyleCnt="0"/>
      <dgm:spPr/>
    </dgm:pt>
    <dgm:pt modelId="{FB89F9E8-111B-43DA-8662-598474593C12}" type="pres">
      <dgm:prSet presAssocID="{F9B6CAFE-D97B-48DB-96CB-B2796EAAC6E1}" presName="parentTextBox" presStyleLbl="node1" presStyleIdx="0" presStyleCnt="4"/>
      <dgm:spPr/>
      <dgm:t>
        <a:bodyPr/>
        <a:lstStyle/>
        <a:p>
          <a:endParaRPr lang="en-US"/>
        </a:p>
      </dgm:t>
    </dgm:pt>
    <dgm:pt modelId="{A29E173E-ECBF-4108-8F6B-01771EA86214}" type="pres">
      <dgm:prSet presAssocID="{60901269-27A1-465E-B368-7F0B754FFE3F}" presName="sp" presStyleCnt="0"/>
      <dgm:spPr/>
    </dgm:pt>
    <dgm:pt modelId="{450B6BE8-7A83-4EE8-9EF9-312F7290CEAA}" type="pres">
      <dgm:prSet presAssocID="{E2DB5AF2-3915-476E-8603-3BBCA0EF3455}" presName="arrowAndChildren" presStyleCnt="0"/>
      <dgm:spPr/>
    </dgm:pt>
    <dgm:pt modelId="{5A2DC1CB-1516-41C8-A53E-AEDE0BA3B637}" type="pres">
      <dgm:prSet presAssocID="{E2DB5AF2-3915-476E-8603-3BBCA0EF3455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8CDFFAAC-600E-459B-B546-E23FA8989651}" type="pres">
      <dgm:prSet presAssocID="{47AC1615-E7AE-4DCD-9C4D-442E34AED479}" presName="sp" presStyleCnt="0"/>
      <dgm:spPr/>
    </dgm:pt>
    <dgm:pt modelId="{585FC698-0672-4F1F-8C2B-971C23B6B226}" type="pres">
      <dgm:prSet presAssocID="{F44CA064-57CE-4221-92A4-5A08CDD78783}" presName="arrowAndChildren" presStyleCnt="0"/>
      <dgm:spPr/>
    </dgm:pt>
    <dgm:pt modelId="{4CDC89AA-FA02-4E45-8163-31BAEC2088E0}" type="pres">
      <dgm:prSet presAssocID="{F44CA064-57CE-4221-92A4-5A08CDD78783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42FDA9A4-D751-4CFB-8CF2-60ED80C875E6}" type="pres">
      <dgm:prSet presAssocID="{FFB4B6CE-DC6C-4468-9D06-4DAC91CC8ED6}" presName="sp" presStyleCnt="0"/>
      <dgm:spPr/>
    </dgm:pt>
    <dgm:pt modelId="{BC2E43D6-2AFD-4117-A4CB-BEEBF0159301}" type="pres">
      <dgm:prSet presAssocID="{2CC7DF5E-57C9-4764-93B2-C8B3CFACE89C}" presName="arrowAndChildren" presStyleCnt="0"/>
      <dgm:spPr/>
    </dgm:pt>
    <dgm:pt modelId="{7002C55D-4360-4794-9FA8-958D7C4FCA72}" type="pres">
      <dgm:prSet presAssocID="{2CC7DF5E-57C9-4764-93B2-C8B3CFACE89C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A2067A3C-7811-4C0C-B609-5D0AA33C6528}" srcId="{8C5C4A94-3C01-44DD-9589-430226C16ACD}" destId="{2CC7DF5E-57C9-4764-93B2-C8B3CFACE89C}" srcOrd="0" destOrd="0" parTransId="{BD0F05BF-726F-4E80-967E-D184A595C6A9}" sibTransId="{FFB4B6CE-DC6C-4468-9D06-4DAC91CC8ED6}"/>
    <dgm:cxn modelId="{62432F16-5781-4CBF-907B-9C78C55B705C}" srcId="{8C5C4A94-3C01-44DD-9589-430226C16ACD}" destId="{F9B6CAFE-D97B-48DB-96CB-B2796EAAC6E1}" srcOrd="3" destOrd="0" parTransId="{8A66937F-C05B-4287-A0CB-5C804701837C}" sibTransId="{E9447886-6089-4A7E-8B82-C59E0A2EB504}"/>
    <dgm:cxn modelId="{A0773F11-B779-42E2-ADB8-39C1BC1FF862}" type="presOf" srcId="{F44CA064-57CE-4221-92A4-5A08CDD78783}" destId="{4CDC89AA-FA02-4E45-8163-31BAEC2088E0}" srcOrd="0" destOrd="0" presId="urn:microsoft.com/office/officeart/2005/8/layout/process4"/>
    <dgm:cxn modelId="{201BD4C9-A1A7-4FA3-AF1B-ADAE22DFDBAD}" type="presOf" srcId="{8C5C4A94-3C01-44DD-9589-430226C16ACD}" destId="{E3E3950B-EE42-4A58-BADE-F98BFE402C70}" srcOrd="0" destOrd="0" presId="urn:microsoft.com/office/officeart/2005/8/layout/process4"/>
    <dgm:cxn modelId="{762918E4-B8A3-41D8-86C4-6BA3BFC8799D}" type="presOf" srcId="{2CC7DF5E-57C9-4764-93B2-C8B3CFACE89C}" destId="{7002C55D-4360-4794-9FA8-958D7C4FCA72}" srcOrd="0" destOrd="0" presId="urn:microsoft.com/office/officeart/2005/8/layout/process4"/>
    <dgm:cxn modelId="{079B2053-68F8-4D80-A793-BB124B2FA3D9}" type="presOf" srcId="{F9B6CAFE-D97B-48DB-96CB-B2796EAAC6E1}" destId="{FB89F9E8-111B-43DA-8662-598474593C12}" srcOrd="0" destOrd="0" presId="urn:microsoft.com/office/officeart/2005/8/layout/process4"/>
    <dgm:cxn modelId="{D0E3896F-80F6-4FCD-AA48-13EAEE35D2DB}" srcId="{8C5C4A94-3C01-44DD-9589-430226C16ACD}" destId="{E2DB5AF2-3915-476E-8603-3BBCA0EF3455}" srcOrd="2" destOrd="0" parTransId="{D6067991-6BA3-4428-965F-8112E5617976}" sibTransId="{60901269-27A1-465E-B368-7F0B754FFE3F}"/>
    <dgm:cxn modelId="{E1559711-02D6-4865-ADD4-F803572C46AE}" type="presOf" srcId="{E2DB5AF2-3915-476E-8603-3BBCA0EF3455}" destId="{5A2DC1CB-1516-41C8-A53E-AEDE0BA3B637}" srcOrd="0" destOrd="0" presId="urn:microsoft.com/office/officeart/2005/8/layout/process4"/>
    <dgm:cxn modelId="{94C3E686-AE11-4501-AE43-DC7B7FA69D65}" srcId="{8C5C4A94-3C01-44DD-9589-430226C16ACD}" destId="{F44CA064-57CE-4221-92A4-5A08CDD78783}" srcOrd="1" destOrd="0" parTransId="{F906A976-D6E5-4642-82FD-63C834030942}" sibTransId="{47AC1615-E7AE-4DCD-9C4D-442E34AED479}"/>
    <dgm:cxn modelId="{ACAAB5C4-B448-4AF0-8226-1E004D94015E}" type="presParOf" srcId="{E3E3950B-EE42-4A58-BADE-F98BFE402C70}" destId="{7FC9918E-420A-47BC-9825-35064DDEF739}" srcOrd="0" destOrd="0" presId="urn:microsoft.com/office/officeart/2005/8/layout/process4"/>
    <dgm:cxn modelId="{1CE32B7D-3136-4F93-B524-BB68FD37F2BD}" type="presParOf" srcId="{7FC9918E-420A-47BC-9825-35064DDEF739}" destId="{FB89F9E8-111B-43DA-8662-598474593C12}" srcOrd="0" destOrd="0" presId="urn:microsoft.com/office/officeart/2005/8/layout/process4"/>
    <dgm:cxn modelId="{E8ED4B24-5C7B-4547-AB50-7499AEBCC250}" type="presParOf" srcId="{E3E3950B-EE42-4A58-BADE-F98BFE402C70}" destId="{A29E173E-ECBF-4108-8F6B-01771EA86214}" srcOrd="1" destOrd="0" presId="urn:microsoft.com/office/officeart/2005/8/layout/process4"/>
    <dgm:cxn modelId="{81D6CB7D-39C5-49AC-B830-A50141801891}" type="presParOf" srcId="{E3E3950B-EE42-4A58-BADE-F98BFE402C70}" destId="{450B6BE8-7A83-4EE8-9EF9-312F7290CEAA}" srcOrd="2" destOrd="0" presId="urn:microsoft.com/office/officeart/2005/8/layout/process4"/>
    <dgm:cxn modelId="{08EB566D-C6E8-4D52-B2DC-FA3B25A43EEF}" type="presParOf" srcId="{450B6BE8-7A83-4EE8-9EF9-312F7290CEAA}" destId="{5A2DC1CB-1516-41C8-A53E-AEDE0BA3B637}" srcOrd="0" destOrd="0" presId="urn:microsoft.com/office/officeart/2005/8/layout/process4"/>
    <dgm:cxn modelId="{934B15D4-B5C1-4DEF-A29A-33C5BA7838A9}" type="presParOf" srcId="{E3E3950B-EE42-4A58-BADE-F98BFE402C70}" destId="{8CDFFAAC-600E-459B-B546-E23FA8989651}" srcOrd="3" destOrd="0" presId="urn:microsoft.com/office/officeart/2005/8/layout/process4"/>
    <dgm:cxn modelId="{54A549ED-64A8-4965-B9CB-A353AB40F4B3}" type="presParOf" srcId="{E3E3950B-EE42-4A58-BADE-F98BFE402C70}" destId="{585FC698-0672-4F1F-8C2B-971C23B6B226}" srcOrd="4" destOrd="0" presId="urn:microsoft.com/office/officeart/2005/8/layout/process4"/>
    <dgm:cxn modelId="{8401F821-6FE4-400E-AD54-64DFAE58C2E1}" type="presParOf" srcId="{585FC698-0672-4F1F-8C2B-971C23B6B226}" destId="{4CDC89AA-FA02-4E45-8163-31BAEC2088E0}" srcOrd="0" destOrd="0" presId="urn:microsoft.com/office/officeart/2005/8/layout/process4"/>
    <dgm:cxn modelId="{BF753CEE-BAF7-4DB3-AE19-532068E4BC42}" type="presParOf" srcId="{E3E3950B-EE42-4A58-BADE-F98BFE402C70}" destId="{42FDA9A4-D751-4CFB-8CF2-60ED80C875E6}" srcOrd="5" destOrd="0" presId="urn:microsoft.com/office/officeart/2005/8/layout/process4"/>
    <dgm:cxn modelId="{3ED459E5-EFDD-4D34-BE7E-C852D5BE1292}" type="presParOf" srcId="{E3E3950B-EE42-4A58-BADE-F98BFE402C70}" destId="{BC2E43D6-2AFD-4117-A4CB-BEEBF0159301}" srcOrd="6" destOrd="0" presId="urn:microsoft.com/office/officeart/2005/8/layout/process4"/>
    <dgm:cxn modelId="{89332276-2BB4-435E-B2EA-080FC3BA61C1}" type="presParOf" srcId="{BC2E43D6-2AFD-4117-A4CB-BEEBF0159301}" destId="{7002C55D-4360-4794-9FA8-958D7C4FCA7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BBD43F-CA5A-4C9B-B6B9-C2030F03E303}" type="doc">
      <dgm:prSet loTypeId="urn:microsoft.com/office/officeart/2005/8/layout/hList1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3E4FC6A2-56E3-4EDE-ADE3-6D00158761C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بازارهای موازی هزینۀ فرصت سرمایه‌گذاری در ملک را تغییر می‌دهند. این بازارها عبارتند از:</a:t>
          </a:r>
          <a:endParaRPr lang="en-US" dirty="0">
            <a:cs typeface="B Zar" pitchFamily="2" charset="-78"/>
          </a:endParaRPr>
        </a:p>
      </dgm:t>
    </dgm:pt>
    <dgm:pt modelId="{3878F664-7AAC-47B7-8849-CCC7BE930976}" type="parTrans" cxnId="{27834817-7DCC-4A80-8D03-65B537BA5646}">
      <dgm:prSet/>
      <dgm:spPr/>
      <dgm:t>
        <a:bodyPr/>
        <a:lstStyle/>
        <a:p>
          <a:endParaRPr lang="en-US"/>
        </a:p>
      </dgm:t>
    </dgm:pt>
    <dgm:pt modelId="{AB24F1D1-BAA0-45D8-A554-74A65A96A701}" type="sibTrans" cxnId="{27834817-7DCC-4A80-8D03-65B537BA5646}">
      <dgm:prSet/>
      <dgm:spPr/>
      <dgm:t>
        <a:bodyPr/>
        <a:lstStyle/>
        <a:p>
          <a:endParaRPr lang="en-US"/>
        </a:p>
      </dgm:t>
    </dgm:pt>
    <dgm:pt modelId="{E4648BD2-C6B8-464C-9FC2-13DA904246E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 پول</a:t>
          </a:r>
          <a:endParaRPr lang="en-US" dirty="0">
            <a:cs typeface="B Zar" pitchFamily="2" charset="-78"/>
          </a:endParaRPr>
        </a:p>
      </dgm:t>
    </dgm:pt>
    <dgm:pt modelId="{C3E53DF3-32BB-416D-8E0C-D4A13C2725AE}" type="parTrans" cxnId="{EC80D2C7-86FE-4CB4-90B8-97A249B097B8}">
      <dgm:prSet/>
      <dgm:spPr/>
      <dgm:t>
        <a:bodyPr/>
        <a:lstStyle/>
        <a:p>
          <a:endParaRPr lang="en-US"/>
        </a:p>
      </dgm:t>
    </dgm:pt>
    <dgm:pt modelId="{485FA6EA-BC45-469B-92EE-61E9CBAE9E42}" type="sibTrans" cxnId="{EC80D2C7-86FE-4CB4-90B8-97A249B097B8}">
      <dgm:prSet/>
      <dgm:spPr/>
      <dgm:t>
        <a:bodyPr/>
        <a:lstStyle/>
        <a:p>
          <a:endParaRPr lang="en-US"/>
        </a:p>
      </dgm:t>
    </dgm:pt>
    <dgm:pt modelId="{F0F95135-DEF8-465C-AEC6-057CD6D61CD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 سرمایه</a:t>
          </a:r>
          <a:endParaRPr lang="en-US" dirty="0">
            <a:cs typeface="B Zar" pitchFamily="2" charset="-78"/>
          </a:endParaRPr>
        </a:p>
      </dgm:t>
    </dgm:pt>
    <dgm:pt modelId="{54D87532-1AD9-4F38-9F93-036891F22C9D}" type="parTrans" cxnId="{A6AA427B-E8C9-4B4F-AE49-F416A4BFCAFA}">
      <dgm:prSet/>
      <dgm:spPr/>
      <dgm:t>
        <a:bodyPr/>
        <a:lstStyle/>
        <a:p>
          <a:endParaRPr lang="en-US"/>
        </a:p>
      </dgm:t>
    </dgm:pt>
    <dgm:pt modelId="{3998908A-151D-4E27-B36A-A758E876B720}" type="sibTrans" cxnId="{A6AA427B-E8C9-4B4F-AE49-F416A4BFCAFA}">
      <dgm:prSet/>
      <dgm:spPr/>
      <dgm:t>
        <a:bodyPr/>
        <a:lstStyle/>
        <a:p>
          <a:endParaRPr lang="en-US"/>
        </a:p>
      </dgm:t>
    </dgm:pt>
    <dgm:pt modelId="{9E429F7C-DD84-45E4-9D35-0D42E37BDD5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 ارز و طلا</a:t>
          </a:r>
          <a:endParaRPr lang="en-US" dirty="0">
            <a:cs typeface="B Zar" pitchFamily="2" charset="-78"/>
          </a:endParaRPr>
        </a:p>
      </dgm:t>
    </dgm:pt>
    <dgm:pt modelId="{79BDEB25-D454-4CE5-BA98-F5F23E65B862}" type="parTrans" cxnId="{1ECE345D-3896-4F19-8FC1-E9A1802075D6}">
      <dgm:prSet/>
      <dgm:spPr/>
      <dgm:t>
        <a:bodyPr/>
        <a:lstStyle/>
        <a:p>
          <a:endParaRPr lang="en-US"/>
        </a:p>
      </dgm:t>
    </dgm:pt>
    <dgm:pt modelId="{AD434446-F286-4F81-B5EC-4EBADEF28141}" type="sibTrans" cxnId="{1ECE345D-3896-4F19-8FC1-E9A1802075D6}">
      <dgm:prSet/>
      <dgm:spPr/>
      <dgm:t>
        <a:bodyPr/>
        <a:lstStyle/>
        <a:p>
          <a:endParaRPr lang="en-US"/>
        </a:p>
      </dgm:t>
    </dgm:pt>
    <dgm:pt modelId="{1A98999D-F9C3-4A7B-80E7-F20CD6DD8B3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 سرمایه‌گذاری‌های جایگزین</a:t>
          </a:r>
          <a:endParaRPr lang="en-US" dirty="0">
            <a:cs typeface="B Zar" pitchFamily="2" charset="-78"/>
          </a:endParaRPr>
        </a:p>
      </dgm:t>
    </dgm:pt>
    <dgm:pt modelId="{3AE962DF-0F37-4CF1-AAB9-6BCEA2D91FDB}" type="parTrans" cxnId="{895FEAFB-1B6F-4D77-A49B-10FA4B14BCC7}">
      <dgm:prSet/>
      <dgm:spPr/>
      <dgm:t>
        <a:bodyPr/>
        <a:lstStyle/>
        <a:p>
          <a:endParaRPr lang="en-US"/>
        </a:p>
      </dgm:t>
    </dgm:pt>
    <dgm:pt modelId="{83BA2630-6F57-4D9F-B119-8C6C88BA254C}" type="sibTrans" cxnId="{895FEAFB-1B6F-4D77-A49B-10FA4B14BCC7}">
      <dgm:prSet/>
      <dgm:spPr/>
      <dgm:t>
        <a:bodyPr/>
        <a:lstStyle/>
        <a:p>
          <a:endParaRPr lang="en-US"/>
        </a:p>
      </dgm:t>
    </dgm:pt>
    <dgm:pt modelId="{6889D47B-0BD1-4A5C-96C5-23B642CF2B31}" type="pres">
      <dgm:prSet presAssocID="{7ABBD43F-CA5A-4C9B-B6B9-C2030F03E3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4279B0-885B-44EC-92EE-78BB9E220B88}" type="pres">
      <dgm:prSet presAssocID="{3E4FC6A2-56E3-4EDE-ADE3-6D00158761C5}" presName="composite" presStyleCnt="0"/>
      <dgm:spPr/>
    </dgm:pt>
    <dgm:pt modelId="{1050AD18-6536-415D-9503-34CAA56FBE9A}" type="pres">
      <dgm:prSet presAssocID="{3E4FC6A2-56E3-4EDE-ADE3-6D00158761C5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B150AF-8284-4192-8AFB-D590C72BBF5A}" type="pres">
      <dgm:prSet presAssocID="{3E4FC6A2-56E3-4EDE-ADE3-6D00158761C5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1C6F36-1CA2-40A5-BED1-33BDEC5D2D5A}" type="presOf" srcId="{7ABBD43F-CA5A-4C9B-B6B9-C2030F03E303}" destId="{6889D47B-0BD1-4A5C-96C5-23B642CF2B31}" srcOrd="0" destOrd="0" presId="urn:microsoft.com/office/officeart/2005/8/layout/hList1"/>
    <dgm:cxn modelId="{58FCBBF9-2687-477F-B2F3-700AB383277A}" type="presOf" srcId="{9E429F7C-DD84-45E4-9D35-0D42E37BDD55}" destId="{D9B150AF-8284-4192-8AFB-D590C72BBF5A}" srcOrd="0" destOrd="2" presId="urn:microsoft.com/office/officeart/2005/8/layout/hList1"/>
    <dgm:cxn modelId="{EC80D2C7-86FE-4CB4-90B8-97A249B097B8}" srcId="{3E4FC6A2-56E3-4EDE-ADE3-6D00158761C5}" destId="{E4648BD2-C6B8-464C-9FC2-13DA904246E5}" srcOrd="0" destOrd="0" parTransId="{C3E53DF3-32BB-416D-8E0C-D4A13C2725AE}" sibTransId="{485FA6EA-BC45-469B-92EE-61E9CBAE9E42}"/>
    <dgm:cxn modelId="{F23113F3-5A62-478C-B601-A40DD90B9D8B}" type="presOf" srcId="{E4648BD2-C6B8-464C-9FC2-13DA904246E5}" destId="{D9B150AF-8284-4192-8AFB-D590C72BBF5A}" srcOrd="0" destOrd="0" presId="urn:microsoft.com/office/officeart/2005/8/layout/hList1"/>
    <dgm:cxn modelId="{A6AA427B-E8C9-4B4F-AE49-F416A4BFCAFA}" srcId="{3E4FC6A2-56E3-4EDE-ADE3-6D00158761C5}" destId="{F0F95135-DEF8-465C-AEC6-057CD6D61CD2}" srcOrd="1" destOrd="0" parTransId="{54D87532-1AD9-4F38-9F93-036891F22C9D}" sibTransId="{3998908A-151D-4E27-B36A-A758E876B720}"/>
    <dgm:cxn modelId="{895FEAFB-1B6F-4D77-A49B-10FA4B14BCC7}" srcId="{3E4FC6A2-56E3-4EDE-ADE3-6D00158761C5}" destId="{1A98999D-F9C3-4A7B-80E7-F20CD6DD8B33}" srcOrd="3" destOrd="0" parTransId="{3AE962DF-0F37-4CF1-AAB9-6BCEA2D91FDB}" sibTransId="{83BA2630-6F57-4D9F-B119-8C6C88BA254C}"/>
    <dgm:cxn modelId="{27834817-7DCC-4A80-8D03-65B537BA5646}" srcId="{7ABBD43F-CA5A-4C9B-B6B9-C2030F03E303}" destId="{3E4FC6A2-56E3-4EDE-ADE3-6D00158761C5}" srcOrd="0" destOrd="0" parTransId="{3878F664-7AAC-47B7-8849-CCC7BE930976}" sibTransId="{AB24F1D1-BAA0-45D8-A554-74A65A96A701}"/>
    <dgm:cxn modelId="{6F1BFB59-5E2D-4360-946F-97765B8B7E76}" type="presOf" srcId="{3E4FC6A2-56E3-4EDE-ADE3-6D00158761C5}" destId="{1050AD18-6536-415D-9503-34CAA56FBE9A}" srcOrd="0" destOrd="0" presId="urn:microsoft.com/office/officeart/2005/8/layout/hList1"/>
    <dgm:cxn modelId="{B8DF0F0A-5A29-4F1B-B955-E5ADEA46A959}" type="presOf" srcId="{1A98999D-F9C3-4A7B-80E7-F20CD6DD8B33}" destId="{D9B150AF-8284-4192-8AFB-D590C72BBF5A}" srcOrd="0" destOrd="3" presId="urn:microsoft.com/office/officeart/2005/8/layout/hList1"/>
    <dgm:cxn modelId="{1ECE345D-3896-4F19-8FC1-E9A1802075D6}" srcId="{3E4FC6A2-56E3-4EDE-ADE3-6D00158761C5}" destId="{9E429F7C-DD84-45E4-9D35-0D42E37BDD55}" srcOrd="2" destOrd="0" parTransId="{79BDEB25-D454-4CE5-BA98-F5F23E65B862}" sibTransId="{AD434446-F286-4F81-B5EC-4EBADEF28141}"/>
    <dgm:cxn modelId="{ACC9D6AB-E78D-4A03-80FA-C8B93EDAB71A}" type="presOf" srcId="{F0F95135-DEF8-465C-AEC6-057CD6D61CD2}" destId="{D9B150AF-8284-4192-8AFB-D590C72BBF5A}" srcOrd="0" destOrd="1" presId="urn:microsoft.com/office/officeart/2005/8/layout/hList1"/>
    <dgm:cxn modelId="{85704C84-10C1-4CF4-9187-EC954FB63F89}" type="presParOf" srcId="{6889D47B-0BD1-4A5C-96C5-23B642CF2B31}" destId="{4B4279B0-885B-44EC-92EE-78BB9E220B88}" srcOrd="0" destOrd="0" presId="urn:microsoft.com/office/officeart/2005/8/layout/hList1"/>
    <dgm:cxn modelId="{2ED44E56-86F5-4EF4-9081-66AE1D71B99D}" type="presParOf" srcId="{4B4279B0-885B-44EC-92EE-78BB9E220B88}" destId="{1050AD18-6536-415D-9503-34CAA56FBE9A}" srcOrd="0" destOrd="0" presId="urn:microsoft.com/office/officeart/2005/8/layout/hList1"/>
    <dgm:cxn modelId="{96F227F8-8CE0-4A6D-A7FA-FF9FF856C341}" type="presParOf" srcId="{4B4279B0-885B-44EC-92EE-78BB9E220B88}" destId="{D9B150AF-8284-4192-8AFB-D590C72BBF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05D5A0-0278-4D10-BB5D-C84A911962FB}" type="doc">
      <dgm:prSet loTypeId="urn:microsoft.com/office/officeart/2005/8/layout/hList1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17BE54A9-1C41-4FAE-AE4D-CAC56735D50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سیاست‌های دولت ممکن است بازار را به نفع طرف عرضه یا تقاضا جابه‌جا کند:</a:t>
          </a:r>
          <a:endParaRPr lang="en-US" dirty="0">
            <a:cs typeface="B Zar" pitchFamily="2" charset="-78"/>
          </a:endParaRPr>
        </a:p>
      </dgm:t>
    </dgm:pt>
    <dgm:pt modelId="{BDF11D62-BCAE-46E7-BECD-AD3D7035B628}" type="parTrans" cxnId="{F8A7F2F7-7DF9-4819-BA05-B7015966282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7335A1A-5B00-471A-B10D-DFC33B7D7B7F}" type="sibTrans" cxnId="{F8A7F2F7-7DF9-4819-BA05-B7015966282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11E17AA-03E1-4A8D-A694-5B4A1ADEE89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تسهیلات بانکی</a:t>
          </a:r>
          <a:endParaRPr lang="en-US" dirty="0">
            <a:cs typeface="B Zar" pitchFamily="2" charset="-78"/>
          </a:endParaRPr>
        </a:p>
      </dgm:t>
    </dgm:pt>
    <dgm:pt modelId="{DEE6AB8C-7AE2-4A0A-ADDD-FD209C3BDA80}" type="parTrans" cxnId="{23E990BF-BD38-45A3-AFC4-D61D48A5111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BD51280-ECB0-4547-9B32-A06528F7FE19}" type="sibTrans" cxnId="{23E990BF-BD38-45A3-AFC4-D61D48A5111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A07A5D2-1B8B-4A58-9A23-CD2194FE892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پروانه‌های ساخت</a:t>
          </a:r>
          <a:endParaRPr lang="en-US" dirty="0">
            <a:cs typeface="B Zar" pitchFamily="2" charset="-78"/>
          </a:endParaRPr>
        </a:p>
      </dgm:t>
    </dgm:pt>
    <dgm:pt modelId="{22F6610A-709B-44C7-A42F-3D7EBBCA77F6}" type="parTrans" cxnId="{5438D8E0-6756-49A0-967D-D2D0437E251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4BA0B57-B6B5-4F30-8098-115C4690E4A4}" type="sibTrans" cxnId="{5438D8E0-6756-49A0-967D-D2D0437E251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43BD254-A304-4D3D-A346-25C1E04EF2A3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مالیات بر املاک و  مستغلات</a:t>
          </a:r>
          <a:endParaRPr lang="en-US">
            <a:cs typeface="B Zar" pitchFamily="2" charset="-78"/>
          </a:endParaRPr>
        </a:p>
      </dgm:t>
    </dgm:pt>
    <dgm:pt modelId="{862B6ED2-9E39-4386-A305-309BA0D71769}" type="parTrans" cxnId="{620CFB25-F75D-4699-81FC-F9BC74271B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9EB15FF-ACB2-45FA-9CEB-DE07C79E8AB7}" type="sibTrans" cxnId="{620CFB25-F75D-4699-81FC-F9BC74271B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577BA17-D95B-48FA-B257-E569668B466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 مالیات بر نقل و انتقال</a:t>
          </a:r>
          <a:endParaRPr lang="en-US" dirty="0">
            <a:cs typeface="B Zar" pitchFamily="2" charset="-78"/>
          </a:endParaRPr>
        </a:p>
      </dgm:t>
    </dgm:pt>
    <dgm:pt modelId="{CD0DDE72-B123-43BE-813A-2017633E2194}" type="parTrans" cxnId="{B12671DF-0FF1-4F63-8089-FE845A8F257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9C26558-E26D-4089-A023-06AAFBF9EA79}" type="sibTrans" cxnId="{B12671DF-0FF1-4F63-8089-FE845A8F257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5C1FD24-E0BB-47D5-920C-A678E6B355D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کد رهگیری و...</a:t>
          </a:r>
          <a:endParaRPr lang="en-US" dirty="0">
            <a:cs typeface="B Zar" pitchFamily="2" charset="-78"/>
          </a:endParaRPr>
        </a:p>
      </dgm:t>
    </dgm:pt>
    <dgm:pt modelId="{6CDA9792-0862-4CBD-857B-9C0D21FF559C}" type="parTrans" cxnId="{DDF61C78-6303-4044-A49E-86213220575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DC9F66C-2AEC-4BC1-BB06-77448DF2D78E}" type="sibTrans" cxnId="{DDF61C78-6303-4044-A49E-86213220575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1567465-D83B-48CF-9C04-924BD76A304C}" type="pres">
      <dgm:prSet presAssocID="{FB05D5A0-0278-4D10-BB5D-C84A911962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FE7742-C287-449E-96F9-B75BB18AC698}" type="pres">
      <dgm:prSet presAssocID="{17BE54A9-1C41-4FAE-AE4D-CAC56735D50B}" presName="composite" presStyleCnt="0"/>
      <dgm:spPr/>
    </dgm:pt>
    <dgm:pt modelId="{D5AB979C-C3AC-4711-97DC-4D62381B9E82}" type="pres">
      <dgm:prSet presAssocID="{17BE54A9-1C41-4FAE-AE4D-CAC56735D50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F63C31-B483-4C41-8AAB-CD2A5397F921}" type="pres">
      <dgm:prSet presAssocID="{17BE54A9-1C41-4FAE-AE4D-CAC56735D50B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2671DF-0FF1-4F63-8089-FE845A8F2571}" srcId="{17BE54A9-1C41-4FAE-AE4D-CAC56735D50B}" destId="{6577BA17-D95B-48FA-B257-E569668B4666}" srcOrd="3" destOrd="0" parTransId="{CD0DDE72-B123-43BE-813A-2017633E2194}" sibTransId="{39C26558-E26D-4089-A023-06AAFBF9EA79}"/>
    <dgm:cxn modelId="{620CFB25-F75D-4699-81FC-F9BC74271B6D}" srcId="{17BE54A9-1C41-4FAE-AE4D-CAC56735D50B}" destId="{C43BD254-A304-4D3D-A346-25C1E04EF2A3}" srcOrd="2" destOrd="0" parTransId="{862B6ED2-9E39-4386-A305-309BA0D71769}" sibTransId="{D9EB15FF-ACB2-45FA-9CEB-DE07C79E8AB7}"/>
    <dgm:cxn modelId="{D8652F2C-588D-44FC-AB0F-89766A055D47}" type="presOf" srcId="{FB05D5A0-0278-4D10-BB5D-C84A911962FB}" destId="{41567465-D83B-48CF-9C04-924BD76A304C}" srcOrd="0" destOrd="0" presId="urn:microsoft.com/office/officeart/2005/8/layout/hList1"/>
    <dgm:cxn modelId="{23E990BF-BD38-45A3-AFC4-D61D48A51114}" srcId="{17BE54A9-1C41-4FAE-AE4D-CAC56735D50B}" destId="{011E17AA-03E1-4A8D-A694-5B4A1ADEE89D}" srcOrd="0" destOrd="0" parTransId="{DEE6AB8C-7AE2-4A0A-ADDD-FD209C3BDA80}" sibTransId="{CBD51280-ECB0-4547-9B32-A06528F7FE19}"/>
    <dgm:cxn modelId="{36812162-4833-4343-BF7C-0F1E539BDBE5}" type="presOf" srcId="{C43BD254-A304-4D3D-A346-25C1E04EF2A3}" destId="{F2F63C31-B483-4C41-8AAB-CD2A5397F921}" srcOrd="0" destOrd="2" presId="urn:microsoft.com/office/officeart/2005/8/layout/hList1"/>
    <dgm:cxn modelId="{5438D8E0-6756-49A0-967D-D2D0437E2511}" srcId="{17BE54A9-1C41-4FAE-AE4D-CAC56735D50B}" destId="{DA07A5D2-1B8B-4A58-9A23-CD2194FE8920}" srcOrd="1" destOrd="0" parTransId="{22F6610A-709B-44C7-A42F-3D7EBBCA77F6}" sibTransId="{64BA0B57-B6B5-4F30-8098-115C4690E4A4}"/>
    <dgm:cxn modelId="{DDF61C78-6303-4044-A49E-86213220575C}" srcId="{17BE54A9-1C41-4FAE-AE4D-CAC56735D50B}" destId="{75C1FD24-E0BB-47D5-920C-A678E6B355DA}" srcOrd="4" destOrd="0" parTransId="{6CDA9792-0862-4CBD-857B-9C0D21FF559C}" sibTransId="{DDC9F66C-2AEC-4BC1-BB06-77448DF2D78E}"/>
    <dgm:cxn modelId="{ADCB1D63-9B31-442D-A2AA-6CC7862CF4C5}" type="presOf" srcId="{DA07A5D2-1B8B-4A58-9A23-CD2194FE8920}" destId="{F2F63C31-B483-4C41-8AAB-CD2A5397F921}" srcOrd="0" destOrd="1" presId="urn:microsoft.com/office/officeart/2005/8/layout/hList1"/>
    <dgm:cxn modelId="{AA174E45-AF79-46EB-AD43-097FA14FCC4A}" type="presOf" srcId="{011E17AA-03E1-4A8D-A694-5B4A1ADEE89D}" destId="{F2F63C31-B483-4C41-8AAB-CD2A5397F921}" srcOrd="0" destOrd="0" presId="urn:microsoft.com/office/officeart/2005/8/layout/hList1"/>
    <dgm:cxn modelId="{F8A7F2F7-7DF9-4819-BA05-B7015966282F}" srcId="{FB05D5A0-0278-4D10-BB5D-C84A911962FB}" destId="{17BE54A9-1C41-4FAE-AE4D-CAC56735D50B}" srcOrd="0" destOrd="0" parTransId="{BDF11D62-BCAE-46E7-BECD-AD3D7035B628}" sibTransId="{37335A1A-5B00-471A-B10D-DFC33B7D7B7F}"/>
    <dgm:cxn modelId="{6790BE29-6EB3-4422-A833-FC18B4E876A2}" type="presOf" srcId="{75C1FD24-E0BB-47D5-920C-A678E6B355DA}" destId="{F2F63C31-B483-4C41-8AAB-CD2A5397F921}" srcOrd="0" destOrd="4" presId="urn:microsoft.com/office/officeart/2005/8/layout/hList1"/>
    <dgm:cxn modelId="{456174E1-69EF-4E5C-84E3-BCD35559ECE6}" type="presOf" srcId="{17BE54A9-1C41-4FAE-AE4D-CAC56735D50B}" destId="{D5AB979C-C3AC-4711-97DC-4D62381B9E82}" srcOrd="0" destOrd="0" presId="urn:microsoft.com/office/officeart/2005/8/layout/hList1"/>
    <dgm:cxn modelId="{9676CFF5-7C42-4921-8FC0-C7C7A0F8C387}" type="presOf" srcId="{6577BA17-D95B-48FA-B257-E569668B4666}" destId="{F2F63C31-B483-4C41-8AAB-CD2A5397F921}" srcOrd="0" destOrd="3" presId="urn:microsoft.com/office/officeart/2005/8/layout/hList1"/>
    <dgm:cxn modelId="{39DCCCC3-7882-4642-95D5-CF2A98D35339}" type="presParOf" srcId="{41567465-D83B-48CF-9C04-924BD76A304C}" destId="{46FE7742-C287-449E-96F9-B75BB18AC698}" srcOrd="0" destOrd="0" presId="urn:microsoft.com/office/officeart/2005/8/layout/hList1"/>
    <dgm:cxn modelId="{280B5074-6D0D-45A6-A38D-AB8AC22195F5}" type="presParOf" srcId="{46FE7742-C287-449E-96F9-B75BB18AC698}" destId="{D5AB979C-C3AC-4711-97DC-4D62381B9E82}" srcOrd="0" destOrd="0" presId="urn:microsoft.com/office/officeart/2005/8/layout/hList1"/>
    <dgm:cxn modelId="{A83F0BEC-40ED-40C6-AF5E-4CDA91118BCF}" type="presParOf" srcId="{46FE7742-C287-449E-96F9-B75BB18AC698}" destId="{F2F63C31-B483-4C41-8AAB-CD2A5397F9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9B4A9F-546D-4EB1-991F-6C9C8F895A3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B2BCC-C879-4298-BBCB-05BFCEA78C7A}">
      <dgm:prSet/>
      <dgm:spPr/>
      <dgm:t>
        <a:bodyPr/>
        <a:lstStyle/>
        <a:p>
          <a:pPr rtl="1"/>
          <a:r>
            <a:rPr lang="fa-IR" b="1" dirty="0" smtClean="0">
              <a:cs typeface="B Zar" pitchFamily="2" charset="-78"/>
            </a:rPr>
            <a:t>طرح مسکن مهر</a:t>
          </a:r>
          <a:endParaRPr lang="en-US" dirty="0">
            <a:cs typeface="B Zar" pitchFamily="2" charset="-78"/>
          </a:endParaRPr>
        </a:p>
      </dgm:t>
    </dgm:pt>
    <dgm:pt modelId="{628BFD7E-EB8D-4530-8100-7A2A28363BE3}" type="parTrans" cxnId="{AADAD087-3507-4641-BB16-3F40D635982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9794F54-AD4E-43F1-9B69-768E25B76B7A}" type="sibTrans" cxnId="{AADAD087-3507-4641-BB16-3F40D635982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6460B0B-C218-48CF-A2A2-7DE9DD4E77F6}">
      <dgm:prSet/>
      <dgm:spPr/>
      <dgm:t>
        <a:bodyPr/>
        <a:lstStyle/>
        <a:p>
          <a:pPr rtl="1"/>
          <a:r>
            <a:rPr lang="fa-IR" b="1" dirty="0" smtClean="0">
              <a:cs typeface="B Zar" pitchFamily="2" charset="-78"/>
            </a:rPr>
            <a:t>طرح جامع شهر تهران</a:t>
          </a:r>
          <a:endParaRPr lang="en-US" b="1" dirty="0">
            <a:cs typeface="B Zar" pitchFamily="2" charset="-78"/>
          </a:endParaRPr>
        </a:p>
      </dgm:t>
    </dgm:pt>
    <dgm:pt modelId="{E4C23CFB-A970-4E20-89BF-34B7CE1D2F1C}" type="parTrans" cxnId="{5D2D4321-0508-49BC-9A3D-949D55437CB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040B4EB-5F97-41B2-A5F0-21BC7FC9C2DF}" type="sibTrans" cxnId="{5D2D4321-0508-49BC-9A3D-949D55437CB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8A56AE9-4502-4BE4-A294-28CAAA743881}" type="pres">
      <dgm:prSet presAssocID="{749B4A9F-546D-4EB1-991F-6C9C8F895A3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911FF31-C6F8-4EAC-8B71-7DDE4074EC4A}" type="pres">
      <dgm:prSet presAssocID="{272B2BCC-C879-4298-BBCB-05BFCEA78C7A}" presName="thickLine" presStyleLbl="alignNode1" presStyleIdx="0" presStyleCnt="2"/>
      <dgm:spPr/>
    </dgm:pt>
    <dgm:pt modelId="{428F2E57-A8D0-49BC-B5DD-C586FA778DC4}" type="pres">
      <dgm:prSet presAssocID="{272B2BCC-C879-4298-BBCB-05BFCEA78C7A}" presName="horz1" presStyleCnt="0"/>
      <dgm:spPr/>
    </dgm:pt>
    <dgm:pt modelId="{5DD47079-5A34-4EE0-8767-CCA16A666832}" type="pres">
      <dgm:prSet presAssocID="{272B2BCC-C879-4298-BBCB-05BFCEA78C7A}" presName="tx1" presStyleLbl="revTx" presStyleIdx="0" presStyleCnt="2"/>
      <dgm:spPr/>
      <dgm:t>
        <a:bodyPr/>
        <a:lstStyle/>
        <a:p>
          <a:endParaRPr lang="en-US"/>
        </a:p>
      </dgm:t>
    </dgm:pt>
    <dgm:pt modelId="{BD731EE0-D4D1-41C5-96AC-652789646FDE}" type="pres">
      <dgm:prSet presAssocID="{272B2BCC-C879-4298-BBCB-05BFCEA78C7A}" presName="vert1" presStyleCnt="0"/>
      <dgm:spPr/>
    </dgm:pt>
    <dgm:pt modelId="{6170741A-E0F7-431F-BD9F-B7676170C36C}" type="pres">
      <dgm:prSet presAssocID="{06460B0B-C218-48CF-A2A2-7DE9DD4E77F6}" presName="thickLine" presStyleLbl="alignNode1" presStyleIdx="1" presStyleCnt="2"/>
      <dgm:spPr/>
    </dgm:pt>
    <dgm:pt modelId="{3EC4FF68-F1E1-472F-B777-A6285AAF255E}" type="pres">
      <dgm:prSet presAssocID="{06460B0B-C218-48CF-A2A2-7DE9DD4E77F6}" presName="horz1" presStyleCnt="0"/>
      <dgm:spPr/>
    </dgm:pt>
    <dgm:pt modelId="{6CF2CDE6-276F-4BCB-8466-07175FE266AE}" type="pres">
      <dgm:prSet presAssocID="{06460B0B-C218-48CF-A2A2-7DE9DD4E77F6}" presName="tx1" presStyleLbl="revTx" presStyleIdx="1" presStyleCnt="2"/>
      <dgm:spPr/>
      <dgm:t>
        <a:bodyPr/>
        <a:lstStyle/>
        <a:p>
          <a:endParaRPr lang="en-US"/>
        </a:p>
      </dgm:t>
    </dgm:pt>
    <dgm:pt modelId="{A4AA2458-F2A1-436C-B281-A197E0AA17F7}" type="pres">
      <dgm:prSet presAssocID="{06460B0B-C218-48CF-A2A2-7DE9DD4E77F6}" presName="vert1" presStyleCnt="0"/>
      <dgm:spPr/>
    </dgm:pt>
  </dgm:ptLst>
  <dgm:cxnLst>
    <dgm:cxn modelId="{B54B1B2D-4D0F-4CA9-BD33-C735B5F66BCD}" type="presOf" srcId="{749B4A9F-546D-4EB1-991F-6C9C8F895A3A}" destId="{98A56AE9-4502-4BE4-A294-28CAAA743881}" srcOrd="0" destOrd="0" presId="urn:microsoft.com/office/officeart/2008/layout/LinedList"/>
    <dgm:cxn modelId="{8E0EA03E-38D9-4E82-92C1-4EBF5BBFE381}" type="presOf" srcId="{272B2BCC-C879-4298-BBCB-05BFCEA78C7A}" destId="{5DD47079-5A34-4EE0-8767-CCA16A666832}" srcOrd="0" destOrd="0" presId="urn:microsoft.com/office/officeart/2008/layout/LinedList"/>
    <dgm:cxn modelId="{9CF20800-78F3-4CFD-B06B-AFBA4A9B1617}" type="presOf" srcId="{06460B0B-C218-48CF-A2A2-7DE9DD4E77F6}" destId="{6CF2CDE6-276F-4BCB-8466-07175FE266AE}" srcOrd="0" destOrd="0" presId="urn:microsoft.com/office/officeart/2008/layout/LinedList"/>
    <dgm:cxn modelId="{AADAD087-3507-4641-BB16-3F40D6359828}" srcId="{749B4A9F-546D-4EB1-991F-6C9C8F895A3A}" destId="{272B2BCC-C879-4298-BBCB-05BFCEA78C7A}" srcOrd="0" destOrd="0" parTransId="{628BFD7E-EB8D-4530-8100-7A2A28363BE3}" sibTransId="{A9794F54-AD4E-43F1-9B69-768E25B76B7A}"/>
    <dgm:cxn modelId="{5D2D4321-0508-49BC-9A3D-949D55437CB2}" srcId="{749B4A9F-546D-4EB1-991F-6C9C8F895A3A}" destId="{06460B0B-C218-48CF-A2A2-7DE9DD4E77F6}" srcOrd="1" destOrd="0" parTransId="{E4C23CFB-A970-4E20-89BF-34B7CE1D2F1C}" sibTransId="{B040B4EB-5F97-41B2-A5F0-21BC7FC9C2DF}"/>
    <dgm:cxn modelId="{777D79CA-F669-4095-A08E-52D69B6CE5BC}" type="presParOf" srcId="{98A56AE9-4502-4BE4-A294-28CAAA743881}" destId="{A911FF31-C6F8-4EAC-8B71-7DDE4074EC4A}" srcOrd="0" destOrd="0" presId="urn:microsoft.com/office/officeart/2008/layout/LinedList"/>
    <dgm:cxn modelId="{3494FD79-3214-41E3-8BAE-CED7A97EA8B7}" type="presParOf" srcId="{98A56AE9-4502-4BE4-A294-28CAAA743881}" destId="{428F2E57-A8D0-49BC-B5DD-C586FA778DC4}" srcOrd="1" destOrd="0" presId="urn:microsoft.com/office/officeart/2008/layout/LinedList"/>
    <dgm:cxn modelId="{44E6B161-3805-4871-908A-D201EDACC4D5}" type="presParOf" srcId="{428F2E57-A8D0-49BC-B5DD-C586FA778DC4}" destId="{5DD47079-5A34-4EE0-8767-CCA16A666832}" srcOrd="0" destOrd="0" presId="urn:microsoft.com/office/officeart/2008/layout/LinedList"/>
    <dgm:cxn modelId="{1BFD3293-E55E-46F8-B211-600E7E2A8B5C}" type="presParOf" srcId="{428F2E57-A8D0-49BC-B5DD-C586FA778DC4}" destId="{BD731EE0-D4D1-41C5-96AC-652789646FDE}" srcOrd="1" destOrd="0" presId="urn:microsoft.com/office/officeart/2008/layout/LinedList"/>
    <dgm:cxn modelId="{D5CF8DB1-FE43-4753-80E3-EFA4159382AA}" type="presParOf" srcId="{98A56AE9-4502-4BE4-A294-28CAAA743881}" destId="{6170741A-E0F7-431F-BD9F-B7676170C36C}" srcOrd="2" destOrd="0" presId="urn:microsoft.com/office/officeart/2008/layout/LinedList"/>
    <dgm:cxn modelId="{CAAF1A94-99AC-4E21-B15F-BB01286EAAB7}" type="presParOf" srcId="{98A56AE9-4502-4BE4-A294-28CAAA743881}" destId="{3EC4FF68-F1E1-472F-B777-A6285AAF255E}" srcOrd="3" destOrd="0" presId="urn:microsoft.com/office/officeart/2008/layout/LinedList"/>
    <dgm:cxn modelId="{C2604664-E56A-467C-92C2-9798D65CF91B}" type="presParOf" srcId="{3EC4FF68-F1E1-472F-B777-A6285AAF255E}" destId="{6CF2CDE6-276F-4BCB-8466-07175FE266AE}" srcOrd="0" destOrd="0" presId="urn:microsoft.com/office/officeart/2008/layout/LinedList"/>
    <dgm:cxn modelId="{4DB2CCC2-DD66-4AF6-9CA7-4AFA185F46E2}" type="presParOf" srcId="{3EC4FF68-F1E1-472F-B777-A6285AAF255E}" destId="{A4AA2458-F2A1-436C-B281-A197E0AA17F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73F5B4-92C4-43C6-A08A-6ED537939CD7}">
      <dsp:nvSpPr>
        <dsp:cNvPr id="0" name=""/>
        <dsp:cNvSpPr/>
      </dsp:nvSpPr>
      <dsp:spPr>
        <a:xfrm>
          <a:off x="3501367" y="1228"/>
          <a:ext cx="1379264" cy="137926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Yekan" panose="00000400000000000000" pitchFamily="2" charset="-78"/>
            </a:rPr>
            <a:t>آغاز دوره رونق</a:t>
          </a:r>
          <a:endParaRPr lang="en-US" sz="1900" kern="1200" dirty="0">
            <a:cs typeface="B Yekan" panose="00000400000000000000" pitchFamily="2" charset="-78"/>
          </a:endParaRPr>
        </a:p>
      </dsp:txBody>
      <dsp:txXfrm>
        <a:off x="3501367" y="1228"/>
        <a:ext cx="1379264" cy="1379264"/>
      </dsp:txXfrm>
    </dsp:sp>
    <dsp:sp modelId="{F8BC4E68-5C8D-4B39-9F5D-850087F9D74A}">
      <dsp:nvSpPr>
        <dsp:cNvPr id="0" name=""/>
        <dsp:cNvSpPr/>
      </dsp:nvSpPr>
      <dsp:spPr>
        <a:xfrm rot="2160000">
          <a:off x="4837308" y="1061281"/>
          <a:ext cx="367768" cy="4655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>
            <a:cs typeface="B Yekan" panose="00000400000000000000" pitchFamily="2" charset="-78"/>
          </a:endParaRPr>
        </a:p>
      </dsp:txBody>
      <dsp:txXfrm rot="2160000">
        <a:off x="4837308" y="1061281"/>
        <a:ext cx="367768" cy="465501"/>
      </dsp:txXfrm>
    </dsp:sp>
    <dsp:sp modelId="{1638F51C-DB78-40EF-953D-F83A875889DF}">
      <dsp:nvSpPr>
        <dsp:cNvPr id="0" name=""/>
        <dsp:cNvSpPr/>
      </dsp:nvSpPr>
      <dsp:spPr>
        <a:xfrm>
          <a:off x="5178595" y="1219806"/>
          <a:ext cx="1379264" cy="13792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Yekan" panose="00000400000000000000" pitchFamily="2" charset="-78"/>
            </a:rPr>
            <a:t>تشدید دوره رونق</a:t>
          </a:r>
          <a:endParaRPr lang="en-US" sz="1900" kern="1200" dirty="0">
            <a:cs typeface="B Yekan" panose="00000400000000000000" pitchFamily="2" charset="-78"/>
          </a:endParaRPr>
        </a:p>
      </dsp:txBody>
      <dsp:txXfrm>
        <a:off x="5178595" y="1219806"/>
        <a:ext cx="1379264" cy="1379264"/>
      </dsp:txXfrm>
    </dsp:sp>
    <dsp:sp modelId="{AD2BEF2B-0EBA-4397-8551-5DFB6795A169}">
      <dsp:nvSpPr>
        <dsp:cNvPr id="0" name=""/>
        <dsp:cNvSpPr/>
      </dsp:nvSpPr>
      <dsp:spPr>
        <a:xfrm rot="6480000">
          <a:off x="5367238" y="2652638"/>
          <a:ext cx="367768" cy="4655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>
            <a:cs typeface="B Yekan" panose="00000400000000000000" pitchFamily="2" charset="-78"/>
          </a:endParaRPr>
        </a:p>
      </dsp:txBody>
      <dsp:txXfrm rot="6480000">
        <a:off x="5367238" y="2652638"/>
        <a:ext cx="367768" cy="465501"/>
      </dsp:txXfrm>
    </dsp:sp>
    <dsp:sp modelId="{0B478F01-0D9B-4893-ACFD-A0B43BAD125B}">
      <dsp:nvSpPr>
        <dsp:cNvPr id="0" name=""/>
        <dsp:cNvSpPr/>
      </dsp:nvSpPr>
      <dsp:spPr>
        <a:xfrm>
          <a:off x="4537951" y="3191506"/>
          <a:ext cx="1379264" cy="137926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Yekan" panose="00000400000000000000" pitchFamily="2" charset="-78"/>
            </a:rPr>
            <a:t>پایان دوره رونق</a:t>
          </a:r>
          <a:endParaRPr lang="en-US" sz="1900" kern="1200" dirty="0">
            <a:cs typeface="B Yekan" panose="00000400000000000000" pitchFamily="2" charset="-78"/>
          </a:endParaRPr>
        </a:p>
      </dsp:txBody>
      <dsp:txXfrm>
        <a:off x="4537951" y="3191506"/>
        <a:ext cx="1379264" cy="1379264"/>
      </dsp:txXfrm>
    </dsp:sp>
    <dsp:sp modelId="{F29D7806-0607-40AF-86D0-A1E04471A6FA}">
      <dsp:nvSpPr>
        <dsp:cNvPr id="0" name=""/>
        <dsp:cNvSpPr/>
      </dsp:nvSpPr>
      <dsp:spPr>
        <a:xfrm rot="10800000">
          <a:off x="4017524" y="3648387"/>
          <a:ext cx="367768" cy="4655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>
            <a:cs typeface="B Yekan" panose="00000400000000000000" pitchFamily="2" charset="-78"/>
          </a:endParaRPr>
        </a:p>
      </dsp:txBody>
      <dsp:txXfrm rot="10800000">
        <a:off x="4017524" y="3648387"/>
        <a:ext cx="367768" cy="465501"/>
      </dsp:txXfrm>
    </dsp:sp>
    <dsp:sp modelId="{B2FAE52C-085F-403A-AC75-C50CA0A30E76}">
      <dsp:nvSpPr>
        <dsp:cNvPr id="0" name=""/>
        <dsp:cNvSpPr/>
      </dsp:nvSpPr>
      <dsp:spPr>
        <a:xfrm>
          <a:off x="2464783" y="3191506"/>
          <a:ext cx="1379264" cy="137926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Yekan" panose="00000400000000000000" pitchFamily="2" charset="-78"/>
            </a:rPr>
            <a:t>آغاز دوره رکود</a:t>
          </a:r>
          <a:endParaRPr lang="en-US" sz="1900" kern="1200" dirty="0">
            <a:cs typeface="B Yekan" panose="00000400000000000000" pitchFamily="2" charset="-78"/>
          </a:endParaRPr>
        </a:p>
      </dsp:txBody>
      <dsp:txXfrm>
        <a:off x="2464783" y="3191506"/>
        <a:ext cx="1379264" cy="1379264"/>
      </dsp:txXfrm>
    </dsp:sp>
    <dsp:sp modelId="{6AB4FCEF-476E-4FDD-81E2-6AEDF5854E44}">
      <dsp:nvSpPr>
        <dsp:cNvPr id="0" name=""/>
        <dsp:cNvSpPr/>
      </dsp:nvSpPr>
      <dsp:spPr>
        <a:xfrm rot="15120000">
          <a:off x="2653425" y="2672437"/>
          <a:ext cx="367768" cy="4655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>
            <a:cs typeface="B Yekan" panose="00000400000000000000" pitchFamily="2" charset="-78"/>
          </a:endParaRPr>
        </a:p>
      </dsp:txBody>
      <dsp:txXfrm rot="15120000">
        <a:off x="2653425" y="2672437"/>
        <a:ext cx="367768" cy="465501"/>
      </dsp:txXfrm>
    </dsp:sp>
    <dsp:sp modelId="{695B4E49-3ADB-43BE-BD1D-0D6830150283}">
      <dsp:nvSpPr>
        <dsp:cNvPr id="0" name=""/>
        <dsp:cNvSpPr/>
      </dsp:nvSpPr>
      <dsp:spPr>
        <a:xfrm>
          <a:off x="1824139" y="1219806"/>
          <a:ext cx="1379264" cy="137926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Yekan" panose="00000400000000000000" pitchFamily="2" charset="-78"/>
            </a:rPr>
            <a:t>دوره رکود</a:t>
          </a:r>
          <a:endParaRPr lang="en-US" sz="1900" kern="1200" dirty="0">
            <a:cs typeface="B Yekan" panose="00000400000000000000" pitchFamily="2" charset="-78"/>
          </a:endParaRPr>
        </a:p>
      </dsp:txBody>
      <dsp:txXfrm>
        <a:off x="1824139" y="1219806"/>
        <a:ext cx="1379264" cy="1379264"/>
      </dsp:txXfrm>
    </dsp:sp>
    <dsp:sp modelId="{7C66E642-4EB9-46B8-AAC0-6957882B5035}">
      <dsp:nvSpPr>
        <dsp:cNvPr id="0" name=""/>
        <dsp:cNvSpPr/>
      </dsp:nvSpPr>
      <dsp:spPr>
        <a:xfrm rot="19440000">
          <a:off x="3160080" y="1073517"/>
          <a:ext cx="367768" cy="4655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>
            <a:cs typeface="B Yekan" panose="00000400000000000000" pitchFamily="2" charset="-78"/>
          </a:endParaRPr>
        </a:p>
      </dsp:txBody>
      <dsp:txXfrm rot="19440000">
        <a:off x="3160080" y="1073517"/>
        <a:ext cx="367768" cy="4655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D1C470-A3CE-48E8-9F97-9EBED782456E}">
      <dsp:nvSpPr>
        <dsp:cNvPr id="0" name=""/>
        <dsp:cNvSpPr/>
      </dsp:nvSpPr>
      <dsp:spPr>
        <a:xfrm>
          <a:off x="1310639" y="0"/>
          <a:ext cx="4876800" cy="48768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01B8E-51C2-4B08-911A-F4239AAB9EDE}">
      <dsp:nvSpPr>
        <dsp:cNvPr id="0" name=""/>
        <dsp:cNvSpPr/>
      </dsp:nvSpPr>
      <dsp:spPr>
        <a:xfrm>
          <a:off x="3749039" y="488156"/>
          <a:ext cx="3169920" cy="4952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/>
            <a:t>ساختار جمعیتی ایران</a:t>
          </a:r>
          <a:endParaRPr lang="en-US" sz="1600" kern="1200" dirty="0"/>
        </a:p>
      </dsp:txBody>
      <dsp:txXfrm>
        <a:off x="3749039" y="488156"/>
        <a:ext cx="3169920" cy="495299"/>
      </dsp:txXfrm>
    </dsp:sp>
    <dsp:sp modelId="{75A02EE9-99D1-468A-9A91-2B171C562A9C}">
      <dsp:nvSpPr>
        <dsp:cNvPr id="0" name=""/>
        <dsp:cNvSpPr/>
      </dsp:nvSpPr>
      <dsp:spPr>
        <a:xfrm>
          <a:off x="3749039" y="1045368"/>
          <a:ext cx="3169920" cy="4952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/>
            <a:t>نقش بازیگران عمده سمت تقاضا و عرضه</a:t>
          </a:r>
          <a:endParaRPr lang="en-US" sz="1600" kern="1200" dirty="0"/>
        </a:p>
      </dsp:txBody>
      <dsp:txXfrm>
        <a:off x="3749039" y="1045368"/>
        <a:ext cx="3169920" cy="495299"/>
      </dsp:txXfrm>
    </dsp:sp>
    <dsp:sp modelId="{6B217F4B-D3A4-4C64-8E7F-BD10EE60A4BF}">
      <dsp:nvSpPr>
        <dsp:cNvPr id="0" name=""/>
        <dsp:cNvSpPr/>
      </dsp:nvSpPr>
      <dsp:spPr>
        <a:xfrm>
          <a:off x="3749039" y="1602581"/>
          <a:ext cx="3169920" cy="4952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/>
            <a:t>درآمد نفتی دولت</a:t>
          </a:r>
          <a:endParaRPr lang="en-US" sz="1600" kern="1200" dirty="0"/>
        </a:p>
      </dsp:txBody>
      <dsp:txXfrm>
        <a:off x="3749039" y="1602581"/>
        <a:ext cx="3169920" cy="495299"/>
      </dsp:txXfrm>
    </dsp:sp>
    <dsp:sp modelId="{13CEA464-3332-4DE0-A354-C3054A44B9A9}">
      <dsp:nvSpPr>
        <dsp:cNvPr id="0" name=""/>
        <dsp:cNvSpPr/>
      </dsp:nvSpPr>
      <dsp:spPr>
        <a:xfrm>
          <a:off x="3749039" y="2159793"/>
          <a:ext cx="3169920" cy="4952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/>
            <a:t>حجم نقدینگی</a:t>
          </a:r>
          <a:endParaRPr lang="en-US" sz="1600" kern="1200" dirty="0"/>
        </a:p>
      </dsp:txBody>
      <dsp:txXfrm>
        <a:off x="3749039" y="2159793"/>
        <a:ext cx="3169920" cy="495299"/>
      </dsp:txXfrm>
    </dsp:sp>
    <dsp:sp modelId="{138B1EB9-4532-455A-9614-0CA18C21D112}">
      <dsp:nvSpPr>
        <dsp:cNvPr id="0" name=""/>
        <dsp:cNvSpPr/>
      </dsp:nvSpPr>
      <dsp:spPr>
        <a:xfrm>
          <a:off x="3749039" y="2717006"/>
          <a:ext cx="3169920" cy="4952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/>
            <a:t>بازارهای موازی</a:t>
          </a:r>
          <a:endParaRPr lang="en-US" sz="1600" b="1" kern="1200" dirty="0"/>
        </a:p>
      </dsp:txBody>
      <dsp:txXfrm>
        <a:off x="3749039" y="2717006"/>
        <a:ext cx="3169920" cy="495299"/>
      </dsp:txXfrm>
    </dsp:sp>
    <dsp:sp modelId="{CC148457-FFD0-4CF4-BC75-1A873A294A56}">
      <dsp:nvSpPr>
        <dsp:cNvPr id="0" name=""/>
        <dsp:cNvSpPr/>
      </dsp:nvSpPr>
      <dsp:spPr>
        <a:xfrm>
          <a:off x="3749039" y="3274218"/>
          <a:ext cx="3169920" cy="4952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/>
            <a:t>سیاست‌های دولت و قوانین و مقررات</a:t>
          </a:r>
          <a:endParaRPr lang="en-US" sz="1600" b="1" kern="1200" dirty="0"/>
        </a:p>
      </dsp:txBody>
      <dsp:txXfrm>
        <a:off x="3749039" y="3274218"/>
        <a:ext cx="3169920" cy="495299"/>
      </dsp:txXfrm>
    </dsp:sp>
    <dsp:sp modelId="{8B4075DF-C57A-4790-856B-9E5E45ABAF0A}">
      <dsp:nvSpPr>
        <dsp:cNvPr id="0" name=""/>
        <dsp:cNvSpPr/>
      </dsp:nvSpPr>
      <dsp:spPr>
        <a:xfrm>
          <a:off x="3749039" y="3831431"/>
          <a:ext cx="3169920" cy="4952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/>
            <a:t>طرح‌های ملی و منطقه‌ای</a:t>
          </a:r>
          <a:endParaRPr lang="en-US" sz="1600" kern="1200" dirty="0"/>
        </a:p>
      </dsp:txBody>
      <dsp:txXfrm>
        <a:off x="3749039" y="3831431"/>
        <a:ext cx="3169920" cy="4952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46D84-9745-48C6-8B07-8E0AF48287ED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94CA1-7944-4A7C-9BCD-19CD0AF33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452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dirty="0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15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A1DD-BB85-4869-8A7D-2705E01CF2F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8133-07A6-494C-8BFD-4535416FC4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A1DD-BB85-4869-8A7D-2705E01CF2F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8133-07A6-494C-8BFD-4535416FC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A1DD-BB85-4869-8A7D-2705E01CF2F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8133-07A6-494C-8BFD-4535416FC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A1DD-BB85-4869-8A7D-2705E01CF2F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8133-07A6-494C-8BFD-4535416FC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A1DD-BB85-4869-8A7D-2705E01CF2F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8133-07A6-494C-8BFD-4535416FC4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A1DD-BB85-4869-8A7D-2705E01CF2F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8133-07A6-494C-8BFD-4535416FC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A1DD-BB85-4869-8A7D-2705E01CF2F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8133-07A6-494C-8BFD-4535416FC4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A1DD-BB85-4869-8A7D-2705E01CF2F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8133-07A6-494C-8BFD-4535416FC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A1DD-BB85-4869-8A7D-2705E01CF2F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8133-07A6-494C-8BFD-4535416FC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A1DD-BB85-4869-8A7D-2705E01CF2F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8133-07A6-494C-8BFD-4535416FC4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A1DD-BB85-4869-8A7D-2705E01CF2F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8133-07A6-494C-8BFD-4535416FC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963A1DD-BB85-4869-8A7D-2705E01CF2F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95E8133-07A6-494C-8BFD-4535416FC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400" dirty="0" smtClean="0">
                <a:cs typeface="B Elham" pitchFamily="2" charset="-78"/>
              </a:rPr>
              <a:t>دوره‌های </a:t>
            </a:r>
            <a:r>
              <a:rPr lang="fa-IR" sz="4400" dirty="0" smtClean="0">
                <a:cs typeface="B Elham" pitchFamily="2" charset="-78"/>
              </a:rPr>
              <a:t>رونق و رکود در بازار مسکن ایران</a:t>
            </a:r>
            <a:endParaRPr lang="en-US" sz="4400" dirty="0"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400800" cy="1752600"/>
          </a:xfrm>
        </p:spPr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حسین عبده تبریزی</a:t>
            </a:r>
          </a:p>
          <a:p>
            <a:pPr algn="r"/>
            <a:r>
              <a:rPr lang="fa-IR" dirty="0" smtClean="0">
                <a:cs typeface="B Zar" pitchFamily="2" charset="-78"/>
              </a:rPr>
              <a:t>میثم رادپور- علی حسن‌پور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253335"/>
            <a:ext cx="8480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1400" dirty="0" smtClean="0">
                <a:cs typeface="B Zar" pitchFamily="2" charset="-78"/>
              </a:rPr>
              <a:t>اول بار ارائه در کلاس تأمین مالی و سرمایه‌گذاری املاک و مستغلات</a:t>
            </a:r>
          </a:p>
          <a:p>
            <a:pPr algn="r"/>
            <a:r>
              <a:rPr lang="fa-IR" sz="1400" dirty="0" smtClean="0">
                <a:cs typeface="B Zar" pitchFamily="2" charset="-78"/>
              </a:rPr>
              <a:t>دانشکدۀ اقتصاد و مدیریت دانشگاه صنعتی شریف، نهم مهرماه 92</a:t>
            </a:r>
          </a:p>
          <a:p>
            <a:pPr algn="r"/>
            <a:endParaRPr lang="fa-IR" sz="1400" dirty="0" smtClean="0">
              <a:cs typeface="B Zar" pitchFamily="2" charset="-78"/>
            </a:endParaRPr>
          </a:p>
          <a:p>
            <a:pPr algn="r"/>
            <a:endParaRPr lang="fa-IR" sz="1400" dirty="0" smtClean="0">
              <a:cs typeface="B Zar" pitchFamily="2" charset="-78"/>
            </a:endParaRPr>
          </a:p>
        </p:txBody>
      </p:sp>
      <p:pic>
        <p:nvPicPr>
          <p:cNvPr id="1026" name="Picture 2" descr="C:\Users\maysam\Desktop\hou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54729"/>
            <a:ext cx="3200400" cy="23972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478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rtl="1"/>
            <a:r>
              <a:rPr lang="fa-IR" sz="3200" cap="all" dirty="0" smtClean="0">
                <a:cs typeface="B Elham" pitchFamily="2" charset="-78"/>
              </a:rPr>
              <a:t> </a:t>
            </a:r>
            <a:r>
              <a:rPr lang="fa-IR" sz="3200" cap="all" dirty="0">
                <a:cs typeface="B Elham" pitchFamily="2" charset="-78"/>
              </a:rPr>
              <a:t>درآمد نفتی دولت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Low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با افزایش قیمت نفت و یا به طور کلی افزایش درآمدهای نفتی دولت، بودجۀ دولت افزایش می‌یابد، و منابع مالی بیشتری نسبت به قبل وارد اقتصاد شده و به تبع آن تقاضای مسکن افزایش میابد.</a:t>
            </a:r>
          </a:p>
          <a:p>
            <a:pPr marL="0" indent="0" algn="r" rtl="1">
              <a:buNone/>
            </a:pPr>
            <a:endParaRPr lang="fa-IR" dirty="0" smtClean="0">
              <a:cs typeface="B Lotus" panose="00000400000000000000" pitchFamily="2" charset="-78"/>
            </a:endParaRPr>
          </a:p>
        </p:txBody>
      </p:sp>
      <p:sp>
        <p:nvSpPr>
          <p:cNvPr id="4" name="32-Point Star 3"/>
          <p:cNvSpPr/>
          <p:nvPr/>
        </p:nvSpPr>
        <p:spPr>
          <a:xfrm>
            <a:off x="1918855" y="4191000"/>
            <a:ext cx="5029200" cy="1752600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cs typeface="B Yekan" panose="00000400000000000000" pitchFamily="2" charset="-78"/>
              </a:rPr>
              <a:t>بیماری هلندی</a:t>
            </a:r>
            <a:endParaRPr lang="en-US" sz="3600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511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cap="all" dirty="0" smtClean="0">
                <a:cs typeface="B Elham" pitchFamily="2" charset="-78"/>
              </a:rPr>
              <a:t>نقدینگی</a:t>
            </a:r>
            <a:endParaRPr lang="en-US" sz="3200" cap="all" dirty="0">
              <a:cs typeface="B Elham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3984992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4217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02C55D-4360-4794-9FA8-958D7C4FC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002C55D-4360-4794-9FA8-958D7C4FC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DC89AA-FA02-4E45-8163-31BAEC208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4CDC89AA-FA02-4E45-8163-31BAEC2088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2DC1CB-1516-41C8-A53E-AEDE0BA3B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5A2DC1CB-1516-41C8-A53E-AEDE0BA3B6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89F9E8-111B-43DA-8662-598474593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FB89F9E8-111B-43DA-8662-598474593C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1" dirty="0" smtClean="0">
                <a:cs typeface="B Lotus" panose="00000400000000000000" pitchFamily="2" charset="-78"/>
              </a:rPr>
              <a:t> </a:t>
            </a:r>
            <a:r>
              <a:rPr lang="fa-IR" sz="3200" cap="all" dirty="0">
                <a:cs typeface="B Elham" pitchFamily="2" charset="-78"/>
              </a:rPr>
              <a:t>بازارهای</a:t>
            </a:r>
            <a:r>
              <a:rPr lang="fa-IR" b="1" dirty="0">
                <a:cs typeface="B Lotus" panose="00000400000000000000" pitchFamily="2" charset="-78"/>
              </a:rPr>
              <a:t> </a:t>
            </a:r>
            <a:r>
              <a:rPr lang="fa-IR" sz="3200" cap="all" dirty="0">
                <a:cs typeface="B Elham" pitchFamily="2" charset="-78"/>
              </a:rPr>
              <a:t>موازی</a:t>
            </a:r>
            <a:endParaRPr lang="en-US" sz="3200" cap="all" dirty="0">
              <a:cs typeface="B Elham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4375437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6109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50AD18-6536-415D-9503-34CAA56FB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050AD18-6536-415D-9503-34CAA56FBE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B150AF-8284-4192-8AFB-D590C72BB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D9B150AF-8284-4192-8AFB-D590C72BBF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cap="all" dirty="0" smtClean="0">
                <a:cs typeface="B Elham" pitchFamily="2" charset="-78"/>
              </a:rPr>
              <a:t>سیاستهای </a:t>
            </a:r>
            <a:r>
              <a:rPr lang="fa-IR" sz="3200" cap="all" dirty="0">
                <a:cs typeface="B Elham" pitchFamily="2" charset="-78"/>
              </a:rPr>
              <a:t>دولت و قوانین و </a:t>
            </a:r>
            <a:r>
              <a:rPr lang="fa-IR" sz="3200" cap="all" dirty="0" smtClean="0">
                <a:cs typeface="B Elham" pitchFamily="2" charset="-78"/>
              </a:rPr>
              <a:t>مقررات</a:t>
            </a:r>
            <a:endParaRPr lang="en-US" sz="3200" cap="all" dirty="0">
              <a:cs typeface="B Elham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631150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8534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B979C-C3AC-4711-97DC-4D62381B9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5AB979C-C3AC-4711-97DC-4D62381B9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F63C31-B483-4C41-8AAB-CD2A5397F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F2F63C31-B483-4C41-8AAB-CD2A5397F9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cap="all" dirty="0">
                <a:cs typeface="B Elham" pitchFamily="2" charset="-78"/>
              </a:rPr>
              <a:t>طرح‌های </a:t>
            </a:r>
            <a:r>
              <a:rPr lang="fa-IR" sz="3200" cap="all" dirty="0" smtClean="0">
                <a:cs typeface="B Elham" pitchFamily="2" charset="-78"/>
              </a:rPr>
              <a:t>ملی و منطقه‌ای</a:t>
            </a:r>
            <a:endParaRPr lang="en-US" sz="3200" cap="all" dirty="0">
              <a:cs typeface="B Elham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669581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4266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11FF31-C6F8-4EAC-8B71-7DDE4074E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911FF31-C6F8-4EAC-8B71-7DDE4074E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D47079-5A34-4EE0-8767-CCA16A6668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5DD47079-5A34-4EE0-8767-CCA16A6668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70741A-E0F7-431F-BD9F-B7676170C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6170741A-E0F7-431F-BD9F-B7676170C3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F2CDE6-276F-4BCB-8466-07175FE26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CF2CDE6-276F-4BCB-8466-07175FE266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Elham" pitchFamily="2" charset="-78"/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88491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78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cap="all" dirty="0">
                <a:cs typeface="B Elham" pitchFamily="2" charset="-78"/>
              </a:rPr>
              <a:t>دوره‌های</a:t>
            </a:r>
            <a:r>
              <a:rPr lang="fa-IR" sz="3200" dirty="0">
                <a:cs typeface="B Lotus" panose="00000400000000000000" pitchFamily="2" charset="-78"/>
              </a:rPr>
              <a:t> </a:t>
            </a:r>
            <a:r>
              <a:rPr lang="fa-IR" sz="3200" cap="all" dirty="0" smtClean="0">
                <a:cs typeface="B Elham" pitchFamily="2" charset="-78"/>
              </a:rPr>
              <a:t>رونق </a:t>
            </a:r>
            <a:r>
              <a:rPr lang="fa-IR" sz="3200" cap="all" dirty="0">
                <a:cs typeface="B Elham" pitchFamily="2" charset="-78"/>
              </a:rPr>
              <a:t>و رکود در بازار مسکن ایران</a:t>
            </a:r>
            <a:endParaRPr lang="en-US" sz="3200" cap="all" dirty="0">
              <a:cs typeface="B Elham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شناسه‌های دوره‌های رونق یا رکود:</a:t>
            </a:r>
          </a:p>
          <a:p>
            <a:pPr algn="r" rtl="1"/>
            <a:r>
              <a:rPr lang="fa-IR" dirty="0" smtClean="0">
                <a:cs typeface="B Lotus" panose="00000400000000000000" pitchFamily="2" charset="-78"/>
              </a:rPr>
              <a:t>قیمت مسکن</a:t>
            </a:r>
          </a:p>
          <a:p>
            <a:pPr algn="r" rtl="1"/>
            <a:r>
              <a:rPr lang="fa-IR" dirty="0" smtClean="0">
                <a:cs typeface="B Lotus" panose="00000400000000000000" pitchFamily="2" charset="-78"/>
              </a:rPr>
              <a:t>تعداد معاملات</a:t>
            </a:r>
          </a:p>
          <a:p>
            <a:pPr marL="0" indent="0" algn="r" rtl="1">
              <a:buNone/>
            </a:pPr>
            <a:endParaRPr lang="fa-IR" dirty="0" smtClean="0">
              <a:cs typeface="B Lotus" panose="00000400000000000000" pitchFamily="2" charset="-78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219200" y="3505200"/>
            <a:ext cx="6477000" cy="2667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dirty="0" smtClean="0">
                <a:cs typeface="B Yekan" panose="00000400000000000000" pitchFamily="2" charset="-78"/>
              </a:rPr>
              <a:t>در دوره‌های رونق هر دو شناسه افزایش و در دوره‌های رکود هر دو شناسه کاهش می‌یابند.</a:t>
            </a:r>
          </a:p>
        </p:txBody>
      </p:sp>
    </p:spTree>
    <p:extLst>
      <p:ext uri="{BB962C8B-B14F-4D97-AF65-F5344CB8AC3E}">
        <p14:creationId xmlns:p14="http://schemas.microsoft.com/office/powerpoint/2010/main" xmlns="" val="256467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cap="all" dirty="0">
                <a:cs typeface="B Elham" pitchFamily="2" charset="-78"/>
              </a:rPr>
              <a:t>انتظارات از تابع قیمت مسکن</a:t>
            </a:r>
            <a:endParaRPr lang="en-US" sz="3200" cap="all" dirty="0">
              <a:cs typeface="B Elham" pitchFamily="2" charset="-78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2850500977"/>
              </p:ext>
            </p:extLst>
          </p:nvPr>
        </p:nvGraphicFramePr>
        <p:xfrm>
          <a:off x="990600" y="2057400"/>
          <a:ext cx="7315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5832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cap="all" dirty="0" smtClean="0">
                <a:cs typeface="B Elham" pitchFamily="2" charset="-78"/>
              </a:rPr>
              <a:t>سیکل‌های </a:t>
            </a:r>
            <a:r>
              <a:rPr lang="fa-IR" sz="3200" cap="all" dirty="0">
                <a:cs typeface="B Elham" pitchFamily="2" charset="-78"/>
              </a:rPr>
              <a:t>رونق و رکود در بازار مسکن ایران</a:t>
            </a:r>
            <a:endParaRPr lang="en-US" sz="3200" cap="all" dirty="0">
              <a:cs typeface="B Elham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529" y="1771303"/>
            <a:ext cx="8158942" cy="4534593"/>
          </a:xfrm>
        </p:spPr>
      </p:pic>
    </p:spTree>
    <p:extLst>
      <p:ext uri="{BB962C8B-B14F-4D97-AF65-F5344CB8AC3E}">
        <p14:creationId xmlns:p14="http://schemas.microsoft.com/office/powerpoint/2010/main" xmlns="" val="40917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cap="all" dirty="0">
                <a:cs typeface="B Elham" pitchFamily="2" charset="-78"/>
              </a:rPr>
              <a:t>سیکل‌های رونق و رکود در بازار مسکن ایران</a:t>
            </a:r>
            <a:endParaRPr lang="en-US" sz="3200" cap="all" dirty="0">
              <a:cs typeface="B Elham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01982"/>
            <a:ext cx="8229600" cy="4551218"/>
          </a:xfrm>
        </p:spPr>
        <p:txBody>
          <a:bodyPr/>
          <a:lstStyle/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دوره‌های رونق و رکود در زمان چهار وزیر مسکن اخیر:</a:t>
            </a:r>
          </a:p>
          <a:p>
            <a:pPr algn="r" rtl="1"/>
            <a:endParaRPr lang="en-US" dirty="0"/>
          </a:p>
        </p:txBody>
      </p:sp>
      <p:pic>
        <p:nvPicPr>
          <p:cNvPr id="1028" name="Picture 4" descr="C:\Users\Desperali\Desktop\abdoh\ax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6345" y="2743200"/>
            <a:ext cx="5543550" cy="301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4943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823964"/>
              </p:ext>
            </p:extLst>
          </p:nvPr>
        </p:nvGraphicFramePr>
        <p:xfrm>
          <a:off x="457200" y="728472"/>
          <a:ext cx="838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Horizontal Scroll 6"/>
          <p:cNvSpPr/>
          <p:nvPr/>
        </p:nvSpPr>
        <p:spPr>
          <a:xfrm>
            <a:off x="1" y="0"/>
            <a:ext cx="3900053" cy="202387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fa-IR" sz="1300" b="1" dirty="0" smtClean="0">
                <a:cs typeface="B Lotus" panose="00000400000000000000" pitchFamily="2" charset="-78"/>
              </a:rPr>
              <a:t>قیمت‌ها جذاب شده‌اند و متقاضیان مصرفی مسکن برای ورود به بازار آماده می‌شوند.</a:t>
            </a:r>
          </a:p>
          <a:p>
            <a:pPr algn="justLow" rtl="1"/>
            <a:r>
              <a:rPr lang="fa-IR" sz="1300" b="1" dirty="0" smtClean="0">
                <a:cs typeface="B Lotus" panose="00000400000000000000" pitchFamily="2" charset="-78"/>
              </a:rPr>
              <a:t>فروشندگان عجول و پول-لازم قبلا با فروش واحدهای خود از بازار خارج شده‌اند و سمت عرضه فشار سابق را ندارد.</a:t>
            </a:r>
          </a:p>
          <a:p>
            <a:pPr algn="justLow" rtl="1"/>
            <a:r>
              <a:rPr lang="fa-IR" sz="1300" b="1" dirty="0" smtClean="0">
                <a:cs typeface="B Lotus" panose="00000400000000000000" pitchFamily="2" charset="-78"/>
              </a:rPr>
              <a:t>قیمت‌ها به اندازه کافی کاهش پیدا کرده و سمت عرضه جذابیتی برای عرضه نمی‌بیند.</a:t>
            </a:r>
          </a:p>
        </p:txBody>
      </p:sp>
      <p:sp>
        <p:nvSpPr>
          <p:cNvPr id="8" name="Horizontal Scroll 7"/>
          <p:cNvSpPr/>
          <p:nvPr/>
        </p:nvSpPr>
        <p:spPr>
          <a:xfrm>
            <a:off x="6172200" y="3390900"/>
            <a:ext cx="2604655" cy="22098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fa-IR" sz="1300" b="1" dirty="0" smtClean="0">
                <a:cs typeface="B Lotus" panose="00000400000000000000" pitchFamily="2" charset="-78"/>
              </a:rPr>
              <a:t>سازندگانی که با شروع دوره رونق اقدام به ساخت و ساز کرده‌اند واحدهایشان آماده عرضه می‌شود و سمت عرضه سنگین میشود.</a:t>
            </a:r>
          </a:p>
          <a:p>
            <a:pPr algn="justLow" rtl="1"/>
            <a:r>
              <a:rPr lang="fa-IR" sz="1300" b="1" dirty="0" smtClean="0">
                <a:cs typeface="B Lotus" panose="00000400000000000000" pitchFamily="2" charset="-78"/>
              </a:rPr>
              <a:t>سوداگران و سرمایه‌گذاران شناسایی سود کرده و از بازار خارج می‌شوند.</a:t>
            </a:r>
          </a:p>
          <a:p>
            <a:pPr algn="justLow" rtl="1"/>
            <a:r>
              <a:rPr lang="fa-IR" sz="1300" b="1" dirty="0" smtClean="0">
                <a:cs typeface="B Lotus" panose="00000400000000000000" pitchFamily="2" charset="-78"/>
              </a:rPr>
              <a:t>نقدینگی در بازار کم می‌شود.</a:t>
            </a:r>
          </a:p>
        </p:txBody>
      </p:sp>
      <p:sp>
        <p:nvSpPr>
          <p:cNvPr id="9" name="Horizontal Scroll 8"/>
          <p:cNvSpPr/>
          <p:nvPr/>
        </p:nvSpPr>
        <p:spPr>
          <a:xfrm>
            <a:off x="5874327" y="76200"/>
            <a:ext cx="3200400" cy="22860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fa-IR" sz="1300" b="1" dirty="0" smtClean="0">
                <a:cs typeface="B Lotus" panose="00000400000000000000" pitchFamily="2" charset="-78"/>
              </a:rPr>
              <a:t>با توجه به ورود متقاضیان جدید علایم رونق مشاهده شده و تقاضای سرمایه‌گذاران و سوداگران به سمت بازار سوق پیدا می‌کند.</a:t>
            </a:r>
          </a:p>
          <a:p>
            <a:pPr algn="justLow" rtl="1"/>
            <a:r>
              <a:rPr lang="fa-IR" sz="1300" b="1" dirty="0" smtClean="0">
                <a:cs typeface="B Lotus" panose="00000400000000000000" pitchFamily="2" charset="-78"/>
              </a:rPr>
              <a:t>وزن تقاضا از عرضه بیشتر شده و قیمت‌ها افزایش یافته و تعداد معاملات بیشتر می‌شود. </a:t>
            </a:r>
          </a:p>
          <a:p>
            <a:pPr algn="justLow" rtl="1"/>
            <a:r>
              <a:rPr lang="fa-IR" sz="1300" b="1" dirty="0" smtClean="0">
                <a:cs typeface="B Lotus" panose="00000400000000000000" pitchFamily="2" charset="-78"/>
              </a:rPr>
              <a:t>سازندگان بازار را سودآور دیده و شدیدا مشغول ساخت و ساز می‌شوند.</a:t>
            </a:r>
          </a:p>
          <a:p>
            <a:pPr algn="justLow" rtl="1"/>
            <a:r>
              <a:rPr lang="fa-IR" sz="1300" b="1" dirty="0" smtClean="0">
                <a:cs typeface="B Lotus" panose="00000400000000000000" pitchFamily="2" charset="-78"/>
              </a:rPr>
              <a:t>تقاضا به شدت افزایش می‌یابد.</a:t>
            </a:r>
          </a:p>
        </p:txBody>
      </p:sp>
      <p:sp>
        <p:nvSpPr>
          <p:cNvPr id="10" name="Horizontal Scroll 9"/>
          <p:cNvSpPr/>
          <p:nvPr/>
        </p:nvSpPr>
        <p:spPr>
          <a:xfrm>
            <a:off x="1" y="2552700"/>
            <a:ext cx="3047999" cy="16764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fa-IR" sz="1300" b="1" dirty="0" smtClean="0">
                <a:cs typeface="B Lotus" panose="00000400000000000000" pitchFamily="2" charset="-78"/>
              </a:rPr>
              <a:t>معاملات به‌شدت کاهش می‌یابد. خریدار و فروشندۀ جدی در بازار بسیار کم  پیدا می‌شود. معاملات اغلب از نوع جایگزینی هستند بدین معنی که خرید اغلب با فروش همراه است.</a:t>
            </a:r>
          </a:p>
        </p:txBody>
      </p:sp>
      <p:sp>
        <p:nvSpPr>
          <p:cNvPr id="12" name="Horizontal Scroll 11"/>
          <p:cNvSpPr/>
          <p:nvPr/>
        </p:nvSpPr>
        <p:spPr>
          <a:xfrm>
            <a:off x="1371600" y="4648200"/>
            <a:ext cx="2971800" cy="22098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fa-IR" sz="1300" b="1" dirty="0" smtClean="0">
                <a:cs typeface="B Lotus" panose="00000400000000000000" pitchFamily="2" charset="-78"/>
              </a:rPr>
              <a:t>خریدار جدی در بازار به ندرت یافت می‌شود.</a:t>
            </a:r>
          </a:p>
          <a:p>
            <a:pPr algn="justLow" rtl="1"/>
            <a:r>
              <a:rPr lang="fa-IR" sz="1300" b="1" dirty="0" smtClean="0">
                <a:cs typeface="B Lotus" panose="00000400000000000000" pitchFamily="2" charset="-78"/>
              </a:rPr>
              <a:t>سازندگان برای تکمیل واحدها یا تسویه تسهیلات به نقدینگی نیاز دارند و واحدهایشان را زیر قیمت می‌فروشند.</a:t>
            </a:r>
          </a:p>
          <a:p>
            <a:pPr algn="justLow" rtl="1"/>
            <a:r>
              <a:rPr lang="fa-IR" sz="1300" b="1" dirty="0" smtClean="0">
                <a:cs typeface="B Lotus" panose="00000400000000000000" pitchFamily="2" charset="-78"/>
              </a:rPr>
              <a:t>قیمت‌ها شدیدا کاهش می‌یابند.</a:t>
            </a:r>
          </a:p>
        </p:txBody>
      </p:sp>
    </p:spTree>
    <p:extLst>
      <p:ext uri="{BB962C8B-B14F-4D97-AF65-F5344CB8AC3E}">
        <p14:creationId xmlns:p14="http://schemas.microsoft.com/office/powerpoint/2010/main" xmlns="" val="85249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73F5B4-92C4-43C6-A08A-6ED537939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273F5B4-92C4-43C6-A08A-6ED537939C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BC4E68-5C8D-4B39-9F5D-850087F9D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F8BC4E68-5C8D-4B39-9F5D-850087F9D7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38F51C-DB78-40EF-953D-F83A87588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1638F51C-DB78-40EF-953D-F83A87588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2BEF2B-0EBA-4397-8551-5DFB6795A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AD2BEF2B-0EBA-4397-8551-5DFB6795A1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478F01-0D9B-4893-ACFD-A0B43BAD1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0B478F01-0D9B-4893-ACFD-A0B43BAD12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9D7806-0607-40AF-86D0-A1E04471A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F29D7806-0607-40AF-86D0-A1E04471A6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FAE52C-085F-403A-AC75-C50CA0A30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B2FAE52C-085F-403A-AC75-C50CA0A30E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B4FCEF-476E-4FDD-81E2-6AEDF5854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6AB4FCEF-476E-4FDD-81E2-6AEDF5854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5B4E49-3ADB-43BE-BD1D-0D6830150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695B4E49-3ADB-43BE-BD1D-0D6830150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66E642-4EB9-46B8-AAC0-6957882B50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7C66E642-4EB9-46B8-AAC0-6957882B50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cap="all" dirty="0">
                <a:cs typeface="B Elham" pitchFamily="2" charset="-78"/>
              </a:rPr>
              <a:t>عوامل موثر بر ایجاد </a:t>
            </a:r>
            <a:r>
              <a:rPr lang="fa-IR" sz="3200" cap="all" dirty="0" smtClean="0">
                <a:cs typeface="B Elham" pitchFamily="2" charset="-78"/>
              </a:rPr>
              <a:t>سیکل‌های </a:t>
            </a:r>
            <a:r>
              <a:rPr lang="fa-IR" sz="3200" cap="all" dirty="0">
                <a:cs typeface="B Elham" pitchFamily="2" charset="-78"/>
              </a:rPr>
              <a:t>رونق و رکود در بازار مسکن ایران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9251168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3953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D1C470-A3CE-48E8-9F97-9EBED7824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9D1C470-A3CE-48E8-9F97-9EBED78245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A01B8E-51C2-4B08-911A-F4239AAB9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D3A01B8E-51C2-4B08-911A-F4239AAB9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A02EE9-99D1-468A-9A91-2B171C562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5A02EE9-99D1-468A-9A91-2B171C562A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217F4B-D3A4-4C64-8E7F-BD10EE60A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6B217F4B-D3A4-4C64-8E7F-BD10EE60A4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CEA464-3332-4DE0-A354-C3054A44B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13CEA464-3332-4DE0-A354-C3054A44B9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8B1EB9-4532-455A-9614-0CA18C21D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138B1EB9-4532-455A-9614-0CA18C21D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148457-FFD0-4CF4-BC75-1A873A294A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CC148457-FFD0-4CF4-BC75-1A873A294A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4075DF-C57A-4790-856B-9E5E45ABA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8B4075DF-C57A-4790-856B-9E5E45ABAF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rtl="1"/>
            <a:r>
              <a:rPr lang="fa-IR" sz="3200" cap="all" dirty="0" smtClean="0">
                <a:cs typeface="B Elham" pitchFamily="2" charset="-78"/>
              </a:rPr>
              <a:t>ساختار </a:t>
            </a:r>
            <a:r>
              <a:rPr lang="fa-IR" sz="3200" cap="all" dirty="0">
                <a:cs typeface="B Elham" pitchFamily="2" charset="-78"/>
              </a:rPr>
              <a:t>جمعیتی </a:t>
            </a:r>
            <a:r>
              <a:rPr lang="fa-IR" sz="3200" cap="all" dirty="0" smtClean="0">
                <a:cs typeface="B Elham" pitchFamily="2" charset="-78"/>
              </a:rPr>
              <a:t>ایران</a:t>
            </a:r>
            <a:endParaRPr lang="fa-IR" sz="3200" cap="all" dirty="0">
              <a:cs typeface="B Elham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Low" rtl="1">
              <a:buNone/>
            </a:pPr>
            <a:r>
              <a:rPr lang="fa-IR" b="1" dirty="0" smtClean="0">
                <a:cs typeface="B Lotus" panose="00000400000000000000" pitchFamily="2" charset="-78"/>
              </a:rPr>
              <a:t>به طور میانگین</a:t>
            </a:r>
            <a:r>
              <a:rPr lang="fa-IR" b="1" dirty="0">
                <a:cs typeface="B Lotus" panose="00000400000000000000" pitchFamily="2" charset="-78"/>
              </a:rPr>
              <a:t> </a:t>
            </a:r>
            <a:r>
              <a:rPr lang="fa-IR" b="1" dirty="0" smtClean="0">
                <a:cs typeface="B Lotus" panose="00000400000000000000" pitchFamily="2" charset="-78"/>
              </a:rPr>
              <a:t>و وابسته به وضعیت رونق یا رکود بازار مسکن تقاضایی معادل 1 الی 1.6 میلیون واحد مسکونی در سال وجود دارد</a:t>
            </a:r>
            <a:r>
              <a:rPr lang="en-US" b="1" dirty="0" smtClean="0">
                <a:cs typeface="B Lotus" panose="00000400000000000000" pitchFamily="2" charset="-78"/>
              </a:rPr>
              <a:t> </a:t>
            </a:r>
            <a:r>
              <a:rPr lang="fa-IR" b="1" dirty="0" smtClean="0">
                <a:cs typeface="B Lotus" panose="00000400000000000000" pitchFamily="2" charset="-78"/>
              </a:rPr>
              <a:t>که به طور میانگین در سال حدود 1 میلیون واحد جدید ساخته می‌شود که عملا باعث انباشت تقاضایی به میزان 2 الی 3 میلیون واحد در بازار مسکن گردیده است. قسمتی از این انباشت تقاضا به علت پیک‌های جمعیتی در هرم سنی ایران ایجاد شده است.</a:t>
            </a:r>
            <a:endParaRPr lang="en-US" b="1" dirty="0">
              <a:cs typeface="B Lotus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4114800"/>
            <a:ext cx="5429003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303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rtl="1"/>
            <a:r>
              <a:rPr lang="fa-IR" sz="3200" cap="all" dirty="0" smtClean="0">
                <a:cs typeface="B Elham" pitchFamily="2" charset="-78"/>
              </a:rPr>
              <a:t>  </a:t>
            </a:r>
            <a:r>
              <a:rPr lang="fa-IR" sz="3200" cap="all" dirty="0">
                <a:cs typeface="B Elham" pitchFamily="2" charset="-78"/>
              </a:rPr>
              <a:t>نقش بازیگران عمده سمت تقاضا و عرضه در بازار </a:t>
            </a:r>
            <a:r>
              <a:rPr lang="fa-IR" sz="3200" cap="all" dirty="0" smtClean="0">
                <a:cs typeface="B Elham" pitchFamily="2" charset="-78"/>
              </a:rPr>
              <a:t>مسکن</a:t>
            </a:r>
            <a:endParaRPr lang="fa-IR" sz="3200" cap="all" dirty="0">
              <a:cs typeface="B Elham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 algn="justLow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سیکل‌های رونق و رکود مسکن در ایران عمدتا تحت تاثیر سمت تقاضا هستند. زیرا عرضه عمدتا توسط بازیگران ثابت بخش مسکن ایجاد می‌گردد، ولی بخش عمده‌ای از تقاضا توسط گروه سرمایه‌گذاران و یا سوداگران </a:t>
            </a:r>
            <a:r>
              <a:rPr lang="fa-IR" dirty="0">
                <a:cs typeface="B Lotus" panose="00000400000000000000" pitchFamily="2" charset="-78"/>
              </a:rPr>
              <a:t>شکل </a:t>
            </a:r>
            <a:r>
              <a:rPr lang="fa-IR" dirty="0" smtClean="0">
                <a:cs typeface="B Lotus" panose="00000400000000000000" pitchFamily="2" charset="-78"/>
              </a:rPr>
              <a:t>می‌گیرد، چراکه با تزریق یا تخلیه نقدینگی و با قدرت مانور بالاتر نسبت به عرضه کنندگان در بازار حضور می‌یابند.</a:t>
            </a:r>
          </a:p>
          <a:p>
            <a:pPr marL="400050" lvl="1" indent="0" algn="justLow" rtl="1">
              <a:buNone/>
            </a:pPr>
            <a:endParaRPr lang="fa-IR" dirty="0">
              <a:cs typeface="B Lotus" panose="00000400000000000000" pitchFamily="2" charset="-78"/>
            </a:endParaRPr>
          </a:p>
          <a:p>
            <a:pPr marL="400050" lvl="1" indent="0" algn="justLow" rtl="1">
              <a:buNone/>
            </a:pPr>
            <a:r>
              <a:rPr lang="fa-IR" dirty="0" smtClean="0">
                <a:cs typeface="B Lotus" panose="00000400000000000000" pitchFamily="2" charset="-78"/>
              </a:rPr>
              <a:t>بازیگران عمده در سمت تقاضا به 3 دسته اصلی تقسیم می‌گردند:</a:t>
            </a:r>
          </a:p>
          <a:p>
            <a:pPr marL="857250" lvl="1" indent="-457200" algn="justLow" rtl="1">
              <a:buFont typeface="Wingdings" pitchFamily="2" charset="2"/>
              <a:buChar char="ü"/>
            </a:pPr>
            <a:r>
              <a:rPr lang="fa-IR" b="1" dirty="0" smtClean="0">
                <a:cs typeface="B Lotus" panose="00000400000000000000" pitchFamily="2" charset="-78"/>
              </a:rPr>
              <a:t>سرمایه‌گذاران: </a:t>
            </a:r>
            <a:r>
              <a:rPr lang="fa-IR" dirty="0" smtClean="0">
                <a:cs typeface="B Lotus" panose="00000400000000000000" pitchFamily="2" charset="-78"/>
              </a:rPr>
              <a:t>با هدف بلندمدت و عمدتا به قصد اجاره‌دادن واحدهای خریداری‌شده.</a:t>
            </a:r>
          </a:p>
          <a:p>
            <a:pPr marL="857250" lvl="1" indent="-457200" algn="justLow" rtl="1">
              <a:buFont typeface="Wingdings" pitchFamily="2" charset="2"/>
              <a:buChar char="ü"/>
            </a:pPr>
            <a:r>
              <a:rPr lang="fa-IR" b="1" dirty="0" smtClean="0">
                <a:cs typeface="B Lotus" panose="00000400000000000000" pitchFamily="2" charset="-78"/>
              </a:rPr>
              <a:t>سوداگران: </a:t>
            </a:r>
            <a:r>
              <a:rPr lang="fa-IR" dirty="0" smtClean="0">
                <a:cs typeface="B Lotus" panose="00000400000000000000" pitchFamily="2" charset="-78"/>
              </a:rPr>
              <a:t>با هدف سرمایه‌گذاری کوتاه‌مدت و به قصد فروش پس از رشد قیمت مسکن.</a:t>
            </a:r>
          </a:p>
          <a:p>
            <a:pPr marL="857250" lvl="1" indent="-457200" algn="justLow" rtl="1">
              <a:buFont typeface="Wingdings" pitchFamily="2" charset="2"/>
              <a:buChar char="ü"/>
            </a:pPr>
            <a:r>
              <a:rPr lang="fa-IR" b="1" dirty="0" smtClean="0">
                <a:cs typeface="B Lotus" panose="00000400000000000000" pitchFamily="2" charset="-78"/>
              </a:rPr>
              <a:t>مصرف‌کننده واقعی: </a:t>
            </a:r>
            <a:r>
              <a:rPr lang="fa-IR" dirty="0" smtClean="0">
                <a:cs typeface="B Lotus" panose="00000400000000000000" pitchFamily="2" charset="-78"/>
              </a:rPr>
              <a:t>با هدف سکونت و استفاده شخصی.</a:t>
            </a:r>
            <a:endParaRPr lang="en-US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497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1872</TotalTime>
  <Words>718</Words>
  <Application>Microsoft Office PowerPoint</Application>
  <PresentationFormat>On-screen Show (4:3)</PresentationFormat>
  <Paragraphs>77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دوره‌های رونق و رکود در بازار مسکن ایران</vt:lpstr>
      <vt:lpstr>دوره‌های رونق و رکود در بازار مسکن ایران</vt:lpstr>
      <vt:lpstr>انتظارات از تابع قیمت مسکن</vt:lpstr>
      <vt:lpstr>سیکل‌های رونق و رکود در بازار مسکن ایران</vt:lpstr>
      <vt:lpstr>سیکل‌های رونق و رکود در بازار مسکن ایران</vt:lpstr>
      <vt:lpstr>Slide 6</vt:lpstr>
      <vt:lpstr>عوامل موثر بر ایجاد سیکل‌های رونق و رکود در بازار مسکن ایران</vt:lpstr>
      <vt:lpstr>ساختار جمعیتی ایران</vt:lpstr>
      <vt:lpstr>  نقش بازیگران عمده سمت تقاضا و عرضه در بازار مسکن</vt:lpstr>
      <vt:lpstr> درآمد نفتی دولت</vt:lpstr>
      <vt:lpstr>نقدینگی</vt:lpstr>
      <vt:lpstr> بازارهای موازی</vt:lpstr>
      <vt:lpstr>سیاستهای دولت و قوانین و مقررات</vt:lpstr>
      <vt:lpstr>طرح‌های ملی و منطقه‌ای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Desperali</dc:creator>
  <cp:lastModifiedBy>alizadeh</cp:lastModifiedBy>
  <cp:revision>32</cp:revision>
  <dcterms:created xsi:type="dcterms:W3CDTF">2013-09-28T16:59:00Z</dcterms:created>
  <dcterms:modified xsi:type="dcterms:W3CDTF">2013-10-01T10:20:34Z</dcterms:modified>
</cp:coreProperties>
</file>